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1" r:id="rId4"/>
    <p:sldMasterId id="2147483661" r:id="rId5"/>
    <p:sldMasterId id="2147483682" r:id="rId6"/>
  </p:sldMasterIdLst>
  <p:notesMasterIdLst>
    <p:notesMasterId r:id="rId54"/>
  </p:notesMasterIdLst>
  <p:handoutMasterIdLst>
    <p:handoutMasterId r:id="rId55"/>
  </p:handoutMasterIdLst>
  <p:sldIdLst>
    <p:sldId id="256" r:id="rId7"/>
    <p:sldId id="2145707084" r:id="rId8"/>
    <p:sldId id="2145707085" r:id="rId9"/>
    <p:sldId id="2145707132" r:id="rId10"/>
    <p:sldId id="2145707137" r:id="rId11"/>
    <p:sldId id="2145707087" r:id="rId12"/>
    <p:sldId id="2145707088" r:id="rId13"/>
    <p:sldId id="2145707090" r:id="rId14"/>
    <p:sldId id="2145707147" r:id="rId15"/>
    <p:sldId id="2145706941" r:id="rId16"/>
    <p:sldId id="2145707103" r:id="rId17"/>
    <p:sldId id="2145707104" r:id="rId18"/>
    <p:sldId id="2145707136" r:id="rId19"/>
    <p:sldId id="2145707112" r:id="rId20"/>
    <p:sldId id="2145707115" r:id="rId21"/>
    <p:sldId id="2145707113" r:id="rId22"/>
    <p:sldId id="2145707117" r:id="rId23"/>
    <p:sldId id="2145707149" r:id="rId24"/>
    <p:sldId id="2145707118" r:id="rId25"/>
    <p:sldId id="2145707106" r:id="rId26"/>
    <p:sldId id="2145707107" r:id="rId27"/>
    <p:sldId id="2145707156" r:id="rId28"/>
    <p:sldId id="2145707150" r:id="rId29"/>
    <p:sldId id="2145706963" r:id="rId30"/>
    <p:sldId id="2145707099" r:id="rId31"/>
    <p:sldId id="2145707098" r:id="rId32"/>
    <p:sldId id="2145707096" r:id="rId33"/>
    <p:sldId id="2145707097" r:id="rId34"/>
    <p:sldId id="2145707130" r:id="rId35"/>
    <p:sldId id="2145707153" r:id="rId36"/>
    <p:sldId id="2145707138" r:id="rId37"/>
    <p:sldId id="2145707134" r:id="rId38"/>
    <p:sldId id="2145707094" r:id="rId39"/>
    <p:sldId id="2145707133" r:id="rId40"/>
    <p:sldId id="2145707121" r:id="rId41"/>
    <p:sldId id="2145707122" r:id="rId42"/>
    <p:sldId id="2145707123" r:id="rId43"/>
    <p:sldId id="2145707124" r:id="rId44"/>
    <p:sldId id="2145707125" r:id="rId45"/>
    <p:sldId id="2145707145" r:id="rId46"/>
    <p:sldId id="2145707108" r:id="rId47"/>
    <p:sldId id="2145707146" r:id="rId48"/>
    <p:sldId id="2145707154" r:id="rId49"/>
    <p:sldId id="2145707143" r:id="rId50"/>
    <p:sldId id="2145707129" r:id="rId51"/>
    <p:sldId id="409" r:id="rId52"/>
    <p:sldId id="410" r:id="rId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 id="{795E7D79-43AE-478D-A878-A1F38714920C}">
          <p14:sldIdLst>
            <p14:sldId id="256"/>
            <p14:sldId id="2145707084"/>
            <p14:sldId id="2145707085"/>
            <p14:sldId id="2145707132"/>
            <p14:sldId id="2145707137"/>
            <p14:sldId id="2145707087"/>
            <p14:sldId id="2145707088"/>
            <p14:sldId id="2145707090"/>
            <p14:sldId id="2145707147"/>
            <p14:sldId id="2145706941"/>
            <p14:sldId id="2145707103"/>
            <p14:sldId id="2145707104"/>
            <p14:sldId id="2145707136"/>
            <p14:sldId id="2145707112"/>
            <p14:sldId id="2145707115"/>
            <p14:sldId id="2145707113"/>
            <p14:sldId id="2145707117"/>
            <p14:sldId id="2145707149"/>
            <p14:sldId id="2145707118"/>
            <p14:sldId id="2145707106"/>
            <p14:sldId id="2145707107"/>
            <p14:sldId id="2145707156"/>
            <p14:sldId id="2145707150"/>
            <p14:sldId id="2145706963"/>
            <p14:sldId id="2145707099"/>
            <p14:sldId id="2145707098"/>
            <p14:sldId id="2145707096"/>
            <p14:sldId id="2145707097"/>
            <p14:sldId id="2145707130"/>
            <p14:sldId id="2145707153"/>
            <p14:sldId id="2145707138"/>
            <p14:sldId id="2145707134"/>
            <p14:sldId id="2145707094"/>
            <p14:sldId id="2145707133"/>
            <p14:sldId id="2145707121"/>
            <p14:sldId id="2145707122"/>
            <p14:sldId id="2145707123"/>
            <p14:sldId id="2145707124"/>
            <p14:sldId id="2145707125"/>
            <p14:sldId id="2145707145"/>
            <p14:sldId id="2145707108"/>
            <p14:sldId id="2145707146"/>
            <p14:sldId id="2145707154"/>
            <p14:sldId id="2145707143"/>
            <p14:sldId id="2145707129"/>
            <p14:sldId id="409"/>
            <p14:sldId id="410"/>
          </p14:sldIdLst>
        </p14:section>
        <p14:section name="Q&amp;A" id="{0AFC7E03-B31D-457C-9B89-E03F15EFE4E7}">
          <p14:sldIdLst/>
        </p14:section>
        <p14:section name="Agenda" id="{62823875-82BC-4D99-A5A6-9063482F47D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1FE0FD3-650A-B142-E0C0-D634D332B548}" name="Andrea Howard" initials="AH" userId="Andrea Howard"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Nuwagaba-Biribonwoha, Harriet" initials="NBH" lastIdx="3" clrIdx="0">
    <p:extLst>
      <p:ext uri="{19B8F6BF-5375-455C-9EA6-DF929625EA0E}">
        <p15:presenceInfo xmlns:p15="http://schemas.microsoft.com/office/powerpoint/2012/main" userId="Nuwagaba-Biribonwoha, Harriet" providerId="None"/>
      </p:ext>
    </p:extLst>
  </p:cmAuthor>
  <p:cmAuthor id="2" name="Harris, Tiffany G." initials="HTG" lastIdx="3" clrIdx="1">
    <p:extLst>
      <p:ext uri="{19B8F6BF-5375-455C-9EA6-DF929625EA0E}">
        <p15:presenceInfo xmlns:p15="http://schemas.microsoft.com/office/powerpoint/2012/main" userId="S::th2604@cumc.columbia.edu::e25d7456-e35d-42c6-b39c-1465b6ebcb1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22169"/>
    <a:srgbClr val="FFFFFF"/>
    <a:srgbClr val="8A788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F8316C-14FB-44A1-A1DA-592019A41F72}" v="2" dt="2022-08-18T12:57:17.0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8"/>
  </p:normalViewPr>
  <p:slideViewPr>
    <p:cSldViewPr snapToGrid="0">
      <p:cViewPr varScale="1">
        <p:scale>
          <a:sx n="108" d="100"/>
          <a:sy n="108" d="100"/>
        </p:scale>
        <p:origin x="678" y="96"/>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handoutMaster" Target="handoutMasters/handoutMaster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viewProps" Target="viewProps.xml"/><Relationship Id="rId5" Type="http://schemas.openxmlformats.org/officeDocument/2006/relationships/slideMaster" Target="slideMasters/slideMaster2.xml"/><Relationship Id="rId61" Type="http://schemas.microsoft.com/office/2015/10/relationships/revisionInfo" Target="revisionInfo.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commentAuthors" Target="commentAuthor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notesMaster" Target="notesMasters/notesMaster1.xml"/><Relationship Id="rId62"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presProps" Target="presProp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D1D1B35-6FA9-8845-A3E6-B5BF73ACF6AB}" type="datetimeFigureOut">
              <a:rPr lang="en-US" smtClean="0"/>
              <a:t>8/23/2022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BF7E15F-D269-1649-8FFC-FE911534F8DE}" type="slidenum">
              <a:rPr lang="en-US" smtClean="0"/>
              <a:t>‹#›</a:t>
            </a:fld>
            <a:endParaRPr lang="en-US"/>
          </a:p>
        </p:txBody>
      </p:sp>
    </p:spTree>
    <p:extLst>
      <p:ext uri="{BB962C8B-B14F-4D97-AF65-F5344CB8AC3E}">
        <p14:creationId xmlns:p14="http://schemas.microsoft.com/office/powerpoint/2010/main" val="29410667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DEDDDD-250C-482E-9DE6-C403974E4336}" type="datetimeFigureOut">
              <a:rPr lang="en-US" smtClean="0"/>
              <a:t>8/23/2022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8A90D8-2647-4560-8208-F58DCE3DB525}" type="slidenum">
              <a:rPr lang="en-US" smtClean="0"/>
              <a:t>‹#›</a:t>
            </a:fld>
            <a:endParaRPr lang="en-US"/>
          </a:p>
        </p:txBody>
      </p:sp>
    </p:spTree>
    <p:extLst>
      <p:ext uri="{BB962C8B-B14F-4D97-AF65-F5344CB8AC3E}">
        <p14:creationId xmlns:p14="http://schemas.microsoft.com/office/powerpoint/2010/main" val="934230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8A90D8-2647-4560-8208-F58DCE3DB525}" type="slidenum">
              <a:rPr lang="en-US" smtClean="0"/>
              <a:t>1</a:t>
            </a:fld>
            <a:endParaRPr lang="en-US"/>
          </a:p>
        </p:txBody>
      </p:sp>
    </p:spTree>
    <p:extLst>
      <p:ext uri="{BB962C8B-B14F-4D97-AF65-F5344CB8AC3E}">
        <p14:creationId xmlns:p14="http://schemas.microsoft.com/office/powerpoint/2010/main" val="3928558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Patients often worsen in the second week of illness</a:t>
            </a:r>
          </a:p>
          <a:p>
            <a:r>
              <a:rPr lang="en-US" sz="1200" kern="1200" dirty="0">
                <a:solidFill>
                  <a:schemeClr val="tx1"/>
                </a:solidFill>
                <a:effectLst/>
                <a:latin typeface="+mn-lt"/>
                <a:ea typeface="+mn-ea"/>
                <a:cs typeface="+mn-cs"/>
              </a:rPr>
              <a:t>Elevations in CRP, PCT (procalcitonin), and ferritin </a:t>
            </a:r>
          </a:p>
          <a:p>
            <a:r>
              <a:rPr lang="en-US" sz="1200" kern="1200" dirty="0">
                <a:solidFill>
                  <a:schemeClr val="tx1"/>
                </a:solidFill>
                <a:effectLst/>
                <a:latin typeface="+mn-lt"/>
                <a:ea typeface="+mn-ea"/>
                <a:cs typeface="+mn-cs"/>
              </a:rPr>
              <a:t>• CRPs can become quite elevated </a:t>
            </a:r>
          </a:p>
          <a:p>
            <a:r>
              <a:rPr lang="en-US" sz="1200" kern="1200" dirty="0">
                <a:solidFill>
                  <a:schemeClr val="tx1"/>
                </a:solidFill>
                <a:effectLst/>
                <a:latin typeface="+mn-lt"/>
                <a:ea typeface="+mn-ea"/>
                <a:cs typeface="+mn-cs"/>
              </a:rPr>
              <a:t>• Ferritins also rise</a:t>
            </a:r>
          </a:p>
          <a:p>
            <a:r>
              <a:rPr lang="en-US" sz="1200" kern="1200" dirty="0">
                <a:solidFill>
                  <a:schemeClr val="tx1"/>
                </a:solidFill>
                <a:effectLst/>
                <a:latin typeface="+mn-lt"/>
                <a:ea typeface="+mn-ea"/>
                <a:cs typeface="+mn-cs"/>
              </a:rPr>
              <a:t>Perturbations in lymphocyte and neutrophil numbers </a:t>
            </a:r>
          </a:p>
          <a:p>
            <a:r>
              <a:rPr lang="en-US" sz="1200" kern="1200" dirty="0">
                <a:solidFill>
                  <a:schemeClr val="tx1"/>
                </a:solidFill>
                <a:effectLst/>
                <a:latin typeface="+mn-lt"/>
                <a:ea typeface="+mn-ea"/>
                <a:cs typeface="+mn-cs"/>
              </a:rPr>
              <a:t>• Lymphopenia associated with severe disease </a:t>
            </a:r>
          </a:p>
          <a:p>
            <a:r>
              <a:rPr lang="en-US" sz="1200" kern="1200" dirty="0">
                <a:solidFill>
                  <a:schemeClr val="tx1"/>
                </a:solidFill>
                <a:effectLst/>
                <a:latin typeface="+mn-lt"/>
                <a:ea typeface="+mn-ea"/>
                <a:cs typeface="+mn-cs"/>
              </a:rPr>
              <a:t>• Some patients develop neutrophilia </a:t>
            </a:r>
          </a:p>
          <a:p>
            <a:r>
              <a:rPr lang="en-US" dirty="0"/>
              <a:t>-Cytokine derangements</a:t>
            </a:r>
          </a:p>
        </p:txBody>
      </p:sp>
      <p:sp>
        <p:nvSpPr>
          <p:cNvPr id="4" name="Slide Number Placeholder 3"/>
          <p:cNvSpPr>
            <a:spLocks noGrp="1"/>
          </p:cNvSpPr>
          <p:nvPr>
            <p:ph type="sldNum" sz="quarter" idx="5"/>
          </p:nvPr>
        </p:nvSpPr>
        <p:spPr/>
        <p:txBody>
          <a:bodyPr/>
          <a:lstStyle/>
          <a:p>
            <a:fld id="{749CA597-F40E-4881-8EC3-D6604EE2804B}" type="slidenum">
              <a:rPr lang="en-US" smtClean="0"/>
              <a:t>11</a:t>
            </a:fld>
            <a:endParaRPr lang="en-US"/>
          </a:p>
        </p:txBody>
      </p:sp>
    </p:spTree>
    <p:extLst>
      <p:ext uri="{BB962C8B-B14F-4D97-AF65-F5344CB8AC3E}">
        <p14:creationId xmlns:p14="http://schemas.microsoft.com/office/powerpoint/2010/main" val="16181286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This slide shows the progression of disease among 41 early cases from China.  This timeline is similar to subsequent published observations.  Among patients who develop severe disease, the median time to dyspnea ranges from 5 to 8 days, the median time to acute respiratory distress syndrome (ARDS) ranges from 8 to 12 days, and the median time to ICU admission ranges from 10 to 12 days. Clinicians should be aware of the potential for some patients to rapidly deteriorate about a week after illness onset. Among all hospitalized patients, a quarter to a third of patients are admitted to the ICU. Mortality among patients admitted to the ICU ranges from 39% to 72% depending on the study. These numbers will vary dependent upon resources available (which determines the threshold for admission and escalation of care).  </a:t>
            </a:r>
            <a:endParaRPr lang="en-US" dirty="0"/>
          </a:p>
        </p:txBody>
      </p:sp>
      <p:sp>
        <p:nvSpPr>
          <p:cNvPr id="4" name="Slide Number Placeholder 3"/>
          <p:cNvSpPr>
            <a:spLocks noGrp="1"/>
          </p:cNvSpPr>
          <p:nvPr>
            <p:ph type="sldNum" sz="quarter" idx="5"/>
          </p:nvPr>
        </p:nvSpPr>
        <p:spPr/>
        <p:txBody>
          <a:bodyPr/>
          <a:lstStyle/>
          <a:p>
            <a:fld id="{749CA597-F40E-4881-8EC3-D6604EE2804B}" type="slidenum">
              <a:rPr lang="en-US" smtClean="0"/>
              <a:t>12</a:t>
            </a:fld>
            <a:endParaRPr lang="en-US"/>
          </a:p>
        </p:txBody>
      </p:sp>
    </p:spTree>
    <p:extLst>
      <p:ext uri="{BB962C8B-B14F-4D97-AF65-F5344CB8AC3E}">
        <p14:creationId xmlns:p14="http://schemas.microsoft.com/office/powerpoint/2010/main" val="5751576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a:p>
        </p:txBody>
      </p:sp>
      <p:sp>
        <p:nvSpPr>
          <p:cNvPr id="4" name="Slide Number Placeholder 3"/>
          <p:cNvSpPr>
            <a:spLocks noGrp="1"/>
          </p:cNvSpPr>
          <p:nvPr>
            <p:ph type="sldNum" sz="quarter" idx="5"/>
          </p:nvPr>
        </p:nvSpPr>
        <p:spPr/>
        <p:txBody>
          <a:bodyPr/>
          <a:lstStyle/>
          <a:p>
            <a:fld id="{6E854C6B-C1CB-E34C-A6E6-E778B3CD61E4}" type="slidenum">
              <a:rPr lang="en-US" smtClean="0"/>
              <a:t>13</a:t>
            </a:fld>
            <a:endParaRPr lang="en-US"/>
          </a:p>
        </p:txBody>
      </p:sp>
    </p:spTree>
    <p:extLst>
      <p:ext uri="{BB962C8B-B14F-4D97-AF65-F5344CB8AC3E}">
        <p14:creationId xmlns:p14="http://schemas.microsoft.com/office/powerpoint/2010/main" val="9941260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return to the WHO COVID-19 Clinical Care Pathway.  After infection is confirmed, one then assesses the patient.</a:t>
            </a:r>
          </a:p>
        </p:txBody>
      </p:sp>
      <p:sp>
        <p:nvSpPr>
          <p:cNvPr id="4" name="Slide Number Placeholder 3"/>
          <p:cNvSpPr>
            <a:spLocks noGrp="1"/>
          </p:cNvSpPr>
          <p:nvPr>
            <p:ph type="sldNum" sz="quarter" idx="5"/>
          </p:nvPr>
        </p:nvSpPr>
        <p:spPr/>
        <p:txBody>
          <a:bodyPr/>
          <a:lstStyle/>
          <a:p>
            <a:fld id="{B78A90D8-2647-4560-8208-F58DCE3DB525}" type="slidenum">
              <a:rPr lang="en-US" smtClean="0"/>
              <a:t>14</a:t>
            </a:fld>
            <a:endParaRPr lang="en-US"/>
          </a:p>
        </p:txBody>
      </p:sp>
    </p:spTree>
    <p:extLst>
      <p:ext uri="{BB962C8B-B14F-4D97-AF65-F5344CB8AC3E}">
        <p14:creationId xmlns:p14="http://schemas.microsoft.com/office/powerpoint/2010/main" val="26883299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Testing was discussed in Module 1.  This is the first step in the COVID-19 care pathway.</a:t>
            </a:r>
          </a:p>
        </p:txBody>
      </p:sp>
      <p:sp>
        <p:nvSpPr>
          <p:cNvPr id="4" name="Slide Number Placeholder 3"/>
          <p:cNvSpPr>
            <a:spLocks noGrp="1"/>
          </p:cNvSpPr>
          <p:nvPr>
            <p:ph type="sldNum" sz="quarter" idx="5"/>
          </p:nvPr>
        </p:nvSpPr>
        <p:spPr/>
        <p:txBody>
          <a:bodyPr/>
          <a:lstStyle/>
          <a:p>
            <a:fld id="{B78A90D8-2647-4560-8208-F58DCE3DB525}" type="slidenum">
              <a:rPr lang="en-US" smtClean="0"/>
              <a:t>15</a:t>
            </a:fld>
            <a:endParaRPr lang="en-US"/>
          </a:p>
        </p:txBody>
      </p:sp>
    </p:spTree>
    <p:extLst>
      <p:ext uri="{BB962C8B-B14F-4D97-AF65-F5344CB8AC3E}">
        <p14:creationId xmlns:p14="http://schemas.microsoft.com/office/powerpoint/2010/main" val="31428497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Measurement of oxygen saturation has become a standard part of the physical exam of patients who have COVID-19.  It is also a criterion used in assessing disease severity</a:t>
            </a:r>
          </a:p>
        </p:txBody>
      </p:sp>
      <p:sp>
        <p:nvSpPr>
          <p:cNvPr id="4" name="Slide Number Placeholder 3"/>
          <p:cNvSpPr>
            <a:spLocks noGrp="1"/>
          </p:cNvSpPr>
          <p:nvPr>
            <p:ph type="sldNum" sz="quarter" idx="5"/>
          </p:nvPr>
        </p:nvSpPr>
        <p:spPr/>
        <p:txBody>
          <a:bodyPr/>
          <a:lstStyle/>
          <a:p>
            <a:fld id="{B78A90D8-2647-4560-8208-F58DCE3DB525}" type="slidenum">
              <a:rPr lang="en-US" smtClean="0"/>
              <a:t>19</a:t>
            </a:fld>
            <a:endParaRPr lang="en-US"/>
          </a:p>
        </p:txBody>
      </p:sp>
    </p:spTree>
    <p:extLst>
      <p:ext uri="{BB962C8B-B14F-4D97-AF65-F5344CB8AC3E}">
        <p14:creationId xmlns:p14="http://schemas.microsoft.com/office/powerpoint/2010/main" val="25101887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Patients may present with a wide spectrum of disease severity.  This is particularly common when people seek care in the second week of illness</a:t>
            </a:r>
          </a:p>
          <a:p>
            <a:r>
              <a:rPr lang="en-US" dirty="0"/>
              <a:t>Note that the NIH guidelines define severe COVID-19 as </a:t>
            </a:r>
            <a:r>
              <a:rPr lang="en-US" sz="1200" kern="1200" dirty="0">
                <a:effectLst/>
              </a:rPr>
              <a:t>respiratory frequency </a:t>
            </a:r>
            <a:r>
              <a:rPr lang="en-US" sz="1200" b="1" kern="1200" dirty="0">
                <a:effectLst/>
              </a:rPr>
              <a:t>&gt;30 breaths </a:t>
            </a:r>
            <a:r>
              <a:rPr lang="en-US" sz="1200" kern="1200" dirty="0">
                <a:effectLst/>
              </a:rPr>
              <a:t>per minute, </a:t>
            </a:r>
            <a:r>
              <a:rPr lang="en-US" sz="1200" b="1" kern="1200" dirty="0">
                <a:effectLst/>
              </a:rPr>
              <a:t>SpO2 ≤93% on room air</a:t>
            </a:r>
            <a:r>
              <a:rPr lang="en-US" sz="1200" kern="1200" dirty="0">
                <a:effectLst/>
              </a:rPr>
              <a:t>, or </a:t>
            </a:r>
            <a:r>
              <a:rPr lang="en-US" sz="1200" b="1" kern="1200" dirty="0">
                <a:effectLst/>
              </a:rPr>
              <a:t>lung infiltrates &gt;50% on CXR</a:t>
            </a:r>
            <a:endParaRPr lang="en-US" dirty="0"/>
          </a:p>
        </p:txBody>
      </p:sp>
      <p:sp>
        <p:nvSpPr>
          <p:cNvPr id="4" name="Slide Number Placeholder 3"/>
          <p:cNvSpPr>
            <a:spLocks noGrp="1"/>
          </p:cNvSpPr>
          <p:nvPr>
            <p:ph type="sldNum" sz="quarter" idx="5"/>
          </p:nvPr>
        </p:nvSpPr>
        <p:spPr/>
        <p:txBody>
          <a:bodyPr/>
          <a:lstStyle/>
          <a:p>
            <a:fld id="{749CA597-F40E-4881-8EC3-D6604EE2804B}" type="slidenum">
              <a:rPr lang="en-US" smtClean="0"/>
              <a:t>20</a:t>
            </a:fld>
            <a:endParaRPr lang="en-US"/>
          </a:p>
        </p:txBody>
      </p:sp>
    </p:spTree>
    <p:extLst>
      <p:ext uri="{BB962C8B-B14F-4D97-AF65-F5344CB8AC3E}">
        <p14:creationId xmlns:p14="http://schemas.microsoft.com/office/powerpoint/2010/main" val="8066525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49CA597-F40E-4881-8EC3-D6604EE2804B}" type="slidenum">
              <a:rPr lang="en-US" smtClean="0"/>
              <a:t>21</a:t>
            </a:fld>
            <a:endParaRPr lang="en-US"/>
          </a:p>
        </p:txBody>
      </p:sp>
    </p:spTree>
    <p:extLst>
      <p:ext uri="{BB962C8B-B14F-4D97-AF65-F5344CB8AC3E}">
        <p14:creationId xmlns:p14="http://schemas.microsoft.com/office/powerpoint/2010/main" val="6847989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Module 2 focused on patient assessment.  The first component of the assessment is determining disease severity at presentation.</a:t>
            </a:r>
          </a:p>
        </p:txBody>
      </p:sp>
      <p:sp>
        <p:nvSpPr>
          <p:cNvPr id="4" name="Slide Number Placeholder 3"/>
          <p:cNvSpPr>
            <a:spLocks noGrp="1"/>
          </p:cNvSpPr>
          <p:nvPr>
            <p:ph type="sldNum" sz="quarter" idx="5"/>
          </p:nvPr>
        </p:nvSpPr>
        <p:spPr/>
        <p:txBody>
          <a:bodyPr/>
          <a:lstStyle/>
          <a:p>
            <a:fld id="{B78A90D8-2647-4560-8208-F58DCE3DB525}" type="slidenum">
              <a:rPr lang="en-US" smtClean="0"/>
              <a:t>22</a:t>
            </a:fld>
            <a:endParaRPr lang="en-US"/>
          </a:p>
        </p:txBody>
      </p:sp>
    </p:spTree>
    <p:extLst>
      <p:ext uri="{BB962C8B-B14F-4D97-AF65-F5344CB8AC3E}">
        <p14:creationId xmlns:p14="http://schemas.microsoft.com/office/powerpoint/2010/main" val="5397795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a:p>
        </p:txBody>
      </p:sp>
      <p:sp>
        <p:nvSpPr>
          <p:cNvPr id="4" name="Slide Number Placeholder 3"/>
          <p:cNvSpPr>
            <a:spLocks noGrp="1"/>
          </p:cNvSpPr>
          <p:nvPr>
            <p:ph type="sldNum" sz="quarter" idx="5"/>
          </p:nvPr>
        </p:nvSpPr>
        <p:spPr/>
        <p:txBody>
          <a:bodyPr/>
          <a:lstStyle/>
          <a:p>
            <a:fld id="{6E854C6B-C1CB-E34C-A6E6-E778B3CD61E4}" type="slidenum">
              <a:rPr lang="en-US" smtClean="0"/>
              <a:t>23</a:t>
            </a:fld>
            <a:endParaRPr lang="en-US"/>
          </a:p>
        </p:txBody>
      </p:sp>
    </p:spTree>
    <p:extLst>
      <p:ext uri="{BB962C8B-B14F-4D97-AF65-F5344CB8AC3E}">
        <p14:creationId xmlns:p14="http://schemas.microsoft.com/office/powerpoint/2010/main" val="3910282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a:p>
        </p:txBody>
      </p:sp>
      <p:sp>
        <p:nvSpPr>
          <p:cNvPr id="4" name="Slide Number Placeholder 3"/>
          <p:cNvSpPr>
            <a:spLocks noGrp="1"/>
          </p:cNvSpPr>
          <p:nvPr>
            <p:ph type="sldNum" sz="quarter" idx="5"/>
          </p:nvPr>
        </p:nvSpPr>
        <p:spPr/>
        <p:txBody>
          <a:bodyPr/>
          <a:lstStyle/>
          <a:p>
            <a:fld id="{6E854C6B-C1CB-E34C-A6E6-E778B3CD61E4}" type="slidenum">
              <a:rPr lang="en-US" smtClean="0"/>
              <a:t>2</a:t>
            </a:fld>
            <a:endParaRPr lang="en-US"/>
          </a:p>
        </p:txBody>
      </p:sp>
    </p:spTree>
    <p:extLst>
      <p:ext uri="{BB962C8B-B14F-4D97-AF65-F5344CB8AC3E}">
        <p14:creationId xmlns:p14="http://schemas.microsoft.com/office/powerpoint/2010/main" val="8794792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A1491-125D-4868-8CC4-FBFC2A4513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29565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Age was identified as the major risk factor for mortality very early in the pandemic</a:t>
            </a:r>
          </a:p>
        </p:txBody>
      </p:sp>
      <p:sp>
        <p:nvSpPr>
          <p:cNvPr id="4" name="Slide Number Placeholder 3"/>
          <p:cNvSpPr>
            <a:spLocks noGrp="1"/>
          </p:cNvSpPr>
          <p:nvPr>
            <p:ph type="sldNum" sz="quarter" idx="5"/>
          </p:nvPr>
        </p:nvSpPr>
        <p:spPr/>
        <p:txBody>
          <a:bodyPr/>
          <a:lstStyle/>
          <a:p>
            <a:fld id="{749CA597-F40E-4881-8EC3-D6604EE2804B}" type="slidenum">
              <a:rPr lang="en-US" smtClean="0"/>
              <a:t>25</a:t>
            </a:fld>
            <a:endParaRPr lang="en-US"/>
          </a:p>
        </p:txBody>
      </p:sp>
    </p:spTree>
    <p:extLst>
      <p:ext uri="{BB962C8B-B14F-4D97-AF65-F5344CB8AC3E}">
        <p14:creationId xmlns:p14="http://schemas.microsoft.com/office/powerpoint/2010/main" val="5102096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 is from Western Cape, DOH. It shows the risk of death from  COVID based on risk factors. This was the first data set which is from high HIV prevalence country.</a:t>
            </a:r>
          </a:p>
          <a:p>
            <a:r>
              <a:rPr lang="en-US" dirty="0"/>
              <a:t>Similar to data from NY and China risk of mortality is higher in males compared to females.  Older age, DM,  cardiac disease and chronic kidney disease increase risk of COVID-19 death. HIV infection showed a 1.7 HR for death</a:t>
            </a:r>
          </a:p>
          <a:p>
            <a:r>
              <a:rPr lang="en-US" dirty="0"/>
              <a:t>It is difficult to quantify the effect of HIV &amp; TB. Data shows a modest ~1.5 times risk of COVID-19 death associated with HIV or TB </a:t>
            </a:r>
          </a:p>
          <a:p>
            <a:endParaRPr lang="en-US" dirty="0"/>
          </a:p>
          <a:p>
            <a:r>
              <a:rPr lang="en-US" dirty="0"/>
              <a:t>This may be over-estimated if they haven’t fully disentangled all comorbidities &amp; risks e.g. overweight and socio-economic status. </a:t>
            </a:r>
            <a:r>
              <a:rPr lang="en-US" b="0" i="0" dirty="0">
                <a:solidFill>
                  <a:srgbClr val="323232"/>
                </a:solidFill>
                <a:effectLst/>
                <a:latin typeface="Hind"/>
              </a:rPr>
              <a:t>Almost all the people with HIV who died had other comorbidities apart from HIV. About half of them were diabetic, about half were hypertensive. The people who are dying with COVID and HIV are not people who have advanced HIV, they’re actually people who have done well enough on their HIV treatment to live long enough to develop these comorbidities,”</a:t>
            </a:r>
            <a:endParaRPr lang="en-US" dirty="0"/>
          </a:p>
          <a:p>
            <a:r>
              <a:rPr lang="en-US" dirty="0"/>
              <a:t>Note that those with HIV &amp; TB tend to be younger where overall risk of COVID-19 death is low.</a:t>
            </a:r>
          </a:p>
          <a:p>
            <a:r>
              <a:rPr lang="en-US" dirty="0"/>
              <a:t>There was also no difference in mortality by viral suppression. Also not that this is not disaggregated by CD4 </a:t>
            </a:r>
          </a:p>
          <a:p>
            <a:r>
              <a:rPr lang="en-US" dirty="0"/>
              <a:t>Davies et al, 2020</a:t>
            </a:r>
          </a:p>
        </p:txBody>
      </p:sp>
      <p:sp>
        <p:nvSpPr>
          <p:cNvPr id="4" name="Slide Number Placeholder 3"/>
          <p:cNvSpPr>
            <a:spLocks noGrp="1"/>
          </p:cNvSpPr>
          <p:nvPr>
            <p:ph type="sldNum" sz="quarter" idx="5"/>
          </p:nvPr>
        </p:nvSpPr>
        <p:spPr/>
        <p:txBody>
          <a:bodyPr/>
          <a:lstStyle/>
          <a:p>
            <a:fld id="{749CA597-F40E-4881-8EC3-D6604EE2804B}" type="slidenum">
              <a:rPr lang="en-US" smtClean="0"/>
              <a:t>26</a:t>
            </a:fld>
            <a:endParaRPr lang="en-US"/>
          </a:p>
        </p:txBody>
      </p:sp>
    </p:spTree>
    <p:extLst>
      <p:ext uri="{BB962C8B-B14F-4D97-AF65-F5344CB8AC3E}">
        <p14:creationId xmlns:p14="http://schemas.microsoft.com/office/powerpoint/2010/main" val="29031079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i="1"/>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328958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1" dirty="0"/>
              <a:t>Co-morbidities were high among patients who required hospital care.  Mild cases received care at home so admission is a proxy for more severe illness. Risk factors are clearly additive</a:t>
            </a:r>
          </a:p>
        </p:txBody>
      </p:sp>
      <p:sp>
        <p:nvSpPr>
          <p:cNvPr id="4" name="Slide Number Placeholder 3"/>
          <p:cNvSpPr>
            <a:spLocks noGrp="1"/>
          </p:cNvSpPr>
          <p:nvPr>
            <p:ph type="sldNum" sz="quarter" idx="10"/>
          </p:nvPr>
        </p:nvSpPr>
        <p:spPr/>
        <p:txBody>
          <a:bodyPr/>
          <a:lstStyle/>
          <a:p>
            <a:pPr>
              <a:defRPr/>
            </a:pPr>
            <a:fld id="{2FB72F01-6714-4A31-8C22-8E0F1B091B56}" type="slidenum">
              <a:rPr lang="en-US" altLang="en-US" smtClean="0"/>
              <a:pPr>
                <a:defRPr/>
              </a:pPr>
              <a:t>28</a:t>
            </a:fld>
            <a:endParaRPr lang="en-US" altLang="en-US"/>
          </a:p>
        </p:txBody>
      </p:sp>
    </p:spTree>
    <p:extLst>
      <p:ext uri="{BB962C8B-B14F-4D97-AF65-F5344CB8AC3E}">
        <p14:creationId xmlns:p14="http://schemas.microsoft.com/office/powerpoint/2010/main" val="20328958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WHO list of risk factors for severe COVID-19.  Some of these are very broad categories</a:t>
            </a:r>
          </a:p>
        </p:txBody>
      </p:sp>
      <p:sp>
        <p:nvSpPr>
          <p:cNvPr id="4" name="Slide Number Placeholder 3"/>
          <p:cNvSpPr>
            <a:spLocks noGrp="1"/>
          </p:cNvSpPr>
          <p:nvPr>
            <p:ph type="sldNum" sz="quarter" idx="5"/>
          </p:nvPr>
        </p:nvSpPr>
        <p:spPr/>
        <p:txBody>
          <a:bodyPr/>
          <a:lstStyle/>
          <a:p>
            <a:fld id="{749CA597-F40E-4881-8EC3-D6604EE2804B}" type="slidenum">
              <a:rPr lang="en-US" smtClean="0"/>
              <a:t>30</a:t>
            </a:fld>
            <a:endParaRPr lang="en-US"/>
          </a:p>
        </p:txBody>
      </p:sp>
    </p:spTree>
    <p:extLst>
      <p:ext uri="{BB962C8B-B14F-4D97-AF65-F5344CB8AC3E}">
        <p14:creationId xmlns:p14="http://schemas.microsoft.com/office/powerpoint/2010/main" val="31715099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Construct a differential.  Symptoms are most c/w COVID-19, influenzae or other respiratory viruses.  He has no evidence of lower respiratory tract involvement and has an acceptable oxygen saturation.  </a:t>
            </a:r>
          </a:p>
          <a:p>
            <a:pPr marL="0" indent="0">
              <a:buNone/>
            </a:pPr>
            <a:r>
              <a:rPr lang="en-US" dirty="0"/>
              <a:t>We would like to confirm his diagnosis of COVID-19.  Follow the local clinical care pathway.   His disease would be classified as non severe and he has no risk factors for development of severe disease</a:t>
            </a:r>
          </a:p>
        </p:txBody>
      </p:sp>
      <p:sp>
        <p:nvSpPr>
          <p:cNvPr id="4" name="Slide Number Placeholder 3"/>
          <p:cNvSpPr>
            <a:spLocks noGrp="1"/>
          </p:cNvSpPr>
          <p:nvPr>
            <p:ph type="sldNum" sz="quarter" idx="5"/>
          </p:nvPr>
        </p:nvSpPr>
        <p:spPr/>
        <p:txBody>
          <a:bodyPr/>
          <a:lstStyle/>
          <a:p>
            <a:fld id="{8B9207AA-C439-455C-8953-0110B84898FA}" type="slidenum">
              <a:rPr lang="en-US" smtClean="0"/>
              <a:t>32</a:t>
            </a:fld>
            <a:endParaRPr lang="en-US"/>
          </a:p>
        </p:txBody>
      </p:sp>
    </p:spTree>
    <p:extLst>
      <p:ext uri="{BB962C8B-B14F-4D97-AF65-F5344CB8AC3E}">
        <p14:creationId xmlns:p14="http://schemas.microsoft.com/office/powerpoint/2010/main" val="8117033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Construct a differential.  May include COVID-19, influenzae, other respiratory viruses, bacterial pneumonias, viral myocarditis.  CHF does not usually cause fever.  The acuity of onset makes TB or PCP less likely.  Could have an MI (ascertainment of character of the pain might be helpful) but fever is not typical unless there is a second infectious process present.  Pulmonary embolus could be considered.</a:t>
            </a:r>
          </a:p>
          <a:p>
            <a:pPr marL="0" indent="0">
              <a:buNone/>
            </a:pPr>
            <a:r>
              <a:rPr lang="en-US" dirty="0"/>
              <a:t>He should be tested for COVID-19; his symptoms are very suggestive.  If his test is positive, his disease would be classified as severe based on his oxygen saturation of 86% and respiratory rate of 32.  It is noted that he has psychosocial factors that may complicate his care.</a:t>
            </a:r>
          </a:p>
        </p:txBody>
      </p:sp>
      <p:sp>
        <p:nvSpPr>
          <p:cNvPr id="4" name="Slide Number Placeholder 3"/>
          <p:cNvSpPr>
            <a:spLocks noGrp="1"/>
          </p:cNvSpPr>
          <p:nvPr>
            <p:ph type="sldNum" sz="quarter" idx="5"/>
          </p:nvPr>
        </p:nvSpPr>
        <p:spPr/>
        <p:txBody>
          <a:bodyPr/>
          <a:lstStyle/>
          <a:p>
            <a:fld id="{8B9207AA-C439-455C-8953-0110B84898FA}" type="slidenum">
              <a:rPr lang="en-US" smtClean="0"/>
              <a:t>33</a:t>
            </a:fld>
            <a:endParaRPr lang="en-US"/>
          </a:p>
        </p:txBody>
      </p:sp>
    </p:spTree>
    <p:extLst>
      <p:ext uri="{BB962C8B-B14F-4D97-AF65-F5344CB8AC3E}">
        <p14:creationId xmlns:p14="http://schemas.microsoft.com/office/powerpoint/2010/main" val="7801113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8A90D8-2647-4560-8208-F58DCE3DB525}" type="slidenum">
              <a:rPr lang="en-US" smtClean="0"/>
              <a:t>34</a:t>
            </a:fld>
            <a:endParaRPr lang="en-US"/>
          </a:p>
        </p:txBody>
      </p:sp>
    </p:spTree>
    <p:extLst>
      <p:ext uri="{BB962C8B-B14F-4D97-AF65-F5344CB8AC3E}">
        <p14:creationId xmlns:p14="http://schemas.microsoft.com/office/powerpoint/2010/main" val="34448559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no requirement to do extensive testing.  These represent tests that may be considered and helpful for some patients.  Testing can assist in initial patient assessment (gauging the severity of illness and making treatment decisions) or later to evaluate response or assess new problems</a:t>
            </a:r>
          </a:p>
        </p:txBody>
      </p:sp>
      <p:sp>
        <p:nvSpPr>
          <p:cNvPr id="4" name="Slide Number Placeholder 3"/>
          <p:cNvSpPr>
            <a:spLocks noGrp="1"/>
          </p:cNvSpPr>
          <p:nvPr>
            <p:ph type="sldNum" sz="quarter" idx="5"/>
          </p:nvPr>
        </p:nvSpPr>
        <p:spPr/>
        <p:txBody>
          <a:bodyPr/>
          <a:lstStyle/>
          <a:p>
            <a:fld id="{749CA597-F40E-4881-8EC3-D6604EE2804B}" type="slidenum">
              <a:rPr lang="en-US" smtClean="0"/>
              <a:t>35</a:t>
            </a:fld>
            <a:endParaRPr lang="en-US"/>
          </a:p>
        </p:txBody>
      </p:sp>
    </p:spTree>
    <p:extLst>
      <p:ext uri="{BB962C8B-B14F-4D97-AF65-F5344CB8AC3E}">
        <p14:creationId xmlns:p14="http://schemas.microsoft.com/office/powerpoint/2010/main" val="3339360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9207AA-C439-455C-8953-0110B84898FA}" type="slidenum">
              <a:rPr lang="en-US" smtClean="0"/>
              <a:t>3</a:t>
            </a:fld>
            <a:endParaRPr lang="en-US"/>
          </a:p>
        </p:txBody>
      </p:sp>
    </p:spTree>
    <p:extLst>
      <p:ext uri="{BB962C8B-B14F-4D97-AF65-F5344CB8AC3E}">
        <p14:creationId xmlns:p14="http://schemas.microsoft.com/office/powerpoint/2010/main" val="32063266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49CA597-F40E-4881-8EC3-D6604EE2804B}" type="slidenum">
              <a:rPr lang="en-US" smtClean="0"/>
              <a:t>36</a:t>
            </a:fld>
            <a:endParaRPr lang="en-US"/>
          </a:p>
        </p:txBody>
      </p:sp>
    </p:spTree>
    <p:extLst>
      <p:ext uri="{BB962C8B-B14F-4D97-AF65-F5344CB8AC3E}">
        <p14:creationId xmlns:p14="http://schemas.microsoft.com/office/powerpoint/2010/main" val="34150981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chemeClr val="bg1">
                    <a:lumMod val="50000"/>
                  </a:schemeClr>
                </a:solidFill>
              </a:rPr>
              <a:t>Explain ground glass opacity- area of hazy increased lung opacity through which vessels and bronchial structures may still be seen. It is less opaque than consolidation, in which such structures are obscured </a:t>
            </a:r>
            <a:endParaRPr lang="en-US"/>
          </a:p>
        </p:txBody>
      </p:sp>
      <p:sp>
        <p:nvSpPr>
          <p:cNvPr id="4" name="Slide Number Placeholder 3"/>
          <p:cNvSpPr>
            <a:spLocks noGrp="1"/>
          </p:cNvSpPr>
          <p:nvPr>
            <p:ph type="sldNum" sz="quarter" idx="5"/>
          </p:nvPr>
        </p:nvSpPr>
        <p:spPr/>
        <p:txBody>
          <a:bodyPr/>
          <a:lstStyle/>
          <a:p>
            <a:fld id="{749CA597-F40E-4881-8EC3-D6604EE2804B}" type="slidenum">
              <a:rPr lang="en-US" smtClean="0"/>
              <a:t>37</a:t>
            </a:fld>
            <a:endParaRPr lang="en-US"/>
          </a:p>
        </p:txBody>
      </p:sp>
    </p:spTree>
    <p:extLst>
      <p:ext uri="{BB962C8B-B14F-4D97-AF65-F5344CB8AC3E}">
        <p14:creationId xmlns:p14="http://schemas.microsoft.com/office/powerpoint/2010/main" val="22827958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CXR will be the preferred imaging modality in most LMIC</a:t>
            </a:r>
          </a:p>
        </p:txBody>
      </p:sp>
      <p:sp>
        <p:nvSpPr>
          <p:cNvPr id="4" name="Slide Number Placeholder 3"/>
          <p:cNvSpPr>
            <a:spLocks noGrp="1"/>
          </p:cNvSpPr>
          <p:nvPr>
            <p:ph type="sldNum" sz="quarter" idx="5"/>
          </p:nvPr>
        </p:nvSpPr>
        <p:spPr/>
        <p:txBody>
          <a:bodyPr/>
          <a:lstStyle/>
          <a:p>
            <a:fld id="{749CA597-F40E-4881-8EC3-D6604EE2804B}" type="slidenum">
              <a:rPr lang="en-US" smtClean="0"/>
              <a:t>38</a:t>
            </a:fld>
            <a:endParaRPr lang="en-US"/>
          </a:p>
        </p:txBody>
      </p:sp>
    </p:spTree>
    <p:extLst>
      <p:ext uri="{BB962C8B-B14F-4D97-AF65-F5344CB8AC3E}">
        <p14:creationId xmlns:p14="http://schemas.microsoft.com/office/powerpoint/2010/main" val="39764405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9CA597-F40E-4881-8EC3-D6604EE2804B}" type="slidenum">
              <a:rPr lang="en-US" smtClean="0"/>
              <a:t>39</a:t>
            </a:fld>
            <a:endParaRPr lang="en-US"/>
          </a:p>
        </p:txBody>
      </p:sp>
    </p:spTree>
    <p:extLst>
      <p:ext uri="{BB962C8B-B14F-4D97-AF65-F5344CB8AC3E}">
        <p14:creationId xmlns:p14="http://schemas.microsoft.com/office/powerpoint/2010/main" val="2325619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CT imaging was widely used in China and Italy.  In China, imaging was sometimes positive in patients who presented with symptoms suggestive of COVID-19, but had negative for SARS-COV-2 by RT-PCR.  Many of these patients were RT-PCR positive for SARS-COV-2 on repeat testing.  The most common pattern of COVID-19 pneumonia on CT is peripheral ground glass opacities involving multiple lobes, especially posteriorly.  Subsegmental vessel enlargement may be seen on CTA.</a:t>
            </a:r>
          </a:p>
        </p:txBody>
      </p:sp>
      <p:sp>
        <p:nvSpPr>
          <p:cNvPr id="4" name="Slide Number Placeholder 3"/>
          <p:cNvSpPr>
            <a:spLocks noGrp="1"/>
          </p:cNvSpPr>
          <p:nvPr>
            <p:ph type="sldNum" sz="quarter" idx="5"/>
          </p:nvPr>
        </p:nvSpPr>
        <p:spPr/>
        <p:txBody>
          <a:bodyPr/>
          <a:lstStyle/>
          <a:p>
            <a:fld id="{749CA597-F40E-4881-8EC3-D6604EE2804B}" type="slidenum">
              <a:rPr lang="en-US" smtClean="0"/>
              <a:t>40</a:t>
            </a:fld>
            <a:endParaRPr lang="en-US"/>
          </a:p>
        </p:txBody>
      </p:sp>
    </p:spTree>
    <p:extLst>
      <p:ext uri="{BB962C8B-B14F-4D97-AF65-F5344CB8AC3E}">
        <p14:creationId xmlns:p14="http://schemas.microsoft.com/office/powerpoint/2010/main" val="42112889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This woman presents with non-severe COVID-19.  However, she is early in her clinical disease (day 3 of symptoms).  Pregnancy is a risk factor for progression to severe COVID-19 and her age (&gt; 35) is a pregnancy-related risk factor</a:t>
            </a:r>
          </a:p>
        </p:txBody>
      </p:sp>
      <p:sp>
        <p:nvSpPr>
          <p:cNvPr id="4" name="Slide Number Placeholder 3"/>
          <p:cNvSpPr>
            <a:spLocks noGrp="1"/>
          </p:cNvSpPr>
          <p:nvPr>
            <p:ph type="sldNum" sz="quarter" idx="5"/>
          </p:nvPr>
        </p:nvSpPr>
        <p:spPr/>
        <p:txBody>
          <a:bodyPr/>
          <a:lstStyle/>
          <a:p>
            <a:fld id="{8B9207AA-C439-455C-8953-0110B84898FA}" type="slidenum">
              <a:rPr lang="en-US" smtClean="0"/>
              <a:t>41</a:t>
            </a:fld>
            <a:endParaRPr lang="en-US"/>
          </a:p>
        </p:txBody>
      </p:sp>
    </p:spTree>
    <p:extLst>
      <p:ext uri="{BB962C8B-B14F-4D97-AF65-F5344CB8AC3E}">
        <p14:creationId xmlns:p14="http://schemas.microsoft.com/office/powerpoint/2010/main" val="2255946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It could be COVID-19 but rash and red eyes are not usually seen in acute SARS-CoV-2 infection.  This presentation is also concerning for MIS-C, a post COVID-19 inflammatory syndrome and can be fatal.  MIS-C responds best to steroid and immunoglobulin or other immunosuppressant medications</a:t>
            </a:r>
          </a:p>
        </p:txBody>
      </p:sp>
      <p:sp>
        <p:nvSpPr>
          <p:cNvPr id="4" name="Slide Number Placeholder 3"/>
          <p:cNvSpPr>
            <a:spLocks noGrp="1"/>
          </p:cNvSpPr>
          <p:nvPr>
            <p:ph type="sldNum" sz="quarter" idx="5"/>
          </p:nvPr>
        </p:nvSpPr>
        <p:spPr/>
        <p:txBody>
          <a:bodyPr/>
          <a:lstStyle/>
          <a:p>
            <a:fld id="{8B9207AA-C439-455C-8953-0110B84898FA}" type="slidenum">
              <a:rPr lang="en-US" smtClean="0"/>
              <a:t>42</a:t>
            </a:fld>
            <a:endParaRPr lang="en-US"/>
          </a:p>
        </p:txBody>
      </p:sp>
    </p:spTree>
    <p:extLst>
      <p:ext uri="{BB962C8B-B14F-4D97-AF65-F5344CB8AC3E}">
        <p14:creationId xmlns:p14="http://schemas.microsoft.com/office/powerpoint/2010/main" val="27914241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Answers:</a:t>
            </a:r>
          </a:p>
          <a:p>
            <a:pPr marL="228600" indent="-228600">
              <a:buAutoNum type="arabicPeriod"/>
            </a:pPr>
            <a:r>
              <a:rPr lang="en-US" dirty="0"/>
              <a:t>D</a:t>
            </a:r>
          </a:p>
          <a:p>
            <a:pPr marL="228600" indent="-228600">
              <a:buAutoNum type="arabicPeriod"/>
            </a:pPr>
            <a:r>
              <a:rPr lang="en-US" dirty="0"/>
              <a:t>F</a:t>
            </a:r>
          </a:p>
          <a:p>
            <a:pPr marL="228600" indent="-228600">
              <a:buAutoNum type="arabicPeriod"/>
            </a:pPr>
            <a:r>
              <a:rPr lang="en-US" dirty="0"/>
              <a:t>F</a:t>
            </a:r>
          </a:p>
          <a:p>
            <a:pPr marL="228600" indent="-228600">
              <a:buAutoNum type="arabicPeriod"/>
            </a:pPr>
            <a:r>
              <a:rPr lang="en-US" dirty="0"/>
              <a:t>F</a:t>
            </a:r>
          </a:p>
          <a:p>
            <a:pPr marL="228600" indent="-228600">
              <a:buAutoNum type="arabicPeriod"/>
            </a:pPr>
            <a:r>
              <a:rPr lang="en-US" dirty="0"/>
              <a:t>E</a:t>
            </a:r>
          </a:p>
        </p:txBody>
      </p:sp>
      <p:sp>
        <p:nvSpPr>
          <p:cNvPr id="4" name="Slide Number Placeholder 3"/>
          <p:cNvSpPr>
            <a:spLocks noGrp="1"/>
          </p:cNvSpPr>
          <p:nvPr>
            <p:ph type="sldNum" sz="quarter" idx="5"/>
          </p:nvPr>
        </p:nvSpPr>
        <p:spPr/>
        <p:txBody>
          <a:bodyPr/>
          <a:lstStyle/>
          <a:p>
            <a:fld id="{6E854C6B-C1CB-E34C-A6E6-E778B3CD61E4}" type="slidenum">
              <a:rPr lang="en-US" smtClean="0"/>
              <a:t>44</a:t>
            </a:fld>
            <a:endParaRPr lang="en-US"/>
          </a:p>
        </p:txBody>
      </p:sp>
    </p:spTree>
    <p:extLst>
      <p:ext uri="{BB962C8B-B14F-4D97-AF65-F5344CB8AC3E}">
        <p14:creationId xmlns:p14="http://schemas.microsoft.com/office/powerpoint/2010/main" val="36541391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Can be done in a group if done in person.</a:t>
            </a:r>
          </a:p>
        </p:txBody>
      </p:sp>
      <p:sp>
        <p:nvSpPr>
          <p:cNvPr id="4" name="Slide Number Placeholder 3"/>
          <p:cNvSpPr>
            <a:spLocks noGrp="1"/>
          </p:cNvSpPr>
          <p:nvPr>
            <p:ph type="sldNum" sz="quarter" idx="5"/>
          </p:nvPr>
        </p:nvSpPr>
        <p:spPr/>
        <p:txBody>
          <a:bodyPr/>
          <a:lstStyle/>
          <a:p>
            <a:fld id="{8B9207AA-C439-455C-8953-0110B84898FA}" type="slidenum">
              <a:rPr lang="en-US" smtClean="0"/>
              <a:t>45</a:t>
            </a:fld>
            <a:endParaRPr lang="en-US"/>
          </a:p>
        </p:txBody>
      </p:sp>
    </p:spTree>
    <p:extLst>
      <p:ext uri="{BB962C8B-B14F-4D97-AF65-F5344CB8AC3E}">
        <p14:creationId xmlns:p14="http://schemas.microsoft.com/office/powerpoint/2010/main" val="21546341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8A90D8-2647-4560-8208-F58DCE3DB525}" type="slidenum">
              <a:rPr lang="en-US" smtClean="0"/>
              <a:t>46</a:t>
            </a:fld>
            <a:endParaRPr lang="en-US"/>
          </a:p>
        </p:txBody>
      </p:sp>
    </p:spTree>
    <p:extLst>
      <p:ext uri="{BB962C8B-B14F-4D97-AF65-F5344CB8AC3E}">
        <p14:creationId xmlns:p14="http://schemas.microsoft.com/office/powerpoint/2010/main" val="4105917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These will be reviewed during this Module.</a:t>
            </a:r>
          </a:p>
        </p:txBody>
      </p:sp>
      <p:sp>
        <p:nvSpPr>
          <p:cNvPr id="4" name="Slide Number Placeholder 3"/>
          <p:cNvSpPr>
            <a:spLocks noGrp="1"/>
          </p:cNvSpPr>
          <p:nvPr>
            <p:ph type="sldNum" sz="quarter" idx="5"/>
          </p:nvPr>
        </p:nvSpPr>
        <p:spPr/>
        <p:txBody>
          <a:bodyPr/>
          <a:lstStyle/>
          <a:p>
            <a:fld id="{6E854C6B-C1CB-E34C-A6E6-E778B3CD61E4}" type="slidenum">
              <a:rPr lang="en-US" smtClean="0"/>
              <a:t>4</a:t>
            </a:fld>
            <a:endParaRPr lang="en-US"/>
          </a:p>
        </p:txBody>
      </p:sp>
    </p:spTree>
    <p:extLst>
      <p:ext uri="{BB962C8B-B14F-4D97-AF65-F5344CB8AC3E}">
        <p14:creationId xmlns:p14="http://schemas.microsoft.com/office/powerpoint/2010/main" val="41296454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8A90D8-2647-4560-8208-F58DCE3DB525}" type="slidenum">
              <a:rPr lang="en-US" smtClean="0"/>
              <a:t>47</a:t>
            </a:fld>
            <a:endParaRPr lang="en-US"/>
          </a:p>
        </p:txBody>
      </p:sp>
    </p:spTree>
    <p:extLst>
      <p:ext uri="{BB962C8B-B14F-4D97-AF65-F5344CB8AC3E}">
        <p14:creationId xmlns:p14="http://schemas.microsoft.com/office/powerpoint/2010/main" val="589706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a:p>
        </p:txBody>
      </p:sp>
      <p:sp>
        <p:nvSpPr>
          <p:cNvPr id="4" name="Slide Number Placeholder 3"/>
          <p:cNvSpPr>
            <a:spLocks noGrp="1"/>
          </p:cNvSpPr>
          <p:nvPr>
            <p:ph type="sldNum" sz="quarter" idx="5"/>
          </p:nvPr>
        </p:nvSpPr>
        <p:spPr/>
        <p:txBody>
          <a:bodyPr/>
          <a:lstStyle/>
          <a:p>
            <a:fld id="{6E854C6B-C1CB-E34C-A6E6-E778B3CD61E4}" type="slidenum">
              <a:rPr lang="en-US" smtClean="0"/>
              <a:t>5</a:t>
            </a:fld>
            <a:endParaRPr lang="en-US"/>
          </a:p>
        </p:txBody>
      </p:sp>
    </p:spTree>
    <p:extLst>
      <p:ext uri="{BB962C8B-B14F-4D97-AF65-F5344CB8AC3E}">
        <p14:creationId xmlns:p14="http://schemas.microsoft.com/office/powerpoint/2010/main" val="738194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This data in this graph comes from data collected early in the COVID-19 epidemic. One study reported that 97.5% of persons with COVID-19 who develop symptoms will do so within 11.5 days of SARS-CoV-2 infection.</a:t>
            </a:r>
            <a:r>
              <a:rPr lang="en-US" sz="1200" b="0" i="0" u="none" strike="noStrike" kern="1200" baseline="30000" dirty="0">
                <a:solidFill>
                  <a:schemeClr val="tx1"/>
                </a:solidFill>
                <a:effectLst/>
                <a:latin typeface="+mn-lt"/>
                <a:ea typeface="+mn-ea"/>
                <a:cs typeface="+mn-cs"/>
              </a:rPr>
              <a:t>3</a:t>
            </a:r>
          </a:p>
          <a:p>
            <a:endParaRPr lang="en-US" sz="1200" b="0" i="0" u="none" strike="noStrike" kern="1200" baseline="300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Lauer SA, </a:t>
            </a:r>
            <a:r>
              <a:rPr lang="en-US" sz="1200" b="0" i="0" u="none" strike="noStrike" kern="1200" dirty="0" err="1">
                <a:solidFill>
                  <a:schemeClr val="tx1"/>
                </a:solidFill>
                <a:effectLst/>
                <a:latin typeface="+mn-lt"/>
                <a:ea typeface="+mn-ea"/>
                <a:cs typeface="+mn-cs"/>
              </a:rPr>
              <a:t>Grantz</a:t>
            </a:r>
            <a:r>
              <a:rPr lang="en-US" sz="1200" b="0" i="0" u="none" strike="noStrike" kern="1200" dirty="0">
                <a:solidFill>
                  <a:schemeClr val="tx1"/>
                </a:solidFill>
                <a:effectLst/>
                <a:latin typeface="+mn-lt"/>
                <a:ea typeface="+mn-ea"/>
                <a:cs typeface="+mn-cs"/>
              </a:rPr>
              <a:t> KH, Bi Q, et al. The Incubation Period of Coronavirus Disease 2019 (COVID-19) From Publicly Reported Confirmed Cases: Estimation and Application. </a:t>
            </a:r>
            <a:r>
              <a:rPr lang="en-US" sz="1200" b="0" i="1" u="none" strike="noStrike" kern="1200" dirty="0">
                <a:solidFill>
                  <a:schemeClr val="tx1"/>
                </a:solidFill>
                <a:effectLst/>
                <a:latin typeface="+mn-lt"/>
                <a:ea typeface="+mn-ea"/>
                <a:cs typeface="+mn-cs"/>
              </a:rPr>
              <a:t>Ann Intern Med</a:t>
            </a:r>
            <a:r>
              <a:rPr lang="en-US" sz="1200" b="0" i="0" u="none" strike="noStrike" kern="1200" dirty="0">
                <a:solidFill>
                  <a:schemeClr val="tx1"/>
                </a:solidFill>
                <a:effectLst/>
                <a:latin typeface="+mn-lt"/>
                <a:ea typeface="+mn-ea"/>
                <a:cs typeface="+mn-cs"/>
              </a:rPr>
              <a:t> 2020.</a:t>
            </a:r>
          </a:p>
          <a:p>
            <a:endParaRPr lang="en-US" dirty="0"/>
          </a:p>
        </p:txBody>
      </p:sp>
      <p:sp>
        <p:nvSpPr>
          <p:cNvPr id="4" name="Slide Number Placeholder 3"/>
          <p:cNvSpPr>
            <a:spLocks noGrp="1"/>
          </p:cNvSpPr>
          <p:nvPr>
            <p:ph type="sldNum" sz="quarter" idx="5"/>
          </p:nvPr>
        </p:nvSpPr>
        <p:spPr/>
        <p:txBody>
          <a:bodyPr/>
          <a:lstStyle/>
          <a:p>
            <a:fld id="{749CA597-F40E-4881-8EC3-D6604EE2804B}" type="slidenum">
              <a:rPr lang="en-US" smtClean="0"/>
              <a:t>6</a:t>
            </a:fld>
            <a:endParaRPr lang="en-US"/>
          </a:p>
        </p:txBody>
      </p:sp>
    </p:spTree>
    <p:extLst>
      <p:ext uri="{BB962C8B-B14F-4D97-AF65-F5344CB8AC3E}">
        <p14:creationId xmlns:p14="http://schemas.microsoft.com/office/powerpoint/2010/main" val="2629917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initially reported symptoms of COVID-19.  Increasingly over time (with change to omicron variants and a greater proportion of the population being vaccinated) more patients report URI symptoms and a much smaller proportion have fever or severe cough</a:t>
            </a:r>
          </a:p>
        </p:txBody>
      </p:sp>
      <p:sp>
        <p:nvSpPr>
          <p:cNvPr id="4" name="Slide Number Placeholder 3"/>
          <p:cNvSpPr>
            <a:spLocks noGrp="1"/>
          </p:cNvSpPr>
          <p:nvPr>
            <p:ph type="sldNum" sz="quarter" idx="5"/>
          </p:nvPr>
        </p:nvSpPr>
        <p:spPr/>
        <p:txBody>
          <a:bodyPr/>
          <a:lstStyle/>
          <a:p>
            <a:fld id="{749CA597-F40E-4881-8EC3-D6604EE2804B}" type="slidenum">
              <a:rPr lang="en-US" smtClean="0"/>
              <a:t>7</a:t>
            </a:fld>
            <a:endParaRPr lang="en-US"/>
          </a:p>
        </p:txBody>
      </p:sp>
    </p:spTree>
    <p:extLst>
      <p:ext uri="{BB962C8B-B14F-4D97-AF65-F5344CB8AC3E}">
        <p14:creationId xmlns:p14="http://schemas.microsoft.com/office/powerpoint/2010/main" val="1606306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Several studies have reported that the signs and symptoms of COVID-19 in children are similar to adults but are usually milder compared to adults. However, there is a new syndrome which is though to be post infectious in children which can present with toxic shock like syndrome or similar to Kawasaki disease.  We will discuss that syndrome when we review severe disease</a:t>
            </a:r>
          </a:p>
          <a:p>
            <a:endParaRPr lang="en-US" dirty="0"/>
          </a:p>
        </p:txBody>
      </p:sp>
      <p:sp>
        <p:nvSpPr>
          <p:cNvPr id="4" name="Slide Number Placeholder 3"/>
          <p:cNvSpPr>
            <a:spLocks noGrp="1"/>
          </p:cNvSpPr>
          <p:nvPr>
            <p:ph type="sldNum" sz="quarter" idx="5"/>
          </p:nvPr>
        </p:nvSpPr>
        <p:spPr/>
        <p:txBody>
          <a:bodyPr/>
          <a:lstStyle/>
          <a:p>
            <a:fld id="{749CA597-F40E-4881-8EC3-D6604EE2804B}" type="slidenum">
              <a:rPr lang="en-US" smtClean="0"/>
              <a:t>8</a:t>
            </a:fld>
            <a:endParaRPr lang="en-US"/>
          </a:p>
        </p:txBody>
      </p:sp>
    </p:spTree>
    <p:extLst>
      <p:ext uri="{BB962C8B-B14F-4D97-AF65-F5344CB8AC3E}">
        <p14:creationId xmlns:p14="http://schemas.microsoft.com/office/powerpoint/2010/main" val="613127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non-severe cases that are recovering…Fatigue may linger.  Cough may resolve very slowly.  A substantial minority of patient develop post-COVID symptoms that will be discussed in Module 3.  When people progress to severe disease they tend to worsen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A1491-125D-4868-8CC4-FBFC2A4513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49367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7559"/>
            <a:ext cx="12192000" cy="6873118"/>
          </a:xfrm>
          <a:prstGeom prst="rect">
            <a:avLst/>
          </a:prstGeom>
        </p:spPr>
      </p:pic>
      <p:sp>
        <p:nvSpPr>
          <p:cNvPr id="12" name="Subtitle 2">
            <a:extLst>
              <a:ext uri="{FF2B5EF4-FFF2-40B4-BE49-F238E27FC236}">
                <a16:creationId xmlns:a16="http://schemas.microsoft.com/office/drawing/2014/main" id="{880606FA-C36B-44EE-91CC-23E328C62D24}"/>
              </a:ext>
            </a:extLst>
          </p:cNvPr>
          <p:cNvSpPr>
            <a:spLocks noGrp="1"/>
          </p:cNvSpPr>
          <p:nvPr>
            <p:ph type="subTitle" idx="1"/>
          </p:nvPr>
        </p:nvSpPr>
        <p:spPr>
          <a:xfrm>
            <a:off x="4361861" y="3051684"/>
            <a:ext cx="7187028" cy="1752600"/>
          </a:xfrm>
        </p:spPr>
        <p:txBody>
          <a:bodyPr>
            <a:normAutofit/>
          </a:bodyPr>
          <a:lstStyle>
            <a:lvl1pPr marL="0" indent="0" algn="l">
              <a:buNone/>
              <a:defRPr sz="1800">
                <a:solidFill>
                  <a:srgbClr val="FFFFFF"/>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13" name="Straight Connector 12">
            <a:extLst>
              <a:ext uri="{FF2B5EF4-FFF2-40B4-BE49-F238E27FC236}">
                <a16:creationId xmlns:a16="http://schemas.microsoft.com/office/drawing/2014/main" id="{A6CF0BA6-A6F5-427F-AAAE-0FD1A0EA40F7}"/>
              </a:ext>
            </a:extLst>
          </p:cNvPr>
          <p:cNvCxnSpPr/>
          <p:nvPr userDrawn="1"/>
        </p:nvCxnSpPr>
        <p:spPr bwMode="auto">
          <a:xfrm>
            <a:off x="4194044" y="2008684"/>
            <a:ext cx="0" cy="2405087"/>
          </a:xfrm>
          <a:prstGeom prst="line">
            <a:avLst/>
          </a:prstGeom>
          <a:solidFill>
            <a:schemeClr val="accent1"/>
          </a:solidFill>
          <a:ln w="9525" cap="flat" cmpd="sng" algn="ctr">
            <a:solidFill>
              <a:srgbClr val="FFFFFF"/>
            </a:solidFill>
            <a:prstDash val="solid"/>
            <a:round/>
            <a:headEnd type="none" w="med" len="med"/>
            <a:tailEnd type="none" w="med" len="med"/>
          </a:ln>
          <a:effectLst/>
        </p:spPr>
      </p:cxnSp>
      <p:sp>
        <p:nvSpPr>
          <p:cNvPr id="14" name="Title 1">
            <a:extLst>
              <a:ext uri="{FF2B5EF4-FFF2-40B4-BE49-F238E27FC236}">
                <a16:creationId xmlns:a16="http://schemas.microsoft.com/office/drawing/2014/main" id="{EB746CDD-D828-4CA9-922F-39CA5C1B8DE9}"/>
              </a:ext>
            </a:extLst>
          </p:cNvPr>
          <p:cNvSpPr>
            <a:spLocks noGrp="1"/>
          </p:cNvSpPr>
          <p:nvPr>
            <p:ph type="title" hasCustomPrompt="1"/>
          </p:nvPr>
        </p:nvSpPr>
        <p:spPr>
          <a:xfrm>
            <a:off x="4319848" y="2257017"/>
            <a:ext cx="7872153" cy="702080"/>
          </a:xfrm>
        </p:spPr>
        <p:txBody>
          <a:bodyPr anchor="t">
            <a:noAutofit/>
          </a:bodyPr>
          <a:lstStyle>
            <a:lvl1pPr algn="l">
              <a:defRPr sz="4400" b="1">
                <a:solidFill>
                  <a:srgbClr val="FFFFFF"/>
                </a:solidFill>
                <a:latin typeface="Century Gothic" panose="020B0502020202020204" pitchFamily="34" charset="0"/>
              </a:defRPr>
            </a:lvl1pPr>
          </a:lstStyle>
          <a:p>
            <a:r>
              <a:rPr lang="en-US"/>
              <a:t>CLICK TO EDIT</a:t>
            </a:r>
          </a:p>
        </p:txBody>
      </p:sp>
      <p:pic>
        <p:nvPicPr>
          <p:cNvPr id="7" name="Picture 6" descr="Logo&#10;&#10;Description automatically generated">
            <a:extLst>
              <a:ext uri="{FF2B5EF4-FFF2-40B4-BE49-F238E27FC236}">
                <a16:creationId xmlns:a16="http://schemas.microsoft.com/office/drawing/2014/main" id="{72EB6C51-22D9-4A9C-B2E6-1DE253C87E1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40005" y="5651594"/>
            <a:ext cx="1490123" cy="871732"/>
          </a:xfrm>
          <a:prstGeom prst="rect">
            <a:avLst/>
          </a:prstGeom>
        </p:spPr>
      </p:pic>
    </p:spTree>
    <p:extLst>
      <p:ext uri="{BB962C8B-B14F-4D97-AF65-F5344CB8AC3E}">
        <p14:creationId xmlns:p14="http://schemas.microsoft.com/office/powerpoint/2010/main" val="968195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ontent 2-pattern_text &amp; sideb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9BDAC9C-8EBB-420D-8004-8DDAA580260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212833" y="0"/>
            <a:ext cx="4979168" cy="6858000"/>
          </a:xfrm>
          <a:prstGeom prst="rect">
            <a:avLst/>
          </a:prstGeom>
        </p:spPr>
      </p:pic>
      <p:sp>
        <p:nvSpPr>
          <p:cNvPr id="10" name="Text Placeholder 3"/>
          <p:cNvSpPr>
            <a:spLocks noGrp="1"/>
          </p:cNvSpPr>
          <p:nvPr>
            <p:ph type="body" sz="half" idx="2" hasCustomPrompt="1"/>
          </p:nvPr>
        </p:nvSpPr>
        <p:spPr>
          <a:xfrm>
            <a:off x="7666057" y="683770"/>
            <a:ext cx="4011084" cy="5271645"/>
          </a:xfrm>
        </p:spPr>
        <p:txBody>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a:t>
            </a:r>
          </a:p>
          <a:p>
            <a:pPr lvl="0"/>
            <a:endParaRPr lang="en-US"/>
          </a:p>
        </p:txBody>
      </p:sp>
      <p:sp>
        <p:nvSpPr>
          <p:cNvPr id="14" name="Title 1"/>
          <p:cNvSpPr>
            <a:spLocks noGrp="1"/>
          </p:cNvSpPr>
          <p:nvPr>
            <p:ph type="title"/>
          </p:nvPr>
        </p:nvSpPr>
        <p:spPr>
          <a:xfrm>
            <a:off x="871323" y="714297"/>
            <a:ext cx="5576083" cy="506712"/>
          </a:xfrm>
        </p:spPr>
        <p:txBody>
          <a:bodyPr anchor="t"/>
          <a:lstStyle>
            <a:lvl1pPr algn="l">
              <a:defRPr sz="2000" b="1">
                <a:solidFill>
                  <a:schemeClr val="tx1"/>
                </a:solidFill>
              </a:defRPr>
            </a:lvl1pPr>
          </a:lstStyle>
          <a:p>
            <a:r>
              <a:rPr lang="en-US"/>
              <a:t>Click to edit Master title style</a:t>
            </a:r>
          </a:p>
        </p:txBody>
      </p:sp>
      <p:sp>
        <p:nvSpPr>
          <p:cNvPr id="12" name="Text Placeholder 3"/>
          <p:cNvSpPr>
            <a:spLocks noGrp="1"/>
          </p:cNvSpPr>
          <p:nvPr>
            <p:ph type="body" sz="half" idx="13"/>
          </p:nvPr>
        </p:nvSpPr>
        <p:spPr>
          <a:xfrm>
            <a:off x="891040" y="1308295"/>
            <a:ext cx="5556365" cy="3982752"/>
          </a:xfrm>
        </p:spPr>
        <p:txBody>
          <a:bodyPr/>
          <a:lstStyle>
            <a:lvl1pPr marL="0" indent="0">
              <a:buNone/>
              <a:defRPr sz="1400">
                <a:solidFill>
                  <a:srgbClr val="00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a:p>
            <a:pPr lvl="1"/>
            <a:r>
              <a:rPr lang="en-US"/>
              <a:t>Second level</a:t>
            </a:r>
          </a:p>
          <a:p>
            <a:pPr lvl="2"/>
            <a:r>
              <a:rPr lang="en-US"/>
              <a:t>Third level</a:t>
            </a:r>
          </a:p>
        </p:txBody>
      </p:sp>
      <p:pic>
        <p:nvPicPr>
          <p:cNvPr id="8" name="Picture 7" descr="Logo&#10;&#10;Description automatically generated">
            <a:extLst>
              <a:ext uri="{FF2B5EF4-FFF2-40B4-BE49-F238E27FC236}">
                <a16:creationId xmlns:a16="http://schemas.microsoft.com/office/drawing/2014/main" id="{6B9E618C-0C96-46B1-9B12-89CC77C2456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92354" y="6063068"/>
            <a:ext cx="984787" cy="576107"/>
          </a:xfrm>
          <a:prstGeom prst="rect">
            <a:avLst/>
          </a:prstGeom>
        </p:spPr>
      </p:pic>
    </p:spTree>
    <p:extLst>
      <p:ext uri="{BB962C8B-B14F-4D97-AF65-F5344CB8AC3E}">
        <p14:creationId xmlns:p14="http://schemas.microsoft.com/office/powerpoint/2010/main" val="2067835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Content 3_tex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911884" cy="6858000"/>
          </a:xfrm>
          <a:prstGeom prst="rect">
            <a:avLst/>
          </a:prstGeom>
        </p:spPr>
      </p:pic>
      <p:pic>
        <p:nvPicPr>
          <p:cNvPr id="8" name="Picture 7"/>
          <p:cNvPicPr>
            <a:picLocks noChangeAspect="1"/>
          </p:cNvPicPr>
          <p:nvPr userDrawn="1"/>
        </p:nvPicPr>
        <p:blipFill>
          <a:blip r:embed="rId3"/>
          <a:stretch>
            <a:fillRect/>
          </a:stretch>
        </p:blipFill>
        <p:spPr>
          <a:xfrm>
            <a:off x="10488147" y="6186227"/>
            <a:ext cx="1254117" cy="449846"/>
          </a:xfrm>
          <a:prstGeom prst="rect">
            <a:avLst/>
          </a:prstGeom>
        </p:spPr>
      </p:pic>
      <p:sp>
        <p:nvSpPr>
          <p:cNvPr id="14" name="Title 1"/>
          <p:cNvSpPr>
            <a:spLocks noGrp="1"/>
          </p:cNvSpPr>
          <p:nvPr>
            <p:ph type="title"/>
          </p:nvPr>
        </p:nvSpPr>
        <p:spPr>
          <a:xfrm>
            <a:off x="1414023" y="721856"/>
            <a:ext cx="9954973" cy="570920"/>
          </a:xfrm>
        </p:spPr>
        <p:txBody>
          <a:bodyPr anchor="t"/>
          <a:lstStyle>
            <a:lvl1pPr algn="l">
              <a:defRPr sz="2000" b="1">
                <a:solidFill>
                  <a:schemeClr val="tx1"/>
                </a:solidFill>
              </a:defRPr>
            </a:lvl1pPr>
          </a:lstStyle>
          <a:p>
            <a:r>
              <a:rPr lang="en-US"/>
              <a:t>Click to edit Master title style</a:t>
            </a:r>
          </a:p>
        </p:txBody>
      </p:sp>
      <p:sp>
        <p:nvSpPr>
          <p:cNvPr id="12" name="Text Placeholder 3"/>
          <p:cNvSpPr>
            <a:spLocks noGrp="1"/>
          </p:cNvSpPr>
          <p:nvPr>
            <p:ph type="body" sz="half" idx="13"/>
          </p:nvPr>
        </p:nvSpPr>
        <p:spPr>
          <a:xfrm>
            <a:off x="1433739" y="1308295"/>
            <a:ext cx="9919772" cy="4487427"/>
          </a:xfrm>
        </p:spPr>
        <p:txBody>
          <a:bodyPr/>
          <a:lstStyle>
            <a:lvl1pPr marL="0" indent="0">
              <a:buNone/>
              <a:defRPr sz="1400">
                <a:solidFill>
                  <a:srgbClr val="00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a:p>
            <a:pPr lvl="1"/>
            <a:r>
              <a:rPr lang="en-US"/>
              <a:t>Second level</a:t>
            </a:r>
          </a:p>
          <a:p>
            <a:pPr lvl="2"/>
            <a:r>
              <a:rPr lang="en-US"/>
              <a:t>Third level</a:t>
            </a:r>
          </a:p>
        </p:txBody>
      </p:sp>
      <p:pic>
        <p:nvPicPr>
          <p:cNvPr id="7" name="Picture 6">
            <a:extLst>
              <a:ext uri="{FF2B5EF4-FFF2-40B4-BE49-F238E27FC236}">
                <a16:creationId xmlns:a16="http://schemas.microsoft.com/office/drawing/2014/main" id="{FF9A8FE1-A1DD-48D8-B4F2-7792540B4893}"/>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0692353" y="6063068"/>
            <a:ext cx="984787" cy="576108"/>
          </a:xfrm>
          <a:prstGeom prst="rect">
            <a:avLst/>
          </a:prstGeom>
        </p:spPr>
      </p:pic>
    </p:spTree>
    <p:extLst>
      <p:ext uri="{BB962C8B-B14F-4D97-AF65-F5344CB8AC3E}">
        <p14:creationId xmlns:p14="http://schemas.microsoft.com/office/powerpoint/2010/main" val="1513044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Content 3-pattern_tex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4391" y="0"/>
            <a:ext cx="911884" cy="6858000"/>
          </a:xfrm>
          <a:prstGeom prst="rect">
            <a:avLst/>
          </a:prstGeom>
        </p:spPr>
      </p:pic>
      <p:pic>
        <p:nvPicPr>
          <p:cNvPr id="8" name="Picture 7"/>
          <p:cNvPicPr>
            <a:picLocks noChangeAspect="1"/>
          </p:cNvPicPr>
          <p:nvPr userDrawn="1"/>
        </p:nvPicPr>
        <p:blipFill>
          <a:blip r:embed="rId3"/>
          <a:stretch>
            <a:fillRect/>
          </a:stretch>
        </p:blipFill>
        <p:spPr>
          <a:xfrm>
            <a:off x="10488147" y="6186227"/>
            <a:ext cx="1254117" cy="449846"/>
          </a:xfrm>
          <a:prstGeom prst="rect">
            <a:avLst/>
          </a:prstGeom>
        </p:spPr>
      </p:pic>
      <p:sp>
        <p:nvSpPr>
          <p:cNvPr id="14" name="Title 1"/>
          <p:cNvSpPr>
            <a:spLocks noGrp="1"/>
          </p:cNvSpPr>
          <p:nvPr>
            <p:ph type="title"/>
          </p:nvPr>
        </p:nvSpPr>
        <p:spPr>
          <a:xfrm>
            <a:off x="1414023" y="714297"/>
            <a:ext cx="9954973" cy="570920"/>
          </a:xfrm>
        </p:spPr>
        <p:txBody>
          <a:bodyPr anchor="t"/>
          <a:lstStyle>
            <a:lvl1pPr algn="l">
              <a:defRPr sz="2000" b="1">
                <a:solidFill>
                  <a:schemeClr val="tx1"/>
                </a:solidFill>
              </a:defRPr>
            </a:lvl1pPr>
          </a:lstStyle>
          <a:p>
            <a:r>
              <a:rPr lang="en-US"/>
              <a:t>Click to edit Master title style</a:t>
            </a:r>
          </a:p>
        </p:txBody>
      </p:sp>
      <p:sp>
        <p:nvSpPr>
          <p:cNvPr id="12" name="Text Placeholder 3"/>
          <p:cNvSpPr>
            <a:spLocks noGrp="1"/>
          </p:cNvSpPr>
          <p:nvPr>
            <p:ph type="body" sz="half" idx="13"/>
          </p:nvPr>
        </p:nvSpPr>
        <p:spPr>
          <a:xfrm>
            <a:off x="1433739" y="1308295"/>
            <a:ext cx="9919772" cy="4487427"/>
          </a:xfrm>
        </p:spPr>
        <p:txBody>
          <a:bodyPr/>
          <a:lstStyle>
            <a:lvl1pPr marL="0" indent="0">
              <a:buNone/>
              <a:defRPr sz="1400">
                <a:solidFill>
                  <a:srgbClr val="00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a:p>
            <a:pPr lvl="1"/>
            <a:r>
              <a:rPr lang="en-US"/>
              <a:t>Second level</a:t>
            </a:r>
          </a:p>
          <a:p>
            <a:pPr lvl="2"/>
            <a:r>
              <a:rPr lang="en-US"/>
              <a:t>Third level</a:t>
            </a:r>
          </a:p>
        </p:txBody>
      </p:sp>
      <p:pic>
        <p:nvPicPr>
          <p:cNvPr id="10" name="Picture 9">
            <a:extLst>
              <a:ext uri="{FF2B5EF4-FFF2-40B4-BE49-F238E27FC236}">
                <a16:creationId xmlns:a16="http://schemas.microsoft.com/office/drawing/2014/main" id="{B9AA42BE-4CBA-47BA-8322-ADB866A2458E}"/>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0692353" y="6063068"/>
            <a:ext cx="984787" cy="576108"/>
          </a:xfrm>
          <a:prstGeom prst="rect">
            <a:avLst/>
          </a:prstGeom>
        </p:spPr>
      </p:pic>
    </p:spTree>
    <p:extLst>
      <p:ext uri="{BB962C8B-B14F-4D97-AF65-F5344CB8AC3E}">
        <p14:creationId xmlns:p14="http://schemas.microsoft.com/office/powerpoint/2010/main" val="28970725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10488147" y="6186227"/>
            <a:ext cx="1254117" cy="449846"/>
          </a:xfrm>
          <a:prstGeom prst="rect">
            <a:avLst/>
          </a:prstGeom>
        </p:spPr>
      </p:pic>
    </p:spTree>
    <p:extLst>
      <p:ext uri="{BB962C8B-B14F-4D97-AF65-F5344CB8AC3E}">
        <p14:creationId xmlns:p14="http://schemas.microsoft.com/office/powerpoint/2010/main" val="23843266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Photos-3">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10488147" y="6186227"/>
            <a:ext cx="1254117" cy="449846"/>
          </a:xfrm>
          <a:prstGeom prst="rect">
            <a:avLst/>
          </a:prstGeom>
        </p:spPr>
      </p:pic>
      <p:sp>
        <p:nvSpPr>
          <p:cNvPr id="26" name="Picture Placeholder 2"/>
          <p:cNvSpPr>
            <a:spLocks noGrp="1"/>
          </p:cNvSpPr>
          <p:nvPr>
            <p:ph type="pic" idx="1"/>
          </p:nvPr>
        </p:nvSpPr>
        <p:spPr>
          <a:xfrm>
            <a:off x="658552" y="411820"/>
            <a:ext cx="5245587" cy="2522409"/>
          </a:xfrm>
        </p:spPr>
        <p:txBody>
          <a:bodyPr>
            <a:normAutofit/>
          </a:bodyPr>
          <a:lstStyle>
            <a:lvl1pPr marL="0" indent="0" algn="ctr">
              <a:buNone/>
              <a:defRPr sz="28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7" name="Picture Placeholder 2"/>
          <p:cNvSpPr>
            <a:spLocks noGrp="1"/>
          </p:cNvSpPr>
          <p:nvPr>
            <p:ph type="pic" idx="13"/>
          </p:nvPr>
        </p:nvSpPr>
        <p:spPr>
          <a:xfrm>
            <a:off x="6186904" y="411820"/>
            <a:ext cx="5384765" cy="6023009"/>
          </a:xfrm>
        </p:spPr>
        <p:txBody>
          <a:bodyPr>
            <a:normAutofit/>
          </a:bodyPr>
          <a:lstStyle>
            <a:lvl1pPr marL="0" indent="0" algn="ctr">
              <a:buNone/>
              <a:defRPr sz="28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8" name="Picture Placeholder 2"/>
          <p:cNvSpPr>
            <a:spLocks noGrp="1"/>
          </p:cNvSpPr>
          <p:nvPr>
            <p:ph type="pic" idx="14"/>
          </p:nvPr>
        </p:nvSpPr>
        <p:spPr>
          <a:xfrm>
            <a:off x="658552" y="3125784"/>
            <a:ext cx="5245587" cy="3309045"/>
          </a:xfrm>
        </p:spPr>
        <p:txBody>
          <a:bodyPr>
            <a:normAutofit/>
          </a:bodyPr>
          <a:lstStyle>
            <a:lvl1pPr marL="0" indent="0" algn="ctr">
              <a:buNone/>
              <a:defRPr sz="2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11792698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Photos-4">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422400" y="6274051"/>
            <a:ext cx="2844800" cy="365125"/>
          </a:xfrm>
        </p:spPr>
        <p:txBody>
          <a:bodyPr/>
          <a:lstStyle/>
          <a:p>
            <a:fld id="{C00C14A9-C4CF-DB40-A6AA-59530B781F81}" type="slidenum">
              <a:rPr lang="en-US" smtClean="0">
                <a:solidFill>
                  <a:prstClr val="black">
                    <a:tint val="75000"/>
                  </a:prstClr>
                </a:solidFill>
              </a:rPr>
              <a:pPr/>
              <a:t>‹#›</a:t>
            </a:fld>
            <a:endParaRPr lang="en-US">
              <a:solidFill>
                <a:prstClr val="black">
                  <a:tint val="75000"/>
                </a:prstClr>
              </a:solidFill>
            </a:endParaRPr>
          </a:p>
        </p:txBody>
      </p:sp>
      <p:pic>
        <p:nvPicPr>
          <p:cNvPr id="8" name="Picture 7"/>
          <p:cNvPicPr>
            <a:picLocks noChangeAspect="1"/>
          </p:cNvPicPr>
          <p:nvPr userDrawn="1"/>
        </p:nvPicPr>
        <p:blipFill>
          <a:blip r:embed="rId2"/>
          <a:stretch>
            <a:fillRect/>
          </a:stretch>
        </p:blipFill>
        <p:spPr>
          <a:xfrm>
            <a:off x="10488147" y="6186227"/>
            <a:ext cx="1254117" cy="449846"/>
          </a:xfrm>
          <a:prstGeom prst="rect">
            <a:avLst/>
          </a:prstGeom>
        </p:spPr>
      </p:pic>
      <p:sp>
        <p:nvSpPr>
          <p:cNvPr id="27" name="Picture Placeholder 2"/>
          <p:cNvSpPr>
            <a:spLocks noGrp="1"/>
          </p:cNvSpPr>
          <p:nvPr>
            <p:ph type="pic" idx="13"/>
          </p:nvPr>
        </p:nvSpPr>
        <p:spPr>
          <a:xfrm>
            <a:off x="933462" y="444380"/>
            <a:ext cx="5058069" cy="2876765"/>
          </a:xfrm>
        </p:spPr>
        <p:txBody>
          <a:bodyPr>
            <a:normAutofit/>
          </a:bodyPr>
          <a:lstStyle>
            <a:lvl1pPr marL="0" indent="0" algn="ctr">
              <a:buNone/>
              <a:defRPr sz="28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Picture Placeholder 2"/>
          <p:cNvSpPr>
            <a:spLocks noGrp="1"/>
          </p:cNvSpPr>
          <p:nvPr>
            <p:ph type="pic" idx="15"/>
          </p:nvPr>
        </p:nvSpPr>
        <p:spPr>
          <a:xfrm>
            <a:off x="933462" y="3532786"/>
            <a:ext cx="5058069" cy="2885762"/>
          </a:xfrm>
        </p:spPr>
        <p:txBody>
          <a:bodyPr>
            <a:normAutofit/>
          </a:bodyPr>
          <a:lstStyle>
            <a:lvl1pPr marL="0" indent="0" algn="ctr">
              <a:buNone/>
              <a:defRPr sz="28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1" name="Picture Placeholder 2"/>
          <p:cNvSpPr>
            <a:spLocks noGrp="1"/>
          </p:cNvSpPr>
          <p:nvPr>
            <p:ph type="pic" idx="16"/>
          </p:nvPr>
        </p:nvSpPr>
        <p:spPr>
          <a:xfrm>
            <a:off x="6295443" y="444380"/>
            <a:ext cx="5058069" cy="2876765"/>
          </a:xfrm>
        </p:spPr>
        <p:txBody>
          <a:bodyPr>
            <a:normAutofit/>
          </a:bodyPr>
          <a:lstStyle>
            <a:lvl1pPr marL="0" indent="0" algn="ctr">
              <a:buNone/>
              <a:defRPr sz="28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2" name="Picture Placeholder 2"/>
          <p:cNvSpPr>
            <a:spLocks noGrp="1"/>
          </p:cNvSpPr>
          <p:nvPr>
            <p:ph type="pic" idx="17"/>
          </p:nvPr>
        </p:nvSpPr>
        <p:spPr>
          <a:xfrm>
            <a:off x="6295443" y="3532786"/>
            <a:ext cx="5058069" cy="2885762"/>
          </a:xfrm>
        </p:spPr>
        <p:txBody>
          <a:bodyPr>
            <a:normAutofit/>
          </a:bodyPr>
          <a:lstStyle>
            <a:lvl1pPr marL="0" indent="0" algn="ctr">
              <a:buNone/>
              <a:defRPr sz="28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17192190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215" indent="0">
              <a:buNone/>
              <a:defRPr sz="2000" b="1"/>
            </a:lvl2pPr>
            <a:lvl3pPr marL="914430" indent="0">
              <a:buNone/>
              <a:defRPr sz="1800" b="1"/>
            </a:lvl3pPr>
            <a:lvl4pPr marL="1371645" indent="0">
              <a:buNone/>
              <a:defRPr sz="1600" b="1"/>
            </a:lvl4pPr>
            <a:lvl5pPr marL="1828861" indent="0">
              <a:buNone/>
              <a:defRPr sz="1600" b="1"/>
            </a:lvl5pPr>
            <a:lvl6pPr marL="2286075" indent="0">
              <a:buNone/>
              <a:defRPr sz="1600" b="1"/>
            </a:lvl6pPr>
            <a:lvl7pPr marL="2743290" indent="0">
              <a:buNone/>
              <a:defRPr sz="1600" b="1"/>
            </a:lvl7pPr>
            <a:lvl8pPr marL="3200505" indent="0">
              <a:buNone/>
              <a:defRPr sz="1600" b="1"/>
            </a:lvl8pPr>
            <a:lvl9pPr marL="365772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90"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15" indent="0">
              <a:buNone/>
              <a:defRPr sz="2000" b="1"/>
            </a:lvl2pPr>
            <a:lvl3pPr marL="914430" indent="0">
              <a:buNone/>
              <a:defRPr sz="1800" b="1"/>
            </a:lvl3pPr>
            <a:lvl4pPr marL="1371645" indent="0">
              <a:buNone/>
              <a:defRPr sz="1600" b="1"/>
            </a:lvl4pPr>
            <a:lvl5pPr marL="1828861" indent="0">
              <a:buNone/>
              <a:defRPr sz="1600" b="1"/>
            </a:lvl5pPr>
            <a:lvl6pPr marL="2286075" indent="0">
              <a:buNone/>
              <a:defRPr sz="1600" b="1"/>
            </a:lvl6pPr>
            <a:lvl7pPr marL="2743290" indent="0">
              <a:buNone/>
              <a:defRPr sz="1600" b="1"/>
            </a:lvl7pPr>
            <a:lvl8pPr marL="3200505" indent="0">
              <a:buNone/>
              <a:defRPr sz="1600" b="1"/>
            </a:lvl8pPr>
            <a:lvl9pPr marL="365772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3681522-2D6B-4EF9-B749-91D22BEE88E9}" type="datetimeFigureOut">
              <a:rPr lang="en-US" smtClean="0"/>
              <a:t>8/23/2022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0C6ABD-40D8-4E27-8E46-94CC520A5B39}" type="slidenum">
              <a:rPr lang="en-US" smtClean="0"/>
              <a:t>‹#›</a:t>
            </a:fld>
            <a:endParaRPr lang="en-US"/>
          </a:p>
        </p:txBody>
      </p:sp>
    </p:spTree>
    <p:extLst>
      <p:ext uri="{BB962C8B-B14F-4D97-AF65-F5344CB8AC3E}">
        <p14:creationId xmlns:p14="http://schemas.microsoft.com/office/powerpoint/2010/main" val="413768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Interior_1 ">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87C5C66-F5FF-401A-A64C-C9C432894E54}"/>
              </a:ext>
            </a:extLst>
          </p:cNvPr>
          <p:cNvSpPr/>
          <p:nvPr userDrawn="1"/>
        </p:nvSpPr>
        <p:spPr>
          <a:xfrm rot="10800000">
            <a:off x="5391152" y="0"/>
            <a:ext cx="6800847" cy="6858000"/>
          </a:xfrm>
          <a:prstGeom prst="rect">
            <a:avLst/>
          </a:prstGeom>
          <a:gradFill flip="none" rotWithShape="1">
            <a:gsLst>
              <a:gs pos="86000">
                <a:srgbClr val="73B4E2"/>
              </a:gs>
              <a:gs pos="0">
                <a:srgbClr val="B0DFDB"/>
              </a:gs>
            </a:gsLst>
            <a:path path="circle">
              <a:fillToRect l="100000" t="100000"/>
            </a:path>
            <a:tileRect r="-100000" b="-100000"/>
          </a:gradFill>
          <a:ln>
            <a:noFill/>
          </a:ln>
          <a:effectLst>
            <a:glow>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22AB2F2-7576-41D7-A56A-53F41A21E441}"/>
              </a:ext>
            </a:extLst>
          </p:cNvPr>
          <p:cNvSpPr/>
          <p:nvPr userDrawn="1"/>
        </p:nvSpPr>
        <p:spPr>
          <a:xfrm>
            <a:off x="0" y="0"/>
            <a:ext cx="539115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F1F9D298-3334-4809-95DB-ABE2548F0825}"/>
              </a:ext>
            </a:extLst>
          </p:cNvPr>
          <p:cNvSpPr>
            <a:spLocks noGrp="1"/>
          </p:cNvSpPr>
          <p:nvPr>
            <p:ph idx="1"/>
          </p:nvPr>
        </p:nvSpPr>
        <p:spPr>
          <a:xfrm>
            <a:off x="341375" y="1416725"/>
            <a:ext cx="4649725" cy="4995835"/>
          </a:xfrm>
          <a:prstGeom prst="rect">
            <a:avLst/>
          </a:prstGeom>
        </p:spPr>
        <p:txBody>
          <a:bodyPr>
            <a:normAutofit/>
          </a:bodyPr>
          <a:lstStyle>
            <a:lvl1pPr marL="0" indent="0">
              <a:buClr>
                <a:schemeClr val="tx1"/>
              </a:buClr>
              <a:buSzPct val="80000"/>
              <a:buFont typeface="Arial" panose="020B0604020202020204" pitchFamily="34" charset="0"/>
              <a:buNone/>
              <a:defRPr sz="2400" b="0">
                <a:solidFill>
                  <a:schemeClr val="tx1"/>
                </a:solidFill>
                <a:latin typeface="+mn-lt"/>
                <a:cs typeface="Arial" panose="020B0604020202020204" pitchFamily="34" charset="0"/>
              </a:defRPr>
            </a:lvl1pPr>
            <a:lvl2pPr>
              <a:buClr>
                <a:schemeClr val="tx1"/>
              </a:buClr>
              <a:buSzPct val="80000"/>
              <a:buFont typeface="Arial" panose="020B0604020202020204" pitchFamily="34" charset="0"/>
              <a:buChar char="•"/>
              <a:defRPr sz="2000">
                <a:solidFill>
                  <a:schemeClr val="tx1"/>
                </a:solidFill>
                <a:latin typeface="+mn-lt"/>
                <a:cs typeface="Arial" panose="020B0604020202020204" pitchFamily="34" charset="0"/>
              </a:defRPr>
            </a:lvl2pPr>
            <a:lvl3pPr>
              <a:buClr>
                <a:schemeClr val="tx1"/>
              </a:buClr>
              <a:buSzPct val="80000"/>
              <a:buFont typeface="Arial" panose="020B0604020202020204" pitchFamily="34" charset="0"/>
              <a:buChar char="•"/>
              <a:defRPr sz="1800">
                <a:solidFill>
                  <a:schemeClr val="tx1"/>
                </a:solidFill>
                <a:latin typeface="+mn-lt"/>
                <a:cs typeface="Arial" panose="020B0604020202020204" pitchFamily="34" charset="0"/>
              </a:defRPr>
            </a:lvl3pPr>
            <a:lvl4pPr>
              <a:buClr>
                <a:srgbClr val="6CADDF"/>
              </a:buClr>
              <a:buSzPct val="80000"/>
              <a:defRPr sz="1600">
                <a:solidFill>
                  <a:srgbClr val="093552"/>
                </a:solidFill>
                <a:latin typeface="Arial" panose="020B0604020202020204" pitchFamily="34" charset="0"/>
                <a:cs typeface="Arial" panose="020B0604020202020204" pitchFamily="34" charset="0"/>
              </a:defRPr>
            </a:lvl4pPr>
            <a:lvl5pPr>
              <a:buClr>
                <a:srgbClr val="6CADDF"/>
              </a:buClr>
              <a:buSzPct val="80000"/>
              <a:defRPr sz="1600">
                <a:solidFill>
                  <a:srgbClr val="093552"/>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12" name="Title 1">
            <a:extLst>
              <a:ext uri="{FF2B5EF4-FFF2-40B4-BE49-F238E27FC236}">
                <a16:creationId xmlns:a16="http://schemas.microsoft.com/office/drawing/2014/main" id="{11D6F17A-A57F-4293-B8E9-FE3630FDA4C9}"/>
              </a:ext>
            </a:extLst>
          </p:cNvPr>
          <p:cNvSpPr>
            <a:spLocks noGrp="1"/>
          </p:cNvSpPr>
          <p:nvPr>
            <p:ph type="title"/>
          </p:nvPr>
        </p:nvSpPr>
        <p:spPr>
          <a:xfrm>
            <a:off x="341376" y="210094"/>
            <a:ext cx="4649725" cy="971285"/>
          </a:xfrm>
          <a:prstGeom prst="rect">
            <a:avLst/>
          </a:prstGeom>
        </p:spPr>
        <p:txBody>
          <a:bodyPr anchor="ctr">
            <a:noAutofit/>
          </a:bodyPr>
          <a:lstStyle>
            <a:lvl1pPr>
              <a:defRPr sz="2800" b="1" i="0">
                <a:solidFill>
                  <a:srgbClr val="4B545B"/>
                </a:solidFill>
                <a:latin typeface="+mn-lt"/>
                <a:cs typeface="Arial" panose="020B0604020202020204" pitchFamily="34" charset="0"/>
              </a:defRPr>
            </a:lvl1pPr>
          </a:lstStyle>
          <a:p>
            <a:r>
              <a:rPr lang="en-US"/>
              <a:t>Click to edit Master title style</a:t>
            </a:r>
          </a:p>
        </p:txBody>
      </p:sp>
      <p:sp>
        <p:nvSpPr>
          <p:cNvPr id="16" name="Content Placeholder 2">
            <a:extLst>
              <a:ext uri="{FF2B5EF4-FFF2-40B4-BE49-F238E27FC236}">
                <a16:creationId xmlns:a16="http://schemas.microsoft.com/office/drawing/2014/main" id="{7098C026-E8D4-4D85-A22C-80D753270CEE}"/>
              </a:ext>
            </a:extLst>
          </p:cNvPr>
          <p:cNvSpPr>
            <a:spLocks noGrp="1"/>
          </p:cNvSpPr>
          <p:nvPr>
            <p:ph idx="10"/>
          </p:nvPr>
        </p:nvSpPr>
        <p:spPr>
          <a:xfrm>
            <a:off x="6096000" y="1416725"/>
            <a:ext cx="4649725" cy="4995835"/>
          </a:xfrm>
          <a:prstGeom prst="rect">
            <a:avLst/>
          </a:prstGeom>
        </p:spPr>
        <p:txBody>
          <a:bodyPr>
            <a:normAutofit/>
          </a:bodyPr>
          <a:lstStyle>
            <a:lvl1pPr marL="0" indent="0">
              <a:buClr>
                <a:srgbClr val="093552"/>
              </a:buClr>
              <a:buSzPct val="80000"/>
              <a:buNone/>
              <a:defRPr sz="2400" b="1">
                <a:solidFill>
                  <a:schemeClr val="bg1"/>
                </a:solidFill>
                <a:latin typeface="+mn-lt"/>
                <a:cs typeface="Arial" panose="020B0604020202020204" pitchFamily="34" charset="0"/>
              </a:defRPr>
            </a:lvl1pPr>
            <a:lvl2pPr>
              <a:buClr>
                <a:schemeClr val="bg1"/>
              </a:buClr>
              <a:buSzPct val="80000"/>
              <a:defRPr sz="2000">
                <a:solidFill>
                  <a:schemeClr val="bg1"/>
                </a:solidFill>
                <a:latin typeface="+mn-lt"/>
                <a:cs typeface="Arial" panose="020B0604020202020204" pitchFamily="34" charset="0"/>
              </a:defRPr>
            </a:lvl2pPr>
            <a:lvl3pPr>
              <a:buClr>
                <a:schemeClr val="bg1"/>
              </a:buClr>
              <a:buSzPct val="80000"/>
              <a:defRPr sz="1800">
                <a:solidFill>
                  <a:schemeClr val="bg1"/>
                </a:solidFill>
                <a:latin typeface="+mn-lt"/>
                <a:cs typeface="Arial" panose="020B0604020202020204" pitchFamily="34" charset="0"/>
              </a:defRPr>
            </a:lvl3pPr>
            <a:lvl4pPr>
              <a:buClr>
                <a:srgbClr val="6CADDF"/>
              </a:buClr>
              <a:buSzPct val="80000"/>
              <a:defRPr sz="1600">
                <a:solidFill>
                  <a:srgbClr val="093552"/>
                </a:solidFill>
                <a:latin typeface="Arial" panose="020B0604020202020204" pitchFamily="34" charset="0"/>
                <a:cs typeface="Arial" panose="020B0604020202020204" pitchFamily="34" charset="0"/>
              </a:defRPr>
            </a:lvl4pPr>
            <a:lvl5pPr>
              <a:buClr>
                <a:srgbClr val="6CADDF"/>
              </a:buClr>
              <a:buSzPct val="80000"/>
              <a:defRPr sz="1600">
                <a:solidFill>
                  <a:srgbClr val="093552"/>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pic>
        <p:nvPicPr>
          <p:cNvPr id="2" name="Picture 1">
            <a:extLst>
              <a:ext uri="{FF2B5EF4-FFF2-40B4-BE49-F238E27FC236}">
                <a16:creationId xmlns:a16="http://schemas.microsoft.com/office/drawing/2014/main" id="{E7D4FD47-481A-4624-90C3-B594AFE3796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80479" y="6458935"/>
            <a:ext cx="1678009" cy="344491"/>
          </a:xfrm>
          <a:prstGeom prst="rect">
            <a:avLst/>
          </a:prstGeom>
        </p:spPr>
      </p:pic>
      <p:cxnSp>
        <p:nvCxnSpPr>
          <p:cNvPr id="17" name="Straight Connector 16">
            <a:extLst>
              <a:ext uri="{FF2B5EF4-FFF2-40B4-BE49-F238E27FC236}">
                <a16:creationId xmlns:a16="http://schemas.microsoft.com/office/drawing/2014/main" id="{D988A843-91EF-48DF-A156-C1593678D68C}"/>
              </a:ext>
            </a:extLst>
          </p:cNvPr>
          <p:cNvCxnSpPr/>
          <p:nvPr userDrawn="1"/>
        </p:nvCxnSpPr>
        <p:spPr>
          <a:xfrm>
            <a:off x="414794" y="1181379"/>
            <a:ext cx="1594216" cy="0"/>
          </a:xfrm>
          <a:prstGeom prst="line">
            <a:avLst/>
          </a:prstGeom>
          <a:ln w="12700">
            <a:solidFill>
              <a:srgbClr val="B0DFD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3247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DATA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8910" y="274639"/>
            <a:ext cx="10215417" cy="950344"/>
          </a:xfrm>
          <a:prstGeom prst="rect">
            <a:avLst/>
          </a:prstGeom>
        </p:spPr>
        <p:txBody>
          <a:bodyPr anchor="b" anchorCtr="0"/>
          <a:lstStyle>
            <a:lvl1pPr algn="l">
              <a:lnSpc>
                <a:spcPts val="4000"/>
              </a:lnSpc>
              <a:defRPr sz="3733" b="1" baseline="0">
                <a:solidFill>
                  <a:schemeClr val="accent5">
                    <a:lumMod val="75000"/>
                  </a:schemeClr>
                </a:solidFill>
                <a:effectLst/>
                <a:latin typeface="Gill Sans MT" panose="020B0502020104020203" pitchFamily="34" charset="0"/>
              </a:defRPr>
            </a:lvl1pPr>
          </a:lstStyle>
          <a:p>
            <a:r>
              <a:rPr lang="en-US"/>
              <a:t>Heading</a:t>
            </a:r>
          </a:p>
        </p:txBody>
      </p:sp>
      <p:sp>
        <p:nvSpPr>
          <p:cNvPr id="5" name="Text Placeholder 7"/>
          <p:cNvSpPr>
            <a:spLocks noGrp="1"/>
          </p:cNvSpPr>
          <p:nvPr>
            <p:ph type="body" sz="quarter" idx="10"/>
          </p:nvPr>
        </p:nvSpPr>
        <p:spPr>
          <a:xfrm>
            <a:off x="738910" y="1545168"/>
            <a:ext cx="10215417" cy="3908120"/>
          </a:xfrm>
        </p:spPr>
        <p:txBody>
          <a:bodyPr/>
          <a:lstStyle>
            <a:lvl1pPr marL="306910" indent="-306910">
              <a:buClr>
                <a:srgbClr val="005DAA"/>
              </a:buClr>
              <a:buFont typeface="Wingdings" panose="05000000000000000000" pitchFamily="2" charset="2"/>
              <a:buChar char="§"/>
              <a:defRPr sz="2667">
                <a:solidFill>
                  <a:srgbClr val="2D2D2D"/>
                </a:solidFill>
                <a:latin typeface="Gill Sans Nova" panose="020B0602020104020203" pitchFamily="34" charset="0"/>
              </a:defRPr>
            </a:lvl1pPr>
            <a:lvl2pPr>
              <a:buClr>
                <a:srgbClr val="532E63"/>
              </a:buClr>
              <a:defRPr sz="2667">
                <a:solidFill>
                  <a:srgbClr val="2D2D2D"/>
                </a:solidFill>
                <a:latin typeface="Gill Sans Nova" panose="020B0602020104020203" pitchFamily="34" charset="0"/>
              </a:defRPr>
            </a:lvl2pPr>
            <a:lvl3pPr>
              <a:buClr>
                <a:srgbClr val="9A3B26"/>
              </a:buClr>
              <a:defRPr sz="2667">
                <a:solidFill>
                  <a:srgbClr val="2D2D2D"/>
                </a:solidFill>
                <a:latin typeface="Gill Sans Nova" panose="020B0602020104020203" pitchFamily="34" charset="0"/>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410255871"/>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Section Header">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911884" cy="6858000"/>
          </a:xfrm>
          <a:prstGeom prst="rect">
            <a:avLst/>
          </a:prstGeom>
        </p:spPr>
      </p:pic>
      <p:pic>
        <p:nvPicPr>
          <p:cNvPr id="8" name="Picture 7"/>
          <p:cNvPicPr>
            <a:picLocks noChangeAspect="1"/>
          </p:cNvPicPr>
          <p:nvPr userDrawn="1"/>
        </p:nvPicPr>
        <p:blipFill>
          <a:blip r:embed="rId3"/>
          <a:stretch>
            <a:fillRect/>
          </a:stretch>
        </p:blipFill>
        <p:spPr>
          <a:xfrm>
            <a:off x="10488147" y="6186227"/>
            <a:ext cx="1254117" cy="449846"/>
          </a:xfrm>
          <a:prstGeom prst="rect">
            <a:avLst/>
          </a:prstGeom>
        </p:spPr>
      </p:pic>
      <p:sp>
        <p:nvSpPr>
          <p:cNvPr id="14" name="Title 1"/>
          <p:cNvSpPr>
            <a:spLocks noGrp="1"/>
          </p:cNvSpPr>
          <p:nvPr>
            <p:ph type="title"/>
          </p:nvPr>
        </p:nvSpPr>
        <p:spPr>
          <a:xfrm>
            <a:off x="1414023" y="721856"/>
            <a:ext cx="9954973" cy="570920"/>
          </a:xfrm>
        </p:spPr>
        <p:txBody>
          <a:bodyPr anchor="t"/>
          <a:lstStyle>
            <a:lvl1pPr algn="l">
              <a:defRPr sz="2000" b="1">
                <a:solidFill>
                  <a:schemeClr val="tx1"/>
                </a:solidFill>
              </a:defRPr>
            </a:lvl1pPr>
          </a:lstStyle>
          <a:p>
            <a:r>
              <a:rPr lang="en-US"/>
              <a:t>Click to edit Master title</a:t>
            </a:r>
          </a:p>
        </p:txBody>
      </p:sp>
      <p:sp>
        <p:nvSpPr>
          <p:cNvPr id="12" name="Text Placeholder 3"/>
          <p:cNvSpPr>
            <a:spLocks noGrp="1"/>
          </p:cNvSpPr>
          <p:nvPr>
            <p:ph type="body" sz="half" idx="13"/>
          </p:nvPr>
        </p:nvSpPr>
        <p:spPr>
          <a:xfrm>
            <a:off x="1433739" y="1308295"/>
            <a:ext cx="9919772" cy="4487427"/>
          </a:xfrm>
        </p:spPr>
        <p:txBody>
          <a:bodyPr/>
          <a:lstStyle>
            <a:lvl1pPr marL="0" indent="0">
              <a:buNone/>
              <a:defRPr sz="1400">
                <a:solidFill>
                  <a:srgbClr val="00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a:p>
            <a:pPr lvl="0"/>
            <a:endParaRPr lang="en-US"/>
          </a:p>
          <a:p>
            <a:pPr lvl="0"/>
            <a:endParaRPr lang="en-US"/>
          </a:p>
        </p:txBody>
      </p:sp>
      <p:pic>
        <p:nvPicPr>
          <p:cNvPr id="7" name="Picture 6">
            <a:extLst>
              <a:ext uri="{FF2B5EF4-FFF2-40B4-BE49-F238E27FC236}">
                <a16:creationId xmlns:a16="http://schemas.microsoft.com/office/drawing/2014/main" id="{FF9A8FE1-A1DD-48D8-B4F2-7792540B4893}"/>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0692353" y="6063068"/>
            <a:ext cx="984787" cy="576108"/>
          </a:xfrm>
          <a:prstGeom prst="rect">
            <a:avLst/>
          </a:prstGeom>
        </p:spPr>
      </p:pic>
    </p:spTree>
    <p:extLst>
      <p:ext uri="{BB962C8B-B14F-4D97-AF65-F5344CB8AC3E}">
        <p14:creationId xmlns:p14="http://schemas.microsoft.com/office/powerpoint/2010/main" val="95908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Patter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rcRect/>
          <a:stretch/>
        </p:blipFill>
        <p:spPr>
          <a:xfrm>
            <a:off x="0" y="1"/>
            <a:ext cx="12192000" cy="6857998"/>
          </a:xfrm>
          <a:prstGeom prst="rect">
            <a:avLst/>
          </a:prstGeom>
        </p:spPr>
      </p:pic>
      <p:sp>
        <p:nvSpPr>
          <p:cNvPr id="12" name="Subtitle 2">
            <a:extLst>
              <a:ext uri="{FF2B5EF4-FFF2-40B4-BE49-F238E27FC236}">
                <a16:creationId xmlns:a16="http://schemas.microsoft.com/office/drawing/2014/main" id="{880606FA-C36B-44EE-91CC-23E328C62D24}"/>
              </a:ext>
            </a:extLst>
          </p:cNvPr>
          <p:cNvSpPr>
            <a:spLocks noGrp="1"/>
          </p:cNvSpPr>
          <p:nvPr>
            <p:ph type="subTitle" idx="1"/>
          </p:nvPr>
        </p:nvSpPr>
        <p:spPr>
          <a:xfrm>
            <a:off x="4361861" y="3051684"/>
            <a:ext cx="7187028" cy="1752600"/>
          </a:xfrm>
        </p:spPr>
        <p:txBody>
          <a:bodyPr>
            <a:normAutofit/>
          </a:bodyPr>
          <a:lstStyle>
            <a:lvl1pPr marL="0" indent="0" algn="l">
              <a:buNone/>
              <a:defRPr sz="1800">
                <a:solidFill>
                  <a:srgbClr val="FFFFFF"/>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13" name="Straight Connector 12">
            <a:extLst>
              <a:ext uri="{FF2B5EF4-FFF2-40B4-BE49-F238E27FC236}">
                <a16:creationId xmlns:a16="http://schemas.microsoft.com/office/drawing/2014/main" id="{A6CF0BA6-A6F5-427F-AAAE-0FD1A0EA40F7}"/>
              </a:ext>
            </a:extLst>
          </p:cNvPr>
          <p:cNvCxnSpPr/>
          <p:nvPr userDrawn="1"/>
        </p:nvCxnSpPr>
        <p:spPr bwMode="auto">
          <a:xfrm>
            <a:off x="4194044" y="2008684"/>
            <a:ext cx="0" cy="2405087"/>
          </a:xfrm>
          <a:prstGeom prst="line">
            <a:avLst/>
          </a:prstGeom>
          <a:solidFill>
            <a:schemeClr val="accent1"/>
          </a:solidFill>
          <a:ln w="9525" cap="flat" cmpd="sng" algn="ctr">
            <a:solidFill>
              <a:srgbClr val="FFFFFF"/>
            </a:solidFill>
            <a:prstDash val="solid"/>
            <a:round/>
            <a:headEnd type="none" w="med" len="med"/>
            <a:tailEnd type="none" w="med" len="med"/>
          </a:ln>
          <a:effectLst/>
        </p:spPr>
      </p:cxnSp>
      <p:sp>
        <p:nvSpPr>
          <p:cNvPr id="14" name="Title 1">
            <a:extLst>
              <a:ext uri="{FF2B5EF4-FFF2-40B4-BE49-F238E27FC236}">
                <a16:creationId xmlns:a16="http://schemas.microsoft.com/office/drawing/2014/main" id="{EB746CDD-D828-4CA9-922F-39CA5C1B8DE9}"/>
              </a:ext>
            </a:extLst>
          </p:cNvPr>
          <p:cNvSpPr>
            <a:spLocks noGrp="1"/>
          </p:cNvSpPr>
          <p:nvPr>
            <p:ph type="title" hasCustomPrompt="1"/>
          </p:nvPr>
        </p:nvSpPr>
        <p:spPr>
          <a:xfrm>
            <a:off x="4319848" y="2257017"/>
            <a:ext cx="7872153" cy="702080"/>
          </a:xfrm>
        </p:spPr>
        <p:txBody>
          <a:bodyPr anchor="t">
            <a:noAutofit/>
          </a:bodyPr>
          <a:lstStyle>
            <a:lvl1pPr algn="l">
              <a:defRPr sz="4400" b="1">
                <a:solidFill>
                  <a:srgbClr val="FFFFFF"/>
                </a:solidFill>
                <a:latin typeface="Century Gothic" panose="020B0502020202020204" pitchFamily="34" charset="0"/>
              </a:defRPr>
            </a:lvl1pPr>
          </a:lstStyle>
          <a:p>
            <a:r>
              <a:rPr lang="en-US"/>
              <a:t>CLICK TO EDIT</a:t>
            </a:r>
          </a:p>
        </p:txBody>
      </p:sp>
      <p:pic>
        <p:nvPicPr>
          <p:cNvPr id="7" name="Picture 6" descr="Logo&#10;&#10;Description automatically generated">
            <a:extLst>
              <a:ext uri="{FF2B5EF4-FFF2-40B4-BE49-F238E27FC236}">
                <a16:creationId xmlns:a16="http://schemas.microsoft.com/office/drawing/2014/main" id="{97A4164A-0271-4EC3-829B-FAECB7F093B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40005" y="5651594"/>
            <a:ext cx="1490123" cy="871732"/>
          </a:xfrm>
          <a:prstGeom prst="rect">
            <a:avLst/>
          </a:prstGeom>
        </p:spPr>
      </p:pic>
    </p:spTree>
    <p:extLst>
      <p:ext uri="{BB962C8B-B14F-4D97-AF65-F5344CB8AC3E}">
        <p14:creationId xmlns:p14="http://schemas.microsoft.com/office/powerpoint/2010/main" val="30780042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_2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558BE3E-A13E-4C2B-9BD0-CE891A168BF4}"/>
              </a:ext>
            </a:extLst>
          </p:cNvPr>
          <p:cNvPicPr>
            <a:picLocks noChangeAspect="1"/>
          </p:cNvPicPr>
          <p:nvPr userDrawn="1"/>
        </p:nvPicPr>
        <p:blipFill>
          <a:blip r:embed="rId2"/>
          <a:srcRect/>
          <a:stretch/>
        </p:blipFill>
        <p:spPr>
          <a:xfrm>
            <a:off x="-22206" y="2"/>
            <a:ext cx="12192000" cy="6857998"/>
          </a:xfrm>
          <a:prstGeom prst="rect">
            <a:avLst/>
          </a:prstGeom>
        </p:spPr>
      </p:pic>
      <p:sp>
        <p:nvSpPr>
          <p:cNvPr id="6" name="Title 1"/>
          <p:cNvSpPr>
            <a:spLocks noGrp="1"/>
          </p:cNvSpPr>
          <p:nvPr>
            <p:ph type="title" hasCustomPrompt="1"/>
          </p:nvPr>
        </p:nvSpPr>
        <p:spPr>
          <a:xfrm>
            <a:off x="3251446" y="3077958"/>
            <a:ext cx="4112218" cy="702080"/>
          </a:xfrm>
        </p:spPr>
        <p:txBody>
          <a:bodyPr anchor="t"/>
          <a:lstStyle>
            <a:lvl1pPr algn="ctr">
              <a:defRPr sz="2800" b="1">
                <a:solidFill>
                  <a:srgbClr val="FFFFFF"/>
                </a:solidFill>
              </a:defRPr>
            </a:lvl1pPr>
          </a:lstStyle>
          <a:p>
            <a:r>
              <a:rPr lang="en-US"/>
              <a:t>CLICK TO EDIT</a:t>
            </a:r>
          </a:p>
        </p:txBody>
      </p:sp>
      <p:pic>
        <p:nvPicPr>
          <p:cNvPr id="9" name="Picture 8" descr="Logo&#10;&#10;Description automatically generated">
            <a:extLst>
              <a:ext uri="{FF2B5EF4-FFF2-40B4-BE49-F238E27FC236}">
                <a16:creationId xmlns:a16="http://schemas.microsoft.com/office/drawing/2014/main" id="{A6725964-72A1-4EAC-ADC7-473C5D34425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40005" y="5651594"/>
            <a:ext cx="1490123" cy="871732"/>
          </a:xfrm>
          <a:prstGeom prst="rect">
            <a:avLst/>
          </a:prstGeom>
        </p:spPr>
      </p:pic>
      <p:sp>
        <p:nvSpPr>
          <p:cNvPr id="2" name="Rectangle 1">
            <a:extLst>
              <a:ext uri="{FF2B5EF4-FFF2-40B4-BE49-F238E27FC236}">
                <a16:creationId xmlns:a16="http://schemas.microsoft.com/office/drawing/2014/main" id="{7C30FCD3-782D-4932-A060-97B138964481}"/>
              </a:ext>
            </a:extLst>
          </p:cNvPr>
          <p:cNvSpPr/>
          <p:nvPr userDrawn="1"/>
        </p:nvSpPr>
        <p:spPr>
          <a:xfrm>
            <a:off x="-22206" y="0"/>
            <a:ext cx="2579740" cy="6857998"/>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64A3B37D-6BB5-45B1-B30B-7CA7C8441CD4}"/>
              </a:ext>
            </a:extLst>
          </p:cNvPr>
          <p:cNvSpPr/>
          <p:nvPr userDrawn="1"/>
        </p:nvSpPr>
        <p:spPr>
          <a:xfrm>
            <a:off x="1853352" y="2754141"/>
            <a:ext cx="1408363" cy="1349715"/>
          </a:xfrm>
          <a:prstGeom prst="ellipse">
            <a:avLst/>
          </a:prstGeom>
          <a:solidFill>
            <a:schemeClr val="bg1"/>
          </a:solidFill>
          <a:ln w="3810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20355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959FF61-4373-4E6F-A1DD-BC6EEC78B6AD}"/>
              </a:ext>
            </a:extLst>
          </p:cNvPr>
          <p:cNvSpPr/>
          <p:nvPr/>
        </p:nvSpPr>
        <p:spPr>
          <a:xfrm>
            <a:off x="0" y="0"/>
            <a:ext cx="12192000" cy="1076426"/>
          </a:xfrm>
          <a:prstGeom prst="rect">
            <a:avLst/>
          </a:prstGeom>
          <a:solidFill>
            <a:srgbClr val="093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2E0B6AC0-87F8-4642-BB61-1BC34A31D67E}"/>
              </a:ext>
            </a:extLst>
          </p:cNvPr>
          <p:cNvSpPr>
            <a:spLocks noGrp="1"/>
          </p:cNvSpPr>
          <p:nvPr>
            <p:ph type="title"/>
          </p:nvPr>
        </p:nvSpPr>
        <p:spPr>
          <a:xfrm>
            <a:off x="341376" y="341376"/>
            <a:ext cx="11012424" cy="735050"/>
          </a:xfrm>
          <a:prstGeom prst="rect">
            <a:avLst/>
          </a:prstGeom>
        </p:spPr>
        <p:txBody>
          <a:bodyPr>
            <a:normAutofit/>
          </a:bodyPr>
          <a:lstStyle>
            <a:lvl1pPr>
              <a:defRPr sz="2100" b="0" i="0">
                <a:solidFill>
                  <a:schemeClr val="bg1"/>
                </a:solidFill>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9899B865-C778-4013-B29A-DDDF5655C347}"/>
              </a:ext>
            </a:extLst>
          </p:cNvPr>
          <p:cNvSpPr>
            <a:spLocks noGrp="1"/>
          </p:cNvSpPr>
          <p:nvPr>
            <p:ph idx="1"/>
          </p:nvPr>
        </p:nvSpPr>
        <p:spPr>
          <a:xfrm>
            <a:off x="341376" y="1269964"/>
            <a:ext cx="11012424" cy="4995835"/>
          </a:xfrm>
          <a:prstGeom prst="rect">
            <a:avLst/>
          </a:prstGeom>
        </p:spPr>
        <p:txBody>
          <a:bodyPr>
            <a:normAutofit/>
          </a:bodyPr>
          <a:lstStyle>
            <a:lvl1pPr>
              <a:buClr>
                <a:srgbClr val="093552"/>
              </a:buClr>
              <a:buSzPct val="80000"/>
              <a:defRPr sz="1500" b="0" i="0">
                <a:solidFill>
                  <a:srgbClr val="093552"/>
                </a:solidFill>
                <a:latin typeface="Calibri" panose="020F0502020204030204" pitchFamily="34" charset="0"/>
                <a:cs typeface="Calibri" panose="020F0502020204030204" pitchFamily="34" charset="0"/>
              </a:defRPr>
            </a:lvl1pPr>
            <a:lvl2pPr>
              <a:buClr>
                <a:srgbClr val="093552"/>
              </a:buClr>
              <a:buSzPct val="80000"/>
              <a:defRPr sz="1350" b="0" i="0">
                <a:solidFill>
                  <a:srgbClr val="093552"/>
                </a:solidFill>
                <a:latin typeface="Calibri" panose="020F0502020204030204" pitchFamily="34" charset="0"/>
                <a:cs typeface="Calibri" panose="020F0502020204030204" pitchFamily="34" charset="0"/>
              </a:defRPr>
            </a:lvl2pPr>
            <a:lvl3pPr>
              <a:buClr>
                <a:srgbClr val="093552"/>
              </a:buClr>
              <a:buSzPct val="80000"/>
              <a:defRPr sz="1350" b="0" i="0">
                <a:solidFill>
                  <a:srgbClr val="093552"/>
                </a:solidFill>
                <a:latin typeface="Calibri" panose="020F0502020204030204" pitchFamily="34" charset="0"/>
                <a:cs typeface="Calibri" panose="020F0502020204030204" pitchFamily="34" charset="0"/>
              </a:defRPr>
            </a:lvl3pPr>
            <a:lvl4pPr>
              <a:buClr>
                <a:srgbClr val="6CADDF"/>
              </a:buClr>
              <a:buSzPct val="80000"/>
              <a:defRPr sz="1200">
                <a:solidFill>
                  <a:srgbClr val="093552"/>
                </a:solidFill>
                <a:latin typeface="Arial" panose="020B0604020202020204" pitchFamily="34" charset="0"/>
                <a:cs typeface="Arial" panose="020B0604020202020204" pitchFamily="34" charset="0"/>
              </a:defRPr>
            </a:lvl4pPr>
            <a:lvl5pPr>
              <a:buClr>
                <a:srgbClr val="6CADDF"/>
              </a:buClr>
              <a:buSzPct val="80000"/>
              <a:defRPr sz="1200">
                <a:solidFill>
                  <a:srgbClr val="093552"/>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4432734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959FF61-4373-4E6F-A1DD-BC6EEC78B6AD}"/>
              </a:ext>
            </a:extLst>
          </p:cNvPr>
          <p:cNvSpPr/>
          <p:nvPr/>
        </p:nvSpPr>
        <p:spPr>
          <a:xfrm>
            <a:off x="0" y="0"/>
            <a:ext cx="12192000" cy="1076426"/>
          </a:xfrm>
          <a:prstGeom prst="rect">
            <a:avLst/>
          </a:prstGeom>
          <a:solidFill>
            <a:srgbClr val="093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2E0B6AC0-87F8-4642-BB61-1BC34A31D67E}"/>
              </a:ext>
            </a:extLst>
          </p:cNvPr>
          <p:cNvSpPr>
            <a:spLocks noGrp="1"/>
          </p:cNvSpPr>
          <p:nvPr>
            <p:ph type="title"/>
          </p:nvPr>
        </p:nvSpPr>
        <p:spPr>
          <a:xfrm>
            <a:off x="341376" y="341376"/>
            <a:ext cx="11012424" cy="735050"/>
          </a:xfrm>
          <a:prstGeom prst="rect">
            <a:avLst/>
          </a:prstGeom>
        </p:spPr>
        <p:txBody>
          <a:bodyPr>
            <a:normAutofit/>
          </a:bodyPr>
          <a:lstStyle>
            <a:lvl1pPr>
              <a:defRPr sz="2100" b="0" i="0">
                <a:solidFill>
                  <a:schemeClr val="bg1"/>
                </a:solidFill>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9899B865-C778-4013-B29A-DDDF5655C347}"/>
              </a:ext>
            </a:extLst>
          </p:cNvPr>
          <p:cNvSpPr>
            <a:spLocks noGrp="1"/>
          </p:cNvSpPr>
          <p:nvPr>
            <p:ph idx="1"/>
          </p:nvPr>
        </p:nvSpPr>
        <p:spPr>
          <a:xfrm>
            <a:off x="341376" y="1269964"/>
            <a:ext cx="11012424" cy="4995835"/>
          </a:xfrm>
          <a:prstGeom prst="rect">
            <a:avLst/>
          </a:prstGeom>
        </p:spPr>
        <p:txBody>
          <a:bodyPr>
            <a:normAutofit/>
          </a:bodyPr>
          <a:lstStyle>
            <a:lvl1pPr>
              <a:buClr>
                <a:srgbClr val="093552"/>
              </a:buClr>
              <a:buSzPct val="80000"/>
              <a:defRPr sz="1500" b="0" i="0">
                <a:solidFill>
                  <a:srgbClr val="093552"/>
                </a:solidFill>
                <a:latin typeface="Calibri" panose="020F0502020204030204" pitchFamily="34" charset="0"/>
                <a:cs typeface="Calibri" panose="020F0502020204030204" pitchFamily="34" charset="0"/>
              </a:defRPr>
            </a:lvl1pPr>
            <a:lvl2pPr>
              <a:buClr>
                <a:srgbClr val="093552"/>
              </a:buClr>
              <a:buSzPct val="80000"/>
              <a:defRPr sz="1350" b="0" i="0">
                <a:solidFill>
                  <a:srgbClr val="093552"/>
                </a:solidFill>
                <a:latin typeface="Calibri" panose="020F0502020204030204" pitchFamily="34" charset="0"/>
                <a:cs typeface="Calibri" panose="020F0502020204030204" pitchFamily="34" charset="0"/>
              </a:defRPr>
            </a:lvl2pPr>
            <a:lvl3pPr>
              <a:buClr>
                <a:srgbClr val="093552"/>
              </a:buClr>
              <a:buSzPct val="80000"/>
              <a:defRPr sz="1350" b="0" i="0">
                <a:solidFill>
                  <a:srgbClr val="093552"/>
                </a:solidFill>
                <a:latin typeface="Calibri" panose="020F0502020204030204" pitchFamily="34" charset="0"/>
                <a:cs typeface="Calibri" panose="020F0502020204030204" pitchFamily="34" charset="0"/>
              </a:defRPr>
            </a:lvl3pPr>
            <a:lvl4pPr>
              <a:buClr>
                <a:srgbClr val="6CADDF"/>
              </a:buClr>
              <a:buSzPct val="80000"/>
              <a:defRPr sz="1200">
                <a:solidFill>
                  <a:srgbClr val="093552"/>
                </a:solidFill>
                <a:latin typeface="Arial" panose="020B0604020202020204" pitchFamily="34" charset="0"/>
                <a:cs typeface="Arial" panose="020B0604020202020204" pitchFamily="34" charset="0"/>
              </a:defRPr>
            </a:lvl4pPr>
            <a:lvl5pPr>
              <a:buClr>
                <a:srgbClr val="6CADDF"/>
              </a:buClr>
              <a:buSzPct val="80000"/>
              <a:defRPr sz="1200">
                <a:solidFill>
                  <a:srgbClr val="093552"/>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8" name="Rectangle 7">
            <a:extLst>
              <a:ext uri="{FF2B5EF4-FFF2-40B4-BE49-F238E27FC236}">
                <a16:creationId xmlns:a16="http://schemas.microsoft.com/office/drawing/2014/main" id="{B3DBF1C4-26C3-4759-8934-72A07CDE421D}"/>
              </a:ext>
            </a:extLst>
          </p:cNvPr>
          <p:cNvSpPr/>
          <p:nvPr/>
        </p:nvSpPr>
        <p:spPr>
          <a:xfrm>
            <a:off x="2" y="6370721"/>
            <a:ext cx="12191999" cy="487278"/>
          </a:xfrm>
          <a:prstGeom prst="rect">
            <a:avLst/>
          </a:prstGeom>
          <a:solidFill>
            <a:srgbClr val="093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8450052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2BDAED1-9BE5-4E1E-9582-7E945C490731}"/>
              </a:ext>
            </a:extLst>
          </p:cNvPr>
          <p:cNvSpPr/>
          <p:nvPr/>
        </p:nvSpPr>
        <p:spPr>
          <a:xfrm>
            <a:off x="2" y="6370721"/>
            <a:ext cx="12191999" cy="487278"/>
          </a:xfrm>
          <a:prstGeom prst="rect">
            <a:avLst/>
          </a:prstGeom>
          <a:solidFill>
            <a:srgbClr val="093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1959FF61-4373-4E6F-A1DD-BC6EEC78B6AD}"/>
              </a:ext>
            </a:extLst>
          </p:cNvPr>
          <p:cNvSpPr/>
          <p:nvPr/>
        </p:nvSpPr>
        <p:spPr>
          <a:xfrm>
            <a:off x="0" y="0"/>
            <a:ext cx="12192000" cy="1076426"/>
          </a:xfrm>
          <a:prstGeom prst="rect">
            <a:avLst/>
          </a:prstGeom>
          <a:solidFill>
            <a:srgbClr val="093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2E0B6AC0-87F8-4642-BB61-1BC34A31D67E}"/>
              </a:ext>
            </a:extLst>
          </p:cNvPr>
          <p:cNvSpPr>
            <a:spLocks noGrp="1"/>
          </p:cNvSpPr>
          <p:nvPr>
            <p:ph type="title"/>
          </p:nvPr>
        </p:nvSpPr>
        <p:spPr>
          <a:xfrm>
            <a:off x="341376" y="341376"/>
            <a:ext cx="11012424" cy="735050"/>
          </a:xfrm>
          <a:prstGeom prst="rect">
            <a:avLst/>
          </a:prstGeom>
        </p:spPr>
        <p:txBody>
          <a:bodyPr>
            <a:normAutofit/>
          </a:bodyPr>
          <a:lstStyle>
            <a:lvl1pPr>
              <a:defRPr sz="2100" b="0" i="0">
                <a:solidFill>
                  <a:schemeClr val="bg1"/>
                </a:solidFill>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9899B865-C778-4013-B29A-DDDF5655C347}"/>
              </a:ext>
            </a:extLst>
          </p:cNvPr>
          <p:cNvSpPr>
            <a:spLocks noGrp="1"/>
          </p:cNvSpPr>
          <p:nvPr>
            <p:ph idx="1"/>
          </p:nvPr>
        </p:nvSpPr>
        <p:spPr>
          <a:xfrm>
            <a:off x="5366085" y="1269964"/>
            <a:ext cx="5987716" cy="4995835"/>
          </a:xfrm>
          <a:prstGeom prst="rect">
            <a:avLst/>
          </a:prstGeom>
        </p:spPr>
        <p:txBody>
          <a:bodyPr>
            <a:normAutofit/>
          </a:bodyPr>
          <a:lstStyle>
            <a:lvl1pPr>
              <a:buClr>
                <a:srgbClr val="093552"/>
              </a:buClr>
              <a:buSzPct val="80000"/>
              <a:defRPr sz="1500" b="0" i="0">
                <a:solidFill>
                  <a:srgbClr val="093552"/>
                </a:solidFill>
                <a:latin typeface="Calibri" panose="020F0502020204030204" pitchFamily="34" charset="0"/>
                <a:cs typeface="Calibri" panose="020F0502020204030204" pitchFamily="34" charset="0"/>
              </a:defRPr>
            </a:lvl1pPr>
            <a:lvl2pPr>
              <a:buClr>
                <a:srgbClr val="093552"/>
              </a:buClr>
              <a:buSzPct val="80000"/>
              <a:defRPr sz="1350" b="0" i="0">
                <a:solidFill>
                  <a:srgbClr val="093552"/>
                </a:solidFill>
                <a:latin typeface="Calibri" panose="020F0502020204030204" pitchFamily="34" charset="0"/>
                <a:cs typeface="Calibri" panose="020F0502020204030204" pitchFamily="34" charset="0"/>
              </a:defRPr>
            </a:lvl2pPr>
            <a:lvl3pPr>
              <a:buClr>
                <a:srgbClr val="093552"/>
              </a:buClr>
              <a:buSzPct val="80000"/>
              <a:defRPr sz="1350" b="0" i="0">
                <a:solidFill>
                  <a:srgbClr val="093552"/>
                </a:solidFill>
                <a:latin typeface="Calibri" panose="020F0502020204030204" pitchFamily="34" charset="0"/>
                <a:cs typeface="Calibri" panose="020F0502020204030204" pitchFamily="34" charset="0"/>
              </a:defRPr>
            </a:lvl3pPr>
            <a:lvl4pPr>
              <a:buClr>
                <a:srgbClr val="6CADDF"/>
              </a:buClr>
              <a:buSzPct val="80000"/>
              <a:defRPr sz="1200">
                <a:solidFill>
                  <a:srgbClr val="093552"/>
                </a:solidFill>
                <a:latin typeface="Arial" panose="020B0604020202020204" pitchFamily="34" charset="0"/>
                <a:cs typeface="Arial" panose="020B0604020202020204" pitchFamily="34" charset="0"/>
              </a:defRPr>
            </a:lvl4pPr>
            <a:lvl5pPr>
              <a:buClr>
                <a:srgbClr val="6CADDF"/>
              </a:buClr>
              <a:buSzPct val="80000"/>
              <a:defRPr sz="1200">
                <a:solidFill>
                  <a:srgbClr val="093552"/>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5" name="Picture Placeholder 4">
            <a:extLst>
              <a:ext uri="{FF2B5EF4-FFF2-40B4-BE49-F238E27FC236}">
                <a16:creationId xmlns:a16="http://schemas.microsoft.com/office/drawing/2014/main" id="{46CC6A88-275F-4C33-9FA4-58BD27B21A88}"/>
              </a:ext>
            </a:extLst>
          </p:cNvPr>
          <p:cNvSpPr>
            <a:spLocks noGrp="1"/>
          </p:cNvSpPr>
          <p:nvPr>
            <p:ph type="pic" sz="quarter" idx="11" hasCustomPrompt="1"/>
          </p:nvPr>
        </p:nvSpPr>
        <p:spPr>
          <a:xfrm>
            <a:off x="0" y="1076327"/>
            <a:ext cx="5189189" cy="5781675"/>
          </a:xfrm>
          <a:prstGeom prst="rect">
            <a:avLst/>
          </a:prstGeom>
        </p:spPr>
        <p:txBody>
          <a:bodyPr/>
          <a:lstStyle>
            <a:lvl1pPr marL="0" indent="0" algn="ctr">
              <a:buNone/>
              <a:defRPr b="0" i="0">
                <a:solidFill>
                  <a:srgbClr val="FF0000"/>
                </a:solidFill>
                <a:latin typeface="Calibri" panose="020F0502020204030204" pitchFamily="34" charset="0"/>
                <a:cs typeface="Calibri" panose="020F0502020204030204" pitchFamily="34" charset="0"/>
              </a:defRPr>
            </a:lvl1pPr>
          </a:lstStyle>
          <a:p>
            <a:r>
              <a:rPr lang="en-US"/>
              <a:t>Click icon below to add picture</a:t>
            </a:r>
          </a:p>
        </p:txBody>
      </p:sp>
    </p:spTree>
    <p:extLst>
      <p:ext uri="{BB962C8B-B14F-4D97-AF65-F5344CB8AC3E}">
        <p14:creationId xmlns:p14="http://schemas.microsoft.com/office/powerpoint/2010/main" val="15379102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_Section Header">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8FF9EDF-D297-4470-9052-BFCF23C59691}"/>
              </a:ext>
            </a:extLst>
          </p:cNvPr>
          <p:cNvSpPr>
            <a:spLocks noGrp="1"/>
          </p:cNvSpPr>
          <p:nvPr>
            <p:ph type="title"/>
          </p:nvPr>
        </p:nvSpPr>
        <p:spPr>
          <a:xfrm>
            <a:off x="341376" y="341376"/>
            <a:ext cx="11012424" cy="735050"/>
          </a:xfrm>
          <a:prstGeom prst="rect">
            <a:avLst/>
          </a:prstGeom>
        </p:spPr>
        <p:txBody>
          <a:bodyPr>
            <a:normAutofit/>
          </a:bodyPr>
          <a:lstStyle>
            <a:lvl1pPr>
              <a:defRPr sz="2100" b="0" i="0">
                <a:solidFill>
                  <a:srgbClr val="093552"/>
                </a:solidFill>
                <a:latin typeface="Calibri" panose="020F0502020204030204" pitchFamily="34" charset="0"/>
                <a:cs typeface="Calibri" panose="020F0502020204030204" pitchFamily="34" charset="0"/>
              </a:defRPr>
            </a:lvl1pPr>
          </a:lstStyle>
          <a:p>
            <a:r>
              <a:rPr lang="en-US"/>
              <a:t>Click to edit Master title style</a:t>
            </a:r>
          </a:p>
        </p:txBody>
      </p:sp>
      <p:sp>
        <p:nvSpPr>
          <p:cNvPr id="8" name="Content Placeholder 2">
            <a:extLst>
              <a:ext uri="{FF2B5EF4-FFF2-40B4-BE49-F238E27FC236}">
                <a16:creationId xmlns:a16="http://schemas.microsoft.com/office/drawing/2014/main" id="{7C7438CA-78B5-40AE-8F72-085799B2F5C1}"/>
              </a:ext>
            </a:extLst>
          </p:cNvPr>
          <p:cNvSpPr>
            <a:spLocks noGrp="1"/>
          </p:cNvSpPr>
          <p:nvPr>
            <p:ph idx="1"/>
          </p:nvPr>
        </p:nvSpPr>
        <p:spPr>
          <a:xfrm>
            <a:off x="341376" y="1269964"/>
            <a:ext cx="11012424" cy="4995835"/>
          </a:xfrm>
          <a:prstGeom prst="rect">
            <a:avLst/>
          </a:prstGeom>
        </p:spPr>
        <p:txBody>
          <a:bodyPr>
            <a:normAutofit/>
          </a:bodyPr>
          <a:lstStyle>
            <a:lvl1pPr>
              <a:buClr>
                <a:srgbClr val="093552"/>
              </a:buClr>
              <a:buSzPct val="80000"/>
              <a:defRPr sz="1500" b="0" i="0">
                <a:solidFill>
                  <a:srgbClr val="093552"/>
                </a:solidFill>
                <a:latin typeface="Calibri" panose="020F0502020204030204" pitchFamily="34" charset="0"/>
                <a:cs typeface="Calibri" panose="020F0502020204030204" pitchFamily="34" charset="0"/>
              </a:defRPr>
            </a:lvl1pPr>
            <a:lvl2pPr>
              <a:buClr>
                <a:srgbClr val="093552"/>
              </a:buClr>
              <a:buSzPct val="80000"/>
              <a:defRPr sz="1350" b="0" i="0">
                <a:solidFill>
                  <a:srgbClr val="093552"/>
                </a:solidFill>
                <a:latin typeface="Calibri" panose="020F0502020204030204" pitchFamily="34" charset="0"/>
                <a:cs typeface="Calibri" panose="020F0502020204030204" pitchFamily="34" charset="0"/>
              </a:defRPr>
            </a:lvl2pPr>
            <a:lvl3pPr>
              <a:buClr>
                <a:srgbClr val="093552"/>
              </a:buClr>
              <a:buSzPct val="80000"/>
              <a:defRPr sz="1350" b="0" i="0">
                <a:solidFill>
                  <a:srgbClr val="093552"/>
                </a:solidFill>
                <a:latin typeface="Calibri" panose="020F0502020204030204" pitchFamily="34" charset="0"/>
                <a:cs typeface="Calibri" panose="020F0502020204030204" pitchFamily="34" charset="0"/>
              </a:defRPr>
            </a:lvl3pPr>
            <a:lvl4pPr>
              <a:buClr>
                <a:srgbClr val="6CADDF"/>
              </a:buClr>
              <a:buSzPct val="80000"/>
              <a:defRPr sz="1200">
                <a:solidFill>
                  <a:srgbClr val="093552"/>
                </a:solidFill>
                <a:latin typeface="Arial" panose="020B0604020202020204" pitchFamily="34" charset="0"/>
                <a:cs typeface="Arial" panose="020B0604020202020204" pitchFamily="34" charset="0"/>
              </a:defRPr>
            </a:lvl4pPr>
            <a:lvl5pPr>
              <a:buClr>
                <a:srgbClr val="6CADDF"/>
              </a:buClr>
              <a:buSzPct val="80000"/>
              <a:defRPr sz="1200">
                <a:solidFill>
                  <a:srgbClr val="093552"/>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12" name="Rectangle 11">
            <a:extLst>
              <a:ext uri="{FF2B5EF4-FFF2-40B4-BE49-F238E27FC236}">
                <a16:creationId xmlns:a16="http://schemas.microsoft.com/office/drawing/2014/main" id="{219A049E-42D3-4284-AB44-C45080920396}"/>
              </a:ext>
            </a:extLst>
          </p:cNvPr>
          <p:cNvSpPr/>
          <p:nvPr/>
        </p:nvSpPr>
        <p:spPr>
          <a:xfrm>
            <a:off x="0" y="1085624"/>
            <a:ext cx="12192000" cy="49658"/>
          </a:xfrm>
          <a:prstGeom prst="rect">
            <a:avLst/>
          </a:prstGeom>
          <a:solidFill>
            <a:srgbClr val="093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1290007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5" cy="110331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52634" y="1510730"/>
            <a:ext cx="5229570" cy="4679462"/>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0893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photo">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4B2F607-91C4-49CD-A699-D63C8C146F6F}"/>
              </a:ext>
            </a:extLst>
          </p:cNvPr>
          <p:cNvPicPr>
            <a:picLocks noChangeAspect="1"/>
          </p:cNvPicPr>
          <p:nvPr userDrawn="1"/>
        </p:nvPicPr>
        <p:blipFill>
          <a:blip r:embed="rId2"/>
          <a:srcRect l="12130" r="12130"/>
          <a:stretch/>
        </p:blipFill>
        <p:spPr>
          <a:xfrm rot="10800000">
            <a:off x="0" y="-1"/>
            <a:ext cx="12192000" cy="6857999"/>
          </a:xfrm>
          <a:prstGeom prst="rect">
            <a:avLst/>
          </a:prstGeom>
        </p:spPr>
      </p:pic>
      <p:sp>
        <p:nvSpPr>
          <p:cNvPr id="17" name="Subtitle 2">
            <a:extLst>
              <a:ext uri="{FF2B5EF4-FFF2-40B4-BE49-F238E27FC236}">
                <a16:creationId xmlns:a16="http://schemas.microsoft.com/office/drawing/2014/main" id="{5041A4E3-293D-4509-96FD-3CB711BA8F67}"/>
              </a:ext>
            </a:extLst>
          </p:cNvPr>
          <p:cNvSpPr>
            <a:spLocks noGrp="1"/>
          </p:cNvSpPr>
          <p:nvPr>
            <p:ph type="subTitle" idx="1"/>
          </p:nvPr>
        </p:nvSpPr>
        <p:spPr>
          <a:xfrm>
            <a:off x="6095999" y="3051684"/>
            <a:ext cx="5452889" cy="1752600"/>
          </a:xfrm>
        </p:spPr>
        <p:txBody>
          <a:bodyPr>
            <a:normAutofit/>
          </a:bodyPr>
          <a:lstStyle>
            <a:lvl1pPr marL="0" indent="0" algn="l">
              <a:buNone/>
              <a:defRPr sz="1800">
                <a:solidFill>
                  <a:srgbClr val="FFFFFF"/>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19" name="Straight Connector 18">
            <a:extLst>
              <a:ext uri="{FF2B5EF4-FFF2-40B4-BE49-F238E27FC236}">
                <a16:creationId xmlns:a16="http://schemas.microsoft.com/office/drawing/2014/main" id="{3979C8D1-B936-4586-96BF-A613B3C86FCF}"/>
              </a:ext>
            </a:extLst>
          </p:cNvPr>
          <p:cNvCxnSpPr/>
          <p:nvPr userDrawn="1"/>
        </p:nvCxnSpPr>
        <p:spPr bwMode="auto">
          <a:xfrm>
            <a:off x="5607207" y="2008684"/>
            <a:ext cx="0" cy="2405087"/>
          </a:xfrm>
          <a:prstGeom prst="line">
            <a:avLst/>
          </a:prstGeom>
          <a:solidFill>
            <a:schemeClr val="accent1"/>
          </a:solidFill>
          <a:ln w="9525" cap="flat" cmpd="sng" algn="ctr">
            <a:solidFill>
              <a:srgbClr val="FFFFFF"/>
            </a:solidFill>
            <a:prstDash val="solid"/>
            <a:round/>
            <a:headEnd type="none" w="med" len="med"/>
            <a:tailEnd type="none" w="med" len="med"/>
          </a:ln>
          <a:effectLst/>
        </p:spPr>
      </p:cxnSp>
      <p:sp>
        <p:nvSpPr>
          <p:cNvPr id="20" name="Title 1">
            <a:extLst>
              <a:ext uri="{FF2B5EF4-FFF2-40B4-BE49-F238E27FC236}">
                <a16:creationId xmlns:a16="http://schemas.microsoft.com/office/drawing/2014/main" id="{3DCA6161-94CE-4AC7-9CA7-16492FFD0FF9}"/>
              </a:ext>
            </a:extLst>
          </p:cNvPr>
          <p:cNvSpPr>
            <a:spLocks noGrp="1"/>
          </p:cNvSpPr>
          <p:nvPr>
            <p:ph type="title" hasCustomPrompt="1"/>
          </p:nvPr>
        </p:nvSpPr>
        <p:spPr>
          <a:xfrm>
            <a:off x="6096000" y="2257017"/>
            <a:ext cx="6096001" cy="702080"/>
          </a:xfrm>
        </p:spPr>
        <p:txBody>
          <a:bodyPr anchor="t">
            <a:noAutofit/>
          </a:bodyPr>
          <a:lstStyle>
            <a:lvl1pPr algn="l">
              <a:defRPr sz="4400" b="1">
                <a:solidFill>
                  <a:schemeClr val="bg1"/>
                </a:solidFill>
                <a:latin typeface="Century Gothic" panose="020B0502020202020204" pitchFamily="34" charset="0"/>
              </a:defRPr>
            </a:lvl1pPr>
          </a:lstStyle>
          <a:p>
            <a:r>
              <a:rPr lang="en-US"/>
              <a:t>CLICK TO EDIT</a:t>
            </a:r>
          </a:p>
        </p:txBody>
      </p:sp>
      <p:pic>
        <p:nvPicPr>
          <p:cNvPr id="4" name="Picture 3" descr="Logo&#10;&#10;Description automatically generated">
            <a:extLst>
              <a:ext uri="{FF2B5EF4-FFF2-40B4-BE49-F238E27FC236}">
                <a16:creationId xmlns:a16="http://schemas.microsoft.com/office/drawing/2014/main" id="{A8A13816-3AAB-4F80-B704-54908CFECE38}"/>
              </a:ext>
            </a:extLst>
          </p:cNvPr>
          <p:cNvPicPr>
            <a:picLocks noChangeAspect="1"/>
          </p:cNvPicPr>
          <p:nvPr userDrawn="1"/>
        </p:nvPicPr>
        <p:blipFill>
          <a:blip r:embed="rId3"/>
          <a:stretch>
            <a:fillRect/>
          </a:stretch>
        </p:blipFill>
        <p:spPr>
          <a:xfrm>
            <a:off x="9883589" y="5427272"/>
            <a:ext cx="1893900" cy="1107944"/>
          </a:xfrm>
          <a:prstGeom prst="rect">
            <a:avLst/>
          </a:prstGeom>
        </p:spPr>
      </p:pic>
    </p:spTree>
    <p:extLst>
      <p:ext uri="{BB962C8B-B14F-4D97-AF65-F5344CB8AC3E}">
        <p14:creationId xmlns:p14="http://schemas.microsoft.com/office/powerpoint/2010/main" val="1957737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ivider">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12191999" cy="6858000"/>
          </a:xfrm>
          <a:prstGeom prst="rect">
            <a:avLst/>
          </a:prstGeom>
        </p:spPr>
      </p:pic>
      <p:sp>
        <p:nvSpPr>
          <p:cNvPr id="5" name="Picture Placeholder 2"/>
          <p:cNvSpPr>
            <a:spLocks noGrp="1"/>
          </p:cNvSpPr>
          <p:nvPr>
            <p:ph type="pic" idx="1"/>
          </p:nvPr>
        </p:nvSpPr>
        <p:spPr>
          <a:xfrm>
            <a:off x="5221944" y="1758253"/>
            <a:ext cx="1712833" cy="1235165"/>
          </a:xfrm>
        </p:spPr>
        <p:txBody>
          <a:bodyPr>
            <a:normAutofit/>
          </a:bodyPr>
          <a:lstStyle>
            <a:lvl1pPr marL="0" indent="0" algn="ctr">
              <a:buNone/>
              <a:defRPr sz="1800">
                <a:solidFill>
                  <a:srgbClr val="FFFFFF"/>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6" name="Title 1"/>
          <p:cNvSpPr>
            <a:spLocks noGrp="1"/>
          </p:cNvSpPr>
          <p:nvPr>
            <p:ph type="title" hasCustomPrompt="1"/>
          </p:nvPr>
        </p:nvSpPr>
        <p:spPr>
          <a:xfrm>
            <a:off x="1827816" y="3094699"/>
            <a:ext cx="8467016" cy="702080"/>
          </a:xfrm>
        </p:spPr>
        <p:txBody>
          <a:bodyPr anchor="t"/>
          <a:lstStyle>
            <a:lvl1pPr algn="ctr">
              <a:defRPr sz="2800" b="1">
                <a:solidFill>
                  <a:srgbClr val="FFFFFF"/>
                </a:solidFill>
              </a:defRPr>
            </a:lvl1pPr>
          </a:lstStyle>
          <a:p>
            <a:r>
              <a:rPr lang="en-US"/>
              <a:t>CLICK TO EDIT</a:t>
            </a:r>
          </a:p>
        </p:txBody>
      </p:sp>
      <p:pic>
        <p:nvPicPr>
          <p:cNvPr id="8" name="Picture 7" descr="Logo&#10;&#10;Description automatically generated">
            <a:extLst>
              <a:ext uri="{FF2B5EF4-FFF2-40B4-BE49-F238E27FC236}">
                <a16:creationId xmlns:a16="http://schemas.microsoft.com/office/drawing/2014/main" id="{1FAEA688-0BE3-4EF3-A41C-42C68D3A089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40005" y="5651594"/>
            <a:ext cx="1490123" cy="871732"/>
          </a:xfrm>
          <a:prstGeom prst="rect">
            <a:avLst/>
          </a:prstGeom>
        </p:spPr>
      </p:pic>
    </p:spTree>
    <p:extLst>
      <p:ext uri="{BB962C8B-B14F-4D97-AF65-F5344CB8AC3E}">
        <p14:creationId xmlns:p14="http://schemas.microsoft.com/office/powerpoint/2010/main" val="1050693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Divider-patter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558BE3E-A13E-4C2B-9BD0-CE891A168BF4}"/>
              </a:ext>
            </a:extLst>
          </p:cNvPr>
          <p:cNvPicPr>
            <a:picLocks noChangeAspect="1"/>
          </p:cNvPicPr>
          <p:nvPr userDrawn="1"/>
        </p:nvPicPr>
        <p:blipFill>
          <a:blip r:embed="rId2"/>
          <a:srcRect/>
          <a:stretch/>
        </p:blipFill>
        <p:spPr>
          <a:xfrm>
            <a:off x="0" y="1"/>
            <a:ext cx="12192000" cy="6857998"/>
          </a:xfrm>
          <a:prstGeom prst="rect">
            <a:avLst/>
          </a:prstGeom>
        </p:spPr>
      </p:pic>
      <p:sp>
        <p:nvSpPr>
          <p:cNvPr id="5" name="Picture Placeholder 2"/>
          <p:cNvSpPr>
            <a:spLocks noGrp="1"/>
          </p:cNvSpPr>
          <p:nvPr>
            <p:ph type="pic" idx="1"/>
          </p:nvPr>
        </p:nvSpPr>
        <p:spPr>
          <a:xfrm>
            <a:off x="5221944" y="1758253"/>
            <a:ext cx="1712833" cy="1235165"/>
          </a:xfrm>
        </p:spPr>
        <p:txBody>
          <a:bodyPr>
            <a:normAutofit/>
          </a:bodyPr>
          <a:lstStyle>
            <a:lvl1pPr marL="0" indent="0" algn="ctr">
              <a:buNone/>
              <a:defRPr sz="1800">
                <a:solidFill>
                  <a:srgbClr val="FFFFFF"/>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6" name="Title 1"/>
          <p:cNvSpPr>
            <a:spLocks noGrp="1"/>
          </p:cNvSpPr>
          <p:nvPr>
            <p:ph type="title" hasCustomPrompt="1"/>
          </p:nvPr>
        </p:nvSpPr>
        <p:spPr>
          <a:xfrm>
            <a:off x="1827816" y="3094699"/>
            <a:ext cx="8467016" cy="702080"/>
          </a:xfrm>
        </p:spPr>
        <p:txBody>
          <a:bodyPr anchor="t"/>
          <a:lstStyle>
            <a:lvl1pPr algn="ctr">
              <a:defRPr sz="2800" b="1">
                <a:solidFill>
                  <a:srgbClr val="FFFFFF"/>
                </a:solidFill>
              </a:defRPr>
            </a:lvl1pPr>
          </a:lstStyle>
          <a:p>
            <a:r>
              <a:rPr lang="en-US"/>
              <a:t>CLICK TO EDIT</a:t>
            </a:r>
          </a:p>
        </p:txBody>
      </p:sp>
      <p:pic>
        <p:nvPicPr>
          <p:cNvPr id="9" name="Picture 8" descr="Logo&#10;&#10;Description automatically generated">
            <a:extLst>
              <a:ext uri="{FF2B5EF4-FFF2-40B4-BE49-F238E27FC236}">
                <a16:creationId xmlns:a16="http://schemas.microsoft.com/office/drawing/2014/main" id="{A6725964-72A1-4EAC-ADC7-473C5D34425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40005" y="5651594"/>
            <a:ext cx="1490123" cy="871732"/>
          </a:xfrm>
          <a:prstGeom prst="rect">
            <a:avLst/>
          </a:prstGeom>
        </p:spPr>
      </p:pic>
    </p:spTree>
    <p:extLst>
      <p:ext uri="{BB962C8B-B14F-4D97-AF65-F5344CB8AC3E}">
        <p14:creationId xmlns:p14="http://schemas.microsoft.com/office/powerpoint/2010/main" val="311737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Divider-photo">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srcRect r="24229"/>
          <a:stretch/>
        </p:blipFill>
        <p:spPr>
          <a:xfrm>
            <a:off x="0" y="2821"/>
            <a:ext cx="12191999" cy="6855177"/>
          </a:xfrm>
          <a:prstGeom prst="rect">
            <a:avLst/>
          </a:prstGeom>
        </p:spPr>
      </p:pic>
      <p:sp>
        <p:nvSpPr>
          <p:cNvPr id="9" name="Picture Placeholder 2"/>
          <p:cNvSpPr>
            <a:spLocks noGrp="1"/>
          </p:cNvSpPr>
          <p:nvPr>
            <p:ph type="pic" idx="1"/>
          </p:nvPr>
        </p:nvSpPr>
        <p:spPr>
          <a:xfrm>
            <a:off x="5221944" y="1758253"/>
            <a:ext cx="1712833" cy="1235165"/>
          </a:xfrm>
        </p:spPr>
        <p:txBody>
          <a:bodyPr>
            <a:normAutofit/>
          </a:bodyPr>
          <a:lstStyle>
            <a:lvl1pPr marL="0" indent="0" algn="ctr">
              <a:buNone/>
              <a:defRPr sz="1800">
                <a:solidFill>
                  <a:srgbClr val="FFFFFF"/>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Title 1"/>
          <p:cNvSpPr>
            <a:spLocks noGrp="1"/>
          </p:cNvSpPr>
          <p:nvPr>
            <p:ph type="title" hasCustomPrompt="1"/>
          </p:nvPr>
        </p:nvSpPr>
        <p:spPr>
          <a:xfrm>
            <a:off x="1827816" y="3094699"/>
            <a:ext cx="8467016" cy="702080"/>
          </a:xfrm>
        </p:spPr>
        <p:txBody>
          <a:bodyPr anchor="t"/>
          <a:lstStyle>
            <a:lvl1pPr algn="ctr">
              <a:defRPr sz="2800" b="1">
                <a:solidFill>
                  <a:srgbClr val="FFFFFF"/>
                </a:solidFill>
              </a:defRPr>
            </a:lvl1pPr>
          </a:lstStyle>
          <a:p>
            <a:r>
              <a:rPr lang="en-US"/>
              <a:t>CLICK TO EDIT</a:t>
            </a:r>
          </a:p>
        </p:txBody>
      </p:sp>
      <p:pic>
        <p:nvPicPr>
          <p:cNvPr id="10" name="Picture 9">
            <a:extLst>
              <a:ext uri="{FF2B5EF4-FFF2-40B4-BE49-F238E27FC236}">
                <a16:creationId xmlns:a16="http://schemas.microsoft.com/office/drawing/2014/main" id="{173A3F91-D0BB-4FF4-8A0D-894DFA2106A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226738" y="5651593"/>
            <a:ext cx="1490123" cy="871733"/>
          </a:xfrm>
          <a:prstGeom prst="rect">
            <a:avLst/>
          </a:prstGeom>
        </p:spPr>
      </p:pic>
    </p:spTree>
    <p:extLst>
      <p:ext uri="{BB962C8B-B14F-4D97-AF65-F5344CB8AC3E}">
        <p14:creationId xmlns:p14="http://schemas.microsoft.com/office/powerpoint/2010/main" val="4142580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ntent 1_photo &amp; text">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200197" y="-56748"/>
            <a:ext cx="4991803" cy="6929866"/>
          </a:xfrm>
          <a:prstGeom prst="rect">
            <a:avLst/>
          </a:prstGeom>
        </p:spPr>
      </p:pic>
      <p:sp>
        <p:nvSpPr>
          <p:cNvPr id="10" name="Text Placeholder 3"/>
          <p:cNvSpPr>
            <a:spLocks noGrp="1"/>
          </p:cNvSpPr>
          <p:nvPr>
            <p:ph type="body" sz="half" idx="2"/>
          </p:nvPr>
        </p:nvSpPr>
        <p:spPr>
          <a:xfrm>
            <a:off x="7687765" y="1367530"/>
            <a:ext cx="3989376" cy="5271645"/>
          </a:xfrm>
        </p:spPr>
        <p:txBody>
          <a:bodyPr/>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a:p>
            <a:pPr lvl="1"/>
            <a:r>
              <a:rPr lang="en-US"/>
              <a:t>Second level</a:t>
            </a:r>
          </a:p>
          <a:p>
            <a:pPr lvl="2"/>
            <a:r>
              <a:rPr lang="en-US"/>
              <a:t>Third level</a:t>
            </a:r>
          </a:p>
        </p:txBody>
      </p:sp>
      <p:sp>
        <p:nvSpPr>
          <p:cNvPr id="13" name="Picture Placeholder 2"/>
          <p:cNvSpPr>
            <a:spLocks noGrp="1"/>
          </p:cNvSpPr>
          <p:nvPr>
            <p:ph type="pic" idx="1"/>
          </p:nvPr>
        </p:nvSpPr>
        <p:spPr>
          <a:xfrm>
            <a:off x="1" y="0"/>
            <a:ext cx="7212833" cy="6858000"/>
          </a:xfrm>
        </p:spPr>
        <p:txBody>
          <a:bodyPr>
            <a:normAutofit/>
          </a:bodyPr>
          <a:lstStyle>
            <a:lvl1pPr marL="0" indent="0" algn="ctr">
              <a:buNone/>
              <a:defRPr sz="2800">
                <a:solidFill>
                  <a:srgbClr val="FFFFFF"/>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4" name="Title 1"/>
          <p:cNvSpPr>
            <a:spLocks noGrp="1"/>
          </p:cNvSpPr>
          <p:nvPr>
            <p:ph type="title"/>
          </p:nvPr>
        </p:nvSpPr>
        <p:spPr>
          <a:xfrm>
            <a:off x="7666057" y="453808"/>
            <a:ext cx="4141332" cy="702080"/>
          </a:xfrm>
        </p:spPr>
        <p:txBody>
          <a:bodyPr anchor="t"/>
          <a:lstStyle>
            <a:lvl1pPr algn="l">
              <a:defRPr sz="2000" b="1">
                <a:solidFill>
                  <a:srgbClr val="FFFFFF"/>
                </a:solidFill>
              </a:defRPr>
            </a:lvl1pPr>
          </a:lstStyle>
          <a:p>
            <a:r>
              <a:rPr lang="en-US"/>
              <a:t>Click to edit Master title style</a:t>
            </a:r>
          </a:p>
        </p:txBody>
      </p:sp>
      <p:pic>
        <p:nvPicPr>
          <p:cNvPr id="7" name="Picture 6" descr="Logo&#10;&#10;Description automatically generated">
            <a:extLst>
              <a:ext uri="{FF2B5EF4-FFF2-40B4-BE49-F238E27FC236}">
                <a16:creationId xmlns:a16="http://schemas.microsoft.com/office/drawing/2014/main" id="{DBF1C276-04E2-4835-9926-ECFE7CE3508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92354" y="6063068"/>
            <a:ext cx="984787" cy="576107"/>
          </a:xfrm>
          <a:prstGeom prst="rect">
            <a:avLst/>
          </a:prstGeom>
        </p:spPr>
      </p:pic>
    </p:spTree>
    <p:extLst>
      <p:ext uri="{BB962C8B-B14F-4D97-AF65-F5344CB8AC3E}">
        <p14:creationId xmlns:p14="http://schemas.microsoft.com/office/powerpoint/2010/main" val="3796853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ontent 2_text &amp; sidebar">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200197" y="-56748"/>
            <a:ext cx="4991803" cy="6929866"/>
          </a:xfrm>
          <a:prstGeom prst="rect">
            <a:avLst/>
          </a:prstGeom>
        </p:spPr>
      </p:pic>
      <p:sp>
        <p:nvSpPr>
          <p:cNvPr id="10" name="Text Placeholder 3"/>
          <p:cNvSpPr>
            <a:spLocks noGrp="1"/>
          </p:cNvSpPr>
          <p:nvPr>
            <p:ph type="body" sz="half" idx="2" hasCustomPrompt="1"/>
          </p:nvPr>
        </p:nvSpPr>
        <p:spPr>
          <a:xfrm>
            <a:off x="7666057" y="683770"/>
            <a:ext cx="4011084" cy="5271645"/>
          </a:xfrm>
        </p:spPr>
        <p:txBody>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a:t>
            </a:r>
          </a:p>
          <a:p>
            <a:pPr lvl="0"/>
            <a:endParaRPr lang="en-US"/>
          </a:p>
        </p:txBody>
      </p:sp>
      <p:sp>
        <p:nvSpPr>
          <p:cNvPr id="14" name="Title 1"/>
          <p:cNvSpPr>
            <a:spLocks noGrp="1"/>
          </p:cNvSpPr>
          <p:nvPr>
            <p:ph type="title"/>
          </p:nvPr>
        </p:nvSpPr>
        <p:spPr>
          <a:xfrm>
            <a:off x="871323" y="714297"/>
            <a:ext cx="5576083" cy="506712"/>
          </a:xfrm>
        </p:spPr>
        <p:txBody>
          <a:bodyPr anchor="t"/>
          <a:lstStyle>
            <a:lvl1pPr algn="l">
              <a:defRPr sz="2000" b="1">
                <a:solidFill>
                  <a:schemeClr val="tx1"/>
                </a:solidFill>
              </a:defRPr>
            </a:lvl1pPr>
          </a:lstStyle>
          <a:p>
            <a:r>
              <a:rPr lang="en-US"/>
              <a:t>Click to edit Master title style</a:t>
            </a:r>
          </a:p>
        </p:txBody>
      </p:sp>
      <p:sp>
        <p:nvSpPr>
          <p:cNvPr id="12" name="Text Placeholder 3"/>
          <p:cNvSpPr>
            <a:spLocks noGrp="1"/>
          </p:cNvSpPr>
          <p:nvPr>
            <p:ph type="body" sz="half" idx="13"/>
          </p:nvPr>
        </p:nvSpPr>
        <p:spPr>
          <a:xfrm>
            <a:off x="891040" y="1308295"/>
            <a:ext cx="5556365" cy="3982752"/>
          </a:xfrm>
        </p:spPr>
        <p:txBody>
          <a:bodyPr/>
          <a:lstStyle>
            <a:lvl1pPr marL="0" indent="0">
              <a:buNone/>
              <a:defRPr sz="1400">
                <a:solidFill>
                  <a:srgbClr val="00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a:p>
            <a:pPr lvl="1"/>
            <a:r>
              <a:rPr lang="en-US"/>
              <a:t>Second level</a:t>
            </a:r>
          </a:p>
          <a:p>
            <a:pPr lvl="2"/>
            <a:r>
              <a:rPr lang="en-US"/>
              <a:t>Third level</a:t>
            </a:r>
          </a:p>
        </p:txBody>
      </p:sp>
      <p:pic>
        <p:nvPicPr>
          <p:cNvPr id="7" name="Picture 6" descr="Logo&#10;&#10;Description automatically generated">
            <a:extLst>
              <a:ext uri="{FF2B5EF4-FFF2-40B4-BE49-F238E27FC236}">
                <a16:creationId xmlns:a16="http://schemas.microsoft.com/office/drawing/2014/main" id="{FC491AA1-7DCD-4446-8D72-578BC00AA6A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92354" y="6063068"/>
            <a:ext cx="984787" cy="576107"/>
          </a:xfrm>
          <a:prstGeom prst="rect">
            <a:avLst/>
          </a:prstGeom>
        </p:spPr>
      </p:pic>
    </p:spTree>
    <p:extLst>
      <p:ext uri="{BB962C8B-B14F-4D97-AF65-F5344CB8AC3E}">
        <p14:creationId xmlns:p14="http://schemas.microsoft.com/office/powerpoint/2010/main" val="3951911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ontent 1-pattern_photo &amp; text">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cstate="screen">
            <a:extLst>
              <a:ext uri="{28A0092B-C50C-407E-A947-70E740481C1C}">
                <a14:useLocalDpi xmlns:a14="http://schemas.microsoft.com/office/drawing/2010/main"/>
              </a:ext>
            </a:extLst>
          </a:blip>
          <a:srcRect l="59160" t="1" b="-1"/>
          <a:stretch/>
        </p:blipFill>
        <p:spPr>
          <a:xfrm>
            <a:off x="7212833" y="0"/>
            <a:ext cx="4979168" cy="6858000"/>
          </a:xfrm>
          <a:prstGeom prst="rect">
            <a:avLst/>
          </a:prstGeom>
        </p:spPr>
      </p:pic>
      <p:sp>
        <p:nvSpPr>
          <p:cNvPr id="10" name="Text Placeholder 3"/>
          <p:cNvSpPr>
            <a:spLocks noGrp="1"/>
          </p:cNvSpPr>
          <p:nvPr>
            <p:ph type="body" sz="half" idx="2"/>
          </p:nvPr>
        </p:nvSpPr>
        <p:spPr>
          <a:xfrm>
            <a:off x="7600933" y="1384663"/>
            <a:ext cx="4076208" cy="5251410"/>
          </a:xfrm>
        </p:spPr>
        <p:txBody>
          <a:bodyPr/>
          <a:lstStyle>
            <a:lvl1pPr marL="0" indent="0">
              <a:buNone/>
              <a:defRPr sz="1400">
                <a:solidFill>
                  <a:srgbClr val="FFFFFF"/>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a:p>
            <a:pPr lvl="1"/>
            <a:r>
              <a:rPr lang="en-US"/>
              <a:t>Second level</a:t>
            </a:r>
          </a:p>
          <a:p>
            <a:pPr lvl="2"/>
            <a:r>
              <a:rPr lang="en-US"/>
              <a:t>Third level</a:t>
            </a:r>
          </a:p>
        </p:txBody>
      </p:sp>
      <p:sp>
        <p:nvSpPr>
          <p:cNvPr id="13" name="Picture Placeholder 2"/>
          <p:cNvSpPr>
            <a:spLocks noGrp="1"/>
          </p:cNvSpPr>
          <p:nvPr>
            <p:ph type="pic" idx="1"/>
          </p:nvPr>
        </p:nvSpPr>
        <p:spPr>
          <a:xfrm>
            <a:off x="1" y="0"/>
            <a:ext cx="7212833" cy="6858000"/>
          </a:xfrm>
        </p:spPr>
        <p:txBody>
          <a:bodyPr>
            <a:normAutofit/>
          </a:bodyPr>
          <a:lstStyle>
            <a:lvl1pPr marL="0" indent="0" algn="ctr">
              <a:buNone/>
              <a:defRPr sz="2800">
                <a:solidFill>
                  <a:srgbClr val="FFFFFF"/>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4" name="Title 1"/>
          <p:cNvSpPr>
            <a:spLocks noGrp="1"/>
          </p:cNvSpPr>
          <p:nvPr>
            <p:ph type="title"/>
          </p:nvPr>
        </p:nvSpPr>
        <p:spPr>
          <a:xfrm>
            <a:off x="7600933" y="453808"/>
            <a:ext cx="4076208" cy="702080"/>
          </a:xfrm>
        </p:spPr>
        <p:txBody>
          <a:bodyPr anchor="t"/>
          <a:lstStyle>
            <a:lvl1pPr algn="l">
              <a:defRPr sz="2000" b="1">
                <a:solidFill>
                  <a:srgbClr val="FFFFFF"/>
                </a:solidFill>
                <a:latin typeface="Century Gothic" panose="020B0502020202020204" pitchFamily="34" charset="0"/>
              </a:defRPr>
            </a:lvl1pPr>
          </a:lstStyle>
          <a:p>
            <a:r>
              <a:rPr lang="en-US"/>
              <a:t>Click to edit Master title style</a:t>
            </a:r>
          </a:p>
        </p:txBody>
      </p:sp>
      <p:pic>
        <p:nvPicPr>
          <p:cNvPr id="7" name="Picture 6" descr="Logo&#10;&#10;Description automatically generated">
            <a:extLst>
              <a:ext uri="{FF2B5EF4-FFF2-40B4-BE49-F238E27FC236}">
                <a16:creationId xmlns:a16="http://schemas.microsoft.com/office/drawing/2014/main" id="{982A8903-F082-427A-88B5-8970BA85F83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92354" y="6063068"/>
            <a:ext cx="984787" cy="576107"/>
          </a:xfrm>
          <a:prstGeom prst="rect">
            <a:avLst/>
          </a:prstGeom>
        </p:spPr>
      </p:pic>
    </p:spTree>
    <p:extLst>
      <p:ext uri="{BB962C8B-B14F-4D97-AF65-F5344CB8AC3E}">
        <p14:creationId xmlns:p14="http://schemas.microsoft.com/office/powerpoint/2010/main" val="1806926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theme" Target="../theme/theme2.xml"/><Relationship Id="rId4"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0C14A9-C4CF-DB40-A6AA-59530B781F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3298015"/>
      </p:ext>
    </p:extLst>
  </p:cSld>
  <p:clrMap bg1="lt1" tx1="dk1" bg2="lt2" tx2="dk2" accent1="accent1" accent2="accent2" accent3="accent3" accent4="accent4" accent5="accent5" accent6="accent6" hlink="hlink" folHlink="folHlink"/>
  <p:sldLayoutIdLst>
    <p:sldLayoutId id="2147483673" r:id="rId1"/>
    <p:sldLayoutId id="2147483709" r:id="rId2"/>
    <p:sldLayoutId id="2147483672" r:id="rId3"/>
    <p:sldLayoutId id="2147483674" r:id="rId4"/>
    <p:sldLayoutId id="2147483687" r:id="rId5"/>
    <p:sldLayoutId id="2147483675" r:id="rId6"/>
    <p:sldLayoutId id="2147483677" r:id="rId7"/>
    <p:sldLayoutId id="2147483679" r:id="rId8"/>
    <p:sldLayoutId id="2147483676" r:id="rId9"/>
    <p:sldLayoutId id="2147483678" r:id="rId10"/>
    <p:sldLayoutId id="2147483681" r:id="rId11"/>
    <p:sldLayoutId id="2147483680" r:id="rId12"/>
    <p:sldLayoutId id="2147483708" r:id="rId13"/>
    <p:sldLayoutId id="2147483683" r:id="rId14"/>
    <p:sldLayoutId id="2147483684" r:id="rId15"/>
    <p:sldLayoutId id="2147483689" r:id="rId16"/>
    <p:sldLayoutId id="2147483696" r:id="rId17"/>
    <p:sldLayoutId id="2147483698" r:id="rId18"/>
    <p:sldLayoutId id="2147483700" r:id="rId19"/>
    <p:sldLayoutId id="2147483706" r:id="rId20"/>
  </p:sldLayoutIdLst>
  <p:txStyles>
    <p:titleStyle>
      <a:lvl1pPr algn="l" defTabSz="457200" rtl="0" eaLnBrk="1" latinLnBrk="0" hangingPunct="1">
        <a:spcBef>
          <a:spcPct val="0"/>
        </a:spcBef>
        <a:buNone/>
        <a:defRPr sz="4000" b="1" kern="1200">
          <a:solidFill>
            <a:schemeClr val="tx1"/>
          </a:solidFill>
          <a:latin typeface="Century Gothic" panose="020B0502020202020204" pitchFamily="34" charset="0"/>
          <a:ea typeface="+mj-ea"/>
          <a:cs typeface="Arial"/>
        </a:defRPr>
      </a:lvl1pPr>
    </p:titleStyle>
    <p:bodyStyle>
      <a:lvl1pPr marL="342900" indent="-342900" algn="l" defTabSz="457200" rtl="0" eaLnBrk="1" latinLnBrk="0" hangingPunct="1">
        <a:lnSpc>
          <a:spcPct val="140000"/>
        </a:lnSpc>
        <a:spcBef>
          <a:spcPct val="20000"/>
        </a:spcBef>
        <a:buFont typeface="Arial"/>
        <a:buChar char="•"/>
        <a:defRPr sz="1400" kern="1200">
          <a:solidFill>
            <a:schemeClr val="tx1"/>
          </a:solidFill>
          <a:latin typeface="+mn-lt"/>
          <a:ea typeface="+mn-ea"/>
          <a:cs typeface="Arial"/>
        </a:defRPr>
      </a:lvl1pPr>
      <a:lvl2pPr marL="742950" indent="-285750" algn="l" defTabSz="457200" rtl="0" eaLnBrk="1" latinLnBrk="0" hangingPunct="1">
        <a:lnSpc>
          <a:spcPct val="140000"/>
        </a:lnSpc>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lnSpc>
          <a:spcPct val="140000"/>
        </a:lnSpc>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lnSpc>
          <a:spcPct val="140000"/>
        </a:lnSpc>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lnSpc>
          <a:spcPct val="140000"/>
        </a:lnSpc>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2330106"/>
      </p:ext>
    </p:extLst>
  </p:cSld>
  <p:clrMap bg1="lt1" tx1="dk1" bg2="lt2" tx2="dk2" accent1="accent1" accent2="accent2" accent3="accent3" accent4="accent4" accent5="accent5" accent6="accent6" hlink="hlink" folHlink="folHlink"/>
  <p:sldLayoutIdLst>
    <p:sldLayoutId id="2147483665" r:id="rId1"/>
    <p:sldLayoutId id="2147483663" r:id="rId2"/>
    <p:sldLayoutId id="2147483664" r:id="rId3"/>
    <p:sldLayoutId id="2147483669" r:id="rId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Title Placeholder 6">
            <a:extLst>
              <a:ext uri="{FF2B5EF4-FFF2-40B4-BE49-F238E27FC236}">
                <a16:creationId xmlns:a16="http://schemas.microsoft.com/office/drawing/2014/main" id="{1FBA405B-91D7-455B-838E-7390C471CAC4}"/>
              </a:ext>
            </a:extLst>
          </p:cNvPr>
          <p:cNvSpPr>
            <a:spLocks noGrp="1"/>
          </p:cNvSpPr>
          <p:nvPr>
            <p:ph type="title"/>
          </p:nvPr>
        </p:nvSpPr>
        <p:spPr bwMode="auto">
          <a:xfrm>
            <a:off x="609759" y="238125"/>
            <a:ext cx="10872444" cy="1106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7">
            <a:extLst>
              <a:ext uri="{FF2B5EF4-FFF2-40B4-BE49-F238E27FC236}">
                <a16:creationId xmlns:a16="http://schemas.microsoft.com/office/drawing/2014/main" id="{5E3FA78F-9815-470C-AAC7-65118010A9A9}"/>
              </a:ext>
            </a:extLst>
          </p:cNvPr>
          <p:cNvSpPr>
            <a:spLocks noGrp="1"/>
          </p:cNvSpPr>
          <p:nvPr>
            <p:ph type="body" idx="1"/>
          </p:nvPr>
        </p:nvSpPr>
        <p:spPr bwMode="auto">
          <a:xfrm>
            <a:off x="600231" y="1517650"/>
            <a:ext cx="10881972" cy="4654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Rectangle 3">
            <a:extLst>
              <a:ext uri="{FF2B5EF4-FFF2-40B4-BE49-F238E27FC236}">
                <a16:creationId xmlns:a16="http://schemas.microsoft.com/office/drawing/2014/main" id="{2928AFCB-3188-4961-AAEE-DB4C7846ECE6}"/>
              </a:ext>
            </a:extLst>
          </p:cNvPr>
          <p:cNvSpPr/>
          <p:nvPr/>
        </p:nvSpPr>
        <p:spPr>
          <a:xfrm>
            <a:off x="1" y="1"/>
            <a:ext cx="12192000" cy="144463"/>
          </a:xfrm>
          <a:prstGeom prst="rect">
            <a:avLst/>
          </a:prstGeom>
          <a:gradFill>
            <a:gsLst>
              <a:gs pos="0">
                <a:schemeClr val="tx1"/>
              </a:gs>
              <a:gs pos="50000">
                <a:schemeClr val="tx1">
                  <a:lumMod val="50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b="0">
              <a:solidFill>
                <a:srgbClr val="FFFFFF"/>
              </a:solidFill>
              <a:latin typeface="Arial"/>
            </a:endParaRPr>
          </a:p>
        </p:txBody>
      </p:sp>
      <p:sp>
        <p:nvSpPr>
          <p:cNvPr id="6" name="Rectangle 5">
            <a:extLst>
              <a:ext uri="{FF2B5EF4-FFF2-40B4-BE49-F238E27FC236}">
                <a16:creationId xmlns:a16="http://schemas.microsoft.com/office/drawing/2014/main" id="{507A185B-7FCD-47CF-95BF-44DC96F2E8FE}"/>
              </a:ext>
            </a:extLst>
          </p:cNvPr>
          <p:cNvSpPr/>
          <p:nvPr userDrawn="1"/>
        </p:nvSpPr>
        <p:spPr>
          <a:xfrm>
            <a:off x="1" y="1"/>
            <a:ext cx="12192000" cy="144463"/>
          </a:xfrm>
          <a:prstGeom prst="rect">
            <a:avLst/>
          </a:prstGeom>
          <a:gradFill>
            <a:gsLst>
              <a:gs pos="0">
                <a:schemeClr val="tx1"/>
              </a:gs>
              <a:gs pos="50000">
                <a:schemeClr val="tx1">
                  <a:lumMod val="75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b="0">
              <a:solidFill>
                <a:srgbClr val="FFFFFF"/>
              </a:solidFill>
              <a:latin typeface="Arial"/>
            </a:endParaRPr>
          </a:p>
        </p:txBody>
      </p:sp>
      <p:cxnSp>
        <p:nvCxnSpPr>
          <p:cNvPr id="8" name="Straight Connector 7">
            <a:extLst>
              <a:ext uri="{FF2B5EF4-FFF2-40B4-BE49-F238E27FC236}">
                <a16:creationId xmlns:a16="http://schemas.microsoft.com/office/drawing/2014/main" id="{DFEB3B6D-B8AE-4726-B830-C447FAD3394B}"/>
              </a:ext>
            </a:extLst>
          </p:cNvPr>
          <p:cNvCxnSpPr/>
          <p:nvPr userDrawn="1"/>
        </p:nvCxnSpPr>
        <p:spPr>
          <a:xfrm>
            <a:off x="1" y="6745288"/>
            <a:ext cx="12192000" cy="0"/>
          </a:xfrm>
          <a:prstGeom prst="line">
            <a:avLst/>
          </a:prstGeom>
          <a:ln w="19050">
            <a:solidFill>
              <a:srgbClr val="F47D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0484082"/>
      </p:ext>
    </p:extLst>
  </p:cSld>
  <p:clrMap bg1="dk2" tx1="lt1" bg2="dk1" tx2="lt2" accent1="accent1" accent2="accent2" accent3="accent3" accent4="accent4" accent5="accent5" accent6="accent6" hlink="hlink" folHlink="folHlink"/>
  <p:sldLayoutIdLst>
    <p:sldLayoutId id="2147483686" r:id="rId1"/>
  </p:sldLayoutIdLst>
  <p:txStyles>
    <p:titleStyle>
      <a:lvl1pPr algn="l" rtl="0" eaLnBrk="1" fontAlgn="base" hangingPunct="1">
        <a:spcBef>
          <a:spcPct val="0"/>
        </a:spcBef>
        <a:spcAft>
          <a:spcPct val="0"/>
        </a:spcAft>
        <a:defRPr sz="3600" b="1">
          <a:solidFill>
            <a:schemeClr val="bg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500" b="1">
          <a:solidFill>
            <a:schemeClr val="tx2"/>
          </a:solidFill>
          <a:latin typeface="Arial" charset="0"/>
        </a:defRPr>
      </a:lvl6pPr>
      <a:lvl7pPr marL="914400" algn="l" rtl="0" eaLnBrk="1" fontAlgn="base" hangingPunct="1">
        <a:spcBef>
          <a:spcPct val="0"/>
        </a:spcBef>
        <a:spcAft>
          <a:spcPct val="0"/>
        </a:spcAft>
        <a:defRPr sz="3500" b="1">
          <a:solidFill>
            <a:schemeClr val="tx2"/>
          </a:solidFill>
          <a:latin typeface="Arial" charset="0"/>
        </a:defRPr>
      </a:lvl7pPr>
      <a:lvl8pPr marL="1371600" algn="l" rtl="0" eaLnBrk="1" fontAlgn="base" hangingPunct="1">
        <a:spcBef>
          <a:spcPct val="0"/>
        </a:spcBef>
        <a:spcAft>
          <a:spcPct val="0"/>
        </a:spcAft>
        <a:defRPr sz="3500" b="1">
          <a:solidFill>
            <a:schemeClr val="tx2"/>
          </a:solidFill>
          <a:latin typeface="Arial" charset="0"/>
        </a:defRPr>
      </a:lvl8pPr>
      <a:lvl9pPr marL="1828800" algn="l" rtl="0" eaLnBrk="1" fontAlgn="base" hangingPunct="1">
        <a:spcBef>
          <a:spcPct val="0"/>
        </a:spcBef>
        <a:spcAft>
          <a:spcPct val="0"/>
        </a:spcAft>
        <a:defRPr sz="3500" b="1">
          <a:solidFill>
            <a:schemeClr val="tx2"/>
          </a:solidFill>
          <a:latin typeface="Arial" charset="0"/>
        </a:defRPr>
      </a:lvl9pPr>
    </p:titleStyle>
    <p:body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28.emf"/></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4.png"/><Relationship Id="rId1" Type="http://schemas.openxmlformats.org/officeDocument/2006/relationships/slideLayout" Target="../slideLayouts/slideLayout12.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7.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20.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2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43.emf"/></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21.xml"/><Relationship Id="rId5" Type="http://schemas.openxmlformats.org/officeDocument/2006/relationships/image" Target="../media/image46.png"/><Relationship Id="rId4" Type="http://schemas.openxmlformats.org/officeDocument/2006/relationships/image" Target="../media/image45.png"/></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25.xml"/><Relationship Id="rId4" Type="http://schemas.openxmlformats.org/officeDocument/2006/relationships/hyperlink" Target="http://www.clinicaloptions.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4.xml"/><Relationship Id="rId5" Type="http://schemas.openxmlformats.org/officeDocument/2006/relationships/image" Target="../media/image20.png"/><Relationship Id="rId4" Type="http://schemas.openxmlformats.org/officeDocument/2006/relationships/image" Target="../media/image19.png"/></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50.pn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50.png"/></Relationships>
</file>

<file path=ppt/slides/_rels/slide3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8.xml"/><Relationship Id="rId1" Type="http://schemas.openxmlformats.org/officeDocument/2006/relationships/slideLayout" Target="../slideLayouts/slideLayout9.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3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0.xml"/><Relationship Id="rId1" Type="http://schemas.openxmlformats.org/officeDocument/2006/relationships/slideLayout" Target="../slideLayouts/slideLayout22.xml"/><Relationship Id="rId5" Type="http://schemas.openxmlformats.org/officeDocument/2006/relationships/image" Target="../media/image20.png"/><Relationship Id="rId4" Type="http://schemas.openxmlformats.org/officeDocument/2006/relationships/hyperlink" Target="http://www.clinicaloptions.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12.xml"/><Relationship Id="rId4" Type="http://schemas.openxmlformats.org/officeDocument/2006/relationships/image" Target="../media/image50.png"/></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12.xml"/><Relationship Id="rId4" Type="http://schemas.openxmlformats.org/officeDocument/2006/relationships/image" Target="../media/image50.png"/></Relationships>
</file>

<file path=ppt/slides/_rels/slide4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8.xml"/><Relationship Id="rId1" Type="http://schemas.openxmlformats.org/officeDocument/2006/relationships/slideLayout" Target="../slideLayouts/slideLayout24.xml"/><Relationship Id="rId5" Type="http://schemas.openxmlformats.org/officeDocument/2006/relationships/image" Target="../media/image62.png"/><Relationship Id="rId4" Type="http://schemas.openxmlformats.org/officeDocument/2006/relationships/image" Target="../media/image61.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EF8F92AF-676D-4482-A583-D81FB4066DEE}"/>
              </a:ext>
            </a:extLst>
          </p:cNvPr>
          <p:cNvSpPr>
            <a:spLocks noGrp="1"/>
          </p:cNvSpPr>
          <p:nvPr>
            <p:ph type="subTitle" idx="1"/>
          </p:nvPr>
        </p:nvSpPr>
        <p:spPr>
          <a:xfrm>
            <a:off x="287775" y="6274923"/>
            <a:ext cx="5452889" cy="583077"/>
          </a:xfrm>
        </p:spPr>
        <p:txBody>
          <a:bodyPr/>
          <a:lstStyle/>
          <a:p>
            <a:r>
              <a:rPr lang="en-US" dirty="0"/>
              <a:t>V4: August 2022</a:t>
            </a:r>
          </a:p>
        </p:txBody>
      </p:sp>
      <p:sp>
        <p:nvSpPr>
          <p:cNvPr id="4" name="Title 3">
            <a:extLst>
              <a:ext uri="{FF2B5EF4-FFF2-40B4-BE49-F238E27FC236}">
                <a16:creationId xmlns:a16="http://schemas.microsoft.com/office/drawing/2014/main" id="{B6DECDD1-45E4-4EB0-85FD-717A594718A8}"/>
              </a:ext>
            </a:extLst>
          </p:cNvPr>
          <p:cNvSpPr>
            <a:spLocks noGrp="1"/>
          </p:cNvSpPr>
          <p:nvPr>
            <p:ph type="title"/>
          </p:nvPr>
        </p:nvSpPr>
        <p:spPr>
          <a:xfrm>
            <a:off x="5855494" y="1851035"/>
            <a:ext cx="5543980" cy="1755246"/>
          </a:xfrm>
        </p:spPr>
        <p:txBody>
          <a:bodyPr/>
          <a:lstStyle/>
          <a:p>
            <a:r>
              <a:rPr lang="en-US" sz="3600" b="0" dirty="0">
                <a:solidFill>
                  <a:schemeClr val="bg1"/>
                </a:solidFill>
              </a:rPr>
              <a:t>Module 2</a:t>
            </a:r>
            <a:br>
              <a:rPr lang="en-US" sz="3600" dirty="0">
                <a:solidFill>
                  <a:schemeClr val="bg1"/>
                </a:solidFill>
              </a:rPr>
            </a:br>
            <a:br>
              <a:rPr lang="en-US" sz="3600" dirty="0">
                <a:solidFill>
                  <a:schemeClr val="bg1"/>
                </a:solidFill>
              </a:rPr>
            </a:br>
            <a:r>
              <a:rPr lang="en-US" sz="3600" dirty="0">
                <a:solidFill>
                  <a:schemeClr val="bg1"/>
                </a:solidFill>
              </a:rPr>
              <a:t>COVID-19 Clinical Care: Assess </a:t>
            </a:r>
          </a:p>
        </p:txBody>
      </p:sp>
    </p:spTree>
    <p:extLst>
      <p:ext uri="{BB962C8B-B14F-4D97-AF65-F5344CB8AC3E}">
        <p14:creationId xmlns:p14="http://schemas.microsoft.com/office/powerpoint/2010/main" val="1192970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0C6C4A0E-432C-43AA-8BA2-13B22A0087BC}"/>
              </a:ext>
            </a:extLst>
          </p:cNvPr>
          <p:cNvSpPr>
            <a:spLocks noGrp="1"/>
          </p:cNvSpPr>
          <p:nvPr>
            <p:ph type="title"/>
          </p:nvPr>
        </p:nvSpPr>
        <p:spPr>
          <a:xfrm>
            <a:off x="3507643" y="2096970"/>
            <a:ext cx="7912417" cy="702080"/>
          </a:xfrm>
        </p:spPr>
        <p:txBody>
          <a:bodyPr>
            <a:noAutofit/>
          </a:bodyPr>
          <a:lstStyle/>
          <a:p>
            <a:pPr algn="l"/>
            <a:r>
              <a:rPr lang="en-US" sz="2800" b="0" dirty="0">
                <a:latin typeface="Calibri" panose="020F0502020204030204" pitchFamily="34" charset="0"/>
                <a:cs typeface="Calibri" panose="020F0502020204030204" pitchFamily="34" charset="0"/>
              </a:rPr>
              <a:t>The usual clinical course of COVID-19 among the </a:t>
            </a:r>
            <a:br>
              <a:rPr lang="en-US" sz="2800" b="0" dirty="0">
                <a:latin typeface="Calibri" panose="020F0502020204030204" pitchFamily="34" charset="0"/>
                <a:cs typeface="Calibri" panose="020F0502020204030204" pitchFamily="34" charset="0"/>
              </a:rPr>
            </a:br>
            <a:r>
              <a:rPr lang="en-US" sz="2800" b="0" dirty="0">
                <a:latin typeface="Calibri" panose="020F0502020204030204" pitchFamily="34" charset="0"/>
                <a:cs typeface="Calibri" panose="020F0502020204030204" pitchFamily="34" charset="0"/>
              </a:rPr>
              <a:t>~ 80% of people who have non severe disease is that symptoms resolve over 1 - 3 weeks</a:t>
            </a:r>
            <a:br>
              <a:rPr lang="en-US" sz="2800" b="0" dirty="0">
                <a:latin typeface="Calibri" panose="020F0502020204030204" pitchFamily="34" charset="0"/>
                <a:cs typeface="Calibri" panose="020F0502020204030204" pitchFamily="34" charset="0"/>
              </a:rPr>
            </a:br>
            <a:br>
              <a:rPr lang="en-US" sz="2800" b="0" dirty="0">
                <a:latin typeface="Calibri" panose="020F0502020204030204" pitchFamily="34" charset="0"/>
                <a:cs typeface="Calibri" panose="020F0502020204030204" pitchFamily="34" charset="0"/>
              </a:rPr>
            </a:br>
            <a:r>
              <a:rPr lang="en-US" sz="2800" b="0" dirty="0">
                <a:latin typeface="Calibri" panose="020F0502020204030204" pitchFamily="34" charset="0"/>
                <a:cs typeface="Calibri" panose="020F0502020204030204" pitchFamily="34" charset="0"/>
              </a:rPr>
              <a:t>Those who progress to severe disease may worsen very precipitously; this often occurs in the second week of illness.  ~15 % become severe and ~5% critical</a:t>
            </a:r>
            <a:endParaRPr lang="en-US" sz="3600" b="0" dirty="0">
              <a:solidFill>
                <a:schemeClr val="bg1"/>
              </a:solidFill>
              <a:latin typeface="Calibri" panose="020F0502020204030204" pitchFamily="34" charset="0"/>
              <a:cs typeface="Calibri" panose="020F0502020204030204" pitchFamily="34" charset="0"/>
            </a:endParaRPr>
          </a:p>
        </p:txBody>
      </p:sp>
      <p:pic>
        <p:nvPicPr>
          <p:cNvPr id="8" name="Picture 7" descr="A picture containing drawing, window&#10;&#10;Description automatically generated">
            <a:extLst>
              <a:ext uri="{FF2B5EF4-FFF2-40B4-BE49-F238E27FC236}">
                <a16:creationId xmlns:a16="http://schemas.microsoft.com/office/drawing/2014/main" id="{98453A16-33CC-49AF-8208-3F49ADD5C8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7118" y="2799050"/>
            <a:ext cx="1259899" cy="1259899"/>
          </a:xfrm>
          <a:prstGeom prst="rect">
            <a:avLst/>
          </a:prstGeom>
        </p:spPr>
      </p:pic>
    </p:spTree>
    <p:extLst>
      <p:ext uri="{BB962C8B-B14F-4D97-AF65-F5344CB8AC3E}">
        <p14:creationId xmlns:p14="http://schemas.microsoft.com/office/powerpoint/2010/main" val="519052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98DA6-0FB0-8F49-960E-547E95D4F8B5}"/>
              </a:ext>
            </a:extLst>
          </p:cNvPr>
          <p:cNvSpPr>
            <a:spLocks noGrp="1"/>
          </p:cNvSpPr>
          <p:nvPr>
            <p:ph type="title"/>
          </p:nvPr>
        </p:nvSpPr>
        <p:spPr>
          <a:xfrm>
            <a:off x="1414023" y="469816"/>
            <a:ext cx="9954973" cy="570920"/>
          </a:xfrm>
        </p:spPr>
        <p:txBody>
          <a:bodyPr>
            <a:normAutofit fontScale="90000"/>
          </a:bodyPr>
          <a:lstStyle/>
          <a:p>
            <a:r>
              <a:rPr lang="en-US" sz="3200" dirty="0">
                <a:latin typeface="Calibri" panose="020F0502020204030204" pitchFamily="34" charset="0"/>
                <a:cs typeface="Calibri" panose="020F0502020204030204" pitchFamily="34" charset="0"/>
              </a:rPr>
              <a:t>Phases of COVID-19 Illness among those who progress</a:t>
            </a:r>
          </a:p>
        </p:txBody>
      </p:sp>
      <p:pic>
        <p:nvPicPr>
          <p:cNvPr id="4" name="Picture 3">
            <a:extLst>
              <a:ext uri="{FF2B5EF4-FFF2-40B4-BE49-F238E27FC236}">
                <a16:creationId xmlns:a16="http://schemas.microsoft.com/office/drawing/2014/main" id="{69A6B8D5-43B2-0546-84AE-F9D16DC202B5}"/>
              </a:ext>
            </a:extLst>
          </p:cNvPr>
          <p:cNvPicPr>
            <a:picLocks noChangeAspect="1"/>
          </p:cNvPicPr>
          <p:nvPr/>
        </p:nvPicPr>
        <p:blipFill>
          <a:blip r:embed="rId3"/>
          <a:stretch>
            <a:fillRect/>
          </a:stretch>
        </p:blipFill>
        <p:spPr>
          <a:xfrm>
            <a:off x="1853506" y="1139158"/>
            <a:ext cx="8484988" cy="5283793"/>
          </a:xfrm>
          <a:prstGeom prst="rect">
            <a:avLst/>
          </a:prstGeom>
          <a:noFill/>
        </p:spPr>
      </p:pic>
      <p:sp>
        <p:nvSpPr>
          <p:cNvPr id="5" name="Rectangle 4">
            <a:extLst>
              <a:ext uri="{FF2B5EF4-FFF2-40B4-BE49-F238E27FC236}">
                <a16:creationId xmlns:a16="http://schemas.microsoft.com/office/drawing/2014/main" id="{6A83E154-0267-6B4B-965A-3BDBFB4BBA20}"/>
              </a:ext>
            </a:extLst>
          </p:cNvPr>
          <p:cNvSpPr/>
          <p:nvPr/>
        </p:nvSpPr>
        <p:spPr>
          <a:xfrm>
            <a:off x="1023730" y="6521373"/>
            <a:ext cx="7100047" cy="261610"/>
          </a:xfrm>
          <a:prstGeom prst="rect">
            <a:avLst/>
          </a:prstGeom>
        </p:spPr>
        <p:txBody>
          <a:bodyPr wrap="square">
            <a:spAutoFit/>
          </a:bodyPr>
          <a:lstStyle/>
          <a:p>
            <a:r>
              <a:rPr lang="en-US" sz="1100" dirty="0">
                <a:solidFill>
                  <a:srgbClr val="445400"/>
                </a:solidFill>
                <a:latin typeface="Corbel" panose="020B0503020204020204" pitchFamily="34" charset="0"/>
              </a:rPr>
              <a:t>Chen et al. J Clin Invest 2020; </a:t>
            </a:r>
            <a:r>
              <a:rPr lang="en-US" sz="1100" dirty="0">
                <a:solidFill>
                  <a:srgbClr val="286BAF"/>
                </a:solidFill>
                <a:latin typeface="Corbel" panose="020B0503020204020204" pitchFamily="34" charset="0"/>
              </a:rPr>
              <a:t>https://doi.org/10.1172/JCI137244 </a:t>
            </a:r>
            <a:r>
              <a:rPr lang="en-US" sz="1100" dirty="0">
                <a:solidFill>
                  <a:srgbClr val="445400"/>
                </a:solidFill>
                <a:latin typeface="Corbel" panose="020B0503020204020204" pitchFamily="34" charset="0"/>
              </a:rPr>
              <a:t>Qin et al, Clin Infect Dis 2020; </a:t>
            </a:r>
            <a:r>
              <a:rPr lang="en-US" sz="1100" dirty="0" err="1">
                <a:solidFill>
                  <a:srgbClr val="445400"/>
                </a:solidFill>
                <a:latin typeface="Corbel" panose="020B0503020204020204" pitchFamily="34" charset="0"/>
              </a:rPr>
              <a:t>doi</a:t>
            </a:r>
            <a:r>
              <a:rPr lang="en-US" sz="1100" dirty="0">
                <a:solidFill>
                  <a:srgbClr val="445400"/>
                </a:solidFill>
                <a:latin typeface="Corbel" panose="020B0503020204020204" pitchFamily="34" charset="0"/>
              </a:rPr>
              <a:t>: 10.1093/</a:t>
            </a:r>
            <a:r>
              <a:rPr lang="en-US" sz="1100" dirty="0" err="1">
                <a:solidFill>
                  <a:srgbClr val="445400"/>
                </a:solidFill>
                <a:latin typeface="Corbel" panose="020B0503020204020204" pitchFamily="34" charset="0"/>
              </a:rPr>
              <a:t>cid</a:t>
            </a:r>
            <a:r>
              <a:rPr lang="en-US" sz="1100" dirty="0">
                <a:solidFill>
                  <a:srgbClr val="445400"/>
                </a:solidFill>
                <a:latin typeface="Corbel" panose="020B0503020204020204" pitchFamily="34" charset="0"/>
              </a:rPr>
              <a:t>/ciaa248 </a:t>
            </a:r>
            <a:endParaRPr lang="en-US" sz="1100" dirty="0">
              <a:effectLst/>
            </a:endParaRPr>
          </a:p>
        </p:txBody>
      </p:sp>
    </p:spTree>
    <p:extLst>
      <p:ext uri="{BB962C8B-B14F-4D97-AF65-F5344CB8AC3E}">
        <p14:creationId xmlns:p14="http://schemas.microsoft.com/office/powerpoint/2010/main" val="3014921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16E1B-67B0-D640-90C6-49E81969AFAA}"/>
              </a:ext>
            </a:extLst>
          </p:cNvPr>
          <p:cNvSpPr>
            <a:spLocks noGrp="1"/>
          </p:cNvSpPr>
          <p:nvPr>
            <p:ph type="title"/>
          </p:nvPr>
        </p:nvSpPr>
        <p:spPr>
          <a:xfrm>
            <a:off x="1398827" y="446294"/>
            <a:ext cx="9954973" cy="570920"/>
          </a:xfrm>
        </p:spPr>
        <p:txBody>
          <a:bodyPr>
            <a:normAutofit fontScale="90000"/>
          </a:bodyPr>
          <a:lstStyle/>
          <a:p>
            <a:r>
              <a:rPr lang="en-US" sz="3200" dirty="0"/>
              <a:t>Time to Progression in first wave of COVID-19- China (N=41)</a:t>
            </a:r>
          </a:p>
        </p:txBody>
      </p:sp>
      <p:pic>
        <p:nvPicPr>
          <p:cNvPr id="4" name="Content Placeholder 3">
            <a:extLst>
              <a:ext uri="{FF2B5EF4-FFF2-40B4-BE49-F238E27FC236}">
                <a16:creationId xmlns:a16="http://schemas.microsoft.com/office/drawing/2014/main" id="{973C7B5D-095B-1242-A8EB-474F7871945B}"/>
              </a:ext>
            </a:extLst>
          </p:cNvPr>
          <p:cNvPicPr>
            <a:picLocks noGrp="1" noChangeAspect="1"/>
          </p:cNvPicPr>
          <p:nvPr>
            <p:ph idx="4294967295"/>
          </p:nvPr>
        </p:nvPicPr>
        <p:blipFill>
          <a:blip r:embed="rId3"/>
          <a:stretch>
            <a:fillRect/>
          </a:stretch>
        </p:blipFill>
        <p:spPr>
          <a:xfrm>
            <a:off x="3309730" y="1427232"/>
            <a:ext cx="6515100" cy="4686300"/>
          </a:xfrm>
          <a:prstGeom prst="rect">
            <a:avLst/>
          </a:prstGeom>
        </p:spPr>
      </p:pic>
      <p:pic>
        <p:nvPicPr>
          <p:cNvPr id="6" name="Picture 5">
            <a:extLst>
              <a:ext uri="{FF2B5EF4-FFF2-40B4-BE49-F238E27FC236}">
                <a16:creationId xmlns:a16="http://schemas.microsoft.com/office/drawing/2014/main" id="{06654E2A-E91D-5241-93B7-AF17566A8055}"/>
              </a:ext>
            </a:extLst>
          </p:cNvPr>
          <p:cNvPicPr>
            <a:picLocks noChangeAspect="1"/>
          </p:cNvPicPr>
          <p:nvPr/>
        </p:nvPicPr>
        <p:blipFill>
          <a:blip r:embed="rId4"/>
          <a:stretch>
            <a:fillRect/>
          </a:stretch>
        </p:blipFill>
        <p:spPr>
          <a:xfrm>
            <a:off x="10086285" y="5395291"/>
            <a:ext cx="1892300" cy="330200"/>
          </a:xfrm>
          <a:prstGeom prst="rect">
            <a:avLst/>
          </a:prstGeom>
        </p:spPr>
      </p:pic>
    </p:spTree>
    <p:extLst>
      <p:ext uri="{BB962C8B-B14F-4D97-AF65-F5344CB8AC3E}">
        <p14:creationId xmlns:p14="http://schemas.microsoft.com/office/powerpoint/2010/main" val="4009491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7A2C2-CF83-480C-978C-FC5DFDAAFAAD}"/>
              </a:ext>
            </a:extLst>
          </p:cNvPr>
          <p:cNvSpPr>
            <a:spLocks noGrp="1"/>
          </p:cNvSpPr>
          <p:nvPr>
            <p:ph type="title"/>
          </p:nvPr>
        </p:nvSpPr>
        <p:spPr>
          <a:xfrm>
            <a:off x="1073427" y="714297"/>
            <a:ext cx="10295570" cy="570920"/>
          </a:xfrm>
        </p:spPr>
        <p:txBody>
          <a:bodyPr>
            <a:normAutofit fontScale="90000"/>
          </a:bodyPr>
          <a:lstStyle/>
          <a:p>
            <a:r>
              <a:rPr lang="en-US" sz="3600" dirty="0">
                <a:latin typeface="+mn-lt"/>
                <a:cs typeface="Arial" panose="020B0604020202020204" pitchFamily="34" charset="0"/>
              </a:rPr>
              <a:t>Module 2 Outline</a:t>
            </a:r>
          </a:p>
        </p:txBody>
      </p:sp>
      <p:sp>
        <p:nvSpPr>
          <p:cNvPr id="30" name="Content Placeholder 2">
            <a:extLst>
              <a:ext uri="{FF2B5EF4-FFF2-40B4-BE49-F238E27FC236}">
                <a16:creationId xmlns:a16="http://schemas.microsoft.com/office/drawing/2014/main" id="{59D699A4-D8D6-40E1-A2C5-5F9E34E8D8E1}"/>
              </a:ext>
            </a:extLst>
          </p:cNvPr>
          <p:cNvSpPr>
            <a:spLocks noGrp="1"/>
          </p:cNvSpPr>
          <p:nvPr>
            <p:ph type="body" sz="half" idx="13"/>
          </p:nvPr>
        </p:nvSpPr>
        <p:spPr>
          <a:xfrm>
            <a:off x="966600" y="1429257"/>
            <a:ext cx="9919772" cy="4487427"/>
          </a:xfrm>
        </p:spPr>
        <p:txBody>
          <a:bodyPr>
            <a:noAutofit/>
          </a:bodyPr>
          <a:lstStyle/>
          <a:p>
            <a:pPr marL="457200" indent="-457200">
              <a:buAutoNum type="arabicParenR"/>
            </a:pPr>
            <a:r>
              <a:rPr lang="en-US" sz="2000" dirty="0"/>
              <a:t>Review Learning Objectives</a:t>
            </a:r>
          </a:p>
          <a:p>
            <a:pPr marL="457200" indent="-457200">
              <a:buAutoNum type="arabicParenR"/>
            </a:pPr>
            <a:r>
              <a:rPr lang="en-US" sz="2000" dirty="0"/>
              <a:t>Natural history of COVID-19 including</a:t>
            </a:r>
          </a:p>
          <a:p>
            <a:r>
              <a:rPr lang="en-US" sz="2000" dirty="0"/>
              <a:t>	the clinical presentation &amp; course of illness</a:t>
            </a:r>
          </a:p>
          <a:p>
            <a:pPr marL="457200" indent="-457200">
              <a:buAutoNum type="arabicParenR" startAt="3"/>
            </a:pPr>
            <a:r>
              <a:rPr lang="en-US" sz="2000" b="1" dirty="0"/>
              <a:t>Clinical Care Pathway : Assess </a:t>
            </a:r>
          </a:p>
          <a:p>
            <a:pPr lvl="1"/>
            <a:r>
              <a:rPr lang="en-US" sz="2000" b="1" dirty="0"/>
              <a:t>A) Symptoms &amp; Exam Findings</a:t>
            </a:r>
          </a:p>
          <a:p>
            <a:pPr lvl="1"/>
            <a:r>
              <a:rPr lang="en-US" sz="2000" b="1" dirty="0"/>
              <a:t>B) Severity</a:t>
            </a:r>
          </a:p>
          <a:p>
            <a:pPr lvl="1"/>
            <a:r>
              <a:rPr lang="en-US" sz="2000" b="1" dirty="0"/>
              <a:t>C) Risk Factors</a:t>
            </a:r>
          </a:p>
        </p:txBody>
      </p:sp>
      <p:pic>
        <p:nvPicPr>
          <p:cNvPr id="17" name="Picture 16" descr="A close up of a logo&#10;&#10;Description automatically generated">
            <a:extLst>
              <a:ext uri="{FF2B5EF4-FFF2-40B4-BE49-F238E27FC236}">
                <a16:creationId xmlns:a16="http://schemas.microsoft.com/office/drawing/2014/main" id="{26124128-7990-404D-AAFD-57238E85CD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1493" y="1429257"/>
            <a:ext cx="1424475" cy="1424475"/>
          </a:xfrm>
          <a:prstGeom prst="rect">
            <a:avLst/>
          </a:prstGeom>
        </p:spPr>
      </p:pic>
      <p:pic>
        <p:nvPicPr>
          <p:cNvPr id="4" name="Picture 3" descr="A group of people standing in a room&#10;&#10;Description automatically generated">
            <a:extLst>
              <a:ext uri="{FF2B5EF4-FFF2-40B4-BE49-F238E27FC236}">
                <a16:creationId xmlns:a16="http://schemas.microsoft.com/office/drawing/2014/main" id="{A1E2C93C-E3C1-CD44-AB3B-A1DE0113E4BE}"/>
              </a:ext>
            </a:extLst>
          </p:cNvPr>
          <p:cNvPicPr>
            <a:picLocks noChangeAspect="1"/>
          </p:cNvPicPr>
          <p:nvPr/>
        </p:nvPicPr>
        <p:blipFill rotWithShape="1">
          <a:blip r:embed="rId4">
            <a:extLst>
              <a:ext uri="{28A0092B-C50C-407E-A947-70E740481C1C}">
                <a14:useLocalDpi xmlns:a14="http://schemas.microsoft.com/office/drawing/2010/main" val="0"/>
              </a:ext>
            </a:extLst>
          </a:blip>
          <a:srcRect r="-402" b="23412"/>
          <a:stretch/>
        </p:blipFill>
        <p:spPr>
          <a:xfrm>
            <a:off x="6713462" y="295682"/>
            <a:ext cx="5291880" cy="5425785"/>
          </a:xfrm>
          <a:prstGeom prst="rect">
            <a:avLst/>
          </a:prstGeom>
        </p:spPr>
      </p:pic>
    </p:spTree>
    <p:extLst>
      <p:ext uri="{BB962C8B-B14F-4D97-AF65-F5344CB8AC3E}">
        <p14:creationId xmlns:p14="http://schemas.microsoft.com/office/powerpoint/2010/main" val="3180099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2B810523-D727-5111-B0EE-28FAD827A6FE}"/>
              </a:ext>
            </a:extLst>
          </p:cNvPr>
          <p:cNvSpPr>
            <a:spLocks noGrp="1"/>
          </p:cNvSpPr>
          <p:nvPr>
            <p:ph type="body" sz="half" idx="2"/>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14" name="Picture Placeholder 13">
            <a:extLst>
              <a:ext uri="{FF2B5EF4-FFF2-40B4-BE49-F238E27FC236}">
                <a16:creationId xmlns:a16="http://schemas.microsoft.com/office/drawing/2014/main" id="{0B058AA3-0CAD-582D-4DE7-45132411A277}"/>
              </a:ext>
            </a:extLst>
          </p:cNvPr>
          <p:cNvSpPr>
            <a:spLocks noGrp="1"/>
          </p:cNvSpPr>
          <p:nvPr>
            <p:ph type="pic" idx="1"/>
          </p:nvPr>
        </p:nvSpPr>
        <p:spPr/>
      </p:sp>
      <p:sp>
        <p:nvSpPr>
          <p:cNvPr id="13" name="Title 12">
            <a:extLst>
              <a:ext uri="{FF2B5EF4-FFF2-40B4-BE49-F238E27FC236}">
                <a16:creationId xmlns:a16="http://schemas.microsoft.com/office/drawing/2014/main" id="{D6833B5C-6D30-0FA8-6009-3A79D7FFE1BA}"/>
              </a:ext>
            </a:extLst>
          </p:cNvPr>
          <p:cNvSpPr>
            <a:spLocks noGrp="1"/>
          </p:cNvSpPr>
          <p:nvPr>
            <p:ph type="title"/>
          </p:nvPr>
        </p:nvSpPr>
        <p:spPr>
          <a:xfrm>
            <a:off x="7666057" y="453807"/>
            <a:ext cx="4141332" cy="2090609"/>
          </a:xfrm>
        </p:spPr>
        <p:txBody>
          <a:bodyPr>
            <a:normAutofit/>
          </a:bodyPr>
          <a:lstStyle/>
          <a:p>
            <a:r>
              <a:rPr lang="en-US" sz="2800" dirty="0"/>
              <a:t>WHO Clinical Care Pathway</a:t>
            </a:r>
            <a:br>
              <a:rPr lang="en-US" sz="2800" dirty="0"/>
            </a:br>
            <a:br>
              <a:rPr lang="en-US" dirty="0"/>
            </a:br>
            <a:r>
              <a:rPr lang="en-US" dirty="0"/>
              <a:t>			</a:t>
            </a:r>
            <a:r>
              <a:rPr lang="en-US" b="0" dirty="0"/>
              <a:t>updated April 2022</a:t>
            </a:r>
          </a:p>
        </p:txBody>
      </p:sp>
      <p:pic>
        <p:nvPicPr>
          <p:cNvPr id="12" name="Picture 11">
            <a:extLst>
              <a:ext uri="{FF2B5EF4-FFF2-40B4-BE49-F238E27FC236}">
                <a16:creationId xmlns:a16="http://schemas.microsoft.com/office/drawing/2014/main" id="{65673030-9B3F-A3DB-0353-EFA60834652B}"/>
              </a:ext>
            </a:extLst>
          </p:cNvPr>
          <p:cNvPicPr>
            <a:picLocks noChangeAspect="1"/>
          </p:cNvPicPr>
          <p:nvPr/>
        </p:nvPicPr>
        <p:blipFill>
          <a:blip r:embed="rId3"/>
          <a:stretch>
            <a:fillRect/>
          </a:stretch>
        </p:blipFill>
        <p:spPr>
          <a:xfrm>
            <a:off x="919990" y="633412"/>
            <a:ext cx="4905375" cy="5591175"/>
          </a:xfrm>
          <a:prstGeom prst="rect">
            <a:avLst/>
          </a:prstGeom>
        </p:spPr>
      </p:pic>
      <p:pic>
        <p:nvPicPr>
          <p:cNvPr id="17" name="Picture 16">
            <a:extLst>
              <a:ext uri="{FF2B5EF4-FFF2-40B4-BE49-F238E27FC236}">
                <a16:creationId xmlns:a16="http://schemas.microsoft.com/office/drawing/2014/main" id="{21836175-D12B-42EB-E665-756ECE370A98}"/>
              </a:ext>
            </a:extLst>
          </p:cNvPr>
          <p:cNvPicPr>
            <a:picLocks noChangeAspect="1"/>
          </p:cNvPicPr>
          <p:nvPr/>
        </p:nvPicPr>
        <p:blipFill>
          <a:blip r:embed="rId4"/>
          <a:stretch>
            <a:fillRect/>
          </a:stretch>
        </p:blipFill>
        <p:spPr>
          <a:xfrm>
            <a:off x="9736723" y="4722050"/>
            <a:ext cx="2143125" cy="781050"/>
          </a:xfrm>
          <a:prstGeom prst="rect">
            <a:avLst/>
          </a:prstGeom>
        </p:spPr>
      </p:pic>
      <p:sp>
        <p:nvSpPr>
          <p:cNvPr id="18" name="TextBox 17">
            <a:extLst>
              <a:ext uri="{FF2B5EF4-FFF2-40B4-BE49-F238E27FC236}">
                <a16:creationId xmlns:a16="http://schemas.microsoft.com/office/drawing/2014/main" id="{B63A2CC4-B4C2-C6BE-0114-3EB92539B720}"/>
              </a:ext>
            </a:extLst>
          </p:cNvPr>
          <p:cNvSpPr txBox="1"/>
          <p:nvPr/>
        </p:nvSpPr>
        <p:spPr>
          <a:xfrm>
            <a:off x="1383195" y="6301293"/>
            <a:ext cx="4712805" cy="584775"/>
          </a:xfrm>
          <a:prstGeom prst="rect">
            <a:avLst/>
          </a:prstGeom>
          <a:noFill/>
        </p:spPr>
        <p:txBody>
          <a:bodyPr wrap="square" rtlCol="0">
            <a:spAutoFit/>
          </a:bodyPr>
          <a:lstStyle/>
          <a:p>
            <a:r>
              <a:rPr lang="en-US" sz="1400" dirty="0"/>
              <a:t>https://www.who.int/tools/covid-19-clinical-care-pathway</a:t>
            </a:r>
          </a:p>
          <a:p>
            <a:endParaRPr lang="en-US" dirty="0"/>
          </a:p>
        </p:txBody>
      </p:sp>
    </p:spTree>
    <p:extLst>
      <p:ext uri="{BB962C8B-B14F-4D97-AF65-F5344CB8AC3E}">
        <p14:creationId xmlns:p14="http://schemas.microsoft.com/office/powerpoint/2010/main" val="2162819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C04D3E-421B-C371-0C41-2B8C9B213AA9}"/>
              </a:ext>
            </a:extLst>
          </p:cNvPr>
          <p:cNvPicPr>
            <a:picLocks noChangeAspect="1"/>
          </p:cNvPicPr>
          <p:nvPr/>
        </p:nvPicPr>
        <p:blipFill>
          <a:blip r:embed="rId3"/>
          <a:stretch>
            <a:fillRect/>
          </a:stretch>
        </p:blipFill>
        <p:spPr>
          <a:xfrm>
            <a:off x="1172668" y="1419225"/>
            <a:ext cx="10547844" cy="3769001"/>
          </a:xfrm>
          <a:prstGeom prst="rect">
            <a:avLst/>
          </a:prstGeom>
        </p:spPr>
      </p:pic>
      <p:pic>
        <p:nvPicPr>
          <p:cNvPr id="5" name="Picture 4">
            <a:extLst>
              <a:ext uri="{FF2B5EF4-FFF2-40B4-BE49-F238E27FC236}">
                <a16:creationId xmlns:a16="http://schemas.microsoft.com/office/drawing/2014/main" id="{CB3CC00A-6A95-0906-A693-948BAC397847}"/>
              </a:ext>
            </a:extLst>
          </p:cNvPr>
          <p:cNvPicPr>
            <a:picLocks noChangeAspect="1"/>
          </p:cNvPicPr>
          <p:nvPr/>
        </p:nvPicPr>
        <p:blipFill>
          <a:blip r:embed="rId4"/>
          <a:stretch>
            <a:fillRect/>
          </a:stretch>
        </p:blipFill>
        <p:spPr>
          <a:xfrm>
            <a:off x="1290844" y="5906121"/>
            <a:ext cx="2076450" cy="790575"/>
          </a:xfrm>
          <a:prstGeom prst="rect">
            <a:avLst/>
          </a:prstGeom>
        </p:spPr>
      </p:pic>
      <p:pic>
        <p:nvPicPr>
          <p:cNvPr id="4" name="Picture 3">
            <a:extLst>
              <a:ext uri="{FF2B5EF4-FFF2-40B4-BE49-F238E27FC236}">
                <a16:creationId xmlns:a16="http://schemas.microsoft.com/office/drawing/2014/main" id="{5572DF6F-4732-61C6-F741-A4C2F088ECE5}"/>
              </a:ext>
            </a:extLst>
          </p:cNvPr>
          <p:cNvPicPr>
            <a:picLocks noChangeAspect="1"/>
          </p:cNvPicPr>
          <p:nvPr/>
        </p:nvPicPr>
        <p:blipFill>
          <a:blip r:embed="rId5"/>
          <a:stretch>
            <a:fillRect/>
          </a:stretch>
        </p:blipFill>
        <p:spPr>
          <a:xfrm>
            <a:off x="8926581" y="171859"/>
            <a:ext cx="2793931" cy="1058942"/>
          </a:xfrm>
          <a:prstGeom prst="rect">
            <a:avLst/>
          </a:prstGeom>
        </p:spPr>
      </p:pic>
    </p:spTree>
    <p:extLst>
      <p:ext uri="{BB962C8B-B14F-4D97-AF65-F5344CB8AC3E}">
        <p14:creationId xmlns:p14="http://schemas.microsoft.com/office/powerpoint/2010/main" val="31577423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76B84AA-1863-E11E-8399-BBE44C9F491E}"/>
              </a:ext>
            </a:extLst>
          </p:cNvPr>
          <p:cNvPicPr>
            <a:picLocks noChangeAspect="1"/>
          </p:cNvPicPr>
          <p:nvPr/>
        </p:nvPicPr>
        <p:blipFill>
          <a:blip r:embed="rId2"/>
          <a:stretch>
            <a:fillRect/>
          </a:stretch>
        </p:blipFill>
        <p:spPr>
          <a:xfrm>
            <a:off x="879893" y="99916"/>
            <a:ext cx="9855467" cy="6325332"/>
          </a:xfrm>
          <a:prstGeom prst="rect">
            <a:avLst/>
          </a:prstGeom>
        </p:spPr>
      </p:pic>
      <p:pic>
        <p:nvPicPr>
          <p:cNvPr id="12" name="Picture 11">
            <a:extLst>
              <a:ext uri="{FF2B5EF4-FFF2-40B4-BE49-F238E27FC236}">
                <a16:creationId xmlns:a16="http://schemas.microsoft.com/office/drawing/2014/main" id="{49A02FE4-96CD-39E1-3CD4-7E23B5D66999}"/>
              </a:ext>
            </a:extLst>
          </p:cNvPr>
          <p:cNvPicPr>
            <a:picLocks noChangeAspect="1"/>
          </p:cNvPicPr>
          <p:nvPr/>
        </p:nvPicPr>
        <p:blipFill>
          <a:blip r:embed="rId3"/>
          <a:stretch>
            <a:fillRect/>
          </a:stretch>
        </p:blipFill>
        <p:spPr>
          <a:xfrm>
            <a:off x="1258232" y="6151953"/>
            <a:ext cx="1498739" cy="570621"/>
          </a:xfrm>
          <a:prstGeom prst="rect">
            <a:avLst/>
          </a:prstGeom>
        </p:spPr>
      </p:pic>
      <p:pic>
        <p:nvPicPr>
          <p:cNvPr id="3" name="Picture 2">
            <a:extLst>
              <a:ext uri="{FF2B5EF4-FFF2-40B4-BE49-F238E27FC236}">
                <a16:creationId xmlns:a16="http://schemas.microsoft.com/office/drawing/2014/main" id="{4C2B3AB1-ED95-2066-4609-F32500D58089}"/>
              </a:ext>
            </a:extLst>
          </p:cNvPr>
          <p:cNvPicPr>
            <a:picLocks noChangeAspect="1"/>
          </p:cNvPicPr>
          <p:nvPr/>
        </p:nvPicPr>
        <p:blipFill>
          <a:blip r:embed="rId4"/>
          <a:stretch>
            <a:fillRect/>
          </a:stretch>
        </p:blipFill>
        <p:spPr>
          <a:xfrm>
            <a:off x="1258232" y="4651514"/>
            <a:ext cx="2958344" cy="1121257"/>
          </a:xfrm>
          <a:prstGeom prst="rect">
            <a:avLst/>
          </a:prstGeom>
        </p:spPr>
      </p:pic>
    </p:spTree>
    <p:extLst>
      <p:ext uri="{BB962C8B-B14F-4D97-AF65-F5344CB8AC3E}">
        <p14:creationId xmlns:p14="http://schemas.microsoft.com/office/powerpoint/2010/main" val="3276785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F3099-4702-93B1-0B02-2B9D50B634CB}"/>
              </a:ext>
            </a:extLst>
          </p:cNvPr>
          <p:cNvSpPr>
            <a:spLocks noGrp="1"/>
          </p:cNvSpPr>
          <p:nvPr>
            <p:ph type="title"/>
          </p:nvPr>
        </p:nvSpPr>
        <p:spPr/>
        <p:txBody>
          <a:bodyPr/>
          <a:lstStyle/>
          <a:p>
            <a:r>
              <a:rPr lang="en-US" dirty="0"/>
              <a:t>COVID-19 Clinical Care Pathway</a:t>
            </a:r>
          </a:p>
        </p:txBody>
      </p:sp>
      <p:sp>
        <p:nvSpPr>
          <p:cNvPr id="3" name="Text Placeholder 2">
            <a:extLst>
              <a:ext uri="{FF2B5EF4-FFF2-40B4-BE49-F238E27FC236}">
                <a16:creationId xmlns:a16="http://schemas.microsoft.com/office/drawing/2014/main" id="{7A42E79C-921F-6876-6952-4823C9EBA974}"/>
              </a:ext>
            </a:extLst>
          </p:cNvPr>
          <p:cNvSpPr>
            <a:spLocks noGrp="1"/>
          </p:cNvSpPr>
          <p:nvPr>
            <p:ph type="body" sz="half" idx="13"/>
          </p:nvPr>
        </p:nvSpPr>
        <p:spPr/>
        <p:txBody>
          <a:bodyPr>
            <a:normAutofit/>
          </a:bodyPr>
          <a:lstStyle/>
          <a:p>
            <a:r>
              <a:rPr lang="en-US" sz="1800" i="1" dirty="0"/>
              <a:t>[Insert local clinical care pathway here and discuss ways it differs from WHO]</a:t>
            </a:r>
          </a:p>
        </p:txBody>
      </p:sp>
    </p:spTree>
    <p:extLst>
      <p:ext uri="{BB962C8B-B14F-4D97-AF65-F5344CB8AC3E}">
        <p14:creationId xmlns:p14="http://schemas.microsoft.com/office/powerpoint/2010/main" val="18671858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F8DE9-9F07-C405-C468-76FB222CEEA0}"/>
              </a:ext>
            </a:extLst>
          </p:cNvPr>
          <p:cNvSpPr>
            <a:spLocks noGrp="1"/>
          </p:cNvSpPr>
          <p:nvPr>
            <p:ph type="title"/>
          </p:nvPr>
        </p:nvSpPr>
        <p:spPr/>
        <p:txBody>
          <a:bodyPr>
            <a:noAutofit/>
          </a:bodyPr>
          <a:lstStyle/>
          <a:p>
            <a:r>
              <a:rPr lang="en-US" sz="3200" dirty="0">
                <a:latin typeface="Calibri" panose="020F0502020204030204" pitchFamily="34" charset="0"/>
                <a:cs typeface="Calibri" panose="020F0502020204030204" pitchFamily="34" charset="0"/>
              </a:rPr>
              <a:t>Physical Exam in COVID-19 Assessment</a:t>
            </a:r>
          </a:p>
        </p:txBody>
      </p:sp>
      <p:sp>
        <p:nvSpPr>
          <p:cNvPr id="3" name="Text Placeholder 2">
            <a:extLst>
              <a:ext uri="{FF2B5EF4-FFF2-40B4-BE49-F238E27FC236}">
                <a16:creationId xmlns:a16="http://schemas.microsoft.com/office/drawing/2014/main" id="{34B529ED-FFDA-03F7-9D62-E345CEA6E621}"/>
              </a:ext>
            </a:extLst>
          </p:cNvPr>
          <p:cNvSpPr>
            <a:spLocks noGrp="1"/>
          </p:cNvSpPr>
          <p:nvPr>
            <p:ph type="body" sz="half" idx="13"/>
          </p:nvPr>
        </p:nvSpPr>
        <p:spPr>
          <a:xfrm>
            <a:off x="1414023" y="1656276"/>
            <a:ext cx="9919772" cy="4487427"/>
          </a:xfrm>
        </p:spPr>
        <p:txBody>
          <a:bodyPr>
            <a:normAutofit/>
          </a:bodyPr>
          <a:lstStyle/>
          <a:p>
            <a:r>
              <a:rPr lang="en-US" sz="2400" dirty="0"/>
              <a:t>General appearance</a:t>
            </a:r>
          </a:p>
          <a:p>
            <a:r>
              <a:rPr lang="en-US" sz="2400" dirty="0"/>
              <a:t>Mentation</a:t>
            </a:r>
          </a:p>
          <a:p>
            <a:r>
              <a:rPr lang="en-US" sz="2400" dirty="0"/>
              <a:t>Vital signs (count the respiratory rate), include oxygen saturation if available</a:t>
            </a:r>
          </a:p>
          <a:p>
            <a:r>
              <a:rPr lang="en-US" sz="2400" dirty="0"/>
              <a:t>Ability to speak in full sentences, use of accessory muscles for respiration, air movement, findings on auscultation of the lungs</a:t>
            </a:r>
          </a:p>
          <a:p>
            <a:r>
              <a:rPr lang="en-US" sz="2400" dirty="0"/>
              <a:t>Auscultation of the heart</a:t>
            </a:r>
          </a:p>
          <a:p>
            <a:r>
              <a:rPr lang="en-US" sz="2400" dirty="0"/>
              <a:t>+ additional assessment based on patient report of symptoms</a:t>
            </a:r>
          </a:p>
          <a:p>
            <a:endParaRPr lang="en-US" dirty="0"/>
          </a:p>
        </p:txBody>
      </p:sp>
    </p:spTree>
    <p:extLst>
      <p:ext uri="{BB962C8B-B14F-4D97-AF65-F5344CB8AC3E}">
        <p14:creationId xmlns:p14="http://schemas.microsoft.com/office/powerpoint/2010/main" val="30739700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BDB4A8A-9C01-79D0-FA30-6AA72DDFFED3}"/>
              </a:ext>
            </a:extLst>
          </p:cNvPr>
          <p:cNvSpPr>
            <a:spLocks noGrp="1"/>
          </p:cNvSpPr>
          <p:nvPr>
            <p:ph type="body" sz="half" idx="2"/>
          </p:nvPr>
        </p:nvSpPr>
        <p:spPr>
          <a:xfrm>
            <a:off x="7218096" y="623811"/>
            <a:ext cx="4863313" cy="5271645"/>
          </a:xfrm>
        </p:spPr>
        <p:txBody>
          <a:bodyPr>
            <a:noAutofit/>
          </a:bodyPr>
          <a:lstStyle/>
          <a:p>
            <a:pPr marL="285750" indent="-285750">
              <a:buFont typeface="Arial" panose="020B0604020202020204" pitchFamily="34" charset="0"/>
              <a:buChar char="•"/>
            </a:pPr>
            <a:r>
              <a:rPr lang="en-US" sz="1800" dirty="0"/>
              <a:t>Pulse oximetry is a non-invasive method of measuring the saturation of oxygen in blood</a:t>
            </a:r>
          </a:p>
          <a:p>
            <a:pPr marL="285750" indent="-285750">
              <a:buFont typeface="Arial" panose="020B0604020202020204" pitchFamily="34" charset="0"/>
              <a:buChar char="•"/>
            </a:pPr>
            <a:r>
              <a:rPr lang="en-US" sz="1800" dirty="0"/>
              <a:t>Probe attaches to a finger, forehead, nose, foot, ear or toes</a:t>
            </a:r>
          </a:p>
          <a:p>
            <a:pPr marL="285750" indent="-285750">
              <a:buFont typeface="Arial" panose="020B0604020202020204" pitchFamily="34" charset="0"/>
              <a:buChar char="•"/>
            </a:pPr>
            <a:r>
              <a:rPr lang="en-US" sz="1800" dirty="0"/>
              <a:t>Device transmits or reflects 2 wavelengths of light through the skin to a photodetector </a:t>
            </a:r>
          </a:p>
          <a:p>
            <a:r>
              <a:rPr lang="en-US" sz="1800" dirty="0"/>
              <a:t>	   oxygenated hemoglobin absorbs light     	differently than nonoxygenated hemoglobin</a:t>
            </a:r>
          </a:p>
          <a:p>
            <a:pPr marL="285750" indent="-285750">
              <a:buFont typeface="Arial" panose="020B0604020202020204" pitchFamily="34" charset="0"/>
              <a:buChar char="•"/>
            </a:pPr>
            <a:r>
              <a:rPr lang="en-US" sz="1800" i="1" dirty="0"/>
              <a:t>Must remove all nail polish prior to taking measurements</a:t>
            </a:r>
          </a:p>
          <a:p>
            <a:pPr marL="285750" indent="-285750">
              <a:buFont typeface="Arial" panose="020B0604020202020204" pitchFamily="34" charset="0"/>
              <a:buChar char="•"/>
            </a:pPr>
            <a:r>
              <a:rPr lang="en-US" sz="1800" i="1" dirty="0"/>
              <a:t>A normal saturation is 95-100%, lower values are seen chronically in people who have cardiopulmonary disease</a:t>
            </a:r>
          </a:p>
        </p:txBody>
      </p:sp>
      <p:sp>
        <p:nvSpPr>
          <p:cNvPr id="4" name="Title 3">
            <a:extLst>
              <a:ext uri="{FF2B5EF4-FFF2-40B4-BE49-F238E27FC236}">
                <a16:creationId xmlns:a16="http://schemas.microsoft.com/office/drawing/2014/main" id="{34CEB1B8-73C6-613A-823A-1343EC653E02}"/>
              </a:ext>
            </a:extLst>
          </p:cNvPr>
          <p:cNvSpPr>
            <a:spLocks noGrp="1"/>
          </p:cNvSpPr>
          <p:nvPr>
            <p:ph type="title"/>
          </p:nvPr>
        </p:nvSpPr>
        <p:spPr>
          <a:xfrm>
            <a:off x="7649873" y="213044"/>
            <a:ext cx="4141332" cy="702080"/>
          </a:xfrm>
        </p:spPr>
        <p:txBody>
          <a:bodyPr/>
          <a:lstStyle/>
          <a:p>
            <a:r>
              <a:rPr lang="en-US" dirty="0"/>
              <a:t>Measuring oxygen saturation</a:t>
            </a:r>
          </a:p>
        </p:txBody>
      </p:sp>
      <p:pic>
        <p:nvPicPr>
          <p:cNvPr id="7" name="Picture Placeholder 6">
            <a:extLst>
              <a:ext uri="{FF2B5EF4-FFF2-40B4-BE49-F238E27FC236}">
                <a16:creationId xmlns:a16="http://schemas.microsoft.com/office/drawing/2014/main" id="{8B3935D5-200F-FD31-00E0-0B6BEF216B5F}"/>
              </a:ext>
            </a:extLst>
          </p:cNvPr>
          <p:cNvPicPr>
            <a:picLocks noGrp="1" noChangeAspect="1"/>
          </p:cNvPicPr>
          <p:nvPr>
            <p:ph type="pic" idx="1"/>
          </p:nvPr>
        </p:nvPicPr>
        <p:blipFill>
          <a:blip r:embed="rId3"/>
          <a:srcRect l="4859" r="4859"/>
          <a:stretch>
            <a:fillRect/>
          </a:stretch>
        </p:blipFill>
        <p:spPr>
          <a:xfrm>
            <a:off x="0" y="-4274"/>
            <a:ext cx="7218096" cy="6862274"/>
          </a:xfrm>
          <a:prstGeom prst="rect">
            <a:avLst/>
          </a:prstGeom>
        </p:spPr>
      </p:pic>
      <p:sp>
        <p:nvSpPr>
          <p:cNvPr id="9" name="TextBox 8">
            <a:extLst>
              <a:ext uri="{FF2B5EF4-FFF2-40B4-BE49-F238E27FC236}">
                <a16:creationId xmlns:a16="http://schemas.microsoft.com/office/drawing/2014/main" id="{04ABB5ED-6C42-9B46-9BCA-1676FABA9165}"/>
              </a:ext>
            </a:extLst>
          </p:cNvPr>
          <p:cNvSpPr txBox="1"/>
          <p:nvPr/>
        </p:nvSpPr>
        <p:spPr>
          <a:xfrm>
            <a:off x="0" y="6093303"/>
            <a:ext cx="7192995" cy="646331"/>
          </a:xfrm>
          <a:prstGeom prst="rect">
            <a:avLst/>
          </a:prstGeom>
          <a:noFill/>
        </p:spPr>
        <p:txBody>
          <a:bodyPr wrap="none" rtlCol="0">
            <a:spAutoFit/>
          </a:bodyPr>
          <a:lstStyle/>
          <a:p>
            <a:r>
              <a:rPr lang="en-US" sz="1800" b="1" i="1" dirty="0">
                <a:solidFill>
                  <a:srgbClr val="002060"/>
                </a:solidFill>
              </a:rPr>
              <a:t>May give erroneous readings (reporting values that are spuriously higher</a:t>
            </a:r>
          </a:p>
          <a:p>
            <a:r>
              <a:rPr lang="en-US" sz="1800" b="1" i="1" dirty="0">
                <a:solidFill>
                  <a:srgbClr val="002060"/>
                </a:solidFill>
              </a:rPr>
              <a:t> than actual) in dark skinned people or those who have poor circulation</a:t>
            </a:r>
          </a:p>
        </p:txBody>
      </p:sp>
      <p:sp>
        <p:nvSpPr>
          <p:cNvPr id="10" name="Lightning Bolt 9">
            <a:extLst>
              <a:ext uri="{FF2B5EF4-FFF2-40B4-BE49-F238E27FC236}">
                <a16:creationId xmlns:a16="http://schemas.microsoft.com/office/drawing/2014/main" id="{F1AA744E-D05C-1B43-E5E4-ED2BB7797D8E}"/>
              </a:ext>
            </a:extLst>
          </p:cNvPr>
          <p:cNvSpPr/>
          <p:nvPr/>
        </p:nvSpPr>
        <p:spPr>
          <a:xfrm>
            <a:off x="7651663" y="3262999"/>
            <a:ext cx="242760" cy="194209"/>
          </a:xfrm>
          <a:prstGeom prst="lightningBol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018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7A2C2-CF83-480C-978C-FC5DFDAAFAAD}"/>
              </a:ext>
            </a:extLst>
          </p:cNvPr>
          <p:cNvSpPr>
            <a:spLocks noGrp="1"/>
          </p:cNvSpPr>
          <p:nvPr>
            <p:ph type="title"/>
          </p:nvPr>
        </p:nvSpPr>
        <p:spPr>
          <a:xfrm>
            <a:off x="1073427" y="714297"/>
            <a:ext cx="10295570" cy="570920"/>
          </a:xfrm>
        </p:spPr>
        <p:txBody>
          <a:bodyPr>
            <a:normAutofit fontScale="90000"/>
          </a:bodyPr>
          <a:lstStyle/>
          <a:p>
            <a:r>
              <a:rPr lang="en-US" sz="3600" dirty="0">
                <a:latin typeface="+mn-lt"/>
                <a:cs typeface="Arial" panose="020B0604020202020204" pitchFamily="34" charset="0"/>
              </a:rPr>
              <a:t>Module 2 Outline</a:t>
            </a:r>
          </a:p>
        </p:txBody>
      </p:sp>
      <p:sp>
        <p:nvSpPr>
          <p:cNvPr id="30" name="Content Placeholder 2">
            <a:extLst>
              <a:ext uri="{FF2B5EF4-FFF2-40B4-BE49-F238E27FC236}">
                <a16:creationId xmlns:a16="http://schemas.microsoft.com/office/drawing/2014/main" id="{59D699A4-D8D6-40E1-A2C5-5F9E34E8D8E1}"/>
              </a:ext>
            </a:extLst>
          </p:cNvPr>
          <p:cNvSpPr>
            <a:spLocks noGrp="1"/>
          </p:cNvSpPr>
          <p:nvPr>
            <p:ph type="body" sz="half" idx="13"/>
          </p:nvPr>
        </p:nvSpPr>
        <p:spPr>
          <a:xfrm>
            <a:off x="966600" y="1429257"/>
            <a:ext cx="9919772" cy="4487427"/>
          </a:xfrm>
        </p:spPr>
        <p:txBody>
          <a:bodyPr>
            <a:noAutofit/>
          </a:bodyPr>
          <a:lstStyle/>
          <a:p>
            <a:pPr marL="457200" indent="-457200">
              <a:buAutoNum type="arabicParenR"/>
            </a:pPr>
            <a:r>
              <a:rPr lang="en-US" sz="2000" b="1" dirty="0"/>
              <a:t>Review Learning Objectives</a:t>
            </a:r>
          </a:p>
          <a:p>
            <a:pPr marL="457200" indent="-457200">
              <a:buAutoNum type="arabicParenR"/>
            </a:pPr>
            <a:r>
              <a:rPr lang="en-US" sz="2000" dirty="0"/>
              <a:t>Natural history of COVID-19 including</a:t>
            </a:r>
          </a:p>
          <a:p>
            <a:r>
              <a:rPr lang="en-US" sz="2000" dirty="0"/>
              <a:t>	the clinical presentation &amp; course of illness</a:t>
            </a:r>
          </a:p>
          <a:p>
            <a:pPr marL="457200" indent="-457200">
              <a:buAutoNum type="arabicParenR" startAt="3"/>
            </a:pPr>
            <a:r>
              <a:rPr lang="en-US" sz="2000" dirty="0"/>
              <a:t>Clinical Care Pathway: Assess </a:t>
            </a:r>
          </a:p>
          <a:p>
            <a:pPr lvl="1"/>
            <a:r>
              <a:rPr lang="en-US" sz="2000" dirty="0"/>
              <a:t>A) Symptoms &amp; Exam Findings</a:t>
            </a:r>
          </a:p>
          <a:p>
            <a:pPr lvl="1"/>
            <a:r>
              <a:rPr lang="en-US" sz="2000" dirty="0"/>
              <a:t>B) Severity</a:t>
            </a:r>
          </a:p>
          <a:p>
            <a:pPr lvl="1"/>
            <a:r>
              <a:rPr lang="en-US" sz="2000" dirty="0"/>
              <a:t>C) Risk Factors</a:t>
            </a:r>
          </a:p>
        </p:txBody>
      </p:sp>
      <p:pic>
        <p:nvPicPr>
          <p:cNvPr id="17" name="Picture 16" descr="A close up of a logo&#10;&#10;Description automatically generated">
            <a:extLst>
              <a:ext uri="{FF2B5EF4-FFF2-40B4-BE49-F238E27FC236}">
                <a16:creationId xmlns:a16="http://schemas.microsoft.com/office/drawing/2014/main" id="{26124128-7990-404D-AAFD-57238E85CD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1493" y="1429257"/>
            <a:ext cx="1424475" cy="1424475"/>
          </a:xfrm>
          <a:prstGeom prst="rect">
            <a:avLst/>
          </a:prstGeom>
        </p:spPr>
      </p:pic>
      <p:pic>
        <p:nvPicPr>
          <p:cNvPr id="4" name="Picture 3" descr="A group of people standing in a room&#10;&#10;Description automatically generated">
            <a:extLst>
              <a:ext uri="{FF2B5EF4-FFF2-40B4-BE49-F238E27FC236}">
                <a16:creationId xmlns:a16="http://schemas.microsoft.com/office/drawing/2014/main" id="{A1E2C93C-E3C1-CD44-AB3B-A1DE0113E4BE}"/>
              </a:ext>
            </a:extLst>
          </p:cNvPr>
          <p:cNvPicPr>
            <a:picLocks noChangeAspect="1"/>
          </p:cNvPicPr>
          <p:nvPr/>
        </p:nvPicPr>
        <p:blipFill rotWithShape="1">
          <a:blip r:embed="rId4">
            <a:extLst>
              <a:ext uri="{28A0092B-C50C-407E-A947-70E740481C1C}">
                <a14:useLocalDpi xmlns:a14="http://schemas.microsoft.com/office/drawing/2010/main" val="0"/>
              </a:ext>
            </a:extLst>
          </a:blip>
          <a:srcRect r="-402" b="23412"/>
          <a:stretch/>
        </p:blipFill>
        <p:spPr>
          <a:xfrm>
            <a:off x="6713462" y="295682"/>
            <a:ext cx="5291880" cy="5425785"/>
          </a:xfrm>
          <a:prstGeom prst="rect">
            <a:avLst/>
          </a:prstGeom>
        </p:spPr>
      </p:pic>
    </p:spTree>
    <p:extLst>
      <p:ext uri="{BB962C8B-B14F-4D97-AF65-F5344CB8AC3E}">
        <p14:creationId xmlns:p14="http://schemas.microsoft.com/office/powerpoint/2010/main" val="12110497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8642B-712A-C744-8731-78A906304BC0}"/>
              </a:ext>
            </a:extLst>
          </p:cNvPr>
          <p:cNvSpPr>
            <a:spLocks noGrp="1"/>
          </p:cNvSpPr>
          <p:nvPr>
            <p:ph type="title"/>
          </p:nvPr>
        </p:nvSpPr>
        <p:spPr>
          <a:xfrm>
            <a:off x="341313" y="140409"/>
            <a:ext cx="11012424" cy="735050"/>
          </a:xfrm>
        </p:spPr>
        <p:txBody>
          <a:bodyPr>
            <a:noAutofit/>
          </a:bodyPr>
          <a:lstStyle/>
          <a:p>
            <a:r>
              <a:rPr lang="en-US" sz="3200"/>
              <a:t>COVID-19 WHO Adult Disease Severity Classification </a:t>
            </a:r>
            <a:br>
              <a:rPr lang="en-US" sz="3200"/>
            </a:br>
            <a:endParaRPr lang="en-US" sz="3200"/>
          </a:p>
        </p:txBody>
      </p:sp>
      <p:graphicFrame>
        <p:nvGraphicFramePr>
          <p:cNvPr id="4" name="Content Placeholder 3">
            <a:extLst>
              <a:ext uri="{FF2B5EF4-FFF2-40B4-BE49-F238E27FC236}">
                <a16:creationId xmlns:a16="http://schemas.microsoft.com/office/drawing/2014/main" id="{F6A3B935-1C9B-BC40-A4AF-8712C3633626}"/>
              </a:ext>
            </a:extLst>
          </p:cNvPr>
          <p:cNvGraphicFramePr>
            <a:graphicFrameLocks noGrp="1"/>
          </p:cNvGraphicFramePr>
          <p:nvPr>
            <p:ph idx="1"/>
            <p:extLst>
              <p:ext uri="{D42A27DB-BD31-4B8C-83A1-F6EECF244321}">
                <p14:modId xmlns:p14="http://schemas.microsoft.com/office/powerpoint/2010/main" val="1668695632"/>
              </p:ext>
            </p:extLst>
          </p:nvPr>
        </p:nvGraphicFramePr>
        <p:xfrm>
          <a:off x="0" y="1013727"/>
          <a:ext cx="12192000" cy="5425440"/>
        </p:xfrm>
        <a:graphic>
          <a:graphicData uri="http://schemas.openxmlformats.org/drawingml/2006/table">
            <a:tbl>
              <a:tblPr firstRow="1" bandRow="1">
                <a:tableStyleId>{5C22544A-7EE6-4342-B048-85BDC9FD1C3A}</a:tableStyleId>
              </a:tblPr>
              <a:tblGrid>
                <a:gridCol w="2645564">
                  <a:extLst>
                    <a:ext uri="{9D8B030D-6E8A-4147-A177-3AD203B41FA5}">
                      <a16:colId xmlns:a16="http://schemas.microsoft.com/office/drawing/2014/main" val="1579704173"/>
                    </a:ext>
                  </a:extLst>
                </a:gridCol>
                <a:gridCol w="9546436">
                  <a:extLst>
                    <a:ext uri="{9D8B030D-6E8A-4147-A177-3AD203B41FA5}">
                      <a16:colId xmlns:a16="http://schemas.microsoft.com/office/drawing/2014/main" val="1152170190"/>
                    </a:ext>
                  </a:extLst>
                </a:gridCol>
              </a:tblGrid>
              <a:tr h="520833">
                <a:tc>
                  <a:txBody>
                    <a:bodyPr/>
                    <a:lstStyle/>
                    <a:p>
                      <a:pPr algn="ctr"/>
                      <a:r>
                        <a:rPr lang="en-US" sz="3200" b="0" i="0">
                          <a:latin typeface="Calibri" panose="020F0502020204030204" pitchFamily="34" charset="0"/>
                          <a:cs typeface="Calibri" panose="020F0502020204030204" pitchFamily="34" charset="0"/>
                        </a:rPr>
                        <a:t>Category</a:t>
                      </a:r>
                    </a:p>
                  </a:txBody>
                  <a:tcPr>
                    <a:solidFill>
                      <a:schemeClr val="accent1">
                        <a:lumMod val="75000"/>
                      </a:schemeClr>
                    </a:solidFill>
                  </a:tcPr>
                </a:tc>
                <a:tc>
                  <a:txBody>
                    <a:bodyPr/>
                    <a:lstStyle/>
                    <a:p>
                      <a:pPr algn="ctr"/>
                      <a:r>
                        <a:rPr lang="en-US" sz="3200" b="0" i="0">
                          <a:latin typeface="Calibri" panose="020F0502020204030204" pitchFamily="34" charset="0"/>
                          <a:cs typeface="Calibri" panose="020F0502020204030204" pitchFamily="34" charset="0"/>
                        </a:rPr>
                        <a:t>Definition</a:t>
                      </a:r>
                    </a:p>
                  </a:txBody>
                  <a:tcPr>
                    <a:solidFill>
                      <a:schemeClr val="accent1">
                        <a:lumMod val="75000"/>
                      </a:schemeClr>
                    </a:solidFill>
                  </a:tcPr>
                </a:tc>
                <a:extLst>
                  <a:ext uri="{0D108BD9-81ED-4DB2-BD59-A6C34878D82A}">
                    <a16:rowId xmlns:a16="http://schemas.microsoft.com/office/drawing/2014/main" val="1786915433"/>
                  </a:ext>
                </a:extLst>
              </a:tr>
              <a:tr h="520833">
                <a:tc>
                  <a:txBody>
                    <a:bodyPr/>
                    <a:lstStyle/>
                    <a:p>
                      <a:pPr algn="ctr"/>
                      <a:r>
                        <a:rPr lang="en-US" sz="2000" b="0" i="0" dirty="0">
                          <a:latin typeface="Calibri" panose="020F0502020204030204" pitchFamily="34" charset="0"/>
                          <a:cs typeface="Calibri" panose="020F0502020204030204" pitchFamily="34" charset="0"/>
                        </a:rPr>
                        <a:t>Non-severe</a:t>
                      </a:r>
                    </a:p>
                  </a:txBody>
                  <a:tcPr anchor="ctr"/>
                </a:tc>
                <a:tc>
                  <a:txBody>
                    <a:bodyPr/>
                    <a:lstStyle/>
                    <a:p>
                      <a:pPr algn="ctr"/>
                      <a:r>
                        <a:rPr lang="en-US" sz="2000" b="0" i="0" dirty="0">
                          <a:latin typeface="Calibri" panose="020F0502020204030204" pitchFamily="34" charset="0"/>
                          <a:cs typeface="Calibri" panose="020F0502020204030204" pitchFamily="34" charset="0"/>
                        </a:rPr>
                        <a:t>No severe symptoms</a:t>
                      </a:r>
                    </a:p>
                    <a:p>
                      <a:pPr algn="ctr"/>
                      <a:endParaRPr lang="en-US" sz="2000" b="0" i="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663593490"/>
                  </a:ext>
                </a:extLst>
              </a:tr>
              <a:tr h="961897">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2000" b="0" i="0" kern="1200">
                        <a:effectLst/>
                        <a:latin typeface="Calibri" panose="020F0502020204030204" pitchFamily="34" charset="0"/>
                        <a:cs typeface="Calibri" panose="020F050202020403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b="0" i="0" kern="1200">
                          <a:effectLst/>
                          <a:latin typeface="Calibri" panose="020F0502020204030204" pitchFamily="34" charset="0"/>
                          <a:cs typeface="Calibri" panose="020F0502020204030204" pitchFamily="34" charset="0"/>
                        </a:rPr>
                        <a:t>Severe  </a:t>
                      </a:r>
                    </a:p>
                    <a:p>
                      <a:pPr algn="ctr"/>
                      <a:endParaRPr lang="en-US" sz="2000" b="0" i="0">
                        <a:latin typeface="Calibri" panose="020F0502020204030204" pitchFamily="34" charset="0"/>
                        <a:cs typeface="Calibri" panose="020F0502020204030204" pitchFamily="34" charset="0"/>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b="0" i="0" kern="1200" dirty="0">
                          <a:effectLst/>
                          <a:latin typeface="Calibri" panose="020F0502020204030204" pitchFamily="34" charset="0"/>
                          <a:cs typeface="Calibri" panose="020F0502020204030204" pitchFamily="34" charset="0"/>
                        </a:rPr>
                        <a:t>Clinical signs of pneumonia, </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b="0" i="0" kern="1200" dirty="0">
                          <a:effectLst/>
                          <a:latin typeface="Calibri" panose="020F0502020204030204" pitchFamily="34" charset="0"/>
                          <a:cs typeface="Calibri" panose="020F0502020204030204" pitchFamily="34" charset="0"/>
                        </a:rPr>
                        <a:t>severe respiratory distress (use of accessory muscles, inability to speak in sentences,</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b="0" i="0" kern="1200" dirty="0">
                          <a:effectLst/>
                          <a:latin typeface="Calibri" panose="020F0502020204030204" pitchFamily="34" charset="0"/>
                          <a:cs typeface="Calibri" panose="020F0502020204030204" pitchFamily="34" charset="0"/>
                        </a:rPr>
                        <a:t>Respiratory rate &gt; 30 breaths per minutes)</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b="0" i="0" kern="1200" dirty="0">
                          <a:effectLst/>
                          <a:latin typeface="Calibri" panose="020F0502020204030204" pitchFamily="34" charset="0"/>
                          <a:cs typeface="Calibri" panose="020F0502020204030204" pitchFamily="34" charset="0"/>
                        </a:rPr>
                        <a:t> SpO</a:t>
                      </a:r>
                      <a:r>
                        <a:rPr lang="en-US" sz="1400" b="0" i="0" kern="1200" dirty="0">
                          <a:effectLst/>
                          <a:latin typeface="Calibri" panose="020F0502020204030204" pitchFamily="34" charset="0"/>
                          <a:cs typeface="Calibri" panose="020F0502020204030204" pitchFamily="34" charset="0"/>
                        </a:rPr>
                        <a:t>2</a:t>
                      </a:r>
                      <a:r>
                        <a:rPr lang="en-US" sz="2000" b="0" i="0" kern="1200" dirty="0">
                          <a:effectLst/>
                          <a:latin typeface="Calibri" panose="020F0502020204030204" pitchFamily="34" charset="0"/>
                          <a:cs typeface="Calibri" panose="020F0502020204030204" pitchFamily="34" charset="0"/>
                        </a:rPr>
                        <a:t> &lt; 90% on room air</a:t>
                      </a:r>
                    </a:p>
                    <a:p>
                      <a:pPr marL="0" marR="0" lvl="0" indent="0" algn="ctr" defTabSz="685800" rtl="0" eaLnBrk="1" fontAlgn="auto" latinLnBrk="0" hangingPunct="1">
                        <a:lnSpc>
                          <a:spcPct val="100000"/>
                        </a:lnSpc>
                        <a:spcBef>
                          <a:spcPts val="0"/>
                        </a:spcBef>
                        <a:spcAft>
                          <a:spcPts val="0"/>
                        </a:spcAft>
                        <a:buClrTx/>
                        <a:buSzTx/>
                        <a:buFontTx/>
                        <a:buNone/>
                        <a:tabLst/>
                        <a:defRPr/>
                      </a:pPr>
                      <a:endParaRPr lang="en-US" sz="2000" b="0" i="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325600874"/>
                  </a:ext>
                </a:extLst>
              </a:tr>
              <a:tr h="1780234">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b="0" i="0" kern="1200">
                          <a:effectLst/>
                          <a:latin typeface="Calibri" panose="020F0502020204030204" pitchFamily="34" charset="0"/>
                          <a:cs typeface="Calibri" panose="020F0502020204030204" pitchFamily="34" charset="0"/>
                        </a:rPr>
                        <a:t>Critical  </a:t>
                      </a:r>
                    </a:p>
                    <a:p>
                      <a:pPr algn="ctr"/>
                      <a:endParaRPr lang="en-US" sz="2000" b="0" i="0">
                        <a:latin typeface="Calibri" panose="020F0502020204030204" pitchFamily="34" charset="0"/>
                        <a:cs typeface="Calibri" panose="020F0502020204030204" pitchFamily="34" charset="0"/>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b="1" i="0" kern="1200" dirty="0">
                          <a:effectLst/>
                          <a:latin typeface="Calibri" panose="020F0502020204030204" pitchFamily="34" charset="0"/>
                          <a:cs typeface="Calibri" panose="020F0502020204030204" pitchFamily="34" charset="0"/>
                        </a:rPr>
                        <a:t>ARDS</a:t>
                      </a:r>
                      <a:r>
                        <a:rPr lang="en-US" sz="2000" b="0" i="0" kern="1200" dirty="0">
                          <a:effectLst/>
                          <a:latin typeface="Calibri" panose="020F0502020204030204" pitchFamily="34" charset="0"/>
                          <a:cs typeface="Calibri" panose="020F0502020204030204" pitchFamily="34" charset="0"/>
                        </a:rPr>
                        <a:t>: worsening symptoms of respiratory failure not explained by cardiac</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b="0" i="0" kern="1200" dirty="0">
                          <a:effectLst/>
                          <a:latin typeface="Calibri" panose="020F0502020204030204" pitchFamily="34" charset="0"/>
                          <a:cs typeface="Calibri" panose="020F0502020204030204" pitchFamily="34" charset="0"/>
                        </a:rPr>
                        <a:t>disease or volume overload</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b="1" i="0" kern="1200" dirty="0">
                          <a:effectLst/>
                          <a:latin typeface="Calibri" panose="020F0502020204030204" pitchFamily="34" charset="0"/>
                          <a:cs typeface="Calibri" panose="020F0502020204030204" pitchFamily="34" charset="0"/>
                        </a:rPr>
                        <a:t>Sepsis</a:t>
                      </a:r>
                      <a:r>
                        <a:rPr lang="en-US" sz="2000" b="0" i="0" kern="1200" dirty="0">
                          <a:effectLst/>
                          <a:latin typeface="Calibri" panose="020F0502020204030204" pitchFamily="34" charset="0"/>
                          <a:cs typeface="Calibri" panose="020F0502020204030204" pitchFamily="34" charset="0"/>
                        </a:rPr>
                        <a:t>: acute life-threatening organ dysfunction as a response to infection which</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b="0" i="0" kern="1200" dirty="0">
                          <a:effectLst/>
                          <a:latin typeface="Calibri" panose="020F0502020204030204" pitchFamily="34" charset="0"/>
                          <a:cs typeface="Calibri" panose="020F0502020204030204" pitchFamily="34" charset="0"/>
                        </a:rPr>
                        <a:t>may include altered mental status, difficult or fast breathing, low oxygen saturation, reduced urine output, fast heart rate, cold extremities or low blood pressure,</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b="0" i="0" kern="1200" dirty="0">
                          <a:effectLst/>
                          <a:latin typeface="Calibri" panose="020F0502020204030204" pitchFamily="34" charset="0"/>
                          <a:cs typeface="Calibri" panose="020F0502020204030204" pitchFamily="34" charset="0"/>
                        </a:rPr>
                        <a:t> mottled skin, or labs demonstrating coagulopathy, thrombocytopenia, acidosis, high lactate, or hyperbilirubinemia.</a:t>
                      </a:r>
                      <a:endParaRPr lang="en-US" sz="2000" b="0" i="0" dirty="0">
                        <a:latin typeface="Calibri" panose="020F0502020204030204" pitchFamily="34" charset="0"/>
                        <a:cs typeface="Calibri" panose="020F0502020204030204" pitchFamily="34" charset="0"/>
                      </a:endParaRPr>
                    </a:p>
                    <a:p>
                      <a:pPr algn="ctr"/>
                      <a:endParaRPr lang="en-US" sz="2000" b="0" i="0" dirty="0">
                        <a:latin typeface="Calibri" panose="020F0502020204030204" pitchFamily="34" charset="0"/>
                        <a:cs typeface="Calibri" panose="020F0502020204030204" pitchFamily="34" charset="0"/>
                      </a:endParaRPr>
                    </a:p>
                  </a:txBody>
                  <a:tcPr anchor="b"/>
                </a:tc>
                <a:extLst>
                  <a:ext uri="{0D108BD9-81ED-4DB2-BD59-A6C34878D82A}">
                    <a16:rowId xmlns:a16="http://schemas.microsoft.com/office/drawing/2014/main" val="3463869311"/>
                  </a:ext>
                </a:extLst>
              </a:tr>
            </a:tbl>
          </a:graphicData>
        </a:graphic>
      </p:graphicFrame>
    </p:spTree>
    <p:extLst>
      <p:ext uri="{BB962C8B-B14F-4D97-AF65-F5344CB8AC3E}">
        <p14:creationId xmlns:p14="http://schemas.microsoft.com/office/powerpoint/2010/main" val="5732764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8642B-712A-C744-8731-78A906304BC0}"/>
              </a:ext>
            </a:extLst>
          </p:cNvPr>
          <p:cNvSpPr>
            <a:spLocks noGrp="1"/>
          </p:cNvSpPr>
          <p:nvPr>
            <p:ph type="title"/>
          </p:nvPr>
        </p:nvSpPr>
        <p:spPr>
          <a:xfrm>
            <a:off x="341313" y="140409"/>
            <a:ext cx="11012424" cy="735050"/>
          </a:xfrm>
        </p:spPr>
        <p:txBody>
          <a:bodyPr>
            <a:noAutofit/>
          </a:bodyPr>
          <a:lstStyle/>
          <a:p>
            <a:r>
              <a:rPr lang="en-US" sz="3200" dirty="0"/>
              <a:t>COVID-19 WHO Child Disease Severity Classification </a:t>
            </a:r>
            <a:br>
              <a:rPr lang="en-US" sz="3200" dirty="0"/>
            </a:br>
            <a:endParaRPr lang="en-US" sz="3200" dirty="0"/>
          </a:p>
        </p:txBody>
      </p:sp>
      <p:graphicFrame>
        <p:nvGraphicFramePr>
          <p:cNvPr id="4" name="Content Placeholder 3">
            <a:extLst>
              <a:ext uri="{FF2B5EF4-FFF2-40B4-BE49-F238E27FC236}">
                <a16:creationId xmlns:a16="http://schemas.microsoft.com/office/drawing/2014/main" id="{F6A3B935-1C9B-BC40-A4AF-8712C3633626}"/>
              </a:ext>
            </a:extLst>
          </p:cNvPr>
          <p:cNvGraphicFramePr>
            <a:graphicFrameLocks noGrp="1"/>
          </p:cNvGraphicFramePr>
          <p:nvPr>
            <p:ph idx="1"/>
            <p:extLst>
              <p:ext uri="{D42A27DB-BD31-4B8C-83A1-F6EECF244321}">
                <p14:modId xmlns:p14="http://schemas.microsoft.com/office/powerpoint/2010/main" val="3569332923"/>
              </p:ext>
            </p:extLst>
          </p:nvPr>
        </p:nvGraphicFramePr>
        <p:xfrm>
          <a:off x="0" y="1013727"/>
          <a:ext cx="12192000" cy="5425440"/>
        </p:xfrm>
        <a:graphic>
          <a:graphicData uri="http://schemas.openxmlformats.org/drawingml/2006/table">
            <a:tbl>
              <a:tblPr firstRow="1" bandRow="1">
                <a:tableStyleId>{5C22544A-7EE6-4342-B048-85BDC9FD1C3A}</a:tableStyleId>
              </a:tblPr>
              <a:tblGrid>
                <a:gridCol w="1780674">
                  <a:extLst>
                    <a:ext uri="{9D8B030D-6E8A-4147-A177-3AD203B41FA5}">
                      <a16:colId xmlns:a16="http://schemas.microsoft.com/office/drawing/2014/main" val="1579704173"/>
                    </a:ext>
                  </a:extLst>
                </a:gridCol>
                <a:gridCol w="10411326">
                  <a:extLst>
                    <a:ext uri="{9D8B030D-6E8A-4147-A177-3AD203B41FA5}">
                      <a16:colId xmlns:a16="http://schemas.microsoft.com/office/drawing/2014/main" val="1152170190"/>
                    </a:ext>
                  </a:extLst>
                </a:gridCol>
              </a:tblGrid>
              <a:tr h="520833">
                <a:tc>
                  <a:txBody>
                    <a:bodyPr/>
                    <a:lstStyle/>
                    <a:p>
                      <a:pPr algn="ctr"/>
                      <a:r>
                        <a:rPr lang="en-US" sz="3200" b="0" i="0">
                          <a:latin typeface="Calibri" panose="020F0502020204030204" pitchFamily="34" charset="0"/>
                          <a:cs typeface="Calibri" panose="020F0502020204030204" pitchFamily="34" charset="0"/>
                        </a:rPr>
                        <a:t>Category</a:t>
                      </a:r>
                    </a:p>
                  </a:txBody>
                  <a:tcPr>
                    <a:solidFill>
                      <a:schemeClr val="accent1">
                        <a:lumMod val="75000"/>
                      </a:schemeClr>
                    </a:solidFill>
                  </a:tcPr>
                </a:tc>
                <a:tc>
                  <a:txBody>
                    <a:bodyPr/>
                    <a:lstStyle/>
                    <a:p>
                      <a:pPr algn="ctr"/>
                      <a:r>
                        <a:rPr lang="en-US" sz="3200" b="0" i="0">
                          <a:latin typeface="Calibri" panose="020F0502020204030204" pitchFamily="34" charset="0"/>
                          <a:cs typeface="Calibri" panose="020F0502020204030204" pitchFamily="34" charset="0"/>
                        </a:rPr>
                        <a:t>Definition</a:t>
                      </a:r>
                    </a:p>
                  </a:txBody>
                  <a:tcPr>
                    <a:solidFill>
                      <a:schemeClr val="accent1">
                        <a:lumMod val="75000"/>
                      </a:schemeClr>
                    </a:solidFill>
                  </a:tcPr>
                </a:tc>
                <a:extLst>
                  <a:ext uri="{0D108BD9-81ED-4DB2-BD59-A6C34878D82A}">
                    <a16:rowId xmlns:a16="http://schemas.microsoft.com/office/drawing/2014/main" val="1786915433"/>
                  </a:ext>
                </a:extLst>
              </a:tr>
              <a:tr h="520833">
                <a:tc>
                  <a:txBody>
                    <a:bodyPr/>
                    <a:lstStyle/>
                    <a:p>
                      <a:pPr algn="ctr"/>
                      <a:r>
                        <a:rPr lang="en-US" sz="2000" b="0" i="0" dirty="0">
                          <a:latin typeface="Calibri" panose="020F0502020204030204" pitchFamily="34" charset="0"/>
                          <a:cs typeface="Calibri" panose="020F0502020204030204" pitchFamily="34" charset="0"/>
                        </a:rPr>
                        <a:t>Non-severe</a:t>
                      </a:r>
                    </a:p>
                  </a:txBody>
                  <a:tcPr anchor="ctr"/>
                </a:tc>
                <a:tc>
                  <a:txBody>
                    <a:bodyPr/>
                    <a:lstStyle/>
                    <a:p>
                      <a:pPr algn="ctr"/>
                      <a:endParaRPr lang="en-US" sz="2000" b="0" i="0" dirty="0">
                        <a:latin typeface="Calibri" panose="020F0502020204030204" pitchFamily="34" charset="0"/>
                        <a:cs typeface="Calibri" panose="020F0502020204030204" pitchFamily="34" charset="0"/>
                      </a:endParaRPr>
                    </a:p>
                    <a:p>
                      <a:pPr algn="ctr"/>
                      <a:r>
                        <a:rPr lang="en-US" sz="2000" b="0" i="0" dirty="0">
                          <a:latin typeface="Calibri" panose="020F0502020204030204" pitchFamily="34" charset="0"/>
                          <a:cs typeface="Calibri" panose="020F0502020204030204" pitchFamily="34" charset="0"/>
                        </a:rPr>
                        <a:t>Absence of any signs of severe disease</a:t>
                      </a:r>
                    </a:p>
                    <a:p>
                      <a:pPr algn="ctr"/>
                      <a:endParaRPr lang="en-US" sz="2000" b="0" i="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663593490"/>
                  </a:ext>
                </a:extLst>
              </a:tr>
              <a:tr h="961897">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2000" b="0" i="0" kern="1200">
                        <a:effectLst/>
                        <a:latin typeface="Calibri" panose="020F0502020204030204" pitchFamily="34" charset="0"/>
                        <a:cs typeface="Calibri" panose="020F050202020403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b="0" i="0" kern="1200">
                          <a:effectLst/>
                          <a:latin typeface="Calibri" panose="020F0502020204030204" pitchFamily="34" charset="0"/>
                          <a:cs typeface="Calibri" panose="020F0502020204030204" pitchFamily="34" charset="0"/>
                        </a:rPr>
                        <a:t>Severe  </a:t>
                      </a:r>
                    </a:p>
                    <a:p>
                      <a:pPr algn="ctr"/>
                      <a:endParaRPr lang="en-US" sz="2000" b="0" i="0">
                        <a:latin typeface="Calibri" panose="020F0502020204030204" pitchFamily="34" charset="0"/>
                        <a:cs typeface="Calibri" panose="020F0502020204030204" pitchFamily="34" charset="0"/>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2000" b="0" i="0" kern="1200" dirty="0">
                        <a:effectLst/>
                        <a:latin typeface="Calibri" panose="020F0502020204030204" pitchFamily="34" charset="0"/>
                        <a:cs typeface="Calibri" panose="020F050202020403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b="0" i="0" kern="1200" dirty="0">
                          <a:effectLst/>
                          <a:latin typeface="Calibri" panose="020F0502020204030204" pitchFamily="34" charset="0"/>
                          <a:cs typeface="Calibri" panose="020F0502020204030204" pitchFamily="34" charset="0"/>
                        </a:rPr>
                        <a:t>Clinical signs of pneumonia; </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b="0" i="0" kern="1200" dirty="0">
                          <a:effectLst/>
                          <a:latin typeface="Calibri" panose="020F0502020204030204" pitchFamily="34" charset="0"/>
                          <a:cs typeface="Calibri" panose="020F0502020204030204" pitchFamily="34" charset="0"/>
                        </a:rPr>
                        <a:t>respiratory distress (grunting, severe chest indrawing); </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b="0" i="0" kern="1200" dirty="0">
                          <a:effectLst/>
                          <a:latin typeface="Calibri" panose="020F0502020204030204" pitchFamily="34" charset="0"/>
                          <a:cs typeface="Calibri" panose="020F0502020204030204" pitchFamily="34" charset="0"/>
                        </a:rPr>
                        <a:t>danger signs (inability to breastfeed or drink;</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b="0" i="0" kern="1200" dirty="0">
                          <a:effectLst/>
                          <a:latin typeface="Calibri" panose="020F0502020204030204" pitchFamily="34" charset="0"/>
                          <a:cs typeface="Calibri" panose="020F0502020204030204" pitchFamily="34" charset="0"/>
                        </a:rPr>
                        <a:t> lethargy, unconsciousness, or convulsions) </a:t>
                      </a:r>
                    </a:p>
                    <a:p>
                      <a:pPr marL="0" marR="0" lvl="0" indent="0" algn="ctr" defTabSz="685800" rtl="0" eaLnBrk="1" fontAlgn="auto" latinLnBrk="0" hangingPunct="1">
                        <a:lnSpc>
                          <a:spcPct val="100000"/>
                        </a:lnSpc>
                        <a:spcBef>
                          <a:spcPts val="0"/>
                        </a:spcBef>
                        <a:spcAft>
                          <a:spcPts val="0"/>
                        </a:spcAft>
                        <a:buClrTx/>
                        <a:buSzTx/>
                        <a:buFontTx/>
                        <a:buNone/>
                        <a:tabLst/>
                        <a:defRPr/>
                      </a:pPr>
                      <a:endParaRPr lang="en-US" sz="2000" b="0" i="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325600874"/>
                  </a:ext>
                </a:extLst>
              </a:tr>
              <a:tr h="1780234">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b="0" i="0" kern="1200" dirty="0">
                          <a:effectLst/>
                          <a:latin typeface="Calibri" panose="020F0502020204030204" pitchFamily="34" charset="0"/>
                          <a:cs typeface="Calibri" panose="020F0502020204030204" pitchFamily="34" charset="0"/>
                        </a:rPr>
                        <a:t>Critical  </a:t>
                      </a:r>
                    </a:p>
                    <a:p>
                      <a:pPr algn="ctr"/>
                      <a:endParaRPr lang="en-US" sz="2000" b="0" i="0" dirty="0">
                        <a:latin typeface="Calibri" panose="020F0502020204030204" pitchFamily="34" charset="0"/>
                        <a:cs typeface="Calibri" panose="020F0502020204030204" pitchFamily="34" charset="0"/>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b="1" i="0" kern="1200" dirty="0">
                          <a:effectLst/>
                          <a:latin typeface="Calibri" panose="020F0502020204030204" pitchFamily="34" charset="0"/>
                          <a:cs typeface="Calibri" panose="020F0502020204030204" pitchFamily="34" charset="0"/>
                        </a:rPr>
                        <a:t>ARDS: </a:t>
                      </a:r>
                      <a:r>
                        <a:rPr lang="en-US" sz="2000" b="0" i="0" kern="1200" dirty="0">
                          <a:effectLst/>
                          <a:latin typeface="Calibri" panose="020F0502020204030204" pitchFamily="34" charset="0"/>
                          <a:cs typeface="Calibri" panose="020F0502020204030204" pitchFamily="34" charset="0"/>
                        </a:rPr>
                        <a:t>worsening symptoms of respiratory failure not explained by cardiac</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b="0" i="0" kern="1200" dirty="0">
                          <a:effectLst/>
                          <a:latin typeface="Calibri" panose="020F0502020204030204" pitchFamily="34" charset="0"/>
                          <a:cs typeface="Calibri" panose="020F0502020204030204" pitchFamily="34" charset="0"/>
                        </a:rPr>
                        <a:t>disease or volume overload (scored based on degree of hypoxemia)</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b="1" i="0" kern="1200" dirty="0">
                          <a:effectLst/>
                          <a:latin typeface="Calibri" panose="020F0502020204030204" pitchFamily="34" charset="0"/>
                          <a:cs typeface="Calibri" panose="020F0502020204030204" pitchFamily="34" charset="0"/>
                        </a:rPr>
                        <a:t>Sepsis</a:t>
                      </a:r>
                      <a:r>
                        <a:rPr lang="en-US" sz="2000" b="0" i="0" kern="1200" dirty="0">
                          <a:effectLst/>
                          <a:latin typeface="Calibri" panose="020F0502020204030204" pitchFamily="34" charset="0"/>
                          <a:cs typeface="Calibri" panose="020F0502020204030204" pitchFamily="34" charset="0"/>
                        </a:rPr>
                        <a:t>: suspected or proven infection and &gt; 2 age-based systemic inflammatory response syndrome criteria.  Hypotension or any 2: altered mental status; brady/tachycardia; prolonged capillary refill/weak pulse; fast breathing; mottled/cool skin or petechial or purpuric rash; high lactate; reduced urine; hyperthermia or hypothermia</a:t>
                      </a:r>
                      <a:endParaRPr lang="en-US" sz="2000" b="0" i="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463869311"/>
                  </a:ext>
                </a:extLst>
              </a:tr>
            </a:tbl>
          </a:graphicData>
        </a:graphic>
      </p:graphicFrame>
    </p:spTree>
    <p:extLst>
      <p:ext uri="{BB962C8B-B14F-4D97-AF65-F5344CB8AC3E}">
        <p14:creationId xmlns:p14="http://schemas.microsoft.com/office/powerpoint/2010/main" val="33939347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36B97-95ED-25A5-24A0-2467ADE74719}"/>
              </a:ext>
            </a:extLst>
          </p:cNvPr>
          <p:cNvSpPr>
            <a:spLocks noGrp="1"/>
          </p:cNvSpPr>
          <p:nvPr>
            <p:ph type="title"/>
          </p:nvPr>
        </p:nvSpPr>
        <p:spPr>
          <a:xfrm>
            <a:off x="1498580" y="443147"/>
            <a:ext cx="9954973" cy="570920"/>
          </a:xfrm>
        </p:spPr>
        <p:txBody>
          <a:bodyPr>
            <a:normAutofit/>
          </a:bodyPr>
          <a:lstStyle/>
          <a:p>
            <a:r>
              <a:rPr lang="en-US" sz="2400" dirty="0">
                <a:solidFill>
                  <a:srgbClr val="022169"/>
                </a:solidFill>
                <a:latin typeface="Calibri" panose="020F0502020204030204" pitchFamily="34" charset="0"/>
                <a:cs typeface="Calibri" panose="020F0502020204030204" pitchFamily="34" charset="0"/>
              </a:rPr>
              <a:t>Response begins with assessment of COVID-19 severity at presentation </a:t>
            </a:r>
          </a:p>
        </p:txBody>
      </p:sp>
      <p:pic>
        <p:nvPicPr>
          <p:cNvPr id="7" name="Picture 6">
            <a:extLst>
              <a:ext uri="{FF2B5EF4-FFF2-40B4-BE49-F238E27FC236}">
                <a16:creationId xmlns:a16="http://schemas.microsoft.com/office/drawing/2014/main" id="{725AB9A4-834A-B06C-0C67-EF0EF79D0660}"/>
              </a:ext>
            </a:extLst>
          </p:cNvPr>
          <p:cNvPicPr>
            <a:picLocks noChangeAspect="1"/>
          </p:cNvPicPr>
          <p:nvPr/>
        </p:nvPicPr>
        <p:blipFill>
          <a:blip r:embed="rId3"/>
          <a:stretch>
            <a:fillRect/>
          </a:stretch>
        </p:blipFill>
        <p:spPr>
          <a:xfrm>
            <a:off x="1038603" y="6038765"/>
            <a:ext cx="3171825" cy="590550"/>
          </a:xfrm>
          <a:prstGeom prst="rect">
            <a:avLst/>
          </a:prstGeom>
        </p:spPr>
      </p:pic>
      <p:pic>
        <p:nvPicPr>
          <p:cNvPr id="6" name="Picture 5">
            <a:extLst>
              <a:ext uri="{FF2B5EF4-FFF2-40B4-BE49-F238E27FC236}">
                <a16:creationId xmlns:a16="http://schemas.microsoft.com/office/drawing/2014/main" id="{E11D537A-AECC-6B09-37F1-05FA6EBD3A99}"/>
              </a:ext>
            </a:extLst>
          </p:cNvPr>
          <p:cNvPicPr>
            <a:picLocks noChangeAspect="1"/>
          </p:cNvPicPr>
          <p:nvPr/>
        </p:nvPicPr>
        <p:blipFill>
          <a:blip r:embed="rId4"/>
          <a:stretch>
            <a:fillRect/>
          </a:stretch>
        </p:blipFill>
        <p:spPr>
          <a:xfrm>
            <a:off x="1498580" y="1824036"/>
            <a:ext cx="9585412" cy="3679139"/>
          </a:xfrm>
          <a:prstGeom prst="rect">
            <a:avLst/>
          </a:prstGeom>
        </p:spPr>
      </p:pic>
      <p:sp>
        <p:nvSpPr>
          <p:cNvPr id="8" name="Rectangle 7">
            <a:extLst>
              <a:ext uri="{FF2B5EF4-FFF2-40B4-BE49-F238E27FC236}">
                <a16:creationId xmlns:a16="http://schemas.microsoft.com/office/drawing/2014/main" id="{8D46D476-3BB3-5CEA-4B65-F9CFFD84FAD6}"/>
              </a:ext>
            </a:extLst>
          </p:cNvPr>
          <p:cNvSpPr/>
          <p:nvPr/>
        </p:nvSpPr>
        <p:spPr>
          <a:xfrm>
            <a:off x="1657350" y="1743655"/>
            <a:ext cx="3028950" cy="647119"/>
          </a:xfrm>
          <a:prstGeom prst="rect">
            <a:avLst/>
          </a:prstGeom>
          <a:ln>
            <a:noFill/>
          </a:ln>
          <a:effectLst/>
        </p:spPr>
        <p:style>
          <a:lnRef idx="1">
            <a:schemeClr val="accent1"/>
          </a:lnRef>
          <a:fillRef idx="1001">
            <a:schemeClr val="l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8076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7A2C2-CF83-480C-978C-FC5DFDAAFAAD}"/>
              </a:ext>
            </a:extLst>
          </p:cNvPr>
          <p:cNvSpPr>
            <a:spLocks noGrp="1"/>
          </p:cNvSpPr>
          <p:nvPr>
            <p:ph type="title"/>
          </p:nvPr>
        </p:nvSpPr>
        <p:spPr>
          <a:xfrm>
            <a:off x="1073427" y="714297"/>
            <a:ext cx="10295570" cy="570920"/>
          </a:xfrm>
        </p:spPr>
        <p:txBody>
          <a:bodyPr>
            <a:normAutofit fontScale="90000"/>
          </a:bodyPr>
          <a:lstStyle/>
          <a:p>
            <a:r>
              <a:rPr lang="en-US" sz="3600" dirty="0">
                <a:latin typeface="+mn-lt"/>
                <a:cs typeface="Arial" panose="020B0604020202020204" pitchFamily="34" charset="0"/>
              </a:rPr>
              <a:t>Module 2 Outline</a:t>
            </a:r>
          </a:p>
        </p:txBody>
      </p:sp>
      <p:sp>
        <p:nvSpPr>
          <p:cNvPr id="30" name="Content Placeholder 2">
            <a:extLst>
              <a:ext uri="{FF2B5EF4-FFF2-40B4-BE49-F238E27FC236}">
                <a16:creationId xmlns:a16="http://schemas.microsoft.com/office/drawing/2014/main" id="{59D699A4-D8D6-40E1-A2C5-5F9E34E8D8E1}"/>
              </a:ext>
            </a:extLst>
          </p:cNvPr>
          <p:cNvSpPr>
            <a:spLocks noGrp="1"/>
          </p:cNvSpPr>
          <p:nvPr>
            <p:ph type="body" sz="half" idx="13"/>
          </p:nvPr>
        </p:nvSpPr>
        <p:spPr>
          <a:xfrm>
            <a:off x="966600" y="1429257"/>
            <a:ext cx="9919772" cy="4487427"/>
          </a:xfrm>
        </p:spPr>
        <p:txBody>
          <a:bodyPr>
            <a:noAutofit/>
          </a:bodyPr>
          <a:lstStyle/>
          <a:p>
            <a:pPr marL="457200" indent="-457200">
              <a:buAutoNum type="arabicParenR"/>
            </a:pPr>
            <a:r>
              <a:rPr lang="en-US" sz="2000" dirty="0"/>
              <a:t>Review Learning Objectives</a:t>
            </a:r>
          </a:p>
          <a:p>
            <a:pPr marL="457200" indent="-457200">
              <a:buAutoNum type="arabicParenR"/>
            </a:pPr>
            <a:r>
              <a:rPr lang="en-US" sz="2000" dirty="0"/>
              <a:t>Natural history of COVID-19 including</a:t>
            </a:r>
          </a:p>
          <a:p>
            <a:r>
              <a:rPr lang="en-US" sz="2000" dirty="0"/>
              <a:t>	the clinical presentation &amp; course of illness</a:t>
            </a:r>
          </a:p>
          <a:p>
            <a:pPr marL="457200" indent="-457200">
              <a:buAutoNum type="arabicParenR" startAt="3"/>
            </a:pPr>
            <a:r>
              <a:rPr lang="en-US" sz="2000" b="1" dirty="0"/>
              <a:t>Clinical Care Pathway : Assess </a:t>
            </a:r>
          </a:p>
          <a:p>
            <a:pPr lvl="1"/>
            <a:r>
              <a:rPr lang="en-US" sz="2000" dirty="0"/>
              <a:t>A) Symptoms &amp; Exam Findings</a:t>
            </a:r>
          </a:p>
          <a:p>
            <a:pPr lvl="1"/>
            <a:r>
              <a:rPr lang="en-US" sz="2000" dirty="0"/>
              <a:t>B) Severity</a:t>
            </a:r>
          </a:p>
          <a:p>
            <a:pPr lvl="1"/>
            <a:r>
              <a:rPr lang="en-US" sz="2000" b="1" dirty="0">
                <a:solidFill>
                  <a:schemeClr val="tx2">
                    <a:lumMod val="10000"/>
                  </a:schemeClr>
                </a:solidFill>
              </a:rPr>
              <a:t>C) Risk Factors</a:t>
            </a:r>
          </a:p>
        </p:txBody>
      </p:sp>
      <p:pic>
        <p:nvPicPr>
          <p:cNvPr id="17" name="Picture 16" descr="A close up of a logo&#10;&#10;Description automatically generated">
            <a:extLst>
              <a:ext uri="{FF2B5EF4-FFF2-40B4-BE49-F238E27FC236}">
                <a16:creationId xmlns:a16="http://schemas.microsoft.com/office/drawing/2014/main" id="{26124128-7990-404D-AAFD-57238E85CD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1493" y="1429257"/>
            <a:ext cx="1424475" cy="1424475"/>
          </a:xfrm>
          <a:prstGeom prst="rect">
            <a:avLst/>
          </a:prstGeom>
        </p:spPr>
      </p:pic>
      <p:pic>
        <p:nvPicPr>
          <p:cNvPr id="4" name="Picture 3" descr="A group of people standing in a room&#10;&#10;Description automatically generated">
            <a:extLst>
              <a:ext uri="{FF2B5EF4-FFF2-40B4-BE49-F238E27FC236}">
                <a16:creationId xmlns:a16="http://schemas.microsoft.com/office/drawing/2014/main" id="{A1E2C93C-E3C1-CD44-AB3B-A1DE0113E4BE}"/>
              </a:ext>
            </a:extLst>
          </p:cNvPr>
          <p:cNvPicPr>
            <a:picLocks noChangeAspect="1"/>
          </p:cNvPicPr>
          <p:nvPr/>
        </p:nvPicPr>
        <p:blipFill rotWithShape="1">
          <a:blip r:embed="rId4">
            <a:extLst>
              <a:ext uri="{28A0092B-C50C-407E-A947-70E740481C1C}">
                <a14:useLocalDpi xmlns:a14="http://schemas.microsoft.com/office/drawing/2010/main" val="0"/>
              </a:ext>
            </a:extLst>
          </a:blip>
          <a:srcRect r="-402" b="23412"/>
          <a:stretch/>
        </p:blipFill>
        <p:spPr>
          <a:xfrm>
            <a:off x="6713462" y="295682"/>
            <a:ext cx="5291880" cy="5425785"/>
          </a:xfrm>
          <a:prstGeom prst="rect">
            <a:avLst/>
          </a:prstGeom>
        </p:spPr>
      </p:pic>
    </p:spTree>
    <p:extLst>
      <p:ext uri="{BB962C8B-B14F-4D97-AF65-F5344CB8AC3E}">
        <p14:creationId xmlns:p14="http://schemas.microsoft.com/office/powerpoint/2010/main" val="33531213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0C6C4A0E-432C-43AA-8BA2-13B22A0087BC}"/>
              </a:ext>
            </a:extLst>
          </p:cNvPr>
          <p:cNvSpPr>
            <a:spLocks noGrp="1"/>
          </p:cNvSpPr>
          <p:nvPr>
            <p:ph type="title"/>
          </p:nvPr>
        </p:nvSpPr>
        <p:spPr>
          <a:xfrm>
            <a:off x="3367278" y="1230498"/>
            <a:ext cx="7853276" cy="702080"/>
          </a:xfrm>
        </p:spPr>
        <p:txBody>
          <a:bodyPr>
            <a:noAutofit/>
          </a:bodyPr>
          <a:lstStyle/>
          <a:p>
            <a:pPr algn="l"/>
            <a:r>
              <a:rPr lang="en-US" sz="3600" dirty="0">
                <a:latin typeface="Calibri" panose="020F0502020204030204" pitchFamily="34" charset="0"/>
                <a:cs typeface="Calibri" panose="020F0502020204030204" pitchFamily="34" charset="0"/>
              </a:rPr>
              <a:t>Assessment of patient risk factors for progression to severe disease or death facilitates decisions in the response……</a:t>
            </a:r>
            <a:br>
              <a:rPr lang="en-US" sz="3600" dirty="0">
                <a:latin typeface="Calibri" panose="020F0502020204030204" pitchFamily="34" charset="0"/>
                <a:cs typeface="Calibri" panose="020F0502020204030204" pitchFamily="34" charset="0"/>
              </a:rPr>
            </a:br>
            <a:br>
              <a:rPr lang="en-US" sz="3600" dirty="0">
                <a:latin typeface="Calibri" panose="020F0502020204030204" pitchFamily="34" charset="0"/>
                <a:cs typeface="Calibri" panose="020F0502020204030204" pitchFamily="34" charset="0"/>
              </a:rPr>
            </a:br>
            <a:r>
              <a:rPr lang="en-US" sz="3600" dirty="0">
                <a:latin typeface="Calibri" panose="020F0502020204030204" pitchFamily="34" charset="0"/>
                <a:cs typeface="Calibri" panose="020F0502020204030204" pitchFamily="34" charset="0"/>
              </a:rPr>
              <a:t>	risk assessment impacts treatment decisions and/or whether the patient should receive hospital or community care</a:t>
            </a:r>
            <a:endParaRPr lang="en-US" sz="3600" b="0" dirty="0">
              <a:solidFill>
                <a:schemeClr val="bg1"/>
              </a:solidFill>
              <a:latin typeface="Calibri" panose="020F0502020204030204" pitchFamily="34" charset="0"/>
              <a:cs typeface="Calibri" panose="020F0502020204030204" pitchFamily="34" charset="0"/>
            </a:endParaRPr>
          </a:p>
        </p:txBody>
      </p:sp>
      <p:pic>
        <p:nvPicPr>
          <p:cNvPr id="4" name="Graphic 3" descr="Covid-19 outline">
            <a:extLst>
              <a:ext uri="{FF2B5EF4-FFF2-40B4-BE49-F238E27FC236}">
                <a16:creationId xmlns:a16="http://schemas.microsoft.com/office/drawing/2014/main" id="{3441B627-037A-47E0-9959-C97C228CA78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10970" y="2884804"/>
            <a:ext cx="684201" cy="684201"/>
          </a:xfrm>
          <a:prstGeom prst="rect">
            <a:avLst/>
          </a:prstGeom>
        </p:spPr>
      </p:pic>
      <p:pic>
        <p:nvPicPr>
          <p:cNvPr id="5" name="Graphic 4" descr="Covid-19 with solid fill">
            <a:extLst>
              <a:ext uri="{FF2B5EF4-FFF2-40B4-BE49-F238E27FC236}">
                <a16:creationId xmlns:a16="http://schemas.microsoft.com/office/drawing/2014/main" id="{E55DE9F8-AF87-492B-89DC-C1AA0FE8BFC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565084" y="3226905"/>
            <a:ext cx="571520" cy="571520"/>
          </a:xfrm>
          <a:prstGeom prst="rect">
            <a:avLst/>
          </a:prstGeom>
        </p:spPr>
      </p:pic>
    </p:spTree>
    <p:extLst>
      <p:ext uri="{BB962C8B-B14F-4D97-AF65-F5344CB8AC3E}">
        <p14:creationId xmlns:p14="http://schemas.microsoft.com/office/powerpoint/2010/main" val="31995000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9F99710-FBBB-2941-8223-5EDFE3B079A7}"/>
              </a:ext>
            </a:extLst>
          </p:cNvPr>
          <p:cNvSpPr>
            <a:spLocks noGrp="1"/>
          </p:cNvSpPr>
          <p:nvPr>
            <p:ph type="title"/>
          </p:nvPr>
        </p:nvSpPr>
        <p:spPr/>
        <p:txBody>
          <a:bodyPr>
            <a:normAutofit/>
          </a:bodyPr>
          <a:lstStyle/>
          <a:p>
            <a:r>
              <a:rPr lang="en-US" sz="3600"/>
              <a:t>COVID-19 death rate by age, China and New York City</a:t>
            </a:r>
          </a:p>
        </p:txBody>
      </p:sp>
      <p:sp>
        <p:nvSpPr>
          <p:cNvPr id="11" name="TextBox 10">
            <a:extLst>
              <a:ext uri="{FF2B5EF4-FFF2-40B4-BE49-F238E27FC236}">
                <a16:creationId xmlns:a16="http://schemas.microsoft.com/office/drawing/2014/main" id="{5FEAC393-A75F-AA4F-B0CF-C4C742B3445B}"/>
              </a:ext>
            </a:extLst>
          </p:cNvPr>
          <p:cNvSpPr txBox="1"/>
          <p:nvPr/>
        </p:nvSpPr>
        <p:spPr>
          <a:xfrm>
            <a:off x="566066" y="6055413"/>
            <a:ext cx="2476319" cy="307777"/>
          </a:xfrm>
          <a:prstGeom prst="rect">
            <a:avLst/>
          </a:prstGeom>
          <a:noFill/>
        </p:spPr>
        <p:txBody>
          <a:bodyPr wrap="none" rtlCol="0">
            <a:spAutoFit/>
          </a:bodyPr>
          <a:lstStyle/>
          <a:p>
            <a:r>
              <a:rPr lang="en-US" sz="1400" dirty="0"/>
              <a:t>Source: NYC DOH May 29, 2020</a:t>
            </a:r>
          </a:p>
        </p:txBody>
      </p:sp>
      <p:pic>
        <p:nvPicPr>
          <p:cNvPr id="2" name="Picture 1">
            <a:extLst>
              <a:ext uri="{FF2B5EF4-FFF2-40B4-BE49-F238E27FC236}">
                <a16:creationId xmlns:a16="http://schemas.microsoft.com/office/drawing/2014/main" id="{5ECF4C55-620E-4AA2-9C28-BFF605E402C0}"/>
              </a:ext>
            </a:extLst>
          </p:cNvPr>
          <p:cNvPicPr>
            <a:picLocks noChangeAspect="1"/>
          </p:cNvPicPr>
          <p:nvPr/>
        </p:nvPicPr>
        <p:blipFill rotWithShape="1">
          <a:blip r:embed="rId3"/>
          <a:srcRect l="2636" t="3383" r="2389" b="9815"/>
          <a:stretch/>
        </p:blipFill>
        <p:spPr>
          <a:xfrm>
            <a:off x="417486" y="1269964"/>
            <a:ext cx="5112689" cy="4667413"/>
          </a:xfrm>
          <a:prstGeom prst="rect">
            <a:avLst/>
          </a:prstGeom>
        </p:spPr>
      </p:pic>
      <p:pic>
        <p:nvPicPr>
          <p:cNvPr id="9" name="Content Placeholder 8">
            <a:extLst>
              <a:ext uri="{FF2B5EF4-FFF2-40B4-BE49-F238E27FC236}">
                <a16:creationId xmlns:a16="http://schemas.microsoft.com/office/drawing/2014/main" id="{C847FEA8-D754-4A55-BE90-3BFE0610705F}"/>
              </a:ext>
            </a:extLst>
          </p:cNvPr>
          <p:cNvPicPr>
            <a:picLocks noGrp="1" noChangeAspect="1"/>
          </p:cNvPicPr>
          <p:nvPr>
            <p:ph idx="1"/>
          </p:nvPr>
        </p:nvPicPr>
        <p:blipFill rotWithShape="1">
          <a:blip r:embed="rId4"/>
          <a:srcRect b="7659"/>
          <a:stretch/>
        </p:blipFill>
        <p:spPr>
          <a:xfrm>
            <a:off x="5847588" y="2115991"/>
            <a:ext cx="5501787" cy="3714525"/>
          </a:xfrm>
          <a:prstGeom prst="rect">
            <a:avLst/>
          </a:prstGeom>
        </p:spPr>
      </p:pic>
      <p:sp>
        <p:nvSpPr>
          <p:cNvPr id="6" name="TextBox 5">
            <a:extLst>
              <a:ext uri="{FF2B5EF4-FFF2-40B4-BE49-F238E27FC236}">
                <a16:creationId xmlns:a16="http://schemas.microsoft.com/office/drawing/2014/main" id="{8DB2A6EA-F4CD-4727-BCB0-9F4EF685106D}"/>
              </a:ext>
            </a:extLst>
          </p:cNvPr>
          <p:cNvSpPr txBox="1"/>
          <p:nvPr/>
        </p:nvSpPr>
        <p:spPr>
          <a:xfrm>
            <a:off x="5663380" y="1573160"/>
            <a:ext cx="5357364" cy="369332"/>
          </a:xfrm>
          <a:prstGeom prst="rect">
            <a:avLst/>
          </a:prstGeom>
          <a:noFill/>
        </p:spPr>
        <p:txBody>
          <a:bodyPr wrap="none" rtlCol="0">
            <a:spAutoFit/>
          </a:bodyPr>
          <a:lstStyle/>
          <a:p>
            <a:r>
              <a:rPr lang="en-US">
                <a:latin typeface="Calibri" panose="020F0502020204030204" pitchFamily="34" charset="0"/>
                <a:cs typeface="Calibri" panose="020F0502020204030204" pitchFamily="34" charset="0"/>
              </a:rPr>
              <a:t>Age distribution of critically ill patients in New York City</a:t>
            </a:r>
          </a:p>
        </p:txBody>
      </p:sp>
      <p:sp>
        <p:nvSpPr>
          <p:cNvPr id="3" name="TextBox 2">
            <a:extLst>
              <a:ext uri="{FF2B5EF4-FFF2-40B4-BE49-F238E27FC236}">
                <a16:creationId xmlns:a16="http://schemas.microsoft.com/office/drawing/2014/main" id="{251D1B08-DFAD-4419-8123-2BFE1DEFEA18}"/>
              </a:ext>
            </a:extLst>
          </p:cNvPr>
          <p:cNvSpPr txBox="1"/>
          <p:nvPr/>
        </p:nvSpPr>
        <p:spPr>
          <a:xfrm>
            <a:off x="6049383" y="5801991"/>
            <a:ext cx="1224887" cy="307777"/>
          </a:xfrm>
          <a:prstGeom prst="rect">
            <a:avLst/>
          </a:prstGeom>
          <a:noFill/>
        </p:spPr>
        <p:txBody>
          <a:bodyPr wrap="none" rtlCol="0">
            <a:spAutoFit/>
          </a:bodyPr>
          <a:lstStyle/>
          <a:p>
            <a:r>
              <a:rPr lang="en-US" sz="1400"/>
              <a:t>NYC DOH data</a:t>
            </a:r>
          </a:p>
        </p:txBody>
      </p:sp>
      <p:pic>
        <p:nvPicPr>
          <p:cNvPr id="8" name="Picture 7">
            <a:extLst>
              <a:ext uri="{FF2B5EF4-FFF2-40B4-BE49-F238E27FC236}">
                <a16:creationId xmlns:a16="http://schemas.microsoft.com/office/drawing/2014/main" id="{AFFE70E6-06A4-0247-8755-5C955C034C8C}"/>
              </a:ext>
            </a:extLst>
          </p:cNvPr>
          <p:cNvPicPr>
            <a:picLocks noChangeAspect="1"/>
          </p:cNvPicPr>
          <p:nvPr/>
        </p:nvPicPr>
        <p:blipFill rotWithShape="1">
          <a:blip r:embed="rId5">
            <a:extLst>
              <a:ext uri="{28A0092B-C50C-407E-A947-70E740481C1C}">
                <a14:useLocalDpi xmlns:a14="http://schemas.microsoft.com/office/drawing/2010/main" val="0"/>
              </a:ext>
            </a:extLst>
          </a:blip>
          <a:srcRect t="11883" b="11883"/>
          <a:stretch/>
        </p:blipFill>
        <p:spPr>
          <a:xfrm>
            <a:off x="11179805" y="6458441"/>
            <a:ext cx="1012195" cy="315974"/>
          </a:xfrm>
          <a:prstGeom prst="rect">
            <a:avLst/>
          </a:prstGeom>
        </p:spPr>
      </p:pic>
      <p:pic>
        <p:nvPicPr>
          <p:cNvPr id="10" name="Picture 9">
            <a:extLst>
              <a:ext uri="{FF2B5EF4-FFF2-40B4-BE49-F238E27FC236}">
                <a16:creationId xmlns:a16="http://schemas.microsoft.com/office/drawing/2014/main" id="{6CCE3751-9230-433B-9EF3-14EFFFFF4C49}"/>
              </a:ext>
            </a:extLst>
          </p:cNvPr>
          <p:cNvPicPr>
            <a:picLocks noChangeAspect="1"/>
          </p:cNvPicPr>
          <p:nvPr/>
        </p:nvPicPr>
        <p:blipFill>
          <a:blip r:embed="rId6"/>
          <a:stretch>
            <a:fillRect/>
          </a:stretch>
        </p:blipFill>
        <p:spPr>
          <a:xfrm>
            <a:off x="11274725" y="6371682"/>
            <a:ext cx="917274" cy="476948"/>
          </a:xfrm>
          <a:prstGeom prst="rect">
            <a:avLst/>
          </a:prstGeom>
        </p:spPr>
      </p:pic>
    </p:spTree>
    <p:extLst>
      <p:ext uri="{BB962C8B-B14F-4D97-AF65-F5344CB8AC3E}">
        <p14:creationId xmlns:p14="http://schemas.microsoft.com/office/powerpoint/2010/main" val="37876041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EB69A88-683B-4D08-BF08-BAD2E43D7CBB}"/>
              </a:ext>
            </a:extLst>
          </p:cNvPr>
          <p:cNvSpPr>
            <a:spLocks noGrp="1"/>
          </p:cNvSpPr>
          <p:nvPr>
            <p:ph type="title"/>
          </p:nvPr>
        </p:nvSpPr>
        <p:spPr>
          <a:xfrm>
            <a:off x="341375" y="147674"/>
            <a:ext cx="11012424" cy="735050"/>
          </a:xfrm>
        </p:spPr>
        <p:txBody>
          <a:bodyPr>
            <a:noAutofit/>
          </a:bodyPr>
          <a:lstStyle/>
          <a:p>
            <a:r>
              <a:rPr lang="en-US" sz="3200">
                <a:latin typeface="+mj-lt"/>
              </a:rPr>
              <a:t>Risk of dying from COVID-19  </a:t>
            </a:r>
            <a:br>
              <a:rPr lang="en-US" sz="3200">
                <a:latin typeface="+mj-lt"/>
              </a:rPr>
            </a:br>
            <a:r>
              <a:rPr lang="en-US" sz="3200">
                <a:latin typeface="+mj-lt"/>
              </a:rPr>
              <a:t>Data from Western Cape, South Africa</a:t>
            </a:r>
          </a:p>
        </p:txBody>
      </p:sp>
      <p:pic>
        <p:nvPicPr>
          <p:cNvPr id="5" name="Content Placeholder 4">
            <a:extLst>
              <a:ext uri="{FF2B5EF4-FFF2-40B4-BE49-F238E27FC236}">
                <a16:creationId xmlns:a16="http://schemas.microsoft.com/office/drawing/2014/main" id="{41C41DF2-F71C-4F0B-B77B-E0B367750E7B}"/>
              </a:ext>
            </a:extLst>
          </p:cNvPr>
          <p:cNvPicPr>
            <a:picLocks noGrp="1" noChangeAspect="1"/>
          </p:cNvPicPr>
          <p:nvPr>
            <p:ph idx="1"/>
          </p:nvPr>
        </p:nvPicPr>
        <p:blipFill>
          <a:blip r:embed="rId3"/>
          <a:stretch>
            <a:fillRect/>
          </a:stretch>
        </p:blipFill>
        <p:spPr>
          <a:xfrm>
            <a:off x="341375" y="1234374"/>
            <a:ext cx="5500688" cy="5392057"/>
          </a:xfrm>
          <a:prstGeom prst="rect">
            <a:avLst/>
          </a:prstGeom>
        </p:spPr>
      </p:pic>
      <p:sp>
        <p:nvSpPr>
          <p:cNvPr id="7" name="TextBox 6">
            <a:extLst>
              <a:ext uri="{FF2B5EF4-FFF2-40B4-BE49-F238E27FC236}">
                <a16:creationId xmlns:a16="http://schemas.microsoft.com/office/drawing/2014/main" id="{15F29345-274A-4698-AEF2-ACEF6143F0A5}"/>
              </a:ext>
            </a:extLst>
          </p:cNvPr>
          <p:cNvSpPr txBox="1"/>
          <p:nvPr/>
        </p:nvSpPr>
        <p:spPr>
          <a:xfrm>
            <a:off x="9292273" y="6371772"/>
            <a:ext cx="1223412" cy="338554"/>
          </a:xfrm>
          <a:prstGeom prst="rect">
            <a:avLst/>
          </a:prstGeom>
          <a:noFill/>
        </p:spPr>
        <p:txBody>
          <a:bodyPr wrap="none" rtlCol="0">
            <a:spAutoFit/>
          </a:bodyPr>
          <a:lstStyle/>
          <a:p>
            <a:r>
              <a:rPr lang="en-US" sz="1600" dirty="0"/>
              <a:t>Boulle, 2020</a:t>
            </a:r>
          </a:p>
        </p:txBody>
      </p:sp>
      <p:pic>
        <p:nvPicPr>
          <p:cNvPr id="10" name="Picture 9">
            <a:extLst>
              <a:ext uri="{FF2B5EF4-FFF2-40B4-BE49-F238E27FC236}">
                <a16:creationId xmlns:a16="http://schemas.microsoft.com/office/drawing/2014/main" id="{A5DEA8F0-1FA9-4A11-AD56-F2BC702B4429}"/>
              </a:ext>
            </a:extLst>
          </p:cNvPr>
          <p:cNvPicPr>
            <a:picLocks noChangeAspect="1"/>
          </p:cNvPicPr>
          <p:nvPr/>
        </p:nvPicPr>
        <p:blipFill>
          <a:blip r:embed="rId4"/>
          <a:stretch>
            <a:fillRect/>
          </a:stretch>
        </p:blipFill>
        <p:spPr>
          <a:xfrm>
            <a:off x="6096000" y="1585127"/>
            <a:ext cx="5527827" cy="4259492"/>
          </a:xfrm>
          <a:prstGeom prst="rect">
            <a:avLst/>
          </a:prstGeom>
        </p:spPr>
      </p:pic>
      <p:sp>
        <p:nvSpPr>
          <p:cNvPr id="2" name="TextBox 1">
            <a:extLst>
              <a:ext uri="{FF2B5EF4-FFF2-40B4-BE49-F238E27FC236}">
                <a16:creationId xmlns:a16="http://schemas.microsoft.com/office/drawing/2014/main" id="{8835DAC5-0434-4007-9844-B88121A8323A}"/>
              </a:ext>
            </a:extLst>
          </p:cNvPr>
          <p:cNvSpPr txBox="1"/>
          <p:nvPr/>
        </p:nvSpPr>
        <p:spPr>
          <a:xfrm>
            <a:off x="6096000" y="1585127"/>
            <a:ext cx="249257" cy="369332"/>
          </a:xfrm>
          <a:prstGeom prst="rect">
            <a:avLst/>
          </a:prstGeom>
          <a:solidFill>
            <a:schemeClr val="bg1"/>
          </a:solidFill>
        </p:spPr>
        <p:txBody>
          <a:bodyPr wrap="square" rtlCol="0">
            <a:spAutoFit/>
          </a:bodyPr>
          <a:lstStyle/>
          <a:p>
            <a:endParaRPr lang="en-US" dirty="0"/>
          </a:p>
        </p:txBody>
      </p:sp>
      <p:sp>
        <p:nvSpPr>
          <p:cNvPr id="3" name="TextBox 2">
            <a:extLst>
              <a:ext uri="{FF2B5EF4-FFF2-40B4-BE49-F238E27FC236}">
                <a16:creationId xmlns:a16="http://schemas.microsoft.com/office/drawing/2014/main" id="{B2B8C062-A7B4-4FDA-B714-9511EA25D656}"/>
              </a:ext>
            </a:extLst>
          </p:cNvPr>
          <p:cNvSpPr txBox="1"/>
          <p:nvPr/>
        </p:nvSpPr>
        <p:spPr>
          <a:xfrm>
            <a:off x="6986624" y="1246573"/>
            <a:ext cx="1161087" cy="338554"/>
          </a:xfrm>
          <a:prstGeom prst="rect">
            <a:avLst/>
          </a:prstGeom>
          <a:noFill/>
        </p:spPr>
        <p:txBody>
          <a:bodyPr wrap="none" rtlCol="0">
            <a:spAutoFit/>
          </a:bodyPr>
          <a:lstStyle/>
          <a:p>
            <a:r>
              <a:rPr lang="en-US" sz="1600" dirty="0"/>
              <a:t>Risk Factors</a:t>
            </a:r>
          </a:p>
        </p:txBody>
      </p:sp>
      <p:pic>
        <p:nvPicPr>
          <p:cNvPr id="12" name="Picture 11">
            <a:extLst>
              <a:ext uri="{FF2B5EF4-FFF2-40B4-BE49-F238E27FC236}">
                <a16:creationId xmlns:a16="http://schemas.microsoft.com/office/drawing/2014/main" id="{9B308452-C329-19BE-53EA-50AA2C3BA410}"/>
              </a:ext>
            </a:extLst>
          </p:cNvPr>
          <p:cNvPicPr>
            <a:picLocks noChangeAspect="1"/>
          </p:cNvPicPr>
          <p:nvPr/>
        </p:nvPicPr>
        <p:blipFill>
          <a:blip r:embed="rId5"/>
          <a:stretch>
            <a:fillRect/>
          </a:stretch>
        </p:blipFill>
        <p:spPr>
          <a:xfrm>
            <a:off x="10809740" y="6143114"/>
            <a:ext cx="1223412" cy="688587"/>
          </a:xfrm>
          <a:prstGeom prst="rect">
            <a:avLst/>
          </a:prstGeom>
        </p:spPr>
      </p:pic>
    </p:spTree>
    <p:extLst>
      <p:ext uri="{BB962C8B-B14F-4D97-AF65-F5344CB8AC3E}">
        <p14:creationId xmlns:p14="http://schemas.microsoft.com/office/powerpoint/2010/main" val="6405220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8127"/>
            <a:ext cx="12191999" cy="1103313"/>
          </a:xfrm>
          <a:solidFill>
            <a:schemeClr val="accent1">
              <a:lumMod val="50000"/>
            </a:schemeClr>
          </a:solidFill>
        </p:spPr>
        <p:txBody>
          <a:bodyPr/>
          <a:lstStyle/>
          <a:p>
            <a:pPr algn="ctr"/>
            <a:r>
              <a:rPr lang="en-US" sz="3200" dirty="0">
                <a:solidFill>
                  <a:schemeClr val="tx1"/>
                </a:solidFill>
              </a:rPr>
              <a:t>Predictors of Mortality Among COVID-19–Positive </a:t>
            </a:r>
            <a:br>
              <a:rPr lang="en-US" sz="3200" dirty="0">
                <a:solidFill>
                  <a:schemeClr val="tx1"/>
                </a:solidFill>
              </a:rPr>
            </a:br>
            <a:r>
              <a:rPr lang="en-US" sz="3200" dirty="0">
                <a:solidFill>
                  <a:schemeClr val="tx1"/>
                </a:solidFill>
              </a:rPr>
              <a:t>Hospitalized Patients in the UK</a:t>
            </a:r>
          </a:p>
        </p:txBody>
      </p:sp>
      <p:sp>
        <p:nvSpPr>
          <p:cNvPr id="11" name="Content Placeholder 10"/>
          <p:cNvSpPr>
            <a:spLocks noGrp="1"/>
          </p:cNvSpPr>
          <p:nvPr>
            <p:ph sz="half" idx="1"/>
          </p:nvPr>
        </p:nvSpPr>
        <p:spPr>
          <a:xfrm>
            <a:off x="377513" y="1698915"/>
            <a:ext cx="3754906" cy="4678738"/>
          </a:xfrm>
        </p:spPr>
        <p:txBody>
          <a:bodyPr/>
          <a:lstStyle/>
          <a:p>
            <a:pPr marL="0" indent="0">
              <a:buNone/>
            </a:pPr>
            <a:r>
              <a:rPr lang="en-US" sz="2400" dirty="0"/>
              <a:t>Prospective observational cohort study of hospital admissions in England, Wales, and Scotland during February 6 - April 19, 2020 (N = 20,133)</a:t>
            </a:r>
          </a:p>
          <a:p>
            <a:pPr lvl="1"/>
            <a:r>
              <a:rPr lang="en-US" sz="2200" dirty="0"/>
              <a:t>Significantly increased risk of mortality among </a:t>
            </a:r>
            <a:r>
              <a:rPr lang="en-US" sz="2200" b="1" dirty="0"/>
              <a:t>older patients, men, and those with chronic comorbidities</a:t>
            </a:r>
          </a:p>
        </p:txBody>
      </p:sp>
      <p:sp>
        <p:nvSpPr>
          <p:cNvPr id="4" name="Text Box 15">
            <a:extLst>
              <a:ext uri="{FF2B5EF4-FFF2-40B4-BE49-F238E27FC236}">
                <a16:creationId xmlns:a16="http://schemas.microsoft.com/office/drawing/2014/main" id="{9D213455-72BA-4D04-9CBE-2458DB85EFB9}"/>
              </a:ext>
            </a:extLst>
          </p:cNvPr>
          <p:cNvSpPr txBox="1">
            <a:spLocks noChangeArrowheads="1"/>
          </p:cNvSpPr>
          <p:nvPr/>
        </p:nvSpPr>
        <p:spPr bwMode="auto">
          <a:xfrm>
            <a:off x="412751" y="6388915"/>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1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Docherty. BMJ. 2020;369:m1985.</a:t>
            </a:r>
          </a:p>
        </p:txBody>
      </p:sp>
      <p:grpSp>
        <p:nvGrpSpPr>
          <p:cNvPr id="5" name="Group 1">
            <a:extLst>
              <a:ext uri="{FF2B5EF4-FFF2-40B4-BE49-F238E27FC236}">
                <a16:creationId xmlns:a16="http://schemas.microsoft.com/office/drawing/2014/main" id="{7D915A77-DE7C-42F5-81AB-5F86DE1DD722}"/>
              </a:ext>
            </a:extLst>
          </p:cNvPr>
          <p:cNvGrpSpPr>
            <a:grpSpLocks/>
          </p:cNvGrpSpPr>
          <p:nvPr/>
        </p:nvGrpSpPr>
        <p:grpSpPr bwMode="auto">
          <a:xfrm>
            <a:off x="9392911" y="6213768"/>
            <a:ext cx="2488502" cy="449064"/>
            <a:chOff x="9602074" y="3550251"/>
            <a:chExt cx="2488502" cy="449257"/>
          </a:xfrm>
        </p:grpSpPr>
        <p:pic>
          <p:nvPicPr>
            <p:cNvPr id="6" name="Picture 5">
              <a:extLst>
                <a:ext uri="{FF2B5EF4-FFF2-40B4-BE49-F238E27FC236}">
                  <a16:creationId xmlns:a16="http://schemas.microsoft.com/office/drawing/2014/main" id="{D1232AFC-6326-44D1-AAF3-F60FDE79080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401978" y="3550251"/>
              <a:ext cx="569913" cy="1811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sp>
          <p:nvSpPr>
            <p:cNvPr id="7" name="Rectangle 8">
              <a:extLst>
                <a:ext uri="{FF2B5EF4-FFF2-40B4-BE49-F238E27FC236}">
                  <a16:creationId xmlns:a16="http://schemas.microsoft.com/office/drawing/2014/main" id="{603A61C9-C872-40A1-B767-55651E124CB6}"/>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Slide credit: </a:t>
              </a:r>
              <a:r>
                <a:rPr kumimoji="0" lang="en-US" altLang="en-US" sz="1400" b="0" i="0" u="none" strike="noStrike" kern="1200" cap="none" spc="0" normalizeH="0" baseline="0" noProof="0">
                  <a:ln>
                    <a:noFill/>
                  </a:ln>
                  <a:solidFill>
                    <a:srgbClr val="455560"/>
                  </a:solidFill>
                  <a:effectLst/>
                  <a:uLnTx/>
                  <a:uFillTx/>
                  <a:latin typeface="Calibri" panose="020F0502020204030204" pitchFamily="34" charset="0"/>
                  <a:ea typeface="+mn-ea"/>
                  <a:cs typeface="Arial" panose="020B0604020202020204" pitchFamily="34" charset="0"/>
                  <a:hlinkClick r:id="rId4"/>
                </a:rPr>
                <a:t>clinicaloptions.com</a:t>
              </a:r>
              <a:endParaRPr kumimoji="0" lang="en-US" altLang="en-US" sz="1400" b="0" i="0" u="none" strike="noStrike" kern="1200" cap="none" spc="0" normalizeH="0" baseline="0" noProof="0">
                <a:ln>
                  <a:noFill/>
                </a:ln>
                <a:solidFill>
                  <a:srgbClr val="455560"/>
                </a:solidFill>
                <a:effectLst/>
                <a:uLnTx/>
                <a:uFillTx/>
                <a:latin typeface="Calibri" panose="020F0502020204030204" pitchFamily="34" charset="0"/>
                <a:ea typeface="+mn-ea"/>
                <a:cs typeface="Arial" panose="020B0604020202020204" pitchFamily="34" charset="0"/>
              </a:endParaRPr>
            </a:p>
          </p:txBody>
        </p:sp>
      </p:grpSp>
      <p:sp>
        <p:nvSpPr>
          <p:cNvPr id="14" name="TextBox 13"/>
          <p:cNvSpPr txBox="1"/>
          <p:nvPr/>
        </p:nvSpPr>
        <p:spPr bwMode="auto">
          <a:xfrm>
            <a:off x="6685504" y="1504461"/>
            <a:ext cx="302397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Multivariate Survival Analysis</a:t>
            </a:r>
          </a:p>
        </p:txBody>
      </p:sp>
      <p:sp>
        <p:nvSpPr>
          <p:cNvPr id="16" name="TextBox 15"/>
          <p:cNvSpPr txBox="1"/>
          <p:nvPr/>
        </p:nvSpPr>
        <p:spPr bwMode="auto">
          <a:xfrm>
            <a:off x="9601179" y="1960403"/>
            <a:ext cx="1172116"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HR (95% CI)</a:t>
            </a:r>
          </a:p>
        </p:txBody>
      </p:sp>
      <p:sp>
        <p:nvSpPr>
          <p:cNvPr id="17" name="TextBox 16"/>
          <p:cNvSpPr txBox="1"/>
          <p:nvPr/>
        </p:nvSpPr>
        <p:spPr bwMode="auto">
          <a:xfrm>
            <a:off x="11046056" y="1960403"/>
            <a:ext cx="814518"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1" i="1"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P </a:t>
            </a:r>
            <a:r>
              <a:rPr kumimoji="0" lang="en-US" sz="16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Value</a:t>
            </a:r>
            <a:endParaRPr kumimoji="0" lang="en-US" sz="1600" b="1" i="1"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8" name="TextBox 17"/>
          <p:cNvSpPr txBox="1"/>
          <p:nvPr/>
        </p:nvSpPr>
        <p:spPr bwMode="auto">
          <a:xfrm>
            <a:off x="4541813" y="2205961"/>
            <a:ext cx="2719915" cy="3785652"/>
          </a:xfrm>
          <a:prstGeom prst="rect">
            <a:avLst/>
          </a:prstGeom>
          <a:noFill/>
          <a:ln>
            <a:noFill/>
          </a:ln>
        </p:spPr>
        <p:txBody>
          <a:bodyPr wrap="none" rtlCol="0">
            <a:sp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&lt; 50 yrs</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50-59 yrs </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60-69 yrs </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70-79 yrs </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 80 yrs </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Female sex</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Chronic cardiac disease</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Chronic pulmonary disease</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Chronic kidney disease</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Diabetes</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Obesity</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Chronic neurological disorder</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Dementia</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Malignancy</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Moderate/severe liver disease</a:t>
            </a:r>
          </a:p>
        </p:txBody>
      </p:sp>
      <p:sp>
        <p:nvSpPr>
          <p:cNvPr id="19" name="TextBox 18"/>
          <p:cNvSpPr txBox="1"/>
          <p:nvPr/>
        </p:nvSpPr>
        <p:spPr bwMode="auto">
          <a:xfrm>
            <a:off x="9328418" y="2452183"/>
            <a:ext cx="1717638" cy="3539430"/>
          </a:xfrm>
          <a:prstGeom prst="rect">
            <a:avLst/>
          </a:prstGeom>
          <a:noFill/>
          <a:ln>
            <a:noFill/>
          </a:ln>
        </p:spPr>
        <p:txBody>
          <a:bodyPr wrap="none" rtlCol="0">
            <a:sp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2.63 (2.06-3.35)</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4.99 (3.99-6.25)</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8.51 (6.85-10.57)</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11.09 (8.93-13.77)</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0.81 (0.75-0.86)</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1.16 (1.08-1.24)</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1.17 (1.09-1.27)</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1.28 (1.18-1.39)</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1.06 (0.99-1.14)</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1.33 (1.19-1.49)</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1.17 (1.06-1.29)</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1.40 (1.28-1.52)</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1.13 (1.02-1.24)</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1.51 (1.21-1.88)</a:t>
            </a:r>
          </a:p>
        </p:txBody>
      </p:sp>
      <p:sp>
        <p:nvSpPr>
          <p:cNvPr id="20" name="TextBox 19"/>
          <p:cNvSpPr txBox="1"/>
          <p:nvPr/>
        </p:nvSpPr>
        <p:spPr bwMode="auto">
          <a:xfrm>
            <a:off x="4541813" y="1960403"/>
            <a:ext cx="134235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Characteristic</a:t>
            </a:r>
          </a:p>
        </p:txBody>
      </p:sp>
      <p:sp>
        <p:nvSpPr>
          <p:cNvPr id="21" name="TextBox 20"/>
          <p:cNvSpPr txBox="1"/>
          <p:nvPr/>
        </p:nvSpPr>
        <p:spPr bwMode="auto">
          <a:xfrm>
            <a:off x="11104802" y="2452183"/>
            <a:ext cx="697026" cy="3539430"/>
          </a:xfrm>
          <a:prstGeom prst="rect">
            <a:avLst/>
          </a:prstGeom>
          <a:noFill/>
          <a:ln>
            <a:noFill/>
          </a:ln>
        </p:spPr>
        <p:txBody>
          <a:bodyPr wrap="none" rtlCol="0">
            <a:sp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&lt; .001</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&lt; .001</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&lt; .001</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&lt; .001</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&lt; .001</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&lt; .001</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&lt; .001</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&lt; .001</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.087</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&lt; .001</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.001</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&lt; .001</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.017</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&lt; .001</a:t>
            </a:r>
          </a:p>
        </p:txBody>
      </p:sp>
      <p:cxnSp>
        <p:nvCxnSpPr>
          <p:cNvPr id="8" name="Straight Connector 7">
            <a:extLst>
              <a:ext uri="{FF2B5EF4-FFF2-40B4-BE49-F238E27FC236}">
                <a16:creationId xmlns:a16="http://schemas.microsoft.com/office/drawing/2014/main" id="{5C17175B-925C-4CB7-887D-9254D37B0F70}"/>
              </a:ext>
            </a:extLst>
          </p:cNvPr>
          <p:cNvCxnSpPr/>
          <p:nvPr/>
        </p:nvCxnSpPr>
        <p:spPr bwMode="auto">
          <a:xfrm>
            <a:off x="7261412" y="5978106"/>
            <a:ext cx="2061654" cy="0"/>
          </a:xfrm>
          <a:prstGeom prst="line">
            <a:avLst/>
          </a:prstGeom>
          <a:noFill/>
          <a:ln w="28575" cap="flat" cmpd="sng" algn="ctr">
            <a:solidFill>
              <a:schemeClr val="bg1"/>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7FE78017-72B0-4684-9232-ADB4B50228C2}"/>
              </a:ext>
            </a:extLst>
          </p:cNvPr>
          <p:cNvCxnSpPr/>
          <p:nvPr/>
        </p:nvCxnSpPr>
        <p:spPr bwMode="auto">
          <a:xfrm>
            <a:off x="7487728" y="598673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22" name="Straight Connector 21">
            <a:extLst>
              <a:ext uri="{FF2B5EF4-FFF2-40B4-BE49-F238E27FC236}">
                <a16:creationId xmlns:a16="http://schemas.microsoft.com/office/drawing/2014/main" id="{17FA2630-2BFA-465F-B9A3-C885DCF7AFBB}"/>
              </a:ext>
            </a:extLst>
          </p:cNvPr>
          <p:cNvCxnSpPr/>
          <p:nvPr/>
        </p:nvCxnSpPr>
        <p:spPr bwMode="auto">
          <a:xfrm>
            <a:off x="7996687" y="598673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23" name="Straight Connector 22">
            <a:extLst>
              <a:ext uri="{FF2B5EF4-FFF2-40B4-BE49-F238E27FC236}">
                <a16:creationId xmlns:a16="http://schemas.microsoft.com/office/drawing/2014/main" id="{80493A24-E51A-495F-A411-2A4D4B245151}"/>
              </a:ext>
            </a:extLst>
          </p:cNvPr>
          <p:cNvCxnSpPr/>
          <p:nvPr/>
        </p:nvCxnSpPr>
        <p:spPr bwMode="auto">
          <a:xfrm>
            <a:off x="8514272" y="598673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24" name="Straight Connector 23">
            <a:extLst>
              <a:ext uri="{FF2B5EF4-FFF2-40B4-BE49-F238E27FC236}">
                <a16:creationId xmlns:a16="http://schemas.microsoft.com/office/drawing/2014/main" id="{80513412-6F31-4B9B-A301-005A0DC394FE}"/>
              </a:ext>
            </a:extLst>
          </p:cNvPr>
          <p:cNvCxnSpPr/>
          <p:nvPr/>
        </p:nvCxnSpPr>
        <p:spPr bwMode="auto">
          <a:xfrm>
            <a:off x="9031857" y="598673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15" name="Straight Connector 14">
            <a:extLst>
              <a:ext uri="{FF2B5EF4-FFF2-40B4-BE49-F238E27FC236}">
                <a16:creationId xmlns:a16="http://schemas.microsoft.com/office/drawing/2014/main" id="{5605C429-C166-4EC3-BA06-20F1732EEC06}"/>
              </a:ext>
            </a:extLst>
          </p:cNvPr>
          <p:cNvCxnSpPr/>
          <p:nvPr/>
        </p:nvCxnSpPr>
        <p:spPr bwMode="auto">
          <a:xfrm flipV="1">
            <a:off x="7487728" y="2256119"/>
            <a:ext cx="0" cy="3721987"/>
          </a:xfrm>
          <a:prstGeom prst="line">
            <a:avLst/>
          </a:prstGeom>
          <a:noFill/>
          <a:ln w="28575" cap="flat" cmpd="sng" algn="ctr">
            <a:solidFill>
              <a:schemeClr val="bg1"/>
            </a:solidFill>
            <a:prstDash val="solid"/>
            <a:round/>
            <a:headEnd type="none" w="med" len="med"/>
            <a:tailEnd type="none" w="med" len="med"/>
          </a:ln>
          <a:effectLst/>
        </p:spPr>
      </p:cxnSp>
      <p:sp>
        <p:nvSpPr>
          <p:cNvPr id="25" name="TextBox 24">
            <a:extLst>
              <a:ext uri="{FF2B5EF4-FFF2-40B4-BE49-F238E27FC236}">
                <a16:creationId xmlns:a16="http://schemas.microsoft.com/office/drawing/2014/main" id="{0155813E-354F-4648-9B28-C4C7DE07A174}"/>
              </a:ext>
            </a:extLst>
          </p:cNvPr>
          <p:cNvSpPr txBox="1"/>
          <p:nvPr/>
        </p:nvSpPr>
        <p:spPr bwMode="auto">
          <a:xfrm>
            <a:off x="8755830" y="5997059"/>
            <a:ext cx="5699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10</a:t>
            </a:r>
          </a:p>
        </p:txBody>
      </p:sp>
      <p:sp>
        <p:nvSpPr>
          <p:cNvPr id="26" name="TextBox 25">
            <a:extLst>
              <a:ext uri="{FF2B5EF4-FFF2-40B4-BE49-F238E27FC236}">
                <a16:creationId xmlns:a16="http://schemas.microsoft.com/office/drawing/2014/main" id="{182C3E99-A824-4DB6-84DD-6BA9E1E73E0E}"/>
              </a:ext>
            </a:extLst>
          </p:cNvPr>
          <p:cNvSpPr txBox="1"/>
          <p:nvPr/>
        </p:nvSpPr>
        <p:spPr bwMode="auto">
          <a:xfrm>
            <a:off x="7201163" y="5997059"/>
            <a:ext cx="5699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1</a:t>
            </a:r>
          </a:p>
        </p:txBody>
      </p:sp>
      <p:sp>
        <p:nvSpPr>
          <p:cNvPr id="27" name="TextBox 26">
            <a:extLst>
              <a:ext uri="{FF2B5EF4-FFF2-40B4-BE49-F238E27FC236}">
                <a16:creationId xmlns:a16="http://schemas.microsoft.com/office/drawing/2014/main" id="{4E2DBBB0-DD45-48E0-9DDE-943404F995EC}"/>
              </a:ext>
            </a:extLst>
          </p:cNvPr>
          <p:cNvSpPr txBox="1"/>
          <p:nvPr/>
        </p:nvSpPr>
        <p:spPr bwMode="auto">
          <a:xfrm>
            <a:off x="7719385" y="5997059"/>
            <a:ext cx="5699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2</a:t>
            </a:r>
          </a:p>
        </p:txBody>
      </p:sp>
      <p:sp>
        <p:nvSpPr>
          <p:cNvPr id="28" name="TextBox 27">
            <a:extLst>
              <a:ext uri="{FF2B5EF4-FFF2-40B4-BE49-F238E27FC236}">
                <a16:creationId xmlns:a16="http://schemas.microsoft.com/office/drawing/2014/main" id="{3DC3908B-4672-4342-8C8F-B6D76705FB64}"/>
              </a:ext>
            </a:extLst>
          </p:cNvPr>
          <p:cNvSpPr txBox="1"/>
          <p:nvPr/>
        </p:nvSpPr>
        <p:spPr bwMode="auto">
          <a:xfrm>
            <a:off x="8237607" y="5997059"/>
            <a:ext cx="5699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5</a:t>
            </a:r>
          </a:p>
        </p:txBody>
      </p:sp>
      <p:grpSp>
        <p:nvGrpSpPr>
          <p:cNvPr id="67" name="Group 66">
            <a:extLst>
              <a:ext uri="{FF2B5EF4-FFF2-40B4-BE49-F238E27FC236}">
                <a16:creationId xmlns:a16="http://schemas.microsoft.com/office/drawing/2014/main" id="{E6073798-7633-48D5-B3BE-4A5A2ED72C34}"/>
              </a:ext>
            </a:extLst>
          </p:cNvPr>
          <p:cNvGrpSpPr/>
          <p:nvPr/>
        </p:nvGrpSpPr>
        <p:grpSpPr>
          <a:xfrm>
            <a:off x="7286194" y="2330991"/>
            <a:ext cx="1995824" cy="3497902"/>
            <a:chOff x="7286194" y="2330991"/>
            <a:chExt cx="1995824" cy="3497902"/>
          </a:xfrm>
        </p:grpSpPr>
        <p:cxnSp>
          <p:nvCxnSpPr>
            <p:cNvPr id="30" name="Straight Connector 29">
              <a:extLst>
                <a:ext uri="{FF2B5EF4-FFF2-40B4-BE49-F238E27FC236}">
                  <a16:creationId xmlns:a16="http://schemas.microsoft.com/office/drawing/2014/main" id="{12AE8F79-29DD-4A50-BA68-7FC1A4638DE2}"/>
                </a:ext>
              </a:extLst>
            </p:cNvPr>
            <p:cNvCxnSpPr/>
            <p:nvPr/>
          </p:nvCxnSpPr>
          <p:spPr bwMode="auto">
            <a:xfrm>
              <a:off x="7958139" y="2590800"/>
              <a:ext cx="340684" cy="0"/>
            </a:xfrm>
            <a:prstGeom prst="line">
              <a:avLst/>
            </a:prstGeom>
            <a:noFill/>
            <a:ln w="28575" cap="flat" cmpd="sng" algn="ctr">
              <a:solidFill>
                <a:schemeClr val="accent1"/>
              </a:solidFill>
              <a:prstDash val="solid"/>
              <a:round/>
              <a:headEnd type="none" w="med" len="med"/>
              <a:tailEnd type="none" w="med" len="med"/>
            </a:ln>
            <a:effectLst/>
          </p:spPr>
        </p:cxnSp>
        <p:cxnSp>
          <p:nvCxnSpPr>
            <p:cNvPr id="31" name="Straight Connector 30">
              <a:extLst>
                <a:ext uri="{FF2B5EF4-FFF2-40B4-BE49-F238E27FC236}">
                  <a16:creationId xmlns:a16="http://schemas.microsoft.com/office/drawing/2014/main" id="{5DEE4288-3DF4-49DA-950E-CF496942312E}"/>
                </a:ext>
              </a:extLst>
            </p:cNvPr>
            <p:cNvCxnSpPr>
              <a:cxnSpLocks/>
            </p:cNvCxnSpPr>
            <p:nvPr/>
          </p:nvCxnSpPr>
          <p:spPr bwMode="auto">
            <a:xfrm>
              <a:off x="8398739" y="2838450"/>
              <a:ext cx="311874" cy="0"/>
            </a:xfrm>
            <a:prstGeom prst="line">
              <a:avLst/>
            </a:prstGeom>
            <a:noFill/>
            <a:ln w="28575" cap="flat" cmpd="sng" algn="ctr">
              <a:solidFill>
                <a:schemeClr val="accent1"/>
              </a:solidFill>
              <a:prstDash val="solid"/>
              <a:round/>
              <a:headEnd type="none" w="med" len="med"/>
              <a:tailEnd type="none" w="med" len="med"/>
            </a:ln>
            <a:effectLst/>
          </p:spPr>
        </p:cxnSp>
        <p:cxnSp>
          <p:nvCxnSpPr>
            <p:cNvPr id="33" name="Straight Connector 32">
              <a:extLst>
                <a:ext uri="{FF2B5EF4-FFF2-40B4-BE49-F238E27FC236}">
                  <a16:creationId xmlns:a16="http://schemas.microsoft.com/office/drawing/2014/main" id="{0CBC0B8B-4DF8-439E-8536-B63A1476FDFA}"/>
                </a:ext>
              </a:extLst>
            </p:cNvPr>
            <p:cNvCxnSpPr>
              <a:cxnSpLocks/>
            </p:cNvCxnSpPr>
            <p:nvPr/>
          </p:nvCxnSpPr>
          <p:spPr bwMode="auto">
            <a:xfrm>
              <a:off x="8755830" y="3086100"/>
              <a:ext cx="311874" cy="0"/>
            </a:xfrm>
            <a:prstGeom prst="line">
              <a:avLst/>
            </a:prstGeom>
            <a:noFill/>
            <a:ln w="28575" cap="flat" cmpd="sng" algn="ctr">
              <a:solidFill>
                <a:schemeClr val="accent1"/>
              </a:solidFill>
              <a:prstDash val="solid"/>
              <a:round/>
              <a:headEnd type="none" w="med" len="med"/>
              <a:tailEnd type="none" w="med" len="med"/>
            </a:ln>
            <a:effectLst/>
          </p:spPr>
        </p:cxnSp>
        <p:cxnSp>
          <p:nvCxnSpPr>
            <p:cNvPr id="34" name="Straight Connector 33">
              <a:extLst>
                <a:ext uri="{FF2B5EF4-FFF2-40B4-BE49-F238E27FC236}">
                  <a16:creationId xmlns:a16="http://schemas.microsoft.com/office/drawing/2014/main" id="{95AF13C8-1056-4E9B-9C09-873DF34ADA7A}"/>
                </a:ext>
              </a:extLst>
            </p:cNvPr>
            <p:cNvCxnSpPr>
              <a:cxnSpLocks/>
            </p:cNvCxnSpPr>
            <p:nvPr/>
          </p:nvCxnSpPr>
          <p:spPr bwMode="auto">
            <a:xfrm>
              <a:off x="8970144" y="3333750"/>
              <a:ext cx="311874" cy="0"/>
            </a:xfrm>
            <a:prstGeom prst="line">
              <a:avLst/>
            </a:prstGeom>
            <a:noFill/>
            <a:ln w="28575" cap="flat" cmpd="sng" algn="ctr">
              <a:solidFill>
                <a:schemeClr val="accent1"/>
              </a:solidFill>
              <a:prstDash val="solid"/>
              <a:round/>
              <a:headEnd type="none" w="med" len="med"/>
              <a:tailEnd type="none" w="med" len="med"/>
            </a:ln>
            <a:effectLst/>
          </p:spPr>
        </p:cxnSp>
        <p:cxnSp>
          <p:nvCxnSpPr>
            <p:cNvPr id="35" name="Straight Connector 34">
              <a:extLst>
                <a:ext uri="{FF2B5EF4-FFF2-40B4-BE49-F238E27FC236}">
                  <a16:creationId xmlns:a16="http://schemas.microsoft.com/office/drawing/2014/main" id="{8F388812-2C60-44AF-97CE-6F5561EA85CD}"/>
                </a:ext>
              </a:extLst>
            </p:cNvPr>
            <p:cNvCxnSpPr>
              <a:cxnSpLocks/>
            </p:cNvCxnSpPr>
            <p:nvPr/>
          </p:nvCxnSpPr>
          <p:spPr bwMode="auto">
            <a:xfrm>
              <a:off x="7286194" y="3586163"/>
              <a:ext cx="114730" cy="0"/>
            </a:xfrm>
            <a:prstGeom prst="line">
              <a:avLst/>
            </a:prstGeom>
            <a:noFill/>
            <a:ln w="28575" cap="flat" cmpd="sng" algn="ctr">
              <a:solidFill>
                <a:schemeClr val="accent1"/>
              </a:solidFill>
              <a:prstDash val="solid"/>
              <a:round/>
              <a:headEnd type="none" w="med" len="med"/>
              <a:tailEnd type="none" w="med" len="med"/>
            </a:ln>
            <a:effectLst/>
          </p:spPr>
        </p:cxnSp>
        <p:cxnSp>
          <p:nvCxnSpPr>
            <p:cNvPr id="37" name="Straight Connector 36">
              <a:extLst>
                <a:ext uri="{FF2B5EF4-FFF2-40B4-BE49-F238E27FC236}">
                  <a16:creationId xmlns:a16="http://schemas.microsoft.com/office/drawing/2014/main" id="{C33798DB-7111-4197-AFD2-FDD3BB4A3659}"/>
                </a:ext>
              </a:extLst>
            </p:cNvPr>
            <p:cNvCxnSpPr>
              <a:cxnSpLocks/>
            </p:cNvCxnSpPr>
            <p:nvPr/>
          </p:nvCxnSpPr>
          <p:spPr bwMode="auto">
            <a:xfrm>
              <a:off x="7529082" y="3835810"/>
              <a:ext cx="114730" cy="0"/>
            </a:xfrm>
            <a:prstGeom prst="line">
              <a:avLst/>
            </a:prstGeom>
            <a:noFill/>
            <a:ln w="28575" cap="flat" cmpd="sng" algn="ctr">
              <a:solidFill>
                <a:schemeClr val="accent1"/>
              </a:solidFill>
              <a:prstDash val="solid"/>
              <a:round/>
              <a:headEnd type="none" w="med" len="med"/>
              <a:tailEnd type="none" w="med" len="med"/>
            </a:ln>
            <a:effectLst/>
          </p:spPr>
        </p:cxnSp>
        <p:cxnSp>
          <p:nvCxnSpPr>
            <p:cNvPr id="39" name="Straight Connector 38">
              <a:extLst>
                <a:ext uri="{FF2B5EF4-FFF2-40B4-BE49-F238E27FC236}">
                  <a16:creationId xmlns:a16="http://schemas.microsoft.com/office/drawing/2014/main" id="{89BD58BC-C1EB-45DB-A76D-31B101590D43}"/>
                </a:ext>
              </a:extLst>
            </p:cNvPr>
            <p:cNvCxnSpPr>
              <a:cxnSpLocks/>
            </p:cNvCxnSpPr>
            <p:nvPr/>
          </p:nvCxnSpPr>
          <p:spPr bwMode="auto">
            <a:xfrm>
              <a:off x="7538608" y="4077243"/>
              <a:ext cx="114730" cy="0"/>
            </a:xfrm>
            <a:prstGeom prst="line">
              <a:avLst/>
            </a:prstGeom>
            <a:noFill/>
            <a:ln w="28575" cap="flat" cmpd="sng" algn="ctr">
              <a:solidFill>
                <a:schemeClr val="accent1"/>
              </a:solidFill>
              <a:prstDash val="solid"/>
              <a:round/>
              <a:headEnd type="none" w="med" len="med"/>
              <a:tailEnd type="none" w="med" len="med"/>
            </a:ln>
            <a:effectLst/>
          </p:spPr>
        </p:cxnSp>
        <p:cxnSp>
          <p:nvCxnSpPr>
            <p:cNvPr id="40" name="Straight Connector 39">
              <a:extLst>
                <a:ext uri="{FF2B5EF4-FFF2-40B4-BE49-F238E27FC236}">
                  <a16:creationId xmlns:a16="http://schemas.microsoft.com/office/drawing/2014/main" id="{840E2B65-E399-4973-B59E-253C44FA61E2}"/>
                </a:ext>
              </a:extLst>
            </p:cNvPr>
            <p:cNvCxnSpPr>
              <a:cxnSpLocks/>
            </p:cNvCxnSpPr>
            <p:nvPr/>
          </p:nvCxnSpPr>
          <p:spPr bwMode="auto">
            <a:xfrm>
              <a:off x="7595129" y="4320132"/>
              <a:ext cx="114730" cy="0"/>
            </a:xfrm>
            <a:prstGeom prst="line">
              <a:avLst/>
            </a:prstGeom>
            <a:noFill/>
            <a:ln w="28575" cap="flat" cmpd="sng" algn="ctr">
              <a:solidFill>
                <a:schemeClr val="accent1"/>
              </a:solidFill>
              <a:prstDash val="solid"/>
              <a:round/>
              <a:headEnd type="none" w="med" len="med"/>
              <a:tailEnd type="none" w="med" len="med"/>
            </a:ln>
            <a:effectLst/>
          </p:spPr>
        </p:cxnSp>
        <p:cxnSp>
          <p:nvCxnSpPr>
            <p:cNvPr id="41" name="Straight Connector 40">
              <a:extLst>
                <a:ext uri="{FF2B5EF4-FFF2-40B4-BE49-F238E27FC236}">
                  <a16:creationId xmlns:a16="http://schemas.microsoft.com/office/drawing/2014/main" id="{177C8EAD-C06B-4E72-B555-07AE0090A9F6}"/>
                </a:ext>
              </a:extLst>
            </p:cNvPr>
            <p:cNvCxnSpPr>
              <a:cxnSpLocks/>
            </p:cNvCxnSpPr>
            <p:nvPr/>
          </p:nvCxnSpPr>
          <p:spPr bwMode="auto">
            <a:xfrm>
              <a:off x="7599047" y="4820195"/>
              <a:ext cx="167265" cy="0"/>
            </a:xfrm>
            <a:prstGeom prst="line">
              <a:avLst/>
            </a:prstGeom>
            <a:noFill/>
            <a:ln w="28575" cap="flat" cmpd="sng" algn="ctr">
              <a:solidFill>
                <a:schemeClr val="accent1"/>
              </a:solidFill>
              <a:prstDash val="solid"/>
              <a:round/>
              <a:headEnd type="none" w="med" len="med"/>
              <a:tailEnd type="none" w="med" len="med"/>
            </a:ln>
            <a:effectLst/>
          </p:spPr>
        </p:cxnSp>
        <p:cxnSp>
          <p:nvCxnSpPr>
            <p:cNvPr id="43" name="Straight Connector 42">
              <a:extLst>
                <a:ext uri="{FF2B5EF4-FFF2-40B4-BE49-F238E27FC236}">
                  <a16:creationId xmlns:a16="http://schemas.microsoft.com/office/drawing/2014/main" id="{60631C5C-59C1-498C-974A-7998D0A356DF}"/>
                </a:ext>
              </a:extLst>
            </p:cNvPr>
            <p:cNvCxnSpPr>
              <a:cxnSpLocks/>
            </p:cNvCxnSpPr>
            <p:nvPr/>
          </p:nvCxnSpPr>
          <p:spPr bwMode="auto">
            <a:xfrm>
              <a:off x="7529082" y="5067845"/>
              <a:ext cx="123412" cy="0"/>
            </a:xfrm>
            <a:prstGeom prst="line">
              <a:avLst/>
            </a:prstGeom>
            <a:noFill/>
            <a:ln w="28575" cap="flat" cmpd="sng" algn="ctr">
              <a:solidFill>
                <a:schemeClr val="accent1"/>
              </a:solidFill>
              <a:prstDash val="solid"/>
              <a:round/>
              <a:headEnd type="none" w="med" len="med"/>
              <a:tailEnd type="none" w="med" len="med"/>
            </a:ln>
            <a:effectLst/>
          </p:spPr>
        </p:cxnSp>
        <p:cxnSp>
          <p:nvCxnSpPr>
            <p:cNvPr id="45" name="Straight Connector 44">
              <a:extLst>
                <a:ext uri="{FF2B5EF4-FFF2-40B4-BE49-F238E27FC236}">
                  <a16:creationId xmlns:a16="http://schemas.microsoft.com/office/drawing/2014/main" id="{49D58DDD-3D03-47A5-94DB-7AE1771237BF}"/>
                </a:ext>
              </a:extLst>
            </p:cNvPr>
            <p:cNvCxnSpPr>
              <a:cxnSpLocks/>
            </p:cNvCxnSpPr>
            <p:nvPr/>
          </p:nvCxnSpPr>
          <p:spPr bwMode="auto">
            <a:xfrm>
              <a:off x="7652279" y="5315496"/>
              <a:ext cx="123412" cy="0"/>
            </a:xfrm>
            <a:prstGeom prst="line">
              <a:avLst/>
            </a:prstGeom>
            <a:noFill/>
            <a:ln w="28575" cap="flat" cmpd="sng" algn="ctr">
              <a:solidFill>
                <a:schemeClr val="accent1"/>
              </a:solidFill>
              <a:prstDash val="solid"/>
              <a:round/>
              <a:headEnd type="none" w="med" len="med"/>
              <a:tailEnd type="none" w="med" len="med"/>
            </a:ln>
            <a:effectLst/>
          </p:spPr>
        </p:cxnSp>
        <p:cxnSp>
          <p:nvCxnSpPr>
            <p:cNvPr id="46" name="Straight Connector 45">
              <a:extLst>
                <a:ext uri="{FF2B5EF4-FFF2-40B4-BE49-F238E27FC236}">
                  <a16:creationId xmlns:a16="http://schemas.microsoft.com/office/drawing/2014/main" id="{5BAADCBA-4DB1-48DF-8352-BE46CB330F21}"/>
                </a:ext>
              </a:extLst>
            </p:cNvPr>
            <p:cNvCxnSpPr>
              <a:cxnSpLocks/>
            </p:cNvCxnSpPr>
            <p:nvPr/>
          </p:nvCxnSpPr>
          <p:spPr bwMode="auto">
            <a:xfrm>
              <a:off x="7486119" y="5558382"/>
              <a:ext cx="157693" cy="0"/>
            </a:xfrm>
            <a:prstGeom prst="line">
              <a:avLst/>
            </a:prstGeom>
            <a:noFill/>
            <a:ln w="28575" cap="flat" cmpd="sng" algn="ctr">
              <a:solidFill>
                <a:schemeClr val="accent1"/>
              </a:solidFill>
              <a:prstDash val="solid"/>
              <a:round/>
              <a:headEnd type="none" w="med" len="med"/>
              <a:tailEnd type="none" w="med" len="med"/>
            </a:ln>
            <a:effectLst/>
          </p:spPr>
        </p:cxnSp>
        <p:cxnSp>
          <p:nvCxnSpPr>
            <p:cNvPr id="48" name="Straight Connector 47">
              <a:extLst>
                <a:ext uri="{FF2B5EF4-FFF2-40B4-BE49-F238E27FC236}">
                  <a16:creationId xmlns:a16="http://schemas.microsoft.com/office/drawing/2014/main" id="{65B0BC3E-8058-4A90-B6D4-1E56F0BB437A}"/>
                </a:ext>
              </a:extLst>
            </p:cNvPr>
            <p:cNvCxnSpPr>
              <a:cxnSpLocks/>
            </p:cNvCxnSpPr>
            <p:nvPr/>
          </p:nvCxnSpPr>
          <p:spPr bwMode="auto">
            <a:xfrm>
              <a:off x="7603709" y="5801269"/>
              <a:ext cx="354430" cy="0"/>
            </a:xfrm>
            <a:prstGeom prst="line">
              <a:avLst/>
            </a:prstGeom>
            <a:noFill/>
            <a:ln w="28575" cap="flat" cmpd="sng" algn="ctr">
              <a:solidFill>
                <a:schemeClr val="accent1"/>
              </a:solidFill>
              <a:prstDash val="solid"/>
              <a:round/>
              <a:headEnd type="none" w="med" len="med"/>
              <a:tailEnd type="none" w="med" len="med"/>
            </a:ln>
            <a:effectLst/>
          </p:spPr>
        </p:cxnSp>
        <p:cxnSp>
          <p:nvCxnSpPr>
            <p:cNvPr id="50" name="Straight Connector 49">
              <a:extLst>
                <a:ext uri="{FF2B5EF4-FFF2-40B4-BE49-F238E27FC236}">
                  <a16:creationId xmlns:a16="http://schemas.microsoft.com/office/drawing/2014/main" id="{E97EE96D-6E0E-4EDB-A072-5FE1F2E1D493}"/>
                </a:ext>
              </a:extLst>
            </p:cNvPr>
            <p:cNvCxnSpPr>
              <a:cxnSpLocks/>
            </p:cNvCxnSpPr>
            <p:nvPr/>
          </p:nvCxnSpPr>
          <p:spPr bwMode="auto">
            <a:xfrm>
              <a:off x="7486119" y="4572544"/>
              <a:ext cx="100328" cy="0"/>
            </a:xfrm>
            <a:prstGeom prst="line">
              <a:avLst/>
            </a:prstGeom>
            <a:noFill/>
            <a:ln w="28575" cap="flat" cmpd="sng" algn="ctr">
              <a:solidFill>
                <a:schemeClr val="accent1"/>
              </a:solidFill>
              <a:prstDash val="solid"/>
              <a:round/>
              <a:headEnd type="none" w="med" len="med"/>
              <a:tailEnd type="none" w="med" len="med"/>
            </a:ln>
            <a:effectLst/>
          </p:spPr>
        </p:cxnSp>
        <p:sp>
          <p:nvSpPr>
            <p:cNvPr id="52" name="Rectangle 51">
              <a:extLst>
                <a:ext uri="{FF2B5EF4-FFF2-40B4-BE49-F238E27FC236}">
                  <a16:creationId xmlns:a16="http://schemas.microsoft.com/office/drawing/2014/main" id="{F99AF5F1-A7A3-4B11-8960-AB2FD7954424}"/>
                </a:ext>
              </a:extLst>
            </p:cNvPr>
            <p:cNvSpPr/>
            <p:nvPr/>
          </p:nvSpPr>
          <p:spPr bwMode="auto">
            <a:xfrm rot="18900000">
              <a:off x="7464909" y="2330991"/>
              <a:ext cx="45719" cy="45719"/>
            </a:xfrm>
            <a:prstGeom prst="rect">
              <a:avLst/>
            </a:prstGeom>
            <a:solidFill>
              <a:schemeClr val="accent1"/>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53" name="Rectangle 52">
              <a:extLst>
                <a:ext uri="{FF2B5EF4-FFF2-40B4-BE49-F238E27FC236}">
                  <a16:creationId xmlns:a16="http://schemas.microsoft.com/office/drawing/2014/main" id="{CD8E45DA-EDBD-463E-A5B3-A695948E13E7}"/>
                </a:ext>
              </a:extLst>
            </p:cNvPr>
            <p:cNvSpPr/>
            <p:nvPr/>
          </p:nvSpPr>
          <p:spPr bwMode="auto">
            <a:xfrm rot="18900000">
              <a:off x="8106654" y="2571134"/>
              <a:ext cx="45719" cy="45719"/>
            </a:xfrm>
            <a:prstGeom prst="rect">
              <a:avLst/>
            </a:prstGeom>
            <a:solidFill>
              <a:schemeClr val="accent1"/>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54" name="Rectangle 53">
              <a:extLst>
                <a:ext uri="{FF2B5EF4-FFF2-40B4-BE49-F238E27FC236}">
                  <a16:creationId xmlns:a16="http://schemas.microsoft.com/office/drawing/2014/main" id="{49D91DDE-F92A-458C-A547-2213AB088B64}"/>
                </a:ext>
              </a:extLst>
            </p:cNvPr>
            <p:cNvSpPr/>
            <p:nvPr/>
          </p:nvSpPr>
          <p:spPr bwMode="auto">
            <a:xfrm rot="18900000">
              <a:off x="8534050" y="2815590"/>
              <a:ext cx="45719" cy="45719"/>
            </a:xfrm>
            <a:prstGeom prst="rect">
              <a:avLst/>
            </a:prstGeom>
            <a:solidFill>
              <a:schemeClr val="accent1"/>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55" name="Rectangle 54">
              <a:extLst>
                <a:ext uri="{FF2B5EF4-FFF2-40B4-BE49-F238E27FC236}">
                  <a16:creationId xmlns:a16="http://schemas.microsoft.com/office/drawing/2014/main" id="{C162DAE1-F535-4F52-9181-26E974AD47E1}"/>
                </a:ext>
              </a:extLst>
            </p:cNvPr>
            <p:cNvSpPr/>
            <p:nvPr/>
          </p:nvSpPr>
          <p:spPr bwMode="auto">
            <a:xfrm rot="18900000">
              <a:off x="8888906" y="3063241"/>
              <a:ext cx="45719" cy="45719"/>
            </a:xfrm>
            <a:prstGeom prst="rect">
              <a:avLst/>
            </a:prstGeom>
            <a:solidFill>
              <a:schemeClr val="accent1"/>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56" name="Rectangle 55">
              <a:extLst>
                <a:ext uri="{FF2B5EF4-FFF2-40B4-BE49-F238E27FC236}">
                  <a16:creationId xmlns:a16="http://schemas.microsoft.com/office/drawing/2014/main" id="{4B690AE6-FDA7-4959-88C8-E7B364D23ECC}"/>
                </a:ext>
              </a:extLst>
            </p:cNvPr>
            <p:cNvSpPr/>
            <p:nvPr/>
          </p:nvSpPr>
          <p:spPr bwMode="auto">
            <a:xfrm rot="18900000">
              <a:off x="9077673" y="3311969"/>
              <a:ext cx="45719" cy="45719"/>
            </a:xfrm>
            <a:prstGeom prst="rect">
              <a:avLst/>
            </a:prstGeom>
            <a:solidFill>
              <a:schemeClr val="accent1"/>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57" name="Rectangle 56">
              <a:extLst>
                <a:ext uri="{FF2B5EF4-FFF2-40B4-BE49-F238E27FC236}">
                  <a16:creationId xmlns:a16="http://schemas.microsoft.com/office/drawing/2014/main" id="{7600830D-3A11-424C-A3A5-538826BB6C8D}"/>
                </a:ext>
              </a:extLst>
            </p:cNvPr>
            <p:cNvSpPr/>
            <p:nvPr/>
          </p:nvSpPr>
          <p:spPr bwMode="auto">
            <a:xfrm rot="18900000">
              <a:off x="7321031" y="3558541"/>
              <a:ext cx="45719" cy="45719"/>
            </a:xfrm>
            <a:prstGeom prst="rect">
              <a:avLst/>
            </a:prstGeom>
            <a:solidFill>
              <a:schemeClr val="accent1"/>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58" name="Rectangle 57">
              <a:extLst>
                <a:ext uri="{FF2B5EF4-FFF2-40B4-BE49-F238E27FC236}">
                  <a16:creationId xmlns:a16="http://schemas.microsoft.com/office/drawing/2014/main" id="{DAFE209E-31A4-4545-B2A1-A25E47AD0A53}"/>
                </a:ext>
              </a:extLst>
            </p:cNvPr>
            <p:cNvSpPr/>
            <p:nvPr/>
          </p:nvSpPr>
          <p:spPr bwMode="auto">
            <a:xfrm rot="18900000">
              <a:off x="7563379" y="3806733"/>
              <a:ext cx="45719" cy="45719"/>
            </a:xfrm>
            <a:prstGeom prst="rect">
              <a:avLst/>
            </a:prstGeom>
            <a:solidFill>
              <a:schemeClr val="accent1"/>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59" name="Rectangle 58">
              <a:extLst>
                <a:ext uri="{FF2B5EF4-FFF2-40B4-BE49-F238E27FC236}">
                  <a16:creationId xmlns:a16="http://schemas.microsoft.com/office/drawing/2014/main" id="{E5904D35-D64B-447D-A536-752C39B188EB}"/>
                </a:ext>
              </a:extLst>
            </p:cNvPr>
            <p:cNvSpPr/>
            <p:nvPr/>
          </p:nvSpPr>
          <p:spPr bwMode="auto">
            <a:xfrm rot="18900000">
              <a:off x="7569671" y="4054251"/>
              <a:ext cx="45719" cy="45719"/>
            </a:xfrm>
            <a:prstGeom prst="rect">
              <a:avLst/>
            </a:prstGeom>
            <a:solidFill>
              <a:schemeClr val="accent1"/>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60" name="Rectangle 59">
              <a:extLst>
                <a:ext uri="{FF2B5EF4-FFF2-40B4-BE49-F238E27FC236}">
                  <a16:creationId xmlns:a16="http://schemas.microsoft.com/office/drawing/2014/main" id="{CDD0A19C-EA41-4A6A-B553-CFBDE4618D84}"/>
                </a:ext>
              </a:extLst>
            </p:cNvPr>
            <p:cNvSpPr/>
            <p:nvPr/>
          </p:nvSpPr>
          <p:spPr bwMode="auto">
            <a:xfrm rot="18900000">
              <a:off x="7633323" y="4300447"/>
              <a:ext cx="45719" cy="45719"/>
            </a:xfrm>
            <a:prstGeom prst="rect">
              <a:avLst/>
            </a:prstGeom>
            <a:solidFill>
              <a:schemeClr val="accent1"/>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61" name="Rectangle 60">
              <a:extLst>
                <a:ext uri="{FF2B5EF4-FFF2-40B4-BE49-F238E27FC236}">
                  <a16:creationId xmlns:a16="http://schemas.microsoft.com/office/drawing/2014/main" id="{3AE2D48F-D788-4AEA-8FA8-2893BC05093F}"/>
                </a:ext>
              </a:extLst>
            </p:cNvPr>
            <p:cNvSpPr/>
            <p:nvPr/>
          </p:nvSpPr>
          <p:spPr bwMode="auto">
            <a:xfrm rot="18900000">
              <a:off x="7520272" y="4554344"/>
              <a:ext cx="45719" cy="45719"/>
            </a:xfrm>
            <a:prstGeom prst="rect">
              <a:avLst/>
            </a:prstGeom>
            <a:solidFill>
              <a:schemeClr val="accent1"/>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62" name="Rectangle 61">
              <a:extLst>
                <a:ext uri="{FF2B5EF4-FFF2-40B4-BE49-F238E27FC236}">
                  <a16:creationId xmlns:a16="http://schemas.microsoft.com/office/drawing/2014/main" id="{01713BE3-E50A-4F3D-BC77-D3DE155CB6F0}"/>
                </a:ext>
              </a:extLst>
            </p:cNvPr>
            <p:cNvSpPr/>
            <p:nvPr/>
          </p:nvSpPr>
          <p:spPr bwMode="auto">
            <a:xfrm rot="18900000">
              <a:off x="7664198" y="4802096"/>
              <a:ext cx="45719" cy="45719"/>
            </a:xfrm>
            <a:prstGeom prst="rect">
              <a:avLst/>
            </a:prstGeom>
            <a:solidFill>
              <a:schemeClr val="accent1"/>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63" name="Rectangle 62">
              <a:extLst>
                <a:ext uri="{FF2B5EF4-FFF2-40B4-BE49-F238E27FC236}">
                  <a16:creationId xmlns:a16="http://schemas.microsoft.com/office/drawing/2014/main" id="{F5FA07BF-5DC0-4FE3-9EB4-197EC12824CC}"/>
                </a:ext>
              </a:extLst>
            </p:cNvPr>
            <p:cNvSpPr/>
            <p:nvPr/>
          </p:nvSpPr>
          <p:spPr bwMode="auto">
            <a:xfrm rot="18900000">
              <a:off x="7563380" y="5049747"/>
              <a:ext cx="45719" cy="45719"/>
            </a:xfrm>
            <a:prstGeom prst="rect">
              <a:avLst/>
            </a:prstGeom>
            <a:solidFill>
              <a:schemeClr val="accent1"/>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64" name="Rectangle 63">
              <a:extLst>
                <a:ext uri="{FF2B5EF4-FFF2-40B4-BE49-F238E27FC236}">
                  <a16:creationId xmlns:a16="http://schemas.microsoft.com/office/drawing/2014/main" id="{968C6B46-37C1-4A56-812C-6B234F4F66F2}"/>
                </a:ext>
              </a:extLst>
            </p:cNvPr>
            <p:cNvSpPr/>
            <p:nvPr/>
          </p:nvSpPr>
          <p:spPr bwMode="auto">
            <a:xfrm rot="18900000">
              <a:off x="7691763" y="5289367"/>
              <a:ext cx="45719" cy="45719"/>
            </a:xfrm>
            <a:prstGeom prst="rect">
              <a:avLst/>
            </a:prstGeom>
            <a:solidFill>
              <a:schemeClr val="accent1"/>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65" name="Rectangle 64">
              <a:extLst>
                <a:ext uri="{FF2B5EF4-FFF2-40B4-BE49-F238E27FC236}">
                  <a16:creationId xmlns:a16="http://schemas.microsoft.com/office/drawing/2014/main" id="{819225C8-008A-4DA6-91C4-362CC76269A9}"/>
                </a:ext>
              </a:extLst>
            </p:cNvPr>
            <p:cNvSpPr/>
            <p:nvPr/>
          </p:nvSpPr>
          <p:spPr bwMode="auto">
            <a:xfrm rot="18900000">
              <a:off x="7543758" y="5536068"/>
              <a:ext cx="45719" cy="45719"/>
            </a:xfrm>
            <a:prstGeom prst="rect">
              <a:avLst/>
            </a:prstGeom>
            <a:solidFill>
              <a:schemeClr val="accent1"/>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66" name="Rectangle 65">
              <a:extLst>
                <a:ext uri="{FF2B5EF4-FFF2-40B4-BE49-F238E27FC236}">
                  <a16:creationId xmlns:a16="http://schemas.microsoft.com/office/drawing/2014/main" id="{54F75A60-905E-49A6-91E1-906B68C9F762}"/>
                </a:ext>
              </a:extLst>
            </p:cNvPr>
            <p:cNvSpPr/>
            <p:nvPr/>
          </p:nvSpPr>
          <p:spPr bwMode="auto">
            <a:xfrm rot="18900000">
              <a:off x="7750711" y="5783174"/>
              <a:ext cx="45719" cy="45719"/>
            </a:xfrm>
            <a:prstGeom prst="rect">
              <a:avLst/>
            </a:prstGeom>
            <a:solidFill>
              <a:schemeClr val="accent1"/>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grpSp>
    </p:spTree>
    <p:extLst>
      <p:ext uri="{BB962C8B-B14F-4D97-AF65-F5344CB8AC3E}">
        <p14:creationId xmlns:p14="http://schemas.microsoft.com/office/powerpoint/2010/main" val="3391974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843" y="105828"/>
            <a:ext cx="11012424" cy="735050"/>
          </a:xfrm>
        </p:spPr>
        <p:txBody>
          <a:bodyPr>
            <a:noAutofit/>
          </a:bodyPr>
          <a:lstStyle/>
          <a:p>
            <a:r>
              <a:rPr lang="en-US" sz="3200" b="0"/>
              <a:t>Comorbidity Status at Hospital Admission Among  COVID-19–Positive Patients in New York City Area</a:t>
            </a:r>
          </a:p>
        </p:txBody>
      </p:sp>
      <p:sp>
        <p:nvSpPr>
          <p:cNvPr id="3" name="Content Placeholder 2"/>
          <p:cNvSpPr>
            <a:spLocks noGrp="1"/>
          </p:cNvSpPr>
          <p:nvPr>
            <p:ph idx="1"/>
          </p:nvPr>
        </p:nvSpPr>
        <p:spPr/>
        <p:txBody>
          <a:bodyPr>
            <a:normAutofit/>
          </a:bodyPr>
          <a:lstStyle/>
          <a:p>
            <a:pPr>
              <a:spcAft>
                <a:spcPts val="0"/>
              </a:spcAft>
            </a:pPr>
            <a:r>
              <a:rPr lang="en-US" sz="2800"/>
              <a:t>Case series of sequentially hospitalized patients admitted to 12 Northwell Health system hospitals in NYC, Long Island, and Westchester County, NY during March 1-April 4, 2020 (N = 5700)</a:t>
            </a:r>
          </a:p>
          <a:p>
            <a:pPr lvl="1">
              <a:spcAft>
                <a:spcPts val="0"/>
              </a:spcAft>
            </a:pPr>
            <a:r>
              <a:rPr lang="en-US" sz="2800"/>
              <a:t>Median number of total comorbidities at admission: 4 (IQR: 2-8)</a:t>
            </a:r>
          </a:p>
        </p:txBody>
      </p:sp>
      <p:sp>
        <p:nvSpPr>
          <p:cNvPr id="4" name="Text Box 15">
            <a:extLst>
              <a:ext uri="{FF2B5EF4-FFF2-40B4-BE49-F238E27FC236}">
                <a16:creationId xmlns:a16="http://schemas.microsoft.com/office/drawing/2014/main" id="{9D213455-72BA-4D04-9CBE-2458DB85EFB9}"/>
              </a:ext>
            </a:extLst>
          </p:cNvPr>
          <p:cNvSpPr txBox="1">
            <a:spLocks noChangeArrowheads="1"/>
          </p:cNvSpPr>
          <p:nvPr/>
        </p:nvSpPr>
        <p:spPr bwMode="auto">
          <a:xfrm>
            <a:off x="412751" y="6388915"/>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r>
              <a:rPr lang="en-US" altLang="en-US" sz="1200" b="0" spc="-10">
                <a:solidFill>
                  <a:schemeClr val="bg2"/>
                </a:solidFill>
                <a:latin typeface="Calibri" panose="020F0502020204030204" pitchFamily="34" charset="0"/>
                <a:cs typeface="+mn-cs"/>
              </a:rPr>
              <a:t>Richardson. JAMA. 2020;[Epub].</a:t>
            </a:r>
          </a:p>
        </p:txBody>
      </p:sp>
      <p:graphicFrame>
        <p:nvGraphicFramePr>
          <p:cNvPr id="9" name="Group 3">
            <a:extLst>
              <a:ext uri="{FF2B5EF4-FFF2-40B4-BE49-F238E27FC236}">
                <a16:creationId xmlns:a16="http://schemas.microsoft.com/office/drawing/2014/main" id="{FC7B7467-1F25-4FE6-B342-7D8D2B7CD4F0}"/>
              </a:ext>
            </a:extLst>
          </p:cNvPr>
          <p:cNvGraphicFramePr>
            <a:graphicFrameLocks/>
          </p:cNvGraphicFramePr>
          <p:nvPr/>
        </p:nvGraphicFramePr>
        <p:xfrm>
          <a:off x="522288" y="3530297"/>
          <a:ext cx="5373689" cy="2194624"/>
        </p:xfrm>
        <a:graphic>
          <a:graphicData uri="http://schemas.openxmlformats.org/drawingml/2006/table">
            <a:tbl>
              <a:tblPr/>
              <a:tblGrid>
                <a:gridCol w="3680938">
                  <a:extLst>
                    <a:ext uri="{9D8B030D-6E8A-4147-A177-3AD203B41FA5}">
                      <a16:colId xmlns:a16="http://schemas.microsoft.com/office/drawing/2014/main" val="20000"/>
                    </a:ext>
                  </a:extLst>
                </a:gridCol>
                <a:gridCol w="1692751">
                  <a:extLst>
                    <a:ext uri="{9D8B030D-6E8A-4147-A177-3AD203B41FA5}">
                      <a16:colId xmlns:a16="http://schemas.microsoft.com/office/drawing/2014/main" val="20002"/>
                    </a:ext>
                  </a:extLst>
                </a:gridCol>
              </a:tblGrid>
              <a:tr h="260426">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2400" b="1" i="0" u="none" strike="noStrike" cap="none" normalizeH="0" baseline="0">
                          <a:ln>
                            <a:noFill/>
                          </a:ln>
                          <a:solidFill>
                            <a:schemeClr val="tx1"/>
                          </a:solidFill>
                          <a:effectLst/>
                          <a:latin typeface="Calibri" panose="020F0502020204030204" pitchFamily="34" charset="0"/>
                        </a:rPr>
                        <a:t>Comorbidity Number</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gradFill flip="none" rotWithShape="1">
                      <a:gsLst>
                        <a:gs pos="0">
                          <a:srgbClr val="3366CC">
                            <a:tint val="66000"/>
                            <a:satMod val="160000"/>
                          </a:srgbClr>
                        </a:gs>
                        <a:gs pos="50000">
                          <a:srgbClr val="3366CC">
                            <a:tint val="44500"/>
                            <a:satMod val="160000"/>
                          </a:srgbClr>
                        </a:gs>
                        <a:gs pos="100000">
                          <a:srgbClr val="3366CC">
                            <a:tint val="23500"/>
                            <a:satMod val="160000"/>
                          </a:srgbClr>
                        </a:gs>
                      </a:gsLst>
                      <a:lin ang="2700000" scaled="1"/>
                      <a:tileRect/>
                    </a:gra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400" b="1" i="0" u="none" strike="noStrike" cap="none" normalizeH="0" baseline="0">
                          <a:ln>
                            <a:noFill/>
                          </a:ln>
                          <a:solidFill>
                            <a:schemeClr val="tx1"/>
                          </a:solidFill>
                          <a:effectLst/>
                          <a:latin typeface="Calibri" panose="020F0502020204030204" pitchFamily="34" charset="0"/>
                        </a:rPr>
                        <a:t>Admissions </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400" b="1" i="0" u="none" strike="noStrike" cap="none" normalizeH="0" baseline="0">
                          <a:ln>
                            <a:noFill/>
                          </a:ln>
                          <a:solidFill>
                            <a:schemeClr val="tx1"/>
                          </a:solidFill>
                          <a:effectLst/>
                          <a:latin typeface="Calibri" panose="020F0502020204030204" pitchFamily="34" charset="0"/>
                        </a:rPr>
                        <a:t>(N = 5700)</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gradFill flip="none" rotWithShape="1">
                      <a:gsLst>
                        <a:gs pos="0">
                          <a:srgbClr val="3366CC">
                            <a:tint val="66000"/>
                            <a:satMod val="160000"/>
                          </a:srgbClr>
                        </a:gs>
                        <a:gs pos="50000">
                          <a:srgbClr val="3366CC">
                            <a:tint val="44500"/>
                            <a:satMod val="160000"/>
                          </a:srgbClr>
                        </a:gs>
                        <a:gs pos="100000">
                          <a:srgbClr val="3366CC">
                            <a:tint val="23500"/>
                            <a:satMod val="160000"/>
                          </a:srgbClr>
                        </a:gs>
                      </a:gsLst>
                      <a:lin ang="2700000" scaled="1"/>
                      <a:tileRect/>
                    </a:gradFill>
                  </a:tcPr>
                </a:tc>
                <a:extLst>
                  <a:ext uri="{0D108BD9-81ED-4DB2-BD59-A6C34878D82A}">
                    <a16:rowId xmlns:a16="http://schemas.microsoft.com/office/drawing/2014/main" val="10001"/>
                  </a:ext>
                </a:extLst>
              </a:tr>
              <a:tr h="260426">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400" b="0" i="0" u="none" strike="noStrike" cap="none" normalizeH="0" baseline="0">
                          <a:ln>
                            <a:noFill/>
                          </a:ln>
                          <a:solidFill>
                            <a:schemeClr val="bg2">
                              <a:lumMod val="10000"/>
                            </a:schemeClr>
                          </a:solidFill>
                          <a:effectLst/>
                          <a:latin typeface="Calibri" panose="020F0502020204030204" pitchFamily="34" charset="0"/>
                        </a:rPr>
                        <a:t>&gt; 1</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gradFill flip="none" rotWithShape="1">
                      <a:gsLst>
                        <a:gs pos="0">
                          <a:srgbClr val="3366CC">
                            <a:tint val="66000"/>
                            <a:satMod val="160000"/>
                          </a:srgbClr>
                        </a:gs>
                        <a:gs pos="50000">
                          <a:srgbClr val="3366CC">
                            <a:tint val="44500"/>
                            <a:satMod val="160000"/>
                          </a:srgbClr>
                        </a:gs>
                        <a:gs pos="100000">
                          <a:srgbClr val="3366CC">
                            <a:tint val="23500"/>
                            <a:satMod val="160000"/>
                          </a:srgbClr>
                        </a:gs>
                      </a:gsLst>
                      <a:lin ang="2700000" scaled="1"/>
                      <a:tileRect/>
                    </a:gra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400" b="0" i="0" u="none" strike="noStrike" cap="none" normalizeH="0" baseline="0">
                          <a:ln>
                            <a:noFill/>
                          </a:ln>
                          <a:solidFill>
                            <a:schemeClr val="bg2">
                              <a:lumMod val="10000"/>
                            </a:schemeClr>
                          </a:solidFill>
                          <a:effectLst/>
                          <a:latin typeface="Calibri" panose="020F0502020204030204" pitchFamily="34" charset="0"/>
                        </a:rPr>
                        <a:t>87.6%</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gradFill flip="none" rotWithShape="1">
                      <a:gsLst>
                        <a:gs pos="0">
                          <a:srgbClr val="3366CC">
                            <a:tint val="66000"/>
                            <a:satMod val="160000"/>
                          </a:srgbClr>
                        </a:gs>
                        <a:gs pos="50000">
                          <a:srgbClr val="3366CC">
                            <a:tint val="44500"/>
                            <a:satMod val="160000"/>
                          </a:srgbClr>
                        </a:gs>
                        <a:gs pos="100000">
                          <a:srgbClr val="3366CC">
                            <a:tint val="23500"/>
                            <a:satMod val="160000"/>
                          </a:srgbClr>
                        </a:gs>
                      </a:gsLst>
                      <a:lin ang="2700000" scaled="1"/>
                      <a:tileRect/>
                    </a:gradFill>
                  </a:tcPr>
                </a:tc>
                <a:extLst>
                  <a:ext uri="{0D108BD9-81ED-4DB2-BD59-A6C34878D82A}">
                    <a16:rowId xmlns:a16="http://schemas.microsoft.com/office/drawing/2014/main" val="10002"/>
                  </a:ext>
                </a:extLst>
              </a:tr>
              <a:tr h="260426">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400" b="0" i="0" u="none" strike="noStrike" cap="none" normalizeH="0" baseline="0">
                          <a:ln>
                            <a:noFill/>
                          </a:ln>
                          <a:solidFill>
                            <a:schemeClr val="bg2">
                              <a:lumMod val="10000"/>
                            </a:schemeClr>
                          </a:solidFill>
                          <a:effectLst/>
                          <a:latin typeface="Calibri" panose="020F0502020204030204" pitchFamily="34" charset="0"/>
                        </a:rPr>
                        <a:t>1</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gradFill flip="none" rotWithShape="1">
                      <a:gsLst>
                        <a:gs pos="0">
                          <a:srgbClr val="3366CC">
                            <a:tint val="66000"/>
                            <a:satMod val="160000"/>
                          </a:srgbClr>
                        </a:gs>
                        <a:gs pos="50000">
                          <a:srgbClr val="3366CC">
                            <a:tint val="44500"/>
                            <a:satMod val="160000"/>
                          </a:srgbClr>
                        </a:gs>
                        <a:gs pos="100000">
                          <a:srgbClr val="3366CC">
                            <a:tint val="23500"/>
                            <a:satMod val="160000"/>
                          </a:srgbClr>
                        </a:gs>
                      </a:gsLst>
                      <a:lin ang="2700000" scaled="1"/>
                      <a:tileRect/>
                    </a:gra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400" b="0" i="0" u="none" strike="noStrike" cap="none" normalizeH="0" baseline="0">
                          <a:ln>
                            <a:noFill/>
                          </a:ln>
                          <a:solidFill>
                            <a:schemeClr val="bg2">
                              <a:lumMod val="10000"/>
                            </a:schemeClr>
                          </a:solidFill>
                          <a:effectLst/>
                          <a:latin typeface="Calibri" panose="020F0502020204030204" pitchFamily="34" charset="0"/>
                        </a:rPr>
                        <a:t>6.3%</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gradFill flip="none" rotWithShape="1">
                      <a:gsLst>
                        <a:gs pos="0">
                          <a:srgbClr val="3366CC">
                            <a:tint val="66000"/>
                            <a:satMod val="160000"/>
                          </a:srgbClr>
                        </a:gs>
                        <a:gs pos="50000">
                          <a:srgbClr val="3366CC">
                            <a:tint val="44500"/>
                            <a:satMod val="160000"/>
                          </a:srgbClr>
                        </a:gs>
                        <a:gs pos="100000">
                          <a:srgbClr val="3366CC">
                            <a:tint val="23500"/>
                            <a:satMod val="160000"/>
                          </a:srgbClr>
                        </a:gs>
                      </a:gsLst>
                      <a:lin ang="2700000" scaled="1"/>
                      <a:tileRect/>
                    </a:gradFill>
                  </a:tcPr>
                </a:tc>
                <a:extLst>
                  <a:ext uri="{0D108BD9-81ED-4DB2-BD59-A6C34878D82A}">
                    <a16:rowId xmlns:a16="http://schemas.microsoft.com/office/drawing/2014/main" val="10003"/>
                  </a:ext>
                </a:extLst>
              </a:tr>
              <a:tr h="260426">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400" b="0" i="0" u="none" strike="noStrike" cap="none" normalizeH="0" baseline="0">
                          <a:ln>
                            <a:noFill/>
                          </a:ln>
                          <a:solidFill>
                            <a:schemeClr val="bg2">
                              <a:lumMod val="10000"/>
                            </a:schemeClr>
                          </a:solidFill>
                          <a:effectLst/>
                          <a:latin typeface="Calibri" panose="020F0502020204030204" pitchFamily="34" charset="0"/>
                        </a:rPr>
                        <a:t>None</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gradFill flip="none" rotWithShape="1">
                      <a:gsLst>
                        <a:gs pos="0">
                          <a:srgbClr val="3366CC">
                            <a:tint val="66000"/>
                            <a:satMod val="160000"/>
                          </a:srgbClr>
                        </a:gs>
                        <a:gs pos="50000">
                          <a:srgbClr val="3366CC">
                            <a:tint val="44500"/>
                            <a:satMod val="160000"/>
                          </a:srgbClr>
                        </a:gs>
                        <a:gs pos="100000">
                          <a:srgbClr val="3366CC">
                            <a:tint val="23500"/>
                            <a:satMod val="160000"/>
                          </a:srgbClr>
                        </a:gs>
                      </a:gsLst>
                      <a:lin ang="2700000" scaled="1"/>
                      <a:tileRect/>
                    </a:gra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400" b="0" i="0" u="none" strike="noStrike" cap="none" normalizeH="0" baseline="0">
                          <a:ln>
                            <a:noFill/>
                          </a:ln>
                          <a:solidFill>
                            <a:schemeClr val="bg2">
                              <a:lumMod val="10000"/>
                            </a:schemeClr>
                          </a:solidFill>
                          <a:effectLst/>
                          <a:latin typeface="Calibri" panose="020F0502020204030204" pitchFamily="34" charset="0"/>
                        </a:rPr>
                        <a:t>6.1%</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gradFill flip="none" rotWithShape="1">
                      <a:gsLst>
                        <a:gs pos="0">
                          <a:srgbClr val="3366CC">
                            <a:tint val="66000"/>
                            <a:satMod val="160000"/>
                          </a:srgbClr>
                        </a:gs>
                        <a:gs pos="50000">
                          <a:srgbClr val="3366CC">
                            <a:tint val="44500"/>
                            <a:satMod val="160000"/>
                          </a:srgbClr>
                        </a:gs>
                        <a:gs pos="100000">
                          <a:srgbClr val="3366CC">
                            <a:tint val="23500"/>
                            <a:satMod val="160000"/>
                          </a:srgbClr>
                        </a:gs>
                      </a:gsLst>
                      <a:lin ang="2700000" scaled="1"/>
                      <a:tileRect/>
                    </a:gradFill>
                  </a:tcPr>
                </a:tc>
                <a:extLst>
                  <a:ext uri="{0D108BD9-81ED-4DB2-BD59-A6C34878D82A}">
                    <a16:rowId xmlns:a16="http://schemas.microsoft.com/office/drawing/2014/main" val="10004"/>
                  </a:ext>
                </a:extLst>
              </a:tr>
            </a:tbl>
          </a:graphicData>
        </a:graphic>
      </p:graphicFrame>
      <p:graphicFrame>
        <p:nvGraphicFramePr>
          <p:cNvPr id="11" name="Group 3">
            <a:extLst>
              <a:ext uri="{FF2B5EF4-FFF2-40B4-BE49-F238E27FC236}">
                <a16:creationId xmlns:a16="http://schemas.microsoft.com/office/drawing/2014/main" id="{FC7B7467-1F25-4FE6-B342-7D8D2B7CD4F0}"/>
              </a:ext>
            </a:extLst>
          </p:cNvPr>
          <p:cNvGraphicFramePr>
            <a:graphicFrameLocks/>
          </p:cNvGraphicFramePr>
          <p:nvPr/>
        </p:nvGraphicFramePr>
        <p:xfrm>
          <a:off x="6384926" y="3530295"/>
          <a:ext cx="5373689" cy="2194624"/>
        </p:xfrm>
        <a:graphic>
          <a:graphicData uri="http://schemas.openxmlformats.org/drawingml/2006/table">
            <a:tbl>
              <a:tblPr/>
              <a:tblGrid>
                <a:gridCol w="3680938">
                  <a:extLst>
                    <a:ext uri="{9D8B030D-6E8A-4147-A177-3AD203B41FA5}">
                      <a16:colId xmlns:a16="http://schemas.microsoft.com/office/drawing/2014/main" val="20000"/>
                    </a:ext>
                  </a:extLst>
                </a:gridCol>
                <a:gridCol w="1692751">
                  <a:extLst>
                    <a:ext uri="{9D8B030D-6E8A-4147-A177-3AD203B41FA5}">
                      <a16:colId xmlns:a16="http://schemas.microsoft.com/office/drawing/2014/main" val="20002"/>
                    </a:ext>
                  </a:extLst>
                </a:gridCol>
              </a:tblGrid>
              <a:tr h="249221">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2400" b="1" i="0" u="none" strike="noStrike" cap="none" normalizeH="0" baseline="0">
                          <a:ln>
                            <a:noFill/>
                          </a:ln>
                          <a:solidFill>
                            <a:schemeClr val="tx1"/>
                          </a:solidFill>
                          <a:effectLst/>
                          <a:latin typeface="Calibri" panose="020F0502020204030204" pitchFamily="34" charset="0"/>
                        </a:rPr>
                        <a:t>Specific Comorbidity</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gradFill flip="none" rotWithShape="1">
                      <a:gsLst>
                        <a:gs pos="0">
                          <a:srgbClr val="3366CC">
                            <a:tint val="66000"/>
                            <a:satMod val="160000"/>
                          </a:srgbClr>
                        </a:gs>
                        <a:gs pos="50000">
                          <a:srgbClr val="3366CC">
                            <a:tint val="44500"/>
                            <a:satMod val="160000"/>
                          </a:srgbClr>
                        </a:gs>
                        <a:gs pos="100000">
                          <a:srgbClr val="3366CC">
                            <a:tint val="23500"/>
                            <a:satMod val="160000"/>
                          </a:srgbClr>
                        </a:gs>
                      </a:gsLst>
                      <a:lin ang="2700000" scaled="1"/>
                      <a:tileRect/>
                    </a:gra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400" b="1" i="0" u="none" strike="noStrike" cap="none" normalizeH="0" baseline="0">
                          <a:ln>
                            <a:noFill/>
                          </a:ln>
                          <a:solidFill>
                            <a:schemeClr val="tx1"/>
                          </a:solidFill>
                          <a:effectLst/>
                          <a:latin typeface="Calibri" panose="020F0502020204030204" pitchFamily="34" charset="0"/>
                        </a:rPr>
                        <a:t>Admissions </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400" b="1" i="0" u="none" strike="noStrike" cap="none" normalizeH="0" baseline="0">
                          <a:ln>
                            <a:noFill/>
                          </a:ln>
                          <a:solidFill>
                            <a:schemeClr val="tx1"/>
                          </a:solidFill>
                          <a:effectLst/>
                          <a:latin typeface="Calibri" panose="020F0502020204030204" pitchFamily="34" charset="0"/>
                        </a:rPr>
                        <a:t>(N = 5700)</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gradFill flip="none" rotWithShape="1">
                      <a:gsLst>
                        <a:gs pos="0">
                          <a:srgbClr val="3366CC">
                            <a:tint val="66000"/>
                            <a:satMod val="160000"/>
                          </a:srgbClr>
                        </a:gs>
                        <a:gs pos="50000">
                          <a:srgbClr val="3366CC">
                            <a:tint val="44500"/>
                            <a:satMod val="160000"/>
                          </a:srgbClr>
                        </a:gs>
                        <a:gs pos="100000">
                          <a:srgbClr val="3366CC">
                            <a:tint val="23500"/>
                            <a:satMod val="160000"/>
                          </a:srgbClr>
                        </a:gs>
                      </a:gsLst>
                      <a:lin ang="2700000" scaled="1"/>
                      <a:tileRect/>
                    </a:gradFill>
                  </a:tcPr>
                </a:tc>
                <a:extLst>
                  <a:ext uri="{0D108BD9-81ED-4DB2-BD59-A6C34878D82A}">
                    <a16:rowId xmlns:a16="http://schemas.microsoft.com/office/drawing/2014/main" val="10001"/>
                  </a:ext>
                </a:extLst>
              </a:tr>
              <a:tr h="249221">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400" b="0" i="0" u="none" strike="noStrike" cap="none" normalizeH="0" baseline="0">
                          <a:ln>
                            <a:noFill/>
                          </a:ln>
                          <a:solidFill>
                            <a:schemeClr val="bg2">
                              <a:lumMod val="10000"/>
                            </a:schemeClr>
                          </a:solidFill>
                          <a:effectLst/>
                          <a:latin typeface="Calibri" panose="020F0502020204030204" pitchFamily="34" charset="0"/>
                        </a:rPr>
                        <a:t>Hypertension</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gradFill flip="none" rotWithShape="1">
                      <a:gsLst>
                        <a:gs pos="0">
                          <a:srgbClr val="3366CC">
                            <a:tint val="66000"/>
                            <a:satMod val="160000"/>
                          </a:srgbClr>
                        </a:gs>
                        <a:gs pos="50000">
                          <a:srgbClr val="3366CC">
                            <a:tint val="44500"/>
                            <a:satMod val="160000"/>
                          </a:srgbClr>
                        </a:gs>
                        <a:gs pos="100000">
                          <a:srgbClr val="3366CC">
                            <a:tint val="23500"/>
                            <a:satMod val="160000"/>
                          </a:srgbClr>
                        </a:gs>
                      </a:gsLst>
                      <a:lin ang="2700000" scaled="1"/>
                      <a:tileRect/>
                    </a:gra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400" b="0" i="0" u="none" strike="noStrike" cap="none" normalizeH="0" baseline="0">
                          <a:ln>
                            <a:noFill/>
                          </a:ln>
                          <a:solidFill>
                            <a:schemeClr val="bg2">
                              <a:lumMod val="10000"/>
                            </a:schemeClr>
                          </a:solidFill>
                          <a:effectLst/>
                          <a:latin typeface="Calibri" panose="020F0502020204030204" pitchFamily="34" charset="0"/>
                        </a:rPr>
                        <a:t>56.6%</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gradFill flip="none" rotWithShape="1">
                      <a:gsLst>
                        <a:gs pos="0">
                          <a:srgbClr val="3366CC">
                            <a:tint val="66000"/>
                            <a:satMod val="160000"/>
                          </a:srgbClr>
                        </a:gs>
                        <a:gs pos="50000">
                          <a:srgbClr val="3366CC">
                            <a:tint val="44500"/>
                            <a:satMod val="160000"/>
                          </a:srgbClr>
                        </a:gs>
                        <a:gs pos="100000">
                          <a:srgbClr val="3366CC">
                            <a:tint val="23500"/>
                            <a:satMod val="160000"/>
                          </a:srgbClr>
                        </a:gs>
                      </a:gsLst>
                      <a:lin ang="2700000" scaled="1"/>
                      <a:tileRect/>
                    </a:gradFill>
                  </a:tcPr>
                </a:tc>
                <a:extLst>
                  <a:ext uri="{0D108BD9-81ED-4DB2-BD59-A6C34878D82A}">
                    <a16:rowId xmlns:a16="http://schemas.microsoft.com/office/drawing/2014/main" val="10002"/>
                  </a:ext>
                </a:extLst>
              </a:tr>
              <a:tr h="249221">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400" b="0" i="0" u="none" strike="noStrike" cap="none" normalizeH="0" baseline="0">
                          <a:ln>
                            <a:noFill/>
                          </a:ln>
                          <a:solidFill>
                            <a:schemeClr val="bg2">
                              <a:lumMod val="10000"/>
                            </a:schemeClr>
                          </a:solidFill>
                          <a:effectLst/>
                          <a:latin typeface="Calibri" panose="020F0502020204030204" pitchFamily="34" charset="0"/>
                        </a:rPr>
                        <a:t>Obesity</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gradFill flip="none" rotWithShape="1">
                      <a:gsLst>
                        <a:gs pos="0">
                          <a:srgbClr val="3366CC">
                            <a:tint val="66000"/>
                            <a:satMod val="160000"/>
                          </a:srgbClr>
                        </a:gs>
                        <a:gs pos="50000">
                          <a:srgbClr val="3366CC">
                            <a:tint val="44500"/>
                            <a:satMod val="160000"/>
                          </a:srgbClr>
                        </a:gs>
                        <a:gs pos="100000">
                          <a:srgbClr val="3366CC">
                            <a:tint val="23500"/>
                            <a:satMod val="160000"/>
                          </a:srgbClr>
                        </a:gs>
                      </a:gsLst>
                      <a:lin ang="2700000" scaled="1"/>
                      <a:tileRect/>
                    </a:gra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400" b="0" i="0" u="none" strike="noStrike" cap="none" normalizeH="0" baseline="0">
                          <a:ln>
                            <a:noFill/>
                          </a:ln>
                          <a:solidFill>
                            <a:schemeClr val="bg2">
                              <a:lumMod val="10000"/>
                            </a:schemeClr>
                          </a:solidFill>
                          <a:effectLst/>
                          <a:latin typeface="Calibri" panose="020F0502020204030204" pitchFamily="34" charset="0"/>
                        </a:rPr>
                        <a:t>41.7%</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gradFill flip="none" rotWithShape="1">
                      <a:gsLst>
                        <a:gs pos="0">
                          <a:srgbClr val="3366CC">
                            <a:tint val="66000"/>
                            <a:satMod val="160000"/>
                          </a:srgbClr>
                        </a:gs>
                        <a:gs pos="50000">
                          <a:srgbClr val="3366CC">
                            <a:tint val="44500"/>
                            <a:satMod val="160000"/>
                          </a:srgbClr>
                        </a:gs>
                        <a:gs pos="100000">
                          <a:srgbClr val="3366CC">
                            <a:tint val="23500"/>
                            <a:satMod val="160000"/>
                          </a:srgbClr>
                        </a:gs>
                      </a:gsLst>
                      <a:lin ang="2700000" scaled="1"/>
                      <a:tileRect/>
                    </a:gradFill>
                  </a:tcPr>
                </a:tc>
                <a:extLst>
                  <a:ext uri="{0D108BD9-81ED-4DB2-BD59-A6C34878D82A}">
                    <a16:rowId xmlns:a16="http://schemas.microsoft.com/office/drawing/2014/main" val="10003"/>
                  </a:ext>
                </a:extLst>
              </a:tr>
              <a:tr h="249221">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400" b="0" i="0" u="none" strike="noStrike" cap="none" normalizeH="0" baseline="0">
                          <a:ln>
                            <a:noFill/>
                          </a:ln>
                          <a:solidFill>
                            <a:schemeClr val="bg2">
                              <a:lumMod val="10000"/>
                            </a:schemeClr>
                          </a:solidFill>
                          <a:effectLst/>
                          <a:latin typeface="Calibri" panose="020F0502020204030204" pitchFamily="34" charset="0"/>
                        </a:rPr>
                        <a:t>Diabetes</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gradFill flip="none" rotWithShape="1">
                      <a:gsLst>
                        <a:gs pos="0">
                          <a:srgbClr val="3366CC">
                            <a:tint val="66000"/>
                            <a:satMod val="160000"/>
                          </a:srgbClr>
                        </a:gs>
                        <a:gs pos="50000">
                          <a:srgbClr val="3366CC">
                            <a:tint val="44500"/>
                            <a:satMod val="160000"/>
                          </a:srgbClr>
                        </a:gs>
                        <a:gs pos="100000">
                          <a:srgbClr val="3366CC">
                            <a:tint val="23500"/>
                            <a:satMod val="160000"/>
                          </a:srgbClr>
                        </a:gs>
                      </a:gsLst>
                      <a:lin ang="2700000" scaled="1"/>
                      <a:tileRect/>
                    </a:gra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400" b="0" i="0" u="none" strike="noStrike" cap="none" normalizeH="0" baseline="0">
                          <a:ln>
                            <a:noFill/>
                          </a:ln>
                          <a:solidFill>
                            <a:schemeClr val="bg2">
                              <a:lumMod val="10000"/>
                            </a:schemeClr>
                          </a:solidFill>
                          <a:effectLst/>
                          <a:latin typeface="Calibri" panose="020F0502020204030204" pitchFamily="34" charset="0"/>
                        </a:rPr>
                        <a:t>33.8%</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gradFill flip="none" rotWithShape="1">
                      <a:gsLst>
                        <a:gs pos="0">
                          <a:srgbClr val="3366CC">
                            <a:tint val="66000"/>
                            <a:satMod val="160000"/>
                          </a:srgbClr>
                        </a:gs>
                        <a:gs pos="50000">
                          <a:srgbClr val="3366CC">
                            <a:tint val="44500"/>
                            <a:satMod val="160000"/>
                          </a:srgbClr>
                        </a:gs>
                        <a:gs pos="100000">
                          <a:srgbClr val="3366CC">
                            <a:tint val="23500"/>
                            <a:satMod val="160000"/>
                          </a:srgbClr>
                        </a:gs>
                      </a:gsLst>
                      <a:lin ang="2700000" scaled="1"/>
                      <a:tileRect/>
                    </a:gradFill>
                  </a:tcPr>
                </a:tc>
                <a:extLst>
                  <a:ext uri="{0D108BD9-81ED-4DB2-BD59-A6C34878D82A}">
                    <a16:rowId xmlns:a16="http://schemas.microsoft.com/office/drawing/2014/main" val="10004"/>
                  </a:ext>
                </a:extLst>
              </a:tr>
            </a:tbl>
          </a:graphicData>
        </a:graphic>
      </p:graphicFrame>
      <p:pic>
        <p:nvPicPr>
          <p:cNvPr id="7" name="Picture 6">
            <a:extLst>
              <a:ext uri="{FF2B5EF4-FFF2-40B4-BE49-F238E27FC236}">
                <a16:creationId xmlns:a16="http://schemas.microsoft.com/office/drawing/2014/main" id="{4303BEA0-49E0-5E41-9DBA-5946E2BC5C0B}"/>
              </a:ext>
            </a:extLst>
          </p:cNvPr>
          <p:cNvPicPr>
            <a:picLocks noChangeAspect="1"/>
          </p:cNvPicPr>
          <p:nvPr/>
        </p:nvPicPr>
        <p:blipFill rotWithShape="1">
          <a:blip r:embed="rId3">
            <a:extLst>
              <a:ext uri="{28A0092B-C50C-407E-A947-70E740481C1C}">
                <a14:useLocalDpi xmlns:a14="http://schemas.microsoft.com/office/drawing/2010/main" val="0"/>
              </a:ext>
            </a:extLst>
          </a:blip>
          <a:srcRect t="11883" b="11883"/>
          <a:stretch/>
        </p:blipFill>
        <p:spPr>
          <a:xfrm>
            <a:off x="11179805" y="6436198"/>
            <a:ext cx="1012195" cy="315974"/>
          </a:xfrm>
          <a:prstGeom prst="rect">
            <a:avLst/>
          </a:prstGeom>
        </p:spPr>
      </p:pic>
    </p:spTree>
    <p:extLst>
      <p:ext uri="{BB962C8B-B14F-4D97-AF65-F5344CB8AC3E}">
        <p14:creationId xmlns:p14="http://schemas.microsoft.com/office/powerpoint/2010/main" val="12389160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299AA-FA44-6E2B-7779-086B7411DA51}"/>
              </a:ext>
            </a:extLst>
          </p:cNvPr>
          <p:cNvSpPr>
            <a:spLocks noGrp="1"/>
          </p:cNvSpPr>
          <p:nvPr>
            <p:ph type="title"/>
          </p:nvPr>
        </p:nvSpPr>
        <p:spPr>
          <a:xfrm>
            <a:off x="1118513" y="95980"/>
            <a:ext cx="9954973" cy="570920"/>
          </a:xfrm>
        </p:spPr>
        <p:txBody>
          <a:bodyPr>
            <a:noAutofit/>
          </a:bodyPr>
          <a:lstStyle/>
          <a:p>
            <a:r>
              <a:rPr lang="en-US" sz="3600" dirty="0">
                <a:latin typeface="Calibri" panose="020F0502020204030204" pitchFamily="34" charset="0"/>
                <a:cs typeface="Calibri" panose="020F0502020204030204" pitchFamily="34" charset="0"/>
              </a:rPr>
              <a:t>Pregnancy </a:t>
            </a:r>
          </a:p>
        </p:txBody>
      </p:sp>
      <p:sp>
        <p:nvSpPr>
          <p:cNvPr id="3" name="Text Placeholder 2">
            <a:extLst>
              <a:ext uri="{FF2B5EF4-FFF2-40B4-BE49-F238E27FC236}">
                <a16:creationId xmlns:a16="http://schemas.microsoft.com/office/drawing/2014/main" id="{A053D204-3CA2-F820-4BD0-99394972EC57}"/>
              </a:ext>
            </a:extLst>
          </p:cNvPr>
          <p:cNvSpPr>
            <a:spLocks noGrp="1"/>
          </p:cNvSpPr>
          <p:nvPr>
            <p:ph type="body" sz="half" idx="13"/>
          </p:nvPr>
        </p:nvSpPr>
        <p:spPr>
          <a:xfrm>
            <a:off x="1112808" y="771520"/>
            <a:ext cx="8203720" cy="4487427"/>
          </a:xfrm>
        </p:spPr>
        <p:txBody>
          <a:bodyPr>
            <a:noAutofit/>
          </a:bodyPr>
          <a:lstStyle/>
          <a:p>
            <a:r>
              <a:rPr lang="en-US" sz="2000" dirty="0"/>
              <a:t>Most young healthy pregnant people have an uncomplicated [non-severe] course of COVID-19</a:t>
            </a:r>
          </a:p>
          <a:p>
            <a:r>
              <a:rPr lang="en-US" sz="2000" dirty="0"/>
              <a:t>People who are pregnant or recently pregnant are more likely to:</a:t>
            </a:r>
          </a:p>
          <a:p>
            <a:pPr marL="342900" indent="-342900">
              <a:buFont typeface="Arial" panose="020B0604020202020204" pitchFamily="34" charset="0"/>
              <a:buChar char="•"/>
            </a:pPr>
            <a:r>
              <a:rPr lang="en-US" sz="2000" dirty="0"/>
              <a:t>	Have severe illness, require ICU admission, ventilation, or advanced life 	support, die, or deliver preterm</a:t>
            </a:r>
          </a:p>
          <a:p>
            <a:r>
              <a:rPr lang="en-US" sz="2000" dirty="0"/>
              <a:t>Highest risks are seen with </a:t>
            </a:r>
            <a:r>
              <a:rPr lang="en-US" sz="2000" b="1" dirty="0"/>
              <a:t>older maternal age (</a:t>
            </a:r>
            <a:r>
              <a:rPr lang="en-US" sz="2000" b="1" u="sng" dirty="0"/>
              <a:t>&gt;</a:t>
            </a:r>
            <a:r>
              <a:rPr lang="en-US" sz="2000" b="1" dirty="0"/>
              <a:t> 35 years), obesity, chronic medical conditions, and complications of pregnancy (pre-eclampsia or gestational diabetes) </a:t>
            </a:r>
          </a:p>
          <a:p>
            <a:r>
              <a:rPr lang="en-US" sz="2000" dirty="0"/>
              <a:t>Despite the maternal risks, infants are at low risk for severe disease.  Breastfeeding and skin to skin postpartum care is advised unless the mother is too sick to provide care.</a:t>
            </a:r>
          </a:p>
        </p:txBody>
      </p:sp>
      <p:sp>
        <p:nvSpPr>
          <p:cNvPr id="4" name="TextBox 3">
            <a:extLst>
              <a:ext uri="{FF2B5EF4-FFF2-40B4-BE49-F238E27FC236}">
                <a16:creationId xmlns:a16="http://schemas.microsoft.com/office/drawing/2014/main" id="{C8FE3F6B-AFA7-9F07-20A9-D9B263B4375A}"/>
              </a:ext>
            </a:extLst>
          </p:cNvPr>
          <p:cNvSpPr txBox="1"/>
          <p:nvPr/>
        </p:nvSpPr>
        <p:spPr>
          <a:xfrm>
            <a:off x="1433739" y="6341165"/>
            <a:ext cx="1069524" cy="369332"/>
          </a:xfrm>
          <a:prstGeom prst="rect">
            <a:avLst/>
          </a:prstGeom>
          <a:noFill/>
        </p:spPr>
        <p:txBody>
          <a:bodyPr wrap="none" rtlCol="0">
            <a:spAutoFit/>
          </a:bodyPr>
          <a:lstStyle/>
          <a:p>
            <a:r>
              <a:rPr lang="en-US" dirty="0"/>
              <a:t> </a:t>
            </a:r>
            <a:r>
              <a:rPr lang="en-US" sz="1400" dirty="0"/>
              <a:t>Strid, 2022</a:t>
            </a:r>
          </a:p>
        </p:txBody>
      </p:sp>
      <p:pic>
        <p:nvPicPr>
          <p:cNvPr id="6" name="Picture 5">
            <a:extLst>
              <a:ext uri="{FF2B5EF4-FFF2-40B4-BE49-F238E27FC236}">
                <a16:creationId xmlns:a16="http://schemas.microsoft.com/office/drawing/2014/main" id="{257A4F19-50BD-C82D-3B11-B0150914A6C1}"/>
              </a:ext>
            </a:extLst>
          </p:cNvPr>
          <p:cNvPicPr>
            <a:picLocks noChangeAspect="1"/>
          </p:cNvPicPr>
          <p:nvPr/>
        </p:nvPicPr>
        <p:blipFill>
          <a:blip r:embed="rId2"/>
          <a:stretch>
            <a:fillRect/>
          </a:stretch>
        </p:blipFill>
        <p:spPr>
          <a:xfrm>
            <a:off x="9508991" y="0"/>
            <a:ext cx="2438050" cy="5715000"/>
          </a:xfrm>
          <a:prstGeom prst="rect">
            <a:avLst/>
          </a:prstGeom>
        </p:spPr>
      </p:pic>
      <p:sp>
        <p:nvSpPr>
          <p:cNvPr id="7" name="TextBox 6">
            <a:extLst>
              <a:ext uri="{FF2B5EF4-FFF2-40B4-BE49-F238E27FC236}">
                <a16:creationId xmlns:a16="http://schemas.microsoft.com/office/drawing/2014/main" id="{CD1DD7CC-81EA-FF22-59B3-1B0709BB82AB}"/>
              </a:ext>
            </a:extLst>
          </p:cNvPr>
          <p:cNvSpPr txBox="1"/>
          <p:nvPr/>
        </p:nvSpPr>
        <p:spPr>
          <a:xfrm>
            <a:off x="2948674" y="6373832"/>
            <a:ext cx="6925101" cy="307777"/>
          </a:xfrm>
          <a:prstGeom prst="rect">
            <a:avLst/>
          </a:prstGeom>
          <a:noFill/>
        </p:spPr>
        <p:txBody>
          <a:bodyPr wrap="none" rtlCol="0">
            <a:spAutoFit/>
          </a:bodyPr>
          <a:lstStyle/>
          <a:p>
            <a:r>
              <a:rPr lang="en-US" sz="1400" dirty="0"/>
              <a:t>https://www.cdc.gov/coronavirus/2019-ncov/need-extra-precautions/pregnant-people.html</a:t>
            </a:r>
          </a:p>
        </p:txBody>
      </p:sp>
    </p:spTree>
    <p:extLst>
      <p:ext uri="{BB962C8B-B14F-4D97-AF65-F5344CB8AC3E}">
        <p14:creationId xmlns:p14="http://schemas.microsoft.com/office/powerpoint/2010/main" val="2465314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46AEBAE-8B41-435E-B073-076AFCED3CB7}"/>
              </a:ext>
            </a:extLst>
          </p:cNvPr>
          <p:cNvSpPr/>
          <p:nvPr/>
        </p:nvSpPr>
        <p:spPr>
          <a:xfrm>
            <a:off x="0" y="0"/>
            <a:ext cx="12192000" cy="6858000"/>
          </a:xfrm>
          <a:prstGeom prst="rect">
            <a:avLst/>
          </a:prstGeom>
          <a:solidFill>
            <a:srgbClr val="022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60BE9FD-5C5E-4833-B5C6-0F97985BE7D3}"/>
              </a:ext>
            </a:extLst>
          </p:cNvPr>
          <p:cNvSpPr>
            <a:spLocks noGrp="1"/>
          </p:cNvSpPr>
          <p:nvPr>
            <p:ph type="title"/>
          </p:nvPr>
        </p:nvSpPr>
        <p:spPr>
          <a:xfrm>
            <a:off x="1195956" y="255916"/>
            <a:ext cx="5240274" cy="1106424"/>
          </a:xfrm>
        </p:spPr>
        <p:txBody>
          <a:bodyPr/>
          <a:lstStyle/>
          <a:p>
            <a:r>
              <a:rPr lang="en-US">
                <a:solidFill>
                  <a:srgbClr val="C4D8E2"/>
                </a:solidFill>
                <a:latin typeface="+mn-lt"/>
              </a:rPr>
              <a:t>By the end of this module, </a:t>
            </a:r>
            <a:br>
              <a:rPr lang="en-US">
                <a:solidFill>
                  <a:srgbClr val="C4D8E2"/>
                </a:solidFill>
                <a:latin typeface="+mn-lt"/>
              </a:rPr>
            </a:br>
            <a:r>
              <a:rPr lang="en-US">
                <a:solidFill>
                  <a:srgbClr val="C4D8E2"/>
                </a:solidFill>
                <a:latin typeface="+mn-lt"/>
              </a:rPr>
              <a:t>the learner should be able to: </a:t>
            </a:r>
          </a:p>
        </p:txBody>
      </p:sp>
      <p:sp>
        <p:nvSpPr>
          <p:cNvPr id="22" name="Content Placeholder 2">
            <a:extLst>
              <a:ext uri="{FF2B5EF4-FFF2-40B4-BE49-F238E27FC236}">
                <a16:creationId xmlns:a16="http://schemas.microsoft.com/office/drawing/2014/main" id="{E286A65F-1AE5-4522-83BF-0C1A23EDED00}"/>
              </a:ext>
            </a:extLst>
          </p:cNvPr>
          <p:cNvSpPr>
            <a:spLocks noGrp="1"/>
          </p:cNvSpPr>
          <p:nvPr>
            <p:ph idx="1"/>
          </p:nvPr>
        </p:nvSpPr>
        <p:spPr>
          <a:xfrm>
            <a:off x="341376" y="1438192"/>
            <a:ext cx="10356270" cy="4803644"/>
          </a:xfrm>
        </p:spPr>
        <p:txBody>
          <a:bodyPr>
            <a:normAutofit/>
          </a:bodyPr>
          <a:lstStyle/>
          <a:p>
            <a:pPr marL="457200" indent="-457200">
              <a:lnSpc>
                <a:spcPct val="100000"/>
              </a:lnSpc>
              <a:buClr>
                <a:schemeClr val="bg1"/>
              </a:buClr>
              <a:buFont typeface="Arial" panose="020B0604020202020204" pitchFamily="34" charset="0"/>
              <a:buAutoNum type="arabicPeriod"/>
            </a:pPr>
            <a:r>
              <a:rPr lang="en-US" sz="3200" dirty="0">
                <a:solidFill>
                  <a:schemeClr val="bg1"/>
                </a:solidFill>
              </a:rPr>
              <a:t>Describe the clinical presentation of COVID-19</a:t>
            </a:r>
          </a:p>
          <a:p>
            <a:pPr marL="457200" indent="-457200">
              <a:lnSpc>
                <a:spcPct val="100000"/>
              </a:lnSpc>
              <a:buClr>
                <a:schemeClr val="bg1"/>
              </a:buClr>
              <a:buFont typeface="Arial" panose="020B0604020202020204" pitchFamily="34" charset="0"/>
              <a:buAutoNum type="arabicPeriod"/>
            </a:pPr>
            <a:r>
              <a:rPr lang="en-US" sz="3200" dirty="0">
                <a:solidFill>
                  <a:schemeClr val="bg1"/>
                </a:solidFill>
              </a:rPr>
              <a:t>Understand the time course to resolution of symptoms or progression to severe disease</a:t>
            </a:r>
          </a:p>
          <a:p>
            <a:pPr marL="457200" indent="-457200">
              <a:lnSpc>
                <a:spcPct val="100000"/>
              </a:lnSpc>
              <a:buClr>
                <a:schemeClr val="bg1"/>
              </a:buClr>
              <a:buFont typeface="Arial" panose="020B0604020202020204" pitchFamily="34" charset="0"/>
              <a:buAutoNum type="arabicPeriod"/>
            </a:pPr>
            <a:r>
              <a:rPr lang="en-US" sz="3200" dirty="0">
                <a:solidFill>
                  <a:schemeClr val="bg1"/>
                </a:solidFill>
              </a:rPr>
              <a:t>Assess a patient and categorize their disease as non severe, severe, or critical illness</a:t>
            </a:r>
          </a:p>
          <a:p>
            <a:pPr marL="457200" indent="-457200">
              <a:lnSpc>
                <a:spcPct val="100000"/>
              </a:lnSpc>
              <a:buClr>
                <a:schemeClr val="bg1"/>
              </a:buClr>
              <a:buFont typeface="Arial" panose="020B0604020202020204" pitchFamily="34" charset="0"/>
              <a:buAutoNum type="arabicPeriod"/>
            </a:pPr>
            <a:r>
              <a:rPr lang="en-US" sz="3200" b="0" dirty="0">
                <a:solidFill>
                  <a:schemeClr val="bg1"/>
                </a:solidFill>
                <a:latin typeface="+mn-lt"/>
              </a:rPr>
              <a:t>Identify risk factors for progressing to severe COVID-19 or death </a:t>
            </a:r>
          </a:p>
          <a:p>
            <a:pPr marL="457200" indent="-457200">
              <a:lnSpc>
                <a:spcPct val="100000"/>
              </a:lnSpc>
              <a:buClr>
                <a:schemeClr val="bg1"/>
              </a:buClr>
              <a:buFont typeface="Arial" panose="020B0604020202020204" pitchFamily="34" charset="0"/>
              <a:buAutoNum type="arabicPeriod"/>
            </a:pPr>
            <a:endParaRPr lang="en-US" sz="1800" b="0" dirty="0">
              <a:solidFill>
                <a:schemeClr val="bg1"/>
              </a:solidFill>
              <a:latin typeface="+mn-lt"/>
            </a:endParaRPr>
          </a:p>
          <a:p>
            <a:pPr marL="457200" indent="-457200">
              <a:lnSpc>
                <a:spcPct val="100000"/>
              </a:lnSpc>
              <a:buClr>
                <a:schemeClr val="bg1"/>
              </a:buClr>
              <a:buAutoNum type="arabicPeriod"/>
            </a:pPr>
            <a:endParaRPr lang="en-US" sz="1800" dirty="0">
              <a:solidFill>
                <a:schemeClr val="bg1"/>
              </a:solidFill>
              <a:latin typeface="+mn-lt"/>
            </a:endParaRPr>
          </a:p>
        </p:txBody>
      </p:sp>
      <p:pic>
        <p:nvPicPr>
          <p:cNvPr id="3" name="Picture 2" descr="A close up of a logo&#10;&#10;Description automatically generated">
            <a:extLst>
              <a:ext uri="{FF2B5EF4-FFF2-40B4-BE49-F238E27FC236}">
                <a16:creationId xmlns:a16="http://schemas.microsoft.com/office/drawing/2014/main" id="{B343FEE3-16AD-47E7-891E-CD7A5BD0C8B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1284262" cy="1284262"/>
          </a:xfrm>
          <a:prstGeom prst="rect">
            <a:avLst/>
          </a:prstGeom>
        </p:spPr>
      </p:pic>
      <p:sp>
        <p:nvSpPr>
          <p:cNvPr id="10" name="Rectangle 9">
            <a:extLst>
              <a:ext uri="{FF2B5EF4-FFF2-40B4-BE49-F238E27FC236}">
                <a16:creationId xmlns:a16="http://schemas.microsoft.com/office/drawing/2014/main" id="{AE0EFC4B-80CD-4816-A566-83D469BA5283}"/>
              </a:ext>
            </a:extLst>
          </p:cNvPr>
          <p:cNvSpPr/>
          <p:nvPr/>
        </p:nvSpPr>
        <p:spPr>
          <a:xfrm>
            <a:off x="10639424" y="6231117"/>
            <a:ext cx="1552575" cy="626881"/>
          </a:xfrm>
          <a:prstGeom prst="rect">
            <a:avLst/>
          </a:prstGeom>
          <a:solidFill>
            <a:srgbClr val="093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56A105C8-CE3D-4EB7-BBE3-366B5193FE78}"/>
              </a:ext>
            </a:extLst>
          </p:cNvPr>
          <p:cNvPicPr>
            <a:picLocks noChangeAspect="1"/>
          </p:cNvPicPr>
          <p:nvPr/>
        </p:nvPicPr>
        <p:blipFill rotWithShape="1">
          <a:blip r:embed="rId4">
            <a:extLst>
              <a:ext uri="{28A0092B-C50C-407E-A947-70E740481C1C}">
                <a14:useLocalDpi xmlns:a14="http://schemas.microsoft.com/office/drawing/2010/main" val="0"/>
              </a:ext>
            </a:extLst>
          </a:blip>
          <a:srcRect t="11883" b="11883"/>
          <a:stretch/>
        </p:blipFill>
        <p:spPr>
          <a:xfrm>
            <a:off x="11179804" y="6542024"/>
            <a:ext cx="1012195" cy="315974"/>
          </a:xfrm>
          <a:prstGeom prst="rect">
            <a:avLst/>
          </a:prstGeom>
        </p:spPr>
      </p:pic>
      <p:pic>
        <p:nvPicPr>
          <p:cNvPr id="8" name="Picture 7">
            <a:extLst>
              <a:ext uri="{FF2B5EF4-FFF2-40B4-BE49-F238E27FC236}">
                <a16:creationId xmlns:a16="http://schemas.microsoft.com/office/drawing/2014/main" id="{9AFE94A1-6C1F-4177-A300-6356BFCD1DC3}"/>
              </a:ext>
            </a:extLst>
          </p:cNvPr>
          <p:cNvPicPr>
            <a:picLocks noChangeAspect="1"/>
          </p:cNvPicPr>
          <p:nvPr/>
        </p:nvPicPr>
        <p:blipFill>
          <a:blip r:embed="rId5"/>
          <a:stretch>
            <a:fillRect/>
          </a:stretch>
        </p:blipFill>
        <p:spPr>
          <a:xfrm>
            <a:off x="10639424" y="6013174"/>
            <a:ext cx="1552575" cy="844826"/>
          </a:xfrm>
          <a:prstGeom prst="rect">
            <a:avLst/>
          </a:prstGeom>
        </p:spPr>
      </p:pic>
    </p:spTree>
    <p:extLst>
      <p:ext uri="{BB962C8B-B14F-4D97-AF65-F5344CB8AC3E}">
        <p14:creationId xmlns:p14="http://schemas.microsoft.com/office/powerpoint/2010/main" val="19868505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646E9-9C9E-4A49-AE28-79B5D892908D}"/>
              </a:ext>
            </a:extLst>
          </p:cNvPr>
          <p:cNvSpPr>
            <a:spLocks noGrp="1"/>
          </p:cNvSpPr>
          <p:nvPr>
            <p:ph type="title"/>
          </p:nvPr>
        </p:nvSpPr>
        <p:spPr>
          <a:xfrm>
            <a:off x="1212008" y="439918"/>
            <a:ext cx="10535232" cy="570920"/>
          </a:xfrm>
        </p:spPr>
        <p:txBody>
          <a:bodyPr>
            <a:noAutofit/>
          </a:bodyPr>
          <a:lstStyle/>
          <a:p>
            <a:r>
              <a:rPr lang="en-US" sz="2800" dirty="0">
                <a:latin typeface="Calibri" panose="020F0502020204030204" pitchFamily="34" charset="0"/>
                <a:cs typeface="Calibri" panose="020F0502020204030204" pitchFamily="34" charset="0"/>
              </a:rPr>
              <a:t>WHO r</a:t>
            </a:r>
            <a:r>
              <a:rPr lang="en-US" sz="2800" b="1" dirty="0">
                <a:latin typeface="Calibri" panose="020F0502020204030204" pitchFamily="34" charset="0"/>
                <a:cs typeface="Calibri" panose="020F0502020204030204" pitchFamily="34" charset="0"/>
              </a:rPr>
              <a:t>isk factors for progression to severe COVID-19</a:t>
            </a:r>
          </a:p>
        </p:txBody>
      </p:sp>
      <p:sp>
        <p:nvSpPr>
          <p:cNvPr id="3" name="Content Placeholder 2">
            <a:extLst>
              <a:ext uri="{FF2B5EF4-FFF2-40B4-BE49-F238E27FC236}">
                <a16:creationId xmlns:a16="http://schemas.microsoft.com/office/drawing/2014/main" id="{43B261F0-DD40-4843-A030-4EAF32DCA762}"/>
              </a:ext>
            </a:extLst>
          </p:cNvPr>
          <p:cNvSpPr>
            <a:spLocks noGrp="1"/>
          </p:cNvSpPr>
          <p:nvPr>
            <p:ph type="body" sz="half" idx="13"/>
          </p:nvPr>
        </p:nvSpPr>
        <p:spPr>
          <a:xfrm>
            <a:off x="1433739" y="1308295"/>
            <a:ext cx="9919772" cy="1136325"/>
          </a:xfrm>
        </p:spPr>
        <p:txBody>
          <a:bodyPr>
            <a:noAutofit/>
          </a:bodyPr>
          <a:lstStyle/>
          <a:p>
            <a:pPr marL="342900" indent="-342900">
              <a:buFont typeface="Wingdings" panose="05000000000000000000" pitchFamily="2" charset="2"/>
              <a:buChar char="q"/>
            </a:pPr>
            <a:r>
              <a:rPr lang="en-US" sz="2400" dirty="0"/>
              <a:t>Age over 60 years (risk related to age increases progressively with age)</a:t>
            </a:r>
          </a:p>
          <a:p>
            <a:pPr marL="342900" indent="-342900">
              <a:buFont typeface="Wingdings" panose="05000000000000000000" pitchFamily="2" charset="2"/>
              <a:buChar char="q"/>
            </a:pPr>
            <a:r>
              <a:rPr lang="en-US" sz="2000" dirty="0"/>
              <a:t>Pregnant or recently pregnant (see prior discussion)</a:t>
            </a:r>
          </a:p>
          <a:p>
            <a:r>
              <a:rPr lang="en-US" sz="2400" dirty="0"/>
              <a:t>Underlying noncommunicable diseases (NCDs):</a:t>
            </a:r>
          </a:p>
          <a:p>
            <a:pPr marL="342900" indent="-342900">
              <a:buFont typeface="Wingdings" panose="05000000000000000000" pitchFamily="2" charset="2"/>
              <a:buChar char="q"/>
            </a:pPr>
            <a:r>
              <a:rPr lang="en-US" sz="1800" dirty="0"/>
              <a:t>Diabetes mellitus</a:t>
            </a:r>
          </a:p>
          <a:p>
            <a:pPr marL="342900" indent="-342900">
              <a:buFont typeface="Wingdings" panose="05000000000000000000" pitchFamily="2" charset="2"/>
              <a:buChar char="q"/>
            </a:pPr>
            <a:r>
              <a:rPr lang="en-US" sz="1800" dirty="0"/>
              <a:t>Hypertension</a:t>
            </a:r>
          </a:p>
          <a:p>
            <a:pPr marL="342900" indent="-342900">
              <a:buFont typeface="Wingdings" panose="05000000000000000000" pitchFamily="2" charset="2"/>
              <a:buChar char="q"/>
            </a:pPr>
            <a:r>
              <a:rPr lang="en-US" sz="1800" dirty="0"/>
              <a:t>Cardiac disease</a:t>
            </a:r>
          </a:p>
          <a:p>
            <a:pPr marL="342900" indent="-342900">
              <a:buFont typeface="Wingdings" panose="05000000000000000000" pitchFamily="2" charset="2"/>
              <a:buChar char="q"/>
            </a:pPr>
            <a:r>
              <a:rPr lang="en-US" sz="1800" dirty="0"/>
              <a:t>Chronic lung disease (including asthma)</a:t>
            </a:r>
          </a:p>
          <a:p>
            <a:pPr marL="342900" indent="-342900">
              <a:buFont typeface="Wingdings" panose="05000000000000000000" pitchFamily="2" charset="2"/>
              <a:buChar char="q"/>
            </a:pPr>
            <a:r>
              <a:rPr lang="en-US" sz="1800" dirty="0"/>
              <a:t>Cerebrovascular disease</a:t>
            </a:r>
          </a:p>
          <a:p>
            <a:pPr marL="342900" indent="-342900">
              <a:buFont typeface="Wingdings" panose="05000000000000000000" pitchFamily="2" charset="2"/>
              <a:buChar char="q"/>
            </a:pPr>
            <a:r>
              <a:rPr lang="en-US" sz="1800" dirty="0"/>
              <a:t>Dementia</a:t>
            </a:r>
          </a:p>
          <a:p>
            <a:endParaRPr lang="en-US" sz="2400" dirty="0"/>
          </a:p>
        </p:txBody>
      </p:sp>
      <p:sp>
        <p:nvSpPr>
          <p:cNvPr id="6" name="TextBox 5">
            <a:extLst>
              <a:ext uri="{FF2B5EF4-FFF2-40B4-BE49-F238E27FC236}">
                <a16:creationId xmlns:a16="http://schemas.microsoft.com/office/drawing/2014/main" id="{6C4B4F02-CEA5-00EB-4A38-490694D7A4F9}"/>
              </a:ext>
            </a:extLst>
          </p:cNvPr>
          <p:cNvSpPr txBox="1"/>
          <p:nvPr/>
        </p:nvSpPr>
        <p:spPr>
          <a:xfrm>
            <a:off x="6096000" y="3039534"/>
            <a:ext cx="4024307" cy="2542363"/>
          </a:xfrm>
          <a:prstGeom prst="rect">
            <a:avLst/>
          </a:prstGeom>
          <a:noFill/>
        </p:spPr>
        <p:txBody>
          <a:bodyPr wrap="none" rtlCol="0">
            <a:spAutoFit/>
          </a:bodyPr>
          <a:lstStyle/>
          <a:p>
            <a:pPr marL="342900" indent="-342900">
              <a:lnSpc>
                <a:spcPct val="150000"/>
              </a:lnSpc>
              <a:buFont typeface="Wingdings" panose="05000000000000000000" pitchFamily="2" charset="2"/>
              <a:buChar char="q"/>
            </a:pPr>
            <a:r>
              <a:rPr lang="en-US" dirty="0"/>
              <a:t>Mental disorders</a:t>
            </a:r>
          </a:p>
          <a:p>
            <a:pPr marL="342900" indent="-342900">
              <a:lnSpc>
                <a:spcPct val="150000"/>
              </a:lnSpc>
              <a:buFont typeface="Wingdings" panose="05000000000000000000" pitchFamily="2" charset="2"/>
              <a:buChar char="q"/>
            </a:pPr>
            <a:r>
              <a:rPr lang="en-US" dirty="0"/>
              <a:t>Chronic kidney disease</a:t>
            </a:r>
          </a:p>
          <a:p>
            <a:pPr marL="342900" indent="-342900">
              <a:lnSpc>
                <a:spcPct val="150000"/>
              </a:lnSpc>
              <a:buFont typeface="Wingdings" panose="05000000000000000000" pitchFamily="2" charset="2"/>
              <a:buChar char="q"/>
            </a:pPr>
            <a:r>
              <a:rPr lang="en-US" dirty="0"/>
              <a:t>Immunosuppression</a:t>
            </a:r>
          </a:p>
          <a:p>
            <a:pPr marL="342900" indent="-342900">
              <a:lnSpc>
                <a:spcPct val="150000"/>
              </a:lnSpc>
              <a:buFont typeface="Wingdings" panose="05000000000000000000" pitchFamily="2" charset="2"/>
              <a:buChar char="q"/>
            </a:pPr>
            <a:r>
              <a:rPr lang="en-US" dirty="0"/>
              <a:t>Obesity</a:t>
            </a:r>
          </a:p>
          <a:p>
            <a:pPr marL="342900" indent="-342900">
              <a:lnSpc>
                <a:spcPct val="150000"/>
              </a:lnSpc>
              <a:buFont typeface="Wingdings" panose="05000000000000000000" pitchFamily="2" charset="2"/>
              <a:buChar char="q"/>
            </a:pPr>
            <a:r>
              <a:rPr lang="en-US" dirty="0"/>
              <a:t>Cancer</a:t>
            </a:r>
          </a:p>
          <a:p>
            <a:pPr marL="342900" indent="-342900">
              <a:lnSpc>
                <a:spcPct val="150000"/>
              </a:lnSpc>
              <a:buFont typeface="Wingdings" panose="05000000000000000000" pitchFamily="2" charset="2"/>
              <a:buChar char="q"/>
            </a:pPr>
            <a:r>
              <a:rPr lang="en-US" dirty="0"/>
              <a:t>being unvaccinated against COVID-19</a:t>
            </a:r>
          </a:p>
        </p:txBody>
      </p:sp>
      <p:pic>
        <p:nvPicPr>
          <p:cNvPr id="12" name="Picture 11">
            <a:extLst>
              <a:ext uri="{FF2B5EF4-FFF2-40B4-BE49-F238E27FC236}">
                <a16:creationId xmlns:a16="http://schemas.microsoft.com/office/drawing/2014/main" id="{7F7C7D5F-6D5F-036B-6915-9C39482D87F9}"/>
              </a:ext>
            </a:extLst>
          </p:cNvPr>
          <p:cNvPicPr>
            <a:picLocks noChangeAspect="1"/>
          </p:cNvPicPr>
          <p:nvPr/>
        </p:nvPicPr>
        <p:blipFill>
          <a:blip r:embed="rId3"/>
          <a:stretch>
            <a:fillRect/>
          </a:stretch>
        </p:blipFill>
        <p:spPr>
          <a:xfrm>
            <a:off x="1212008" y="6097756"/>
            <a:ext cx="3143250" cy="628650"/>
          </a:xfrm>
          <a:prstGeom prst="rect">
            <a:avLst/>
          </a:prstGeom>
        </p:spPr>
      </p:pic>
    </p:spTree>
    <p:extLst>
      <p:ext uri="{BB962C8B-B14F-4D97-AF65-F5344CB8AC3E}">
        <p14:creationId xmlns:p14="http://schemas.microsoft.com/office/powerpoint/2010/main" val="8879386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B5717-92B1-DAB8-F180-2FADFABA09BA}"/>
              </a:ext>
            </a:extLst>
          </p:cNvPr>
          <p:cNvSpPr>
            <a:spLocks noGrp="1"/>
          </p:cNvSpPr>
          <p:nvPr>
            <p:ph type="title"/>
          </p:nvPr>
        </p:nvSpPr>
        <p:spPr>
          <a:xfrm>
            <a:off x="911748" y="271503"/>
            <a:ext cx="11153955" cy="570920"/>
          </a:xfrm>
        </p:spPr>
        <p:txBody>
          <a:bodyPr>
            <a:noAutofit/>
          </a:bodyPr>
          <a:lstStyle/>
          <a:p>
            <a:r>
              <a:rPr lang="en-US" sz="2800" dirty="0">
                <a:latin typeface="Calibri" panose="020F0502020204030204" pitchFamily="34" charset="0"/>
                <a:cs typeface="Calibri" panose="020F0502020204030204" pitchFamily="34" charset="0"/>
              </a:rPr>
              <a:t>CDC Includes Some Additional [possible] Risk Factors for Severe COVID-19</a:t>
            </a:r>
          </a:p>
        </p:txBody>
      </p:sp>
      <p:sp>
        <p:nvSpPr>
          <p:cNvPr id="3" name="Text Placeholder 2">
            <a:extLst>
              <a:ext uri="{FF2B5EF4-FFF2-40B4-BE49-F238E27FC236}">
                <a16:creationId xmlns:a16="http://schemas.microsoft.com/office/drawing/2014/main" id="{D9178D42-6F44-D6B9-AD18-C0081F14E758}"/>
              </a:ext>
            </a:extLst>
          </p:cNvPr>
          <p:cNvSpPr>
            <a:spLocks noGrp="1"/>
          </p:cNvSpPr>
          <p:nvPr>
            <p:ph type="body" sz="half" idx="13"/>
          </p:nvPr>
        </p:nvSpPr>
        <p:spPr>
          <a:xfrm>
            <a:off x="1171575" y="975736"/>
            <a:ext cx="5657850" cy="4487427"/>
          </a:xfrm>
        </p:spPr>
        <p:txBody>
          <a:bodyPr>
            <a:noAutofit/>
          </a:bodyPr>
          <a:lstStyle/>
          <a:p>
            <a:pPr marL="342900" indent="-342900">
              <a:buFont typeface="Wingdings" panose="05000000000000000000" pitchFamily="2" charset="2"/>
              <a:buChar char="q"/>
            </a:pPr>
            <a:r>
              <a:rPr lang="en-US" sz="2400" dirty="0"/>
              <a:t>Disabilities (ADHD, Cerebral palsy, spinal cord injuries, intellectual disabilities, birth defects, etc.)</a:t>
            </a:r>
          </a:p>
          <a:p>
            <a:pPr marL="342900" indent="-342900">
              <a:buFont typeface="Wingdings" panose="05000000000000000000" pitchFamily="2" charset="2"/>
              <a:buChar char="q"/>
            </a:pPr>
            <a:r>
              <a:rPr lang="en-US" sz="2400" dirty="0"/>
              <a:t>On steroids or other immune suppressive medications</a:t>
            </a:r>
          </a:p>
          <a:p>
            <a:pPr marL="342900" indent="-342900">
              <a:buFont typeface="Wingdings" panose="05000000000000000000" pitchFamily="2" charset="2"/>
              <a:buChar char="q"/>
            </a:pPr>
            <a:r>
              <a:rPr lang="en-US" sz="2400" dirty="0"/>
              <a:t>Liver disease (alcohol-related, nonalcoholic steatohepatitis, autoimmune)</a:t>
            </a:r>
          </a:p>
          <a:p>
            <a:pPr marL="342900" indent="-342900">
              <a:buFont typeface="Wingdings" panose="05000000000000000000" pitchFamily="2" charset="2"/>
              <a:buChar char="q"/>
            </a:pPr>
            <a:r>
              <a:rPr lang="en-US" sz="2400" dirty="0"/>
              <a:t>Tuberculosis</a:t>
            </a:r>
          </a:p>
          <a:p>
            <a:pPr marL="342900" indent="-342900">
              <a:buFont typeface="Wingdings" panose="05000000000000000000" pitchFamily="2" charset="2"/>
              <a:buChar char="q"/>
            </a:pPr>
            <a:r>
              <a:rPr lang="en-US" sz="2400" dirty="0"/>
              <a:t>Primary immunodeficiencies</a:t>
            </a:r>
          </a:p>
        </p:txBody>
      </p:sp>
      <p:sp>
        <p:nvSpPr>
          <p:cNvPr id="7" name="TextBox 6">
            <a:extLst>
              <a:ext uri="{FF2B5EF4-FFF2-40B4-BE49-F238E27FC236}">
                <a16:creationId xmlns:a16="http://schemas.microsoft.com/office/drawing/2014/main" id="{D90C83DD-7B3C-8896-95C0-2B0B9B652374}"/>
              </a:ext>
            </a:extLst>
          </p:cNvPr>
          <p:cNvSpPr txBox="1"/>
          <p:nvPr/>
        </p:nvSpPr>
        <p:spPr>
          <a:xfrm>
            <a:off x="7279301" y="975736"/>
            <a:ext cx="3959524" cy="5909310"/>
          </a:xfrm>
          <a:prstGeom prst="rect">
            <a:avLst/>
          </a:prstGeom>
          <a:noFill/>
        </p:spPr>
        <p:txBody>
          <a:bodyPr wrap="square" rtlCol="0">
            <a:spAutoFit/>
          </a:bodyPr>
          <a:lstStyle/>
          <a:p>
            <a:pPr marL="342900" indent="-342900">
              <a:lnSpc>
                <a:spcPct val="150000"/>
              </a:lnSpc>
              <a:buFont typeface="Wingdings" panose="05000000000000000000" pitchFamily="2" charset="2"/>
              <a:buChar char="q"/>
            </a:pPr>
            <a:r>
              <a:rPr lang="en-US" sz="2400" dirty="0"/>
              <a:t>HIV</a:t>
            </a:r>
          </a:p>
          <a:p>
            <a:pPr marL="342900" indent="-342900">
              <a:lnSpc>
                <a:spcPct val="150000"/>
              </a:lnSpc>
              <a:buFont typeface="Wingdings" panose="05000000000000000000" pitchFamily="2" charset="2"/>
              <a:buChar char="q"/>
            </a:pPr>
            <a:r>
              <a:rPr lang="en-US" sz="2400" dirty="0"/>
              <a:t>Smoking</a:t>
            </a:r>
          </a:p>
          <a:p>
            <a:pPr marL="342900" indent="-342900">
              <a:lnSpc>
                <a:spcPct val="150000"/>
              </a:lnSpc>
              <a:buFont typeface="Wingdings" panose="05000000000000000000" pitchFamily="2" charset="2"/>
              <a:buChar char="q"/>
            </a:pPr>
            <a:r>
              <a:rPr lang="en-US" sz="2400" dirty="0"/>
              <a:t>Hepatitis B and/or C</a:t>
            </a:r>
          </a:p>
          <a:p>
            <a:pPr marL="342900" indent="-342900">
              <a:lnSpc>
                <a:spcPct val="150000"/>
              </a:lnSpc>
              <a:buFont typeface="Wingdings" panose="05000000000000000000" pitchFamily="2" charset="2"/>
              <a:buChar char="q"/>
            </a:pPr>
            <a:r>
              <a:rPr lang="en-US" sz="2400" dirty="0"/>
              <a:t>Alpha 1 antitrypsin deficiency</a:t>
            </a:r>
          </a:p>
          <a:p>
            <a:pPr marL="342900" indent="-342900">
              <a:lnSpc>
                <a:spcPct val="150000"/>
              </a:lnSpc>
              <a:buFont typeface="Wingdings" panose="05000000000000000000" pitchFamily="2" charset="2"/>
              <a:buChar char="q"/>
            </a:pPr>
            <a:r>
              <a:rPr lang="en-US" sz="2400" dirty="0"/>
              <a:t>Sickle Cell disease</a:t>
            </a:r>
          </a:p>
          <a:p>
            <a:pPr marL="342900" indent="-342900">
              <a:lnSpc>
                <a:spcPct val="150000"/>
              </a:lnSpc>
              <a:buFont typeface="Wingdings" panose="05000000000000000000" pitchFamily="2" charset="2"/>
              <a:buChar char="q"/>
            </a:pPr>
            <a:r>
              <a:rPr lang="en-US" sz="2400" dirty="0"/>
              <a:t>Substance use disorders</a:t>
            </a:r>
          </a:p>
          <a:p>
            <a:pPr marL="342900" indent="-342900">
              <a:lnSpc>
                <a:spcPct val="150000"/>
              </a:lnSpc>
              <a:buFont typeface="Wingdings" panose="05000000000000000000" pitchFamily="2" charset="2"/>
              <a:buChar char="q"/>
            </a:pPr>
            <a:r>
              <a:rPr lang="en-US" sz="2400" dirty="0"/>
              <a:t>Cystic fibrosis</a:t>
            </a:r>
          </a:p>
          <a:p>
            <a:pPr marL="342900" indent="-342900">
              <a:lnSpc>
                <a:spcPct val="150000"/>
              </a:lnSpc>
              <a:buFont typeface="Wingdings" panose="05000000000000000000" pitchFamily="2" charset="2"/>
              <a:buChar char="q"/>
            </a:pPr>
            <a:r>
              <a:rPr lang="en-US" sz="2400" dirty="0"/>
              <a:t>Thalassemia</a:t>
            </a:r>
          </a:p>
          <a:p>
            <a:pPr>
              <a:lnSpc>
                <a:spcPct val="150000"/>
              </a:lnSpc>
            </a:pPr>
            <a:endParaRPr lang="en-US" sz="2400" dirty="0"/>
          </a:p>
          <a:p>
            <a:endParaRPr lang="en-US" sz="1800" dirty="0"/>
          </a:p>
        </p:txBody>
      </p:sp>
    </p:spTree>
    <p:extLst>
      <p:ext uri="{BB962C8B-B14F-4D97-AF65-F5344CB8AC3E}">
        <p14:creationId xmlns:p14="http://schemas.microsoft.com/office/powerpoint/2010/main" val="15628407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93544-8A2A-4CD2-9025-FEFA3FF6636A}"/>
              </a:ext>
            </a:extLst>
          </p:cNvPr>
          <p:cNvSpPr>
            <a:spLocks noGrp="1"/>
          </p:cNvSpPr>
          <p:nvPr>
            <p:ph type="title"/>
          </p:nvPr>
        </p:nvSpPr>
        <p:spPr>
          <a:xfrm>
            <a:off x="1057941" y="260707"/>
            <a:ext cx="10295570" cy="570920"/>
          </a:xfrm>
        </p:spPr>
        <p:txBody>
          <a:bodyPr>
            <a:normAutofit fontScale="90000"/>
          </a:bodyPr>
          <a:lstStyle/>
          <a:p>
            <a:r>
              <a:rPr lang="en-US" sz="3600" b="1" dirty="0">
                <a:latin typeface="+mn-lt"/>
                <a:cs typeface="Arial" panose="020B0604020202020204" pitchFamily="34" charset="0"/>
              </a:rPr>
              <a:t>Let’s assess a patient…a 40 year-old man</a:t>
            </a:r>
          </a:p>
        </p:txBody>
      </p:sp>
      <p:sp>
        <p:nvSpPr>
          <p:cNvPr id="3" name="Content Placeholder 2">
            <a:extLst>
              <a:ext uri="{FF2B5EF4-FFF2-40B4-BE49-F238E27FC236}">
                <a16:creationId xmlns:a16="http://schemas.microsoft.com/office/drawing/2014/main" id="{F6CDD67F-8E8D-4CA5-B8FC-A37DDDFFA598}"/>
              </a:ext>
            </a:extLst>
          </p:cNvPr>
          <p:cNvSpPr>
            <a:spLocks noGrp="1"/>
          </p:cNvSpPr>
          <p:nvPr>
            <p:ph type="body" sz="half" idx="13"/>
          </p:nvPr>
        </p:nvSpPr>
        <p:spPr/>
        <p:txBody>
          <a:bodyPr>
            <a:normAutofit/>
          </a:bodyPr>
          <a:lstStyle/>
          <a:p>
            <a:pPr marL="0" indent="0">
              <a:buNone/>
            </a:pPr>
            <a:r>
              <a:rPr lang="en-US"/>
              <a:t>.</a:t>
            </a:r>
          </a:p>
        </p:txBody>
      </p:sp>
      <p:pic>
        <p:nvPicPr>
          <p:cNvPr id="10" name="Picture 9" descr="A picture containing light&#10;&#10;Description automatically generated">
            <a:extLst>
              <a:ext uri="{FF2B5EF4-FFF2-40B4-BE49-F238E27FC236}">
                <a16:creationId xmlns:a16="http://schemas.microsoft.com/office/drawing/2014/main" id="{86125629-D04B-446C-9CA7-E7A5B2AD9D3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7105" y="0"/>
            <a:ext cx="1076426" cy="1076426"/>
          </a:xfrm>
          <a:prstGeom prst="rect">
            <a:avLst/>
          </a:prstGeom>
        </p:spPr>
      </p:pic>
      <p:sp>
        <p:nvSpPr>
          <p:cNvPr id="12" name="Rectangle 11">
            <a:extLst>
              <a:ext uri="{FF2B5EF4-FFF2-40B4-BE49-F238E27FC236}">
                <a16:creationId xmlns:a16="http://schemas.microsoft.com/office/drawing/2014/main" id="{C64B935D-F06A-4F2F-B82A-04A93156B7F9}"/>
              </a:ext>
            </a:extLst>
          </p:cNvPr>
          <p:cNvSpPr/>
          <p:nvPr/>
        </p:nvSpPr>
        <p:spPr>
          <a:xfrm>
            <a:off x="6838122" y="1422557"/>
            <a:ext cx="5366309" cy="2533217"/>
          </a:xfrm>
          <a:prstGeom prst="rect">
            <a:avLst/>
          </a:prstGeom>
          <a:solidFill>
            <a:srgbClr val="D3E2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id="{0B1D7EA1-6E0C-4ED5-BA8F-B4AE4945B98D}"/>
              </a:ext>
            </a:extLst>
          </p:cNvPr>
          <p:cNvSpPr txBox="1">
            <a:spLocks/>
          </p:cNvSpPr>
          <p:nvPr/>
        </p:nvSpPr>
        <p:spPr>
          <a:xfrm>
            <a:off x="7429662" y="2356600"/>
            <a:ext cx="4777240" cy="1599174"/>
          </a:xfrm>
          <a:prstGeom prst="rect">
            <a:avLst/>
          </a:prstGeom>
        </p:spPr>
        <p:txBody>
          <a:bodyPr>
            <a:normAutofit fontScale="47500" lnSpcReduction="20000"/>
          </a:bodyPr>
          <a:lstStyle>
            <a:lvl1pPr marL="228600" indent="-228600" algn="l" defTabSz="914400" rtl="0" eaLnBrk="1" latinLnBrk="0" hangingPunct="1">
              <a:lnSpc>
                <a:spcPct val="90000"/>
              </a:lnSpc>
              <a:spcBef>
                <a:spcPts val="1000"/>
              </a:spcBef>
              <a:buClr>
                <a:srgbClr val="093552"/>
              </a:buClr>
              <a:buSzPct val="80000"/>
              <a:buFont typeface="Arial" panose="020B0604020202020204" pitchFamily="34" charset="0"/>
              <a:buChar char="•"/>
              <a:defRPr sz="2000" b="1" kern="1200">
                <a:solidFill>
                  <a:srgbClr val="09355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rgbClr val="093552"/>
              </a:buClr>
              <a:buSzPct val="80000"/>
              <a:buFont typeface="Arial" panose="020B0604020202020204" pitchFamily="34" charset="0"/>
              <a:buChar char="•"/>
              <a:defRPr sz="1800" kern="1200">
                <a:solidFill>
                  <a:srgbClr val="093552"/>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rgbClr val="093552"/>
              </a:buClr>
              <a:buSzPct val="80000"/>
              <a:buFont typeface="Arial" panose="020B0604020202020204" pitchFamily="34" charset="0"/>
              <a:buChar char="•"/>
              <a:defRPr sz="1800" kern="1200">
                <a:solidFill>
                  <a:srgbClr val="093552"/>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rgbClr val="6CADDF"/>
              </a:buClr>
              <a:buSzPct val="80000"/>
              <a:buFont typeface="Arial" panose="020B0604020202020204" pitchFamily="34" charset="0"/>
              <a:buChar char="•"/>
              <a:defRPr sz="1600" kern="1200">
                <a:solidFill>
                  <a:srgbClr val="09355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6CADDF"/>
              </a:buClr>
              <a:buSzPct val="80000"/>
              <a:buFont typeface="Arial" panose="020B0604020202020204" pitchFamily="34" charset="0"/>
              <a:buChar char="•"/>
              <a:defRPr sz="1600" kern="1200">
                <a:solidFill>
                  <a:srgbClr val="09355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en-US" sz="4600" b="0" dirty="0"/>
              <a:t>What is the differential diagnosis?</a:t>
            </a:r>
          </a:p>
          <a:p>
            <a:pPr marL="0" indent="0">
              <a:lnSpc>
                <a:spcPct val="120000"/>
              </a:lnSpc>
              <a:spcBef>
                <a:spcPts val="0"/>
              </a:spcBef>
              <a:buNone/>
            </a:pPr>
            <a:r>
              <a:rPr lang="en-US" sz="4600" b="0" dirty="0"/>
              <a:t>If RT-PCR is positive, what is his disease severity?  Does he have risk factors for progression to severe disease?</a:t>
            </a:r>
          </a:p>
          <a:p>
            <a:pPr marL="0" indent="0">
              <a:lnSpc>
                <a:spcPct val="120000"/>
              </a:lnSpc>
              <a:spcBef>
                <a:spcPts val="0"/>
              </a:spcBef>
              <a:buNone/>
            </a:pPr>
            <a:endParaRPr lang="en-US" sz="4600" b="0" dirty="0"/>
          </a:p>
          <a:p>
            <a:pPr marL="0" indent="0">
              <a:buNone/>
            </a:pPr>
            <a:endParaRPr lang="en-US" sz="2400" b="0" dirty="0"/>
          </a:p>
        </p:txBody>
      </p:sp>
      <p:pic>
        <p:nvPicPr>
          <p:cNvPr id="14" name="Picture 13" descr="A picture containing light, drawing&#10;&#10;Description automatically generated">
            <a:extLst>
              <a:ext uri="{FF2B5EF4-FFF2-40B4-BE49-F238E27FC236}">
                <a16:creationId xmlns:a16="http://schemas.microsoft.com/office/drawing/2014/main" id="{A52D0250-A038-4A44-ACA9-04DBD652A9A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660882" y="1489037"/>
            <a:ext cx="1076426" cy="1076426"/>
          </a:xfrm>
          <a:prstGeom prst="rect">
            <a:avLst/>
          </a:prstGeom>
        </p:spPr>
      </p:pic>
      <p:sp>
        <p:nvSpPr>
          <p:cNvPr id="4" name="Rectangle 3">
            <a:extLst>
              <a:ext uri="{FF2B5EF4-FFF2-40B4-BE49-F238E27FC236}">
                <a16:creationId xmlns:a16="http://schemas.microsoft.com/office/drawing/2014/main" id="{AEAAEE12-F3E6-4E07-9AF9-B676B2E0EF6E}"/>
              </a:ext>
            </a:extLst>
          </p:cNvPr>
          <p:cNvSpPr/>
          <p:nvPr/>
        </p:nvSpPr>
        <p:spPr>
          <a:xfrm>
            <a:off x="968085" y="1489037"/>
            <a:ext cx="5995923" cy="3685624"/>
          </a:xfrm>
          <a:prstGeom prst="rect">
            <a:avLst/>
          </a:prstGeom>
        </p:spPr>
        <p:txBody>
          <a:bodyPr wrap="square">
            <a:spAutoFit/>
          </a:bodyPr>
          <a:lstStyle/>
          <a:p>
            <a:r>
              <a:rPr lang="en-GB" sz="2400" dirty="0"/>
              <a:t>A 40 year-old man with no significant history  presents with a runny nose, sore throat and myalgias for the last 3 days</a:t>
            </a:r>
          </a:p>
          <a:p>
            <a:endParaRPr lang="en-GB" sz="2400" dirty="0"/>
          </a:p>
          <a:p>
            <a:pPr>
              <a:spcBef>
                <a:spcPts val="700"/>
              </a:spcBef>
              <a:buSzPct val="100000"/>
              <a:defRPr>
                <a:latin typeface="Calibri"/>
                <a:ea typeface="Calibri"/>
                <a:cs typeface="Calibri"/>
                <a:sym typeface="Calibri"/>
              </a:defRPr>
            </a:pPr>
            <a:r>
              <a:rPr lang="en-GB" sz="2400" dirty="0"/>
              <a:t>Vitals : T 37.7</a:t>
            </a:r>
            <a:r>
              <a:rPr lang="en-GB" sz="2400" baseline="30000" dirty="0"/>
              <a:t>o</a:t>
            </a:r>
            <a:r>
              <a:rPr lang="en-GB" sz="2400" dirty="0"/>
              <a:t>C, BP 130/75, RR: 18, HR: 80, O</a:t>
            </a:r>
            <a:r>
              <a:rPr lang="en-GB" sz="2400" baseline="-25000" dirty="0"/>
              <a:t>2</a:t>
            </a:r>
            <a:r>
              <a:rPr lang="en-GB" sz="2400" dirty="0"/>
              <a:t> saturation 97% on room air</a:t>
            </a:r>
          </a:p>
          <a:p>
            <a:pPr>
              <a:spcBef>
                <a:spcPts val="700"/>
              </a:spcBef>
              <a:buSzPct val="100000"/>
              <a:defRPr>
                <a:latin typeface="Calibri"/>
                <a:ea typeface="Calibri"/>
                <a:cs typeface="Calibri"/>
                <a:sym typeface="Calibri"/>
              </a:defRPr>
            </a:pPr>
            <a:endParaRPr lang="en-GB" sz="2400" dirty="0"/>
          </a:p>
          <a:p>
            <a:pPr>
              <a:spcBef>
                <a:spcPts val="700"/>
              </a:spcBef>
              <a:buSzPct val="100000"/>
              <a:defRPr>
                <a:latin typeface="Calibri"/>
                <a:ea typeface="Calibri"/>
                <a:cs typeface="Calibri"/>
                <a:sym typeface="Calibri"/>
              </a:defRPr>
            </a:pPr>
            <a:r>
              <a:rPr lang="en-GB" sz="2400" dirty="0"/>
              <a:t>He is in no respiratory distress, lungs are clear and the remainder of the exam is normal</a:t>
            </a:r>
            <a:endParaRPr lang="en-US" sz="2400" dirty="0"/>
          </a:p>
        </p:txBody>
      </p:sp>
    </p:spTree>
    <p:extLst>
      <p:ext uri="{BB962C8B-B14F-4D97-AF65-F5344CB8AC3E}">
        <p14:creationId xmlns:p14="http://schemas.microsoft.com/office/powerpoint/2010/main" val="37494026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93544-8A2A-4CD2-9025-FEFA3FF6636A}"/>
              </a:ext>
            </a:extLst>
          </p:cNvPr>
          <p:cNvSpPr>
            <a:spLocks noGrp="1"/>
          </p:cNvSpPr>
          <p:nvPr>
            <p:ph type="title"/>
          </p:nvPr>
        </p:nvSpPr>
        <p:spPr>
          <a:xfrm>
            <a:off x="1073427" y="714297"/>
            <a:ext cx="10295570" cy="570920"/>
          </a:xfrm>
        </p:spPr>
        <p:txBody>
          <a:bodyPr>
            <a:normAutofit fontScale="90000"/>
          </a:bodyPr>
          <a:lstStyle/>
          <a:p>
            <a:r>
              <a:rPr lang="en-US" sz="3600" b="1" dirty="0">
                <a:latin typeface="+mn-lt"/>
                <a:cs typeface="Arial" panose="020B0604020202020204" pitchFamily="34" charset="0"/>
              </a:rPr>
              <a:t>Case 2:  a 59 year-old man</a:t>
            </a:r>
          </a:p>
        </p:txBody>
      </p:sp>
      <p:sp>
        <p:nvSpPr>
          <p:cNvPr id="3" name="Content Placeholder 2">
            <a:extLst>
              <a:ext uri="{FF2B5EF4-FFF2-40B4-BE49-F238E27FC236}">
                <a16:creationId xmlns:a16="http://schemas.microsoft.com/office/drawing/2014/main" id="{F6CDD67F-8E8D-4CA5-B8FC-A37DDDFFA598}"/>
              </a:ext>
            </a:extLst>
          </p:cNvPr>
          <p:cNvSpPr>
            <a:spLocks noGrp="1"/>
          </p:cNvSpPr>
          <p:nvPr>
            <p:ph type="body" sz="half" idx="13"/>
          </p:nvPr>
        </p:nvSpPr>
        <p:spPr/>
        <p:txBody>
          <a:bodyPr>
            <a:normAutofit/>
          </a:bodyPr>
          <a:lstStyle/>
          <a:p>
            <a:pPr marL="0" indent="0">
              <a:buNone/>
            </a:pPr>
            <a:r>
              <a:rPr lang="en-US"/>
              <a:t>.</a:t>
            </a:r>
          </a:p>
        </p:txBody>
      </p:sp>
      <p:pic>
        <p:nvPicPr>
          <p:cNvPr id="10" name="Picture 9" descr="A picture containing light&#10;&#10;Description automatically generated">
            <a:extLst>
              <a:ext uri="{FF2B5EF4-FFF2-40B4-BE49-F238E27FC236}">
                <a16:creationId xmlns:a16="http://schemas.microsoft.com/office/drawing/2014/main" id="{86125629-D04B-446C-9CA7-E7A5B2AD9D3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7105" y="0"/>
            <a:ext cx="1076426" cy="1076426"/>
          </a:xfrm>
          <a:prstGeom prst="rect">
            <a:avLst/>
          </a:prstGeom>
        </p:spPr>
      </p:pic>
      <p:sp>
        <p:nvSpPr>
          <p:cNvPr id="12" name="Rectangle 11">
            <a:extLst>
              <a:ext uri="{FF2B5EF4-FFF2-40B4-BE49-F238E27FC236}">
                <a16:creationId xmlns:a16="http://schemas.microsoft.com/office/drawing/2014/main" id="{C64B935D-F06A-4F2F-B82A-04A93156B7F9}"/>
              </a:ext>
            </a:extLst>
          </p:cNvPr>
          <p:cNvSpPr/>
          <p:nvPr/>
        </p:nvSpPr>
        <p:spPr>
          <a:xfrm>
            <a:off x="6838122" y="1422557"/>
            <a:ext cx="5366309" cy="2533217"/>
          </a:xfrm>
          <a:prstGeom prst="rect">
            <a:avLst/>
          </a:prstGeom>
          <a:solidFill>
            <a:srgbClr val="D3E2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id="{0B1D7EA1-6E0C-4ED5-BA8F-B4AE4945B98D}"/>
              </a:ext>
            </a:extLst>
          </p:cNvPr>
          <p:cNvSpPr txBox="1">
            <a:spLocks/>
          </p:cNvSpPr>
          <p:nvPr/>
        </p:nvSpPr>
        <p:spPr>
          <a:xfrm>
            <a:off x="7582250" y="1819331"/>
            <a:ext cx="4777240" cy="2228794"/>
          </a:xfrm>
          <a:prstGeom prst="rect">
            <a:avLst/>
          </a:prstGeom>
        </p:spPr>
        <p:txBody>
          <a:bodyPr>
            <a:normAutofit fontScale="55000" lnSpcReduction="20000"/>
          </a:bodyPr>
          <a:lstStyle>
            <a:lvl1pPr marL="228600" indent="-228600" algn="l" defTabSz="914400" rtl="0" eaLnBrk="1" latinLnBrk="0" hangingPunct="1">
              <a:lnSpc>
                <a:spcPct val="90000"/>
              </a:lnSpc>
              <a:spcBef>
                <a:spcPts val="1000"/>
              </a:spcBef>
              <a:buClr>
                <a:srgbClr val="093552"/>
              </a:buClr>
              <a:buSzPct val="80000"/>
              <a:buFont typeface="Arial" panose="020B0604020202020204" pitchFamily="34" charset="0"/>
              <a:buChar char="•"/>
              <a:defRPr sz="2000" b="1" kern="1200">
                <a:solidFill>
                  <a:srgbClr val="09355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rgbClr val="093552"/>
              </a:buClr>
              <a:buSzPct val="80000"/>
              <a:buFont typeface="Arial" panose="020B0604020202020204" pitchFamily="34" charset="0"/>
              <a:buChar char="•"/>
              <a:defRPr sz="1800" kern="1200">
                <a:solidFill>
                  <a:srgbClr val="093552"/>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rgbClr val="093552"/>
              </a:buClr>
              <a:buSzPct val="80000"/>
              <a:buFont typeface="Arial" panose="020B0604020202020204" pitchFamily="34" charset="0"/>
              <a:buChar char="•"/>
              <a:defRPr sz="1800" kern="1200">
                <a:solidFill>
                  <a:srgbClr val="093552"/>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rgbClr val="6CADDF"/>
              </a:buClr>
              <a:buSzPct val="80000"/>
              <a:buFont typeface="Arial" panose="020B0604020202020204" pitchFamily="34" charset="0"/>
              <a:buChar char="•"/>
              <a:defRPr sz="1600" kern="1200">
                <a:solidFill>
                  <a:srgbClr val="09355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6CADDF"/>
              </a:buClr>
              <a:buSzPct val="80000"/>
              <a:buFont typeface="Arial" panose="020B0604020202020204" pitchFamily="34" charset="0"/>
              <a:buChar char="•"/>
              <a:defRPr sz="1600" kern="1200">
                <a:solidFill>
                  <a:srgbClr val="09355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0"/>
              </a:spcBef>
            </a:pPr>
            <a:r>
              <a:rPr lang="en-US" sz="4600" b="0" dirty="0"/>
              <a:t>What is the differential diagnosis? </a:t>
            </a:r>
          </a:p>
          <a:p>
            <a:pPr>
              <a:lnSpc>
                <a:spcPct val="120000"/>
              </a:lnSpc>
              <a:spcBef>
                <a:spcPts val="0"/>
              </a:spcBef>
            </a:pPr>
            <a:r>
              <a:rPr lang="en-US" sz="4600" b="0" dirty="0"/>
              <a:t>If SARS-CoV-2 RT-PCR is positive, what is his disease severity?</a:t>
            </a:r>
          </a:p>
          <a:p>
            <a:pPr marL="0" indent="0">
              <a:lnSpc>
                <a:spcPct val="120000"/>
              </a:lnSpc>
              <a:spcBef>
                <a:spcPts val="0"/>
              </a:spcBef>
              <a:buNone/>
            </a:pPr>
            <a:endParaRPr lang="en-US" sz="4600" b="0" dirty="0"/>
          </a:p>
          <a:p>
            <a:pPr marL="0" indent="0">
              <a:buNone/>
            </a:pPr>
            <a:endParaRPr lang="en-US" sz="2400" b="0" dirty="0"/>
          </a:p>
        </p:txBody>
      </p:sp>
      <p:pic>
        <p:nvPicPr>
          <p:cNvPr id="14" name="Picture 13" descr="A picture containing light, drawing&#10;&#10;Description automatically generated">
            <a:extLst>
              <a:ext uri="{FF2B5EF4-FFF2-40B4-BE49-F238E27FC236}">
                <a16:creationId xmlns:a16="http://schemas.microsoft.com/office/drawing/2014/main" id="{A52D0250-A038-4A44-ACA9-04DBD652A9A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660882" y="1489037"/>
            <a:ext cx="1076426" cy="1076426"/>
          </a:xfrm>
          <a:prstGeom prst="rect">
            <a:avLst/>
          </a:prstGeom>
        </p:spPr>
      </p:pic>
      <p:sp>
        <p:nvSpPr>
          <p:cNvPr id="4" name="Rectangle 3">
            <a:extLst>
              <a:ext uri="{FF2B5EF4-FFF2-40B4-BE49-F238E27FC236}">
                <a16:creationId xmlns:a16="http://schemas.microsoft.com/office/drawing/2014/main" id="{AEAAEE12-F3E6-4E07-9AF9-B676B2E0EF6E}"/>
              </a:ext>
            </a:extLst>
          </p:cNvPr>
          <p:cNvSpPr/>
          <p:nvPr/>
        </p:nvSpPr>
        <p:spPr>
          <a:xfrm>
            <a:off x="968085" y="1489037"/>
            <a:ext cx="5995923" cy="4793620"/>
          </a:xfrm>
          <a:prstGeom prst="rect">
            <a:avLst/>
          </a:prstGeom>
        </p:spPr>
        <p:txBody>
          <a:bodyPr wrap="square">
            <a:spAutoFit/>
          </a:bodyPr>
          <a:lstStyle/>
          <a:p>
            <a:r>
              <a:rPr lang="en-GB" sz="2400" dirty="0"/>
              <a:t>A 59 year-old man with a history of hypertension, who resides in an informal settlement, presents with difficulty breathing for the last 3 days associated with fever and chest pain on inspiration.</a:t>
            </a:r>
          </a:p>
          <a:p>
            <a:endParaRPr lang="en-GB" sz="2400" dirty="0"/>
          </a:p>
          <a:p>
            <a:pPr>
              <a:spcBef>
                <a:spcPts val="700"/>
              </a:spcBef>
              <a:buSzPct val="100000"/>
              <a:defRPr>
                <a:latin typeface="Calibri"/>
                <a:ea typeface="Calibri"/>
                <a:cs typeface="Calibri"/>
                <a:sym typeface="Calibri"/>
              </a:defRPr>
            </a:pPr>
            <a:r>
              <a:rPr lang="en-GB" sz="2400" dirty="0"/>
              <a:t>Vitals : T 38.7</a:t>
            </a:r>
            <a:r>
              <a:rPr lang="en-GB" sz="2400" baseline="30000" dirty="0"/>
              <a:t>o</a:t>
            </a:r>
            <a:r>
              <a:rPr lang="en-GB" sz="2400" dirty="0"/>
              <a:t>C, BP 140/95, RR: 32, HR: 110, O</a:t>
            </a:r>
            <a:r>
              <a:rPr lang="en-GB" sz="2400" baseline="-25000" dirty="0"/>
              <a:t>2</a:t>
            </a:r>
            <a:r>
              <a:rPr lang="en-GB" sz="2400" dirty="0"/>
              <a:t> saturation 86% on room air</a:t>
            </a:r>
          </a:p>
          <a:p>
            <a:pPr>
              <a:spcBef>
                <a:spcPts val="700"/>
              </a:spcBef>
              <a:buSzPct val="100000"/>
              <a:defRPr>
                <a:latin typeface="Calibri"/>
                <a:ea typeface="Calibri"/>
                <a:cs typeface="Calibri"/>
                <a:sym typeface="Calibri"/>
              </a:defRPr>
            </a:pPr>
            <a:endParaRPr lang="en-GB" sz="2400" dirty="0"/>
          </a:p>
          <a:p>
            <a:pPr>
              <a:spcBef>
                <a:spcPts val="700"/>
              </a:spcBef>
              <a:buSzPct val="100000"/>
              <a:defRPr>
                <a:latin typeface="Calibri"/>
                <a:ea typeface="Calibri"/>
                <a:cs typeface="Calibri"/>
                <a:sym typeface="Calibri"/>
              </a:defRPr>
            </a:pPr>
            <a:r>
              <a:rPr lang="en-GB" sz="2400" dirty="0"/>
              <a:t>On examination he is in respiratory distress and sweating;  there is no pallor, no jaundice and no peripheral </a:t>
            </a:r>
            <a:r>
              <a:rPr lang="en-GB" sz="2400" dirty="0" err="1"/>
              <a:t>edema</a:t>
            </a:r>
            <a:endParaRPr lang="en-US" sz="2400" dirty="0"/>
          </a:p>
        </p:txBody>
      </p:sp>
    </p:spTree>
    <p:extLst>
      <p:ext uri="{BB962C8B-B14F-4D97-AF65-F5344CB8AC3E}">
        <p14:creationId xmlns:p14="http://schemas.microsoft.com/office/powerpoint/2010/main" val="14061021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8D385EE-2755-E889-1CE5-8639ED1BAC30}"/>
              </a:ext>
            </a:extLst>
          </p:cNvPr>
          <p:cNvSpPr>
            <a:spLocks noGrp="1"/>
          </p:cNvSpPr>
          <p:nvPr>
            <p:ph type="title"/>
          </p:nvPr>
        </p:nvSpPr>
        <p:spPr>
          <a:xfrm>
            <a:off x="7891669" y="1457661"/>
            <a:ext cx="3785471" cy="702080"/>
          </a:xfrm>
        </p:spPr>
        <p:txBody>
          <a:bodyPr>
            <a:noAutofit/>
          </a:bodyPr>
          <a:lstStyle/>
          <a:p>
            <a:r>
              <a:rPr lang="en-US" sz="3200" b="0" dirty="0">
                <a:latin typeface="Calibri" panose="020F0502020204030204" pitchFamily="34" charset="0"/>
                <a:cs typeface="Calibri" panose="020F0502020204030204" pitchFamily="34" charset="0"/>
              </a:rPr>
              <a:t>Most patients presenting with </a:t>
            </a:r>
            <a:br>
              <a:rPr lang="en-US" sz="3200" b="0" dirty="0">
                <a:latin typeface="Calibri" panose="020F0502020204030204" pitchFamily="34" charset="0"/>
                <a:cs typeface="Calibri" panose="020F0502020204030204" pitchFamily="34" charset="0"/>
              </a:rPr>
            </a:br>
            <a:r>
              <a:rPr lang="en-US" sz="3200" b="0" dirty="0">
                <a:latin typeface="Calibri" panose="020F0502020204030204" pitchFamily="34" charset="0"/>
                <a:cs typeface="Calibri" panose="020F0502020204030204" pitchFamily="34" charset="0"/>
              </a:rPr>
              <a:t>COVID-19 will have non-severe disease </a:t>
            </a:r>
            <a:br>
              <a:rPr lang="en-US" sz="3200" b="0" dirty="0">
                <a:latin typeface="Calibri" panose="020F0502020204030204" pitchFamily="34" charset="0"/>
                <a:cs typeface="Calibri" panose="020F0502020204030204" pitchFamily="34" charset="0"/>
              </a:rPr>
            </a:br>
            <a:r>
              <a:rPr lang="en-US" sz="3200" b="0" dirty="0">
                <a:latin typeface="Calibri" panose="020F0502020204030204" pitchFamily="34" charset="0"/>
                <a:cs typeface="Calibri" panose="020F0502020204030204" pitchFamily="34" charset="0"/>
              </a:rPr>
              <a:t>and will not require additional testing</a:t>
            </a:r>
          </a:p>
        </p:txBody>
      </p:sp>
      <p:pic>
        <p:nvPicPr>
          <p:cNvPr id="2050" name="Picture 2" descr="Close-up doctor taking blood sample from sick person">
            <a:extLst>
              <a:ext uri="{FF2B5EF4-FFF2-40B4-BE49-F238E27FC236}">
                <a16:creationId xmlns:a16="http://schemas.microsoft.com/office/drawing/2014/main" id="{35588D29-FE0E-DF87-D7E3-A596B391D9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25" y="4017321"/>
            <a:ext cx="3598574" cy="284068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iologist researcher woman with white coat discovering vaccine against virus typing medical expertise on computer. professional modern equipment standing on table in hospital laboratory">
            <a:extLst>
              <a:ext uri="{FF2B5EF4-FFF2-40B4-BE49-F238E27FC236}">
                <a16:creationId xmlns:a16="http://schemas.microsoft.com/office/drawing/2014/main" id="{D481CA78-6C19-F73C-52B3-FE40781AC7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7005" y="3359426"/>
            <a:ext cx="4288744" cy="349857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Female radiologist analyzing chest xray of an patient at medical clinic during coronavirus epidemic">
            <a:extLst>
              <a:ext uri="{FF2B5EF4-FFF2-40B4-BE49-F238E27FC236}">
                <a16:creationId xmlns:a16="http://schemas.microsoft.com/office/drawing/2014/main" id="{2C939A9F-B445-C750-37E3-F6E2315EB6E0}"/>
              </a:ext>
            </a:extLst>
          </p:cNvPr>
          <p:cNvPicPr>
            <a:picLocks noGrp="1" noChangeAspect="1" noChangeArrowheads="1"/>
          </p:cNvPicPr>
          <p:nvPr>
            <p:ph type="pic" idx="1"/>
          </p:nvPr>
        </p:nvPicPr>
        <p:blipFill>
          <a:blip r:embed="rId5">
            <a:extLst>
              <a:ext uri="{28A0092B-C50C-407E-A947-70E740481C1C}">
                <a14:useLocalDpi xmlns:a14="http://schemas.microsoft.com/office/drawing/2010/main" val="0"/>
              </a:ext>
            </a:extLst>
          </a:blip>
          <a:srcRect l="14966" r="14966"/>
          <a:stretch>
            <a:fillRect/>
          </a:stretch>
        </p:blipFill>
        <p:spPr bwMode="auto">
          <a:xfrm>
            <a:off x="-631657" y="-120355"/>
            <a:ext cx="5312988" cy="424412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Female trainee nurse writes prescription in clipboard">
            <a:extLst>
              <a:ext uri="{FF2B5EF4-FFF2-40B4-BE49-F238E27FC236}">
                <a16:creationId xmlns:a16="http://schemas.microsoft.com/office/drawing/2014/main" id="{DBC08B03-B92A-EE14-DCE4-66305334A80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11318" y="9934"/>
            <a:ext cx="3914430" cy="378681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ED910BD2-A262-F185-004F-03484612BCAA}"/>
              </a:ext>
            </a:extLst>
          </p:cNvPr>
          <p:cNvSpPr txBox="1"/>
          <p:nvPr/>
        </p:nvSpPr>
        <p:spPr>
          <a:xfrm>
            <a:off x="2024837" y="6488668"/>
            <a:ext cx="842090" cy="369332"/>
          </a:xfrm>
          <a:prstGeom prst="rect">
            <a:avLst/>
          </a:prstGeom>
          <a:noFill/>
        </p:spPr>
        <p:txBody>
          <a:bodyPr wrap="none" rtlCol="0">
            <a:spAutoFit/>
          </a:bodyPr>
          <a:lstStyle/>
          <a:p>
            <a:r>
              <a:rPr lang="en-US" dirty="0" err="1">
                <a:solidFill>
                  <a:srgbClr val="022169"/>
                </a:solidFill>
              </a:rPr>
              <a:t>freepik</a:t>
            </a:r>
            <a:endParaRPr lang="en-US" dirty="0">
              <a:solidFill>
                <a:srgbClr val="022169"/>
              </a:solidFill>
            </a:endParaRPr>
          </a:p>
        </p:txBody>
      </p:sp>
    </p:spTree>
    <p:extLst>
      <p:ext uri="{BB962C8B-B14F-4D97-AF65-F5344CB8AC3E}">
        <p14:creationId xmlns:p14="http://schemas.microsoft.com/office/powerpoint/2010/main" val="21694693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6422" y="428837"/>
            <a:ext cx="9954973" cy="570920"/>
          </a:xfrm>
        </p:spPr>
        <p:txBody>
          <a:bodyPr>
            <a:normAutofit fontScale="90000"/>
          </a:bodyPr>
          <a:lstStyle/>
          <a:p>
            <a:r>
              <a:rPr lang="en-GB" sz="3200" dirty="0"/>
              <a:t>Diagnostic tests that may be helpful in select patients  </a:t>
            </a:r>
            <a:r>
              <a:rPr lang="en-GB" sz="2700" dirty="0"/>
              <a:t>(atypical presentations, comorbidities or severe illness) </a:t>
            </a:r>
            <a:endParaRPr lang="en-US" sz="2700" dirty="0"/>
          </a:p>
        </p:txBody>
      </p:sp>
      <p:sp>
        <p:nvSpPr>
          <p:cNvPr id="3" name="Content Placeholder 2"/>
          <p:cNvSpPr>
            <a:spLocks noGrp="1"/>
          </p:cNvSpPr>
          <p:nvPr>
            <p:ph type="body" sz="half" idx="13"/>
          </p:nvPr>
        </p:nvSpPr>
        <p:spPr>
          <a:xfrm>
            <a:off x="905773" y="1461052"/>
            <a:ext cx="6719977" cy="4968111"/>
          </a:xfrm>
        </p:spPr>
        <p:txBody>
          <a:bodyPr>
            <a:normAutofit fontScale="55000" lnSpcReduction="20000"/>
          </a:bodyPr>
          <a:lstStyle/>
          <a:p>
            <a:pPr lvl="1"/>
            <a:r>
              <a:rPr lang="en-US" sz="3200" dirty="0"/>
              <a:t>Pulse oximetry [preferred for everyone if available]</a:t>
            </a:r>
          </a:p>
          <a:p>
            <a:pPr lvl="1"/>
            <a:r>
              <a:rPr lang="en-US" sz="3200" dirty="0"/>
              <a:t>Complete blood count </a:t>
            </a:r>
          </a:p>
          <a:p>
            <a:pPr lvl="1"/>
            <a:r>
              <a:rPr lang="en-US" sz="3200" dirty="0"/>
              <a:t>Biochemistry (electrolytes, creatinine, glucose, liver enzymes)</a:t>
            </a:r>
          </a:p>
          <a:p>
            <a:pPr lvl="1"/>
            <a:r>
              <a:rPr lang="en-US" sz="3200" dirty="0"/>
              <a:t>C-reactive protein (CRP)</a:t>
            </a:r>
          </a:p>
          <a:p>
            <a:pPr lvl="1"/>
            <a:r>
              <a:rPr lang="en-US" sz="3200" dirty="0"/>
              <a:t>Blood cultures, urinalysis</a:t>
            </a:r>
          </a:p>
          <a:p>
            <a:pPr lvl="1"/>
            <a:r>
              <a:rPr lang="en-US" sz="3200" dirty="0"/>
              <a:t>Sputum or tracheal aspirate for gram stain/culture or rapid diagnostics</a:t>
            </a:r>
          </a:p>
          <a:p>
            <a:pPr lvl="1"/>
            <a:r>
              <a:rPr lang="en-US" sz="3200" dirty="0"/>
              <a:t>Coagulation profile, D-dimer</a:t>
            </a:r>
          </a:p>
          <a:p>
            <a:pPr lvl="1"/>
            <a:r>
              <a:rPr lang="en-US" sz="3200" dirty="0"/>
              <a:t>Troponin </a:t>
            </a:r>
          </a:p>
          <a:p>
            <a:pPr lvl="1"/>
            <a:r>
              <a:rPr lang="en-US" sz="3200" dirty="0"/>
              <a:t>Sputum for GeneXpert (for detection of </a:t>
            </a:r>
            <a:r>
              <a:rPr lang="en-US" sz="3200" i="1" dirty="0"/>
              <a:t>M. tuberculosis</a:t>
            </a:r>
            <a:r>
              <a:rPr lang="en-US" sz="3200" dirty="0"/>
              <a:t>) </a:t>
            </a:r>
          </a:p>
          <a:p>
            <a:pPr lvl="1"/>
            <a:r>
              <a:rPr lang="en-GB" sz="3200" dirty="0"/>
              <a:t>Chest X-ray</a:t>
            </a:r>
          </a:p>
          <a:p>
            <a:pPr lvl="1"/>
            <a:r>
              <a:rPr lang="en-GB" sz="3200" dirty="0"/>
              <a:t>Testing for other endemic infections per local guidelines </a:t>
            </a:r>
            <a:r>
              <a:rPr lang="en-US" sz="3200" dirty="0"/>
              <a:t> </a:t>
            </a:r>
          </a:p>
          <a:p>
            <a:pPr lvl="1"/>
            <a:endParaRPr lang="en-US" sz="3200" dirty="0"/>
          </a:p>
          <a:p>
            <a:endParaRPr lang="en-US" sz="1600" dirty="0"/>
          </a:p>
        </p:txBody>
      </p:sp>
      <p:pic>
        <p:nvPicPr>
          <p:cNvPr id="4" name="Picture 3" descr="A row of samples for medical testing">
            <a:extLst>
              <a:ext uri="{FF2B5EF4-FFF2-40B4-BE49-F238E27FC236}">
                <a16:creationId xmlns:a16="http://schemas.microsoft.com/office/drawing/2014/main" id="{7CBFCB3C-5CD3-C54A-034B-842DF6E978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06573" y="1541083"/>
            <a:ext cx="4617519" cy="4048834"/>
          </a:xfrm>
          <a:prstGeom prst="rect">
            <a:avLst/>
          </a:prstGeom>
        </p:spPr>
      </p:pic>
    </p:spTree>
    <p:extLst>
      <p:ext uri="{BB962C8B-B14F-4D97-AF65-F5344CB8AC3E}">
        <p14:creationId xmlns:p14="http://schemas.microsoft.com/office/powerpoint/2010/main" val="26896968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C4620-EE82-5C4C-8D79-4DA7F8D72F63}"/>
              </a:ext>
            </a:extLst>
          </p:cNvPr>
          <p:cNvSpPr>
            <a:spLocks noGrp="1"/>
          </p:cNvSpPr>
          <p:nvPr>
            <p:ph type="title"/>
          </p:nvPr>
        </p:nvSpPr>
        <p:spPr>
          <a:xfrm>
            <a:off x="0" y="55006"/>
            <a:ext cx="12192000" cy="735050"/>
          </a:xfrm>
        </p:spPr>
        <p:txBody>
          <a:bodyPr>
            <a:noAutofit/>
          </a:bodyPr>
          <a:lstStyle/>
          <a:p>
            <a:r>
              <a:rPr lang="en-US" sz="3200"/>
              <a:t>Radiologic and Lab Abnormalities by Disease Severity Among COVID-19 Patients in Mainland China</a:t>
            </a:r>
          </a:p>
        </p:txBody>
      </p:sp>
      <p:graphicFrame>
        <p:nvGraphicFramePr>
          <p:cNvPr id="8" name="Table 8">
            <a:extLst>
              <a:ext uri="{FF2B5EF4-FFF2-40B4-BE49-F238E27FC236}">
                <a16:creationId xmlns:a16="http://schemas.microsoft.com/office/drawing/2014/main" id="{A25E6EEF-E032-4FE4-B3EB-B303E5BCE50A}"/>
              </a:ext>
            </a:extLst>
          </p:cNvPr>
          <p:cNvGraphicFramePr>
            <a:graphicFrameLocks noGrp="1"/>
          </p:cNvGraphicFramePr>
          <p:nvPr>
            <p:ph idx="1"/>
            <p:extLst>
              <p:ext uri="{D42A27DB-BD31-4B8C-83A1-F6EECF244321}">
                <p14:modId xmlns:p14="http://schemas.microsoft.com/office/powerpoint/2010/main" val="3509695220"/>
              </p:ext>
            </p:extLst>
          </p:nvPr>
        </p:nvGraphicFramePr>
        <p:xfrm>
          <a:off x="327259" y="1169938"/>
          <a:ext cx="11491320" cy="4861412"/>
        </p:xfrm>
        <a:graphic>
          <a:graphicData uri="http://schemas.openxmlformats.org/drawingml/2006/table">
            <a:tbl>
              <a:tblPr firstRow="1" bandRow="1">
                <a:tableStyleId>{5C22544A-7EE6-4342-B048-85BDC9FD1C3A}</a:tableStyleId>
              </a:tblPr>
              <a:tblGrid>
                <a:gridCol w="4086762">
                  <a:extLst>
                    <a:ext uri="{9D8B030D-6E8A-4147-A177-3AD203B41FA5}">
                      <a16:colId xmlns:a16="http://schemas.microsoft.com/office/drawing/2014/main" val="1261964906"/>
                    </a:ext>
                  </a:extLst>
                </a:gridCol>
                <a:gridCol w="2583121">
                  <a:extLst>
                    <a:ext uri="{9D8B030D-6E8A-4147-A177-3AD203B41FA5}">
                      <a16:colId xmlns:a16="http://schemas.microsoft.com/office/drawing/2014/main" val="433526510"/>
                    </a:ext>
                  </a:extLst>
                </a:gridCol>
                <a:gridCol w="2371013">
                  <a:extLst>
                    <a:ext uri="{9D8B030D-6E8A-4147-A177-3AD203B41FA5}">
                      <a16:colId xmlns:a16="http://schemas.microsoft.com/office/drawing/2014/main" val="1511588800"/>
                    </a:ext>
                  </a:extLst>
                </a:gridCol>
                <a:gridCol w="2450424">
                  <a:extLst>
                    <a:ext uri="{9D8B030D-6E8A-4147-A177-3AD203B41FA5}">
                      <a16:colId xmlns:a16="http://schemas.microsoft.com/office/drawing/2014/main" val="4287270790"/>
                    </a:ext>
                  </a:extLst>
                </a:gridCol>
              </a:tblGrid>
              <a:tr h="656652">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1600" u="none" strike="noStrike" cap="none" normalizeH="0" baseline="0" dirty="0">
                          <a:ln>
                            <a:noFill/>
                          </a:ln>
                          <a:effectLst/>
                        </a:rPr>
                        <a:t>Radiologic or Lab Finding % [n/N or IQR]</a:t>
                      </a:r>
                      <a:endParaRPr kumimoji="0" lang="en-GB" sz="1600" b="1" i="0" u="none" strike="noStrike" cap="none" normalizeH="0" baseline="0" dirty="0">
                        <a:ln>
                          <a:noFill/>
                        </a:ln>
                        <a:solidFill>
                          <a:schemeClr val="tx1"/>
                        </a:solidFill>
                        <a:effectLst/>
                        <a:latin typeface="Calibri" panose="020F0502020204030204" pitchFamily="34" charset="0"/>
                      </a:endParaRPr>
                    </a:p>
                  </a:txBody>
                  <a:tcPr marL="121699" marR="121699" marT="45728" marB="45728" anchor="ctr" horzOverflow="overflow">
                    <a:solidFill>
                      <a:schemeClr val="accent1">
                        <a:lumMod val="5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u="none" strike="noStrike" cap="none" normalizeH="0" baseline="0">
                          <a:ln>
                            <a:noFill/>
                          </a:ln>
                          <a:effectLst/>
                        </a:rPr>
                        <a:t>All Patients</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u="none" strike="noStrike" cap="none" normalizeH="0" baseline="0">
                          <a:ln>
                            <a:noFill/>
                          </a:ln>
                          <a:effectLst/>
                        </a:rPr>
                        <a:t>(N = 1099)</a:t>
                      </a:r>
                      <a:endParaRPr kumimoji="0" lang="en-US" sz="1600" b="1" i="0" u="none" strike="noStrike" cap="none" normalizeH="0" baseline="0">
                        <a:ln>
                          <a:noFill/>
                        </a:ln>
                        <a:solidFill>
                          <a:schemeClr val="tx1"/>
                        </a:solidFill>
                        <a:effectLst/>
                        <a:latin typeface="Calibri" panose="020F0502020204030204" pitchFamily="34" charset="0"/>
                      </a:endParaRPr>
                    </a:p>
                  </a:txBody>
                  <a:tcPr marL="121699" marR="121699" marT="45728" marB="45728" anchor="ctr" horzOverflow="overflow">
                    <a:solidFill>
                      <a:schemeClr val="accent1">
                        <a:lumMod val="5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u="none" strike="noStrike" cap="none" normalizeH="0" baseline="0" err="1">
                          <a:ln>
                            <a:noFill/>
                          </a:ln>
                          <a:effectLst/>
                        </a:rPr>
                        <a:t>Nonsevere</a:t>
                      </a:r>
                      <a:r>
                        <a:rPr kumimoji="0" lang="en-US" sz="1600" u="none" strike="noStrike" cap="none" normalizeH="0" baseline="0">
                          <a:ln>
                            <a:noFill/>
                          </a:ln>
                          <a:effectLst/>
                        </a:rPr>
                        <a:t> Disease</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u="none" strike="noStrike" cap="none" normalizeH="0" baseline="0">
                          <a:ln>
                            <a:noFill/>
                          </a:ln>
                          <a:effectLst/>
                        </a:rPr>
                        <a:t>(n = 926)</a:t>
                      </a:r>
                      <a:endParaRPr kumimoji="0" lang="en-US" sz="1600" b="1" i="0" u="none" strike="noStrike" cap="none" normalizeH="0" baseline="0">
                        <a:ln>
                          <a:noFill/>
                        </a:ln>
                        <a:solidFill>
                          <a:schemeClr val="tx1"/>
                        </a:solidFill>
                        <a:effectLst/>
                        <a:latin typeface="Calibri" panose="020F0502020204030204" pitchFamily="34" charset="0"/>
                      </a:endParaRPr>
                    </a:p>
                  </a:txBody>
                  <a:tcPr marL="121699" marR="121699" marT="45728" marB="45728" anchor="ctr" horzOverflow="overflow">
                    <a:solidFill>
                      <a:schemeClr val="accent1">
                        <a:lumMod val="5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u="none" strike="noStrike" cap="none" normalizeH="0" baseline="0">
                          <a:ln>
                            <a:noFill/>
                          </a:ln>
                          <a:effectLst/>
                        </a:rPr>
                        <a:t>Severe Disease</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u="none" strike="noStrike" cap="none" normalizeH="0" baseline="0">
                          <a:ln>
                            <a:noFill/>
                          </a:ln>
                          <a:effectLst/>
                        </a:rPr>
                        <a:t>(n = 173)</a:t>
                      </a:r>
                      <a:endParaRPr kumimoji="0" lang="en-US" sz="1600" b="1" i="0" u="none" strike="noStrike" cap="none" normalizeH="0" baseline="0">
                        <a:ln>
                          <a:noFill/>
                        </a:ln>
                        <a:solidFill>
                          <a:schemeClr val="tx1"/>
                        </a:solidFill>
                        <a:effectLst/>
                        <a:latin typeface="Calibri" panose="020F0502020204030204" pitchFamily="34" charset="0"/>
                      </a:endParaRPr>
                    </a:p>
                  </a:txBody>
                  <a:tcPr marL="121699" marR="121699" marT="45728" marB="45728" anchor="ctr" horzOverflow="overflow">
                    <a:solidFill>
                      <a:schemeClr val="accent1">
                        <a:lumMod val="50000"/>
                      </a:schemeClr>
                    </a:solidFill>
                  </a:tcPr>
                </a:tc>
                <a:extLst>
                  <a:ext uri="{0D108BD9-81ED-4DB2-BD59-A6C34878D82A}">
                    <a16:rowId xmlns:a16="http://schemas.microsoft.com/office/drawing/2014/main" val="2327283270"/>
                  </a:ext>
                </a:extLst>
              </a:tr>
              <a:tr h="420476">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800" b="0" i="0" u="none" strike="noStrike" cap="none" normalizeH="0" baseline="0" dirty="0">
                          <a:ln>
                            <a:noFill/>
                          </a:ln>
                          <a:solidFill>
                            <a:schemeClr val="bg2">
                              <a:lumMod val="10000"/>
                            </a:schemeClr>
                          </a:solidFill>
                          <a:effectLst/>
                          <a:latin typeface="Calibri" panose="020F0502020204030204" pitchFamily="34" charset="0"/>
                        </a:rPr>
                        <a:t>Abnormalities on chest radiograph</a:t>
                      </a:r>
                    </a:p>
                  </a:txBody>
                  <a:tcPr marL="121699" marR="121699" marT="45728" marB="45728"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bg2">
                              <a:lumMod val="10000"/>
                            </a:schemeClr>
                          </a:solidFill>
                          <a:effectLst/>
                          <a:latin typeface="Calibri" panose="020F0502020204030204" pitchFamily="34" charset="0"/>
                        </a:rPr>
                        <a:t>59%  [162/274]</a:t>
                      </a:r>
                    </a:p>
                  </a:txBody>
                  <a:tcPr marL="121699" marR="121699" marT="45728" marB="45728"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bg2">
                              <a:lumMod val="10000"/>
                            </a:schemeClr>
                          </a:solidFill>
                          <a:effectLst/>
                          <a:latin typeface="Calibri" panose="020F0502020204030204" pitchFamily="34" charset="0"/>
                        </a:rPr>
                        <a:t>54%   [116/214]</a:t>
                      </a:r>
                    </a:p>
                  </a:txBody>
                  <a:tcPr marL="121699" marR="121699" marT="45728" marB="45728"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bg2">
                              <a:lumMod val="10000"/>
                            </a:schemeClr>
                          </a:solidFill>
                          <a:effectLst/>
                          <a:latin typeface="Calibri" panose="020F0502020204030204" pitchFamily="34" charset="0"/>
                        </a:rPr>
                        <a:t>77%   [46/60]</a:t>
                      </a:r>
                    </a:p>
                  </a:txBody>
                  <a:tcPr marL="121699" marR="121699" marT="45728" marB="45728" anchor="ctr" horzOverflow="overflow"/>
                </a:tc>
                <a:extLst>
                  <a:ext uri="{0D108BD9-81ED-4DB2-BD59-A6C34878D82A}">
                    <a16:rowId xmlns:a16="http://schemas.microsoft.com/office/drawing/2014/main" val="2472725812"/>
                  </a:ext>
                </a:extLst>
              </a:tr>
              <a:tr h="420476">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800" b="0" i="0" u="none" strike="noStrike" cap="none" normalizeH="0" baseline="0" dirty="0">
                          <a:ln>
                            <a:noFill/>
                          </a:ln>
                          <a:solidFill>
                            <a:schemeClr val="bg2">
                              <a:lumMod val="10000"/>
                            </a:schemeClr>
                          </a:solidFill>
                          <a:effectLst/>
                          <a:latin typeface="Calibri" panose="020F0502020204030204" pitchFamily="34" charset="0"/>
                        </a:rPr>
                        <a:t>Abnormalities on chest CT</a:t>
                      </a:r>
                    </a:p>
                  </a:txBody>
                  <a:tcPr marL="121699" marR="121699" marT="45728" marB="45728"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86%  [840/975]</a:t>
                      </a:r>
                    </a:p>
                  </a:txBody>
                  <a:tcPr marL="121699" marR="121699" marT="45728" marB="45728"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bg2">
                              <a:lumMod val="10000"/>
                            </a:schemeClr>
                          </a:solidFill>
                          <a:effectLst/>
                          <a:latin typeface="Calibri" panose="020F0502020204030204" pitchFamily="34" charset="0"/>
                        </a:rPr>
                        <a:t>84%   [682/808]</a:t>
                      </a:r>
                    </a:p>
                  </a:txBody>
                  <a:tcPr marL="121699" marR="121699" marT="45728" marB="45728"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bg2">
                              <a:lumMod val="10000"/>
                            </a:schemeClr>
                          </a:solidFill>
                          <a:effectLst/>
                          <a:latin typeface="Calibri" panose="020F0502020204030204" pitchFamily="34" charset="0"/>
                        </a:rPr>
                        <a:t>95%  [158/167]</a:t>
                      </a:r>
                    </a:p>
                  </a:txBody>
                  <a:tcPr marL="121699" marR="121699" marT="45728" marB="45728" anchor="ctr" horzOverflow="overflow"/>
                </a:tc>
                <a:extLst>
                  <a:ext uri="{0D108BD9-81ED-4DB2-BD59-A6C34878D82A}">
                    <a16:rowId xmlns:a16="http://schemas.microsoft.com/office/drawing/2014/main" val="1943800557"/>
                  </a:ext>
                </a:extLst>
              </a:tr>
              <a:tr h="420476">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u="none" strike="noStrike" cap="none" normalizeH="0" baseline="0">
                          <a:ln>
                            <a:noFill/>
                          </a:ln>
                          <a:effectLst/>
                        </a:rPr>
                        <a:t>Median white cell count per mm</a:t>
                      </a:r>
                      <a:r>
                        <a:rPr kumimoji="0" lang="en-US" sz="1600" u="none" strike="noStrike" cap="none" normalizeH="0" baseline="30000">
                          <a:ln>
                            <a:noFill/>
                          </a:ln>
                          <a:effectLst/>
                        </a:rPr>
                        <a:t>3</a:t>
                      </a:r>
                      <a:r>
                        <a:rPr kumimoji="0" lang="en-US" sz="1600" u="none" strike="noStrike" cap="none" normalizeH="0" baseline="0">
                          <a:ln>
                            <a:noFill/>
                          </a:ln>
                          <a:effectLst/>
                        </a:rPr>
                        <a:t> (IQR)</a:t>
                      </a:r>
                      <a:endParaRPr kumimoji="0" lang="en-US" sz="1600" b="0" i="0" u="none" strike="noStrike" cap="none" normalizeH="0" baseline="0">
                        <a:ln>
                          <a:noFill/>
                        </a:ln>
                        <a:solidFill>
                          <a:schemeClr val="bg2">
                            <a:lumMod val="10000"/>
                          </a:schemeClr>
                        </a:solidFill>
                        <a:effectLst/>
                        <a:latin typeface="Calibri" panose="020F0502020204030204" pitchFamily="34" charset="0"/>
                      </a:endParaRPr>
                    </a:p>
                  </a:txBody>
                  <a:tcPr marL="121699" marR="121699" marT="45728" marB="45728"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u="none" strike="noStrike" cap="none" normalizeH="0" baseline="0">
                          <a:ln>
                            <a:noFill/>
                          </a:ln>
                          <a:effectLst/>
                        </a:rPr>
                        <a:t>4700    [3500-6000]</a:t>
                      </a:r>
                      <a:endParaRPr kumimoji="0" lang="en-US" sz="1600" b="0" i="0" u="none" strike="noStrike" cap="none" normalizeH="0" baseline="0">
                        <a:ln>
                          <a:noFill/>
                        </a:ln>
                        <a:solidFill>
                          <a:schemeClr val="bg2">
                            <a:lumMod val="10000"/>
                          </a:schemeClr>
                        </a:solidFill>
                        <a:effectLst/>
                        <a:latin typeface="Calibri" panose="020F0502020204030204" pitchFamily="34" charset="0"/>
                      </a:endParaRPr>
                    </a:p>
                  </a:txBody>
                  <a:tcPr marL="121699" marR="121699" marT="45728" marB="45728"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u="none" strike="noStrike" cap="none" normalizeH="0" baseline="0">
                          <a:ln>
                            <a:noFill/>
                          </a:ln>
                          <a:effectLst/>
                        </a:rPr>
                        <a:t>4900  [3800-6000]</a:t>
                      </a:r>
                      <a:endParaRPr kumimoji="0" lang="en-US" sz="1600" b="0" i="0" u="none" strike="noStrike" cap="none" normalizeH="0" baseline="0">
                        <a:ln>
                          <a:noFill/>
                        </a:ln>
                        <a:solidFill>
                          <a:schemeClr val="bg2">
                            <a:lumMod val="10000"/>
                          </a:schemeClr>
                        </a:solidFill>
                        <a:effectLst/>
                        <a:latin typeface="Calibri" panose="020F0502020204030204" pitchFamily="34" charset="0"/>
                      </a:endParaRPr>
                    </a:p>
                  </a:txBody>
                  <a:tcPr marL="121699" marR="121699" marT="45728" marB="45728"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u="none" strike="noStrike" cap="none" normalizeH="0" baseline="0">
                          <a:ln>
                            <a:noFill/>
                          </a:ln>
                          <a:effectLst/>
                        </a:rPr>
                        <a:t>3700  [3000-6200]</a:t>
                      </a:r>
                      <a:endParaRPr kumimoji="0" lang="en-US" sz="1600" b="0" i="0" u="none" strike="noStrike" cap="none" normalizeH="0" baseline="0">
                        <a:ln>
                          <a:noFill/>
                        </a:ln>
                        <a:solidFill>
                          <a:schemeClr val="bg2">
                            <a:lumMod val="10000"/>
                          </a:schemeClr>
                        </a:solidFill>
                        <a:effectLst/>
                        <a:latin typeface="Calibri" panose="020F0502020204030204" pitchFamily="34" charset="0"/>
                      </a:endParaRPr>
                    </a:p>
                  </a:txBody>
                  <a:tcPr marL="121699" marR="121699" marT="45728" marB="45728" anchor="ctr" horzOverflow="overflow"/>
                </a:tc>
                <a:extLst>
                  <a:ext uri="{0D108BD9-81ED-4DB2-BD59-A6C34878D82A}">
                    <a16:rowId xmlns:a16="http://schemas.microsoft.com/office/drawing/2014/main" val="2642000493"/>
                  </a:ext>
                </a:extLst>
              </a:tr>
              <a:tr h="420476">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u="none" strike="noStrike" cap="none" normalizeH="0" baseline="0">
                          <a:ln>
                            <a:noFill/>
                          </a:ln>
                          <a:effectLst/>
                        </a:rPr>
                        <a:t>Median lymphocyte count per mm</a:t>
                      </a:r>
                      <a:r>
                        <a:rPr kumimoji="0" lang="en-US" sz="1600" u="none" strike="noStrike" cap="none" normalizeH="0" baseline="30000">
                          <a:ln>
                            <a:noFill/>
                          </a:ln>
                          <a:effectLst/>
                        </a:rPr>
                        <a:t>3</a:t>
                      </a:r>
                      <a:r>
                        <a:rPr kumimoji="0" lang="en-US" sz="1600" u="none" strike="noStrike" cap="none" normalizeH="0" baseline="0">
                          <a:ln>
                            <a:noFill/>
                          </a:ln>
                          <a:effectLst/>
                        </a:rPr>
                        <a:t> (IQR)</a:t>
                      </a:r>
                      <a:endParaRPr kumimoji="0" lang="en-US" sz="1600" b="0" i="0" u="none" strike="noStrike" cap="none" normalizeH="0" baseline="0">
                        <a:ln>
                          <a:noFill/>
                        </a:ln>
                        <a:solidFill>
                          <a:schemeClr val="bg2">
                            <a:lumMod val="10000"/>
                          </a:schemeClr>
                        </a:solidFill>
                        <a:effectLst/>
                        <a:latin typeface="Calibri" panose="020F0502020204030204" pitchFamily="34" charset="0"/>
                      </a:endParaRPr>
                    </a:p>
                  </a:txBody>
                  <a:tcPr marL="121699" marR="121699" marT="45728" marB="45728"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u="none" strike="noStrike" cap="none" normalizeH="0" baseline="0" dirty="0">
                          <a:ln>
                            <a:noFill/>
                          </a:ln>
                          <a:effectLst/>
                        </a:rPr>
                        <a:t>1000    [700-1300]</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u="none" strike="noStrike" cap="none" normalizeH="0" baseline="0">
                          <a:ln>
                            <a:noFill/>
                          </a:ln>
                          <a:effectLst/>
                        </a:rPr>
                        <a:t>1000  [800-1400]</a:t>
                      </a:r>
                      <a:endParaRPr kumimoji="0" lang="en-US" sz="1600" b="0" i="0" u="none" strike="noStrike" cap="none" normalizeH="0" baseline="0">
                        <a:ln>
                          <a:noFill/>
                        </a:ln>
                        <a:solidFill>
                          <a:schemeClr val="bg2">
                            <a:lumMod val="10000"/>
                          </a:schemeClr>
                        </a:solidFill>
                        <a:effectLst/>
                        <a:latin typeface="Calibri" panose="020F0502020204030204" pitchFamily="34" charset="0"/>
                      </a:endParaRPr>
                    </a:p>
                  </a:txBody>
                  <a:tcPr marL="121699" marR="121699" marT="45728" marB="45728"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u="none" strike="noStrike" cap="none" normalizeH="0" baseline="0">
                          <a:ln>
                            <a:noFill/>
                          </a:ln>
                          <a:effectLst/>
                        </a:rPr>
                        <a:t>800  [600-1000]</a:t>
                      </a:r>
                      <a:endParaRPr kumimoji="0" lang="en-US" sz="1600" b="0" i="0" u="none" strike="noStrike" cap="none" normalizeH="0" baseline="0">
                        <a:ln>
                          <a:noFill/>
                        </a:ln>
                        <a:solidFill>
                          <a:schemeClr val="bg2">
                            <a:lumMod val="10000"/>
                          </a:schemeClr>
                        </a:solidFill>
                        <a:effectLst/>
                        <a:latin typeface="Calibri" panose="020F0502020204030204" pitchFamily="34" charset="0"/>
                      </a:endParaRPr>
                    </a:p>
                  </a:txBody>
                  <a:tcPr marL="121699" marR="121699" marT="45728" marB="45728" anchor="ctr" horzOverflow="overflow"/>
                </a:tc>
                <a:extLst>
                  <a:ext uri="{0D108BD9-81ED-4DB2-BD59-A6C34878D82A}">
                    <a16:rowId xmlns:a16="http://schemas.microsoft.com/office/drawing/2014/main" val="1722836829"/>
                  </a:ext>
                </a:extLst>
              </a:tr>
              <a:tr h="420476">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600" u="none" strike="noStrike" cap="none" normalizeH="0" baseline="0">
                          <a:ln>
                            <a:noFill/>
                          </a:ln>
                          <a:effectLst/>
                        </a:rPr>
                        <a:t>Median platelet count x 1000 per mm</a:t>
                      </a:r>
                      <a:r>
                        <a:rPr kumimoji="0" lang="en-US" sz="1600" u="none" strike="noStrike" cap="none" normalizeH="0" baseline="30000">
                          <a:ln>
                            <a:noFill/>
                          </a:ln>
                          <a:effectLst/>
                        </a:rPr>
                        <a:t>3</a:t>
                      </a:r>
                      <a:r>
                        <a:rPr kumimoji="0" lang="en-US" sz="1600" u="none" strike="noStrike" cap="none" normalizeH="0" baseline="0">
                          <a:ln>
                            <a:noFill/>
                          </a:ln>
                          <a:effectLst/>
                        </a:rPr>
                        <a:t> (IQR)</a:t>
                      </a:r>
                      <a:endParaRPr kumimoji="0" lang="en-US" sz="1600" b="0" i="0" u="none" strike="noStrike" cap="none" normalizeH="0" baseline="0">
                        <a:ln>
                          <a:noFill/>
                        </a:ln>
                        <a:solidFill>
                          <a:schemeClr val="bg2">
                            <a:lumMod val="10000"/>
                          </a:schemeClr>
                        </a:solidFill>
                        <a:effectLst/>
                        <a:latin typeface="Calibri" panose="020F0502020204030204" pitchFamily="34" charset="0"/>
                      </a:endParaRPr>
                    </a:p>
                  </a:txBody>
                  <a:tcPr marL="121699" marR="121699" marT="45728" marB="45728"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u="none" strike="noStrike" cap="none" normalizeH="0" baseline="0">
                          <a:ln>
                            <a:noFill/>
                          </a:ln>
                          <a:effectLst/>
                        </a:rPr>
                        <a:t>168   [132-207]</a:t>
                      </a:r>
                      <a:endParaRPr kumimoji="0" lang="en-US" sz="1600" b="0" i="0" u="none" strike="noStrike" cap="none" normalizeH="0" baseline="0">
                        <a:ln>
                          <a:noFill/>
                        </a:ln>
                        <a:solidFill>
                          <a:schemeClr val="bg2">
                            <a:lumMod val="10000"/>
                          </a:schemeClr>
                        </a:solidFill>
                        <a:effectLst/>
                        <a:latin typeface="Calibri" panose="020F0502020204030204" pitchFamily="34" charset="0"/>
                      </a:endParaRPr>
                    </a:p>
                  </a:txBody>
                  <a:tcPr marL="121699" marR="121699" marT="45728" marB="45728"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u="none" strike="noStrike" cap="none" normalizeH="0" baseline="0">
                          <a:ln>
                            <a:noFill/>
                          </a:ln>
                          <a:effectLst/>
                        </a:rPr>
                        <a:t>172  [139-212]</a:t>
                      </a:r>
                      <a:endParaRPr kumimoji="0" lang="en-US" sz="1600" b="0" i="0" u="none" strike="noStrike" cap="none" normalizeH="0" baseline="0">
                        <a:ln>
                          <a:noFill/>
                        </a:ln>
                        <a:solidFill>
                          <a:schemeClr val="bg2">
                            <a:lumMod val="10000"/>
                          </a:schemeClr>
                        </a:solidFill>
                        <a:effectLst/>
                        <a:latin typeface="Calibri" panose="020F0502020204030204" pitchFamily="34" charset="0"/>
                      </a:endParaRPr>
                    </a:p>
                  </a:txBody>
                  <a:tcPr marL="121699" marR="121699" marT="45728" marB="45728"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u="none" strike="noStrike" cap="none" normalizeH="0" baseline="0">
                          <a:ln>
                            <a:noFill/>
                          </a:ln>
                          <a:effectLst/>
                        </a:rPr>
                        <a:t>137  [99-180]</a:t>
                      </a:r>
                      <a:endParaRPr kumimoji="0" lang="en-US" sz="1600" b="0" i="0" u="none" strike="noStrike" cap="none" normalizeH="0" baseline="0">
                        <a:ln>
                          <a:noFill/>
                        </a:ln>
                        <a:solidFill>
                          <a:schemeClr val="bg2">
                            <a:lumMod val="10000"/>
                          </a:schemeClr>
                        </a:solidFill>
                        <a:effectLst/>
                        <a:latin typeface="Calibri" panose="020F0502020204030204" pitchFamily="34" charset="0"/>
                      </a:endParaRPr>
                    </a:p>
                  </a:txBody>
                  <a:tcPr marL="121699" marR="121699" marT="45728" marB="45728" anchor="ctr" horzOverflow="overflow"/>
                </a:tc>
                <a:extLst>
                  <a:ext uri="{0D108BD9-81ED-4DB2-BD59-A6C34878D82A}">
                    <a16:rowId xmlns:a16="http://schemas.microsoft.com/office/drawing/2014/main" val="2887246214"/>
                  </a:ext>
                </a:extLst>
              </a:tr>
              <a:tr h="420476">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u="none" strike="noStrike" cap="none" normalizeH="0" baseline="0" dirty="0">
                          <a:ln>
                            <a:noFill/>
                          </a:ln>
                          <a:effectLst/>
                        </a:rPr>
                        <a:t>C-reactive protein ≥ 10 mg/L</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u="none" strike="noStrike" cap="none" normalizeH="0" baseline="0">
                          <a:ln>
                            <a:noFill/>
                          </a:ln>
                          <a:effectLst/>
                        </a:rPr>
                        <a:t>61%   [481/793]</a:t>
                      </a:r>
                      <a:endParaRPr kumimoji="0" lang="en-US" sz="1600" b="0" i="0" u="none" strike="noStrike" cap="none" normalizeH="0" baseline="0">
                        <a:ln>
                          <a:noFill/>
                        </a:ln>
                        <a:solidFill>
                          <a:schemeClr val="bg2">
                            <a:lumMod val="10000"/>
                          </a:schemeClr>
                        </a:solidFill>
                        <a:effectLst/>
                        <a:latin typeface="Calibri" panose="020F0502020204030204" pitchFamily="34" charset="0"/>
                      </a:endParaRPr>
                    </a:p>
                  </a:txBody>
                  <a:tcPr marL="121699" marR="121699" marT="45728" marB="45728"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u="none" strike="noStrike" cap="none" normalizeH="0" baseline="0">
                          <a:ln>
                            <a:noFill/>
                          </a:ln>
                          <a:effectLst/>
                        </a:rPr>
                        <a:t>56%   [371/658]</a:t>
                      </a:r>
                      <a:endParaRPr kumimoji="0" lang="en-US" sz="1600" b="0" i="0" u="none" strike="noStrike" cap="none" normalizeH="0" baseline="0">
                        <a:ln>
                          <a:noFill/>
                        </a:ln>
                        <a:solidFill>
                          <a:schemeClr val="bg2">
                            <a:lumMod val="10000"/>
                          </a:schemeClr>
                        </a:solidFill>
                        <a:effectLst/>
                        <a:latin typeface="Calibri" panose="020F0502020204030204" pitchFamily="34" charset="0"/>
                      </a:endParaRPr>
                    </a:p>
                  </a:txBody>
                  <a:tcPr marL="121699" marR="121699" marT="45728" marB="45728"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u="none" strike="noStrike" cap="none" normalizeH="0" baseline="0">
                          <a:ln>
                            <a:noFill/>
                          </a:ln>
                          <a:effectLst/>
                        </a:rPr>
                        <a:t>82%   [110/135]</a:t>
                      </a:r>
                      <a:endParaRPr kumimoji="0" lang="en-US" sz="1600" b="0" i="0" u="none" strike="noStrike" cap="none" normalizeH="0" baseline="0">
                        <a:ln>
                          <a:noFill/>
                        </a:ln>
                        <a:solidFill>
                          <a:schemeClr val="bg2">
                            <a:lumMod val="10000"/>
                          </a:schemeClr>
                        </a:solidFill>
                        <a:effectLst/>
                        <a:latin typeface="Calibri" panose="020F0502020204030204" pitchFamily="34" charset="0"/>
                      </a:endParaRPr>
                    </a:p>
                  </a:txBody>
                  <a:tcPr marL="121699" marR="121699" marT="45728" marB="45728" anchor="ctr" horzOverflow="overflow"/>
                </a:tc>
                <a:extLst>
                  <a:ext uri="{0D108BD9-81ED-4DB2-BD59-A6C34878D82A}">
                    <a16:rowId xmlns:a16="http://schemas.microsoft.com/office/drawing/2014/main" val="769315525"/>
                  </a:ext>
                </a:extLst>
              </a:tr>
              <a:tr h="420476">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600" u="none" strike="noStrike" cap="none" normalizeH="0" baseline="0" dirty="0">
                          <a:ln>
                            <a:noFill/>
                          </a:ln>
                          <a:effectLst/>
                        </a:rPr>
                        <a:t>D-dimer ≥ 0.5 mg/L</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u="none" strike="noStrike" cap="none" normalizeH="0" baseline="0">
                          <a:ln>
                            <a:noFill/>
                          </a:ln>
                          <a:effectLst/>
                        </a:rPr>
                        <a:t>46%   [260/560]</a:t>
                      </a:r>
                      <a:endParaRPr kumimoji="0" lang="en-US" sz="1600" b="0" i="0" u="none" strike="noStrike" cap="none" normalizeH="0" baseline="0">
                        <a:ln>
                          <a:noFill/>
                        </a:ln>
                        <a:solidFill>
                          <a:schemeClr val="bg2">
                            <a:lumMod val="10000"/>
                          </a:schemeClr>
                        </a:solidFill>
                        <a:effectLst/>
                        <a:latin typeface="Calibri" panose="020F0502020204030204" pitchFamily="34" charset="0"/>
                      </a:endParaRPr>
                    </a:p>
                  </a:txBody>
                  <a:tcPr marL="121699" marR="121699" marT="45728" marB="45728"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u="none" strike="noStrike" cap="none" normalizeH="0" baseline="0">
                          <a:ln>
                            <a:noFill/>
                          </a:ln>
                          <a:effectLst/>
                        </a:rPr>
                        <a:t>43%  [195/451]</a:t>
                      </a:r>
                      <a:endParaRPr kumimoji="0" lang="en-US" sz="1600" b="0" i="0" u="none" strike="noStrike" cap="none" normalizeH="0" baseline="0">
                        <a:ln>
                          <a:noFill/>
                        </a:ln>
                        <a:solidFill>
                          <a:schemeClr val="bg2">
                            <a:lumMod val="10000"/>
                          </a:schemeClr>
                        </a:solidFill>
                        <a:effectLst/>
                        <a:latin typeface="Calibri" panose="020F0502020204030204" pitchFamily="34" charset="0"/>
                      </a:endParaRPr>
                    </a:p>
                  </a:txBody>
                  <a:tcPr marL="121699" marR="121699" marT="45728" marB="45728"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u="none" strike="noStrike" cap="none" normalizeH="0" baseline="0">
                          <a:ln>
                            <a:noFill/>
                          </a:ln>
                          <a:effectLst/>
                        </a:rPr>
                        <a:t>60%  [65/109]</a:t>
                      </a:r>
                      <a:endParaRPr kumimoji="0" lang="en-US" sz="1600" b="0" i="0" u="none" strike="noStrike" cap="none" normalizeH="0" baseline="0">
                        <a:ln>
                          <a:noFill/>
                        </a:ln>
                        <a:solidFill>
                          <a:schemeClr val="bg2">
                            <a:lumMod val="10000"/>
                          </a:schemeClr>
                        </a:solidFill>
                        <a:effectLst/>
                        <a:latin typeface="Calibri" panose="020F0502020204030204" pitchFamily="34" charset="0"/>
                      </a:endParaRPr>
                    </a:p>
                  </a:txBody>
                  <a:tcPr marL="121699" marR="121699" marT="45728" marB="45728" anchor="ctr" horzOverflow="overflow"/>
                </a:tc>
                <a:extLst>
                  <a:ext uri="{0D108BD9-81ED-4DB2-BD59-A6C34878D82A}">
                    <a16:rowId xmlns:a16="http://schemas.microsoft.com/office/drawing/2014/main" val="3358368571"/>
                  </a:ext>
                </a:extLst>
              </a:tr>
              <a:tr h="420476">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600" u="none" strike="noStrike" cap="none" normalizeH="0" baseline="0" dirty="0">
                          <a:ln>
                            <a:noFill/>
                          </a:ln>
                          <a:effectLst/>
                        </a:rPr>
                        <a:t>Lactate dehydrogenase ≥ 250 U/L</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u="none" strike="noStrike" cap="none" normalizeH="0" baseline="0">
                          <a:ln>
                            <a:noFill/>
                          </a:ln>
                          <a:effectLst/>
                        </a:rPr>
                        <a:t>41%   [277/675]</a:t>
                      </a:r>
                      <a:endParaRPr kumimoji="0" lang="en-US" sz="1600" b="0" i="0" u="none" strike="noStrike" cap="none" normalizeH="0" baseline="0">
                        <a:ln>
                          <a:noFill/>
                        </a:ln>
                        <a:solidFill>
                          <a:schemeClr val="bg2">
                            <a:lumMod val="10000"/>
                          </a:schemeClr>
                        </a:solidFill>
                        <a:effectLst/>
                        <a:latin typeface="Calibri" panose="020F0502020204030204" pitchFamily="34" charset="0"/>
                      </a:endParaRPr>
                    </a:p>
                  </a:txBody>
                  <a:tcPr marL="121699" marR="121699" marT="45728" marB="45728"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u="none" strike="noStrike" cap="none" normalizeH="0" baseline="0">
                          <a:ln>
                            <a:noFill/>
                          </a:ln>
                          <a:effectLst/>
                        </a:rPr>
                        <a:t>37%  [205/551]</a:t>
                      </a:r>
                      <a:endParaRPr kumimoji="0" lang="en-US" sz="1600" b="0" i="0" u="none" strike="noStrike" cap="none" normalizeH="0" baseline="0">
                        <a:ln>
                          <a:noFill/>
                        </a:ln>
                        <a:solidFill>
                          <a:schemeClr val="bg2">
                            <a:lumMod val="10000"/>
                          </a:schemeClr>
                        </a:solidFill>
                        <a:effectLst/>
                        <a:latin typeface="Calibri" panose="020F0502020204030204" pitchFamily="34" charset="0"/>
                      </a:endParaRPr>
                    </a:p>
                  </a:txBody>
                  <a:tcPr marL="121699" marR="121699" marT="45728" marB="45728"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u="none" strike="noStrike" cap="none" normalizeH="0" baseline="0">
                          <a:ln>
                            <a:noFill/>
                          </a:ln>
                          <a:effectLst/>
                        </a:rPr>
                        <a:t>58%   [72/124]</a:t>
                      </a:r>
                      <a:endParaRPr kumimoji="0" lang="en-US" sz="1600" b="0" i="0" u="none" strike="noStrike" cap="none" normalizeH="0" baseline="0">
                        <a:ln>
                          <a:noFill/>
                        </a:ln>
                        <a:solidFill>
                          <a:schemeClr val="bg2">
                            <a:lumMod val="10000"/>
                          </a:schemeClr>
                        </a:solidFill>
                        <a:effectLst/>
                        <a:latin typeface="Calibri" panose="020F0502020204030204" pitchFamily="34" charset="0"/>
                      </a:endParaRPr>
                    </a:p>
                  </a:txBody>
                  <a:tcPr marL="121699" marR="121699" marT="45728" marB="45728" anchor="ctr" horzOverflow="overflow"/>
                </a:tc>
                <a:extLst>
                  <a:ext uri="{0D108BD9-81ED-4DB2-BD59-A6C34878D82A}">
                    <a16:rowId xmlns:a16="http://schemas.microsoft.com/office/drawing/2014/main" val="4052327653"/>
                  </a:ext>
                </a:extLst>
              </a:tr>
              <a:tr h="420476">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600" u="none" strike="noStrike" cap="none" normalizeH="0" baseline="0" dirty="0">
                          <a:ln>
                            <a:noFill/>
                          </a:ln>
                          <a:effectLst/>
                        </a:rPr>
                        <a:t>AST &gt; 40 U/L</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u="none" strike="noStrike" cap="none" normalizeH="0" baseline="0">
                          <a:ln>
                            <a:noFill/>
                          </a:ln>
                          <a:effectLst/>
                        </a:rPr>
                        <a:t>22%   [168/757]</a:t>
                      </a:r>
                      <a:endParaRPr kumimoji="0" lang="en-US" sz="1600" b="0" i="0" u="none" strike="noStrike" cap="none" normalizeH="0" baseline="0">
                        <a:ln>
                          <a:noFill/>
                        </a:ln>
                        <a:solidFill>
                          <a:schemeClr val="bg2">
                            <a:lumMod val="10000"/>
                          </a:schemeClr>
                        </a:solidFill>
                        <a:effectLst/>
                        <a:latin typeface="Calibri" panose="020F0502020204030204" pitchFamily="34" charset="0"/>
                      </a:endParaRPr>
                    </a:p>
                  </a:txBody>
                  <a:tcPr marL="121699" marR="121699" marT="45728" marB="45728"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u="none" strike="noStrike" cap="none" normalizeH="0" baseline="0">
                          <a:ln>
                            <a:noFill/>
                          </a:ln>
                          <a:effectLst/>
                        </a:rPr>
                        <a:t>18%  [112/615]</a:t>
                      </a:r>
                      <a:endParaRPr kumimoji="0" lang="en-US" sz="1600" b="0" i="0" u="none" strike="noStrike" cap="none" normalizeH="0" baseline="0">
                        <a:ln>
                          <a:noFill/>
                        </a:ln>
                        <a:solidFill>
                          <a:schemeClr val="bg2">
                            <a:lumMod val="10000"/>
                          </a:schemeClr>
                        </a:solidFill>
                        <a:effectLst/>
                        <a:latin typeface="Calibri" panose="020F0502020204030204" pitchFamily="34" charset="0"/>
                      </a:endParaRPr>
                    </a:p>
                  </a:txBody>
                  <a:tcPr marL="121699" marR="121699" marT="45728" marB="45728"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u="none" strike="noStrike" cap="none" normalizeH="0" baseline="0">
                          <a:ln>
                            <a:noFill/>
                          </a:ln>
                          <a:effectLst/>
                        </a:rPr>
                        <a:t>40%  [56/142]</a:t>
                      </a:r>
                      <a:endParaRPr kumimoji="0" lang="en-US" sz="1600" b="0" i="0" u="none" strike="noStrike" cap="none" normalizeH="0" baseline="0">
                        <a:ln>
                          <a:noFill/>
                        </a:ln>
                        <a:solidFill>
                          <a:schemeClr val="bg2">
                            <a:lumMod val="10000"/>
                          </a:schemeClr>
                        </a:solidFill>
                        <a:effectLst/>
                        <a:latin typeface="Calibri" panose="020F0502020204030204" pitchFamily="34" charset="0"/>
                      </a:endParaRPr>
                    </a:p>
                  </a:txBody>
                  <a:tcPr marL="121699" marR="121699" marT="45728" marB="45728" anchor="ctr" horzOverflow="overflow"/>
                </a:tc>
                <a:extLst>
                  <a:ext uri="{0D108BD9-81ED-4DB2-BD59-A6C34878D82A}">
                    <a16:rowId xmlns:a16="http://schemas.microsoft.com/office/drawing/2014/main" val="3737201154"/>
                  </a:ext>
                </a:extLst>
              </a:tr>
              <a:tr h="420476">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600" u="none" strike="noStrike" cap="none" normalizeH="0" baseline="0" dirty="0">
                          <a:ln>
                            <a:noFill/>
                          </a:ln>
                          <a:effectLst/>
                        </a:rPr>
                        <a:t>ALT &gt; 40 U/L</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u="none" strike="noStrike" cap="none" normalizeH="0" baseline="0">
                          <a:ln>
                            <a:noFill/>
                          </a:ln>
                          <a:effectLst/>
                        </a:rPr>
                        <a:t>21%  [158/741]</a:t>
                      </a:r>
                      <a:endParaRPr kumimoji="0" lang="en-US" sz="1600" b="0" i="0" u="none" strike="noStrike" cap="none" normalizeH="0" baseline="0">
                        <a:ln>
                          <a:noFill/>
                        </a:ln>
                        <a:solidFill>
                          <a:schemeClr val="bg2">
                            <a:lumMod val="10000"/>
                          </a:schemeClr>
                        </a:solidFill>
                        <a:effectLst/>
                        <a:latin typeface="Calibri" panose="020F0502020204030204" pitchFamily="34" charset="0"/>
                      </a:endParaRPr>
                    </a:p>
                  </a:txBody>
                  <a:tcPr marL="121699" marR="121699" marT="45728" marB="45728"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u="none" strike="noStrike" cap="none" normalizeH="0" baseline="0">
                          <a:ln>
                            <a:noFill/>
                          </a:ln>
                          <a:effectLst/>
                        </a:rPr>
                        <a:t>20%  [120/606]</a:t>
                      </a:r>
                      <a:endParaRPr kumimoji="0" lang="en-US" sz="1600" b="0" i="0" u="none" strike="noStrike" cap="none" normalizeH="0" baseline="0">
                        <a:ln>
                          <a:noFill/>
                        </a:ln>
                        <a:solidFill>
                          <a:schemeClr val="bg2">
                            <a:lumMod val="10000"/>
                          </a:schemeClr>
                        </a:solidFill>
                        <a:effectLst/>
                        <a:latin typeface="Calibri" panose="020F0502020204030204" pitchFamily="34" charset="0"/>
                      </a:endParaRPr>
                    </a:p>
                  </a:txBody>
                  <a:tcPr marL="121699" marR="121699" marT="45728" marB="45728"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u="none" strike="noStrike" cap="none" normalizeH="0" baseline="0" dirty="0">
                          <a:ln>
                            <a:noFill/>
                          </a:ln>
                          <a:effectLst/>
                        </a:rPr>
                        <a:t>28%  [38/135]</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tc>
                <a:extLst>
                  <a:ext uri="{0D108BD9-81ED-4DB2-BD59-A6C34878D82A}">
                    <a16:rowId xmlns:a16="http://schemas.microsoft.com/office/drawing/2014/main" val="2925460749"/>
                  </a:ext>
                </a:extLst>
              </a:tr>
            </a:tbl>
          </a:graphicData>
        </a:graphic>
      </p:graphicFrame>
      <p:sp>
        <p:nvSpPr>
          <p:cNvPr id="10" name="Rectangle 9">
            <a:extLst>
              <a:ext uri="{FF2B5EF4-FFF2-40B4-BE49-F238E27FC236}">
                <a16:creationId xmlns:a16="http://schemas.microsoft.com/office/drawing/2014/main" id="{EF5833EA-DECF-49CD-9E88-C3FDEC52F271}"/>
              </a:ext>
            </a:extLst>
          </p:cNvPr>
          <p:cNvSpPr/>
          <p:nvPr/>
        </p:nvSpPr>
        <p:spPr>
          <a:xfrm>
            <a:off x="248698" y="6378124"/>
            <a:ext cx="2889574" cy="369332"/>
          </a:xfrm>
          <a:prstGeom prst="rect">
            <a:avLst/>
          </a:prstGeom>
        </p:spPr>
        <p:txBody>
          <a:bodyPr wrap="none">
            <a:spAutoFit/>
          </a:bodyPr>
          <a:lstStyle/>
          <a:p>
            <a:pPr lvl="0">
              <a:defRPr/>
            </a:pPr>
            <a:r>
              <a:rPr lang="en-US" altLang="en-US" spc="-10">
                <a:solidFill>
                  <a:srgbClr val="E7E6E6"/>
                </a:solidFill>
                <a:latin typeface="Calibri" panose="020F0502020204030204" pitchFamily="34" charset="0"/>
              </a:rPr>
              <a:t>Guan. NEJM. 2020;382:1708</a:t>
            </a:r>
            <a:r>
              <a:rPr lang="en-US" altLang="en-US" sz="1200" spc="-10">
                <a:solidFill>
                  <a:srgbClr val="E7E6E6"/>
                </a:solidFill>
                <a:latin typeface="Calibri" panose="020F0502020204030204" pitchFamily="34" charset="0"/>
              </a:rPr>
              <a:t>. </a:t>
            </a:r>
          </a:p>
        </p:txBody>
      </p:sp>
      <p:grpSp>
        <p:nvGrpSpPr>
          <p:cNvPr id="11" name="Group 1">
            <a:extLst>
              <a:ext uri="{FF2B5EF4-FFF2-40B4-BE49-F238E27FC236}">
                <a16:creationId xmlns:a16="http://schemas.microsoft.com/office/drawing/2014/main" id="{2E85BC43-F2CE-441E-B6F1-F6A11A0EAD66}"/>
              </a:ext>
            </a:extLst>
          </p:cNvPr>
          <p:cNvGrpSpPr>
            <a:grpSpLocks/>
          </p:cNvGrpSpPr>
          <p:nvPr/>
        </p:nvGrpSpPr>
        <p:grpSpPr bwMode="auto">
          <a:xfrm>
            <a:off x="7648858" y="6372447"/>
            <a:ext cx="2809744" cy="479841"/>
            <a:chOff x="9602074" y="3550251"/>
            <a:chExt cx="2809744" cy="480048"/>
          </a:xfrm>
        </p:grpSpPr>
        <p:pic>
          <p:nvPicPr>
            <p:cNvPr id="12" name="Picture 11">
              <a:extLst>
                <a:ext uri="{FF2B5EF4-FFF2-40B4-BE49-F238E27FC236}">
                  <a16:creationId xmlns:a16="http://schemas.microsoft.com/office/drawing/2014/main" id="{55E4A68E-9A34-4B15-ADBB-A0F3B8899D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01978" y="3550251"/>
              <a:ext cx="569913" cy="1811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sp>
          <p:nvSpPr>
            <p:cNvPr id="13" name="Rectangle 8">
              <a:extLst>
                <a:ext uri="{FF2B5EF4-FFF2-40B4-BE49-F238E27FC236}">
                  <a16:creationId xmlns:a16="http://schemas.microsoft.com/office/drawing/2014/main" id="{3B72C584-8CFA-4625-9E42-D526D408794F}"/>
                </a:ext>
              </a:extLst>
            </p:cNvPr>
            <p:cNvSpPr>
              <a:spLocks noChangeArrowheads="1"/>
            </p:cNvSpPr>
            <p:nvPr/>
          </p:nvSpPr>
          <p:spPr bwMode="auto">
            <a:xfrm>
              <a:off x="9602074" y="3691599"/>
              <a:ext cx="2809744" cy="338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600" b="0">
                  <a:solidFill>
                    <a:schemeClr val="bg1"/>
                  </a:solidFill>
                  <a:latin typeface="Calibri" panose="020F0502020204030204" pitchFamily="34" charset="0"/>
                </a:rPr>
                <a:t>Slide credit: </a:t>
              </a:r>
              <a:r>
                <a:rPr lang="en-US" altLang="en-US" sz="1600" b="0">
                  <a:solidFill>
                    <a:schemeClr val="bg1"/>
                  </a:solidFill>
                  <a:latin typeface="Calibri" panose="020F0502020204030204" pitchFamily="34" charset="0"/>
                  <a:hlinkClick r:id="rId4">
                    <a:extLst>
                      <a:ext uri="{A12FA001-AC4F-418D-AE19-62706E023703}">
                        <ahyp:hlinkClr xmlns:ahyp="http://schemas.microsoft.com/office/drawing/2018/hyperlinkcolor" val="tx"/>
                      </a:ext>
                    </a:extLst>
                  </a:hlinkClick>
                </a:rPr>
                <a:t>clinicaloptions.com</a:t>
              </a:r>
              <a:endParaRPr lang="en-US" altLang="en-US" sz="1600" b="0">
                <a:solidFill>
                  <a:schemeClr val="bg1"/>
                </a:solidFill>
                <a:latin typeface="Calibri" panose="020F0502020204030204" pitchFamily="34" charset="0"/>
              </a:endParaRPr>
            </a:p>
          </p:txBody>
        </p:sp>
      </p:grpSp>
      <p:pic>
        <p:nvPicPr>
          <p:cNvPr id="14" name="Picture 13">
            <a:extLst>
              <a:ext uri="{FF2B5EF4-FFF2-40B4-BE49-F238E27FC236}">
                <a16:creationId xmlns:a16="http://schemas.microsoft.com/office/drawing/2014/main" id="{642D42C9-27CB-4766-9BC5-CAC7761C8502}"/>
              </a:ext>
            </a:extLst>
          </p:cNvPr>
          <p:cNvPicPr>
            <a:picLocks noChangeAspect="1"/>
          </p:cNvPicPr>
          <p:nvPr/>
        </p:nvPicPr>
        <p:blipFill>
          <a:blip r:embed="rId5"/>
          <a:stretch>
            <a:fillRect/>
          </a:stretch>
        </p:blipFill>
        <p:spPr>
          <a:xfrm>
            <a:off x="11008310" y="6382289"/>
            <a:ext cx="810269" cy="466341"/>
          </a:xfrm>
          <a:prstGeom prst="rect">
            <a:avLst/>
          </a:prstGeom>
        </p:spPr>
      </p:pic>
      <p:sp>
        <p:nvSpPr>
          <p:cNvPr id="3" name="TextBox 2">
            <a:extLst>
              <a:ext uri="{FF2B5EF4-FFF2-40B4-BE49-F238E27FC236}">
                <a16:creationId xmlns:a16="http://schemas.microsoft.com/office/drawing/2014/main" id="{2824245B-1839-4A3C-9736-A16930C1F351}"/>
              </a:ext>
            </a:extLst>
          </p:cNvPr>
          <p:cNvSpPr txBox="1"/>
          <p:nvPr/>
        </p:nvSpPr>
        <p:spPr>
          <a:xfrm>
            <a:off x="406400" y="6031345"/>
            <a:ext cx="8421408" cy="369332"/>
          </a:xfrm>
          <a:prstGeom prst="rect">
            <a:avLst/>
          </a:prstGeom>
          <a:noFill/>
        </p:spPr>
        <p:txBody>
          <a:bodyPr wrap="none" rtlCol="0">
            <a:spAutoFit/>
          </a:bodyPr>
          <a:lstStyle/>
          <a:p>
            <a:r>
              <a:rPr lang="en-US" dirty="0"/>
              <a:t>IQR = interquartile range (upper band of lowest quartile to lower band of upper quartile)</a:t>
            </a:r>
          </a:p>
        </p:txBody>
      </p:sp>
    </p:spTree>
    <p:extLst>
      <p:ext uri="{BB962C8B-B14F-4D97-AF65-F5344CB8AC3E}">
        <p14:creationId xmlns:p14="http://schemas.microsoft.com/office/powerpoint/2010/main" val="35650852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C67135D-4A91-6B46-9DDC-D087F42B74E7}"/>
              </a:ext>
            </a:extLst>
          </p:cNvPr>
          <p:cNvSpPr>
            <a:spLocks noGrp="1"/>
          </p:cNvSpPr>
          <p:nvPr>
            <p:ph type="body" sz="half" idx="2"/>
          </p:nvPr>
        </p:nvSpPr>
        <p:spPr/>
        <p:txBody>
          <a:bodyPr>
            <a:normAutofit fontScale="85000" lnSpcReduction="20000"/>
          </a:bodyPr>
          <a:lstStyle/>
          <a:p>
            <a:r>
              <a:rPr lang="en-US" sz="2800" dirty="0"/>
              <a:t>Common CXR findings</a:t>
            </a:r>
          </a:p>
          <a:p>
            <a:pPr marL="457200" indent="-457200">
              <a:buFont typeface="Arial" panose="020B0604020202020204" pitchFamily="34" charset="0"/>
              <a:buChar char="•"/>
            </a:pPr>
            <a:r>
              <a:rPr lang="en-US" sz="2800" dirty="0"/>
              <a:t>Many CXRs are normal</a:t>
            </a:r>
          </a:p>
          <a:p>
            <a:pPr marL="457200" indent="-457200">
              <a:buFont typeface="Arial" panose="020B0604020202020204" pitchFamily="34" charset="0"/>
              <a:buChar char="•"/>
            </a:pPr>
            <a:r>
              <a:rPr lang="en-US" sz="2800" dirty="0"/>
              <a:t>Bilateral air-space consolidation is common</a:t>
            </a:r>
          </a:p>
          <a:p>
            <a:pPr marL="457200" indent="-457200">
              <a:buFont typeface="Arial" panose="020B0604020202020204" pitchFamily="34" charset="0"/>
              <a:buChar char="•"/>
            </a:pPr>
            <a:r>
              <a:rPr lang="en-US" sz="2800" dirty="0"/>
              <a:t>Peripheral ground glass opacities are also common</a:t>
            </a:r>
          </a:p>
          <a:p>
            <a:r>
              <a:rPr lang="en-US" sz="2800" dirty="0"/>
              <a:t>Less common CXR findings</a:t>
            </a:r>
          </a:p>
          <a:p>
            <a:pPr marL="457200" indent="-457200">
              <a:buFont typeface="Arial" panose="020B0604020202020204" pitchFamily="34" charset="0"/>
              <a:buChar char="•"/>
            </a:pPr>
            <a:r>
              <a:rPr lang="en-US" sz="2800" dirty="0">
                <a:solidFill>
                  <a:srgbClr val="FFFFFF"/>
                </a:solidFill>
              </a:rPr>
              <a:t>Pleural effusions</a:t>
            </a:r>
          </a:p>
          <a:p>
            <a:pPr marL="457200" indent="-457200">
              <a:buFont typeface="Arial" panose="020B0604020202020204" pitchFamily="34" charset="0"/>
              <a:buChar char="•"/>
            </a:pPr>
            <a:r>
              <a:rPr lang="en-US" sz="2800" dirty="0">
                <a:solidFill>
                  <a:srgbClr val="FFFFFF"/>
                </a:solidFill>
              </a:rPr>
              <a:t>Lobar consolidation</a:t>
            </a:r>
          </a:p>
          <a:p>
            <a:pPr marL="457200" indent="-457200">
              <a:buFont typeface="Arial" panose="020B0604020202020204" pitchFamily="34" charset="0"/>
              <a:buChar char="•"/>
            </a:pPr>
            <a:r>
              <a:rPr lang="en-US" sz="2800" dirty="0">
                <a:solidFill>
                  <a:srgbClr val="FFFFFF"/>
                </a:solidFill>
              </a:rPr>
              <a:t>Marked lymphadenopathy</a:t>
            </a:r>
          </a:p>
        </p:txBody>
      </p:sp>
      <p:sp>
        <p:nvSpPr>
          <p:cNvPr id="2" name="Title 1">
            <a:extLst>
              <a:ext uri="{FF2B5EF4-FFF2-40B4-BE49-F238E27FC236}">
                <a16:creationId xmlns:a16="http://schemas.microsoft.com/office/drawing/2014/main" id="{B83778DB-C513-8546-BBCB-AE995F96B2B9}"/>
              </a:ext>
            </a:extLst>
          </p:cNvPr>
          <p:cNvSpPr>
            <a:spLocks noGrp="1"/>
          </p:cNvSpPr>
          <p:nvPr>
            <p:ph type="title"/>
          </p:nvPr>
        </p:nvSpPr>
        <p:spPr/>
        <p:txBody>
          <a:bodyPr>
            <a:noAutofit/>
          </a:bodyPr>
          <a:lstStyle/>
          <a:p>
            <a:r>
              <a:rPr lang="en-US" sz="2800" dirty="0">
                <a:latin typeface="Calibri" panose="020F0502020204030204" pitchFamily="34" charset="0"/>
                <a:cs typeface="Calibri" panose="020F0502020204030204" pitchFamily="34" charset="0"/>
              </a:rPr>
              <a:t>Chest radiographic findings in COVID-19 </a:t>
            </a:r>
          </a:p>
        </p:txBody>
      </p:sp>
      <p:sp>
        <p:nvSpPr>
          <p:cNvPr id="5" name="Text Placeholder 4">
            <a:extLst>
              <a:ext uri="{FF2B5EF4-FFF2-40B4-BE49-F238E27FC236}">
                <a16:creationId xmlns:a16="http://schemas.microsoft.com/office/drawing/2014/main" id="{78A731B7-7A40-9AC7-E78D-92B8D129183F}"/>
              </a:ext>
            </a:extLst>
          </p:cNvPr>
          <p:cNvSpPr>
            <a:spLocks noGrp="1"/>
          </p:cNvSpPr>
          <p:nvPr>
            <p:ph type="body" sz="half" idx="13"/>
          </p:nvPr>
        </p:nvSpPr>
        <p:spPr/>
        <p:txBody>
          <a:bodyPr/>
          <a:lstStyle/>
          <a:p>
            <a:endParaRPr lang="en-US"/>
          </a:p>
        </p:txBody>
      </p:sp>
      <p:pic>
        <p:nvPicPr>
          <p:cNvPr id="7" name="Content Placeholder 6">
            <a:extLst>
              <a:ext uri="{FF2B5EF4-FFF2-40B4-BE49-F238E27FC236}">
                <a16:creationId xmlns:a16="http://schemas.microsoft.com/office/drawing/2014/main" id="{C0F4C1CC-6B21-BD48-B159-3844024C6086}"/>
              </a:ext>
            </a:extLst>
          </p:cNvPr>
          <p:cNvPicPr>
            <a:picLocks noGrp="1" noChangeAspect="1"/>
          </p:cNvPicPr>
          <p:nvPr>
            <p:ph type="pic" idx="4294967295"/>
          </p:nvPr>
        </p:nvPicPr>
        <p:blipFill rotWithShape="1">
          <a:blip r:embed="rId3" cstate="print">
            <a:extLst>
              <a:ext uri="{28A0092B-C50C-407E-A947-70E740481C1C}">
                <a14:useLocalDpi xmlns:a14="http://schemas.microsoft.com/office/drawing/2010/main" val="0"/>
              </a:ext>
            </a:extLst>
          </a:blip>
          <a:srcRect l="6692" r="6692"/>
          <a:stretch/>
        </p:blipFill>
        <p:spPr>
          <a:xfrm>
            <a:off x="0" y="0"/>
            <a:ext cx="7213600" cy="6858000"/>
          </a:xfrm>
          <a:noFill/>
        </p:spPr>
      </p:pic>
      <p:sp>
        <p:nvSpPr>
          <p:cNvPr id="3" name="TextBox 2">
            <a:extLst>
              <a:ext uri="{FF2B5EF4-FFF2-40B4-BE49-F238E27FC236}">
                <a16:creationId xmlns:a16="http://schemas.microsoft.com/office/drawing/2014/main" id="{BC00A046-ADAC-4FAA-875B-0D69966A32EA}"/>
              </a:ext>
            </a:extLst>
          </p:cNvPr>
          <p:cNvSpPr txBox="1"/>
          <p:nvPr/>
        </p:nvSpPr>
        <p:spPr>
          <a:xfrm>
            <a:off x="83891" y="6395955"/>
            <a:ext cx="5943601" cy="261610"/>
          </a:xfrm>
          <a:prstGeom prst="rect">
            <a:avLst/>
          </a:prstGeom>
          <a:noFill/>
        </p:spPr>
        <p:txBody>
          <a:bodyPr wrap="square" rtlCol="0">
            <a:spAutoFit/>
          </a:bodyPr>
          <a:lstStyle/>
          <a:p>
            <a:r>
              <a:rPr lang="en-US" sz="1100" dirty="0"/>
              <a:t>Xray courtesy of Dr Derek Smith, Radiopaedia.org, </a:t>
            </a:r>
            <a:r>
              <a:rPr lang="en-US" sz="1100" dirty="0" err="1"/>
              <a:t>rID</a:t>
            </a:r>
            <a:r>
              <a:rPr lang="en-US" sz="1100" dirty="0"/>
              <a:t>: 75249</a:t>
            </a:r>
          </a:p>
        </p:txBody>
      </p:sp>
    </p:spTree>
    <p:extLst>
      <p:ext uri="{BB962C8B-B14F-4D97-AF65-F5344CB8AC3E}">
        <p14:creationId xmlns:p14="http://schemas.microsoft.com/office/powerpoint/2010/main" val="20896217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C2105C0-68A6-4354-807F-E3CAFC44CD23}"/>
              </a:ext>
            </a:extLst>
          </p:cNvPr>
          <p:cNvSpPr>
            <a:spLocks noGrp="1"/>
          </p:cNvSpPr>
          <p:nvPr>
            <p:ph type="body" sz="half" idx="2"/>
          </p:nvPr>
        </p:nvSpPr>
        <p:spPr>
          <a:xfrm>
            <a:off x="7318729" y="106334"/>
            <a:ext cx="4795048" cy="5271645"/>
          </a:xfrm>
        </p:spPr>
        <p:txBody>
          <a:bodyPr>
            <a:noAutofit/>
          </a:bodyPr>
          <a:lstStyle/>
          <a:p>
            <a:pPr marL="342900" indent="-342900">
              <a:buFont typeface="Arial" panose="020B0604020202020204" pitchFamily="34" charset="0"/>
              <a:buChar char="•"/>
            </a:pPr>
            <a:r>
              <a:rPr lang="en-US" sz="1950" dirty="0"/>
              <a:t>Routine chest imaging is not necessary</a:t>
            </a:r>
          </a:p>
          <a:p>
            <a:pPr marL="342900" indent="-342900">
              <a:buFont typeface="Arial" panose="020B0604020202020204" pitchFamily="34" charset="0"/>
              <a:buChar char="•"/>
            </a:pPr>
            <a:r>
              <a:rPr lang="en-US" sz="1950" dirty="0"/>
              <a:t>Chest imaging may be helpful </a:t>
            </a:r>
          </a:p>
          <a:p>
            <a:pPr marL="800100" lvl="1" indent="-342900">
              <a:buFont typeface="Arial" panose="020B0604020202020204" pitchFamily="34" charset="0"/>
              <a:buChar char="•"/>
            </a:pPr>
            <a:r>
              <a:rPr lang="en-US" sz="1950" dirty="0">
                <a:solidFill>
                  <a:srgbClr val="FFFFFF"/>
                </a:solidFill>
              </a:rPr>
              <a:t>in identifying severe COVID-19 or need for intensive care (ICU) </a:t>
            </a:r>
          </a:p>
          <a:p>
            <a:pPr marL="800100" lvl="1" indent="-342900">
              <a:buFont typeface="Arial" panose="020B0604020202020204" pitchFamily="34" charset="0"/>
              <a:buChar char="•"/>
            </a:pPr>
            <a:r>
              <a:rPr lang="en-US" sz="1950" dirty="0">
                <a:solidFill>
                  <a:srgbClr val="FFFFFF"/>
                </a:solidFill>
              </a:rPr>
              <a:t>in evaluating  progression or non-response to  treatment</a:t>
            </a:r>
          </a:p>
          <a:p>
            <a:pPr marL="342900" indent="-342900">
              <a:buFont typeface="Arial" panose="020B0604020202020204" pitchFamily="34" charset="0"/>
              <a:buChar char="•"/>
            </a:pPr>
            <a:r>
              <a:rPr lang="en-US" sz="1950" dirty="0"/>
              <a:t>CT is much more sensitive and specific than CXR (higher costs &amp; more radiation)</a:t>
            </a:r>
          </a:p>
          <a:p>
            <a:pPr marL="342900" indent="-342900">
              <a:buFont typeface="Arial" panose="020B0604020202020204" pitchFamily="34" charset="0"/>
              <a:buChar char="•"/>
            </a:pPr>
            <a:r>
              <a:rPr lang="en-US" sz="1950" dirty="0">
                <a:solidFill>
                  <a:srgbClr val="FFFFFF"/>
                </a:solidFill>
              </a:rPr>
              <a:t>CT angiography useful for suspected pulmonary embolism</a:t>
            </a:r>
          </a:p>
          <a:p>
            <a:pPr marL="342900" indent="-342900">
              <a:buFont typeface="Arial" panose="020B0604020202020204" pitchFamily="34" charset="0"/>
              <a:buChar char="•"/>
            </a:pPr>
            <a:r>
              <a:rPr lang="en-US" sz="1950" dirty="0">
                <a:solidFill>
                  <a:srgbClr val="FFFFFF"/>
                </a:solidFill>
              </a:rPr>
              <a:t>Ultrasound for pleural effusions or assessment of cardiac function (not usually helpful in assessing the lungs)</a:t>
            </a:r>
          </a:p>
        </p:txBody>
      </p:sp>
      <p:sp>
        <p:nvSpPr>
          <p:cNvPr id="3" name="Title 2">
            <a:extLst>
              <a:ext uri="{FF2B5EF4-FFF2-40B4-BE49-F238E27FC236}">
                <a16:creationId xmlns:a16="http://schemas.microsoft.com/office/drawing/2014/main" id="{4455A797-D447-14BC-22C7-EF004FDFA47C}"/>
              </a:ext>
            </a:extLst>
          </p:cNvPr>
          <p:cNvSpPr>
            <a:spLocks noGrp="1"/>
          </p:cNvSpPr>
          <p:nvPr>
            <p:ph type="title"/>
          </p:nvPr>
        </p:nvSpPr>
        <p:spPr/>
        <p:txBody>
          <a:bodyPr/>
          <a:lstStyle/>
          <a:p>
            <a:endParaRPr lang="en-US"/>
          </a:p>
        </p:txBody>
      </p:sp>
      <p:sp>
        <p:nvSpPr>
          <p:cNvPr id="6" name="Text Placeholder 5">
            <a:extLst>
              <a:ext uri="{FF2B5EF4-FFF2-40B4-BE49-F238E27FC236}">
                <a16:creationId xmlns:a16="http://schemas.microsoft.com/office/drawing/2014/main" id="{6A70F280-236B-49D5-50A6-8BF024270270}"/>
              </a:ext>
            </a:extLst>
          </p:cNvPr>
          <p:cNvSpPr>
            <a:spLocks noGrp="1"/>
          </p:cNvSpPr>
          <p:nvPr>
            <p:ph type="body" sz="half" idx="13"/>
          </p:nvPr>
        </p:nvSpPr>
        <p:spPr/>
        <p:txBody>
          <a:bodyPr/>
          <a:lstStyle/>
          <a:p>
            <a:endParaRPr lang="en-US"/>
          </a:p>
        </p:txBody>
      </p:sp>
      <p:pic>
        <p:nvPicPr>
          <p:cNvPr id="9" name="Picture Placeholder 8" descr="A picture containing film, hair&#10;&#10;Description automatically generated">
            <a:extLst>
              <a:ext uri="{FF2B5EF4-FFF2-40B4-BE49-F238E27FC236}">
                <a16:creationId xmlns:a16="http://schemas.microsoft.com/office/drawing/2014/main" id="{5FCF925F-E4A4-4447-960C-32BDBCB7F8B0}"/>
              </a:ext>
            </a:extLst>
          </p:cNvPr>
          <p:cNvPicPr>
            <a:picLocks noGrp="1" noChangeAspect="1"/>
          </p:cNvPicPr>
          <p:nvPr>
            <p:ph type="pic" idx="4294967295"/>
          </p:nvPr>
        </p:nvPicPr>
        <p:blipFill rotWithShape="1">
          <a:blip r:embed="rId3">
            <a:extLst>
              <a:ext uri="{28A0092B-C50C-407E-A947-70E740481C1C}">
                <a14:useLocalDpi xmlns:a14="http://schemas.microsoft.com/office/drawing/2010/main" val="0"/>
              </a:ext>
            </a:extLst>
          </a:blip>
          <a:srcRect l="10591" r="10591"/>
          <a:stretch/>
        </p:blipFill>
        <p:spPr>
          <a:xfrm>
            <a:off x="0" y="0"/>
            <a:ext cx="7213600" cy="6858000"/>
          </a:xfrm>
        </p:spPr>
      </p:pic>
      <p:sp>
        <p:nvSpPr>
          <p:cNvPr id="7" name="TextBox 6">
            <a:extLst>
              <a:ext uri="{FF2B5EF4-FFF2-40B4-BE49-F238E27FC236}">
                <a16:creationId xmlns:a16="http://schemas.microsoft.com/office/drawing/2014/main" id="{CD418E22-EF19-49D8-A018-00D50D606135}"/>
              </a:ext>
            </a:extLst>
          </p:cNvPr>
          <p:cNvSpPr txBox="1"/>
          <p:nvPr/>
        </p:nvSpPr>
        <p:spPr>
          <a:xfrm>
            <a:off x="1429085" y="6611779"/>
            <a:ext cx="3937000" cy="246221"/>
          </a:xfrm>
          <a:prstGeom prst="rect">
            <a:avLst/>
          </a:prstGeom>
          <a:noFill/>
        </p:spPr>
        <p:txBody>
          <a:bodyPr wrap="square" rtlCol="0">
            <a:spAutoFit/>
          </a:bodyPr>
          <a:lstStyle/>
          <a:p>
            <a:r>
              <a:rPr lang="en-US" sz="1000"/>
              <a:t>Image courtesy of Dr. Mohammad Al-</a:t>
            </a:r>
            <a:r>
              <a:rPr lang="en-US" sz="1000" err="1"/>
              <a:t>Tibi</a:t>
            </a:r>
            <a:r>
              <a:rPr lang="en-US" sz="1000"/>
              <a:t>, Radiopaedia.org, </a:t>
            </a:r>
            <a:r>
              <a:rPr lang="en-US" sz="1000" err="1"/>
              <a:t>rID</a:t>
            </a:r>
            <a:r>
              <a:rPr lang="en-US" sz="1000"/>
              <a:t>: 75305</a:t>
            </a:r>
          </a:p>
        </p:txBody>
      </p:sp>
      <p:sp>
        <p:nvSpPr>
          <p:cNvPr id="2" name="TextBox 1">
            <a:extLst>
              <a:ext uri="{FF2B5EF4-FFF2-40B4-BE49-F238E27FC236}">
                <a16:creationId xmlns:a16="http://schemas.microsoft.com/office/drawing/2014/main" id="{8225F785-390C-1479-8640-D7247CD52BC2}"/>
              </a:ext>
            </a:extLst>
          </p:cNvPr>
          <p:cNvSpPr txBox="1"/>
          <p:nvPr/>
        </p:nvSpPr>
        <p:spPr>
          <a:xfrm>
            <a:off x="347870" y="5804452"/>
            <a:ext cx="4124739" cy="369332"/>
          </a:xfrm>
          <a:prstGeom prst="rect">
            <a:avLst/>
          </a:prstGeom>
          <a:noFill/>
        </p:spPr>
        <p:txBody>
          <a:bodyPr wrap="square" rtlCol="0">
            <a:spAutoFit/>
          </a:bodyPr>
          <a:lstStyle/>
          <a:p>
            <a:r>
              <a:rPr lang="en-US" sz="1800" b="0" dirty="0"/>
              <a:t>WHO: Chest imaging in COVID-19, 2020</a:t>
            </a:r>
            <a:endParaRPr lang="en-US" dirty="0"/>
          </a:p>
        </p:txBody>
      </p:sp>
    </p:spTree>
    <p:extLst>
      <p:ext uri="{BB962C8B-B14F-4D97-AF65-F5344CB8AC3E}">
        <p14:creationId xmlns:p14="http://schemas.microsoft.com/office/powerpoint/2010/main" val="14596304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65F4C-0362-E448-AEA2-E145FD7C2A09}"/>
              </a:ext>
            </a:extLst>
          </p:cNvPr>
          <p:cNvSpPr>
            <a:spLocks noGrp="1"/>
          </p:cNvSpPr>
          <p:nvPr>
            <p:ph type="title"/>
          </p:nvPr>
        </p:nvSpPr>
        <p:spPr>
          <a:xfrm>
            <a:off x="1416138" y="260640"/>
            <a:ext cx="9954973" cy="570920"/>
          </a:xfrm>
        </p:spPr>
        <p:txBody>
          <a:bodyPr>
            <a:normAutofit fontScale="90000"/>
          </a:bodyPr>
          <a:lstStyle/>
          <a:p>
            <a:r>
              <a:rPr lang="en-US" sz="3200" dirty="0"/>
              <a:t>Situations in which chest imaging may be helpful</a:t>
            </a:r>
          </a:p>
        </p:txBody>
      </p:sp>
      <p:pic>
        <p:nvPicPr>
          <p:cNvPr id="5" name="Content Placeholder 4">
            <a:extLst>
              <a:ext uri="{FF2B5EF4-FFF2-40B4-BE49-F238E27FC236}">
                <a16:creationId xmlns:a16="http://schemas.microsoft.com/office/drawing/2014/main" id="{2F689546-A4B1-FE43-A475-2D88EE48AD64}"/>
              </a:ext>
            </a:extLst>
          </p:cNvPr>
          <p:cNvPicPr>
            <a:picLocks noGrp="1" noChangeAspect="1"/>
          </p:cNvPicPr>
          <p:nvPr>
            <p:ph idx="4294967295"/>
          </p:nvPr>
        </p:nvPicPr>
        <p:blipFill rotWithShape="1">
          <a:blip r:embed="rId3"/>
          <a:srcRect t="5741"/>
          <a:stretch/>
        </p:blipFill>
        <p:spPr>
          <a:xfrm>
            <a:off x="1416138" y="1174749"/>
            <a:ext cx="9756775" cy="5137150"/>
          </a:xfrm>
        </p:spPr>
      </p:pic>
      <p:sp>
        <p:nvSpPr>
          <p:cNvPr id="6" name="TextBox 5">
            <a:extLst>
              <a:ext uri="{FF2B5EF4-FFF2-40B4-BE49-F238E27FC236}">
                <a16:creationId xmlns:a16="http://schemas.microsoft.com/office/drawing/2014/main" id="{040F8276-6733-5A41-930D-7E43AE27B4CA}"/>
              </a:ext>
            </a:extLst>
          </p:cNvPr>
          <p:cNvSpPr txBox="1"/>
          <p:nvPr/>
        </p:nvSpPr>
        <p:spPr>
          <a:xfrm>
            <a:off x="905692" y="6311899"/>
            <a:ext cx="4867871" cy="276999"/>
          </a:xfrm>
          <a:prstGeom prst="rect">
            <a:avLst/>
          </a:prstGeom>
          <a:noFill/>
        </p:spPr>
        <p:txBody>
          <a:bodyPr wrap="none" rtlCol="0">
            <a:spAutoFit/>
          </a:bodyPr>
          <a:lstStyle/>
          <a:p>
            <a:r>
              <a:rPr lang="en-US" sz="1200">
                <a:solidFill>
                  <a:schemeClr val="bg1"/>
                </a:solidFill>
              </a:rPr>
              <a:t>Rubin et al. Radiology 2020 Apr 7:201365. </a:t>
            </a:r>
            <a:r>
              <a:rPr lang="en-US" sz="1200" err="1">
                <a:solidFill>
                  <a:schemeClr val="bg1"/>
                </a:solidFill>
              </a:rPr>
              <a:t>doi</a:t>
            </a:r>
            <a:r>
              <a:rPr lang="en-US" sz="1200">
                <a:solidFill>
                  <a:schemeClr val="bg1"/>
                </a:solidFill>
              </a:rPr>
              <a:t>: 10.1148/radiol.2020201365</a:t>
            </a:r>
          </a:p>
        </p:txBody>
      </p:sp>
    </p:spTree>
    <p:extLst>
      <p:ext uri="{BB962C8B-B14F-4D97-AF65-F5344CB8AC3E}">
        <p14:creationId xmlns:p14="http://schemas.microsoft.com/office/powerpoint/2010/main" val="2073560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7A2C2-CF83-480C-978C-FC5DFDAAFAAD}"/>
              </a:ext>
            </a:extLst>
          </p:cNvPr>
          <p:cNvSpPr>
            <a:spLocks noGrp="1"/>
          </p:cNvSpPr>
          <p:nvPr>
            <p:ph type="title"/>
          </p:nvPr>
        </p:nvSpPr>
        <p:spPr>
          <a:xfrm>
            <a:off x="1076426" y="341376"/>
            <a:ext cx="11012424" cy="735050"/>
          </a:xfrm>
        </p:spPr>
        <p:txBody>
          <a:bodyPr/>
          <a:lstStyle/>
          <a:p>
            <a:r>
              <a:rPr lang="en-US" dirty="0">
                <a:latin typeface="+mn-lt"/>
                <a:cs typeface="Arial" panose="020B0604020202020204" pitchFamily="34" charset="0"/>
              </a:rPr>
              <a:t>Pre-test Questions</a:t>
            </a:r>
          </a:p>
        </p:txBody>
      </p:sp>
      <p:grpSp>
        <p:nvGrpSpPr>
          <p:cNvPr id="77" name="Group 76">
            <a:extLst>
              <a:ext uri="{FF2B5EF4-FFF2-40B4-BE49-F238E27FC236}">
                <a16:creationId xmlns:a16="http://schemas.microsoft.com/office/drawing/2014/main" id="{7A51842B-765A-4D46-9278-4B0AF967530B}"/>
              </a:ext>
            </a:extLst>
          </p:cNvPr>
          <p:cNvGrpSpPr/>
          <p:nvPr/>
        </p:nvGrpSpPr>
        <p:grpSpPr>
          <a:xfrm>
            <a:off x="2524505" y="5399870"/>
            <a:ext cx="7907577" cy="1317091"/>
            <a:chOff x="2944210" y="1587904"/>
            <a:chExt cx="10343102" cy="1317091"/>
          </a:xfrm>
        </p:grpSpPr>
        <p:sp>
          <p:nvSpPr>
            <p:cNvPr id="78" name="Rectangle 77">
              <a:extLst>
                <a:ext uri="{FF2B5EF4-FFF2-40B4-BE49-F238E27FC236}">
                  <a16:creationId xmlns:a16="http://schemas.microsoft.com/office/drawing/2014/main" id="{C773142C-9EBC-42C9-B46B-FBAD8888F9FB}"/>
                </a:ext>
              </a:extLst>
            </p:cNvPr>
            <p:cNvSpPr/>
            <p:nvPr/>
          </p:nvSpPr>
          <p:spPr>
            <a:xfrm>
              <a:off x="6131939" y="1587904"/>
              <a:ext cx="7155373" cy="1317091"/>
            </a:xfrm>
            <a:prstGeom prst="rect">
              <a:avLst/>
            </a:prstGeom>
            <a:solidFill>
              <a:srgbClr val="C4D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 name="Straight Connector 79">
              <a:extLst>
                <a:ext uri="{FF2B5EF4-FFF2-40B4-BE49-F238E27FC236}">
                  <a16:creationId xmlns:a16="http://schemas.microsoft.com/office/drawing/2014/main" id="{B7A456A4-23CE-4558-A508-0F58A6217276}"/>
                </a:ext>
              </a:extLst>
            </p:cNvPr>
            <p:cNvCxnSpPr>
              <a:cxnSpLocks/>
            </p:cNvCxnSpPr>
            <p:nvPr/>
          </p:nvCxnSpPr>
          <p:spPr>
            <a:xfrm>
              <a:off x="2944210" y="2003869"/>
              <a:ext cx="3187729" cy="0"/>
            </a:xfrm>
            <a:prstGeom prst="line">
              <a:avLst/>
            </a:prstGeom>
            <a:ln w="38100">
              <a:solidFill>
                <a:srgbClr val="D3E2E9"/>
              </a:solidFill>
            </a:ln>
          </p:spPr>
          <p:style>
            <a:lnRef idx="1">
              <a:schemeClr val="accent1"/>
            </a:lnRef>
            <a:fillRef idx="0">
              <a:schemeClr val="accent1"/>
            </a:fillRef>
            <a:effectRef idx="0">
              <a:schemeClr val="accent1"/>
            </a:effectRef>
            <a:fontRef idx="minor">
              <a:schemeClr val="tx1"/>
            </a:fontRef>
          </p:style>
        </p:cxnSp>
      </p:grpSp>
      <p:pic>
        <p:nvPicPr>
          <p:cNvPr id="27" name="Picture 26" descr="A picture containing light&#10;&#10;Description automatically generated">
            <a:extLst>
              <a:ext uri="{FF2B5EF4-FFF2-40B4-BE49-F238E27FC236}">
                <a16:creationId xmlns:a16="http://schemas.microsoft.com/office/drawing/2014/main" id="{4F1481C5-3A72-4203-90E2-44483986622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1076426" cy="1076426"/>
          </a:xfrm>
          <a:prstGeom prst="rect">
            <a:avLst/>
          </a:prstGeom>
        </p:spPr>
      </p:pic>
      <p:sp>
        <p:nvSpPr>
          <p:cNvPr id="30" name="Content Placeholder 2">
            <a:extLst>
              <a:ext uri="{FF2B5EF4-FFF2-40B4-BE49-F238E27FC236}">
                <a16:creationId xmlns:a16="http://schemas.microsoft.com/office/drawing/2014/main" id="{70C2F07C-8639-4D44-86F9-FAE6D4537A12}"/>
              </a:ext>
            </a:extLst>
          </p:cNvPr>
          <p:cNvSpPr txBox="1">
            <a:spLocks/>
          </p:cNvSpPr>
          <p:nvPr/>
        </p:nvSpPr>
        <p:spPr>
          <a:xfrm>
            <a:off x="341376" y="1271681"/>
            <a:ext cx="3466949" cy="861642"/>
          </a:xfrm>
          <a:prstGeom prst="rect">
            <a:avLst/>
          </a:prstGeom>
        </p:spPr>
        <p:txBody>
          <a:bodyPr>
            <a:normAutofit/>
          </a:bodyPr>
          <a:lstStyle>
            <a:lvl1pPr marL="228600" indent="-228600" algn="l" defTabSz="914400" rtl="0" eaLnBrk="1" latinLnBrk="0" hangingPunct="1">
              <a:lnSpc>
                <a:spcPct val="90000"/>
              </a:lnSpc>
              <a:spcBef>
                <a:spcPts val="1000"/>
              </a:spcBef>
              <a:buClr>
                <a:srgbClr val="093552"/>
              </a:buClr>
              <a:buSzPct val="80000"/>
              <a:buFont typeface="Arial" panose="020B0604020202020204" pitchFamily="34" charset="0"/>
              <a:buChar char="•"/>
              <a:defRPr sz="2000" b="1" kern="1200">
                <a:solidFill>
                  <a:srgbClr val="09355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rgbClr val="093552"/>
              </a:buClr>
              <a:buSzPct val="80000"/>
              <a:buFont typeface="Arial" panose="020B0604020202020204" pitchFamily="34" charset="0"/>
              <a:buChar char="•"/>
              <a:defRPr sz="1800" kern="1200">
                <a:solidFill>
                  <a:srgbClr val="093552"/>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rgbClr val="093552"/>
              </a:buClr>
              <a:buSzPct val="80000"/>
              <a:buFont typeface="Arial" panose="020B0604020202020204" pitchFamily="34" charset="0"/>
              <a:buChar char="•"/>
              <a:defRPr sz="1800" kern="1200">
                <a:solidFill>
                  <a:srgbClr val="093552"/>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rgbClr val="6CADDF"/>
              </a:buClr>
              <a:buSzPct val="80000"/>
              <a:buFont typeface="Arial" panose="020B0604020202020204" pitchFamily="34" charset="0"/>
              <a:buChar char="•"/>
              <a:defRPr sz="1600" kern="1200">
                <a:solidFill>
                  <a:srgbClr val="09355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6CADDF"/>
              </a:buClr>
              <a:buSzPct val="80000"/>
              <a:buFont typeface="Arial" panose="020B0604020202020204" pitchFamily="34" charset="0"/>
              <a:buChar char="•"/>
              <a:defRPr sz="1600" kern="1200">
                <a:solidFill>
                  <a:srgbClr val="09355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mj-lt"/>
              <a:buAutoNum type="arabicPeriod"/>
            </a:pPr>
            <a:r>
              <a:rPr lang="en-US" sz="1800">
                <a:solidFill>
                  <a:schemeClr val="accent1">
                    <a:lumMod val="50000"/>
                  </a:schemeClr>
                </a:solidFill>
                <a:latin typeface="+mn-lt"/>
                <a:cs typeface="Arial" panose="020B0604020202020204" pitchFamily="34" charset="0"/>
              </a:rPr>
              <a:t>Classification of COVID-19 severity is used to:</a:t>
            </a:r>
          </a:p>
        </p:txBody>
      </p:sp>
      <p:sp>
        <p:nvSpPr>
          <p:cNvPr id="32" name="Content Placeholder 2">
            <a:extLst>
              <a:ext uri="{FF2B5EF4-FFF2-40B4-BE49-F238E27FC236}">
                <a16:creationId xmlns:a16="http://schemas.microsoft.com/office/drawing/2014/main" id="{8B9CFABE-836E-4BD2-86AD-1086DF154860}"/>
              </a:ext>
            </a:extLst>
          </p:cNvPr>
          <p:cNvSpPr txBox="1">
            <a:spLocks/>
          </p:cNvSpPr>
          <p:nvPr/>
        </p:nvSpPr>
        <p:spPr>
          <a:xfrm>
            <a:off x="341376" y="2291026"/>
            <a:ext cx="4695249" cy="868760"/>
          </a:xfrm>
          <a:prstGeom prst="rect">
            <a:avLst/>
          </a:prstGeom>
        </p:spPr>
        <p:txBody>
          <a:bodyPr>
            <a:normAutofit/>
          </a:bodyPr>
          <a:lstStyle>
            <a:lvl1pPr marL="228600" indent="-228600" algn="l" defTabSz="914400" rtl="0" eaLnBrk="1" latinLnBrk="0" hangingPunct="1">
              <a:lnSpc>
                <a:spcPct val="90000"/>
              </a:lnSpc>
              <a:spcBef>
                <a:spcPts val="1000"/>
              </a:spcBef>
              <a:buClr>
                <a:srgbClr val="093552"/>
              </a:buClr>
              <a:buSzPct val="80000"/>
              <a:buFont typeface="Arial" panose="020B0604020202020204" pitchFamily="34" charset="0"/>
              <a:buChar char="•"/>
              <a:defRPr sz="2000" b="1" kern="1200">
                <a:solidFill>
                  <a:srgbClr val="09355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rgbClr val="093552"/>
              </a:buClr>
              <a:buSzPct val="80000"/>
              <a:buFont typeface="Arial" panose="020B0604020202020204" pitchFamily="34" charset="0"/>
              <a:buChar char="•"/>
              <a:defRPr sz="1800" kern="1200">
                <a:solidFill>
                  <a:srgbClr val="093552"/>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rgbClr val="093552"/>
              </a:buClr>
              <a:buSzPct val="80000"/>
              <a:buFont typeface="Arial" panose="020B0604020202020204" pitchFamily="34" charset="0"/>
              <a:buChar char="•"/>
              <a:defRPr sz="1800" kern="1200">
                <a:solidFill>
                  <a:srgbClr val="093552"/>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rgbClr val="6CADDF"/>
              </a:buClr>
              <a:buSzPct val="80000"/>
              <a:buFont typeface="Arial" panose="020B0604020202020204" pitchFamily="34" charset="0"/>
              <a:buChar char="•"/>
              <a:defRPr sz="1600" kern="1200">
                <a:solidFill>
                  <a:srgbClr val="09355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6CADDF"/>
              </a:buClr>
              <a:buSzPct val="80000"/>
              <a:buFont typeface="Arial" panose="020B0604020202020204" pitchFamily="34" charset="0"/>
              <a:buChar char="•"/>
              <a:defRPr sz="1600" kern="1200">
                <a:solidFill>
                  <a:srgbClr val="09355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mj-lt"/>
              <a:buAutoNum type="arabicPeriod" startAt="2"/>
            </a:pPr>
            <a:r>
              <a:rPr lang="en-US" sz="1800">
                <a:solidFill>
                  <a:schemeClr val="accent1">
                    <a:lumMod val="50000"/>
                  </a:schemeClr>
                </a:solidFill>
                <a:latin typeface="+mn-lt"/>
                <a:cs typeface="Arial" panose="020B0604020202020204" pitchFamily="34" charset="0"/>
              </a:rPr>
              <a:t>(True/False) It is very uncommon for COVID-19 patients to deteriorate rapidly</a:t>
            </a:r>
          </a:p>
        </p:txBody>
      </p:sp>
      <p:sp>
        <p:nvSpPr>
          <p:cNvPr id="33" name="Content Placeholder 2">
            <a:extLst>
              <a:ext uri="{FF2B5EF4-FFF2-40B4-BE49-F238E27FC236}">
                <a16:creationId xmlns:a16="http://schemas.microsoft.com/office/drawing/2014/main" id="{CC141427-2F0C-4165-BE43-31E15C02944A}"/>
              </a:ext>
            </a:extLst>
          </p:cNvPr>
          <p:cNvSpPr txBox="1">
            <a:spLocks/>
          </p:cNvSpPr>
          <p:nvPr/>
        </p:nvSpPr>
        <p:spPr>
          <a:xfrm>
            <a:off x="341375" y="3421411"/>
            <a:ext cx="4695249" cy="1165693"/>
          </a:xfrm>
          <a:prstGeom prst="rect">
            <a:avLst/>
          </a:prstGeom>
        </p:spPr>
        <p:txBody>
          <a:bodyPr>
            <a:normAutofit/>
          </a:bodyPr>
          <a:lstStyle>
            <a:lvl1pPr marL="228600" indent="-228600" algn="l" defTabSz="914400" rtl="0" eaLnBrk="1" latinLnBrk="0" hangingPunct="1">
              <a:lnSpc>
                <a:spcPct val="90000"/>
              </a:lnSpc>
              <a:spcBef>
                <a:spcPts val="1000"/>
              </a:spcBef>
              <a:buClr>
                <a:srgbClr val="093552"/>
              </a:buClr>
              <a:buSzPct val="80000"/>
              <a:buFont typeface="Arial" panose="020B0604020202020204" pitchFamily="34" charset="0"/>
              <a:buChar char="•"/>
              <a:defRPr sz="2000" b="1" kern="1200">
                <a:solidFill>
                  <a:srgbClr val="09355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rgbClr val="093552"/>
              </a:buClr>
              <a:buSzPct val="80000"/>
              <a:buFont typeface="Arial" panose="020B0604020202020204" pitchFamily="34" charset="0"/>
              <a:buChar char="•"/>
              <a:defRPr sz="1800" kern="1200">
                <a:solidFill>
                  <a:srgbClr val="093552"/>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rgbClr val="093552"/>
              </a:buClr>
              <a:buSzPct val="80000"/>
              <a:buFont typeface="Arial" panose="020B0604020202020204" pitchFamily="34" charset="0"/>
              <a:buChar char="•"/>
              <a:defRPr sz="1800" kern="1200">
                <a:solidFill>
                  <a:srgbClr val="093552"/>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rgbClr val="6CADDF"/>
              </a:buClr>
              <a:buSzPct val="80000"/>
              <a:buFont typeface="Arial" panose="020B0604020202020204" pitchFamily="34" charset="0"/>
              <a:buChar char="•"/>
              <a:defRPr sz="1600" kern="1200">
                <a:solidFill>
                  <a:srgbClr val="09355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6CADDF"/>
              </a:buClr>
              <a:buSzPct val="80000"/>
              <a:buFont typeface="Arial" panose="020B0604020202020204" pitchFamily="34" charset="0"/>
              <a:buChar char="•"/>
              <a:defRPr sz="1600" kern="1200">
                <a:solidFill>
                  <a:srgbClr val="09355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mj-lt"/>
              <a:buAutoNum type="arabicPeriod" startAt="3"/>
            </a:pPr>
            <a:r>
              <a:rPr lang="en-US" sz="1800">
                <a:solidFill>
                  <a:schemeClr val="accent1">
                    <a:lumMod val="50000"/>
                  </a:schemeClr>
                </a:solidFill>
                <a:latin typeface="+mn-lt"/>
                <a:cs typeface="Arial" panose="020B0604020202020204" pitchFamily="34" charset="0"/>
              </a:rPr>
              <a:t>(True/False) A chest x-ray is necessary for all patients who have COVID-19.</a:t>
            </a:r>
          </a:p>
        </p:txBody>
      </p:sp>
      <p:sp>
        <p:nvSpPr>
          <p:cNvPr id="34" name="Content Placeholder 2">
            <a:extLst>
              <a:ext uri="{FF2B5EF4-FFF2-40B4-BE49-F238E27FC236}">
                <a16:creationId xmlns:a16="http://schemas.microsoft.com/office/drawing/2014/main" id="{90358B57-8FB8-4A77-8A9F-EE87DFAA6D70}"/>
              </a:ext>
            </a:extLst>
          </p:cNvPr>
          <p:cNvSpPr txBox="1">
            <a:spLocks/>
          </p:cNvSpPr>
          <p:nvPr/>
        </p:nvSpPr>
        <p:spPr>
          <a:xfrm>
            <a:off x="341376" y="4306024"/>
            <a:ext cx="4160286" cy="948400"/>
          </a:xfrm>
          <a:prstGeom prst="rect">
            <a:avLst/>
          </a:prstGeom>
        </p:spPr>
        <p:txBody>
          <a:bodyPr>
            <a:normAutofit/>
          </a:bodyPr>
          <a:lstStyle>
            <a:lvl1pPr marL="228600" indent="-228600" algn="l" defTabSz="914400" rtl="0" eaLnBrk="1" latinLnBrk="0" hangingPunct="1">
              <a:lnSpc>
                <a:spcPct val="90000"/>
              </a:lnSpc>
              <a:spcBef>
                <a:spcPts val="1000"/>
              </a:spcBef>
              <a:buClr>
                <a:srgbClr val="093552"/>
              </a:buClr>
              <a:buSzPct val="80000"/>
              <a:buFont typeface="Arial" panose="020B0604020202020204" pitchFamily="34" charset="0"/>
              <a:buChar char="•"/>
              <a:defRPr sz="2000" b="1" kern="1200">
                <a:solidFill>
                  <a:srgbClr val="09355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rgbClr val="093552"/>
              </a:buClr>
              <a:buSzPct val="80000"/>
              <a:buFont typeface="Arial" panose="020B0604020202020204" pitchFamily="34" charset="0"/>
              <a:buChar char="•"/>
              <a:defRPr sz="1800" kern="1200">
                <a:solidFill>
                  <a:srgbClr val="093552"/>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rgbClr val="093552"/>
              </a:buClr>
              <a:buSzPct val="80000"/>
              <a:buFont typeface="Arial" panose="020B0604020202020204" pitchFamily="34" charset="0"/>
              <a:buChar char="•"/>
              <a:defRPr sz="1800" kern="1200">
                <a:solidFill>
                  <a:srgbClr val="093552"/>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rgbClr val="6CADDF"/>
              </a:buClr>
              <a:buSzPct val="80000"/>
              <a:buFont typeface="Arial" panose="020B0604020202020204" pitchFamily="34" charset="0"/>
              <a:buChar char="•"/>
              <a:defRPr sz="1600" kern="1200">
                <a:solidFill>
                  <a:srgbClr val="09355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6CADDF"/>
              </a:buClr>
              <a:buSzPct val="80000"/>
              <a:buFont typeface="Arial" panose="020B0604020202020204" pitchFamily="34" charset="0"/>
              <a:buChar char="•"/>
              <a:defRPr sz="1600" kern="1200">
                <a:solidFill>
                  <a:srgbClr val="09355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mj-lt"/>
              <a:buAutoNum type="arabicPeriod" startAt="4"/>
            </a:pPr>
            <a:r>
              <a:rPr lang="en-US" sz="1800" dirty="0">
                <a:solidFill>
                  <a:schemeClr val="accent1">
                    <a:lumMod val="50000"/>
                  </a:schemeClr>
                </a:solidFill>
                <a:latin typeface="+mn-lt"/>
                <a:cs typeface="Arial" panose="020B0604020202020204" pitchFamily="34" charset="0"/>
              </a:rPr>
              <a:t>(True/False) Most patients with COVID-19 develop severe disease.</a:t>
            </a:r>
          </a:p>
        </p:txBody>
      </p:sp>
      <p:sp>
        <p:nvSpPr>
          <p:cNvPr id="35" name="Content Placeholder 2">
            <a:extLst>
              <a:ext uri="{FF2B5EF4-FFF2-40B4-BE49-F238E27FC236}">
                <a16:creationId xmlns:a16="http://schemas.microsoft.com/office/drawing/2014/main" id="{76103D18-9D4A-4A47-8D80-E945A09C36E9}"/>
              </a:ext>
            </a:extLst>
          </p:cNvPr>
          <p:cNvSpPr txBox="1">
            <a:spLocks/>
          </p:cNvSpPr>
          <p:nvPr/>
        </p:nvSpPr>
        <p:spPr>
          <a:xfrm>
            <a:off x="547349" y="5399870"/>
            <a:ext cx="3954313" cy="414469"/>
          </a:xfrm>
          <a:prstGeom prst="rect">
            <a:avLst/>
          </a:prstGeom>
        </p:spPr>
        <p:txBody>
          <a:bodyPr>
            <a:noAutofit/>
          </a:bodyPr>
          <a:lstStyle>
            <a:lvl1pPr marL="228600" indent="-228600" algn="l" defTabSz="914400" rtl="0" eaLnBrk="1" latinLnBrk="0" hangingPunct="1">
              <a:lnSpc>
                <a:spcPct val="90000"/>
              </a:lnSpc>
              <a:spcBef>
                <a:spcPts val="1000"/>
              </a:spcBef>
              <a:buClr>
                <a:srgbClr val="093552"/>
              </a:buClr>
              <a:buSzPct val="80000"/>
              <a:buFont typeface="Arial" panose="020B0604020202020204" pitchFamily="34" charset="0"/>
              <a:buChar char="•"/>
              <a:defRPr sz="2000" b="1" kern="1200">
                <a:solidFill>
                  <a:srgbClr val="09355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rgbClr val="093552"/>
              </a:buClr>
              <a:buSzPct val="80000"/>
              <a:buFont typeface="Arial" panose="020B0604020202020204" pitchFamily="34" charset="0"/>
              <a:buChar char="•"/>
              <a:defRPr sz="1800" kern="1200">
                <a:solidFill>
                  <a:srgbClr val="093552"/>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rgbClr val="093552"/>
              </a:buClr>
              <a:buSzPct val="80000"/>
              <a:buFont typeface="Arial" panose="020B0604020202020204" pitchFamily="34" charset="0"/>
              <a:buChar char="•"/>
              <a:defRPr sz="1800" kern="1200">
                <a:solidFill>
                  <a:srgbClr val="093552"/>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rgbClr val="6CADDF"/>
              </a:buClr>
              <a:buSzPct val="80000"/>
              <a:buFont typeface="Arial" panose="020B0604020202020204" pitchFamily="34" charset="0"/>
              <a:buChar char="•"/>
              <a:defRPr sz="1600" kern="1200">
                <a:solidFill>
                  <a:srgbClr val="09355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6CADDF"/>
              </a:buClr>
              <a:buSzPct val="80000"/>
              <a:buFont typeface="Arial" panose="020B0604020202020204" pitchFamily="34" charset="0"/>
              <a:buChar char="•"/>
              <a:defRPr sz="1600" kern="1200">
                <a:solidFill>
                  <a:srgbClr val="09355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mj-lt"/>
              <a:buAutoNum type="arabicPeriod" startAt="5"/>
            </a:pPr>
            <a:r>
              <a:rPr lang="en-US" sz="1800" dirty="0">
                <a:solidFill>
                  <a:schemeClr val="accent1">
                    <a:lumMod val="50000"/>
                  </a:schemeClr>
                </a:solidFill>
                <a:latin typeface="+mn-lt"/>
                <a:cs typeface="Arial" panose="020B0604020202020204" pitchFamily="34" charset="0"/>
              </a:rPr>
              <a:t>Risk factors for severe COVID-19 include:</a:t>
            </a:r>
          </a:p>
        </p:txBody>
      </p:sp>
      <p:sp>
        <p:nvSpPr>
          <p:cNvPr id="36" name="Content Placeholder 2">
            <a:extLst>
              <a:ext uri="{FF2B5EF4-FFF2-40B4-BE49-F238E27FC236}">
                <a16:creationId xmlns:a16="http://schemas.microsoft.com/office/drawing/2014/main" id="{469FBBBC-C2DF-4B60-8F87-7C3C203AA844}"/>
              </a:ext>
            </a:extLst>
          </p:cNvPr>
          <p:cNvSpPr txBox="1">
            <a:spLocks/>
          </p:cNvSpPr>
          <p:nvPr/>
        </p:nvSpPr>
        <p:spPr>
          <a:xfrm>
            <a:off x="5615796" y="5443732"/>
            <a:ext cx="6576204" cy="1139703"/>
          </a:xfrm>
          <a:prstGeom prst="rect">
            <a:avLst/>
          </a:prstGeom>
        </p:spPr>
        <p:txBody>
          <a:bodyPr>
            <a:noAutofit/>
          </a:bodyPr>
          <a:lstStyle>
            <a:lvl1pPr marL="228600" indent="-228600" algn="l" defTabSz="914400" rtl="0" eaLnBrk="1" latinLnBrk="0" hangingPunct="1">
              <a:lnSpc>
                <a:spcPct val="90000"/>
              </a:lnSpc>
              <a:spcBef>
                <a:spcPts val="1000"/>
              </a:spcBef>
              <a:buClr>
                <a:srgbClr val="093552"/>
              </a:buClr>
              <a:buSzPct val="80000"/>
              <a:buFont typeface="Arial" panose="020B0604020202020204" pitchFamily="34" charset="0"/>
              <a:buChar char="•"/>
              <a:defRPr sz="2000" b="1" kern="1200">
                <a:solidFill>
                  <a:srgbClr val="09355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rgbClr val="093552"/>
              </a:buClr>
              <a:buSzPct val="80000"/>
              <a:buFont typeface="Arial" panose="020B0604020202020204" pitchFamily="34" charset="0"/>
              <a:buChar char="•"/>
              <a:defRPr sz="1800" kern="1200">
                <a:solidFill>
                  <a:srgbClr val="093552"/>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rgbClr val="093552"/>
              </a:buClr>
              <a:buSzPct val="80000"/>
              <a:buFont typeface="Arial" panose="020B0604020202020204" pitchFamily="34" charset="0"/>
              <a:buChar char="•"/>
              <a:defRPr sz="1800" kern="1200">
                <a:solidFill>
                  <a:srgbClr val="093552"/>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rgbClr val="6CADDF"/>
              </a:buClr>
              <a:buSzPct val="80000"/>
              <a:buFont typeface="Arial" panose="020B0604020202020204" pitchFamily="34" charset="0"/>
              <a:buChar char="•"/>
              <a:defRPr sz="1600" kern="1200">
                <a:solidFill>
                  <a:srgbClr val="09355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6CADDF"/>
              </a:buClr>
              <a:buSzPct val="80000"/>
              <a:buFont typeface="Arial" panose="020B0604020202020204" pitchFamily="34" charset="0"/>
              <a:buChar char="•"/>
              <a:defRPr sz="1600" kern="1200">
                <a:solidFill>
                  <a:srgbClr val="09355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10000"/>
              </a:lnSpc>
              <a:spcBef>
                <a:spcPts val="0"/>
              </a:spcBef>
              <a:buFont typeface="+mj-lt"/>
              <a:buAutoNum type="alphaLcParenR"/>
            </a:pPr>
            <a:r>
              <a:rPr lang="en-US" sz="1400" b="0" i="1" dirty="0"/>
              <a:t>Older age, especially age over 60 years</a:t>
            </a:r>
          </a:p>
          <a:p>
            <a:pPr marL="342900" indent="-342900">
              <a:lnSpc>
                <a:spcPct val="110000"/>
              </a:lnSpc>
              <a:spcBef>
                <a:spcPts val="0"/>
              </a:spcBef>
              <a:buFont typeface="+mj-lt"/>
              <a:buAutoNum type="alphaLcParenR"/>
            </a:pPr>
            <a:r>
              <a:rPr lang="en-US" sz="1400" b="0" i="1" dirty="0"/>
              <a:t>Diabetes mellitus and cardiovascular disease</a:t>
            </a:r>
          </a:p>
          <a:p>
            <a:pPr marL="342900" indent="-342900">
              <a:lnSpc>
                <a:spcPct val="110000"/>
              </a:lnSpc>
              <a:spcBef>
                <a:spcPts val="0"/>
              </a:spcBef>
              <a:buFont typeface="+mj-lt"/>
              <a:buAutoNum type="alphaLcParenR"/>
            </a:pPr>
            <a:r>
              <a:rPr lang="en-US" sz="1400" b="0" i="1" dirty="0"/>
              <a:t>Measles</a:t>
            </a:r>
          </a:p>
          <a:p>
            <a:pPr marL="342900" indent="-342900">
              <a:lnSpc>
                <a:spcPct val="110000"/>
              </a:lnSpc>
              <a:spcBef>
                <a:spcPts val="0"/>
              </a:spcBef>
              <a:buFont typeface="+mj-lt"/>
              <a:buAutoNum type="alphaLcParenR"/>
            </a:pPr>
            <a:r>
              <a:rPr lang="en-US" sz="1400" b="0" i="1" dirty="0"/>
              <a:t>Pre-eclampsia </a:t>
            </a:r>
          </a:p>
          <a:p>
            <a:pPr marL="342900" indent="-342900">
              <a:lnSpc>
                <a:spcPct val="110000"/>
              </a:lnSpc>
              <a:spcBef>
                <a:spcPts val="0"/>
              </a:spcBef>
              <a:buFont typeface="+mj-lt"/>
              <a:buAutoNum type="alphaLcParenR"/>
            </a:pPr>
            <a:r>
              <a:rPr lang="en-US" sz="1400" b="0" i="1" dirty="0"/>
              <a:t>A, B, and D </a:t>
            </a:r>
          </a:p>
        </p:txBody>
      </p:sp>
      <p:grpSp>
        <p:nvGrpSpPr>
          <p:cNvPr id="45" name="Group 44">
            <a:extLst>
              <a:ext uri="{FF2B5EF4-FFF2-40B4-BE49-F238E27FC236}">
                <a16:creationId xmlns:a16="http://schemas.microsoft.com/office/drawing/2014/main" id="{B5FF71E8-F887-42C4-BB24-425005F6FD6C}"/>
              </a:ext>
            </a:extLst>
          </p:cNvPr>
          <p:cNvGrpSpPr/>
          <p:nvPr/>
        </p:nvGrpSpPr>
        <p:grpSpPr>
          <a:xfrm>
            <a:off x="1848897" y="4735203"/>
            <a:ext cx="4579904" cy="473866"/>
            <a:chOff x="2411647" y="1661403"/>
            <a:chExt cx="4579904" cy="473866"/>
          </a:xfrm>
        </p:grpSpPr>
        <p:sp>
          <p:nvSpPr>
            <p:cNvPr id="46" name="Rectangle 45">
              <a:extLst>
                <a:ext uri="{FF2B5EF4-FFF2-40B4-BE49-F238E27FC236}">
                  <a16:creationId xmlns:a16="http://schemas.microsoft.com/office/drawing/2014/main" id="{A5623827-827C-4C3F-98A1-DCA686E4F4DB}"/>
                </a:ext>
              </a:extLst>
            </p:cNvPr>
            <p:cNvSpPr/>
            <p:nvPr/>
          </p:nvSpPr>
          <p:spPr>
            <a:xfrm>
              <a:off x="5599376" y="1661403"/>
              <a:ext cx="1392175" cy="473866"/>
            </a:xfrm>
            <a:prstGeom prst="rect">
              <a:avLst/>
            </a:prstGeom>
            <a:solidFill>
              <a:srgbClr val="C4D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ontent Placeholder 2">
              <a:extLst>
                <a:ext uri="{FF2B5EF4-FFF2-40B4-BE49-F238E27FC236}">
                  <a16:creationId xmlns:a16="http://schemas.microsoft.com/office/drawing/2014/main" id="{13BDAD36-4DB0-4F69-9998-E07ED5087D2D}"/>
                </a:ext>
              </a:extLst>
            </p:cNvPr>
            <p:cNvSpPr txBox="1">
              <a:spLocks/>
            </p:cNvSpPr>
            <p:nvPr/>
          </p:nvSpPr>
          <p:spPr>
            <a:xfrm>
              <a:off x="5599376" y="1752890"/>
              <a:ext cx="1392174" cy="292414"/>
            </a:xfrm>
            <a:prstGeom prst="rect">
              <a:avLst/>
            </a:prstGeom>
          </p:spPr>
          <p:txBody>
            <a:bodyPr>
              <a:noAutofit/>
            </a:bodyPr>
            <a:lstStyle>
              <a:lvl1pPr marL="228600" indent="-228600" algn="l" defTabSz="914400" rtl="0" eaLnBrk="1" latinLnBrk="0" hangingPunct="1">
                <a:lnSpc>
                  <a:spcPct val="90000"/>
                </a:lnSpc>
                <a:spcBef>
                  <a:spcPts val="1000"/>
                </a:spcBef>
                <a:buClr>
                  <a:srgbClr val="093552"/>
                </a:buClr>
                <a:buSzPct val="80000"/>
                <a:buFont typeface="Arial" panose="020B0604020202020204" pitchFamily="34" charset="0"/>
                <a:buChar char="•"/>
                <a:defRPr sz="2000" b="1" kern="1200">
                  <a:solidFill>
                    <a:srgbClr val="09355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rgbClr val="093552"/>
                </a:buClr>
                <a:buSzPct val="80000"/>
                <a:buFont typeface="Arial" panose="020B0604020202020204" pitchFamily="34" charset="0"/>
                <a:buChar char="•"/>
                <a:defRPr sz="1800" kern="1200">
                  <a:solidFill>
                    <a:srgbClr val="093552"/>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rgbClr val="093552"/>
                </a:buClr>
                <a:buSzPct val="80000"/>
                <a:buFont typeface="Arial" panose="020B0604020202020204" pitchFamily="34" charset="0"/>
                <a:buChar char="•"/>
                <a:defRPr sz="1800" kern="1200">
                  <a:solidFill>
                    <a:srgbClr val="093552"/>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rgbClr val="6CADDF"/>
                </a:buClr>
                <a:buSzPct val="80000"/>
                <a:buFont typeface="Arial" panose="020B0604020202020204" pitchFamily="34" charset="0"/>
                <a:buChar char="•"/>
                <a:defRPr sz="1600" kern="1200">
                  <a:solidFill>
                    <a:srgbClr val="09355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6CADDF"/>
                </a:buClr>
                <a:buSzPct val="80000"/>
                <a:buFont typeface="Arial" panose="020B0604020202020204" pitchFamily="34" charset="0"/>
                <a:buChar char="•"/>
                <a:defRPr sz="1600" kern="1200">
                  <a:solidFill>
                    <a:srgbClr val="09355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b="0" i="1">
                  <a:latin typeface="+mn-lt"/>
                  <a:cs typeface="Arial" panose="020B0604020202020204" pitchFamily="34" charset="0"/>
                </a:rPr>
                <a:t>True / False</a:t>
              </a:r>
            </a:p>
          </p:txBody>
        </p:sp>
        <p:cxnSp>
          <p:nvCxnSpPr>
            <p:cNvPr id="48" name="Straight Connector 47">
              <a:extLst>
                <a:ext uri="{FF2B5EF4-FFF2-40B4-BE49-F238E27FC236}">
                  <a16:creationId xmlns:a16="http://schemas.microsoft.com/office/drawing/2014/main" id="{56B7054F-2C1E-415C-B2FB-55FE68BC23F0}"/>
                </a:ext>
              </a:extLst>
            </p:cNvPr>
            <p:cNvCxnSpPr>
              <a:cxnSpLocks/>
              <a:endCxn id="46" idx="1"/>
            </p:cNvCxnSpPr>
            <p:nvPr/>
          </p:nvCxnSpPr>
          <p:spPr>
            <a:xfrm>
              <a:off x="2411647" y="1898336"/>
              <a:ext cx="3187729" cy="0"/>
            </a:xfrm>
            <a:prstGeom prst="line">
              <a:avLst/>
            </a:prstGeom>
            <a:ln w="38100">
              <a:solidFill>
                <a:srgbClr val="D3E2E9"/>
              </a:solidFill>
            </a:ln>
          </p:spPr>
          <p:style>
            <a:lnRef idx="1">
              <a:schemeClr val="accent1"/>
            </a:lnRef>
            <a:fillRef idx="0">
              <a:schemeClr val="accent1"/>
            </a:fillRef>
            <a:effectRef idx="0">
              <a:schemeClr val="accent1"/>
            </a:effectRef>
            <a:fontRef idx="minor">
              <a:schemeClr val="tx1"/>
            </a:fontRef>
          </p:style>
        </p:cxnSp>
      </p:grpSp>
      <p:grpSp>
        <p:nvGrpSpPr>
          <p:cNvPr id="57" name="Group 56">
            <a:extLst>
              <a:ext uri="{FF2B5EF4-FFF2-40B4-BE49-F238E27FC236}">
                <a16:creationId xmlns:a16="http://schemas.microsoft.com/office/drawing/2014/main" id="{2E945E0F-DEB3-4BCF-A00D-9F0BEEC1B0CD}"/>
              </a:ext>
            </a:extLst>
          </p:cNvPr>
          <p:cNvGrpSpPr/>
          <p:nvPr/>
        </p:nvGrpSpPr>
        <p:grpSpPr>
          <a:xfrm>
            <a:off x="1848896" y="1347302"/>
            <a:ext cx="6660621" cy="1162031"/>
            <a:chOff x="2944210" y="1191263"/>
            <a:chExt cx="6654678" cy="1162031"/>
          </a:xfrm>
        </p:grpSpPr>
        <p:sp>
          <p:nvSpPr>
            <p:cNvPr id="58" name="Rectangle 57">
              <a:extLst>
                <a:ext uri="{FF2B5EF4-FFF2-40B4-BE49-F238E27FC236}">
                  <a16:creationId xmlns:a16="http://schemas.microsoft.com/office/drawing/2014/main" id="{984505CD-C939-43D6-B082-17656FCC343F}"/>
                </a:ext>
              </a:extLst>
            </p:cNvPr>
            <p:cNvSpPr/>
            <p:nvPr/>
          </p:nvSpPr>
          <p:spPr>
            <a:xfrm>
              <a:off x="6131939" y="1191263"/>
              <a:ext cx="3466949" cy="1162031"/>
            </a:xfrm>
            <a:prstGeom prst="rect">
              <a:avLst/>
            </a:prstGeom>
            <a:solidFill>
              <a:srgbClr val="C4D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a:extLst>
                <a:ext uri="{FF2B5EF4-FFF2-40B4-BE49-F238E27FC236}">
                  <a16:creationId xmlns:a16="http://schemas.microsoft.com/office/drawing/2014/main" id="{878F5639-B81A-4006-A303-3965D13437C0}"/>
                </a:ext>
              </a:extLst>
            </p:cNvPr>
            <p:cNvCxnSpPr>
              <a:cxnSpLocks/>
            </p:cNvCxnSpPr>
            <p:nvPr/>
          </p:nvCxnSpPr>
          <p:spPr>
            <a:xfrm>
              <a:off x="2944210" y="1774015"/>
              <a:ext cx="3187729" cy="0"/>
            </a:xfrm>
            <a:prstGeom prst="line">
              <a:avLst/>
            </a:prstGeom>
            <a:ln w="38100">
              <a:solidFill>
                <a:srgbClr val="D3E2E9"/>
              </a:solidFill>
            </a:ln>
          </p:spPr>
          <p:style>
            <a:lnRef idx="1">
              <a:schemeClr val="accent1"/>
            </a:lnRef>
            <a:fillRef idx="0">
              <a:schemeClr val="accent1"/>
            </a:fillRef>
            <a:effectRef idx="0">
              <a:schemeClr val="accent1"/>
            </a:effectRef>
            <a:fontRef idx="minor">
              <a:schemeClr val="tx1"/>
            </a:fontRef>
          </p:style>
        </p:cxnSp>
      </p:grpSp>
      <p:grpSp>
        <p:nvGrpSpPr>
          <p:cNvPr id="60" name="Group 59">
            <a:extLst>
              <a:ext uri="{FF2B5EF4-FFF2-40B4-BE49-F238E27FC236}">
                <a16:creationId xmlns:a16="http://schemas.microsoft.com/office/drawing/2014/main" id="{D97AC1E2-B19F-4168-BD70-38BC1A477025}"/>
              </a:ext>
            </a:extLst>
          </p:cNvPr>
          <p:cNvGrpSpPr/>
          <p:nvPr/>
        </p:nvGrpSpPr>
        <p:grpSpPr>
          <a:xfrm>
            <a:off x="1848897" y="2708246"/>
            <a:ext cx="4579904" cy="473866"/>
            <a:chOff x="2411647" y="1661403"/>
            <a:chExt cx="4579904" cy="473866"/>
          </a:xfrm>
        </p:grpSpPr>
        <p:sp>
          <p:nvSpPr>
            <p:cNvPr id="61" name="Rectangle 60">
              <a:extLst>
                <a:ext uri="{FF2B5EF4-FFF2-40B4-BE49-F238E27FC236}">
                  <a16:creationId xmlns:a16="http://schemas.microsoft.com/office/drawing/2014/main" id="{0BD36CB4-B79F-4E3E-B92C-598B2F975AD5}"/>
                </a:ext>
              </a:extLst>
            </p:cNvPr>
            <p:cNvSpPr/>
            <p:nvPr/>
          </p:nvSpPr>
          <p:spPr>
            <a:xfrm>
              <a:off x="5599376" y="1661403"/>
              <a:ext cx="1392175" cy="473866"/>
            </a:xfrm>
            <a:prstGeom prst="rect">
              <a:avLst/>
            </a:prstGeom>
            <a:solidFill>
              <a:srgbClr val="C4D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Content Placeholder 2">
              <a:extLst>
                <a:ext uri="{FF2B5EF4-FFF2-40B4-BE49-F238E27FC236}">
                  <a16:creationId xmlns:a16="http://schemas.microsoft.com/office/drawing/2014/main" id="{18661541-26F8-45C5-8C2D-5CC1331BC0F3}"/>
                </a:ext>
              </a:extLst>
            </p:cNvPr>
            <p:cNvSpPr txBox="1">
              <a:spLocks/>
            </p:cNvSpPr>
            <p:nvPr/>
          </p:nvSpPr>
          <p:spPr>
            <a:xfrm>
              <a:off x="5599376" y="1753853"/>
              <a:ext cx="1392174" cy="292414"/>
            </a:xfrm>
            <a:prstGeom prst="rect">
              <a:avLst/>
            </a:prstGeom>
          </p:spPr>
          <p:txBody>
            <a:bodyPr>
              <a:noAutofit/>
            </a:bodyPr>
            <a:lstStyle>
              <a:lvl1pPr marL="228600" indent="-228600" algn="l" defTabSz="914400" rtl="0" eaLnBrk="1" latinLnBrk="0" hangingPunct="1">
                <a:lnSpc>
                  <a:spcPct val="90000"/>
                </a:lnSpc>
                <a:spcBef>
                  <a:spcPts val="1000"/>
                </a:spcBef>
                <a:buClr>
                  <a:srgbClr val="093552"/>
                </a:buClr>
                <a:buSzPct val="80000"/>
                <a:buFont typeface="Arial" panose="020B0604020202020204" pitchFamily="34" charset="0"/>
                <a:buChar char="•"/>
                <a:defRPr sz="2000" b="1" kern="1200">
                  <a:solidFill>
                    <a:srgbClr val="09355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rgbClr val="093552"/>
                </a:buClr>
                <a:buSzPct val="80000"/>
                <a:buFont typeface="Arial" panose="020B0604020202020204" pitchFamily="34" charset="0"/>
                <a:buChar char="•"/>
                <a:defRPr sz="1800" kern="1200">
                  <a:solidFill>
                    <a:srgbClr val="093552"/>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rgbClr val="093552"/>
                </a:buClr>
                <a:buSzPct val="80000"/>
                <a:buFont typeface="Arial" panose="020B0604020202020204" pitchFamily="34" charset="0"/>
                <a:buChar char="•"/>
                <a:defRPr sz="1800" kern="1200">
                  <a:solidFill>
                    <a:srgbClr val="093552"/>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rgbClr val="6CADDF"/>
                </a:buClr>
                <a:buSzPct val="80000"/>
                <a:buFont typeface="Arial" panose="020B0604020202020204" pitchFamily="34" charset="0"/>
                <a:buChar char="•"/>
                <a:defRPr sz="1600" kern="1200">
                  <a:solidFill>
                    <a:srgbClr val="09355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6CADDF"/>
                </a:buClr>
                <a:buSzPct val="80000"/>
                <a:buFont typeface="Arial" panose="020B0604020202020204" pitchFamily="34" charset="0"/>
                <a:buChar char="•"/>
                <a:defRPr sz="1600" kern="1200">
                  <a:solidFill>
                    <a:srgbClr val="09355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b="0" i="1">
                  <a:latin typeface="+mn-lt"/>
                  <a:cs typeface="Arial" panose="020B0604020202020204" pitchFamily="34" charset="0"/>
                </a:rPr>
                <a:t>True / False</a:t>
              </a:r>
            </a:p>
          </p:txBody>
        </p:sp>
        <p:cxnSp>
          <p:nvCxnSpPr>
            <p:cNvPr id="63" name="Straight Connector 62">
              <a:extLst>
                <a:ext uri="{FF2B5EF4-FFF2-40B4-BE49-F238E27FC236}">
                  <a16:creationId xmlns:a16="http://schemas.microsoft.com/office/drawing/2014/main" id="{D2A4991F-4689-4E7D-A8A8-0E25C168E577}"/>
                </a:ext>
              </a:extLst>
            </p:cNvPr>
            <p:cNvCxnSpPr>
              <a:cxnSpLocks/>
              <a:endCxn id="61" idx="1"/>
            </p:cNvCxnSpPr>
            <p:nvPr/>
          </p:nvCxnSpPr>
          <p:spPr>
            <a:xfrm>
              <a:off x="2411647" y="1898336"/>
              <a:ext cx="3187729" cy="0"/>
            </a:xfrm>
            <a:prstGeom prst="line">
              <a:avLst/>
            </a:prstGeom>
            <a:ln w="38100">
              <a:solidFill>
                <a:srgbClr val="D3E2E9"/>
              </a:solidFill>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B4AC4265-9CE2-4B66-A841-E9BF907A6A9F}"/>
              </a:ext>
            </a:extLst>
          </p:cNvPr>
          <p:cNvGrpSpPr/>
          <p:nvPr/>
        </p:nvGrpSpPr>
        <p:grpSpPr>
          <a:xfrm>
            <a:off x="1848897" y="3853459"/>
            <a:ext cx="4579904" cy="473866"/>
            <a:chOff x="2411647" y="1661403"/>
            <a:chExt cx="4579904" cy="473866"/>
          </a:xfrm>
        </p:grpSpPr>
        <p:sp>
          <p:nvSpPr>
            <p:cNvPr id="65" name="Rectangle 64">
              <a:extLst>
                <a:ext uri="{FF2B5EF4-FFF2-40B4-BE49-F238E27FC236}">
                  <a16:creationId xmlns:a16="http://schemas.microsoft.com/office/drawing/2014/main" id="{8510FB65-4256-4835-AB83-177139206B28}"/>
                </a:ext>
              </a:extLst>
            </p:cNvPr>
            <p:cNvSpPr/>
            <p:nvPr/>
          </p:nvSpPr>
          <p:spPr>
            <a:xfrm>
              <a:off x="5599376" y="1661403"/>
              <a:ext cx="1392175" cy="473866"/>
            </a:xfrm>
            <a:prstGeom prst="rect">
              <a:avLst/>
            </a:prstGeom>
            <a:solidFill>
              <a:srgbClr val="C4D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Content Placeholder 2">
              <a:extLst>
                <a:ext uri="{FF2B5EF4-FFF2-40B4-BE49-F238E27FC236}">
                  <a16:creationId xmlns:a16="http://schemas.microsoft.com/office/drawing/2014/main" id="{904CDCEC-EA7E-4DE4-BE22-3A2E1F4DEEE3}"/>
                </a:ext>
              </a:extLst>
            </p:cNvPr>
            <p:cNvSpPr txBox="1">
              <a:spLocks/>
            </p:cNvSpPr>
            <p:nvPr/>
          </p:nvSpPr>
          <p:spPr>
            <a:xfrm>
              <a:off x="5599376" y="1752925"/>
              <a:ext cx="1392174" cy="292414"/>
            </a:xfrm>
            <a:prstGeom prst="rect">
              <a:avLst/>
            </a:prstGeom>
          </p:spPr>
          <p:txBody>
            <a:bodyPr>
              <a:noAutofit/>
            </a:bodyPr>
            <a:lstStyle>
              <a:lvl1pPr marL="228600" indent="-228600" algn="l" defTabSz="914400" rtl="0" eaLnBrk="1" latinLnBrk="0" hangingPunct="1">
                <a:lnSpc>
                  <a:spcPct val="90000"/>
                </a:lnSpc>
                <a:spcBef>
                  <a:spcPts val="1000"/>
                </a:spcBef>
                <a:buClr>
                  <a:srgbClr val="093552"/>
                </a:buClr>
                <a:buSzPct val="80000"/>
                <a:buFont typeface="Arial" panose="020B0604020202020204" pitchFamily="34" charset="0"/>
                <a:buChar char="•"/>
                <a:defRPr sz="2000" b="1" kern="1200">
                  <a:solidFill>
                    <a:srgbClr val="09355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rgbClr val="093552"/>
                </a:buClr>
                <a:buSzPct val="80000"/>
                <a:buFont typeface="Arial" panose="020B0604020202020204" pitchFamily="34" charset="0"/>
                <a:buChar char="•"/>
                <a:defRPr sz="1800" kern="1200">
                  <a:solidFill>
                    <a:srgbClr val="093552"/>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rgbClr val="093552"/>
                </a:buClr>
                <a:buSzPct val="80000"/>
                <a:buFont typeface="Arial" panose="020B0604020202020204" pitchFamily="34" charset="0"/>
                <a:buChar char="•"/>
                <a:defRPr sz="1800" kern="1200">
                  <a:solidFill>
                    <a:srgbClr val="093552"/>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rgbClr val="6CADDF"/>
                </a:buClr>
                <a:buSzPct val="80000"/>
                <a:buFont typeface="Arial" panose="020B0604020202020204" pitchFamily="34" charset="0"/>
                <a:buChar char="•"/>
                <a:defRPr sz="1600" kern="1200">
                  <a:solidFill>
                    <a:srgbClr val="09355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6CADDF"/>
                </a:buClr>
                <a:buSzPct val="80000"/>
                <a:buFont typeface="Arial" panose="020B0604020202020204" pitchFamily="34" charset="0"/>
                <a:buChar char="•"/>
                <a:defRPr sz="1600" kern="1200">
                  <a:solidFill>
                    <a:srgbClr val="09355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b="0" i="1">
                  <a:latin typeface="+mn-lt"/>
                  <a:cs typeface="Arial" panose="020B0604020202020204" pitchFamily="34" charset="0"/>
                </a:rPr>
                <a:t>True / False</a:t>
              </a:r>
            </a:p>
          </p:txBody>
        </p:sp>
        <p:cxnSp>
          <p:nvCxnSpPr>
            <p:cNvPr id="67" name="Straight Connector 66">
              <a:extLst>
                <a:ext uri="{FF2B5EF4-FFF2-40B4-BE49-F238E27FC236}">
                  <a16:creationId xmlns:a16="http://schemas.microsoft.com/office/drawing/2014/main" id="{4C0C9E14-493F-4E6D-A1FA-0D76AE5FE859}"/>
                </a:ext>
              </a:extLst>
            </p:cNvPr>
            <p:cNvCxnSpPr>
              <a:cxnSpLocks/>
              <a:endCxn id="65" idx="1"/>
            </p:cNvCxnSpPr>
            <p:nvPr/>
          </p:nvCxnSpPr>
          <p:spPr>
            <a:xfrm>
              <a:off x="2411647" y="1898336"/>
              <a:ext cx="3187729" cy="0"/>
            </a:xfrm>
            <a:prstGeom prst="line">
              <a:avLst/>
            </a:prstGeom>
            <a:ln w="38100">
              <a:solidFill>
                <a:srgbClr val="D3E2E9"/>
              </a:solidFill>
            </a:ln>
          </p:spPr>
          <p:style>
            <a:lnRef idx="1">
              <a:schemeClr val="accent1"/>
            </a:lnRef>
            <a:fillRef idx="0">
              <a:schemeClr val="accent1"/>
            </a:fillRef>
            <a:effectRef idx="0">
              <a:schemeClr val="accent1"/>
            </a:effectRef>
            <a:fontRef idx="minor">
              <a:schemeClr val="tx1"/>
            </a:fontRef>
          </p:style>
        </p:cxnSp>
      </p:grpSp>
      <p:sp>
        <p:nvSpPr>
          <p:cNvPr id="81" name="Content Placeholder 2">
            <a:extLst>
              <a:ext uri="{FF2B5EF4-FFF2-40B4-BE49-F238E27FC236}">
                <a16:creationId xmlns:a16="http://schemas.microsoft.com/office/drawing/2014/main" id="{AF1FDE24-90C9-468D-86F5-C4D2C55C2B8D}"/>
              </a:ext>
            </a:extLst>
          </p:cNvPr>
          <p:cNvSpPr txBox="1">
            <a:spLocks/>
          </p:cNvSpPr>
          <p:nvPr/>
        </p:nvSpPr>
        <p:spPr>
          <a:xfrm>
            <a:off x="5138951" y="1417802"/>
            <a:ext cx="3187729" cy="1091530"/>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Clr>
                <a:srgbClr val="093552"/>
              </a:buClr>
              <a:buSzPct val="80000"/>
              <a:buFont typeface="Arial" panose="020B0604020202020204" pitchFamily="34" charset="0"/>
              <a:buChar char="•"/>
              <a:defRPr sz="2000" b="1" kern="1200">
                <a:solidFill>
                  <a:srgbClr val="09355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rgbClr val="093552"/>
              </a:buClr>
              <a:buSzPct val="80000"/>
              <a:buFont typeface="Arial" panose="020B0604020202020204" pitchFamily="34" charset="0"/>
              <a:buChar char="•"/>
              <a:defRPr sz="1800" kern="1200">
                <a:solidFill>
                  <a:srgbClr val="093552"/>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rgbClr val="093552"/>
              </a:buClr>
              <a:buSzPct val="80000"/>
              <a:buFont typeface="Arial" panose="020B0604020202020204" pitchFamily="34" charset="0"/>
              <a:buChar char="•"/>
              <a:defRPr sz="1800" kern="1200">
                <a:solidFill>
                  <a:srgbClr val="093552"/>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rgbClr val="6CADDF"/>
              </a:buClr>
              <a:buSzPct val="80000"/>
              <a:buFont typeface="Arial" panose="020B0604020202020204" pitchFamily="34" charset="0"/>
              <a:buChar char="•"/>
              <a:defRPr sz="1600" kern="1200">
                <a:solidFill>
                  <a:srgbClr val="09355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6CADDF"/>
              </a:buClr>
              <a:buSzPct val="80000"/>
              <a:buFont typeface="Arial" panose="020B0604020202020204" pitchFamily="34" charset="0"/>
              <a:buChar char="•"/>
              <a:defRPr sz="1600" kern="1200">
                <a:solidFill>
                  <a:srgbClr val="09355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Bef>
                <a:spcPts val="0"/>
              </a:spcBef>
              <a:buFont typeface="+mj-lt"/>
              <a:buAutoNum type="alphaLcParenR"/>
            </a:pPr>
            <a:r>
              <a:rPr lang="en-US" sz="1400" b="0" i="1"/>
              <a:t>Establish the best COVID-19 care pathway</a:t>
            </a:r>
          </a:p>
          <a:p>
            <a:pPr marL="342900" indent="-342900">
              <a:lnSpc>
                <a:spcPct val="100000"/>
              </a:lnSpc>
              <a:spcBef>
                <a:spcPts val="0"/>
              </a:spcBef>
              <a:buFont typeface="+mj-lt"/>
              <a:buAutoNum type="alphaLcParenR"/>
            </a:pPr>
            <a:r>
              <a:rPr lang="en-US" sz="1400" b="0" i="1"/>
              <a:t>Identify patients at greatest risk of mortality</a:t>
            </a:r>
          </a:p>
          <a:p>
            <a:pPr marL="342900" indent="-342900">
              <a:lnSpc>
                <a:spcPct val="100000"/>
              </a:lnSpc>
              <a:spcBef>
                <a:spcPts val="0"/>
              </a:spcBef>
              <a:buFont typeface="+mj-lt"/>
              <a:buAutoNum type="alphaLcParenR"/>
            </a:pPr>
            <a:r>
              <a:rPr lang="en-US" sz="1400" b="0" i="1"/>
              <a:t>Provide algorithms of care appropriate to patient needs</a:t>
            </a:r>
          </a:p>
          <a:p>
            <a:pPr marL="342900" indent="-342900">
              <a:lnSpc>
                <a:spcPct val="100000"/>
              </a:lnSpc>
              <a:spcBef>
                <a:spcPts val="0"/>
              </a:spcBef>
              <a:buFont typeface="+mj-lt"/>
              <a:buAutoNum type="alphaLcParenR"/>
            </a:pPr>
            <a:r>
              <a:rPr lang="en-US" sz="1400" b="0" i="1"/>
              <a:t>All of the above</a:t>
            </a:r>
          </a:p>
        </p:txBody>
      </p:sp>
    </p:spTree>
    <p:extLst>
      <p:ext uri="{BB962C8B-B14F-4D97-AF65-F5344CB8AC3E}">
        <p14:creationId xmlns:p14="http://schemas.microsoft.com/office/powerpoint/2010/main" val="13078694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s://prod-images-static.radiopaedia.org/images/52233109/9cd3c1fcd0a55edaf256e4f6ab72af_gallery.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4905"/>
            <a:ext cx="7047761" cy="5358695"/>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D3AE143B-EDAE-1C3C-9B51-F25EDCD2E2BD}"/>
              </a:ext>
            </a:extLst>
          </p:cNvPr>
          <p:cNvSpPr>
            <a:spLocks noGrp="1"/>
          </p:cNvSpPr>
          <p:nvPr>
            <p:ph type="body" sz="half" idx="2"/>
          </p:nvPr>
        </p:nvSpPr>
        <p:spPr/>
        <p:txBody>
          <a:bodyPr/>
          <a:lstStyle/>
          <a:p>
            <a:r>
              <a:rPr lang="en-US" sz="2800" dirty="0"/>
              <a:t>Most common finding:</a:t>
            </a:r>
          </a:p>
          <a:p>
            <a:r>
              <a:rPr lang="en-US" sz="2800" dirty="0"/>
              <a:t>	Peripheral ground </a:t>
            </a:r>
          </a:p>
          <a:p>
            <a:r>
              <a:rPr lang="en-US" sz="2800" dirty="0"/>
              <a:t>	glass opacities</a:t>
            </a:r>
          </a:p>
          <a:p>
            <a:r>
              <a:rPr lang="en-US" sz="2800" dirty="0"/>
              <a:t>	involving multiple</a:t>
            </a:r>
          </a:p>
          <a:p>
            <a:r>
              <a:rPr lang="en-US" sz="2800" dirty="0"/>
              <a:t>	lobes and greatest </a:t>
            </a:r>
          </a:p>
          <a:p>
            <a:r>
              <a:rPr lang="en-US" sz="2800" dirty="0"/>
              <a:t>	posteriorly</a:t>
            </a:r>
          </a:p>
          <a:p>
            <a:endParaRPr lang="en-US" dirty="0"/>
          </a:p>
        </p:txBody>
      </p:sp>
      <p:sp>
        <p:nvSpPr>
          <p:cNvPr id="8" name="Picture Placeholder 7">
            <a:extLst>
              <a:ext uri="{FF2B5EF4-FFF2-40B4-BE49-F238E27FC236}">
                <a16:creationId xmlns:a16="http://schemas.microsoft.com/office/drawing/2014/main" id="{F5748A3D-1658-F17C-9382-EC8C3D84B109}"/>
              </a:ext>
            </a:extLst>
          </p:cNvPr>
          <p:cNvSpPr>
            <a:spLocks noGrp="1"/>
          </p:cNvSpPr>
          <p:nvPr>
            <p:ph type="pic" idx="1"/>
          </p:nvPr>
        </p:nvSpPr>
        <p:spPr>
          <a:xfrm>
            <a:off x="0" y="77638"/>
            <a:ext cx="7212833" cy="6858000"/>
          </a:xfrm>
        </p:spPr>
      </p:sp>
      <p:sp>
        <p:nvSpPr>
          <p:cNvPr id="2" name="Title 1">
            <a:extLst>
              <a:ext uri="{FF2B5EF4-FFF2-40B4-BE49-F238E27FC236}">
                <a16:creationId xmlns:a16="http://schemas.microsoft.com/office/drawing/2014/main" id="{089C75FA-9B8D-41EB-B45C-F3AB3D27F3E8}"/>
              </a:ext>
            </a:extLst>
          </p:cNvPr>
          <p:cNvSpPr>
            <a:spLocks noGrp="1"/>
          </p:cNvSpPr>
          <p:nvPr>
            <p:ph type="title"/>
          </p:nvPr>
        </p:nvSpPr>
        <p:spPr/>
        <p:txBody>
          <a:bodyPr>
            <a:normAutofit fontScale="90000"/>
          </a:bodyPr>
          <a:lstStyle/>
          <a:p>
            <a:pPr algn="ctr"/>
            <a:r>
              <a:rPr lang="en-US" sz="4400"/>
              <a:t>CT scan</a:t>
            </a:r>
            <a:endParaRPr lang="en-KE" sz="4400"/>
          </a:p>
        </p:txBody>
      </p:sp>
      <p:sp>
        <p:nvSpPr>
          <p:cNvPr id="4" name="TextBox 3">
            <a:extLst>
              <a:ext uri="{FF2B5EF4-FFF2-40B4-BE49-F238E27FC236}">
                <a16:creationId xmlns:a16="http://schemas.microsoft.com/office/drawing/2014/main" id="{2910F47D-BB5A-4FD2-A7D0-BB53F5D79E11}"/>
              </a:ext>
            </a:extLst>
          </p:cNvPr>
          <p:cNvSpPr txBox="1"/>
          <p:nvPr/>
        </p:nvSpPr>
        <p:spPr>
          <a:xfrm>
            <a:off x="7517143" y="6404192"/>
            <a:ext cx="2569945" cy="369332"/>
          </a:xfrm>
          <a:prstGeom prst="rect">
            <a:avLst/>
          </a:prstGeom>
          <a:noFill/>
        </p:spPr>
        <p:txBody>
          <a:bodyPr wrap="square" rtlCol="0">
            <a:spAutoFit/>
          </a:bodyPr>
          <a:lstStyle/>
          <a:p>
            <a:r>
              <a:rPr lang="en-US" dirty="0">
                <a:solidFill>
                  <a:schemeClr val="bg1"/>
                </a:solidFill>
              </a:rPr>
              <a:t>Caruso, 2020;  Ai, 2020</a:t>
            </a:r>
          </a:p>
        </p:txBody>
      </p:sp>
    </p:spTree>
    <p:extLst>
      <p:ext uri="{BB962C8B-B14F-4D97-AF65-F5344CB8AC3E}">
        <p14:creationId xmlns:p14="http://schemas.microsoft.com/office/powerpoint/2010/main" val="4112023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93544-8A2A-4CD2-9025-FEFA3FF6636A}"/>
              </a:ext>
            </a:extLst>
          </p:cNvPr>
          <p:cNvSpPr>
            <a:spLocks noGrp="1"/>
          </p:cNvSpPr>
          <p:nvPr>
            <p:ph type="title"/>
          </p:nvPr>
        </p:nvSpPr>
        <p:spPr>
          <a:xfrm>
            <a:off x="1118150" y="491358"/>
            <a:ext cx="10219927" cy="570920"/>
          </a:xfrm>
        </p:spPr>
        <p:txBody>
          <a:bodyPr>
            <a:normAutofit fontScale="90000"/>
          </a:bodyPr>
          <a:lstStyle/>
          <a:p>
            <a:r>
              <a:rPr lang="en-US" sz="3600" dirty="0">
                <a:latin typeface="+mn-lt"/>
                <a:cs typeface="Arial" panose="020B0604020202020204" pitchFamily="34" charset="0"/>
              </a:rPr>
              <a:t>Case 3 is a 36 year-old pregnant woman</a:t>
            </a:r>
          </a:p>
        </p:txBody>
      </p:sp>
      <p:sp>
        <p:nvSpPr>
          <p:cNvPr id="3" name="Content Placeholder 2">
            <a:extLst>
              <a:ext uri="{FF2B5EF4-FFF2-40B4-BE49-F238E27FC236}">
                <a16:creationId xmlns:a16="http://schemas.microsoft.com/office/drawing/2014/main" id="{F6CDD67F-8E8D-4CA5-B8FC-A37DDDFFA598}"/>
              </a:ext>
            </a:extLst>
          </p:cNvPr>
          <p:cNvSpPr>
            <a:spLocks noGrp="1"/>
          </p:cNvSpPr>
          <p:nvPr>
            <p:ph type="body" sz="half" idx="13"/>
          </p:nvPr>
        </p:nvSpPr>
        <p:spPr>
          <a:xfrm>
            <a:off x="1210218" y="1291042"/>
            <a:ext cx="9919772" cy="4487427"/>
          </a:xfrm>
        </p:spPr>
        <p:txBody>
          <a:bodyPr>
            <a:normAutofit/>
          </a:bodyPr>
          <a:lstStyle/>
          <a:p>
            <a:pPr marL="0" indent="0">
              <a:buNone/>
            </a:pPr>
            <a:r>
              <a:rPr lang="en-US" dirty="0"/>
              <a:t>.</a:t>
            </a:r>
          </a:p>
        </p:txBody>
      </p:sp>
      <p:pic>
        <p:nvPicPr>
          <p:cNvPr id="10" name="Picture 9" descr="A picture containing light&#10;&#10;Description automatically generated">
            <a:extLst>
              <a:ext uri="{FF2B5EF4-FFF2-40B4-BE49-F238E27FC236}">
                <a16:creationId xmlns:a16="http://schemas.microsoft.com/office/drawing/2014/main" id="{86125629-D04B-446C-9CA7-E7A5B2AD9D3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7104" y="0"/>
            <a:ext cx="1076426" cy="1076426"/>
          </a:xfrm>
          <a:prstGeom prst="rect">
            <a:avLst/>
          </a:prstGeom>
        </p:spPr>
      </p:pic>
      <p:sp>
        <p:nvSpPr>
          <p:cNvPr id="12" name="Rectangle 11">
            <a:extLst>
              <a:ext uri="{FF2B5EF4-FFF2-40B4-BE49-F238E27FC236}">
                <a16:creationId xmlns:a16="http://schemas.microsoft.com/office/drawing/2014/main" id="{C64B935D-F06A-4F2F-B82A-04A93156B7F9}"/>
              </a:ext>
            </a:extLst>
          </p:cNvPr>
          <p:cNvSpPr/>
          <p:nvPr/>
        </p:nvSpPr>
        <p:spPr>
          <a:xfrm>
            <a:off x="6522871" y="1422557"/>
            <a:ext cx="5543549" cy="255908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id="{0B1D7EA1-6E0C-4ED5-BA8F-B4AE4945B98D}"/>
              </a:ext>
            </a:extLst>
          </p:cNvPr>
          <p:cNvSpPr txBox="1">
            <a:spLocks/>
          </p:cNvSpPr>
          <p:nvPr/>
        </p:nvSpPr>
        <p:spPr>
          <a:xfrm>
            <a:off x="7626604" y="1884366"/>
            <a:ext cx="4777240" cy="2228794"/>
          </a:xfrm>
          <a:prstGeom prst="rect">
            <a:avLst/>
          </a:prstGeom>
        </p:spPr>
        <p:txBody>
          <a:bodyPr>
            <a:normAutofit/>
          </a:bodyPr>
          <a:lstStyle>
            <a:lvl1pPr marL="228600" indent="-228600" algn="l" defTabSz="914400" rtl="0" eaLnBrk="1" latinLnBrk="0" hangingPunct="1">
              <a:lnSpc>
                <a:spcPct val="90000"/>
              </a:lnSpc>
              <a:spcBef>
                <a:spcPts val="1000"/>
              </a:spcBef>
              <a:buClr>
                <a:srgbClr val="093552"/>
              </a:buClr>
              <a:buSzPct val="80000"/>
              <a:buFont typeface="Arial" panose="020B0604020202020204" pitchFamily="34" charset="0"/>
              <a:buChar char="•"/>
              <a:defRPr sz="2000" b="1" kern="1200">
                <a:solidFill>
                  <a:srgbClr val="09355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rgbClr val="093552"/>
              </a:buClr>
              <a:buSzPct val="80000"/>
              <a:buFont typeface="Arial" panose="020B0604020202020204" pitchFamily="34" charset="0"/>
              <a:buChar char="•"/>
              <a:defRPr sz="1800" kern="1200">
                <a:solidFill>
                  <a:srgbClr val="093552"/>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rgbClr val="093552"/>
              </a:buClr>
              <a:buSzPct val="80000"/>
              <a:buFont typeface="Arial" panose="020B0604020202020204" pitchFamily="34" charset="0"/>
              <a:buChar char="•"/>
              <a:defRPr sz="1800" kern="1200">
                <a:solidFill>
                  <a:srgbClr val="093552"/>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rgbClr val="6CADDF"/>
              </a:buClr>
              <a:buSzPct val="80000"/>
              <a:buFont typeface="Arial" panose="020B0604020202020204" pitchFamily="34" charset="0"/>
              <a:buChar char="•"/>
              <a:defRPr sz="1600" kern="1200">
                <a:solidFill>
                  <a:srgbClr val="09355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6CADDF"/>
              </a:buClr>
              <a:buSzPct val="80000"/>
              <a:buFont typeface="Arial" panose="020B0604020202020204" pitchFamily="34" charset="0"/>
              <a:buChar char="•"/>
              <a:defRPr sz="1600" kern="1200">
                <a:solidFill>
                  <a:srgbClr val="09355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0" dirty="0"/>
              <a:t>Categorize the severity of this woman’s COVID-19</a:t>
            </a:r>
          </a:p>
          <a:p>
            <a:pPr marL="0" indent="0">
              <a:buNone/>
            </a:pPr>
            <a:r>
              <a:rPr lang="en-US" sz="2400" b="0" dirty="0"/>
              <a:t>Are there any special concerns in managing COVID-19 in a pregnant woman?</a:t>
            </a:r>
          </a:p>
          <a:p>
            <a:endParaRPr lang="en-US" sz="2400" b="0" dirty="0"/>
          </a:p>
          <a:p>
            <a:pPr marL="0" indent="0">
              <a:buNone/>
            </a:pPr>
            <a:endParaRPr lang="en-US" sz="2400" b="0" dirty="0"/>
          </a:p>
        </p:txBody>
      </p:sp>
      <p:pic>
        <p:nvPicPr>
          <p:cNvPr id="14" name="Picture 13" descr="A picture containing light, drawing&#10;&#10;Description automatically generated">
            <a:extLst>
              <a:ext uri="{FF2B5EF4-FFF2-40B4-BE49-F238E27FC236}">
                <a16:creationId xmlns:a16="http://schemas.microsoft.com/office/drawing/2014/main" id="{A52D0250-A038-4A44-ACA9-04DBD652A9A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660882" y="1489037"/>
            <a:ext cx="1076426" cy="1076426"/>
          </a:xfrm>
          <a:prstGeom prst="rect">
            <a:avLst/>
          </a:prstGeom>
        </p:spPr>
      </p:pic>
      <p:sp>
        <p:nvSpPr>
          <p:cNvPr id="4" name="Rectangle 3">
            <a:extLst>
              <a:ext uri="{FF2B5EF4-FFF2-40B4-BE49-F238E27FC236}">
                <a16:creationId xmlns:a16="http://schemas.microsoft.com/office/drawing/2014/main" id="{AEAAEE12-F3E6-4E07-9AF9-B676B2E0EF6E}"/>
              </a:ext>
            </a:extLst>
          </p:cNvPr>
          <p:cNvSpPr/>
          <p:nvPr/>
        </p:nvSpPr>
        <p:spPr>
          <a:xfrm>
            <a:off x="979322" y="1422557"/>
            <a:ext cx="5543549" cy="5342488"/>
          </a:xfrm>
          <a:prstGeom prst="rect">
            <a:avLst/>
          </a:prstGeom>
        </p:spPr>
        <p:txBody>
          <a:bodyPr wrap="square">
            <a:spAutoFit/>
          </a:bodyPr>
          <a:lstStyle/>
          <a:p>
            <a:r>
              <a:rPr lang="en-GB" sz="2400" dirty="0"/>
              <a:t>A 36 year-old previously healthy pregnant woman presents at 28 weeks of gestation with three days of cough and fever.  She denies shortness of breath and reports normal </a:t>
            </a:r>
            <a:r>
              <a:rPr lang="en-GB" sz="2400" dirty="0" err="1"/>
              <a:t>fetal</a:t>
            </a:r>
            <a:r>
              <a:rPr lang="en-GB" sz="2400" dirty="0"/>
              <a:t> movements</a:t>
            </a:r>
          </a:p>
          <a:p>
            <a:endParaRPr lang="en-GB" sz="2400" dirty="0"/>
          </a:p>
          <a:p>
            <a:pPr>
              <a:spcBef>
                <a:spcPts val="700"/>
              </a:spcBef>
              <a:buSzPct val="100000"/>
              <a:defRPr>
                <a:latin typeface="Calibri"/>
                <a:ea typeface="Calibri"/>
                <a:cs typeface="Calibri"/>
                <a:sym typeface="Calibri"/>
              </a:defRPr>
            </a:pPr>
            <a:r>
              <a:rPr lang="en-GB" sz="2400" dirty="0"/>
              <a:t>PE : T 38.7</a:t>
            </a:r>
            <a:r>
              <a:rPr lang="en-GB" sz="2400" baseline="30000" dirty="0"/>
              <a:t>o</a:t>
            </a:r>
            <a:r>
              <a:rPr lang="en-GB" sz="2400" dirty="0"/>
              <a:t>C, BP 104/82, RR: 18, HR: 90, </a:t>
            </a:r>
          </a:p>
          <a:p>
            <a:pPr>
              <a:spcBef>
                <a:spcPts val="700"/>
              </a:spcBef>
              <a:buSzPct val="100000"/>
              <a:defRPr>
                <a:latin typeface="Calibri"/>
                <a:ea typeface="Calibri"/>
                <a:cs typeface="Calibri"/>
                <a:sym typeface="Calibri"/>
              </a:defRPr>
            </a:pPr>
            <a:r>
              <a:rPr lang="en-GB" sz="2400" dirty="0"/>
              <a:t>O</a:t>
            </a:r>
            <a:r>
              <a:rPr lang="en-GB" sz="2400" baseline="-25000" dirty="0"/>
              <a:t>2</a:t>
            </a:r>
            <a:r>
              <a:rPr lang="en-GB" sz="2400" dirty="0"/>
              <a:t> saturation 96% on room air</a:t>
            </a:r>
          </a:p>
          <a:p>
            <a:pPr>
              <a:spcBef>
                <a:spcPts val="700"/>
              </a:spcBef>
              <a:buSzPct val="100000"/>
              <a:defRPr>
                <a:latin typeface="Calibri"/>
                <a:ea typeface="Calibri"/>
                <a:cs typeface="Calibri"/>
                <a:sym typeface="Calibri"/>
              </a:defRPr>
            </a:pPr>
            <a:r>
              <a:rPr lang="en-GB" sz="2400" dirty="0"/>
              <a:t>CV-RRR, lungs-clear to auscultation, sweating, abdomen – gravid, + </a:t>
            </a:r>
            <a:r>
              <a:rPr lang="en-GB" sz="2400" dirty="0" err="1"/>
              <a:t>fetal</a:t>
            </a:r>
            <a:r>
              <a:rPr lang="en-GB" sz="2400" dirty="0"/>
              <a:t> heartbeat</a:t>
            </a:r>
          </a:p>
          <a:p>
            <a:pPr>
              <a:spcBef>
                <a:spcPts val="700"/>
              </a:spcBef>
              <a:buSzPct val="100000"/>
              <a:defRPr>
                <a:latin typeface="Calibri"/>
                <a:ea typeface="Calibri"/>
                <a:cs typeface="Calibri"/>
                <a:sym typeface="Calibri"/>
              </a:defRPr>
            </a:pPr>
            <a:endParaRPr lang="en-GB" sz="2400" dirty="0"/>
          </a:p>
          <a:p>
            <a:pPr>
              <a:spcBef>
                <a:spcPts val="700"/>
              </a:spcBef>
              <a:buSzPct val="100000"/>
              <a:defRPr>
                <a:latin typeface="Calibri"/>
                <a:ea typeface="Calibri"/>
                <a:cs typeface="Calibri"/>
                <a:sym typeface="Calibri"/>
              </a:defRPr>
            </a:pPr>
            <a:r>
              <a:rPr lang="en-GB" sz="2400" b="1" dirty="0"/>
              <a:t>Her RT-PCR SARS-CoV-2 is positive</a:t>
            </a:r>
            <a:endParaRPr lang="en-US" sz="2400" b="1" dirty="0"/>
          </a:p>
        </p:txBody>
      </p:sp>
    </p:spTree>
    <p:extLst>
      <p:ext uri="{BB962C8B-B14F-4D97-AF65-F5344CB8AC3E}">
        <p14:creationId xmlns:p14="http://schemas.microsoft.com/office/powerpoint/2010/main" val="35714000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93544-8A2A-4CD2-9025-FEFA3FF6636A}"/>
              </a:ext>
            </a:extLst>
          </p:cNvPr>
          <p:cNvSpPr>
            <a:spLocks noGrp="1"/>
          </p:cNvSpPr>
          <p:nvPr>
            <p:ph type="title"/>
          </p:nvPr>
        </p:nvSpPr>
        <p:spPr>
          <a:xfrm>
            <a:off x="1118150" y="491358"/>
            <a:ext cx="10219927" cy="570920"/>
          </a:xfrm>
        </p:spPr>
        <p:txBody>
          <a:bodyPr>
            <a:normAutofit fontScale="90000"/>
          </a:bodyPr>
          <a:lstStyle/>
          <a:p>
            <a:r>
              <a:rPr lang="en-US" sz="3600" dirty="0">
                <a:latin typeface="+mn-lt"/>
                <a:cs typeface="Arial" panose="020B0604020202020204" pitchFamily="34" charset="0"/>
              </a:rPr>
              <a:t>Case 4 is a 9 year-old school child</a:t>
            </a:r>
          </a:p>
        </p:txBody>
      </p:sp>
      <p:sp>
        <p:nvSpPr>
          <p:cNvPr id="3" name="Content Placeholder 2">
            <a:extLst>
              <a:ext uri="{FF2B5EF4-FFF2-40B4-BE49-F238E27FC236}">
                <a16:creationId xmlns:a16="http://schemas.microsoft.com/office/drawing/2014/main" id="{F6CDD67F-8E8D-4CA5-B8FC-A37DDDFFA598}"/>
              </a:ext>
            </a:extLst>
          </p:cNvPr>
          <p:cNvSpPr>
            <a:spLocks noGrp="1"/>
          </p:cNvSpPr>
          <p:nvPr>
            <p:ph type="body" sz="half" idx="13"/>
          </p:nvPr>
        </p:nvSpPr>
        <p:spPr/>
        <p:txBody>
          <a:bodyPr>
            <a:normAutofit/>
          </a:bodyPr>
          <a:lstStyle/>
          <a:p>
            <a:pPr marL="0" indent="0">
              <a:buNone/>
            </a:pPr>
            <a:r>
              <a:rPr lang="en-US" dirty="0"/>
              <a:t>.</a:t>
            </a:r>
          </a:p>
        </p:txBody>
      </p:sp>
      <p:pic>
        <p:nvPicPr>
          <p:cNvPr id="10" name="Picture 9" descr="A picture containing light&#10;&#10;Description automatically generated">
            <a:extLst>
              <a:ext uri="{FF2B5EF4-FFF2-40B4-BE49-F238E27FC236}">
                <a16:creationId xmlns:a16="http://schemas.microsoft.com/office/drawing/2014/main" id="{86125629-D04B-446C-9CA7-E7A5B2AD9D3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7104" y="0"/>
            <a:ext cx="1076426" cy="1076426"/>
          </a:xfrm>
          <a:prstGeom prst="rect">
            <a:avLst/>
          </a:prstGeom>
        </p:spPr>
      </p:pic>
      <p:sp>
        <p:nvSpPr>
          <p:cNvPr id="12" name="Rectangle 11">
            <a:extLst>
              <a:ext uri="{FF2B5EF4-FFF2-40B4-BE49-F238E27FC236}">
                <a16:creationId xmlns:a16="http://schemas.microsoft.com/office/drawing/2014/main" id="{C64B935D-F06A-4F2F-B82A-04A93156B7F9}"/>
              </a:ext>
            </a:extLst>
          </p:cNvPr>
          <p:cNvSpPr/>
          <p:nvPr/>
        </p:nvSpPr>
        <p:spPr>
          <a:xfrm>
            <a:off x="6660882" y="1422557"/>
            <a:ext cx="5543549" cy="255908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id="{0B1D7EA1-6E0C-4ED5-BA8F-B4AE4945B98D}"/>
              </a:ext>
            </a:extLst>
          </p:cNvPr>
          <p:cNvSpPr txBox="1">
            <a:spLocks/>
          </p:cNvSpPr>
          <p:nvPr/>
        </p:nvSpPr>
        <p:spPr>
          <a:xfrm>
            <a:off x="7504428" y="2063744"/>
            <a:ext cx="4777240" cy="2228794"/>
          </a:xfrm>
          <a:prstGeom prst="rect">
            <a:avLst/>
          </a:prstGeom>
        </p:spPr>
        <p:txBody>
          <a:bodyPr>
            <a:normAutofit/>
          </a:bodyPr>
          <a:lstStyle>
            <a:lvl1pPr marL="228600" indent="-228600" algn="l" defTabSz="914400" rtl="0" eaLnBrk="1" latinLnBrk="0" hangingPunct="1">
              <a:lnSpc>
                <a:spcPct val="90000"/>
              </a:lnSpc>
              <a:spcBef>
                <a:spcPts val="1000"/>
              </a:spcBef>
              <a:buClr>
                <a:srgbClr val="093552"/>
              </a:buClr>
              <a:buSzPct val="80000"/>
              <a:buFont typeface="Arial" panose="020B0604020202020204" pitchFamily="34" charset="0"/>
              <a:buChar char="•"/>
              <a:defRPr sz="2000" b="1" kern="1200">
                <a:solidFill>
                  <a:srgbClr val="09355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rgbClr val="093552"/>
              </a:buClr>
              <a:buSzPct val="80000"/>
              <a:buFont typeface="Arial" panose="020B0604020202020204" pitchFamily="34" charset="0"/>
              <a:buChar char="•"/>
              <a:defRPr sz="1800" kern="1200">
                <a:solidFill>
                  <a:srgbClr val="093552"/>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rgbClr val="093552"/>
              </a:buClr>
              <a:buSzPct val="80000"/>
              <a:buFont typeface="Arial" panose="020B0604020202020204" pitchFamily="34" charset="0"/>
              <a:buChar char="•"/>
              <a:defRPr sz="1800" kern="1200">
                <a:solidFill>
                  <a:srgbClr val="093552"/>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rgbClr val="6CADDF"/>
              </a:buClr>
              <a:buSzPct val="80000"/>
              <a:buFont typeface="Arial" panose="020B0604020202020204" pitchFamily="34" charset="0"/>
              <a:buChar char="•"/>
              <a:defRPr sz="1600" kern="1200">
                <a:solidFill>
                  <a:srgbClr val="09355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6CADDF"/>
              </a:buClr>
              <a:buSzPct val="80000"/>
              <a:buFont typeface="Arial" panose="020B0604020202020204" pitchFamily="34" charset="0"/>
              <a:buChar char="•"/>
              <a:defRPr sz="1600" kern="1200">
                <a:solidFill>
                  <a:srgbClr val="09355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0" dirty="0"/>
              <a:t>Could this be COVID-19?</a:t>
            </a:r>
          </a:p>
          <a:p>
            <a:r>
              <a:rPr lang="en-US" sz="2400" b="0" dirty="0"/>
              <a:t>Are there any special concerns about SARS-CoV-2 in children?</a:t>
            </a:r>
          </a:p>
          <a:p>
            <a:endParaRPr lang="en-US" sz="2400" b="0" dirty="0"/>
          </a:p>
          <a:p>
            <a:pPr marL="0" indent="0">
              <a:buNone/>
            </a:pPr>
            <a:endParaRPr lang="en-US" sz="2400" b="0" dirty="0"/>
          </a:p>
        </p:txBody>
      </p:sp>
      <p:pic>
        <p:nvPicPr>
          <p:cNvPr id="14" name="Picture 13" descr="A picture containing light, drawing&#10;&#10;Description automatically generated">
            <a:extLst>
              <a:ext uri="{FF2B5EF4-FFF2-40B4-BE49-F238E27FC236}">
                <a16:creationId xmlns:a16="http://schemas.microsoft.com/office/drawing/2014/main" id="{A52D0250-A038-4A44-ACA9-04DBD652A9A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660882" y="1489037"/>
            <a:ext cx="1076426" cy="1076426"/>
          </a:xfrm>
          <a:prstGeom prst="rect">
            <a:avLst/>
          </a:prstGeom>
        </p:spPr>
      </p:pic>
      <p:sp>
        <p:nvSpPr>
          <p:cNvPr id="4" name="Rectangle 3">
            <a:extLst>
              <a:ext uri="{FF2B5EF4-FFF2-40B4-BE49-F238E27FC236}">
                <a16:creationId xmlns:a16="http://schemas.microsoft.com/office/drawing/2014/main" id="{AEAAEE12-F3E6-4E07-9AF9-B676B2E0EF6E}"/>
              </a:ext>
            </a:extLst>
          </p:cNvPr>
          <p:cNvSpPr/>
          <p:nvPr/>
        </p:nvSpPr>
        <p:spPr>
          <a:xfrm>
            <a:off x="979322" y="1422557"/>
            <a:ext cx="5543549" cy="2308324"/>
          </a:xfrm>
          <a:prstGeom prst="rect">
            <a:avLst/>
          </a:prstGeom>
        </p:spPr>
        <p:txBody>
          <a:bodyPr wrap="square">
            <a:spAutoFit/>
          </a:bodyPr>
          <a:lstStyle/>
          <a:p>
            <a:r>
              <a:rPr lang="en-GB" sz="2400" dirty="0"/>
              <a:t>This child is brought to the health </a:t>
            </a:r>
            <a:r>
              <a:rPr lang="en-GB" sz="2400" dirty="0" err="1"/>
              <a:t>center</a:t>
            </a:r>
            <a:r>
              <a:rPr lang="en-GB" sz="2400" dirty="0"/>
              <a:t> during a widespread community outbreak of COVID-19.  The mother reports that her child has been sick for four days with fever, red eyes, red blotches on the skin and vomiting. </a:t>
            </a:r>
            <a:endParaRPr lang="en-US" sz="2400" b="1" dirty="0"/>
          </a:p>
        </p:txBody>
      </p:sp>
    </p:spTree>
    <p:extLst>
      <p:ext uri="{BB962C8B-B14F-4D97-AF65-F5344CB8AC3E}">
        <p14:creationId xmlns:p14="http://schemas.microsoft.com/office/powerpoint/2010/main" val="9188644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2466208-50C6-B551-038C-18C52275A83C}"/>
              </a:ext>
            </a:extLst>
          </p:cNvPr>
          <p:cNvSpPr>
            <a:spLocks noGrp="1"/>
          </p:cNvSpPr>
          <p:nvPr>
            <p:ph type="pic" idx="1"/>
          </p:nvPr>
        </p:nvSpPr>
        <p:spPr/>
      </p:sp>
      <p:pic>
        <p:nvPicPr>
          <p:cNvPr id="5" name="Picture 4">
            <a:extLst>
              <a:ext uri="{FF2B5EF4-FFF2-40B4-BE49-F238E27FC236}">
                <a16:creationId xmlns:a16="http://schemas.microsoft.com/office/drawing/2014/main" id="{68886F7A-8B4A-94C1-ACA2-C510B8F94E6C}"/>
              </a:ext>
            </a:extLst>
          </p:cNvPr>
          <p:cNvPicPr>
            <a:picLocks noChangeAspect="1"/>
          </p:cNvPicPr>
          <p:nvPr/>
        </p:nvPicPr>
        <p:blipFill>
          <a:blip r:embed="rId2"/>
          <a:stretch>
            <a:fillRect/>
          </a:stretch>
        </p:blipFill>
        <p:spPr>
          <a:xfrm>
            <a:off x="756522" y="301975"/>
            <a:ext cx="7943850" cy="6124575"/>
          </a:xfrm>
          <a:prstGeom prst="rect">
            <a:avLst/>
          </a:prstGeom>
        </p:spPr>
      </p:pic>
      <p:sp>
        <p:nvSpPr>
          <p:cNvPr id="2" name="TextBox 1">
            <a:extLst>
              <a:ext uri="{FF2B5EF4-FFF2-40B4-BE49-F238E27FC236}">
                <a16:creationId xmlns:a16="http://schemas.microsoft.com/office/drawing/2014/main" id="{BFE1F3DA-13AD-BB6C-0C1D-61F6D760DB0F}"/>
              </a:ext>
            </a:extLst>
          </p:cNvPr>
          <p:cNvSpPr txBox="1"/>
          <p:nvPr/>
        </p:nvSpPr>
        <p:spPr>
          <a:xfrm>
            <a:off x="8989740" y="1007275"/>
            <a:ext cx="3030060" cy="646331"/>
          </a:xfrm>
          <a:prstGeom prst="rect">
            <a:avLst/>
          </a:prstGeom>
          <a:noFill/>
        </p:spPr>
        <p:txBody>
          <a:bodyPr wrap="none" rtlCol="0">
            <a:spAutoFit/>
          </a:bodyPr>
          <a:lstStyle/>
          <a:p>
            <a:r>
              <a:rPr lang="en-US" dirty="0">
                <a:solidFill>
                  <a:schemeClr val="bg1"/>
                </a:solidFill>
              </a:rPr>
              <a:t>Multisystem Inflammatory</a:t>
            </a:r>
          </a:p>
          <a:p>
            <a:r>
              <a:rPr lang="en-US" dirty="0">
                <a:solidFill>
                  <a:schemeClr val="bg1"/>
                </a:solidFill>
              </a:rPr>
              <a:t> Syndrome in Children – MIS-C</a:t>
            </a:r>
          </a:p>
        </p:txBody>
      </p:sp>
    </p:spTree>
    <p:extLst>
      <p:ext uri="{BB962C8B-B14F-4D97-AF65-F5344CB8AC3E}">
        <p14:creationId xmlns:p14="http://schemas.microsoft.com/office/powerpoint/2010/main" val="19635844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7A2C2-CF83-480C-978C-FC5DFDAAFAAD}"/>
              </a:ext>
            </a:extLst>
          </p:cNvPr>
          <p:cNvSpPr>
            <a:spLocks noGrp="1"/>
          </p:cNvSpPr>
          <p:nvPr>
            <p:ph type="title"/>
          </p:nvPr>
        </p:nvSpPr>
        <p:spPr>
          <a:xfrm>
            <a:off x="1076426" y="341376"/>
            <a:ext cx="11012424" cy="735050"/>
          </a:xfrm>
        </p:spPr>
        <p:txBody>
          <a:bodyPr/>
          <a:lstStyle/>
          <a:p>
            <a:r>
              <a:rPr lang="en-US">
                <a:latin typeface="+mn-lt"/>
                <a:cs typeface="Arial" panose="020B0604020202020204" pitchFamily="34" charset="0"/>
              </a:rPr>
              <a:t>Post-test </a:t>
            </a:r>
            <a:r>
              <a:rPr lang="en-US" dirty="0">
                <a:latin typeface="+mn-lt"/>
                <a:cs typeface="Arial" panose="020B0604020202020204" pitchFamily="34" charset="0"/>
              </a:rPr>
              <a:t>Questions</a:t>
            </a:r>
          </a:p>
        </p:txBody>
      </p:sp>
      <p:grpSp>
        <p:nvGrpSpPr>
          <p:cNvPr id="77" name="Group 76">
            <a:extLst>
              <a:ext uri="{FF2B5EF4-FFF2-40B4-BE49-F238E27FC236}">
                <a16:creationId xmlns:a16="http://schemas.microsoft.com/office/drawing/2014/main" id="{7A51842B-765A-4D46-9278-4B0AF967530B}"/>
              </a:ext>
            </a:extLst>
          </p:cNvPr>
          <p:cNvGrpSpPr/>
          <p:nvPr/>
        </p:nvGrpSpPr>
        <p:grpSpPr>
          <a:xfrm>
            <a:off x="1848897" y="5415302"/>
            <a:ext cx="10343103" cy="1317091"/>
            <a:chOff x="2944210" y="1587904"/>
            <a:chExt cx="10343103" cy="1317091"/>
          </a:xfrm>
        </p:grpSpPr>
        <p:sp>
          <p:nvSpPr>
            <p:cNvPr id="78" name="Rectangle 77">
              <a:extLst>
                <a:ext uri="{FF2B5EF4-FFF2-40B4-BE49-F238E27FC236}">
                  <a16:creationId xmlns:a16="http://schemas.microsoft.com/office/drawing/2014/main" id="{C773142C-9EBC-42C9-B46B-FBAD8888F9FB}"/>
                </a:ext>
              </a:extLst>
            </p:cNvPr>
            <p:cNvSpPr/>
            <p:nvPr/>
          </p:nvSpPr>
          <p:spPr>
            <a:xfrm>
              <a:off x="6131939" y="1587904"/>
              <a:ext cx="7155374" cy="1317091"/>
            </a:xfrm>
            <a:prstGeom prst="rect">
              <a:avLst/>
            </a:prstGeom>
            <a:solidFill>
              <a:srgbClr val="C4D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 name="Straight Connector 79">
              <a:extLst>
                <a:ext uri="{FF2B5EF4-FFF2-40B4-BE49-F238E27FC236}">
                  <a16:creationId xmlns:a16="http://schemas.microsoft.com/office/drawing/2014/main" id="{B7A456A4-23CE-4558-A508-0F58A6217276}"/>
                </a:ext>
              </a:extLst>
            </p:cNvPr>
            <p:cNvCxnSpPr>
              <a:cxnSpLocks/>
            </p:cNvCxnSpPr>
            <p:nvPr/>
          </p:nvCxnSpPr>
          <p:spPr>
            <a:xfrm>
              <a:off x="2944210" y="2003869"/>
              <a:ext cx="3187729" cy="0"/>
            </a:xfrm>
            <a:prstGeom prst="line">
              <a:avLst/>
            </a:prstGeom>
            <a:ln w="38100">
              <a:solidFill>
                <a:srgbClr val="D3E2E9"/>
              </a:solidFill>
            </a:ln>
          </p:spPr>
          <p:style>
            <a:lnRef idx="1">
              <a:schemeClr val="accent1"/>
            </a:lnRef>
            <a:fillRef idx="0">
              <a:schemeClr val="accent1"/>
            </a:fillRef>
            <a:effectRef idx="0">
              <a:schemeClr val="accent1"/>
            </a:effectRef>
            <a:fontRef idx="minor">
              <a:schemeClr val="tx1"/>
            </a:fontRef>
          </p:style>
        </p:cxnSp>
      </p:grpSp>
      <p:pic>
        <p:nvPicPr>
          <p:cNvPr id="27" name="Picture 26" descr="A picture containing light&#10;&#10;Description automatically generated">
            <a:extLst>
              <a:ext uri="{FF2B5EF4-FFF2-40B4-BE49-F238E27FC236}">
                <a16:creationId xmlns:a16="http://schemas.microsoft.com/office/drawing/2014/main" id="{4F1481C5-3A72-4203-90E2-44483986622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1076426" cy="1076426"/>
          </a:xfrm>
          <a:prstGeom prst="rect">
            <a:avLst/>
          </a:prstGeom>
        </p:spPr>
      </p:pic>
      <p:sp>
        <p:nvSpPr>
          <p:cNvPr id="30" name="Content Placeholder 2">
            <a:extLst>
              <a:ext uri="{FF2B5EF4-FFF2-40B4-BE49-F238E27FC236}">
                <a16:creationId xmlns:a16="http://schemas.microsoft.com/office/drawing/2014/main" id="{70C2F07C-8639-4D44-86F9-FAE6D4537A12}"/>
              </a:ext>
            </a:extLst>
          </p:cNvPr>
          <p:cNvSpPr txBox="1">
            <a:spLocks/>
          </p:cNvSpPr>
          <p:nvPr/>
        </p:nvSpPr>
        <p:spPr>
          <a:xfrm>
            <a:off x="341376" y="1271681"/>
            <a:ext cx="3466949" cy="861642"/>
          </a:xfrm>
          <a:prstGeom prst="rect">
            <a:avLst/>
          </a:prstGeom>
        </p:spPr>
        <p:txBody>
          <a:bodyPr>
            <a:normAutofit/>
          </a:bodyPr>
          <a:lstStyle>
            <a:lvl1pPr marL="228600" indent="-228600" algn="l" defTabSz="914400" rtl="0" eaLnBrk="1" latinLnBrk="0" hangingPunct="1">
              <a:lnSpc>
                <a:spcPct val="90000"/>
              </a:lnSpc>
              <a:spcBef>
                <a:spcPts val="1000"/>
              </a:spcBef>
              <a:buClr>
                <a:srgbClr val="093552"/>
              </a:buClr>
              <a:buSzPct val="80000"/>
              <a:buFont typeface="Arial" panose="020B0604020202020204" pitchFamily="34" charset="0"/>
              <a:buChar char="•"/>
              <a:defRPr sz="2000" b="1" kern="1200">
                <a:solidFill>
                  <a:srgbClr val="09355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rgbClr val="093552"/>
              </a:buClr>
              <a:buSzPct val="80000"/>
              <a:buFont typeface="Arial" panose="020B0604020202020204" pitchFamily="34" charset="0"/>
              <a:buChar char="•"/>
              <a:defRPr sz="1800" kern="1200">
                <a:solidFill>
                  <a:srgbClr val="093552"/>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rgbClr val="093552"/>
              </a:buClr>
              <a:buSzPct val="80000"/>
              <a:buFont typeface="Arial" panose="020B0604020202020204" pitchFamily="34" charset="0"/>
              <a:buChar char="•"/>
              <a:defRPr sz="1800" kern="1200">
                <a:solidFill>
                  <a:srgbClr val="093552"/>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rgbClr val="6CADDF"/>
              </a:buClr>
              <a:buSzPct val="80000"/>
              <a:buFont typeface="Arial" panose="020B0604020202020204" pitchFamily="34" charset="0"/>
              <a:buChar char="•"/>
              <a:defRPr sz="1600" kern="1200">
                <a:solidFill>
                  <a:srgbClr val="09355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6CADDF"/>
              </a:buClr>
              <a:buSzPct val="80000"/>
              <a:buFont typeface="Arial" panose="020B0604020202020204" pitchFamily="34" charset="0"/>
              <a:buChar char="•"/>
              <a:defRPr sz="1600" kern="1200">
                <a:solidFill>
                  <a:srgbClr val="09355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mj-lt"/>
              <a:buAutoNum type="arabicPeriod"/>
            </a:pPr>
            <a:r>
              <a:rPr lang="en-US" sz="1800">
                <a:solidFill>
                  <a:schemeClr val="accent1">
                    <a:lumMod val="50000"/>
                  </a:schemeClr>
                </a:solidFill>
                <a:latin typeface="+mn-lt"/>
                <a:cs typeface="Arial" panose="020B0604020202020204" pitchFamily="34" charset="0"/>
              </a:rPr>
              <a:t>Classification of COVID-19 severity is used to:</a:t>
            </a:r>
          </a:p>
        </p:txBody>
      </p:sp>
      <p:sp>
        <p:nvSpPr>
          <p:cNvPr id="32" name="Content Placeholder 2">
            <a:extLst>
              <a:ext uri="{FF2B5EF4-FFF2-40B4-BE49-F238E27FC236}">
                <a16:creationId xmlns:a16="http://schemas.microsoft.com/office/drawing/2014/main" id="{8B9CFABE-836E-4BD2-86AD-1086DF154860}"/>
              </a:ext>
            </a:extLst>
          </p:cNvPr>
          <p:cNvSpPr txBox="1">
            <a:spLocks/>
          </p:cNvSpPr>
          <p:nvPr/>
        </p:nvSpPr>
        <p:spPr>
          <a:xfrm>
            <a:off x="341376" y="2291026"/>
            <a:ext cx="4695249" cy="868760"/>
          </a:xfrm>
          <a:prstGeom prst="rect">
            <a:avLst/>
          </a:prstGeom>
        </p:spPr>
        <p:txBody>
          <a:bodyPr>
            <a:normAutofit/>
          </a:bodyPr>
          <a:lstStyle>
            <a:lvl1pPr marL="228600" indent="-228600" algn="l" defTabSz="914400" rtl="0" eaLnBrk="1" latinLnBrk="0" hangingPunct="1">
              <a:lnSpc>
                <a:spcPct val="90000"/>
              </a:lnSpc>
              <a:spcBef>
                <a:spcPts val="1000"/>
              </a:spcBef>
              <a:buClr>
                <a:srgbClr val="093552"/>
              </a:buClr>
              <a:buSzPct val="80000"/>
              <a:buFont typeface="Arial" panose="020B0604020202020204" pitchFamily="34" charset="0"/>
              <a:buChar char="•"/>
              <a:defRPr sz="2000" b="1" kern="1200">
                <a:solidFill>
                  <a:srgbClr val="09355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rgbClr val="093552"/>
              </a:buClr>
              <a:buSzPct val="80000"/>
              <a:buFont typeface="Arial" panose="020B0604020202020204" pitchFamily="34" charset="0"/>
              <a:buChar char="•"/>
              <a:defRPr sz="1800" kern="1200">
                <a:solidFill>
                  <a:srgbClr val="093552"/>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rgbClr val="093552"/>
              </a:buClr>
              <a:buSzPct val="80000"/>
              <a:buFont typeface="Arial" panose="020B0604020202020204" pitchFamily="34" charset="0"/>
              <a:buChar char="•"/>
              <a:defRPr sz="1800" kern="1200">
                <a:solidFill>
                  <a:srgbClr val="093552"/>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rgbClr val="6CADDF"/>
              </a:buClr>
              <a:buSzPct val="80000"/>
              <a:buFont typeface="Arial" panose="020B0604020202020204" pitchFamily="34" charset="0"/>
              <a:buChar char="•"/>
              <a:defRPr sz="1600" kern="1200">
                <a:solidFill>
                  <a:srgbClr val="09355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6CADDF"/>
              </a:buClr>
              <a:buSzPct val="80000"/>
              <a:buFont typeface="Arial" panose="020B0604020202020204" pitchFamily="34" charset="0"/>
              <a:buChar char="•"/>
              <a:defRPr sz="1600" kern="1200">
                <a:solidFill>
                  <a:srgbClr val="09355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mj-lt"/>
              <a:buAutoNum type="arabicPeriod" startAt="2"/>
            </a:pPr>
            <a:r>
              <a:rPr lang="en-US" sz="1800">
                <a:solidFill>
                  <a:schemeClr val="accent1">
                    <a:lumMod val="50000"/>
                  </a:schemeClr>
                </a:solidFill>
                <a:latin typeface="+mn-lt"/>
                <a:cs typeface="Arial" panose="020B0604020202020204" pitchFamily="34" charset="0"/>
              </a:rPr>
              <a:t>(True/False) It is very uncommon for COVID-19 patients to deteriorate rapidly</a:t>
            </a:r>
          </a:p>
        </p:txBody>
      </p:sp>
      <p:sp>
        <p:nvSpPr>
          <p:cNvPr id="33" name="Content Placeholder 2">
            <a:extLst>
              <a:ext uri="{FF2B5EF4-FFF2-40B4-BE49-F238E27FC236}">
                <a16:creationId xmlns:a16="http://schemas.microsoft.com/office/drawing/2014/main" id="{CC141427-2F0C-4165-BE43-31E15C02944A}"/>
              </a:ext>
            </a:extLst>
          </p:cNvPr>
          <p:cNvSpPr txBox="1">
            <a:spLocks/>
          </p:cNvSpPr>
          <p:nvPr/>
        </p:nvSpPr>
        <p:spPr>
          <a:xfrm>
            <a:off x="341375" y="3421411"/>
            <a:ext cx="4695249" cy="1165693"/>
          </a:xfrm>
          <a:prstGeom prst="rect">
            <a:avLst/>
          </a:prstGeom>
        </p:spPr>
        <p:txBody>
          <a:bodyPr>
            <a:normAutofit/>
          </a:bodyPr>
          <a:lstStyle>
            <a:lvl1pPr marL="228600" indent="-228600" algn="l" defTabSz="914400" rtl="0" eaLnBrk="1" latinLnBrk="0" hangingPunct="1">
              <a:lnSpc>
                <a:spcPct val="90000"/>
              </a:lnSpc>
              <a:spcBef>
                <a:spcPts val="1000"/>
              </a:spcBef>
              <a:buClr>
                <a:srgbClr val="093552"/>
              </a:buClr>
              <a:buSzPct val="80000"/>
              <a:buFont typeface="Arial" panose="020B0604020202020204" pitchFamily="34" charset="0"/>
              <a:buChar char="•"/>
              <a:defRPr sz="2000" b="1" kern="1200">
                <a:solidFill>
                  <a:srgbClr val="09355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rgbClr val="093552"/>
              </a:buClr>
              <a:buSzPct val="80000"/>
              <a:buFont typeface="Arial" panose="020B0604020202020204" pitchFamily="34" charset="0"/>
              <a:buChar char="•"/>
              <a:defRPr sz="1800" kern="1200">
                <a:solidFill>
                  <a:srgbClr val="093552"/>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rgbClr val="093552"/>
              </a:buClr>
              <a:buSzPct val="80000"/>
              <a:buFont typeface="Arial" panose="020B0604020202020204" pitchFamily="34" charset="0"/>
              <a:buChar char="•"/>
              <a:defRPr sz="1800" kern="1200">
                <a:solidFill>
                  <a:srgbClr val="093552"/>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rgbClr val="6CADDF"/>
              </a:buClr>
              <a:buSzPct val="80000"/>
              <a:buFont typeface="Arial" panose="020B0604020202020204" pitchFamily="34" charset="0"/>
              <a:buChar char="•"/>
              <a:defRPr sz="1600" kern="1200">
                <a:solidFill>
                  <a:srgbClr val="09355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6CADDF"/>
              </a:buClr>
              <a:buSzPct val="80000"/>
              <a:buFont typeface="Arial" panose="020B0604020202020204" pitchFamily="34" charset="0"/>
              <a:buChar char="•"/>
              <a:defRPr sz="1600" kern="1200">
                <a:solidFill>
                  <a:srgbClr val="09355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mj-lt"/>
              <a:buAutoNum type="arabicPeriod" startAt="3"/>
            </a:pPr>
            <a:r>
              <a:rPr lang="en-US" sz="1800">
                <a:solidFill>
                  <a:schemeClr val="accent1">
                    <a:lumMod val="50000"/>
                  </a:schemeClr>
                </a:solidFill>
                <a:latin typeface="+mn-lt"/>
                <a:cs typeface="Arial" panose="020B0604020202020204" pitchFamily="34" charset="0"/>
              </a:rPr>
              <a:t>(True/False) A chest x-ray is necessary for all patients who have COVID-19.</a:t>
            </a:r>
          </a:p>
        </p:txBody>
      </p:sp>
      <p:sp>
        <p:nvSpPr>
          <p:cNvPr id="34" name="Content Placeholder 2">
            <a:extLst>
              <a:ext uri="{FF2B5EF4-FFF2-40B4-BE49-F238E27FC236}">
                <a16:creationId xmlns:a16="http://schemas.microsoft.com/office/drawing/2014/main" id="{90358B57-8FB8-4A77-8A9F-EE87DFAA6D70}"/>
              </a:ext>
            </a:extLst>
          </p:cNvPr>
          <p:cNvSpPr txBox="1">
            <a:spLocks/>
          </p:cNvSpPr>
          <p:nvPr/>
        </p:nvSpPr>
        <p:spPr>
          <a:xfrm>
            <a:off x="341376" y="4306024"/>
            <a:ext cx="4160286" cy="948400"/>
          </a:xfrm>
          <a:prstGeom prst="rect">
            <a:avLst/>
          </a:prstGeom>
        </p:spPr>
        <p:txBody>
          <a:bodyPr>
            <a:normAutofit/>
          </a:bodyPr>
          <a:lstStyle>
            <a:lvl1pPr marL="228600" indent="-228600" algn="l" defTabSz="914400" rtl="0" eaLnBrk="1" latinLnBrk="0" hangingPunct="1">
              <a:lnSpc>
                <a:spcPct val="90000"/>
              </a:lnSpc>
              <a:spcBef>
                <a:spcPts val="1000"/>
              </a:spcBef>
              <a:buClr>
                <a:srgbClr val="093552"/>
              </a:buClr>
              <a:buSzPct val="80000"/>
              <a:buFont typeface="Arial" panose="020B0604020202020204" pitchFamily="34" charset="0"/>
              <a:buChar char="•"/>
              <a:defRPr sz="2000" b="1" kern="1200">
                <a:solidFill>
                  <a:srgbClr val="09355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rgbClr val="093552"/>
              </a:buClr>
              <a:buSzPct val="80000"/>
              <a:buFont typeface="Arial" panose="020B0604020202020204" pitchFamily="34" charset="0"/>
              <a:buChar char="•"/>
              <a:defRPr sz="1800" kern="1200">
                <a:solidFill>
                  <a:srgbClr val="093552"/>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rgbClr val="093552"/>
              </a:buClr>
              <a:buSzPct val="80000"/>
              <a:buFont typeface="Arial" panose="020B0604020202020204" pitchFamily="34" charset="0"/>
              <a:buChar char="•"/>
              <a:defRPr sz="1800" kern="1200">
                <a:solidFill>
                  <a:srgbClr val="093552"/>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rgbClr val="6CADDF"/>
              </a:buClr>
              <a:buSzPct val="80000"/>
              <a:buFont typeface="Arial" panose="020B0604020202020204" pitchFamily="34" charset="0"/>
              <a:buChar char="•"/>
              <a:defRPr sz="1600" kern="1200">
                <a:solidFill>
                  <a:srgbClr val="09355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6CADDF"/>
              </a:buClr>
              <a:buSzPct val="80000"/>
              <a:buFont typeface="Arial" panose="020B0604020202020204" pitchFamily="34" charset="0"/>
              <a:buChar char="•"/>
              <a:defRPr sz="1600" kern="1200">
                <a:solidFill>
                  <a:srgbClr val="09355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mj-lt"/>
              <a:buAutoNum type="arabicPeriod" startAt="4"/>
            </a:pPr>
            <a:r>
              <a:rPr lang="en-US" sz="1800" dirty="0">
                <a:solidFill>
                  <a:schemeClr val="accent1">
                    <a:lumMod val="50000"/>
                  </a:schemeClr>
                </a:solidFill>
                <a:latin typeface="+mn-lt"/>
                <a:cs typeface="Arial" panose="020B0604020202020204" pitchFamily="34" charset="0"/>
              </a:rPr>
              <a:t>(True/False) Most patients with COVID-19 develop severe disease.</a:t>
            </a:r>
          </a:p>
        </p:txBody>
      </p:sp>
      <p:sp>
        <p:nvSpPr>
          <p:cNvPr id="35" name="Content Placeholder 2">
            <a:extLst>
              <a:ext uri="{FF2B5EF4-FFF2-40B4-BE49-F238E27FC236}">
                <a16:creationId xmlns:a16="http://schemas.microsoft.com/office/drawing/2014/main" id="{76103D18-9D4A-4A47-8D80-E945A09C36E9}"/>
              </a:ext>
            </a:extLst>
          </p:cNvPr>
          <p:cNvSpPr txBox="1">
            <a:spLocks/>
          </p:cNvSpPr>
          <p:nvPr/>
        </p:nvSpPr>
        <p:spPr>
          <a:xfrm>
            <a:off x="341376" y="5400267"/>
            <a:ext cx="3954313" cy="414469"/>
          </a:xfrm>
          <a:prstGeom prst="rect">
            <a:avLst/>
          </a:prstGeom>
        </p:spPr>
        <p:txBody>
          <a:bodyPr>
            <a:noAutofit/>
          </a:bodyPr>
          <a:lstStyle>
            <a:lvl1pPr marL="228600" indent="-228600" algn="l" defTabSz="914400" rtl="0" eaLnBrk="1" latinLnBrk="0" hangingPunct="1">
              <a:lnSpc>
                <a:spcPct val="90000"/>
              </a:lnSpc>
              <a:spcBef>
                <a:spcPts val="1000"/>
              </a:spcBef>
              <a:buClr>
                <a:srgbClr val="093552"/>
              </a:buClr>
              <a:buSzPct val="80000"/>
              <a:buFont typeface="Arial" panose="020B0604020202020204" pitchFamily="34" charset="0"/>
              <a:buChar char="•"/>
              <a:defRPr sz="2000" b="1" kern="1200">
                <a:solidFill>
                  <a:srgbClr val="09355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rgbClr val="093552"/>
              </a:buClr>
              <a:buSzPct val="80000"/>
              <a:buFont typeface="Arial" panose="020B0604020202020204" pitchFamily="34" charset="0"/>
              <a:buChar char="•"/>
              <a:defRPr sz="1800" kern="1200">
                <a:solidFill>
                  <a:srgbClr val="093552"/>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rgbClr val="093552"/>
              </a:buClr>
              <a:buSzPct val="80000"/>
              <a:buFont typeface="Arial" panose="020B0604020202020204" pitchFamily="34" charset="0"/>
              <a:buChar char="•"/>
              <a:defRPr sz="1800" kern="1200">
                <a:solidFill>
                  <a:srgbClr val="093552"/>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rgbClr val="6CADDF"/>
              </a:buClr>
              <a:buSzPct val="80000"/>
              <a:buFont typeface="Arial" panose="020B0604020202020204" pitchFamily="34" charset="0"/>
              <a:buChar char="•"/>
              <a:defRPr sz="1600" kern="1200">
                <a:solidFill>
                  <a:srgbClr val="09355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6CADDF"/>
              </a:buClr>
              <a:buSzPct val="80000"/>
              <a:buFont typeface="Arial" panose="020B0604020202020204" pitchFamily="34" charset="0"/>
              <a:buChar char="•"/>
              <a:defRPr sz="1600" kern="1200">
                <a:solidFill>
                  <a:srgbClr val="09355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mj-lt"/>
              <a:buAutoNum type="arabicPeriod" startAt="5"/>
            </a:pPr>
            <a:r>
              <a:rPr lang="en-US" sz="1800" dirty="0">
                <a:solidFill>
                  <a:schemeClr val="accent1">
                    <a:lumMod val="50000"/>
                  </a:schemeClr>
                </a:solidFill>
                <a:latin typeface="+mn-lt"/>
                <a:cs typeface="Arial" panose="020B0604020202020204" pitchFamily="34" charset="0"/>
              </a:rPr>
              <a:t>Risk factors for severe COVID-19 include:</a:t>
            </a:r>
          </a:p>
        </p:txBody>
      </p:sp>
      <p:sp>
        <p:nvSpPr>
          <p:cNvPr id="36" name="Content Placeholder 2">
            <a:extLst>
              <a:ext uri="{FF2B5EF4-FFF2-40B4-BE49-F238E27FC236}">
                <a16:creationId xmlns:a16="http://schemas.microsoft.com/office/drawing/2014/main" id="{469FBBBC-C2DF-4B60-8F87-7C3C203AA844}"/>
              </a:ext>
            </a:extLst>
          </p:cNvPr>
          <p:cNvSpPr txBox="1">
            <a:spLocks/>
          </p:cNvSpPr>
          <p:nvPr/>
        </p:nvSpPr>
        <p:spPr>
          <a:xfrm>
            <a:off x="5036626" y="5443732"/>
            <a:ext cx="7155374" cy="1139703"/>
          </a:xfrm>
          <a:prstGeom prst="rect">
            <a:avLst/>
          </a:prstGeom>
        </p:spPr>
        <p:txBody>
          <a:bodyPr>
            <a:noAutofit/>
          </a:bodyPr>
          <a:lstStyle>
            <a:lvl1pPr marL="228600" indent="-228600" algn="l" defTabSz="914400" rtl="0" eaLnBrk="1" latinLnBrk="0" hangingPunct="1">
              <a:lnSpc>
                <a:spcPct val="90000"/>
              </a:lnSpc>
              <a:spcBef>
                <a:spcPts val="1000"/>
              </a:spcBef>
              <a:buClr>
                <a:srgbClr val="093552"/>
              </a:buClr>
              <a:buSzPct val="80000"/>
              <a:buFont typeface="Arial" panose="020B0604020202020204" pitchFamily="34" charset="0"/>
              <a:buChar char="•"/>
              <a:defRPr sz="2000" b="1" kern="1200">
                <a:solidFill>
                  <a:srgbClr val="09355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rgbClr val="093552"/>
              </a:buClr>
              <a:buSzPct val="80000"/>
              <a:buFont typeface="Arial" panose="020B0604020202020204" pitchFamily="34" charset="0"/>
              <a:buChar char="•"/>
              <a:defRPr sz="1800" kern="1200">
                <a:solidFill>
                  <a:srgbClr val="093552"/>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rgbClr val="093552"/>
              </a:buClr>
              <a:buSzPct val="80000"/>
              <a:buFont typeface="Arial" panose="020B0604020202020204" pitchFamily="34" charset="0"/>
              <a:buChar char="•"/>
              <a:defRPr sz="1800" kern="1200">
                <a:solidFill>
                  <a:srgbClr val="093552"/>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rgbClr val="6CADDF"/>
              </a:buClr>
              <a:buSzPct val="80000"/>
              <a:buFont typeface="Arial" panose="020B0604020202020204" pitchFamily="34" charset="0"/>
              <a:buChar char="•"/>
              <a:defRPr sz="1600" kern="1200">
                <a:solidFill>
                  <a:srgbClr val="09355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6CADDF"/>
              </a:buClr>
              <a:buSzPct val="80000"/>
              <a:buFont typeface="Arial" panose="020B0604020202020204" pitchFamily="34" charset="0"/>
              <a:buChar char="•"/>
              <a:defRPr sz="1600" kern="1200">
                <a:solidFill>
                  <a:srgbClr val="09355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10000"/>
              </a:lnSpc>
              <a:spcBef>
                <a:spcPts val="0"/>
              </a:spcBef>
              <a:buFont typeface="+mj-lt"/>
              <a:buAutoNum type="alphaLcParenR"/>
            </a:pPr>
            <a:r>
              <a:rPr lang="en-US" sz="1400" b="0" i="1" dirty="0"/>
              <a:t>Older age, especially age over 60 years</a:t>
            </a:r>
          </a:p>
          <a:p>
            <a:pPr marL="342900" indent="-342900">
              <a:lnSpc>
                <a:spcPct val="110000"/>
              </a:lnSpc>
              <a:spcBef>
                <a:spcPts val="0"/>
              </a:spcBef>
              <a:buFont typeface="+mj-lt"/>
              <a:buAutoNum type="alphaLcParenR"/>
            </a:pPr>
            <a:r>
              <a:rPr lang="en-US" sz="1400" b="0" i="1" dirty="0"/>
              <a:t>Diabetes mellitus and cardiovascular disease</a:t>
            </a:r>
          </a:p>
          <a:p>
            <a:pPr marL="342900" indent="-342900">
              <a:lnSpc>
                <a:spcPct val="110000"/>
              </a:lnSpc>
              <a:spcBef>
                <a:spcPts val="0"/>
              </a:spcBef>
              <a:buFont typeface="+mj-lt"/>
              <a:buAutoNum type="alphaLcParenR"/>
            </a:pPr>
            <a:r>
              <a:rPr lang="en-US" sz="1400" b="0" i="1" dirty="0"/>
              <a:t>Measles</a:t>
            </a:r>
          </a:p>
          <a:p>
            <a:pPr marL="342900" indent="-342900">
              <a:lnSpc>
                <a:spcPct val="110000"/>
              </a:lnSpc>
              <a:spcBef>
                <a:spcPts val="0"/>
              </a:spcBef>
              <a:buFont typeface="+mj-lt"/>
              <a:buAutoNum type="alphaLcParenR"/>
            </a:pPr>
            <a:r>
              <a:rPr lang="en-US" sz="1400" b="0" i="1" dirty="0"/>
              <a:t>Pre-eclampsia </a:t>
            </a:r>
          </a:p>
          <a:p>
            <a:pPr marL="342900" indent="-342900">
              <a:lnSpc>
                <a:spcPct val="110000"/>
              </a:lnSpc>
              <a:spcBef>
                <a:spcPts val="0"/>
              </a:spcBef>
              <a:buFont typeface="+mj-lt"/>
              <a:buAutoNum type="alphaLcParenR"/>
            </a:pPr>
            <a:r>
              <a:rPr lang="en-US" sz="1400" b="0" i="1" dirty="0"/>
              <a:t>A, B, and D </a:t>
            </a:r>
          </a:p>
        </p:txBody>
      </p:sp>
      <p:grpSp>
        <p:nvGrpSpPr>
          <p:cNvPr id="45" name="Group 44">
            <a:extLst>
              <a:ext uri="{FF2B5EF4-FFF2-40B4-BE49-F238E27FC236}">
                <a16:creationId xmlns:a16="http://schemas.microsoft.com/office/drawing/2014/main" id="{B5FF71E8-F887-42C4-BB24-425005F6FD6C}"/>
              </a:ext>
            </a:extLst>
          </p:cNvPr>
          <p:cNvGrpSpPr/>
          <p:nvPr/>
        </p:nvGrpSpPr>
        <p:grpSpPr>
          <a:xfrm>
            <a:off x="1848897" y="4735203"/>
            <a:ext cx="4579904" cy="473866"/>
            <a:chOff x="2411647" y="1661403"/>
            <a:chExt cx="4579904" cy="473866"/>
          </a:xfrm>
        </p:grpSpPr>
        <p:sp>
          <p:nvSpPr>
            <p:cNvPr id="46" name="Rectangle 45">
              <a:extLst>
                <a:ext uri="{FF2B5EF4-FFF2-40B4-BE49-F238E27FC236}">
                  <a16:creationId xmlns:a16="http://schemas.microsoft.com/office/drawing/2014/main" id="{A5623827-827C-4C3F-98A1-DCA686E4F4DB}"/>
                </a:ext>
              </a:extLst>
            </p:cNvPr>
            <p:cNvSpPr/>
            <p:nvPr/>
          </p:nvSpPr>
          <p:spPr>
            <a:xfrm>
              <a:off x="5599376" y="1661403"/>
              <a:ext cx="1392175" cy="473866"/>
            </a:xfrm>
            <a:prstGeom prst="rect">
              <a:avLst/>
            </a:prstGeom>
            <a:solidFill>
              <a:srgbClr val="C4D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ontent Placeholder 2">
              <a:extLst>
                <a:ext uri="{FF2B5EF4-FFF2-40B4-BE49-F238E27FC236}">
                  <a16:creationId xmlns:a16="http://schemas.microsoft.com/office/drawing/2014/main" id="{13BDAD36-4DB0-4F69-9998-E07ED5087D2D}"/>
                </a:ext>
              </a:extLst>
            </p:cNvPr>
            <p:cNvSpPr txBox="1">
              <a:spLocks/>
            </p:cNvSpPr>
            <p:nvPr/>
          </p:nvSpPr>
          <p:spPr>
            <a:xfrm>
              <a:off x="5599376" y="1752890"/>
              <a:ext cx="1392174" cy="292414"/>
            </a:xfrm>
            <a:prstGeom prst="rect">
              <a:avLst/>
            </a:prstGeom>
          </p:spPr>
          <p:txBody>
            <a:bodyPr>
              <a:noAutofit/>
            </a:bodyPr>
            <a:lstStyle>
              <a:lvl1pPr marL="228600" indent="-228600" algn="l" defTabSz="914400" rtl="0" eaLnBrk="1" latinLnBrk="0" hangingPunct="1">
                <a:lnSpc>
                  <a:spcPct val="90000"/>
                </a:lnSpc>
                <a:spcBef>
                  <a:spcPts val="1000"/>
                </a:spcBef>
                <a:buClr>
                  <a:srgbClr val="093552"/>
                </a:buClr>
                <a:buSzPct val="80000"/>
                <a:buFont typeface="Arial" panose="020B0604020202020204" pitchFamily="34" charset="0"/>
                <a:buChar char="•"/>
                <a:defRPr sz="2000" b="1" kern="1200">
                  <a:solidFill>
                    <a:srgbClr val="09355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rgbClr val="093552"/>
                </a:buClr>
                <a:buSzPct val="80000"/>
                <a:buFont typeface="Arial" panose="020B0604020202020204" pitchFamily="34" charset="0"/>
                <a:buChar char="•"/>
                <a:defRPr sz="1800" kern="1200">
                  <a:solidFill>
                    <a:srgbClr val="093552"/>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rgbClr val="093552"/>
                </a:buClr>
                <a:buSzPct val="80000"/>
                <a:buFont typeface="Arial" panose="020B0604020202020204" pitchFamily="34" charset="0"/>
                <a:buChar char="•"/>
                <a:defRPr sz="1800" kern="1200">
                  <a:solidFill>
                    <a:srgbClr val="093552"/>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rgbClr val="6CADDF"/>
                </a:buClr>
                <a:buSzPct val="80000"/>
                <a:buFont typeface="Arial" panose="020B0604020202020204" pitchFamily="34" charset="0"/>
                <a:buChar char="•"/>
                <a:defRPr sz="1600" kern="1200">
                  <a:solidFill>
                    <a:srgbClr val="09355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6CADDF"/>
                </a:buClr>
                <a:buSzPct val="80000"/>
                <a:buFont typeface="Arial" panose="020B0604020202020204" pitchFamily="34" charset="0"/>
                <a:buChar char="•"/>
                <a:defRPr sz="1600" kern="1200">
                  <a:solidFill>
                    <a:srgbClr val="09355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b="0" i="1">
                  <a:latin typeface="+mn-lt"/>
                  <a:cs typeface="Arial" panose="020B0604020202020204" pitchFamily="34" charset="0"/>
                </a:rPr>
                <a:t>True / False</a:t>
              </a:r>
            </a:p>
          </p:txBody>
        </p:sp>
        <p:cxnSp>
          <p:nvCxnSpPr>
            <p:cNvPr id="48" name="Straight Connector 47">
              <a:extLst>
                <a:ext uri="{FF2B5EF4-FFF2-40B4-BE49-F238E27FC236}">
                  <a16:creationId xmlns:a16="http://schemas.microsoft.com/office/drawing/2014/main" id="{56B7054F-2C1E-415C-B2FB-55FE68BC23F0}"/>
                </a:ext>
              </a:extLst>
            </p:cNvPr>
            <p:cNvCxnSpPr>
              <a:cxnSpLocks/>
              <a:endCxn id="46" idx="1"/>
            </p:cNvCxnSpPr>
            <p:nvPr/>
          </p:nvCxnSpPr>
          <p:spPr>
            <a:xfrm>
              <a:off x="2411647" y="1898336"/>
              <a:ext cx="3187729" cy="0"/>
            </a:xfrm>
            <a:prstGeom prst="line">
              <a:avLst/>
            </a:prstGeom>
            <a:ln w="38100">
              <a:solidFill>
                <a:srgbClr val="D3E2E9"/>
              </a:solidFill>
            </a:ln>
          </p:spPr>
          <p:style>
            <a:lnRef idx="1">
              <a:schemeClr val="accent1"/>
            </a:lnRef>
            <a:fillRef idx="0">
              <a:schemeClr val="accent1"/>
            </a:fillRef>
            <a:effectRef idx="0">
              <a:schemeClr val="accent1"/>
            </a:effectRef>
            <a:fontRef idx="minor">
              <a:schemeClr val="tx1"/>
            </a:fontRef>
          </p:style>
        </p:cxnSp>
      </p:grpSp>
      <p:grpSp>
        <p:nvGrpSpPr>
          <p:cNvPr id="57" name="Group 56">
            <a:extLst>
              <a:ext uri="{FF2B5EF4-FFF2-40B4-BE49-F238E27FC236}">
                <a16:creationId xmlns:a16="http://schemas.microsoft.com/office/drawing/2014/main" id="{2E945E0F-DEB3-4BCF-A00D-9F0BEEC1B0CD}"/>
              </a:ext>
            </a:extLst>
          </p:cNvPr>
          <p:cNvGrpSpPr/>
          <p:nvPr/>
        </p:nvGrpSpPr>
        <p:grpSpPr>
          <a:xfrm>
            <a:off x="1848896" y="1347302"/>
            <a:ext cx="6660621" cy="1162031"/>
            <a:chOff x="2944210" y="1191263"/>
            <a:chExt cx="6654678" cy="1162031"/>
          </a:xfrm>
        </p:grpSpPr>
        <p:sp>
          <p:nvSpPr>
            <p:cNvPr id="58" name="Rectangle 57">
              <a:extLst>
                <a:ext uri="{FF2B5EF4-FFF2-40B4-BE49-F238E27FC236}">
                  <a16:creationId xmlns:a16="http://schemas.microsoft.com/office/drawing/2014/main" id="{984505CD-C939-43D6-B082-17656FCC343F}"/>
                </a:ext>
              </a:extLst>
            </p:cNvPr>
            <p:cNvSpPr/>
            <p:nvPr/>
          </p:nvSpPr>
          <p:spPr>
            <a:xfrm>
              <a:off x="6131939" y="1191263"/>
              <a:ext cx="3466949" cy="1162031"/>
            </a:xfrm>
            <a:prstGeom prst="rect">
              <a:avLst/>
            </a:prstGeom>
            <a:solidFill>
              <a:srgbClr val="C4D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a:extLst>
                <a:ext uri="{FF2B5EF4-FFF2-40B4-BE49-F238E27FC236}">
                  <a16:creationId xmlns:a16="http://schemas.microsoft.com/office/drawing/2014/main" id="{878F5639-B81A-4006-A303-3965D13437C0}"/>
                </a:ext>
              </a:extLst>
            </p:cNvPr>
            <p:cNvCxnSpPr>
              <a:cxnSpLocks/>
            </p:cNvCxnSpPr>
            <p:nvPr/>
          </p:nvCxnSpPr>
          <p:spPr>
            <a:xfrm>
              <a:off x="2944210" y="1774015"/>
              <a:ext cx="3187729" cy="0"/>
            </a:xfrm>
            <a:prstGeom prst="line">
              <a:avLst/>
            </a:prstGeom>
            <a:ln w="38100">
              <a:solidFill>
                <a:srgbClr val="D3E2E9"/>
              </a:solidFill>
            </a:ln>
          </p:spPr>
          <p:style>
            <a:lnRef idx="1">
              <a:schemeClr val="accent1"/>
            </a:lnRef>
            <a:fillRef idx="0">
              <a:schemeClr val="accent1"/>
            </a:fillRef>
            <a:effectRef idx="0">
              <a:schemeClr val="accent1"/>
            </a:effectRef>
            <a:fontRef idx="minor">
              <a:schemeClr val="tx1"/>
            </a:fontRef>
          </p:style>
        </p:cxnSp>
      </p:grpSp>
      <p:grpSp>
        <p:nvGrpSpPr>
          <p:cNvPr id="60" name="Group 59">
            <a:extLst>
              <a:ext uri="{FF2B5EF4-FFF2-40B4-BE49-F238E27FC236}">
                <a16:creationId xmlns:a16="http://schemas.microsoft.com/office/drawing/2014/main" id="{D97AC1E2-B19F-4168-BD70-38BC1A477025}"/>
              </a:ext>
            </a:extLst>
          </p:cNvPr>
          <p:cNvGrpSpPr/>
          <p:nvPr/>
        </p:nvGrpSpPr>
        <p:grpSpPr>
          <a:xfrm>
            <a:off x="1848897" y="2708246"/>
            <a:ext cx="4579904" cy="473866"/>
            <a:chOff x="2411647" y="1661403"/>
            <a:chExt cx="4579904" cy="473866"/>
          </a:xfrm>
        </p:grpSpPr>
        <p:sp>
          <p:nvSpPr>
            <p:cNvPr id="61" name="Rectangle 60">
              <a:extLst>
                <a:ext uri="{FF2B5EF4-FFF2-40B4-BE49-F238E27FC236}">
                  <a16:creationId xmlns:a16="http://schemas.microsoft.com/office/drawing/2014/main" id="{0BD36CB4-B79F-4E3E-B92C-598B2F975AD5}"/>
                </a:ext>
              </a:extLst>
            </p:cNvPr>
            <p:cNvSpPr/>
            <p:nvPr/>
          </p:nvSpPr>
          <p:spPr>
            <a:xfrm>
              <a:off x="5599376" y="1661403"/>
              <a:ext cx="1392175" cy="473866"/>
            </a:xfrm>
            <a:prstGeom prst="rect">
              <a:avLst/>
            </a:prstGeom>
            <a:solidFill>
              <a:srgbClr val="C4D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Content Placeholder 2">
              <a:extLst>
                <a:ext uri="{FF2B5EF4-FFF2-40B4-BE49-F238E27FC236}">
                  <a16:creationId xmlns:a16="http://schemas.microsoft.com/office/drawing/2014/main" id="{18661541-26F8-45C5-8C2D-5CC1331BC0F3}"/>
                </a:ext>
              </a:extLst>
            </p:cNvPr>
            <p:cNvSpPr txBox="1">
              <a:spLocks/>
            </p:cNvSpPr>
            <p:nvPr/>
          </p:nvSpPr>
          <p:spPr>
            <a:xfrm>
              <a:off x="5599376" y="1753853"/>
              <a:ext cx="1392174" cy="292414"/>
            </a:xfrm>
            <a:prstGeom prst="rect">
              <a:avLst/>
            </a:prstGeom>
          </p:spPr>
          <p:txBody>
            <a:bodyPr>
              <a:noAutofit/>
            </a:bodyPr>
            <a:lstStyle>
              <a:lvl1pPr marL="228600" indent="-228600" algn="l" defTabSz="914400" rtl="0" eaLnBrk="1" latinLnBrk="0" hangingPunct="1">
                <a:lnSpc>
                  <a:spcPct val="90000"/>
                </a:lnSpc>
                <a:spcBef>
                  <a:spcPts val="1000"/>
                </a:spcBef>
                <a:buClr>
                  <a:srgbClr val="093552"/>
                </a:buClr>
                <a:buSzPct val="80000"/>
                <a:buFont typeface="Arial" panose="020B0604020202020204" pitchFamily="34" charset="0"/>
                <a:buChar char="•"/>
                <a:defRPr sz="2000" b="1" kern="1200">
                  <a:solidFill>
                    <a:srgbClr val="09355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rgbClr val="093552"/>
                </a:buClr>
                <a:buSzPct val="80000"/>
                <a:buFont typeface="Arial" panose="020B0604020202020204" pitchFamily="34" charset="0"/>
                <a:buChar char="•"/>
                <a:defRPr sz="1800" kern="1200">
                  <a:solidFill>
                    <a:srgbClr val="093552"/>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rgbClr val="093552"/>
                </a:buClr>
                <a:buSzPct val="80000"/>
                <a:buFont typeface="Arial" panose="020B0604020202020204" pitchFamily="34" charset="0"/>
                <a:buChar char="•"/>
                <a:defRPr sz="1800" kern="1200">
                  <a:solidFill>
                    <a:srgbClr val="093552"/>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rgbClr val="6CADDF"/>
                </a:buClr>
                <a:buSzPct val="80000"/>
                <a:buFont typeface="Arial" panose="020B0604020202020204" pitchFamily="34" charset="0"/>
                <a:buChar char="•"/>
                <a:defRPr sz="1600" kern="1200">
                  <a:solidFill>
                    <a:srgbClr val="09355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6CADDF"/>
                </a:buClr>
                <a:buSzPct val="80000"/>
                <a:buFont typeface="Arial" panose="020B0604020202020204" pitchFamily="34" charset="0"/>
                <a:buChar char="•"/>
                <a:defRPr sz="1600" kern="1200">
                  <a:solidFill>
                    <a:srgbClr val="09355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b="0" i="1">
                  <a:latin typeface="+mn-lt"/>
                  <a:cs typeface="Arial" panose="020B0604020202020204" pitchFamily="34" charset="0"/>
                </a:rPr>
                <a:t>True / False</a:t>
              </a:r>
            </a:p>
          </p:txBody>
        </p:sp>
        <p:cxnSp>
          <p:nvCxnSpPr>
            <p:cNvPr id="63" name="Straight Connector 62">
              <a:extLst>
                <a:ext uri="{FF2B5EF4-FFF2-40B4-BE49-F238E27FC236}">
                  <a16:creationId xmlns:a16="http://schemas.microsoft.com/office/drawing/2014/main" id="{D2A4991F-4689-4E7D-A8A8-0E25C168E577}"/>
                </a:ext>
              </a:extLst>
            </p:cNvPr>
            <p:cNvCxnSpPr>
              <a:cxnSpLocks/>
              <a:endCxn id="61" idx="1"/>
            </p:cNvCxnSpPr>
            <p:nvPr/>
          </p:nvCxnSpPr>
          <p:spPr>
            <a:xfrm>
              <a:off x="2411647" y="1898336"/>
              <a:ext cx="3187729" cy="0"/>
            </a:xfrm>
            <a:prstGeom prst="line">
              <a:avLst/>
            </a:prstGeom>
            <a:ln w="38100">
              <a:solidFill>
                <a:srgbClr val="D3E2E9"/>
              </a:solidFill>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B4AC4265-9CE2-4B66-A841-E9BF907A6A9F}"/>
              </a:ext>
            </a:extLst>
          </p:cNvPr>
          <p:cNvGrpSpPr/>
          <p:nvPr/>
        </p:nvGrpSpPr>
        <p:grpSpPr>
          <a:xfrm>
            <a:off x="1848897" y="3853459"/>
            <a:ext cx="4579904" cy="473866"/>
            <a:chOff x="2411647" y="1661403"/>
            <a:chExt cx="4579904" cy="473866"/>
          </a:xfrm>
        </p:grpSpPr>
        <p:sp>
          <p:nvSpPr>
            <p:cNvPr id="65" name="Rectangle 64">
              <a:extLst>
                <a:ext uri="{FF2B5EF4-FFF2-40B4-BE49-F238E27FC236}">
                  <a16:creationId xmlns:a16="http://schemas.microsoft.com/office/drawing/2014/main" id="{8510FB65-4256-4835-AB83-177139206B28}"/>
                </a:ext>
              </a:extLst>
            </p:cNvPr>
            <p:cNvSpPr/>
            <p:nvPr/>
          </p:nvSpPr>
          <p:spPr>
            <a:xfrm>
              <a:off x="5599376" y="1661403"/>
              <a:ext cx="1392175" cy="473866"/>
            </a:xfrm>
            <a:prstGeom prst="rect">
              <a:avLst/>
            </a:prstGeom>
            <a:solidFill>
              <a:srgbClr val="C4D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Content Placeholder 2">
              <a:extLst>
                <a:ext uri="{FF2B5EF4-FFF2-40B4-BE49-F238E27FC236}">
                  <a16:creationId xmlns:a16="http://schemas.microsoft.com/office/drawing/2014/main" id="{904CDCEC-EA7E-4DE4-BE22-3A2E1F4DEEE3}"/>
                </a:ext>
              </a:extLst>
            </p:cNvPr>
            <p:cNvSpPr txBox="1">
              <a:spLocks/>
            </p:cNvSpPr>
            <p:nvPr/>
          </p:nvSpPr>
          <p:spPr>
            <a:xfrm>
              <a:off x="5599376" y="1752925"/>
              <a:ext cx="1392174" cy="292414"/>
            </a:xfrm>
            <a:prstGeom prst="rect">
              <a:avLst/>
            </a:prstGeom>
          </p:spPr>
          <p:txBody>
            <a:bodyPr>
              <a:noAutofit/>
            </a:bodyPr>
            <a:lstStyle>
              <a:lvl1pPr marL="228600" indent="-228600" algn="l" defTabSz="914400" rtl="0" eaLnBrk="1" latinLnBrk="0" hangingPunct="1">
                <a:lnSpc>
                  <a:spcPct val="90000"/>
                </a:lnSpc>
                <a:spcBef>
                  <a:spcPts val="1000"/>
                </a:spcBef>
                <a:buClr>
                  <a:srgbClr val="093552"/>
                </a:buClr>
                <a:buSzPct val="80000"/>
                <a:buFont typeface="Arial" panose="020B0604020202020204" pitchFamily="34" charset="0"/>
                <a:buChar char="•"/>
                <a:defRPr sz="2000" b="1" kern="1200">
                  <a:solidFill>
                    <a:srgbClr val="09355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rgbClr val="093552"/>
                </a:buClr>
                <a:buSzPct val="80000"/>
                <a:buFont typeface="Arial" panose="020B0604020202020204" pitchFamily="34" charset="0"/>
                <a:buChar char="•"/>
                <a:defRPr sz="1800" kern="1200">
                  <a:solidFill>
                    <a:srgbClr val="093552"/>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rgbClr val="093552"/>
                </a:buClr>
                <a:buSzPct val="80000"/>
                <a:buFont typeface="Arial" panose="020B0604020202020204" pitchFamily="34" charset="0"/>
                <a:buChar char="•"/>
                <a:defRPr sz="1800" kern="1200">
                  <a:solidFill>
                    <a:srgbClr val="093552"/>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rgbClr val="6CADDF"/>
                </a:buClr>
                <a:buSzPct val="80000"/>
                <a:buFont typeface="Arial" panose="020B0604020202020204" pitchFamily="34" charset="0"/>
                <a:buChar char="•"/>
                <a:defRPr sz="1600" kern="1200">
                  <a:solidFill>
                    <a:srgbClr val="09355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6CADDF"/>
                </a:buClr>
                <a:buSzPct val="80000"/>
                <a:buFont typeface="Arial" panose="020B0604020202020204" pitchFamily="34" charset="0"/>
                <a:buChar char="•"/>
                <a:defRPr sz="1600" kern="1200">
                  <a:solidFill>
                    <a:srgbClr val="09355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b="0" i="1">
                  <a:latin typeface="+mn-lt"/>
                  <a:cs typeface="Arial" panose="020B0604020202020204" pitchFamily="34" charset="0"/>
                </a:rPr>
                <a:t>True / False</a:t>
              </a:r>
            </a:p>
          </p:txBody>
        </p:sp>
        <p:cxnSp>
          <p:nvCxnSpPr>
            <p:cNvPr id="67" name="Straight Connector 66">
              <a:extLst>
                <a:ext uri="{FF2B5EF4-FFF2-40B4-BE49-F238E27FC236}">
                  <a16:creationId xmlns:a16="http://schemas.microsoft.com/office/drawing/2014/main" id="{4C0C9E14-493F-4E6D-A1FA-0D76AE5FE859}"/>
                </a:ext>
              </a:extLst>
            </p:cNvPr>
            <p:cNvCxnSpPr>
              <a:cxnSpLocks/>
              <a:endCxn id="65" idx="1"/>
            </p:cNvCxnSpPr>
            <p:nvPr/>
          </p:nvCxnSpPr>
          <p:spPr>
            <a:xfrm>
              <a:off x="2411647" y="1898336"/>
              <a:ext cx="3187729" cy="0"/>
            </a:xfrm>
            <a:prstGeom prst="line">
              <a:avLst/>
            </a:prstGeom>
            <a:ln w="38100">
              <a:solidFill>
                <a:srgbClr val="D3E2E9"/>
              </a:solidFill>
            </a:ln>
          </p:spPr>
          <p:style>
            <a:lnRef idx="1">
              <a:schemeClr val="accent1"/>
            </a:lnRef>
            <a:fillRef idx="0">
              <a:schemeClr val="accent1"/>
            </a:fillRef>
            <a:effectRef idx="0">
              <a:schemeClr val="accent1"/>
            </a:effectRef>
            <a:fontRef idx="minor">
              <a:schemeClr val="tx1"/>
            </a:fontRef>
          </p:style>
        </p:cxnSp>
      </p:grpSp>
      <p:sp>
        <p:nvSpPr>
          <p:cNvPr id="81" name="Content Placeholder 2">
            <a:extLst>
              <a:ext uri="{FF2B5EF4-FFF2-40B4-BE49-F238E27FC236}">
                <a16:creationId xmlns:a16="http://schemas.microsoft.com/office/drawing/2014/main" id="{AF1FDE24-90C9-468D-86F5-C4D2C55C2B8D}"/>
              </a:ext>
            </a:extLst>
          </p:cNvPr>
          <p:cNvSpPr txBox="1">
            <a:spLocks/>
          </p:cNvSpPr>
          <p:nvPr/>
        </p:nvSpPr>
        <p:spPr>
          <a:xfrm>
            <a:off x="5138951" y="1417802"/>
            <a:ext cx="3187729" cy="1091530"/>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Clr>
                <a:srgbClr val="093552"/>
              </a:buClr>
              <a:buSzPct val="80000"/>
              <a:buFont typeface="Arial" panose="020B0604020202020204" pitchFamily="34" charset="0"/>
              <a:buChar char="•"/>
              <a:defRPr sz="2000" b="1" kern="1200">
                <a:solidFill>
                  <a:srgbClr val="09355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rgbClr val="093552"/>
              </a:buClr>
              <a:buSzPct val="80000"/>
              <a:buFont typeface="Arial" panose="020B0604020202020204" pitchFamily="34" charset="0"/>
              <a:buChar char="•"/>
              <a:defRPr sz="1800" kern="1200">
                <a:solidFill>
                  <a:srgbClr val="093552"/>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rgbClr val="093552"/>
              </a:buClr>
              <a:buSzPct val="80000"/>
              <a:buFont typeface="Arial" panose="020B0604020202020204" pitchFamily="34" charset="0"/>
              <a:buChar char="•"/>
              <a:defRPr sz="1800" kern="1200">
                <a:solidFill>
                  <a:srgbClr val="093552"/>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rgbClr val="6CADDF"/>
              </a:buClr>
              <a:buSzPct val="80000"/>
              <a:buFont typeface="Arial" panose="020B0604020202020204" pitchFamily="34" charset="0"/>
              <a:buChar char="•"/>
              <a:defRPr sz="1600" kern="1200">
                <a:solidFill>
                  <a:srgbClr val="09355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6CADDF"/>
              </a:buClr>
              <a:buSzPct val="80000"/>
              <a:buFont typeface="Arial" panose="020B0604020202020204" pitchFamily="34" charset="0"/>
              <a:buChar char="•"/>
              <a:defRPr sz="1600" kern="1200">
                <a:solidFill>
                  <a:srgbClr val="09355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Bef>
                <a:spcPts val="0"/>
              </a:spcBef>
              <a:buFont typeface="+mj-lt"/>
              <a:buAutoNum type="alphaLcParenR"/>
            </a:pPr>
            <a:r>
              <a:rPr lang="en-US" sz="1400" b="0" i="1"/>
              <a:t>Establish the best COVID-19 care pathway</a:t>
            </a:r>
          </a:p>
          <a:p>
            <a:pPr marL="342900" indent="-342900">
              <a:lnSpc>
                <a:spcPct val="100000"/>
              </a:lnSpc>
              <a:spcBef>
                <a:spcPts val="0"/>
              </a:spcBef>
              <a:buFont typeface="+mj-lt"/>
              <a:buAutoNum type="alphaLcParenR"/>
            </a:pPr>
            <a:r>
              <a:rPr lang="en-US" sz="1400" b="0" i="1"/>
              <a:t>Identify patients at greatest risk of mortality</a:t>
            </a:r>
          </a:p>
          <a:p>
            <a:pPr marL="342900" indent="-342900">
              <a:lnSpc>
                <a:spcPct val="100000"/>
              </a:lnSpc>
              <a:spcBef>
                <a:spcPts val="0"/>
              </a:spcBef>
              <a:buFont typeface="+mj-lt"/>
              <a:buAutoNum type="alphaLcParenR"/>
            </a:pPr>
            <a:r>
              <a:rPr lang="en-US" sz="1400" b="0" i="1"/>
              <a:t>Provide algorithms of care appropriate to patient needs</a:t>
            </a:r>
          </a:p>
          <a:p>
            <a:pPr marL="342900" indent="-342900">
              <a:lnSpc>
                <a:spcPct val="100000"/>
              </a:lnSpc>
              <a:spcBef>
                <a:spcPts val="0"/>
              </a:spcBef>
              <a:buFont typeface="+mj-lt"/>
              <a:buAutoNum type="alphaLcParenR"/>
            </a:pPr>
            <a:r>
              <a:rPr lang="en-US" sz="1400" b="0" i="1"/>
              <a:t>All of the above</a:t>
            </a:r>
          </a:p>
        </p:txBody>
      </p:sp>
    </p:spTree>
    <p:extLst>
      <p:ext uri="{BB962C8B-B14F-4D97-AF65-F5344CB8AC3E}">
        <p14:creationId xmlns:p14="http://schemas.microsoft.com/office/powerpoint/2010/main" val="25122976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93544-8A2A-4CD2-9025-FEFA3FF6636A}"/>
              </a:ext>
            </a:extLst>
          </p:cNvPr>
          <p:cNvSpPr>
            <a:spLocks noGrp="1"/>
          </p:cNvSpPr>
          <p:nvPr>
            <p:ph type="title"/>
          </p:nvPr>
        </p:nvSpPr>
        <p:spPr>
          <a:xfrm>
            <a:off x="1076426" y="341376"/>
            <a:ext cx="11012424" cy="735050"/>
          </a:xfrm>
        </p:spPr>
        <p:txBody>
          <a:bodyPr>
            <a:normAutofit/>
          </a:bodyPr>
          <a:lstStyle/>
          <a:p>
            <a:r>
              <a:rPr lang="en-US" dirty="0">
                <a:latin typeface="+mn-lt"/>
                <a:cs typeface="Arial" panose="020B0604020202020204" pitchFamily="34" charset="0"/>
              </a:rPr>
              <a:t>Reflection Questions</a:t>
            </a:r>
          </a:p>
        </p:txBody>
      </p:sp>
      <p:sp>
        <p:nvSpPr>
          <p:cNvPr id="3" name="Content Placeholder 2">
            <a:extLst>
              <a:ext uri="{FF2B5EF4-FFF2-40B4-BE49-F238E27FC236}">
                <a16:creationId xmlns:a16="http://schemas.microsoft.com/office/drawing/2014/main" id="{F6CDD67F-8E8D-4CA5-B8FC-A37DDDFFA598}"/>
              </a:ext>
            </a:extLst>
          </p:cNvPr>
          <p:cNvSpPr>
            <a:spLocks noGrp="1"/>
          </p:cNvSpPr>
          <p:nvPr>
            <p:ph idx="1"/>
          </p:nvPr>
        </p:nvSpPr>
        <p:spPr>
          <a:xfrm>
            <a:off x="341377" y="1489035"/>
            <a:ext cx="4270816" cy="4678851"/>
          </a:xfrm>
        </p:spPr>
        <p:txBody>
          <a:bodyPr>
            <a:normAutofit/>
          </a:bodyPr>
          <a:lstStyle/>
          <a:p>
            <a:pPr marL="0" indent="0">
              <a:buNone/>
            </a:pPr>
            <a:r>
              <a:rPr lang="en-US" sz="2400" dirty="0">
                <a:latin typeface="+mn-lt"/>
                <a:cs typeface="Arial" panose="020B0604020202020204" pitchFamily="34" charset="0"/>
              </a:rPr>
              <a:t>Reflect on the learning from today. Consider the following questions:</a:t>
            </a:r>
          </a:p>
          <a:p>
            <a:pPr marL="342900" indent="-342900">
              <a:buFont typeface="+mj-lt"/>
              <a:buAutoNum type="arabicPeriod"/>
            </a:pPr>
            <a:r>
              <a:rPr lang="en-US" sz="2400" b="0" dirty="0">
                <a:latin typeface="+mn-lt"/>
                <a:cs typeface="Arial" panose="020B0604020202020204" pitchFamily="34" charset="0"/>
              </a:rPr>
              <a:t>Do you understand the importance of assessing both severity at presentation and risk of progression?</a:t>
            </a:r>
          </a:p>
          <a:p>
            <a:pPr marL="342900" indent="-342900">
              <a:buFont typeface="+mj-lt"/>
              <a:buAutoNum type="arabicPeriod"/>
            </a:pPr>
            <a:r>
              <a:rPr lang="en-US" sz="2400" dirty="0">
                <a:latin typeface="+mn-lt"/>
                <a:cs typeface="Arial" panose="020B0604020202020204" pitchFamily="34" charset="0"/>
              </a:rPr>
              <a:t>Are you able to classify COVID-19 as non severe, severe, or critical?</a:t>
            </a:r>
            <a:endParaRPr lang="en-US" sz="2400" b="0" dirty="0">
              <a:latin typeface="+mn-lt"/>
              <a:cs typeface="Arial" panose="020B0604020202020204" pitchFamily="34" charset="0"/>
            </a:endParaRPr>
          </a:p>
          <a:p>
            <a:pPr marL="342900" indent="-342900">
              <a:buFont typeface="+mj-lt"/>
              <a:buAutoNum type="arabicPeriod"/>
            </a:pPr>
            <a:r>
              <a:rPr lang="en-US" sz="2400" b="0" dirty="0">
                <a:latin typeface="+mn-lt"/>
                <a:cs typeface="Arial" panose="020B0604020202020204" pitchFamily="34" charset="0"/>
              </a:rPr>
              <a:t>Do you need additional practice or training on any of the topics from this module? </a:t>
            </a:r>
            <a:endParaRPr lang="en-US" sz="1800" dirty="0">
              <a:latin typeface="+mn-lt"/>
              <a:cs typeface="Arial" panose="020B0604020202020204" pitchFamily="34" charset="0"/>
            </a:endParaRPr>
          </a:p>
        </p:txBody>
      </p:sp>
      <p:pic>
        <p:nvPicPr>
          <p:cNvPr id="10" name="Picture 9" descr="A picture containing light&#10;&#10;Description automatically generated">
            <a:extLst>
              <a:ext uri="{FF2B5EF4-FFF2-40B4-BE49-F238E27FC236}">
                <a16:creationId xmlns:a16="http://schemas.microsoft.com/office/drawing/2014/main" id="{86125629-D04B-446C-9CA7-E7A5B2AD9D3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1076426" cy="1076426"/>
          </a:xfrm>
          <a:prstGeom prst="rect">
            <a:avLst/>
          </a:prstGeom>
        </p:spPr>
      </p:pic>
      <p:pic>
        <p:nvPicPr>
          <p:cNvPr id="1026" name="Picture 2">
            <a:extLst>
              <a:ext uri="{FF2B5EF4-FFF2-40B4-BE49-F238E27FC236}">
                <a16:creationId xmlns:a16="http://schemas.microsoft.com/office/drawing/2014/main" id="{028A7EA0-B15A-03B6-89DF-3067E5B97D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9018" y="1076426"/>
            <a:ext cx="3769809" cy="565667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68531E43-2A9E-154C-1995-396F06D14D3A}"/>
              </a:ext>
            </a:extLst>
          </p:cNvPr>
          <p:cNvPicPr>
            <a:picLocks noChangeAspect="1"/>
          </p:cNvPicPr>
          <p:nvPr/>
        </p:nvPicPr>
        <p:blipFill>
          <a:blip r:embed="rId5"/>
          <a:stretch>
            <a:fillRect/>
          </a:stretch>
        </p:blipFill>
        <p:spPr>
          <a:xfrm>
            <a:off x="10288625" y="5799653"/>
            <a:ext cx="1800225" cy="933450"/>
          </a:xfrm>
          <a:prstGeom prst="rect">
            <a:avLst/>
          </a:prstGeom>
        </p:spPr>
      </p:pic>
    </p:spTree>
    <p:extLst>
      <p:ext uri="{BB962C8B-B14F-4D97-AF65-F5344CB8AC3E}">
        <p14:creationId xmlns:p14="http://schemas.microsoft.com/office/powerpoint/2010/main" val="14923150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Title 222">
            <a:extLst>
              <a:ext uri="{FF2B5EF4-FFF2-40B4-BE49-F238E27FC236}">
                <a16:creationId xmlns:a16="http://schemas.microsoft.com/office/drawing/2014/main" id="{80D8679A-2C93-4711-A590-CAD021EDF5FD}"/>
              </a:ext>
            </a:extLst>
          </p:cNvPr>
          <p:cNvSpPr>
            <a:spLocks noGrp="1"/>
          </p:cNvSpPr>
          <p:nvPr>
            <p:ph type="title"/>
          </p:nvPr>
        </p:nvSpPr>
        <p:spPr>
          <a:xfrm>
            <a:off x="6096001" y="2502285"/>
            <a:ext cx="4911634" cy="1853429"/>
          </a:xfrm>
        </p:spPr>
        <p:txBody>
          <a:bodyPr lIns="91440" tIns="45720" rIns="91440" bIns="45720" anchor="t">
            <a:noAutofit/>
          </a:bodyPr>
          <a:lstStyle/>
          <a:p>
            <a:r>
              <a:rPr lang="en-US" sz="4400" b="1" dirty="0">
                <a:solidFill>
                  <a:schemeClr val="bg1"/>
                </a:solidFill>
                <a:latin typeface="Century Gothic"/>
                <a:cs typeface="Arial"/>
              </a:rPr>
              <a:t>Q&amp;A / </a:t>
            </a:r>
            <a:r>
              <a:rPr lang="en-US" dirty="0">
                <a:solidFill>
                  <a:schemeClr val="bg1"/>
                </a:solidFill>
                <a:latin typeface="Century Gothic"/>
                <a:cs typeface="Arial"/>
              </a:rPr>
              <a:t>Discussion</a:t>
            </a:r>
            <a:endParaRPr lang="en-US" dirty="0">
              <a:solidFill>
                <a:schemeClr val="bg1"/>
              </a:solidFill>
            </a:endParaRPr>
          </a:p>
        </p:txBody>
      </p:sp>
    </p:spTree>
    <p:extLst>
      <p:ext uri="{BB962C8B-B14F-4D97-AF65-F5344CB8AC3E}">
        <p14:creationId xmlns:p14="http://schemas.microsoft.com/office/powerpoint/2010/main" val="13394517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Title 222">
            <a:extLst>
              <a:ext uri="{FF2B5EF4-FFF2-40B4-BE49-F238E27FC236}">
                <a16:creationId xmlns:a16="http://schemas.microsoft.com/office/drawing/2014/main" id="{80D8679A-2C93-4711-A590-CAD021EDF5FD}"/>
              </a:ext>
            </a:extLst>
          </p:cNvPr>
          <p:cNvSpPr>
            <a:spLocks noGrp="1"/>
          </p:cNvSpPr>
          <p:nvPr>
            <p:ph type="title"/>
          </p:nvPr>
        </p:nvSpPr>
        <p:spPr/>
        <p:txBody>
          <a:bodyPr lIns="91440" tIns="45720" rIns="91440" bIns="45720" anchor="t">
            <a:noAutofit/>
          </a:bodyPr>
          <a:lstStyle/>
          <a:p>
            <a:r>
              <a:rPr lang="en-US" sz="4000" b="1">
                <a:latin typeface="Century Gothic"/>
                <a:cs typeface="Arial"/>
              </a:rPr>
              <a:t>Thank </a:t>
            </a:r>
            <a:r>
              <a:rPr lang="en-US" sz="4000">
                <a:latin typeface="Century Gothic"/>
                <a:cs typeface="Arial"/>
              </a:rPr>
              <a:t>You</a:t>
            </a:r>
            <a:endParaRPr lang="en-US" sz="4000"/>
          </a:p>
        </p:txBody>
      </p:sp>
    </p:spTree>
    <p:extLst>
      <p:ext uri="{BB962C8B-B14F-4D97-AF65-F5344CB8AC3E}">
        <p14:creationId xmlns:p14="http://schemas.microsoft.com/office/powerpoint/2010/main" val="1693143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7A2C2-CF83-480C-978C-FC5DFDAAFAAD}"/>
              </a:ext>
            </a:extLst>
          </p:cNvPr>
          <p:cNvSpPr>
            <a:spLocks noGrp="1"/>
          </p:cNvSpPr>
          <p:nvPr>
            <p:ph type="title"/>
          </p:nvPr>
        </p:nvSpPr>
        <p:spPr>
          <a:xfrm>
            <a:off x="1073427" y="714297"/>
            <a:ext cx="10295570" cy="570920"/>
          </a:xfrm>
        </p:spPr>
        <p:txBody>
          <a:bodyPr>
            <a:normAutofit fontScale="90000"/>
          </a:bodyPr>
          <a:lstStyle/>
          <a:p>
            <a:r>
              <a:rPr lang="en-US" sz="3600" dirty="0">
                <a:latin typeface="+mn-lt"/>
                <a:cs typeface="Arial" panose="020B0604020202020204" pitchFamily="34" charset="0"/>
              </a:rPr>
              <a:t>Module 2 Outline</a:t>
            </a:r>
          </a:p>
        </p:txBody>
      </p:sp>
      <p:sp>
        <p:nvSpPr>
          <p:cNvPr id="30" name="Content Placeholder 2">
            <a:extLst>
              <a:ext uri="{FF2B5EF4-FFF2-40B4-BE49-F238E27FC236}">
                <a16:creationId xmlns:a16="http://schemas.microsoft.com/office/drawing/2014/main" id="{59D699A4-D8D6-40E1-A2C5-5F9E34E8D8E1}"/>
              </a:ext>
            </a:extLst>
          </p:cNvPr>
          <p:cNvSpPr>
            <a:spLocks noGrp="1"/>
          </p:cNvSpPr>
          <p:nvPr>
            <p:ph type="body" sz="half" idx="13"/>
          </p:nvPr>
        </p:nvSpPr>
        <p:spPr>
          <a:xfrm>
            <a:off x="966600" y="1429257"/>
            <a:ext cx="9919772" cy="4487427"/>
          </a:xfrm>
        </p:spPr>
        <p:txBody>
          <a:bodyPr>
            <a:noAutofit/>
          </a:bodyPr>
          <a:lstStyle/>
          <a:p>
            <a:pPr marL="457200" indent="-457200">
              <a:buAutoNum type="arabicParenR"/>
            </a:pPr>
            <a:r>
              <a:rPr lang="en-US" sz="2000" dirty="0"/>
              <a:t>Review Learning Objectives</a:t>
            </a:r>
          </a:p>
          <a:p>
            <a:pPr marL="457200" indent="-457200">
              <a:buAutoNum type="arabicParenR"/>
            </a:pPr>
            <a:r>
              <a:rPr lang="en-US" sz="2000" b="1" dirty="0"/>
              <a:t>Natural history of COVID-19 including</a:t>
            </a:r>
          </a:p>
          <a:p>
            <a:r>
              <a:rPr lang="en-US" sz="2000" b="1" dirty="0"/>
              <a:t>	the clinical presentation &amp; course of illness</a:t>
            </a:r>
          </a:p>
          <a:p>
            <a:pPr marL="457200" indent="-457200">
              <a:buAutoNum type="arabicParenR" startAt="3"/>
            </a:pPr>
            <a:r>
              <a:rPr lang="en-US" sz="2000" dirty="0"/>
              <a:t>Clinical Care Pathway: Assess </a:t>
            </a:r>
          </a:p>
          <a:p>
            <a:pPr lvl="1"/>
            <a:r>
              <a:rPr lang="en-US" sz="2000" dirty="0"/>
              <a:t>A) Symptoms &amp; Exam Findings</a:t>
            </a:r>
          </a:p>
          <a:p>
            <a:pPr lvl="1"/>
            <a:r>
              <a:rPr lang="en-US" sz="2000" dirty="0"/>
              <a:t>B) Severity</a:t>
            </a:r>
          </a:p>
          <a:p>
            <a:pPr lvl="1"/>
            <a:r>
              <a:rPr lang="en-US" sz="2000" dirty="0"/>
              <a:t>C) Risk Factors</a:t>
            </a:r>
          </a:p>
        </p:txBody>
      </p:sp>
      <p:pic>
        <p:nvPicPr>
          <p:cNvPr id="17" name="Picture 16" descr="A close up of a logo&#10;&#10;Description automatically generated">
            <a:extLst>
              <a:ext uri="{FF2B5EF4-FFF2-40B4-BE49-F238E27FC236}">
                <a16:creationId xmlns:a16="http://schemas.microsoft.com/office/drawing/2014/main" id="{26124128-7990-404D-AAFD-57238E85CD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1493" y="1429257"/>
            <a:ext cx="1424475" cy="1424475"/>
          </a:xfrm>
          <a:prstGeom prst="rect">
            <a:avLst/>
          </a:prstGeom>
        </p:spPr>
      </p:pic>
      <p:pic>
        <p:nvPicPr>
          <p:cNvPr id="4" name="Picture 3" descr="A group of people standing in a room&#10;&#10;Description automatically generated">
            <a:extLst>
              <a:ext uri="{FF2B5EF4-FFF2-40B4-BE49-F238E27FC236}">
                <a16:creationId xmlns:a16="http://schemas.microsoft.com/office/drawing/2014/main" id="{A1E2C93C-E3C1-CD44-AB3B-A1DE0113E4BE}"/>
              </a:ext>
            </a:extLst>
          </p:cNvPr>
          <p:cNvPicPr>
            <a:picLocks noChangeAspect="1"/>
          </p:cNvPicPr>
          <p:nvPr/>
        </p:nvPicPr>
        <p:blipFill rotWithShape="1">
          <a:blip r:embed="rId4">
            <a:extLst>
              <a:ext uri="{28A0092B-C50C-407E-A947-70E740481C1C}">
                <a14:useLocalDpi xmlns:a14="http://schemas.microsoft.com/office/drawing/2010/main" val="0"/>
              </a:ext>
            </a:extLst>
          </a:blip>
          <a:srcRect r="-402" b="23412"/>
          <a:stretch/>
        </p:blipFill>
        <p:spPr>
          <a:xfrm>
            <a:off x="6713462" y="295682"/>
            <a:ext cx="5291880" cy="5425785"/>
          </a:xfrm>
          <a:prstGeom prst="rect">
            <a:avLst/>
          </a:prstGeom>
        </p:spPr>
      </p:pic>
    </p:spTree>
    <p:extLst>
      <p:ext uri="{BB962C8B-B14F-4D97-AF65-F5344CB8AC3E}">
        <p14:creationId xmlns:p14="http://schemas.microsoft.com/office/powerpoint/2010/main" val="3895892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A47AC-666B-1D43-AF88-04A6723DE751}"/>
              </a:ext>
            </a:extLst>
          </p:cNvPr>
          <p:cNvSpPr>
            <a:spLocks noGrp="1"/>
          </p:cNvSpPr>
          <p:nvPr>
            <p:ph type="title"/>
          </p:nvPr>
        </p:nvSpPr>
        <p:spPr>
          <a:xfrm>
            <a:off x="1043609" y="714297"/>
            <a:ext cx="10704443" cy="570920"/>
          </a:xfrm>
        </p:spPr>
        <p:txBody>
          <a:bodyPr>
            <a:noAutofit/>
          </a:bodyPr>
          <a:lstStyle/>
          <a:p>
            <a:r>
              <a:rPr lang="en-US" sz="3200" dirty="0"/>
              <a:t>Incubation Period – time from exposure to symptoms</a:t>
            </a:r>
          </a:p>
        </p:txBody>
      </p:sp>
      <p:sp>
        <p:nvSpPr>
          <p:cNvPr id="9" name="Content Placeholder 2">
            <a:extLst>
              <a:ext uri="{FF2B5EF4-FFF2-40B4-BE49-F238E27FC236}">
                <a16:creationId xmlns:a16="http://schemas.microsoft.com/office/drawing/2014/main" id="{BD62C613-F46D-4784-A4BE-3B2C9D450CCF}"/>
              </a:ext>
            </a:extLst>
          </p:cNvPr>
          <p:cNvSpPr>
            <a:spLocks noGrp="1"/>
          </p:cNvSpPr>
          <p:nvPr>
            <p:ph type="body" sz="half" idx="13"/>
          </p:nvPr>
        </p:nvSpPr>
        <p:spPr/>
        <p:txBody>
          <a:bodyPr>
            <a:normAutofit/>
          </a:bodyPr>
          <a:lstStyle/>
          <a:p>
            <a:r>
              <a:rPr lang="en-US" sz="1800" dirty="0"/>
              <a:t>Range: 2-14 days.  Omicron variants have a shorter incubation – generally 2 – 4 days</a:t>
            </a:r>
          </a:p>
        </p:txBody>
      </p:sp>
      <p:pic>
        <p:nvPicPr>
          <p:cNvPr id="4" name="Content Placeholder 3">
            <a:extLst>
              <a:ext uri="{FF2B5EF4-FFF2-40B4-BE49-F238E27FC236}">
                <a16:creationId xmlns:a16="http://schemas.microsoft.com/office/drawing/2014/main" id="{2278C830-71CC-664E-8FE9-ABC811C5D9A0}"/>
              </a:ext>
            </a:extLst>
          </p:cNvPr>
          <p:cNvPicPr>
            <a:picLocks noGrp="1" noChangeAspect="1"/>
          </p:cNvPicPr>
          <p:nvPr>
            <p:ph type="pic" sz="quarter" idx="4294967295"/>
          </p:nvPr>
        </p:nvPicPr>
        <p:blipFill rotWithShape="1">
          <a:blip r:embed="rId3"/>
          <a:stretch/>
        </p:blipFill>
        <p:spPr>
          <a:xfrm>
            <a:off x="1848678" y="2003544"/>
            <a:ext cx="8806070" cy="4140159"/>
          </a:xfrm>
          <a:prstGeom prst="rect">
            <a:avLst/>
          </a:prstGeom>
          <a:noFill/>
        </p:spPr>
      </p:pic>
    </p:spTree>
    <p:extLst>
      <p:ext uri="{BB962C8B-B14F-4D97-AF65-F5344CB8AC3E}">
        <p14:creationId xmlns:p14="http://schemas.microsoft.com/office/powerpoint/2010/main" val="2243114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GB" sz="2800" dirty="0"/>
            </a:br>
            <a:endParaRPr lang="en-US" sz="3600" dirty="0"/>
          </a:p>
        </p:txBody>
      </p:sp>
      <p:sp>
        <p:nvSpPr>
          <p:cNvPr id="3" name="Text Placeholder 2">
            <a:extLst>
              <a:ext uri="{FF2B5EF4-FFF2-40B4-BE49-F238E27FC236}">
                <a16:creationId xmlns:a16="http://schemas.microsoft.com/office/drawing/2014/main" id="{61564845-6F87-819E-F436-EE19FC05BBBF}"/>
              </a:ext>
            </a:extLst>
          </p:cNvPr>
          <p:cNvSpPr>
            <a:spLocks noGrp="1"/>
          </p:cNvSpPr>
          <p:nvPr>
            <p:ph type="body" sz="half" idx="13"/>
          </p:nvPr>
        </p:nvSpPr>
        <p:spPr>
          <a:xfrm>
            <a:off x="1136114" y="354138"/>
            <a:ext cx="9919772" cy="798801"/>
          </a:xfrm>
        </p:spPr>
        <p:txBody>
          <a:bodyPr>
            <a:normAutofit/>
          </a:bodyPr>
          <a:lstStyle/>
          <a:p>
            <a:r>
              <a:rPr lang="en-GB" sz="3200" b="1" dirty="0"/>
              <a:t>Clinical symptoms of COVID-19</a:t>
            </a:r>
            <a:endParaRPr lang="en-US" sz="3200" b="1" dirty="0"/>
          </a:p>
        </p:txBody>
      </p:sp>
      <p:pic>
        <p:nvPicPr>
          <p:cNvPr id="4" name="Content Placeholder 3"/>
          <p:cNvPicPr>
            <a:picLocks noGrp="1" noChangeAspect="1"/>
          </p:cNvPicPr>
          <p:nvPr>
            <p:ph idx="4294967295"/>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1414024" y="1315912"/>
            <a:ext cx="9056590" cy="4963163"/>
          </a:xfrm>
          <a:prstGeom prst="rect">
            <a:avLst/>
          </a:prstGeom>
        </p:spPr>
      </p:pic>
      <p:sp>
        <p:nvSpPr>
          <p:cNvPr id="5" name="TextBox 4">
            <a:extLst>
              <a:ext uri="{FF2B5EF4-FFF2-40B4-BE49-F238E27FC236}">
                <a16:creationId xmlns:a16="http://schemas.microsoft.com/office/drawing/2014/main" id="{E6E72BA2-CF12-5342-32B2-FFEEC1A03AB2}"/>
              </a:ext>
            </a:extLst>
          </p:cNvPr>
          <p:cNvSpPr txBox="1"/>
          <p:nvPr/>
        </p:nvSpPr>
        <p:spPr>
          <a:xfrm>
            <a:off x="5770918" y="5026534"/>
            <a:ext cx="4465025" cy="1477328"/>
          </a:xfrm>
          <a:prstGeom prst="rect">
            <a:avLst/>
          </a:prstGeom>
          <a:solidFill>
            <a:srgbClr val="FFFFFF"/>
          </a:solidFill>
        </p:spPr>
        <p:txBody>
          <a:bodyPr wrap="square" rtlCol="0">
            <a:spAutoFit/>
          </a:bodyPr>
          <a:lstStyle/>
          <a:p>
            <a:r>
              <a:rPr lang="en-US" dirty="0"/>
              <a:t>Omicron variants have a higher frequency of  runny nose, sore throat, and disabling fatigue but are less likely to affect taste or sense of smell</a:t>
            </a:r>
          </a:p>
          <a:p>
            <a:endParaRPr lang="en-US" dirty="0"/>
          </a:p>
        </p:txBody>
      </p:sp>
    </p:spTree>
    <p:extLst>
      <p:ext uri="{BB962C8B-B14F-4D97-AF65-F5344CB8AC3E}">
        <p14:creationId xmlns:p14="http://schemas.microsoft.com/office/powerpoint/2010/main" val="2316231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B7107-6E19-0E43-9B26-AA6805B6E7BD}"/>
              </a:ext>
            </a:extLst>
          </p:cNvPr>
          <p:cNvSpPr>
            <a:spLocks noGrp="1"/>
          </p:cNvSpPr>
          <p:nvPr>
            <p:ph type="title"/>
          </p:nvPr>
        </p:nvSpPr>
        <p:spPr/>
        <p:txBody>
          <a:bodyPr>
            <a:normAutofit fontScale="90000"/>
          </a:bodyPr>
          <a:lstStyle/>
          <a:p>
            <a:r>
              <a:rPr lang="en-US" sz="3200"/>
              <a:t>Clinical Features Amongst Pediatric Clients</a:t>
            </a:r>
          </a:p>
        </p:txBody>
      </p:sp>
      <p:pic>
        <p:nvPicPr>
          <p:cNvPr id="5" name="Picture 4" descr="A screenshot of a cell phone&#10;&#10;Description automatically generated">
            <a:extLst>
              <a:ext uri="{FF2B5EF4-FFF2-40B4-BE49-F238E27FC236}">
                <a16:creationId xmlns:a16="http://schemas.microsoft.com/office/drawing/2014/main" id="{C7018BE5-E188-424E-9169-65655D95D3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5339" y="1285217"/>
            <a:ext cx="8854439" cy="5272121"/>
          </a:xfrm>
          <a:prstGeom prst="rect">
            <a:avLst/>
          </a:prstGeom>
          <a:noFill/>
        </p:spPr>
      </p:pic>
    </p:spTree>
    <p:extLst>
      <p:ext uri="{BB962C8B-B14F-4D97-AF65-F5344CB8AC3E}">
        <p14:creationId xmlns:p14="http://schemas.microsoft.com/office/powerpoint/2010/main" val="3253374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D8DD5-98BE-B6B1-BE4C-889DB1D24890}"/>
              </a:ext>
            </a:extLst>
          </p:cNvPr>
          <p:cNvSpPr>
            <a:spLocks noGrp="1"/>
          </p:cNvSpPr>
          <p:nvPr>
            <p:ph type="title"/>
          </p:nvPr>
        </p:nvSpPr>
        <p:spPr>
          <a:xfrm>
            <a:off x="1416138" y="498637"/>
            <a:ext cx="9954973" cy="570920"/>
          </a:xfrm>
        </p:spPr>
        <p:txBody>
          <a:bodyPr>
            <a:noAutofit/>
          </a:bodyPr>
          <a:lstStyle/>
          <a:p>
            <a:r>
              <a:rPr lang="en-US" sz="3200" dirty="0"/>
              <a:t>COVID-19 in Children</a:t>
            </a:r>
          </a:p>
        </p:txBody>
      </p:sp>
      <p:sp>
        <p:nvSpPr>
          <p:cNvPr id="3" name="Text Placeholder 2">
            <a:extLst>
              <a:ext uri="{FF2B5EF4-FFF2-40B4-BE49-F238E27FC236}">
                <a16:creationId xmlns:a16="http://schemas.microsoft.com/office/drawing/2014/main" id="{3BA4CF9D-7A2A-0751-CF4C-27E48E32902B}"/>
              </a:ext>
            </a:extLst>
          </p:cNvPr>
          <p:cNvSpPr>
            <a:spLocks noGrp="1"/>
          </p:cNvSpPr>
          <p:nvPr>
            <p:ph type="body" sz="half" idx="13"/>
          </p:nvPr>
        </p:nvSpPr>
        <p:spPr>
          <a:xfrm>
            <a:off x="1433739" y="1308295"/>
            <a:ext cx="9919772" cy="5187396"/>
          </a:xfrm>
        </p:spPr>
        <p:txBody>
          <a:bodyPr>
            <a:normAutofit lnSpcReduction="10000"/>
          </a:bodyPr>
          <a:lstStyle/>
          <a:p>
            <a:pPr marL="285750" indent="-285750">
              <a:buFont typeface="Courier New" panose="02070309020205020404" pitchFamily="49" charset="0"/>
              <a:buChar char="o"/>
            </a:pPr>
            <a:r>
              <a:rPr lang="en-US" sz="2000" dirty="0"/>
              <a:t>Children are just as likely to become infected with SARS-CoV-2 as adults</a:t>
            </a:r>
          </a:p>
          <a:p>
            <a:pPr marL="285750" indent="-285750">
              <a:buFont typeface="Courier New" panose="02070309020205020404" pitchFamily="49" charset="0"/>
              <a:buChar char="o"/>
            </a:pPr>
            <a:r>
              <a:rPr lang="en-US" sz="2000" dirty="0"/>
              <a:t>Children have milder COVID-19 symptoms - most have a mild URI  </a:t>
            </a:r>
          </a:p>
          <a:p>
            <a:pPr marL="285750" indent="-285750">
              <a:buFont typeface="Courier New" panose="02070309020205020404" pitchFamily="49" charset="0"/>
              <a:buChar char="o"/>
            </a:pPr>
            <a:r>
              <a:rPr lang="en-US" sz="2000" dirty="0"/>
              <a:t>Children are likely an important source of community spread </a:t>
            </a:r>
          </a:p>
          <a:p>
            <a:pPr marL="285750" indent="-285750">
              <a:buFont typeface="Courier New" panose="02070309020205020404" pitchFamily="49" charset="0"/>
              <a:buChar char="o"/>
            </a:pPr>
            <a:r>
              <a:rPr lang="en-US" sz="2000" dirty="0"/>
              <a:t>Children may also present severely ill with a </a:t>
            </a:r>
            <a:r>
              <a:rPr lang="en-US" sz="2000" b="1" dirty="0"/>
              <a:t>multisystem inflammatory syndrome known as MIC-C</a:t>
            </a:r>
          </a:p>
          <a:p>
            <a:pPr marL="742950" lvl="1" indent="-285750">
              <a:buFont typeface="Courier New" panose="02070309020205020404" pitchFamily="49" charset="0"/>
              <a:buChar char="o"/>
            </a:pPr>
            <a:r>
              <a:rPr lang="en-US" sz="2000" dirty="0"/>
              <a:t>A post COVID-19 inflammatory syndrome (about 4 weeks after infection)</a:t>
            </a:r>
          </a:p>
          <a:p>
            <a:pPr marL="742950" lvl="1" indent="-285750">
              <a:buFont typeface="Courier New" panose="02070309020205020404" pitchFamily="49" charset="0"/>
              <a:buChar char="o"/>
            </a:pPr>
            <a:r>
              <a:rPr lang="en-US" sz="2000" dirty="0"/>
              <a:t>Fever, rash, red eyes, diarrhea and vomiting, mental status aberrations (sleepy or confused).  Presentation is s</a:t>
            </a:r>
            <a:r>
              <a:rPr lang="en-US" sz="1800" dirty="0"/>
              <a:t>imilar to Kawasaki Syndrome</a:t>
            </a:r>
          </a:p>
          <a:p>
            <a:pPr marL="742950" lvl="1" indent="-285750">
              <a:buFont typeface="Courier New" panose="02070309020205020404" pitchFamily="49" charset="0"/>
              <a:buChar char="o"/>
            </a:pPr>
            <a:r>
              <a:rPr lang="en-US" sz="2000" dirty="0"/>
              <a:t>Can be severe and life threatening</a:t>
            </a:r>
          </a:p>
          <a:p>
            <a:pPr marL="742950" lvl="1" indent="-285750">
              <a:buFont typeface="Courier New" panose="02070309020205020404" pitchFamily="49" charset="0"/>
              <a:buChar char="o"/>
            </a:pPr>
            <a:r>
              <a:rPr lang="en-US" sz="2000" dirty="0"/>
              <a:t>Treated with steroids and/or intravenous immunoglobulin or other immune suppressants</a:t>
            </a:r>
          </a:p>
          <a:p>
            <a:pPr marL="742950" lvl="1" indent="-285750">
              <a:buFont typeface="Courier New" panose="02070309020205020404" pitchFamily="49" charset="0"/>
              <a:buChar char="o"/>
            </a:pPr>
            <a:endParaRPr lang="en-US" dirty="0"/>
          </a:p>
        </p:txBody>
      </p:sp>
    </p:spTree>
    <p:extLst>
      <p:ext uri="{BB962C8B-B14F-4D97-AF65-F5344CB8AC3E}">
        <p14:creationId xmlns:p14="http://schemas.microsoft.com/office/powerpoint/2010/main" val="4264565993"/>
      </p:ext>
    </p:extLst>
  </p:cSld>
  <p:clrMapOvr>
    <a:masterClrMapping/>
  </p:clrMapOvr>
</p:sld>
</file>

<file path=ppt/theme/theme1.xml><?xml version="1.0" encoding="utf-8"?>
<a:theme xmlns:a="http://schemas.openxmlformats.org/drawingml/2006/main" name="1_Office Theme">
  <a:themeElements>
    <a:clrScheme name="ICAP Global Health Colors">
      <a:dk1>
        <a:srgbClr val="4B545B"/>
      </a:dk1>
      <a:lt1>
        <a:srgbClr val="FFFFFF"/>
      </a:lt1>
      <a:dk2>
        <a:srgbClr val="C9CFD4"/>
      </a:dk2>
      <a:lt2>
        <a:srgbClr val="737D84"/>
      </a:lt2>
      <a:accent1>
        <a:srgbClr val="B0DFDB"/>
      </a:accent1>
      <a:accent2>
        <a:srgbClr val="73B4E2"/>
      </a:accent2>
      <a:accent3>
        <a:srgbClr val="FDB913"/>
      </a:accent3>
      <a:accent4>
        <a:srgbClr val="80C342"/>
      </a:accent4>
      <a:accent5>
        <a:srgbClr val="00B8A5"/>
      </a:accent5>
      <a:accent6>
        <a:srgbClr val="F04E58"/>
      </a:accent6>
      <a:hlink>
        <a:srgbClr val="022169"/>
      </a:hlink>
      <a:folHlink>
        <a:srgbClr val="1D4F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CAP PPT Deck_WIDESCREEN_Updated 12-21.pptx" id="{FFD8257D-44AD-431E-A7C4-1D21716183A9}" vid="{19CAF350-35D1-46B7-A37A-1F962A5A7A59}"/>
    </a:ext>
  </a:extLst>
</a:theme>
</file>

<file path=ppt/theme/theme2.xml><?xml version="1.0" encoding="utf-8"?>
<a:theme xmlns:a="http://schemas.openxmlformats.org/drawingml/2006/main" name="2. ICAP2030 and Identity Dissemination_CDs_March2020">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725E31B-2496-4D51-AF6C-B415F436F97E}" vid="{8B1CB3DA-999D-451E-9482-C697A06658EC}"/>
    </a:ext>
  </a:extLst>
</a:theme>
</file>

<file path=ppt/theme/theme3.xml><?xml version="1.0" encoding="utf-8"?>
<a:theme xmlns:a="http://schemas.openxmlformats.org/drawingml/2006/main" name="1_2017_HTAA_Diabetes">
  <a:themeElements>
    <a:clrScheme name="2018 CCO LIVE">
      <a:dk1>
        <a:srgbClr val="455560"/>
      </a:dk1>
      <a:lt1>
        <a:srgbClr val="FFFFFF"/>
      </a:lt1>
      <a:dk2>
        <a:srgbClr val="000000"/>
      </a:dk2>
      <a:lt2>
        <a:srgbClr val="CDCDCF"/>
      </a:lt2>
      <a:accent1>
        <a:srgbClr val="015873"/>
      </a:accent1>
      <a:accent2>
        <a:srgbClr val="4DA1BB"/>
      </a:accent2>
      <a:accent3>
        <a:srgbClr val="E1471D"/>
      </a:accent3>
      <a:accent4>
        <a:srgbClr val="00823B"/>
      </a:accent4>
      <a:accent5>
        <a:srgbClr val="FDB338"/>
      </a:accent5>
      <a:accent6>
        <a:srgbClr val="682E74"/>
      </a:accent6>
      <a:hlink>
        <a:srgbClr val="E1471D"/>
      </a:hlink>
      <a:folHlink>
        <a:srgbClr val="015873"/>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0">
          <a:solidFill>
            <a:schemeClr val="bg1"/>
          </a:solidFill>
          <a:miter lim="800000"/>
          <a:headEnd/>
          <a:tailEnd/>
        </a:ln>
      </a:spPr>
      <a:bodyPr anchor="b"/>
      <a:lstStyle>
        <a:defPPr algn="ctr" eaLnBrk="1" hangingPunct="1">
          <a:spcBef>
            <a:spcPct val="35000"/>
          </a:spcBef>
          <a:spcAft>
            <a:spcPct val="25000"/>
          </a:spcAft>
          <a:buClr>
            <a:schemeClr val="folHlink"/>
          </a:buClr>
          <a:buNone/>
          <a:defRPr sz="1800" b="0" dirty="0">
            <a:solidFill>
              <a:schemeClr val="tx1"/>
            </a:solidFill>
            <a:latin typeface="Calibri" panose="020F0502020204030204" pitchFamily="34" charset="0"/>
          </a:defRPr>
        </a:defPPr>
      </a:lstStyle>
    </a:spDef>
    <a:lnDef>
      <a:spPr bwMode="auto">
        <a:noFill/>
        <a:ln w="28575" cap="flat" cmpd="sng" algn="ctr">
          <a:solidFill>
            <a:schemeClr val="bg1"/>
          </a:solidFill>
          <a:prstDash val="solid"/>
          <a:round/>
          <a:headEnd type="none" w="med" len="med"/>
          <a:tailEnd type="none" w="med" len="med"/>
        </a:ln>
        <a:effectLst/>
      </a:spPr>
      <a:bodyPr/>
      <a:lstStyle/>
    </a:lnDef>
    <a:txDef>
      <a:spPr bwMode="auto">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a:spPr>
      <a:bodyPr wrap="square" rtlCol="0">
        <a:spAutoFit/>
      </a:bodyPr>
      <a:lstStyle>
        <a:defPPr algn="l">
          <a:lnSpc>
            <a:spcPct val="100000"/>
          </a:lnSpc>
          <a:spcBef>
            <a:spcPct val="50000"/>
          </a:spcBef>
          <a:spcAft>
            <a:spcPct val="0"/>
          </a:spcAft>
          <a:buClrTx/>
          <a:buFontTx/>
          <a:buNone/>
          <a:defRPr b="0" dirty="0" smtClean="0">
            <a:solidFill>
              <a:schemeClr val="bg1"/>
            </a:solidFill>
            <a:latin typeface="Calibri" panose="020F0502020204030204" pitchFamily="34" charset="0"/>
          </a:defRPr>
        </a:defPPr>
      </a:lstStyle>
    </a:tx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7_HTAA_Diabetes" id="{1367EE62-49C0-41AA-9F7D-AEA8A8F73D1D}" vid="{45DB6FF6-6200-4F3D-90FC-F48B6425275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NGOOnlineDocument" ma:contentTypeID="0x01010033CF86A3E53F48B7ADBBC140A8AF8FA70058D8EF7C355DAD47AA179CB555CCB98A" ma:contentTypeVersion="15" ma:contentTypeDescription="NGO Document content type" ma:contentTypeScope="" ma:versionID="5b006fd5902f667618013f2490a2f739">
  <xsd:schema xmlns:xsd="http://www.w3.org/2001/XMLSchema" xmlns:xs="http://www.w3.org/2001/XMLSchema" xmlns:p="http://schemas.microsoft.com/office/2006/metadata/properties" xmlns:ns2="c629780e-db83-45bc-a257-7c8c4fd6b9cb" xmlns:ns3="25aaf331-8f31-426f-9963-0cfea8c3f52d" xmlns:ns4="f07fa239-8a8b-43b1-a711-120682818fa8" targetNamespace="http://schemas.microsoft.com/office/2006/metadata/properties" ma:root="true" ma:fieldsID="1f79e9c2e99f3726cd8a418e56e716f3" ns2:_="" ns3:_="" ns4:_="">
    <xsd:import namespace="c629780e-db83-45bc-a257-7c8c4fd6b9cb"/>
    <xsd:import namespace="25aaf331-8f31-426f-9963-0cfea8c3f52d"/>
    <xsd:import namespace="f07fa239-8a8b-43b1-a711-120682818fa8"/>
    <xsd:element name="properties">
      <xsd:complexType>
        <xsd:sequence>
          <xsd:element name="documentManagement">
            <xsd:complexType>
              <xsd:all>
                <xsd:element ref="ns2:FavoriteUsers" minOccurs="0"/>
                <xsd:element ref="ns2:KeyEntities" minOccurs="0"/>
                <xsd:element ref="ns2:i9f2da93fcc74e869d070fd34a0597c4" minOccurs="0"/>
                <xsd:element ref="ns2:TaxCatchAll" minOccurs="0"/>
                <xsd:element ref="ns2:TaxCatchAllLabel" minOccurs="0"/>
                <xsd:element ref="ns2:cc92bdb0fa944447acf309642a11bf0d" minOccurs="0"/>
                <xsd:element ref="ns3:MediaServiceMetadata" minOccurs="0"/>
                <xsd:element ref="ns3:MediaServiceFastMetadata" minOccurs="0"/>
                <xsd:element ref="ns4:SharedWithUsers" minOccurs="0"/>
                <xsd:element ref="ns4:SharedWithDetails" minOccurs="0"/>
                <xsd:element ref="ns3:MediaServiceDateTaken" minOccurs="0"/>
                <xsd:element ref="ns3:MediaServiceAutoTags" minOccurs="0"/>
                <xsd:element ref="ns3:MediaServiceLocation"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29780e-db83-45bc-a257-7c8c4fd6b9cb" elementFormDefault="qualified">
    <xsd:import namespace="http://schemas.microsoft.com/office/2006/documentManagement/types"/>
    <xsd:import namespace="http://schemas.microsoft.com/office/infopath/2007/PartnerControls"/>
    <xsd:element name="FavoriteUsers" ma:index="8" nillable="true" ma:displayName="F" ma:description="Store all users who mark this document as favorite" ma:hidden="true" ma:internalName="FavoriteUsers">
      <xsd:simpleType>
        <xsd:restriction base="dms:Text"/>
      </xsd:simpleType>
    </xsd:element>
    <xsd:element name="KeyEntities" ma:index="9" nillable="true" ma:displayName="K" ma:description="Store all entities which this document as a key" ma:hidden="true" ma:internalName="KeyEntities">
      <xsd:simpleType>
        <xsd:restriction base="dms:Text"/>
      </xsd:simpleType>
    </xsd:element>
    <xsd:element name="i9f2da93fcc74e869d070fd34a0597c4" ma:index="10" nillable="true" ma:taxonomy="true" ma:internalName="i9f2da93fcc74e869d070fd34a0597c4" ma:taxonomyFieldName="NGOOnlineDocumentType" ma:displayName="Document types" ma:fieldId="{29f2da93-fcc7-4e86-9d07-0fd34a0597c4}" ma:taxonomyMulti="true" ma:sspId="e492bf4d-7d24-4a02-9dd7-4d67ddc3dcfb" ma:termSetId="ab881ecd-e3fb-4592-9594-ea70170c21a9" ma:anchorId="00000000-0000-0000-0000-000000000000" ma:open="false" ma:isKeyword="false">
      <xsd:complexType>
        <xsd:sequence>
          <xsd:element ref="pc:Terms" minOccurs="0" maxOccurs="1"/>
        </xsd:sequence>
      </xsd:complexType>
    </xsd:element>
    <xsd:element name="TaxCatchAll" ma:index="11" nillable="true" ma:displayName="Taxonomy Catch All Column" ma:hidden="true" ma:list="{a205db0c-b838-4c53-becf-285510dc543a}" ma:internalName="TaxCatchAll" ma:showField="CatchAllData" ma:web="c629780e-db83-45bc-a257-7c8c4fd6b9cb">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hidden="true" ma:list="{a205db0c-b838-4c53-becf-285510dc543a}" ma:internalName="TaxCatchAllLabel" ma:readOnly="true" ma:showField="CatchAllDataLabel" ma:web="c629780e-db83-45bc-a257-7c8c4fd6b9cb">
      <xsd:complexType>
        <xsd:complexContent>
          <xsd:extension base="dms:MultiChoiceLookup">
            <xsd:sequence>
              <xsd:element name="Value" type="dms:Lookup" maxOccurs="unbounded" minOccurs="0" nillable="true"/>
            </xsd:sequence>
          </xsd:extension>
        </xsd:complexContent>
      </xsd:complexType>
    </xsd:element>
    <xsd:element name="cc92bdb0fa944447acf309642a11bf0d" ma:index="14" nillable="true" ma:taxonomy="true" ma:internalName="cc92bdb0fa944447acf309642a11bf0d" ma:taxonomyFieldName="NGOOnlineKeywords" ma:displayName="Keywords" ma:fieldId="{cc92bdb0-fa94-4447-acf3-09642a11bf0d}" ma:taxonomyMulti="true" ma:sspId="e492bf4d-7d24-4a02-9dd7-4d67ddc3dcfb" ma:termSetId="7c9b2214-6d63-47c8-ad9c-de84cf58bf6c"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5aaf331-8f31-426f-9963-0cfea8c3f52d" elementFormDefault="qualified">
    <xsd:import namespace="http://schemas.microsoft.com/office/2006/documentManagement/types"/>
    <xsd:import namespace="http://schemas.microsoft.com/office/infopath/2007/PartnerControls"/>
    <xsd:element name="MediaServiceMetadata" ma:index="16" nillable="true" ma:displayName="MediaServiceMetadata" ma:hidden="true" ma:internalName="MediaServiceMetadata" ma:readOnly="true">
      <xsd:simpleType>
        <xsd:restriction base="dms:Note"/>
      </xsd:simpleType>
    </xsd:element>
    <xsd:element name="MediaServiceFastMetadata" ma:index="17" nillable="true" ma:displayName="MediaServiceFastMetadata" ma:hidden="true" ma:internalName="MediaServiceFastMetadata" ma:readOnly="true">
      <xsd:simpleType>
        <xsd:restriction base="dms:Note"/>
      </xsd:simpleType>
    </xsd:element>
    <xsd:element name="MediaServiceDateTaken" ma:index="20" nillable="true" ma:displayName="MediaServiceDateTaken" ma:hidden="true" ma:internalName="MediaServiceDateTaken" ma:readOnly="true">
      <xsd:simpleType>
        <xsd:restriction base="dms:Text"/>
      </xsd:simpleType>
    </xsd:element>
    <xsd:element name="MediaServiceAutoTags" ma:index="21" nillable="true" ma:displayName="Tags" ma:internalName="MediaServiceAutoTags"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element name="MediaLengthInSeconds" ma:index="2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07fa239-8a8b-43b1-a711-120682818fa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i9f2da93fcc74e869d070fd34a0597c4 xmlns="c629780e-db83-45bc-a257-7c8c4fd6b9cb">
      <Terms xmlns="http://schemas.microsoft.com/office/infopath/2007/PartnerControls"/>
    </i9f2da93fcc74e869d070fd34a0597c4>
    <FavoriteUsers xmlns="c629780e-db83-45bc-a257-7c8c4fd6b9cb" xsi:nil="true"/>
    <cc92bdb0fa944447acf309642a11bf0d xmlns="c629780e-db83-45bc-a257-7c8c4fd6b9cb">
      <Terms xmlns="http://schemas.microsoft.com/office/infopath/2007/PartnerControls"/>
    </cc92bdb0fa944447acf309642a11bf0d>
    <KeyEntities xmlns="c629780e-db83-45bc-a257-7c8c4fd6b9cb" xsi:nil="true"/>
    <TaxCatchAll xmlns="c629780e-db83-45bc-a257-7c8c4fd6b9cb" xsi:nil="true"/>
  </documentManagement>
</p:properties>
</file>

<file path=customXml/itemProps1.xml><?xml version="1.0" encoding="utf-8"?>
<ds:datastoreItem xmlns:ds="http://schemas.openxmlformats.org/officeDocument/2006/customXml" ds:itemID="{1404C719-C8BD-4BD3-B99B-ACAE57CC6941}">
  <ds:schemaRefs>
    <ds:schemaRef ds:uri="http://schemas.microsoft.com/sharepoint/v3/contenttype/forms"/>
  </ds:schemaRefs>
</ds:datastoreItem>
</file>

<file path=customXml/itemProps2.xml><?xml version="1.0" encoding="utf-8"?>
<ds:datastoreItem xmlns:ds="http://schemas.openxmlformats.org/officeDocument/2006/customXml" ds:itemID="{FBAFD041-BF5A-47B6-95BA-8DE913873B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29780e-db83-45bc-a257-7c8c4fd6b9cb"/>
    <ds:schemaRef ds:uri="25aaf331-8f31-426f-9963-0cfea8c3f52d"/>
    <ds:schemaRef ds:uri="f07fa239-8a8b-43b1-a711-120682818f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40978B8-74BD-4ABE-8747-4338AF74F122}">
  <ds:schemaRefs>
    <ds:schemaRef ds:uri="http://www.w3.org/XML/1998/namespace"/>
    <ds:schemaRef ds:uri="http://purl.org/dc/elements/1.1/"/>
    <ds:schemaRef ds:uri="c629780e-db83-45bc-a257-7c8c4fd6b9cb"/>
    <ds:schemaRef ds:uri="http://schemas.openxmlformats.org/package/2006/metadata/core-properties"/>
    <ds:schemaRef ds:uri="http://schemas.microsoft.com/office/2006/documentManagement/types"/>
    <ds:schemaRef ds:uri="http://purl.org/dc/dcmitype/"/>
    <ds:schemaRef ds:uri="http://purl.org/dc/terms/"/>
    <ds:schemaRef ds:uri="http://schemas.microsoft.com/office/infopath/2007/PartnerControls"/>
    <ds:schemaRef ds:uri="f07fa239-8a8b-43b1-a711-120682818fa8"/>
    <ds:schemaRef ds:uri="25aaf331-8f31-426f-9963-0cfea8c3f52d"/>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ICAP PPT Deck_WIDESCREEN</Template>
  <TotalTime>1639</TotalTime>
  <Words>4326</Words>
  <Application>Microsoft Office PowerPoint</Application>
  <PresentationFormat>Widescreen</PresentationFormat>
  <Paragraphs>508</Paragraphs>
  <Slides>47</Slides>
  <Notes>40</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47</vt:i4>
      </vt:variant>
    </vt:vector>
  </HeadingPairs>
  <TitlesOfParts>
    <vt:vector size="60" baseType="lpstr">
      <vt:lpstr>Arial</vt:lpstr>
      <vt:lpstr>Calibri</vt:lpstr>
      <vt:lpstr>Calibri Light</vt:lpstr>
      <vt:lpstr>Century Gothic</vt:lpstr>
      <vt:lpstr>Corbel</vt:lpstr>
      <vt:lpstr>Courier New</vt:lpstr>
      <vt:lpstr>Gill Sans MT</vt:lpstr>
      <vt:lpstr>Gill Sans Nova</vt:lpstr>
      <vt:lpstr>Hind</vt:lpstr>
      <vt:lpstr>Wingdings</vt:lpstr>
      <vt:lpstr>1_Office Theme</vt:lpstr>
      <vt:lpstr>2. ICAP2030 and Identity Dissemination_CDs_March2020</vt:lpstr>
      <vt:lpstr>1_2017_HTAA_Diabetes</vt:lpstr>
      <vt:lpstr>Module 2  COVID-19 Clinical Care: Assess </vt:lpstr>
      <vt:lpstr>Module 2 Outline</vt:lpstr>
      <vt:lpstr>By the end of this module,  the learner should be able to: </vt:lpstr>
      <vt:lpstr>Pre-test Questions</vt:lpstr>
      <vt:lpstr>Module 2 Outline</vt:lpstr>
      <vt:lpstr>Incubation Period – time from exposure to symptoms</vt:lpstr>
      <vt:lpstr> </vt:lpstr>
      <vt:lpstr>Clinical Features Amongst Pediatric Clients</vt:lpstr>
      <vt:lpstr>COVID-19 in Children</vt:lpstr>
      <vt:lpstr>The usual clinical course of COVID-19 among the  ~ 80% of people who have non severe disease is that symptoms resolve over 1 - 3 weeks  Those who progress to severe disease may worsen very precipitously; this often occurs in the second week of illness.  ~15 % become severe and ~5% critical</vt:lpstr>
      <vt:lpstr>Phases of COVID-19 Illness among those who progress</vt:lpstr>
      <vt:lpstr>Time to Progression in first wave of COVID-19- China (N=41)</vt:lpstr>
      <vt:lpstr>Module 2 Outline</vt:lpstr>
      <vt:lpstr>WHO Clinical Care Pathway     updated April 2022</vt:lpstr>
      <vt:lpstr>PowerPoint Presentation</vt:lpstr>
      <vt:lpstr>PowerPoint Presentation</vt:lpstr>
      <vt:lpstr>COVID-19 Clinical Care Pathway</vt:lpstr>
      <vt:lpstr>Physical Exam in COVID-19 Assessment</vt:lpstr>
      <vt:lpstr>Measuring oxygen saturation</vt:lpstr>
      <vt:lpstr>COVID-19 WHO Adult Disease Severity Classification  </vt:lpstr>
      <vt:lpstr>COVID-19 WHO Child Disease Severity Classification  </vt:lpstr>
      <vt:lpstr>Response begins with assessment of COVID-19 severity at presentation </vt:lpstr>
      <vt:lpstr>Module 2 Outline</vt:lpstr>
      <vt:lpstr>Assessment of patient risk factors for progression to severe disease or death facilitates decisions in the response……   risk assessment impacts treatment decisions and/or whether the patient should receive hospital or community care</vt:lpstr>
      <vt:lpstr>COVID-19 death rate by age, China and New York City</vt:lpstr>
      <vt:lpstr>Risk of dying from COVID-19   Data from Western Cape, South Africa</vt:lpstr>
      <vt:lpstr>Predictors of Mortality Among COVID-19–Positive  Hospitalized Patients in the UK</vt:lpstr>
      <vt:lpstr>Comorbidity Status at Hospital Admission Among  COVID-19–Positive Patients in New York City Area</vt:lpstr>
      <vt:lpstr>Pregnancy </vt:lpstr>
      <vt:lpstr>WHO risk factors for progression to severe COVID-19</vt:lpstr>
      <vt:lpstr>CDC Includes Some Additional [possible] Risk Factors for Severe COVID-19</vt:lpstr>
      <vt:lpstr>Let’s assess a patient…a 40 year-old man</vt:lpstr>
      <vt:lpstr>Case 2:  a 59 year-old man</vt:lpstr>
      <vt:lpstr>Most patients presenting with  COVID-19 will have non-severe disease  and will not require additional testing</vt:lpstr>
      <vt:lpstr>Diagnostic tests that may be helpful in select patients  (atypical presentations, comorbidities or severe illness) </vt:lpstr>
      <vt:lpstr>Radiologic and Lab Abnormalities by Disease Severity Among COVID-19 Patients in Mainland China</vt:lpstr>
      <vt:lpstr>Chest radiographic findings in COVID-19 </vt:lpstr>
      <vt:lpstr>PowerPoint Presentation</vt:lpstr>
      <vt:lpstr>Situations in which chest imaging may be helpful</vt:lpstr>
      <vt:lpstr>CT scan</vt:lpstr>
      <vt:lpstr>Case 3 is a 36 year-old pregnant woman</vt:lpstr>
      <vt:lpstr>Case 4 is a 9 year-old school child</vt:lpstr>
      <vt:lpstr>PowerPoint Presentation</vt:lpstr>
      <vt:lpstr>Post-test Questions</vt:lpstr>
      <vt:lpstr>Reflection Questions</vt:lpstr>
      <vt:lpstr>Q&amp;A / Discussion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ICAP Global Town Hall on COVID-19</dc:title>
  <dc:creator>Joseph Stegemerten</dc:creator>
  <cp:lastModifiedBy>Ware, Marissa</cp:lastModifiedBy>
  <cp:revision>8</cp:revision>
  <dcterms:created xsi:type="dcterms:W3CDTF">2021-01-21T13:47:42Z</dcterms:created>
  <dcterms:modified xsi:type="dcterms:W3CDTF">2022-08-23T19:36:48Z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0x01010033CF86A3E53F48B7ADBBC140A8AF8FA70058D8EF7C355DAD47AA179CB555CCB98A</vt:lpwstr>
  </property>
  <property fmtid="{D5CDD505-2E9C-101B-9397-08002B2CF9AE}" pid="3" name="NGOOnlineKeywords">
    <vt:lpwstr/>
  </property>
  <property fmtid="{D5CDD505-2E9C-101B-9397-08002B2CF9AE}" pid="4" name="NGOOnlineDocumentType">
    <vt:lpwstr/>
  </property>
</Properties>
</file>