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2" r:id="rId5"/>
  </p:sldMasterIdLst>
  <p:notesMasterIdLst>
    <p:notesMasterId r:id="rId53"/>
  </p:notesMasterIdLst>
  <p:sldIdLst>
    <p:sldId id="261" r:id="rId6"/>
    <p:sldId id="258" r:id="rId7"/>
    <p:sldId id="290" r:id="rId8"/>
    <p:sldId id="259" r:id="rId9"/>
    <p:sldId id="260" r:id="rId10"/>
    <p:sldId id="265" r:id="rId11"/>
    <p:sldId id="266" r:id="rId12"/>
    <p:sldId id="812" r:id="rId13"/>
    <p:sldId id="267" r:id="rId14"/>
    <p:sldId id="757" r:id="rId15"/>
    <p:sldId id="814" r:id="rId16"/>
    <p:sldId id="329" r:id="rId17"/>
    <p:sldId id="813" r:id="rId18"/>
    <p:sldId id="314" r:id="rId19"/>
    <p:sldId id="816" r:id="rId20"/>
    <p:sldId id="268" r:id="rId21"/>
    <p:sldId id="270" r:id="rId22"/>
    <p:sldId id="271" r:id="rId23"/>
    <p:sldId id="272" r:id="rId24"/>
    <p:sldId id="815" r:id="rId25"/>
    <p:sldId id="277" r:id="rId26"/>
    <p:sldId id="273" r:id="rId27"/>
    <p:sldId id="262" r:id="rId28"/>
    <p:sldId id="263" r:id="rId29"/>
    <p:sldId id="264" r:id="rId30"/>
    <p:sldId id="279" r:id="rId31"/>
    <p:sldId id="278" r:id="rId32"/>
    <p:sldId id="280" r:id="rId33"/>
    <p:sldId id="281" r:id="rId34"/>
    <p:sldId id="310" r:id="rId35"/>
    <p:sldId id="309" r:id="rId36"/>
    <p:sldId id="311" r:id="rId37"/>
    <p:sldId id="282" r:id="rId38"/>
    <p:sldId id="312" r:id="rId39"/>
    <p:sldId id="301" r:id="rId40"/>
    <p:sldId id="307" r:id="rId41"/>
    <p:sldId id="302" r:id="rId42"/>
    <p:sldId id="313" r:id="rId43"/>
    <p:sldId id="299" r:id="rId44"/>
    <p:sldId id="293" r:id="rId45"/>
    <p:sldId id="294" r:id="rId46"/>
    <p:sldId id="295" r:id="rId47"/>
    <p:sldId id="296" r:id="rId48"/>
    <p:sldId id="297" r:id="rId49"/>
    <p:sldId id="298" r:id="rId50"/>
    <p:sldId id="274" r:id="rId51"/>
    <p:sldId id="275"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59318E5E-1A71-4820-B71F-A0656B2F50BA}">
          <p14:sldIdLst>
            <p14:sldId id="261"/>
            <p14:sldId id="258"/>
            <p14:sldId id="290"/>
            <p14:sldId id="259"/>
            <p14:sldId id="260"/>
            <p14:sldId id="265"/>
            <p14:sldId id="266"/>
            <p14:sldId id="812"/>
            <p14:sldId id="267"/>
            <p14:sldId id="757"/>
            <p14:sldId id="814"/>
            <p14:sldId id="329"/>
            <p14:sldId id="813"/>
            <p14:sldId id="314"/>
            <p14:sldId id="816"/>
            <p14:sldId id="268"/>
            <p14:sldId id="270"/>
          </p14:sldIdLst>
        </p14:section>
        <p14:section name="Untitled Section" id="{95921E84-95DC-4140-A4CA-615D15A11A4B}">
          <p14:sldIdLst>
            <p14:sldId id="271"/>
            <p14:sldId id="272"/>
            <p14:sldId id="815"/>
            <p14:sldId id="277"/>
            <p14:sldId id="273"/>
            <p14:sldId id="262"/>
            <p14:sldId id="263"/>
            <p14:sldId id="264"/>
            <p14:sldId id="279"/>
            <p14:sldId id="278"/>
            <p14:sldId id="280"/>
            <p14:sldId id="281"/>
            <p14:sldId id="310"/>
            <p14:sldId id="309"/>
            <p14:sldId id="311"/>
            <p14:sldId id="282"/>
            <p14:sldId id="312"/>
            <p14:sldId id="301"/>
            <p14:sldId id="307"/>
            <p14:sldId id="302"/>
            <p14:sldId id="313"/>
            <p14:sldId id="299"/>
            <p14:sldId id="293"/>
            <p14:sldId id="294"/>
            <p14:sldId id="295"/>
            <p14:sldId id="296"/>
            <p14:sldId id="297"/>
            <p14:sldId id="298"/>
            <p14:sldId id="274"/>
            <p14:sldId id="275"/>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West, Rebecca L." initials="RLW" lastIdx="26" clrIdx="0"/>
  <p:cmAuthor id="1" name="sarpadi@gmail.com" initials="" lastIdx="1" clrIdx="1"/>
  <p:cmAuthor id="2" name="sarpadi@gmail.com" initials=" [2]" lastIdx="1" clrIdx="2"/>
  <p:cmAuthor id="3" name="sarpadi@gmail.com" initials=" [3]" lastIdx="1" clrIdx="3"/>
  <p:cmAuthor id="4" name="sarpadi@gmail.com" initials=" [4]" lastIdx="1" clrIdx="4"/>
  <p:cmAuthor id="5" name="sarpadi@gmail.com" initials=" [5]" lastIdx="0" clrIdx="5"/>
  <p:cmAuthor id="6" name="sarpadi@gmail.com" initials=" [6]" lastIdx="1" clrIdx="6"/>
  <p:cmAuthor id="7" name="sarpadi@gmail.com" initials=" [7]" lastIdx="1" clrIdx="7"/>
  <p:cmAuthor id="8" name="sarpadi@gmail.com" initials=" [8]" lastIdx="1" clrIdx="8"/>
  <p:cmAuthor id="9" name="sarpadi@gmail.com" initials=" [7] [2]" lastIdx="1" clrIdx="9"/>
  <p:cmAuthor id="10" name="Ellman, Tanya M." initials="TME" lastIdx="20" clrIdx="10"/>
  <p:cmAuthor id="11" name="Arpadi, Stephen" initials="AS" lastIdx="1" clrIdx="11"/>
  <p:cmAuthor id="12" name="Lloyd, Spencer (CDC/CGH/DGHA)" initials="LS(" lastIdx="6" clrIdx="12"/>
  <p:cmAuthor id="13" name="West, Rebecca L." initials="WRL" lastIdx="5" clrIdx="13"/>
  <p:cmAuthor id="14" name="Anne Schoeneborn" initials="AS" lastIdx="9" clrIdx="14">
    <p:extLst>
      <p:ext uri="{19B8F6BF-5375-455C-9EA6-DF929625EA0E}">
        <p15:presenceInfo xmlns:p15="http://schemas.microsoft.com/office/powerpoint/2012/main" userId="S::aes2219@ICAPatColumbia.onmicrosoft.com::cef815dc-2fd2-4f8e-9c33-b545d089ab9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392FEC2-E809-455E-AE10-43B6E93A87B5}" v="1272" dt="2020-09-28T17:02:53.2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69" autoAdjust="0"/>
    <p:restoredTop sz="91193" autoAdjust="0"/>
  </p:normalViewPr>
  <p:slideViewPr>
    <p:cSldViewPr>
      <p:cViewPr varScale="1">
        <p:scale>
          <a:sx n="79" d="100"/>
          <a:sy n="79" d="100"/>
        </p:scale>
        <p:origin x="936" y="62"/>
      </p:cViewPr>
      <p:guideLst>
        <p:guide orient="horz" pos="2160"/>
        <p:guide pos="2880"/>
      </p:guideLst>
    </p:cSldViewPr>
  </p:slideViewPr>
  <p:outlineViewPr>
    <p:cViewPr>
      <p:scale>
        <a:sx n="33" d="100"/>
        <a:sy n="33" d="100"/>
      </p:scale>
      <p:origin x="0" y="-35232"/>
    </p:cViewPr>
  </p:outlineViewPr>
  <p:notesTextViewPr>
    <p:cViewPr>
      <p:scale>
        <a:sx n="1" d="1"/>
        <a:sy n="1" d="1"/>
      </p:scale>
      <p:origin x="0" y="0"/>
    </p:cViewPr>
  </p:notesTextViewPr>
  <p:sorterViewPr>
    <p:cViewPr>
      <p:scale>
        <a:sx n="110" d="100"/>
        <a:sy n="11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slide" Target="slides/slide37.xml"/><Relationship Id="rId47" Type="http://schemas.openxmlformats.org/officeDocument/2006/relationships/slide" Target="slides/slide42.xml"/><Relationship Id="rId50" Type="http://schemas.openxmlformats.org/officeDocument/2006/relationships/slide" Target="slides/slide45.xml"/><Relationship Id="rId55" Type="http://schemas.openxmlformats.org/officeDocument/2006/relationships/presProps" Target="presProps.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54"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slide" Target="slides/slide40.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theme" Target="theme/theme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microsoft.com/office/2015/10/relationships/revisionInfo" Target="revisionInfo.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slide" Target="slides/slide38.xml"/><Relationship Id="rId48" Type="http://schemas.openxmlformats.org/officeDocument/2006/relationships/slide" Target="slides/slide43.xml"/><Relationship Id="rId56"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a Teresa Bermudes" userId="76a2f13cae316870" providerId="LiveId" clId="{7392FEC2-E809-455E-AE10-43B6E93A87B5}"/>
    <pc:docChg chg="undo custSel addSld delSld modSld modSection">
      <pc:chgData name="Maria Teresa Bermudes" userId="76a2f13cae316870" providerId="LiveId" clId="{7392FEC2-E809-455E-AE10-43B6E93A87B5}" dt="2020-09-28T17:28:59.374" v="13238" actId="404"/>
      <pc:docMkLst>
        <pc:docMk/>
      </pc:docMkLst>
      <pc:sldChg chg="modSp mod">
        <pc:chgData name="Maria Teresa Bermudes" userId="76a2f13cae316870" providerId="LiveId" clId="{7392FEC2-E809-455E-AE10-43B6E93A87B5}" dt="2020-09-28T14:18:16.249" v="61" actId="20577"/>
        <pc:sldMkLst>
          <pc:docMk/>
          <pc:sldMk cId="2995647550" sldId="258"/>
        </pc:sldMkLst>
        <pc:spChg chg="mod">
          <ac:chgData name="Maria Teresa Bermudes" userId="76a2f13cae316870" providerId="LiveId" clId="{7392FEC2-E809-455E-AE10-43B6E93A87B5}" dt="2020-09-28T14:18:16.249" v="61" actId="20577"/>
          <ac:spMkLst>
            <pc:docMk/>
            <pc:sldMk cId="2995647550" sldId="258"/>
            <ac:spMk id="4" creationId="{00000000-0000-0000-0000-000000000000}"/>
          </ac:spMkLst>
        </pc:spChg>
      </pc:sldChg>
      <pc:sldChg chg="modSp mod modNotes modNotesTx">
        <pc:chgData name="Maria Teresa Bermudes" userId="76a2f13cae316870" providerId="LiveId" clId="{7392FEC2-E809-455E-AE10-43B6E93A87B5}" dt="2020-09-28T14:19:21.272" v="81" actId="20577"/>
        <pc:sldMkLst>
          <pc:docMk/>
          <pc:sldMk cId="1892365895" sldId="260"/>
        </pc:sldMkLst>
        <pc:spChg chg="mod">
          <ac:chgData name="Maria Teresa Bermudes" userId="76a2f13cae316870" providerId="LiveId" clId="{7392FEC2-E809-455E-AE10-43B6E93A87B5}" dt="2020-09-28T14:19:21.272" v="81" actId="20577"/>
          <ac:spMkLst>
            <pc:docMk/>
            <pc:sldMk cId="1892365895" sldId="260"/>
            <ac:spMk id="4" creationId="{00000000-0000-0000-0000-000000000000}"/>
          </ac:spMkLst>
        </pc:spChg>
      </pc:sldChg>
      <pc:sldChg chg="modSp mod">
        <pc:chgData name="Maria Teresa Bermudes" userId="76a2f13cae316870" providerId="LiveId" clId="{7392FEC2-E809-455E-AE10-43B6E93A87B5}" dt="2020-09-28T17:28:59.374" v="13238" actId="404"/>
        <pc:sldMkLst>
          <pc:docMk/>
          <pc:sldMk cId="3435521859" sldId="261"/>
        </pc:sldMkLst>
        <pc:spChg chg="mod">
          <ac:chgData name="Maria Teresa Bermudes" userId="76a2f13cae316870" providerId="LiveId" clId="{7392FEC2-E809-455E-AE10-43B6E93A87B5}" dt="2020-09-28T17:28:59.374" v="13238" actId="404"/>
          <ac:spMkLst>
            <pc:docMk/>
            <pc:sldMk cId="3435521859" sldId="261"/>
            <ac:spMk id="2" creationId="{00000000-0000-0000-0000-000000000000}"/>
          </ac:spMkLst>
        </pc:spChg>
      </pc:sldChg>
      <pc:sldChg chg="modSp mod">
        <pc:chgData name="Maria Teresa Bermudes" userId="76a2f13cae316870" providerId="LiveId" clId="{7392FEC2-E809-455E-AE10-43B6E93A87B5}" dt="2020-09-28T16:59:20.882" v="12253" actId="20577"/>
        <pc:sldMkLst>
          <pc:docMk/>
          <pc:sldMk cId="1134305869" sldId="262"/>
        </pc:sldMkLst>
        <pc:spChg chg="mod">
          <ac:chgData name="Maria Teresa Bermudes" userId="76a2f13cae316870" providerId="LiveId" clId="{7392FEC2-E809-455E-AE10-43B6E93A87B5}" dt="2020-09-28T16:59:16.706" v="12252" actId="20577"/>
          <ac:spMkLst>
            <pc:docMk/>
            <pc:sldMk cId="1134305869" sldId="262"/>
            <ac:spMk id="4" creationId="{00000000-0000-0000-0000-000000000000}"/>
          </ac:spMkLst>
        </pc:spChg>
        <pc:spChg chg="mod">
          <ac:chgData name="Maria Teresa Bermudes" userId="76a2f13cae316870" providerId="LiveId" clId="{7392FEC2-E809-455E-AE10-43B6E93A87B5}" dt="2020-09-28T16:59:20.882" v="12253" actId="20577"/>
          <ac:spMkLst>
            <pc:docMk/>
            <pc:sldMk cId="1134305869" sldId="262"/>
            <ac:spMk id="5" creationId="{00000000-0000-0000-0000-000000000000}"/>
          </ac:spMkLst>
        </pc:spChg>
      </pc:sldChg>
      <pc:sldChg chg="modSp mod">
        <pc:chgData name="Maria Teresa Bermudes" userId="76a2f13cae316870" providerId="LiveId" clId="{7392FEC2-E809-455E-AE10-43B6E93A87B5}" dt="2020-09-28T16:59:03.851" v="12250" actId="20577"/>
        <pc:sldMkLst>
          <pc:docMk/>
          <pc:sldMk cId="1505507079" sldId="263"/>
        </pc:sldMkLst>
        <pc:spChg chg="mod">
          <ac:chgData name="Maria Teresa Bermudes" userId="76a2f13cae316870" providerId="LiveId" clId="{7392FEC2-E809-455E-AE10-43B6E93A87B5}" dt="2020-09-28T16:57:52.113" v="12198" actId="20577"/>
          <ac:spMkLst>
            <pc:docMk/>
            <pc:sldMk cId="1505507079" sldId="263"/>
            <ac:spMk id="5" creationId="{00000000-0000-0000-0000-000000000000}"/>
          </ac:spMkLst>
        </pc:spChg>
        <pc:spChg chg="mod">
          <ac:chgData name="Maria Teresa Bermudes" userId="76a2f13cae316870" providerId="LiveId" clId="{7392FEC2-E809-455E-AE10-43B6E93A87B5}" dt="2020-09-28T14:15:27.315" v="25" actId="313"/>
          <ac:spMkLst>
            <pc:docMk/>
            <pc:sldMk cId="1505507079" sldId="263"/>
            <ac:spMk id="6" creationId="{00000000-0000-0000-0000-000000000000}"/>
          </ac:spMkLst>
        </pc:spChg>
        <pc:graphicFrameChg chg="mod">
          <ac:chgData name="Maria Teresa Bermudes" userId="76a2f13cae316870" providerId="LiveId" clId="{7392FEC2-E809-455E-AE10-43B6E93A87B5}" dt="2020-09-28T16:59:03.851" v="12250" actId="20577"/>
          <ac:graphicFrameMkLst>
            <pc:docMk/>
            <pc:sldMk cId="1505507079" sldId="263"/>
            <ac:graphicFrameMk id="9" creationId="{00000000-0000-0000-0000-000000000000}"/>
          </ac:graphicFrameMkLst>
        </pc:graphicFrameChg>
      </pc:sldChg>
      <pc:sldChg chg="modSp mod modNotes">
        <pc:chgData name="Maria Teresa Bermudes" userId="76a2f13cae316870" providerId="LiveId" clId="{7392FEC2-E809-455E-AE10-43B6E93A87B5}" dt="2020-09-28T16:56:44.186" v="12193" actId="20577"/>
        <pc:sldMkLst>
          <pc:docMk/>
          <pc:sldMk cId="2728111510" sldId="264"/>
        </pc:sldMkLst>
        <pc:spChg chg="mod">
          <ac:chgData name="Maria Teresa Bermudes" userId="76a2f13cae316870" providerId="LiveId" clId="{7392FEC2-E809-455E-AE10-43B6E93A87B5}" dt="2020-09-28T16:56:27.041" v="12180" actId="20577"/>
          <ac:spMkLst>
            <pc:docMk/>
            <pc:sldMk cId="2728111510" sldId="264"/>
            <ac:spMk id="2" creationId="{00000000-0000-0000-0000-000000000000}"/>
          </ac:spMkLst>
        </pc:spChg>
        <pc:spChg chg="mod">
          <ac:chgData name="Maria Teresa Bermudes" userId="76a2f13cae316870" providerId="LiveId" clId="{7392FEC2-E809-455E-AE10-43B6E93A87B5}" dt="2020-09-28T16:56:44.186" v="12193" actId="20577"/>
          <ac:spMkLst>
            <pc:docMk/>
            <pc:sldMk cId="2728111510" sldId="264"/>
            <ac:spMk id="6" creationId="{00000000-0000-0000-0000-000000000000}"/>
          </ac:spMkLst>
        </pc:spChg>
      </pc:sldChg>
      <pc:sldChg chg="modSp mod modNotes modNotesTx">
        <pc:chgData name="Maria Teresa Bermudes" userId="76a2f13cae316870" providerId="LiveId" clId="{7392FEC2-E809-455E-AE10-43B6E93A87B5}" dt="2020-09-28T14:18:05.568" v="53"/>
        <pc:sldMkLst>
          <pc:docMk/>
          <pc:sldMk cId="3193815914" sldId="265"/>
        </pc:sldMkLst>
        <pc:spChg chg="mod">
          <ac:chgData name="Maria Teresa Bermudes" userId="76a2f13cae316870" providerId="LiveId" clId="{7392FEC2-E809-455E-AE10-43B6E93A87B5}" dt="2020-09-28T14:18:05.568" v="53"/>
          <ac:spMkLst>
            <pc:docMk/>
            <pc:sldMk cId="3193815914" sldId="265"/>
            <ac:spMk id="4" creationId="{00000000-0000-0000-0000-000000000000}"/>
          </ac:spMkLst>
        </pc:spChg>
      </pc:sldChg>
      <pc:sldChg chg="modNotesTx">
        <pc:chgData name="Maria Teresa Bermudes" userId="76a2f13cae316870" providerId="LiveId" clId="{7392FEC2-E809-455E-AE10-43B6E93A87B5}" dt="2020-09-28T14:16:18.784" v="36" actId="313"/>
        <pc:sldMkLst>
          <pc:docMk/>
          <pc:sldMk cId="3769581045" sldId="266"/>
        </pc:sldMkLst>
      </pc:sldChg>
      <pc:sldChg chg="modNotes modNotesTx">
        <pc:chgData name="Maria Teresa Bermudes" userId="76a2f13cae316870" providerId="LiveId" clId="{7392FEC2-E809-455E-AE10-43B6E93A87B5}" dt="2020-09-28T14:18:05.568" v="53"/>
        <pc:sldMkLst>
          <pc:docMk/>
          <pc:sldMk cId="1261363456" sldId="267"/>
        </pc:sldMkLst>
      </pc:sldChg>
      <pc:sldChg chg="modSp mod">
        <pc:chgData name="Maria Teresa Bermudes" userId="76a2f13cae316870" providerId="LiveId" clId="{7392FEC2-E809-455E-AE10-43B6E93A87B5}" dt="2020-09-28T16:04:34.452" v="9987" actId="20577"/>
        <pc:sldMkLst>
          <pc:docMk/>
          <pc:sldMk cId="2832391087" sldId="268"/>
        </pc:sldMkLst>
        <pc:spChg chg="mod">
          <ac:chgData name="Maria Teresa Bermudes" userId="76a2f13cae316870" providerId="LiveId" clId="{7392FEC2-E809-455E-AE10-43B6E93A87B5}" dt="2020-09-28T16:04:34.452" v="9987" actId="20577"/>
          <ac:spMkLst>
            <pc:docMk/>
            <pc:sldMk cId="2832391087" sldId="268"/>
            <ac:spMk id="5" creationId="{00000000-0000-0000-0000-000000000000}"/>
          </ac:spMkLst>
        </pc:spChg>
      </pc:sldChg>
      <pc:sldChg chg="modNotesTx">
        <pc:chgData name="Maria Teresa Bermudes" userId="76a2f13cae316870" providerId="LiveId" clId="{7392FEC2-E809-455E-AE10-43B6E93A87B5}" dt="2020-09-28T16:06:16.269" v="9995" actId="6549"/>
        <pc:sldMkLst>
          <pc:docMk/>
          <pc:sldMk cId="3201532983" sldId="270"/>
        </pc:sldMkLst>
      </pc:sldChg>
      <pc:sldChg chg="modSp mod modNotesTx">
        <pc:chgData name="Maria Teresa Bermudes" userId="76a2f13cae316870" providerId="LiveId" clId="{7392FEC2-E809-455E-AE10-43B6E93A87B5}" dt="2020-09-28T17:11:40.723" v="13234" actId="6549"/>
        <pc:sldMkLst>
          <pc:docMk/>
          <pc:sldMk cId="2946716911" sldId="271"/>
        </pc:sldMkLst>
        <pc:spChg chg="mod">
          <ac:chgData name="Maria Teresa Bermudes" userId="76a2f13cae316870" providerId="LiveId" clId="{7392FEC2-E809-455E-AE10-43B6E93A87B5}" dt="2020-09-28T14:18:05.568" v="53"/>
          <ac:spMkLst>
            <pc:docMk/>
            <pc:sldMk cId="2946716911" sldId="271"/>
            <ac:spMk id="2" creationId="{00000000-0000-0000-0000-000000000000}"/>
          </ac:spMkLst>
        </pc:spChg>
        <pc:spChg chg="mod">
          <ac:chgData name="Maria Teresa Bermudes" userId="76a2f13cae316870" providerId="LiveId" clId="{7392FEC2-E809-455E-AE10-43B6E93A87B5}" dt="2020-09-28T14:14:56.096" v="24"/>
          <ac:spMkLst>
            <pc:docMk/>
            <pc:sldMk cId="2946716911" sldId="271"/>
            <ac:spMk id="3" creationId="{00000000-0000-0000-0000-000000000000}"/>
          </ac:spMkLst>
        </pc:spChg>
      </pc:sldChg>
      <pc:sldChg chg="modSp mod modNotes modNotesTx">
        <pc:chgData name="Maria Teresa Bermudes" userId="76a2f13cae316870" providerId="LiveId" clId="{7392FEC2-E809-455E-AE10-43B6E93A87B5}" dt="2020-09-28T17:10:18.963" v="13211" actId="20577"/>
        <pc:sldMkLst>
          <pc:docMk/>
          <pc:sldMk cId="1059970959" sldId="272"/>
        </pc:sldMkLst>
        <pc:spChg chg="mod">
          <ac:chgData name="Maria Teresa Bermudes" userId="76a2f13cae316870" providerId="LiveId" clId="{7392FEC2-E809-455E-AE10-43B6E93A87B5}" dt="2020-09-28T14:14:56.096" v="24"/>
          <ac:spMkLst>
            <pc:docMk/>
            <pc:sldMk cId="1059970959" sldId="272"/>
            <ac:spMk id="2" creationId="{00000000-0000-0000-0000-000000000000}"/>
          </ac:spMkLst>
        </pc:spChg>
        <pc:spChg chg="mod">
          <ac:chgData name="Maria Teresa Bermudes" userId="76a2f13cae316870" providerId="LiveId" clId="{7392FEC2-E809-455E-AE10-43B6E93A87B5}" dt="2020-09-28T17:09:42.468" v="13198" actId="20577"/>
          <ac:spMkLst>
            <pc:docMk/>
            <pc:sldMk cId="1059970959" sldId="272"/>
            <ac:spMk id="3" creationId="{00000000-0000-0000-0000-000000000000}"/>
          </ac:spMkLst>
        </pc:spChg>
      </pc:sldChg>
      <pc:sldChg chg="modNotes modNotesTx">
        <pc:chgData name="Maria Teresa Bermudes" userId="76a2f13cae316870" providerId="LiveId" clId="{7392FEC2-E809-455E-AE10-43B6E93A87B5}" dt="2020-09-28T17:00:45.522" v="12308" actId="20577"/>
        <pc:sldMkLst>
          <pc:docMk/>
          <pc:sldMk cId="292021110" sldId="273"/>
        </pc:sldMkLst>
      </pc:sldChg>
      <pc:sldChg chg="modSp mod">
        <pc:chgData name="Maria Teresa Bermudes" userId="76a2f13cae316870" providerId="LiveId" clId="{7392FEC2-E809-455E-AE10-43B6E93A87B5}" dt="2020-09-28T16:13:07.580" v="10288" actId="20577"/>
        <pc:sldMkLst>
          <pc:docMk/>
          <pc:sldMk cId="3916707221" sldId="274"/>
        </pc:sldMkLst>
        <pc:spChg chg="mod">
          <ac:chgData name="Maria Teresa Bermudes" userId="76a2f13cae316870" providerId="LiveId" clId="{7392FEC2-E809-455E-AE10-43B6E93A87B5}" dt="2020-09-28T16:13:07.580" v="10288" actId="20577"/>
          <ac:spMkLst>
            <pc:docMk/>
            <pc:sldMk cId="3916707221" sldId="274"/>
            <ac:spMk id="3" creationId="{00000000-0000-0000-0000-000000000000}"/>
          </ac:spMkLst>
        </pc:spChg>
      </pc:sldChg>
      <pc:sldChg chg="modSp">
        <pc:chgData name="Maria Teresa Bermudes" userId="76a2f13cae316870" providerId="LiveId" clId="{7392FEC2-E809-455E-AE10-43B6E93A87B5}" dt="2020-09-28T14:14:56.096" v="24"/>
        <pc:sldMkLst>
          <pc:docMk/>
          <pc:sldMk cId="1050125261" sldId="277"/>
        </pc:sldMkLst>
        <pc:spChg chg="mod">
          <ac:chgData name="Maria Teresa Bermudes" userId="76a2f13cae316870" providerId="LiveId" clId="{7392FEC2-E809-455E-AE10-43B6E93A87B5}" dt="2020-09-28T14:14:56.096" v="24"/>
          <ac:spMkLst>
            <pc:docMk/>
            <pc:sldMk cId="1050125261" sldId="277"/>
            <ac:spMk id="2" creationId="{00000000-0000-0000-0000-000000000000}"/>
          </ac:spMkLst>
        </pc:spChg>
      </pc:sldChg>
      <pc:sldChg chg="modSp mod">
        <pc:chgData name="Maria Teresa Bermudes" userId="76a2f13cae316870" providerId="LiveId" clId="{7392FEC2-E809-455E-AE10-43B6E93A87B5}" dt="2020-09-28T16:51:22.689" v="12137" actId="20577"/>
        <pc:sldMkLst>
          <pc:docMk/>
          <pc:sldMk cId="1120111931" sldId="278"/>
        </pc:sldMkLst>
        <pc:spChg chg="mod">
          <ac:chgData name="Maria Teresa Bermudes" userId="76a2f13cae316870" providerId="LiveId" clId="{7392FEC2-E809-455E-AE10-43B6E93A87B5}" dt="2020-09-28T16:46:55.785" v="11462" actId="20577"/>
          <ac:spMkLst>
            <pc:docMk/>
            <pc:sldMk cId="1120111931" sldId="278"/>
            <ac:spMk id="2" creationId="{00000000-0000-0000-0000-000000000000}"/>
          </ac:spMkLst>
        </pc:spChg>
        <pc:graphicFrameChg chg="mod">
          <ac:chgData name="Maria Teresa Bermudes" userId="76a2f13cae316870" providerId="LiveId" clId="{7392FEC2-E809-455E-AE10-43B6E93A87B5}" dt="2020-09-28T16:51:22.689" v="12137" actId="20577"/>
          <ac:graphicFrameMkLst>
            <pc:docMk/>
            <pc:sldMk cId="1120111931" sldId="278"/>
            <ac:graphicFrameMk id="4" creationId="{00000000-0000-0000-0000-000000000000}"/>
          </ac:graphicFrameMkLst>
        </pc:graphicFrameChg>
      </pc:sldChg>
      <pc:sldChg chg="modSp mod modNotes modNotesTx">
        <pc:chgData name="Maria Teresa Bermudes" userId="76a2f13cae316870" providerId="LiveId" clId="{7392FEC2-E809-455E-AE10-43B6E93A87B5}" dt="2020-09-28T16:56:00.346" v="12174" actId="20577"/>
        <pc:sldMkLst>
          <pc:docMk/>
          <pc:sldMk cId="2405140298" sldId="279"/>
        </pc:sldMkLst>
        <pc:spChg chg="mod">
          <ac:chgData name="Maria Teresa Bermudes" userId="76a2f13cae316870" providerId="LiveId" clId="{7392FEC2-E809-455E-AE10-43B6E93A87B5}" dt="2020-09-28T16:52:06.667" v="12139" actId="27636"/>
          <ac:spMkLst>
            <pc:docMk/>
            <pc:sldMk cId="2405140298" sldId="279"/>
            <ac:spMk id="2" creationId="{00000000-0000-0000-0000-000000000000}"/>
          </ac:spMkLst>
        </pc:spChg>
        <pc:spChg chg="mod">
          <ac:chgData name="Maria Teresa Bermudes" userId="76a2f13cae316870" providerId="LiveId" clId="{7392FEC2-E809-455E-AE10-43B6E93A87B5}" dt="2020-09-28T16:54:44.738" v="12161" actId="20577"/>
          <ac:spMkLst>
            <pc:docMk/>
            <pc:sldMk cId="2405140298" sldId="279"/>
            <ac:spMk id="4" creationId="{00000000-0000-0000-0000-000000000000}"/>
          </ac:spMkLst>
        </pc:spChg>
      </pc:sldChg>
      <pc:sldChg chg="modSp mod">
        <pc:chgData name="Maria Teresa Bermudes" userId="76a2f13cae316870" providerId="LiveId" clId="{7392FEC2-E809-455E-AE10-43B6E93A87B5}" dt="2020-09-28T16:40:28.024" v="11460" actId="20577"/>
        <pc:sldMkLst>
          <pc:docMk/>
          <pc:sldMk cId="3656233653" sldId="280"/>
        </pc:sldMkLst>
        <pc:spChg chg="mod">
          <ac:chgData name="Maria Teresa Bermudes" userId="76a2f13cae316870" providerId="LiveId" clId="{7392FEC2-E809-455E-AE10-43B6E93A87B5}" dt="2020-09-28T16:39:02.679" v="11373" actId="20577"/>
          <ac:spMkLst>
            <pc:docMk/>
            <pc:sldMk cId="3656233653" sldId="280"/>
            <ac:spMk id="2" creationId="{00000000-0000-0000-0000-000000000000}"/>
          </ac:spMkLst>
        </pc:spChg>
        <pc:spChg chg="mod">
          <ac:chgData name="Maria Teresa Bermudes" userId="76a2f13cae316870" providerId="LiveId" clId="{7392FEC2-E809-455E-AE10-43B6E93A87B5}" dt="2020-09-28T16:40:28.024" v="11460" actId="20577"/>
          <ac:spMkLst>
            <pc:docMk/>
            <pc:sldMk cId="3656233653" sldId="280"/>
            <ac:spMk id="3" creationId="{00000000-0000-0000-0000-000000000000}"/>
          </ac:spMkLst>
        </pc:spChg>
      </pc:sldChg>
      <pc:sldChg chg="modSp mod">
        <pc:chgData name="Maria Teresa Bermudes" userId="76a2f13cae316870" providerId="LiveId" clId="{7392FEC2-E809-455E-AE10-43B6E93A87B5}" dt="2020-09-28T16:38:26.825" v="11367" actId="404"/>
        <pc:sldMkLst>
          <pc:docMk/>
          <pc:sldMk cId="339492085" sldId="281"/>
        </pc:sldMkLst>
        <pc:spChg chg="mod">
          <ac:chgData name="Maria Teresa Bermudes" userId="76a2f13cae316870" providerId="LiveId" clId="{7392FEC2-E809-455E-AE10-43B6E93A87B5}" dt="2020-09-28T16:38:26.825" v="11367" actId="404"/>
          <ac:spMkLst>
            <pc:docMk/>
            <pc:sldMk cId="339492085" sldId="281"/>
            <ac:spMk id="2" creationId="{00000000-0000-0000-0000-000000000000}"/>
          </ac:spMkLst>
        </pc:spChg>
      </pc:sldChg>
      <pc:sldChg chg="modSp mod modNotes modNotesTx">
        <pc:chgData name="Maria Teresa Bermudes" userId="76a2f13cae316870" providerId="LiveId" clId="{7392FEC2-E809-455E-AE10-43B6E93A87B5}" dt="2020-09-28T16:31:57.438" v="11149" actId="20577"/>
        <pc:sldMkLst>
          <pc:docMk/>
          <pc:sldMk cId="466891425" sldId="282"/>
        </pc:sldMkLst>
        <pc:spChg chg="mod">
          <ac:chgData name="Maria Teresa Bermudes" userId="76a2f13cae316870" providerId="LiveId" clId="{7392FEC2-E809-455E-AE10-43B6E93A87B5}" dt="2020-09-28T16:30:28.110" v="11111" actId="20577"/>
          <ac:spMkLst>
            <pc:docMk/>
            <pc:sldMk cId="466891425" sldId="282"/>
            <ac:spMk id="2" creationId="{00000000-0000-0000-0000-000000000000}"/>
          </ac:spMkLst>
        </pc:spChg>
        <pc:spChg chg="mod">
          <ac:chgData name="Maria Teresa Bermudes" userId="76a2f13cae316870" providerId="LiveId" clId="{7392FEC2-E809-455E-AE10-43B6E93A87B5}" dt="2020-09-28T14:15:49.705" v="32"/>
          <ac:spMkLst>
            <pc:docMk/>
            <pc:sldMk cId="466891425" sldId="282"/>
            <ac:spMk id="3" creationId="{00000000-0000-0000-0000-000000000000}"/>
          </ac:spMkLst>
        </pc:spChg>
      </pc:sldChg>
      <pc:sldChg chg="del modNotes">
        <pc:chgData name="Maria Teresa Bermudes" userId="76a2f13cae316870" providerId="LiveId" clId="{7392FEC2-E809-455E-AE10-43B6E93A87B5}" dt="2020-09-28T17:12:26.360" v="13235" actId="2696"/>
        <pc:sldMkLst>
          <pc:docMk/>
          <pc:sldMk cId="541757507" sldId="289"/>
        </pc:sldMkLst>
      </pc:sldChg>
      <pc:sldChg chg="modSp mod">
        <pc:chgData name="Maria Teresa Bermudes" userId="76a2f13cae316870" providerId="LiveId" clId="{7392FEC2-E809-455E-AE10-43B6E93A87B5}" dt="2020-09-28T14:18:29.352" v="80" actId="20577"/>
        <pc:sldMkLst>
          <pc:docMk/>
          <pc:sldMk cId="602102751" sldId="290"/>
        </pc:sldMkLst>
        <pc:spChg chg="mod">
          <ac:chgData name="Maria Teresa Bermudes" userId="76a2f13cae316870" providerId="LiveId" clId="{7392FEC2-E809-455E-AE10-43B6E93A87B5}" dt="2020-09-28T14:18:29.352" v="80" actId="20577"/>
          <ac:spMkLst>
            <pc:docMk/>
            <pc:sldMk cId="602102751" sldId="290"/>
            <ac:spMk id="3" creationId="{00000000-0000-0000-0000-000000000000}"/>
          </ac:spMkLst>
        </pc:spChg>
      </pc:sldChg>
      <pc:sldChg chg="modSp">
        <pc:chgData name="Maria Teresa Bermudes" userId="76a2f13cae316870" providerId="LiveId" clId="{7392FEC2-E809-455E-AE10-43B6E93A87B5}" dt="2020-09-28T14:15:49.705" v="32"/>
        <pc:sldMkLst>
          <pc:docMk/>
          <pc:sldMk cId="3206528408" sldId="293"/>
        </pc:sldMkLst>
        <pc:spChg chg="mod">
          <ac:chgData name="Maria Teresa Bermudes" userId="76a2f13cae316870" providerId="LiveId" clId="{7392FEC2-E809-455E-AE10-43B6E93A87B5}" dt="2020-09-28T14:15:49.705" v="32"/>
          <ac:spMkLst>
            <pc:docMk/>
            <pc:sldMk cId="3206528408" sldId="293"/>
            <ac:spMk id="3" creationId="{00000000-0000-0000-0000-000000000000}"/>
          </ac:spMkLst>
        </pc:spChg>
      </pc:sldChg>
      <pc:sldChg chg="modSp mod modNotes modNotesTx">
        <pc:chgData name="Maria Teresa Bermudes" userId="76a2f13cae316870" providerId="LiveId" clId="{7392FEC2-E809-455E-AE10-43B6E93A87B5}" dt="2020-09-28T16:19:25.149" v="10458" actId="20577"/>
        <pc:sldMkLst>
          <pc:docMk/>
          <pc:sldMk cId="3208980697" sldId="294"/>
        </pc:sldMkLst>
        <pc:spChg chg="mod">
          <ac:chgData name="Maria Teresa Bermudes" userId="76a2f13cae316870" providerId="LiveId" clId="{7392FEC2-E809-455E-AE10-43B6E93A87B5}" dt="2020-09-28T16:18:29.142" v="10451" actId="20577"/>
          <ac:spMkLst>
            <pc:docMk/>
            <pc:sldMk cId="3208980697" sldId="294"/>
            <ac:spMk id="3" creationId="{00000000-0000-0000-0000-000000000000}"/>
          </ac:spMkLst>
        </pc:spChg>
      </pc:sldChg>
      <pc:sldChg chg="modSp mod">
        <pc:chgData name="Maria Teresa Bermudes" userId="76a2f13cae316870" providerId="LiveId" clId="{7392FEC2-E809-455E-AE10-43B6E93A87B5}" dt="2020-09-28T16:17:52.317" v="10450" actId="20577"/>
        <pc:sldMkLst>
          <pc:docMk/>
          <pc:sldMk cId="3499486731" sldId="295"/>
        </pc:sldMkLst>
        <pc:spChg chg="mod">
          <ac:chgData name="Maria Teresa Bermudes" userId="76a2f13cae316870" providerId="LiveId" clId="{7392FEC2-E809-455E-AE10-43B6E93A87B5}" dt="2020-09-28T16:17:52.317" v="10450" actId="20577"/>
          <ac:spMkLst>
            <pc:docMk/>
            <pc:sldMk cId="3499486731" sldId="295"/>
            <ac:spMk id="3" creationId="{00000000-0000-0000-0000-000000000000}"/>
          </ac:spMkLst>
        </pc:spChg>
      </pc:sldChg>
      <pc:sldChg chg="modSp mod modNotes">
        <pc:chgData name="Maria Teresa Bermudes" userId="76a2f13cae316870" providerId="LiveId" clId="{7392FEC2-E809-455E-AE10-43B6E93A87B5}" dt="2020-09-28T16:17:23.293" v="10436" actId="6549"/>
        <pc:sldMkLst>
          <pc:docMk/>
          <pc:sldMk cId="2553497030" sldId="296"/>
        </pc:sldMkLst>
        <pc:spChg chg="mod">
          <ac:chgData name="Maria Teresa Bermudes" userId="76a2f13cae316870" providerId="LiveId" clId="{7392FEC2-E809-455E-AE10-43B6E93A87B5}" dt="2020-09-28T16:17:23.293" v="10436" actId="6549"/>
          <ac:spMkLst>
            <pc:docMk/>
            <pc:sldMk cId="2553497030" sldId="296"/>
            <ac:spMk id="3" creationId="{00000000-0000-0000-0000-000000000000}"/>
          </ac:spMkLst>
        </pc:spChg>
      </pc:sldChg>
      <pc:sldChg chg="modSp mod">
        <pc:chgData name="Maria Teresa Bermudes" userId="76a2f13cae316870" providerId="LiveId" clId="{7392FEC2-E809-455E-AE10-43B6E93A87B5}" dt="2020-09-28T16:16:26.949" v="10414" actId="20577"/>
        <pc:sldMkLst>
          <pc:docMk/>
          <pc:sldMk cId="2068060688" sldId="297"/>
        </pc:sldMkLst>
        <pc:spChg chg="mod">
          <ac:chgData name="Maria Teresa Bermudes" userId="76a2f13cae316870" providerId="LiveId" clId="{7392FEC2-E809-455E-AE10-43B6E93A87B5}" dt="2020-09-28T16:16:26.949" v="10414" actId="20577"/>
          <ac:spMkLst>
            <pc:docMk/>
            <pc:sldMk cId="2068060688" sldId="297"/>
            <ac:spMk id="3" creationId="{00000000-0000-0000-0000-000000000000}"/>
          </ac:spMkLst>
        </pc:spChg>
      </pc:sldChg>
      <pc:sldChg chg="modSp mod modNotesTx">
        <pc:chgData name="Maria Teresa Bermudes" userId="76a2f13cae316870" providerId="LiveId" clId="{7392FEC2-E809-455E-AE10-43B6E93A87B5}" dt="2020-09-28T16:15:26.246" v="10373" actId="6549"/>
        <pc:sldMkLst>
          <pc:docMk/>
          <pc:sldMk cId="3885540348" sldId="298"/>
        </pc:sldMkLst>
        <pc:spChg chg="mod">
          <ac:chgData name="Maria Teresa Bermudes" userId="76a2f13cae316870" providerId="LiveId" clId="{7392FEC2-E809-455E-AE10-43B6E93A87B5}" dt="2020-09-28T16:14:05.437" v="10328" actId="5793"/>
          <ac:spMkLst>
            <pc:docMk/>
            <pc:sldMk cId="3885540348" sldId="298"/>
            <ac:spMk id="3" creationId="{00000000-0000-0000-0000-000000000000}"/>
          </ac:spMkLst>
        </pc:spChg>
      </pc:sldChg>
      <pc:sldChg chg="modSp mod">
        <pc:chgData name="Maria Teresa Bermudes" userId="76a2f13cae316870" providerId="LiveId" clId="{7392FEC2-E809-455E-AE10-43B6E93A87B5}" dt="2020-09-28T16:20:44.494" v="10468" actId="20577"/>
        <pc:sldMkLst>
          <pc:docMk/>
          <pc:sldMk cId="1030176049" sldId="299"/>
        </pc:sldMkLst>
        <pc:spChg chg="mod">
          <ac:chgData name="Maria Teresa Bermudes" userId="76a2f13cae316870" providerId="LiveId" clId="{7392FEC2-E809-455E-AE10-43B6E93A87B5}" dt="2020-09-28T16:20:44.494" v="10468" actId="20577"/>
          <ac:spMkLst>
            <pc:docMk/>
            <pc:sldMk cId="1030176049" sldId="299"/>
            <ac:spMk id="2" creationId="{00000000-0000-0000-0000-000000000000}"/>
          </ac:spMkLst>
        </pc:spChg>
      </pc:sldChg>
      <pc:sldChg chg="modSp mod">
        <pc:chgData name="Maria Teresa Bermudes" userId="76a2f13cae316870" providerId="LiveId" clId="{7392FEC2-E809-455E-AE10-43B6E93A87B5}" dt="2020-09-28T16:29:47.328" v="11088" actId="20577"/>
        <pc:sldMkLst>
          <pc:docMk/>
          <pc:sldMk cId="3899520851" sldId="301"/>
        </pc:sldMkLst>
        <pc:spChg chg="mod">
          <ac:chgData name="Maria Teresa Bermudes" userId="76a2f13cae316870" providerId="LiveId" clId="{7392FEC2-E809-455E-AE10-43B6E93A87B5}" dt="2020-09-28T16:29:30.398" v="11059" actId="20577"/>
          <ac:spMkLst>
            <pc:docMk/>
            <pc:sldMk cId="3899520851" sldId="301"/>
            <ac:spMk id="2" creationId="{00000000-0000-0000-0000-000000000000}"/>
          </ac:spMkLst>
        </pc:spChg>
        <pc:spChg chg="mod">
          <ac:chgData name="Maria Teresa Bermudes" userId="76a2f13cae316870" providerId="LiveId" clId="{7392FEC2-E809-455E-AE10-43B6E93A87B5}" dt="2020-09-28T16:29:47.328" v="11088" actId="20577"/>
          <ac:spMkLst>
            <pc:docMk/>
            <pc:sldMk cId="3899520851" sldId="301"/>
            <ac:spMk id="4" creationId="{00000000-0000-0000-0000-000000000000}"/>
          </ac:spMkLst>
        </pc:spChg>
        <pc:spChg chg="mod">
          <ac:chgData name="Maria Teresa Bermudes" userId="76a2f13cae316870" providerId="LiveId" clId="{7392FEC2-E809-455E-AE10-43B6E93A87B5}" dt="2020-09-28T16:29:41" v="11074" actId="6549"/>
          <ac:spMkLst>
            <pc:docMk/>
            <pc:sldMk cId="3899520851" sldId="301"/>
            <ac:spMk id="5" creationId="{00000000-0000-0000-0000-000000000000}"/>
          </ac:spMkLst>
        </pc:spChg>
      </pc:sldChg>
      <pc:sldChg chg="modSp mod modNotes modNotesTx">
        <pc:chgData name="Maria Teresa Bermudes" userId="76a2f13cae316870" providerId="LiveId" clId="{7392FEC2-E809-455E-AE10-43B6E93A87B5}" dt="2020-09-28T16:28:24.012" v="11026"/>
        <pc:sldMkLst>
          <pc:docMk/>
          <pc:sldMk cId="2328249335" sldId="302"/>
        </pc:sldMkLst>
        <pc:spChg chg="mod">
          <ac:chgData name="Maria Teresa Bermudes" userId="76a2f13cae316870" providerId="LiveId" clId="{7392FEC2-E809-455E-AE10-43B6E93A87B5}" dt="2020-09-28T16:22:45.933" v="10513" actId="20577"/>
          <ac:spMkLst>
            <pc:docMk/>
            <pc:sldMk cId="2328249335" sldId="302"/>
            <ac:spMk id="2" creationId="{00000000-0000-0000-0000-000000000000}"/>
          </ac:spMkLst>
        </pc:spChg>
        <pc:spChg chg="mod">
          <ac:chgData name="Maria Teresa Bermudes" userId="76a2f13cae316870" providerId="LiveId" clId="{7392FEC2-E809-455E-AE10-43B6E93A87B5}" dt="2020-09-28T16:27:25.006" v="10997" actId="20577"/>
          <ac:spMkLst>
            <pc:docMk/>
            <pc:sldMk cId="2328249335" sldId="302"/>
            <ac:spMk id="3" creationId="{00000000-0000-0000-0000-000000000000}"/>
          </ac:spMkLst>
        </pc:spChg>
      </pc:sldChg>
      <pc:sldChg chg="modSp mod">
        <pc:chgData name="Maria Teresa Bermudes" userId="76a2f13cae316870" providerId="LiveId" clId="{7392FEC2-E809-455E-AE10-43B6E93A87B5}" dt="2020-09-28T16:29:06.343" v="11057" actId="20577"/>
        <pc:sldMkLst>
          <pc:docMk/>
          <pc:sldMk cId="3878938241" sldId="307"/>
        </pc:sldMkLst>
        <pc:spChg chg="mod">
          <ac:chgData name="Maria Teresa Bermudes" userId="76a2f13cae316870" providerId="LiveId" clId="{7392FEC2-E809-455E-AE10-43B6E93A87B5}" dt="2020-09-28T16:28:42.614" v="11028" actId="20577"/>
          <ac:spMkLst>
            <pc:docMk/>
            <pc:sldMk cId="3878938241" sldId="307"/>
            <ac:spMk id="2" creationId="{00000000-0000-0000-0000-000000000000}"/>
          </ac:spMkLst>
        </pc:spChg>
        <pc:spChg chg="mod">
          <ac:chgData name="Maria Teresa Bermudes" userId="76a2f13cae316870" providerId="LiveId" clId="{7392FEC2-E809-455E-AE10-43B6E93A87B5}" dt="2020-09-28T16:29:06.343" v="11057" actId="20577"/>
          <ac:spMkLst>
            <pc:docMk/>
            <pc:sldMk cId="3878938241" sldId="307"/>
            <ac:spMk id="4" creationId="{00000000-0000-0000-0000-000000000000}"/>
          </ac:spMkLst>
        </pc:spChg>
        <pc:spChg chg="mod">
          <ac:chgData name="Maria Teresa Bermudes" userId="76a2f13cae316870" providerId="LiveId" clId="{7392FEC2-E809-455E-AE10-43B6E93A87B5}" dt="2020-09-28T16:28:58.143" v="11043" actId="6549"/>
          <ac:spMkLst>
            <pc:docMk/>
            <pc:sldMk cId="3878938241" sldId="307"/>
            <ac:spMk id="5" creationId="{00000000-0000-0000-0000-000000000000}"/>
          </ac:spMkLst>
        </pc:spChg>
      </pc:sldChg>
      <pc:sldChg chg="modSp mod">
        <pc:chgData name="Maria Teresa Bermudes" userId="76a2f13cae316870" providerId="LiveId" clId="{7392FEC2-E809-455E-AE10-43B6E93A87B5}" dt="2020-09-28T14:17:30.280" v="52" actId="313"/>
        <pc:sldMkLst>
          <pc:docMk/>
          <pc:sldMk cId="438202177" sldId="309"/>
        </pc:sldMkLst>
        <pc:spChg chg="mod">
          <ac:chgData name="Maria Teresa Bermudes" userId="76a2f13cae316870" providerId="LiveId" clId="{7392FEC2-E809-455E-AE10-43B6E93A87B5}" dt="2020-09-28T14:17:08.487" v="51" actId="20577"/>
          <ac:spMkLst>
            <pc:docMk/>
            <pc:sldMk cId="438202177" sldId="309"/>
            <ac:spMk id="2" creationId="{00000000-0000-0000-0000-000000000000}"/>
          </ac:spMkLst>
        </pc:spChg>
        <pc:spChg chg="mod">
          <ac:chgData name="Maria Teresa Bermudes" userId="76a2f13cae316870" providerId="LiveId" clId="{7392FEC2-E809-455E-AE10-43B6E93A87B5}" dt="2020-09-28T14:17:30.280" v="52" actId="313"/>
          <ac:spMkLst>
            <pc:docMk/>
            <pc:sldMk cId="438202177" sldId="309"/>
            <ac:spMk id="4" creationId="{00000000-0000-0000-0000-000000000000}"/>
          </ac:spMkLst>
        </pc:spChg>
        <pc:graphicFrameChg chg="mod">
          <ac:chgData name="Maria Teresa Bermudes" userId="76a2f13cae316870" providerId="LiveId" clId="{7392FEC2-E809-455E-AE10-43B6E93A87B5}" dt="2020-09-28T14:15:49.705" v="32"/>
          <ac:graphicFrameMkLst>
            <pc:docMk/>
            <pc:sldMk cId="438202177" sldId="309"/>
            <ac:graphicFrameMk id="5" creationId="{00000000-0000-0000-0000-000000000000}"/>
          </ac:graphicFrameMkLst>
        </pc:graphicFrameChg>
      </pc:sldChg>
      <pc:sldChg chg="modNotes modNotesTx">
        <pc:chgData name="Maria Teresa Bermudes" userId="76a2f13cae316870" providerId="LiveId" clId="{7392FEC2-E809-455E-AE10-43B6E93A87B5}" dt="2020-09-28T16:37:44.199" v="11364" actId="20577"/>
        <pc:sldMkLst>
          <pc:docMk/>
          <pc:sldMk cId="898851770" sldId="310"/>
        </pc:sldMkLst>
      </pc:sldChg>
      <pc:sldChg chg="modSp modNotes modNotesTx">
        <pc:chgData name="Maria Teresa Bermudes" userId="76a2f13cae316870" providerId="LiveId" clId="{7392FEC2-E809-455E-AE10-43B6E93A87B5}" dt="2020-09-28T16:34:11.256" v="11185" actId="20577"/>
        <pc:sldMkLst>
          <pc:docMk/>
          <pc:sldMk cId="739859678" sldId="311"/>
        </pc:sldMkLst>
        <pc:spChg chg="mod">
          <ac:chgData name="Maria Teresa Bermudes" userId="76a2f13cae316870" providerId="LiveId" clId="{7392FEC2-E809-455E-AE10-43B6E93A87B5}" dt="2020-09-28T14:15:49.705" v="32"/>
          <ac:spMkLst>
            <pc:docMk/>
            <pc:sldMk cId="739859678" sldId="311"/>
            <ac:spMk id="4" creationId="{00000000-0000-0000-0000-000000000000}"/>
          </ac:spMkLst>
        </pc:spChg>
      </pc:sldChg>
      <pc:sldChg chg="modSp mod">
        <pc:chgData name="Maria Teresa Bermudes" userId="76a2f13cae316870" providerId="LiveId" clId="{7392FEC2-E809-455E-AE10-43B6E93A87B5}" dt="2020-09-28T16:30:15.343" v="11107" actId="20577"/>
        <pc:sldMkLst>
          <pc:docMk/>
          <pc:sldMk cId="668373578" sldId="312"/>
        </pc:sldMkLst>
        <pc:spChg chg="mod">
          <ac:chgData name="Maria Teresa Bermudes" userId="76a2f13cae316870" providerId="LiveId" clId="{7392FEC2-E809-455E-AE10-43B6E93A87B5}" dt="2020-09-28T16:30:05.535" v="11093" actId="6549"/>
          <ac:spMkLst>
            <pc:docMk/>
            <pc:sldMk cId="668373578" sldId="312"/>
            <ac:spMk id="2" creationId="{00000000-0000-0000-0000-000000000000}"/>
          </ac:spMkLst>
        </pc:spChg>
        <pc:spChg chg="mod">
          <ac:chgData name="Maria Teresa Bermudes" userId="76a2f13cae316870" providerId="LiveId" clId="{7392FEC2-E809-455E-AE10-43B6E93A87B5}" dt="2020-09-28T16:30:15.343" v="11107" actId="20577"/>
          <ac:spMkLst>
            <pc:docMk/>
            <pc:sldMk cId="668373578" sldId="312"/>
            <ac:spMk id="6" creationId="{00000000-0000-0000-0000-000000000000}"/>
          </ac:spMkLst>
        </pc:spChg>
      </pc:sldChg>
      <pc:sldChg chg="modNotes modNotesTx">
        <pc:chgData name="Maria Teresa Bermudes" userId="76a2f13cae316870" providerId="LiveId" clId="{7392FEC2-E809-455E-AE10-43B6E93A87B5}" dt="2020-09-28T16:22:29.934" v="10510" actId="20577"/>
        <pc:sldMkLst>
          <pc:docMk/>
          <pc:sldMk cId="4209305188" sldId="313"/>
        </pc:sldMkLst>
      </pc:sldChg>
      <pc:sldChg chg="modSp add mod modNotesTx">
        <pc:chgData name="Maria Teresa Bermudes" userId="76a2f13cae316870" providerId="LiveId" clId="{7392FEC2-E809-455E-AE10-43B6E93A87B5}" dt="2020-09-28T15:53:34.962" v="8549" actId="20577"/>
        <pc:sldMkLst>
          <pc:docMk/>
          <pc:sldMk cId="2174291200" sldId="314"/>
        </pc:sldMkLst>
        <pc:spChg chg="mod">
          <ac:chgData name="Maria Teresa Bermudes" userId="76a2f13cae316870" providerId="LiveId" clId="{7392FEC2-E809-455E-AE10-43B6E93A87B5}" dt="2020-09-28T15:45:56.338" v="7154" actId="20577"/>
          <ac:spMkLst>
            <pc:docMk/>
            <pc:sldMk cId="2174291200" sldId="314"/>
            <ac:spMk id="2" creationId="{80339A1C-E956-4DF5-A704-5EC54742F131}"/>
          </ac:spMkLst>
        </pc:spChg>
        <pc:spChg chg="mod">
          <ac:chgData name="Maria Teresa Bermudes" userId="76a2f13cae316870" providerId="LiveId" clId="{7392FEC2-E809-455E-AE10-43B6E93A87B5}" dt="2020-09-28T15:49:32.561" v="7923" actId="20577"/>
          <ac:spMkLst>
            <pc:docMk/>
            <pc:sldMk cId="2174291200" sldId="314"/>
            <ac:spMk id="3" creationId="{68C8D6D3-7121-469B-958D-101127218109}"/>
          </ac:spMkLst>
        </pc:spChg>
      </pc:sldChg>
      <pc:sldChg chg="modSp add mod modNotesTx">
        <pc:chgData name="Maria Teresa Bermudes" userId="76a2f13cae316870" providerId="LiveId" clId="{7392FEC2-E809-455E-AE10-43B6E93A87B5}" dt="2020-09-28T15:31:59.296" v="6267" actId="20577"/>
        <pc:sldMkLst>
          <pc:docMk/>
          <pc:sldMk cId="2656320831" sldId="329"/>
        </pc:sldMkLst>
        <pc:spChg chg="mod">
          <ac:chgData name="Maria Teresa Bermudes" userId="76a2f13cae316870" providerId="LiveId" clId="{7392FEC2-E809-455E-AE10-43B6E93A87B5}" dt="2020-09-28T15:25:47.199" v="5111" actId="20577"/>
          <ac:spMkLst>
            <pc:docMk/>
            <pc:sldMk cId="2656320831" sldId="329"/>
            <ac:spMk id="2" creationId="{00000000-0000-0000-0000-000000000000}"/>
          </ac:spMkLst>
        </pc:spChg>
        <pc:spChg chg="mod">
          <ac:chgData name="Maria Teresa Bermudes" userId="76a2f13cae316870" providerId="LiveId" clId="{7392FEC2-E809-455E-AE10-43B6E93A87B5}" dt="2020-09-28T15:18:22.462" v="4129" actId="20577"/>
          <ac:spMkLst>
            <pc:docMk/>
            <pc:sldMk cId="2656320831" sldId="329"/>
            <ac:spMk id="6" creationId="{00000000-0000-0000-0000-000000000000}"/>
          </ac:spMkLst>
        </pc:spChg>
      </pc:sldChg>
      <pc:sldChg chg="modSp add del mod modNotesTx">
        <pc:chgData name="Maria Teresa Bermudes" userId="76a2f13cae316870" providerId="LiveId" clId="{7392FEC2-E809-455E-AE10-43B6E93A87B5}" dt="2020-09-28T15:01:02.765" v="2513" actId="20577"/>
        <pc:sldMkLst>
          <pc:docMk/>
          <pc:sldMk cId="356981615" sldId="757"/>
        </pc:sldMkLst>
        <pc:spChg chg="mod">
          <ac:chgData name="Maria Teresa Bermudes" userId="76a2f13cae316870" providerId="LiveId" clId="{7392FEC2-E809-455E-AE10-43B6E93A87B5}" dt="2020-09-28T14:26:53.920" v="665" actId="20577"/>
          <ac:spMkLst>
            <pc:docMk/>
            <pc:sldMk cId="356981615" sldId="757"/>
            <ac:spMk id="5" creationId="{00000000-0000-0000-0000-000000000000}"/>
          </ac:spMkLst>
        </pc:spChg>
        <pc:spChg chg="mod">
          <ac:chgData name="Maria Teresa Bermudes" userId="76a2f13cae316870" providerId="LiveId" clId="{7392FEC2-E809-455E-AE10-43B6E93A87B5}" dt="2020-09-28T15:01:02.765" v="2513" actId="20577"/>
          <ac:spMkLst>
            <pc:docMk/>
            <pc:sldMk cId="356981615" sldId="757"/>
            <ac:spMk id="113" creationId="{00000000-0000-0000-0000-000000000000}"/>
          </ac:spMkLst>
        </pc:spChg>
      </pc:sldChg>
      <pc:sldChg chg="modSp add mod">
        <pc:chgData name="Maria Teresa Bermudes" userId="76a2f13cae316870" providerId="LiveId" clId="{7392FEC2-E809-455E-AE10-43B6E93A87B5}" dt="2020-09-28T14:24:21.160" v="621" actId="20577"/>
        <pc:sldMkLst>
          <pc:docMk/>
          <pc:sldMk cId="1751703169" sldId="812"/>
        </pc:sldMkLst>
        <pc:spChg chg="mod">
          <ac:chgData name="Maria Teresa Bermudes" userId="76a2f13cae316870" providerId="LiveId" clId="{7392FEC2-E809-455E-AE10-43B6E93A87B5}" dt="2020-09-28T14:22:05.632" v="136" actId="6549"/>
          <ac:spMkLst>
            <pc:docMk/>
            <pc:sldMk cId="1751703169" sldId="812"/>
            <ac:spMk id="7" creationId="{EF64254E-32AC-4A16-82BC-195DDBBABFCD}"/>
          </ac:spMkLst>
        </pc:spChg>
        <pc:spChg chg="mod">
          <ac:chgData name="Maria Teresa Bermudes" userId="76a2f13cae316870" providerId="LiveId" clId="{7392FEC2-E809-455E-AE10-43B6E93A87B5}" dt="2020-09-28T14:24:21.160" v="621" actId="20577"/>
          <ac:spMkLst>
            <pc:docMk/>
            <pc:sldMk cId="1751703169" sldId="812"/>
            <ac:spMk id="8" creationId="{A45A1AE3-6A58-489A-9F1E-BD3B99426D46}"/>
          </ac:spMkLst>
        </pc:spChg>
      </pc:sldChg>
      <pc:sldChg chg="modSp add del mod modAnim modNotesTx">
        <pc:chgData name="Maria Teresa Bermudes" userId="76a2f13cae316870" providerId="LiveId" clId="{7392FEC2-E809-455E-AE10-43B6E93A87B5}" dt="2020-09-28T15:43:37.946" v="7115" actId="6549"/>
        <pc:sldMkLst>
          <pc:docMk/>
          <pc:sldMk cId="2370981211" sldId="813"/>
        </pc:sldMkLst>
        <pc:spChg chg="mod">
          <ac:chgData name="Maria Teresa Bermudes" userId="76a2f13cae316870" providerId="LiveId" clId="{7392FEC2-E809-455E-AE10-43B6E93A87B5}" dt="2020-09-28T15:36:50.952" v="6352" actId="20577"/>
          <ac:spMkLst>
            <pc:docMk/>
            <pc:sldMk cId="2370981211" sldId="813"/>
            <ac:spMk id="5" creationId="{00000000-0000-0000-0000-000000000000}"/>
          </ac:spMkLst>
        </pc:spChg>
        <pc:spChg chg="mod">
          <ac:chgData name="Maria Teresa Bermudes" userId="76a2f13cae316870" providerId="LiveId" clId="{7392FEC2-E809-455E-AE10-43B6E93A87B5}" dt="2020-09-28T15:41:08.688" v="6802" actId="6549"/>
          <ac:spMkLst>
            <pc:docMk/>
            <pc:sldMk cId="2370981211" sldId="813"/>
            <ac:spMk id="113" creationId="{00000000-0000-0000-0000-000000000000}"/>
          </ac:spMkLst>
        </pc:spChg>
      </pc:sldChg>
      <pc:sldChg chg="modSp add mod modNotesTx">
        <pc:chgData name="Maria Teresa Bermudes" userId="76a2f13cae316870" providerId="LiveId" clId="{7392FEC2-E809-455E-AE10-43B6E93A87B5}" dt="2020-09-28T15:16:29.934" v="4101" actId="20577"/>
        <pc:sldMkLst>
          <pc:docMk/>
          <pc:sldMk cId="2827532484" sldId="814"/>
        </pc:sldMkLst>
        <pc:spChg chg="mod">
          <ac:chgData name="Maria Teresa Bermudes" userId="76a2f13cae316870" providerId="LiveId" clId="{7392FEC2-E809-455E-AE10-43B6E93A87B5}" dt="2020-09-28T15:03:37.043" v="2576" actId="14100"/>
          <ac:spMkLst>
            <pc:docMk/>
            <pc:sldMk cId="2827532484" sldId="814"/>
            <ac:spMk id="5" creationId="{00000000-0000-0000-0000-000000000000}"/>
          </ac:spMkLst>
        </pc:spChg>
        <pc:spChg chg="mod">
          <ac:chgData name="Maria Teresa Bermudes" userId="76a2f13cae316870" providerId="LiveId" clId="{7392FEC2-E809-455E-AE10-43B6E93A87B5}" dt="2020-09-28T15:11:16.007" v="3309" actId="6549"/>
          <ac:spMkLst>
            <pc:docMk/>
            <pc:sldMk cId="2827532484" sldId="814"/>
            <ac:spMk id="113" creationId="{00000000-0000-0000-0000-000000000000}"/>
          </ac:spMkLst>
        </pc:spChg>
      </pc:sldChg>
      <pc:sldChg chg="modSp add mod modNotesTx">
        <pc:chgData name="Maria Teresa Bermudes" userId="76a2f13cae316870" providerId="LiveId" clId="{7392FEC2-E809-455E-AE10-43B6E93A87B5}" dt="2020-09-28T17:06:01.617" v="13027" actId="6549"/>
        <pc:sldMkLst>
          <pc:docMk/>
          <pc:sldMk cId="3059395982" sldId="815"/>
        </pc:sldMkLst>
        <pc:spChg chg="mod">
          <ac:chgData name="Maria Teresa Bermudes" userId="76a2f13cae316870" providerId="LiveId" clId="{7392FEC2-E809-455E-AE10-43B6E93A87B5}" dt="2020-09-28T17:03:10.626" v="12356" actId="20577"/>
          <ac:spMkLst>
            <pc:docMk/>
            <pc:sldMk cId="3059395982" sldId="815"/>
            <ac:spMk id="2" creationId="{9BBF0E50-5A3F-4A10-BF05-480A958AFF2E}"/>
          </ac:spMkLst>
        </pc:spChg>
        <pc:spChg chg="mod">
          <ac:chgData name="Maria Teresa Bermudes" userId="76a2f13cae316870" providerId="LiveId" clId="{7392FEC2-E809-455E-AE10-43B6E93A87B5}" dt="2020-09-28T17:03:58.707" v="12590" actId="6549"/>
          <ac:spMkLst>
            <pc:docMk/>
            <pc:sldMk cId="3059395982" sldId="815"/>
            <ac:spMk id="3" creationId="{7B27031C-62DE-42BB-B72A-DAC32C06DA6D}"/>
          </ac:spMkLst>
        </pc:spChg>
      </pc:sldChg>
      <pc:sldChg chg="modSp add mod modNotesTx">
        <pc:chgData name="Maria Teresa Bermudes" userId="76a2f13cae316870" providerId="LiveId" clId="{7392FEC2-E809-455E-AE10-43B6E93A87B5}" dt="2020-09-28T16:02:57.787" v="9938" actId="6549"/>
        <pc:sldMkLst>
          <pc:docMk/>
          <pc:sldMk cId="476248354" sldId="816"/>
        </pc:sldMkLst>
        <pc:spChg chg="mod">
          <ac:chgData name="Maria Teresa Bermudes" userId="76a2f13cae316870" providerId="LiveId" clId="{7392FEC2-E809-455E-AE10-43B6E93A87B5}" dt="2020-09-28T15:55:01.298" v="8586" actId="20577"/>
          <ac:spMkLst>
            <pc:docMk/>
            <pc:sldMk cId="476248354" sldId="816"/>
            <ac:spMk id="2" creationId="{BBC8D534-9493-4E31-AB4E-FE1C89A12E92}"/>
          </ac:spMkLst>
        </pc:spChg>
        <pc:spChg chg="mod">
          <ac:chgData name="Maria Teresa Bermudes" userId="76a2f13cae316870" providerId="LiveId" clId="{7392FEC2-E809-455E-AE10-43B6E93A87B5}" dt="2020-09-28T16:02:57.787" v="9938" actId="6549"/>
          <ac:spMkLst>
            <pc:docMk/>
            <pc:sldMk cId="476248354" sldId="816"/>
            <ac:spMk id="3" creationId="{5A3006F8-D1A2-43A4-AF64-22F262045BCD}"/>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4CF0B73-81E8-4E2C-A36C-B962856754FC}" type="doc">
      <dgm:prSet loTypeId="urn:microsoft.com/office/officeart/2005/8/layout/default" loCatId="list" qsTypeId="urn:microsoft.com/office/officeart/2005/8/quickstyle/simple1" qsCatId="simple" csTypeId="urn:microsoft.com/office/officeart/2005/8/colors/colorful4" csCatId="colorful" phldr="1"/>
      <dgm:spPr/>
      <dgm:t>
        <a:bodyPr/>
        <a:lstStyle/>
        <a:p>
          <a:endParaRPr lang="en-US"/>
        </a:p>
      </dgm:t>
    </dgm:pt>
    <dgm:pt modelId="{C5A17D52-DC7F-4F82-B73A-E3BC0E26842F}">
      <dgm:prSet phldrT="[Text]"/>
      <dgm:spPr/>
      <dgm:t>
        <a:bodyPr/>
        <a:lstStyle/>
        <a:p>
          <a:r>
            <a:rPr lang="en-US" dirty="0" err="1"/>
            <a:t>Clínico</a:t>
          </a:r>
          <a:endParaRPr lang="en-US" dirty="0"/>
        </a:p>
      </dgm:t>
    </dgm:pt>
    <dgm:pt modelId="{FA82CA98-1A9B-47FB-BCAC-165F59E2CED3}" type="parTrans" cxnId="{BF671C44-95DA-4E7C-9E1F-8277F6CFB429}">
      <dgm:prSet/>
      <dgm:spPr/>
      <dgm:t>
        <a:bodyPr/>
        <a:lstStyle/>
        <a:p>
          <a:endParaRPr lang="en-US"/>
        </a:p>
      </dgm:t>
    </dgm:pt>
    <dgm:pt modelId="{5033C530-FE90-4C0C-81A3-0B4BE8FF8EEB}" type="sibTrans" cxnId="{BF671C44-95DA-4E7C-9E1F-8277F6CFB429}">
      <dgm:prSet/>
      <dgm:spPr/>
      <dgm:t>
        <a:bodyPr/>
        <a:lstStyle/>
        <a:p>
          <a:endParaRPr lang="en-US"/>
        </a:p>
      </dgm:t>
    </dgm:pt>
    <dgm:pt modelId="{781E22C0-4B5B-431F-8C76-AD829DFA10CB}">
      <dgm:prSet phldrT="[Text]"/>
      <dgm:spPr/>
      <dgm:t>
        <a:bodyPr/>
        <a:lstStyle/>
        <a:p>
          <a:r>
            <a:rPr lang="en-US" dirty="0" err="1"/>
            <a:t>Imunológico</a:t>
          </a:r>
          <a:endParaRPr lang="en-US" dirty="0"/>
        </a:p>
      </dgm:t>
    </dgm:pt>
    <dgm:pt modelId="{D6BC0817-D525-4ED7-9C47-888F124A21BA}" type="parTrans" cxnId="{8996DAAA-3B13-4702-BBB3-8CDAA27E7FEB}">
      <dgm:prSet/>
      <dgm:spPr/>
      <dgm:t>
        <a:bodyPr/>
        <a:lstStyle/>
        <a:p>
          <a:endParaRPr lang="en-US"/>
        </a:p>
      </dgm:t>
    </dgm:pt>
    <dgm:pt modelId="{AEB431D4-4E4E-4C6A-83C1-557A9AC71625}" type="sibTrans" cxnId="{8996DAAA-3B13-4702-BBB3-8CDAA27E7FEB}">
      <dgm:prSet/>
      <dgm:spPr/>
      <dgm:t>
        <a:bodyPr/>
        <a:lstStyle/>
        <a:p>
          <a:endParaRPr lang="en-US"/>
        </a:p>
      </dgm:t>
    </dgm:pt>
    <dgm:pt modelId="{90D4E4F2-AA5B-439D-BDA9-DB5C6254F304}">
      <dgm:prSet phldrT="[Text]"/>
      <dgm:spPr/>
      <dgm:t>
        <a:bodyPr/>
        <a:lstStyle/>
        <a:p>
          <a:r>
            <a:rPr lang="en-US" dirty="0" err="1"/>
            <a:t>Virológico</a:t>
          </a:r>
          <a:endParaRPr lang="en-US" dirty="0"/>
        </a:p>
      </dgm:t>
    </dgm:pt>
    <dgm:pt modelId="{BD8DD012-6CA1-4C41-86C7-048FC9866C25}" type="parTrans" cxnId="{3C969B8A-81F0-425A-9FAC-F5D02FD396CE}">
      <dgm:prSet/>
      <dgm:spPr/>
      <dgm:t>
        <a:bodyPr/>
        <a:lstStyle/>
        <a:p>
          <a:endParaRPr lang="en-US"/>
        </a:p>
      </dgm:t>
    </dgm:pt>
    <dgm:pt modelId="{1733DF58-4255-4804-953B-2D619461FDED}" type="sibTrans" cxnId="{3C969B8A-81F0-425A-9FAC-F5D02FD396CE}">
      <dgm:prSet/>
      <dgm:spPr/>
      <dgm:t>
        <a:bodyPr/>
        <a:lstStyle/>
        <a:p>
          <a:endParaRPr lang="en-US"/>
        </a:p>
      </dgm:t>
    </dgm:pt>
    <dgm:pt modelId="{A3557FF2-A0AD-4EEB-B46C-4D94C8743880}" type="pres">
      <dgm:prSet presAssocID="{94CF0B73-81E8-4E2C-A36C-B962856754FC}" presName="diagram" presStyleCnt="0">
        <dgm:presLayoutVars>
          <dgm:dir/>
          <dgm:resizeHandles val="exact"/>
        </dgm:presLayoutVars>
      </dgm:prSet>
      <dgm:spPr/>
    </dgm:pt>
    <dgm:pt modelId="{08A1F0D7-FC93-47EC-A2BC-034889F14BEC}" type="pres">
      <dgm:prSet presAssocID="{C5A17D52-DC7F-4F82-B73A-E3BC0E26842F}" presName="node" presStyleLbl="node1" presStyleIdx="0" presStyleCnt="3">
        <dgm:presLayoutVars>
          <dgm:bulletEnabled val="1"/>
        </dgm:presLayoutVars>
      </dgm:prSet>
      <dgm:spPr/>
    </dgm:pt>
    <dgm:pt modelId="{ED57E188-5898-4748-B02D-0D5785570615}" type="pres">
      <dgm:prSet presAssocID="{5033C530-FE90-4C0C-81A3-0B4BE8FF8EEB}" presName="sibTrans" presStyleCnt="0"/>
      <dgm:spPr/>
    </dgm:pt>
    <dgm:pt modelId="{3D584C82-C702-44D6-BF7D-A4069DEE7D6D}" type="pres">
      <dgm:prSet presAssocID="{781E22C0-4B5B-431F-8C76-AD829DFA10CB}" presName="node" presStyleLbl="node1" presStyleIdx="1" presStyleCnt="3">
        <dgm:presLayoutVars>
          <dgm:bulletEnabled val="1"/>
        </dgm:presLayoutVars>
      </dgm:prSet>
      <dgm:spPr/>
    </dgm:pt>
    <dgm:pt modelId="{3F9B7653-FD3B-4F99-8F2C-7D33572C1A97}" type="pres">
      <dgm:prSet presAssocID="{AEB431D4-4E4E-4C6A-83C1-557A9AC71625}" presName="sibTrans" presStyleCnt="0"/>
      <dgm:spPr/>
    </dgm:pt>
    <dgm:pt modelId="{3ADE2EB5-BE15-44B8-BE95-FA3E17F89039}" type="pres">
      <dgm:prSet presAssocID="{90D4E4F2-AA5B-439D-BDA9-DB5C6254F304}" presName="node" presStyleLbl="node1" presStyleIdx="2" presStyleCnt="3" custLinFactNeighborY="10215">
        <dgm:presLayoutVars>
          <dgm:bulletEnabled val="1"/>
        </dgm:presLayoutVars>
      </dgm:prSet>
      <dgm:spPr/>
    </dgm:pt>
  </dgm:ptLst>
  <dgm:cxnLst>
    <dgm:cxn modelId="{C42D6205-80BB-4C56-B19E-732273DB9888}" type="presOf" srcId="{94CF0B73-81E8-4E2C-A36C-B962856754FC}" destId="{A3557FF2-A0AD-4EEB-B46C-4D94C8743880}" srcOrd="0" destOrd="0" presId="urn:microsoft.com/office/officeart/2005/8/layout/default"/>
    <dgm:cxn modelId="{BF671C44-95DA-4E7C-9E1F-8277F6CFB429}" srcId="{94CF0B73-81E8-4E2C-A36C-B962856754FC}" destId="{C5A17D52-DC7F-4F82-B73A-E3BC0E26842F}" srcOrd="0" destOrd="0" parTransId="{FA82CA98-1A9B-47FB-BCAC-165F59E2CED3}" sibTransId="{5033C530-FE90-4C0C-81A3-0B4BE8FF8EEB}"/>
    <dgm:cxn modelId="{C34F5649-A117-49B6-B884-754155FACC63}" type="presOf" srcId="{C5A17D52-DC7F-4F82-B73A-E3BC0E26842F}" destId="{08A1F0D7-FC93-47EC-A2BC-034889F14BEC}" srcOrd="0" destOrd="0" presId="urn:microsoft.com/office/officeart/2005/8/layout/default"/>
    <dgm:cxn modelId="{B4C4CB71-F2F4-40B8-AEA1-23FFA9B7574C}" type="presOf" srcId="{90D4E4F2-AA5B-439D-BDA9-DB5C6254F304}" destId="{3ADE2EB5-BE15-44B8-BE95-FA3E17F89039}" srcOrd="0" destOrd="0" presId="urn:microsoft.com/office/officeart/2005/8/layout/default"/>
    <dgm:cxn modelId="{3C969B8A-81F0-425A-9FAC-F5D02FD396CE}" srcId="{94CF0B73-81E8-4E2C-A36C-B962856754FC}" destId="{90D4E4F2-AA5B-439D-BDA9-DB5C6254F304}" srcOrd="2" destOrd="0" parTransId="{BD8DD012-6CA1-4C41-86C7-048FC9866C25}" sibTransId="{1733DF58-4255-4804-953B-2D619461FDED}"/>
    <dgm:cxn modelId="{8996DAAA-3B13-4702-BBB3-8CDAA27E7FEB}" srcId="{94CF0B73-81E8-4E2C-A36C-B962856754FC}" destId="{781E22C0-4B5B-431F-8C76-AD829DFA10CB}" srcOrd="1" destOrd="0" parTransId="{D6BC0817-D525-4ED7-9C47-888F124A21BA}" sibTransId="{AEB431D4-4E4E-4C6A-83C1-557A9AC71625}"/>
    <dgm:cxn modelId="{AFC275C5-8A84-46F6-9DEB-0A2BDB8B54B7}" type="presOf" srcId="{781E22C0-4B5B-431F-8C76-AD829DFA10CB}" destId="{3D584C82-C702-44D6-BF7D-A4069DEE7D6D}" srcOrd="0" destOrd="0" presId="urn:microsoft.com/office/officeart/2005/8/layout/default"/>
    <dgm:cxn modelId="{E9AC4CBD-34A3-436A-86AD-7A3F405823E9}" type="presParOf" srcId="{A3557FF2-A0AD-4EEB-B46C-4D94C8743880}" destId="{08A1F0D7-FC93-47EC-A2BC-034889F14BEC}" srcOrd="0" destOrd="0" presId="urn:microsoft.com/office/officeart/2005/8/layout/default"/>
    <dgm:cxn modelId="{E2BCCE8C-3D8A-43A3-AE95-47F05EC26A45}" type="presParOf" srcId="{A3557FF2-A0AD-4EEB-B46C-4D94C8743880}" destId="{ED57E188-5898-4748-B02D-0D5785570615}" srcOrd="1" destOrd="0" presId="urn:microsoft.com/office/officeart/2005/8/layout/default"/>
    <dgm:cxn modelId="{61F513AB-63AD-4D68-9F22-942E5992B7D2}" type="presParOf" srcId="{A3557FF2-A0AD-4EEB-B46C-4D94C8743880}" destId="{3D584C82-C702-44D6-BF7D-A4069DEE7D6D}" srcOrd="2" destOrd="0" presId="urn:microsoft.com/office/officeart/2005/8/layout/default"/>
    <dgm:cxn modelId="{0C18FA85-4CCE-425D-9FD2-463C94A32FB7}" type="presParOf" srcId="{A3557FF2-A0AD-4EEB-B46C-4D94C8743880}" destId="{3F9B7653-FD3B-4F99-8F2C-7D33572C1A97}" srcOrd="3" destOrd="0" presId="urn:microsoft.com/office/officeart/2005/8/layout/default"/>
    <dgm:cxn modelId="{39BE8D06-ED78-4759-B745-F044DB7F1587}" type="presParOf" srcId="{A3557FF2-A0AD-4EEB-B46C-4D94C8743880}" destId="{3ADE2EB5-BE15-44B8-BE95-FA3E17F89039}"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813B6F40-2BFB-4A66-B88F-A0E3D54A640E}"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4C64DB8E-ABBE-42E8-A4F1-4877F8C1C68D}">
      <dgm:prSet phldrT="[Text]"/>
      <dgm:spPr/>
      <dgm:t>
        <a:bodyPr/>
        <a:lstStyle/>
        <a:p>
          <a:r>
            <a:rPr lang="en-US" b="1" dirty="0" err="1"/>
            <a:t>Maior</a:t>
          </a:r>
          <a:r>
            <a:rPr lang="en-US" b="1" dirty="0"/>
            <a:t> </a:t>
          </a:r>
          <a:r>
            <a:rPr lang="en-US" b="1" dirty="0" err="1"/>
            <a:t>sensibilidade</a:t>
          </a:r>
          <a:endParaRPr lang="en-US" b="1" dirty="0"/>
        </a:p>
      </dgm:t>
    </dgm:pt>
    <dgm:pt modelId="{934EC12C-C19C-4827-8DE2-8BAF14E50CB1}" type="parTrans" cxnId="{660A3267-6AC9-45EA-91EB-C7BB16DA93F4}">
      <dgm:prSet/>
      <dgm:spPr/>
      <dgm:t>
        <a:bodyPr/>
        <a:lstStyle/>
        <a:p>
          <a:endParaRPr lang="en-US"/>
        </a:p>
      </dgm:t>
    </dgm:pt>
    <dgm:pt modelId="{60727021-5FE3-42E0-8BBA-37FB1E6AA07B}" type="sibTrans" cxnId="{660A3267-6AC9-45EA-91EB-C7BB16DA93F4}">
      <dgm:prSet/>
      <dgm:spPr/>
      <dgm:t>
        <a:bodyPr/>
        <a:lstStyle/>
        <a:p>
          <a:endParaRPr lang="en-US"/>
        </a:p>
      </dgm:t>
    </dgm:pt>
    <dgm:pt modelId="{7FFCA780-A708-4BF3-B866-B01572F5714C}">
      <dgm:prSet phldrT="[Text]"/>
      <dgm:spPr/>
      <dgm:t>
        <a:bodyPr/>
        <a:lstStyle/>
        <a:p>
          <a:r>
            <a:rPr lang="en-US" dirty="0" err="1"/>
            <a:t>Detecção</a:t>
          </a:r>
          <a:r>
            <a:rPr lang="en-US" dirty="0"/>
            <a:t> </a:t>
          </a:r>
          <a:r>
            <a:rPr lang="en-US" dirty="0" err="1"/>
            <a:t>precoce</a:t>
          </a:r>
          <a:endParaRPr lang="en-US" dirty="0"/>
        </a:p>
      </dgm:t>
    </dgm:pt>
    <dgm:pt modelId="{02A7D013-2721-42AD-B39E-FA6FB215E052}" type="parTrans" cxnId="{D7E2C513-5635-41CC-A077-ED283377917C}">
      <dgm:prSet/>
      <dgm:spPr/>
      <dgm:t>
        <a:bodyPr/>
        <a:lstStyle/>
        <a:p>
          <a:endParaRPr lang="en-US"/>
        </a:p>
      </dgm:t>
    </dgm:pt>
    <dgm:pt modelId="{D9778900-F59C-42D4-94B4-1796759704FC}" type="sibTrans" cxnId="{D7E2C513-5635-41CC-A077-ED283377917C}">
      <dgm:prSet/>
      <dgm:spPr/>
      <dgm:t>
        <a:bodyPr/>
        <a:lstStyle/>
        <a:p>
          <a:endParaRPr lang="en-US"/>
        </a:p>
      </dgm:t>
    </dgm:pt>
    <dgm:pt modelId="{95644E54-4800-4349-BB12-22BE415BC207}">
      <dgm:prSet phldrT="[Text]"/>
      <dgm:spPr/>
      <dgm:t>
        <a:bodyPr/>
        <a:lstStyle/>
        <a:p>
          <a:r>
            <a:rPr lang="en-US" dirty="0" err="1"/>
            <a:t>Mudanças</a:t>
          </a:r>
          <a:r>
            <a:rPr lang="en-US" dirty="0"/>
            <a:t> de regime </a:t>
          </a:r>
          <a:r>
            <a:rPr lang="en-US" dirty="0" err="1"/>
            <a:t>atempadas</a:t>
          </a:r>
          <a:endParaRPr lang="en-US" dirty="0"/>
        </a:p>
      </dgm:t>
    </dgm:pt>
    <dgm:pt modelId="{78561FA3-511F-49E6-8068-145751A2EC0D}" type="parTrans" cxnId="{10915E04-464E-44B2-A722-DF10AC54BA45}">
      <dgm:prSet/>
      <dgm:spPr/>
      <dgm:t>
        <a:bodyPr/>
        <a:lstStyle/>
        <a:p>
          <a:endParaRPr lang="en-US"/>
        </a:p>
      </dgm:t>
    </dgm:pt>
    <dgm:pt modelId="{728503B0-56C9-495C-ACB0-959C66C7ACC7}" type="sibTrans" cxnId="{10915E04-464E-44B2-A722-DF10AC54BA45}">
      <dgm:prSet/>
      <dgm:spPr/>
      <dgm:t>
        <a:bodyPr/>
        <a:lstStyle/>
        <a:p>
          <a:endParaRPr lang="en-US"/>
        </a:p>
      </dgm:t>
    </dgm:pt>
    <dgm:pt modelId="{C8B16437-F6CE-47F2-A555-D8EF932D5B38}">
      <dgm:prSet phldrT="[Text]"/>
      <dgm:spPr/>
      <dgm:t>
        <a:bodyPr/>
        <a:lstStyle/>
        <a:p>
          <a:r>
            <a:rPr lang="en-US" dirty="0" err="1"/>
            <a:t>Menos</a:t>
          </a:r>
          <a:r>
            <a:rPr lang="en-US" dirty="0"/>
            <a:t> </a:t>
          </a:r>
          <a:r>
            <a:rPr lang="en-US" dirty="0" err="1"/>
            <a:t>erros</a:t>
          </a:r>
          <a:r>
            <a:rPr lang="en-US" dirty="0"/>
            <a:t> de </a:t>
          </a:r>
          <a:r>
            <a:rPr lang="en-US" dirty="0" err="1"/>
            <a:t>classificação</a:t>
          </a:r>
          <a:endParaRPr lang="en-US" dirty="0"/>
        </a:p>
      </dgm:t>
    </dgm:pt>
    <dgm:pt modelId="{E77C5E20-661F-418E-831B-27828935409F}" type="parTrans" cxnId="{AB1C963E-E55E-4CE8-9856-7A8106BE2CDC}">
      <dgm:prSet/>
      <dgm:spPr/>
      <dgm:t>
        <a:bodyPr/>
        <a:lstStyle/>
        <a:p>
          <a:endParaRPr lang="en-US"/>
        </a:p>
      </dgm:t>
    </dgm:pt>
    <dgm:pt modelId="{B27C9E95-56F1-4732-AA79-3ABA58CCF015}" type="sibTrans" cxnId="{AB1C963E-E55E-4CE8-9856-7A8106BE2CDC}">
      <dgm:prSet/>
      <dgm:spPr/>
      <dgm:t>
        <a:bodyPr/>
        <a:lstStyle/>
        <a:p>
          <a:endParaRPr lang="en-US"/>
        </a:p>
      </dgm:t>
    </dgm:pt>
    <dgm:pt modelId="{E97A2571-7E8A-4EA0-9D41-2B3EEAFB4F99}">
      <dgm:prSet phldrT="[Text]"/>
      <dgm:spPr/>
      <dgm:t>
        <a:bodyPr/>
        <a:lstStyle/>
        <a:p>
          <a:r>
            <a:rPr lang="en-US" dirty="0" err="1"/>
            <a:t>Ajuda</a:t>
          </a:r>
          <a:r>
            <a:rPr lang="en-US" dirty="0"/>
            <a:t> a </a:t>
          </a:r>
          <a:r>
            <a:rPr lang="en-US" dirty="0" err="1"/>
            <a:t>impedir</a:t>
          </a:r>
          <a:r>
            <a:rPr lang="en-US" dirty="0"/>
            <a:t> </a:t>
          </a:r>
          <a:r>
            <a:rPr lang="en-US" dirty="0" err="1"/>
            <a:t>mudanças</a:t>
          </a:r>
          <a:r>
            <a:rPr lang="en-US" dirty="0"/>
            <a:t> </a:t>
          </a:r>
          <a:r>
            <a:rPr lang="en-US" dirty="0" err="1"/>
            <a:t>desnecessárias</a:t>
          </a:r>
          <a:r>
            <a:rPr lang="en-US" dirty="0"/>
            <a:t> para </a:t>
          </a:r>
          <a:r>
            <a:rPr lang="en-US" dirty="0" err="1"/>
            <a:t>uma</a:t>
          </a:r>
          <a:r>
            <a:rPr lang="en-US" dirty="0"/>
            <a:t> </a:t>
          </a:r>
          <a:r>
            <a:rPr lang="en-US" dirty="0" err="1"/>
            <a:t>TARV</a:t>
          </a:r>
          <a:r>
            <a:rPr lang="en-US" dirty="0"/>
            <a:t> de </a:t>
          </a:r>
          <a:r>
            <a:rPr lang="en-US" dirty="0" err="1"/>
            <a:t>segunda</a:t>
          </a:r>
          <a:r>
            <a:rPr lang="en-US" dirty="0"/>
            <a:t> </a:t>
          </a:r>
          <a:r>
            <a:rPr lang="en-US" dirty="0" err="1"/>
            <a:t>linha</a:t>
          </a:r>
          <a:r>
            <a:rPr lang="en-US" dirty="0"/>
            <a:t> </a:t>
          </a:r>
          <a:r>
            <a:rPr lang="en-US" dirty="0" err="1"/>
            <a:t>nas</a:t>
          </a:r>
          <a:r>
            <a:rPr lang="en-US" dirty="0"/>
            <a:t> </a:t>
          </a:r>
          <a:r>
            <a:rPr lang="en-US" dirty="0" err="1"/>
            <a:t>pessoas</a:t>
          </a:r>
          <a:r>
            <a:rPr lang="en-US" dirty="0"/>
            <a:t> com </a:t>
          </a:r>
          <a:r>
            <a:rPr lang="en-US" dirty="0" err="1"/>
            <a:t>supressão</a:t>
          </a:r>
          <a:r>
            <a:rPr lang="en-US" dirty="0"/>
            <a:t> actual</a:t>
          </a:r>
        </a:p>
      </dgm:t>
    </dgm:pt>
    <dgm:pt modelId="{D28082B8-B621-494B-9443-933E68E472C4}" type="parTrans" cxnId="{7C43F180-C267-4480-821E-AD9CD787865A}">
      <dgm:prSet/>
      <dgm:spPr/>
      <dgm:t>
        <a:bodyPr/>
        <a:lstStyle/>
        <a:p>
          <a:endParaRPr lang="en-US"/>
        </a:p>
      </dgm:t>
    </dgm:pt>
    <dgm:pt modelId="{18B040FE-1653-4739-B742-1F9FCC0F3A18}" type="sibTrans" cxnId="{7C43F180-C267-4480-821E-AD9CD787865A}">
      <dgm:prSet/>
      <dgm:spPr/>
      <dgm:t>
        <a:bodyPr/>
        <a:lstStyle/>
        <a:p>
          <a:endParaRPr lang="en-US"/>
        </a:p>
      </dgm:t>
    </dgm:pt>
    <dgm:pt modelId="{19B2D104-6F54-4AA4-932D-0756842DADD9}">
      <dgm:prSet phldrT="[Text]"/>
      <dgm:spPr/>
      <dgm:t>
        <a:bodyPr/>
        <a:lstStyle/>
        <a:p>
          <a:r>
            <a:rPr lang="en-US" dirty="0" err="1"/>
            <a:t>Menos</a:t>
          </a:r>
          <a:r>
            <a:rPr lang="en-US" dirty="0"/>
            <a:t> tempo de </a:t>
          </a:r>
          <a:r>
            <a:rPr lang="en-US" dirty="0" err="1"/>
            <a:t>replicação</a:t>
          </a:r>
          <a:r>
            <a:rPr lang="en-US" dirty="0"/>
            <a:t> viral </a:t>
          </a:r>
          <a:r>
            <a:rPr lang="en-US" dirty="0" err="1"/>
            <a:t>em</a:t>
          </a:r>
          <a:r>
            <a:rPr lang="en-US" dirty="0"/>
            <a:t> </a:t>
          </a:r>
          <a:r>
            <a:rPr lang="en-US" dirty="0" err="1"/>
            <a:t>curso</a:t>
          </a:r>
          <a:endParaRPr lang="en-US" dirty="0"/>
        </a:p>
      </dgm:t>
    </dgm:pt>
    <dgm:pt modelId="{457C949B-A32F-4354-AEAD-B6E61ADBAC91}" type="parTrans" cxnId="{263511BA-5842-443D-9DB3-442943C9E5A1}">
      <dgm:prSet/>
      <dgm:spPr/>
      <dgm:t>
        <a:bodyPr/>
        <a:lstStyle/>
        <a:p>
          <a:endParaRPr lang="en-US"/>
        </a:p>
      </dgm:t>
    </dgm:pt>
    <dgm:pt modelId="{F6611BB0-0C90-44B4-8BF6-07E4DC9599B0}" type="sibTrans" cxnId="{263511BA-5842-443D-9DB3-442943C9E5A1}">
      <dgm:prSet/>
      <dgm:spPr/>
      <dgm:t>
        <a:bodyPr/>
        <a:lstStyle/>
        <a:p>
          <a:endParaRPr lang="en-US"/>
        </a:p>
      </dgm:t>
    </dgm:pt>
    <dgm:pt modelId="{D55F911C-D575-4A1D-BFCE-ABCAC439D9CD}">
      <dgm:prSet phldrT="[Text]"/>
      <dgm:spPr/>
      <dgm:t>
        <a:bodyPr/>
        <a:lstStyle/>
        <a:p>
          <a:r>
            <a:rPr lang="en-US" dirty="0" err="1"/>
            <a:t>Pode</a:t>
          </a:r>
          <a:r>
            <a:rPr lang="en-US" dirty="0"/>
            <a:t> </a:t>
          </a:r>
          <a:r>
            <a:rPr lang="en-US" dirty="0" err="1"/>
            <a:t>impedir</a:t>
          </a:r>
          <a:r>
            <a:rPr lang="en-US" dirty="0"/>
            <a:t> a </a:t>
          </a:r>
          <a:r>
            <a:rPr lang="en-US" dirty="0" err="1"/>
            <a:t>resistência</a:t>
          </a:r>
          <a:r>
            <a:rPr lang="en-US" dirty="0"/>
            <a:t> </a:t>
          </a:r>
          <a:r>
            <a:rPr lang="en-US" dirty="0" err="1"/>
            <a:t>aos</a:t>
          </a:r>
          <a:r>
            <a:rPr lang="en-US" dirty="0"/>
            <a:t> </a:t>
          </a:r>
          <a:r>
            <a:rPr lang="en-US" dirty="0" err="1"/>
            <a:t>medicamentos</a:t>
          </a:r>
          <a:r>
            <a:rPr lang="en-US" dirty="0"/>
            <a:t> e </a:t>
          </a:r>
          <a:r>
            <a:rPr lang="en-US" dirty="0" err="1"/>
            <a:t>diminuir</a:t>
          </a:r>
          <a:r>
            <a:rPr lang="en-US" dirty="0"/>
            <a:t> o </a:t>
          </a:r>
          <a:r>
            <a:rPr lang="en-US" dirty="0" err="1"/>
            <a:t>risco</a:t>
          </a:r>
          <a:r>
            <a:rPr lang="en-US" dirty="0"/>
            <a:t> de </a:t>
          </a:r>
          <a:r>
            <a:rPr lang="en-US" dirty="0" err="1"/>
            <a:t>transmissão</a:t>
          </a:r>
          <a:endParaRPr lang="en-US" dirty="0"/>
        </a:p>
      </dgm:t>
    </dgm:pt>
    <dgm:pt modelId="{20CDED14-4FFF-468B-8F92-0AA27CBE4450}" type="parTrans" cxnId="{3A148BA1-CA77-42DC-84EC-8B151CEED392}">
      <dgm:prSet/>
      <dgm:spPr/>
      <dgm:t>
        <a:bodyPr/>
        <a:lstStyle/>
        <a:p>
          <a:endParaRPr lang="en-US"/>
        </a:p>
      </dgm:t>
    </dgm:pt>
    <dgm:pt modelId="{D27DCC5E-F0CC-4C81-B2AE-B6B446C62E1A}" type="sibTrans" cxnId="{3A148BA1-CA77-42DC-84EC-8B151CEED392}">
      <dgm:prSet/>
      <dgm:spPr/>
      <dgm:t>
        <a:bodyPr/>
        <a:lstStyle/>
        <a:p>
          <a:endParaRPr lang="en-US"/>
        </a:p>
      </dgm:t>
    </dgm:pt>
    <dgm:pt modelId="{4EB2D086-4764-4839-9613-846BC00C3B4C}">
      <dgm:prSet phldrT="[Text]"/>
      <dgm:spPr/>
      <dgm:t>
        <a:bodyPr/>
        <a:lstStyle/>
        <a:p>
          <a:r>
            <a:rPr lang="en-US" b="1" dirty="0" err="1"/>
            <a:t>Mais</a:t>
          </a:r>
          <a:r>
            <a:rPr lang="en-US" b="1" dirty="0"/>
            <a:t> valor </a:t>
          </a:r>
          <a:r>
            <a:rPr lang="en-US" b="1" dirty="0" err="1"/>
            <a:t>predictivo</a:t>
          </a:r>
          <a:r>
            <a:rPr lang="en-US" b="1" dirty="0"/>
            <a:t> </a:t>
          </a:r>
          <a:r>
            <a:rPr lang="en-US" b="1" dirty="0" err="1"/>
            <a:t>positivo</a:t>
          </a:r>
          <a:endParaRPr lang="en-US" b="1" dirty="0"/>
        </a:p>
      </dgm:t>
    </dgm:pt>
    <dgm:pt modelId="{E99EB107-386C-4F78-92B5-D7C248D6B0DA}" type="sibTrans" cxnId="{915E4D4D-9A6F-4DC7-9F9A-FFD39F5B185E}">
      <dgm:prSet/>
      <dgm:spPr/>
      <dgm:t>
        <a:bodyPr/>
        <a:lstStyle/>
        <a:p>
          <a:endParaRPr lang="en-US"/>
        </a:p>
      </dgm:t>
    </dgm:pt>
    <dgm:pt modelId="{E35D93BB-CF70-4B40-BBD0-62A8EE913A2C}" type="parTrans" cxnId="{915E4D4D-9A6F-4DC7-9F9A-FFD39F5B185E}">
      <dgm:prSet/>
      <dgm:spPr/>
      <dgm:t>
        <a:bodyPr/>
        <a:lstStyle/>
        <a:p>
          <a:endParaRPr lang="en-US"/>
        </a:p>
      </dgm:t>
    </dgm:pt>
    <dgm:pt modelId="{5AC1132E-9EC9-4FF9-A521-E249372C91A4}" type="pres">
      <dgm:prSet presAssocID="{813B6F40-2BFB-4A66-B88F-A0E3D54A640E}" presName="Name0" presStyleCnt="0">
        <dgm:presLayoutVars>
          <dgm:dir/>
          <dgm:animLvl val="lvl"/>
          <dgm:resizeHandles val="exact"/>
        </dgm:presLayoutVars>
      </dgm:prSet>
      <dgm:spPr/>
    </dgm:pt>
    <dgm:pt modelId="{73B8E670-B0BF-4A2B-BCD2-43D2681E172D}" type="pres">
      <dgm:prSet presAssocID="{4C64DB8E-ABBE-42E8-A4F1-4877F8C1C68D}" presName="composite" presStyleCnt="0"/>
      <dgm:spPr/>
    </dgm:pt>
    <dgm:pt modelId="{4F287D47-D0C6-474F-A089-0E0C456220FC}" type="pres">
      <dgm:prSet presAssocID="{4C64DB8E-ABBE-42E8-A4F1-4877F8C1C68D}" presName="parTx" presStyleLbl="alignNode1" presStyleIdx="0" presStyleCnt="2">
        <dgm:presLayoutVars>
          <dgm:chMax val="0"/>
          <dgm:chPref val="0"/>
          <dgm:bulletEnabled val="1"/>
        </dgm:presLayoutVars>
      </dgm:prSet>
      <dgm:spPr/>
    </dgm:pt>
    <dgm:pt modelId="{C90D67B9-71B7-47D3-ACCB-DE9C5F652F9D}" type="pres">
      <dgm:prSet presAssocID="{4C64DB8E-ABBE-42E8-A4F1-4877F8C1C68D}" presName="desTx" presStyleLbl="alignAccFollowNode1" presStyleIdx="0" presStyleCnt="2">
        <dgm:presLayoutVars>
          <dgm:bulletEnabled val="1"/>
        </dgm:presLayoutVars>
      </dgm:prSet>
      <dgm:spPr/>
    </dgm:pt>
    <dgm:pt modelId="{2F04B74C-968E-4E81-9775-7A7B8082B059}" type="pres">
      <dgm:prSet presAssocID="{60727021-5FE3-42E0-8BBA-37FB1E6AA07B}" presName="space" presStyleCnt="0"/>
      <dgm:spPr/>
    </dgm:pt>
    <dgm:pt modelId="{BDF6B64D-3CE0-43A7-A52A-B975698D4EFA}" type="pres">
      <dgm:prSet presAssocID="{4EB2D086-4764-4839-9613-846BC00C3B4C}" presName="composite" presStyleCnt="0"/>
      <dgm:spPr/>
    </dgm:pt>
    <dgm:pt modelId="{3497A88D-C879-4B5C-A44C-5A6463FCA135}" type="pres">
      <dgm:prSet presAssocID="{4EB2D086-4764-4839-9613-846BC00C3B4C}" presName="parTx" presStyleLbl="alignNode1" presStyleIdx="1" presStyleCnt="2">
        <dgm:presLayoutVars>
          <dgm:chMax val="0"/>
          <dgm:chPref val="0"/>
          <dgm:bulletEnabled val="1"/>
        </dgm:presLayoutVars>
      </dgm:prSet>
      <dgm:spPr/>
    </dgm:pt>
    <dgm:pt modelId="{2CFD746D-A81E-4508-85E0-7010D9861C4D}" type="pres">
      <dgm:prSet presAssocID="{4EB2D086-4764-4839-9613-846BC00C3B4C}" presName="desTx" presStyleLbl="alignAccFollowNode1" presStyleIdx="1" presStyleCnt="2" custScaleY="99618" custLinFactNeighborX="1" custLinFactNeighborY="-270">
        <dgm:presLayoutVars>
          <dgm:bulletEnabled val="1"/>
        </dgm:presLayoutVars>
      </dgm:prSet>
      <dgm:spPr/>
    </dgm:pt>
  </dgm:ptLst>
  <dgm:cxnLst>
    <dgm:cxn modelId="{10915E04-464E-44B2-A722-DF10AC54BA45}" srcId="{4C64DB8E-ABBE-42E8-A4F1-4877F8C1C68D}" destId="{95644E54-4800-4349-BB12-22BE415BC207}" srcOrd="1" destOrd="0" parTransId="{78561FA3-511F-49E6-8068-145751A2EC0D}" sibTransId="{728503B0-56C9-495C-ACB0-959C66C7ACC7}"/>
    <dgm:cxn modelId="{CF017F11-2EBF-4F5B-A70C-6114EB7FA712}" type="presOf" srcId="{E97A2571-7E8A-4EA0-9D41-2B3EEAFB4F99}" destId="{2CFD746D-A81E-4508-85E0-7010D9861C4D}" srcOrd="0" destOrd="1" presId="urn:microsoft.com/office/officeart/2005/8/layout/hList1"/>
    <dgm:cxn modelId="{D7E2C513-5635-41CC-A077-ED283377917C}" srcId="{4C64DB8E-ABBE-42E8-A4F1-4877F8C1C68D}" destId="{7FFCA780-A708-4BF3-B866-B01572F5714C}" srcOrd="0" destOrd="0" parTransId="{02A7D013-2721-42AD-B39E-FA6FB215E052}" sibTransId="{D9778900-F59C-42D4-94B4-1796759704FC}"/>
    <dgm:cxn modelId="{7ECFB829-9340-4E13-8F80-7D9E79CEF630}" type="presOf" srcId="{4EB2D086-4764-4839-9613-846BC00C3B4C}" destId="{3497A88D-C879-4B5C-A44C-5A6463FCA135}" srcOrd="0" destOrd="0" presId="urn:microsoft.com/office/officeart/2005/8/layout/hList1"/>
    <dgm:cxn modelId="{7A65042F-0502-4809-BC00-DB1A45E14334}" type="presOf" srcId="{95644E54-4800-4349-BB12-22BE415BC207}" destId="{C90D67B9-71B7-47D3-ACCB-DE9C5F652F9D}" srcOrd="0" destOrd="1" presId="urn:microsoft.com/office/officeart/2005/8/layout/hList1"/>
    <dgm:cxn modelId="{AB1C963E-E55E-4CE8-9856-7A8106BE2CDC}" srcId="{4EB2D086-4764-4839-9613-846BC00C3B4C}" destId="{C8B16437-F6CE-47F2-A555-D8EF932D5B38}" srcOrd="0" destOrd="0" parTransId="{E77C5E20-661F-418E-831B-27828935409F}" sibTransId="{B27C9E95-56F1-4732-AA79-3ABA58CCF015}"/>
    <dgm:cxn modelId="{660A3267-6AC9-45EA-91EB-C7BB16DA93F4}" srcId="{813B6F40-2BFB-4A66-B88F-A0E3D54A640E}" destId="{4C64DB8E-ABBE-42E8-A4F1-4877F8C1C68D}" srcOrd="0" destOrd="0" parTransId="{934EC12C-C19C-4827-8DE2-8BAF14E50CB1}" sibTransId="{60727021-5FE3-42E0-8BBA-37FB1E6AA07B}"/>
    <dgm:cxn modelId="{CBFD874A-D076-4717-A66D-0D46ABA37267}" type="presOf" srcId="{813B6F40-2BFB-4A66-B88F-A0E3D54A640E}" destId="{5AC1132E-9EC9-4FF9-A521-E249372C91A4}" srcOrd="0" destOrd="0" presId="urn:microsoft.com/office/officeart/2005/8/layout/hList1"/>
    <dgm:cxn modelId="{915E4D4D-9A6F-4DC7-9F9A-FFD39F5B185E}" srcId="{813B6F40-2BFB-4A66-B88F-A0E3D54A640E}" destId="{4EB2D086-4764-4839-9613-846BC00C3B4C}" srcOrd="1" destOrd="0" parTransId="{E35D93BB-CF70-4B40-BBD0-62A8EE913A2C}" sibTransId="{E99EB107-386C-4F78-92B5-D7C248D6B0DA}"/>
    <dgm:cxn modelId="{7C43F180-C267-4480-821E-AD9CD787865A}" srcId="{4EB2D086-4764-4839-9613-846BC00C3B4C}" destId="{E97A2571-7E8A-4EA0-9D41-2B3EEAFB4F99}" srcOrd="1" destOrd="0" parTransId="{D28082B8-B621-494B-9443-933E68E472C4}" sibTransId="{18B040FE-1653-4739-B742-1F9FCC0F3A18}"/>
    <dgm:cxn modelId="{B9665687-C402-430D-ACE1-CA322D328D52}" type="presOf" srcId="{D55F911C-D575-4A1D-BFCE-ABCAC439D9CD}" destId="{C90D67B9-71B7-47D3-ACCB-DE9C5F652F9D}" srcOrd="0" destOrd="3" presId="urn:microsoft.com/office/officeart/2005/8/layout/hList1"/>
    <dgm:cxn modelId="{A061009E-2D90-4971-9441-CBD02464490A}" type="presOf" srcId="{19B2D104-6F54-4AA4-932D-0756842DADD9}" destId="{C90D67B9-71B7-47D3-ACCB-DE9C5F652F9D}" srcOrd="0" destOrd="2" presId="urn:microsoft.com/office/officeart/2005/8/layout/hList1"/>
    <dgm:cxn modelId="{3A148BA1-CA77-42DC-84EC-8B151CEED392}" srcId="{4C64DB8E-ABBE-42E8-A4F1-4877F8C1C68D}" destId="{D55F911C-D575-4A1D-BFCE-ABCAC439D9CD}" srcOrd="3" destOrd="0" parTransId="{20CDED14-4FFF-468B-8F92-0AA27CBE4450}" sibTransId="{D27DCC5E-F0CC-4C81-B2AE-B6B446C62E1A}"/>
    <dgm:cxn modelId="{A113E0B3-2140-4702-951D-8EC110D8AAC8}" type="presOf" srcId="{C8B16437-F6CE-47F2-A555-D8EF932D5B38}" destId="{2CFD746D-A81E-4508-85E0-7010D9861C4D}" srcOrd="0" destOrd="0" presId="urn:microsoft.com/office/officeart/2005/8/layout/hList1"/>
    <dgm:cxn modelId="{E1A5ACB8-8F5B-42F2-AA26-F07BED9DF50D}" type="presOf" srcId="{7FFCA780-A708-4BF3-B866-B01572F5714C}" destId="{C90D67B9-71B7-47D3-ACCB-DE9C5F652F9D}" srcOrd="0" destOrd="0" presId="urn:microsoft.com/office/officeart/2005/8/layout/hList1"/>
    <dgm:cxn modelId="{263511BA-5842-443D-9DB3-442943C9E5A1}" srcId="{4C64DB8E-ABBE-42E8-A4F1-4877F8C1C68D}" destId="{19B2D104-6F54-4AA4-932D-0756842DADD9}" srcOrd="2" destOrd="0" parTransId="{457C949B-A32F-4354-AEAD-B6E61ADBAC91}" sibTransId="{F6611BB0-0C90-44B4-8BF6-07E4DC9599B0}"/>
    <dgm:cxn modelId="{9F1BC5E8-989C-4051-9062-909203088150}" type="presOf" srcId="{4C64DB8E-ABBE-42E8-A4F1-4877F8C1C68D}" destId="{4F287D47-D0C6-474F-A089-0E0C456220FC}" srcOrd="0" destOrd="0" presId="urn:microsoft.com/office/officeart/2005/8/layout/hList1"/>
    <dgm:cxn modelId="{A40A238B-FF18-45DB-AEBF-CB77D4B71B9E}" type="presParOf" srcId="{5AC1132E-9EC9-4FF9-A521-E249372C91A4}" destId="{73B8E670-B0BF-4A2B-BCD2-43D2681E172D}" srcOrd="0" destOrd="0" presId="urn:microsoft.com/office/officeart/2005/8/layout/hList1"/>
    <dgm:cxn modelId="{6FD797B1-7C7E-4A81-ACE9-307773312E40}" type="presParOf" srcId="{73B8E670-B0BF-4A2B-BCD2-43D2681E172D}" destId="{4F287D47-D0C6-474F-A089-0E0C456220FC}" srcOrd="0" destOrd="0" presId="urn:microsoft.com/office/officeart/2005/8/layout/hList1"/>
    <dgm:cxn modelId="{65057ABA-2FC3-4829-B0A0-DE139C32D9C9}" type="presParOf" srcId="{73B8E670-B0BF-4A2B-BCD2-43D2681E172D}" destId="{C90D67B9-71B7-47D3-ACCB-DE9C5F652F9D}" srcOrd="1" destOrd="0" presId="urn:microsoft.com/office/officeart/2005/8/layout/hList1"/>
    <dgm:cxn modelId="{941E13BD-615A-4AAA-B148-DCCE2A00A2EC}" type="presParOf" srcId="{5AC1132E-9EC9-4FF9-A521-E249372C91A4}" destId="{2F04B74C-968E-4E81-9775-7A7B8082B059}" srcOrd="1" destOrd="0" presId="urn:microsoft.com/office/officeart/2005/8/layout/hList1"/>
    <dgm:cxn modelId="{620BA7F1-2507-4B44-9FBF-766B64599F58}" type="presParOf" srcId="{5AC1132E-9EC9-4FF9-A521-E249372C91A4}" destId="{BDF6B64D-3CE0-43A7-A52A-B975698D4EFA}" srcOrd="2" destOrd="0" presId="urn:microsoft.com/office/officeart/2005/8/layout/hList1"/>
    <dgm:cxn modelId="{7798C453-010E-442F-B89E-23149BB48786}" type="presParOf" srcId="{BDF6B64D-3CE0-43A7-A52A-B975698D4EFA}" destId="{3497A88D-C879-4B5C-A44C-5A6463FCA135}" srcOrd="0" destOrd="0" presId="urn:microsoft.com/office/officeart/2005/8/layout/hList1"/>
    <dgm:cxn modelId="{6C75F07E-6598-41E6-B30F-8FF75E122A57}" type="presParOf" srcId="{BDF6B64D-3CE0-43A7-A52A-B975698D4EFA}" destId="{2CFD746D-A81E-4508-85E0-7010D9861C4D}"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0A36F7A-23AE-436B-8169-E619DCEC253C}" type="doc">
      <dgm:prSet loTypeId="urn:microsoft.com/office/officeart/2005/8/layout/hierarchy3" loCatId="list" qsTypeId="urn:microsoft.com/office/officeart/2005/8/quickstyle/simple5" qsCatId="simple" csTypeId="urn:microsoft.com/office/officeart/2005/8/colors/colorful4" csCatId="colorful" phldr="1"/>
      <dgm:spPr/>
      <dgm:t>
        <a:bodyPr/>
        <a:lstStyle/>
        <a:p>
          <a:endParaRPr lang="en-US"/>
        </a:p>
      </dgm:t>
    </dgm:pt>
    <dgm:pt modelId="{62562545-D851-4F62-889C-816A751E82C8}">
      <dgm:prSet phldrT="[Text]" custT="1"/>
      <dgm:spPr/>
      <dgm:t>
        <a:bodyPr/>
        <a:lstStyle/>
        <a:p>
          <a:r>
            <a:rPr lang="en-US" sz="3200" b="1" dirty="0" err="1">
              <a:latin typeface="Garamond" panose="02020404030301010803" pitchFamily="18" charset="0"/>
            </a:rPr>
            <a:t>Monitorização</a:t>
          </a:r>
          <a:r>
            <a:rPr lang="en-US" sz="3200" b="1" dirty="0">
              <a:latin typeface="Garamond" panose="02020404030301010803" pitchFamily="18" charset="0"/>
            </a:rPr>
            <a:t> Habitual da Carga Viral</a:t>
          </a:r>
        </a:p>
      </dgm:t>
    </dgm:pt>
    <dgm:pt modelId="{D68FF173-C525-43C4-AB5C-0A9B33E8728A}" type="parTrans" cxnId="{A2BA2218-5795-4C7A-B423-32DA6CDF64B5}">
      <dgm:prSet/>
      <dgm:spPr/>
      <dgm:t>
        <a:bodyPr/>
        <a:lstStyle/>
        <a:p>
          <a:endParaRPr lang="en-US"/>
        </a:p>
      </dgm:t>
    </dgm:pt>
    <dgm:pt modelId="{49DBB4B3-3F74-4C18-99FF-FBBEE4826E27}" type="sibTrans" cxnId="{A2BA2218-5795-4C7A-B423-32DA6CDF64B5}">
      <dgm:prSet/>
      <dgm:spPr/>
      <dgm:t>
        <a:bodyPr/>
        <a:lstStyle/>
        <a:p>
          <a:endParaRPr lang="en-US"/>
        </a:p>
      </dgm:t>
    </dgm:pt>
    <dgm:pt modelId="{164A3A8C-AAAB-43B9-9761-6A5A63CD393C}">
      <dgm:prSet phldrT="[Text]"/>
      <dgm:spPr/>
      <dgm:t>
        <a:bodyPr/>
        <a:lstStyle/>
        <a:p>
          <a:r>
            <a:rPr lang="pt-PT" noProof="0" dirty="0">
              <a:latin typeface="Garamond" panose="02020404030301010803" pitchFamily="18" charset="0"/>
            </a:rPr>
            <a:t>De preferência, a carga viral deve ser medida a intervalos regulares para todas as pessoas a fazer a </a:t>
          </a:r>
          <a:r>
            <a:rPr lang="pt-PT" noProof="0" dirty="0" err="1">
              <a:latin typeface="Garamond" panose="02020404030301010803" pitchFamily="18" charset="0"/>
            </a:rPr>
            <a:t>TARV</a:t>
          </a:r>
          <a:r>
            <a:rPr lang="pt-PT" noProof="0" dirty="0">
              <a:latin typeface="Garamond" panose="02020404030301010803" pitchFamily="18" charset="0"/>
            </a:rPr>
            <a:t>, para monitorizar a resposta ao tratamento e para </a:t>
          </a:r>
          <a:r>
            <a:rPr lang="pt-PT" noProof="0" dirty="0" err="1">
              <a:latin typeface="Garamond" panose="02020404030301010803" pitchFamily="18" charset="0"/>
            </a:rPr>
            <a:t>detectar</a:t>
          </a:r>
          <a:r>
            <a:rPr lang="pt-PT" noProof="0" dirty="0">
              <a:latin typeface="Garamond" panose="02020404030301010803" pitchFamily="18" charset="0"/>
            </a:rPr>
            <a:t> oportunamente o fracasso do tratamento</a:t>
          </a:r>
        </a:p>
      </dgm:t>
    </dgm:pt>
    <dgm:pt modelId="{AF14ABB6-2EA7-4053-9EB3-12631658ADD6}" type="parTrans" cxnId="{8A8D549A-67FE-4B41-9A87-ED01A6530CD9}">
      <dgm:prSet/>
      <dgm:spPr/>
      <dgm:t>
        <a:bodyPr/>
        <a:lstStyle/>
        <a:p>
          <a:endParaRPr lang="en-US"/>
        </a:p>
      </dgm:t>
    </dgm:pt>
    <dgm:pt modelId="{BE6E589D-19A0-46B7-B46F-5F75A8055288}" type="sibTrans" cxnId="{8A8D549A-67FE-4B41-9A87-ED01A6530CD9}">
      <dgm:prSet/>
      <dgm:spPr/>
      <dgm:t>
        <a:bodyPr/>
        <a:lstStyle/>
        <a:p>
          <a:endParaRPr lang="en-US"/>
        </a:p>
      </dgm:t>
    </dgm:pt>
    <dgm:pt modelId="{D077285A-C81A-49E0-A181-10E3214878D9}">
      <dgm:prSet phldrT="[Text]" custT="1"/>
      <dgm:spPr/>
      <dgm:t>
        <a:bodyPr/>
        <a:lstStyle/>
        <a:p>
          <a:r>
            <a:rPr lang="en-US" sz="3200" b="1" dirty="0" err="1">
              <a:latin typeface="Garamond" panose="02020404030301010803" pitchFamily="18" charset="0"/>
            </a:rPr>
            <a:t>Monitorização</a:t>
          </a:r>
          <a:r>
            <a:rPr lang="en-US" sz="3200" b="1" dirty="0">
              <a:latin typeface="Garamond" panose="02020404030301010803" pitchFamily="18" charset="0"/>
            </a:rPr>
            <a:t> </a:t>
          </a:r>
          <a:r>
            <a:rPr lang="en-US" sz="3200" b="1" dirty="0" err="1">
              <a:latin typeface="Garamond" panose="02020404030301010803" pitchFamily="18" charset="0"/>
            </a:rPr>
            <a:t>Orientada</a:t>
          </a:r>
          <a:r>
            <a:rPr lang="en-US" sz="3200" b="1" dirty="0">
              <a:latin typeface="Garamond" panose="02020404030301010803" pitchFamily="18" charset="0"/>
            </a:rPr>
            <a:t> da Carga Viral</a:t>
          </a:r>
        </a:p>
      </dgm:t>
    </dgm:pt>
    <dgm:pt modelId="{3A5DB27D-3160-4B3A-BB84-C3577D5E353E}" type="parTrans" cxnId="{344483A9-6B91-4DE1-8998-78942D029963}">
      <dgm:prSet/>
      <dgm:spPr/>
      <dgm:t>
        <a:bodyPr/>
        <a:lstStyle/>
        <a:p>
          <a:endParaRPr lang="en-US"/>
        </a:p>
      </dgm:t>
    </dgm:pt>
    <dgm:pt modelId="{401FBBEE-CB96-4D23-B48B-804A748FE5D6}" type="sibTrans" cxnId="{344483A9-6B91-4DE1-8998-78942D029963}">
      <dgm:prSet/>
      <dgm:spPr/>
      <dgm:t>
        <a:bodyPr/>
        <a:lstStyle/>
        <a:p>
          <a:endParaRPr lang="en-US"/>
        </a:p>
      </dgm:t>
    </dgm:pt>
    <dgm:pt modelId="{E0A6F366-C7F0-4B0D-8D82-BAE7587F5810}">
      <dgm:prSet phldrT="[Text]"/>
      <dgm:spPr/>
      <dgm:t>
        <a:bodyPr/>
        <a:lstStyle/>
        <a:p>
          <a:r>
            <a:rPr lang="pt-PT" noProof="0" dirty="0">
              <a:latin typeface="Garamond" panose="02020404030301010803" pitchFamily="18" charset="0"/>
            </a:rPr>
            <a:t>Em situações em que os testes de rotina da carga viral não sejam viáveis ou não estejam disponíveis, devem utilizar-se os testes da carga viral para confirmar o insucesso do tratamento, se a contagem de CD4 ou critérios clínicos suscitarem essa suspeita</a:t>
          </a:r>
        </a:p>
      </dgm:t>
    </dgm:pt>
    <dgm:pt modelId="{9AFB5682-33CF-4BE3-879E-0E21E02AECC7}" type="parTrans" cxnId="{6091B2AF-BD72-4630-A6D4-EB85860A0980}">
      <dgm:prSet/>
      <dgm:spPr/>
      <dgm:t>
        <a:bodyPr/>
        <a:lstStyle/>
        <a:p>
          <a:endParaRPr lang="en-US"/>
        </a:p>
      </dgm:t>
    </dgm:pt>
    <dgm:pt modelId="{3CC8CE05-3DBD-44FF-8488-F23AE38E1FD0}" type="sibTrans" cxnId="{6091B2AF-BD72-4630-A6D4-EB85860A0980}">
      <dgm:prSet/>
      <dgm:spPr/>
      <dgm:t>
        <a:bodyPr/>
        <a:lstStyle/>
        <a:p>
          <a:endParaRPr lang="en-US"/>
        </a:p>
      </dgm:t>
    </dgm:pt>
    <dgm:pt modelId="{DCEA3BD2-9370-4F61-B18B-51B43910FBC6}" type="pres">
      <dgm:prSet presAssocID="{30A36F7A-23AE-436B-8169-E619DCEC253C}" presName="diagram" presStyleCnt="0">
        <dgm:presLayoutVars>
          <dgm:chPref val="1"/>
          <dgm:dir/>
          <dgm:animOne val="branch"/>
          <dgm:animLvl val="lvl"/>
          <dgm:resizeHandles/>
        </dgm:presLayoutVars>
      </dgm:prSet>
      <dgm:spPr/>
    </dgm:pt>
    <dgm:pt modelId="{FBF66733-9211-47B0-988A-25ABA3D867A6}" type="pres">
      <dgm:prSet presAssocID="{62562545-D851-4F62-889C-816A751E82C8}" presName="root" presStyleCnt="0"/>
      <dgm:spPr/>
    </dgm:pt>
    <dgm:pt modelId="{28518DEE-145F-4351-AC6D-592E8FA651D5}" type="pres">
      <dgm:prSet presAssocID="{62562545-D851-4F62-889C-816A751E82C8}" presName="rootComposite" presStyleCnt="0"/>
      <dgm:spPr/>
    </dgm:pt>
    <dgm:pt modelId="{A2505059-0D5E-4DD9-B125-58318E7AF06C}" type="pres">
      <dgm:prSet presAssocID="{62562545-D851-4F62-889C-816A751E82C8}" presName="rootText" presStyleLbl="node1" presStyleIdx="0" presStyleCnt="2" custLinFactNeighborX="-27" custLinFactNeighborY="5134"/>
      <dgm:spPr/>
    </dgm:pt>
    <dgm:pt modelId="{4DF5C0B9-44AC-4239-95E0-0F2405B4E254}" type="pres">
      <dgm:prSet presAssocID="{62562545-D851-4F62-889C-816A751E82C8}" presName="rootConnector" presStyleLbl="node1" presStyleIdx="0" presStyleCnt="2"/>
      <dgm:spPr/>
    </dgm:pt>
    <dgm:pt modelId="{CA1004FD-759C-49D5-B779-33B312E2C29B}" type="pres">
      <dgm:prSet presAssocID="{62562545-D851-4F62-889C-816A751E82C8}" presName="childShape" presStyleCnt="0"/>
      <dgm:spPr/>
    </dgm:pt>
    <dgm:pt modelId="{3B45A8E2-5BFE-46A6-B349-4E782C39459A}" type="pres">
      <dgm:prSet presAssocID="{AF14ABB6-2EA7-4053-9EB3-12631658ADD6}" presName="Name13" presStyleLbl="parChTrans1D2" presStyleIdx="0" presStyleCnt="2"/>
      <dgm:spPr/>
    </dgm:pt>
    <dgm:pt modelId="{2ED8B824-3BC5-454D-BEB2-9B60BC71BE1B}" type="pres">
      <dgm:prSet presAssocID="{164A3A8C-AAAB-43B9-9761-6A5A63CD393C}" presName="childText" presStyleLbl="bgAcc1" presStyleIdx="0" presStyleCnt="2">
        <dgm:presLayoutVars>
          <dgm:bulletEnabled val="1"/>
        </dgm:presLayoutVars>
      </dgm:prSet>
      <dgm:spPr/>
    </dgm:pt>
    <dgm:pt modelId="{9B15A5E2-84EE-4795-8768-360FD913FC84}" type="pres">
      <dgm:prSet presAssocID="{D077285A-C81A-49E0-A181-10E3214878D9}" presName="root" presStyleCnt="0"/>
      <dgm:spPr/>
    </dgm:pt>
    <dgm:pt modelId="{BEE7D58E-49ED-4474-9F09-707B424A74C4}" type="pres">
      <dgm:prSet presAssocID="{D077285A-C81A-49E0-A181-10E3214878D9}" presName="rootComposite" presStyleCnt="0"/>
      <dgm:spPr/>
    </dgm:pt>
    <dgm:pt modelId="{C1490316-23D6-4234-8B67-361CDD2D790D}" type="pres">
      <dgm:prSet presAssocID="{D077285A-C81A-49E0-A181-10E3214878D9}" presName="rootText" presStyleLbl="node1" presStyleIdx="1" presStyleCnt="2"/>
      <dgm:spPr/>
    </dgm:pt>
    <dgm:pt modelId="{4D5EE3A5-056E-40E9-9693-28FF62EDBD2E}" type="pres">
      <dgm:prSet presAssocID="{D077285A-C81A-49E0-A181-10E3214878D9}" presName="rootConnector" presStyleLbl="node1" presStyleIdx="1" presStyleCnt="2"/>
      <dgm:spPr/>
    </dgm:pt>
    <dgm:pt modelId="{2ED15744-5C38-43F4-B093-6939C7E46DEB}" type="pres">
      <dgm:prSet presAssocID="{D077285A-C81A-49E0-A181-10E3214878D9}" presName="childShape" presStyleCnt="0"/>
      <dgm:spPr/>
    </dgm:pt>
    <dgm:pt modelId="{81B9C1A1-F0C9-4CC4-B465-CEB4AB0EB9CB}" type="pres">
      <dgm:prSet presAssocID="{9AFB5682-33CF-4BE3-879E-0E21E02AECC7}" presName="Name13" presStyleLbl="parChTrans1D2" presStyleIdx="1" presStyleCnt="2"/>
      <dgm:spPr/>
    </dgm:pt>
    <dgm:pt modelId="{B48B8C8F-4B43-4E6D-A3BA-58AD08DA4504}" type="pres">
      <dgm:prSet presAssocID="{E0A6F366-C7F0-4B0D-8D82-BAE7587F5810}" presName="childText" presStyleLbl="bgAcc1" presStyleIdx="1" presStyleCnt="2">
        <dgm:presLayoutVars>
          <dgm:bulletEnabled val="1"/>
        </dgm:presLayoutVars>
      </dgm:prSet>
      <dgm:spPr/>
    </dgm:pt>
  </dgm:ptLst>
  <dgm:cxnLst>
    <dgm:cxn modelId="{89B35C14-4C76-4EDC-BA84-B6A7F357E12D}" type="presOf" srcId="{9AFB5682-33CF-4BE3-879E-0E21E02AECC7}" destId="{81B9C1A1-F0C9-4CC4-B465-CEB4AB0EB9CB}" srcOrd="0" destOrd="0" presId="urn:microsoft.com/office/officeart/2005/8/layout/hierarchy3"/>
    <dgm:cxn modelId="{A2BA2218-5795-4C7A-B423-32DA6CDF64B5}" srcId="{30A36F7A-23AE-436B-8169-E619DCEC253C}" destId="{62562545-D851-4F62-889C-816A751E82C8}" srcOrd="0" destOrd="0" parTransId="{D68FF173-C525-43C4-AB5C-0A9B33E8728A}" sibTransId="{49DBB4B3-3F74-4C18-99FF-FBBEE4826E27}"/>
    <dgm:cxn modelId="{BCAD641B-F99C-4C0C-B9AC-6FCA22E806AB}" type="presOf" srcId="{62562545-D851-4F62-889C-816A751E82C8}" destId="{4DF5C0B9-44AC-4239-95E0-0F2405B4E254}" srcOrd="1" destOrd="0" presId="urn:microsoft.com/office/officeart/2005/8/layout/hierarchy3"/>
    <dgm:cxn modelId="{F3491F28-0500-40F2-9266-FB348EEEC215}" type="presOf" srcId="{AF14ABB6-2EA7-4053-9EB3-12631658ADD6}" destId="{3B45A8E2-5BFE-46A6-B349-4E782C39459A}" srcOrd="0" destOrd="0" presId="urn:microsoft.com/office/officeart/2005/8/layout/hierarchy3"/>
    <dgm:cxn modelId="{0C60405D-D16E-461A-BAED-C0E618D4B59E}" type="presOf" srcId="{E0A6F366-C7F0-4B0D-8D82-BAE7587F5810}" destId="{B48B8C8F-4B43-4E6D-A3BA-58AD08DA4504}" srcOrd="0" destOrd="0" presId="urn:microsoft.com/office/officeart/2005/8/layout/hierarchy3"/>
    <dgm:cxn modelId="{BE9FE947-E383-4E3D-8210-82F4D24E98C2}" type="presOf" srcId="{164A3A8C-AAAB-43B9-9761-6A5A63CD393C}" destId="{2ED8B824-3BC5-454D-BEB2-9B60BC71BE1B}" srcOrd="0" destOrd="0" presId="urn:microsoft.com/office/officeart/2005/8/layout/hierarchy3"/>
    <dgm:cxn modelId="{0119E178-5F75-4D99-8CF3-7D86A8AFCC56}" type="presOf" srcId="{62562545-D851-4F62-889C-816A751E82C8}" destId="{A2505059-0D5E-4DD9-B125-58318E7AF06C}" srcOrd="0" destOrd="0" presId="urn:microsoft.com/office/officeart/2005/8/layout/hierarchy3"/>
    <dgm:cxn modelId="{33CDE78A-5540-49C2-ABA0-381C8C21B1B0}" type="presOf" srcId="{30A36F7A-23AE-436B-8169-E619DCEC253C}" destId="{DCEA3BD2-9370-4F61-B18B-51B43910FBC6}" srcOrd="0" destOrd="0" presId="urn:microsoft.com/office/officeart/2005/8/layout/hierarchy3"/>
    <dgm:cxn modelId="{8A8D549A-67FE-4B41-9A87-ED01A6530CD9}" srcId="{62562545-D851-4F62-889C-816A751E82C8}" destId="{164A3A8C-AAAB-43B9-9761-6A5A63CD393C}" srcOrd="0" destOrd="0" parTransId="{AF14ABB6-2EA7-4053-9EB3-12631658ADD6}" sibTransId="{BE6E589D-19A0-46B7-B46F-5F75A8055288}"/>
    <dgm:cxn modelId="{344483A9-6B91-4DE1-8998-78942D029963}" srcId="{30A36F7A-23AE-436B-8169-E619DCEC253C}" destId="{D077285A-C81A-49E0-A181-10E3214878D9}" srcOrd="1" destOrd="0" parTransId="{3A5DB27D-3160-4B3A-BB84-C3577D5E353E}" sibTransId="{401FBBEE-CB96-4D23-B48B-804A748FE5D6}"/>
    <dgm:cxn modelId="{6091B2AF-BD72-4630-A6D4-EB85860A0980}" srcId="{D077285A-C81A-49E0-A181-10E3214878D9}" destId="{E0A6F366-C7F0-4B0D-8D82-BAE7587F5810}" srcOrd="0" destOrd="0" parTransId="{9AFB5682-33CF-4BE3-879E-0E21E02AECC7}" sibTransId="{3CC8CE05-3DBD-44FF-8488-F23AE38E1FD0}"/>
    <dgm:cxn modelId="{86E020B5-D165-4C38-B7AA-6F10637355F1}" type="presOf" srcId="{D077285A-C81A-49E0-A181-10E3214878D9}" destId="{4D5EE3A5-056E-40E9-9693-28FF62EDBD2E}" srcOrd="1" destOrd="0" presId="urn:microsoft.com/office/officeart/2005/8/layout/hierarchy3"/>
    <dgm:cxn modelId="{E13865C2-AA49-4D7E-9E7D-AAE9FE1966DE}" type="presOf" srcId="{D077285A-C81A-49E0-A181-10E3214878D9}" destId="{C1490316-23D6-4234-8B67-361CDD2D790D}" srcOrd="0" destOrd="0" presId="urn:microsoft.com/office/officeart/2005/8/layout/hierarchy3"/>
    <dgm:cxn modelId="{1F6CF465-651E-4828-A268-91CB32B1F5D2}" type="presParOf" srcId="{DCEA3BD2-9370-4F61-B18B-51B43910FBC6}" destId="{FBF66733-9211-47B0-988A-25ABA3D867A6}" srcOrd="0" destOrd="0" presId="urn:microsoft.com/office/officeart/2005/8/layout/hierarchy3"/>
    <dgm:cxn modelId="{652F079F-2525-4CD2-98B1-520684156B68}" type="presParOf" srcId="{FBF66733-9211-47B0-988A-25ABA3D867A6}" destId="{28518DEE-145F-4351-AC6D-592E8FA651D5}" srcOrd="0" destOrd="0" presId="urn:microsoft.com/office/officeart/2005/8/layout/hierarchy3"/>
    <dgm:cxn modelId="{CCD032A4-94E8-4C9C-8BB2-E61E9E8A770D}" type="presParOf" srcId="{28518DEE-145F-4351-AC6D-592E8FA651D5}" destId="{A2505059-0D5E-4DD9-B125-58318E7AF06C}" srcOrd="0" destOrd="0" presId="urn:microsoft.com/office/officeart/2005/8/layout/hierarchy3"/>
    <dgm:cxn modelId="{DEE0D069-BF59-49AE-9663-CE68CA93C8E7}" type="presParOf" srcId="{28518DEE-145F-4351-AC6D-592E8FA651D5}" destId="{4DF5C0B9-44AC-4239-95E0-0F2405B4E254}" srcOrd="1" destOrd="0" presId="urn:microsoft.com/office/officeart/2005/8/layout/hierarchy3"/>
    <dgm:cxn modelId="{E405EDC4-5EF1-47EF-9D76-3344C45F9AB3}" type="presParOf" srcId="{FBF66733-9211-47B0-988A-25ABA3D867A6}" destId="{CA1004FD-759C-49D5-B779-33B312E2C29B}" srcOrd="1" destOrd="0" presId="urn:microsoft.com/office/officeart/2005/8/layout/hierarchy3"/>
    <dgm:cxn modelId="{5DEB841C-800D-4306-9E3E-82C8ABD4D4AA}" type="presParOf" srcId="{CA1004FD-759C-49D5-B779-33B312E2C29B}" destId="{3B45A8E2-5BFE-46A6-B349-4E782C39459A}" srcOrd="0" destOrd="0" presId="urn:microsoft.com/office/officeart/2005/8/layout/hierarchy3"/>
    <dgm:cxn modelId="{17B57214-DFF1-418A-9FE7-B2BDBCFD2CCA}" type="presParOf" srcId="{CA1004FD-759C-49D5-B779-33B312E2C29B}" destId="{2ED8B824-3BC5-454D-BEB2-9B60BC71BE1B}" srcOrd="1" destOrd="0" presId="urn:microsoft.com/office/officeart/2005/8/layout/hierarchy3"/>
    <dgm:cxn modelId="{56FB103F-4EAC-4270-9A2D-E119C55D6AA1}" type="presParOf" srcId="{DCEA3BD2-9370-4F61-B18B-51B43910FBC6}" destId="{9B15A5E2-84EE-4795-8768-360FD913FC84}" srcOrd="1" destOrd="0" presId="urn:microsoft.com/office/officeart/2005/8/layout/hierarchy3"/>
    <dgm:cxn modelId="{111042EA-DDDB-47E7-AA0F-8C9EBA5ED5F8}" type="presParOf" srcId="{9B15A5E2-84EE-4795-8768-360FD913FC84}" destId="{BEE7D58E-49ED-4474-9F09-707B424A74C4}" srcOrd="0" destOrd="0" presId="urn:microsoft.com/office/officeart/2005/8/layout/hierarchy3"/>
    <dgm:cxn modelId="{E139B468-B24C-41A3-A20F-62125E44E811}" type="presParOf" srcId="{BEE7D58E-49ED-4474-9F09-707B424A74C4}" destId="{C1490316-23D6-4234-8B67-361CDD2D790D}" srcOrd="0" destOrd="0" presId="urn:microsoft.com/office/officeart/2005/8/layout/hierarchy3"/>
    <dgm:cxn modelId="{0D5CCAF0-805E-4687-9EC6-C1E0DB7C52C1}" type="presParOf" srcId="{BEE7D58E-49ED-4474-9F09-707B424A74C4}" destId="{4D5EE3A5-056E-40E9-9693-28FF62EDBD2E}" srcOrd="1" destOrd="0" presId="urn:microsoft.com/office/officeart/2005/8/layout/hierarchy3"/>
    <dgm:cxn modelId="{CF7706C1-665B-4864-A401-181DB2D9B089}" type="presParOf" srcId="{9B15A5E2-84EE-4795-8768-360FD913FC84}" destId="{2ED15744-5C38-43F4-B093-6939C7E46DEB}" srcOrd="1" destOrd="0" presId="urn:microsoft.com/office/officeart/2005/8/layout/hierarchy3"/>
    <dgm:cxn modelId="{3A1BE163-70AA-4767-882F-73000C91C069}" type="presParOf" srcId="{2ED15744-5C38-43F4-B093-6939C7E46DEB}" destId="{81B9C1A1-F0C9-4CC4-B465-CEB4AB0EB9CB}" srcOrd="0" destOrd="0" presId="urn:microsoft.com/office/officeart/2005/8/layout/hierarchy3"/>
    <dgm:cxn modelId="{99A4A7F2-383A-4E51-AB96-72797A708814}" type="presParOf" srcId="{2ED15744-5C38-43F4-B093-6939C7E46DEB}" destId="{B48B8C8F-4B43-4E6D-A3BA-58AD08DA4504}" srcOrd="1"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1D0B673A-BDA9-4B13-92CD-B9124D11A337}" type="doc">
      <dgm:prSet loTypeId="urn:microsoft.com/office/officeart/2005/8/layout/cycle3" loCatId="cycle" qsTypeId="urn:microsoft.com/office/officeart/2005/8/quickstyle/simple1" qsCatId="simple" csTypeId="urn:microsoft.com/office/officeart/2005/8/colors/colorful4" csCatId="colorful" phldr="1"/>
      <dgm:spPr/>
      <dgm:t>
        <a:bodyPr/>
        <a:lstStyle/>
        <a:p>
          <a:endParaRPr lang="en-US"/>
        </a:p>
      </dgm:t>
    </dgm:pt>
    <dgm:pt modelId="{1C4B1217-0E55-4C00-B140-E38D104C4EBF}">
      <dgm:prSet phldrT="[Text]"/>
      <dgm:spPr/>
      <dgm:t>
        <a:bodyPr/>
        <a:lstStyle/>
        <a:p>
          <a:r>
            <a:rPr lang="en-US" dirty="0"/>
            <a:t>1ª Etapa: </a:t>
          </a:r>
          <a:r>
            <a:rPr lang="en-US" dirty="0" err="1"/>
            <a:t>Avaliação</a:t>
          </a:r>
          <a:r>
            <a:rPr lang="en-US" dirty="0"/>
            <a:t> </a:t>
          </a:r>
          <a:r>
            <a:rPr lang="en-US" dirty="0" err="1"/>
            <a:t>estruturada</a:t>
          </a:r>
          <a:r>
            <a:rPr lang="en-US" dirty="0"/>
            <a:t> do </a:t>
          </a:r>
          <a:r>
            <a:rPr lang="en-US" dirty="0" err="1"/>
            <a:t>nível</a:t>
          </a:r>
          <a:r>
            <a:rPr lang="en-US" dirty="0"/>
            <a:t> de </a:t>
          </a:r>
          <a:r>
            <a:rPr lang="en-US" dirty="0" err="1"/>
            <a:t>adesão</a:t>
          </a:r>
          <a:r>
            <a:rPr lang="en-US" dirty="0"/>
            <a:t> actual</a:t>
          </a:r>
        </a:p>
      </dgm:t>
    </dgm:pt>
    <dgm:pt modelId="{7CF340E0-B24B-4020-9ACD-422DE7F24B46}" type="parTrans" cxnId="{C1A33BF6-67B6-496F-8184-DAC0ABAFB826}">
      <dgm:prSet/>
      <dgm:spPr/>
      <dgm:t>
        <a:bodyPr/>
        <a:lstStyle/>
        <a:p>
          <a:endParaRPr lang="en-US"/>
        </a:p>
      </dgm:t>
    </dgm:pt>
    <dgm:pt modelId="{489B0067-9083-401B-B178-3B9FB78546D6}" type="sibTrans" cxnId="{C1A33BF6-67B6-496F-8184-DAC0ABAFB826}">
      <dgm:prSet/>
      <dgm:spPr/>
      <dgm:t>
        <a:bodyPr/>
        <a:lstStyle/>
        <a:p>
          <a:endParaRPr lang="en-US"/>
        </a:p>
      </dgm:t>
    </dgm:pt>
    <dgm:pt modelId="{6320B4AB-2F57-4891-9096-60FC3D0E0044}">
      <dgm:prSet phldrT="[Text]"/>
      <dgm:spPr/>
      <dgm:t>
        <a:bodyPr/>
        <a:lstStyle/>
        <a:p>
          <a:r>
            <a:rPr lang="en-US" dirty="0"/>
            <a:t>2ª Etapa: </a:t>
          </a:r>
          <a:r>
            <a:rPr lang="en-US" dirty="0" err="1"/>
            <a:t>Exploração</a:t>
          </a:r>
          <a:r>
            <a:rPr lang="en-US" dirty="0"/>
            <a:t> dos </a:t>
          </a:r>
          <a:r>
            <a:rPr lang="en-US" dirty="0" err="1"/>
            <a:t>obstáculos</a:t>
          </a:r>
          <a:r>
            <a:rPr lang="en-US" dirty="0"/>
            <a:t> </a:t>
          </a:r>
          <a:r>
            <a:rPr lang="en-US" dirty="0" err="1"/>
            <a:t>específicos</a:t>
          </a:r>
          <a:r>
            <a:rPr lang="en-US" dirty="0"/>
            <a:t> </a:t>
          </a:r>
          <a:r>
            <a:rPr lang="en-US" dirty="0" err="1"/>
            <a:t>qoe</a:t>
          </a:r>
          <a:r>
            <a:rPr lang="en-US" dirty="0"/>
            <a:t> </a:t>
          </a:r>
          <a:r>
            <a:rPr lang="en-US" dirty="0" err="1"/>
            <a:t>os</a:t>
          </a:r>
          <a:r>
            <a:rPr lang="en-US" dirty="0"/>
            <a:t> </a:t>
          </a:r>
          <a:r>
            <a:rPr lang="en-US" dirty="0" err="1"/>
            <a:t>doentes</a:t>
          </a:r>
          <a:r>
            <a:rPr lang="en-US" dirty="0"/>
            <a:t> </a:t>
          </a:r>
          <a:r>
            <a:rPr lang="en-US" dirty="0" err="1"/>
            <a:t>devem</a:t>
          </a:r>
          <a:r>
            <a:rPr lang="en-US" dirty="0"/>
            <a:t> </a:t>
          </a:r>
          <a:r>
            <a:rPr lang="en-US" dirty="0" err="1"/>
            <a:t>superar</a:t>
          </a:r>
          <a:endParaRPr lang="en-US" dirty="0"/>
        </a:p>
      </dgm:t>
    </dgm:pt>
    <dgm:pt modelId="{C1DFC294-BFBF-485E-ADCA-365F2427A611}" type="parTrans" cxnId="{D3B6007B-0EB1-410C-966F-F487C2248DD7}">
      <dgm:prSet/>
      <dgm:spPr/>
      <dgm:t>
        <a:bodyPr/>
        <a:lstStyle/>
        <a:p>
          <a:endParaRPr lang="en-US"/>
        </a:p>
      </dgm:t>
    </dgm:pt>
    <dgm:pt modelId="{8146115F-0C0D-4B3E-8621-790FE6EF98A3}" type="sibTrans" cxnId="{D3B6007B-0EB1-410C-966F-F487C2248DD7}">
      <dgm:prSet/>
      <dgm:spPr/>
      <dgm:t>
        <a:bodyPr/>
        <a:lstStyle/>
        <a:p>
          <a:endParaRPr lang="en-US"/>
        </a:p>
      </dgm:t>
    </dgm:pt>
    <dgm:pt modelId="{12F872C0-6ECA-46DB-8A74-2E43701496C4}">
      <dgm:prSet phldrT="[Text]"/>
      <dgm:spPr/>
      <dgm:t>
        <a:bodyPr/>
        <a:lstStyle/>
        <a:p>
          <a:r>
            <a:rPr lang="en-US" dirty="0"/>
            <a:t>3ª Etapa: </a:t>
          </a:r>
          <a:r>
            <a:rPr lang="en-US" dirty="0" err="1"/>
            <a:t>Motivação</a:t>
          </a:r>
          <a:r>
            <a:rPr lang="en-US" dirty="0"/>
            <a:t> e </a:t>
          </a:r>
          <a:r>
            <a:rPr lang="en-US" dirty="0" err="1"/>
            <a:t>prestação</a:t>
          </a:r>
          <a:r>
            <a:rPr lang="en-US" dirty="0"/>
            <a:t> de </a:t>
          </a:r>
          <a:r>
            <a:rPr lang="en-US" dirty="0" err="1"/>
            <a:t>assistência</a:t>
          </a:r>
          <a:r>
            <a:rPr lang="en-US" dirty="0"/>
            <a:t> </a:t>
          </a:r>
          <a:r>
            <a:rPr lang="en-US" dirty="0" err="1"/>
            <a:t>aos</a:t>
          </a:r>
          <a:r>
            <a:rPr lang="en-US" dirty="0"/>
            <a:t> </a:t>
          </a:r>
          <a:r>
            <a:rPr lang="en-US" dirty="0" err="1"/>
            <a:t>doentes</a:t>
          </a:r>
          <a:r>
            <a:rPr lang="en-US" dirty="0"/>
            <a:t> </a:t>
          </a:r>
          <a:r>
            <a:rPr lang="en-US" dirty="0" err="1"/>
            <a:t>na</a:t>
          </a:r>
          <a:r>
            <a:rPr lang="en-US" dirty="0"/>
            <a:t> </a:t>
          </a:r>
          <a:r>
            <a:rPr lang="en-US" dirty="0" err="1"/>
            <a:t>identificação</a:t>
          </a:r>
          <a:r>
            <a:rPr lang="en-US" dirty="0"/>
            <a:t> de </a:t>
          </a:r>
          <a:r>
            <a:rPr lang="en-US" dirty="0" err="1"/>
            <a:t>soluções</a:t>
          </a:r>
          <a:r>
            <a:rPr lang="en-US" dirty="0"/>
            <a:t> e </a:t>
          </a:r>
          <a:r>
            <a:rPr lang="en-US" dirty="0" err="1"/>
            <a:t>abordagem</a:t>
          </a:r>
          <a:r>
            <a:rPr lang="en-US" dirty="0"/>
            <a:t> de </a:t>
          </a:r>
          <a:r>
            <a:rPr lang="en-US" dirty="0" err="1"/>
            <a:t>obsetáculos</a:t>
          </a:r>
          <a:endParaRPr lang="en-US" dirty="0"/>
        </a:p>
      </dgm:t>
    </dgm:pt>
    <dgm:pt modelId="{F59BB084-74ED-48D2-BADC-9E881239E9C0}" type="parTrans" cxnId="{DD447EE9-0031-4A24-B8CD-157C6DC4E9D3}">
      <dgm:prSet/>
      <dgm:spPr/>
      <dgm:t>
        <a:bodyPr/>
        <a:lstStyle/>
        <a:p>
          <a:endParaRPr lang="en-US"/>
        </a:p>
      </dgm:t>
    </dgm:pt>
    <dgm:pt modelId="{4392D9B4-E9F1-4783-A785-DEF82A5F39DF}" type="sibTrans" cxnId="{DD447EE9-0031-4A24-B8CD-157C6DC4E9D3}">
      <dgm:prSet/>
      <dgm:spPr/>
      <dgm:t>
        <a:bodyPr/>
        <a:lstStyle/>
        <a:p>
          <a:endParaRPr lang="en-US"/>
        </a:p>
      </dgm:t>
    </dgm:pt>
    <dgm:pt modelId="{AA317128-2910-4AD4-9B92-5ED79406AF6A}">
      <dgm:prSet phldrT="[Text]"/>
      <dgm:spPr/>
      <dgm:t>
        <a:bodyPr/>
        <a:lstStyle/>
        <a:p>
          <a:r>
            <a:rPr lang="en-US" dirty="0"/>
            <a:t>4ª Etapa: </a:t>
          </a:r>
          <a:r>
            <a:rPr lang="en-US" dirty="0" err="1"/>
            <a:t>Desenvolvimento</a:t>
          </a:r>
          <a:r>
            <a:rPr lang="en-US" dirty="0"/>
            <a:t> e </a:t>
          </a:r>
          <a:r>
            <a:rPr lang="en-US" dirty="0" err="1"/>
            <a:t>individualização</a:t>
          </a:r>
          <a:r>
            <a:rPr lang="en-US" dirty="0"/>
            <a:t> de um </a:t>
          </a:r>
          <a:r>
            <a:rPr lang="en-US" dirty="0" err="1"/>
            <a:t>plano</a:t>
          </a:r>
          <a:r>
            <a:rPr lang="en-US" dirty="0"/>
            <a:t> de </a:t>
          </a:r>
          <a:r>
            <a:rPr lang="en-US" dirty="0" err="1"/>
            <a:t>intervenção</a:t>
          </a:r>
          <a:r>
            <a:rPr lang="en-US" dirty="0"/>
            <a:t> </a:t>
          </a:r>
          <a:r>
            <a:rPr lang="en-US" dirty="0" err="1"/>
            <a:t>sobre</a:t>
          </a:r>
          <a:r>
            <a:rPr lang="en-US" dirty="0"/>
            <a:t> a </a:t>
          </a:r>
          <a:r>
            <a:rPr lang="en-US" dirty="0" err="1"/>
            <a:t>adesão</a:t>
          </a:r>
          <a:r>
            <a:rPr lang="en-US" dirty="0"/>
            <a:t>   </a:t>
          </a:r>
        </a:p>
      </dgm:t>
    </dgm:pt>
    <dgm:pt modelId="{6E14D00E-A0E8-4B77-8E86-6DC2FD1EA54F}" type="parTrans" cxnId="{663F6990-48B4-4C42-9527-B30D3D9789B2}">
      <dgm:prSet/>
      <dgm:spPr/>
      <dgm:t>
        <a:bodyPr/>
        <a:lstStyle/>
        <a:p>
          <a:endParaRPr lang="en-US"/>
        </a:p>
      </dgm:t>
    </dgm:pt>
    <dgm:pt modelId="{0455818F-0E1F-426C-B628-F138DADA28D6}" type="sibTrans" cxnId="{663F6990-48B4-4C42-9527-B30D3D9789B2}">
      <dgm:prSet/>
      <dgm:spPr/>
      <dgm:t>
        <a:bodyPr/>
        <a:lstStyle/>
        <a:p>
          <a:endParaRPr lang="en-US"/>
        </a:p>
      </dgm:t>
    </dgm:pt>
    <dgm:pt modelId="{6240D38B-D285-4708-AFDC-53E81020E3A7}" type="pres">
      <dgm:prSet presAssocID="{1D0B673A-BDA9-4B13-92CD-B9124D11A337}" presName="Name0" presStyleCnt="0">
        <dgm:presLayoutVars>
          <dgm:dir/>
          <dgm:resizeHandles val="exact"/>
        </dgm:presLayoutVars>
      </dgm:prSet>
      <dgm:spPr/>
    </dgm:pt>
    <dgm:pt modelId="{C83E1D27-EEFF-4136-B5B5-C78F99575249}" type="pres">
      <dgm:prSet presAssocID="{1D0B673A-BDA9-4B13-92CD-B9124D11A337}" presName="cycle" presStyleCnt="0"/>
      <dgm:spPr/>
    </dgm:pt>
    <dgm:pt modelId="{9BF39238-3A1E-467F-92BB-833FE91CEB26}" type="pres">
      <dgm:prSet presAssocID="{1C4B1217-0E55-4C00-B140-E38D104C4EBF}" presName="nodeFirstNode" presStyleLbl="node1" presStyleIdx="0" presStyleCnt="4">
        <dgm:presLayoutVars>
          <dgm:bulletEnabled val="1"/>
        </dgm:presLayoutVars>
      </dgm:prSet>
      <dgm:spPr/>
    </dgm:pt>
    <dgm:pt modelId="{5740DBC7-9759-4DAA-9E9C-D7076731F470}" type="pres">
      <dgm:prSet presAssocID="{489B0067-9083-401B-B178-3B9FB78546D6}" presName="sibTransFirstNode" presStyleLbl="bgShp" presStyleIdx="0" presStyleCnt="1"/>
      <dgm:spPr/>
    </dgm:pt>
    <dgm:pt modelId="{763CA739-1E97-44C8-B8C4-111112D03C88}" type="pres">
      <dgm:prSet presAssocID="{6320B4AB-2F57-4891-9096-60FC3D0E0044}" presName="nodeFollowingNodes" presStyleLbl="node1" presStyleIdx="1" presStyleCnt="4">
        <dgm:presLayoutVars>
          <dgm:bulletEnabled val="1"/>
        </dgm:presLayoutVars>
      </dgm:prSet>
      <dgm:spPr/>
    </dgm:pt>
    <dgm:pt modelId="{3CB85815-404A-4F10-AF34-89CD279912E7}" type="pres">
      <dgm:prSet presAssocID="{12F872C0-6ECA-46DB-8A74-2E43701496C4}" presName="nodeFollowingNodes" presStyleLbl="node1" presStyleIdx="2" presStyleCnt="4">
        <dgm:presLayoutVars>
          <dgm:bulletEnabled val="1"/>
        </dgm:presLayoutVars>
      </dgm:prSet>
      <dgm:spPr/>
    </dgm:pt>
    <dgm:pt modelId="{939DD9B9-7B39-42FA-90F2-6E4B1F0E3D7E}" type="pres">
      <dgm:prSet presAssocID="{AA317128-2910-4AD4-9B92-5ED79406AF6A}" presName="nodeFollowingNodes" presStyleLbl="node1" presStyleIdx="3" presStyleCnt="4">
        <dgm:presLayoutVars>
          <dgm:bulletEnabled val="1"/>
        </dgm:presLayoutVars>
      </dgm:prSet>
      <dgm:spPr/>
    </dgm:pt>
  </dgm:ptLst>
  <dgm:cxnLst>
    <dgm:cxn modelId="{1E517335-F786-453E-BFE5-BACD0864811C}" type="presOf" srcId="{12F872C0-6ECA-46DB-8A74-2E43701496C4}" destId="{3CB85815-404A-4F10-AF34-89CD279912E7}" srcOrd="0" destOrd="0" presId="urn:microsoft.com/office/officeart/2005/8/layout/cycle3"/>
    <dgm:cxn modelId="{1AEA8136-538B-4314-AAF5-882A3FACED03}" type="presOf" srcId="{1D0B673A-BDA9-4B13-92CD-B9124D11A337}" destId="{6240D38B-D285-4708-AFDC-53E81020E3A7}" srcOrd="0" destOrd="0" presId="urn:microsoft.com/office/officeart/2005/8/layout/cycle3"/>
    <dgm:cxn modelId="{D3B6007B-0EB1-410C-966F-F487C2248DD7}" srcId="{1D0B673A-BDA9-4B13-92CD-B9124D11A337}" destId="{6320B4AB-2F57-4891-9096-60FC3D0E0044}" srcOrd="1" destOrd="0" parTransId="{C1DFC294-BFBF-485E-ADCA-365F2427A611}" sibTransId="{8146115F-0C0D-4B3E-8621-790FE6EF98A3}"/>
    <dgm:cxn modelId="{42E6D382-00A2-4AE6-BA64-3B074623D8AF}" type="presOf" srcId="{AA317128-2910-4AD4-9B92-5ED79406AF6A}" destId="{939DD9B9-7B39-42FA-90F2-6E4B1F0E3D7E}" srcOrd="0" destOrd="0" presId="urn:microsoft.com/office/officeart/2005/8/layout/cycle3"/>
    <dgm:cxn modelId="{7EC58686-6D4D-4BCE-9DC6-815A07BE4603}" type="presOf" srcId="{1C4B1217-0E55-4C00-B140-E38D104C4EBF}" destId="{9BF39238-3A1E-467F-92BB-833FE91CEB26}" srcOrd="0" destOrd="0" presId="urn:microsoft.com/office/officeart/2005/8/layout/cycle3"/>
    <dgm:cxn modelId="{9314EE87-DE74-47A6-A120-C97BCCA6CBE9}" type="presOf" srcId="{489B0067-9083-401B-B178-3B9FB78546D6}" destId="{5740DBC7-9759-4DAA-9E9C-D7076731F470}" srcOrd="0" destOrd="0" presId="urn:microsoft.com/office/officeart/2005/8/layout/cycle3"/>
    <dgm:cxn modelId="{663F6990-48B4-4C42-9527-B30D3D9789B2}" srcId="{1D0B673A-BDA9-4B13-92CD-B9124D11A337}" destId="{AA317128-2910-4AD4-9B92-5ED79406AF6A}" srcOrd="3" destOrd="0" parTransId="{6E14D00E-A0E8-4B77-8E86-6DC2FD1EA54F}" sibTransId="{0455818F-0E1F-426C-B628-F138DADA28D6}"/>
    <dgm:cxn modelId="{992F61C3-7867-43E5-BDF6-4FD6E5E074A3}" type="presOf" srcId="{6320B4AB-2F57-4891-9096-60FC3D0E0044}" destId="{763CA739-1E97-44C8-B8C4-111112D03C88}" srcOrd="0" destOrd="0" presId="urn:microsoft.com/office/officeart/2005/8/layout/cycle3"/>
    <dgm:cxn modelId="{DD447EE9-0031-4A24-B8CD-157C6DC4E9D3}" srcId="{1D0B673A-BDA9-4B13-92CD-B9124D11A337}" destId="{12F872C0-6ECA-46DB-8A74-2E43701496C4}" srcOrd="2" destOrd="0" parTransId="{F59BB084-74ED-48D2-BADC-9E881239E9C0}" sibTransId="{4392D9B4-E9F1-4783-A785-DEF82A5F39DF}"/>
    <dgm:cxn modelId="{C1A33BF6-67B6-496F-8184-DAC0ABAFB826}" srcId="{1D0B673A-BDA9-4B13-92CD-B9124D11A337}" destId="{1C4B1217-0E55-4C00-B140-E38D104C4EBF}" srcOrd="0" destOrd="0" parTransId="{7CF340E0-B24B-4020-9ACD-422DE7F24B46}" sibTransId="{489B0067-9083-401B-B178-3B9FB78546D6}"/>
    <dgm:cxn modelId="{ABA968FC-EE0B-48C4-A510-E0ACB1FF3294}" type="presParOf" srcId="{6240D38B-D285-4708-AFDC-53E81020E3A7}" destId="{C83E1D27-EEFF-4136-B5B5-C78F99575249}" srcOrd="0" destOrd="0" presId="urn:microsoft.com/office/officeart/2005/8/layout/cycle3"/>
    <dgm:cxn modelId="{7479873A-507A-43FE-B08E-53D5F10157CD}" type="presParOf" srcId="{C83E1D27-EEFF-4136-B5B5-C78F99575249}" destId="{9BF39238-3A1E-467F-92BB-833FE91CEB26}" srcOrd="0" destOrd="0" presId="urn:microsoft.com/office/officeart/2005/8/layout/cycle3"/>
    <dgm:cxn modelId="{DCD54EEE-8563-4958-8FE1-639F4B65B875}" type="presParOf" srcId="{C83E1D27-EEFF-4136-B5B5-C78F99575249}" destId="{5740DBC7-9759-4DAA-9E9C-D7076731F470}" srcOrd="1" destOrd="0" presId="urn:microsoft.com/office/officeart/2005/8/layout/cycle3"/>
    <dgm:cxn modelId="{8A5A01C1-02BE-41B2-B462-AD3ED4AE46C9}" type="presParOf" srcId="{C83E1D27-EEFF-4136-B5B5-C78F99575249}" destId="{763CA739-1E97-44C8-B8C4-111112D03C88}" srcOrd="2" destOrd="0" presId="urn:microsoft.com/office/officeart/2005/8/layout/cycle3"/>
    <dgm:cxn modelId="{C7BB989C-A408-4B34-86AD-E68692193DDA}" type="presParOf" srcId="{C83E1D27-EEFF-4136-B5B5-C78F99575249}" destId="{3CB85815-404A-4F10-AF34-89CD279912E7}" srcOrd="3" destOrd="0" presId="urn:microsoft.com/office/officeart/2005/8/layout/cycle3"/>
    <dgm:cxn modelId="{2C3383BB-EACD-4E0A-89C9-D4FC20E9F8E4}" type="presParOf" srcId="{C83E1D27-EEFF-4136-B5B5-C78F99575249}" destId="{939DD9B9-7B39-42FA-90F2-6E4B1F0E3D7E}" srcOrd="4" destOrd="0" presId="urn:microsoft.com/office/officeart/2005/8/layout/cycle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8A1F0D7-FC93-47EC-A2BC-034889F14BEC}">
      <dsp:nvSpPr>
        <dsp:cNvPr id="0" name=""/>
        <dsp:cNvSpPr/>
      </dsp:nvSpPr>
      <dsp:spPr>
        <a:xfrm>
          <a:off x="0" y="14287"/>
          <a:ext cx="1476375" cy="885825"/>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Clínico</a:t>
          </a:r>
          <a:endParaRPr lang="en-US" sz="2000" kern="1200" dirty="0"/>
        </a:p>
      </dsp:txBody>
      <dsp:txXfrm>
        <a:off x="0" y="14287"/>
        <a:ext cx="1476375" cy="885825"/>
      </dsp:txXfrm>
    </dsp:sp>
    <dsp:sp modelId="{3D584C82-C702-44D6-BF7D-A4069DEE7D6D}">
      <dsp:nvSpPr>
        <dsp:cNvPr id="0" name=""/>
        <dsp:cNvSpPr/>
      </dsp:nvSpPr>
      <dsp:spPr>
        <a:xfrm>
          <a:off x="1624012" y="14287"/>
          <a:ext cx="1476375" cy="885825"/>
        </a:xfrm>
        <a:prstGeom prst="rect">
          <a:avLst/>
        </a:prstGeom>
        <a:solidFill>
          <a:schemeClr val="accent4">
            <a:hueOff val="-2232385"/>
            <a:satOff val="13449"/>
            <a:lumOff val="107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Imunológico</a:t>
          </a:r>
          <a:endParaRPr lang="en-US" sz="2000" kern="1200" dirty="0"/>
        </a:p>
      </dsp:txBody>
      <dsp:txXfrm>
        <a:off x="1624012" y="14287"/>
        <a:ext cx="1476375" cy="885825"/>
      </dsp:txXfrm>
    </dsp:sp>
    <dsp:sp modelId="{3ADE2EB5-BE15-44B8-BE95-FA3E17F89039}">
      <dsp:nvSpPr>
        <dsp:cNvPr id="0" name=""/>
        <dsp:cNvSpPr/>
      </dsp:nvSpPr>
      <dsp:spPr>
        <a:xfrm>
          <a:off x="3248024" y="28575"/>
          <a:ext cx="1476375" cy="885825"/>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en-US" sz="2000" kern="1200" dirty="0" err="1"/>
            <a:t>Virológico</a:t>
          </a:r>
          <a:endParaRPr lang="en-US" sz="2000" kern="1200" dirty="0"/>
        </a:p>
      </dsp:txBody>
      <dsp:txXfrm>
        <a:off x="3248024" y="28575"/>
        <a:ext cx="1476375" cy="885825"/>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287D47-D0C6-474F-A089-0E0C456220FC}">
      <dsp:nvSpPr>
        <dsp:cNvPr id="0" name=""/>
        <dsp:cNvSpPr/>
      </dsp:nvSpPr>
      <dsp:spPr>
        <a:xfrm>
          <a:off x="36" y="164384"/>
          <a:ext cx="3453891" cy="518400"/>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err="1"/>
            <a:t>Maior</a:t>
          </a:r>
          <a:r>
            <a:rPr lang="en-US" sz="1800" b="1" kern="1200" dirty="0"/>
            <a:t> </a:t>
          </a:r>
          <a:r>
            <a:rPr lang="en-US" sz="1800" b="1" kern="1200" dirty="0" err="1"/>
            <a:t>sensibilidade</a:t>
          </a:r>
          <a:endParaRPr lang="en-US" sz="1800" b="1" kern="1200" dirty="0"/>
        </a:p>
      </dsp:txBody>
      <dsp:txXfrm>
        <a:off x="36" y="164384"/>
        <a:ext cx="3453891" cy="518400"/>
      </dsp:txXfrm>
    </dsp:sp>
    <dsp:sp modelId="{C90D67B9-71B7-47D3-ACCB-DE9C5F652F9D}">
      <dsp:nvSpPr>
        <dsp:cNvPr id="0" name=""/>
        <dsp:cNvSpPr/>
      </dsp:nvSpPr>
      <dsp:spPr>
        <a:xfrm>
          <a:off x="36" y="682784"/>
          <a:ext cx="3453891" cy="212463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Detecção</a:t>
          </a:r>
          <a:r>
            <a:rPr lang="en-US" sz="1800" kern="1200" dirty="0"/>
            <a:t> </a:t>
          </a:r>
          <a:r>
            <a:rPr lang="en-US" sz="1800" kern="1200" dirty="0" err="1"/>
            <a:t>precoce</a:t>
          </a:r>
          <a:endParaRPr lang="en-US" sz="1800" kern="1200" dirty="0"/>
        </a:p>
        <a:p>
          <a:pPr marL="171450" lvl="1" indent="-171450" algn="l" defTabSz="800100">
            <a:lnSpc>
              <a:spcPct val="90000"/>
            </a:lnSpc>
            <a:spcBef>
              <a:spcPct val="0"/>
            </a:spcBef>
            <a:spcAft>
              <a:spcPct val="15000"/>
            </a:spcAft>
            <a:buChar char="•"/>
          </a:pPr>
          <a:r>
            <a:rPr lang="en-US" sz="1800" kern="1200" dirty="0" err="1"/>
            <a:t>Mudanças</a:t>
          </a:r>
          <a:r>
            <a:rPr lang="en-US" sz="1800" kern="1200" dirty="0"/>
            <a:t> de regime </a:t>
          </a:r>
          <a:r>
            <a:rPr lang="en-US" sz="1800" kern="1200" dirty="0" err="1"/>
            <a:t>atempadas</a:t>
          </a:r>
          <a:endParaRPr lang="en-US" sz="1800" kern="1200" dirty="0"/>
        </a:p>
        <a:p>
          <a:pPr marL="171450" lvl="1" indent="-171450" algn="l" defTabSz="800100">
            <a:lnSpc>
              <a:spcPct val="90000"/>
            </a:lnSpc>
            <a:spcBef>
              <a:spcPct val="0"/>
            </a:spcBef>
            <a:spcAft>
              <a:spcPct val="15000"/>
            </a:spcAft>
            <a:buChar char="•"/>
          </a:pPr>
          <a:r>
            <a:rPr lang="en-US" sz="1800" kern="1200" dirty="0" err="1"/>
            <a:t>Menos</a:t>
          </a:r>
          <a:r>
            <a:rPr lang="en-US" sz="1800" kern="1200" dirty="0"/>
            <a:t> tempo de </a:t>
          </a:r>
          <a:r>
            <a:rPr lang="en-US" sz="1800" kern="1200" dirty="0" err="1"/>
            <a:t>replicação</a:t>
          </a:r>
          <a:r>
            <a:rPr lang="en-US" sz="1800" kern="1200" dirty="0"/>
            <a:t> viral </a:t>
          </a:r>
          <a:r>
            <a:rPr lang="en-US" sz="1800" kern="1200" dirty="0" err="1"/>
            <a:t>em</a:t>
          </a:r>
          <a:r>
            <a:rPr lang="en-US" sz="1800" kern="1200" dirty="0"/>
            <a:t> </a:t>
          </a:r>
          <a:r>
            <a:rPr lang="en-US" sz="1800" kern="1200" dirty="0" err="1"/>
            <a:t>curso</a:t>
          </a:r>
          <a:endParaRPr lang="en-US" sz="1800" kern="1200" dirty="0"/>
        </a:p>
        <a:p>
          <a:pPr marL="171450" lvl="1" indent="-171450" algn="l" defTabSz="800100">
            <a:lnSpc>
              <a:spcPct val="90000"/>
            </a:lnSpc>
            <a:spcBef>
              <a:spcPct val="0"/>
            </a:spcBef>
            <a:spcAft>
              <a:spcPct val="15000"/>
            </a:spcAft>
            <a:buChar char="•"/>
          </a:pPr>
          <a:r>
            <a:rPr lang="en-US" sz="1800" kern="1200" dirty="0" err="1"/>
            <a:t>Pode</a:t>
          </a:r>
          <a:r>
            <a:rPr lang="en-US" sz="1800" kern="1200" dirty="0"/>
            <a:t> </a:t>
          </a:r>
          <a:r>
            <a:rPr lang="en-US" sz="1800" kern="1200" dirty="0" err="1"/>
            <a:t>impedir</a:t>
          </a:r>
          <a:r>
            <a:rPr lang="en-US" sz="1800" kern="1200" dirty="0"/>
            <a:t> a </a:t>
          </a:r>
          <a:r>
            <a:rPr lang="en-US" sz="1800" kern="1200" dirty="0" err="1"/>
            <a:t>resistência</a:t>
          </a:r>
          <a:r>
            <a:rPr lang="en-US" sz="1800" kern="1200" dirty="0"/>
            <a:t> </a:t>
          </a:r>
          <a:r>
            <a:rPr lang="en-US" sz="1800" kern="1200" dirty="0" err="1"/>
            <a:t>aos</a:t>
          </a:r>
          <a:r>
            <a:rPr lang="en-US" sz="1800" kern="1200" dirty="0"/>
            <a:t> </a:t>
          </a:r>
          <a:r>
            <a:rPr lang="en-US" sz="1800" kern="1200" dirty="0" err="1"/>
            <a:t>medicamentos</a:t>
          </a:r>
          <a:r>
            <a:rPr lang="en-US" sz="1800" kern="1200" dirty="0"/>
            <a:t> e </a:t>
          </a:r>
          <a:r>
            <a:rPr lang="en-US" sz="1800" kern="1200" dirty="0" err="1"/>
            <a:t>diminuir</a:t>
          </a:r>
          <a:r>
            <a:rPr lang="en-US" sz="1800" kern="1200" dirty="0"/>
            <a:t> o </a:t>
          </a:r>
          <a:r>
            <a:rPr lang="en-US" sz="1800" kern="1200" dirty="0" err="1"/>
            <a:t>risco</a:t>
          </a:r>
          <a:r>
            <a:rPr lang="en-US" sz="1800" kern="1200" dirty="0"/>
            <a:t> de </a:t>
          </a:r>
          <a:r>
            <a:rPr lang="en-US" sz="1800" kern="1200" dirty="0" err="1"/>
            <a:t>transmissão</a:t>
          </a:r>
          <a:endParaRPr lang="en-US" sz="1800" kern="1200" dirty="0"/>
        </a:p>
      </dsp:txBody>
      <dsp:txXfrm>
        <a:off x="36" y="682784"/>
        <a:ext cx="3453891" cy="2124630"/>
      </dsp:txXfrm>
    </dsp:sp>
    <dsp:sp modelId="{3497A88D-C879-4B5C-A44C-5A6463FCA135}">
      <dsp:nvSpPr>
        <dsp:cNvPr id="0" name=""/>
        <dsp:cNvSpPr/>
      </dsp:nvSpPr>
      <dsp:spPr>
        <a:xfrm>
          <a:off x="3937472" y="166414"/>
          <a:ext cx="3453891" cy="518400"/>
        </a:xfrm>
        <a:prstGeom prst="rect">
          <a:avLst/>
        </a:prstGeom>
        <a:solidFill>
          <a:schemeClr val="accent4">
            <a:hueOff val="-4464770"/>
            <a:satOff val="26899"/>
            <a:lumOff val="2156"/>
            <a:alphaOff val="0"/>
          </a:schemeClr>
        </a:solidFill>
        <a:ln w="25400" cap="flat" cmpd="sng" algn="ctr">
          <a:solidFill>
            <a:schemeClr val="accent4">
              <a:hueOff val="-4464770"/>
              <a:satOff val="26899"/>
              <a:lumOff val="215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err="1"/>
            <a:t>Mais</a:t>
          </a:r>
          <a:r>
            <a:rPr lang="en-US" sz="1800" b="1" kern="1200" dirty="0"/>
            <a:t> valor </a:t>
          </a:r>
          <a:r>
            <a:rPr lang="en-US" sz="1800" b="1" kern="1200" dirty="0" err="1"/>
            <a:t>predictivo</a:t>
          </a:r>
          <a:r>
            <a:rPr lang="en-US" sz="1800" b="1" kern="1200" dirty="0"/>
            <a:t> </a:t>
          </a:r>
          <a:r>
            <a:rPr lang="en-US" sz="1800" b="1" kern="1200" dirty="0" err="1"/>
            <a:t>positivo</a:t>
          </a:r>
          <a:endParaRPr lang="en-US" sz="1800" b="1" kern="1200" dirty="0"/>
        </a:p>
      </dsp:txBody>
      <dsp:txXfrm>
        <a:off x="3937472" y="166414"/>
        <a:ext cx="3453891" cy="518400"/>
      </dsp:txXfrm>
    </dsp:sp>
    <dsp:sp modelId="{2CFD746D-A81E-4508-85E0-7010D9861C4D}">
      <dsp:nvSpPr>
        <dsp:cNvPr id="0" name=""/>
        <dsp:cNvSpPr/>
      </dsp:nvSpPr>
      <dsp:spPr>
        <a:xfrm>
          <a:off x="3937506" y="683135"/>
          <a:ext cx="3453891" cy="2116513"/>
        </a:xfrm>
        <a:prstGeom prst="rect">
          <a:avLst/>
        </a:prstGeom>
        <a:solidFill>
          <a:schemeClr val="accent4">
            <a:tint val="40000"/>
            <a:alpha val="90000"/>
            <a:hueOff val="-3945710"/>
            <a:satOff val="22157"/>
            <a:lumOff val="1408"/>
            <a:alphaOff val="0"/>
          </a:schemeClr>
        </a:solidFill>
        <a:ln w="25400" cap="flat" cmpd="sng" algn="ctr">
          <a:solidFill>
            <a:schemeClr val="accent4">
              <a:tint val="40000"/>
              <a:alpha val="90000"/>
              <a:hueOff val="-3945710"/>
              <a:satOff val="22157"/>
              <a:lumOff val="1408"/>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800" kern="1200" dirty="0" err="1"/>
            <a:t>Menos</a:t>
          </a:r>
          <a:r>
            <a:rPr lang="en-US" sz="1800" kern="1200" dirty="0"/>
            <a:t> </a:t>
          </a:r>
          <a:r>
            <a:rPr lang="en-US" sz="1800" kern="1200" dirty="0" err="1"/>
            <a:t>erros</a:t>
          </a:r>
          <a:r>
            <a:rPr lang="en-US" sz="1800" kern="1200" dirty="0"/>
            <a:t> de </a:t>
          </a:r>
          <a:r>
            <a:rPr lang="en-US" sz="1800" kern="1200" dirty="0" err="1"/>
            <a:t>classificação</a:t>
          </a:r>
          <a:endParaRPr lang="en-US" sz="1800" kern="1200" dirty="0"/>
        </a:p>
        <a:p>
          <a:pPr marL="171450" lvl="1" indent="-171450" algn="l" defTabSz="800100">
            <a:lnSpc>
              <a:spcPct val="90000"/>
            </a:lnSpc>
            <a:spcBef>
              <a:spcPct val="0"/>
            </a:spcBef>
            <a:spcAft>
              <a:spcPct val="15000"/>
            </a:spcAft>
            <a:buChar char="•"/>
          </a:pPr>
          <a:r>
            <a:rPr lang="en-US" sz="1800" kern="1200" dirty="0" err="1"/>
            <a:t>Ajuda</a:t>
          </a:r>
          <a:r>
            <a:rPr lang="en-US" sz="1800" kern="1200" dirty="0"/>
            <a:t> a </a:t>
          </a:r>
          <a:r>
            <a:rPr lang="en-US" sz="1800" kern="1200" dirty="0" err="1"/>
            <a:t>impedir</a:t>
          </a:r>
          <a:r>
            <a:rPr lang="en-US" sz="1800" kern="1200" dirty="0"/>
            <a:t> </a:t>
          </a:r>
          <a:r>
            <a:rPr lang="en-US" sz="1800" kern="1200" dirty="0" err="1"/>
            <a:t>mudanças</a:t>
          </a:r>
          <a:r>
            <a:rPr lang="en-US" sz="1800" kern="1200" dirty="0"/>
            <a:t> </a:t>
          </a:r>
          <a:r>
            <a:rPr lang="en-US" sz="1800" kern="1200" dirty="0" err="1"/>
            <a:t>desnecessárias</a:t>
          </a:r>
          <a:r>
            <a:rPr lang="en-US" sz="1800" kern="1200" dirty="0"/>
            <a:t> para </a:t>
          </a:r>
          <a:r>
            <a:rPr lang="en-US" sz="1800" kern="1200" dirty="0" err="1"/>
            <a:t>uma</a:t>
          </a:r>
          <a:r>
            <a:rPr lang="en-US" sz="1800" kern="1200" dirty="0"/>
            <a:t> </a:t>
          </a:r>
          <a:r>
            <a:rPr lang="en-US" sz="1800" kern="1200" dirty="0" err="1"/>
            <a:t>TARV</a:t>
          </a:r>
          <a:r>
            <a:rPr lang="en-US" sz="1800" kern="1200" dirty="0"/>
            <a:t> de </a:t>
          </a:r>
          <a:r>
            <a:rPr lang="en-US" sz="1800" kern="1200" dirty="0" err="1"/>
            <a:t>segunda</a:t>
          </a:r>
          <a:r>
            <a:rPr lang="en-US" sz="1800" kern="1200" dirty="0"/>
            <a:t> </a:t>
          </a:r>
          <a:r>
            <a:rPr lang="en-US" sz="1800" kern="1200" dirty="0" err="1"/>
            <a:t>linha</a:t>
          </a:r>
          <a:r>
            <a:rPr lang="en-US" sz="1800" kern="1200" dirty="0"/>
            <a:t> </a:t>
          </a:r>
          <a:r>
            <a:rPr lang="en-US" sz="1800" kern="1200" dirty="0" err="1"/>
            <a:t>nas</a:t>
          </a:r>
          <a:r>
            <a:rPr lang="en-US" sz="1800" kern="1200" dirty="0"/>
            <a:t> </a:t>
          </a:r>
          <a:r>
            <a:rPr lang="en-US" sz="1800" kern="1200" dirty="0" err="1"/>
            <a:t>pessoas</a:t>
          </a:r>
          <a:r>
            <a:rPr lang="en-US" sz="1800" kern="1200" dirty="0"/>
            <a:t> com </a:t>
          </a:r>
          <a:r>
            <a:rPr lang="en-US" sz="1800" kern="1200" dirty="0" err="1"/>
            <a:t>supressão</a:t>
          </a:r>
          <a:r>
            <a:rPr lang="en-US" sz="1800" kern="1200" dirty="0"/>
            <a:t> actual</a:t>
          </a:r>
        </a:p>
      </dsp:txBody>
      <dsp:txXfrm>
        <a:off x="3937506" y="683135"/>
        <a:ext cx="3453891" cy="211651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2505059-0D5E-4DD9-B125-58318E7AF06C}">
      <dsp:nvSpPr>
        <dsp:cNvPr id="0" name=""/>
        <dsp:cNvSpPr/>
      </dsp:nvSpPr>
      <dsp:spPr>
        <a:xfrm>
          <a:off x="17" y="380993"/>
          <a:ext cx="3690565" cy="1845282"/>
        </a:xfrm>
        <a:prstGeom prst="roundRect">
          <a:avLst>
            <a:gd name="adj" fmla="val 10000"/>
          </a:avLst>
        </a:prstGeom>
        <a:gradFill rotWithShape="0">
          <a:gsLst>
            <a:gs pos="0">
              <a:schemeClr val="accent4">
                <a:hueOff val="0"/>
                <a:satOff val="0"/>
                <a:lumOff val="0"/>
                <a:alphaOff val="0"/>
                <a:shade val="51000"/>
                <a:satMod val="130000"/>
              </a:schemeClr>
            </a:gs>
            <a:gs pos="80000">
              <a:schemeClr val="accent4">
                <a:hueOff val="0"/>
                <a:satOff val="0"/>
                <a:lumOff val="0"/>
                <a:alphaOff val="0"/>
                <a:shade val="93000"/>
                <a:satMod val="130000"/>
              </a:schemeClr>
            </a:gs>
            <a:gs pos="100000">
              <a:schemeClr val="accent4">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Garamond" panose="02020404030301010803" pitchFamily="18" charset="0"/>
            </a:rPr>
            <a:t>Monitorização</a:t>
          </a:r>
          <a:r>
            <a:rPr lang="en-US" sz="3200" b="1" kern="1200" dirty="0">
              <a:latin typeface="Garamond" panose="02020404030301010803" pitchFamily="18" charset="0"/>
            </a:rPr>
            <a:t> Habitual da Carga Viral</a:t>
          </a:r>
        </a:p>
      </dsp:txBody>
      <dsp:txXfrm>
        <a:off x="54063" y="435039"/>
        <a:ext cx="3582473" cy="1737190"/>
      </dsp:txXfrm>
    </dsp:sp>
    <dsp:sp modelId="{3B45A8E2-5BFE-46A6-B349-4E782C39459A}">
      <dsp:nvSpPr>
        <dsp:cNvPr id="0" name=""/>
        <dsp:cNvSpPr/>
      </dsp:nvSpPr>
      <dsp:spPr>
        <a:xfrm>
          <a:off x="369073" y="2226276"/>
          <a:ext cx="370052" cy="1289225"/>
        </a:xfrm>
        <a:custGeom>
          <a:avLst/>
          <a:gdLst/>
          <a:ahLst/>
          <a:cxnLst/>
          <a:rect l="0" t="0" r="0" b="0"/>
          <a:pathLst>
            <a:path>
              <a:moveTo>
                <a:pt x="0" y="0"/>
              </a:moveTo>
              <a:lnTo>
                <a:pt x="0" y="1289225"/>
              </a:lnTo>
              <a:lnTo>
                <a:pt x="370052" y="1289225"/>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ED8B824-3BC5-454D-BEB2-9B60BC71BE1B}">
      <dsp:nvSpPr>
        <dsp:cNvPr id="0" name=""/>
        <dsp:cNvSpPr/>
      </dsp:nvSpPr>
      <dsp:spPr>
        <a:xfrm>
          <a:off x="739126" y="2592860"/>
          <a:ext cx="2952452" cy="18452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pt-PT" sz="1600" kern="1200" noProof="0" dirty="0">
              <a:latin typeface="Garamond" panose="02020404030301010803" pitchFamily="18" charset="0"/>
            </a:rPr>
            <a:t>De preferência, a carga viral deve ser medida a intervalos regulares para todas as pessoas a fazer a </a:t>
          </a:r>
          <a:r>
            <a:rPr lang="pt-PT" sz="1600" kern="1200" noProof="0" dirty="0" err="1">
              <a:latin typeface="Garamond" panose="02020404030301010803" pitchFamily="18" charset="0"/>
            </a:rPr>
            <a:t>TARV</a:t>
          </a:r>
          <a:r>
            <a:rPr lang="pt-PT" sz="1600" kern="1200" noProof="0" dirty="0">
              <a:latin typeface="Garamond" panose="02020404030301010803" pitchFamily="18" charset="0"/>
            </a:rPr>
            <a:t>, para monitorizar a resposta ao tratamento e para </a:t>
          </a:r>
          <a:r>
            <a:rPr lang="pt-PT" sz="1600" kern="1200" noProof="0" dirty="0" err="1">
              <a:latin typeface="Garamond" panose="02020404030301010803" pitchFamily="18" charset="0"/>
            </a:rPr>
            <a:t>detectar</a:t>
          </a:r>
          <a:r>
            <a:rPr lang="pt-PT" sz="1600" kern="1200" noProof="0" dirty="0">
              <a:latin typeface="Garamond" panose="02020404030301010803" pitchFamily="18" charset="0"/>
            </a:rPr>
            <a:t> oportunamente o fracasso do tratamento</a:t>
          </a:r>
        </a:p>
      </dsp:txBody>
      <dsp:txXfrm>
        <a:off x="793172" y="2646906"/>
        <a:ext cx="2844360" cy="1737190"/>
      </dsp:txXfrm>
    </dsp:sp>
    <dsp:sp modelId="{C1490316-23D6-4234-8B67-361CDD2D790D}">
      <dsp:nvSpPr>
        <dsp:cNvPr id="0" name=""/>
        <dsp:cNvSpPr/>
      </dsp:nvSpPr>
      <dsp:spPr>
        <a:xfrm>
          <a:off x="4614220" y="286256"/>
          <a:ext cx="3690565" cy="1845282"/>
        </a:xfrm>
        <a:prstGeom prst="roundRect">
          <a:avLst>
            <a:gd name="adj" fmla="val 10000"/>
          </a:avLst>
        </a:prstGeom>
        <a:gradFill rotWithShape="0">
          <a:gsLst>
            <a:gs pos="0">
              <a:schemeClr val="accent4">
                <a:hueOff val="-4464770"/>
                <a:satOff val="26899"/>
                <a:lumOff val="2156"/>
                <a:alphaOff val="0"/>
                <a:shade val="51000"/>
                <a:satMod val="130000"/>
              </a:schemeClr>
            </a:gs>
            <a:gs pos="80000">
              <a:schemeClr val="accent4">
                <a:hueOff val="-4464770"/>
                <a:satOff val="26899"/>
                <a:lumOff val="2156"/>
                <a:alphaOff val="0"/>
                <a:shade val="93000"/>
                <a:satMod val="130000"/>
              </a:schemeClr>
            </a:gs>
            <a:gs pos="100000">
              <a:schemeClr val="accent4">
                <a:hueOff val="-4464770"/>
                <a:satOff val="26899"/>
                <a:lumOff val="2156"/>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60960" tIns="40640" rIns="60960" bIns="40640" numCol="1" spcCol="1270" anchor="ctr" anchorCtr="0">
          <a:noAutofit/>
        </a:bodyPr>
        <a:lstStyle/>
        <a:p>
          <a:pPr marL="0" lvl="0" indent="0" algn="ctr" defTabSz="1422400">
            <a:lnSpc>
              <a:spcPct val="90000"/>
            </a:lnSpc>
            <a:spcBef>
              <a:spcPct val="0"/>
            </a:spcBef>
            <a:spcAft>
              <a:spcPct val="35000"/>
            </a:spcAft>
            <a:buNone/>
          </a:pPr>
          <a:r>
            <a:rPr lang="en-US" sz="3200" b="1" kern="1200" dirty="0" err="1">
              <a:latin typeface="Garamond" panose="02020404030301010803" pitchFamily="18" charset="0"/>
            </a:rPr>
            <a:t>Monitorização</a:t>
          </a:r>
          <a:r>
            <a:rPr lang="en-US" sz="3200" b="1" kern="1200" dirty="0">
              <a:latin typeface="Garamond" panose="02020404030301010803" pitchFamily="18" charset="0"/>
            </a:rPr>
            <a:t> </a:t>
          </a:r>
          <a:r>
            <a:rPr lang="en-US" sz="3200" b="1" kern="1200" dirty="0" err="1">
              <a:latin typeface="Garamond" panose="02020404030301010803" pitchFamily="18" charset="0"/>
            </a:rPr>
            <a:t>Orientada</a:t>
          </a:r>
          <a:r>
            <a:rPr lang="en-US" sz="3200" b="1" kern="1200" dirty="0">
              <a:latin typeface="Garamond" panose="02020404030301010803" pitchFamily="18" charset="0"/>
            </a:rPr>
            <a:t> da Carga Viral</a:t>
          </a:r>
        </a:p>
      </dsp:txBody>
      <dsp:txXfrm>
        <a:off x="4668266" y="340302"/>
        <a:ext cx="3582473" cy="1737190"/>
      </dsp:txXfrm>
    </dsp:sp>
    <dsp:sp modelId="{81B9C1A1-F0C9-4CC4-B465-CEB4AB0EB9CB}">
      <dsp:nvSpPr>
        <dsp:cNvPr id="0" name=""/>
        <dsp:cNvSpPr/>
      </dsp:nvSpPr>
      <dsp:spPr>
        <a:xfrm>
          <a:off x="4983277" y="2131539"/>
          <a:ext cx="369056" cy="1383962"/>
        </a:xfrm>
        <a:custGeom>
          <a:avLst/>
          <a:gdLst/>
          <a:ahLst/>
          <a:cxnLst/>
          <a:rect l="0" t="0" r="0" b="0"/>
          <a:pathLst>
            <a:path>
              <a:moveTo>
                <a:pt x="0" y="0"/>
              </a:moveTo>
              <a:lnTo>
                <a:pt x="0" y="1383962"/>
              </a:lnTo>
              <a:lnTo>
                <a:pt x="369056" y="1383962"/>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B48B8C8F-4B43-4E6D-A3BA-58AD08DA4504}">
      <dsp:nvSpPr>
        <dsp:cNvPr id="0" name=""/>
        <dsp:cNvSpPr/>
      </dsp:nvSpPr>
      <dsp:spPr>
        <a:xfrm>
          <a:off x="5352333" y="2592860"/>
          <a:ext cx="2952452" cy="1845282"/>
        </a:xfrm>
        <a:prstGeom prst="roundRect">
          <a:avLst>
            <a:gd name="adj" fmla="val 10000"/>
          </a:avLst>
        </a:prstGeom>
        <a:solidFill>
          <a:schemeClr val="lt1">
            <a:alpha val="90000"/>
            <a:hueOff val="0"/>
            <a:satOff val="0"/>
            <a:lumOff val="0"/>
            <a:alphaOff val="0"/>
          </a:schemeClr>
        </a:solidFill>
        <a:ln w="9525" cap="flat" cmpd="sng" algn="ctr">
          <a:solidFill>
            <a:schemeClr val="accent4">
              <a:hueOff val="-4464770"/>
              <a:satOff val="26899"/>
              <a:lumOff val="2156"/>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30480" tIns="20320" rIns="30480" bIns="20320" numCol="1" spcCol="1270" anchor="ctr" anchorCtr="0">
          <a:noAutofit/>
        </a:bodyPr>
        <a:lstStyle/>
        <a:p>
          <a:pPr marL="0" lvl="0" indent="0" algn="ctr" defTabSz="711200">
            <a:lnSpc>
              <a:spcPct val="90000"/>
            </a:lnSpc>
            <a:spcBef>
              <a:spcPct val="0"/>
            </a:spcBef>
            <a:spcAft>
              <a:spcPct val="35000"/>
            </a:spcAft>
            <a:buNone/>
          </a:pPr>
          <a:r>
            <a:rPr lang="pt-PT" sz="1600" kern="1200" noProof="0" dirty="0">
              <a:latin typeface="Garamond" panose="02020404030301010803" pitchFamily="18" charset="0"/>
            </a:rPr>
            <a:t>Em situações em que os testes de rotina da carga viral não sejam viáveis ou não estejam disponíveis, devem utilizar-se os testes da carga viral para confirmar o insucesso do tratamento, se a contagem de CD4 ou critérios clínicos suscitarem essa suspeita</a:t>
          </a:r>
        </a:p>
      </dsp:txBody>
      <dsp:txXfrm>
        <a:off x="5406379" y="2646906"/>
        <a:ext cx="2844360" cy="1737190"/>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40DBC7-9759-4DAA-9E9C-D7076731F470}">
      <dsp:nvSpPr>
        <dsp:cNvPr id="0" name=""/>
        <dsp:cNvSpPr/>
      </dsp:nvSpPr>
      <dsp:spPr>
        <a:xfrm>
          <a:off x="656544" y="-50749"/>
          <a:ext cx="3411311" cy="3411311"/>
        </a:xfrm>
        <a:prstGeom prst="circularArrow">
          <a:avLst>
            <a:gd name="adj1" fmla="val 4668"/>
            <a:gd name="adj2" fmla="val 272909"/>
            <a:gd name="adj3" fmla="val 13107221"/>
            <a:gd name="adj4" fmla="val 17845757"/>
            <a:gd name="adj5" fmla="val 4847"/>
          </a:avLst>
        </a:prstGeom>
        <a:solidFill>
          <a:schemeClr val="accent4">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F39238-3A1E-467F-92BB-833FE91CEB26}">
      <dsp:nvSpPr>
        <dsp:cNvPr id="0" name=""/>
        <dsp:cNvSpPr/>
      </dsp:nvSpPr>
      <dsp:spPr>
        <a:xfrm>
          <a:off x="1307975" y="600"/>
          <a:ext cx="2108448" cy="1054224"/>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1ª Etapa: </a:t>
          </a:r>
          <a:r>
            <a:rPr lang="en-US" sz="1200" kern="1200" dirty="0" err="1"/>
            <a:t>Avaliação</a:t>
          </a:r>
          <a:r>
            <a:rPr lang="en-US" sz="1200" kern="1200" dirty="0"/>
            <a:t> </a:t>
          </a:r>
          <a:r>
            <a:rPr lang="en-US" sz="1200" kern="1200" dirty="0" err="1"/>
            <a:t>estruturada</a:t>
          </a:r>
          <a:r>
            <a:rPr lang="en-US" sz="1200" kern="1200" dirty="0"/>
            <a:t> do </a:t>
          </a:r>
          <a:r>
            <a:rPr lang="en-US" sz="1200" kern="1200" dirty="0" err="1"/>
            <a:t>nível</a:t>
          </a:r>
          <a:r>
            <a:rPr lang="en-US" sz="1200" kern="1200" dirty="0"/>
            <a:t> de </a:t>
          </a:r>
          <a:r>
            <a:rPr lang="en-US" sz="1200" kern="1200" dirty="0" err="1"/>
            <a:t>adesão</a:t>
          </a:r>
          <a:r>
            <a:rPr lang="en-US" sz="1200" kern="1200" dirty="0"/>
            <a:t> actual</a:t>
          </a:r>
        </a:p>
      </dsp:txBody>
      <dsp:txXfrm>
        <a:off x="1359438" y="52063"/>
        <a:ext cx="2005522" cy="951298"/>
      </dsp:txXfrm>
    </dsp:sp>
    <dsp:sp modelId="{763CA739-1E97-44C8-B8C4-111112D03C88}">
      <dsp:nvSpPr>
        <dsp:cNvPr id="0" name=""/>
        <dsp:cNvSpPr/>
      </dsp:nvSpPr>
      <dsp:spPr>
        <a:xfrm>
          <a:off x="2532863" y="1225487"/>
          <a:ext cx="2108448" cy="1054224"/>
        </a:xfrm>
        <a:prstGeom prst="round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2ª Etapa: </a:t>
          </a:r>
          <a:r>
            <a:rPr lang="en-US" sz="1200" kern="1200" dirty="0" err="1"/>
            <a:t>Exploração</a:t>
          </a:r>
          <a:r>
            <a:rPr lang="en-US" sz="1200" kern="1200" dirty="0"/>
            <a:t> dos </a:t>
          </a:r>
          <a:r>
            <a:rPr lang="en-US" sz="1200" kern="1200" dirty="0" err="1"/>
            <a:t>obstáculos</a:t>
          </a:r>
          <a:r>
            <a:rPr lang="en-US" sz="1200" kern="1200" dirty="0"/>
            <a:t> </a:t>
          </a:r>
          <a:r>
            <a:rPr lang="en-US" sz="1200" kern="1200" dirty="0" err="1"/>
            <a:t>específicos</a:t>
          </a:r>
          <a:r>
            <a:rPr lang="en-US" sz="1200" kern="1200" dirty="0"/>
            <a:t> </a:t>
          </a:r>
          <a:r>
            <a:rPr lang="en-US" sz="1200" kern="1200" dirty="0" err="1"/>
            <a:t>qoe</a:t>
          </a:r>
          <a:r>
            <a:rPr lang="en-US" sz="1200" kern="1200" dirty="0"/>
            <a:t> </a:t>
          </a:r>
          <a:r>
            <a:rPr lang="en-US" sz="1200" kern="1200" dirty="0" err="1"/>
            <a:t>os</a:t>
          </a:r>
          <a:r>
            <a:rPr lang="en-US" sz="1200" kern="1200" dirty="0"/>
            <a:t> </a:t>
          </a:r>
          <a:r>
            <a:rPr lang="en-US" sz="1200" kern="1200" dirty="0" err="1"/>
            <a:t>doentes</a:t>
          </a:r>
          <a:r>
            <a:rPr lang="en-US" sz="1200" kern="1200" dirty="0"/>
            <a:t> </a:t>
          </a:r>
          <a:r>
            <a:rPr lang="en-US" sz="1200" kern="1200" dirty="0" err="1"/>
            <a:t>devem</a:t>
          </a:r>
          <a:r>
            <a:rPr lang="en-US" sz="1200" kern="1200" dirty="0"/>
            <a:t> </a:t>
          </a:r>
          <a:r>
            <a:rPr lang="en-US" sz="1200" kern="1200" dirty="0" err="1"/>
            <a:t>superar</a:t>
          </a:r>
          <a:endParaRPr lang="en-US" sz="1200" kern="1200" dirty="0"/>
        </a:p>
      </dsp:txBody>
      <dsp:txXfrm>
        <a:off x="2584326" y="1276950"/>
        <a:ext cx="2005522" cy="951298"/>
      </dsp:txXfrm>
    </dsp:sp>
    <dsp:sp modelId="{3CB85815-404A-4F10-AF34-89CD279912E7}">
      <dsp:nvSpPr>
        <dsp:cNvPr id="0" name=""/>
        <dsp:cNvSpPr/>
      </dsp:nvSpPr>
      <dsp:spPr>
        <a:xfrm>
          <a:off x="1307975" y="2450375"/>
          <a:ext cx="2108448" cy="1054224"/>
        </a:xfrm>
        <a:prstGeom prst="round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3ª Etapa: </a:t>
          </a:r>
          <a:r>
            <a:rPr lang="en-US" sz="1200" kern="1200" dirty="0" err="1"/>
            <a:t>Motivação</a:t>
          </a:r>
          <a:r>
            <a:rPr lang="en-US" sz="1200" kern="1200" dirty="0"/>
            <a:t> e </a:t>
          </a:r>
          <a:r>
            <a:rPr lang="en-US" sz="1200" kern="1200" dirty="0" err="1"/>
            <a:t>prestação</a:t>
          </a:r>
          <a:r>
            <a:rPr lang="en-US" sz="1200" kern="1200" dirty="0"/>
            <a:t> de </a:t>
          </a:r>
          <a:r>
            <a:rPr lang="en-US" sz="1200" kern="1200" dirty="0" err="1"/>
            <a:t>assistência</a:t>
          </a:r>
          <a:r>
            <a:rPr lang="en-US" sz="1200" kern="1200" dirty="0"/>
            <a:t> </a:t>
          </a:r>
          <a:r>
            <a:rPr lang="en-US" sz="1200" kern="1200" dirty="0" err="1"/>
            <a:t>aos</a:t>
          </a:r>
          <a:r>
            <a:rPr lang="en-US" sz="1200" kern="1200" dirty="0"/>
            <a:t> </a:t>
          </a:r>
          <a:r>
            <a:rPr lang="en-US" sz="1200" kern="1200" dirty="0" err="1"/>
            <a:t>doentes</a:t>
          </a:r>
          <a:r>
            <a:rPr lang="en-US" sz="1200" kern="1200" dirty="0"/>
            <a:t> </a:t>
          </a:r>
          <a:r>
            <a:rPr lang="en-US" sz="1200" kern="1200" dirty="0" err="1"/>
            <a:t>na</a:t>
          </a:r>
          <a:r>
            <a:rPr lang="en-US" sz="1200" kern="1200" dirty="0"/>
            <a:t> </a:t>
          </a:r>
          <a:r>
            <a:rPr lang="en-US" sz="1200" kern="1200" dirty="0" err="1"/>
            <a:t>identificação</a:t>
          </a:r>
          <a:r>
            <a:rPr lang="en-US" sz="1200" kern="1200" dirty="0"/>
            <a:t> de </a:t>
          </a:r>
          <a:r>
            <a:rPr lang="en-US" sz="1200" kern="1200" dirty="0" err="1"/>
            <a:t>soluções</a:t>
          </a:r>
          <a:r>
            <a:rPr lang="en-US" sz="1200" kern="1200" dirty="0"/>
            <a:t> e </a:t>
          </a:r>
          <a:r>
            <a:rPr lang="en-US" sz="1200" kern="1200" dirty="0" err="1"/>
            <a:t>abordagem</a:t>
          </a:r>
          <a:r>
            <a:rPr lang="en-US" sz="1200" kern="1200" dirty="0"/>
            <a:t> de </a:t>
          </a:r>
          <a:r>
            <a:rPr lang="en-US" sz="1200" kern="1200" dirty="0" err="1"/>
            <a:t>obsetáculos</a:t>
          </a:r>
          <a:endParaRPr lang="en-US" sz="1200" kern="1200" dirty="0"/>
        </a:p>
      </dsp:txBody>
      <dsp:txXfrm>
        <a:off x="1359438" y="2501838"/>
        <a:ext cx="2005522" cy="951298"/>
      </dsp:txXfrm>
    </dsp:sp>
    <dsp:sp modelId="{939DD9B9-7B39-42FA-90F2-6E4B1F0E3D7E}">
      <dsp:nvSpPr>
        <dsp:cNvPr id="0" name=""/>
        <dsp:cNvSpPr/>
      </dsp:nvSpPr>
      <dsp:spPr>
        <a:xfrm>
          <a:off x="83088" y="1225487"/>
          <a:ext cx="2108448" cy="1054224"/>
        </a:xfrm>
        <a:prstGeom prst="round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533400">
            <a:lnSpc>
              <a:spcPct val="90000"/>
            </a:lnSpc>
            <a:spcBef>
              <a:spcPct val="0"/>
            </a:spcBef>
            <a:spcAft>
              <a:spcPct val="35000"/>
            </a:spcAft>
            <a:buNone/>
          </a:pPr>
          <a:r>
            <a:rPr lang="en-US" sz="1200" kern="1200" dirty="0"/>
            <a:t>4ª Etapa: </a:t>
          </a:r>
          <a:r>
            <a:rPr lang="en-US" sz="1200" kern="1200" dirty="0" err="1"/>
            <a:t>Desenvolvimento</a:t>
          </a:r>
          <a:r>
            <a:rPr lang="en-US" sz="1200" kern="1200" dirty="0"/>
            <a:t> e </a:t>
          </a:r>
          <a:r>
            <a:rPr lang="en-US" sz="1200" kern="1200" dirty="0" err="1"/>
            <a:t>individualização</a:t>
          </a:r>
          <a:r>
            <a:rPr lang="en-US" sz="1200" kern="1200" dirty="0"/>
            <a:t> de um </a:t>
          </a:r>
          <a:r>
            <a:rPr lang="en-US" sz="1200" kern="1200" dirty="0" err="1"/>
            <a:t>plano</a:t>
          </a:r>
          <a:r>
            <a:rPr lang="en-US" sz="1200" kern="1200" dirty="0"/>
            <a:t> de </a:t>
          </a:r>
          <a:r>
            <a:rPr lang="en-US" sz="1200" kern="1200" dirty="0" err="1"/>
            <a:t>intervenção</a:t>
          </a:r>
          <a:r>
            <a:rPr lang="en-US" sz="1200" kern="1200" dirty="0"/>
            <a:t> </a:t>
          </a:r>
          <a:r>
            <a:rPr lang="en-US" sz="1200" kern="1200" dirty="0" err="1"/>
            <a:t>sobre</a:t>
          </a:r>
          <a:r>
            <a:rPr lang="en-US" sz="1200" kern="1200" dirty="0"/>
            <a:t> a </a:t>
          </a:r>
          <a:r>
            <a:rPr lang="en-US" sz="1200" kern="1200" dirty="0" err="1"/>
            <a:t>adesão</a:t>
          </a:r>
          <a:r>
            <a:rPr lang="en-US" sz="1200" kern="1200" dirty="0"/>
            <a:t>   </a:t>
          </a:r>
        </a:p>
      </dsp:txBody>
      <dsp:txXfrm>
        <a:off x="134551" y="1276950"/>
        <a:ext cx="2005522" cy="951298"/>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109124B-CC95-491E-A6BB-A52DDC86A2B1}" type="datetimeFigureOut">
              <a:rPr lang="en-US" smtClean="0"/>
              <a:t>9/30/2020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720500-23BE-4D73-A547-AA878E16F64F}" type="slidenum">
              <a:rPr lang="en-US" smtClean="0"/>
              <a:t>‹Nº›</a:t>
            </a:fld>
            <a:endParaRPr lang="en-US"/>
          </a:p>
        </p:txBody>
      </p:sp>
    </p:spTree>
    <p:extLst>
      <p:ext uri="{BB962C8B-B14F-4D97-AF65-F5344CB8AC3E}">
        <p14:creationId xmlns:p14="http://schemas.microsoft.com/office/powerpoint/2010/main" val="30114085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a:t>
            </a:fld>
            <a:endParaRPr lang="en-US"/>
          </a:p>
        </p:txBody>
      </p:sp>
    </p:spTree>
    <p:extLst>
      <p:ext uri="{BB962C8B-B14F-4D97-AF65-F5344CB8AC3E}">
        <p14:creationId xmlns:p14="http://schemas.microsoft.com/office/powerpoint/2010/main" val="335543073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Portanto o essencial, no que diz respeito a alavancar e explorar completamente a mensagem I = I, é ter um sistema funcional de monitorização da CV de cada doente individual   </a:t>
            </a:r>
            <a:endParaRPr lang="pt-PT" baseline="0" noProof="0" dirty="0"/>
          </a:p>
          <a:p>
            <a:r>
              <a:rPr lang="pt-PT" baseline="0" noProof="0" dirty="0"/>
              <a:t>Os estudos utilizados para avaliar a transmissão sexual do </a:t>
            </a:r>
            <a:r>
              <a:rPr lang="pt-PT" baseline="0" noProof="0" dirty="0" err="1"/>
              <a:t>HIV</a:t>
            </a:r>
            <a:r>
              <a:rPr lang="pt-PT" baseline="0" noProof="0" dirty="0"/>
              <a:t> tinham capacidade de quantificar a carga viral do </a:t>
            </a:r>
            <a:r>
              <a:rPr lang="pt-PT" baseline="0" noProof="0" dirty="0" err="1"/>
              <a:t>HIV</a:t>
            </a:r>
            <a:r>
              <a:rPr lang="pt-PT" baseline="0" noProof="0" dirty="0"/>
              <a:t> até 200 cópias/ml. Por essa razão, é apropriado considerar o nível de 200 cópias/ml como ponto abaixo do qual não se verifica a transmissão do </a:t>
            </a:r>
            <a:r>
              <a:rPr lang="pt-PT" baseline="0" noProof="0" dirty="0" err="1"/>
              <a:t>HIV</a:t>
            </a:r>
            <a:r>
              <a:rPr lang="pt-PT" baseline="0" noProof="0" dirty="0"/>
              <a:t>. Porém não é apropriado utilizar valores de corte superiores a este.   </a:t>
            </a:r>
            <a:endParaRPr lang="pt-PT" noProof="0" dirty="0"/>
          </a:p>
        </p:txBody>
      </p:sp>
      <p:sp>
        <p:nvSpPr>
          <p:cNvPr id="4" name="Slide Number Placeholder 3"/>
          <p:cNvSpPr>
            <a:spLocks noGrp="1"/>
          </p:cNvSpPr>
          <p:nvPr>
            <p:ph type="sldNum" sz="quarter" idx="10"/>
          </p:nvPr>
        </p:nvSpPr>
        <p:spPr/>
        <p:txBody>
          <a:bodyPr/>
          <a:lstStyle/>
          <a:p>
            <a:fld id="{13720500-23BE-4D73-A547-AA878E16F64F}" type="slidenum">
              <a:rPr lang="en-US" smtClean="0"/>
              <a:t>14</a:t>
            </a:fld>
            <a:endParaRPr lang="en-US"/>
          </a:p>
        </p:txBody>
      </p:sp>
    </p:spTree>
    <p:extLst>
      <p:ext uri="{BB962C8B-B14F-4D97-AF65-F5344CB8AC3E}">
        <p14:creationId xmlns:p14="http://schemas.microsoft.com/office/powerpoint/2010/main" val="370848772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Como os doentes são aconselhados em termos dos resultados da sua CV, é fundamente entender que os doentes vão melhorar clinicamente se alcançarem o </a:t>
            </a:r>
            <a:r>
              <a:rPr lang="pt-PT" noProof="0" dirty="0" err="1"/>
              <a:t>objectivo</a:t>
            </a:r>
            <a:r>
              <a:rPr lang="pt-PT" noProof="0" dirty="0"/>
              <a:t> de ter uma carga viral baixa. Porém, devem ter &lt; 200 cópias/ml para terem a certeza de que não vão transmitir o </a:t>
            </a:r>
            <a:r>
              <a:rPr lang="pt-PT" noProof="0" dirty="0" err="1"/>
              <a:t>HIV</a:t>
            </a:r>
            <a:r>
              <a:rPr lang="pt-PT" noProof="0" dirty="0"/>
              <a:t> durante a </a:t>
            </a:r>
            <a:r>
              <a:rPr lang="pt-PT" noProof="0" dirty="0" err="1"/>
              <a:t>actividade</a:t>
            </a:r>
            <a:r>
              <a:rPr lang="pt-PT" noProof="0" dirty="0"/>
              <a:t> sexual. Trata-se de metas diferentes. </a:t>
            </a:r>
          </a:p>
        </p:txBody>
      </p:sp>
      <p:sp>
        <p:nvSpPr>
          <p:cNvPr id="4" name="Slide Number Placeholder 3"/>
          <p:cNvSpPr>
            <a:spLocks noGrp="1"/>
          </p:cNvSpPr>
          <p:nvPr>
            <p:ph type="sldNum" sz="quarter" idx="5"/>
          </p:nvPr>
        </p:nvSpPr>
        <p:spPr/>
        <p:txBody>
          <a:bodyPr/>
          <a:lstStyle/>
          <a:p>
            <a:fld id="{13720500-23BE-4D73-A547-AA878E16F64F}" type="slidenum">
              <a:rPr lang="en-US" smtClean="0"/>
              <a:t>15</a:t>
            </a:fld>
            <a:endParaRPr lang="en-US"/>
          </a:p>
        </p:txBody>
      </p:sp>
    </p:spTree>
    <p:extLst>
      <p:ext uri="{BB962C8B-B14F-4D97-AF65-F5344CB8AC3E}">
        <p14:creationId xmlns:p14="http://schemas.microsoft.com/office/powerpoint/2010/main" val="3579746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Para além do conteúdo do slide, pode-se acrescentar o seguinte:</a:t>
            </a:r>
          </a:p>
          <a:p>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As análises quantificam a CV do HIV por meio de ciclos de amplificação e depois de </a:t>
            </a:r>
            <a:r>
              <a:rPr lang="pt-PT" sz="1200" kern="1200" dirty="0" err="1">
                <a:solidFill>
                  <a:schemeClr val="tx1"/>
                </a:solidFill>
                <a:effectLst/>
                <a:latin typeface="+mn-lt"/>
                <a:ea typeface="+mn-ea"/>
                <a:cs typeface="+mn-cs"/>
              </a:rPr>
              <a:t>detecção</a:t>
            </a:r>
            <a:r>
              <a:rPr lang="pt-PT" sz="1200" kern="1200" dirty="0">
                <a:solidFill>
                  <a:schemeClr val="tx1"/>
                </a:solidFill>
                <a:effectLst/>
                <a:latin typeface="+mn-lt"/>
                <a:ea typeface="+mn-ea"/>
                <a:cs typeface="+mn-cs"/>
              </a:rPr>
              <a:t>, com iniciadores indicadores que marcam enzimas virais. </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16</a:t>
            </a:fld>
            <a:endParaRPr lang="en-US"/>
          </a:p>
        </p:txBody>
      </p:sp>
    </p:spTree>
    <p:extLst>
      <p:ext uri="{BB962C8B-B14F-4D97-AF65-F5344CB8AC3E}">
        <p14:creationId xmlns:p14="http://schemas.microsoft.com/office/powerpoint/2010/main" val="276036240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Diferentes laboratórios apresentam os resultados de forma diferente. Inseri isto para que se familiarizem com a escala logarítmica e a maneira como ela se relaciona com os resultados expressos em cópias por ml. Cada logaritmo representa uma ordem de grandeza (p. ex. uma mudança 10 vezes maior). Como quase todas as medidas biológicas estabelecidas num laboratório,  verifica-se sempre um certo nível de “ruído” ou variabilidade. Ao interpretar os resultados, é necessário ter isto em mente – portanto consideramos mudanças de cerca de 1 logaritmo na CV antes de as considerarmos importantes.   </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Portanto uma mudança de 10.000 para 3.162 não é uma mudança verdadeiramente significativa, do ponto de vista clínico – como podemos ver aqui, é uma mudança de apenas ½ log.</a:t>
            </a:r>
            <a:r>
              <a:rPr lang="en-US" baseline="0" dirty="0"/>
              <a:t> </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17</a:t>
            </a:fld>
            <a:endParaRPr lang="en-US"/>
          </a:p>
        </p:txBody>
      </p:sp>
    </p:spTree>
    <p:extLst>
      <p:ext uri="{BB962C8B-B14F-4D97-AF65-F5344CB8AC3E}">
        <p14:creationId xmlns:p14="http://schemas.microsoft.com/office/powerpoint/2010/main" val="3573166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Agora que analisámos a maneira de medir a CV e a história natural típica da CV no decurso de uma </a:t>
            </a:r>
            <a:r>
              <a:rPr lang="pt-PT" sz="1200" kern="1200" dirty="0" err="1">
                <a:solidFill>
                  <a:schemeClr val="tx1"/>
                </a:solidFill>
                <a:effectLst/>
                <a:latin typeface="+mn-lt"/>
                <a:ea typeface="+mn-ea"/>
                <a:cs typeface="+mn-cs"/>
              </a:rPr>
              <a:t>infecção</a:t>
            </a:r>
            <a:r>
              <a:rPr lang="pt-PT" sz="1200" kern="1200" dirty="0">
                <a:solidFill>
                  <a:schemeClr val="tx1"/>
                </a:solidFill>
                <a:effectLst/>
                <a:latin typeface="+mn-lt"/>
                <a:ea typeface="+mn-ea"/>
                <a:cs typeface="+mn-cs"/>
              </a:rPr>
              <a:t> sem tratamento, gostaria de descrever sucintamente a resposta visada e prevista da CV quando se </a:t>
            </a:r>
            <a:r>
              <a:rPr lang="pt-PT" sz="1200" kern="1200" dirty="0" err="1">
                <a:solidFill>
                  <a:schemeClr val="tx1"/>
                </a:solidFill>
                <a:effectLst/>
                <a:latin typeface="+mn-lt"/>
                <a:ea typeface="+mn-ea"/>
                <a:cs typeface="+mn-cs"/>
              </a:rPr>
              <a:t>efectua</a:t>
            </a:r>
            <a:r>
              <a:rPr lang="pt-PT" sz="1200" kern="1200" dirty="0">
                <a:solidFill>
                  <a:schemeClr val="tx1"/>
                </a:solidFill>
                <a:effectLst/>
                <a:latin typeface="+mn-lt"/>
                <a:ea typeface="+mn-ea"/>
                <a:cs typeface="+mn-cs"/>
              </a:rPr>
              <a:t>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a:t>
            </a:r>
          </a:p>
          <a:p>
            <a:r>
              <a:rPr lang="pt-PT" sz="1200" kern="1200" dirty="0">
                <a:solidFill>
                  <a:schemeClr val="tx1"/>
                </a:solidFill>
                <a:effectLst/>
                <a:latin typeface="+mn-lt"/>
                <a:ea typeface="+mn-ea"/>
                <a:cs typeface="+mn-cs"/>
              </a:rPr>
              <a:t>    </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impede a replicação do HIV através da inibição de enzimas virais, causando assim a diminuição da carga viral. O </a:t>
            </a:r>
            <a:r>
              <a:rPr lang="pt-PT" sz="1200" kern="1200" dirty="0" err="1">
                <a:solidFill>
                  <a:schemeClr val="tx1"/>
                </a:solidFill>
                <a:effectLst/>
                <a:latin typeface="+mn-lt"/>
                <a:ea typeface="+mn-ea"/>
                <a:cs typeface="+mn-cs"/>
              </a:rPr>
              <a:t>objectivo</a:t>
            </a:r>
            <a:r>
              <a:rPr lang="pt-PT" sz="1200" kern="1200" dirty="0">
                <a:solidFill>
                  <a:schemeClr val="tx1"/>
                </a:solidFill>
                <a:effectLst/>
                <a:latin typeface="+mn-lt"/>
                <a:ea typeface="+mn-ea"/>
                <a:cs typeface="+mn-cs"/>
              </a:rPr>
              <a:t> do tratamento é conseguir uma carga viral </a:t>
            </a:r>
            <a:r>
              <a:rPr lang="pt-PT" sz="1200" kern="1200" dirty="0" err="1">
                <a:solidFill>
                  <a:schemeClr val="tx1"/>
                </a:solidFill>
                <a:effectLst/>
                <a:latin typeface="+mn-lt"/>
                <a:ea typeface="+mn-ea"/>
                <a:cs typeface="+mn-cs"/>
              </a:rPr>
              <a:t>indetectável</a:t>
            </a:r>
            <a:r>
              <a:rPr lang="pt-PT" sz="1200" kern="1200" dirty="0">
                <a:solidFill>
                  <a:schemeClr val="tx1"/>
                </a:solidFill>
                <a:effectLst/>
                <a:latin typeface="+mn-lt"/>
                <a:ea typeface="+mn-ea"/>
                <a:cs typeface="+mn-cs"/>
              </a:rPr>
              <a:t>: </a:t>
            </a:r>
          </a:p>
          <a:p>
            <a:endParaRPr lang="en-GB" sz="1200" kern="1200" dirty="0">
              <a:solidFill>
                <a:schemeClr val="tx1"/>
              </a:solidFill>
              <a:effectLst/>
              <a:latin typeface="+mn-lt"/>
              <a:ea typeface="+mn-ea"/>
              <a:cs typeface="+mn-cs"/>
            </a:endParaRPr>
          </a:p>
          <a:p>
            <a:pPr lvl="0"/>
            <a:r>
              <a:rPr lang="pt-PT" sz="1200" kern="1200" dirty="0">
                <a:solidFill>
                  <a:schemeClr val="tx1"/>
                </a:solidFill>
                <a:effectLst/>
                <a:latin typeface="+mn-lt"/>
                <a:ea typeface="+mn-ea"/>
                <a:cs typeface="+mn-cs"/>
              </a:rPr>
              <a:t>- Associada a melhores resultados clínicos </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Menor risco de transmissão do HIV.</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18</a:t>
            </a:fld>
            <a:endParaRPr lang="en-US"/>
          </a:p>
        </p:txBody>
      </p:sp>
    </p:spTree>
    <p:extLst>
      <p:ext uri="{BB962C8B-B14F-4D97-AF65-F5344CB8AC3E}">
        <p14:creationId xmlns:p14="http://schemas.microsoft.com/office/powerpoint/2010/main" val="32744788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Embora o </a:t>
            </a:r>
            <a:r>
              <a:rPr lang="pt-PT" sz="1200" kern="1200" dirty="0" err="1">
                <a:solidFill>
                  <a:schemeClr val="tx1"/>
                </a:solidFill>
                <a:effectLst/>
                <a:latin typeface="+mn-lt"/>
                <a:ea typeface="+mn-ea"/>
                <a:cs typeface="+mn-cs"/>
              </a:rPr>
              <a:t>objectivo</a:t>
            </a:r>
            <a:r>
              <a:rPr lang="pt-PT" sz="1200" kern="1200" dirty="0">
                <a:solidFill>
                  <a:schemeClr val="tx1"/>
                </a:solidFill>
                <a:effectLst/>
                <a:latin typeface="+mn-lt"/>
                <a:ea typeface="+mn-ea"/>
                <a:cs typeface="+mn-cs"/>
              </a:rPr>
              <a:t> do tratamento seja uma carga viral </a:t>
            </a:r>
            <a:r>
              <a:rPr lang="pt-PT" sz="1200" kern="1200" dirty="0" err="1">
                <a:solidFill>
                  <a:schemeClr val="tx1"/>
                </a:solidFill>
                <a:effectLst/>
                <a:latin typeface="+mn-lt"/>
                <a:ea typeface="+mn-ea"/>
                <a:cs typeface="+mn-cs"/>
              </a:rPr>
              <a:t>indetectável</a:t>
            </a:r>
            <a:r>
              <a:rPr lang="pt-PT" sz="1200" kern="1200" dirty="0">
                <a:solidFill>
                  <a:schemeClr val="tx1"/>
                </a:solidFill>
                <a:effectLst/>
                <a:latin typeface="+mn-lt"/>
                <a:ea typeface="+mn-ea"/>
                <a:cs typeface="+mn-cs"/>
              </a:rPr>
              <a:t>, considera-se a CV &lt;1000 cópias/ml aceitável, dado que a este nível o risco de transmissão e a evolução da doença são baixos.</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Como se pode constatar nesta curva, na maioria dos doentes a fazer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a CV diminui para menos de 1000 cópias/ml ao fim de 6 meses de tratamento.</a:t>
            </a:r>
            <a:endParaRPr lang="en-GB" sz="1200" kern="1200" dirty="0">
              <a:solidFill>
                <a:schemeClr val="tx1"/>
              </a:solidFill>
              <a:effectLst/>
              <a:latin typeface="+mn-lt"/>
              <a:ea typeface="+mn-ea"/>
              <a:cs typeface="+mn-cs"/>
            </a:endParaRPr>
          </a:p>
          <a:p>
            <a:pPr marL="171450" lvl="0" indent="-171450">
              <a:buFont typeface="Arial" panose="020B0604020202020204" pitchFamily="34" charset="0"/>
              <a:buChar char="•"/>
            </a:pPr>
            <a:r>
              <a:rPr lang="pt-PT" sz="1200" kern="1200" dirty="0">
                <a:solidFill>
                  <a:schemeClr val="tx1"/>
                </a:solidFill>
                <a:effectLst/>
                <a:latin typeface="+mn-lt"/>
                <a:ea typeface="+mn-ea"/>
                <a:cs typeface="+mn-cs"/>
              </a:rPr>
              <a:t>As pessoas com uma linha de base de CV alta, como os lactentes, podem demorar mais tempo a conseguir uma carga viral de &lt;1000 cópias/ml.</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13720500-23BE-4D73-A547-AA878E16F64F}" type="slidenum">
              <a:rPr lang="en-US" smtClean="0"/>
              <a:t>19</a:t>
            </a:fld>
            <a:endParaRPr lang="en-US"/>
          </a:p>
        </p:txBody>
      </p:sp>
    </p:spTree>
    <p:extLst>
      <p:ext uri="{BB962C8B-B14F-4D97-AF65-F5344CB8AC3E}">
        <p14:creationId xmlns:p14="http://schemas.microsoft.com/office/powerpoint/2010/main" val="28248587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 </a:t>
            </a:r>
            <a:r>
              <a:rPr lang="en-US" dirty="0" err="1"/>
              <a:t>maioria</a:t>
            </a:r>
            <a:r>
              <a:rPr lang="en-US" dirty="0"/>
              <a:t> dos </a:t>
            </a:r>
            <a:r>
              <a:rPr lang="en-US" dirty="0" err="1"/>
              <a:t>países</a:t>
            </a:r>
            <a:r>
              <a:rPr lang="en-US" dirty="0"/>
              <a:t> </a:t>
            </a:r>
            <a:r>
              <a:rPr lang="en-US" dirty="0" err="1"/>
              <a:t>implementadores</a:t>
            </a:r>
            <a:r>
              <a:rPr lang="en-US" dirty="0"/>
              <a:t> do PEPFAR </a:t>
            </a:r>
            <a:r>
              <a:rPr lang="en-US" dirty="0" err="1"/>
              <a:t>tem</a:t>
            </a:r>
            <a:r>
              <a:rPr lang="en-US" dirty="0"/>
              <a:t> </a:t>
            </a:r>
            <a:r>
              <a:rPr lang="en-US" dirty="0" err="1"/>
              <a:t>estado</a:t>
            </a:r>
            <a:r>
              <a:rPr lang="en-US" dirty="0"/>
              <a:t> a </a:t>
            </a:r>
            <a:r>
              <a:rPr lang="en-US" dirty="0" err="1"/>
              <a:t>utilizar</a:t>
            </a:r>
            <a:r>
              <a:rPr lang="en-US" dirty="0"/>
              <a:t> &lt; 1000 </a:t>
            </a:r>
            <a:r>
              <a:rPr lang="en-US" dirty="0" err="1"/>
              <a:t>cópias</a:t>
            </a:r>
            <a:r>
              <a:rPr lang="en-US" dirty="0"/>
              <a:t>/ml </a:t>
            </a:r>
            <a:r>
              <a:rPr lang="en-US" dirty="0" err="1"/>
              <a:t>como</a:t>
            </a:r>
            <a:r>
              <a:rPr lang="en-US" dirty="0"/>
              <a:t> </a:t>
            </a:r>
            <a:r>
              <a:rPr lang="en-US" dirty="0" err="1"/>
              <a:t>nível</a:t>
            </a:r>
            <a:r>
              <a:rPr lang="en-US" dirty="0"/>
              <a:t> </a:t>
            </a:r>
            <a:r>
              <a:rPr lang="en-US" dirty="0" err="1"/>
              <a:t>aceitável</a:t>
            </a:r>
            <a:r>
              <a:rPr lang="en-US" dirty="0"/>
              <a:t> de </a:t>
            </a:r>
            <a:r>
              <a:rPr lang="en-US" dirty="0" err="1"/>
              <a:t>resposta</a:t>
            </a:r>
            <a:r>
              <a:rPr lang="en-US" dirty="0"/>
              <a:t> da CV </a:t>
            </a:r>
            <a:r>
              <a:rPr lang="en-US" dirty="0" err="1"/>
              <a:t>ao</a:t>
            </a:r>
            <a:r>
              <a:rPr lang="en-US" dirty="0"/>
              <a:t> </a:t>
            </a:r>
            <a:r>
              <a:rPr lang="en-US" dirty="0" err="1"/>
              <a:t>tratamento</a:t>
            </a:r>
            <a:r>
              <a:rPr lang="en-US" dirty="0"/>
              <a:t>. </a:t>
            </a:r>
            <a:r>
              <a:rPr lang="en-US" dirty="0" err="1"/>
              <a:t>Devem</a:t>
            </a:r>
            <a:r>
              <a:rPr lang="en-US" dirty="0"/>
              <a:t> </a:t>
            </a:r>
            <a:r>
              <a:rPr lang="en-US" dirty="0" err="1"/>
              <a:t>inserir</a:t>
            </a:r>
            <a:r>
              <a:rPr lang="en-US" dirty="0"/>
              <a:t>-se </a:t>
            </a:r>
            <a:r>
              <a:rPr lang="en-US" dirty="0" err="1"/>
              <a:t>aqui</a:t>
            </a:r>
            <a:r>
              <a:rPr lang="en-US" dirty="0"/>
              <a:t> as </a:t>
            </a:r>
            <a:r>
              <a:rPr lang="en-US" dirty="0" err="1"/>
              <a:t>directrizes</a:t>
            </a:r>
            <a:r>
              <a:rPr lang="en-US" dirty="0"/>
              <a:t> </a:t>
            </a:r>
            <a:r>
              <a:rPr lang="en-US" dirty="0" err="1"/>
              <a:t>nacionais</a:t>
            </a:r>
            <a:r>
              <a:rPr lang="en-US" dirty="0"/>
              <a:t> </a:t>
            </a:r>
            <a:r>
              <a:rPr lang="en-US" dirty="0" err="1"/>
              <a:t>específicas</a:t>
            </a:r>
            <a:r>
              <a:rPr lang="en-US" dirty="0"/>
              <a:t> </a:t>
            </a:r>
            <a:r>
              <a:rPr lang="en-US" dirty="0" err="1"/>
              <a:t>sobre</a:t>
            </a:r>
            <a:r>
              <a:rPr lang="en-US" dirty="0"/>
              <a:t> o </a:t>
            </a:r>
            <a:r>
              <a:rPr lang="en-US" dirty="0" err="1"/>
              <a:t>nível</a:t>
            </a:r>
            <a:r>
              <a:rPr lang="en-US" dirty="0"/>
              <a:t> </a:t>
            </a:r>
            <a:r>
              <a:rPr lang="en-US" dirty="0" err="1"/>
              <a:t>aceitável</a:t>
            </a:r>
            <a:r>
              <a:rPr lang="en-US" dirty="0"/>
              <a:t> da CV e </a:t>
            </a:r>
            <a:r>
              <a:rPr lang="en-US" dirty="0" err="1"/>
              <a:t>explicar</a:t>
            </a:r>
            <a:r>
              <a:rPr lang="en-US" dirty="0"/>
              <a:t> </a:t>
            </a:r>
            <a:r>
              <a:rPr lang="en-US" dirty="0" err="1"/>
              <a:t>porquê</a:t>
            </a:r>
            <a:r>
              <a:rPr lang="en-US" dirty="0"/>
              <a:t>.</a:t>
            </a:r>
          </a:p>
        </p:txBody>
      </p:sp>
      <p:sp>
        <p:nvSpPr>
          <p:cNvPr id="4" name="Slide Number Placeholder 3"/>
          <p:cNvSpPr>
            <a:spLocks noGrp="1"/>
          </p:cNvSpPr>
          <p:nvPr>
            <p:ph type="sldNum" sz="quarter" idx="5"/>
          </p:nvPr>
        </p:nvSpPr>
        <p:spPr/>
        <p:txBody>
          <a:bodyPr/>
          <a:lstStyle/>
          <a:p>
            <a:fld id="{13720500-23BE-4D73-A547-AA878E16F64F}" type="slidenum">
              <a:rPr lang="en-US" smtClean="0"/>
              <a:t>20</a:t>
            </a:fld>
            <a:endParaRPr lang="en-US"/>
          </a:p>
        </p:txBody>
      </p:sp>
    </p:spTree>
    <p:extLst>
      <p:ext uri="{BB962C8B-B14F-4D97-AF65-F5344CB8AC3E}">
        <p14:creationId xmlns:p14="http://schemas.microsoft.com/office/powerpoint/2010/main" val="37299590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Embora as </a:t>
            </a:r>
            <a:r>
              <a:rPr lang="pt-PT" sz="1200" kern="1200" dirty="0" err="1">
                <a:solidFill>
                  <a:schemeClr val="tx1"/>
                </a:solidFill>
                <a:effectLst/>
                <a:latin typeface="+mn-lt"/>
                <a:ea typeface="+mn-ea"/>
                <a:cs typeface="+mn-cs"/>
              </a:rPr>
              <a:t>trajectórias</a:t>
            </a:r>
            <a:r>
              <a:rPr lang="pt-PT" sz="1200" kern="1200" dirty="0">
                <a:solidFill>
                  <a:schemeClr val="tx1"/>
                </a:solidFill>
                <a:effectLst/>
                <a:latin typeface="+mn-lt"/>
                <a:ea typeface="+mn-ea"/>
                <a:cs typeface="+mn-cs"/>
              </a:rPr>
              <a:t> variem, a supressão da CV com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permite a recuperação e melhora imunológica e até a normalização da contagem de CD4. Porém as pessoas com contagens iniciais de CD4 muito baixas podem não conseguir uma forte recuperação de CD4.  Vemos aqui o gráfico de um único doente, onde se verifica que ao longo de 2 anos a seguir ao início da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e supressão persistente da CV, a contagem de CD4 melhorou de pouco mais de 400 para um nível constante acima de 500.</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22</a:t>
            </a:fld>
            <a:endParaRPr lang="en-US"/>
          </a:p>
        </p:txBody>
      </p:sp>
    </p:spTree>
    <p:extLst>
      <p:ext uri="{BB962C8B-B14F-4D97-AF65-F5344CB8AC3E}">
        <p14:creationId xmlns:p14="http://schemas.microsoft.com/office/powerpoint/2010/main" val="367510756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3720500-23BE-4D73-A547-AA878E16F64F}" type="slidenum">
              <a:rPr lang="en-US" smtClean="0"/>
              <a:t>23</a:t>
            </a:fld>
            <a:endParaRPr lang="en-US"/>
          </a:p>
        </p:txBody>
      </p:sp>
    </p:spTree>
    <p:extLst>
      <p:ext uri="{BB962C8B-B14F-4D97-AF65-F5344CB8AC3E}">
        <p14:creationId xmlns:p14="http://schemas.microsoft.com/office/powerpoint/2010/main" val="372057344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 disponibilidade da carga viral permite que os médicos </a:t>
            </a:r>
            <a:r>
              <a:rPr lang="pt-PT" sz="1200" kern="1200" dirty="0" err="1">
                <a:solidFill>
                  <a:schemeClr val="tx1"/>
                </a:solidFill>
                <a:effectLst/>
                <a:latin typeface="+mn-lt"/>
                <a:ea typeface="+mn-ea"/>
                <a:cs typeface="+mn-cs"/>
              </a:rPr>
              <a:t>detectem</a:t>
            </a:r>
            <a:r>
              <a:rPr lang="pt-PT" sz="1200" kern="1200" dirty="0">
                <a:solidFill>
                  <a:schemeClr val="tx1"/>
                </a:solidFill>
                <a:effectLst/>
                <a:latin typeface="+mn-lt"/>
                <a:ea typeface="+mn-ea"/>
                <a:cs typeface="+mn-cs"/>
              </a:rPr>
              <a:t> o insucesso do tratamento de modo mais fiável E MAIS CEDO do que os métodos </a:t>
            </a:r>
            <a:r>
              <a:rPr lang="pt-PT" sz="1200" kern="1200" dirty="0" err="1">
                <a:solidFill>
                  <a:schemeClr val="tx1"/>
                </a:solidFill>
                <a:effectLst/>
                <a:latin typeface="+mn-lt"/>
                <a:ea typeface="+mn-ea"/>
                <a:cs typeface="+mn-cs"/>
              </a:rPr>
              <a:t>actualmente</a:t>
            </a:r>
            <a:r>
              <a:rPr lang="pt-PT" sz="1200" kern="1200" dirty="0">
                <a:solidFill>
                  <a:schemeClr val="tx1"/>
                </a:solidFill>
                <a:effectLst/>
                <a:latin typeface="+mn-lt"/>
                <a:ea typeface="+mn-ea"/>
                <a:cs typeface="+mn-cs"/>
              </a:rPr>
              <a:t> disponíveis, como o agravamento do estado clínico ou a diminuição da contagem de CD4 do doente. Este gráfico compara o tempo que os diferentes métodos levam a </a:t>
            </a:r>
            <a:r>
              <a:rPr lang="pt-PT" sz="1200" kern="1200" dirty="0" err="1">
                <a:solidFill>
                  <a:schemeClr val="tx1"/>
                </a:solidFill>
                <a:effectLst/>
                <a:latin typeface="+mn-lt"/>
                <a:ea typeface="+mn-ea"/>
                <a:cs typeface="+mn-cs"/>
              </a:rPr>
              <a:t>detectar</a:t>
            </a:r>
            <a:r>
              <a:rPr lang="pt-PT" sz="1200" kern="1200" dirty="0">
                <a:solidFill>
                  <a:schemeClr val="tx1"/>
                </a:solidFill>
                <a:effectLst/>
                <a:latin typeface="+mn-lt"/>
                <a:ea typeface="+mn-ea"/>
                <a:cs typeface="+mn-cs"/>
              </a:rPr>
              <a:t> pela primeira vez o insucesso do tratamento. Como se pode verificar, a </a:t>
            </a:r>
            <a:r>
              <a:rPr lang="pt-PT" sz="1200" kern="1200" dirty="0" err="1">
                <a:solidFill>
                  <a:schemeClr val="tx1"/>
                </a:solidFill>
                <a:effectLst/>
                <a:latin typeface="+mn-lt"/>
                <a:ea typeface="+mn-ea"/>
                <a:cs typeface="+mn-cs"/>
              </a:rPr>
              <a:t>detecção</a:t>
            </a:r>
            <a:r>
              <a:rPr lang="pt-PT" sz="1200" kern="1200" dirty="0">
                <a:solidFill>
                  <a:schemeClr val="tx1"/>
                </a:solidFill>
                <a:effectLst/>
                <a:latin typeface="+mn-lt"/>
                <a:ea typeface="+mn-ea"/>
                <a:cs typeface="+mn-cs"/>
              </a:rPr>
              <a:t> virológica através da carga viral, na linha vermelha, precede a </a:t>
            </a:r>
            <a:r>
              <a:rPr lang="pt-PT" sz="1200" kern="1200" dirty="0" err="1">
                <a:solidFill>
                  <a:schemeClr val="tx1"/>
                </a:solidFill>
                <a:effectLst/>
                <a:latin typeface="+mn-lt"/>
                <a:ea typeface="+mn-ea"/>
                <a:cs typeface="+mn-cs"/>
              </a:rPr>
              <a:t>detecção</a:t>
            </a:r>
            <a:r>
              <a:rPr lang="pt-PT" sz="1200" kern="1200" dirty="0">
                <a:solidFill>
                  <a:schemeClr val="tx1"/>
                </a:solidFill>
                <a:effectLst/>
                <a:latin typeface="+mn-lt"/>
                <a:ea typeface="+mn-ea"/>
                <a:cs typeface="+mn-cs"/>
              </a:rPr>
              <a:t> imunológica através da contagem de CD4, bem como a </a:t>
            </a:r>
            <a:r>
              <a:rPr lang="pt-PT" sz="1200" kern="1200" dirty="0" err="1">
                <a:solidFill>
                  <a:schemeClr val="tx1"/>
                </a:solidFill>
                <a:effectLst/>
                <a:latin typeface="+mn-lt"/>
                <a:ea typeface="+mn-ea"/>
                <a:cs typeface="+mn-cs"/>
              </a:rPr>
              <a:t>detecção</a:t>
            </a:r>
            <a:r>
              <a:rPr lang="pt-PT" sz="1200" kern="1200" dirty="0">
                <a:solidFill>
                  <a:schemeClr val="tx1"/>
                </a:solidFill>
                <a:effectLst/>
                <a:latin typeface="+mn-lt"/>
                <a:ea typeface="+mn-ea"/>
                <a:cs typeface="+mn-cs"/>
              </a:rPr>
              <a:t> clínica através do estado de saúde (ou seja, fase da OMS).</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25</a:t>
            </a:fld>
            <a:endParaRPr lang="en-US"/>
          </a:p>
        </p:txBody>
      </p:sp>
    </p:spTree>
    <p:extLst>
      <p:ext uri="{BB962C8B-B14F-4D97-AF65-F5344CB8AC3E}">
        <p14:creationId xmlns:p14="http://schemas.microsoft.com/office/powerpoint/2010/main" val="42075235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500" dirty="0"/>
              <a:t>A </a:t>
            </a:r>
            <a:r>
              <a:rPr lang="en-US" sz="3500" dirty="0" err="1"/>
              <a:t>carga</a:t>
            </a:r>
            <a:r>
              <a:rPr lang="en-US" sz="3500" dirty="0"/>
              <a:t> viral é </a:t>
            </a:r>
            <a:r>
              <a:rPr lang="en-US" sz="3500" dirty="0" err="1"/>
              <a:t>utilizada</a:t>
            </a:r>
            <a:r>
              <a:rPr lang="en-US" sz="3500" dirty="0"/>
              <a:t> para </a:t>
            </a:r>
            <a:r>
              <a:rPr lang="en-US" sz="3500" dirty="0" err="1"/>
              <a:t>indicar</a:t>
            </a:r>
            <a:r>
              <a:rPr lang="en-US" sz="3500" dirty="0"/>
              <a:t> o </a:t>
            </a:r>
            <a:r>
              <a:rPr lang="en-US" sz="3500" dirty="0" err="1"/>
              <a:t>seguinte</a:t>
            </a:r>
            <a:r>
              <a:rPr lang="en-US" sz="3500" dirty="0"/>
              <a:t>: </a:t>
            </a:r>
          </a:p>
          <a:p>
            <a:pPr lvl="1"/>
            <a:r>
              <a:rPr lang="en-US" sz="3000" dirty="0"/>
              <a:t>A </a:t>
            </a:r>
            <a:r>
              <a:rPr lang="en-US" sz="3000" dirty="0" err="1"/>
              <a:t>reacção</a:t>
            </a:r>
            <a:r>
              <a:rPr lang="en-US" sz="3000" dirty="0"/>
              <a:t> de </a:t>
            </a:r>
            <a:r>
              <a:rPr lang="en-US" sz="3000" dirty="0" err="1"/>
              <a:t>uma</a:t>
            </a:r>
            <a:r>
              <a:rPr lang="en-US" sz="3000" dirty="0"/>
              <a:t> </a:t>
            </a:r>
            <a:r>
              <a:rPr lang="en-US" sz="3000" dirty="0" err="1"/>
              <a:t>pessoa</a:t>
            </a:r>
            <a:r>
              <a:rPr lang="en-US" sz="3000" dirty="0"/>
              <a:t> à </a:t>
            </a:r>
            <a:r>
              <a:rPr lang="en-US" sz="3000" dirty="0" err="1"/>
              <a:t>TARV</a:t>
            </a:r>
            <a:r>
              <a:rPr lang="en-US" sz="3000" dirty="0"/>
              <a:t> e o </a:t>
            </a:r>
            <a:r>
              <a:rPr lang="en-US" sz="3000" dirty="0" err="1"/>
              <a:t>risco</a:t>
            </a:r>
            <a:r>
              <a:rPr lang="en-US" sz="3000" dirty="0"/>
              <a:t> de </a:t>
            </a:r>
            <a:r>
              <a:rPr lang="en-US" sz="3000" dirty="0" err="1"/>
              <a:t>evolução</a:t>
            </a:r>
            <a:r>
              <a:rPr lang="en-US" sz="3000" dirty="0"/>
              <a:t> </a:t>
            </a:r>
            <a:r>
              <a:rPr lang="en-US" sz="3000" dirty="0" err="1"/>
              <a:t>clínica</a:t>
            </a:r>
            <a:r>
              <a:rPr lang="en-US" sz="3000" dirty="0"/>
              <a:t> da </a:t>
            </a:r>
            <a:r>
              <a:rPr lang="en-US" sz="3000" dirty="0" err="1"/>
              <a:t>doença</a:t>
            </a:r>
            <a:r>
              <a:rPr lang="en-US" sz="3000" dirty="0"/>
              <a:t>  </a:t>
            </a:r>
          </a:p>
          <a:p>
            <a:pPr lvl="1"/>
            <a:r>
              <a:rPr lang="en-US" sz="3000" dirty="0"/>
              <a:t>O </a:t>
            </a:r>
            <a:r>
              <a:rPr lang="en-US" sz="3000" dirty="0" err="1"/>
              <a:t>risco</a:t>
            </a:r>
            <a:r>
              <a:rPr lang="en-US" sz="3000" dirty="0"/>
              <a:t> de </a:t>
            </a:r>
            <a:r>
              <a:rPr lang="en-US" sz="3000" dirty="0" err="1"/>
              <a:t>transmissão</a:t>
            </a:r>
            <a:r>
              <a:rPr lang="en-US" sz="3000" dirty="0"/>
              <a:t> do HIV entre </a:t>
            </a:r>
            <a:r>
              <a:rPr lang="en-US" sz="3000" dirty="0" err="1"/>
              <a:t>parceiros</a:t>
            </a:r>
            <a:r>
              <a:rPr lang="en-US" sz="3000" dirty="0"/>
              <a:t> </a:t>
            </a:r>
            <a:r>
              <a:rPr lang="en-US" sz="3000" dirty="0" err="1"/>
              <a:t>sexuais</a:t>
            </a:r>
            <a:endParaRPr lang="en-US" sz="3000" dirty="0"/>
          </a:p>
          <a:p>
            <a:pPr lvl="1"/>
            <a:r>
              <a:rPr lang="en-US" sz="3000" dirty="0"/>
              <a:t>O </a:t>
            </a:r>
            <a:r>
              <a:rPr lang="en-US" sz="3000" dirty="0" err="1"/>
              <a:t>risco</a:t>
            </a:r>
            <a:r>
              <a:rPr lang="en-US" sz="3000" dirty="0"/>
              <a:t> de </a:t>
            </a:r>
            <a:r>
              <a:rPr lang="en-US" sz="3000" dirty="0" err="1"/>
              <a:t>transmissão</a:t>
            </a:r>
            <a:r>
              <a:rPr lang="en-US" sz="3000" dirty="0"/>
              <a:t> do HIV </a:t>
            </a:r>
            <a:r>
              <a:rPr lang="en-US" sz="3000" dirty="0" err="1"/>
              <a:t>mãe-filho</a:t>
            </a:r>
            <a:endParaRPr lang="en-US" sz="3000" dirty="0"/>
          </a:p>
          <a:p>
            <a:r>
              <a:rPr lang="en-US" sz="3500" dirty="0" err="1"/>
              <a:t>Desde</a:t>
            </a:r>
            <a:r>
              <a:rPr lang="en-US" sz="3500" dirty="0"/>
              <a:t> 2013 que as </a:t>
            </a:r>
            <a:r>
              <a:rPr lang="en-US" sz="3500" dirty="0" err="1"/>
              <a:t>directrizes</a:t>
            </a:r>
            <a:r>
              <a:rPr lang="en-US" sz="3500" dirty="0"/>
              <a:t> da OMS </a:t>
            </a:r>
            <a:r>
              <a:rPr lang="en-US" sz="3500" dirty="0" err="1"/>
              <a:t>recomendam</a:t>
            </a:r>
            <a:r>
              <a:rPr lang="en-US" sz="3500" dirty="0"/>
              <a:t> testes de </a:t>
            </a:r>
            <a:r>
              <a:rPr lang="en-US" sz="3500" dirty="0" err="1"/>
              <a:t>rotina</a:t>
            </a:r>
            <a:r>
              <a:rPr lang="en-US" sz="3500" dirty="0"/>
              <a:t> de</a:t>
            </a:r>
            <a:r>
              <a:rPr lang="en-US" sz="3500" baseline="0" dirty="0"/>
              <a:t> </a:t>
            </a:r>
            <a:r>
              <a:rPr lang="en-US" sz="3500" baseline="0" dirty="0" err="1"/>
              <a:t>carga</a:t>
            </a:r>
            <a:r>
              <a:rPr lang="en-US" sz="3500" baseline="0" dirty="0"/>
              <a:t> viral </a:t>
            </a:r>
            <a:r>
              <a:rPr lang="en-US" sz="3500" baseline="0" dirty="0" err="1"/>
              <a:t>em</a:t>
            </a:r>
            <a:r>
              <a:rPr lang="en-US" sz="3500" baseline="0" dirty="0"/>
              <a:t> </a:t>
            </a:r>
            <a:r>
              <a:rPr lang="en-US" sz="3500" baseline="0" dirty="0" err="1"/>
              <a:t>todas</a:t>
            </a:r>
            <a:r>
              <a:rPr lang="en-US" sz="3500" baseline="0" dirty="0"/>
              <a:t> as </a:t>
            </a:r>
            <a:r>
              <a:rPr lang="en-US" sz="3500" baseline="0" dirty="0" err="1"/>
              <a:t>crianças</a:t>
            </a:r>
            <a:r>
              <a:rPr lang="en-US" sz="3500" baseline="0" dirty="0"/>
              <a:t> e </a:t>
            </a:r>
            <a:r>
              <a:rPr lang="en-US" sz="3500" baseline="0" dirty="0" err="1"/>
              <a:t>adultos</a:t>
            </a:r>
            <a:r>
              <a:rPr lang="en-US" sz="3500" baseline="0" dirty="0"/>
              <a:t> </a:t>
            </a:r>
            <a:r>
              <a:rPr lang="en-US" sz="3500" baseline="0" dirty="0" err="1"/>
              <a:t>infectados</a:t>
            </a:r>
            <a:r>
              <a:rPr lang="en-US" sz="3500" baseline="0" dirty="0"/>
              <a:t> com HIV e a </a:t>
            </a:r>
            <a:r>
              <a:rPr lang="en-US" sz="3500" baseline="0" dirty="0" err="1"/>
              <a:t>tomar</a:t>
            </a:r>
            <a:r>
              <a:rPr lang="en-US" sz="3500" baseline="0" dirty="0"/>
              <a:t> </a:t>
            </a:r>
            <a:r>
              <a:rPr lang="en-US" sz="3500" dirty="0"/>
              <a:t>ARTs (</a:t>
            </a:r>
            <a:r>
              <a:rPr lang="en-US" sz="3500" dirty="0" err="1"/>
              <a:t>antiretrovirais</a:t>
            </a:r>
            <a:r>
              <a:rPr lang="en-US" sz="3500" dirty="0"/>
              <a:t>).</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5</a:t>
            </a:fld>
            <a:endParaRPr lang="en-US"/>
          </a:p>
        </p:txBody>
      </p:sp>
    </p:spTree>
    <p:extLst>
      <p:ext uri="{BB962C8B-B14F-4D97-AF65-F5344CB8AC3E}">
        <p14:creationId xmlns:p14="http://schemas.microsoft.com/office/powerpoint/2010/main" val="32101334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Embora o resultado mais desejável da carga viral de qualquer doente a tomar </a:t>
            </a:r>
            <a:r>
              <a:rPr lang="pt-PT" sz="1200" kern="1200" dirty="0" err="1">
                <a:solidFill>
                  <a:schemeClr val="tx1"/>
                </a:solidFill>
                <a:effectLst/>
                <a:latin typeface="+mn-lt"/>
                <a:ea typeface="+mn-ea"/>
                <a:cs typeface="+mn-cs"/>
              </a:rPr>
              <a:t>ARVs</a:t>
            </a:r>
            <a:r>
              <a:rPr lang="pt-PT" sz="1200" kern="1200" dirty="0">
                <a:solidFill>
                  <a:schemeClr val="tx1"/>
                </a:solidFill>
                <a:effectLst/>
                <a:latin typeface="+mn-lt"/>
                <a:ea typeface="+mn-ea"/>
                <a:cs typeface="+mn-cs"/>
              </a:rPr>
              <a:t> seja </a:t>
            </a:r>
            <a:r>
              <a:rPr lang="pt-PT" sz="1200" kern="1200" dirty="0" err="1">
                <a:solidFill>
                  <a:schemeClr val="tx1"/>
                </a:solidFill>
                <a:effectLst/>
                <a:latin typeface="+mn-lt"/>
                <a:ea typeface="+mn-ea"/>
                <a:cs typeface="+mn-cs"/>
              </a:rPr>
              <a:t>indetectável</a:t>
            </a:r>
            <a:r>
              <a:rPr lang="pt-PT" sz="1200" kern="1200" dirty="0">
                <a:solidFill>
                  <a:schemeClr val="tx1"/>
                </a:solidFill>
                <a:effectLst/>
                <a:latin typeface="+mn-lt"/>
                <a:ea typeface="+mn-ea"/>
                <a:cs typeface="+mn-cs"/>
              </a:rPr>
              <a:t>, deve-se ter em mente que o insucesso virológico NUNCA é determinado por meio de um único teste, mas requer vários testes. Define-se o INSUCESSO do tratamento virológico como sendo:    </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CV persistente no plasma a &gt;1000 cópias/ml, medida pelo menos 6 meses depois de se iniciar a </a:t>
            </a:r>
            <a:r>
              <a:rPr lang="pt-PT" sz="1200" kern="1200" dirty="0" err="1">
                <a:solidFill>
                  <a:schemeClr val="tx1"/>
                </a:solidFill>
                <a:effectLst/>
                <a:latin typeface="+mn-lt"/>
                <a:ea typeface="+mn-ea"/>
                <a:cs typeface="+mn-cs"/>
              </a:rPr>
              <a:t>TARV</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	“Persistente” ≥2 ou mais </a:t>
            </a:r>
            <a:r>
              <a:rPr lang="pt-PT" sz="1200" kern="1200" dirty="0" err="1">
                <a:solidFill>
                  <a:schemeClr val="tx1"/>
                </a:solidFill>
                <a:effectLst/>
                <a:latin typeface="+mn-lt"/>
                <a:ea typeface="+mn-ea"/>
                <a:cs typeface="+mn-cs"/>
              </a:rPr>
              <a:t>CVs</a:t>
            </a:r>
            <a:r>
              <a:rPr lang="pt-PT" sz="1200" kern="1200" dirty="0">
                <a:solidFill>
                  <a:schemeClr val="tx1"/>
                </a:solidFill>
                <a:effectLst/>
                <a:latin typeface="+mn-lt"/>
                <a:ea typeface="+mn-ea"/>
                <a:cs typeface="+mn-cs"/>
              </a:rPr>
              <a:t> consecutivas, com 3 meses de diferença e com apoio à adesão entre as medições.</a:t>
            </a:r>
            <a:r>
              <a:rPr lang="en-US" dirty="0"/>
              <a:t> </a:t>
            </a:r>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26</a:t>
            </a:fld>
            <a:endParaRPr lang="en-US"/>
          </a:p>
        </p:txBody>
      </p:sp>
    </p:spTree>
    <p:extLst>
      <p:ext uri="{BB962C8B-B14F-4D97-AF65-F5344CB8AC3E}">
        <p14:creationId xmlns:p14="http://schemas.microsoft.com/office/powerpoint/2010/main" val="13185881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Embora as </a:t>
            </a:r>
            <a:r>
              <a:rPr lang="pt-PT" sz="1200" kern="1200" dirty="0" err="1">
                <a:solidFill>
                  <a:schemeClr val="tx1"/>
                </a:solidFill>
                <a:effectLst/>
                <a:latin typeface="+mn-lt"/>
                <a:ea typeface="+mn-ea"/>
                <a:cs typeface="+mn-cs"/>
              </a:rPr>
              <a:t>directrizes</a:t>
            </a:r>
            <a:r>
              <a:rPr lang="pt-PT" sz="1200" kern="1200" dirty="0">
                <a:solidFill>
                  <a:schemeClr val="tx1"/>
                </a:solidFill>
                <a:effectLst/>
                <a:latin typeface="+mn-lt"/>
                <a:ea typeface="+mn-ea"/>
                <a:cs typeface="+mn-cs"/>
              </a:rPr>
              <a:t> de 2016 da OMS definam o insucesso virológico como sendo dois resultados de CV </a:t>
            </a:r>
            <a:r>
              <a:rPr lang="pt-PT" sz="1200" u="sng" kern="1200" dirty="0">
                <a:solidFill>
                  <a:schemeClr val="tx1"/>
                </a:solidFill>
                <a:effectLst/>
                <a:latin typeface="+mn-lt"/>
                <a:ea typeface="+mn-ea"/>
                <a:cs typeface="+mn-cs"/>
              </a:rPr>
              <a:t>&gt;</a:t>
            </a:r>
            <a:r>
              <a:rPr lang="pt-PT" sz="1200" kern="1200" dirty="0">
                <a:solidFill>
                  <a:schemeClr val="tx1"/>
                </a:solidFill>
                <a:effectLst/>
                <a:latin typeface="+mn-lt"/>
                <a:ea typeface="+mn-ea"/>
                <a:cs typeface="+mn-cs"/>
              </a:rPr>
              <a:t>1000 dentro de um prazo de 3 meses, com apoio à adesão entre os dois testes, se não se verificar nenhuma mudança significativa na adesão 3 meses depois do primeiro teste de CV, é muito cedo para repetir o teste.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28</a:t>
            </a:fld>
            <a:endParaRPr lang="en-US"/>
          </a:p>
        </p:txBody>
      </p:sp>
    </p:spTree>
    <p:extLst>
      <p:ext uri="{BB962C8B-B14F-4D97-AF65-F5344CB8AC3E}">
        <p14:creationId xmlns:p14="http://schemas.microsoft.com/office/powerpoint/2010/main" val="396279518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29</a:t>
            </a:fld>
            <a:endParaRPr lang="en-US"/>
          </a:p>
        </p:txBody>
      </p:sp>
    </p:spTree>
    <p:extLst>
      <p:ext uri="{BB962C8B-B14F-4D97-AF65-F5344CB8AC3E}">
        <p14:creationId xmlns:p14="http://schemas.microsoft.com/office/powerpoint/2010/main" val="37767445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Porque é que se deve viabilizar o aconselhamento sobre maior adesão?</a:t>
            </a:r>
          </a:p>
          <a:p>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Este estudo, proveniente da África do Sul, analisou o efeito que os testes iniciais de carga viral e as intervenções sobre a adesão tiveram na supressão da carga viral e na preservação dos regimes de primeira linha. A CV foi analisada a intervalos de 4 meses, com os doentes a tomar </a:t>
            </a:r>
            <a:r>
              <a:rPr lang="pt-PT" sz="1200" kern="1200" dirty="0" err="1">
                <a:solidFill>
                  <a:schemeClr val="tx1"/>
                </a:solidFill>
                <a:effectLst/>
                <a:latin typeface="+mn-lt"/>
                <a:ea typeface="+mn-ea"/>
                <a:cs typeface="+mn-cs"/>
              </a:rPr>
              <a:t>ARVs</a:t>
            </a:r>
            <a:r>
              <a:rPr lang="pt-PT" sz="1200" kern="1200" dirty="0">
                <a:solidFill>
                  <a:schemeClr val="tx1"/>
                </a:solidFill>
                <a:effectLst/>
                <a:latin typeface="+mn-lt"/>
                <a:ea typeface="+mn-ea"/>
                <a:cs typeface="+mn-cs"/>
              </a:rPr>
              <a:t> e, se o resultado fosse de mais de 1000 cópias/ml, os participantes recebiam intervenções intensivas sobre a adesão, incluindo visitas ao domicílio, além de se repetir o teste de CV de 6 a 8 semanas depois das intervenções sobre a adesão.  </a:t>
            </a:r>
          </a:p>
          <a:p>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Este gráfico mostra-nos que os resultados iniciais da CV e as intervenções intensivas sobre a adesão (caixa de comprimidos, diário sobre a dosagem, visitas ao domicílio, sessões de educação) fizeram com que metade dos indivíduos com uma CV inicial de </a:t>
            </a:r>
            <a:r>
              <a:rPr lang="pt-PT" sz="1200" u="sng" kern="1200" dirty="0">
                <a:solidFill>
                  <a:schemeClr val="tx1"/>
                </a:solidFill>
                <a:effectLst/>
                <a:latin typeface="+mn-lt"/>
                <a:ea typeface="+mn-ea"/>
                <a:cs typeface="+mn-cs"/>
              </a:rPr>
              <a:t>&gt;</a:t>
            </a:r>
            <a:r>
              <a:rPr lang="pt-PT" sz="1200" kern="1200" dirty="0">
                <a:solidFill>
                  <a:schemeClr val="tx1"/>
                </a:solidFill>
                <a:effectLst/>
                <a:latin typeface="+mn-lt"/>
                <a:ea typeface="+mn-ea"/>
                <a:cs typeface="+mn-cs"/>
              </a:rPr>
              <a:t>1000, representados pela linha tracejada, alcançaram mais tarde uma supressão total. A linha a cheio representa os indivíduos cujo segundo teste de CV permaneceu acima das 1000 cópias/ml.</a:t>
            </a: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Os países que têm recursos adequados para dar aconselhamento sobre uma maior adesão podem decidir visar também os indivíduos com cargas virais de 200-1000.</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solidFill>
                  <a:prstClr val="black"/>
                </a:solidFill>
              </a:rPr>
              <a:pPr/>
              <a:t>30</a:t>
            </a:fld>
            <a:endParaRPr lang="en-US">
              <a:solidFill>
                <a:prstClr val="black"/>
              </a:solidFill>
            </a:endParaRPr>
          </a:p>
        </p:txBody>
      </p:sp>
    </p:spTree>
    <p:extLst>
      <p:ext uri="{BB962C8B-B14F-4D97-AF65-F5344CB8AC3E}">
        <p14:creationId xmlns:p14="http://schemas.microsoft.com/office/powerpoint/2010/main" val="1169980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Uma vez que se tenha alcançado um bom nível de adesão, à base do valor de adesão calculado através do quadro, marca-se uma data para o teste de seguimento da carga viral, e comunica-se a data ao doente. Talvez seja necessário continuar a dar apoio à adesão mensalmente, a fim de se manter um bom nível de adesão até a carga viral diminuir até 1000 cópias/ml ou menos. Ter em mente que a CV leva alguns meses a diminuir uma vez que se consiga um bom nível de adesão. Assim, deve-se começar a contar o intervalo de 3-6 meses a partir da data de início de uma boa adesão. </a:t>
            </a:r>
            <a:endParaRPr lang="en-US" dirty="0"/>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solidFill>
                  <a:prstClr val="black"/>
                </a:solidFill>
              </a:rPr>
              <a:pPr/>
              <a:t>32</a:t>
            </a:fld>
            <a:endParaRPr lang="en-US">
              <a:solidFill>
                <a:prstClr val="black"/>
              </a:solidFill>
            </a:endParaRPr>
          </a:p>
        </p:txBody>
      </p:sp>
    </p:spTree>
    <p:extLst>
      <p:ext uri="{BB962C8B-B14F-4D97-AF65-F5344CB8AC3E}">
        <p14:creationId xmlns:p14="http://schemas.microsoft.com/office/powerpoint/2010/main" val="76322576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Há pouca evidência de qualquer custo-benefício de uma monitorização específica programada para a CV. O planeamento de um programa de monitorização deve incluir várias considerações importantes, como a viabilidade, o custo, </a:t>
            </a:r>
            <a:r>
              <a:rPr lang="pt-PT" sz="1200" kern="1200" dirty="0" err="1">
                <a:solidFill>
                  <a:schemeClr val="tx1"/>
                </a:solidFill>
                <a:effectLst/>
                <a:latin typeface="+mn-lt"/>
                <a:ea typeface="+mn-ea"/>
                <a:cs typeface="+mn-cs"/>
              </a:rPr>
              <a:t>aspectos</a:t>
            </a:r>
            <a:r>
              <a:rPr lang="pt-PT" sz="1200" kern="1200" dirty="0">
                <a:solidFill>
                  <a:schemeClr val="tx1"/>
                </a:solidFill>
                <a:effectLst/>
                <a:latin typeface="+mn-lt"/>
                <a:ea typeface="+mn-ea"/>
                <a:cs typeface="+mn-cs"/>
              </a:rPr>
              <a:t> práticos, a biologia da replicação do HIV e a resistência à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33</a:t>
            </a:fld>
            <a:endParaRPr lang="en-US"/>
          </a:p>
        </p:txBody>
      </p:sp>
    </p:spTree>
    <p:extLst>
      <p:ext uri="{BB962C8B-B14F-4D97-AF65-F5344CB8AC3E}">
        <p14:creationId xmlns:p14="http://schemas.microsoft.com/office/powerpoint/2010/main" val="200415363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11856802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Cada</a:t>
            </a:r>
            <a:r>
              <a:rPr lang="en-US" dirty="0"/>
              <a:t> </a:t>
            </a:r>
            <a:r>
              <a:rPr lang="en-US" dirty="0" err="1"/>
              <a:t>país</a:t>
            </a:r>
            <a:r>
              <a:rPr lang="en-US" dirty="0"/>
              <a:t> </a:t>
            </a:r>
            <a:r>
              <a:rPr lang="en-US" dirty="0" err="1"/>
              <a:t>tem</a:t>
            </a:r>
            <a:r>
              <a:rPr lang="en-US" dirty="0"/>
              <a:t> </a:t>
            </a:r>
            <a:r>
              <a:rPr lang="en-US" dirty="0" err="1"/>
              <a:t>directrizes</a:t>
            </a:r>
            <a:r>
              <a:rPr lang="en-US" baseline="0" dirty="0"/>
              <a:t> </a:t>
            </a:r>
            <a:r>
              <a:rPr lang="en-US" baseline="0" dirty="0" err="1"/>
              <a:t>diferentes</a:t>
            </a:r>
            <a:r>
              <a:rPr lang="en-US" baseline="0" dirty="0"/>
              <a:t> </a:t>
            </a:r>
            <a:r>
              <a:rPr lang="en-US" baseline="0" dirty="0" err="1"/>
              <a:t>sobre</a:t>
            </a:r>
            <a:r>
              <a:rPr lang="en-US" baseline="0" dirty="0"/>
              <a:t> a </a:t>
            </a:r>
            <a:r>
              <a:rPr lang="en-US" baseline="0" dirty="0" err="1"/>
              <a:t>frequência</a:t>
            </a:r>
            <a:r>
              <a:rPr lang="en-US" baseline="0" dirty="0"/>
              <a:t> dos testes de CV </a:t>
            </a:r>
            <a:r>
              <a:rPr lang="en-US" baseline="0" dirty="0" err="1"/>
              <a:t>em</a:t>
            </a:r>
            <a:r>
              <a:rPr lang="en-US" baseline="0" dirty="0"/>
              <a:t> </a:t>
            </a:r>
            <a:r>
              <a:rPr lang="en-US" baseline="0" dirty="0" err="1"/>
              <a:t>populações</a:t>
            </a:r>
            <a:r>
              <a:rPr lang="en-US" baseline="0" dirty="0"/>
              <a:t> </a:t>
            </a:r>
            <a:r>
              <a:rPr lang="en-US" baseline="0" dirty="0" err="1"/>
              <a:t>específicas</a:t>
            </a:r>
            <a:r>
              <a:rPr lang="en-US" baseline="0" dirty="0"/>
              <a:t>. (</a:t>
            </a:r>
            <a:r>
              <a:rPr lang="en-US" baseline="0" dirty="0" err="1"/>
              <a:t>Preencher</a:t>
            </a:r>
            <a:r>
              <a:rPr lang="en-US" baseline="0" dirty="0"/>
              <a:t> as </a:t>
            </a:r>
            <a:r>
              <a:rPr lang="en-US" baseline="0" dirty="0" err="1"/>
              <a:t>directrizes</a:t>
            </a:r>
            <a:r>
              <a:rPr lang="en-US" baseline="0" dirty="0"/>
              <a:t> do </a:t>
            </a:r>
            <a:r>
              <a:rPr lang="en-US" baseline="0" dirty="0" err="1"/>
              <a:t>país</a:t>
            </a:r>
            <a:r>
              <a:rPr lang="en-US" baseline="0" dirty="0"/>
              <a:t> </a:t>
            </a:r>
            <a:r>
              <a:rPr lang="en-US" baseline="0" dirty="0" err="1"/>
              <a:t>neste</a:t>
            </a:r>
            <a:r>
              <a:rPr lang="en-US" baseline="0" dirty="0"/>
              <a:t> slide e </a:t>
            </a:r>
            <a:r>
              <a:rPr lang="en-US" baseline="0" dirty="0" err="1"/>
              <a:t>nos</a:t>
            </a:r>
            <a:r>
              <a:rPr lang="en-US" baseline="0" dirty="0"/>
              <a:t> </a:t>
            </a:r>
            <a:r>
              <a:rPr lang="en-US" baseline="0" dirty="0" err="1"/>
              <a:t>seguintes</a:t>
            </a:r>
            <a:r>
              <a:rPr lang="en-US" baseline="0" dirty="0"/>
              <a:t>). </a:t>
            </a:r>
            <a:r>
              <a:rPr lang="en-US" dirty="0"/>
              <a:t>  </a:t>
            </a:r>
          </a:p>
        </p:txBody>
      </p:sp>
      <p:sp>
        <p:nvSpPr>
          <p:cNvPr id="4" name="Slide Number Placeholder 3"/>
          <p:cNvSpPr>
            <a:spLocks noGrp="1"/>
          </p:cNvSpPr>
          <p:nvPr>
            <p:ph type="sldNum" sz="quarter" idx="10"/>
          </p:nvPr>
        </p:nvSpPr>
        <p:spPr/>
        <p:txBody>
          <a:bodyPr/>
          <a:lstStyle/>
          <a:p>
            <a:fld id="{13720500-23BE-4D73-A547-AA878E16F64F}" type="slidenum">
              <a:rPr lang="en-US" smtClean="0"/>
              <a:t>35</a:t>
            </a:fld>
            <a:endParaRPr lang="en-US"/>
          </a:p>
        </p:txBody>
      </p:sp>
    </p:spTree>
    <p:extLst>
      <p:ext uri="{BB962C8B-B14F-4D97-AF65-F5344CB8AC3E}">
        <p14:creationId xmlns:p14="http://schemas.microsoft.com/office/powerpoint/2010/main" val="132859474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36</a:t>
            </a:fld>
            <a:endParaRPr lang="en-US"/>
          </a:p>
        </p:txBody>
      </p:sp>
    </p:spTree>
    <p:extLst>
      <p:ext uri="{BB962C8B-B14F-4D97-AF65-F5344CB8AC3E}">
        <p14:creationId xmlns:p14="http://schemas.microsoft.com/office/powerpoint/2010/main" val="20770534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Surge por vezes uma questão para a qual não existe uma resposta clara, nomeadamente se os testes de contagem de CD4 devem continuar uma vez que se tenha estabelecido o nível de CV. A utilidade e custo-eficácia dos testes de CD4 tem sido questionada ainda mais com a tendência para tratar todas as pessoas a viver com </a:t>
            </a:r>
            <a:r>
              <a:rPr lang="pt-PT" sz="1200" kern="1200" dirty="0" err="1">
                <a:solidFill>
                  <a:schemeClr val="tx1"/>
                </a:solidFill>
                <a:effectLst/>
                <a:latin typeface="+mn-lt"/>
                <a:ea typeface="+mn-ea"/>
                <a:cs typeface="+mn-cs"/>
              </a:rPr>
              <a:t>HIV</a:t>
            </a:r>
            <a:r>
              <a:rPr lang="pt-PT" sz="1200" kern="1200" dirty="0">
                <a:solidFill>
                  <a:schemeClr val="tx1"/>
                </a:solidFill>
                <a:effectLst/>
                <a:latin typeface="+mn-lt"/>
                <a:ea typeface="+mn-ea"/>
                <a:cs typeface="+mn-cs"/>
              </a:rPr>
              <a:t>. Neste caso temos a utilização potencial contínua de testes de CD4 uma vez que os serviços de monitorização da CV tenham sido estabelecidos. Para repetir, trata-se de um sector em que cada país </a:t>
            </a:r>
            <a:r>
              <a:rPr lang="pt-PT" sz="1200" kern="1200" dirty="0" err="1">
                <a:solidFill>
                  <a:schemeClr val="tx1"/>
                </a:solidFill>
                <a:effectLst/>
                <a:latin typeface="+mn-lt"/>
                <a:ea typeface="+mn-ea"/>
                <a:cs typeface="+mn-cs"/>
              </a:rPr>
              <a:t>adopta</a:t>
            </a:r>
            <a:r>
              <a:rPr lang="pt-PT" sz="1200" kern="1200" dirty="0">
                <a:solidFill>
                  <a:schemeClr val="tx1"/>
                </a:solidFill>
                <a:effectLst/>
                <a:latin typeface="+mn-lt"/>
                <a:ea typeface="+mn-ea"/>
                <a:cs typeface="+mn-cs"/>
              </a:rPr>
              <a:t> diferentes </a:t>
            </a:r>
            <a:r>
              <a:rPr lang="pt-PT" sz="1200" kern="1200" dirty="0" err="1">
                <a:solidFill>
                  <a:schemeClr val="tx1"/>
                </a:solidFill>
                <a:effectLst/>
                <a:latin typeface="+mn-lt"/>
                <a:ea typeface="+mn-ea"/>
                <a:cs typeface="+mn-cs"/>
              </a:rPr>
              <a:t>directrizes</a:t>
            </a:r>
            <a:r>
              <a:rPr lang="pt-PT" sz="1200" kern="1200" dirty="0">
                <a:solidFill>
                  <a:schemeClr val="tx1"/>
                </a:solidFill>
                <a:effectLst/>
                <a:latin typeface="+mn-lt"/>
                <a:ea typeface="+mn-ea"/>
                <a:cs typeface="+mn-cs"/>
              </a:rPr>
              <a:t>, portanto o próximo slide fornece </a:t>
            </a:r>
            <a:r>
              <a:rPr lang="pt-PT" sz="1200" kern="1200" dirty="0" err="1">
                <a:solidFill>
                  <a:schemeClr val="tx1"/>
                </a:solidFill>
                <a:effectLst/>
                <a:latin typeface="+mn-lt"/>
                <a:ea typeface="+mn-ea"/>
                <a:cs typeface="+mn-cs"/>
              </a:rPr>
              <a:t>directrizes</a:t>
            </a:r>
            <a:r>
              <a:rPr lang="pt-PT" sz="1200" kern="1200" dirty="0">
                <a:solidFill>
                  <a:schemeClr val="tx1"/>
                </a:solidFill>
                <a:effectLst/>
                <a:latin typeface="+mn-lt"/>
                <a:ea typeface="+mn-ea"/>
                <a:cs typeface="+mn-cs"/>
              </a:rPr>
              <a:t> específicas para o seu país.</a:t>
            </a: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37</a:t>
            </a:fld>
            <a:endParaRPr lang="en-US"/>
          </a:p>
        </p:txBody>
      </p:sp>
    </p:spTree>
    <p:extLst>
      <p:ext uri="{BB962C8B-B14F-4D97-AF65-F5344CB8AC3E}">
        <p14:creationId xmlns:p14="http://schemas.microsoft.com/office/powerpoint/2010/main" val="38341290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Para entender melhor como se pode utilizar a CV para monitorizar os doentes em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convém passar em revista a evolução típica das tendências da carga viral nos doentes que não recebem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Neste diagrama esquemático temos CD4 à esquerda EM AZUL e a carga viral à direita EM VERMELHO, e o eixo horizontal indica o tempo desde a </a:t>
            </a:r>
            <a:r>
              <a:rPr lang="pt-PT" sz="1200" kern="1200" dirty="0" err="1">
                <a:solidFill>
                  <a:schemeClr val="tx1"/>
                </a:solidFill>
                <a:effectLst/>
                <a:latin typeface="+mn-lt"/>
                <a:ea typeface="+mn-ea"/>
                <a:cs typeface="+mn-cs"/>
              </a:rPr>
              <a:t>infecção</a:t>
            </a:r>
            <a:r>
              <a:rPr lang="pt-PT" sz="1200" kern="1200" dirty="0">
                <a:solidFill>
                  <a:schemeClr val="tx1"/>
                </a:solidFill>
                <a:effectLst/>
                <a:latin typeface="+mn-lt"/>
                <a:ea typeface="+mn-ea"/>
                <a:cs typeface="+mn-cs"/>
              </a:rPr>
              <a:t> de HIV até à morte. Como podemos ver, durante uma </a:t>
            </a:r>
            <a:r>
              <a:rPr lang="pt-PT" sz="1200" kern="1200" dirty="0" err="1">
                <a:solidFill>
                  <a:schemeClr val="tx1"/>
                </a:solidFill>
                <a:effectLst/>
                <a:latin typeface="+mn-lt"/>
                <a:ea typeface="+mn-ea"/>
                <a:cs typeface="+mn-cs"/>
              </a:rPr>
              <a:t>infecção</a:t>
            </a:r>
            <a:r>
              <a:rPr lang="pt-PT" sz="1200" kern="1200" dirty="0">
                <a:solidFill>
                  <a:schemeClr val="tx1"/>
                </a:solidFill>
                <a:effectLst/>
                <a:latin typeface="+mn-lt"/>
                <a:ea typeface="+mn-ea"/>
                <a:cs typeface="+mn-cs"/>
              </a:rPr>
              <a:t> aguda verificam-se normalmente concentrações muito elevadas de carga viral, medida em cópias de ARN (ácido ribonucleico) por ml de plasma, verificando-se ao mesmo uma diminuição rápida de CD4. Mesmo sem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no decurso das próximas 6 SEMANAS verifica-se uma diminuição de CV – devida principalmente a uma resposta imunitária que permite um controlo parcial (mas como podemos ver, a CV não é totalmente suprimida). A figura demonstra que, em muitas pessoas, a CV PLWHIV se pode estabilizar durante bastante tempo (por vezes anos). Chama-se a esta estabilização o “valor viral medido”, um valor altamente indicativo da rapidez de evolução da doença. Sem tratamento, quanto mais alto for o valor medido, mais rápida será a evolução para o SIDA e a morte. Sem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a CV aumenta no decurso de vários anos, primeiro gradualmente e depois mais rapidamente, à medida que os sintomas se vão desenvolvendo</a:t>
            </a:r>
            <a:r>
              <a:rPr lang="en-US" sz="1200" dirty="0"/>
              <a:t>.</a:t>
            </a:r>
            <a:endParaRPr lang="en-US" dirty="0"/>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6</a:t>
            </a:fld>
            <a:endParaRPr lang="en-US"/>
          </a:p>
        </p:txBody>
      </p:sp>
    </p:spTree>
    <p:extLst>
      <p:ext uri="{BB962C8B-B14F-4D97-AF65-F5344CB8AC3E}">
        <p14:creationId xmlns:p14="http://schemas.microsoft.com/office/powerpoint/2010/main" val="1976177555"/>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Surge por vezes uma questão para a qual não existe uma resposta clara, nomeadamente se os testes de contagem de CD4 devem continuar uma vez que se tenha estabelecido o nível de CV. A utilidade e custo-eficácia dos testes de CD4 tem sido questionada ainda mais com a tendência para tratar todas as pessoas a viver com </a:t>
            </a:r>
            <a:r>
              <a:rPr lang="pt-PT" sz="1200" kern="1200" dirty="0" err="1">
                <a:solidFill>
                  <a:schemeClr val="tx1"/>
                </a:solidFill>
                <a:effectLst/>
                <a:latin typeface="+mn-lt"/>
                <a:ea typeface="+mn-ea"/>
                <a:cs typeface="+mn-cs"/>
              </a:rPr>
              <a:t>HIV</a:t>
            </a:r>
            <a:r>
              <a:rPr lang="pt-PT" sz="1200" kern="1200" dirty="0">
                <a:solidFill>
                  <a:schemeClr val="tx1"/>
                </a:solidFill>
                <a:effectLst/>
                <a:latin typeface="+mn-lt"/>
                <a:ea typeface="+mn-ea"/>
                <a:cs typeface="+mn-cs"/>
              </a:rPr>
              <a:t>. Neste caso temos a utilização potencial contínua de testes de CD4 uma vez que os serviços de monitorização da CV tenham sido estabelecidos. Para repetir, trata-se de um sector em que cada país </a:t>
            </a:r>
            <a:r>
              <a:rPr lang="pt-PT" sz="1200" kern="1200" dirty="0" err="1">
                <a:solidFill>
                  <a:schemeClr val="tx1"/>
                </a:solidFill>
                <a:effectLst/>
                <a:latin typeface="+mn-lt"/>
                <a:ea typeface="+mn-ea"/>
                <a:cs typeface="+mn-cs"/>
              </a:rPr>
              <a:t>adopta</a:t>
            </a:r>
            <a:r>
              <a:rPr lang="pt-PT" sz="1200" kern="1200" dirty="0">
                <a:solidFill>
                  <a:schemeClr val="tx1"/>
                </a:solidFill>
                <a:effectLst/>
                <a:latin typeface="+mn-lt"/>
                <a:ea typeface="+mn-ea"/>
                <a:cs typeface="+mn-cs"/>
              </a:rPr>
              <a:t> diferentes </a:t>
            </a:r>
            <a:r>
              <a:rPr lang="pt-PT" sz="1200" kern="1200" dirty="0" err="1">
                <a:solidFill>
                  <a:schemeClr val="tx1"/>
                </a:solidFill>
                <a:effectLst/>
                <a:latin typeface="+mn-lt"/>
                <a:ea typeface="+mn-ea"/>
                <a:cs typeface="+mn-cs"/>
              </a:rPr>
              <a:t>directrizes</a:t>
            </a:r>
            <a:r>
              <a:rPr lang="pt-PT" sz="1200" kern="1200" dirty="0">
                <a:solidFill>
                  <a:schemeClr val="tx1"/>
                </a:solidFill>
                <a:effectLst/>
                <a:latin typeface="+mn-lt"/>
                <a:ea typeface="+mn-ea"/>
                <a:cs typeface="+mn-cs"/>
              </a:rPr>
              <a:t>, portanto o próximo slide fornece </a:t>
            </a:r>
            <a:r>
              <a:rPr lang="pt-PT" sz="1200" kern="1200" dirty="0" err="1">
                <a:solidFill>
                  <a:schemeClr val="tx1"/>
                </a:solidFill>
                <a:effectLst/>
                <a:latin typeface="+mn-lt"/>
                <a:ea typeface="+mn-ea"/>
                <a:cs typeface="+mn-cs"/>
              </a:rPr>
              <a:t>directrizes</a:t>
            </a:r>
            <a:r>
              <a:rPr lang="pt-PT" sz="1200" kern="1200" dirty="0">
                <a:solidFill>
                  <a:schemeClr val="tx1"/>
                </a:solidFill>
                <a:effectLst/>
                <a:latin typeface="+mn-lt"/>
                <a:ea typeface="+mn-ea"/>
                <a:cs typeface="+mn-cs"/>
              </a:rPr>
              <a:t> específicas para o seu país.</a:t>
            </a:r>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3720500-23BE-4D73-A547-AA878E16F64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8360910"/>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Vou </a:t>
            </a:r>
            <a:r>
              <a:rPr lang="en-US" dirty="0" err="1"/>
              <a:t>fazer</a:t>
            </a:r>
            <a:r>
              <a:rPr lang="en-US" dirty="0"/>
              <a:t> </a:t>
            </a:r>
            <a:r>
              <a:rPr lang="en-US" dirty="0" err="1"/>
              <a:t>uma</a:t>
            </a:r>
            <a:r>
              <a:rPr lang="en-US" dirty="0"/>
              <a:t> </a:t>
            </a:r>
            <a:r>
              <a:rPr lang="en-US" dirty="0" err="1"/>
              <a:t>prova</a:t>
            </a:r>
            <a:r>
              <a:rPr lang="en-US" dirty="0"/>
              <a:t> </a:t>
            </a:r>
            <a:r>
              <a:rPr lang="en-US" dirty="0" err="1"/>
              <a:t>rápida</a:t>
            </a:r>
            <a:r>
              <a:rPr lang="en-US" baseline="0" dirty="0"/>
              <a:t> </a:t>
            </a:r>
            <a:r>
              <a:rPr lang="en-US" baseline="0" dirty="0" err="1"/>
              <a:t>ao</a:t>
            </a:r>
            <a:r>
              <a:rPr lang="en-US" baseline="0" dirty="0"/>
              <a:t> </a:t>
            </a:r>
            <a:r>
              <a:rPr lang="en-US" baseline="0" dirty="0" err="1"/>
              <a:t>grupo</a:t>
            </a:r>
            <a:r>
              <a:rPr lang="en-US" baseline="0" dirty="0"/>
              <a:t> </a:t>
            </a:r>
            <a:r>
              <a:rPr lang="en-US" baseline="0" dirty="0" err="1"/>
              <a:t>sobre</a:t>
            </a:r>
            <a:r>
              <a:rPr lang="en-US" baseline="0" dirty="0"/>
              <a:t> </a:t>
            </a:r>
            <a:r>
              <a:rPr lang="en-US" baseline="0" dirty="0" err="1"/>
              <a:t>os</a:t>
            </a:r>
            <a:r>
              <a:rPr lang="en-US" baseline="0" dirty="0"/>
              <a:t> </a:t>
            </a:r>
            <a:r>
              <a:rPr lang="en-US" baseline="0" dirty="0" err="1"/>
              <a:t>seus</a:t>
            </a:r>
            <a:r>
              <a:rPr lang="en-US" baseline="0" dirty="0"/>
              <a:t> </a:t>
            </a:r>
            <a:r>
              <a:rPr lang="en-US" baseline="0" dirty="0" err="1"/>
              <a:t>conhecimentos</a:t>
            </a:r>
            <a:r>
              <a:rPr lang="en-US" baseline="0" dirty="0"/>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39</a:t>
            </a:fld>
            <a:endParaRPr lang="en-US"/>
          </a:p>
        </p:txBody>
      </p:sp>
    </p:spTree>
    <p:extLst>
      <p:ext uri="{BB962C8B-B14F-4D97-AF65-F5344CB8AC3E}">
        <p14:creationId xmlns:p14="http://schemas.microsoft.com/office/powerpoint/2010/main" val="405961797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Vou</a:t>
            </a:r>
            <a:r>
              <a:rPr lang="en-US" baseline="0" dirty="0"/>
              <a:t> </a:t>
            </a:r>
            <a:r>
              <a:rPr lang="en-US" baseline="0" dirty="0" err="1"/>
              <a:t>fazer</a:t>
            </a:r>
            <a:r>
              <a:rPr lang="en-US" baseline="0" dirty="0"/>
              <a:t> </a:t>
            </a:r>
            <a:r>
              <a:rPr lang="en-US" baseline="0" dirty="0" err="1"/>
              <a:t>uma</a:t>
            </a:r>
            <a:r>
              <a:rPr lang="en-US" baseline="0" dirty="0"/>
              <a:t> </a:t>
            </a:r>
            <a:r>
              <a:rPr lang="en-US" baseline="0" dirty="0" err="1"/>
              <a:t>prova</a:t>
            </a:r>
            <a:r>
              <a:rPr lang="en-US" baseline="0" dirty="0"/>
              <a:t> </a:t>
            </a:r>
            <a:r>
              <a:rPr lang="en-US" baseline="0" dirty="0" err="1"/>
              <a:t>rápida</a:t>
            </a:r>
            <a:r>
              <a:rPr lang="en-US" baseline="0" dirty="0"/>
              <a:t> de 3 </a:t>
            </a:r>
            <a:r>
              <a:rPr lang="en-US" baseline="0" dirty="0" err="1"/>
              <a:t>perguntas</a:t>
            </a:r>
            <a:r>
              <a:rPr lang="en-US" baseline="0" dirty="0"/>
              <a:t>, para </a:t>
            </a:r>
            <a:r>
              <a:rPr lang="en-US" baseline="0" dirty="0" err="1"/>
              <a:t>avaliar</a:t>
            </a:r>
            <a:r>
              <a:rPr lang="en-US" baseline="0" dirty="0"/>
              <a:t> </a:t>
            </a:r>
            <a:r>
              <a:rPr lang="en-US" baseline="0" dirty="0" err="1"/>
              <a:t>os</a:t>
            </a:r>
            <a:r>
              <a:rPr lang="en-US" baseline="0" dirty="0"/>
              <a:t> </a:t>
            </a:r>
            <a:r>
              <a:rPr lang="en-US" baseline="0" dirty="0" err="1"/>
              <a:t>conhecimentos</a:t>
            </a:r>
            <a:r>
              <a:rPr lang="en-US" baseline="0" dirty="0"/>
              <a:t> do </a:t>
            </a:r>
            <a:r>
              <a:rPr lang="en-US" baseline="0" dirty="0" err="1"/>
              <a:t>grupo</a:t>
            </a:r>
            <a:r>
              <a:rPr lang="en-US" baseline="0" dirty="0"/>
              <a:t> </a:t>
            </a:r>
            <a:r>
              <a:rPr lang="en-US" baseline="0" dirty="0" err="1"/>
              <a:t>sobre</a:t>
            </a:r>
            <a:r>
              <a:rPr lang="en-US" baseline="0" dirty="0"/>
              <a:t> a </a:t>
            </a:r>
            <a:r>
              <a:rPr lang="en-US" baseline="0" dirty="0" err="1"/>
              <a:t>carga</a:t>
            </a:r>
            <a:r>
              <a:rPr lang="en-US" baseline="0" dirty="0"/>
              <a:t> viral. </a:t>
            </a:r>
            <a:r>
              <a:rPr lang="en-US" baseline="0" dirty="0" err="1"/>
              <a:t>Levantem</a:t>
            </a:r>
            <a:r>
              <a:rPr lang="en-US" baseline="0" dirty="0"/>
              <a:t> o </a:t>
            </a:r>
            <a:r>
              <a:rPr lang="en-US" baseline="0" dirty="0" err="1"/>
              <a:t>braço</a:t>
            </a:r>
            <a:r>
              <a:rPr lang="en-US" baseline="0" dirty="0"/>
              <a:t> </a:t>
            </a:r>
            <a:r>
              <a:rPr lang="en-US" baseline="0" dirty="0" err="1"/>
              <a:t>quando</a:t>
            </a:r>
            <a:r>
              <a:rPr lang="en-US" baseline="0" dirty="0"/>
              <a:t> </a:t>
            </a:r>
            <a:r>
              <a:rPr lang="en-US" baseline="0" dirty="0" err="1"/>
              <a:t>acharem</a:t>
            </a:r>
            <a:r>
              <a:rPr lang="en-US" baseline="0" dirty="0"/>
              <a:t> que </a:t>
            </a:r>
            <a:r>
              <a:rPr lang="en-US" baseline="0" dirty="0" err="1"/>
              <a:t>indiquei</a:t>
            </a:r>
            <a:r>
              <a:rPr lang="en-US" baseline="0" dirty="0"/>
              <a:t> a </a:t>
            </a:r>
            <a:r>
              <a:rPr lang="en-US" baseline="0" dirty="0" err="1"/>
              <a:t>resposta</a:t>
            </a:r>
            <a:r>
              <a:rPr lang="en-US" baseline="0" dirty="0"/>
              <a:t> </a:t>
            </a:r>
            <a:r>
              <a:rPr lang="en-US" baseline="0" dirty="0" err="1"/>
              <a:t>correcta</a:t>
            </a:r>
            <a:r>
              <a:rPr lang="en-US" baseline="0" dirty="0"/>
              <a:t>. </a:t>
            </a:r>
            <a:r>
              <a:rPr lang="en-US" dirty="0"/>
              <a:t> </a:t>
            </a:r>
          </a:p>
        </p:txBody>
      </p:sp>
      <p:sp>
        <p:nvSpPr>
          <p:cNvPr id="4" name="Slide Number Placeholder 3"/>
          <p:cNvSpPr>
            <a:spLocks noGrp="1"/>
          </p:cNvSpPr>
          <p:nvPr>
            <p:ph type="sldNum" sz="quarter" idx="10"/>
          </p:nvPr>
        </p:nvSpPr>
        <p:spPr/>
        <p:txBody>
          <a:bodyPr/>
          <a:lstStyle/>
          <a:p>
            <a:fld id="{13720500-23BE-4D73-A547-AA878E16F64F}" type="slidenum">
              <a:rPr lang="en-US" smtClean="0"/>
              <a:t>40</a:t>
            </a:fld>
            <a:endParaRPr lang="en-US"/>
          </a:p>
        </p:txBody>
      </p:sp>
    </p:spTree>
    <p:extLst>
      <p:ext uri="{BB962C8B-B14F-4D97-AF65-F5344CB8AC3E}">
        <p14:creationId xmlns:p14="http://schemas.microsoft.com/office/powerpoint/2010/main" val="102506297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 é B = Sem tomar </a:t>
            </a:r>
            <a:r>
              <a:rPr lang="pt-PT" sz="1200" kern="1200" dirty="0" err="1">
                <a:solidFill>
                  <a:schemeClr val="tx1"/>
                </a:solidFill>
                <a:effectLst/>
                <a:latin typeface="+mn-lt"/>
                <a:ea typeface="+mn-ea"/>
                <a:cs typeface="+mn-cs"/>
              </a:rPr>
              <a:t>ARVs</a:t>
            </a:r>
            <a:r>
              <a:rPr lang="pt-PT" sz="1200" kern="1200" dirty="0">
                <a:solidFill>
                  <a:schemeClr val="tx1"/>
                </a:solidFill>
                <a:effectLst/>
                <a:latin typeface="+mn-lt"/>
                <a:ea typeface="+mn-ea"/>
                <a:cs typeface="+mn-cs"/>
              </a:rPr>
              <a:t>, com uma CV = 100.000. São capazes de me dizer </a:t>
            </a:r>
            <a:r>
              <a:rPr lang="pt-PT" sz="1200" b="1" u="sng" kern="1200" dirty="0">
                <a:solidFill>
                  <a:schemeClr val="tx1"/>
                </a:solidFill>
                <a:effectLst/>
                <a:latin typeface="+mn-lt"/>
                <a:ea typeface="+mn-ea"/>
                <a:cs typeface="+mn-cs"/>
              </a:rPr>
              <a:t>porque </a:t>
            </a:r>
            <a:r>
              <a:rPr lang="pt-PT" sz="1200" kern="1200" dirty="0">
                <a:solidFill>
                  <a:schemeClr val="tx1"/>
                </a:solidFill>
                <a:effectLst/>
                <a:latin typeface="+mn-lt"/>
                <a:ea typeface="+mn-ea"/>
                <a:cs typeface="+mn-cs"/>
              </a:rPr>
              <a:t>é que esta é 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Este doente tem a carga viral mais alta, portanto corre o maior risco de transmitir o HIV. </a:t>
            </a:r>
            <a:r>
              <a:rPr lang="en-GB" sz="1200" kern="1200" dirty="0" err="1">
                <a:solidFill>
                  <a:schemeClr val="tx1"/>
                </a:solidFill>
                <a:effectLst/>
                <a:latin typeface="+mn-lt"/>
                <a:ea typeface="+mn-ea"/>
                <a:cs typeface="+mn-cs"/>
              </a:rPr>
              <a:t>Reparem</a:t>
            </a:r>
            <a:r>
              <a:rPr lang="en-GB" sz="1200" kern="1200" dirty="0">
                <a:solidFill>
                  <a:schemeClr val="tx1"/>
                </a:solidFill>
                <a:effectLst/>
                <a:latin typeface="+mn-lt"/>
                <a:ea typeface="+mn-ea"/>
                <a:cs typeface="+mn-cs"/>
              </a:rPr>
              <a:t> que </a:t>
            </a:r>
            <a:r>
              <a:rPr lang="en-GB" sz="1200" kern="1200" dirty="0" err="1">
                <a:solidFill>
                  <a:schemeClr val="tx1"/>
                </a:solidFill>
                <a:effectLst/>
                <a:latin typeface="+mn-lt"/>
                <a:ea typeface="+mn-ea"/>
                <a:cs typeface="+mn-cs"/>
              </a:rPr>
              <a:t>este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doente</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também</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não</a:t>
            </a:r>
            <a:r>
              <a:rPr lang="en-GB" sz="1200" kern="1200" dirty="0">
                <a:solidFill>
                  <a:schemeClr val="tx1"/>
                </a:solidFill>
                <a:effectLst/>
                <a:latin typeface="+mn-lt"/>
                <a:ea typeface="+mn-ea"/>
                <a:cs typeface="+mn-cs"/>
              </a:rPr>
              <a:t> </a:t>
            </a:r>
            <a:r>
              <a:rPr lang="en-GB" sz="1200" kern="1200" dirty="0" err="1">
                <a:solidFill>
                  <a:schemeClr val="tx1"/>
                </a:solidFill>
                <a:effectLst/>
                <a:latin typeface="+mn-lt"/>
                <a:ea typeface="+mn-ea"/>
                <a:cs typeface="+mn-cs"/>
              </a:rPr>
              <a:t>está</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fazer</a:t>
            </a:r>
            <a:r>
              <a:rPr lang="en-GB" sz="1200" kern="1200" dirty="0">
                <a:solidFill>
                  <a:schemeClr val="tx1"/>
                </a:solidFill>
                <a:effectLst/>
                <a:latin typeface="+mn-lt"/>
                <a:ea typeface="+mn-ea"/>
                <a:cs typeface="+mn-cs"/>
              </a:rPr>
              <a:t> a </a:t>
            </a:r>
            <a:r>
              <a:rPr lang="en-GB" sz="1200" kern="1200" dirty="0" err="1">
                <a:solidFill>
                  <a:schemeClr val="tx1"/>
                </a:solidFill>
                <a:effectLst/>
                <a:latin typeface="+mn-lt"/>
                <a:ea typeface="+mn-ea"/>
                <a:cs typeface="+mn-cs"/>
              </a:rPr>
              <a:t>TARV</a:t>
            </a:r>
            <a:r>
              <a:rPr lang="en-GB" sz="1200"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Lembrem-se de que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impede a replicação do HIV através da inibição de enzimas virais, causando uma diminuição da carga viral.</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41</a:t>
            </a:fld>
            <a:endParaRPr lang="en-US"/>
          </a:p>
        </p:txBody>
      </p:sp>
    </p:spTree>
    <p:extLst>
      <p:ext uri="{BB962C8B-B14F-4D97-AF65-F5344CB8AC3E}">
        <p14:creationId xmlns:p14="http://schemas.microsoft.com/office/powerpoint/2010/main" val="10250629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Levantem</a:t>
            </a:r>
            <a:r>
              <a:rPr lang="en-US" baseline="0" dirty="0"/>
              <a:t> o </a:t>
            </a:r>
            <a:r>
              <a:rPr lang="en-US" baseline="0" dirty="0" err="1"/>
              <a:t>braço</a:t>
            </a:r>
            <a:r>
              <a:rPr lang="en-US" baseline="0" dirty="0"/>
              <a:t> </a:t>
            </a:r>
            <a:r>
              <a:rPr lang="en-US" baseline="0" dirty="0" err="1"/>
              <a:t>quando</a:t>
            </a:r>
            <a:r>
              <a:rPr lang="en-US" baseline="0" dirty="0"/>
              <a:t> </a:t>
            </a:r>
            <a:r>
              <a:rPr lang="en-US" baseline="0" dirty="0" err="1"/>
              <a:t>acharem</a:t>
            </a:r>
            <a:r>
              <a:rPr lang="en-US" baseline="0" dirty="0"/>
              <a:t> que </a:t>
            </a:r>
            <a:r>
              <a:rPr lang="en-US" baseline="0" dirty="0" err="1"/>
              <a:t>indiquei</a:t>
            </a:r>
            <a:r>
              <a:rPr lang="en-US" baseline="0" dirty="0"/>
              <a:t> a </a:t>
            </a:r>
            <a:r>
              <a:rPr lang="en-US" baseline="0" dirty="0" err="1"/>
              <a:t>resposta</a:t>
            </a:r>
            <a:r>
              <a:rPr lang="en-US" baseline="0" dirty="0"/>
              <a:t> </a:t>
            </a:r>
            <a:r>
              <a:rPr lang="en-US" baseline="0" dirty="0" err="1"/>
              <a:t>correcta</a:t>
            </a:r>
            <a:r>
              <a:rPr lang="en-US" baseline="0" dirty="0"/>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42</a:t>
            </a:fld>
            <a:endParaRPr lang="en-US"/>
          </a:p>
        </p:txBody>
      </p:sp>
    </p:spTree>
    <p:extLst>
      <p:ext uri="{BB962C8B-B14F-4D97-AF65-F5344CB8AC3E}">
        <p14:creationId xmlns:p14="http://schemas.microsoft.com/office/powerpoint/2010/main" val="102506297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 é B = Falso. Podem dizer-me </a:t>
            </a:r>
            <a:r>
              <a:rPr lang="pt-PT" sz="1200" b="1" u="sng" kern="1200" dirty="0">
                <a:solidFill>
                  <a:schemeClr val="tx1"/>
                </a:solidFill>
                <a:effectLst/>
                <a:latin typeface="+mn-lt"/>
                <a:ea typeface="+mn-ea"/>
                <a:cs typeface="+mn-cs"/>
              </a:rPr>
              <a:t>porque</a:t>
            </a:r>
            <a:r>
              <a:rPr lang="pt-PT" sz="1200" b="1"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é que esta é 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Esta declaração é falsa – o doente não tomou os </a:t>
            </a:r>
            <a:r>
              <a:rPr lang="pt-PT" sz="1200" kern="1200" dirty="0" err="1">
                <a:solidFill>
                  <a:schemeClr val="tx1"/>
                </a:solidFill>
                <a:effectLst/>
                <a:latin typeface="+mn-lt"/>
                <a:ea typeface="+mn-ea"/>
                <a:cs typeface="+mn-cs"/>
              </a:rPr>
              <a:t>ARTs</a:t>
            </a:r>
            <a:r>
              <a:rPr lang="pt-PT" sz="1200" kern="1200" dirty="0">
                <a:solidFill>
                  <a:schemeClr val="tx1"/>
                </a:solidFill>
                <a:effectLst/>
                <a:latin typeface="+mn-lt"/>
                <a:ea typeface="+mn-ea"/>
                <a:cs typeface="+mn-cs"/>
              </a:rPr>
              <a:t> durante um período de tempo suficiente para determinar se ele está ou não a ter insucesso no tratamento. Os doentes devem fazer testes de acompanhamento da carga viral </a:t>
            </a:r>
            <a:r>
              <a:rPr lang="pt-PT" sz="1200" b="1" kern="1200" dirty="0">
                <a:solidFill>
                  <a:schemeClr val="tx1"/>
                </a:solidFill>
                <a:effectLst/>
                <a:latin typeface="+mn-lt"/>
                <a:ea typeface="+mn-ea"/>
                <a:cs typeface="+mn-cs"/>
              </a:rPr>
              <a:t>seis meses</a:t>
            </a:r>
            <a:r>
              <a:rPr lang="pt-PT" sz="1200" kern="1200" dirty="0">
                <a:solidFill>
                  <a:schemeClr val="tx1"/>
                </a:solidFill>
                <a:effectLst/>
                <a:latin typeface="+mn-lt"/>
                <a:ea typeface="+mn-ea"/>
                <a:cs typeface="+mn-cs"/>
              </a:rPr>
              <a:t> depois de terem iniciado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Se a carga viral for &gt;1000 cópias/ml, deve-se dar apoio à adesão e fazer novo teste passados 3 meses. Só se considera o tratamento um insucesso se o resultado da repetição do teste de carga viral continuar a ser &gt;1000 cópias/ml, mesmo depois do apoio à adesão.</a:t>
            </a:r>
            <a:endParaRPr lang="en-US" b="0" baseline="0" dirty="0"/>
          </a:p>
        </p:txBody>
      </p:sp>
      <p:sp>
        <p:nvSpPr>
          <p:cNvPr id="4" name="Slide Number Placeholder 3"/>
          <p:cNvSpPr>
            <a:spLocks noGrp="1"/>
          </p:cNvSpPr>
          <p:nvPr>
            <p:ph type="sldNum" sz="quarter" idx="10"/>
          </p:nvPr>
        </p:nvSpPr>
        <p:spPr/>
        <p:txBody>
          <a:bodyPr/>
          <a:lstStyle/>
          <a:p>
            <a:fld id="{13720500-23BE-4D73-A547-AA878E16F64F}" type="slidenum">
              <a:rPr lang="en-US" smtClean="0"/>
              <a:t>43</a:t>
            </a:fld>
            <a:endParaRPr lang="en-US"/>
          </a:p>
        </p:txBody>
      </p:sp>
    </p:spTree>
    <p:extLst>
      <p:ext uri="{BB962C8B-B14F-4D97-AF65-F5344CB8AC3E}">
        <p14:creationId xmlns:p14="http://schemas.microsoft.com/office/powerpoint/2010/main" val="102506297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err="1"/>
              <a:t>Levantem</a:t>
            </a:r>
            <a:r>
              <a:rPr lang="en-US" baseline="0" dirty="0"/>
              <a:t> o </a:t>
            </a:r>
            <a:r>
              <a:rPr lang="en-US" baseline="0" dirty="0" err="1"/>
              <a:t>braço</a:t>
            </a:r>
            <a:r>
              <a:rPr lang="en-US" baseline="0" dirty="0"/>
              <a:t> </a:t>
            </a:r>
            <a:r>
              <a:rPr lang="en-US" baseline="0" dirty="0" err="1"/>
              <a:t>quando</a:t>
            </a:r>
            <a:r>
              <a:rPr lang="en-US" baseline="0" dirty="0"/>
              <a:t> </a:t>
            </a:r>
            <a:r>
              <a:rPr lang="en-US" baseline="0" dirty="0" err="1"/>
              <a:t>acharem</a:t>
            </a:r>
            <a:r>
              <a:rPr lang="en-US" baseline="0" dirty="0"/>
              <a:t> que </a:t>
            </a:r>
            <a:r>
              <a:rPr lang="en-US" baseline="0" dirty="0" err="1"/>
              <a:t>indiquei</a:t>
            </a:r>
            <a:r>
              <a:rPr lang="en-US" baseline="0" dirty="0"/>
              <a:t> a </a:t>
            </a:r>
            <a:r>
              <a:rPr lang="en-US" baseline="0" dirty="0" err="1"/>
              <a:t>resposta</a:t>
            </a:r>
            <a:r>
              <a:rPr lang="en-US" baseline="0" dirty="0"/>
              <a:t> </a:t>
            </a:r>
            <a:r>
              <a:rPr lang="en-US" baseline="0" dirty="0" err="1"/>
              <a:t>correcta</a:t>
            </a:r>
            <a:r>
              <a:rPr lang="en-US" baseline="0" dirty="0"/>
              <a:t>.</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44</a:t>
            </a:fld>
            <a:endParaRPr lang="en-US"/>
          </a:p>
        </p:txBody>
      </p:sp>
    </p:spTree>
    <p:extLst>
      <p:ext uri="{BB962C8B-B14F-4D97-AF65-F5344CB8AC3E}">
        <p14:creationId xmlns:p14="http://schemas.microsoft.com/office/powerpoint/2010/main" val="102506297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sz="1200" kern="1200" dirty="0">
                <a:solidFill>
                  <a:schemeClr val="tx1"/>
                </a:solidFill>
                <a:effectLst/>
                <a:latin typeface="+mn-lt"/>
                <a:ea typeface="+mn-ea"/>
                <a:cs typeface="+mn-cs"/>
              </a:rPr>
              <a:t>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 é 3 = 6 meses. Podem dizer-me </a:t>
            </a:r>
            <a:r>
              <a:rPr lang="pt-PT" sz="1200" b="1" u="sng" kern="1200" dirty="0">
                <a:solidFill>
                  <a:schemeClr val="tx1"/>
                </a:solidFill>
                <a:effectLst/>
                <a:latin typeface="+mn-lt"/>
                <a:ea typeface="+mn-ea"/>
                <a:cs typeface="+mn-cs"/>
              </a:rPr>
              <a:t>porque</a:t>
            </a:r>
            <a:r>
              <a:rPr lang="pt-PT" sz="1200" b="1" kern="1200" dirty="0">
                <a:solidFill>
                  <a:schemeClr val="tx1"/>
                </a:solidFill>
                <a:effectLst/>
                <a:latin typeface="+mn-lt"/>
                <a:ea typeface="+mn-ea"/>
                <a:cs typeface="+mn-cs"/>
              </a:rPr>
              <a:t> </a:t>
            </a:r>
            <a:r>
              <a:rPr lang="pt-PT" sz="1200" kern="1200" dirty="0">
                <a:solidFill>
                  <a:schemeClr val="tx1"/>
                </a:solidFill>
                <a:effectLst/>
                <a:latin typeface="+mn-lt"/>
                <a:ea typeface="+mn-ea"/>
                <a:cs typeface="+mn-cs"/>
              </a:rPr>
              <a:t>é que esta é a resposta </a:t>
            </a:r>
            <a:r>
              <a:rPr lang="pt-PT" sz="1200" kern="1200" dirty="0" err="1">
                <a:solidFill>
                  <a:schemeClr val="tx1"/>
                </a:solidFill>
                <a:effectLst/>
                <a:latin typeface="+mn-lt"/>
                <a:ea typeface="+mn-ea"/>
                <a:cs typeface="+mn-cs"/>
              </a:rPr>
              <a:t>correcta</a:t>
            </a:r>
            <a:r>
              <a:rPr lang="pt-PT" sz="1200" kern="1200" dirty="0">
                <a:solidFill>
                  <a:schemeClr val="tx1"/>
                </a:solidFill>
                <a:effectLst/>
                <a:latin typeface="+mn-lt"/>
                <a:ea typeface="+mn-ea"/>
                <a:cs typeface="+mn-cs"/>
              </a:rPr>
              <a:t>?</a:t>
            </a:r>
            <a:endParaRPr lang="en-GB" sz="1200" kern="1200" dirty="0">
              <a:solidFill>
                <a:schemeClr val="tx1"/>
              </a:solidFill>
              <a:effectLst/>
              <a:latin typeface="+mn-lt"/>
              <a:ea typeface="+mn-ea"/>
              <a:cs typeface="+mn-cs"/>
            </a:endParaRPr>
          </a:p>
          <a:p>
            <a:endParaRPr lang="pt-PT" sz="1200" kern="1200" dirty="0">
              <a:solidFill>
                <a:schemeClr val="tx1"/>
              </a:solidFill>
              <a:effectLst/>
              <a:latin typeface="+mn-lt"/>
              <a:ea typeface="+mn-ea"/>
              <a:cs typeface="+mn-cs"/>
            </a:endParaRPr>
          </a:p>
          <a:p>
            <a:r>
              <a:rPr lang="pt-PT" sz="1200" kern="1200" dirty="0">
                <a:solidFill>
                  <a:schemeClr val="tx1"/>
                </a:solidFill>
                <a:effectLst/>
                <a:latin typeface="+mn-lt"/>
                <a:ea typeface="+mn-ea"/>
                <a:cs typeface="+mn-cs"/>
              </a:rPr>
              <a:t>Ao fim de 6 meses a fazer 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se a CV for </a:t>
            </a:r>
            <a:r>
              <a:rPr lang="pt-PT" sz="1200" kern="1200" dirty="0" err="1">
                <a:solidFill>
                  <a:schemeClr val="tx1"/>
                </a:solidFill>
                <a:effectLst/>
                <a:latin typeface="+mn-lt"/>
                <a:ea typeface="+mn-ea"/>
                <a:cs typeface="+mn-cs"/>
              </a:rPr>
              <a:t>indetectável</a:t>
            </a:r>
            <a:r>
              <a:rPr lang="pt-PT" sz="1200" kern="1200" dirty="0">
                <a:solidFill>
                  <a:schemeClr val="tx1"/>
                </a:solidFill>
                <a:effectLst/>
                <a:latin typeface="+mn-lt"/>
                <a:ea typeface="+mn-ea"/>
                <a:cs typeface="+mn-cs"/>
              </a:rPr>
              <a:t> (&lt;1.000 cópias/ml), deve repetir-se o teste 6 meses depois e a seguir deve repetir-se o teste pelo menos de 12 em 12 meses, se a CV continuar a ser &lt;1.000 cópias/ml</a:t>
            </a:r>
            <a:r>
              <a:rPr lang="en-US" baseline="0" dirty="0"/>
              <a:t>.</a:t>
            </a:r>
            <a:endParaRPr lang="en-US" dirty="0"/>
          </a:p>
          <a:p>
            <a:endParaRPr lang="en-US" b="0" baseline="0" dirty="0"/>
          </a:p>
        </p:txBody>
      </p:sp>
      <p:sp>
        <p:nvSpPr>
          <p:cNvPr id="4" name="Slide Number Placeholder 3"/>
          <p:cNvSpPr>
            <a:spLocks noGrp="1"/>
          </p:cNvSpPr>
          <p:nvPr>
            <p:ph type="sldNum" sz="quarter" idx="10"/>
          </p:nvPr>
        </p:nvSpPr>
        <p:spPr/>
        <p:txBody>
          <a:bodyPr/>
          <a:lstStyle/>
          <a:p>
            <a:fld id="{13720500-23BE-4D73-A547-AA878E16F64F}" type="slidenum">
              <a:rPr lang="en-US" smtClean="0"/>
              <a:t>45</a:t>
            </a:fld>
            <a:endParaRPr lang="en-US"/>
          </a:p>
        </p:txBody>
      </p:sp>
    </p:spTree>
    <p:extLst>
      <p:ext uri="{BB962C8B-B14F-4D97-AF65-F5344CB8AC3E}">
        <p14:creationId xmlns:p14="http://schemas.microsoft.com/office/powerpoint/2010/main" val="10250629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Estas curvas de </a:t>
            </a:r>
            <a:r>
              <a:rPr lang="pt-PT" sz="1200" kern="1200" dirty="0" err="1">
                <a:solidFill>
                  <a:schemeClr val="tx1"/>
                </a:solidFill>
                <a:effectLst/>
                <a:latin typeface="+mn-lt"/>
                <a:ea typeface="+mn-ea"/>
                <a:cs typeface="+mn-cs"/>
              </a:rPr>
              <a:t>Kaplan</a:t>
            </a:r>
            <a:r>
              <a:rPr lang="pt-PT" sz="1200" kern="1200" dirty="0">
                <a:solidFill>
                  <a:schemeClr val="tx1"/>
                </a:solidFill>
                <a:effectLst/>
                <a:latin typeface="+mn-lt"/>
                <a:ea typeface="+mn-ea"/>
                <a:cs typeface="+mn-cs"/>
              </a:rPr>
              <a:t> </a:t>
            </a:r>
            <a:r>
              <a:rPr lang="pt-PT" sz="1200" kern="1200" dirty="0" err="1">
                <a:solidFill>
                  <a:schemeClr val="tx1"/>
                </a:solidFill>
                <a:effectLst/>
                <a:latin typeface="+mn-lt"/>
                <a:ea typeface="+mn-ea"/>
                <a:cs typeface="+mn-cs"/>
              </a:rPr>
              <a:t>Meier</a:t>
            </a:r>
            <a:r>
              <a:rPr lang="pt-PT" sz="1200" kern="1200" dirty="0">
                <a:solidFill>
                  <a:schemeClr val="tx1"/>
                </a:solidFill>
                <a:effectLst/>
                <a:latin typeface="+mn-lt"/>
                <a:ea typeface="+mn-ea"/>
                <a:cs typeface="+mn-cs"/>
              </a:rPr>
              <a:t> demonstram que o valor medido da CV é uma boa medição prognóstica. Como se pode ver, no 4º ano cerca de 45% das pessoas com os níveis mais altos de CV (tal como indicado na curva azul inferior) passaram a sofrer de SIDA, em contraste com praticamente 0% das PESSOAS NA CATEGORIA MAIS BAIXA DE carga viral, ilustrada a verde.</a:t>
            </a:r>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7</a:t>
            </a:fld>
            <a:endParaRPr lang="en-US"/>
          </a:p>
        </p:txBody>
      </p:sp>
    </p:spTree>
    <p:extLst>
      <p:ext uri="{BB962C8B-B14F-4D97-AF65-F5344CB8AC3E}">
        <p14:creationId xmlns:p14="http://schemas.microsoft.com/office/powerpoint/2010/main" val="27677489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pt-PT" sz="1200" kern="1200" dirty="0">
                <a:solidFill>
                  <a:schemeClr val="tx1"/>
                </a:solidFill>
                <a:effectLst/>
                <a:latin typeface="+mn-lt"/>
                <a:ea typeface="+mn-ea"/>
                <a:cs typeface="+mn-cs"/>
              </a:rPr>
              <a:t>Este slide contém os resultados de um estudo observacional realizado antes da disponibilidade da </a:t>
            </a:r>
            <a:r>
              <a:rPr lang="pt-PT" sz="1200" kern="1200" dirty="0" err="1">
                <a:solidFill>
                  <a:schemeClr val="tx1"/>
                </a:solidFill>
                <a:effectLst/>
                <a:latin typeface="+mn-lt"/>
                <a:ea typeface="+mn-ea"/>
                <a:cs typeface="+mn-cs"/>
              </a:rPr>
              <a:t>TARV</a:t>
            </a:r>
            <a:r>
              <a:rPr lang="pt-PT" sz="1200" kern="1200" dirty="0">
                <a:solidFill>
                  <a:schemeClr val="tx1"/>
                </a:solidFill>
                <a:effectLst/>
                <a:latin typeface="+mn-lt"/>
                <a:ea typeface="+mn-ea"/>
                <a:cs typeface="+mn-cs"/>
              </a:rPr>
              <a:t> na Uganda, o qual avaliou as taxas de transmissão do HIV em casais </a:t>
            </a:r>
            <a:r>
              <a:rPr lang="pt-PT" sz="1200" kern="1200" dirty="0" err="1">
                <a:solidFill>
                  <a:schemeClr val="tx1"/>
                </a:solidFill>
                <a:effectLst/>
                <a:latin typeface="+mn-lt"/>
                <a:ea typeface="+mn-ea"/>
                <a:cs typeface="+mn-cs"/>
              </a:rPr>
              <a:t>serodiscordantes</a:t>
            </a:r>
            <a:r>
              <a:rPr lang="pt-PT" sz="1200" kern="1200" dirty="0">
                <a:solidFill>
                  <a:schemeClr val="tx1"/>
                </a:solidFill>
                <a:effectLst/>
                <a:latin typeface="+mn-lt"/>
                <a:ea typeface="+mn-ea"/>
                <a:cs typeface="+mn-cs"/>
              </a:rPr>
              <a:t>, com base na carga viral dos parceiros HIV+. NÃO se verificou nenhuma transmissão nos casais com carga viral baixa (&lt;400) e à medida que a carga viral foi aumentando, verificou-se um aumento correspondente na taxa de transmissão, sendo que os indivíduos na categoria mais alta de CV (&gt;50K) exibiram uma taxa de  transmissão de 23 por 100 anos-pessoa.</a:t>
            </a:r>
            <a:r>
              <a:rPr lang="en-US" baseline="0" dirty="0"/>
              <a:t> </a:t>
            </a:r>
            <a:endParaRPr lang="en-US" dirty="0"/>
          </a:p>
          <a:p>
            <a:endParaRPr lang="en-US" dirty="0"/>
          </a:p>
        </p:txBody>
      </p:sp>
      <p:sp>
        <p:nvSpPr>
          <p:cNvPr id="4" name="Slide Number Placeholder 3"/>
          <p:cNvSpPr>
            <a:spLocks noGrp="1"/>
          </p:cNvSpPr>
          <p:nvPr>
            <p:ph type="sldNum" sz="quarter" idx="10"/>
          </p:nvPr>
        </p:nvSpPr>
        <p:spPr/>
        <p:txBody>
          <a:bodyPr/>
          <a:lstStyle/>
          <a:p>
            <a:fld id="{13720500-23BE-4D73-A547-AA878E16F64F}" type="slidenum">
              <a:rPr lang="en-US" smtClean="0"/>
              <a:t>9</a:t>
            </a:fld>
            <a:endParaRPr lang="en-US"/>
          </a:p>
        </p:txBody>
      </p:sp>
    </p:spTree>
    <p:extLst>
      <p:ext uri="{BB962C8B-B14F-4D97-AF65-F5344CB8AC3E}">
        <p14:creationId xmlns:p14="http://schemas.microsoft.com/office/powerpoint/2010/main" val="7544862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Há vários anos que se estabeleceu o benefício clínico da supressão da carga viral. Os dados relativos à </a:t>
            </a:r>
            <a:r>
              <a:rPr lang="pt-PT" noProof="0" dirty="0" err="1"/>
              <a:t>superssão</a:t>
            </a:r>
            <a:r>
              <a:rPr lang="pt-PT" noProof="0" dirty="0"/>
              <a:t> da carga viral como forma de limitar a transmissão contínua do </a:t>
            </a:r>
            <a:r>
              <a:rPr lang="pt-PT" noProof="0" dirty="0" err="1"/>
              <a:t>HIV</a:t>
            </a:r>
            <a:r>
              <a:rPr lang="pt-PT" noProof="0" dirty="0"/>
              <a:t> são mais recentes, pelo que vamos analisar esta informação de forma mais detalhada.</a:t>
            </a:r>
          </a:p>
          <a:p>
            <a:endParaRPr lang="pt-PT" noProof="0" dirty="0"/>
          </a:p>
          <a:p>
            <a:r>
              <a:rPr lang="pt-PT" noProof="0" dirty="0"/>
              <a:t>No </a:t>
            </a:r>
            <a:r>
              <a:rPr lang="pt-PT" noProof="0" dirty="0" err="1"/>
              <a:t>HPTN</a:t>
            </a:r>
            <a:r>
              <a:rPr lang="pt-PT" noProof="0" dirty="0"/>
              <a:t> 052, o vírus </a:t>
            </a:r>
            <a:r>
              <a:rPr lang="pt-PT" noProof="0" dirty="0" err="1"/>
              <a:t>HIV</a:t>
            </a:r>
            <a:r>
              <a:rPr lang="pt-PT" noProof="0" dirty="0"/>
              <a:t> de parceiros recentemente </a:t>
            </a:r>
            <a:r>
              <a:rPr lang="pt-PT" noProof="0" dirty="0" err="1"/>
              <a:t>infectados</a:t>
            </a:r>
            <a:r>
              <a:rPr lang="pt-PT" noProof="0" dirty="0"/>
              <a:t> foi amplamente estudado no laboratório (sequenciado) para determinar se provinha do parceiro </a:t>
            </a:r>
            <a:r>
              <a:rPr lang="pt-PT" noProof="0" dirty="0" err="1"/>
              <a:t>infectado</a:t>
            </a:r>
            <a:r>
              <a:rPr lang="pt-PT" noProof="0" dirty="0"/>
              <a:t> no estudo ou de uma relação externa.</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7E462-D968-BE4A-9943-1F03D9C1200B}"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85262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Há vários anos que o benefício clínico da supressão da carga viral é evidente. Os dados sobre a supressão da carga viral como forma de limitar a transmissão contínua do </a:t>
            </a:r>
            <a:r>
              <a:rPr lang="pt-PT" noProof="0" dirty="0" err="1"/>
              <a:t>HIV</a:t>
            </a:r>
            <a:r>
              <a:rPr lang="pt-PT" noProof="0" dirty="0"/>
              <a:t> são mais recentes, pelo que vamos analisar esta informação mais pormenorizadamente. Nestes estudos não ocorreram transmissões vinculadas do </a:t>
            </a:r>
            <a:r>
              <a:rPr lang="pt-PT" noProof="0" dirty="0" err="1"/>
              <a:t>HIV</a:t>
            </a:r>
            <a:r>
              <a:rPr lang="pt-PT" noProof="0" dirty="0"/>
              <a:t> depois de o parceiro índice ter alcançado um estado </a:t>
            </a:r>
            <a:r>
              <a:rPr lang="pt-PT" noProof="0" dirty="0" err="1"/>
              <a:t>indetectável</a:t>
            </a:r>
            <a:r>
              <a:rPr lang="pt-PT" noProof="0" dirty="0"/>
              <a:t> (definido como </a:t>
            </a:r>
            <a:r>
              <a:rPr lang="pt-PT" u="sng" noProof="0" dirty="0"/>
              <a:t>&lt;</a:t>
            </a:r>
            <a:r>
              <a:rPr lang="pt-PT" noProof="0" dirty="0"/>
              <a:t> 200 cópias/ml) na análise da CV que foi utilizada para estes estudos.</a:t>
            </a: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7E462-D968-BE4A-9943-1F03D9C1200B}"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0778647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Ter uma carga viral </a:t>
            </a:r>
            <a:r>
              <a:rPr lang="pt-PT" noProof="0" dirty="0" err="1"/>
              <a:t>indetectável</a:t>
            </a:r>
            <a:r>
              <a:rPr lang="pt-PT" noProof="0" dirty="0"/>
              <a:t> significa que a CV é tão baixa que o teste não consegue produzir um número quantitativo na análise que está a ser empregada.</a:t>
            </a:r>
          </a:p>
          <a:p>
            <a:r>
              <a:rPr lang="pt-PT" noProof="0" dirty="0"/>
              <a:t>Com o tempo, o desenvolvimento de melhores sistemas de análise da CV tem produzido sistemas com valores de corte a níveis ligeiramente mais baixos. Antigamente, 200 cópias/ml era o valor mais baixo que podia ser contabilizado, mas muitos sistemas de análise utilizados hoje em dia conseguem computar até 40 cópias/ml. Embora não exista uma diferença clínica ou de transmissão definitiva entre 40 e 200 cópias/ml, é importante compreender que os métodos </a:t>
            </a:r>
            <a:r>
              <a:rPr lang="pt-PT" noProof="0" dirty="0" err="1"/>
              <a:t>actuais</a:t>
            </a:r>
            <a:r>
              <a:rPr lang="pt-PT" noProof="0" dirty="0"/>
              <a:t> de tratamento e prevenção visam alcançar níveis </a:t>
            </a:r>
            <a:r>
              <a:rPr lang="pt-PT" noProof="0" dirty="0" err="1"/>
              <a:t>indetectáveis</a:t>
            </a:r>
            <a:r>
              <a:rPr lang="pt-PT" noProof="0" dirty="0"/>
              <a:t>. </a:t>
            </a:r>
          </a:p>
        </p:txBody>
      </p:sp>
      <p:sp>
        <p:nvSpPr>
          <p:cNvPr id="4" name="Slide Number Placeholder 3"/>
          <p:cNvSpPr>
            <a:spLocks noGrp="1"/>
          </p:cNvSpPr>
          <p:nvPr>
            <p:ph type="sldNum" sz="quarter" idx="5"/>
          </p:nvPr>
        </p:nvSpPr>
        <p:spPr/>
        <p:txBody>
          <a:bodyPr/>
          <a:lstStyle/>
          <a:p>
            <a:fld id="{13720500-23BE-4D73-A547-AA878E16F64F}" type="slidenum">
              <a:rPr lang="en-US" smtClean="0"/>
              <a:t>12</a:t>
            </a:fld>
            <a:endParaRPr lang="en-US"/>
          </a:p>
        </p:txBody>
      </p:sp>
    </p:spTree>
    <p:extLst>
      <p:ext uri="{BB962C8B-B14F-4D97-AF65-F5344CB8AC3E}">
        <p14:creationId xmlns:p14="http://schemas.microsoft.com/office/powerpoint/2010/main" val="242429561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t-PT" noProof="0" dirty="0"/>
              <a:t>Há vários anos que o benefício clínico da supressão da carga viral é evidente. Os dados sobre a supressão da carga viral como forma de limitar a transmissão contínua do </a:t>
            </a:r>
            <a:r>
              <a:rPr lang="pt-PT" noProof="0" dirty="0" err="1"/>
              <a:t>HIV</a:t>
            </a:r>
            <a:r>
              <a:rPr lang="pt-PT" noProof="0" dirty="0"/>
              <a:t> são mais recentes, pelo que vamos analisar esta informação mais pormenorizadamente. Esperamos que a mensagem “I = I” reduza o estigma, tanto social como pessoal, e encoraje e incentive as pessoas a iniciarem a </a:t>
            </a:r>
            <a:r>
              <a:rPr lang="pt-PT" noProof="0" dirty="0" err="1"/>
              <a:t>TARV</a:t>
            </a:r>
            <a:r>
              <a:rPr lang="pt-PT" noProof="0" dirty="0"/>
              <a:t> e aderirem à mesma</a:t>
            </a:r>
            <a:r>
              <a:rPr lang="pt-PT" baseline="0" noProof="0" dirty="0"/>
              <a:t>. </a:t>
            </a:r>
            <a:endParaRPr lang="pt-PT" noProof="0"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D47E462-D968-BE4A-9943-1F03D9C1200B}" type="slidenum">
              <a:rPr kumimoji="0" lang="pt-PT"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pt-PT"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89850941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0" y="2130425"/>
            <a:ext cx="9144000" cy="1470025"/>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82F4C46-333B-4162-A9D2-EAB9A6362D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‹Nº›</a:t>
            </a:fld>
            <a:endParaRPr lang="en-US"/>
          </a:p>
        </p:txBody>
      </p:sp>
      <p:pic>
        <p:nvPicPr>
          <p:cNvPr id="2050" name="Picture 2"/>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407032" y="6019800"/>
            <a:ext cx="1660768"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9938289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2863574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19717149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11006623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41081016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980ABA37-6636-4269-81B6-83C75029A36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529565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14561801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80ABA37-6636-4269-81B6-83C75029A36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12665511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980ABA37-6636-4269-81B6-83C75029A36D}"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3851350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980ABA37-6636-4269-81B6-83C75029A36D}"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420684937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980ABA37-6636-4269-81B6-83C75029A36D}"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17334984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0" y="274638"/>
            <a:ext cx="9144000" cy="1143000"/>
          </a:xfrm>
          <a:solidFill>
            <a:schemeClr val="tx2"/>
          </a:solidFill>
        </p:spPr>
        <p:txBody>
          <a:bodyPr/>
          <a:lstStyle>
            <a:lvl1pPr>
              <a:defRPr>
                <a:solidFill>
                  <a:schemeClr val="bg1"/>
                </a:solidFill>
                <a:latin typeface="Garamond" panose="02020404030301010803" pitchFamily="18" charset="0"/>
              </a:defRPr>
            </a:lvl1pPr>
          </a:lstStyle>
          <a:p>
            <a:r>
              <a:rPr lang="en-US" dirty="0"/>
              <a:t>Title</a:t>
            </a:r>
          </a:p>
        </p:txBody>
      </p:sp>
      <p:sp>
        <p:nvSpPr>
          <p:cNvPr id="3" name="Content Placeholder 2"/>
          <p:cNvSpPr>
            <a:spLocks noGrp="1"/>
          </p:cNvSpPr>
          <p:nvPr>
            <p:ph idx="1"/>
          </p:nvPr>
        </p:nvSpPr>
        <p:spPr/>
        <p:txBody>
          <a:bodyPr/>
          <a:lstStyle>
            <a:lvl1pPr>
              <a:defRPr>
                <a:solidFill>
                  <a:schemeClr val="tx2"/>
                </a:solidFill>
                <a:latin typeface="Garamond" panose="02020404030301010803" pitchFamily="18" charset="0"/>
              </a:defRPr>
            </a:lvl1pPr>
            <a:lvl2pPr>
              <a:defRPr>
                <a:solidFill>
                  <a:schemeClr val="tx2"/>
                </a:solidFill>
                <a:latin typeface="Garamond" panose="02020404030301010803" pitchFamily="18" charset="0"/>
              </a:defRPr>
            </a:lvl2pPr>
            <a:lvl3pPr>
              <a:defRPr>
                <a:solidFill>
                  <a:schemeClr val="tx2"/>
                </a:solidFill>
                <a:latin typeface="Garamond" panose="02020404030301010803" pitchFamily="18" charset="0"/>
              </a:defRPr>
            </a:lvl3pPr>
            <a:lvl4pPr>
              <a:defRPr>
                <a:solidFill>
                  <a:schemeClr val="tx2"/>
                </a:solidFill>
                <a:latin typeface="Garamond" panose="02020404030301010803" pitchFamily="18" charset="0"/>
              </a:defRPr>
            </a:lvl4pPr>
            <a:lvl5pPr>
              <a:defRPr>
                <a:solidFill>
                  <a:schemeClr val="tx2"/>
                </a:solidFill>
                <a:latin typeface="Garamond" panose="02020404030301010803" pitchFamily="18"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782F4C46-333B-4162-A9D2-EAB9A6362DA2}"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100342052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80ABA37-6636-4269-81B6-83C75029A36D}"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297170197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261832518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80ABA37-6636-4269-81B6-83C75029A36D}"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141134924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12949111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980ABA37-6636-4269-81B6-83C75029A36D}" type="datetimeFigureOut">
              <a:rPr lang="en-US" smtClean="0"/>
              <a:t>9/30/2020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199D628-0DD5-43E5-BB24-4FFDEE8D43D9}" type="slidenum">
              <a:rPr lang="en-US" smtClean="0"/>
              <a:t>‹Nº›</a:t>
            </a:fld>
            <a:endParaRPr lang="en-US"/>
          </a:p>
        </p:txBody>
      </p:sp>
    </p:spTree>
    <p:extLst>
      <p:ext uri="{BB962C8B-B14F-4D97-AF65-F5344CB8AC3E}">
        <p14:creationId xmlns:p14="http://schemas.microsoft.com/office/powerpoint/2010/main" val="2993358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9590969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82F4C46-333B-4162-A9D2-EAB9A6362D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2415129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82F4C46-333B-4162-A9D2-EAB9A6362DA2}" type="datetimeFigureOut">
              <a:rPr lang="en-US" smtClean="0"/>
              <a:t>9/30/2020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351291177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82F4C46-333B-4162-A9D2-EAB9A6362DA2}" type="datetimeFigureOut">
              <a:rPr lang="en-US" smtClean="0"/>
              <a:t>9/30/2020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32394861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82F4C46-333B-4162-A9D2-EAB9A6362DA2}" type="datetimeFigureOut">
              <a:rPr lang="en-US" smtClean="0"/>
              <a:t>9/30/2020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1402898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3981266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82F4C46-333B-4162-A9D2-EAB9A6362DA2}" type="datetimeFigureOut">
              <a:rPr lang="en-US" smtClean="0"/>
              <a:t>9/30/2020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2CE6E93-D210-4CAD-BD72-EACD2D3DA294}" type="slidenum">
              <a:rPr lang="en-US" smtClean="0"/>
              <a:t>‹Nº›</a:t>
            </a:fld>
            <a:endParaRPr lang="en-US"/>
          </a:p>
        </p:txBody>
      </p:sp>
    </p:spTree>
    <p:extLst>
      <p:ext uri="{BB962C8B-B14F-4D97-AF65-F5344CB8AC3E}">
        <p14:creationId xmlns:p14="http://schemas.microsoft.com/office/powerpoint/2010/main" val="29752296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82F4C46-333B-4162-A9D2-EAB9A6362DA2}" type="datetimeFigureOut">
              <a:rPr lang="en-US" smtClean="0"/>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CE6E93-D210-4CAD-BD72-EACD2D3DA294}" type="slidenum">
              <a:rPr lang="en-US" smtClean="0"/>
              <a:t>‹Nº›</a:t>
            </a:fld>
            <a:endParaRPr lang="en-US"/>
          </a:p>
        </p:txBody>
      </p:sp>
    </p:spTree>
    <p:extLst>
      <p:ext uri="{BB962C8B-B14F-4D97-AF65-F5344CB8AC3E}">
        <p14:creationId xmlns:p14="http://schemas.microsoft.com/office/powerpoint/2010/main" val="210466830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80ABA37-6636-4269-81B6-83C75029A36D}" type="datetimeFigureOut">
              <a:rPr lang="en-US" smtClean="0"/>
              <a:t>9/30/2020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199D628-0DD5-43E5-BB24-4FFDEE8D43D9}" type="slidenum">
              <a:rPr lang="en-US" smtClean="0"/>
              <a:t>‹Nº›</a:t>
            </a:fld>
            <a:endParaRPr lang="en-US"/>
          </a:p>
        </p:txBody>
      </p:sp>
    </p:spTree>
    <p:extLst>
      <p:ext uri="{BB962C8B-B14F-4D97-AF65-F5344CB8AC3E}">
        <p14:creationId xmlns:p14="http://schemas.microsoft.com/office/powerpoint/2010/main" val="344657624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hyperlink" Target="http://www.slideshare.net/" TargetMode="Externa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hyperlink" Target="http://www.youngdayschool.edu.uy/"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pt-PT" sz="3600" b="1" noProof="0" dirty="0"/>
              <a:t>Módulo 1: </a:t>
            </a:r>
            <a:br>
              <a:rPr lang="pt-PT" sz="3600" b="1" noProof="0" dirty="0"/>
            </a:br>
            <a:r>
              <a:rPr lang="pt-PT" sz="3600" b="1" noProof="0" dirty="0"/>
              <a:t>Princípios</a:t>
            </a:r>
            <a:r>
              <a:rPr lang="pt-PT" sz="3600" b="1" baseline="0" noProof="0" dirty="0"/>
              <a:t> de Monitorização da Carga Viral</a:t>
            </a:r>
            <a:endParaRPr lang="pt-PT" sz="3600" b="1" noProof="0" dirty="0"/>
          </a:p>
        </p:txBody>
      </p:sp>
    </p:spTree>
    <p:extLst>
      <p:ext uri="{BB962C8B-B14F-4D97-AF65-F5344CB8AC3E}">
        <p14:creationId xmlns:p14="http://schemas.microsoft.com/office/powerpoint/2010/main" val="343552185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rmAutofit fontScale="90000"/>
          </a:bodyPr>
          <a:lstStyle/>
          <a:p>
            <a:r>
              <a:rPr lang="en-US" sz="4000" b="1" dirty="0" err="1">
                <a:ea typeface="+mn-ea"/>
                <a:cs typeface="Arial" charset="0"/>
              </a:rPr>
              <a:t>Contexto</a:t>
            </a:r>
            <a:r>
              <a:rPr lang="en-US" sz="4000" b="1" dirty="0">
                <a:ea typeface="+mn-ea"/>
                <a:cs typeface="Arial" charset="0"/>
              </a:rPr>
              <a:t>: o </a:t>
            </a:r>
            <a:r>
              <a:rPr lang="en-US" sz="4000" b="1" dirty="0" err="1">
                <a:ea typeface="+mn-ea"/>
                <a:cs typeface="Arial" charset="0"/>
              </a:rPr>
              <a:t>Tratamento</a:t>
            </a:r>
            <a:r>
              <a:rPr lang="en-US" sz="4000" b="1" dirty="0">
                <a:ea typeface="+mn-ea"/>
                <a:cs typeface="Arial" charset="0"/>
              </a:rPr>
              <a:t> </a:t>
            </a:r>
            <a:r>
              <a:rPr lang="en-US" sz="4000" b="1" dirty="0" err="1">
                <a:ea typeface="+mn-ea"/>
                <a:cs typeface="Arial" charset="0"/>
              </a:rPr>
              <a:t>como</a:t>
            </a:r>
            <a:r>
              <a:rPr lang="en-US" sz="4000" b="1" dirty="0">
                <a:ea typeface="+mn-ea"/>
                <a:cs typeface="Arial" charset="0"/>
              </a:rPr>
              <a:t> </a:t>
            </a:r>
            <a:r>
              <a:rPr lang="en-US" sz="4000" b="1" dirty="0" err="1">
                <a:ea typeface="+mn-ea"/>
                <a:cs typeface="Arial" charset="0"/>
              </a:rPr>
              <a:t>Prevenção</a:t>
            </a:r>
            <a:endParaRPr lang="en-US" sz="4000" b="1" dirty="0">
              <a:ea typeface="+mn-ea"/>
              <a:cs typeface="Arial" charset="0"/>
            </a:endParaRPr>
          </a:p>
        </p:txBody>
      </p:sp>
      <p:sp>
        <p:nvSpPr>
          <p:cNvPr id="113" name="Content Placeholder 112"/>
          <p:cNvSpPr>
            <a:spLocks noGrp="1"/>
          </p:cNvSpPr>
          <p:nvPr>
            <p:ph sz="half" idx="2"/>
          </p:nvPr>
        </p:nvSpPr>
        <p:spPr>
          <a:xfrm>
            <a:off x="304800" y="1600200"/>
            <a:ext cx="8382000" cy="4525963"/>
          </a:xfrm>
        </p:spPr>
        <p:txBody>
          <a:bodyPr>
            <a:normAutofit fontScale="92500" lnSpcReduction="20000"/>
          </a:bodyPr>
          <a:lstStyle/>
          <a:p>
            <a:pPr marL="0" indent="0">
              <a:buNone/>
            </a:pPr>
            <a:endParaRPr lang="pt-PT" sz="2000" baseline="30000" dirty="0">
              <a:solidFill>
                <a:schemeClr val="tx2"/>
              </a:solidFill>
            </a:endParaRPr>
          </a:p>
          <a:p>
            <a:pPr>
              <a:buFont typeface="Wingdings" panose="05000000000000000000" pitchFamily="2" charset="2"/>
              <a:buChar char="§"/>
            </a:pPr>
            <a:r>
              <a:rPr lang="pt-PT" sz="2600" dirty="0">
                <a:solidFill>
                  <a:schemeClr val="tx2"/>
                </a:solidFill>
                <a:latin typeface="Garamond" panose="02020404030301010803" pitchFamily="18" charset="0"/>
              </a:rPr>
              <a:t>O estudo HPTN 052 avaliou a transmissão virologicamente vinculada do HIV em casais serodiscordantes estáveis e saudáveis, nos quais o parceiro i</a:t>
            </a:r>
          </a:p>
          <a:p>
            <a:pPr>
              <a:buFont typeface="Wingdings" panose="05000000000000000000" pitchFamily="2" charset="2"/>
              <a:buChar char="§"/>
            </a:pPr>
            <a:r>
              <a:rPr lang="pt-PT" sz="2600" dirty="0">
                <a:solidFill>
                  <a:schemeClr val="tx2"/>
                </a:solidFill>
                <a:latin typeface="Garamond" panose="02020404030301010803" pitchFamily="18" charset="0"/>
              </a:rPr>
              <a:t>fectado tinha contagens de CD4 acima do ponto de partida do TARV em vigor na data do estudo.   </a:t>
            </a:r>
          </a:p>
          <a:p>
            <a:pPr lvl="1">
              <a:buFont typeface="Wingdings" panose="05000000000000000000" pitchFamily="2" charset="2"/>
              <a:buChar char="§"/>
            </a:pPr>
            <a:r>
              <a:rPr lang="pt-PT" sz="2600" dirty="0">
                <a:solidFill>
                  <a:schemeClr val="tx2"/>
                </a:solidFill>
                <a:latin typeface="Garamond" panose="02020404030301010803" pitchFamily="18" charset="0"/>
              </a:rPr>
              <a:t>Todos os casos de transmissão vinculada do HIV ocorreram nos primeiros meses de tratamento, antes da supressão virológica  </a:t>
            </a:r>
          </a:p>
          <a:p>
            <a:pPr lvl="2">
              <a:buFont typeface="Wingdings" panose="05000000000000000000" pitchFamily="2" charset="2"/>
              <a:buChar char="§"/>
            </a:pPr>
            <a:r>
              <a:rPr lang="pt-PT" sz="2600" dirty="0">
                <a:solidFill>
                  <a:schemeClr val="tx2"/>
                </a:solidFill>
                <a:latin typeface="Garamond" panose="02020404030301010803" pitchFamily="18" charset="0"/>
              </a:rPr>
              <a:t>Transmissão vinculada significa que o vírus foi estudado, determinando-se que era o mesmo vírus</a:t>
            </a:r>
          </a:p>
          <a:p>
            <a:pPr lvl="1">
              <a:buFont typeface="Wingdings" panose="05000000000000000000" pitchFamily="2" charset="2"/>
              <a:buChar char="§"/>
            </a:pPr>
            <a:r>
              <a:rPr lang="pt-PT" sz="2600" dirty="0">
                <a:solidFill>
                  <a:schemeClr val="tx2"/>
                </a:solidFill>
                <a:latin typeface="Garamond" panose="02020404030301010803" pitchFamily="18" charset="0"/>
              </a:rPr>
              <a:t>Não ocorreram eventos de transmissão vinculada do HIV nos casos em que o HIV tinha sido suprimido de modo estável por meio da TARV no participante índice</a:t>
            </a:r>
          </a:p>
          <a:p>
            <a:pPr marL="0" indent="0">
              <a:buNone/>
            </a:pPr>
            <a:endParaRPr lang="pt-PT" sz="2600" dirty="0">
              <a:solidFill>
                <a:schemeClr val="tx2"/>
              </a:solidFill>
              <a:latin typeface="Garamond" panose="02020404030301010803" pitchFamily="18" charset="0"/>
            </a:endParaRPr>
          </a:p>
          <a:p>
            <a:pPr>
              <a:buFont typeface="Wingdings" panose="05000000000000000000" pitchFamily="2" charset="2"/>
              <a:buChar char="§"/>
            </a:pPr>
            <a:endParaRPr lang="pt-PT" sz="2800" dirty="0">
              <a:solidFill>
                <a:schemeClr val="tx2"/>
              </a:solidFill>
            </a:endParaRPr>
          </a:p>
        </p:txBody>
      </p:sp>
      <p:sp>
        <p:nvSpPr>
          <p:cNvPr id="2" name="TextBox 1">
            <a:extLst>
              <a:ext uri="{FF2B5EF4-FFF2-40B4-BE49-F238E27FC236}">
                <a16:creationId xmlns:a16="http://schemas.microsoft.com/office/drawing/2014/main" id="{202285E1-74A3-41B6-83A0-D7BD175103D3}"/>
              </a:ext>
            </a:extLst>
          </p:cNvPr>
          <p:cNvSpPr txBox="1"/>
          <p:nvPr/>
        </p:nvSpPr>
        <p:spPr>
          <a:xfrm>
            <a:off x="533400" y="6400801"/>
            <a:ext cx="1600200" cy="338554"/>
          </a:xfrm>
          <a:prstGeom prst="rect">
            <a:avLst/>
          </a:prstGeom>
          <a:noFill/>
        </p:spPr>
        <p:txBody>
          <a:bodyPr wrap="square" rtlCol="0">
            <a:spAutoFit/>
          </a:bodyPr>
          <a:lstStyle/>
          <a:p>
            <a:r>
              <a:rPr lang="en-US" sz="1600" dirty="0"/>
              <a:t>Cohen, 2016</a:t>
            </a:r>
          </a:p>
        </p:txBody>
      </p:sp>
    </p:spTree>
    <p:extLst>
      <p:ext uri="{BB962C8B-B14F-4D97-AF65-F5344CB8AC3E}">
        <p14:creationId xmlns:p14="http://schemas.microsoft.com/office/powerpoint/2010/main" val="35698161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152400" y="274638"/>
            <a:ext cx="8763000" cy="1143000"/>
          </a:xfrm>
        </p:spPr>
        <p:txBody>
          <a:bodyPr>
            <a:normAutofit fontScale="90000"/>
          </a:bodyPr>
          <a:lstStyle/>
          <a:p>
            <a:r>
              <a:rPr lang="en-US" sz="4000" b="1" dirty="0" err="1">
                <a:ea typeface="+mn-ea"/>
                <a:cs typeface="Arial" charset="0"/>
              </a:rPr>
              <a:t>Contexto</a:t>
            </a:r>
            <a:r>
              <a:rPr lang="en-US" sz="4000" b="1" dirty="0">
                <a:ea typeface="+mn-ea"/>
                <a:cs typeface="Arial" charset="0"/>
              </a:rPr>
              <a:t>: o </a:t>
            </a:r>
            <a:r>
              <a:rPr lang="en-US" sz="4000" b="1" dirty="0" err="1">
                <a:ea typeface="+mn-ea"/>
                <a:cs typeface="Arial" charset="0"/>
              </a:rPr>
              <a:t>Tratamento</a:t>
            </a:r>
            <a:r>
              <a:rPr lang="en-US" sz="4000" b="1" dirty="0">
                <a:ea typeface="+mn-ea"/>
                <a:cs typeface="Arial" charset="0"/>
              </a:rPr>
              <a:t> </a:t>
            </a:r>
            <a:r>
              <a:rPr lang="en-US" sz="4000" b="1" dirty="0" err="1">
                <a:ea typeface="+mn-ea"/>
                <a:cs typeface="Arial" charset="0"/>
              </a:rPr>
              <a:t>como</a:t>
            </a:r>
            <a:r>
              <a:rPr lang="en-US" sz="4000" b="1" dirty="0">
                <a:ea typeface="+mn-ea"/>
                <a:cs typeface="Arial" charset="0"/>
              </a:rPr>
              <a:t> </a:t>
            </a:r>
            <a:r>
              <a:rPr lang="en-US" sz="4000" b="1" dirty="0" err="1">
                <a:ea typeface="+mn-ea"/>
                <a:cs typeface="Arial" charset="0"/>
              </a:rPr>
              <a:t>Prevenção</a:t>
            </a:r>
            <a:r>
              <a:rPr lang="en-US" sz="4000" b="1" dirty="0">
                <a:ea typeface="+mn-ea"/>
                <a:cs typeface="Arial" charset="0"/>
              </a:rPr>
              <a:t> (2)</a:t>
            </a:r>
          </a:p>
        </p:txBody>
      </p:sp>
      <p:sp>
        <p:nvSpPr>
          <p:cNvPr id="113" name="Content Placeholder 112"/>
          <p:cNvSpPr>
            <a:spLocks noGrp="1"/>
          </p:cNvSpPr>
          <p:nvPr>
            <p:ph sz="half" idx="2"/>
          </p:nvPr>
        </p:nvSpPr>
        <p:spPr>
          <a:xfrm>
            <a:off x="304800" y="1600200"/>
            <a:ext cx="8382000" cy="4525963"/>
          </a:xfrm>
        </p:spPr>
        <p:txBody>
          <a:bodyPr>
            <a:normAutofit/>
          </a:bodyPr>
          <a:lstStyle/>
          <a:p>
            <a:pPr marL="0" indent="0">
              <a:buNone/>
            </a:pPr>
            <a:endParaRPr lang="pt-PT" sz="2000" baseline="30000" dirty="0">
              <a:solidFill>
                <a:schemeClr val="tx2"/>
              </a:solidFill>
            </a:endParaRPr>
          </a:p>
          <a:p>
            <a:pPr>
              <a:lnSpc>
                <a:spcPct val="80000"/>
              </a:lnSpc>
              <a:buFont typeface="Wingdings" panose="05000000000000000000" pitchFamily="2" charset="2"/>
              <a:buChar char="§"/>
            </a:pPr>
            <a:r>
              <a:rPr lang="pt-PT" dirty="0">
                <a:solidFill>
                  <a:schemeClr val="tx2"/>
                </a:solidFill>
                <a:latin typeface="Garamond" panose="02020404030301010803" pitchFamily="18" charset="0"/>
              </a:rPr>
              <a:t>Estudos adicionais (PARTNER 1 e 2 e Opposites Attract – os opostos atraem-se) acrescentaram mais observações e avaliaram as transmissões vinculadas de HIV nos HSH</a:t>
            </a:r>
          </a:p>
          <a:p>
            <a:pPr lvl="1">
              <a:lnSpc>
                <a:spcPct val="80000"/>
              </a:lnSpc>
              <a:buFont typeface="Wingdings" panose="05000000000000000000" pitchFamily="2" charset="2"/>
              <a:buChar char="§"/>
            </a:pPr>
            <a:r>
              <a:rPr lang="pt-PT" sz="2400" dirty="0">
                <a:solidFill>
                  <a:schemeClr val="tx2"/>
                </a:solidFill>
                <a:latin typeface="Garamond" panose="02020404030301010803" pitchFamily="18" charset="0"/>
              </a:rPr>
              <a:t>Nenhumas (zero) transmissões vinculadas de indivíduos HIV-infectados que estejam indectáveis</a:t>
            </a:r>
          </a:p>
          <a:p>
            <a:pPr lvl="2">
              <a:lnSpc>
                <a:spcPct val="80000"/>
              </a:lnSpc>
              <a:buFont typeface="Wingdings" panose="05000000000000000000" pitchFamily="2" charset="2"/>
              <a:buChar char="§"/>
            </a:pPr>
            <a:r>
              <a:rPr lang="pt-PT" sz="2400" dirty="0">
                <a:solidFill>
                  <a:schemeClr val="tx2"/>
                </a:solidFill>
                <a:latin typeface="Garamond" panose="02020404030301010803" pitchFamily="18" charset="0"/>
              </a:rPr>
              <a:t>As análises da CV utilizadas nestes estudos deram valores de corte variáveis no segmento superior, mas todas exigiram uma CV &lt; 200 cópias/ml</a:t>
            </a:r>
          </a:p>
          <a:p>
            <a:pPr marL="0" indent="0">
              <a:buNone/>
            </a:pPr>
            <a:endParaRPr lang="pt-PT" sz="2800" dirty="0">
              <a:solidFill>
                <a:schemeClr val="tx2"/>
              </a:solidFill>
            </a:endParaRPr>
          </a:p>
          <a:p>
            <a:pPr>
              <a:buFont typeface="Wingdings" panose="05000000000000000000" pitchFamily="2" charset="2"/>
              <a:buChar char="§"/>
            </a:pPr>
            <a:endParaRPr lang="pt-PT" sz="2800" dirty="0">
              <a:solidFill>
                <a:schemeClr val="tx2"/>
              </a:solidFill>
            </a:endParaRPr>
          </a:p>
        </p:txBody>
      </p:sp>
      <p:sp>
        <p:nvSpPr>
          <p:cNvPr id="2" name="TextBox 1">
            <a:extLst>
              <a:ext uri="{FF2B5EF4-FFF2-40B4-BE49-F238E27FC236}">
                <a16:creationId xmlns:a16="http://schemas.microsoft.com/office/drawing/2014/main" id="{5E14A26D-118D-4689-BD09-87C47E6CA23C}"/>
              </a:ext>
            </a:extLst>
          </p:cNvPr>
          <p:cNvSpPr txBox="1"/>
          <p:nvPr/>
        </p:nvSpPr>
        <p:spPr>
          <a:xfrm>
            <a:off x="533400" y="5791200"/>
            <a:ext cx="3698448" cy="338554"/>
          </a:xfrm>
          <a:prstGeom prst="rect">
            <a:avLst/>
          </a:prstGeom>
          <a:noFill/>
        </p:spPr>
        <p:txBody>
          <a:bodyPr wrap="none" rtlCol="0">
            <a:spAutoFit/>
          </a:bodyPr>
          <a:lstStyle/>
          <a:p>
            <a:r>
              <a:rPr lang="en-US" sz="1600"/>
              <a:t>Rodger 2016; </a:t>
            </a:r>
            <a:r>
              <a:rPr lang="en-US" sz="1600" err="1"/>
              <a:t>Bavinton</a:t>
            </a:r>
            <a:r>
              <a:rPr lang="en-US" sz="1600"/>
              <a:t> 2018; Rodger 2019</a:t>
            </a:r>
          </a:p>
        </p:txBody>
      </p:sp>
    </p:spTree>
    <p:extLst>
      <p:ext uri="{BB962C8B-B14F-4D97-AF65-F5344CB8AC3E}">
        <p14:creationId xmlns:p14="http://schemas.microsoft.com/office/powerpoint/2010/main" val="28275324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0" y="-3675"/>
            <a:ext cx="9144000" cy="848697"/>
          </a:xfrm>
          <a:solidFill>
            <a:schemeClr val="tx2"/>
          </a:solidFill>
        </p:spPr>
        <p:txBody>
          <a:bodyPr>
            <a:noAutofit/>
          </a:bodyPr>
          <a:lstStyle/>
          <a:p>
            <a:pPr algn="l"/>
            <a:r>
              <a:rPr lang="en-US" sz="2800" dirty="0">
                <a:solidFill>
                  <a:srgbClr val="FFFFFF"/>
                </a:solidFill>
              </a:rPr>
              <a:t>	</a:t>
            </a:r>
            <a:r>
              <a:rPr lang="en-US" sz="2800" dirty="0" err="1">
                <a:solidFill>
                  <a:srgbClr val="FFFFFF"/>
                </a:solidFill>
              </a:rPr>
              <a:t>INDETECTÁVEL</a:t>
            </a:r>
            <a:r>
              <a:rPr lang="en-US" sz="2800" dirty="0">
                <a:solidFill>
                  <a:srgbClr val="FFFFFF"/>
                </a:solidFill>
              </a:rPr>
              <a:t> = </a:t>
            </a:r>
            <a:r>
              <a:rPr lang="en-US" sz="2800" dirty="0" err="1">
                <a:solidFill>
                  <a:srgbClr val="FFFFFF"/>
                </a:solidFill>
              </a:rPr>
              <a:t>INTRANSMISSÍVEL</a:t>
            </a:r>
            <a:endParaRPr lang="en-US" sz="2800" dirty="0">
              <a:solidFill>
                <a:srgbClr val="FFFFFF"/>
              </a:solidFill>
            </a:endParaRPr>
          </a:p>
        </p:txBody>
      </p:sp>
      <p:sp>
        <p:nvSpPr>
          <p:cNvPr id="2" name="TextBox 1"/>
          <p:cNvSpPr txBox="1"/>
          <p:nvPr/>
        </p:nvSpPr>
        <p:spPr>
          <a:xfrm>
            <a:off x="4953000" y="862668"/>
            <a:ext cx="4191000" cy="5570756"/>
          </a:xfrm>
          <a:prstGeom prst="rect">
            <a:avLst/>
          </a:prstGeom>
          <a:noFill/>
        </p:spPr>
        <p:txBody>
          <a:bodyPr wrap="square" rtlCol="0">
            <a:spAutoFit/>
          </a:bodyPr>
          <a:lstStyle/>
          <a:p>
            <a:pPr marL="285750" indent="-285750">
              <a:buFont typeface="Wingdings" panose="05000000000000000000" pitchFamily="2" charset="2"/>
              <a:buChar char="Ø"/>
            </a:pPr>
            <a:r>
              <a:rPr lang="pt-PT" dirty="0">
                <a:solidFill>
                  <a:schemeClr val="tx2"/>
                </a:solidFill>
              </a:rPr>
              <a:t>Indetectável significa que a quantidade de HIV no sangue é demasiado baixa para ser contabilizada num teste da carga viral</a:t>
            </a:r>
          </a:p>
          <a:p>
            <a:pPr marL="285750" indent="-285750">
              <a:buFont typeface="Wingdings" panose="05000000000000000000" pitchFamily="2" charset="2"/>
              <a:buChar char="Ø"/>
            </a:pPr>
            <a:r>
              <a:rPr lang="pt-PT" dirty="0">
                <a:solidFill>
                  <a:schemeClr val="tx2"/>
                </a:solidFill>
              </a:rPr>
              <a:t>Tratamento como Prevenção (TcP) diz respeito à utilização da terapia antirretroviral (TARV) para impedir a transmissão sexual do HIV</a:t>
            </a:r>
          </a:p>
          <a:p>
            <a:pPr marL="285750" indent="-285750">
              <a:buFont typeface="Wingdings" panose="05000000000000000000" pitchFamily="2" charset="2"/>
              <a:buChar char="Ø"/>
            </a:pPr>
            <a:r>
              <a:rPr lang="pt-PT" dirty="0">
                <a:solidFill>
                  <a:schemeClr val="tx2"/>
                </a:solidFill>
              </a:rPr>
              <a:t>I=I é um movimento mundial que estabelece que o o tratamento como prevenção pode ser altamente eficaz se for amplamente escalonado</a:t>
            </a:r>
          </a:p>
          <a:p>
            <a:pPr marL="285750" indent="-285750">
              <a:buFont typeface="Wingdings" panose="05000000000000000000" pitchFamily="2" charset="2"/>
              <a:buChar char="Ø"/>
            </a:pPr>
            <a:r>
              <a:rPr lang="pt-PT" dirty="0">
                <a:solidFill>
                  <a:schemeClr val="tx2"/>
                </a:solidFill>
              </a:rPr>
              <a:t> Efectivamente, não existe qualquer risco de transmissão sexual do HIV caso o parceiro a viver com o HIV tiver uma carga viral permanentemente indetectável</a:t>
            </a:r>
          </a:p>
          <a:p>
            <a:pPr marL="285750" indent="-285750">
              <a:buFont typeface="Wingdings" panose="05000000000000000000" pitchFamily="2" charset="2"/>
              <a:buChar char="Ø"/>
            </a:pPr>
            <a:endParaRPr lang="pt-PT" sz="2000" dirty="0">
              <a:solidFill>
                <a:schemeClr val="tx2"/>
              </a:solidFill>
              <a:highlight>
                <a:srgbClr val="FFFF00"/>
              </a:highlight>
              <a:latin typeface="Calibri" panose="020F0502020204030204" pitchFamily="34" charset="0"/>
            </a:endParaRPr>
          </a:p>
          <a:p>
            <a:pPr marL="285750" indent="-285750">
              <a:buFont typeface="Wingdings" panose="05000000000000000000" pitchFamily="2" charset="2"/>
              <a:buChar char="Ø"/>
            </a:pPr>
            <a:endParaRPr lang="pt-PT" sz="2000" dirty="0">
              <a:solidFill>
                <a:schemeClr val="tx2"/>
              </a:solidFill>
              <a:latin typeface="Calibri" panose="020F0502020204030204" pitchFamily="34" charset="0"/>
            </a:endParaRPr>
          </a:p>
        </p:txBody>
      </p:sp>
      <p:pic>
        <p:nvPicPr>
          <p:cNvPr id="5" name="Content Placeholder 12">
            <a:extLst>
              <a:ext uri="{FF2B5EF4-FFF2-40B4-BE49-F238E27FC236}">
                <a16:creationId xmlns:a16="http://schemas.microsoft.com/office/drawing/2014/main" id="{38137023-A319-406A-99FC-79E99A1C77D9}"/>
              </a:ext>
            </a:extLst>
          </p:cNvPr>
          <p:cNvPicPr>
            <a:picLocks noGrp="1" noChangeAspect="1"/>
          </p:cNvPicPr>
          <p:nvPr/>
        </p:nvPicPr>
        <p:blipFill>
          <a:blip r:embed="rId3">
            <a:extLst>
              <a:ext uri="{28A0092B-C50C-407E-A947-70E740481C1C}">
                <a14:useLocalDpi xmlns:a14="http://schemas.microsoft.com/office/drawing/2010/main" val="0"/>
              </a:ext>
            </a:extLst>
          </a:blip>
          <a:stretch>
            <a:fillRect/>
          </a:stretch>
        </p:blipFill>
        <p:spPr>
          <a:xfrm>
            <a:off x="533400" y="1971675"/>
            <a:ext cx="4267202" cy="2914650"/>
          </a:xfrm>
          <a:prstGeom prst="rect">
            <a:avLst/>
          </a:prstGeom>
        </p:spPr>
      </p:pic>
    </p:spTree>
    <p:extLst>
      <p:ext uri="{BB962C8B-B14F-4D97-AF65-F5344CB8AC3E}">
        <p14:creationId xmlns:p14="http://schemas.microsoft.com/office/powerpoint/2010/main" val="265632083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noAutofit/>
          </a:bodyPr>
          <a:lstStyle/>
          <a:p>
            <a:r>
              <a:rPr lang="en-US" sz="3200" dirty="0">
                <a:solidFill>
                  <a:srgbClr val="FFFFFF"/>
                </a:solidFill>
              </a:rPr>
              <a:t>E </a:t>
            </a:r>
            <a:r>
              <a:rPr lang="en-US" sz="3200" dirty="0" err="1">
                <a:solidFill>
                  <a:srgbClr val="FFFFFF"/>
                </a:solidFill>
              </a:rPr>
              <a:t>INDETECTÁVEL</a:t>
            </a:r>
            <a:r>
              <a:rPr lang="en-US" sz="3200" dirty="0">
                <a:solidFill>
                  <a:srgbClr val="FFFFFF"/>
                </a:solidFill>
              </a:rPr>
              <a:t> = </a:t>
            </a:r>
            <a:r>
              <a:rPr lang="en-US" sz="3200" dirty="0" err="1">
                <a:solidFill>
                  <a:srgbClr val="FFFFFF"/>
                </a:solidFill>
              </a:rPr>
              <a:t>INTRANSMISSÍVEL</a:t>
            </a:r>
            <a:endParaRPr lang="en-US" sz="3200" b="1" dirty="0">
              <a:ea typeface="+mn-ea"/>
              <a:cs typeface="Arial" charset="0"/>
            </a:endParaRPr>
          </a:p>
        </p:txBody>
      </p:sp>
      <p:sp>
        <p:nvSpPr>
          <p:cNvPr id="113" name="Content Placeholder 112"/>
          <p:cNvSpPr>
            <a:spLocks noGrp="1"/>
          </p:cNvSpPr>
          <p:nvPr>
            <p:ph sz="half" idx="2"/>
          </p:nvPr>
        </p:nvSpPr>
        <p:spPr>
          <a:xfrm>
            <a:off x="304800" y="1600200"/>
            <a:ext cx="8382000" cy="4525963"/>
          </a:xfrm>
        </p:spPr>
        <p:txBody>
          <a:bodyPr>
            <a:normAutofit/>
          </a:bodyPr>
          <a:lstStyle/>
          <a:p>
            <a:pPr>
              <a:buFont typeface="Wingdings" panose="05000000000000000000" pitchFamily="2" charset="2"/>
              <a:buChar char="§"/>
            </a:pPr>
            <a:r>
              <a:rPr lang="pt-PT" dirty="0">
                <a:solidFill>
                  <a:schemeClr val="tx2"/>
                </a:solidFill>
              </a:rPr>
              <a:t>Reduz a vergonha e o medo da transmissão sexual</a:t>
            </a:r>
          </a:p>
          <a:p>
            <a:pPr>
              <a:buFont typeface="Wingdings" panose="05000000000000000000" pitchFamily="2" charset="2"/>
              <a:buChar char="§"/>
            </a:pPr>
            <a:r>
              <a:rPr lang="pt-PT" dirty="0">
                <a:solidFill>
                  <a:schemeClr val="tx2"/>
                </a:solidFill>
              </a:rPr>
              <a:t>Elimina o estigma na comunidade, no contexto dos cuidados de saúde e a nível individual</a:t>
            </a:r>
          </a:p>
          <a:p>
            <a:pPr>
              <a:buFont typeface="Wingdings" panose="05000000000000000000" pitchFamily="2" charset="2"/>
              <a:buChar char="§"/>
            </a:pPr>
            <a:r>
              <a:rPr lang="pt-PT" dirty="0">
                <a:solidFill>
                  <a:schemeClr val="tx2"/>
                </a:solidFill>
              </a:rPr>
              <a:t>Encoraja e incentiva as pessoas a iniciar o tratamento e a aderir ao mesmo</a:t>
            </a:r>
          </a:p>
          <a:p>
            <a:pPr>
              <a:buFont typeface="Wingdings" panose="05000000000000000000" pitchFamily="2" charset="2"/>
              <a:buChar char="§"/>
            </a:pPr>
            <a:r>
              <a:rPr lang="pt-PT" dirty="0">
                <a:solidFill>
                  <a:schemeClr val="tx2"/>
                </a:solidFill>
              </a:rPr>
              <a:t>Reforça os esforços de advocacia para acesso universal ao tratamento</a:t>
            </a:r>
          </a:p>
        </p:txBody>
      </p:sp>
    </p:spTree>
    <p:extLst>
      <p:ext uri="{BB962C8B-B14F-4D97-AF65-F5344CB8AC3E}">
        <p14:creationId xmlns:p14="http://schemas.microsoft.com/office/powerpoint/2010/main" val="237098121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339A1C-E956-4DF5-A704-5EC54742F131}"/>
              </a:ext>
            </a:extLst>
          </p:cNvPr>
          <p:cNvSpPr>
            <a:spLocks noGrp="1"/>
          </p:cNvSpPr>
          <p:nvPr>
            <p:ph type="title"/>
          </p:nvPr>
        </p:nvSpPr>
        <p:spPr/>
        <p:txBody>
          <a:bodyPr>
            <a:noAutofit/>
          </a:bodyPr>
          <a:lstStyle/>
          <a:p>
            <a:r>
              <a:rPr lang="en-US" sz="3600" dirty="0" err="1">
                <a:solidFill>
                  <a:srgbClr val="FFFFFF"/>
                </a:solidFill>
              </a:rPr>
              <a:t>INDETECTÁVEL</a:t>
            </a:r>
            <a:r>
              <a:rPr lang="en-US" sz="3600" dirty="0">
                <a:solidFill>
                  <a:srgbClr val="FFFFFF"/>
                </a:solidFill>
              </a:rPr>
              <a:t> = </a:t>
            </a:r>
            <a:r>
              <a:rPr lang="en-US" sz="3600" dirty="0" err="1">
                <a:solidFill>
                  <a:srgbClr val="FFFFFF"/>
                </a:solidFill>
              </a:rPr>
              <a:t>INTRANSMISSÍVEL</a:t>
            </a:r>
            <a:r>
              <a:rPr lang="en-US" sz="3600" dirty="0">
                <a:solidFill>
                  <a:srgbClr val="FFFFFF"/>
                </a:solidFill>
              </a:rPr>
              <a:t>  </a:t>
            </a:r>
            <a:r>
              <a:rPr lang="en-US" sz="3600" dirty="0" err="1">
                <a:solidFill>
                  <a:srgbClr val="FFFFFF"/>
                </a:solidFill>
              </a:rPr>
              <a:t>Ressalvas</a:t>
            </a:r>
            <a:endParaRPr lang="en-US" sz="3600" dirty="0"/>
          </a:p>
        </p:txBody>
      </p:sp>
      <p:sp>
        <p:nvSpPr>
          <p:cNvPr id="3" name="Content Placeholder 2">
            <a:extLst>
              <a:ext uri="{FF2B5EF4-FFF2-40B4-BE49-F238E27FC236}">
                <a16:creationId xmlns:a16="http://schemas.microsoft.com/office/drawing/2014/main" id="{68C8D6D3-7121-469B-958D-101127218109}"/>
              </a:ext>
            </a:extLst>
          </p:cNvPr>
          <p:cNvSpPr>
            <a:spLocks noGrp="1"/>
          </p:cNvSpPr>
          <p:nvPr>
            <p:ph idx="1"/>
          </p:nvPr>
        </p:nvSpPr>
        <p:spPr/>
        <p:txBody>
          <a:bodyPr>
            <a:normAutofit fontScale="85000" lnSpcReduction="10000"/>
          </a:bodyPr>
          <a:lstStyle/>
          <a:p>
            <a:r>
              <a:rPr lang="pt-PT" dirty="0"/>
              <a:t>Requer a implementação de testes da CV</a:t>
            </a:r>
          </a:p>
          <a:p>
            <a:r>
              <a:rPr lang="pt-PT" dirty="0"/>
              <a:t>Requer uma quantificação (CV&lt; 200 cópias/ml)</a:t>
            </a:r>
          </a:p>
          <a:p>
            <a:r>
              <a:rPr lang="pt-PT" dirty="0"/>
              <a:t>Exige um retorno eficaz de resultados do indivíduo infectado pelo HIV</a:t>
            </a:r>
          </a:p>
          <a:p>
            <a:r>
              <a:rPr lang="pt-PT" dirty="0"/>
              <a:t>Requer a repetição das análises a intervalos regulares</a:t>
            </a:r>
          </a:p>
          <a:p>
            <a:r>
              <a:rPr lang="pt-PT" dirty="0"/>
              <a:t>Requer um nível consistente de adesão para manter a supressão viral no futuro</a:t>
            </a:r>
          </a:p>
          <a:p>
            <a:r>
              <a:rPr lang="pt-PT" dirty="0"/>
              <a:t>Coloca a prevenção da transmissão nas mãos do indivíduo infectado</a:t>
            </a:r>
          </a:p>
          <a:p>
            <a:pPr lvl="1"/>
            <a:r>
              <a:rPr lang="pt-PT" dirty="0"/>
              <a:t>O que tanto pode libertar como incomodar a pessoa</a:t>
            </a:r>
          </a:p>
          <a:p>
            <a:pPr marL="457200" lvl="1" indent="0">
              <a:buNone/>
            </a:pPr>
            <a:endParaRPr lang="pt-PT" dirty="0"/>
          </a:p>
        </p:txBody>
      </p:sp>
    </p:spTree>
    <p:extLst>
      <p:ext uri="{BB962C8B-B14F-4D97-AF65-F5344CB8AC3E}">
        <p14:creationId xmlns:p14="http://schemas.microsoft.com/office/powerpoint/2010/main" val="21742912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C8D534-9493-4E31-AB4E-FE1C89A12E92}"/>
              </a:ext>
            </a:extLst>
          </p:cNvPr>
          <p:cNvSpPr>
            <a:spLocks noGrp="1"/>
          </p:cNvSpPr>
          <p:nvPr>
            <p:ph type="title"/>
          </p:nvPr>
        </p:nvSpPr>
        <p:spPr/>
        <p:txBody>
          <a:bodyPr>
            <a:noAutofit/>
          </a:bodyPr>
          <a:lstStyle/>
          <a:p>
            <a:r>
              <a:rPr lang="en-US" sz="3600" dirty="0" err="1">
                <a:solidFill>
                  <a:srgbClr val="FFFFFF"/>
                </a:solidFill>
              </a:rPr>
              <a:t>INDETECTÁVEL</a:t>
            </a:r>
            <a:r>
              <a:rPr lang="en-US" sz="3600" dirty="0">
                <a:solidFill>
                  <a:srgbClr val="FFFFFF"/>
                </a:solidFill>
              </a:rPr>
              <a:t> = </a:t>
            </a:r>
            <a:r>
              <a:rPr lang="en-US" sz="3600" dirty="0" err="1">
                <a:solidFill>
                  <a:srgbClr val="FFFFFF"/>
                </a:solidFill>
              </a:rPr>
              <a:t>INTRANSMISSÍVEL</a:t>
            </a:r>
            <a:r>
              <a:rPr lang="en-US" sz="3600" dirty="0">
                <a:solidFill>
                  <a:srgbClr val="FFFFFF"/>
                </a:solidFill>
              </a:rPr>
              <a:t>  </a:t>
            </a:r>
            <a:r>
              <a:rPr lang="en-US" sz="3600" dirty="0" err="1">
                <a:solidFill>
                  <a:srgbClr val="FFFFFF"/>
                </a:solidFill>
              </a:rPr>
              <a:t>Ressalvas</a:t>
            </a:r>
            <a:endParaRPr lang="en-US" sz="3600" dirty="0"/>
          </a:p>
        </p:txBody>
      </p:sp>
      <p:sp>
        <p:nvSpPr>
          <p:cNvPr id="3" name="Content Placeholder 2">
            <a:extLst>
              <a:ext uri="{FF2B5EF4-FFF2-40B4-BE49-F238E27FC236}">
                <a16:creationId xmlns:a16="http://schemas.microsoft.com/office/drawing/2014/main" id="{5A3006F8-D1A2-43A4-AF64-22F262045BCD}"/>
              </a:ext>
            </a:extLst>
          </p:cNvPr>
          <p:cNvSpPr>
            <a:spLocks noGrp="1"/>
          </p:cNvSpPr>
          <p:nvPr>
            <p:ph idx="1"/>
          </p:nvPr>
        </p:nvSpPr>
        <p:spPr/>
        <p:txBody>
          <a:bodyPr>
            <a:normAutofit lnSpcReduction="10000"/>
          </a:bodyPr>
          <a:lstStyle/>
          <a:p>
            <a:r>
              <a:rPr lang="pt-PT" dirty="0"/>
              <a:t>Indetectável [ou uma CV &lt; 200 cópias/ml, caso se utilize um teste mais sensível da CV] é o objectivo, para assegurar que o indivíduo não vá transmitir o HIV através da actividade sexual</a:t>
            </a:r>
          </a:p>
          <a:p>
            <a:r>
              <a:rPr lang="pt-PT" dirty="0"/>
              <a:t>Este corte é distinto [e muitas vezes diferente] da meta específica estabelecida no país para uma boa reacção clínica ao tratamento [uma carga viral baixa] normalmente definida como sendo de &lt; 1000 cópias/ml</a:t>
            </a:r>
          </a:p>
        </p:txBody>
      </p:sp>
    </p:spTree>
    <p:extLst>
      <p:ext uri="{BB962C8B-B14F-4D97-AF65-F5344CB8AC3E}">
        <p14:creationId xmlns:p14="http://schemas.microsoft.com/office/powerpoint/2010/main" val="47624835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Medição da Carga Viral </a:t>
            </a:r>
          </a:p>
        </p:txBody>
      </p:sp>
      <p:pic>
        <p:nvPicPr>
          <p:cNvPr id="4" name="Content Placeholder 3"/>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267200" y="1905513"/>
            <a:ext cx="4596230" cy="4037573"/>
          </a:xfrm>
          <a:prstGeom prst="rect">
            <a:avLst/>
          </a:prstGeom>
        </p:spPr>
      </p:pic>
      <p:sp>
        <p:nvSpPr>
          <p:cNvPr id="5" name="Content Placeholder 5"/>
          <p:cNvSpPr txBox="1">
            <a:spLocks/>
          </p:cNvSpPr>
          <p:nvPr/>
        </p:nvSpPr>
        <p:spPr>
          <a:xfrm>
            <a:off x="152400" y="1600200"/>
            <a:ext cx="4038600" cy="5181600"/>
          </a:xfrm>
          <a:prstGeom prst="rect">
            <a:avLst/>
          </a:prstGeom>
        </p:spPr>
        <p:txBody>
          <a:bodyPr vert="horz" lIns="91440" tIns="45720" rIns="91440" bIns="45720" rtlCol="0">
            <a:normAutofit fontScale="700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PT" dirty="0"/>
              <a:t>Pode-se utilizar sangue inteiro, plasma ou gotas de sangue secas para medir a carga viral</a:t>
            </a:r>
          </a:p>
          <a:p>
            <a:r>
              <a:rPr lang="pt-PT" dirty="0"/>
              <a:t>As análises quantificam a carga viral do HIV na forma de cópias/ml no ARN; também se pode registar uma escala logarítmica</a:t>
            </a:r>
            <a:r>
              <a:rPr lang="pt-PT" baseline="-25000" dirty="0"/>
              <a:t>10</a:t>
            </a:r>
            <a:r>
              <a:rPr lang="pt-PT" dirty="0"/>
              <a:t> </a:t>
            </a:r>
          </a:p>
          <a:p>
            <a:r>
              <a:rPr lang="pt-PT" dirty="0"/>
              <a:t>Os limites inferiores de </a:t>
            </a:r>
            <a:r>
              <a:rPr lang="pt-PT" dirty="0" err="1"/>
              <a:t>detecção</a:t>
            </a:r>
            <a:r>
              <a:rPr lang="pt-PT" dirty="0"/>
              <a:t> variam de acordo com a análise  (p. ex. &lt;20, 50, 400 cópias/ml)</a:t>
            </a:r>
          </a:p>
          <a:p>
            <a:r>
              <a:rPr lang="pt-PT" dirty="0"/>
              <a:t>Os melhores resultados incluem uma meta não </a:t>
            </a:r>
            <a:r>
              <a:rPr lang="pt-PT" dirty="0" err="1"/>
              <a:t>detectada</a:t>
            </a:r>
            <a:r>
              <a:rPr lang="pt-PT" dirty="0"/>
              <a:t> ou os limites mais baixos de </a:t>
            </a:r>
            <a:r>
              <a:rPr lang="pt-PT" dirty="0" err="1"/>
              <a:t>detecção</a:t>
            </a:r>
            <a:endParaRPr lang="pt-PT" dirty="0"/>
          </a:p>
        </p:txBody>
      </p:sp>
    </p:spTree>
    <p:extLst>
      <p:ext uri="{BB962C8B-B14F-4D97-AF65-F5344CB8AC3E}">
        <p14:creationId xmlns:p14="http://schemas.microsoft.com/office/powerpoint/2010/main" val="283239108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noProof="0" dirty="0"/>
              <a:t>Escala Logarítmica da Carga Viral</a:t>
            </a:r>
          </a:p>
        </p:txBody>
      </p:sp>
      <p:graphicFrame>
        <p:nvGraphicFramePr>
          <p:cNvPr id="4" name="Content Placeholder 4"/>
          <p:cNvGraphicFramePr>
            <a:graphicFrameLocks noGrp="1"/>
          </p:cNvGraphicFramePr>
          <p:nvPr>
            <p:ph idx="1"/>
            <p:extLst>
              <p:ext uri="{D42A27DB-BD31-4B8C-83A1-F6EECF244321}">
                <p14:modId xmlns:p14="http://schemas.microsoft.com/office/powerpoint/2010/main" val="1928029902"/>
              </p:ext>
            </p:extLst>
          </p:nvPr>
        </p:nvGraphicFramePr>
        <p:xfrm>
          <a:off x="4495800" y="1905000"/>
          <a:ext cx="4191000" cy="4244042"/>
        </p:xfrm>
        <a:graphic>
          <a:graphicData uri="http://schemas.openxmlformats.org/drawingml/2006/table">
            <a:tbl>
              <a:tblPr firstRow="1" bandRow="1">
                <a:tableStyleId>{5C22544A-7EE6-4342-B048-85BDC9FD1C3A}</a:tableStyleId>
              </a:tblPr>
              <a:tblGrid>
                <a:gridCol w="2095500">
                  <a:extLst>
                    <a:ext uri="{9D8B030D-6E8A-4147-A177-3AD203B41FA5}">
                      <a16:colId xmlns:a16="http://schemas.microsoft.com/office/drawing/2014/main" val="20000"/>
                    </a:ext>
                  </a:extLst>
                </a:gridCol>
                <a:gridCol w="2095500">
                  <a:extLst>
                    <a:ext uri="{9D8B030D-6E8A-4147-A177-3AD203B41FA5}">
                      <a16:colId xmlns:a16="http://schemas.microsoft.com/office/drawing/2014/main" val="20001"/>
                    </a:ext>
                  </a:extLst>
                </a:gridCol>
              </a:tblGrid>
              <a:tr h="385822">
                <a:tc>
                  <a:txBody>
                    <a:bodyPr/>
                    <a:lstStyle/>
                    <a:p>
                      <a:pPr algn="ctr"/>
                      <a:r>
                        <a:rPr lang="en-US" dirty="0" err="1"/>
                        <a:t>Escala</a:t>
                      </a:r>
                      <a:r>
                        <a:rPr lang="en-US" dirty="0"/>
                        <a:t> Log</a:t>
                      </a:r>
                      <a:r>
                        <a:rPr lang="en-US" baseline="-25000" dirty="0"/>
                        <a:t>10</a:t>
                      </a:r>
                    </a:p>
                  </a:txBody>
                  <a:tcPr/>
                </a:tc>
                <a:tc>
                  <a:txBody>
                    <a:bodyPr/>
                    <a:lstStyle/>
                    <a:p>
                      <a:pPr algn="ctr"/>
                      <a:r>
                        <a:rPr lang="en-US" dirty="0" err="1"/>
                        <a:t>cópias</a:t>
                      </a:r>
                      <a:r>
                        <a:rPr lang="en-US" dirty="0"/>
                        <a:t>/ml</a:t>
                      </a:r>
                    </a:p>
                  </a:txBody>
                  <a:tcPr/>
                </a:tc>
                <a:extLst>
                  <a:ext uri="{0D108BD9-81ED-4DB2-BD59-A6C34878D82A}">
                    <a16:rowId xmlns:a16="http://schemas.microsoft.com/office/drawing/2014/main" val="10000"/>
                  </a:ext>
                </a:extLst>
              </a:tr>
              <a:tr h="385822">
                <a:tc>
                  <a:txBody>
                    <a:bodyPr/>
                    <a:lstStyle/>
                    <a:p>
                      <a:pPr algn="ctr"/>
                      <a:r>
                        <a:rPr lang="en-US" dirty="0"/>
                        <a:t>1,0</a:t>
                      </a:r>
                    </a:p>
                  </a:txBody>
                  <a:tcPr/>
                </a:tc>
                <a:tc>
                  <a:txBody>
                    <a:bodyPr/>
                    <a:lstStyle/>
                    <a:p>
                      <a:pPr algn="ctr"/>
                      <a:r>
                        <a:rPr lang="en-US" dirty="0"/>
                        <a:t>10</a:t>
                      </a:r>
                    </a:p>
                  </a:txBody>
                  <a:tcPr/>
                </a:tc>
                <a:extLst>
                  <a:ext uri="{0D108BD9-81ED-4DB2-BD59-A6C34878D82A}">
                    <a16:rowId xmlns:a16="http://schemas.microsoft.com/office/drawing/2014/main" val="10001"/>
                  </a:ext>
                </a:extLst>
              </a:tr>
              <a:tr h="385822">
                <a:tc>
                  <a:txBody>
                    <a:bodyPr/>
                    <a:lstStyle/>
                    <a:p>
                      <a:pPr algn="ctr"/>
                      <a:r>
                        <a:rPr lang="en-US" dirty="0"/>
                        <a:t>1,5</a:t>
                      </a:r>
                    </a:p>
                  </a:txBody>
                  <a:tcPr/>
                </a:tc>
                <a:tc>
                  <a:txBody>
                    <a:bodyPr/>
                    <a:lstStyle/>
                    <a:p>
                      <a:pPr algn="ctr"/>
                      <a:r>
                        <a:rPr lang="en-US" dirty="0"/>
                        <a:t>32</a:t>
                      </a:r>
                    </a:p>
                  </a:txBody>
                  <a:tcPr/>
                </a:tc>
                <a:extLst>
                  <a:ext uri="{0D108BD9-81ED-4DB2-BD59-A6C34878D82A}">
                    <a16:rowId xmlns:a16="http://schemas.microsoft.com/office/drawing/2014/main" val="10002"/>
                  </a:ext>
                </a:extLst>
              </a:tr>
              <a:tr h="385822">
                <a:tc>
                  <a:txBody>
                    <a:bodyPr/>
                    <a:lstStyle/>
                    <a:p>
                      <a:pPr algn="ctr"/>
                      <a:r>
                        <a:rPr lang="en-US" dirty="0"/>
                        <a:t>2,0</a:t>
                      </a:r>
                    </a:p>
                  </a:txBody>
                  <a:tcPr/>
                </a:tc>
                <a:tc>
                  <a:txBody>
                    <a:bodyPr/>
                    <a:lstStyle/>
                    <a:p>
                      <a:pPr algn="ctr"/>
                      <a:r>
                        <a:rPr lang="en-US" dirty="0"/>
                        <a:t>100</a:t>
                      </a:r>
                    </a:p>
                  </a:txBody>
                  <a:tcPr/>
                </a:tc>
                <a:extLst>
                  <a:ext uri="{0D108BD9-81ED-4DB2-BD59-A6C34878D82A}">
                    <a16:rowId xmlns:a16="http://schemas.microsoft.com/office/drawing/2014/main" val="10003"/>
                  </a:ext>
                </a:extLst>
              </a:tr>
              <a:tr h="385822">
                <a:tc>
                  <a:txBody>
                    <a:bodyPr/>
                    <a:lstStyle/>
                    <a:p>
                      <a:pPr algn="ctr"/>
                      <a:r>
                        <a:rPr lang="en-US" dirty="0"/>
                        <a:t>2,5</a:t>
                      </a:r>
                    </a:p>
                  </a:txBody>
                  <a:tcPr/>
                </a:tc>
                <a:tc>
                  <a:txBody>
                    <a:bodyPr/>
                    <a:lstStyle/>
                    <a:p>
                      <a:pPr algn="ctr"/>
                      <a:r>
                        <a:rPr lang="en-US" dirty="0"/>
                        <a:t>316</a:t>
                      </a:r>
                    </a:p>
                  </a:txBody>
                  <a:tcPr/>
                </a:tc>
                <a:extLst>
                  <a:ext uri="{0D108BD9-81ED-4DB2-BD59-A6C34878D82A}">
                    <a16:rowId xmlns:a16="http://schemas.microsoft.com/office/drawing/2014/main" val="10004"/>
                  </a:ext>
                </a:extLst>
              </a:tr>
              <a:tr h="385822">
                <a:tc>
                  <a:txBody>
                    <a:bodyPr/>
                    <a:lstStyle/>
                    <a:p>
                      <a:pPr algn="ctr"/>
                      <a:r>
                        <a:rPr lang="en-US" dirty="0"/>
                        <a:t>3,0</a:t>
                      </a:r>
                    </a:p>
                  </a:txBody>
                  <a:tcPr/>
                </a:tc>
                <a:tc>
                  <a:txBody>
                    <a:bodyPr/>
                    <a:lstStyle/>
                    <a:p>
                      <a:pPr algn="ctr"/>
                      <a:r>
                        <a:rPr lang="en-US" dirty="0"/>
                        <a:t>1.000</a:t>
                      </a:r>
                    </a:p>
                  </a:txBody>
                  <a:tcPr/>
                </a:tc>
                <a:extLst>
                  <a:ext uri="{0D108BD9-81ED-4DB2-BD59-A6C34878D82A}">
                    <a16:rowId xmlns:a16="http://schemas.microsoft.com/office/drawing/2014/main" val="10005"/>
                  </a:ext>
                </a:extLst>
              </a:tr>
              <a:tr h="385822">
                <a:tc>
                  <a:txBody>
                    <a:bodyPr/>
                    <a:lstStyle/>
                    <a:p>
                      <a:pPr algn="ctr"/>
                      <a:r>
                        <a:rPr lang="en-US" dirty="0"/>
                        <a:t>3,5</a:t>
                      </a:r>
                    </a:p>
                  </a:txBody>
                  <a:tcPr/>
                </a:tc>
                <a:tc>
                  <a:txBody>
                    <a:bodyPr/>
                    <a:lstStyle/>
                    <a:p>
                      <a:pPr algn="ctr"/>
                      <a:r>
                        <a:rPr lang="en-US" dirty="0"/>
                        <a:t>3,162</a:t>
                      </a:r>
                    </a:p>
                  </a:txBody>
                  <a:tcPr/>
                </a:tc>
                <a:extLst>
                  <a:ext uri="{0D108BD9-81ED-4DB2-BD59-A6C34878D82A}">
                    <a16:rowId xmlns:a16="http://schemas.microsoft.com/office/drawing/2014/main" val="10006"/>
                  </a:ext>
                </a:extLst>
              </a:tr>
              <a:tr h="385822">
                <a:tc>
                  <a:txBody>
                    <a:bodyPr/>
                    <a:lstStyle/>
                    <a:p>
                      <a:pPr algn="ctr"/>
                      <a:r>
                        <a:rPr lang="en-US" dirty="0"/>
                        <a:t>4,0</a:t>
                      </a:r>
                    </a:p>
                  </a:txBody>
                  <a:tcPr/>
                </a:tc>
                <a:tc>
                  <a:txBody>
                    <a:bodyPr/>
                    <a:lstStyle/>
                    <a:p>
                      <a:pPr algn="ctr"/>
                      <a:r>
                        <a:rPr lang="en-US" dirty="0"/>
                        <a:t>10.000</a:t>
                      </a:r>
                    </a:p>
                  </a:txBody>
                  <a:tcPr/>
                </a:tc>
                <a:extLst>
                  <a:ext uri="{0D108BD9-81ED-4DB2-BD59-A6C34878D82A}">
                    <a16:rowId xmlns:a16="http://schemas.microsoft.com/office/drawing/2014/main" val="10007"/>
                  </a:ext>
                </a:extLst>
              </a:tr>
              <a:tr h="385822">
                <a:tc>
                  <a:txBody>
                    <a:bodyPr/>
                    <a:lstStyle/>
                    <a:p>
                      <a:pPr algn="ctr"/>
                      <a:r>
                        <a:rPr lang="en-US" dirty="0"/>
                        <a:t>4,5</a:t>
                      </a:r>
                    </a:p>
                  </a:txBody>
                  <a:tcPr/>
                </a:tc>
                <a:tc>
                  <a:txBody>
                    <a:bodyPr/>
                    <a:lstStyle/>
                    <a:p>
                      <a:pPr algn="ctr"/>
                      <a:r>
                        <a:rPr lang="en-US" dirty="0"/>
                        <a:t>31.623</a:t>
                      </a:r>
                    </a:p>
                  </a:txBody>
                  <a:tcPr/>
                </a:tc>
                <a:extLst>
                  <a:ext uri="{0D108BD9-81ED-4DB2-BD59-A6C34878D82A}">
                    <a16:rowId xmlns:a16="http://schemas.microsoft.com/office/drawing/2014/main" val="10008"/>
                  </a:ext>
                </a:extLst>
              </a:tr>
              <a:tr h="385822">
                <a:tc>
                  <a:txBody>
                    <a:bodyPr/>
                    <a:lstStyle/>
                    <a:p>
                      <a:pPr algn="ctr"/>
                      <a:r>
                        <a:rPr lang="en-US" dirty="0"/>
                        <a:t>5,0</a:t>
                      </a:r>
                    </a:p>
                  </a:txBody>
                  <a:tcPr/>
                </a:tc>
                <a:tc>
                  <a:txBody>
                    <a:bodyPr/>
                    <a:lstStyle/>
                    <a:p>
                      <a:pPr algn="ctr"/>
                      <a:r>
                        <a:rPr lang="en-US" dirty="0"/>
                        <a:t>100.00</a:t>
                      </a:r>
                    </a:p>
                  </a:txBody>
                  <a:tcPr/>
                </a:tc>
                <a:extLst>
                  <a:ext uri="{0D108BD9-81ED-4DB2-BD59-A6C34878D82A}">
                    <a16:rowId xmlns:a16="http://schemas.microsoft.com/office/drawing/2014/main" val="10009"/>
                  </a:ext>
                </a:extLst>
              </a:tr>
              <a:tr h="385822">
                <a:tc>
                  <a:txBody>
                    <a:bodyPr/>
                    <a:lstStyle/>
                    <a:p>
                      <a:pPr algn="ctr"/>
                      <a:r>
                        <a:rPr lang="en-US" dirty="0"/>
                        <a:t>5,5</a:t>
                      </a:r>
                    </a:p>
                  </a:txBody>
                  <a:tcPr/>
                </a:tc>
                <a:tc>
                  <a:txBody>
                    <a:bodyPr/>
                    <a:lstStyle/>
                    <a:p>
                      <a:pPr algn="ctr"/>
                      <a:r>
                        <a:rPr lang="en-US" dirty="0"/>
                        <a:t>316.228</a:t>
                      </a:r>
                    </a:p>
                  </a:txBody>
                  <a:tcPr/>
                </a:tc>
                <a:extLst>
                  <a:ext uri="{0D108BD9-81ED-4DB2-BD59-A6C34878D82A}">
                    <a16:rowId xmlns:a16="http://schemas.microsoft.com/office/drawing/2014/main" val="10010"/>
                  </a:ext>
                </a:extLst>
              </a:tr>
            </a:tbl>
          </a:graphicData>
        </a:graphic>
      </p:graphicFrame>
      <p:sp>
        <p:nvSpPr>
          <p:cNvPr id="5" name="Content Placeholder 2"/>
          <p:cNvSpPr txBox="1">
            <a:spLocks/>
          </p:cNvSpPr>
          <p:nvPr/>
        </p:nvSpPr>
        <p:spPr>
          <a:xfrm>
            <a:off x="219740" y="1857409"/>
            <a:ext cx="3818860" cy="4690765"/>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US" sz="2800" dirty="0"/>
              <a:t>ARN viral: </a:t>
            </a:r>
            <a:r>
              <a:rPr lang="en-US" sz="2800" dirty="0" err="1"/>
              <a:t>cópias</a:t>
            </a:r>
            <a:r>
              <a:rPr lang="en-US" sz="2800" dirty="0"/>
              <a:t>/ml de plasma</a:t>
            </a:r>
          </a:p>
          <a:p>
            <a:r>
              <a:rPr lang="en-US" sz="2800" dirty="0" err="1"/>
              <a:t>Escala</a:t>
            </a:r>
            <a:r>
              <a:rPr lang="en-US" sz="2800" dirty="0"/>
              <a:t> </a:t>
            </a:r>
            <a:r>
              <a:rPr lang="en-US" sz="2800" dirty="0" err="1"/>
              <a:t>logarítmica</a:t>
            </a:r>
            <a:r>
              <a:rPr lang="en-US" sz="2800" dirty="0"/>
              <a:t>: </a:t>
            </a:r>
            <a:r>
              <a:rPr lang="en-US" sz="2800" dirty="0" err="1"/>
              <a:t>uma</a:t>
            </a:r>
            <a:r>
              <a:rPr lang="en-US" sz="2800" dirty="0"/>
              <a:t> </a:t>
            </a:r>
            <a:r>
              <a:rPr lang="en-US" sz="2800" dirty="0" err="1"/>
              <a:t>mudança</a:t>
            </a:r>
            <a:r>
              <a:rPr lang="en-US" sz="2800" dirty="0"/>
              <a:t> de 1-log = </a:t>
            </a:r>
            <a:r>
              <a:rPr lang="en-US" sz="2800" dirty="0" err="1"/>
              <a:t>uma</a:t>
            </a:r>
            <a:r>
              <a:rPr lang="en-US" sz="2800" dirty="0"/>
              <a:t> </a:t>
            </a:r>
            <a:r>
              <a:rPr lang="en-US" sz="2800" dirty="0" err="1"/>
              <a:t>mudança</a:t>
            </a:r>
            <a:r>
              <a:rPr lang="en-US" sz="2800" dirty="0"/>
              <a:t> de 10 </a:t>
            </a:r>
            <a:r>
              <a:rPr lang="en-US" sz="2800" dirty="0" err="1"/>
              <a:t>vezes</a:t>
            </a:r>
            <a:r>
              <a:rPr lang="en-US" sz="2800" dirty="0"/>
              <a:t> </a:t>
            </a:r>
            <a:r>
              <a:rPr lang="en-US" sz="2800" dirty="0" err="1"/>
              <a:t>mais</a:t>
            </a:r>
            <a:endParaRPr lang="en-US" sz="2800" dirty="0"/>
          </a:p>
          <a:p>
            <a:r>
              <a:rPr lang="en-US" sz="2800" b="1" i="1" dirty="0">
                <a:ea typeface="ＭＳ Ｐゴシック" charset="0"/>
              </a:rPr>
              <a:t>As </a:t>
            </a:r>
            <a:r>
              <a:rPr lang="en-US" sz="2800" b="1" i="1" dirty="0" err="1">
                <a:ea typeface="ＭＳ Ｐゴシック" charset="0"/>
              </a:rPr>
              <a:t>mudanças</a:t>
            </a:r>
            <a:r>
              <a:rPr lang="en-US" sz="2800" b="1" i="1" dirty="0">
                <a:ea typeface="ＭＳ Ｐゴシック" charset="0"/>
              </a:rPr>
              <a:t> de </a:t>
            </a:r>
            <a:r>
              <a:rPr lang="en-US" sz="2800" b="1" i="1" dirty="0" err="1">
                <a:ea typeface="ＭＳ Ｐゴシック" charset="0"/>
              </a:rPr>
              <a:t>menos</a:t>
            </a:r>
            <a:r>
              <a:rPr lang="en-US" sz="2800" b="1" i="1" dirty="0">
                <a:ea typeface="ＭＳ Ｐゴシック" charset="0"/>
              </a:rPr>
              <a:t> de 1 </a:t>
            </a:r>
            <a:r>
              <a:rPr lang="en-US" sz="2800" b="1" i="1" dirty="0" err="1">
                <a:ea typeface="ＭＳ Ｐゴシック" charset="0"/>
              </a:rPr>
              <a:t>logarítmo</a:t>
            </a:r>
            <a:r>
              <a:rPr lang="en-US" sz="2800" b="1" i="1" dirty="0">
                <a:ea typeface="ＭＳ Ｐゴシック" charset="0"/>
              </a:rPr>
              <a:t> </a:t>
            </a:r>
            <a:r>
              <a:rPr lang="en-US" sz="2800" b="1" i="1" dirty="0" err="1">
                <a:ea typeface="ＭＳ Ｐゴシック" charset="0"/>
              </a:rPr>
              <a:t>na</a:t>
            </a:r>
            <a:r>
              <a:rPr lang="en-US" sz="2800" b="1" i="1" dirty="0">
                <a:ea typeface="ＭＳ Ｐゴシック" charset="0"/>
              </a:rPr>
              <a:t> </a:t>
            </a:r>
            <a:r>
              <a:rPr lang="en-US" sz="2800" b="1" i="1" dirty="0" err="1">
                <a:ea typeface="ＭＳ Ｐゴシック" charset="0"/>
              </a:rPr>
              <a:t>carga</a:t>
            </a:r>
            <a:r>
              <a:rPr lang="en-US" sz="2800" b="1" i="1" dirty="0">
                <a:ea typeface="ＭＳ Ｐゴシック" charset="0"/>
              </a:rPr>
              <a:t> viral </a:t>
            </a:r>
            <a:r>
              <a:rPr lang="en-US" sz="2800" b="1" i="1" dirty="0" err="1">
                <a:ea typeface="ＭＳ Ｐゴシック" charset="0"/>
              </a:rPr>
              <a:t>não</a:t>
            </a:r>
            <a:r>
              <a:rPr lang="en-US" sz="2800" b="1" i="1" dirty="0">
                <a:ea typeface="ＭＳ Ｐゴシック" charset="0"/>
              </a:rPr>
              <a:t> </a:t>
            </a:r>
            <a:r>
              <a:rPr lang="en-US" sz="2800" b="1" i="1" dirty="0" err="1">
                <a:ea typeface="ＭＳ Ｐゴシック" charset="0"/>
              </a:rPr>
              <a:t>têm</a:t>
            </a:r>
            <a:r>
              <a:rPr lang="en-US" sz="2800" b="1" i="1" dirty="0">
                <a:ea typeface="ＭＳ Ｐゴシック" charset="0"/>
              </a:rPr>
              <a:t> </a:t>
            </a:r>
            <a:r>
              <a:rPr lang="en-US" sz="2800" b="1" i="1" dirty="0" err="1">
                <a:ea typeface="ＭＳ Ｐゴシック" charset="0"/>
              </a:rPr>
              <a:t>geralmente</a:t>
            </a:r>
            <a:r>
              <a:rPr lang="en-US" sz="2800" b="1" i="1" dirty="0">
                <a:ea typeface="ＭＳ Ｐゴシック" charset="0"/>
              </a:rPr>
              <a:t> </a:t>
            </a:r>
            <a:r>
              <a:rPr lang="en-US" sz="2800" b="1" i="1" dirty="0" err="1">
                <a:ea typeface="ＭＳ Ｐゴシック" charset="0"/>
              </a:rPr>
              <a:t>importância</a:t>
            </a:r>
            <a:r>
              <a:rPr lang="en-US" sz="2800" b="1" i="1" dirty="0">
                <a:ea typeface="ＭＳ Ｐゴシック" charset="0"/>
              </a:rPr>
              <a:t> </a:t>
            </a:r>
            <a:r>
              <a:rPr lang="en-US" sz="2800" b="1" i="1" dirty="0" err="1">
                <a:ea typeface="ＭＳ Ｐゴシック" charset="0"/>
              </a:rPr>
              <a:t>clínica</a:t>
            </a:r>
            <a:r>
              <a:rPr lang="en-US" sz="2800" b="1" i="1" dirty="0">
                <a:ea typeface="ＭＳ Ｐゴシック" charset="0"/>
              </a:rPr>
              <a:t>  </a:t>
            </a:r>
          </a:p>
        </p:txBody>
      </p:sp>
    </p:spTree>
    <p:extLst>
      <p:ext uri="{BB962C8B-B14F-4D97-AF65-F5344CB8AC3E}">
        <p14:creationId xmlns:p14="http://schemas.microsoft.com/office/powerpoint/2010/main" val="320153298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Resposta Virológica à </a:t>
            </a:r>
            <a:r>
              <a:rPr lang="pt-PT" noProof="0" dirty="0" err="1"/>
              <a:t>TARV</a:t>
            </a:r>
            <a:endParaRPr lang="pt-PT" noProof="0" dirty="0"/>
          </a:p>
        </p:txBody>
      </p:sp>
      <p:sp>
        <p:nvSpPr>
          <p:cNvPr id="3" name="Content Placeholder 2"/>
          <p:cNvSpPr>
            <a:spLocks noGrp="1"/>
          </p:cNvSpPr>
          <p:nvPr>
            <p:ph idx="1"/>
          </p:nvPr>
        </p:nvSpPr>
        <p:spPr>
          <a:xfrm>
            <a:off x="228600" y="1676400"/>
            <a:ext cx="8686800" cy="4800600"/>
          </a:xfrm>
        </p:spPr>
        <p:txBody>
          <a:bodyPr>
            <a:normAutofit fontScale="85000" lnSpcReduction="20000"/>
          </a:bodyPr>
          <a:lstStyle/>
          <a:p>
            <a:r>
              <a:rPr lang="pt-PT" sz="3800" noProof="0" dirty="0"/>
              <a:t>A </a:t>
            </a:r>
            <a:r>
              <a:rPr lang="pt-PT" sz="3800" noProof="0" dirty="0" err="1"/>
              <a:t>TARV</a:t>
            </a:r>
            <a:r>
              <a:rPr lang="pt-PT" sz="3800" noProof="0" dirty="0"/>
              <a:t> impede a replicação do HIV através da inibição das enzimas virais que fazem diminuir a carga viral  </a:t>
            </a:r>
          </a:p>
          <a:p>
            <a:r>
              <a:rPr lang="pt-PT" sz="3800" noProof="0" dirty="0"/>
              <a:t>O </a:t>
            </a:r>
            <a:r>
              <a:rPr lang="pt-PT" sz="3800" noProof="0" dirty="0" err="1"/>
              <a:t>objectivo</a:t>
            </a:r>
            <a:r>
              <a:rPr lang="pt-PT" sz="3800" noProof="0" dirty="0"/>
              <a:t> do tratamento é conseguir obter uma carga viral suprimida: </a:t>
            </a:r>
          </a:p>
          <a:p>
            <a:pPr lvl="1"/>
            <a:r>
              <a:rPr lang="pt-PT" sz="3800" noProof="0" dirty="0"/>
              <a:t>Associada a melhores resultados clínicos </a:t>
            </a:r>
          </a:p>
          <a:p>
            <a:pPr lvl="1"/>
            <a:r>
              <a:rPr lang="pt-PT" sz="3800" noProof="0" dirty="0"/>
              <a:t>Menor risco de transmissão do HIV</a:t>
            </a:r>
          </a:p>
          <a:p>
            <a:r>
              <a:rPr lang="pt-PT" sz="3800" noProof="0" dirty="0"/>
              <a:t>A replicação viral constante durante o tratamento com </a:t>
            </a:r>
            <a:r>
              <a:rPr lang="pt-PT" sz="3800" noProof="0" dirty="0" err="1"/>
              <a:t>ARTs</a:t>
            </a:r>
            <a:r>
              <a:rPr lang="pt-PT" sz="3800" noProof="0" dirty="0"/>
              <a:t> pode levar à resistência a um ou mais </a:t>
            </a:r>
            <a:r>
              <a:rPr lang="pt-PT" sz="3800" noProof="0" dirty="0" err="1"/>
              <a:t>antiretrovirais</a:t>
            </a:r>
            <a:r>
              <a:rPr lang="pt-PT" sz="3800" noProof="0" dirty="0"/>
              <a:t> (</a:t>
            </a:r>
            <a:r>
              <a:rPr lang="pt-PT" sz="3800" noProof="0" dirty="0" err="1"/>
              <a:t>ARVs</a:t>
            </a:r>
            <a:r>
              <a:rPr lang="pt-PT" sz="3800" noProof="0" dirty="0"/>
              <a:t>)</a:t>
            </a:r>
          </a:p>
          <a:p>
            <a:pPr marL="0" indent="0">
              <a:buNone/>
            </a:pPr>
            <a:endParaRPr lang="pt-PT" noProof="0" dirty="0"/>
          </a:p>
        </p:txBody>
      </p:sp>
    </p:spTree>
    <p:extLst>
      <p:ext uri="{BB962C8B-B14F-4D97-AF65-F5344CB8AC3E}">
        <p14:creationId xmlns:p14="http://schemas.microsoft.com/office/powerpoint/2010/main" val="294671691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Resposta Virológica à </a:t>
            </a:r>
            <a:r>
              <a:rPr lang="pt-PT" dirty="0" err="1"/>
              <a:t>TARV</a:t>
            </a:r>
            <a:endParaRPr lang="pt-PT" noProof="0" dirty="0"/>
          </a:p>
        </p:txBody>
      </p:sp>
      <p:sp>
        <p:nvSpPr>
          <p:cNvPr id="3" name="Content Placeholder 2"/>
          <p:cNvSpPr>
            <a:spLocks noGrp="1"/>
          </p:cNvSpPr>
          <p:nvPr>
            <p:ph idx="1"/>
          </p:nvPr>
        </p:nvSpPr>
        <p:spPr>
          <a:xfrm>
            <a:off x="222422" y="1684658"/>
            <a:ext cx="4806778" cy="4790110"/>
          </a:xfrm>
        </p:spPr>
        <p:txBody>
          <a:bodyPr>
            <a:normAutofit fontScale="70000" lnSpcReduction="20000"/>
          </a:bodyPr>
          <a:lstStyle/>
          <a:p>
            <a:r>
              <a:rPr lang="pt-PT" noProof="0" dirty="0"/>
              <a:t>Uma carga viral de &lt;1000 cópias/ml  tem sido considerada aceitável </a:t>
            </a:r>
          </a:p>
          <a:p>
            <a:pPr lvl="1"/>
            <a:r>
              <a:rPr lang="pt-PT" noProof="0" dirty="0"/>
              <a:t>O risco de transmissão e evolução da doença é baixo </a:t>
            </a:r>
          </a:p>
          <a:p>
            <a:r>
              <a:rPr lang="pt-PT" noProof="0" dirty="0"/>
              <a:t>Em termos dos critérios de avaliação clínica e do risco reduzido da resistência virológica, é melhor que seja ainda mais baixa</a:t>
            </a:r>
          </a:p>
          <a:p>
            <a:r>
              <a:rPr lang="pt-PT" noProof="0" dirty="0"/>
              <a:t>Na maioria dos doentes a fazer a </a:t>
            </a:r>
            <a:r>
              <a:rPr lang="pt-PT" noProof="0" dirty="0" err="1"/>
              <a:t>TARV</a:t>
            </a:r>
            <a:r>
              <a:rPr lang="pt-PT" noProof="0" dirty="0"/>
              <a:t>, a carga</a:t>
            </a:r>
            <a:r>
              <a:rPr lang="pt-PT" baseline="0" noProof="0" dirty="0"/>
              <a:t> viral deve ser de</a:t>
            </a:r>
            <a:r>
              <a:rPr lang="pt-PT" noProof="0" dirty="0"/>
              <a:t>&lt;1000 cópias/ml após 6 meses</a:t>
            </a:r>
            <a:r>
              <a:rPr lang="pt-PT" baseline="0" noProof="0" dirty="0"/>
              <a:t> de tratamento</a:t>
            </a:r>
            <a:endParaRPr lang="pt-PT" noProof="0" dirty="0"/>
          </a:p>
          <a:p>
            <a:r>
              <a:rPr lang="pt-PT" noProof="0" dirty="0"/>
              <a:t>As pessoas</a:t>
            </a:r>
            <a:r>
              <a:rPr lang="pt-PT" baseline="0" noProof="0" dirty="0"/>
              <a:t> com uma linha de base de carga viral alta, como por exemplo os lactentes, podem demorar mais tempo a alcançar a supressão </a:t>
            </a:r>
            <a:r>
              <a:rPr lang="pt-PT" noProof="0" dirty="0"/>
              <a:t>  </a:t>
            </a:r>
          </a:p>
        </p:txBody>
      </p:sp>
      <p:sp>
        <p:nvSpPr>
          <p:cNvPr id="4" name="TextBox 3"/>
          <p:cNvSpPr txBox="1"/>
          <p:nvPr/>
        </p:nvSpPr>
        <p:spPr>
          <a:xfrm>
            <a:off x="0" y="6627168"/>
            <a:ext cx="6324600" cy="230832"/>
          </a:xfrm>
          <a:prstGeom prst="rect">
            <a:avLst/>
          </a:prstGeom>
          <a:noFill/>
        </p:spPr>
        <p:txBody>
          <a:bodyPr wrap="square" rtlCol="0">
            <a:spAutoFit/>
          </a:bodyPr>
          <a:lstStyle/>
          <a:p>
            <a:r>
              <a:rPr lang="en-US" sz="900" dirty="0">
                <a:latin typeface="+mj-lt"/>
              </a:rPr>
              <a:t>DHHS Guidelines, 2013; </a:t>
            </a:r>
            <a:r>
              <a:rPr lang="en-US" sz="900" dirty="0" err="1">
                <a:latin typeface="+mj-lt"/>
              </a:rPr>
              <a:t>Tsibris</a:t>
            </a:r>
            <a:r>
              <a:rPr lang="en-US" sz="900" dirty="0">
                <a:latin typeface="+mj-lt"/>
              </a:rPr>
              <a:t> and Hirsch, PPID 2010; Kaufmann et al., Arch Intern Med 2003</a:t>
            </a: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191497" y="2667000"/>
            <a:ext cx="3351300" cy="2452687"/>
          </a:xfrm>
          <a:prstGeom prst="rect">
            <a:avLst/>
          </a:prstGeom>
          <a:noFill/>
          <a:ln w="254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6" name="TextBox 5"/>
          <p:cNvSpPr txBox="1"/>
          <p:nvPr/>
        </p:nvSpPr>
        <p:spPr>
          <a:xfrm>
            <a:off x="5181600" y="2044947"/>
            <a:ext cx="3379922" cy="369332"/>
          </a:xfrm>
          <a:prstGeom prst="rect">
            <a:avLst/>
          </a:prstGeom>
          <a:noFill/>
          <a:ln w="19050">
            <a:solidFill>
              <a:srgbClr val="FF0000"/>
            </a:solidFill>
          </a:ln>
        </p:spPr>
        <p:txBody>
          <a:bodyPr wrap="square" rtlCol="0">
            <a:spAutoFit/>
          </a:bodyPr>
          <a:lstStyle/>
          <a:p>
            <a:pPr algn="ctr"/>
            <a:r>
              <a:rPr lang="en-US" dirty="0">
                <a:solidFill>
                  <a:srgbClr val="FF0000"/>
                </a:solidFill>
              </a:rPr>
              <a:t>Meta de CV: &lt;1000 </a:t>
            </a:r>
            <a:r>
              <a:rPr lang="en-US" dirty="0" err="1">
                <a:solidFill>
                  <a:srgbClr val="FF0000"/>
                </a:solidFill>
              </a:rPr>
              <a:t>cópias</a:t>
            </a:r>
            <a:r>
              <a:rPr lang="en-US" dirty="0">
                <a:solidFill>
                  <a:srgbClr val="FF0000"/>
                </a:solidFill>
              </a:rPr>
              <a:t>/ml </a:t>
            </a:r>
          </a:p>
        </p:txBody>
      </p:sp>
      <p:cxnSp>
        <p:nvCxnSpPr>
          <p:cNvPr id="8" name="Straight Connector 7"/>
          <p:cNvCxnSpPr/>
          <p:nvPr/>
        </p:nvCxnSpPr>
        <p:spPr>
          <a:xfrm>
            <a:off x="8510122" y="3041588"/>
            <a:ext cx="13009" cy="1371600"/>
          </a:xfrm>
          <a:prstGeom prst="line">
            <a:avLst/>
          </a:prstGeom>
          <a:ln w="25400">
            <a:solidFill>
              <a:srgbClr val="FF0000"/>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7772400" y="2699707"/>
            <a:ext cx="1295400" cy="830997"/>
          </a:xfrm>
          <a:prstGeom prst="rect">
            <a:avLst/>
          </a:prstGeom>
          <a:ln>
            <a:solidFill>
              <a:srgbClr val="FF0000"/>
            </a:solidFill>
          </a:ln>
        </p:spPr>
        <p:style>
          <a:lnRef idx="2">
            <a:schemeClr val="dk1"/>
          </a:lnRef>
          <a:fillRef idx="1">
            <a:schemeClr val="lt1"/>
          </a:fillRef>
          <a:effectRef idx="0">
            <a:schemeClr val="dk1"/>
          </a:effectRef>
          <a:fontRef idx="minor">
            <a:schemeClr val="dk1"/>
          </a:fontRef>
        </p:style>
        <p:txBody>
          <a:bodyPr wrap="square" rtlCol="0">
            <a:spAutoFit/>
          </a:bodyPr>
          <a:lstStyle/>
          <a:p>
            <a:pPr marL="171450" indent="-171450">
              <a:buFont typeface="Arial" panose="020B0604020202020204" pitchFamily="34" charset="0"/>
              <a:buChar char="•"/>
            </a:pPr>
            <a:r>
              <a:rPr lang="en-US" sz="1200" dirty="0" err="1">
                <a:solidFill>
                  <a:srgbClr val="FF0000"/>
                </a:solidFill>
                <a:latin typeface="+mj-lt"/>
              </a:rPr>
              <a:t>Melhores</a:t>
            </a:r>
            <a:r>
              <a:rPr lang="en-US" sz="1200" dirty="0">
                <a:solidFill>
                  <a:srgbClr val="FF0000"/>
                </a:solidFill>
                <a:latin typeface="+mj-lt"/>
              </a:rPr>
              <a:t> </a:t>
            </a:r>
            <a:r>
              <a:rPr lang="en-US" sz="1200" dirty="0" err="1">
                <a:solidFill>
                  <a:srgbClr val="FF0000"/>
                </a:solidFill>
                <a:latin typeface="+mj-lt"/>
              </a:rPr>
              <a:t>resultados</a:t>
            </a:r>
            <a:endParaRPr lang="en-US" sz="1200" dirty="0">
              <a:solidFill>
                <a:srgbClr val="FF0000"/>
              </a:solidFill>
              <a:latin typeface="+mj-lt"/>
            </a:endParaRPr>
          </a:p>
          <a:p>
            <a:pPr marL="171450" indent="-171450">
              <a:buFont typeface="Arial" panose="020B0604020202020204" pitchFamily="34" charset="0"/>
              <a:buChar char="•"/>
            </a:pPr>
            <a:r>
              <a:rPr lang="en-US" sz="1200" dirty="0" err="1">
                <a:solidFill>
                  <a:srgbClr val="FF0000"/>
                </a:solidFill>
                <a:latin typeface="+mj-lt"/>
              </a:rPr>
              <a:t>Menor</a:t>
            </a:r>
            <a:r>
              <a:rPr lang="en-US" sz="1200" dirty="0">
                <a:solidFill>
                  <a:srgbClr val="FF0000"/>
                </a:solidFill>
                <a:latin typeface="+mj-lt"/>
              </a:rPr>
              <a:t> </a:t>
            </a:r>
            <a:r>
              <a:rPr lang="en-US" sz="1200" dirty="0" err="1">
                <a:solidFill>
                  <a:srgbClr val="FF0000"/>
                </a:solidFill>
                <a:latin typeface="+mj-lt"/>
              </a:rPr>
              <a:t>risco</a:t>
            </a:r>
            <a:r>
              <a:rPr lang="en-US" sz="1200" dirty="0">
                <a:solidFill>
                  <a:srgbClr val="FF0000"/>
                </a:solidFill>
                <a:latin typeface="+mj-lt"/>
              </a:rPr>
              <a:t> de </a:t>
            </a:r>
            <a:r>
              <a:rPr lang="en-US" sz="1200" dirty="0" err="1">
                <a:solidFill>
                  <a:srgbClr val="FF0000"/>
                </a:solidFill>
                <a:latin typeface="+mj-lt"/>
              </a:rPr>
              <a:t>transmissão</a:t>
            </a:r>
            <a:r>
              <a:rPr lang="en-US" sz="1200" dirty="0">
                <a:solidFill>
                  <a:srgbClr val="FF0000"/>
                </a:solidFill>
                <a:latin typeface="+mj-lt"/>
              </a:rPr>
              <a:t> </a:t>
            </a:r>
          </a:p>
        </p:txBody>
      </p:sp>
      <p:sp>
        <p:nvSpPr>
          <p:cNvPr id="10" name="Left Brace 9"/>
          <p:cNvSpPr/>
          <p:nvPr/>
        </p:nvSpPr>
        <p:spPr>
          <a:xfrm>
            <a:off x="8382000" y="4419601"/>
            <a:ext cx="141422" cy="228600"/>
          </a:xfrm>
          <a:prstGeom prst="leftBrace">
            <a:avLst/>
          </a:prstGeom>
          <a:ln w="19050">
            <a:solidFill>
              <a:srgbClr val="FF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10599709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1143000"/>
          </a:xfrm>
          <a:solidFill>
            <a:schemeClr val="tx2"/>
          </a:solidFill>
        </p:spPr>
        <p:txBody>
          <a:bodyPr>
            <a:normAutofit/>
          </a:bodyPr>
          <a:lstStyle/>
          <a:p>
            <a:r>
              <a:rPr lang="pt-PT" noProof="0" dirty="0" err="1">
                <a:solidFill>
                  <a:schemeClr val="bg1"/>
                </a:solidFill>
                <a:latin typeface="Garamond" panose="02020404030301010803" pitchFamily="18" charset="0"/>
              </a:rPr>
              <a:t>Objectivos</a:t>
            </a:r>
            <a:r>
              <a:rPr lang="pt-PT" noProof="0">
                <a:solidFill>
                  <a:schemeClr val="bg1"/>
                </a:solidFill>
                <a:latin typeface="Garamond" panose="02020404030301010803" pitchFamily="18" charset="0"/>
              </a:rPr>
              <a:t> da </a:t>
            </a:r>
            <a:r>
              <a:rPr lang="pt-PT" noProof="0" dirty="0">
                <a:solidFill>
                  <a:schemeClr val="bg1"/>
                </a:solidFill>
                <a:latin typeface="Garamond" panose="02020404030301010803" pitchFamily="18" charset="0"/>
              </a:rPr>
              <a:t>Aprendizagem</a:t>
            </a:r>
          </a:p>
        </p:txBody>
      </p:sp>
      <p:sp>
        <p:nvSpPr>
          <p:cNvPr id="4" name="Rectangle 3"/>
          <p:cNvSpPr/>
          <p:nvPr/>
        </p:nvSpPr>
        <p:spPr>
          <a:xfrm>
            <a:off x="307145" y="1600200"/>
            <a:ext cx="8534400" cy="4462760"/>
          </a:xfrm>
          <a:prstGeom prst="rect">
            <a:avLst/>
          </a:prstGeom>
        </p:spPr>
        <p:txBody>
          <a:bodyPr wrap="square">
            <a:spAutoFit/>
          </a:bodyPr>
          <a:lstStyle/>
          <a:p>
            <a:pPr marL="285750" indent="-285750">
              <a:buFont typeface="Arial" panose="020B0604020202020204" pitchFamily="34" charset="0"/>
              <a:buChar char="•"/>
            </a:pPr>
            <a:r>
              <a:rPr lang="pt-PT" sz="2800" dirty="0">
                <a:solidFill>
                  <a:schemeClr val="tx2"/>
                </a:solidFill>
                <a:latin typeface="Garamond" panose="02020404030301010803" pitchFamily="18" charset="0"/>
              </a:rPr>
              <a:t>Entender a dinâmica da carga viral no decurso de uma </a:t>
            </a:r>
            <a:r>
              <a:rPr lang="pt-PT" sz="2800" dirty="0" err="1">
                <a:solidFill>
                  <a:schemeClr val="tx2"/>
                </a:solidFill>
                <a:latin typeface="Garamond" panose="02020404030301010803" pitchFamily="18" charset="0"/>
              </a:rPr>
              <a:t>infecção</a:t>
            </a:r>
            <a:r>
              <a:rPr lang="pt-PT" sz="2800" dirty="0">
                <a:solidFill>
                  <a:schemeClr val="tx2"/>
                </a:solidFill>
                <a:latin typeface="Garamond" panose="02020404030301010803" pitchFamily="18" charset="0"/>
              </a:rPr>
              <a:t> de HIV</a:t>
            </a:r>
          </a:p>
          <a:p>
            <a:pPr marL="285750" indent="-285750">
              <a:buFont typeface="Arial" panose="020B0604020202020204" pitchFamily="34" charset="0"/>
              <a:buChar char="•"/>
            </a:pPr>
            <a:r>
              <a:rPr lang="pt-PT" sz="2800" dirty="0">
                <a:solidFill>
                  <a:schemeClr val="tx2"/>
                </a:solidFill>
                <a:latin typeface="Garamond" panose="02020404030301010803" pitchFamily="18" charset="0"/>
              </a:rPr>
              <a:t>Entender como a carga viral </a:t>
            </a:r>
            <a:r>
              <a:rPr lang="pt-PT" sz="2800" dirty="0" err="1">
                <a:solidFill>
                  <a:schemeClr val="tx2"/>
                </a:solidFill>
                <a:latin typeface="Garamond" panose="02020404030301010803" pitchFamily="18" charset="0"/>
              </a:rPr>
              <a:t>afecta</a:t>
            </a:r>
            <a:r>
              <a:rPr lang="pt-PT" sz="2800" dirty="0">
                <a:solidFill>
                  <a:schemeClr val="tx2"/>
                </a:solidFill>
                <a:latin typeface="Garamond" panose="02020404030301010803" pitchFamily="18" charset="0"/>
              </a:rPr>
              <a:t> o risco de transmissão e a evolução do HIV  </a:t>
            </a:r>
          </a:p>
          <a:p>
            <a:pPr marL="285750" indent="-285750">
              <a:buFont typeface="Arial" panose="020B0604020202020204" pitchFamily="34" charset="0"/>
              <a:buChar char="•"/>
            </a:pPr>
            <a:r>
              <a:rPr lang="pt-PT" sz="2800" dirty="0">
                <a:solidFill>
                  <a:schemeClr val="tx2"/>
                </a:solidFill>
                <a:latin typeface="Garamond" panose="02020404030301010803" pitchFamily="18" charset="0"/>
              </a:rPr>
              <a:t>Explicar como a carga viral reage à terapia </a:t>
            </a:r>
            <a:r>
              <a:rPr lang="pt-PT" sz="2800" dirty="0" err="1">
                <a:solidFill>
                  <a:schemeClr val="tx2"/>
                </a:solidFill>
                <a:latin typeface="Garamond" panose="02020404030301010803" pitchFamily="18" charset="0"/>
              </a:rPr>
              <a:t>antiretroviral</a:t>
            </a:r>
            <a:r>
              <a:rPr lang="pt-PT" sz="2800" dirty="0">
                <a:solidFill>
                  <a:schemeClr val="tx2"/>
                </a:solidFill>
                <a:latin typeface="Garamond" panose="02020404030301010803" pitchFamily="18" charset="0"/>
              </a:rPr>
              <a:t> (</a:t>
            </a:r>
            <a:r>
              <a:rPr lang="pt-PT" sz="2800" dirty="0" err="1">
                <a:solidFill>
                  <a:schemeClr val="tx2"/>
                </a:solidFill>
                <a:latin typeface="Garamond" panose="02020404030301010803" pitchFamily="18" charset="0"/>
              </a:rPr>
              <a:t>TARV</a:t>
            </a:r>
            <a:r>
              <a:rPr lang="pt-PT" sz="2800" dirty="0">
                <a:solidFill>
                  <a:schemeClr val="tx2"/>
                </a:solidFill>
                <a:latin typeface="Garamond" panose="02020404030301010803" pitchFamily="18" charset="0"/>
              </a:rPr>
              <a:t>)</a:t>
            </a:r>
          </a:p>
          <a:p>
            <a:pPr marL="285750" indent="-285750">
              <a:buFont typeface="Arial" panose="020B0604020202020204" pitchFamily="34" charset="0"/>
              <a:buChar char="•"/>
            </a:pPr>
            <a:r>
              <a:rPr lang="pt-PT" sz="2800" dirty="0">
                <a:solidFill>
                  <a:schemeClr val="tx2"/>
                </a:solidFill>
                <a:latin typeface="Garamond" panose="02020404030301010803" pitchFamily="18" charset="0"/>
              </a:rPr>
              <a:t>Identificar o insucesso do tratamento através da carga viral</a:t>
            </a:r>
          </a:p>
          <a:p>
            <a:pPr marL="285750" indent="-285750">
              <a:buFont typeface="Arial" panose="020B0604020202020204" pitchFamily="34" charset="0"/>
              <a:buChar char="•"/>
            </a:pPr>
            <a:r>
              <a:rPr lang="pt-PT" sz="2800" dirty="0">
                <a:solidFill>
                  <a:schemeClr val="tx2"/>
                </a:solidFill>
                <a:latin typeface="Garamond" panose="02020404030301010803" pitchFamily="18" charset="0"/>
              </a:rPr>
              <a:t>Descrever o programa de monitorização da carga viral</a:t>
            </a:r>
          </a:p>
          <a:p>
            <a:endParaRPr lang="pt-PT" sz="3200" dirty="0">
              <a:solidFill>
                <a:schemeClr val="tx2"/>
              </a:solidFill>
              <a:latin typeface="Garamond" panose="02020404030301010803" pitchFamily="18" charset="0"/>
            </a:endParaRPr>
          </a:p>
        </p:txBody>
      </p:sp>
    </p:spTree>
    <p:extLst>
      <p:ext uri="{BB962C8B-B14F-4D97-AF65-F5344CB8AC3E}">
        <p14:creationId xmlns:p14="http://schemas.microsoft.com/office/powerpoint/2010/main" val="29956475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BF0E50-5A3F-4A10-BF05-480A958AFF2E}"/>
              </a:ext>
            </a:extLst>
          </p:cNvPr>
          <p:cNvSpPr>
            <a:spLocks noGrp="1"/>
          </p:cNvSpPr>
          <p:nvPr>
            <p:ph type="title"/>
          </p:nvPr>
        </p:nvSpPr>
        <p:spPr/>
        <p:txBody>
          <a:bodyPr>
            <a:normAutofit fontScale="90000"/>
          </a:bodyPr>
          <a:lstStyle/>
          <a:p>
            <a:r>
              <a:rPr lang="en-US" dirty="0" err="1"/>
              <a:t>Resposta</a:t>
            </a:r>
            <a:r>
              <a:rPr lang="en-US" dirty="0"/>
              <a:t> da Carga Viral</a:t>
            </a:r>
            <a:br>
              <a:rPr lang="en-US" dirty="0"/>
            </a:br>
            <a:r>
              <a:rPr lang="en-US" sz="3100" dirty="0" err="1"/>
              <a:t>Directrizes</a:t>
            </a:r>
            <a:r>
              <a:rPr lang="en-US" sz="3100" dirty="0"/>
              <a:t> </a:t>
            </a:r>
            <a:r>
              <a:rPr lang="en-US" sz="3100" dirty="0" err="1"/>
              <a:t>Nacionais</a:t>
            </a:r>
            <a:endParaRPr lang="en-US" sz="3100" dirty="0"/>
          </a:p>
        </p:txBody>
      </p:sp>
      <p:sp>
        <p:nvSpPr>
          <p:cNvPr id="3" name="Content Placeholder 2">
            <a:extLst>
              <a:ext uri="{FF2B5EF4-FFF2-40B4-BE49-F238E27FC236}">
                <a16:creationId xmlns:a16="http://schemas.microsoft.com/office/drawing/2014/main" id="{7B27031C-62DE-42BB-B72A-DAC32C06DA6D}"/>
              </a:ext>
            </a:extLst>
          </p:cNvPr>
          <p:cNvSpPr>
            <a:spLocks noGrp="1"/>
          </p:cNvSpPr>
          <p:nvPr>
            <p:ph idx="1"/>
          </p:nvPr>
        </p:nvSpPr>
        <p:spPr>
          <a:xfrm>
            <a:off x="457200" y="1583267"/>
            <a:ext cx="8229600" cy="4525963"/>
          </a:xfrm>
        </p:spPr>
        <p:txBody>
          <a:bodyPr/>
          <a:lstStyle/>
          <a:p>
            <a:r>
              <a:rPr lang="en-US" i="1" dirty="0" err="1"/>
              <a:t>Inserir</a:t>
            </a:r>
            <a:r>
              <a:rPr lang="en-US" i="1" dirty="0"/>
              <a:t> as </a:t>
            </a:r>
            <a:r>
              <a:rPr lang="en-US" i="1" dirty="0" err="1"/>
              <a:t>directrizes</a:t>
            </a:r>
            <a:r>
              <a:rPr lang="en-US" i="1" dirty="0"/>
              <a:t> </a:t>
            </a:r>
            <a:r>
              <a:rPr lang="en-US" i="1" dirty="0" err="1"/>
              <a:t>nacionais</a:t>
            </a:r>
            <a:r>
              <a:rPr lang="en-US" i="1" dirty="0"/>
              <a:t> </a:t>
            </a:r>
            <a:r>
              <a:rPr lang="en-US" i="1" dirty="0" err="1"/>
              <a:t>sobre</a:t>
            </a:r>
            <a:r>
              <a:rPr lang="en-US" i="1" dirty="0"/>
              <a:t> a </a:t>
            </a:r>
            <a:r>
              <a:rPr lang="en-US" i="1" dirty="0" err="1"/>
              <a:t>definição</a:t>
            </a:r>
            <a:r>
              <a:rPr lang="en-US" i="1" dirty="0"/>
              <a:t> de </a:t>
            </a:r>
            <a:r>
              <a:rPr lang="en-US" i="1" dirty="0" err="1"/>
              <a:t>uma</a:t>
            </a:r>
            <a:r>
              <a:rPr lang="en-US" i="1" dirty="0"/>
              <a:t> </a:t>
            </a:r>
            <a:r>
              <a:rPr lang="en-US" i="1" dirty="0" err="1"/>
              <a:t>resposta</a:t>
            </a:r>
            <a:r>
              <a:rPr lang="en-US" i="1" dirty="0"/>
              <a:t> </a:t>
            </a:r>
            <a:r>
              <a:rPr lang="en-US" i="1" dirty="0" err="1"/>
              <a:t>aceitável</a:t>
            </a:r>
            <a:r>
              <a:rPr lang="en-US" i="1" dirty="0"/>
              <a:t> da CV </a:t>
            </a:r>
            <a:r>
              <a:rPr lang="en-US" i="1" dirty="0" err="1"/>
              <a:t>ao</a:t>
            </a:r>
            <a:r>
              <a:rPr lang="en-US" i="1" dirty="0"/>
              <a:t> </a:t>
            </a:r>
            <a:r>
              <a:rPr lang="en-US" i="1" dirty="0" err="1"/>
              <a:t>tratamento</a:t>
            </a:r>
            <a:endParaRPr lang="en-US" i="1" dirty="0"/>
          </a:p>
        </p:txBody>
      </p:sp>
    </p:spTree>
    <p:extLst>
      <p:ext uri="{BB962C8B-B14F-4D97-AF65-F5344CB8AC3E}">
        <p14:creationId xmlns:p14="http://schemas.microsoft.com/office/powerpoint/2010/main" val="30593959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noProof="0" dirty="0" err="1"/>
              <a:t>Respostas</a:t>
            </a:r>
            <a:r>
              <a:rPr lang="en-GB" noProof="0" dirty="0"/>
              <a:t> </a:t>
            </a:r>
            <a:r>
              <a:rPr lang="en-GB" noProof="0" dirty="0" err="1"/>
              <a:t>Imunológicas</a:t>
            </a:r>
            <a:r>
              <a:rPr lang="en-GB" noProof="0" dirty="0"/>
              <a:t> e </a:t>
            </a:r>
            <a:r>
              <a:rPr lang="en-GB" noProof="0" dirty="0" err="1"/>
              <a:t>Clínicas</a:t>
            </a:r>
            <a:r>
              <a:rPr lang="en-GB" baseline="0" noProof="0" dirty="0"/>
              <a:t> à </a:t>
            </a:r>
            <a:r>
              <a:rPr lang="en-GB" baseline="0" noProof="0" dirty="0" err="1"/>
              <a:t>TARV</a:t>
            </a:r>
            <a:r>
              <a:rPr lang="en-GB" baseline="0" noProof="0" dirty="0"/>
              <a:t> com </a:t>
            </a:r>
            <a:r>
              <a:rPr lang="en-GB" baseline="0" noProof="0" dirty="0" err="1"/>
              <a:t>Supressão</a:t>
            </a:r>
            <a:r>
              <a:rPr lang="en-GB" baseline="0" noProof="0" dirty="0"/>
              <a:t> Viral </a:t>
            </a:r>
            <a:r>
              <a:rPr lang="pt-PT" noProof="0" dirty="0"/>
              <a:t>  </a:t>
            </a:r>
          </a:p>
        </p:txBody>
      </p:sp>
      <p:sp>
        <p:nvSpPr>
          <p:cNvPr id="3" name="Content Placeholder 2"/>
          <p:cNvSpPr>
            <a:spLocks noGrp="1"/>
          </p:cNvSpPr>
          <p:nvPr>
            <p:ph idx="1"/>
          </p:nvPr>
        </p:nvSpPr>
        <p:spPr>
          <a:xfrm>
            <a:off x="457200" y="1828800"/>
            <a:ext cx="8229600" cy="4648200"/>
          </a:xfrm>
        </p:spPr>
        <p:txBody>
          <a:bodyPr>
            <a:normAutofit/>
          </a:bodyPr>
          <a:lstStyle/>
          <a:p>
            <a:r>
              <a:rPr lang="pt-PT" sz="4000" noProof="0" dirty="0"/>
              <a:t>Com supressão viral:</a:t>
            </a:r>
          </a:p>
          <a:p>
            <a:pPr lvl="1"/>
            <a:r>
              <a:rPr lang="pt-PT" sz="3600" noProof="0" dirty="0"/>
              <a:t> Aumento da contagem de CD4  </a:t>
            </a:r>
          </a:p>
          <a:p>
            <a:pPr lvl="2"/>
            <a:r>
              <a:rPr lang="pt-PT" sz="3200" noProof="0" dirty="0"/>
              <a:t>50 a 150 células/µl </a:t>
            </a:r>
            <a:r>
              <a:rPr lang="pt-PT" sz="3200" baseline="30000" noProof="0" dirty="0"/>
              <a:t> </a:t>
            </a:r>
            <a:r>
              <a:rPr lang="pt-PT" sz="3200" noProof="0" dirty="0"/>
              <a:t>previstas no 1º</a:t>
            </a:r>
            <a:r>
              <a:rPr lang="pt-PT" sz="3200" baseline="0" noProof="0" dirty="0"/>
              <a:t> ano</a:t>
            </a:r>
            <a:r>
              <a:rPr lang="pt-PT" sz="3200" noProof="0" dirty="0"/>
              <a:t> </a:t>
            </a:r>
          </a:p>
          <a:p>
            <a:pPr lvl="2"/>
            <a:r>
              <a:rPr lang="pt-PT" sz="3200" noProof="0" dirty="0"/>
              <a:t>50 a 100 células/µl </a:t>
            </a:r>
            <a:r>
              <a:rPr lang="pt-PT" sz="2400" kern="1200" dirty="0">
                <a:solidFill>
                  <a:schemeClr val="tx2"/>
                </a:solidFill>
                <a:effectLst/>
                <a:latin typeface="Garamond" panose="02020404030301010803" pitchFamily="18" charset="0"/>
                <a:ea typeface="+mn-ea"/>
                <a:cs typeface="+mn-cs"/>
              </a:rPr>
              <a:t>previstas no 2º</a:t>
            </a:r>
            <a:r>
              <a:rPr lang="pt-PT" sz="2400" kern="1200" baseline="0" dirty="0">
                <a:solidFill>
                  <a:schemeClr val="tx2"/>
                </a:solidFill>
                <a:effectLst/>
                <a:latin typeface="Garamond" panose="02020404030301010803" pitchFamily="18" charset="0"/>
                <a:ea typeface="+mn-ea"/>
                <a:cs typeface="+mn-cs"/>
              </a:rPr>
              <a:t> ano</a:t>
            </a:r>
            <a:r>
              <a:rPr lang="pt-PT" sz="2400" kern="1200" dirty="0">
                <a:solidFill>
                  <a:schemeClr val="tx2"/>
                </a:solidFill>
                <a:effectLst/>
                <a:latin typeface="Garamond" panose="02020404030301010803" pitchFamily="18" charset="0"/>
                <a:ea typeface="+mn-ea"/>
                <a:cs typeface="+mn-cs"/>
              </a:rPr>
              <a:t> </a:t>
            </a:r>
            <a:endParaRPr lang="pt-PT" sz="3200" noProof="0" dirty="0"/>
          </a:p>
          <a:p>
            <a:pPr lvl="1"/>
            <a:r>
              <a:rPr lang="pt-PT" sz="3600" noProof="0" dirty="0">
                <a:ea typeface="ＭＳ Ｐゴシック" charset="0"/>
              </a:rPr>
              <a:t>Melhoramento</a:t>
            </a:r>
            <a:r>
              <a:rPr lang="pt-PT" sz="3600" baseline="0" noProof="0" dirty="0">
                <a:ea typeface="ＭＳ Ｐゴシック" charset="0"/>
              </a:rPr>
              <a:t> do estado clínico (aumento de peso, resolução da diarreia, nenhuma </a:t>
            </a:r>
            <a:r>
              <a:rPr lang="pt-PT" sz="3600" baseline="0" noProof="0" dirty="0" err="1">
                <a:ea typeface="ＭＳ Ｐゴシック" charset="0"/>
              </a:rPr>
              <a:t>infecção</a:t>
            </a:r>
            <a:r>
              <a:rPr lang="pt-PT" sz="3600" baseline="0" noProof="0" dirty="0">
                <a:ea typeface="ＭＳ Ｐゴシック" charset="0"/>
              </a:rPr>
              <a:t> oportunista nova</a:t>
            </a:r>
            <a:r>
              <a:rPr lang="pt-PT" sz="3600" noProof="0" dirty="0">
                <a:ea typeface="ＭＳ Ｐゴシック" charset="0"/>
              </a:rPr>
              <a:t>)</a:t>
            </a:r>
          </a:p>
          <a:p>
            <a:pPr marL="0" indent="0">
              <a:buNone/>
            </a:pPr>
            <a:endParaRPr lang="pt-PT" sz="4000" noProof="0" dirty="0"/>
          </a:p>
        </p:txBody>
      </p:sp>
    </p:spTree>
    <p:extLst>
      <p:ext uri="{BB962C8B-B14F-4D97-AF65-F5344CB8AC3E}">
        <p14:creationId xmlns:p14="http://schemas.microsoft.com/office/powerpoint/2010/main" val="10501252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A </a:t>
            </a:r>
            <a:r>
              <a:rPr lang="pt-PT" dirty="0"/>
              <a:t>Supressão da Carga Viral Permite a Recuperação de </a:t>
            </a:r>
            <a:r>
              <a:rPr lang="pt-PT" noProof="0" dirty="0"/>
              <a:t>CD4 </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770341" y="1782593"/>
            <a:ext cx="7463617" cy="4618207"/>
          </a:xfrm>
          <a:prstGeom prst="rect">
            <a:avLst/>
          </a:prstGeom>
          <a:noFill/>
          <a:ln w="12700">
            <a:solidFill>
              <a:srgbClr val="000000"/>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02111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rmAutofit fontScale="90000"/>
          </a:bodyPr>
          <a:lstStyle/>
          <a:p>
            <a:r>
              <a:rPr lang="pt-PT" noProof="0" dirty="0"/>
              <a:t>Monitorização para Verificação do Insucesso do Tratamento</a:t>
            </a:r>
          </a:p>
        </p:txBody>
      </p:sp>
      <p:sp>
        <p:nvSpPr>
          <p:cNvPr id="5" name="Content Placeholder 2"/>
          <p:cNvSpPr txBox="1">
            <a:spLocks/>
          </p:cNvSpPr>
          <p:nvPr/>
        </p:nvSpPr>
        <p:spPr>
          <a:xfrm>
            <a:off x="609600" y="1752600"/>
            <a:ext cx="8229600" cy="4525963"/>
          </a:xfrm>
          <a:prstGeom prst="rect">
            <a:avLst/>
          </a:prstGeom>
        </p:spPr>
        <p:txBody>
          <a:bodyPr vert="horz" lIns="91440" tIns="45720" rIns="91440" bIns="45720" rtlCol="0">
            <a:normAutofit fontScale="92500" lnSpcReduction="2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pt-PT" dirty="0"/>
              <a:t>Pode-se definir o insucesso do tratamento através dos seguintes critérios:</a:t>
            </a:r>
          </a:p>
          <a:p>
            <a:pPr marL="457200" lvl="1" indent="0">
              <a:buFont typeface="Arial" panose="020B0604020202020204" pitchFamily="34" charset="0"/>
              <a:buNone/>
            </a:pPr>
            <a:endParaRPr lang="pt-PT" dirty="0"/>
          </a:p>
          <a:p>
            <a:pPr marL="457200" lvl="1" indent="0">
              <a:buFont typeface="Arial" panose="020B0604020202020204" pitchFamily="34" charset="0"/>
              <a:buNone/>
            </a:pPr>
            <a:endParaRPr lang="pt-PT" dirty="0"/>
          </a:p>
          <a:p>
            <a:pPr marL="457200" lvl="1" indent="0">
              <a:buFont typeface="Arial" panose="020B0604020202020204" pitchFamily="34" charset="0"/>
              <a:buNone/>
            </a:pPr>
            <a:endParaRPr lang="pt-PT" dirty="0"/>
          </a:p>
          <a:p>
            <a:r>
              <a:rPr lang="pt-PT" dirty="0"/>
              <a:t>Os estabelecimentos com falta de recursos têm-se fiado em métodos clínicos e imunológicos, os quais não são ideais  </a:t>
            </a:r>
          </a:p>
          <a:p>
            <a:pPr lvl="1"/>
            <a:r>
              <a:rPr lang="pt-PT" dirty="0"/>
              <a:t>O fracasso pode não ser </a:t>
            </a:r>
            <a:r>
              <a:rPr lang="pt-PT" dirty="0" err="1"/>
              <a:t>detectado</a:t>
            </a:r>
            <a:r>
              <a:rPr lang="pt-PT" dirty="0"/>
              <a:t> atempadamente</a:t>
            </a:r>
          </a:p>
          <a:p>
            <a:pPr lvl="1"/>
            <a:r>
              <a:rPr lang="pt-PT" dirty="0"/>
              <a:t>Certas pessoas com fracasso clínico ou imunológico podem não ter nenhum fracasso virológico   </a:t>
            </a:r>
          </a:p>
        </p:txBody>
      </p:sp>
      <p:graphicFrame>
        <p:nvGraphicFramePr>
          <p:cNvPr id="9" name="Diagram 8"/>
          <p:cNvGraphicFramePr/>
          <p:nvPr>
            <p:extLst>
              <p:ext uri="{D42A27DB-BD31-4B8C-83A1-F6EECF244321}">
                <p14:modId xmlns:p14="http://schemas.microsoft.com/office/powerpoint/2010/main" val="4293585245"/>
              </p:ext>
            </p:extLst>
          </p:nvPr>
        </p:nvGraphicFramePr>
        <p:xfrm>
          <a:off x="2133600" y="2819400"/>
          <a:ext cx="4724400" cy="9144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3430586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p:txBody>
          <a:bodyP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lang="en-US" sz="4400" kern="1200" dirty="0">
                <a:solidFill>
                  <a:schemeClr val="bg1"/>
                </a:solidFill>
                <a:effectLst/>
                <a:latin typeface="Garamond" panose="02020404030301010803" pitchFamily="18" charset="0"/>
                <a:ea typeface="+mj-ea"/>
                <a:cs typeface="+mj-cs"/>
              </a:rPr>
              <a:t>Como é que a </a:t>
            </a:r>
            <a:r>
              <a:rPr lang="en-US" sz="4400" kern="1200" dirty="0" err="1">
                <a:solidFill>
                  <a:schemeClr val="bg1"/>
                </a:solidFill>
                <a:effectLst/>
                <a:latin typeface="Garamond" panose="02020404030301010803" pitchFamily="18" charset="0"/>
                <a:ea typeface="+mj-ea"/>
                <a:cs typeface="+mj-cs"/>
              </a:rPr>
              <a:t>Monitoração</a:t>
            </a:r>
            <a:r>
              <a:rPr lang="en-US" sz="4400" kern="1200" dirty="0">
                <a:solidFill>
                  <a:schemeClr val="bg1"/>
                </a:solidFill>
                <a:effectLst/>
                <a:latin typeface="Garamond" panose="02020404030301010803" pitchFamily="18" charset="0"/>
                <a:ea typeface="+mj-ea"/>
                <a:cs typeface="+mj-cs"/>
              </a:rPr>
              <a:t> </a:t>
            </a:r>
            <a:r>
              <a:rPr lang="en-US" sz="4400" kern="1200" dirty="0" err="1">
                <a:solidFill>
                  <a:schemeClr val="bg1"/>
                </a:solidFill>
                <a:effectLst/>
                <a:latin typeface="Garamond" panose="02020404030301010803" pitchFamily="18" charset="0"/>
                <a:ea typeface="+mj-ea"/>
                <a:cs typeface="+mj-cs"/>
              </a:rPr>
              <a:t>Virológica</a:t>
            </a:r>
            <a:r>
              <a:rPr lang="en-US" sz="4400" kern="1200" dirty="0">
                <a:solidFill>
                  <a:schemeClr val="bg1"/>
                </a:solidFill>
                <a:effectLst/>
                <a:latin typeface="Garamond" panose="02020404030301010803" pitchFamily="18" charset="0"/>
                <a:ea typeface="+mj-ea"/>
                <a:cs typeface="+mj-cs"/>
              </a:rPr>
              <a:t> se </a:t>
            </a:r>
            <a:r>
              <a:rPr lang="en-US" sz="4400" kern="1200" dirty="0" err="1">
                <a:solidFill>
                  <a:schemeClr val="bg1"/>
                </a:solidFill>
                <a:effectLst/>
                <a:latin typeface="Garamond" panose="02020404030301010803" pitchFamily="18" charset="0"/>
                <a:ea typeface="+mj-ea"/>
                <a:cs typeface="+mj-cs"/>
              </a:rPr>
              <a:t>Compara</a:t>
            </a:r>
            <a:r>
              <a:rPr lang="en-US" sz="4400" kern="1200" dirty="0">
                <a:solidFill>
                  <a:schemeClr val="bg1"/>
                </a:solidFill>
                <a:effectLst/>
                <a:latin typeface="Garamond" panose="02020404030301010803" pitchFamily="18" charset="0"/>
                <a:ea typeface="+mj-ea"/>
                <a:cs typeface="+mj-cs"/>
              </a:rPr>
              <a:t> com a </a:t>
            </a:r>
            <a:r>
              <a:rPr lang="en-US" sz="4400" kern="1200" dirty="0" err="1">
                <a:solidFill>
                  <a:schemeClr val="bg1"/>
                </a:solidFill>
                <a:effectLst/>
                <a:latin typeface="Garamond" panose="02020404030301010803" pitchFamily="18" charset="0"/>
                <a:ea typeface="+mj-ea"/>
                <a:cs typeface="+mj-cs"/>
              </a:rPr>
              <a:t>Monitoração</a:t>
            </a:r>
            <a:r>
              <a:rPr lang="en-US" sz="4400" kern="1200" dirty="0">
                <a:solidFill>
                  <a:schemeClr val="bg1"/>
                </a:solidFill>
                <a:effectLst/>
                <a:latin typeface="Garamond" panose="02020404030301010803" pitchFamily="18" charset="0"/>
                <a:ea typeface="+mj-ea"/>
                <a:cs typeface="+mj-cs"/>
              </a:rPr>
              <a:t> </a:t>
            </a:r>
            <a:r>
              <a:rPr lang="en-US" sz="4400" kern="1200" dirty="0" err="1">
                <a:solidFill>
                  <a:schemeClr val="bg1"/>
                </a:solidFill>
                <a:effectLst/>
                <a:latin typeface="Garamond" panose="02020404030301010803" pitchFamily="18" charset="0"/>
                <a:ea typeface="+mj-ea"/>
                <a:cs typeface="+mj-cs"/>
              </a:rPr>
              <a:t>Clínica</a:t>
            </a:r>
            <a:r>
              <a:rPr lang="en-US" sz="4400" kern="1200" dirty="0">
                <a:solidFill>
                  <a:schemeClr val="bg1"/>
                </a:solidFill>
                <a:effectLst/>
                <a:latin typeface="Garamond" panose="02020404030301010803" pitchFamily="18" charset="0"/>
                <a:ea typeface="+mj-ea"/>
                <a:cs typeface="+mj-cs"/>
              </a:rPr>
              <a:t> </a:t>
            </a:r>
            <a:r>
              <a:rPr lang="en-US" sz="4400" kern="1200" dirty="0" err="1">
                <a:solidFill>
                  <a:schemeClr val="bg1"/>
                </a:solidFill>
                <a:effectLst/>
                <a:latin typeface="Garamond" panose="02020404030301010803" pitchFamily="18" charset="0"/>
                <a:ea typeface="+mj-ea"/>
                <a:cs typeface="+mj-cs"/>
              </a:rPr>
              <a:t>ou</a:t>
            </a:r>
            <a:r>
              <a:rPr lang="en-US" sz="4400" kern="1200" dirty="0">
                <a:solidFill>
                  <a:schemeClr val="bg1"/>
                </a:solidFill>
                <a:effectLst/>
                <a:latin typeface="Garamond" panose="02020404030301010803" pitchFamily="18" charset="0"/>
                <a:ea typeface="+mj-ea"/>
                <a:cs typeface="+mj-cs"/>
              </a:rPr>
              <a:t> </a:t>
            </a:r>
            <a:r>
              <a:rPr lang="en-US" sz="4400" kern="1200" dirty="0" err="1">
                <a:solidFill>
                  <a:schemeClr val="bg1"/>
                </a:solidFill>
                <a:effectLst/>
                <a:latin typeface="Garamond" panose="02020404030301010803" pitchFamily="18" charset="0"/>
                <a:ea typeface="+mj-ea"/>
                <a:cs typeface="+mj-cs"/>
              </a:rPr>
              <a:t>Imunológica</a:t>
            </a:r>
            <a:r>
              <a:rPr lang="pt-PT" sz="3600" noProof="0" dirty="0"/>
              <a:t>?</a:t>
            </a:r>
          </a:p>
        </p:txBody>
      </p:sp>
      <p:sp>
        <p:nvSpPr>
          <p:cNvPr id="5" name="Title 1"/>
          <p:cNvSpPr txBox="1">
            <a:spLocks/>
          </p:cNvSpPr>
          <p:nvPr/>
        </p:nvSpPr>
        <p:spPr>
          <a:xfrm>
            <a:off x="0" y="274638"/>
            <a:ext cx="9296400" cy="1143000"/>
          </a:xfrm>
          <a:prstGeom prst="rect">
            <a:avLst/>
          </a:prstGeom>
          <a:solidFill>
            <a:schemeClr val="tx2"/>
          </a:solidFill>
        </p:spPr>
        <p:txBody>
          <a:bodyPr vert="horz" lIns="91440" tIns="45720" rIns="91440" bIns="45720" rtlCol="0" anchor="ctr">
            <a:noAutofit/>
          </a:bodyPr>
          <a:lstStyle>
            <a:lvl1pPr algn="ctr" defTabSz="914400" rtl="0" eaLnBrk="1" latinLnBrk="0" hangingPunct="1">
              <a:spcBef>
                <a:spcPct val="0"/>
              </a:spcBef>
              <a:buNone/>
              <a:defRPr sz="4400" kern="1200">
                <a:solidFill>
                  <a:schemeClr val="bg1"/>
                </a:solidFill>
                <a:latin typeface="Garamond" panose="02020404030301010803" pitchFamily="18" charset="0"/>
                <a:ea typeface="+mj-ea"/>
                <a:cs typeface="+mj-cs"/>
              </a:defRPr>
            </a:lvl1pPr>
          </a:lstStyle>
          <a:p>
            <a:r>
              <a:rPr lang="en-US" sz="3200" dirty="0"/>
              <a:t>Como é que a </a:t>
            </a:r>
            <a:r>
              <a:rPr lang="en-US" sz="3200" dirty="0" err="1"/>
              <a:t>Monitorização</a:t>
            </a:r>
            <a:r>
              <a:rPr lang="en-US" sz="3200" dirty="0"/>
              <a:t> </a:t>
            </a:r>
            <a:r>
              <a:rPr lang="en-US" sz="3200" dirty="0" err="1"/>
              <a:t>Virológica</a:t>
            </a:r>
            <a:r>
              <a:rPr lang="en-US" sz="3200" dirty="0"/>
              <a:t> se </a:t>
            </a:r>
            <a:r>
              <a:rPr lang="en-US" sz="3200" dirty="0" err="1"/>
              <a:t>Compara</a:t>
            </a:r>
            <a:r>
              <a:rPr lang="en-US" sz="3200" dirty="0"/>
              <a:t> com a </a:t>
            </a:r>
            <a:r>
              <a:rPr lang="en-US" sz="3200" dirty="0" err="1"/>
              <a:t>Monitorização</a:t>
            </a:r>
            <a:r>
              <a:rPr lang="en-US" sz="3200" dirty="0"/>
              <a:t> </a:t>
            </a:r>
            <a:r>
              <a:rPr lang="en-US" sz="3200" dirty="0" err="1"/>
              <a:t>Clínica</a:t>
            </a:r>
            <a:r>
              <a:rPr lang="en-US" sz="3200" dirty="0"/>
              <a:t> </a:t>
            </a:r>
            <a:r>
              <a:rPr lang="en-US" sz="3200" dirty="0" err="1"/>
              <a:t>ou</a:t>
            </a:r>
            <a:r>
              <a:rPr lang="en-US" sz="3200" dirty="0"/>
              <a:t> </a:t>
            </a:r>
            <a:r>
              <a:rPr lang="en-US" sz="3200" dirty="0" err="1"/>
              <a:t>Imunológica</a:t>
            </a:r>
            <a:r>
              <a:rPr lang="en-US" sz="3200" dirty="0"/>
              <a:t>?</a:t>
            </a:r>
          </a:p>
        </p:txBody>
      </p:sp>
      <p:sp>
        <p:nvSpPr>
          <p:cNvPr id="6" name="Content Placeholder 2"/>
          <p:cNvSpPr>
            <a:spLocks noGrp="1"/>
          </p:cNvSpPr>
          <p:nvPr>
            <p:ph sz="half" idx="1"/>
          </p:nvPr>
        </p:nvSpPr>
        <p:spPr>
          <a:xfrm>
            <a:off x="457200" y="1600200"/>
            <a:ext cx="8229600" cy="4525963"/>
          </a:xfrm>
        </p:spPr>
        <p:txBody>
          <a:bodyPr/>
          <a:lstStyle/>
          <a:p>
            <a:pPr marL="0" indent="0" algn="ctr">
              <a:buNone/>
            </a:pPr>
            <a:r>
              <a:rPr lang="pt-PT" sz="2600" noProof="0" dirty="0"/>
              <a:t>A monitorização virológica </a:t>
            </a:r>
            <a:r>
              <a:rPr lang="pt-PT" sz="2600" b="1" noProof="0" dirty="0"/>
              <a:t>é mais sensível e tem mais valor </a:t>
            </a:r>
            <a:r>
              <a:rPr lang="pt-PT" sz="2600" b="1" noProof="0" dirty="0" err="1"/>
              <a:t>predictivo</a:t>
            </a:r>
            <a:r>
              <a:rPr lang="pt-PT" sz="2600" b="1" noProof="0" dirty="0"/>
              <a:t> positivo </a:t>
            </a:r>
            <a:r>
              <a:rPr lang="pt-PT" sz="2600" dirty="0"/>
              <a:t>para </a:t>
            </a:r>
            <a:r>
              <a:rPr lang="pt-PT" sz="2600" dirty="0" err="1"/>
              <a:t>detecção</a:t>
            </a:r>
            <a:r>
              <a:rPr lang="pt-PT" sz="2600" dirty="0"/>
              <a:t> do insucesso do tratamento do que os critérios clínicos ou de </a:t>
            </a:r>
            <a:r>
              <a:rPr lang="pt-PT" sz="2600" noProof="0" dirty="0"/>
              <a:t>CD4.</a:t>
            </a:r>
          </a:p>
          <a:p>
            <a:pPr marL="0" indent="0">
              <a:buNone/>
            </a:pPr>
            <a:endParaRPr lang="pt-PT" noProof="0" dirty="0"/>
          </a:p>
        </p:txBody>
      </p:sp>
      <p:graphicFrame>
        <p:nvGraphicFramePr>
          <p:cNvPr id="9" name="Diagram 8"/>
          <p:cNvGraphicFramePr/>
          <p:nvPr>
            <p:extLst>
              <p:ext uri="{D42A27DB-BD31-4B8C-83A1-F6EECF244321}">
                <p14:modId xmlns:p14="http://schemas.microsoft.com/office/powerpoint/2010/main" val="1463421860"/>
              </p:ext>
            </p:extLst>
          </p:nvPr>
        </p:nvGraphicFramePr>
        <p:xfrm>
          <a:off x="1066800" y="2895600"/>
          <a:ext cx="7391400" cy="2971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0" name="TextBox 9"/>
          <p:cNvSpPr txBox="1"/>
          <p:nvPr/>
        </p:nvSpPr>
        <p:spPr>
          <a:xfrm>
            <a:off x="0" y="6627168"/>
            <a:ext cx="6324600" cy="230832"/>
          </a:xfrm>
          <a:prstGeom prst="rect">
            <a:avLst/>
          </a:prstGeom>
          <a:noFill/>
        </p:spPr>
        <p:txBody>
          <a:bodyPr wrap="square" rtlCol="0">
            <a:spAutoFit/>
          </a:bodyPr>
          <a:lstStyle/>
          <a:p>
            <a:r>
              <a:rPr lang="en-US" sz="900" dirty="0">
                <a:latin typeface="+mj-lt"/>
              </a:rPr>
              <a:t>Kantor et al., CID 2009; </a:t>
            </a:r>
            <a:r>
              <a:rPr lang="en-US" sz="900" dirty="0" err="1">
                <a:latin typeface="+mj-lt"/>
              </a:rPr>
              <a:t>Rawizza</a:t>
            </a:r>
            <a:r>
              <a:rPr lang="en-US" sz="900" dirty="0">
                <a:latin typeface="+mj-lt"/>
              </a:rPr>
              <a:t> et al., CID 2011; </a:t>
            </a:r>
            <a:r>
              <a:rPr lang="en-US" sz="900" dirty="0" err="1">
                <a:latin typeface="+mj-lt"/>
              </a:rPr>
              <a:t>Mermin</a:t>
            </a:r>
            <a:r>
              <a:rPr lang="en-US" sz="900" dirty="0">
                <a:latin typeface="+mj-lt"/>
              </a:rPr>
              <a:t> et al., BMJ 2011</a:t>
            </a:r>
          </a:p>
        </p:txBody>
      </p:sp>
    </p:spTree>
    <p:extLst>
      <p:ext uri="{BB962C8B-B14F-4D97-AF65-F5344CB8AC3E}">
        <p14:creationId xmlns:p14="http://schemas.microsoft.com/office/powerpoint/2010/main" val="150550707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Critérios de Carga Viral, CD4 e Clínicos para o Insucesso do Tratamento </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14146" y="2763128"/>
            <a:ext cx="4640680" cy="3485272"/>
          </a:xfrm>
          <a:prstGeom prst="rect">
            <a:avLst/>
          </a:prstGeom>
          <a:noFill/>
          <a:ln w="12700">
            <a:solidFill>
              <a:schemeClr val="tx1"/>
            </a:solidFill>
          </a:ln>
          <a:extLst>
            <a:ext uri="{909E8E84-426E-40DD-AFC4-6F175D3DCCD1}">
              <a14:hiddenFill xmlns:a14="http://schemas.microsoft.com/office/drawing/2010/main">
                <a:solidFill>
                  <a:srgbClr val="FFFFFF"/>
                </a:solidFill>
              </a14:hiddenFill>
            </a:ext>
          </a:extLst>
        </p:spPr>
      </p:pic>
      <p:sp>
        <p:nvSpPr>
          <p:cNvPr id="6" name="Rectangle 5"/>
          <p:cNvSpPr/>
          <p:nvPr/>
        </p:nvSpPr>
        <p:spPr>
          <a:xfrm>
            <a:off x="0" y="1447800"/>
            <a:ext cx="9144000" cy="1154162"/>
          </a:xfrm>
          <a:prstGeom prst="rect">
            <a:avLst/>
          </a:prstGeom>
        </p:spPr>
        <p:txBody>
          <a:bodyPr wrap="square">
            <a:spAutoFit/>
          </a:bodyPr>
          <a:lstStyle/>
          <a:p>
            <a:pPr algn="ctr"/>
            <a:r>
              <a:rPr lang="en-US" sz="2300" dirty="0">
                <a:solidFill>
                  <a:schemeClr val="tx2"/>
                </a:solidFill>
                <a:latin typeface="Garamond" panose="02020404030301010803" pitchFamily="18" charset="0"/>
              </a:rPr>
              <a:t>A carga viral (</a:t>
            </a:r>
            <a:r>
              <a:rPr lang="en-US" sz="2300" dirty="0" err="1">
                <a:solidFill>
                  <a:schemeClr val="tx2"/>
                </a:solidFill>
                <a:latin typeface="Garamond" panose="02020404030301010803" pitchFamily="18" charset="0"/>
              </a:rPr>
              <a:t>monitorização</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virológica</a:t>
            </a:r>
            <a:r>
              <a:rPr lang="en-US" sz="2300" dirty="0">
                <a:solidFill>
                  <a:schemeClr val="tx2"/>
                </a:solidFill>
                <a:latin typeface="Garamond" panose="02020404030301010803" pitchFamily="18" charset="0"/>
              </a:rPr>
              <a:t>) é </a:t>
            </a:r>
            <a:r>
              <a:rPr lang="en-US" sz="2300" dirty="0" err="1">
                <a:solidFill>
                  <a:schemeClr val="tx2"/>
                </a:solidFill>
                <a:latin typeface="Garamond" panose="02020404030301010803" pitchFamily="18" charset="0"/>
              </a:rPr>
              <a:t>mais</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sensível</a:t>
            </a:r>
            <a:r>
              <a:rPr lang="en-US" sz="2300" dirty="0">
                <a:solidFill>
                  <a:schemeClr val="tx2"/>
                </a:solidFill>
                <a:latin typeface="Garamond" panose="02020404030301010803" pitchFamily="18" charset="0"/>
              </a:rPr>
              <a:t> e </a:t>
            </a:r>
            <a:r>
              <a:rPr lang="en-US" sz="2300" dirty="0" err="1">
                <a:solidFill>
                  <a:schemeClr val="tx2"/>
                </a:solidFill>
                <a:latin typeface="Garamond" panose="02020404030301010803" pitchFamily="18" charset="0"/>
              </a:rPr>
              <a:t>fiável</a:t>
            </a:r>
            <a:r>
              <a:rPr lang="en-US" sz="2300" dirty="0">
                <a:solidFill>
                  <a:schemeClr val="tx2"/>
                </a:solidFill>
                <a:latin typeface="Garamond" panose="02020404030301010803" pitchFamily="18" charset="0"/>
              </a:rPr>
              <a:t> para a </a:t>
            </a:r>
            <a:r>
              <a:rPr lang="en-US" sz="2300" dirty="0" err="1">
                <a:solidFill>
                  <a:schemeClr val="tx2"/>
                </a:solidFill>
                <a:latin typeface="Garamond" panose="02020404030301010803" pitchFamily="18" charset="0"/>
              </a:rPr>
              <a:t>determinação</a:t>
            </a:r>
            <a:r>
              <a:rPr lang="en-US" sz="2300" dirty="0">
                <a:solidFill>
                  <a:schemeClr val="tx2"/>
                </a:solidFill>
                <a:latin typeface="Garamond" panose="02020404030301010803" pitchFamily="18" charset="0"/>
              </a:rPr>
              <a:t> do </a:t>
            </a:r>
            <a:r>
              <a:rPr lang="en-US" sz="2300" dirty="0" err="1">
                <a:solidFill>
                  <a:schemeClr val="tx2"/>
                </a:solidFill>
                <a:latin typeface="Garamond" panose="02020404030301010803" pitchFamily="18" charset="0"/>
              </a:rPr>
              <a:t>insucesso</a:t>
            </a:r>
            <a:r>
              <a:rPr lang="en-US" sz="2300" dirty="0">
                <a:solidFill>
                  <a:schemeClr val="tx2"/>
                </a:solidFill>
                <a:latin typeface="Garamond" panose="02020404030301010803" pitchFamily="18" charset="0"/>
              </a:rPr>
              <a:t> do </a:t>
            </a:r>
            <a:r>
              <a:rPr lang="en-US" sz="2300" dirty="0" err="1">
                <a:solidFill>
                  <a:schemeClr val="tx2"/>
                </a:solidFill>
                <a:latin typeface="Garamond" panose="02020404030301010803" pitchFamily="18" charset="0"/>
              </a:rPr>
              <a:t>tratamento</a:t>
            </a:r>
            <a:r>
              <a:rPr lang="en-US" sz="2300" dirty="0">
                <a:solidFill>
                  <a:schemeClr val="tx2"/>
                </a:solidFill>
                <a:latin typeface="Garamond" panose="02020404030301010803" pitchFamily="18" charset="0"/>
              </a:rPr>
              <a:t> das </a:t>
            </a:r>
            <a:r>
              <a:rPr lang="en-US" sz="2300" dirty="0" err="1">
                <a:solidFill>
                  <a:schemeClr val="tx2"/>
                </a:solidFill>
                <a:latin typeface="Garamond" panose="02020404030301010803" pitchFamily="18" charset="0"/>
              </a:rPr>
              <a:t>pessoas</a:t>
            </a:r>
            <a:r>
              <a:rPr lang="en-US" sz="2300" dirty="0">
                <a:solidFill>
                  <a:schemeClr val="tx2"/>
                </a:solidFill>
                <a:latin typeface="Garamond" panose="02020404030301010803" pitchFamily="18" charset="0"/>
              </a:rPr>
              <a:t> a </a:t>
            </a:r>
            <a:r>
              <a:rPr lang="en-US" sz="2300" dirty="0" err="1">
                <a:solidFill>
                  <a:schemeClr val="tx2"/>
                </a:solidFill>
                <a:latin typeface="Garamond" panose="02020404030301010803" pitchFamily="18" charset="0"/>
              </a:rPr>
              <a:t>fazer</a:t>
            </a:r>
            <a:r>
              <a:rPr lang="en-US" sz="2300" dirty="0">
                <a:solidFill>
                  <a:schemeClr val="tx2"/>
                </a:solidFill>
                <a:latin typeface="Garamond" panose="02020404030301010803" pitchFamily="18" charset="0"/>
              </a:rPr>
              <a:t> a </a:t>
            </a:r>
            <a:r>
              <a:rPr lang="en-US" sz="2300" dirty="0" err="1">
                <a:solidFill>
                  <a:schemeClr val="tx2"/>
                </a:solidFill>
                <a:latin typeface="Garamond" panose="02020404030301010803" pitchFamily="18" charset="0"/>
              </a:rPr>
              <a:t>TARV</a:t>
            </a:r>
            <a:r>
              <a:rPr lang="en-US" sz="2300" dirty="0">
                <a:solidFill>
                  <a:schemeClr val="tx2"/>
                </a:solidFill>
                <a:latin typeface="Garamond" panose="02020404030301010803" pitchFamily="18" charset="0"/>
              </a:rPr>
              <a:t> do que a </a:t>
            </a:r>
            <a:r>
              <a:rPr lang="en-US" sz="2300" dirty="0" err="1">
                <a:solidFill>
                  <a:schemeClr val="tx2"/>
                </a:solidFill>
                <a:latin typeface="Garamond" panose="02020404030301010803" pitchFamily="18" charset="0"/>
              </a:rPr>
              <a:t>monitorização</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clínica</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ou</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os</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critérios</a:t>
            </a:r>
            <a:r>
              <a:rPr lang="en-US" sz="2300" dirty="0">
                <a:solidFill>
                  <a:schemeClr val="tx2"/>
                </a:solidFill>
                <a:latin typeface="Garamond" panose="02020404030301010803" pitchFamily="18" charset="0"/>
              </a:rPr>
              <a:t> de CD4 (</a:t>
            </a:r>
            <a:r>
              <a:rPr lang="en-US" sz="2300" dirty="0" err="1">
                <a:solidFill>
                  <a:schemeClr val="tx2"/>
                </a:solidFill>
                <a:latin typeface="Garamond" panose="02020404030301010803" pitchFamily="18" charset="0"/>
              </a:rPr>
              <a:t>monitorização</a:t>
            </a:r>
            <a:r>
              <a:rPr lang="en-US" sz="2300" dirty="0">
                <a:solidFill>
                  <a:schemeClr val="tx2"/>
                </a:solidFill>
                <a:latin typeface="Garamond" panose="02020404030301010803" pitchFamily="18" charset="0"/>
              </a:rPr>
              <a:t> </a:t>
            </a:r>
            <a:r>
              <a:rPr lang="en-US" sz="2300" dirty="0" err="1">
                <a:solidFill>
                  <a:schemeClr val="tx2"/>
                </a:solidFill>
                <a:latin typeface="Garamond" panose="02020404030301010803" pitchFamily="18" charset="0"/>
              </a:rPr>
              <a:t>imunológica</a:t>
            </a:r>
            <a:r>
              <a:rPr lang="en-US" sz="2300" dirty="0">
                <a:solidFill>
                  <a:schemeClr val="tx2"/>
                </a:solidFill>
                <a:latin typeface="Garamond" panose="02020404030301010803" pitchFamily="18" charset="0"/>
              </a:rPr>
              <a:t>).</a:t>
            </a:r>
          </a:p>
        </p:txBody>
      </p:sp>
      <p:sp>
        <p:nvSpPr>
          <p:cNvPr id="7" name="TextBox 6"/>
          <p:cNvSpPr txBox="1"/>
          <p:nvPr/>
        </p:nvSpPr>
        <p:spPr>
          <a:xfrm>
            <a:off x="0" y="6627168"/>
            <a:ext cx="6324600" cy="230832"/>
          </a:xfrm>
          <a:prstGeom prst="rect">
            <a:avLst/>
          </a:prstGeom>
          <a:noFill/>
        </p:spPr>
        <p:txBody>
          <a:bodyPr wrap="square" rtlCol="0">
            <a:spAutoFit/>
          </a:bodyPr>
          <a:lstStyle/>
          <a:p>
            <a:r>
              <a:rPr lang="en-US" sz="900" dirty="0">
                <a:latin typeface="+mj-lt"/>
                <a:hlinkClick r:id="rId4"/>
              </a:rPr>
              <a:t>www.slideshare.net</a:t>
            </a:r>
            <a:r>
              <a:rPr lang="en-US" sz="900" dirty="0">
                <a:latin typeface="+mj-lt"/>
              </a:rPr>
              <a:t> </a:t>
            </a:r>
          </a:p>
        </p:txBody>
      </p:sp>
    </p:spTree>
    <p:extLst>
      <p:ext uri="{BB962C8B-B14F-4D97-AF65-F5344CB8AC3E}">
        <p14:creationId xmlns:p14="http://schemas.microsoft.com/office/powerpoint/2010/main" val="27281115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noProof="0" dirty="0"/>
              <a:t> Carga Viral</a:t>
            </a:r>
          </a:p>
        </p:txBody>
      </p:sp>
      <p:sp>
        <p:nvSpPr>
          <p:cNvPr id="4" name="Content Placeholder 2"/>
          <p:cNvSpPr>
            <a:spLocks noGrp="1"/>
          </p:cNvSpPr>
          <p:nvPr>
            <p:ph idx="1"/>
          </p:nvPr>
        </p:nvSpPr>
        <p:spPr>
          <a:xfrm>
            <a:off x="762000" y="1905000"/>
            <a:ext cx="7391400" cy="2438400"/>
          </a:xfrm>
          <a:ln w="28575">
            <a:solidFill>
              <a:srgbClr val="FF0000"/>
            </a:solidFill>
          </a:ln>
        </p:spPr>
        <p:txBody>
          <a:bodyPr>
            <a:noAutofit/>
          </a:bodyPr>
          <a:lstStyle/>
          <a:p>
            <a:pPr marL="0" indent="0" algn="ctr">
              <a:buNone/>
            </a:pPr>
            <a:r>
              <a:rPr lang="pt-PT" sz="3600" b="1" noProof="0" dirty="0">
                <a:solidFill>
                  <a:schemeClr val="tx2"/>
                </a:solidFill>
                <a:latin typeface="Garamond" panose="02020404030301010803" pitchFamily="18" charset="0"/>
              </a:rPr>
              <a:t>Insucesso virológico do tratamento: </a:t>
            </a:r>
          </a:p>
          <a:p>
            <a:pPr marL="0" indent="0" algn="ctr">
              <a:buNone/>
            </a:pPr>
            <a:r>
              <a:rPr lang="pt-PT" noProof="0" dirty="0"/>
              <a:t>Carga viral persistente no plasma</a:t>
            </a:r>
            <a:r>
              <a:rPr lang="pt-PT" noProof="0" dirty="0">
                <a:solidFill>
                  <a:schemeClr val="tx2"/>
                </a:solidFill>
              </a:rPr>
              <a:t> </a:t>
            </a:r>
            <a:r>
              <a:rPr lang="pt-PT" u="sng" noProof="0" dirty="0">
                <a:solidFill>
                  <a:schemeClr val="tx2"/>
                </a:solidFill>
              </a:rPr>
              <a:t>&gt;</a:t>
            </a:r>
            <a:r>
              <a:rPr lang="pt-PT" noProof="0" dirty="0">
                <a:solidFill>
                  <a:schemeClr val="tx2"/>
                </a:solidFill>
              </a:rPr>
              <a:t>1000 cópias/ml, medida pelo menos 6 meses depois de se iniciar a </a:t>
            </a:r>
            <a:r>
              <a:rPr lang="pt-PT" noProof="0" dirty="0" err="1">
                <a:solidFill>
                  <a:schemeClr val="tx2"/>
                </a:solidFill>
              </a:rPr>
              <a:t>TARV</a:t>
            </a:r>
            <a:r>
              <a:rPr lang="pt-PT" noProof="0" dirty="0">
                <a:solidFill>
                  <a:schemeClr val="tx2"/>
                </a:solidFill>
              </a:rPr>
              <a:t>  </a:t>
            </a:r>
          </a:p>
          <a:p>
            <a:pPr marL="0" indent="0" algn="ctr">
              <a:buNone/>
            </a:pPr>
            <a:endParaRPr lang="pt-PT" sz="3600" noProof="0" dirty="0">
              <a:solidFill>
                <a:schemeClr val="tx2"/>
              </a:solidFill>
              <a:latin typeface="Garamond" panose="02020404030301010803" pitchFamily="18" charset="0"/>
            </a:endParaRPr>
          </a:p>
          <a:p>
            <a:pPr marL="0" indent="0" algn="ctr">
              <a:buNone/>
            </a:pPr>
            <a:endParaRPr lang="pt-PT" sz="3600" noProof="0" dirty="0"/>
          </a:p>
        </p:txBody>
      </p:sp>
      <p:sp>
        <p:nvSpPr>
          <p:cNvPr id="8" name="Content Placeholder 2"/>
          <p:cNvSpPr txBox="1">
            <a:spLocks/>
          </p:cNvSpPr>
          <p:nvPr/>
        </p:nvSpPr>
        <p:spPr>
          <a:xfrm>
            <a:off x="762000" y="4724400"/>
            <a:ext cx="7391400" cy="1447800"/>
          </a:xfrm>
          <a:prstGeom prst="rect">
            <a:avLst/>
          </a:prstGeom>
          <a:ln w="2857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dirty="0"/>
              <a:t>Define-se </a:t>
            </a:r>
            <a:r>
              <a:rPr lang="en-US" sz="2800" b="1" dirty="0"/>
              <a:t>“</a:t>
            </a:r>
            <a:r>
              <a:rPr lang="en-US" sz="2800" b="1" dirty="0" err="1"/>
              <a:t>persistente</a:t>
            </a:r>
            <a:r>
              <a:rPr lang="en-US" sz="2800" b="1" dirty="0"/>
              <a:t>” </a:t>
            </a:r>
            <a:r>
              <a:rPr lang="en-US" sz="2800" dirty="0" err="1"/>
              <a:t>como</a:t>
            </a:r>
            <a:r>
              <a:rPr lang="en-US" sz="2800" dirty="0"/>
              <a:t> </a:t>
            </a:r>
            <a:r>
              <a:rPr lang="en-US" sz="2800" dirty="0" err="1"/>
              <a:t>sendo</a:t>
            </a:r>
            <a:r>
              <a:rPr lang="en-US" sz="2800" dirty="0"/>
              <a:t> </a:t>
            </a:r>
            <a:r>
              <a:rPr lang="en-US" sz="2800" u="sng" dirty="0"/>
              <a:t>&gt;</a:t>
            </a:r>
            <a:r>
              <a:rPr lang="en-US" sz="2800" dirty="0"/>
              <a:t>2 </a:t>
            </a:r>
            <a:r>
              <a:rPr lang="en-US" sz="2800" dirty="0" err="1"/>
              <a:t>resultados</a:t>
            </a:r>
            <a:r>
              <a:rPr lang="en-US" sz="2800" dirty="0"/>
              <a:t> </a:t>
            </a:r>
            <a:r>
              <a:rPr lang="en-US" sz="2800" dirty="0" err="1"/>
              <a:t>consecutivos</a:t>
            </a:r>
            <a:r>
              <a:rPr lang="en-US" sz="2800" dirty="0"/>
              <a:t> de </a:t>
            </a:r>
            <a:r>
              <a:rPr lang="en-US" sz="2800" dirty="0" err="1"/>
              <a:t>carga</a:t>
            </a:r>
            <a:r>
              <a:rPr lang="en-US" sz="2800" dirty="0"/>
              <a:t> viral, com 3 </a:t>
            </a:r>
            <a:r>
              <a:rPr lang="en-US" sz="2800" dirty="0" err="1"/>
              <a:t>meses</a:t>
            </a:r>
            <a:r>
              <a:rPr lang="en-US" sz="2800" dirty="0"/>
              <a:t> de </a:t>
            </a:r>
            <a:r>
              <a:rPr lang="en-US" sz="2800" dirty="0" err="1"/>
              <a:t>diferença</a:t>
            </a:r>
            <a:r>
              <a:rPr lang="en-US" sz="2800" dirty="0"/>
              <a:t>, com </a:t>
            </a:r>
            <a:r>
              <a:rPr lang="en-US" sz="2800" dirty="0" err="1"/>
              <a:t>apoio</a:t>
            </a:r>
            <a:r>
              <a:rPr lang="en-US" sz="2800" dirty="0"/>
              <a:t> à </a:t>
            </a:r>
            <a:r>
              <a:rPr lang="en-US" sz="2800" dirty="0" err="1"/>
              <a:t>adesão</a:t>
            </a:r>
            <a:r>
              <a:rPr lang="en-US" sz="2800" dirty="0"/>
              <a:t> entre as </a:t>
            </a:r>
            <a:r>
              <a:rPr lang="en-US" sz="2800" dirty="0" err="1"/>
              <a:t>medições</a:t>
            </a:r>
            <a:endParaRPr lang="en-US" sz="2400" dirty="0"/>
          </a:p>
          <a:p>
            <a:pPr marL="0" indent="0" algn="ctr">
              <a:buFont typeface="Arial" panose="020B0604020202020204" pitchFamily="34" charset="0"/>
              <a:buNone/>
            </a:pPr>
            <a:endParaRPr lang="en-US" sz="3600" dirty="0"/>
          </a:p>
          <a:p>
            <a:pPr marL="0" indent="0" algn="ctr">
              <a:buFont typeface="Arial" panose="020B0604020202020204" pitchFamily="34" charset="0"/>
              <a:buNone/>
            </a:pPr>
            <a:endParaRPr lang="en-US" sz="3600" dirty="0"/>
          </a:p>
        </p:txBody>
      </p:sp>
    </p:spTree>
    <p:extLst>
      <p:ext uri="{BB962C8B-B14F-4D97-AF65-F5344CB8AC3E}">
        <p14:creationId xmlns:p14="http://schemas.microsoft.com/office/powerpoint/2010/main" val="24051402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sz="4000" noProof="0" dirty="0"/>
              <a:t>Monitorização Habitual e Orientada da Carga Viral</a:t>
            </a:r>
            <a:r>
              <a:rPr lang="pt-PT" noProof="0" dirty="0"/>
              <a:t>   </a:t>
            </a:r>
          </a:p>
        </p:txBody>
      </p:sp>
      <p:graphicFrame>
        <p:nvGraphicFramePr>
          <p:cNvPr id="4" name="Diagram 3"/>
          <p:cNvGraphicFramePr/>
          <p:nvPr>
            <p:extLst>
              <p:ext uri="{D42A27DB-BD31-4B8C-83A1-F6EECF244321}">
                <p14:modId xmlns:p14="http://schemas.microsoft.com/office/powerpoint/2010/main" val="786025715"/>
              </p:ext>
            </p:extLst>
          </p:nvPr>
        </p:nvGraphicFramePr>
        <p:xfrm>
          <a:off x="457200" y="1752600"/>
          <a:ext cx="8305800" cy="47244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12011193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err="1"/>
              <a:t>Directrizes</a:t>
            </a:r>
            <a:r>
              <a:rPr lang="pt-PT" noProof="0" dirty="0"/>
              <a:t> de 2016 da OMS: Programa para a Carga Viral</a:t>
            </a:r>
          </a:p>
        </p:txBody>
      </p:sp>
      <p:sp>
        <p:nvSpPr>
          <p:cNvPr id="3" name="Content Placeholder 2"/>
          <p:cNvSpPr>
            <a:spLocks noGrp="1"/>
          </p:cNvSpPr>
          <p:nvPr>
            <p:ph idx="1"/>
          </p:nvPr>
        </p:nvSpPr>
        <p:spPr>
          <a:xfrm>
            <a:off x="152400" y="1600200"/>
            <a:ext cx="8915400" cy="4876800"/>
          </a:xfrm>
        </p:spPr>
        <p:txBody>
          <a:bodyPr>
            <a:normAutofit fontScale="92500" lnSpcReduction="20000"/>
          </a:bodyPr>
          <a:lstStyle/>
          <a:p>
            <a:r>
              <a:rPr lang="pt-PT" dirty="0"/>
              <a:t>Analisar a carga viral 6 meses depois de se iniciar a </a:t>
            </a:r>
            <a:r>
              <a:rPr lang="pt-PT" dirty="0" err="1"/>
              <a:t>TARV</a:t>
            </a:r>
            <a:r>
              <a:rPr lang="pt-PT" dirty="0"/>
              <a:t> </a:t>
            </a:r>
            <a:r>
              <a:rPr lang="pt-PT" noProof="0" dirty="0"/>
              <a:t> </a:t>
            </a:r>
          </a:p>
          <a:p>
            <a:pPr lvl="1"/>
            <a:r>
              <a:rPr lang="pt-PT" noProof="0" dirty="0"/>
              <a:t>Se for aceitável, repetir a análise 6 meses mais tarde e depois repeti-la a intervalos de pelo menos 12 meses</a:t>
            </a:r>
          </a:p>
          <a:p>
            <a:pPr lvl="1"/>
            <a:r>
              <a:rPr lang="pt-PT" noProof="0" dirty="0"/>
              <a:t>Se a carga viral for elevada, viabilizar apoio à adesão e repetir a análise 3 meses depois</a:t>
            </a:r>
          </a:p>
          <a:p>
            <a:r>
              <a:rPr lang="pt-PT" noProof="0" dirty="0"/>
              <a:t>Só se verifica o insucesso virológico se o resultado da repetição da carga viral continuar alto, mesmo após o apoio à adesão</a:t>
            </a:r>
          </a:p>
          <a:p>
            <a:r>
              <a:rPr lang="pt-PT" noProof="0" dirty="0"/>
              <a:t>As pessoas com uma linha de base de carga viral alta, como os lactentes, crianças pequenas e certos adultos, podem demorar mais tempo a </a:t>
            </a:r>
            <a:r>
              <a:rPr lang="pt-PT" dirty="0"/>
              <a:t>alcançar a supressão </a:t>
            </a:r>
            <a:r>
              <a:rPr lang="pt-PT" noProof="0" dirty="0"/>
              <a:t> </a:t>
            </a:r>
          </a:p>
        </p:txBody>
      </p:sp>
    </p:spTree>
    <p:extLst>
      <p:ext uri="{BB962C8B-B14F-4D97-AF65-F5344CB8AC3E}">
        <p14:creationId xmlns:p14="http://schemas.microsoft.com/office/powerpoint/2010/main" val="365623365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Autofit/>
          </a:bodyPr>
          <a:lstStyle/>
          <a:p>
            <a:r>
              <a:rPr lang="pt-PT" sz="3200" noProof="0" dirty="0"/>
              <a:t>Monitorização Habitual e Orientada da Carga Viral: </a:t>
            </a:r>
            <a:br>
              <a:rPr lang="pt-PT" sz="3200" noProof="0" dirty="0"/>
            </a:br>
            <a:r>
              <a:rPr lang="pt-PT" sz="3200" noProof="0" dirty="0"/>
              <a:t>Adaptação das </a:t>
            </a:r>
            <a:r>
              <a:rPr lang="pt-PT" sz="3200" noProof="0" dirty="0" err="1"/>
              <a:t>Directrizes</a:t>
            </a:r>
            <a:r>
              <a:rPr lang="pt-PT" sz="3200" noProof="0" dirty="0"/>
              <a:t> da OMS </a:t>
            </a:r>
            <a:r>
              <a:rPr lang="pt-PT" sz="3600" noProof="0" dirty="0"/>
              <a:t>  </a:t>
            </a: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28800" y="1448100"/>
            <a:ext cx="5486400" cy="529996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394920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Plano</a:t>
            </a:r>
          </a:p>
        </p:txBody>
      </p:sp>
      <p:sp>
        <p:nvSpPr>
          <p:cNvPr id="3" name="Content Placeholder 2"/>
          <p:cNvSpPr>
            <a:spLocks noGrp="1"/>
          </p:cNvSpPr>
          <p:nvPr>
            <p:ph idx="1"/>
          </p:nvPr>
        </p:nvSpPr>
        <p:spPr/>
        <p:txBody>
          <a:bodyPr>
            <a:normAutofit fontScale="92500" lnSpcReduction="20000"/>
          </a:bodyPr>
          <a:lstStyle/>
          <a:p>
            <a:r>
              <a:rPr lang="pt-PT" noProof="0" dirty="0"/>
              <a:t>Compreender o que é a</a:t>
            </a:r>
            <a:r>
              <a:rPr lang="pt-PT" baseline="0" noProof="0" dirty="0"/>
              <a:t> </a:t>
            </a:r>
            <a:r>
              <a:rPr lang="pt-PT" noProof="0" dirty="0"/>
              <a:t>carga viral</a:t>
            </a:r>
          </a:p>
          <a:p>
            <a:r>
              <a:rPr lang="pt-PT" noProof="0" dirty="0"/>
              <a:t>A carga viral e a </a:t>
            </a:r>
            <a:r>
              <a:rPr lang="pt-PT" noProof="0" dirty="0" err="1"/>
              <a:t>infecção</a:t>
            </a:r>
            <a:r>
              <a:rPr lang="pt-PT" noProof="0" dirty="0"/>
              <a:t> de HIV  </a:t>
            </a:r>
          </a:p>
          <a:p>
            <a:pPr lvl="1"/>
            <a:r>
              <a:rPr lang="pt-PT" noProof="0" dirty="0"/>
              <a:t>Evolução da doença</a:t>
            </a:r>
          </a:p>
          <a:p>
            <a:pPr lvl="1"/>
            <a:r>
              <a:rPr lang="pt-PT" noProof="0" dirty="0"/>
              <a:t>Transmissão da doença</a:t>
            </a:r>
          </a:p>
          <a:p>
            <a:r>
              <a:rPr lang="pt-PT" noProof="0" dirty="0"/>
              <a:t>Medição e documentação da carga viral  </a:t>
            </a:r>
          </a:p>
          <a:p>
            <a:r>
              <a:rPr lang="pt-PT" noProof="0" dirty="0" err="1"/>
              <a:t>Reacção</a:t>
            </a:r>
            <a:r>
              <a:rPr lang="pt-PT" noProof="0" dirty="0"/>
              <a:t> da carga viral à </a:t>
            </a:r>
            <a:r>
              <a:rPr lang="pt-PT" noProof="0" dirty="0" err="1"/>
              <a:t>TARV</a:t>
            </a:r>
            <a:endParaRPr lang="pt-PT" noProof="0" dirty="0"/>
          </a:p>
          <a:p>
            <a:r>
              <a:rPr lang="pt-PT" noProof="0" dirty="0"/>
              <a:t>Insucesso do tratamento</a:t>
            </a:r>
          </a:p>
          <a:p>
            <a:pPr lvl="1"/>
            <a:r>
              <a:rPr lang="pt-PT" noProof="0" dirty="0"/>
              <a:t>Critérios</a:t>
            </a:r>
          </a:p>
          <a:p>
            <a:pPr lvl="1"/>
            <a:r>
              <a:rPr lang="pt-PT" noProof="0" dirty="0"/>
              <a:t>Monitoração habitual e orientada da carga viral</a:t>
            </a:r>
          </a:p>
          <a:p>
            <a:r>
              <a:rPr lang="pt-PT" sz="3200" kern="1200" dirty="0">
                <a:solidFill>
                  <a:schemeClr val="tx2"/>
                </a:solidFill>
                <a:effectLst/>
                <a:latin typeface="Garamond" panose="02020404030301010803" pitchFamily="18" charset="0"/>
                <a:ea typeface="+mn-ea"/>
                <a:cs typeface="+mn-cs"/>
              </a:rPr>
              <a:t>Programa de monitorização da carga viral</a:t>
            </a:r>
            <a:endParaRPr lang="pt-PT" noProof="0" dirty="0"/>
          </a:p>
        </p:txBody>
      </p:sp>
    </p:spTree>
    <p:extLst>
      <p:ext uri="{BB962C8B-B14F-4D97-AF65-F5344CB8AC3E}">
        <p14:creationId xmlns:p14="http://schemas.microsoft.com/office/powerpoint/2010/main" val="602102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As Intervenções de Adesão Melhoram  a Supressão da Carga Viral</a:t>
            </a:r>
          </a:p>
        </p:txBody>
      </p:sp>
      <p:sp>
        <p:nvSpPr>
          <p:cNvPr id="3" name="Content Placeholder 2"/>
          <p:cNvSpPr>
            <a:spLocks noGrp="1"/>
          </p:cNvSpPr>
          <p:nvPr>
            <p:ph idx="1"/>
          </p:nvPr>
        </p:nvSpPr>
        <p:spPr>
          <a:xfrm>
            <a:off x="381000" y="1676400"/>
            <a:ext cx="3429000" cy="4572000"/>
          </a:xfrm>
        </p:spPr>
        <p:txBody>
          <a:bodyPr>
            <a:normAutofit fontScale="85000" lnSpcReduction="10000"/>
          </a:bodyPr>
          <a:lstStyle/>
          <a:p>
            <a:r>
              <a:rPr lang="pt-PT" noProof="0" dirty="0"/>
              <a:t>53% das pessoas com uma CV inicial de </a:t>
            </a:r>
            <a:r>
              <a:rPr lang="pt-PT" u="sng" noProof="0" dirty="0"/>
              <a:t>&gt;</a:t>
            </a:r>
            <a:r>
              <a:rPr lang="pt-PT" noProof="0" dirty="0"/>
              <a:t>1.000 cópias/ml conseguiram</a:t>
            </a:r>
            <a:r>
              <a:rPr lang="pt-PT" baseline="0" noProof="0" dirty="0"/>
              <a:t> alcançar a supressão virológica depois do teste inicial de carga viral e de uma intervenção intensiva orientada sobre a adesão </a:t>
            </a:r>
            <a:r>
              <a:rPr lang="pt-PT" noProof="0" dirty="0"/>
              <a:t> </a:t>
            </a:r>
          </a:p>
          <a:p>
            <a:endParaRPr lang="pt-PT" noProof="0" dirty="0"/>
          </a:p>
        </p:txBody>
      </p:sp>
      <p:sp>
        <p:nvSpPr>
          <p:cNvPr id="4" name="TextBox 3"/>
          <p:cNvSpPr txBox="1"/>
          <p:nvPr/>
        </p:nvSpPr>
        <p:spPr>
          <a:xfrm>
            <a:off x="222422" y="6474768"/>
            <a:ext cx="6324600" cy="230832"/>
          </a:xfrm>
          <a:prstGeom prst="rect">
            <a:avLst/>
          </a:prstGeom>
          <a:noFill/>
        </p:spPr>
        <p:txBody>
          <a:bodyPr wrap="square" rtlCol="0">
            <a:spAutoFit/>
          </a:bodyPr>
          <a:lstStyle/>
          <a:p>
            <a:r>
              <a:rPr lang="en-US" sz="900" dirty="0" err="1">
                <a:solidFill>
                  <a:prstClr val="black"/>
                </a:solidFill>
              </a:rPr>
              <a:t>Orrell</a:t>
            </a:r>
            <a:r>
              <a:rPr lang="en-US" sz="900" dirty="0">
                <a:solidFill>
                  <a:prstClr val="black"/>
                </a:solidFill>
              </a:rPr>
              <a:t> et al., </a:t>
            </a:r>
            <a:r>
              <a:rPr lang="en-US" sz="900" dirty="0" err="1">
                <a:solidFill>
                  <a:prstClr val="black"/>
                </a:solidFill>
              </a:rPr>
              <a:t>Antivir</a:t>
            </a:r>
            <a:r>
              <a:rPr lang="en-US" sz="900" dirty="0">
                <a:solidFill>
                  <a:prstClr val="black"/>
                </a:solidFill>
              </a:rPr>
              <a:t> </a:t>
            </a:r>
            <a:r>
              <a:rPr lang="en-US" sz="900" dirty="0" err="1">
                <a:solidFill>
                  <a:prstClr val="black"/>
                </a:solidFill>
              </a:rPr>
              <a:t>Ther</a:t>
            </a:r>
            <a:r>
              <a:rPr lang="en-US" sz="900" dirty="0">
                <a:solidFill>
                  <a:prstClr val="black"/>
                </a:solidFill>
              </a:rPr>
              <a:t> 2007</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4269159" y="1905000"/>
            <a:ext cx="4596141" cy="3554592"/>
          </a:xfrm>
          <a:prstGeom prst="rect">
            <a:avLst/>
          </a:prstGeom>
          <a:noFill/>
          <a:ln w="12700">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89885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noProof="0" dirty="0"/>
              <a:t>Aconselhamento sobre Maior Adesão</a:t>
            </a:r>
          </a:p>
        </p:txBody>
      </p:sp>
      <p:sp>
        <p:nvSpPr>
          <p:cNvPr id="4" name="Content Placeholder 3"/>
          <p:cNvSpPr>
            <a:spLocks noGrp="1"/>
          </p:cNvSpPr>
          <p:nvPr>
            <p:ph idx="1"/>
          </p:nvPr>
        </p:nvSpPr>
        <p:spPr>
          <a:xfrm>
            <a:off x="76200" y="1524000"/>
            <a:ext cx="9067800" cy="5334000"/>
          </a:xfrm>
        </p:spPr>
        <p:txBody>
          <a:bodyPr>
            <a:normAutofit fontScale="85000" lnSpcReduction="20000"/>
          </a:bodyPr>
          <a:lstStyle/>
          <a:p>
            <a:pPr marL="0" indent="0" algn="ctr">
              <a:buNone/>
            </a:pPr>
            <a:r>
              <a:rPr lang="pt-PT" sz="2800" noProof="0" dirty="0"/>
              <a:t>O aconselhamento sobre maior adesão é um processo contínuo e repetido, que </a:t>
            </a:r>
            <a:r>
              <a:rPr lang="pt-PT" sz="2800" dirty="0"/>
              <a:t>inclui: </a:t>
            </a:r>
            <a:r>
              <a:rPr lang="pt-PT" sz="2800" noProof="0" dirty="0"/>
              <a:t> </a:t>
            </a:r>
          </a:p>
          <a:p>
            <a:pPr marL="0" indent="0">
              <a:buNone/>
            </a:pPr>
            <a:endParaRPr lang="pt-PT" noProof="0" dirty="0"/>
          </a:p>
          <a:p>
            <a:pPr marL="0" indent="0">
              <a:buNone/>
            </a:pPr>
            <a:endParaRPr lang="pt-PT" noProof="0" dirty="0"/>
          </a:p>
          <a:p>
            <a:pPr marL="0" indent="0">
              <a:buNone/>
            </a:pPr>
            <a:endParaRPr lang="pt-PT" noProof="0" dirty="0"/>
          </a:p>
          <a:p>
            <a:pPr marL="0" indent="0">
              <a:buNone/>
            </a:pPr>
            <a:endParaRPr lang="pt-PT" noProof="0" dirty="0"/>
          </a:p>
          <a:p>
            <a:pPr marL="0" indent="0">
              <a:buNone/>
            </a:pPr>
            <a:endParaRPr lang="pt-PT" noProof="0" dirty="0"/>
          </a:p>
          <a:p>
            <a:pPr marL="0" indent="0">
              <a:buNone/>
            </a:pPr>
            <a:endParaRPr lang="pt-PT" noProof="0" dirty="0"/>
          </a:p>
          <a:p>
            <a:pPr marL="0" indent="0">
              <a:buNone/>
            </a:pPr>
            <a:endParaRPr lang="pt-PT" noProof="0" dirty="0"/>
          </a:p>
          <a:p>
            <a:pPr marL="0" indent="0">
              <a:buNone/>
            </a:pPr>
            <a:endParaRPr lang="pt-PT" noProof="0" dirty="0"/>
          </a:p>
          <a:p>
            <a:pPr marL="0" indent="0" algn="ctr">
              <a:buNone/>
            </a:pPr>
            <a:endParaRPr lang="pt-PT" noProof="0" dirty="0"/>
          </a:p>
          <a:p>
            <a:pPr marL="0" indent="0" algn="ctr">
              <a:buNone/>
            </a:pPr>
            <a:endParaRPr lang="pt-PT" noProof="0" dirty="0"/>
          </a:p>
          <a:p>
            <a:pPr marL="0" indent="0" algn="ctr">
              <a:buNone/>
            </a:pPr>
            <a:r>
              <a:rPr lang="pt-PT" noProof="0" dirty="0"/>
              <a:t>Repetir as etapas 1-4 durante as sessões de acompanhamento.</a:t>
            </a:r>
          </a:p>
        </p:txBody>
      </p:sp>
      <p:graphicFrame>
        <p:nvGraphicFramePr>
          <p:cNvPr id="5" name="Diagram 4"/>
          <p:cNvGraphicFramePr/>
          <p:nvPr>
            <p:extLst>
              <p:ext uri="{D42A27DB-BD31-4B8C-83A1-F6EECF244321}">
                <p14:modId xmlns:p14="http://schemas.microsoft.com/office/powerpoint/2010/main" val="1943619386"/>
              </p:ext>
            </p:extLst>
          </p:nvPr>
        </p:nvGraphicFramePr>
        <p:xfrm>
          <a:off x="2209800" y="2438400"/>
          <a:ext cx="4724400" cy="35052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382021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noProof="0" dirty="0"/>
              <a:t>Para se Conseguir uma Boa Adesão  </a:t>
            </a:r>
          </a:p>
        </p:txBody>
      </p:sp>
      <p:sp>
        <p:nvSpPr>
          <p:cNvPr id="4" name="Content Placeholder 2"/>
          <p:cNvSpPr>
            <a:spLocks noGrp="1"/>
          </p:cNvSpPr>
          <p:nvPr>
            <p:ph idx="1"/>
          </p:nvPr>
        </p:nvSpPr>
        <p:spPr/>
        <p:txBody>
          <a:bodyPr>
            <a:normAutofit/>
          </a:bodyPr>
          <a:lstStyle/>
          <a:p>
            <a:r>
              <a:rPr lang="pt-PT" noProof="0" dirty="0"/>
              <a:t>Devem repetir-se as sessões de adesão até se alcançar um bom nível de adesão</a:t>
            </a:r>
          </a:p>
          <a:p>
            <a:r>
              <a:rPr lang="pt-PT" noProof="0" dirty="0"/>
              <a:t>Uma vez que </a:t>
            </a:r>
            <a:r>
              <a:rPr lang="pt-PT" dirty="0"/>
              <a:t>se obtenha uma boa adesão, marcar uma data para a repetição da medição da carga viral, depois de 3 meses de boa adesão, e comunicar a data ao doente </a:t>
            </a:r>
            <a:r>
              <a:rPr lang="pt-PT" noProof="0" dirty="0"/>
              <a:t> </a:t>
            </a:r>
          </a:p>
        </p:txBody>
      </p:sp>
    </p:spTree>
    <p:extLst>
      <p:ext uri="{BB962C8B-B14F-4D97-AF65-F5344CB8AC3E}">
        <p14:creationId xmlns:p14="http://schemas.microsoft.com/office/powerpoint/2010/main" val="7398596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Monitorização da Carga Viral: </a:t>
            </a:r>
            <a:br>
              <a:rPr lang="pt-PT" noProof="0" dirty="0"/>
            </a:br>
            <a:r>
              <a:rPr lang="pt-PT" noProof="0" dirty="0"/>
              <a:t>Nem </a:t>
            </a:r>
            <a:r>
              <a:rPr lang="pt-PT" dirty="0"/>
              <a:t>Demasiado Nem Muito Pouco</a:t>
            </a:r>
            <a:endParaRPr lang="pt-PT" noProof="0" dirty="0"/>
          </a:p>
        </p:txBody>
      </p:sp>
      <p:sp>
        <p:nvSpPr>
          <p:cNvPr id="3" name="Content Placeholder 2"/>
          <p:cNvSpPr>
            <a:spLocks noGrp="1"/>
          </p:cNvSpPr>
          <p:nvPr>
            <p:ph idx="1"/>
          </p:nvPr>
        </p:nvSpPr>
        <p:spPr>
          <a:xfrm>
            <a:off x="457200" y="1600200"/>
            <a:ext cx="8229600" cy="5105400"/>
          </a:xfrm>
        </p:spPr>
        <p:txBody>
          <a:bodyPr>
            <a:normAutofit fontScale="85000" lnSpcReduction="20000"/>
          </a:bodyPr>
          <a:lstStyle/>
          <a:p>
            <a:r>
              <a:rPr lang="pt-PT" noProof="0" dirty="0"/>
              <a:t>É necessário obter mais evidência para se determinar o programa ideal para monitorização da carga viral.  </a:t>
            </a:r>
          </a:p>
          <a:p>
            <a:r>
              <a:rPr lang="pt-PT" noProof="0" dirty="0"/>
              <a:t>Demasiada monitorização:</a:t>
            </a:r>
          </a:p>
          <a:p>
            <a:pPr lvl="1"/>
            <a:r>
              <a:rPr lang="pt-PT" noProof="0" dirty="0"/>
              <a:t>Utiliza muitos recursos, é dispendiosa e pode não contribuir para melhorar os resultados do doente  </a:t>
            </a:r>
          </a:p>
          <a:p>
            <a:pPr lvl="1"/>
            <a:r>
              <a:rPr lang="pt-PT" noProof="0" dirty="0"/>
              <a:t>Se for </a:t>
            </a:r>
            <a:r>
              <a:rPr lang="pt-PT" noProof="0" dirty="0" err="1"/>
              <a:t>incorrectamente</a:t>
            </a:r>
            <a:r>
              <a:rPr lang="pt-PT" noProof="0" dirty="0"/>
              <a:t> implementada, pode culminar numa mudança prematura de regime (</a:t>
            </a:r>
            <a:r>
              <a:rPr lang="pt-PT" dirty="0"/>
              <a:t>p. ex. testar a carga viral antes da data prevista para a supressão, ou repetir o teste de carga viral sem se verificar um aumento da adesão) </a:t>
            </a:r>
            <a:r>
              <a:rPr lang="pt-PT" noProof="0" dirty="0"/>
              <a:t> </a:t>
            </a:r>
          </a:p>
          <a:p>
            <a:r>
              <a:rPr lang="pt-PT" noProof="0" dirty="0"/>
              <a:t>A monitorização infrequente pode culminar no atraso da </a:t>
            </a:r>
            <a:r>
              <a:rPr lang="pt-PT" noProof="0" dirty="0" err="1"/>
              <a:t>detecção</a:t>
            </a:r>
            <a:r>
              <a:rPr lang="pt-PT" noProof="0" dirty="0"/>
              <a:t> do insucesso do tratamento e da evolução da doença  </a:t>
            </a:r>
          </a:p>
          <a:p>
            <a:pPr lvl="1"/>
            <a:r>
              <a:rPr lang="pt-PT" noProof="0" dirty="0"/>
              <a:t>Nos doentes com uma adesão parcial, o </a:t>
            </a:r>
            <a:r>
              <a:rPr lang="pt-PT" dirty="0"/>
              <a:t>atraso dos testes de carga viral pode permitir a ocorrência da resistência ao medicamento </a:t>
            </a:r>
            <a:r>
              <a:rPr lang="pt-PT" noProof="0" dirty="0"/>
              <a:t> </a:t>
            </a:r>
          </a:p>
        </p:txBody>
      </p:sp>
    </p:spTree>
    <p:extLst>
      <p:ext uri="{BB962C8B-B14F-4D97-AF65-F5344CB8AC3E}">
        <p14:creationId xmlns:p14="http://schemas.microsoft.com/office/powerpoint/2010/main" val="46689142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sz="3600" noProof="0" dirty="0"/>
              <a:t>Programa de Monitorização Habitual da Carga Viral</a:t>
            </a:r>
          </a:p>
        </p:txBody>
      </p:sp>
      <p:sp>
        <p:nvSpPr>
          <p:cNvPr id="5" name="TextBox 4"/>
          <p:cNvSpPr txBox="1"/>
          <p:nvPr/>
        </p:nvSpPr>
        <p:spPr>
          <a:xfrm>
            <a:off x="228600" y="1600200"/>
            <a:ext cx="8610600" cy="461665"/>
          </a:xfrm>
          <a:prstGeom prst="rect">
            <a:avLst/>
          </a:prstGeom>
          <a:noFill/>
          <a:ln w="12700">
            <a:solidFill>
              <a:srgbClr val="FF0000"/>
            </a:solidFill>
          </a:ln>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Adultos</a:t>
            </a: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excluindo</a:t>
            </a: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mulheres</a:t>
            </a: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grávidas</a:t>
            </a: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r>
              <a:rPr kumimoji="0" lang="en-US"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ou</a:t>
            </a: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 </a:t>
            </a:r>
            <a:r>
              <a:rPr kumimoji="0" lang="en-US" sz="2400" b="1" i="0" u="none" strike="noStrike" kern="1200" cap="none" spc="0" normalizeH="0" baseline="0" noProof="0" dirty="0" err="1">
                <a:ln>
                  <a:noFill/>
                </a:ln>
                <a:solidFill>
                  <a:prstClr val="black"/>
                </a:solidFill>
                <a:effectLst/>
                <a:uLnTx/>
                <a:uFillTx/>
                <a:latin typeface="Garamond" panose="02020404030301010803" pitchFamily="18" charset="0"/>
                <a:ea typeface="+mn-ea"/>
                <a:cs typeface="+mn-cs"/>
              </a:rPr>
              <a:t>amamentar</a:t>
            </a:r>
            <a:r>
              <a:rPr kumimoji="0" lang="en-US" sz="2400" b="1" i="0" u="none" strike="noStrike" kern="1200" cap="none" spc="0" normalizeH="0" baseline="0" noProof="0" dirty="0">
                <a:ln>
                  <a:noFill/>
                </a:ln>
                <a:solidFill>
                  <a:prstClr val="black"/>
                </a:solidFill>
                <a:effectLst/>
                <a:uLnTx/>
                <a:uFillTx/>
                <a:latin typeface="Garamond" panose="02020404030301010803" pitchFamily="18" charset="0"/>
                <a:ea typeface="+mn-ea"/>
                <a:cs typeface="+mn-cs"/>
              </a:rPr>
              <a:t> )</a:t>
            </a:r>
          </a:p>
        </p:txBody>
      </p:sp>
      <p:sp>
        <p:nvSpPr>
          <p:cNvPr id="6" name="Content Placeholder 5"/>
          <p:cNvSpPr>
            <a:spLocks noGrp="1"/>
          </p:cNvSpPr>
          <p:nvPr>
            <p:ph idx="1"/>
          </p:nvPr>
        </p:nvSpPr>
        <p:spPr>
          <a:xfrm>
            <a:off x="228600" y="2209800"/>
            <a:ext cx="8610600" cy="4572000"/>
          </a:xfrm>
        </p:spPr>
        <p:txBody>
          <a:bodyPr>
            <a:normAutofit/>
          </a:bodyPr>
          <a:lstStyle/>
          <a:p>
            <a:r>
              <a:rPr lang="pt-PT" i="1" noProof="0" dirty="0"/>
              <a:t>Preencher o programa de tratamento de acordo com as </a:t>
            </a:r>
            <a:r>
              <a:rPr lang="pt-PT" i="1" noProof="0" dirty="0" err="1"/>
              <a:t>directrizes</a:t>
            </a:r>
            <a:r>
              <a:rPr lang="pt-PT" i="1" noProof="0" dirty="0"/>
              <a:t> nacionais   </a:t>
            </a:r>
          </a:p>
        </p:txBody>
      </p:sp>
    </p:spTree>
    <p:extLst>
      <p:ext uri="{BB962C8B-B14F-4D97-AF65-F5344CB8AC3E}">
        <p14:creationId xmlns:p14="http://schemas.microsoft.com/office/powerpoint/2010/main" val="668373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74638"/>
            <a:ext cx="9220200" cy="1143000"/>
          </a:xfrm>
        </p:spPr>
        <p:txBody>
          <a:bodyPr>
            <a:noAutofit/>
          </a:bodyPr>
          <a:lstStyle/>
          <a:p>
            <a:r>
              <a:rPr lang="pt-PT" sz="3600" dirty="0"/>
              <a:t>Programa de Monitorização Habitual da Carga Viral</a:t>
            </a:r>
            <a:endParaRPr lang="pt-PT" sz="3600" noProof="0" dirty="0"/>
          </a:p>
        </p:txBody>
      </p:sp>
      <p:sp>
        <p:nvSpPr>
          <p:cNvPr id="4" name="Content Placeholder 2"/>
          <p:cNvSpPr>
            <a:spLocks noGrp="1"/>
          </p:cNvSpPr>
          <p:nvPr>
            <p:ph idx="1"/>
          </p:nvPr>
        </p:nvSpPr>
        <p:spPr>
          <a:xfrm>
            <a:off x="457200" y="2895600"/>
            <a:ext cx="8229600" cy="3733800"/>
          </a:xfrm>
        </p:spPr>
        <p:txBody>
          <a:bodyPr>
            <a:normAutofit/>
          </a:bodyPr>
          <a:lstStyle/>
          <a:p>
            <a:r>
              <a:rPr lang="pt-PT" i="1" dirty="0"/>
              <a:t>Preencher o programa de tratamento de acordo com as </a:t>
            </a:r>
            <a:r>
              <a:rPr lang="pt-PT" i="1" dirty="0" err="1"/>
              <a:t>directrizes</a:t>
            </a:r>
            <a:r>
              <a:rPr lang="pt-PT" i="1" dirty="0"/>
              <a:t> nacionais</a:t>
            </a:r>
            <a:endParaRPr lang="pt-PT" noProof="0" dirty="0"/>
          </a:p>
        </p:txBody>
      </p:sp>
      <p:sp>
        <p:nvSpPr>
          <p:cNvPr id="5" name="Content Placeholder 2"/>
          <p:cNvSpPr txBox="1">
            <a:spLocks/>
          </p:cNvSpPr>
          <p:nvPr/>
        </p:nvSpPr>
        <p:spPr>
          <a:xfrm>
            <a:off x="457200" y="1905000"/>
            <a:ext cx="7696200" cy="685800"/>
          </a:xfrm>
          <a:prstGeom prst="rect">
            <a:avLst/>
          </a:prstGeom>
          <a:ln w="2857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3600" b="1" dirty="0" err="1"/>
              <a:t>Crianças</a:t>
            </a:r>
            <a:r>
              <a:rPr lang="en-US" sz="3600" b="1" dirty="0"/>
              <a:t> e </a:t>
            </a:r>
            <a:r>
              <a:rPr lang="en-US" sz="3600" b="1" dirty="0" err="1"/>
              <a:t>adolescentes</a:t>
            </a:r>
            <a:r>
              <a:rPr lang="en-US" sz="3600" b="1" dirty="0"/>
              <a:t> a </a:t>
            </a:r>
            <a:r>
              <a:rPr lang="en-US" sz="3600" b="1" dirty="0" err="1"/>
              <a:t>fazer</a:t>
            </a:r>
            <a:r>
              <a:rPr lang="en-US" sz="3600" b="1" dirty="0"/>
              <a:t> </a:t>
            </a:r>
            <a:r>
              <a:rPr lang="en-US" sz="3600" b="1" dirty="0" err="1"/>
              <a:t>TARV</a:t>
            </a:r>
            <a:endParaRPr lang="en-US" sz="2800" dirty="0"/>
          </a:p>
          <a:p>
            <a:pPr marL="0" indent="0" algn="ctr">
              <a:buFont typeface="Arial" panose="020B0604020202020204" pitchFamily="34" charset="0"/>
              <a:buNone/>
            </a:pPr>
            <a:endParaRPr lang="en-US" sz="3600" dirty="0"/>
          </a:p>
        </p:txBody>
      </p:sp>
    </p:spTree>
    <p:extLst>
      <p:ext uri="{BB962C8B-B14F-4D97-AF65-F5344CB8AC3E}">
        <p14:creationId xmlns:p14="http://schemas.microsoft.com/office/powerpoint/2010/main" val="38995208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P</a:t>
            </a:r>
            <a:r>
              <a:rPr lang="pt-PT" sz="4000" dirty="0"/>
              <a:t>rograma de Monitorização Habitual da Carga Viral</a:t>
            </a:r>
            <a:endParaRPr lang="pt-PT" noProof="0" dirty="0"/>
          </a:p>
        </p:txBody>
      </p:sp>
      <p:sp>
        <p:nvSpPr>
          <p:cNvPr id="4" name="Content Placeholder 2"/>
          <p:cNvSpPr>
            <a:spLocks noGrp="1"/>
          </p:cNvSpPr>
          <p:nvPr>
            <p:ph idx="1"/>
          </p:nvPr>
        </p:nvSpPr>
        <p:spPr>
          <a:xfrm>
            <a:off x="457200" y="2895600"/>
            <a:ext cx="8229600" cy="3733800"/>
          </a:xfrm>
        </p:spPr>
        <p:txBody>
          <a:bodyPr>
            <a:normAutofit/>
          </a:bodyPr>
          <a:lstStyle/>
          <a:p>
            <a:r>
              <a:rPr lang="pt-PT" i="1" dirty="0"/>
              <a:t>Preencher o programa de tratamento de acordo com as </a:t>
            </a:r>
            <a:r>
              <a:rPr lang="pt-PT" i="1" dirty="0" err="1"/>
              <a:t>directrizes</a:t>
            </a:r>
            <a:r>
              <a:rPr lang="pt-PT" i="1" dirty="0"/>
              <a:t> nacionais</a:t>
            </a:r>
            <a:endParaRPr lang="pt-PT" dirty="0"/>
          </a:p>
          <a:p>
            <a:pPr marL="457200" lvl="1" indent="0">
              <a:buNone/>
            </a:pPr>
            <a:endParaRPr lang="pt-PT" noProof="0" dirty="0"/>
          </a:p>
        </p:txBody>
      </p:sp>
      <p:sp>
        <p:nvSpPr>
          <p:cNvPr id="5" name="Content Placeholder 2"/>
          <p:cNvSpPr txBox="1">
            <a:spLocks/>
          </p:cNvSpPr>
          <p:nvPr/>
        </p:nvSpPr>
        <p:spPr>
          <a:xfrm>
            <a:off x="457200" y="1905000"/>
            <a:ext cx="7696200" cy="685800"/>
          </a:xfrm>
          <a:prstGeom prst="rect">
            <a:avLst/>
          </a:prstGeom>
          <a:ln w="28575">
            <a:solidFill>
              <a:srgbClr val="FF0000"/>
            </a:solidFill>
          </a:ln>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2"/>
                </a:solidFill>
                <a:latin typeface="Garamond" panose="02020404030301010803" pitchFamily="18" charset="0"/>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2"/>
                </a:solidFill>
                <a:latin typeface="Garamond" panose="02020404030301010803" pitchFamily="18" charset="0"/>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2"/>
                </a:solidFill>
                <a:latin typeface="Garamond" panose="02020404030301010803" pitchFamily="18" charset="0"/>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2"/>
                </a:solidFill>
                <a:latin typeface="Garamond" panose="02020404030301010803" pitchFamily="18" charset="0"/>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Font typeface="Arial" panose="020B0604020202020204" pitchFamily="34" charset="0"/>
              <a:buNone/>
            </a:pPr>
            <a:r>
              <a:rPr lang="en-US" sz="2800" b="1" dirty="0" err="1"/>
              <a:t>Mulheres</a:t>
            </a:r>
            <a:r>
              <a:rPr lang="en-US" sz="2800" b="1" dirty="0"/>
              <a:t> </a:t>
            </a:r>
            <a:r>
              <a:rPr lang="en-US" sz="2800" b="1" dirty="0" err="1"/>
              <a:t>grávidas</a:t>
            </a:r>
            <a:r>
              <a:rPr lang="en-US" sz="2800" b="1" dirty="0"/>
              <a:t> </a:t>
            </a:r>
            <a:r>
              <a:rPr lang="en-US" sz="2800" b="1" dirty="0" err="1"/>
              <a:t>ou</a:t>
            </a:r>
            <a:r>
              <a:rPr lang="en-US" sz="2800" b="1" dirty="0"/>
              <a:t> a </a:t>
            </a:r>
            <a:r>
              <a:rPr lang="en-US" sz="2800" b="1" dirty="0" err="1"/>
              <a:t>amamentar</a:t>
            </a:r>
            <a:r>
              <a:rPr lang="en-US" sz="2800" b="1" dirty="0"/>
              <a:t> a </a:t>
            </a:r>
            <a:r>
              <a:rPr lang="en-US" sz="2800" b="1" dirty="0" err="1"/>
              <a:t>fazer</a:t>
            </a:r>
            <a:r>
              <a:rPr lang="en-US" sz="2800" b="1" dirty="0"/>
              <a:t> </a:t>
            </a:r>
            <a:r>
              <a:rPr lang="en-US" sz="2800" b="1" dirty="0" err="1"/>
              <a:t>TARV</a:t>
            </a:r>
            <a:endParaRPr lang="en-US" sz="2000" dirty="0"/>
          </a:p>
          <a:p>
            <a:pPr marL="0" indent="0" algn="ctr">
              <a:buFont typeface="Arial" panose="020B0604020202020204" pitchFamily="34" charset="0"/>
              <a:buNone/>
            </a:pPr>
            <a:endParaRPr lang="en-US" sz="3600" dirty="0"/>
          </a:p>
        </p:txBody>
      </p:sp>
    </p:spTree>
    <p:extLst>
      <p:ext uri="{BB962C8B-B14F-4D97-AF65-F5344CB8AC3E}">
        <p14:creationId xmlns:p14="http://schemas.microsoft.com/office/powerpoint/2010/main" val="38789382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noProof="0" dirty="0"/>
              <a:t>Função dos </a:t>
            </a:r>
            <a:r>
              <a:rPr lang="pt-PT" dirty="0"/>
              <a:t>Testes de Contagem de</a:t>
            </a:r>
            <a:r>
              <a:rPr lang="pt-PT" noProof="0" dirty="0"/>
              <a:t> CD4 </a:t>
            </a:r>
          </a:p>
        </p:txBody>
      </p:sp>
      <p:sp>
        <p:nvSpPr>
          <p:cNvPr id="3" name="Content Placeholder 2"/>
          <p:cNvSpPr>
            <a:spLocks noGrp="1"/>
          </p:cNvSpPr>
          <p:nvPr>
            <p:ph idx="1"/>
          </p:nvPr>
        </p:nvSpPr>
        <p:spPr>
          <a:xfrm>
            <a:off x="457200" y="1600200"/>
            <a:ext cx="8229600" cy="5029200"/>
          </a:xfrm>
        </p:spPr>
        <p:txBody>
          <a:bodyPr>
            <a:normAutofit/>
          </a:bodyPr>
          <a:lstStyle/>
          <a:p>
            <a:r>
              <a:rPr lang="pt-PT" dirty="0"/>
              <a:t>O teste de C</a:t>
            </a:r>
            <a:r>
              <a:rPr lang="pt-PT" noProof="0" dirty="0"/>
              <a:t>D4 na linha de base, ao voltar a fazer tratamento a seguir a uma interrupção ou quando a pessoa se apresenta com um novo problema, ajuda a determinar o nível de supressão imunológica. </a:t>
            </a:r>
          </a:p>
          <a:p>
            <a:r>
              <a:rPr lang="pt-PT" dirty="0"/>
              <a:t>O teste de </a:t>
            </a:r>
            <a:r>
              <a:rPr lang="pt-PT" noProof="0" dirty="0"/>
              <a:t>CD4 pode orientar e priorizar o estudo diagnóstico e pode ajudar a tomar decisões sobre a profilaxia </a:t>
            </a:r>
          </a:p>
          <a:p>
            <a:r>
              <a:rPr lang="pt-PT" noProof="0" dirty="0"/>
              <a:t>Já não é necessário fazer testes de CD4 de rotina</a:t>
            </a:r>
          </a:p>
          <a:p>
            <a:pPr lvl="1"/>
            <a:endParaRPr lang="pt-PT" noProof="0" dirty="0"/>
          </a:p>
        </p:txBody>
      </p:sp>
    </p:spTree>
    <p:extLst>
      <p:ext uri="{BB962C8B-B14F-4D97-AF65-F5344CB8AC3E}">
        <p14:creationId xmlns:p14="http://schemas.microsoft.com/office/powerpoint/2010/main" val="232824933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Testes de Contagem de CD4</a:t>
            </a:r>
          </a:p>
        </p:txBody>
      </p:sp>
      <p:sp>
        <p:nvSpPr>
          <p:cNvPr id="3" name="Content Placeholder 2"/>
          <p:cNvSpPr>
            <a:spLocks noGrp="1"/>
          </p:cNvSpPr>
          <p:nvPr>
            <p:ph idx="1"/>
          </p:nvPr>
        </p:nvSpPr>
        <p:spPr>
          <a:xfrm>
            <a:off x="457200" y="1600200"/>
            <a:ext cx="8229600" cy="5029200"/>
          </a:xfrm>
        </p:spPr>
        <p:txBody>
          <a:bodyPr>
            <a:normAutofit/>
          </a:bodyPr>
          <a:lstStyle/>
          <a:p>
            <a:r>
              <a:rPr lang="pt-PT" i="1" noProof="0" dirty="0"/>
              <a:t>Inserir as </a:t>
            </a:r>
            <a:r>
              <a:rPr lang="pt-PT" i="1" noProof="0" dirty="0" err="1"/>
              <a:t>directrizes</a:t>
            </a:r>
            <a:r>
              <a:rPr lang="pt-PT" i="1" noProof="0" dirty="0"/>
              <a:t> nacionais sobre os testes de contagem de CD4</a:t>
            </a:r>
          </a:p>
        </p:txBody>
      </p:sp>
    </p:spTree>
    <p:extLst>
      <p:ext uri="{BB962C8B-B14F-4D97-AF65-F5344CB8AC3E}">
        <p14:creationId xmlns:p14="http://schemas.microsoft.com/office/powerpoint/2010/main" val="420930518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3200"/>
            <a:ext cx="9144000" cy="1143000"/>
          </a:xfrm>
        </p:spPr>
        <p:txBody>
          <a:bodyPr>
            <a:normAutofit/>
          </a:bodyPr>
          <a:lstStyle/>
          <a:p>
            <a:r>
              <a:rPr lang="pt-PT" noProof="0" dirty="0"/>
              <a:t>Prova sobre o seu conhecimento</a:t>
            </a:r>
          </a:p>
        </p:txBody>
      </p:sp>
    </p:spTree>
    <p:extLst>
      <p:ext uri="{BB962C8B-B14F-4D97-AF65-F5344CB8AC3E}">
        <p14:creationId xmlns:p14="http://schemas.microsoft.com/office/powerpoint/2010/main" val="10301760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a:solidFill>
            <a:schemeClr val="tx2"/>
          </a:solidFill>
        </p:spPr>
        <p:txBody>
          <a:bodyPr>
            <a:normAutofit/>
          </a:bodyPr>
          <a:lstStyle/>
          <a:p>
            <a:r>
              <a:rPr lang="pt-PT" noProof="0" dirty="0">
                <a:solidFill>
                  <a:schemeClr val="bg1"/>
                </a:solidFill>
                <a:latin typeface="Garamond" panose="02020404030301010803" pitchFamily="18" charset="0"/>
              </a:rPr>
              <a:t>Introdução: o que é a carga viral? (1)</a:t>
            </a:r>
          </a:p>
        </p:txBody>
      </p:sp>
      <p:sp>
        <p:nvSpPr>
          <p:cNvPr id="3" name="Content Placeholder 2"/>
          <p:cNvSpPr>
            <a:spLocks noGrp="1"/>
          </p:cNvSpPr>
          <p:nvPr>
            <p:ph idx="1"/>
          </p:nvPr>
        </p:nvSpPr>
        <p:spPr>
          <a:xfrm>
            <a:off x="762000" y="1905000"/>
            <a:ext cx="7391400" cy="1295400"/>
          </a:xfrm>
          <a:ln w="28575">
            <a:solidFill>
              <a:srgbClr val="FF0000"/>
            </a:solidFill>
          </a:ln>
        </p:spPr>
        <p:txBody>
          <a:bodyPr>
            <a:noAutofit/>
          </a:bodyPr>
          <a:lstStyle/>
          <a:p>
            <a:pPr marL="0" indent="0" algn="ctr">
              <a:buNone/>
            </a:pPr>
            <a:r>
              <a:rPr lang="pt-PT" sz="3600" b="1" noProof="0" dirty="0">
                <a:solidFill>
                  <a:schemeClr val="tx2"/>
                </a:solidFill>
                <a:latin typeface="Garamond" panose="02020404030301010803" pitchFamily="18" charset="0"/>
              </a:rPr>
              <a:t>A carga viral </a:t>
            </a:r>
            <a:r>
              <a:rPr lang="pt-PT" sz="3600" dirty="0"/>
              <a:t>é a concentração de cópias de ARN </a:t>
            </a:r>
            <a:r>
              <a:rPr lang="pt-PT" sz="3600" noProof="0" dirty="0">
                <a:solidFill>
                  <a:schemeClr val="tx2"/>
                </a:solidFill>
                <a:latin typeface="Garamond" panose="02020404030301010803" pitchFamily="18" charset="0"/>
              </a:rPr>
              <a:t>HIV no sangue.</a:t>
            </a:r>
          </a:p>
          <a:p>
            <a:pPr marL="0" indent="0" algn="ctr">
              <a:buNone/>
            </a:pPr>
            <a:endParaRPr lang="pt-PT" sz="3600" noProof="0" dirty="0">
              <a:solidFill>
                <a:schemeClr val="tx2"/>
              </a:solidFill>
              <a:latin typeface="Garamond" panose="02020404030301010803" pitchFamily="18" charset="0"/>
            </a:endParaRPr>
          </a:p>
          <a:p>
            <a:pPr marL="0" indent="0" algn="ctr">
              <a:buNone/>
            </a:pPr>
            <a:r>
              <a:rPr lang="pt-PT" noProof="0" dirty="0">
                <a:solidFill>
                  <a:schemeClr val="tx2"/>
                </a:solidFill>
                <a:latin typeface="Garamond" panose="02020404030301010803" pitchFamily="18" charset="0"/>
              </a:rPr>
              <a:t>Isso</a:t>
            </a:r>
            <a:r>
              <a:rPr lang="pt-PT" baseline="0" noProof="0" dirty="0">
                <a:solidFill>
                  <a:schemeClr val="tx2"/>
                </a:solidFill>
                <a:latin typeface="Garamond" panose="02020404030301010803" pitchFamily="18" charset="0"/>
              </a:rPr>
              <a:t> constitui um indício de uma replicação contínua do vírus no corpo da pessoa</a:t>
            </a:r>
            <a:r>
              <a:rPr lang="pt-PT" noProof="0" dirty="0">
                <a:solidFill>
                  <a:schemeClr val="tx2"/>
                </a:solidFill>
                <a:latin typeface="Garamond" panose="02020404030301010803" pitchFamily="18" charset="0"/>
              </a:rPr>
              <a:t>.</a:t>
            </a:r>
            <a:endParaRPr lang="pt-PT" sz="2800" noProof="0" dirty="0">
              <a:solidFill>
                <a:schemeClr val="tx2"/>
              </a:solidFill>
              <a:latin typeface="Garamond" panose="02020404030301010803" pitchFamily="18" charset="0"/>
            </a:endParaRPr>
          </a:p>
          <a:p>
            <a:pPr marL="0" indent="0" algn="ctr">
              <a:buNone/>
            </a:pPr>
            <a:endParaRPr lang="pt-PT" sz="3600" noProof="0" dirty="0"/>
          </a:p>
        </p:txBody>
      </p:sp>
    </p:spTree>
    <p:extLst>
      <p:ext uri="{BB962C8B-B14F-4D97-AF65-F5344CB8AC3E}">
        <p14:creationId xmlns:p14="http://schemas.microsoft.com/office/powerpoint/2010/main" val="189236589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1ª Pergunta</a:t>
            </a:r>
          </a:p>
        </p:txBody>
      </p:sp>
      <p:sp>
        <p:nvSpPr>
          <p:cNvPr id="3" name="Content Placeholder 2"/>
          <p:cNvSpPr>
            <a:spLocks noGrp="1"/>
          </p:cNvSpPr>
          <p:nvPr>
            <p:ph idx="1"/>
          </p:nvPr>
        </p:nvSpPr>
        <p:spPr>
          <a:xfrm>
            <a:off x="457200" y="1600200"/>
            <a:ext cx="8229600" cy="5029200"/>
          </a:xfrm>
        </p:spPr>
        <p:txBody>
          <a:bodyPr>
            <a:normAutofit fontScale="92500"/>
          </a:bodyPr>
          <a:lstStyle/>
          <a:p>
            <a:pPr marL="0" indent="0" algn="ctr">
              <a:buNone/>
            </a:pPr>
            <a:r>
              <a:rPr lang="pt-PT" b="1" noProof="0" dirty="0"/>
              <a:t>Qual dos seguintes doentes corre maior risco de transmitir o HIV durante um </a:t>
            </a:r>
            <a:r>
              <a:rPr lang="pt-PT" b="1" noProof="0" dirty="0" err="1"/>
              <a:t>acto</a:t>
            </a:r>
            <a:r>
              <a:rPr lang="pt-PT" b="1" noProof="0" dirty="0"/>
              <a:t> sexual desprotegido?</a:t>
            </a:r>
          </a:p>
          <a:p>
            <a:pPr marL="0" indent="0">
              <a:buNone/>
            </a:pPr>
            <a:endParaRPr lang="pt-PT" b="1" noProof="0" dirty="0"/>
          </a:p>
          <a:p>
            <a:pPr marL="514350" indent="-514350">
              <a:buAutoNum type="alphaUcPeriod"/>
            </a:pPr>
            <a:r>
              <a:rPr lang="pt-PT" noProof="0" dirty="0"/>
              <a:t>A tomar </a:t>
            </a:r>
            <a:r>
              <a:rPr lang="pt-PT" noProof="0" dirty="0" err="1"/>
              <a:t>ARVs</a:t>
            </a:r>
            <a:r>
              <a:rPr lang="pt-PT" dirty="0"/>
              <a:t>, com uma CV</a:t>
            </a:r>
            <a:r>
              <a:rPr lang="pt-PT" noProof="0" dirty="0"/>
              <a:t> = 10.000 cópias/ml</a:t>
            </a:r>
          </a:p>
          <a:p>
            <a:pPr marL="514350" indent="-514350">
              <a:buFont typeface="Arial" panose="020B0604020202020204" pitchFamily="34" charset="0"/>
              <a:buAutoNum type="alphaUcPeriod"/>
            </a:pPr>
            <a:r>
              <a:rPr lang="pt-PT" dirty="0"/>
              <a:t>Sem tomar</a:t>
            </a:r>
            <a:r>
              <a:rPr lang="pt-PT" noProof="0" dirty="0"/>
              <a:t> </a:t>
            </a:r>
            <a:r>
              <a:rPr lang="pt-PT" noProof="0" dirty="0" err="1"/>
              <a:t>ARVs</a:t>
            </a:r>
            <a:r>
              <a:rPr lang="pt-PT" noProof="0" dirty="0"/>
              <a:t>, com uma CV = 100.000 cópias/ml</a:t>
            </a:r>
          </a:p>
          <a:p>
            <a:pPr marL="514350" indent="-514350">
              <a:buAutoNum type="alphaUcPeriod"/>
            </a:pPr>
            <a:r>
              <a:rPr lang="pt-PT" noProof="0" dirty="0"/>
              <a:t>A tomar </a:t>
            </a:r>
            <a:r>
              <a:rPr lang="pt-PT" noProof="0" dirty="0" err="1"/>
              <a:t>ARVs</a:t>
            </a:r>
            <a:r>
              <a:rPr lang="pt-PT" noProof="0" dirty="0"/>
              <a:t>, com uma CV &lt; 20 cópias/ml</a:t>
            </a:r>
          </a:p>
          <a:p>
            <a:pPr marL="514350" indent="-514350">
              <a:buFont typeface="Arial" panose="020B0604020202020204" pitchFamily="34" charset="0"/>
              <a:buAutoNum type="alphaUcPeriod"/>
            </a:pPr>
            <a:r>
              <a:rPr lang="pt-PT" dirty="0"/>
              <a:t>A tomar </a:t>
            </a:r>
            <a:r>
              <a:rPr lang="pt-PT" dirty="0" err="1"/>
              <a:t>ARVs</a:t>
            </a:r>
            <a:r>
              <a:rPr lang="pt-PT" dirty="0"/>
              <a:t>, com uma CV</a:t>
            </a:r>
            <a:r>
              <a:rPr lang="pt-PT" noProof="0" dirty="0"/>
              <a:t> = 2.000 cópias/ml</a:t>
            </a:r>
          </a:p>
        </p:txBody>
      </p:sp>
    </p:spTree>
    <p:extLst>
      <p:ext uri="{BB962C8B-B14F-4D97-AF65-F5344CB8AC3E}">
        <p14:creationId xmlns:p14="http://schemas.microsoft.com/office/powerpoint/2010/main" val="320652840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Resposta</a:t>
            </a: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pt-PT" b="1" dirty="0"/>
              <a:t>Qual dos seguintes doentes corre maior risco de transmitir o HIV durante um </a:t>
            </a:r>
            <a:r>
              <a:rPr lang="pt-PT" b="1" dirty="0" err="1"/>
              <a:t>acto</a:t>
            </a:r>
            <a:r>
              <a:rPr lang="pt-PT" b="1" dirty="0"/>
              <a:t> sexual desprotegido?</a:t>
            </a:r>
            <a:endParaRPr lang="pt-PT" b="1" noProof="0" dirty="0"/>
          </a:p>
          <a:p>
            <a:pPr marL="0" indent="0">
              <a:buNone/>
            </a:pPr>
            <a:endParaRPr lang="pt-PT" b="1" noProof="0" dirty="0"/>
          </a:p>
          <a:p>
            <a:pPr marL="514350" indent="-514350">
              <a:buAutoNum type="alphaUcPeriod"/>
            </a:pPr>
            <a:r>
              <a:rPr lang="pt-PT" dirty="0"/>
              <a:t>A tomar </a:t>
            </a:r>
            <a:r>
              <a:rPr lang="pt-PT" dirty="0" err="1"/>
              <a:t>ARVs</a:t>
            </a:r>
            <a:r>
              <a:rPr lang="pt-PT" dirty="0"/>
              <a:t>, com uma CV = 10.000  </a:t>
            </a:r>
            <a:endParaRPr lang="pt-PT" noProof="0" dirty="0"/>
          </a:p>
          <a:p>
            <a:pPr marL="514350" indent="-514350">
              <a:buAutoNum type="alphaUcPeriod"/>
            </a:pPr>
            <a:r>
              <a:rPr lang="pt-PT" b="1" noProof="0" dirty="0">
                <a:solidFill>
                  <a:srgbClr val="FF0000"/>
                </a:solidFill>
              </a:rPr>
              <a:t>Sem tomar </a:t>
            </a:r>
            <a:r>
              <a:rPr lang="pt-PT" b="1" noProof="0" dirty="0" err="1">
                <a:solidFill>
                  <a:srgbClr val="FF0000"/>
                </a:solidFill>
              </a:rPr>
              <a:t>ARVs</a:t>
            </a:r>
            <a:r>
              <a:rPr lang="pt-PT" b="1" noProof="0" dirty="0">
                <a:solidFill>
                  <a:srgbClr val="FF0000"/>
                </a:solidFill>
              </a:rPr>
              <a:t>, com uma CV = 100.000</a:t>
            </a:r>
          </a:p>
          <a:p>
            <a:pPr marL="514350" indent="-514350">
              <a:buAutoNum type="alphaUcPeriod"/>
            </a:pPr>
            <a:r>
              <a:rPr lang="pt-PT" dirty="0"/>
              <a:t>A tomar </a:t>
            </a:r>
            <a:r>
              <a:rPr lang="pt-PT" dirty="0" err="1"/>
              <a:t>ARVs</a:t>
            </a:r>
            <a:r>
              <a:rPr lang="pt-PT" dirty="0"/>
              <a:t>, com uma CV </a:t>
            </a:r>
            <a:r>
              <a:rPr lang="pt-PT" noProof="0" dirty="0"/>
              <a:t>&lt; 20</a:t>
            </a:r>
          </a:p>
          <a:p>
            <a:pPr marL="514350" indent="-514350">
              <a:buAutoNum type="alphaUcPeriod"/>
            </a:pPr>
            <a:r>
              <a:rPr lang="pt-PT" dirty="0"/>
              <a:t>A tomar </a:t>
            </a:r>
            <a:r>
              <a:rPr lang="pt-PT" dirty="0" err="1"/>
              <a:t>ARVs</a:t>
            </a:r>
            <a:r>
              <a:rPr lang="pt-PT" dirty="0"/>
              <a:t>, com uma CV</a:t>
            </a:r>
            <a:r>
              <a:rPr lang="pt-PT" noProof="0" dirty="0"/>
              <a:t> = 2.000</a:t>
            </a:r>
          </a:p>
        </p:txBody>
      </p:sp>
    </p:spTree>
    <p:extLst>
      <p:ext uri="{BB962C8B-B14F-4D97-AF65-F5344CB8AC3E}">
        <p14:creationId xmlns:p14="http://schemas.microsoft.com/office/powerpoint/2010/main" val="32089806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2ª Pergunta</a:t>
            </a: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pt-PT" b="1" noProof="0" dirty="0"/>
              <a:t>O doente A tem uma carga viral = 3.500 ao fim de 6 semanas </a:t>
            </a:r>
            <a:r>
              <a:rPr lang="pt-PT" b="1" dirty="0"/>
              <a:t>a fazer a </a:t>
            </a:r>
            <a:r>
              <a:rPr lang="pt-PT" b="1" dirty="0" err="1"/>
              <a:t>TARV</a:t>
            </a:r>
            <a:r>
              <a:rPr lang="pt-PT" b="1" noProof="0" dirty="0"/>
              <a:t>. Isto representa o insucesso do tratamento.</a:t>
            </a:r>
          </a:p>
          <a:p>
            <a:pPr marL="0" indent="0">
              <a:buNone/>
            </a:pPr>
            <a:endParaRPr lang="pt-PT" b="1" noProof="0" dirty="0"/>
          </a:p>
          <a:p>
            <a:pPr marL="514350" indent="-514350">
              <a:buAutoNum type="alphaUcPeriod"/>
            </a:pPr>
            <a:r>
              <a:rPr lang="pt-PT" noProof="0" dirty="0"/>
              <a:t>Verdadeiro</a:t>
            </a:r>
          </a:p>
          <a:p>
            <a:pPr marL="514350" indent="-514350">
              <a:buAutoNum type="alphaUcPeriod"/>
            </a:pPr>
            <a:r>
              <a:rPr lang="pt-PT" noProof="0" dirty="0"/>
              <a:t>Falso</a:t>
            </a:r>
          </a:p>
        </p:txBody>
      </p:sp>
    </p:spTree>
    <p:extLst>
      <p:ext uri="{BB962C8B-B14F-4D97-AF65-F5344CB8AC3E}">
        <p14:creationId xmlns:p14="http://schemas.microsoft.com/office/powerpoint/2010/main" val="34994867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Resposta</a:t>
            </a: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pt-PT" b="1" dirty="0"/>
              <a:t>O doente A tem uma carga viral = 3.500 ao fim de 6 semanas a fazer a </a:t>
            </a:r>
            <a:r>
              <a:rPr lang="pt-PT" b="1" dirty="0" err="1"/>
              <a:t>TARV</a:t>
            </a:r>
            <a:r>
              <a:rPr lang="pt-PT" b="1" dirty="0"/>
              <a:t>. Isto representa o insucesso do tratamento.</a:t>
            </a:r>
            <a:endParaRPr lang="pt-PT" b="1" noProof="0" dirty="0"/>
          </a:p>
          <a:p>
            <a:pPr marL="0" indent="0">
              <a:buNone/>
            </a:pPr>
            <a:endParaRPr lang="pt-PT" b="1" noProof="0" dirty="0"/>
          </a:p>
          <a:p>
            <a:pPr marL="514350" indent="-514350">
              <a:buAutoNum type="alphaUcPeriod"/>
            </a:pPr>
            <a:r>
              <a:rPr lang="pt-PT" noProof="0" dirty="0"/>
              <a:t>Verdadeiro</a:t>
            </a:r>
          </a:p>
          <a:p>
            <a:pPr marL="514350" indent="-514350">
              <a:buAutoNum type="alphaUcPeriod"/>
            </a:pPr>
            <a:r>
              <a:rPr lang="pt-PT" b="1" noProof="0" dirty="0">
                <a:solidFill>
                  <a:srgbClr val="FF0000"/>
                </a:solidFill>
              </a:rPr>
              <a:t>Falso</a:t>
            </a:r>
          </a:p>
        </p:txBody>
      </p:sp>
    </p:spTree>
    <p:extLst>
      <p:ext uri="{BB962C8B-B14F-4D97-AF65-F5344CB8AC3E}">
        <p14:creationId xmlns:p14="http://schemas.microsoft.com/office/powerpoint/2010/main" val="255349703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3ª Pergunta</a:t>
            </a: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pt-PT" b="1" noProof="0" dirty="0"/>
              <a:t>O doente B tem uma CV </a:t>
            </a:r>
            <a:r>
              <a:rPr lang="pt-PT" b="1" noProof="0" dirty="0" err="1"/>
              <a:t>indetectável</a:t>
            </a:r>
            <a:r>
              <a:rPr lang="pt-PT" b="1" noProof="0" dirty="0"/>
              <a:t> ao fim de 6 meses de </a:t>
            </a:r>
            <a:r>
              <a:rPr lang="pt-PT" b="1" noProof="0" dirty="0" err="1"/>
              <a:t>TARV</a:t>
            </a:r>
            <a:r>
              <a:rPr lang="pt-PT" b="1" noProof="0" dirty="0"/>
              <a:t>. Quando se deve fazer o próximo </a:t>
            </a:r>
            <a:r>
              <a:rPr lang="pt-PT" b="1" dirty="0"/>
              <a:t>teste da CV</a:t>
            </a:r>
            <a:r>
              <a:rPr lang="pt-PT" b="1" noProof="0" dirty="0"/>
              <a:t>?</a:t>
            </a:r>
          </a:p>
          <a:p>
            <a:pPr marL="0" indent="0" algn="ctr">
              <a:buNone/>
            </a:pPr>
            <a:endParaRPr lang="pt-PT" noProof="0" dirty="0"/>
          </a:p>
          <a:p>
            <a:pPr marL="514350" indent="-514350">
              <a:buAutoNum type="arabicPeriod"/>
            </a:pPr>
            <a:r>
              <a:rPr lang="pt-PT" noProof="0" dirty="0"/>
              <a:t>Não é necessário</a:t>
            </a:r>
          </a:p>
          <a:p>
            <a:pPr marL="514350" indent="-514350">
              <a:buAutoNum type="arabicPeriod"/>
            </a:pPr>
            <a:r>
              <a:rPr lang="pt-PT" noProof="0" dirty="0"/>
              <a:t>1 ano</a:t>
            </a:r>
          </a:p>
          <a:p>
            <a:pPr marL="514350" indent="-514350">
              <a:buAutoNum type="arabicPeriod"/>
            </a:pPr>
            <a:r>
              <a:rPr lang="pt-PT" noProof="0" dirty="0"/>
              <a:t>6 meses</a:t>
            </a:r>
          </a:p>
          <a:p>
            <a:pPr marL="514350" indent="-514350">
              <a:buAutoNum type="arabicPeriod"/>
            </a:pPr>
            <a:r>
              <a:rPr lang="pt-PT" noProof="0" dirty="0"/>
              <a:t>3 meses</a:t>
            </a:r>
          </a:p>
        </p:txBody>
      </p:sp>
    </p:spTree>
    <p:extLst>
      <p:ext uri="{BB962C8B-B14F-4D97-AF65-F5344CB8AC3E}">
        <p14:creationId xmlns:p14="http://schemas.microsoft.com/office/powerpoint/2010/main" val="206806068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Resposta	</a:t>
            </a:r>
          </a:p>
        </p:txBody>
      </p:sp>
      <p:sp>
        <p:nvSpPr>
          <p:cNvPr id="3" name="Content Placeholder 2"/>
          <p:cNvSpPr>
            <a:spLocks noGrp="1"/>
          </p:cNvSpPr>
          <p:nvPr>
            <p:ph idx="1"/>
          </p:nvPr>
        </p:nvSpPr>
        <p:spPr>
          <a:xfrm>
            <a:off x="457200" y="1600200"/>
            <a:ext cx="8229600" cy="5029200"/>
          </a:xfrm>
        </p:spPr>
        <p:txBody>
          <a:bodyPr>
            <a:normAutofit/>
          </a:bodyPr>
          <a:lstStyle/>
          <a:p>
            <a:pPr marL="0" indent="0" algn="ctr">
              <a:buNone/>
            </a:pPr>
            <a:r>
              <a:rPr lang="pt-PT" b="1" dirty="0"/>
              <a:t>O doente B tem uma CV </a:t>
            </a:r>
            <a:r>
              <a:rPr lang="pt-PT" b="1" dirty="0" err="1"/>
              <a:t>indetectável</a:t>
            </a:r>
            <a:r>
              <a:rPr lang="pt-PT" b="1" dirty="0"/>
              <a:t> ao fim de 6 meses de </a:t>
            </a:r>
            <a:r>
              <a:rPr lang="pt-PT" b="1" dirty="0" err="1"/>
              <a:t>TARV</a:t>
            </a:r>
            <a:r>
              <a:rPr lang="pt-PT" b="1" dirty="0"/>
              <a:t>. Quando deve fazer o próximo teste de CV</a:t>
            </a:r>
            <a:r>
              <a:rPr lang="pt-PT" b="1" noProof="0" dirty="0"/>
              <a:t>?</a:t>
            </a:r>
          </a:p>
          <a:p>
            <a:pPr marL="0" indent="0" algn="ctr">
              <a:buNone/>
            </a:pPr>
            <a:endParaRPr lang="pt-PT" noProof="0" dirty="0"/>
          </a:p>
          <a:p>
            <a:pPr marL="514350" indent="-514350">
              <a:buFont typeface="Arial" panose="020B0604020202020204" pitchFamily="34" charset="0"/>
              <a:buAutoNum type="arabicPeriod"/>
            </a:pPr>
            <a:r>
              <a:rPr lang="pt-PT" dirty="0"/>
              <a:t>Não é necessário</a:t>
            </a:r>
          </a:p>
          <a:p>
            <a:pPr marL="514350" indent="-514350">
              <a:buFont typeface="Arial" panose="020B0604020202020204" pitchFamily="34" charset="0"/>
              <a:buAutoNum type="arabicPeriod"/>
            </a:pPr>
            <a:r>
              <a:rPr lang="pt-PT" dirty="0"/>
              <a:t>1 ano</a:t>
            </a:r>
          </a:p>
          <a:p>
            <a:pPr marL="514350" indent="-514350">
              <a:buFont typeface="Arial" panose="020B0604020202020204" pitchFamily="34" charset="0"/>
              <a:buAutoNum type="arabicPeriod"/>
            </a:pPr>
            <a:r>
              <a:rPr lang="pt-PT" b="1" dirty="0">
                <a:solidFill>
                  <a:srgbClr val="FF0000"/>
                </a:solidFill>
              </a:rPr>
              <a:t>6 meses</a:t>
            </a:r>
          </a:p>
          <a:p>
            <a:pPr marL="514350" indent="-514350">
              <a:buAutoNum type="arabicPeriod"/>
            </a:pPr>
            <a:r>
              <a:rPr lang="pt-PT" noProof="0" dirty="0"/>
              <a:t>3 meses</a:t>
            </a:r>
          </a:p>
          <a:p>
            <a:pPr marL="0" indent="0">
              <a:buNone/>
            </a:pPr>
            <a:endParaRPr lang="pt-PT" dirty="0"/>
          </a:p>
          <a:p>
            <a:pPr marL="0" indent="0">
              <a:buNone/>
            </a:pPr>
            <a:endParaRPr lang="pt-PT" b="1" noProof="0" dirty="0">
              <a:solidFill>
                <a:srgbClr val="FF0000"/>
              </a:solidFill>
            </a:endParaRPr>
          </a:p>
        </p:txBody>
      </p:sp>
    </p:spTree>
    <p:extLst>
      <p:ext uri="{BB962C8B-B14F-4D97-AF65-F5344CB8AC3E}">
        <p14:creationId xmlns:p14="http://schemas.microsoft.com/office/powerpoint/2010/main" val="388554034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noProof="0" dirty="0"/>
              <a:t>Resumo</a:t>
            </a:r>
          </a:p>
        </p:txBody>
      </p:sp>
      <p:sp>
        <p:nvSpPr>
          <p:cNvPr id="3" name="Content Placeholder 2"/>
          <p:cNvSpPr>
            <a:spLocks noGrp="1"/>
          </p:cNvSpPr>
          <p:nvPr>
            <p:ph idx="1"/>
          </p:nvPr>
        </p:nvSpPr>
        <p:spPr>
          <a:xfrm>
            <a:off x="152400" y="1600200"/>
            <a:ext cx="8763000" cy="5257800"/>
          </a:xfrm>
        </p:spPr>
        <p:txBody>
          <a:bodyPr>
            <a:noAutofit/>
          </a:bodyPr>
          <a:lstStyle/>
          <a:p>
            <a:r>
              <a:rPr lang="pt-PT" sz="2300" noProof="0" dirty="0"/>
              <a:t>A carga viral prevê a evolução da doença no indivíduo e a retransmissão do </a:t>
            </a:r>
            <a:r>
              <a:rPr lang="pt-PT" sz="2300" noProof="0" dirty="0" err="1"/>
              <a:t>HIV</a:t>
            </a:r>
            <a:r>
              <a:rPr lang="pt-PT" sz="2300" noProof="0" dirty="0"/>
              <a:t> para os parceiros sexuais ou de mãe para filho</a:t>
            </a:r>
          </a:p>
          <a:p>
            <a:r>
              <a:rPr lang="pt-PT" sz="2300" noProof="0" dirty="0"/>
              <a:t>Na maioria das pessoas a carga viral diminui para níveis inferiores aos </a:t>
            </a:r>
            <a:r>
              <a:rPr lang="pt-PT" sz="2300" noProof="0" dirty="0" err="1"/>
              <a:t>detectáveis</a:t>
            </a:r>
            <a:r>
              <a:rPr lang="pt-PT" sz="2300" noProof="0" dirty="0"/>
              <a:t> em testes sanguíneos da carga viral ao fim de 6 meses de </a:t>
            </a:r>
            <a:r>
              <a:rPr lang="pt-PT" sz="2300" noProof="0" dirty="0" err="1"/>
              <a:t>TARV</a:t>
            </a:r>
            <a:r>
              <a:rPr lang="pt-PT" sz="2300" noProof="0" dirty="0"/>
              <a:t>  </a:t>
            </a:r>
          </a:p>
          <a:p>
            <a:r>
              <a:rPr lang="pt-PT" sz="2300" noProof="0" dirty="0"/>
              <a:t>O teste de carga viral constitui o método preferido para </a:t>
            </a:r>
            <a:r>
              <a:rPr lang="pt-PT" sz="2300" noProof="0" dirty="0" err="1"/>
              <a:t>detecção</a:t>
            </a:r>
            <a:r>
              <a:rPr lang="pt-PT" sz="2300" noProof="0" dirty="0"/>
              <a:t> do insucesso do tratamento em doentes a receber a </a:t>
            </a:r>
            <a:r>
              <a:rPr lang="pt-PT" sz="2300" noProof="0" dirty="0" err="1"/>
              <a:t>TARV</a:t>
            </a:r>
            <a:r>
              <a:rPr lang="pt-PT" sz="2300" noProof="0" dirty="0"/>
              <a:t> e deve ser </a:t>
            </a:r>
            <a:r>
              <a:rPr lang="pt-PT" sz="2300" noProof="0" dirty="0" err="1"/>
              <a:t>efectuado</a:t>
            </a:r>
            <a:r>
              <a:rPr lang="pt-PT" sz="2300" noProof="0" dirty="0"/>
              <a:t> ao fim de 6 meses de </a:t>
            </a:r>
            <a:r>
              <a:rPr lang="pt-PT" sz="2300" noProof="0" dirty="0" err="1"/>
              <a:t>TARV</a:t>
            </a:r>
            <a:endParaRPr lang="pt-PT" sz="2300" noProof="0" dirty="0"/>
          </a:p>
          <a:p>
            <a:r>
              <a:rPr lang="pt-PT" sz="2300" dirty="0"/>
              <a:t>Aderir às </a:t>
            </a:r>
            <a:r>
              <a:rPr lang="pt-PT" sz="2300" dirty="0" err="1"/>
              <a:t>directrizes</a:t>
            </a:r>
            <a:r>
              <a:rPr lang="pt-PT" sz="2300" dirty="0"/>
              <a:t> nacionais relativas à carga viral, que especificam o nível aceitável de resposta à </a:t>
            </a:r>
            <a:r>
              <a:rPr lang="pt-PT" sz="2300" noProof="0" dirty="0" err="1"/>
              <a:t>TARV</a:t>
            </a:r>
            <a:r>
              <a:rPr lang="pt-PT" sz="2300" noProof="0" dirty="0"/>
              <a:t> </a:t>
            </a:r>
          </a:p>
          <a:p>
            <a:r>
              <a:rPr lang="pt-PT" sz="2300" b="1" u="sng" noProof="0" dirty="0"/>
              <a:t>Insucesso do tratamento virológico</a:t>
            </a:r>
            <a:r>
              <a:rPr lang="pt-PT" sz="2300" noProof="0" dirty="0"/>
              <a:t>: persistente (</a:t>
            </a:r>
            <a:r>
              <a:rPr lang="pt-PT" sz="2300" u="sng" noProof="0" dirty="0"/>
              <a:t>&gt;</a:t>
            </a:r>
            <a:r>
              <a:rPr lang="pt-PT" sz="2300" noProof="0" dirty="0"/>
              <a:t>2 testes da carga viral a um intervalo de 3 meses, com apoio à adesão entre ambos) carga viral no plasma ≥1000 cópias/ml, medida ao fim de um mínimo de 6 meses de </a:t>
            </a:r>
            <a:r>
              <a:rPr lang="pt-PT" sz="2300" noProof="0" dirty="0" err="1"/>
              <a:t>TARV</a:t>
            </a:r>
            <a:endParaRPr lang="pt-PT" sz="2300" noProof="0" dirty="0"/>
          </a:p>
        </p:txBody>
      </p:sp>
    </p:spTree>
    <p:extLst>
      <p:ext uri="{BB962C8B-B14F-4D97-AF65-F5344CB8AC3E}">
        <p14:creationId xmlns:p14="http://schemas.microsoft.com/office/powerpoint/2010/main" val="391670722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PT" dirty="0"/>
              <a:t>Perguntas</a:t>
            </a:r>
            <a:r>
              <a:rPr lang="pt-PT" noProof="0" dirty="0"/>
              <a:t>?</a:t>
            </a:r>
          </a:p>
        </p:txBody>
      </p:sp>
    </p:spTree>
    <p:extLst>
      <p:ext uri="{BB962C8B-B14F-4D97-AF65-F5344CB8AC3E}">
        <p14:creationId xmlns:p14="http://schemas.microsoft.com/office/powerpoint/2010/main" val="360165585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sz="4400" kern="1200" dirty="0">
                <a:solidFill>
                  <a:schemeClr val="bg1"/>
                </a:solidFill>
                <a:effectLst/>
                <a:latin typeface="Garamond" panose="02020404030301010803" pitchFamily="18" charset="0"/>
                <a:ea typeface="+mj-ea"/>
                <a:cs typeface="+mj-cs"/>
              </a:rPr>
              <a:t>Introdução: o que é a carga viral</a:t>
            </a:r>
            <a:r>
              <a:rPr lang="pt-PT" noProof="0" dirty="0"/>
              <a:t>? (2)</a:t>
            </a:r>
          </a:p>
        </p:txBody>
      </p:sp>
      <p:sp>
        <p:nvSpPr>
          <p:cNvPr id="4" name="Content Placeholder 2"/>
          <p:cNvSpPr>
            <a:spLocks noGrp="1"/>
          </p:cNvSpPr>
          <p:nvPr>
            <p:ph idx="1"/>
          </p:nvPr>
        </p:nvSpPr>
        <p:spPr>
          <a:xfrm>
            <a:off x="457200" y="1905000"/>
            <a:ext cx="8229600" cy="3496994"/>
          </a:xfrm>
        </p:spPr>
        <p:txBody>
          <a:bodyPr>
            <a:normAutofit fontScale="77500" lnSpcReduction="20000"/>
          </a:bodyPr>
          <a:lstStyle/>
          <a:p>
            <a:r>
              <a:rPr lang="pt-PT" sz="3500" noProof="0" dirty="0"/>
              <a:t>A carga viral é utilizada</a:t>
            </a:r>
            <a:r>
              <a:rPr lang="pt-PT" sz="3500" baseline="0" noProof="0" dirty="0"/>
              <a:t> para indicar o seguinte: </a:t>
            </a:r>
            <a:endParaRPr lang="pt-PT" sz="3500" noProof="0" dirty="0"/>
          </a:p>
          <a:p>
            <a:pPr lvl="1"/>
            <a:r>
              <a:rPr lang="pt-PT" sz="3000" noProof="0" dirty="0"/>
              <a:t>A </a:t>
            </a:r>
            <a:r>
              <a:rPr lang="pt-PT" sz="3000" noProof="0" dirty="0" err="1"/>
              <a:t>reacção</a:t>
            </a:r>
            <a:r>
              <a:rPr lang="pt-PT" sz="3000" noProof="0" dirty="0"/>
              <a:t> </a:t>
            </a:r>
            <a:r>
              <a:rPr lang="pt-PT" sz="3000" dirty="0"/>
              <a:t>à</a:t>
            </a:r>
            <a:r>
              <a:rPr lang="pt-PT" sz="3000" noProof="0" dirty="0"/>
              <a:t> </a:t>
            </a:r>
            <a:r>
              <a:rPr lang="pt-PT" sz="3000" noProof="0" dirty="0" err="1"/>
              <a:t>TARV</a:t>
            </a:r>
            <a:r>
              <a:rPr lang="pt-PT" sz="3000" noProof="0" dirty="0"/>
              <a:t> e o risco de evolução clínica da doença</a:t>
            </a:r>
          </a:p>
          <a:p>
            <a:pPr lvl="1"/>
            <a:r>
              <a:rPr lang="pt-PT" sz="3000" noProof="0" dirty="0"/>
              <a:t>O risco de transmissão do HIV entre parceiros sexuais</a:t>
            </a:r>
          </a:p>
          <a:p>
            <a:pPr lvl="1"/>
            <a:r>
              <a:rPr lang="pt-PT" sz="3000" dirty="0"/>
              <a:t>O risco de transmissão do HIV mãe-filho</a:t>
            </a:r>
            <a:endParaRPr lang="pt-PT" sz="3000" noProof="0" dirty="0"/>
          </a:p>
          <a:p>
            <a:r>
              <a:rPr lang="pt-PT" sz="3500" noProof="0" dirty="0"/>
              <a:t>Desde 2013 que as </a:t>
            </a:r>
            <a:r>
              <a:rPr lang="pt-PT" sz="3500" noProof="0" dirty="0" err="1"/>
              <a:t>directrizes</a:t>
            </a:r>
            <a:r>
              <a:rPr lang="pt-PT" sz="3500" noProof="0" dirty="0"/>
              <a:t> da OMS recomendam testes de rotina de carga viral em todas as crianças e adultos </a:t>
            </a:r>
            <a:r>
              <a:rPr lang="pt-PT" sz="3500" noProof="0" dirty="0" err="1"/>
              <a:t>infectados</a:t>
            </a:r>
            <a:r>
              <a:rPr lang="pt-PT" sz="3500" noProof="0" dirty="0"/>
              <a:t> com HIV e a tomar </a:t>
            </a:r>
            <a:r>
              <a:rPr lang="pt-PT" sz="3500" noProof="0" dirty="0" err="1"/>
              <a:t>ARTs</a:t>
            </a:r>
            <a:r>
              <a:rPr lang="pt-PT" sz="3500" noProof="0" dirty="0"/>
              <a:t> (antirretrovirais).  </a:t>
            </a:r>
          </a:p>
          <a:p>
            <a:endParaRPr lang="pt-PT" noProof="0" dirty="0"/>
          </a:p>
        </p:txBody>
      </p:sp>
      <p:sp>
        <p:nvSpPr>
          <p:cNvPr id="5" name="TextBox 4"/>
          <p:cNvSpPr txBox="1"/>
          <p:nvPr/>
        </p:nvSpPr>
        <p:spPr>
          <a:xfrm>
            <a:off x="0" y="6627168"/>
            <a:ext cx="6324600" cy="230832"/>
          </a:xfrm>
          <a:prstGeom prst="rect">
            <a:avLst/>
          </a:prstGeom>
          <a:noFill/>
        </p:spPr>
        <p:txBody>
          <a:bodyPr wrap="square" rtlCol="0">
            <a:spAutoFit/>
          </a:bodyPr>
          <a:lstStyle/>
          <a:p>
            <a:r>
              <a:rPr lang="en-US" sz="900" dirty="0">
                <a:latin typeface="+mj-lt"/>
              </a:rPr>
              <a:t>DHHS Guidelines, 2013; Murray et al, AIDS 1999; </a:t>
            </a:r>
            <a:r>
              <a:rPr lang="en-US" sz="900" dirty="0" err="1">
                <a:latin typeface="+mj-lt"/>
              </a:rPr>
              <a:t>Marschner</a:t>
            </a:r>
            <a:r>
              <a:rPr lang="en-US" sz="900" dirty="0">
                <a:latin typeface="+mj-lt"/>
              </a:rPr>
              <a:t> et al, JID 1998; </a:t>
            </a:r>
            <a:r>
              <a:rPr lang="en-US" sz="900" dirty="0" err="1">
                <a:latin typeface="+mj-lt"/>
              </a:rPr>
              <a:t>Thiebaut</a:t>
            </a:r>
            <a:r>
              <a:rPr lang="en-US" sz="900" dirty="0">
                <a:latin typeface="+mj-lt"/>
              </a:rPr>
              <a:t> et al, AIDS 2000</a:t>
            </a:r>
          </a:p>
        </p:txBody>
      </p:sp>
    </p:spTree>
    <p:extLst>
      <p:ext uri="{BB962C8B-B14F-4D97-AF65-F5344CB8AC3E}">
        <p14:creationId xmlns:p14="http://schemas.microsoft.com/office/powerpoint/2010/main" val="1892365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noProof="0" dirty="0"/>
              <a:t>A Carga Viral na evolução da Doença de HIV  </a:t>
            </a:r>
          </a:p>
        </p:txBody>
      </p:sp>
      <p:sp>
        <p:nvSpPr>
          <p:cNvPr id="4" name="Content Placeholder 2"/>
          <p:cNvSpPr>
            <a:spLocks noGrp="1"/>
          </p:cNvSpPr>
          <p:nvPr>
            <p:ph idx="1"/>
          </p:nvPr>
        </p:nvSpPr>
        <p:spPr>
          <a:xfrm>
            <a:off x="0" y="4800600"/>
            <a:ext cx="9144000" cy="1782763"/>
          </a:xfrm>
        </p:spPr>
        <p:txBody>
          <a:bodyPr>
            <a:noAutofit/>
          </a:bodyPr>
          <a:lstStyle/>
          <a:p>
            <a:r>
              <a:rPr lang="pt-PT" sz="1500" b="1" u="sng" noProof="0" dirty="0" err="1"/>
              <a:t>Infecção</a:t>
            </a:r>
            <a:r>
              <a:rPr lang="pt-PT" sz="1500" b="1" u="sng" noProof="0" dirty="0"/>
              <a:t> aguda:</a:t>
            </a:r>
            <a:r>
              <a:rPr lang="pt-PT" sz="1500" noProof="0" dirty="0"/>
              <a:t> a carga viral aumenta rapidamente e atinge frequentemente níveis muito altos (&gt;1 milhão c/ml)</a:t>
            </a:r>
          </a:p>
          <a:p>
            <a:r>
              <a:rPr lang="pt-PT" sz="1500" b="1" u="sng" noProof="0" dirty="0"/>
              <a:t>6-12 semanas após a </a:t>
            </a:r>
            <a:r>
              <a:rPr lang="pt-PT" sz="1500" b="1" u="sng" noProof="0" dirty="0" err="1"/>
              <a:t>infecção</a:t>
            </a:r>
            <a:r>
              <a:rPr lang="pt-PT" sz="1500" b="1" u="sng" noProof="0" dirty="0"/>
              <a:t>:</a:t>
            </a:r>
            <a:r>
              <a:rPr lang="pt-PT" sz="1500" noProof="0" dirty="0"/>
              <a:t> a resposta imunitária reduz a carga viral para um nível estável  (o “valor medido”)</a:t>
            </a:r>
          </a:p>
          <a:p>
            <a:r>
              <a:rPr lang="pt-PT" sz="1500" b="1" u="sng" noProof="0" dirty="0"/>
              <a:t>O valor medido</a:t>
            </a:r>
            <a:r>
              <a:rPr lang="pt-PT" sz="1500" b="1" noProof="0" dirty="0"/>
              <a:t> </a:t>
            </a:r>
            <a:r>
              <a:rPr lang="pt-PT" sz="1500" noProof="0" dirty="0"/>
              <a:t>prevê a evolução da doença e um valor medido mais alto indica uma evolução mais rápida em direcção ao SIDA   </a:t>
            </a:r>
          </a:p>
          <a:p>
            <a:r>
              <a:rPr lang="pt-PT" sz="1500" dirty="0"/>
              <a:t>Sem a </a:t>
            </a:r>
            <a:r>
              <a:rPr lang="pt-PT" sz="1500" dirty="0" err="1"/>
              <a:t>TARV</a:t>
            </a:r>
            <a:r>
              <a:rPr lang="pt-PT" sz="1500" dirty="0"/>
              <a:t>, a carga viral vai aumentando durante vários anos</a:t>
            </a:r>
            <a:r>
              <a:rPr lang="pt-PT" sz="1500" noProof="0" dirty="0"/>
              <a:t>, primeiro gradualmente e depois mais rapidamente, à medida que os sintomas se vão desenvolvendo</a:t>
            </a:r>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753421" y="1756317"/>
            <a:ext cx="5560957" cy="3120483"/>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p:cNvSpPr txBox="1"/>
          <p:nvPr/>
        </p:nvSpPr>
        <p:spPr>
          <a:xfrm>
            <a:off x="0" y="6627168"/>
            <a:ext cx="6324600" cy="230832"/>
          </a:xfrm>
          <a:prstGeom prst="rect">
            <a:avLst/>
          </a:prstGeom>
          <a:noFill/>
        </p:spPr>
        <p:txBody>
          <a:bodyPr wrap="square" rtlCol="0">
            <a:spAutoFit/>
          </a:bodyPr>
          <a:lstStyle/>
          <a:p>
            <a:r>
              <a:rPr lang="en-US" sz="900" dirty="0">
                <a:latin typeface="+mj-lt"/>
                <a:hlinkClick r:id="rId4"/>
              </a:rPr>
              <a:t>www.youngdayschool.edu.uy</a:t>
            </a:r>
            <a:r>
              <a:rPr lang="en-US" sz="900" dirty="0">
                <a:latin typeface="+mj-lt"/>
              </a:rPr>
              <a:t> </a:t>
            </a:r>
          </a:p>
        </p:txBody>
      </p:sp>
    </p:spTree>
    <p:extLst>
      <p:ext uri="{BB962C8B-B14F-4D97-AF65-F5344CB8AC3E}">
        <p14:creationId xmlns:p14="http://schemas.microsoft.com/office/powerpoint/2010/main" val="319381591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pt-PT" dirty="0"/>
              <a:t>Evolução para o SIDA através da Carga Viral</a:t>
            </a:r>
            <a:endParaRPr lang="pt-PT" noProof="0" dirty="0"/>
          </a:p>
        </p:txBody>
      </p:sp>
      <p:pic>
        <p:nvPicPr>
          <p:cNvPr id="4" name="Picture 13"/>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529718" y="1676400"/>
            <a:ext cx="6236963" cy="4789784"/>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5" name="Rectangle 4"/>
          <p:cNvSpPr/>
          <p:nvPr/>
        </p:nvSpPr>
        <p:spPr>
          <a:xfrm>
            <a:off x="4216487" y="1828800"/>
            <a:ext cx="575850" cy="3810000"/>
          </a:xfrm>
          <a:prstGeom prst="rect">
            <a:avLst/>
          </a:prstGeom>
          <a:noFill/>
          <a:ln w="3810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695810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EF64254E-32AC-4A16-82BC-195DDBBABFCD}"/>
              </a:ext>
            </a:extLst>
          </p:cNvPr>
          <p:cNvSpPr>
            <a:spLocks noGrp="1"/>
          </p:cNvSpPr>
          <p:nvPr>
            <p:ph type="title"/>
          </p:nvPr>
        </p:nvSpPr>
        <p:spPr/>
        <p:txBody>
          <a:bodyPr>
            <a:normAutofit/>
          </a:bodyPr>
          <a:lstStyle/>
          <a:p>
            <a:r>
              <a:rPr lang="en-US" dirty="0" err="1"/>
              <a:t>Contexto</a:t>
            </a:r>
            <a:r>
              <a:rPr lang="en-US" dirty="0"/>
              <a:t>: a CV e a </a:t>
            </a:r>
            <a:r>
              <a:rPr lang="en-US" dirty="0" err="1"/>
              <a:t>transmissão</a:t>
            </a:r>
            <a:r>
              <a:rPr lang="en-US" dirty="0"/>
              <a:t> de HIV</a:t>
            </a:r>
          </a:p>
        </p:txBody>
      </p:sp>
      <p:sp>
        <p:nvSpPr>
          <p:cNvPr id="8" name="Content Placeholder 7">
            <a:extLst>
              <a:ext uri="{FF2B5EF4-FFF2-40B4-BE49-F238E27FC236}">
                <a16:creationId xmlns:a16="http://schemas.microsoft.com/office/drawing/2014/main" id="{A45A1AE3-6A58-489A-9F1E-BD3B99426D46}"/>
              </a:ext>
            </a:extLst>
          </p:cNvPr>
          <p:cNvSpPr>
            <a:spLocks noGrp="1"/>
          </p:cNvSpPr>
          <p:nvPr>
            <p:ph idx="1"/>
          </p:nvPr>
        </p:nvSpPr>
        <p:spPr/>
        <p:txBody>
          <a:bodyPr>
            <a:normAutofit/>
          </a:bodyPr>
          <a:lstStyle/>
          <a:p>
            <a:pPr>
              <a:buFont typeface="Wingdings" panose="05000000000000000000" pitchFamily="2" charset="2"/>
              <a:buChar char="§"/>
            </a:pPr>
            <a:r>
              <a:rPr lang="pt-PT" sz="2400" dirty="0"/>
              <a:t>Inúmeros estudos têm sugerido que as cargas virais altas fazem aumentar a transmissão do HIV numa dada comunidade  </a:t>
            </a:r>
          </a:p>
          <a:p>
            <a:pPr>
              <a:buFont typeface="Wingdings" panose="05000000000000000000" pitchFamily="2" charset="2"/>
              <a:buChar char="§"/>
            </a:pPr>
            <a:r>
              <a:rPr lang="pt-PT" sz="2400" dirty="0"/>
              <a:t>A nível individual, a carga viral tem demonstrado estar grandemente relacionada com o risco de transmissão</a:t>
            </a:r>
          </a:p>
          <a:p>
            <a:pPr lvl="1">
              <a:buFont typeface="Wingdings" panose="05000000000000000000" pitchFamily="2" charset="2"/>
              <a:buChar char="§"/>
            </a:pPr>
            <a:r>
              <a:rPr lang="pt-PT" sz="2000" dirty="0"/>
              <a:t>Há muito que se sabe que é o maior indicador da transmissão mãe-filho</a:t>
            </a:r>
          </a:p>
        </p:txBody>
      </p:sp>
    </p:spTree>
    <p:extLst>
      <p:ext uri="{BB962C8B-B14F-4D97-AF65-F5344CB8AC3E}">
        <p14:creationId xmlns:p14="http://schemas.microsoft.com/office/powerpoint/2010/main" val="1751703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pt-PT" noProof="0" dirty="0"/>
              <a:t>A Carga Viral </a:t>
            </a:r>
            <a:r>
              <a:rPr lang="pt-PT" dirty="0"/>
              <a:t>e a Transmissão do </a:t>
            </a:r>
            <a:r>
              <a:rPr lang="pt-PT" noProof="0" dirty="0"/>
              <a:t>HIV  </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821323" y="1600200"/>
            <a:ext cx="3312231" cy="4800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3505200" y="6427033"/>
            <a:ext cx="2554008" cy="338554"/>
          </a:xfrm>
          <a:prstGeom prst="rect">
            <a:avLst/>
          </a:prstGeom>
          <a:noFill/>
        </p:spPr>
        <p:txBody>
          <a:bodyPr wrap="square" rtlCol="0">
            <a:spAutoFit/>
          </a:bodyPr>
          <a:lstStyle/>
          <a:p>
            <a:r>
              <a:rPr lang="en-US" sz="1600" b="1" dirty="0" err="1"/>
              <a:t>Carga</a:t>
            </a:r>
            <a:r>
              <a:rPr lang="en-US" sz="1600" b="1" dirty="0"/>
              <a:t> Viral HIV (</a:t>
            </a:r>
            <a:r>
              <a:rPr lang="en-US" sz="1600" b="1" dirty="0" err="1"/>
              <a:t>cópias</a:t>
            </a:r>
            <a:r>
              <a:rPr lang="en-US" sz="1600" b="1" dirty="0"/>
              <a:t>/ml)</a:t>
            </a:r>
          </a:p>
        </p:txBody>
      </p:sp>
      <p:sp>
        <p:nvSpPr>
          <p:cNvPr id="8" name="TextBox 7"/>
          <p:cNvSpPr txBox="1"/>
          <p:nvPr/>
        </p:nvSpPr>
        <p:spPr>
          <a:xfrm>
            <a:off x="0" y="6627168"/>
            <a:ext cx="6324600" cy="230832"/>
          </a:xfrm>
          <a:prstGeom prst="rect">
            <a:avLst/>
          </a:prstGeom>
          <a:noFill/>
        </p:spPr>
        <p:txBody>
          <a:bodyPr wrap="square" rtlCol="0">
            <a:spAutoFit/>
          </a:bodyPr>
          <a:lstStyle/>
          <a:p>
            <a:r>
              <a:rPr lang="en-US" sz="900" dirty="0">
                <a:latin typeface="+mj-lt"/>
              </a:rPr>
              <a:t>Quinn et al., NEJM 2000</a:t>
            </a:r>
          </a:p>
        </p:txBody>
      </p:sp>
      <p:cxnSp>
        <p:nvCxnSpPr>
          <p:cNvPr id="9" name="Straight Arrow Connector 8"/>
          <p:cNvCxnSpPr/>
          <p:nvPr/>
        </p:nvCxnSpPr>
        <p:spPr>
          <a:xfrm>
            <a:off x="2801957" y="3685639"/>
            <a:ext cx="1312843" cy="111496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0" name="TextBox 9"/>
          <p:cNvSpPr txBox="1"/>
          <p:nvPr/>
        </p:nvSpPr>
        <p:spPr>
          <a:xfrm>
            <a:off x="676273" y="2362200"/>
            <a:ext cx="2125684" cy="1323439"/>
          </a:xfrm>
          <a:prstGeom prst="rect">
            <a:avLst/>
          </a:prstGeom>
          <a:solidFill>
            <a:schemeClr val="accent1"/>
          </a:solidFill>
        </p:spPr>
        <p:txBody>
          <a:bodyPr wrap="square" rtlCol="0">
            <a:spAutoFit/>
          </a:bodyPr>
          <a:lstStyle/>
          <a:p>
            <a:pPr algn="ctr"/>
            <a:r>
              <a:rPr lang="en-US" sz="2000" dirty="0">
                <a:solidFill>
                  <a:schemeClr val="bg1"/>
                </a:solidFill>
              </a:rPr>
              <a:t>Taxa de </a:t>
            </a:r>
            <a:r>
              <a:rPr lang="en-US" sz="2000" dirty="0" err="1">
                <a:solidFill>
                  <a:schemeClr val="bg1"/>
                </a:solidFill>
              </a:rPr>
              <a:t>transmissão</a:t>
            </a:r>
            <a:r>
              <a:rPr lang="en-US" sz="2000" dirty="0">
                <a:solidFill>
                  <a:schemeClr val="bg1"/>
                </a:solidFill>
              </a:rPr>
              <a:t>: </a:t>
            </a:r>
          </a:p>
          <a:p>
            <a:pPr algn="ctr"/>
            <a:r>
              <a:rPr lang="en-US" sz="2000" dirty="0">
                <a:solidFill>
                  <a:schemeClr val="bg1"/>
                </a:solidFill>
              </a:rPr>
              <a:t>2,2 </a:t>
            </a:r>
            <a:r>
              <a:rPr lang="en-US" sz="2000" dirty="0" err="1">
                <a:solidFill>
                  <a:schemeClr val="bg1"/>
                </a:solidFill>
              </a:rPr>
              <a:t>por</a:t>
            </a:r>
            <a:r>
              <a:rPr lang="en-US" sz="2000" dirty="0">
                <a:solidFill>
                  <a:schemeClr val="bg1"/>
                </a:solidFill>
              </a:rPr>
              <a:t> 100 </a:t>
            </a:r>
            <a:r>
              <a:rPr lang="en-US" sz="2000" dirty="0" err="1">
                <a:solidFill>
                  <a:schemeClr val="bg1"/>
                </a:solidFill>
              </a:rPr>
              <a:t>pessoas-anos</a:t>
            </a:r>
            <a:endParaRPr lang="en-US" sz="2000" dirty="0">
              <a:solidFill>
                <a:schemeClr val="bg1"/>
              </a:solidFill>
            </a:endParaRPr>
          </a:p>
        </p:txBody>
      </p:sp>
      <p:cxnSp>
        <p:nvCxnSpPr>
          <p:cNvPr id="13" name="Straight Arrow Connector 12"/>
          <p:cNvCxnSpPr>
            <a:stCxn id="15" idx="3"/>
          </p:cNvCxnSpPr>
          <p:nvPr/>
        </p:nvCxnSpPr>
        <p:spPr>
          <a:xfrm>
            <a:off x="2819400" y="5105400"/>
            <a:ext cx="838200" cy="324925"/>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
        <p:nvSpPr>
          <p:cNvPr id="15" name="TextBox 14"/>
          <p:cNvSpPr txBox="1"/>
          <p:nvPr/>
        </p:nvSpPr>
        <p:spPr>
          <a:xfrm>
            <a:off x="659524" y="4905345"/>
            <a:ext cx="2159876" cy="400110"/>
          </a:xfrm>
          <a:prstGeom prst="rect">
            <a:avLst/>
          </a:prstGeom>
          <a:solidFill>
            <a:schemeClr val="accent1"/>
          </a:solidFill>
        </p:spPr>
        <p:txBody>
          <a:bodyPr wrap="square" rtlCol="0">
            <a:spAutoFit/>
          </a:bodyPr>
          <a:lstStyle/>
          <a:p>
            <a:r>
              <a:rPr lang="en-US" sz="2000" dirty="0">
                <a:solidFill>
                  <a:schemeClr val="bg1"/>
                </a:solidFill>
              </a:rPr>
              <a:t>Zero </a:t>
            </a:r>
            <a:r>
              <a:rPr lang="en-US" sz="2000" dirty="0" err="1">
                <a:solidFill>
                  <a:schemeClr val="bg1"/>
                </a:solidFill>
              </a:rPr>
              <a:t>transmissões</a:t>
            </a:r>
            <a:endParaRPr lang="en-US" sz="2000" dirty="0">
              <a:solidFill>
                <a:schemeClr val="bg1"/>
              </a:solidFill>
            </a:endParaRPr>
          </a:p>
        </p:txBody>
      </p:sp>
      <p:sp>
        <p:nvSpPr>
          <p:cNvPr id="21" name="TextBox 20"/>
          <p:cNvSpPr txBox="1"/>
          <p:nvPr/>
        </p:nvSpPr>
        <p:spPr>
          <a:xfrm>
            <a:off x="6412735" y="2118530"/>
            <a:ext cx="2125684" cy="1323439"/>
          </a:xfrm>
          <a:prstGeom prst="rect">
            <a:avLst/>
          </a:prstGeom>
          <a:solidFill>
            <a:schemeClr val="accent1"/>
          </a:solidFill>
        </p:spPr>
        <p:txBody>
          <a:bodyPr wrap="square" rtlCol="0">
            <a:spAutoFit/>
          </a:bodyPr>
          <a:lstStyle/>
          <a:p>
            <a:pPr algn="ctr"/>
            <a:r>
              <a:rPr lang="en-US" sz="2000" dirty="0">
                <a:solidFill>
                  <a:schemeClr val="bg1"/>
                </a:solidFill>
              </a:rPr>
              <a:t>Taxa de </a:t>
            </a:r>
            <a:r>
              <a:rPr lang="en-US" sz="2000" dirty="0" err="1">
                <a:solidFill>
                  <a:schemeClr val="bg1"/>
                </a:solidFill>
              </a:rPr>
              <a:t>transmissão</a:t>
            </a:r>
            <a:r>
              <a:rPr lang="en-US" sz="2000" dirty="0">
                <a:solidFill>
                  <a:schemeClr val="bg1"/>
                </a:solidFill>
              </a:rPr>
              <a:t> : </a:t>
            </a:r>
          </a:p>
          <a:p>
            <a:pPr algn="ctr"/>
            <a:r>
              <a:rPr lang="en-US" sz="2000" dirty="0">
                <a:solidFill>
                  <a:schemeClr val="bg1"/>
                </a:solidFill>
              </a:rPr>
              <a:t>23 </a:t>
            </a:r>
            <a:r>
              <a:rPr lang="en-US" sz="2000" dirty="0" err="1">
                <a:solidFill>
                  <a:schemeClr val="bg1"/>
                </a:solidFill>
              </a:rPr>
              <a:t>por</a:t>
            </a:r>
            <a:r>
              <a:rPr lang="en-US" sz="2000" dirty="0">
                <a:solidFill>
                  <a:schemeClr val="bg1"/>
                </a:solidFill>
              </a:rPr>
              <a:t> 100 </a:t>
            </a:r>
            <a:r>
              <a:rPr lang="en-US" sz="2000" dirty="0" err="1">
                <a:solidFill>
                  <a:schemeClr val="bg1"/>
                </a:solidFill>
              </a:rPr>
              <a:t>pessoas-anos</a:t>
            </a:r>
            <a:endParaRPr lang="en-US" sz="2000" dirty="0">
              <a:solidFill>
                <a:schemeClr val="bg1"/>
              </a:solidFill>
            </a:endParaRPr>
          </a:p>
        </p:txBody>
      </p:sp>
      <p:cxnSp>
        <p:nvCxnSpPr>
          <p:cNvPr id="22" name="Straight Arrow Connector 21"/>
          <p:cNvCxnSpPr/>
          <p:nvPr/>
        </p:nvCxnSpPr>
        <p:spPr>
          <a:xfrm flipH="1">
            <a:off x="5943601" y="2667000"/>
            <a:ext cx="469134" cy="226501"/>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13634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10" presetClass="entr" presetSubtype="0" fill="hold" nodeType="with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500"/>
                                        <p:tgtEl>
                                          <p:spTgt spid="15"/>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500"/>
                                        <p:tgtEl>
                                          <p:spTgt spid="21"/>
                                        </p:tgtEl>
                                      </p:cBhvr>
                                    </p:animEffect>
                                  </p:childTnLst>
                                </p:cTn>
                              </p:par>
                              <p:par>
                                <p:cTn id="26" presetID="10" presetClass="entr" presetSubtype="0" fill="hold" nodeType="withEffect">
                                  <p:stCondLst>
                                    <p:cond delay="0"/>
                                  </p:stCondLst>
                                  <p:childTnLst>
                                    <p:set>
                                      <p:cBhvr>
                                        <p:cTn id="27" dur="1" fill="hold">
                                          <p:stCondLst>
                                            <p:cond delay="0"/>
                                          </p:stCondLst>
                                        </p:cTn>
                                        <p:tgtEl>
                                          <p:spTgt spid="22"/>
                                        </p:tgtEl>
                                        <p:attrNameLst>
                                          <p:attrName>style.visibility</p:attrName>
                                        </p:attrNameLst>
                                      </p:cBhvr>
                                      <p:to>
                                        <p:strVal val="visible"/>
                                      </p:to>
                                    </p:set>
                                    <p:animEffect transition="in" filter="fade">
                                      <p:cBhvr>
                                        <p:cTn id="28"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5" grpId="0" animBg="1"/>
      <p:bldP spid="2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NGOOnlineDocument" ma:contentTypeID="0x01010033CF86A3E53F48B7ADBBC140A8AF8FA7002F74552AAF6664448CE9C7DDC259522A" ma:contentTypeVersion="14" ma:contentTypeDescription="NGO Document content type" ma:contentTypeScope="" ma:versionID="ce06f9c014af0c9ec0df0210a845e555">
  <xsd:schema xmlns:xsd="http://www.w3.org/2001/XMLSchema" xmlns:xs="http://www.w3.org/2001/XMLSchema" xmlns:p="http://schemas.microsoft.com/office/2006/metadata/properties" xmlns:ns2="c629780e-db83-45bc-a257-7c8c4fd6b9cb" xmlns:ns3="2f0ce405-b450-45c7-83a5-7c69cf297fe0" targetNamespace="http://schemas.microsoft.com/office/2006/metadata/properties" ma:root="true" ma:fieldsID="c0af92d4f8a54a82f2423024ac3de080" ns2:_="" ns3:_="">
    <xsd:import namespace="c629780e-db83-45bc-a257-7c8c4fd6b9cb"/>
    <xsd:import namespace="2f0ce405-b450-45c7-83a5-7c69cf297fe0"/>
    <xsd:element name="properties">
      <xsd:complexType>
        <xsd:sequence>
          <xsd:element name="documentManagement">
            <xsd:complexType>
              <xsd:all>
                <xsd:element ref="ns2:FavoriteUsers" minOccurs="0"/>
                <xsd:element ref="ns2:KeyEntities" minOccurs="0"/>
                <xsd:element ref="ns2:i9f2da93fcc74e869d070fd34a0597c4" minOccurs="0"/>
                <xsd:element ref="ns2:TaxCatchAll" minOccurs="0"/>
                <xsd:element ref="ns2:TaxCatchAllLabel" minOccurs="0"/>
                <xsd:element ref="ns2:cc92bdb0fa944447acf309642a11bf0d" minOccurs="0"/>
                <xsd:element ref="ns3:MediaServiceMetadata" minOccurs="0"/>
                <xsd:element ref="ns3:MediaServiceFastMetadata" minOccurs="0"/>
                <xsd:element ref="ns3:MediaServiceAutoTags" minOccurs="0"/>
                <xsd:element ref="ns3:MediaServiceOCR" minOccurs="0"/>
                <xsd:element ref="ns3:MediaServiceDateTaken" minOccurs="0"/>
                <xsd:element ref="ns2:SharedWithUsers" minOccurs="0"/>
                <xsd:element ref="ns2:SharedWithDetails"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629780e-db83-45bc-a257-7c8c4fd6b9cb" elementFormDefault="qualified">
    <xsd:import namespace="http://schemas.microsoft.com/office/2006/documentManagement/types"/>
    <xsd:import namespace="http://schemas.microsoft.com/office/infopath/2007/PartnerControls"/>
    <xsd:element name="FavoriteUsers" ma:index="8" nillable="true" ma:displayName="F" ma:description="Store all users who mark this document as favorite" ma:hidden="true" ma:internalName="FavoriteUsers">
      <xsd:simpleType>
        <xsd:restriction base="dms:Text"/>
      </xsd:simpleType>
    </xsd:element>
    <xsd:element name="KeyEntities" ma:index="9" nillable="true" ma:displayName="K" ma:description="Store all entities which this document as a key" ma:hidden="true" ma:internalName="KeyEntities">
      <xsd:simpleType>
        <xsd:restriction base="dms:Text"/>
      </xsd:simpleType>
    </xsd:element>
    <xsd:element name="i9f2da93fcc74e869d070fd34a0597c4" ma:index="10" nillable="true" ma:taxonomy="true" ma:internalName="i9f2da93fcc74e869d070fd34a0597c4" ma:taxonomyFieldName="NGOOnlineDocumentType" ma:displayName="Document types" ma:fieldId="{29f2da93-fcc7-4e86-9d07-0fd34a0597c4}" ma:taxonomyMulti="true" ma:sspId="e492bf4d-7d24-4a02-9dd7-4d67ddc3dcfb" ma:termSetId="ab881ecd-e3fb-4592-9594-ea70170c21a9" ma:anchorId="00000000-0000-0000-0000-000000000000" ma:open="false" ma:isKeyword="false">
      <xsd:complexType>
        <xsd:sequence>
          <xsd:element ref="pc:Terms" minOccurs="0" maxOccurs="1"/>
        </xsd:sequence>
      </xsd:complexType>
    </xsd:element>
    <xsd:element name="TaxCatchAll" ma:index="11" nillable="true" ma:displayName="Taxonomy Catch All Column" ma:description="" ma:hidden="true" ma:list="{a205db0c-b838-4c53-becf-285510dc543a}" ma:internalName="TaxCatchAll" ma:showField="CatchAllData"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TaxCatchAllLabel" ma:index="12" nillable="true" ma:displayName="Taxonomy Catch All Column1" ma:description="" ma:hidden="true" ma:list="{a205db0c-b838-4c53-becf-285510dc543a}" ma:internalName="TaxCatchAllLabel" ma:readOnly="true" ma:showField="CatchAllDataLabel" ma:web="c629780e-db83-45bc-a257-7c8c4fd6b9cb">
      <xsd:complexType>
        <xsd:complexContent>
          <xsd:extension base="dms:MultiChoiceLookup">
            <xsd:sequence>
              <xsd:element name="Value" type="dms:Lookup" maxOccurs="unbounded" minOccurs="0" nillable="true"/>
            </xsd:sequence>
          </xsd:extension>
        </xsd:complexContent>
      </xsd:complexType>
    </xsd:element>
    <xsd:element name="cc92bdb0fa944447acf309642a11bf0d" ma:index="14" nillable="true" ma:taxonomy="true" ma:internalName="cc92bdb0fa944447acf309642a11bf0d" ma:taxonomyFieldName="NGOOnlineKeywords" ma:displayName="Keywords" ma:fieldId="{cc92bdb0-fa94-4447-acf3-09642a11bf0d}" ma:taxonomyMulti="true" ma:sspId="e492bf4d-7d24-4a02-9dd7-4d67ddc3dcfb" ma:termSetId="7c9b2214-6d63-47c8-ad9c-de84cf58bf6c" ma:anchorId="00000000-0000-0000-0000-000000000000" ma:open="true" ma:isKeyword="false">
      <xsd:complexType>
        <xsd:sequence>
          <xsd:element ref="pc:Terms" minOccurs="0" maxOccurs="1"/>
        </xsd:sequence>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2f0ce405-b450-45c7-83a5-7c69cf297fe0" elementFormDefault="qualified">
    <xsd:import namespace="http://schemas.microsoft.com/office/2006/documentManagement/types"/>
    <xsd:import namespace="http://schemas.microsoft.com/office/infopath/2007/PartnerControls"/>
    <xsd:element name="MediaServiceMetadata" ma:index="16" nillable="true" ma:displayName="MediaServiceMetadata" ma:hidden="true" ma:internalName="MediaServiceMetadata" ma:readOnly="true">
      <xsd:simpleType>
        <xsd:restriction base="dms:Note"/>
      </xsd:simpleType>
    </xsd:element>
    <xsd:element name="MediaServiceFastMetadata" ma:index="17" nillable="true" ma:displayName="MediaServiceFastMetadata" ma:hidden="true" ma:internalName="MediaServiceFastMetadata" ma:readOnly="true">
      <xsd:simpleType>
        <xsd:restriction base="dms:Note"/>
      </xsd:simpleType>
    </xsd:element>
    <xsd:element name="MediaServiceAutoTags" ma:index="18" nillable="true" ma:displayName="MediaServiceAutoTags" ma:internalName="MediaServiceAutoTags" ma:readOnly="true">
      <xsd:simpleType>
        <xsd:restriction base="dms:Text"/>
      </xsd:simpleType>
    </xsd:element>
    <xsd:element name="MediaServiceOCR" ma:index="19" nillable="true" ma:displayName="MediaServiceOCR"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ServiceAutoKeyPoints" ma:index="23" nillable="true" ma:displayName="MediaServiceAutoKeyPoints" ma:hidden="true" ma:internalName="MediaServiceAutoKeyPoints" ma:readOnly="true">
      <xsd:simpleType>
        <xsd:restriction base="dms:Note"/>
      </xsd:simpleType>
    </xsd:element>
    <xsd:element name="MediaServiceKeyPoints" ma:index="24" nillable="true" ma:displayName="KeyPoints" ma:internalName="MediaServiceKeyPoint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i9f2da93fcc74e869d070fd34a0597c4 xmlns="c629780e-db83-45bc-a257-7c8c4fd6b9cb">
      <Terms xmlns="http://schemas.microsoft.com/office/infopath/2007/PartnerControls"/>
    </i9f2da93fcc74e869d070fd34a0597c4>
    <FavoriteUsers xmlns="c629780e-db83-45bc-a257-7c8c4fd6b9cb" xsi:nil="true"/>
    <cc92bdb0fa944447acf309642a11bf0d xmlns="c629780e-db83-45bc-a257-7c8c4fd6b9cb">
      <Terms xmlns="http://schemas.microsoft.com/office/infopath/2007/PartnerControls"/>
    </cc92bdb0fa944447acf309642a11bf0d>
    <KeyEntities xmlns="c629780e-db83-45bc-a257-7c8c4fd6b9cb" xsi:nil="true"/>
    <TaxCatchAll xmlns="c629780e-db83-45bc-a257-7c8c4fd6b9cb"/>
  </documentManagement>
</p:properties>
</file>

<file path=customXml/itemProps1.xml><?xml version="1.0" encoding="utf-8"?>
<ds:datastoreItem xmlns:ds="http://schemas.openxmlformats.org/officeDocument/2006/customXml" ds:itemID="{B0D832BC-B614-48D8-9783-67F15ECEE1F0}">
  <ds:schemaRefs>
    <ds:schemaRef ds:uri="http://schemas.microsoft.com/sharepoint/v3/contenttype/forms"/>
  </ds:schemaRefs>
</ds:datastoreItem>
</file>

<file path=customXml/itemProps2.xml><?xml version="1.0" encoding="utf-8"?>
<ds:datastoreItem xmlns:ds="http://schemas.openxmlformats.org/officeDocument/2006/customXml" ds:itemID="{E9917B64-93F1-4FE2-8126-0A91AA54F23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629780e-db83-45bc-a257-7c8c4fd6b9cb"/>
    <ds:schemaRef ds:uri="2f0ce405-b450-45c7-83a5-7c69cf297fe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968CDA-F13D-4DA1-868A-5ADAE1B08F79}">
  <ds:schemaRefs>
    <ds:schemaRef ds:uri="http://schemas.microsoft.com/office/2006/metadata/properties"/>
    <ds:schemaRef ds:uri="http://schemas.microsoft.com/office/infopath/2007/PartnerControls"/>
    <ds:schemaRef ds:uri="c629780e-db83-45bc-a257-7c8c4fd6b9cb"/>
  </ds:schemaRefs>
</ds:datastoreItem>
</file>

<file path=docProps/app.xml><?xml version="1.0" encoding="utf-8"?>
<Properties xmlns="http://schemas.openxmlformats.org/officeDocument/2006/extended-properties" xmlns:vt="http://schemas.openxmlformats.org/officeDocument/2006/docPropsVTypes">
  <TotalTime>37371</TotalTime>
  <Words>5659</Words>
  <Application>Microsoft Office PowerPoint</Application>
  <PresentationFormat>Presentación en pantalla (4:3)</PresentationFormat>
  <Paragraphs>373</Paragraphs>
  <Slides>47</Slides>
  <Notes>37</Notes>
  <HiddenSlides>0</HiddenSlides>
  <MMClips>0</MMClips>
  <ScaleCrop>false</ScaleCrop>
  <HeadingPairs>
    <vt:vector size="6" baseType="variant">
      <vt:variant>
        <vt:lpstr>Fuentes usadas</vt:lpstr>
      </vt:variant>
      <vt:variant>
        <vt:i4>4</vt:i4>
      </vt:variant>
      <vt:variant>
        <vt:lpstr>Tema</vt:lpstr>
      </vt:variant>
      <vt:variant>
        <vt:i4>2</vt:i4>
      </vt:variant>
      <vt:variant>
        <vt:lpstr>Títulos de diapositiva</vt:lpstr>
      </vt:variant>
      <vt:variant>
        <vt:i4>47</vt:i4>
      </vt:variant>
    </vt:vector>
  </HeadingPairs>
  <TitlesOfParts>
    <vt:vector size="53" baseType="lpstr">
      <vt:lpstr>Arial</vt:lpstr>
      <vt:lpstr>Calibri</vt:lpstr>
      <vt:lpstr>Garamond</vt:lpstr>
      <vt:lpstr>Wingdings</vt:lpstr>
      <vt:lpstr>Office Theme</vt:lpstr>
      <vt:lpstr>Custom Design</vt:lpstr>
      <vt:lpstr>Módulo 1:  Princípios de Monitorização da Carga Viral</vt:lpstr>
      <vt:lpstr>Objectivos da Aprendizagem</vt:lpstr>
      <vt:lpstr>Plano</vt:lpstr>
      <vt:lpstr>Introdução: o que é a carga viral? (1)</vt:lpstr>
      <vt:lpstr>Introdução: o que é a carga viral? (2)</vt:lpstr>
      <vt:lpstr>A Carga Viral na evolução da Doença de HIV  </vt:lpstr>
      <vt:lpstr>Evolução para o SIDA através da Carga Viral</vt:lpstr>
      <vt:lpstr>Contexto: a CV e a transmissão de HIV</vt:lpstr>
      <vt:lpstr>A Carga Viral e a Transmissão do HIV  </vt:lpstr>
      <vt:lpstr>Contexto: o Tratamento como Prevenção</vt:lpstr>
      <vt:lpstr>Contexto: o Tratamento como Prevenção (2)</vt:lpstr>
      <vt:lpstr> INDETECTÁVEL = INTRANSMISSÍVEL</vt:lpstr>
      <vt:lpstr>E INDETECTÁVEL = INTRANSMISSÍVEL</vt:lpstr>
      <vt:lpstr>INDETECTÁVEL = INTRANSMISSÍVEL  Ressalvas</vt:lpstr>
      <vt:lpstr>INDETECTÁVEL = INTRANSMISSÍVEL  Ressalvas</vt:lpstr>
      <vt:lpstr>Medição da Carga Viral </vt:lpstr>
      <vt:lpstr>Escala Logarítmica da Carga Viral</vt:lpstr>
      <vt:lpstr>Resposta Virológica à TARV</vt:lpstr>
      <vt:lpstr>Resposta Virológica à TARV</vt:lpstr>
      <vt:lpstr>Resposta da Carga Viral Directrizes Nacionais</vt:lpstr>
      <vt:lpstr>Respostas Imunológicas e Clínicas à TARV com Supressão Viral   </vt:lpstr>
      <vt:lpstr>A Supressão da Carga Viral Permite a Recuperação de CD4 </vt:lpstr>
      <vt:lpstr>Monitorização para Verificação do Insucesso do Tratamento</vt:lpstr>
      <vt:lpstr>Como é que a Monitoração Virológica se Compara com a Monitoração Clínica ou Imunológica?</vt:lpstr>
      <vt:lpstr>Critérios de Carga Viral, CD4 e Clínicos para o Insucesso do Tratamento </vt:lpstr>
      <vt:lpstr> Carga Viral</vt:lpstr>
      <vt:lpstr>Monitorização Habitual e Orientada da Carga Viral   </vt:lpstr>
      <vt:lpstr>Directrizes de 2016 da OMS: Programa para a Carga Viral</vt:lpstr>
      <vt:lpstr>Monitorização Habitual e Orientada da Carga Viral:  Adaptação das Directrizes da OMS   </vt:lpstr>
      <vt:lpstr>As Intervenções de Adesão Melhoram  a Supressão da Carga Viral</vt:lpstr>
      <vt:lpstr>Aconselhamento sobre Maior Adesão</vt:lpstr>
      <vt:lpstr>Para se Conseguir uma Boa Adesão  </vt:lpstr>
      <vt:lpstr>Monitorização da Carga Viral:  Nem Demasiado Nem Muito Pouco</vt:lpstr>
      <vt:lpstr>Programa de Monitorização Habitual da Carga Viral</vt:lpstr>
      <vt:lpstr>Programa de Monitorização Habitual da Carga Viral</vt:lpstr>
      <vt:lpstr>Programa de Monitorização Habitual da Carga Viral</vt:lpstr>
      <vt:lpstr>Função dos Testes de Contagem de CD4 </vt:lpstr>
      <vt:lpstr>Testes de Contagem de CD4</vt:lpstr>
      <vt:lpstr>Prova sobre o seu conhecimento</vt:lpstr>
      <vt:lpstr>1ª Pergunta</vt:lpstr>
      <vt:lpstr>Resposta</vt:lpstr>
      <vt:lpstr>2ª Pergunta</vt:lpstr>
      <vt:lpstr>Resposta</vt:lpstr>
      <vt:lpstr>3ª Pergunta</vt:lpstr>
      <vt:lpstr>Resposta </vt:lpstr>
      <vt:lpstr>Resumo</vt:lpstr>
      <vt:lpstr>Perguntas?</vt:lpstr>
    </vt:vector>
  </TitlesOfParts>
  <Company>Columbia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1:  Principles of Viral Load Monitoring</dc:title>
  <dc:creator>West, Rebecca L.</dc:creator>
  <cp:lastModifiedBy>Translation BO</cp:lastModifiedBy>
  <cp:revision>177</cp:revision>
  <dcterms:created xsi:type="dcterms:W3CDTF">2016-11-29T20:17:07Z</dcterms:created>
  <dcterms:modified xsi:type="dcterms:W3CDTF">2020-09-30T17:29:12Z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0x01010033CF86A3E53F48B7ADBBC140A8AF8FA7002F74552AAF6664448CE9C7DDC259522A</vt:lpwstr>
  </property>
  <property fmtid="{D5CDD505-2E9C-101B-9397-08002B2CF9AE}" pid="3" name="NGOOnlineKeywords">
    <vt:lpwstr/>
  </property>
  <property fmtid="{D5CDD505-2E9C-101B-9397-08002B2CF9AE}" pid="4" name="NGOOnlineDocumentType">
    <vt:lpwstr/>
  </property>
</Properties>
</file>