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0"/>
  </p:notesMasterIdLst>
  <p:sldIdLst>
    <p:sldId id="261" r:id="rId3"/>
    <p:sldId id="258" r:id="rId4"/>
    <p:sldId id="290" r:id="rId5"/>
    <p:sldId id="259" r:id="rId6"/>
    <p:sldId id="260" r:id="rId7"/>
    <p:sldId id="265" r:id="rId8"/>
    <p:sldId id="266" r:id="rId9"/>
    <p:sldId id="315" r:id="rId10"/>
    <p:sldId id="267" r:id="rId11"/>
    <p:sldId id="316" r:id="rId12"/>
    <p:sldId id="317" r:id="rId13"/>
    <p:sldId id="318" r:id="rId14"/>
    <p:sldId id="319" r:id="rId15"/>
    <p:sldId id="320" r:id="rId16"/>
    <p:sldId id="321" r:id="rId17"/>
    <p:sldId id="268" r:id="rId18"/>
    <p:sldId id="270" r:id="rId19"/>
    <p:sldId id="324" r:id="rId20"/>
    <p:sldId id="272" r:id="rId21"/>
    <p:sldId id="322" r:id="rId22"/>
    <p:sldId id="277" r:id="rId23"/>
    <p:sldId id="273" r:id="rId24"/>
    <p:sldId id="262" r:id="rId25"/>
    <p:sldId id="263" r:id="rId26"/>
    <p:sldId id="264" r:id="rId27"/>
    <p:sldId id="279" r:id="rId28"/>
    <p:sldId id="278" r:id="rId29"/>
    <p:sldId id="280" r:id="rId30"/>
    <p:sldId id="281" r:id="rId31"/>
    <p:sldId id="310" r:id="rId32"/>
    <p:sldId id="309" r:id="rId33"/>
    <p:sldId id="311" r:id="rId34"/>
    <p:sldId id="282" r:id="rId35"/>
    <p:sldId id="312" r:id="rId36"/>
    <p:sldId id="301" r:id="rId37"/>
    <p:sldId id="307" r:id="rId38"/>
    <p:sldId id="302" r:id="rId39"/>
    <p:sldId id="313" r:id="rId40"/>
    <p:sldId id="299" r:id="rId41"/>
    <p:sldId id="293" r:id="rId42"/>
    <p:sldId id="294" r:id="rId43"/>
    <p:sldId id="295" r:id="rId44"/>
    <p:sldId id="296" r:id="rId45"/>
    <p:sldId id="297" r:id="rId46"/>
    <p:sldId id="314" r:id="rId47"/>
    <p:sldId id="274" r:id="rId48"/>
    <p:sldId id="27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18E5E-1A71-4820-B71F-A0656B2F50BA}">
          <p14:sldIdLst>
            <p14:sldId id="261"/>
            <p14:sldId id="258"/>
            <p14:sldId id="290"/>
            <p14:sldId id="259"/>
            <p14:sldId id="260"/>
            <p14:sldId id="265"/>
            <p14:sldId id="266"/>
            <p14:sldId id="315"/>
            <p14:sldId id="267"/>
            <p14:sldId id="316"/>
            <p14:sldId id="317"/>
            <p14:sldId id="318"/>
            <p14:sldId id="319"/>
            <p14:sldId id="320"/>
            <p14:sldId id="321"/>
            <p14:sldId id="268"/>
            <p14:sldId id="270"/>
            <p14:sldId id="324"/>
          </p14:sldIdLst>
        </p14:section>
        <p14:section name="Untitled Section" id="{95921E84-95DC-4140-A4CA-615D15A11A4B}">
          <p14:sldIdLst>
            <p14:sldId id="272"/>
            <p14:sldId id="322"/>
            <p14:sldId id="277"/>
            <p14:sldId id="273"/>
            <p14:sldId id="262"/>
            <p14:sldId id="263"/>
            <p14:sldId id="264"/>
            <p14:sldId id="279"/>
            <p14:sldId id="278"/>
            <p14:sldId id="280"/>
            <p14:sldId id="281"/>
            <p14:sldId id="310"/>
            <p14:sldId id="309"/>
            <p14:sldId id="311"/>
            <p14:sldId id="282"/>
            <p14:sldId id="312"/>
            <p14:sldId id="301"/>
            <p14:sldId id="307"/>
            <p14:sldId id="302"/>
            <p14:sldId id="313"/>
            <p14:sldId id="299"/>
            <p14:sldId id="293"/>
            <p14:sldId id="294"/>
            <p14:sldId id="295"/>
            <p14:sldId id="296"/>
            <p14:sldId id="297"/>
            <p14:sldId id="314"/>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6" clrIdx="0"/>
  <p:cmAuthor id="1" name="sarpadi@gmail.com" initials="" lastIdx="1" clrIdx="1"/>
  <p:cmAuthor id="2" name="sarpadi@gmail.com" initials=" [2]" lastIdx="1" clrIdx="2"/>
  <p:cmAuthor id="3" name="sarpadi@gmail.com" initials=" [3]" lastIdx="1" clrIdx="3"/>
  <p:cmAuthor id="4" name="sarpadi@gmail.com" initials=" [4]" lastIdx="1" clrIdx="4"/>
  <p:cmAuthor id="5" name="sarpadi@gmail.com" initials=" [5]" lastIdx="0" clrIdx="5"/>
  <p:cmAuthor id="6" name="sarpadi@gmail.com" initials=" [6]" lastIdx="1" clrIdx="6"/>
  <p:cmAuthor id="7" name="sarpadi@gmail.com" initials=" [7]" lastIdx="1" clrIdx="7"/>
  <p:cmAuthor id="8" name="sarpadi@gmail.com" initials=" [8]" lastIdx="1" clrIdx="8"/>
  <p:cmAuthor id="9" name="sarpadi@gmail.com" initials=" [7] [2]" lastIdx="1" clrIdx="9"/>
  <p:cmAuthor id="10" name="Ellman, Tanya M." initials="TME" lastIdx="20" clrIdx="10"/>
  <p:cmAuthor id="11" name="Arpadi, Stephen" initials="AS" lastIdx="1" clrIdx="11"/>
  <p:cmAuthor id="12" name="Lloyd, Spencer (CDC/CGH/DGHA)" initials="LS(" lastIdx="6" clrIdx="12"/>
  <p:cmAuthor id="13" name="West, Rebecca L." initials="WRL" lastIdx="5" clrIdx="13"/>
  <p:cmAuthor id="16" name="Anne Schoeneborn" initials="AS" lastIdx="8" clrIdx="14">
    <p:extLst>
      <p:ext uri="{19B8F6BF-5375-455C-9EA6-DF929625EA0E}">
        <p15:presenceInfo xmlns:p15="http://schemas.microsoft.com/office/powerpoint/2012/main" userId="S::aes2219@ICAPatColumbia.onmicrosoft.com::cef815dc-2fd2-4f8e-9c33-b545d089a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2764" autoAdjust="0"/>
  </p:normalViewPr>
  <p:slideViewPr>
    <p:cSldViewPr>
      <p:cViewPr varScale="1">
        <p:scale>
          <a:sx n="70" d="100"/>
          <a:sy n="70" d="100"/>
        </p:scale>
        <p:origin x="12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F0B73-81E8-4E2C-A36C-B962856754FC}"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n-US"/>
        </a:p>
      </dgm:t>
    </dgm:pt>
    <dgm:pt modelId="{C5A17D52-DC7F-4F82-B73A-E3BC0E26842F}">
      <dgm:prSet phldrT="[Text]"/>
      <dgm:spPr/>
      <dgm:t>
        <a:bodyPr/>
        <a:lstStyle/>
        <a:p>
          <a:r>
            <a:t>Dalili za ugonjwa</a:t>
          </a:r>
          <a:endParaRPr lang="sw-KE" dirty="0"/>
        </a:p>
      </dgm:t>
    </dgm:pt>
    <dgm:pt modelId="{FA82CA98-1A9B-47FB-BCAC-165F59E2CED3}" type="parTrans" cxnId="{BF671C44-95DA-4E7C-9E1F-8277F6CFB429}">
      <dgm:prSet/>
      <dgm:spPr/>
      <dgm:t>
        <a:bodyPr/>
        <a:lstStyle/>
        <a:p>
          <a:endParaRPr lang="en-US"/>
        </a:p>
      </dgm:t>
    </dgm:pt>
    <dgm:pt modelId="{5033C530-FE90-4C0C-81A3-0B4BE8FF8EEB}" type="sibTrans" cxnId="{BF671C44-95DA-4E7C-9E1F-8277F6CFB429}">
      <dgm:prSet/>
      <dgm:spPr/>
      <dgm:t>
        <a:bodyPr/>
        <a:lstStyle/>
        <a:p>
          <a:endParaRPr lang="en-US"/>
        </a:p>
      </dgm:t>
    </dgm:pt>
    <dgm:pt modelId="{781E22C0-4B5B-431F-8C76-AD829DFA10CB}">
      <dgm:prSet phldrT="[Text]"/>
      <dgm:spPr/>
      <dgm:t>
        <a:bodyPr/>
        <a:lstStyle/>
        <a:p>
          <a:r>
            <a:t>Kinga ya magonjwa</a:t>
          </a:r>
          <a:endParaRPr lang="sw-KE" dirty="0"/>
        </a:p>
      </dgm:t>
    </dgm:pt>
    <dgm:pt modelId="{D6BC0817-D525-4ED7-9C47-888F124A21BA}" type="parTrans" cxnId="{8996DAAA-3B13-4702-BBB3-8CDAA27E7FEB}">
      <dgm:prSet/>
      <dgm:spPr/>
      <dgm:t>
        <a:bodyPr/>
        <a:lstStyle/>
        <a:p>
          <a:endParaRPr lang="en-US"/>
        </a:p>
      </dgm:t>
    </dgm:pt>
    <dgm:pt modelId="{AEB431D4-4E4E-4C6A-83C1-557A9AC71625}" type="sibTrans" cxnId="{8996DAAA-3B13-4702-BBB3-8CDAA27E7FEB}">
      <dgm:prSet/>
      <dgm:spPr/>
      <dgm:t>
        <a:bodyPr/>
        <a:lstStyle/>
        <a:p>
          <a:endParaRPr lang="en-US"/>
        </a:p>
      </dgm:t>
    </dgm:pt>
    <dgm:pt modelId="{90D4E4F2-AA5B-439D-BDA9-DB5C6254F304}">
      <dgm:prSet phldrT="[Text]"/>
      <dgm:spPr/>
      <dgm:t>
        <a:bodyPr/>
        <a:lstStyle/>
        <a:p>
          <a:r>
            <a:t>Idadi ya virusi</a:t>
          </a:r>
          <a:endParaRPr lang="sw-KE" dirty="0"/>
        </a:p>
      </dgm:t>
    </dgm:pt>
    <dgm:pt modelId="{BD8DD012-6CA1-4C41-86C7-048FC9866C25}" type="parTrans" cxnId="{3C969B8A-81F0-425A-9FAC-F5D02FD396CE}">
      <dgm:prSet/>
      <dgm:spPr/>
      <dgm:t>
        <a:bodyPr/>
        <a:lstStyle/>
        <a:p>
          <a:endParaRPr lang="en-US"/>
        </a:p>
      </dgm:t>
    </dgm:pt>
    <dgm:pt modelId="{1733DF58-4255-4804-953B-2D619461FDED}" type="sibTrans" cxnId="{3C969B8A-81F0-425A-9FAC-F5D02FD396CE}">
      <dgm:prSet/>
      <dgm:spPr/>
      <dgm:t>
        <a:bodyPr/>
        <a:lstStyle/>
        <a:p>
          <a:endParaRPr lang="en-US"/>
        </a:p>
      </dgm:t>
    </dgm:pt>
    <dgm:pt modelId="{A3557FF2-A0AD-4EEB-B46C-4D94C8743880}" type="pres">
      <dgm:prSet presAssocID="{94CF0B73-81E8-4E2C-A36C-B962856754FC}" presName="diagram" presStyleCnt="0">
        <dgm:presLayoutVars>
          <dgm:dir/>
          <dgm:resizeHandles val="exact"/>
        </dgm:presLayoutVars>
      </dgm:prSet>
      <dgm:spPr/>
    </dgm:pt>
    <dgm:pt modelId="{08A1F0D7-FC93-47EC-A2BC-034889F14BEC}" type="pres">
      <dgm:prSet presAssocID="{C5A17D52-DC7F-4F82-B73A-E3BC0E26842F}" presName="node" presStyleLbl="node1" presStyleIdx="0" presStyleCnt="3">
        <dgm:presLayoutVars>
          <dgm:bulletEnabled val="1"/>
        </dgm:presLayoutVars>
      </dgm:prSet>
      <dgm:spPr/>
    </dgm:pt>
    <dgm:pt modelId="{ED57E188-5898-4748-B02D-0D5785570615}" type="pres">
      <dgm:prSet presAssocID="{5033C530-FE90-4C0C-81A3-0B4BE8FF8EEB}" presName="sibTrans" presStyleCnt="0"/>
      <dgm:spPr/>
    </dgm:pt>
    <dgm:pt modelId="{3D584C82-C702-44D6-BF7D-A4069DEE7D6D}" type="pres">
      <dgm:prSet presAssocID="{781E22C0-4B5B-431F-8C76-AD829DFA10CB}" presName="node" presStyleLbl="node1" presStyleIdx="1" presStyleCnt="3">
        <dgm:presLayoutVars>
          <dgm:bulletEnabled val="1"/>
        </dgm:presLayoutVars>
      </dgm:prSet>
      <dgm:spPr/>
    </dgm:pt>
    <dgm:pt modelId="{3F9B7653-FD3B-4F99-8F2C-7D33572C1A97}" type="pres">
      <dgm:prSet presAssocID="{AEB431D4-4E4E-4C6A-83C1-557A9AC71625}" presName="sibTrans" presStyleCnt="0"/>
      <dgm:spPr/>
    </dgm:pt>
    <dgm:pt modelId="{3ADE2EB5-BE15-44B8-BE95-FA3E17F89039}" type="pres">
      <dgm:prSet presAssocID="{90D4E4F2-AA5B-439D-BDA9-DB5C6254F304}" presName="node" presStyleLbl="node1" presStyleIdx="2" presStyleCnt="3" custLinFactNeighborY="10215">
        <dgm:presLayoutVars>
          <dgm:bulletEnabled val="1"/>
        </dgm:presLayoutVars>
      </dgm:prSet>
      <dgm:spPr/>
    </dgm:pt>
  </dgm:ptLst>
  <dgm:cxnLst>
    <dgm:cxn modelId="{C42D6205-80BB-4C56-B19E-732273DB9888}" type="presOf" srcId="{94CF0B73-81E8-4E2C-A36C-B962856754FC}" destId="{A3557FF2-A0AD-4EEB-B46C-4D94C8743880}" srcOrd="0" destOrd="0" presId="urn:microsoft.com/office/officeart/2005/8/layout/default#1"/>
    <dgm:cxn modelId="{BF671C44-95DA-4E7C-9E1F-8277F6CFB429}" srcId="{94CF0B73-81E8-4E2C-A36C-B962856754FC}" destId="{C5A17D52-DC7F-4F82-B73A-E3BC0E26842F}" srcOrd="0" destOrd="0" parTransId="{FA82CA98-1A9B-47FB-BCAC-165F59E2CED3}" sibTransId="{5033C530-FE90-4C0C-81A3-0B4BE8FF8EEB}"/>
    <dgm:cxn modelId="{C34F5649-A117-49B6-B884-754155FACC63}" type="presOf" srcId="{C5A17D52-DC7F-4F82-B73A-E3BC0E26842F}" destId="{08A1F0D7-FC93-47EC-A2BC-034889F14BEC}" srcOrd="0" destOrd="0" presId="urn:microsoft.com/office/officeart/2005/8/layout/default#1"/>
    <dgm:cxn modelId="{B4C4CB71-F2F4-40B8-AEA1-23FFA9B7574C}" type="presOf" srcId="{90D4E4F2-AA5B-439D-BDA9-DB5C6254F304}" destId="{3ADE2EB5-BE15-44B8-BE95-FA3E17F89039}" srcOrd="0" destOrd="0" presId="urn:microsoft.com/office/officeart/2005/8/layout/default#1"/>
    <dgm:cxn modelId="{3C969B8A-81F0-425A-9FAC-F5D02FD396CE}" srcId="{94CF0B73-81E8-4E2C-A36C-B962856754FC}" destId="{90D4E4F2-AA5B-439D-BDA9-DB5C6254F304}" srcOrd="2" destOrd="0" parTransId="{BD8DD012-6CA1-4C41-86C7-048FC9866C25}" sibTransId="{1733DF58-4255-4804-953B-2D619461FDED}"/>
    <dgm:cxn modelId="{8996DAAA-3B13-4702-BBB3-8CDAA27E7FEB}" srcId="{94CF0B73-81E8-4E2C-A36C-B962856754FC}" destId="{781E22C0-4B5B-431F-8C76-AD829DFA10CB}" srcOrd="1" destOrd="0" parTransId="{D6BC0817-D525-4ED7-9C47-888F124A21BA}" sibTransId="{AEB431D4-4E4E-4C6A-83C1-557A9AC71625}"/>
    <dgm:cxn modelId="{AFC275C5-8A84-46F6-9DEB-0A2BDB8B54B7}" type="presOf" srcId="{781E22C0-4B5B-431F-8C76-AD829DFA10CB}" destId="{3D584C82-C702-44D6-BF7D-A4069DEE7D6D}" srcOrd="0" destOrd="0" presId="urn:microsoft.com/office/officeart/2005/8/layout/default#1"/>
    <dgm:cxn modelId="{E9AC4CBD-34A3-436A-86AD-7A3F405823E9}" type="presParOf" srcId="{A3557FF2-A0AD-4EEB-B46C-4D94C8743880}" destId="{08A1F0D7-FC93-47EC-A2BC-034889F14BEC}" srcOrd="0" destOrd="0" presId="urn:microsoft.com/office/officeart/2005/8/layout/default#1"/>
    <dgm:cxn modelId="{E2BCCE8C-3D8A-43A3-AE95-47F05EC26A45}" type="presParOf" srcId="{A3557FF2-A0AD-4EEB-B46C-4D94C8743880}" destId="{ED57E188-5898-4748-B02D-0D5785570615}" srcOrd="1" destOrd="0" presId="urn:microsoft.com/office/officeart/2005/8/layout/default#1"/>
    <dgm:cxn modelId="{61F513AB-63AD-4D68-9F22-942E5992B7D2}" type="presParOf" srcId="{A3557FF2-A0AD-4EEB-B46C-4D94C8743880}" destId="{3D584C82-C702-44D6-BF7D-A4069DEE7D6D}" srcOrd="2" destOrd="0" presId="urn:microsoft.com/office/officeart/2005/8/layout/default#1"/>
    <dgm:cxn modelId="{0C18FA85-4CCE-425D-9FD2-463C94A32FB7}" type="presParOf" srcId="{A3557FF2-A0AD-4EEB-B46C-4D94C8743880}" destId="{3F9B7653-FD3B-4F99-8F2C-7D33572C1A97}" srcOrd="3" destOrd="0" presId="urn:microsoft.com/office/officeart/2005/8/layout/default#1"/>
    <dgm:cxn modelId="{39BE8D06-ED78-4759-B745-F044DB7F1587}" type="presParOf" srcId="{A3557FF2-A0AD-4EEB-B46C-4D94C8743880}" destId="{3ADE2EB5-BE15-44B8-BE95-FA3E17F89039}"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3B6F40-2BFB-4A66-B88F-A0E3D54A640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4C64DB8E-ABBE-42E8-A4F1-4877F8C1C68D}">
      <dgm:prSet phldrT="[Text]"/>
      <dgm:spPr/>
      <dgm:t>
        <a:bodyPr/>
        <a:lstStyle/>
        <a:p>
          <a:r>
            <a:rPr lang="en-US" b="1" dirty="0"/>
            <a:t>Uwezo Zaidi wa Kutambua</a:t>
          </a:r>
          <a:endParaRPr lang="sw-KE" b="1" dirty="0"/>
        </a:p>
      </dgm:t>
    </dgm:pt>
    <dgm:pt modelId="{934EC12C-C19C-4827-8DE2-8BAF14E50CB1}" type="parTrans" cxnId="{660A3267-6AC9-45EA-91EB-C7BB16DA93F4}">
      <dgm:prSet/>
      <dgm:spPr/>
      <dgm:t>
        <a:bodyPr/>
        <a:lstStyle/>
        <a:p>
          <a:endParaRPr lang="en-US"/>
        </a:p>
      </dgm:t>
    </dgm:pt>
    <dgm:pt modelId="{60727021-5FE3-42E0-8BBA-37FB1E6AA07B}" type="sibTrans" cxnId="{660A3267-6AC9-45EA-91EB-C7BB16DA93F4}">
      <dgm:prSet/>
      <dgm:spPr/>
      <dgm:t>
        <a:bodyPr/>
        <a:lstStyle/>
        <a:p>
          <a:endParaRPr lang="en-US"/>
        </a:p>
      </dgm:t>
    </dgm:pt>
    <dgm:pt modelId="{7FFCA780-A708-4BF3-B866-B01572F5714C}">
      <dgm:prSet phldrT="[Text]"/>
      <dgm:spPr/>
      <dgm:t>
        <a:bodyPr/>
        <a:lstStyle/>
        <a:p>
          <a:r>
            <a:t>Ugunduzi wa mapema</a:t>
          </a:r>
          <a:endParaRPr lang="sw-KE" dirty="0"/>
        </a:p>
      </dgm:t>
    </dgm:pt>
    <dgm:pt modelId="{02A7D013-2721-42AD-B39E-FA6FB215E052}" type="parTrans" cxnId="{D7E2C513-5635-41CC-A077-ED283377917C}">
      <dgm:prSet/>
      <dgm:spPr/>
      <dgm:t>
        <a:bodyPr/>
        <a:lstStyle/>
        <a:p>
          <a:endParaRPr lang="en-US"/>
        </a:p>
      </dgm:t>
    </dgm:pt>
    <dgm:pt modelId="{D9778900-F59C-42D4-94B4-1796759704FC}" type="sibTrans" cxnId="{D7E2C513-5635-41CC-A077-ED283377917C}">
      <dgm:prSet/>
      <dgm:spPr/>
      <dgm:t>
        <a:bodyPr/>
        <a:lstStyle/>
        <a:p>
          <a:endParaRPr lang="en-US"/>
        </a:p>
      </dgm:t>
    </dgm:pt>
    <dgm:pt modelId="{95644E54-4800-4349-BB12-22BE415BC207}">
      <dgm:prSet phldrT="[Text]"/>
      <dgm:spPr/>
      <dgm:t>
        <a:bodyPr/>
        <a:lstStyle/>
        <a:p>
          <a:r>
            <a:t>Mabadiliko ya dawa kwa muda unaofaa</a:t>
          </a:r>
          <a:endParaRPr lang="sw-KE" dirty="0"/>
        </a:p>
      </dgm:t>
    </dgm:pt>
    <dgm:pt modelId="{78561FA3-511F-49E6-8068-145751A2EC0D}" type="parTrans" cxnId="{10915E04-464E-44B2-A722-DF10AC54BA45}">
      <dgm:prSet/>
      <dgm:spPr/>
      <dgm:t>
        <a:bodyPr/>
        <a:lstStyle/>
        <a:p>
          <a:endParaRPr lang="en-US"/>
        </a:p>
      </dgm:t>
    </dgm:pt>
    <dgm:pt modelId="{728503B0-56C9-495C-ACB0-959C66C7ACC7}" type="sibTrans" cxnId="{10915E04-464E-44B2-A722-DF10AC54BA45}">
      <dgm:prSet/>
      <dgm:spPr/>
      <dgm:t>
        <a:bodyPr/>
        <a:lstStyle/>
        <a:p>
          <a:endParaRPr lang="en-US"/>
        </a:p>
      </dgm:t>
    </dgm:pt>
    <dgm:pt modelId="{4EB2D086-4764-4839-9613-846BC00C3B4C}">
      <dgm:prSet phldrT="[Text]"/>
      <dgm:spPr/>
      <dgm:t>
        <a:bodyPr/>
        <a:lstStyle/>
        <a:p>
          <a:r>
            <a:rPr lang="en-US" b="1" dirty="0"/>
            <a:t>Uwezo Mkubwa wa Kutoa Ubashiri Mzuri</a:t>
          </a:r>
          <a:endParaRPr lang="sw-KE" b="1" dirty="0"/>
        </a:p>
      </dgm:t>
    </dgm:pt>
    <dgm:pt modelId="{E35D93BB-CF70-4B40-BBD0-62A8EE913A2C}" type="parTrans" cxnId="{915E4D4D-9A6F-4DC7-9F9A-FFD39F5B185E}">
      <dgm:prSet/>
      <dgm:spPr/>
      <dgm:t>
        <a:bodyPr/>
        <a:lstStyle/>
        <a:p>
          <a:endParaRPr lang="en-US"/>
        </a:p>
      </dgm:t>
    </dgm:pt>
    <dgm:pt modelId="{E99EB107-386C-4F78-92B5-D7C248D6B0DA}" type="sibTrans" cxnId="{915E4D4D-9A6F-4DC7-9F9A-FFD39F5B185E}">
      <dgm:prSet/>
      <dgm:spPr/>
      <dgm:t>
        <a:bodyPr/>
        <a:lstStyle/>
        <a:p>
          <a:endParaRPr lang="en-US"/>
        </a:p>
      </dgm:t>
    </dgm:pt>
    <dgm:pt modelId="{C8B16437-F6CE-47F2-A555-D8EF932D5B38}">
      <dgm:prSet phldrT="[Text]"/>
      <dgm:spPr/>
      <dgm:t>
        <a:bodyPr/>
        <a:lstStyle/>
        <a:p>
          <a:r>
            <a:t>Uwezekano wa makosa ya uainishaji ni mdogo</a:t>
          </a:r>
          <a:endParaRPr lang="sw-KE" dirty="0"/>
        </a:p>
      </dgm:t>
    </dgm:pt>
    <dgm:pt modelId="{E77C5E20-661F-418E-831B-27828935409F}" type="parTrans" cxnId="{AB1C963E-E55E-4CE8-9856-7A8106BE2CDC}">
      <dgm:prSet/>
      <dgm:spPr/>
      <dgm:t>
        <a:bodyPr/>
        <a:lstStyle/>
        <a:p>
          <a:endParaRPr lang="en-US"/>
        </a:p>
      </dgm:t>
    </dgm:pt>
    <dgm:pt modelId="{B27C9E95-56F1-4732-AA79-3ABA58CCF015}" type="sibTrans" cxnId="{AB1C963E-E55E-4CE8-9856-7A8106BE2CDC}">
      <dgm:prSet/>
      <dgm:spPr/>
      <dgm:t>
        <a:bodyPr/>
        <a:lstStyle/>
        <a:p>
          <a:endParaRPr lang="en-US"/>
        </a:p>
      </dgm:t>
    </dgm:pt>
    <dgm:pt modelId="{E97A2571-7E8A-4EA0-9D41-2B3EEAFB4F99}">
      <dgm:prSet phldrT="[Text]"/>
      <dgm:spPr/>
      <dgm:t>
        <a:bodyPr/>
        <a:lstStyle/>
        <a:p>
          <a:r>
            <a:t>Husaidia kuzuia ubadilishaji usiohitajika wa dawa hadi aina ya pili ya dawa mbadala za kudhibiti virusi kwa wale ambao wamedhibiti virusi.</a:t>
          </a:r>
          <a:endParaRPr lang="sw-KE" dirty="0"/>
        </a:p>
      </dgm:t>
    </dgm:pt>
    <dgm:pt modelId="{D28082B8-B621-494B-9443-933E68E472C4}" type="parTrans" cxnId="{7C43F180-C267-4480-821E-AD9CD787865A}">
      <dgm:prSet/>
      <dgm:spPr/>
      <dgm:t>
        <a:bodyPr/>
        <a:lstStyle/>
        <a:p>
          <a:endParaRPr lang="en-US"/>
        </a:p>
      </dgm:t>
    </dgm:pt>
    <dgm:pt modelId="{18B040FE-1653-4739-B742-1F9FCC0F3A18}" type="sibTrans" cxnId="{7C43F180-C267-4480-821E-AD9CD787865A}">
      <dgm:prSet/>
      <dgm:spPr/>
      <dgm:t>
        <a:bodyPr/>
        <a:lstStyle/>
        <a:p>
          <a:endParaRPr lang="en-US"/>
        </a:p>
      </dgm:t>
    </dgm:pt>
    <dgm:pt modelId="{19B2D104-6F54-4AA4-932D-0756842DADD9}">
      <dgm:prSet phldrT="[Text]"/>
      <dgm:spPr/>
      <dgm:t>
        <a:bodyPr/>
        <a:lstStyle/>
        <a:p>
          <a:r>
            <a:t>Muda mchache wa ongezeko linaloendelea la virusi</a:t>
          </a:r>
          <a:endParaRPr lang="sw-KE" dirty="0"/>
        </a:p>
      </dgm:t>
    </dgm:pt>
    <dgm:pt modelId="{457C949B-A32F-4354-AEAD-B6E61ADBAC91}" type="parTrans" cxnId="{263511BA-5842-443D-9DB3-442943C9E5A1}">
      <dgm:prSet/>
      <dgm:spPr/>
      <dgm:t>
        <a:bodyPr/>
        <a:lstStyle/>
        <a:p>
          <a:endParaRPr lang="en-US"/>
        </a:p>
      </dgm:t>
    </dgm:pt>
    <dgm:pt modelId="{F6611BB0-0C90-44B4-8BF6-07E4DC9599B0}" type="sibTrans" cxnId="{263511BA-5842-443D-9DB3-442943C9E5A1}">
      <dgm:prSet/>
      <dgm:spPr/>
      <dgm:t>
        <a:bodyPr/>
        <a:lstStyle/>
        <a:p>
          <a:endParaRPr lang="en-US"/>
        </a:p>
      </dgm:t>
    </dgm:pt>
    <dgm:pt modelId="{D55F911C-D575-4A1D-BFCE-ABCAC439D9CD}">
      <dgm:prSet phldrT="[Text]"/>
      <dgm:spPr/>
      <dgm:t>
        <a:bodyPr/>
        <a:lstStyle/>
        <a:p>
          <a:r>
            <a:t>Unaweza kuzuia ukinzani wa dawa na kupunguza hatari ya usambazaji</a:t>
          </a:r>
          <a:endParaRPr lang="sw-KE" dirty="0"/>
        </a:p>
      </dgm:t>
    </dgm:pt>
    <dgm:pt modelId="{20CDED14-4FFF-468B-8F92-0AA27CBE4450}" type="parTrans" cxnId="{3A148BA1-CA77-42DC-84EC-8B151CEED392}">
      <dgm:prSet/>
      <dgm:spPr/>
      <dgm:t>
        <a:bodyPr/>
        <a:lstStyle/>
        <a:p>
          <a:endParaRPr lang="en-US"/>
        </a:p>
      </dgm:t>
    </dgm:pt>
    <dgm:pt modelId="{D27DCC5E-F0CC-4C81-B2AE-B6B446C62E1A}" type="sibTrans" cxnId="{3A148BA1-CA77-42DC-84EC-8B151CEED392}">
      <dgm:prSet/>
      <dgm:spPr/>
      <dgm:t>
        <a:bodyPr/>
        <a:lstStyle/>
        <a:p>
          <a:endParaRPr lang="en-US"/>
        </a:p>
      </dgm:t>
    </dgm:pt>
    <dgm:pt modelId="{5AC1132E-9EC9-4FF9-A521-E249372C91A4}" type="pres">
      <dgm:prSet presAssocID="{813B6F40-2BFB-4A66-B88F-A0E3D54A640E}" presName="Name0" presStyleCnt="0">
        <dgm:presLayoutVars>
          <dgm:dir/>
          <dgm:animLvl val="lvl"/>
          <dgm:resizeHandles val="exact"/>
        </dgm:presLayoutVars>
      </dgm:prSet>
      <dgm:spPr/>
    </dgm:pt>
    <dgm:pt modelId="{73B8E670-B0BF-4A2B-BCD2-43D2681E172D}" type="pres">
      <dgm:prSet presAssocID="{4C64DB8E-ABBE-42E8-A4F1-4877F8C1C68D}" presName="composite" presStyleCnt="0"/>
      <dgm:spPr/>
    </dgm:pt>
    <dgm:pt modelId="{4F287D47-D0C6-474F-A089-0E0C456220FC}" type="pres">
      <dgm:prSet presAssocID="{4C64DB8E-ABBE-42E8-A4F1-4877F8C1C68D}" presName="parTx" presStyleLbl="alignNode1" presStyleIdx="0" presStyleCnt="2">
        <dgm:presLayoutVars>
          <dgm:chMax val="0"/>
          <dgm:chPref val="0"/>
          <dgm:bulletEnabled val="1"/>
        </dgm:presLayoutVars>
      </dgm:prSet>
      <dgm:spPr/>
    </dgm:pt>
    <dgm:pt modelId="{C90D67B9-71B7-47D3-ACCB-DE9C5F652F9D}" type="pres">
      <dgm:prSet presAssocID="{4C64DB8E-ABBE-42E8-A4F1-4877F8C1C68D}" presName="desTx" presStyleLbl="alignAccFollowNode1" presStyleIdx="0" presStyleCnt="2">
        <dgm:presLayoutVars>
          <dgm:bulletEnabled val="1"/>
        </dgm:presLayoutVars>
      </dgm:prSet>
      <dgm:spPr/>
    </dgm:pt>
    <dgm:pt modelId="{2F04B74C-968E-4E81-9775-7A7B8082B059}" type="pres">
      <dgm:prSet presAssocID="{60727021-5FE3-42E0-8BBA-37FB1E6AA07B}" presName="space" presStyleCnt="0"/>
      <dgm:spPr/>
    </dgm:pt>
    <dgm:pt modelId="{BDF6B64D-3CE0-43A7-A52A-B975698D4EFA}" type="pres">
      <dgm:prSet presAssocID="{4EB2D086-4764-4839-9613-846BC00C3B4C}" presName="composite" presStyleCnt="0"/>
      <dgm:spPr/>
    </dgm:pt>
    <dgm:pt modelId="{3497A88D-C879-4B5C-A44C-5A6463FCA135}" type="pres">
      <dgm:prSet presAssocID="{4EB2D086-4764-4839-9613-846BC00C3B4C}" presName="parTx" presStyleLbl="alignNode1" presStyleIdx="1" presStyleCnt="2">
        <dgm:presLayoutVars>
          <dgm:chMax val="0"/>
          <dgm:chPref val="0"/>
          <dgm:bulletEnabled val="1"/>
        </dgm:presLayoutVars>
      </dgm:prSet>
      <dgm:spPr/>
    </dgm:pt>
    <dgm:pt modelId="{2CFD746D-A81E-4508-85E0-7010D9861C4D}" type="pres">
      <dgm:prSet presAssocID="{4EB2D086-4764-4839-9613-846BC00C3B4C}" presName="desTx" presStyleLbl="alignAccFollowNode1" presStyleIdx="1" presStyleCnt="2" custScaleY="99618" custLinFactNeighborX="1" custLinFactNeighborY="-270">
        <dgm:presLayoutVars>
          <dgm:bulletEnabled val="1"/>
        </dgm:presLayoutVars>
      </dgm:prSet>
      <dgm:spPr/>
    </dgm:pt>
  </dgm:ptLst>
  <dgm:cxnLst>
    <dgm:cxn modelId="{10915E04-464E-44B2-A722-DF10AC54BA45}" srcId="{4C64DB8E-ABBE-42E8-A4F1-4877F8C1C68D}" destId="{95644E54-4800-4349-BB12-22BE415BC207}" srcOrd="1" destOrd="0" parTransId="{78561FA3-511F-49E6-8068-145751A2EC0D}" sibTransId="{728503B0-56C9-495C-ACB0-959C66C7ACC7}"/>
    <dgm:cxn modelId="{CF017F11-2EBF-4F5B-A70C-6114EB7FA712}" type="presOf" srcId="{E97A2571-7E8A-4EA0-9D41-2B3EEAFB4F99}" destId="{2CFD746D-A81E-4508-85E0-7010D9861C4D}" srcOrd="0" destOrd="1" presId="urn:microsoft.com/office/officeart/2005/8/layout/hList1"/>
    <dgm:cxn modelId="{D7E2C513-5635-41CC-A077-ED283377917C}" srcId="{4C64DB8E-ABBE-42E8-A4F1-4877F8C1C68D}" destId="{7FFCA780-A708-4BF3-B866-B01572F5714C}" srcOrd="0" destOrd="0" parTransId="{02A7D013-2721-42AD-B39E-FA6FB215E052}" sibTransId="{D9778900-F59C-42D4-94B4-1796759704FC}"/>
    <dgm:cxn modelId="{7ECFB829-9340-4E13-8F80-7D9E79CEF630}" type="presOf" srcId="{4EB2D086-4764-4839-9613-846BC00C3B4C}" destId="{3497A88D-C879-4B5C-A44C-5A6463FCA135}" srcOrd="0" destOrd="0" presId="urn:microsoft.com/office/officeart/2005/8/layout/hList1"/>
    <dgm:cxn modelId="{7A65042F-0502-4809-BC00-DB1A45E14334}" type="presOf" srcId="{95644E54-4800-4349-BB12-22BE415BC207}" destId="{C90D67B9-71B7-47D3-ACCB-DE9C5F652F9D}" srcOrd="0" destOrd="1" presId="urn:microsoft.com/office/officeart/2005/8/layout/hList1"/>
    <dgm:cxn modelId="{AB1C963E-E55E-4CE8-9856-7A8106BE2CDC}" srcId="{4EB2D086-4764-4839-9613-846BC00C3B4C}" destId="{C8B16437-F6CE-47F2-A555-D8EF932D5B38}" srcOrd="0" destOrd="0" parTransId="{E77C5E20-661F-418E-831B-27828935409F}" sibTransId="{B27C9E95-56F1-4732-AA79-3ABA58CCF015}"/>
    <dgm:cxn modelId="{660A3267-6AC9-45EA-91EB-C7BB16DA93F4}" srcId="{813B6F40-2BFB-4A66-B88F-A0E3D54A640E}" destId="{4C64DB8E-ABBE-42E8-A4F1-4877F8C1C68D}" srcOrd="0" destOrd="0" parTransId="{934EC12C-C19C-4827-8DE2-8BAF14E50CB1}" sibTransId="{60727021-5FE3-42E0-8BBA-37FB1E6AA07B}"/>
    <dgm:cxn modelId="{CBFD874A-D076-4717-A66D-0D46ABA37267}" type="presOf" srcId="{813B6F40-2BFB-4A66-B88F-A0E3D54A640E}" destId="{5AC1132E-9EC9-4FF9-A521-E249372C91A4}" srcOrd="0" destOrd="0" presId="urn:microsoft.com/office/officeart/2005/8/layout/hList1"/>
    <dgm:cxn modelId="{915E4D4D-9A6F-4DC7-9F9A-FFD39F5B185E}" srcId="{813B6F40-2BFB-4A66-B88F-A0E3D54A640E}" destId="{4EB2D086-4764-4839-9613-846BC00C3B4C}" srcOrd="1" destOrd="0" parTransId="{E35D93BB-CF70-4B40-BBD0-62A8EE913A2C}" sibTransId="{E99EB107-386C-4F78-92B5-D7C248D6B0DA}"/>
    <dgm:cxn modelId="{7C43F180-C267-4480-821E-AD9CD787865A}" srcId="{4EB2D086-4764-4839-9613-846BC00C3B4C}" destId="{E97A2571-7E8A-4EA0-9D41-2B3EEAFB4F99}" srcOrd="1" destOrd="0" parTransId="{D28082B8-B621-494B-9443-933E68E472C4}" sibTransId="{18B040FE-1653-4739-B742-1F9FCC0F3A18}"/>
    <dgm:cxn modelId="{B9665687-C402-430D-ACE1-CA322D328D52}" type="presOf" srcId="{D55F911C-D575-4A1D-BFCE-ABCAC439D9CD}" destId="{C90D67B9-71B7-47D3-ACCB-DE9C5F652F9D}" srcOrd="0" destOrd="3" presId="urn:microsoft.com/office/officeart/2005/8/layout/hList1"/>
    <dgm:cxn modelId="{A061009E-2D90-4971-9441-CBD02464490A}" type="presOf" srcId="{19B2D104-6F54-4AA4-932D-0756842DADD9}" destId="{C90D67B9-71B7-47D3-ACCB-DE9C5F652F9D}" srcOrd="0" destOrd="2" presId="urn:microsoft.com/office/officeart/2005/8/layout/hList1"/>
    <dgm:cxn modelId="{3A148BA1-CA77-42DC-84EC-8B151CEED392}" srcId="{4C64DB8E-ABBE-42E8-A4F1-4877F8C1C68D}" destId="{D55F911C-D575-4A1D-BFCE-ABCAC439D9CD}" srcOrd="3" destOrd="0" parTransId="{20CDED14-4FFF-468B-8F92-0AA27CBE4450}" sibTransId="{D27DCC5E-F0CC-4C81-B2AE-B6B446C62E1A}"/>
    <dgm:cxn modelId="{A113E0B3-2140-4702-951D-8EC110D8AAC8}" type="presOf" srcId="{C8B16437-F6CE-47F2-A555-D8EF932D5B38}" destId="{2CFD746D-A81E-4508-85E0-7010D9861C4D}" srcOrd="0" destOrd="0" presId="urn:microsoft.com/office/officeart/2005/8/layout/hList1"/>
    <dgm:cxn modelId="{E1A5ACB8-8F5B-42F2-AA26-F07BED9DF50D}" type="presOf" srcId="{7FFCA780-A708-4BF3-B866-B01572F5714C}" destId="{C90D67B9-71B7-47D3-ACCB-DE9C5F652F9D}" srcOrd="0" destOrd="0" presId="urn:microsoft.com/office/officeart/2005/8/layout/hList1"/>
    <dgm:cxn modelId="{263511BA-5842-443D-9DB3-442943C9E5A1}" srcId="{4C64DB8E-ABBE-42E8-A4F1-4877F8C1C68D}" destId="{19B2D104-6F54-4AA4-932D-0756842DADD9}" srcOrd="2" destOrd="0" parTransId="{457C949B-A32F-4354-AEAD-B6E61ADBAC91}" sibTransId="{F6611BB0-0C90-44B4-8BF6-07E4DC9599B0}"/>
    <dgm:cxn modelId="{9F1BC5E8-989C-4051-9062-909203088150}" type="presOf" srcId="{4C64DB8E-ABBE-42E8-A4F1-4877F8C1C68D}" destId="{4F287D47-D0C6-474F-A089-0E0C456220FC}" srcOrd="0" destOrd="0" presId="urn:microsoft.com/office/officeart/2005/8/layout/hList1"/>
    <dgm:cxn modelId="{A40A238B-FF18-45DB-AEBF-CB77D4B71B9E}" type="presParOf" srcId="{5AC1132E-9EC9-4FF9-A521-E249372C91A4}" destId="{73B8E670-B0BF-4A2B-BCD2-43D2681E172D}" srcOrd="0" destOrd="0" presId="urn:microsoft.com/office/officeart/2005/8/layout/hList1"/>
    <dgm:cxn modelId="{6FD797B1-7C7E-4A81-ACE9-307773312E40}" type="presParOf" srcId="{73B8E670-B0BF-4A2B-BCD2-43D2681E172D}" destId="{4F287D47-D0C6-474F-A089-0E0C456220FC}" srcOrd="0" destOrd="0" presId="urn:microsoft.com/office/officeart/2005/8/layout/hList1"/>
    <dgm:cxn modelId="{65057ABA-2FC3-4829-B0A0-DE139C32D9C9}" type="presParOf" srcId="{73B8E670-B0BF-4A2B-BCD2-43D2681E172D}" destId="{C90D67B9-71B7-47D3-ACCB-DE9C5F652F9D}" srcOrd="1" destOrd="0" presId="urn:microsoft.com/office/officeart/2005/8/layout/hList1"/>
    <dgm:cxn modelId="{941E13BD-615A-4AAA-B148-DCCE2A00A2EC}" type="presParOf" srcId="{5AC1132E-9EC9-4FF9-A521-E249372C91A4}" destId="{2F04B74C-968E-4E81-9775-7A7B8082B059}" srcOrd="1" destOrd="0" presId="urn:microsoft.com/office/officeart/2005/8/layout/hList1"/>
    <dgm:cxn modelId="{620BA7F1-2507-4B44-9FBF-766B64599F58}" type="presParOf" srcId="{5AC1132E-9EC9-4FF9-A521-E249372C91A4}" destId="{BDF6B64D-3CE0-43A7-A52A-B975698D4EFA}" srcOrd="2" destOrd="0" presId="urn:microsoft.com/office/officeart/2005/8/layout/hList1"/>
    <dgm:cxn modelId="{7798C453-010E-442F-B89E-23149BB48786}" type="presParOf" srcId="{BDF6B64D-3CE0-43A7-A52A-B975698D4EFA}" destId="{3497A88D-C879-4B5C-A44C-5A6463FCA135}" srcOrd="0" destOrd="0" presId="urn:microsoft.com/office/officeart/2005/8/layout/hList1"/>
    <dgm:cxn modelId="{6C75F07E-6598-41E6-B30F-8FF75E122A57}" type="presParOf" srcId="{BDF6B64D-3CE0-43A7-A52A-B975698D4EFA}" destId="{2CFD746D-A81E-4508-85E0-7010D9861C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A36F7A-23AE-436B-8169-E619DCEC253C}"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en-US"/>
        </a:p>
      </dgm:t>
    </dgm:pt>
    <dgm:pt modelId="{62562545-D851-4F62-889C-816A751E82C8}">
      <dgm:prSet phldrT="[Text]" custT="1"/>
      <dgm:spPr/>
      <dgm:t>
        <a:bodyPr/>
        <a:lstStyle/>
        <a:p>
          <a:r>
            <a:rPr lang="sw-KE" sz="3200" b="1" dirty="0">
              <a:latin typeface="Garamond" panose="02020404030301010803" pitchFamily="18" charset="0"/>
            </a:rPr>
            <a:t>Ufuatiliaji wa Mara kwa Mara wa Idadi ya Virusi kwenye Damu</a:t>
          </a:r>
        </a:p>
      </dgm:t>
    </dgm:pt>
    <dgm:pt modelId="{D68FF173-C525-43C4-AB5C-0A9B33E8728A}" type="parTrans" cxnId="{A2BA2218-5795-4C7A-B423-32DA6CDF64B5}">
      <dgm:prSet/>
      <dgm:spPr/>
      <dgm:t>
        <a:bodyPr/>
        <a:lstStyle/>
        <a:p>
          <a:endParaRPr lang="en-US"/>
        </a:p>
      </dgm:t>
    </dgm:pt>
    <dgm:pt modelId="{49DBB4B3-3F74-4C18-99FF-FBBEE4826E27}" type="sibTrans" cxnId="{A2BA2218-5795-4C7A-B423-32DA6CDF64B5}">
      <dgm:prSet/>
      <dgm:spPr/>
      <dgm:t>
        <a:bodyPr/>
        <a:lstStyle/>
        <a:p>
          <a:endParaRPr lang="en-US"/>
        </a:p>
      </dgm:t>
    </dgm:pt>
    <dgm:pt modelId="{164A3A8C-AAAB-43B9-9761-6A5A63CD393C}">
      <dgm:prSet phldrT="[Text]"/>
      <dgm:spPr/>
      <dgm:t>
        <a:bodyPr/>
        <a:lstStyle/>
        <a:p>
          <a:r>
            <a:rPr lang="sw-KE" dirty="0">
              <a:latin typeface="Garamond" panose="02020404030301010803" pitchFamily="18" charset="0"/>
            </a:rPr>
            <a:t>Kwa kawaida, idadi ya virusi inapaswa kupima mara kwa mara kwa wagonjwa wote wanaotumia dawa za kudhibiti virusi (ART) ili kufuatilia jinsi wanavyopokea matibabu na kutambua kufeli kwa matibabu mapema.</a:t>
          </a:r>
        </a:p>
      </dgm:t>
    </dgm:pt>
    <dgm:pt modelId="{AF14ABB6-2EA7-4053-9EB3-12631658ADD6}" type="parTrans" cxnId="{8A8D549A-67FE-4B41-9A87-ED01A6530CD9}">
      <dgm:prSet/>
      <dgm:spPr/>
      <dgm:t>
        <a:bodyPr/>
        <a:lstStyle/>
        <a:p>
          <a:endParaRPr lang="en-US"/>
        </a:p>
      </dgm:t>
    </dgm:pt>
    <dgm:pt modelId="{BE6E589D-19A0-46B7-B46F-5F75A8055288}" type="sibTrans" cxnId="{8A8D549A-67FE-4B41-9A87-ED01A6530CD9}">
      <dgm:prSet/>
      <dgm:spPr/>
      <dgm:t>
        <a:bodyPr/>
        <a:lstStyle/>
        <a:p>
          <a:endParaRPr lang="en-US"/>
        </a:p>
      </dgm:t>
    </dgm:pt>
    <dgm:pt modelId="{D077285A-C81A-49E0-A181-10E3214878D9}">
      <dgm:prSet phldrT="[Text]" custT="1"/>
      <dgm:spPr/>
      <dgm:t>
        <a:bodyPr/>
        <a:lstStyle/>
        <a:p>
          <a:r>
            <a:rPr lang="sw-KE" sz="2400" b="1" dirty="0">
              <a:latin typeface="Garamond" panose="02020404030301010803" pitchFamily="18" charset="0"/>
            </a:rPr>
            <a:t>Ufuatiliaji wa Idadi ya Virusi kwenye Damu Unaolenga Kubaini iwapo Matibabu ya Kudhibiti Virusi Umefeli</a:t>
          </a:r>
        </a:p>
      </dgm:t>
    </dgm:pt>
    <dgm:pt modelId="{3A5DB27D-3160-4B3A-BB84-C3577D5E353E}" type="parTrans" cxnId="{344483A9-6B91-4DE1-8998-78942D029963}">
      <dgm:prSet/>
      <dgm:spPr/>
      <dgm:t>
        <a:bodyPr/>
        <a:lstStyle/>
        <a:p>
          <a:endParaRPr lang="en-US"/>
        </a:p>
      </dgm:t>
    </dgm:pt>
    <dgm:pt modelId="{401FBBEE-CB96-4D23-B48B-804A748FE5D6}" type="sibTrans" cxnId="{344483A9-6B91-4DE1-8998-78942D029963}">
      <dgm:prSet/>
      <dgm:spPr/>
      <dgm:t>
        <a:bodyPr/>
        <a:lstStyle/>
        <a:p>
          <a:endParaRPr lang="en-US"/>
        </a:p>
      </dgm:t>
    </dgm:pt>
    <dgm:pt modelId="{E0A6F366-C7F0-4B0D-8D82-BAE7587F5810}">
      <dgm:prSet phldrT="[Text]"/>
      <dgm:spPr/>
      <dgm:t>
        <a:bodyPr/>
        <a:lstStyle/>
        <a:p>
          <a:r>
            <a:rPr lang="sw-KE" dirty="0">
              <a:latin typeface="Garamond" panose="02020404030301010803" pitchFamily="18" charset="0"/>
            </a:rPr>
            <a:t>Katika mazingira ambapo upimaji wa mara kwa mara wa idadi ya virusi hauwezekani au haupatikani, upimaji wa idadi ya virusi unapaswa kufanywa ili kudhibitisha kama matibabu yamefeli iwapo hilo linashukiwa kwa mujibu wa utaratibu unaochunguza idadi ya chembechembe za CD4 au dalili za ugonjwa</a:t>
          </a:r>
        </a:p>
      </dgm:t>
    </dgm:pt>
    <dgm:pt modelId="{9AFB5682-33CF-4BE3-879E-0E21E02AECC7}" type="parTrans" cxnId="{6091B2AF-BD72-4630-A6D4-EB85860A0980}">
      <dgm:prSet/>
      <dgm:spPr/>
      <dgm:t>
        <a:bodyPr/>
        <a:lstStyle/>
        <a:p>
          <a:endParaRPr lang="en-US"/>
        </a:p>
      </dgm:t>
    </dgm:pt>
    <dgm:pt modelId="{3CC8CE05-3DBD-44FF-8488-F23AE38E1FD0}" type="sibTrans" cxnId="{6091B2AF-BD72-4630-A6D4-EB85860A0980}">
      <dgm:prSet/>
      <dgm:spPr/>
      <dgm:t>
        <a:bodyPr/>
        <a:lstStyle/>
        <a:p>
          <a:endParaRPr lang="en-US"/>
        </a:p>
      </dgm:t>
    </dgm:pt>
    <dgm:pt modelId="{DCEA3BD2-9370-4F61-B18B-51B43910FBC6}" type="pres">
      <dgm:prSet presAssocID="{30A36F7A-23AE-436B-8169-E619DCEC253C}" presName="diagram" presStyleCnt="0">
        <dgm:presLayoutVars>
          <dgm:chPref val="1"/>
          <dgm:dir/>
          <dgm:animOne val="branch"/>
          <dgm:animLvl val="lvl"/>
          <dgm:resizeHandles/>
        </dgm:presLayoutVars>
      </dgm:prSet>
      <dgm:spPr/>
    </dgm:pt>
    <dgm:pt modelId="{FBF66733-9211-47B0-988A-25ABA3D867A6}" type="pres">
      <dgm:prSet presAssocID="{62562545-D851-4F62-889C-816A751E82C8}" presName="root" presStyleCnt="0"/>
      <dgm:spPr/>
    </dgm:pt>
    <dgm:pt modelId="{28518DEE-145F-4351-AC6D-592E8FA651D5}" type="pres">
      <dgm:prSet presAssocID="{62562545-D851-4F62-889C-816A751E82C8}" presName="rootComposite" presStyleCnt="0"/>
      <dgm:spPr/>
    </dgm:pt>
    <dgm:pt modelId="{A2505059-0D5E-4DD9-B125-58318E7AF06C}" type="pres">
      <dgm:prSet presAssocID="{62562545-D851-4F62-889C-816A751E82C8}" presName="rootText" presStyleLbl="node1" presStyleIdx="0" presStyleCnt="2"/>
      <dgm:spPr/>
    </dgm:pt>
    <dgm:pt modelId="{4DF5C0B9-44AC-4239-95E0-0F2405B4E254}" type="pres">
      <dgm:prSet presAssocID="{62562545-D851-4F62-889C-816A751E82C8}" presName="rootConnector" presStyleLbl="node1" presStyleIdx="0" presStyleCnt="2"/>
      <dgm:spPr/>
    </dgm:pt>
    <dgm:pt modelId="{CA1004FD-759C-49D5-B779-33B312E2C29B}" type="pres">
      <dgm:prSet presAssocID="{62562545-D851-4F62-889C-816A751E82C8}" presName="childShape" presStyleCnt="0"/>
      <dgm:spPr/>
    </dgm:pt>
    <dgm:pt modelId="{3B45A8E2-5BFE-46A6-B349-4E782C39459A}" type="pres">
      <dgm:prSet presAssocID="{AF14ABB6-2EA7-4053-9EB3-12631658ADD6}" presName="Name13" presStyleLbl="parChTrans1D2" presStyleIdx="0" presStyleCnt="2"/>
      <dgm:spPr/>
    </dgm:pt>
    <dgm:pt modelId="{2ED8B824-3BC5-454D-BEB2-9B60BC71BE1B}" type="pres">
      <dgm:prSet presAssocID="{164A3A8C-AAAB-43B9-9761-6A5A63CD393C}" presName="childText" presStyleLbl="bgAcc1" presStyleIdx="0" presStyleCnt="2">
        <dgm:presLayoutVars>
          <dgm:bulletEnabled val="1"/>
        </dgm:presLayoutVars>
      </dgm:prSet>
      <dgm:spPr/>
    </dgm:pt>
    <dgm:pt modelId="{9B15A5E2-84EE-4795-8768-360FD913FC84}" type="pres">
      <dgm:prSet presAssocID="{D077285A-C81A-49E0-A181-10E3214878D9}" presName="root" presStyleCnt="0"/>
      <dgm:spPr/>
    </dgm:pt>
    <dgm:pt modelId="{BEE7D58E-49ED-4474-9F09-707B424A74C4}" type="pres">
      <dgm:prSet presAssocID="{D077285A-C81A-49E0-A181-10E3214878D9}" presName="rootComposite" presStyleCnt="0"/>
      <dgm:spPr/>
    </dgm:pt>
    <dgm:pt modelId="{C1490316-23D6-4234-8B67-361CDD2D790D}" type="pres">
      <dgm:prSet presAssocID="{D077285A-C81A-49E0-A181-10E3214878D9}" presName="rootText" presStyleLbl="node1" presStyleIdx="1" presStyleCnt="2"/>
      <dgm:spPr/>
    </dgm:pt>
    <dgm:pt modelId="{4D5EE3A5-056E-40E9-9693-28FF62EDBD2E}" type="pres">
      <dgm:prSet presAssocID="{D077285A-C81A-49E0-A181-10E3214878D9}" presName="rootConnector" presStyleLbl="node1" presStyleIdx="1" presStyleCnt="2"/>
      <dgm:spPr/>
    </dgm:pt>
    <dgm:pt modelId="{2ED15744-5C38-43F4-B093-6939C7E46DEB}" type="pres">
      <dgm:prSet presAssocID="{D077285A-C81A-49E0-A181-10E3214878D9}" presName="childShape" presStyleCnt="0"/>
      <dgm:spPr/>
    </dgm:pt>
    <dgm:pt modelId="{81B9C1A1-F0C9-4CC4-B465-CEB4AB0EB9CB}" type="pres">
      <dgm:prSet presAssocID="{9AFB5682-33CF-4BE3-879E-0E21E02AECC7}" presName="Name13" presStyleLbl="parChTrans1D2" presStyleIdx="1" presStyleCnt="2"/>
      <dgm:spPr/>
    </dgm:pt>
    <dgm:pt modelId="{B48B8C8F-4B43-4E6D-A3BA-58AD08DA4504}" type="pres">
      <dgm:prSet presAssocID="{E0A6F366-C7F0-4B0D-8D82-BAE7587F5810}" presName="childText" presStyleLbl="bgAcc1" presStyleIdx="1" presStyleCnt="2">
        <dgm:presLayoutVars>
          <dgm:bulletEnabled val="1"/>
        </dgm:presLayoutVars>
      </dgm:prSet>
      <dgm:spPr/>
    </dgm:pt>
  </dgm:ptLst>
  <dgm:cxnLst>
    <dgm:cxn modelId="{89B35C14-4C76-4EDC-BA84-B6A7F357E12D}" type="presOf" srcId="{9AFB5682-33CF-4BE3-879E-0E21E02AECC7}" destId="{81B9C1A1-F0C9-4CC4-B465-CEB4AB0EB9CB}" srcOrd="0" destOrd="0" presId="urn:microsoft.com/office/officeart/2005/8/layout/hierarchy3"/>
    <dgm:cxn modelId="{A2BA2218-5795-4C7A-B423-32DA6CDF64B5}" srcId="{30A36F7A-23AE-436B-8169-E619DCEC253C}" destId="{62562545-D851-4F62-889C-816A751E82C8}" srcOrd="0" destOrd="0" parTransId="{D68FF173-C525-43C4-AB5C-0A9B33E8728A}" sibTransId="{49DBB4B3-3F74-4C18-99FF-FBBEE4826E27}"/>
    <dgm:cxn modelId="{BCAD641B-F99C-4C0C-B9AC-6FCA22E806AB}" type="presOf" srcId="{62562545-D851-4F62-889C-816A751E82C8}" destId="{4DF5C0B9-44AC-4239-95E0-0F2405B4E254}" srcOrd="1" destOrd="0" presId="urn:microsoft.com/office/officeart/2005/8/layout/hierarchy3"/>
    <dgm:cxn modelId="{F3491F28-0500-40F2-9266-FB348EEEC215}" type="presOf" srcId="{AF14ABB6-2EA7-4053-9EB3-12631658ADD6}" destId="{3B45A8E2-5BFE-46A6-B349-4E782C39459A}" srcOrd="0" destOrd="0" presId="urn:microsoft.com/office/officeart/2005/8/layout/hierarchy3"/>
    <dgm:cxn modelId="{0C60405D-D16E-461A-BAED-C0E618D4B59E}" type="presOf" srcId="{E0A6F366-C7F0-4B0D-8D82-BAE7587F5810}" destId="{B48B8C8F-4B43-4E6D-A3BA-58AD08DA4504}" srcOrd="0" destOrd="0" presId="urn:microsoft.com/office/officeart/2005/8/layout/hierarchy3"/>
    <dgm:cxn modelId="{BE9FE947-E383-4E3D-8210-82F4D24E98C2}" type="presOf" srcId="{164A3A8C-AAAB-43B9-9761-6A5A63CD393C}" destId="{2ED8B824-3BC5-454D-BEB2-9B60BC71BE1B}" srcOrd="0" destOrd="0" presId="urn:microsoft.com/office/officeart/2005/8/layout/hierarchy3"/>
    <dgm:cxn modelId="{0119E178-5F75-4D99-8CF3-7D86A8AFCC56}" type="presOf" srcId="{62562545-D851-4F62-889C-816A751E82C8}" destId="{A2505059-0D5E-4DD9-B125-58318E7AF06C}" srcOrd="0" destOrd="0" presId="urn:microsoft.com/office/officeart/2005/8/layout/hierarchy3"/>
    <dgm:cxn modelId="{33CDE78A-5540-49C2-ABA0-381C8C21B1B0}" type="presOf" srcId="{30A36F7A-23AE-436B-8169-E619DCEC253C}" destId="{DCEA3BD2-9370-4F61-B18B-51B43910FBC6}" srcOrd="0" destOrd="0" presId="urn:microsoft.com/office/officeart/2005/8/layout/hierarchy3"/>
    <dgm:cxn modelId="{8A8D549A-67FE-4B41-9A87-ED01A6530CD9}" srcId="{62562545-D851-4F62-889C-816A751E82C8}" destId="{164A3A8C-AAAB-43B9-9761-6A5A63CD393C}" srcOrd="0" destOrd="0" parTransId="{AF14ABB6-2EA7-4053-9EB3-12631658ADD6}" sibTransId="{BE6E589D-19A0-46B7-B46F-5F75A8055288}"/>
    <dgm:cxn modelId="{344483A9-6B91-4DE1-8998-78942D029963}" srcId="{30A36F7A-23AE-436B-8169-E619DCEC253C}" destId="{D077285A-C81A-49E0-A181-10E3214878D9}" srcOrd="1" destOrd="0" parTransId="{3A5DB27D-3160-4B3A-BB84-C3577D5E353E}" sibTransId="{401FBBEE-CB96-4D23-B48B-804A748FE5D6}"/>
    <dgm:cxn modelId="{6091B2AF-BD72-4630-A6D4-EB85860A0980}" srcId="{D077285A-C81A-49E0-A181-10E3214878D9}" destId="{E0A6F366-C7F0-4B0D-8D82-BAE7587F5810}" srcOrd="0" destOrd="0" parTransId="{9AFB5682-33CF-4BE3-879E-0E21E02AECC7}" sibTransId="{3CC8CE05-3DBD-44FF-8488-F23AE38E1FD0}"/>
    <dgm:cxn modelId="{86E020B5-D165-4C38-B7AA-6F10637355F1}" type="presOf" srcId="{D077285A-C81A-49E0-A181-10E3214878D9}" destId="{4D5EE3A5-056E-40E9-9693-28FF62EDBD2E}" srcOrd="1" destOrd="0" presId="urn:microsoft.com/office/officeart/2005/8/layout/hierarchy3"/>
    <dgm:cxn modelId="{E13865C2-AA49-4D7E-9E7D-AAE9FE1966DE}" type="presOf" srcId="{D077285A-C81A-49E0-A181-10E3214878D9}" destId="{C1490316-23D6-4234-8B67-361CDD2D790D}" srcOrd="0" destOrd="0" presId="urn:microsoft.com/office/officeart/2005/8/layout/hierarchy3"/>
    <dgm:cxn modelId="{1F6CF465-651E-4828-A268-91CB32B1F5D2}" type="presParOf" srcId="{DCEA3BD2-9370-4F61-B18B-51B43910FBC6}" destId="{FBF66733-9211-47B0-988A-25ABA3D867A6}" srcOrd="0" destOrd="0" presId="urn:microsoft.com/office/officeart/2005/8/layout/hierarchy3"/>
    <dgm:cxn modelId="{652F079F-2525-4CD2-98B1-520684156B68}" type="presParOf" srcId="{FBF66733-9211-47B0-988A-25ABA3D867A6}" destId="{28518DEE-145F-4351-AC6D-592E8FA651D5}" srcOrd="0" destOrd="0" presId="urn:microsoft.com/office/officeart/2005/8/layout/hierarchy3"/>
    <dgm:cxn modelId="{CCD032A4-94E8-4C9C-8BB2-E61E9E8A770D}" type="presParOf" srcId="{28518DEE-145F-4351-AC6D-592E8FA651D5}" destId="{A2505059-0D5E-4DD9-B125-58318E7AF06C}" srcOrd="0" destOrd="0" presId="urn:microsoft.com/office/officeart/2005/8/layout/hierarchy3"/>
    <dgm:cxn modelId="{DEE0D069-BF59-49AE-9663-CE68CA93C8E7}" type="presParOf" srcId="{28518DEE-145F-4351-AC6D-592E8FA651D5}" destId="{4DF5C0B9-44AC-4239-95E0-0F2405B4E254}" srcOrd="1" destOrd="0" presId="urn:microsoft.com/office/officeart/2005/8/layout/hierarchy3"/>
    <dgm:cxn modelId="{E405EDC4-5EF1-47EF-9D76-3344C45F9AB3}" type="presParOf" srcId="{FBF66733-9211-47B0-988A-25ABA3D867A6}" destId="{CA1004FD-759C-49D5-B779-33B312E2C29B}" srcOrd="1" destOrd="0" presId="urn:microsoft.com/office/officeart/2005/8/layout/hierarchy3"/>
    <dgm:cxn modelId="{5DEB841C-800D-4306-9E3E-82C8ABD4D4AA}" type="presParOf" srcId="{CA1004FD-759C-49D5-B779-33B312E2C29B}" destId="{3B45A8E2-5BFE-46A6-B349-4E782C39459A}" srcOrd="0" destOrd="0" presId="urn:microsoft.com/office/officeart/2005/8/layout/hierarchy3"/>
    <dgm:cxn modelId="{17B57214-DFF1-418A-9FE7-B2BDBCFD2CCA}" type="presParOf" srcId="{CA1004FD-759C-49D5-B779-33B312E2C29B}" destId="{2ED8B824-3BC5-454D-BEB2-9B60BC71BE1B}" srcOrd="1" destOrd="0" presId="urn:microsoft.com/office/officeart/2005/8/layout/hierarchy3"/>
    <dgm:cxn modelId="{56FB103F-4EAC-4270-9A2D-E119C55D6AA1}" type="presParOf" srcId="{DCEA3BD2-9370-4F61-B18B-51B43910FBC6}" destId="{9B15A5E2-84EE-4795-8768-360FD913FC84}" srcOrd="1" destOrd="0" presId="urn:microsoft.com/office/officeart/2005/8/layout/hierarchy3"/>
    <dgm:cxn modelId="{111042EA-DDDB-47E7-AA0F-8C9EBA5ED5F8}" type="presParOf" srcId="{9B15A5E2-84EE-4795-8768-360FD913FC84}" destId="{BEE7D58E-49ED-4474-9F09-707B424A74C4}" srcOrd="0" destOrd="0" presId="urn:microsoft.com/office/officeart/2005/8/layout/hierarchy3"/>
    <dgm:cxn modelId="{E139B468-B24C-41A3-A20F-62125E44E811}" type="presParOf" srcId="{BEE7D58E-49ED-4474-9F09-707B424A74C4}" destId="{C1490316-23D6-4234-8B67-361CDD2D790D}" srcOrd="0" destOrd="0" presId="urn:microsoft.com/office/officeart/2005/8/layout/hierarchy3"/>
    <dgm:cxn modelId="{0D5CCAF0-805E-4687-9EC6-C1E0DB7C52C1}" type="presParOf" srcId="{BEE7D58E-49ED-4474-9F09-707B424A74C4}" destId="{4D5EE3A5-056E-40E9-9693-28FF62EDBD2E}" srcOrd="1" destOrd="0" presId="urn:microsoft.com/office/officeart/2005/8/layout/hierarchy3"/>
    <dgm:cxn modelId="{CF7706C1-665B-4864-A401-181DB2D9B089}" type="presParOf" srcId="{9B15A5E2-84EE-4795-8768-360FD913FC84}" destId="{2ED15744-5C38-43F4-B093-6939C7E46DEB}" srcOrd="1" destOrd="0" presId="urn:microsoft.com/office/officeart/2005/8/layout/hierarchy3"/>
    <dgm:cxn modelId="{3A1BE163-70AA-4767-882F-73000C91C069}" type="presParOf" srcId="{2ED15744-5C38-43F4-B093-6939C7E46DEB}" destId="{81B9C1A1-F0C9-4CC4-B465-CEB4AB0EB9CB}" srcOrd="0" destOrd="0" presId="urn:microsoft.com/office/officeart/2005/8/layout/hierarchy3"/>
    <dgm:cxn modelId="{99A4A7F2-383A-4E51-AB96-72797A708814}" type="presParOf" srcId="{2ED15744-5C38-43F4-B093-6939C7E46DEB}" destId="{B48B8C8F-4B43-4E6D-A3BA-58AD08DA450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B673A-BDA9-4B13-92CD-B9124D11A33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1C4B1217-0E55-4C00-B140-E38D104C4EBF}">
      <dgm:prSet phldrT="[Text]"/>
      <dgm:spPr/>
      <dgm:t>
        <a:bodyPr/>
        <a:lstStyle/>
        <a:p>
          <a:r>
            <a:rPr dirty="0" err="1"/>
            <a:t>Hatua</a:t>
          </a:r>
          <a:r>
            <a:rPr dirty="0"/>
            <a:t> </a:t>
          </a:r>
          <a:r>
            <a:rPr dirty="0" err="1"/>
            <a:t>ya</a:t>
          </a:r>
          <a:r>
            <a:rPr dirty="0"/>
            <a:t> 1: </a:t>
          </a:r>
          <a:r>
            <a:rPr dirty="0" err="1"/>
            <a:t>Utathmini</a:t>
          </a:r>
          <a:r>
            <a:rPr dirty="0"/>
            <a:t> </a:t>
          </a:r>
          <a:r>
            <a:rPr dirty="0" err="1"/>
            <a:t>wenye</a:t>
          </a:r>
          <a:r>
            <a:rPr dirty="0"/>
            <a:t> </a:t>
          </a:r>
          <a:r>
            <a:rPr dirty="0" err="1"/>
            <a:t>mpangilio</a:t>
          </a:r>
          <a:r>
            <a:rPr dirty="0"/>
            <a:t> </a:t>
          </a:r>
          <a:r>
            <a:rPr dirty="0" err="1"/>
            <a:t>wa</a:t>
          </a:r>
          <a:r>
            <a:rPr dirty="0"/>
            <a:t> </a:t>
          </a:r>
          <a:r>
            <a:rPr dirty="0" err="1"/>
            <a:t>viwango</a:t>
          </a:r>
          <a:r>
            <a:rPr dirty="0"/>
            <a:t> </a:t>
          </a:r>
          <a:r>
            <a:rPr dirty="0" err="1"/>
            <a:t>vya</a:t>
          </a:r>
          <a:r>
            <a:rPr dirty="0"/>
            <a:t> </a:t>
          </a:r>
          <a:r>
            <a:rPr dirty="0" err="1"/>
            <a:t>sasa</a:t>
          </a:r>
          <a:r>
            <a:rPr dirty="0"/>
            <a:t> </a:t>
          </a:r>
          <a:r>
            <a:rPr dirty="0" err="1"/>
            <a:t>vya</a:t>
          </a:r>
          <a:r>
            <a:rPr dirty="0"/>
            <a:t> </a:t>
          </a:r>
          <a:r>
            <a:rPr dirty="0" err="1"/>
            <a:t>uzingatiaji</a:t>
          </a:r>
          <a:r>
            <a:rPr dirty="0"/>
            <a:t> </a:t>
          </a:r>
          <a:r>
            <a:rPr dirty="0" err="1"/>
            <a:t>wa</a:t>
          </a:r>
          <a:r>
            <a:rPr dirty="0"/>
            <a:t> </a:t>
          </a:r>
          <a:r>
            <a:rPr dirty="0" err="1"/>
            <a:t>matumizi</a:t>
          </a:r>
          <a:r>
            <a:rPr dirty="0"/>
            <a:t> </a:t>
          </a:r>
          <a:r>
            <a:rPr dirty="0" err="1"/>
            <a:t>ya</a:t>
          </a:r>
          <a:r>
            <a:rPr dirty="0"/>
            <a:t> </a:t>
          </a:r>
          <a:r>
            <a:rPr dirty="0" err="1"/>
            <a:t>dawa</a:t>
          </a:r>
          <a:endParaRPr lang="sw-KE" dirty="0"/>
        </a:p>
      </dgm:t>
    </dgm:pt>
    <dgm:pt modelId="{7CF340E0-B24B-4020-9ACD-422DE7F24B46}" type="parTrans" cxnId="{C1A33BF6-67B6-496F-8184-DAC0ABAFB826}">
      <dgm:prSet/>
      <dgm:spPr/>
      <dgm:t>
        <a:bodyPr/>
        <a:lstStyle/>
        <a:p>
          <a:endParaRPr lang="en-US"/>
        </a:p>
      </dgm:t>
    </dgm:pt>
    <dgm:pt modelId="{489B0067-9083-401B-B178-3B9FB78546D6}" type="sibTrans" cxnId="{C1A33BF6-67B6-496F-8184-DAC0ABAFB826}">
      <dgm:prSet/>
      <dgm:spPr/>
      <dgm:t>
        <a:bodyPr/>
        <a:lstStyle/>
        <a:p>
          <a:endParaRPr lang="en-US"/>
        </a:p>
      </dgm:t>
    </dgm:pt>
    <dgm:pt modelId="{6320B4AB-2F57-4891-9096-60FC3D0E0044}">
      <dgm:prSet phldrT="[Text]"/>
      <dgm:spPr/>
      <dgm:t>
        <a:bodyPr/>
        <a:lstStyle/>
        <a:p>
          <a:r>
            <a:t>Hatua ya 2: Upekuzi wa vikwazo mahususi ambavyo lazima mgonjwa akabaliane navyo</a:t>
          </a:r>
          <a:endParaRPr lang="sw-KE" dirty="0"/>
        </a:p>
      </dgm:t>
    </dgm:pt>
    <dgm:pt modelId="{C1DFC294-BFBF-485E-ADCA-365F2427A611}" type="parTrans" cxnId="{D3B6007B-0EB1-410C-966F-F487C2248DD7}">
      <dgm:prSet/>
      <dgm:spPr/>
      <dgm:t>
        <a:bodyPr/>
        <a:lstStyle/>
        <a:p>
          <a:endParaRPr lang="en-US"/>
        </a:p>
      </dgm:t>
    </dgm:pt>
    <dgm:pt modelId="{8146115F-0C0D-4B3E-8621-790FE6EF98A3}" type="sibTrans" cxnId="{D3B6007B-0EB1-410C-966F-F487C2248DD7}">
      <dgm:prSet/>
      <dgm:spPr/>
      <dgm:t>
        <a:bodyPr/>
        <a:lstStyle/>
        <a:p>
          <a:endParaRPr lang="en-US"/>
        </a:p>
      </dgm:t>
    </dgm:pt>
    <dgm:pt modelId="{12F872C0-6ECA-46DB-8A74-2E43701496C4}">
      <dgm:prSet phldrT="[Text]"/>
      <dgm:spPr/>
      <dgm:t>
        <a:bodyPr/>
        <a:lstStyle/>
        <a:p>
          <a:r>
            <a:t>Hatua ya 3: Kutia moyo na kusaidia wagonjwa kutambua suluhisho na kutatua vikwazo</a:t>
          </a:r>
          <a:endParaRPr lang="sw-KE" dirty="0"/>
        </a:p>
      </dgm:t>
    </dgm:pt>
    <dgm:pt modelId="{F59BB084-74ED-48D2-BADC-9E881239E9C0}" type="parTrans" cxnId="{DD447EE9-0031-4A24-B8CD-157C6DC4E9D3}">
      <dgm:prSet/>
      <dgm:spPr/>
      <dgm:t>
        <a:bodyPr/>
        <a:lstStyle/>
        <a:p>
          <a:endParaRPr lang="en-US"/>
        </a:p>
      </dgm:t>
    </dgm:pt>
    <dgm:pt modelId="{4392D9B4-E9F1-4783-A785-DEF82A5F39DF}" type="sibTrans" cxnId="{DD447EE9-0031-4A24-B8CD-157C6DC4E9D3}">
      <dgm:prSet/>
      <dgm:spPr/>
      <dgm:t>
        <a:bodyPr/>
        <a:lstStyle/>
        <a:p>
          <a:endParaRPr lang="en-US"/>
        </a:p>
      </dgm:t>
    </dgm:pt>
    <dgm:pt modelId="{AA317128-2910-4AD4-9B92-5ED79406AF6A}">
      <dgm:prSet phldrT="[Text]"/>
      <dgm:spPr/>
      <dgm:t>
        <a:bodyPr/>
        <a:lstStyle/>
        <a:p>
          <a:r>
            <a:t>Hatua ya 4: Kuunda mpango wa suluhu ya kuzingatia matumizi yanayofaa ya dawa za kudhibiti virusi mwilini na kuifanya iwe ya mtu binafsi</a:t>
          </a:r>
          <a:endParaRPr lang="sw-KE" dirty="0"/>
        </a:p>
      </dgm:t>
    </dgm:pt>
    <dgm:pt modelId="{6E14D00E-A0E8-4B77-8E86-6DC2FD1EA54F}" type="parTrans" cxnId="{663F6990-48B4-4C42-9527-B30D3D9789B2}">
      <dgm:prSet/>
      <dgm:spPr/>
      <dgm:t>
        <a:bodyPr/>
        <a:lstStyle/>
        <a:p>
          <a:endParaRPr lang="en-US"/>
        </a:p>
      </dgm:t>
    </dgm:pt>
    <dgm:pt modelId="{0455818F-0E1F-426C-B628-F138DADA28D6}" type="sibTrans" cxnId="{663F6990-48B4-4C42-9527-B30D3D9789B2}">
      <dgm:prSet/>
      <dgm:spPr/>
      <dgm:t>
        <a:bodyPr/>
        <a:lstStyle/>
        <a:p>
          <a:endParaRPr lang="en-US"/>
        </a:p>
      </dgm:t>
    </dgm:pt>
    <dgm:pt modelId="{6240D38B-D285-4708-AFDC-53E81020E3A7}" type="pres">
      <dgm:prSet presAssocID="{1D0B673A-BDA9-4B13-92CD-B9124D11A337}" presName="Name0" presStyleCnt="0">
        <dgm:presLayoutVars>
          <dgm:dir/>
          <dgm:resizeHandles val="exact"/>
        </dgm:presLayoutVars>
      </dgm:prSet>
      <dgm:spPr/>
    </dgm:pt>
    <dgm:pt modelId="{C83E1D27-EEFF-4136-B5B5-C78F99575249}" type="pres">
      <dgm:prSet presAssocID="{1D0B673A-BDA9-4B13-92CD-B9124D11A337}" presName="cycle" presStyleCnt="0"/>
      <dgm:spPr/>
    </dgm:pt>
    <dgm:pt modelId="{9BF39238-3A1E-467F-92BB-833FE91CEB26}" type="pres">
      <dgm:prSet presAssocID="{1C4B1217-0E55-4C00-B140-E38D104C4EBF}" presName="nodeFirstNode" presStyleLbl="node1" presStyleIdx="0" presStyleCnt="4">
        <dgm:presLayoutVars>
          <dgm:bulletEnabled val="1"/>
        </dgm:presLayoutVars>
      </dgm:prSet>
      <dgm:spPr/>
    </dgm:pt>
    <dgm:pt modelId="{5740DBC7-9759-4DAA-9E9C-D7076731F470}" type="pres">
      <dgm:prSet presAssocID="{489B0067-9083-401B-B178-3B9FB78546D6}" presName="sibTransFirstNode" presStyleLbl="bgShp" presStyleIdx="0" presStyleCnt="1"/>
      <dgm:spPr/>
    </dgm:pt>
    <dgm:pt modelId="{763CA739-1E97-44C8-B8C4-111112D03C88}" type="pres">
      <dgm:prSet presAssocID="{6320B4AB-2F57-4891-9096-60FC3D0E0044}" presName="nodeFollowingNodes" presStyleLbl="node1" presStyleIdx="1" presStyleCnt="4">
        <dgm:presLayoutVars>
          <dgm:bulletEnabled val="1"/>
        </dgm:presLayoutVars>
      </dgm:prSet>
      <dgm:spPr/>
    </dgm:pt>
    <dgm:pt modelId="{3CB85815-404A-4F10-AF34-89CD279912E7}" type="pres">
      <dgm:prSet presAssocID="{12F872C0-6ECA-46DB-8A74-2E43701496C4}" presName="nodeFollowingNodes" presStyleLbl="node1" presStyleIdx="2" presStyleCnt="4">
        <dgm:presLayoutVars>
          <dgm:bulletEnabled val="1"/>
        </dgm:presLayoutVars>
      </dgm:prSet>
      <dgm:spPr/>
    </dgm:pt>
    <dgm:pt modelId="{939DD9B9-7B39-42FA-90F2-6E4B1F0E3D7E}" type="pres">
      <dgm:prSet presAssocID="{AA317128-2910-4AD4-9B92-5ED79406AF6A}" presName="nodeFollowingNodes" presStyleLbl="node1" presStyleIdx="3" presStyleCnt="4">
        <dgm:presLayoutVars>
          <dgm:bulletEnabled val="1"/>
        </dgm:presLayoutVars>
      </dgm:prSet>
      <dgm:spPr/>
    </dgm:pt>
  </dgm:ptLst>
  <dgm:cxnLst>
    <dgm:cxn modelId="{1E517335-F786-453E-BFE5-BACD0864811C}" type="presOf" srcId="{12F872C0-6ECA-46DB-8A74-2E43701496C4}" destId="{3CB85815-404A-4F10-AF34-89CD279912E7}" srcOrd="0" destOrd="0" presId="urn:microsoft.com/office/officeart/2005/8/layout/cycle3"/>
    <dgm:cxn modelId="{1AEA8136-538B-4314-AAF5-882A3FACED03}" type="presOf" srcId="{1D0B673A-BDA9-4B13-92CD-B9124D11A337}" destId="{6240D38B-D285-4708-AFDC-53E81020E3A7}" srcOrd="0" destOrd="0" presId="urn:microsoft.com/office/officeart/2005/8/layout/cycle3"/>
    <dgm:cxn modelId="{D3B6007B-0EB1-410C-966F-F487C2248DD7}" srcId="{1D0B673A-BDA9-4B13-92CD-B9124D11A337}" destId="{6320B4AB-2F57-4891-9096-60FC3D0E0044}" srcOrd="1" destOrd="0" parTransId="{C1DFC294-BFBF-485E-ADCA-365F2427A611}" sibTransId="{8146115F-0C0D-4B3E-8621-790FE6EF98A3}"/>
    <dgm:cxn modelId="{42E6D382-00A2-4AE6-BA64-3B074623D8AF}" type="presOf" srcId="{AA317128-2910-4AD4-9B92-5ED79406AF6A}" destId="{939DD9B9-7B39-42FA-90F2-6E4B1F0E3D7E}" srcOrd="0" destOrd="0" presId="urn:microsoft.com/office/officeart/2005/8/layout/cycle3"/>
    <dgm:cxn modelId="{7EC58686-6D4D-4BCE-9DC6-815A07BE4603}" type="presOf" srcId="{1C4B1217-0E55-4C00-B140-E38D104C4EBF}" destId="{9BF39238-3A1E-467F-92BB-833FE91CEB26}" srcOrd="0" destOrd="0" presId="urn:microsoft.com/office/officeart/2005/8/layout/cycle3"/>
    <dgm:cxn modelId="{9314EE87-DE74-47A6-A120-C97BCCA6CBE9}" type="presOf" srcId="{489B0067-9083-401B-B178-3B9FB78546D6}" destId="{5740DBC7-9759-4DAA-9E9C-D7076731F470}" srcOrd="0" destOrd="0" presId="urn:microsoft.com/office/officeart/2005/8/layout/cycle3"/>
    <dgm:cxn modelId="{663F6990-48B4-4C42-9527-B30D3D9789B2}" srcId="{1D0B673A-BDA9-4B13-92CD-B9124D11A337}" destId="{AA317128-2910-4AD4-9B92-5ED79406AF6A}" srcOrd="3" destOrd="0" parTransId="{6E14D00E-A0E8-4B77-8E86-6DC2FD1EA54F}" sibTransId="{0455818F-0E1F-426C-B628-F138DADA28D6}"/>
    <dgm:cxn modelId="{992F61C3-7867-43E5-BDF6-4FD6E5E074A3}" type="presOf" srcId="{6320B4AB-2F57-4891-9096-60FC3D0E0044}" destId="{763CA739-1E97-44C8-B8C4-111112D03C88}" srcOrd="0" destOrd="0" presId="urn:microsoft.com/office/officeart/2005/8/layout/cycle3"/>
    <dgm:cxn modelId="{DD447EE9-0031-4A24-B8CD-157C6DC4E9D3}" srcId="{1D0B673A-BDA9-4B13-92CD-B9124D11A337}" destId="{12F872C0-6ECA-46DB-8A74-2E43701496C4}" srcOrd="2" destOrd="0" parTransId="{F59BB084-74ED-48D2-BADC-9E881239E9C0}" sibTransId="{4392D9B4-E9F1-4783-A785-DEF82A5F39DF}"/>
    <dgm:cxn modelId="{C1A33BF6-67B6-496F-8184-DAC0ABAFB826}" srcId="{1D0B673A-BDA9-4B13-92CD-B9124D11A337}" destId="{1C4B1217-0E55-4C00-B140-E38D104C4EBF}" srcOrd="0" destOrd="0" parTransId="{7CF340E0-B24B-4020-9ACD-422DE7F24B46}" sibTransId="{489B0067-9083-401B-B178-3B9FB78546D6}"/>
    <dgm:cxn modelId="{ABA968FC-EE0B-48C4-A510-E0ACB1FF3294}" type="presParOf" srcId="{6240D38B-D285-4708-AFDC-53E81020E3A7}" destId="{C83E1D27-EEFF-4136-B5B5-C78F99575249}" srcOrd="0" destOrd="0" presId="urn:microsoft.com/office/officeart/2005/8/layout/cycle3"/>
    <dgm:cxn modelId="{7479873A-507A-43FE-B08E-53D5F10157CD}" type="presParOf" srcId="{C83E1D27-EEFF-4136-B5B5-C78F99575249}" destId="{9BF39238-3A1E-467F-92BB-833FE91CEB26}" srcOrd="0" destOrd="0" presId="urn:microsoft.com/office/officeart/2005/8/layout/cycle3"/>
    <dgm:cxn modelId="{DCD54EEE-8563-4958-8FE1-639F4B65B875}" type="presParOf" srcId="{C83E1D27-EEFF-4136-B5B5-C78F99575249}" destId="{5740DBC7-9759-4DAA-9E9C-D7076731F470}" srcOrd="1" destOrd="0" presId="urn:microsoft.com/office/officeart/2005/8/layout/cycle3"/>
    <dgm:cxn modelId="{8A5A01C1-02BE-41B2-B462-AD3ED4AE46C9}" type="presParOf" srcId="{C83E1D27-EEFF-4136-B5B5-C78F99575249}" destId="{763CA739-1E97-44C8-B8C4-111112D03C88}" srcOrd="2" destOrd="0" presId="urn:microsoft.com/office/officeart/2005/8/layout/cycle3"/>
    <dgm:cxn modelId="{C7BB989C-A408-4B34-86AD-E68692193DDA}" type="presParOf" srcId="{C83E1D27-EEFF-4136-B5B5-C78F99575249}" destId="{3CB85815-404A-4F10-AF34-89CD279912E7}" srcOrd="3" destOrd="0" presId="urn:microsoft.com/office/officeart/2005/8/layout/cycle3"/>
    <dgm:cxn modelId="{2C3383BB-EACD-4E0A-89C9-D4FC20E9F8E4}" type="presParOf" srcId="{C83E1D27-EEFF-4136-B5B5-C78F99575249}" destId="{939DD9B9-7B39-42FA-90F2-6E4B1F0E3D7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F0D7-FC93-47EC-A2BC-034889F14BEC}">
      <dsp:nvSpPr>
        <dsp:cNvPr id="0" name=""/>
        <dsp:cNvSpPr/>
      </dsp:nvSpPr>
      <dsp:spPr>
        <a:xfrm>
          <a:off x="0" y="14287"/>
          <a:ext cx="1476375" cy="8858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Dalili za ugonjwa</a:t>
          </a:r>
          <a:endParaRPr lang="sw-KE" sz="2400" kern="1200" dirty="0"/>
        </a:p>
      </dsp:txBody>
      <dsp:txXfrm>
        <a:off x="0" y="14287"/>
        <a:ext cx="1476375" cy="885825"/>
      </dsp:txXfrm>
    </dsp:sp>
    <dsp:sp modelId="{3D584C82-C702-44D6-BF7D-A4069DEE7D6D}">
      <dsp:nvSpPr>
        <dsp:cNvPr id="0" name=""/>
        <dsp:cNvSpPr/>
      </dsp:nvSpPr>
      <dsp:spPr>
        <a:xfrm>
          <a:off x="1624012" y="14287"/>
          <a:ext cx="1476375" cy="885825"/>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Kinga ya magonjwa</a:t>
          </a:r>
          <a:endParaRPr lang="sw-KE" sz="2400" kern="1200" dirty="0"/>
        </a:p>
      </dsp:txBody>
      <dsp:txXfrm>
        <a:off x="1624012" y="14287"/>
        <a:ext cx="1476375" cy="885825"/>
      </dsp:txXfrm>
    </dsp:sp>
    <dsp:sp modelId="{3ADE2EB5-BE15-44B8-BE95-FA3E17F89039}">
      <dsp:nvSpPr>
        <dsp:cNvPr id="0" name=""/>
        <dsp:cNvSpPr/>
      </dsp:nvSpPr>
      <dsp:spPr>
        <a:xfrm>
          <a:off x="3248024" y="28575"/>
          <a:ext cx="1476375" cy="885825"/>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Idadi ya virusi</a:t>
          </a:r>
          <a:endParaRPr lang="sw-KE" sz="2400" kern="1200" dirty="0"/>
        </a:p>
      </dsp:txBody>
      <dsp:txXfrm>
        <a:off x="3248024" y="28575"/>
        <a:ext cx="1476375" cy="885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7D47-D0C6-474F-A089-0E0C456220FC}">
      <dsp:nvSpPr>
        <dsp:cNvPr id="0" name=""/>
        <dsp:cNvSpPr/>
      </dsp:nvSpPr>
      <dsp:spPr>
        <a:xfrm>
          <a:off x="36" y="225989"/>
          <a:ext cx="3453891" cy="60466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Uwezo Zaidi wa Kutambua</a:t>
          </a:r>
          <a:endParaRPr lang="sw-KE" sz="1600" b="1" kern="1200" dirty="0"/>
        </a:p>
      </dsp:txBody>
      <dsp:txXfrm>
        <a:off x="36" y="225989"/>
        <a:ext cx="3453891" cy="604668"/>
      </dsp:txXfrm>
    </dsp:sp>
    <dsp:sp modelId="{C90D67B9-71B7-47D3-ACCB-DE9C5F652F9D}">
      <dsp:nvSpPr>
        <dsp:cNvPr id="0" name=""/>
        <dsp:cNvSpPr/>
      </dsp:nvSpPr>
      <dsp:spPr>
        <a:xfrm>
          <a:off x="36" y="830657"/>
          <a:ext cx="3453891" cy="191515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sz="1600" kern="1200"/>
            <a:t>Ugunduzi wa mapema</a:t>
          </a:r>
          <a:endParaRPr lang="sw-KE" sz="1600" kern="1200" dirty="0"/>
        </a:p>
        <a:p>
          <a:pPr marL="171450" lvl="1" indent="-171450" algn="l" defTabSz="711200">
            <a:lnSpc>
              <a:spcPct val="90000"/>
            </a:lnSpc>
            <a:spcBef>
              <a:spcPct val="0"/>
            </a:spcBef>
            <a:spcAft>
              <a:spcPct val="15000"/>
            </a:spcAft>
            <a:buChar char="•"/>
          </a:pPr>
          <a:r>
            <a:rPr sz="1600" kern="1200"/>
            <a:t>Mabadiliko ya dawa kwa muda unaofaa</a:t>
          </a:r>
          <a:endParaRPr lang="sw-KE" sz="1600" kern="1200" dirty="0"/>
        </a:p>
        <a:p>
          <a:pPr marL="171450" lvl="1" indent="-171450" algn="l" defTabSz="711200">
            <a:lnSpc>
              <a:spcPct val="90000"/>
            </a:lnSpc>
            <a:spcBef>
              <a:spcPct val="0"/>
            </a:spcBef>
            <a:spcAft>
              <a:spcPct val="15000"/>
            </a:spcAft>
            <a:buChar char="•"/>
          </a:pPr>
          <a:r>
            <a:rPr sz="1600" kern="1200"/>
            <a:t>Muda mchache wa ongezeko linaloendelea la virusi</a:t>
          </a:r>
          <a:endParaRPr lang="sw-KE" sz="1600" kern="1200" dirty="0"/>
        </a:p>
        <a:p>
          <a:pPr marL="171450" lvl="1" indent="-171450" algn="l" defTabSz="711200">
            <a:lnSpc>
              <a:spcPct val="90000"/>
            </a:lnSpc>
            <a:spcBef>
              <a:spcPct val="0"/>
            </a:spcBef>
            <a:spcAft>
              <a:spcPct val="15000"/>
            </a:spcAft>
            <a:buChar char="•"/>
          </a:pPr>
          <a:r>
            <a:rPr sz="1600" kern="1200"/>
            <a:t>Unaweza kuzuia ukinzani wa dawa na kupunguza hatari ya usambazaji</a:t>
          </a:r>
          <a:endParaRPr lang="sw-KE" sz="1600" kern="1200" dirty="0"/>
        </a:p>
      </dsp:txBody>
      <dsp:txXfrm>
        <a:off x="36" y="830657"/>
        <a:ext cx="3453891" cy="1915153"/>
      </dsp:txXfrm>
    </dsp:sp>
    <dsp:sp modelId="{3497A88D-C879-4B5C-A44C-5A6463FCA135}">
      <dsp:nvSpPr>
        <dsp:cNvPr id="0" name=""/>
        <dsp:cNvSpPr/>
      </dsp:nvSpPr>
      <dsp:spPr>
        <a:xfrm>
          <a:off x="3937472" y="227818"/>
          <a:ext cx="3453891" cy="604668"/>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Uwezo Mkubwa wa Kutoa Ubashiri Mzuri</a:t>
          </a:r>
          <a:endParaRPr lang="sw-KE" sz="1600" b="1" kern="1200" dirty="0"/>
        </a:p>
      </dsp:txBody>
      <dsp:txXfrm>
        <a:off x="3937472" y="227818"/>
        <a:ext cx="3453891" cy="604668"/>
      </dsp:txXfrm>
    </dsp:sp>
    <dsp:sp modelId="{2CFD746D-A81E-4508-85E0-7010D9861C4D}">
      <dsp:nvSpPr>
        <dsp:cNvPr id="0" name=""/>
        <dsp:cNvSpPr/>
      </dsp:nvSpPr>
      <dsp:spPr>
        <a:xfrm>
          <a:off x="3937506" y="830973"/>
          <a:ext cx="3453891" cy="1907837"/>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sz="1600" kern="1200"/>
            <a:t>Uwezekano wa makosa ya uainishaji ni mdogo</a:t>
          </a:r>
          <a:endParaRPr lang="sw-KE" sz="1600" kern="1200" dirty="0"/>
        </a:p>
        <a:p>
          <a:pPr marL="171450" lvl="1" indent="-171450" algn="l" defTabSz="711200">
            <a:lnSpc>
              <a:spcPct val="90000"/>
            </a:lnSpc>
            <a:spcBef>
              <a:spcPct val="0"/>
            </a:spcBef>
            <a:spcAft>
              <a:spcPct val="15000"/>
            </a:spcAft>
            <a:buChar char="•"/>
          </a:pPr>
          <a:r>
            <a:rPr sz="1600" kern="1200"/>
            <a:t>Husaidia kuzuia ubadilishaji usiohitajika wa dawa hadi aina ya pili ya dawa mbadala za kudhibiti virusi kwa wale ambao wamedhibiti virusi.</a:t>
          </a:r>
          <a:endParaRPr lang="sw-KE" sz="1600" kern="1200" dirty="0"/>
        </a:p>
      </dsp:txBody>
      <dsp:txXfrm>
        <a:off x="3937506" y="830973"/>
        <a:ext cx="3453891" cy="1907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5059-0D5E-4DD9-B125-58318E7AF06C}">
      <dsp:nvSpPr>
        <dsp:cNvPr id="0" name=""/>
        <dsp:cNvSpPr/>
      </dsp:nvSpPr>
      <dsp:spPr>
        <a:xfrm>
          <a:off x="1013" y="286256"/>
          <a:ext cx="3690565" cy="184528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sw-KE" sz="3200" b="1" kern="1200" dirty="0">
              <a:latin typeface="Garamond" panose="02020404030301010803" pitchFamily="18" charset="0"/>
            </a:rPr>
            <a:t>Ufuatiliaji wa Mara kwa Mara wa Idadi ya Virusi kwenye Damu</a:t>
          </a:r>
        </a:p>
      </dsp:txBody>
      <dsp:txXfrm>
        <a:off x="55059" y="340302"/>
        <a:ext cx="3582473" cy="1737190"/>
      </dsp:txXfrm>
    </dsp:sp>
    <dsp:sp modelId="{3B45A8E2-5BFE-46A6-B349-4E782C39459A}">
      <dsp:nvSpPr>
        <dsp:cNvPr id="0" name=""/>
        <dsp:cNvSpPr/>
      </dsp:nvSpPr>
      <dsp:spPr>
        <a:xfrm>
          <a:off x="370070" y="2131539"/>
          <a:ext cx="369056" cy="1383962"/>
        </a:xfrm>
        <a:custGeom>
          <a:avLst/>
          <a:gdLst/>
          <a:ahLst/>
          <a:cxnLst/>
          <a:rect l="0" t="0" r="0" b="0"/>
          <a:pathLst>
            <a:path>
              <a:moveTo>
                <a:pt x="0" y="0"/>
              </a:moveTo>
              <a:lnTo>
                <a:pt x="0" y="1383962"/>
              </a:lnTo>
              <a:lnTo>
                <a:pt x="369056" y="13839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8B824-3BC5-454D-BEB2-9B60BC71BE1B}">
      <dsp:nvSpPr>
        <dsp:cNvPr id="0" name=""/>
        <dsp:cNvSpPr/>
      </dsp:nvSpPr>
      <dsp:spPr>
        <a:xfrm>
          <a:off x="739126" y="2592860"/>
          <a:ext cx="2952452" cy="18452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w-KE" sz="1400" kern="1200" dirty="0">
              <a:latin typeface="Garamond" panose="02020404030301010803" pitchFamily="18" charset="0"/>
            </a:rPr>
            <a:t>Kwa kawaida, idadi ya virusi inapaswa kupima mara kwa mara kwa wagonjwa wote wanaotumia dawa za kudhibiti virusi (ART) ili kufuatilia jinsi wanavyopokea matibabu na kutambua kufeli kwa matibabu mapema.</a:t>
          </a:r>
        </a:p>
      </dsp:txBody>
      <dsp:txXfrm>
        <a:off x="793172" y="2646906"/>
        <a:ext cx="2844360" cy="1737190"/>
      </dsp:txXfrm>
    </dsp:sp>
    <dsp:sp modelId="{C1490316-23D6-4234-8B67-361CDD2D790D}">
      <dsp:nvSpPr>
        <dsp:cNvPr id="0" name=""/>
        <dsp:cNvSpPr/>
      </dsp:nvSpPr>
      <dsp:spPr>
        <a:xfrm>
          <a:off x="4614220" y="286256"/>
          <a:ext cx="3690565" cy="1845282"/>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w-KE" sz="2400" b="1" kern="1200" dirty="0">
              <a:latin typeface="Garamond" panose="02020404030301010803" pitchFamily="18" charset="0"/>
            </a:rPr>
            <a:t>Ufuatiliaji wa Idadi ya Virusi kwenye Damu Unaolenga Kubaini iwapo Matibabu ya Kudhibiti Virusi Umefeli</a:t>
          </a:r>
        </a:p>
      </dsp:txBody>
      <dsp:txXfrm>
        <a:off x="4668266" y="340302"/>
        <a:ext cx="3582473" cy="1737190"/>
      </dsp:txXfrm>
    </dsp:sp>
    <dsp:sp modelId="{81B9C1A1-F0C9-4CC4-B465-CEB4AB0EB9CB}">
      <dsp:nvSpPr>
        <dsp:cNvPr id="0" name=""/>
        <dsp:cNvSpPr/>
      </dsp:nvSpPr>
      <dsp:spPr>
        <a:xfrm>
          <a:off x="4983277" y="2131539"/>
          <a:ext cx="369056" cy="1383962"/>
        </a:xfrm>
        <a:custGeom>
          <a:avLst/>
          <a:gdLst/>
          <a:ahLst/>
          <a:cxnLst/>
          <a:rect l="0" t="0" r="0" b="0"/>
          <a:pathLst>
            <a:path>
              <a:moveTo>
                <a:pt x="0" y="0"/>
              </a:moveTo>
              <a:lnTo>
                <a:pt x="0" y="1383962"/>
              </a:lnTo>
              <a:lnTo>
                <a:pt x="369056" y="13839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8B8C8F-4B43-4E6D-A3BA-58AD08DA4504}">
      <dsp:nvSpPr>
        <dsp:cNvPr id="0" name=""/>
        <dsp:cNvSpPr/>
      </dsp:nvSpPr>
      <dsp:spPr>
        <a:xfrm>
          <a:off x="5352333" y="2592860"/>
          <a:ext cx="2952452" cy="18452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w-KE" sz="1400" kern="1200" dirty="0">
              <a:latin typeface="Garamond" panose="02020404030301010803" pitchFamily="18" charset="0"/>
            </a:rPr>
            <a:t>Katika mazingira ambapo upimaji wa mara kwa mara wa idadi ya virusi hauwezekani au haupatikani, upimaji wa idadi ya virusi unapaswa kufanywa ili kudhibitisha kama matibabu yamefeli iwapo hilo linashukiwa kwa mujibu wa utaratibu unaochunguza idadi ya chembechembe za CD4 au dalili za ugonjwa</a:t>
          </a:r>
        </a:p>
      </dsp:txBody>
      <dsp:txXfrm>
        <a:off x="5406379" y="2646906"/>
        <a:ext cx="2844360" cy="1737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0DBC7-9759-4DAA-9E9C-D7076731F470}">
      <dsp:nvSpPr>
        <dsp:cNvPr id="0" name=""/>
        <dsp:cNvSpPr/>
      </dsp:nvSpPr>
      <dsp:spPr>
        <a:xfrm>
          <a:off x="656544" y="-50749"/>
          <a:ext cx="3411311" cy="3411311"/>
        </a:xfrm>
        <a:prstGeom prst="circularArrow">
          <a:avLst>
            <a:gd name="adj1" fmla="val 4668"/>
            <a:gd name="adj2" fmla="val 272909"/>
            <a:gd name="adj3" fmla="val 13107221"/>
            <a:gd name="adj4" fmla="val 17845757"/>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39238-3A1E-467F-92BB-833FE91CEB26}">
      <dsp:nvSpPr>
        <dsp:cNvPr id="0" name=""/>
        <dsp:cNvSpPr/>
      </dsp:nvSpPr>
      <dsp:spPr>
        <a:xfrm>
          <a:off x="1307975" y="600"/>
          <a:ext cx="2108448" cy="10542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sz="1200" kern="1200" dirty="0" err="1"/>
            <a:t>Hatua</a:t>
          </a:r>
          <a:r>
            <a:rPr sz="1200" kern="1200" dirty="0"/>
            <a:t> </a:t>
          </a:r>
          <a:r>
            <a:rPr sz="1200" kern="1200" dirty="0" err="1"/>
            <a:t>ya</a:t>
          </a:r>
          <a:r>
            <a:rPr sz="1200" kern="1200" dirty="0"/>
            <a:t> 1: </a:t>
          </a:r>
          <a:r>
            <a:rPr sz="1200" kern="1200" dirty="0" err="1"/>
            <a:t>Utathmini</a:t>
          </a:r>
          <a:r>
            <a:rPr sz="1200" kern="1200" dirty="0"/>
            <a:t> </a:t>
          </a:r>
          <a:r>
            <a:rPr sz="1200" kern="1200" dirty="0" err="1"/>
            <a:t>wenye</a:t>
          </a:r>
          <a:r>
            <a:rPr sz="1200" kern="1200" dirty="0"/>
            <a:t> </a:t>
          </a:r>
          <a:r>
            <a:rPr sz="1200" kern="1200" dirty="0" err="1"/>
            <a:t>mpangilio</a:t>
          </a:r>
          <a:r>
            <a:rPr sz="1200" kern="1200" dirty="0"/>
            <a:t> </a:t>
          </a:r>
          <a:r>
            <a:rPr sz="1200" kern="1200" dirty="0" err="1"/>
            <a:t>wa</a:t>
          </a:r>
          <a:r>
            <a:rPr sz="1200" kern="1200" dirty="0"/>
            <a:t> </a:t>
          </a:r>
          <a:r>
            <a:rPr sz="1200" kern="1200" dirty="0" err="1"/>
            <a:t>viwango</a:t>
          </a:r>
          <a:r>
            <a:rPr sz="1200" kern="1200" dirty="0"/>
            <a:t> </a:t>
          </a:r>
          <a:r>
            <a:rPr sz="1200" kern="1200" dirty="0" err="1"/>
            <a:t>vya</a:t>
          </a:r>
          <a:r>
            <a:rPr sz="1200" kern="1200" dirty="0"/>
            <a:t> </a:t>
          </a:r>
          <a:r>
            <a:rPr sz="1200" kern="1200" dirty="0" err="1"/>
            <a:t>sasa</a:t>
          </a:r>
          <a:r>
            <a:rPr sz="1200" kern="1200" dirty="0"/>
            <a:t> </a:t>
          </a:r>
          <a:r>
            <a:rPr sz="1200" kern="1200" dirty="0" err="1"/>
            <a:t>vya</a:t>
          </a:r>
          <a:r>
            <a:rPr sz="1200" kern="1200" dirty="0"/>
            <a:t> </a:t>
          </a:r>
          <a:r>
            <a:rPr sz="1200" kern="1200" dirty="0" err="1"/>
            <a:t>uzingatiaji</a:t>
          </a:r>
          <a:r>
            <a:rPr sz="1200" kern="1200" dirty="0"/>
            <a:t> </a:t>
          </a:r>
          <a:r>
            <a:rPr sz="1200" kern="1200" dirty="0" err="1"/>
            <a:t>wa</a:t>
          </a:r>
          <a:r>
            <a:rPr sz="1200" kern="1200" dirty="0"/>
            <a:t> </a:t>
          </a:r>
          <a:r>
            <a:rPr sz="1200" kern="1200" dirty="0" err="1"/>
            <a:t>matumizi</a:t>
          </a:r>
          <a:r>
            <a:rPr sz="1200" kern="1200" dirty="0"/>
            <a:t> </a:t>
          </a:r>
          <a:r>
            <a:rPr sz="1200" kern="1200" dirty="0" err="1"/>
            <a:t>ya</a:t>
          </a:r>
          <a:r>
            <a:rPr sz="1200" kern="1200" dirty="0"/>
            <a:t> </a:t>
          </a:r>
          <a:r>
            <a:rPr sz="1200" kern="1200" dirty="0" err="1"/>
            <a:t>dawa</a:t>
          </a:r>
          <a:endParaRPr lang="sw-KE" sz="1200" kern="1200" dirty="0"/>
        </a:p>
      </dsp:txBody>
      <dsp:txXfrm>
        <a:off x="1359438" y="52063"/>
        <a:ext cx="2005522" cy="951298"/>
      </dsp:txXfrm>
    </dsp:sp>
    <dsp:sp modelId="{763CA739-1E97-44C8-B8C4-111112D03C88}">
      <dsp:nvSpPr>
        <dsp:cNvPr id="0" name=""/>
        <dsp:cNvSpPr/>
      </dsp:nvSpPr>
      <dsp:spPr>
        <a:xfrm>
          <a:off x="2532863" y="1225487"/>
          <a:ext cx="2108448" cy="1054224"/>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sz="1200" kern="1200"/>
            <a:t>Hatua ya 2: Upekuzi wa vikwazo mahususi ambavyo lazima mgonjwa akabaliane navyo</a:t>
          </a:r>
          <a:endParaRPr lang="sw-KE" sz="1200" kern="1200" dirty="0"/>
        </a:p>
      </dsp:txBody>
      <dsp:txXfrm>
        <a:off x="2584326" y="1276950"/>
        <a:ext cx="2005522" cy="951298"/>
      </dsp:txXfrm>
    </dsp:sp>
    <dsp:sp modelId="{3CB85815-404A-4F10-AF34-89CD279912E7}">
      <dsp:nvSpPr>
        <dsp:cNvPr id="0" name=""/>
        <dsp:cNvSpPr/>
      </dsp:nvSpPr>
      <dsp:spPr>
        <a:xfrm>
          <a:off x="1307975" y="2450375"/>
          <a:ext cx="2108448" cy="1054224"/>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sz="1200" kern="1200"/>
            <a:t>Hatua ya 3: Kutia moyo na kusaidia wagonjwa kutambua suluhisho na kutatua vikwazo</a:t>
          </a:r>
          <a:endParaRPr lang="sw-KE" sz="1200" kern="1200" dirty="0"/>
        </a:p>
      </dsp:txBody>
      <dsp:txXfrm>
        <a:off x="1359438" y="2501838"/>
        <a:ext cx="2005522" cy="951298"/>
      </dsp:txXfrm>
    </dsp:sp>
    <dsp:sp modelId="{939DD9B9-7B39-42FA-90F2-6E4B1F0E3D7E}">
      <dsp:nvSpPr>
        <dsp:cNvPr id="0" name=""/>
        <dsp:cNvSpPr/>
      </dsp:nvSpPr>
      <dsp:spPr>
        <a:xfrm>
          <a:off x="83088" y="1225487"/>
          <a:ext cx="2108448" cy="105422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sz="1200" kern="1200"/>
            <a:t>Hatua ya 4: Kuunda mpango wa suluhu ya kuzingatia matumizi yanayofaa ya dawa za kudhibiti virusi mwilini na kuifanya iwe ya mtu binafsi</a:t>
          </a:r>
          <a:endParaRPr lang="sw-KE" sz="1200" kern="1200" dirty="0"/>
        </a:p>
      </dsp:txBody>
      <dsp:txXfrm>
        <a:off x="134551" y="1276950"/>
        <a:ext cx="2005522" cy="9512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pPr/>
              <a:t>9/29/2020</a:t>
            </a:fld>
            <a:endParaRPr lang="sw-K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pPr/>
              <a:t>‹Nº›</a:t>
            </a:fld>
            <a:endParaRPr lang="sw-KE"/>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a:t>
            </a:fld>
            <a:endParaRPr lang="sw-KE"/>
          </a:p>
        </p:txBody>
      </p:sp>
    </p:spTree>
    <p:extLst>
      <p:ext uri="{BB962C8B-B14F-4D97-AF65-F5344CB8AC3E}">
        <p14:creationId xmlns:p14="http://schemas.microsoft.com/office/powerpoint/2010/main" val="335543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Kwa hiyo ili kutumia kwa mafanikio kabisa mpango wa U=U ni kuwa na njia nzuri ya kuchunguza idadi ya virusi kwa mgonjwa.</a:t>
            </a:r>
          </a:p>
          <a:p>
            <a:r>
              <a:rPr lang="af-ZA" dirty="0"/>
              <a:t>Utafiti</a:t>
            </a:r>
            <a:r>
              <a:rPr lang="af-ZA" baseline="0" dirty="0"/>
              <a:t> unaotumiwa kuchunguza maambukizi ya VVU ilikuwa na uwezo wa kupima idadi ya VVU hadi </a:t>
            </a:r>
            <a:r>
              <a:rPr kumimoji="0" lang="en-US" sz="1200" b="0" i="0" u="none" strike="noStrike" kern="1200" cap="none" spc="0" normalizeH="0" baseline="0" noProof="0" dirty="0">
                <a:ln>
                  <a:noFill/>
                </a:ln>
                <a:solidFill>
                  <a:prstClr val="black"/>
                </a:solidFill>
                <a:effectLst/>
                <a:uLnTx/>
                <a:uFillTx/>
                <a:latin typeface="+mn-lt"/>
                <a:ea typeface="+mn-ea"/>
                <a:cs typeface="+mn-cs"/>
              </a:rPr>
              <a:t>200 /ml. Kwa </a:t>
            </a:r>
            <a:r>
              <a:rPr kumimoji="0" lang="en-US" sz="1200" b="0" i="0" u="none" strike="noStrike" kern="1200" cap="none" spc="0" normalizeH="0" baseline="0" noProof="0" dirty="0" err="1">
                <a:ln>
                  <a:noFill/>
                </a:ln>
                <a:solidFill>
                  <a:prstClr val="black"/>
                </a:solidFill>
                <a:effectLst/>
                <a:uLnTx/>
                <a:uFillTx/>
                <a:latin typeface="+mn-lt"/>
                <a:ea typeface="+mn-ea"/>
                <a:cs typeface="+mn-cs"/>
              </a:rPr>
              <a:t>sababu</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hiyo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jambo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linalofaa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kuona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virusi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aseline="0" dirty="0"/>
              <a:t>200 /ml </a:t>
            </a:r>
            <a:r>
              <a:rPr lang="en-US" baseline="0" dirty="0" err="1"/>
              <a:t>kikiwa</a:t>
            </a:r>
            <a:r>
              <a:rPr lang="en-US" baseline="0" dirty="0"/>
              <a:t> </a:t>
            </a:r>
            <a:r>
              <a:rPr lang="en-US" baseline="0" dirty="0" err="1"/>
              <a:t>kiwango</a:t>
            </a:r>
            <a:r>
              <a:rPr lang="en-US" baseline="0" dirty="0"/>
              <a:t> </a:t>
            </a:r>
            <a:r>
              <a:rPr lang="en-US" baseline="0" dirty="0" err="1"/>
              <a:t>ambacho</a:t>
            </a:r>
            <a:r>
              <a:rPr lang="en-US" baseline="0" dirty="0"/>
              <a:t> </a:t>
            </a:r>
            <a:r>
              <a:rPr lang="en-US" baseline="0" dirty="0" err="1"/>
              <a:t>chini</a:t>
            </a:r>
            <a:r>
              <a:rPr lang="en-US" baseline="0" dirty="0"/>
              <a:t> </a:t>
            </a:r>
            <a:r>
              <a:rPr lang="en-US" baseline="0" dirty="0" err="1"/>
              <a:t>ya</a:t>
            </a:r>
            <a:r>
              <a:rPr lang="en-US" baseline="0" dirty="0"/>
              <a:t> </a:t>
            </a:r>
            <a:r>
              <a:rPr lang="en-US" baseline="0" dirty="0" err="1"/>
              <a:t>hiyo</a:t>
            </a:r>
            <a:r>
              <a:rPr lang="en-US" baseline="0" dirty="0"/>
              <a:t> </a:t>
            </a:r>
            <a:r>
              <a:rPr lang="en-US" baseline="0" dirty="0" err="1"/>
              <a:t>hakuwezi</a:t>
            </a:r>
            <a:r>
              <a:rPr lang="en-US" baseline="0" dirty="0"/>
              <a:t> </a:t>
            </a:r>
            <a:r>
              <a:rPr lang="en-US" baseline="0" dirty="0" err="1"/>
              <a:t>kuwa</a:t>
            </a:r>
            <a:r>
              <a:rPr lang="en-US" baseline="0" dirty="0"/>
              <a:t> </a:t>
            </a:r>
            <a:r>
              <a:rPr lang="en-US" baseline="0" dirty="0" err="1"/>
              <a:t>na</a:t>
            </a:r>
            <a:r>
              <a:rPr lang="en-US" baseline="0" dirty="0"/>
              <a:t> </a:t>
            </a:r>
            <a:r>
              <a:rPr lang="en-US" baseline="0" dirty="0" err="1"/>
              <a:t>maambukizi</a:t>
            </a:r>
            <a:r>
              <a:rPr lang="en-US" baseline="0" dirty="0"/>
              <a:t> </a:t>
            </a:r>
            <a:r>
              <a:rPr lang="en-US" baseline="0" dirty="0" err="1"/>
              <a:t>ya</a:t>
            </a:r>
            <a:r>
              <a:rPr lang="en-US" baseline="0" dirty="0"/>
              <a:t> VVU. </a:t>
            </a:r>
            <a:r>
              <a:rPr lang="en-US" baseline="0" dirty="0" err="1"/>
              <a:t>Haha</a:t>
            </a:r>
            <a:r>
              <a:rPr lang="en-US" baseline="0" dirty="0"/>
              <a:t> </a:t>
            </a:r>
            <a:r>
              <a:rPr lang="en-US" baseline="0" dirty="0" err="1"/>
              <a:t>hivyo</a:t>
            </a:r>
            <a:r>
              <a:rPr lang="en-US" baseline="0" dirty="0"/>
              <a:t>, </a:t>
            </a:r>
            <a:r>
              <a:rPr lang="en-US" baseline="0" dirty="0" err="1"/>
              <a:t>hakufai</a:t>
            </a:r>
            <a:r>
              <a:rPr lang="en-US" baseline="0" dirty="0"/>
              <a:t> </a:t>
            </a:r>
            <a:r>
              <a:rPr lang="en-US" baseline="0" dirty="0" err="1"/>
              <a:t>kutumia</a:t>
            </a:r>
            <a:r>
              <a:rPr lang="en-US" baseline="0" dirty="0"/>
              <a:t> </a:t>
            </a:r>
            <a:r>
              <a:rPr lang="en-US" baseline="0" dirty="0" err="1"/>
              <a:t>idadi</a:t>
            </a:r>
            <a:r>
              <a:rPr lang="en-US" baseline="0" dirty="0"/>
              <a:t> </a:t>
            </a:r>
            <a:r>
              <a:rPr lang="en-US" baseline="0" dirty="0" err="1"/>
              <a:t>iliyo</a:t>
            </a:r>
            <a:r>
              <a:rPr lang="en-US" baseline="0" dirty="0"/>
              <a:t> </a:t>
            </a:r>
            <a:r>
              <a:rPr lang="en-US" baseline="0" dirty="0" err="1"/>
              <a:t>juu</a:t>
            </a:r>
            <a:r>
              <a:rPr lang="en-US" baseline="0" dirty="0"/>
              <a:t> </a:t>
            </a:r>
            <a:r>
              <a:rPr lang="en-US" baseline="0" dirty="0" err="1"/>
              <a:t>ya</a:t>
            </a:r>
            <a:r>
              <a:rPr lang="en-US" baseline="0" dirty="0"/>
              <a:t> </a:t>
            </a:r>
            <a:r>
              <a:rPr lang="en-US" baseline="0" dirty="0" err="1"/>
              <a:t>hiyo</a:t>
            </a:r>
            <a:r>
              <a:rPr lang="en-US" baseline="0" dirty="0"/>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14</a:t>
            </a:fld>
            <a:endParaRPr lang="sw-KE"/>
          </a:p>
        </p:txBody>
      </p:sp>
    </p:spTree>
    <p:extLst>
      <p:ext uri="{BB962C8B-B14F-4D97-AF65-F5344CB8AC3E}">
        <p14:creationId xmlns:p14="http://schemas.microsoft.com/office/powerpoint/2010/main" val="121487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200" kern="1200" dirty="0">
                <a:solidFill>
                  <a:schemeClr val="tx1"/>
                </a:solidFill>
                <a:effectLst/>
                <a:latin typeface="+mn-lt"/>
                <a:ea typeface="+mn-ea"/>
                <a:cs typeface="+mn-cs"/>
              </a:rPr>
              <a:t>Wakati wagonjwa wanaposhauriwa kuhusu Idadi yao ya virusi, ni jambo muhumu kutambua kwamba watakuwa na afya nzuri wakifikia lengo la idadi ndogo ya virusi. Hata hivyo, lazima wawe na </a:t>
            </a:r>
            <a:r>
              <a:rPr lang="en-US" sz="1200" kern="1200" dirty="0">
                <a:solidFill>
                  <a:schemeClr val="tx1"/>
                </a:solidFill>
                <a:effectLst/>
                <a:latin typeface="+mn-lt"/>
                <a:ea typeface="+mn-ea"/>
                <a:cs typeface="+mn-cs"/>
              </a:rPr>
              <a:t>&lt; 200 </a:t>
            </a:r>
            <a:r>
              <a:rPr lang="en-US" sz="1200" kern="1200" dirty="0" err="1">
                <a:solidFill>
                  <a:schemeClr val="tx1"/>
                </a:solidFill>
                <a:effectLst/>
                <a:latin typeface="+mn-lt"/>
                <a:ea typeface="+mn-ea"/>
                <a:cs typeface="+mn-cs"/>
              </a:rPr>
              <a:t>kwa</a:t>
            </a:r>
            <a:r>
              <a:rPr lang="en-US" sz="1200" kern="1200" dirty="0">
                <a:solidFill>
                  <a:schemeClr val="tx1"/>
                </a:solidFill>
                <a:effectLst/>
                <a:latin typeface="+mn-lt"/>
                <a:ea typeface="+mn-ea"/>
                <a:cs typeface="+mn-cs"/>
              </a:rPr>
              <a:t>/ml </a:t>
            </a:r>
            <a:r>
              <a:rPr lang="en-US" sz="1200" kern="1200" dirty="0" err="1">
                <a:solidFill>
                  <a:schemeClr val="tx1"/>
                </a:solidFill>
                <a:effectLst/>
                <a:latin typeface="+mn-lt"/>
                <a:ea typeface="+mn-ea"/>
                <a:cs typeface="+mn-cs"/>
              </a:rPr>
              <a:t>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wawe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uhakika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kwamba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hawataambukiza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wengine</a:t>
            </a:r>
            <a:r>
              <a:rPr lang="en-US" sz="1200" kern="1200" dirty="0">
                <a:solidFill>
                  <a:schemeClr val="tx1"/>
                </a:solidFill>
                <a:effectLst/>
                <a:latin typeface="+mn-lt"/>
                <a:ea typeface="+mn-ea"/>
                <a:cs typeface="+mn-cs"/>
              </a:rPr>
              <a:t> VVU </a:t>
            </a:r>
            <a:r>
              <a:rPr lang="en-US" sz="1200" kern="1200" dirty="0" err="1">
                <a:solidFill>
                  <a:schemeClr val="tx1"/>
                </a:solidFill>
                <a:effectLst/>
                <a:latin typeface="+mn-lt"/>
                <a:ea typeface="+mn-ea"/>
                <a:cs typeface="+mn-cs"/>
              </a:rPr>
              <a:t>wakati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malengo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tofauti</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15</a:t>
            </a:fld>
            <a:endParaRPr lang="sw-KE"/>
          </a:p>
        </p:txBody>
      </p:sp>
    </p:spTree>
    <p:extLst>
      <p:ext uri="{BB962C8B-B14F-4D97-AF65-F5344CB8AC3E}">
        <p14:creationId xmlns:p14="http://schemas.microsoft.com/office/powerpoint/2010/main" val="47950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Kwa kuongezea kwa yale ambayo yamejadiliwa kwenye slaidi, unaweza kusema:</a:t>
            </a:r>
          </a:p>
          <a:p>
            <a:endParaRPr lang="sw-KE" dirty="0"/>
          </a:p>
          <a:p>
            <a:r>
              <a:rPr lang="sw-KE"/>
              <a:t>Vipimo hivi hubaini idadi ya VVU kwa njia ya vipindi vya ongezeko kisha ugunduzi kwa kutumia chembechembe zenye kuashiria ambazo hulenga vimenge’nya vya virusi.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16</a:t>
            </a:fld>
            <a:endParaRPr lang="sw-KE"/>
          </a:p>
        </p:txBody>
      </p:sp>
    </p:spTree>
    <p:extLst>
      <p:ext uri="{BB962C8B-B14F-4D97-AF65-F5344CB8AC3E}">
        <p14:creationId xmlns:p14="http://schemas.microsoft.com/office/powerpoint/2010/main" val="276036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Maabara mbalimbali zitatoa matokeo kwa njia tofauti. Nimejumuisha hii ili kuwafahamisha kipimo cha kurekodi iadi ya virusi na jinsi kinavyohusiana na matokeo yanayorekodiwa kama chembechembe kwa kila mililita. Kila rekodi inaonyesha kiasi cha ukubwa (k.v. badiliko la mara 10) Kama kawaida ya kipimo chochote kile cha kibaolojia kinachofanyiwa kwenye maabara, kutakuwa na kiwango fulani cha “kukatizwa” au utofauti. Wakati wa kufasiri mabadiliko, ni muhimu kutilia hili maanani ili tujishughulishe na mabadiliko ya idadi ya virusi ya 1 log kabla ya kuzingatia kama ya muhimu</a:t>
            </a:r>
          </a:p>
          <a:p>
            <a:r>
              <a:rPr lang="sw-KE" dirty="0"/>
              <a:t>Kwa hivyo badiliko kutoka 10,000 hadi 3.162 halina umuhimu sana katika utafiti wa magonjwa - kwa sababu kama tunavyooona hapa, linaashirikia tu badiliko la ½ log . </a:t>
            </a:r>
          </a:p>
        </p:txBody>
      </p:sp>
      <p:sp>
        <p:nvSpPr>
          <p:cNvPr id="4" name="Slide Number Placeholder 3"/>
          <p:cNvSpPr>
            <a:spLocks noGrp="1"/>
          </p:cNvSpPr>
          <p:nvPr>
            <p:ph type="sldNum" sz="quarter" idx="10"/>
          </p:nvPr>
        </p:nvSpPr>
        <p:spPr/>
        <p:txBody>
          <a:bodyPr/>
          <a:lstStyle/>
          <a:p>
            <a:fld id="{13720500-23BE-4D73-A547-AA878E16F64F}" type="slidenum">
              <a:rPr lang="en-US" smtClean="0"/>
              <a:pPr/>
              <a:t>17</a:t>
            </a:fld>
            <a:endParaRPr lang="sw-KE"/>
          </a:p>
        </p:txBody>
      </p:sp>
    </p:spTree>
    <p:extLst>
      <p:ext uri="{BB962C8B-B14F-4D97-AF65-F5344CB8AC3E}">
        <p14:creationId xmlns:p14="http://schemas.microsoft.com/office/powerpoint/2010/main" val="35731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Kwa vile sasa tumepitia jinsi idadi ya virusi hupimwa na historia asili na ya kawaida ya idadi ya virusi katika kipindi cha maambukizi bila matibabu, ningependa sasa kuelezea kwa kifupi matokeo yanayotakiwa kuonekana kwa idadi ya virusi wakati dawa za kudhibiti virusi zinapopeanwa. </a:t>
            </a:r>
          </a:p>
          <a:p>
            <a:endParaRPr lang="sw-KE" dirty="0"/>
          </a:p>
          <a:p>
            <a:r>
              <a:rPr lang="sw-KE" dirty="0"/>
              <a:t>Dawa za kudhibiti virusi (ART) huzuia kuongezeka kwa VVU kwa kulemaza vimeng’enya vya virusi na hivyo kusababisha idadi ya virusi kupungua. Lengo la matibabu haya ni kudhibiti idadi ya virusi hadi kiwango kisichoweza kugunduliwa: </a:t>
            </a:r>
          </a:p>
          <a:p>
            <a:pPr marL="171450" indent="-171450">
              <a:buFontTx/>
              <a:buChar char="-"/>
            </a:pPr>
            <a:r>
              <a:rPr lang="sw-KE" dirty="0"/>
              <a:t>huhusishwa na hali ya afueni kwa mgonjwa </a:t>
            </a:r>
          </a:p>
          <a:p>
            <a:pPr marL="171450" indent="-171450">
              <a:buFontTx/>
              <a:buChar char="-"/>
            </a:pPr>
            <a:r>
              <a:rPr lang="sw-KE" dirty="0"/>
              <a:t>hatari iliyopungua ya maambukizi ya VVU.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4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w-KE"/>
              <a:t>Ingawa lengo la matibabu ni kuwa na idadi ya virusi isiyoweza kugundilika, idadi ya virusi ya chembechembe &lt;1000/mililita huchukuliwa kama inayokubalika iwapo hatari ya usambazaji na hali ya ugonjwa ni za kiwango cha chini katika ngazi hii.</a:t>
            </a:r>
          </a:p>
          <a:p>
            <a:pPr marL="171450" indent="-171450">
              <a:buFont typeface="Arial" panose="020B0604020202020204" pitchFamily="34" charset="0"/>
              <a:buChar char="•"/>
            </a:pPr>
            <a:r>
              <a:rPr lang="sw-KE"/>
              <a:t>Unaweza kuona katika kizingo hiki kuwa miongoni mwa wengi wa wagonjwa wanaotumia dawa za kudhibiti virusi (ART), idadi ya virusi itapungua hadi chini ya chembechembe 1000/mililita baada ya miezi 6 ya matibabu.</a:t>
            </a:r>
          </a:p>
          <a:p>
            <a:pPr marL="171450" indent="-171450">
              <a:buFont typeface="Arial" panose="020B0604020202020204" pitchFamily="34" charset="0"/>
              <a:buChar char="•"/>
            </a:pPr>
            <a:r>
              <a:rPr lang="sw-KE"/>
              <a:t>Wale wenye kiwango cha juu cha msingi cha idadi ya virusi kama watoto wanaweza kuchukua muda mrefu zaidi kufikia idadi ya chembechembe &lt;1000/mililita.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19</a:t>
            </a:fld>
            <a:endParaRPr lang="sw-KE"/>
          </a:p>
        </p:txBody>
      </p:sp>
    </p:spTree>
    <p:extLst>
      <p:ext uri="{BB962C8B-B14F-4D97-AF65-F5344CB8AC3E}">
        <p14:creationId xmlns:p14="http://schemas.microsoft.com/office/powerpoint/2010/main" val="28248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Ingawa mwelekeo unaweza kuwa tofauti, kudhibiti kwa VVU kwa kutumia dawa za kudhibiti virusi huwezesha mfumo wa kinga kuimarika na kuboresha hata kufikia idadi ya kawaida ya seli za CD4. Wagonjwa ambao huanza kutumia dawa wakiwa na idadi ya chini ya chembechembe za CD4 hata hivyo wanaweza kukosa kufikia viwango imara vya chembechembe za CD4.   Hii ni chati ya mgonjwa mmoja ambapo unaweza kuona katika kipindi cha miaka 2 tangu aanze kutumia dawa za kudhibiti virusi na virusi vilivyodhibitishwa kwa muda mrefu, idadi ya chembechembe iliyoimarika kutoka idadi ya chini ya 400 hadi idadi thabiti ya zaidi ya 500. </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22</a:t>
            </a:fld>
            <a:endParaRPr lang="sw-KE"/>
          </a:p>
        </p:txBody>
      </p:sp>
    </p:spTree>
    <p:extLst>
      <p:ext uri="{BB962C8B-B14F-4D97-AF65-F5344CB8AC3E}">
        <p14:creationId xmlns:p14="http://schemas.microsoft.com/office/powerpoint/2010/main" val="367510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Upatikanaji wa idadi ya virusi huwawezesha madaktari kugundua kufeli kwa matibabu kwa njia inayoweza kutegemewa </a:t>
            </a:r>
            <a:r>
              <a:rPr lang="sw-KE" baseline="0" dirty="0">
                <a:solidFill>
                  <a:srgbClr val="FF0000"/>
                </a:solidFill>
              </a:rPr>
              <a:t>NA MAPEMA ZAIDI</a:t>
            </a:r>
            <a:r>
              <a:rPr lang="sw-KE" dirty="0"/>
              <a:t> kuliko mbinu zinazopatikana sasa kama vile kuzorota kwa dalili za ugonjwa au mgonjwa kuwa na upungufu wa chembechembe za CD4.  Mchoro huu unalinganisha muda ambao mbinu mbalimbali zinaweza kutambua kwa mara ya kwanza kufeli kwa matibabu. Kama mnavyoona, ugunduzi kwa kutumia idadi ya virusi unaoonyeshwa hapa kwa rangi nyekundu, unatangulia ugunduzi kwa njia ya kinga ya mwili kupitia idadi ya chembechembe za CD4 na vile vile ugunduzi kwa kuchunguza dalili za ugonjwa (k.m. Hatua ya Shirika la Afya Duniani (WHO)).</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25</a:t>
            </a:fld>
            <a:endParaRPr lang="sw-KE"/>
          </a:p>
        </p:txBody>
      </p:sp>
    </p:spTree>
    <p:extLst>
      <p:ext uri="{BB962C8B-B14F-4D97-AF65-F5344CB8AC3E}">
        <p14:creationId xmlns:p14="http://schemas.microsoft.com/office/powerpoint/2010/main" val="420752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Ingawa matokeo ya kipimo cha idadi ya virusi yanayotakikana zaidi kwa mgonjwa yeyote anayetumia dawa za kudhibiti virusi (ART) ni kuwa na idadi isiyogundulika, kumbuka kwa kufeli kwa matibabu kwa mujibu wa idaid ya virusi KAMWE haiamuliwi na kipimo kimoja pekee ila kunahitaji upimaji wa kurudiarudia. KUTOFAULU kwa matibabu kwa mujibu wa idadi ya virusi kunafasiliwa kama ifuatavyo:</a:t>
            </a:r>
          </a:p>
          <a:p>
            <a:pPr lvl="1"/>
            <a:r>
              <a:rPr lang="sw-KE" dirty="0"/>
              <a:t>Idadi isiyopungua ya virusi kwenye umajimaji wa damu ya chembechembe &gt;1000/mililita inapopimwa angalau miezi 6 baada ya kuanza matumizi ya dawa za kudhibiti virusi (ART)</a:t>
            </a:r>
          </a:p>
          <a:p>
            <a:pPr lvl="1"/>
            <a:r>
              <a:rPr lang="sw-KE" dirty="0"/>
              <a:t>Hali ya “Kutopungua”  ni matokeo  ≥2 au zaidi yanayofuatana ya kipimo cha idadi ya virusi kinachofanyika baada ya miezi 3 huku mgonjwa akipokea usaidizi wa kuzingatia matumizi yanayofaa ya dawa katika kipindi kinachotangulia kipimo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26</a:t>
            </a:fld>
            <a:endParaRPr lang="sw-KE"/>
          </a:p>
        </p:txBody>
      </p:sp>
    </p:spTree>
    <p:extLst>
      <p:ext uri="{BB962C8B-B14F-4D97-AF65-F5344CB8AC3E}">
        <p14:creationId xmlns:p14="http://schemas.microsoft.com/office/powerpoint/2010/main" val="131858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Ingawa miongozo ya Shirika la Afya Duniani</a:t>
            </a:r>
            <a:r>
              <a:rPr lang="sw-KE" baseline="0" dirty="0"/>
              <a:t> </a:t>
            </a:r>
            <a:r>
              <a:rPr lang="sw-KE" dirty="0"/>
              <a:t>(WHO) ya mwaka wa 2016 inafasili kufeli kwa matibabu kwa mujibu wa idadi ya virusi kama matokeo mawili ya kipimo cha idadi ya virusi yanaoonyesha chembechembe </a:t>
            </a:r>
            <a:r>
              <a:rPr lang="sw-KE" u="sng" baseline="0" dirty="0"/>
              <a:t>&gt;</a:t>
            </a:r>
            <a:r>
              <a:rPr lang="sw-KE" dirty="0"/>
              <a:t>1000 ndani ya miezi 3 ambapo usaidizi wa uzingatiaji wa matumizi ya dawa yanayofaa ulitolewa katika kipindi cha kabla ya kipimo, iwapo hakuna badiliko la muhimu katika kutumia dawa ipasavyo miezi 3 baada ya kipimo cha kwanza cha idadi ya virusi, basi ni mapema sana kupima tena. </a:t>
            </a:r>
          </a:p>
        </p:txBody>
      </p:sp>
      <p:sp>
        <p:nvSpPr>
          <p:cNvPr id="4" name="Slide Number Placeholder 3"/>
          <p:cNvSpPr>
            <a:spLocks noGrp="1"/>
          </p:cNvSpPr>
          <p:nvPr>
            <p:ph type="sldNum" sz="quarter" idx="10"/>
          </p:nvPr>
        </p:nvSpPr>
        <p:spPr/>
        <p:txBody>
          <a:bodyPr/>
          <a:lstStyle/>
          <a:p>
            <a:fld id="{13720500-23BE-4D73-A547-AA878E16F64F}" type="slidenum">
              <a:rPr lang="en-US" smtClean="0"/>
              <a:pPr/>
              <a:t>28</a:t>
            </a:fld>
            <a:endParaRPr lang="sw-KE"/>
          </a:p>
        </p:txBody>
      </p:sp>
    </p:spTree>
    <p:extLst>
      <p:ext uri="{BB962C8B-B14F-4D97-AF65-F5344CB8AC3E}">
        <p14:creationId xmlns:p14="http://schemas.microsoft.com/office/powerpoint/2010/main" val="396279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z="3500" dirty="0"/>
              <a:t>Idadi ya virusi kwenye damu hutumiwa kama kiashiria cha:</a:t>
            </a:r>
          </a:p>
          <a:p>
            <a:pPr lvl="1"/>
            <a:r>
              <a:rPr lang="sw-KE" sz="3000" dirty="0"/>
              <a:t>Jinsi mwili wa mtu unavyopokea dawa za kudhibiti virusi na hatari ya hali ya ugonjwa kuzorota</a:t>
            </a:r>
          </a:p>
          <a:p>
            <a:pPr lvl="1"/>
            <a:r>
              <a:rPr lang="sw-KE" sz="3000" dirty="0"/>
              <a:t>hatari ya kusambazwa kwa VVU kati ya wapenzi wanaoshiriki ngono</a:t>
            </a:r>
          </a:p>
          <a:p>
            <a:pPr lvl="1"/>
            <a:r>
              <a:rPr lang="sw-KE" sz="3000" dirty="0"/>
              <a:t>Hatari ya kusambaza VVU kutoka kwa mama hadi kwa mtoto</a:t>
            </a:r>
          </a:p>
          <a:p>
            <a:r>
              <a:rPr lang="sw-KE" sz="3500" dirty="0"/>
              <a:t>Tangu mwaka wa 2013, miongozo ya Shirika la Afya Ulimwenguni (WHO) imependekeza kipimo cha idadi ya virusi kwenye damu kwa watoto na watu wote wazima walioambukizwa VVU na wanaotumia dawa za kudhibiti virusi</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5</a:t>
            </a:fld>
            <a:endParaRPr lang="sw-KE"/>
          </a:p>
        </p:txBody>
      </p:sp>
    </p:spTree>
    <p:extLst>
      <p:ext uri="{BB962C8B-B14F-4D97-AF65-F5344CB8AC3E}">
        <p14:creationId xmlns:p14="http://schemas.microsoft.com/office/powerpoint/2010/main" val="321013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29</a:t>
            </a:fld>
            <a:endParaRPr lang="sw-KE"/>
          </a:p>
        </p:txBody>
      </p:sp>
    </p:spTree>
    <p:extLst>
      <p:ext uri="{BB962C8B-B14F-4D97-AF65-F5344CB8AC3E}">
        <p14:creationId xmlns:p14="http://schemas.microsoft.com/office/powerpoint/2010/main" val="3776744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Je, nini haja ya kutoa ushauri wa uzingatiaji ulioboreshwa wa matumizi yanayofaa ya dawa?</a:t>
            </a:r>
          </a:p>
          <a:p>
            <a:r>
              <a:rPr lang="sw-KE" dirty="0"/>
              <a:t>Utafiti huu kutoka Afrika Kusini uliangazia athari za upimaji wa mapema wa idadi ya virusi na suluhu ya uzingatiaji wa matumizi yanayofaa ya dawa kwa udhibiti wa idadi ya virusi na udumishaji wa aina ya kwanza ya dawa za kudhibiti VVU. Idadi ya virusi ilipimwa kila baada ya miezi 4 kwa wanaotumia dawa za kudhibiti virusi (ART) na kama matokeo yalikuwa ya chembechembe  zaidi ya 1000/mililita ya damu, washiriki walipokea usaidizi wa jinsi ya kzuingatia kwa makini sana matumizi yanayofaa ya dawa ikiwemo ziara za nyumbani na kisha kipimo cha idadi ya virusi kikarudiwa wiki 6-8 baada ya usaidizi huo wa kuzingatia matumizi ya dawa</a:t>
            </a:r>
          </a:p>
          <a:p>
            <a:endParaRPr lang="sw-KE" dirty="0"/>
          </a:p>
          <a:p>
            <a:r>
              <a:rPr lang="sw-KE" dirty="0"/>
              <a:t>Kulingana na grafu hii hapa, inaonekana kuwa matokeo ya kipimo cha mapema cha idadi ya virusi na usaidizi wa kuzingatia matumizi ya dawa (kijisanduku cha tembe, shajara ya kipimo cha dawa, ziara za nyumbani, na vipindi vya mafunzo) yalipelekea kuwepo na nusu ya wale walio na idadi ya awali ya virusi ya &gt;1000 inayoonyeshwa mstari uliokatikakatika, ambao baadaye walifikia udhibiti kamili wa virusi. Mstari usiokatikakatika unaonyesha wale ambao matokeo ya kipimo cha pili cha idadi ya virusi yalibakia zaidi ya chembechembe &lt;000/mililita ya damu</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solidFill>
                  <a:prstClr val="black"/>
                </a:solidFill>
              </a:rPr>
              <a:pPr/>
              <a:t>30</a:t>
            </a:fld>
            <a:endParaRPr lang="sw-KE">
              <a:solidFill>
                <a:prstClr val="black"/>
              </a:solidFill>
            </a:endParaRPr>
          </a:p>
        </p:txBody>
      </p:sp>
    </p:spTree>
    <p:extLst>
      <p:ext uri="{BB962C8B-B14F-4D97-AF65-F5344CB8AC3E}">
        <p14:creationId xmlns:p14="http://schemas.microsoft.com/office/powerpoint/2010/main" val="1169980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Baada ya uzingatiaji unaofaa kufikiwa kulingana na kufanya hesabu kwa kutumia jedwali, tarehe ya kipimo cha kufuatilia cha idadi ya virusi hupangwa na mgonjwa kujulishwa. Usaidizi wa uzingatiaji unaweza kuhitajika kuendelea kila mwezi ili kudumisha uzingatiaji unaofaa hadi idadi ya virusi ishuke hadi chembechembe 1000/mililita ya damu au chache zaidi. Kumbuka kwamba itachukua miezi kadhaa kwa idadi ya virusi kushuka baada ya kufikia uzingatiaji unaofaa kwa hivyo anza kuhesabu muda wa  miezi 3-6 tangu wakati wa kuanzishwa kwa uzingatiaji unaofaa</a:t>
            </a:r>
          </a:p>
          <a:p>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solidFill>
                  <a:prstClr val="black"/>
                </a:solidFill>
              </a:rPr>
              <a:pPr/>
              <a:t>32</a:t>
            </a:fld>
            <a:endParaRPr lang="sw-KE">
              <a:solidFill>
                <a:prstClr val="black"/>
              </a:solidFill>
            </a:endParaRPr>
          </a:p>
        </p:txBody>
      </p:sp>
    </p:spTree>
    <p:extLst>
      <p:ext uri="{BB962C8B-B14F-4D97-AF65-F5344CB8AC3E}">
        <p14:creationId xmlns:p14="http://schemas.microsoft.com/office/powerpoint/2010/main" val="763225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Hakuna ushahidi wa kutosha unaoonyesha manufaa ya gharama ya ratiba fulani ya ufuatiliaji wa idadi ya virusi. Wakati unapofanya uamuzi wa ratiba ya ufuatiliaji, kuna mambo kadhaa muhimu ambayo unapaswa kuzingatia ikiwemo gharama, urahisi na uwezekano, bayolojia ya ongezeko ya VVU na ukinzani wa dawa za kudhibiti virusi (ART). </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33</a:t>
            </a:fld>
            <a:endParaRPr lang="sw-KE"/>
          </a:p>
        </p:txBody>
      </p:sp>
    </p:spTree>
    <p:extLst>
      <p:ext uri="{BB962C8B-B14F-4D97-AF65-F5344CB8AC3E}">
        <p14:creationId xmlns:p14="http://schemas.microsoft.com/office/powerpoint/2010/main" val="200415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568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Kila nchi ina miongozo tofauti ya mara ngapi idadi ya virusi inapaswa kupimwa katika makundi mahususi ya watu.  (Jaza miongozo ya nchi yako katika slaidi hii na slaidi chache zinazofuata.)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35</a:t>
            </a:fld>
            <a:endParaRPr lang="sw-KE"/>
          </a:p>
        </p:txBody>
      </p:sp>
    </p:spTree>
    <p:extLst>
      <p:ext uri="{BB962C8B-B14F-4D97-AF65-F5344CB8AC3E}">
        <p14:creationId xmlns:p14="http://schemas.microsoft.com/office/powerpoint/2010/main" val="1328594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36</a:t>
            </a:fld>
            <a:endParaRPr lang="sw-KE"/>
          </a:p>
        </p:txBody>
      </p:sp>
    </p:spTree>
    <p:extLst>
      <p:ext uri="{BB962C8B-B14F-4D97-AF65-F5344CB8AC3E}">
        <p14:creationId xmlns:p14="http://schemas.microsoft.com/office/powerpoint/2010/main" val="2077053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Swali linaloibuka na ambalo hakuna jibu wazi ni iwapo kipimo cha idadi ya chembechembe za CD4 kinapaswa kuendelea kufanywa baada ya idadi ya virusi kujulikana. Kumekuwa na wasiwasi zaidi kuhusiana na manufaa na faida za gharama ya kipimo cha idadi ya chembechembe za CD4 kufuatia hatua ya kutibu watu wote walio na VVU. Hapa tuna uwezekano wa kuendelea kufanya kipimo cha idadi ya chembechembe za CD4 baada ya huduma za ufuatiliaji wa idadi ya virusi zimetolewa.  Lakini kama nilivyotaja hapo awali ni kwamba hili ni jambo ambalo kila nchi itakuwa na miongozo tofauti na hivyo katika slaidi inayofuata miongozo mahususi ya nchi imetolewa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37</a:t>
            </a:fld>
            <a:endParaRPr lang="sw-KE"/>
          </a:p>
        </p:txBody>
      </p:sp>
    </p:spTree>
    <p:extLst>
      <p:ext uri="{BB962C8B-B14F-4D97-AF65-F5344CB8AC3E}">
        <p14:creationId xmlns:p14="http://schemas.microsoft.com/office/powerpoint/2010/main" val="3834129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Swali linaloibuka na ambalo hakuna jibu wazi ni iwapo kipimo cha idadi ya chembechembe za CD4 kinapaswa kuendelea kufanywa baada ya idadi ya virusi kujulikana. Kumekuwa na wasiwasi zaidi kuhusiana na manufaa na faida za gharama ya kipimo cha idadi ya chembechembe za CD4 kufuatia hatua ya kutibu watu wote walio na VVU. Hapa tuna uwezekano wa kuendelea kufanya kipimo cha idadi ya chembechembe za CD4 baada ya huduma za ufuatiliaji wa idadi ya virusi zimetolewa.  Lakini kama nilivyotaja hapo awali ni kwamba hili ni jambo ambalo kila nchi itakuwa na miongozo tofauti na hivyo katika slaidi inayofuata miongozo mahususi ya nchi imetolewa</a:t>
            </a:r>
            <a:endParaRPr lang="sw-KE" dirty="0"/>
          </a:p>
          <a:p>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36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Nitafanya tathmini ya mnayofahamu kama kikundi.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39</a:t>
            </a:fld>
            <a:endParaRPr lang="sw-KE"/>
          </a:p>
        </p:txBody>
      </p:sp>
    </p:spTree>
    <p:extLst>
      <p:ext uri="{BB962C8B-B14F-4D97-AF65-F5344CB8AC3E}">
        <p14:creationId xmlns:p14="http://schemas.microsoft.com/office/powerpoint/2010/main" val="405961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Ili kuelewa vyema jinsi idadi ya virusi kwenye damu hutumiwa kufuatilia wagonjwa wanaotumia dawa za kudhibiti virusi (ART), ni jambo la muhimu kupitia kwa kifupi mwenendo wa kawaida wa mitindo ya idadi ya virusi kwa wagonjwa wakati hawatumii dawa za kudhibiti virusi (ART).  Katika mchoro huu, tuna idadi ya seli za CD4 kwenye upande wa kushoto kwa RANGI YA SAMAWATI na idadi ya virusi kwenye damu katika upande wa kulia kwa RANGI NYEKUNDU na muda kuanzia wakati wa maambukizi hadi kifo ukiwa kwenye jiramlalo.   Unaweza kuoba kwamba wakati wa maambukizi makali kuna idadi kubwa sana ya virusi kwenye damu kama inavyoonyeshwa na seli za RNA kwa kila mililita ya umajimaji wa damu wakati ambapo kuna upungufu mkubwa wa seli za CD4. Hata bila kutumia dawa za kudhibiti virusi, katika muda wa WIKI 6 zinazofuata, kuna upungufu wa idadi ya virusi - ambao kwa kiasi kikubwa unahusiana na ukabilianaji wa mfumo wa kinga ambao unafaulu kudhibiti virusi kwa kiasi fulani (lakini kama uonavyo, kinga hii haimalizi virusi kabisa). Picha hii inaonyesha kuwa kwa watu wengi walio na VVU, idadi ya virusi kwenye damu inaweza kuwa ya hali ya kawaida kwa muda mrefu (hadi hata kwa miaka kwa baadhi yao). Kiwango hiki cha kutoongezeka kinaitwa “idadi ya msingi ya virusi” - na hutoa utabiri wa hali ya juu wa kasi ya kubadilika kwa hali ya ugonjwa. Bila matibabu, idadi ya msingi ya juu ya virusi  inaashiria kubadilika kwa ugonjwa kuelekea hali ya UKIMWI na kifo. Bila matibabu ya kudhibiti virusi, idadi ya virusi huongezeka kwa muda wa miaka kadhaa, kwa kasi ya chini mwanzoni na kisha kwa kasi sana pindi ishara zinapotokea.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6</a:t>
            </a:fld>
            <a:endParaRPr lang="sw-KE"/>
          </a:p>
        </p:txBody>
      </p:sp>
    </p:spTree>
    <p:extLst>
      <p:ext uri="{BB962C8B-B14F-4D97-AF65-F5344CB8AC3E}">
        <p14:creationId xmlns:p14="http://schemas.microsoft.com/office/powerpoint/2010/main" val="1976177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Nitafanya tathmini ya kikundi kizima ya maswali matatu ili nikadirie ufahamu wenu wa idadi ya virusi. Tafadhali inua mkono wako nitakaposoma jibu ambalo unafikiri ni sahihi.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40</a:t>
            </a:fld>
            <a:endParaRPr lang="sw-KE"/>
          </a:p>
        </p:txBody>
      </p:sp>
    </p:spTree>
    <p:extLst>
      <p:ext uri="{BB962C8B-B14F-4D97-AF65-F5344CB8AC3E}">
        <p14:creationId xmlns:p14="http://schemas.microsoft.com/office/powerpoint/2010/main" val="1025062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Jibu sahihi ni B = Asiyetumia dawa za kudhibiti virusi mwenye idadi ya virusi = 100,000. Je, mnaweza kuniambia </a:t>
            </a:r>
            <a:r>
              <a:rPr lang="sw-KE" b="1" u="sng"/>
              <a:t>ni kwa nini</a:t>
            </a:r>
            <a:r>
              <a:rPr lang="sw-KE" b="1"/>
              <a:t> </a:t>
            </a:r>
            <a:r>
              <a:rPr lang="sw-KE"/>
              <a:t>hili ndilo jibu sahihi?</a:t>
            </a:r>
          </a:p>
          <a:p>
            <a:endParaRPr lang="sw-K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w-KE"/>
              <a:t>Mgonjwa huyu ana idadi ya juu zaidi ya virusi na hivyo ana hatari kubwa sana ya kusambaza VVU. Tambueni kwamba mgonjwa huyu pia hatumii dawa za kudhibiti VVU (ART). Kumbukeni kuwa dawa za kudhibiti virusi (ART) huzuia kuongezeka kwa VVU kwa kulemaza vimeng’enya vya virusi na hivyo kusababisha idadi ya virusi kupungua.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41</a:t>
            </a:fld>
            <a:endParaRPr lang="sw-KE"/>
          </a:p>
        </p:txBody>
      </p:sp>
    </p:spTree>
    <p:extLst>
      <p:ext uri="{BB962C8B-B14F-4D97-AF65-F5344CB8AC3E}">
        <p14:creationId xmlns:p14="http://schemas.microsoft.com/office/powerpoint/2010/main" val="102506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Tafadhali inua mkono wako nitakaposoma jibu ambalo unafikiri ni sahihi.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42</a:t>
            </a:fld>
            <a:endParaRPr lang="sw-KE"/>
          </a:p>
        </p:txBody>
      </p:sp>
    </p:spTree>
    <p:extLst>
      <p:ext uri="{BB962C8B-B14F-4D97-AF65-F5344CB8AC3E}">
        <p14:creationId xmlns:p14="http://schemas.microsoft.com/office/powerpoint/2010/main" val="1025062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Jibu sahihi ni B = Si Kweli Je, mnaweza kuniambia </a:t>
            </a:r>
            <a:r>
              <a:rPr lang="sw-KE" b="1" u="sng" dirty="0"/>
              <a:t>ni kwa nini</a:t>
            </a:r>
            <a:r>
              <a:rPr lang="sw-KE" b="1" dirty="0"/>
              <a:t> </a:t>
            </a:r>
            <a:r>
              <a:rPr lang="sw-KE" dirty="0"/>
              <a:t>hili ndilo jibu sahihi?</a:t>
            </a:r>
          </a:p>
          <a:p>
            <a:endParaRPr lang="sw-KE" b="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sw-KE" dirty="0"/>
              <a:t>Hii si kweli - mgonjwa hajakuwa akitumia dawa za kudhibiti VVU (ART) kwa muda mrefu inavyofaa ili kuamua iwapo matibabu yamefeli au hayajafeli.</a:t>
            </a:r>
            <a:r>
              <a:rPr lang="sw-KE" b="0" baseline="0" dirty="0"/>
              <a:t> </a:t>
            </a:r>
            <a:r>
              <a:rPr lang="sw-KE" dirty="0"/>
              <a:t>Wagonjwa lazima wapimwe tena idadi ya virusi baada ya </a:t>
            </a:r>
            <a:r>
              <a:rPr lang="sw-KE" b="1" dirty="0"/>
              <a:t>miezi sita</a:t>
            </a:r>
            <a:r>
              <a:rPr lang="sw-KE" dirty="0"/>
              <a:t> tangu waanze kutumia dawa za kudhibiti VVU.</a:t>
            </a:r>
            <a:r>
              <a:rPr lang="sw-KE" b="0" baseline="0" dirty="0"/>
              <a:t> </a:t>
            </a:r>
            <a:r>
              <a:rPr lang="sw-KE" dirty="0"/>
              <a:t>Iwapo matokeo ya kipimo cha idadi ya virusi yanaonyesha chembechembe  &gt;1000/mililita ya damu, toa usaidizi wa uzingatiaji unaofaa wa kutumia dawa za kudhibiti VVU na upime mgonjwa tena baada ya miezi 3. Kufeli kwa matibabu hutokea tu iwapo matokeo ya kipimo cha marudio cha idadi ya virusi bado yanaonyesha chembechembe  &gt;1000 hata baada ya usaidizi wa uzingatiaji unaofaa wa kutumia dawa za kudhibiti VVU.</a:t>
            </a:r>
          </a:p>
          <a:p>
            <a:endParaRPr lang="sw-KE" b="0" baseline="0"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43</a:t>
            </a:fld>
            <a:endParaRPr lang="sw-KE"/>
          </a:p>
        </p:txBody>
      </p:sp>
    </p:spTree>
    <p:extLst>
      <p:ext uri="{BB962C8B-B14F-4D97-AF65-F5344CB8AC3E}">
        <p14:creationId xmlns:p14="http://schemas.microsoft.com/office/powerpoint/2010/main" val="1025062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Tafadhali inua mkono wako nitakaposoma jibu ambalo unafikiri ni sahihi.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44</a:t>
            </a:fld>
            <a:endParaRPr lang="sw-KE"/>
          </a:p>
        </p:txBody>
      </p:sp>
    </p:spTree>
    <p:extLst>
      <p:ext uri="{BB962C8B-B14F-4D97-AF65-F5344CB8AC3E}">
        <p14:creationId xmlns:p14="http://schemas.microsoft.com/office/powerpoint/2010/main" val="102506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Tafadhali inua mkono wako nitakaposoma jibu ambalo unafikiri ni sahihi.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45</a:t>
            </a:fld>
            <a:endParaRPr lang="sw-KE"/>
          </a:p>
        </p:txBody>
      </p:sp>
    </p:spTree>
    <p:extLst>
      <p:ext uri="{BB962C8B-B14F-4D97-AF65-F5344CB8AC3E}">
        <p14:creationId xmlns:p14="http://schemas.microsoft.com/office/powerpoint/2010/main" val="359394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KE" dirty="0"/>
              <a:t>Vizingo vya Kaplan Meier vinaonyesha jinsi kiwango cha msingi cha idadi ya virusi kwenye damu hufanya kazi vyema kama kipimo cha hali ya ugonjwa. Tunaona kwamba katika miaka 4, takriban asilimia 45 ya wagonjwa walio na idadi kubwa ya virusi wanaoonyeshwa kwenye kizingo cha chini cha rangi ya samawati wameugua UKIMWI wakilinganishwa na asilimia 0 YA WALE WALIO KATIKA KATEGORIA YA CHINI KABISA YA IDADI YA VIRUSI wanaoonyeshwa kwa rangi ya kijani kibichi.</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7</a:t>
            </a:fld>
            <a:endParaRPr lang="sw-KE"/>
          </a:p>
        </p:txBody>
      </p:sp>
    </p:spTree>
    <p:extLst>
      <p:ext uri="{BB962C8B-B14F-4D97-AF65-F5344CB8AC3E}">
        <p14:creationId xmlns:p14="http://schemas.microsoft.com/office/powerpoint/2010/main" val="276774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Haya ni matokeo ya utafiti wa uangalizi uliofanyika kabla ya kupatikana kwa dawa za kudhibiti virusi na ambao ulitathmini viwango vya maambukizi ya VVU katika ndoa ambapo mpenzi mmoja ana VVU na yule mwingine hana kwa mujibu wa idadi ya VVU vya mpenzi mmoja.  Miongoni mwa wagonjwa wenye idadi ya chini ya VVU (&lt;400) HAKUNA maambukizi yaliyorekodiwa, na ongezeko la idadi ya VVU lilisababisha ongezeko sawa la kiasi cha usambazaji huku wale walio katika kategoria ya wenye idadi ya juu ya VVU walikuwa na kiasi cha usambazaji cha 23 kwa watu miaka 100. </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9</a:t>
            </a:fld>
            <a:endParaRPr lang="sw-KE"/>
          </a:p>
        </p:txBody>
      </p:sp>
    </p:spTree>
    <p:extLst>
      <p:ext uri="{BB962C8B-B14F-4D97-AF65-F5344CB8AC3E}">
        <p14:creationId xmlns:p14="http://schemas.microsoft.com/office/powerpoint/2010/main" val="75448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Faida ya kudhibiti Idadi ya Virusi vya</a:t>
            </a:r>
            <a:r>
              <a:rPr lang="af-ZA" baseline="0" dirty="0"/>
              <a:t> ukimwi imekuwa wazi kwa miaka mingi. Habari kuhusu kudhibiti Idadi ya virusi kama njia ya kuzuia maambukizi ya VVU imejulikana karibuni na hivyo tutachunguza habari hiyo kwa kina</a:t>
            </a:r>
          </a:p>
          <a:p>
            <a:endParaRPr lang="af-ZA" baseline="0" dirty="0"/>
          </a:p>
          <a:p>
            <a:r>
              <a:rPr lang="af-ZA" baseline="0" dirty="0"/>
              <a:t>Katika </a:t>
            </a:r>
            <a:r>
              <a:rPr lang="en-US" dirty="0"/>
              <a:t>HPTN 052, VVU </a:t>
            </a:r>
            <a:r>
              <a:rPr lang="en-US" dirty="0" err="1"/>
              <a:t>kutoka</a:t>
            </a:r>
            <a:r>
              <a:rPr lang="en-US" dirty="0"/>
              <a:t> </a:t>
            </a:r>
            <a:r>
              <a:rPr lang="en-US" dirty="0" err="1"/>
              <a:t>kwa</a:t>
            </a:r>
            <a:r>
              <a:rPr lang="en-US" dirty="0"/>
              <a:t> </a:t>
            </a:r>
            <a:r>
              <a:rPr lang="en-US" dirty="0" err="1"/>
              <a:t>mwenzi</a:t>
            </a:r>
            <a:r>
              <a:rPr lang="en-US" dirty="0"/>
              <a:t> </a:t>
            </a:r>
            <a:r>
              <a:rPr lang="en-US" dirty="0" err="1"/>
              <a:t>ambaye</a:t>
            </a:r>
            <a:r>
              <a:rPr lang="en-US" dirty="0"/>
              <a:t> </a:t>
            </a:r>
            <a:r>
              <a:rPr lang="en-US" dirty="0" err="1"/>
              <a:t>ameambukizwa</a:t>
            </a:r>
            <a:r>
              <a:rPr lang="en-US" baseline="0" dirty="0"/>
              <a:t> </a:t>
            </a:r>
            <a:r>
              <a:rPr lang="en-US" baseline="0" dirty="0" err="1"/>
              <a:t>karibuni</a:t>
            </a:r>
            <a:r>
              <a:rPr lang="en-US" baseline="0" dirty="0"/>
              <a:t> </a:t>
            </a:r>
            <a:r>
              <a:rPr lang="en-US" baseline="0" dirty="0" err="1"/>
              <a:t>vilifanyiwa</a:t>
            </a:r>
            <a:r>
              <a:rPr lang="en-US" baseline="0" dirty="0"/>
              <a:t> </a:t>
            </a:r>
            <a:r>
              <a:rPr lang="en-US" baseline="0" dirty="0" err="1"/>
              <a:t>utafiti</a:t>
            </a:r>
            <a:r>
              <a:rPr lang="en-US" baseline="0" dirty="0"/>
              <a:t> </a:t>
            </a:r>
            <a:r>
              <a:rPr lang="en-US" baseline="0" dirty="0" err="1"/>
              <a:t>mkubwa</a:t>
            </a:r>
            <a:r>
              <a:rPr lang="en-US" baseline="0" dirty="0"/>
              <a:t> </a:t>
            </a:r>
            <a:r>
              <a:rPr lang="en-US" baseline="0" dirty="0" err="1"/>
              <a:t>katika</a:t>
            </a:r>
            <a:r>
              <a:rPr lang="en-US" baseline="0" dirty="0"/>
              <a:t> </a:t>
            </a:r>
            <a:r>
              <a:rPr lang="en-US" baseline="0" dirty="0" err="1"/>
              <a:t>maabara</a:t>
            </a:r>
            <a:r>
              <a:rPr lang="en-US" baseline="0" dirty="0"/>
              <a:t> </a:t>
            </a:r>
            <a:r>
              <a:rPr lang="en-US" baseline="0" dirty="0" err="1"/>
              <a:t>ili</a:t>
            </a:r>
            <a:r>
              <a:rPr lang="en-US" baseline="0" dirty="0"/>
              <a:t> </a:t>
            </a:r>
            <a:r>
              <a:rPr lang="en-US" baseline="0" dirty="0" err="1"/>
              <a:t>kujua</a:t>
            </a:r>
            <a:r>
              <a:rPr lang="en-US" baseline="0" dirty="0"/>
              <a:t> </a:t>
            </a:r>
            <a:r>
              <a:rPr lang="en-US" baseline="0" dirty="0" err="1"/>
              <a:t>kama</a:t>
            </a:r>
            <a:r>
              <a:rPr lang="en-US" baseline="0" dirty="0"/>
              <a:t> </a:t>
            </a:r>
            <a:r>
              <a:rPr lang="en-US" baseline="0" dirty="0" err="1"/>
              <a:t>vilitokana</a:t>
            </a:r>
            <a:r>
              <a:rPr lang="en-US" baseline="0" dirty="0"/>
              <a:t> </a:t>
            </a:r>
            <a:r>
              <a:rPr lang="en-US" baseline="0" dirty="0" err="1"/>
              <a:t>na</a:t>
            </a:r>
            <a:r>
              <a:rPr lang="en-US" baseline="0" dirty="0"/>
              <a:t> </a:t>
            </a:r>
            <a:r>
              <a:rPr lang="en-US" baseline="0" dirty="0" err="1"/>
              <a:t>mwenzi</a:t>
            </a:r>
            <a:r>
              <a:rPr lang="en-US" baseline="0" dirty="0"/>
              <a:t> wake </a:t>
            </a:r>
            <a:r>
              <a:rPr lang="en-US" baseline="0" dirty="0" err="1"/>
              <a:t>mwenye</a:t>
            </a:r>
            <a:r>
              <a:rPr lang="en-US" baseline="0" dirty="0"/>
              <a:t> </a:t>
            </a:r>
            <a:r>
              <a:rPr lang="en-US" baseline="0" dirty="0" err="1"/>
              <a:t>virusi</a:t>
            </a:r>
            <a:r>
              <a:rPr lang="en-US" baseline="0" dirty="0"/>
              <a:t> </a:t>
            </a:r>
            <a:r>
              <a:rPr lang="en-US" baseline="0" dirty="0" err="1"/>
              <a:t>ama</a:t>
            </a:r>
            <a:r>
              <a:rPr lang="en-US" baseline="0" dirty="0"/>
              <a:t> </a:t>
            </a:r>
            <a:r>
              <a:rPr lang="en-US" baseline="0" dirty="0" err="1"/>
              <a:t>kutoka</a:t>
            </a:r>
            <a:r>
              <a:rPr lang="en-US" baseline="0" dirty="0"/>
              <a:t> </a:t>
            </a:r>
            <a:r>
              <a:rPr lang="en-US" baseline="0" dirty="0" err="1"/>
              <a:t>kwa</a:t>
            </a:r>
            <a:r>
              <a:rPr lang="en-US" baseline="0" dirty="0"/>
              <a:t> </a:t>
            </a:r>
            <a:r>
              <a:rPr lang="en-US" baseline="0" dirty="0" err="1"/>
              <a:t>mahusiano</a:t>
            </a:r>
            <a:r>
              <a:rPr lang="en-US" baseline="0" dirty="0"/>
              <a:t> </a:t>
            </a:r>
            <a:r>
              <a:rPr lang="en-US" baseline="0" dirty="0" err="1"/>
              <a:t>mengine</a:t>
            </a:r>
            <a:r>
              <a:rPr lang="en-US" baseline="0" dirty="0"/>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10</a:t>
            </a:fld>
            <a:endParaRPr lang="sw-KE"/>
          </a:p>
        </p:txBody>
      </p:sp>
    </p:spTree>
    <p:extLst>
      <p:ext uri="{BB962C8B-B14F-4D97-AF65-F5344CB8AC3E}">
        <p14:creationId xmlns:p14="http://schemas.microsoft.com/office/powerpoint/2010/main" val="256181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Faida ya kudhibiti Idadi ya Virusi vya</a:t>
            </a:r>
            <a:r>
              <a:rPr lang="af-ZA" baseline="0" dirty="0"/>
              <a:t> ukimwi imekuwa wazi kwa miaka mingi. Habari kuhusu kudhibiti Idadi ya virusi kama njia ya kuzuia maambukizi ya VVU imejulikana karibuni na hivyo tutachunguza habari hiyo kwa kina. Katika utafiti huu, hakuna maambukizi yanayohusiana ya VVU yaliyotukia wakati idadi ya virusi ilipokuwa chini hivi kwamba haionekani (inayoelezwa kama virusi</a:t>
            </a:r>
            <a:r>
              <a:rPr kumimoji="0" lang="en-US" sz="1200" b="0" i="0" u="sng"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a:ln>
                  <a:noFill/>
                </a:ln>
                <a:solidFill>
                  <a:prstClr val="black"/>
                </a:solidFill>
                <a:effectLst/>
                <a:uLnTx/>
                <a:uFillTx/>
                <a:latin typeface="+mn-lt"/>
                <a:ea typeface="+mn-ea"/>
                <a:cs typeface="+mn-cs"/>
              </a:rPr>
              <a:t> 200/ml </a:t>
            </a:r>
            <a:r>
              <a:rPr kumimoji="0" lang="en-US" sz="1200" b="0" i="0" u="none" strike="noStrike" kern="1200" cap="none" spc="0" normalizeH="0" baseline="0" noProof="0" dirty="0" err="1">
                <a:ln>
                  <a:noFill/>
                </a:ln>
                <a:solidFill>
                  <a:prstClr val="black"/>
                </a:solidFill>
                <a:effectLst/>
                <a:uLnTx/>
                <a:uFillTx/>
                <a:latin typeface="+mn-lt"/>
                <a:ea typeface="+mn-ea"/>
                <a:cs typeface="+mn-cs"/>
              </a:rPr>
              <a:t>katika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utafiti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uliofanywa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wa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Idadi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ya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Virusi</a:t>
            </a:r>
            <a:endParaRPr lang="af-ZA" baseline="0" dirty="0"/>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11</a:t>
            </a:fld>
            <a:endParaRPr lang="sw-KE"/>
          </a:p>
        </p:txBody>
      </p:sp>
    </p:spTree>
    <p:extLst>
      <p:ext uri="{BB962C8B-B14F-4D97-AF65-F5344CB8AC3E}">
        <p14:creationId xmlns:p14="http://schemas.microsoft.com/office/powerpoint/2010/main" val="405985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Kuwa</a:t>
            </a:r>
            <a:r>
              <a:rPr lang="af-ZA" baseline="0" dirty="0"/>
              <a:t> na idadi ya virusi isiyoonekana ni kumaanisha kwamba idadi ya virusi ni ndogo sana hivi kwamba haviwezi kuhesabika wakati wa kupimwa katika utafiti unaotumiwa.</a:t>
            </a:r>
          </a:p>
          <a:p>
            <a:r>
              <a:rPr lang="af-ZA" baseline="0" dirty="0"/>
              <a:t>Baada ya muda, kubuniwa kwa njia bora za kupima virusi kumetokeza njia za kupima idadi ndogo hata zaidi ya virusi. Wakati fulani virusi </a:t>
            </a:r>
            <a:r>
              <a:rPr kumimoji="0" lang="en-US" sz="1200" b="0" i="0" u="none" strike="noStrike" kern="1200" cap="none" spc="0" normalizeH="0" baseline="0" noProof="0" dirty="0">
                <a:ln>
                  <a:noFill/>
                </a:ln>
                <a:solidFill>
                  <a:prstClr val="black"/>
                </a:solidFill>
                <a:effectLst/>
                <a:uLnTx/>
                <a:uFillTx/>
                <a:latin typeface="+mn-lt"/>
                <a:ea typeface="+mn-ea"/>
                <a:cs typeface="+mn-cs"/>
              </a:rPr>
              <a:t>200 /ml </a:t>
            </a:r>
            <a:r>
              <a:rPr kumimoji="0" lang="en-US" sz="1200" b="0" i="0" u="none" strike="noStrike" kern="1200" cap="none" spc="0" normalizeH="0" baseline="0" noProof="0" dirty="0" err="1">
                <a:ln>
                  <a:noFill/>
                </a:ln>
                <a:solidFill>
                  <a:prstClr val="black"/>
                </a:solidFill>
                <a:effectLst/>
                <a:uLnTx/>
                <a:uFillTx/>
                <a:latin typeface="+mn-lt"/>
                <a:ea typeface="+mn-ea"/>
                <a:cs typeface="+mn-cs"/>
              </a:rPr>
              <a:t>zilikuwa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ndio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ndogo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zaidi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ambazo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zingehesabiwa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lakini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vipimo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nyingi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huhesabu</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hata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virusi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schemeClr val="tx1"/>
                </a:solidFill>
                <a:effectLst/>
                <a:uLnTx/>
                <a:uFillTx/>
                <a:latin typeface="+mn-lt"/>
                <a:ea typeface="+mn-ea"/>
                <a:cs typeface="+mn-cs"/>
              </a:rPr>
              <a:t>40</a:t>
            </a:r>
            <a:r>
              <a:rPr lang="en-US" dirty="0"/>
              <a:t>/ml.</a:t>
            </a:r>
            <a:r>
              <a:rPr lang="en-US" baseline="0" dirty="0"/>
              <a:t> </a:t>
            </a:r>
            <a:r>
              <a:rPr lang="en-US" baseline="0" dirty="0" err="1"/>
              <a:t>Hata</a:t>
            </a:r>
            <a:r>
              <a:rPr lang="en-US" baseline="0" dirty="0"/>
              <a:t> </a:t>
            </a:r>
            <a:r>
              <a:rPr lang="en-US" baseline="0" dirty="0" err="1"/>
              <a:t>ingawa</a:t>
            </a:r>
            <a:r>
              <a:rPr lang="en-US" baseline="0" dirty="0"/>
              <a:t> </a:t>
            </a:r>
            <a:r>
              <a:rPr lang="en-US" baseline="0" dirty="0" err="1"/>
              <a:t>hakuna</a:t>
            </a:r>
            <a:r>
              <a:rPr lang="en-US" baseline="0" dirty="0"/>
              <a:t> </a:t>
            </a:r>
            <a:r>
              <a:rPr lang="en-US" baseline="0" dirty="0" err="1"/>
              <a:t>tofauti</a:t>
            </a:r>
            <a:r>
              <a:rPr lang="en-US" baseline="0" dirty="0"/>
              <a:t> </a:t>
            </a:r>
            <a:r>
              <a:rPr lang="en-US" baseline="0" dirty="0" err="1"/>
              <a:t>ya</a:t>
            </a:r>
            <a:r>
              <a:rPr lang="en-US" baseline="0" dirty="0"/>
              <a:t> </a:t>
            </a:r>
            <a:r>
              <a:rPr lang="en-US" baseline="0" dirty="0" err="1"/>
              <a:t>maambukizi</a:t>
            </a:r>
            <a:r>
              <a:rPr lang="en-US" baseline="0" dirty="0"/>
              <a:t> </a:t>
            </a:r>
            <a:r>
              <a:rPr lang="en-US" baseline="0" dirty="0" err="1"/>
              <a:t>kati</a:t>
            </a:r>
            <a:r>
              <a:rPr lang="en-US" baseline="0" dirty="0"/>
              <a:t> </a:t>
            </a:r>
            <a:r>
              <a:rPr lang="en-US" baseline="0" dirty="0" err="1"/>
              <a:t>ya</a:t>
            </a:r>
            <a:r>
              <a:rPr lang="en-US" baseline="0" dirty="0"/>
              <a:t> </a:t>
            </a:r>
            <a:r>
              <a:rPr lang="en-US" baseline="0" dirty="0" err="1"/>
              <a:t>virusi</a:t>
            </a:r>
            <a:r>
              <a:rPr lang="en-US" baseline="0" dirty="0"/>
              <a:t> 40 </a:t>
            </a:r>
            <a:r>
              <a:rPr lang="en-US" baseline="0" dirty="0" err="1"/>
              <a:t>na</a:t>
            </a:r>
            <a:r>
              <a:rPr lang="en-US" baseline="0" dirty="0"/>
              <a:t> </a:t>
            </a:r>
            <a:r>
              <a:rPr lang="en-US" dirty="0"/>
              <a:t>200 /ml , </a:t>
            </a:r>
            <a:r>
              <a:rPr lang="en-US" dirty="0" err="1"/>
              <a:t>ni</a:t>
            </a:r>
            <a:r>
              <a:rPr lang="en-US" baseline="0" dirty="0"/>
              <a:t> </a:t>
            </a:r>
            <a:r>
              <a:rPr lang="en-US" baseline="0" dirty="0" err="1"/>
              <a:t>jambo</a:t>
            </a:r>
            <a:r>
              <a:rPr lang="en-US" baseline="0" dirty="0"/>
              <a:t> la </a:t>
            </a:r>
            <a:r>
              <a:rPr lang="en-US" baseline="0" dirty="0" err="1"/>
              <a:t>muhimu</a:t>
            </a:r>
            <a:r>
              <a:rPr lang="en-US" baseline="0" dirty="0"/>
              <a:t> </a:t>
            </a:r>
            <a:r>
              <a:rPr lang="en-US" baseline="0" dirty="0" err="1"/>
              <a:t>kuelewa</a:t>
            </a:r>
            <a:r>
              <a:rPr lang="en-US" baseline="0" dirty="0"/>
              <a:t> </a:t>
            </a:r>
            <a:r>
              <a:rPr lang="en-US" baseline="0" dirty="0" err="1"/>
              <a:t>kwamba</a:t>
            </a:r>
            <a:r>
              <a:rPr lang="en-US" baseline="0" dirty="0"/>
              <a:t> </a:t>
            </a:r>
            <a:r>
              <a:rPr lang="en-US" baseline="0" dirty="0" err="1"/>
              <a:t>jitihada</a:t>
            </a:r>
            <a:r>
              <a:rPr lang="en-US" baseline="0" dirty="0"/>
              <a:t> </a:t>
            </a:r>
            <a:r>
              <a:rPr lang="en-US" baseline="0" dirty="0" err="1"/>
              <a:t>zinazofanywa</a:t>
            </a:r>
            <a:r>
              <a:rPr lang="en-US" baseline="0" dirty="0"/>
              <a:t> </a:t>
            </a:r>
            <a:r>
              <a:rPr lang="en-US" baseline="0" dirty="0" err="1"/>
              <a:t>za</a:t>
            </a:r>
            <a:r>
              <a:rPr lang="en-US" baseline="0" dirty="0"/>
              <a:t> </a:t>
            </a:r>
            <a:r>
              <a:rPr lang="en-US" baseline="0" dirty="0" err="1"/>
              <a:t>kutibu</a:t>
            </a:r>
            <a:r>
              <a:rPr lang="en-US" baseline="0" dirty="0"/>
              <a:t> </a:t>
            </a:r>
            <a:r>
              <a:rPr lang="en-US" baseline="0" dirty="0" err="1"/>
              <a:t>na</a:t>
            </a:r>
            <a:r>
              <a:rPr lang="en-US" baseline="0" dirty="0"/>
              <a:t> </a:t>
            </a:r>
            <a:r>
              <a:rPr lang="en-US" baseline="0" dirty="0" err="1"/>
              <a:t>kuzuia</a:t>
            </a:r>
            <a:r>
              <a:rPr lang="en-US" baseline="0" dirty="0"/>
              <a:t> </a:t>
            </a:r>
            <a:r>
              <a:rPr lang="en-US" baseline="0" dirty="0" err="1"/>
              <a:t>zina</a:t>
            </a:r>
            <a:r>
              <a:rPr lang="en-US" baseline="0" dirty="0"/>
              <a:t> </a:t>
            </a:r>
            <a:r>
              <a:rPr lang="en-US" baseline="0" dirty="0" err="1"/>
              <a:t>lengo</a:t>
            </a:r>
            <a:r>
              <a:rPr lang="en-US" baseline="0" dirty="0"/>
              <a:t> la </a:t>
            </a:r>
            <a:r>
              <a:rPr lang="en-US" baseline="0" dirty="0" err="1"/>
              <a:t>kupata</a:t>
            </a:r>
            <a:r>
              <a:rPr lang="en-US" baseline="0" dirty="0"/>
              <a:t> </a:t>
            </a:r>
            <a:r>
              <a:rPr lang="en-US" baseline="0" dirty="0" err="1"/>
              <a:t>idadi</a:t>
            </a:r>
            <a:r>
              <a:rPr lang="en-US" baseline="0" dirty="0"/>
              <a:t> </a:t>
            </a:r>
            <a:r>
              <a:rPr lang="en-US" baseline="0" dirty="0" err="1"/>
              <a:t>ambayo</a:t>
            </a:r>
            <a:r>
              <a:rPr lang="en-US" baseline="0" dirty="0"/>
              <a:t> </a:t>
            </a:r>
            <a:r>
              <a:rPr lang="en-US" baseline="0" dirty="0" err="1"/>
              <a:t>haionekani</a:t>
            </a:r>
            <a:r>
              <a:rPr lang="en-US" baseline="0" dirty="0"/>
              <a:t> </a:t>
            </a:r>
            <a:r>
              <a:rPr lang="en-US" baseline="0" dirty="0" err="1"/>
              <a:t>ya</a:t>
            </a:r>
            <a:r>
              <a:rPr lang="en-US" baseline="0" dirty="0"/>
              <a:t> </a:t>
            </a:r>
            <a:r>
              <a:rPr lang="en-US" baseline="0" dirty="0" err="1"/>
              <a:t>virusi</a:t>
            </a:r>
            <a:r>
              <a:rPr lang="en-US" baseline="0" dirty="0"/>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12</a:t>
            </a:fld>
            <a:endParaRPr lang="sw-KE"/>
          </a:p>
        </p:txBody>
      </p:sp>
    </p:spTree>
    <p:extLst>
      <p:ext uri="{BB962C8B-B14F-4D97-AF65-F5344CB8AC3E}">
        <p14:creationId xmlns:p14="http://schemas.microsoft.com/office/powerpoint/2010/main" val="388992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af-ZA" sz="1200" b="0" i="0" u="none" strike="noStrike" kern="1200" cap="none" spc="0" normalizeH="0" baseline="0" noProof="0" dirty="0">
                <a:ln>
                  <a:noFill/>
                </a:ln>
                <a:solidFill>
                  <a:prstClr val="black"/>
                </a:solidFill>
                <a:effectLst/>
                <a:uLnTx/>
                <a:uFillTx/>
                <a:latin typeface="+mn-lt"/>
                <a:ea typeface="+mn-ea"/>
                <a:cs typeface="+mn-cs"/>
              </a:rPr>
              <a:t>Faida ya kudhibiti Idadi ya Virusi vya ukimwi imekuwa wazi kwa miaka mingi. Habari kuhusu kudhibiti Idadi ya virusi kama njia ya kuzuia maambukizi ya VVU imejulikana karibuni na hivyo tutachunguza habari hiyo kwa kina.  Inatumainiwa kwamba ujumbe wa U=U utapunguza woga katika jamii na kwa mtu mmoja mmoja na uchochee watu na uwatie moyo kuanza kutumia dawa za kudhibiti virusi na kufuatilia.</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13</a:t>
            </a:fld>
            <a:endParaRPr lang="sw-KE"/>
          </a:p>
        </p:txBody>
      </p:sp>
    </p:spTree>
    <p:extLst>
      <p:ext uri="{BB962C8B-B14F-4D97-AF65-F5344CB8AC3E}">
        <p14:creationId xmlns:p14="http://schemas.microsoft.com/office/powerpoint/2010/main" val="2816438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8635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97171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10066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410810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ABA37-6636-4269-81B6-83C75029A36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0ABA37-6636-4269-81B6-83C75029A36D}"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ABA37-6636-4269-81B6-83C75029A36D}"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00342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90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F4C46-333B-4162-A9D2-EAB9A6362DA2}"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F4C46-333B-4162-A9D2-EAB9A6362DA2}"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51291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23948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pPr/>
              <a:t>‹Nº›</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pPr/>
              <a:t>‹Nº›</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lideshare.ne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ngdayschool.edu.u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1"/>
            <a:ext cx="9144000" cy="1771650"/>
          </a:xfrm>
        </p:spPr>
        <p:txBody>
          <a:bodyPr>
            <a:normAutofit fontScale="90000"/>
          </a:bodyPr>
          <a:lstStyle/>
          <a:p>
            <a:r>
              <a:rPr lang="sw-KE" b="1" dirty="0"/>
              <a:t>Modyuli ya 1: </a:t>
            </a:r>
            <a:br>
              <a:rPr dirty="0"/>
            </a:br>
            <a:r>
              <a:rPr lang="sw-KE" b="1" dirty="0"/>
              <a:t>Kanuni za Ufuatiliaji wa Idadi ya Virusi kwenye Damu</a:t>
            </a:r>
          </a:p>
        </p:txBody>
      </p:sp>
    </p:spTree>
    <p:extLst>
      <p:ext uri="{BB962C8B-B14F-4D97-AF65-F5344CB8AC3E}">
        <p14:creationId xmlns:p14="http://schemas.microsoft.com/office/powerpoint/2010/main" val="343552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12"/>
          <p:cNvSpPr txBox="1">
            <a:spLocks/>
          </p:cNvSpPr>
          <p:nvPr/>
        </p:nvSpPr>
        <p:spPr>
          <a:xfrm>
            <a:off x="381000" y="1696791"/>
            <a:ext cx="83820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000" baseline="30000" dirty="0">
              <a:solidFill>
                <a:schemeClr val="tx2"/>
              </a:solidFill>
            </a:endParaRPr>
          </a:p>
          <a:p>
            <a:pPr>
              <a:buFont typeface="Wingdings" panose="05000000000000000000" pitchFamily="2" charset="2"/>
              <a:buChar char="§"/>
            </a:pPr>
            <a:r>
              <a:rPr lang="en-US" dirty="0"/>
              <a:t>HPTN 052 </a:t>
            </a:r>
            <a:r>
              <a:rPr lang="en-US" dirty="0" err="1"/>
              <a:t>ilichunguza</a:t>
            </a:r>
            <a:r>
              <a:rPr lang="en-US" dirty="0"/>
              <a:t> </a:t>
            </a:r>
            <a:r>
              <a:rPr lang="en-US" dirty="0" err="1"/>
              <a:t>maambukizi</a:t>
            </a:r>
            <a:r>
              <a:rPr lang="en-US" dirty="0"/>
              <a:t> </a:t>
            </a:r>
            <a:r>
              <a:rPr lang="en-US" dirty="0" err="1"/>
              <a:t>ya</a:t>
            </a:r>
            <a:r>
              <a:rPr lang="en-US" dirty="0"/>
              <a:t> VVU-</a:t>
            </a:r>
            <a:r>
              <a:rPr lang="en-US" dirty="0" err="1"/>
              <a:t>yanayohusiana</a:t>
            </a:r>
            <a:r>
              <a:rPr lang="en-US" dirty="0"/>
              <a:t> </a:t>
            </a:r>
            <a:r>
              <a:rPr lang="en-US" dirty="0" err="1"/>
              <a:t>na</a:t>
            </a:r>
            <a:r>
              <a:rPr lang="en-US" dirty="0"/>
              <a:t> </a:t>
            </a:r>
            <a:r>
              <a:rPr lang="en-US" dirty="0" err="1"/>
              <a:t>virusi</a:t>
            </a:r>
            <a:r>
              <a:rPr lang="en-US" dirty="0"/>
              <a:t> </a:t>
            </a:r>
            <a:r>
              <a:rPr lang="en-US" dirty="0" err="1"/>
              <a:t>kati</a:t>
            </a:r>
            <a:r>
              <a:rPr lang="en-US" dirty="0"/>
              <a:t> </a:t>
            </a:r>
            <a:r>
              <a:rPr lang="en-US" dirty="0" err="1"/>
              <a:t>ya</a:t>
            </a:r>
            <a:r>
              <a:rPr lang="en-US" dirty="0"/>
              <a:t> </a:t>
            </a:r>
            <a:r>
              <a:rPr lang="en-US" dirty="0" err="1"/>
              <a:t>wenzi</a:t>
            </a:r>
            <a:r>
              <a:rPr lang="en-US" dirty="0"/>
              <a:t> </a:t>
            </a:r>
            <a:r>
              <a:rPr lang="en-US" dirty="0" err="1"/>
              <a:t>wenye</a:t>
            </a:r>
            <a:r>
              <a:rPr lang="en-US" dirty="0"/>
              <a:t> </a:t>
            </a:r>
            <a:r>
              <a:rPr lang="en-US" dirty="0" err="1"/>
              <a:t>afya</a:t>
            </a:r>
            <a:r>
              <a:rPr lang="en-US" dirty="0"/>
              <a:t> </a:t>
            </a:r>
            <a:r>
              <a:rPr lang="en-US" dirty="0" err="1"/>
              <a:t>ambao</a:t>
            </a:r>
            <a:r>
              <a:rPr lang="en-US" dirty="0"/>
              <a:t> </a:t>
            </a:r>
            <a:r>
              <a:rPr lang="en-US" dirty="0" err="1"/>
              <a:t>mmoja</a:t>
            </a:r>
            <a:r>
              <a:rPr lang="en-US" dirty="0"/>
              <a:t> </a:t>
            </a:r>
            <a:r>
              <a:rPr lang="en-US" dirty="0" err="1"/>
              <a:t>wao</a:t>
            </a:r>
            <a:r>
              <a:rPr lang="en-US" dirty="0"/>
              <a:t> ana </a:t>
            </a:r>
            <a:r>
              <a:rPr lang="en-US" dirty="0" err="1"/>
              <a:t>virusi</a:t>
            </a:r>
            <a:r>
              <a:rPr lang="en-US" dirty="0"/>
              <a:t> </a:t>
            </a:r>
            <a:r>
              <a:rPr lang="en-US" dirty="0" err="1"/>
              <a:t>na</a:t>
            </a:r>
            <a:r>
              <a:rPr lang="en-US" dirty="0"/>
              <a:t> </a:t>
            </a:r>
            <a:r>
              <a:rPr lang="en-US" dirty="0" err="1"/>
              <a:t>mwingine</a:t>
            </a:r>
            <a:r>
              <a:rPr lang="en-US" dirty="0"/>
              <a:t> </a:t>
            </a:r>
            <a:r>
              <a:rPr lang="en-US" dirty="0" err="1"/>
              <a:t>hana</a:t>
            </a:r>
            <a:r>
              <a:rPr lang="en-US" dirty="0"/>
              <a:t>, </a:t>
            </a:r>
            <a:r>
              <a:rPr lang="en-US" dirty="0" err="1"/>
              <a:t>ambapo</a:t>
            </a:r>
            <a:r>
              <a:rPr lang="en-US" dirty="0"/>
              <a:t> </a:t>
            </a:r>
            <a:r>
              <a:rPr lang="en-US" dirty="0" err="1"/>
              <a:t>idadi</a:t>
            </a:r>
            <a:r>
              <a:rPr lang="en-US" dirty="0"/>
              <a:t> </a:t>
            </a:r>
            <a:r>
              <a:rPr lang="en-US" dirty="0" err="1"/>
              <a:t>ya</a:t>
            </a:r>
            <a:r>
              <a:rPr lang="en-US" dirty="0"/>
              <a:t> CD4 </a:t>
            </a:r>
            <a:r>
              <a:rPr lang="en-US" dirty="0" err="1"/>
              <a:t>kwa</a:t>
            </a:r>
            <a:r>
              <a:rPr lang="en-US" dirty="0"/>
              <a:t> </a:t>
            </a:r>
            <a:r>
              <a:rPr lang="en-US" dirty="0" err="1"/>
              <a:t>mwenye</a:t>
            </a:r>
            <a:r>
              <a:rPr lang="en-US" dirty="0"/>
              <a:t> </a:t>
            </a:r>
            <a:r>
              <a:rPr lang="en-US" dirty="0" err="1"/>
              <a:t>virusi</a:t>
            </a:r>
            <a:r>
              <a:rPr lang="en-US" dirty="0"/>
              <a:t> </a:t>
            </a:r>
            <a:r>
              <a:rPr lang="en-US" dirty="0" err="1"/>
              <a:t>ilikuwa</a:t>
            </a:r>
            <a:r>
              <a:rPr lang="en-US" dirty="0"/>
              <a:t> </a:t>
            </a:r>
            <a:r>
              <a:rPr lang="en-US" dirty="0" err="1"/>
              <a:t>juu</a:t>
            </a:r>
            <a:r>
              <a:rPr lang="en-US" dirty="0"/>
              <a:t> </a:t>
            </a:r>
            <a:r>
              <a:rPr lang="en-US" dirty="0" err="1"/>
              <a:t>ya</a:t>
            </a:r>
            <a:r>
              <a:rPr lang="en-US" dirty="0"/>
              <a:t> </a:t>
            </a:r>
            <a:r>
              <a:rPr lang="en-US" dirty="0" err="1"/>
              <a:t>dawa</a:t>
            </a:r>
            <a:r>
              <a:rPr lang="en-US" dirty="0"/>
              <a:t> za </a:t>
            </a:r>
            <a:r>
              <a:rPr lang="en-US" dirty="0" err="1"/>
              <a:t>kudhibiti</a:t>
            </a:r>
            <a:r>
              <a:rPr lang="en-US" dirty="0"/>
              <a:t> </a:t>
            </a:r>
            <a:r>
              <a:rPr lang="en-US" dirty="0" err="1"/>
              <a:t>ukimwi</a:t>
            </a:r>
            <a:r>
              <a:rPr lang="en-US" dirty="0"/>
              <a:t> (ART) </a:t>
            </a:r>
            <a:r>
              <a:rPr lang="en-US" dirty="0" err="1"/>
              <a:t>katika</a:t>
            </a:r>
            <a:r>
              <a:rPr lang="en-US" dirty="0"/>
              <a:t> </a:t>
            </a:r>
            <a:r>
              <a:rPr lang="en-US" dirty="0" err="1"/>
              <a:t>wakati</a:t>
            </a:r>
            <a:r>
              <a:rPr lang="en-US" dirty="0"/>
              <a:t> ma </a:t>
            </a:r>
            <a:r>
              <a:rPr lang="en-US" dirty="0" err="1"/>
              <a:t>majaribio</a:t>
            </a:r>
            <a:endParaRPr lang="en-US" dirty="0"/>
          </a:p>
          <a:p>
            <a:pPr lvl="1">
              <a:buFont typeface="Wingdings" panose="05000000000000000000" pitchFamily="2" charset="2"/>
              <a:buChar char="§"/>
            </a:pPr>
            <a:r>
              <a:rPr lang="en-US" dirty="0" err="1"/>
              <a:t>Maambukizi</a:t>
            </a:r>
            <a:r>
              <a:rPr lang="en-US" dirty="0"/>
              <a:t> yote </a:t>
            </a:r>
            <a:r>
              <a:rPr lang="en-US" dirty="0" err="1"/>
              <a:t>yanayohusiana</a:t>
            </a:r>
            <a:r>
              <a:rPr lang="en-US" dirty="0"/>
              <a:t> </a:t>
            </a:r>
            <a:r>
              <a:rPr lang="en-US" dirty="0" err="1"/>
              <a:t>ya</a:t>
            </a:r>
            <a:r>
              <a:rPr lang="en-US" dirty="0"/>
              <a:t> VVU </a:t>
            </a:r>
            <a:r>
              <a:rPr lang="en-US" dirty="0" err="1"/>
              <a:t>yalitukia</a:t>
            </a:r>
            <a:r>
              <a:rPr lang="en-US" dirty="0"/>
              <a:t> </a:t>
            </a:r>
            <a:r>
              <a:rPr lang="en-US" dirty="0" err="1"/>
              <a:t>miezi</a:t>
            </a:r>
            <a:r>
              <a:rPr lang="en-US" dirty="0"/>
              <a:t> </a:t>
            </a:r>
            <a:r>
              <a:rPr lang="en-US" dirty="0" err="1"/>
              <a:t>ya</a:t>
            </a:r>
            <a:r>
              <a:rPr lang="en-US" dirty="0"/>
              <a:t> kwanza </a:t>
            </a:r>
            <a:r>
              <a:rPr lang="en-US" dirty="0" err="1"/>
              <a:t>ya</a:t>
            </a:r>
            <a:r>
              <a:rPr lang="en-US" dirty="0"/>
              <a:t> </a:t>
            </a:r>
            <a:r>
              <a:rPr lang="en-US" dirty="0" err="1"/>
              <a:t>matibabu</a:t>
            </a:r>
            <a:r>
              <a:rPr lang="en-US" dirty="0"/>
              <a:t>, </a:t>
            </a:r>
            <a:r>
              <a:rPr lang="en-US" dirty="0" err="1"/>
              <a:t>kabla</a:t>
            </a:r>
            <a:r>
              <a:rPr lang="en-US" dirty="0"/>
              <a:t> </a:t>
            </a:r>
            <a:r>
              <a:rPr lang="en-US" dirty="0" err="1"/>
              <a:t>ya</a:t>
            </a:r>
            <a:r>
              <a:rPr lang="en-US" dirty="0"/>
              <a:t> </a:t>
            </a:r>
            <a:r>
              <a:rPr lang="en-US" dirty="0" err="1"/>
              <a:t>kudhibiti</a:t>
            </a:r>
            <a:r>
              <a:rPr lang="en-US" dirty="0"/>
              <a:t> </a:t>
            </a:r>
            <a:r>
              <a:rPr lang="en-US" dirty="0" err="1"/>
              <a:t>virusi</a:t>
            </a:r>
            <a:endParaRPr lang="en-US" dirty="0"/>
          </a:p>
          <a:p>
            <a:pPr lvl="2">
              <a:buFont typeface="Wingdings" panose="05000000000000000000" pitchFamily="2" charset="2"/>
              <a:buChar char="§"/>
            </a:pPr>
            <a:r>
              <a:rPr lang="en-US" dirty="0" err="1"/>
              <a:t>Maabukizi</a:t>
            </a:r>
            <a:r>
              <a:rPr lang="en-US" dirty="0"/>
              <a:t> </a:t>
            </a:r>
            <a:r>
              <a:rPr lang="en-US" dirty="0" err="1"/>
              <a:t>yanayohusiana</a:t>
            </a:r>
            <a:r>
              <a:rPr lang="en-US" dirty="0"/>
              <a:t> </a:t>
            </a:r>
            <a:r>
              <a:rPr lang="en-US" dirty="0" err="1"/>
              <a:t>inamaanisha</a:t>
            </a:r>
            <a:r>
              <a:rPr lang="en-US" dirty="0"/>
              <a:t> </a:t>
            </a:r>
            <a:r>
              <a:rPr lang="en-US" dirty="0" err="1"/>
              <a:t>kwamba</a:t>
            </a:r>
            <a:r>
              <a:rPr lang="en-US" dirty="0"/>
              <a:t> </a:t>
            </a:r>
            <a:r>
              <a:rPr lang="en-US" dirty="0" err="1"/>
              <a:t>utafiti</a:t>
            </a:r>
            <a:r>
              <a:rPr lang="en-US" dirty="0"/>
              <a:t> </a:t>
            </a:r>
            <a:r>
              <a:rPr lang="en-US" dirty="0" err="1"/>
              <a:t>ulifanywa</a:t>
            </a:r>
            <a:r>
              <a:rPr lang="en-US" dirty="0"/>
              <a:t> </a:t>
            </a:r>
            <a:r>
              <a:rPr lang="en-US" dirty="0" err="1"/>
              <a:t>na</a:t>
            </a:r>
            <a:r>
              <a:rPr lang="en-US" dirty="0"/>
              <a:t> </a:t>
            </a:r>
            <a:r>
              <a:rPr lang="en-US" dirty="0" err="1"/>
              <a:t>ikaonekana</a:t>
            </a:r>
            <a:r>
              <a:rPr lang="en-US" dirty="0"/>
              <a:t> </a:t>
            </a:r>
            <a:r>
              <a:rPr lang="en-US" dirty="0" err="1"/>
              <a:t>kuwa</a:t>
            </a:r>
            <a:r>
              <a:rPr lang="en-US" dirty="0"/>
              <a:t> </a:t>
            </a:r>
            <a:r>
              <a:rPr lang="en-US" dirty="0" err="1"/>
              <a:t>ni</a:t>
            </a:r>
            <a:r>
              <a:rPr lang="en-US" dirty="0"/>
              <a:t> </a:t>
            </a:r>
            <a:r>
              <a:rPr lang="en-US" dirty="0" err="1"/>
              <a:t>aina</a:t>
            </a:r>
            <a:r>
              <a:rPr lang="en-US" dirty="0"/>
              <a:t> </a:t>
            </a:r>
            <a:r>
              <a:rPr lang="en-US" dirty="0" err="1"/>
              <a:t>ile</a:t>
            </a:r>
            <a:r>
              <a:rPr lang="en-US" dirty="0"/>
              <a:t> </a:t>
            </a:r>
            <a:r>
              <a:rPr lang="en-US" dirty="0" err="1"/>
              <a:t>ile</a:t>
            </a:r>
            <a:r>
              <a:rPr lang="en-US" dirty="0"/>
              <a:t> </a:t>
            </a:r>
            <a:r>
              <a:rPr lang="en-US" dirty="0" err="1"/>
              <a:t>ya</a:t>
            </a:r>
            <a:r>
              <a:rPr lang="en-US" dirty="0"/>
              <a:t> </a:t>
            </a:r>
            <a:r>
              <a:rPr lang="en-US" dirty="0" err="1"/>
              <a:t>virusi</a:t>
            </a:r>
            <a:endParaRPr lang="en-US" dirty="0"/>
          </a:p>
          <a:p>
            <a:pPr lvl="1">
              <a:buFont typeface="Wingdings" panose="05000000000000000000" pitchFamily="2" charset="2"/>
              <a:buChar char="§"/>
            </a:pPr>
            <a:r>
              <a:rPr lang="en-US" dirty="0"/>
              <a:t>Hakuna </a:t>
            </a:r>
            <a:r>
              <a:rPr lang="en-US" dirty="0" err="1"/>
              <a:t>maabukizi</a:t>
            </a:r>
            <a:r>
              <a:rPr lang="en-US" dirty="0"/>
              <a:t> </a:t>
            </a:r>
            <a:r>
              <a:rPr lang="en-US" dirty="0" err="1"/>
              <a:t>ya</a:t>
            </a:r>
            <a:r>
              <a:rPr lang="en-US" dirty="0"/>
              <a:t> VVU </a:t>
            </a:r>
            <a:r>
              <a:rPr lang="en-US" dirty="0" err="1"/>
              <a:t>yaliyotokea</a:t>
            </a:r>
            <a:r>
              <a:rPr lang="en-US" dirty="0"/>
              <a:t> </a:t>
            </a:r>
            <a:r>
              <a:rPr lang="en-US" dirty="0" err="1"/>
              <a:t>wakati</a:t>
            </a:r>
            <a:r>
              <a:rPr lang="en-US" dirty="0"/>
              <a:t> VVU </a:t>
            </a:r>
            <a:r>
              <a:rPr lang="en-US" dirty="0" err="1"/>
              <a:t>zilipodhibitiwa</a:t>
            </a:r>
            <a:r>
              <a:rPr lang="en-US" dirty="0"/>
              <a:t> </a:t>
            </a:r>
            <a:r>
              <a:rPr lang="en-US" dirty="0" err="1"/>
              <a:t>kwa</a:t>
            </a:r>
            <a:r>
              <a:rPr lang="en-US" dirty="0"/>
              <a:t> </a:t>
            </a:r>
            <a:r>
              <a:rPr lang="en-US" dirty="0" err="1"/>
              <a:t>kutumia</a:t>
            </a:r>
            <a:r>
              <a:rPr lang="en-US" dirty="0"/>
              <a:t> </a:t>
            </a:r>
            <a:r>
              <a:rPr lang="en-US" dirty="0" err="1"/>
              <a:t>dawa</a:t>
            </a:r>
            <a:r>
              <a:rPr lang="en-US" dirty="0"/>
              <a:t> za </a:t>
            </a:r>
            <a:r>
              <a:rPr lang="en-US" dirty="0" err="1"/>
              <a:t>kudhibiti</a:t>
            </a:r>
            <a:r>
              <a:rPr lang="en-US" dirty="0"/>
              <a:t>  </a:t>
            </a:r>
            <a:r>
              <a:rPr lang="en-US" dirty="0" err="1"/>
              <a:t>virusi</a:t>
            </a:r>
            <a:endParaRPr lang="en-US" dirty="0"/>
          </a:p>
          <a:p>
            <a:pPr marL="0" indent="0">
              <a:buFont typeface="Arial" panose="020B0604020202020204" pitchFamily="34" charset="0"/>
              <a:buNone/>
            </a:pPr>
            <a:endParaRPr lang="en-US" sz="2800" dirty="0">
              <a:solidFill>
                <a:schemeClr val="tx2"/>
              </a:solidFill>
            </a:endParaRPr>
          </a:p>
          <a:p>
            <a:pPr>
              <a:buFont typeface="Wingdings" panose="05000000000000000000" pitchFamily="2" charset="2"/>
              <a:buChar char="§"/>
            </a:pPr>
            <a:endParaRPr lang="en-US" sz="2800" dirty="0">
              <a:solidFill>
                <a:schemeClr val="tx2"/>
              </a:solidFill>
            </a:endParaRPr>
          </a:p>
        </p:txBody>
      </p:sp>
      <p:sp>
        <p:nvSpPr>
          <p:cNvPr id="3" name="TextBox 2">
            <a:extLst>
              <a:ext uri="{FF2B5EF4-FFF2-40B4-BE49-F238E27FC236}">
                <a16:creationId xmlns:a16="http://schemas.microsoft.com/office/drawing/2014/main" id="{202285E1-74A3-41B6-83A0-D7BD175103D3}"/>
              </a:ext>
            </a:extLst>
          </p:cNvPr>
          <p:cNvSpPr txBox="1"/>
          <p:nvPr/>
        </p:nvSpPr>
        <p:spPr>
          <a:xfrm>
            <a:off x="533400" y="6507163"/>
            <a:ext cx="1600200" cy="338554"/>
          </a:xfrm>
          <a:prstGeom prst="rect">
            <a:avLst/>
          </a:prstGeom>
          <a:noFill/>
        </p:spPr>
        <p:txBody>
          <a:bodyPr wrap="square" rtlCol="0">
            <a:spAutoFit/>
          </a:bodyPr>
          <a:lstStyle/>
          <a:p>
            <a:r>
              <a:rPr lang="en-US" sz="1600" dirty="0"/>
              <a:t>Cohen, 2016</a:t>
            </a:r>
          </a:p>
        </p:txBody>
      </p:sp>
      <p:sp>
        <p:nvSpPr>
          <p:cNvPr id="4" name="Title 4"/>
          <p:cNvSpPr txBox="1">
            <a:spLocks/>
          </p:cNvSpPr>
          <p:nvPr/>
        </p:nvSpPr>
        <p:spPr>
          <a:xfrm>
            <a:off x="457200" y="274638"/>
            <a:ext cx="8229600" cy="1143000"/>
          </a:xfrm>
          <a:prstGeom prst="rect">
            <a:avLst/>
          </a:prstGeom>
          <a:solidFill>
            <a:schemeClr val="tx2"/>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chemeClr val="bg1"/>
                </a:solidFill>
                <a:ea typeface="+mn-ea"/>
                <a:cs typeface="Arial" charset="0"/>
              </a:rPr>
              <a:t>Maelezo</a:t>
            </a:r>
            <a:r>
              <a:rPr lang="en-US" sz="4000" b="1" dirty="0">
                <a:solidFill>
                  <a:schemeClr val="bg1"/>
                </a:solidFill>
                <a:ea typeface="+mn-ea"/>
                <a:cs typeface="Arial" charset="0"/>
              </a:rPr>
              <a:t>: </a:t>
            </a:r>
            <a:r>
              <a:rPr lang="en-US" sz="4000" b="1" dirty="0" err="1">
                <a:solidFill>
                  <a:schemeClr val="bg1"/>
                </a:solidFill>
                <a:ea typeface="+mn-ea"/>
                <a:cs typeface="Arial" charset="0"/>
              </a:rPr>
              <a:t>Kutibu</a:t>
            </a:r>
            <a:r>
              <a:rPr lang="en-US" sz="4000" b="1" dirty="0">
                <a:solidFill>
                  <a:schemeClr val="bg1"/>
                </a:solidFill>
                <a:ea typeface="+mn-ea"/>
                <a:cs typeface="Arial" charset="0"/>
              </a:rPr>
              <a:t> </a:t>
            </a:r>
            <a:r>
              <a:rPr lang="en-US" sz="4000" b="1" dirty="0" err="1">
                <a:solidFill>
                  <a:schemeClr val="bg1"/>
                </a:solidFill>
                <a:ea typeface="+mn-ea"/>
                <a:cs typeface="Arial" charset="0"/>
              </a:rPr>
              <a:t>ikiwa</a:t>
            </a:r>
            <a:r>
              <a:rPr lang="en-US" sz="4000" b="1" dirty="0">
                <a:solidFill>
                  <a:schemeClr val="bg1"/>
                </a:solidFill>
                <a:ea typeface="+mn-ea"/>
                <a:cs typeface="Arial" charset="0"/>
              </a:rPr>
              <a:t> </a:t>
            </a:r>
            <a:r>
              <a:rPr lang="en-US" sz="4000" b="1" dirty="0" err="1">
                <a:solidFill>
                  <a:schemeClr val="bg1"/>
                </a:solidFill>
                <a:ea typeface="+mn-ea"/>
                <a:cs typeface="Arial" charset="0"/>
              </a:rPr>
              <a:t>njia</a:t>
            </a:r>
            <a:r>
              <a:rPr lang="en-US" sz="4000" b="1" dirty="0">
                <a:solidFill>
                  <a:schemeClr val="bg1"/>
                </a:solidFill>
                <a:ea typeface="+mn-ea"/>
                <a:cs typeface="Arial" charset="0"/>
              </a:rPr>
              <a:t> </a:t>
            </a:r>
            <a:r>
              <a:rPr lang="en-US" sz="4000" b="1" dirty="0" err="1">
                <a:solidFill>
                  <a:schemeClr val="bg1"/>
                </a:solidFill>
                <a:ea typeface="+mn-ea"/>
                <a:cs typeface="Arial" charset="0"/>
              </a:rPr>
              <a:t>ya</a:t>
            </a:r>
            <a:r>
              <a:rPr lang="en-US" sz="4000" b="1" dirty="0">
                <a:solidFill>
                  <a:schemeClr val="bg1"/>
                </a:solidFill>
                <a:ea typeface="+mn-ea"/>
                <a:cs typeface="Arial" charset="0"/>
              </a:rPr>
              <a:t> </a:t>
            </a:r>
            <a:r>
              <a:rPr lang="en-US" sz="4000" b="1" dirty="0" err="1">
                <a:solidFill>
                  <a:schemeClr val="bg1"/>
                </a:solidFill>
                <a:ea typeface="+mn-ea"/>
                <a:cs typeface="Arial" charset="0"/>
              </a:rPr>
              <a:t>kuzuia</a:t>
            </a:r>
            <a:endParaRPr lang="en-US" sz="4000" b="1" dirty="0">
              <a:solidFill>
                <a:schemeClr val="bg1"/>
              </a:solidFill>
              <a:ea typeface="+mn-ea"/>
              <a:cs typeface="Arial" charset="0"/>
            </a:endParaRPr>
          </a:p>
        </p:txBody>
      </p:sp>
    </p:spTree>
    <p:extLst>
      <p:ext uri="{BB962C8B-B14F-4D97-AF65-F5344CB8AC3E}">
        <p14:creationId xmlns:p14="http://schemas.microsoft.com/office/powerpoint/2010/main" val="270996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74638"/>
            <a:ext cx="8229600" cy="1143000"/>
          </a:xfrm>
          <a:prstGeom prst="rect">
            <a:avLst/>
          </a:prstGeom>
          <a:solidFill>
            <a:schemeClr val="tx2"/>
          </a:soli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chemeClr val="bg1"/>
                </a:solidFill>
                <a:ea typeface="+mn-ea"/>
                <a:cs typeface="Arial" charset="0"/>
              </a:rPr>
              <a:t>Maelezo</a:t>
            </a:r>
            <a:r>
              <a:rPr lang="en-US" sz="4000" b="1" dirty="0">
                <a:solidFill>
                  <a:schemeClr val="bg1"/>
                </a:solidFill>
                <a:ea typeface="+mn-ea"/>
                <a:cs typeface="Arial" charset="0"/>
              </a:rPr>
              <a:t>: </a:t>
            </a:r>
            <a:r>
              <a:rPr lang="en-US" sz="4000" b="1" dirty="0" err="1">
                <a:solidFill>
                  <a:schemeClr val="bg1"/>
                </a:solidFill>
                <a:ea typeface="+mn-ea"/>
                <a:cs typeface="Arial" charset="0"/>
              </a:rPr>
              <a:t>Kutibu</a:t>
            </a:r>
            <a:r>
              <a:rPr lang="en-US" sz="4000" b="1" dirty="0">
                <a:solidFill>
                  <a:schemeClr val="bg1"/>
                </a:solidFill>
                <a:ea typeface="+mn-ea"/>
                <a:cs typeface="Arial" charset="0"/>
              </a:rPr>
              <a:t> </a:t>
            </a:r>
            <a:r>
              <a:rPr lang="en-US" sz="4000" b="1" dirty="0" err="1">
                <a:solidFill>
                  <a:schemeClr val="bg1"/>
                </a:solidFill>
                <a:ea typeface="+mn-ea"/>
                <a:cs typeface="Arial" charset="0"/>
              </a:rPr>
              <a:t>ikiwa</a:t>
            </a:r>
            <a:r>
              <a:rPr lang="en-US" sz="4000" b="1" dirty="0">
                <a:solidFill>
                  <a:schemeClr val="bg1"/>
                </a:solidFill>
                <a:ea typeface="+mn-ea"/>
                <a:cs typeface="Arial" charset="0"/>
              </a:rPr>
              <a:t> </a:t>
            </a:r>
            <a:r>
              <a:rPr lang="en-US" sz="4000" b="1" dirty="0" err="1">
                <a:solidFill>
                  <a:schemeClr val="bg1"/>
                </a:solidFill>
                <a:ea typeface="+mn-ea"/>
                <a:cs typeface="Arial" charset="0"/>
              </a:rPr>
              <a:t>njia</a:t>
            </a:r>
            <a:r>
              <a:rPr lang="en-US" sz="4000" b="1" dirty="0">
                <a:solidFill>
                  <a:schemeClr val="bg1"/>
                </a:solidFill>
                <a:ea typeface="+mn-ea"/>
                <a:cs typeface="Arial" charset="0"/>
              </a:rPr>
              <a:t> </a:t>
            </a:r>
            <a:r>
              <a:rPr lang="en-US" sz="4000" b="1" dirty="0" err="1">
                <a:solidFill>
                  <a:schemeClr val="bg1"/>
                </a:solidFill>
                <a:ea typeface="+mn-ea"/>
                <a:cs typeface="Arial" charset="0"/>
              </a:rPr>
              <a:t>ya</a:t>
            </a:r>
            <a:r>
              <a:rPr lang="en-US" sz="4000" b="1" dirty="0">
                <a:solidFill>
                  <a:schemeClr val="bg1"/>
                </a:solidFill>
                <a:ea typeface="+mn-ea"/>
                <a:cs typeface="Arial" charset="0"/>
              </a:rPr>
              <a:t> </a:t>
            </a:r>
            <a:r>
              <a:rPr lang="en-US" sz="4000" b="1" dirty="0" err="1">
                <a:solidFill>
                  <a:schemeClr val="bg1"/>
                </a:solidFill>
                <a:ea typeface="+mn-ea"/>
                <a:cs typeface="Arial" charset="0"/>
              </a:rPr>
              <a:t>kuzuia</a:t>
            </a:r>
            <a:r>
              <a:rPr lang="en-US" sz="4000" b="1" dirty="0">
                <a:solidFill>
                  <a:schemeClr val="bg1"/>
                </a:solidFill>
                <a:ea typeface="+mn-ea"/>
                <a:cs typeface="Arial" charset="0"/>
              </a:rPr>
              <a:t> (2)</a:t>
            </a:r>
          </a:p>
        </p:txBody>
      </p:sp>
      <p:sp>
        <p:nvSpPr>
          <p:cNvPr id="3" name="Content Placeholder 112"/>
          <p:cNvSpPr txBox="1">
            <a:spLocks/>
          </p:cNvSpPr>
          <p:nvPr/>
        </p:nvSpPr>
        <p:spPr>
          <a:xfrm>
            <a:off x="304800" y="1600200"/>
            <a:ext cx="83820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000" baseline="30000" dirty="0">
              <a:solidFill>
                <a:schemeClr val="tx2"/>
              </a:solidFill>
            </a:endParaRPr>
          </a:p>
          <a:p>
            <a:pPr>
              <a:buFont typeface="Wingdings" panose="05000000000000000000" pitchFamily="2" charset="2"/>
              <a:buChar char="§"/>
            </a:pPr>
            <a:r>
              <a:rPr lang="en-US" dirty="0" err="1"/>
              <a:t>Utafiti</a:t>
            </a:r>
            <a:r>
              <a:rPr lang="en-US" dirty="0"/>
              <a:t> </a:t>
            </a:r>
            <a:r>
              <a:rPr lang="en-US" dirty="0" err="1"/>
              <a:t>zaidi</a:t>
            </a:r>
            <a:r>
              <a:rPr lang="en-US" dirty="0"/>
              <a:t> (</a:t>
            </a:r>
            <a:r>
              <a:rPr lang="en-US" dirty="0" err="1"/>
              <a:t>Mwenzi</a:t>
            </a:r>
            <a:r>
              <a:rPr lang="en-US" dirty="0"/>
              <a:t> 1 </a:t>
            </a:r>
            <a:r>
              <a:rPr lang="en-US" dirty="0" err="1"/>
              <a:t>na</a:t>
            </a:r>
            <a:r>
              <a:rPr lang="en-US" dirty="0"/>
              <a:t> 2 and Opposites Attract) </a:t>
            </a:r>
            <a:r>
              <a:rPr lang="en-US" dirty="0" err="1"/>
              <a:t>umeongeza</a:t>
            </a:r>
            <a:r>
              <a:rPr lang="en-US" dirty="0"/>
              <a:t> </a:t>
            </a:r>
            <a:r>
              <a:rPr lang="en-US" dirty="0" err="1"/>
              <a:t>habari</a:t>
            </a:r>
            <a:r>
              <a:rPr lang="en-US" dirty="0"/>
              <a:t> </a:t>
            </a:r>
            <a:r>
              <a:rPr lang="en-US" dirty="0" err="1"/>
              <a:t>zaidi</a:t>
            </a:r>
            <a:r>
              <a:rPr lang="en-US" dirty="0"/>
              <a:t> </a:t>
            </a:r>
            <a:r>
              <a:rPr lang="en-US" dirty="0" err="1"/>
              <a:t>na</a:t>
            </a:r>
            <a:r>
              <a:rPr lang="en-US" dirty="0"/>
              <a:t> </a:t>
            </a:r>
            <a:r>
              <a:rPr lang="en-US" dirty="0" err="1"/>
              <a:t>ukachunguza</a:t>
            </a:r>
            <a:r>
              <a:rPr lang="en-US" dirty="0"/>
              <a:t> </a:t>
            </a:r>
            <a:r>
              <a:rPr lang="en-US" dirty="0" err="1"/>
              <a:t>maambukizi</a:t>
            </a:r>
            <a:r>
              <a:rPr lang="en-US" dirty="0"/>
              <a:t> </a:t>
            </a:r>
            <a:r>
              <a:rPr lang="en-US" dirty="0" err="1"/>
              <a:t>ya</a:t>
            </a:r>
            <a:r>
              <a:rPr lang="en-US" dirty="0"/>
              <a:t> VVU </a:t>
            </a:r>
            <a:r>
              <a:rPr lang="en-US" dirty="0" err="1"/>
              <a:t>kati</a:t>
            </a:r>
            <a:r>
              <a:rPr lang="en-US" dirty="0"/>
              <a:t> </a:t>
            </a:r>
            <a:r>
              <a:rPr lang="en-US" dirty="0" err="1"/>
              <a:t>ya</a:t>
            </a:r>
            <a:r>
              <a:rPr lang="en-US" dirty="0"/>
              <a:t> </a:t>
            </a:r>
            <a:r>
              <a:rPr lang="en-US" dirty="0" err="1"/>
              <a:t>wanaume</a:t>
            </a:r>
            <a:r>
              <a:rPr lang="en-US" dirty="0"/>
              <a:t> </a:t>
            </a:r>
            <a:r>
              <a:rPr lang="en-US" dirty="0" err="1"/>
              <a:t>wanaolala</a:t>
            </a:r>
            <a:r>
              <a:rPr lang="en-US" dirty="0"/>
              <a:t> </a:t>
            </a:r>
            <a:r>
              <a:rPr lang="en-US" dirty="0" err="1"/>
              <a:t>na</a:t>
            </a:r>
            <a:r>
              <a:rPr lang="en-US" dirty="0"/>
              <a:t> </a:t>
            </a:r>
            <a:r>
              <a:rPr lang="en-US" dirty="0" err="1"/>
              <a:t>wanaume</a:t>
            </a:r>
            <a:r>
              <a:rPr lang="en-US" dirty="0"/>
              <a:t> (MSM)</a:t>
            </a:r>
          </a:p>
          <a:p>
            <a:pPr lvl="1">
              <a:buFont typeface="Wingdings" panose="05000000000000000000" pitchFamily="2" charset="2"/>
              <a:buChar char="§"/>
            </a:pPr>
            <a:r>
              <a:rPr lang="en-US" dirty="0"/>
              <a:t>Hakuna </a:t>
            </a:r>
            <a:r>
              <a:rPr lang="en-US" dirty="0" err="1"/>
              <a:t>maambukizi</a:t>
            </a:r>
            <a:r>
              <a:rPr lang="en-US" dirty="0"/>
              <a:t> </a:t>
            </a:r>
            <a:r>
              <a:rPr lang="en-US" dirty="0" err="1"/>
              <a:t>yanayohusiana</a:t>
            </a:r>
            <a:r>
              <a:rPr lang="en-US" dirty="0"/>
              <a:t> </a:t>
            </a:r>
            <a:r>
              <a:rPr lang="en-US" dirty="0" err="1"/>
              <a:t>kutoka</a:t>
            </a:r>
            <a:r>
              <a:rPr lang="en-US" dirty="0"/>
              <a:t> </a:t>
            </a:r>
            <a:r>
              <a:rPr lang="en-US" dirty="0" err="1"/>
              <a:t>kwa</a:t>
            </a:r>
            <a:r>
              <a:rPr lang="en-US" dirty="0"/>
              <a:t> </a:t>
            </a:r>
            <a:r>
              <a:rPr lang="en-US" dirty="0" err="1"/>
              <a:t>mtu</a:t>
            </a:r>
            <a:r>
              <a:rPr lang="en-US" dirty="0"/>
              <a:t> </a:t>
            </a:r>
            <a:r>
              <a:rPr lang="en-US" dirty="0" err="1"/>
              <a:t>aliye</a:t>
            </a:r>
            <a:r>
              <a:rPr lang="en-US" dirty="0"/>
              <a:t> VVU </a:t>
            </a:r>
            <a:r>
              <a:rPr lang="en-US" dirty="0" err="1"/>
              <a:t>amazo</a:t>
            </a:r>
            <a:r>
              <a:rPr lang="en-US" dirty="0"/>
              <a:t> </a:t>
            </a:r>
            <a:r>
              <a:rPr lang="en-US" dirty="0" err="1"/>
              <a:t>hazionekani</a:t>
            </a:r>
            <a:endParaRPr lang="en-US" dirty="0"/>
          </a:p>
          <a:p>
            <a:pPr lvl="2">
              <a:buFont typeface="Wingdings" panose="05000000000000000000" pitchFamily="2" charset="2"/>
              <a:buChar char="§"/>
            </a:pPr>
            <a:r>
              <a:rPr lang="en-US" dirty="0" err="1"/>
              <a:t>Idadi</a:t>
            </a:r>
            <a:r>
              <a:rPr lang="en-US" dirty="0"/>
              <a:t> </a:t>
            </a:r>
            <a:r>
              <a:rPr lang="en-US" dirty="0" err="1"/>
              <a:t>ya</a:t>
            </a:r>
            <a:r>
              <a:rPr lang="en-US" dirty="0"/>
              <a:t> </a:t>
            </a:r>
            <a:r>
              <a:rPr lang="en-US" dirty="0" err="1"/>
              <a:t>virusi</a:t>
            </a:r>
            <a:r>
              <a:rPr lang="en-US" dirty="0"/>
              <a:t> </a:t>
            </a:r>
            <a:r>
              <a:rPr lang="en-US" dirty="0" err="1"/>
              <a:t>iliyotumiwa</a:t>
            </a:r>
            <a:r>
              <a:rPr lang="en-US" dirty="0"/>
              <a:t> </a:t>
            </a:r>
            <a:r>
              <a:rPr lang="en-US" dirty="0" err="1"/>
              <a:t>katika</a:t>
            </a:r>
            <a:r>
              <a:rPr lang="en-US" dirty="0"/>
              <a:t> </a:t>
            </a:r>
            <a:r>
              <a:rPr lang="en-US" dirty="0" err="1"/>
              <a:t>utafiti</a:t>
            </a:r>
            <a:r>
              <a:rPr lang="en-US" dirty="0"/>
              <a:t> </a:t>
            </a:r>
            <a:r>
              <a:rPr lang="en-US" dirty="0" err="1"/>
              <a:t>huo</a:t>
            </a:r>
            <a:r>
              <a:rPr lang="en-US" dirty="0"/>
              <a:t> </a:t>
            </a:r>
            <a:r>
              <a:rPr lang="en-US" dirty="0" err="1"/>
              <a:t>vilikuwa</a:t>
            </a:r>
            <a:r>
              <a:rPr lang="en-US" dirty="0"/>
              <a:t> </a:t>
            </a:r>
            <a:r>
              <a:rPr lang="en-US" dirty="0" err="1"/>
              <a:t>vya</a:t>
            </a:r>
            <a:r>
              <a:rPr lang="en-US" dirty="0"/>
              <a:t> </a:t>
            </a:r>
            <a:r>
              <a:rPr lang="en-US" dirty="0" err="1"/>
              <a:t>kiasi</a:t>
            </a:r>
            <a:r>
              <a:rPr lang="en-US" dirty="0"/>
              <a:t> cha </a:t>
            </a:r>
            <a:r>
              <a:rPr lang="en-US" dirty="0" err="1"/>
              <a:t>juu</a:t>
            </a:r>
            <a:r>
              <a:rPr lang="en-US" dirty="0"/>
              <a:t> </a:t>
            </a:r>
            <a:r>
              <a:rPr lang="en-US" dirty="0" err="1"/>
              <a:t>na</a:t>
            </a:r>
            <a:r>
              <a:rPr lang="en-US" dirty="0"/>
              <a:t> </a:t>
            </a:r>
            <a:r>
              <a:rPr lang="en-US" dirty="0" err="1"/>
              <a:t>zote</a:t>
            </a:r>
            <a:r>
              <a:rPr lang="en-US" dirty="0"/>
              <a:t> </a:t>
            </a:r>
            <a:r>
              <a:rPr lang="en-US" dirty="0" err="1"/>
              <a:t>zilihitaji</a:t>
            </a:r>
            <a:r>
              <a:rPr lang="en-US" dirty="0"/>
              <a:t> </a:t>
            </a:r>
            <a:r>
              <a:rPr lang="en-US" dirty="0" err="1"/>
              <a:t>kiwango</a:t>
            </a:r>
            <a:r>
              <a:rPr lang="en-US" dirty="0"/>
              <a:t> cha </a:t>
            </a:r>
            <a:r>
              <a:rPr lang="en-US" dirty="0" err="1"/>
              <a:t>Idadi</a:t>
            </a:r>
            <a:r>
              <a:rPr lang="en-US" dirty="0"/>
              <a:t> </a:t>
            </a:r>
            <a:r>
              <a:rPr lang="en-US" dirty="0" err="1"/>
              <a:t>ya</a:t>
            </a:r>
            <a:r>
              <a:rPr lang="en-US" dirty="0"/>
              <a:t> </a:t>
            </a:r>
            <a:r>
              <a:rPr lang="en-US" dirty="0" err="1"/>
              <a:t>virusi</a:t>
            </a:r>
            <a:r>
              <a:rPr lang="en-US" dirty="0"/>
              <a:t> &lt; 200/ml</a:t>
            </a:r>
          </a:p>
          <a:p>
            <a:pPr marL="0" indent="0">
              <a:buFont typeface="Arial" panose="020B0604020202020204" pitchFamily="34" charset="0"/>
              <a:buNone/>
            </a:pPr>
            <a:endParaRPr lang="en-US" dirty="0"/>
          </a:p>
          <a:p>
            <a:pPr>
              <a:buFont typeface="Wingdings" panose="05000000000000000000" pitchFamily="2" charset="2"/>
              <a:buChar char="§"/>
            </a:pPr>
            <a:endParaRPr lang="en-US" sz="2800" dirty="0">
              <a:solidFill>
                <a:schemeClr val="tx2"/>
              </a:solidFill>
            </a:endParaRPr>
          </a:p>
        </p:txBody>
      </p:sp>
      <p:sp>
        <p:nvSpPr>
          <p:cNvPr id="4" name="TextBox 3">
            <a:extLst>
              <a:ext uri="{FF2B5EF4-FFF2-40B4-BE49-F238E27FC236}">
                <a16:creationId xmlns:a16="http://schemas.microsoft.com/office/drawing/2014/main" id="{5E14A26D-118D-4689-BD09-87C47E6CA23C}"/>
              </a:ext>
            </a:extLst>
          </p:cNvPr>
          <p:cNvSpPr txBox="1"/>
          <p:nvPr/>
        </p:nvSpPr>
        <p:spPr>
          <a:xfrm>
            <a:off x="533400" y="6129754"/>
            <a:ext cx="3698448" cy="338554"/>
          </a:xfrm>
          <a:prstGeom prst="rect">
            <a:avLst/>
          </a:prstGeom>
          <a:noFill/>
        </p:spPr>
        <p:txBody>
          <a:bodyPr wrap="none" rtlCol="0">
            <a:spAutoFit/>
          </a:bodyPr>
          <a:lstStyle/>
          <a:p>
            <a:r>
              <a:rPr lang="en-US" sz="1600" dirty="0"/>
              <a:t>Rodger 2016; </a:t>
            </a:r>
            <a:r>
              <a:rPr lang="en-US" sz="1600" dirty="0" err="1"/>
              <a:t>Bavinton</a:t>
            </a:r>
            <a:r>
              <a:rPr lang="en-US" sz="1600" dirty="0"/>
              <a:t> 2018; Rodger 2019</a:t>
            </a:r>
          </a:p>
        </p:txBody>
      </p:sp>
    </p:spTree>
    <p:extLst>
      <p:ext uri="{BB962C8B-B14F-4D97-AF65-F5344CB8AC3E}">
        <p14:creationId xmlns:p14="http://schemas.microsoft.com/office/powerpoint/2010/main" val="376629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675"/>
            <a:ext cx="9144000" cy="848697"/>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rPr>
              <a:t>	HAVIONEKANI= HAVIWEZI KUAMBUKIZWA (U=U)</a:t>
            </a:r>
          </a:p>
        </p:txBody>
      </p:sp>
      <p:pic>
        <p:nvPicPr>
          <p:cNvPr id="3" name="Content Placeholder 12">
            <a:extLst>
              <a:ext uri="{FF2B5EF4-FFF2-40B4-BE49-F238E27FC236}">
                <a16:creationId xmlns:a16="http://schemas.microsoft.com/office/drawing/2014/main" id="{38137023-A319-406A-99FC-79E99A1C77D9}"/>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4267202" cy="2914650"/>
          </a:xfrm>
          <a:prstGeom prst="rect">
            <a:avLst/>
          </a:prstGeom>
        </p:spPr>
      </p:pic>
      <p:sp>
        <p:nvSpPr>
          <p:cNvPr id="4" name="TextBox 3"/>
          <p:cNvSpPr txBox="1"/>
          <p:nvPr/>
        </p:nvSpPr>
        <p:spPr>
          <a:xfrm>
            <a:off x="5181600" y="1066800"/>
            <a:ext cx="3810002" cy="5693866"/>
          </a:xfrm>
          <a:prstGeom prst="rect">
            <a:avLst/>
          </a:prstGeom>
          <a:noFill/>
        </p:spPr>
        <p:txBody>
          <a:bodyPr wrap="square" rtlCol="0">
            <a:spAutoFit/>
          </a:bodyPr>
          <a:lstStyle/>
          <a:p>
            <a:pPr marL="285750" indent="-285750">
              <a:buFont typeface="Wingdings" panose="05000000000000000000" pitchFamily="2" charset="2"/>
              <a:buChar char="Ø"/>
            </a:pPr>
            <a:r>
              <a:rPr lang="en-US" dirty="0" err="1"/>
              <a:t>Havionekani</a:t>
            </a:r>
            <a:r>
              <a:rPr lang="en-US" dirty="0"/>
              <a:t> </a:t>
            </a:r>
            <a:r>
              <a:rPr lang="en-US" dirty="0" err="1"/>
              <a:t>ni</a:t>
            </a:r>
            <a:r>
              <a:rPr lang="en-US" dirty="0"/>
              <a:t> </a:t>
            </a:r>
            <a:r>
              <a:rPr lang="en-US" dirty="0" err="1"/>
              <a:t>kumaanisha</a:t>
            </a:r>
            <a:r>
              <a:rPr lang="en-US" dirty="0"/>
              <a:t> </a:t>
            </a:r>
            <a:r>
              <a:rPr lang="en-US" dirty="0" err="1"/>
              <a:t>kwamba</a:t>
            </a:r>
            <a:r>
              <a:rPr lang="en-US" dirty="0"/>
              <a:t> </a:t>
            </a:r>
            <a:r>
              <a:rPr lang="en-US" dirty="0" err="1"/>
              <a:t>idadi</a:t>
            </a:r>
            <a:r>
              <a:rPr lang="en-US" dirty="0"/>
              <a:t> </a:t>
            </a:r>
            <a:r>
              <a:rPr lang="en-US" dirty="0" err="1"/>
              <a:t>ya</a:t>
            </a:r>
            <a:r>
              <a:rPr lang="en-US" dirty="0"/>
              <a:t> VVU </a:t>
            </a:r>
            <a:r>
              <a:rPr lang="en-US" dirty="0" err="1"/>
              <a:t>katika</a:t>
            </a:r>
            <a:r>
              <a:rPr lang="en-US" dirty="0"/>
              <a:t> </a:t>
            </a:r>
            <a:r>
              <a:rPr lang="en-US" dirty="0" err="1"/>
              <a:t>damu</a:t>
            </a:r>
            <a:r>
              <a:rPr lang="en-US" dirty="0"/>
              <a:t> </a:t>
            </a:r>
            <a:r>
              <a:rPr lang="en-US" dirty="0" err="1"/>
              <a:t>ni</a:t>
            </a:r>
            <a:r>
              <a:rPr lang="en-US" dirty="0"/>
              <a:t> </a:t>
            </a:r>
            <a:r>
              <a:rPr lang="en-US" dirty="0" err="1"/>
              <a:t>ndogo</a:t>
            </a:r>
            <a:r>
              <a:rPr lang="en-US" dirty="0"/>
              <a:t> </a:t>
            </a:r>
            <a:r>
              <a:rPr lang="en-US" dirty="0" err="1"/>
              <a:t>sana</a:t>
            </a:r>
            <a:r>
              <a:rPr lang="en-US" dirty="0"/>
              <a:t> </a:t>
            </a:r>
            <a:r>
              <a:rPr lang="en-US" dirty="0" err="1"/>
              <a:t>hivi</a:t>
            </a:r>
            <a:r>
              <a:rPr lang="en-US" dirty="0"/>
              <a:t> </a:t>
            </a:r>
            <a:r>
              <a:rPr lang="en-US" dirty="0" err="1"/>
              <a:t>kwamba</a:t>
            </a:r>
            <a:r>
              <a:rPr lang="en-US" dirty="0"/>
              <a:t> </a:t>
            </a:r>
            <a:r>
              <a:rPr lang="en-US" dirty="0" err="1"/>
              <a:t>haziwezi</a:t>
            </a:r>
            <a:r>
              <a:rPr lang="en-US" dirty="0"/>
              <a:t> </a:t>
            </a:r>
            <a:r>
              <a:rPr lang="en-US" dirty="0" err="1"/>
              <a:t>kuhesabika</a:t>
            </a:r>
            <a:r>
              <a:rPr lang="en-US" dirty="0"/>
              <a:t> </a:t>
            </a:r>
            <a:r>
              <a:rPr lang="en-US" dirty="0" err="1"/>
              <a:t>wakati</a:t>
            </a:r>
            <a:r>
              <a:rPr lang="en-US" dirty="0"/>
              <a:t> </a:t>
            </a:r>
            <a:r>
              <a:rPr lang="en-US" dirty="0" err="1"/>
              <a:t>wa</a:t>
            </a:r>
            <a:r>
              <a:rPr lang="en-US" dirty="0"/>
              <a:t> </a:t>
            </a:r>
            <a:r>
              <a:rPr lang="en-US" dirty="0" err="1"/>
              <a:t>kupimwa</a:t>
            </a:r>
            <a:endParaRPr lang="en-US" dirty="0"/>
          </a:p>
          <a:p>
            <a:pPr marL="285750" indent="-285750">
              <a:buFont typeface="Wingdings" panose="05000000000000000000" pitchFamily="2" charset="2"/>
              <a:buChar char="Ø"/>
            </a:pPr>
            <a:r>
              <a:rPr lang="en-US" dirty="0" err="1"/>
              <a:t>Kutibu</a:t>
            </a:r>
            <a:r>
              <a:rPr lang="en-US" dirty="0"/>
              <a:t> </a:t>
            </a:r>
            <a:r>
              <a:rPr lang="en-US" dirty="0" err="1"/>
              <a:t>kama</a:t>
            </a:r>
            <a:r>
              <a:rPr lang="en-US" dirty="0"/>
              <a:t> </a:t>
            </a:r>
            <a:r>
              <a:rPr lang="en-US" dirty="0" err="1"/>
              <a:t>njia</a:t>
            </a:r>
            <a:r>
              <a:rPr lang="en-US" dirty="0"/>
              <a:t> </a:t>
            </a:r>
            <a:r>
              <a:rPr lang="en-US" dirty="0" err="1"/>
              <a:t>ya</a:t>
            </a:r>
            <a:r>
              <a:rPr lang="en-US" dirty="0"/>
              <a:t> </a:t>
            </a:r>
            <a:r>
              <a:rPr lang="en-US" dirty="0" err="1"/>
              <a:t>kuzuia</a:t>
            </a:r>
            <a:r>
              <a:rPr lang="en-US" dirty="0"/>
              <a:t> (</a:t>
            </a:r>
            <a:r>
              <a:rPr lang="en-US" dirty="0" err="1"/>
              <a:t>TasP</a:t>
            </a:r>
            <a:r>
              <a:rPr lang="en-US" dirty="0"/>
              <a:t>) </a:t>
            </a:r>
            <a:r>
              <a:rPr lang="en-US" dirty="0" err="1"/>
              <a:t>ni</a:t>
            </a:r>
            <a:r>
              <a:rPr lang="en-US" dirty="0"/>
              <a:t> </a:t>
            </a:r>
            <a:r>
              <a:rPr lang="en-US" dirty="0" err="1"/>
              <a:t>kutumia</a:t>
            </a:r>
            <a:r>
              <a:rPr lang="en-US" dirty="0"/>
              <a:t> </a:t>
            </a:r>
            <a:r>
              <a:rPr lang="en-US" dirty="0" err="1"/>
              <a:t>dawa</a:t>
            </a:r>
            <a:r>
              <a:rPr lang="en-US" dirty="0"/>
              <a:t> za </a:t>
            </a:r>
            <a:r>
              <a:rPr lang="en-US" dirty="0" err="1"/>
              <a:t>kudhibiti</a:t>
            </a:r>
            <a:r>
              <a:rPr lang="en-US" dirty="0"/>
              <a:t> </a:t>
            </a:r>
            <a:r>
              <a:rPr lang="en-US" dirty="0" err="1"/>
              <a:t>virusi</a:t>
            </a:r>
            <a:r>
              <a:rPr lang="en-US" dirty="0"/>
              <a:t>  (ART) </a:t>
            </a:r>
            <a:r>
              <a:rPr lang="en-US" dirty="0" err="1"/>
              <a:t>kuzuia</a:t>
            </a:r>
            <a:r>
              <a:rPr lang="en-US" dirty="0"/>
              <a:t> </a:t>
            </a:r>
            <a:r>
              <a:rPr lang="en-US" dirty="0" err="1"/>
              <a:t>maambukizi</a:t>
            </a:r>
            <a:r>
              <a:rPr lang="en-US" dirty="0"/>
              <a:t> </a:t>
            </a:r>
            <a:r>
              <a:rPr lang="en-US" dirty="0" err="1"/>
              <a:t>ya</a:t>
            </a:r>
            <a:r>
              <a:rPr lang="en-US" dirty="0"/>
              <a:t> VVU </a:t>
            </a:r>
            <a:r>
              <a:rPr lang="en-US" dirty="0" err="1"/>
              <a:t>wakati</a:t>
            </a:r>
            <a:r>
              <a:rPr lang="en-US" dirty="0"/>
              <a:t> </a:t>
            </a:r>
            <a:r>
              <a:rPr lang="en-US" dirty="0" err="1"/>
              <a:t>wa</a:t>
            </a:r>
            <a:r>
              <a:rPr lang="en-US" dirty="0"/>
              <a:t> </a:t>
            </a:r>
            <a:r>
              <a:rPr lang="en-US" dirty="0" err="1"/>
              <a:t>ngono</a:t>
            </a:r>
            <a:endParaRPr lang="en-US" dirty="0"/>
          </a:p>
          <a:p>
            <a:pPr marL="285750" indent="-285750">
              <a:buFont typeface="Wingdings" panose="05000000000000000000" pitchFamily="2" charset="2"/>
              <a:buChar char="Ø"/>
            </a:pPr>
            <a:r>
              <a:rPr lang="en-US" dirty="0"/>
              <a:t>U=U </a:t>
            </a:r>
            <a:r>
              <a:rPr lang="en-US" dirty="0" err="1"/>
              <a:t>ni</a:t>
            </a:r>
            <a:r>
              <a:rPr lang="en-US" dirty="0"/>
              <a:t> </a:t>
            </a:r>
            <a:r>
              <a:rPr lang="en-US" dirty="0" err="1"/>
              <a:t>harakati</a:t>
            </a:r>
            <a:r>
              <a:rPr lang="en-US" dirty="0"/>
              <a:t> </a:t>
            </a:r>
            <a:r>
              <a:rPr lang="en-US" dirty="0" err="1"/>
              <a:t>ya</a:t>
            </a:r>
            <a:r>
              <a:rPr lang="en-US" dirty="0"/>
              <a:t> </a:t>
            </a:r>
            <a:r>
              <a:rPr lang="en-US" dirty="0" err="1"/>
              <a:t>ulimwengu</a:t>
            </a:r>
            <a:r>
              <a:rPr lang="en-US" dirty="0"/>
              <a:t> </a:t>
            </a:r>
            <a:r>
              <a:rPr lang="en-US" dirty="0" err="1"/>
              <a:t>mzima</a:t>
            </a:r>
            <a:r>
              <a:rPr lang="en-US" dirty="0"/>
              <a:t> </a:t>
            </a:r>
            <a:r>
              <a:rPr lang="en-US" dirty="0" err="1"/>
              <a:t>kuhusu</a:t>
            </a:r>
            <a:r>
              <a:rPr lang="en-US" dirty="0"/>
              <a:t> </a:t>
            </a:r>
            <a:r>
              <a:rPr lang="en-US" dirty="0" err="1"/>
              <a:t>jinsi</a:t>
            </a:r>
            <a:r>
              <a:rPr lang="en-US" dirty="0"/>
              <a:t> </a:t>
            </a:r>
            <a:r>
              <a:rPr lang="en-US" dirty="0" err="1"/>
              <a:t>mpango</a:t>
            </a:r>
            <a:r>
              <a:rPr lang="en-US" dirty="0"/>
              <a:t> </a:t>
            </a:r>
            <a:r>
              <a:rPr lang="en-US" dirty="0" err="1"/>
              <a:t>wa</a:t>
            </a:r>
            <a:r>
              <a:rPr lang="en-US" dirty="0"/>
              <a:t> </a:t>
            </a:r>
            <a:r>
              <a:rPr lang="en-US" dirty="0" err="1"/>
              <a:t>kutibu</a:t>
            </a:r>
            <a:r>
              <a:rPr lang="en-US" dirty="0"/>
              <a:t> </a:t>
            </a:r>
            <a:r>
              <a:rPr lang="en-US" dirty="0" err="1"/>
              <a:t>kama</a:t>
            </a:r>
            <a:r>
              <a:rPr lang="en-US" dirty="0"/>
              <a:t> </a:t>
            </a:r>
            <a:r>
              <a:rPr lang="en-US" dirty="0" err="1"/>
              <a:t>njia</a:t>
            </a:r>
            <a:r>
              <a:rPr lang="en-US" dirty="0"/>
              <a:t> </a:t>
            </a:r>
            <a:r>
              <a:rPr lang="en-US" dirty="0" err="1"/>
              <a:t>ya</a:t>
            </a:r>
            <a:r>
              <a:rPr lang="en-US" dirty="0"/>
              <a:t> </a:t>
            </a:r>
            <a:r>
              <a:rPr lang="en-US" dirty="0" err="1"/>
              <a:t>kuzuia</a:t>
            </a:r>
            <a:r>
              <a:rPr lang="en-US" dirty="0"/>
              <a:t> </a:t>
            </a:r>
            <a:r>
              <a:rPr lang="en-US" dirty="0" err="1"/>
              <a:t>unavyoweza</a:t>
            </a:r>
            <a:r>
              <a:rPr lang="en-US" dirty="0"/>
              <a:t> </a:t>
            </a:r>
            <a:r>
              <a:rPr lang="en-US" dirty="0" err="1"/>
              <a:t>kuwa</a:t>
            </a:r>
            <a:r>
              <a:rPr lang="en-US" dirty="0"/>
              <a:t> </a:t>
            </a:r>
            <a:r>
              <a:rPr lang="en-US" dirty="0" err="1"/>
              <a:t>na</a:t>
            </a:r>
            <a:r>
              <a:rPr lang="en-US" dirty="0"/>
              <a:t> </a:t>
            </a:r>
            <a:r>
              <a:rPr lang="en-US" dirty="0" err="1"/>
              <a:t>ufanisi</a:t>
            </a:r>
            <a:r>
              <a:rPr lang="en-US" dirty="0"/>
              <a:t>, </a:t>
            </a:r>
            <a:r>
              <a:rPr lang="en-US" dirty="0" err="1"/>
              <a:t>ukitumiwa</a:t>
            </a:r>
            <a:r>
              <a:rPr lang="en-US" dirty="0"/>
              <a:t> </a:t>
            </a:r>
            <a:r>
              <a:rPr lang="en-US" dirty="0" err="1"/>
              <a:t>sana</a:t>
            </a:r>
            <a:endParaRPr lang="en-US" dirty="0"/>
          </a:p>
          <a:p>
            <a:pPr marL="285750" indent="-285750">
              <a:buFont typeface="Wingdings" panose="05000000000000000000" pitchFamily="2" charset="2"/>
              <a:buChar char="Ø"/>
            </a:pPr>
            <a:r>
              <a:rPr lang="en-US" dirty="0"/>
              <a:t> Hakuna </a:t>
            </a:r>
            <a:r>
              <a:rPr lang="en-US" dirty="0" err="1"/>
              <a:t>uwezekano</a:t>
            </a:r>
            <a:r>
              <a:rPr lang="en-US" dirty="0"/>
              <a:t> </a:t>
            </a:r>
            <a:r>
              <a:rPr lang="en-US" dirty="0" err="1"/>
              <a:t>wa</a:t>
            </a:r>
            <a:r>
              <a:rPr lang="en-US" dirty="0"/>
              <a:t> </a:t>
            </a:r>
            <a:r>
              <a:rPr lang="en-US" dirty="0" err="1"/>
              <a:t>maambukizi</a:t>
            </a:r>
            <a:r>
              <a:rPr lang="en-US" dirty="0"/>
              <a:t> </a:t>
            </a:r>
            <a:r>
              <a:rPr lang="en-US" dirty="0" err="1"/>
              <a:t>wakati</a:t>
            </a:r>
            <a:r>
              <a:rPr lang="en-US" dirty="0"/>
              <a:t> </a:t>
            </a:r>
            <a:r>
              <a:rPr lang="en-US" dirty="0" err="1"/>
              <a:t>mwenzi</a:t>
            </a:r>
            <a:r>
              <a:rPr lang="en-US" dirty="0"/>
              <a:t> </a:t>
            </a:r>
            <a:r>
              <a:rPr lang="en-US" dirty="0" err="1"/>
              <a:t>aliye</a:t>
            </a:r>
            <a:r>
              <a:rPr lang="en-US" dirty="0"/>
              <a:t> </a:t>
            </a:r>
            <a:r>
              <a:rPr lang="en-US" dirty="0" err="1"/>
              <a:t>na</a:t>
            </a:r>
            <a:r>
              <a:rPr lang="en-US" dirty="0"/>
              <a:t> VVU </a:t>
            </a:r>
            <a:r>
              <a:rPr lang="en-US" dirty="0" err="1"/>
              <a:t>amedumisha</a:t>
            </a:r>
            <a:r>
              <a:rPr lang="en-US" dirty="0"/>
              <a:t> </a:t>
            </a:r>
            <a:r>
              <a:rPr lang="en-US" dirty="0" err="1"/>
              <a:t>idadi</a:t>
            </a:r>
            <a:r>
              <a:rPr lang="en-US" dirty="0"/>
              <a:t> </a:t>
            </a:r>
            <a:r>
              <a:rPr lang="en-US" dirty="0" err="1"/>
              <a:t>isiyoonekana</a:t>
            </a:r>
            <a:r>
              <a:rPr lang="en-US" dirty="0"/>
              <a:t> </a:t>
            </a:r>
            <a:r>
              <a:rPr lang="en-US" dirty="0" err="1"/>
              <a:t>ya</a:t>
            </a:r>
            <a:r>
              <a:rPr lang="en-US" dirty="0"/>
              <a:t> </a:t>
            </a:r>
            <a:r>
              <a:rPr lang="en-US" dirty="0" err="1"/>
              <a:t>virusi</a:t>
            </a:r>
            <a:r>
              <a:rPr lang="en-US" dirty="0"/>
              <a:t> </a:t>
            </a:r>
            <a:r>
              <a:rPr lang="en-US" dirty="0" err="1"/>
              <a:t>kwa</a:t>
            </a:r>
            <a:r>
              <a:rPr lang="en-US" dirty="0"/>
              <a:t> </a:t>
            </a:r>
            <a:r>
              <a:rPr lang="en-US" dirty="0" err="1"/>
              <a:t>muda</a:t>
            </a:r>
            <a:endParaRPr lang="en-US" dirty="0"/>
          </a:p>
          <a:p>
            <a:pPr marL="285750" indent="-285750">
              <a:buFont typeface="Wingdings" panose="05000000000000000000" pitchFamily="2" charset="2"/>
              <a:buChar char="Ø"/>
            </a:pPr>
            <a:endParaRPr lang="en-US" sz="2000" dirty="0">
              <a:solidFill>
                <a:schemeClr val="tx2"/>
              </a:solidFill>
              <a:highlight>
                <a:srgbClr val="FFFF00"/>
              </a:highlight>
              <a:latin typeface="Calibri" panose="020F0502020204030204" pitchFamily="34" charset="0"/>
            </a:endParaRPr>
          </a:p>
          <a:p>
            <a:pPr marL="285750" indent="-285750">
              <a:buFont typeface="Wingdings" panose="05000000000000000000" pitchFamily="2" charset="2"/>
              <a:buChar char="Ø"/>
            </a:pPr>
            <a:endParaRPr lang="en-US"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2828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675"/>
            <a:ext cx="9144000" cy="848697"/>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rPr>
              <a:t>	HAVIONEKANI= HAVIWEZI KUAMBUKIZWA </a:t>
            </a:r>
          </a:p>
        </p:txBody>
      </p:sp>
      <p:sp>
        <p:nvSpPr>
          <p:cNvPr id="5" name="Content Placeholder 112"/>
          <p:cNvSpPr txBox="1">
            <a:spLocks/>
          </p:cNvSpPr>
          <p:nvPr/>
        </p:nvSpPr>
        <p:spPr>
          <a:xfrm>
            <a:off x="304800" y="1600200"/>
            <a:ext cx="83820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dirty="0" err="1"/>
              <a:t>Hupunguza</a:t>
            </a:r>
            <a:r>
              <a:rPr lang="en-US" sz="2800" dirty="0"/>
              <a:t> </a:t>
            </a:r>
            <a:r>
              <a:rPr lang="en-US" sz="2800" dirty="0" err="1"/>
              <a:t>aibu</a:t>
            </a:r>
            <a:r>
              <a:rPr lang="en-US" sz="2800" dirty="0"/>
              <a:t> </a:t>
            </a:r>
            <a:r>
              <a:rPr lang="en-US" sz="2800" dirty="0" err="1"/>
              <a:t>na</a:t>
            </a:r>
            <a:r>
              <a:rPr lang="en-US" sz="2800" dirty="0"/>
              <a:t> </a:t>
            </a:r>
            <a:r>
              <a:rPr lang="en-US" sz="2800" dirty="0" err="1"/>
              <a:t>woga</a:t>
            </a:r>
            <a:r>
              <a:rPr lang="en-US" sz="2800" dirty="0"/>
              <a:t> </a:t>
            </a:r>
            <a:r>
              <a:rPr lang="en-US" sz="2800" dirty="0" err="1"/>
              <a:t>wa</a:t>
            </a:r>
            <a:r>
              <a:rPr lang="en-US" sz="2800" dirty="0"/>
              <a:t> </a:t>
            </a:r>
            <a:r>
              <a:rPr lang="en-US" sz="2800" dirty="0" err="1"/>
              <a:t>maambukizi</a:t>
            </a:r>
            <a:r>
              <a:rPr lang="en-US" sz="2800" dirty="0"/>
              <a:t> </a:t>
            </a:r>
            <a:r>
              <a:rPr lang="en-US" sz="2800" dirty="0" err="1"/>
              <a:t>wakati</a:t>
            </a:r>
            <a:r>
              <a:rPr lang="en-US" sz="2800" dirty="0"/>
              <a:t> </a:t>
            </a:r>
            <a:r>
              <a:rPr lang="en-US" sz="2800" dirty="0" err="1"/>
              <a:t>wa</a:t>
            </a:r>
            <a:r>
              <a:rPr lang="en-US" sz="2800" dirty="0"/>
              <a:t> </a:t>
            </a:r>
            <a:r>
              <a:rPr lang="en-US" sz="2800" dirty="0" err="1"/>
              <a:t>ngono</a:t>
            </a:r>
            <a:endParaRPr lang="en-US" sz="2800" dirty="0"/>
          </a:p>
          <a:p>
            <a:pPr>
              <a:buFont typeface="Wingdings" panose="05000000000000000000" pitchFamily="2" charset="2"/>
              <a:buChar char="§"/>
            </a:pPr>
            <a:r>
              <a:rPr lang="en-US" sz="2800" dirty="0" err="1"/>
              <a:t>Huondoa</a:t>
            </a:r>
            <a:r>
              <a:rPr lang="en-US" sz="2800" dirty="0"/>
              <a:t> </a:t>
            </a:r>
            <a:r>
              <a:rPr lang="en-US" sz="2800" dirty="0" err="1"/>
              <a:t>woga</a:t>
            </a:r>
            <a:r>
              <a:rPr lang="en-US" sz="2800" dirty="0"/>
              <a:t> </a:t>
            </a:r>
            <a:r>
              <a:rPr lang="en-US" sz="2800" dirty="0" err="1"/>
              <a:t>katika</a:t>
            </a:r>
            <a:r>
              <a:rPr lang="en-US" sz="2800" dirty="0"/>
              <a:t> </a:t>
            </a:r>
            <a:r>
              <a:rPr lang="en-US" sz="2800" dirty="0" err="1"/>
              <a:t>jamii</a:t>
            </a:r>
            <a:r>
              <a:rPr lang="en-US" sz="2800" dirty="0"/>
              <a:t>, </a:t>
            </a:r>
            <a:r>
              <a:rPr lang="en-US" sz="2800" dirty="0" err="1"/>
              <a:t>vituo</a:t>
            </a:r>
            <a:r>
              <a:rPr lang="en-US" sz="2800" dirty="0"/>
              <a:t> </a:t>
            </a:r>
            <a:r>
              <a:rPr lang="en-US" sz="2800" dirty="0" err="1"/>
              <a:t>vya</a:t>
            </a:r>
            <a:r>
              <a:rPr lang="en-US" sz="2800" dirty="0"/>
              <a:t> </a:t>
            </a:r>
            <a:r>
              <a:rPr lang="en-US" sz="2800" dirty="0" err="1"/>
              <a:t>afya</a:t>
            </a:r>
            <a:r>
              <a:rPr lang="en-US" sz="2800" dirty="0"/>
              <a:t>, </a:t>
            </a:r>
            <a:r>
              <a:rPr lang="en-US" sz="2800" dirty="0" err="1"/>
              <a:t>na</a:t>
            </a:r>
            <a:r>
              <a:rPr lang="en-US" sz="2800" dirty="0"/>
              <a:t> </a:t>
            </a:r>
            <a:r>
              <a:rPr lang="en-US" sz="2800" dirty="0" err="1"/>
              <a:t>kwa</a:t>
            </a:r>
            <a:r>
              <a:rPr lang="en-US" sz="2800" dirty="0"/>
              <a:t> </a:t>
            </a:r>
            <a:r>
              <a:rPr lang="en-US" sz="2800" dirty="0" err="1"/>
              <a:t>mtu</a:t>
            </a:r>
            <a:r>
              <a:rPr lang="en-US" sz="2800" dirty="0"/>
              <a:t> </a:t>
            </a:r>
            <a:r>
              <a:rPr lang="en-US" sz="2800" dirty="0" err="1"/>
              <a:t>mmoja</a:t>
            </a:r>
            <a:r>
              <a:rPr lang="en-US" sz="2800" dirty="0"/>
              <a:t> </a:t>
            </a:r>
            <a:r>
              <a:rPr lang="en-US" sz="2800" dirty="0" err="1"/>
              <a:t>mmoja</a:t>
            </a:r>
            <a:endParaRPr lang="en-US" sz="2800" dirty="0"/>
          </a:p>
          <a:p>
            <a:pPr>
              <a:buFont typeface="Wingdings" panose="05000000000000000000" pitchFamily="2" charset="2"/>
              <a:buChar char="§"/>
            </a:pPr>
            <a:r>
              <a:rPr lang="en-US" sz="2800" dirty="0" err="1"/>
              <a:t>Huchochea</a:t>
            </a:r>
            <a:r>
              <a:rPr lang="en-US" sz="2800" dirty="0"/>
              <a:t> </a:t>
            </a:r>
            <a:r>
              <a:rPr lang="en-US" sz="2800" dirty="0" err="1"/>
              <a:t>watu</a:t>
            </a:r>
            <a:r>
              <a:rPr lang="en-US" sz="2800" dirty="0"/>
              <a:t> </a:t>
            </a:r>
            <a:r>
              <a:rPr lang="en-US" sz="2800" dirty="0" err="1"/>
              <a:t>na</a:t>
            </a:r>
            <a:r>
              <a:rPr lang="en-US" sz="2800" dirty="0"/>
              <a:t> </a:t>
            </a:r>
            <a:r>
              <a:rPr lang="en-US" sz="2800" dirty="0" err="1"/>
              <a:t>kuwatia</a:t>
            </a:r>
            <a:r>
              <a:rPr lang="en-US" sz="2800" dirty="0"/>
              <a:t> </a:t>
            </a:r>
            <a:r>
              <a:rPr lang="en-US" sz="2800" dirty="0" err="1"/>
              <a:t>moyo</a:t>
            </a:r>
            <a:r>
              <a:rPr lang="en-US" sz="2800" dirty="0"/>
              <a:t> </a:t>
            </a:r>
            <a:r>
              <a:rPr lang="en-US" sz="2800" dirty="0" err="1"/>
              <a:t>waanze</a:t>
            </a:r>
            <a:r>
              <a:rPr lang="en-US" sz="2800" dirty="0"/>
              <a:t> </a:t>
            </a:r>
            <a:r>
              <a:rPr lang="en-US" sz="2800" dirty="0" err="1"/>
              <a:t>matibabu</a:t>
            </a:r>
            <a:r>
              <a:rPr lang="en-US" sz="2800" dirty="0"/>
              <a:t> </a:t>
            </a:r>
            <a:r>
              <a:rPr lang="en-US" sz="2800" dirty="0" err="1"/>
              <a:t>na</a:t>
            </a:r>
            <a:r>
              <a:rPr lang="en-US" sz="2800" dirty="0"/>
              <a:t> </a:t>
            </a:r>
            <a:r>
              <a:rPr lang="en-US" sz="2800" dirty="0" err="1"/>
              <a:t>wafuatilie</a:t>
            </a:r>
            <a:r>
              <a:rPr lang="en-US" sz="2800" dirty="0"/>
              <a:t> </a:t>
            </a:r>
            <a:r>
              <a:rPr lang="en-US" sz="2800" dirty="0" err="1"/>
              <a:t>matibabu</a:t>
            </a:r>
            <a:r>
              <a:rPr lang="en-US" sz="2800" dirty="0"/>
              <a:t> </a:t>
            </a:r>
            <a:r>
              <a:rPr lang="en-US" sz="2800" dirty="0" err="1"/>
              <a:t>yao</a:t>
            </a:r>
            <a:endParaRPr lang="en-US" sz="2800" dirty="0"/>
          </a:p>
          <a:p>
            <a:pPr>
              <a:buFont typeface="Wingdings" panose="05000000000000000000" pitchFamily="2" charset="2"/>
              <a:buChar char="§"/>
            </a:pPr>
            <a:r>
              <a:rPr lang="en-US" sz="2800" dirty="0"/>
              <a:t>Hutia </a:t>
            </a:r>
            <a:r>
              <a:rPr lang="en-US" sz="2800" dirty="0" err="1"/>
              <a:t>nguvu</a:t>
            </a:r>
            <a:r>
              <a:rPr lang="en-US" sz="2800" dirty="0"/>
              <a:t> </a:t>
            </a:r>
            <a:r>
              <a:rPr lang="en-US" sz="2800" dirty="0" err="1"/>
              <a:t>juhudi</a:t>
            </a:r>
            <a:r>
              <a:rPr lang="en-US" sz="2800" dirty="0"/>
              <a:t> za </a:t>
            </a:r>
            <a:r>
              <a:rPr lang="en-US" sz="2800" dirty="0" err="1"/>
              <a:t>kuwasaidia</a:t>
            </a:r>
            <a:r>
              <a:rPr lang="en-US" sz="2800" dirty="0"/>
              <a:t> </a:t>
            </a:r>
            <a:r>
              <a:rPr lang="en-US" sz="2800" dirty="0" err="1"/>
              <a:t>wengine</a:t>
            </a:r>
            <a:r>
              <a:rPr lang="en-US" sz="2800" dirty="0"/>
              <a:t> </a:t>
            </a:r>
            <a:r>
              <a:rPr lang="en-US" sz="2800" dirty="0" err="1"/>
              <a:t>watafute</a:t>
            </a:r>
            <a:r>
              <a:rPr lang="en-US" sz="2800" dirty="0"/>
              <a:t> </a:t>
            </a:r>
            <a:r>
              <a:rPr lang="en-US" sz="2800" dirty="0" err="1"/>
              <a:t>matibabu</a:t>
            </a:r>
            <a:endParaRPr lang="en-US" sz="2800" dirty="0"/>
          </a:p>
        </p:txBody>
      </p:sp>
    </p:spTree>
    <p:extLst>
      <p:ext uri="{BB962C8B-B14F-4D97-AF65-F5344CB8AC3E}">
        <p14:creationId xmlns:p14="http://schemas.microsoft.com/office/powerpoint/2010/main" val="229900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675"/>
            <a:ext cx="9144000" cy="848697"/>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rPr>
              <a:t>	HAVIONEKANI= HAVIWEZI KUAMBUKIZWA</a:t>
            </a:r>
          </a:p>
          <a:p>
            <a:pPr algn="l"/>
            <a:r>
              <a:rPr lang="en-US" sz="2800" dirty="0">
                <a:solidFill>
                  <a:srgbClr val="FFFFFF"/>
                </a:solidFill>
              </a:rPr>
              <a:t>                                        </a:t>
            </a:r>
            <a:r>
              <a:rPr lang="en-US" sz="2800" dirty="0" err="1">
                <a:solidFill>
                  <a:srgbClr val="FFFFFF"/>
                </a:solidFill>
              </a:rPr>
              <a:t>Tahadhali</a:t>
            </a:r>
            <a:r>
              <a:rPr lang="en-US" sz="2800" dirty="0">
                <a:solidFill>
                  <a:srgbClr val="FFFFFF"/>
                </a:solidFill>
              </a:rPr>
              <a:t> </a:t>
            </a:r>
          </a:p>
        </p:txBody>
      </p:sp>
      <p:sp>
        <p:nvSpPr>
          <p:cNvPr id="3" name="Content Placeholder 2">
            <a:extLst>
              <a:ext uri="{FF2B5EF4-FFF2-40B4-BE49-F238E27FC236}">
                <a16:creationId xmlns:a16="http://schemas.microsoft.com/office/drawing/2014/main" id="{68C8D6D3-7121-469B-958D-101127218109}"/>
              </a:ext>
            </a:extLst>
          </p:cNvPr>
          <p:cNvSpPr txBox="1">
            <a:spLocks/>
          </p:cNvSpPr>
          <p:nvPr/>
        </p:nvSpPr>
        <p:spPr>
          <a:xfrm>
            <a:off x="457200" y="1600200"/>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Inahitaji</a:t>
            </a:r>
            <a:r>
              <a:rPr lang="en-US" dirty="0"/>
              <a:t> </a:t>
            </a:r>
            <a:r>
              <a:rPr lang="en-US" dirty="0" err="1"/>
              <a:t>kutekelezwa</a:t>
            </a:r>
            <a:r>
              <a:rPr lang="en-US" dirty="0"/>
              <a:t> </a:t>
            </a:r>
            <a:r>
              <a:rPr lang="en-US" dirty="0" err="1"/>
              <a:t>kwa</a:t>
            </a:r>
            <a:r>
              <a:rPr lang="en-US" dirty="0"/>
              <a:t> </a:t>
            </a:r>
            <a:r>
              <a:rPr lang="en-US" dirty="0" err="1"/>
              <a:t>upimaji</a:t>
            </a:r>
            <a:r>
              <a:rPr lang="en-US" dirty="0"/>
              <a:t> </a:t>
            </a:r>
            <a:r>
              <a:rPr lang="en-US" dirty="0" err="1"/>
              <a:t>wa</a:t>
            </a:r>
            <a:r>
              <a:rPr lang="en-US" dirty="0"/>
              <a:t> </a:t>
            </a:r>
            <a:r>
              <a:rPr lang="en-US" dirty="0" err="1"/>
              <a:t>idadi</a:t>
            </a:r>
            <a:r>
              <a:rPr lang="en-US" dirty="0"/>
              <a:t> </a:t>
            </a:r>
            <a:r>
              <a:rPr lang="en-US" dirty="0" err="1"/>
              <a:t>ya</a:t>
            </a:r>
            <a:r>
              <a:rPr lang="en-US" dirty="0"/>
              <a:t> </a:t>
            </a:r>
            <a:r>
              <a:rPr lang="en-US" dirty="0" err="1"/>
              <a:t>virusi</a:t>
            </a:r>
            <a:endParaRPr lang="en-US" dirty="0"/>
          </a:p>
          <a:p>
            <a:r>
              <a:rPr lang="en-US" dirty="0" err="1"/>
              <a:t>Inahitaji</a:t>
            </a:r>
            <a:r>
              <a:rPr lang="en-US" dirty="0"/>
              <a:t> </a:t>
            </a:r>
            <a:r>
              <a:rPr lang="en-US" dirty="0" err="1"/>
              <a:t>kuwa</a:t>
            </a:r>
            <a:r>
              <a:rPr lang="en-US" dirty="0"/>
              <a:t> </a:t>
            </a:r>
            <a:r>
              <a:rPr lang="en-US" dirty="0" err="1"/>
              <a:t>na</a:t>
            </a:r>
            <a:r>
              <a:rPr lang="en-US" dirty="0"/>
              <a:t> </a:t>
            </a:r>
            <a:r>
              <a:rPr lang="en-US" dirty="0" err="1"/>
              <a:t>idadi</a:t>
            </a:r>
            <a:r>
              <a:rPr lang="en-US" dirty="0"/>
              <a:t> </a:t>
            </a:r>
            <a:r>
              <a:rPr lang="en-US" dirty="0" err="1"/>
              <a:t>hususa</a:t>
            </a:r>
            <a:r>
              <a:rPr lang="en-US" dirty="0"/>
              <a:t> (</a:t>
            </a:r>
            <a:r>
              <a:rPr lang="en-US" dirty="0" err="1"/>
              <a:t>idadi</a:t>
            </a:r>
            <a:r>
              <a:rPr lang="en-US" dirty="0"/>
              <a:t> </a:t>
            </a:r>
            <a:r>
              <a:rPr lang="en-US" dirty="0" err="1"/>
              <a:t>ya</a:t>
            </a:r>
            <a:r>
              <a:rPr lang="en-US" dirty="0"/>
              <a:t> </a:t>
            </a:r>
            <a:r>
              <a:rPr lang="en-US" dirty="0" err="1"/>
              <a:t>virusi</a:t>
            </a:r>
            <a:r>
              <a:rPr lang="en-US" dirty="0"/>
              <a:t>&lt; 200/ml)</a:t>
            </a:r>
          </a:p>
          <a:p>
            <a:r>
              <a:rPr lang="en-US" dirty="0" err="1"/>
              <a:t>Inahitaji</a:t>
            </a:r>
            <a:r>
              <a:rPr lang="en-US" dirty="0"/>
              <a:t> </a:t>
            </a:r>
            <a:r>
              <a:rPr lang="en-US" dirty="0" err="1"/>
              <a:t>kuwapa</a:t>
            </a:r>
            <a:r>
              <a:rPr lang="en-US" dirty="0"/>
              <a:t> </a:t>
            </a:r>
            <a:r>
              <a:rPr lang="en-US" dirty="0" err="1"/>
              <a:t>walioambukizwa</a:t>
            </a:r>
            <a:r>
              <a:rPr lang="en-US" dirty="0"/>
              <a:t>  VVU </a:t>
            </a:r>
            <a:r>
              <a:rPr lang="en-US" dirty="0" err="1"/>
              <a:t>matokeo</a:t>
            </a:r>
            <a:r>
              <a:rPr lang="en-US" dirty="0"/>
              <a:t> </a:t>
            </a:r>
            <a:r>
              <a:rPr lang="en-US" dirty="0" err="1"/>
              <a:t>yao</a:t>
            </a:r>
            <a:r>
              <a:rPr lang="en-US" dirty="0"/>
              <a:t> </a:t>
            </a:r>
            <a:r>
              <a:rPr lang="en-US" dirty="0" err="1"/>
              <a:t>bila</a:t>
            </a:r>
            <a:r>
              <a:rPr lang="en-US" dirty="0"/>
              <a:t> </a:t>
            </a:r>
            <a:r>
              <a:rPr lang="en-US" dirty="0" err="1"/>
              <a:t>kuchelewa</a:t>
            </a:r>
            <a:endParaRPr lang="en-US" dirty="0"/>
          </a:p>
          <a:p>
            <a:r>
              <a:rPr lang="en-US" dirty="0" err="1"/>
              <a:t>Inahitaji</a:t>
            </a:r>
            <a:r>
              <a:rPr lang="en-US" dirty="0"/>
              <a:t> </a:t>
            </a:r>
            <a:r>
              <a:rPr lang="en-US" dirty="0" err="1"/>
              <a:t>kupimwa</a:t>
            </a:r>
            <a:r>
              <a:rPr lang="en-US" dirty="0"/>
              <a:t> mara </a:t>
            </a:r>
            <a:r>
              <a:rPr lang="en-US" dirty="0" err="1"/>
              <a:t>nyingi</a:t>
            </a:r>
            <a:endParaRPr lang="en-US" dirty="0"/>
          </a:p>
          <a:p>
            <a:r>
              <a:rPr lang="en-US" dirty="0" err="1"/>
              <a:t>Inahitaji</a:t>
            </a:r>
            <a:r>
              <a:rPr lang="en-US" dirty="0"/>
              <a:t> </a:t>
            </a:r>
            <a:r>
              <a:rPr lang="en-US" dirty="0" err="1"/>
              <a:t>ukawaida</a:t>
            </a:r>
            <a:r>
              <a:rPr lang="en-US" dirty="0"/>
              <a:t> </a:t>
            </a:r>
            <a:r>
              <a:rPr lang="en-US" dirty="0" err="1"/>
              <a:t>na</a:t>
            </a:r>
            <a:r>
              <a:rPr lang="en-US" dirty="0"/>
              <a:t> </a:t>
            </a:r>
            <a:r>
              <a:rPr lang="en-US" dirty="0" err="1"/>
              <a:t>utiifu</a:t>
            </a:r>
            <a:r>
              <a:rPr lang="en-US" dirty="0"/>
              <a:t> </a:t>
            </a:r>
            <a:r>
              <a:rPr lang="en-US" dirty="0" err="1"/>
              <a:t>ili</a:t>
            </a:r>
            <a:r>
              <a:rPr lang="en-US" dirty="0"/>
              <a:t> </a:t>
            </a:r>
            <a:r>
              <a:rPr lang="en-US" dirty="0" err="1"/>
              <a:t>kudumisha</a:t>
            </a:r>
            <a:r>
              <a:rPr lang="en-US" dirty="0"/>
              <a:t> </a:t>
            </a:r>
            <a:r>
              <a:rPr lang="en-US" dirty="0" err="1"/>
              <a:t>udhibiti</a:t>
            </a:r>
            <a:r>
              <a:rPr lang="en-US" dirty="0"/>
              <a:t> </a:t>
            </a:r>
            <a:r>
              <a:rPr lang="en-US" dirty="0" err="1"/>
              <a:t>wa</a:t>
            </a:r>
            <a:r>
              <a:rPr lang="en-US" dirty="0"/>
              <a:t> </a:t>
            </a:r>
            <a:r>
              <a:rPr lang="en-US" dirty="0" err="1"/>
              <a:t>virusi</a:t>
            </a:r>
            <a:r>
              <a:rPr lang="en-US" dirty="0"/>
              <a:t> </a:t>
            </a:r>
            <a:r>
              <a:rPr lang="en-US" dirty="0" err="1"/>
              <a:t>kwa</a:t>
            </a:r>
            <a:r>
              <a:rPr lang="en-US" dirty="0"/>
              <a:t> </a:t>
            </a:r>
            <a:r>
              <a:rPr lang="en-US" dirty="0" err="1"/>
              <a:t>kuendelea</a:t>
            </a:r>
            <a:endParaRPr lang="en-US" dirty="0"/>
          </a:p>
          <a:p>
            <a:r>
              <a:rPr lang="en-US" dirty="0" err="1"/>
              <a:t>Jukumu</a:t>
            </a:r>
            <a:r>
              <a:rPr lang="en-US" dirty="0"/>
              <a:t> la </a:t>
            </a:r>
            <a:r>
              <a:rPr lang="en-US" dirty="0" err="1"/>
              <a:t>kuzuia</a:t>
            </a:r>
            <a:r>
              <a:rPr lang="en-US" dirty="0"/>
              <a:t> </a:t>
            </a:r>
            <a:r>
              <a:rPr lang="en-US" dirty="0" err="1"/>
              <a:t>maambukizi</a:t>
            </a:r>
            <a:r>
              <a:rPr lang="en-US" dirty="0"/>
              <a:t> </a:t>
            </a:r>
            <a:r>
              <a:rPr lang="en-US" dirty="0" err="1"/>
              <a:t>linawekwa</a:t>
            </a:r>
            <a:r>
              <a:rPr lang="en-US" dirty="0"/>
              <a:t> </a:t>
            </a:r>
            <a:r>
              <a:rPr lang="en-US" dirty="0" err="1"/>
              <a:t>mikononi</a:t>
            </a:r>
            <a:r>
              <a:rPr lang="en-US" dirty="0"/>
              <a:t> </a:t>
            </a:r>
            <a:r>
              <a:rPr lang="en-US" dirty="0" err="1"/>
              <a:t>mwa</a:t>
            </a:r>
            <a:r>
              <a:rPr lang="en-US" dirty="0"/>
              <a:t> yule </a:t>
            </a:r>
            <a:r>
              <a:rPr lang="en-US" dirty="0" err="1"/>
              <a:t>aliyeambukizwa</a:t>
            </a:r>
            <a:endParaRPr lang="en-US" dirty="0"/>
          </a:p>
          <a:p>
            <a:pPr lvl="1"/>
            <a:r>
              <a:rPr lang="en-US" dirty="0"/>
              <a:t>Mambo </a:t>
            </a:r>
            <a:r>
              <a:rPr lang="en-US" dirty="0" err="1"/>
              <a:t>haya</a:t>
            </a:r>
            <a:r>
              <a:rPr lang="en-US" dirty="0"/>
              <a:t> </a:t>
            </a:r>
            <a:r>
              <a:rPr lang="en-US" dirty="0" err="1"/>
              <a:t>yanaweza</a:t>
            </a:r>
            <a:r>
              <a:rPr lang="en-US" dirty="0"/>
              <a:t> </a:t>
            </a:r>
            <a:r>
              <a:rPr lang="en-US" dirty="0" err="1"/>
              <a:t>kuwa</a:t>
            </a:r>
            <a:r>
              <a:rPr lang="en-US" dirty="0"/>
              <a:t> </a:t>
            </a:r>
            <a:r>
              <a:rPr lang="en-US" dirty="0" err="1"/>
              <a:t>rahisi</a:t>
            </a:r>
            <a:r>
              <a:rPr lang="en-US" dirty="0"/>
              <a:t> ama </a:t>
            </a:r>
            <a:r>
              <a:rPr lang="en-US" dirty="0" err="1"/>
              <a:t>mzigo</a:t>
            </a:r>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89016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675"/>
            <a:ext cx="9144000" cy="848697"/>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rPr>
              <a:t>	HAVIONEKANI= HAVIWEZI KUAMBUKIZWA</a:t>
            </a:r>
          </a:p>
          <a:p>
            <a:pPr algn="l"/>
            <a:r>
              <a:rPr lang="en-US" sz="2800" dirty="0">
                <a:solidFill>
                  <a:srgbClr val="FFFFFF"/>
                </a:solidFill>
              </a:rPr>
              <a:t>                                        </a:t>
            </a:r>
            <a:r>
              <a:rPr lang="en-US" sz="2800" dirty="0" err="1">
                <a:solidFill>
                  <a:srgbClr val="FFFFFF"/>
                </a:solidFill>
              </a:rPr>
              <a:t>Tahadhali</a:t>
            </a:r>
            <a:r>
              <a:rPr lang="en-US" sz="2800" dirty="0">
                <a:solidFill>
                  <a:srgbClr val="FFFFFF"/>
                </a:solidFill>
              </a:rPr>
              <a:t> </a:t>
            </a:r>
          </a:p>
        </p:txBody>
      </p:sp>
      <p:sp>
        <p:nvSpPr>
          <p:cNvPr id="5" name="Content Placeholder 2">
            <a:extLst>
              <a:ext uri="{FF2B5EF4-FFF2-40B4-BE49-F238E27FC236}">
                <a16:creationId xmlns:a16="http://schemas.microsoft.com/office/drawing/2014/main" id="{5A3006F8-D1A2-43A4-AF64-22F262045BCD}"/>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Idadi</a:t>
            </a:r>
            <a:r>
              <a:rPr lang="en-US" dirty="0"/>
              <a:t> </a:t>
            </a:r>
            <a:r>
              <a:rPr lang="en-US" dirty="0" err="1"/>
              <a:t>isiyoonekana</a:t>
            </a:r>
            <a:r>
              <a:rPr lang="en-US" dirty="0"/>
              <a:t> [au </a:t>
            </a:r>
            <a:r>
              <a:rPr lang="en-US" dirty="0" err="1"/>
              <a:t>idadi</a:t>
            </a:r>
            <a:r>
              <a:rPr lang="en-US" dirty="0"/>
              <a:t> </a:t>
            </a:r>
            <a:r>
              <a:rPr lang="en-US" dirty="0" err="1"/>
              <a:t>ya</a:t>
            </a:r>
            <a:r>
              <a:rPr lang="en-US" dirty="0"/>
              <a:t> </a:t>
            </a:r>
            <a:r>
              <a:rPr lang="en-US" dirty="0" err="1"/>
              <a:t>virusi</a:t>
            </a:r>
            <a:r>
              <a:rPr lang="en-US" dirty="0"/>
              <a:t> &lt; 200/ml </a:t>
            </a:r>
            <a:r>
              <a:rPr lang="en-US" dirty="0" err="1"/>
              <a:t>kama</a:t>
            </a:r>
            <a:r>
              <a:rPr lang="en-US" dirty="0"/>
              <a:t> </a:t>
            </a:r>
            <a:r>
              <a:rPr lang="en-US" dirty="0" err="1"/>
              <a:t>unatumia</a:t>
            </a:r>
            <a:r>
              <a:rPr lang="en-US" dirty="0"/>
              <a:t> </a:t>
            </a:r>
            <a:r>
              <a:rPr lang="en-US" dirty="0" err="1"/>
              <a:t>kipimo</a:t>
            </a:r>
            <a:r>
              <a:rPr lang="en-US" dirty="0"/>
              <a:t> cha kina cha </a:t>
            </a:r>
            <a:r>
              <a:rPr lang="en-US" dirty="0" err="1"/>
              <a:t>idadi</a:t>
            </a:r>
            <a:r>
              <a:rPr lang="en-US" dirty="0"/>
              <a:t> </a:t>
            </a:r>
            <a:r>
              <a:rPr lang="en-US" dirty="0" err="1"/>
              <a:t>ya</a:t>
            </a:r>
            <a:r>
              <a:rPr lang="en-US" dirty="0"/>
              <a:t> </a:t>
            </a:r>
            <a:r>
              <a:rPr lang="en-US" dirty="0" err="1"/>
              <a:t>virusi</a:t>
            </a:r>
            <a:r>
              <a:rPr lang="en-US" dirty="0"/>
              <a:t>] </a:t>
            </a:r>
            <a:r>
              <a:rPr lang="en-US" dirty="0" err="1"/>
              <a:t>ndio</a:t>
            </a:r>
            <a:r>
              <a:rPr lang="en-US" dirty="0"/>
              <a:t> </a:t>
            </a:r>
            <a:r>
              <a:rPr lang="en-US" dirty="0" err="1"/>
              <a:t>lengo</a:t>
            </a:r>
            <a:r>
              <a:rPr lang="en-US" dirty="0"/>
              <a:t> </a:t>
            </a:r>
            <a:r>
              <a:rPr lang="en-US" dirty="0" err="1"/>
              <a:t>ili</a:t>
            </a:r>
            <a:r>
              <a:rPr lang="en-US" dirty="0"/>
              <a:t> </a:t>
            </a:r>
            <a:r>
              <a:rPr lang="en-US" dirty="0" err="1"/>
              <a:t>kuhakikisha</a:t>
            </a:r>
            <a:r>
              <a:rPr lang="en-US" dirty="0"/>
              <a:t> </a:t>
            </a:r>
            <a:r>
              <a:rPr lang="en-US" dirty="0" err="1"/>
              <a:t>kwamba</a:t>
            </a:r>
            <a:r>
              <a:rPr lang="en-US" dirty="0"/>
              <a:t> </a:t>
            </a:r>
            <a:r>
              <a:rPr lang="en-US" dirty="0" err="1"/>
              <a:t>hakutakuwa</a:t>
            </a:r>
            <a:r>
              <a:rPr lang="en-US" dirty="0"/>
              <a:t> </a:t>
            </a:r>
            <a:r>
              <a:rPr lang="en-US" dirty="0" err="1"/>
              <a:t>na</a:t>
            </a:r>
            <a:r>
              <a:rPr lang="en-US" dirty="0"/>
              <a:t> </a:t>
            </a:r>
            <a:r>
              <a:rPr lang="en-US" dirty="0" err="1"/>
              <a:t>maambukizi</a:t>
            </a:r>
            <a:r>
              <a:rPr lang="en-US" dirty="0"/>
              <a:t> </a:t>
            </a:r>
            <a:r>
              <a:rPr lang="en-US" dirty="0" err="1"/>
              <a:t>ya</a:t>
            </a:r>
            <a:r>
              <a:rPr lang="en-US" dirty="0"/>
              <a:t> VVU </a:t>
            </a:r>
            <a:r>
              <a:rPr lang="en-US" dirty="0" err="1"/>
              <a:t>kupitia</a:t>
            </a:r>
            <a:r>
              <a:rPr lang="en-US" dirty="0"/>
              <a:t> </a:t>
            </a:r>
            <a:r>
              <a:rPr lang="en-US" dirty="0" err="1"/>
              <a:t>ngono</a:t>
            </a:r>
            <a:endParaRPr lang="en-US" dirty="0"/>
          </a:p>
          <a:p>
            <a:r>
              <a:rPr lang="en-US" dirty="0" err="1"/>
              <a:t>Idadi</a:t>
            </a:r>
            <a:r>
              <a:rPr lang="en-US" dirty="0"/>
              <a:t> </a:t>
            </a:r>
            <a:r>
              <a:rPr lang="en-US" dirty="0" err="1"/>
              <a:t>hiyo</a:t>
            </a:r>
            <a:r>
              <a:rPr lang="en-US" dirty="0"/>
              <a:t> </a:t>
            </a:r>
            <a:r>
              <a:rPr lang="en-US" dirty="0" err="1"/>
              <a:t>ni</a:t>
            </a:r>
            <a:r>
              <a:rPr lang="en-US" dirty="0"/>
              <a:t> </a:t>
            </a:r>
            <a:r>
              <a:rPr lang="en-US" dirty="0" err="1"/>
              <a:t>tofauti</a:t>
            </a:r>
            <a:r>
              <a:rPr lang="en-US" dirty="0"/>
              <a:t> [</a:t>
            </a:r>
            <a:r>
              <a:rPr lang="en-US" dirty="0" err="1"/>
              <a:t>na</a:t>
            </a:r>
            <a:r>
              <a:rPr lang="en-US" dirty="0"/>
              <a:t> </a:t>
            </a:r>
            <a:r>
              <a:rPr lang="en-US" dirty="0" err="1"/>
              <a:t>kawaida</a:t>
            </a:r>
            <a:r>
              <a:rPr lang="en-US" dirty="0"/>
              <a:t> </a:t>
            </a:r>
            <a:r>
              <a:rPr lang="en-US" dirty="0" err="1"/>
              <a:t>huwa</a:t>
            </a:r>
            <a:r>
              <a:rPr lang="en-US" dirty="0"/>
              <a:t> </a:t>
            </a:r>
            <a:r>
              <a:rPr lang="en-US" dirty="0" err="1"/>
              <a:t>tofauti</a:t>
            </a:r>
            <a:r>
              <a:rPr lang="en-US" dirty="0"/>
              <a:t>] </a:t>
            </a:r>
            <a:r>
              <a:rPr lang="en-US" dirty="0" err="1"/>
              <a:t>na</a:t>
            </a:r>
            <a:r>
              <a:rPr lang="en-US" dirty="0"/>
              <a:t> </a:t>
            </a:r>
            <a:r>
              <a:rPr lang="en-US" dirty="0" err="1"/>
              <a:t>lengo</a:t>
            </a:r>
            <a:r>
              <a:rPr lang="en-US" dirty="0"/>
              <a:t> la </a:t>
            </a:r>
            <a:r>
              <a:rPr lang="en-US" dirty="0" err="1"/>
              <a:t>taifa</a:t>
            </a:r>
            <a:r>
              <a:rPr lang="en-US" dirty="0"/>
              <a:t> </a:t>
            </a:r>
            <a:r>
              <a:rPr lang="en-US" dirty="0" err="1"/>
              <a:t>katika</a:t>
            </a:r>
            <a:r>
              <a:rPr lang="en-US" dirty="0"/>
              <a:t> </a:t>
            </a:r>
            <a:r>
              <a:rPr lang="en-US" dirty="0" err="1"/>
              <a:t>matibabu</a:t>
            </a:r>
            <a:r>
              <a:rPr lang="en-US" dirty="0"/>
              <a:t> [</a:t>
            </a:r>
            <a:r>
              <a:rPr lang="en-US" dirty="0" err="1"/>
              <a:t>idadi</a:t>
            </a:r>
            <a:r>
              <a:rPr lang="en-US" dirty="0"/>
              <a:t> </a:t>
            </a:r>
            <a:r>
              <a:rPr lang="en-US" dirty="0" err="1"/>
              <a:t>ya</a:t>
            </a:r>
            <a:r>
              <a:rPr lang="en-US" dirty="0"/>
              <a:t> </a:t>
            </a:r>
            <a:r>
              <a:rPr lang="en-US" dirty="0" err="1"/>
              <a:t>chini</a:t>
            </a:r>
            <a:r>
              <a:rPr lang="en-US" dirty="0"/>
              <a:t> </a:t>
            </a:r>
            <a:r>
              <a:rPr lang="en-US" dirty="0" err="1"/>
              <a:t>ya</a:t>
            </a:r>
            <a:r>
              <a:rPr lang="en-US" dirty="0"/>
              <a:t> </a:t>
            </a:r>
            <a:r>
              <a:rPr lang="en-US" dirty="0" err="1"/>
              <a:t>virusi</a:t>
            </a:r>
            <a:r>
              <a:rPr lang="en-US" dirty="0"/>
              <a:t>] </a:t>
            </a:r>
            <a:r>
              <a:rPr lang="en-US" dirty="0" err="1"/>
              <a:t>ambayo</a:t>
            </a:r>
            <a:r>
              <a:rPr lang="en-US" dirty="0"/>
              <a:t> </a:t>
            </a:r>
            <a:r>
              <a:rPr lang="en-US" dirty="0" err="1"/>
              <a:t>kwa</a:t>
            </a:r>
            <a:r>
              <a:rPr lang="en-US" dirty="0"/>
              <a:t> </a:t>
            </a:r>
            <a:r>
              <a:rPr lang="en-US" dirty="0" err="1"/>
              <a:t>kawaida</a:t>
            </a:r>
            <a:r>
              <a:rPr lang="en-US" dirty="0"/>
              <a:t> </a:t>
            </a:r>
            <a:r>
              <a:rPr lang="en-US" dirty="0" err="1"/>
              <a:t>huwa</a:t>
            </a:r>
            <a:r>
              <a:rPr lang="en-US" dirty="0"/>
              <a:t> </a:t>
            </a:r>
            <a:r>
              <a:rPr lang="en-US" dirty="0" err="1"/>
              <a:t>virusi</a:t>
            </a:r>
            <a:r>
              <a:rPr lang="en-US" dirty="0"/>
              <a:t> &lt; 1000/ml</a:t>
            </a:r>
          </a:p>
        </p:txBody>
      </p:sp>
    </p:spTree>
    <p:extLst>
      <p:ext uri="{BB962C8B-B14F-4D97-AF65-F5344CB8AC3E}">
        <p14:creationId xmlns:p14="http://schemas.microsoft.com/office/powerpoint/2010/main" val="377406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Kipimo cha Idadi ya Virusi kwenye Damu</a:t>
            </a:r>
            <a:endParaRPr lang="sw-K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1905513"/>
            <a:ext cx="4596231" cy="4037573"/>
          </a:xfrm>
          <a:prstGeom prst="rect">
            <a:avLst/>
          </a:prstGeom>
        </p:spPr>
      </p:pic>
      <p:sp>
        <p:nvSpPr>
          <p:cNvPr id="5" name="Content Placeholder 5"/>
          <p:cNvSpPr txBox="1">
            <a:spLocks/>
          </p:cNvSpPr>
          <p:nvPr/>
        </p:nvSpPr>
        <p:spPr>
          <a:xfrm>
            <a:off x="152400" y="1600200"/>
            <a:ext cx="4038600" cy="5181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w-KE" sz="2400" dirty="0"/>
              <a:t>Idadi ya virusi inaweza kupimwa kwa kutumia damu yote, umajimaji wa damu, au sampuli za damu iliyokaushwa.</a:t>
            </a:r>
          </a:p>
          <a:p>
            <a:r>
              <a:rPr lang="sw-KE" sz="2400" dirty="0"/>
              <a:t>Vipimo huashiria idadi ya VVU kama chembechembe za RNA/mililita, ambayo hurekodiwa kwa kipimo cha log</a:t>
            </a:r>
            <a:r>
              <a:rPr lang="sw-KE" sz="2400" baseline="-25000" dirty="0"/>
              <a:t>10</a:t>
            </a:r>
            <a:r>
              <a:rPr lang="sw-KE" sz="2400" dirty="0"/>
              <a:t> </a:t>
            </a:r>
          </a:p>
          <a:p>
            <a:r>
              <a:rPr lang="sw-KE" sz="2400" dirty="0"/>
              <a:t>Upeo wa chini wa ugunduzi hubadilika kulingana na vipimo (k.m. chembechembe &lt;20, 50,400/mililita)</a:t>
            </a:r>
          </a:p>
          <a:p>
            <a:r>
              <a:rPr lang="sw-KE" sz="2400" dirty="0"/>
              <a:t>Matokeo ya wastani hujumuisha idadi ambayo ambayo hakigunduliwa, au upeo wa chini wa ugunduzi</a:t>
            </a:r>
          </a:p>
        </p:txBody>
      </p:sp>
    </p:spTree>
    <p:extLst>
      <p:ext uri="{BB962C8B-B14F-4D97-AF65-F5344CB8AC3E}">
        <p14:creationId xmlns:p14="http://schemas.microsoft.com/office/powerpoint/2010/main" val="283239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Kipimo cha Kurekodi Idadi ya Virusi kwenye Damu</a:t>
            </a:r>
            <a:endParaRPr lang="sw-KE"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108393325"/>
              </p:ext>
            </p:extLst>
          </p:nvPr>
        </p:nvGraphicFramePr>
        <p:xfrm>
          <a:off x="4495800" y="1905000"/>
          <a:ext cx="4191000" cy="44983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385822">
                <a:tc>
                  <a:txBody>
                    <a:bodyPr/>
                    <a:lstStyle/>
                    <a:p>
                      <a:pPr algn="ctr"/>
                      <a:r>
                        <a:t>Kipimo cha Log</a:t>
                      </a:r>
                      <a:r>
                        <a:rPr lang="en-US" baseline="-25000" dirty="0"/>
                        <a:t>10</a:t>
                      </a:r>
                      <a:endParaRPr lang="sw-KE" baseline="-25000" dirty="0"/>
                    </a:p>
                  </a:txBody>
                  <a:tcPr/>
                </a:tc>
                <a:tc>
                  <a:txBody>
                    <a:bodyPr/>
                    <a:lstStyle/>
                    <a:p>
                      <a:pPr algn="ctr"/>
                      <a:r>
                        <a:t>Chembechembe/mililita</a:t>
                      </a:r>
                      <a:endParaRPr lang="sw-KE" dirty="0"/>
                    </a:p>
                  </a:txBody>
                  <a:tcPr/>
                </a:tc>
                <a:extLst>
                  <a:ext uri="{0D108BD9-81ED-4DB2-BD59-A6C34878D82A}">
                    <a16:rowId xmlns:a16="http://schemas.microsoft.com/office/drawing/2014/main" val="10000"/>
                  </a:ext>
                </a:extLst>
              </a:tr>
              <a:tr h="385822">
                <a:tc>
                  <a:txBody>
                    <a:bodyPr/>
                    <a:lstStyle/>
                    <a:p>
                      <a:pPr algn="ctr"/>
                      <a:r>
                        <a:t>(1.0)</a:t>
                      </a:r>
                      <a:endParaRPr lang="sw-KE" dirty="0"/>
                    </a:p>
                  </a:txBody>
                  <a:tcPr/>
                </a:tc>
                <a:tc>
                  <a:txBody>
                    <a:bodyPr/>
                    <a:lstStyle/>
                    <a:p>
                      <a:pPr algn="ctr"/>
                      <a:r>
                        <a:t>(10)</a:t>
                      </a:r>
                      <a:endParaRPr lang="sw-KE" dirty="0"/>
                    </a:p>
                  </a:txBody>
                  <a:tcPr/>
                </a:tc>
                <a:extLst>
                  <a:ext uri="{0D108BD9-81ED-4DB2-BD59-A6C34878D82A}">
                    <a16:rowId xmlns:a16="http://schemas.microsoft.com/office/drawing/2014/main" val="10001"/>
                  </a:ext>
                </a:extLst>
              </a:tr>
              <a:tr h="385822">
                <a:tc>
                  <a:txBody>
                    <a:bodyPr/>
                    <a:lstStyle/>
                    <a:p>
                      <a:pPr algn="ctr"/>
                      <a:r>
                        <a:t>(1.5)</a:t>
                      </a:r>
                      <a:endParaRPr lang="sw-KE" dirty="0"/>
                    </a:p>
                  </a:txBody>
                  <a:tcPr/>
                </a:tc>
                <a:tc>
                  <a:txBody>
                    <a:bodyPr/>
                    <a:lstStyle/>
                    <a:p>
                      <a:pPr algn="ctr"/>
                      <a:r>
                        <a:t>(32)</a:t>
                      </a:r>
                      <a:endParaRPr lang="sw-KE" dirty="0"/>
                    </a:p>
                  </a:txBody>
                  <a:tcPr/>
                </a:tc>
                <a:extLst>
                  <a:ext uri="{0D108BD9-81ED-4DB2-BD59-A6C34878D82A}">
                    <a16:rowId xmlns:a16="http://schemas.microsoft.com/office/drawing/2014/main" val="10002"/>
                  </a:ext>
                </a:extLst>
              </a:tr>
              <a:tr h="385822">
                <a:tc>
                  <a:txBody>
                    <a:bodyPr/>
                    <a:lstStyle/>
                    <a:p>
                      <a:pPr algn="ctr"/>
                      <a:r>
                        <a:t>(2.0)</a:t>
                      </a:r>
                      <a:endParaRPr lang="sw-KE" dirty="0"/>
                    </a:p>
                  </a:txBody>
                  <a:tcPr/>
                </a:tc>
                <a:tc>
                  <a:txBody>
                    <a:bodyPr/>
                    <a:lstStyle/>
                    <a:p>
                      <a:pPr algn="ctr"/>
                      <a:r>
                        <a:t>(100)</a:t>
                      </a:r>
                      <a:endParaRPr lang="sw-KE" dirty="0"/>
                    </a:p>
                  </a:txBody>
                  <a:tcPr/>
                </a:tc>
                <a:extLst>
                  <a:ext uri="{0D108BD9-81ED-4DB2-BD59-A6C34878D82A}">
                    <a16:rowId xmlns:a16="http://schemas.microsoft.com/office/drawing/2014/main" val="10003"/>
                  </a:ext>
                </a:extLst>
              </a:tr>
              <a:tr h="385822">
                <a:tc>
                  <a:txBody>
                    <a:bodyPr/>
                    <a:lstStyle/>
                    <a:p>
                      <a:pPr algn="ctr"/>
                      <a:r>
                        <a:t>(2.5)</a:t>
                      </a:r>
                      <a:endParaRPr lang="sw-KE" dirty="0"/>
                    </a:p>
                  </a:txBody>
                  <a:tcPr/>
                </a:tc>
                <a:tc>
                  <a:txBody>
                    <a:bodyPr/>
                    <a:lstStyle/>
                    <a:p>
                      <a:pPr algn="ctr"/>
                      <a:r>
                        <a:t>(316)</a:t>
                      </a:r>
                      <a:endParaRPr lang="sw-KE" dirty="0"/>
                    </a:p>
                  </a:txBody>
                  <a:tcPr/>
                </a:tc>
                <a:extLst>
                  <a:ext uri="{0D108BD9-81ED-4DB2-BD59-A6C34878D82A}">
                    <a16:rowId xmlns:a16="http://schemas.microsoft.com/office/drawing/2014/main" val="10004"/>
                  </a:ext>
                </a:extLst>
              </a:tr>
              <a:tr h="385822">
                <a:tc>
                  <a:txBody>
                    <a:bodyPr/>
                    <a:lstStyle/>
                    <a:p>
                      <a:pPr algn="ctr"/>
                      <a:r>
                        <a:t>(3.0)</a:t>
                      </a:r>
                      <a:endParaRPr lang="sw-KE" dirty="0"/>
                    </a:p>
                  </a:txBody>
                  <a:tcPr/>
                </a:tc>
                <a:tc>
                  <a:txBody>
                    <a:bodyPr/>
                    <a:lstStyle/>
                    <a:p>
                      <a:pPr algn="ctr"/>
                      <a:r>
                        <a:t>(1,000)</a:t>
                      </a:r>
                      <a:endParaRPr lang="sw-KE" dirty="0"/>
                    </a:p>
                  </a:txBody>
                  <a:tcPr/>
                </a:tc>
                <a:extLst>
                  <a:ext uri="{0D108BD9-81ED-4DB2-BD59-A6C34878D82A}">
                    <a16:rowId xmlns:a16="http://schemas.microsoft.com/office/drawing/2014/main" val="10005"/>
                  </a:ext>
                </a:extLst>
              </a:tr>
              <a:tr h="385822">
                <a:tc>
                  <a:txBody>
                    <a:bodyPr/>
                    <a:lstStyle/>
                    <a:p>
                      <a:pPr algn="ctr"/>
                      <a:r>
                        <a:t>(3.5)</a:t>
                      </a:r>
                      <a:endParaRPr lang="sw-KE" dirty="0"/>
                    </a:p>
                  </a:txBody>
                  <a:tcPr/>
                </a:tc>
                <a:tc>
                  <a:txBody>
                    <a:bodyPr/>
                    <a:lstStyle/>
                    <a:p>
                      <a:pPr algn="ctr"/>
                      <a:r>
                        <a:t>(3,162)</a:t>
                      </a:r>
                      <a:endParaRPr lang="sw-KE" dirty="0"/>
                    </a:p>
                  </a:txBody>
                  <a:tcPr/>
                </a:tc>
                <a:extLst>
                  <a:ext uri="{0D108BD9-81ED-4DB2-BD59-A6C34878D82A}">
                    <a16:rowId xmlns:a16="http://schemas.microsoft.com/office/drawing/2014/main" val="10006"/>
                  </a:ext>
                </a:extLst>
              </a:tr>
              <a:tr h="385822">
                <a:tc>
                  <a:txBody>
                    <a:bodyPr/>
                    <a:lstStyle/>
                    <a:p>
                      <a:pPr algn="ctr"/>
                      <a:r>
                        <a:t>(4.0)</a:t>
                      </a:r>
                      <a:endParaRPr lang="sw-KE" dirty="0"/>
                    </a:p>
                  </a:txBody>
                  <a:tcPr/>
                </a:tc>
                <a:tc>
                  <a:txBody>
                    <a:bodyPr/>
                    <a:lstStyle/>
                    <a:p>
                      <a:pPr algn="ctr"/>
                      <a:r>
                        <a:t>(10,000)</a:t>
                      </a:r>
                      <a:endParaRPr lang="sw-KE" dirty="0"/>
                    </a:p>
                  </a:txBody>
                  <a:tcPr/>
                </a:tc>
                <a:extLst>
                  <a:ext uri="{0D108BD9-81ED-4DB2-BD59-A6C34878D82A}">
                    <a16:rowId xmlns:a16="http://schemas.microsoft.com/office/drawing/2014/main" val="10007"/>
                  </a:ext>
                </a:extLst>
              </a:tr>
              <a:tr h="385822">
                <a:tc>
                  <a:txBody>
                    <a:bodyPr/>
                    <a:lstStyle/>
                    <a:p>
                      <a:pPr algn="ctr"/>
                      <a:r>
                        <a:t>(4.5)</a:t>
                      </a:r>
                      <a:endParaRPr lang="sw-KE" dirty="0"/>
                    </a:p>
                  </a:txBody>
                  <a:tcPr/>
                </a:tc>
                <a:tc>
                  <a:txBody>
                    <a:bodyPr/>
                    <a:lstStyle/>
                    <a:p>
                      <a:pPr algn="ctr"/>
                      <a:r>
                        <a:t>(31,623)</a:t>
                      </a:r>
                      <a:endParaRPr lang="sw-KE" dirty="0"/>
                    </a:p>
                  </a:txBody>
                  <a:tcPr/>
                </a:tc>
                <a:extLst>
                  <a:ext uri="{0D108BD9-81ED-4DB2-BD59-A6C34878D82A}">
                    <a16:rowId xmlns:a16="http://schemas.microsoft.com/office/drawing/2014/main" val="10008"/>
                  </a:ext>
                </a:extLst>
              </a:tr>
              <a:tr h="385822">
                <a:tc>
                  <a:txBody>
                    <a:bodyPr/>
                    <a:lstStyle/>
                    <a:p>
                      <a:pPr algn="ctr"/>
                      <a:r>
                        <a:t>(5.0)</a:t>
                      </a:r>
                      <a:endParaRPr lang="sw-KE" dirty="0"/>
                    </a:p>
                  </a:txBody>
                  <a:tcPr/>
                </a:tc>
                <a:tc>
                  <a:txBody>
                    <a:bodyPr/>
                    <a:lstStyle/>
                    <a:p>
                      <a:pPr algn="ctr"/>
                      <a:r>
                        <a:t>(100,000)</a:t>
                      </a:r>
                      <a:endParaRPr lang="sw-KE" dirty="0"/>
                    </a:p>
                  </a:txBody>
                  <a:tcPr/>
                </a:tc>
                <a:extLst>
                  <a:ext uri="{0D108BD9-81ED-4DB2-BD59-A6C34878D82A}">
                    <a16:rowId xmlns:a16="http://schemas.microsoft.com/office/drawing/2014/main" val="10009"/>
                  </a:ext>
                </a:extLst>
              </a:tr>
              <a:tr h="385822">
                <a:tc>
                  <a:txBody>
                    <a:bodyPr/>
                    <a:lstStyle/>
                    <a:p>
                      <a:pPr algn="ctr"/>
                      <a:r>
                        <a:t>(5.5)</a:t>
                      </a:r>
                      <a:endParaRPr lang="sw-KE" dirty="0"/>
                    </a:p>
                  </a:txBody>
                  <a:tcPr/>
                </a:tc>
                <a:tc>
                  <a:txBody>
                    <a:bodyPr/>
                    <a:lstStyle/>
                    <a:p>
                      <a:pPr algn="ctr"/>
                      <a:r>
                        <a:t>(316,228)</a:t>
                      </a:r>
                      <a:endParaRPr lang="sw-KE" dirty="0"/>
                    </a:p>
                  </a:txBody>
                  <a:tcPr/>
                </a:tc>
                <a:extLst>
                  <a:ext uri="{0D108BD9-81ED-4DB2-BD59-A6C34878D82A}">
                    <a16:rowId xmlns:a16="http://schemas.microsoft.com/office/drawing/2014/main" val="10010"/>
                  </a:ext>
                </a:extLst>
              </a:tr>
            </a:tbl>
          </a:graphicData>
        </a:graphic>
      </p:graphicFrame>
      <p:sp>
        <p:nvSpPr>
          <p:cNvPr id="5" name="Content Placeholder 2"/>
          <p:cNvSpPr txBox="1">
            <a:spLocks/>
          </p:cNvSpPr>
          <p:nvPr/>
        </p:nvSpPr>
        <p:spPr>
          <a:xfrm>
            <a:off x="219740" y="1857409"/>
            <a:ext cx="3818860" cy="469076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w-KE" sz="2800" dirty="0"/>
              <a:t>Chembechembe za RNA zenye virusi/mililita ya umajimaji wa damu</a:t>
            </a:r>
          </a:p>
          <a:p>
            <a:r>
              <a:rPr lang="sw-KE" sz="2800" dirty="0"/>
              <a:t>Kipimo cha kurekodi: badiliko la kiasi cha 1-log = badiliko la mara 10</a:t>
            </a:r>
          </a:p>
          <a:p>
            <a:r>
              <a:rPr lang="sw-KE" sz="2800" b="1" i="1" dirty="0"/>
              <a:t>Mabadiliko ya idadi ya virusi ambayo ni chini ya 1 log kwa jumla huwa si muhimu katika utafiti wa magonjwa</a:t>
            </a:r>
            <a:endParaRPr lang="sw-KE" sz="2800" b="1" i="1" dirty="0">
              <a:ea typeface="ＭＳ Ｐゴシック" charset="0"/>
            </a:endParaRPr>
          </a:p>
        </p:txBody>
      </p:sp>
    </p:spTree>
    <p:extLst>
      <p:ext uri="{BB962C8B-B14F-4D97-AF65-F5344CB8AC3E}">
        <p14:creationId xmlns:p14="http://schemas.microsoft.com/office/powerpoint/2010/main" val="320153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Jinsi Virusi Vinavyopokelea Dawa za Kudhibiti Virusi (ART)</a:t>
            </a:r>
          </a:p>
        </p:txBody>
      </p:sp>
      <p:sp>
        <p:nvSpPr>
          <p:cNvPr id="3" name="Content Placeholder 2"/>
          <p:cNvSpPr>
            <a:spLocks noGrp="1"/>
          </p:cNvSpPr>
          <p:nvPr>
            <p:ph idx="1"/>
          </p:nvPr>
        </p:nvSpPr>
        <p:spPr>
          <a:xfrm>
            <a:off x="228600" y="1676400"/>
            <a:ext cx="8686800" cy="4800600"/>
          </a:xfrm>
        </p:spPr>
        <p:txBody>
          <a:bodyPr>
            <a:normAutofit fontScale="85000" lnSpcReduction="20000"/>
          </a:bodyPr>
          <a:lstStyle/>
          <a:p>
            <a:r>
              <a:rPr lang="sw-KE" sz="3800" dirty="0"/>
              <a:t>Dawa za kudhibiti virusi (ART) huzuia kuongezeka kwa VVU kwa kulemaza vimeng’enya vya virusi na hivyo kusababisha idadi ya virusi kupungua</a:t>
            </a:r>
          </a:p>
          <a:p>
            <a:r>
              <a:rPr lang="sw-KE" sz="3800" dirty="0"/>
              <a:t>Lengo la matibabu haya ni kudhibiti idadi ya virusi: </a:t>
            </a:r>
          </a:p>
          <a:p>
            <a:pPr lvl="1"/>
            <a:r>
              <a:rPr lang="sw-KE" sz="3800" dirty="0"/>
              <a:t>Huhusishwa na hali ya afueni ya mgonjwa </a:t>
            </a:r>
          </a:p>
          <a:p>
            <a:pPr lvl="1"/>
            <a:r>
              <a:rPr lang="sw-KE" sz="3800" dirty="0"/>
              <a:t>Hatari iliyopungua ya maambukizi ya VVU</a:t>
            </a:r>
          </a:p>
          <a:p>
            <a:r>
              <a:rPr lang="sw-KE" sz="3800" dirty="0"/>
              <a:t>Ongezeko la virusi lisilosita wakati mgonjwa anazidi kutumia dawa za kudhibiti virusi (ART) linaweza kupelekea ukinzani wa dawa moja au zaidi ya kudhibiti virusi (ARV)</a:t>
            </a:r>
          </a:p>
          <a:p>
            <a:pPr marL="0" indent="0">
              <a:buNone/>
            </a:pPr>
            <a:endParaRPr lang="sw-KE" dirty="0"/>
          </a:p>
        </p:txBody>
      </p:sp>
    </p:spTree>
    <p:extLst>
      <p:ext uri="{BB962C8B-B14F-4D97-AF65-F5344CB8AC3E}">
        <p14:creationId xmlns:p14="http://schemas.microsoft.com/office/powerpoint/2010/main" val="157091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Jinsi Virusi Vinavyopokelea Dawa za Kudhibiti Virusi (ART)</a:t>
            </a:r>
            <a:endParaRPr lang="sw-KE" dirty="0"/>
          </a:p>
        </p:txBody>
      </p:sp>
      <p:sp>
        <p:nvSpPr>
          <p:cNvPr id="3" name="Content Placeholder 2"/>
          <p:cNvSpPr>
            <a:spLocks noGrp="1"/>
          </p:cNvSpPr>
          <p:nvPr>
            <p:ph idx="1"/>
          </p:nvPr>
        </p:nvSpPr>
        <p:spPr>
          <a:xfrm>
            <a:off x="222422" y="1684658"/>
            <a:ext cx="4806778" cy="4790110"/>
          </a:xfrm>
        </p:spPr>
        <p:txBody>
          <a:bodyPr>
            <a:normAutofit fontScale="70000" lnSpcReduction="20000"/>
          </a:bodyPr>
          <a:lstStyle/>
          <a:p>
            <a:r>
              <a:rPr lang="sw-KE"/>
              <a:t>Idadi ya virusi ya chembechembe &lt;1000/mililita huchukuliwa kuwa inayokubalika </a:t>
            </a:r>
          </a:p>
          <a:p>
            <a:pPr lvl="1"/>
            <a:r>
              <a:rPr lang="sw-KE"/>
              <a:t>Hatari ya usambazaji na kuzorota kwa hali ya ugonjwa huwa chini kwa chembechembe &lt;1000/mililita </a:t>
            </a:r>
          </a:p>
          <a:p>
            <a:r>
              <a:rPr lang="sw-KE"/>
              <a:t>Kwa wagonjwa wengi wanaotumia dawa za kudhibiti virusi, idadi ya virusi inapaswa kuwa chembechembe &lt;1000/mililita baada ya miezi 6 ya matibabu</a:t>
            </a:r>
          </a:p>
          <a:p>
            <a:r>
              <a:rPr lang="sw-KE"/>
              <a:t>Wale walio na kiwango cha juu cha msingi cha idadi ya virusi, kama vile watoto, wanaweza kuchukua muda mrefu zaidi ili kudhibiti idadi ya virusi </a:t>
            </a:r>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a:latin typeface="+mj-lt"/>
              </a:rPr>
              <a:t>DHHS Guidelines (Miongozo ya DHHS), 2013; Tsibris na Hirsch, PPID 2010; Kaufmann et al., Arch Intern Med 2003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1497" y="2667000"/>
            <a:ext cx="3351300" cy="245268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181600" y="2044947"/>
            <a:ext cx="3379922" cy="369332"/>
          </a:xfrm>
          <a:prstGeom prst="rect">
            <a:avLst/>
          </a:prstGeom>
          <a:noFill/>
          <a:ln w="19050">
            <a:solidFill>
              <a:srgbClr val="FF0000"/>
            </a:solidFill>
          </a:ln>
        </p:spPr>
        <p:txBody>
          <a:bodyPr wrap="square" rtlCol="0">
            <a:spAutoFit/>
          </a:bodyPr>
          <a:lstStyle/>
          <a:p>
            <a:pPr algn="ctr"/>
            <a:r>
              <a:rPr lang="sw-KE" dirty="0">
                <a:solidFill>
                  <a:srgbClr val="FF0000"/>
                </a:solidFill>
              </a:rPr>
              <a:t>Lengo la idadi ya virusi: chembechembe &lt;1000/mililita </a:t>
            </a:r>
          </a:p>
        </p:txBody>
      </p:sp>
      <p:cxnSp>
        <p:nvCxnSpPr>
          <p:cNvPr id="8" name="Straight Connector 7"/>
          <p:cNvCxnSpPr/>
          <p:nvPr/>
        </p:nvCxnSpPr>
        <p:spPr>
          <a:xfrm>
            <a:off x="8510122" y="3041588"/>
            <a:ext cx="13009"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72400" y="2699707"/>
            <a:ext cx="1295400"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sw-KE" sz="1200" dirty="0">
                <a:solidFill>
                  <a:srgbClr val="FF0000"/>
                </a:solidFill>
                <a:latin typeface="+mj-lt"/>
              </a:rPr>
              <a:t>Matokeo bora </a:t>
            </a:r>
          </a:p>
          <a:p>
            <a:pPr marL="171450" indent="-171450">
              <a:buFont typeface="Arial" panose="020B0604020202020204" pitchFamily="34" charset="0"/>
              <a:buChar char="•"/>
            </a:pPr>
            <a:r>
              <a:rPr lang="sw-KE" sz="1200" dirty="0">
                <a:solidFill>
                  <a:srgbClr val="FF0000"/>
                </a:solidFill>
                <a:latin typeface="+mj-lt"/>
              </a:rPr>
              <a:t>Hatari iliyopungua ya maambukizi </a:t>
            </a:r>
          </a:p>
        </p:txBody>
      </p:sp>
      <p:sp>
        <p:nvSpPr>
          <p:cNvPr id="10" name="Left Brace 9"/>
          <p:cNvSpPr/>
          <p:nvPr/>
        </p:nvSpPr>
        <p:spPr>
          <a:xfrm>
            <a:off x="8382000" y="4419601"/>
            <a:ext cx="141422" cy="228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997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p>
            <a:r>
              <a:rPr lang="sw-KE" dirty="0">
                <a:solidFill>
                  <a:schemeClr val="bg1"/>
                </a:solidFill>
                <a:latin typeface="Garamond" panose="02020404030301010803" pitchFamily="18" charset="0"/>
              </a:rPr>
              <a:t>Malengo ya Mafunzo</a:t>
            </a:r>
          </a:p>
        </p:txBody>
      </p:sp>
      <p:sp>
        <p:nvSpPr>
          <p:cNvPr id="4" name="Rectangle 3"/>
          <p:cNvSpPr/>
          <p:nvPr/>
        </p:nvSpPr>
        <p:spPr>
          <a:xfrm>
            <a:off x="307145" y="1600200"/>
            <a:ext cx="8534400" cy="4031873"/>
          </a:xfrm>
          <a:prstGeom prst="rect">
            <a:avLst/>
          </a:prstGeom>
        </p:spPr>
        <p:txBody>
          <a:bodyPr wrap="square">
            <a:spAutoFit/>
          </a:bodyPr>
          <a:lstStyle/>
          <a:p>
            <a:pPr marL="285750" indent="-285750">
              <a:buFont typeface="Arial" panose="020B0604020202020204" pitchFamily="34" charset="0"/>
              <a:buChar char="•"/>
            </a:pPr>
            <a:r>
              <a:rPr lang="sw-KE" sz="2800" dirty="0">
                <a:solidFill>
                  <a:schemeClr val="tx2"/>
                </a:solidFill>
                <a:latin typeface="Garamond" panose="02020404030301010803" pitchFamily="18" charset="0"/>
              </a:rPr>
              <a:t>Kuelewa mienendo ya idadi ya virusi kwenye damu wakati wa maambukizi ya VVU</a:t>
            </a:r>
          </a:p>
          <a:p>
            <a:pPr marL="285750" indent="-285750">
              <a:buFont typeface="Arial" panose="020B0604020202020204" pitchFamily="34" charset="0"/>
              <a:buChar char="•"/>
            </a:pPr>
            <a:r>
              <a:rPr lang="sw-KE" sz="2800" dirty="0">
                <a:solidFill>
                  <a:schemeClr val="tx2"/>
                </a:solidFill>
                <a:latin typeface="Garamond" panose="02020404030301010803" pitchFamily="18" charset="0"/>
              </a:rPr>
              <a:t>Kuelewa jinsi idadi ya virusi kwenye damu inavyoathiri hatari ya usambazaji na hali ya ongezeko la VVU</a:t>
            </a:r>
          </a:p>
          <a:p>
            <a:pPr marL="285750" indent="-285750">
              <a:buFont typeface="Arial" panose="020B0604020202020204" pitchFamily="34" charset="0"/>
              <a:buChar char="•"/>
            </a:pPr>
            <a:r>
              <a:rPr lang="sw-KE" sz="2800" dirty="0">
                <a:solidFill>
                  <a:schemeClr val="tx2"/>
                </a:solidFill>
                <a:latin typeface="Garamond" panose="02020404030301010803" pitchFamily="18" charset="0"/>
              </a:rPr>
              <a:t>Kueleza jinsi idadi ya virusi kwenye damu inavyopokea matibabu ya kudhibiti virusi (ART)</a:t>
            </a:r>
          </a:p>
          <a:p>
            <a:pPr marL="285750" indent="-285750">
              <a:buFont typeface="Arial" panose="020B0604020202020204" pitchFamily="34" charset="0"/>
              <a:buChar char="•"/>
            </a:pPr>
            <a:r>
              <a:rPr lang="sw-KE" sz="2800" dirty="0">
                <a:solidFill>
                  <a:schemeClr val="tx2"/>
                </a:solidFill>
                <a:latin typeface="Garamond" panose="02020404030301010803" pitchFamily="18" charset="0"/>
              </a:rPr>
              <a:t>Kutambua kufeli kwa matibabu kwa kupima idadi ya virusi kwenye damu</a:t>
            </a:r>
          </a:p>
          <a:p>
            <a:pPr marL="285750" indent="-285750">
              <a:buFont typeface="Arial" panose="020B0604020202020204" pitchFamily="34" charset="0"/>
              <a:buChar char="•"/>
            </a:pPr>
            <a:r>
              <a:rPr lang="sw-KE" sz="2800" dirty="0">
                <a:solidFill>
                  <a:schemeClr val="tx2"/>
                </a:solidFill>
                <a:latin typeface="Garamond" panose="02020404030301010803" pitchFamily="18" charset="0"/>
              </a:rPr>
              <a:t>Kufafanua ratiba ya upimaji wa idadi ya virusi kwenye damu</a:t>
            </a:r>
          </a:p>
          <a:p>
            <a:endParaRPr lang="sw-KE" sz="3200" dirty="0">
              <a:solidFill>
                <a:schemeClr val="tx2"/>
              </a:solidFill>
              <a:latin typeface="Garamond" panose="02020404030301010803" pitchFamily="18" charset="0"/>
            </a:endParaRPr>
          </a:p>
        </p:txBody>
      </p:sp>
    </p:spTree>
    <p:extLst>
      <p:ext uri="{BB962C8B-B14F-4D97-AF65-F5344CB8AC3E}">
        <p14:creationId xmlns:p14="http://schemas.microsoft.com/office/powerpoint/2010/main" val="299564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0E50-5A3F-4A10-BF05-480A958AFF2E}"/>
              </a:ext>
            </a:extLst>
          </p:cNvPr>
          <p:cNvSpPr txBox="1">
            <a:spLocks/>
          </p:cNvSpPr>
          <p:nvPr/>
        </p:nvSpPr>
        <p:spPr>
          <a:xfrm>
            <a:off x="0" y="274638"/>
            <a:ext cx="9144000" cy="1143000"/>
          </a:xfrm>
          <a:prstGeom prst="rect">
            <a:avLst/>
          </a:prstGeom>
          <a:solidFill>
            <a:schemeClr val="tx2"/>
          </a:solidFill>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solidFill>
              </a:rPr>
              <a:t>Jinsi</a:t>
            </a:r>
            <a:r>
              <a:rPr lang="en-US" dirty="0">
                <a:solidFill>
                  <a:schemeClr val="bg1"/>
                </a:solidFill>
              </a:rPr>
              <a:t> </a:t>
            </a:r>
            <a:r>
              <a:rPr lang="en-US" dirty="0" err="1">
                <a:solidFill>
                  <a:schemeClr val="bg1"/>
                </a:solidFill>
              </a:rPr>
              <a:t>Damu</a:t>
            </a:r>
            <a:r>
              <a:rPr lang="en-US" dirty="0">
                <a:solidFill>
                  <a:schemeClr val="bg1"/>
                </a:solidFill>
              </a:rPr>
              <a:t> </a:t>
            </a:r>
            <a:r>
              <a:rPr lang="en-US" dirty="0" err="1">
                <a:solidFill>
                  <a:schemeClr val="bg1"/>
                </a:solidFill>
              </a:rPr>
              <a:t>Inavyopokea</a:t>
            </a:r>
            <a:r>
              <a:rPr lang="en-US" dirty="0">
                <a:solidFill>
                  <a:schemeClr val="bg1"/>
                </a:solidFill>
              </a:rPr>
              <a:t> </a:t>
            </a:r>
            <a:r>
              <a:rPr lang="en-US" dirty="0" err="1">
                <a:solidFill>
                  <a:schemeClr val="bg1"/>
                </a:solidFill>
              </a:rPr>
              <a:t>Dawa</a:t>
            </a:r>
            <a:r>
              <a:rPr lang="en-US" dirty="0">
                <a:solidFill>
                  <a:schemeClr val="bg1"/>
                </a:solidFill>
              </a:rPr>
              <a:t> </a:t>
            </a:r>
            <a:r>
              <a:rPr lang="en-US" dirty="0" err="1">
                <a:solidFill>
                  <a:schemeClr val="bg1"/>
                </a:solidFill>
              </a:rPr>
              <a:t>za</a:t>
            </a:r>
            <a:r>
              <a:rPr lang="en-US" dirty="0">
                <a:solidFill>
                  <a:schemeClr val="bg1"/>
                </a:solidFill>
              </a:rPr>
              <a:t> </a:t>
            </a:r>
            <a:r>
              <a:rPr lang="en-US" dirty="0" err="1">
                <a:solidFill>
                  <a:schemeClr val="bg1"/>
                </a:solidFill>
              </a:rPr>
              <a:t>Kudhibiti</a:t>
            </a:r>
            <a:r>
              <a:rPr lang="en-US" dirty="0">
                <a:solidFill>
                  <a:schemeClr val="bg1"/>
                </a:solidFill>
              </a:rPr>
              <a:t> </a:t>
            </a:r>
            <a:r>
              <a:rPr lang="en-US" dirty="0" err="1">
                <a:solidFill>
                  <a:schemeClr val="bg1"/>
                </a:solidFill>
              </a:rPr>
              <a:t>Virusi</a:t>
            </a:r>
            <a:br>
              <a:rPr lang="en-US" dirty="0">
                <a:solidFill>
                  <a:schemeClr val="bg1"/>
                </a:solidFill>
              </a:rPr>
            </a:br>
            <a:r>
              <a:rPr lang="en-US" sz="3100" dirty="0" err="1">
                <a:solidFill>
                  <a:schemeClr val="bg1"/>
                </a:solidFill>
              </a:rPr>
              <a:t>Maagizo</a:t>
            </a:r>
            <a:r>
              <a:rPr lang="en-US" sz="3100" dirty="0">
                <a:solidFill>
                  <a:schemeClr val="bg1"/>
                </a:solidFill>
              </a:rPr>
              <a:t> </a:t>
            </a:r>
            <a:r>
              <a:rPr lang="en-US" sz="3100" dirty="0" err="1">
                <a:solidFill>
                  <a:schemeClr val="bg1"/>
                </a:solidFill>
              </a:rPr>
              <a:t>ya</a:t>
            </a:r>
            <a:r>
              <a:rPr lang="en-US" sz="3100" dirty="0">
                <a:solidFill>
                  <a:schemeClr val="bg1"/>
                </a:solidFill>
              </a:rPr>
              <a:t> </a:t>
            </a:r>
            <a:r>
              <a:rPr lang="en-US" sz="3100" dirty="0" err="1">
                <a:solidFill>
                  <a:schemeClr val="bg1"/>
                </a:solidFill>
              </a:rPr>
              <a:t>Taifa</a:t>
            </a:r>
            <a:r>
              <a:rPr lang="en-US" sz="3100" dirty="0">
                <a:solidFill>
                  <a:schemeClr val="bg1"/>
                </a:solidFill>
              </a:rPr>
              <a:t> </a:t>
            </a:r>
          </a:p>
        </p:txBody>
      </p:sp>
      <p:sp>
        <p:nvSpPr>
          <p:cNvPr id="3" name="Content Placeholder 2">
            <a:extLst>
              <a:ext uri="{FF2B5EF4-FFF2-40B4-BE49-F238E27FC236}">
                <a16:creationId xmlns:a16="http://schemas.microsoft.com/office/drawing/2014/main" id="{7B27031C-62DE-42BB-B72A-DAC32C06DA6D}"/>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Weka </a:t>
            </a:r>
            <a:r>
              <a:rPr lang="en-US" dirty="0" err="1"/>
              <a:t>maagizo</a:t>
            </a:r>
            <a:r>
              <a:rPr lang="en-US" dirty="0"/>
              <a:t> </a:t>
            </a:r>
            <a:r>
              <a:rPr lang="en-US" dirty="0" err="1"/>
              <a:t>ya</a:t>
            </a:r>
            <a:r>
              <a:rPr lang="en-US" dirty="0"/>
              <a:t> </a:t>
            </a:r>
            <a:r>
              <a:rPr lang="en-US" dirty="0" err="1"/>
              <a:t>taifa</a:t>
            </a:r>
            <a:r>
              <a:rPr lang="en-US" dirty="0"/>
              <a:t> </a:t>
            </a:r>
            <a:r>
              <a:rPr lang="en-US" dirty="0" err="1"/>
              <a:t>kuhusu</a:t>
            </a:r>
            <a:r>
              <a:rPr lang="en-US" dirty="0"/>
              <a:t> </a:t>
            </a:r>
            <a:r>
              <a:rPr lang="en-US" dirty="0" err="1"/>
              <a:t>kiwango</a:t>
            </a:r>
            <a:r>
              <a:rPr lang="en-US" dirty="0"/>
              <a:t> </a:t>
            </a:r>
            <a:r>
              <a:rPr lang="en-US" dirty="0" err="1"/>
              <a:t>kinachokubalika</a:t>
            </a:r>
            <a:r>
              <a:rPr lang="en-US" dirty="0"/>
              <a:t> cha </a:t>
            </a:r>
            <a:r>
              <a:rPr lang="en-US" dirty="0" err="1"/>
              <a:t>jinsi</a:t>
            </a:r>
            <a:r>
              <a:rPr lang="en-US" dirty="0"/>
              <a:t> </a:t>
            </a:r>
            <a:r>
              <a:rPr lang="en-US" dirty="0" err="1"/>
              <a:t>damu</a:t>
            </a:r>
            <a:r>
              <a:rPr lang="en-US" dirty="0"/>
              <a:t> </a:t>
            </a:r>
            <a:r>
              <a:rPr lang="en-US" dirty="0" err="1"/>
              <a:t>inavyopokea</a:t>
            </a:r>
            <a:r>
              <a:rPr lang="en-US" dirty="0"/>
              <a:t> </a:t>
            </a:r>
            <a:r>
              <a:rPr lang="en-US" dirty="0" err="1"/>
              <a:t>dawa</a:t>
            </a:r>
            <a:r>
              <a:rPr lang="en-US" dirty="0"/>
              <a:t> za </a:t>
            </a:r>
            <a:r>
              <a:rPr lang="en-US" dirty="0" err="1"/>
              <a:t>kudhibiti</a:t>
            </a:r>
            <a:r>
              <a:rPr lang="en-US" dirty="0"/>
              <a:t> </a:t>
            </a:r>
            <a:r>
              <a:rPr lang="en-US" dirty="0" err="1"/>
              <a:t>virusi</a:t>
            </a:r>
            <a:endParaRPr lang="en-US" dirty="0"/>
          </a:p>
        </p:txBody>
      </p:sp>
    </p:spTree>
    <p:extLst>
      <p:ext uri="{BB962C8B-B14F-4D97-AF65-F5344CB8AC3E}">
        <p14:creationId xmlns:p14="http://schemas.microsoft.com/office/powerpoint/2010/main" val="351829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2800" dirty="0"/>
              <a:t>Mwitikio wa Kinga na wa Dalili za Ugonjwa Unaoonyesha Mafanikio ya Udhibiti wa VVU Baada ya Kutumia Dawa za Kudhibiti Virusi  </a:t>
            </a:r>
          </a:p>
        </p:txBody>
      </p:sp>
      <p:sp>
        <p:nvSpPr>
          <p:cNvPr id="3" name="Content Placeholder 2"/>
          <p:cNvSpPr>
            <a:spLocks noGrp="1"/>
          </p:cNvSpPr>
          <p:nvPr>
            <p:ph idx="1"/>
          </p:nvPr>
        </p:nvSpPr>
        <p:spPr>
          <a:xfrm>
            <a:off x="457200" y="1828800"/>
            <a:ext cx="8229600" cy="4648200"/>
          </a:xfrm>
        </p:spPr>
        <p:txBody>
          <a:bodyPr>
            <a:normAutofit fontScale="92500" lnSpcReduction="10000"/>
          </a:bodyPr>
          <a:lstStyle/>
          <a:p>
            <a:r>
              <a:rPr lang="sw-KE" sz="4000" dirty="0"/>
              <a:t>Wenye kufanikiwa kudhibiti virusi:</a:t>
            </a:r>
          </a:p>
          <a:p>
            <a:pPr lvl="1"/>
            <a:r>
              <a:rPr lang="sw-KE" sz="3600" dirty="0"/>
              <a:t> Idadi ya seli za CD4 inaongezeka </a:t>
            </a:r>
          </a:p>
          <a:p>
            <a:pPr lvl="2"/>
            <a:r>
              <a:rPr lang="sw-KE"/>
              <a:t>Seli 50 hadi 150/maikro lita(µl) zinatarajiwa kuongezeka katika mwaka wa kwanza</a:t>
            </a:r>
            <a:r>
              <a:rPr lang="sw-KE" sz="3200" dirty="0"/>
              <a:t> </a:t>
            </a:r>
          </a:p>
          <a:p>
            <a:pPr lvl="2"/>
            <a:r>
              <a:rPr lang="sw-KE" sz="3200" dirty="0"/>
              <a:t>Seli 50 hadi 100/maikro lita(µl) zinatarajiwa kuongezeka katika mwaka wa pili</a:t>
            </a:r>
          </a:p>
          <a:p>
            <a:pPr lvl="1"/>
            <a:r>
              <a:rPr lang="sw-KE" sz="3600" dirty="0"/>
              <a:t>Hali bora ya dalili (kuongeza uzito, kumalizika kwa kuhara, maambukizi yanayosababishwa na viini)</a:t>
            </a:r>
            <a:endParaRPr lang="sw-KE" sz="3600" dirty="0">
              <a:ea typeface="ＭＳ Ｐゴシック" charset="0"/>
            </a:endParaRPr>
          </a:p>
          <a:p>
            <a:pPr marL="0" indent="0">
              <a:buNone/>
            </a:pPr>
            <a:endParaRPr lang="sw-KE" sz="4000" dirty="0"/>
          </a:p>
        </p:txBody>
      </p:sp>
    </p:spTree>
    <p:extLst>
      <p:ext uri="{BB962C8B-B14F-4D97-AF65-F5344CB8AC3E}">
        <p14:creationId xmlns:p14="http://schemas.microsoft.com/office/powerpoint/2010/main" val="105012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Kudhibiti kwa VVU hutoa fursa kwa seli za CD4 kuongezeka</a:t>
            </a:r>
            <a:endParaRPr lang="sw-K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341" y="1782593"/>
            <a:ext cx="7463617" cy="4618207"/>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sw-KE" dirty="0"/>
              <a:t>Ufuatiliaji Unaobaini iwapo Matibabu Hayajafaulu</a:t>
            </a: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w-KE" dirty="0"/>
              <a:t>Kutofaulu kwa matibabu kunaweza kufasiliwa kwa kutumia utaratibu ufuatao:</a:t>
            </a:r>
          </a:p>
          <a:p>
            <a:pPr marL="457200" lvl="1" indent="0">
              <a:buFont typeface="Arial" panose="020B0604020202020204" pitchFamily="34" charset="0"/>
              <a:buNone/>
            </a:pPr>
            <a:endParaRPr lang="sw-KE" dirty="0"/>
          </a:p>
          <a:p>
            <a:pPr marL="457200" lvl="1" indent="0">
              <a:buFont typeface="Arial" panose="020B0604020202020204" pitchFamily="34" charset="0"/>
              <a:buNone/>
            </a:pPr>
            <a:endParaRPr lang="sw-KE" dirty="0"/>
          </a:p>
          <a:p>
            <a:pPr marL="457200" lvl="1" indent="0">
              <a:buFont typeface="Arial" panose="020B0604020202020204" pitchFamily="34" charset="0"/>
              <a:buNone/>
            </a:pPr>
            <a:endParaRPr lang="sw-KE" dirty="0"/>
          </a:p>
          <a:p>
            <a:r>
              <a:rPr lang="sw-KE" dirty="0"/>
              <a:t>Mazingira yaliyo na rasilimali zisizotosha yametegemea njia zisizo za kiwango cha wastani za dalili na kinga</a:t>
            </a:r>
          </a:p>
          <a:p>
            <a:pPr lvl="1"/>
            <a:r>
              <a:rPr lang="sw-KE" dirty="0"/>
              <a:t>Njia hizi zinaweza kukosa kugundua kufeli kwa mapema</a:t>
            </a:r>
          </a:p>
          <a:p>
            <a:pPr lvl="1"/>
            <a:r>
              <a:rPr lang="sw-KE" dirty="0"/>
              <a:t>Wengine wenye kuonyesha kufeli kwa kulingana na dalili au kinga wanaweza kuwa hawajafeli wa mujibu wa idadi ya virusi</a:t>
            </a:r>
          </a:p>
        </p:txBody>
      </p:sp>
      <p:graphicFrame>
        <p:nvGraphicFramePr>
          <p:cNvPr id="9" name="Diagram 8"/>
          <p:cNvGraphicFramePr/>
          <p:nvPr>
            <p:extLst>
              <p:ext uri="{D42A27DB-BD31-4B8C-83A1-F6EECF244321}">
                <p14:modId xmlns:p14="http://schemas.microsoft.com/office/powerpoint/2010/main" val="3354220320"/>
              </p:ext>
            </p:extLst>
          </p:nvPr>
        </p:nvGraphicFramePr>
        <p:xfrm>
          <a:off x="2133600" y="2819400"/>
          <a:ext cx="4724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30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sw-KE" sz="3600" dirty="0"/>
              <a:t>Je, Ufuatiliaji wa Idadi ya Virusi Unalinganaje na Ufuatiliaji wa Dalili au Kinga dhidi ya Magonjwa?</a:t>
            </a:r>
          </a:p>
        </p:txBody>
      </p:sp>
      <p:sp>
        <p:nvSpPr>
          <p:cNvPr id="6" name="Content Placeholder 2"/>
          <p:cNvSpPr>
            <a:spLocks noGrp="1"/>
          </p:cNvSpPr>
          <p:nvPr>
            <p:ph sz="half" idx="1"/>
          </p:nvPr>
        </p:nvSpPr>
        <p:spPr>
          <a:xfrm>
            <a:off x="76200" y="1600200"/>
            <a:ext cx="9067800" cy="4525963"/>
          </a:xfrm>
        </p:spPr>
        <p:txBody>
          <a:bodyPr>
            <a:normAutofit/>
          </a:bodyPr>
          <a:lstStyle/>
          <a:p>
            <a:pPr marL="0" indent="0" algn="ctr">
              <a:buNone/>
            </a:pPr>
            <a:r>
              <a:rPr lang="sw-KE" sz="2500" dirty="0"/>
              <a:t>Ufuatiliaji wa virusi una uwezo mkubwa wa kutambua na ubashiri mzuri wa kugundua kutofaulu kwa matibabu kuliko utaratibu wa kufuatilia dalili au idadi ya chembechembe za kinga za CD4.</a:t>
            </a:r>
          </a:p>
          <a:p>
            <a:pPr marL="0" indent="0">
              <a:buNone/>
            </a:pPr>
            <a:endParaRPr lang="sw-KE" sz="2500" dirty="0"/>
          </a:p>
        </p:txBody>
      </p:sp>
      <p:graphicFrame>
        <p:nvGraphicFramePr>
          <p:cNvPr id="9" name="Diagram 8"/>
          <p:cNvGraphicFramePr/>
          <p:nvPr>
            <p:extLst>
              <p:ext uri="{D42A27DB-BD31-4B8C-83A1-F6EECF244321}">
                <p14:modId xmlns:p14="http://schemas.microsoft.com/office/powerpoint/2010/main" val="166875574"/>
              </p:ext>
            </p:extLst>
          </p:nvPr>
        </p:nvGraphicFramePr>
        <p:xfrm>
          <a:off x="1066800" y="2895600"/>
          <a:ext cx="73914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0" y="6627168"/>
            <a:ext cx="6324600" cy="230832"/>
          </a:xfrm>
          <a:prstGeom prst="rect">
            <a:avLst/>
          </a:prstGeom>
          <a:noFill/>
        </p:spPr>
        <p:txBody>
          <a:bodyPr wrap="square" rtlCol="0">
            <a:spAutoFit/>
          </a:bodyPr>
          <a:lstStyle/>
          <a:p>
            <a:r>
              <a:rPr lang="sw-KE" sz="900" dirty="0">
                <a:latin typeface="+mj-lt"/>
              </a:rPr>
              <a:t>Kantor et al., CID 2009; Rawizza et al., CID 2011; Mermin et al., BMJ 2011</a:t>
            </a:r>
          </a:p>
        </p:txBody>
      </p:sp>
    </p:spTree>
    <p:extLst>
      <p:ext uri="{BB962C8B-B14F-4D97-AF65-F5344CB8AC3E}">
        <p14:creationId xmlns:p14="http://schemas.microsoft.com/office/powerpoint/2010/main" val="150550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sw-KE" sz="3200" dirty="0"/>
              <a:t>Utaratibu wa kuchunguza Idadi ya Virusi, chembechembe za kinga za CD4 na Dalili za Ugonjwa katika kubaini Kufeli kwa Matibabu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38400" y="3329104"/>
            <a:ext cx="4669531" cy="350694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447800"/>
            <a:ext cx="8839199" cy="1200329"/>
          </a:xfrm>
          <a:prstGeom prst="rect">
            <a:avLst/>
          </a:prstGeom>
        </p:spPr>
        <p:txBody>
          <a:bodyPr wrap="square">
            <a:spAutoFit/>
          </a:bodyPr>
          <a:lstStyle/>
          <a:p>
            <a:pPr algn="ctr"/>
            <a:r>
              <a:rPr lang="sw-KE" sz="2400" dirty="0">
                <a:solidFill>
                  <a:schemeClr val="tx2"/>
                </a:solidFill>
                <a:latin typeface="Garamond" panose="02020404030301010803" pitchFamily="18" charset="0"/>
              </a:rPr>
              <a:t>Idadi ya virusi (ufuatiliaji wa idadi ya virusi kwenye damu) una utambuzi bora na wa kuregemea kwa kubaini iwapo matibabu yamefeli kwa wale wanaotumia dawa za kudhibiti virusi ikilinganishwa na ufuatiliaji wa dalili za ugonjwa au idadi ya chembechembe za CD4 (ufuatiliaji wa uwezo wa mwili wa kujikinga na magonjwa).</a:t>
            </a:r>
          </a:p>
        </p:txBody>
      </p:sp>
      <p:sp>
        <p:nvSpPr>
          <p:cNvPr id="7" name="TextBox 6"/>
          <p:cNvSpPr txBox="1"/>
          <p:nvPr/>
        </p:nvSpPr>
        <p:spPr>
          <a:xfrm>
            <a:off x="0" y="6627168"/>
            <a:ext cx="6324600" cy="230832"/>
          </a:xfrm>
          <a:prstGeom prst="rect">
            <a:avLst/>
          </a:prstGeom>
          <a:noFill/>
        </p:spPr>
        <p:txBody>
          <a:bodyPr wrap="square" rtlCol="0">
            <a:spAutoFit/>
          </a:bodyPr>
          <a:lstStyle/>
          <a:p>
            <a:r>
              <a:rPr lang="sw-KE" sz="900" dirty="0">
                <a:latin typeface="+mj-lt"/>
                <a:hlinkClick r:id="rId4"/>
              </a:rPr>
              <a:t>www.slideshare.net</a:t>
            </a:r>
            <a:r>
              <a:rPr lang="sw-KE"/>
              <a:t> </a:t>
            </a:r>
            <a:endParaRPr lang="sw-KE" sz="900" dirty="0">
              <a:latin typeface="+mj-lt"/>
            </a:endParaRPr>
          </a:p>
        </p:txBody>
      </p:sp>
    </p:spTree>
    <p:extLst>
      <p:ext uri="{BB962C8B-B14F-4D97-AF65-F5344CB8AC3E}">
        <p14:creationId xmlns:p14="http://schemas.microsoft.com/office/powerpoint/2010/main" val="272811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Utaratibu wa Kubaini Kutofaulu kwa Matibabu Kunakoamuliwa na Idadi ya Virusi </a:t>
            </a:r>
          </a:p>
        </p:txBody>
      </p:sp>
      <p:sp>
        <p:nvSpPr>
          <p:cNvPr id="4" name="Content Placeholder 2"/>
          <p:cNvSpPr>
            <a:spLocks noGrp="1"/>
          </p:cNvSpPr>
          <p:nvPr>
            <p:ph idx="1"/>
          </p:nvPr>
        </p:nvSpPr>
        <p:spPr>
          <a:xfrm>
            <a:off x="762000" y="1905000"/>
            <a:ext cx="7391400" cy="2438400"/>
          </a:xfrm>
          <a:ln w="28575">
            <a:solidFill>
              <a:srgbClr val="FF0000"/>
            </a:solidFill>
          </a:ln>
        </p:spPr>
        <p:txBody>
          <a:bodyPr>
            <a:noAutofit/>
          </a:bodyPr>
          <a:lstStyle/>
          <a:p>
            <a:pPr marL="0" indent="0" algn="ctr">
              <a:buNone/>
            </a:pPr>
            <a:r>
              <a:rPr lang="sw-KE" sz="2400" b="1" dirty="0">
                <a:solidFill>
                  <a:schemeClr val="tx2"/>
                </a:solidFill>
                <a:latin typeface="Garamond" panose="02020404030301010803" pitchFamily="18" charset="0"/>
              </a:rPr>
              <a:t>Kufeli kwa matibabu kwa mujibu wa idadi ya virusi: </a:t>
            </a:r>
          </a:p>
          <a:p>
            <a:pPr marL="0" indent="0" algn="ctr">
              <a:buNone/>
            </a:pPr>
            <a:r>
              <a:rPr lang="sw-KE" sz="2400" dirty="0"/>
              <a:t>Idadi isiyopungua ya virusi kwenye umajimaji wa damu ya chembechembe </a:t>
            </a:r>
            <a:r>
              <a:rPr lang="sw-KE" sz="2400" u="sng" dirty="0">
                <a:solidFill>
                  <a:schemeClr val="tx2"/>
                </a:solidFill>
              </a:rPr>
              <a:t>&gt;</a:t>
            </a:r>
            <a:r>
              <a:rPr lang="sw-KE" sz="2400" dirty="0"/>
              <a:t>1000/mililita inapopimwa angalau miezi 6 baada ya kuanza matumizi ya dawa za kudhibiti virusi (ART)</a:t>
            </a:r>
            <a:r>
              <a:rPr lang="sw-KE" dirty="0"/>
              <a:t> </a:t>
            </a:r>
          </a:p>
          <a:p>
            <a:pPr marL="0" indent="0" algn="ctr">
              <a:buNone/>
            </a:pPr>
            <a:endParaRPr lang="sw-KE" sz="3600" dirty="0">
              <a:solidFill>
                <a:schemeClr val="tx2"/>
              </a:solidFill>
              <a:latin typeface="Garamond" panose="02020404030301010803" pitchFamily="18" charset="0"/>
            </a:endParaRPr>
          </a:p>
          <a:p>
            <a:pPr marL="0" indent="0" algn="ctr">
              <a:buNone/>
            </a:pPr>
            <a:endParaRPr lang="sw-KE" sz="3600" dirty="0"/>
          </a:p>
        </p:txBody>
      </p:sp>
      <p:sp>
        <p:nvSpPr>
          <p:cNvPr id="8" name="Content Placeholder 2"/>
          <p:cNvSpPr txBox="1">
            <a:spLocks/>
          </p:cNvSpPr>
          <p:nvPr/>
        </p:nvSpPr>
        <p:spPr>
          <a:xfrm>
            <a:off x="762000" y="4724400"/>
            <a:ext cx="7391400" cy="1447800"/>
          </a:xfrm>
          <a:prstGeom prst="rect">
            <a:avLst/>
          </a:prstGeom>
          <a:ln w="2857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w-KE" sz="2000" dirty="0"/>
              <a:t>Hali ya</a:t>
            </a:r>
            <a:r>
              <a:rPr lang="sw-KE" sz="2000" b="1" dirty="0"/>
              <a:t> “Kutopungua” </a:t>
            </a:r>
            <a:r>
              <a:rPr lang="sw-KE" sz="2000" dirty="0"/>
              <a:t>inafasiliwa kama matokeo </a:t>
            </a:r>
            <a:r>
              <a:rPr lang="sw-KE" sz="2000" u="sng" dirty="0"/>
              <a:t>&gt;</a:t>
            </a:r>
            <a:r>
              <a:rPr lang="sw-KE" sz="2000" dirty="0"/>
              <a:t>2 yanayofuatana ya kipimo cha idadi ya virusi kinachofanyika baada ya miezi 3 huku mgonjwa akipokea usaidizi wa kuzingatia matumizi yanayofaa ya dawa katika kipindi kinachotangulia kipimo</a:t>
            </a:r>
          </a:p>
          <a:p>
            <a:pPr marL="0" indent="0" algn="ctr">
              <a:buFont typeface="Arial" panose="020B0604020202020204" pitchFamily="34" charset="0"/>
              <a:buNone/>
            </a:pPr>
            <a:endParaRPr lang="sw-KE" dirty="0"/>
          </a:p>
          <a:p>
            <a:pPr marL="0" indent="0" algn="ctr">
              <a:buFont typeface="Arial" panose="020B0604020202020204" pitchFamily="34" charset="0"/>
              <a:buNone/>
            </a:pPr>
            <a:endParaRPr lang="sw-KE" dirty="0"/>
          </a:p>
        </p:txBody>
      </p:sp>
    </p:spTree>
    <p:extLst>
      <p:ext uri="{BB962C8B-B14F-4D97-AF65-F5344CB8AC3E}">
        <p14:creationId xmlns:p14="http://schemas.microsoft.com/office/powerpoint/2010/main" val="240514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sw-KE" sz="2400" dirty="0"/>
              <a:t>Ufuatiliaji wa Mara kwa Mara wa Idadi ya Virusi kwenye Damu na Ufuatiliaji unaolenga Kudhibitisha kutofanikiwa kwa matibabu ya kudhibiti ueneaji wa virusi kwenye damu</a:t>
            </a:r>
          </a:p>
        </p:txBody>
      </p:sp>
      <p:graphicFrame>
        <p:nvGraphicFramePr>
          <p:cNvPr id="4" name="Diagram 3"/>
          <p:cNvGraphicFramePr/>
          <p:nvPr>
            <p:extLst>
              <p:ext uri="{D42A27DB-BD31-4B8C-83A1-F6EECF244321}">
                <p14:modId xmlns:p14="http://schemas.microsoft.com/office/powerpoint/2010/main" val="4266393923"/>
              </p:ext>
            </p:extLst>
          </p:nvPr>
        </p:nvGraphicFramePr>
        <p:xfrm>
          <a:off x="457200" y="1752600"/>
          <a:ext cx="8305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111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sw-KE" sz="3200" dirty="0"/>
              <a:t>Miongozo ya Mwaka wa 2016 ya Shirika la Afya Duniani (WHO): Ratiba ya Kipimo cha Idadi ya Virusi </a:t>
            </a:r>
            <a:br>
              <a:rPr lang="sw-KE" sz="3200" dirty="0"/>
            </a:br>
            <a:r>
              <a:rPr lang="sw-KE" sz="3200" dirty="0"/>
              <a:t>kwenye Damu</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sw-KE" dirty="0"/>
              <a:t>Pima idadi ya virusi baada ya miezi 6 tangu kuanza kutumia dawa za kudhibiti virusi (ART)</a:t>
            </a:r>
          </a:p>
          <a:p>
            <a:pPr lvl="1"/>
            <a:r>
              <a:rPr lang="sw-KE" dirty="0"/>
              <a:t>Iwapo matokeo yanaonyesha chembechembe ≤1000/mililita, basi rudia upimaji baada ya miezi 6, kisha urudie angalau kila baada ya miezi 12 iwapo idadi inabakia ya chembechembe ≤1000/mililita</a:t>
            </a:r>
          </a:p>
          <a:p>
            <a:pPr lvl="1"/>
            <a:r>
              <a:rPr lang="sw-KE" dirty="0"/>
              <a:t>Iwapo matokeo yanaonyesha chembechembe  &gt;1000/mililita, toa usaidizi wa uzingatiaji unaofaa wa kutumia dawa za kudhibiti VVU na upime mgonjwa tena baada ya miezi 3</a:t>
            </a:r>
          </a:p>
          <a:p>
            <a:r>
              <a:rPr lang="sw-KE" dirty="0"/>
              <a:t>Kutofaulu kwa matibabu kwa mujibu wa idadi ya virusi kunatokea tu iwapo matokeo ya kipimo cha kurudia cha idadi ya virusi bado yanaonyesha chembechembe  &gt;1000 hata baada ya usaidizi wa uzingatiaji unaofaa wa kutumia dawa za kudhibiti VVU </a:t>
            </a:r>
          </a:p>
          <a:p>
            <a:r>
              <a:rPr lang="sw-KE" dirty="0"/>
              <a:t>Wale walio na kiwango cha juu cha msingi cha idadi ya virusi, kama vile watoto wachanga zaidi, watoto wa umri mdogo na baadhi ya watu wazima, wanaweza kuchukua muda mrefu zaidi ili kudhibiti idadi </a:t>
            </a:r>
            <a:br>
              <a:rPr lang="sw-KE" dirty="0"/>
            </a:br>
            <a:r>
              <a:rPr lang="sw-KE" dirty="0"/>
              <a:t>ya virusi</a:t>
            </a:r>
          </a:p>
        </p:txBody>
      </p:sp>
    </p:spTree>
    <p:extLst>
      <p:ext uri="{BB962C8B-B14F-4D97-AF65-F5344CB8AC3E}">
        <p14:creationId xmlns:p14="http://schemas.microsoft.com/office/powerpoint/2010/main" val="3656233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sw-KE" sz="2400" dirty="0"/>
              <a:t>Ufuatiliaji wa Mara Kwa Mara wa Idadi ya Virusi na Ule Unaolenga Kudhibitisha Kutofaulu kwa Matibabu ya Kudhibiti VVU Unaotokana na Miongozo ya Shirika la Afya Ulimwenguni (WHO)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1448100"/>
            <a:ext cx="5486400" cy="529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9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Mukhtasari</a:t>
            </a:r>
            <a:endParaRPr lang="sw-KE" dirty="0"/>
          </a:p>
        </p:txBody>
      </p:sp>
      <p:sp>
        <p:nvSpPr>
          <p:cNvPr id="3" name="Content Placeholder 2"/>
          <p:cNvSpPr>
            <a:spLocks noGrp="1"/>
          </p:cNvSpPr>
          <p:nvPr>
            <p:ph idx="1"/>
          </p:nvPr>
        </p:nvSpPr>
        <p:spPr/>
        <p:txBody>
          <a:bodyPr>
            <a:normAutofit fontScale="77500" lnSpcReduction="20000"/>
          </a:bodyPr>
          <a:lstStyle/>
          <a:p>
            <a:r>
              <a:rPr lang="sw-KE" dirty="0"/>
              <a:t>Kuelewa Idadi ya Virusi kwenye Damu</a:t>
            </a:r>
          </a:p>
          <a:p>
            <a:r>
              <a:rPr lang="sw-KE" dirty="0"/>
              <a:t>Idadi ya Virusi kwenye Damu na Maambukizi ya VVU</a:t>
            </a:r>
          </a:p>
          <a:p>
            <a:pPr lvl="1"/>
            <a:r>
              <a:rPr lang="sw-KE" dirty="0"/>
              <a:t>Hali ya Ugonjwa</a:t>
            </a:r>
          </a:p>
          <a:p>
            <a:pPr lvl="1"/>
            <a:r>
              <a:rPr lang="sw-KE" dirty="0"/>
              <a:t>Usambazaji wa Ugonjwa</a:t>
            </a:r>
          </a:p>
          <a:p>
            <a:r>
              <a:rPr lang="sw-KE" dirty="0"/>
              <a:t>Upimaji na Utoaji Ripoti ya Idadi ya Virusi Kwenye Damu</a:t>
            </a:r>
          </a:p>
          <a:p>
            <a:r>
              <a:rPr lang="sw-KE" dirty="0"/>
              <a:t>Jinsi Idadi ya Virusi Kwenye Damu Inavyopokea Dawa za Kudhibiti Virusi Mwilini (ART)</a:t>
            </a:r>
          </a:p>
          <a:p>
            <a:r>
              <a:rPr lang="sw-KE" dirty="0"/>
              <a:t>Kutofaulu kwa Matibabu</a:t>
            </a:r>
          </a:p>
          <a:p>
            <a:pPr lvl="1"/>
            <a:r>
              <a:rPr lang="sw-KE" dirty="0"/>
              <a:t>Utaratibu</a:t>
            </a:r>
          </a:p>
          <a:p>
            <a:pPr lvl="1"/>
            <a:r>
              <a:rPr lang="sw-KE" dirty="0"/>
              <a:t>Ufuatiliaji wa Mara kwa Mara wa Idadi ya Virusi kwenye Damu na Ufuatiliaji unaolenga Kudhibitisha kutofanikiwa kwa matibabu ya kudhibiti ueneaji wa virusi kwenye damu</a:t>
            </a:r>
          </a:p>
          <a:p>
            <a:r>
              <a:rPr lang="sw-KE" dirty="0"/>
              <a:t>Ratiba ya Ufuatiliaji wa Idadi ya Virusi kwenye Damu</a:t>
            </a:r>
          </a:p>
        </p:txBody>
      </p:sp>
    </p:spTree>
    <p:extLst>
      <p:ext uri="{BB962C8B-B14F-4D97-AF65-F5344CB8AC3E}">
        <p14:creationId xmlns:p14="http://schemas.microsoft.com/office/powerpoint/2010/main" val="602102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a:t>Suluhu za Uzingatiaji wa Matumizi ya Dawa Yanayofaa Huboresha Udhibiti wa Idadi ya Virusi </a:t>
            </a:r>
          </a:p>
        </p:txBody>
      </p:sp>
      <p:sp>
        <p:nvSpPr>
          <p:cNvPr id="3" name="Content Placeholder 2"/>
          <p:cNvSpPr>
            <a:spLocks noGrp="1"/>
          </p:cNvSpPr>
          <p:nvPr>
            <p:ph idx="1"/>
          </p:nvPr>
        </p:nvSpPr>
        <p:spPr>
          <a:xfrm>
            <a:off x="381000" y="1676400"/>
            <a:ext cx="3429000" cy="4572000"/>
          </a:xfrm>
        </p:spPr>
        <p:txBody>
          <a:bodyPr>
            <a:normAutofit fontScale="77500" lnSpcReduction="20000"/>
          </a:bodyPr>
          <a:lstStyle/>
          <a:p>
            <a:r>
              <a:rPr lang="sw-KE"/>
              <a:t>Asilimia 53 ya wale wenye idadi ya virusi ya awali ya chembechembe </a:t>
            </a:r>
            <a:r>
              <a:rPr lang="sw-KE" u="sng" dirty="0"/>
              <a:t>&gt;</a:t>
            </a:r>
            <a:r>
              <a:rPr lang="sw-KE"/>
              <a:t>1,000/mililita ya damu walifanikiwa kudhibiti idadi ya virusi kufuatia kipimo cha mapema cha idadi ya virusi na kwa kuzingatia kwa umakini sana matumizi yanayofaa ya dawa</a:t>
            </a:r>
          </a:p>
          <a:p>
            <a:endParaRPr lang="sw-KE" dirty="0"/>
          </a:p>
        </p:txBody>
      </p:sp>
      <p:sp>
        <p:nvSpPr>
          <p:cNvPr id="4" name="TextBox 3"/>
          <p:cNvSpPr txBox="1"/>
          <p:nvPr/>
        </p:nvSpPr>
        <p:spPr>
          <a:xfrm>
            <a:off x="222422" y="6474768"/>
            <a:ext cx="6324600" cy="230832"/>
          </a:xfrm>
          <a:prstGeom prst="rect">
            <a:avLst/>
          </a:prstGeom>
          <a:noFill/>
        </p:spPr>
        <p:txBody>
          <a:bodyPr wrap="square" rtlCol="0">
            <a:spAutoFit/>
          </a:bodyPr>
          <a:lstStyle/>
          <a:p>
            <a:r>
              <a:rPr lang="sw-KE" sz="900" dirty="0">
                <a:solidFill>
                  <a:prstClr val="black"/>
                </a:solidFill>
              </a:rPr>
              <a:t>Orrell et al., Antivir</a:t>
            </a:r>
            <a:r>
              <a:rPr lang="sw-KE"/>
              <a:t> </a:t>
            </a:r>
            <a:r>
              <a:rPr lang="sw-KE" sz="900" dirty="0">
                <a:solidFill>
                  <a:prstClr val="black"/>
                </a:solidFill>
              </a:rPr>
              <a:t>Ther 2007</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9159" y="1905000"/>
            <a:ext cx="4596141" cy="355459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885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Utoaji ushauri wa Uzingatiaji Ulioboreshwa wa Matumizi ya Dawa</a:t>
            </a:r>
          </a:p>
        </p:txBody>
      </p:sp>
      <p:sp>
        <p:nvSpPr>
          <p:cNvPr id="4" name="Content Placeholder 3"/>
          <p:cNvSpPr>
            <a:spLocks noGrp="1"/>
          </p:cNvSpPr>
          <p:nvPr>
            <p:ph idx="1"/>
          </p:nvPr>
        </p:nvSpPr>
        <p:spPr>
          <a:xfrm>
            <a:off x="76200" y="1524000"/>
            <a:ext cx="9067800" cy="5334000"/>
          </a:xfrm>
        </p:spPr>
        <p:txBody>
          <a:bodyPr>
            <a:normAutofit fontScale="85000" lnSpcReduction="20000"/>
          </a:bodyPr>
          <a:lstStyle/>
          <a:p>
            <a:pPr marL="0" indent="0" algn="ctr">
              <a:buNone/>
            </a:pPr>
            <a:r>
              <a:rPr lang="sw-KE" sz="2800" dirty="0"/>
              <a:t>Utoaji ushauri wa Uzingatiaji Ulioboreshwa wa Matumizi ya Dawa ni mchakato unaoendelea na unaojirudiarudia ambao unahusisha:</a:t>
            </a:r>
          </a:p>
          <a:p>
            <a:pPr marL="0" indent="0">
              <a:buNone/>
            </a:pPr>
            <a:endParaRPr lang="sw-KE" dirty="0"/>
          </a:p>
          <a:p>
            <a:pPr marL="0" indent="0">
              <a:buNone/>
            </a:pPr>
            <a:endParaRPr lang="sw-KE" dirty="0"/>
          </a:p>
          <a:p>
            <a:pPr marL="0" indent="0">
              <a:buNone/>
            </a:pPr>
            <a:endParaRPr lang="sw-KE" dirty="0"/>
          </a:p>
          <a:p>
            <a:pPr marL="0" indent="0">
              <a:buNone/>
            </a:pPr>
            <a:endParaRPr lang="sw-KE" dirty="0"/>
          </a:p>
          <a:p>
            <a:pPr marL="0" indent="0">
              <a:buNone/>
            </a:pPr>
            <a:endParaRPr lang="sw-KE" dirty="0"/>
          </a:p>
          <a:p>
            <a:pPr marL="0" indent="0">
              <a:buNone/>
            </a:pPr>
            <a:endParaRPr lang="sw-KE" dirty="0"/>
          </a:p>
          <a:p>
            <a:pPr marL="0" indent="0">
              <a:buNone/>
            </a:pPr>
            <a:endParaRPr lang="sw-KE" dirty="0"/>
          </a:p>
          <a:p>
            <a:pPr marL="0" indent="0">
              <a:buNone/>
            </a:pPr>
            <a:endParaRPr lang="sw-KE" dirty="0"/>
          </a:p>
          <a:p>
            <a:pPr marL="0" indent="0" algn="ctr">
              <a:buNone/>
            </a:pPr>
            <a:endParaRPr lang="sw-KE" dirty="0"/>
          </a:p>
          <a:p>
            <a:pPr marL="0" indent="0" algn="ctr">
              <a:buNone/>
            </a:pPr>
            <a:endParaRPr lang="sw-KE" dirty="0"/>
          </a:p>
          <a:p>
            <a:pPr marL="0" indent="0" algn="ctr">
              <a:buNone/>
            </a:pPr>
            <a:r>
              <a:rPr lang="sw-KE"/>
              <a:t>Rudia Hatua ya 1-4 wakati wa vipindi vya kufuatilia.</a:t>
            </a:r>
            <a:endParaRPr lang="sw-KE" dirty="0"/>
          </a:p>
        </p:txBody>
      </p:sp>
      <p:graphicFrame>
        <p:nvGraphicFramePr>
          <p:cNvPr id="5" name="Diagram 4"/>
          <p:cNvGraphicFramePr/>
          <p:nvPr>
            <p:extLst>
              <p:ext uri="{D42A27DB-BD31-4B8C-83A1-F6EECF244321}">
                <p14:modId xmlns:p14="http://schemas.microsoft.com/office/powerpoint/2010/main" val="1047940679"/>
              </p:ext>
            </p:extLst>
          </p:nvPr>
        </p:nvGraphicFramePr>
        <p:xfrm>
          <a:off x="2209800" y="2438400"/>
          <a:ext cx="4724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20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Kutimiza Kiwango Kizuri cha Uzingatiaji wa Matumizi ya Dawa</a:t>
            </a:r>
            <a:endParaRPr lang="sw-KE" dirty="0"/>
          </a:p>
        </p:txBody>
      </p:sp>
      <p:sp>
        <p:nvSpPr>
          <p:cNvPr id="4" name="Content Placeholder 2"/>
          <p:cNvSpPr>
            <a:spLocks noGrp="1"/>
          </p:cNvSpPr>
          <p:nvPr>
            <p:ph idx="1"/>
          </p:nvPr>
        </p:nvSpPr>
        <p:spPr/>
        <p:txBody>
          <a:bodyPr>
            <a:normAutofit/>
          </a:bodyPr>
          <a:lstStyle/>
          <a:p>
            <a:r>
              <a:rPr lang="sw-KE" dirty="0"/>
              <a:t>Vipindi vya uzingatiaji wa matumizi ya dawa vinapaswa kurudiwa hadi uzingatiaji </a:t>
            </a:r>
            <a:br>
              <a:rPr lang="sw-KE" dirty="0"/>
            </a:br>
            <a:r>
              <a:rPr lang="sw-KE" dirty="0"/>
              <a:t>mzuri ufikiwe</a:t>
            </a:r>
          </a:p>
          <a:p>
            <a:r>
              <a:rPr lang="sw-KE" dirty="0"/>
              <a:t>Baada ya kufikia kiwango kinachofaa cha uzingatiaji, panga tarehe ya kipimo cha marudio cha idadi ya virusi baada ya miezi mitatu mfululizo ya uzingatiaji unaofaa na </a:t>
            </a:r>
            <a:br>
              <a:rPr lang="sw-KE" dirty="0"/>
            </a:br>
            <a:r>
              <a:rPr lang="sw-KE" dirty="0"/>
              <a:t>umjulishe mgonjwa</a:t>
            </a:r>
          </a:p>
        </p:txBody>
      </p:sp>
    </p:spTree>
    <p:extLst>
      <p:ext uri="{BB962C8B-B14F-4D97-AF65-F5344CB8AC3E}">
        <p14:creationId xmlns:p14="http://schemas.microsoft.com/office/powerpoint/2010/main" val="73985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Ufuatiliaji wa Idadi ya Virusi kwenye Damu: </a:t>
            </a:r>
            <a:br>
              <a:rPr dirty="0"/>
            </a:br>
            <a:r>
              <a:rPr lang="sw-KE" dirty="0"/>
              <a:t>Usiwe Mwingi Sana, Usiwe Mdogo Zaidi</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sw-KE" dirty="0"/>
              <a:t>Kuna haja ya ushahidi zaidi ili kuamua ratiba ya wastani ya ufuatiliaji wa idadi ya virusi.</a:t>
            </a:r>
          </a:p>
          <a:p>
            <a:r>
              <a:rPr lang="sw-KE" dirty="0"/>
              <a:t>Kufuatilia mara nyingi zaidi:</a:t>
            </a:r>
          </a:p>
          <a:p>
            <a:pPr lvl="1"/>
            <a:r>
              <a:rPr lang="sw-KE" dirty="0"/>
              <a:t>Kunahitaji rasilimali nyingi, ni ghali na si lazima kuboreshe hali</a:t>
            </a:r>
            <a:br>
              <a:rPr lang="sw-KE" dirty="0"/>
            </a:br>
            <a:r>
              <a:rPr lang="sw-KE" dirty="0"/>
              <a:t>ya mgonjwa</a:t>
            </a:r>
          </a:p>
          <a:p>
            <a:pPr lvl="1"/>
            <a:r>
              <a:rPr lang="sw-KE" dirty="0"/>
              <a:t>Iwapo ufuatiliaji hautatekelezwa kwa njia inayofaa unaweza kusababisha mabadiliko ya mapema ya aina ya dawa za kudhibiti VVU (k.m upimaji wa idadi ya virusi kabla ya muda unaotarajiwa wa kudhibiti virusi, au kurudia kupima idadi ya virusi bila kuboresha uzingatiaji wa matumizi yanayofaa ya dawa)</a:t>
            </a:r>
          </a:p>
          <a:p>
            <a:r>
              <a:rPr lang="sw-KE" dirty="0"/>
              <a:t>Kwa upande mwingine, ufuatiliaji uliocheleweshwa unaweza kusababisha ugunduzi uliokawia wa kufeli kwa matibabu na hali ya ugonjwa kuzidi kuwa mbaya</a:t>
            </a:r>
          </a:p>
          <a:p>
            <a:pPr lvl="1"/>
            <a:r>
              <a:rPr lang="sw-KE" dirty="0"/>
              <a:t>Kwa wagonjwa ambao hawazingatii matumizi ya dawa kikamilifu, kipimo cha idadi ya virusi kilichocheleweshwa kinaweza kutoa fursa ya kuibuka kwa ukinzani wa dawa</a:t>
            </a:r>
          </a:p>
        </p:txBody>
      </p:sp>
    </p:spTree>
    <p:extLst>
      <p:ext uri="{BB962C8B-B14F-4D97-AF65-F5344CB8AC3E}">
        <p14:creationId xmlns:p14="http://schemas.microsoft.com/office/powerpoint/2010/main" val="466891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z="3600" dirty="0"/>
              <a:t>Ratiba ya Ufuatiliaji wa Mara kwa Mara wa Idadi ya Virusi kwenye Damu</a:t>
            </a:r>
          </a:p>
        </p:txBody>
      </p:sp>
      <p:sp>
        <p:nvSpPr>
          <p:cNvPr id="5" name="TextBox 4"/>
          <p:cNvSpPr txBox="1"/>
          <p:nvPr/>
        </p:nvSpPr>
        <p:spPr>
          <a:xfrm>
            <a:off x="228600" y="1600200"/>
            <a:ext cx="8610600" cy="461665"/>
          </a:xfrm>
          <a:prstGeom prst="rect">
            <a:avLst/>
          </a:prstGeom>
          <a:noFill/>
          <a:ln w="127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w-KE" sz="2400" b="1" i="0" u="none" strike="noStrike" kern="1200" cap="none" spc="0" normalizeH="0" baseline="0" noProof="0" dirty="0">
                <a:ln>
                  <a:noFill/>
                </a:ln>
                <a:solidFill>
                  <a:prstClr val="black"/>
                </a:solidFill>
                <a:effectLst/>
                <a:uLnTx/>
                <a:uFillTx/>
                <a:latin typeface="Garamond" panose="02020404030301010803" pitchFamily="18" charset="0"/>
              </a:rPr>
              <a:t>Watu Wazima (Wasio na Mimba au Wasionyonyesha)</a:t>
            </a:r>
            <a:endParaRPr kumimoji="0" lang="sw-KE"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6" name="Content Placeholder 5"/>
          <p:cNvSpPr>
            <a:spLocks noGrp="1"/>
          </p:cNvSpPr>
          <p:nvPr>
            <p:ph idx="1"/>
          </p:nvPr>
        </p:nvSpPr>
        <p:spPr>
          <a:xfrm>
            <a:off x="228600" y="2209800"/>
            <a:ext cx="8610600" cy="4572000"/>
          </a:xfrm>
        </p:spPr>
        <p:txBody>
          <a:bodyPr>
            <a:normAutofit/>
          </a:bodyPr>
          <a:lstStyle/>
          <a:p>
            <a:r>
              <a:rPr lang="sw-KE" i="1" dirty="0"/>
              <a:t>Jaza ratiba kulingana na miongozo ya kitaifa</a:t>
            </a:r>
          </a:p>
        </p:txBody>
      </p:sp>
    </p:spTree>
    <p:extLst>
      <p:ext uri="{BB962C8B-B14F-4D97-AF65-F5344CB8AC3E}">
        <p14:creationId xmlns:p14="http://schemas.microsoft.com/office/powerpoint/2010/main" val="668373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Ratiba ya Ufuatiliaji wa Mara kwa Mara wa Idadi ya Virusi kwenye Damu</a:t>
            </a:r>
            <a:endParaRPr lang="sw-KE" dirty="0"/>
          </a:p>
        </p:txBody>
      </p:sp>
      <p:sp>
        <p:nvSpPr>
          <p:cNvPr id="4" name="Content Placeholder 2"/>
          <p:cNvSpPr>
            <a:spLocks noGrp="1"/>
          </p:cNvSpPr>
          <p:nvPr>
            <p:ph idx="1"/>
          </p:nvPr>
        </p:nvSpPr>
        <p:spPr>
          <a:xfrm>
            <a:off x="457200" y="2895600"/>
            <a:ext cx="8229600" cy="3733800"/>
          </a:xfrm>
        </p:spPr>
        <p:txBody>
          <a:bodyPr>
            <a:normAutofit/>
          </a:bodyPr>
          <a:lstStyle/>
          <a:p>
            <a:r>
              <a:rPr lang="sw-KE" i="1" dirty="0"/>
              <a:t>Jaza ratiba kulingana na miongozo ya kitaifa</a:t>
            </a:r>
          </a:p>
          <a:p>
            <a:pPr lvl="1"/>
            <a:endParaRPr lang="sw-KE" dirty="0"/>
          </a:p>
        </p:txBody>
      </p:sp>
      <p:sp>
        <p:nvSpPr>
          <p:cNvPr id="5" name="Content Placeholder 2"/>
          <p:cNvSpPr txBox="1">
            <a:spLocks/>
          </p:cNvSpPr>
          <p:nvPr/>
        </p:nvSpPr>
        <p:spPr>
          <a:xfrm>
            <a:off x="762000" y="1905000"/>
            <a:ext cx="7391400" cy="1066800"/>
          </a:xfrm>
          <a:prstGeom prst="rect">
            <a:avLst/>
          </a:prstGeom>
          <a:ln w="2857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w-KE" sz="3600" b="1" dirty="0"/>
              <a:t>Watoto na Vijana Wanaotumia Dawa za Kudhibiti VVU (ART)</a:t>
            </a:r>
            <a:endParaRPr lang="sw-KE" sz="2800" dirty="0"/>
          </a:p>
          <a:p>
            <a:pPr marL="0" indent="0" algn="ctr">
              <a:buFont typeface="Arial" panose="020B0604020202020204" pitchFamily="34" charset="0"/>
              <a:buNone/>
            </a:pPr>
            <a:endParaRPr lang="sw-KE" sz="3600" dirty="0"/>
          </a:p>
        </p:txBody>
      </p:sp>
    </p:spTree>
    <p:extLst>
      <p:ext uri="{BB962C8B-B14F-4D97-AF65-F5344CB8AC3E}">
        <p14:creationId xmlns:p14="http://schemas.microsoft.com/office/powerpoint/2010/main" val="3899520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Ratiba ya Ufuatiliaji wa Mara kwa Mara wa Idadi ya Virusi kwenye Damu</a:t>
            </a:r>
            <a:endParaRPr lang="sw-KE" dirty="0"/>
          </a:p>
        </p:txBody>
      </p:sp>
      <p:sp>
        <p:nvSpPr>
          <p:cNvPr id="4" name="Content Placeholder 2"/>
          <p:cNvSpPr>
            <a:spLocks noGrp="1"/>
          </p:cNvSpPr>
          <p:nvPr>
            <p:ph idx="1"/>
          </p:nvPr>
        </p:nvSpPr>
        <p:spPr>
          <a:xfrm>
            <a:off x="457200" y="2895600"/>
            <a:ext cx="8229600" cy="3733800"/>
          </a:xfrm>
        </p:spPr>
        <p:txBody>
          <a:bodyPr>
            <a:normAutofit/>
          </a:bodyPr>
          <a:lstStyle/>
          <a:p>
            <a:r>
              <a:rPr lang="sw-KE" i="1" dirty="0"/>
              <a:t>Jaza ratiba kulingana na miongozo ya kitaifa</a:t>
            </a:r>
          </a:p>
          <a:p>
            <a:pPr lvl="1"/>
            <a:endParaRPr lang="sw-KE" dirty="0"/>
          </a:p>
        </p:txBody>
      </p:sp>
      <p:sp>
        <p:nvSpPr>
          <p:cNvPr id="5" name="Content Placeholder 2"/>
          <p:cNvSpPr txBox="1">
            <a:spLocks/>
          </p:cNvSpPr>
          <p:nvPr/>
        </p:nvSpPr>
        <p:spPr>
          <a:xfrm>
            <a:off x="762000" y="1905000"/>
            <a:ext cx="7391400" cy="990600"/>
          </a:xfrm>
          <a:prstGeom prst="rect">
            <a:avLst/>
          </a:prstGeom>
          <a:ln w="2857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w-KE" sz="2800" b="1" dirty="0"/>
              <a:t>Wanawake wajawazito au Wanaonyonyesha Wanaotumia dawa za kudhibiti virusi (ART)</a:t>
            </a:r>
            <a:endParaRPr lang="sw-KE" sz="2000" dirty="0"/>
          </a:p>
          <a:p>
            <a:pPr marL="0" indent="0" algn="ctr">
              <a:buFont typeface="Arial" panose="020B0604020202020204" pitchFamily="34" charset="0"/>
              <a:buNone/>
            </a:pPr>
            <a:endParaRPr lang="sw-KE" sz="3600" dirty="0"/>
          </a:p>
        </p:txBody>
      </p:sp>
    </p:spTree>
    <p:extLst>
      <p:ext uri="{BB962C8B-B14F-4D97-AF65-F5344CB8AC3E}">
        <p14:creationId xmlns:p14="http://schemas.microsoft.com/office/powerpoint/2010/main" val="387893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Umuhimu wa Idadi ya Chembechembe </a:t>
            </a:r>
            <a:br>
              <a:rPr lang="sw-KE" dirty="0"/>
            </a:br>
            <a:r>
              <a:rPr lang="sw-KE" dirty="0"/>
              <a:t>za CD4</a:t>
            </a:r>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sw-KE" b="1" dirty="0"/>
              <a:t>Kwa wale ambao hawatumii dawa za kudhibiti virusi (ART): </a:t>
            </a:r>
            <a:r>
              <a:rPr lang="sw-KE"/>
              <a:t>Pima idadi ya chembechembe za CD4 katika kiwango cha msingi na kila baada ya miezi 6 ili ktuoa fursa ya mapema ya kuanza matumiz ya dawa za kudhibiti VVU (ART) na kuamua uzuiaji wa maambukizi yanayosababishwa na viini kwa sababu ya kuzorotwa kwa kinga ya mwili</a:t>
            </a:r>
          </a:p>
          <a:p>
            <a:r>
              <a:rPr lang="sw-KE" b="1"/>
              <a:t>Kwa ufuatiliaji wa idadi ya virusi unaolenga kubaini iwapo matibabu ya kudhibiti virusi yamefeli:</a:t>
            </a:r>
            <a:r>
              <a:rPr lang="sw-KE"/>
              <a:t> Pima idadi ya chembechembe za CD4 kila baada ya miezi 6 kwa wale wanaotumia dawa za kudhibiti virusi (ART) ili kutathmini jinsi wanavyopokea matibabu</a:t>
            </a:r>
          </a:p>
          <a:p>
            <a:r>
              <a:rPr lang="sw-KE" b="1" dirty="0"/>
              <a:t>Iwapo upimaji wa mara kwa mara wa idadi ya virusi unapatikana:</a:t>
            </a:r>
          </a:p>
          <a:p>
            <a:pPr lvl="1"/>
            <a:r>
              <a:rPr lang="sw-KE"/>
              <a:t>Kipimo cha idadi ya chembechembe za CD4 kinaweza kuwa hakihitajiki tena kwa wale wanaotumia dawa za kudhibiti VVU (ART) ambao idadi yao ya virusi imedhibitishwa kuwa chembechembe &lt;1000/mililita ya damu</a:t>
            </a:r>
          </a:p>
          <a:p>
            <a:pPr lvl="1"/>
            <a:r>
              <a:rPr lang="sw-KE"/>
              <a:t>Kipimo cha idadi ya chembechembe za CD4 kinaweza kuwa bado kinahitajika iwapo amegonjeka na ana magonjwa yanayosabishwa na viini ili kusaidia katika utambuzi</a:t>
            </a:r>
          </a:p>
          <a:p>
            <a:pPr lvl="1"/>
            <a:endParaRPr lang="sw-KE" dirty="0"/>
          </a:p>
        </p:txBody>
      </p:sp>
    </p:spTree>
    <p:extLst>
      <p:ext uri="{BB962C8B-B14F-4D97-AF65-F5344CB8AC3E}">
        <p14:creationId xmlns:p14="http://schemas.microsoft.com/office/powerpoint/2010/main" val="2328249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Upimaji wa Chembechembe za CD4</a:t>
            </a:r>
            <a:endParaRPr lang="sw-KE" dirty="0"/>
          </a:p>
        </p:txBody>
      </p:sp>
      <p:sp>
        <p:nvSpPr>
          <p:cNvPr id="3" name="Content Placeholder 2"/>
          <p:cNvSpPr>
            <a:spLocks noGrp="1"/>
          </p:cNvSpPr>
          <p:nvPr>
            <p:ph idx="1"/>
          </p:nvPr>
        </p:nvSpPr>
        <p:spPr>
          <a:xfrm>
            <a:off x="457200" y="1600200"/>
            <a:ext cx="8229600" cy="5029200"/>
          </a:xfrm>
        </p:spPr>
        <p:txBody>
          <a:bodyPr>
            <a:normAutofit/>
          </a:bodyPr>
          <a:lstStyle/>
          <a:p>
            <a:r>
              <a:rPr lang="sw-KE" i="1" dirty="0"/>
              <a:t>Jaza miongozo ya kitaifa kuhusu upimaji wa idadi ya chembechembe za CD4</a:t>
            </a:r>
          </a:p>
        </p:txBody>
      </p:sp>
    </p:spTree>
    <p:extLst>
      <p:ext uri="{BB962C8B-B14F-4D97-AF65-F5344CB8AC3E}">
        <p14:creationId xmlns:p14="http://schemas.microsoft.com/office/powerpoint/2010/main" val="420930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rmAutofit/>
          </a:bodyPr>
          <a:lstStyle/>
          <a:p>
            <a:r>
              <a:rPr lang="sw-KE"/>
              <a:t>Kutathmini Ufahamu</a:t>
            </a:r>
            <a:endParaRPr lang="sw-KE" dirty="0"/>
          </a:p>
        </p:txBody>
      </p:sp>
    </p:spTree>
    <p:extLst>
      <p:ext uri="{BB962C8B-B14F-4D97-AF65-F5344CB8AC3E}">
        <p14:creationId xmlns:p14="http://schemas.microsoft.com/office/powerpoint/2010/main" val="103017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fontScale="90000"/>
          </a:bodyPr>
          <a:lstStyle/>
          <a:p>
            <a:r>
              <a:rPr lang="sw-KE" dirty="0">
                <a:solidFill>
                  <a:schemeClr val="bg1"/>
                </a:solidFill>
                <a:latin typeface="Garamond" panose="02020404030301010803" pitchFamily="18" charset="0"/>
              </a:rPr>
              <a:t>Utangulizi: Je, Idadi ya Virusi kwenye Damu ni nini? (1)</a:t>
            </a:r>
          </a:p>
        </p:txBody>
      </p:sp>
      <p:sp>
        <p:nvSpPr>
          <p:cNvPr id="3" name="Content Placeholder 2"/>
          <p:cNvSpPr>
            <a:spLocks noGrp="1"/>
          </p:cNvSpPr>
          <p:nvPr>
            <p:ph idx="1"/>
          </p:nvPr>
        </p:nvSpPr>
        <p:spPr>
          <a:xfrm>
            <a:off x="762000" y="1905000"/>
            <a:ext cx="7391400" cy="1828800"/>
          </a:xfrm>
          <a:ln w="28575">
            <a:solidFill>
              <a:srgbClr val="FF0000"/>
            </a:solidFill>
          </a:ln>
        </p:spPr>
        <p:txBody>
          <a:bodyPr>
            <a:noAutofit/>
          </a:bodyPr>
          <a:lstStyle/>
          <a:p>
            <a:pPr marL="0" indent="0" algn="ctr">
              <a:buNone/>
            </a:pPr>
            <a:r>
              <a:rPr lang="sw-KE" b="1" dirty="0"/>
              <a:t>Idadi ya virusi </a:t>
            </a:r>
            <a:r>
              <a:rPr lang="sw-KE" dirty="0"/>
              <a:t>ni kiwango cha</a:t>
            </a:r>
            <a:r>
              <a:rPr lang="sw-KE" sz="3600" dirty="0">
                <a:solidFill>
                  <a:schemeClr val="tx2"/>
                </a:solidFill>
                <a:latin typeface="Garamond" panose="02020404030301010803" pitchFamily="18" charset="0"/>
              </a:rPr>
              <a:t> </a:t>
            </a:r>
          </a:p>
          <a:p>
            <a:pPr marL="0" indent="0" algn="ctr">
              <a:buNone/>
            </a:pPr>
            <a:r>
              <a:rPr lang="sw-KE" sz="3600" dirty="0"/>
              <a:t>Chembechembe </a:t>
            </a:r>
            <a:r>
              <a:rPr lang="sw-KE" sz="3600" dirty="0">
                <a:solidFill>
                  <a:schemeClr val="tx2"/>
                </a:solidFill>
                <a:latin typeface="Garamond" panose="02020404030301010803" pitchFamily="18" charset="0"/>
              </a:rPr>
              <a:t>za RNA za VVU zilizo kwenye damu.</a:t>
            </a:r>
          </a:p>
          <a:p>
            <a:pPr marL="0" indent="0" algn="ctr">
              <a:buNone/>
            </a:pPr>
            <a:endParaRPr lang="sw-KE" sz="3600" dirty="0">
              <a:solidFill>
                <a:schemeClr val="tx2"/>
              </a:solidFill>
              <a:latin typeface="Garamond" panose="02020404030301010803" pitchFamily="18" charset="0"/>
            </a:endParaRPr>
          </a:p>
          <a:p>
            <a:pPr marL="0" indent="0" algn="ctr">
              <a:buNone/>
            </a:pPr>
            <a:r>
              <a:rPr lang="sw-KE" dirty="0">
                <a:solidFill>
                  <a:schemeClr val="tx2"/>
                </a:solidFill>
                <a:latin typeface="Garamond" panose="02020404030301010803" pitchFamily="18" charset="0"/>
              </a:rPr>
              <a:t>Hii ni ishara kwamba idadi ya virusi </a:t>
            </a:r>
          </a:p>
          <a:p>
            <a:pPr marL="0" indent="0" algn="ctr">
              <a:buNone/>
            </a:pPr>
            <a:r>
              <a:rPr lang="sw-KE" dirty="0">
                <a:solidFill>
                  <a:schemeClr val="tx2"/>
                </a:solidFill>
                <a:latin typeface="Garamond" panose="02020404030301010803" pitchFamily="18" charset="0"/>
              </a:rPr>
              <a:t>inazidi kuongezeka mwilini.</a:t>
            </a:r>
            <a:endParaRPr lang="sw-KE" sz="2800" dirty="0">
              <a:solidFill>
                <a:schemeClr val="tx2"/>
              </a:solidFill>
              <a:latin typeface="Garamond" panose="02020404030301010803" pitchFamily="18" charset="0"/>
            </a:endParaRPr>
          </a:p>
          <a:p>
            <a:pPr marL="0" indent="0" algn="ctr">
              <a:buNone/>
            </a:pPr>
            <a:endParaRPr lang="sw-KE" sz="3600" dirty="0"/>
          </a:p>
        </p:txBody>
      </p:sp>
    </p:spTree>
    <p:extLst>
      <p:ext uri="{BB962C8B-B14F-4D97-AF65-F5344CB8AC3E}">
        <p14:creationId xmlns:p14="http://schemas.microsoft.com/office/powerpoint/2010/main" val="1892365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Swali la 1</a:t>
            </a:r>
            <a:endParaRPr lang="sw-KE"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marL="0" indent="0" algn="ctr">
              <a:buNone/>
            </a:pPr>
            <a:r>
              <a:rPr lang="sw-KE" b="1" dirty="0"/>
              <a:t>Je, ni yupi kati ya wagonjwa wafuatao ambaye ana hatari kubwa zaidi ya kusambaza VVU wakati wa tendo la ngono bila kutumia kinga?</a:t>
            </a:r>
          </a:p>
          <a:p>
            <a:pPr marL="0" indent="0">
              <a:buNone/>
            </a:pPr>
            <a:endParaRPr lang="sw-KE" b="1" dirty="0"/>
          </a:p>
          <a:p>
            <a:pPr marL="514350" indent="-514350">
              <a:buAutoNum type="alphaUcPeriod"/>
            </a:pPr>
            <a:r>
              <a:rPr lang="sw-KE"/>
              <a:t>Anayetumia dawa za kudhibiti virusi mwenye idadi ya virusi = chembechembe 10,000/mililita ya damu</a:t>
            </a:r>
          </a:p>
          <a:p>
            <a:pPr marL="514350" indent="-514350">
              <a:buFont typeface="Arial" panose="020B0604020202020204" pitchFamily="34" charset="0"/>
              <a:buAutoNum type="alphaUcPeriod"/>
            </a:pPr>
            <a:r>
              <a:rPr lang="sw-KE"/>
              <a:t>Asiyetumia dawa za kudhibiti virusi mwenye idadi ya virusi = chembechembe 100,000/mililita ya damu</a:t>
            </a:r>
          </a:p>
          <a:p>
            <a:pPr marL="514350" indent="-514350">
              <a:buAutoNum type="alphaUcPeriod"/>
            </a:pPr>
            <a:r>
              <a:rPr lang="sw-KE"/>
              <a:t>Anayetumia dawa za kudhibiti virusi mwenye idadi ya virusi ya chembechembe &lt;20/mililita ya damu</a:t>
            </a:r>
          </a:p>
          <a:p>
            <a:pPr marL="514350" indent="-514350">
              <a:buFont typeface="Arial" panose="020B0604020202020204" pitchFamily="34" charset="0"/>
              <a:buAutoNum type="alphaUcPeriod"/>
            </a:pPr>
            <a:r>
              <a:rPr lang="sw-KE"/>
              <a:t>Anayetumia dawa za kudhibiti virusi mwenye idadi ya virusi = chembechembe 2,000/mililita ya damu</a:t>
            </a:r>
            <a:endParaRPr lang="sw-KE" dirty="0"/>
          </a:p>
        </p:txBody>
      </p:sp>
    </p:spTree>
    <p:extLst>
      <p:ext uri="{BB962C8B-B14F-4D97-AF65-F5344CB8AC3E}">
        <p14:creationId xmlns:p14="http://schemas.microsoft.com/office/powerpoint/2010/main" val="3206528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Jibu</a:t>
            </a:r>
            <a:endParaRPr lang="sw-KE"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lgn="ctr">
              <a:buNone/>
            </a:pPr>
            <a:r>
              <a:rPr lang="sw-KE" b="1" dirty="0"/>
              <a:t>Je, ni yupi kati ya wagonjwa wafuatao ambaye ana hatari kubwa zaidi ya kusambaza VVU wakati wa tendo la ngono bila kutumia kinga?</a:t>
            </a:r>
          </a:p>
          <a:p>
            <a:pPr marL="514350" indent="-514350">
              <a:buAutoNum type="alphaUcPeriod"/>
            </a:pPr>
            <a:r>
              <a:rPr lang="sw-KE" dirty="0"/>
              <a:t>Anayetumia dawa za kudhibiti virusi mwenye idadi ya virusi = chembechembe 10,000</a:t>
            </a:r>
          </a:p>
          <a:p>
            <a:pPr marL="514350" indent="-514350">
              <a:buAutoNum type="alphaUcPeriod"/>
            </a:pPr>
            <a:r>
              <a:rPr lang="sw-KE" b="1" dirty="0">
                <a:solidFill>
                  <a:srgbClr val="FF0000"/>
                </a:solidFill>
              </a:rPr>
              <a:t>Asiyetumia dawa za kudhibiti virusi mwenye idadi ya virusi = 100,000</a:t>
            </a:r>
          </a:p>
          <a:p>
            <a:pPr marL="514350" indent="-514350">
              <a:buAutoNum type="alphaUcPeriod"/>
            </a:pPr>
            <a:r>
              <a:rPr lang="sw-KE" dirty="0"/>
              <a:t>Anayetumia dawa za kudhibiti virusi mwenye idadi ya virusi &lt;20</a:t>
            </a:r>
          </a:p>
          <a:p>
            <a:pPr marL="514350" indent="-514350">
              <a:buAutoNum type="alphaUcPeriod"/>
            </a:pPr>
            <a:r>
              <a:rPr lang="sw-KE" dirty="0"/>
              <a:t>Anayetumia dawa za kudhibiti virusi mwenye idadi ya virusi = 2,000</a:t>
            </a:r>
          </a:p>
        </p:txBody>
      </p:sp>
    </p:spTree>
    <p:extLst>
      <p:ext uri="{BB962C8B-B14F-4D97-AF65-F5344CB8AC3E}">
        <p14:creationId xmlns:p14="http://schemas.microsoft.com/office/powerpoint/2010/main" val="3208980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Swali la 2</a:t>
            </a:r>
            <a:endParaRPr lang="sw-KE" dirty="0"/>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sw-KE" b="1" dirty="0"/>
              <a:t>Mgonjwa A ana idadi ya virusi = 3,500 baada ya wiki 6 za kutumia dawa za kudhibiti VVU (ART). Hii inaonyesha matibabu ya kudhibiti VVU yamefeli.</a:t>
            </a:r>
          </a:p>
          <a:p>
            <a:pPr marL="514350" indent="-514350">
              <a:buAutoNum type="alphaUcPeriod"/>
            </a:pPr>
            <a:r>
              <a:rPr lang="sw-KE" dirty="0"/>
              <a:t>Kweli</a:t>
            </a:r>
          </a:p>
          <a:p>
            <a:pPr marL="514350" indent="-514350">
              <a:buAutoNum type="alphaUcPeriod"/>
            </a:pPr>
            <a:r>
              <a:rPr lang="sw-KE" dirty="0"/>
              <a:t>Si Kweli</a:t>
            </a:r>
          </a:p>
        </p:txBody>
      </p:sp>
    </p:spTree>
    <p:extLst>
      <p:ext uri="{BB962C8B-B14F-4D97-AF65-F5344CB8AC3E}">
        <p14:creationId xmlns:p14="http://schemas.microsoft.com/office/powerpoint/2010/main" val="3499486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Jibu</a:t>
            </a:r>
            <a:endParaRPr lang="sw-KE" dirty="0"/>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sw-KE" b="1" dirty="0"/>
              <a:t>Mgonjwa A ana idadi ya virusi = 3,500 baada ya wiki 6 za kutumia dawa za kudhibiti VVU (ART). Hii inaonyesha matibabu ya kudhibiti VVU yamefeli.</a:t>
            </a:r>
          </a:p>
          <a:p>
            <a:pPr marL="0" indent="0">
              <a:buNone/>
            </a:pPr>
            <a:endParaRPr lang="sw-KE" b="1" dirty="0"/>
          </a:p>
          <a:p>
            <a:pPr marL="514350" indent="-514350">
              <a:buAutoNum type="alphaUcPeriod"/>
            </a:pPr>
            <a:r>
              <a:rPr lang="sw-KE"/>
              <a:t>Kweli</a:t>
            </a:r>
          </a:p>
          <a:p>
            <a:pPr marL="514350" indent="-514350">
              <a:buAutoNum type="alphaUcPeriod"/>
            </a:pPr>
            <a:r>
              <a:rPr lang="sw-KE" b="1" dirty="0">
                <a:solidFill>
                  <a:srgbClr val="FF0000"/>
                </a:solidFill>
              </a:rPr>
              <a:t>Si Kweli</a:t>
            </a:r>
          </a:p>
        </p:txBody>
      </p:sp>
    </p:spTree>
    <p:extLst>
      <p:ext uri="{BB962C8B-B14F-4D97-AF65-F5344CB8AC3E}">
        <p14:creationId xmlns:p14="http://schemas.microsoft.com/office/powerpoint/2010/main" val="2553497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Swali la 3</a:t>
            </a:r>
            <a:endParaRPr lang="sw-KE"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lgn="ctr">
              <a:buNone/>
            </a:pPr>
            <a:r>
              <a:rPr lang="sw-KE" b="1" dirty="0"/>
              <a:t>Mgonjwa B ana idadi ya virusi isiyogundulika kwenye kipimo baada ya miezi 6 ya kutumia dawa za kudhibiti VVU (ART). Je, kipimo kinachofuata cha idadi ya virusi kinapaswa kufanyika lini?</a:t>
            </a:r>
          </a:p>
          <a:p>
            <a:pPr marL="0" indent="0" algn="ctr">
              <a:buNone/>
            </a:pPr>
            <a:endParaRPr lang="sw-KE" dirty="0"/>
          </a:p>
          <a:p>
            <a:pPr marL="514350" indent="-514350">
              <a:buAutoNum type="arabicPeriod"/>
            </a:pPr>
            <a:r>
              <a:rPr lang="sw-KE"/>
              <a:t>Baada ya Miezi 3</a:t>
            </a:r>
          </a:p>
          <a:p>
            <a:pPr marL="514350" indent="-514350">
              <a:buAutoNum type="arabicPeriod"/>
            </a:pPr>
            <a:r>
              <a:rPr lang="sw-KE"/>
              <a:t>Baada ya Miezi 6</a:t>
            </a:r>
          </a:p>
          <a:p>
            <a:pPr marL="514350" indent="-514350">
              <a:buAutoNum type="arabicPeriod"/>
            </a:pPr>
            <a:r>
              <a:rPr lang="sw-KE"/>
              <a:t>Baada ya Mwaka 1</a:t>
            </a:r>
          </a:p>
          <a:p>
            <a:pPr marL="514350" indent="-514350">
              <a:buAutoNum type="arabicPeriod"/>
            </a:pPr>
            <a:r>
              <a:rPr lang="sw-KE"/>
              <a:t>Hakihitajiki</a:t>
            </a:r>
            <a:endParaRPr lang="sw-KE" dirty="0"/>
          </a:p>
        </p:txBody>
      </p:sp>
    </p:spTree>
    <p:extLst>
      <p:ext uri="{BB962C8B-B14F-4D97-AF65-F5344CB8AC3E}">
        <p14:creationId xmlns:p14="http://schemas.microsoft.com/office/powerpoint/2010/main" val="2068060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Jibu</a:t>
            </a:r>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lgn="ctr">
              <a:buNone/>
            </a:pPr>
            <a:r>
              <a:rPr lang="sw-KE" b="1" dirty="0"/>
              <a:t>Mgonjwa B ana idadi ya virusi isiyogundulika kwenye kipimo baada ya miezi 6 ya kutumia dawa za kudhibiti VVU (ART). Je, kipimo kinachofuata cha idadi ya virusi kinapaswa kufanyika lini?</a:t>
            </a:r>
          </a:p>
          <a:p>
            <a:pPr marL="0" indent="0" algn="ctr">
              <a:buNone/>
            </a:pPr>
            <a:endParaRPr lang="sw-KE" dirty="0"/>
          </a:p>
          <a:p>
            <a:pPr marL="514350" indent="-514350">
              <a:buAutoNum type="arabicPeriod"/>
            </a:pPr>
            <a:r>
              <a:rPr lang="sw-KE" dirty="0"/>
              <a:t>Baada ya Miezi 3</a:t>
            </a:r>
          </a:p>
          <a:p>
            <a:pPr marL="514350" indent="-514350">
              <a:buAutoNum type="arabicPeriod"/>
            </a:pPr>
            <a:r>
              <a:rPr lang="sw-KE" dirty="0">
                <a:solidFill>
                  <a:srgbClr val="FF0000"/>
                </a:solidFill>
              </a:rPr>
              <a:t>Baada ya Miezi 6</a:t>
            </a:r>
          </a:p>
          <a:p>
            <a:pPr marL="514350" indent="-514350">
              <a:buAutoNum type="arabicPeriod"/>
            </a:pPr>
            <a:r>
              <a:rPr lang="sw-KE" dirty="0"/>
              <a:t>Baada ya Mwaka 1</a:t>
            </a:r>
          </a:p>
          <a:p>
            <a:pPr marL="514350" indent="-514350">
              <a:buAutoNum type="arabicPeriod"/>
            </a:pPr>
            <a:r>
              <a:rPr lang="sw-KE" dirty="0"/>
              <a:t>Hakihitajiki</a:t>
            </a:r>
          </a:p>
        </p:txBody>
      </p:sp>
    </p:spTree>
    <p:extLst>
      <p:ext uri="{BB962C8B-B14F-4D97-AF65-F5344CB8AC3E}">
        <p14:creationId xmlns:p14="http://schemas.microsoft.com/office/powerpoint/2010/main" val="1669514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Mukhtasari</a:t>
            </a:r>
            <a:endParaRPr lang="sw-KE" dirty="0"/>
          </a:p>
        </p:txBody>
      </p:sp>
      <p:sp>
        <p:nvSpPr>
          <p:cNvPr id="3" name="Content Placeholder 2"/>
          <p:cNvSpPr>
            <a:spLocks noGrp="1"/>
          </p:cNvSpPr>
          <p:nvPr>
            <p:ph idx="1"/>
          </p:nvPr>
        </p:nvSpPr>
        <p:spPr>
          <a:xfrm>
            <a:off x="152400" y="1600200"/>
            <a:ext cx="8763000" cy="5257800"/>
          </a:xfrm>
        </p:spPr>
        <p:txBody>
          <a:bodyPr>
            <a:noAutofit/>
          </a:bodyPr>
          <a:lstStyle/>
          <a:p>
            <a:r>
              <a:rPr lang="sw-KE" sz="1800" dirty="0"/>
              <a:t>Idadi ya virusi hubashiria mgonjwa jinsi hali ya ugonjwa wake utaendelea, na usambazaji wa VVU kwa wapenzi wake wa ngono au kutoka kwa mama hadi kwa mtoto</a:t>
            </a:r>
          </a:p>
          <a:p>
            <a:r>
              <a:rPr lang="sw-KE" sz="1800" dirty="0"/>
              <a:t>Miongoni mwa watu wengi, idadi ya virusi itashuka hadi viwango visivyoweza kugunduliwa na vipimo vya idadi ya virusi kwenye damu baada ya miezi 6 ya kutumia dawa za kudhibiti VVU (ART)</a:t>
            </a:r>
          </a:p>
          <a:p>
            <a:r>
              <a:rPr lang="sw-KE" sz="1800" dirty="0"/>
              <a:t>Kipimo cha idadi ya virusi ndio mbinu inayopendelewa ya kugundua kufeli kwa matibabu kwa wagonjwa wanaotumia dawa za kudhibiti VVU (ART) na kinapaswa kufanyika kila baada ya miezi 6 ya kutumia dawa za kudhibiti VVU (ART)</a:t>
            </a:r>
          </a:p>
          <a:p>
            <a:r>
              <a:rPr lang="sw-KE" sz="1800" dirty="0"/>
              <a:t>Kwa wakati huu, idadi ya virusi ya chembechembe &lt;1000/mililita inaashiria upokeleaji unaokubalika wa dawa za kudhibiti VVU (ART) (kwa wakati huu, bado utafiti unaendelea kufanywa)</a:t>
            </a:r>
          </a:p>
          <a:p>
            <a:r>
              <a:rPr lang="sw-KE" sz="1800" b="1" u="sng" dirty="0"/>
              <a:t>Kufeli kwa matibabu kwa mujibu wa idadi ya virusi:</a:t>
            </a:r>
            <a:r>
              <a:rPr lang="sw-KE" sz="1800" dirty="0"/>
              <a:t> idadi isiyopungua ya virusi (vipimo &gt;2 vya idadi ya virusi vinavyofanyika kila baada ya miezi 3 huku vikiambatana na usaidizi wa uzingatiaji wa dawa wakati wa kipindi cha kabla ya kipimo) kwenye umajimaji wa damu ya chembechembe ≥1000/mililita ikipimwa baada ya angalau miezi 6 ya kutumia dawa za kudhibiti VVU (ART)</a:t>
            </a:r>
          </a:p>
        </p:txBody>
      </p:sp>
    </p:spTree>
    <p:extLst>
      <p:ext uri="{BB962C8B-B14F-4D97-AF65-F5344CB8AC3E}">
        <p14:creationId xmlns:p14="http://schemas.microsoft.com/office/powerpoint/2010/main" val="3916707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Una Maswali?</a:t>
            </a:r>
          </a:p>
        </p:txBody>
      </p:sp>
    </p:spTree>
    <p:extLst>
      <p:ext uri="{BB962C8B-B14F-4D97-AF65-F5344CB8AC3E}">
        <p14:creationId xmlns:p14="http://schemas.microsoft.com/office/powerpoint/2010/main" val="360165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Utangulizi: Je, Idadi ya Virusi kwenye Damu ni nini? (2)</a:t>
            </a:r>
            <a:endParaRPr lang="sw-KE" dirty="0"/>
          </a:p>
        </p:txBody>
      </p:sp>
      <p:sp>
        <p:nvSpPr>
          <p:cNvPr id="4" name="Content Placeholder 2"/>
          <p:cNvSpPr>
            <a:spLocks noGrp="1"/>
          </p:cNvSpPr>
          <p:nvPr>
            <p:ph idx="1"/>
          </p:nvPr>
        </p:nvSpPr>
        <p:spPr>
          <a:xfrm>
            <a:off x="457200" y="1905000"/>
            <a:ext cx="8229600" cy="3496994"/>
          </a:xfrm>
        </p:spPr>
        <p:txBody>
          <a:bodyPr>
            <a:normAutofit fontScale="70000" lnSpcReduction="20000"/>
          </a:bodyPr>
          <a:lstStyle/>
          <a:p>
            <a:r>
              <a:rPr lang="sw-KE" sz="3500" dirty="0"/>
              <a:t>Idadi ya virusi kwenye damu hutumiwa kama kiashiria cha:</a:t>
            </a:r>
          </a:p>
          <a:p>
            <a:pPr lvl="1"/>
            <a:r>
              <a:rPr lang="sw-KE" sz="3000" dirty="0"/>
              <a:t>Jinsi virusi vinavyopokea dawa za kudhibiti virusi na hatari ya hali ya ugonjwa kuzorota</a:t>
            </a:r>
          </a:p>
          <a:p>
            <a:pPr lvl="1"/>
            <a:r>
              <a:rPr lang="sw-KE" sz="3000" dirty="0"/>
              <a:t>Hatari ya kusambazwa kwa VVU kati ya wapenzi wanaoshiriki ngono</a:t>
            </a:r>
          </a:p>
          <a:p>
            <a:pPr lvl="1"/>
            <a:r>
              <a:rPr lang="sw-KE" sz="3000" dirty="0"/>
              <a:t>Hatari ya kusambaza VVU kutoka kwa mama hadi kwa mtoto</a:t>
            </a:r>
          </a:p>
          <a:p>
            <a:r>
              <a:rPr lang="sw-KE" sz="3500" dirty="0"/>
              <a:t>Tangu mwaka wa 2013, miongozo ya Shirika la Afya Duniani (WHO) imependekeza kipimo cha idadi ya virusi kwenye damu kwa watoto na watu wote wazima walioambukizwa VVU na wanaotumia dawa za kudhibiti virusi</a:t>
            </a:r>
          </a:p>
          <a:p>
            <a:endParaRPr lang="sw-KE" dirty="0"/>
          </a:p>
        </p:txBody>
      </p:sp>
      <p:sp>
        <p:nvSpPr>
          <p:cNvPr id="5" name="TextBox 4"/>
          <p:cNvSpPr txBox="1"/>
          <p:nvPr/>
        </p:nvSpPr>
        <p:spPr>
          <a:xfrm>
            <a:off x="-32657" y="6319873"/>
            <a:ext cx="6324600" cy="230832"/>
          </a:xfrm>
          <a:prstGeom prst="rect">
            <a:avLst/>
          </a:prstGeom>
          <a:noFill/>
        </p:spPr>
        <p:txBody>
          <a:bodyPr wrap="square" rtlCol="0">
            <a:spAutoFit/>
          </a:bodyPr>
          <a:lstStyle/>
          <a:p>
            <a:r>
              <a:rPr lang="sw-KE" sz="900" dirty="0">
                <a:latin typeface="+mj-lt"/>
              </a:rPr>
              <a:t>DHHS Guidelines (Miongozo ya DHHS), 2013; Murray et al, AIDS 1999; Marschner</a:t>
            </a:r>
            <a:r>
              <a:rPr lang="sw-KE" dirty="0"/>
              <a:t> </a:t>
            </a:r>
            <a:r>
              <a:rPr lang="sw-KE" sz="900" dirty="0">
                <a:latin typeface="+mj-lt"/>
              </a:rPr>
              <a:t>et al, JID 1998; Thiebaut</a:t>
            </a:r>
            <a:r>
              <a:rPr lang="sw-KE" dirty="0"/>
              <a:t> </a:t>
            </a:r>
            <a:r>
              <a:rPr lang="sw-KE" sz="900" dirty="0">
                <a:latin typeface="+mj-lt"/>
              </a:rPr>
              <a:t>et al, AIDS 2000</a:t>
            </a:r>
          </a:p>
        </p:txBody>
      </p:sp>
    </p:spTree>
    <p:extLst>
      <p:ext uri="{BB962C8B-B14F-4D97-AF65-F5344CB8AC3E}">
        <p14:creationId xmlns:p14="http://schemas.microsoft.com/office/powerpoint/2010/main" val="189236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Idadi ya Virusi kwenye Damu Wakati wa Ugonjwa wa VVU</a:t>
            </a:r>
            <a:endParaRPr lang="sw-KE" dirty="0"/>
          </a:p>
        </p:txBody>
      </p:sp>
      <p:sp>
        <p:nvSpPr>
          <p:cNvPr id="4" name="Content Placeholder 2"/>
          <p:cNvSpPr>
            <a:spLocks noGrp="1"/>
          </p:cNvSpPr>
          <p:nvPr>
            <p:ph idx="1"/>
          </p:nvPr>
        </p:nvSpPr>
        <p:spPr>
          <a:xfrm>
            <a:off x="0" y="4460148"/>
            <a:ext cx="9067800" cy="1858963"/>
          </a:xfrm>
        </p:spPr>
        <p:txBody>
          <a:bodyPr>
            <a:noAutofit/>
          </a:bodyPr>
          <a:lstStyle/>
          <a:p>
            <a:r>
              <a:rPr lang="sw-KE" sz="1600" b="1" u="sng" dirty="0"/>
              <a:t>Maambukizi sugu:</a:t>
            </a:r>
            <a:r>
              <a:rPr lang="sw-KE" sz="1600" dirty="0"/>
              <a:t> Idadi ya virusi kwenye damu hupongezeka kwa kasi sana na mara nyingi kwa viwango vya juu sana (virusi &gt;milioni 1/mililita ya damu)</a:t>
            </a:r>
          </a:p>
          <a:p>
            <a:r>
              <a:rPr lang="sw-KE" sz="1600" b="1" u="sng" dirty="0"/>
              <a:t>Wiki 6-12 baada ya maambukizi:</a:t>
            </a:r>
            <a:r>
              <a:rPr lang="sw-KE" sz="1600" dirty="0"/>
              <a:t> Mfumo wa ukingaji mwilini hupunguza idadi ya virusi kwenye damu hadi kiwango cha chini (“kiwango cha msingi”)</a:t>
            </a:r>
          </a:p>
          <a:p>
            <a:r>
              <a:rPr lang="sw-KE" sz="1600" b="1" dirty="0"/>
              <a:t>Kiwango cha msingi </a:t>
            </a:r>
            <a:r>
              <a:rPr lang="sw-KE" sz="1600" dirty="0"/>
              <a:t>hutabiri hali ya ugonjwa, kiango cha msingi cha juu zaidi kinaashiria ugonjwa unaendelea kuwa mbaya kufikia hali ya UKIMWI</a:t>
            </a:r>
          </a:p>
          <a:p>
            <a:r>
              <a:rPr lang="sw-KE" sz="1600" dirty="0"/>
              <a:t>Bila kutumia dawa za kudhibiti virusi, idadi ya virusi huongezeka katika kipindi cha miaka kadhaa, ongezeko hili likiwa la kasi ya chini mwanzoni na kisha kwa kasi sana pindi dalili zinapoanza kujitokeza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1521" y="1468370"/>
            <a:ext cx="5560957" cy="31204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657" y="6467946"/>
            <a:ext cx="6324600" cy="230832"/>
          </a:xfrm>
          <a:prstGeom prst="rect">
            <a:avLst/>
          </a:prstGeom>
          <a:noFill/>
        </p:spPr>
        <p:txBody>
          <a:bodyPr wrap="square" rtlCol="0">
            <a:spAutoFit/>
          </a:bodyPr>
          <a:lstStyle/>
          <a:p>
            <a:r>
              <a:rPr lang="sw-KE" sz="900" dirty="0">
                <a:latin typeface="+mj-lt"/>
                <a:hlinkClick r:id="rId4"/>
              </a:rPr>
              <a:t>www.youngdayschool.edu.uy</a:t>
            </a:r>
            <a:r>
              <a:rPr lang="sw-KE" dirty="0"/>
              <a:t> </a:t>
            </a:r>
            <a:endParaRPr lang="sw-KE" sz="900" dirty="0">
              <a:latin typeface="+mj-lt"/>
            </a:endParaRPr>
          </a:p>
        </p:txBody>
      </p:sp>
    </p:spTree>
    <p:extLst>
      <p:ext uri="{BB962C8B-B14F-4D97-AF65-F5344CB8AC3E}">
        <p14:creationId xmlns:p14="http://schemas.microsoft.com/office/powerpoint/2010/main" val="319381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200" dirty="0"/>
              <a:t>Kubadilika kwa Ugonjwa kuelekea hali ya UKIMWI kwa mujibu wa Idadi ya Virusi kwenye Damu</a:t>
            </a:r>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9718" y="1676400"/>
            <a:ext cx="6236963" cy="478978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216487" y="1828800"/>
            <a:ext cx="575850" cy="3810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5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A45A1AE3-6A58-489A-9F1E-BD3B99426D46}"/>
              </a:ext>
            </a:extLst>
          </p:cNvPr>
          <p:cNvSpPr txBox="1">
            <a:spLocks/>
          </p:cNvSpPr>
          <p:nvPr/>
        </p:nvSpPr>
        <p:spPr>
          <a:xfrm>
            <a:off x="420547" y="1981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err="1"/>
              <a:t>Utafiti</a:t>
            </a:r>
            <a:r>
              <a:rPr lang="en-US" dirty="0"/>
              <a:t> </a:t>
            </a:r>
            <a:r>
              <a:rPr lang="en-US" dirty="0" err="1"/>
              <a:t>mwingi</a:t>
            </a:r>
            <a:r>
              <a:rPr lang="en-US" dirty="0"/>
              <a:t> </a:t>
            </a:r>
            <a:r>
              <a:rPr lang="en-US" dirty="0" err="1"/>
              <a:t>umeonyesha</a:t>
            </a:r>
            <a:r>
              <a:rPr lang="en-US" dirty="0"/>
              <a:t> </a:t>
            </a:r>
            <a:r>
              <a:rPr lang="en-US" dirty="0" err="1"/>
              <a:t>kwamba</a:t>
            </a:r>
            <a:r>
              <a:rPr lang="en-US" dirty="0"/>
              <a:t> </a:t>
            </a:r>
            <a:r>
              <a:rPr lang="en-US" dirty="0" err="1"/>
              <a:t>idadi</a:t>
            </a:r>
            <a:r>
              <a:rPr lang="en-US" dirty="0"/>
              <a:t> </a:t>
            </a:r>
            <a:r>
              <a:rPr lang="en-US" dirty="0" err="1"/>
              <a:t>kubwa</a:t>
            </a:r>
            <a:r>
              <a:rPr lang="en-US" dirty="0"/>
              <a:t> </a:t>
            </a:r>
            <a:r>
              <a:rPr lang="en-US" dirty="0" err="1"/>
              <a:t>ya</a:t>
            </a:r>
            <a:r>
              <a:rPr lang="en-US" dirty="0"/>
              <a:t> </a:t>
            </a:r>
            <a:r>
              <a:rPr lang="en-US" dirty="0" err="1"/>
              <a:t>virusi</a:t>
            </a:r>
            <a:r>
              <a:rPr lang="en-US" dirty="0"/>
              <a:t> </a:t>
            </a:r>
            <a:r>
              <a:rPr lang="en-US" dirty="0" err="1"/>
              <a:t>huongeza</a:t>
            </a:r>
            <a:r>
              <a:rPr lang="en-US" dirty="0"/>
              <a:t> </a:t>
            </a:r>
            <a:r>
              <a:rPr lang="en-US" dirty="0" err="1"/>
              <a:t>maambukizi</a:t>
            </a:r>
            <a:r>
              <a:rPr lang="en-US" dirty="0"/>
              <a:t> </a:t>
            </a:r>
            <a:r>
              <a:rPr lang="en-US" dirty="0" err="1"/>
              <a:t>ya</a:t>
            </a:r>
            <a:r>
              <a:rPr lang="en-US" dirty="0"/>
              <a:t> VVU </a:t>
            </a:r>
            <a:r>
              <a:rPr lang="en-US" dirty="0" err="1"/>
              <a:t>katika</a:t>
            </a:r>
            <a:r>
              <a:rPr lang="en-US" dirty="0"/>
              <a:t> </a:t>
            </a:r>
            <a:r>
              <a:rPr lang="en-US" dirty="0" err="1"/>
              <a:t>jamii</a:t>
            </a:r>
            <a:endParaRPr lang="en-US" dirty="0"/>
          </a:p>
          <a:p>
            <a:pPr>
              <a:buFont typeface="Wingdings" panose="05000000000000000000" pitchFamily="2" charset="2"/>
              <a:buChar char="§"/>
            </a:pPr>
            <a:r>
              <a:rPr lang="en-US" dirty="0"/>
              <a:t>Kwa </a:t>
            </a:r>
            <a:r>
              <a:rPr lang="en-US" dirty="0" err="1"/>
              <a:t>watu</a:t>
            </a:r>
            <a:r>
              <a:rPr lang="en-US" dirty="0"/>
              <a:t> </a:t>
            </a:r>
            <a:r>
              <a:rPr lang="en-US" dirty="0" err="1"/>
              <a:t>mmoja</a:t>
            </a:r>
            <a:r>
              <a:rPr lang="en-US" dirty="0"/>
              <a:t> </a:t>
            </a:r>
            <a:r>
              <a:rPr lang="en-US" dirty="0" err="1"/>
              <a:t>mmoja</a:t>
            </a:r>
            <a:r>
              <a:rPr lang="en-US" dirty="0"/>
              <a:t>, </a:t>
            </a:r>
            <a:r>
              <a:rPr lang="en-US" dirty="0" err="1"/>
              <a:t>imeonekana</a:t>
            </a:r>
            <a:r>
              <a:rPr lang="en-US" dirty="0"/>
              <a:t> </a:t>
            </a:r>
            <a:r>
              <a:rPr lang="en-US" dirty="0" err="1"/>
              <a:t>kuwa</a:t>
            </a:r>
            <a:r>
              <a:rPr lang="en-US" dirty="0"/>
              <a:t> </a:t>
            </a:r>
            <a:r>
              <a:rPr lang="en-US" dirty="0" err="1"/>
              <a:t>kuna</a:t>
            </a:r>
            <a:r>
              <a:rPr lang="en-US" dirty="0"/>
              <a:t> </a:t>
            </a:r>
            <a:r>
              <a:rPr lang="en-US" dirty="0" err="1"/>
              <a:t>uhusiano</a:t>
            </a:r>
            <a:r>
              <a:rPr lang="en-US" dirty="0"/>
              <a:t> </a:t>
            </a:r>
            <a:r>
              <a:rPr lang="en-US" dirty="0" err="1"/>
              <a:t>mkubwa</a:t>
            </a:r>
            <a:r>
              <a:rPr lang="en-US" dirty="0"/>
              <a:t> </a:t>
            </a:r>
            <a:r>
              <a:rPr lang="en-US" dirty="0" err="1"/>
              <a:t>kati</a:t>
            </a:r>
            <a:r>
              <a:rPr lang="en-US" dirty="0"/>
              <a:t> </a:t>
            </a:r>
            <a:r>
              <a:rPr lang="en-US" dirty="0" err="1"/>
              <a:t>ya</a:t>
            </a:r>
            <a:r>
              <a:rPr lang="en-US" dirty="0"/>
              <a:t> </a:t>
            </a:r>
            <a:r>
              <a:rPr lang="en-US" dirty="0" err="1"/>
              <a:t>idadi</a:t>
            </a:r>
            <a:r>
              <a:rPr lang="en-US" dirty="0"/>
              <a:t> </a:t>
            </a:r>
            <a:r>
              <a:rPr lang="en-US" dirty="0" err="1"/>
              <a:t>ya</a:t>
            </a:r>
            <a:r>
              <a:rPr lang="en-US" dirty="0"/>
              <a:t> </a:t>
            </a:r>
            <a:r>
              <a:rPr lang="en-US" dirty="0" err="1"/>
              <a:t>virusi</a:t>
            </a:r>
            <a:r>
              <a:rPr lang="en-US" dirty="0"/>
              <a:t> </a:t>
            </a:r>
            <a:r>
              <a:rPr lang="en-US" dirty="0" err="1"/>
              <a:t>na</a:t>
            </a:r>
            <a:r>
              <a:rPr lang="en-US" dirty="0"/>
              <a:t> </a:t>
            </a:r>
            <a:r>
              <a:rPr lang="en-US" dirty="0" err="1"/>
              <a:t>uwezekano</a:t>
            </a:r>
            <a:r>
              <a:rPr lang="en-US" dirty="0"/>
              <a:t> </a:t>
            </a:r>
            <a:r>
              <a:rPr lang="en-US" dirty="0" err="1"/>
              <a:t>wa</a:t>
            </a:r>
            <a:r>
              <a:rPr lang="en-US" dirty="0"/>
              <a:t> </a:t>
            </a:r>
            <a:r>
              <a:rPr lang="en-US" dirty="0" err="1"/>
              <a:t>maambukizi</a:t>
            </a:r>
            <a:endParaRPr lang="en-US" dirty="0"/>
          </a:p>
          <a:p>
            <a:pPr lvl="1">
              <a:buFont typeface="Wingdings" panose="05000000000000000000" pitchFamily="2" charset="2"/>
              <a:buChar char="§"/>
            </a:pPr>
            <a:r>
              <a:rPr lang="en-US" dirty="0"/>
              <a:t>Kwa </a:t>
            </a:r>
            <a:r>
              <a:rPr lang="en-US" dirty="0" err="1"/>
              <a:t>muda</a:t>
            </a:r>
            <a:r>
              <a:rPr lang="en-US" dirty="0"/>
              <a:t> </a:t>
            </a:r>
            <a:r>
              <a:rPr lang="en-US" dirty="0" err="1"/>
              <a:t>mrefu</a:t>
            </a:r>
            <a:r>
              <a:rPr lang="en-US" dirty="0"/>
              <a:t> </a:t>
            </a:r>
            <a:r>
              <a:rPr lang="en-US" dirty="0" err="1"/>
              <a:t>imejulikana</a:t>
            </a:r>
            <a:r>
              <a:rPr lang="en-US" dirty="0"/>
              <a:t> </a:t>
            </a:r>
            <a:r>
              <a:rPr lang="en-US" dirty="0" err="1"/>
              <a:t>kuwa</a:t>
            </a:r>
            <a:r>
              <a:rPr lang="en-US" dirty="0"/>
              <a:t> </a:t>
            </a:r>
            <a:r>
              <a:rPr lang="en-US" dirty="0" err="1"/>
              <a:t>dalili</a:t>
            </a:r>
            <a:r>
              <a:rPr lang="en-US" dirty="0"/>
              <a:t> </a:t>
            </a:r>
            <a:r>
              <a:rPr lang="en-US" dirty="0" err="1"/>
              <a:t>kubwa</a:t>
            </a:r>
            <a:r>
              <a:rPr lang="en-US" dirty="0"/>
              <a:t> </a:t>
            </a:r>
            <a:r>
              <a:rPr lang="en-US" dirty="0" err="1"/>
              <a:t>ya</a:t>
            </a:r>
            <a:r>
              <a:rPr lang="en-US" dirty="0"/>
              <a:t> </a:t>
            </a:r>
            <a:r>
              <a:rPr lang="en-US" dirty="0" err="1"/>
              <a:t>maabukizi</a:t>
            </a:r>
            <a:r>
              <a:rPr lang="en-US" dirty="0"/>
              <a:t> </a:t>
            </a:r>
            <a:r>
              <a:rPr lang="en-US" dirty="0" err="1"/>
              <a:t>kati</a:t>
            </a:r>
            <a:r>
              <a:rPr lang="en-US" dirty="0"/>
              <a:t> </a:t>
            </a:r>
            <a:r>
              <a:rPr lang="en-US" dirty="0" err="1"/>
              <a:t>ya</a:t>
            </a:r>
            <a:r>
              <a:rPr lang="en-US" dirty="0"/>
              <a:t> mama </a:t>
            </a:r>
            <a:r>
              <a:rPr lang="en-US" dirty="0" err="1"/>
              <a:t>kwa</a:t>
            </a:r>
            <a:r>
              <a:rPr lang="en-US" dirty="0"/>
              <a:t> </a:t>
            </a:r>
            <a:r>
              <a:rPr lang="en-US" dirty="0" err="1"/>
              <a:t>mtoto</a:t>
            </a:r>
            <a:endParaRPr lang="en-US" dirty="0"/>
          </a:p>
        </p:txBody>
      </p:sp>
      <p:sp>
        <p:nvSpPr>
          <p:cNvPr id="7" name="Title 6">
            <a:extLst>
              <a:ext uri="{FF2B5EF4-FFF2-40B4-BE49-F238E27FC236}">
                <a16:creationId xmlns:a16="http://schemas.microsoft.com/office/drawing/2014/main" id="{EF64254E-32AC-4A16-82BC-195DDBBABFCD}"/>
              </a:ext>
            </a:extLst>
          </p:cNvPr>
          <p:cNvSpPr txBox="1">
            <a:spLocks/>
          </p:cNvSpPr>
          <p:nvPr/>
        </p:nvSpPr>
        <p:spPr>
          <a:xfrm>
            <a:off x="0" y="274638"/>
            <a:ext cx="9144000" cy="1143000"/>
          </a:xfrm>
          <a:prstGeom prst="rect">
            <a:avLst/>
          </a:prstGeom>
          <a:solidFill>
            <a:schemeClr val="tx2"/>
          </a:solidFill>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lumMod val="95000"/>
                  </a:schemeClr>
                </a:solidFill>
              </a:rPr>
              <a:t>Maelezo</a:t>
            </a:r>
            <a:r>
              <a:rPr lang="en-US" dirty="0">
                <a:solidFill>
                  <a:schemeClr val="bg1">
                    <a:lumMod val="95000"/>
                  </a:schemeClr>
                </a:solidFill>
              </a:rPr>
              <a:t>: </a:t>
            </a:r>
            <a:r>
              <a:rPr lang="en-US" dirty="0" err="1">
                <a:solidFill>
                  <a:schemeClr val="bg1">
                    <a:lumMod val="95000"/>
                  </a:schemeClr>
                </a:solidFill>
              </a:rPr>
              <a:t>Idadi</a:t>
            </a:r>
            <a:r>
              <a:rPr lang="en-US" dirty="0">
                <a:solidFill>
                  <a:schemeClr val="bg1">
                    <a:lumMod val="95000"/>
                  </a:schemeClr>
                </a:solidFill>
              </a:rPr>
              <a:t> </a:t>
            </a:r>
            <a:r>
              <a:rPr lang="en-US" dirty="0" err="1">
                <a:solidFill>
                  <a:schemeClr val="bg1">
                    <a:lumMod val="95000"/>
                  </a:schemeClr>
                </a:solidFill>
              </a:rPr>
              <a:t>ya</a:t>
            </a:r>
            <a:r>
              <a:rPr lang="en-US" dirty="0">
                <a:solidFill>
                  <a:schemeClr val="bg1">
                    <a:lumMod val="95000"/>
                  </a:schemeClr>
                </a:solidFill>
              </a:rPr>
              <a:t> </a:t>
            </a:r>
            <a:r>
              <a:rPr lang="en-US" dirty="0" err="1">
                <a:solidFill>
                  <a:schemeClr val="bg1">
                    <a:lumMod val="95000"/>
                  </a:schemeClr>
                </a:solidFill>
              </a:rPr>
              <a:t>virusi</a:t>
            </a:r>
            <a:r>
              <a:rPr lang="en-US" dirty="0">
                <a:solidFill>
                  <a:schemeClr val="bg1">
                    <a:lumMod val="95000"/>
                  </a:schemeClr>
                </a:solidFill>
              </a:rPr>
              <a:t> </a:t>
            </a:r>
            <a:r>
              <a:rPr lang="en-US" dirty="0" err="1">
                <a:solidFill>
                  <a:schemeClr val="bg1">
                    <a:lumMod val="95000"/>
                  </a:schemeClr>
                </a:solidFill>
              </a:rPr>
              <a:t>na</a:t>
            </a:r>
            <a:r>
              <a:rPr lang="en-US" dirty="0">
                <a:solidFill>
                  <a:schemeClr val="bg1">
                    <a:lumMod val="95000"/>
                  </a:schemeClr>
                </a:solidFill>
              </a:rPr>
              <a:t> </a:t>
            </a:r>
            <a:r>
              <a:rPr lang="en-US" dirty="0" err="1">
                <a:solidFill>
                  <a:schemeClr val="bg1">
                    <a:lumMod val="95000"/>
                  </a:schemeClr>
                </a:solidFill>
              </a:rPr>
              <a:t>Maabukizi</a:t>
            </a:r>
            <a:r>
              <a:rPr lang="en-US" dirty="0">
                <a:solidFill>
                  <a:schemeClr val="bg1">
                    <a:lumMod val="95000"/>
                  </a:schemeClr>
                </a:solidFill>
              </a:rPr>
              <a:t> </a:t>
            </a:r>
            <a:r>
              <a:rPr lang="en-US" dirty="0" err="1">
                <a:solidFill>
                  <a:schemeClr val="bg1">
                    <a:lumMod val="95000"/>
                  </a:schemeClr>
                </a:solidFill>
              </a:rPr>
              <a:t>ya</a:t>
            </a:r>
            <a:r>
              <a:rPr lang="en-US" dirty="0">
                <a:solidFill>
                  <a:schemeClr val="bg1">
                    <a:lumMod val="95000"/>
                  </a:schemeClr>
                </a:solidFill>
              </a:rPr>
              <a:t> VVU</a:t>
            </a:r>
          </a:p>
        </p:txBody>
      </p:sp>
    </p:spTree>
    <p:extLst>
      <p:ext uri="{BB962C8B-B14F-4D97-AF65-F5344CB8AC3E}">
        <p14:creationId xmlns:p14="http://schemas.microsoft.com/office/powerpoint/2010/main" val="161295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Idadi ya Virusi kwenye Damu na Maambukizi ya VVU</a:t>
            </a:r>
            <a:endParaRPr lang="sw-K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1323" y="1600200"/>
            <a:ext cx="331223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05200" y="6427033"/>
            <a:ext cx="3657600" cy="338554"/>
          </a:xfrm>
          <a:prstGeom prst="rect">
            <a:avLst/>
          </a:prstGeom>
          <a:noFill/>
        </p:spPr>
        <p:txBody>
          <a:bodyPr wrap="square" rtlCol="0">
            <a:spAutoFit/>
          </a:bodyPr>
          <a:lstStyle/>
          <a:p>
            <a:r>
              <a:rPr lang="sw-KE" sz="1600" b="1" dirty="0"/>
              <a:t>Idadi ya VVU (virusi/mililita)</a:t>
            </a:r>
          </a:p>
        </p:txBody>
      </p:sp>
      <p:sp>
        <p:nvSpPr>
          <p:cNvPr id="8" name="TextBox 7"/>
          <p:cNvSpPr txBox="1"/>
          <p:nvPr/>
        </p:nvSpPr>
        <p:spPr>
          <a:xfrm>
            <a:off x="0" y="6627168"/>
            <a:ext cx="6324600" cy="230832"/>
          </a:xfrm>
          <a:prstGeom prst="rect">
            <a:avLst/>
          </a:prstGeom>
          <a:noFill/>
        </p:spPr>
        <p:txBody>
          <a:bodyPr wrap="square" rtlCol="0">
            <a:spAutoFit/>
          </a:bodyPr>
          <a:lstStyle/>
          <a:p>
            <a:r>
              <a:rPr lang="sw-KE" sz="900" dirty="0">
                <a:latin typeface="+mj-lt"/>
              </a:rPr>
              <a:t>Quinn et al., NEJM 2000</a:t>
            </a:r>
          </a:p>
        </p:txBody>
      </p:sp>
      <p:cxnSp>
        <p:nvCxnSpPr>
          <p:cNvPr id="9" name="Straight Arrow Connector 8"/>
          <p:cNvCxnSpPr/>
          <p:nvPr/>
        </p:nvCxnSpPr>
        <p:spPr>
          <a:xfrm>
            <a:off x="2801957" y="3685639"/>
            <a:ext cx="1312843" cy="11149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273" y="2362200"/>
            <a:ext cx="2125684" cy="1323439"/>
          </a:xfrm>
          <a:prstGeom prst="rect">
            <a:avLst/>
          </a:prstGeom>
          <a:solidFill>
            <a:schemeClr val="accent1"/>
          </a:solidFill>
        </p:spPr>
        <p:txBody>
          <a:bodyPr wrap="square" rtlCol="0">
            <a:spAutoFit/>
          </a:bodyPr>
          <a:lstStyle/>
          <a:p>
            <a:pPr algn="ctr"/>
            <a:r>
              <a:rPr lang="sw-KE" sz="2000" dirty="0">
                <a:solidFill>
                  <a:schemeClr val="bg1"/>
                </a:solidFill>
              </a:rPr>
              <a:t>Kiwango cha maambukizi: </a:t>
            </a:r>
          </a:p>
          <a:p>
            <a:pPr algn="ctr"/>
            <a:r>
              <a:rPr lang="sw-KE" sz="2000" dirty="0">
                <a:solidFill>
                  <a:schemeClr val="bg1"/>
                </a:solidFill>
              </a:rPr>
              <a:t>2.2 kwa kila </a:t>
            </a:r>
            <a:br>
              <a:rPr lang="sw-KE" sz="2000" dirty="0">
                <a:solidFill>
                  <a:schemeClr val="bg1"/>
                </a:solidFill>
              </a:rPr>
            </a:br>
            <a:r>
              <a:rPr lang="sw-KE" sz="2000" dirty="0">
                <a:solidFill>
                  <a:schemeClr val="bg1"/>
                </a:solidFill>
              </a:rPr>
              <a:t>watu-miaka 100</a:t>
            </a:r>
          </a:p>
        </p:txBody>
      </p:sp>
      <p:cxnSp>
        <p:nvCxnSpPr>
          <p:cNvPr id="13" name="Straight Arrow Connector 12"/>
          <p:cNvCxnSpPr>
            <a:stCxn id="15" idx="3"/>
          </p:cNvCxnSpPr>
          <p:nvPr/>
        </p:nvCxnSpPr>
        <p:spPr>
          <a:xfrm>
            <a:off x="2819400" y="5105400"/>
            <a:ext cx="838200" cy="324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9524" y="4905345"/>
            <a:ext cx="2159876" cy="400110"/>
          </a:xfrm>
          <a:prstGeom prst="rect">
            <a:avLst/>
          </a:prstGeom>
          <a:solidFill>
            <a:schemeClr val="accent1"/>
          </a:solidFill>
        </p:spPr>
        <p:txBody>
          <a:bodyPr wrap="square" rtlCol="0">
            <a:spAutoFit/>
          </a:bodyPr>
          <a:lstStyle/>
          <a:p>
            <a:r>
              <a:rPr lang="sw-KE" sz="2000" dirty="0">
                <a:solidFill>
                  <a:schemeClr val="bg1"/>
                </a:solidFill>
              </a:rPr>
              <a:t>Hakuna maambukizi</a:t>
            </a:r>
          </a:p>
        </p:txBody>
      </p:sp>
      <p:sp>
        <p:nvSpPr>
          <p:cNvPr id="21" name="TextBox 20"/>
          <p:cNvSpPr txBox="1"/>
          <p:nvPr/>
        </p:nvSpPr>
        <p:spPr>
          <a:xfrm>
            <a:off x="6400800" y="2133600"/>
            <a:ext cx="2125684" cy="1323439"/>
          </a:xfrm>
          <a:prstGeom prst="rect">
            <a:avLst/>
          </a:prstGeom>
          <a:solidFill>
            <a:schemeClr val="accent1"/>
          </a:solidFill>
        </p:spPr>
        <p:txBody>
          <a:bodyPr wrap="square" rtlCol="0">
            <a:spAutoFit/>
          </a:bodyPr>
          <a:lstStyle/>
          <a:p>
            <a:pPr algn="ctr"/>
            <a:r>
              <a:rPr lang="sw-KE" sz="2000" dirty="0">
                <a:solidFill>
                  <a:schemeClr val="bg1"/>
                </a:solidFill>
              </a:rPr>
              <a:t>Kiwango cha maambukizi: </a:t>
            </a:r>
          </a:p>
          <a:p>
            <a:pPr algn="ctr"/>
            <a:r>
              <a:rPr lang="sw-KE" sz="2000" dirty="0">
                <a:solidFill>
                  <a:schemeClr val="bg1"/>
                </a:solidFill>
              </a:rPr>
              <a:t>23 kwa kila watu-miaka 100</a:t>
            </a:r>
          </a:p>
        </p:txBody>
      </p:sp>
      <p:cxnSp>
        <p:nvCxnSpPr>
          <p:cNvPr id="22" name="Straight Arrow Connector 21"/>
          <p:cNvCxnSpPr/>
          <p:nvPr/>
        </p:nvCxnSpPr>
        <p:spPr>
          <a:xfrm flipH="1">
            <a:off x="5943601" y="2667000"/>
            <a:ext cx="469134" cy="22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3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36100</TotalTime>
  <Words>6199</Words>
  <Application>Microsoft Office PowerPoint</Application>
  <PresentationFormat>Presentación en pantalla (4:3)</PresentationFormat>
  <Paragraphs>365</Paragraphs>
  <Slides>47</Slides>
  <Notes>35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47</vt:i4>
      </vt:variant>
    </vt:vector>
  </HeadingPairs>
  <TitlesOfParts>
    <vt:vector size="53" baseType="lpstr">
      <vt:lpstr>Arial</vt:lpstr>
      <vt:lpstr>Calibri</vt:lpstr>
      <vt:lpstr>Garamond</vt:lpstr>
      <vt:lpstr>Wingdings</vt:lpstr>
      <vt:lpstr>Office Theme</vt:lpstr>
      <vt:lpstr>Custom Design</vt:lpstr>
      <vt:lpstr>Modyuli ya 1:  Kanuni za Ufuatiliaji wa Idadi ya Virusi kwenye Damu</vt:lpstr>
      <vt:lpstr>Malengo ya Mafunzo</vt:lpstr>
      <vt:lpstr>Mukhtasari</vt:lpstr>
      <vt:lpstr>Utangulizi: Je, Idadi ya Virusi kwenye Damu ni nini? (1)</vt:lpstr>
      <vt:lpstr>Utangulizi: Je, Idadi ya Virusi kwenye Damu ni nini? (2)</vt:lpstr>
      <vt:lpstr>Idadi ya Virusi kwenye Damu Wakati wa Ugonjwa wa VVU</vt:lpstr>
      <vt:lpstr>Kubadilika kwa Ugonjwa kuelekea hali ya UKIMWI kwa mujibu wa Idadi ya Virusi kwenye Damu</vt:lpstr>
      <vt:lpstr>Presentación de PowerPoint</vt:lpstr>
      <vt:lpstr>Idadi ya Virusi kwenye Damu na Maambukizi ya VVU</vt:lpstr>
      <vt:lpstr>Presentación de PowerPoint</vt:lpstr>
      <vt:lpstr>Presentación de PowerPoint</vt:lpstr>
      <vt:lpstr>Presentación de PowerPoint</vt:lpstr>
      <vt:lpstr>Presentación de PowerPoint</vt:lpstr>
      <vt:lpstr>Presentación de PowerPoint</vt:lpstr>
      <vt:lpstr>Presentación de PowerPoint</vt:lpstr>
      <vt:lpstr>Kipimo cha Idadi ya Virusi kwenye Damu</vt:lpstr>
      <vt:lpstr>Kipimo cha Kurekodi Idadi ya Virusi kwenye Damu</vt:lpstr>
      <vt:lpstr>Jinsi Virusi Vinavyopokelea Dawa za Kudhibiti Virusi (ART)</vt:lpstr>
      <vt:lpstr>Jinsi Virusi Vinavyopokelea Dawa za Kudhibiti Virusi (ART)</vt:lpstr>
      <vt:lpstr>Presentación de PowerPoint</vt:lpstr>
      <vt:lpstr>Mwitikio wa Kinga na wa Dalili za Ugonjwa Unaoonyesha Mafanikio ya Udhibiti wa VVU Baada ya Kutumia Dawa za Kudhibiti Virusi  </vt:lpstr>
      <vt:lpstr>Kudhibiti kwa VVU hutoa fursa kwa seli za CD4 kuongezeka</vt:lpstr>
      <vt:lpstr>Ufuatiliaji Unaobaini iwapo Matibabu Hayajafaulu</vt:lpstr>
      <vt:lpstr>Je, Ufuatiliaji wa Idadi ya Virusi Unalinganaje na Ufuatiliaji wa Dalili au Kinga dhidi ya Magonjwa?</vt:lpstr>
      <vt:lpstr>Utaratibu wa kuchunguza Idadi ya Virusi, chembechembe za kinga za CD4 na Dalili za Ugonjwa katika kubaini Kufeli kwa Matibabu </vt:lpstr>
      <vt:lpstr>Utaratibu wa Kubaini Kutofaulu kwa Matibabu Kunakoamuliwa na Idadi ya Virusi </vt:lpstr>
      <vt:lpstr>Ufuatiliaji wa Mara kwa Mara wa Idadi ya Virusi kwenye Damu na Ufuatiliaji unaolenga Kudhibitisha kutofanikiwa kwa matibabu ya kudhibiti ueneaji wa virusi kwenye damu</vt:lpstr>
      <vt:lpstr>Miongozo ya Mwaka wa 2016 ya Shirika la Afya Duniani (WHO): Ratiba ya Kipimo cha Idadi ya Virusi  kwenye Damu</vt:lpstr>
      <vt:lpstr>Ufuatiliaji wa Mara Kwa Mara wa Idadi ya Virusi na Ule Unaolenga Kudhibitisha Kutofaulu kwa Matibabu ya Kudhibiti VVU Unaotokana na Miongozo ya Shirika la Afya Ulimwenguni (WHO) </vt:lpstr>
      <vt:lpstr>Suluhu za Uzingatiaji wa Matumizi ya Dawa Yanayofaa Huboresha Udhibiti wa Idadi ya Virusi </vt:lpstr>
      <vt:lpstr>Utoaji ushauri wa Uzingatiaji Ulioboreshwa wa Matumizi ya Dawa</vt:lpstr>
      <vt:lpstr>Kutimiza Kiwango Kizuri cha Uzingatiaji wa Matumizi ya Dawa</vt:lpstr>
      <vt:lpstr>Ufuatiliaji wa Idadi ya Virusi kwenye Damu:  Usiwe Mwingi Sana, Usiwe Mdogo Zaidi</vt:lpstr>
      <vt:lpstr>Ratiba ya Ufuatiliaji wa Mara kwa Mara wa Idadi ya Virusi kwenye Damu</vt:lpstr>
      <vt:lpstr>Ratiba ya Ufuatiliaji wa Mara kwa Mara wa Idadi ya Virusi kwenye Damu</vt:lpstr>
      <vt:lpstr>Ratiba ya Ufuatiliaji wa Mara kwa Mara wa Idadi ya Virusi kwenye Damu</vt:lpstr>
      <vt:lpstr>Umuhimu wa Idadi ya Chembechembe  za CD4</vt:lpstr>
      <vt:lpstr>Upimaji wa Chembechembe za CD4</vt:lpstr>
      <vt:lpstr>Kutathmini Ufahamu</vt:lpstr>
      <vt:lpstr>Swali la 1</vt:lpstr>
      <vt:lpstr>Jibu</vt:lpstr>
      <vt:lpstr>Swali la 2</vt:lpstr>
      <vt:lpstr>Jibu</vt:lpstr>
      <vt:lpstr>Swali la 3</vt:lpstr>
      <vt:lpstr>Jibu</vt:lpstr>
      <vt:lpstr>Mukhtasari</vt:lpstr>
      <vt:lpstr>Una Maswali?</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Translation BO</cp:lastModifiedBy>
  <cp:revision>153</cp:revision>
  <dcterms:created xsi:type="dcterms:W3CDTF">2016-11-29T20:17:07Z</dcterms:created>
  <dcterms:modified xsi:type="dcterms:W3CDTF">2020-09-29T17:48:17Z</dcterms:modified>
</cp:coreProperties>
</file>