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691" r:id="rId6"/>
    <p:sldMasterId id="2147483699" r:id="rId7"/>
    <p:sldMasterId id="2147483717" r:id="rId8"/>
  </p:sldMasterIdLst>
  <p:notesMasterIdLst>
    <p:notesMasterId r:id="rId69"/>
  </p:notesMasterIdLst>
  <p:sldIdLst>
    <p:sldId id="3255" r:id="rId9"/>
    <p:sldId id="2145706925" r:id="rId10"/>
    <p:sldId id="3260" r:id="rId11"/>
    <p:sldId id="2145706924" r:id="rId12"/>
    <p:sldId id="2147375594" r:id="rId13"/>
    <p:sldId id="2147375597" r:id="rId14"/>
    <p:sldId id="2147375598" r:id="rId15"/>
    <p:sldId id="2147375595" r:id="rId16"/>
    <p:sldId id="2147375599" r:id="rId17"/>
    <p:sldId id="2147375602" r:id="rId18"/>
    <p:sldId id="2147375600" r:id="rId19"/>
    <p:sldId id="2147375601" r:id="rId20"/>
    <p:sldId id="2145706923" r:id="rId21"/>
    <p:sldId id="256" r:id="rId22"/>
    <p:sldId id="906" r:id="rId23"/>
    <p:sldId id="260" r:id="rId24"/>
    <p:sldId id="281" r:id="rId25"/>
    <p:sldId id="790" r:id="rId26"/>
    <p:sldId id="847" r:id="rId27"/>
    <p:sldId id="263" r:id="rId28"/>
    <p:sldId id="796" r:id="rId29"/>
    <p:sldId id="907" r:id="rId30"/>
    <p:sldId id="883" r:id="rId31"/>
    <p:sldId id="905" r:id="rId32"/>
    <p:sldId id="745" r:id="rId33"/>
    <p:sldId id="886" r:id="rId34"/>
    <p:sldId id="887" r:id="rId35"/>
    <p:sldId id="889" r:id="rId36"/>
    <p:sldId id="911" r:id="rId37"/>
    <p:sldId id="717" r:id="rId38"/>
    <p:sldId id="712" r:id="rId39"/>
    <p:sldId id="1438" r:id="rId40"/>
    <p:sldId id="1437" r:id="rId41"/>
    <p:sldId id="1439" r:id="rId42"/>
    <p:sldId id="1440" r:id="rId43"/>
    <p:sldId id="1441" r:id="rId44"/>
    <p:sldId id="292" r:id="rId45"/>
    <p:sldId id="380" r:id="rId46"/>
    <p:sldId id="1383" r:id="rId47"/>
    <p:sldId id="1387" r:id="rId48"/>
    <p:sldId id="1385" r:id="rId49"/>
    <p:sldId id="1442" r:id="rId50"/>
    <p:sldId id="1443" r:id="rId51"/>
    <p:sldId id="336" r:id="rId52"/>
    <p:sldId id="371" r:id="rId53"/>
    <p:sldId id="355" r:id="rId54"/>
    <p:sldId id="357" r:id="rId55"/>
    <p:sldId id="1444" r:id="rId56"/>
    <p:sldId id="377" r:id="rId57"/>
    <p:sldId id="880" r:id="rId58"/>
    <p:sldId id="904" r:id="rId59"/>
    <p:sldId id="455" r:id="rId60"/>
    <p:sldId id="342" r:id="rId61"/>
    <p:sldId id="370" r:id="rId62"/>
    <p:sldId id="910" r:id="rId63"/>
    <p:sldId id="381" r:id="rId64"/>
    <p:sldId id="5067" r:id="rId65"/>
    <p:sldId id="5057" r:id="rId66"/>
    <p:sldId id="5066" r:id="rId67"/>
    <p:sldId id="506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Rad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89A8C2-2356-4F83-AA99-12F2B1A845E9}" v="3" dt="2024-05-21T16:31:28.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Jeremy\Documents\Hopkins\Presentations\figures%20for%20pet%202020%20present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ropbox\Jeremy\Documents\Hopkins\Country%20Specific%20Projects\Zambia\R34\Papers\Primary%20Paper\ZCAP%20Primary%20Paper%20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Dropbox\Jeremy\Documents\Hopkins\Country%20Specific%20Projects\Zambia\R34\Papers\Primary%20Paper\ZCAP%20Primary%20Paper%20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Dropbox\Jeremy\Documents\Hopkins\Country%20Specific%20Projects\Zambia\R34\Papers\Primary%20Paper\ZCAP%20Primary%20Paper%20Figu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ropbox\Jeremy\Documents\Hopkins\Country%20Specific%20Projects\Zambia\R34\Papers\Primary%20Paper\ZCAP%20Primary%20Paper%20Figu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Pooled prevalence estimates from meta-analyses among studies of PLWH</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Sheet2!$M$21:$Q$21</c:f>
              <c:strCache>
                <c:ptCount val="5"/>
                <c:pt idx="0">
                  <c:v>Depression</c:v>
                </c:pt>
                <c:pt idx="1">
                  <c:v>Anxiety</c:v>
                </c:pt>
                <c:pt idx="2">
                  <c:v>PTSD</c:v>
                </c:pt>
                <c:pt idx="3">
                  <c:v>Alcohol Use</c:v>
                </c:pt>
                <c:pt idx="4">
                  <c:v>Substance Use</c:v>
                </c:pt>
              </c:strCache>
            </c:strRef>
          </c:cat>
          <c:val>
            <c:numRef>
              <c:f>Sheet2!$M$22:$Q$22</c:f>
              <c:numCache>
                <c:formatCode>0%</c:formatCode>
                <c:ptCount val="5"/>
                <c:pt idx="0">
                  <c:v>0.31</c:v>
                </c:pt>
                <c:pt idx="1">
                  <c:v>0.23</c:v>
                </c:pt>
                <c:pt idx="2">
                  <c:v>0.33</c:v>
                </c:pt>
                <c:pt idx="3">
                  <c:v>0.3</c:v>
                </c:pt>
                <c:pt idx="4">
                  <c:v>0.34</c:v>
                </c:pt>
              </c:numCache>
            </c:numRef>
          </c:val>
          <c:extLst>
            <c:ext xmlns:c16="http://schemas.microsoft.com/office/drawing/2014/chart" uri="{C3380CC4-5D6E-409C-BE32-E72D297353CC}">
              <c16:uniqueId val="{00000000-CB6F-4E59-8606-BC9F3C5D2C1E}"/>
            </c:ext>
          </c:extLst>
        </c:ser>
        <c:dLbls>
          <c:dLblPos val="inEnd"/>
          <c:showLegendKey val="0"/>
          <c:showVal val="1"/>
          <c:showCatName val="0"/>
          <c:showSerName val="0"/>
          <c:showPercent val="0"/>
          <c:showBubbleSize val="0"/>
        </c:dLbls>
        <c:gapWidth val="65"/>
        <c:axId val="664433288"/>
        <c:axId val="664431648"/>
      </c:barChart>
      <c:catAx>
        <c:axId val="6644332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64431648"/>
        <c:crosses val="autoZero"/>
        <c:auto val="1"/>
        <c:lblAlgn val="ctr"/>
        <c:lblOffset val="100"/>
        <c:noMultiLvlLbl val="0"/>
      </c:catAx>
      <c:valAx>
        <c:axId val="6644316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66443328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0 Comorbidities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Sheet1!$F$36</c:f>
              <c:strCache>
                <c:ptCount val="1"/>
                <c:pt idx="0">
                  <c:v>BI</c:v>
                </c:pt>
              </c:strCache>
            </c:strRef>
          </c:tx>
          <c:spPr>
            <a:ln w="34925" cap="rnd">
              <a:solidFill>
                <a:srgbClr val="C00000"/>
              </a:solidFill>
              <a:round/>
            </a:ln>
            <a:effectLst>
              <a:outerShdw blurRad="57150" dist="19050" dir="5400000" algn="ctr" rotWithShape="0">
                <a:srgbClr val="000000">
                  <a:alpha val="63000"/>
                </a:srgbClr>
              </a:outerShdw>
            </a:effectLst>
          </c:spPr>
          <c:marker>
            <c:symbol val="none"/>
          </c:marker>
          <c:cat>
            <c:strRef>
              <c:f>Sheet1!$E$37:$E$38</c:f>
              <c:strCache>
                <c:ptCount val="2"/>
                <c:pt idx="0">
                  <c:v>Baseline</c:v>
                </c:pt>
                <c:pt idx="1">
                  <c:v>6-month follow-up</c:v>
                </c:pt>
              </c:strCache>
            </c:strRef>
          </c:cat>
          <c:val>
            <c:numRef>
              <c:f>Sheet1!$F$37:$F$38</c:f>
              <c:numCache>
                <c:formatCode>General</c:formatCode>
                <c:ptCount val="2"/>
                <c:pt idx="0">
                  <c:v>21.2</c:v>
                </c:pt>
                <c:pt idx="1">
                  <c:v>10.3</c:v>
                </c:pt>
              </c:numCache>
            </c:numRef>
          </c:val>
          <c:smooth val="0"/>
          <c:extLst>
            <c:ext xmlns:c16="http://schemas.microsoft.com/office/drawing/2014/chart" uri="{C3380CC4-5D6E-409C-BE32-E72D297353CC}">
              <c16:uniqueId val="{00000000-CDAD-4225-91EA-5D3088D1243A}"/>
            </c:ext>
          </c:extLst>
        </c:ser>
        <c:ser>
          <c:idx val="1"/>
          <c:order val="1"/>
          <c:tx>
            <c:strRef>
              <c:f>Sheet1!$G$36</c:f>
              <c:strCache>
                <c:ptCount val="1"/>
                <c:pt idx="0">
                  <c:v>BI + CETA</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Sheet1!$E$37:$E$38</c:f>
              <c:strCache>
                <c:ptCount val="2"/>
                <c:pt idx="0">
                  <c:v>Baseline</c:v>
                </c:pt>
                <c:pt idx="1">
                  <c:v>6-month follow-up</c:v>
                </c:pt>
              </c:strCache>
            </c:strRef>
          </c:cat>
          <c:val>
            <c:numRef>
              <c:f>Sheet1!$G$37:$G$38</c:f>
              <c:numCache>
                <c:formatCode>General</c:formatCode>
                <c:ptCount val="2"/>
                <c:pt idx="0">
                  <c:v>21.5</c:v>
                </c:pt>
                <c:pt idx="1">
                  <c:v>9</c:v>
                </c:pt>
              </c:numCache>
            </c:numRef>
          </c:val>
          <c:smooth val="0"/>
          <c:extLst>
            <c:ext xmlns:c16="http://schemas.microsoft.com/office/drawing/2014/chart" uri="{C3380CC4-5D6E-409C-BE32-E72D297353CC}">
              <c16:uniqueId val="{00000001-CDAD-4225-91EA-5D3088D1243A}"/>
            </c:ext>
          </c:extLst>
        </c:ser>
        <c:dLbls>
          <c:showLegendKey val="0"/>
          <c:showVal val="0"/>
          <c:showCatName val="0"/>
          <c:showSerName val="0"/>
          <c:showPercent val="0"/>
          <c:showBubbleSize val="0"/>
        </c:dLbls>
        <c:smooth val="0"/>
        <c:axId val="454134336"/>
        <c:axId val="686477160"/>
      </c:lineChart>
      <c:catAx>
        <c:axId val="45413433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686477160"/>
        <c:crosses val="autoZero"/>
        <c:auto val="1"/>
        <c:lblAlgn val="ctr"/>
        <c:lblOffset val="100"/>
        <c:noMultiLvlLbl val="0"/>
      </c:catAx>
      <c:valAx>
        <c:axId val="686477160"/>
        <c:scaling>
          <c:orientation val="minMax"/>
          <c:max val="22"/>
          <c:min val="7"/>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AUDIT Score</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4134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1-2 Comorbidities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Sheet1!$F$42</c:f>
              <c:strCache>
                <c:ptCount val="1"/>
                <c:pt idx="0">
                  <c:v>BI</c:v>
                </c:pt>
              </c:strCache>
            </c:strRef>
          </c:tx>
          <c:spPr>
            <a:ln w="34925" cap="rnd">
              <a:solidFill>
                <a:srgbClr val="C00000"/>
              </a:solidFill>
              <a:round/>
            </a:ln>
            <a:effectLst>
              <a:outerShdw blurRad="57150" dist="19050" dir="5400000" algn="ctr" rotWithShape="0">
                <a:srgbClr val="000000">
                  <a:alpha val="63000"/>
                </a:srgbClr>
              </a:outerShdw>
            </a:effectLst>
          </c:spPr>
          <c:marker>
            <c:symbol val="none"/>
          </c:marker>
          <c:cat>
            <c:strRef>
              <c:f>Sheet1!$E$43:$E$44</c:f>
              <c:strCache>
                <c:ptCount val="2"/>
                <c:pt idx="0">
                  <c:v>Baseline</c:v>
                </c:pt>
                <c:pt idx="1">
                  <c:v>6-month follow-up</c:v>
                </c:pt>
              </c:strCache>
            </c:strRef>
          </c:cat>
          <c:val>
            <c:numRef>
              <c:f>Sheet1!$F$43:$F$44</c:f>
              <c:numCache>
                <c:formatCode>General</c:formatCode>
                <c:ptCount val="2"/>
                <c:pt idx="0">
                  <c:v>21.7</c:v>
                </c:pt>
                <c:pt idx="1">
                  <c:v>10.4</c:v>
                </c:pt>
              </c:numCache>
            </c:numRef>
          </c:val>
          <c:smooth val="0"/>
          <c:extLst>
            <c:ext xmlns:c16="http://schemas.microsoft.com/office/drawing/2014/chart" uri="{C3380CC4-5D6E-409C-BE32-E72D297353CC}">
              <c16:uniqueId val="{00000000-38E4-46B2-B6BE-DB04B5E90CF0}"/>
            </c:ext>
          </c:extLst>
        </c:ser>
        <c:ser>
          <c:idx val="1"/>
          <c:order val="1"/>
          <c:tx>
            <c:strRef>
              <c:f>Sheet1!$G$42</c:f>
              <c:strCache>
                <c:ptCount val="1"/>
                <c:pt idx="0">
                  <c:v>BI + CETA</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Sheet1!$E$43:$E$44</c:f>
              <c:strCache>
                <c:ptCount val="2"/>
                <c:pt idx="0">
                  <c:v>Baseline</c:v>
                </c:pt>
                <c:pt idx="1">
                  <c:v>6-month follow-up</c:v>
                </c:pt>
              </c:strCache>
            </c:strRef>
          </c:cat>
          <c:val>
            <c:numRef>
              <c:f>Sheet1!$G$43:$G$44</c:f>
              <c:numCache>
                <c:formatCode>General</c:formatCode>
                <c:ptCount val="2"/>
                <c:pt idx="0">
                  <c:v>21.3</c:v>
                </c:pt>
                <c:pt idx="1">
                  <c:v>7.6</c:v>
                </c:pt>
              </c:numCache>
            </c:numRef>
          </c:val>
          <c:smooth val="0"/>
          <c:extLst>
            <c:ext xmlns:c16="http://schemas.microsoft.com/office/drawing/2014/chart" uri="{C3380CC4-5D6E-409C-BE32-E72D297353CC}">
              <c16:uniqueId val="{00000001-38E4-46B2-B6BE-DB04B5E90CF0}"/>
            </c:ext>
          </c:extLst>
        </c:ser>
        <c:dLbls>
          <c:showLegendKey val="0"/>
          <c:showVal val="0"/>
          <c:showCatName val="0"/>
          <c:showSerName val="0"/>
          <c:showPercent val="0"/>
          <c:showBubbleSize val="0"/>
        </c:dLbls>
        <c:smooth val="0"/>
        <c:axId val="444491688"/>
        <c:axId val="444486440"/>
      </c:lineChart>
      <c:catAx>
        <c:axId val="444491688"/>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444486440"/>
        <c:crosses val="autoZero"/>
        <c:auto val="1"/>
        <c:lblAlgn val="ctr"/>
        <c:lblOffset val="100"/>
        <c:noMultiLvlLbl val="0"/>
      </c:catAx>
      <c:valAx>
        <c:axId val="444486440"/>
        <c:scaling>
          <c:orientation val="minMax"/>
          <c:max val="22"/>
          <c:min val="7"/>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AUDIT</a:t>
                </a:r>
                <a:r>
                  <a:rPr lang="en-US" baseline="0"/>
                  <a:t> Score</a:t>
                </a:r>
                <a:endParaRPr lang="en-US"/>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4491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3+ Comorbidities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Sheet1!$F$48</c:f>
              <c:strCache>
                <c:ptCount val="1"/>
                <c:pt idx="0">
                  <c:v>BI</c:v>
                </c:pt>
              </c:strCache>
            </c:strRef>
          </c:tx>
          <c:spPr>
            <a:ln w="34925" cap="rnd">
              <a:solidFill>
                <a:srgbClr val="C00000"/>
              </a:solidFill>
              <a:round/>
            </a:ln>
            <a:effectLst>
              <a:outerShdw blurRad="57150" dist="19050" dir="5400000" algn="ctr" rotWithShape="0">
                <a:srgbClr val="000000">
                  <a:alpha val="63000"/>
                </a:srgbClr>
              </a:outerShdw>
            </a:effectLst>
          </c:spPr>
          <c:marker>
            <c:symbol val="none"/>
          </c:marker>
          <c:cat>
            <c:strRef>
              <c:f>Sheet1!$E$49:$E$50</c:f>
              <c:strCache>
                <c:ptCount val="2"/>
                <c:pt idx="0">
                  <c:v>Baseline</c:v>
                </c:pt>
                <c:pt idx="1">
                  <c:v>6-month follow-up</c:v>
                </c:pt>
              </c:strCache>
            </c:strRef>
          </c:cat>
          <c:val>
            <c:numRef>
              <c:f>Sheet1!$F$49:$F$50</c:f>
              <c:numCache>
                <c:formatCode>General</c:formatCode>
                <c:ptCount val="2"/>
                <c:pt idx="0">
                  <c:v>20.8</c:v>
                </c:pt>
                <c:pt idx="1">
                  <c:v>16.8</c:v>
                </c:pt>
              </c:numCache>
            </c:numRef>
          </c:val>
          <c:smooth val="0"/>
          <c:extLst>
            <c:ext xmlns:c16="http://schemas.microsoft.com/office/drawing/2014/chart" uri="{C3380CC4-5D6E-409C-BE32-E72D297353CC}">
              <c16:uniqueId val="{00000000-0270-4B16-9917-B11AC1C4F642}"/>
            </c:ext>
          </c:extLst>
        </c:ser>
        <c:ser>
          <c:idx val="1"/>
          <c:order val="1"/>
          <c:tx>
            <c:strRef>
              <c:f>Sheet1!$G$48</c:f>
              <c:strCache>
                <c:ptCount val="1"/>
                <c:pt idx="0">
                  <c:v>BI + CETA</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Sheet1!$E$49:$E$50</c:f>
              <c:strCache>
                <c:ptCount val="2"/>
                <c:pt idx="0">
                  <c:v>Baseline</c:v>
                </c:pt>
                <c:pt idx="1">
                  <c:v>6-month follow-up</c:v>
                </c:pt>
              </c:strCache>
            </c:strRef>
          </c:cat>
          <c:val>
            <c:numRef>
              <c:f>Sheet1!$G$49:$G$50</c:f>
              <c:numCache>
                <c:formatCode>General</c:formatCode>
                <c:ptCount val="2"/>
                <c:pt idx="0">
                  <c:v>25.8</c:v>
                </c:pt>
                <c:pt idx="1">
                  <c:v>9.5</c:v>
                </c:pt>
              </c:numCache>
            </c:numRef>
          </c:val>
          <c:smooth val="0"/>
          <c:extLst>
            <c:ext xmlns:c16="http://schemas.microsoft.com/office/drawing/2014/chart" uri="{C3380CC4-5D6E-409C-BE32-E72D297353CC}">
              <c16:uniqueId val="{00000001-0270-4B16-9917-B11AC1C4F642}"/>
            </c:ext>
          </c:extLst>
        </c:ser>
        <c:dLbls>
          <c:showLegendKey val="0"/>
          <c:showVal val="0"/>
          <c:showCatName val="0"/>
          <c:showSerName val="0"/>
          <c:showPercent val="0"/>
          <c:showBubbleSize val="0"/>
        </c:dLbls>
        <c:smooth val="0"/>
        <c:axId val="455264592"/>
        <c:axId val="455261968"/>
      </c:lineChart>
      <c:catAx>
        <c:axId val="45526459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455261968"/>
        <c:crosses val="autoZero"/>
        <c:auto val="1"/>
        <c:lblAlgn val="ctr"/>
        <c:lblOffset val="100"/>
        <c:noMultiLvlLbl val="0"/>
      </c:catAx>
      <c:valAx>
        <c:axId val="455261968"/>
        <c:scaling>
          <c:orientation val="minMax"/>
          <c:max val="26"/>
          <c:min val="8"/>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AUDIT SCORE</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5264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a:t>BI+CETA effect size</a:t>
            </a:r>
            <a:r>
              <a:rPr lang="en-US" sz="1400" baseline="0"/>
              <a:t> stratified by   comorbidities</a:t>
            </a:r>
            <a:endParaRPr lang="en-US" sz="140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Sheet1!$J$51</c:f>
              <c:strCache>
                <c:ptCount val="1"/>
                <c:pt idx="0">
                  <c:v>0 Comorbidities</c:v>
                </c:pt>
              </c:strCache>
            </c:strRef>
          </c:tx>
          <c:spPr>
            <a:solidFill>
              <a:schemeClr val="accent6"/>
            </a:solidFill>
            <a:ln>
              <a:noFill/>
            </a:ln>
            <a:effectLst>
              <a:outerShdw blurRad="57150" dist="19050" dir="5400000" algn="ctr" rotWithShape="0">
                <a:srgbClr val="000000">
                  <a:alpha val="63000"/>
                </a:srgbClr>
              </a:outerShdw>
            </a:effectLst>
          </c:spPr>
          <c:invertIfNegative val="0"/>
          <c:cat>
            <c:strRef>
              <c:f>Sheet1!$K$50</c:f>
              <c:strCache>
                <c:ptCount val="1"/>
                <c:pt idx="0">
                  <c:v>CETA effect size</c:v>
                </c:pt>
              </c:strCache>
            </c:strRef>
          </c:cat>
          <c:val>
            <c:numRef>
              <c:f>Sheet1!$K$51</c:f>
              <c:numCache>
                <c:formatCode>General</c:formatCode>
                <c:ptCount val="1"/>
                <c:pt idx="0">
                  <c:v>0.25</c:v>
                </c:pt>
              </c:numCache>
            </c:numRef>
          </c:val>
          <c:extLst>
            <c:ext xmlns:c16="http://schemas.microsoft.com/office/drawing/2014/chart" uri="{C3380CC4-5D6E-409C-BE32-E72D297353CC}">
              <c16:uniqueId val="{00000000-4903-4990-A5FD-E97BDE0EE754}"/>
            </c:ext>
          </c:extLst>
        </c:ser>
        <c:ser>
          <c:idx val="1"/>
          <c:order val="1"/>
          <c:tx>
            <c:strRef>
              <c:f>Sheet1!$J$52</c:f>
              <c:strCache>
                <c:ptCount val="1"/>
                <c:pt idx="0">
                  <c:v>1-2 Comorbidities</c:v>
                </c:pt>
              </c:strCache>
            </c:strRef>
          </c:tx>
          <c:spPr>
            <a:solidFill>
              <a:schemeClr val="accent4"/>
            </a:solidFill>
            <a:ln>
              <a:noFill/>
            </a:ln>
            <a:effectLst>
              <a:outerShdw blurRad="57150" dist="19050" dir="5400000" algn="ctr" rotWithShape="0">
                <a:srgbClr val="000000">
                  <a:alpha val="63000"/>
                </a:srgbClr>
              </a:outerShdw>
            </a:effectLst>
          </c:spPr>
          <c:invertIfNegative val="0"/>
          <c:cat>
            <c:strRef>
              <c:f>Sheet1!$K$50</c:f>
              <c:strCache>
                <c:ptCount val="1"/>
                <c:pt idx="0">
                  <c:v>CETA effect size</c:v>
                </c:pt>
              </c:strCache>
            </c:strRef>
          </c:cat>
          <c:val>
            <c:numRef>
              <c:f>Sheet1!$K$52</c:f>
              <c:numCache>
                <c:formatCode>General</c:formatCode>
                <c:ptCount val="1"/>
                <c:pt idx="0">
                  <c:v>0.36</c:v>
                </c:pt>
              </c:numCache>
            </c:numRef>
          </c:val>
          <c:extLst>
            <c:ext xmlns:c16="http://schemas.microsoft.com/office/drawing/2014/chart" uri="{C3380CC4-5D6E-409C-BE32-E72D297353CC}">
              <c16:uniqueId val="{00000001-4903-4990-A5FD-E97BDE0EE754}"/>
            </c:ext>
          </c:extLst>
        </c:ser>
        <c:ser>
          <c:idx val="2"/>
          <c:order val="2"/>
          <c:tx>
            <c:strRef>
              <c:f>Sheet1!$J$53</c:f>
              <c:strCache>
                <c:ptCount val="1"/>
                <c:pt idx="0">
                  <c:v>3+ Comorbidities</c:v>
                </c:pt>
              </c:strCache>
            </c:strRef>
          </c:tx>
          <c:spPr>
            <a:solidFill>
              <a:srgbClr val="7030A0"/>
            </a:solidFill>
            <a:ln>
              <a:noFill/>
            </a:ln>
            <a:effectLst>
              <a:outerShdw blurRad="57150" dist="19050" dir="5400000" algn="ctr" rotWithShape="0">
                <a:srgbClr val="000000">
                  <a:alpha val="63000"/>
                </a:srgbClr>
              </a:outerShdw>
            </a:effectLst>
          </c:spPr>
          <c:invertIfNegative val="0"/>
          <c:cat>
            <c:strRef>
              <c:f>Sheet1!$K$50</c:f>
              <c:strCache>
                <c:ptCount val="1"/>
                <c:pt idx="0">
                  <c:v>CETA effect size</c:v>
                </c:pt>
              </c:strCache>
            </c:strRef>
          </c:cat>
          <c:val>
            <c:numRef>
              <c:f>Sheet1!$K$53</c:f>
              <c:numCache>
                <c:formatCode>General</c:formatCode>
                <c:ptCount val="1"/>
                <c:pt idx="0">
                  <c:v>1.6</c:v>
                </c:pt>
              </c:numCache>
            </c:numRef>
          </c:val>
          <c:extLst>
            <c:ext xmlns:c16="http://schemas.microsoft.com/office/drawing/2014/chart" uri="{C3380CC4-5D6E-409C-BE32-E72D297353CC}">
              <c16:uniqueId val="{00000002-4903-4990-A5FD-E97BDE0EE754}"/>
            </c:ext>
          </c:extLst>
        </c:ser>
        <c:dLbls>
          <c:showLegendKey val="0"/>
          <c:showVal val="0"/>
          <c:showCatName val="0"/>
          <c:showSerName val="0"/>
          <c:showPercent val="0"/>
          <c:showBubbleSize val="0"/>
        </c:dLbls>
        <c:gapWidth val="100"/>
        <c:overlap val="-24"/>
        <c:axId val="98080912"/>
        <c:axId val="98080256"/>
      </c:barChart>
      <c:catAx>
        <c:axId val="98080912"/>
        <c:scaling>
          <c:orientation val="minMax"/>
        </c:scaling>
        <c:delete val="1"/>
        <c:axPos val="b"/>
        <c:numFmt formatCode="General" sourceLinked="1"/>
        <c:majorTickMark val="none"/>
        <c:minorTickMark val="none"/>
        <c:tickLblPos val="nextTo"/>
        <c:crossAx val="98080256"/>
        <c:crosses val="autoZero"/>
        <c:auto val="1"/>
        <c:lblAlgn val="ctr"/>
        <c:lblOffset val="100"/>
        <c:noMultiLvlLbl val="0"/>
      </c:catAx>
      <c:valAx>
        <c:axId val="98080256"/>
        <c:scaling>
          <c:orientation val="minMax"/>
          <c:max val="2"/>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Cohen's</a:t>
                </a:r>
                <a:r>
                  <a:rPr lang="en-US" baseline="0"/>
                  <a:t> d effect size</a:t>
                </a:r>
                <a:endParaRPr lang="en-US"/>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98080912"/>
        <c:crosses val="autoZero"/>
        <c:crossBetween val="between"/>
        <c:majorUnit val="0.25"/>
      </c:valAx>
      <c:spPr>
        <a:noFill/>
        <a:ln>
          <a:noFill/>
        </a:ln>
        <a:effectLst/>
      </c:spPr>
    </c:plotArea>
    <c:legend>
      <c:legendPos val="b"/>
      <c:layout>
        <c:manualLayout>
          <c:xMode val="edge"/>
          <c:yMode val="edge"/>
          <c:x val="2.6095800524934386E-2"/>
          <c:y val="0.77923592884222803"/>
          <c:w val="0.90336395450568674"/>
          <c:h val="0.192986293379994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participants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Screened</c:v>
                </c:pt>
                <c:pt idx="1">
                  <c:v>Eligible</c:v>
                </c:pt>
                <c:pt idx="2">
                  <c:v>Enrolled</c:v>
                </c:pt>
                <c:pt idx="3">
                  <c:v>Initiates intervention (reach)</c:v>
                </c:pt>
                <c:pt idx="4">
                  <c:v>Completes intervention (retention)</c:v>
                </c:pt>
              </c:strCache>
            </c:strRef>
          </c:cat>
          <c:val>
            <c:numRef>
              <c:f>Sheet1!$B$2:$B$6</c:f>
              <c:numCache>
                <c:formatCode>General</c:formatCode>
                <c:ptCount val="5"/>
                <c:pt idx="0">
                  <c:v>477</c:v>
                </c:pt>
                <c:pt idx="1">
                  <c:v>403</c:v>
                </c:pt>
                <c:pt idx="2">
                  <c:v>385</c:v>
                </c:pt>
                <c:pt idx="3">
                  <c:v>287</c:v>
                </c:pt>
                <c:pt idx="4">
                  <c:v>221</c:v>
                </c:pt>
              </c:numCache>
            </c:numRef>
          </c:val>
          <c:extLst>
            <c:ext xmlns:c16="http://schemas.microsoft.com/office/drawing/2014/chart" uri="{C3380CC4-5D6E-409C-BE32-E72D297353CC}">
              <c16:uniqueId val="{00000000-17FA-D94E-BA43-D1457D41740C}"/>
            </c:ext>
          </c:extLst>
        </c:ser>
        <c:dLbls>
          <c:showLegendKey val="0"/>
          <c:showVal val="0"/>
          <c:showCatName val="0"/>
          <c:showSerName val="0"/>
          <c:showPercent val="0"/>
          <c:showBubbleSize val="0"/>
        </c:dLbls>
        <c:gapWidth val="100"/>
        <c:axId val="937656591"/>
        <c:axId val="919431407"/>
      </c:barChart>
      <c:catAx>
        <c:axId val="937656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19431407"/>
        <c:crosses val="autoZero"/>
        <c:auto val="1"/>
        <c:lblAlgn val="ctr"/>
        <c:lblOffset val="100"/>
        <c:noMultiLvlLbl val="0"/>
      </c:catAx>
      <c:valAx>
        <c:axId val="919431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37656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Depressive symptoms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Economic</c:v>
                </c:pt>
              </c:strCache>
            </c:strRef>
          </c:tx>
          <c:spPr>
            <a:ln w="28575" cap="rnd">
              <a:solidFill>
                <a:schemeClr val="accent1"/>
              </a:solidFill>
              <a:round/>
            </a:ln>
            <a:effectLst/>
          </c:spPr>
          <c:marker>
            <c:symbol val="none"/>
          </c:marker>
          <c:cat>
            <c:strRef>
              <c:f>Sheet1!$A$2:$A$3</c:f>
              <c:strCache>
                <c:ptCount val="2"/>
                <c:pt idx="0">
                  <c:v>Baseline</c:v>
                </c:pt>
                <c:pt idx="1">
                  <c:v>3 months</c:v>
                </c:pt>
              </c:strCache>
            </c:strRef>
          </c:cat>
          <c:val>
            <c:numRef>
              <c:f>Sheet1!$B$2:$B$3</c:f>
              <c:numCache>
                <c:formatCode>General</c:formatCode>
                <c:ptCount val="2"/>
                <c:pt idx="0">
                  <c:v>6.7</c:v>
                </c:pt>
                <c:pt idx="1">
                  <c:v>6.3</c:v>
                </c:pt>
              </c:numCache>
            </c:numRef>
          </c:val>
          <c:smooth val="0"/>
          <c:extLst>
            <c:ext xmlns:c16="http://schemas.microsoft.com/office/drawing/2014/chart" uri="{C3380CC4-5D6E-409C-BE32-E72D297353CC}">
              <c16:uniqueId val="{00000000-A2C4-2C44-9AA3-49CF33FC40B5}"/>
            </c:ext>
          </c:extLst>
        </c:ser>
        <c:ser>
          <c:idx val="1"/>
          <c:order val="1"/>
          <c:tx>
            <c:strRef>
              <c:f>Sheet1!$C$1</c:f>
              <c:strCache>
                <c:ptCount val="1"/>
                <c:pt idx="0">
                  <c:v>Economic + MHPSS</c:v>
                </c:pt>
              </c:strCache>
            </c:strRef>
          </c:tx>
          <c:spPr>
            <a:ln w="28575" cap="rnd">
              <a:solidFill>
                <a:schemeClr val="accent2"/>
              </a:solidFill>
              <a:round/>
            </a:ln>
            <a:effectLst/>
          </c:spPr>
          <c:marker>
            <c:symbol val="none"/>
          </c:marker>
          <c:cat>
            <c:strRef>
              <c:f>Sheet1!$A$2:$A$3</c:f>
              <c:strCache>
                <c:ptCount val="2"/>
                <c:pt idx="0">
                  <c:v>Baseline</c:v>
                </c:pt>
                <c:pt idx="1">
                  <c:v>3 months</c:v>
                </c:pt>
              </c:strCache>
            </c:strRef>
          </c:cat>
          <c:val>
            <c:numRef>
              <c:f>Sheet1!$C$2:$C$3</c:f>
              <c:numCache>
                <c:formatCode>General</c:formatCode>
                <c:ptCount val="2"/>
                <c:pt idx="0">
                  <c:v>8.6</c:v>
                </c:pt>
                <c:pt idx="1">
                  <c:v>6</c:v>
                </c:pt>
              </c:numCache>
            </c:numRef>
          </c:val>
          <c:smooth val="0"/>
          <c:extLst>
            <c:ext xmlns:c16="http://schemas.microsoft.com/office/drawing/2014/chart" uri="{C3380CC4-5D6E-409C-BE32-E72D297353CC}">
              <c16:uniqueId val="{00000001-A2C4-2C44-9AA3-49CF33FC40B5}"/>
            </c:ext>
          </c:extLst>
        </c:ser>
        <c:dLbls>
          <c:showLegendKey val="0"/>
          <c:showVal val="0"/>
          <c:showCatName val="0"/>
          <c:showSerName val="0"/>
          <c:showPercent val="0"/>
          <c:showBubbleSize val="0"/>
        </c:dLbls>
        <c:smooth val="0"/>
        <c:axId val="694271775"/>
        <c:axId val="670705231"/>
      </c:lineChart>
      <c:catAx>
        <c:axId val="69427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70705231"/>
        <c:crosses val="autoZero"/>
        <c:auto val="1"/>
        <c:lblAlgn val="ctr"/>
        <c:lblOffset val="100"/>
        <c:noMultiLvlLbl val="0"/>
      </c:catAx>
      <c:valAx>
        <c:axId val="670705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PHQ-9 Total Score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271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Anxiety symptoms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Economic</c:v>
                </c:pt>
              </c:strCache>
            </c:strRef>
          </c:tx>
          <c:spPr>
            <a:ln w="28575" cap="rnd">
              <a:solidFill>
                <a:schemeClr val="accent1"/>
              </a:solidFill>
              <a:round/>
            </a:ln>
            <a:effectLst/>
          </c:spPr>
          <c:marker>
            <c:symbol val="none"/>
          </c:marker>
          <c:cat>
            <c:strRef>
              <c:f>Sheet1!$A$2:$A$3</c:f>
              <c:strCache>
                <c:ptCount val="2"/>
                <c:pt idx="0">
                  <c:v>Baseline</c:v>
                </c:pt>
                <c:pt idx="1">
                  <c:v>3 months</c:v>
                </c:pt>
              </c:strCache>
            </c:strRef>
          </c:cat>
          <c:val>
            <c:numRef>
              <c:f>Sheet1!$B$2:$B$3</c:f>
              <c:numCache>
                <c:formatCode>General</c:formatCode>
                <c:ptCount val="2"/>
                <c:pt idx="0">
                  <c:v>5.9</c:v>
                </c:pt>
                <c:pt idx="1">
                  <c:v>7</c:v>
                </c:pt>
              </c:numCache>
            </c:numRef>
          </c:val>
          <c:smooth val="0"/>
          <c:extLst>
            <c:ext xmlns:c16="http://schemas.microsoft.com/office/drawing/2014/chart" uri="{C3380CC4-5D6E-409C-BE32-E72D297353CC}">
              <c16:uniqueId val="{00000000-57ED-4E48-B05C-0CF832E89D76}"/>
            </c:ext>
          </c:extLst>
        </c:ser>
        <c:ser>
          <c:idx val="1"/>
          <c:order val="1"/>
          <c:tx>
            <c:strRef>
              <c:f>Sheet1!$C$1</c:f>
              <c:strCache>
                <c:ptCount val="1"/>
                <c:pt idx="0">
                  <c:v>Economic + MHPSS</c:v>
                </c:pt>
              </c:strCache>
            </c:strRef>
          </c:tx>
          <c:spPr>
            <a:ln w="28575" cap="rnd">
              <a:solidFill>
                <a:schemeClr val="accent2"/>
              </a:solidFill>
              <a:round/>
            </a:ln>
            <a:effectLst/>
          </c:spPr>
          <c:marker>
            <c:symbol val="none"/>
          </c:marker>
          <c:cat>
            <c:strRef>
              <c:f>Sheet1!$A$2:$A$3</c:f>
              <c:strCache>
                <c:ptCount val="2"/>
                <c:pt idx="0">
                  <c:v>Baseline</c:v>
                </c:pt>
                <c:pt idx="1">
                  <c:v>3 months</c:v>
                </c:pt>
              </c:strCache>
            </c:strRef>
          </c:cat>
          <c:val>
            <c:numRef>
              <c:f>Sheet1!$C$2:$C$3</c:f>
              <c:numCache>
                <c:formatCode>General</c:formatCode>
                <c:ptCount val="2"/>
                <c:pt idx="0">
                  <c:v>8.6</c:v>
                </c:pt>
                <c:pt idx="1">
                  <c:v>5.6</c:v>
                </c:pt>
              </c:numCache>
            </c:numRef>
          </c:val>
          <c:smooth val="0"/>
          <c:extLst>
            <c:ext xmlns:c16="http://schemas.microsoft.com/office/drawing/2014/chart" uri="{C3380CC4-5D6E-409C-BE32-E72D297353CC}">
              <c16:uniqueId val="{00000001-57ED-4E48-B05C-0CF832E89D76}"/>
            </c:ext>
          </c:extLst>
        </c:ser>
        <c:dLbls>
          <c:showLegendKey val="0"/>
          <c:showVal val="0"/>
          <c:showCatName val="0"/>
          <c:showSerName val="0"/>
          <c:showPercent val="0"/>
          <c:showBubbleSize val="0"/>
        </c:dLbls>
        <c:smooth val="0"/>
        <c:axId val="694271775"/>
        <c:axId val="670705231"/>
      </c:lineChart>
      <c:catAx>
        <c:axId val="69427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70705231"/>
        <c:crosses val="autoZero"/>
        <c:auto val="1"/>
        <c:lblAlgn val="ctr"/>
        <c:lblOffset val="100"/>
        <c:noMultiLvlLbl val="0"/>
      </c:catAx>
      <c:valAx>
        <c:axId val="670705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GAD-7 Total Score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271775"/>
        <c:crosses val="autoZero"/>
        <c:crossBetween val="between"/>
      </c:valAx>
      <c:spPr>
        <a:noFill/>
        <a:ln>
          <a:noFill/>
        </a:ln>
        <a:effectLst/>
      </c:spPr>
    </c:plotArea>
    <c:legend>
      <c:legendPos val="b"/>
      <c:layout>
        <c:manualLayout>
          <c:xMode val="edge"/>
          <c:yMode val="edge"/>
          <c:x val="2.6870773340357441E-2"/>
          <c:y val="0.80370037905582148"/>
          <c:w val="0.94302322056466792"/>
          <c:h val="0.17878776596991547"/>
        </c:manualLayout>
      </c:layout>
      <c:overlay val="0"/>
      <c:spPr>
        <a:noFill/>
        <a:ln>
          <a:noFill/>
        </a:ln>
        <a:effectLst/>
      </c:spPr>
      <c:txPr>
        <a:bodyPr rot="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Functional impairment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Economic</c:v>
                </c:pt>
              </c:strCache>
            </c:strRef>
          </c:tx>
          <c:spPr>
            <a:ln w="28575" cap="rnd">
              <a:solidFill>
                <a:schemeClr val="accent1"/>
              </a:solidFill>
              <a:round/>
            </a:ln>
            <a:effectLst/>
          </c:spPr>
          <c:marker>
            <c:symbol val="none"/>
          </c:marker>
          <c:cat>
            <c:strRef>
              <c:f>Sheet1!$A$2:$A$3</c:f>
              <c:strCache>
                <c:ptCount val="2"/>
                <c:pt idx="0">
                  <c:v>Baseline</c:v>
                </c:pt>
                <c:pt idx="1">
                  <c:v>3 months</c:v>
                </c:pt>
              </c:strCache>
            </c:strRef>
          </c:cat>
          <c:val>
            <c:numRef>
              <c:f>Sheet1!$B$2:$B$3</c:f>
              <c:numCache>
                <c:formatCode>General</c:formatCode>
                <c:ptCount val="2"/>
                <c:pt idx="0">
                  <c:v>60.8</c:v>
                </c:pt>
                <c:pt idx="1">
                  <c:v>60.8</c:v>
                </c:pt>
              </c:numCache>
            </c:numRef>
          </c:val>
          <c:smooth val="0"/>
          <c:extLst>
            <c:ext xmlns:c16="http://schemas.microsoft.com/office/drawing/2014/chart" uri="{C3380CC4-5D6E-409C-BE32-E72D297353CC}">
              <c16:uniqueId val="{00000000-B436-F541-8D31-79FE65E2D8CC}"/>
            </c:ext>
          </c:extLst>
        </c:ser>
        <c:ser>
          <c:idx val="1"/>
          <c:order val="1"/>
          <c:tx>
            <c:strRef>
              <c:f>Sheet1!$C$1</c:f>
              <c:strCache>
                <c:ptCount val="1"/>
                <c:pt idx="0">
                  <c:v>Economic + MHPSS</c:v>
                </c:pt>
              </c:strCache>
            </c:strRef>
          </c:tx>
          <c:spPr>
            <a:ln w="28575" cap="rnd">
              <a:solidFill>
                <a:schemeClr val="accent2"/>
              </a:solidFill>
              <a:round/>
            </a:ln>
            <a:effectLst/>
          </c:spPr>
          <c:marker>
            <c:symbol val="none"/>
          </c:marker>
          <c:cat>
            <c:strRef>
              <c:f>Sheet1!$A$2:$A$3</c:f>
              <c:strCache>
                <c:ptCount val="2"/>
                <c:pt idx="0">
                  <c:v>Baseline</c:v>
                </c:pt>
                <c:pt idx="1">
                  <c:v>3 months</c:v>
                </c:pt>
              </c:strCache>
            </c:strRef>
          </c:cat>
          <c:val>
            <c:numRef>
              <c:f>Sheet1!$C$2:$C$3</c:f>
              <c:numCache>
                <c:formatCode>General</c:formatCode>
                <c:ptCount val="2"/>
                <c:pt idx="0">
                  <c:v>64.8</c:v>
                </c:pt>
                <c:pt idx="1">
                  <c:v>57.2</c:v>
                </c:pt>
              </c:numCache>
            </c:numRef>
          </c:val>
          <c:smooth val="0"/>
          <c:extLst>
            <c:ext xmlns:c16="http://schemas.microsoft.com/office/drawing/2014/chart" uri="{C3380CC4-5D6E-409C-BE32-E72D297353CC}">
              <c16:uniqueId val="{00000001-B436-F541-8D31-79FE65E2D8CC}"/>
            </c:ext>
          </c:extLst>
        </c:ser>
        <c:dLbls>
          <c:showLegendKey val="0"/>
          <c:showVal val="0"/>
          <c:showCatName val="0"/>
          <c:showSerName val="0"/>
          <c:showPercent val="0"/>
          <c:showBubbleSize val="0"/>
        </c:dLbls>
        <c:smooth val="0"/>
        <c:axId val="694271775"/>
        <c:axId val="670705231"/>
      </c:lineChart>
      <c:catAx>
        <c:axId val="69427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70705231"/>
        <c:crosses val="autoZero"/>
        <c:auto val="1"/>
        <c:lblAlgn val="ctr"/>
        <c:lblOffset val="100"/>
        <c:noMultiLvlLbl val="0"/>
      </c:catAx>
      <c:valAx>
        <c:axId val="670705231"/>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WHODAS Total Score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271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22258-BF90-4BE7-BE8B-62E9F7D5AFD4}" type="doc">
      <dgm:prSet loTypeId="urn:microsoft.com/office/officeart/2005/8/layout/process1" loCatId="process" qsTypeId="urn:microsoft.com/office/officeart/2005/8/quickstyle/simple1" qsCatId="simple" csTypeId="urn:microsoft.com/office/officeart/2005/8/colors/accent1_2" csCatId="accent1" phldr="1"/>
      <dgm:spPr/>
    </dgm:pt>
    <dgm:pt modelId="{93323335-4931-45FE-BF54-4D2454F72FEE}">
      <dgm:prSet phldrT="[Text]"/>
      <dgm:spPr/>
      <dgm:t>
        <a:bodyPr/>
        <a:lstStyle/>
        <a:p>
          <a:r>
            <a:rPr lang="en-US"/>
            <a:t>Blame</a:t>
          </a:r>
        </a:p>
      </dgm:t>
    </dgm:pt>
    <dgm:pt modelId="{E5C523DB-F40A-4ADB-BF22-093335117E70}" type="parTrans" cxnId="{D45A5988-5783-4C28-A69E-54BE1AEF7FE6}">
      <dgm:prSet/>
      <dgm:spPr/>
      <dgm:t>
        <a:bodyPr/>
        <a:lstStyle/>
        <a:p>
          <a:endParaRPr lang="en-US"/>
        </a:p>
      </dgm:t>
    </dgm:pt>
    <dgm:pt modelId="{6B1C925D-FB90-4C19-AA41-D597F3FB09CF}" type="sibTrans" cxnId="{D45A5988-5783-4C28-A69E-54BE1AEF7FE6}">
      <dgm:prSet/>
      <dgm:spPr/>
      <dgm:t>
        <a:bodyPr/>
        <a:lstStyle/>
        <a:p>
          <a:endParaRPr lang="en-US"/>
        </a:p>
      </dgm:t>
    </dgm:pt>
    <dgm:pt modelId="{5550C351-E3FA-47D4-9DED-BB7C3C947071}">
      <dgm:prSet phldrT="[Text]"/>
      <dgm:spPr/>
      <dgm:t>
        <a:bodyPr/>
        <a:lstStyle/>
        <a:p>
          <a:r>
            <a:rPr lang="en-US"/>
            <a:t>Stigma</a:t>
          </a:r>
        </a:p>
      </dgm:t>
    </dgm:pt>
    <dgm:pt modelId="{8A08C69A-AFD1-407D-8794-9F0135E27A54}" type="parTrans" cxnId="{8E483C2F-9DED-43A7-91B7-49B4116DD845}">
      <dgm:prSet/>
      <dgm:spPr/>
      <dgm:t>
        <a:bodyPr/>
        <a:lstStyle/>
        <a:p>
          <a:endParaRPr lang="en-US"/>
        </a:p>
      </dgm:t>
    </dgm:pt>
    <dgm:pt modelId="{08BCB423-C0E7-4B44-A222-B160F1DDF57A}" type="sibTrans" cxnId="{8E483C2F-9DED-43A7-91B7-49B4116DD845}">
      <dgm:prSet/>
      <dgm:spPr/>
      <dgm:t>
        <a:bodyPr/>
        <a:lstStyle/>
        <a:p>
          <a:endParaRPr lang="en-US"/>
        </a:p>
      </dgm:t>
    </dgm:pt>
    <dgm:pt modelId="{0332501B-40A8-4612-8D3B-AF87F5BF8058}">
      <dgm:prSet phldrT="[Text]"/>
      <dgm:spPr/>
      <dgm:t>
        <a:bodyPr/>
        <a:lstStyle/>
        <a:p>
          <a:r>
            <a:rPr lang="en-US"/>
            <a:t>Reluctance</a:t>
          </a:r>
        </a:p>
      </dgm:t>
    </dgm:pt>
    <dgm:pt modelId="{EA799F28-F873-4CF7-A770-C770E744169C}" type="parTrans" cxnId="{BB7E88A2-2B14-4BB8-80B3-E8141790A304}">
      <dgm:prSet/>
      <dgm:spPr/>
      <dgm:t>
        <a:bodyPr/>
        <a:lstStyle/>
        <a:p>
          <a:endParaRPr lang="en-US"/>
        </a:p>
      </dgm:t>
    </dgm:pt>
    <dgm:pt modelId="{CE150965-27D9-4F66-9073-1E6E02C48281}" type="sibTrans" cxnId="{BB7E88A2-2B14-4BB8-80B3-E8141790A304}">
      <dgm:prSet/>
      <dgm:spPr/>
      <dgm:t>
        <a:bodyPr/>
        <a:lstStyle/>
        <a:p>
          <a:endParaRPr lang="en-US"/>
        </a:p>
      </dgm:t>
    </dgm:pt>
    <dgm:pt modelId="{6BD1D364-31DC-4C7D-B934-14DE7A53E725}" type="pres">
      <dgm:prSet presAssocID="{90022258-BF90-4BE7-BE8B-62E9F7D5AFD4}" presName="Name0" presStyleCnt="0">
        <dgm:presLayoutVars>
          <dgm:dir/>
          <dgm:resizeHandles val="exact"/>
        </dgm:presLayoutVars>
      </dgm:prSet>
      <dgm:spPr/>
    </dgm:pt>
    <dgm:pt modelId="{96024259-EFD5-4FBC-8253-026F44744EF4}" type="pres">
      <dgm:prSet presAssocID="{93323335-4931-45FE-BF54-4D2454F72FEE}" presName="node" presStyleLbl="node1" presStyleIdx="0" presStyleCnt="3">
        <dgm:presLayoutVars>
          <dgm:bulletEnabled val="1"/>
        </dgm:presLayoutVars>
      </dgm:prSet>
      <dgm:spPr/>
    </dgm:pt>
    <dgm:pt modelId="{D4F4ACE8-E387-46C6-BDF4-E00C9688D50A}" type="pres">
      <dgm:prSet presAssocID="{6B1C925D-FB90-4C19-AA41-D597F3FB09CF}" presName="sibTrans" presStyleLbl="sibTrans2D1" presStyleIdx="0" presStyleCnt="2"/>
      <dgm:spPr/>
    </dgm:pt>
    <dgm:pt modelId="{CE0384BA-D840-45BE-A2C0-CBA8D066E830}" type="pres">
      <dgm:prSet presAssocID="{6B1C925D-FB90-4C19-AA41-D597F3FB09CF}" presName="connectorText" presStyleLbl="sibTrans2D1" presStyleIdx="0" presStyleCnt="2"/>
      <dgm:spPr/>
    </dgm:pt>
    <dgm:pt modelId="{94EF75EF-BBF4-44FC-BD66-ECD73A25FA3B}" type="pres">
      <dgm:prSet presAssocID="{5550C351-E3FA-47D4-9DED-BB7C3C947071}" presName="node" presStyleLbl="node1" presStyleIdx="1" presStyleCnt="3">
        <dgm:presLayoutVars>
          <dgm:bulletEnabled val="1"/>
        </dgm:presLayoutVars>
      </dgm:prSet>
      <dgm:spPr/>
    </dgm:pt>
    <dgm:pt modelId="{2CF8CEE6-B957-4F55-9C96-161A14798104}" type="pres">
      <dgm:prSet presAssocID="{08BCB423-C0E7-4B44-A222-B160F1DDF57A}" presName="sibTrans" presStyleLbl="sibTrans2D1" presStyleIdx="1" presStyleCnt="2"/>
      <dgm:spPr/>
    </dgm:pt>
    <dgm:pt modelId="{AEA7498F-5696-4657-B131-4E0022C1DF15}" type="pres">
      <dgm:prSet presAssocID="{08BCB423-C0E7-4B44-A222-B160F1DDF57A}" presName="connectorText" presStyleLbl="sibTrans2D1" presStyleIdx="1" presStyleCnt="2"/>
      <dgm:spPr/>
    </dgm:pt>
    <dgm:pt modelId="{3285D3C7-EE4F-4FD9-ABF5-4FA17A8D9691}" type="pres">
      <dgm:prSet presAssocID="{0332501B-40A8-4612-8D3B-AF87F5BF8058}" presName="node" presStyleLbl="node1" presStyleIdx="2" presStyleCnt="3">
        <dgm:presLayoutVars>
          <dgm:bulletEnabled val="1"/>
        </dgm:presLayoutVars>
      </dgm:prSet>
      <dgm:spPr/>
    </dgm:pt>
  </dgm:ptLst>
  <dgm:cxnLst>
    <dgm:cxn modelId="{59449712-44B1-494B-8AFD-20090047C7E5}" type="presOf" srcId="{08BCB423-C0E7-4B44-A222-B160F1DDF57A}" destId="{2CF8CEE6-B957-4F55-9C96-161A14798104}" srcOrd="0" destOrd="0" presId="urn:microsoft.com/office/officeart/2005/8/layout/process1"/>
    <dgm:cxn modelId="{8E483C2F-9DED-43A7-91B7-49B4116DD845}" srcId="{90022258-BF90-4BE7-BE8B-62E9F7D5AFD4}" destId="{5550C351-E3FA-47D4-9DED-BB7C3C947071}" srcOrd="1" destOrd="0" parTransId="{8A08C69A-AFD1-407D-8794-9F0135E27A54}" sibTransId="{08BCB423-C0E7-4B44-A222-B160F1DDF57A}"/>
    <dgm:cxn modelId="{EDBD8E56-94A9-452E-8E00-D2DCBE966785}" type="presOf" srcId="{6B1C925D-FB90-4C19-AA41-D597F3FB09CF}" destId="{D4F4ACE8-E387-46C6-BDF4-E00C9688D50A}" srcOrd="0" destOrd="0" presId="urn:microsoft.com/office/officeart/2005/8/layout/process1"/>
    <dgm:cxn modelId="{D45A5988-5783-4C28-A69E-54BE1AEF7FE6}" srcId="{90022258-BF90-4BE7-BE8B-62E9F7D5AFD4}" destId="{93323335-4931-45FE-BF54-4D2454F72FEE}" srcOrd="0" destOrd="0" parTransId="{E5C523DB-F40A-4ADB-BF22-093335117E70}" sibTransId="{6B1C925D-FB90-4C19-AA41-D597F3FB09CF}"/>
    <dgm:cxn modelId="{10965F94-F006-4A7A-87BC-0B2BAD84415A}" type="presOf" srcId="{90022258-BF90-4BE7-BE8B-62E9F7D5AFD4}" destId="{6BD1D364-31DC-4C7D-B934-14DE7A53E725}" srcOrd="0" destOrd="0" presId="urn:microsoft.com/office/officeart/2005/8/layout/process1"/>
    <dgm:cxn modelId="{BB7E88A2-2B14-4BB8-80B3-E8141790A304}" srcId="{90022258-BF90-4BE7-BE8B-62E9F7D5AFD4}" destId="{0332501B-40A8-4612-8D3B-AF87F5BF8058}" srcOrd="2" destOrd="0" parTransId="{EA799F28-F873-4CF7-A770-C770E744169C}" sibTransId="{CE150965-27D9-4F66-9073-1E6E02C48281}"/>
    <dgm:cxn modelId="{A6437AAE-E3D1-4CAD-A1E2-6F3FC506F9C4}" type="presOf" srcId="{6B1C925D-FB90-4C19-AA41-D597F3FB09CF}" destId="{CE0384BA-D840-45BE-A2C0-CBA8D066E830}" srcOrd="1" destOrd="0" presId="urn:microsoft.com/office/officeart/2005/8/layout/process1"/>
    <dgm:cxn modelId="{F910BACE-AB05-4DAE-A31E-831B3707A50A}" type="presOf" srcId="{08BCB423-C0E7-4B44-A222-B160F1DDF57A}" destId="{AEA7498F-5696-4657-B131-4E0022C1DF15}" srcOrd="1" destOrd="0" presId="urn:microsoft.com/office/officeart/2005/8/layout/process1"/>
    <dgm:cxn modelId="{E33569D1-131E-492C-AE2C-BB7703E17579}" type="presOf" srcId="{5550C351-E3FA-47D4-9DED-BB7C3C947071}" destId="{94EF75EF-BBF4-44FC-BD66-ECD73A25FA3B}" srcOrd="0" destOrd="0" presId="urn:microsoft.com/office/officeart/2005/8/layout/process1"/>
    <dgm:cxn modelId="{A470CCDB-6304-450A-8F3C-8FFC263F06CE}" type="presOf" srcId="{93323335-4931-45FE-BF54-4D2454F72FEE}" destId="{96024259-EFD5-4FBC-8253-026F44744EF4}" srcOrd="0" destOrd="0" presId="urn:microsoft.com/office/officeart/2005/8/layout/process1"/>
    <dgm:cxn modelId="{21F896FB-CC37-4DA4-BB06-7E5F8B567328}" type="presOf" srcId="{0332501B-40A8-4612-8D3B-AF87F5BF8058}" destId="{3285D3C7-EE4F-4FD9-ABF5-4FA17A8D9691}" srcOrd="0" destOrd="0" presId="urn:microsoft.com/office/officeart/2005/8/layout/process1"/>
    <dgm:cxn modelId="{2E8C159B-F651-40E3-986D-6D5850246967}" type="presParOf" srcId="{6BD1D364-31DC-4C7D-B934-14DE7A53E725}" destId="{96024259-EFD5-4FBC-8253-026F44744EF4}" srcOrd="0" destOrd="0" presId="urn:microsoft.com/office/officeart/2005/8/layout/process1"/>
    <dgm:cxn modelId="{DE71626C-15BE-4829-B722-B346DE9A94BB}" type="presParOf" srcId="{6BD1D364-31DC-4C7D-B934-14DE7A53E725}" destId="{D4F4ACE8-E387-46C6-BDF4-E00C9688D50A}" srcOrd="1" destOrd="0" presId="urn:microsoft.com/office/officeart/2005/8/layout/process1"/>
    <dgm:cxn modelId="{93CA1522-89C5-4B34-897B-9A30A5B761B8}" type="presParOf" srcId="{D4F4ACE8-E387-46C6-BDF4-E00C9688D50A}" destId="{CE0384BA-D840-45BE-A2C0-CBA8D066E830}" srcOrd="0" destOrd="0" presId="urn:microsoft.com/office/officeart/2005/8/layout/process1"/>
    <dgm:cxn modelId="{BB58B5A6-7DC8-4C11-8047-4AEB6E4BBE46}" type="presParOf" srcId="{6BD1D364-31DC-4C7D-B934-14DE7A53E725}" destId="{94EF75EF-BBF4-44FC-BD66-ECD73A25FA3B}" srcOrd="2" destOrd="0" presId="urn:microsoft.com/office/officeart/2005/8/layout/process1"/>
    <dgm:cxn modelId="{8AD7AA3F-C0B0-4F43-87AB-F10295E11893}" type="presParOf" srcId="{6BD1D364-31DC-4C7D-B934-14DE7A53E725}" destId="{2CF8CEE6-B957-4F55-9C96-161A14798104}" srcOrd="3" destOrd="0" presId="urn:microsoft.com/office/officeart/2005/8/layout/process1"/>
    <dgm:cxn modelId="{3F18FBAC-AFAD-4768-9D37-C474A2CC81AD}" type="presParOf" srcId="{2CF8CEE6-B957-4F55-9C96-161A14798104}" destId="{AEA7498F-5696-4657-B131-4E0022C1DF15}" srcOrd="0" destOrd="0" presId="urn:microsoft.com/office/officeart/2005/8/layout/process1"/>
    <dgm:cxn modelId="{817F4AA0-E2E8-4D31-95D4-903B9564116A}" type="presParOf" srcId="{6BD1D364-31DC-4C7D-B934-14DE7A53E725}" destId="{3285D3C7-EE4F-4FD9-ABF5-4FA17A8D969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A8ED44-B090-46A8-A7D8-7F3E1BB5250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3C7B52B-8AE1-48DB-BA14-B168DC4368DB}">
      <dgm:prSet/>
      <dgm:spPr/>
      <dgm:t>
        <a:bodyPr/>
        <a:lstStyle/>
        <a:p>
          <a:r>
            <a:rPr lang="en-US"/>
            <a:t>Few resources dedicated to mental health</a:t>
          </a:r>
        </a:p>
      </dgm:t>
    </dgm:pt>
    <dgm:pt modelId="{6B9D1A54-FDAF-4F0C-8D47-223583656A3D}" type="parTrans" cxnId="{902B8DD4-EDEA-409A-BBA4-64EAC318ADB6}">
      <dgm:prSet/>
      <dgm:spPr/>
      <dgm:t>
        <a:bodyPr/>
        <a:lstStyle/>
        <a:p>
          <a:endParaRPr lang="en-US"/>
        </a:p>
      </dgm:t>
    </dgm:pt>
    <dgm:pt modelId="{5FBE10B8-5C1D-45B5-827B-CED9F717EFB9}" type="sibTrans" cxnId="{902B8DD4-EDEA-409A-BBA4-64EAC318ADB6}">
      <dgm:prSet/>
      <dgm:spPr/>
      <dgm:t>
        <a:bodyPr/>
        <a:lstStyle/>
        <a:p>
          <a:endParaRPr lang="en-US"/>
        </a:p>
      </dgm:t>
    </dgm:pt>
    <dgm:pt modelId="{B1AB42CB-1507-4A1F-9A0E-4C864E703C3D}">
      <dgm:prSet/>
      <dgm:spPr/>
      <dgm:t>
        <a:bodyPr/>
        <a:lstStyle/>
        <a:p>
          <a:r>
            <a:rPr lang="en-US"/>
            <a:t>Lack of trained mental health providers</a:t>
          </a:r>
        </a:p>
      </dgm:t>
    </dgm:pt>
    <dgm:pt modelId="{03D38194-1BE4-4F2A-AAA1-FCFA2E3885AF}" type="parTrans" cxnId="{39CA775E-395B-4958-AAAB-B2FBC29DCDB0}">
      <dgm:prSet/>
      <dgm:spPr/>
      <dgm:t>
        <a:bodyPr/>
        <a:lstStyle/>
        <a:p>
          <a:endParaRPr lang="en-US"/>
        </a:p>
      </dgm:t>
    </dgm:pt>
    <dgm:pt modelId="{49F6AC3C-F7CA-425A-91E8-E9C1B19B1A19}" type="sibTrans" cxnId="{39CA775E-395B-4958-AAAB-B2FBC29DCDB0}">
      <dgm:prSet/>
      <dgm:spPr/>
      <dgm:t>
        <a:bodyPr/>
        <a:lstStyle/>
        <a:p>
          <a:endParaRPr lang="en-US"/>
        </a:p>
      </dgm:t>
    </dgm:pt>
    <dgm:pt modelId="{24D5CCA6-F802-4302-9853-ABFDB6212162}" type="pres">
      <dgm:prSet presAssocID="{A5A8ED44-B090-46A8-A7D8-7F3E1BB52501}" presName="diagram" presStyleCnt="0">
        <dgm:presLayoutVars>
          <dgm:dir/>
          <dgm:resizeHandles val="exact"/>
        </dgm:presLayoutVars>
      </dgm:prSet>
      <dgm:spPr/>
    </dgm:pt>
    <dgm:pt modelId="{47998C75-DB25-41ED-BB27-4D31704D9A20}" type="pres">
      <dgm:prSet presAssocID="{93C7B52B-8AE1-48DB-BA14-B168DC4368DB}" presName="node" presStyleLbl="node1" presStyleIdx="0" presStyleCnt="2">
        <dgm:presLayoutVars>
          <dgm:bulletEnabled val="1"/>
        </dgm:presLayoutVars>
      </dgm:prSet>
      <dgm:spPr/>
    </dgm:pt>
    <dgm:pt modelId="{CEA69996-79D4-43A4-8442-5381BD22AD75}" type="pres">
      <dgm:prSet presAssocID="{5FBE10B8-5C1D-45B5-827B-CED9F717EFB9}" presName="sibTrans" presStyleCnt="0"/>
      <dgm:spPr/>
    </dgm:pt>
    <dgm:pt modelId="{0D5968E3-A088-4E16-BBD0-A0FBEF1DBFE2}" type="pres">
      <dgm:prSet presAssocID="{B1AB42CB-1507-4A1F-9A0E-4C864E703C3D}" presName="node" presStyleLbl="node1" presStyleIdx="1" presStyleCnt="2">
        <dgm:presLayoutVars>
          <dgm:bulletEnabled val="1"/>
        </dgm:presLayoutVars>
      </dgm:prSet>
      <dgm:spPr/>
    </dgm:pt>
  </dgm:ptLst>
  <dgm:cxnLst>
    <dgm:cxn modelId="{67B01533-1584-4247-A339-25BAEA711F87}" type="presOf" srcId="{93C7B52B-8AE1-48DB-BA14-B168DC4368DB}" destId="{47998C75-DB25-41ED-BB27-4D31704D9A20}" srcOrd="0" destOrd="0" presId="urn:microsoft.com/office/officeart/2005/8/layout/default"/>
    <dgm:cxn modelId="{39CA775E-395B-4958-AAAB-B2FBC29DCDB0}" srcId="{A5A8ED44-B090-46A8-A7D8-7F3E1BB52501}" destId="{B1AB42CB-1507-4A1F-9A0E-4C864E703C3D}" srcOrd="1" destOrd="0" parTransId="{03D38194-1BE4-4F2A-AAA1-FCFA2E3885AF}" sibTransId="{49F6AC3C-F7CA-425A-91E8-E9C1B19B1A19}"/>
    <dgm:cxn modelId="{4D161091-D38C-4C34-BEAD-44CA8D0C7461}" type="presOf" srcId="{A5A8ED44-B090-46A8-A7D8-7F3E1BB52501}" destId="{24D5CCA6-F802-4302-9853-ABFDB6212162}" srcOrd="0" destOrd="0" presId="urn:microsoft.com/office/officeart/2005/8/layout/default"/>
    <dgm:cxn modelId="{14E75DC2-5132-449B-89D8-3B0F30809F51}" type="presOf" srcId="{B1AB42CB-1507-4A1F-9A0E-4C864E703C3D}" destId="{0D5968E3-A088-4E16-BBD0-A0FBEF1DBFE2}" srcOrd="0" destOrd="0" presId="urn:microsoft.com/office/officeart/2005/8/layout/default"/>
    <dgm:cxn modelId="{902B8DD4-EDEA-409A-BBA4-64EAC318ADB6}" srcId="{A5A8ED44-B090-46A8-A7D8-7F3E1BB52501}" destId="{93C7B52B-8AE1-48DB-BA14-B168DC4368DB}" srcOrd="0" destOrd="0" parTransId="{6B9D1A54-FDAF-4F0C-8D47-223583656A3D}" sibTransId="{5FBE10B8-5C1D-45B5-827B-CED9F717EFB9}"/>
    <dgm:cxn modelId="{3793F7CD-495D-4D22-BCD9-7BAEE526F95A}" type="presParOf" srcId="{24D5CCA6-F802-4302-9853-ABFDB6212162}" destId="{47998C75-DB25-41ED-BB27-4D31704D9A20}" srcOrd="0" destOrd="0" presId="urn:microsoft.com/office/officeart/2005/8/layout/default"/>
    <dgm:cxn modelId="{2ABF359E-8FE7-4557-8B24-27CAF91B9C62}" type="presParOf" srcId="{24D5CCA6-F802-4302-9853-ABFDB6212162}" destId="{CEA69996-79D4-43A4-8442-5381BD22AD75}" srcOrd="1" destOrd="0" presId="urn:microsoft.com/office/officeart/2005/8/layout/default"/>
    <dgm:cxn modelId="{1E248E41-21DC-41CB-9B06-8F9DC3BD11AC}" type="presParOf" srcId="{24D5CCA6-F802-4302-9853-ABFDB6212162}" destId="{0D5968E3-A088-4E16-BBD0-A0FBEF1DBFE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45CFF0-198D-2D4B-8253-E3C5ED9A5075}" type="doc">
      <dgm:prSet loTypeId="urn:microsoft.com/office/officeart/2005/8/layout/venn1" loCatId="" qsTypeId="urn:microsoft.com/office/officeart/2005/8/quickstyle/simple4" qsCatId="simple" csTypeId="urn:microsoft.com/office/officeart/2005/8/colors/colorful1" csCatId="colorful" phldr="1"/>
      <dgm:spPr/>
    </dgm:pt>
    <dgm:pt modelId="{7ED842F4-4F49-2A4F-AC52-EA38B8EB0620}">
      <dgm:prSet phldrT="[Text]" custT="1"/>
      <dgm:spPr/>
      <dgm:t>
        <a:bodyPr/>
        <a:lstStyle/>
        <a:p>
          <a:r>
            <a:rPr lang="en-US" sz="2000">
              <a:solidFill>
                <a:schemeClr val="tx1"/>
              </a:solidFill>
            </a:rPr>
            <a:t>Depression</a:t>
          </a:r>
        </a:p>
      </dgm:t>
    </dgm:pt>
    <dgm:pt modelId="{7F56903E-5A68-414C-BE96-E6CF98087E2B}" type="parTrans" cxnId="{CE6A4B16-263F-F94F-B883-1DA1DB7D08F6}">
      <dgm:prSet/>
      <dgm:spPr/>
      <dgm:t>
        <a:bodyPr/>
        <a:lstStyle/>
        <a:p>
          <a:endParaRPr lang="en-US"/>
        </a:p>
      </dgm:t>
    </dgm:pt>
    <dgm:pt modelId="{9EB6AB96-63EC-C647-B1C5-5D6ECD899D5F}" type="sibTrans" cxnId="{CE6A4B16-263F-F94F-B883-1DA1DB7D08F6}">
      <dgm:prSet/>
      <dgm:spPr/>
      <dgm:t>
        <a:bodyPr/>
        <a:lstStyle/>
        <a:p>
          <a:endParaRPr lang="en-US"/>
        </a:p>
      </dgm:t>
    </dgm:pt>
    <dgm:pt modelId="{03730B48-FF65-3F45-94ED-1F9F96E5BB29}">
      <dgm:prSet phldrT="[Text]" custT="1"/>
      <dgm:spPr/>
      <dgm:t>
        <a:bodyPr/>
        <a:lstStyle/>
        <a:p>
          <a:r>
            <a:rPr lang="en-US" sz="2000">
              <a:solidFill>
                <a:schemeClr val="tx1"/>
              </a:solidFill>
            </a:rPr>
            <a:t>PTSD</a:t>
          </a:r>
        </a:p>
      </dgm:t>
    </dgm:pt>
    <dgm:pt modelId="{2FFC1F41-F954-394F-A831-BFC50C36FCF8}" type="parTrans" cxnId="{EE1CF6A4-D19D-7D4A-AC72-8B7AE543A155}">
      <dgm:prSet/>
      <dgm:spPr/>
      <dgm:t>
        <a:bodyPr/>
        <a:lstStyle/>
        <a:p>
          <a:endParaRPr lang="en-US"/>
        </a:p>
      </dgm:t>
    </dgm:pt>
    <dgm:pt modelId="{6E04E4AC-44DB-3E4A-B074-4F76848B2CA9}" type="sibTrans" cxnId="{EE1CF6A4-D19D-7D4A-AC72-8B7AE543A155}">
      <dgm:prSet/>
      <dgm:spPr/>
      <dgm:t>
        <a:bodyPr/>
        <a:lstStyle/>
        <a:p>
          <a:endParaRPr lang="en-US"/>
        </a:p>
      </dgm:t>
    </dgm:pt>
    <dgm:pt modelId="{6E1744F1-84C4-3F46-ABE4-1D1ECBF60763}">
      <dgm:prSet phldrT="[Text]" custT="1"/>
      <dgm:spPr/>
      <dgm:t>
        <a:bodyPr/>
        <a:lstStyle/>
        <a:p>
          <a:r>
            <a:rPr lang="en-US" sz="2000">
              <a:solidFill>
                <a:schemeClr val="tx1"/>
              </a:solidFill>
            </a:rPr>
            <a:t>Anxiety</a:t>
          </a:r>
        </a:p>
      </dgm:t>
    </dgm:pt>
    <dgm:pt modelId="{EFF0762B-AC21-134C-9D47-3B1A14693D94}" type="parTrans" cxnId="{8B5109D3-722F-FE4C-B32F-84550AC669A0}">
      <dgm:prSet/>
      <dgm:spPr/>
      <dgm:t>
        <a:bodyPr/>
        <a:lstStyle/>
        <a:p>
          <a:endParaRPr lang="en-US"/>
        </a:p>
      </dgm:t>
    </dgm:pt>
    <dgm:pt modelId="{AFE19C4E-EFC7-0341-A144-CA94F1563964}" type="sibTrans" cxnId="{8B5109D3-722F-FE4C-B32F-84550AC669A0}">
      <dgm:prSet/>
      <dgm:spPr/>
      <dgm:t>
        <a:bodyPr/>
        <a:lstStyle/>
        <a:p>
          <a:endParaRPr lang="en-US"/>
        </a:p>
      </dgm:t>
    </dgm:pt>
    <dgm:pt modelId="{679205CD-0884-4442-B515-39816153EBF3}">
      <dgm:prSet phldrT="[Text]" custT="1"/>
      <dgm:spPr/>
      <dgm:t>
        <a:bodyPr/>
        <a:lstStyle/>
        <a:p>
          <a:r>
            <a:rPr lang="en-US" sz="2000">
              <a:solidFill>
                <a:schemeClr val="tx1"/>
              </a:solidFill>
            </a:rPr>
            <a:t>Substance Use</a:t>
          </a:r>
        </a:p>
      </dgm:t>
    </dgm:pt>
    <dgm:pt modelId="{0EE0222F-2E1B-F744-A443-8CACB47D5AE3}" type="parTrans" cxnId="{E3CF6D64-1F59-464E-8FF5-FE2F095624BD}">
      <dgm:prSet/>
      <dgm:spPr/>
      <dgm:t>
        <a:bodyPr/>
        <a:lstStyle/>
        <a:p>
          <a:endParaRPr lang="en-US"/>
        </a:p>
      </dgm:t>
    </dgm:pt>
    <dgm:pt modelId="{316C5C81-B418-414D-A10B-1995D68691D1}" type="sibTrans" cxnId="{E3CF6D64-1F59-464E-8FF5-FE2F095624BD}">
      <dgm:prSet/>
      <dgm:spPr/>
      <dgm:t>
        <a:bodyPr/>
        <a:lstStyle/>
        <a:p>
          <a:endParaRPr lang="en-US"/>
        </a:p>
      </dgm:t>
    </dgm:pt>
    <dgm:pt modelId="{FE692D32-516E-834C-9AA1-DF726C815683}">
      <dgm:prSet phldrT="[Text]" custT="1"/>
      <dgm:spPr/>
      <dgm:t>
        <a:bodyPr/>
        <a:lstStyle/>
        <a:p>
          <a:r>
            <a:rPr lang="en-US" sz="2000">
              <a:solidFill>
                <a:schemeClr val="tx1"/>
              </a:solidFill>
            </a:rPr>
            <a:t>Alcohol use</a:t>
          </a:r>
        </a:p>
      </dgm:t>
    </dgm:pt>
    <dgm:pt modelId="{F35CB6E9-F106-5245-975D-9F7DB02AE573}" type="parTrans" cxnId="{3A70C423-A83D-EF49-89C3-EE9BA10E8381}">
      <dgm:prSet/>
      <dgm:spPr/>
      <dgm:t>
        <a:bodyPr/>
        <a:lstStyle/>
        <a:p>
          <a:endParaRPr lang="en-US"/>
        </a:p>
      </dgm:t>
    </dgm:pt>
    <dgm:pt modelId="{120F47C8-56A6-F941-A4F8-855B37EFEC1A}" type="sibTrans" cxnId="{3A70C423-A83D-EF49-89C3-EE9BA10E8381}">
      <dgm:prSet/>
      <dgm:spPr/>
      <dgm:t>
        <a:bodyPr/>
        <a:lstStyle/>
        <a:p>
          <a:endParaRPr lang="en-US"/>
        </a:p>
      </dgm:t>
    </dgm:pt>
    <dgm:pt modelId="{19A51312-EECB-A443-B2F2-CFF890B7C871}">
      <dgm:prSet phldrT="[Text]" custT="1"/>
      <dgm:spPr/>
      <dgm:t>
        <a:bodyPr/>
        <a:lstStyle/>
        <a:p>
          <a:r>
            <a:rPr lang="en-US" sz="2000">
              <a:solidFill>
                <a:schemeClr val="tx1"/>
              </a:solidFill>
            </a:rPr>
            <a:t>Aggression</a:t>
          </a:r>
        </a:p>
      </dgm:t>
    </dgm:pt>
    <dgm:pt modelId="{63DF24D3-A46C-0E45-836B-5495AAE5D03D}" type="parTrans" cxnId="{FB0C80A0-735E-B347-8133-4269386DDA4C}">
      <dgm:prSet/>
      <dgm:spPr/>
      <dgm:t>
        <a:bodyPr/>
        <a:lstStyle/>
        <a:p>
          <a:endParaRPr lang="en-US"/>
        </a:p>
      </dgm:t>
    </dgm:pt>
    <dgm:pt modelId="{062B6F10-8A7E-354D-B998-6D0230684D71}" type="sibTrans" cxnId="{FB0C80A0-735E-B347-8133-4269386DDA4C}">
      <dgm:prSet/>
      <dgm:spPr/>
      <dgm:t>
        <a:bodyPr/>
        <a:lstStyle/>
        <a:p>
          <a:endParaRPr lang="en-US"/>
        </a:p>
      </dgm:t>
    </dgm:pt>
    <dgm:pt modelId="{E370DD6E-F46E-C342-AEE3-66CEAD3F6135}">
      <dgm:prSet phldrT="[Text]" custT="1"/>
      <dgm:spPr/>
      <dgm:t>
        <a:bodyPr/>
        <a:lstStyle/>
        <a:p>
          <a:r>
            <a:rPr lang="en-US" sz="2000">
              <a:solidFill>
                <a:schemeClr val="tx1"/>
              </a:solidFill>
            </a:rPr>
            <a:t>Risky behaviors</a:t>
          </a:r>
        </a:p>
      </dgm:t>
    </dgm:pt>
    <dgm:pt modelId="{24B53ADD-CD1B-9044-B1D8-6E3474EA84D3}" type="parTrans" cxnId="{6C3C5A11-E7C7-EE4A-865C-74186778757E}">
      <dgm:prSet/>
      <dgm:spPr/>
      <dgm:t>
        <a:bodyPr/>
        <a:lstStyle/>
        <a:p>
          <a:endParaRPr lang="en-US"/>
        </a:p>
      </dgm:t>
    </dgm:pt>
    <dgm:pt modelId="{4AD38E55-69E1-BE4B-85E0-603910C43B0F}" type="sibTrans" cxnId="{6C3C5A11-E7C7-EE4A-865C-74186778757E}">
      <dgm:prSet/>
      <dgm:spPr/>
      <dgm:t>
        <a:bodyPr/>
        <a:lstStyle/>
        <a:p>
          <a:endParaRPr lang="en-US"/>
        </a:p>
      </dgm:t>
    </dgm:pt>
    <dgm:pt modelId="{82FF3A06-2AFA-CB4D-8A45-D4BC90B63504}" type="pres">
      <dgm:prSet presAssocID="{A345CFF0-198D-2D4B-8253-E3C5ED9A5075}" presName="compositeShape" presStyleCnt="0">
        <dgm:presLayoutVars>
          <dgm:chMax val="7"/>
          <dgm:dir/>
          <dgm:resizeHandles val="exact"/>
        </dgm:presLayoutVars>
      </dgm:prSet>
      <dgm:spPr/>
    </dgm:pt>
    <dgm:pt modelId="{67FD3D09-46ED-9348-8FFC-9DEFA7B2CD54}" type="pres">
      <dgm:prSet presAssocID="{7ED842F4-4F49-2A4F-AC52-EA38B8EB0620}" presName="circ1" presStyleLbl="vennNode1" presStyleIdx="0" presStyleCnt="7" custScaleX="132092" custScaleY="132092"/>
      <dgm:spPr/>
    </dgm:pt>
    <dgm:pt modelId="{B56C4869-B5CF-FA42-B5D4-1B8B8028BAE2}" type="pres">
      <dgm:prSet presAssocID="{7ED842F4-4F49-2A4F-AC52-EA38B8EB0620}" presName="circ1Tx" presStyleLbl="revTx" presStyleIdx="0" presStyleCnt="0">
        <dgm:presLayoutVars>
          <dgm:chMax val="0"/>
          <dgm:chPref val="0"/>
          <dgm:bulletEnabled val="1"/>
        </dgm:presLayoutVars>
      </dgm:prSet>
      <dgm:spPr/>
    </dgm:pt>
    <dgm:pt modelId="{9E63FE4E-C509-A54E-8EE2-36DC2CB1CDA1}" type="pres">
      <dgm:prSet presAssocID="{03730B48-FF65-3F45-94ED-1F9F96E5BB29}" presName="circ2" presStyleLbl="vennNode1" presStyleIdx="1" presStyleCnt="7" custScaleX="132092" custScaleY="132092"/>
      <dgm:spPr/>
    </dgm:pt>
    <dgm:pt modelId="{C02322F0-7619-DE46-A45D-C1545E5DC53C}" type="pres">
      <dgm:prSet presAssocID="{03730B48-FF65-3F45-94ED-1F9F96E5BB29}" presName="circ2Tx" presStyleLbl="revTx" presStyleIdx="0" presStyleCnt="0" custScaleX="138545">
        <dgm:presLayoutVars>
          <dgm:chMax val="0"/>
          <dgm:chPref val="0"/>
          <dgm:bulletEnabled val="1"/>
        </dgm:presLayoutVars>
      </dgm:prSet>
      <dgm:spPr/>
    </dgm:pt>
    <dgm:pt modelId="{FE4455C5-A8C0-014C-89CA-A341B84E4CB4}" type="pres">
      <dgm:prSet presAssocID="{6E1744F1-84C4-3F46-ABE4-1D1ECBF60763}" presName="circ3" presStyleLbl="vennNode1" presStyleIdx="2" presStyleCnt="7" custScaleX="132092" custScaleY="132092"/>
      <dgm:spPr/>
    </dgm:pt>
    <dgm:pt modelId="{B023F968-04D0-0449-917C-363636B38A98}" type="pres">
      <dgm:prSet presAssocID="{6E1744F1-84C4-3F46-ABE4-1D1ECBF60763}" presName="circ3Tx" presStyleLbl="revTx" presStyleIdx="0" presStyleCnt="0">
        <dgm:presLayoutVars>
          <dgm:chMax val="0"/>
          <dgm:chPref val="0"/>
          <dgm:bulletEnabled val="1"/>
        </dgm:presLayoutVars>
      </dgm:prSet>
      <dgm:spPr/>
    </dgm:pt>
    <dgm:pt modelId="{0543405D-56A4-F741-B140-17D53CF588A6}" type="pres">
      <dgm:prSet presAssocID="{679205CD-0884-4442-B515-39816153EBF3}" presName="circ4" presStyleLbl="vennNode1" presStyleIdx="3" presStyleCnt="7" custScaleX="132092" custScaleY="132092"/>
      <dgm:spPr/>
    </dgm:pt>
    <dgm:pt modelId="{D3500467-390E-4940-92D6-8ACFAE6AD019}" type="pres">
      <dgm:prSet presAssocID="{679205CD-0884-4442-B515-39816153EBF3}" presName="circ4Tx" presStyleLbl="revTx" presStyleIdx="0" presStyleCnt="0">
        <dgm:presLayoutVars>
          <dgm:chMax val="0"/>
          <dgm:chPref val="0"/>
          <dgm:bulletEnabled val="1"/>
        </dgm:presLayoutVars>
      </dgm:prSet>
      <dgm:spPr/>
    </dgm:pt>
    <dgm:pt modelId="{A8DDBBF6-46F7-9645-B51F-8741FB51D503}" type="pres">
      <dgm:prSet presAssocID="{FE692D32-516E-834C-9AA1-DF726C815683}" presName="circ5" presStyleLbl="vennNode1" presStyleIdx="4" presStyleCnt="7" custScaleX="132092" custScaleY="132092"/>
      <dgm:spPr/>
    </dgm:pt>
    <dgm:pt modelId="{6CCA436A-13DE-2141-AE92-D36115886D5D}" type="pres">
      <dgm:prSet presAssocID="{FE692D32-516E-834C-9AA1-DF726C815683}" presName="circ5Tx" presStyleLbl="revTx" presStyleIdx="0" presStyleCnt="0">
        <dgm:presLayoutVars>
          <dgm:chMax val="0"/>
          <dgm:chPref val="0"/>
          <dgm:bulletEnabled val="1"/>
        </dgm:presLayoutVars>
      </dgm:prSet>
      <dgm:spPr/>
    </dgm:pt>
    <dgm:pt modelId="{290CD47F-307B-3749-9A3E-6F57CA092B22}" type="pres">
      <dgm:prSet presAssocID="{19A51312-EECB-A443-B2F2-CFF890B7C871}" presName="circ6" presStyleLbl="vennNode1" presStyleIdx="5" presStyleCnt="7" custScaleX="132092" custScaleY="132092"/>
      <dgm:spPr/>
    </dgm:pt>
    <dgm:pt modelId="{F4C1E26C-AE07-7543-B889-BE4E1BD61BB6}" type="pres">
      <dgm:prSet presAssocID="{19A51312-EECB-A443-B2F2-CFF890B7C871}" presName="circ6Tx" presStyleLbl="revTx" presStyleIdx="0" presStyleCnt="0" custLinFactNeighborX="-11807" custLinFactNeighborY="419">
        <dgm:presLayoutVars>
          <dgm:chMax val="0"/>
          <dgm:chPref val="0"/>
          <dgm:bulletEnabled val="1"/>
        </dgm:presLayoutVars>
      </dgm:prSet>
      <dgm:spPr/>
    </dgm:pt>
    <dgm:pt modelId="{A95AA533-EA98-2E42-9EDE-22471B477DD7}" type="pres">
      <dgm:prSet presAssocID="{E370DD6E-F46E-C342-AEE3-66CEAD3F6135}" presName="circ7" presStyleLbl="vennNode1" presStyleIdx="6" presStyleCnt="7" custScaleX="132092" custScaleY="132092"/>
      <dgm:spPr/>
    </dgm:pt>
    <dgm:pt modelId="{844541DE-D3EB-5042-B9F2-A122E62C1283}" type="pres">
      <dgm:prSet presAssocID="{E370DD6E-F46E-C342-AEE3-66CEAD3F6135}" presName="circ7Tx" presStyleLbl="revTx" presStyleIdx="0" presStyleCnt="0">
        <dgm:presLayoutVars>
          <dgm:chMax val="0"/>
          <dgm:chPref val="0"/>
          <dgm:bulletEnabled val="1"/>
        </dgm:presLayoutVars>
      </dgm:prSet>
      <dgm:spPr/>
    </dgm:pt>
  </dgm:ptLst>
  <dgm:cxnLst>
    <dgm:cxn modelId="{6C3C5A11-E7C7-EE4A-865C-74186778757E}" srcId="{A345CFF0-198D-2D4B-8253-E3C5ED9A5075}" destId="{E370DD6E-F46E-C342-AEE3-66CEAD3F6135}" srcOrd="6" destOrd="0" parTransId="{24B53ADD-CD1B-9044-B1D8-6E3474EA84D3}" sibTransId="{4AD38E55-69E1-BE4B-85E0-603910C43B0F}"/>
    <dgm:cxn modelId="{CE6A4B16-263F-F94F-B883-1DA1DB7D08F6}" srcId="{A345CFF0-198D-2D4B-8253-E3C5ED9A5075}" destId="{7ED842F4-4F49-2A4F-AC52-EA38B8EB0620}" srcOrd="0" destOrd="0" parTransId="{7F56903E-5A68-414C-BE96-E6CF98087E2B}" sibTransId="{9EB6AB96-63EC-C647-B1C5-5D6ECD899D5F}"/>
    <dgm:cxn modelId="{3A70C423-A83D-EF49-89C3-EE9BA10E8381}" srcId="{A345CFF0-198D-2D4B-8253-E3C5ED9A5075}" destId="{FE692D32-516E-834C-9AA1-DF726C815683}" srcOrd="4" destOrd="0" parTransId="{F35CB6E9-F106-5245-975D-9F7DB02AE573}" sibTransId="{120F47C8-56A6-F941-A4F8-855B37EFEC1A}"/>
    <dgm:cxn modelId="{F8BB4933-41A8-7F4A-82C9-01FDB62195B5}" type="presOf" srcId="{19A51312-EECB-A443-B2F2-CFF890B7C871}" destId="{F4C1E26C-AE07-7543-B889-BE4E1BD61BB6}" srcOrd="0" destOrd="0" presId="urn:microsoft.com/office/officeart/2005/8/layout/venn1"/>
    <dgm:cxn modelId="{E3CF6D64-1F59-464E-8FF5-FE2F095624BD}" srcId="{A345CFF0-198D-2D4B-8253-E3C5ED9A5075}" destId="{679205CD-0884-4442-B515-39816153EBF3}" srcOrd="3" destOrd="0" parTransId="{0EE0222F-2E1B-F744-A443-8CACB47D5AE3}" sibTransId="{316C5C81-B418-414D-A10B-1995D68691D1}"/>
    <dgm:cxn modelId="{CEE4FC56-979D-3A4F-87A0-FB2092FF4AA7}" type="presOf" srcId="{6E1744F1-84C4-3F46-ABE4-1D1ECBF60763}" destId="{B023F968-04D0-0449-917C-363636B38A98}" srcOrd="0" destOrd="0" presId="urn:microsoft.com/office/officeart/2005/8/layout/venn1"/>
    <dgm:cxn modelId="{FB0C80A0-735E-B347-8133-4269386DDA4C}" srcId="{A345CFF0-198D-2D4B-8253-E3C5ED9A5075}" destId="{19A51312-EECB-A443-B2F2-CFF890B7C871}" srcOrd="5" destOrd="0" parTransId="{63DF24D3-A46C-0E45-836B-5495AAE5D03D}" sibTransId="{062B6F10-8A7E-354D-B998-6D0230684D71}"/>
    <dgm:cxn modelId="{EE1CF6A4-D19D-7D4A-AC72-8B7AE543A155}" srcId="{A345CFF0-198D-2D4B-8253-E3C5ED9A5075}" destId="{03730B48-FF65-3F45-94ED-1F9F96E5BB29}" srcOrd="1" destOrd="0" parTransId="{2FFC1F41-F954-394F-A831-BFC50C36FCF8}" sibTransId="{6E04E4AC-44DB-3E4A-B074-4F76848B2CA9}"/>
    <dgm:cxn modelId="{5CF45FB9-D20E-6B4A-8515-775DAECDD9F9}" type="presOf" srcId="{03730B48-FF65-3F45-94ED-1F9F96E5BB29}" destId="{C02322F0-7619-DE46-A45D-C1545E5DC53C}" srcOrd="0" destOrd="0" presId="urn:microsoft.com/office/officeart/2005/8/layout/venn1"/>
    <dgm:cxn modelId="{64BB5EBE-C937-3348-AC94-6753F2048937}" type="presOf" srcId="{7ED842F4-4F49-2A4F-AC52-EA38B8EB0620}" destId="{B56C4869-B5CF-FA42-B5D4-1B8B8028BAE2}" srcOrd="0" destOrd="0" presId="urn:microsoft.com/office/officeart/2005/8/layout/venn1"/>
    <dgm:cxn modelId="{8B5109D3-722F-FE4C-B32F-84550AC669A0}" srcId="{A345CFF0-198D-2D4B-8253-E3C5ED9A5075}" destId="{6E1744F1-84C4-3F46-ABE4-1D1ECBF60763}" srcOrd="2" destOrd="0" parTransId="{EFF0762B-AC21-134C-9D47-3B1A14693D94}" sibTransId="{AFE19C4E-EFC7-0341-A144-CA94F1563964}"/>
    <dgm:cxn modelId="{429464DE-C021-9F48-8C36-A897DA7709C9}" type="presOf" srcId="{E370DD6E-F46E-C342-AEE3-66CEAD3F6135}" destId="{844541DE-D3EB-5042-B9F2-A122E62C1283}" srcOrd="0" destOrd="0" presId="urn:microsoft.com/office/officeart/2005/8/layout/venn1"/>
    <dgm:cxn modelId="{47A5EFE1-C68E-9341-AF00-99594BFBEDE1}" type="presOf" srcId="{FE692D32-516E-834C-9AA1-DF726C815683}" destId="{6CCA436A-13DE-2141-AE92-D36115886D5D}" srcOrd="0" destOrd="0" presId="urn:microsoft.com/office/officeart/2005/8/layout/venn1"/>
    <dgm:cxn modelId="{BCE349E9-3703-6D49-AE61-D138EB5AA98B}" type="presOf" srcId="{A345CFF0-198D-2D4B-8253-E3C5ED9A5075}" destId="{82FF3A06-2AFA-CB4D-8A45-D4BC90B63504}" srcOrd="0" destOrd="0" presId="urn:microsoft.com/office/officeart/2005/8/layout/venn1"/>
    <dgm:cxn modelId="{E826D3F6-B470-7247-963D-1CA8B75B5D5F}" type="presOf" srcId="{679205CD-0884-4442-B515-39816153EBF3}" destId="{D3500467-390E-4940-92D6-8ACFAE6AD019}" srcOrd="0" destOrd="0" presId="urn:microsoft.com/office/officeart/2005/8/layout/venn1"/>
    <dgm:cxn modelId="{9140919A-E8AD-6F4B-841D-64F177DE095A}" type="presParOf" srcId="{82FF3A06-2AFA-CB4D-8A45-D4BC90B63504}" destId="{67FD3D09-46ED-9348-8FFC-9DEFA7B2CD54}" srcOrd="0" destOrd="0" presId="urn:microsoft.com/office/officeart/2005/8/layout/venn1"/>
    <dgm:cxn modelId="{30F20355-77BA-C842-82EB-B689481DE5AD}" type="presParOf" srcId="{82FF3A06-2AFA-CB4D-8A45-D4BC90B63504}" destId="{B56C4869-B5CF-FA42-B5D4-1B8B8028BAE2}" srcOrd="1" destOrd="0" presId="urn:microsoft.com/office/officeart/2005/8/layout/venn1"/>
    <dgm:cxn modelId="{D130C868-20CC-DE4E-929D-852ACBED7DCB}" type="presParOf" srcId="{82FF3A06-2AFA-CB4D-8A45-D4BC90B63504}" destId="{9E63FE4E-C509-A54E-8EE2-36DC2CB1CDA1}" srcOrd="2" destOrd="0" presId="urn:microsoft.com/office/officeart/2005/8/layout/venn1"/>
    <dgm:cxn modelId="{2A2FD6A3-DC6C-A244-A913-AD260A4C3B2F}" type="presParOf" srcId="{82FF3A06-2AFA-CB4D-8A45-D4BC90B63504}" destId="{C02322F0-7619-DE46-A45D-C1545E5DC53C}" srcOrd="3" destOrd="0" presId="urn:microsoft.com/office/officeart/2005/8/layout/venn1"/>
    <dgm:cxn modelId="{30312135-7337-334E-A04F-5ED3BF898D26}" type="presParOf" srcId="{82FF3A06-2AFA-CB4D-8A45-D4BC90B63504}" destId="{FE4455C5-A8C0-014C-89CA-A341B84E4CB4}" srcOrd="4" destOrd="0" presId="urn:microsoft.com/office/officeart/2005/8/layout/venn1"/>
    <dgm:cxn modelId="{C9B91E56-53CE-8344-9973-A4F7B9518EBF}" type="presParOf" srcId="{82FF3A06-2AFA-CB4D-8A45-D4BC90B63504}" destId="{B023F968-04D0-0449-917C-363636B38A98}" srcOrd="5" destOrd="0" presId="urn:microsoft.com/office/officeart/2005/8/layout/venn1"/>
    <dgm:cxn modelId="{E690DCB8-6368-2745-833C-0DB4668C6CCB}" type="presParOf" srcId="{82FF3A06-2AFA-CB4D-8A45-D4BC90B63504}" destId="{0543405D-56A4-F741-B140-17D53CF588A6}" srcOrd="6" destOrd="0" presId="urn:microsoft.com/office/officeart/2005/8/layout/venn1"/>
    <dgm:cxn modelId="{7B2A9F33-D5AD-774D-AEF2-5A753E22376F}" type="presParOf" srcId="{82FF3A06-2AFA-CB4D-8A45-D4BC90B63504}" destId="{D3500467-390E-4940-92D6-8ACFAE6AD019}" srcOrd="7" destOrd="0" presId="urn:microsoft.com/office/officeart/2005/8/layout/venn1"/>
    <dgm:cxn modelId="{7FFD3BB7-B0D9-3146-A595-E6FF9C56E4E3}" type="presParOf" srcId="{82FF3A06-2AFA-CB4D-8A45-D4BC90B63504}" destId="{A8DDBBF6-46F7-9645-B51F-8741FB51D503}" srcOrd="8" destOrd="0" presId="urn:microsoft.com/office/officeart/2005/8/layout/venn1"/>
    <dgm:cxn modelId="{8EF13E12-06CC-5E4C-B3FA-9866CE3AC879}" type="presParOf" srcId="{82FF3A06-2AFA-CB4D-8A45-D4BC90B63504}" destId="{6CCA436A-13DE-2141-AE92-D36115886D5D}" srcOrd="9" destOrd="0" presId="urn:microsoft.com/office/officeart/2005/8/layout/venn1"/>
    <dgm:cxn modelId="{08AD34E8-387F-D34A-B895-97648AE753A1}" type="presParOf" srcId="{82FF3A06-2AFA-CB4D-8A45-D4BC90B63504}" destId="{290CD47F-307B-3749-9A3E-6F57CA092B22}" srcOrd="10" destOrd="0" presId="urn:microsoft.com/office/officeart/2005/8/layout/venn1"/>
    <dgm:cxn modelId="{27227E99-398D-694B-B81F-F114F1C919C7}" type="presParOf" srcId="{82FF3A06-2AFA-CB4D-8A45-D4BC90B63504}" destId="{F4C1E26C-AE07-7543-B889-BE4E1BD61BB6}" srcOrd="11" destOrd="0" presId="urn:microsoft.com/office/officeart/2005/8/layout/venn1"/>
    <dgm:cxn modelId="{19C8002A-5614-6747-990F-B6DF6A7D17CD}" type="presParOf" srcId="{82FF3A06-2AFA-CB4D-8A45-D4BC90B63504}" destId="{A95AA533-EA98-2E42-9EDE-22471B477DD7}" srcOrd="12" destOrd="0" presId="urn:microsoft.com/office/officeart/2005/8/layout/venn1"/>
    <dgm:cxn modelId="{4AAAB0A8-89AA-2E43-BC5F-EA864E732B03}" type="presParOf" srcId="{82FF3A06-2AFA-CB4D-8A45-D4BC90B63504}" destId="{844541DE-D3EB-5042-B9F2-A122E62C1283}" srcOrd="13"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7654B3-230E-45B6-8274-382343BD87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EA6362-C124-449A-95BA-4E47B3EB2C91}">
      <dgm:prSet/>
      <dgm:spPr/>
      <dgm:t>
        <a:bodyPr/>
        <a:lstStyle/>
        <a:p>
          <a:r>
            <a:rPr lang="en-US"/>
            <a:t>Zambia Telehealth Study with Adolescents</a:t>
          </a:r>
        </a:p>
      </dgm:t>
    </dgm:pt>
    <dgm:pt modelId="{A71B49BE-9EAD-4C1B-9852-42ED772320E5}" type="parTrans" cxnId="{A481D3EB-B813-4AB1-8FEE-0DBCA768C147}">
      <dgm:prSet/>
      <dgm:spPr/>
      <dgm:t>
        <a:bodyPr/>
        <a:lstStyle/>
        <a:p>
          <a:endParaRPr lang="en-US"/>
        </a:p>
      </dgm:t>
    </dgm:pt>
    <dgm:pt modelId="{60EFCBC3-E294-4886-A7F4-F774D7F9AB8C}" type="sibTrans" cxnId="{A481D3EB-B813-4AB1-8FEE-0DBCA768C147}">
      <dgm:prSet/>
      <dgm:spPr/>
      <dgm:t>
        <a:bodyPr/>
        <a:lstStyle/>
        <a:p>
          <a:endParaRPr lang="en-US"/>
        </a:p>
      </dgm:t>
    </dgm:pt>
    <dgm:pt modelId="{AC186928-526F-4999-A941-C9B0A46EF8CC}">
      <dgm:prSet/>
      <dgm:spPr/>
      <dgm:t>
        <a:bodyPr/>
        <a:lstStyle/>
        <a:p>
          <a:r>
            <a:rPr lang="en-US"/>
            <a:t>Adolescents and young adults</a:t>
          </a:r>
        </a:p>
      </dgm:t>
    </dgm:pt>
    <dgm:pt modelId="{AA2775CB-C7A5-4C71-A11A-1F94AA5E0C02}" type="parTrans" cxnId="{2AEB059F-1A90-491A-8F1B-B5A073BD1ACA}">
      <dgm:prSet/>
      <dgm:spPr/>
      <dgm:t>
        <a:bodyPr/>
        <a:lstStyle/>
        <a:p>
          <a:endParaRPr lang="en-US"/>
        </a:p>
      </dgm:t>
    </dgm:pt>
    <dgm:pt modelId="{4CEF93E1-D38F-4B74-A62B-B00C22B0FD17}" type="sibTrans" cxnId="{2AEB059F-1A90-491A-8F1B-B5A073BD1ACA}">
      <dgm:prSet/>
      <dgm:spPr/>
      <dgm:t>
        <a:bodyPr/>
        <a:lstStyle/>
        <a:p>
          <a:endParaRPr lang="en-US"/>
        </a:p>
      </dgm:t>
    </dgm:pt>
    <dgm:pt modelId="{D8772FF2-0716-426E-B951-A28A0DBE2DAF}">
      <dgm:prSet/>
      <dgm:spPr/>
      <dgm:t>
        <a:bodyPr/>
        <a:lstStyle/>
        <a:p>
          <a:r>
            <a:rPr lang="en-US"/>
            <a:t>People with HIV and unhealthy alcohol use</a:t>
          </a:r>
        </a:p>
      </dgm:t>
    </dgm:pt>
    <dgm:pt modelId="{130B9B7B-99BA-4CCA-92F1-0E8AC272494B}" type="parTrans" cxnId="{7FAA8FE2-AB5E-4C1D-BB6F-D345A3104784}">
      <dgm:prSet/>
      <dgm:spPr/>
      <dgm:t>
        <a:bodyPr/>
        <a:lstStyle/>
        <a:p>
          <a:endParaRPr lang="en-US"/>
        </a:p>
      </dgm:t>
    </dgm:pt>
    <dgm:pt modelId="{9F363E8C-E1D0-43A5-AF76-22BFB422D03C}" type="sibTrans" cxnId="{7FAA8FE2-AB5E-4C1D-BB6F-D345A3104784}">
      <dgm:prSet/>
      <dgm:spPr/>
      <dgm:t>
        <a:bodyPr/>
        <a:lstStyle/>
        <a:p>
          <a:endParaRPr lang="en-US"/>
        </a:p>
      </dgm:t>
    </dgm:pt>
    <dgm:pt modelId="{AD729C2F-A518-4F93-A0C2-5ED81F51BFB5}">
      <dgm:prSet/>
      <dgm:spPr/>
      <dgm:t>
        <a:bodyPr/>
        <a:lstStyle/>
        <a:p>
          <a:r>
            <a:rPr lang="en-US"/>
            <a:t>Ukuundapwa Chapamo RCT</a:t>
          </a:r>
        </a:p>
      </dgm:t>
    </dgm:pt>
    <dgm:pt modelId="{0B86F65D-707F-4E14-B01A-C2265E5F4880}" type="parTrans" cxnId="{3929F413-2E9D-4085-AF1B-A778D919CA95}">
      <dgm:prSet/>
      <dgm:spPr/>
      <dgm:t>
        <a:bodyPr/>
        <a:lstStyle/>
        <a:p>
          <a:endParaRPr lang="en-US"/>
        </a:p>
      </dgm:t>
    </dgm:pt>
    <dgm:pt modelId="{F832AE35-648F-4991-A928-317A0325B859}" type="sibTrans" cxnId="{3929F413-2E9D-4085-AF1B-A778D919CA95}">
      <dgm:prSet/>
      <dgm:spPr/>
      <dgm:t>
        <a:bodyPr/>
        <a:lstStyle/>
        <a:p>
          <a:endParaRPr lang="en-US"/>
        </a:p>
      </dgm:t>
    </dgm:pt>
    <dgm:pt modelId="{02D6AF2D-EA4D-4875-8663-68430A98D1C6}">
      <dgm:prSet/>
      <dgm:spPr/>
      <dgm:t>
        <a:bodyPr/>
        <a:lstStyle/>
        <a:p>
          <a:r>
            <a:rPr lang="en-US"/>
            <a:t>Congolese refugees and Zambian host community members in northern Zambia/DRC border</a:t>
          </a:r>
        </a:p>
      </dgm:t>
    </dgm:pt>
    <dgm:pt modelId="{64A0ABCA-4D7A-4857-BEAF-9BF8A7785819}" type="parTrans" cxnId="{C861C724-97AC-46D2-829B-109A83725CCB}">
      <dgm:prSet/>
      <dgm:spPr/>
      <dgm:t>
        <a:bodyPr/>
        <a:lstStyle/>
        <a:p>
          <a:endParaRPr lang="en-US"/>
        </a:p>
      </dgm:t>
    </dgm:pt>
    <dgm:pt modelId="{BDDE4EAD-4238-49DC-A852-D370753D11D1}" type="sibTrans" cxnId="{C861C724-97AC-46D2-829B-109A83725CCB}">
      <dgm:prSet/>
      <dgm:spPr/>
      <dgm:t>
        <a:bodyPr/>
        <a:lstStyle/>
        <a:p>
          <a:endParaRPr lang="en-US"/>
        </a:p>
      </dgm:t>
    </dgm:pt>
    <dgm:pt modelId="{523C0021-54DE-4575-A5B1-8B6161EC5174}">
      <dgm:prSet/>
      <dgm:spPr/>
      <dgm:t>
        <a:bodyPr/>
        <a:lstStyle/>
        <a:p>
          <a:r>
            <a:rPr lang="en-US"/>
            <a:t>Zambia CETA Alcohol Pilot (ZCAP)</a:t>
          </a:r>
        </a:p>
      </dgm:t>
    </dgm:pt>
    <dgm:pt modelId="{4E3B0A6A-6F87-4213-8C9B-AD56A870960F}" type="sibTrans" cxnId="{1E24C5CD-2360-4717-925E-192316E64121}">
      <dgm:prSet/>
      <dgm:spPr/>
      <dgm:t>
        <a:bodyPr/>
        <a:lstStyle/>
        <a:p>
          <a:endParaRPr lang="en-US"/>
        </a:p>
      </dgm:t>
    </dgm:pt>
    <dgm:pt modelId="{DB285F93-C2C0-4DF4-A4ED-C4CB94D9C499}" type="parTrans" cxnId="{1E24C5CD-2360-4717-925E-192316E64121}">
      <dgm:prSet/>
      <dgm:spPr/>
      <dgm:t>
        <a:bodyPr/>
        <a:lstStyle/>
        <a:p>
          <a:endParaRPr lang="en-US"/>
        </a:p>
      </dgm:t>
    </dgm:pt>
    <dgm:pt modelId="{6CA29F27-0B98-4CD2-A0CF-194A8972C8C8}" type="pres">
      <dgm:prSet presAssocID="{BA7654B3-230E-45B6-8274-382343BD87A5}" presName="linear" presStyleCnt="0">
        <dgm:presLayoutVars>
          <dgm:animLvl val="lvl"/>
          <dgm:resizeHandles val="exact"/>
        </dgm:presLayoutVars>
      </dgm:prSet>
      <dgm:spPr/>
    </dgm:pt>
    <dgm:pt modelId="{14615447-E8F6-4942-A264-AD91400B8CCF}" type="pres">
      <dgm:prSet presAssocID="{22EA6362-C124-449A-95BA-4E47B3EB2C91}" presName="parentText" presStyleLbl="node1" presStyleIdx="0" presStyleCnt="3">
        <dgm:presLayoutVars>
          <dgm:chMax val="0"/>
          <dgm:bulletEnabled val="1"/>
        </dgm:presLayoutVars>
      </dgm:prSet>
      <dgm:spPr/>
    </dgm:pt>
    <dgm:pt modelId="{80BF0F4E-F407-415F-AC64-61958C0653AD}" type="pres">
      <dgm:prSet presAssocID="{22EA6362-C124-449A-95BA-4E47B3EB2C91}" presName="childText" presStyleLbl="revTx" presStyleIdx="0" presStyleCnt="3">
        <dgm:presLayoutVars>
          <dgm:bulletEnabled val="1"/>
        </dgm:presLayoutVars>
      </dgm:prSet>
      <dgm:spPr/>
    </dgm:pt>
    <dgm:pt modelId="{7D52F96D-B254-4786-A2FF-8B5CF86A6D7F}" type="pres">
      <dgm:prSet presAssocID="{523C0021-54DE-4575-A5B1-8B6161EC5174}" presName="parentText" presStyleLbl="node1" presStyleIdx="1" presStyleCnt="3">
        <dgm:presLayoutVars>
          <dgm:chMax val="0"/>
          <dgm:bulletEnabled val="1"/>
        </dgm:presLayoutVars>
      </dgm:prSet>
      <dgm:spPr/>
    </dgm:pt>
    <dgm:pt modelId="{48D0B6AE-58A4-44C9-AEF5-0B123334BE41}" type="pres">
      <dgm:prSet presAssocID="{523C0021-54DE-4575-A5B1-8B6161EC5174}" presName="childText" presStyleLbl="revTx" presStyleIdx="1" presStyleCnt="3">
        <dgm:presLayoutVars>
          <dgm:bulletEnabled val="1"/>
        </dgm:presLayoutVars>
      </dgm:prSet>
      <dgm:spPr/>
    </dgm:pt>
    <dgm:pt modelId="{F4DDA513-0C0D-4F02-A48A-F28C7DF22FE3}" type="pres">
      <dgm:prSet presAssocID="{AD729C2F-A518-4F93-A0C2-5ED81F51BFB5}" presName="parentText" presStyleLbl="node1" presStyleIdx="2" presStyleCnt="3">
        <dgm:presLayoutVars>
          <dgm:chMax val="0"/>
          <dgm:bulletEnabled val="1"/>
        </dgm:presLayoutVars>
      </dgm:prSet>
      <dgm:spPr/>
    </dgm:pt>
    <dgm:pt modelId="{190CDAD9-AA78-4F0E-9523-29D4A0C6A578}" type="pres">
      <dgm:prSet presAssocID="{AD729C2F-A518-4F93-A0C2-5ED81F51BFB5}" presName="childText" presStyleLbl="revTx" presStyleIdx="2" presStyleCnt="3">
        <dgm:presLayoutVars>
          <dgm:bulletEnabled val="1"/>
        </dgm:presLayoutVars>
      </dgm:prSet>
      <dgm:spPr/>
    </dgm:pt>
  </dgm:ptLst>
  <dgm:cxnLst>
    <dgm:cxn modelId="{3929F413-2E9D-4085-AF1B-A778D919CA95}" srcId="{BA7654B3-230E-45B6-8274-382343BD87A5}" destId="{AD729C2F-A518-4F93-A0C2-5ED81F51BFB5}" srcOrd="2" destOrd="0" parTransId="{0B86F65D-707F-4E14-B01A-C2265E5F4880}" sibTransId="{F832AE35-648F-4991-A928-317A0325B859}"/>
    <dgm:cxn modelId="{C861C724-97AC-46D2-829B-109A83725CCB}" srcId="{AD729C2F-A518-4F93-A0C2-5ED81F51BFB5}" destId="{02D6AF2D-EA4D-4875-8663-68430A98D1C6}" srcOrd="0" destOrd="0" parTransId="{64A0ABCA-4D7A-4857-BEAF-9BF8A7785819}" sibTransId="{BDDE4EAD-4238-49DC-A852-D370753D11D1}"/>
    <dgm:cxn modelId="{B0F6237F-2EB3-442D-BA27-933670BCB041}" type="presOf" srcId="{AC186928-526F-4999-A941-C9B0A46EF8CC}" destId="{80BF0F4E-F407-415F-AC64-61958C0653AD}" srcOrd="0" destOrd="0" presId="urn:microsoft.com/office/officeart/2005/8/layout/vList2"/>
    <dgm:cxn modelId="{2AEB059F-1A90-491A-8F1B-B5A073BD1ACA}" srcId="{22EA6362-C124-449A-95BA-4E47B3EB2C91}" destId="{AC186928-526F-4999-A941-C9B0A46EF8CC}" srcOrd="0" destOrd="0" parTransId="{AA2775CB-C7A5-4C71-A11A-1F94AA5E0C02}" sibTransId="{4CEF93E1-D38F-4B74-A62B-B00C22B0FD17}"/>
    <dgm:cxn modelId="{B6D8DBCC-53C1-4DE5-ADB0-A1E62FE56B10}" type="presOf" srcId="{AD729C2F-A518-4F93-A0C2-5ED81F51BFB5}" destId="{F4DDA513-0C0D-4F02-A48A-F28C7DF22FE3}" srcOrd="0" destOrd="0" presId="urn:microsoft.com/office/officeart/2005/8/layout/vList2"/>
    <dgm:cxn modelId="{1E24C5CD-2360-4717-925E-192316E64121}" srcId="{BA7654B3-230E-45B6-8274-382343BD87A5}" destId="{523C0021-54DE-4575-A5B1-8B6161EC5174}" srcOrd="1" destOrd="0" parTransId="{DB285F93-C2C0-4DF4-A4ED-C4CB94D9C499}" sibTransId="{4E3B0A6A-6F87-4213-8C9B-AD56A870960F}"/>
    <dgm:cxn modelId="{BE7F49DA-95C3-423C-84AF-F1A28BE92525}" type="presOf" srcId="{523C0021-54DE-4575-A5B1-8B6161EC5174}" destId="{7D52F96D-B254-4786-A2FF-8B5CF86A6D7F}" srcOrd="0" destOrd="0" presId="urn:microsoft.com/office/officeart/2005/8/layout/vList2"/>
    <dgm:cxn modelId="{7FAA8FE2-AB5E-4C1D-BB6F-D345A3104784}" srcId="{523C0021-54DE-4575-A5B1-8B6161EC5174}" destId="{D8772FF2-0716-426E-B951-A28A0DBE2DAF}" srcOrd="0" destOrd="0" parTransId="{130B9B7B-99BA-4CCA-92F1-0E8AC272494B}" sibTransId="{9F363E8C-E1D0-43A5-AF76-22BFB422D03C}"/>
    <dgm:cxn modelId="{F723FEE9-C97A-4CA3-8DC2-08C21DA63729}" type="presOf" srcId="{02D6AF2D-EA4D-4875-8663-68430A98D1C6}" destId="{190CDAD9-AA78-4F0E-9523-29D4A0C6A578}" srcOrd="0" destOrd="0" presId="urn:microsoft.com/office/officeart/2005/8/layout/vList2"/>
    <dgm:cxn modelId="{399C06EA-69C6-4F22-BA4C-4C401A8104C8}" type="presOf" srcId="{D8772FF2-0716-426E-B951-A28A0DBE2DAF}" destId="{48D0B6AE-58A4-44C9-AEF5-0B123334BE41}" srcOrd="0" destOrd="0" presId="urn:microsoft.com/office/officeart/2005/8/layout/vList2"/>
    <dgm:cxn modelId="{A481D3EB-B813-4AB1-8FEE-0DBCA768C147}" srcId="{BA7654B3-230E-45B6-8274-382343BD87A5}" destId="{22EA6362-C124-449A-95BA-4E47B3EB2C91}" srcOrd="0" destOrd="0" parTransId="{A71B49BE-9EAD-4C1B-9852-42ED772320E5}" sibTransId="{60EFCBC3-E294-4886-A7F4-F774D7F9AB8C}"/>
    <dgm:cxn modelId="{5F8B8AEC-6D4C-4007-ACE3-FEB9CA5BA432}" type="presOf" srcId="{BA7654B3-230E-45B6-8274-382343BD87A5}" destId="{6CA29F27-0B98-4CD2-A0CF-194A8972C8C8}" srcOrd="0" destOrd="0" presId="urn:microsoft.com/office/officeart/2005/8/layout/vList2"/>
    <dgm:cxn modelId="{666014FD-9839-404E-85E9-10C65265D77B}" type="presOf" srcId="{22EA6362-C124-449A-95BA-4E47B3EB2C91}" destId="{14615447-E8F6-4942-A264-AD91400B8CCF}" srcOrd="0" destOrd="0" presId="urn:microsoft.com/office/officeart/2005/8/layout/vList2"/>
    <dgm:cxn modelId="{143576A3-A8C6-49DA-A141-11B6489C642A}" type="presParOf" srcId="{6CA29F27-0B98-4CD2-A0CF-194A8972C8C8}" destId="{14615447-E8F6-4942-A264-AD91400B8CCF}" srcOrd="0" destOrd="0" presId="urn:microsoft.com/office/officeart/2005/8/layout/vList2"/>
    <dgm:cxn modelId="{C00FD6A2-FF20-4973-94B1-60683C7D4825}" type="presParOf" srcId="{6CA29F27-0B98-4CD2-A0CF-194A8972C8C8}" destId="{80BF0F4E-F407-415F-AC64-61958C0653AD}" srcOrd="1" destOrd="0" presId="urn:microsoft.com/office/officeart/2005/8/layout/vList2"/>
    <dgm:cxn modelId="{C3806E89-20A4-4741-B4E3-5F75E30A907A}" type="presParOf" srcId="{6CA29F27-0B98-4CD2-A0CF-194A8972C8C8}" destId="{7D52F96D-B254-4786-A2FF-8B5CF86A6D7F}" srcOrd="2" destOrd="0" presId="urn:microsoft.com/office/officeart/2005/8/layout/vList2"/>
    <dgm:cxn modelId="{D064435D-C36E-417C-B334-66ED9DC66933}" type="presParOf" srcId="{6CA29F27-0B98-4CD2-A0CF-194A8972C8C8}" destId="{48D0B6AE-58A4-44C9-AEF5-0B123334BE41}" srcOrd="3" destOrd="0" presId="urn:microsoft.com/office/officeart/2005/8/layout/vList2"/>
    <dgm:cxn modelId="{F4A47676-9D01-4D11-AC8A-CB3035381D2C}" type="presParOf" srcId="{6CA29F27-0B98-4CD2-A0CF-194A8972C8C8}" destId="{F4DDA513-0C0D-4F02-A48A-F28C7DF22FE3}" srcOrd="4" destOrd="0" presId="urn:microsoft.com/office/officeart/2005/8/layout/vList2"/>
    <dgm:cxn modelId="{50F888E5-9A26-46B4-9793-5DC60C5A8E84}" type="presParOf" srcId="{6CA29F27-0B98-4CD2-A0CF-194A8972C8C8}" destId="{190CDAD9-AA78-4F0E-9523-29D4A0C6A57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5D9DE1-55BD-1C49-B24F-8C912E80C93C}" type="doc">
      <dgm:prSet loTypeId="urn:microsoft.com/office/officeart/2009/3/layout/StepUpProcess" loCatId="process" qsTypeId="urn:microsoft.com/office/officeart/2005/8/quickstyle/simple1" qsCatId="simple" csTypeId="urn:microsoft.com/office/officeart/2005/8/colors/accent0_3" csCatId="mainScheme" phldr="1"/>
      <dgm:spPr/>
      <dgm:t>
        <a:bodyPr/>
        <a:lstStyle/>
        <a:p>
          <a:endParaRPr lang="en-US"/>
        </a:p>
      </dgm:t>
    </dgm:pt>
    <dgm:pt modelId="{0A1A661F-91C3-A748-8446-7308DE89E1A1}">
      <dgm:prSet phldrT="[Text]"/>
      <dgm:spPr/>
      <dgm:t>
        <a:bodyPr/>
        <a:lstStyle/>
        <a:p>
          <a:r>
            <a:rPr lang="en-US" b="1"/>
            <a:t>Screening</a:t>
          </a:r>
        </a:p>
      </dgm:t>
    </dgm:pt>
    <dgm:pt modelId="{43FF89BB-5BF6-BD4B-B85F-1C7382920E93}" type="parTrans" cxnId="{1D637D85-DB68-7949-9872-BA8873648A68}">
      <dgm:prSet/>
      <dgm:spPr/>
      <dgm:t>
        <a:bodyPr/>
        <a:lstStyle/>
        <a:p>
          <a:endParaRPr lang="en-US"/>
        </a:p>
      </dgm:t>
    </dgm:pt>
    <dgm:pt modelId="{7894EF04-7AF8-B441-8DF2-A6F1572D3A91}" type="sibTrans" cxnId="{1D637D85-DB68-7949-9872-BA8873648A68}">
      <dgm:prSet/>
      <dgm:spPr/>
      <dgm:t>
        <a:bodyPr/>
        <a:lstStyle/>
        <a:p>
          <a:endParaRPr lang="en-US"/>
        </a:p>
      </dgm:t>
    </dgm:pt>
    <dgm:pt modelId="{4BA116D3-8328-D148-91D4-A0B846FAB219}">
      <dgm:prSet phldrT="[Text]"/>
      <dgm:spPr/>
      <dgm:t>
        <a:bodyPr/>
        <a:lstStyle/>
        <a:p>
          <a:r>
            <a:rPr lang="en-US" b="1"/>
            <a:t>Brief intervention</a:t>
          </a:r>
        </a:p>
      </dgm:t>
    </dgm:pt>
    <dgm:pt modelId="{90727647-E833-204F-93DE-214995E90DC3}" type="parTrans" cxnId="{598AE677-2FC9-024C-8743-A3A4A1073A84}">
      <dgm:prSet/>
      <dgm:spPr/>
      <dgm:t>
        <a:bodyPr/>
        <a:lstStyle/>
        <a:p>
          <a:endParaRPr lang="en-US"/>
        </a:p>
      </dgm:t>
    </dgm:pt>
    <dgm:pt modelId="{2370A83A-2CF9-1849-8263-55B9C7199049}" type="sibTrans" cxnId="{598AE677-2FC9-024C-8743-A3A4A1073A84}">
      <dgm:prSet/>
      <dgm:spPr/>
      <dgm:t>
        <a:bodyPr/>
        <a:lstStyle/>
        <a:p>
          <a:endParaRPr lang="en-US"/>
        </a:p>
      </dgm:t>
    </dgm:pt>
    <dgm:pt modelId="{B12366EB-0522-6D4D-9FE0-CA8D6DB29439}">
      <dgm:prSet phldrT="[Text]" custT="1"/>
      <dgm:spPr/>
      <dgm:t>
        <a:bodyPr/>
        <a:lstStyle/>
        <a:p>
          <a:r>
            <a:rPr lang="en-US" sz="4100" b="1"/>
            <a:t>Treatment</a:t>
          </a:r>
          <a:r>
            <a:rPr lang="en-US" sz="4100"/>
            <a:t> </a:t>
          </a:r>
        </a:p>
        <a:p>
          <a:r>
            <a:rPr lang="en-US" sz="2400"/>
            <a:t>12-session CETA: MH + SUD comorbidities</a:t>
          </a:r>
        </a:p>
      </dgm:t>
    </dgm:pt>
    <dgm:pt modelId="{CE3BD007-76FB-2F46-8E97-A677DA06BDEA}" type="parTrans" cxnId="{771D5E3E-A810-1E48-AA4C-788C37C5430F}">
      <dgm:prSet/>
      <dgm:spPr/>
      <dgm:t>
        <a:bodyPr/>
        <a:lstStyle/>
        <a:p>
          <a:endParaRPr lang="en-US"/>
        </a:p>
      </dgm:t>
    </dgm:pt>
    <dgm:pt modelId="{756E5968-DE52-5D4E-AD61-1F14353D271A}" type="sibTrans" cxnId="{771D5E3E-A810-1E48-AA4C-788C37C5430F}">
      <dgm:prSet/>
      <dgm:spPr/>
      <dgm:t>
        <a:bodyPr/>
        <a:lstStyle/>
        <a:p>
          <a:endParaRPr lang="en-US"/>
        </a:p>
      </dgm:t>
    </dgm:pt>
    <dgm:pt modelId="{C0C1159C-4CD7-AC45-B0CC-91127815A8B8}" type="pres">
      <dgm:prSet presAssocID="{075D9DE1-55BD-1C49-B24F-8C912E80C93C}" presName="rootnode" presStyleCnt="0">
        <dgm:presLayoutVars>
          <dgm:chMax/>
          <dgm:chPref/>
          <dgm:dir/>
          <dgm:animLvl val="lvl"/>
        </dgm:presLayoutVars>
      </dgm:prSet>
      <dgm:spPr/>
    </dgm:pt>
    <dgm:pt modelId="{DB3AC9FB-3EFC-824C-BF75-60F9D8AF76F4}" type="pres">
      <dgm:prSet presAssocID="{0A1A661F-91C3-A748-8446-7308DE89E1A1}" presName="composite" presStyleCnt="0"/>
      <dgm:spPr/>
    </dgm:pt>
    <dgm:pt modelId="{3730CD9C-34E4-0845-BE5F-4CB030AD4C6F}" type="pres">
      <dgm:prSet presAssocID="{0A1A661F-91C3-A748-8446-7308DE89E1A1}" presName="LShape" presStyleLbl="alignNode1" presStyleIdx="0" presStyleCnt="5"/>
      <dgm:spPr/>
    </dgm:pt>
    <dgm:pt modelId="{AB43CBE7-A31D-B441-880F-EFA144783D66}" type="pres">
      <dgm:prSet presAssocID="{0A1A661F-91C3-A748-8446-7308DE89E1A1}" presName="ParentText" presStyleLbl="revTx" presStyleIdx="0" presStyleCnt="3">
        <dgm:presLayoutVars>
          <dgm:chMax val="0"/>
          <dgm:chPref val="0"/>
          <dgm:bulletEnabled val="1"/>
        </dgm:presLayoutVars>
      </dgm:prSet>
      <dgm:spPr/>
    </dgm:pt>
    <dgm:pt modelId="{6A7BCAED-420E-5748-9BC7-62E1CEB20B1E}" type="pres">
      <dgm:prSet presAssocID="{0A1A661F-91C3-A748-8446-7308DE89E1A1}" presName="Triangle" presStyleLbl="alignNode1" presStyleIdx="1" presStyleCnt="5"/>
      <dgm:spPr/>
    </dgm:pt>
    <dgm:pt modelId="{BA199770-5750-F249-92C9-36BFF5F63937}" type="pres">
      <dgm:prSet presAssocID="{7894EF04-7AF8-B441-8DF2-A6F1572D3A91}" presName="sibTrans" presStyleCnt="0"/>
      <dgm:spPr/>
    </dgm:pt>
    <dgm:pt modelId="{55195E37-D022-224B-B84F-43EEA84DAB8B}" type="pres">
      <dgm:prSet presAssocID="{7894EF04-7AF8-B441-8DF2-A6F1572D3A91}" presName="space" presStyleCnt="0"/>
      <dgm:spPr/>
    </dgm:pt>
    <dgm:pt modelId="{7210C1A8-CB5B-7045-9B70-E411E28C1B5B}" type="pres">
      <dgm:prSet presAssocID="{4BA116D3-8328-D148-91D4-A0B846FAB219}" presName="composite" presStyleCnt="0"/>
      <dgm:spPr/>
    </dgm:pt>
    <dgm:pt modelId="{0525DC0B-E37F-E143-AAB4-467A13686A32}" type="pres">
      <dgm:prSet presAssocID="{4BA116D3-8328-D148-91D4-A0B846FAB219}" presName="LShape" presStyleLbl="alignNode1" presStyleIdx="2" presStyleCnt="5"/>
      <dgm:spPr/>
    </dgm:pt>
    <dgm:pt modelId="{27B2EA31-502C-2F4C-9945-E963D328B07C}" type="pres">
      <dgm:prSet presAssocID="{4BA116D3-8328-D148-91D4-A0B846FAB219}" presName="ParentText" presStyleLbl="revTx" presStyleIdx="1" presStyleCnt="3">
        <dgm:presLayoutVars>
          <dgm:chMax val="0"/>
          <dgm:chPref val="0"/>
          <dgm:bulletEnabled val="1"/>
        </dgm:presLayoutVars>
      </dgm:prSet>
      <dgm:spPr/>
    </dgm:pt>
    <dgm:pt modelId="{C8F12C5A-7100-E341-BC13-8448E01BBBBB}" type="pres">
      <dgm:prSet presAssocID="{4BA116D3-8328-D148-91D4-A0B846FAB219}" presName="Triangle" presStyleLbl="alignNode1" presStyleIdx="3" presStyleCnt="5"/>
      <dgm:spPr/>
    </dgm:pt>
    <dgm:pt modelId="{0A74ABF9-CAB5-2F45-9E02-1552D39F41A4}" type="pres">
      <dgm:prSet presAssocID="{2370A83A-2CF9-1849-8263-55B9C7199049}" presName="sibTrans" presStyleCnt="0"/>
      <dgm:spPr/>
    </dgm:pt>
    <dgm:pt modelId="{C836E4AB-7619-564E-9D9B-306D3D542C32}" type="pres">
      <dgm:prSet presAssocID="{2370A83A-2CF9-1849-8263-55B9C7199049}" presName="space" presStyleCnt="0"/>
      <dgm:spPr/>
    </dgm:pt>
    <dgm:pt modelId="{52B422F2-8FCE-FA4A-805A-E03961CBC9BA}" type="pres">
      <dgm:prSet presAssocID="{B12366EB-0522-6D4D-9FE0-CA8D6DB29439}" presName="composite" presStyleCnt="0"/>
      <dgm:spPr/>
    </dgm:pt>
    <dgm:pt modelId="{28419682-83BB-F144-A7A8-86F466800EAE}" type="pres">
      <dgm:prSet presAssocID="{B12366EB-0522-6D4D-9FE0-CA8D6DB29439}" presName="LShape" presStyleLbl="alignNode1" presStyleIdx="4" presStyleCnt="5"/>
      <dgm:spPr/>
    </dgm:pt>
    <dgm:pt modelId="{DE471B77-E986-A345-85DE-CDF70302AD2D}" type="pres">
      <dgm:prSet presAssocID="{B12366EB-0522-6D4D-9FE0-CA8D6DB29439}" presName="ParentText" presStyleLbl="revTx" presStyleIdx="2" presStyleCnt="3">
        <dgm:presLayoutVars>
          <dgm:chMax val="0"/>
          <dgm:chPref val="0"/>
          <dgm:bulletEnabled val="1"/>
        </dgm:presLayoutVars>
      </dgm:prSet>
      <dgm:spPr/>
    </dgm:pt>
  </dgm:ptLst>
  <dgm:cxnLst>
    <dgm:cxn modelId="{75C99001-EA61-1B4B-935D-A727207C8A33}" type="presOf" srcId="{0A1A661F-91C3-A748-8446-7308DE89E1A1}" destId="{AB43CBE7-A31D-B441-880F-EFA144783D66}" srcOrd="0" destOrd="0" presId="urn:microsoft.com/office/officeart/2009/3/layout/StepUpProcess"/>
    <dgm:cxn modelId="{F1BDB326-2E5B-1346-B372-401956EFB87C}" type="presOf" srcId="{4BA116D3-8328-D148-91D4-A0B846FAB219}" destId="{27B2EA31-502C-2F4C-9945-E963D328B07C}" srcOrd="0" destOrd="0" presId="urn:microsoft.com/office/officeart/2009/3/layout/StepUpProcess"/>
    <dgm:cxn modelId="{771D5E3E-A810-1E48-AA4C-788C37C5430F}" srcId="{075D9DE1-55BD-1C49-B24F-8C912E80C93C}" destId="{B12366EB-0522-6D4D-9FE0-CA8D6DB29439}" srcOrd="2" destOrd="0" parTransId="{CE3BD007-76FB-2F46-8E97-A677DA06BDEA}" sibTransId="{756E5968-DE52-5D4E-AD61-1F14353D271A}"/>
    <dgm:cxn modelId="{598AE677-2FC9-024C-8743-A3A4A1073A84}" srcId="{075D9DE1-55BD-1C49-B24F-8C912E80C93C}" destId="{4BA116D3-8328-D148-91D4-A0B846FAB219}" srcOrd="1" destOrd="0" parTransId="{90727647-E833-204F-93DE-214995E90DC3}" sibTransId="{2370A83A-2CF9-1849-8263-55B9C7199049}"/>
    <dgm:cxn modelId="{1D637D85-DB68-7949-9872-BA8873648A68}" srcId="{075D9DE1-55BD-1C49-B24F-8C912E80C93C}" destId="{0A1A661F-91C3-A748-8446-7308DE89E1A1}" srcOrd="0" destOrd="0" parTransId="{43FF89BB-5BF6-BD4B-B85F-1C7382920E93}" sibTransId="{7894EF04-7AF8-B441-8DF2-A6F1572D3A91}"/>
    <dgm:cxn modelId="{FD490C8B-2561-C34C-A005-D88433243E93}" type="presOf" srcId="{B12366EB-0522-6D4D-9FE0-CA8D6DB29439}" destId="{DE471B77-E986-A345-85DE-CDF70302AD2D}" srcOrd="0" destOrd="0" presId="urn:microsoft.com/office/officeart/2009/3/layout/StepUpProcess"/>
    <dgm:cxn modelId="{91882E97-C436-CA4D-9C9C-F43AA2BA8419}" type="presOf" srcId="{075D9DE1-55BD-1C49-B24F-8C912E80C93C}" destId="{C0C1159C-4CD7-AC45-B0CC-91127815A8B8}" srcOrd="0" destOrd="0" presId="urn:microsoft.com/office/officeart/2009/3/layout/StepUpProcess"/>
    <dgm:cxn modelId="{86E7E9BA-177F-734E-8F72-7A8D7564A609}" type="presParOf" srcId="{C0C1159C-4CD7-AC45-B0CC-91127815A8B8}" destId="{DB3AC9FB-3EFC-824C-BF75-60F9D8AF76F4}" srcOrd="0" destOrd="0" presId="urn:microsoft.com/office/officeart/2009/3/layout/StepUpProcess"/>
    <dgm:cxn modelId="{93F5A770-F76D-2B45-A020-A4CBA17C46D3}" type="presParOf" srcId="{DB3AC9FB-3EFC-824C-BF75-60F9D8AF76F4}" destId="{3730CD9C-34E4-0845-BE5F-4CB030AD4C6F}" srcOrd="0" destOrd="0" presId="urn:microsoft.com/office/officeart/2009/3/layout/StepUpProcess"/>
    <dgm:cxn modelId="{C7E19E9B-8267-1A42-814B-47A4150F7742}" type="presParOf" srcId="{DB3AC9FB-3EFC-824C-BF75-60F9D8AF76F4}" destId="{AB43CBE7-A31D-B441-880F-EFA144783D66}" srcOrd="1" destOrd="0" presId="urn:microsoft.com/office/officeart/2009/3/layout/StepUpProcess"/>
    <dgm:cxn modelId="{7E207126-0C01-7E4B-8521-6652E5EFE826}" type="presParOf" srcId="{DB3AC9FB-3EFC-824C-BF75-60F9D8AF76F4}" destId="{6A7BCAED-420E-5748-9BC7-62E1CEB20B1E}" srcOrd="2" destOrd="0" presId="urn:microsoft.com/office/officeart/2009/3/layout/StepUpProcess"/>
    <dgm:cxn modelId="{96F767C3-E8A8-3949-9626-04BB295CB32F}" type="presParOf" srcId="{C0C1159C-4CD7-AC45-B0CC-91127815A8B8}" destId="{BA199770-5750-F249-92C9-36BFF5F63937}" srcOrd="1" destOrd="0" presId="urn:microsoft.com/office/officeart/2009/3/layout/StepUpProcess"/>
    <dgm:cxn modelId="{10549B11-E0FA-5E4D-A889-DD69DB02D03D}" type="presParOf" srcId="{BA199770-5750-F249-92C9-36BFF5F63937}" destId="{55195E37-D022-224B-B84F-43EEA84DAB8B}" srcOrd="0" destOrd="0" presId="urn:microsoft.com/office/officeart/2009/3/layout/StepUpProcess"/>
    <dgm:cxn modelId="{1DB8E57B-A91D-A14D-A074-6E690D90DC08}" type="presParOf" srcId="{C0C1159C-4CD7-AC45-B0CC-91127815A8B8}" destId="{7210C1A8-CB5B-7045-9B70-E411E28C1B5B}" srcOrd="2" destOrd="0" presId="urn:microsoft.com/office/officeart/2009/3/layout/StepUpProcess"/>
    <dgm:cxn modelId="{CA8C5C2F-7FB2-4C43-A7A0-E57FB29CFCA5}" type="presParOf" srcId="{7210C1A8-CB5B-7045-9B70-E411E28C1B5B}" destId="{0525DC0B-E37F-E143-AAB4-467A13686A32}" srcOrd="0" destOrd="0" presId="urn:microsoft.com/office/officeart/2009/3/layout/StepUpProcess"/>
    <dgm:cxn modelId="{778F2FFB-5CCE-0B48-B5B6-D154C6A13997}" type="presParOf" srcId="{7210C1A8-CB5B-7045-9B70-E411E28C1B5B}" destId="{27B2EA31-502C-2F4C-9945-E963D328B07C}" srcOrd="1" destOrd="0" presId="urn:microsoft.com/office/officeart/2009/3/layout/StepUpProcess"/>
    <dgm:cxn modelId="{BE89E085-210C-DE44-8860-C758A00411DD}" type="presParOf" srcId="{7210C1A8-CB5B-7045-9B70-E411E28C1B5B}" destId="{C8F12C5A-7100-E341-BC13-8448E01BBBBB}" srcOrd="2" destOrd="0" presId="urn:microsoft.com/office/officeart/2009/3/layout/StepUpProcess"/>
    <dgm:cxn modelId="{A4A0281F-B0A9-5449-A113-6565B5B602CE}" type="presParOf" srcId="{C0C1159C-4CD7-AC45-B0CC-91127815A8B8}" destId="{0A74ABF9-CAB5-2F45-9E02-1552D39F41A4}" srcOrd="3" destOrd="0" presId="urn:microsoft.com/office/officeart/2009/3/layout/StepUpProcess"/>
    <dgm:cxn modelId="{B3763E06-3327-F244-97DB-96F85D9548E2}" type="presParOf" srcId="{0A74ABF9-CAB5-2F45-9E02-1552D39F41A4}" destId="{C836E4AB-7619-564E-9D9B-306D3D542C32}" srcOrd="0" destOrd="0" presId="urn:microsoft.com/office/officeart/2009/3/layout/StepUpProcess"/>
    <dgm:cxn modelId="{A24A75C9-A555-784A-89F0-A64372114F27}" type="presParOf" srcId="{C0C1159C-4CD7-AC45-B0CC-91127815A8B8}" destId="{52B422F2-8FCE-FA4A-805A-E03961CBC9BA}" srcOrd="4" destOrd="0" presId="urn:microsoft.com/office/officeart/2009/3/layout/StepUpProcess"/>
    <dgm:cxn modelId="{6E3D532A-905A-354C-A2AA-F4FF687CAB94}" type="presParOf" srcId="{52B422F2-8FCE-FA4A-805A-E03961CBC9BA}" destId="{28419682-83BB-F144-A7A8-86F466800EAE}" srcOrd="0" destOrd="0" presId="urn:microsoft.com/office/officeart/2009/3/layout/StepUpProcess"/>
    <dgm:cxn modelId="{31FF504A-637B-204D-996B-58993D28EFB5}" type="presParOf" srcId="{52B422F2-8FCE-FA4A-805A-E03961CBC9BA}" destId="{DE471B77-E986-A345-85DE-CDF70302AD2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3ADF02-2850-48FD-8FA4-B047F3D37FD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9995C33-A61A-4D4E-8702-0158DF8A836C}">
      <dgm:prSet/>
      <dgm:spPr/>
      <dgm:t>
        <a:bodyPr/>
        <a:lstStyle/>
        <a:p>
          <a:r>
            <a:rPr lang="en-US"/>
            <a:t>Transdiagnostic approaches more efficient and effective than single-disorder treatments</a:t>
          </a:r>
        </a:p>
      </dgm:t>
    </dgm:pt>
    <dgm:pt modelId="{39225D88-7E0F-411E-B0D7-4B48428FB27B}" type="parTrans" cxnId="{4512E151-747A-44D6-AF73-F5A9101C0F83}">
      <dgm:prSet/>
      <dgm:spPr/>
      <dgm:t>
        <a:bodyPr/>
        <a:lstStyle/>
        <a:p>
          <a:endParaRPr lang="en-US"/>
        </a:p>
      </dgm:t>
    </dgm:pt>
    <dgm:pt modelId="{1ED0C4EA-D1B0-47A9-85F6-6F85DFBD5F40}" type="sibTrans" cxnId="{4512E151-747A-44D6-AF73-F5A9101C0F83}">
      <dgm:prSet/>
      <dgm:spPr/>
      <dgm:t>
        <a:bodyPr/>
        <a:lstStyle/>
        <a:p>
          <a:endParaRPr lang="en-US"/>
        </a:p>
      </dgm:t>
    </dgm:pt>
    <dgm:pt modelId="{4F545D18-DD53-435C-96BE-2A46B520C55C}">
      <dgm:prSet/>
      <dgm:spPr/>
      <dgm:t>
        <a:bodyPr/>
        <a:lstStyle/>
        <a:p>
          <a:r>
            <a:rPr lang="en-US"/>
            <a:t>Evidence for CETA strong in a variety of populations, however, not widely used in practice yet</a:t>
          </a:r>
        </a:p>
      </dgm:t>
    </dgm:pt>
    <dgm:pt modelId="{275D9D37-BFD6-401D-8D11-CE1351F34821}" type="parTrans" cxnId="{5A76BE79-B5F1-4B7A-A6EB-712FE41D1704}">
      <dgm:prSet/>
      <dgm:spPr/>
      <dgm:t>
        <a:bodyPr/>
        <a:lstStyle/>
        <a:p>
          <a:endParaRPr lang="en-US"/>
        </a:p>
      </dgm:t>
    </dgm:pt>
    <dgm:pt modelId="{C26BFDA1-2257-46F3-AA44-38E12C4B804A}" type="sibTrans" cxnId="{5A76BE79-B5F1-4B7A-A6EB-712FE41D1704}">
      <dgm:prSet/>
      <dgm:spPr/>
      <dgm:t>
        <a:bodyPr/>
        <a:lstStyle/>
        <a:p>
          <a:endParaRPr lang="en-US"/>
        </a:p>
      </dgm:t>
    </dgm:pt>
    <dgm:pt modelId="{B01EA154-2FBD-4265-A2A3-DBA37C3774E7}">
      <dgm:prSet/>
      <dgm:spPr/>
      <dgm:t>
        <a:bodyPr/>
        <a:lstStyle/>
        <a:p>
          <a:r>
            <a:rPr lang="en-US"/>
            <a:t>Need to establish more impactful systems of care</a:t>
          </a:r>
        </a:p>
      </dgm:t>
    </dgm:pt>
    <dgm:pt modelId="{9EBED747-FF37-418B-8AEC-D31177A4141B}" type="parTrans" cxnId="{073061CE-1B6D-48AE-94C1-8C423BBD28FD}">
      <dgm:prSet/>
      <dgm:spPr/>
      <dgm:t>
        <a:bodyPr/>
        <a:lstStyle/>
        <a:p>
          <a:endParaRPr lang="en-US"/>
        </a:p>
      </dgm:t>
    </dgm:pt>
    <dgm:pt modelId="{3655DAFF-43FA-4A69-BDC2-BA080F89533D}" type="sibTrans" cxnId="{073061CE-1B6D-48AE-94C1-8C423BBD28FD}">
      <dgm:prSet/>
      <dgm:spPr/>
      <dgm:t>
        <a:bodyPr/>
        <a:lstStyle/>
        <a:p>
          <a:endParaRPr lang="en-US"/>
        </a:p>
      </dgm:t>
    </dgm:pt>
    <dgm:pt modelId="{89D83697-D6E6-49E9-AB21-1A37E178157A}" type="pres">
      <dgm:prSet presAssocID="{1C3ADF02-2850-48FD-8FA4-B047F3D37FDD}" presName="vert0" presStyleCnt="0">
        <dgm:presLayoutVars>
          <dgm:dir/>
          <dgm:animOne val="branch"/>
          <dgm:animLvl val="lvl"/>
        </dgm:presLayoutVars>
      </dgm:prSet>
      <dgm:spPr/>
    </dgm:pt>
    <dgm:pt modelId="{4525AF9A-34CF-4D2B-9E2B-ACB614C158E2}" type="pres">
      <dgm:prSet presAssocID="{49995C33-A61A-4D4E-8702-0158DF8A836C}" presName="thickLine" presStyleLbl="alignNode1" presStyleIdx="0" presStyleCnt="3"/>
      <dgm:spPr/>
    </dgm:pt>
    <dgm:pt modelId="{EA29F975-BA6A-413D-B439-F2F585038C34}" type="pres">
      <dgm:prSet presAssocID="{49995C33-A61A-4D4E-8702-0158DF8A836C}" presName="horz1" presStyleCnt="0"/>
      <dgm:spPr/>
    </dgm:pt>
    <dgm:pt modelId="{E5790E5A-8701-4033-8659-F9ED6E390016}" type="pres">
      <dgm:prSet presAssocID="{49995C33-A61A-4D4E-8702-0158DF8A836C}" presName="tx1" presStyleLbl="revTx" presStyleIdx="0" presStyleCnt="3"/>
      <dgm:spPr/>
    </dgm:pt>
    <dgm:pt modelId="{3180E63D-E2CF-4250-9A50-46C88E0839E5}" type="pres">
      <dgm:prSet presAssocID="{49995C33-A61A-4D4E-8702-0158DF8A836C}" presName="vert1" presStyleCnt="0"/>
      <dgm:spPr/>
    </dgm:pt>
    <dgm:pt modelId="{637D13D4-6997-47D0-A567-05AD9EA91BCE}" type="pres">
      <dgm:prSet presAssocID="{4F545D18-DD53-435C-96BE-2A46B520C55C}" presName="thickLine" presStyleLbl="alignNode1" presStyleIdx="1" presStyleCnt="3"/>
      <dgm:spPr/>
    </dgm:pt>
    <dgm:pt modelId="{03A9148C-855E-43FD-8EC8-892F80FFF971}" type="pres">
      <dgm:prSet presAssocID="{4F545D18-DD53-435C-96BE-2A46B520C55C}" presName="horz1" presStyleCnt="0"/>
      <dgm:spPr/>
    </dgm:pt>
    <dgm:pt modelId="{C3021905-EAA2-496F-B506-6FC6A34EAAFE}" type="pres">
      <dgm:prSet presAssocID="{4F545D18-DD53-435C-96BE-2A46B520C55C}" presName="tx1" presStyleLbl="revTx" presStyleIdx="1" presStyleCnt="3"/>
      <dgm:spPr/>
    </dgm:pt>
    <dgm:pt modelId="{AA2511A9-194B-42DC-AE38-C108256DA1F4}" type="pres">
      <dgm:prSet presAssocID="{4F545D18-DD53-435C-96BE-2A46B520C55C}" presName="vert1" presStyleCnt="0"/>
      <dgm:spPr/>
    </dgm:pt>
    <dgm:pt modelId="{59F2ADF6-B985-4E7C-86AB-14EFE1AC1131}" type="pres">
      <dgm:prSet presAssocID="{B01EA154-2FBD-4265-A2A3-DBA37C3774E7}" presName="thickLine" presStyleLbl="alignNode1" presStyleIdx="2" presStyleCnt="3"/>
      <dgm:spPr/>
    </dgm:pt>
    <dgm:pt modelId="{EFDA70B4-790A-4244-A854-C4BCE719783F}" type="pres">
      <dgm:prSet presAssocID="{B01EA154-2FBD-4265-A2A3-DBA37C3774E7}" presName="horz1" presStyleCnt="0"/>
      <dgm:spPr/>
    </dgm:pt>
    <dgm:pt modelId="{3C16DF2F-54D2-41FC-AE95-84EB0E232E4B}" type="pres">
      <dgm:prSet presAssocID="{B01EA154-2FBD-4265-A2A3-DBA37C3774E7}" presName="tx1" presStyleLbl="revTx" presStyleIdx="2" presStyleCnt="3"/>
      <dgm:spPr/>
    </dgm:pt>
    <dgm:pt modelId="{7D9E8023-E2A6-423F-B569-DD339D17528C}" type="pres">
      <dgm:prSet presAssocID="{B01EA154-2FBD-4265-A2A3-DBA37C3774E7}" presName="vert1" presStyleCnt="0"/>
      <dgm:spPr/>
    </dgm:pt>
  </dgm:ptLst>
  <dgm:cxnLst>
    <dgm:cxn modelId="{4512E151-747A-44D6-AF73-F5A9101C0F83}" srcId="{1C3ADF02-2850-48FD-8FA4-B047F3D37FDD}" destId="{49995C33-A61A-4D4E-8702-0158DF8A836C}" srcOrd="0" destOrd="0" parTransId="{39225D88-7E0F-411E-B0D7-4B48428FB27B}" sibTransId="{1ED0C4EA-D1B0-47A9-85F6-6F85DFBD5F40}"/>
    <dgm:cxn modelId="{5A76BE79-B5F1-4B7A-A6EB-712FE41D1704}" srcId="{1C3ADF02-2850-48FD-8FA4-B047F3D37FDD}" destId="{4F545D18-DD53-435C-96BE-2A46B520C55C}" srcOrd="1" destOrd="0" parTransId="{275D9D37-BFD6-401D-8D11-CE1351F34821}" sibTransId="{C26BFDA1-2257-46F3-AA44-38E12C4B804A}"/>
    <dgm:cxn modelId="{4517D381-DF2A-42E6-AA9D-6578716FDED5}" type="presOf" srcId="{4F545D18-DD53-435C-96BE-2A46B520C55C}" destId="{C3021905-EAA2-496F-B506-6FC6A34EAAFE}" srcOrd="0" destOrd="0" presId="urn:microsoft.com/office/officeart/2008/layout/LinedList"/>
    <dgm:cxn modelId="{AFCFBE8C-8957-4552-A497-BE09DC515890}" type="presOf" srcId="{B01EA154-2FBD-4265-A2A3-DBA37C3774E7}" destId="{3C16DF2F-54D2-41FC-AE95-84EB0E232E4B}" srcOrd="0" destOrd="0" presId="urn:microsoft.com/office/officeart/2008/layout/LinedList"/>
    <dgm:cxn modelId="{BC95E4BA-D02F-465C-A8D8-E6DC79356819}" type="presOf" srcId="{1C3ADF02-2850-48FD-8FA4-B047F3D37FDD}" destId="{89D83697-D6E6-49E9-AB21-1A37E178157A}" srcOrd="0" destOrd="0" presId="urn:microsoft.com/office/officeart/2008/layout/LinedList"/>
    <dgm:cxn modelId="{073061CE-1B6D-48AE-94C1-8C423BBD28FD}" srcId="{1C3ADF02-2850-48FD-8FA4-B047F3D37FDD}" destId="{B01EA154-2FBD-4265-A2A3-DBA37C3774E7}" srcOrd="2" destOrd="0" parTransId="{9EBED747-FF37-418B-8AEC-D31177A4141B}" sibTransId="{3655DAFF-43FA-4A69-BDC2-BA080F89533D}"/>
    <dgm:cxn modelId="{A69CDDE3-EB92-4789-8991-7F25B3A2ACD7}" type="presOf" srcId="{49995C33-A61A-4D4E-8702-0158DF8A836C}" destId="{E5790E5A-8701-4033-8659-F9ED6E390016}" srcOrd="0" destOrd="0" presId="urn:microsoft.com/office/officeart/2008/layout/LinedList"/>
    <dgm:cxn modelId="{B8249564-3FD8-4519-9AEF-2272E6DE165D}" type="presParOf" srcId="{89D83697-D6E6-49E9-AB21-1A37E178157A}" destId="{4525AF9A-34CF-4D2B-9E2B-ACB614C158E2}" srcOrd="0" destOrd="0" presId="urn:microsoft.com/office/officeart/2008/layout/LinedList"/>
    <dgm:cxn modelId="{82A8EA9F-5282-4606-8A11-50F5D02FFC6E}" type="presParOf" srcId="{89D83697-D6E6-49E9-AB21-1A37E178157A}" destId="{EA29F975-BA6A-413D-B439-F2F585038C34}" srcOrd="1" destOrd="0" presId="urn:microsoft.com/office/officeart/2008/layout/LinedList"/>
    <dgm:cxn modelId="{71B4D538-7677-4DBF-96E1-6F8B1E8C7F8E}" type="presParOf" srcId="{EA29F975-BA6A-413D-B439-F2F585038C34}" destId="{E5790E5A-8701-4033-8659-F9ED6E390016}" srcOrd="0" destOrd="0" presId="urn:microsoft.com/office/officeart/2008/layout/LinedList"/>
    <dgm:cxn modelId="{BE040226-EB64-4E74-ABA8-89467AD959B5}" type="presParOf" srcId="{EA29F975-BA6A-413D-B439-F2F585038C34}" destId="{3180E63D-E2CF-4250-9A50-46C88E0839E5}" srcOrd="1" destOrd="0" presId="urn:microsoft.com/office/officeart/2008/layout/LinedList"/>
    <dgm:cxn modelId="{93764358-C8DC-41A8-B1CE-BEC6D9F4B840}" type="presParOf" srcId="{89D83697-D6E6-49E9-AB21-1A37E178157A}" destId="{637D13D4-6997-47D0-A567-05AD9EA91BCE}" srcOrd="2" destOrd="0" presId="urn:microsoft.com/office/officeart/2008/layout/LinedList"/>
    <dgm:cxn modelId="{3DD409F5-E346-4FEB-A40E-353F5355C475}" type="presParOf" srcId="{89D83697-D6E6-49E9-AB21-1A37E178157A}" destId="{03A9148C-855E-43FD-8EC8-892F80FFF971}" srcOrd="3" destOrd="0" presId="urn:microsoft.com/office/officeart/2008/layout/LinedList"/>
    <dgm:cxn modelId="{682EF085-9F60-4D90-A308-2F5345D129CF}" type="presParOf" srcId="{03A9148C-855E-43FD-8EC8-892F80FFF971}" destId="{C3021905-EAA2-496F-B506-6FC6A34EAAFE}" srcOrd="0" destOrd="0" presId="urn:microsoft.com/office/officeart/2008/layout/LinedList"/>
    <dgm:cxn modelId="{074C07BE-1F0D-47E2-B047-3B04866EEDD4}" type="presParOf" srcId="{03A9148C-855E-43FD-8EC8-892F80FFF971}" destId="{AA2511A9-194B-42DC-AE38-C108256DA1F4}" srcOrd="1" destOrd="0" presId="urn:microsoft.com/office/officeart/2008/layout/LinedList"/>
    <dgm:cxn modelId="{E6A8EE6A-4C57-4709-BE44-E011E975424F}" type="presParOf" srcId="{89D83697-D6E6-49E9-AB21-1A37E178157A}" destId="{59F2ADF6-B985-4E7C-86AB-14EFE1AC1131}" srcOrd="4" destOrd="0" presId="urn:microsoft.com/office/officeart/2008/layout/LinedList"/>
    <dgm:cxn modelId="{7DB0A162-ECA7-41D8-9DCE-1DC10A71F772}" type="presParOf" srcId="{89D83697-D6E6-49E9-AB21-1A37E178157A}" destId="{EFDA70B4-790A-4244-A854-C4BCE719783F}" srcOrd="5" destOrd="0" presId="urn:microsoft.com/office/officeart/2008/layout/LinedList"/>
    <dgm:cxn modelId="{21C4255D-3978-47B1-B10B-3612E031822D}" type="presParOf" srcId="{EFDA70B4-790A-4244-A854-C4BCE719783F}" destId="{3C16DF2F-54D2-41FC-AE95-84EB0E232E4B}" srcOrd="0" destOrd="0" presId="urn:microsoft.com/office/officeart/2008/layout/LinedList"/>
    <dgm:cxn modelId="{803C1103-0496-47DE-8A44-BB7A4D90EE06}" type="presParOf" srcId="{EFDA70B4-790A-4244-A854-C4BCE719783F}" destId="{7D9E8023-E2A6-423F-B569-DD339D1752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7654B3-230E-45B6-8274-382343BD87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EA6362-C124-449A-95BA-4E47B3EB2C91}">
      <dgm:prSet/>
      <dgm:spPr/>
      <dgm:t>
        <a:bodyPr/>
        <a:lstStyle/>
        <a:p>
          <a:r>
            <a:rPr lang="en-US"/>
            <a:t>Multisectoral integration</a:t>
          </a:r>
        </a:p>
      </dgm:t>
    </dgm:pt>
    <dgm:pt modelId="{A71B49BE-9EAD-4C1B-9852-42ED772320E5}" type="parTrans" cxnId="{A481D3EB-B813-4AB1-8FEE-0DBCA768C147}">
      <dgm:prSet/>
      <dgm:spPr/>
      <dgm:t>
        <a:bodyPr/>
        <a:lstStyle/>
        <a:p>
          <a:endParaRPr lang="en-US"/>
        </a:p>
      </dgm:t>
    </dgm:pt>
    <dgm:pt modelId="{60EFCBC3-E294-4886-A7F4-F774D7F9AB8C}" type="sibTrans" cxnId="{A481D3EB-B813-4AB1-8FEE-0DBCA768C147}">
      <dgm:prSet/>
      <dgm:spPr/>
      <dgm:t>
        <a:bodyPr/>
        <a:lstStyle/>
        <a:p>
          <a:endParaRPr lang="en-US"/>
        </a:p>
      </dgm:t>
    </dgm:pt>
    <dgm:pt modelId="{AC186928-526F-4999-A941-C9B0A46EF8CC}">
      <dgm:prSet/>
      <dgm:spPr/>
      <dgm:t>
        <a:bodyPr/>
        <a:lstStyle/>
        <a:p>
          <a:r>
            <a:rPr lang="en-US"/>
            <a:t>Integrating MHPSS into poverty alleviation programs for refugee and migrant families in Quito, Ecuador</a:t>
          </a:r>
        </a:p>
      </dgm:t>
    </dgm:pt>
    <dgm:pt modelId="{AA2775CB-C7A5-4C71-A11A-1F94AA5E0C02}" type="parTrans" cxnId="{2AEB059F-1A90-491A-8F1B-B5A073BD1ACA}">
      <dgm:prSet/>
      <dgm:spPr/>
      <dgm:t>
        <a:bodyPr/>
        <a:lstStyle/>
        <a:p>
          <a:endParaRPr lang="en-US"/>
        </a:p>
      </dgm:t>
    </dgm:pt>
    <dgm:pt modelId="{4CEF93E1-D38F-4B74-A62B-B00C22B0FD17}" type="sibTrans" cxnId="{2AEB059F-1A90-491A-8F1B-B5A073BD1ACA}">
      <dgm:prSet/>
      <dgm:spPr/>
      <dgm:t>
        <a:bodyPr/>
        <a:lstStyle/>
        <a:p>
          <a:endParaRPr lang="en-US"/>
        </a:p>
      </dgm:t>
    </dgm:pt>
    <dgm:pt modelId="{D8772FF2-0716-426E-B951-A28A0DBE2DAF}">
      <dgm:prSet/>
      <dgm:spPr/>
      <dgm:t>
        <a:bodyPr/>
        <a:lstStyle/>
        <a:p>
          <a:r>
            <a:rPr lang="en-US"/>
            <a:t>Co-designing mental health intervention strategies with migrants in transit within shelters along key migration routes Colombia</a:t>
          </a:r>
        </a:p>
      </dgm:t>
    </dgm:pt>
    <dgm:pt modelId="{130B9B7B-99BA-4CCA-92F1-0E8AC272494B}" type="parTrans" cxnId="{7FAA8FE2-AB5E-4C1D-BB6F-D345A3104784}">
      <dgm:prSet/>
      <dgm:spPr/>
      <dgm:t>
        <a:bodyPr/>
        <a:lstStyle/>
        <a:p>
          <a:endParaRPr lang="en-US"/>
        </a:p>
      </dgm:t>
    </dgm:pt>
    <dgm:pt modelId="{9F363E8C-E1D0-43A5-AF76-22BFB422D03C}" type="sibTrans" cxnId="{7FAA8FE2-AB5E-4C1D-BB6F-D345A3104784}">
      <dgm:prSet/>
      <dgm:spPr/>
      <dgm:t>
        <a:bodyPr/>
        <a:lstStyle/>
        <a:p>
          <a:endParaRPr lang="en-US"/>
        </a:p>
      </dgm:t>
    </dgm:pt>
    <dgm:pt modelId="{523C0021-54DE-4575-A5B1-8B6161EC5174}">
      <dgm:prSet/>
      <dgm:spPr/>
      <dgm:t>
        <a:bodyPr/>
        <a:lstStyle/>
        <a:p>
          <a:r>
            <a:rPr lang="en-US"/>
            <a:t>Co-design and optimization</a:t>
          </a:r>
        </a:p>
      </dgm:t>
    </dgm:pt>
    <dgm:pt modelId="{4E3B0A6A-6F87-4213-8C9B-AD56A870960F}" type="sibTrans" cxnId="{1E24C5CD-2360-4717-925E-192316E64121}">
      <dgm:prSet/>
      <dgm:spPr/>
      <dgm:t>
        <a:bodyPr/>
        <a:lstStyle/>
        <a:p>
          <a:endParaRPr lang="en-US"/>
        </a:p>
      </dgm:t>
    </dgm:pt>
    <dgm:pt modelId="{DB285F93-C2C0-4DF4-A4ED-C4CB94D9C499}" type="parTrans" cxnId="{1E24C5CD-2360-4717-925E-192316E64121}">
      <dgm:prSet/>
      <dgm:spPr/>
      <dgm:t>
        <a:bodyPr/>
        <a:lstStyle/>
        <a:p>
          <a:endParaRPr lang="en-US"/>
        </a:p>
      </dgm:t>
    </dgm:pt>
    <dgm:pt modelId="{6CA29F27-0B98-4CD2-A0CF-194A8972C8C8}" type="pres">
      <dgm:prSet presAssocID="{BA7654B3-230E-45B6-8274-382343BD87A5}" presName="linear" presStyleCnt="0">
        <dgm:presLayoutVars>
          <dgm:animLvl val="lvl"/>
          <dgm:resizeHandles val="exact"/>
        </dgm:presLayoutVars>
      </dgm:prSet>
      <dgm:spPr/>
    </dgm:pt>
    <dgm:pt modelId="{14615447-E8F6-4942-A264-AD91400B8CCF}" type="pres">
      <dgm:prSet presAssocID="{22EA6362-C124-449A-95BA-4E47B3EB2C91}" presName="parentText" presStyleLbl="node1" presStyleIdx="0" presStyleCnt="2">
        <dgm:presLayoutVars>
          <dgm:chMax val="0"/>
          <dgm:bulletEnabled val="1"/>
        </dgm:presLayoutVars>
      </dgm:prSet>
      <dgm:spPr/>
    </dgm:pt>
    <dgm:pt modelId="{80BF0F4E-F407-415F-AC64-61958C0653AD}" type="pres">
      <dgm:prSet presAssocID="{22EA6362-C124-449A-95BA-4E47B3EB2C91}" presName="childText" presStyleLbl="revTx" presStyleIdx="0" presStyleCnt="2">
        <dgm:presLayoutVars>
          <dgm:bulletEnabled val="1"/>
        </dgm:presLayoutVars>
      </dgm:prSet>
      <dgm:spPr/>
    </dgm:pt>
    <dgm:pt modelId="{7D52F96D-B254-4786-A2FF-8B5CF86A6D7F}" type="pres">
      <dgm:prSet presAssocID="{523C0021-54DE-4575-A5B1-8B6161EC5174}" presName="parentText" presStyleLbl="node1" presStyleIdx="1" presStyleCnt="2" custLinFactNeighborX="-2525">
        <dgm:presLayoutVars>
          <dgm:chMax val="0"/>
          <dgm:bulletEnabled val="1"/>
        </dgm:presLayoutVars>
      </dgm:prSet>
      <dgm:spPr/>
    </dgm:pt>
    <dgm:pt modelId="{48D0B6AE-58A4-44C9-AEF5-0B123334BE41}" type="pres">
      <dgm:prSet presAssocID="{523C0021-54DE-4575-A5B1-8B6161EC5174}" presName="childText" presStyleLbl="revTx" presStyleIdx="1" presStyleCnt="2">
        <dgm:presLayoutVars>
          <dgm:bulletEnabled val="1"/>
        </dgm:presLayoutVars>
      </dgm:prSet>
      <dgm:spPr/>
    </dgm:pt>
  </dgm:ptLst>
  <dgm:cxnLst>
    <dgm:cxn modelId="{B0F6237F-2EB3-442D-BA27-933670BCB041}" type="presOf" srcId="{AC186928-526F-4999-A941-C9B0A46EF8CC}" destId="{80BF0F4E-F407-415F-AC64-61958C0653AD}" srcOrd="0" destOrd="0" presId="urn:microsoft.com/office/officeart/2005/8/layout/vList2"/>
    <dgm:cxn modelId="{2AEB059F-1A90-491A-8F1B-B5A073BD1ACA}" srcId="{22EA6362-C124-449A-95BA-4E47B3EB2C91}" destId="{AC186928-526F-4999-A941-C9B0A46EF8CC}" srcOrd="0" destOrd="0" parTransId="{AA2775CB-C7A5-4C71-A11A-1F94AA5E0C02}" sibTransId="{4CEF93E1-D38F-4B74-A62B-B00C22B0FD17}"/>
    <dgm:cxn modelId="{1E24C5CD-2360-4717-925E-192316E64121}" srcId="{BA7654B3-230E-45B6-8274-382343BD87A5}" destId="{523C0021-54DE-4575-A5B1-8B6161EC5174}" srcOrd="1" destOrd="0" parTransId="{DB285F93-C2C0-4DF4-A4ED-C4CB94D9C499}" sibTransId="{4E3B0A6A-6F87-4213-8C9B-AD56A870960F}"/>
    <dgm:cxn modelId="{BE7F49DA-95C3-423C-84AF-F1A28BE92525}" type="presOf" srcId="{523C0021-54DE-4575-A5B1-8B6161EC5174}" destId="{7D52F96D-B254-4786-A2FF-8B5CF86A6D7F}" srcOrd="0" destOrd="0" presId="urn:microsoft.com/office/officeart/2005/8/layout/vList2"/>
    <dgm:cxn modelId="{7FAA8FE2-AB5E-4C1D-BB6F-D345A3104784}" srcId="{523C0021-54DE-4575-A5B1-8B6161EC5174}" destId="{D8772FF2-0716-426E-B951-A28A0DBE2DAF}" srcOrd="0" destOrd="0" parTransId="{130B9B7B-99BA-4CCA-92F1-0E8AC272494B}" sibTransId="{9F363E8C-E1D0-43A5-AF76-22BFB422D03C}"/>
    <dgm:cxn modelId="{399C06EA-69C6-4F22-BA4C-4C401A8104C8}" type="presOf" srcId="{D8772FF2-0716-426E-B951-A28A0DBE2DAF}" destId="{48D0B6AE-58A4-44C9-AEF5-0B123334BE41}" srcOrd="0" destOrd="0" presId="urn:microsoft.com/office/officeart/2005/8/layout/vList2"/>
    <dgm:cxn modelId="{A481D3EB-B813-4AB1-8FEE-0DBCA768C147}" srcId="{BA7654B3-230E-45B6-8274-382343BD87A5}" destId="{22EA6362-C124-449A-95BA-4E47B3EB2C91}" srcOrd="0" destOrd="0" parTransId="{A71B49BE-9EAD-4C1B-9852-42ED772320E5}" sibTransId="{60EFCBC3-E294-4886-A7F4-F774D7F9AB8C}"/>
    <dgm:cxn modelId="{5F8B8AEC-6D4C-4007-ACE3-FEB9CA5BA432}" type="presOf" srcId="{BA7654B3-230E-45B6-8274-382343BD87A5}" destId="{6CA29F27-0B98-4CD2-A0CF-194A8972C8C8}" srcOrd="0" destOrd="0" presId="urn:microsoft.com/office/officeart/2005/8/layout/vList2"/>
    <dgm:cxn modelId="{666014FD-9839-404E-85E9-10C65265D77B}" type="presOf" srcId="{22EA6362-C124-449A-95BA-4E47B3EB2C91}" destId="{14615447-E8F6-4942-A264-AD91400B8CCF}" srcOrd="0" destOrd="0" presId="urn:microsoft.com/office/officeart/2005/8/layout/vList2"/>
    <dgm:cxn modelId="{143576A3-A8C6-49DA-A141-11B6489C642A}" type="presParOf" srcId="{6CA29F27-0B98-4CD2-A0CF-194A8972C8C8}" destId="{14615447-E8F6-4942-A264-AD91400B8CCF}" srcOrd="0" destOrd="0" presId="urn:microsoft.com/office/officeart/2005/8/layout/vList2"/>
    <dgm:cxn modelId="{C00FD6A2-FF20-4973-94B1-60683C7D4825}" type="presParOf" srcId="{6CA29F27-0B98-4CD2-A0CF-194A8972C8C8}" destId="{80BF0F4E-F407-415F-AC64-61958C0653AD}" srcOrd="1" destOrd="0" presId="urn:microsoft.com/office/officeart/2005/8/layout/vList2"/>
    <dgm:cxn modelId="{C3806E89-20A4-4741-B4E3-5F75E30A907A}" type="presParOf" srcId="{6CA29F27-0B98-4CD2-A0CF-194A8972C8C8}" destId="{7D52F96D-B254-4786-A2FF-8B5CF86A6D7F}" srcOrd="2" destOrd="0" presId="urn:microsoft.com/office/officeart/2005/8/layout/vList2"/>
    <dgm:cxn modelId="{D064435D-C36E-417C-B334-66ED9DC66933}" type="presParOf" srcId="{6CA29F27-0B98-4CD2-A0CF-194A8972C8C8}" destId="{48D0B6AE-58A4-44C9-AEF5-0B123334BE4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542564-F0FA-FE4C-89BE-216D99C18CA3}" type="doc">
      <dgm:prSet loTypeId="urn:microsoft.com/office/officeart/2005/8/layout/pyramid1" loCatId="" qsTypeId="urn:microsoft.com/office/officeart/2005/8/quickstyle/simple1" qsCatId="simple" csTypeId="urn:microsoft.com/office/officeart/2005/8/colors/accent1_2" csCatId="accent1" phldr="1"/>
      <dgm:spPr/>
    </dgm:pt>
    <dgm:pt modelId="{2C8DA3A3-C005-7641-BD99-A2A18F3A8382}">
      <dgm:prSet phldrT="[Text]"/>
      <dgm:spPr>
        <a:solidFill>
          <a:schemeClr val="accent1"/>
        </a:solidFill>
      </dgm:spPr>
      <dgm:t>
        <a:bodyPr/>
        <a:lstStyle/>
        <a:p>
          <a:endParaRPr lang="en-US"/>
        </a:p>
      </dgm:t>
    </dgm:pt>
    <dgm:pt modelId="{6DDCA531-645F-4041-9A2B-4CDC8CA5126E}" type="parTrans" cxnId="{78D4DBE4-2697-5C4B-9407-23D21A309A77}">
      <dgm:prSet/>
      <dgm:spPr/>
      <dgm:t>
        <a:bodyPr/>
        <a:lstStyle/>
        <a:p>
          <a:endParaRPr lang="en-US"/>
        </a:p>
      </dgm:t>
    </dgm:pt>
    <dgm:pt modelId="{F08F5F1D-18C2-3E4F-B67C-2064FF07FFA7}" type="sibTrans" cxnId="{78D4DBE4-2697-5C4B-9407-23D21A309A77}">
      <dgm:prSet/>
      <dgm:spPr/>
      <dgm:t>
        <a:bodyPr/>
        <a:lstStyle/>
        <a:p>
          <a:endParaRPr lang="en-US"/>
        </a:p>
      </dgm:t>
    </dgm:pt>
    <dgm:pt modelId="{753F6198-837D-0C48-B0D5-B766428CEEB6}">
      <dgm:prSet phldrT="[Text]"/>
      <dgm:spPr>
        <a:solidFill>
          <a:schemeClr val="accent1"/>
        </a:solidFill>
      </dgm:spPr>
      <dgm:t>
        <a:bodyPr/>
        <a:lstStyle/>
        <a:p>
          <a:r>
            <a:rPr lang="en-US"/>
            <a:t> </a:t>
          </a:r>
        </a:p>
      </dgm:t>
    </dgm:pt>
    <dgm:pt modelId="{4801497D-D6DA-6946-97F1-A633E5B947F2}" type="parTrans" cxnId="{4680909E-CC26-C14F-9C84-0165A61034A1}">
      <dgm:prSet/>
      <dgm:spPr/>
      <dgm:t>
        <a:bodyPr/>
        <a:lstStyle/>
        <a:p>
          <a:endParaRPr lang="en-US"/>
        </a:p>
      </dgm:t>
    </dgm:pt>
    <dgm:pt modelId="{31DAA13B-33D5-1044-A4E8-6723E4CBF365}" type="sibTrans" cxnId="{4680909E-CC26-C14F-9C84-0165A61034A1}">
      <dgm:prSet/>
      <dgm:spPr/>
      <dgm:t>
        <a:bodyPr/>
        <a:lstStyle/>
        <a:p>
          <a:endParaRPr lang="en-US"/>
        </a:p>
      </dgm:t>
    </dgm:pt>
    <dgm:pt modelId="{A6B0CB79-2D7F-BB49-BAB4-2AE468EFB5B7}">
      <dgm:prSet phldrT="[Text]"/>
      <dgm:spPr>
        <a:solidFill>
          <a:schemeClr val="accent1"/>
        </a:solidFill>
      </dgm:spPr>
      <dgm:t>
        <a:bodyPr/>
        <a:lstStyle/>
        <a:p>
          <a:r>
            <a:rPr lang="en-US"/>
            <a:t> </a:t>
          </a:r>
        </a:p>
      </dgm:t>
    </dgm:pt>
    <dgm:pt modelId="{82CD2699-1985-1C4D-AF04-D84279C1B373}" type="parTrans" cxnId="{85CD7E47-34EE-5744-B456-9C3C61BF28F1}">
      <dgm:prSet/>
      <dgm:spPr/>
      <dgm:t>
        <a:bodyPr/>
        <a:lstStyle/>
        <a:p>
          <a:endParaRPr lang="en-US"/>
        </a:p>
      </dgm:t>
    </dgm:pt>
    <dgm:pt modelId="{178F61A1-46CA-724E-A127-A6D9EF97A65F}" type="sibTrans" cxnId="{85CD7E47-34EE-5744-B456-9C3C61BF28F1}">
      <dgm:prSet/>
      <dgm:spPr/>
      <dgm:t>
        <a:bodyPr/>
        <a:lstStyle/>
        <a:p>
          <a:endParaRPr lang="en-US"/>
        </a:p>
      </dgm:t>
    </dgm:pt>
    <dgm:pt modelId="{348B43CC-574E-E64A-973A-EDD2C7943381}">
      <dgm:prSet phldrT="[Text]"/>
      <dgm:spPr>
        <a:solidFill>
          <a:schemeClr val="accent1"/>
        </a:solidFill>
      </dgm:spPr>
      <dgm:t>
        <a:bodyPr/>
        <a:lstStyle/>
        <a:p>
          <a:endParaRPr lang="en-US"/>
        </a:p>
      </dgm:t>
    </dgm:pt>
    <dgm:pt modelId="{8BCF5088-860A-A442-BD41-7FD358B9E14C}" type="parTrans" cxnId="{CA51ADE6-7F8A-3A41-B33C-7874DDB1F8DB}">
      <dgm:prSet/>
      <dgm:spPr/>
      <dgm:t>
        <a:bodyPr/>
        <a:lstStyle/>
        <a:p>
          <a:endParaRPr lang="en-US"/>
        </a:p>
      </dgm:t>
    </dgm:pt>
    <dgm:pt modelId="{6A910A39-0040-B44B-8F93-EA5C4841FEA0}" type="sibTrans" cxnId="{CA51ADE6-7F8A-3A41-B33C-7874DDB1F8DB}">
      <dgm:prSet/>
      <dgm:spPr/>
      <dgm:t>
        <a:bodyPr/>
        <a:lstStyle/>
        <a:p>
          <a:endParaRPr lang="en-US"/>
        </a:p>
      </dgm:t>
    </dgm:pt>
    <dgm:pt modelId="{1ECB98C0-0729-5C4E-92C1-EE99158566E9}" type="pres">
      <dgm:prSet presAssocID="{4C542564-F0FA-FE4C-89BE-216D99C18CA3}" presName="Name0" presStyleCnt="0">
        <dgm:presLayoutVars>
          <dgm:dir/>
          <dgm:animLvl val="lvl"/>
          <dgm:resizeHandles val="exact"/>
        </dgm:presLayoutVars>
      </dgm:prSet>
      <dgm:spPr/>
    </dgm:pt>
    <dgm:pt modelId="{F6D076FB-33FC-5542-8B8C-21852AB74898}" type="pres">
      <dgm:prSet presAssocID="{2C8DA3A3-C005-7641-BD99-A2A18F3A8382}" presName="Name8" presStyleCnt="0"/>
      <dgm:spPr/>
    </dgm:pt>
    <dgm:pt modelId="{C3EB27D6-B7D4-9C41-A63B-FFB090CE1FBA}" type="pres">
      <dgm:prSet presAssocID="{2C8DA3A3-C005-7641-BD99-A2A18F3A8382}" presName="level" presStyleLbl="node1" presStyleIdx="0" presStyleCnt="4">
        <dgm:presLayoutVars>
          <dgm:chMax val="1"/>
          <dgm:bulletEnabled val="1"/>
        </dgm:presLayoutVars>
      </dgm:prSet>
      <dgm:spPr/>
    </dgm:pt>
    <dgm:pt modelId="{DCCFD1A0-3E1B-3940-8828-C4A3B403D2B5}" type="pres">
      <dgm:prSet presAssocID="{2C8DA3A3-C005-7641-BD99-A2A18F3A8382}" presName="levelTx" presStyleLbl="revTx" presStyleIdx="0" presStyleCnt="0">
        <dgm:presLayoutVars>
          <dgm:chMax val="1"/>
          <dgm:bulletEnabled val="1"/>
        </dgm:presLayoutVars>
      </dgm:prSet>
      <dgm:spPr/>
    </dgm:pt>
    <dgm:pt modelId="{AE3D0CDF-8979-DE4A-B1C6-67FCC92EA663}" type="pres">
      <dgm:prSet presAssocID="{753F6198-837D-0C48-B0D5-B766428CEEB6}" presName="Name8" presStyleCnt="0"/>
      <dgm:spPr/>
    </dgm:pt>
    <dgm:pt modelId="{07391EE9-8DB1-5845-977D-FAADBA1BFA93}" type="pres">
      <dgm:prSet presAssocID="{753F6198-837D-0C48-B0D5-B766428CEEB6}" presName="level" presStyleLbl="node1" presStyleIdx="1" presStyleCnt="4">
        <dgm:presLayoutVars>
          <dgm:chMax val="1"/>
          <dgm:bulletEnabled val="1"/>
        </dgm:presLayoutVars>
      </dgm:prSet>
      <dgm:spPr/>
    </dgm:pt>
    <dgm:pt modelId="{E7635527-F256-7244-B601-2209CD7E9B1E}" type="pres">
      <dgm:prSet presAssocID="{753F6198-837D-0C48-B0D5-B766428CEEB6}" presName="levelTx" presStyleLbl="revTx" presStyleIdx="0" presStyleCnt="0">
        <dgm:presLayoutVars>
          <dgm:chMax val="1"/>
          <dgm:bulletEnabled val="1"/>
        </dgm:presLayoutVars>
      </dgm:prSet>
      <dgm:spPr/>
    </dgm:pt>
    <dgm:pt modelId="{4513F5D2-40CD-5942-82FF-8FDFA1A5817D}" type="pres">
      <dgm:prSet presAssocID="{A6B0CB79-2D7F-BB49-BAB4-2AE468EFB5B7}" presName="Name8" presStyleCnt="0"/>
      <dgm:spPr/>
    </dgm:pt>
    <dgm:pt modelId="{A2ED5DEC-A79B-4145-A09C-C1738083AC4E}" type="pres">
      <dgm:prSet presAssocID="{A6B0CB79-2D7F-BB49-BAB4-2AE468EFB5B7}" presName="level" presStyleLbl="node1" presStyleIdx="2" presStyleCnt="4">
        <dgm:presLayoutVars>
          <dgm:chMax val="1"/>
          <dgm:bulletEnabled val="1"/>
        </dgm:presLayoutVars>
      </dgm:prSet>
      <dgm:spPr/>
    </dgm:pt>
    <dgm:pt modelId="{1A14FFB3-46A0-9A49-8C17-C4B13A0A4A6C}" type="pres">
      <dgm:prSet presAssocID="{A6B0CB79-2D7F-BB49-BAB4-2AE468EFB5B7}" presName="levelTx" presStyleLbl="revTx" presStyleIdx="0" presStyleCnt="0">
        <dgm:presLayoutVars>
          <dgm:chMax val="1"/>
          <dgm:bulletEnabled val="1"/>
        </dgm:presLayoutVars>
      </dgm:prSet>
      <dgm:spPr/>
    </dgm:pt>
    <dgm:pt modelId="{807689D6-BADB-D044-AD37-2263295A8DC4}" type="pres">
      <dgm:prSet presAssocID="{348B43CC-574E-E64A-973A-EDD2C7943381}" presName="Name8" presStyleCnt="0"/>
      <dgm:spPr/>
    </dgm:pt>
    <dgm:pt modelId="{D83DF8EE-8A17-D74E-897C-C9D0939AC970}" type="pres">
      <dgm:prSet presAssocID="{348B43CC-574E-E64A-973A-EDD2C7943381}" presName="level" presStyleLbl="node1" presStyleIdx="3" presStyleCnt="4">
        <dgm:presLayoutVars>
          <dgm:chMax val="1"/>
          <dgm:bulletEnabled val="1"/>
        </dgm:presLayoutVars>
      </dgm:prSet>
      <dgm:spPr/>
    </dgm:pt>
    <dgm:pt modelId="{59EC3255-994F-B04E-874A-93F20A645E02}" type="pres">
      <dgm:prSet presAssocID="{348B43CC-574E-E64A-973A-EDD2C7943381}" presName="levelTx" presStyleLbl="revTx" presStyleIdx="0" presStyleCnt="0">
        <dgm:presLayoutVars>
          <dgm:chMax val="1"/>
          <dgm:bulletEnabled val="1"/>
        </dgm:presLayoutVars>
      </dgm:prSet>
      <dgm:spPr/>
    </dgm:pt>
  </dgm:ptLst>
  <dgm:cxnLst>
    <dgm:cxn modelId="{9B8D4A18-82FA-CD44-8E6C-79732E90CCB4}" type="presOf" srcId="{348B43CC-574E-E64A-973A-EDD2C7943381}" destId="{D83DF8EE-8A17-D74E-897C-C9D0939AC970}" srcOrd="0" destOrd="0" presId="urn:microsoft.com/office/officeart/2005/8/layout/pyramid1"/>
    <dgm:cxn modelId="{5F3B6138-3CF5-D942-97BF-183F8DE26A07}" type="presOf" srcId="{A6B0CB79-2D7F-BB49-BAB4-2AE468EFB5B7}" destId="{1A14FFB3-46A0-9A49-8C17-C4B13A0A4A6C}" srcOrd="1" destOrd="0" presId="urn:microsoft.com/office/officeart/2005/8/layout/pyramid1"/>
    <dgm:cxn modelId="{8C697B43-1846-4848-8904-0F3F93CC273F}" type="presOf" srcId="{A6B0CB79-2D7F-BB49-BAB4-2AE468EFB5B7}" destId="{A2ED5DEC-A79B-4145-A09C-C1738083AC4E}" srcOrd="0" destOrd="0" presId="urn:microsoft.com/office/officeart/2005/8/layout/pyramid1"/>
    <dgm:cxn modelId="{85CD7E47-34EE-5744-B456-9C3C61BF28F1}" srcId="{4C542564-F0FA-FE4C-89BE-216D99C18CA3}" destId="{A6B0CB79-2D7F-BB49-BAB4-2AE468EFB5B7}" srcOrd="2" destOrd="0" parTransId="{82CD2699-1985-1C4D-AF04-D84279C1B373}" sibTransId="{178F61A1-46CA-724E-A127-A6D9EF97A65F}"/>
    <dgm:cxn modelId="{6023C554-658B-2A47-A7E1-7EE4198C3B9D}" type="presOf" srcId="{2C8DA3A3-C005-7641-BD99-A2A18F3A8382}" destId="{DCCFD1A0-3E1B-3940-8828-C4A3B403D2B5}" srcOrd="1" destOrd="0" presId="urn:microsoft.com/office/officeart/2005/8/layout/pyramid1"/>
    <dgm:cxn modelId="{78805385-BF3D-2745-BA78-C7E8D330E970}" type="presOf" srcId="{753F6198-837D-0C48-B0D5-B766428CEEB6}" destId="{E7635527-F256-7244-B601-2209CD7E9B1E}" srcOrd="1" destOrd="0" presId="urn:microsoft.com/office/officeart/2005/8/layout/pyramid1"/>
    <dgm:cxn modelId="{6FDBF59D-AC9A-6441-8691-954AC1DF52C5}" type="presOf" srcId="{4C542564-F0FA-FE4C-89BE-216D99C18CA3}" destId="{1ECB98C0-0729-5C4E-92C1-EE99158566E9}" srcOrd="0" destOrd="0" presId="urn:microsoft.com/office/officeart/2005/8/layout/pyramid1"/>
    <dgm:cxn modelId="{4680909E-CC26-C14F-9C84-0165A61034A1}" srcId="{4C542564-F0FA-FE4C-89BE-216D99C18CA3}" destId="{753F6198-837D-0C48-B0D5-B766428CEEB6}" srcOrd="1" destOrd="0" parTransId="{4801497D-D6DA-6946-97F1-A633E5B947F2}" sibTransId="{31DAA13B-33D5-1044-A4E8-6723E4CBF365}"/>
    <dgm:cxn modelId="{3BF1A8BA-9542-3241-AEC1-55775CDE3ADC}" type="presOf" srcId="{2C8DA3A3-C005-7641-BD99-A2A18F3A8382}" destId="{C3EB27D6-B7D4-9C41-A63B-FFB090CE1FBA}" srcOrd="0" destOrd="0" presId="urn:microsoft.com/office/officeart/2005/8/layout/pyramid1"/>
    <dgm:cxn modelId="{0B97EBD5-19EA-084D-B1E7-9398B890E3E8}" type="presOf" srcId="{753F6198-837D-0C48-B0D5-B766428CEEB6}" destId="{07391EE9-8DB1-5845-977D-FAADBA1BFA93}" srcOrd="0" destOrd="0" presId="urn:microsoft.com/office/officeart/2005/8/layout/pyramid1"/>
    <dgm:cxn modelId="{78D4DBE4-2697-5C4B-9407-23D21A309A77}" srcId="{4C542564-F0FA-FE4C-89BE-216D99C18CA3}" destId="{2C8DA3A3-C005-7641-BD99-A2A18F3A8382}" srcOrd="0" destOrd="0" parTransId="{6DDCA531-645F-4041-9A2B-4CDC8CA5126E}" sibTransId="{F08F5F1D-18C2-3E4F-B67C-2064FF07FFA7}"/>
    <dgm:cxn modelId="{CA51ADE6-7F8A-3A41-B33C-7874DDB1F8DB}" srcId="{4C542564-F0FA-FE4C-89BE-216D99C18CA3}" destId="{348B43CC-574E-E64A-973A-EDD2C7943381}" srcOrd="3" destOrd="0" parTransId="{8BCF5088-860A-A442-BD41-7FD358B9E14C}" sibTransId="{6A910A39-0040-B44B-8F93-EA5C4841FEA0}"/>
    <dgm:cxn modelId="{9E5311FD-A812-7D48-9CB3-FAC3120BE8BF}" type="presOf" srcId="{348B43CC-574E-E64A-973A-EDD2C7943381}" destId="{59EC3255-994F-B04E-874A-93F20A645E02}" srcOrd="1" destOrd="0" presId="urn:microsoft.com/office/officeart/2005/8/layout/pyramid1"/>
    <dgm:cxn modelId="{9D419F79-A2FF-D441-8C7F-6B18869724C5}" type="presParOf" srcId="{1ECB98C0-0729-5C4E-92C1-EE99158566E9}" destId="{F6D076FB-33FC-5542-8B8C-21852AB74898}" srcOrd="0" destOrd="0" presId="urn:microsoft.com/office/officeart/2005/8/layout/pyramid1"/>
    <dgm:cxn modelId="{48ADC1C6-1CE2-F04F-ACE0-84907C498E79}" type="presParOf" srcId="{F6D076FB-33FC-5542-8B8C-21852AB74898}" destId="{C3EB27D6-B7D4-9C41-A63B-FFB090CE1FBA}" srcOrd="0" destOrd="0" presId="urn:microsoft.com/office/officeart/2005/8/layout/pyramid1"/>
    <dgm:cxn modelId="{FD795E36-9B71-B044-AD53-50688F5FF49B}" type="presParOf" srcId="{F6D076FB-33FC-5542-8B8C-21852AB74898}" destId="{DCCFD1A0-3E1B-3940-8828-C4A3B403D2B5}" srcOrd="1" destOrd="0" presId="urn:microsoft.com/office/officeart/2005/8/layout/pyramid1"/>
    <dgm:cxn modelId="{E3FEF8A0-699F-014C-963C-5C60AAA16F63}" type="presParOf" srcId="{1ECB98C0-0729-5C4E-92C1-EE99158566E9}" destId="{AE3D0CDF-8979-DE4A-B1C6-67FCC92EA663}" srcOrd="1" destOrd="0" presId="urn:microsoft.com/office/officeart/2005/8/layout/pyramid1"/>
    <dgm:cxn modelId="{EB297DEF-0F9C-5348-8AE7-1D5DA1FFC82C}" type="presParOf" srcId="{AE3D0CDF-8979-DE4A-B1C6-67FCC92EA663}" destId="{07391EE9-8DB1-5845-977D-FAADBA1BFA93}" srcOrd="0" destOrd="0" presId="urn:microsoft.com/office/officeart/2005/8/layout/pyramid1"/>
    <dgm:cxn modelId="{663CD6F7-455F-7B46-B197-D20A3351F7DE}" type="presParOf" srcId="{AE3D0CDF-8979-DE4A-B1C6-67FCC92EA663}" destId="{E7635527-F256-7244-B601-2209CD7E9B1E}" srcOrd="1" destOrd="0" presId="urn:microsoft.com/office/officeart/2005/8/layout/pyramid1"/>
    <dgm:cxn modelId="{7786CDB3-4EFE-1F43-BC8B-CAF8526D0343}" type="presParOf" srcId="{1ECB98C0-0729-5C4E-92C1-EE99158566E9}" destId="{4513F5D2-40CD-5942-82FF-8FDFA1A5817D}" srcOrd="2" destOrd="0" presId="urn:microsoft.com/office/officeart/2005/8/layout/pyramid1"/>
    <dgm:cxn modelId="{CED0710A-EE41-4C42-B8A8-1E22DD679CE9}" type="presParOf" srcId="{4513F5D2-40CD-5942-82FF-8FDFA1A5817D}" destId="{A2ED5DEC-A79B-4145-A09C-C1738083AC4E}" srcOrd="0" destOrd="0" presId="urn:microsoft.com/office/officeart/2005/8/layout/pyramid1"/>
    <dgm:cxn modelId="{ACB429E5-E4AD-3F40-B6B0-5172F5D71B99}" type="presParOf" srcId="{4513F5D2-40CD-5942-82FF-8FDFA1A5817D}" destId="{1A14FFB3-46A0-9A49-8C17-C4B13A0A4A6C}" srcOrd="1" destOrd="0" presId="urn:microsoft.com/office/officeart/2005/8/layout/pyramid1"/>
    <dgm:cxn modelId="{A1D82680-C5F9-0A4E-85B3-95106313F32C}" type="presParOf" srcId="{1ECB98C0-0729-5C4E-92C1-EE99158566E9}" destId="{807689D6-BADB-D044-AD37-2263295A8DC4}" srcOrd="3" destOrd="0" presId="urn:microsoft.com/office/officeart/2005/8/layout/pyramid1"/>
    <dgm:cxn modelId="{3E8AF009-2448-0B4B-BED2-D6B3461F1E3D}" type="presParOf" srcId="{807689D6-BADB-D044-AD37-2263295A8DC4}" destId="{D83DF8EE-8A17-D74E-897C-C9D0939AC970}" srcOrd="0" destOrd="0" presId="urn:microsoft.com/office/officeart/2005/8/layout/pyramid1"/>
    <dgm:cxn modelId="{F44EAA91-F2E5-5448-A2D3-9280224A01D1}" type="presParOf" srcId="{807689D6-BADB-D044-AD37-2263295A8DC4}" destId="{59EC3255-994F-B04E-874A-93F20A645E02}"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BD3CDF-708E-0A43-B724-F5AA9C6BF757}" type="doc">
      <dgm:prSet loTypeId="urn:microsoft.com/office/officeart/2005/8/layout/arrow2" loCatId="" qsTypeId="urn:microsoft.com/office/officeart/2005/8/quickstyle/simple1" qsCatId="simple" csTypeId="urn:microsoft.com/office/officeart/2005/8/colors/accent1_2" csCatId="accent1" phldr="1"/>
      <dgm:spPr/>
    </dgm:pt>
    <dgm:pt modelId="{7956FDFE-1ADB-164C-8234-7A04E04DC2D0}">
      <dgm:prSet phldrT="[Text]"/>
      <dgm:spPr/>
      <dgm:t>
        <a:bodyPr/>
        <a:lstStyle/>
        <a:p>
          <a:r>
            <a:rPr lang="en-US">
              <a:latin typeface="Arial" panose="020B0604020202020204" pitchFamily="34" charset="0"/>
              <a:cs typeface="Arial" panose="020B0604020202020204" pitchFamily="34" charset="0"/>
            </a:rPr>
            <a:t>Cash assistance</a:t>
          </a:r>
        </a:p>
      </dgm:t>
    </dgm:pt>
    <dgm:pt modelId="{89A698DF-E8FC-F949-BEEA-B50E40C09DB0}" type="parTrans" cxnId="{6B980626-58B4-9C44-80CD-B8444F49C21A}">
      <dgm:prSet/>
      <dgm:spPr/>
      <dgm:t>
        <a:bodyPr/>
        <a:lstStyle/>
        <a:p>
          <a:endParaRPr lang="en-US"/>
        </a:p>
      </dgm:t>
    </dgm:pt>
    <dgm:pt modelId="{148B57AA-E834-C14B-A3BD-9E09078BF4B4}" type="sibTrans" cxnId="{6B980626-58B4-9C44-80CD-B8444F49C21A}">
      <dgm:prSet/>
      <dgm:spPr/>
      <dgm:t>
        <a:bodyPr/>
        <a:lstStyle/>
        <a:p>
          <a:endParaRPr lang="en-US"/>
        </a:p>
      </dgm:t>
    </dgm:pt>
    <dgm:pt modelId="{1E5D036B-4CE4-894F-ACCE-8921C3853300}">
      <dgm:prSet phldrT="[Text]" custT="1"/>
      <dgm:spPr/>
      <dgm:t>
        <a:bodyPr/>
        <a:lstStyle/>
        <a:p>
          <a:pPr rtl="0"/>
          <a:r>
            <a:rPr lang="en-US" sz="1000">
              <a:latin typeface="Arial" panose="020B0604020202020204" pitchFamily="34" charset="0"/>
              <a:cs typeface="Arial" panose="020B0604020202020204" pitchFamily="34" charset="0"/>
            </a:rPr>
            <a:t>Entrepreneurship/ employment </a:t>
          </a:r>
          <a:endParaRPr lang="en-US" sz="1000">
            <a:highlight>
              <a:srgbClr val="FFFF00"/>
            </a:highlight>
            <a:latin typeface="Arial" panose="020B0604020202020204" pitchFamily="34" charset="0"/>
            <a:cs typeface="Arial" panose="020B0604020202020204" pitchFamily="34" charset="0"/>
          </a:endParaRPr>
        </a:p>
      </dgm:t>
    </dgm:pt>
    <dgm:pt modelId="{8FE43F41-4EEB-3847-84C7-0E46BBC0452A}" type="parTrans" cxnId="{B193AA0C-7411-2E41-87C8-E7D62CEEAE33}">
      <dgm:prSet/>
      <dgm:spPr/>
      <dgm:t>
        <a:bodyPr/>
        <a:lstStyle/>
        <a:p>
          <a:endParaRPr lang="en-US"/>
        </a:p>
      </dgm:t>
    </dgm:pt>
    <dgm:pt modelId="{EAA9D51A-BD05-814B-A862-EC83D66B5BB4}" type="sibTrans" cxnId="{B193AA0C-7411-2E41-87C8-E7D62CEEAE33}">
      <dgm:prSet/>
      <dgm:spPr/>
      <dgm:t>
        <a:bodyPr/>
        <a:lstStyle/>
        <a:p>
          <a:endParaRPr lang="en-US"/>
        </a:p>
      </dgm:t>
    </dgm:pt>
    <dgm:pt modelId="{2D9DC47C-8DCF-1E41-A1BA-1D8ECD7F817F}">
      <dgm:prSet phldrT="[Text]"/>
      <dgm:spPr/>
      <dgm:t>
        <a:bodyPr/>
        <a:lstStyle/>
        <a:p>
          <a:r>
            <a:rPr lang="en-US">
              <a:latin typeface="Arial" panose="020B0604020202020204" pitchFamily="34" charset="0"/>
              <a:cs typeface="Arial" panose="020B0604020202020204" pitchFamily="34" charset="0"/>
            </a:rPr>
            <a:t>Financial education</a:t>
          </a:r>
        </a:p>
      </dgm:t>
    </dgm:pt>
    <dgm:pt modelId="{34FC2AA3-5DC3-6C4D-948C-BD07A4FD6399}" type="parTrans" cxnId="{1001D494-0222-2B4F-9E7E-B2A4D9EAF7B8}">
      <dgm:prSet/>
      <dgm:spPr/>
      <dgm:t>
        <a:bodyPr/>
        <a:lstStyle/>
        <a:p>
          <a:endParaRPr lang="en-US"/>
        </a:p>
      </dgm:t>
    </dgm:pt>
    <dgm:pt modelId="{D033A38E-AA1F-DB46-B2F7-6E05E33820D6}" type="sibTrans" cxnId="{1001D494-0222-2B4F-9E7E-B2A4D9EAF7B8}">
      <dgm:prSet/>
      <dgm:spPr/>
      <dgm:t>
        <a:bodyPr/>
        <a:lstStyle/>
        <a:p>
          <a:endParaRPr lang="en-US"/>
        </a:p>
      </dgm:t>
    </dgm:pt>
    <dgm:pt modelId="{85C2F674-1A9E-419E-8FC6-42CCB3BF7C52}">
      <dgm:prSet phldr="0"/>
      <dgm:spPr/>
      <dgm:t>
        <a:bodyPr/>
        <a:lstStyle/>
        <a:p>
          <a:pPr rtl="0"/>
          <a:r>
            <a:rPr lang="en-US">
              <a:latin typeface="Arial" panose="020B0604020202020204" pitchFamily="34" charset="0"/>
              <a:cs typeface="Arial" panose="020B0604020202020204" pitchFamily="34" charset="0"/>
            </a:rPr>
            <a:t>Social Protection</a:t>
          </a:r>
        </a:p>
      </dgm:t>
    </dgm:pt>
    <dgm:pt modelId="{6B8C2371-9E81-455A-BF09-394E313CCF40}" type="parTrans" cxnId="{A15EBD79-9586-4365-AD03-483847B9B064}">
      <dgm:prSet/>
      <dgm:spPr/>
      <dgm:t>
        <a:bodyPr/>
        <a:lstStyle/>
        <a:p>
          <a:endParaRPr lang="en-US"/>
        </a:p>
      </dgm:t>
    </dgm:pt>
    <dgm:pt modelId="{7C164397-0FFC-4326-85D9-A6CF16DD17D4}" type="sibTrans" cxnId="{A15EBD79-9586-4365-AD03-483847B9B064}">
      <dgm:prSet/>
      <dgm:spPr/>
      <dgm:t>
        <a:bodyPr/>
        <a:lstStyle/>
        <a:p>
          <a:endParaRPr lang="en-US"/>
        </a:p>
      </dgm:t>
    </dgm:pt>
    <dgm:pt modelId="{DA7FA324-88E4-4E2D-A533-527794F25853}">
      <dgm:prSet phldr="0"/>
      <dgm:spPr/>
      <dgm:t>
        <a:bodyPr/>
        <a:lstStyle/>
        <a:p>
          <a:pPr rtl="0"/>
          <a:r>
            <a:rPr lang="en-US">
              <a:latin typeface="Arial" panose="020B0604020202020204" pitchFamily="34" charset="0"/>
              <a:cs typeface="Arial" panose="020B0604020202020204" pitchFamily="34" charset="0"/>
            </a:rPr>
            <a:t>Capacity building</a:t>
          </a:r>
        </a:p>
      </dgm:t>
    </dgm:pt>
    <dgm:pt modelId="{90D25A4D-1950-434C-9523-7A7D732B63C5}" type="parTrans" cxnId="{299F6833-B573-4D6B-BDF2-8EA843D91200}">
      <dgm:prSet/>
      <dgm:spPr/>
      <dgm:t>
        <a:bodyPr/>
        <a:lstStyle/>
        <a:p>
          <a:endParaRPr lang="en-US"/>
        </a:p>
      </dgm:t>
    </dgm:pt>
    <dgm:pt modelId="{80959749-3216-44DD-B6E5-8B16254419E6}" type="sibTrans" cxnId="{299F6833-B573-4D6B-BDF2-8EA843D91200}">
      <dgm:prSet/>
      <dgm:spPr/>
      <dgm:t>
        <a:bodyPr/>
        <a:lstStyle/>
        <a:p>
          <a:endParaRPr lang="en-US"/>
        </a:p>
      </dgm:t>
    </dgm:pt>
    <dgm:pt modelId="{131DB47F-894C-DC44-8B16-E74E340A41D9}" type="pres">
      <dgm:prSet presAssocID="{47BD3CDF-708E-0A43-B724-F5AA9C6BF757}" presName="arrowDiagram" presStyleCnt="0">
        <dgm:presLayoutVars>
          <dgm:chMax val="5"/>
          <dgm:dir/>
          <dgm:resizeHandles val="exact"/>
        </dgm:presLayoutVars>
      </dgm:prSet>
      <dgm:spPr/>
    </dgm:pt>
    <dgm:pt modelId="{A95D00CC-9A40-9A44-A2DA-661216B44A8C}" type="pres">
      <dgm:prSet presAssocID="{47BD3CDF-708E-0A43-B724-F5AA9C6BF757}" presName="arrow" presStyleLbl="bgShp" presStyleIdx="0" presStyleCnt="1"/>
      <dgm:spPr/>
    </dgm:pt>
    <dgm:pt modelId="{025634CC-17A5-47F3-B47F-3317DBDA6264}" type="pres">
      <dgm:prSet presAssocID="{47BD3CDF-708E-0A43-B724-F5AA9C6BF757}" presName="arrowDiagram5" presStyleCnt="0"/>
      <dgm:spPr/>
    </dgm:pt>
    <dgm:pt modelId="{D169ADC8-13E3-4F5A-AE4E-4E4B488112AC}" type="pres">
      <dgm:prSet presAssocID="{7956FDFE-1ADB-164C-8234-7A04E04DC2D0}" presName="bullet5a" presStyleLbl="node1" presStyleIdx="0" presStyleCnt="5"/>
      <dgm:spPr/>
    </dgm:pt>
    <dgm:pt modelId="{BDBF18E2-6077-4AE0-8C13-FE8EADE23835}" type="pres">
      <dgm:prSet presAssocID="{7956FDFE-1ADB-164C-8234-7A04E04DC2D0}" presName="textBox5a" presStyleLbl="revTx" presStyleIdx="0" presStyleCnt="5">
        <dgm:presLayoutVars>
          <dgm:bulletEnabled val="1"/>
        </dgm:presLayoutVars>
      </dgm:prSet>
      <dgm:spPr/>
    </dgm:pt>
    <dgm:pt modelId="{C8689E70-E337-4EE1-8FE8-AF246BAF5F13}" type="pres">
      <dgm:prSet presAssocID="{85C2F674-1A9E-419E-8FC6-42CCB3BF7C52}" presName="bullet5b" presStyleLbl="node1" presStyleIdx="1" presStyleCnt="5"/>
      <dgm:spPr/>
    </dgm:pt>
    <dgm:pt modelId="{D34E1F1A-FA13-4335-90B6-0765B87A1AF1}" type="pres">
      <dgm:prSet presAssocID="{85C2F674-1A9E-419E-8FC6-42CCB3BF7C52}" presName="textBox5b" presStyleLbl="revTx" presStyleIdx="1" presStyleCnt="5">
        <dgm:presLayoutVars>
          <dgm:bulletEnabled val="1"/>
        </dgm:presLayoutVars>
      </dgm:prSet>
      <dgm:spPr/>
    </dgm:pt>
    <dgm:pt modelId="{533C94EC-1A3A-4238-B13C-2BBD5D159794}" type="pres">
      <dgm:prSet presAssocID="{2D9DC47C-8DCF-1E41-A1BA-1D8ECD7F817F}" presName="bullet5c" presStyleLbl="node1" presStyleIdx="2" presStyleCnt="5"/>
      <dgm:spPr/>
    </dgm:pt>
    <dgm:pt modelId="{53EE1091-192E-43AF-9A65-DDC7C459C2E0}" type="pres">
      <dgm:prSet presAssocID="{2D9DC47C-8DCF-1E41-A1BA-1D8ECD7F817F}" presName="textBox5c" presStyleLbl="revTx" presStyleIdx="2" presStyleCnt="5">
        <dgm:presLayoutVars>
          <dgm:bulletEnabled val="1"/>
        </dgm:presLayoutVars>
      </dgm:prSet>
      <dgm:spPr/>
    </dgm:pt>
    <dgm:pt modelId="{F0FF63F0-F5F1-4D63-886F-10839895F99B}" type="pres">
      <dgm:prSet presAssocID="{DA7FA324-88E4-4E2D-A533-527794F25853}" presName="bullet5d" presStyleLbl="node1" presStyleIdx="3" presStyleCnt="5"/>
      <dgm:spPr/>
    </dgm:pt>
    <dgm:pt modelId="{93821D1D-699B-489B-A71E-0D816359FCC6}" type="pres">
      <dgm:prSet presAssocID="{DA7FA324-88E4-4E2D-A533-527794F25853}" presName="textBox5d" presStyleLbl="revTx" presStyleIdx="3" presStyleCnt="5">
        <dgm:presLayoutVars>
          <dgm:bulletEnabled val="1"/>
        </dgm:presLayoutVars>
      </dgm:prSet>
      <dgm:spPr/>
    </dgm:pt>
    <dgm:pt modelId="{78E8BD86-A4F3-4306-8171-DB6C0B7AB100}" type="pres">
      <dgm:prSet presAssocID="{1E5D036B-4CE4-894F-ACCE-8921C3853300}" presName="bullet5e" presStyleLbl="node1" presStyleIdx="4" presStyleCnt="5"/>
      <dgm:spPr/>
    </dgm:pt>
    <dgm:pt modelId="{BCF09A4C-DEA0-42B6-88F5-7AE4E3FCE3A1}" type="pres">
      <dgm:prSet presAssocID="{1E5D036B-4CE4-894F-ACCE-8921C3853300}" presName="textBox5e" presStyleLbl="revTx" presStyleIdx="4" presStyleCnt="5" custScaleX="102159">
        <dgm:presLayoutVars>
          <dgm:bulletEnabled val="1"/>
        </dgm:presLayoutVars>
      </dgm:prSet>
      <dgm:spPr/>
    </dgm:pt>
  </dgm:ptLst>
  <dgm:cxnLst>
    <dgm:cxn modelId="{B193AA0C-7411-2E41-87C8-E7D62CEEAE33}" srcId="{47BD3CDF-708E-0A43-B724-F5AA9C6BF757}" destId="{1E5D036B-4CE4-894F-ACCE-8921C3853300}" srcOrd="4" destOrd="0" parTransId="{8FE43F41-4EEB-3847-84C7-0E46BBC0452A}" sibTransId="{EAA9D51A-BD05-814B-A862-EC83D66B5BB4}"/>
    <dgm:cxn modelId="{6B980626-58B4-9C44-80CD-B8444F49C21A}" srcId="{47BD3CDF-708E-0A43-B724-F5AA9C6BF757}" destId="{7956FDFE-1ADB-164C-8234-7A04E04DC2D0}" srcOrd="0" destOrd="0" parTransId="{89A698DF-E8FC-F949-BEEA-B50E40C09DB0}" sibTransId="{148B57AA-E834-C14B-A3BD-9E09078BF4B4}"/>
    <dgm:cxn modelId="{299F6833-B573-4D6B-BDF2-8EA843D91200}" srcId="{47BD3CDF-708E-0A43-B724-F5AA9C6BF757}" destId="{DA7FA324-88E4-4E2D-A533-527794F25853}" srcOrd="3" destOrd="0" parTransId="{90D25A4D-1950-434C-9523-7A7D732B63C5}" sibTransId="{80959749-3216-44DD-B6E5-8B16254419E6}"/>
    <dgm:cxn modelId="{5597BC34-DA12-43B1-BB51-B9F46215F28F}" type="presOf" srcId="{2D9DC47C-8DCF-1E41-A1BA-1D8ECD7F817F}" destId="{53EE1091-192E-43AF-9A65-DDC7C459C2E0}" srcOrd="0" destOrd="0" presId="urn:microsoft.com/office/officeart/2005/8/layout/arrow2"/>
    <dgm:cxn modelId="{68F58937-3933-4015-93E0-6B4C2E5EBCEB}" type="presOf" srcId="{85C2F674-1A9E-419E-8FC6-42CCB3BF7C52}" destId="{D34E1F1A-FA13-4335-90B6-0765B87A1AF1}" srcOrd="0" destOrd="0" presId="urn:microsoft.com/office/officeart/2005/8/layout/arrow2"/>
    <dgm:cxn modelId="{D3EE5539-21BA-47A1-A1CE-F57F1F591BE4}" type="presOf" srcId="{1E5D036B-4CE4-894F-ACCE-8921C3853300}" destId="{BCF09A4C-DEA0-42B6-88F5-7AE4E3FCE3A1}" srcOrd="0" destOrd="0" presId="urn:microsoft.com/office/officeart/2005/8/layout/arrow2"/>
    <dgm:cxn modelId="{41A5DC66-84D3-B548-ABF7-8B4BB496E2F6}" type="presOf" srcId="{47BD3CDF-708E-0A43-B724-F5AA9C6BF757}" destId="{131DB47F-894C-DC44-8B16-E74E340A41D9}" srcOrd="0" destOrd="0" presId="urn:microsoft.com/office/officeart/2005/8/layout/arrow2"/>
    <dgm:cxn modelId="{A15EBD79-9586-4365-AD03-483847B9B064}" srcId="{47BD3CDF-708E-0A43-B724-F5AA9C6BF757}" destId="{85C2F674-1A9E-419E-8FC6-42CCB3BF7C52}" srcOrd="1" destOrd="0" parTransId="{6B8C2371-9E81-455A-BF09-394E313CCF40}" sibTransId="{7C164397-0FFC-4326-85D9-A6CF16DD17D4}"/>
    <dgm:cxn modelId="{1001D494-0222-2B4F-9E7E-B2A4D9EAF7B8}" srcId="{47BD3CDF-708E-0A43-B724-F5AA9C6BF757}" destId="{2D9DC47C-8DCF-1E41-A1BA-1D8ECD7F817F}" srcOrd="2" destOrd="0" parTransId="{34FC2AA3-5DC3-6C4D-948C-BD07A4FD6399}" sibTransId="{D033A38E-AA1F-DB46-B2F7-6E05E33820D6}"/>
    <dgm:cxn modelId="{E1FFF2A2-7FA8-44EA-820A-153E4362EE5A}" type="presOf" srcId="{7956FDFE-1ADB-164C-8234-7A04E04DC2D0}" destId="{BDBF18E2-6077-4AE0-8C13-FE8EADE23835}" srcOrd="0" destOrd="0" presId="urn:microsoft.com/office/officeart/2005/8/layout/arrow2"/>
    <dgm:cxn modelId="{609C38B6-7D71-4565-8E37-C5C641462638}" type="presOf" srcId="{DA7FA324-88E4-4E2D-A533-527794F25853}" destId="{93821D1D-699B-489B-A71E-0D816359FCC6}" srcOrd="0" destOrd="0" presId="urn:microsoft.com/office/officeart/2005/8/layout/arrow2"/>
    <dgm:cxn modelId="{DEBAFA1E-EF17-4BE8-9A4E-2C7D176DD070}" type="presParOf" srcId="{131DB47F-894C-DC44-8B16-E74E340A41D9}" destId="{A95D00CC-9A40-9A44-A2DA-661216B44A8C}" srcOrd="0" destOrd="0" presId="urn:microsoft.com/office/officeart/2005/8/layout/arrow2"/>
    <dgm:cxn modelId="{975BF8D2-8427-41B2-A5AB-2AFA172584EA}" type="presParOf" srcId="{131DB47F-894C-DC44-8B16-E74E340A41D9}" destId="{025634CC-17A5-47F3-B47F-3317DBDA6264}" srcOrd="1" destOrd="0" presId="urn:microsoft.com/office/officeart/2005/8/layout/arrow2"/>
    <dgm:cxn modelId="{27611DF8-9C27-4198-9AB4-4341430F22D8}" type="presParOf" srcId="{025634CC-17A5-47F3-B47F-3317DBDA6264}" destId="{D169ADC8-13E3-4F5A-AE4E-4E4B488112AC}" srcOrd="0" destOrd="0" presId="urn:microsoft.com/office/officeart/2005/8/layout/arrow2"/>
    <dgm:cxn modelId="{8550EDE0-3030-4740-A9F6-A4658CF5490D}" type="presParOf" srcId="{025634CC-17A5-47F3-B47F-3317DBDA6264}" destId="{BDBF18E2-6077-4AE0-8C13-FE8EADE23835}" srcOrd="1" destOrd="0" presId="urn:microsoft.com/office/officeart/2005/8/layout/arrow2"/>
    <dgm:cxn modelId="{60DDE5EB-42EC-49F6-8228-CDF2A5EFD32C}" type="presParOf" srcId="{025634CC-17A5-47F3-B47F-3317DBDA6264}" destId="{C8689E70-E337-4EE1-8FE8-AF246BAF5F13}" srcOrd="2" destOrd="0" presId="urn:microsoft.com/office/officeart/2005/8/layout/arrow2"/>
    <dgm:cxn modelId="{050C2B29-48B1-4C51-8C38-1D25058E3625}" type="presParOf" srcId="{025634CC-17A5-47F3-B47F-3317DBDA6264}" destId="{D34E1F1A-FA13-4335-90B6-0765B87A1AF1}" srcOrd="3" destOrd="0" presId="urn:microsoft.com/office/officeart/2005/8/layout/arrow2"/>
    <dgm:cxn modelId="{544145FF-E15A-4D2A-B634-BC7F44FB7DA3}" type="presParOf" srcId="{025634CC-17A5-47F3-B47F-3317DBDA6264}" destId="{533C94EC-1A3A-4238-B13C-2BBD5D159794}" srcOrd="4" destOrd="0" presId="urn:microsoft.com/office/officeart/2005/8/layout/arrow2"/>
    <dgm:cxn modelId="{E27B48BB-F7CA-4296-A04C-AE1D0F0E3F8D}" type="presParOf" srcId="{025634CC-17A5-47F3-B47F-3317DBDA6264}" destId="{53EE1091-192E-43AF-9A65-DDC7C459C2E0}" srcOrd="5" destOrd="0" presId="urn:microsoft.com/office/officeart/2005/8/layout/arrow2"/>
    <dgm:cxn modelId="{0357C099-B46B-4D45-A27C-5126B7F5C1AB}" type="presParOf" srcId="{025634CC-17A5-47F3-B47F-3317DBDA6264}" destId="{F0FF63F0-F5F1-4D63-886F-10839895F99B}" srcOrd="6" destOrd="0" presId="urn:microsoft.com/office/officeart/2005/8/layout/arrow2"/>
    <dgm:cxn modelId="{3166FB83-5590-4CFD-AE0C-AB9DAB60DF44}" type="presParOf" srcId="{025634CC-17A5-47F3-B47F-3317DBDA6264}" destId="{93821D1D-699B-489B-A71E-0D816359FCC6}" srcOrd="7" destOrd="0" presId="urn:microsoft.com/office/officeart/2005/8/layout/arrow2"/>
    <dgm:cxn modelId="{D85A5D5F-C605-47B6-A589-018439F911B7}" type="presParOf" srcId="{025634CC-17A5-47F3-B47F-3317DBDA6264}" destId="{78E8BD86-A4F3-4306-8171-DB6C0B7AB100}" srcOrd="8" destOrd="0" presId="urn:microsoft.com/office/officeart/2005/8/layout/arrow2"/>
    <dgm:cxn modelId="{1116E781-285E-4666-999F-A382EA2B2CA7}" type="presParOf" srcId="{025634CC-17A5-47F3-B47F-3317DBDA6264}" destId="{BCF09A4C-DEA0-42B6-88F5-7AE4E3FCE3A1}" srcOrd="9"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24259-EFD5-4FBC-8253-026F44744EF4}">
      <dsp:nvSpPr>
        <dsp:cNvPr id="0" name=""/>
        <dsp:cNvSpPr/>
      </dsp:nvSpPr>
      <dsp:spPr>
        <a:xfrm>
          <a:off x="7496" y="853866"/>
          <a:ext cx="2240636" cy="13443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Blame</a:t>
          </a:r>
        </a:p>
      </dsp:txBody>
      <dsp:txXfrm>
        <a:off x="46872" y="893242"/>
        <a:ext cx="2161884" cy="1265629"/>
      </dsp:txXfrm>
    </dsp:sp>
    <dsp:sp modelId="{D4F4ACE8-E387-46C6-BDF4-E00C9688D50A}">
      <dsp:nvSpPr>
        <dsp:cNvPr id="0" name=""/>
        <dsp:cNvSpPr/>
      </dsp:nvSpPr>
      <dsp:spPr>
        <a:xfrm>
          <a:off x="2472196" y="1248218"/>
          <a:ext cx="475014" cy="5556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472196" y="1359353"/>
        <a:ext cx="332510" cy="333407"/>
      </dsp:txXfrm>
    </dsp:sp>
    <dsp:sp modelId="{94EF75EF-BBF4-44FC-BD66-ECD73A25FA3B}">
      <dsp:nvSpPr>
        <dsp:cNvPr id="0" name=""/>
        <dsp:cNvSpPr/>
      </dsp:nvSpPr>
      <dsp:spPr>
        <a:xfrm>
          <a:off x="3144387" y="853866"/>
          <a:ext cx="2240636" cy="13443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Stigma</a:t>
          </a:r>
        </a:p>
      </dsp:txBody>
      <dsp:txXfrm>
        <a:off x="3183763" y="893242"/>
        <a:ext cx="2161884" cy="1265629"/>
      </dsp:txXfrm>
    </dsp:sp>
    <dsp:sp modelId="{2CF8CEE6-B957-4F55-9C96-161A14798104}">
      <dsp:nvSpPr>
        <dsp:cNvPr id="0" name=""/>
        <dsp:cNvSpPr/>
      </dsp:nvSpPr>
      <dsp:spPr>
        <a:xfrm>
          <a:off x="5609087" y="1248218"/>
          <a:ext cx="475014" cy="5556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609087" y="1359353"/>
        <a:ext cx="332510" cy="333407"/>
      </dsp:txXfrm>
    </dsp:sp>
    <dsp:sp modelId="{3285D3C7-EE4F-4FD9-ABF5-4FA17A8D9691}">
      <dsp:nvSpPr>
        <dsp:cNvPr id="0" name=""/>
        <dsp:cNvSpPr/>
      </dsp:nvSpPr>
      <dsp:spPr>
        <a:xfrm>
          <a:off x="6281278" y="853866"/>
          <a:ext cx="2240636" cy="13443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Reluctance</a:t>
          </a:r>
        </a:p>
      </dsp:txBody>
      <dsp:txXfrm>
        <a:off x="6320654" y="893242"/>
        <a:ext cx="2161884" cy="12656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98C75-DB25-41ED-BB27-4D31704D9A20}">
      <dsp:nvSpPr>
        <dsp:cNvPr id="0" name=""/>
        <dsp:cNvSpPr/>
      </dsp:nvSpPr>
      <dsp:spPr>
        <a:xfrm>
          <a:off x="1333" y="283965"/>
          <a:ext cx="5202457" cy="312147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Few resources dedicated to mental health</a:t>
          </a:r>
        </a:p>
      </dsp:txBody>
      <dsp:txXfrm>
        <a:off x="1333" y="283965"/>
        <a:ext cx="5202457" cy="3121474"/>
      </dsp:txXfrm>
    </dsp:sp>
    <dsp:sp modelId="{0D5968E3-A088-4E16-BBD0-A0FBEF1DBFE2}">
      <dsp:nvSpPr>
        <dsp:cNvPr id="0" name=""/>
        <dsp:cNvSpPr/>
      </dsp:nvSpPr>
      <dsp:spPr>
        <a:xfrm>
          <a:off x="5724037" y="283965"/>
          <a:ext cx="5202457" cy="3121474"/>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Lack of trained mental health providers</a:t>
          </a:r>
        </a:p>
      </dsp:txBody>
      <dsp:txXfrm>
        <a:off x="5724037" y="283965"/>
        <a:ext cx="5202457" cy="3121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D3D09-46ED-9348-8FFC-9DEFA7B2CD54}">
      <dsp:nvSpPr>
        <dsp:cNvPr id="0" name=""/>
        <dsp:cNvSpPr/>
      </dsp:nvSpPr>
      <dsp:spPr>
        <a:xfrm>
          <a:off x="3579877" y="941303"/>
          <a:ext cx="2005077" cy="2005322"/>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B56C4869-B5CF-FA42-B5D4-1B8B8028BAE2}">
      <dsp:nvSpPr>
        <dsp:cNvPr id="0" name=""/>
        <dsp:cNvSpPr/>
      </dsp:nvSpPr>
      <dsp:spPr>
        <a:xfrm>
          <a:off x="3712763" y="0"/>
          <a:ext cx="1739306" cy="9307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Depression</a:t>
          </a:r>
        </a:p>
      </dsp:txBody>
      <dsp:txXfrm>
        <a:off x="3712763" y="0"/>
        <a:ext cx="1739306" cy="930794"/>
      </dsp:txXfrm>
    </dsp:sp>
    <dsp:sp modelId="{9E63FE4E-C509-A54E-8EE2-36DC2CB1CDA1}">
      <dsp:nvSpPr>
        <dsp:cNvPr id="0" name=""/>
        <dsp:cNvSpPr/>
      </dsp:nvSpPr>
      <dsp:spPr>
        <a:xfrm>
          <a:off x="4025139" y="1155385"/>
          <a:ext cx="2005077" cy="2005322"/>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C02322F0-7619-DE46-A45D-C1545E5DC53C}">
      <dsp:nvSpPr>
        <dsp:cNvPr id="0" name=""/>
        <dsp:cNvSpPr/>
      </dsp:nvSpPr>
      <dsp:spPr>
        <a:xfrm>
          <a:off x="5656937" y="884254"/>
          <a:ext cx="2278282" cy="10238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PTSD</a:t>
          </a:r>
        </a:p>
      </dsp:txBody>
      <dsp:txXfrm>
        <a:off x="5656937" y="884254"/>
        <a:ext cx="2278282" cy="1023874"/>
      </dsp:txXfrm>
    </dsp:sp>
    <dsp:sp modelId="{FE4455C5-A8C0-014C-89CA-A341B84E4CB4}">
      <dsp:nvSpPr>
        <dsp:cNvPr id="0" name=""/>
        <dsp:cNvSpPr/>
      </dsp:nvSpPr>
      <dsp:spPr>
        <a:xfrm>
          <a:off x="4134558" y="1637071"/>
          <a:ext cx="2005077" cy="2005322"/>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B023F968-04D0-0449-917C-363636B38A98}">
      <dsp:nvSpPr>
        <dsp:cNvPr id="0" name=""/>
        <dsp:cNvSpPr/>
      </dsp:nvSpPr>
      <dsp:spPr>
        <a:xfrm>
          <a:off x="6131979" y="2187367"/>
          <a:ext cx="1612811" cy="109368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Anxiety</a:t>
          </a:r>
        </a:p>
      </dsp:txBody>
      <dsp:txXfrm>
        <a:off x="6131979" y="2187367"/>
        <a:ext cx="1612811" cy="1093683"/>
      </dsp:txXfrm>
    </dsp:sp>
    <dsp:sp modelId="{0543405D-56A4-F741-B140-17D53CF588A6}">
      <dsp:nvSpPr>
        <dsp:cNvPr id="0" name=""/>
        <dsp:cNvSpPr/>
      </dsp:nvSpPr>
      <dsp:spPr>
        <a:xfrm>
          <a:off x="3826542" y="2023351"/>
          <a:ext cx="2005077" cy="2005322"/>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D3500467-390E-4940-92D6-8ACFAE6AD019}">
      <dsp:nvSpPr>
        <dsp:cNvPr id="0" name=""/>
        <dsp:cNvSpPr/>
      </dsp:nvSpPr>
      <dsp:spPr>
        <a:xfrm>
          <a:off x="5436257" y="3653368"/>
          <a:ext cx="1739306" cy="10006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Substance Use</a:t>
          </a:r>
        </a:p>
      </dsp:txBody>
      <dsp:txXfrm>
        <a:off x="5436257" y="3653368"/>
        <a:ext cx="1739306" cy="1000604"/>
      </dsp:txXfrm>
    </dsp:sp>
    <dsp:sp modelId="{A8DDBBF6-46F7-9645-B51F-8741FB51D503}">
      <dsp:nvSpPr>
        <dsp:cNvPr id="0" name=""/>
        <dsp:cNvSpPr/>
      </dsp:nvSpPr>
      <dsp:spPr>
        <a:xfrm>
          <a:off x="3333212" y="2023351"/>
          <a:ext cx="2005077" cy="2005322"/>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6CCA436A-13DE-2141-AE92-D36115886D5D}">
      <dsp:nvSpPr>
        <dsp:cNvPr id="0" name=""/>
        <dsp:cNvSpPr/>
      </dsp:nvSpPr>
      <dsp:spPr>
        <a:xfrm>
          <a:off x="1989268" y="3653368"/>
          <a:ext cx="1739306" cy="10006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Alcohol use</a:t>
          </a:r>
        </a:p>
      </dsp:txBody>
      <dsp:txXfrm>
        <a:off x="1989268" y="3653368"/>
        <a:ext cx="1739306" cy="1000604"/>
      </dsp:txXfrm>
    </dsp:sp>
    <dsp:sp modelId="{290CD47F-307B-3749-9A3E-6F57CA092B22}">
      <dsp:nvSpPr>
        <dsp:cNvPr id="0" name=""/>
        <dsp:cNvSpPr/>
      </dsp:nvSpPr>
      <dsp:spPr>
        <a:xfrm>
          <a:off x="3025197" y="1637071"/>
          <a:ext cx="2005077" cy="2005322"/>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F4C1E26C-AE07-7543-B889-BE4E1BD61BB6}">
      <dsp:nvSpPr>
        <dsp:cNvPr id="0" name=""/>
        <dsp:cNvSpPr/>
      </dsp:nvSpPr>
      <dsp:spPr>
        <a:xfrm>
          <a:off x="1229616" y="2191949"/>
          <a:ext cx="1612811" cy="109368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Aggression</a:t>
          </a:r>
        </a:p>
      </dsp:txBody>
      <dsp:txXfrm>
        <a:off x="1229616" y="2191949"/>
        <a:ext cx="1612811" cy="1093683"/>
      </dsp:txXfrm>
    </dsp:sp>
    <dsp:sp modelId="{A95AA533-EA98-2E42-9EDE-22471B477DD7}">
      <dsp:nvSpPr>
        <dsp:cNvPr id="0" name=""/>
        <dsp:cNvSpPr/>
      </dsp:nvSpPr>
      <dsp:spPr>
        <a:xfrm>
          <a:off x="3134615" y="1155385"/>
          <a:ext cx="2005077" cy="2005322"/>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sp>
    <dsp:sp modelId="{844541DE-D3EB-5042-B9F2-A122E62C1283}">
      <dsp:nvSpPr>
        <dsp:cNvPr id="0" name=""/>
        <dsp:cNvSpPr/>
      </dsp:nvSpPr>
      <dsp:spPr>
        <a:xfrm>
          <a:off x="1546536" y="884254"/>
          <a:ext cx="1644434" cy="10238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Risky behaviors</a:t>
          </a:r>
        </a:p>
      </dsp:txBody>
      <dsp:txXfrm>
        <a:off x="1546536" y="884254"/>
        <a:ext cx="1644434" cy="10238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15447-E8F6-4942-A264-AD91400B8CCF}">
      <dsp:nvSpPr>
        <dsp:cNvPr id="0" name=""/>
        <dsp:cNvSpPr/>
      </dsp:nvSpPr>
      <dsp:spPr>
        <a:xfrm>
          <a:off x="0" y="3113"/>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Zambia Telehealth Study with Adolescents</a:t>
          </a:r>
        </a:p>
      </dsp:txBody>
      <dsp:txXfrm>
        <a:off x="39580" y="42693"/>
        <a:ext cx="10436440" cy="731650"/>
      </dsp:txXfrm>
    </dsp:sp>
    <dsp:sp modelId="{80BF0F4E-F407-415F-AC64-61958C0653AD}">
      <dsp:nvSpPr>
        <dsp:cNvPr id="0" name=""/>
        <dsp:cNvSpPr/>
      </dsp:nvSpPr>
      <dsp:spPr>
        <a:xfrm>
          <a:off x="0" y="813923"/>
          <a:ext cx="105156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Adolescents and young adults</a:t>
          </a:r>
        </a:p>
      </dsp:txBody>
      <dsp:txXfrm>
        <a:off x="0" y="813923"/>
        <a:ext cx="10515600" cy="546480"/>
      </dsp:txXfrm>
    </dsp:sp>
    <dsp:sp modelId="{7D52F96D-B254-4786-A2FF-8B5CF86A6D7F}">
      <dsp:nvSpPr>
        <dsp:cNvPr id="0" name=""/>
        <dsp:cNvSpPr/>
      </dsp:nvSpPr>
      <dsp:spPr>
        <a:xfrm>
          <a:off x="0" y="1360403"/>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Zambia CETA Alcohol Pilot (ZCAP)</a:t>
          </a:r>
        </a:p>
      </dsp:txBody>
      <dsp:txXfrm>
        <a:off x="39580" y="1399983"/>
        <a:ext cx="10436440" cy="731650"/>
      </dsp:txXfrm>
    </dsp:sp>
    <dsp:sp modelId="{48D0B6AE-58A4-44C9-AEF5-0B123334BE41}">
      <dsp:nvSpPr>
        <dsp:cNvPr id="0" name=""/>
        <dsp:cNvSpPr/>
      </dsp:nvSpPr>
      <dsp:spPr>
        <a:xfrm>
          <a:off x="0" y="2171214"/>
          <a:ext cx="105156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People with HIV and unhealthy alcohol use</a:t>
          </a:r>
        </a:p>
      </dsp:txBody>
      <dsp:txXfrm>
        <a:off x="0" y="2171214"/>
        <a:ext cx="10515600" cy="546480"/>
      </dsp:txXfrm>
    </dsp:sp>
    <dsp:sp modelId="{F4DDA513-0C0D-4F02-A48A-F28C7DF22FE3}">
      <dsp:nvSpPr>
        <dsp:cNvPr id="0" name=""/>
        <dsp:cNvSpPr/>
      </dsp:nvSpPr>
      <dsp:spPr>
        <a:xfrm>
          <a:off x="0" y="2717694"/>
          <a:ext cx="10515600" cy="8108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Ukuundapwa Chapamo RCT</a:t>
          </a:r>
        </a:p>
      </dsp:txBody>
      <dsp:txXfrm>
        <a:off x="39580" y="2757274"/>
        <a:ext cx="10436440" cy="731650"/>
      </dsp:txXfrm>
    </dsp:sp>
    <dsp:sp modelId="{190CDAD9-AA78-4F0E-9523-29D4A0C6A578}">
      <dsp:nvSpPr>
        <dsp:cNvPr id="0" name=""/>
        <dsp:cNvSpPr/>
      </dsp:nvSpPr>
      <dsp:spPr>
        <a:xfrm>
          <a:off x="0" y="3528504"/>
          <a:ext cx="10515600"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Congolese refugees and Zambian host community members in northern Zambia/DRC border</a:t>
          </a:r>
        </a:p>
      </dsp:txBody>
      <dsp:txXfrm>
        <a:off x="0" y="3528504"/>
        <a:ext cx="10515600" cy="819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0CD9C-34E4-0845-BE5F-4CB030AD4C6F}">
      <dsp:nvSpPr>
        <dsp:cNvPr id="0" name=""/>
        <dsp:cNvSpPr/>
      </dsp:nvSpPr>
      <dsp:spPr>
        <a:xfrm rot="5400000">
          <a:off x="669329" y="2110733"/>
          <a:ext cx="1997125" cy="3323172"/>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3CBE7-A31D-B441-880F-EFA144783D66}">
      <dsp:nvSpPr>
        <dsp:cNvPr id="0" name=""/>
        <dsp:cNvSpPr/>
      </dsp:nvSpPr>
      <dsp:spPr>
        <a:xfrm>
          <a:off x="335959" y="3103646"/>
          <a:ext cx="3000178" cy="2629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Screening</a:t>
          </a:r>
        </a:p>
      </dsp:txBody>
      <dsp:txXfrm>
        <a:off x="335959" y="3103646"/>
        <a:ext cx="3000178" cy="2629832"/>
      </dsp:txXfrm>
    </dsp:sp>
    <dsp:sp modelId="{6A7BCAED-420E-5748-9BC7-62E1CEB20B1E}">
      <dsp:nvSpPr>
        <dsp:cNvPr id="0" name=""/>
        <dsp:cNvSpPr/>
      </dsp:nvSpPr>
      <dsp:spPr>
        <a:xfrm>
          <a:off x="2770066" y="1866078"/>
          <a:ext cx="566071" cy="566071"/>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5DC0B-E37F-E143-AAB4-467A13686A32}">
      <dsp:nvSpPr>
        <dsp:cNvPr id="0" name=""/>
        <dsp:cNvSpPr/>
      </dsp:nvSpPr>
      <dsp:spPr>
        <a:xfrm rot="5400000">
          <a:off x="4342133" y="1201894"/>
          <a:ext cx="1997125" cy="3323172"/>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B2EA31-502C-2F4C-9945-E963D328B07C}">
      <dsp:nvSpPr>
        <dsp:cNvPr id="0" name=""/>
        <dsp:cNvSpPr/>
      </dsp:nvSpPr>
      <dsp:spPr>
        <a:xfrm>
          <a:off x="4008763" y="2194807"/>
          <a:ext cx="3000178" cy="2629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Brief intervention</a:t>
          </a:r>
        </a:p>
      </dsp:txBody>
      <dsp:txXfrm>
        <a:off x="4008763" y="2194807"/>
        <a:ext cx="3000178" cy="2629832"/>
      </dsp:txXfrm>
    </dsp:sp>
    <dsp:sp modelId="{C8F12C5A-7100-E341-BC13-8448E01BBBBB}">
      <dsp:nvSpPr>
        <dsp:cNvPr id="0" name=""/>
        <dsp:cNvSpPr/>
      </dsp:nvSpPr>
      <dsp:spPr>
        <a:xfrm>
          <a:off x="6442871" y="957239"/>
          <a:ext cx="566071" cy="566071"/>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419682-83BB-F144-A7A8-86F466800EAE}">
      <dsp:nvSpPr>
        <dsp:cNvPr id="0" name=""/>
        <dsp:cNvSpPr/>
      </dsp:nvSpPr>
      <dsp:spPr>
        <a:xfrm rot="5400000">
          <a:off x="8014938" y="293055"/>
          <a:ext cx="1997125" cy="3323172"/>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471B77-E986-A345-85DE-CDF70302AD2D}">
      <dsp:nvSpPr>
        <dsp:cNvPr id="0" name=""/>
        <dsp:cNvSpPr/>
      </dsp:nvSpPr>
      <dsp:spPr>
        <a:xfrm>
          <a:off x="7681568" y="1285968"/>
          <a:ext cx="3000178" cy="2629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a:t>Treatment</a:t>
          </a:r>
          <a:r>
            <a:rPr lang="en-US" sz="4100" kern="1200"/>
            <a:t> </a:t>
          </a:r>
        </a:p>
        <a:p>
          <a:pPr marL="0" lvl="0" indent="0" algn="l" defTabSz="1822450">
            <a:lnSpc>
              <a:spcPct val="90000"/>
            </a:lnSpc>
            <a:spcBef>
              <a:spcPct val="0"/>
            </a:spcBef>
            <a:spcAft>
              <a:spcPct val="35000"/>
            </a:spcAft>
            <a:buNone/>
          </a:pPr>
          <a:r>
            <a:rPr lang="en-US" sz="2400" kern="1200"/>
            <a:t>12-session CETA: MH + SUD comorbidities</a:t>
          </a:r>
        </a:p>
      </dsp:txBody>
      <dsp:txXfrm>
        <a:off x="7681568" y="1285968"/>
        <a:ext cx="3000178" cy="26298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5AF9A-34CF-4D2B-9E2B-ACB614C158E2}">
      <dsp:nvSpPr>
        <dsp:cNvPr id="0" name=""/>
        <dsp:cNvSpPr/>
      </dsp:nvSpPr>
      <dsp:spPr>
        <a:xfrm>
          <a:off x="0" y="2560"/>
          <a:ext cx="658926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90E5A-8701-4033-8659-F9ED6E390016}">
      <dsp:nvSpPr>
        <dsp:cNvPr id="0" name=""/>
        <dsp:cNvSpPr/>
      </dsp:nvSpPr>
      <dsp:spPr>
        <a:xfrm>
          <a:off x="0" y="2560"/>
          <a:ext cx="6589260" cy="174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Transdiagnostic approaches more efficient and effective than single-disorder treatments</a:t>
          </a:r>
        </a:p>
      </dsp:txBody>
      <dsp:txXfrm>
        <a:off x="0" y="2560"/>
        <a:ext cx="6589260" cy="1746290"/>
      </dsp:txXfrm>
    </dsp:sp>
    <dsp:sp modelId="{637D13D4-6997-47D0-A567-05AD9EA91BCE}">
      <dsp:nvSpPr>
        <dsp:cNvPr id="0" name=""/>
        <dsp:cNvSpPr/>
      </dsp:nvSpPr>
      <dsp:spPr>
        <a:xfrm>
          <a:off x="0" y="1748851"/>
          <a:ext cx="6589260"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021905-EAA2-496F-B506-6FC6A34EAAFE}">
      <dsp:nvSpPr>
        <dsp:cNvPr id="0" name=""/>
        <dsp:cNvSpPr/>
      </dsp:nvSpPr>
      <dsp:spPr>
        <a:xfrm>
          <a:off x="0" y="1748851"/>
          <a:ext cx="6589260" cy="174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Evidence for CETA strong in a variety of populations, however, not widely used in practice yet</a:t>
          </a:r>
        </a:p>
      </dsp:txBody>
      <dsp:txXfrm>
        <a:off x="0" y="1748851"/>
        <a:ext cx="6589260" cy="1746290"/>
      </dsp:txXfrm>
    </dsp:sp>
    <dsp:sp modelId="{59F2ADF6-B985-4E7C-86AB-14EFE1AC1131}">
      <dsp:nvSpPr>
        <dsp:cNvPr id="0" name=""/>
        <dsp:cNvSpPr/>
      </dsp:nvSpPr>
      <dsp:spPr>
        <a:xfrm>
          <a:off x="0" y="3495141"/>
          <a:ext cx="6589260"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6DF2F-54D2-41FC-AE95-84EB0E232E4B}">
      <dsp:nvSpPr>
        <dsp:cNvPr id="0" name=""/>
        <dsp:cNvSpPr/>
      </dsp:nvSpPr>
      <dsp:spPr>
        <a:xfrm>
          <a:off x="0" y="3495141"/>
          <a:ext cx="6589260" cy="1746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Need to establish more impactful systems of care</a:t>
          </a:r>
        </a:p>
      </dsp:txBody>
      <dsp:txXfrm>
        <a:off x="0" y="3495141"/>
        <a:ext cx="6589260" cy="17462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15447-E8F6-4942-A264-AD91400B8CCF}">
      <dsp:nvSpPr>
        <dsp:cNvPr id="0" name=""/>
        <dsp:cNvSpPr/>
      </dsp:nvSpPr>
      <dsp:spPr>
        <a:xfrm>
          <a:off x="0" y="2619"/>
          <a:ext cx="10515600" cy="982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Multisectoral integration</a:t>
          </a:r>
        </a:p>
      </dsp:txBody>
      <dsp:txXfrm>
        <a:off x="47976" y="50595"/>
        <a:ext cx="10419648" cy="886848"/>
      </dsp:txXfrm>
    </dsp:sp>
    <dsp:sp modelId="{80BF0F4E-F407-415F-AC64-61958C0653AD}">
      <dsp:nvSpPr>
        <dsp:cNvPr id="0" name=""/>
        <dsp:cNvSpPr/>
      </dsp:nvSpPr>
      <dsp:spPr>
        <a:xfrm>
          <a:off x="0" y="985419"/>
          <a:ext cx="10515600" cy="97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Integrating MHPSS into poverty alleviation programs for refugee and migrant families in Quito, Ecuador</a:t>
          </a:r>
        </a:p>
      </dsp:txBody>
      <dsp:txXfrm>
        <a:off x="0" y="985419"/>
        <a:ext cx="10515600" cy="972900"/>
      </dsp:txXfrm>
    </dsp:sp>
    <dsp:sp modelId="{7D52F96D-B254-4786-A2FF-8B5CF86A6D7F}">
      <dsp:nvSpPr>
        <dsp:cNvPr id="0" name=""/>
        <dsp:cNvSpPr/>
      </dsp:nvSpPr>
      <dsp:spPr>
        <a:xfrm>
          <a:off x="0" y="1958319"/>
          <a:ext cx="10515600" cy="982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Co-design and optimization</a:t>
          </a:r>
        </a:p>
      </dsp:txBody>
      <dsp:txXfrm>
        <a:off x="47976" y="2006295"/>
        <a:ext cx="10419648" cy="886848"/>
      </dsp:txXfrm>
    </dsp:sp>
    <dsp:sp modelId="{48D0B6AE-58A4-44C9-AEF5-0B123334BE41}">
      <dsp:nvSpPr>
        <dsp:cNvPr id="0" name=""/>
        <dsp:cNvSpPr/>
      </dsp:nvSpPr>
      <dsp:spPr>
        <a:xfrm>
          <a:off x="0" y="2941119"/>
          <a:ext cx="10515600"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Co-designing mental health intervention strategies with migrants in transit within shelters along key migration routes Colombia</a:t>
          </a:r>
        </a:p>
      </dsp:txBody>
      <dsp:txXfrm>
        <a:off x="0" y="2941119"/>
        <a:ext cx="10515600" cy="1407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B27D6-B7D4-9C41-A63B-FFB090CE1FBA}">
      <dsp:nvSpPr>
        <dsp:cNvPr id="0" name=""/>
        <dsp:cNvSpPr/>
      </dsp:nvSpPr>
      <dsp:spPr>
        <a:xfrm>
          <a:off x="1949648" y="0"/>
          <a:ext cx="1299765" cy="890521"/>
        </a:xfrm>
        <a:prstGeom prst="trapezoid">
          <a:avLst>
            <a:gd name="adj" fmla="val 72978"/>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1949648" y="0"/>
        <a:ext cx="1299765" cy="890521"/>
      </dsp:txXfrm>
    </dsp:sp>
    <dsp:sp modelId="{07391EE9-8DB1-5845-977D-FAADBA1BFA93}">
      <dsp:nvSpPr>
        <dsp:cNvPr id="0" name=""/>
        <dsp:cNvSpPr/>
      </dsp:nvSpPr>
      <dsp:spPr>
        <a:xfrm>
          <a:off x="1299765" y="890521"/>
          <a:ext cx="2599531" cy="890521"/>
        </a:xfrm>
        <a:prstGeom prst="trapezoid">
          <a:avLst>
            <a:gd name="adj" fmla="val 72978"/>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n-US" sz="5300" kern="1200"/>
            <a:t> </a:t>
          </a:r>
        </a:p>
      </dsp:txBody>
      <dsp:txXfrm>
        <a:off x="1754683" y="890521"/>
        <a:ext cx="1689695" cy="890521"/>
      </dsp:txXfrm>
    </dsp:sp>
    <dsp:sp modelId="{A2ED5DEC-A79B-4145-A09C-C1738083AC4E}">
      <dsp:nvSpPr>
        <dsp:cNvPr id="0" name=""/>
        <dsp:cNvSpPr/>
      </dsp:nvSpPr>
      <dsp:spPr>
        <a:xfrm>
          <a:off x="649882" y="1781043"/>
          <a:ext cx="3899297" cy="890521"/>
        </a:xfrm>
        <a:prstGeom prst="trapezoid">
          <a:avLst>
            <a:gd name="adj" fmla="val 72978"/>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n-US" sz="5300" kern="1200"/>
            <a:t> </a:t>
          </a:r>
        </a:p>
      </dsp:txBody>
      <dsp:txXfrm>
        <a:off x="1332259" y="1781043"/>
        <a:ext cx="2534543" cy="890521"/>
      </dsp:txXfrm>
    </dsp:sp>
    <dsp:sp modelId="{D83DF8EE-8A17-D74E-897C-C9D0939AC970}">
      <dsp:nvSpPr>
        <dsp:cNvPr id="0" name=""/>
        <dsp:cNvSpPr/>
      </dsp:nvSpPr>
      <dsp:spPr>
        <a:xfrm>
          <a:off x="0" y="2671564"/>
          <a:ext cx="5199063" cy="890521"/>
        </a:xfrm>
        <a:prstGeom prst="trapezoid">
          <a:avLst>
            <a:gd name="adj" fmla="val 72978"/>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909836" y="2671564"/>
        <a:ext cx="3379390" cy="8905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D00CC-9A40-9A44-A2DA-661216B44A8C}">
      <dsp:nvSpPr>
        <dsp:cNvPr id="0" name=""/>
        <dsp:cNvSpPr/>
      </dsp:nvSpPr>
      <dsp:spPr>
        <a:xfrm>
          <a:off x="-6624" y="799"/>
          <a:ext cx="6136354" cy="383522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69ADC8-13E3-4F5A-AE4E-4E4B488112AC}">
      <dsp:nvSpPr>
        <dsp:cNvPr id="0" name=""/>
        <dsp:cNvSpPr/>
      </dsp:nvSpPr>
      <dsp:spPr>
        <a:xfrm>
          <a:off x="597806" y="2852670"/>
          <a:ext cx="141136" cy="14113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F18E2-6077-4AE0-8C13-FE8EADE23835}">
      <dsp:nvSpPr>
        <dsp:cNvPr id="0" name=""/>
        <dsp:cNvSpPr/>
      </dsp:nvSpPr>
      <dsp:spPr>
        <a:xfrm>
          <a:off x="668374" y="2923238"/>
          <a:ext cx="803862" cy="912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85" tIns="0" rIns="0" bIns="0" numCol="1" spcCol="1270" anchor="t" anchorCtr="0">
          <a:noAutofit/>
        </a:bodyPr>
        <a:lstStyle/>
        <a:p>
          <a:pPr marL="0" lvl="0" indent="0" algn="l"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Cash assistance</a:t>
          </a:r>
        </a:p>
      </dsp:txBody>
      <dsp:txXfrm>
        <a:off x="668374" y="2923238"/>
        <a:ext cx="803862" cy="912782"/>
      </dsp:txXfrm>
    </dsp:sp>
    <dsp:sp modelId="{C8689E70-E337-4EE1-8FE8-AF246BAF5F13}">
      <dsp:nvSpPr>
        <dsp:cNvPr id="0" name=""/>
        <dsp:cNvSpPr/>
      </dsp:nvSpPr>
      <dsp:spPr>
        <a:xfrm>
          <a:off x="1361782" y="2118609"/>
          <a:ext cx="220908" cy="2209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4E1F1A-FA13-4335-90B6-0765B87A1AF1}">
      <dsp:nvSpPr>
        <dsp:cNvPr id="0" name=""/>
        <dsp:cNvSpPr/>
      </dsp:nvSpPr>
      <dsp:spPr>
        <a:xfrm>
          <a:off x="1472237" y="2229063"/>
          <a:ext cx="1018634" cy="16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55" tIns="0" rIns="0" bIns="0" numCol="1" spcCol="1270" anchor="t" anchorCtr="0">
          <a:noAutofit/>
        </a:bodyPr>
        <a:lstStyle/>
        <a:p>
          <a:pPr marL="0" lvl="0" indent="0" algn="l" defTabSz="400050" rtl="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Social Protection</a:t>
          </a:r>
        </a:p>
      </dsp:txBody>
      <dsp:txXfrm>
        <a:off x="1472237" y="2229063"/>
        <a:ext cx="1018634" cy="1606957"/>
      </dsp:txXfrm>
    </dsp:sp>
    <dsp:sp modelId="{533C94EC-1A3A-4238-B13C-2BBD5D159794}">
      <dsp:nvSpPr>
        <dsp:cNvPr id="0" name=""/>
        <dsp:cNvSpPr/>
      </dsp:nvSpPr>
      <dsp:spPr>
        <a:xfrm>
          <a:off x="2343599" y="1533354"/>
          <a:ext cx="294544" cy="29454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E1091-192E-43AF-9A65-DDC7C459C2E0}">
      <dsp:nvSpPr>
        <dsp:cNvPr id="0" name=""/>
        <dsp:cNvSpPr/>
      </dsp:nvSpPr>
      <dsp:spPr>
        <a:xfrm>
          <a:off x="2490871" y="1680626"/>
          <a:ext cx="1184316" cy="215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073" tIns="0" rIns="0" bIns="0" numCol="1" spcCol="1270" anchor="t" anchorCtr="0">
          <a:noAutofit/>
        </a:bodyPr>
        <a:lstStyle/>
        <a:p>
          <a:pPr marL="0" lvl="0" indent="0" algn="l"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Financial education</a:t>
          </a:r>
        </a:p>
      </dsp:txBody>
      <dsp:txXfrm>
        <a:off x="2490871" y="1680626"/>
        <a:ext cx="1184316" cy="2155394"/>
      </dsp:txXfrm>
    </dsp:sp>
    <dsp:sp modelId="{F0FF63F0-F5F1-4D63-886F-10839895F99B}">
      <dsp:nvSpPr>
        <dsp:cNvPr id="0" name=""/>
        <dsp:cNvSpPr/>
      </dsp:nvSpPr>
      <dsp:spPr>
        <a:xfrm>
          <a:off x="3484961" y="1076195"/>
          <a:ext cx="380453" cy="38045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821D1D-699B-489B-A71E-0D816359FCC6}">
      <dsp:nvSpPr>
        <dsp:cNvPr id="0" name=""/>
        <dsp:cNvSpPr/>
      </dsp:nvSpPr>
      <dsp:spPr>
        <a:xfrm>
          <a:off x="3675188" y="1266422"/>
          <a:ext cx="1227270" cy="2569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595" tIns="0" rIns="0" bIns="0" numCol="1" spcCol="1270" anchor="t" anchorCtr="0">
          <a:noAutofit/>
        </a:bodyPr>
        <a:lstStyle/>
        <a:p>
          <a:pPr marL="0" lvl="0" indent="0" algn="l" defTabSz="400050" rtl="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Capacity building</a:t>
          </a:r>
        </a:p>
      </dsp:txBody>
      <dsp:txXfrm>
        <a:off x="3675188" y="1266422"/>
        <a:ext cx="1227270" cy="2569598"/>
      </dsp:txXfrm>
    </dsp:sp>
    <dsp:sp modelId="{78E8BD86-A4F3-4306-8171-DB6C0B7AB100}">
      <dsp:nvSpPr>
        <dsp:cNvPr id="0" name=""/>
        <dsp:cNvSpPr/>
      </dsp:nvSpPr>
      <dsp:spPr>
        <a:xfrm>
          <a:off x="4660073" y="770912"/>
          <a:ext cx="484771" cy="48477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F09A4C-DEA0-42B6-88F5-7AE4E3FCE3A1}">
      <dsp:nvSpPr>
        <dsp:cNvPr id="0" name=""/>
        <dsp:cNvSpPr/>
      </dsp:nvSpPr>
      <dsp:spPr>
        <a:xfrm>
          <a:off x="4889210" y="1013298"/>
          <a:ext cx="1253767" cy="2822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871" tIns="0" rIns="0" bIns="0" numCol="1" spcCol="1270" anchor="t" anchorCtr="0">
          <a:noAutofit/>
        </a:bodyPr>
        <a:lstStyle/>
        <a:p>
          <a:pPr marL="0" lvl="0" indent="0" algn="l" defTabSz="444500" rtl="0">
            <a:lnSpc>
              <a:spcPct val="90000"/>
            </a:lnSpc>
            <a:spcBef>
              <a:spcPct val="0"/>
            </a:spcBef>
            <a:spcAft>
              <a:spcPct val="35000"/>
            </a:spcAft>
            <a:buNone/>
          </a:pPr>
          <a:r>
            <a:rPr lang="en-US" sz="1000" kern="1200">
              <a:latin typeface="Arial" panose="020B0604020202020204" pitchFamily="34" charset="0"/>
              <a:cs typeface="Arial" panose="020B0604020202020204" pitchFamily="34" charset="0"/>
            </a:rPr>
            <a:t>Entrepreneurship/ employment </a:t>
          </a:r>
          <a:endParaRPr lang="en-US" sz="1000" kern="1200">
            <a:highlight>
              <a:srgbClr val="FFFF00"/>
            </a:highlight>
            <a:latin typeface="Arial" panose="020B0604020202020204" pitchFamily="34" charset="0"/>
            <a:cs typeface="Arial" panose="020B0604020202020204" pitchFamily="34" charset="0"/>
          </a:endParaRPr>
        </a:p>
      </dsp:txBody>
      <dsp:txXfrm>
        <a:off x="4889210" y="1013298"/>
        <a:ext cx="1253767" cy="28227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05754-E492-46FC-993F-623E982BF0EA}"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D3C-D1F6-4149-85E9-D09915E0C92D}" type="slidenum">
              <a:rPr lang="en-US" smtClean="0"/>
              <a:t>‹#›</a:t>
            </a:fld>
            <a:endParaRPr lang="en-US"/>
          </a:p>
        </p:txBody>
      </p:sp>
    </p:spTree>
    <p:extLst>
      <p:ext uri="{BB962C8B-B14F-4D97-AF65-F5344CB8AC3E}">
        <p14:creationId xmlns:p14="http://schemas.microsoft.com/office/powerpoint/2010/main" val="322120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sciencedirect.com/topics/psychology/disclosure" TargetMode="External"/><Relationship Id="rId3" Type="http://schemas.openxmlformats.org/officeDocument/2006/relationships/hyperlink" Target="https://www.sciencedirect.com/topics/medicine-and-dentistry/antiretroviral-therapy" TargetMode="External"/><Relationship Id="rId7" Type="http://schemas.openxmlformats.org/officeDocument/2006/relationships/hyperlink" Target="https://www.sciencedirect.com/topics/medicine-and-dentistry/pediatric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psychosocial-care" TargetMode="External"/><Relationship Id="rId5" Type="http://schemas.openxmlformats.org/officeDocument/2006/relationships/hyperlink" Target="https://www.sciencedirect.com/topics/psychology/mental-health" TargetMode="External"/><Relationship Id="rId4" Type="http://schemas.openxmlformats.org/officeDocument/2006/relationships/hyperlink" Target="https://www.sciencedirect.com/topics/medicine-and-dentistry/health-system" TargetMode="External"/><Relationship Id="rId9" Type="http://schemas.openxmlformats.org/officeDocument/2006/relationships/hyperlink" Target="https://www.sciencedirect.com/topics/psychology/early-childhood-developmen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there is considerable burden globally, burden that is increasing….</a:t>
            </a:r>
          </a:p>
          <a:p>
            <a:endParaRPr lang="en-US"/>
          </a:p>
          <a:p>
            <a:r>
              <a:rPr lang="en-US"/>
              <a:t>We say that there is no health without mental health.</a:t>
            </a:r>
          </a:p>
          <a:p>
            <a:endParaRPr lang="en-US"/>
          </a:p>
          <a:p>
            <a:r>
              <a:rPr lang="en-US"/>
              <a:t>And yet….</a:t>
            </a:r>
          </a:p>
          <a:p>
            <a:endParaRPr lang="en-US"/>
          </a:p>
          <a:p>
            <a:r>
              <a:rPr lang="en-US"/>
              <a:t>Low and middle income countries comprise over 80% of the global population but have less than 20% of mental health resources.</a:t>
            </a:r>
          </a:p>
          <a:p>
            <a:endParaRPr lang="en-US"/>
          </a:p>
          <a:p>
            <a:r>
              <a:rPr lang="en-US"/>
              <a:t>And that brings us to the mental health treatment gap, which we will talk more about in Part 3 of this lecture….but this is maybe the most talked about aspect in global mental health:</a:t>
            </a:r>
          </a:p>
          <a:p>
            <a:endParaRPr lang="en-US"/>
          </a:p>
          <a:p>
            <a:r>
              <a:rPr lang="en-US"/>
              <a:t>That 90% of persons with a mental health or substance use problem living in low and middle-income countries do not receive adequate care for those problems; and 75% receive basically no care at all.</a:t>
            </a:r>
          </a:p>
          <a:p>
            <a:endParaRPr lang="en-US"/>
          </a:p>
          <a:p>
            <a:r>
              <a:rPr lang="en-US"/>
              <a:t>So, to put it simply, this is the definition of Inequity, which is why a dedicated field of GMH is necessary.</a:t>
            </a:r>
          </a:p>
          <a:p>
            <a:endParaRPr lang="en-US"/>
          </a:p>
          <a:p>
            <a:r>
              <a:rPr lang="en-US"/>
              <a:t>In many ways the inequity has been and should be described as a violation of human rights.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987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we’ll wrap up this part of the lecture with some context.</a:t>
            </a:r>
          </a:p>
          <a:p>
            <a:endParaRPr lang="en-US"/>
          </a:p>
          <a:p>
            <a:r>
              <a:rPr lang="en-US"/>
              <a:t>We are going to spend a lot of time this semester talking about research methods and study designs. </a:t>
            </a:r>
          </a:p>
          <a:p>
            <a:endParaRPr lang="en-US"/>
          </a:p>
          <a:p>
            <a:r>
              <a:rPr lang="en-US"/>
              <a:t>But what I want you to try and continue to keep in mind is that in the year 2016, the last year data like this were available, over a billion people around the world—a billion-- were affected by a MH or SU problem</a:t>
            </a:r>
          </a:p>
          <a:p>
            <a:endParaRPr lang="en-US"/>
          </a:p>
          <a:p>
            <a:r>
              <a:rPr lang="en-US"/>
              <a:t>In epidemiology we deal with numbers and data points --- not usually quite this big--- but it can be easy as an epidemiologist to get lost in the numbers, to think about study design and methods exclusively and not remember the bigger picture.</a:t>
            </a:r>
          </a:p>
          <a:p>
            <a:endParaRPr lang="en-US"/>
          </a:p>
          <a:p>
            <a:r>
              <a:rPr lang="en-US"/>
              <a:t> And what we need to continuously think about and remind ourselves is that every one of those billion is a real person, with a real family, and a story, and who is experiencing a very difficult disorder. Remember the humanity in what we do as public health professionals.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809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similar to global mental health, the field of humanitarian health is primarily focused in low and middle income countries. And the reason that is the case is that the vast majority of wars, conflicts, natural disasters, and refugee and displaced person crises are in LMIC.</a:t>
            </a:r>
          </a:p>
          <a:p>
            <a:endParaRPr lang="en-US"/>
          </a:p>
          <a:p>
            <a:r>
              <a:rPr lang="en-US"/>
              <a:t>And humanitarian health settings can furthermore contribute to mental health, alcohol, and substance sue problems through a number of mechanisms, which we will talk about in a minute. And as we just mentioned, LMIC have the fewest mental health resources. </a:t>
            </a:r>
          </a:p>
          <a:p>
            <a:endParaRPr lang="en-US"/>
          </a:p>
          <a:p>
            <a:r>
              <a:rPr lang="en-US"/>
              <a:t>And as an aside – LMIC countries likely to be hardest hit by climate change, which many believe will exacerbate wars, conflicts, and natural disasters. So it is almost like this vicious cycle of inequity and poor mental health risk.</a:t>
            </a:r>
          </a:p>
          <a:p>
            <a:endParaRPr lang="en-US"/>
          </a:p>
          <a:p>
            <a:r>
              <a:rPr lang="en-US"/>
              <a:t>And the figure on the left here from UNHCR—the United Nations High </a:t>
            </a:r>
            <a:r>
              <a:rPr lang="en-US" err="1"/>
              <a:t>Commissioenr</a:t>
            </a:r>
            <a:r>
              <a:rPr lang="en-US"/>
              <a:t> for Refugees summarizes some data that really underscores the scope of the current refugee crisis that exists…. </a:t>
            </a:r>
          </a:p>
          <a:p>
            <a:endParaRPr lang="en-US"/>
          </a:p>
          <a:p>
            <a:r>
              <a:rPr lang="en-US"/>
              <a:t>There are currently about 80 million people globally who are displaced, which is an all-time record. this includes 26 million refugees and 45.7 million internally displaced people. and so this equates to 1 % of the worlds population being displaced, which is remarkable as are the rest of these statistics:</a:t>
            </a:r>
          </a:p>
          <a:p>
            <a:endParaRPr lang="en-US"/>
          </a:p>
          <a:p>
            <a:r>
              <a:rPr lang="en-US"/>
              <a:t>80% of displaced people are in countries affected by food insecurity and malnutrition; 40% of those displaced are children, and this gets at it right– 85% of displaced people are in low and middle in come countries. – the top hosting countries are turkey, Colombia, Pakistan, and Uganda.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0721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so what I wanted to do was just share with you how common mental health, alcohol, and substance use problems are among PLWH.– how the burden may be increased among this population.</a:t>
            </a:r>
          </a:p>
          <a:p>
            <a:endParaRPr lang="en-US"/>
          </a:p>
          <a:p>
            <a:r>
              <a:rPr lang="en-US"/>
              <a:t>I’ve listed here on the left side of the screen 5 recent meta-analysis reviews on depression, anxiety, PTSD, alcohol, and substance use among PLWH, which are great resources.</a:t>
            </a:r>
          </a:p>
          <a:p>
            <a:endParaRPr lang="en-US"/>
          </a:p>
          <a:p>
            <a:r>
              <a:rPr lang="en-US"/>
              <a:t>And the graph on the right summarizes the pooled prevalence estimates from those reviews across their included studies. </a:t>
            </a:r>
          </a:p>
          <a:p>
            <a:endParaRPr lang="en-US" i="1"/>
          </a:p>
          <a:p>
            <a:r>
              <a:rPr lang="en-US" i="1"/>
              <a:t>And what they found across the board,</a:t>
            </a:r>
            <a:r>
              <a:rPr lang="en-US"/>
              <a:t> was that there were significantly elevated levels of mental health and substance use problems among PLWH. Almost suggesting that basically almost a third of PLWH are experiencing at least one of these problems.</a:t>
            </a:r>
          </a:p>
          <a:p>
            <a:endParaRPr lang="en-US"/>
          </a:p>
          <a:p>
            <a:r>
              <a:rPr lang="en-US"/>
              <a:t>And so this again is why we consider HIV-affected populations to be a priority when it comes to mental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57D62-F984-485F-92DE-EFBC1F8F72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21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772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1322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And one consequence of having so few resources available to address mental health in low resource countries is that there are very few highly trained mental health providers in those settings. </a:t>
            </a:r>
          </a:p>
          <a:p>
            <a:endParaRPr lang="en-US"/>
          </a:p>
          <a:p>
            <a:r>
              <a:rPr lang="en-US"/>
              <a:t>This is probably the most well known and talked about barrier to mental health interventions in global mental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7FB29-FEF0-44F2-9F67-ED9C2AFD43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6695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thing that they have in common is that they feature a task-shifting, also known as a task-sharing approach. Those of you in the global health certificate program or who have been involved especially in HIV research or programs globally will likely be familiar with this method.</a:t>
            </a:r>
          </a:p>
          <a:p>
            <a:endParaRPr lang="en-US"/>
          </a:p>
          <a:p>
            <a:r>
              <a:rPr lang="en-US"/>
              <a:t>And so WHO has released global recommendations and guidelines on task shifting and I’ve put the manual in your supplemental reading.</a:t>
            </a:r>
          </a:p>
          <a:p>
            <a:endParaRPr lang="en-US"/>
          </a:p>
          <a:p>
            <a:r>
              <a:rPr lang="en-US"/>
              <a:t>Task shifting according to WHO involves the rational redistribution of tasks among health workforce teams. Specific tasks are moved, where appropriate, from highly qualified health workers to health workers with shorter training and fewer qualifications in order to make more efficient use of the available human resources for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997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so what this means practically, is that in global mental health – in almost all of the intervention studies and programs you will read – nearly all interventions are provided through a task-shifting approach, in which the interventions are provided by lay counselors; in other words, individuals who are not mental health experts.</a:t>
            </a:r>
          </a:p>
          <a:p>
            <a:endParaRPr lang="en-US"/>
          </a:p>
          <a:p>
            <a:r>
              <a:rPr lang="en-US"/>
              <a:t>In studies we’ve talked about in this class, we’ve talked about interventions that have been delivered in refugee camps by refugees themselves, in HIV clinics by HIV peer workers, and by community-based healthcare workers.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0573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so first is the apprenticeship model, and I’m going to walk through this in some more detail in the Rise module but it is really important so I wanted to mention it here as well.</a:t>
            </a:r>
          </a:p>
          <a:p>
            <a:endParaRPr lang="en-US"/>
          </a:p>
          <a:p>
            <a:r>
              <a:rPr lang="en-US"/>
              <a:t>And so the apprenticeship model is really a strategy at the heart of a task-shifting approach. </a:t>
            </a:r>
          </a:p>
          <a:p>
            <a:endParaRPr lang="en-US"/>
          </a:p>
          <a:p>
            <a:r>
              <a:rPr lang="en-US"/>
              <a:t>The idea is that expert trainers– so typically psychiatrist and psychologists and clinical social workers provide intensive training and coaching to lay counselors. This typically is about a two week training during which time some counselors who are clearly not qualified do not continue, and we will talk in a second about counselor competency. Among the counselors being trained, those who are particularly highly qualified and show lots of promise are chosen to be local clinical supervisors. They receive additional training by the expert trainers on both the counseling itself and also how to supervise counselors. </a:t>
            </a:r>
          </a:p>
          <a:p>
            <a:endParaRPr lang="en-US"/>
          </a:p>
          <a:p>
            <a:r>
              <a:rPr lang="en-US"/>
              <a:t>So we have three tiered levels here. So clients receive treatment by locally trained counselors, the counselors are supervised by the supervisors who provide quality control, and the supervisors are supervised each week, typically remotely by Zoom if the trainer is in another country for additional levels of quality control. So each week there is supervision meetings between the local supervisors and the local counselors to discuss each client’s progress. And also each week there are supervision meetings between the local supervisors and the expert trainers usually via Zoom. So there are two additional levels of quality control for the counselor in which all client cases are reviewed. The supervision meetings focus on symptom change in the clients, safety, and counselor fidelity to the treatment model. </a:t>
            </a:r>
          </a:p>
          <a:p>
            <a:endParaRPr lang="en-US"/>
          </a:p>
          <a:p>
            <a:r>
              <a:rPr lang="en-US"/>
              <a:t>And of course a natural extension of this model is a train-the trainer approach, right, where the goal is for expert trainers train other experienced counselors on how to be trainers themselves. And we will talk about this more in the Rise module.  </a:t>
            </a:r>
          </a:p>
          <a:p>
            <a:endParaRPr lang="en-US"/>
          </a:p>
          <a:p>
            <a:r>
              <a:rPr lang="en-US"/>
              <a:t>But a key way that lay counselors have been able to provide evidence-based mental health interventions has often been through a training and supervision apprenticeship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393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F1D5-75F8-E23F-F8D5-08E286B0D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64F1F-583B-3043-2267-09E616CE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8C057-605B-1961-0F41-0081A8539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0B8F9-FCDF-84B3-9180-50D9E6E3F050}"/>
              </a:ext>
            </a:extLst>
          </p:cNvPr>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1531933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talked about the challenge of having a lack of resources– and why task shifting and the apprenticeship model is helpful for addressing that..</a:t>
            </a:r>
          </a:p>
          <a:p>
            <a:endParaRPr lang="en-US"/>
          </a:p>
          <a:p>
            <a:r>
              <a:rPr lang="en-US"/>
              <a:t>Another challenge we have in global mental health intervention work though, that is not talked about nearly as much is this-----that among people who have a mental health, alcohol or substance use problem, - having more than one mental health and/or substance use problem is common.</a:t>
            </a:r>
          </a:p>
          <a:p>
            <a:endParaRPr lang="en-US"/>
          </a:p>
          <a:p>
            <a:r>
              <a:rPr lang="en-US"/>
              <a:t>So common, in fact, that it should be considered the rule not the exception. </a:t>
            </a:r>
          </a:p>
          <a:p>
            <a:endParaRPr lang="en-US"/>
          </a:p>
          <a:p>
            <a:r>
              <a:rPr lang="en-US"/>
              <a:t>Our epidemiologic research across a number of studies in Zambia among PLWH or at risk for HIV has shown that among participants presenting with a mental health or substance use problem, over 50% had more than one presenting problem.</a:t>
            </a:r>
          </a:p>
          <a:p>
            <a:endParaRPr lang="en-US"/>
          </a:p>
          <a:p>
            <a:endParaRPr lang="en-US"/>
          </a:p>
          <a:p>
            <a:endParaRPr lang="en-US"/>
          </a:p>
          <a:p>
            <a:endParaRPr lang="en-US"/>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uk-U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uk-U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2624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solidFill>
                  <a:schemeClr val="accent6">
                    <a:lumMod val="40000"/>
                    <a:lumOff val="60000"/>
                  </a:schemeClr>
                </a:solidFill>
              </a:rPr>
              <a:t>And I think that comorbidity– or at least the way we address or don’t address comorbidity is a contributor to the treatment gap.</a:t>
            </a:r>
          </a:p>
          <a:p>
            <a:endParaRPr lang="en-US" altLang="en-US" sz="1200">
              <a:solidFill>
                <a:schemeClr val="accent6">
                  <a:lumMod val="40000"/>
                  <a:lumOff val="60000"/>
                </a:schemeClr>
              </a:solidFill>
            </a:endParaRPr>
          </a:p>
          <a:p>
            <a:r>
              <a:rPr lang="en-US" altLang="en-US" sz="1200">
                <a:solidFill>
                  <a:schemeClr val="accent6">
                    <a:lumMod val="40000"/>
                    <a:lumOff val="60000"/>
                  </a:schemeClr>
                </a:solidFill>
              </a:rPr>
              <a:t>Why is that the case?</a:t>
            </a:r>
          </a:p>
          <a:p>
            <a:endParaRPr lang="en-US" altLang="en-US" sz="1200">
              <a:solidFill>
                <a:schemeClr val="accent6">
                  <a:lumMod val="40000"/>
                  <a:lumOff val="60000"/>
                </a:schemeClr>
              </a:solidFill>
            </a:endParaRPr>
          </a:p>
          <a:p>
            <a:r>
              <a:rPr lang="en-US" altLang="en-US" sz="1200">
                <a:solidFill>
                  <a:schemeClr val="accent6">
                    <a:lumMod val="40000"/>
                    <a:lumOff val="60000"/>
                  </a:schemeClr>
                </a:solidFill>
              </a:rPr>
              <a:t>I think that it is the case because despite the reality of comorbidity, the high prevalence of comorbidity, mental health systems are not designed to address it in LMIC, </a:t>
            </a:r>
          </a:p>
          <a:p>
            <a:endParaRPr lang="en-US" sz="1200">
              <a:solidFill>
                <a:schemeClr val="accent6">
                  <a:lumMod val="40000"/>
                  <a:lumOff val="60000"/>
                </a:schemeClr>
              </a:solidFill>
            </a:endParaRPr>
          </a:p>
          <a:p>
            <a:r>
              <a:rPr lang="en-US" altLang="en-US" sz="1200">
                <a:solidFill>
                  <a:schemeClr val="accent6">
                    <a:lumMod val="40000"/>
                    <a:lumOff val="60000"/>
                  </a:schemeClr>
                </a:solidFill>
              </a:rPr>
              <a:t>Health systems are not set up to address overlapping or co-occurring conditions. </a:t>
            </a:r>
          </a:p>
          <a:p>
            <a:endParaRPr lang="en-US" altLang="en-US" sz="1200">
              <a:solidFill>
                <a:schemeClr val="accent6">
                  <a:lumMod val="40000"/>
                  <a:lumOff val="60000"/>
                </a:schemeClr>
              </a:solidFill>
            </a:endParaRPr>
          </a:p>
          <a:p>
            <a:r>
              <a:rPr lang="en-US" altLang="en-US" sz="1200">
                <a:solidFill>
                  <a:schemeClr val="accent6">
                    <a:lumMod val="40000"/>
                    <a:lumOff val="60000"/>
                  </a:schemeClr>
                </a:solidFill>
              </a:rPr>
              <a:t>What we have found is that in most cases, substance use and mental health problems are instead thought about and treated separately, one at a time, in siloes---so  a silo for substance use over here and a silo for depression over there and a silo for trauma over there</a:t>
            </a:r>
          </a:p>
          <a:p>
            <a:endParaRPr lang="en-US" altLang="en-US" sz="1200">
              <a:solidFill>
                <a:schemeClr val="accent6">
                  <a:lumMod val="40000"/>
                  <a:lumOff val="60000"/>
                </a:schemeClr>
              </a:solidFill>
            </a:endParaRPr>
          </a:p>
          <a:p>
            <a:endParaRPr lang="en-US" altLang="en-US" sz="1200">
              <a:solidFill>
                <a:schemeClr val="accent6">
                  <a:lumMod val="40000"/>
                  <a:lumOff val="60000"/>
                </a:schemeClr>
              </a:solidFill>
            </a:endParaRPr>
          </a:p>
          <a:p>
            <a:endParaRPr lang="en-US" baseline="0"/>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uk-U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uk-U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995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Ceta features many of the aspects we discussed– task shifting, apprenticeship model, and train the trainer</a:t>
            </a:r>
          </a:p>
          <a:p>
            <a:r>
              <a:rPr lang="en-US"/>
              <a:t>It is also transdiagnostic…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2360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2FA7A-83EF-ACE7-4EDD-DCDC709E8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F82E6-15FC-733A-A72C-C10E9C1EB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AA228-6FB6-A2F9-C10D-F8E2938BBC67}"/>
              </a:ext>
            </a:extLst>
          </p:cNvPr>
          <p:cNvSpPr>
            <a:spLocks noGrp="1"/>
          </p:cNvSpPr>
          <p:nvPr>
            <p:ph type="body" idx="1"/>
          </p:nvPr>
        </p:nvSpPr>
        <p:spPr/>
        <p:txBody>
          <a:bodyPr/>
          <a:lstStyle/>
          <a:p>
            <a:r>
              <a:rPr lang="en-US"/>
              <a:t>I was a counselor, and I didn’t </a:t>
            </a:r>
          </a:p>
          <a:p>
            <a:endParaRPr lang="en-US"/>
          </a:p>
          <a:p>
            <a:r>
              <a:rPr lang="en-US"/>
              <a:t>And I’m here for you if you need a trainer for a CETA training. </a:t>
            </a:r>
          </a:p>
          <a:p>
            <a:endParaRPr lang="en-US"/>
          </a:p>
          <a:p>
            <a:r>
              <a:rPr lang="en-US"/>
              <a:t>Before CETA:</a:t>
            </a:r>
          </a:p>
          <a:p>
            <a:endParaRPr lang="en-US"/>
          </a:p>
          <a:p>
            <a:r>
              <a:rPr lang="en-US"/>
              <a:t>Becoming a CETA trainer: </a:t>
            </a:r>
          </a:p>
          <a:p>
            <a:endParaRPr lang="en-US"/>
          </a:p>
          <a:p>
            <a:r>
              <a:rPr lang="en-US"/>
              <a:t>Accomplishments as a trainer: I’ve trained and supervised over 120 CETA providers in 3 years in Zambia, Uganda, and South Africa. Trained CETA providers in community health clinics, NGOs, HIV clinics for PLWH, in schools, and for healthcare workers. </a:t>
            </a:r>
          </a:p>
          <a:p>
            <a:endParaRPr lang="en-US"/>
          </a:p>
          <a:p>
            <a:r>
              <a:rPr lang="en-US"/>
              <a:t>How CETA changed my life: Give back to community, built capacity, leadership</a:t>
            </a:r>
          </a:p>
          <a:p>
            <a:endParaRPr lang="en-US"/>
          </a:p>
          <a:p>
            <a:r>
              <a:rPr lang="en-US"/>
              <a:t>Recommendations/Next steps: Recommend CETA be rolled out not only in the healthcare sector for mental health, but integrated into other medical programs such as HIV, TB, and others and in education, community programs, the justice system.</a:t>
            </a:r>
          </a:p>
        </p:txBody>
      </p:sp>
      <p:sp>
        <p:nvSpPr>
          <p:cNvPr id="4" name="Slide Number Placeholder 3">
            <a:extLst>
              <a:ext uri="{FF2B5EF4-FFF2-40B4-BE49-F238E27FC236}">
                <a16:creationId xmlns:a16="http://schemas.microsoft.com/office/drawing/2014/main" id="{66CDD887-6329-5B39-F6C9-F0E4ED96CB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64BE2-AA84-5745-84BD-E27F4CD1801B}" type="slidenum">
              <a:rPr kumimoji="0" lang="en-ZM"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ZM"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6274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all instances, </a:t>
            </a:r>
            <a:r>
              <a:rPr lang="en-US" err="1"/>
              <a:t>ceta</a:t>
            </a:r>
            <a:r>
              <a:rPr lang="en-US"/>
              <a:t> has been effect</a:t>
            </a:r>
          </a:p>
          <a:p>
            <a:endParaRPr lang="en-US"/>
          </a:p>
          <a:p>
            <a:r>
              <a:rPr lang="en-US"/>
              <a:t>In all instances CETA has been better than control conditions in improving mental health, in most cases with medium to large clinical effect sizes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9700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before getting into our current trial, I also just wanted to share these key results from a prior pilot study we did with this intervention package.  </a:t>
            </a:r>
          </a:p>
          <a:p>
            <a:endParaRPr lang="en-US"/>
          </a:p>
          <a:p>
            <a:r>
              <a:rPr lang="en-US"/>
              <a:t>We conducted a pilot randomized controlled trial that we did in Lusaka, Zambia within HIV clinics. And in that trial we tested this SBIRT package that included the brief intervention and full version of CETA. </a:t>
            </a:r>
          </a:p>
          <a:p>
            <a:endParaRPr lang="en-US"/>
          </a:p>
          <a:p>
            <a:r>
              <a:rPr lang="en-US"/>
              <a:t>And our results were really interesting….. The main takeaways were that among people living with HIV who had unhealthy alcohol use but who had no other mental health or substance use comorbidities– the brief intervention—CETA BI by itself was really effective in reducing unhealthy alcohol use. </a:t>
            </a:r>
          </a:p>
          <a:p>
            <a:endParaRPr lang="en-US"/>
          </a:p>
          <a:p>
            <a:r>
              <a:rPr lang="en-US"/>
              <a:t>But for individuals who had one or more mental health or other substance use comorbidities– the brief intervention followed by CETA was necessary to improve symptoms. </a:t>
            </a:r>
          </a:p>
          <a:p>
            <a:endParaRPr lang="en-US"/>
          </a:p>
          <a:p>
            <a:r>
              <a:rPr lang="en-US"/>
              <a:t>So these pilot trial results basically supported our hypothesis that an SBIRT stepped care package where individuals receive a level of care commensurate with their symptom severity or complexity, was effective in this HIV care setting. And so we thought this showed strong potential for an intervention approach that could be used in a humanitarian setting, refugee camp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2514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97DCD-76FC-021C-7731-5C9488079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9E7F4-3EA5-BEB3-1BF7-32C259921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44974-76FF-8092-A613-D116B325EF62}"/>
              </a:ext>
            </a:extLst>
          </p:cNvPr>
          <p:cNvSpPr>
            <a:spLocks noGrp="1"/>
          </p:cNvSpPr>
          <p:nvPr>
            <p:ph type="body" idx="1"/>
          </p:nvPr>
        </p:nvSpPr>
        <p:spPr/>
        <p:txBody>
          <a:bodyPr/>
          <a:lstStyle/>
          <a:p>
            <a:endParaRPr lang="en-US"/>
          </a:p>
          <a:p>
            <a:pPr marL="171450" indent="-171450">
              <a:buFont typeface="Arial" panose="020B0604020202020204" pitchFamily="34" charset="0"/>
              <a:buChar char="•"/>
            </a:pPr>
            <a:r>
              <a:rPr lang="en-US" err="1"/>
              <a:t>Ukuundapwa</a:t>
            </a:r>
            <a:r>
              <a:rPr lang="en-US"/>
              <a:t> </a:t>
            </a:r>
            <a:r>
              <a:rPr lang="en-US" err="1"/>
              <a:t>Chapamo</a:t>
            </a:r>
            <a:r>
              <a:rPr lang="en-US"/>
              <a:t> is Bemba for ‘let’s get treated together’, which is the name of our study and the title was informed by community members</a:t>
            </a:r>
          </a:p>
          <a:p>
            <a:pPr marL="171450" indent="-171450">
              <a:buFont typeface="Arial" panose="020B0604020202020204" pitchFamily="34" charset="0"/>
              <a:buChar char="•"/>
            </a:pPr>
            <a:r>
              <a:rPr lang="en-US"/>
              <a:t>We are grateful to be included today and share with you an example of CETA being used in a humanitarian setting in Zambia– in the </a:t>
            </a:r>
            <a:r>
              <a:rPr lang="en-US" err="1"/>
              <a:t>Mantapala</a:t>
            </a:r>
            <a:r>
              <a:rPr lang="en-US"/>
              <a:t> </a:t>
            </a:r>
            <a:r>
              <a:rPr lang="en-US" err="1"/>
              <a:t>refguee</a:t>
            </a:r>
            <a:r>
              <a:rPr lang="en-US"/>
              <a:t> settlement</a:t>
            </a:r>
          </a:p>
          <a:p>
            <a:pPr marL="171450" indent="-171450">
              <a:buFont typeface="Arial" panose="020B0604020202020204" pitchFamily="34" charset="0"/>
              <a:buChar char="•"/>
            </a:pPr>
            <a:r>
              <a:rPr lang="en-US"/>
              <a:t>This is a much different setting than others you have heard about today and underscores how flexible the intervention is—it can literally be used almost anywhere</a:t>
            </a:r>
          </a:p>
          <a:p>
            <a:pPr marL="171450" indent="-171450">
              <a:buFont typeface="Arial" panose="020B0604020202020204" pitchFamily="34" charset="0"/>
              <a:buChar char="•"/>
            </a:pPr>
            <a:r>
              <a:rPr lang="en-US"/>
              <a:t>Our study is a true collaborative effort across a number of fantastic partners– </a:t>
            </a:r>
            <a:r>
              <a:rPr lang="en-US" err="1"/>
              <a:t>WiLDAF</a:t>
            </a:r>
            <a:r>
              <a:rPr lang="en-US"/>
              <a:t>, CARE, Columbia University, Johns Hopkins University, UNHCR, UNODC, UNZA, and of course the Ministry of Health</a:t>
            </a:r>
          </a:p>
        </p:txBody>
      </p:sp>
      <p:sp>
        <p:nvSpPr>
          <p:cNvPr id="4" name="Slide Number Placeholder 3">
            <a:extLst>
              <a:ext uri="{FF2B5EF4-FFF2-40B4-BE49-F238E27FC236}">
                <a16:creationId xmlns:a16="http://schemas.microsoft.com/office/drawing/2014/main" id="{78CC5FA0-63BD-5F22-9368-55A1A08DB4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64BE2-AA84-5745-84BD-E27F4CD1801B}" type="slidenum">
              <a:rPr kumimoji="0" lang="en-ZM"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ZM"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17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location of our study is </a:t>
            </a:r>
            <a:r>
              <a:rPr lang="en-US" err="1"/>
              <a:t>Mantapala</a:t>
            </a:r>
            <a:r>
              <a:rPr lang="en-US"/>
              <a:t> refugee settlement, which opened in 2018 and is located in the rural northern province of </a:t>
            </a:r>
            <a:r>
              <a:rPr lang="en-US" err="1"/>
              <a:t>Luapula</a:t>
            </a:r>
            <a:r>
              <a:rPr lang="en-US"/>
              <a:t>, in Zambia.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When our study started in 2020, </a:t>
            </a:r>
            <a:r>
              <a:rPr lang="en-US" err="1"/>
              <a:t>Mantapala</a:t>
            </a:r>
            <a:r>
              <a:rPr lang="en-US"/>
              <a:t> was hosting over 20,000 people of concern from DRC; there were also about 5,000 Zambians in the area part of the host community</a:t>
            </a:r>
          </a:p>
          <a:p>
            <a:pPr marL="171450" indent="-171450">
              <a:buFont typeface="Arial" panose="020B0604020202020204" pitchFamily="34" charset="0"/>
              <a:buChar char="•"/>
            </a:pPr>
            <a:r>
              <a:rPr lang="en-US"/>
              <a:t>The number of people in the settlement has fluctuated over the years, with some repatriating back to DRC; but we just received word recently that there could be a very big influx of individuals from DRC in the coming months– perhaps another 20,000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64BE2-AA84-5745-84BD-E27F4CD1801B}" type="slidenum">
              <a:rPr kumimoji="0" lang="en-ZM"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ZM"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8864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64BE2-AA84-5745-84BD-E27F4CD1801B}" type="slidenum">
              <a:rPr kumimoji="0" lang="en-ZM"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ZM"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3983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490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F1D5-75F8-E23F-F8D5-08E286B0D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64F1F-583B-3043-2267-09E616CE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8C057-605B-1961-0F41-0081A8539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0B8F9-FCDF-84B3-9180-50D9E6E3F050}"/>
              </a:ext>
            </a:extLst>
          </p:cNvPr>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1215262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4986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3275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 cut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3787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5518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8659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Efrén</a:t>
            </a:r>
            <a:r>
              <a:rPr lang="en-US"/>
              <a:t> + someone from EI (Sara, Adri, </a:t>
            </a:r>
            <a:r>
              <a:rPr lang="en-US" err="1"/>
              <a:t>Yescarleth</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660D4-D229-BE4F-81E7-2DD47F2658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7049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2640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4420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7306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5092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healthy body keeps you well and active</a:t>
            </a:r>
          </a:p>
          <a:p>
            <a:r>
              <a:rPr lang="en-US"/>
              <a:t>A healthy mind keeps you focused and engaged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41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9504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07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58</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59</a:t>
            </a:fld>
            <a:endParaRPr lang="en-US"/>
          </a:p>
        </p:txBody>
      </p:sp>
    </p:spTree>
    <p:extLst>
      <p:ext uri="{BB962C8B-B14F-4D97-AF65-F5344CB8AC3E}">
        <p14:creationId xmlns:p14="http://schemas.microsoft.com/office/powerpoint/2010/main" val="311715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F1F1F"/>
                </a:solidFill>
                <a:effectLst/>
                <a:latin typeface="ElsevierGulliver"/>
              </a:rPr>
              <a:t>The success of </a:t>
            </a:r>
            <a:r>
              <a:rPr lang="en-US" b="0" i="0">
                <a:solidFill>
                  <a:srgbClr val="1F1F1F"/>
                </a:solidFill>
                <a:effectLst/>
                <a:latin typeface="ElsevierGulliver"/>
                <a:hlinkClick r:id="rId3" tooltip="Learn more about antiretroviral therapy from ScienceDirect's AI-generated Topic Pages"/>
              </a:rPr>
              <a:t>antiretroviral therapy</a:t>
            </a:r>
            <a:r>
              <a:rPr lang="en-US" b="0" i="0">
                <a:solidFill>
                  <a:srgbClr val="1F1F1F"/>
                </a:solidFill>
                <a:effectLst/>
                <a:latin typeface="ElsevierGulliver"/>
              </a:rPr>
              <a:t> (ART) has sparked a global commitment to strengthen </a:t>
            </a:r>
            <a:r>
              <a:rPr lang="en-US" b="0" i="0">
                <a:solidFill>
                  <a:srgbClr val="1F1F1F"/>
                </a:solidFill>
                <a:effectLst/>
                <a:latin typeface="ElsevierGulliver"/>
                <a:hlinkClick r:id="rId4" tooltip="Learn more about health systems from ScienceDirect's AI-generated Topic Pages"/>
              </a:rPr>
              <a:t>health systems</a:t>
            </a:r>
            <a:r>
              <a:rPr lang="en-US" b="0" i="0">
                <a:solidFill>
                  <a:srgbClr val="1F1F1F"/>
                </a:solidFill>
                <a:effectLst/>
                <a:latin typeface="ElsevierGulliver"/>
              </a:rPr>
              <a:t> for an improved response. The response, however, is largely biomedical. Far less attention and funding exist for </a:t>
            </a:r>
            <a:r>
              <a:rPr lang="en-US" b="0" i="0">
                <a:solidFill>
                  <a:srgbClr val="1F1F1F"/>
                </a:solidFill>
                <a:effectLst/>
                <a:latin typeface="ElsevierGulliver"/>
                <a:hlinkClick r:id="rId5" tooltip="Learn more about mental health from ScienceDirect's AI-generated Topic Pages"/>
              </a:rPr>
              <a:t>mental health</a:t>
            </a:r>
            <a:r>
              <a:rPr lang="en-US" b="0" i="0">
                <a:solidFill>
                  <a:srgbClr val="1F1F1F"/>
                </a:solidFill>
                <a:effectLst/>
                <a:latin typeface="ElsevierGulliver"/>
              </a:rPr>
              <a:t> and </a:t>
            </a:r>
            <a:r>
              <a:rPr lang="en-US" b="0" i="0">
                <a:solidFill>
                  <a:srgbClr val="1F1F1F"/>
                </a:solidFill>
                <a:effectLst/>
                <a:latin typeface="ElsevierGulliver"/>
                <a:hlinkClick r:id="rId6" tooltip="Learn more about psychosocial support from ScienceDirect's AI-generated Topic Pages"/>
              </a:rPr>
              <a:t>psychosocial support</a:t>
            </a:r>
            <a:r>
              <a:rPr lang="en-US" b="0" i="0">
                <a:solidFill>
                  <a:srgbClr val="1F1F1F"/>
                </a:solidFill>
                <a:effectLst/>
                <a:latin typeface="ElsevierGulliver"/>
              </a:rPr>
              <a:t> services (PSS). While the evidence-base for these services is less developed, the Elizabeth Glaser </a:t>
            </a:r>
            <a:r>
              <a:rPr lang="en-US" b="0" i="0">
                <a:solidFill>
                  <a:srgbClr val="1F1F1F"/>
                </a:solidFill>
                <a:effectLst/>
                <a:latin typeface="ElsevierGulliver"/>
                <a:hlinkClick r:id="rId7" tooltip="Learn more about Pediatric from ScienceDirect's AI-generated Topic Pages"/>
              </a:rPr>
              <a:t>Pediatric</a:t>
            </a:r>
            <a:r>
              <a:rPr lang="en-US" b="0" i="0">
                <a:solidFill>
                  <a:srgbClr val="1F1F1F"/>
                </a:solidFill>
                <a:effectLst/>
                <a:latin typeface="ElsevierGulliver"/>
              </a:rPr>
              <a:t> AIDS Foundation (EGPAF) has responded to glaring needs through a “learn by doing” approach. This paper documents lessons learned as we responded to expressed needs for child-centered HIV support in Zambia.</a:t>
            </a:r>
          </a:p>
          <a:p>
            <a:endParaRPr lang="en-US" b="0" i="0">
              <a:solidFill>
                <a:srgbClr val="1F1F1F"/>
              </a:solidFill>
              <a:effectLst/>
              <a:latin typeface="ElsevierGulliver"/>
            </a:endParaRPr>
          </a:p>
          <a:p>
            <a:r>
              <a:rPr lang="en-US" b="0" i="0">
                <a:solidFill>
                  <a:srgbClr val="1F1F1F"/>
                </a:solidFill>
                <a:effectLst/>
                <a:latin typeface="ElsevierGulliver"/>
              </a:rPr>
              <a:t>We formed a multidisciplinary working group to improve support for children on ART. In collaboration with the Zambian Ministry of Health (MOH) and with support from the U.S. President's Emergency Plan for AIDS Relief (PEPFAR), we began, in 2008, by implementing a pediatric HIV counseling course focusing on </a:t>
            </a:r>
            <a:r>
              <a:rPr lang="en-US" b="0" i="0">
                <a:solidFill>
                  <a:srgbClr val="1F1F1F"/>
                </a:solidFill>
                <a:effectLst/>
                <a:latin typeface="ElsevierGulliver"/>
                <a:hlinkClick r:id="rId8" tooltip="Learn more about disclosure from ScienceDirect's AI-generated Topic Pages"/>
              </a:rPr>
              <a:t>disclosure</a:t>
            </a:r>
            <a:r>
              <a:rPr lang="en-US" b="0" i="0">
                <a:solidFill>
                  <a:srgbClr val="1F1F1F"/>
                </a:solidFill>
                <a:effectLst/>
                <a:latin typeface="ElsevierGulliver"/>
              </a:rPr>
              <a:t>, adherence, and stigma. Play therapy and adolescent-support programs followed. In 2013, with funding from the Conrad N. Hilton Foundation, EGPAF established HIV and developmental delay centers.</a:t>
            </a:r>
          </a:p>
          <a:p>
            <a:endParaRPr lang="en-US" b="0" i="0">
              <a:solidFill>
                <a:srgbClr val="1F1F1F"/>
              </a:solidFill>
              <a:effectLst/>
              <a:latin typeface="ElsevierGulliver"/>
            </a:endParaRPr>
          </a:p>
          <a:p>
            <a:r>
              <a:rPr lang="en-US" b="0" i="0">
                <a:solidFill>
                  <a:srgbClr val="1F1F1F"/>
                </a:solidFill>
                <a:effectLst/>
                <a:latin typeface="ElsevierGulliver"/>
              </a:rPr>
              <a:t>Through working with the Zambia MOH, we have forged a national response. This involved training pediatric HIV counselors, play therapy counselors, adult mentors and positive peer mentors, as well as clinicians and volunteers in HIV and </a:t>
            </a:r>
            <a:r>
              <a:rPr lang="en-US" b="0" i="0">
                <a:solidFill>
                  <a:srgbClr val="1F1F1F"/>
                </a:solidFill>
                <a:effectLst/>
                <a:latin typeface="ElsevierGulliver"/>
                <a:hlinkClick r:id="rId9" tooltip="Learn more about early childhood development from ScienceDirect's AI-generated Topic Pages"/>
              </a:rPr>
              <a:t>early childhood development</a:t>
            </a:r>
            <a:r>
              <a:rPr lang="en-US" b="0" i="0">
                <a:solidFill>
                  <a:srgbClr val="1F1F1F"/>
                </a:solidFill>
                <a:effectLst/>
                <a:latin typeface="ElsevierGulliver"/>
              </a:rPr>
              <a:t>. We have learned that providing health workers with skills to dialog with HIV-affected children and families in honest and developmentally-sensitive ways yields results. Thousands of children have been reached and improved adherence and acceptance of one's status have been reported. Non-medical services have been developed by busy practitioners to meet glaring clinic gaps using a “learn by doing” approach. More resources are required to scale up these programs and for ‘good practice’ evidence to be gathered.</a:t>
            </a:r>
          </a:p>
          <a:p>
            <a:endParaRPr lang="en-US" b="0" i="0">
              <a:solidFill>
                <a:srgbClr val="1F1F1F"/>
              </a:solidFill>
              <a:effectLst/>
              <a:latin typeface="ElsevierGulliver"/>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8A90D8-2647-4560-8208-F58DCE3DB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36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1047766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Idea will be to cover a breadth of topics in GMH interventions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867F9-6CB6-8142-AECD-688D4D56ED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2741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714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you’ve heard this before, right….there is no health without mental health.</a:t>
            </a:r>
          </a:p>
          <a:p>
            <a:endParaRPr lang="en-US"/>
          </a:p>
          <a:p>
            <a:r>
              <a:rPr lang="en-US"/>
              <a:t>This is a sentiment that was expressed way back in 1954 by the first </a:t>
            </a:r>
            <a:r>
              <a:rPr lang="en-US" b="0" i="0">
                <a:solidFill>
                  <a:srgbClr val="333333"/>
                </a:solidFill>
                <a:effectLst/>
                <a:latin typeface="Helvetica" panose="020B0604020202020204" pitchFamily="34" charset="0"/>
              </a:rPr>
              <a:t>Director-General of the World Health Organization (WHO), </a:t>
            </a:r>
          </a:p>
          <a:p>
            <a:endParaRPr lang="en-US" b="0" i="0">
              <a:solidFill>
                <a:srgbClr val="333333"/>
              </a:solidFill>
              <a:effectLst/>
              <a:latin typeface="Helvetica" panose="020B0604020202020204" pitchFamily="34" charset="0"/>
            </a:endParaRPr>
          </a:p>
          <a:p>
            <a:r>
              <a:rPr lang="en-US" b="0" i="0">
                <a:solidFill>
                  <a:srgbClr val="333333"/>
                </a:solidFill>
                <a:effectLst/>
                <a:latin typeface="Helvetica" panose="020B0604020202020204" pitchFamily="34" charset="0"/>
              </a:rPr>
              <a:t>As you’ve maybe learned about in this course already mental and physical health are inextricably linked, with bidirectional pathways through which mental health impacts physical health and vice versa.</a:t>
            </a:r>
          </a:p>
          <a:p>
            <a:endParaRPr lang="en-US" b="0" i="0">
              <a:solidFill>
                <a:srgbClr val="333333"/>
              </a:solidFill>
              <a:effectLst/>
              <a:latin typeface="Helvetica" panose="020B0604020202020204" pitchFamily="34" charset="0"/>
            </a:endParaRPr>
          </a:p>
          <a:p>
            <a:r>
              <a:rPr lang="en-US" b="0" i="0">
                <a:solidFill>
                  <a:srgbClr val="333333"/>
                </a:solidFill>
                <a:effectLst/>
                <a:latin typeface="Helvetica" panose="020B0604020202020204" pitchFamily="34" charset="0"/>
              </a:rPr>
              <a:t>And mental health and substance use disorders are a huge driver of the global burden of disease. These graphs are of </a:t>
            </a:r>
            <a:r>
              <a:rPr lang="en-US"/>
              <a:t>disability-adjusted life years, or DALYS, which are an economic indicator of health and represents number of healthy years of life lost due to ill-health, disability, or death. It is a really common indicator used in global health. </a:t>
            </a:r>
          </a:p>
          <a:p>
            <a:endParaRPr lang="en-US"/>
          </a:p>
          <a:p>
            <a:r>
              <a:rPr lang="en-US"/>
              <a:t>And what the left graph on the screen here shows is that a substantial percentage of DALYS , particularly among younger and middle-aged populations but also throughout the life course are attributable to mental health and substance use disorders as well as self-harm, which they consider a separate category. So a substantial global burden of disease. </a:t>
            </a:r>
          </a:p>
          <a:p>
            <a:endParaRPr lang="en-US"/>
          </a:p>
          <a:p>
            <a:r>
              <a:rPr lang="en-US"/>
              <a:t>And the graph on the right shows the burden of mental and substance use disorders stratified by SDI, which is a composite measure of a geographic region’s sociodemographic development. And you can see that in the past 30 years, there is a general trend, regardless of high income or low income region, that the burden of mental and substance use disorders is increasing.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CDE5-5E7F-41A2-A610-03658A0D8A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916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D68-9B9A-016D-3523-159AFEA55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DF022-5D8F-CEB0-C3EE-3821A57CD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791AE-556E-FA88-3D3E-149CEAB90034}"/>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5" name="Footer Placeholder 4">
            <a:extLst>
              <a:ext uri="{FF2B5EF4-FFF2-40B4-BE49-F238E27FC236}">
                <a16:creationId xmlns:a16="http://schemas.microsoft.com/office/drawing/2014/main" id="{2060A19F-7ECA-B94B-E436-7BC63F5C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C2B8-9B5F-8ADF-AACA-5FC790922DB7}"/>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3796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E50-FDD8-3A17-C5D4-1ACA9EFC5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A4A8B-1C89-C568-55C6-8B81378CC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0A97B-C223-5660-0112-F96E866AAC1B}"/>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5" name="Footer Placeholder 4">
            <a:extLst>
              <a:ext uri="{FF2B5EF4-FFF2-40B4-BE49-F238E27FC236}">
                <a16:creationId xmlns:a16="http://schemas.microsoft.com/office/drawing/2014/main" id="{1C7EE688-3927-D094-90FB-E00855F6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7D29F-23ED-6AD4-6045-5B5C0E9021B9}"/>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10052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23551-61BE-9C82-FC01-E89B382E9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03F98-3A5E-60CC-57A1-971FAB924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D6F2-1B93-3ED7-8B44-7C3935DB023A}"/>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5" name="Footer Placeholder 4">
            <a:extLst>
              <a:ext uri="{FF2B5EF4-FFF2-40B4-BE49-F238E27FC236}">
                <a16:creationId xmlns:a16="http://schemas.microsoft.com/office/drawing/2014/main" id="{F33A1570-7C3B-F5C8-678E-5CD715D1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24B8-10B9-4BDC-4435-AF2A2741001C}"/>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4272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3505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272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175132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481208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174078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C36-1D14-469C-A2B5-1FA6E49D0E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866C08-D2E5-4C6B-B442-3730F7AE49A6}"/>
              </a:ext>
            </a:extLst>
          </p:cNvPr>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56158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839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8075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0545-E5E2-FA71-5456-7813A1C79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E1C97-62FE-36C6-EB08-6D342162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C7AF-001E-67B4-8A0B-5F01FBBC9CEB}"/>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5" name="Footer Placeholder 4">
            <a:extLst>
              <a:ext uri="{FF2B5EF4-FFF2-40B4-BE49-F238E27FC236}">
                <a16:creationId xmlns:a16="http://schemas.microsoft.com/office/drawing/2014/main" id="{8A453AAD-600A-9105-2B7D-57210F64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6C8D-7B3F-FF52-9F73-5FF7E63AFE24}"/>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574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395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_1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7C5C66-F5FF-401A-A64C-C9C432894E54}"/>
              </a:ext>
            </a:extLst>
          </p:cNvPr>
          <p:cNvSpPr/>
          <p:nvPr userDrawn="1"/>
        </p:nvSpPr>
        <p:spPr>
          <a:xfrm rot="10800000">
            <a:off x="5391152" y="0"/>
            <a:ext cx="6800847" cy="6858000"/>
          </a:xfrm>
          <a:prstGeom prst="rect">
            <a:avLst/>
          </a:prstGeom>
          <a:gradFill flip="none" rotWithShape="1">
            <a:gsLst>
              <a:gs pos="86000">
                <a:srgbClr val="73B4E2"/>
              </a:gs>
              <a:gs pos="0">
                <a:srgbClr val="B0DFDB"/>
              </a:gs>
            </a:gsLst>
            <a:path path="circle">
              <a:fillToRect l="100000" t="100000"/>
            </a:path>
            <a:tileRect r="-100000" b="-100000"/>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22AB2F2-7576-41D7-A56A-53F41A21E441}"/>
              </a:ext>
            </a:extLst>
          </p:cNvPr>
          <p:cNvSpPr/>
          <p:nvPr userDrawn="1"/>
        </p:nvSpPr>
        <p:spPr>
          <a:xfrm>
            <a:off x="0" y="0"/>
            <a:ext cx="53911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1F9D298-3334-4809-95DB-ABE2548F0825}"/>
              </a:ext>
            </a:extLst>
          </p:cNvPr>
          <p:cNvSpPr>
            <a:spLocks noGrp="1"/>
          </p:cNvSpPr>
          <p:nvPr>
            <p:ph idx="1"/>
          </p:nvPr>
        </p:nvSpPr>
        <p:spPr>
          <a:xfrm>
            <a:off x="341375" y="1416725"/>
            <a:ext cx="4649725" cy="4995835"/>
          </a:xfrm>
          <a:prstGeom prst="rect">
            <a:avLst/>
          </a:prstGeom>
        </p:spPr>
        <p:txBody>
          <a:bodyPr>
            <a:normAutofit/>
          </a:bodyPr>
          <a:lstStyle>
            <a:lvl1pPr marL="0" indent="0">
              <a:buClr>
                <a:schemeClr val="tx1"/>
              </a:buClr>
              <a:buSzPct val="80000"/>
              <a:buFont typeface="Arial" panose="020B0604020202020204" pitchFamily="34" charset="0"/>
              <a:buNone/>
              <a:defRPr sz="2400" b="0">
                <a:solidFill>
                  <a:schemeClr val="tx1"/>
                </a:solidFill>
                <a:latin typeface="+mn-lt"/>
                <a:cs typeface="Arial" panose="020B0604020202020204" pitchFamily="34" charset="0"/>
              </a:defRPr>
            </a:lvl1pPr>
            <a:lvl2pPr>
              <a:buClr>
                <a:schemeClr val="tx1"/>
              </a:buClr>
              <a:buSzPct val="80000"/>
              <a:buFont typeface="Arial" panose="020B0604020202020204" pitchFamily="34" charset="0"/>
              <a:buChar char="•"/>
              <a:defRPr sz="2000">
                <a:solidFill>
                  <a:schemeClr val="tx1"/>
                </a:solidFill>
                <a:latin typeface="+mn-lt"/>
                <a:cs typeface="Arial" panose="020B0604020202020204" pitchFamily="34" charset="0"/>
              </a:defRPr>
            </a:lvl2pPr>
            <a:lvl3pPr>
              <a:buClr>
                <a:schemeClr val="tx1"/>
              </a:buClr>
              <a:buSzPct val="80000"/>
              <a:buFont typeface="Arial" panose="020B0604020202020204" pitchFamily="34" charset="0"/>
              <a:buChar char="•"/>
              <a:defRPr sz="1800">
                <a:solidFill>
                  <a:schemeClr val="tx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1D6F17A-A57F-4293-B8E9-FE3630FDA4C9}"/>
              </a:ext>
            </a:extLst>
          </p:cNvPr>
          <p:cNvSpPr>
            <a:spLocks noGrp="1"/>
          </p:cNvSpPr>
          <p:nvPr>
            <p:ph type="title"/>
          </p:nvPr>
        </p:nvSpPr>
        <p:spPr>
          <a:xfrm>
            <a:off x="341376" y="210094"/>
            <a:ext cx="4649725" cy="971285"/>
          </a:xfrm>
          <a:prstGeom prst="rect">
            <a:avLst/>
          </a:prstGeom>
        </p:spPr>
        <p:txBody>
          <a:bodyPr anchor="ctr">
            <a:noAutofit/>
          </a:bodyPr>
          <a:lstStyle>
            <a:lvl1pPr>
              <a:defRPr sz="2800" b="1" i="0">
                <a:solidFill>
                  <a:srgbClr val="4B545B"/>
                </a:solidFill>
                <a:latin typeface="+mn-lt"/>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7098C026-E8D4-4D85-A22C-80D753270CEE}"/>
              </a:ext>
            </a:extLst>
          </p:cNvPr>
          <p:cNvSpPr>
            <a:spLocks noGrp="1"/>
          </p:cNvSpPr>
          <p:nvPr>
            <p:ph idx="10"/>
          </p:nvPr>
        </p:nvSpPr>
        <p:spPr>
          <a:xfrm>
            <a:off x="6096000" y="1416725"/>
            <a:ext cx="4649725" cy="4995835"/>
          </a:xfrm>
          <a:prstGeom prst="rect">
            <a:avLst/>
          </a:prstGeom>
        </p:spPr>
        <p:txBody>
          <a:bodyPr>
            <a:normAutofit/>
          </a:bodyPr>
          <a:lstStyle>
            <a:lvl1pPr marL="0" indent="0">
              <a:buClr>
                <a:srgbClr val="093552"/>
              </a:buClr>
              <a:buSzPct val="80000"/>
              <a:buNone/>
              <a:defRPr sz="2400" b="1">
                <a:solidFill>
                  <a:schemeClr val="bg1"/>
                </a:solidFill>
                <a:latin typeface="+mn-lt"/>
                <a:cs typeface="Arial" panose="020B0604020202020204" pitchFamily="34" charset="0"/>
              </a:defRPr>
            </a:lvl1pPr>
            <a:lvl2pPr>
              <a:buClr>
                <a:schemeClr val="bg1"/>
              </a:buClr>
              <a:buSzPct val="80000"/>
              <a:defRPr sz="2000">
                <a:solidFill>
                  <a:schemeClr val="bg1"/>
                </a:solidFill>
                <a:latin typeface="+mn-lt"/>
                <a:cs typeface="Arial" panose="020B0604020202020204" pitchFamily="34" charset="0"/>
              </a:defRPr>
            </a:lvl2pPr>
            <a:lvl3pPr>
              <a:buClr>
                <a:schemeClr val="bg1"/>
              </a:buClr>
              <a:buSzPct val="80000"/>
              <a:defRPr sz="1800">
                <a:solidFill>
                  <a:schemeClr val="bg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E7D4FD47-481A-4624-90C3-B594AFE379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479" y="6458935"/>
            <a:ext cx="1678009" cy="344491"/>
          </a:xfrm>
          <a:prstGeom prst="rect">
            <a:avLst/>
          </a:prstGeom>
        </p:spPr>
      </p:pic>
      <p:cxnSp>
        <p:nvCxnSpPr>
          <p:cNvPr id="17" name="Straight Connector 16">
            <a:extLst>
              <a:ext uri="{FF2B5EF4-FFF2-40B4-BE49-F238E27FC236}">
                <a16:creationId xmlns:a16="http://schemas.microsoft.com/office/drawing/2014/main" id="{D988A843-91EF-48DF-A156-C1593678D68C}"/>
              </a:ext>
            </a:extLst>
          </p:cNvPr>
          <p:cNvCxnSpPr/>
          <p:nvPr userDrawn="1"/>
        </p:nvCxnSpPr>
        <p:spPr>
          <a:xfrm>
            <a:off x="414794" y="1181379"/>
            <a:ext cx="1594216" cy="0"/>
          </a:xfrm>
          <a:prstGeom prst="line">
            <a:avLst/>
          </a:prstGeom>
          <a:ln w="12700">
            <a:solidFill>
              <a:srgbClr val="B0DF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38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91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11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21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1271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744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532810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i="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1089846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2D23-6A5E-719D-3E4D-4F61EC537E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33EEB0-6670-EA54-AC16-0E332BD78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22F42A-6696-4525-F0A8-1331ACAD48C4}"/>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5" name="Footer Placeholder 4">
            <a:extLst>
              <a:ext uri="{FF2B5EF4-FFF2-40B4-BE49-F238E27FC236}">
                <a16:creationId xmlns:a16="http://schemas.microsoft.com/office/drawing/2014/main" id="{749DE191-FE6E-A134-61C3-6B4A31AA7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8DC5E-4599-D4A5-AB88-9234C0C62006}"/>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247044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974-2A7F-C586-6E81-4CCC34ED8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35512-7743-CF3B-8BCC-5E1AD01D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EC6B4-2E8C-659F-11BC-C4EF08799283}"/>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5" name="Footer Placeholder 4">
            <a:extLst>
              <a:ext uri="{FF2B5EF4-FFF2-40B4-BE49-F238E27FC236}">
                <a16:creationId xmlns:a16="http://schemas.microsoft.com/office/drawing/2014/main" id="{07FAA3F5-7FD8-A836-6225-A30151F14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851DB-41D8-82B2-BEED-658AF54749F6}"/>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18185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DE5D4-0520-36BA-F30B-4033B55CD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ABD40-DA13-338F-5119-E684794AD8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EDD18-3394-D2E7-A20E-BA09871A1CB5}"/>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5" name="Footer Placeholder 4">
            <a:extLst>
              <a:ext uri="{FF2B5EF4-FFF2-40B4-BE49-F238E27FC236}">
                <a16:creationId xmlns:a16="http://schemas.microsoft.com/office/drawing/2014/main" id="{22B62C80-04AE-03EE-61EE-395B70D5D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08DA8-F2AB-75A2-9DF6-43876FE56B4E}"/>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2092595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B9C8-6D58-EF69-4214-2EB502DDD2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39D38-4525-D006-36FA-AB278FCD4A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24C8BA-F7CB-9663-1C1C-5D11D7C4FB3D}"/>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5" name="Footer Placeholder 4">
            <a:extLst>
              <a:ext uri="{FF2B5EF4-FFF2-40B4-BE49-F238E27FC236}">
                <a16:creationId xmlns:a16="http://schemas.microsoft.com/office/drawing/2014/main" id="{30D9335F-577E-AEA7-7D85-6D53D12D7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9B9CB-02DB-0B06-0252-2699CBAAC55E}"/>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949107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E318-B139-E7B5-257A-1E634718D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D36E5D-916A-6EC3-6231-A8283ED7FD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2E462-CC3C-09DC-75BC-13EDADC75C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A783F-AEF2-31C7-5F7D-8509AB8E3854}"/>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6" name="Footer Placeholder 5">
            <a:extLst>
              <a:ext uri="{FF2B5EF4-FFF2-40B4-BE49-F238E27FC236}">
                <a16:creationId xmlns:a16="http://schemas.microsoft.com/office/drawing/2014/main" id="{9A82702A-9B9E-2337-7591-544B3203E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607E5B-7418-8297-C9CE-6B0BF04815EF}"/>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932416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CFDC-9F66-F54D-8C68-40F75FA41F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6C0E1A-038F-5D36-B1D7-A6EC3BF92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09900F-9880-9D41-96D1-AEDBCCB2D8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170046-D8F9-F807-D4C2-0FEA05AA3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663C48-6020-B23D-863A-2C51414D71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DE6BDA-E60E-CE95-6BBA-414FF8A7BDDD}"/>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8" name="Footer Placeholder 7">
            <a:extLst>
              <a:ext uri="{FF2B5EF4-FFF2-40B4-BE49-F238E27FC236}">
                <a16:creationId xmlns:a16="http://schemas.microsoft.com/office/drawing/2014/main" id="{C213FA3A-FC14-0CB6-70AB-20DA4637B1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CEC1E-AD2B-2102-9753-0A32E1E25210}"/>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11689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7F98-349A-B336-B772-C1079E768F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5E532-2351-08F7-AE57-A14163D78BA2}"/>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4" name="Footer Placeholder 3">
            <a:extLst>
              <a:ext uri="{FF2B5EF4-FFF2-40B4-BE49-F238E27FC236}">
                <a16:creationId xmlns:a16="http://schemas.microsoft.com/office/drawing/2014/main" id="{2E3DC801-C83F-68DD-C55B-73ABCEB0FD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4AB48-41ED-A8BA-6852-DB539FED18A0}"/>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4261826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4E884-77B0-227B-2A6D-5F5441402A26}"/>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3" name="Footer Placeholder 2">
            <a:extLst>
              <a:ext uri="{FF2B5EF4-FFF2-40B4-BE49-F238E27FC236}">
                <a16:creationId xmlns:a16="http://schemas.microsoft.com/office/drawing/2014/main" id="{363334B2-9D11-E3CC-6B81-9B0235C933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1B954-1A90-2A2C-4458-55352E007D2C}"/>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465267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3A3F-7100-A58F-E1B5-45BC7A56E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038101-50CB-936B-2D24-F3450C77A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7174FC-721D-C2AC-E5FC-AE0F6EDE0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B7988-DB82-6724-3C70-9E731D47BFEB}"/>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6" name="Footer Placeholder 5">
            <a:extLst>
              <a:ext uri="{FF2B5EF4-FFF2-40B4-BE49-F238E27FC236}">
                <a16:creationId xmlns:a16="http://schemas.microsoft.com/office/drawing/2014/main" id="{8A31780D-01AD-DB9B-9F19-FCB22F1512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C7308-225E-DE48-B78D-9760B22E8633}"/>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3277847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75C6-E0C6-0C2C-5179-1D4C3AF89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223A8-5911-0A4F-2903-EF68FA117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9BD8F-4ABD-B391-7411-67B6F5272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4204F-64D8-04EC-D437-1A75A76212AC}"/>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6" name="Footer Placeholder 5">
            <a:extLst>
              <a:ext uri="{FF2B5EF4-FFF2-40B4-BE49-F238E27FC236}">
                <a16:creationId xmlns:a16="http://schemas.microsoft.com/office/drawing/2014/main" id="{1D11F017-D551-834A-4816-876B05E1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6908E-88CE-AE68-B05D-CFE99123EC08}"/>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138230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DC96-4DF3-EB43-5012-A8A22723D3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A00EA4-669E-7780-4C56-42303C5240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B230D-5EB8-B854-558F-546D70DB8749}"/>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5" name="Footer Placeholder 4">
            <a:extLst>
              <a:ext uri="{FF2B5EF4-FFF2-40B4-BE49-F238E27FC236}">
                <a16:creationId xmlns:a16="http://schemas.microsoft.com/office/drawing/2014/main" id="{9B7E984B-D731-9D99-19FE-CD7A8BE0F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32A1E-B3D8-5547-7B99-B8710EE743AE}"/>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607538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C77A33-3D89-4406-F496-2AF025322C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517677-ECEE-DE9C-3F7D-86B4AD8265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8DB9C-5682-8C76-138A-CE686A17BE53}"/>
              </a:ext>
            </a:extLst>
          </p:cNvPr>
          <p:cNvSpPr>
            <a:spLocks noGrp="1"/>
          </p:cNvSpPr>
          <p:nvPr>
            <p:ph type="dt" sz="half" idx="10"/>
          </p:nvPr>
        </p:nvSpPr>
        <p:spPr/>
        <p:txBody>
          <a:bodyPr/>
          <a:lstStyle/>
          <a:p>
            <a:fld id="{64CD28BA-82B0-9D45-A223-830A5B9CCD26}" type="datetimeFigureOut">
              <a:rPr lang="en-US" smtClean="0"/>
              <a:t>5/21/2024</a:t>
            </a:fld>
            <a:endParaRPr lang="en-US"/>
          </a:p>
        </p:txBody>
      </p:sp>
      <p:sp>
        <p:nvSpPr>
          <p:cNvPr id="5" name="Footer Placeholder 4">
            <a:extLst>
              <a:ext uri="{FF2B5EF4-FFF2-40B4-BE49-F238E27FC236}">
                <a16:creationId xmlns:a16="http://schemas.microsoft.com/office/drawing/2014/main" id="{2403121A-F41B-8463-D501-FED70C666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0EAF0-7C8E-6874-E0A5-62BAA9A9FE07}"/>
              </a:ext>
            </a:extLst>
          </p:cNvPr>
          <p:cNvSpPr>
            <a:spLocks noGrp="1"/>
          </p:cNvSpPr>
          <p:nvPr>
            <p:ph type="sldNum" sz="quarter" idx="12"/>
          </p:nvPr>
        </p:nvSpPr>
        <p:spPr/>
        <p:txBody>
          <a:bodyPr/>
          <a:lstStyle/>
          <a:p>
            <a:fld id="{2F156F15-EA75-1645-AB19-2A02B3D91904}" type="slidenum">
              <a:rPr lang="en-US" smtClean="0"/>
              <a:t>‹#›</a:t>
            </a:fld>
            <a:endParaRPr lang="en-US"/>
          </a:p>
        </p:txBody>
      </p:sp>
    </p:spTree>
    <p:extLst>
      <p:ext uri="{BB962C8B-B14F-4D97-AF65-F5344CB8AC3E}">
        <p14:creationId xmlns:p14="http://schemas.microsoft.com/office/powerpoint/2010/main" val="265918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BE34-D7D8-E3DE-AC1A-26072935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3386E-2233-922D-CAB1-FEB599204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0ED4A-2560-5971-3A1C-DC6283271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881B-31B6-C2B1-2F3D-4A45F8AE7036}"/>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6" name="Footer Placeholder 5">
            <a:extLst>
              <a:ext uri="{FF2B5EF4-FFF2-40B4-BE49-F238E27FC236}">
                <a16:creationId xmlns:a16="http://schemas.microsoft.com/office/drawing/2014/main" id="{BDD93B25-EBDC-A833-3174-9DFE62AF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5726-F2FA-5F61-1B7C-713A26068F3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347908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655828" y="1833660"/>
            <a:ext cx="7735824" cy="4101472"/>
          </a:xfrm>
          <a:prstGeom prst="rect">
            <a:avLst/>
          </a:prstGeom>
        </p:spPr>
        <p:txBody>
          <a:bodyPr lIns="0" rIns="182880">
            <a:noAutofit/>
          </a:bodyPr>
          <a:lstStyle>
            <a:lvl1pPr marL="0" marR="0" indent="-310896" algn="l" defTabSz="914400" rtl="0" eaLnBrk="1" fontAlgn="auto" latinLnBrk="0" hangingPunct="1">
              <a:lnSpc>
                <a:spcPts val="2600"/>
              </a:lnSpc>
              <a:spcBef>
                <a:spcPts val="600"/>
              </a:spcBef>
              <a:spcAft>
                <a:spcPts val="0"/>
              </a:spcAft>
              <a:buClr>
                <a:srgbClr val="1D4F91"/>
              </a:buClr>
              <a:buSzPct val="100000"/>
              <a:buFont typeface="Arial" charset="0"/>
              <a:buChar char="•"/>
              <a:tabLst/>
              <a:defRPr sz="20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r>
              <a:rPr lang="en-US" err="1"/>
              <a:t>Quisque</a:t>
            </a:r>
            <a:r>
              <a:rPr lang="en-US"/>
              <a:t> ac </a:t>
            </a:r>
            <a:r>
              <a:rPr lang="en-US" err="1"/>
              <a:t>orci</a:t>
            </a:r>
            <a:r>
              <a:rPr lang="en-US"/>
              <a:t> in </a:t>
            </a:r>
            <a:r>
              <a:rPr lang="en-US" err="1"/>
              <a:t>turpis</a:t>
            </a:r>
            <a:r>
              <a:rPr lang="en-US"/>
              <a:t> </a:t>
            </a:r>
            <a:r>
              <a:rPr lang="en-US" err="1"/>
              <a:t>dapibus</a:t>
            </a:r>
            <a:r>
              <a:rPr lang="en-US"/>
              <a:t> </a:t>
            </a:r>
            <a:r>
              <a:rPr lang="en-US" err="1"/>
              <a:t>sagittis</a:t>
            </a:r>
            <a:r>
              <a:rPr lang="en-US"/>
              <a:t>.</a:t>
            </a:r>
          </a:p>
          <a:p>
            <a:r>
              <a:rPr lang="en-US" err="1"/>
              <a:t>Donec</a:t>
            </a:r>
            <a:r>
              <a:rPr lang="en-US"/>
              <a:t> vitae </a:t>
            </a:r>
            <a:r>
              <a:rPr lang="en-US" err="1"/>
              <a:t>justo</a:t>
            </a:r>
            <a:r>
              <a:rPr lang="en-US"/>
              <a:t> et </a:t>
            </a:r>
            <a:r>
              <a:rPr lang="en-US" err="1"/>
              <a:t>neque</a:t>
            </a:r>
            <a:r>
              <a:rPr lang="en-US"/>
              <a:t> </a:t>
            </a:r>
            <a:r>
              <a:rPr lang="en-US" err="1"/>
              <a:t>mollis</a:t>
            </a:r>
            <a:r>
              <a:rPr lang="en-US"/>
              <a:t> </a:t>
            </a:r>
            <a:r>
              <a:rPr lang="en-US" err="1"/>
              <a:t>consectetur</a:t>
            </a:r>
            <a:r>
              <a:rPr lang="en-US"/>
              <a:t>.</a:t>
            </a:r>
          </a:p>
          <a:p>
            <a:r>
              <a:rPr lang="en-US" err="1"/>
              <a:t>Etiam</a:t>
            </a:r>
            <a:r>
              <a:rPr lang="en-US"/>
              <a:t> </a:t>
            </a:r>
            <a:r>
              <a:rPr lang="en-US" err="1"/>
              <a:t>aliquet</a:t>
            </a:r>
            <a:r>
              <a:rPr lang="en-US"/>
              <a:t> ex </a:t>
            </a:r>
            <a:r>
              <a:rPr lang="en-US" err="1"/>
              <a:t>sed</a:t>
            </a:r>
            <a:r>
              <a:rPr lang="en-US"/>
              <a:t> </a:t>
            </a:r>
            <a:r>
              <a:rPr lang="en-US" err="1"/>
              <a:t>bibendum</a:t>
            </a:r>
            <a:r>
              <a:rPr lang="en-US"/>
              <a:t> </a:t>
            </a:r>
            <a:r>
              <a:rPr lang="en-US" err="1"/>
              <a:t>consequat</a:t>
            </a:r>
            <a:r>
              <a:rPr lang="en-US"/>
              <a:t>.</a:t>
            </a:r>
          </a:p>
          <a:p>
            <a:r>
              <a:rPr lang="en-US" err="1"/>
              <a:t>Cras</a:t>
            </a:r>
            <a:r>
              <a:rPr lang="en-US"/>
              <a:t> </a:t>
            </a:r>
            <a:r>
              <a:rPr lang="en-US" err="1"/>
              <a:t>lacinia</a:t>
            </a:r>
            <a:r>
              <a:rPr lang="en-US"/>
              <a:t> </a:t>
            </a:r>
            <a:r>
              <a:rPr lang="en-US" err="1"/>
              <a:t>est</a:t>
            </a:r>
            <a:r>
              <a:rPr lang="en-US"/>
              <a:t> ac </a:t>
            </a:r>
            <a:r>
              <a:rPr lang="en-US" err="1"/>
              <a:t>elit</a:t>
            </a:r>
            <a:r>
              <a:rPr lang="en-US"/>
              <a:t> </a:t>
            </a:r>
            <a:r>
              <a:rPr lang="en-US" err="1"/>
              <a:t>dignissim</a:t>
            </a:r>
            <a:r>
              <a:rPr lang="en-US"/>
              <a:t> </a:t>
            </a:r>
            <a:r>
              <a:rPr lang="en-US" err="1"/>
              <a:t>varius</a:t>
            </a:r>
            <a:r>
              <a:rPr lang="en-US"/>
              <a:t>.</a:t>
            </a:r>
          </a:p>
          <a:p>
            <a:r>
              <a:rPr lang="en-US" err="1"/>
              <a:t>Duis</a:t>
            </a:r>
            <a:r>
              <a:rPr lang="en-US"/>
              <a:t> sit </a:t>
            </a:r>
            <a:r>
              <a:rPr lang="en-US" err="1"/>
              <a:t>amet</a:t>
            </a:r>
            <a:r>
              <a:rPr lang="en-US"/>
              <a:t> </a:t>
            </a:r>
            <a:r>
              <a:rPr lang="en-US" err="1"/>
              <a:t>odio</a:t>
            </a:r>
            <a:r>
              <a:rPr lang="en-US"/>
              <a:t> </a:t>
            </a:r>
            <a:r>
              <a:rPr lang="en-US" err="1"/>
              <a:t>facilisis</a:t>
            </a:r>
            <a:r>
              <a:rPr lang="en-US"/>
              <a:t> </a:t>
            </a:r>
            <a:r>
              <a:rPr lang="en-US" err="1"/>
              <a:t>turpis</a:t>
            </a:r>
            <a:r>
              <a:rPr lang="en-US"/>
              <a:t> </a:t>
            </a:r>
            <a:r>
              <a:rPr lang="en-US" err="1"/>
              <a:t>sodales</a:t>
            </a:r>
            <a:r>
              <a:rPr lang="en-US"/>
              <a:t> </a:t>
            </a:r>
            <a:r>
              <a:rPr lang="en-US" err="1"/>
              <a:t>placerat</a:t>
            </a:r>
            <a:r>
              <a:rPr lang="en-US"/>
              <a:t>.</a:t>
            </a:r>
          </a:p>
          <a:p>
            <a:r>
              <a:rPr lang="en-US"/>
              <a:t>Justo et neque odio facilisis turpis </a:t>
            </a:r>
            <a:r>
              <a:rPr lang="en-US" err="1"/>
              <a:t>sodales</a:t>
            </a:r>
            <a:r>
              <a:rPr lang="en-US"/>
              <a:t> placerat.</a:t>
            </a:r>
          </a:p>
        </p:txBody>
      </p:sp>
      <p:sp>
        <p:nvSpPr>
          <p:cNvPr id="7" name="Title 3"/>
          <p:cNvSpPr>
            <a:spLocks noGrp="1"/>
          </p:cNvSpPr>
          <p:nvPr>
            <p:ph type="title" hasCustomPrompt="1"/>
          </p:nvPr>
        </p:nvSpPr>
        <p:spPr>
          <a:xfrm>
            <a:off x="658368" y="986619"/>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title</a:t>
            </a:r>
          </a:p>
        </p:txBody>
      </p:sp>
    </p:spTree>
    <p:extLst>
      <p:ext uri="{BB962C8B-B14F-4D97-AF65-F5344CB8AC3E}">
        <p14:creationId xmlns:p14="http://schemas.microsoft.com/office/powerpoint/2010/main" val="4120472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Mulit-level Bulleted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655828" y="1833659"/>
            <a:ext cx="7735824" cy="4101473"/>
          </a:xfrm>
          <a:prstGeom prst="rect">
            <a:avLst/>
          </a:prstGeom>
        </p:spPr>
        <p:txBody>
          <a:bodyPr>
            <a:noAutofit/>
          </a:bodyPr>
          <a:lstStyle>
            <a:lvl1pPr marL="0" indent="0">
              <a:lnSpc>
                <a:spcPts val="2300"/>
              </a:lnSpc>
              <a:buClr>
                <a:srgbClr val="005BBB"/>
              </a:buClr>
              <a:buFontTx/>
              <a:buNone/>
              <a:defRPr sz="1800" b="0" i="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548640" indent="-279400">
              <a:lnSpc>
                <a:spcPts val="2300"/>
              </a:lnSpc>
              <a:buClr>
                <a:srgbClr val="1D4F91"/>
              </a:buClr>
              <a:buFont typeface="Arial" charset="0"/>
              <a:buChar char="•"/>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a:t>CLICK TO EDIT MASTER TEXT STYLES</a:t>
            </a:r>
          </a:p>
          <a:p>
            <a:pPr lvl="1"/>
            <a:r>
              <a:rPr lang="en-US"/>
              <a:t>Second level text</a:t>
            </a:r>
          </a:p>
          <a:p>
            <a:pPr lvl="2"/>
            <a:r>
              <a:rPr lang="en-US"/>
              <a:t>Third level</a:t>
            </a:r>
          </a:p>
          <a:p>
            <a:pPr lvl="1"/>
            <a:r>
              <a:rPr lang="en-US"/>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a:t>Third level</a:t>
            </a:r>
          </a:p>
          <a:p>
            <a:pPr lvl="0"/>
            <a:r>
              <a:rPr lang="en-US"/>
              <a:t>CLICK TO EDIT MASTER TEXT STYLES</a:t>
            </a:r>
          </a:p>
          <a:p>
            <a:pPr lvl="1"/>
            <a:r>
              <a:rPr lang="en-US"/>
              <a:t>Second level text </a:t>
            </a:r>
          </a:p>
          <a:p>
            <a:pPr lvl="2"/>
            <a:r>
              <a:rPr lang="en-US"/>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a:t>Third level</a:t>
            </a:r>
          </a:p>
        </p:txBody>
      </p:sp>
      <p:sp>
        <p:nvSpPr>
          <p:cNvPr id="4" name="Title 3"/>
          <p:cNvSpPr>
            <a:spLocks noGrp="1"/>
          </p:cNvSpPr>
          <p:nvPr>
            <p:ph type="title" hasCustomPrompt="1"/>
          </p:nvPr>
        </p:nvSpPr>
        <p:spPr>
          <a:xfrm>
            <a:off x="658368" y="986620"/>
            <a:ext cx="10515600" cy="716084"/>
          </a:xfrm>
          <a:prstGeom prst="rect">
            <a:avLst/>
          </a:prstGeom>
        </p:spPr>
        <p:txBody>
          <a:bodyPr anchor="b">
            <a:norm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title</a:t>
            </a:r>
          </a:p>
        </p:txBody>
      </p:sp>
    </p:spTree>
    <p:extLst>
      <p:ext uri="{BB962C8B-B14F-4D97-AF65-F5344CB8AC3E}">
        <p14:creationId xmlns:p14="http://schemas.microsoft.com/office/powerpoint/2010/main" val="587575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9958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58367" y="1833658"/>
            <a:ext cx="7727865" cy="4101473"/>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
        <p:nvSpPr>
          <p:cNvPr id="4" name="Title 3"/>
          <p:cNvSpPr>
            <a:spLocks noGrp="1"/>
          </p:cNvSpPr>
          <p:nvPr>
            <p:ph type="title" hasCustomPrompt="1"/>
          </p:nvPr>
        </p:nvSpPr>
        <p:spPr>
          <a:xfrm>
            <a:off x="658368" y="984446"/>
            <a:ext cx="10515600" cy="716084"/>
          </a:xfrm>
          <a:prstGeom prst="rect">
            <a:avLst/>
          </a:prstGeom>
        </p:spPr>
        <p:txBody>
          <a:bodyPr anchor="b">
            <a:no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title</a:t>
            </a:r>
          </a:p>
        </p:txBody>
      </p:sp>
    </p:spTree>
    <p:extLst>
      <p:ext uri="{BB962C8B-B14F-4D97-AF65-F5344CB8AC3E}">
        <p14:creationId xmlns:p14="http://schemas.microsoft.com/office/powerpoint/2010/main" val="1390299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6873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113004" y="965197"/>
            <a:ext cx="7078995" cy="496993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6" name="Title 3"/>
          <p:cNvSpPr>
            <a:spLocks noGrp="1"/>
          </p:cNvSpPr>
          <p:nvPr>
            <p:ph type="title" hasCustomPrompt="1"/>
          </p:nvPr>
        </p:nvSpPr>
        <p:spPr>
          <a:xfrm>
            <a:off x="658368" y="985165"/>
            <a:ext cx="4268653" cy="716084"/>
          </a:xfrm>
          <a:prstGeom prst="rect">
            <a:avLst/>
          </a:prstGeom>
        </p:spPr>
        <p:txBody>
          <a:bodyPr anchor="b">
            <a:noAutofit/>
          </a:bodyPr>
          <a:lstStyle>
            <a:lvl1pPr>
              <a:lnSpc>
                <a:spcPct val="80000"/>
              </a:lnSpc>
              <a:defRPr sz="36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title</a:t>
            </a:r>
          </a:p>
        </p:txBody>
      </p:sp>
      <p:sp>
        <p:nvSpPr>
          <p:cNvPr id="10" name="Text Placeholder 2"/>
          <p:cNvSpPr>
            <a:spLocks noGrp="1"/>
          </p:cNvSpPr>
          <p:nvPr>
            <p:ph type="body" idx="1" hasCustomPrompt="1"/>
          </p:nvPr>
        </p:nvSpPr>
        <p:spPr>
          <a:xfrm>
            <a:off x="658369" y="1834652"/>
            <a:ext cx="4268652" cy="4100479"/>
          </a:xfrm>
          <a:prstGeom prst="rect">
            <a:avLst/>
          </a:prstGeom>
        </p:spPr>
        <p:txBody>
          <a:bodyPr>
            <a:noAutofit/>
          </a:bodyPr>
          <a:lstStyle>
            <a:lvl1pPr marL="0" indent="0">
              <a:lnSpc>
                <a:spcPts val="2600"/>
              </a:lnSpc>
              <a:buNone/>
              <a:defRPr sz="18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and </a:t>
            </a:r>
            <a:r>
              <a:rPr lang="en-US" err="1"/>
              <a:t>libero</a:t>
            </a:r>
            <a:r>
              <a:rPr lang="en-US"/>
              <a:t>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Tree>
    <p:extLst>
      <p:ext uri="{BB962C8B-B14F-4D97-AF65-F5344CB8AC3E}">
        <p14:creationId xmlns:p14="http://schemas.microsoft.com/office/powerpoint/2010/main" val="3892235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069B4A-9EBA-66AF-A33A-D62E2CE61F4B}"/>
              </a:ext>
            </a:extLst>
          </p:cNvPr>
          <p:cNvSpPr/>
          <p:nvPr userDrawn="1"/>
        </p:nvSpPr>
        <p:spPr>
          <a:xfrm>
            <a:off x="0" y="0"/>
            <a:ext cx="12192000" cy="6858000"/>
          </a:xfrm>
          <a:prstGeom prst="rect">
            <a:avLst/>
          </a:prstGeom>
          <a:gradFill>
            <a:gsLst>
              <a:gs pos="0">
                <a:schemeClr val="tx2">
                  <a:lumMod val="75000"/>
                </a:schemeClr>
              </a:gs>
              <a:gs pos="100000">
                <a:schemeClr val="tx2"/>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93923" y="3681248"/>
            <a:ext cx="6518267" cy="962190"/>
          </a:xfrm>
        </p:spPr>
        <p:txBody>
          <a:bodyPr>
            <a:normAutofit/>
          </a:bodyPr>
          <a:lstStyle>
            <a:lvl1pPr marL="0" indent="0" algn="l">
              <a:buNone/>
              <a:defRPr sz="1800" b="1" spc="50" baseline="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93925" y="1838673"/>
            <a:ext cx="6518265"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pic>
        <p:nvPicPr>
          <p:cNvPr id="4" name="Picture 3" descr="A group of logos on a black background&#10;&#10;Description automatically generated">
            <a:extLst>
              <a:ext uri="{FF2B5EF4-FFF2-40B4-BE49-F238E27FC236}">
                <a16:creationId xmlns:a16="http://schemas.microsoft.com/office/drawing/2014/main" id="{D587D3EC-1189-04E5-0218-BDCC901351EF}"/>
              </a:ext>
            </a:extLst>
          </p:cNvPr>
          <p:cNvPicPr>
            <a:picLocks noChangeAspect="1"/>
          </p:cNvPicPr>
          <p:nvPr userDrawn="1"/>
        </p:nvPicPr>
        <p:blipFill rotWithShape="1">
          <a:blip r:embed="rId2"/>
          <a:srcRect l="55634" t="1765" r="3003" b="77768"/>
          <a:stretch/>
        </p:blipFill>
        <p:spPr>
          <a:xfrm>
            <a:off x="9151957" y="5002306"/>
            <a:ext cx="3040043" cy="1855694"/>
          </a:xfrm>
          <a:prstGeom prst="rect">
            <a:avLst/>
          </a:prstGeom>
        </p:spPr>
      </p:pic>
    </p:spTree>
    <p:extLst>
      <p:ext uri="{BB962C8B-B14F-4D97-AF65-F5344CB8AC3E}">
        <p14:creationId xmlns:p14="http://schemas.microsoft.com/office/powerpoint/2010/main" val="572386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01616" y="3689156"/>
            <a:ext cx="6387638" cy="962190"/>
          </a:xfrm>
        </p:spPr>
        <p:txBody>
          <a:bodyPr>
            <a:normAutofit/>
          </a:bodyPr>
          <a:lstStyle>
            <a:lvl1pPr marL="0" indent="0" algn="l">
              <a:buNone/>
              <a:defRPr sz="1800" spc="50" baseline="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01616" y="1838673"/>
            <a:ext cx="6387639" cy="1827156"/>
          </a:xfrm>
        </p:spPr>
        <p:txBody>
          <a:bodyPr anchor="ctr">
            <a:noAutofit/>
          </a:bodyPr>
          <a:lstStyle>
            <a:lvl1pPr algn="l">
              <a:defRPr sz="5400" b="1">
                <a:solidFill>
                  <a:schemeClr val="tx2"/>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222920" y="0"/>
            <a:ext cx="4969080" cy="6858000"/>
          </a:xfrm>
          <a:noFill/>
        </p:spPr>
        <p:txBody>
          <a:bodyPr anchor="ctr"/>
          <a:lstStyle>
            <a:lvl1pPr algn="ctr">
              <a:defRPr spc="300">
                <a:solidFill>
                  <a:schemeClr val="accent1"/>
                </a:solidFill>
              </a:defRPr>
            </a:lvl1pPr>
          </a:lstStyle>
          <a:p>
            <a:endParaRPr lang="en-US"/>
          </a:p>
          <a:p>
            <a:endParaRPr lang="en-US"/>
          </a:p>
          <a:p>
            <a:r>
              <a:rPr lang="en-US"/>
              <a:t>CLICK ICON TO ADD PICTURE</a:t>
            </a:r>
          </a:p>
        </p:txBody>
      </p:sp>
      <p:pic>
        <p:nvPicPr>
          <p:cNvPr id="2" name="Picture 1">
            <a:extLst>
              <a:ext uri="{FF2B5EF4-FFF2-40B4-BE49-F238E27FC236}">
                <a16:creationId xmlns:a16="http://schemas.microsoft.com/office/drawing/2014/main" id="{FD8D500C-BC3C-C461-EECD-25E7B0C6751D}"/>
              </a:ext>
            </a:extLst>
          </p:cNvPr>
          <p:cNvPicPr>
            <a:picLocks noChangeAspect="1"/>
          </p:cNvPicPr>
          <p:nvPr userDrawn="1"/>
        </p:nvPicPr>
        <p:blipFill>
          <a:blip r:embed="rId2"/>
          <a:stretch>
            <a:fillRect/>
          </a:stretch>
        </p:blipFill>
        <p:spPr>
          <a:xfrm>
            <a:off x="501615" y="5605374"/>
            <a:ext cx="1513797" cy="863851"/>
          </a:xfrm>
          <a:prstGeom prst="rect">
            <a:avLst/>
          </a:prstGeom>
        </p:spPr>
      </p:pic>
    </p:spTree>
    <p:extLst>
      <p:ext uri="{BB962C8B-B14F-4D97-AF65-F5344CB8AC3E}">
        <p14:creationId xmlns:p14="http://schemas.microsoft.com/office/powerpoint/2010/main" val="2833355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813A17-0665-E221-4DA8-91DC8C9A4081}"/>
              </a:ext>
            </a:extLst>
          </p:cNvPr>
          <p:cNvSpPr/>
          <p:nvPr userDrawn="1"/>
        </p:nvSpPr>
        <p:spPr>
          <a:xfrm>
            <a:off x="0" y="0"/>
            <a:ext cx="12192000" cy="6858000"/>
          </a:xfrm>
          <a:prstGeom prst="rect">
            <a:avLst/>
          </a:prstGeom>
          <a:gradFill flip="none" rotWithShape="1">
            <a:gsLst>
              <a:gs pos="0">
                <a:schemeClr val="tx2">
                  <a:lumMod val="75000"/>
                </a:schemeClr>
              </a:gs>
              <a:gs pos="100000">
                <a:schemeClr val="tx2"/>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35468" y="4185318"/>
            <a:ext cx="7321061" cy="900863"/>
          </a:xfrm>
        </p:spPr>
        <p:txBody>
          <a:bodyPr anchor="ctr">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hasCustomPrompt="1"/>
          </p:nvPr>
        </p:nvSpPr>
        <p:spPr>
          <a:xfrm>
            <a:off x="4565582" y="692401"/>
            <a:ext cx="3060836" cy="3059651"/>
          </a:xfrm>
          <a:prstGeom prst="ellipse">
            <a:avLst/>
          </a:prstGeom>
          <a:noFill/>
        </p:spPr>
        <p:txBody>
          <a:bodyPr anchor="ctr">
            <a:normAutofit/>
          </a:bodyPr>
          <a:lstStyle>
            <a:lvl1pPr marL="0" indent="0" algn="ctr">
              <a:buNone/>
              <a:defRPr sz="1800" spc="300">
                <a:solidFill>
                  <a:schemeClr val="accent1"/>
                </a:solidFill>
              </a:defRPr>
            </a:lvl1pPr>
          </a:lstStyle>
          <a:p>
            <a:r>
              <a:rPr lang="en-US"/>
              <a:t>CLICK ICON TO</a:t>
            </a:r>
          </a:p>
          <a:p>
            <a:endParaRPr lang="en-US"/>
          </a:p>
          <a:p>
            <a:r>
              <a:rPr lang="en-US"/>
              <a:t>ADD PICTURE</a:t>
            </a:r>
          </a:p>
        </p:txBody>
      </p:sp>
      <p:pic>
        <p:nvPicPr>
          <p:cNvPr id="5" name="Picture 4" descr="A screenshot of a computer&#10;&#10;Description automatically generated">
            <a:extLst>
              <a:ext uri="{FF2B5EF4-FFF2-40B4-BE49-F238E27FC236}">
                <a16:creationId xmlns:a16="http://schemas.microsoft.com/office/drawing/2014/main" id="{41EAFBAA-3EF8-CF63-831E-627EFAF648CB}"/>
              </a:ext>
            </a:extLst>
          </p:cNvPr>
          <p:cNvPicPr>
            <a:picLocks noChangeAspect="1"/>
          </p:cNvPicPr>
          <p:nvPr userDrawn="1"/>
        </p:nvPicPr>
        <p:blipFill rotWithShape="1">
          <a:blip r:embed="rId2"/>
          <a:srcRect l="3722" t="35583" r="8000" b="48466"/>
          <a:stretch/>
        </p:blipFill>
        <p:spPr>
          <a:xfrm>
            <a:off x="4721222" y="5874530"/>
            <a:ext cx="2749552" cy="716593"/>
          </a:xfrm>
          <a:prstGeom prst="rect">
            <a:avLst/>
          </a:prstGeom>
        </p:spPr>
      </p:pic>
    </p:spTree>
    <p:extLst>
      <p:ext uri="{BB962C8B-B14F-4D97-AF65-F5344CB8AC3E}">
        <p14:creationId xmlns:p14="http://schemas.microsoft.com/office/powerpoint/2010/main" val="337640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435469" y="4185318"/>
            <a:ext cx="7321061" cy="900863"/>
          </a:xfrm>
        </p:spPr>
        <p:txBody>
          <a:bodyPr anchor="ctr">
            <a:normAutofit/>
          </a:bodyPr>
          <a:lstStyle>
            <a:lvl1pPr algn="ctr">
              <a:defRPr sz="4000" b="1">
                <a:solidFill>
                  <a:schemeClr val="tx2"/>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hasCustomPrompt="1"/>
          </p:nvPr>
        </p:nvSpPr>
        <p:spPr>
          <a:xfrm>
            <a:off x="4565582" y="692401"/>
            <a:ext cx="3060836" cy="3059651"/>
          </a:xfrm>
          <a:prstGeom prst="ellipse">
            <a:avLst/>
          </a:prstGeom>
          <a:noFill/>
        </p:spPr>
        <p:txBody>
          <a:bodyPr anchor="ctr">
            <a:normAutofit/>
          </a:bodyPr>
          <a:lstStyle>
            <a:lvl1pPr marL="0" indent="0" algn="ctr">
              <a:buNone/>
              <a:defRPr sz="1800" spc="300">
                <a:solidFill>
                  <a:schemeClr val="accent1"/>
                </a:solidFill>
              </a:defRPr>
            </a:lvl1pPr>
          </a:lstStyle>
          <a:p>
            <a:r>
              <a:rPr lang="en-US"/>
              <a:t>CLICK ICON TO</a:t>
            </a:r>
          </a:p>
          <a:p>
            <a:endParaRPr lang="en-US"/>
          </a:p>
          <a:p>
            <a:r>
              <a:rPr lang="en-US"/>
              <a:t>ADD PICTURE</a:t>
            </a:r>
          </a:p>
        </p:txBody>
      </p:sp>
      <p:pic>
        <p:nvPicPr>
          <p:cNvPr id="4" name="Picture 3" descr="A screenshot of a black background&#10;&#10;Description automatically generated">
            <a:extLst>
              <a:ext uri="{FF2B5EF4-FFF2-40B4-BE49-F238E27FC236}">
                <a16:creationId xmlns:a16="http://schemas.microsoft.com/office/drawing/2014/main" id="{17406DDC-CC63-CAE8-4BDF-022C0E45E8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62" t="3707" r="12060" b="77348"/>
          <a:stretch/>
        </p:blipFill>
        <p:spPr>
          <a:xfrm>
            <a:off x="4866860" y="5887689"/>
            <a:ext cx="2458279" cy="716593"/>
          </a:xfrm>
          <a:prstGeom prst="rect">
            <a:avLst/>
          </a:prstGeom>
        </p:spPr>
      </p:pic>
    </p:spTree>
    <p:extLst>
      <p:ext uri="{BB962C8B-B14F-4D97-AF65-F5344CB8AC3E}">
        <p14:creationId xmlns:p14="http://schemas.microsoft.com/office/powerpoint/2010/main" val="927188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7BEA-FCBC-1C94-599A-65690C87A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CBA-C617-FF80-43CE-6C988FB06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82EBB-366D-119D-08B9-911FD48BD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C7CAF-6651-22F0-7FC5-CEFC8FADF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D833C-A4D6-2EA8-393B-F6DCF463D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EF26A-B74F-203A-B2D8-4ADBFCECB649}"/>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8" name="Footer Placeholder 7">
            <a:extLst>
              <a:ext uri="{FF2B5EF4-FFF2-40B4-BE49-F238E27FC236}">
                <a16:creationId xmlns:a16="http://schemas.microsoft.com/office/drawing/2014/main" id="{904863AC-678D-B2E8-172F-2AC3FD1A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99B1A-0578-1AC9-1BCE-E82FC3EF4C42}"/>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9104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1_photo &amp; text">
    <p:bg>
      <p:bgPr>
        <a:solidFill>
          <a:schemeClr val="bg1"/>
        </a:solidFill>
        <a:effectLst/>
      </p:bgPr>
    </p:bg>
    <p:spTree>
      <p:nvGrpSpPr>
        <p:cNvPr id="1" name=""/>
        <p:cNvGrpSpPr/>
        <p:nvPr/>
      </p:nvGrpSpPr>
      <p:grpSpPr>
        <a:xfrm>
          <a:off x="0" y="0"/>
          <a:ext cx="0" cy="0"/>
          <a:chOff x="0" y="0"/>
          <a:chExt cx="0" cy="0"/>
        </a:xfrm>
      </p:grpSpPr>
      <p:sp>
        <p:nvSpPr>
          <p:cNvPr id="13" name="Picture Placeholder 2"/>
          <p:cNvSpPr>
            <a:spLocks noGrp="1"/>
          </p:cNvSpPr>
          <p:nvPr>
            <p:ph type="pic" idx="1"/>
          </p:nvPr>
        </p:nvSpPr>
        <p:spPr>
          <a:xfrm>
            <a:off x="0" y="0"/>
            <a:ext cx="6764692" cy="6858000"/>
          </a:xfrm>
          <a:noFill/>
        </p:spPr>
        <p:txBody>
          <a:bodyPr anchor="ctr">
            <a:normAutofit/>
          </a:bodyPr>
          <a:lstStyle>
            <a:lvl1pPr marL="0" indent="0" algn="ctr">
              <a:buNone/>
              <a:defRPr sz="1800" spc="3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r>
              <a:rPr lang="en-US"/>
              <a:t>CLICK ICON TO ADD PICTURE</a:t>
            </a:r>
          </a:p>
        </p:txBody>
      </p:sp>
      <p:sp>
        <p:nvSpPr>
          <p:cNvPr id="4" name="Rectangle 3">
            <a:extLst>
              <a:ext uri="{FF2B5EF4-FFF2-40B4-BE49-F238E27FC236}">
                <a16:creationId xmlns:a16="http://schemas.microsoft.com/office/drawing/2014/main" id="{44487C50-48C7-98F4-0FBC-B0D6665E8235}"/>
              </a:ext>
            </a:extLst>
          </p:cNvPr>
          <p:cNvSpPr/>
          <p:nvPr userDrawn="1"/>
        </p:nvSpPr>
        <p:spPr>
          <a:xfrm>
            <a:off x="6762414" y="0"/>
            <a:ext cx="5429586" cy="6858000"/>
          </a:xfrm>
          <a:prstGeom prst="rect">
            <a:avLst/>
          </a:prstGeom>
          <a:gradFill>
            <a:gsLst>
              <a:gs pos="0">
                <a:schemeClr val="tx2">
                  <a:lumMod val="75000"/>
                </a:schemeClr>
              </a:gs>
              <a:gs pos="99000">
                <a:schemeClr val="tx2"/>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7287387" y="0"/>
            <a:ext cx="4708453" cy="1716884"/>
          </a:xfrm>
        </p:spPr>
        <p:txBody>
          <a:bodyPr anchor="b">
            <a:noAutofit/>
          </a:bodyPr>
          <a:lstStyle>
            <a:lvl1pPr algn="l">
              <a:defRPr sz="2400" b="1">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287388" y="1912774"/>
            <a:ext cx="4708454" cy="4169469"/>
          </a:xfrm>
        </p:spPr>
        <p:txBody>
          <a:bodyPr>
            <a:normAutofit/>
          </a:bodyPr>
          <a:lstStyle>
            <a:lvl1pPr marL="0" indent="0">
              <a:lnSpc>
                <a:spcPct val="100000"/>
              </a:lnSpc>
              <a:spcBef>
                <a:spcPts val="0"/>
              </a:spcBef>
              <a:spcAft>
                <a:spcPts val="600"/>
              </a:spcAft>
              <a:buFont typeface="Arial" panose="020B0604020202020204" pitchFamily="34" charset="0"/>
              <a:buNone/>
              <a:defRPr sz="1400" b="1">
                <a:solidFill>
                  <a:schemeClr val="bg1">
                    <a:lumMod val="95000"/>
                  </a:schemeClr>
                </a:solidFill>
              </a:defRPr>
            </a:lvl1pPr>
            <a:lvl2pPr marL="742950" indent="-285750">
              <a:lnSpc>
                <a:spcPct val="100000"/>
              </a:lnSpc>
              <a:spcBef>
                <a:spcPts val="0"/>
              </a:spcBef>
              <a:spcAft>
                <a:spcPts val="600"/>
              </a:spcAft>
              <a:buFont typeface="Arial" panose="020B0604020202020204" pitchFamily="34" charset="0"/>
              <a:buChar char="•"/>
              <a:defRPr sz="1400" b="1">
                <a:solidFill>
                  <a:schemeClr val="bg1">
                    <a:lumMod val="95000"/>
                  </a:schemeClr>
                </a:solidFill>
              </a:defRPr>
            </a:lvl2pPr>
            <a:lvl3pPr marL="1143000" indent="-228600">
              <a:lnSpc>
                <a:spcPct val="100000"/>
              </a:lnSpc>
              <a:spcBef>
                <a:spcPts val="0"/>
              </a:spcBef>
              <a:spcAft>
                <a:spcPts val="600"/>
              </a:spcAft>
              <a:buFont typeface="Arial" panose="020B0604020202020204" pitchFamily="34" charset="0"/>
              <a:buChar char="•"/>
              <a:defRPr sz="1400">
                <a:solidFill>
                  <a:schemeClr val="bg1">
                    <a:lumMod val="95000"/>
                  </a:schemeClr>
                </a:solidFill>
              </a:defRPr>
            </a:lvl3pPr>
            <a:lvl4pPr marL="1600200" indent="-228600">
              <a:lnSpc>
                <a:spcPct val="100000"/>
              </a:lnSpc>
              <a:spcBef>
                <a:spcPts val="0"/>
              </a:spcBef>
              <a:spcAft>
                <a:spcPts val="600"/>
              </a:spcAft>
              <a:buFont typeface="Arial" panose="020B0604020202020204" pitchFamily="34" charset="0"/>
              <a:buChar char="•"/>
              <a:defRPr sz="1200">
                <a:solidFill>
                  <a:schemeClr val="bg1">
                    <a:lumMod val="95000"/>
                  </a:schemeClr>
                </a:solidFill>
              </a:defRPr>
            </a:lvl4pPr>
            <a:lvl5pPr marL="2057400" indent="-228600">
              <a:lnSpc>
                <a:spcPct val="100000"/>
              </a:lnSpc>
              <a:spcBef>
                <a:spcPts val="0"/>
              </a:spcBef>
              <a:spcAft>
                <a:spcPts val="600"/>
              </a:spcAft>
              <a:buFont typeface="Arial" panose="020B0604020202020204" pitchFamily="34" charset="0"/>
              <a:buChar char="•"/>
              <a:defRPr sz="1100">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 name="Picture 1" descr="A group of logos on a black background&#10;&#10;Description automatically generated">
            <a:extLst>
              <a:ext uri="{FF2B5EF4-FFF2-40B4-BE49-F238E27FC236}">
                <a16:creationId xmlns:a16="http://schemas.microsoft.com/office/drawing/2014/main" id="{06DAC687-738A-9D86-101E-03A1D797749A}"/>
              </a:ext>
            </a:extLst>
          </p:cNvPr>
          <p:cNvPicPr>
            <a:picLocks noChangeAspect="1"/>
          </p:cNvPicPr>
          <p:nvPr userDrawn="1"/>
        </p:nvPicPr>
        <p:blipFill rotWithShape="1">
          <a:blip r:embed="rId2"/>
          <a:srcRect l="55634" t="1765" r="3003" b="77768"/>
          <a:stretch/>
        </p:blipFill>
        <p:spPr>
          <a:xfrm>
            <a:off x="10921136" y="6082242"/>
            <a:ext cx="1270864" cy="775757"/>
          </a:xfrm>
          <a:prstGeom prst="rect">
            <a:avLst/>
          </a:prstGeom>
        </p:spPr>
      </p:pic>
    </p:spTree>
    <p:extLst>
      <p:ext uri="{BB962C8B-B14F-4D97-AF65-F5344CB8AC3E}">
        <p14:creationId xmlns:p14="http://schemas.microsoft.com/office/powerpoint/2010/main" val="3580975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ontent 1_photo &amp; text">
    <p:bg>
      <p:bgPr>
        <a:solidFill>
          <a:schemeClr val="bg1"/>
        </a:solidFill>
        <a:effectLst/>
      </p:bgPr>
    </p:bg>
    <p:spTree>
      <p:nvGrpSpPr>
        <p:cNvPr id="1" name=""/>
        <p:cNvGrpSpPr/>
        <p:nvPr/>
      </p:nvGrpSpPr>
      <p:grpSpPr>
        <a:xfrm>
          <a:off x="0" y="0"/>
          <a:ext cx="0" cy="0"/>
          <a:chOff x="0" y="0"/>
          <a:chExt cx="0" cy="0"/>
        </a:xfrm>
      </p:grpSpPr>
      <p:sp>
        <p:nvSpPr>
          <p:cNvPr id="13" name="Picture Placeholder 2"/>
          <p:cNvSpPr>
            <a:spLocks noGrp="1"/>
          </p:cNvSpPr>
          <p:nvPr>
            <p:ph type="pic" idx="1"/>
          </p:nvPr>
        </p:nvSpPr>
        <p:spPr>
          <a:xfrm>
            <a:off x="0" y="0"/>
            <a:ext cx="6764692" cy="6858000"/>
          </a:xfrm>
          <a:noFill/>
        </p:spPr>
        <p:txBody>
          <a:bodyPr anchor="ctr">
            <a:normAutofit/>
          </a:bodyPr>
          <a:lstStyle>
            <a:lvl1pPr marL="0" indent="0" algn="ctr">
              <a:buNone/>
              <a:defRPr sz="1800" spc="3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r>
              <a:rPr lang="en-US"/>
              <a:t>CLICK ICON TO ADD PICTURE</a:t>
            </a:r>
          </a:p>
        </p:txBody>
      </p:sp>
      <p:sp>
        <p:nvSpPr>
          <p:cNvPr id="14" name="Title 1"/>
          <p:cNvSpPr>
            <a:spLocks noGrp="1"/>
          </p:cNvSpPr>
          <p:nvPr>
            <p:ph type="title"/>
          </p:nvPr>
        </p:nvSpPr>
        <p:spPr>
          <a:xfrm>
            <a:off x="7287388" y="0"/>
            <a:ext cx="4663186" cy="1716884"/>
          </a:xfrm>
        </p:spPr>
        <p:txBody>
          <a:bodyPr anchor="b">
            <a:noAutofit/>
          </a:bodyPr>
          <a:lstStyle>
            <a:lvl1pPr algn="l">
              <a:defRPr sz="2400" b="1">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287387" y="1912774"/>
            <a:ext cx="4681293" cy="4169469"/>
          </a:xfrm>
        </p:spPr>
        <p:txBody>
          <a:bodyPr>
            <a:normAutofit/>
          </a:bodyPr>
          <a:lstStyle>
            <a:lvl1pPr marL="0" indent="0">
              <a:lnSpc>
                <a:spcPct val="100000"/>
              </a:lnSpc>
              <a:spcBef>
                <a:spcPts val="0"/>
              </a:spcBef>
              <a:spcAft>
                <a:spcPts val="600"/>
              </a:spcAft>
              <a:buFont typeface="Arial" panose="020B0604020202020204" pitchFamily="34" charset="0"/>
              <a:buNone/>
              <a:defRPr sz="1400" b="1">
                <a:solidFill>
                  <a:schemeClr val="tx2"/>
                </a:solidFill>
              </a:defRPr>
            </a:lvl1pPr>
            <a:lvl2pPr marL="742950" indent="-285750">
              <a:lnSpc>
                <a:spcPct val="100000"/>
              </a:lnSpc>
              <a:spcBef>
                <a:spcPts val="0"/>
              </a:spcBef>
              <a:spcAft>
                <a:spcPts val="600"/>
              </a:spcAft>
              <a:buFont typeface="Arial" panose="020B0604020202020204" pitchFamily="34" charset="0"/>
              <a:buChar char="•"/>
              <a:defRPr sz="1400" b="1">
                <a:solidFill>
                  <a:schemeClr val="tx2"/>
                </a:solidFill>
              </a:defRPr>
            </a:lvl2pPr>
            <a:lvl3pPr marL="1143000" indent="-228600">
              <a:lnSpc>
                <a:spcPct val="100000"/>
              </a:lnSpc>
              <a:spcBef>
                <a:spcPts val="0"/>
              </a:spcBef>
              <a:spcAft>
                <a:spcPts val="600"/>
              </a:spcAft>
              <a:buFont typeface="Arial" panose="020B0604020202020204" pitchFamily="34" charset="0"/>
              <a:buChar char="•"/>
              <a:defRPr sz="1400">
                <a:solidFill>
                  <a:schemeClr val="tx2"/>
                </a:solidFill>
              </a:defRPr>
            </a:lvl3pPr>
            <a:lvl4pPr marL="1600200" indent="-228600">
              <a:lnSpc>
                <a:spcPct val="100000"/>
              </a:lnSpc>
              <a:spcBef>
                <a:spcPts val="0"/>
              </a:spcBef>
              <a:spcAft>
                <a:spcPts val="600"/>
              </a:spcAft>
              <a:buFont typeface="Arial" panose="020B0604020202020204" pitchFamily="34" charset="0"/>
              <a:buChar char="•"/>
              <a:defRPr sz="1200">
                <a:solidFill>
                  <a:schemeClr val="tx2"/>
                </a:solidFill>
              </a:defRPr>
            </a:lvl4pPr>
            <a:lvl5pPr marL="2057400" indent="-228600">
              <a:lnSpc>
                <a:spcPct val="100000"/>
              </a:lnSpc>
              <a:spcBef>
                <a:spcPts val="0"/>
              </a:spcBef>
              <a:spcAft>
                <a:spcPts val="600"/>
              </a:spcAft>
              <a:buFont typeface="Arial" panose="020B0604020202020204" pitchFamily="34" charset="0"/>
              <a:buChar char="•"/>
              <a:defRPr sz="1100">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 name="Picture 1" descr="A group of logos on a black background&#10;&#10;Description automatically generated">
            <a:extLst>
              <a:ext uri="{FF2B5EF4-FFF2-40B4-BE49-F238E27FC236}">
                <a16:creationId xmlns:a16="http://schemas.microsoft.com/office/drawing/2014/main" id="{B4758F36-7D8D-D982-C79E-AF55E16B0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39" t="2495" r="53959" b="77472"/>
          <a:stretch/>
        </p:blipFill>
        <p:spPr>
          <a:xfrm>
            <a:off x="10895479" y="6082243"/>
            <a:ext cx="1296521" cy="775757"/>
          </a:xfrm>
          <a:prstGeom prst="rect">
            <a:avLst/>
          </a:prstGeom>
        </p:spPr>
      </p:pic>
    </p:spTree>
    <p:extLst>
      <p:ext uri="{BB962C8B-B14F-4D97-AF65-F5344CB8AC3E}">
        <p14:creationId xmlns:p14="http://schemas.microsoft.com/office/powerpoint/2010/main" val="318578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ontent 1_photo &amp; tex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7AB69-F863-1D21-C8BB-5EF4C54D1049}"/>
              </a:ext>
            </a:extLst>
          </p:cNvPr>
          <p:cNvSpPr/>
          <p:nvPr userDrawn="1"/>
        </p:nvSpPr>
        <p:spPr>
          <a:xfrm>
            <a:off x="0" y="0"/>
            <a:ext cx="7264530" cy="6858000"/>
          </a:xfrm>
          <a:prstGeom prst="rect">
            <a:avLst/>
          </a:prstGeom>
          <a:gradFill flip="none" rotWithShape="1">
            <a:gsLst>
              <a:gs pos="0">
                <a:schemeClr val="tx2">
                  <a:lumMod val="75000"/>
                </a:schemeClr>
              </a:gs>
              <a:gs pos="99000">
                <a:schemeClr val="tx2"/>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7264530" y="0"/>
            <a:ext cx="4927470" cy="6858000"/>
          </a:xfrm>
          <a:noFill/>
        </p:spPr>
        <p:txBody>
          <a:bodyPr anchor="ctr">
            <a:normAutofit/>
          </a:bodyPr>
          <a:lstStyle>
            <a:lvl1pPr marL="0" indent="0" algn="ctr">
              <a:buNone/>
              <a:defRPr sz="1800" spc="3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r>
              <a:rPr lang="en-US"/>
              <a:t>CLICK ICON TO ADD PICTURE</a:t>
            </a:r>
          </a:p>
        </p:txBody>
      </p:sp>
      <p:sp>
        <p:nvSpPr>
          <p:cNvPr id="14" name="Title 1"/>
          <p:cNvSpPr>
            <a:spLocks noGrp="1"/>
          </p:cNvSpPr>
          <p:nvPr>
            <p:ph type="title"/>
          </p:nvPr>
        </p:nvSpPr>
        <p:spPr>
          <a:xfrm>
            <a:off x="414148" y="0"/>
            <a:ext cx="6535292" cy="1343660"/>
          </a:xfrm>
        </p:spPr>
        <p:txBody>
          <a:bodyPr anchor="b">
            <a:noAutofit/>
          </a:bodyPr>
          <a:lstStyle>
            <a:lvl1pPr algn="l">
              <a:defRPr sz="3200" b="1">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414148" y="1548883"/>
            <a:ext cx="6535292" cy="4721289"/>
          </a:xfrm>
        </p:spPr>
        <p:txBody>
          <a:bodyPr numCol="2" spcCol="274320"/>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screenshot of a computer&#10;&#10;Description automatically generated">
            <a:extLst>
              <a:ext uri="{FF2B5EF4-FFF2-40B4-BE49-F238E27FC236}">
                <a16:creationId xmlns:a16="http://schemas.microsoft.com/office/drawing/2014/main" id="{14E19F74-440F-F3DF-BAD5-A6A61C96F6D2}"/>
              </a:ext>
            </a:extLst>
          </p:cNvPr>
          <p:cNvPicPr>
            <a:picLocks noChangeAspect="1"/>
          </p:cNvPicPr>
          <p:nvPr userDrawn="1"/>
        </p:nvPicPr>
        <p:blipFill rotWithShape="1">
          <a:blip r:embed="rId2"/>
          <a:srcRect l="8254" t="35583" r="7999" b="48466"/>
          <a:stretch/>
        </p:blipFill>
        <p:spPr>
          <a:xfrm>
            <a:off x="1" y="6324828"/>
            <a:ext cx="1693590" cy="465272"/>
          </a:xfrm>
          <a:prstGeom prst="rect">
            <a:avLst/>
          </a:prstGeom>
        </p:spPr>
      </p:pic>
    </p:spTree>
    <p:extLst>
      <p:ext uri="{BB962C8B-B14F-4D97-AF65-F5344CB8AC3E}">
        <p14:creationId xmlns:p14="http://schemas.microsoft.com/office/powerpoint/2010/main" val="112240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ontent 3_text">
    <p:spTree>
      <p:nvGrpSpPr>
        <p:cNvPr id="1" name=""/>
        <p:cNvGrpSpPr/>
        <p:nvPr/>
      </p:nvGrpSpPr>
      <p:grpSpPr>
        <a:xfrm>
          <a:off x="0" y="0"/>
          <a:ext cx="0" cy="0"/>
          <a:chOff x="0" y="0"/>
          <a:chExt cx="0" cy="0"/>
        </a:xfrm>
      </p:grpSpPr>
      <p:sp>
        <p:nvSpPr>
          <p:cNvPr id="14" name="Title 1"/>
          <p:cNvSpPr>
            <a:spLocks noGrp="1"/>
          </p:cNvSpPr>
          <p:nvPr>
            <p:ph type="title"/>
          </p:nvPr>
        </p:nvSpPr>
        <p:spPr>
          <a:xfrm>
            <a:off x="414147" y="1"/>
            <a:ext cx="6705110" cy="1343660"/>
          </a:xfrm>
        </p:spPr>
        <p:txBody>
          <a:bodyPr anchor="b">
            <a:normAutofit/>
          </a:bodyPr>
          <a:lstStyle>
            <a:lvl1pPr algn="l">
              <a:defRPr sz="3200" b="1">
                <a:solidFill>
                  <a:schemeClr val="accent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414147" y="1501810"/>
            <a:ext cx="6705110" cy="4774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525F0768-A161-6A94-FAC7-1241C9145A5F}"/>
              </a:ext>
            </a:extLst>
          </p:cNvPr>
          <p:cNvSpPr>
            <a:spLocks noGrp="1"/>
          </p:cNvSpPr>
          <p:nvPr>
            <p:ph type="pic" idx="1"/>
          </p:nvPr>
        </p:nvSpPr>
        <p:spPr>
          <a:xfrm>
            <a:off x="7264530" y="0"/>
            <a:ext cx="4927470" cy="6858000"/>
          </a:xfrm>
          <a:noFill/>
        </p:spPr>
        <p:txBody>
          <a:bodyPr anchor="ctr">
            <a:normAutofit/>
          </a:bodyPr>
          <a:lstStyle>
            <a:lvl1pPr marL="0" indent="0" algn="ctr">
              <a:buNone/>
              <a:defRPr sz="1800" spc="3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r>
              <a:rPr lang="en-US"/>
              <a:t>CLICK ICON TO ADD PICTURE</a:t>
            </a:r>
          </a:p>
        </p:txBody>
      </p:sp>
      <p:pic>
        <p:nvPicPr>
          <p:cNvPr id="2" name="Picture 1" descr="A screenshot of a black background&#10;&#10;Description automatically generated">
            <a:extLst>
              <a:ext uri="{FF2B5EF4-FFF2-40B4-BE49-F238E27FC236}">
                <a16:creationId xmlns:a16="http://schemas.microsoft.com/office/drawing/2014/main" id="{5D8634DD-454E-52B4-6F4B-052C6F533F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62" t="2833" r="12060" b="78222"/>
          <a:stretch/>
        </p:blipFill>
        <p:spPr>
          <a:xfrm>
            <a:off x="1" y="6293666"/>
            <a:ext cx="1629624" cy="475038"/>
          </a:xfrm>
          <a:prstGeom prst="rect">
            <a:avLst/>
          </a:prstGeom>
        </p:spPr>
      </p:pic>
    </p:spTree>
    <p:extLst>
      <p:ext uri="{BB962C8B-B14F-4D97-AF65-F5344CB8AC3E}">
        <p14:creationId xmlns:p14="http://schemas.microsoft.com/office/powerpoint/2010/main" val="2609653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1"/>
            <a:ext cx="1408922" cy="6857999"/>
          </a:xfrm>
          <a:prstGeom prst="rect">
            <a:avLst/>
          </a:prstGeom>
          <a:gradFill>
            <a:gsLst>
              <a:gs pos="100000">
                <a:schemeClr val="tx2"/>
              </a:gs>
              <a:gs pos="0">
                <a:schemeClr val="tx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14" name="Title 1"/>
          <p:cNvSpPr>
            <a:spLocks noGrp="1"/>
          </p:cNvSpPr>
          <p:nvPr>
            <p:ph type="title"/>
          </p:nvPr>
        </p:nvSpPr>
        <p:spPr>
          <a:xfrm>
            <a:off x="1920209" y="1"/>
            <a:ext cx="10047377" cy="1343660"/>
          </a:xfrm>
        </p:spPr>
        <p:txBody>
          <a:bodyPr anchor="b">
            <a:normAutofit/>
          </a:bodyPr>
          <a:lstStyle>
            <a:lvl1pPr algn="l">
              <a:defRPr sz="3200" b="1">
                <a:solidFill>
                  <a:schemeClr val="accent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20209" y="1511300"/>
            <a:ext cx="10047377" cy="457094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group of logos on a black background&#10;&#10;Description automatically generated">
            <a:extLst>
              <a:ext uri="{FF2B5EF4-FFF2-40B4-BE49-F238E27FC236}">
                <a16:creationId xmlns:a16="http://schemas.microsoft.com/office/drawing/2014/main" id="{D89B2F59-EB3D-66C5-5322-EDDC12E6F6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39" t="2495" r="53959" b="77472"/>
          <a:stretch/>
        </p:blipFill>
        <p:spPr>
          <a:xfrm>
            <a:off x="10895479" y="6082243"/>
            <a:ext cx="1296521" cy="775757"/>
          </a:xfrm>
          <a:prstGeom prst="rect">
            <a:avLst/>
          </a:prstGeom>
        </p:spPr>
      </p:pic>
    </p:spTree>
    <p:extLst>
      <p:ext uri="{BB962C8B-B14F-4D97-AF65-F5344CB8AC3E}">
        <p14:creationId xmlns:p14="http://schemas.microsoft.com/office/powerpoint/2010/main" val="1310718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_wLOGO">
    <p:bg>
      <p:bgPr>
        <a:solidFill>
          <a:schemeClr val="bg1"/>
        </a:solidFill>
        <a:effectLst/>
      </p:bgPr>
    </p:bg>
    <p:spTree>
      <p:nvGrpSpPr>
        <p:cNvPr id="1" name=""/>
        <p:cNvGrpSpPr/>
        <p:nvPr/>
      </p:nvGrpSpPr>
      <p:grpSpPr>
        <a:xfrm>
          <a:off x="0" y="0"/>
          <a:ext cx="0" cy="0"/>
          <a:chOff x="0" y="0"/>
          <a:chExt cx="0" cy="0"/>
        </a:xfrm>
      </p:grpSpPr>
      <p:pic>
        <p:nvPicPr>
          <p:cNvPr id="2" name="Picture 1" descr="A group of logos on a black background&#10;&#10;Description automatically generated">
            <a:extLst>
              <a:ext uri="{FF2B5EF4-FFF2-40B4-BE49-F238E27FC236}">
                <a16:creationId xmlns:a16="http://schemas.microsoft.com/office/drawing/2014/main" id="{5D11E9C4-58DF-5E44-FCC5-6A68EF682A21}"/>
              </a:ext>
            </a:extLst>
          </p:cNvPr>
          <p:cNvPicPr>
            <a:picLocks noChangeAspect="1"/>
          </p:cNvPicPr>
          <p:nvPr userDrawn="1"/>
        </p:nvPicPr>
        <p:blipFill rotWithShape="1">
          <a:blip r:embed="rId2"/>
          <a:srcRect l="55634" t="71794" r="3003" b="7739"/>
          <a:stretch/>
        </p:blipFill>
        <p:spPr>
          <a:xfrm>
            <a:off x="10817352" y="6018890"/>
            <a:ext cx="1374648" cy="839109"/>
          </a:xfrm>
          <a:prstGeom prst="rect">
            <a:avLst/>
          </a:prstGeom>
        </p:spPr>
      </p:pic>
    </p:spTree>
    <p:extLst>
      <p:ext uri="{BB962C8B-B14F-4D97-AF65-F5344CB8AC3E}">
        <p14:creationId xmlns:p14="http://schemas.microsoft.com/office/powerpoint/2010/main" val="229078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_wURL">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3D6B8F0-EC39-550B-02F8-0249B2F07B9E}"/>
              </a:ext>
            </a:extLst>
          </p:cNvPr>
          <p:cNvPicPr>
            <a:picLocks noChangeAspect="1"/>
          </p:cNvPicPr>
          <p:nvPr userDrawn="1"/>
        </p:nvPicPr>
        <p:blipFill rotWithShape="1">
          <a:blip r:embed="rId2"/>
          <a:srcRect l="8254" t="67591" r="7999" b="16458"/>
          <a:stretch/>
        </p:blipFill>
        <p:spPr>
          <a:xfrm>
            <a:off x="0" y="6259898"/>
            <a:ext cx="1787703" cy="491127"/>
          </a:xfrm>
          <a:prstGeom prst="rect">
            <a:avLst/>
          </a:prstGeom>
        </p:spPr>
      </p:pic>
    </p:spTree>
    <p:extLst>
      <p:ext uri="{BB962C8B-B14F-4D97-AF65-F5344CB8AC3E}">
        <p14:creationId xmlns:p14="http://schemas.microsoft.com/office/powerpoint/2010/main" val="3056190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909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507072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ontent 3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21856"/>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3391764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2D8-A927-FF30-78C7-C18C11867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2531D-56C4-A6AA-A613-EB9489F5BBF0}"/>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4" name="Footer Placeholder 3">
            <a:extLst>
              <a:ext uri="{FF2B5EF4-FFF2-40B4-BE49-F238E27FC236}">
                <a16:creationId xmlns:a16="http://schemas.microsoft.com/office/drawing/2014/main" id="{248B9BE3-6D88-28F1-10AF-79E0C9F33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A57E-851B-600D-876B-BD344D5955D0}"/>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554475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a:off x="7021586" y="0"/>
            <a:ext cx="5170414"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p:nvPr>
        </p:nvSpPr>
        <p:spPr>
          <a:xfrm>
            <a:off x="7584831" y="1610686"/>
            <a:ext cx="3997569" cy="4551028"/>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
        <p:nvSpPr>
          <p:cNvPr id="13" name="Picture Placeholder 2"/>
          <p:cNvSpPr>
            <a:spLocks noGrp="1"/>
          </p:cNvSpPr>
          <p:nvPr>
            <p:ph type="pic" idx="1"/>
          </p:nvPr>
        </p:nvSpPr>
        <p:spPr>
          <a:xfrm>
            <a:off x="2" y="0"/>
            <a:ext cx="7021584"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584831" y="696286"/>
            <a:ext cx="3997569" cy="587137"/>
          </a:xfrm>
        </p:spPr>
        <p:txBody>
          <a:bodyPr anchor="t">
            <a:normAutofit/>
          </a:bodyPr>
          <a:lstStyle>
            <a:lvl1pPr algn="l">
              <a:defRPr sz="24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3154" y="6249641"/>
            <a:ext cx="816163" cy="477461"/>
          </a:xfrm>
          <a:prstGeom prst="rect">
            <a:avLst/>
          </a:prstGeom>
        </p:spPr>
      </p:pic>
    </p:spTree>
    <p:extLst>
      <p:ext uri="{BB962C8B-B14F-4D97-AF65-F5344CB8AC3E}">
        <p14:creationId xmlns:p14="http://schemas.microsoft.com/office/powerpoint/2010/main" val="2543176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35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D222-227B-86D9-DF4C-C78F88C22FCD}"/>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3" name="Footer Placeholder 2">
            <a:extLst>
              <a:ext uri="{FF2B5EF4-FFF2-40B4-BE49-F238E27FC236}">
                <a16:creationId xmlns:a16="http://schemas.microsoft.com/office/drawing/2014/main" id="{260342B9-325B-4C2C-BC13-9013F438E0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E55F1-E49D-FEEB-24BD-D8CDB62C3BF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74022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86B9-3ED0-9715-3F94-AE64FA57C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52F88-FAB2-4244-6B2D-F94FC842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306DB-AD54-8B0C-896C-E1CC5A6D8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94B01-1F4A-0119-BCFD-AB89307BDEC0}"/>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6" name="Footer Placeholder 5">
            <a:extLst>
              <a:ext uri="{FF2B5EF4-FFF2-40B4-BE49-F238E27FC236}">
                <a16:creationId xmlns:a16="http://schemas.microsoft.com/office/drawing/2014/main" id="{079A571F-ACBB-B796-816B-63CB91E2B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0FBB5-F719-4677-F7EC-D73D0C404FEA}"/>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91327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D8-AEA2-DDDE-5A07-9B4A15EDD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9AA52-2B10-77D3-2639-2853499F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E7D7C-E12B-1219-0BA5-15DB215D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D1C8A-5837-E5A5-2C5F-DCE9D34EA5DE}"/>
              </a:ext>
            </a:extLst>
          </p:cNvPr>
          <p:cNvSpPr>
            <a:spLocks noGrp="1"/>
          </p:cNvSpPr>
          <p:nvPr>
            <p:ph type="dt" sz="half" idx="10"/>
          </p:nvPr>
        </p:nvSpPr>
        <p:spPr/>
        <p:txBody>
          <a:bodyPr/>
          <a:lstStyle/>
          <a:p>
            <a:fld id="{A4DFAF99-672D-4536-B69E-619E30BDF832}" type="datetimeFigureOut">
              <a:rPr lang="en-US" smtClean="0"/>
              <a:t>5/21/2024</a:t>
            </a:fld>
            <a:endParaRPr lang="en-US"/>
          </a:p>
        </p:txBody>
      </p:sp>
      <p:sp>
        <p:nvSpPr>
          <p:cNvPr id="6" name="Footer Placeholder 5">
            <a:extLst>
              <a:ext uri="{FF2B5EF4-FFF2-40B4-BE49-F238E27FC236}">
                <a16:creationId xmlns:a16="http://schemas.microsoft.com/office/drawing/2014/main" id="{BC7660C7-1CB0-57EE-3C6C-7A3A273D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08A2-1E57-0C29-BBA6-8525B7A34D8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9901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37A7-398F-9F8F-F659-01C2C7078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6142F-E00C-E5FD-E30D-C094F7234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5E94-6B2D-6954-7F0C-671EFF1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F99-672D-4536-B69E-619E30BDF832}" type="datetimeFigureOut">
              <a:rPr lang="en-US" smtClean="0"/>
              <a:t>5/21/2024</a:t>
            </a:fld>
            <a:endParaRPr lang="en-US"/>
          </a:p>
        </p:txBody>
      </p:sp>
      <p:sp>
        <p:nvSpPr>
          <p:cNvPr id="5" name="Footer Placeholder 4">
            <a:extLst>
              <a:ext uri="{FF2B5EF4-FFF2-40B4-BE49-F238E27FC236}">
                <a16:creationId xmlns:a16="http://schemas.microsoft.com/office/drawing/2014/main" id="{493ED833-9E8E-4723-5BE3-9EBC11DC3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DE64C-7F01-EDFE-ABA7-D85C5B6D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92B91-5C3A-407C-8D38-F29469363295}" type="slidenum">
              <a:rPr lang="en-US" smtClean="0"/>
              <a:t>‹#›</a:t>
            </a:fld>
            <a:endParaRPr lang="en-US"/>
          </a:p>
        </p:txBody>
      </p:sp>
    </p:spTree>
    <p:extLst>
      <p:ext uri="{BB962C8B-B14F-4D97-AF65-F5344CB8AC3E}">
        <p14:creationId xmlns:p14="http://schemas.microsoft.com/office/powerpoint/2010/main" val="117355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17F13-D66F-48DE-A1EA-03575FB96D04}" type="slidenum">
              <a:rPr lang="en-US" smtClean="0"/>
              <a:t>‹#›</a:t>
            </a:fld>
            <a:endParaRPr lang="en-US"/>
          </a:p>
        </p:txBody>
      </p:sp>
    </p:spTree>
    <p:extLst>
      <p:ext uri="{BB962C8B-B14F-4D97-AF65-F5344CB8AC3E}">
        <p14:creationId xmlns:p14="http://schemas.microsoft.com/office/powerpoint/2010/main" val="35320643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2619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sldNum="0"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F0940-E69C-A245-482D-8B17D989C9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DE7C7C-4605-71E6-CA91-F4B5D6F1CB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60A27-B403-1D31-0645-0BF427280E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CD28BA-82B0-9D45-A223-830A5B9CCD26}" type="datetimeFigureOut">
              <a:rPr lang="en-US" smtClean="0"/>
              <a:t>5/21/2024</a:t>
            </a:fld>
            <a:endParaRPr lang="en-US"/>
          </a:p>
        </p:txBody>
      </p:sp>
      <p:sp>
        <p:nvSpPr>
          <p:cNvPr id="5" name="Footer Placeholder 4">
            <a:extLst>
              <a:ext uri="{FF2B5EF4-FFF2-40B4-BE49-F238E27FC236}">
                <a16:creationId xmlns:a16="http://schemas.microsoft.com/office/drawing/2014/main" id="{BE29377E-491A-9B22-E83C-E49A978C8E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4D750D-B8E8-D500-197A-DE17C69340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156F15-EA75-1645-AB19-2A02B3D91904}" type="slidenum">
              <a:rPr lang="en-US" smtClean="0"/>
              <a:t>‹#›</a:t>
            </a:fld>
            <a:endParaRPr lang="en-US"/>
          </a:p>
        </p:txBody>
      </p:sp>
    </p:spTree>
    <p:extLst>
      <p:ext uri="{BB962C8B-B14F-4D97-AF65-F5344CB8AC3E}">
        <p14:creationId xmlns:p14="http://schemas.microsoft.com/office/powerpoint/2010/main" val="31153859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71854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hyperlink" Target="http://www.securitybydefault.com/2012_06_01_archive.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e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jpeg"/><Relationship Id="rId4" Type="http://schemas.microsoft.com/office/2007/relationships/hdphoto" Target="../media/hdphoto1.wdp"/><Relationship Id="rId9"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44.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30.xml"/><Relationship Id="rId5" Type="http://schemas.openxmlformats.org/officeDocument/2006/relationships/chart" Target="../charts/chart9.xml"/><Relationship Id="rId4" Type="http://schemas.openxmlformats.org/officeDocument/2006/relationships/chart" Target="../charts/chart8.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43.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45.xml"/><Relationship Id="rId5" Type="http://schemas.openxmlformats.org/officeDocument/2006/relationships/hyperlink" Target="mailto:jk4397@cumc.columbia.edu" TargetMode="External"/><Relationship Id="rId4" Type="http://schemas.openxmlformats.org/officeDocument/2006/relationships/hyperlink" Target="mailto:mg4069@cumc.Columbia.edu"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joannasoh.com/fitness/knowledge/mind-body-connection" TargetMode="External"/><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20.png"/><Relationship Id="rId4" Type="http://schemas.openxmlformats.org/officeDocument/2006/relationships/hyperlink" Target="https://lifemarriageretreats.com/trust-and-the-cycle-of-thoughts-feelings-and-behavior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diagramLayout" Target="../diagrams/layout1.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11" Type="http://schemas.openxmlformats.org/officeDocument/2006/relationships/image" Target="../media/image25.png"/><Relationship Id="rId5" Type="http://schemas.openxmlformats.org/officeDocument/2006/relationships/diagramColors" Target="../diagrams/colors1.xml"/><Relationship Id="rId10" Type="http://schemas.openxmlformats.org/officeDocument/2006/relationships/image" Target="../media/image24.svg"/><Relationship Id="rId4" Type="http://schemas.openxmlformats.org/officeDocument/2006/relationships/diagramQuickStyle" Target="../diagrams/quickStyle1.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p:cNvPicPr>
          <p:nvPr/>
        </p:nvPicPr>
        <p:blipFill>
          <a:blip r:embed="rId3">
            <a:extLst>
              <a:ext uri="{28A0092B-C50C-407E-A947-70E740481C1C}">
                <a14:useLocalDpi xmlns:a14="http://schemas.microsoft.com/office/drawing/2010/main" val="0"/>
              </a:ext>
            </a:extLst>
          </a:blip>
          <a:srcRect l="10399" r="10399"/>
          <a:stretch/>
        </p:blipFill>
        <p:spPr>
          <a:xfrm>
            <a:off x="1" y="0"/>
            <a:ext cx="7248155" cy="6863542"/>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6" y="564890"/>
            <a:ext cx="4312938" cy="3133807"/>
          </a:xfrm>
          <a:noFill/>
        </p:spPr>
        <p:txBody>
          <a:bodyPr/>
          <a:lstStyle/>
          <a:p>
            <a:r>
              <a:rPr lang="en-US" sz="2400" b="1" i="0" u="none" strike="noStrike">
                <a:solidFill>
                  <a:schemeClr val="bg1"/>
                </a:solidFill>
                <a:effectLst/>
                <a:latin typeface="Noah Reg"/>
              </a:rPr>
              <a:t>Intervention Approaches in Global Mental Health: Current Strategies and Future Directions</a:t>
            </a:r>
            <a:br>
              <a:rPr lang="en-US" sz="2400" b="1" i="0" u="none" strike="noStrike">
                <a:solidFill>
                  <a:schemeClr val="bg1"/>
                </a:solidFill>
                <a:effectLst/>
                <a:latin typeface="Noah Reg"/>
              </a:rPr>
            </a:br>
            <a:br>
              <a:rPr lang="en-US" sz="800" b="1" i="0" u="none" strike="noStrike">
                <a:solidFill>
                  <a:srgbClr val="383838"/>
                </a:solidFill>
                <a:effectLst/>
                <a:latin typeface="Noah Reg"/>
              </a:rPr>
            </a:br>
            <a:br>
              <a:rPr lang="en-US" sz="800" b="1" i="0" u="none" strike="noStrike">
                <a:solidFill>
                  <a:srgbClr val="383838"/>
                </a:solidFill>
                <a:effectLst/>
                <a:latin typeface="Noah Reg"/>
              </a:rPr>
            </a:br>
            <a:br>
              <a:rPr lang="en-US" sz="1400" b="1" i="0" u="none" strike="noStrike">
                <a:solidFill>
                  <a:srgbClr val="383838"/>
                </a:solidFill>
                <a:effectLst/>
                <a:latin typeface="Noah Reg"/>
              </a:rPr>
            </a:br>
            <a:endParaRPr lang="en-US" sz="3400" spc="10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May 21, 2024</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EC09-5FA4-A915-F096-F9CF2DC36729}"/>
              </a:ext>
            </a:extLst>
          </p:cNvPr>
          <p:cNvSpPr>
            <a:spLocks noGrp="1"/>
          </p:cNvSpPr>
          <p:nvPr>
            <p:ph type="title"/>
          </p:nvPr>
        </p:nvSpPr>
        <p:spPr/>
        <p:txBody>
          <a:bodyPr/>
          <a:lstStyle/>
          <a:p>
            <a:r>
              <a:rPr lang="en-US"/>
              <a:t>2011</a:t>
            </a:r>
          </a:p>
        </p:txBody>
      </p:sp>
      <p:pic>
        <p:nvPicPr>
          <p:cNvPr id="5" name="Content Placeholder 4" descr="A person with his hands clasped together&#10;&#10;Description automatically generated">
            <a:extLst>
              <a:ext uri="{FF2B5EF4-FFF2-40B4-BE49-F238E27FC236}">
                <a16:creationId xmlns:a16="http://schemas.microsoft.com/office/drawing/2014/main" id="{E7D159AD-7A3F-F9F1-8476-7DFD147FDCEC}"/>
              </a:ext>
            </a:extLst>
          </p:cNvPr>
          <p:cNvPicPr>
            <a:picLocks noGrp="1" noChangeAspect="1"/>
          </p:cNvPicPr>
          <p:nvPr>
            <p:ph sz="quarter" idx="11"/>
          </p:nvPr>
        </p:nvPicPr>
        <p:blipFill>
          <a:blip r:embed="rId2"/>
          <a:stretch>
            <a:fillRect/>
          </a:stretch>
        </p:blipFill>
        <p:spPr>
          <a:xfrm>
            <a:off x="4368219" y="510797"/>
            <a:ext cx="4501591" cy="6260635"/>
          </a:xfrm>
        </p:spPr>
      </p:pic>
    </p:spTree>
    <p:extLst>
      <p:ext uri="{BB962C8B-B14F-4D97-AF65-F5344CB8AC3E}">
        <p14:creationId xmlns:p14="http://schemas.microsoft.com/office/powerpoint/2010/main" val="346002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75EF7111-2C79-624D-6DFB-F7814DF56A41}"/>
              </a:ext>
            </a:extLst>
          </p:cNvPr>
          <p:cNvSpPr>
            <a:spLocks noGrp="1"/>
          </p:cNvSpPr>
          <p:nvPr>
            <p:ph type="title"/>
          </p:nvPr>
        </p:nvSpPr>
        <p:spPr/>
        <p:txBody>
          <a:bodyPr>
            <a:normAutofit fontScale="90000"/>
          </a:bodyPr>
          <a:lstStyle/>
          <a:p>
            <a:r>
              <a:rPr lang="en-US" sz="4000">
                <a:solidFill>
                  <a:schemeClr val="bg2">
                    <a:lumMod val="90000"/>
                  </a:schemeClr>
                </a:solidFill>
              </a:rPr>
              <a:t>2014</a:t>
            </a:r>
            <a:endParaRPr lang="en-US" sz="2800">
              <a:solidFill>
                <a:schemeClr val="bg2">
                  <a:lumMod val="90000"/>
                </a:schemeClr>
              </a:solidFill>
            </a:endParaRPr>
          </a:p>
        </p:txBody>
      </p:sp>
      <p:sp>
        <p:nvSpPr>
          <p:cNvPr id="4" name="Text Placeholder 3">
            <a:extLst>
              <a:ext uri="{FF2B5EF4-FFF2-40B4-BE49-F238E27FC236}">
                <a16:creationId xmlns:a16="http://schemas.microsoft.com/office/drawing/2014/main" id="{AC6B65EA-214E-AB4E-7E40-2491C2E7948E}"/>
              </a:ext>
            </a:extLst>
          </p:cNvPr>
          <p:cNvSpPr>
            <a:spLocks noGrp="1"/>
          </p:cNvSpPr>
          <p:nvPr>
            <p:ph type="body" sz="half" idx="13"/>
          </p:nvPr>
        </p:nvSpPr>
        <p:spPr/>
        <p:txBody>
          <a:bodyPr/>
          <a:lstStyle/>
          <a:p>
            <a:endParaRPr lang="en-US"/>
          </a:p>
        </p:txBody>
      </p:sp>
      <p:pic>
        <p:nvPicPr>
          <p:cNvPr id="9" name="Content Placeholder 8" descr="A screenshot of a computer&#10;&#10;Description automatically generated">
            <a:extLst>
              <a:ext uri="{FF2B5EF4-FFF2-40B4-BE49-F238E27FC236}">
                <a16:creationId xmlns:a16="http://schemas.microsoft.com/office/drawing/2014/main" id="{306C9934-2247-4A52-6E9E-191B5C8EAE82}"/>
              </a:ext>
            </a:extLst>
          </p:cNvPr>
          <p:cNvPicPr>
            <a:picLocks noGrp="1" noChangeAspect="1"/>
          </p:cNvPicPr>
          <p:nvPr>
            <p:ph type="pic" idx="4294967295"/>
          </p:nvPr>
        </p:nvPicPr>
        <p:blipFill>
          <a:blip r:embed="rId2"/>
          <a:stretch/>
        </p:blipFill>
        <p:spPr>
          <a:xfrm>
            <a:off x="3150627" y="0"/>
            <a:ext cx="6481763" cy="6858000"/>
          </a:xfrm>
          <a:prstGeom prst="rect">
            <a:avLst/>
          </a:prstGeom>
          <a:noFill/>
        </p:spPr>
      </p:pic>
    </p:spTree>
    <p:extLst>
      <p:ext uri="{BB962C8B-B14F-4D97-AF65-F5344CB8AC3E}">
        <p14:creationId xmlns:p14="http://schemas.microsoft.com/office/powerpoint/2010/main" val="348427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a:extLst>
              <a:ext uri="{FF2B5EF4-FFF2-40B4-BE49-F238E27FC236}">
                <a16:creationId xmlns:a16="http://schemas.microsoft.com/office/drawing/2014/main" id="{B30568BE-5A14-22A0-38FF-35612F121B83}"/>
              </a:ext>
            </a:extLst>
          </p:cNvPr>
          <p:cNvPicPr>
            <a:picLocks noChangeAspect="1"/>
          </p:cNvPicPr>
          <p:nvPr/>
        </p:nvPicPr>
        <p:blipFill>
          <a:blip r:embed="rId2"/>
          <a:stretch>
            <a:fillRect/>
          </a:stretch>
        </p:blipFill>
        <p:spPr>
          <a:xfrm>
            <a:off x="2416899" y="1405563"/>
            <a:ext cx="8062869" cy="5240865"/>
          </a:xfrm>
          <a:prstGeom prst="rect">
            <a:avLst/>
          </a:prstGeom>
          <a:noFill/>
        </p:spPr>
      </p:pic>
      <p:sp>
        <p:nvSpPr>
          <p:cNvPr id="18" name="Title 2">
            <a:extLst>
              <a:ext uri="{FF2B5EF4-FFF2-40B4-BE49-F238E27FC236}">
                <a16:creationId xmlns:a16="http://schemas.microsoft.com/office/drawing/2014/main" id="{10618471-309C-6906-AF4D-02D7D9F1FBD4}"/>
              </a:ext>
            </a:extLst>
          </p:cNvPr>
          <p:cNvSpPr>
            <a:spLocks noGrp="1"/>
          </p:cNvSpPr>
          <p:nvPr>
            <p:ph type="title"/>
          </p:nvPr>
        </p:nvSpPr>
        <p:spPr/>
        <p:txBody>
          <a:bodyPr/>
          <a:lstStyle/>
          <a:p>
            <a:r>
              <a:rPr lang="en-US"/>
              <a:t>2023</a:t>
            </a:r>
          </a:p>
        </p:txBody>
      </p:sp>
    </p:spTree>
    <p:extLst>
      <p:ext uri="{BB962C8B-B14F-4D97-AF65-F5344CB8AC3E}">
        <p14:creationId xmlns:p14="http://schemas.microsoft.com/office/powerpoint/2010/main" val="4190922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2284973" y="3762065"/>
            <a:ext cx="3752474"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a:solidFill>
                  <a:schemeClr val="bg1"/>
                </a:solidFill>
                <a:effectLst/>
                <a:latin typeface="Noah W05 Regular"/>
              </a:rPr>
              <a:t>Claire Greene, PhD, MPH, </a:t>
            </a:r>
          </a:p>
          <a:p>
            <a:r>
              <a:rPr lang="en-US" sz="1800" b="1" i="0">
                <a:solidFill>
                  <a:schemeClr val="bg1"/>
                </a:solidFill>
                <a:effectLst/>
                <a:latin typeface="Noah W05 Regular"/>
              </a:rPr>
              <a:t>Epidemiologist, </a:t>
            </a:r>
          </a:p>
          <a:p>
            <a:r>
              <a:rPr lang="en-US" sz="1800" b="1" i="0">
                <a:solidFill>
                  <a:schemeClr val="bg1"/>
                </a:solidFill>
                <a:effectLst/>
                <a:latin typeface="Noah W05 Regular"/>
              </a:rPr>
              <a:t>Assistant Professor of Population and Family Health, </a:t>
            </a:r>
          </a:p>
          <a:p>
            <a:r>
              <a:rPr lang="en-US" sz="1800" b="1" i="0">
                <a:solidFill>
                  <a:schemeClr val="bg1"/>
                </a:solidFill>
                <a:effectLst/>
                <a:latin typeface="Noah W05 Regular"/>
              </a:rPr>
              <a:t>Columbia University</a:t>
            </a:r>
            <a:endParaRPr lang="en-US" sz="1800" i="0">
              <a:solidFill>
                <a:schemeClr val="bg1"/>
              </a:solidFill>
              <a:effectLst/>
              <a:latin typeface="+mn-lt"/>
            </a:endParaRP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rotWithShape="1">
          <a:blip r:embed="rId3">
            <a:extLst>
              <a:ext uri="{28A0092B-C50C-407E-A947-70E740481C1C}">
                <a14:useLocalDpi xmlns:a14="http://schemas.microsoft.com/office/drawing/2010/main" val="0"/>
              </a:ext>
            </a:extLst>
          </a:blip>
          <a:srcRect l="1775" t="1547" r="-91" b="30531"/>
          <a:stretch/>
        </p:blipFill>
        <p:spPr>
          <a:xfrm>
            <a:off x="3029985" y="1271332"/>
            <a:ext cx="2262451" cy="2344704"/>
          </a:xfrm>
          <a:prstGeom prst="flowChartConnector">
            <a:avLst/>
          </a:prstGeom>
          <a:effectLst>
            <a:innerShdw blurRad="114300" dist="25400">
              <a:prstClr val="black"/>
            </a:innerShdw>
          </a:effectLst>
        </p:spPr>
      </p:pic>
      <p:pic>
        <p:nvPicPr>
          <p:cNvPr id="2" name="Picture Placeholder 6">
            <a:extLst>
              <a:ext uri="{FF2B5EF4-FFF2-40B4-BE49-F238E27FC236}">
                <a16:creationId xmlns:a16="http://schemas.microsoft.com/office/drawing/2014/main" id="{DA30452C-AEE5-DCED-B651-925C9E09EDD5}"/>
              </a:ext>
            </a:extLst>
          </p:cNvPr>
          <p:cNvPicPr>
            <a:picLocks noChangeAspect="1"/>
          </p:cNvPicPr>
          <p:nvPr/>
        </p:nvPicPr>
        <p:blipFill>
          <a:blip r:embed="rId4">
            <a:extLst>
              <a:ext uri="{28A0092B-C50C-407E-A947-70E740481C1C}">
                <a14:useLocalDpi xmlns:a14="http://schemas.microsoft.com/office/drawing/2010/main" val="0"/>
              </a:ext>
            </a:extLst>
          </a:blip>
          <a:srcRect t="9077" b="9077"/>
          <a:stretch/>
        </p:blipFill>
        <p:spPr>
          <a:xfrm>
            <a:off x="6897024" y="1271330"/>
            <a:ext cx="2368785" cy="2344703"/>
          </a:xfrm>
          <a:prstGeom prst="flowChartConnector">
            <a:avLst/>
          </a:prstGeom>
          <a:effectLst>
            <a:innerShdw blurRad="114300" dist="25400">
              <a:prstClr val="black"/>
            </a:innerShdw>
          </a:effectLst>
        </p:spPr>
      </p:pic>
      <p:sp>
        <p:nvSpPr>
          <p:cNvPr id="3" name="Title 2">
            <a:extLst>
              <a:ext uri="{FF2B5EF4-FFF2-40B4-BE49-F238E27FC236}">
                <a16:creationId xmlns:a16="http://schemas.microsoft.com/office/drawing/2014/main" id="{82B802EC-3AFC-29D7-8149-26656894C193}"/>
              </a:ext>
            </a:extLst>
          </p:cNvPr>
          <p:cNvSpPr txBox="1">
            <a:spLocks/>
          </p:cNvSpPr>
          <p:nvPr/>
        </p:nvSpPr>
        <p:spPr>
          <a:xfrm>
            <a:off x="6095148" y="3762062"/>
            <a:ext cx="4352715" cy="2250718"/>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a:solidFill>
                  <a:schemeClr val="bg1"/>
                </a:solidFill>
                <a:effectLst/>
                <a:latin typeface="Noah W05 Regular"/>
              </a:rPr>
              <a:t>Jeremy Kane, PHD, MPH, </a:t>
            </a:r>
          </a:p>
          <a:p>
            <a:r>
              <a:rPr lang="en-US" sz="1800" b="1" i="0">
                <a:solidFill>
                  <a:schemeClr val="bg1"/>
                </a:solidFill>
                <a:effectLst/>
                <a:latin typeface="Noah W05 Regular"/>
              </a:rPr>
              <a:t>Psychiatric Epidemiologist, </a:t>
            </a:r>
          </a:p>
          <a:p>
            <a:r>
              <a:rPr lang="en-US" sz="1800" b="1" i="0">
                <a:solidFill>
                  <a:schemeClr val="bg1"/>
                </a:solidFill>
                <a:effectLst/>
                <a:latin typeface="Noah W05 Regular"/>
              </a:rPr>
              <a:t>Assistant Professor of Epidemiology, Columbia University</a:t>
            </a:r>
            <a:endParaRPr lang="en-US" sz="1800" i="0">
              <a:solidFill>
                <a:schemeClr val="bg1"/>
              </a:solidFill>
              <a:effectLst/>
              <a:latin typeface="+mn-lt"/>
            </a:endParaRPr>
          </a:p>
        </p:txBody>
      </p:sp>
    </p:spTree>
    <p:extLst>
      <p:ext uri="{BB962C8B-B14F-4D97-AF65-F5344CB8AC3E}">
        <p14:creationId xmlns:p14="http://schemas.microsoft.com/office/powerpoint/2010/main" val="107038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 name="Rectangle 205">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 name="Rectangle 20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 name="Rectangle 20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9" name="Rectangle 20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0" name="Rectangle 20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1" name="Freeform: Shape 21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A93B62B-71BE-6D4B-9B77-E58482FDCE5A}"/>
              </a:ext>
            </a:extLst>
          </p:cNvPr>
          <p:cNvSpPr>
            <a:spLocks noGrp="1"/>
          </p:cNvSpPr>
          <p:nvPr>
            <p:ph type="ctrTitle"/>
          </p:nvPr>
        </p:nvSpPr>
        <p:spPr>
          <a:xfrm>
            <a:off x="1314824" y="735106"/>
            <a:ext cx="10053763" cy="2928470"/>
          </a:xfrm>
        </p:spPr>
        <p:txBody>
          <a:bodyPr anchor="b">
            <a:normAutofit/>
          </a:bodyPr>
          <a:lstStyle/>
          <a:p>
            <a:pPr algn="l"/>
            <a:r>
              <a:rPr lang="en-US" sz="4800" kern="0">
                <a:solidFill>
                  <a:srgbClr val="FFFFFF"/>
                </a:solidFill>
                <a:effectLst/>
                <a:latin typeface="Aptos" panose="020B0004020202020204" pitchFamily="34" charset="0"/>
                <a:ea typeface="Aptos" panose="020B0004020202020204" pitchFamily="34" charset="0"/>
                <a:cs typeface="Aptos" panose="020B0004020202020204" pitchFamily="34" charset="0"/>
              </a:rPr>
              <a:t>Intervention approaches in global mental health: current strategies and future directions</a:t>
            </a:r>
            <a:endParaRPr lang="en-US" sz="4800">
              <a:solidFill>
                <a:srgbClr val="FFFFFF"/>
              </a:solidFill>
            </a:endParaRPr>
          </a:p>
        </p:txBody>
      </p:sp>
      <p:sp>
        <p:nvSpPr>
          <p:cNvPr id="3" name="Subtitle 2">
            <a:extLst>
              <a:ext uri="{FF2B5EF4-FFF2-40B4-BE49-F238E27FC236}">
                <a16:creationId xmlns:a16="http://schemas.microsoft.com/office/drawing/2014/main" id="{D4E12472-DE44-6669-0928-EB56EAF19619}"/>
              </a:ext>
            </a:extLst>
          </p:cNvPr>
          <p:cNvSpPr>
            <a:spLocks noGrp="1"/>
          </p:cNvSpPr>
          <p:nvPr>
            <p:ph type="subTitle" idx="1"/>
          </p:nvPr>
        </p:nvSpPr>
        <p:spPr>
          <a:xfrm>
            <a:off x="1350682" y="4870824"/>
            <a:ext cx="10005951" cy="1458258"/>
          </a:xfrm>
        </p:spPr>
        <p:txBody>
          <a:bodyPr anchor="ctr">
            <a:normAutofit/>
          </a:bodyPr>
          <a:lstStyle/>
          <a:p>
            <a:pPr algn="l"/>
            <a:r>
              <a:rPr lang="en-US"/>
              <a:t>Jeremy C. Kane, PhD, MPH</a:t>
            </a:r>
          </a:p>
          <a:p>
            <a:pPr algn="l"/>
            <a:r>
              <a:rPr lang="en-US"/>
              <a:t>M. Claire Greene, PhD, MPH</a:t>
            </a:r>
          </a:p>
        </p:txBody>
      </p:sp>
      <p:pic>
        <p:nvPicPr>
          <p:cNvPr id="1026" name="Picture 2" descr="Epidemiology | Columbia University Mailman School of Public Health">
            <a:extLst>
              <a:ext uri="{FF2B5EF4-FFF2-40B4-BE49-F238E27FC236}">
                <a16:creationId xmlns:a16="http://schemas.microsoft.com/office/drawing/2014/main" id="{C6CA14F3-B0BB-049B-29B9-33E154A79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651" y="4870822"/>
            <a:ext cx="4022307" cy="7067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CF9A1AA-0F14-49A1-36E6-D680F18970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549"/>
          <a:stretch/>
        </p:blipFill>
        <p:spPr bwMode="auto">
          <a:xfrm>
            <a:off x="5965369" y="5658473"/>
            <a:ext cx="5022800" cy="5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1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FD6F8F3-9BF0-CFA9-2559-1B19219AFA0C}"/>
              </a:ext>
            </a:extLst>
          </p:cNvPr>
          <p:cNvSpPr>
            <a:spLocks noGrp="1"/>
          </p:cNvSpPr>
          <p:nvPr>
            <p:ph type="title"/>
          </p:nvPr>
        </p:nvSpPr>
        <p:spPr>
          <a:xfrm>
            <a:off x="838201" y="365125"/>
            <a:ext cx="5251316" cy="1807305"/>
          </a:xfrm>
        </p:spPr>
        <p:txBody>
          <a:bodyPr>
            <a:normAutofit/>
          </a:bodyPr>
          <a:lstStyle/>
          <a:p>
            <a:r>
              <a:rPr lang="en-US"/>
              <a:t>Outline</a:t>
            </a:r>
          </a:p>
        </p:txBody>
      </p:sp>
      <p:sp>
        <p:nvSpPr>
          <p:cNvPr id="3" name="Content Placeholder 2">
            <a:extLst>
              <a:ext uri="{FF2B5EF4-FFF2-40B4-BE49-F238E27FC236}">
                <a16:creationId xmlns:a16="http://schemas.microsoft.com/office/drawing/2014/main" id="{45FCACCC-0D25-5DBE-DCC3-63E52B7E99D0}"/>
              </a:ext>
            </a:extLst>
          </p:cNvPr>
          <p:cNvSpPr>
            <a:spLocks noGrp="1"/>
          </p:cNvSpPr>
          <p:nvPr>
            <p:ph idx="1"/>
          </p:nvPr>
        </p:nvSpPr>
        <p:spPr>
          <a:xfrm>
            <a:off x="338098" y="1879939"/>
            <a:ext cx="6039650" cy="3843666"/>
          </a:xfrm>
        </p:spPr>
        <p:txBody>
          <a:bodyPr>
            <a:normAutofit/>
          </a:bodyPr>
          <a:lstStyle/>
          <a:p>
            <a:pPr marL="0" marR="0">
              <a:spcBef>
                <a:spcPts val="0"/>
              </a:spcBef>
              <a:spcAft>
                <a:spcPts val="0"/>
              </a:spcAft>
            </a:pPr>
            <a:r>
              <a:rPr lang="en-US" sz="1800">
                <a:latin typeface="Aptos" panose="020B0004020202020204" pitchFamily="34" charset="0"/>
                <a:ea typeface="Aptos" panose="020B0004020202020204" pitchFamily="34" charset="0"/>
                <a:cs typeface="Aptos" panose="020B0004020202020204" pitchFamily="34" charset="0"/>
              </a:rPr>
              <a:t>Introduction to global mental health</a:t>
            </a:r>
          </a:p>
          <a:p>
            <a:pPr marL="457200" lvl="1">
              <a:spcBef>
                <a:spcPts val="0"/>
              </a:spcBef>
            </a:pPr>
            <a:r>
              <a:rPr lang="en-US" sz="1800">
                <a:latin typeface="Aptos" panose="020B0004020202020204" pitchFamily="34" charset="0"/>
                <a:ea typeface="Aptos" panose="020B0004020202020204" pitchFamily="34" charset="0"/>
                <a:cs typeface="Aptos" panose="020B0004020202020204" pitchFamily="34" charset="0"/>
              </a:rPr>
              <a:t>Key populations: HIV-affected and migrant populations</a:t>
            </a:r>
          </a:p>
          <a:p>
            <a:pPr marL="228600" lvl="1" indent="0">
              <a:spcBef>
                <a:spcPts val="0"/>
              </a:spcBef>
              <a:buNone/>
            </a:pPr>
            <a:endParaRPr lang="en-US" sz="180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Aptos" panose="020B0004020202020204" pitchFamily="34" charset="0"/>
              </a:rPr>
              <a:t>Fundamentals of global mental health interventions</a:t>
            </a:r>
          </a:p>
          <a:p>
            <a:pPr marL="0" marR="0" indent="0">
              <a:spcBef>
                <a:spcPts val="0"/>
              </a:spcBef>
              <a:spcAft>
                <a:spcPts val="0"/>
              </a:spcAft>
              <a:buNone/>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latin typeface="Aptos" panose="020B0004020202020204" pitchFamily="34" charset="0"/>
                <a:ea typeface="Aptos" panose="020B0004020202020204" pitchFamily="34" charset="0"/>
                <a:cs typeface="Aptos" panose="020B0004020202020204" pitchFamily="34" charset="0"/>
              </a:rPr>
              <a:t>Transdiagnostic approach: CETA</a:t>
            </a:r>
          </a:p>
          <a:p>
            <a:pPr marL="457200" lvl="1">
              <a:spcBef>
                <a:spcPts val="0"/>
              </a:spcBef>
            </a:pPr>
            <a:r>
              <a:rPr lang="en-US" sz="1800">
                <a:effectLst/>
                <a:latin typeface="Aptos" panose="020B0004020202020204" pitchFamily="34" charset="0"/>
                <a:ea typeface="Aptos" panose="020B0004020202020204" pitchFamily="34" charset="0"/>
                <a:cs typeface="Aptos" panose="020B0004020202020204" pitchFamily="34" charset="0"/>
              </a:rPr>
              <a:t>Adolescents</a:t>
            </a:r>
          </a:p>
          <a:p>
            <a:pPr marL="457200" lvl="1">
              <a:spcBef>
                <a:spcPts val="0"/>
              </a:spcBef>
            </a:pPr>
            <a:r>
              <a:rPr lang="en-US" sz="1800">
                <a:latin typeface="Aptos" panose="020B0004020202020204" pitchFamily="34" charset="0"/>
                <a:ea typeface="Aptos" panose="020B0004020202020204" pitchFamily="34" charset="0"/>
                <a:cs typeface="Aptos" panose="020B0004020202020204" pitchFamily="34" charset="0"/>
              </a:rPr>
              <a:t>Stepped-care </a:t>
            </a:r>
          </a:p>
          <a:p>
            <a:pPr marL="228600" lvl="1" indent="0">
              <a:spcBef>
                <a:spcPts val="0"/>
              </a:spcBef>
              <a:buNone/>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Aptos" panose="020B0004020202020204" pitchFamily="34" charset="0"/>
              </a:rPr>
              <a:t>Implementation approaches</a:t>
            </a:r>
          </a:p>
          <a:p>
            <a:pPr marL="457200" lvl="1">
              <a:spcBef>
                <a:spcPts val="0"/>
              </a:spcBef>
            </a:pPr>
            <a:r>
              <a:rPr lang="en-US" sz="1800">
                <a:effectLst/>
                <a:latin typeface="Aptos" panose="020B0004020202020204" pitchFamily="34" charset="0"/>
                <a:ea typeface="Aptos" panose="020B0004020202020204" pitchFamily="34" charset="0"/>
                <a:cs typeface="Aptos" panose="020B0004020202020204" pitchFamily="34" charset="0"/>
              </a:rPr>
              <a:t>Integrated and multisectoral interventions</a:t>
            </a:r>
          </a:p>
          <a:p>
            <a:pPr marL="228600" lvl="1" indent="0">
              <a:spcBef>
                <a:spcPts val="0"/>
              </a:spcBef>
              <a:buNone/>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a:spcBef>
                <a:spcPts val="0"/>
              </a:spcBef>
            </a:pPr>
            <a:r>
              <a:rPr lang="en-US" sz="1800">
                <a:latin typeface="Aptos" panose="020B0004020202020204" pitchFamily="34" charset="0"/>
                <a:ea typeface="Aptos" panose="020B0004020202020204" pitchFamily="34" charset="0"/>
                <a:cs typeface="Aptos" panose="020B0004020202020204" pitchFamily="34" charset="0"/>
              </a:rPr>
              <a:t>Current gaps and future directions</a:t>
            </a:r>
          </a:p>
          <a:p>
            <a:pPr marL="0" indent="0">
              <a:spcBef>
                <a:spcPts val="0"/>
              </a:spcBef>
              <a:buNone/>
            </a:pPr>
            <a:endParaRPr lang="en-US" sz="1800">
              <a:latin typeface="Aptos" panose="020B0004020202020204" pitchFamily="34" charset="0"/>
              <a:ea typeface="Aptos" panose="020B0004020202020204" pitchFamily="34" charset="0"/>
              <a:cs typeface="Aptos" panose="020B0004020202020204" pitchFamily="34" charset="0"/>
            </a:endParaRPr>
          </a:p>
          <a:p>
            <a:pPr marL="0">
              <a:spcBef>
                <a:spcPts val="0"/>
              </a:spcBef>
            </a:pPr>
            <a:r>
              <a:rPr lang="en-US" sz="1800">
                <a:effectLst/>
                <a:latin typeface="Aptos" panose="020B0004020202020204" pitchFamily="34" charset="0"/>
                <a:ea typeface="Aptos" panose="020B0004020202020204" pitchFamily="34" charset="0"/>
                <a:cs typeface="Aptos" panose="020B0004020202020204" pitchFamily="34" charset="0"/>
              </a:rPr>
              <a:t>Q&amp;A</a:t>
            </a:r>
          </a:p>
          <a:p>
            <a:endParaRPr lang="en-US" sz="2000"/>
          </a:p>
        </p:txBody>
      </p:sp>
      <p:pic>
        <p:nvPicPr>
          <p:cNvPr id="5" name="Picture 4" descr="A person holding a globe">
            <a:extLst>
              <a:ext uri="{FF2B5EF4-FFF2-40B4-BE49-F238E27FC236}">
                <a16:creationId xmlns:a16="http://schemas.microsoft.com/office/drawing/2014/main" id="{297B474B-5543-E419-B670-266204827E76}"/>
              </a:ext>
            </a:extLst>
          </p:cNvPr>
          <p:cNvPicPr>
            <a:picLocks noChangeAspect="1"/>
          </p:cNvPicPr>
          <p:nvPr/>
        </p:nvPicPr>
        <p:blipFill rotWithShape="1">
          <a:blip r:embed="rId3"/>
          <a:srcRect l="24322" r="2394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68699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MNS disorders currently leading cause of YLD">
            <a:extLst>
              <a:ext uri="{FF2B5EF4-FFF2-40B4-BE49-F238E27FC236}">
                <a16:creationId xmlns:a16="http://schemas.microsoft.com/office/drawing/2014/main" id="{1379F9EE-39FE-4743-8EEF-9A4D52D6214B}"/>
              </a:ext>
            </a:extLst>
          </p:cNvPr>
          <p:cNvPicPr>
            <a:picLocks noChangeAspect="1"/>
          </p:cNvPicPr>
          <p:nvPr/>
        </p:nvPicPr>
        <p:blipFill rotWithShape="1">
          <a:blip r:embed="rId3">
            <a:alphaModFix amt="55000"/>
            <a:extLst>
              <a:ext uri="{837473B0-CC2E-450A-ABE3-18F120FF3D39}">
                <a1611:picAttrSrcUrl xmlns:a1611="http://schemas.microsoft.com/office/drawing/2016/11/main" r:id="rId4"/>
              </a:ext>
            </a:extLst>
          </a:blip>
          <a:srcRect b="43750"/>
          <a:stretch/>
        </p:blipFill>
        <p:spPr>
          <a:xfrm>
            <a:off x="20" y="-9107"/>
            <a:ext cx="12191980" cy="6858000"/>
          </a:xfrm>
          <a:prstGeom prst="rect">
            <a:avLst/>
          </a:prstGeom>
        </p:spPr>
      </p:pic>
      <p:sp>
        <p:nvSpPr>
          <p:cNvPr id="2" name="Title 1">
            <a:extLst>
              <a:ext uri="{FF2B5EF4-FFF2-40B4-BE49-F238E27FC236}">
                <a16:creationId xmlns:a16="http://schemas.microsoft.com/office/drawing/2014/main" id="{88010981-AFCD-4EE5-BBB1-361BD954BF80}"/>
              </a:ext>
            </a:extLst>
          </p:cNvPr>
          <p:cNvSpPr>
            <a:spLocks noGrp="1"/>
          </p:cNvSpPr>
          <p:nvPr>
            <p:ph type="title"/>
          </p:nvPr>
        </p:nvSpPr>
        <p:spPr>
          <a:xfrm>
            <a:off x="686834" y="591344"/>
            <a:ext cx="3200400" cy="5585619"/>
          </a:xfrm>
        </p:spPr>
        <p:txBody>
          <a:bodyPr>
            <a:normAutofit/>
          </a:bodyPr>
          <a:lstStyle/>
          <a:p>
            <a:r>
              <a:rPr lang="en-US">
                <a:solidFill>
                  <a:srgbClr val="FFFFFF"/>
                </a:solidFill>
              </a:rPr>
              <a:t>What is global mental health and why is it needed?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3C762A-6DB3-4768-B8A6-98106A8C6E3D}"/>
              </a:ext>
            </a:extLst>
          </p:cNvPr>
          <p:cNvSpPr>
            <a:spLocks noGrp="1"/>
          </p:cNvSpPr>
          <p:nvPr>
            <p:ph idx="1"/>
          </p:nvPr>
        </p:nvSpPr>
        <p:spPr>
          <a:xfrm>
            <a:off x="4447308" y="591344"/>
            <a:ext cx="6906491" cy="5585619"/>
          </a:xfrm>
        </p:spPr>
        <p:txBody>
          <a:bodyPr anchor="ctr">
            <a:normAutofit/>
          </a:bodyPr>
          <a:lstStyle/>
          <a:p>
            <a:pPr marL="0" indent="0">
              <a:buNone/>
            </a:pPr>
            <a:r>
              <a:rPr lang="en-US" i="1">
                <a:solidFill>
                  <a:srgbClr val="FFFFFF"/>
                </a:solidFill>
              </a:rPr>
              <a:t>“An area for study, research and practice that places a priority on improving [mental] health and achieving </a:t>
            </a:r>
            <a:r>
              <a:rPr lang="en-US" b="1" i="1" u="sng">
                <a:solidFill>
                  <a:srgbClr val="FFFFFF"/>
                </a:solidFill>
              </a:rPr>
              <a:t>equity</a:t>
            </a:r>
            <a:r>
              <a:rPr lang="en-US" i="1">
                <a:solidFill>
                  <a:srgbClr val="FFFFFF"/>
                </a:solidFill>
              </a:rPr>
              <a:t> in [mental] health for all people worldwide”</a:t>
            </a:r>
          </a:p>
        </p:txBody>
      </p:sp>
      <p:sp>
        <p:nvSpPr>
          <p:cNvPr id="4" name="TextBox 3">
            <a:extLst>
              <a:ext uri="{FF2B5EF4-FFF2-40B4-BE49-F238E27FC236}">
                <a16:creationId xmlns:a16="http://schemas.microsoft.com/office/drawing/2014/main" id="{7F2D7D72-D326-BB7F-A3F1-97E4A4E02463}"/>
              </a:ext>
            </a:extLst>
          </p:cNvPr>
          <p:cNvSpPr txBox="1"/>
          <p:nvPr/>
        </p:nvSpPr>
        <p:spPr>
          <a:xfrm>
            <a:off x="10442810" y="6538912"/>
            <a:ext cx="23820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Aptos" panose="02110004020202020204"/>
                <a:ea typeface="+mn-ea"/>
                <a:cs typeface="+mn-cs"/>
              </a:rPr>
              <a:t>Koplan</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et al. 2009</a:t>
            </a:r>
          </a:p>
        </p:txBody>
      </p:sp>
    </p:spTree>
    <p:extLst>
      <p:ext uri="{BB962C8B-B14F-4D97-AF65-F5344CB8AC3E}">
        <p14:creationId xmlns:p14="http://schemas.microsoft.com/office/powerpoint/2010/main" val="2639593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9773262-207B-4C1B-AA78-793B7A9C56F4}"/>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r>
              <a:rPr lang="en-US">
                <a:solidFill>
                  <a:srgbClr val="FFFFFF"/>
                </a:solidFill>
              </a:rPr>
              <a:t>There is no health without mental health. </a:t>
            </a:r>
          </a:p>
        </p:txBody>
      </p:sp>
      <p:sp>
        <p:nvSpPr>
          <p:cNvPr id="24" name="Rectangle 23">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83D0B5E1-C003-4572-8A25-2ABCA45129E0}"/>
              </a:ext>
            </a:extLst>
          </p:cNvPr>
          <p:cNvSpPr txBox="1"/>
          <p:nvPr/>
        </p:nvSpPr>
        <p:spPr>
          <a:xfrm>
            <a:off x="10475491" y="6350000"/>
            <a:ext cx="1721225" cy="5080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110004020202020204"/>
                <a:ea typeface="+mn-ea"/>
                <a:cs typeface="+mn-cs"/>
              </a:rPr>
              <a:t>Patel et al (2018)</a:t>
            </a:r>
          </a:p>
        </p:txBody>
      </p:sp>
      <p:pic>
        <p:nvPicPr>
          <p:cNvPr id="7" name="Picture 6">
            <a:extLst>
              <a:ext uri="{FF2B5EF4-FFF2-40B4-BE49-F238E27FC236}">
                <a16:creationId xmlns:a16="http://schemas.microsoft.com/office/drawing/2014/main" id="{D9B0E92A-8198-477D-A447-BBE1EE75F307}"/>
              </a:ext>
            </a:extLst>
          </p:cNvPr>
          <p:cNvPicPr>
            <a:picLocks noChangeAspect="1"/>
          </p:cNvPicPr>
          <p:nvPr/>
        </p:nvPicPr>
        <p:blipFill rotWithShape="1">
          <a:blip r:embed="rId3"/>
          <a:srcRect l="47645" t="52972" r="33808" b="22119"/>
          <a:stretch/>
        </p:blipFill>
        <p:spPr>
          <a:xfrm>
            <a:off x="1481300" y="2133758"/>
            <a:ext cx="4283137" cy="3235692"/>
          </a:xfrm>
          <a:prstGeom prst="rect">
            <a:avLst/>
          </a:prstGeom>
        </p:spPr>
      </p:pic>
      <p:pic>
        <p:nvPicPr>
          <p:cNvPr id="9" name="Picture 8">
            <a:extLst>
              <a:ext uri="{FF2B5EF4-FFF2-40B4-BE49-F238E27FC236}">
                <a16:creationId xmlns:a16="http://schemas.microsoft.com/office/drawing/2014/main" id="{65C59056-233C-462D-964F-2765339F2168}"/>
              </a:ext>
            </a:extLst>
          </p:cNvPr>
          <p:cNvPicPr>
            <a:picLocks noChangeAspect="1"/>
          </p:cNvPicPr>
          <p:nvPr/>
        </p:nvPicPr>
        <p:blipFill rotWithShape="1">
          <a:blip r:embed="rId4"/>
          <a:srcRect l="38808" t="47004" r="47645" b="32288"/>
          <a:stretch/>
        </p:blipFill>
        <p:spPr>
          <a:xfrm>
            <a:off x="6712171" y="2133600"/>
            <a:ext cx="3763320" cy="3235849"/>
          </a:xfrm>
          <a:prstGeom prst="rect">
            <a:avLst/>
          </a:prstGeom>
        </p:spPr>
      </p:pic>
    </p:spTree>
    <p:extLst>
      <p:ext uri="{BB962C8B-B14F-4D97-AF65-F5344CB8AC3E}">
        <p14:creationId xmlns:p14="http://schemas.microsoft.com/office/powerpoint/2010/main" val="2103514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773262-207B-4C1B-AA78-793B7A9C56F4}"/>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a:solidFill>
                  <a:srgbClr val="FFFFFF"/>
                </a:solidFill>
                <a:latin typeface="+mj-lt"/>
                <a:ea typeface="+mj-ea"/>
                <a:cs typeface="+mj-cs"/>
              </a:rPr>
              <a:t>There is no health without mental health. yet….</a:t>
            </a:r>
          </a:p>
        </p:txBody>
      </p:sp>
      <p:sp>
        <p:nvSpPr>
          <p:cNvPr id="3" name="Content Placeholder 2">
            <a:extLst>
              <a:ext uri="{FF2B5EF4-FFF2-40B4-BE49-F238E27FC236}">
                <a16:creationId xmlns:a16="http://schemas.microsoft.com/office/drawing/2014/main" id="{95AAC595-4B0C-4AF5-AD7D-98422AE1F308}"/>
              </a:ext>
            </a:extLst>
          </p:cNvPr>
          <p:cNvSpPr>
            <a:spLocks noGrp="1"/>
          </p:cNvSpPr>
          <p:nvPr>
            <p:ph idx="1"/>
          </p:nvPr>
        </p:nvSpPr>
        <p:spPr>
          <a:xfrm>
            <a:off x="5198992" y="806824"/>
            <a:ext cx="6741995" cy="4969509"/>
          </a:xfrm>
        </p:spPr>
        <p:txBody>
          <a:bodyPr vert="horz" lIns="91440" tIns="45720" rIns="91440" bIns="45720" rtlCol="0">
            <a:normAutofit/>
          </a:bodyPr>
          <a:lstStyle/>
          <a:p>
            <a:r>
              <a:rPr lang="en-US" sz="2000"/>
              <a:t>Low- and middle-income countries comprise over 80% of the global population but have less than 20% of mental health resources</a:t>
            </a:r>
          </a:p>
          <a:p>
            <a:r>
              <a:rPr lang="en-US" sz="2000"/>
              <a:t>1% of health budgets on average dedicated to mental health</a:t>
            </a:r>
          </a:p>
          <a:p>
            <a:r>
              <a:rPr lang="en-US" sz="2000"/>
              <a:t>Mental Health Treatment Gap </a:t>
            </a:r>
          </a:p>
          <a:p>
            <a:pPr lvl="1"/>
            <a:r>
              <a:rPr lang="en-US" sz="2000"/>
              <a:t>90% of persons in LMIC with a mental health or substance use problem do not receive adequate care</a:t>
            </a:r>
          </a:p>
          <a:p>
            <a:pPr lvl="1"/>
            <a:r>
              <a:rPr lang="en-US" sz="2000"/>
              <a:t>75% receive no care at all</a:t>
            </a:r>
          </a:p>
          <a:p>
            <a:r>
              <a:rPr lang="en-US" sz="2000"/>
              <a:t>This inequity has been described as a ‘violation of human rights’</a:t>
            </a:r>
          </a:p>
          <a:p>
            <a:endParaRPr lang="en-US" sz="1600"/>
          </a:p>
        </p:txBody>
      </p:sp>
      <p:sp>
        <p:nvSpPr>
          <p:cNvPr id="4" name="TextBox 3">
            <a:extLst>
              <a:ext uri="{FF2B5EF4-FFF2-40B4-BE49-F238E27FC236}">
                <a16:creationId xmlns:a16="http://schemas.microsoft.com/office/drawing/2014/main" id="{83D0B5E1-C003-4572-8A25-2ABCA45129E0}"/>
              </a:ext>
            </a:extLst>
          </p:cNvPr>
          <p:cNvSpPr txBox="1"/>
          <p:nvPr/>
        </p:nvSpPr>
        <p:spPr>
          <a:xfrm>
            <a:off x="8790535" y="6587686"/>
            <a:ext cx="3906575" cy="270314"/>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Patel and Prince (2010); </a:t>
            </a:r>
            <a:r>
              <a:rPr kumimoji="0" lang="en-US" sz="1200" b="0" i="0" u="none" strike="noStrike" kern="1200" cap="none" spc="0" normalizeH="0" baseline="0" noProof="0" err="1">
                <a:ln>
                  <a:noFill/>
                </a:ln>
                <a:solidFill>
                  <a:prstClr val="black"/>
                </a:solidFill>
                <a:effectLst/>
                <a:uLnTx/>
                <a:uFillTx/>
                <a:latin typeface="Aptos" panose="02110004020202020204"/>
                <a:ea typeface="+mn-ea"/>
                <a:cs typeface="+mn-cs"/>
              </a:rPr>
              <a:t>Demyttenaere</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(2004)</a:t>
            </a:r>
          </a:p>
        </p:txBody>
      </p:sp>
    </p:spTree>
    <p:extLst>
      <p:ext uri="{BB962C8B-B14F-4D97-AF65-F5344CB8AC3E}">
        <p14:creationId xmlns:p14="http://schemas.microsoft.com/office/powerpoint/2010/main" val="2698464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Global Seasonal Climate Update | World Meteorological Organization">
            <a:extLst>
              <a:ext uri="{FF2B5EF4-FFF2-40B4-BE49-F238E27FC236}">
                <a16:creationId xmlns:a16="http://schemas.microsoft.com/office/drawing/2014/main" id="{335514BF-D4C7-47FF-BC8F-89D0956AAF92}"/>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r="6221" b="-1"/>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9" name="Arc 51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F9F9FE4-3AA5-4408-B671-01DC51F7B840}"/>
              </a:ext>
            </a:extLst>
          </p:cNvPr>
          <p:cNvSpPr>
            <a:spLocks noGrp="1"/>
          </p:cNvSpPr>
          <p:nvPr>
            <p:ph idx="1"/>
          </p:nvPr>
        </p:nvSpPr>
        <p:spPr>
          <a:xfrm>
            <a:off x="4447308" y="591344"/>
            <a:ext cx="6906491" cy="5585619"/>
          </a:xfrm>
        </p:spPr>
        <p:txBody>
          <a:bodyPr anchor="ctr">
            <a:normAutofit/>
          </a:bodyPr>
          <a:lstStyle/>
          <a:p>
            <a:pPr marL="0" indent="0">
              <a:buNone/>
            </a:pPr>
            <a:r>
              <a:rPr lang="en-US">
                <a:solidFill>
                  <a:srgbClr val="FFFFFF"/>
                </a:solidFill>
              </a:rPr>
              <a:t>IN 2019, ONE IN EIGHT PEOPLE GLOBALLY WERE LIVING WITH A MENTAL DISORDER (970 MILLION PEOPLE)</a:t>
            </a:r>
          </a:p>
        </p:txBody>
      </p:sp>
      <p:sp>
        <p:nvSpPr>
          <p:cNvPr id="4" name="TextBox 3">
            <a:extLst>
              <a:ext uri="{FF2B5EF4-FFF2-40B4-BE49-F238E27FC236}">
                <a16:creationId xmlns:a16="http://schemas.microsoft.com/office/drawing/2014/main" id="{7DC4BB1E-AD9B-8569-6F38-D0FA5FA04177}"/>
              </a:ext>
            </a:extLst>
          </p:cNvPr>
          <p:cNvSpPr txBox="1"/>
          <p:nvPr/>
        </p:nvSpPr>
        <p:spPr>
          <a:xfrm>
            <a:off x="10475491" y="6350000"/>
            <a:ext cx="1721225" cy="5080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110004020202020204"/>
                <a:ea typeface="+mn-ea"/>
                <a:cs typeface="+mn-cs"/>
              </a:rPr>
              <a:t>WHO, 2022</a:t>
            </a:r>
          </a:p>
        </p:txBody>
      </p:sp>
    </p:spTree>
    <p:extLst>
      <p:ext uri="{BB962C8B-B14F-4D97-AF65-F5344CB8AC3E}">
        <p14:creationId xmlns:p14="http://schemas.microsoft.com/office/powerpoint/2010/main" val="187300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83B9-2FE8-7329-9148-A37017010DDB}"/>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EE038B2-8488-0107-98FC-A73A0E034525}"/>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1B82BE42-BC4F-1621-AE57-A5C957701EF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4FC5D6C-8A03-FC62-2977-0E0BBE7AA2EA}"/>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116F4E8-5092-1EE2-7CFC-0C07B47102BB}"/>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663171-48FC-C0E3-AB67-021FC712E94E}"/>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CACF02-5950-845C-3D27-EE9E7603AB38}"/>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38FA7265-4C00-7624-6B55-7AC2E86B7BDE}"/>
              </a:ext>
            </a:extLst>
          </p:cNvPr>
          <p:cNvSpPr txBox="1">
            <a:spLocks/>
          </p:cNvSpPr>
          <p:nvPr/>
        </p:nvSpPr>
        <p:spPr>
          <a:xfrm>
            <a:off x="3395077" y="3705546"/>
            <a:ext cx="4513571"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a:solidFill>
                  <a:schemeClr val="bg1"/>
                </a:solidFill>
                <a:effectLst/>
                <a:latin typeface="Noah W05 Regular"/>
              </a:rPr>
              <a:t>Gillian Dougherty, </a:t>
            </a:r>
          </a:p>
          <a:p>
            <a:r>
              <a:rPr lang="en-US" sz="2500" b="1" i="0">
                <a:solidFill>
                  <a:schemeClr val="bg1"/>
                </a:solidFill>
                <a:effectLst/>
                <a:latin typeface="Noah W05 Regular"/>
              </a:rPr>
              <a:t>PMHNP-BC, MPH, RN,</a:t>
            </a:r>
          </a:p>
          <a:p>
            <a:r>
              <a:rPr lang="en-US" sz="1800" b="1" i="0">
                <a:solidFill>
                  <a:schemeClr val="bg1"/>
                </a:solidFill>
                <a:effectLst/>
                <a:latin typeface="Noah W05 Regular"/>
              </a:rPr>
              <a:t>Deputy Director, </a:t>
            </a:r>
          </a:p>
          <a:p>
            <a:r>
              <a:rPr lang="en-US" sz="1800" b="1" i="0">
                <a:solidFill>
                  <a:schemeClr val="bg1"/>
                </a:solidFill>
                <a:effectLst/>
                <a:latin typeface="Noah W05 Regular"/>
              </a:rPr>
              <a:t>Human Resources for Health Development, </a:t>
            </a:r>
          </a:p>
          <a:p>
            <a:r>
              <a:rPr lang="en-US" sz="1800" b="1" i="0">
                <a:solidFill>
                  <a:schemeClr val="bg1"/>
                </a:solidFill>
                <a:effectLst/>
                <a:latin typeface="Noah W05 Regular"/>
              </a:rPr>
              <a:t>ICAP at Columbia University</a:t>
            </a:r>
            <a:endParaRPr lang="en-US" sz="1800" i="0">
              <a:solidFill>
                <a:schemeClr val="bg1"/>
              </a:solidFill>
              <a:effectLst/>
              <a:latin typeface="+mn-lt"/>
            </a:endParaRPr>
          </a:p>
        </p:txBody>
      </p:sp>
      <p:pic>
        <p:nvPicPr>
          <p:cNvPr id="11" name="Picture Placeholder 6">
            <a:extLst>
              <a:ext uri="{FF2B5EF4-FFF2-40B4-BE49-F238E27FC236}">
                <a16:creationId xmlns:a16="http://schemas.microsoft.com/office/drawing/2014/main" id="{FAC4DBFC-4C73-A778-942C-186140D3A964}"/>
              </a:ext>
            </a:extLst>
          </p:cNvPr>
          <p:cNvPicPr>
            <a:picLocks noChangeAspect="1"/>
          </p:cNvPicPr>
          <p:nvPr/>
        </p:nvPicPr>
        <p:blipFill>
          <a:blip r:embed="rId3">
            <a:extLst>
              <a:ext uri="{28A0092B-C50C-407E-A947-70E740481C1C}">
                <a14:useLocalDpi xmlns:a14="http://schemas.microsoft.com/office/drawing/2010/main" val="0"/>
              </a:ext>
            </a:extLst>
          </a:blip>
          <a:srcRect t="346" b="346"/>
          <a:stretch/>
        </p:blipFill>
        <p:spPr>
          <a:xfrm>
            <a:off x="4383178" y="1043254"/>
            <a:ext cx="2537370" cy="2519790"/>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2389273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BDC427A0-4D29-45FE-ADDC-E4162DAFA75F}"/>
              </a:ext>
            </a:extLst>
          </p:cNvPr>
          <p:cNvSpPr>
            <a:spLocks noGrp="1"/>
          </p:cNvSpPr>
          <p:nvPr>
            <p:ph type="title"/>
          </p:nvPr>
        </p:nvSpPr>
        <p:spPr>
          <a:xfrm>
            <a:off x="742964" y="242181"/>
            <a:ext cx="11090274" cy="1325563"/>
          </a:xfrm>
        </p:spPr>
        <p:txBody>
          <a:bodyPr>
            <a:normAutofit/>
          </a:bodyPr>
          <a:lstStyle/>
          <a:p>
            <a:r>
              <a:rPr lang="en-US" sz="4000"/>
              <a:t>Humanitarian health and global mental health</a:t>
            </a:r>
          </a:p>
        </p:txBody>
      </p:sp>
      <p:sp>
        <p:nvSpPr>
          <p:cNvPr id="3" name="Content Placeholder 2">
            <a:extLst>
              <a:ext uri="{FF2B5EF4-FFF2-40B4-BE49-F238E27FC236}">
                <a16:creationId xmlns:a16="http://schemas.microsoft.com/office/drawing/2014/main" id="{F810DE2B-D995-4F82-8011-D92A98BD1841}"/>
              </a:ext>
            </a:extLst>
          </p:cNvPr>
          <p:cNvSpPr>
            <a:spLocks/>
          </p:cNvSpPr>
          <p:nvPr/>
        </p:nvSpPr>
        <p:spPr>
          <a:xfrm>
            <a:off x="6288101" y="2133600"/>
            <a:ext cx="5074037" cy="3891553"/>
          </a:xfrm>
          <a:prstGeom prst="rect">
            <a:avLst/>
          </a:prstGeom>
        </p:spPr>
        <p:txBody>
          <a:bodyPr>
            <a:normAutofit/>
          </a:bodyPr>
          <a:lstStyle/>
          <a:p>
            <a:pPr marL="0" marR="0" lvl="0" indent="0" algn="l" defTabSz="877824" rtl="0" eaLnBrk="1" fontAlgn="auto" latinLnBrk="0" hangingPunct="1">
              <a:lnSpc>
                <a:spcPct val="100000"/>
              </a:lnSpc>
              <a:spcBef>
                <a:spcPts val="0"/>
              </a:spcBef>
              <a:spcAft>
                <a:spcPts val="600"/>
              </a:spcAft>
              <a:buClrTx/>
              <a:buSzTx/>
              <a:buFontTx/>
              <a:buNone/>
              <a:tabLst/>
              <a:defRPr/>
            </a:pPr>
            <a:r>
              <a:rPr kumimoji="0" lang="en-US" sz="1920" b="0" i="0" u="none" strike="noStrike" kern="1200" cap="none" spc="0" normalizeH="0" baseline="0" noProof="0">
                <a:ln>
                  <a:noFill/>
                </a:ln>
                <a:solidFill>
                  <a:prstClr val="black"/>
                </a:solidFill>
                <a:effectLst/>
                <a:uLnTx/>
                <a:uFillTx/>
                <a:latin typeface="Aptos" panose="02110004020202020204"/>
                <a:ea typeface="+mn-ea"/>
                <a:cs typeface="+mn-cs"/>
              </a:rPr>
              <a:t>The vast majority of wars, conflicts, natural disasters, and refugee crises are in LMIC</a:t>
            </a:r>
          </a:p>
          <a:p>
            <a:pPr marL="438912" marR="0" lvl="1" indent="0" algn="l" defTabSz="877824" rtl="0" eaLnBrk="1" fontAlgn="auto" latinLnBrk="0" hangingPunct="1">
              <a:lnSpc>
                <a:spcPct val="100000"/>
              </a:lnSpc>
              <a:spcBef>
                <a:spcPts val="0"/>
              </a:spcBef>
              <a:spcAft>
                <a:spcPts val="600"/>
              </a:spcAft>
              <a:buClrTx/>
              <a:buSzTx/>
              <a:buFontTx/>
              <a:buNone/>
              <a:tabLst/>
              <a:defRPr/>
            </a:pPr>
            <a:r>
              <a:rPr kumimoji="0" lang="en-US" sz="1728" b="0" i="0" u="none" strike="noStrike" kern="1200" cap="none" spc="0" normalizeH="0" baseline="0" noProof="0">
                <a:ln>
                  <a:noFill/>
                </a:ln>
                <a:solidFill>
                  <a:prstClr val="black"/>
                </a:solidFill>
                <a:effectLst/>
                <a:uLnTx/>
                <a:uFillTx/>
                <a:latin typeface="Aptos" panose="02110004020202020204"/>
                <a:ea typeface="+mn-ea"/>
                <a:cs typeface="+mn-cs"/>
              </a:rPr>
              <a:t>Humanitarian settings…</a:t>
            </a:r>
          </a:p>
          <a:p>
            <a:pPr marL="877824" marR="0" lvl="2" indent="0" algn="l" defTabSz="877824" rtl="0" eaLnBrk="1" fontAlgn="auto" latinLnBrk="0" hangingPunct="1">
              <a:lnSpc>
                <a:spcPct val="100000"/>
              </a:lnSpc>
              <a:spcBef>
                <a:spcPts val="0"/>
              </a:spcBef>
              <a:spcAft>
                <a:spcPts val="600"/>
              </a:spcAft>
              <a:buClrTx/>
              <a:buSzTx/>
              <a:buFontTx/>
              <a:buNone/>
              <a:tabLst/>
              <a:defRPr/>
            </a:pPr>
            <a:r>
              <a:rPr kumimoji="0" lang="en-US" sz="1728" b="0" i="0" u="none" strike="noStrike" kern="1200" cap="none" spc="0" normalizeH="0" baseline="0" noProof="0">
                <a:ln>
                  <a:noFill/>
                </a:ln>
                <a:solidFill>
                  <a:prstClr val="black"/>
                </a:solidFill>
                <a:effectLst/>
                <a:uLnTx/>
                <a:uFillTx/>
                <a:latin typeface="Aptos" panose="02110004020202020204"/>
                <a:ea typeface="+mn-ea"/>
                <a:cs typeface="+mn-cs"/>
              </a:rPr>
              <a:t> can contribute to mental health, alcohol, and substance use problems through a number of mechanisms</a:t>
            </a:r>
          </a:p>
          <a:p>
            <a:pPr marL="877824" marR="0" lvl="2" indent="0" algn="l" defTabSz="877824" rtl="0" eaLnBrk="1" fontAlgn="auto" latinLnBrk="0" hangingPunct="1">
              <a:lnSpc>
                <a:spcPct val="100000"/>
              </a:lnSpc>
              <a:spcBef>
                <a:spcPts val="0"/>
              </a:spcBef>
              <a:spcAft>
                <a:spcPts val="600"/>
              </a:spcAft>
              <a:buClrTx/>
              <a:buSzTx/>
              <a:buFontTx/>
              <a:buNone/>
              <a:tabLst/>
              <a:defRPr/>
            </a:pPr>
            <a:r>
              <a:rPr kumimoji="0" lang="en-US" sz="1728" b="0" i="0" u="none" strike="noStrike" kern="1200" cap="none" spc="0" normalizeH="0" baseline="0" noProof="0">
                <a:ln>
                  <a:noFill/>
                </a:ln>
                <a:solidFill>
                  <a:prstClr val="black"/>
                </a:solidFill>
                <a:effectLst/>
                <a:uLnTx/>
                <a:uFillTx/>
                <a:latin typeface="Aptos" panose="02110004020202020204"/>
                <a:ea typeface="+mn-ea"/>
                <a:cs typeface="+mn-cs"/>
              </a:rPr>
              <a:t>are where the fewest mental health resources are</a:t>
            </a: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497E4FA9-1F9A-4F67-B05D-3683A88FD141}"/>
              </a:ext>
            </a:extLst>
          </p:cNvPr>
          <p:cNvSpPr txBox="1"/>
          <p:nvPr/>
        </p:nvSpPr>
        <p:spPr>
          <a:xfrm>
            <a:off x="10488714" y="6468065"/>
            <a:ext cx="2147772" cy="276999"/>
          </a:xfrm>
          <a:prstGeom prst="rect">
            <a:avLst/>
          </a:prstGeom>
          <a:noFill/>
        </p:spPr>
        <p:txBody>
          <a:bodyPr wrap="square" rtlCol="0">
            <a:spAutoFit/>
          </a:bodyPr>
          <a:lstStyle/>
          <a:p>
            <a:pPr marL="0" marR="0" lvl="0" indent="0" algn="l" defTabSz="877824"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UNHCR, 2020</a:t>
            </a:r>
          </a:p>
        </p:txBody>
      </p:sp>
      <p:pic>
        <p:nvPicPr>
          <p:cNvPr id="4" name="Picture 3">
            <a:extLst>
              <a:ext uri="{FF2B5EF4-FFF2-40B4-BE49-F238E27FC236}">
                <a16:creationId xmlns:a16="http://schemas.microsoft.com/office/drawing/2014/main" id="{A131395D-697C-2E22-1B23-6811FF9DA1D9}"/>
              </a:ext>
            </a:extLst>
          </p:cNvPr>
          <p:cNvPicPr>
            <a:picLocks noChangeAspect="1"/>
          </p:cNvPicPr>
          <p:nvPr/>
        </p:nvPicPr>
        <p:blipFill>
          <a:blip r:embed="rId3"/>
          <a:stretch>
            <a:fillRect/>
          </a:stretch>
        </p:blipFill>
        <p:spPr>
          <a:xfrm>
            <a:off x="412041" y="1918355"/>
            <a:ext cx="5876060" cy="3440734"/>
          </a:xfrm>
          <a:prstGeom prst="rect">
            <a:avLst/>
          </a:prstGeom>
        </p:spPr>
      </p:pic>
    </p:spTree>
    <p:extLst>
      <p:ext uri="{BB962C8B-B14F-4D97-AF65-F5344CB8AC3E}">
        <p14:creationId xmlns:p14="http://schemas.microsoft.com/office/powerpoint/2010/main" val="2721788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7DE34B8-021C-4C47-BDE0-36E41704AE20}"/>
              </a:ext>
            </a:extLst>
          </p:cNvPr>
          <p:cNvPicPr>
            <a:picLocks noChangeAspect="1"/>
          </p:cNvPicPr>
          <p:nvPr/>
        </p:nvPicPr>
        <p:blipFill rotWithShape="1">
          <a:blip r:embed="rId3"/>
          <a:srcRect l="30965" t="27411" r="35450" b="53795"/>
          <a:stretch/>
        </p:blipFill>
        <p:spPr>
          <a:xfrm>
            <a:off x="1652537" y="457200"/>
            <a:ext cx="2464233" cy="775727"/>
          </a:xfrm>
          <a:prstGeom prst="rect">
            <a:avLst/>
          </a:prstGeom>
        </p:spPr>
      </p:pic>
      <p:pic>
        <p:nvPicPr>
          <p:cNvPr id="13" name="Picture 12">
            <a:extLst>
              <a:ext uri="{FF2B5EF4-FFF2-40B4-BE49-F238E27FC236}">
                <a16:creationId xmlns:a16="http://schemas.microsoft.com/office/drawing/2014/main" id="{95F766CB-6ADD-40D6-9D8C-F13C6E059FD0}"/>
              </a:ext>
            </a:extLst>
          </p:cNvPr>
          <p:cNvPicPr>
            <a:picLocks noChangeAspect="1"/>
          </p:cNvPicPr>
          <p:nvPr/>
        </p:nvPicPr>
        <p:blipFill rotWithShape="1">
          <a:blip r:embed="rId4"/>
          <a:srcRect l="34980" t="14321" r="36220" b="66667"/>
          <a:stretch/>
        </p:blipFill>
        <p:spPr>
          <a:xfrm>
            <a:off x="1403366" y="1318143"/>
            <a:ext cx="3040732" cy="1129130"/>
          </a:xfrm>
          <a:prstGeom prst="rect">
            <a:avLst/>
          </a:prstGeom>
        </p:spPr>
      </p:pic>
      <p:pic>
        <p:nvPicPr>
          <p:cNvPr id="17" name="Picture 16">
            <a:extLst>
              <a:ext uri="{FF2B5EF4-FFF2-40B4-BE49-F238E27FC236}">
                <a16:creationId xmlns:a16="http://schemas.microsoft.com/office/drawing/2014/main" id="{B43DF049-3DBD-4999-A5F8-038A83BCCBE7}"/>
              </a:ext>
            </a:extLst>
          </p:cNvPr>
          <p:cNvPicPr>
            <a:picLocks noChangeAspect="1"/>
          </p:cNvPicPr>
          <p:nvPr/>
        </p:nvPicPr>
        <p:blipFill rotWithShape="1">
          <a:blip r:embed="rId5"/>
          <a:srcRect l="40007" t="12604" r="41070" b="69582"/>
          <a:stretch/>
        </p:blipFill>
        <p:spPr>
          <a:xfrm>
            <a:off x="1744560" y="2502864"/>
            <a:ext cx="2358342" cy="1248747"/>
          </a:xfrm>
          <a:prstGeom prst="rect">
            <a:avLst/>
          </a:prstGeom>
        </p:spPr>
      </p:pic>
      <p:pic>
        <p:nvPicPr>
          <p:cNvPr id="19" name="Picture 18">
            <a:extLst>
              <a:ext uri="{FF2B5EF4-FFF2-40B4-BE49-F238E27FC236}">
                <a16:creationId xmlns:a16="http://schemas.microsoft.com/office/drawing/2014/main" id="{280D1C6D-A404-4F9C-83FA-306D2F5AC706}"/>
              </a:ext>
            </a:extLst>
          </p:cNvPr>
          <p:cNvPicPr>
            <a:picLocks noChangeAspect="1"/>
          </p:cNvPicPr>
          <p:nvPr/>
        </p:nvPicPr>
        <p:blipFill rotWithShape="1">
          <a:blip r:embed="rId6"/>
          <a:srcRect l="36070" t="12099" r="36750" b="67022"/>
          <a:stretch/>
        </p:blipFill>
        <p:spPr>
          <a:xfrm>
            <a:off x="1538328" y="3854321"/>
            <a:ext cx="2887802" cy="1247817"/>
          </a:xfrm>
          <a:prstGeom prst="rect">
            <a:avLst/>
          </a:prstGeom>
        </p:spPr>
      </p:pic>
      <p:pic>
        <p:nvPicPr>
          <p:cNvPr id="21" name="Picture 20">
            <a:extLst>
              <a:ext uri="{FF2B5EF4-FFF2-40B4-BE49-F238E27FC236}">
                <a16:creationId xmlns:a16="http://schemas.microsoft.com/office/drawing/2014/main" id="{9038DEAF-0FA4-4CF0-A7D7-D57BF2D8E1BA}"/>
              </a:ext>
            </a:extLst>
          </p:cNvPr>
          <p:cNvPicPr>
            <a:picLocks noChangeAspect="1"/>
          </p:cNvPicPr>
          <p:nvPr/>
        </p:nvPicPr>
        <p:blipFill rotWithShape="1">
          <a:blip r:embed="rId7"/>
          <a:srcRect l="35280" t="12505" r="36160" b="64587"/>
          <a:stretch/>
        </p:blipFill>
        <p:spPr>
          <a:xfrm>
            <a:off x="1652537" y="5204846"/>
            <a:ext cx="2650697" cy="1195954"/>
          </a:xfrm>
          <a:prstGeom prst="rect">
            <a:avLst/>
          </a:prstGeom>
        </p:spPr>
      </p:pic>
      <p:graphicFrame>
        <p:nvGraphicFramePr>
          <p:cNvPr id="24" name="Chart 23">
            <a:extLst>
              <a:ext uri="{FF2B5EF4-FFF2-40B4-BE49-F238E27FC236}">
                <a16:creationId xmlns:a16="http://schemas.microsoft.com/office/drawing/2014/main" id="{69773159-ECF5-4F8D-B52B-5A2BB43FA220}"/>
              </a:ext>
            </a:extLst>
          </p:cNvPr>
          <p:cNvGraphicFramePr>
            <a:graphicFrameLocks/>
          </p:cNvGraphicFramePr>
          <p:nvPr/>
        </p:nvGraphicFramePr>
        <p:xfrm>
          <a:off x="5094357" y="1337627"/>
          <a:ext cx="6314950" cy="418274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44526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descr="Complex maths formulae on a blackboard">
            <a:extLst>
              <a:ext uri="{FF2B5EF4-FFF2-40B4-BE49-F238E27FC236}">
                <a16:creationId xmlns:a16="http://schemas.microsoft.com/office/drawing/2014/main" id="{09395D0E-88CF-51A2-CC97-D0A7B98C28A8}"/>
              </a:ext>
            </a:extLst>
          </p:cNvPr>
          <p:cNvPicPr>
            <a:picLocks noChangeAspect="1"/>
          </p:cNvPicPr>
          <p:nvPr/>
        </p:nvPicPr>
        <p:blipFill rotWithShape="1">
          <a:blip r:embed="rId2">
            <a:alphaModFix amt="50000"/>
          </a:blip>
          <a:srcRect t="16846" r="-1" b="6079"/>
          <a:stretch/>
        </p:blipFill>
        <p:spPr>
          <a:xfrm>
            <a:off x="20" y="10"/>
            <a:ext cx="12188930" cy="6857990"/>
          </a:xfrm>
          <a:prstGeom prst="rect">
            <a:avLst/>
          </a:prstGeom>
        </p:spPr>
      </p:pic>
      <p:sp>
        <p:nvSpPr>
          <p:cNvPr id="2" name="Title 1">
            <a:extLst>
              <a:ext uri="{FF2B5EF4-FFF2-40B4-BE49-F238E27FC236}">
                <a16:creationId xmlns:a16="http://schemas.microsoft.com/office/drawing/2014/main" id="{060A0075-8C73-C606-7A7B-DF8FAAC6078C}"/>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Fundamentals of global mental health intervention approaches</a:t>
            </a:r>
          </a:p>
        </p:txBody>
      </p:sp>
      <p:sp>
        <p:nvSpPr>
          <p:cNvPr id="2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58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7" name="Rectangle 104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9" name="Rectangle 104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1" name="Rectangle 105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96B71A8-DA45-450E-876E-A7FF49B8C9D0}"/>
              </a:ext>
            </a:extLst>
          </p:cNvPr>
          <p:cNvSpPr>
            <a:spLocks noGrp="1"/>
          </p:cNvSpPr>
          <p:nvPr>
            <p:ph type="title"/>
          </p:nvPr>
        </p:nvSpPr>
        <p:spPr>
          <a:xfrm>
            <a:off x="1371597" y="348865"/>
            <a:ext cx="10044023" cy="877729"/>
          </a:xfrm>
        </p:spPr>
        <p:txBody>
          <a:bodyPr anchor="ctr">
            <a:normAutofit/>
          </a:bodyPr>
          <a:lstStyle/>
          <a:p>
            <a:r>
              <a:rPr lang="en-US" sz="3700">
                <a:solidFill>
                  <a:srgbClr val="FFFFFF"/>
                </a:solidFill>
              </a:rPr>
              <a:t>Commonly used intervention approaches in GMH</a:t>
            </a:r>
          </a:p>
        </p:txBody>
      </p:sp>
      <p:pic>
        <p:nvPicPr>
          <p:cNvPr id="1026" name="Picture 2" descr="Interpersonal Therapy (IPT) - Ros Sparrevohn Psychology">
            <a:extLst>
              <a:ext uri="{FF2B5EF4-FFF2-40B4-BE49-F238E27FC236}">
                <a16:creationId xmlns:a16="http://schemas.microsoft.com/office/drawing/2014/main" id="{24D24B25-C9A4-4EF8-81FB-0C0344494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104" y="2268624"/>
            <a:ext cx="2993177" cy="12335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gnitive Processing Therapy (CPT) Training for PTSD - 14 NOV 2019">
            <a:extLst>
              <a:ext uri="{FF2B5EF4-FFF2-40B4-BE49-F238E27FC236}">
                <a16:creationId xmlns:a16="http://schemas.microsoft.com/office/drawing/2014/main" id="{1A1FE07E-EA31-4363-9A32-176185928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043" y="2194584"/>
            <a:ext cx="2653117" cy="14302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rrative Exposure Therapy (NET) by Ellen Covey">
            <a:extLst>
              <a:ext uri="{FF2B5EF4-FFF2-40B4-BE49-F238E27FC236}">
                <a16:creationId xmlns:a16="http://schemas.microsoft.com/office/drawing/2014/main" id="{D4824638-4E5E-4853-8003-E08BDACA7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46" y="2262043"/>
            <a:ext cx="1727564" cy="9699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TA">
            <a:extLst>
              <a:ext uri="{FF2B5EF4-FFF2-40B4-BE49-F238E27FC236}">
                <a16:creationId xmlns:a16="http://schemas.microsoft.com/office/drawing/2014/main" id="{0F77C67A-389E-49B3-A564-06A59AF4F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1902" y="4654254"/>
            <a:ext cx="2470763" cy="10816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roduction to Trauma-Focused CBT – Center for Evidence to Practice: Learn">
            <a:extLst>
              <a:ext uri="{FF2B5EF4-FFF2-40B4-BE49-F238E27FC236}">
                <a16:creationId xmlns:a16="http://schemas.microsoft.com/office/drawing/2014/main" id="{C4BE545A-F39F-45FF-9B0B-0552307631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8151" y="2112579"/>
            <a:ext cx="1856131" cy="1856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OUP PROBLEM MANAGEMENT PLUS (GROUP PM+)">
            <a:extLst>
              <a:ext uri="{FF2B5EF4-FFF2-40B4-BE49-F238E27FC236}">
                <a16:creationId xmlns:a16="http://schemas.microsoft.com/office/drawing/2014/main" id="{3CFF0683-5665-4E2F-96BB-5D4DEE6437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8378" y="4130562"/>
            <a:ext cx="1329623" cy="19136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LF-HELP PLUS (SH+)">
            <a:extLst>
              <a:ext uri="{FF2B5EF4-FFF2-40B4-BE49-F238E27FC236}">
                <a16:creationId xmlns:a16="http://schemas.microsoft.com/office/drawing/2014/main" id="{363DB7DE-BB3F-40FC-A735-C206AD6F6B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1244" y="4059669"/>
            <a:ext cx="1455909" cy="20554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lcohol Screening and Brief Intervention">
            <a:extLst>
              <a:ext uri="{FF2B5EF4-FFF2-40B4-BE49-F238E27FC236}">
                <a16:creationId xmlns:a16="http://schemas.microsoft.com/office/drawing/2014/main" id="{D776493B-E2A9-4DA3-904E-E7ACF7DF46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659" y="4395575"/>
            <a:ext cx="2997458" cy="19098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Friendship Bench | Centre for Global Mental Health">
            <a:extLst>
              <a:ext uri="{FF2B5EF4-FFF2-40B4-BE49-F238E27FC236}">
                <a16:creationId xmlns:a16="http://schemas.microsoft.com/office/drawing/2014/main" id="{B345F8CE-AE83-D0CD-F37B-843640BFE2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4505" y="3370995"/>
            <a:ext cx="1721908" cy="119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752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F49E9-D529-02EB-4D03-DEDDB0156AD8}"/>
              </a:ext>
            </a:extLst>
          </p:cNvPr>
          <p:cNvSpPr>
            <a:spLocks noGrp="1"/>
          </p:cNvSpPr>
          <p:nvPr>
            <p:ph type="title"/>
          </p:nvPr>
        </p:nvSpPr>
        <p:spPr>
          <a:xfrm>
            <a:off x="679149" y="717319"/>
            <a:ext cx="6324323" cy="716084"/>
          </a:xfrm>
        </p:spPr>
        <p:txBody>
          <a:bodyPr/>
          <a:lstStyle/>
          <a:p>
            <a:r>
              <a:rPr lang="en-US">
                <a:solidFill>
                  <a:schemeClr val="tx1"/>
                </a:solidFill>
              </a:rPr>
              <a:t>Cultural concepts of distress</a:t>
            </a:r>
          </a:p>
        </p:txBody>
      </p:sp>
      <p:sp>
        <p:nvSpPr>
          <p:cNvPr id="6" name="Rectangular Callout 5">
            <a:extLst>
              <a:ext uri="{FF2B5EF4-FFF2-40B4-BE49-F238E27FC236}">
                <a16:creationId xmlns:a16="http://schemas.microsoft.com/office/drawing/2014/main" id="{30AEB522-EA85-A992-C728-272ADDEDCC0F}"/>
              </a:ext>
            </a:extLst>
          </p:cNvPr>
          <p:cNvSpPr/>
          <p:nvPr/>
        </p:nvSpPr>
        <p:spPr>
          <a:xfrm>
            <a:off x="7723908" y="394855"/>
            <a:ext cx="4114800" cy="1496291"/>
          </a:xfrm>
          <a:prstGeom prst="wedgeRectCallou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ptos" panose="02110004020202020204"/>
                <a:ea typeface="+mn-ea"/>
                <a:cs typeface="+mn-cs"/>
              </a:rPr>
              <a:t>“Tired head”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Democratic Republic of the Congo</a:t>
            </a:r>
          </a:p>
        </p:txBody>
      </p:sp>
      <p:sp>
        <p:nvSpPr>
          <p:cNvPr id="8" name="Rectangular Callout 7">
            <a:extLst>
              <a:ext uri="{FF2B5EF4-FFF2-40B4-BE49-F238E27FC236}">
                <a16:creationId xmlns:a16="http://schemas.microsoft.com/office/drawing/2014/main" id="{246FCEFA-185E-F0D2-44FF-5DE6B5EF4C71}"/>
              </a:ext>
            </a:extLst>
          </p:cNvPr>
          <p:cNvSpPr/>
          <p:nvPr/>
        </p:nvSpPr>
        <p:spPr>
          <a:xfrm>
            <a:off x="8672945" y="2277082"/>
            <a:ext cx="3165763" cy="2303835"/>
          </a:xfrm>
          <a:prstGeom prst="wedgeRectCallout">
            <a:avLst>
              <a:gd name="adj1" fmla="val 33456"/>
              <a:gd name="adj2" fmla="val 62228"/>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ptos" panose="02110004020202020204"/>
                <a:ea typeface="+mn-ea"/>
                <a:cs typeface="+mn-cs"/>
              </a:rPr>
              <a:t>“Carrying pain in my heart and my head”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South Africa</a:t>
            </a:r>
          </a:p>
        </p:txBody>
      </p:sp>
      <p:sp>
        <p:nvSpPr>
          <p:cNvPr id="10" name="Rectangular Callout 9">
            <a:extLst>
              <a:ext uri="{FF2B5EF4-FFF2-40B4-BE49-F238E27FC236}">
                <a16:creationId xmlns:a16="http://schemas.microsoft.com/office/drawing/2014/main" id="{C7898F68-3631-81D0-11ED-09C3E468F291}"/>
              </a:ext>
            </a:extLst>
          </p:cNvPr>
          <p:cNvSpPr/>
          <p:nvPr/>
        </p:nvSpPr>
        <p:spPr>
          <a:xfrm>
            <a:off x="8596745" y="4966853"/>
            <a:ext cx="2667000" cy="1025649"/>
          </a:xfrm>
          <a:prstGeom prst="wedgeRectCallout">
            <a:avLst>
              <a:gd name="adj1" fmla="val 10480"/>
              <a:gd name="adj2" fmla="val 69444"/>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ptos" panose="02110004020202020204"/>
                <a:ea typeface="+mn-ea"/>
                <a:cs typeface="+mn-cs"/>
              </a:rPr>
              <a:t>“Soul loss”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Nepal</a:t>
            </a:r>
          </a:p>
        </p:txBody>
      </p:sp>
      <p:pic>
        <p:nvPicPr>
          <p:cNvPr id="11" name="Picture 2" descr="Depression | PHQ 9 - Greenspace Mental Health Knowledge Base">
            <a:extLst>
              <a:ext uri="{FF2B5EF4-FFF2-40B4-BE49-F238E27FC236}">
                <a16:creationId xmlns:a16="http://schemas.microsoft.com/office/drawing/2014/main" id="{F137975E-53E6-05A2-F767-BDC6716523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602" y="1796153"/>
            <a:ext cx="5046278" cy="40752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ular Callout 6">
            <a:extLst>
              <a:ext uri="{FF2B5EF4-FFF2-40B4-BE49-F238E27FC236}">
                <a16:creationId xmlns:a16="http://schemas.microsoft.com/office/drawing/2014/main" id="{F735B2A9-43C6-7E76-1674-26B1AFC8027F}"/>
              </a:ext>
            </a:extLst>
          </p:cNvPr>
          <p:cNvSpPr/>
          <p:nvPr/>
        </p:nvSpPr>
        <p:spPr>
          <a:xfrm>
            <a:off x="5441306" y="2114550"/>
            <a:ext cx="2826393" cy="1658823"/>
          </a:xfrm>
          <a:prstGeom prst="wedgeRectCallout">
            <a:avLst>
              <a:gd name="adj1" fmla="val -33135"/>
              <a:gd name="adj2" fmla="val 65625"/>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ptos" panose="02110004020202020204"/>
                <a:ea typeface="+mn-ea"/>
                <a:cs typeface="+mn-cs"/>
              </a:rPr>
              <a:t>“Thinking too much”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South Sudan (+ many other contexts)</a:t>
            </a:r>
          </a:p>
        </p:txBody>
      </p:sp>
      <p:sp>
        <p:nvSpPr>
          <p:cNvPr id="9" name="Rectangular Callout 8">
            <a:extLst>
              <a:ext uri="{FF2B5EF4-FFF2-40B4-BE49-F238E27FC236}">
                <a16:creationId xmlns:a16="http://schemas.microsoft.com/office/drawing/2014/main" id="{5A278BDE-0E87-ED2B-80DE-1B52D091BE44}"/>
              </a:ext>
            </a:extLst>
          </p:cNvPr>
          <p:cNvSpPr/>
          <p:nvPr/>
        </p:nvSpPr>
        <p:spPr>
          <a:xfrm>
            <a:off x="4367581" y="4261720"/>
            <a:ext cx="3650672" cy="1134084"/>
          </a:xfrm>
          <a:prstGeom prst="wedgeRectCallout">
            <a:avLst>
              <a:gd name="adj1" fmla="val 10480"/>
              <a:gd name="adj2" fmla="val 69444"/>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ptos" panose="02110004020202020204"/>
                <a:ea typeface="+mn-ea"/>
                <a:cs typeface="+mn-cs"/>
              </a:rPr>
              <a:t>“</a:t>
            </a:r>
            <a:r>
              <a:rPr kumimoji="0" lang="en-US" sz="2600" b="1" i="0" u="none" strike="noStrike" kern="1200" cap="none" spc="0" normalizeH="0" baseline="0" noProof="0" err="1">
                <a:ln>
                  <a:noFill/>
                </a:ln>
                <a:solidFill>
                  <a:prstClr val="white"/>
                </a:solidFill>
                <a:effectLst/>
                <a:uLnTx/>
                <a:uFillTx/>
                <a:latin typeface="Aptos" panose="02110004020202020204"/>
                <a:ea typeface="+mn-ea"/>
                <a:cs typeface="+mn-cs"/>
              </a:rPr>
              <a:t>Ataque</a:t>
            </a:r>
            <a:r>
              <a:rPr kumimoji="0" lang="en-US" sz="2600" b="1" i="0" u="none" strike="noStrike" kern="1200" cap="none" spc="0" normalizeH="0" baseline="0" noProof="0">
                <a:ln>
                  <a:noFill/>
                </a:ln>
                <a:solidFill>
                  <a:prstClr val="white"/>
                </a:solidFill>
                <a:effectLst/>
                <a:uLnTx/>
                <a:uFillTx/>
                <a:latin typeface="Aptos" panose="02110004020202020204"/>
                <a:ea typeface="+mn-ea"/>
                <a:cs typeface="+mn-cs"/>
              </a:rPr>
              <a:t> de </a:t>
            </a:r>
            <a:r>
              <a:rPr kumimoji="0" lang="en-US" sz="2600" b="1" i="0" u="none" strike="noStrike" kern="1200" cap="none" spc="0" normalizeH="0" baseline="0" noProof="0" err="1">
                <a:ln>
                  <a:noFill/>
                </a:ln>
                <a:solidFill>
                  <a:prstClr val="white"/>
                </a:solidFill>
                <a:effectLst/>
                <a:uLnTx/>
                <a:uFillTx/>
                <a:latin typeface="Aptos" panose="02110004020202020204"/>
                <a:ea typeface="+mn-ea"/>
                <a:cs typeface="+mn-cs"/>
              </a:rPr>
              <a:t>nervios</a:t>
            </a:r>
            <a:r>
              <a:rPr kumimoji="0" lang="en-US" sz="2600" b="1" i="0" u="none" strike="noStrike" kern="1200" cap="none" spc="0" normalizeH="0" baseline="0" noProof="0">
                <a:ln>
                  <a:noFill/>
                </a:ln>
                <a:solidFill>
                  <a:prstClr val="white"/>
                </a:solidFill>
                <a:effectLst/>
                <a:uLnTx/>
                <a:uFillTx/>
                <a:latin typeface="Aptos" panose="0211000402020202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Puerto Rico</a:t>
            </a:r>
          </a:p>
        </p:txBody>
      </p:sp>
    </p:spTree>
    <p:extLst>
      <p:ext uri="{BB962C8B-B14F-4D97-AF65-F5344CB8AC3E}">
        <p14:creationId xmlns:p14="http://schemas.microsoft.com/office/powerpoint/2010/main" val="251991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2E96333-2198-4517-B908-4D4D90DA5C75}"/>
              </a:ext>
            </a:extLst>
          </p:cNvPr>
          <p:cNvSpPr>
            <a:spLocks noGrp="1"/>
          </p:cNvSpPr>
          <p:nvPr>
            <p:ph type="title"/>
          </p:nvPr>
        </p:nvSpPr>
        <p:spPr>
          <a:xfrm>
            <a:off x="1383564" y="348865"/>
            <a:ext cx="9718111" cy="1576446"/>
          </a:xfrm>
        </p:spPr>
        <p:txBody>
          <a:bodyPr anchor="ctr">
            <a:normAutofit/>
          </a:bodyPr>
          <a:lstStyle/>
          <a:p>
            <a:r>
              <a:rPr lang="en-US" sz="4000" b="1">
                <a:solidFill>
                  <a:srgbClr val="FFFFFF"/>
                </a:solidFill>
              </a:rPr>
              <a:t>Barriers to mental health interventions in LMIC</a:t>
            </a:r>
          </a:p>
        </p:txBody>
      </p:sp>
      <p:graphicFrame>
        <p:nvGraphicFramePr>
          <p:cNvPr id="5" name="Content Placeholder 2">
            <a:extLst>
              <a:ext uri="{FF2B5EF4-FFF2-40B4-BE49-F238E27FC236}">
                <a16:creationId xmlns:a16="http://schemas.microsoft.com/office/drawing/2014/main" id="{07BA0587-46A8-48E6-A1CB-27047CA3F464}"/>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C0B149EB-CD59-4714-85FF-2B5E7E8ED118}"/>
              </a:ext>
            </a:extLst>
          </p:cNvPr>
          <p:cNvSpPr/>
          <p:nvPr/>
        </p:nvSpPr>
        <p:spPr>
          <a:xfrm>
            <a:off x="5901338" y="4264639"/>
            <a:ext cx="468726" cy="4220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9331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97132"/>
                </a:solidFill>
                <a:prstDash val="solid"/>
              </a:ln>
              <a:solidFill>
                <a:srgbClr val="E97132">
                  <a:lumMod val="40000"/>
                  <a:lumOff val="60000"/>
                </a:srgbClr>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05780ED-728A-4937-90AA-ECEFA6A0A81C}"/>
              </a:ext>
            </a:extLst>
          </p:cNvPr>
          <p:cNvSpPr>
            <a:spLocks noGrp="1"/>
          </p:cNvSpPr>
          <p:nvPr>
            <p:ph type="title"/>
          </p:nvPr>
        </p:nvSpPr>
        <p:spPr>
          <a:xfrm>
            <a:off x="6597016" y="905011"/>
            <a:ext cx="4589328" cy="1889135"/>
          </a:xfrm>
        </p:spPr>
        <p:txBody>
          <a:bodyPr anchor="b">
            <a:normAutofit/>
          </a:bodyPr>
          <a:lstStyle/>
          <a:p>
            <a:r>
              <a:rPr lang="en-US" sz="4800"/>
              <a:t>Task-shifting (aka task-sharing)</a:t>
            </a:r>
          </a:p>
        </p:txBody>
      </p:sp>
      <p:pic>
        <p:nvPicPr>
          <p:cNvPr id="5" name="Picture 4">
            <a:extLst>
              <a:ext uri="{FF2B5EF4-FFF2-40B4-BE49-F238E27FC236}">
                <a16:creationId xmlns:a16="http://schemas.microsoft.com/office/drawing/2014/main" id="{4E16DFB4-76E4-49F5-B126-8FA1CEE857A0}"/>
              </a:ext>
            </a:extLst>
          </p:cNvPr>
          <p:cNvPicPr>
            <a:picLocks noChangeAspect="1"/>
          </p:cNvPicPr>
          <p:nvPr/>
        </p:nvPicPr>
        <p:blipFill rotWithShape="1">
          <a:blip r:embed="rId4"/>
          <a:srcRect l="40277" t="13105" r="28560" b="13857"/>
          <a:stretch/>
        </p:blipFill>
        <p:spPr>
          <a:xfrm>
            <a:off x="1536670" y="895610"/>
            <a:ext cx="3836620" cy="5058020"/>
          </a:xfrm>
          <a:prstGeom prst="rect">
            <a:avLst/>
          </a:prstGeom>
        </p:spPr>
      </p:pic>
      <p:sp>
        <p:nvSpPr>
          <p:cNvPr id="3" name="Content Placeholder 2">
            <a:extLst>
              <a:ext uri="{FF2B5EF4-FFF2-40B4-BE49-F238E27FC236}">
                <a16:creationId xmlns:a16="http://schemas.microsoft.com/office/drawing/2014/main" id="{88FD31F1-766B-44C3-86CD-7AEF16C4E80D}"/>
              </a:ext>
            </a:extLst>
          </p:cNvPr>
          <p:cNvSpPr>
            <a:spLocks noGrp="1"/>
          </p:cNvSpPr>
          <p:nvPr>
            <p:ph idx="1"/>
          </p:nvPr>
        </p:nvSpPr>
        <p:spPr>
          <a:xfrm>
            <a:off x="6597016" y="2965592"/>
            <a:ext cx="4589328" cy="2987397"/>
          </a:xfrm>
        </p:spPr>
        <p:txBody>
          <a:bodyPr>
            <a:normAutofit/>
          </a:bodyPr>
          <a:lstStyle/>
          <a:p>
            <a:r>
              <a:rPr lang="en-US" sz="1800"/>
              <a:t>Task shifting involves the rational redistribution of tasks among health workforce teams. Specific tasks are moved, where appropriate, from highly qualified health workers to health workers with shorter training and fewer qualifications in order to make more efficient use of the available human resources for health</a:t>
            </a:r>
          </a:p>
        </p:txBody>
      </p:sp>
    </p:spTree>
    <p:extLst>
      <p:ext uri="{BB962C8B-B14F-4D97-AF65-F5344CB8AC3E}">
        <p14:creationId xmlns:p14="http://schemas.microsoft.com/office/powerpoint/2010/main" val="165596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obe from outer space">
            <a:extLst>
              <a:ext uri="{FF2B5EF4-FFF2-40B4-BE49-F238E27FC236}">
                <a16:creationId xmlns:a16="http://schemas.microsoft.com/office/drawing/2014/main" id="{160486B5-ADF6-4DE5-A47D-1EB36CEB0030}"/>
              </a:ext>
            </a:extLst>
          </p:cNvPr>
          <p:cNvPicPr>
            <a:picLocks noChangeAspect="1"/>
          </p:cNvPicPr>
          <p:nvPr/>
        </p:nvPicPr>
        <p:blipFill rotWithShape="1">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91239-8F88-4AF6-A9AD-E684CBE2BD9E}"/>
              </a:ext>
            </a:extLst>
          </p:cNvPr>
          <p:cNvSpPr>
            <a:spLocks noGrp="1"/>
          </p:cNvSpPr>
          <p:nvPr>
            <p:ph type="ctrTitle"/>
          </p:nvPr>
        </p:nvSpPr>
        <p:spPr>
          <a:xfrm>
            <a:off x="2103121" y="4727173"/>
            <a:ext cx="7985759" cy="868823"/>
          </a:xfrm>
        </p:spPr>
        <p:txBody>
          <a:bodyPr anchor="b">
            <a:normAutofit/>
          </a:bodyPr>
          <a:lstStyle/>
          <a:p>
            <a:pPr algn="ctr">
              <a:lnSpc>
                <a:spcPct val="90000"/>
              </a:lnSpc>
            </a:pPr>
            <a:r>
              <a:rPr lang="en-US" sz="2500">
                <a:solidFill>
                  <a:schemeClr val="bg1"/>
                </a:solidFill>
              </a:rPr>
              <a:t>In global mental health, nearly all interventions are provided by lay counselors</a:t>
            </a:r>
          </a:p>
        </p:txBody>
      </p:sp>
      <p:sp>
        <p:nvSpPr>
          <p:cNvPr id="3" name="Subtitle 2">
            <a:extLst>
              <a:ext uri="{FF2B5EF4-FFF2-40B4-BE49-F238E27FC236}">
                <a16:creationId xmlns:a16="http://schemas.microsoft.com/office/drawing/2014/main" id="{06E28F7C-68F4-45EF-BC2C-FACFA95A54E7}"/>
              </a:ext>
            </a:extLst>
          </p:cNvPr>
          <p:cNvSpPr>
            <a:spLocks noGrp="1"/>
          </p:cNvSpPr>
          <p:nvPr>
            <p:ph type="subTitle" idx="1"/>
          </p:nvPr>
        </p:nvSpPr>
        <p:spPr>
          <a:xfrm>
            <a:off x="2615738" y="5680637"/>
            <a:ext cx="6960524" cy="598516"/>
          </a:xfrm>
        </p:spPr>
        <p:txBody>
          <a:bodyPr anchor="t">
            <a:normAutofit/>
          </a:bodyPr>
          <a:lstStyle/>
          <a:p>
            <a:pPr algn="ctr"/>
            <a:endParaRPr lang="en-US" sz="2000">
              <a:solidFill>
                <a:schemeClr val="bg1"/>
              </a:solidFill>
            </a:endParaRPr>
          </a:p>
        </p:txBody>
      </p:sp>
    </p:spTree>
    <p:extLst>
      <p:ext uri="{BB962C8B-B14F-4D97-AF65-F5344CB8AC3E}">
        <p14:creationId xmlns:p14="http://schemas.microsoft.com/office/powerpoint/2010/main" val="10257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97132"/>
                </a:solidFill>
                <a:prstDash val="solid"/>
              </a:ln>
              <a:solidFill>
                <a:srgbClr val="E97132">
                  <a:lumMod val="40000"/>
                  <a:lumOff val="60000"/>
                </a:srgbClr>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71BBD6C-FD9C-405D-9B9E-5454D4E8556F}"/>
              </a:ext>
            </a:extLst>
          </p:cNvPr>
          <p:cNvSpPr>
            <a:spLocks noGrp="1"/>
          </p:cNvSpPr>
          <p:nvPr>
            <p:ph type="title"/>
          </p:nvPr>
        </p:nvSpPr>
        <p:spPr>
          <a:xfrm>
            <a:off x="6597016" y="905011"/>
            <a:ext cx="4589328" cy="1889135"/>
          </a:xfrm>
        </p:spPr>
        <p:txBody>
          <a:bodyPr vert="horz" lIns="91440" tIns="45720" rIns="91440" bIns="45720" rtlCol="0" anchor="b">
            <a:normAutofit/>
          </a:bodyPr>
          <a:lstStyle/>
          <a:p>
            <a:r>
              <a:rPr lang="en-US" sz="4100"/>
              <a:t>Apprenticeship model and train the trainer</a:t>
            </a:r>
          </a:p>
        </p:txBody>
      </p:sp>
      <p:pic>
        <p:nvPicPr>
          <p:cNvPr id="4" name="Content Placeholder 8" descr="http://media.springernature.com/lw785/springer-static/image/art%3A10.1186%2F1752-4458-5-30/MediaObjects/13033_2011_Article_115_Fig1_HTML.jpg">
            <a:extLst>
              <a:ext uri="{FF2B5EF4-FFF2-40B4-BE49-F238E27FC236}">
                <a16:creationId xmlns:a16="http://schemas.microsoft.com/office/drawing/2014/main" id="{D58667FD-5B4C-40A6-9FC1-46F4255C7732}"/>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720807" y="1770447"/>
            <a:ext cx="5468347" cy="3308346"/>
          </a:xfrm>
          <a:prstGeom prst="rect">
            <a:avLst/>
          </a:prstGeom>
          <a:noFill/>
        </p:spPr>
      </p:pic>
      <p:pic>
        <p:nvPicPr>
          <p:cNvPr id="2050" name="Picture 2" descr="Train-the-Trainer: Model, Methodology &amp; Insights">
            <a:extLst>
              <a:ext uri="{FF2B5EF4-FFF2-40B4-BE49-F238E27FC236}">
                <a16:creationId xmlns:a16="http://schemas.microsoft.com/office/drawing/2014/main" id="{98FF8E8E-FDD4-D160-4CF2-AC764402350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597650" y="3132870"/>
            <a:ext cx="4589463" cy="265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893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86073-19F3-7496-94D1-F85F5107BDB6}"/>
              </a:ext>
            </a:extLst>
          </p:cNvPr>
          <p:cNvPicPr>
            <a:picLocks noChangeAspect="1"/>
          </p:cNvPicPr>
          <p:nvPr/>
        </p:nvPicPr>
        <p:blipFill rotWithShape="1">
          <a:blip r:embed="rId2">
            <a:alphaModFix/>
          </a:blip>
          <a:srcRect t="6463" b="8309"/>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ED78328-EF9F-F839-FDCF-50E0D9160919}"/>
              </a:ext>
            </a:extLst>
          </p:cNvPr>
          <p:cNvSpPr>
            <a:spLocks noGrp="1"/>
          </p:cNvSpPr>
          <p:nvPr>
            <p:ph type="ctrTitle"/>
          </p:nvPr>
        </p:nvSpPr>
        <p:spPr>
          <a:xfrm>
            <a:off x="762000" y="1137434"/>
            <a:ext cx="7800660" cy="1520987"/>
          </a:xfrm>
        </p:spPr>
        <p:txBody>
          <a:bodyPr anchor="t">
            <a:normAutofit/>
          </a:bodyPr>
          <a:lstStyle/>
          <a:p>
            <a:pPr algn="l"/>
            <a:r>
              <a:rPr lang="en-US" sz="4000">
                <a:solidFill>
                  <a:srgbClr val="FFFFFF"/>
                </a:solidFill>
              </a:rPr>
              <a:t>Transdiagnostic Approaches</a:t>
            </a:r>
          </a:p>
        </p:txBody>
      </p:sp>
      <p:sp>
        <p:nvSpPr>
          <p:cNvPr id="11"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73D2E544-62D4-E02C-9E92-08D8C96FCB28}"/>
              </a:ext>
            </a:extLst>
          </p:cNvPr>
          <p:cNvSpPr>
            <a:spLocks noGrp="1"/>
          </p:cNvSpPr>
          <p:nvPr>
            <p:ph type="subTitle" idx="1"/>
          </p:nvPr>
        </p:nvSpPr>
        <p:spPr>
          <a:xfrm>
            <a:off x="838200" y="4293441"/>
            <a:ext cx="6295332" cy="1588514"/>
          </a:xfrm>
        </p:spPr>
        <p:txBody>
          <a:bodyPr anchor="b">
            <a:normAutofit/>
          </a:bodyPr>
          <a:lstStyle/>
          <a:p>
            <a:pPr algn="l"/>
            <a:r>
              <a:rPr lang="en-US" sz="1800">
                <a:solidFill>
                  <a:srgbClr val="FFFFFF"/>
                </a:solidFill>
              </a:rPr>
              <a:t>The Common Elements Treatment Approach (CETA)</a:t>
            </a:r>
          </a:p>
        </p:txBody>
      </p:sp>
      <p:cxnSp>
        <p:nvCxnSpPr>
          <p:cNvPr id="13" name="Straight Connector 12">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234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a:solidFill>
                  <a:schemeClr val="tx1"/>
                </a:solidFill>
              </a:rPr>
              <a:t>Welcome and Introduction – </a:t>
            </a:r>
            <a:endParaRPr lang="en-US" sz="1800" i="1">
              <a:solidFill>
                <a:schemeClr val="tx1"/>
              </a:solidFill>
            </a:endParaRPr>
          </a:p>
          <a:p>
            <a:pPr>
              <a:lnSpc>
                <a:spcPct val="100000"/>
              </a:lnSpc>
              <a:spcBef>
                <a:spcPts val="0"/>
              </a:spcBef>
            </a:pPr>
            <a:r>
              <a:rPr lang="en-US" sz="1800" b="1">
                <a:solidFill>
                  <a:schemeClr val="tx1"/>
                </a:solidFill>
              </a:rPr>
              <a:t>Presentation</a:t>
            </a:r>
          </a:p>
          <a:p>
            <a:pPr>
              <a:lnSpc>
                <a:spcPct val="100000"/>
              </a:lnSpc>
              <a:spcBef>
                <a:spcPts val="0"/>
              </a:spcBef>
            </a:pPr>
            <a:endParaRPr lang="en-US" sz="1800" b="1" i="1">
              <a:solidFill>
                <a:srgbClr val="975CA5"/>
              </a:solidFill>
            </a:endParaRPr>
          </a:p>
          <a:p>
            <a:pPr>
              <a:lnSpc>
                <a:spcPct val="100000"/>
              </a:lnSpc>
              <a:spcBef>
                <a:spcPts val="0"/>
              </a:spcBef>
            </a:pPr>
            <a:r>
              <a:rPr lang="en-US" sz="1800" b="1">
                <a:solidFill>
                  <a:schemeClr val="tx1"/>
                </a:solidFill>
              </a:rPr>
              <a:t>Q &amp; A</a:t>
            </a:r>
            <a:endParaRPr lang="en-US" sz="180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00620" y="72841"/>
            <a:ext cx="11807806" cy="1001774"/>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2" b="0" i="0" u="none" strike="noStrike" kern="1200" cap="none" spc="0" normalizeH="0" baseline="0" noProof="0">
              <a:ln>
                <a:noFill/>
              </a:ln>
              <a:solidFill>
                <a:prstClr val="black"/>
              </a:solidFill>
              <a:effectLst/>
              <a:uLnTx/>
              <a:uFillTx/>
              <a:latin typeface="Arial"/>
              <a:cs typeface="Arial"/>
              <a:sym typeface="Arial"/>
            </a:endParaRPr>
          </a:p>
        </p:txBody>
      </p:sp>
      <p:graphicFrame>
        <p:nvGraphicFramePr>
          <p:cNvPr id="9" name="Content Placeholder 9"/>
          <p:cNvGraphicFramePr>
            <a:graphicFrameLocks/>
          </p:cNvGraphicFramePr>
          <p:nvPr/>
        </p:nvGraphicFramePr>
        <p:xfrm>
          <a:off x="1426892" y="304801"/>
          <a:ext cx="9355261" cy="4653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p:cNvSpPr txBox="1">
            <a:spLocks/>
          </p:cNvSpPr>
          <p:nvPr/>
        </p:nvSpPr>
        <p:spPr>
          <a:xfrm>
            <a:off x="4088614" y="5197080"/>
            <a:ext cx="4031819" cy="670791"/>
          </a:xfrm>
          <a:prstGeom prst="rect">
            <a:avLst/>
          </a:prstGeom>
          <a:ln>
            <a:noFill/>
          </a:ln>
        </p:spPr>
        <p:txBody>
          <a:bodyPr vert="horz" lIns="91440" tIns="45720" rIns="91440" bIns="45720" rtlCol="0" anchor="b">
            <a:normAutofit/>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pPr marL="0" marR="0" lvl="0" indent="0" algn="ctr" defTabSz="914126"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50" normalizeH="0" baseline="0" noProof="0">
                <a:ln>
                  <a:noFill/>
                </a:ln>
                <a:solidFill>
                  <a:prstClr val="black">
                    <a:lumMod val="75000"/>
                    <a:lumOff val="25000"/>
                  </a:prstClr>
                </a:solidFill>
                <a:effectLst/>
                <a:uLnTx/>
                <a:uFillTx/>
                <a:latin typeface="Aptos" panose="02110004020202020204"/>
                <a:ea typeface="MS PGothic" charset="0"/>
                <a:cs typeface="+mj-cs"/>
              </a:rPr>
              <a:t>Comorbidity!</a:t>
            </a:r>
            <a:endParaRPr kumimoji="0" lang="en-US" sz="4000" b="0" i="0" u="none" strike="noStrike" kern="1200" cap="none" spc="-50" normalizeH="0" baseline="0" noProof="0">
              <a:ln>
                <a:noFill/>
              </a:ln>
              <a:solidFill>
                <a:prstClr val="black">
                  <a:lumMod val="75000"/>
                  <a:lumOff val="25000"/>
                </a:prstClr>
              </a:solidFill>
              <a:effectLst/>
              <a:uLnTx/>
              <a:uFillTx/>
              <a:latin typeface="Aptos" panose="02110004020202020204"/>
              <a:ea typeface="+mj-ea"/>
              <a:cs typeface="+mj-cs"/>
            </a:endParaRPr>
          </a:p>
        </p:txBody>
      </p:sp>
      <p:sp>
        <p:nvSpPr>
          <p:cNvPr id="2" name="TextBox 1">
            <a:extLst>
              <a:ext uri="{FF2B5EF4-FFF2-40B4-BE49-F238E27FC236}">
                <a16:creationId xmlns:a16="http://schemas.microsoft.com/office/drawing/2014/main" id="{AA1DFA1E-D611-644A-BE4E-7AB5A8736566}"/>
              </a:ext>
            </a:extLst>
          </p:cNvPr>
          <p:cNvSpPr txBox="1"/>
          <p:nvPr/>
        </p:nvSpPr>
        <p:spPr>
          <a:xfrm>
            <a:off x="4967789" y="2398695"/>
            <a:ext cx="225642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panose="02110004020202020204"/>
                <a:ea typeface="+mn-ea"/>
                <a:cs typeface="+mn-cs"/>
              </a:rPr>
              <a:t>Mental Health Impact</a:t>
            </a:r>
          </a:p>
        </p:txBody>
      </p:sp>
      <p:pic>
        <p:nvPicPr>
          <p:cNvPr id="5" name="Picture 4">
            <a:extLst>
              <a:ext uri="{FF2B5EF4-FFF2-40B4-BE49-F238E27FC236}">
                <a16:creationId xmlns:a16="http://schemas.microsoft.com/office/drawing/2014/main" id="{F33A8167-F2A5-4B39-9BE6-849AB0F8C5A3}"/>
              </a:ext>
            </a:extLst>
          </p:cNvPr>
          <p:cNvPicPr>
            <a:picLocks noChangeAspect="1"/>
          </p:cNvPicPr>
          <p:nvPr/>
        </p:nvPicPr>
        <p:blipFill rotWithShape="1">
          <a:blip r:embed="rId8"/>
          <a:srcRect l="1762" t="23894" r="30320" b="35039"/>
          <a:stretch/>
        </p:blipFill>
        <p:spPr>
          <a:xfrm>
            <a:off x="0" y="5353299"/>
            <a:ext cx="3732739" cy="1504701"/>
          </a:xfrm>
          <a:prstGeom prst="rect">
            <a:avLst/>
          </a:prstGeom>
        </p:spPr>
      </p:pic>
    </p:spTree>
    <p:extLst>
      <p:ext uri="{BB962C8B-B14F-4D97-AF65-F5344CB8AC3E}">
        <p14:creationId xmlns:p14="http://schemas.microsoft.com/office/powerpoint/2010/main" val="3602647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81F4A9DC-0493-0549-90E1-B44052149211}"/>
              </a:ext>
            </a:extLst>
          </p:cNvPr>
          <p:cNvGrpSpPr/>
          <p:nvPr/>
        </p:nvGrpSpPr>
        <p:grpSpPr>
          <a:xfrm>
            <a:off x="609600" y="1614726"/>
            <a:ext cx="10902870" cy="4176475"/>
            <a:chOff x="608012" y="1914677"/>
            <a:chExt cx="10902870" cy="4176475"/>
          </a:xfrm>
        </p:grpSpPr>
        <p:grpSp>
          <p:nvGrpSpPr>
            <p:cNvPr id="30" name="Group 29">
              <a:extLst>
                <a:ext uri="{FF2B5EF4-FFF2-40B4-BE49-F238E27FC236}">
                  <a16:creationId xmlns:a16="http://schemas.microsoft.com/office/drawing/2014/main" id="{AF071090-B2FC-9043-A610-5C218B83E375}"/>
                </a:ext>
              </a:extLst>
            </p:cNvPr>
            <p:cNvGrpSpPr/>
            <p:nvPr/>
          </p:nvGrpSpPr>
          <p:grpSpPr>
            <a:xfrm>
              <a:off x="608012" y="2132340"/>
              <a:ext cx="2559018" cy="3958812"/>
              <a:chOff x="1096994" y="2212214"/>
              <a:chExt cx="2559018" cy="3958812"/>
            </a:xfrm>
          </p:grpSpPr>
          <p:sp>
            <p:nvSpPr>
              <p:cNvPr id="20" name="Rectangle 19">
                <a:extLst>
                  <a:ext uri="{FF2B5EF4-FFF2-40B4-BE49-F238E27FC236}">
                    <a16:creationId xmlns:a16="http://schemas.microsoft.com/office/drawing/2014/main" id="{AC7D43E1-87B1-644E-84A1-01EE675FBDD0}"/>
                  </a:ext>
                </a:extLst>
              </p:cNvPr>
              <p:cNvSpPr/>
              <p:nvPr/>
            </p:nvSpPr>
            <p:spPr>
              <a:xfrm>
                <a:off x="1308554" y="3222015"/>
                <a:ext cx="2145252" cy="2949011"/>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riangle 23">
                <a:extLst>
                  <a:ext uri="{FF2B5EF4-FFF2-40B4-BE49-F238E27FC236}">
                    <a16:creationId xmlns:a16="http://schemas.microsoft.com/office/drawing/2014/main" id="{525D7BFC-8704-4D45-9926-041E815C75A5}"/>
                  </a:ext>
                </a:extLst>
              </p:cNvPr>
              <p:cNvSpPr/>
              <p:nvPr/>
            </p:nvSpPr>
            <p:spPr>
              <a:xfrm>
                <a:off x="1096994" y="2401827"/>
                <a:ext cx="2559018" cy="688854"/>
              </a:xfrm>
              <a:prstGeom prst="triangle">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2C24B2AC-B810-434E-9F59-5D0031DF2492}"/>
                  </a:ext>
                </a:extLst>
              </p:cNvPr>
              <p:cNvSpPr/>
              <p:nvPr/>
            </p:nvSpPr>
            <p:spPr>
              <a:xfrm>
                <a:off x="2338403" y="2212214"/>
                <a:ext cx="76200" cy="457200"/>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5" name="Group 34">
              <a:extLst>
                <a:ext uri="{FF2B5EF4-FFF2-40B4-BE49-F238E27FC236}">
                  <a16:creationId xmlns:a16="http://schemas.microsoft.com/office/drawing/2014/main" id="{8C2E01B3-FB31-4041-9342-6712EB071DB2}"/>
                </a:ext>
              </a:extLst>
            </p:cNvPr>
            <p:cNvGrpSpPr/>
            <p:nvPr/>
          </p:nvGrpSpPr>
          <p:grpSpPr>
            <a:xfrm>
              <a:off x="3389296" y="2132340"/>
              <a:ext cx="2559018" cy="3958812"/>
              <a:chOff x="1096994" y="2212214"/>
              <a:chExt cx="2559018" cy="3958812"/>
            </a:xfrm>
          </p:grpSpPr>
          <p:sp>
            <p:nvSpPr>
              <p:cNvPr id="36" name="Rectangle 35">
                <a:extLst>
                  <a:ext uri="{FF2B5EF4-FFF2-40B4-BE49-F238E27FC236}">
                    <a16:creationId xmlns:a16="http://schemas.microsoft.com/office/drawing/2014/main" id="{BA0E4285-6CD9-0D4C-AF94-E5E5F77BEABA}"/>
                  </a:ext>
                </a:extLst>
              </p:cNvPr>
              <p:cNvSpPr/>
              <p:nvPr/>
            </p:nvSpPr>
            <p:spPr>
              <a:xfrm>
                <a:off x="1308554" y="3222015"/>
                <a:ext cx="2145252" cy="2949011"/>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riangle 36">
                <a:extLst>
                  <a:ext uri="{FF2B5EF4-FFF2-40B4-BE49-F238E27FC236}">
                    <a16:creationId xmlns:a16="http://schemas.microsoft.com/office/drawing/2014/main" id="{C15F47E2-5231-4C4D-8D34-36D06D0B08A1}"/>
                  </a:ext>
                </a:extLst>
              </p:cNvPr>
              <p:cNvSpPr/>
              <p:nvPr/>
            </p:nvSpPr>
            <p:spPr>
              <a:xfrm>
                <a:off x="1096994" y="2401827"/>
                <a:ext cx="2559018" cy="688854"/>
              </a:xfrm>
              <a:prstGeom prst="triangle">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ectangle 37">
                <a:extLst>
                  <a:ext uri="{FF2B5EF4-FFF2-40B4-BE49-F238E27FC236}">
                    <a16:creationId xmlns:a16="http://schemas.microsoft.com/office/drawing/2014/main" id="{A3CEEE72-A2F7-5945-8D01-CA69B4FB13AD}"/>
                  </a:ext>
                </a:extLst>
              </p:cNvPr>
              <p:cNvSpPr/>
              <p:nvPr/>
            </p:nvSpPr>
            <p:spPr>
              <a:xfrm>
                <a:off x="2338403" y="2212214"/>
                <a:ext cx="76200" cy="457200"/>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9" name="Group 38">
              <a:extLst>
                <a:ext uri="{FF2B5EF4-FFF2-40B4-BE49-F238E27FC236}">
                  <a16:creationId xmlns:a16="http://schemas.microsoft.com/office/drawing/2014/main" id="{A5AF8E60-D004-2A42-B657-E41DB2894C03}"/>
                </a:ext>
              </a:extLst>
            </p:cNvPr>
            <p:cNvGrpSpPr/>
            <p:nvPr/>
          </p:nvGrpSpPr>
          <p:grpSpPr>
            <a:xfrm>
              <a:off x="6170580" y="2132340"/>
              <a:ext cx="2559018" cy="3958812"/>
              <a:chOff x="1096994" y="2212214"/>
              <a:chExt cx="2559018" cy="3958812"/>
            </a:xfrm>
          </p:grpSpPr>
          <p:sp>
            <p:nvSpPr>
              <p:cNvPr id="40" name="Rectangle 39">
                <a:extLst>
                  <a:ext uri="{FF2B5EF4-FFF2-40B4-BE49-F238E27FC236}">
                    <a16:creationId xmlns:a16="http://schemas.microsoft.com/office/drawing/2014/main" id="{97920A6C-9146-B445-AD40-809A10343393}"/>
                  </a:ext>
                </a:extLst>
              </p:cNvPr>
              <p:cNvSpPr/>
              <p:nvPr/>
            </p:nvSpPr>
            <p:spPr>
              <a:xfrm>
                <a:off x="1308554" y="3222015"/>
                <a:ext cx="2145252" cy="2949011"/>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Triangle 40">
                <a:extLst>
                  <a:ext uri="{FF2B5EF4-FFF2-40B4-BE49-F238E27FC236}">
                    <a16:creationId xmlns:a16="http://schemas.microsoft.com/office/drawing/2014/main" id="{D3CCB947-D75B-8149-9FB6-1E9783A73B25}"/>
                  </a:ext>
                </a:extLst>
              </p:cNvPr>
              <p:cNvSpPr/>
              <p:nvPr/>
            </p:nvSpPr>
            <p:spPr>
              <a:xfrm>
                <a:off x="1096994" y="2401827"/>
                <a:ext cx="2559018" cy="688854"/>
              </a:xfrm>
              <a:prstGeom prst="triangle">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F0016EE1-2F48-CD44-9536-25BEE519BEAB}"/>
                  </a:ext>
                </a:extLst>
              </p:cNvPr>
              <p:cNvSpPr/>
              <p:nvPr/>
            </p:nvSpPr>
            <p:spPr>
              <a:xfrm>
                <a:off x="2338403" y="2212214"/>
                <a:ext cx="76200" cy="457200"/>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23D9EC90-79A0-B043-96E1-7A20C6D1BD34}"/>
                </a:ext>
              </a:extLst>
            </p:cNvPr>
            <p:cNvGrpSpPr/>
            <p:nvPr/>
          </p:nvGrpSpPr>
          <p:grpSpPr>
            <a:xfrm>
              <a:off x="8951864" y="2132340"/>
              <a:ext cx="2559018" cy="3958812"/>
              <a:chOff x="1096994" y="2212214"/>
              <a:chExt cx="2559018" cy="3958812"/>
            </a:xfrm>
          </p:grpSpPr>
          <p:sp>
            <p:nvSpPr>
              <p:cNvPr id="44" name="Rectangle 43">
                <a:extLst>
                  <a:ext uri="{FF2B5EF4-FFF2-40B4-BE49-F238E27FC236}">
                    <a16:creationId xmlns:a16="http://schemas.microsoft.com/office/drawing/2014/main" id="{D6561D95-790C-4C41-A483-2F9E31F9CF1E}"/>
                  </a:ext>
                </a:extLst>
              </p:cNvPr>
              <p:cNvSpPr/>
              <p:nvPr/>
            </p:nvSpPr>
            <p:spPr>
              <a:xfrm>
                <a:off x="1308554" y="3222015"/>
                <a:ext cx="2145252" cy="2949011"/>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Triangle 44">
                <a:extLst>
                  <a:ext uri="{FF2B5EF4-FFF2-40B4-BE49-F238E27FC236}">
                    <a16:creationId xmlns:a16="http://schemas.microsoft.com/office/drawing/2014/main" id="{1117E31F-9413-834C-A122-DC9AE6A34241}"/>
                  </a:ext>
                </a:extLst>
              </p:cNvPr>
              <p:cNvSpPr/>
              <p:nvPr/>
            </p:nvSpPr>
            <p:spPr>
              <a:xfrm>
                <a:off x="1096994" y="2401827"/>
                <a:ext cx="2559018" cy="688854"/>
              </a:xfrm>
              <a:prstGeom prst="triangle">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Rectangle 45">
                <a:extLst>
                  <a:ext uri="{FF2B5EF4-FFF2-40B4-BE49-F238E27FC236}">
                    <a16:creationId xmlns:a16="http://schemas.microsoft.com/office/drawing/2014/main" id="{DF12E807-55E0-4242-97D8-D944BDE6C735}"/>
                  </a:ext>
                </a:extLst>
              </p:cNvPr>
              <p:cNvSpPr/>
              <p:nvPr/>
            </p:nvSpPr>
            <p:spPr>
              <a:xfrm>
                <a:off x="2338403" y="2212214"/>
                <a:ext cx="76200" cy="457200"/>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7" name="Rectangle 46">
              <a:extLst>
                <a:ext uri="{FF2B5EF4-FFF2-40B4-BE49-F238E27FC236}">
                  <a16:creationId xmlns:a16="http://schemas.microsoft.com/office/drawing/2014/main" id="{532ACAC3-2D42-1040-800A-9A942890D40F}"/>
                </a:ext>
              </a:extLst>
            </p:cNvPr>
            <p:cNvSpPr/>
            <p:nvPr/>
          </p:nvSpPr>
          <p:spPr>
            <a:xfrm>
              <a:off x="1370919" y="1914677"/>
              <a:ext cx="9446985" cy="45719"/>
            </a:xfrm>
            <a:prstGeom prst="rect">
              <a:avLst/>
            </a:prstGeom>
            <a:solidFill>
              <a:srgbClr val="7E5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tle 3"/>
          <p:cNvSpPr>
            <a:spLocks noGrp="1"/>
          </p:cNvSpPr>
          <p:nvPr>
            <p:ph type="title"/>
          </p:nvPr>
        </p:nvSpPr>
        <p:spPr>
          <a:xfrm>
            <a:off x="1098582" y="849006"/>
            <a:ext cx="6978619" cy="856396"/>
          </a:xfrm>
        </p:spPr>
        <p:txBody>
          <a:bodyPr>
            <a:noAutofit/>
          </a:bodyPr>
          <a:lstStyle/>
          <a:p>
            <a:r>
              <a:rPr lang="en-US" sz="4800"/>
              <a:t>Current Approach – Siloed </a:t>
            </a:r>
          </a:p>
        </p:txBody>
      </p:sp>
      <p:sp>
        <p:nvSpPr>
          <p:cNvPr id="5" name="TextBox 4"/>
          <p:cNvSpPr txBox="1"/>
          <p:nvPr/>
        </p:nvSpPr>
        <p:spPr>
          <a:xfrm>
            <a:off x="1165209" y="4142521"/>
            <a:ext cx="1447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Trauma</a:t>
            </a:r>
          </a:p>
        </p:txBody>
      </p:sp>
      <p:sp>
        <p:nvSpPr>
          <p:cNvPr id="6" name="TextBox 5"/>
          <p:cNvSpPr txBox="1"/>
          <p:nvPr/>
        </p:nvSpPr>
        <p:spPr>
          <a:xfrm>
            <a:off x="3734165" y="4108447"/>
            <a:ext cx="19486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Aptos" panose="02110004020202020204"/>
                <a:ea typeface="+mn-ea"/>
                <a:cs typeface="+mn-cs"/>
              </a:rPr>
              <a:t>Depression</a:t>
            </a:r>
          </a:p>
        </p:txBody>
      </p:sp>
      <p:sp>
        <p:nvSpPr>
          <p:cNvPr id="7" name="TextBox 6"/>
          <p:cNvSpPr txBox="1"/>
          <p:nvPr/>
        </p:nvSpPr>
        <p:spPr>
          <a:xfrm>
            <a:off x="6586145" y="4108447"/>
            <a:ext cx="180726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Aptos" panose="02110004020202020204"/>
                <a:ea typeface="+mn-ea"/>
                <a:cs typeface="+mn-cs"/>
              </a:rPr>
              <a:t>Substance use</a:t>
            </a:r>
          </a:p>
        </p:txBody>
      </p:sp>
      <p:sp>
        <p:nvSpPr>
          <p:cNvPr id="8" name="TextBox 7"/>
          <p:cNvSpPr txBox="1"/>
          <p:nvPr/>
        </p:nvSpPr>
        <p:spPr>
          <a:xfrm>
            <a:off x="9160335" y="4108447"/>
            <a:ext cx="21452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Alcohol use</a:t>
            </a:r>
          </a:p>
        </p:txBody>
      </p:sp>
    </p:spTree>
    <p:extLst>
      <p:ext uri="{BB962C8B-B14F-4D97-AF65-F5344CB8AC3E}">
        <p14:creationId xmlns:p14="http://schemas.microsoft.com/office/powerpoint/2010/main" val="2933697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97132"/>
                </a:solidFill>
                <a:prstDash val="solid"/>
              </a:ln>
              <a:solidFill>
                <a:srgbClr val="E97132">
                  <a:lumMod val="40000"/>
                  <a:lumOff val="60000"/>
                </a:srgbClr>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0662CC8-87D6-62BF-4735-12E43EC91276}"/>
              </a:ext>
            </a:extLst>
          </p:cNvPr>
          <p:cNvSpPr>
            <a:spLocks noGrp="1"/>
          </p:cNvSpPr>
          <p:nvPr>
            <p:ph type="title"/>
          </p:nvPr>
        </p:nvSpPr>
        <p:spPr>
          <a:xfrm>
            <a:off x="720807" y="-309066"/>
            <a:ext cx="10647802" cy="1889135"/>
          </a:xfrm>
        </p:spPr>
        <p:txBody>
          <a:bodyPr anchor="b">
            <a:normAutofit/>
          </a:bodyPr>
          <a:lstStyle/>
          <a:p>
            <a:r>
              <a:rPr lang="en-US" sz="4100"/>
              <a:t>Common Elements Treatment Approach (CETA)</a:t>
            </a:r>
          </a:p>
        </p:txBody>
      </p:sp>
      <p:pic>
        <p:nvPicPr>
          <p:cNvPr id="4" name="Content Placeholder 3">
            <a:extLst>
              <a:ext uri="{FF2B5EF4-FFF2-40B4-BE49-F238E27FC236}">
                <a16:creationId xmlns:a16="http://schemas.microsoft.com/office/drawing/2014/main" id="{CB8AAE97-D8B5-D833-7694-A62797A7A738}"/>
              </a:ext>
            </a:extLst>
          </p:cNvPr>
          <p:cNvPicPr>
            <a:picLocks noChangeAspect="1"/>
          </p:cNvPicPr>
          <p:nvPr/>
        </p:nvPicPr>
        <p:blipFill>
          <a:blip r:embed="rId4"/>
          <a:stretch>
            <a:fillRect/>
          </a:stretch>
        </p:blipFill>
        <p:spPr>
          <a:xfrm>
            <a:off x="1220269" y="1509375"/>
            <a:ext cx="9437485" cy="4860302"/>
          </a:xfrm>
          <a:prstGeom prst="rect">
            <a:avLst/>
          </a:prstGeom>
        </p:spPr>
      </p:pic>
    </p:spTree>
    <p:extLst>
      <p:ext uri="{BB962C8B-B14F-4D97-AF65-F5344CB8AC3E}">
        <p14:creationId xmlns:p14="http://schemas.microsoft.com/office/powerpoint/2010/main" val="3577846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90BD03-D3EB-9F62-B820-5CC3D86DEED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EED3ED62-FB98-BB98-67CB-F19FDE6A37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63" r="2823"/>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4" name="Title 3">
            <a:extLst>
              <a:ext uri="{FF2B5EF4-FFF2-40B4-BE49-F238E27FC236}">
                <a16:creationId xmlns:a16="http://schemas.microsoft.com/office/drawing/2014/main" id="{7A9A913B-15B7-25C1-1331-FBFB9390DD80}"/>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b="1" kern="1200">
                <a:solidFill>
                  <a:schemeClr val="tx1">
                    <a:lumMod val="85000"/>
                    <a:lumOff val="15000"/>
                  </a:schemeClr>
                </a:solidFill>
                <a:latin typeface="+mj-lt"/>
                <a:ea typeface="+mj-ea"/>
                <a:cs typeface="+mj-cs"/>
              </a:rPr>
              <a:t>CETA Train the Trainer</a:t>
            </a:r>
          </a:p>
        </p:txBody>
      </p:sp>
      <p:pic>
        <p:nvPicPr>
          <p:cNvPr id="3" name="Picture 2">
            <a:extLst>
              <a:ext uri="{FF2B5EF4-FFF2-40B4-BE49-F238E27FC236}">
                <a16:creationId xmlns:a16="http://schemas.microsoft.com/office/drawing/2014/main" id="{F6E9D6FF-FF4B-6F79-6CE8-174528FF42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714" b="8713"/>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251112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C10AF-469D-74C3-4639-2FACA85A01C4}"/>
              </a:ext>
            </a:extLst>
          </p:cNvPr>
          <p:cNvPicPr>
            <a:picLocks noChangeAspect="1"/>
          </p:cNvPicPr>
          <p:nvPr/>
        </p:nvPicPr>
        <p:blipFill rotWithShape="1">
          <a:blip r:embed="rId3"/>
          <a:srcRect l="3214" t="8628" r="1366" b="10545"/>
          <a:stretch/>
        </p:blipFill>
        <p:spPr>
          <a:xfrm>
            <a:off x="391886" y="591670"/>
            <a:ext cx="11633627" cy="5543181"/>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2931409-A669-0AD4-6B80-109AFDCF2A9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CETA studies and programs globally</a:t>
            </a: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Speech Bubble: Oval 6">
            <a:extLst>
              <a:ext uri="{FF2B5EF4-FFF2-40B4-BE49-F238E27FC236}">
                <a16:creationId xmlns:a16="http://schemas.microsoft.com/office/drawing/2014/main" id="{B828F124-08BA-04DC-B3E1-61599AE65CA9}"/>
              </a:ext>
            </a:extLst>
          </p:cNvPr>
          <p:cNvSpPr/>
          <p:nvPr/>
        </p:nvSpPr>
        <p:spPr>
          <a:xfrm>
            <a:off x="7023206" y="1429231"/>
            <a:ext cx="1160290" cy="58398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Veterans of the war with Russia in Ukraine</a:t>
            </a:r>
          </a:p>
        </p:txBody>
      </p:sp>
      <p:sp>
        <p:nvSpPr>
          <p:cNvPr id="8" name="Speech Bubble: Oval 7">
            <a:extLst>
              <a:ext uri="{FF2B5EF4-FFF2-40B4-BE49-F238E27FC236}">
                <a16:creationId xmlns:a16="http://schemas.microsoft.com/office/drawing/2014/main" id="{198A28B9-CE6E-AA0C-EE13-612A6EB63E71}"/>
              </a:ext>
            </a:extLst>
          </p:cNvPr>
          <p:cNvSpPr/>
          <p:nvPr/>
        </p:nvSpPr>
        <p:spPr>
          <a:xfrm>
            <a:off x="7190974" y="4562886"/>
            <a:ext cx="1160290" cy="58398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Women living with HIV and survivors of IPV</a:t>
            </a:r>
          </a:p>
        </p:txBody>
      </p:sp>
      <p:sp>
        <p:nvSpPr>
          <p:cNvPr id="9" name="Speech Bubble: Oval 8">
            <a:extLst>
              <a:ext uri="{FF2B5EF4-FFF2-40B4-BE49-F238E27FC236}">
                <a16:creationId xmlns:a16="http://schemas.microsoft.com/office/drawing/2014/main" id="{6C0B6C86-8512-56BE-4D28-6E3247D9395D}"/>
              </a:ext>
            </a:extLst>
          </p:cNvPr>
          <p:cNvSpPr/>
          <p:nvPr/>
        </p:nvSpPr>
        <p:spPr>
          <a:xfrm>
            <a:off x="2503713" y="2332839"/>
            <a:ext cx="1160290" cy="58398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People with HIV and unhealthy alcohol use in rural Alabama</a:t>
            </a:r>
          </a:p>
        </p:txBody>
      </p:sp>
      <p:sp>
        <p:nvSpPr>
          <p:cNvPr id="10" name="Speech Bubble: Oval 9">
            <a:extLst>
              <a:ext uri="{FF2B5EF4-FFF2-40B4-BE49-F238E27FC236}">
                <a16:creationId xmlns:a16="http://schemas.microsoft.com/office/drawing/2014/main" id="{A241730C-3CD8-A3C5-4009-A12A2A540F11}"/>
              </a:ext>
            </a:extLst>
          </p:cNvPr>
          <p:cNvSpPr/>
          <p:nvPr/>
        </p:nvSpPr>
        <p:spPr>
          <a:xfrm>
            <a:off x="9035142" y="2340524"/>
            <a:ext cx="1160290" cy="58398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Burmese refugees in Thailand</a:t>
            </a:r>
          </a:p>
        </p:txBody>
      </p:sp>
      <p:sp>
        <p:nvSpPr>
          <p:cNvPr id="12" name="Speech Bubble: Oval 11">
            <a:extLst>
              <a:ext uri="{FF2B5EF4-FFF2-40B4-BE49-F238E27FC236}">
                <a16:creationId xmlns:a16="http://schemas.microsoft.com/office/drawing/2014/main" id="{579F97E4-0AEF-3064-D2B3-23D38D83FA36}"/>
              </a:ext>
            </a:extLst>
          </p:cNvPr>
          <p:cNvSpPr/>
          <p:nvPr/>
        </p:nvSpPr>
        <p:spPr>
          <a:xfrm>
            <a:off x="3556426" y="3071266"/>
            <a:ext cx="1160290" cy="58398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Survivors of systematic violence in Colombia</a:t>
            </a:r>
          </a:p>
        </p:txBody>
      </p:sp>
      <p:sp>
        <p:nvSpPr>
          <p:cNvPr id="14" name="Speech Bubble: Oval 13">
            <a:extLst>
              <a:ext uri="{FF2B5EF4-FFF2-40B4-BE49-F238E27FC236}">
                <a16:creationId xmlns:a16="http://schemas.microsoft.com/office/drawing/2014/main" id="{BA992150-41A2-9190-23C1-E9E9E8215CD0}"/>
              </a:ext>
            </a:extLst>
          </p:cNvPr>
          <p:cNvSpPr/>
          <p:nvPr/>
        </p:nvSpPr>
        <p:spPr>
          <a:xfrm>
            <a:off x="7444547" y="2108328"/>
            <a:ext cx="1160290" cy="58398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Trauma survivors in Iraq</a:t>
            </a:r>
          </a:p>
        </p:txBody>
      </p:sp>
      <p:sp>
        <p:nvSpPr>
          <p:cNvPr id="16" name="Speech Bubble: Oval 15">
            <a:extLst>
              <a:ext uri="{FF2B5EF4-FFF2-40B4-BE49-F238E27FC236}">
                <a16:creationId xmlns:a16="http://schemas.microsoft.com/office/drawing/2014/main" id="{305E8D1E-402E-8E95-3A03-FB6D0F58FD5C}"/>
              </a:ext>
            </a:extLst>
          </p:cNvPr>
          <p:cNvSpPr/>
          <p:nvPr/>
        </p:nvSpPr>
        <p:spPr>
          <a:xfrm>
            <a:off x="5862916" y="3787411"/>
            <a:ext cx="1160290" cy="583987"/>
          </a:xfrm>
          <a:prstGeom prst="wedgeEllipseCallout">
            <a:avLst>
              <a:gd name="adj1" fmla="val 38107"/>
              <a:gd name="adj2" fmla="val 546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Five RCTs in Zambia</a:t>
            </a:r>
          </a:p>
        </p:txBody>
      </p:sp>
    </p:spTree>
    <p:extLst>
      <p:ext uri="{BB962C8B-B14F-4D97-AF65-F5344CB8AC3E}">
        <p14:creationId xmlns:p14="http://schemas.microsoft.com/office/powerpoint/2010/main" val="4055179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6640D-1878-B61E-638C-1CEE0DD1B331}"/>
              </a:ext>
            </a:extLst>
          </p:cNvPr>
          <p:cNvSpPr>
            <a:spLocks noGrp="1"/>
          </p:cNvSpPr>
          <p:nvPr>
            <p:ph type="title"/>
          </p:nvPr>
        </p:nvSpPr>
        <p:spPr/>
        <p:txBody>
          <a:bodyPr/>
          <a:lstStyle/>
          <a:p>
            <a:r>
              <a:rPr lang="en-US"/>
              <a:t>Three Zambia CETA Studies</a:t>
            </a:r>
          </a:p>
        </p:txBody>
      </p:sp>
      <p:graphicFrame>
        <p:nvGraphicFramePr>
          <p:cNvPr id="8" name="Content Placeholder 5">
            <a:extLst>
              <a:ext uri="{FF2B5EF4-FFF2-40B4-BE49-F238E27FC236}">
                <a16:creationId xmlns:a16="http://schemas.microsoft.com/office/drawing/2014/main" id="{8F6CB95C-9239-97E7-E9FA-21D5CC84B36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5973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38CAD2-647D-7712-1072-875D7EC30E2E}"/>
              </a:ext>
            </a:extLst>
          </p:cNvPr>
          <p:cNvGrpSpPr/>
          <p:nvPr/>
        </p:nvGrpSpPr>
        <p:grpSpPr>
          <a:xfrm>
            <a:off x="322729" y="3740996"/>
            <a:ext cx="5093183" cy="2312305"/>
            <a:chOff x="268941" y="4011859"/>
            <a:chExt cx="5093183" cy="2312305"/>
          </a:xfrm>
        </p:grpSpPr>
        <p:pic>
          <p:nvPicPr>
            <p:cNvPr id="3" name="Picture 2">
              <a:extLst>
                <a:ext uri="{FF2B5EF4-FFF2-40B4-BE49-F238E27FC236}">
                  <a16:creationId xmlns:a16="http://schemas.microsoft.com/office/drawing/2014/main" id="{E9867393-0A1C-D1D5-066F-08AA625005EF}"/>
                </a:ext>
              </a:extLst>
            </p:cNvPr>
            <p:cNvPicPr>
              <a:picLocks noChangeAspect="1"/>
            </p:cNvPicPr>
            <p:nvPr/>
          </p:nvPicPr>
          <p:blipFill>
            <a:blip r:embed="rId2"/>
            <a:stretch>
              <a:fillRect/>
            </a:stretch>
          </p:blipFill>
          <p:spPr>
            <a:xfrm>
              <a:off x="268941" y="4011859"/>
              <a:ext cx="5093183" cy="2312305"/>
            </a:xfrm>
            <a:prstGeom prst="rect">
              <a:avLst/>
            </a:prstGeom>
          </p:spPr>
        </p:pic>
        <p:sp>
          <p:nvSpPr>
            <p:cNvPr id="4" name="TextBox 3">
              <a:extLst>
                <a:ext uri="{FF2B5EF4-FFF2-40B4-BE49-F238E27FC236}">
                  <a16:creationId xmlns:a16="http://schemas.microsoft.com/office/drawing/2014/main" id="{4CCE62FC-E061-8FD2-0924-1BCB0F29AC7C}"/>
                </a:ext>
              </a:extLst>
            </p:cNvPr>
            <p:cNvSpPr txBox="1"/>
            <p:nvPr/>
          </p:nvSpPr>
          <p:spPr>
            <a:xfrm>
              <a:off x="3642232" y="5322943"/>
              <a:ext cx="1098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PTSD</a:t>
              </a:r>
            </a:p>
          </p:txBody>
        </p:sp>
      </p:grpSp>
      <p:grpSp>
        <p:nvGrpSpPr>
          <p:cNvPr id="12" name="Group 11">
            <a:extLst>
              <a:ext uri="{FF2B5EF4-FFF2-40B4-BE49-F238E27FC236}">
                <a16:creationId xmlns:a16="http://schemas.microsoft.com/office/drawing/2014/main" id="{6AE52F09-DA63-9FF7-3234-5AAB6CB89FFD}"/>
              </a:ext>
            </a:extLst>
          </p:cNvPr>
          <p:cNvGrpSpPr/>
          <p:nvPr/>
        </p:nvGrpSpPr>
        <p:grpSpPr>
          <a:xfrm>
            <a:off x="6437889" y="670228"/>
            <a:ext cx="5161396" cy="2312305"/>
            <a:chOff x="5561909" y="1350391"/>
            <a:chExt cx="5161396" cy="2312305"/>
          </a:xfrm>
        </p:grpSpPr>
        <p:pic>
          <p:nvPicPr>
            <p:cNvPr id="6" name="Picture 5">
              <a:extLst>
                <a:ext uri="{FF2B5EF4-FFF2-40B4-BE49-F238E27FC236}">
                  <a16:creationId xmlns:a16="http://schemas.microsoft.com/office/drawing/2014/main" id="{44F1CC88-C4C5-48AF-1323-67575790859C}"/>
                </a:ext>
              </a:extLst>
            </p:cNvPr>
            <p:cNvPicPr>
              <a:picLocks noChangeAspect="1"/>
            </p:cNvPicPr>
            <p:nvPr/>
          </p:nvPicPr>
          <p:blipFill>
            <a:blip r:embed="rId3"/>
            <a:stretch>
              <a:fillRect/>
            </a:stretch>
          </p:blipFill>
          <p:spPr>
            <a:xfrm>
              <a:off x="5561909" y="1350391"/>
              <a:ext cx="5161396" cy="2312305"/>
            </a:xfrm>
            <a:prstGeom prst="rect">
              <a:avLst/>
            </a:prstGeom>
          </p:spPr>
        </p:pic>
        <p:sp>
          <p:nvSpPr>
            <p:cNvPr id="7" name="TextBox 6">
              <a:extLst>
                <a:ext uri="{FF2B5EF4-FFF2-40B4-BE49-F238E27FC236}">
                  <a16:creationId xmlns:a16="http://schemas.microsoft.com/office/drawing/2014/main" id="{C49E087A-80A6-1AD5-D6F2-6453072C48C5}"/>
                </a:ext>
              </a:extLst>
            </p:cNvPr>
            <p:cNvSpPr txBox="1"/>
            <p:nvPr/>
          </p:nvSpPr>
          <p:spPr>
            <a:xfrm>
              <a:off x="8819990" y="2903284"/>
              <a:ext cx="1399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Internalizing</a:t>
              </a:r>
            </a:p>
          </p:txBody>
        </p:sp>
      </p:grpSp>
      <p:grpSp>
        <p:nvGrpSpPr>
          <p:cNvPr id="13" name="Group 12">
            <a:extLst>
              <a:ext uri="{FF2B5EF4-FFF2-40B4-BE49-F238E27FC236}">
                <a16:creationId xmlns:a16="http://schemas.microsoft.com/office/drawing/2014/main" id="{38FFEFB7-AD42-8C65-5D48-27DCB38E730B}"/>
              </a:ext>
            </a:extLst>
          </p:cNvPr>
          <p:cNvGrpSpPr/>
          <p:nvPr/>
        </p:nvGrpSpPr>
        <p:grpSpPr>
          <a:xfrm>
            <a:off x="6437889" y="3740996"/>
            <a:ext cx="5095666" cy="2313432"/>
            <a:chOff x="5947442" y="3875467"/>
            <a:chExt cx="5095666" cy="2313432"/>
          </a:xfrm>
        </p:grpSpPr>
        <p:pic>
          <p:nvPicPr>
            <p:cNvPr id="9" name="Picture 8">
              <a:extLst>
                <a:ext uri="{FF2B5EF4-FFF2-40B4-BE49-F238E27FC236}">
                  <a16:creationId xmlns:a16="http://schemas.microsoft.com/office/drawing/2014/main" id="{7E3259EE-5012-769B-87DC-E1724E262B02}"/>
                </a:ext>
              </a:extLst>
            </p:cNvPr>
            <p:cNvPicPr>
              <a:picLocks noChangeAspect="1"/>
            </p:cNvPicPr>
            <p:nvPr/>
          </p:nvPicPr>
          <p:blipFill>
            <a:blip r:embed="rId4"/>
            <a:stretch>
              <a:fillRect/>
            </a:stretch>
          </p:blipFill>
          <p:spPr>
            <a:xfrm>
              <a:off x="5947442" y="3875467"/>
              <a:ext cx="5095666" cy="2313432"/>
            </a:xfrm>
            <a:prstGeom prst="rect">
              <a:avLst/>
            </a:prstGeom>
          </p:spPr>
        </p:pic>
        <p:sp>
          <p:nvSpPr>
            <p:cNvPr id="10" name="TextBox 9">
              <a:extLst>
                <a:ext uri="{FF2B5EF4-FFF2-40B4-BE49-F238E27FC236}">
                  <a16:creationId xmlns:a16="http://schemas.microsoft.com/office/drawing/2014/main" id="{BA4C1F6E-D9C9-D6F7-E08D-12298DB38A84}"/>
                </a:ext>
              </a:extLst>
            </p:cNvPr>
            <p:cNvSpPr txBox="1"/>
            <p:nvPr/>
          </p:nvSpPr>
          <p:spPr>
            <a:xfrm>
              <a:off x="8650592" y="5507609"/>
              <a:ext cx="22376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Externalizing</a:t>
              </a:r>
            </a:p>
          </p:txBody>
        </p:sp>
      </p:grpSp>
      <p:sp>
        <p:nvSpPr>
          <p:cNvPr id="14" name="TextBox 13">
            <a:extLst>
              <a:ext uri="{FF2B5EF4-FFF2-40B4-BE49-F238E27FC236}">
                <a16:creationId xmlns:a16="http://schemas.microsoft.com/office/drawing/2014/main" id="{0B311AD9-1E35-C66C-863F-893DB64B31AD}"/>
              </a:ext>
            </a:extLst>
          </p:cNvPr>
          <p:cNvSpPr txBox="1"/>
          <p:nvPr/>
        </p:nvSpPr>
        <p:spPr>
          <a:xfrm>
            <a:off x="952820" y="583987"/>
            <a:ext cx="431842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Telehealth study among AYA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400 AYA with PTSD, internalizing, or externalizing symptoms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Compared CETA and T-CETA to treatment as usual at post-treatment and 6-month follow-up</a:t>
            </a:r>
          </a:p>
        </p:txBody>
      </p:sp>
    </p:spTree>
    <p:extLst>
      <p:ext uri="{BB962C8B-B14F-4D97-AF65-F5344CB8AC3E}">
        <p14:creationId xmlns:p14="http://schemas.microsoft.com/office/powerpoint/2010/main" val="4025556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E16D1FD-D1BB-6745-BBC7-679D55D99A86}"/>
              </a:ext>
            </a:extLst>
          </p:cNvPr>
          <p:cNvGraphicFramePr/>
          <p:nvPr/>
        </p:nvGraphicFramePr>
        <p:xfrm>
          <a:off x="838199" y="866274"/>
          <a:ext cx="10688053" cy="6689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0E3DA11D-FCB8-BF4C-9014-2EB15569BD7A}"/>
              </a:ext>
            </a:extLst>
          </p:cNvPr>
          <p:cNvSpPr>
            <a:spLocks noGrp="1"/>
          </p:cNvSpPr>
          <p:nvPr>
            <p:ph type="title"/>
          </p:nvPr>
        </p:nvSpPr>
        <p:spPr/>
        <p:txBody>
          <a:bodyPr/>
          <a:lstStyle/>
          <a:p>
            <a:r>
              <a:rPr lang="en-US"/>
              <a:t>Stepped Care Model</a:t>
            </a:r>
          </a:p>
        </p:txBody>
      </p:sp>
      <p:sp>
        <p:nvSpPr>
          <p:cNvPr id="7" name="TextBox 6">
            <a:extLst>
              <a:ext uri="{FF2B5EF4-FFF2-40B4-BE49-F238E27FC236}">
                <a16:creationId xmlns:a16="http://schemas.microsoft.com/office/drawing/2014/main" id="{CB34619D-E817-934B-A593-9332E7189C09}"/>
              </a:ext>
            </a:extLst>
          </p:cNvPr>
          <p:cNvSpPr txBox="1"/>
          <p:nvPr/>
        </p:nvSpPr>
        <p:spPr>
          <a:xfrm>
            <a:off x="1684421" y="2406316"/>
            <a:ext cx="25747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Screen positives – hazardous use</a:t>
            </a:r>
          </a:p>
        </p:txBody>
      </p:sp>
      <p:sp>
        <p:nvSpPr>
          <p:cNvPr id="8" name="TextBox 7">
            <a:extLst>
              <a:ext uri="{FF2B5EF4-FFF2-40B4-BE49-F238E27FC236}">
                <a16:creationId xmlns:a16="http://schemas.microsoft.com/office/drawing/2014/main" id="{772C74DC-98FF-EC49-BB1C-40AF4226739B}"/>
              </a:ext>
            </a:extLst>
          </p:cNvPr>
          <p:cNvSpPr txBox="1"/>
          <p:nvPr/>
        </p:nvSpPr>
        <p:spPr>
          <a:xfrm>
            <a:off x="4894846" y="1433029"/>
            <a:ext cx="257475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Moderate – severe AUD/SUD</a:t>
            </a:r>
          </a:p>
        </p:txBody>
      </p:sp>
    </p:spTree>
    <p:extLst>
      <p:ext uri="{BB962C8B-B14F-4D97-AF65-F5344CB8AC3E}">
        <p14:creationId xmlns:p14="http://schemas.microsoft.com/office/powerpoint/2010/main" val="3836523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FF49CB-CAC9-4515-AB21-2D306FBD20ED}"/>
              </a:ext>
            </a:extLst>
          </p:cNvPr>
          <p:cNvSpPr txBox="1"/>
          <p:nvPr/>
        </p:nvSpPr>
        <p:spPr>
          <a:xfrm>
            <a:off x="3317661" y="6283962"/>
            <a:ext cx="80591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Arial"/>
              </a:rPr>
              <a:t>Take home messages: BI effective for reducing unhealthy alcohol use among PLWH without comorbidities; BI + CETA necessary when PLWH have comorbidities</a:t>
            </a:r>
          </a:p>
        </p:txBody>
      </p:sp>
      <p:sp>
        <p:nvSpPr>
          <p:cNvPr id="9" name="Title 1">
            <a:extLst>
              <a:ext uri="{FF2B5EF4-FFF2-40B4-BE49-F238E27FC236}">
                <a16:creationId xmlns:a16="http://schemas.microsoft.com/office/drawing/2014/main" id="{185F57AD-57AE-4F1B-A63C-E6256CA78016}"/>
              </a:ext>
            </a:extLst>
          </p:cNvPr>
          <p:cNvSpPr txBox="1">
            <a:spLocks/>
          </p:cNvSpPr>
          <p:nvPr/>
        </p:nvSpPr>
        <p:spPr>
          <a:xfrm>
            <a:off x="123779" y="-235219"/>
            <a:ext cx="11961813" cy="103767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cmpd="sng">
                  <a:noFill/>
                </a:ln>
                <a:solidFill>
                  <a:srgbClr val="002776"/>
                </a:solidFill>
                <a:effectLst/>
                <a:uLnTx/>
                <a:uFillTx/>
                <a:latin typeface="Bahnschrift SemiBold" panose="020B0502040204020203" pitchFamily="34" charset="0"/>
                <a:ea typeface="+mj-ea"/>
                <a:cs typeface="+mj-cs"/>
              </a:rPr>
              <a:t>ZCAP Trial: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cmpd="sng">
                  <a:noFill/>
                </a:ln>
                <a:solidFill>
                  <a:srgbClr val="002776"/>
                </a:solidFill>
                <a:effectLst/>
                <a:uLnTx/>
                <a:uFillTx/>
                <a:latin typeface="Bahnschrift SemiBold" panose="020B0502040204020203" pitchFamily="34" charset="0"/>
                <a:ea typeface="+mj-ea"/>
                <a:cs typeface="+mj-cs"/>
              </a:rPr>
              <a:t>Alcohol use (AUDIT) stratified by comorbidity status</a:t>
            </a:r>
          </a:p>
        </p:txBody>
      </p:sp>
      <p:graphicFrame>
        <p:nvGraphicFramePr>
          <p:cNvPr id="10" name="Chart 9">
            <a:extLst>
              <a:ext uri="{FF2B5EF4-FFF2-40B4-BE49-F238E27FC236}">
                <a16:creationId xmlns:a16="http://schemas.microsoft.com/office/drawing/2014/main" id="{65B1A7D5-21FF-4E37-B5BF-A6BC3CE36242}"/>
              </a:ext>
            </a:extLst>
          </p:cNvPr>
          <p:cNvGraphicFramePr>
            <a:graphicFrameLocks/>
          </p:cNvGraphicFramePr>
          <p:nvPr/>
        </p:nvGraphicFramePr>
        <p:xfrm>
          <a:off x="1440656" y="63341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453EE64B-45C2-4C3D-89E6-6BDCC60F7588}"/>
              </a:ext>
            </a:extLst>
          </p:cNvPr>
          <p:cNvGraphicFramePr>
            <a:graphicFrameLocks/>
          </p:cNvGraphicFramePr>
          <p:nvPr/>
        </p:nvGraphicFramePr>
        <p:xfrm>
          <a:off x="6169818" y="633412"/>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C15626A1-92C3-4F3E-9407-6BC786795DD9}"/>
              </a:ext>
            </a:extLst>
          </p:cNvPr>
          <p:cNvGraphicFramePr>
            <a:graphicFrameLocks/>
          </p:cNvGraphicFramePr>
          <p:nvPr/>
        </p:nvGraphicFramePr>
        <p:xfrm>
          <a:off x="1454943" y="347186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C780B3AA-DF7D-4B27-8B06-7D8DC5F84C2B}"/>
              </a:ext>
            </a:extLst>
          </p:cNvPr>
          <p:cNvGraphicFramePr>
            <a:graphicFrameLocks/>
          </p:cNvGraphicFramePr>
          <p:nvPr/>
        </p:nvGraphicFramePr>
        <p:xfrm>
          <a:off x="6179343" y="3481387"/>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1BB99477-8FE1-4CE5-B64B-0B6E25B78B83}"/>
              </a:ext>
            </a:extLst>
          </p:cNvPr>
          <p:cNvSpPr txBox="1"/>
          <p:nvPr/>
        </p:nvSpPr>
        <p:spPr>
          <a:xfrm>
            <a:off x="123779" y="6399656"/>
            <a:ext cx="2473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Kane et al. 2023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AIDS and Behavior</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380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452A-2704-92FE-58AA-99788152F9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5391A0-9862-9B70-6AAE-161BEA551F9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kern="1200" err="1">
                <a:latin typeface="+mj-lt"/>
                <a:ea typeface="+mj-ea"/>
                <a:cs typeface="+mj-cs"/>
              </a:rPr>
              <a:t>Ukuundapwa</a:t>
            </a:r>
            <a:r>
              <a:rPr lang="en-US" sz="3300" b="1" kern="1200">
                <a:latin typeface="+mj-lt"/>
                <a:ea typeface="+mj-ea"/>
                <a:cs typeface="+mj-cs"/>
              </a:rPr>
              <a:t> </a:t>
            </a:r>
            <a:r>
              <a:rPr lang="en-US" sz="3300" b="1" kern="1200" err="1">
                <a:latin typeface="+mj-lt"/>
                <a:ea typeface="+mj-ea"/>
                <a:cs typeface="+mj-cs"/>
              </a:rPr>
              <a:t>Chapamo</a:t>
            </a:r>
            <a:r>
              <a:rPr lang="en-US" sz="3300" b="1" kern="1200">
                <a:latin typeface="+mj-lt"/>
                <a:ea typeface="+mj-ea"/>
                <a:cs typeface="+mj-cs"/>
              </a:rPr>
              <a:t> </a:t>
            </a:r>
            <a:r>
              <a:rPr lang="en-US" sz="3300" b="1" kern="1200" err="1">
                <a:latin typeface="+mj-lt"/>
                <a:ea typeface="+mj-ea"/>
                <a:cs typeface="+mj-cs"/>
              </a:rPr>
              <a:t>Randomised</a:t>
            </a:r>
            <a:r>
              <a:rPr lang="en-US" sz="3300" b="1" kern="1200">
                <a:latin typeface="+mj-lt"/>
                <a:ea typeface="+mj-ea"/>
                <a:cs typeface="+mj-cs"/>
              </a:rPr>
              <a:t> Controlled Trial</a:t>
            </a:r>
          </a:p>
        </p:txBody>
      </p:sp>
      <p:pic>
        <p:nvPicPr>
          <p:cNvPr id="2" name="Picture 2" descr="Image result for refugees rohingya camp unhcr cox's bazar">
            <a:extLst>
              <a:ext uri="{FF2B5EF4-FFF2-40B4-BE49-F238E27FC236}">
                <a16:creationId xmlns:a16="http://schemas.microsoft.com/office/drawing/2014/main" id="{EC643089-2735-6940-F5F0-C584BEC0AC87}"/>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6124" r="4851" b="1"/>
          <a:stretch/>
        </p:blipFill>
        <p:spPr bwMode="auto">
          <a:xfrm>
            <a:off x="4777316" y="885814"/>
            <a:ext cx="6780700" cy="50840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UNHCR - Statement by Filippo Grandi, UN High Commissioner for Refugees, on  the COVID-19 crisis">
            <a:extLst>
              <a:ext uri="{FF2B5EF4-FFF2-40B4-BE49-F238E27FC236}">
                <a16:creationId xmlns:a16="http://schemas.microsoft.com/office/drawing/2014/main" id="{8C74EFA0-21BE-097A-8675-58A5BA660CD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12003" y="5499333"/>
            <a:ext cx="2090503" cy="9145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9ED609-B862-11B8-3EEF-022773146614}"/>
              </a:ext>
            </a:extLst>
          </p:cNvPr>
          <p:cNvPicPr>
            <a:picLocks noChangeAspect="1"/>
          </p:cNvPicPr>
          <p:nvPr/>
        </p:nvPicPr>
        <p:blipFill rotWithShape="1">
          <a:blip r:embed="rId6"/>
          <a:srcRect l="53760" t="26569" r="26960" b="66178"/>
          <a:stretch/>
        </p:blipFill>
        <p:spPr>
          <a:xfrm>
            <a:off x="4013967" y="103967"/>
            <a:ext cx="2765440" cy="585217"/>
          </a:xfrm>
          <a:prstGeom prst="rect">
            <a:avLst/>
          </a:prstGeom>
        </p:spPr>
      </p:pic>
      <p:pic>
        <p:nvPicPr>
          <p:cNvPr id="7" name="Picture 6">
            <a:extLst>
              <a:ext uri="{FF2B5EF4-FFF2-40B4-BE49-F238E27FC236}">
                <a16:creationId xmlns:a16="http://schemas.microsoft.com/office/drawing/2014/main" id="{3F24C3C0-1226-BF05-2983-22C7C4D38C7E}"/>
              </a:ext>
            </a:extLst>
          </p:cNvPr>
          <p:cNvPicPr>
            <a:picLocks noChangeAspect="1"/>
          </p:cNvPicPr>
          <p:nvPr/>
        </p:nvPicPr>
        <p:blipFill rotWithShape="1">
          <a:blip r:embed="rId7"/>
          <a:srcRect l="29101" t="40662" r="45956" b="46953"/>
          <a:stretch/>
        </p:blipFill>
        <p:spPr>
          <a:xfrm>
            <a:off x="514016" y="73740"/>
            <a:ext cx="2696095" cy="752966"/>
          </a:xfrm>
          <a:prstGeom prst="rect">
            <a:avLst/>
          </a:prstGeom>
        </p:spPr>
      </p:pic>
      <p:pic>
        <p:nvPicPr>
          <p:cNvPr id="8" name="Picture 8" descr="Additional Logos – Brand Guidelines">
            <a:extLst>
              <a:ext uri="{FF2B5EF4-FFF2-40B4-BE49-F238E27FC236}">
                <a16:creationId xmlns:a16="http://schemas.microsoft.com/office/drawing/2014/main" id="{38694B84-D31F-0F6F-9D8C-705AEC3FAC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7356" y="174304"/>
            <a:ext cx="1327234" cy="952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University of Zambia (@UNZA_ZM) | Twitter">
            <a:extLst>
              <a:ext uri="{FF2B5EF4-FFF2-40B4-BE49-F238E27FC236}">
                <a16:creationId xmlns:a16="http://schemas.microsoft.com/office/drawing/2014/main" id="{744A8E4D-D004-E686-7331-9B8019E92A87}"/>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684717" y="4984836"/>
            <a:ext cx="1239469" cy="12394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are International Zambia — Consulting Organization from Zambia — Food  Security, Human Rights, Humanitarian Aid &amp; Emergency, Inst. Devt. &amp; Cap.  building, Poverty Reduction sectors — DevelopmentAid">
            <a:extLst>
              <a:ext uri="{FF2B5EF4-FFF2-40B4-BE49-F238E27FC236}">
                <a16:creationId xmlns:a16="http://schemas.microsoft.com/office/drawing/2014/main" id="{9E24A0EC-01B2-6DBB-53F4-4495E69F82DE}"/>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621653" y="5468635"/>
            <a:ext cx="1546291" cy="12130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Wildaf Zambia - Home | Facebook">
            <a:extLst>
              <a:ext uri="{FF2B5EF4-FFF2-40B4-BE49-F238E27FC236}">
                <a16:creationId xmlns:a16="http://schemas.microsoft.com/office/drawing/2014/main" id="{81F07C6F-01AF-7D4B-E836-60FFDA7AC6CA}"/>
              </a:ext>
            </a:extLst>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b="31308"/>
          <a:stretch/>
        </p:blipFill>
        <p:spPr bwMode="auto">
          <a:xfrm>
            <a:off x="7621653" y="103967"/>
            <a:ext cx="833537" cy="10224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Government of Zambia, Ministry of Health | Innovations for Poverty Action">
            <a:extLst>
              <a:ext uri="{FF2B5EF4-FFF2-40B4-BE49-F238E27FC236}">
                <a16:creationId xmlns:a16="http://schemas.microsoft.com/office/drawing/2014/main" id="{2FD7BB62-72F3-3D0E-E2ED-8B1326A6C0B3}"/>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0296095" y="5306240"/>
            <a:ext cx="1327234" cy="13272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UNV partnering with UNODC | UNV">
            <a:extLst>
              <a:ext uri="{FF2B5EF4-FFF2-40B4-BE49-F238E27FC236}">
                <a16:creationId xmlns:a16="http://schemas.microsoft.com/office/drawing/2014/main" id="{E85FD98E-3542-A4A7-24E5-11BB2B46E775}"/>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84458" y="4959986"/>
            <a:ext cx="1239469" cy="123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98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83B9-2FE8-7329-9148-A37017010DDB}"/>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EE038B2-8488-0107-98FC-A73A0E034525}"/>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1B82BE42-BC4F-1621-AE57-A5C957701EF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4FC5D6C-8A03-FC62-2977-0E0BBE7AA2EA}"/>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116F4E8-5092-1EE2-7CFC-0C07B47102BB}"/>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663171-48FC-C0E3-AB67-021FC712E94E}"/>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CACF02-5950-845C-3D27-EE9E7603AB38}"/>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38FA7265-4C00-7624-6B55-7AC2E86B7BDE}"/>
              </a:ext>
            </a:extLst>
          </p:cNvPr>
          <p:cNvSpPr txBox="1">
            <a:spLocks/>
          </p:cNvSpPr>
          <p:nvPr/>
        </p:nvSpPr>
        <p:spPr>
          <a:xfrm>
            <a:off x="3395077" y="3705546"/>
            <a:ext cx="4513571"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1" i="0">
                <a:solidFill>
                  <a:schemeClr val="bg1"/>
                </a:solidFill>
                <a:effectLst/>
                <a:latin typeface="Noah W05 Regular"/>
              </a:rPr>
              <a:t>Susan Michaels-Strasser, PhD, MPH, RN, FAAN</a:t>
            </a:r>
          </a:p>
          <a:p>
            <a:r>
              <a:rPr lang="en-US" sz="1800" b="1" i="0">
                <a:solidFill>
                  <a:schemeClr val="bg1"/>
                </a:solidFill>
                <a:effectLst/>
                <a:latin typeface="Noah W05 Regular"/>
              </a:rPr>
              <a:t>Senior Director, </a:t>
            </a:r>
          </a:p>
          <a:p>
            <a:r>
              <a:rPr lang="en-US" sz="1800" b="1" i="0">
                <a:solidFill>
                  <a:schemeClr val="bg1"/>
                </a:solidFill>
                <a:effectLst/>
                <a:latin typeface="Noah W05 Regular"/>
              </a:rPr>
              <a:t>Human Resources for Health Development, </a:t>
            </a:r>
          </a:p>
          <a:p>
            <a:r>
              <a:rPr lang="en-US" sz="1800" b="1" i="0">
                <a:solidFill>
                  <a:schemeClr val="bg1"/>
                </a:solidFill>
                <a:effectLst/>
                <a:latin typeface="Noah W05 Regular"/>
              </a:rPr>
              <a:t>ICAP at Columbia University</a:t>
            </a:r>
            <a:endParaRPr lang="en-US" sz="1800" i="0">
              <a:solidFill>
                <a:schemeClr val="bg1"/>
              </a:solidFill>
              <a:effectLst/>
              <a:latin typeface="+mn-lt"/>
            </a:endParaRPr>
          </a:p>
        </p:txBody>
      </p:sp>
      <p:pic>
        <p:nvPicPr>
          <p:cNvPr id="11" name="Picture Placeholder 6">
            <a:extLst>
              <a:ext uri="{FF2B5EF4-FFF2-40B4-BE49-F238E27FC236}">
                <a16:creationId xmlns:a16="http://schemas.microsoft.com/office/drawing/2014/main" id="{FAC4DBFC-4C73-A778-942C-186140D3A964}"/>
              </a:ext>
            </a:extLst>
          </p:cNvPr>
          <p:cNvPicPr>
            <a:picLocks noChangeAspect="1"/>
          </p:cNvPicPr>
          <p:nvPr/>
        </p:nvPicPr>
        <p:blipFill rotWithShape="1">
          <a:blip r:embed="rId3">
            <a:extLst>
              <a:ext uri="{28A0092B-C50C-407E-A947-70E740481C1C}">
                <a14:useLocalDpi xmlns:a14="http://schemas.microsoft.com/office/drawing/2010/main" val="0"/>
              </a:ext>
            </a:extLst>
          </a:blip>
          <a:srcRect l="10406" t="5587" r="1084" b="6515"/>
          <a:stretch/>
        </p:blipFill>
        <p:spPr>
          <a:xfrm>
            <a:off x="4383178" y="1043254"/>
            <a:ext cx="2537370" cy="2519790"/>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751147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97132"/>
                </a:solidFill>
                <a:prstDash val="solid"/>
              </a:ln>
              <a:solidFill>
                <a:srgbClr val="E97132">
                  <a:lumMod val="40000"/>
                  <a:lumOff val="60000"/>
                </a:srgbClr>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3BF066A-456F-55F9-D315-F79A2045E670}"/>
              </a:ext>
            </a:extLst>
          </p:cNvPr>
          <p:cNvSpPr>
            <a:spLocks noGrp="1"/>
          </p:cNvSpPr>
          <p:nvPr>
            <p:ph type="title"/>
          </p:nvPr>
        </p:nvSpPr>
        <p:spPr>
          <a:xfrm>
            <a:off x="6597016" y="905011"/>
            <a:ext cx="4589328" cy="1889135"/>
          </a:xfrm>
        </p:spPr>
        <p:txBody>
          <a:bodyPr anchor="b">
            <a:normAutofit/>
          </a:bodyPr>
          <a:lstStyle/>
          <a:p>
            <a:r>
              <a:rPr lang="en-US" sz="4100" b="1"/>
              <a:t>Study Location: Mantapala Settlement</a:t>
            </a:r>
          </a:p>
        </p:txBody>
      </p:sp>
      <p:pic>
        <p:nvPicPr>
          <p:cNvPr id="5" name="Content Placeholder 3">
            <a:extLst>
              <a:ext uri="{FF2B5EF4-FFF2-40B4-BE49-F238E27FC236}">
                <a16:creationId xmlns:a16="http://schemas.microsoft.com/office/drawing/2014/main" id="{AFF2D4EA-0E6D-2DEC-4805-F33B4B7E8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07" y="1804623"/>
            <a:ext cx="5468347" cy="3239994"/>
          </a:xfrm>
          <a:prstGeom prst="rect">
            <a:avLst/>
          </a:prstGeom>
        </p:spPr>
      </p:pic>
      <p:sp>
        <p:nvSpPr>
          <p:cNvPr id="3" name="Content Placeholder 2">
            <a:extLst>
              <a:ext uri="{FF2B5EF4-FFF2-40B4-BE49-F238E27FC236}">
                <a16:creationId xmlns:a16="http://schemas.microsoft.com/office/drawing/2014/main" id="{DC267543-D355-0585-B2FA-6313D6BFA57F}"/>
              </a:ext>
            </a:extLst>
          </p:cNvPr>
          <p:cNvSpPr>
            <a:spLocks noGrp="1"/>
          </p:cNvSpPr>
          <p:nvPr>
            <p:ph idx="1"/>
          </p:nvPr>
        </p:nvSpPr>
        <p:spPr>
          <a:xfrm>
            <a:off x="6597016" y="2965592"/>
            <a:ext cx="4589328" cy="2987397"/>
          </a:xfrm>
        </p:spPr>
        <p:txBody>
          <a:bodyPr>
            <a:normAutofit/>
          </a:bodyPr>
          <a:lstStyle/>
          <a:p>
            <a:r>
              <a:rPr lang="en-US" sz="1800"/>
              <a:t>Settlement opened in 2018; located in rural Luapula Province, near Nchelenge</a:t>
            </a:r>
          </a:p>
          <a:p>
            <a:r>
              <a:rPr lang="en-US" sz="1800"/>
              <a:t>At the beginning of our study in 2020, Mantapala hosted over 20,000 people of concern from DRC; approximately 5,000 Zambians also live in the surrounding host community</a:t>
            </a:r>
          </a:p>
          <a:p>
            <a:r>
              <a:rPr lang="en-US" sz="1800"/>
              <a:t>Officials are now expecting 20,000 more refugees from DRC may arrive in the coming months</a:t>
            </a:r>
          </a:p>
        </p:txBody>
      </p:sp>
    </p:spTree>
    <p:extLst>
      <p:ext uri="{BB962C8B-B14F-4D97-AF65-F5344CB8AC3E}">
        <p14:creationId xmlns:p14="http://schemas.microsoft.com/office/powerpoint/2010/main" val="2192538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CFC5BE1-1643-C5BB-3801-87E72EB80254}"/>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b="1"/>
              <a:t>Baseline Data</a:t>
            </a:r>
          </a:p>
        </p:txBody>
      </p:sp>
      <p:pic>
        <p:nvPicPr>
          <p:cNvPr id="6" name="Picture Placeholder 5" descr="A pie chart with text on it&#10;&#10;Description automatically generated">
            <a:extLst>
              <a:ext uri="{FF2B5EF4-FFF2-40B4-BE49-F238E27FC236}">
                <a16:creationId xmlns:a16="http://schemas.microsoft.com/office/drawing/2014/main" id="{8CD47BDD-3158-70C9-F9E8-BB557397BC61}"/>
              </a:ext>
            </a:extLst>
          </p:cNvPr>
          <p:cNvPicPr>
            <a:picLocks noGrp="1" noChangeAspect="1"/>
          </p:cNvPicPr>
          <p:nvPr>
            <p:ph type="pic" idx="1"/>
          </p:nvPr>
        </p:nvPicPr>
        <p:blipFill rotWithShape="1">
          <a:blip r:embed="rId3"/>
          <a:srcRect l="12329" r="11688" b="-1"/>
          <a:stretch/>
        </p:blipFill>
        <p:spPr>
          <a:xfrm>
            <a:off x="16" y="429"/>
            <a:ext cx="8115280" cy="6408311"/>
          </a:xfrm>
          <a:prstGeom prst="rect">
            <a:avLst/>
          </a:prstGeom>
        </p:spPr>
      </p:pic>
      <p:sp>
        <p:nvSpPr>
          <p:cNvPr id="4" name="Text Placeholder 3">
            <a:extLst>
              <a:ext uri="{FF2B5EF4-FFF2-40B4-BE49-F238E27FC236}">
                <a16:creationId xmlns:a16="http://schemas.microsoft.com/office/drawing/2014/main" id="{630D705C-A15B-B0B7-FE49-39A229E1CEE4}"/>
              </a:ext>
            </a:extLst>
          </p:cNvPr>
          <p:cNvSpPr>
            <a:spLocks noGrp="1"/>
          </p:cNvSpPr>
          <p:nvPr>
            <p:ph type="body" sz="half" idx="2"/>
          </p:nvPr>
        </p:nvSpPr>
        <p:spPr>
          <a:xfrm>
            <a:off x="8643193" y="2418408"/>
            <a:ext cx="2942813" cy="3540265"/>
          </a:xfrm>
        </p:spPr>
        <p:txBody>
          <a:bodyPr vert="horz" lIns="91440" tIns="45720" rIns="91440" bIns="45720" rtlCol="0">
            <a:normAutofit/>
          </a:bodyPr>
          <a:lstStyle/>
          <a:p>
            <a:pPr indent="-228600">
              <a:buFont typeface="Arial" panose="020B0604020202020204" pitchFamily="34" charset="0"/>
              <a:buChar char="•"/>
            </a:pPr>
            <a:r>
              <a:rPr lang="en-US" sz="2000"/>
              <a:t>100% have unhealthy alcohol use</a:t>
            </a:r>
          </a:p>
          <a:p>
            <a:pPr indent="-228600">
              <a:buFont typeface="Arial" panose="020B0604020202020204" pitchFamily="34" charset="0"/>
              <a:buChar char="•"/>
            </a:pPr>
            <a:r>
              <a:rPr lang="en-US" sz="2000"/>
              <a:t>85% have depression</a:t>
            </a:r>
          </a:p>
          <a:p>
            <a:pPr indent="-228600">
              <a:buFont typeface="Arial" panose="020B0604020202020204" pitchFamily="34" charset="0"/>
              <a:buChar char="•"/>
            </a:pPr>
            <a:r>
              <a:rPr lang="en-US" sz="2000"/>
              <a:t>47% have PTSD</a:t>
            </a:r>
          </a:p>
          <a:p>
            <a:pPr indent="-228600">
              <a:buFont typeface="Arial" panose="020B0604020202020204" pitchFamily="34" charset="0"/>
              <a:buChar char="•"/>
            </a:pPr>
            <a:r>
              <a:rPr lang="en-US" sz="2000"/>
              <a:t>44% have anxiety</a:t>
            </a:r>
          </a:p>
          <a:p>
            <a:pPr indent="-228600">
              <a:buFont typeface="Arial" panose="020B0604020202020204" pitchFamily="34" charset="0"/>
              <a:buChar char="•"/>
            </a:pPr>
            <a:r>
              <a:rPr lang="en-US" sz="2000"/>
              <a:t>33% use an illicit substance</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6336503-77AF-A50A-09DA-24FB03C0CF76}"/>
              </a:ext>
            </a:extLst>
          </p:cNvPr>
          <p:cNvSpPr txBox="1"/>
          <p:nvPr/>
        </p:nvSpPr>
        <p:spPr>
          <a:xfrm>
            <a:off x="2213522" y="274104"/>
            <a:ext cx="4110482"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a:ln>
                  <a:noFill/>
                </a:ln>
                <a:solidFill>
                  <a:prstClr val="black"/>
                </a:solidFill>
                <a:effectLst/>
                <a:uLnTx/>
                <a:uFillTx/>
                <a:latin typeface="Aptos" panose="02110004020202020204"/>
                <a:ea typeface="+mn-ea"/>
                <a:cs typeface="+mn-cs"/>
              </a:rPr>
              <a:t>Comorbidities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5021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6">
            <a:extLst>
              <a:ext uri="{FF2B5EF4-FFF2-40B4-BE49-F238E27FC236}">
                <a16:creationId xmlns:a16="http://schemas.microsoft.com/office/drawing/2014/main" id="{F4379466-86C7-6476-ADBD-54EABDBF0E91}"/>
              </a:ext>
            </a:extLst>
          </p:cNvPr>
          <p:cNvSpPr>
            <a:spLocks noGrp="1"/>
          </p:cNvSpPr>
          <p:nvPr>
            <p:ph type="title"/>
          </p:nvPr>
        </p:nvSpPr>
        <p:spPr>
          <a:xfrm>
            <a:off x="504967" y="675564"/>
            <a:ext cx="3609833" cy="5204085"/>
          </a:xfrm>
        </p:spPr>
        <p:txBody>
          <a:bodyPr>
            <a:normAutofit/>
          </a:bodyPr>
          <a:lstStyle/>
          <a:p>
            <a:r>
              <a:rPr lang="en-US"/>
              <a:t>Summary</a:t>
            </a:r>
          </a:p>
        </p:txBody>
      </p:sp>
      <p:cxnSp>
        <p:nvCxnSpPr>
          <p:cNvPr id="22" name="Straight Connector 21">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7">
            <a:extLst>
              <a:ext uri="{FF2B5EF4-FFF2-40B4-BE49-F238E27FC236}">
                <a16:creationId xmlns:a16="http://schemas.microsoft.com/office/drawing/2014/main" id="{3F273A03-BF93-4F59-89C9-F4249AABA5E4}"/>
              </a:ext>
            </a:extLst>
          </p:cNvPr>
          <p:cNvGraphicFramePr>
            <a:graphicFrameLocks noGrp="1"/>
          </p:cNvGraphicFramePr>
          <p:nvPr>
            <p:ph idx="1"/>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1042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
        <p:nvSpPr>
          <p:cNvPr id="2" name="Title 1">
            <a:extLst>
              <a:ext uri="{FF2B5EF4-FFF2-40B4-BE49-F238E27FC236}">
                <a16:creationId xmlns:a16="http://schemas.microsoft.com/office/drawing/2014/main" id="{04B6810A-1A39-6D24-5BC9-1EC86668097D}"/>
              </a:ext>
            </a:extLst>
          </p:cNvPr>
          <p:cNvSpPr>
            <a:spLocks noGrp="1"/>
          </p:cNvSpPr>
          <p:nvPr>
            <p:ph type="title"/>
          </p:nvPr>
        </p:nvSpPr>
        <p:spPr>
          <a:xfrm>
            <a:off x="838199" y="1120676"/>
            <a:ext cx="7937091" cy="2699156"/>
          </a:xfrm>
        </p:spPr>
        <p:txBody>
          <a:bodyPr vert="horz" lIns="91440" tIns="45720" rIns="91440" bIns="45720" rtlCol="0" anchor="b">
            <a:normAutofit/>
          </a:bodyPr>
          <a:lstStyle/>
          <a:p>
            <a:r>
              <a:rPr lang="en-US" b="1" kern="1200">
                <a:solidFill>
                  <a:schemeClr val="bg1"/>
                </a:solidFill>
                <a:latin typeface="+mj-lt"/>
                <a:ea typeface="+mj-ea"/>
                <a:cs typeface="+mj-cs"/>
              </a:rPr>
              <a:t>Global mental health implementation research: </a:t>
            </a:r>
            <a:br>
              <a:rPr lang="en-US" sz="4000" kern="1200">
                <a:solidFill>
                  <a:schemeClr val="bg1"/>
                </a:solidFill>
                <a:latin typeface="+mj-lt"/>
                <a:ea typeface="+mj-ea"/>
                <a:cs typeface="+mj-cs"/>
              </a:rPr>
            </a:br>
            <a:r>
              <a:rPr lang="en-US" sz="4000" kern="1200">
                <a:solidFill>
                  <a:schemeClr val="bg1"/>
                </a:solidFill>
                <a:latin typeface="+mj-lt"/>
                <a:ea typeface="+mj-ea"/>
                <a:cs typeface="+mj-cs"/>
              </a:rPr>
              <a:t>Bridging research and practice</a:t>
            </a:r>
          </a:p>
        </p:txBody>
      </p:sp>
    </p:spTree>
    <p:extLst>
      <p:ext uri="{BB962C8B-B14F-4D97-AF65-F5344CB8AC3E}">
        <p14:creationId xmlns:p14="http://schemas.microsoft.com/office/powerpoint/2010/main" val="2405585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3C5F7-C051-916A-A3D8-6F9D2B6CD4D1}"/>
              </a:ext>
            </a:extLst>
          </p:cNvPr>
          <p:cNvSpPr>
            <a:spLocks noGrp="1"/>
          </p:cNvSpPr>
          <p:nvPr>
            <p:ph type="title"/>
          </p:nvPr>
        </p:nvSpPr>
        <p:spPr>
          <a:xfrm>
            <a:off x="838200" y="365125"/>
            <a:ext cx="10515600" cy="1325563"/>
          </a:xfrm>
        </p:spPr>
        <p:txBody>
          <a:bodyPr>
            <a:normAutofit/>
          </a:bodyPr>
          <a:lstStyle/>
          <a:p>
            <a:r>
              <a:rPr lang="en-US" sz="3600">
                <a:latin typeface="Arial" panose="020B0604020202020204" pitchFamily="34" charset="0"/>
                <a:cs typeface="Arial" panose="020B0604020202020204" pitchFamily="34" charset="0"/>
              </a:rPr>
              <a:t>Migration in Latin America</a:t>
            </a:r>
          </a:p>
        </p:txBody>
      </p:sp>
      <p:pic>
        <p:nvPicPr>
          <p:cNvPr id="3074" name="Picture 2">
            <a:extLst>
              <a:ext uri="{FF2B5EF4-FFF2-40B4-BE49-F238E27FC236}">
                <a16:creationId xmlns:a16="http://schemas.microsoft.com/office/drawing/2014/main" id="{58876278-4164-0801-93E8-AC663433B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970" y="530942"/>
            <a:ext cx="435483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F81FE85-99B4-9588-F025-AFEFD6299C3F}"/>
              </a:ext>
            </a:extLst>
          </p:cNvPr>
          <p:cNvPicPr>
            <a:picLocks noChangeAspect="1"/>
          </p:cNvPicPr>
          <p:nvPr/>
        </p:nvPicPr>
        <p:blipFill rotWithShape="1">
          <a:blip r:embed="rId4"/>
          <a:srcRect r="24886" b="5253"/>
          <a:stretch/>
        </p:blipFill>
        <p:spPr>
          <a:xfrm>
            <a:off x="838200" y="1690688"/>
            <a:ext cx="5298404" cy="4742265"/>
          </a:xfrm>
          <a:prstGeom prst="rect">
            <a:avLst/>
          </a:prstGeom>
        </p:spPr>
      </p:pic>
    </p:spTree>
    <p:extLst>
      <p:ext uri="{BB962C8B-B14F-4D97-AF65-F5344CB8AC3E}">
        <p14:creationId xmlns:p14="http://schemas.microsoft.com/office/powerpoint/2010/main" val="1601971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4E2B888-91E5-2F2A-10EF-E48A36D4CD9F}"/>
              </a:ext>
            </a:extLst>
          </p:cNvPr>
          <p:cNvGrpSpPr/>
          <p:nvPr/>
        </p:nvGrpSpPr>
        <p:grpSpPr>
          <a:xfrm>
            <a:off x="6528816" y="0"/>
            <a:ext cx="5400181" cy="6105130"/>
            <a:chOff x="6528816" y="0"/>
            <a:chExt cx="5400181" cy="6105130"/>
          </a:xfrm>
        </p:grpSpPr>
        <p:pic>
          <p:nvPicPr>
            <p:cNvPr id="14" name="Picture 13">
              <a:extLst>
                <a:ext uri="{FF2B5EF4-FFF2-40B4-BE49-F238E27FC236}">
                  <a16:creationId xmlns:a16="http://schemas.microsoft.com/office/drawing/2014/main" id="{E46FF862-EB68-C4F4-ED75-0331570CA7C9}"/>
                </a:ext>
              </a:extLst>
            </p:cNvPr>
            <p:cNvPicPr>
              <a:picLocks noChangeAspect="1"/>
            </p:cNvPicPr>
            <p:nvPr/>
          </p:nvPicPr>
          <p:blipFill>
            <a:blip r:embed="rId3"/>
            <a:stretch>
              <a:fillRect/>
            </a:stretch>
          </p:blipFill>
          <p:spPr>
            <a:xfrm>
              <a:off x="6528816" y="0"/>
              <a:ext cx="5400181" cy="6105130"/>
            </a:xfrm>
            <a:prstGeom prst="rect">
              <a:avLst/>
            </a:prstGeom>
          </p:spPr>
        </p:pic>
        <p:sp>
          <p:nvSpPr>
            <p:cNvPr id="19" name="Oval 18">
              <a:extLst>
                <a:ext uri="{FF2B5EF4-FFF2-40B4-BE49-F238E27FC236}">
                  <a16:creationId xmlns:a16="http://schemas.microsoft.com/office/drawing/2014/main" id="{533AFA31-FADC-58C8-FFF5-677DD1BEF370}"/>
                </a:ext>
              </a:extLst>
            </p:cNvPr>
            <p:cNvSpPr/>
            <p:nvPr/>
          </p:nvSpPr>
          <p:spPr>
            <a:xfrm>
              <a:off x="9345575" y="1578916"/>
              <a:ext cx="72557" cy="88932"/>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8D664BE9-3950-9898-17E2-1D75405A3903}"/>
                </a:ext>
              </a:extLst>
            </p:cNvPr>
            <p:cNvSpPr/>
            <p:nvPr/>
          </p:nvSpPr>
          <p:spPr>
            <a:xfrm>
              <a:off x="9078537" y="2325124"/>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06D41B83-9031-A2CB-5E0B-89E690B260C7}"/>
                </a:ext>
              </a:extLst>
            </p:cNvPr>
            <p:cNvSpPr/>
            <p:nvPr/>
          </p:nvSpPr>
          <p:spPr>
            <a:xfrm>
              <a:off x="9156947" y="2142885"/>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CD51A5AC-0429-415A-8443-B1611FB36BE4}"/>
                </a:ext>
              </a:extLst>
            </p:cNvPr>
            <p:cNvSpPr/>
            <p:nvPr/>
          </p:nvSpPr>
          <p:spPr>
            <a:xfrm>
              <a:off x="9087094" y="1596416"/>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0C03FADC-5101-357A-CEE2-D92D767A9004}"/>
                </a:ext>
              </a:extLst>
            </p:cNvPr>
            <p:cNvSpPr/>
            <p:nvPr/>
          </p:nvSpPr>
          <p:spPr>
            <a:xfrm>
              <a:off x="9131537" y="2236192"/>
              <a:ext cx="72557" cy="88932"/>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0A96146D-4A7B-F85B-28DD-8DD48D4BA45C}"/>
                </a:ext>
              </a:extLst>
            </p:cNvPr>
            <p:cNvSpPr/>
            <p:nvPr/>
          </p:nvSpPr>
          <p:spPr>
            <a:xfrm>
              <a:off x="9272276" y="2919851"/>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464DE73B-7BF4-58D1-4734-1ACC5915EF19}"/>
                </a:ext>
              </a:extLst>
            </p:cNvPr>
            <p:cNvSpPr/>
            <p:nvPr/>
          </p:nvSpPr>
          <p:spPr>
            <a:xfrm>
              <a:off x="9633618" y="3248190"/>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A0C4A2B4-9C6E-6CCB-F917-99CCD3AED009}"/>
                </a:ext>
              </a:extLst>
            </p:cNvPr>
            <p:cNvSpPr/>
            <p:nvPr/>
          </p:nvSpPr>
          <p:spPr>
            <a:xfrm>
              <a:off x="9418132" y="1899396"/>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D78F675C-40DF-3823-E12F-EFFC5FA48983}"/>
                </a:ext>
              </a:extLst>
            </p:cNvPr>
            <p:cNvSpPr/>
            <p:nvPr/>
          </p:nvSpPr>
          <p:spPr>
            <a:xfrm>
              <a:off x="9199719" y="2062703"/>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8684EC12-6951-3BEA-47E6-5746F8039D9C}"/>
                </a:ext>
              </a:extLst>
            </p:cNvPr>
            <p:cNvSpPr/>
            <p:nvPr/>
          </p:nvSpPr>
          <p:spPr>
            <a:xfrm>
              <a:off x="8239865" y="1156450"/>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0A1A6F14-C035-56DD-E5D3-75D9EF46E3EE}"/>
                </a:ext>
              </a:extLst>
            </p:cNvPr>
            <p:cNvSpPr/>
            <p:nvPr/>
          </p:nvSpPr>
          <p:spPr>
            <a:xfrm>
              <a:off x="6764721" y="92567"/>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11" name="Table 11">
            <a:extLst>
              <a:ext uri="{FF2B5EF4-FFF2-40B4-BE49-F238E27FC236}">
                <a16:creationId xmlns:a16="http://schemas.microsoft.com/office/drawing/2014/main" id="{57B19D90-1AE4-11DA-1CD0-1011BBE362DE}"/>
              </a:ext>
            </a:extLst>
          </p:cNvPr>
          <p:cNvGraphicFramePr>
            <a:graphicFrameLocks noGrp="1"/>
          </p:cNvGraphicFramePr>
          <p:nvPr>
            <p:ph sz="quarter" idx="10"/>
          </p:nvPr>
        </p:nvGraphicFramePr>
        <p:xfrm>
          <a:off x="263003" y="2337801"/>
          <a:ext cx="7939394" cy="4103136"/>
        </p:xfrm>
        <a:graphic>
          <a:graphicData uri="http://schemas.openxmlformats.org/drawingml/2006/table">
            <a:tbl>
              <a:tblPr firstRow="1" bandRow="1">
                <a:tableStyleId>{7E9639D4-E3E2-4D34-9284-5A2195B3D0D7}</a:tableStyleId>
              </a:tblPr>
              <a:tblGrid>
                <a:gridCol w="1251286">
                  <a:extLst>
                    <a:ext uri="{9D8B030D-6E8A-4147-A177-3AD203B41FA5}">
                      <a16:colId xmlns:a16="http://schemas.microsoft.com/office/drawing/2014/main" val="3926263239"/>
                    </a:ext>
                  </a:extLst>
                </a:gridCol>
                <a:gridCol w="2086983">
                  <a:extLst>
                    <a:ext uri="{9D8B030D-6E8A-4147-A177-3AD203B41FA5}">
                      <a16:colId xmlns:a16="http://schemas.microsoft.com/office/drawing/2014/main" val="468221508"/>
                    </a:ext>
                  </a:extLst>
                </a:gridCol>
                <a:gridCol w="2477529">
                  <a:extLst>
                    <a:ext uri="{9D8B030D-6E8A-4147-A177-3AD203B41FA5}">
                      <a16:colId xmlns:a16="http://schemas.microsoft.com/office/drawing/2014/main" val="3081724307"/>
                    </a:ext>
                  </a:extLst>
                </a:gridCol>
                <a:gridCol w="2123596">
                  <a:extLst>
                    <a:ext uri="{9D8B030D-6E8A-4147-A177-3AD203B41FA5}">
                      <a16:colId xmlns:a16="http://schemas.microsoft.com/office/drawing/2014/main" val="639977995"/>
                    </a:ext>
                  </a:extLst>
                </a:gridCol>
              </a:tblGrid>
              <a:tr h="629370">
                <a:tc>
                  <a:txBody>
                    <a:bodyPr/>
                    <a:lstStyle/>
                    <a:p>
                      <a:r>
                        <a:rPr lang="en-US" sz="1600">
                          <a:solidFill>
                            <a:schemeClr val="bg1">
                              <a:lumMod val="50000"/>
                            </a:schemeClr>
                          </a:solidFill>
                          <a:latin typeface="Arial" panose="020B0604020202020204" pitchFamily="34" charset="0"/>
                          <a:cs typeface="Arial" panose="020B0604020202020204" pitchFamily="34" charset="0"/>
                        </a:rPr>
                        <a:t>2020-2023</a:t>
                      </a:r>
                    </a:p>
                  </a:txBody>
                  <a:tcPr anchor="ctr">
                    <a:noFill/>
                  </a:tcPr>
                </a:tc>
                <a:tc>
                  <a:txBody>
                    <a:bodyPr/>
                    <a:lstStyle/>
                    <a:p>
                      <a:pPr algn="ctr"/>
                      <a:r>
                        <a:rPr lang="en-US" sz="1600">
                          <a:latin typeface="Arial" panose="020B0604020202020204" pitchFamily="34" charset="0"/>
                          <a:cs typeface="Arial" panose="020B0604020202020204" pitchFamily="34" charset="0"/>
                        </a:rPr>
                        <a:t>Entre Nosotras, n=225</a:t>
                      </a:r>
                    </a:p>
                  </a:txBody>
                  <a:tcPr anchor="ctr">
                    <a:solidFill>
                      <a:srgbClr val="7030A0"/>
                    </a:solidFill>
                  </a:tcPr>
                </a:tc>
                <a:tc>
                  <a:txBody>
                    <a:bodyPr/>
                    <a:lstStyle/>
                    <a:p>
                      <a:pPr algn="ctr"/>
                      <a:r>
                        <a:rPr lang="en-US" sz="1600">
                          <a:latin typeface="Arial" panose="020B0604020202020204" pitchFamily="34" charset="0"/>
                          <a:cs typeface="Arial" panose="020B0604020202020204" pitchFamily="34" charset="0"/>
                        </a:rPr>
                        <a:t>Group Problem Management Plus, n=128</a:t>
                      </a:r>
                    </a:p>
                  </a:txBody>
                  <a:tcPr anchor="ctr">
                    <a:solidFill>
                      <a:schemeClr val="accent2"/>
                    </a:solidFill>
                  </a:tcPr>
                </a:tc>
                <a:tc>
                  <a:txBody>
                    <a:bodyPr/>
                    <a:lstStyle/>
                    <a:p>
                      <a:pPr algn="ctr"/>
                      <a:r>
                        <a:rPr lang="en-US" sz="1600">
                          <a:latin typeface="Arial" panose="020B0604020202020204" pitchFamily="34" charset="0"/>
                          <a:cs typeface="Arial" panose="020B0604020202020204" pitchFamily="34" charset="0"/>
                        </a:rPr>
                        <a:t>Interpersonal Counseling, n=32</a:t>
                      </a:r>
                    </a:p>
                  </a:txBody>
                  <a:tcPr anchor="ctr">
                    <a:solidFill>
                      <a:schemeClr val="accent3"/>
                    </a:solidFill>
                  </a:tcPr>
                </a:tc>
                <a:extLst>
                  <a:ext uri="{0D108BD9-81ED-4DB2-BD59-A6C34878D82A}">
                    <a16:rowId xmlns:a16="http://schemas.microsoft.com/office/drawing/2014/main" val="2312796958"/>
                  </a:ext>
                </a:extLst>
              </a:tr>
              <a:tr h="403018">
                <a:tc>
                  <a:txBody>
                    <a:bodyPr/>
                    <a:lstStyle/>
                    <a:p>
                      <a:r>
                        <a:rPr lang="en-US" sz="1400">
                          <a:latin typeface="Arial" panose="020B0604020202020204" pitchFamily="34" charset="0"/>
                          <a:cs typeface="Arial" panose="020B0604020202020204" pitchFamily="34" charset="0"/>
                        </a:rPr>
                        <a:t>Study design</a:t>
                      </a:r>
                    </a:p>
                  </a:txBody>
                  <a:tcPr anchor="ctr"/>
                </a:tc>
                <a:tc>
                  <a:txBody>
                    <a:bodyPr/>
                    <a:lstStyle/>
                    <a:p>
                      <a:pPr algn="ctr"/>
                      <a:r>
                        <a:rPr lang="en-US" sz="1400">
                          <a:latin typeface="Arial" panose="020B0604020202020204" pitchFamily="34" charset="0"/>
                          <a:cs typeface="Arial" panose="020B0604020202020204" pitchFamily="34" charset="0"/>
                        </a:rPr>
                        <a:t>Cluster feasibility trial</a:t>
                      </a:r>
                    </a:p>
                  </a:txBody>
                  <a:tcPr anchor="ctr"/>
                </a:tc>
                <a:tc>
                  <a:txBody>
                    <a:bodyPr/>
                    <a:lstStyle/>
                    <a:p>
                      <a:pPr algn="ctr"/>
                      <a:r>
                        <a:rPr lang="en-US" sz="1400">
                          <a:latin typeface="Arial" panose="020B0604020202020204" pitchFamily="34" charset="0"/>
                          <a:cs typeface="Arial" panose="020B0604020202020204" pitchFamily="34" charset="0"/>
                        </a:rPr>
                        <a:t>Hybrid type II trial</a:t>
                      </a:r>
                    </a:p>
                  </a:txBody>
                  <a:tcPr anchor="ctr"/>
                </a:tc>
                <a:tc>
                  <a:txBody>
                    <a:bodyPr/>
                    <a:lstStyle/>
                    <a:p>
                      <a:pPr algn="ctr"/>
                      <a:r>
                        <a:rPr lang="en-US" sz="1400">
                          <a:latin typeface="Arial" panose="020B0604020202020204" pitchFamily="34" charset="0"/>
                          <a:cs typeface="Arial" panose="020B0604020202020204" pitchFamily="34" charset="0"/>
                        </a:rPr>
                        <a:t>Pilot cohort study</a:t>
                      </a:r>
                    </a:p>
                  </a:txBody>
                  <a:tcPr anchor="ctr"/>
                </a:tc>
                <a:extLst>
                  <a:ext uri="{0D108BD9-81ED-4DB2-BD59-A6C34878D82A}">
                    <a16:rowId xmlns:a16="http://schemas.microsoft.com/office/drawing/2014/main" val="279929008"/>
                  </a:ext>
                </a:extLst>
              </a:tr>
              <a:tr h="794994">
                <a:tc>
                  <a:txBody>
                    <a:bodyPr/>
                    <a:lstStyle/>
                    <a:p>
                      <a:r>
                        <a:rPr lang="en-US" sz="1400">
                          <a:latin typeface="Arial" panose="020B0604020202020204" pitchFamily="34" charset="0"/>
                          <a:cs typeface="Arial" panose="020B0604020202020204" pitchFamily="34" charset="0"/>
                        </a:rPr>
                        <a:t>Intervention targets</a:t>
                      </a:r>
                    </a:p>
                  </a:txBody>
                  <a:tcPr anchor="ctr"/>
                </a:tc>
                <a:tc>
                  <a:txBody>
                    <a:bodyPr/>
                    <a:lstStyle/>
                    <a:p>
                      <a:pPr algn="ctr"/>
                      <a:r>
                        <a:rPr lang="en-US" sz="1400">
                          <a:latin typeface="Arial" panose="020B0604020202020204" pitchFamily="34" charset="0"/>
                          <a:cs typeface="Arial" panose="020B0604020202020204" pitchFamily="34" charset="0"/>
                        </a:rPr>
                        <a:t>Promote social support, wellbeing, community connectedness, safety</a:t>
                      </a:r>
                    </a:p>
                  </a:txBody>
                  <a:tcPr anchor="ctr"/>
                </a:tc>
                <a:tc>
                  <a:txBody>
                    <a:bodyPr/>
                    <a:lstStyle/>
                    <a:p>
                      <a:pPr algn="ctr"/>
                      <a:r>
                        <a:rPr lang="en-US" sz="1400">
                          <a:latin typeface="Arial" panose="020B0604020202020204" pitchFamily="34" charset="0"/>
                          <a:cs typeface="Arial" panose="020B0604020202020204" pitchFamily="34" charset="0"/>
                        </a:rPr>
                        <a:t>Reduce common mental health problems through problem solving and CBT strategies</a:t>
                      </a:r>
                    </a:p>
                  </a:txBody>
                  <a:tcPr anchor="ctr"/>
                </a:tc>
                <a:tc>
                  <a:txBody>
                    <a:bodyPr/>
                    <a:lstStyle/>
                    <a:p>
                      <a:pPr algn="ctr"/>
                      <a:r>
                        <a:rPr lang="en-US" sz="1400">
                          <a:latin typeface="Arial" panose="020B0604020202020204" pitchFamily="34" charset="0"/>
                          <a:cs typeface="Arial" panose="020B0604020202020204" pitchFamily="34" charset="0"/>
                        </a:rPr>
                        <a:t>Reduce common mental health problems and promote engagement in mental healthcare</a:t>
                      </a:r>
                    </a:p>
                  </a:txBody>
                  <a:tcPr anchor="ctr"/>
                </a:tc>
                <a:extLst>
                  <a:ext uri="{0D108BD9-81ED-4DB2-BD59-A6C34878D82A}">
                    <a16:rowId xmlns:a16="http://schemas.microsoft.com/office/drawing/2014/main" val="2691356087"/>
                  </a:ext>
                </a:extLst>
              </a:tr>
              <a:tr h="403018">
                <a:tc>
                  <a:txBody>
                    <a:bodyPr/>
                    <a:lstStyle/>
                    <a:p>
                      <a:r>
                        <a:rPr lang="en-US" sz="1400">
                          <a:latin typeface="Arial" panose="020B0604020202020204" pitchFamily="34" charset="0"/>
                          <a:cs typeface="Arial" panose="020B0604020202020204" pitchFamily="34" charset="0"/>
                        </a:rPr>
                        <a:t># sessions</a:t>
                      </a:r>
                    </a:p>
                  </a:txBody>
                  <a:tcPr anchor="ctr"/>
                </a:tc>
                <a:tc>
                  <a:txBody>
                    <a:bodyPr/>
                    <a:lstStyle/>
                    <a:p>
                      <a:pPr algn="ctr"/>
                      <a:r>
                        <a:rPr lang="en-US" sz="1400">
                          <a:latin typeface="Arial" panose="020B0604020202020204" pitchFamily="34" charset="0"/>
                          <a:cs typeface="Arial" panose="020B0604020202020204" pitchFamily="34" charset="0"/>
                        </a:rPr>
                        <a:t>5</a:t>
                      </a:r>
                    </a:p>
                  </a:txBody>
                  <a:tcPr anchor="ctr"/>
                </a:tc>
                <a:tc>
                  <a:txBody>
                    <a:bodyPr/>
                    <a:lstStyle/>
                    <a:p>
                      <a:pPr algn="ctr"/>
                      <a:r>
                        <a:rPr lang="en-US" sz="1400">
                          <a:latin typeface="Arial" panose="020B0604020202020204" pitchFamily="34" charset="0"/>
                          <a:cs typeface="Arial" panose="020B0604020202020204" pitchFamily="34" charset="0"/>
                        </a:rPr>
                        <a:t>5</a:t>
                      </a:r>
                    </a:p>
                  </a:txBody>
                  <a:tcPr anchor="ctr"/>
                </a:tc>
                <a:tc>
                  <a:txBody>
                    <a:bodyPr/>
                    <a:lstStyle/>
                    <a:p>
                      <a:pPr algn="ctr"/>
                      <a:r>
                        <a:rPr lang="en-US" sz="140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3492896625"/>
                  </a:ext>
                </a:extLst>
              </a:tr>
              <a:tr h="403018">
                <a:tc>
                  <a:txBody>
                    <a:bodyPr/>
                    <a:lstStyle/>
                    <a:p>
                      <a:r>
                        <a:rPr lang="en-US" sz="1400">
                          <a:latin typeface="Arial" panose="020B0604020202020204" pitchFamily="34" charset="0"/>
                          <a:cs typeface="Arial" panose="020B0604020202020204" pitchFamily="34" charset="0"/>
                        </a:rPr>
                        <a:t>Provider</a:t>
                      </a:r>
                    </a:p>
                  </a:txBody>
                  <a:tcPr anchor="ctr"/>
                </a:tc>
                <a:tc>
                  <a:txBody>
                    <a:bodyPr/>
                    <a:lstStyle/>
                    <a:p>
                      <a:pPr algn="ctr"/>
                      <a:r>
                        <a:rPr lang="en-US" sz="1400">
                          <a:latin typeface="Arial" panose="020B0604020202020204" pitchFamily="34" charset="0"/>
                          <a:cs typeface="Arial" panose="020B0604020202020204" pitchFamily="34" charset="0"/>
                        </a:rPr>
                        <a:t>2 lay providers</a:t>
                      </a:r>
                    </a:p>
                  </a:txBody>
                  <a:tcPr anchor="ctr"/>
                </a:tc>
                <a:tc>
                  <a:txBody>
                    <a:bodyPr/>
                    <a:lstStyle/>
                    <a:p>
                      <a:pPr algn="ctr"/>
                      <a:r>
                        <a:rPr lang="en-US" sz="1400">
                          <a:latin typeface="Arial" panose="020B0604020202020204" pitchFamily="34" charset="0"/>
                          <a:cs typeface="Arial" panose="020B0604020202020204" pitchFamily="34" charset="0"/>
                        </a:rPr>
                        <a:t>1 lay provider</a:t>
                      </a:r>
                    </a:p>
                  </a:txBody>
                  <a:tcPr anchor="ctr"/>
                </a:tc>
                <a:tc>
                  <a:txBody>
                    <a:bodyPr/>
                    <a:lstStyle/>
                    <a:p>
                      <a:pPr algn="ctr"/>
                      <a:r>
                        <a:rPr lang="en-US" sz="1400">
                          <a:latin typeface="Arial" panose="020B0604020202020204" pitchFamily="34" charset="0"/>
                          <a:cs typeface="Arial" panose="020B0604020202020204" pitchFamily="34" charset="0"/>
                        </a:rPr>
                        <a:t>1 provider </a:t>
                      </a:r>
                    </a:p>
                  </a:txBody>
                  <a:tcPr anchor="ctr"/>
                </a:tc>
                <a:extLst>
                  <a:ext uri="{0D108BD9-81ED-4DB2-BD59-A6C34878D82A}">
                    <a16:rowId xmlns:a16="http://schemas.microsoft.com/office/drawing/2014/main" val="1958738963"/>
                  </a:ext>
                </a:extLst>
              </a:tr>
              <a:tr h="563121">
                <a:tc>
                  <a:txBody>
                    <a:bodyPr/>
                    <a:lstStyle/>
                    <a:p>
                      <a:r>
                        <a:rPr lang="en-US" sz="1400">
                          <a:latin typeface="Arial" panose="020B0604020202020204" pitchFamily="34" charset="0"/>
                          <a:cs typeface="Arial" panose="020B0604020202020204" pitchFamily="34" charset="0"/>
                        </a:rPr>
                        <a:t>Training and supervision</a:t>
                      </a:r>
                    </a:p>
                  </a:txBody>
                  <a:tcPr anchor="ctr"/>
                </a:tc>
                <a:tc>
                  <a:txBody>
                    <a:bodyPr/>
                    <a:lstStyle/>
                    <a:p>
                      <a:pPr algn="ctr"/>
                      <a:r>
                        <a:rPr lang="en-US" sz="1400">
                          <a:latin typeface="Arial" panose="020B0604020202020204" pitchFamily="34" charset="0"/>
                          <a:cs typeface="Arial" panose="020B0604020202020204" pitchFamily="34" charset="0"/>
                        </a:rPr>
                        <a:t>In-person, psychologist and peers</a:t>
                      </a:r>
                    </a:p>
                  </a:txBody>
                  <a:tcPr anchor="ctr"/>
                </a:tc>
                <a:tc>
                  <a:txBody>
                    <a:bodyPr/>
                    <a:lstStyle/>
                    <a:p>
                      <a:pPr algn="ctr"/>
                      <a:r>
                        <a:rPr lang="en-US" sz="1400">
                          <a:latin typeface="Arial" panose="020B0604020202020204" pitchFamily="34" charset="0"/>
                          <a:cs typeface="Arial" panose="020B0604020202020204" pitchFamily="34" charset="0"/>
                        </a:rPr>
                        <a:t>In-person, psychologist or non-specialist supervisor</a:t>
                      </a:r>
                    </a:p>
                  </a:txBody>
                  <a:tcPr anchor="ctr"/>
                </a:tc>
                <a:tc>
                  <a:txBody>
                    <a:bodyPr/>
                    <a:lstStyle/>
                    <a:p>
                      <a:pPr algn="ctr"/>
                      <a:r>
                        <a:rPr lang="en-US" sz="1400">
                          <a:latin typeface="Arial" panose="020B0604020202020204" pitchFamily="34" charset="0"/>
                          <a:cs typeface="Arial" panose="020B0604020202020204" pitchFamily="34" charset="0"/>
                        </a:rPr>
                        <a:t>Remote, psychologists</a:t>
                      </a:r>
                    </a:p>
                  </a:txBody>
                  <a:tcPr anchor="ctr"/>
                </a:tc>
                <a:extLst>
                  <a:ext uri="{0D108BD9-81ED-4DB2-BD59-A6C34878D82A}">
                    <a16:rowId xmlns:a16="http://schemas.microsoft.com/office/drawing/2014/main" val="1804982161"/>
                  </a:ext>
                </a:extLst>
              </a:tr>
              <a:tr h="563121">
                <a:tc>
                  <a:txBody>
                    <a:bodyPr/>
                    <a:lstStyle/>
                    <a:p>
                      <a:r>
                        <a:rPr lang="en-US" sz="1400">
                          <a:latin typeface="Arial" panose="020B0604020202020204" pitchFamily="34" charset="0"/>
                          <a:cs typeface="Arial" panose="020B0604020202020204" pitchFamily="34" charset="0"/>
                        </a:rPr>
                        <a:t>Format</a:t>
                      </a:r>
                    </a:p>
                  </a:txBody>
                  <a:tcPr anchor="ctr"/>
                </a:tc>
                <a:tc>
                  <a:txBody>
                    <a:bodyPr/>
                    <a:lstStyle/>
                    <a:p>
                      <a:pPr algn="ctr"/>
                      <a:r>
                        <a:rPr lang="en-US" sz="1400">
                          <a:latin typeface="Arial" panose="020B0604020202020204" pitchFamily="34" charset="0"/>
                          <a:cs typeface="Arial" panose="020B0604020202020204" pitchFamily="34" charset="0"/>
                        </a:rPr>
                        <a:t>Group, community, in-person and remote</a:t>
                      </a:r>
                    </a:p>
                  </a:txBody>
                  <a:tcPr anchor="ctr"/>
                </a:tc>
                <a:tc>
                  <a:txBody>
                    <a:bodyPr/>
                    <a:lstStyle/>
                    <a:p>
                      <a:pPr algn="ctr"/>
                      <a:r>
                        <a:rPr lang="en-US" sz="1400">
                          <a:latin typeface="Arial" panose="020B0604020202020204" pitchFamily="34" charset="0"/>
                          <a:cs typeface="Arial" panose="020B0604020202020204" pitchFamily="34" charset="0"/>
                        </a:rPr>
                        <a:t>Group, community, in-person</a:t>
                      </a:r>
                    </a:p>
                  </a:txBody>
                  <a:tcPr anchor="ctr"/>
                </a:tc>
                <a:tc>
                  <a:txBody>
                    <a:bodyPr/>
                    <a:lstStyle/>
                    <a:p>
                      <a:pPr algn="ctr"/>
                      <a:r>
                        <a:rPr lang="en-US" sz="1400">
                          <a:latin typeface="Arial" panose="020B0604020202020204" pitchFamily="34" charset="0"/>
                          <a:cs typeface="Arial" panose="020B0604020202020204" pitchFamily="34" charset="0"/>
                        </a:rPr>
                        <a:t>Individual, remote</a:t>
                      </a:r>
                    </a:p>
                  </a:txBody>
                  <a:tcPr anchor="ctr"/>
                </a:tc>
                <a:extLst>
                  <a:ext uri="{0D108BD9-81ED-4DB2-BD59-A6C34878D82A}">
                    <a16:rowId xmlns:a16="http://schemas.microsoft.com/office/drawing/2014/main" val="1265904105"/>
                  </a:ext>
                </a:extLst>
              </a:tr>
            </a:tbl>
          </a:graphicData>
        </a:graphic>
      </p:graphicFrame>
      <p:sp>
        <p:nvSpPr>
          <p:cNvPr id="8" name="Title 7">
            <a:extLst>
              <a:ext uri="{FF2B5EF4-FFF2-40B4-BE49-F238E27FC236}">
                <a16:creationId xmlns:a16="http://schemas.microsoft.com/office/drawing/2014/main" id="{A37C3FBD-3DAD-BAC3-0EF8-94AC4FC99A01}"/>
              </a:ext>
            </a:extLst>
          </p:cNvPr>
          <p:cNvSpPr>
            <a:spLocks noGrp="1"/>
          </p:cNvSpPr>
          <p:nvPr>
            <p:ph type="title"/>
          </p:nvPr>
        </p:nvSpPr>
        <p:spPr>
          <a:xfrm>
            <a:off x="204920" y="472394"/>
            <a:ext cx="6726664" cy="1550503"/>
          </a:xfrm>
        </p:spPr>
        <p:txBody>
          <a:bodyPr>
            <a:normAutofit fontScale="90000"/>
          </a:bodyPr>
          <a:lstStyle/>
          <a:p>
            <a:pPr>
              <a:lnSpc>
                <a:spcPct val="100000"/>
              </a:lnSpc>
            </a:pPr>
            <a:r>
              <a:rPr lang="en-US" sz="3200">
                <a:solidFill>
                  <a:schemeClr val="tx1"/>
                </a:solidFill>
              </a:rPr>
              <a:t>Evaluating mental health and psychosocial support (MHPSS) interventions for refugee, migrant, and host communities in Latin America</a:t>
            </a:r>
          </a:p>
        </p:txBody>
      </p:sp>
      <p:sp>
        <p:nvSpPr>
          <p:cNvPr id="9" name="TextBox 8">
            <a:extLst>
              <a:ext uri="{FF2B5EF4-FFF2-40B4-BE49-F238E27FC236}">
                <a16:creationId xmlns:a16="http://schemas.microsoft.com/office/drawing/2014/main" id="{A6F4EC69-B62E-F5F9-B933-41779E3DAC22}"/>
              </a:ext>
            </a:extLst>
          </p:cNvPr>
          <p:cNvSpPr txBox="1"/>
          <p:nvPr/>
        </p:nvSpPr>
        <p:spPr>
          <a:xfrm>
            <a:off x="8089020" y="2937816"/>
            <a:ext cx="1183256" cy="254292"/>
          </a:xfrm>
          <a:prstGeom prst="rect">
            <a:avLst/>
          </a:prstGeom>
          <a:noFill/>
        </p:spPr>
        <p:txBody>
          <a:bodyPr wrap="square" lIns="0"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96B24"/>
                </a:solidFill>
                <a:effectLst/>
                <a:uLnTx/>
                <a:uFillTx/>
                <a:latin typeface="Arial" panose="020B0604020202020204" pitchFamily="34" charset="0"/>
                <a:ea typeface="+mn-ea"/>
                <a:cs typeface="Arial" panose="020B0604020202020204" pitchFamily="34" charset="0"/>
              </a:rPr>
              <a:t>Lima</a:t>
            </a:r>
          </a:p>
        </p:txBody>
      </p:sp>
      <p:sp>
        <p:nvSpPr>
          <p:cNvPr id="12" name="TextBox 11">
            <a:extLst>
              <a:ext uri="{FF2B5EF4-FFF2-40B4-BE49-F238E27FC236}">
                <a16:creationId xmlns:a16="http://schemas.microsoft.com/office/drawing/2014/main" id="{F465EF7D-0196-5A8F-AC1F-D075E285D01F}"/>
              </a:ext>
            </a:extLst>
          </p:cNvPr>
          <p:cNvSpPr txBox="1"/>
          <p:nvPr/>
        </p:nvSpPr>
        <p:spPr>
          <a:xfrm>
            <a:off x="8414922" y="3268984"/>
            <a:ext cx="1183256" cy="254292"/>
          </a:xfrm>
          <a:prstGeom prst="rect">
            <a:avLst/>
          </a:prstGeom>
          <a:noFill/>
        </p:spPr>
        <p:txBody>
          <a:bodyPr wrap="square" lIns="0"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96B24"/>
                </a:solidFill>
                <a:effectLst/>
                <a:uLnTx/>
                <a:uFillTx/>
                <a:latin typeface="Arial" panose="020B0604020202020204" pitchFamily="34" charset="0"/>
                <a:ea typeface="+mn-ea"/>
                <a:cs typeface="Arial" panose="020B0604020202020204" pitchFamily="34" charset="0"/>
              </a:rPr>
              <a:t>Tacna</a:t>
            </a:r>
          </a:p>
        </p:txBody>
      </p:sp>
      <p:sp>
        <p:nvSpPr>
          <p:cNvPr id="15" name="TextBox 14">
            <a:extLst>
              <a:ext uri="{FF2B5EF4-FFF2-40B4-BE49-F238E27FC236}">
                <a16:creationId xmlns:a16="http://schemas.microsoft.com/office/drawing/2014/main" id="{5CD75F2D-C403-609B-87E8-CF373284581C}"/>
              </a:ext>
            </a:extLst>
          </p:cNvPr>
          <p:cNvSpPr txBox="1"/>
          <p:nvPr/>
        </p:nvSpPr>
        <p:spPr>
          <a:xfrm>
            <a:off x="9344833" y="1309068"/>
            <a:ext cx="1183256" cy="254292"/>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97132"/>
                </a:solidFill>
                <a:effectLst/>
                <a:uLnTx/>
                <a:uFillTx/>
                <a:latin typeface="Arial" panose="020B0604020202020204" pitchFamily="34" charset="0"/>
                <a:ea typeface="+mn-ea"/>
                <a:cs typeface="Arial" panose="020B0604020202020204" pitchFamily="34" charset="0"/>
              </a:rPr>
              <a:t>Barranquilla</a:t>
            </a:r>
          </a:p>
        </p:txBody>
      </p:sp>
      <p:sp>
        <p:nvSpPr>
          <p:cNvPr id="18" name="TextBox 17">
            <a:extLst>
              <a:ext uri="{FF2B5EF4-FFF2-40B4-BE49-F238E27FC236}">
                <a16:creationId xmlns:a16="http://schemas.microsoft.com/office/drawing/2014/main" id="{D4C151AA-3F20-1274-560D-F287C4D5D068}"/>
              </a:ext>
            </a:extLst>
          </p:cNvPr>
          <p:cNvSpPr txBox="1"/>
          <p:nvPr/>
        </p:nvSpPr>
        <p:spPr>
          <a:xfrm>
            <a:off x="6931584" y="2252418"/>
            <a:ext cx="2074966" cy="254292"/>
          </a:xfrm>
          <a:prstGeom prst="rect">
            <a:avLst/>
          </a:prstGeom>
          <a:noFill/>
        </p:spPr>
        <p:txBody>
          <a:bodyPr wrap="square" lIns="0"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Guayaquil</a:t>
            </a:r>
          </a:p>
        </p:txBody>
      </p:sp>
      <p:sp>
        <p:nvSpPr>
          <p:cNvPr id="17" name="TextBox 16">
            <a:extLst>
              <a:ext uri="{FF2B5EF4-FFF2-40B4-BE49-F238E27FC236}">
                <a16:creationId xmlns:a16="http://schemas.microsoft.com/office/drawing/2014/main" id="{9C12464F-EF3B-C594-67E1-875421E1C966}"/>
              </a:ext>
            </a:extLst>
          </p:cNvPr>
          <p:cNvSpPr txBox="1"/>
          <p:nvPr/>
        </p:nvSpPr>
        <p:spPr>
          <a:xfrm>
            <a:off x="7024638" y="1956319"/>
            <a:ext cx="2074966" cy="254292"/>
          </a:xfrm>
          <a:prstGeom prst="rect">
            <a:avLst/>
          </a:prstGeom>
          <a:noFill/>
        </p:spPr>
        <p:txBody>
          <a:bodyPr wrap="square" lIns="0"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7030A0"/>
                </a:solidFill>
                <a:effectLst/>
                <a:uLnTx/>
                <a:uFillTx/>
                <a:latin typeface="Arial" panose="020B0604020202020204" pitchFamily="34" charset="0"/>
                <a:ea typeface="+mn-ea"/>
                <a:cs typeface="Arial" panose="020B0604020202020204" pitchFamily="34" charset="0"/>
              </a:rPr>
              <a:t>Tulcán</a:t>
            </a:r>
            <a:endParaRPr kumimoji="0" lang="en-US" sz="11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5C771A0A-BE51-0FBE-06B7-3CEF44E14DB2}"/>
              </a:ext>
            </a:extLst>
          </p:cNvPr>
          <p:cNvSpPr txBox="1"/>
          <p:nvPr/>
        </p:nvSpPr>
        <p:spPr>
          <a:xfrm>
            <a:off x="7084685" y="1228620"/>
            <a:ext cx="2074966" cy="254292"/>
          </a:xfrm>
          <a:prstGeom prst="rect">
            <a:avLst/>
          </a:prstGeom>
          <a:noFill/>
        </p:spPr>
        <p:txBody>
          <a:bodyPr wrap="square" lIns="0"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Panamá City/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West</a:t>
            </a:r>
          </a:p>
        </p:txBody>
      </p:sp>
    </p:spTree>
    <p:extLst>
      <p:ext uri="{BB962C8B-B14F-4D97-AF65-F5344CB8AC3E}">
        <p14:creationId xmlns:p14="http://schemas.microsoft.com/office/powerpoint/2010/main" val="1966172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A634-5E38-B742-823A-857A2B5683AB}"/>
              </a:ext>
            </a:extLst>
          </p:cNvPr>
          <p:cNvSpPr>
            <a:spLocks noGrp="1"/>
          </p:cNvSpPr>
          <p:nvPr>
            <p:ph type="title"/>
          </p:nvPr>
        </p:nvSpPr>
        <p:spPr>
          <a:xfrm>
            <a:off x="420755" y="761962"/>
            <a:ext cx="4844419" cy="1833754"/>
          </a:xfrm>
        </p:spPr>
        <p:txBody>
          <a:bodyPr>
            <a:noAutofit/>
          </a:bodyPr>
          <a:lstStyle/>
          <a:p>
            <a:r>
              <a:rPr lang="en-US" sz="3600">
                <a:latin typeface="Arial" panose="020B0604020202020204" pitchFamily="34" charset="0"/>
                <a:cs typeface="Arial" panose="020B0604020202020204" pitchFamily="34" charset="0"/>
              </a:rPr>
              <a:t>Characteristics of the pooled sample (n=385)</a:t>
            </a:r>
          </a:p>
        </p:txBody>
      </p:sp>
      <p:graphicFrame>
        <p:nvGraphicFramePr>
          <p:cNvPr id="3" name="Table 3">
            <a:extLst>
              <a:ext uri="{FF2B5EF4-FFF2-40B4-BE49-F238E27FC236}">
                <a16:creationId xmlns:a16="http://schemas.microsoft.com/office/drawing/2014/main" id="{CFDE7C61-6B63-B093-ACB2-E47D5F14C5B2}"/>
              </a:ext>
            </a:extLst>
          </p:cNvPr>
          <p:cNvGraphicFramePr>
            <a:graphicFrameLocks noGrp="1"/>
          </p:cNvGraphicFramePr>
          <p:nvPr/>
        </p:nvGraphicFramePr>
        <p:xfrm>
          <a:off x="5530644" y="206493"/>
          <a:ext cx="6425381" cy="6445014"/>
        </p:xfrm>
        <a:graphic>
          <a:graphicData uri="http://schemas.openxmlformats.org/drawingml/2006/table">
            <a:tbl>
              <a:tblPr firstRow="1" bandRow="1">
                <a:tableStyleId>{5C22544A-7EE6-4342-B048-85BDC9FD1C3A}</a:tableStyleId>
              </a:tblPr>
              <a:tblGrid>
                <a:gridCol w="3965535">
                  <a:extLst>
                    <a:ext uri="{9D8B030D-6E8A-4147-A177-3AD203B41FA5}">
                      <a16:colId xmlns:a16="http://schemas.microsoft.com/office/drawing/2014/main" val="2389982361"/>
                    </a:ext>
                  </a:extLst>
                </a:gridCol>
                <a:gridCol w="2459846">
                  <a:extLst>
                    <a:ext uri="{9D8B030D-6E8A-4147-A177-3AD203B41FA5}">
                      <a16:colId xmlns:a16="http://schemas.microsoft.com/office/drawing/2014/main" val="3640024812"/>
                    </a:ext>
                  </a:extLst>
                </a:gridCol>
              </a:tblGrid>
              <a:tr h="378244">
                <a:tc gridSpan="2">
                  <a:txBody>
                    <a:bodyPr/>
                    <a:lstStyle/>
                    <a:p>
                      <a:r>
                        <a:rPr lang="en-US">
                          <a:latin typeface="Arial" panose="020B0604020202020204" pitchFamily="34" charset="0"/>
                          <a:cs typeface="Arial" panose="020B0604020202020204" pitchFamily="34" charset="0"/>
                        </a:rPr>
                        <a:t>Participant characteristics</a:t>
                      </a:r>
                    </a:p>
                  </a:txBody>
                  <a:tcPr/>
                </a:tc>
                <a:tc hMerge="1">
                  <a:txBody>
                    <a:bodyPr/>
                    <a:lstStyle/>
                    <a:p>
                      <a:endParaRPr lang="en-US"/>
                    </a:p>
                  </a:txBody>
                  <a:tcPr/>
                </a:tc>
                <a:extLst>
                  <a:ext uri="{0D108BD9-81ED-4DB2-BD59-A6C34878D82A}">
                    <a16:rowId xmlns:a16="http://schemas.microsoft.com/office/drawing/2014/main" val="854593881"/>
                  </a:ext>
                </a:extLst>
              </a:tr>
              <a:tr h="378244">
                <a:tc>
                  <a:txBody>
                    <a:bodyPr/>
                    <a:lstStyle/>
                    <a:p>
                      <a:r>
                        <a:rPr lang="en-US" sz="1500">
                          <a:latin typeface="Arial" panose="020B0604020202020204" pitchFamily="34" charset="0"/>
                          <a:cs typeface="Arial" panose="020B0604020202020204" pitchFamily="34" charset="0"/>
                        </a:rPr>
                        <a:t>Age, M(SD)</a:t>
                      </a:r>
                    </a:p>
                  </a:txBody>
                  <a:tcPr/>
                </a:tc>
                <a:tc>
                  <a:txBody>
                    <a:bodyPr/>
                    <a:lstStyle/>
                    <a:p>
                      <a:pPr algn="ctr"/>
                      <a:r>
                        <a:rPr lang="en-US" sz="1500">
                          <a:latin typeface="Arial" panose="020B0604020202020204" pitchFamily="34" charset="0"/>
                          <a:cs typeface="Arial" panose="020B0604020202020204" pitchFamily="34" charset="0"/>
                        </a:rPr>
                        <a:t>35.2 (11.4)</a:t>
                      </a:r>
                    </a:p>
                  </a:txBody>
                  <a:tcPr/>
                </a:tc>
                <a:extLst>
                  <a:ext uri="{0D108BD9-81ED-4DB2-BD59-A6C34878D82A}">
                    <a16:rowId xmlns:a16="http://schemas.microsoft.com/office/drawing/2014/main" val="599223276"/>
                  </a:ext>
                </a:extLst>
              </a:tr>
              <a:tr h="378244">
                <a:tc>
                  <a:txBody>
                    <a:bodyPr/>
                    <a:lstStyle/>
                    <a:p>
                      <a:r>
                        <a:rPr lang="en-US" sz="1500">
                          <a:latin typeface="Arial" panose="020B0604020202020204" pitchFamily="34" charset="0"/>
                          <a:cs typeface="Arial" panose="020B0604020202020204" pitchFamily="34" charset="0"/>
                        </a:rPr>
                        <a:t>Female, n(%)</a:t>
                      </a:r>
                    </a:p>
                  </a:txBody>
                  <a:tcPr/>
                </a:tc>
                <a:tc>
                  <a:txBody>
                    <a:bodyPr/>
                    <a:lstStyle/>
                    <a:p>
                      <a:pPr algn="ctr"/>
                      <a:r>
                        <a:rPr lang="en-US" sz="1500">
                          <a:latin typeface="Arial" panose="020B0604020202020204" pitchFamily="34" charset="0"/>
                          <a:cs typeface="Arial" panose="020B0604020202020204" pitchFamily="34" charset="0"/>
                        </a:rPr>
                        <a:t>384 (99.7)</a:t>
                      </a:r>
                    </a:p>
                  </a:txBody>
                  <a:tcPr/>
                </a:tc>
                <a:extLst>
                  <a:ext uri="{0D108BD9-81ED-4DB2-BD59-A6C34878D82A}">
                    <a16:rowId xmlns:a16="http://schemas.microsoft.com/office/drawing/2014/main" val="2956091930"/>
                  </a:ext>
                </a:extLst>
              </a:tr>
              <a:tr h="378244">
                <a:tc>
                  <a:txBody>
                    <a:bodyPr/>
                    <a:lstStyle/>
                    <a:p>
                      <a:r>
                        <a:rPr lang="en-US" sz="1500">
                          <a:latin typeface="Arial" panose="020B0604020202020204" pitchFamily="34" charset="0"/>
                          <a:cs typeface="Arial" panose="020B0604020202020204" pitchFamily="34" charset="0"/>
                        </a:rPr>
                        <a:t>Nationality, n(%)</a:t>
                      </a:r>
                    </a:p>
                  </a:txBody>
                  <a:tcPr/>
                </a:tc>
                <a:tc>
                  <a:txBody>
                    <a:bodyPr/>
                    <a:lstStyle/>
                    <a:p>
                      <a:pPr algn="ctr"/>
                      <a:endParaRPr lang="en-US" sz="1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9825603"/>
                  </a:ext>
                </a:extLst>
              </a:tr>
              <a:tr h="378244">
                <a:tc>
                  <a:txBody>
                    <a:bodyPr/>
                    <a:lstStyle/>
                    <a:p>
                      <a:pPr algn="r"/>
                      <a:r>
                        <a:rPr lang="en-US" sz="1500" i="1">
                          <a:latin typeface="Arial" panose="020B0604020202020204" pitchFamily="34" charset="0"/>
                          <a:cs typeface="Arial" panose="020B0604020202020204" pitchFamily="34" charset="0"/>
                        </a:rPr>
                        <a:t>Venezuelan</a:t>
                      </a:r>
                    </a:p>
                  </a:txBody>
                  <a:tcPr/>
                </a:tc>
                <a:tc>
                  <a:txBody>
                    <a:bodyPr/>
                    <a:lstStyle/>
                    <a:p>
                      <a:pPr algn="ctr"/>
                      <a:r>
                        <a:rPr lang="en-US" sz="1500">
                          <a:latin typeface="Arial" panose="020B0604020202020204" pitchFamily="34" charset="0"/>
                          <a:cs typeface="Arial" panose="020B0604020202020204" pitchFamily="34" charset="0"/>
                        </a:rPr>
                        <a:t>284 (74.5)</a:t>
                      </a:r>
                    </a:p>
                  </a:txBody>
                  <a:tcPr/>
                </a:tc>
                <a:extLst>
                  <a:ext uri="{0D108BD9-81ED-4DB2-BD59-A6C34878D82A}">
                    <a16:rowId xmlns:a16="http://schemas.microsoft.com/office/drawing/2014/main" val="119494476"/>
                  </a:ext>
                </a:extLst>
              </a:tr>
              <a:tr h="378244">
                <a:tc>
                  <a:txBody>
                    <a:bodyPr/>
                    <a:lstStyle/>
                    <a:p>
                      <a:pPr algn="r"/>
                      <a:r>
                        <a:rPr lang="en-US" sz="1500" i="1">
                          <a:latin typeface="Arial" panose="020B0604020202020204" pitchFamily="34" charset="0"/>
                          <a:cs typeface="Arial" panose="020B0604020202020204" pitchFamily="34" charset="0"/>
                        </a:rPr>
                        <a:t>Colombian</a:t>
                      </a:r>
                    </a:p>
                  </a:txBody>
                  <a:tcPr/>
                </a:tc>
                <a:tc>
                  <a:txBody>
                    <a:bodyPr/>
                    <a:lstStyle/>
                    <a:p>
                      <a:pPr algn="ctr"/>
                      <a:r>
                        <a:rPr lang="en-US" sz="1500">
                          <a:latin typeface="Arial" panose="020B0604020202020204" pitchFamily="34" charset="0"/>
                          <a:cs typeface="Arial" panose="020B0604020202020204" pitchFamily="34" charset="0"/>
                        </a:rPr>
                        <a:t>43 (11.3)</a:t>
                      </a:r>
                    </a:p>
                  </a:txBody>
                  <a:tcPr/>
                </a:tc>
                <a:extLst>
                  <a:ext uri="{0D108BD9-81ED-4DB2-BD59-A6C34878D82A}">
                    <a16:rowId xmlns:a16="http://schemas.microsoft.com/office/drawing/2014/main" val="1858223519"/>
                  </a:ext>
                </a:extLst>
              </a:tr>
              <a:tr h="378244">
                <a:tc>
                  <a:txBody>
                    <a:bodyPr/>
                    <a:lstStyle/>
                    <a:p>
                      <a:pPr algn="r"/>
                      <a:r>
                        <a:rPr lang="en-US" sz="1500" i="1">
                          <a:latin typeface="Arial" panose="020B0604020202020204" pitchFamily="34" charset="0"/>
                          <a:cs typeface="Arial" panose="020B0604020202020204" pitchFamily="34" charset="0"/>
                        </a:rPr>
                        <a:t>Ecuadorian</a:t>
                      </a:r>
                    </a:p>
                  </a:txBody>
                  <a:tcPr/>
                </a:tc>
                <a:tc>
                  <a:txBody>
                    <a:bodyPr/>
                    <a:lstStyle/>
                    <a:p>
                      <a:pPr algn="ctr"/>
                      <a:r>
                        <a:rPr lang="en-US" sz="1500">
                          <a:latin typeface="Arial" panose="020B0604020202020204" pitchFamily="34" charset="0"/>
                          <a:cs typeface="Arial" panose="020B0604020202020204" pitchFamily="34" charset="0"/>
                        </a:rPr>
                        <a:t>28 (7.4)</a:t>
                      </a:r>
                    </a:p>
                  </a:txBody>
                  <a:tcPr/>
                </a:tc>
                <a:extLst>
                  <a:ext uri="{0D108BD9-81ED-4DB2-BD59-A6C34878D82A}">
                    <a16:rowId xmlns:a16="http://schemas.microsoft.com/office/drawing/2014/main" val="28138739"/>
                  </a:ext>
                </a:extLst>
              </a:tr>
              <a:tr h="378244">
                <a:tc>
                  <a:txBody>
                    <a:bodyPr/>
                    <a:lstStyle/>
                    <a:p>
                      <a:pPr algn="r"/>
                      <a:r>
                        <a:rPr lang="en-US" sz="1500" i="1">
                          <a:latin typeface="Arial" panose="020B0604020202020204" pitchFamily="34" charset="0"/>
                          <a:cs typeface="Arial" panose="020B0604020202020204" pitchFamily="34" charset="0"/>
                        </a:rPr>
                        <a:t>Other</a:t>
                      </a:r>
                    </a:p>
                  </a:txBody>
                  <a:tcPr/>
                </a:tc>
                <a:tc>
                  <a:txBody>
                    <a:bodyPr/>
                    <a:lstStyle/>
                    <a:p>
                      <a:pPr algn="ctr"/>
                      <a:r>
                        <a:rPr lang="en-US" sz="1500">
                          <a:latin typeface="Arial" panose="020B0604020202020204" pitchFamily="34" charset="0"/>
                          <a:cs typeface="Arial" panose="020B0604020202020204" pitchFamily="34" charset="0"/>
                        </a:rPr>
                        <a:t>26 (6.8)</a:t>
                      </a:r>
                    </a:p>
                  </a:txBody>
                  <a:tcPr/>
                </a:tc>
                <a:extLst>
                  <a:ext uri="{0D108BD9-81ED-4DB2-BD59-A6C34878D82A}">
                    <a16:rowId xmlns:a16="http://schemas.microsoft.com/office/drawing/2014/main" val="468713612"/>
                  </a:ext>
                </a:extLst>
              </a:tr>
              <a:tr h="393110">
                <a:tc>
                  <a:txBody>
                    <a:bodyPr/>
                    <a:lstStyle/>
                    <a:p>
                      <a:r>
                        <a:rPr lang="en-US" sz="1500">
                          <a:latin typeface="Arial" panose="020B0604020202020204" pitchFamily="34" charset="0"/>
                          <a:cs typeface="Arial" panose="020B0604020202020204" pitchFamily="34" charset="0"/>
                        </a:rPr>
                        <a:t>Unemployed, n(%)</a:t>
                      </a:r>
                    </a:p>
                  </a:txBody>
                  <a:tcPr/>
                </a:tc>
                <a:tc>
                  <a:txBody>
                    <a:bodyPr/>
                    <a:lstStyle/>
                    <a:p>
                      <a:pPr algn="ctr"/>
                      <a:r>
                        <a:rPr lang="en-US" sz="1500">
                          <a:latin typeface="Arial" panose="020B0604020202020204" pitchFamily="34" charset="0"/>
                          <a:cs typeface="Arial" panose="020B0604020202020204" pitchFamily="34" charset="0"/>
                        </a:rPr>
                        <a:t>192 (50.3)</a:t>
                      </a:r>
                    </a:p>
                  </a:txBody>
                  <a:tcPr/>
                </a:tc>
                <a:extLst>
                  <a:ext uri="{0D108BD9-81ED-4DB2-BD59-A6C34878D82A}">
                    <a16:rowId xmlns:a16="http://schemas.microsoft.com/office/drawing/2014/main" val="4153058477"/>
                  </a:ext>
                </a:extLst>
              </a:tr>
              <a:tr h="378244">
                <a:tc>
                  <a:txBody>
                    <a:bodyPr/>
                    <a:lstStyle/>
                    <a:p>
                      <a:r>
                        <a:rPr lang="en-US" sz="1500">
                          <a:latin typeface="Arial" panose="020B0604020202020204" pitchFamily="34" charset="0"/>
                          <a:cs typeface="Arial" panose="020B0604020202020204" pitchFamily="34" charset="0"/>
                        </a:rPr>
                        <a:t>Education: Primary school or less, n(%) </a:t>
                      </a:r>
                    </a:p>
                  </a:txBody>
                  <a:tcPr/>
                </a:tc>
                <a:tc>
                  <a:txBody>
                    <a:bodyPr/>
                    <a:lstStyle/>
                    <a:p>
                      <a:pPr algn="ctr"/>
                      <a:r>
                        <a:rPr lang="en-US" sz="1500">
                          <a:latin typeface="Arial" panose="020B0604020202020204" pitchFamily="34" charset="0"/>
                          <a:cs typeface="Arial" panose="020B0604020202020204" pitchFamily="34" charset="0"/>
                        </a:rPr>
                        <a:t>136 (35.5)</a:t>
                      </a:r>
                    </a:p>
                  </a:txBody>
                  <a:tcPr/>
                </a:tc>
                <a:extLst>
                  <a:ext uri="{0D108BD9-81ED-4DB2-BD59-A6C34878D82A}">
                    <a16:rowId xmlns:a16="http://schemas.microsoft.com/office/drawing/2014/main" val="3550098394"/>
                  </a:ext>
                </a:extLst>
              </a:tr>
              <a:tr h="378244">
                <a:tc>
                  <a:txBody>
                    <a:bodyPr/>
                    <a:lstStyle/>
                    <a:p>
                      <a:r>
                        <a:rPr lang="en-US" sz="1500">
                          <a:latin typeface="Arial" panose="020B0604020202020204" pitchFamily="34" charset="0"/>
                          <a:cs typeface="Arial" panose="020B0604020202020204" pitchFamily="34" charset="0"/>
                        </a:rPr>
                        <a:t>Migration status (self-reported)</a:t>
                      </a:r>
                    </a:p>
                  </a:txBody>
                  <a:tcPr/>
                </a:tc>
                <a:tc>
                  <a:txBody>
                    <a:bodyPr/>
                    <a:lstStyle/>
                    <a:p>
                      <a:pPr algn="ctr"/>
                      <a:endParaRPr lang="en-US" sz="1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61084266"/>
                  </a:ext>
                </a:extLst>
              </a:tr>
              <a:tr h="378244">
                <a:tc>
                  <a:txBody>
                    <a:bodyPr/>
                    <a:lstStyle/>
                    <a:p>
                      <a:pPr algn="r"/>
                      <a:r>
                        <a:rPr lang="en-US" sz="1500" i="1">
                          <a:latin typeface="Arial" panose="020B0604020202020204" pitchFamily="34" charset="0"/>
                          <a:cs typeface="Arial" panose="020B0604020202020204" pitchFamily="34" charset="0"/>
                        </a:rPr>
                        <a:t>Host community member</a:t>
                      </a:r>
                    </a:p>
                  </a:txBody>
                  <a:tcPr/>
                </a:tc>
                <a:tc>
                  <a:txBody>
                    <a:bodyPr/>
                    <a:lstStyle/>
                    <a:p>
                      <a:pPr algn="ctr"/>
                      <a:r>
                        <a:rPr lang="en-US" sz="1500">
                          <a:latin typeface="Arial" panose="020B0604020202020204" pitchFamily="34" charset="0"/>
                          <a:cs typeface="Arial" panose="020B0604020202020204" pitchFamily="34" charset="0"/>
                        </a:rPr>
                        <a:t>36 (9.4)</a:t>
                      </a:r>
                    </a:p>
                  </a:txBody>
                  <a:tcPr/>
                </a:tc>
                <a:extLst>
                  <a:ext uri="{0D108BD9-81ED-4DB2-BD59-A6C34878D82A}">
                    <a16:rowId xmlns:a16="http://schemas.microsoft.com/office/drawing/2014/main" val="2826157091"/>
                  </a:ext>
                </a:extLst>
              </a:tr>
              <a:tr h="378244">
                <a:tc>
                  <a:txBody>
                    <a:bodyPr/>
                    <a:lstStyle/>
                    <a:p>
                      <a:pPr algn="r"/>
                      <a:r>
                        <a:rPr lang="en-US" sz="1500" i="1">
                          <a:latin typeface="Arial" panose="020B0604020202020204" pitchFamily="34" charset="0"/>
                          <a:cs typeface="Arial" panose="020B0604020202020204" pitchFamily="34" charset="0"/>
                        </a:rPr>
                        <a:t>Internally displaced/returnee</a:t>
                      </a:r>
                    </a:p>
                  </a:txBody>
                  <a:tcPr/>
                </a:tc>
                <a:tc>
                  <a:txBody>
                    <a:bodyPr/>
                    <a:lstStyle/>
                    <a:p>
                      <a:pPr algn="ctr"/>
                      <a:r>
                        <a:rPr lang="en-US" sz="1500">
                          <a:latin typeface="Arial" panose="020B0604020202020204" pitchFamily="34" charset="0"/>
                          <a:cs typeface="Arial" panose="020B0604020202020204" pitchFamily="34" charset="0"/>
                        </a:rPr>
                        <a:t>7 (1.8)</a:t>
                      </a:r>
                    </a:p>
                  </a:txBody>
                  <a:tcPr/>
                </a:tc>
                <a:extLst>
                  <a:ext uri="{0D108BD9-81ED-4DB2-BD59-A6C34878D82A}">
                    <a16:rowId xmlns:a16="http://schemas.microsoft.com/office/drawing/2014/main" val="1699024559"/>
                  </a:ext>
                </a:extLst>
              </a:tr>
              <a:tr h="378244">
                <a:tc>
                  <a:txBody>
                    <a:bodyPr/>
                    <a:lstStyle/>
                    <a:p>
                      <a:pPr algn="r"/>
                      <a:r>
                        <a:rPr lang="en-US" sz="1500" i="1">
                          <a:latin typeface="Arial" panose="020B0604020202020204" pitchFamily="34" charset="0"/>
                          <a:cs typeface="Arial" panose="020B0604020202020204" pitchFamily="34" charset="0"/>
                        </a:rPr>
                        <a:t>Refugee/migrant/asylum seeker</a:t>
                      </a:r>
                    </a:p>
                  </a:txBody>
                  <a:tcPr/>
                </a:tc>
                <a:tc>
                  <a:txBody>
                    <a:bodyPr/>
                    <a:lstStyle/>
                    <a:p>
                      <a:pPr algn="ctr"/>
                      <a:r>
                        <a:rPr lang="en-US" sz="1500">
                          <a:latin typeface="Arial" panose="020B0604020202020204" pitchFamily="34" charset="0"/>
                          <a:cs typeface="Arial" panose="020B0604020202020204" pitchFamily="34" charset="0"/>
                        </a:rPr>
                        <a:t>340 (88.8)</a:t>
                      </a:r>
                    </a:p>
                  </a:txBody>
                  <a:tcPr/>
                </a:tc>
                <a:extLst>
                  <a:ext uri="{0D108BD9-81ED-4DB2-BD59-A6C34878D82A}">
                    <a16:rowId xmlns:a16="http://schemas.microsoft.com/office/drawing/2014/main" val="901975698"/>
                  </a:ext>
                </a:extLst>
              </a:tr>
              <a:tr h="378244">
                <a:tc>
                  <a:txBody>
                    <a:bodyPr/>
                    <a:lstStyle/>
                    <a:p>
                      <a:pPr algn="l"/>
                      <a:r>
                        <a:rPr lang="en-US" sz="1500" i="0">
                          <a:latin typeface="Arial" panose="020B0604020202020204" pitchFamily="34" charset="0"/>
                          <a:cs typeface="Arial" panose="020B0604020202020204" pitchFamily="34" charset="0"/>
                        </a:rPr>
                        <a:t>Reason for migration (n=221)</a:t>
                      </a:r>
                    </a:p>
                  </a:txBody>
                  <a:tcPr/>
                </a:tc>
                <a:tc>
                  <a:txBody>
                    <a:bodyPr/>
                    <a:lstStyle/>
                    <a:p>
                      <a:pPr algn="ctr"/>
                      <a:endParaRPr lang="en-US" sz="1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5804159"/>
                  </a:ext>
                </a:extLst>
              </a:tr>
              <a:tr h="378244">
                <a:tc>
                  <a:txBody>
                    <a:bodyPr/>
                    <a:lstStyle/>
                    <a:p>
                      <a:pPr algn="r"/>
                      <a:r>
                        <a:rPr lang="en-US" sz="1500" i="1">
                          <a:latin typeface="Arial" panose="020B0604020202020204" pitchFamily="34" charset="0"/>
                          <a:cs typeface="Arial" panose="020B0604020202020204" pitchFamily="34" charset="0"/>
                        </a:rPr>
                        <a:t>Economic/work opportunities</a:t>
                      </a:r>
                    </a:p>
                  </a:txBody>
                  <a:tcPr/>
                </a:tc>
                <a:tc>
                  <a:txBody>
                    <a:bodyPr/>
                    <a:lstStyle/>
                    <a:p>
                      <a:pPr algn="ctr"/>
                      <a:r>
                        <a:rPr lang="en-US" sz="1500">
                          <a:latin typeface="Arial" panose="020B0604020202020204" pitchFamily="34" charset="0"/>
                          <a:cs typeface="Arial" panose="020B0604020202020204" pitchFamily="34" charset="0"/>
                        </a:rPr>
                        <a:t>104 (47.1)</a:t>
                      </a:r>
                    </a:p>
                  </a:txBody>
                  <a:tcPr/>
                </a:tc>
                <a:extLst>
                  <a:ext uri="{0D108BD9-81ED-4DB2-BD59-A6C34878D82A}">
                    <a16:rowId xmlns:a16="http://schemas.microsoft.com/office/drawing/2014/main" val="4146875293"/>
                  </a:ext>
                </a:extLst>
              </a:tr>
              <a:tr h="378244">
                <a:tc>
                  <a:txBody>
                    <a:bodyPr/>
                    <a:lstStyle/>
                    <a:p>
                      <a:pPr algn="r"/>
                      <a:r>
                        <a:rPr lang="en-US" sz="1500" i="1">
                          <a:latin typeface="Arial" panose="020B0604020202020204" pitchFamily="34" charset="0"/>
                          <a:cs typeface="Arial" panose="020B0604020202020204" pitchFamily="34" charset="0"/>
                        </a:rPr>
                        <a:t>Violence or conflict</a:t>
                      </a:r>
                    </a:p>
                  </a:txBody>
                  <a:tcPr/>
                </a:tc>
                <a:tc>
                  <a:txBody>
                    <a:bodyPr/>
                    <a:lstStyle/>
                    <a:p>
                      <a:pPr algn="ctr"/>
                      <a:r>
                        <a:rPr lang="en-US" sz="1500">
                          <a:latin typeface="Arial" panose="020B0604020202020204" pitchFamily="34" charset="0"/>
                          <a:cs typeface="Arial" panose="020B0604020202020204" pitchFamily="34" charset="0"/>
                        </a:rPr>
                        <a:t>28 (12.7)</a:t>
                      </a:r>
                    </a:p>
                  </a:txBody>
                  <a:tcPr/>
                </a:tc>
                <a:extLst>
                  <a:ext uri="{0D108BD9-81ED-4DB2-BD59-A6C34878D82A}">
                    <a16:rowId xmlns:a16="http://schemas.microsoft.com/office/drawing/2014/main" val="490414358"/>
                  </a:ext>
                </a:extLst>
              </a:tr>
            </a:tbl>
          </a:graphicData>
        </a:graphic>
      </p:graphicFrame>
    </p:spTree>
    <p:extLst>
      <p:ext uri="{BB962C8B-B14F-4D97-AF65-F5344CB8AC3E}">
        <p14:creationId xmlns:p14="http://schemas.microsoft.com/office/powerpoint/2010/main" val="1048160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C9474D-F476-486D-68B8-490004D83007}"/>
              </a:ext>
            </a:extLst>
          </p:cNvPr>
          <p:cNvSpPr>
            <a:spLocks noGrp="1"/>
          </p:cNvSpPr>
          <p:nvPr>
            <p:ph type="body" idx="10"/>
          </p:nvPr>
        </p:nvSpPr>
        <p:spPr>
          <a:xfrm>
            <a:off x="5796116" y="2051434"/>
            <a:ext cx="6395884" cy="4213185"/>
          </a:xfrm>
        </p:spPr>
        <p:txBody>
          <a:bodyPr/>
          <a:lstStyle/>
          <a:p>
            <a:r>
              <a:rPr lang="en-US" sz="1800"/>
              <a:t>25% of people enrolled in MHPSS interventions never attend </a:t>
            </a:r>
          </a:p>
          <a:p>
            <a:r>
              <a:rPr lang="en-US" sz="1800"/>
              <a:t>23% drop out before completing the intervention </a:t>
            </a:r>
          </a:p>
          <a:p>
            <a:r>
              <a:rPr lang="en-US" sz="1800" b="1"/>
              <a:t>Correlates of reach and retention</a:t>
            </a:r>
          </a:p>
          <a:p>
            <a:pPr lvl="1"/>
            <a:r>
              <a:rPr lang="en-US" sz="1800"/>
              <a:t>More stable and formal employment</a:t>
            </a:r>
          </a:p>
          <a:p>
            <a:pPr lvl="1"/>
            <a:r>
              <a:rPr lang="en-US" sz="1800"/>
              <a:t>Less mobility</a:t>
            </a:r>
          </a:p>
          <a:p>
            <a:pPr lvl="1"/>
            <a:r>
              <a:rPr lang="en-US" sz="1800"/>
              <a:t>Less distress and better functioning</a:t>
            </a:r>
          </a:p>
          <a:p>
            <a:r>
              <a:rPr lang="en-US" sz="1800" b="1"/>
              <a:t>Strategies</a:t>
            </a:r>
            <a:r>
              <a:rPr lang="en-US" sz="1800"/>
              <a:t> to promote reach and retention need to be tailored to the hardest-to-reach populations and must consider social and structural determinants of mental health</a:t>
            </a:r>
          </a:p>
        </p:txBody>
      </p:sp>
      <p:sp>
        <p:nvSpPr>
          <p:cNvPr id="3" name="Title 2">
            <a:extLst>
              <a:ext uri="{FF2B5EF4-FFF2-40B4-BE49-F238E27FC236}">
                <a16:creationId xmlns:a16="http://schemas.microsoft.com/office/drawing/2014/main" id="{DBAC9266-7402-73DE-2C5F-5962F4BE1A1E}"/>
              </a:ext>
            </a:extLst>
          </p:cNvPr>
          <p:cNvSpPr>
            <a:spLocks noGrp="1"/>
          </p:cNvSpPr>
          <p:nvPr>
            <p:ph type="title"/>
          </p:nvPr>
        </p:nvSpPr>
        <p:spPr>
          <a:xfrm>
            <a:off x="642603" y="452388"/>
            <a:ext cx="10886788" cy="1222408"/>
          </a:xfrm>
        </p:spPr>
        <p:txBody>
          <a:bodyPr>
            <a:noAutofit/>
          </a:bodyPr>
          <a:lstStyle/>
          <a:p>
            <a:pPr>
              <a:lnSpc>
                <a:spcPct val="100000"/>
              </a:lnSpc>
            </a:pPr>
            <a:r>
              <a:rPr lang="en-US" sz="3200">
                <a:solidFill>
                  <a:schemeClr val="tx1"/>
                </a:solidFill>
              </a:rPr>
              <a:t>Those who are most vulnerable and likely in greatest need appear to be the hardest to reach with MHPSS</a:t>
            </a:r>
          </a:p>
        </p:txBody>
      </p:sp>
      <p:graphicFrame>
        <p:nvGraphicFramePr>
          <p:cNvPr id="8" name="Chart 7">
            <a:extLst>
              <a:ext uri="{FF2B5EF4-FFF2-40B4-BE49-F238E27FC236}">
                <a16:creationId xmlns:a16="http://schemas.microsoft.com/office/drawing/2014/main" id="{9F4C9C67-03C4-BC79-A2E0-821A833D70BC}"/>
              </a:ext>
            </a:extLst>
          </p:cNvPr>
          <p:cNvGraphicFramePr/>
          <p:nvPr/>
        </p:nvGraphicFramePr>
        <p:xfrm>
          <a:off x="191728" y="1910443"/>
          <a:ext cx="5456903" cy="4495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3025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6640D-1878-B61E-638C-1CEE0DD1B331}"/>
              </a:ext>
            </a:extLst>
          </p:cNvPr>
          <p:cNvSpPr>
            <a:spLocks noGrp="1"/>
          </p:cNvSpPr>
          <p:nvPr>
            <p:ph type="title"/>
          </p:nvPr>
        </p:nvSpPr>
        <p:spPr>
          <a:xfrm>
            <a:off x="838200" y="365125"/>
            <a:ext cx="10515600" cy="2038862"/>
          </a:xfrm>
        </p:spPr>
        <p:txBody>
          <a:bodyPr>
            <a:noAutofit/>
          </a:bodyPr>
          <a:lstStyle/>
          <a:p>
            <a:r>
              <a:rPr lang="en-US" sz="4000"/>
              <a:t>Implementation strategies to promote access to MHPSS for hard-to-reach displaced populations</a:t>
            </a:r>
          </a:p>
        </p:txBody>
      </p:sp>
      <p:graphicFrame>
        <p:nvGraphicFramePr>
          <p:cNvPr id="8" name="Content Placeholder 5">
            <a:extLst>
              <a:ext uri="{FF2B5EF4-FFF2-40B4-BE49-F238E27FC236}">
                <a16:creationId xmlns:a16="http://schemas.microsoft.com/office/drawing/2014/main" id="{8F6CB95C-9239-97E7-E9FA-21D5CC84B369}"/>
              </a:ext>
            </a:extLst>
          </p:cNvPr>
          <p:cNvGraphicFramePr>
            <a:graphicFrameLocks noGrp="1"/>
          </p:cNvGraphicFramePr>
          <p:nvPr>
            <p:ph idx="1"/>
          </p:nvPr>
        </p:nvGraphicFramePr>
        <p:xfrm>
          <a:off x="838200" y="22868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8384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31878F3-A917-5784-74A7-7DAD1A3B582A}"/>
              </a:ext>
            </a:extLst>
          </p:cNvPr>
          <p:cNvGrpSpPr/>
          <p:nvPr/>
        </p:nvGrpSpPr>
        <p:grpSpPr>
          <a:xfrm>
            <a:off x="3565626" y="1786196"/>
            <a:ext cx="3862859" cy="4363884"/>
            <a:chOff x="6528816" y="0"/>
            <a:chExt cx="5402889" cy="6108192"/>
          </a:xfrm>
        </p:grpSpPr>
        <p:pic>
          <p:nvPicPr>
            <p:cNvPr id="18" name="Picture 17">
              <a:extLst>
                <a:ext uri="{FF2B5EF4-FFF2-40B4-BE49-F238E27FC236}">
                  <a16:creationId xmlns:a16="http://schemas.microsoft.com/office/drawing/2014/main" id="{A2C62F7D-62C9-B00E-E18C-05C9D3D0D0E2}"/>
                </a:ext>
              </a:extLst>
            </p:cNvPr>
            <p:cNvPicPr>
              <a:picLocks noChangeAspect="1"/>
            </p:cNvPicPr>
            <p:nvPr/>
          </p:nvPicPr>
          <p:blipFill>
            <a:blip r:embed="rId3"/>
            <a:stretch>
              <a:fillRect/>
            </a:stretch>
          </p:blipFill>
          <p:spPr>
            <a:xfrm>
              <a:off x="6528816" y="0"/>
              <a:ext cx="5402889" cy="6108192"/>
            </a:xfrm>
            <a:prstGeom prst="rect">
              <a:avLst/>
            </a:prstGeom>
          </p:spPr>
        </p:pic>
        <p:sp>
          <p:nvSpPr>
            <p:cNvPr id="19" name="Oval 18">
              <a:extLst>
                <a:ext uri="{FF2B5EF4-FFF2-40B4-BE49-F238E27FC236}">
                  <a16:creationId xmlns:a16="http://schemas.microsoft.com/office/drawing/2014/main" id="{5DA74FF7-F519-D3BD-9250-6CCB2B3E499B}"/>
                </a:ext>
              </a:extLst>
            </p:cNvPr>
            <p:cNvSpPr/>
            <p:nvPr/>
          </p:nvSpPr>
          <p:spPr>
            <a:xfrm>
              <a:off x="9345575" y="1578916"/>
              <a:ext cx="72557" cy="88932"/>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0D32BD35-B492-8A68-4BBE-880852EBC053}"/>
                </a:ext>
              </a:extLst>
            </p:cNvPr>
            <p:cNvSpPr/>
            <p:nvPr/>
          </p:nvSpPr>
          <p:spPr>
            <a:xfrm>
              <a:off x="9078537" y="2325124"/>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8E1EE3C7-B0F4-5A3A-5579-89A1AE4B0842}"/>
                </a:ext>
              </a:extLst>
            </p:cNvPr>
            <p:cNvSpPr/>
            <p:nvPr/>
          </p:nvSpPr>
          <p:spPr>
            <a:xfrm>
              <a:off x="9156947" y="2142885"/>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0DBAAECB-C06F-7070-549E-04FA58C13598}"/>
                </a:ext>
              </a:extLst>
            </p:cNvPr>
            <p:cNvSpPr/>
            <p:nvPr/>
          </p:nvSpPr>
          <p:spPr>
            <a:xfrm>
              <a:off x="9087094" y="1596416"/>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737AAF6B-9578-31C3-1A37-5974ABA6B8D5}"/>
                </a:ext>
              </a:extLst>
            </p:cNvPr>
            <p:cNvSpPr/>
            <p:nvPr/>
          </p:nvSpPr>
          <p:spPr>
            <a:xfrm>
              <a:off x="9131537" y="2236192"/>
              <a:ext cx="72557" cy="88932"/>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71F7D5C3-438E-A431-9E76-2400BCD9FFCB}"/>
                </a:ext>
              </a:extLst>
            </p:cNvPr>
            <p:cNvSpPr/>
            <p:nvPr/>
          </p:nvSpPr>
          <p:spPr>
            <a:xfrm>
              <a:off x="9272276" y="2919851"/>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F0ACAED4-8A27-EFDA-3687-2136624F6E93}"/>
                </a:ext>
              </a:extLst>
            </p:cNvPr>
            <p:cNvSpPr/>
            <p:nvPr/>
          </p:nvSpPr>
          <p:spPr>
            <a:xfrm>
              <a:off x="9633618" y="3248190"/>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57C7DD5B-5B05-FC4E-0039-4A319610983B}"/>
                </a:ext>
              </a:extLst>
            </p:cNvPr>
            <p:cNvSpPr/>
            <p:nvPr/>
          </p:nvSpPr>
          <p:spPr>
            <a:xfrm>
              <a:off x="9418132" y="1899396"/>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250715F0-3EFC-7C15-C929-0199CE5949CF}"/>
                </a:ext>
              </a:extLst>
            </p:cNvPr>
            <p:cNvSpPr/>
            <p:nvPr/>
          </p:nvSpPr>
          <p:spPr>
            <a:xfrm>
              <a:off x="9199719" y="2062703"/>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CBB9D7D8-F159-8779-5899-D163278B5F77}"/>
                </a:ext>
              </a:extLst>
            </p:cNvPr>
            <p:cNvSpPr/>
            <p:nvPr/>
          </p:nvSpPr>
          <p:spPr>
            <a:xfrm>
              <a:off x="8239865" y="1156450"/>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5FCD8991-FB7D-56D2-67AE-8ECFAA4530A6}"/>
                </a:ext>
              </a:extLst>
            </p:cNvPr>
            <p:cNvSpPr/>
            <p:nvPr/>
          </p:nvSpPr>
          <p:spPr>
            <a:xfrm>
              <a:off x="6764721" y="92567"/>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Title 2">
            <a:extLst>
              <a:ext uri="{FF2B5EF4-FFF2-40B4-BE49-F238E27FC236}">
                <a16:creationId xmlns:a16="http://schemas.microsoft.com/office/drawing/2014/main" id="{C7BB4EA7-521F-C175-094F-33548F7089A8}"/>
              </a:ext>
            </a:extLst>
          </p:cNvPr>
          <p:cNvSpPr>
            <a:spLocks noGrp="1"/>
          </p:cNvSpPr>
          <p:nvPr>
            <p:ph type="title"/>
          </p:nvPr>
        </p:nvSpPr>
        <p:spPr>
          <a:xfrm>
            <a:off x="658368" y="336547"/>
            <a:ext cx="11178665" cy="1106876"/>
          </a:xfrm>
        </p:spPr>
        <p:txBody>
          <a:bodyPr>
            <a:normAutofit fontScale="90000"/>
          </a:bodyPr>
          <a:lstStyle/>
          <a:p>
            <a:pPr algn="ctr">
              <a:lnSpc>
                <a:spcPct val="100000"/>
              </a:lnSpc>
            </a:pPr>
            <a:r>
              <a:rPr lang="en-US">
                <a:solidFill>
                  <a:schemeClr val="tx1"/>
                </a:solidFill>
              </a:rPr>
              <a:t>Multisectoral integration of mental health and economic interventions for refugee and migrant families in Ecuador</a:t>
            </a:r>
          </a:p>
        </p:txBody>
      </p:sp>
      <p:sp>
        <p:nvSpPr>
          <p:cNvPr id="4" name="Rectangle 3">
            <a:extLst>
              <a:ext uri="{FF2B5EF4-FFF2-40B4-BE49-F238E27FC236}">
                <a16:creationId xmlns:a16="http://schemas.microsoft.com/office/drawing/2014/main" id="{D2BA2415-0416-C447-CE9F-7EDC137763A2}"/>
              </a:ext>
            </a:extLst>
          </p:cNvPr>
          <p:cNvSpPr/>
          <p:nvPr/>
        </p:nvSpPr>
        <p:spPr>
          <a:xfrm>
            <a:off x="212519" y="1789503"/>
            <a:ext cx="3509118" cy="4537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Donut 4">
            <a:extLst>
              <a:ext uri="{FF2B5EF4-FFF2-40B4-BE49-F238E27FC236}">
                <a16:creationId xmlns:a16="http://schemas.microsoft.com/office/drawing/2014/main" id="{CD3CC697-6C05-8B62-B69F-EA2B17B5F1F4}"/>
              </a:ext>
            </a:extLst>
          </p:cNvPr>
          <p:cNvSpPr/>
          <p:nvPr/>
        </p:nvSpPr>
        <p:spPr>
          <a:xfrm>
            <a:off x="918253" y="3103474"/>
            <a:ext cx="1994648" cy="1670705"/>
          </a:xfrm>
          <a:prstGeom prst="donut">
            <a:avLst>
              <a:gd name="adj" fmla="val 6304"/>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88EB0CBB-8351-431F-3D13-EA82AA68CE66}"/>
              </a:ext>
            </a:extLst>
          </p:cNvPr>
          <p:cNvSpPr/>
          <p:nvPr/>
        </p:nvSpPr>
        <p:spPr>
          <a:xfrm>
            <a:off x="256744" y="3587443"/>
            <a:ext cx="1618477" cy="122462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Economic Wellbeing</a:t>
            </a:r>
          </a:p>
        </p:txBody>
      </p:sp>
      <p:sp>
        <p:nvSpPr>
          <p:cNvPr id="9" name="Oval 8">
            <a:extLst>
              <a:ext uri="{FF2B5EF4-FFF2-40B4-BE49-F238E27FC236}">
                <a16:creationId xmlns:a16="http://schemas.microsoft.com/office/drawing/2014/main" id="{5C5BC6FC-0308-5DC4-0980-6F25AA781DB4}"/>
              </a:ext>
            </a:extLst>
          </p:cNvPr>
          <p:cNvSpPr/>
          <p:nvPr/>
        </p:nvSpPr>
        <p:spPr>
          <a:xfrm>
            <a:off x="2125533" y="2755977"/>
            <a:ext cx="1538153" cy="122462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Mental Health</a:t>
            </a:r>
          </a:p>
        </p:txBody>
      </p:sp>
      <p:sp>
        <p:nvSpPr>
          <p:cNvPr id="11" name="Content Placeholder 2">
            <a:extLst>
              <a:ext uri="{FF2B5EF4-FFF2-40B4-BE49-F238E27FC236}">
                <a16:creationId xmlns:a16="http://schemas.microsoft.com/office/drawing/2014/main" id="{CD1FB67E-94C6-493C-BF54-214E6042A2B9}"/>
              </a:ext>
            </a:extLst>
          </p:cNvPr>
          <p:cNvSpPr txBox="1">
            <a:spLocks/>
          </p:cNvSpPr>
          <p:nvPr/>
        </p:nvSpPr>
        <p:spPr>
          <a:xfrm>
            <a:off x="206080" y="5108674"/>
            <a:ext cx="3551113" cy="1218192"/>
          </a:xfrm>
          <a:prstGeom prst="rect">
            <a:avLst/>
          </a:prstGeom>
          <a:solidFill>
            <a:srgbClr val="FFFFFF">
              <a:alpha val="43922"/>
            </a:srgbClr>
          </a:solidFill>
        </p:spPr>
        <p:txBody>
          <a:bodyPr vert="horz" lIns="91440" tIns="45720" rIns="91440" bIns="45720" rtlCol="0" anchor="ctr" anchorCtr="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Formal employment supports mental health services engagement, retention, and outcomes among Venezuelan migrants in Ecuador</a:t>
            </a:r>
          </a:p>
        </p:txBody>
      </p:sp>
      <p:sp>
        <p:nvSpPr>
          <p:cNvPr id="12" name="Content Placeholder 2">
            <a:extLst>
              <a:ext uri="{FF2B5EF4-FFF2-40B4-BE49-F238E27FC236}">
                <a16:creationId xmlns:a16="http://schemas.microsoft.com/office/drawing/2014/main" id="{3DADF1FB-16A7-1950-F719-C0327BDDF8E0}"/>
              </a:ext>
            </a:extLst>
          </p:cNvPr>
          <p:cNvSpPr txBox="1">
            <a:spLocks/>
          </p:cNvSpPr>
          <p:nvPr/>
        </p:nvSpPr>
        <p:spPr>
          <a:xfrm>
            <a:off x="170524" y="1784727"/>
            <a:ext cx="3586669" cy="648334"/>
          </a:xfrm>
          <a:prstGeom prst="rect">
            <a:avLst/>
          </a:prstGeom>
          <a:solidFill>
            <a:srgbClr val="FFFFFF">
              <a:alpha val="43922"/>
            </a:srgbClr>
          </a:solidFill>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Bidirectional relationship</a:t>
            </a:r>
          </a:p>
        </p:txBody>
      </p:sp>
      <p:sp>
        <p:nvSpPr>
          <p:cNvPr id="15" name="Rounded Rectangular Callout 14">
            <a:extLst>
              <a:ext uri="{FF2B5EF4-FFF2-40B4-BE49-F238E27FC236}">
                <a16:creationId xmlns:a16="http://schemas.microsoft.com/office/drawing/2014/main" id="{01D8B2C2-B0B5-3B33-15B0-4DACC886E901}"/>
              </a:ext>
            </a:extLst>
          </p:cNvPr>
          <p:cNvSpPr/>
          <p:nvPr/>
        </p:nvSpPr>
        <p:spPr>
          <a:xfrm>
            <a:off x="7428485" y="1845188"/>
            <a:ext cx="4619834" cy="4131356"/>
          </a:xfrm>
          <a:prstGeom prst="wedgeRoundRectCallou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“I can’t take the day off to attend because I can’t pay rent. I’m a single mother. I just live with my baby daughter and my son… NGOs do help me with the food card, but I have to pay for [my baby’s] diapers. I’m very busy so sometimes I don’t come [to the intervention]. I start selling cold cakes and stuff at home, and I go out to sell any little thing. I can’t stop working.”</a:t>
            </a:r>
            <a:r>
              <a:rPr kumimoji="0" lang="en-US" sz="1800" b="0" i="0" u="none" strike="noStrike" kern="1200" cap="none" spc="0" normalizeH="0" baseline="0" noProof="0">
                <a:ln>
                  <a:noFill/>
                </a:ln>
                <a:solidFill>
                  <a:prstClr val="black">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 Participant in </a:t>
            </a:r>
            <a:r>
              <a:rPr kumimoji="0" lang="en-US" sz="16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Tulcán</a:t>
            </a:r>
            <a:r>
              <a:rPr kumimoji="0" lang="en-US" sz="1600" b="0" i="0" u="none" strike="noStrike" kern="1200" cap="none" spc="0" normalizeH="0" baseline="0" noProof="0">
                <a:ln>
                  <a:noFill/>
                </a:ln>
                <a:solidFill>
                  <a:prstClr val="black">
                    <a:lumMod val="50000"/>
                  </a:prstClr>
                </a:solidFill>
                <a:effectLst/>
                <a:uLnTx/>
                <a:uFillTx/>
                <a:latin typeface="Arial" panose="020B0604020202020204" pitchFamily="34" charset="0"/>
                <a:ea typeface="Calibri" panose="020F0502020204030204" pitchFamily="34" charset="0"/>
                <a:cs typeface="Arial" panose="020B0604020202020204" pitchFamily="34" charset="0"/>
              </a:rPr>
              <a:t>, Ecuador, 25 years</a:t>
            </a:r>
          </a:p>
        </p:txBody>
      </p:sp>
      <p:sp>
        <p:nvSpPr>
          <p:cNvPr id="30" name="TextBox 29">
            <a:extLst>
              <a:ext uri="{FF2B5EF4-FFF2-40B4-BE49-F238E27FC236}">
                <a16:creationId xmlns:a16="http://schemas.microsoft.com/office/drawing/2014/main" id="{95ED81BF-0E9B-03FD-A27A-894131F48B55}"/>
              </a:ext>
            </a:extLst>
          </p:cNvPr>
          <p:cNvSpPr txBox="1"/>
          <p:nvPr/>
        </p:nvSpPr>
        <p:spPr>
          <a:xfrm>
            <a:off x="3725054" y="3170868"/>
            <a:ext cx="167859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02B93"/>
                </a:solidFill>
                <a:effectLst/>
                <a:uLnTx/>
                <a:uFillTx/>
                <a:latin typeface="Arial" panose="020B0604020202020204" pitchFamily="34" charset="0"/>
                <a:ea typeface="+mn-ea"/>
                <a:cs typeface="Arial" panose="020B0604020202020204" pitchFamily="34" charset="0"/>
              </a:rPr>
              <a:t>Quito, Ecuador</a:t>
            </a:r>
          </a:p>
        </p:txBody>
      </p:sp>
    </p:spTree>
    <p:extLst>
      <p:ext uri="{BB962C8B-B14F-4D97-AF65-F5344CB8AC3E}">
        <p14:creationId xmlns:p14="http://schemas.microsoft.com/office/powerpoint/2010/main" val="151452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86C2ED-9BD4-93E3-213F-81F5794DF341}"/>
              </a:ext>
            </a:extLst>
          </p:cNvPr>
          <p:cNvSpPr>
            <a:spLocks noGrp="1"/>
          </p:cNvSpPr>
          <p:nvPr>
            <p:ph type="subTitle" idx="1"/>
          </p:nvPr>
        </p:nvSpPr>
        <p:spPr/>
        <p:txBody>
          <a:bodyPr>
            <a:normAutofit/>
          </a:bodyPr>
          <a:lstStyle/>
          <a:p>
            <a:r>
              <a:rPr lang="en-US" sz="3200"/>
              <a:t>An issue whose time has come. </a:t>
            </a:r>
          </a:p>
        </p:txBody>
      </p:sp>
      <p:sp>
        <p:nvSpPr>
          <p:cNvPr id="3" name="Title 2">
            <a:extLst>
              <a:ext uri="{FF2B5EF4-FFF2-40B4-BE49-F238E27FC236}">
                <a16:creationId xmlns:a16="http://schemas.microsoft.com/office/drawing/2014/main" id="{3367479E-B57A-1962-8AE6-72E79D6454E4}"/>
              </a:ext>
            </a:extLst>
          </p:cNvPr>
          <p:cNvSpPr>
            <a:spLocks noGrp="1"/>
          </p:cNvSpPr>
          <p:nvPr>
            <p:ph type="title"/>
          </p:nvPr>
        </p:nvSpPr>
        <p:spPr/>
        <p:txBody>
          <a:bodyPr/>
          <a:lstStyle/>
          <a:p>
            <a:r>
              <a:rPr lang="en-US"/>
              <a:t>Mental health					 </a:t>
            </a:r>
          </a:p>
        </p:txBody>
      </p:sp>
      <p:pic>
        <p:nvPicPr>
          <p:cNvPr id="6" name="Picture Placeholder 5" descr="Paper head with rainbow and clouds">
            <a:extLst>
              <a:ext uri="{FF2B5EF4-FFF2-40B4-BE49-F238E27FC236}">
                <a16:creationId xmlns:a16="http://schemas.microsoft.com/office/drawing/2014/main" id="{838CB750-66BB-9D0A-45B2-1108B7D2A3F3}"/>
              </a:ext>
            </a:extLst>
          </p:cNvPr>
          <p:cNvPicPr>
            <a:picLocks noGrp="1" noChangeAspect="1"/>
          </p:cNvPicPr>
          <p:nvPr>
            <p:ph type="pic" sz="quarter" idx="10"/>
          </p:nvPr>
        </p:nvPicPr>
        <p:blipFill>
          <a:blip r:embed="rId2"/>
          <a:srcRect t="576" b="576"/>
          <a:stretch>
            <a:fillRect/>
          </a:stretch>
        </p:blipFill>
        <p:spPr/>
      </p:pic>
    </p:spTree>
    <p:extLst>
      <p:ext uri="{BB962C8B-B14F-4D97-AF65-F5344CB8AC3E}">
        <p14:creationId xmlns:p14="http://schemas.microsoft.com/office/powerpoint/2010/main" val="4048342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74B1A0-805E-E871-21C5-304BBF76DC97}"/>
              </a:ext>
            </a:extLst>
          </p:cNvPr>
          <p:cNvSpPr/>
          <p:nvPr/>
        </p:nvSpPr>
        <p:spPr>
          <a:xfrm>
            <a:off x="0" y="1519239"/>
            <a:ext cx="5748672" cy="48657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94A7F34A-B561-9441-53E0-C74980475BFD}"/>
              </a:ext>
            </a:extLst>
          </p:cNvPr>
          <p:cNvSpPr/>
          <p:nvPr/>
        </p:nvSpPr>
        <p:spPr>
          <a:xfrm>
            <a:off x="5929480" y="1519237"/>
            <a:ext cx="6256670" cy="48657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B1BD59A8-EC65-D596-74CE-7D8C718C8E50}"/>
              </a:ext>
            </a:extLst>
          </p:cNvPr>
          <p:cNvSpPr/>
          <p:nvPr/>
        </p:nvSpPr>
        <p:spPr>
          <a:xfrm>
            <a:off x="0" y="1519239"/>
            <a:ext cx="5748672" cy="99920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Community-based MHPSS</a:t>
            </a:r>
          </a:p>
        </p:txBody>
      </p:sp>
      <p:sp>
        <p:nvSpPr>
          <p:cNvPr id="7" name="Rectangle 6">
            <a:extLst>
              <a:ext uri="{FF2B5EF4-FFF2-40B4-BE49-F238E27FC236}">
                <a16:creationId xmlns:a16="http://schemas.microsoft.com/office/drawing/2014/main" id="{77D8BF70-B6CD-3E58-907E-1E2FB38B616B}"/>
              </a:ext>
            </a:extLst>
          </p:cNvPr>
          <p:cNvSpPr/>
          <p:nvPr/>
        </p:nvSpPr>
        <p:spPr>
          <a:xfrm>
            <a:off x="5929478" y="1519238"/>
            <a:ext cx="6256670" cy="99920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Socioeconomic Support Program (SESP)</a:t>
            </a:r>
          </a:p>
        </p:txBody>
      </p:sp>
      <p:graphicFrame>
        <p:nvGraphicFramePr>
          <p:cNvPr id="8" name="Diagram 7">
            <a:extLst>
              <a:ext uri="{FF2B5EF4-FFF2-40B4-BE49-F238E27FC236}">
                <a16:creationId xmlns:a16="http://schemas.microsoft.com/office/drawing/2014/main" id="{1297FE3E-577D-A865-F316-6ECE2638B802}"/>
              </a:ext>
            </a:extLst>
          </p:cNvPr>
          <p:cNvGraphicFramePr/>
          <p:nvPr/>
        </p:nvGraphicFramePr>
        <p:xfrm>
          <a:off x="288172" y="2538518"/>
          <a:ext cx="5199063" cy="3562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4B94918D-3741-99C2-C8F8-027684243A74}"/>
              </a:ext>
            </a:extLst>
          </p:cNvPr>
          <p:cNvGraphicFramePr/>
          <p:nvPr/>
        </p:nvGraphicFramePr>
        <p:xfrm>
          <a:off x="5929479" y="2548203"/>
          <a:ext cx="6136354" cy="38368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3247A01E-57CD-C847-6AE2-59B73A473877}"/>
              </a:ext>
            </a:extLst>
          </p:cNvPr>
          <p:cNvSpPr txBox="1"/>
          <p:nvPr/>
        </p:nvSpPr>
        <p:spPr>
          <a:xfrm>
            <a:off x="6096000" y="5769471"/>
            <a:ext cx="5745136" cy="52322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Monthly home visits and guidance in rights access and integration by social promoter and economic inclusion advisor</a:t>
            </a:r>
          </a:p>
        </p:txBody>
      </p:sp>
      <p:sp>
        <p:nvSpPr>
          <p:cNvPr id="12" name="TextBox 11">
            <a:extLst>
              <a:ext uri="{FF2B5EF4-FFF2-40B4-BE49-F238E27FC236}">
                <a16:creationId xmlns:a16="http://schemas.microsoft.com/office/drawing/2014/main" id="{C8D8554C-D78D-E9F8-1613-A9A63BA5E36A}"/>
              </a:ext>
            </a:extLst>
          </p:cNvPr>
          <p:cNvSpPr txBox="1"/>
          <p:nvPr/>
        </p:nvSpPr>
        <p:spPr>
          <a:xfrm>
            <a:off x="6223583" y="2729914"/>
            <a:ext cx="573530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Target: families in poverty with specific protection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Duration: 12-15 months</a:t>
            </a:r>
          </a:p>
        </p:txBody>
      </p:sp>
      <p:sp>
        <p:nvSpPr>
          <p:cNvPr id="13" name="TextBox 12">
            <a:extLst>
              <a:ext uri="{FF2B5EF4-FFF2-40B4-BE49-F238E27FC236}">
                <a16:creationId xmlns:a16="http://schemas.microsoft.com/office/drawing/2014/main" id="{67E3523B-D8EB-3F77-FE22-E7E0D5CA687D}"/>
              </a:ext>
            </a:extLst>
          </p:cNvPr>
          <p:cNvSpPr txBox="1"/>
          <p:nvPr/>
        </p:nvSpPr>
        <p:spPr>
          <a:xfrm>
            <a:off x="844434" y="5258498"/>
            <a:ext cx="4201320"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Inter-institutional and inter-sectoral coordination, referrals, knowledge sharing and capacity building</a:t>
            </a:r>
          </a:p>
        </p:txBody>
      </p:sp>
      <p:sp>
        <p:nvSpPr>
          <p:cNvPr id="14" name="TextBox 13">
            <a:extLst>
              <a:ext uri="{FF2B5EF4-FFF2-40B4-BE49-F238E27FC236}">
                <a16:creationId xmlns:a16="http://schemas.microsoft.com/office/drawing/2014/main" id="{F3BF34D5-DB31-2817-62C2-676B6E2F24E2}"/>
              </a:ext>
            </a:extLst>
          </p:cNvPr>
          <p:cNvSpPr txBox="1"/>
          <p:nvPr/>
        </p:nvSpPr>
        <p:spPr>
          <a:xfrm>
            <a:off x="1260843" y="4319560"/>
            <a:ext cx="3315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Train community promoters; Community integration and protection programs</a:t>
            </a:r>
          </a:p>
        </p:txBody>
      </p:sp>
      <p:sp>
        <p:nvSpPr>
          <p:cNvPr id="15" name="TextBox 14">
            <a:extLst>
              <a:ext uri="{FF2B5EF4-FFF2-40B4-BE49-F238E27FC236}">
                <a16:creationId xmlns:a16="http://schemas.microsoft.com/office/drawing/2014/main" id="{03C65405-E2B8-DB61-8236-216F1A120B31}"/>
              </a:ext>
            </a:extLst>
          </p:cNvPr>
          <p:cNvSpPr txBox="1"/>
          <p:nvPr/>
        </p:nvSpPr>
        <p:spPr>
          <a:xfrm>
            <a:off x="1899471" y="3606408"/>
            <a:ext cx="1991239"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Group MHPSS interventions</a:t>
            </a:r>
          </a:p>
        </p:txBody>
      </p:sp>
      <p:sp>
        <p:nvSpPr>
          <p:cNvPr id="16" name="TextBox 15">
            <a:extLst>
              <a:ext uri="{FF2B5EF4-FFF2-40B4-BE49-F238E27FC236}">
                <a16:creationId xmlns:a16="http://schemas.microsoft.com/office/drawing/2014/main" id="{728BF2EE-C505-7A82-7927-EEBECBF14A15}"/>
              </a:ext>
            </a:extLst>
          </p:cNvPr>
          <p:cNvSpPr txBox="1"/>
          <p:nvPr/>
        </p:nvSpPr>
        <p:spPr>
          <a:xfrm>
            <a:off x="3149213" y="2543832"/>
            <a:ext cx="278068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Individual intervention by psychologist for key populations; Referrals to specialized care </a:t>
            </a:r>
          </a:p>
        </p:txBody>
      </p:sp>
      <p:cxnSp>
        <p:nvCxnSpPr>
          <p:cNvPr id="18" name="Straight Arrow Connector 17">
            <a:extLst>
              <a:ext uri="{FF2B5EF4-FFF2-40B4-BE49-F238E27FC236}">
                <a16:creationId xmlns:a16="http://schemas.microsoft.com/office/drawing/2014/main" id="{35F8821F-0652-0D39-5F0B-D43D6786683B}"/>
              </a:ext>
            </a:extLst>
          </p:cNvPr>
          <p:cNvCxnSpPr>
            <a:stCxn id="16" idx="1"/>
          </p:cNvCxnSpPr>
          <p:nvPr/>
        </p:nvCxnSpPr>
        <p:spPr>
          <a:xfrm flipV="1">
            <a:off x="3149213" y="2790055"/>
            <a:ext cx="359747" cy="29238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FE2E4171-1D29-CBA8-EBA5-82D845D50805}"/>
              </a:ext>
            </a:extLst>
          </p:cNvPr>
          <p:cNvSpPr>
            <a:spLocks noGrp="1"/>
          </p:cNvSpPr>
          <p:nvPr>
            <p:ph type="title"/>
          </p:nvPr>
        </p:nvSpPr>
        <p:spPr>
          <a:xfrm>
            <a:off x="680670" y="251952"/>
            <a:ext cx="10515600" cy="982863"/>
          </a:xfrm>
        </p:spPr>
        <p:txBody>
          <a:bodyPr>
            <a:normAutofit fontScale="90000"/>
          </a:bodyPr>
          <a:lstStyle/>
          <a:p>
            <a:pPr algn="ctr">
              <a:lnSpc>
                <a:spcPct val="100000"/>
              </a:lnSpc>
            </a:pPr>
            <a:r>
              <a:rPr lang="en-US" sz="3600">
                <a:latin typeface="Arial" panose="020B0604020202020204" pitchFamily="34" charset="0"/>
                <a:cs typeface="Arial" panose="020B0604020202020204" pitchFamily="34" charset="0"/>
              </a:rPr>
              <a:t>Integration of economic and MHPSS interventions for refugee and migrant families in Ecuador</a:t>
            </a:r>
          </a:p>
        </p:txBody>
      </p:sp>
      <p:sp>
        <p:nvSpPr>
          <p:cNvPr id="20" name="Left-Right Arrow 19">
            <a:extLst>
              <a:ext uri="{FF2B5EF4-FFF2-40B4-BE49-F238E27FC236}">
                <a16:creationId xmlns:a16="http://schemas.microsoft.com/office/drawing/2014/main" id="{8AB330F4-68D6-B430-FA25-9AE168269F17}"/>
              </a:ext>
            </a:extLst>
          </p:cNvPr>
          <p:cNvSpPr/>
          <p:nvPr/>
        </p:nvSpPr>
        <p:spPr>
          <a:xfrm>
            <a:off x="4460775" y="3767831"/>
            <a:ext cx="2780683" cy="1206245"/>
          </a:xfrm>
          <a:prstGeom prst="lef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INTEGRATION</a:t>
            </a:r>
          </a:p>
        </p:txBody>
      </p:sp>
    </p:spTree>
    <p:extLst>
      <p:ext uri="{BB962C8B-B14F-4D97-AF65-F5344CB8AC3E}">
        <p14:creationId xmlns:p14="http://schemas.microsoft.com/office/powerpoint/2010/main" val="3357742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C43D-922E-8390-8258-EE455ADF1FA4}"/>
              </a:ext>
            </a:extLst>
          </p:cNvPr>
          <p:cNvSpPr>
            <a:spLocks noGrp="1"/>
          </p:cNvSpPr>
          <p:nvPr>
            <p:ph type="title"/>
          </p:nvPr>
        </p:nvSpPr>
        <p:spPr>
          <a:xfrm>
            <a:off x="457201" y="365125"/>
            <a:ext cx="11412792" cy="1596410"/>
          </a:xfrm>
        </p:spPr>
        <p:txBody>
          <a:bodyPr>
            <a:normAutofit fontScale="90000"/>
          </a:bodyPr>
          <a:lstStyle/>
          <a:p>
            <a:r>
              <a:rPr lang="en-US"/>
              <a:t>Preliminary findings suggest that integrating focused, non-specialized MHPSS can reduce symptoms of common mental disorders (n=50 families)</a:t>
            </a:r>
          </a:p>
        </p:txBody>
      </p:sp>
      <p:graphicFrame>
        <p:nvGraphicFramePr>
          <p:cNvPr id="4" name="Content Placeholder 3">
            <a:extLst>
              <a:ext uri="{FF2B5EF4-FFF2-40B4-BE49-F238E27FC236}">
                <a16:creationId xmlns:a16="http://schemas.microsoft.com/office/drawing/2014/main" id="{70032CCA-5D90-0B91-7A4F-28024D7D3404}"/>
              </a:ext>
            </a:extLst>
          </p:cNvPr>
          <p:cNvGraphicFramePr>
            <a:graphicFrameLocks noGrp="1"/>
          </p:cNvGraphicFramePr>
          <p:nvPr>
            <p:ph idx="1"/>
          </p:nvPr>
        </p:nvGraphicFramePr>
        <p:xfrm>
          <a:off x="322006" y="2141537"/>
          <a:ext cx="3925529" cy="35365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a:extLst>
              <a:ext uri="{FF2B5EF4-FFF2-40B4-BE49-F238E27FC236}">
                <a16:creationId xmlns:a16="http://schemas.microsoft.com/office/drawing/2014/main" id="{77EBF823-D573-FE53-B314-8D9B0F1F4337}"/>
              </a:ext>
            </a:extLst>
          </p:cNvPr>
          <p:cNvGraphicFramePr>
            <a:graphicFrameLocks/>
          </p:cNvGraphicFramePr>
          <p:nvPr/>
        </p:nvGraphicFramePr>
        <p:xfrm>
          <a:off x="4133235" y="2141537"/>
          <a:ext cx="3925529"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3">
            <a:extLst>
              <a:ext uri="{FF2B5EF4-FFF2-40B4-BE49-F238E27FC236}">
                <a16:creationId xmlns:a16="http://schemas.microsoft.com/office/drawing/2014/main" id="{84F7B670-DFEE-3456-7E1A-2A77D98B0C1F}"/>
              </a:ext>
            </a:extLst>
          </p:cNvPr>
          <p:cNvGraphicFramePr>
            <a:graphicFrameLocks/>
          </p:cNvGraphicFramePr>
          <p:nvPr/>
        </p:nvGraphicFramePr>
        <p:xfrm>
          <a:off x="7944464" y="2141537"/>
          <a:ext cx="3925529" cy="35365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02683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AEAA4C-6792-A468-D0D0-C044E1642888}"/>
              </a:ext>
            </a:extLst>
          </p:cNvPr>
          <p:cNvGrpSpPr/>
          <p:nvPr/>
        </p:nvGrpSpPr>
        <p:grpSpPr>
          <a:xfrm>
            <a:off x="7787149" y="365125"/>
            <a:ext cx="4245498" cy="5302379"/>
            <a:chOff x="6528816" y="0"/>
            <a:chExt cx="5402889" cy="6108192"/>
          </a:xfrm>
        </p:grpSpPr>
        <p:pic>
          <p:nvPicPr>
            <p:cNvPr id="13" name="Picture 12">
              <a:extLst>
                <a:ext uri="{FF2B5EF4-FFF2-40B4-BE49-F238E27FC236}">
                  <a16:creationId xmlns:a16="http://schemas.microsoft.com/office/drawing/2014/main" id="{755A3EDC-68A3-BF50-8596-5661B37EE3EC}"/>
                </a:ext>
              </a:extLst>
            </p:cNvPr>
            <p:cNvPicPr>
              <a:picLocks noChangeAspect="1"/>
            </p:cNvPicPr>
            <p:nvPr/>
          </p:nvPicPr>
          <p:blipFill>
            <a:blip r:embed="rId3"/>
            <a:stretch>
              <a:fillRect/>
            </a:stretch>
          </p:blipFill>
          <p:spPr>
            <a:xfrm>
              <a:off x="6528816" y="0"/>
              <a:ext cx="5402889" cy="6108192"/>
            </a:xfrm>
            <a:prstGeom prst="rect">
              <a:avLst/>
            </a:prstGeom>
          </p:spPr>
        </p:pic>
        <p:sp>
          <p:nvSpPr>
            <p:cNvPr id="14" name="Oval 13">
              <a:extLst>
                <a:ext uri="{FF2B5EF4-FFF2-40B4-BE49-F238E27FC236}">
                  <a16:creationId xmlns:a16="http://schemas.microsoft.com/office/drawing/2014/main" id="{B22F7A0B-76A5-7F3C-419A-CE20EF571FC3}"/>
                </a:ext>
              </a:extLst>
            </p:cNvPr>
            <p:cNvSpPr/>
            <p:nvPr/>
          </p:nvSpPr>
          <p:spPr>
            <a:xfrm>
              <a:off x="9345575" y="1578916"/>
              <a:ext cx="72557" cy="88932"/>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71A4021D-53BD-5430-91A9-B9D81F64E43E}"/>
                </a:ext>
              </a:extLst>
            </p:cNvPr>
            <p:cNvSpPr/>
            <p:nvPr/>
          </p:nvSpPr>
          <p:spPr>
            <a:xfrm>
              <a:off x="9078537" y="2325124"/>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79265A2A-6331-223E-D046-40E23D702FB8}"/>
                </a:ext>
              </a:extLst>
            </p:cNvPr>
            <p:cNvSpPr/>
            <p:nvPr/>
          </p:nvSpPr>
          <p:spPr>
            <a:xfrm>
              <a:off x="9156947" y="2142885"/>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E5831D8E-90BA-43FF-DE77-B03410079A5F}"/>
                </a:ext>
              </a:extLst>
            </p:cNvPr>
            <p:cNvSpPr/>
            <p:nvPr/>
          </p:nvSpPr>
          <p:spPr>
            <a:xfrm>
              <a:off x="9087094" y="1596416"/>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971D9DB2-B5E3-9228-4DE5-0EEB1C2FDBDA}"/>
                </a:ext>
              </a:extLst>
            </p:cNvPr>
            <p:cNvSpPr/>
            <p:nvPr/>
          </p:nvSpPr>
          <p:spPr>
            <a:xfrm>
              <a:off x="9131537" y="2236192"/>
              <a:ext cx="72557" cy="88932"/>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CFF07B57-FE0D-4519-2C66-0E41DF029814}"/>
                </a:ext>
              </a:extLst>
            </p:cNvPr>
            <p:cNvSpPr/>
            <p:nvPr/>
          </p:nvSpPr>
          <p:spPr>
            <a:xfrm>
              <a:off x="9272276" y="2919851"/>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65CABA40-2FD2-C88C-336E-C6DB3695B8F6}"/>
                </a:ext>
              </a:extLst>
            </p:cNvPr>
            <p:cNvSpPr/>
            <p:nvPr/>
          </p:nvSpPr>
          <p:spPr>
            <a:xfrm>
              <a:off x="9633618" y="3248190"/>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8507EE2C-13B2-E8CD-1A7A-EB3D1C8F3B58}"/>
                </a:ext>
              </a:extLst>
            </p:cNvPr>
            <p:cNvSpPr/>
            <p:nvPr/>
          </p:nvSpPr>
          <p:spPr>
            <a:xfrm>
              <a:off x="9418132" y="1899396"/>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0E29171A-D7CE-29C9-CFCC-74F101F20C1E}"/>
                </a:ext>
              </a:extLst>
            </p:cNvPr>
            <p:cNvSpPr/>
            <p:nvPr/>
          </p:nvSpPr>
          <p:spPr>
            <a:xfrm>
              <a:off x="9199719" y="2062703"/>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720BE790-39F0-1AB5-75D3-4564BE71AA66}"/>
                </a:ext>
              </a:extLst>
            </p:cNvPr>
            <p:cNvSpPr/>
            <p:nvPr/>
          </p:nvSpPr>
          <p:spPr>
            <a:xfrm>
              <a:off x="8239865" y="1156450"/>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70BDB13F-B7EC-2C7F-50F0-FEFE4269A9D1}"/>
                </a:ext>
              </a:extLst>
            </p:cNvPr>
            <p:cNvSpPr/>
            <p:nvPr/>
          </p:nvSpPr>
          <p:spPr>
            <a:xfrm>
              <a:off x="6764721" y="92567"/>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itle 1">
            <a:extLst>
              <a:ext uri="{FF2B5EF4-FFF2-40B4-BE49-F238E27FC236}">
                <a16:creationId xmlns:a16="http://schemas.microsoft.com/office/drawing/2014/main" id="{3419B5E4-5413-39C0-DDEB-A6F2D58836CF}"/>
              </a:ext>
            </a:extLst>
          </p:cNvPr>
          <p:cNvSpPr txBox="1">
            <a:spLocks/>
          </p:cNvSpPr>
          <p:nvPr/>
        </p:nvSpPr>
        <p:spPr>
          <a:xfrm>
            <a:off x="457201" y="365125"/>
            <a:ext cx="7823302" cy="159641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Co-designing strategies to promote access to care for migrants in transit in Colombia</a:t>
            </a:r>
          </a:p>
        </p:txBody>
      </p:sp>
      <p:sp>
        <p:nvSpPr>
          <p:cNvPr id="25" name="TextBox 24">
            <a:extLst>
              <a:ext uri="{FF2B5EF4-FFF2-40B4-BE49-F238E27FC236}">
                <a16:creationId xmlns:a16="http://schemas.microsoft.com/office/drawing/2014/main" id="{D559D2FC-1EA9-947A-3BFC-C5B92FE93AB5}"/>
              </a:ext>
            </a:extLst>
          </p:cNvPr>
          <p:cNvSpPr txBox="1"/>
          <p:nvPr/>
        </p:nvSpPr>
        <p:spPr>
          <a:xfrm>
            <a:off x="8182238" y="2037134"/>
            <a:ext cx="167859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40FF"/>
                </a:solidFill>
                <a:effectLst/>
                <a:uLnTx/>
                <a:uFillTx/>
                <a:latin typeface="Arial" panose="020B0604020202020204" pitchFamily="34" charset="0"/>
                <a:ea typeface="+mn-ea"/>
                <a:cs typeface="Arial" panose="020B0604020202020204" pitchFamily="34" charset="0"/>
              </a:rPr>
              <a:t>Ipiales</a:t>
            </a:r>
          </a:p>
        </p:txBody>
      </p:sp>
      <p:sp>
        <p:nvSpPr>
          <p:cNvPr id="26" name="TextBox 25">
            <a:extLst>
              <a:ext uri="{FF2B5EF4-FFF2-40B4-BE49-F238E27FC236}">
                <a16:creationId xmlns:a16="http://schemas.microsoft.com/office/drawing/2014/main" id="{0B168D21-BFD6-3CAF-5084-04BDACEFDB1F}"/>
              </a:ext>
            </a:extLst>
          </p:cNvPr>
          <p:cNvSpPr txBox="1"/>
          <p:nvPr/>
        </p:nvSpPr>
        <p:spPr>
          <a:xfrm>
            <a:off x="8343594" y="1845446"/>
            <a:ext cx="167859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40FF"/>
                </a:solidFill>
                <a:effectLst/>
                <a:uLnTx/>
                <a:uFillTx/>
                <a:latin typeface="Arial" panose="020B0604020202020204" pitchFamily="34" charset="0"/>
                <a:ea typeface="+mn-ea"/>
                <a:cs typeface="Arial" panose="020B0604020202020204" pitchFamily="34" charset="0"/>
              </a:rPr>
              <a:t>Bogotá</a:t>
            </a:r>
          </a:p>
        </p:txBody>
      </p:sp>
      <p:pic>
        <p:nvPicPr>
          <p:cNvPr id="2" name="Picture 1">
            <a:extLst>
              <a:ext uri="{FF2B5EF4-FFF2-40B4-BE49-F238E27FC236}">
                <a16:creationId xmlns:a16="http://schemas.microsoft.com/office/drawing/2014/main" id="{1058696C-5197-C0DC-DA68-6D431EABC482}"/>
              </a:ext>
            </a:extLst>
          </p:cNvPr>
          <p:cNvPicPr>
            <a:picLocks noChangeAspect="1"/>
          </p:cNvPicPr>
          <p:nvPr/>
        </p:nvPicPr>
        <p:blipFill>
          <a:blip r:embed="rId4"/>
          <a:stretch>
            <a:fillRect/>
          </a:stretch>
        </p:blipFill>
        <p:spPr>
          <a:xfrm>
            <a:off x="1804326" y="2091146"/>
            <a:ext cx="5903550" cy="4456865"/>
          </a:xfrm>
          <a:prstGeom prst="rect">
            <a:avLst/>
          </a:prstGeom>
        </p:spPr>
      </p:pic>
    </p:spTree>
    <p:extLst>
      <p:ext uri="{BB962C8B-B14F-4D97-AF65-F5344CB8AC3E}">
        <p14:creationId xmlns:p14="http://schemas.microsoft.com/office/powerpoint/2010/main" val="3867855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770" y="558716"/>
            <a:ext cx="11661913" cy="823725"/>
          </a:xfrm>
        </p:spPr>
        <p:txBody>
          <a:bodyPr/>
          <a:lstStyle/>
          <a:p>
            <a:pPr algn="ctr">
              <a:lnSpc>
                <a:spcPct val="100000"/>
              </a:lnSpc>
            </a:pPr>
            <a:r>
              <a:rPr lang="en-US" sz="3200">
                <a:solidFill>
                  <a:schemeClr val="tx1"/>
                </a:solidFill>
              </a:rPr>
              <a:t>Emerging strategies to promote reach and retention in MHPSS for migrants in transit in Colombia</a:t>
            </a:r>
          </a:p>
        </p:txBody>
      </p:sp>
      <p:pic>
        <p:nvPicPr>
          <p:cNvPr id="13" name="Graphic 12" descr="Home with solid fill">
            <a:extLst>
              <a:ext uri="{FF2B5EF4-FFF2-40B4-BE49-F238E27FC236}">
                <a16:creationId xmlns:a16="http://schemas.microsoft.com/office/drawing/2014/main" id="{DC5F6AE7-CB4B-ADBE-7264-32E19FEB42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4934" y="852008"/>
            <a:ext cx="4935795" cy="4935795"/>
          </a:xfrm>
          <a:prstGeom prst="rect">
            <a:avLst/>
          </a:prstGeom>
        </p:spPr>
      </p:pic>
      <p:sp>
        <p:nvSpPr>
          <p:cNvPr id="14" name="Rectangle 13">
            <a:extLst>
              <a:ext uri="{FF2B5EF4-FFF2-40B4-BE49-F238E27FC236}">
                <a16:creationId xmlns:a16="http://schemas.microsoft.com/office/drawing/2014/main" id="{1254AE66-1027-D755-8E72-A88FDA25FA33}"/>
              </a:ext>
            </a:extLst>
          </p:cNvPr>
          <p:cNvSpPr/>
          <p:nvPr/>
        </p:nvSpPr>
        <p:spPr>
          <a:xfrm>
            <a:off x="4944156" y="2740071"/>
            <a:ext cx="2131143" cy="109138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MHPSS</a:t>
            </a:r>
          </a:p>
        </p:txBody>
      </p:sp>
      <p:pic>
        <p:nvPicPr>
          <p:cNvPr id="16" name="Graphic 15" descr="Man with solid fill">
            <a:extLst>
              <a:ext uri="{FF2B5EF4-FFF2-40B4-BE49-F238E27FC236}">
                <a16:creationId xmlns:a16="http://schemas.microsoft.com/office/drawing/2014/main" id="{35B4A564-7721-5AA1-641E-F7AA3C170F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87" y="3396069"/>
            <a:ext cx="1259622" cy="1259622"/>
          </a:xfrm>
          <a:prstGeom prst="rect">
            <a:avLst/>
          </a:prstGeom>
        </p:spPr>
      </p:pic>
      <p:cxnSp>
        <p:nvCxnSpPr>
          <p:cNvPr id="18" name="Straight Arrow Connector 17">
            <a:extLst>
              <a:ext uri="{FF2B5EF4-FFF2-40B4-BE49-F238E27FC236}">
                <a16:creationId xmlns:a16="http://schemas.microsoft.com/office/drawing/2014/main" id="{30FDC895-9568-A7AD-046F-08D0ACDB10A7}"/>
              </a:ext>
            </a:extLst>
          </p:cNvPr>
          <p:cNvCxnSpPr>
            <a:cxnSpLocks/>
          </p:cNvCxnSpPr>
          <p:nvPr/>
        </p:nvCxnSpPr>
        <p:spPr>
          <a:xfrm>
            <a:off x="2019717" y="4051692"/>
            <a:ext cx="2701537" cy="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A303D93-A1A9-6378-81F9-82B7460A623B}"/>
              </a:ext>
            </a:extLst>
          </p:cNvPr>
          <p:cNvSpPr txBox="1"/>
          <p:nvPr/>
        </p:nvSpPr>
        <p:spPr>
          <a:xfrm>
            <a:off x="2019717" y="3245447"/>
            <a:ext cx="1752600" cy="609600"/>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REACH</a:t>
            </a:r>
          </a:p>
        </p:txBody>
      </p:sp>
      <p:sp>
        <p:nvSpPr>
          <p:cNvPr id="26" name="U-Turn Arrow 25">
            <a:extLst>
              <a:ext uri="{FF2B5EF4-FFF2-40B4-BE49-F238E27FC236}">
                <a16:creationId xmlns:a16="http://schemas.microsoft.com/office/drawing/2014/main" id="{798FB789-1E64-047A-9612-6CC8CB9D0EAF}"/>
              </a:ext>
            </a:extLst>
          </p:cNvPr>
          <p:cNvSpPr/>
          <p:nvPr/>
        </p:nvSpPr>
        <p:spPr>
          <a:xfrm rot="5400000" flipH="1">
            <a:off x="7508510" y="3294013"/>
            <a:ext cx="635330" cy="1609335"/>
          </a:xfrm>
          <a:prstGeom prst="uturnArrow">
            <a:avLst>
              <a:gd name="adj1" fmla="val 8465"/>
              <a:gd name="adj2" fmla="val 15502"/>
              <a:gd name="adj3" fmla="val 37383"/>
              <a:gd name="adj4" fmla="val 43750"/>
              <a:gd name="adj5" fmla="val 67630"/>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4E5DA75A-4250-6339-F6D1-E904FCF1D77F}"/>
              </a:ext>
            </a:extLst>
          </p:cNvPr>
          <p:cNvSpPr txBox="1"/>
          <p:nvPr/>
        </p:nvSpPr>
        <p:spPr>
          <a:xfrm>
            <a:off x="8759865" y="3266773"/>
            <a:ext cx="2800983" cy="609600"/>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RETENTION</a:t>
            </a:r>
          </a:p>
        </p:txBody>
      </p:sp>
      <p:sp>
        <p:nvSpPr>
          <p:cNvPr id="2" name="Rectangle 1">
            <a:extLst>
              <a:ext uri="{FF2B5EF4-FFF2-40B4-BE49-F238E27FC236}">
                <a16:creationId xmlns:a16="http://schemas.microsoft.com/office/drawing/2014/main" id="{C4B7A8DC-8BA2-30F1-2D21-0F3252409D64}"/>
              </a:ext>
            </a:extLst>
          </p:cNvPr>
          <p:cNvSpPr/>
          <p:nvPr/>
        </p:nvSpPr>
        <p:spPr>
          <a:xfrm>
            <a:off x="6558704" y="5311489"/>
            <a:ext cx="2046235" cy="46855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Family-based interventions</a:t>
            </a:r>
          </a:p>
        </p:txBody>
      </p:sp>
      <p:sp>
        <p:nvSpPr>
          <p:cNvPr id="4" name="Rectangle 3">
            <a:extLst>
              <a:ext uri="{FF2B5EF4-FFF2-40B4-BE49-F238E27FC236}">
                <a16:creationId xmlns:a16="http://schemas.microsoft.com/office/drawing/2014/main" id="{214B3F1E-5086-D44F-6A34-0AFA0275F686}"/>
              </a:ext>
            </a:extLst>
          </p:cNvPr>
          <p:cNvSpPr/>
          <p:nvPr/>
        </p:nvSpPr>
        <p:spPr>
          <a:xfrm>
            <a:off x="8381018" y="5240074"/>
            <a:ext cx="2361750" cy="88499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9ED5"/>
                </a:solidFill>
                <a:effectLst/>
                <a:uLnTx/>
                <a:uFillTx/>
                <a:latin typeface="Arial" panose="020B0604020202020204" pitchFamily="34" charset="0"/>
                <a:ea typeface="+mn-ea"/>
                <a:cs typeface="Arial" panose="020B0604020202020204" pitchFamily="34" charset="0"/>
              </a:rPr>
              <a:t>Flexible modes of delivery (phone, in-person, self)</a:t>
            </a:r>
          </a:p>
        </p:txBody>
      </p:sp>
      <p:sp>
        <p:nvSpPr>
          <p:cNvPr id="5" name="Rectangle 4">
            <a:extLst>
              <a:ext uri="{FF2B5EF4-FFF2-40B4-BE49-F238E27FC236}">
                <a16:creationId xmlns:a16="http://schemas.microsoft.com/office/drawing/2014/main" id="{E5EBE8C8-1955-AAF7-EC5E-62504A1B9E46}"/>
              </a:ext>
            </a:extLst>
          </p:cNvPr>
          <p:cNvSpPr/>
          <p:nvPr/>
        </p:nvSpPr>
        <p:spPr>
          <a:xfrm>
            <a:off x="3009173" y="5100372"/>
            <a:ext cx="2046235" cy="109610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96B24"/>
                </a:solidFill>
                <a:effectLst/>
                <a:uLnTx/>
                <a:uFillTx/>
                <a:latin typeface="Arial" panose="020B0604020202020204" pitchFamily="34" charset="0"/>
                <a:ea typeface="+mn-ea"/>
                <a:cs typeface="Arial" panose="020B0604020202020204" pitchFamily="34" charset="0"/>
              </a:rPr>
              <a:t>Multisectoral and integrated approach</a:t>
            </a:r>
          </a:p>
        </p:txBody>
      </p:sp>
      <p:sp>
        <p:nvSpPr>
          <p:cNvPr id="6" name="Rectangle 5">
            <a:extLst>
              <a:ext uri="{FF2B5EF4-FFF2-40B4-BE49-F238E27FC236}">
                <a16:creationId xmlns:a16="http://schemas.microsoft.com/office/drawing/2014/main" id="{9AB1803C-F67A-D28F-AB9A-6F6203EEEF03}"/>
              </a:ext>
            </a:extLst>
          </p:cNvPr>
          <p:cNvSpPr/>
          <p:nvPr/>
        </p:nvSpPr>
        <p:spPr>
          <a:xfrm>
            <a:off x="1862055" y="4721270"/>
            <a:ext cx="1708854" cy="6353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02B93"/>
                </a:solidFill>
                <a:effectLst/>
                <a:uLnTx/>
                <a:uFillTx/>
                <a:latin typeface="Arial" panose="020B0604020202020204" pitchFamily="34" charset="0"/>
                <a:ea typeface="+mn-ea"/>
                <a:cs typeface="Arial" panose="020B0604020202020204" pitchFamily="34" charset="0"/>
              </a:rPr>
              <a:t>Location of services</a:t>
            </a:r>
          </a:p>
        </p:txBody>
      </p:sp>
      <p:sp>
        <p:nvSpPr>
          <p:cNvPr id="7" name="Rectangle 6">
            <a:extLst>
              <a:ext uri="{FF2B5EF4-FFF2-40B4-BE49-F238E27FC236}">
                <a16:creationId xmlns:a16="http://schemas.microsoft.com/office/drawing/2014/main" id="{FB4B36CF-B136-E6F7-C63E-D9797C73D717}"/>
              </a:ext>
            </a:extLst>
          </p:cNvPr>
          <p:cNvSpPr/>
          <p:nvPr/>
        </p:nvSpPr>
        <p:spPr>
          <a:xfrm>
            <a:off x="0" y="5110552"/>
            <a:ext cx="2563423" cy="7335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rial" panose="020B0604020202020204" pitchFamily="34" charset="0"/>
                <a:ea typeface="+mn-ea"/>
                <a:cs typeface="Arial" panose="020B0604020202020204" pitchFamily="34" charset="0"/>
              </a:rPr>
              <a:t>Access to information</a:t>
            </a:r>
          </a:p>
        </p:txBody>
      </p:sp>
      <p:sp>
        <p:nvSpPr>
          <p:cNvPr id="11" name="Rectangle 10">
            <a:extLst>
              <a:ext uri="{FF2B5EF4-FFF2-40B4-BE49-F238E27FC236}">
                <a16:creationId xmlns:a16="http://schemas.microsoft.com/office/drawing/2014/main" id="{C47E21F7-A853-2CD0-C61E-F7AD2763EB91}"/>
              </a:ext>
            </a:extLst>
          </p:cNvPr>
          <p:cNvSpPr/>
          <p:nvPr/>
        </p:nvSpPr>
        <p:spPr>
          <a:xfrm>
            <a:off x="9838531" y="3909337"/>
            <a:ext cx="1616331" cy="120121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Institutional and regional networks &amp; coordination</a:t>
            </a:r>
          </a:p>
        </p:txBody>
      </p:sp>
      <p:cxnSp>
        <p:nvCxnSpPr>
          <p:cNvPr id="15" name="Straight Arrow Connector 14">
            <a:extLst>
              <a:ext uri="{FF2B5EF4-FFF2-40B4-BE49-F238E27FC236}">
                <a16:creationId xmlns:a16="http://schemas.microsoft.com/office/drawing/2014/main" id="{756905C9-612E-60AC-6944-68CA888CA54B}"/>
              </a:ext>
            </a:extLst>
          </p:cNvPr>
          <p:cNvCxnSpPr>
            <a:cxnSpLocks/>
            <a:stCxn id="7" idx="0"/>
          </p:cNvCxnSpPr>
          <p:nvPr/>
        </p:nvCxnSpPr>
        <p:spPr>
          <a:xfrm flipV="1">
            <a:off x="1281712" y="4142177"/>
            <a:ext cx="989020" cy="9683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A2BB741D-8357-56F5-D6F2-AE1DA55C4236}"/>
              </a:ext>
            </a:extLst>
          </p:cNvPr>
          <p:cNvCxnSpPr>
            <a:cxnSpLocks/>
            <a:stCxn id="6" idx="0"/>
          </p:cNvCxnSpPr>
          <p:nvPr/>
        </p:nvCxnSpPr>
        <p:spPr>
          <a:xfrm flipV="1">
            <a:off x="2716482" y="4142177"/>
            <a:ext cx="0" cy="57909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FB3B4AB5-FBA8-5BDC-C36D-DF790B2F439D}"/>
              </a:ext>
            </a:extLst>
          </p:cNvPr>
          <p:cNvCxnSpPr>
            <a:cxnSpLocks/>
          </p:cNvCxnSpPr>
          <p:nvPr/>
        </p:nvCxnSpPr>
        <p:spPr>
          <a:xfrm flipH="1" flipV="1">
            <a:off x="3386331" y="4168045"/>
            <a:ext cx="630328" cy="107202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a:extLst>
              <a:ext uri="{FF2B5EF4-FFF2-40B4-BE49-F238E27FC236}">
                <a16:creationId xmlns:a16="http://schemas.microsoft.com/office/drawing/2014/main" id="{5162CB25-5EAB-E814-645B-93CE57066BA4}"/>
              </a:ext>
            </a:extLst>
          </p:cNvPr>
          <p:cNvCxnSpPr>
            <a:cxnSpLocks/>
            <a:stCxn id="2" idx="0"/>
          </p:cNvCxnSpPr>
          <p:nvPr/>
        </p:nvCxnSpPr>
        <p:spPr>
          <a:xfrm flipV="1">
            <a:off x="7581822" y="4544972"/>
            <a:ext cx="522558" cy="76651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8" name="Straight Arrow Connector 37">
            <a:extLst>
              <a:ext uri="{FF2B5EF4-FFF2-40B4-BE49-F238E27FC236}">
                <a16:creationId xmlns:a16="http://schemas.microsoft.com/office/drawing/2014/main" id="{8CF30F15-FE31-4FE5-BB16-9B435CECCC64}"/>
              </a:ext>
            </a:extLst>
          </p:cNvPr>
          <p:cNvCxnSpPr>
            <a:cxnSpLocks/>
            <a:stCxn id="4" idx="0"/>
          </p:cNvCxnSpPr>
          <p:nvPr/>
        </p:nvCxnSpPr>
        <p:spPr>
          <a:xfrm flipH="1" flipV="1">
            <a:off x="8577902" y="4416346"/>
            <a:ext cx="983991" cy="82372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40">
            <a:extLst>
              <a:ext uri="{FF2B5EF4-FFF2-40B4-BE49-F238E27FC236}">
                <a16:creationId xmlns:a16="http://schemas.microsoft.com/office/drawing/2014/main" id="{1240CAB5-1047-3A0C-9A7D-CCC421632F83}"/>
              </a:ext>
            </a:extLst>
          </p:cNvPr>
          <p:cNvCxnSpPr>
            <a:cxnSpLocks/>
            <a:stCxn id="11" idx="1"/>
          </p:cNvCxnSpPr>
          <p:nvPr/>
        </p:nvCxnSpPr>
        <p:spPr>
          <a:xfrm flipH="1" flipV="1">
            <a:off x="8759865" y="4253734"/>
            <a:ext cx="1078666" cy="2562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9533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94BD89-18E5-597B-3E0A-A3322F1ACF01}"/>
              </a:ext>
            </a:extLst>
          </p:cNvPr>
          <p:cNvGrpSpPr/>
          <p:nvPr/>
        </p:nvGrpSpPr>
        <p:grpSpPr>
          <a:xfrm>
            <a:off x="6497022" y="346253"/>
            <a:ext cx="5402889" cy="6108192"/>
            <a:chOff x="6528816" y="0"/>
            <a:chExt cx="5402889" cy="6108192"/>
          </a:xfrm>
        </p:grpSpPr>
        <p:pic>
          <p:nvPicPr>
            <p:cNvPr id="15" name="Picture 14">
              <a:extLst>
                <a:ext uri="{FF2B5EF4-FFF2-40B4-BE49-F238E27FC236}">
                  <a16:creationId xmlns:a16="http://schemas.microsoft.com/office/drawing/2014/main" id="{B5049D1F-D3D6-34BD-AC7A-0CB719916806}"/>
                </a:ext>
              </a:extLst>
            </p:cNvPr>
            <p:cNvPicPr>
              <a:picLocks noChangeAspect="1"/>
            </p:cNvPicPr>
            <p:nvPr/>
          </p:nvPicPr>
          <p:blipFill>
            <a:blip r:embed="rId3"/>
            <a:stretch>
              <a:fillRect/>
            </a:stretch>
          </p:blipFill>
          <p:spPr>
            <a:xfrm>
              <a:off x="6528816" y="0"/>
              <a:ext cx="5402889" cy="6108192"/>
            </a:xfrm>
            <a:prstGeom prst="rect">
              <a:avLst/>
            </a:prstGeom>
          </p:spPr>
        </p:pic>
        <p:sp>
          <p:nvSpPr>
            <p:cNvPr id="4" name="Oval 3">
              <a:extLst>
                <a:ext uri="{FF2B5EF4-FFF2-40B4-BE49-F238E27FC236}">
                  <a16:creationId xmlns:a16="http://schemas.microsoft.com/office/drawing/2014/main" id="{2611DC6E-E52C-124A-3C68-5196685A4AC6}"/>
                </a:ext>
              </a:extLst>
            </p:cNvPr>
            <p:cNvSpPr/>
            <p:nvPr/>
          </p:nvSpPr>
          <p:spPr>
            <a:xfrm>
              <a:off x="9345575" y="1578916"/>
              <a:ext cx="72557" cy="88932"/>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6F408BFD-19ED-058E-51FF-CC08495386EE}"/>
                </a:ext>
              </a:extLst>
            </p:cNvPr>
            <p:cNvSpPr/>
            <p:nvPr/>
          </p:nvSpPr>
          <p:spPr>
            <a:xfrm>
              <a:off x="9078537" y="2325124"/>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1112BEC1-2D5E-5C86-4F20-30976756A7CE}"/>
                </a:ext>
              </a:extLst>
            </p:cNvPr>
            <p:cNvSpPr/>
            <p:nvPr/>
          </p:nvSpPr>
          <p:spPr>
            <a:xfrm>
              <a:off x="9156947" y="2142885"/>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73653B45-85EB-F72A-A5F9-F462D2F38523}"/>
                </a:ext>
              </a:extLst>
            </p:cNvPr>
            <p:cNvSpPr/>
            <p:nvPr/>
          </p:nvSpPr>
          <p:spPr>
            <a:xfrm>
              <a:off x="9087094" y="1596416"/>
              <a:ext cx="72557" cy="88932"/>
            </a:xfrm>
            <a:prstGeom prst="ellipse">
              <a:avLst/>
            </a:prstGeom>
            <a:solidFill>
              <a:srgbClr val="7030A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CE3D90DC-7EAE-7D5B-6AC0-BCC7CC156FF4}"/>
                </a:ext>
              </a:extLst>
            </p:cNvPr>
            <p:cNvSpPr/>
            <p:nvPr/>
          </p:nvSpPr>
          <p:spPr>
            <a:xfrm>
              <a:off x="9131537" y="2236192"/>
              <a:ext cx="72557" cy="88932"/>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3146E0DB-74AC-6DAC-471A-C9CA29B40B04}"/>
                </a:ext>
              </a:extLst>
            </p:cNvPr>
            <p:cNvSpPr/>
            <p:nvPr/>
          </p:nvSpPr>
          <p:spPr>
            <a:xfrm>
              <a:off x="9272276" y="2919851"/>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BE2F4D54-A6EB-FC89-D5DE-5759BE8DF0C5}"/>
                </a:ext>
              </a:extLst>
            </p:cNvPr>
            <p:cNvSpPr/>
            <p:nvPr/>
          </p:nvSpPr>
          <p:spPr>
            <a:xfrm>
              <a:off x="9633618" y="3248190"/>
              <a:ext cx="72557" cy="88932"/>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C2C7AD43-2818-FBBF-7BF4-F6F95BB00275}"/>
                </a:ext>
              </a:extLst>
            </p:cNvPr>
            <p:cNvSpPr/>
            <p:nvPr/>
          </p:nvSpPr>
          <p:spPr>
            <a:xfrm>
              <a:off x="9418132" y="1899396"/>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26F6E870-C643-0ED8-E09F-E8C1F2CF7DB3}"/>
                </a:ext>
              </a:extLst>
            </p:cNvPr>
            <p:cNvSpPr/>
            <p:nvPr/>
          </p:nvSpPr>
          <p:spPr>
            <a:xfrm>
              <a:off x="9199719" y="2062703"/>
              <a:ext cx="72557" cy="88932"/>
            </a:xfrm>
            <a:prstGeom prst="ellipse">
              <a:avLst/>
            </a:prstGeom>
            <a:solidFill>
              <a:srgbClr val="FF85FF"/>
            </a:solidFill>
            <a:ln>
              <a:solidFill>
                <a:srgbClr val="FF85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CEB3315E-DA62-19FE-836D-06F5631AA1C0}"/>
                </a:ext>
              </a:extLst>
            </p:cNvPr>
            <p:cNvSpPr/>
            <p:nvPr/>
          </p:nvSpPr>
          <p:spPr>
            <a:xfrm>
              <a:off x="8239865" y="1156450"/>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2C23E5CA-BED7-3793-E02F-91E6EB6930B7}"/>
                </a:ext>
              </a:extLst>
            </p:cNvPr>
            <p:cNvSpPr/>
            <p:nvPr/>
          </p:nvSpPr>
          <p:spPr>
            <a:xfrm>
              <a:off x="6764721" y="92567"/>
              <a:ext cx="72557" cy="88932"/>
            </a:xfrm>
            <a:prstGeom prst="ellipse">
              <a:avLst/>
            </a:prstGeom>
            <a:solidFill>
              <a:srgbClr val="73FEFF"/>
            </a:solidFill>
            <a:ln>
              <a:solidFill>
                <a:srgbClr val="4DC3E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Text Placeholder 13">
            <a:extLst>
              <a:ext uri="{FF2B5EF4-FFF2-40B4-BE49-F238E27FC236}">
                <a16:creationId xmlns:a16="http://schemas.microsoft.com/office/drawing/2014/main" id="{3A020996-0822-D324-2CF0-C2CEAEDDC3C6}"/>
              </a:ext>
            </a:extLst>
          </p:cNvPr>
          <p:cNvSpPr>
            <a:spLocks noGrp="1"/>
          </p:cNvSpPr>
          <p:nvPr>
            <p:ph type="body" idx="10"/>
          </p:nvPr>
        </p:nvSpPr>
        <p:spPr>
          <a:xfrm>
            <a:off x="407567" y="1754648"/>
            <a:ext cx="7904856" cy="4746732"/>
          </a:xfrm>
        </p:spPr>
        <p:txBody>
          <a:bodyPr/>
          <a:lstStyle/>
          <a:p>
            <a:r>
              <a:rPr lang="en-US" sz="1800" b="1">
                <a:solidFill>
                  <a:srgbClr val="7030A0"/>
                </a:solidFill>
              </a:rPr>
              <a:t>Community-based participatory design </a:t>
            </a:r>
            <a:r>
              <a:rPr lang="en-US" sz="1800">
                <a:solidFill>
                  <a:srgbClr val="7030A0"/>
                </a:solidFill>
              </a:rPr>
              <a:t>of Entre </a:t>
            </a:r>
            <a:r>
              <a:rPr lang="en-US" sz="1800" err="1">
                <a:solidFill>
                  <a:srgbClr val="7030A0"/>
                </a:solidFill>
              </a:rPr>
              <a:t>Nosotras</a:t>
            </a:r>
            <a:r>
              <a:rPr lang="en-US" sz="1800">
                <a:solidFill>
                  <a:srgbClr val="7030A0"/>
                </a:solidFill>
              </a:rPr>
              <a:t> for migrant and host community women in Ecuador and Panamá (2020-2023, Funder: USAID)</a:t>
            </a:r>
          </a:p>
          <a:p>
            <a:r>
              <a:rPr lang="en-US" sz="1800">
                <a:solidFill>
                  <a:schemeClr val="accent2"/>
                </a:solidFill>
              </a:rPr>
              <a:t>Comparing </a:t>
            </a:r>
            <a:r>
              <a:rPr lang="en-US" sz="1800" b="1">
                <a:solidFill>
                  <a:schemeClr val="accent2"/>
                </a:solidFill>
              </a:rPr>
              <a:t>training/supervision strategies </a:t>
            </a:r>
            <a:r>
              <a:rPr lang="en-US" sz="1800">
                <a:solidFill>
                  <a:schemeClr val="accent2"/>
                </a:solidFill>
              </a:rPr>
              <a:t>for Group PM+ delivered through task sharing to migrants, refugees, and host community members in Colombia (2021-2023, Funder: USAID)</a:t>
            </a:r>
          </a:p>
          <a:p>
            <a:r>
              <a:rPr lang="en-US" sz="1800" b="1">
                <a:solidFill>
                  <a:schemeClr val="accent3"/>
                </a:solidFill>
              </a:rPr>
              <a:t>Remote delivery, training, and supervision </a:t>
            </a:r>
            <a:r>
              <a:rPr lang="en-US" sz="1800">
                <a:solidFill>
                  <a:schemeClr val="accent3"/>
                </a:solidFill>
              </a:rPr>
              <a:t>of interpersonal counseling for migrants and refugees in Perú (2021-2022, Funder: Columbia)</a:t>
            </a:r>
          </a:p>
          <a:p>
            <a:r>
              <a:rPr lang="en-US" sz="1800" b="1">
                <a:solidFill>
                  <a:schemeClr val="accent5"/>
                </a:solidFill>
              </a:rPr>
              <a:t>Integration</a:t>
            </a:r>
            <a:r>
              <a:rPr lang="en-US" sz="1800">
                <a:solidFill>
                  <a:schemeClr val="accent5"/>
                </a:solidFill>
              </a:rPr>
              <a:t> of MHPSS and economic interventions for migrant and refugee families in Ecuador (2022-2024, Funder: Columbia)</a:t>
            </a:r>
          </a:p>
          <a:p>
            <a:r>
              <a:rPr lang="en-US" sz="1800" b="1">
                <a:solidFill>
                  <a:srgbClr val="FF85FF"/>
                </a:solidFill>
              </a:rPr>
              <a:t>MHPSS for migrants in transit in Colombia</a:t>
            </a:r>
            <a:r>
              <a:rPr lang="en-US" sz="1800">
                <a:solidFill>
                  <a:srgbClr val="FF85FF"/>
                </a:solidFill>
              </a:rPr>
              <a:t> (2022-2027, Funder: NIH)</a:t>
            </a:r>
          </a:p>
          <a:p>
            <a:r>
              <a:rPr lang="en-US" sz="1800">
                <a:solidFill>
                  <a:srgbClr val="4DC3EC"/>
                </a:solidFill>
              </a:rPr>
              <a:t>Identifying </a:t>
            </a:r>
            <a:r>
              <a:rPr lang="en-US" sz="1800" b="1">
                <a:solidFill>
                  <a:srgbClr val="4DC3EC"/>
                </a:solidFill>
              </a:rPr>
              <a:t>risk and protective factors</a:t>
            </a:r>
            <a:r>
              <a:rPr lang="en-US" sz="1800">
                <a:solidFill>
                  <a:srgbClr val="4DC3EC"/>
                </a:solidFill>
              </a:rPr>
              <a:t> for mental health problems among migrants in transit in México (2023-2026, Funder: NIH)</a:t>
            </a:r>
          </a:p>
          <a:p>
            <a:endParaRPr lang="en-US" sz="1800"/>
          </a:p>
        </p:txBody>
      </p:sp>
      <p:sp>
        <p:nvSpPr>
          <p:cNvPr id="2" name="Title 1">
            <a:extLst>
              <a:ext uri="{FF2B5EF4-FFF2-40B4-BE49-F238E27FC236}">
                <a16:creationId xmlns:a16="http://schemas.microsoft.com/office/drawing/2014/main" id="{13C4D727-535B-80A5-263B-855BFA70C218}"/>
              </a:ext>
            </a:extLst>
          </p:cNvPr>
          <p:cNvSpPr>
            <a:spLocks noGrp="1"/>
          </p:cNvSpPr>
          <p:nvPr>
            <p:ph type="title"/>
          </p:nvPr>
        </p:nvSpPr>
        <p:spPr>
          <a:xfrm>
            <a:off x="407567" y="403555"/>
            <a:ext cx="6762152" cy="1137501"/>
          </a:xfrm>
        </p:spPr>
        <p:txBody>
          <a:bodyPr>
            <a:normAutofit/>
          </a:bodyPr>
          <a:lstStyle/>
          <a:p>
            <a:pPr>
              <a:lnSpc>
                <a:spcPct val="100000"/>
              </a:lnSpc>
            </a:pPr>
            <a:r>
              <a:rPr lang="en-US" sz="3200">
                <a:solidFill>
                  <a:schemeClr val="tx1"/>
                </a:solidFill>
              </a:rPr>
              <a:t>Completed and ongoing studies</a:t>
            </a:r>
          </a:p>
        </p:txBody>
      </p:sp>
      <p:pic>
        <p:nvPicPr>
          <p:cNvPr id="5122" name="Picture 2" descr="SISTEMA DE DATOS - HIAS AMERICA LATINA | Acoger al ...">
            <a:extLst>
              <a:ext uri="{FF2B5EF4-FFF2-40B4-BE49-F238E27FC236}">
                <a16:creationId xmlns:a16="http://schemas.microsoft.com/office/drawing/2014/main" id="{0CCC6090-5311-CFC5-C40E-9A4BBFED8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9583" y="432182"/>
            <a:ext cx="2040328" cy="110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25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16663EC3-60C3-11CA-C11F-CA74E95D00BB}"/>
              </a:ext>
            </a:extLst>
          </p:cNvPr>
          <p:cNvPicPr>
            <a:picLocks noChangeAspect="1"/>
          </p:cNvPicPr>
          <p:nvPr/>
        </p:nvPicPr>
        <p:blipFill rotWithShape="1">
          <a:blip r:embed="rId3"/>
          <a:srcRect l="11185" r="21167"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99F7B68F-2DDA-44E4-B532-0FE3E9D6C0FB}"/>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a:lnSpc>
                <a:spcPct val="90000"/>
              </a:lnSpc>
            </a:pPr>
            <a:r>
              <a:rPr lang="en-US" sz="4000">
                <a:solidFill>
                  <a:schemeClr val="tx1"/>
                </a:solidFill>
                <a:latin typeface="+mj-lt"/>
                <a:ea typeface="+mj-ea"/>
                <a:cs typeface="+mj-cs"/>
              </a:rPr>
              <a:t>Gaps and future directions</a:t>
            </a:r>
          </a:p>
        </p:txBody>
      </p:sp>
      <p:sp>
        <p:nvSpPr>
          <p:cNvPr id="2" name="Text Placeholder 1">
            <a:extLst>
              <a:ext uri="{FF2B5EF4-FFF2-40B4-BE49-F238E27FC236}">
                <a16:creationId xmlns:a16="http://schemas.microsoft.com/office/drawing/2014/main" id="{EFDD8347-0254-FBA4-2574-31F24AD9E677}"/>
              </a:ext>
            </a:extLst>
          </p:cNvPr>
          <p:cNvSpPr>
            <a:spLocks noGrp="1"/>
          </p:cNvSpPr>
          <p:nvPr>
            <p:ph type="body" idx="10"/>
          </p:nvPr>
        </p:nvSpPr>
        <p:spPr>
          <a:xfrm>
            <a:off x="5914102" y="2507227"/>
            <a:ext cx="5973097" cy="4129547"/>
          </a:xfrm>
        </p:spPr>
        <p:txBody>
          <a:bodyPr vert="horz" lIns="91440" tIns="45720" rIns="91440" bIns="45720" rtlCol="0" anchor="ctr">
            <a:noAutofit/>
          </a:bodyPr>
          <a:lstStyle/>
          <a:p>
            <a:pPr marR="0" indent="0">
              <a:lnSpc>
                <a:spcPct val="100000"/>
              </a:lnSpc>
              <a:spcBef>
                <a:spcPts val="0"/>
              </a:spcBef>
              <a:spcAft>
                <a:spcPts val="0"/>
              </a:spcAft>
              <a:buNone/>
            </a:pPr>
            <a:r>
              <a:rPr lang="en-US" b="1">
                <a:latin typeface="+mn-lt"/>
                <a:ea typeface="+mn-ea"/>
                <a:cs typeface="+mn-cs"/>
              </a:rPr>
              <a:t>Limited population-level mental health epidemiological data</a:t>
            </a:r>
          </a:p>
          <a:p>
            <a:pPr lvl="1" indent="-228600">
              <a:lnSpc>
                <a:spcPct val="100000"/>
              </a:lnSpc>
              <a:spcBef>
                <a:spcPts val="0"/>
              </a:spcBef>
              <a:buFont typeface="Arial" panose="020B0604020202020204" pitchFamily="34" charset="0"/>
              <a:buChar char="•"/>
            </a:pPr>
            <a:r>
              <a:rPr lang="en-US" sz="1800">
                <a:solidFill>
                  <a:schemeClr val="tx1"/>
                </a:solidFill>
              </a:rPr>
              <a:t>Incorporate mental health indicators into population-based surveys</a:t>
            </a:r>
          </a:p>
          <a:p>
            <a:pPr lvl="1" indent="-228600">
              <a:lnSpc>
                <a:spcPct val="100000"/>
              </a:lnSpc>
              <a:spcBef>
                <a:spcPts val="0"/>
              </a:spcBef>
              <a:buFont typeface="Arial" panose="020B0604020202020204" pitchFamily="34" charset="0"/>
              <a:buChar char="•"/>
            </a:pPr>
            <a:r>
              <a:rPr lang="en-US" sz="1800">
                <a:solidFill>
                  <a:schemeClr val="tx1"/>
                </a:solidFill>
              </a:rPr>
              <a:t>Measure community and population-level impact of interventions</a:t>
            </a:r>
          </a:p>
          <a:p>
            <a:pPr marL="228589" lvl="1">
              <a:lnSpc>
                <a:spcPct val="100000"/>
              </a:lnSpc>
              <a:spcBef>
                <a:spcPts val="0"/>
              </a:spcBef>
            </a:pPr>
            <a:endParaRPr lang="en-US">
              <a:solidFill>
                <a:schemeClr val="tx1"/>
              </a:solidFill>
            </a:endParaRPr>
          </a:p>
          <a:p>
            <a:pPr marR="0" indent="0">
              <a:lnSpc>
                <a:spcPct val="100000"/>
              </a:lnSpc>
              <a:spcBef>
                <a:spcPts val="0"/>
              </a:spcBef>
              <a:spcAft>
                <a:spcPts val="0"/>
              </a:spcAft>
              <a:buNone/>
            </a:pPr>
            <a:r>
              <a:rPr lang="en-US" b="1">
                <a:latin typeface="+mn-lt"/>
                <a:ea typeface="+mn-ea"/>
                <a:cs typeface="+mn-cs"/>
              </a:rPr>
              <a:t>Barriers to scalability, sustainability, and impact of interventions</a:t>
            </a:r>
          </a:p>
          <a:p>
            <a:pPr lvl="1" indent="-228600">
              <a:lnSpc>
                <a:spcPct val="100000"/>
              </a:lnSpc>
              <a:spcBef>
                <a:spcPts val="0"/>
              </a:spcBef>
              <a:buFont typeface="Arial" panose="020B0604020202020204" pitchFamily="34" charset="0"/>
              <a:buChar char="•"/>
            </a:pPr>
            <a:r>
              <a:rPr lang="en-US" sz="1800">
                <a:solidFill>
                  <a:schemeClr val="tx1"/>
                </a:solidFill>
              </a:rPr>
              <a:t>Integrate mental health into existing systems of care (e.g., HIV programming)</a:t>
            </a:r>
          </a:p>
          <a:p>
            <a:pPr lvl="1" indent="-228600">
              <a:lnSpc>
                <a:spcPct val="100000"/>
              </a:lnSpc>
              <a:spcBef>
                <a:spcPts val="0"/>
              </a:spcBef>
              <a:buFont typeface="Arial" panose="020B0604020202020204" pitchFamily="34" charset="0"/>
              <a:buChar char="•"/>
            </a:pPr>
            <a:r>
              <a:rPr lang="en-US" sz="1800">
                <a:solidFill>
                  <a:schemeClr val="tx1"/>
                </a:solidFill>
              </a:rPr>
              <a:t>Tailor mental health interventions for key populations</a:t>
            </a:r>
          </a:p>
          <a:p>
            <a:pPr lvl="1" indent="-228600">
              <a:lnSpc>
                <a:spcPct val="100000"/>
              </a:lnSpc>
              <a:spcBef>
                <a:spcPts val="0"/>
              </a:spcBef>
              <a:buFont typeface="Arial" panose="020B0604020202020204" pitchFamily="34" charset="0"/>
              <a:buChar char="•"/>
            </a:pPr>
            <a:r>
              <a:rPr lang="en-US" sz="1800">
                <a:solidFill>
                  <a:schemeClr val="tx1"/>
                </a:solidFill>
              </a:rPr>
              <a:t>Need for implementation research and multistakeholder collaborations</a:t>
            </a:r>
            <a:endParaRPr lang="en-US" sz="1800">
              <a:effectLst/>
              <a:latin typeface="+mn-lt"/>
              <a:ea typeface="+mn-ea"/>
              <a:cs typeface="+mn-cs"/>
            </a:endParaRPr>
          </a:p>
        </p:txBody>
      </p:sp>
    </p:spTree>
    <p:extLst>
      <p:ext uri="{BB962C8B-B14F-4D97-AF65-F5344CB8AC3E}">
        <p14:creationId xmlns:p14="http://schemas.microsoft.com/office/powerpoint/2010/main" val="2264352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8844-3B91-0515-F0BE-BC652F9DCB49}"/>
              </a:ext>
            </a:extLst>
          </p:cNvPr>
          <p:cNvPicPr>
            <a:picLocks noChangeAspect="1"/>
          </p:cNvPicPr>
          <p:nvPr/>
        </p:nvPicPr>
        <p:blipFill rotWithShape="1">
          <a:blip r:embed="rId3"/>
          <a:srcRect r="-3" b="6388"/>
          <a:stretch/>
        </p:blipFill>
        <p:spPr>
          <a:xfrm>
            <a:off x="4611200" y="965197"/>
            <a:ext cx="7078995" cy="4969934"/>
          </a:xfrm>
          <a:prstGeom prst="rect">
            <a:avLst/>
          </a:prstGeom>
          <a:noFill/>
          <a:ln>
            <a:noFill/>
          </a:ln>
        </p:spPr>
      </p:pic>
      <p:sp>
        <p:nvSpPr>
          <p:cNvPr id="3" name="Title 2">
            <a:extLst>
              <a:ext uri="{FF2B5EF4-FFF2-40B4-BE49-F238E27FC236}">
                <a16:creationId xmlns:a16="http://schemas.microsoft.com/office/drawing/2014/main" id="{02A11D67-BC21-EFD2-07C9-FB7EA48DD194}"/>
              </a:ext>
            </a:extLst>
          </p:cNvPr>
          <p:cNvSpPr>
            <a:spLocks noGrp="1"/>
          </p:cNvSpPr>
          <p:nvPr>
            <p:ph type="title"/>
          </p:nvPr>
        </p:nvSpPr>
        <p:spPr>
          <a:xfrm>
            <a:off x="658368" y="985165"/>
            <a:ext cx="4268653" cy="716084"/>
          </a:xfrm>
        </p:spPr>
        <p:txBody>
          <a:bodyPr anchor="b">
            <a:normAutofit/>
          </a:bodyPr>
          <a:lstStyle/>
          <a:p>
            <a:r>
              <a:rPr lang="en-US"/>
              <a:t>Thank you!</a:t>
            </a:r>
          </a:p>
        </p:txBody>
      </p:sp>
      <p:sp>
        <p:nvSpPr>
          <p:cNvPr id="2" name="Text Placeholder 1">
            <a:extLst>
              <a:ext uri="{FF2B5EF4-FFF2-40B4-BE49-F238E27FC236}">
                <a16:creationId xmlns:a16="http://schemas.microsoft.com/office/drawing/2014/main" id="{596EF557-9825-D301-047D-DE5F522EA6D1}"/>
              </a:ext>
            </a:extLst>
          </p:cNvPr>
          <p:cNvSpPr>
            <a:spLocks noGrp="1"/>
          </p:cNvSpPr>
          <p:nvPr>
            <p:ph type="body" idx="1"/>
          </p:nvPr>
        </p:nvSpPr>
        <p:spPr>
          <a:xfrm>
            <a:off x="658369" y="1834652"/>
            <a:ext cx="4268652" cy="4100479"/>
          </a:xfrm>
        </p:spPr>
        <p:txBody>
          <a:bodyPr>
            <a:normAutofit/>
          </a:bodyPr>
          <a:lstStyle/>
          <a:p>
            <a:endParaRPr lang="en-US"/>
          </a:p>
          <a:p>
            <a:r>
              <a:rPr lang="en-US"/>
              <a:t>Claire Greene</a:t>
            </a:r>
          </a:p>
          <a:p>
            <a:pPr lvl="1"/>
            <a:r>
              <a:rPr lang="en-US" sz="1800">
                <a:solidFill>
                  <a:schemeClr val="tx1"/>
                </a:solidFill>
                <a:hlinkClick r:id="rId4"/>
              </a:rPr>
              <a:t>mg4069@cumc.columbia.edu</a:t>
            </a:r>
            <a:endParaRPr lang="en-US" sz="1800">
              <a:solidFill>
                <a:schemeClr val="tx1"/>
              </a:solidFill>
            </a:endParaRPr>
          </a:p>
          <a:p>
            <a:pPr lvl="1"/>
            <a:endParaRPr lang="en-US" sz="1800">
              <a:solidFill>
                <a:schemeClr val="tx1"/>
              </a:solidFill>
            </a:endParaRPr>
          </a:p>
          <a:p>
            <a:r>
              <a:rPr lang="en-US"/>
              <a:t>Jeremy Kane</a:t>
            </a:r>
          </a:p>
          <a:p>
            <a:pPr lvl="1"/>
            <a:r>
              <a:rPr lang="en-US" sz="1800">
                <a:solidFill>
                  <a:schemeClr val="tx1"/>
                </a:solidFill>
                <a:hlinkClick r:id="rId5"/>
              </a:rPr>
              <a:t>jk4397@cumc.columbia.edu</a:t>
            </a:r>
            <a:endParaRPr lang="en-US" sz="1800">
              <a:solidFill>
                <a:schemeClr val="tx1"/>
              </a:solidFill>
            </a:endParaRPr>
          </a:p>
          <a:p>
            <a:pPr lvl="1"/>
            <a:endParaRPr lang="en-US" sz="1800">
              <a:solidFill>
                <a:schemeClr val="tx1"/>
              </a:solidFill>
            </a:endParaRPr>
          </a:p>
        </p:txBody>
      </p:sp>
    </p:spTree>
    <p:extLst>
      <p:ext uri="{BB962C8B-B14F-4D97-AF65-F5344CB8AC3E}">
        <p14:creationId xmlns:p14="http://schemas.microsoft.com/office/powerpoint/2010/main" val="2322775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a:t>This webinar recording and slides will be posted on </a:t>
            </a:r>
            <a:r>
              <a:rPr lang="en-US" sz="3200" b="1">
                <a:highlight>
                  <a:srgbClr val="975CA5"/>
                </a:highlight>
              </a:rPr>
              <a:t>www.icap.columbia.edu</a:t>
            </a:r>
            <a:endParaRPr lang="en-US" sz="4400" b="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466164" y="380999"/>
            <a:ext cx="11259671" cy="5572125"/>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endParaRPr lang="en-US" sz="4000">
              <a:solidFill>
                <a:schemeClr val="bg1"/>
              </a:solidFill>
              <a:latin typeface="Calibri" panose="020F0502020204030204" pitchFamily="34" charset="0"/>
            </a:endParaRPr>
          </a:p>
          <a:p>
            <a:r>
              <a:rPr lang="en-US" sz="4000" i="0">
                <a:solidFill>
                  <a:schemeClr val="bg1"/>
                </a:solidFill>
                <a:effectLst/>
                <a:latin typeface="Calibri" panose="020F0502020204030204" pitchFamily="34" charset="0"/>
              </a:rPr>
              <a:t>Please join us for next month’s </a:t>
            </a:r>
          </a:p>
          <a:p>
            <a:r>
              <a:rPr lang="en-US" sz="4000" i="0">
                <a:solidFill>
                  <a:schemeClr val="bg1"/>
                </a:solidFill>
                <a:effectLst/>
                <a:latin typeface="Calibri" panose="020F0502020204030204" pitchFamily="34" charset="0"/>
              </a:rPr>
              <a:t>Grand Rounds: </a:t>
            </a:r>
          </a:p>
          <a:p>
            <a:endParaRPr lang="en-US" sz="4000" i="0">
              <a:solidFill>
                <a:schemeClr val="bg1"/>
              </a:solidFill>
              <a:effectLst/>
              <a:latin typeface="Calibri" panose="020F0502020204030204" pitchFamily="34" charset="0"/>
            </a:endParaRPr>
          </a:p>
          <a:p>
            <a:r>
              <a:rPr lang="en-US" sz="4000">
                <a:solidFill>
                  <a:schemeClr val="bg1"/>
                </a:solidFill>
                <a:latin typeface="Calibri" panose="020F0502020204030204" pitchFamily="34" charset="0"/>
              </a:rPr>
              <a:t>State of the Mpox Epidemic: Global, National, and Local Perspectives</a:t>
            </a:r>
          </a:p>
          <a:p>
            <a:endParaRPr lang="en-US" sz="4000" i="0">
              <a:solidFill>
                <a:schemeClr val="bg1"/>
              </a:solidFill>
              <a:effectLst/>
              <a:latin typeface="Calibri" panose="020F0502020204030204" pitchFamily="34" charset="0"/>
            </a:endParaRPr>
          </a:p>
          <a:p>
            <a:r>
              <a:rPr lang="en-US" sz="4000">
                <a:solidFill>
                  <a:schemeClr val="bg1"/>
                </a:solidFill>
                <a:latin typeface="Calibri" panose="020F0502020204030204" pitchFamily="34" charset="0"/>
              </a:rPr>
              <a:t>Tuesday, June 25, 2024</a:t>
            </a:r>
            <a:endParaRPr lang="en-US" sz="4000" i="0">
              <a:solidFill>
                <a:schemeClr val="bg1"/>
              </a:solidFill>
              <a:effectLst/>
              <a:latin typeface="Calibri" panose="020F0502020204030204" pitchFamily="34" charset="0"/>
            </a:endParaRPr>
          </a:p>
          <a:p>
            <a:endParaRPr lang="en-US" sz="4000" b="0">
              <a:solidFill>
                <a:schemeClr val="bg1"/>
              </a:solidFill>
              <a:latin typeface="Calibri" panose="020F0502020204030204" pitchFamily="34" charset="0"/>
            </a:endParaRPr>
          </a:p>
          <a:p>
            <a:br>
              <a:rPr lang="en-US" b="0">
                <a:latin typeface="+mn-lt"/>
              </a:rPr>
            </a:br>
            <a:endParaRPr lang="en-US" b="0">
              <a:solidFill>
                <a:schemeClr val="bg1"/>
              </a:solidFill>
              <a:latin typeface="+mn-lt"/>
            </a:endParaRPr>
          </a:p>
        </p:txBody>
      </p:sp>
    </p:spTree>
    <p:extLst>
      <p:ext uri="{BB962C8B-B14F-4D97-AF65-F5344CB8AC3E}">
        <p14:creationId xmlns:p14="http://schemas.microsoft.com/office/powerpoint/2010/main" val="314778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
            <a:extLst>
              <a:ext uri="{FF2B5EF4-FFF2-40B4-BE49-F238E27FC236}">
                <a16:creationId xmlns:a16="http://schemas.microsoft.com/office/drawing/2014/main" id="{2E0649DE-1CE5-35A7-DA73-ABB5B6194364}"/>
              </a:ext>
            </a:extLst>
          </p:cNvPr>
          <p:cNvSpPr>
            <a:spLocks noGrp="1"/>
          </p:cNvSpPr>
          <p:nvPr>
            <p:ph type="subTitle" idx="1"/>
          </p:nvPr>
        </p:nvSpPr>
        <p:spPr>
          <a:xfrm>
            <a:off x="501616" y="3689156"/>
            <a:ext cx="6387638" cy="962190"/>
          </a:xfrm>
        </p:spPr>
        <p:txBody>
          <a:bodyPr>
            <a:normAutofit/>
          </a:bodyPr>
          <a:lstStyle/>
          <a:p>
            <a:r>
              <a:rPr lang="en-US" sz="2400"/>
              <a:t>We MUST appreciate and develop programs that address the mind-body connection </a:t>
            </a:r>
          </a:p>
        </p:txBody>
      </p:sp>
      <p:sp>
        <p:nvSpPr>
          <p:cNvPr id="2" name="Title 1">
            <a:extLst>
              <a:ext uri="{FF2B5EF4-FFF2-40B4-BE49-F238E27FC236}">
                <a16:creationId xmlns:a16="http://schemas.microsoft.com/office/drawing/2014/main" id="{D3782E72-2B82-5FFA-5D89-D69A56ED3115}"/>
              </a:ext>
            </a:extLst>
          </p:cNvPr>
          <p:cNvSpPr>
            <a:spLocks noGrp="1"/>
          </p:cNvSpPr>
          <p:nvPr>
            <p:ph type="title"/>
          </p:nvPr>
        </p:nvSpPr>
        <p:spPr>
          <a:xfrm>
            <a:off x="501616" y="1838673"/>
            <a:ext cx="6387639" cy="1827156"/>
          </a:xfrm>
        </p:spPr>
        <p:txBody>
          <a:bodyPr anchor="ctr">
            <a:normAutofit/>
          </a:bodyPr>
          <a:lstStyle/>
          <a:p>
            <a:r>
              <a:rPr lang="en-US" sz="4800"/>
              <a:t>To achieve 95-95-95</a:t>
            </a:r>
          </a:p>
        </p:txBody>
      </p:sp>
      <p:pic>
        <p:nvPicPr>
          <p:cNvPr id="7" name="Content Placeholder 6" descr="A child taking a pill&#10;&#10;Description automatically generated">
            <a:extLst>
              <a:ext uri="{FF2B5EF4-FFF2-40B4-BE49-F238E27FC236}">
                <a16:creationId xmlns:a16="http://schemas.microsoft.com/office/drawing/2014/main" id="{0A885D8C-B622-9CA1-4CD6-D7FD5F8AA0AB}"/>
              </a:ext>
            </a:extLst>
          </p:cNvPr>
          <p:cNvPicPr>
            <a:picLocks noGrp="1" noChangeAspect="1"/>
          </p:cNvPicPr>
          <p:nvPr>
            <p:ph type="pic" sz="quarter" idx="10"/>
          </p:nvPr>
        </p:nvPicPr>
        <p:blipFill rotWithShape="1">
          <a:blip r:embed="rId2"/>
          <a:srcRect l="12442" r="15102"/>
          <a:stretch/>
        </p:blipFill>
        <p:spPr>
          <a:xfrm>
            <a:off x="7222920" y="10"/>
            <a:ext cx="4969080" cy="6857990"/>
          </a:xfrm>
          <a:noFill/>
        </p:spPr>
      </p:pic>
    </p:spTree>
    <p:extLst>
      <p:ext uri="{BB962C8B-B14F-4D97-AF65-F5344CB8AC3E}">
        <p14:creationId xmlns:p14="http://schemas.microsoft.com/office/powerpoint/2010/main" val="3730126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AF88B1-4644-74E6-4F9C-05106FC7CF44}"/>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8881AD2F-A1D9-E64A-10E6-8EDF4F3A2B87}"/>
              </a:ext>
            </a:extLst>
          </p:cNvPr>
          <p:cNvSpPr>
            <a:spLocks noGrp="1"/>
          </p:cNvSpPr>
          <p:nvPr>
            <p:ph sz="quarter" idx="11"/>
          </p:nvPr>
        </p:nvSpPr>
        <p:spPr>
          <a:xfrm>
            <a:off x="1920209" y="1630244"/>
            <a:ext cx="10047377" cy="4451999"/>
          </a:xfrm>
        </p:spPr>
        <p:txBody>
          <a:bodyPr>
            <a:normAutofit lnSpcReduction="10000"/>
          </a:bodyPr>
          <a:lstStyle/>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sz="1200">
              <a:hlinkClick r:id="rId3"/>
            </a:endParaRPr>
          </a:p>
          <a:p>
            <a:endParaRPr lang="en-US" sz="1200">
              <a:hlinkClick r:id="rId3"/>
            </a:endParaRPr>
          </a:p>
          <a:p>
            <a:r>
              <a:rPr lang="en-US" sz="1200">
                <a:hlinkClick r:id="rId3"/>
              </a:rPr>
              <a:t>Mind-Body Connection (joannasoh.com)</a:t>
            </a:r>
            <a:endParaRPr lang="en-US" sz="1200"/>
          </a:p>
          <a:p>
            <a:r>
              <a:rPr lang="en-US" sz="1200">
                <a:hlinkClick r:id="rId4"/>
              </a:rPr>
              <a:t>Trust and the Cycle of Thoughts, Feelings, and Behaviors - LIFE Marriage Retreats</a:t>
            </a:r>
            <a:endParaRPr lang="en-US" sz="1200"/>
          </a:p>
        </p:txBody>
      </p:sp>
      <p:pic>
        <p:nvPicPr>
          <p:cNvPr id="12" name="Picture 11" descr="A diagram of a triangle&#10;&#10;Description automatically generated">
            <a:extLst>
              <a:ext uri="{FF2B5EF4-FFF2-40B4-BE49-F238E27FC236}">
                <a16:creationId xmlns:a16="http://schemas.microsoft.com/office/drawing/2014/main" id="{D50263B7-725A-1375-EAB9-EE3B5C1CCBA2}"/>
              </a:ext>
            </a:extLst>
          </p:cNvPr>
          <p:cNvPicPr>
            <a:picLocks noChangeAspect="1"/>
          </p:cNvPicPr>
          <p:nvPr/>
        </p:nvPicPr>
        <p:blipFill>
          <a:blip r:embed="rId5"/>
          <a:stretch>
            <a:fillRect/>
          </a:stretch>
        </p:blipFill>
        <p:spPr>
          <a:xfrm>
            <a:off x="1920209" y="517290"/>
            <a:ext cx="9330403" cy="4646301"/>
          </a:xfrm>
          <a:prstGeom prst="rect">
            <a:avLst/>
          </a:prstGeom>
        </p:spPr>
      </p:pic>
    </p:spTree>
    <p:extLst>
      <p:ext uri="{BB962C8B-B14F-4D97-AF65-F5344CB8AC3E}">
        <p14:creationId xmlns:p14="http://schemas.microsoft.com/office/powerpoint/2010/main" val="110258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872BA5-52A5-2DE5-549C-BD8CE963C933}"/>
              </a:ext>
            </a:extLst>
          </p:cNvPr>
          <p:cNvSpPr>
            <a:spLocks noGrp="1"/>
          </p:cNvSpPr>
          <p:nvPr>
            <p:ph type="title"/>
          </p:nvPr>
        </p:nvSpPr>
        <p:spPr/>
        <p:txBody>
          <a:bodyPr/>
          <a:lstStyle/>
          <a:p>
            <a:r>
              <a:rPr lang="en-US"/>
              <a:t>Mental Health Care Evolution </a:t>
            </a:r>
          </a:p>
        </p:txBody>
      </p:sp>
      <p:graphicFrame>
        <p:nvGraphicFramePr>
          <p:cNvPr id="7" name="Content Placeholder 6">
            <a:extLst>
              <a:ext uri="{FF2B5EF4-FFF2-40B4-BE49-F238E27FC236}">
                <a16:creationId xmlns:a16="http://schemas.microsoft.com/office/drawing/2014/main" id="{49B7BEE0-998A-E857-F149-2FC2EC4C62E3}"/>
              </a:ext>
            </a:extLst>
          </p:cNvPr>
          <p:cNvGraphicFramePr>
            <a:graphicFrameLocks noGrp="1"/>
          </p:cNvGraphicFramePr>
          <p:nvPr>
            <p:ph sz="quarter" idx="11"/>
          </p:nvPr>
        </p:nvGraphicFramePr>
        <p:xfrm>
          <a:off x="1920875" y="1511301"/>
          <a:ext cx="8529411" cy="3052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Dollar with solid fill">
            <a:extLst>
              <a:ext uri="{FF2B5EF4-FFF2-40B4-BE49-F238E27FC236}">
                <a16:creationId xmlns:a16="http://schemas.microsoft.com/office/drawing/2014/main" id="{E6D51085-A4E5-D5B2-1B88-77FDA28648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94309" y="3880826"/>
            <a:ext cx="914400" cy="914400"/>
          </a:xfrm>
          <a:prstGeom prst="rect">
            <a:avLst/>
          </a:prstGeom>
        </p:spPr>
      </p:pic>
      <p:pic>
        <p:nvPicPr>
          <p:cNvPr id="12" name="Graphic 11" descr="Doctor female with solid fill">
            <a:extLst>
              <a:ext uri="{FF2B5EF4-FFF2-40B4-BE49-F238E27FC236}">
                <a16:creationId xmlns:a16="http://schemas.microsoft.com/office/drawing/2014/main" id="{0BB4738B-2E79-CD6D-71C2-0E713D89E2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09" y="3891959"/>
            <a:ext cx="914400" cy="914400"/>
          </a:xfrm>
          <a:prstGeom prst="rect">
            <a:avLst/>
          </a:prstGeom>
        </p:spPr>
      </p:pic>
      <p:pic>
        <p:nvPicPr>
          <p:cNvPr id="14" name="Graphic 13" descr="Medicine with solid fill">
            <a:extLst>
              <a:ext uri="{FF2B5EF4-FFF2-40B4-BE49-F238E27FC236}">
                <a16:creationId xmlns:a16="http://schemas.microsoft.com/office/drawing/2014/main" id="{51AC42D5-6550-AA3D-4905-2F23FABBE8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99475" y="3938303"/>
            <a:ext cx="914400" cy="914400"/>
          </a:xfrm>
          <a:prstGeom prst="rect">
            <a:avLst/>
          </a:prstGeom>
        </p:spPr>
      </p:pic>
      <p:sp>
        <p:nvSpPr>
          <p:cNvPr id="15" name="TextBox 14">
            <a:extLst>
              <a:ext uri="{FF2B5EF4-FFF2-40B4-BE49-F238E27FC236}">
                <a16:creationId xmlns:a16="http://schemas.microsoft.com/office/drawing/2014/main" id="{3A14919E-EAAD-08ED-6470-458B1D5CF558}"/>
              </a:ext>
            </a:extLst>
          </p:cNvPr>
          <p:cNvSpPr txBox="1"/>
          <p:nvPr/>
        </p:nvSpPr>
        <p:spPr>
          <a:xfrm>
            <a:off x="7618258" y="5146644"/>
            <a:ext cx="389895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Evidence-based mental health care</a:t>
            </a:r>
          </a:p>
        </p:txBody>
      </p:sp>
    </p:spTree>
    <p:extLst>
      <p:ext uri="{BB962C8B-B14F-4D97-AF65-F5344CB8AC3E}">
        <p14:creationId xmlns:p14="http://schemas.microsoft.com/office/powerpoint/2010/main" val="40861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1204-F10D-A1B3-5BA9-C6FF04E0B149}"/>
              </a:ext>
            </a:extLst>
          </p:cNvPr>
          <p:cNvSpPr>
            <a:spLocks noGrp="1"/>
          </p:cNvSpPr>
          <p:nvPr>
            <p:ph type="title"/>
          </p:nvPr>
        </p:nvSpPr>
        <p:spPr>
          <a:xfrm>
            <a:off x="1480568" y="-287382"/>
            <a:ext cx="10047377" cy="1343660"/>
          </a:xfrm>
        </p:spPr>
        <p:txBody>
          <a:bodyPr/>
          <a:lstStyle/>
          <a:p>
            <a:r>
              <a:rPr lang="en-US"/>
              <a:t>Research and Advocacy- 2009</a:t>
            </a:r>
          </a:p>
        </p:txBody>
      </p:sp>
      <p:pic>
        <p:nvPicPr>
          <p:cNvPr id="5" name="Picture 4" descr="A collage of children's guide&#10;&#10;Description automatically generated">
            <a:extLst>
              <a:ext uri="{FF2B5EF4-FFF2-40B4-BE49-F238E27FC236}">
                <a16:creationId xmlns:a16="http://schemas.microsoft.com/office/drawing/2014/main" id="{20090854-B657-B078-04DC-1B67EBC48BB1}"/>
              </a:ext>
            </a:extLst>
          </p:cNvPr>
          <p:cNvPicPr>
            <a:picLocks noChangeAspect="1"/>
          </p:cNvPicPr>
          <p:nvPr/>
        </p:nvPicPr>
        <p:blipFill>
          <a:blip r:embed="rId3"/>
          <a:stretch>
            <a:fillRect/>
          </a:stretch>
        </p:blipFill>
        <p:spPr>
          <a:xfrm>
            <a:off x="5132943" y="1426464"/>
            <a:ext cx="3235092" cy="4182925"/>
          </a:xfrm>
          <a:prstGeom prst="rect">
            <a:avLst/>
          </a:prstGeom>
        </p:spPr>
      </p:pic>
      <p:sp>
        <p:nvSpPr>
          <p:cNvPr id="7" name="TextBox 6">
            <a:extLst>
              <a:ext uri="{FF2B5EF4-FFF2-40B4-BE49-F238E27FC236}">
                <a16:creationId xmlns:a16="http://schemas.microsoft.com/office/drawing/2014/main" id="{24C1B995-6DD1-633F-B4F8-C8DE74EF9EB3}"/>
              </a:ext>
            </a:extLst>
          </p:cNvPr>
          <p:cNvSpPr txBox="1"/>
          <p:nvPr/>
        </p:nvSpPr>
        <p:spPr>
          <a:xfrm>
            <a:off x="4955288" y="5925311"/>
            <a:ext cx="75242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mn-cs"/>
              </a:rPr>
              <a:t>Senefeld</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S., Strasser, S., Campbell, J.</a:t>
            </a:r>
          </a:p>
        </p:txBody>
      </p:sp>
    </p:spTree>
    <p:extLst>
      <p:ext uri="{BB962C8B-B14F-4D97-AF65-F5344CB8AC3E}">
        <p14:creationId xmlns:p14="http://schemas.microsoft.com/office/powerpoint/2010/main" val="2544782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AP_powerpoint_lightblue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ICAP Logo with Blue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ICAP - Primary Digital Palette">
      <a:dk1>
        <a:srgbClr val="000000"/>
      </a:dk1>
      <a:lt1>
        <a:srgbClr val="FFFFFF"/>
      </a:lt1>
      <a:dk2>
        <a:srgbClr val="022069"/>
      </a:dk2>
      <a:lt2>
        <a:srgbClr val="B9D9EB"/>
      </a:lt2>
      <a:accent1>
        <a:srgbClr val="6CACE3"/>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1" ma:contentTypeDescription="NGO Document content type" ma:contentTypeScope="" ma:versionID="e63b89470fe57da074579f98df0adf5d">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4865acd4e12714af64ec65f2440f6a3d"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lcf76f155ced4ddcb4097134ff3c332f xmlns="2636c69e-d6b9-4f6b-a248-45fd91a90b4d">
      <Terms xmlns="http://schemas.microsoft.com/office/infopath/2007/PartnerControls"/>
    </lcf76f155ced4ddcb4097134ff3c332f>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Props1.xml><?xml version="1.0" encoding="utf-8"?>
<ds:datastoreItem xmlns:ds="http://schemas.openxmlformats.org/officeDocument/2006/customXml" ds:itemID="{5E3A3729-5A98-48AA-B9E4-3F3153065220}">
  <ds:schemaRefs>
    <ds:schemaRef ds:uri="2636c69e-d6b9-4f6b-a248-45fd91a90b4d"/>
    <ds:schemaRef ds:uri="c629780e-db83-45bc-a257-7c8c4fd6b9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16BB1F-8881-4FD7-ABF9-8D9FDA44ADFA}">
  <ds:schemaRefs>
    <ds:schemaRef ds:uri="http://schemas.microsoft.com/sharepoint/v3/contenttype/forms"/>
  </ds:schemaRefs>
</ds:datastoreItem>
</file>

<file path=customXml/itemProps3.xml><?xml version="1.0" encoding="utf-8"?>
<ds:datastoreItem xmlns:ds="http://schemas.openxmlformats.org/officeDocument/2006/customXml" ds:itemID="{1B2F795F-2D3D-4322-92F2-4FFCDA24AD50}">
  <ds:schemaRefs>
    <ds:schemaRef ds:uri="http://www.w3.org/XML/1998/namespace"/>
    <ds:schemaRef ds:uri="http://purl.org/dc/terms/"/>
    <ds:schemaRef ds:uri="http://schemas.openxmlformats.org/package/2006/metadata/core-properties"/>
    <ds:schemaRef ds:uri="http://purl.org/dc/dcmitype/"/>
    <ds:schemaRef ds:uri="http://schemas.microsoft.com/office/2006/documentManagement/types"/>
    <ds:schemaRef ds:uri="2636c69e-d6b9-4f6b-a248-45fd91a90b4d"/>
    <ds:schemaRef ds:uri="http://schemas.microsoft.com/office/2006/metadata/properties"/>
    <ds:schemaRef ds:uri="http://purl.org/dc/elements/1.1/"/>
    <ds:schemaRef ds:uri="http://schemas.microsoft.com/office/infopath/2007/PartnerControls"/>
    <ds:schemaRef ds:uri="c629780e-db83-45bc-a257-7c8c4fd6b9cb"/>
  </ds:schemaRefs>
</ds:datastoreItem>
</file>

<file path=docProps/app.xml><?xml version="1.0" encoding="utf-8"?>
<Properties xmlns="http://schemas.openxmlformats.org/officeDocument/2006/extended-properties" xmlns:vt="http://schemas.openxmlformats.org/officeDocument/2006/docPropsVTypes">
  <TotalTime>0</TotalTime>
  <Words>5120</Words>
  <Application>Microsoft Office PowerPoint</Application>
  <PresentationFormat>Widescreen</PresentationFormat>
  <Paragraphs>548</Paragraphs>
  <Slides>60</Slides>
  <Notes>43</Notes>
  <HiddenSlides>2</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60</vt:i4>
      </vt:variant>
    </vt:vector>
  </HeadingPairs>
  <TitlesOfParts>
    <vt:vector size="78" baseType="lpstr">
      <vt:lpstr>Aptos</vt:lpstr>
      <vt:lpstr>Aptos Display</vt:lpstr>
      <vt:lpstr>Arial</vt:lpstr>
      <vt:lpstr>Bahnschrift SemiBold</vt:lpstr>
      <vt:lpstr>Calibri</vt:lpstr>
      <vt:lpstr>Calibri Light</vt:lpstr>
      <vt:lpstr>Century Gothic</vt:lpstr>
      <vt:lpstr>ElsevierGulliver</vt:lpstr>
      <vt:lpstr>Garamond</vt:lpstr>
      <vt:lpstr>Helvetica</vt:lpstr>
      <vt:lpstr>LucidaGrande</vt:lpstr>
      <vt:lpstr>Noah Reg</vt:lpstr>
      <vt:lpstr>Noah W05 Regular</vt:lpstr>
      <vt:lpstr>Office Theme</vt:lpstr>
      <vt:lpstr>ICAP_powerpoint_lightbluebackground</vt:lpstr>
      <vt:lpstr>6_ICAP Logo with Blue Header</vt:lpstr>
      <vt:lpstr>1_Office Theme</vt:lpstr>
      <vt:lpstr>2_Office Theme</vt:lpstr>
      <vt:lpstr>Intervention Approaches in Global Mental Health: Current Strategies and Future Directions    </vt:lpstr>
      <vt:lpstr>PowerPoint Presentation</vt:lpstr>
      <vt:lpstr>PowerPoint Presentation</vt:lpstr>
      <vt:lpstr>PowerPoint Presentation</vt:lpstr>
      <vt:lpstr>Mental health      </vt:lpstr>
      <vt:lpstr>To achieve 95-95-95</vt:lpstr>
      <vt:lpstr>PowerPoint Presentation</vt:lpstr>
      <vt:lpstr>Mental Health Care Evolution </vt:lpstr>
      <vt:lpstr>Research and Advocacy- 2009</vt:lpstr>
      <vt:lpstr>2011</vt:lpstr>
      <vt:lpstr>2014</vt:lpstr>
      <vt:lpstr>2023</vt:lpstr>
      <vt:lpstr>PowerPoint Presentation</vt:lpstr>
      <vt:lpstr>Intervention approaches in global mental health: current strategies and future directions</vt:lpstr>
      <vt:lpstr>Outline</vt:lpstr>
      <vt:lpstr>What is global mental health and why is it needed?</vt:lpstr>
      <vt:lpstr>There is no health without mental health. </vt:lpstr>
      <vt:lpstr>There is no health without mental health. yet….</vt:lpstr>
      <vt:lpstr>PowerPoint Presentation</vt:lpstr>
      <vt:lpstr>Humanitarian health and global mental health</vt:lpstr>
      <vt:lpstr>PowerPoint Presentation</vt:lpstr>
      <vt:lpstr>Fundamentals of global mental health intervention approaches</vt:lpstr>
      <vt:lpstr>Commonly used intervention approaches in GMH</vt:lpstr>
      <vt:lpstr>Cultural concepts of distress</vt:lpstr>
      <vt:lpstr>Barriers to mental health interventions in LMIC</vt:lpstr>
      <vt:lpstr>Task-shifting (aka task-sharing)</vt:lpstr>
      <vt:lpstr>In global mental health, nearly all interventions are provided by lay counselors</vt:lpstr>
      <vt:lpstr>Apprenticeship model and train the trainer</vt:lpstr>
      <vt:lpstr>Transdiagnostic Approaches</vt:lpstr>
      <vt:lpstr>PowerPoint Presentation</vt:lpstr>
      <vt:lpstr>Current Approach – Siloed </vt:lpstr>
      <vt:lpstr>Common Elements Treatment Approach (CETA)</vt:lpstr>
      <vt:lpstr>CETA Train the Trainer</vt:lpstr>
      <vt:lpstr>CETA studies and programs globally</vt:lpstr>
      <vt:lpstr>Three Zambia CETA Studies</vt:lpstr>
      <vt:lpstr>PowerPoint Presentation</vt:lpstr>
      <vt:lpstr>Stepped Care Model</vt:lpstr>
      <vt:lpstr>PowerPoint Presentation</vt:lpstr>
      <vt:lpstr>Ukuundapwa Chapamo Randomised Controlled Trial</vt:lpstr>
      <vt:lpstr>Study Location: Mantapala Settlement</vt:lpstr>
      <vt:lpstr>Baseline Data</vt:lpstr>
      <vt:lpstr>Summary</vt:lpstr>
      <vt:lpstr>Global mental health implementation research:  Bridging research and practice</vt:lpstr>
      <vt:lpstr>Migration in Latin America</vt:lpstr>
      <vt:lpstr>Evaluating mental health and psychosocial support (MHPSS) interventions for refugee, migrant, and host communities in Latin America</vt:lpstr>
      <vt:lpstr>Characteristics of the pooled sample (n=385)</vt:lpstr>
      <vt:lpstr>Those who are most vulnerable and likely in greatest need appear to be the hardest to reach with MHPSS</vt:lpstr>
      <vt:lpstr>Implementation strategies to promote access to MHPSS for hard-to-reach displaced populations</vt:lpstr>
      <vt:lpstr>Multisectoral integration of mental health and economic interventions for refugee and migrant families in Ecuador</vt:lpstr>
      <vt:lpstr>Integration of economic and MHPSS interventions for refugee and migrant families in Ecuador</vt:lpstr>
      <vt:lpstr>Preliminary findings suggest that integrating focused, non-specialized MHPSS can reduce symptoms of common mental disorders (n=50 families)</vt:lpstr>
      <vt:lpstr>PowerPoint Presentation</vt:lpstr>
      <vt:lpstr>Emerging strategies to promote reach and retention in MHPSS for migrants in transit in Colombia</vt:lpstr>
      <vt:lpstr>Completed and ongoing studies</vt:lpstr>
      <vt:lpstr>Gaps and future directions</vt:lpstr>
      <vt:lpstr>Thank you!</vt:lpstr>
      <vt:lpstr>Q&amp;A</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Mental Health, and Beyond: How Research Could Protect Youth in a Rapidly Changing World</dc:title>
  <dc:creator>Hendery, Sara E.</dc:creator>
  <cp:lastModifiedBy>Sara Hendery</cp:lastModifiedBy>
  <cp:revision>1</cp:revision>
  <dcterms:created xsi:type="dcterms:W3CDTF">2023-09-11T19:32:12Z</dcterms:created>
  <dcterms:modified xsi:type="dcterms:W3CDTF">2024-05-21T16:31:28Z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