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70" r:id="rId6"/>
    <p:sldId id="283" r:id="rId7"/>
    <p:sldId id="284" r:id="rId8"/>
    <p:sldId id="285" r:id="rId9"/>
    <p:sldId id="286" r:id="rId10"/>
    <p:sldId id="293" r:id="rId11"/>
    <p:sldId id="287" r:id="rId12"/>
    <p:sldId id="294" r:id="rId13"/>
    <p:sldId id="295" r:id="rId14"/>
    <p:sldId id="288" r:id="rId15"/>
    <p:sldId id="289" r:id="rId16"/>
    <p:sldId id="290" r:id="rId17"/>
    <p:sldId id="291" r:id="rId18"/>
    <p:sldId id="292" r:id="rId19"/>
    <p:sldId id="297" r:id="rId20"/>
    <p:sldId id="298" r:id="rId21"/>
    <p:sldId id="299" r:id="rId22"/>
  </p:sldIdLst>
  <p:sldSz cx="7429500" cy="10744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9" userDrawn="1">
          <p15:clr>
            <a:srgbClr val="A4A3A4"/>
          </p15:clr>
        </p15:guide>
        <p15:guide id="2" pos="23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C4329B-9673-047B-6E1F-D396584D9F12}" name="Cassia Wells" initials="CW" userId="S::caw2208@ICAPatColumbia.onmicrosoft.com::a6da94d1-ef31-4f9d-80a8-98c65890a0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sta, Cristiane" initials="CC" lastIdx="19" clrIdx="0">
    <p:extLst>
      <p:ext uri="{19B8F6BF-5375-455C-9EA6-DF929625EA0E}">
        <p15:presenceInfo xmlns:p15="http://schemas.microsoft.com/office/powerpoint/2012/main" userId="S::co123@cumc.columbia.edu::500facc9-f91b-4ebd-b531-5ed183b461eb" providerId="AD"/>
      </p:ext>
    </p:extLst>
  </p:cmAuthor>
  <p:cmAuthor id="2" name="Anne Schoeneborn" initials="AS" lastIdx="5" clrIdx="1">
    <p:extLst>
      <p:ext uri="{19B8F6BF-5375-455C-9EA6-DF929625EA0E}">
        <p15:presenceInfo xmlns:p15="http://schemas.microsoft.com/office/powerpoint/2012/main" userId="S::aes2219@cumc.columbia.edu::cef815dc-2fd2-4f8e-9c33-b545d089ab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169"/>
    <a:srgbClr val="E7F5F0"/>
    <a:srgbClr val="000000"/>
    <a:srgbClr val="00B8A5"/>
    <a:srgbClr val="00B5DE"/>
    <a:srgbClr val="BFECF7"/>
    <a:srgbClr val="975CA5"/>
    <a:srgbClr val="02B5DF"/>
    <a:srgbClr val="FEB912"/>
    <a:srgbClr val="B0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E58ED-A5CD-AB4A-B63E-CE878C63A6FD}" v="30" dt="2024-01-24T16:02:21.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637"/>
  </p:normalViewPr>
  <p:slideViewPr>
    <p:cSldViewPr snapToGrid="0">
      <p:cViewPr varScale="1">
        <p:scale>
          <a:sx n="41" d="100"/>
          <a:sy n="41" d="100"/>
        </p:scale>
        <p:origin x="2220" y="28"/>
      </p:cViewPr>
      <p:guideLst>
        <p:guide orient="horz" pos="3459"/>
        <p:guide pos="23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030A1-EAC8-5F42-B114-870F7F07C6F9}" type="doc">
      <dgm:prSet loTypeId="urn:microsoft.com/office/officeart/2005/8/layout/process2" loCatId="" qsTypeId="urn:microsoft.com/office/officeart/2005/8/quickstyle/simple1" qsCatId="simple" csTypeId="urn:microsoft.com/office/officeart/2005/8/colors/accent5_2" csCatId="accent5" phldr="1"/>
      <dgm:spPr/>
    </dgm:pt>
    <dgm:pt modelId="{7A3F12DF-494A-C945-AC88-EBB749DEDD6F}">
      <dgm:prSet phldrT="[Text]"/>
      <dgm:spPr/>
      <dgm:t>
        <a:bodyPr/>
        <a:lstStyle/>
        <a:p>
          <a:pPr>
            <a:buFont typeface="Arial" panose="020B0604020202020204" pitchFamily="34" charset="0"/>
            <a:buChar char="•"/>
          </a:pPr>
          <a:r>
            <a:rPr lang="en-US" b="0" i="0"/>
            <a:t>Confirm HIV Negative Status​</a:t>
          </a:r>
          <a:endParaRPr lang="en-US"/>
        </a:p>
      </dgm:t>
    </dgm:pt>
    <dgm:pt modelId="{9B5C9D7D-FECF-A245-8C0B-B29404384FC7}" type="parTrans" cxnId="{D2636105-0095-5646-A8BC-1D81CCB6F30B}">
      <dgm:prSet/>
      <dgm:spPr/>
      <dgm:t>
        <a:bodyPr/>
        <a:lstStyle/>
        <a:p>
          <a:endParaRPr lang="en-US"/>
        </a:p>
      </dgm:t>
    </dgm:pt>
    <dgm:pt modelId="{D7786E8D-9CC8-8741-AC05-0F064198B82F}" type="sibTrans" cxnId="{D2636105-0095-5646-A8BC-1D81CCB6F30B}">
      <dgm:prSet/>
      <dgm:spPr/>
      <dgm:t>
        <a:bodyPr/>
        <a:lstStyle/>
        <a:p>
          <a:endParaRPr lang="en-US"/>
        </a:p>
      </dgm:t>
    </dgm:pt>
    <dgm:pt modelId="{59122169-2EB7-E742-B5DE-D0DE52D6B96E}">
      <dgm:prSet/>
      <dgm:spPr/>
      <dgm:t>
        <a:bodyPr/>
        <a:lstStyle/>
        <a:p>
          <a:pPr>
            <a:buFont typeface="Arial" panose="020B0604020202020204" pitchFamily="34" charset="0"/>
            <a:buChar char="•"/>
          </a:pPr>
          <a:r>
            <a:rPr lang="en-US" b="0" i="0"/>
            <a:t>Screen for Substantial Risk for HIV ​</a:t>
          </a:r>
        </a:p>
      </dgm:t>
    </dgm:pt>
    <dgm:pt modelId="{F003D63F-B81A-C84A-B354-BE788815E905}" type="parTrans" cxnId="{1439F4A1-2EC8-944F-9432-B21989781DA7}">
      <dgm:prSet/>
      <dgm:spPr/>
      <dgm:t>
        <a:bodyPr/>
        <a:lstStyle/>
        <a:p>
          <a:endParaRPr lang="en-US"/>
        </a:p>
      </dgm:t>
    </dgm:pt>
    <dgm:pt modelId="{017D7E13-3643-3849-A1C4-3E453A31186B}" type="sibTrans" cxnId="{1439F4A1-2EC8-944F-9432-B21989781DA7}">
      <dgm:prSet/>
      <dgm:spPr/>
      <dgm:t>
        <a:bodyPr/>
        <a:lstStyle/>
        <a:p>
          <a:endParaRPr lang="en-US"/>
        </a:p>
      </dgm:t>
    </dgm:pt>
    <dgm:pt modelId="{76F6E234-F59C-214D-B294-E7F487941071}">
      <dgm:prSet/>
      <dgm:spPr/>
      <dgm:t>
        <a:bodyPr/>
        <a:lstStyle/>
        <a:p>
          <a:pPr>
            <a:buFont typeface="Arial" panose="020B0604020202020204" pitchFamily="34" charset="0"/>
            <a:buChar char="•"/>
          </a:pPr>
          <a:r>
            <a:rPr lang="en-US" b="0" i="0"/>
            <a:t>Informed Choice </a:t>
          </a:r>
          <a:br>
            <a:rPr lang="en-US" b="0" i="0"/>
          </a:br>
          <a:r>
            <a:rPr lang="en-US" b="0" i="0"/>
            <a:t>PrEP Counseling​</a:t>
          </a:r>
        </a:p>
      </dgm:t>
    </dgm:pt>
    <dgm:pt modelId="{2D46831D-2999-0F4C-88BD-05CDEE7AC183}" type="parTrans" cxnId="{47C29E5C-F5C3-1C45-A2D4-A473AED3337B}">
      <dgm:prSet/>
      <dgm:spPr/>
      <dgm:t>
        <a:bodyPr/>
        <a:lstStyle/>
        <a:p>
          <a:endParaRPr lang="en-US"/>
        </a:p>
      </dgm:t>
    </dgm:pt>
    <dgm:pt modelId="{D49F82BC-867B-0A40-8033-6D4399280628}" type="sibTrans" cxnId="{47C29E5C-F5C3-1C45-A2D4-A473AED3337B}">
      <dgm:prSet/>
      <dgm:spPr/>
      <dgm:t>
        <a:bodyPr/>
        <a:lstStyle/>
        <a:p>
          <a:endParaRPr lang="en-US"/>
        </a:p>
      </dgm:t>
    </dgm:pt>
    <dgm:pt modelId="{AAA3D26F-F647-4748-BB93-332F174EA198}">
      <dgm:prSet/>
      <dgm:spPr/>
      <dgm:t>
        <a:bodyPr/>
        <a:lstStyle/>
        <a:p>
          <a:pPr>
            <a:buFont typeface="Arial" panose="020B0604020202020204" pitchFamily="34" charset="0"/>
            <a:buChar char="•"/>
          </a:pPr>
          <a:r>
            <a:rPr lang="en-US" b="0" i="0"/>
            <a:t>Establish Eligibility for CAB-LA</a:t>
          </a:r>
        </a:p>
      </dgm:t>
    </dgm:pt>
    <dgm:pt modelId="{8E96C8EB-18AF-FE4F-83B9-C4D81664162A}" type="parTrans" cxnId="{35FD3A3A-6805-6844-82FB-63803D7B45DF}">
      <dgm:prSet/>
      <dgm:spPr/>
      <dgm:t>
        <a:bodyPr/>
        <a:lstStyle/>
        <a:p>
          <a:endParaRPr lang="en-US"/>
        </a:p>
      </dgm:t>
    </dgm:pt>
    <dgm:pt modelId="{D4611D3F-52D8-034D-94A3-90C8B308A11F}" type="sibTrans" cxnId="{35FD3A3A-6805-6844-82FB-63803D7B45DF}">
      <dgm:prSet/>
      <dgm:spPr/>
      <dgm:t>
        <a:bodyPr/>
        <a:lstStyle/>
        <a:p>
          <a:endParaRPr lang="en-US"/>
        </a:p>
      </dgm:t>
    </dgm:pt>
    <dgm:pt modelId="{D115A887-7D97-514D-B6CA-5539030C8F35}">
      <dgm:prSet/>
      <dgm:spPr/>
      <dgm:t>
        <a:bodyPr/>
        <a:lstStyle/>
        <a:p>
          <a:pPr>
            <a:buFont typeface="Arial" panose="020B0604020202020204" pitchFamily="34" charset="0"/>
            <a:buChar char="•"/>
          </a:pPr>
          <a:r>
            <a:rPr lang="en-US" b="0" i="0"/>
            <a:t>Initiate PrEP​</a:t>
          </a:r>
        </a:p>
      </dgm:t>
    </dgm:pt>
    <dgm:pt modelId="{95278410-2859-C349-905A-BAA0014C8549}" type="parTrans" cxnId="{8E87E26A-DAF1-CE48-AB7B-21D051EBC2DF}">
      <dgm:prSet/>
      <dgm:spPr/>
      <dgm:t>
        <a:bodyPr/>
        <a:lstStyle/>
        <a:p>
          <a:endParaRPr lang="en-US"/>
        </a:p>
      </dgm:t>
    </dgm:pt>
    <dgm:pt modelId="{20D5EF55-876E-B24D-A6BB-AA8A4032883D}" type="sibTrans" cxnId="{8E87E26A-DAF1-CE48-AB7B-21D051EBC2DF}">
      <dgm:prSet/>
      <dgm:spPr/>
      <dgm:t>
        <a:bodyPr/>
        <a:lstStyle/>
        <a:p>
          <a:endParaRPr lang="en-US"/>
        </a:p>
      </dgm:t>
    </dgm:pt>
    <dgm:pt modelId="{7B187D2F-4B41-7144-86AD-375A532A9216}" type="pres">
      <dgm:prSet presAssocID="{368030A1-EAC8-5F42-B114-870F7F07C6F9}" presName="linearFlow" presStyleCnt="0">
        <dgm:presLayoutVars>
          <dgm:resizeHandles val="exact"/>
        </dgm:presLayoutVars>
      </dgm:prSet>
      <dgm:spPr/>
    </dgm:pt>
    <dgm:pt modelId="{51F7572F-A4B8-2044-8210-40803D57CCDF}" type="pres">
      <dgm:prSet presAssocID="{7A3F12DF-494A-C945-AC88-EBB749DEDD6F}" presName="node" presStyleLbl="node1" presStyleIdx="0" presStyleCnt="5">
        <dgm:presLayoutVars>
          <dgm:bulletEnabled val="1"/>
        </dgm:presLayoutVars>
      </dgm:prSet>
      <dgm:spPr/>
    </dgm:pt>
    <dgm:pt modelId="{9120AC59-9CE7-EB40-AF48-475E199D30EA}" type="pres">
      <dgm:prSet presAssocID="{D7786E8D-9CC8-8741-AC05-0F064198B82F}" presName="sibTrans" presStyleLbl="sibTrans2D1" presStyleIdx="0" presStyleCnt="4"/>
      <dgm:spPr/>
    </dgm:pt>
    <dgm:pt modelId="{C94C0F7B-BA7E-4F41-B2A7-7C50A864D6A7}" type="pres">
      <dgm:prSet presAssocID="{D7786E8D-9CC8-8741-AC05-0F064198B82F}" presName="connectorText" presStyleLbl="sibTrans2D1" presStyleIdx="0" presStyleCnt="4"/>
      <dgm:spPr/>
    </dgm:pt>
    <dgm:pt modelId="{3C74B70F-1FD7-A148-84F5-F89BB22DB985}" type="pres">
      <dgm:prSet presAssocID="{59122169-2EB7-E742-B5DE-D0DE52D6B96E}" presName="node" presStyleLbl="node1" presStyleIdx="1" presStyleCnt="5">
        <dgm:presLayoutVars>
          <dgm:bulletEnabled val="1"/>
        </dgm:presLayoutVars>
      </dgm:prSet>
      <dgm:spPr/>
    </dgm:pt>
    <dgm:pt modelId="{15BE8D93-65C3-F544-8F79-23454D366A40}" type="pres">
      <dgm:prSet presAssocID="{017D7E13-3643-3849-A1C4-3E453A31186B}" presName="sibTrans" presStyleLbl="sibTrans2D1" presStyleIdx="1" presStyleCnt="4"/>
      <dgm:spPr/>
    </dgm:pt>
    <dgm:pt modelId="{CC28DCC7-B958-D847-BBB8-32B154E731E5}" type="pres">
      <dgm:prSet presAssocID="{017D7E13-3643-3849-A1C4-3E453A31186B}" presName="connectorText" presStyleLbl="sibTrans2D1" presStyleIdx="1" presStyleCnt="4"/>
      <dgm:spPr/>
    </dgm:pt>
    <dgm:pt modelId="{04AA235F-E162-8249-8521-BE2321FD14DF}" type="pres">
      <dgm:prSet presAssocID="{76F6E234-F59C-214D-B294-E7F487941071}" presName="node" presStyleLbl="node1" presStyleIdx="2" presStyleCnt="5">
        <dgm:presLayoutVars>
          <dgm:bulletEnabled val="1"/>
        </dgm:presLayoutVars>
      </dgm:prSet>
      <dgm:spPr/>
    </dgm:pt>
    <dgm:pt modelId="{E622E257-7593-554D-88E1-55D001320733}" type="pres">
      <dgm:prSet presAssocID="{D49F82BC-867B-0A40-8033-6D4399280628}" presName="sibTrans" presStyleLbl="sibTrans2D1" presStyleIdx="2" presStyleCnt="4"/>
      <dgm:spPr/>
    </dgm:pt>
    <dgm:pt modelId="{EE3A2D3E-B7AD-5C44-9B04-D1159961340A}" type="pres">
      <dgm:prSet presAssocID="{D49F82BC-867B-0A40-8033-6D4399280628}" presName="connectorText" presStyleLbl="sibTrans2D1" presStyleIdx="2" presStyleCnt="4"/>
      <dgm:spPr/>
    </dgm:pt>
    <dgm:pt modelId="{BA85C724-102A-B64A-B643-4073B878E1C9}" type="pres">
      <dgm:prSet presAssocID="{AAA3D26F-F647-4748-BB93-332F174EA198}" presName="node" presStyleLbl="node1" presStyleIdx="3" presStyleCnt="5">
        <dgm:presLayoutVars>
          <dgm:bulletEnabled val="1"/>
        </dgm:presLayoutVars>
      </dgm:prSet>
      <dgm:spPr/>
    </dgm:pt>
    <dgm:pt modelId="{77E9BB54-1686-7644-A466-0B5B6A2BBD1B}" type="pres">
      <dgm:prSet presAssocID="{D4611D3F-52D8-034D-94A3-90C8B308A11F}" presName="sibTrans" presStyleLbl="sibTrans2D1" presStyleIdx="3" presStyleCnt="4"/>
      <dgm:spPr/>
    </dgm:pt>
    <dgm:pt modelId="{808E959A-2256-5D49-A4A9-8601C9D539A2}" type="pres">
      <dgm:prSet presAssocID="{D4611D3F-52D8-034D-94A3-90C8B308A11F}" presName="connectorText" presStyleLbl="sibTrans2D1" presStyleIdx="3" presStyleCnt="4"/>
      <dgm:spPr/>
    </dgm:pt>
    <dgm:pt modelId="{D92D7686-1C30-E242-A4E2-580973D856B9}" type="pres">
      <dgm:prSet presAssocID="{D115A887-7D97-514D-B6CA-5539030C8F35}" presName="node" presStyleLbl="node1" presStyleIdx="4" presStyleCnt="5">
        <dgm:presLayoutVars>
          <dgm:bulletEnabled val="1"/>
        </dgm:presLayoutVars>
      </dgm:prSet>
      <dgm:spPr/>
    </dgm:pt>
  </dgm:ptLst>
  <dgm:cxnLst>
    <dgm:cxn modelId="{CADF0105-D7A4-8544-B04B-884FB6FCAD21}" type="presOf" srcId="{D7786E8D-9CC8-8741-AC05-0F064198B82F}" destId="{9120AC59-9CE7-EB40-AF48-475E199D30EA}" srcOrd="0" destOrd="0" presId="urn:microsoft.com/office/officeart/2005/8/layout/process2"/>
    <dgm:cxn modelId="{D2636105-0095-5646-A8BC-1D81CCB6F30B}" srcId="{368030A1-EAC8-5F42-B114-870F7F07C6F9}" destId="{7A3F12DF-494A-C945-AC88-EBB749DEDD6F}" srcOrd="0" destOrd="0" parTransId="{9B5C9D7D-FECF-A245-8C0B-B29404384FC7}" sibTransId="{D7786E8D-9CC8-8741-AC05-0F064198B82F}"/>
    <dgm:cxn modelId="{01D0130E-26A5-8043-A48E-6712834AC12A}" type="presOf" srcId="{D49F82BC-867B-0A40-8033-6D4399280628}" destId="{E622E257-7593-554D-88E1-55D001320733}" srcOrd="0" destOrd="0" presId="urn:microsoft.com/office/officeart/2005/8/layout/process2"/>
    <dgm:cxn modelId="{09E3DC10-FBE3-F342-BF80-4ABD0E5BB563}" type="presOf" srcId="{D4611D3F-52D8-034D-94A3-90C8B308A11F}" destId="{77E9BB54-1686-7644-A466-0B5B6A2BBD1B}" srcOrd="0" destOrd="0" presId="urn:microsoft.com/office/officeart/2005/8/layout/process2"/>
    <dgm:cxn modelId="{DD8D3815-1523-BB41-BB30-084E53C90FC3}" type="presOf" srcId="{D49F82BC-867B-0A40-8033-6D4399280628}" destId="{EE3A2D3E-B7AD-5C44-9B04-D1159961340A}" srcOrd="1" destOrd="0" presId="urn:microsoft.com/office/officeart/2005/8/layout/process2"/>
    <dgm:cxn modelId="{70CEAA20-01DA-8B4F-A957-1F05D41A70BF}" type="presOf" srcId="{7A3F12DF-494A-C945-AC88-EBB749DEDD6F}" destId="{51F7572F-A4B8-2044-8210-40803D57CCDF}" srcOrd="0" destOrd="0" presId="urn:microsoft.com/office/officeart/2005/8/layout/process2"/>
    <dgm:cxn modelId="{891F082F-7301-BE44-A77F-DE82DC8804B1}" type="presOf" srcId="{D7786E8D-9CC8-8741-AC05-0F064198B82F}" destId="{C94C0F7B-BA7E-4F41-B2A7-7C50A864D6A7}" srcOrd="1" destOrd="0" presId="urn:microsoft.com/office/officeart/2005/8/layout/process2"/>
    <dgm:cxn modelId="{35FD3A3A-6805-6844-82FB-63803D7B45DF}" srcId="{368030A1-EAC8-5F42-B114-870F7F07C6F9}" destId="{AAA3D26F-F647-4748-BB93-332F174EA198}" srcOrd="3" destOrd="0" parTransId="{8E96C8EB-18AF-FE4F-83B9-C4D81664162A}" sibTransId="{D4611D3F-52D8-034D-94A3-90C8B308A11F}"/>
    <dgm:cxn modelId="{47C29E5C-F5C3-1C45-A2D4-A473AED3337B}" srcId="{368030A1-EAC8-5F42-B114-870F7F07C6F9}" destId="{76F6E234-F59C-214D-B294-E7F487941071}" srcOrd="2" destOrd="0" parTransId="{2D46831D-2999-0F4C-88BD-05CDEE7AC183}" sibTransId="{D49F82BC-867B-0A40-8033-6D4399280628}"/>
    <dgm:cxn modelId="{8E87E26A-DAF1-CE48-AB7B-21D051EBC2DF}" srcId="{368030A1-EAC8-5F42-B114-870F7F07C6F9}" destId="{D115A887-7D97-514D-B6CA-5539030C8F35}" srcOrd="4" destOrd="0" parTransId="{95278410-2859-C349-905A-BAA0014C8549}" sibTransId="{20D5EF55-876E-B24D-A6BB-AA8A4032883D}"/>
    <dgm:cxn modelId="{24FC3957-7C91-3C43-8F6B-0684F46A0068}" type="presOf" srcId="{59122169-2EB7-E742-B5DE-D0DE52D6B96E}" destId="{3C74B70F-1FD7-A148-84F5-F89BB22DB985}" srcOrd="0" destOrd="0" presId="urn:microsoft.com/office/officeart/2005/8/layout/process2"/>
    <dgm:cxn modelId="{D0049389-998C-A24D-9680-1A424ECDCF0A}" type="presOf" srcId="{D4611D3F-52D8-034D-94A3-90C8B308A11F}" destId="{808E959A-2256-5D49-A4A9-8601C9D539A2}" srcOrd="1" destOrd="0" presId="urn:microsoft.com/office/officeart/2005/8/layout/process2"/>
    <dgm:cxn modelId="{256C198F-CBCB-6D42-A14B-C77693664388}" type="presOf" srcId="{368030A1-EAC8-5F42-B114-870F7F07C6F9}" destId="{7B187D2F-4B41-7144-86AD-375A532A9216}" srcOrd="0" destOrd="0" presId="urn:microsoft.com/office/officeart/2005/8/layout/process2"/>
    <dgm:cxn modelId="{3A83299F-35F1-DA4A-80F7-C4E03C5F5519}" type="presOf" srcId="{76F6E234-F59C-214D-B294-E7F487941071}" destId="{04AA235F-E162-8249-8521-BE2321FD14DF}" srcOrd="0" destOrd="0" presId="urn:microsoft.com/office/officeart/2005/8/layout/process2"/>
    <dgm:cxn modelId="{1439F4A1-2EC8-944F-9432-B21989781DA7}" srcId="{368030A1-EAC8-5F42-B114-870F7F07C6F9}" destId="{59122169-2EB7-E742-B5DE-D0DE52D6B96E}" srcOrd="1" destOrd="0" parTransId="{F003D63F-B81A-C84A-B354-BE788815E905}" sibTransId="{017D7E13-3643-3849-A1C4-3E453A31186B}"/>
    <dgm:cxn modelId="{E42716AA-FF14-C74A-BD76-E97D42368744}" type="presOf" srcId="{AAA3D26F-F647-4748-BB93-332F174EA198}" destId="{BA85C724-102A-B64A-B643-4073B878E1C9}" srcOrd="0" destOrd="0" presId="urn:microsoft.com/office/officeart/2005/8/layout/process2"/>
    <dgm:cxn modelId="{0FA276DC-52BE-1942-A34F-1D81F1C5E091}" type="presOf" srcId="{017D7E13-3643-3849-A1C4-3E453A31186B}" destId="{CC28DCC7-B958-D847-BBB8-32B154E731E5}" srcOrd="1" destOrd="0" presId="urn:microsoft.com/office/officeart/2005/8/layout/process2"/>
    <dgm:cxn modelId="{062060EF-A6D9-8243-9A4F-72492F22CB6A}" type="presOf" srcId="{D115A887-7D97-514D-B6CA-5539030C8F35}" destId="{D92D7686-1C30-E242-A4E2-580973D856B9}" srcOrd="0" destOrd="0" presId="urn:microsoft.com/office/officeart/2005/8/layout/process2"/>
    <dgm:cxn modelId="{9D8F69F3-A11F-6F48-A646-887B0C099974}" type="presOf" srcId="{017D7E13-3643-3849-A1C4-3E453A31186B}" destId="{15BE8D93-65C3-F544-8F79-23454D366A40}" srcOrd="0" destOrd="0" presId="urn:microsoft.com/office/officeart/2005/8/layout/process2"/>
    <dgm:cxn modelId="{4FE10861-3A52-0144-98EB-46A5850D80A4}" type="presParOf" srcId="{7B187D2F-4B41-7144-86AD-375A532A9216}" destId="{51F7572F-A4B8-2044-8210-40803D57CCDF}" srcOrd="0" destOrd="0" presId="urn:microsoft.com/office/officeart/2005/8/layout/process2"/>
    <dgm:cxn modelId="{34384231-4BE4-ED4D-B024-4219A4EBD4D5}" type="presParOf" srcId="{7B187D2F-4B41-7144-86AD-375A532A9216}" destId="{9120AC59-9CE7-EB40-AF48-475E199D30EA}" srcOrd="1" destOrd="0" presId="urn:microsoft.com/office/officeart/2005/8/layout/process2"/>
    <dgm:cxn modelId="{19DAC3B6-278E-B442-B4A5-BAC912147F6A}" type="presParOf" srcId="{9120AC59-9CE7-EB40-AF48-475E199D30EA}" destId="{C94C0F7B-BA7E-4F41-B2A7-7C50A864D6A7}" srcOrd="0" destOrd="0" presId="urn:microsoft.com/office/officeart/2005/8/layout/process2"/>
    <dgm:cxn modelId="{9A907D40-E923-5945-B61C-77755D978214}" type="presParOf" srcId="{7B187D2F-4B41-7144-86AD-375A532A9216}" destId="{3C74B70F-1FD7-A148-84F5-F89BB22DB985}" srcOrd="2" destOrd="0" presId="urn:microsoft.com/office/officeart/2005/8/layout/process2"/>
    <dgm:cxn modelId="{56D3317A-C2F0-9645-9CCA-340ED23F3C47}" type="presParOf" srcId="{7B187D2F-4B41-7144-86AD-375A532A9216}" destId="{15BE8D93-65C3-F544-8F79-23454D366A40}" srcOrd="3" destOrd="0" presId="urn:microsoft.com/office/officeart/2005/8/layout/process2"/>
    <dgm:cxn modelId="{C32375C7-5099-D742-BF1E-7DF852363DB1}" type="presParOf" srcId="{15BE8D93-65C3-F544-8F79-23454D366A40}" destId="{CC28DCC7-B958-D847-BBB8-32B154E731E5}" srcOrd="0" destOrd="0" presId="urn:microsoft.com/office/officeart/2005/8/layout/process2"/>
    <dgm:cxn modelId="{B2245BF0-556C-AF44-A9EB-A5A5CCDECA49}" type="presParOf" srcId="{7B187D2F-4B41-7144-86AD-375A532A9216}" destId="{04AA235F-E162-8249-8521-BE2321FD14DF}" srcOrd="4" destOrd="0" presId="urn:microsoft.com/office/officeart/2005/8/layout/process2"/>
    <dgm:cxn modelId="{57BEB3A3-38D3-574B-A827-401275DA5C58}" type="presParOf" srcId="{7B187D2F-4B41-7144-86AD-375A532A9216}" destId="{E622E257-7593-554D-88E1-55D001320733}" srcOrd="5" destOrd="0" presId="urn:microsoft.com/office/officeart/2005/8/layout/process2"/>
    <dgm:cxn modelId="{FE0DC343-5ED0-CC41-B4F3-1E62F9F5C285}" type="presParOf" srcId="{E622E257-7593-554D-88E1-55D001320733}" destId="{EE3A2D3E-B7AD-5C44-9B04-D1159961340A}" srcOrd="0" destOrd="0" presId="urn:microsoft.com/office/officeart/2005/8/layout/process2"/>
    <dgm:cxn modelId="{7E35EB1D-EB0D-4E48-B23D-67BE1C86249D}" type="presParOf" srcId="{7B187D2F-4B41-7144-86AD-375A532A9216}" destId="{BA85C724-102A-B64A-B643-4073B878E1C9}" srcOrd="6" destOrd="0" presId="urn:microsoft.com/office/officeart/2005/8/layout/process2"/>
    <dgm:cxn modelId="{A25CEDE4-3BD3-174E-A48F-8F43C6B0AE17}" type="presParOf" srcId="{7B187D2F-4B41-7144-86AD-375A532A9216}" destId="{77E9BB54-1686-7644-A466-0B5B6A2BBD1B}" srcOrd="7" destOrd="0" presId="urn:microsoft.com/office/officeart/2005/8/layout/process2"/>
    <dgm:cxn modelId="{4422A4AE-FACD-4449-8DDC-CAC73215CF0F}" type="presParOf" srcId="{77E9BB54-1686-7644-A466-0B5B6A2BBD1B}" destId="{808E959A-2256-5D49-A4A9-8601C9D539A2}" srcOrd="0" destOrd="0" presId="urn:microsoft.com/office/officeart/2005/8/layout/process2"/>
    <dgm:cxn modelId="{49D1A5EB-4EB3-8247-872A-A32E63DE254D}" type="presParOf" srcId="{7B187D2F-4B41-7144-86AD-375A532A9216}" destId="{D92D7686-1C30-E242-A4E2-580973D856B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7572F-A4B8-2044-8210-40803D57CCDF}">
      <dsp:nvSpPr>
        <dsp:cNvPr id="0" name=""/>
        <dsp:cNvSpPr/>
      </dsp:nvSpPr>
      <dsp:spPr>
        <a:xfrm>
          <a:off x="85464" y="845"/>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Confirm HIV Negative Status​</a:t>
          </a:r>
          <a:endParaRPr lang="en-US" sz="1800" kern="1200"/>
        </a:p>
      </dsp:txBody>
      <dsp:txXfrm>
        <a:off x="114439" y="29820"/>
        <a:ext cx="1722732" cy="931317"/>
      </dsp:txXfrm>
    </dsp:sp>
    <dsp:sp modelId="{9120AC59-9CE7-EB40-AF48-475E199D30EA}">
      <dsp:nvSpPr>
        <dsp:cNvPr id="0" name=""/>
        <dsp:cNvSpPr/>
      </dsp:nvSpPr>
      <dsp:spPr>
        <a:xfrm rot="5400000">
          <a:off x="790318" y="1014845"/>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1051942"/>
        <a:ext cx="267102" cy="259683"/>
      </dsp:txXfrm>
    </dsp:sp>
    <dsp:sp modelId="{3C74B70F-1FD7-A148-84F5-F89BB22DB985}">
      <dsp:nvSpPr>
        <dsp:cNvPr id="0" name=""/>
        <dsp:cNvSpPr/>
      </dsp:nvSpPr>
      <dsp:spPr>
        <a:xfrm>
          <a:off x="85464" y="1484747"/>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Screen for Substantial Risk for HIV ​</a:t>
          </a:r>
        </a:p>
      </dsp:txBody>
      <dsp:txXfrm>
        <a:off x="114439" y="1513722"/>
        <a:ext cx="1722732" cy="931317"/>
      </dsp:txXfrm>
    </dsp:sp>
    <dsp:sp modelId="{15BE8D93-65C3-F544-8F79-23454D366A40}">
      <dsp:nvSpPr>
        <dsp:cNvPr id="0" name=""/>
        <dsp:cNvSpPr/>
      </dsp:nvSpPr>
      <dsp:spPr>
        <a:xfrm rot="5400000">
          <a:off x="790318" y="2498746"/>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2535843"/>
        <a:ext cx="267102" cy="259683"/>
      </dsp:txXfrm>
    </dsp:sp>
    <dsp:sp modelId="{04AA235F-E162-8249-8521-BE2321FD14DF}">
      <dsp:nvSpPr>
        <dsp:cNvPr id="0" name=""/>
        <dsp:cNvSpPr/>
      </dsp:nvSpPr>
      <dsp:spPr>
        <a:xfrm>
          <a:off x="85464" y="2968649"/>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Informed Choice </a:t>
          </a:r>
          <a:br>
            <a:rPr lang="en-US" sz="1800" b="0" i="0" kern="1200"/>
          </a:br>
          <a:r>
            <a:rPr lang="en-US" sz="1800" b="0" i="0" kern="1200"/>
            <a:t>PrEP Counseling​</a:t>
          </a:r>
        </a:p>
      </dsp:txBody>
      <dsp:txXfrm>
        <a:off x="114439" y="2997624"/>
        <a:ext cx="1722732" cy="931317"/>
      </dsp:txXfrm>
    </dsp:sp>
    <dsp:sp modelId="{E622E257-7593-554D-88E1-55D001320733}">
      <dsp:nvSpPr>
        <dsp:cNvPr id="0" name=""/>
        <dsp:cNvSpPr/>
      </dsp:nvSpPr>
      <dsp:spPr>
        <a:xfrm rot="5400000">
          <a:off x="790318" y="3982648"/>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4019745"/>
        <a:ext cx="267102" cy="259683"/>
      </dsp:txXfrm>
    </dsp:sp>
    <dsp:sp modelId="{BA85C724-102A-B64A-B643-4073B878E1C9}">
      <dsp:nvSpPr>
        <dsp:cNvPr id="0" name=""/>
        <dsp:cNvSpPr/>
      </dsp:nvSpPr>
      <dsp:spPr>
        <a:xfrm>
          <a:off x="85464" y="4452550"/>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Establish Eligibility for CAB-LA</a:t>
          </a:r>
        </a:p>
      </dsp:txBody>
      <dsp:txXfrm>
        <a:off x="114439" y="4481525"/>
        <a:ext cx="1722732" cy="931317"/>
      </dsp:txXfrm>
    </dsp:sp>
    <dsp:sp modelId="{77E9BB54-1686-7644-A466-0B5B6A2BBD1B}">
      <dsp:nvSpPr>
        <dsp:cNvPr id="0" name=""/>
        <dsp:cNvSpPr/>
      </dsp:nvSpPr>
      <dsp:spPr>
        <a:xfrm rot="5400000">
          <a:off x="790318" y="5466550"/>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5503647"/>
        <a:ext cx="267102" cy="259683"/>
      </dsp:txXfrm>
    </dsp:sp>
    <dsp:sp modelId="{D92D7686-1C30-E242-A4E2-580973D856B9}">
      <dsp:nvSpPr>
        <dsp:cNvPr id="0" name=""/>
        <dsp:cNvSpPr/>
      </dsp:nvSpPr>
      <dsp:spPr>
        <a:xfrm>
          <a:off x="85464" y="5936452"/>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Initiate PrEP​</a:t>
          </a:r>
        </a:p>
      </dsp:txBody>
      <dsp:txXfrm>
        <a:off x="114439" y="5965427"/>
        <a:ext cx="1722732" cy="9313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B9176-97E1-49B6-9BDC-B0A0EEAD2D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C406B-F6C5-4251-A802-9E891D74E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6F224-E5BC-4138-AC1F-9ED741B62FE7}" type="datetimeFigureOut">
              <a:rPr lang="en-US" smtClean="0"/>
              <a:t>1/26/2024</a:t>
            </a:fld>
            <a:endParaRPr lang="en-US"/>
          </a:p>
        </p:txBody>
      </p:sp>
      <p:sp>
        <p:nvSpPr>
          <p:cNvPr id="4" name="Footer Placeholder 3">
            <a:extLst>
              <a:ext uri="{FF2B5EF4-FFF2-40B4-BE49-F238E27FC236}">
                <a16:creationId xmlns:a16="http://schemas.microsoft.com/office/drawing/2014/main" id="{C4AEDE78-6DDB-4001-88BE-195EDCE3E8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55083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3E46E-1E9C-4F9D-962C-46F67DFEBFEB}" type="datetimeFigureOut">
              <a:rPr lang="en-US" smtClean="0"/>
              <a:t>1/26/2024</a:t>
            </a:fld>
            <a:endParaRPr lang="en-US"/>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B9B02-B485-4FE7-9E94-023F293CB8CB}" type="slidenum">
              <a:rPr lang="en-US" smtClean="0"/>
              <a:t>‹#›</a:t>
            </a:fld>
            <a:endParaRPr lang="en-US"/>
          </a:p>
        </p:txBody>
      </p:sp>
    </p:spTree>
    <p:extLst>
      <p:ext uri="{BB962C8B-B14F-4D97-AF65-F5344CB8AC3E}">
        <p14:creationId xmlns:p14="http://schemas.microsoft.com/office/powerpoint/2010/main" val="100320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1143000"/>
            <a:ext cx="21336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a:t>
            </a:fld>
            <a:endParaRPr lang="en-US"/>
          </a:p>
        </p:txBody>
      </p:sp>
    </p:spTree>
    <p:extLst>
      <p:ext uri="{BB962C8B-B14F-4D97-AF65-F5344CB8AC3E}">
        <p14:creationId xmlns:p14="http://schemas.microsoft.com/office/powerpoint/2010/main" val="1305230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ap.columbia.edu/"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B042D5-94C7-8870-F8F9-A3A8811885E9}"/>
              </a:ext>
            </a:extLst>
          </p:cNvPr>
          <p:cNvSpPr/>
          <p:nvPr userDrawn="1"/>
        </p:nvSpPr>
        <p:spPr>
          <a:xfrm>
            <a:off x="0" y="4936933"/>
            <a:ext cx="7429500" cy="5807266"/>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D428D348-9304-4C75-ADBB-89CA46A7E428}"/>
              </a:ext>
            </a:extLst>
          </p:cNvPr>
          <p:cNvSpPr/>
          <p:nvPr userDrawn="1"/>
        </p:nvSpPr>
        <p:spPr>
          <a:xfrm>
            <a:off x="0" y="1"/>
            <a:ext cx="7429500" cy="1671611"/>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C4D5E36B-CF0C-1CD8-EB96-3C913A0D0BF6}"/>
              </a:ext>
            </a:extLst>
          </p:cNvPr>
          <p:cNvSpPr/>
          <p:nvPr userDrawn="1"/>
        </p:nvSpPr>
        <p:spPr>
          <a:xfrm>
            <a:off x="762476" y="6364257"/>
            <a:ext cx="3851911" cy="455116"/>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Title 1">
            <a:extLst>
              <a:ext uri="{FF2B5EF4-FFF2-40B4-BE49-F238E27FC236}">
                <a16:creationId xmlns:a16="http://schemas.microsoft.com/office/drawing/2014/main" id="{495E195E-33D3-4F9D-8089-59D0FDB00794}"/>
              </a:ext>
            </a:extLst>
          </p:cNvPr>
          <p:cNvSpPr txBox="1">
            <a:spLocks/>
          </p:cNvSpPr>
          <p:nvPr userDrawn="1"/>
        </p:nvSpPr>
        <p:spPr>
          <a:xfrm>
            <a:off x="208028" y="1245326"/>
            <a:ext cx="3851910" cy="1671611"/>
          </a:xfrm>
          <a:prstGeom prst="rect">
            <a:avLst/>
          </a:prstGeom>
        </p:spPr>
        <p:txBody>
          <a:bodyPr anchor="t">
            <a:noAutofit/>
          </a:bodyPr>
          <a:lstStyle>
            <a:lvl1pPr algn="l" defTabSz="1432590" rtl="0" eaLnBrk="1" latinLnBrk="0" hangingPunct="1">
              <a:lnSpc>
                <a:spcPct val="90000"/>
              </a:lnSpc>
              <a:spcBef>
                <a:spcPct val="0"/>
              </a:spcBef>
              <a:buNone/>
              <a:defRPr sz="1600" b="1" i="0" kern="1200">
                <a:solidFill>
                  <a:srgbClr val="9BA5AB"/>
                </a:solidFill>
                <a:latin typeface="+mn-lt"/>
                <a:ea typeface="+mj-ea"/>
                <a:cs typeface="Arial" panose="020B0604020202020204" pitchFamily="34" charset="0"/>
              </a:defRPr>
            </a:lvl1pPr>
          </a:lstStyle>
          <a:p>
            <a:endParaRPr lang="en-US" sz="3600">
              <a:solidFill>
                <a:srgbClr val="7B8CAA"/>
              </a:solidFill>
              <a:latin typeface="Garamond" panose="02020404030301010803" pitchFamily="18" charset="0"/>
            </a:endParaRPr>
          </a:p>
        </p:txBody>
      </p:sp>
      <p:sp>
        <p:nvSpPr>
          <p:cNvPr id="11" name="Text Placeholder 10">
            <a:extLst>
              <a:ext uri="{FF2B5EF4-FFF2-40B4-BE49-F238E27FC236}">
                <a16:creationId xmlns:a16="http://schemas.microsoft.com/office/drawing/2014/main" id="{87982AC7-CB9D-455F-AEB9-448537FB5EFA}"/>
              </a:ext>
            </a:extLst>
          </p:cNvPr>
          <p:cNvSpPr>
            <a:spLocks noGrp="1"/>
          </p:cNvSpPr>
          <p:nvPr>
            <p:ph type="body" sz="quarter" idx="13"/>
          </p:nvPr>
        </p:nvSpPr>
        <p:spPr>
          <a:xfrm>
            <a:off x="762477" y="6928760"/>
            <a:ext cx="3851910" cy="1248904"/>
          </a:xfrm>
          <a:prstGeom prst="rect">
            <a:avLst/>
          </a:prstGeom>
        </p:spPr>
        <p:txBody>
          <a:bodyPr/>
          <a:lstStyle>
            <a:lvl1pPr>
              <a:buNone/>
              <a:defRPr/>
            </a:lvl1pPr>
            <a:lvl2pPr marL="0" indent="0" algn="l">
              <a:buNone/>
              <a:defRPr>
                <a:solidFill>
                  <a:schemeClr val="bg1"/>
                </a:solidFill>
              </a:defRPr>
            </a:lvl2pPr>
          </a:lstStyle>
          <a:p>
            <a:pPr lvl="1"/>
            <a:r>
              <a:rPr lang="en-US"/>
              <a:t>Click to edit Master text style</a:t>
            </a:r>
          </a:p>
        </p:txBody>
      </p:sp>
      <p:sp>
        <p:nvSpPr>
          <p:cNvPr id="40" name="Title 39">
            <a:extLst>
              <a:ext uri="{FF2B5EF4-FFF2-40B4-BE49-F238E27FC236}">
                <a16:creationId xmlns:a16="http://schemas.microsoft.com/office/drawing/2014/main" id="{4F1F8E95-3A37-469C-A360-0252332C1374}"/>
              </a:ext>
            </a:extLst>
          </p:cNvPr>
          <p:cNvSpPr>
            <a:spLocks noGrp="1"/>
          </p:cNvSpPr>
          <p:nvPr>
            <p:ph type="title"/>
          </p:nvPr>
        </p:nvSpPr>
        <p:spPr>
          <a:xfrm>
            <a:off x="762476" y="6364257"/>
            <a:ext cx="3851911"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Logo&#10;&#10;Description automatically generated">
            <a:hlinkClick r:id="rId2"/>
            <a:extLst>
              <a:ext uri="{FF2B5EF4-FFF2-40B4-BE49-F238E27FC236}">
                <a16:creationId xmlns:a16="http://schemas.microsoft.com/office/drawing/2014/main" id="{47C4B381-75CD-4201-9AC2-4256A81E26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6582" y="324275"/>
            <a:ext cx="1305733" cy="763863"/>
          </a:xfrm>
          <a:prstGeom prst="rect">
            <a:avLst/>
          </a:prstGeom>
        </p:spPr>
      </p:pic>
      <p:sp>
        <p:nvSpPr>
          <p:cNvPr id="7" name="Picture Placeholder 35">
            <a:extLst>
              <a:ext uri="{FF2B5EF4-FFF2-40B4-BE49-F238E27FC236}">
                <a16:creationId xmlns:a16="http://schemas.microsoft.com/office/drawing/2014/main" id="{CC8F13AE-3790-1F90-FDA5-DCA7640E3C2F}"/>
              </a:ext>
            </a:extLst>
          </p:cNvPr>
          <p:cNvSpPr>
            <a:spLocks noGrp="1"/>
          </p:cNvSpPr>
          <p:nvPr>
            <p:ph type="pic" sz="quarter" idx="20"/>
          </p:nvPr>
        </p:nvSpPr>
        <p:spPr>
          <a:xfrm>
            <a:off x="0" y="1696195"/>
            <a:ext cx="7429500" cy="3216154"/>
          </a:xfrm>
          <a:prstGeom prst="rect">
            <a:avLst/>
          </a:prstGeom>
        </p:spPr>
        <p:txBody>
          <a:bodyPr/>
          <a:lstStyle>
            <a:lvl1pPr>
              <a:buNone/>
              <a:defRPr/>
            </a:lvl1pPr>
          </a:lstStyle>
          <a:p>
            <a:endParaRPr lang="en-US"/>
          </a:p>
        </p:txBody>
      </p:sp>
      <p:pic>
        <p:nvPicPr>
          <p:cNvPr id="4" name="Picture 3" descr="A black and white logo&#10;&#10;Description automatically generated">
            <a:extLst>
              <a:ext uri="{FF2B5EF4-FFF2-40B4-BE49-F238E27FC236}">
                <a16:creationId xmlns:a16="http://schemas.microsoft.com/office/drawing/2014/main" id="{1654C62D-01CE-4EC1-B7D9-8C04B75CBFA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56927" y="9965202"/>
            <a:ext cx="1918049" cy="408587"/>
          </a:xfrm>
          <a:prstGeom prst="rect">
            <a:avLst/>
          </a:prstGeom>
        </p:spPr>
      </p:pic>
    </p:spTree>
    <p:extLst>
      <p:ext uri="{BB962C8B-B14F-4D97-AF65-F5344CB8AC3E}">
        <p14:creationId xmlns:p14="http://schemas.microsoft.com/office/powerpoint/2010/main" val="10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slide - 1 block">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8F8CA9C-5C7B-4DB0-8B5A-0A61DFA5E0A2}"/>
              </a:ext>
            </a:extLst>
          </p:cNvPr>
          <p:cNvSpPr/>
          <p:nvPr userDrawn="1"/>
        </p:nvSpPr>
        <p:spPr>
          <a:xfrm>
            <a:off x="3851912" y="10071914"/>
            <a:ext cx="3577589" cy="684003"/>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Content Placeholder 2">
            <a:extLst>
              <a:ext uri="{FF2B5EF4-FFF2-40B4-BE49-F238E27FC236}">
                <a16:creationId xmlns:a16="http://schemas.microsoft.com/office/drawing/2014/main" id="{BDA51220-E3D6-44C0-878C-38A4C1795F43}"/>
              </a:ext>
            </a:extLst>
          </p:cNvPr>
          <p:cNvSpPr>
            <a:spLocks noGrp="1"/>
          </p:cNvSpPr>
          <p:nvPr>
            <p:ph idx="10"/>
          </p:nvPr>
        </p:nvSpPr>
        <p:spPr>
          <a:xfrm>
            <a:off x="560761" y="1747524"/>
            <a:ext cx="6309285" cy="7447995"/>
          </a:xfrm>
          <a:prstGeom prst="rect">
            <a:avLst/>
          </a:prstGeom>
        </p:spPr>
        <p:txBody>
          <a:bodyPr>
            <a:normAutofit/>
          </a:bodyPr>
          <a:lstStyle>
            <a:lvl1pPr marL="0" indent="0">
              <a:buClr>
                <a:schemeClr val="tx1"/>
              </a:buClr>
              <a:buSzPct val="80000"/>
              <a:buFont typeface="Arial" panose="020B0604020202020204" pitchFamily="34" charset="0"/>
              <a:buNone/>
              <a:defRPr sz="2000" b="0">
                <a:solidFill>
                  <a:srgbClr val="000000"/>
                </a:solidFill>
                <a:latin typeface="+mn-lt"/>
                <a:cs typeface="Arial" panose="020B0604020202020204" pitchFamily="34" charset="0"/>
              </a:defRPr>
            </a:lvl1pPr>
            <a:lvl2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2pPr>
            <a:lvl3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3pPr>
            <a:lvl4pPr>
              <a:buClr>
                <a:srgbClr val="6CADDF"/>
              </a:buClr>
              <a:buSzPct val="80000"/>
              <a:defRPr sz="2507">
                <a:solidFill>
                  <a:srgbClr val="093552"/>
                </a:solidFill>
                <a:latin typeface="Arial" panose="020B0604020202020204" pitchFamily="34" charset="0"/>
                <a:cs typeface="Arial" panose="020B0604020202020204" pitchFamily="34" charset="0"/>
              </a:defRPr>
            </a:lvl4pPr>
            <a:lvl5pPr>
              <a:buClr>
                <a:srgbClr val="6CADDF"/>
              </a:buClr>
              <a:buSzPct val="80000"/>
              <a:defRPr sz="2507">
                <a:solidFill>
                  <a:srgbClr val="093552"/>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22" name="Text Placeholder 23">
            <a:extLst>
              <a:ext uri="{FF2B5EF4-FFF2-40B4-BE49-F238E27FC236}">
                <a16:creationId xmlns:a16="http://schemas.microsoft.com/office/drawing/2014/main" id="{F49BEE7E-799E-442B-9544-657FC1FC2F2A}"/>
              </a:ext>
            </a:extLst>
          </p:cNvPr>
          <p:cNvSpPr>
            <a:spLocks noGrp="1"/>
          </p:cNvSpPr>
          <p:nvPr>
            <p:ph type="body" sz="quarter" idx="15"/>
          </p:nvPr>
        </p:nvSpPr>
        <p:spPr>
          <a:xfrm>
            <a:off x="560760" y="804316"/>
            <a:ext cx="6307980" cy="744370"/>
          </a:xfrm>
          <a:prstGeom prst="rect">
            <a:avLst/>
          </a:prstGeom>
        </p:spPr>
        <p:txBody>
          <a:bodyPr/>
          <a:lstStyle>
            <a:lvl1pPr marL="0" indent="0">
              <a:buNone/>
              <a:defRPr sz="3200" b="1">
                <a:solidFill>
                  <a:srgbClr val="022169"/>
                </a:solidFill>
              </a:defRPr>
            </a:lvl1pPr>
          </a:lstStyle>
          <a:p>
            <a:pPr lvl="0"/>
            <a:r>
              <a:rPr lang="en-US"/>
              <a:t>Click to edit Master text</a:t>
            </a:r>
          </a:p>
        </p:txBody>
      </p:sp>
      <p:sp>
        <p:nvSpPr>
          <p:cNvPr id="5" name="Rectangle 4">
            <a:extLst>
              <a:ext uri="{FF2B5EF4-FFF2-40B4-BE49-F238E27FC236}">
                <a16:creationId xmlns:a16="http://schemas.microsoft.com/office/drawing/2014/main" id="{CDEF9CB5-71C4-E43F-EF96-EEEC2B08FE2F}"/>
              </a:ext>
            </a:extLst>
          </p:cNvPr>
          <p:cNvSpPr/>
          <p:nvPr userDrawn="1"/>
        </p:nvSpPr>
        <p:spPr>
          <a:xfrm>
            <a:off x="1" y="9942492"/>
            <a:ext cx="3851911" cy="81342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39">
            <a:extLst>
              <a:ext uri="{FF2B5EF4-FFF2-40B4-BE49-F238E27FC236}">
                <a16:creationId xmlns:a16="http://schemas.microsoft.com/office/drawing/2014/main" id="{05FD0ABC-8351-3A0B-F2E5-DAF79E856BF7}"/>
              </a:ext>
            </a:extLst>
          </p:cNvPr>
          <p:cNvSpPr>
            <a:spLocks noGrp="1"/>
          </p:cNvSpPr>
          <p:nvPr>
            <p:ph type="title"/>
          </p:nvPr>
        </p:nvSpPr>
        <p:spPr>
          <a:xfrm>
            <a:off x="274323" y="10175946"/>
            <a:ext cx="3285853"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7" name="Picture 6" descr="A black and white logo&#10;&#10;Description automatically generated">
            <a:extLst>
              <a:ext uri="{FF2B5EF4-FFF2-40B4-BE49-F238E27FC236}">
                <a16:creationId xmlns:a16="http://schemas.microsoft.com/office/drawing/2014/main" id="{E0AF8FC5-9406-8BC3-E8EB-35BBB3194C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0691" y="10191144"/>
            <a:ext cx="1918049" cy="408587"/>
          </a:xfrm>
          <a:prstGeom prst="rect">
            <a:avLst/>
          </a:prstGeom>
        </p:spPr>
      </p:pic>
    </p:spTree>
    <p:extLst>
      <p:ext uri="{BB962C8B-B14F-4D97-AF65-F5344CB8AC3E}">
        <p14:creationId xmlns:p14="http://schemas.microsoft.com/office/powerpoint/2010/main" val="339090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269725"/>
      </p:ext>
    </p:extLst>
  </p:cSld>
  <p:clrMap bg1="lt1" tx1="dk1" bg2="lt2" tx2="dk2" accent1="accent1" accent2="accent2" accent3="accent3" accent4="accent4" accent5="accent5" accent6="accent6" hlink="hlink" folHlink="folHlink"/>
  <p:sldLayoutIdLst>
    <p:sldLayoutId id="2147483689" r:id="rId1"/>
    <p:sldLayoutId id="2147483692" r:id="rId2"/>
  </p:sldLayoutIdLst>
  <p:txStyles>
    <p:titleStyle>
      <a:lvl1pPr algn="l" defTabSz="1432549" rtl="0" eaLnBrk="1" latinLnBrk="0" hangingPunct="1">
        <a:lnSpc>
          <a:spcPct val="90000"/>
        </a:lnSpc>
        <a:spcBef>
          <a:spcPct val="0"/>
        </a:spcBef>
        <a:buNone/>
        <a:defRPr sz="6893" kern="1200">
          <a:solidFill>
            <a:schemeClr val="tx1"/>
          </a:solidFill>
          <a:latin typeface="+mj-lt"/>
          <a:ea typeface="+mj-ea"/>
          <a:cs typeface="+mj-cs"/>
        </a:defRPr>
      </a:lvl1pPr>
    </p:titleStyle>
    <p:bodyStyle>
      <a:lvl1pPr marL="358138" indent="-358138" algn="l" defTabSz="1432549"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13" indent="-358138" algn="l" defTabSz="1432549"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686" indent="-358138" algn="l" defTabSz="1432549"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6961"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236"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511"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785"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059"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335"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p:bodyStyle>
    <p:otherStyle>
      <a:defPPr>
        <a:defRPr lang="en-US"/>
      </a:defPPr>
      <a:lvl1pPr marL="0" algn="l" defTabSz="1432549" rtl="0" eaLnBrk="1" latinLnBrk="0" hangingPunct="1">
        <a:defRPr sz="2820" kern="1200">
          <a:solidFill>
            <a:schemeClr val="tx1"/>
          </a:solidFill>
          <a:latin typeface="+mn-lt"/>
          <a:ea typeface="+mn-ea"/>
          <a:cs typeface="+mn-cs"/>
        </a:defRPr>
      </a:lvl1pPr>
      <a:lvl2pPr marL="716275" algn="l" defTabSz="1432549" rtl="0" eaLnBrk="1" latinLnBrk="0" hangingPunct="1">
        <a:defRPr sz="2820" kern="1200">
          <a:solidFill>
            <a:schemeClr val="tx1"/>
          </a:solidFill>
          <a:latin typeface="+mn-lt"/>
          <a:ea typeface="+mn-ea"/>
          <a:cs typeface="+mn-cs"/>
        </a:defRPr>
      </a:lvl2pPr>
      <a:lvl3pPr marL="1432549" algn="l" defTabSz="1432549" rtl="0" eaLnBrk="1" latinLnBrk="0" hangingPunct="1">
        <a:defRPr sz="2820" kern="1200">
          <a:solidFill>
            <a:schemeClr val="tx1"/>
          </a:solidFill>
          <a:latin typeface="+mn-lt"/>
          <a:ea typeface="+mn-ea"/>
          <a:cs typeface="+mn-cs"/>
        </a:defRPr>
      </a:lvl3pPr>
      <a:lvl4pPr marL="2148824" algn="l" defTabSz="1432549" rtl="0" eaLnBrk="1" latinLnBrk="0" hangingPunct="1">
        <a:defRPr sz="2820" kern="1200">
          <a:solidFill>
            <a:schemeClr val="tx1"/>
          </a:solidFill>
          <a:latin typeface="+mn-lt"/>
          <a:ea typeface="+mn-ea"/>
          <a:cs typeface="+mn-cs"/>
        </a:defRPr>
      </a:lvl4pPr>
      <a:lvl5pPr marL="2865098" algn="l" defTabSz="1432549" rtl="0" eaLnBrk="1" latinLnBrk="0" hangingPunct="1">
        <a:defRPr sz="2820" kern="1200">
          <a:solidFill>
            <a:schemeClr val="tx1"/>
          </a:solidFill>
          <a:latin typeface="+mn-lt"/>
          <a:ea typeface="+mn-ea"/>
          <a:cs typeface="+mn-cs"/>
        </a:defRPr>
      </a:lvl5pPr>
      <a:lvl6pPr marL="3581373" algn="l" defTabSz="1432549" rtl="0" eaLnBrk="1" latinLnBrk="0" hangingPunct="1">
        <a:defRPr sz="2820" kern="1200">
          <a:solidFill>
            <a:schemeClr val="tx1"/>
          </a:solidFill>
          <a:latin typeface="+mn-lt"/>
          <a:ea typeface="+mn-ea"/>
          <a:cs typeface="+mn-cs"/>
        </a:defRPr>
      </a:lvl6pPr>
      <a:lvl7pPr marL="4297648" algn="l" defTabSz="1432549" rtl="0" eaLnBrk="1" latinLnBrk="0" hangingPunct="1">
        <a:defRPr sz="2820" kern="1200">
          <a:solidFill>
            <a:schemeClr val="tx1"/>
          </a:solidFill>
          <a:latin typeface="+mn-lt"/>
          <a:ea typeface="+mn-ea"/>
          <a:cs typeface="+mn-cs"/>
        </a:defRPr>
      </a:lvl7pPr>
      <a:lvl8pPr marL="5013922" algn="l" defTabSz="1432549" rtl="0" eaLnBrk="1" latinLnBrk="0" hangingPunct="1">
        <a:defRPr sz="2820" kern="1200">
          <a:solidFill>
            <a:schemeClr val="tx1"/>
          </a:solidFill>
          <a:latin typeface="+mn-lt"/>
          <a:ea typeface="+mn-ea"/>
          <a:cs typeface="+mn-cs"/>
        </a:defRPr>
      </a:lvl8pPr>
      <a:lvl9pPr marL="5730197" algn="l" defTabSz="1432549" rtl="0" eaLnBrk="1" latinLnBrk="0" hangingPunct="1">
        <a:defRPr sz="28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38FC1-F6EA-0FF2-1186-8AA89C1773DE}"/>
              </a:ext>
            </a:extLst>
          </p:cNvPr>
          <p:cNvSpPr>
            <a:spLocks noGrp="1"/>
          </p:cNvSpPr>
          <p:nvPr>
            <p:ph type="body" sz="quarter" idx="13"/>
          </p:nvPr>
        </p:nvSpPr>
        <p:spPr>
          <a:xfrm>
            <a:off x="762473" y="7018796"/>
            <a:ext cx="4856931" cy="1776159"/>
          </a:xfrm>
        </p:spPr>
        <p:txBody>
          <a:bodyPr/>
          <a:lstStyle/>
          <a:p>
            <a:pPr marL="0" indent="0">
              <a:lnSpc>
                <a:spcPct val="100000"/>
              </a:lnSpc>
              <a:spcBef>
                <a:spcPts val="0"/>
              </a:spcBef>
            </a:pPr>
            <a:r>
              <a:rPr lang="en-US" sz="2800" b="1">
                <a:solidFill>
                  <a:schemeClr val="bg1"/>
                </a:solidFill>
              </a:rPr>
              <a:t>Injectable Long-Acting Cabotegravir (CAB-LA)​</a:t>
            </a:r>
          </a:p>
          <a:p>
            <a:pPr marL="0" indent="0">
              <a:lnSpc>
                <a:spcPct val="100000"/>
              </a:lnSpc>
              <a:spcBef>
                <a:spcPts val="0"/>
              </a:spcBef>
            </a:pPr>
            <a:r>
              <a:rPr lang="en-US" sz="2800" b="1">
                <a:solidFill>
                  <a:schemeClr val="bg1"/>
                </a:solidFill>
              </a:rPr>
              <a:t>Job Aid Collection</a:t>
            </a:r>
          </a:p>
          <a:p>
            <a:pPr>
              <a:lnSpc>
                <a:spcPct val="100000"/>
              </a:lnSpc>
              <a:spcBef>
                <a:spcPts val="0"/>
              </a:spcBef>
            </a:pPr>
            <a:endParaRPr lang="en-US" sz="2800" b="1">
              <a:solidFill>
                <a:schemeClr val="bg1"/>
              </a:solidFill>
            </a:endParaRPr>
          </a:p>
        </p:txBody>
      </p:sp>
      <p:sp>
        <p:nvSpPr>
          <p:cNvPr id="3" name="Title 2">
            <a:extLst>
              <a:ext uri="{FF2B5EF4-FFF2-40B4-BE49-F238E27FC236}">
                <a16:creationId xmlns:a16="http://schemas.microsoft.com/office/drawing/2014/main" id="{EEB83080-3F95-6FC4-E48C-C7B3F41CB324}"/>
              </a:ext>
            </a:extLst>
          </p:cNvPr>
          <p:cNvSpPr>
            <a:spLocks noGrp="1"/>
          </p:cNvSpPr>
          <p:nvPr>
            <p:ph type="title"/>
          </p:nvPr>
        </p:nvSpPr>
        <p:spPr/>
        <p:txBody>
          <a:bodyPr/>
          <a:lstStyle/>
          <a:p>
            <a:r>
              <a:rPr lang="en-US" sz="2400" b="1"/>
              <a:t>Module 4</a:t>
            </a:r>
          </a:p>
        </p:txBody>
      </p:sp>
      <p:sp>
        <p:nvSpPr>
          <p:cNvPr id="7" name="Rectangle 6">
            <a:extLst>
              <a:ext uri="{FF2B5EF4-FFF2-40B4-BE49-F238E27FC236}">
                <a16:creationId xmlns:a16="http://schemas.microsoft.com/office/drawing/2014/main" id="{370B0BAD-6DBD-8A92-2B40-4F105EE9142E}"/>
              </a:ext>
            </a:extLst>
          </p:cNvPr>
          <p:cNvSpPr/>
          <p:nvPr/>
        </p:nvSpPr>
        <p:spPr>
          <a:xfrm>
            <a:off x="0" y="1717966"/>
            <a:ext cx="7429500" cy="318654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453A5AA7-79B8-6DB5-ED82-3AED6938FE35}"/>
              </a:ext>
            </a:extLst>
          </p:cNvPr>
          <p:cNvPicPr>
            <a:picLocks noChangeAspect="1"/>
          </p:cNvPicPr>
          <p:nvPr/>
        </p:nvPicPr>
        <p:blipFill>
          <a:blip r:embed="rId3"/>
          <a:stretch>
            <a:fillRect/>
          </a:stretch>
        </p:blipFill>
        <p:spPr>
          <a:xfrm>
            <a:off x="2599247" y="2195735"/>
            <a:ext cx="2231006" cy="2231006"/>
          </a:xfrm>
          <a:prstGeom prst="rect">
            <a:avLst/>
          </a:prstGeom>
        </p:spPr>
      </p:pic>
    </p:spTree>
    <p:extLst>
      <p:ext uri="{BB962C8B-B14F-4D97-AF65-F5344CB8AC3E}">
        <p14:creationId xmlns:p14="http://schemas.microsoft.com/office/powerpoint/2010/main" val="3661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t>Key Initial Visit Counseling Messaging: </a:t>
            </a:r>
            <a:r>
              <a:rPr lang="en-US" sz="2800">
                <a:solidFill>
                  <a:schemeClr val="accent5"/>
                </a:solidFill>
              </a:rPr>
              <a:t>Stopping and Restarting CAB-LA</a:t>
            </a:r>
          </a:p>
        </p:txBody>
      </p:sp>
      <p:sp>
        <p:nvSpPr>
          <p:cNvPr id="4" name="Title 3">
            <a:extLst>
              <a:ext uri="{FF2B5EF4-FFF2-40B4-BE49-F238E27FC236}">
                <a16:creationId xmlns:a16="http://schemas.microsoft.com/office/drawing/2014/main" id="{104EC79F-8ECD-0CE0-1933-DE6CC3AD690D}"/>
              </a:ext>
            </a:extLst>
          </p:cNvPr>
          <p:cNvSpPr>
            <a:spLocks noGrp="1"/>
          </p:cNvSpPr>
          <p:nvPr>
            <p:ph type="title"/>
          </p:nvPr>
        </p:nvSpPr>
        <p:spPr/>
        <p:txBody>
          <a:bodyPr/>
          <a:lstStyle/>
          <a:p>
            <a:r>
              <a:rPr lang="en-US" b="1" dirty="0"/>
              <a:t>Module 4: CAB-LA</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946652639"/>
              </p:ext>
            </p:extLst>
          </p:nvPr>
        </p:nvGraphicFramePr>
        <p:xfrm>
          <a:off x="560759" y="2013346"/>
          <a:ext cx="6307979" cy="5670343"/>
        </p:xfrm>
        <a:graphic>
          <a:graphicData uri="http://schemas.openxmlformats.org/drawingml/2006/table">
            <a:tbl>
              <a:tblPr bandRow="1">
                <a:tableStyleId>{BDBED569-4797-4DF1-A0F4-6AAB3CD982D8}</a:tableStyleId>
              </a:tblPr>
              <a:tblGrid>
                <a:gridCol w="6307979">
                  <a:extLst>
                    <a:ext uri="{9D8B030D-6E8A-4147-A177-3AD203B41FA5}">
                      <a16:colId xmlns:a16="http://schemas.microsoft.com/office/drawing/2014/main" val="2137187019"/>
                    </a:ext>
                  </a:extLst>
                </a:gridCol>
              </a:tblGrid>
              <a:tr h="14427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a:ln>
                            <a:noFill/>
                          </a:ln>
                          <a:solidFill>
                            <a:srgbClr val="000000"/>
                          </a:solidFill>
                          <a:effectLst/>
                          <a:uLnTx/>
                          <a:uFillTx/>
                        </a:rPr>
                        <a:t>If you miss your injection, you will need to use another HIV prevention method. </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If you are more than a week late for your scheduled injection, you should use another HIV prevention method. This could include using oral PrEP until you return for your next injection.</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23738849"/>
                  </a:ext>
                </a:extLst>
              </a:tr>
              <a:tr h="989794">
                <a:tc>
                  <a:txBody>
                    <a:bodyPr/>
                    <a:lstStyle/>
                    <a:p>
                      <a:pPr>
                        <a:spcBef>
                          <a:spcPts val="0"/>
                        </a:spcBef>
                      </a:pPr>
                      <a:r>
                        <a:rPr lang="en-US" sz="1600" b="1">
                          <a:solidFill>
                            <a:srgbClr val="000000"/>
                          </a:solidFill>
                        </a:rPr>
                        <a:t>You may stop CAB-LA whenever you like, but you should still follow-up </a:t>
                      </a:r>
                      <a:r>
                        <a:rPr lang="en-US" sz="1600" b="1" i="0">
                          <a:solidFill>
                            <a:srgbClr val="000000"/>
                          </a:solidFill>
                        </a:rPr>
                        <a:t>with us.</a:t>
                      </a:r>
                    </a:p>
                    <a:p>
                      <a:pPr>
                        <a:spcBef>
                          <a:spcPts val="0"/>
                        </a:spcBef>
                      </a:pPr>
                      <a:r>
                        <a:rPr lang="en-US" sz="1600" b="0" i="1">
                          <a:solidFill>
                            <a:srgbClr val="000000"/>
                          </a:solidFill>
                        </a:rPr>
                        <a:t>It is important for you to tell us if you would like to stop CAB-LA.</a:t>
                      </a:r>
                    </a:p>
                  </a:txBody>
                  <a:tcPr anchor="ctr"/>
                </a:tc>
                <a:extLst>
                  <a:ext uri="{0D108BD9-81ED-4DB2-BD59-A6C34878D82A}">
                    <a16:rowId xmlns:a16="http://schemas.microsoft.com/office/drawing/2014/main" val="1333426615"/>
                  </a:ext>
                </a:extLst>
              </a:tr>
              <a:tr h="2063468">
                <a:tc>
                  <a:txBody>
                    <a:bodyPr/>
                    <a:lstStyle/>
                    <a:p>
                      <a:pPr>
                        <a:spcBef>
                          <a:spcPts val="0"/>
                        </a:spcBef>
                      </a:pPr>
                      <a:r>
                        <a:rPr lang="en-US" sz="1600" b="1">
                          <a:solidFill>
                            <a:srgbClr val="000000"/>
                          </a:solidFill>
                        </a:rPr>
                        <a:t>After you stop CAB-LA it will remain in your body for 12 months.</a:t>
                      </a:r>
                      <a:br>
                        <a:rPr lang="en-US" sz="1600" b="0">
                          <a:solidFill>
                            <a:srgbClr val="000000"/>
                          </a:solidFill>
                        </a:rPr>
                      </a:br>
                      <a:r>
                        <a:rPr lang="en-US" sz="1600" b="0" i="1">
                          <a:solidFill>
                            <a:srgbClr val="000000"/>
                          </a:solidFill>
                        </a:rPr>
                        <a:t>During this period, the levels of CAB-LA in your body will slowly decrease and it will no longer protect you from HIV. This is sometimes called the CAB-LA ‘tail’. </a:t>
                      </a:r>
                    </a:p>
                    <a:p>
                      <a:pPr>
                        <a:spcBef>
                          <a:spcPts val="0"/>
                        </a:spcBef>
                      </a:pPr>
                      <a:r>
                        <a:rPr lang="en-US" sz="1600" b="0" i="1">
                          <a:solidFill>
                            <a:srgbClr val="000000"/>
                          </a:solidFill>
                        </a:rPr>
                        <a:t>If you get HIV during this time, it may be harder to detect and treat. It is important that you use other HIV prevention methods and continue to come to visits to test for HIV every 3 months during this time.</a:t>
                      </a:r>
                    </a:p>
                  </a:txBody>
                  <a:tcPr anchor="ctr"/>
                </a:tc>
                <a:extLst>
                  <a:ext uri="{0D108BD9-81ED-4DB2-BD59-A6C34878D82A}">
                    <a16:rowId xmlns:a16="http://schemas.microsoft.com/office/drawing/2014/main" val="1170619718"/>
                  </a:ext>
                </a:extLst>
              </a:tr>
              <a:tr h="1174331">
                <a:tc>
                  <a:txBody>
                    <a:bodyPr/>
                    <a:lstStyle/>
                    <a:p>
                      <a:pPr>
                        <a:spcBef>
                          <a:spcPts val="0"/>
                        </a:spcBef>
                      </a:pPr>
                      <a:r>
                        <a:rPr lang="en-US" sz="1600" b="1">
                          <a:solidFill>
                            <a:srgbClr val="000000"/>
                          </a:solidFill>
                        </a:rPr>
                        <a:t>You may start CAB-LA injections again after you stop.</a:t>
                      </a:r>
                      <a:br>
                        <a:rPr lang="en-US" sz="1600" b="0">
                          <a:solidFill>
                            <a:srgbClr val="000000"/>
                          </a:solidFill>
                        </a:rPr>
                      </a:br>
                      <a:r>
                        <a:rPr lang="en-US" sz="1600" b="0" i="1">
                          <a:solidFill>
                            <a:srgbClr val="000000"/>
                          </a:solidFill>
                        </a:rPr>
                        <a:t>If you choose to come back for CAB-LA injections after missing an appointment or after choosing to stop, the timing of your first few doses will depend on how long it has been since your last injection.  </a:t>
                      </a:r>
                    </a:p>
                  </a:txBody>
                  <a:tcPr anchor="ctr"/>
                </a:tc>
                <a:extLst>
                  <a:ext uri="{0D108BD9-81ED-4DB2-BD59-A6C34878D82A}">
                    <a16:rowId xmlns:a16="http://schemas.microsoft.com/office/drawing/2014/main" val="2791304181"/>
                  </a:ext>
                </a:extLst>
              </a:tr>
            </a:tbl>
          </a:graphicData>
        </a:graphic>
      </p:graphicFrame>
    </p:spTree>
    <p:extLst>
      <p:ext uri="{BB962C8B-B14F-4D97-AF65-F5344CB8AC3E}">
        <p14:creationId xmlns:p14="http://schemas.microsoft.com/office/powerpoint/2010/main" val="54111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F11C71-2225-00DA-B8A4-F19A6358E3EE}"/>
              </a:ext>
            </a:extLst>
          </p:cNvPr>
          <p:cNvSpPr>
            <a:spLocks noGrp="1"/>
          </p:cNvSpPr>
          <p:nvPr>
            <p:ph type="body" sz="quarter" idx="15"/>
          </p:nvPr>
        </p:nvSpPr>
        <p:spPr>
          <a:xfrm>
            <a:off x="486131" y="558093"/>
            <a:ext cx="6307980" cy="744370"/>
          </a:xfrm>
        </p:spPr>
        <p:txBody>
          <a:bodyPr/>
          <a:lstStyle/>
          <a:p>
            <a:pPr algn="ctr"/>
            <a:r>
              <a:rPr lang="en-US" sz="2800" b="0">
                <a:solidFill>
                  <a:schemeClr val="accent3"/>
                </a:solidFill>
              </a:rPr>
              <a:t>Injection Steps: </a:t>
            </a:r>
            <a:r>
              <a:rPr lang="en-US" sz="2800">
                <a:solidFill>
                  <a:schemeClr val="accent3"/>
                </a:solidFill>
              </a:rPr>
              <a:t>Preparing to Inject</a:t>
            </a:r>
          </a:p>
        </p:txBody>
      </p:sp>
      <p:sp>
        <p:nvSpPr>
          <p:cNvPr id="4" name="Title 3">
            <a:extLst>
              <a:ext uri="{FF2B5EF4-FFF2-40B4-BE49-F238E27FC236}">
                <a16:creationId xmlns:a16="http://schemas.microsoft.com/office/drawing/2014/main" id="{8E50F3E2-93A8-29F0-1CF6-811A9D7644A3}"/>
              </a:ext>
            </a:extLst>
          </p:cNvPr>
          <p:cNvSpPr>
            <a:spLocks noGrp="1"/>
          </p:cNvSpPr>
          <p:nvPr>
            <p:ph type="title"/>
          </p:nvPr>
        </p:nvSpPr>
        <p:spPr/>
        <p:txBody>
          <a:bodyPr/>
          <a:lstStyle/>
          <a:p>
            <a:r>
              <a:rPr lang="en-US" b="1"/>
              <a:t>Module 4: CAB-LA</a:t>
            </a:r>
          </a:p>
        </p:txBody>
      </p:sp>
      <p:pic>
        <p:nvPicPr>
          <p:cNvPr id="11" name="Picture 10">
            <a:extLst>
              <a:ext uri="{FF2B5EF4-FFF2-40B4-BE49-F238E27FC236}">
                <a16:creationId xmlns:a16="http://schemas.microsoft.com/office/drawing/2014/main" id="{E2D1EE05-E413-12A6-BA36-C95BCC6A6F32}"/>
              </a:ext>
            </a:extLst>
          </p:cNvPr>
          <p:cNvPicPr>
            <a:picLocks noChangeAspect="1"/>
          </p:cNvPicPr>
          <p:nvPr/>
        </p:nvPicPr>
        <p:blipFill>
          <a:blip r:embed="rId2"/>
          <a:stretch>
            <a:fillRect/>
          </a:stretch>
        </p:blipFill>
        <p:spPr>
          <a:xfrm>
            <a:off x="1021021" y="1630475"/>
            <a:ext cx="2427427" cy="1423491"/>
          </a:xfrm>
          <a:prstGeom prst="rect">
            <a:avLst/>
          </a:prstGeom>
        </p:spPr>
      </p:pic>
      <p:pic>
        <p:nvPicPr>
          <p:cNvPr id="12" name="Picture 11">
            <a:extLst>
              <a:ext uri="{FF2B5EF4-FFF2-40B4-BE49-F238E27FC236}">
                <a16:creationId xmlns:a16="http://schemas.microsoft.com/office/drawing/2014/main" id="{17FA99DE-ADC2-231A-6462-7109042A0BEA}"/>
              </a:ext>
            </a:extLst>
          </p:cNvPr>
          <p:cNvPicPr>
            <a:picLocks noChangeAspect="1"/>
          </p:cNvPicPr>
          <p:nvPr/>
        </p:nvPicPr>
        <p:blipFill>
          <a:blip r:embed="rId3"/>
          <a:stretch>
            <a:fillRect/>
          </a:stretch>
        </p:blipFill>
        <p:spPr>
          <a:xfrm>
            <a:off x="1065973" y="3378523"/>
            <a:ext cx="2382475" cy="1423491"/>
          </a:xfrm>
          <a:prstGeom prst="rect">
            <a:avLst/>
          </a:prstGeom>
        </p:spPr>
      </p:pic>
      <p:pic>
        <p:nvPicPr>
          <p:cNvPr id="13" name="Picture 12">
            <a:extLst>
              <a:ext uri="{FF2B5EF4-FFF2-40B4-BE49-F238E27FC236}">
                <a16:creationId xmlns:a16="http://schemas.microsoft.com/office/drawing/2014/main" id="{9B6B5B8B-14BF-58EE-364C-03AADF58CBC9}"/>
              </a:ext>
            </a:extLst>
          </p:cNvPr>
          <p:cNvPicPr>
            <a:picLocks noChangeAspect="1"/>
          </p:cNvPicPr>
          <p:nvPr/>
        </p:nvPicPr>
        <p:blipFill>
          <a:blip r:embed="rId4"/>
          <a:stretch>
            <a:fillRect/>
          </a:stretch>
        </p:blipFill>
        <p:spPr>
          <a:xfrm>
            <a:off x="1021021" y="4975461"/>
            <a:ext cx="2397476" cy="1372914"/>
          </a:xfrm>
          <a:prstGeom prst="rect">
            <a:avLst/>
          </a:prstGeom>
        </p:spPr>
      </p:pic>
      <p:sp>
        <p:nvSpPr>
          <p:cNvPr id="14" name="Title 1">
            <a:extLst>
              <a:ext uri="{FF2B5EF4-FFF2-40B4-BE49-F238E27FC236}">
                <a16:creationId xmlns:a16="http://schemas.microsoft.com/office/drawing/2014/main" id="{E35C4C98-90CE-E5EC-B2A0-C6849C735138}"/>
              </a:ext>
            </a:extLst>
          </p:cNvPr>
          <p:cNvSpPr txBox="1">
            <a:spLocks/>
          </p:cNvSpPr>
          <p:nvPr/>
        </p:nvSpPr>
        <p:spPr>
          <a:xfrm>
            <a:off x="560760" y="1967083"/>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1</a:t>
            </a:r>
          </a:p>
        </p:txBody>
      </p:sp>
      <p:sp>
        <p:nvSpPr>
          <p:cNvPr id="15" name="Title 1">
            <a:extLst>
              <a:ext uri="{FF2B5EF4-FFF2-40B4-BE49-F238E27FC236}">
                <a16:creationId xmlns:a16="http://schemas.microsoft.com/office/drawing/2014/main" id="{84EB2C6A-17D0-F71F-97A2-331B90C77983}"/>
              </a:ext>
            </a:extLst>
          </p:cNvPr>
          <p:cNvSpPr txBox="1">
            <a:spLocks/>
          </p:cNvSpPr>
          <p:nvPr/>
        </p:nvSpPr>
        <p:spPr>
          <a:xfrm>
            <a:off x="560760" y="3709987"/>
            <a:ext cx="460261" cy="578041"/>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2</a:t>
            </a:r>
          </a:p>
        </p:txBody>
      </p:sp>
      <p:sp>
        <p:nvSpPr>
          <p:cNvPr id="16" name="Title 1">
            <a:extLst>
              <a:ext uri="{FF2B5EF4-FFF2-40B4-BE49-F238E27FC236}">
                <a16:creationId xmlns:a16="http://schemas.microsoft.com/office/drawing/2014/main" id="{910DECB3-40E2-0359-3F7A-87505BBF63B8}"/>
              </a:ext>
            </a:extLst>
          </p:cNvPr>
          <p:cNvSpPr txBox="1">
            <a:spLocks/>
          </p:cNvSpPr>
          <p:nvPr/>
        </p:nvSpPr>
        <p:spPr>
          <a:xfrm>
            <a:off x="560760" y="5448988"/>
            <a:ext cx="652162"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3</a:t>
            </a:r>
          </a:p>
        </p:txBody>
      </p:sp>
      <p:sp>
        <p:nvSpPr>
          <p:cNvPr id="21" name="Text Placeholder 4">
            <a:extLst>
              <a:ext uri="{FF2B5EF4-FFF2-40B4-BE49-F238E27FC236}">
                <a16:creationId xmlns:a16="http://schemas.microsoft.com/office/drawing/2014/main" id="{04D767DC-727E-198F-2173-C8F0CC4811F5}"/>
              </a:ext>
            </a:extLst>
          </p:cNvPr>
          <p:cNvSpPr txBox="1">
            <a:spLocks/>
          </p:cNvSpPr>
          <p:nvPr/>
        </p:nvSpPr>
        <p:spPr>
          <a:xfrm>
            <a:off x="3714750" y="1630474"/>
            <a:ext cx="2530715" cy="1598280"/>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Inspect the vial.</a:t>
            </a:r>
          </a:p>
          <a:p>
            <a:pPr defTabSz="457187">
              <a:spcAft>
                <a:spcPts val="0"/>
              </a:spcAft>
              <a:defRPr/>
            </a:pPr>
            <a:r>
              <a:rPr lang="en-US" sz="1600" b="0">
                <a:solidFill>
                  <a:srgbClr val="000000"/>
                </a:solidFill>
                <a:latin typeface="Calibri" panose="020F0502020204030204"/>
              </a:rPr>
              <a:t>Check expiration date, look for any foreign matter and ensure the vial is at room temperature</a:t>
            </a:r>
          </a:p>
        </p:txBody>
      </p:sp>
      <p:sp>
        <p:nvSpPr>
          <p:cNvPr id="33" name="Text Placeholder 4">
            <a:extLst>
              <a:ext uri="{FF2B5EF4-FFF2-40B4-BE49-F238E27FC236}">
                <a16:creationId xmlns:a16="http://schemas.microsoft.com/office/drawing/2014/main" id="{C1C1C005-C31B-25C0-F9B8-B96F819D3B34}"/>
              </a:ext>
            </a:extLst>
          </p:cNvPr>
          <p:cNvSpPr txBox="1">
            <a:spLocks/>
          </p:cNvSpPr>
          <p:nvPr/>
        </p:nvSpPr>
        <p:spPr>
          <a:xfrm>
            <a:off x="3714749" y="3709987"/>
            <a:ext cx="2648777" cy="760232"/>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Shake the vial </a:t>
            </a:r>
            <a:r>
              <a:rPr lang="en-US" sz="1600" b="0">
                <a:solidFill>
                  <a:srgbClr val="000000"/>
                </a:solidFill>
                <a:latin typeface="Calibri" panose="020F0502020204030204"/>
              </a:rPr>
              <a:t>vigorously for 10 seconds</a:t>
            </a:r>
          </a:p>
        </p:txBody>
      </p:sp>
      <p:sp>
        <p:nvSpPr>
          <p:cNvPr id="37" name="Text Placeholder 4">
            <a:extLst>
              <a:ext uri="{FF2B5EF4-FFF2-40B4-BE49-F238E27FC236}">
                <a16:creationId xmlns:a16="http://schemas.microsoft.com/office/drawing/2014/main" id="{AC986E96-2157-B267-8E93-49908F9924FB}"/>
              </a:ext>
            </a:extLst>
          </p:cNvPr>
          <p:cNvSpPr txBox="1">
            <a:spLocks/>
          </p:cNvSpPr>
          <p:nvPr/>
        </p:nvSpPr>
        <p:spPr>
          <a:xfrm>
            <a:off x="3714750" y="5010831"/>
            <a:ext cx="3079361" cy="1372914"/>
          </a:xfrm>
          <a:prstGeom prst="rect">
            <a:avLst/>
          </a:prstGeom>
        </p:spPr>
        <p:txBody>
          <a:bodyPr vert="horz" lIns="91440" tIns="45720" rIns="91440" bIns="45720" rtlCol="0">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Slowly draw up the medication. </a:t>
            </a:r>
          </a:p>
          <a:p>
            <a:pPr defTabSz="457187">
              <a:spcAft>
                <a:spcPts val="0"/>
              </a:spcAft>
              <a:defRPr/>
            </a:pPr>
            <a:r>
              <a:rPr lang="en-ZA" sz="1600" b="0">
                <a:solidFill>
                  <a:srgbClr val="000000"/>
                </a:solidFill>
                <a:latin typeface="Calibri" panose="020F0502020204030204"/>
              </a:rPr>
              <a:t>Use a vial adaptor or general-use syringe with a hypodermic needle.</a:t>
            </a:r>
            <a:endParaRPr lang="en-US" sz="1600" b="0">
              <a:solidFill>
                <a:srgbClr val="000000"/>
              </a:solidFill>
              <a:latin typeface="Calibri" panose="020F0502020204030204"/>
            </a:endParaRPr>
          </a:p>
          <a:p>
            <a:pPr defTabSz="457187">
              <a:spcAft>
                <a:spcPts val="0"/>
              </a:spcAft>
              <a:defRPr/>
            </a:pPr>
            <a:endParaRPr lang="en-US" sz="1600" b="0">
              <a:solidFill>
                <a:srgbClr val="000000"/>
              </a:solidFill>
              <a:latin typeface="Calibri" panose="020F0502020204030204"/>
            </a:endParaRPr>
          </a:p>
        </p:txBody>
      </p:sp>
      <p:sp>
        <p:nvSpPr>
          <p:cNvPr id="63" name="Rectangle 62">
            <a:extLst>
              <a:ext uri="{FF2B5EF4-FFF2-40B4-BE49-F238E27FC236}">
                <a16:creationId xmlns:a16="http://schemas.microsoft.com/office/drawing/2014/main" id="{0AE0EBFE-7BEC-9556-B446-1A32FBA7BE6F}"/>
              </a:ext>
            </a:extLst>
          </p:cNvPr>
          <p:cNvSpPr/>
          <p:nvPr/>
        </p:nvSpPr>
        <p:spPr>
          <a:xfrm>
            <a:off x="4062458" y="7146569"/>
            <a:ext cx="2626831" cy="1997984"/>
          </a:xfrm>
          <a:prstGeom prst="rect">
            <a:avLst/>
          </a:prstGeom>
          <a:solidFill>
            <a:srgbClr val="FFFFFF">
              <a:lumMod val="95000"/>
            </a:srgbClr>
          </a:solidFill>
          <a:ln w="9525" cap="flat" cmpd="sng" algn="ctr">
            <a:noFill/>
            <a:prstDash val="solid"/>
          </a:ln>
          <a:effectLst/>
        </p:spPr>
        <p:txBody>
          <a:bodyPr rtlCol="0" anchor="ctr"/>
          <a:lstStyle/>
          <a:p>
            <a:pPr algn="ctr" defTabSz="914374">
              <a:defRPr/>
            </a:pPr>
            <a:endParaRPr lang="en-US" kern="0">
              <a:solidFill>
                <a:srgbClr val="FFFFFF"/>
              </a:solidFill>
              <a:latin typeface="Calibri" panose="020F0502020204030204"/>
            </a:endParaRPr>
          </a:p>
        </p:txBody>
      </p:sp>
      <p:sp>
        <p:nvSpPr>
          <p:cNvPr id="64" name="Rectangle 63">
            <a:extLst>
              <a:ext uri="{FF2B5EF4-FFF2-40B4-BE49-F238E27FC236}">
                <a16:creationId xmlns:a16="http://schemas.microsoft.com/office/drawing/2014/main" id="{6B0869A1-46E6-CA8E-12FD-DB94DCA8589A}"/>
              </a:ext>
            </a:extLst>
          </p:cNvPr>
          <p:cNvSpPr/>
          <p:nvPr/>
        </p:nvSpPr>
        <p:spPr>
          <a:xfrm>
            <a:off x="603832" y="7146569"/>
            <a:ext cx="2626831" cy="1997984"/>
          </a:xfrm>
          <a:prstGeom prst="rect">
            <a:avLst/>
          </a:prstGeom>
          <a:solidFill>
            <a:srgbClr val="FFFFFF">
              <a:lumMod val="95000"/>
            </a:srgbClr>
          </a:solidFill>
          <a:ln w="9525" cap="flat" cmpd="sng" algn="ctr">
            <a:noFill/>
            <a:prstDash val="solid"/>
          </a:ln>
          <a:effectLst/>
        </p:spPr>
        <p:txBody>
          <a:bodyPr rtlCol="0" anchor="ctr"/>
          <a:lstStyle/>
          <a:p>
            <a:pPr algn="ctr" defTabSz="914374">
              <a:defRPr/>
            </a:pPr>
            <a:endParaRPr lang="en-US" kern="0">
              <a:solidFill>
                <a:srgbClr val="FFFFFF"/>
              </a:solidFill>
              <a:latin typeface="Calibri" panose="020F0502020204030204"/>
            </a:endParaRPr>
          </a:p>
        </p:txBody>
      </p:sp>
      <p:sp>
        <p:nvSpPr>
          <p:cNvPr id="65" name="TextBox 64">
            <a:extLst>
              <a:ext uri="{FF2B5EF4-FFF2-40B4-BE49-F238E27FC236}">
                <a16:creationId xmlns:a16="http://schemas.microsoft.com/office/drawing/2014/main" id="{8F7EB8EC-D1F1-6752-FE59-7B673DEB1BEF}"/>
              </a:ext>
            </a:extLst>
          </p:cNvPr>
          <p:cNvSpPr txBox="1"/>
          <p:nvPr/>
        </p:nvSpPr>
        <p:spPr>
          <a:xfrm>
            <a:off x="677097" y="8185526"/>
            <a:ext cx="2337025" cy="954107"/>
          </a:xfrm>
          <a:prstGeom prst="rect">
            <a:avLst/>
          </a:prstGeom>
          <a:noFill/>
        </p:spPr>
        <p:txBody>
          <a:bodyPr wrap="square">
            <a:spAutoFit/>
          </a:bodyPr>
          <a:lstStyle/>
          <a:p>
            <a:pPr defTabSz="914374">
              <a:defRPr/>
            </a:pPr>
            <a:r>
              <a:rPr lang="en-US" sz="1400" b="1" kern="0">
                <a:solidFill>
                  <a:srgbClr val="022169"/>
                </a:solidFill>
              </a:rPr>
              <a:t>Note: </a:t>
            </a:r>
          </a:p>
          <a:p>
            <a:pPr defTabSz="914374">
              <a:defRPr/>
            </a:pPr>
            <a:r>
              <a:rPr lang="en-US" sz="1400" kern="0">
                <a:solidFill>
                  <a:srgbClr val="000000"/>
                </a:solidFill>
              </a:rPr>
              <a:t>Once CAB-LA has been drawn up into a syringe, it must be administered within </a:t>
            </a:r>
            <a:r>
              <a:rPr lang="en-US" sz="1400" b="1" kern="0">
                <a:solidFill>
                  <a:srgbClr val="000000"/>
                </a:solidFill>
              </a:rPr>
              <a:t>2 hours</a:t>
            </a:r>
            <a:r>
              <a:rPr lang="en-US" sz="1400" kern="0">
                <a:solidFill>
                  <a:srgbClr val="000000"/>
                </a:solidFill>
              </a:rPr>
              <a:t>.</a:t>
            </a:r>
            <a:endParaRPr lang="en-ZA" sz="1400" kern="0">
              <a:solidFill>
                <a:srgbClr val="000000"/>
              </a:solidFill>
            </a:endParaRPr>
          </a:p>
        </p:txBody>
      </p:sp>
      <p:grpSp>
        <p:nvGrpSpPr>
          <p:cNvPr id="66" name="Graphic 18">
            <a:extLst>
              <a:ext uri="{FF2B5EF4-FFF2-40B4-BE49-F238E27FC236}">
                <a16:creationId xmlns:a16="http://schemas.microsoft.com/office/drawing/2014/main" id="{A68F6EE7-A4E1-8B8F-63E4-9B6C87A2B195}"/>
              </a:ext>
            </a:extLst>
          </p:cNvPr>
          <p:cNvGrpSpPr/>
          <p:nvPr/>
        </p:nvGrpSpPr>
        <p:grpSpPr>
          <a:xfrm>
            <a:off x="1476025" y="7309858"/>
            <a:ext cx="770168" cy="770168"/>
            <a:chOff x="2881312" y="214312"/>
            <a:chExt cx="6429375" cy="6429375"/>
          </a:xfrm>
          <a:solidFill>
            <a:srgbClr val="00B8A5"/>
          </a:solidFill>
        </p:grpSpPr>
        <p:sp>
          <p:nvSpPr>
            <p:cNvPr id="67" name="Freeform 66">
              <a:extLst>
                <a:ext uri="{FF2B5EF4-FFF2-40B4-BE49-F238E27FC236}">
                  <a16:creationId xmlns:a16="http://schemas.microsoft.com/office/drawing/2014/main" id="{7E259D99-C62B-05BE-505D-E3B4C2E42323}"/>
                </a:ext>
              </a:extLst>
            </p:cNvPr>
            <p:cNvSpPr/>
            <p:nvPr/>
          </p:nvSpPr>
          <p:spPr>
            <a:xfrm>
              <a:off x="2881312" y="214312"/>
              <a:ext cx="6429375" cy="6429375"/>
            </a:xfrm>
            <a:custGeom>
              <a:avLst/>
              <a:gdLst>
                <a:gd name="connsiteX0" fmla="*/ 3214688 w 6429375"/>
                <a:gd name="connsiteY0" fmla="*/ 6429375 h 6429375"/>
                <a:gd name="connsiteX1" fmla="*/ 0 w 6429375"/>
                <a:gd name="connsiteY1" fmla="*/ 3214688 h 6429375"/>
                <a:gd name="connsiteX2" fmla="*/ 3214688 w 6429375"/>
                <a:gd name="connsiteY2" fmla="*/ 0 h 6429375"/>
                <a:gd name="connsiteX3" fmla="*/ 6429375 w 6429375"/>
                <a:gd name="connsiteY3" fmla="*/ 3214688 h 6429375"/>
                <a:gd name="connsiteX4" fmla="*/ 3214688 w 6429375"/>
                <a:gd name="connsiteY4" fmla="*/ 6429375 h 6429375"/>
                <a:gd name="connsiteX5" fmla="*/ 3214688 w 6429375"/>
                <a:gd name="connsiteY5" fmla="*/ 257175 h 6429375"/>
                <a:gd name="connsiteX6" fmla="*/ 257175 w 6429375"/>
                <a:gd name="connsiteY6" fmla="*/ 3214688 h 6429375"/>
                <a:gd name="connsiteX7" fmla="*/ 3214688 w 6429375"/>
                <a:gd name="connsiteY7" fmla="*/ 6172200 h 6429375"/>
                <a:gd name="connsiteX8" fmla="*/ 6172200 w 6429375"/>
                <a:gd name="connsiteY8" fmla="*/ 3214688 h 6429375"/>
                <a:gd name="connsiteX9" fmla="*/ 3214688 w 6429375"/>
                <a:gd name="connsiteY9" fmla="*/ 257175 h 642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29375" h="6429375">
                  <a:moveTo>
                    <a:pt x="3214688" y="6429375"/>
                  </a:moveTo>
                  <a:cubicBezTo>
                    <a:pt x="1442009" y="6429375"/>
                    <a:pt x="0" y="4987366"/>
                    <a:pt x="0" y="3214688"/>
                  </a:cubicBezTo>
                  <a:cubicBezTo>
                    <a:pt x="0" y="1442009"/>
                    <a:pt x="1442009" y="0"/>
                    <a:pt x="3214688" y="0"/>
                  </a:cubicBezTo>
                  <a:cubicBezTo>
                    <a:pt x="4987366" y="0"/>
                    <a:pt x="6429375" y="1442009"/>
                    <a:pt x="6429375" y="3214688"/>
                  </a:cubicBezTo>
                  <a:cubicBezTo>
                    <a:pt x="6429375" y="4987366"/>
                    <a:pt x="4987366" y="6429375"/>
                    <a:pt x="3214688" y="6429375"/>
                  </a:cubicBezTo>
                  <a:close/>
                  <a:moveTo>
                    <a:pt x="3214688" y="257175"/>
                  </a:moveTo>
                  <a:cubicBezTo>
                    <a:pt x="1583912" y="257175"/>
                    <a:pt x="257175" y="1583912"/>
                    <a:pt x="257175" y="3214688"/>
                  </a:cubicBezTo>
                  <a:cubicBezTo>
                    <a:pt x="257175" y="4845463"/>
                    <a:pt x="1583912" y="6172200"/>
                    <a:pt x="3214688" y="6172200"/>
                  </a:cubicBezTo>
                  <a:cubicBezTo>
                    <a:pt x="4845463" y="6172200"/>
                    <a:pt x="6172200" y="4845463"/>
                    <a:pt x="6172200" y="3214688"/>
                  </a:cubicBezTo>
                  <a:cubicBezTo>
                    <a:pt x="6172200" y="1583912"/>
                    <a:pt x="4845463" y="257175"/>
                    <a:pt x="3214688" y="257175"/>
                  </a:cubicBez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68" name="Freeform 67">
              <a:extLst>
                <a:ext uri="{FF2B5EF4-FFF2-40B4-BE49-F238E27FC236}">
                  <a16:creationId xmlns:a16="http://schemas.microsoft.com/office/drawing/2014/main" id="{1EA8437E-AD56-B5DC-0522-FD1D7B6CB189}"/>
                </a:ext>
              </a:extLst>
            </p:cNvPr>
            <p:cNvSpPr/>
            <p:nvPr/>
          </p:nvSpPr>
          <p:spPr>
            <a:xfrm>
              <a:off x="8196199" y="1928926"/>
              <a:ext cx="368680" cy="361005"/>
            </a:xfrm>
            <a:custGeom>
              <a:avLst/>
              <a:gdLst>
                <a:gd name="connsiteX0" fmla="*/ 241236 w 368680"/>
                <a:gd name="connsiteY0" fmla="*/ 0 h 361005"/>
                <a:gd name="connsiteX1" fmla="*/ 368680 w 368680"/>
                <a:gd name="connsiteY1" fmla="*/ 223354 h 361005"/>
                <a:gd name="connsiteX2" fmla="*/ 127450 w 368680"/>
                <a:gd name="connsiteY2" fmla="*/ 361005 h 361005"/>
                <a:gd name="connsiteX3" fmla="*/ 0 w 368680"/>
                <a:gd name="connsiteY3" fmla="*/ 137651 h 361005"/>
              </a:gdLst>
              <a:ahLst/>
              <a:cxnLst>
                <a:cxn ang="0">
                  <a:pos x="connsiteX0" y="connsiteY0"/>
                </a:cxn>
                <a:cxn ang="0">
                  <a:pos x="connsiteX1" y="connsiteY1"/>
                </a:cxn>
                <a:cxn ang="0">
                  <a:pos x="connsiteX2" y="connsiteY2"/>
                </a:cxn>
                <a:cxn ang="0">
                  <a:pos x="connsiteX3" y="connsiteY3"/>
                </a:cxn>
              </a:cxnLst>
              <a:rect l="l" t="t" r="r" b="b"/>
              <a:pathLst>
                <a:path w="368680" h="361005">
                  <a:moveTo>
                    <a:pt x="241236" y="0"/>
                  </a:moveTo>
                  <a:lnTo>
                    <a:pt x="368680" y="223354"/>
                  </a:lnTo>
                  <a:lnTo>
                    <a:pt x="127450" y="361005"/>
                  </a:lnTo>
                  <a:lnTo>
                    <a:pt x="0" y="13765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69" name="Freeform 68">
              <a:extLst>
                <a:ext uri="{FF2B5EF4-FFF2-40B4-BE49-F238E27FC236}">
                  <a16:creationId xmlns:a16="http://schemas.microsoft.com/office/drawing/2014/main" id="{06699D6D-5E4E-F5F7-D29D-F8684BF65C6D}"/>
                </a:ext>
              </a:extLst>
            </p:cNvPr>
            <p:cNvSpPr/>
            <p:nvPr/>
          </p:nvSpPr>
          <p:spPr>
            <a:xfrm>
              <a:off x="8595741" y="3300412"/>
              <a:ext cx="277748" cy="257175"/>
            </a:xfrm>
            <a:custGeom>
              <a:avLst/>
              <a:gdLst>
                <a:gd name="connsiteX0" fmla="*/ 0 w 277748"/>
                <a:gd name="connsiteY0" fmla="*/ 0 h 257175"/>
                <a:gd name="connsiteX1" fmla="*/ 277749 w 277748"/>
                <a:gd name="connsiteY1" fmla="*/ 0 h 257175"/>
                <a:gd name="connsiteX2" fmla="*/ 277749 w 277748"/>
                <a:gd name="connsiteY2" fmla="*/ 257175 h 257175"/>
                <a:gd name="connsiteX3" fmla="*/ 0 w 277748"/>
                <a:gd name="connsiteY3" fmla="*/ 257175 h 257175"/>
              </a:gdLst>
              <a:ahLst/>
              <a:cxnLst>
                <a:cxn ang="0">
                  <a:pos x="connsiteX0" y="connsiteY0"/>
                </a:cxn>
                <a:cxn ang="0">
                  <a:pos x="connsiteX1" y="connsiteY1"/>
                </a:cxn>
                <a:cxn ang="0">
                  <a:pos x="connsiteX2" y="connsiteY2"/>
                </a:cxn>
                <a:cxn ang="0">
                  <a:pos x="connsiteX3" y="connsiteY3"/>
                </a:cxn>
              </a:cxnLst>
              <a:rect l="l" t="t" r="r" b="b"/>
              <a:pathLst>
                <a:path w="277748" h="257175">
                  <a:moveTo>
                    <a:pt x="0" y="0"/>
                  </a:moveTo>
                  <a:lnTo>
                    <a:pt x="277749" y="0"/>
                  </a:lnTo>
                  <a:lnTo>
                    <a:pt x="277749" y="257175"/>
                  </a:lnTo>
                  <a:lnTo>
                    <a:pt x="0" y="2571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0" name="Freeform 69">
              <a:extLst>
                <a:ext uri="{FF2B5EF4-FFF2-40B4-BE49-F238E27FC236}">
                  <a16:creationId xmlns:a16="http://schemas.microsoft.com/office/drawing/2014/main" id="{CC91D6E8-EBD1-EE0F-BF96-4D866D1BAABB}"/>
                </a:ext>
              </a:extLst>
            </p:cNvPr>
            <p:cNvSpPr/>
            <p:nvPr/>
          </p:nvSpPr>
          <p:spPr>
            <a:xfrm>
              <a:off x="5966612" y="5861303"/>
              <a:ext cx="258512" cy="279177"/>
            </a:xfrm>
            <a:custGeom>
              <a:avLst/>
              <a:gdLst>
                <a:gd name="connsiteX0" fmla="*/ 257175 w 258512"/>
                <a:gd name="connsiteY0" fmla="*/ 0 h 279177"/>
                <a:gd name="connsiteX1" fmla="*/ 258512 w 258512"/>
                <a:gd name="connsiteY1" fmla="*/ 277978 h 279177"/>
                <a:gd name="connsiteX2" fmla="*/ 1337 w 258512"/>
                <a:gd name="connsiteY2" fmla="*/ 279178 h 279177"/>
                <a:gd name="connsiteX3" fmla="*/ 0 w 258512"/>
                <a:gd name="connsiteY3" fmla="*/ 1201 h 279177"/>
              </a:gdLst>
              <a:ahLst/>
              <a:cxnLst>
                <a:cxn ang="0">
                  <a:pos x="connsiteX0" y="connsiteY0"/>
                </a:cxn>
                <a:cxn ang="0">
                  <a:pos x="connsiteX1" y="connsiteY1"/>
                </a:cxn>
                <a:cxn ang="0">
                  <a:pos x="connsiteX2" y="connsiteY2"/>
                </a:cxn>
                <a:cxn ang="0">
                  <a:pos x="connsiteX3" y="connsiteY3"/>
                </a:cxn>
              </a:cxnLst>
              <a:rect l="l" t="t" r="r" b="b"/>
              <a:pathLst>
                <a:path w="258512" h="279177">
                  <a:moveTo>
                    <a:pt x="257175" y="0"/>
                  </a:moveTo>
                  <a:lnTo>
                    <a:pt x="258512" y="277978"/>
                  </a:lnTo>
                  <a:lnTo>
                    <a:pt x="1337" y="279178"/>
                  </a:lnTo>
                  <a:lnTo>
                    <a:pt x="0" y="120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1" name="Freeform 70">
              <a:extLst>
                <a:ext uri="{FF2B5EF4-FFF2-40B4-BE49-F238E27FC236}">
                  <a16:creationId xmlns:a16="http://schemas.microsoft.com/office/drawing/2014/main" id="{3B938AED-3D8E-5D8A-F565-C590218F4005}"/>
                </a:ext>
              </a:extLst>
            </p:cNvPr>
            <p:cNvSpPr/>
            <p:nvPr/>
          </p:nvSpPr>
          <p:spPr>
            <a:xfrm>
              <a:off x="4595783" y="5529376"/>
              <a:ext cx="361611" cy="369131"/>
            </a:xfrm>
            <a:custGeom>
              <a:avLst/>
              <a:gdLst>
                <a:gd name="connsiteX0" fmla="*/ 138903 w 361611"/>
                <a:gd name="connsiteY0" fmla="*/ 0 h 369131"/>
                <a:gd name="connsiteX1" fmla="*/ 361611 w 361611"/>
                <a:gd name="connsiteY1" fmla="*/ 128610 h 369131"/>
                <a:gd name="connsiteX2" fmla="*/ 222708 w 361611"/>
                <a:gd name="connsiteY2" fmla="*/ 369132 h 369131"/>
                <a:gd name="connsiteX3" fmla="*/ 0 w 361611"/>
                <a:gd name="connsiteY3" fmla="*/ 240544 h 369131"/>
              </a:gdLst>
              <a:ahLst/>
              <a:cxnLst>
                <a:cxn ang="0">
                  <a:pos x="connsiteX0" y="connsiteY0"/>
                </a:cxn>
                <a:cxn ang="0">
                  <a:pos x="connsiteX1" y="connsiteY1"/>
                </a:cxn>
                <a:cxn ang="0">
                  <a:pos x="connsiteX2" y="connsiteY2"/>
                </a:cxn>
                <a:cxn ang="0">
                  <a:pos x="connsiteX3" y="connsiteY3"/>
                </a:cxn>
              </a:cxnLst>
              <a:rect l="l" t="t" r="r" b="b"/>
              <a:pathLst>
                <a:path w="361611" h="369131">
                  <a:moveTo>
                    <a:pt x="138903" y="0"/>
                  </a:moveTo>
                  <a:lnTo>
                    <a:pt x="361611" y="128610"/>
                  </a:lnTo>
                  <a:lnTo>
                    <a:pt x="222708" y="369132"/>
                  </a:lnTo>
                  <a:lnTo>
                    <a:pt x="0" y="24054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2" name="Freeform 71">
              <a:extLst>
                <a:ext uri="{FF2B5EF4-FFF2-40B4-BE49-F238E27FC236}">
                  <a16:creationId xmlns:a16="http://schemas.microsoft.com/office/drawing/2014/main" id="{19FF265F-2043-AA1B-A448-A0D23C085EF2}"/>
                </a:ext>
              </a:extLst>
            </p:cNvPr>
            <p:cNvSpPr/>
            <p:nvPr/>
          </p:nvSpPr>
          <p:spPr>
            <a:xfrm>
              <a:off x="8196171" y="4566913"/>
              <a:ext cx="369223" cy="361765"/>
            </a:xfrm>
            <a:custGeom>
              <a:avLst/>
              <a:gdLst>
                <a:gd name="connsiteX0" fmla="*/ 128965 w 369223"/>
                <a:gd name="connsiteY0" fmla="*/ 0 h 361765"/>
                <a:gd name="connsiteX1" fmla="*/ 369223 w 369223"/>
                <a:gd name="connsiteY1" fmla="*/ 139280 h 361765"/>
                <a:gd name="connsiteX2" fmla="*/ 240293 w 369223"/>
                <a:gd name="connsiteY2" fmla="*/ 361765 h 361765"/>
                <a:gd name="connsiteX3" fmla="*/ 0 w 369223"/>
                <a:gd name="connsiteY3" fmla="*/ 222485 h 361765"/>
              </a:gdLst>
              <a:ahLst/>
              <a:cxnLst>
                <a:cxn ang="0">
                  <a:pos x="connsiteX0" y="connsiteY0"/>
                </a:cxn>
                <a:cxn ang="0">
                  <a:pos x="connsiteX1" y="connsiteY1"/>
                </a:cxn>
                <a:cxn ang="0">
                  <a:pos x="connsiteX2" y="connsiteY2"/>
                </a:cxn>
                <a:cxn ang="0">
                  <a:pos x="connsiteX3" y="connsiteY3"/>
                </a:cxn>
              </a:cxnLst>
              <a:rect l="l" t="t" r="r" b="b"/>
              <a:pathLst>
                <a:path w="369223" h="361765">
                  <a:moveTo>
                    <a:pt x="128965" y="0"/>
                  </a:moveTo>
                  <a:lnTo>
                    <a:pt x="369223" y="139280"/>
                  </a:lnTo>
                  <a:lnTo>
                    <a:pt x="240293" y="361765"/>
                  </a:lnTo>
                  <a:lnTo>
                    <a:pt x="0" y="22248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3" name="Freeform 72">
              <a:extLst>
                <a:ext uri="{FF2B5EF4-FFF2-40B4-BE49-F238E27FC236}">
                  <a16:creationId xmlns:a16="http://schemas.microsoft.com/office/drawing/2014/main" id="{F22B9B98-37A8-C457-ACC5-CCDC5B29A465}"/>
                </a:ext>
              </a:extLst>
            </p:cNvPr>
            <p:cNvSpPr/>
            <p:nvPr/>
          </p:nvSpPr>
          <p:spPr>
            <a:xfrm>
              <a:off x="7234399" y="5528862"/>
              <a:ext cx="361588" cy="369132"/>
            </a:xfrm>
            <a:custGeom>
              <a:avLst/>
              <a:gdLst>
                <a:gd name="connsiteX0" fmla="*/ 222685 w 361588"/>
                <a:gd name="connsiteY0" fmla="*/ 0 h 369132"/>
                <a:gd name="connsiteX1" fmla="*/ 361588 w 361588"/>
                <a:gd name="connsiteY1" fmla="*/ 240487 h 369132"/>
                <a:gd name="connsiteX2" fmla="*/ 138903 w 361588"/>
                <a:gd name="connsiteY2" fmla="*/ 369132 h 369132"/>
                <a:gd name="connsiteX3" fmla="*/ 0 w 361588"/>
                <a:gd name="connsiteY3" fmla="*/ 128611 h 369132"/>
              </a:gdLst>
              <a:ahLst/>
              <a:cxnLst>
                <a:cxn ang="0">
                  <a:pos x="connsiteX0" y="connsiteY0"/>
                </a:cxn>
                <a:cxn ang="0">
                  <a:pos x="connsiteX1" y="connsiteY1"/>
                </a:cxn>
                <a:cxn ang="0">
                  <a:pos x="connsiteX2" y="connsiteY2"/>
                </a:cxn>
                <a:cxn ang="0">
                  <a:pos x="connsiteX3" y="connsiteY3"/>
                </a:cxn>
              </a:cxnLst>
              <a:rect l="l" t="t" r="r" b="b"/>
              <a:pathLst>
                <a:path w="361588" h="369132">
                  <a:moveTo>
                    <a:pt x="222685" y="0"/>
                  </a:moveTo>
                  <a:lnTo>
                    <a:pt x="361588" y="240487"/>
                  </a:lnTo>
                  <a:lnTo>
                    <a:pt x="138903" y="369132"/>
                  </a:lnTo>
                  <a:lnTo>
                    <a:pt x="0" y="12861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4" name="Freeform 73">
              <a:extLst>
                <a:ext uri="{FF2B5EF4-FFF2-40B4-BE49-F238E27FC236}">
                  <a16:creationId xmlns:a16="http://schemas.microsoft.com/office/drawing/2014/main" id="{2964C91F-1D88-0059-EE41-0DA9FA07F695}"/>
                </a:ext>
              </a:extLst>
            </p:cNvPr>
            <p:cNvSpPr/>
            <p:nvPr/>
          </p:nvSpPr>
          <p:spPr>
            <a:xfrm>
              <a:off x="7234216" y="959777"/>
              <a:ext cx="361496" cy="368994"/>
            </a:xfrm>
            <a:custGeom>
              <a:avLst/>
              <a:gdLst>
                <a:gd name="connsiteX0" fmla="*/ 138857 w 361496"/>
                <a:gd name="connsiteY0" fmla="*/ 0 h 368994"/>
                <a:gd name="connsiteX1" fmla="*/ 361496 w 361496"/>
                <a:gd name="connsiteY1" fmla="*/ 128610 h 368994"/>
                <a:gd name="connsiteX2" fmla="*/ 222639 w 361496"/>
                <a:gd name="connsiteY2" fmla="*/ 368995 h 368994"/>
                <a:gd name="connsiteX3" fmla="*/ 0 w 361496"/>
                <a:gd name="connsiteY3" fmla="*/ 240384 h 368994"/>
              </a:gdLst>
              <a:ahLst/>
              <a:cxnLst>
                <a:cxn ang="0">
                  <a:pos x="connsiteX0" y="connsiteY0"/>
                </a:cxn>
                <a:cxn ang="0">
                  <a:pos x="connsiteX1" y="connsiteY1"/>
                </a:cxn>
                <a:cxn ang="0">
                  <a:pos x="connsiteX2" y="connsiteY2"/>
                </a:cxn>
                <a:cxn ang="0">
                  <a:pos x="connsiteX3" y="connsiteY3"/>
                </a:cxn>
              </a:cxnLst>
              <a:rect l="l" t="t" r="r" b="b"/>
              <a:pathLst>
                <a:path w="361496" h="368994">
                  <a:moveTo>
                    <a:pt x="138857" y="0"/>
                  </a:moveTo>
                  <a:lnTo>
                    <a:pt x="361496" y="128610"/>
                  </a:lnTo>
                  <a:lnTo>
                    <a:pt x="222639" y="368995"/>
                  </a:lnTo>
                  <a:lnTo>
                    <a:pt x="0" y="24038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5" name="Freeform 74">
              <a:extLst>
                <a:ext uri="{FF2B5EF4-FFF2-40B4-BE49-F238E27FC236}">
                  <a16:creationId xmlns:a16="http://schemas.microsoft.com/office/drawing/2014/main" id="{74733EF7-733C-5F6E-D40B-4405538AD931}"/>
                </a:ext>
              </a:extLst>
            </p:cNvPr>
            <p:cNvSpPr/>
            <p:nvPr/>
          </p:nvSpPr>
          <p:spPr>
            <a:xfrm>
              <a:off x="3613283" y="4544110"/>
              <a:ext cx="368686" cy="360959"/>
            </a:xfrm>
            <a:custGeom>
              <a:avLst/>
              <a:gdLst>
                <a:gd name="connsiteX0" fmla="*/ 241236 w 368686"/>
                <a:gd name="connsiteY0" fmla="*/ 0 h 360959"/>
                <a:gd name="connsiteX1" fmla="*/ 368686 w 368686"/>
                <a:gd name="connsiteY1" fmla="*/ 223285 h 360959"/>
                <a:gd name="connsiteX2" fmla="*/ 127450 w 368686"/>
                <a:gd name="connsiteY2" fmla="*/ 360960 h 360959"/>
                <a:gd name="connsiteX3" fmla="*/ 0 w 368686"/>
                <a:gd name="connsiteY3" fmla="*/ 137675 h 360959"/>
              </a:gdLst>
              <a:ahLst/>
              <a:cxnLst>
                <a:cxn ang="0">
                  <a:pos x="connsiteX0" y="connsiteY0"/>
                </a:cxn>
                <a:cxn ang="0">
                  <a:pos x="connsiteX1" y="connsiteY1"/>
                </a:cxn>
                <a:cxn ang="0">
                  <a:pos x="connsiteX2" y="connsiteY2"/>
                </a:cxn>
                <a:cxn ang="0">
                  <a:pos x="connsiteX3" y="connsiteY3"/>
                </a:cxn>
              </a:cxnLst>
              <a:rect l="l" t="t" r="r" b="b"/>
              <a:pathLst>
                <a:path w="368686" h="360959">
                  <a:moveTo>
                    <a:pt x="241236" y="0"/>
                  </a:moveTo>
                  <a:lnTo>
                    <a:pt x="368686" y="223285"/>
                  </a:lnTo>
                  <a:lnTo>
                    <a:pt x="127450" y="360960"/>
                  </a:lnTo>
                  <a:lnTo>
                    <a:pt x="0" y="1376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6" name="Freeform 75">
              <a:extLst>
                <a:ext uri="{FF2B5EF4-FFF2-40B4-BE49-F238E27FC236}">
                  <a16:creationId xmlns:a16="http://schemas.microsoft.com/office/drawing/2014/main" id="{C9BE3AF3-2B39-20E7-7CE9-590B594383E7}"/>
                </a:ext>
              </a:extLst>
            </p:cNvPr>
            <p:cNvSpPr/>
            <p:nvPr/>
          </p:nvSpPr>
          <p:spPr>
            <a:xfrm>
              <a:off x="3318510" y="3300412"/>
              <a:ext cx="277760" cy="257175"/>
            </a:xfrm>
            <a:custGeom>
              <a:avLst/>
              <a:gdLst>
                <a:gd name="connsiteX0" fmla="*/ 0 w 277760"/>
                <a:gd name="connsiteY0" fmla="*/ 0 h 257175"/>
                <a:gd name="connsiteX1" fmla="*/ 277760 w 277760"/>
                <a:gd name="connsiteY1" fmla="*/ 0 h 257175"/>
                <a:gd name="connsiteX2" fmla="*/ 277760 w 277760"/>
                <a:gd name="connsiteY2" fmla="*/ 257175 h 257175"/>
                <a:gd name="connsiteX3" fmla="*/ 0 w 277760"/>
                <a:gd name="connsiteY3" fmla="*/ 257175 h 257175"/>
              </a:gdLst>
              <a:ahLst/>
              <a:cxnLst>
                <a:cxn ang="0">
                  <a:pos x="connsiteX0" y="connsiteY0"/>
                </a:cxn>
                <a:cxn ang="0">
                  <a:pos x="connsiteX1" y="connsiteY1"/>
                </a:cxn>
                <a:cxn ang="0">
                  <a:pos x="connsiteX2" y="connsiteY2"/>
                </a:cxn>
                <a:cxn ang="0">
                  <a:pos x="connsiteX3" y="connsiteY3"/>
                </a:cxn>
              </a:cxnLst>
              <a:rect l="l" t="t" r="r" b="b"/>
              <a:pathLst>
                <a:path w="277760" h="257175">
                  <a:moveTo>
                    <a:pt x="0" y="0"/>
                  </a:moveTo>
                  <a:lnTo>
                    <a:pt x="277760" y="0"/>
                  </a:lnTo>
                  <a:lnTo>
                    <a:pt x="277760" y="257175"/>
                  </a:lnTo>
                  <a:lnTo>
                    <a:pt x="0" y="2571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7" name="Freeform 76">
              <a:extLst>
                <a:ext uri="{FF2B5EF4-FFF2-40B4-BE49-F238E27FC236}">
                  <a16:creationId xmlns:a16="http://schemas.microsoft.com/office/drawing/2014/main" id="{8BA691A2-BBC5-E603-1002-D13981E191EF}"/>
                </a:ext>
              </a:extLst>
            </p:cNvPr>
            <p:cNvSpPr/>
            <p:nvPr/>
          </p:nvSpPr>
          <p:spPr>
            <a:xfrm>
              <a:off x="3631417" y="1920697"/>
              <a:ext cx="369263" cy="361828"/>
            </a:xfrm>
            <a:custGeom>
              <a:avLst/>
              <a:gdLst>
                <a:gd name="connsiteX0" fmla="*/ 129033 w 369263"/>
                <a:gd name="connsiteY0" fmla="*/ 0 h 361828"/>
                <a:gd name="connsiteX1" fmla="*/ 369263 w 369263"/>
                <a:gd name="connsiteY1" fmla="*/ 139280 h 361828"/>
                <a:gd name="connsiteX2" fmla="*/ 240230 w 369263"/>
                <a:gd name="connsiteY2" fmla="*/ 361828 h 361828"/>
                <a:gd name="connsiteX3" fmla="*/ 0 w 369263"/>
                <a:gd name="connsiteY3" fmla="*/ 222548 h 361828"/>
              </a:gdLst>
              <a:ahLst/>
              <a:cxnLst>
                <a:cxn ang="0">
                  <a:pos x="connsiteX0" y="connsiteY0"/>
                </a:cxn>
                <a:cxn ang="0">
                  <a:pos x="connsiteX1" y="connsiteY1"/>
                </a:cxn>
                <a:cxn ang="0">
                  <a:pos x="connsiteX2" y="connsiteY2"/>
                </a:cxn>
                <a:cxn ang="0">
                  <a:pos x="connsiteX3" y="connsiteY3"/>
                </a:cxn>
              </a:cxnLst>
              <a:rect l="l" t="t" r="r" b="b"/>
              <a:pathLst>
                <a:path w="369263" h="361828">
                  <a:moveTo>
                    <a:pt x="129033" y="0"/>
                  </a:moveTo>
                  <a:lnTo>
                    <a:pt x="369263" y="139280"/>
                  </a:lnTo>
                  <a:lnTo>
                    <a:pt x="240230" y="361828"/>
                  </a:lnTo>
                  <a:lnTo>
                    <a:pt x="0" y="222548"/>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8" name="Freeform 77">
              <a:extLst>
                <a:ext uri="{FF2B5EF4-FFF2-40B4-BE49-F238E27FC236}">
                  <a16:creationId xmlns:a16="http://schemas.microsoft.com/office/drawing/2014/main" id="{847FE835-9AD2-A145-3757-B9D5AE1D3402}"/>
                </a:ext>
              </a:extLst>
            </p:cNvPr>
            <p:cNvSpPr/>
            <p:nvPr/>
          </p:nvSpPr>
          <p:spPr>
            <a:xfrm>
              <a:off x="4596023" y="959777"/>
              <a:ext cx="361565" cy="369086"/>
            </a:xfrm>
            <a:custGeom>
              <a:avLst/>
              <a:gdLst>
                <a:gd name="connsiteX0" fmla="*/ 222731 w 361565"/>
                <a:gd name="connsiteY0" fmla="*/ 0 h 369086"/>
                <a:gd name="connsiteX1" fmla="*/ 361565 w 361565"/>
                <a:gd name="connsiteY1" fmla="*/ 240499 h 369086"/>
                <a:gd name="connsiteX2" fmla="*/ 138834 w 361565"/>
                <a:gd name="connsiteY2" fmla="*/ 369086 h 369086"/>
                <a:gd name="connsiteX3" fmla="*/ 0 w 361565"/>
                <a:gd name="connsiteY3" fmla="*/ 128588 h 369086"/>
              </a:gdLst>
              <a:ahLst/>
              <a:cxnLst>
                <a:cxn ang="0">
                  <a:pos x="connsiteX0" y="connsiteY0"/>
                </a:cxn>
                <a:cxn ang="0">
                  <a:pos x="connsiteX1" y="connsiteY1"/>
                </a:cxn>
                <a:cxn ang="0">
                  <a:pos x="connsiteX2" y="connsiteY2"/>
                </a:cxn>
                <a:cxn ang="0">
                  <a:pos x="connsiteX3" y="connsiteY3"/>
                </a:cxn>
              </a:cxnLst>
              <a:rect l="l" t="t" r="r" b="b"/>
              <a:pathLst>
                <a:path w="361565" h="369086">
                  <a:moveTo>
                    <a:pt x="222731" y="0"/>
                  </a:moveTo>
                  <a:lnTo>
                    <a:pt x="361565" y="240499"/>
                  </a:lnTo>
                  <a:lnTo>
                    <a:pt x="138834" y="369086"/>
                  </a:lnTo>
                  <a:lnTo>
                    <a:pt x="0" y="128588"/>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9" name="Freeform 78">
              <a:extLst>
                <a:ext uri="{FF2B5EF4-FFF2-40B4-BE49-F238E27FC236}">
                  <a16:creationId xmlns:a16="http://schemas.microsoft.com/office/drawing/2014/main" id="{A6281FFE-831E-E8C6-75C1-39877EDDF56D}"/>
                </a:ext>
              </a:extLst>
            </p:cNvPr>
            <p:cNvSpPr/>
            <p:nvPr/>
          </p:nvSpPr>
          <p:spPr>
            <a:xfrm>
              <a:off x="5891842" y="597034"/>
              <a:ext cx="2049481" cy="3036207"/>
            </a:xfrm>
            <a:custGeom>
              <a:avLst/>
              <a:gdLst>
                <a:gd name="connsiteX0" fmla="*/ 2032214 w 2049481"/>
                <a:gd name="connsiteY0" fmla="*/ 1776519 h 3036207"/>
                <a:gd name="connsiteX1" fmla="*/ 1856592 w 2049481"/>
                <a:gd name="connsiteY1" fmla="*/ 1729416 h 3036207"/>
                <a:gd name="connsiteX2" fmla="*/ 332745 w 2049481"/>
                <a:gd name="connsiteY2" fmla="*/ 2609298 h 3036207"/>
                <a:gd name="connsiteX3" fmla="*/ 332745 w 2049481"/>
                <a:gd name="connsiteY3" fmla="*/ 128588 h 3036207"/>
                <a:gd name="connsiteX4" fmla="*/ 204157 w 2049481"/>
                <a:gd name="connsiteY4" fmla="*/ 0 h 3036207"/>
                <a:gd name="connsiteX5" fmla="*/ 75570 w 2049481"/>
                <a:gd name="connsiteY5" fmla="*/ 128588 h 3036207"/>
                <a:gd name="connsiteX6" fmla="*/ 75570 w 2049481"/>
                <a:gd name="connsiteY6" fmla="*/ 2674734 h 3036207"/>
                <a:gd name="connsiteX7" fmla="*/ 0 w 2049481"/>
                <a:gd name="connsiteY7" fmla="*/ 2832051 h 3036207"/>
                <a:gd name="connsiteX8" fmla="*/ 204157 w 2049481"/>
                <a:gd name="connsiteY8" fmla="*/ 3036208 h 3036207"/>
                <a:gd name="connsiteX9" fmla="*/ 405096 w 2049481"/>
                <a:gd name="connsiteY9" fmla="*/ 2864489 h 3036207"/>
                <a:gd name="connsiteX10" fmla="*/ 1985237 w 2049481"/>
                <a:gd name="connsiteY10" fmla="*/ 1952147 h 3036207"/>
                <a:gd name="connsiteX11" fmla="*/ 2032209 w 2049481"/>
                <a:gd name="connsiteY11" fmla="*/ 1776525 h 30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9481" h="3036207">
                  <a:moveTo>
                    <a:pt x="2032214" y="1776519"/>
                  </a:moveTo>
                  <a:cubicBezTo>
                    <a:pt x="1996696" y="1714929"/>
                    <a:pt x="1917960" y="1693875"/>
                    <a:pt x="1856592" y="1729416"/>
                  </a:cubicBezTo>
                  <a:lnTo>
                    <a:pt x="332745" y="2609298"/>
                  </a:lnTo>
                  <a:lnTo>
                    <a:pt x="332745" y="128588"/>
                  </a:lnTo>
                  <a:cubicBezTo>
                    <a:pt x="332745" y="57527"/>
                    <a:pt x="275218" y="0"/>
                    <a:pt x="204157" y="0"/>
                  </a:cubicBezTo>
                  <a:cubicBezTo>
                    <a:pt x="133097" y="0"/>
                    <a:pt x="75570" y="57527"/>
                    <a:pt x="75570" y="128588"/>
                  </a:cubicBezTo>
                  <a:lnTo>
                    <a:pt x="75570" y="2674734"/>
                  </a:lnTo>
                  <a:cubicBezTo>
                    <a:pt x="29895" y="2712236"/>
                    <a:pt x="0" y="2768409"/>
                    <a:pt x="0" y="2832051"/>
                  </a:cubicBezTo>
                  <a:cubicBezTo>
                    <a:pt x="0" y="2944585"/>
                    <a:pt x="91554" y="3036208"/>
                    <a:pt x="204157" y="3036208"/>
                  </a:cubicBezTo>
                  <a:cubicBezTo>
                    <a:pt x="305575" y="3036208"/>
                    <a:pt x="389380" y="2961599"/>
                    <a:pt x="405096" y="2864489"/>
                  </a:cubicBezTo>
                  <a:lnTo>
                    <a:pt x="1985237" y="1952147"/>
                  </a:lnTo>
                  <a:cubicBezTo>
                    <a:pt x="2046673" y="1916628"/>
                    <a:pt x="2067750" y="1838047"/>
                    <a:pt x="2032209" y="1776525"/>
                  </a:cubicBez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grpSp>
      <p:sp>
        <p:nvSpPr>
          <p:cNvPr id="80" name="TextBox 79">
            <a:extLst>
              <a:ext uri="{FF2B5EF4-FFF2-40B4-BE49-F238E27FC236}">
                <a16:creationId xmlns:a16="http://schemas.microsoft.com/office/drawing/2014/main" id="{CD4B5F3F-1E2F-77B1-DD8C-8B0C2D247E6A}"/>
              </a:ext>
            </a:extLst>
          </p:cNvPr>
          <p:cNvSpPr txBox="1"/>
          <p:nvPr/>
        </p:nvSpPr>
        <p:spPr>
          <a:xfrm>
            <a:off x="4310796" y="8421318"/>
            <a:ext cx="2130153" cy="738664"/>
          </a:xfrm>
          <a:prstGeom prst="rect">
            <a:avLst/>
          </a:prstGeom>
          <a:noFill/>
        </p:spPr>
        <p:txBody>
          <a:bodyPr wrap="square">
            <a:spAutoFit/>
          </a:bodyPr>
          <a:lstStyle/>
          <a:p>
            <a:pPr algn="ctr" defTabSz="914374">
              <a:defRPr/>
            </a:pPr>
            <a:r>
              <a:rPr lang="en-US" sz="1400" kern="0">
                <a:solidFill>
                  <a:srgbClr val="000000"/>
                </a:solidFill>
              </a:rPr>
              <a:t>Do not inject if medication is expired or appears contaminated</a:t>
            </a:r>
          </a:p>
        </p:txBody>
      </p:sp>
      <p:grpSp>
        <p:nvGrpSpPr>
          <p:cNvPr id="81" name="Graphic 36">
            <a:extLst>
              <a:ext uri="{FF2B5EF4-FFF2-40B4-BE49-F238E27FC236}">
                <a16:creationId xmlns:a16="http://schemas.microsoft.com/office/drawing/2014/main" id="{5349E7EA-4AB3-894F-D204-984B978C4E92}"/>
              </a:ext>
            </a:extLst>
          </p:cNvPr>
          <p:cNvGrpSpPr/>
          <p:nvPr/>
        </p:nvGrpSpPr>
        <p:grpSpPr>
          <a:xfrm>
            <a:off x="5097299" y="7390345"/>
            <a:ext cx="459311" cy="962831"/>
            <a:chOff x="4622630" y="342894"/>
            <a:chExt cx="2944405" cy="6172205"/>
          </a:xfrm>
          <a:solidFill>
            <a:srgbClr val="00B8A5"/>
          </a:solidFill>
        </p:grpSpPr>
        <p:sp>
          <p:nvSpPr>
            <p:cNvPr id="82" name="Freeform 81">
              <a:extLst>
                <a:ext uri="{FF2B5EF4-FFF2-40B4-BE49-F238E27FC236}">
                  <a16:creationId xmlns:a16="http://schemas.microsoft.com/office/drawing/2014/main" id="{9DBE3641-12EE-3519-8F33-95A69EC0EDD7}"/>
                </a:ext>
              </a:extLst>
            </p:cNvPr>
            <p:cNvSpPr/>
            <p:nvPr/>
          </p:nvSpPr>
          <p:spPr>
            <a:xfrm>
              <a:off x="4622630" y="342894"/>
              <a:ext cx="2944405" cy="6172205"/>
            </a:xfrm>
            <a:custGeom>
              <a:avLst/>
              <a:gdLst>
                <a:gd name="connsiteX0" fmla="*/ 2938925 w 2944405"/>
                <a:gd name="connsiteY0" fmla="*/ 1695303 h 6172205"/>
                <a:gd name="connsiteX1" fmla="*/ 2620713 w 2944405"/>
                <a:gd name="connsiteY1" fmla="*/ 1456633 h 6172205"/>
                <a:gd name="connsiteX2" fmla="*/ 2942359 w 2944405"/>
                <a:gd name="connsiteY2" fmla="*/ 1211803 h 6172205"/>
                <a:gd name="connsiteX3" fmla="*/ 2942359 w 2944405"/>
                <a:gd name="connsiteY3" fmla="*/ 393644 h 6172205"/>
                <a:gd name="connsiteX4" fmla="*/ 2936867 w 2944405"/>
                <a:gd name="connsiteY4" fmla="*/ 393644 h 6172205"/>
                <a:gd name="connsiteX5" fmla="*/ 1473370 w 2944405"/>
                <a:gd name="connsiteY5" fmla="*/ 0 h 6172205"/>
                <a:gd name="connsiteX6" fmla="*/ 7815 w 2944405"/>
                <a:gd name="connsiteY6" fmla="*/ 391592 h 6172205"/>
                <a:gd name="connsiteX7" fmla="*/ 2323 w 2944405"/>
                <a:gd name="connsiteY7" fmla="*/ 391592 h 6172205"/>
                <a:gd name="connsiteX8" fmla="*/ 2346 w 2944405"/>
                <a:gd name="connsiteY8" fmla="*/ 1184377 h 6172205"/>
                <a:gd name="connsiteX9" fmla="*/ 2346 w 2944405"/>
                <a:gd name="connsiteY9" fmla="*/ 1207014 h 6172205"/>
                <a:gd name="connsiteX10" fmla="*/ 2346 w 2944405"/>
                <a:gd name="connsiteY10" fmla="*/ 1211814 h 6172205"/>
                <a:gd name="connsiteX11" fmla="*/ 323992 w 2944405"/>
                <a:gd name="connsiteY11" fmla="*/ 1456645 h 6172205"/>
                <a:gd name="connsiteX12" fmla="*/ 5781 w 2944405"/>
                <a:gd name="connsiteY12" fmla="*/ 1695315 h 6172205"/>
                <a:gd name="connsiteX13" fmla="*/ 289 w 2944405"/>
                <a:gd name="connsiteY13" fmla="*/ 1695315 h 6172205"/>
                <a:gd name="connsiteX14" fmla="*/ 266 w 2944405"/>
                <a:gd name="connsiteY14" fmla="*/ 5456917 h 6172205"/>
                <a:gd name="connsiteX15" fmla="*/ 266 w 2944405"/>
                <a:gd name="connsiteY15" fmla="*/ 5472004 h 6172205"/>
                <a:gd name="connsiteX16" fmla="*/ 1473364 w 2944405"/>
                <a:gd name="connsiteY16" fmla="*/ 6172206 h 6172205"/>
                <a:gd name="connsiteX17" fmla="*/ 2944405 w 2944405"/>
                <a:gd name="connsiteY17" fmla="*/ 5490521 h 6172205"/>
                <a:gd name="connsiteX18" fmla="*/ 2944405 w 2944405"/>
                <a:gd name="connsiteY18" fmla="*/ 1695315 h 6172205"/>
                <a:gd name="connsiteX19" fmla="*/ 1473370 w 2944405"/>
                <a:gd name="connsiteY19" fmla="*/ 94646 h 6172205"/>
                <a:gd name="connsiteX20" fmla="*/ 2849771 w 2944405"/>
                <a:gd name="connsiteY20" fmla="*/ 424510 h 6172205"/>
                <a:gd name="connsiteX21" fmla="*/ 1473370 w 2944405"/>
                <a:gd name="connsiteY21" fmla="*/ 754397 h 6172205"/>
                <a:gd name="connsiteX22" fmla="*/ 96969 w 2944405"/>
                <a:gd name="connsiteY22" fmla="*/ 424533 h 6172205"/>
                <a:gd name="connsiteX23" fmla="*/ 1473370 w 2944405"/>
                <a:gd name="connsiteY23" fmla="*/ 94646 h 6172205"/>
                <a:gd name="connsiteX24" fmla="*/ 96969 w 2944405"/>
                <a:gd name="connsiteY24" fmla="*/ 1184382 h 6172205"/>
                <a:gd name="connsiteX25" fmla="*/ 96969 w 2944405"/>
                <a:gd name="connsiteY25" fmla="*/ 1171369 h 6172205"/>
                <a:gd name="connsiteX26" fmla="*/ 103130 w 2944405"/>
                <a:gd name="connsiteY26" fmla="*/ 1117185 h 6172205"/>
                <a:gd name="connsiteX27" fmla="*/ 95586 w 2944405"/>
                <a:gd name="connsiteY27" fmla="*/ 1117185 h 6172205"/>
                <a:gd name="connsiteX28" fmla="*/ 95609 w 2944405"/>
                <a:gd name="connsiteY28" fmla="*/ 581581 h 6172205"/>
                <a:gd name="connsiteX29" fmla="*/ 1473381 w 2944405"/>
                <a:gd name="connsiteY29" fmla="*/ 849718 h 6172205"/>
                <a:gd name="connsiteX30" fmla="*/ 2849782 w 2944405"/>
                <a:gd name="connsiteY30" fmla="*/ 581581 h 6172205"/>
                <a:gd name="connsiteX31" fmla="*/ 2849782 w 2944405"/>
                <a:gd name="connsiteY31" fmla="*/ 1117185 h 6172205"/>
                <a:gd name="connsiteX32" fmla="*/ 2840181 w 2944405"/>
                <a:gd name="connsiteY32" fmla="*/ 1117185 h 6172205"/>
                <a:gd name="connsiteX33" fmla="*/ 2848416 w 2944405"/>
                <a:gd name="connsiteY33" fmla="*/ 1171369 h 6172205"/>
                <a:gd name="connsiteX34" fmla="*/ 2848416 w 2944405"/>
                <a:gd name="connsiteY34" fmla="*/ 1184382 h 6172205"/>
                <a:gd name="connsiteX35" fmla="*/ 1472015 w 2944405"/>
                <a:gd name="connsiteY35" fmla="*/ 1513578 h 6172205"/>
                <a:gd name="connsiteX36" fmla="*/ 96986 w 2944405"/>
                <a:gd name="connsiteY36" fmla="*/ 1184382 h 6172205"/>
                <a:gd name="connsiteX37" fmla="*/ 491304 w 2944405"/>
                <a:gd name="connsiteY37" fmla="*/ 1508777 h 6172205"/>
                <a:gd name="connsiteX38" fmla="*/ 1473370 w 2944405"/>
                <a:gd name="connsiteY38" fmla="*/ 1608904 h 6172205"/>
                <a:gd name="connsiteX39" fmla="*/ 2455436 w 2944405"/>
                <a:gd name="connsiteY39" fmla="*/ 1508777 h 6172205"/>
                <a:gd name="connsiteX40" fmla="*/ 2849771 w 2944405"/>
                <a:gd name="connsiteY40" fmla="*/ 1731662 h 6172205"/>
                <a:gd name="connsiteX41" fmla="*/ 1473370 w 2944405"/>
                <a:gd name="connsiteY41" fmla="*/ 2061526 h 6172205"/>
                <a:gd name="connsiteX42" fmla="*/ 96969 w 2944405"/>
                <a:gd name="connsiteY42" fmla="*/ 1731662 h 6172205"/>
                <a:gd name="connsiteX43" fmla="*/ 491304 w 2944405"/>
                <a:gd name="connsiteY43" fmla="*/ 1508777 h 6172205"/>
                <a:gd name="connsiteX44" fmla="*/ 2848399 w 2944405"/>
                <a:gd name="connsiteY44" fmla="*/ 5460346 h 6172205"/>
                <a:gd name="connsiteX45" fmla="*/ 2848399 w 2944405"/>
                <a:gd name="connsiteY45" fmla="*/ 5472004 h 6172205"/>
                <a:gd name="connsiteX46" fmla="*/ 1471998 w 2944405"/>
                <a:gd name="connsiteY46" fmla="*/ 6077565 h 6172205"/>
                <a:gd name="connsiteX47" fmla="*/ 95598 w 2944405"/>
                <a:gd name="connsiteY47" fmla="*/ 5472004 h 6172205"/>
                <a:gd name="connsiteX48" fmla="*/ 95598 w 2944405"/>
                <a:gd name="connsiteY48" fmla="*/ 5460346 h 6172205"/>
                <a:gd name="connsiteX49" fmla="*/ 99038 w 2944405"/>
                <a:gd name="connsiteY49" fmla="*/ 5391766 h 6172205"/>
                <a:gd name="connsiteX50" fmla="*/ 94238 w 2944405"/>
                <a:gd name="connsiteY50" fmla="*/ 5391766 h 6172205"/>
                <a:gd name="connsiteX51" fmla="*/ 94215 w 2944405"/>
                <a:gd name="connsiteY51" fmla="*/ 1885281 h 6172205"/>
                <a:gd name="connsiteX52" fmla="*/ 1473358 w 2944405"/>
                <a:gd name="connsiteY52" fmla="*/ 2152749 h 6172205"/>
                <a:gd name="connsiteX53" fmla="*/ 2849759 w 2944405"/>
                <a:gd name="connsiteY53" fmla="*/ 1885281 h 6172205"/>
                <a:gd name="connsiteX54" fmla="*/ 2849759 w 2944405"/>
                <a:gd name="connsiteY54" fmla="*/ 5395194 h 6172205"/>
                <a:gd name="connsiteX55" fmla="*/ 2844958 w 2944405"/>
                <a:gd name="connsiteY55" fmla="*/ 5395194 h 617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944405" h="6172205">
                  <a:moveTo>
                    <a:pt x="2938925" y="1695303"/>
                  </a:moveTo>
                  <a:cubicBezTo>
                    <a:pt x="2916979" y="1597926"/>
                    <a:pt x="2797656" y="1518361"/>
                    <a:pt x="2620713" y="1456633"/>
                  </a:cubicBezTo>
                  <a:cubicBezTo>
                    <a:pt x="2801765" y="1393546"/>
                    <a:pt x="2923163" y="1311930"/>
                    <a:pt x="2942359" y="1211803"/>
                  </a:cubicBezTo>
                  <a:lnTo>
                    <a:pt x="2942359" y="393644"/>
                  </a:lnTo>
                  <a:lnTo>
                    <a:pt x="2936867" y="393644"/>
                  </a:lnTo>
                  <a:cubicBezTo>
                    <a:pt x="2880609" y="137160"/>
                    <a:pt x="2159170" y="0"/>
                    <a:pt x="1473370" y="0"/>
                  </a:cubicBezTo>
                  <a:cubicBezTo>
                    <a:pt x="787570" y="0"/>
                    <a:pt x="66108" y="137160"/>
                    <a:pt x="7815" y="391592"/>
                  </a:cubicBezTo>
                  <a:lnTo>
                    <a:pt x="2323" y="391592"/>
                  </a:lnTo>
                  <a:lnTo>
                    <a:pt x="2346" y="1184377"/>
                  </a:lnTo>
                  <a:cubicBezTo>
                    <a:pt x="1654" y="1191920"/>
                    <a:pt x="1654" y="1199493"/>
                    <a:pt x="2346" y="1207014"/>
                  </a:cubicBezTo>
                  <a:lnTo>
                    <a:pt x="2346" y="1211814"/>
                  </a:lnTo>
                  <a:cubicBezTo>
                    <a:pt x="21543" y="1311941"/>
                    <a:pt x="142946" y="1393557"/>
                    <a:pt x="323992" y="1456645"/>
                  </a:cubicBezTo>
                  <a:cubicBezTo>
                    <a:pt x="147050" y="1518373"/>
                    <a:pt x="28418" y="1597914"/>
                    <a:pt x="5781" y="1695315"/>
                  </a:cubicBezTo>
                  <a:lnTo>
                    <a:pt x="289" y="1695315"/>
                  </a:lnTo>
                  <a:lnTo>
                    <a:pt x="266" y="5456917"/>
                  </a:lnTo>
                  <a:cubicBezTo>
                    <a:pt x="-89" y="5461946"/>
                    <a:pt x="-89" y="5466975"/>
                    <a:pt x="266" y="5472004"/>
                  </a:cubicBezTo>
                  <a:cubicBezTo>
                    <a:pt x="2340" y="5864282"/>
                    <a:pt x="650404" y="6172206"/>
                    <a:pt x="1473364" y="6172206"/>
                  </a:cubicBezTo>
                  <a:cubicBezTo>
                    <a:pt x="2285351" y="6172206"/>
                    <a:pt x="2924517" y="5873883"/>
                    <a:pt x="2944405" y="5490521"/>
                  </a:cubicBezTo>
                  <a:lnTo>
                    <a:pt x="2944405" y="1695315"/>
                  </a:lnTo>
                  <a:close/>
                  <a:moveTo>
                    <a:pt x="1473370" y="94646"/>
                  </a:moveTo>
                  <a:cubicBezTo>
                    <a:pt x="2325819" y="94646"/>
                    <a:pt x="2849771" y="287350"/>
                    <a:pt x="2849771" y="424510"/>
                  </a:cubicBezTo>
                  <a:cubicBezTo>
                    <a:pt x="2849771" y="561693"/>
                    <a:pt x="2325819" y="754397"/>
                    <a:pt x="1473370" y="754397"/>
                  </a:cubicBezTo>
                  <a:cubicBezTo>
                    <a:pt x="620920" y="754397"/>
                    <a:pt x="96969" y="562362"/>
                    <a:pt x="96969" y="424533"/>
                  </a:cubicBezTo>
                  <a:cubicBezTo>
                    <a:pt x="96969" y="286682"/>
                    <a:pt x="620920" y="94646"/>
                    <a:pt x="1473370" y="94646"/>
                  </a:cubicBezTo>
                  <a:close/>
                  <a:moveTo>
                    <a:pt x="96969" y="1184382"/>
                  </a:moveTo>
                  <a:cubicBezTo>
                    <a:pt x="96632" y="1180050"/>
                    <a:pt x="96632" y="1175696"/>
                    <a:pt x="96969" y="1171369"/>
                  </a:cubicBezTo>
                  <a:lnTo>
                    <a:pt x="103130" y="1117185"/>
                  </a:lnTo>
                  <a:lnTo>
                    <a:pt x="95586" y="1117185"/>
                  </a:lnTo>
                  <a:lnTo>
                    <a:pt x="95609" y="581581"/>
                  </a:lnTo>
                  <a:cubicBezTo>
                    <a:pt x="320546" y="754391"/>
                    <a:pt x="910339" y="849718"/>
                    <a:pt x="1473381" y="849718"/>
                  </a:cubicBezTo>
                  <a:cubicBezTo>
                    <a:pt x="2036423" y="849718"/>
                    <a:pt x="2625525" y="754391"/>
                    <a:pt x="2849782" y="581581"/>
                  </a:cubicBezTo>
                  <a:lnTo>
                    <a:pt x="2849782" y="1117185"/>
                  </a:lnTo>
                  <a:lnTo>
                    <a:pt x="2840181" y="1117185"/>
                  </a:lnTo>
                  <a:lnTo>
                    <a:pt x="2848416" y="1171369"/>
                  </a:lnTo>
                  <a:cubicBezTo>
                    <a:pt x="2848753" y="1175701"/>
                    <a:pt x="2848753" y="1180050"/>
                    <a:pt x="2848416" y="1184382"/>
                  </a:cubicBezTo>
                  <a:cubicBezTo>
                    <a:pt x="2848416" y="1321542"/>
                    <a:pt x="2324465" y="1513578"/>
                    <a:pt x="1472015" y="1513578"/>
                  </a:cubicBezTo>
                  <a:cubicBezTo>
                    <a:pt x="619566" y="1513578"/>
                    <a:pt x="96986" y="1322240"/>
                    <a:pt x="96986" y="1184382"/>
                  </a:cubicBezTo>
                  <a:close/>
                  <a:moveTo>
                    <a:pt x="491304" y="1508777"/>
                  </a:moveTo>
                  <a:cubicBezTo>
                    <a:pt x="813779" y="1579409"/>
                    <a:pt x="1143271" y="1613007"/>
                    <a:pt x="1473370" y="1608904"/>
                  </a:cubicBezTo>
                  <a:cubicBezTo>
                    <a:pt x="1803480" y="1613013"/>
                    <a:pt x="2132938" y="1579415"/>
                    <a:pt x="2455436" y="1508777"/>
                  </a:cubicBezTo>
                  <a:cubicBezTo>
                    <a:pt x="2708501" y="1577357"/>
                    <a:pt x="2849771" y="1660339"/>
                    <a:pt x="2849771" y="1731662"/>
                  </a:cubicBezTo>
                  <a:cubicBezTo>
                    <a:pt x="2849771" y="1868822"/>
                    <a:pt x="2325819" y="2061526"/>
                    <a:pt x="1473370" y="2061526"/>
                  </a:cubicBezTo>
                  <a:cubicBezTo>
                    <a:pt x="620920" y="2061526"/>
                    <a:pt x="96969" y="1869491"/>
                    <a:pt x="96969" y="1731662"/>
                  </a:cubicBezTo>
                  <a:cubicBezTo>
                    <a:pt x="96969" y="1656921"/>
                    <a:pt x="238930" y="1571196"/>
                    <a:pt x="491304" y="1508777"/>
                  </a:cubicBezTo>
                  <a:close/>
                  <a:moveTo>
                    <a:pt x="2848399" y="5460346"/>
                  </a:moveTo>
                  <a:cubicBezTo>
                    <a:pt x="2848713" y="5464232"/>
                    <a:pt x="2848713" y="5468118"/>
                    <a:pt x="2848399" y="5472004"/>
                  </a:cubicBezTo>
                  <a:cubicBezTo>
                    <a:pt x="2848399" y="5799816"/>
                    <a:pt x="2218149" y="6077565"/>
                    <a:pt x="1471998" y="6077565"/>
                  </a:cubicBezTo>
                  <a:cubicBezTo>
                    <a:pt x="725848" y="6077565"/>
                    <a:pt x="95598" y="5799816"/>
                    <a:pt x="95598" y="5472004"/>
                  </a:cubicBezTo>
                  <a:cubicBezTo>
                    <a:pt x="95260" y="5468118"/>
                    <a:pt x="95260" y="5464232"/>
                    <a:pt x="95598" y="5460346"/>
                  </a:cubicBezTo>
                  <a:lnTo>
                    <a:pt x="99038" y="5391766"/>
                  </a:lnTo>
                  <a:lnTo>
                    <a:pt x="94238" y="5391766"/>
                  </a:lnTo>
                  <a:lnTo>
                    <a:pt x="94215" y="1885281"/>
                  </a:lnTo>
                  <a:cubicBezTo>
                    <a:pt x="321209" y="2057423"/>
                    <a:pt x="910317" y="2152749"/>
                    <a:pt x="1473358" y="2152749"/>
                  </a:cubicBezTo>
                  <a:cubicBezTo>
                    <a:pt x="2036400" y="2152749"/>
                    <a:pt x="2625503" y="2057423"/>
                    <a:pt x="2849759" y="1885281"/>
                  </a:cubicBezTo>
                  <a:lnTo>
                    <a:pt x="2849759" y="5395194"/>
                  </a:lnTo>
                  <a:lnTo>
                    <a:pt x="2844958" y="539519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83" name="Freeform 82">
              <a:extLst>
                <a:ext uri="{FF2B5EF4-FFF2-40B4-BE49-F238E27FC236}">
                  <a16:creationId xmlns:a16="http://schemas.microsoft.com/office/drawing/2014/main" id="{58AB1C31-6BD7-AD5D-6106-CC04B182DB73}"/>
                </a:ext>
              </a:extLst>
            </p:cNvPr>
            <p:cNvSpPr/>
            <p:nvPr/>
          </p:nvSpPr>
          <p:spPr>
            <a:xfrm>
              <a:off x="5120106" y="3330930"/>
              <a:ext cx="1951101" cy="766038"/>
            </a:xfrm>
            <a:custGeom>
              <a:avLst/>
              <a:gdLst>
                <a:gd name="connsiteX0" fmla="*/ 0 w 1951101"/>
                <a:gd name="connsiteY0" fmla="*/ 0 h 766038"/>
                <a:gd name="connsiteX1" fmla="*/ 1951101 w 1951101"/>
                <a:gd name="connsiteY1" fmla="*/ 0 h 766038"/>
                <a:gd name="connsiteX2" fmla="*/ 1951101 w 1951101"/>
                <a:gd name="connsiteY2" fmla="*/ 766039 h 766038"/>
                <a:gd name="connsiteX3" fmla="*/ 0 w 1951101"/>
                <a:gd name="connsiteY3" fmla="*/ 766039 h 766038"/>
              </a:gdLst>
              <a:ahLst/>
              <a:cxnLst>
                <a:cxn ang="0">
                  <a:pos x="connsiteX0" y="connsiteY0"/>
                </a:cxn>
                <a:cxn ang="0">
                  <a:pos x="connsiteX1" y="connsiteY1"/>
                </a:cxn>
                <a:cxn ang="0">
                  <a:pos x="connsiteX2" y="connsiteY2"/>
                </a:cxn>
                <a:cxn ang="0">
                  <a:pos x="connsiteX3" y="connsiteY3"/>
                </a:cxn>
              </a:cxnLst>
              <a:rect l="l" t="t" r="r" b="b"/>
              <a:pathLst>
                <a:path w="1951101" h="766038">
                  <a:moveTo>
                    <a:pt x="0" y="0"/>
                  </a:moveTo>
                  <a:lnTo>
                    <a:pt x="1951101" y="0"/>
                  </a:lnTo>
                  <a:lnTo>
                    <a:pt x="1951101" y="766039"/>
                  </a:lnTo>
                  <a:lnTo>
                    <a:pt x="0" y="766039"/>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84" name="Freeform 83">
              <a:extLst>
                <a:ext uri="{FF2B5EF4-FFF2-40B4-BE49-F238E27FC236}">
                  <a16:creationId xmlns:a16="http://schemas.microsoft.com/office/drawing/2014/main" id="{96FD777F-9452-CE8E-3EEA-AD6F81BF5965}"/>
                </a:ext>
              </a:extLst>
            </p:cNvPr>
            <p:cNvSpPr/>
            <p:nvPr/>
          </p:nvSpPr>
          <p:spPr>
            <a:xfrm>
              <a:off x="5500725" y="609664"/>
              <a:ext cx="1190548" cy="315468"/>
            </a:xfrm>
            <a:custGeom>
              <a:avLst/>
              <a:gdLst>
                <a:gd name="connsiteX0" fmla="*/ 1190549 w 1190548"/>
                <a:gd name="connsiteY0" fmla="*/ 157745 h 315468"/>
                <a:gd name="connsiteX1" fmla="*/ 595274 w 1190548"/>
                <a:gd name="connsiteY1" fmla="*/ 315468 h 315468"/>
                <a:gd name="connsiteX2" fmla="*/ 0 w 1190548"/>
                <a:gd name="connsiteY2" fmla="*/ 157745 h 315468"/>
                <a:gd name="connsiteX3" fmla="*/ 595274 w 1190548"/>
                <a:gd name="connsiteY3" fmla="*/ 0 h 315468"/>
                <a:gd name="connsiteX4" fmla="*/ 1190549 w 1190548"/>
                <a:gd name="connsiteY4" fmla="*/ 157745 h 315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548" h="315468">
                  <a:moveTo>
                    <a:pt x="1190549" y="157745"/>
                  </a:moveTo>
                  <a:cubicBezTo>
                    <a:pt x="1190549" y="244853"/>
                    <a:pt x="924041" y="315468"/>
                    <a:pt x="595274" y="315468"/>
                  </a:cubicBezTo>
                  <a:cubicBezTo>
                    <a:pt x="266508" y="315468"/>
                    <a:pt x="0" y="244859"/>
                    <a:pt x="0" y="157745"/>
                  </a:cubicBezTo>
                  <a:cubicBezTo>
                    <a:pt x="0" y="70615"/>
                    <a:pt x="266508" y="0"/>
                    <a:pt x="595274" y="0"/>
                  </a:cubicBezTo>
                  <a:cubicBezTo>
                    <a:pt x="924041" y="0"/>
                    <a:pt x="1190549" y="70609"/>
                    <a:pt x="1190549" y="157745"/>
                  </a:cubicBezTo>
                </a:path>
              </a:pathLst>
            </a:custGeom>
            <a:grpFill/>
            <a:ln w="5715" cap="flat">
              <a:noFill/>
              <a:prstDash val="solid"/>
              <a:miter/>
            </a:ln>
          </p:spPr>
          <p:txBody>
            <a:bodyPr rtlCol="0" anchor="ctr"/>
            <a:lstStyle/>
            <a:p>
              <a:pPr defTabSz="914374">
                <a:defRPr/>
              </a:pPr>
              <a:endParaRPr lang="en-US" kern="0">
                <a:solidFill>
                  <a:srgbClr val="000000"/>
                </a:solidFill>
              </a:endParaRPr>
            </a:p>
          </p:txBody>
        </p:sp>
      </p:grpSp>
      <p:sp>
        <p:nvSpPr>
          <p:cNvPr id="85" name="TextBox 84">
            <a:extLst>
              <a:ext uri="{FF2B5EF4-FFF2-40B4-BE49-F238E27FC236}">
                <a16:creationId xmlns:a16="http://schemas.microsoft.com/office/drawing/2014/main" id="{1D05AC47-DB18-6F16-4424-506B8BFBEE9F}"/>
              </a:ext>
            </a:extLst>
          </p:cNvPr>
          <p:cNvSpPr txBox="1"/>
          <p:nvPr/>
        </p:nvSpPr>
        <p:spPr>
          <a:xfrm>
            <a:off x="1065973" y="6419115"/>
            <a:ext cx="3234587" cy="246221"/>
          </a:xfrm>
          <a:prstGeom prst="rect">
            <a:avLst/>
          </a:prstGeom>
          <a:noFill/>
        </p:spPr>
        <p:txBody>
          <a:bodyPr wrap="square">
            <a:spAutoFit/>
          </a:bodyPr>
          <a:lstStyle/>
          <a:p>
            <a:r>
              <a:rPr lang="en-ZA" sz="1000"/>
              <a:t>Source: </a:t>
            </a:r>
            <a:r>
              <a:rPr lang="en-ZA" sz="1000" err="1"/>
              <a:t>ViiV</a:t>
            </a:r>
            <a:r>
              <a:rPr lang="en-ZA" sz="1000"/>
              <a:t> Healthcare Package Insert </a:t>
            </a:r>
          </a:p>
        </p:txBody>
      </p:sp>
    </p:spTree>
    <p:extLst>
      <p:ext uri="{BB962C8B-B14F-4D97-AF65-F5344CB8AC3E}">
        <p14:creationId xmlns:p14="http://schemas.microsoft.com/office/powerpoint/2010/main" val="415842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F865E8-D644-EF50-392C-EA0D88E8A46E}"/>
              </a:ext>
            </a:extLst>
          </p:cNvPr>
          <p:cNvSpPr>
            <a:spLocks noGrp="1"/>
          </p:cNvSpPr>
          <p:nvPr>
            <p:ph type="body" sz="quarter" idx="15"/>
          </p:nvPr>
        </p:nvSpPr>
        <p:spPr>
          <a:xfrm>
            <a:off x="0" y="387958"/>
            <a:ext cx="7429500" cy="744370"/>
          </a:xfrm>
        </p:spPr>
        <p:txBody>
          <a:bodyPr/>
          <a:lstStyle/>
          <a:p>
            <a:pPr algn="ctr"/>
            <a:r>
              <a:rPr lang="en-US" sz="2800" b="0">
                <a:solidFill>
                  <a:schemeClr val="accent3"/>
                </a:solidFill>
              </a:rPr>
              <a:t>Injection Steps: </a:t>
            </a:r>
            <a:r>
              <a:rPr lang="en-US" sz="2800">
                <a:solidFill>
                  <a:schemeClr val="accent3"/>
                </a:solidFill>
              </a:rPr>
              <a:t>Administering the Injection</a:t>
            </a:r>
          </a:p>
        </p:txBody>
      </p:sp>
      <p:pic>
        <p:nvPicPr>
          <p:cNvPr id="5" name="Picture 4">
            <a:extLst>
              <a:ext uri="{FF2B5EF4-FFF2-40B4-BE49-F238E27FC236}">
                <a16:creationId xmlns:a16="http://schemas.microsoft.com/office/drawing/2014/main" id="{35A7D7DD-2E83-DA3D-D1F9-4BF41A6E50E0}"/>
              </a:ext>
            </a:extLst>
          </p:cNvPr>
          <p:cNvPicPr>
            <a:picLocks noChangeAspect="1"/>
          </p:cNvPicPr>
          <p:nvPr/>
        </p:nvPicPr>
        <p:blipFill rotWithShape="1">
          <a:blip r:embed="rId2"/>
          <a:srcRect t="3441"/>
          <a:stretch/>
        </p:blipFill>
        <p:spPr>
          <a:xfrm>
            <a:off x="927291" y="1293989"/>
            <a:ext cx="2107929" cy="1212577"/>
          </a:xfrm>
          <a:prstGeom prst="rect">
            <a:avLst/>
          </a:prstGeom>
        </p:spPr>
      </p:pic>
      <p:pic>
        <p:nvPicPr>
          <p:cNvPr id="6" name="Picture 5">
            <a:extLst>
              <a:ext uri="{FF2B5EF4-FFF2-40B4-BE49-F238E27FC236}">
                <a16:creationId xmlns:a16="http://schemas.microsoft.com/office/drawing/2014/main" id="{7392955A-44AF-2A74-FAAB-1F26B9139EB5}"/>
              </a:ext>
            </a:extLst>
          </p:cNvPr>
          <p:cNvPicPr>
            <a:picLocks noChangeAspect="1"/>
          </p:cNvPicPr>
          <p:nvPr/>
        </p:nvPicPr>
        <p:blipFill rotWithShape="1">
          <a:blip r:embed="rId3"/>
          <a:srcRect t="1540" r="4471"/>
          <a:stretch/>
        </p:blipFill>
        <p:spPr>
          <a:xfrm>
            <a:off x="3972582" y="1292565"/>
            <a:ext cx="2107929" cy="1315796"/>
          </a:xfrm>
          <a:prstGeom prst="rect">
            <a:avLst/>
          </a:prstGeom>
        </p:spPr>
      </p:pic>
      <p:pic>
        <p:nvPicPr>
          <p:cNvPr id="7" name="Picture 6">
            <a:extLst>
              <a:ext uri="{FF2B5EF4-FFF2-40B4-BE49-F238E27FC236}">
                <a16:creationId xmlns:a16="http://schemas.microsoft.com/office/drawing/2014/main" id="{8D6B478C-6695-EADB-306F-D94011F8C66F}"/>
              </a:ext>
            </a:extLst>
          </p:cNvPr>
          <p:cNvPicPr>
            <a:picLocks noChangeAspect="1"/>
          </p:cNvPicPr>
          <p:nvPr/>
        </p:nvPicPr>
        <p:blipFill>
          <a:blip r:embed="rId4"/>
          <a:stretch>
            <a:fillRect/>
          </a:stretch>
        </p:blipFill>
        <p:spPr>
          <a:xfrm>
            <a:off x="923983" y="4247662"/>
            <a:ext cx="1803400" cy="1054100"/>
          </a:xfrm>
          <a:prstGeom prst="rect">
            <a:avLst/>
          </a:prstGeom>
        </p:spPr>
      </p:pic>
      <p:pic>
        <p:nvPicPr>
          <p:cNvPr id="8" name="Picture 7">
            <a:extLst>
              <a:ext uri="{FF2B5EF4-FFF2-40B4-BE49-F238E27FC236}">
                <a16:creationId xmlns:a16="http://schemas.microsoft.com/office/drawing/2014/main" id="{976A9FC6-C473-68AE-78AD-41E016B19A96}"/>
              </a:ext>
            </a:extLst>
          </p:cNvPr>
          <p:cNvPicPr>
            <a:picLocks noChangeAspect="1"/>
          </p:cNvPicPr>
          <p:nvPr/>
        </p:nvPicPr>
        <p:blipFill>
          <a:blip r:embed="rId5"/>
          <a:stretch>
            <a:fillRect/>
          </a:stretch>
        </p:blipFill>
        <p:spPr>
          <a:xfrm>
            <a:off x="2980134" y="4260362"/>
            <a:ext cx="1803400" cy="1041400"/>
          </a:xfrm>
          <a:prstGeom prst="rect">
            <a:avLst/>
          </a:prstGeom>
        </p:spPr>
      </p:pic>
      <p:pic>
        <p:nvPicPr>
          <p:cNvPr id="9" name="Picture 8">
            <a:extLst>
              <a:ext uri="{FF2B5EF4-FFF2-40B4-BE49-F238E27FC236}">
                <a16:creationId xmlns:a16="http://schemas.microsoft.com/office/drawing/2014/main" id="{2D15D882-3A05-BCF5-124E-B8ADE659D78E}"/>
              </a:ext>
            </a:extLst>
          </p:cNvPr>
          <p:cNvPicPr>
            <a:picLocks noChangeAspect="1"/>
          </p:cNvPicPr>
          <p:nvPr/>
        </p:nvPicPr>
        <p:blipFill>
          <a:blip r:embed="rId6"/>
          <a:stretch>
            <a:fillRect/>
          </a:stretch>
        </p:blipFill>
        <p:spPr>
          <a:xfrm>
            <a:off x="5013162" y="4247662"/>
            <a:ext cx="1778000" cy="990600"/>
          </a:xfrm>
          <a:prstGeom prst="rect">
            <a:avLst/>
          </a:prstGeom>
        </p:spPr>
      </p:pic>
      <p:pic>
        <p:nvPicPr>
          <p:cNvPr id="10" name="Picture 9">
            <a:extLst>
              <a:ext uri="{FF2B5EF4-FFF2-40B4-BE49-F238E27FC236}">
                <a16:creationId xmlns:a16="http://schemas.microsoft.com/office/drawing/2014/main" id="{0062D775-0ABC-40C1-1229-4988309036E3}"/>
              </a:ext>
            </a:extLst>
          </p:cNvPr>
          <p:cNvPicPr>
            <a:picLocks noChangeAspect="1"/>
          </p:cNvPicPr>
          <p:nvPr/>
        </p:nvPicPr>
        <p:blipFill rotWithShape="1">
          <a:blip r:embed="rId7"/>
          <a:srcRect l="1755" r="975" b="3575"/>
          <a:stretch/>
        </p:blipFill>
        <p:spPr>
          <a:xfrm>
            <a:off x="975510" y="7121528"/>
            <a:ext cx="2056402" cy="1245001"/>
          </a:xfrm>
          <a:prstGeom prst="rect">
            <a:avLst/>
          </a:prstGeom>
        </p:spPr>
      </p:pic>
      <p:sp>
        <p:nvSpPr>
          <p:cNvPr id="11" name="Title 1">
            <a:extLst>
              <a:ext uri="{FF2B5EF4-FFF2-40B4-BE49-F238E27FC236}">
                <a16:creationId xmlns:a16="http://schemas.microsoft.com/office/drawing/2014/main" id="{F24E9B32-9662-390E-4E6B-78FD0DF9982C}"/>
              </a:ext>
            </a:extLst>
          </p:cNvPr>
          <p:cNvSpPr txBox="1">
            <a:spLocks/>
          </p:cNvSpPr>
          <p:nvPr/>
        </p:nvSpPr>
        <p:spPr>
          <a:xfrm>
            <a:off x="589658" y="1292565"/>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4</a:t>
            </a:r>
          </a:p>
        </p:txBody>
      </p:sp>
      <p:sp>
        <p:nvSpPr>
          <p:cNvPr id="12" name="Title 1">
            <a:extLst>
              <a:ext uri="{FF2B5EF4-FFF2-40B4-BE49-F238E27FC236}">
                <a16:creationId xmlns:a16="http://schemas.microsoft.com/office/drawing/2014/main" id="{0BB49EE8-0FD8-076D-13E6-017C5D6439D3}"/>
              </a:ext>
            </a:extLst>
          </p:cNvPr>
          <p:cNvSpPr txBox="1">
            <a:spLocks/>
          </p:cNvSpPr>
          <p:nvPr/>
        </p:nvSpPr>
        <p:spPr>
          <a:xfrm>
            <a:off x="3593632" y="1292565"/>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5</a:t>
            </a:r>
          </a:p>
        </p:txBody>
      </p:sp>
      <p:sp>
        <p:nvSpPr>
          <p:cNvPr id="13" name="Title 1">
            <a:extLst>
              <a:ext uri="{FF2B5EF4-FFF2-40B4-BE49-F238E27FC236}">
                <a16:creationId xmlns:a16="http://schemas.microsoft.com/office/drawing/2014/main" id="{EFE421FF-AA49-0189-7B51-EB99A6822FC9}"/>
              </a:ext>
            </a:extLst>
          </p:cNvPr>
          <p:cNvSpPr txBox="1">
            <a:spLocks/>
          </p:cNvSpPr>
          <p:nvPr/>
        </p:nvSpPr>
        <p:spPr>
          <a:xfrm>
            <a:off x="589658" y="7069952"/>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7</a:t>
            </a:r>
          </a:p>
        </p:txBody>
      </p:sp>
      <p:sp>
        <p:nvSpPr>
          <p:cNvPr id="14" name="Text Placeholder 2">
            <a:extLst>
              <a:ext uri="{FF2B5EF4-FFF2-40B4-BE49-F238E27FC236}">
                <a16:creationId xmlns:a16="http://schemas.microsoft.com/office/drawing/2014/main" id="{58DA7B28-4224-AF71-483F-8AA588BBFC48}"/>
              </a:ext>
            </a:extLst>
          </p:cNvPr>
          <p:cNvSpPr txBox="1">
            <a:spLocks/>
          </p:cNvSpPr>
          <p:nvPr/>
        </p:nvSpPr>
        <p:spPr>
          <a:xfrm>
            <a:off x="923983" y="2568766"/>
            <a:ext cx="2635366" cy="1105721"/>
          </a:xfrm>
          <a:prstGeom prst="rect">
            <a:avLst/>
          </a:prstGeom>
        </p:spPr>
        <p:txBody>
          <a:bodyPr>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Prepare the injection site.</a:t>
            </a:r>
          </a:p>
          <a:p>
            <a:pPr defTabSz="457187">
              <a:spcAft>
                <a:spcPts val="0"/>
              </a:spcAft>
              <a:defRPr/>
            </a:pPr>
            <a:r>
              <a:rPr lang="en-US" sz="1600" b="0">
                <a:solidFill>
                  <a:srgbClr val="000000"/>
                </a:solidFill>
                <a:latin typeface="Calibri" panose="020F0502020204030204"/>
              </a:rPr>
              <a:t>Identify the injection site and clean it with an alcohol wipe.</a:t>
            </a:r>
          </a:p>
        </p:txBody>
      </p:sp>
      <p:sp>
        <p:nvSpPr>
          <p:cNvPr id="15" name="TextBox 14">
            <a:extLst>
              <a:ext uri="{FF2B5EF4-FFF2-40B4-BE49-F238E27FC236}">
                <a16:creationId xmlns:a16="http://schemas.microsoft.com/office/drawing/2014/main" id="{5D1F2056-F9AD-7138-CCBC-AAD20C25530B}"/>
              </a:ext>
            </a:extLst>
          </p:cNvPr>
          <p:cNvSpPr txBox="1"/>
          <p:nvPr/>
        </p:nvSpPr>
        <p:spPr>
          <a:xfrm>
            <a:off x="3900708" y="2568766"/>
            <a:ext cx="2890766" cy="1323439"/>
          </a:xfrm>
          <a:prstGeom prst="rect">
            <a:avLst/>
          </a:prstGeom>
          <a:noFill/>
        </p:spPr>
        <p:txBody>
          <a:bodyPr wrap="square" rtlCol="0">
            <a:spAutoFit/>
          </a:bodyPr>
          <a:lstStyle/>
          <a:p>
            <a:pPr defTabSz="914374">
              <a:defRPr/>
            </a:pPr>
            <a:r>
              <a:rPr lang="en-US" sz="1600" b="1" kern="0">
                <a:solidFill>
                  <a:srgbClr val="00B8A5"/>
                </a:solidFill>
              </a:rPr>
              <a:t>Prepare the dose.</a:t>
            </a:r>
          </a:p>
          <a:p>
            <a:pPr defTabSz="914374">
              <a:defRPr/>
            </a:pPr>
            <a:r>
              <a:rPr lang="en-US" sz="1600" kern="0">
                <a:solidFill>
                  <a:srgbClr val="000000"/>
                </a:solidFill>
              </a:rPr>
              <a:t>Hold the needle upright and press the plunger to the 3mL mark on the syringe, removing extra liquid and any air bubbles.</a:t>
            </a:r>
          </a:p>
        </p:txBody>
      </p:sp>
      <p:sp>
        <p:nvSpPr>
          <p:cNvPr id="16" name="TextBox 15">
            <a:extLst>
              <a:ext uri="{FF2B5EF4-FFF2-40B4-BE49-F238E27FC236}">
                <a16:creationId xmlns:a16="http://schemas.microsoft.com/office/drawing/2014/main" id="{08C502B9-B84F-B6C7-E68D-7B48E0F7E460}"/>
              </a:ext>
            </a:extLst>
          </p:cNvPr>
          <p:cNvSpPr txBox="1"/>
          <p:nvPr/>
        </p:nvSpPr>
        <p:spPr>
          <a:xfrm>
            <a:off x="975510" y="5435008"/>
            <a:ext cx="5975819" cy="1323439"/>
          </a:xfrm>
          <a:prstGeom prst="rect">
            <a:avLst/>
          </a:prstGeom>
          <a:noFill/>
        </p:spPr>
        <p:txBody>
          <a:bodyPr wrap="square" rtlCol="0">
            <a:spAutoFit/>
          </a:bodyPr>
          <a:lstStyle/>
          <a:p>
            <a:pPr defTabSz="914374">
              <a:defRPr/>
            </a:pPr>
            <a:r>
              <a:rPr lang="en-US" sz="1600" b="1" kern="0">
                <a:solidFill>
                  <a:srgbClr val="00B8A5"/>
                </a:solidFill>
              </a:rPr>
              <a:t>Inject using the Z-track injection method:</a:t>
            </a:r>
          </a:p>
          <a:p>
            <a:pPr marL="285750" indent="-285750" defTabSz="914374">
              <a:buFont typeface="Arial" panose="020B0604020202020204" pitchFamily="34" charset="0"/>
              <a:buChar char="•"/>
              <a:defRPr/>
            </a:pPr>
            <a:r>
              <a:rPr lang="en-US" sz="1600" kern="0">
                <a:solidFill>
                  <a:srgbClr val="000000"/>
                </a:solidFill>
              </a:rPr>
              <a:t>Pull skin back 2.5 cm (1 inch)</a:t>
            </a:r>
          </a:p>
          <a:p>
            <a:pPr marL="285750" indent="-285750" defTabSz="914374">
              <a:buFont typeface="Arial" panose="020B0604020202020204" pitchFamily="34" charset="0"/>
              <a:buChar char="•"/>
              <a:defRPr/>
            </a:pPr>
            <a:r>
              <a:rPr lang="en-US" sz="1600" kern="0">
                <a:solidFill>
                  <a:srgbClr val="000000"/>
                </a:solidFill>
              </a:rPr>
              <a:t>Insert the needle at a 90-angle to the skin</a:t>
            </a:r>
          </a:p>
          <a:p>
            <a:pPr marL="285750" indent="-285750" defTabSz="914374">
              <a:buFont typeface="Arial" panose="020B0604020202020204" pitchFamily="34" charset="0"/>
              <a:buChar char="•"/>
              <a:defRPr/>
            </a:pPr>
            <a:r>
              <a:rPr lang="en-US" sz="1600" kern="0">
                <a:solidFill>
                  <a:srgbClr val="000000"/>
                </a:solidFill>
              </a:rPr>
              <a:t>Press the plunger all the way down</a:t>
            </a:r>
          </a:p>
          <a:p>
            <a:pPr marL="285750" indent="-285750" defTabSz="914374">
              <a:buFont typeface="Arial" panose="020B0604020202020204" pitchFamily="34" charset="0"/>
              <a:buChar char="•"/>
              <a:defRPr/>
            </a:pPr>
            <a:r>
              <a:rPr lang="en-US" sz="1600" kern="0">
                <a:solidFill>
                  <a:srgbClr val="000000"/>
                </a:solidFill>
              </a:rPr>
              <a:t>Withdraw the needle, then release the stretched skin immediately</a:t>
            </a:r>
          </a:p>
        </p:txBody>
      </p:sp>
      <p:sp>
        <p:nvSpPr>
          <p:cNvPr id="17" name="Text Placeholder 2">
            <a:extLst>
              <a:ext uri="{FF2B5EF4-FFF2-40B4-BE49-F238E27FC236}">
                <a16:creationId xmlns:a16="http://schemas.microsoft.com/office/drawing/2014/main" id="{85967058-426C-2A36-CB7F-B782B625E49F}"/>
              </a:ext>
            </a:extLst>
          </p:cNvPr>
          <p:cNvSpPr txBox="1">
            <a:spLocks/>
          </p:cNvSpPr>
          <p:nvPr/>
        </p:nvSpPr>
        <p:spPr>
          <a:xfrm>
            <a:off x="973118" y="8456424"/>
            <a:ext cx="3087300" cy="10541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000000"/>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defTabSz="914374">
              <a:lnSpc>
                <a:spcPct val="100000"/>
              </a:lnSpc>
              <a:spcBef>
                <a:spcPts val="0"/>
              </a:spcBef>
              <a:defRPr/>
            </a:pPr>
            <a:r>
              <a:rPr lang="en-US" sz="1600" b="1">
                <a:solidFill>
                  <a:srgbClr val="00B8A5"/>
                </a:solidFill>
                <a:latin typeface="Calibri" panose="020F0502020204030204"/>
              </a:rPr>
              <a:t>Assess the injection site.</a:t>
            </a:r>
          </a:p>
          <a:p>
            <a:pPr defTabSz="914374">
              <a:lnSpc>
                <a:spcPct val="100000"/>
              </a:lnSpc>
              <a:spcBef>
                <a:spcPts val="0"/>
              </a:spcBef>
              <a:defRPr/>
            </a:pPr>
            <a:r>
              <a:rPr lang="en-US" sz="1600">
                <a:latin typeface="Calibri" panose="020F0502020204030204"/>
              </a:rPr>
              <a:t>Apply pressure to the site with a sterile gauze pad. Cover with a band aid if bleeding occurs</a:t>
            </a:r>
          </a:p>
        </p:txBody>
      </p:sp>
      <p:sp>
        <p:nvSpPr>
          <p:cNvPr id="18" name="Title 1">
            <a:extLst>
              <a:ext uri="{FF2B5EF4-FFF2-40B4-BE49-F238E27FC236}">
                <a16:creationId xmlns:a16="http://schemas.microsoft.com/office/drawing/2014/main" id="{8A87C5C9-0ACA-0588-6929-39AE85541C5B}"/>
              </a:ext>
            </a:extLst>
          </p:cNvPr>
          <p:cNvSpPr txBox="1">
            <a:spLocks/>
          </p:cNvSpPr>
          <p:nvPr/>
        </p:nvSpPr>
        <p:spPr>
          <a:xfrm>
            <a:off x="589658" y="4195541"/>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6</a:t>
            </a:r>
          </a:p>
        </p:txBody>
      </p:sp>
      <p:sp>
        <p:nvSpPr>
          <p:cNvPr id="20" name="Rectangle 19">
            <a:extLst>
              <a:ext uri="{FF2B5EF4-FFF2-40B4-BE49-F238E27FC236}">
                <a16:creationId xmlns:a16="http://schemas.microsoft.com/office/drawing/2014/main" id="{4DCC5807-44B6-ABAD-8D6E-9DBAC734B28F}"/>
              </a:ext>
            </a:extLst>
          </p:cNvPr>
          <p:cNvSpPr/>
          <p:nvPr/>
        </p:nvSpPr>
        <p:spPr>
          <a:xfrm>
            <a:off x="4397590" y="7247150"/>
            <a:ext cx="2393572" cy="2030258"/>
          </a:xfrm>
          <a:prstGeom prst="rect">
            <a:avLst/>
          </a:prstGeom>
          <a:solidFill>
            <a:schemeClr val="accent3">
              <a:lumMod val="20000"/>
              <a:lumOff val="80000"/>
            </a:schemeClr>
          </a:solidFill>
          <a:ln w="38100" cap="flat" cmpd="sng" algn="ctr">
            <a:solidFill>
              <a:schemeClr val="accent3"/>
            </a:solidFill>
            <a:prstDash val="solid"/>
          </a:ln>
          <a:effectLst/>
        </p:spPr>
        <p:txBody>
          <a:bodyPr rtlCol="0" anchor="ctr"/>
          <a:lstStyle/>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sz="1600" kern="0">
              <a:solidFill>
                <a:srgbClr val="000000"/>
              </a:solidFill>
              <a:latin typeface="Calibri" panose="020F0502020204030204"/>
            </a:endParaRPr>
          </a:p>
          <a:p>
            <a:pPr algn="ctr" defTabSz="914374">
              <a:defRPr/>
            </a:pPr>
            <a:r>
              <a:rPr lang="en-US" sz="1600" b="1" kern="0">
                <a:solidFill>
                  <a:schemeClr val="accent3"/>
                </a:solidFill>
                <a:latin typeface="Calibri" panose="020F0502020204030204"/>
              </a:rPr>
              <a:t>Remember to safely dispose of any sharps</a:t>
            </a:r>
          </a:p>
        </p:txBody>
      </p:sp>
      <p:sp>
        <p:nvSpPr>
          <p:cNvPr id="21" name="Graphic 4">
            <a:extLst>
              <a:ext uri="{FF2B5EF4-FFF2-40B4-BE49-F238E27FC236}">
                <a16:creationId xmlns:a16="http://schemas.microsoft.com/office/drawing/2014/main" id="{7AC464B4-FC95-96E6-BF2F-2D160F4AE9F8}"/>
              </a:ext>
            </a:extLst>
          </p:cNvPr>
          <p:cNvSpPr/>
          <p:nvPr/>
        </p:nvSpPr>
        <p:spPr>
          <a:xfrm>
            <a:off x="5116916" y="7410632"/>
            <a:ext cx="1045702" cy="1045792"/>
          </a:xfrm>
          <a:custGeom>
            <a:avLst/>
            <a:gdLst>
              <a:gd name="connsiteX0" fmla="*/ 2834046 w 3913780"/>
              <a:gd name="connsiteY0" fmla="*/ 1754648 h 3914117"/>
              <a:gd name="connsiteX1" fmla="*/ 3913781 w 3913780"/>
              <a:gd name="connsiteY1" fmla="*/ 2834383 h 3914117"/>
              <a:gd name="connsiteX2" fmla="*/ 2834046 w 3913780"/>
              <a:gd name="connsiteY2" fmla="*/ 3914118 h 3914117"/>
              <a:gd name="connsiteX3" fmla="*/ 1754311 w 3913780"/>
              <a:gd name="connsiteY3" fmla="*/ 2834383 h 3914117"/>
              <a:gd name="connsiteX4" fmla="*/ 2834046 w 3913780"/>
              <a:gd name="connsiteY4" fmla="*/ 1754648 h 3914117"/>
              <a:gd name="connsiteX5" fmla="*/ 2834046 w 3913780"/>
              <a:gd name="connsiteY5" fmla="*/ 1889619 h 3914117"/>
              <a:gd name="connsiteX6" fmla="*/ 1889299 w 3913780"/>
              <a:gd name="connsiteY6" fmla="*/ 2834366 h 3914117"/>
              <a:gd name="connsiteX7" fmla="*/ 2834046 w 3913780"/>
              <a:gd name="connsiteY7" fmla="*/ 3779113 h 3914117"/>
              <a:gd name="connsiteX8" fmla="*/ 3778792 w 3913780"/>
              <a:gd name="connsiteY8" fmla="*/ 2834366 h 3914117"/>
              <a:gd name="connsiteX9" fmla="*/ 2834046 w 3913780"/>
              <a:gd name="connsiteY9" fmla="*/ 1889619 h 3914117"/>
              <a:gd name="connsiteX10" fmla="*/ 2441494 w 3913780"/>
              <a:gd name="connsiteY10" fmla="*/ 3322141 h 3914117"/>
              <a:gd name="connsiteX11" fmla="*/ 2438545 w 3913780"/>
              <a:gd name="connsiteY11" fmla="*/ 3325244 h 3914117"/>
              <a:gd name="connsiteX12" fmla="*/ 2337081 w 3913780"/>
              <a:gd name="connsiteY12" fmla="*/ 3426754 h 3914117"/>
              <a:gd name="connsiteX13" fmla="*/ 2241623 w 3913780"/>
              <a:gd name="connsiteY13" fmla="*/ 3426754 h 3914117"/>
              <a:gd name="connsiteX14" fmla="*/ 2241623 w 3913780"/>
              <a:gd name="connsiteY14" fmla="*/ 3331296 h 3914117"/>
              <a:gd name="connsiteX15" fmla="*/ 2343133 w 3913780"/>
              <a:gd name="connsiteY15" fmla="*/ 3229833 h 3914117"/>
              <a:gd name="connsiteX16" fmla="*/ 2346236 w 3913780"/>
              <a:gd name="connsiteY16" fmla="*/ 3226906 h 3914117"/>
              <a:gd name="connsiteX17" fmla="*/ 2319536 w 3913780"/>
              <a:gd name="connsiteY17" fmla="*/ 3200252 h 3914117"/>
              <a:gd name="connsiteX18" fmla="*/ 2319004 w 3913780"/>
              <a:gd name="connsiteY18" fmla="*/ 2985602 h 3914117"/>
              <a:gd name="connsiteX19" fmla="*/ 2767700 w 3913780"/>
              <a:gd name="connsiteY19" fmla="*/ 2532151 h 3914117"/>
              <a:gd name="connsiteX20" fmla="*/ 2749012 w 3913780"/>
              <a:gd name="connsiteY20" fmla="*/ 2513469 h 3914117"/>
              <a:gd name="connsiteX21" fmla="*/ 2749012 w 3913780"/>
              <a:gd name="connsiteY21" fmla="*/ 2418057 h 3914117"/>
              <a:gd name="connsiteX22" fmla="*/ 2844470 w 3913780"/>
              <a:gd name="connsiteY22" fmla="*/ 2418057 h 3914117"/>
              <a:gd name="connsiteX23" fmla="*/ 2898208 w 3913780"/>
              <a:gd name="connsiteY23" fmla="*/ 2471789 h 3914117"/>
              <a:gd name="connsiteX24" fmla="*/ 2999083 w 3913780"/>
              <a:gd name="connsiteY24" fmla="*/ 2370908 h 3914117"/>
              <a:gd name="connsiteX25" fmla="*/ 2965599 w 3913780"/>
              <a:gd name="connsiteY25" fmla="*/ 2337401 h 3914117"/>
              <a:gd name="connsiteX26" fmla="*/ 2965599 w 3913780"/>
              <a:gd name="connsiteY26" fmla="*/ 2241943 h 3914117"/>
              <a:gd name="connsiteX27" fmla="*/ 3061011 w 3913780"/>
              <a:gd name="connsiteY27" fmla="*/ 2241943 h 3914117"/>
              <a:gd name="connsiteX28" fmla="*/ 3426434 w 3913780"/>
              <a:gd name="connsiteY28" fmla="*/ 2607366 h 3914117"/>
              <a:gd name="connsiteX29" fmla="*/ 3426434 w 3913780"/>
              <a:gd name="connsiteY29" fmla="*/ 2702801 h 3914117"/>
              <a:gd name="connsiteX30" fmla="*/ 3330976 w 3913780"/>
              <a:gd name="connsiteY30" fmla="*/ 2702801 h 3914117"/>
              <a:gd name="connsiteX31" fmla="*/ 3297469 w 3913780"/>
              <a:gd name="connsiteY31" fmla="*/ 2669288 h 3914117"/>
              <a:gd name="connsiteX32" fmla="*/ 3196588 w 3913780"/>
              <a:gd name="connsiteY32" fmla="*/ 2770169 h 3914117"/>
              <a:gd name="connsiteX33" fmla="*/ 3250344 w 3913780"/>
              <a:gd name="connsiteY33" fmla="*/ 2823930 h 3914117"/>
              <a:gd name="connsiteX34" fmla="*/ 3250344 w 3913780"/>
              <a:gd name="connsiteY34" fmla="*/ 2919365 h 3914117"/>
              <a:gd name="connsiteX35" fmla="*/ 3154909 w 3913780"/>
              <a:gd name="connsiteY35" fmla="*/ 2919365 h 3914117"/>
              <a:gd name="connsiteX36" fmla="*/ 3133992 w 3913780"/>
              <a:gd name="connsiteY36" fmla="*/ 2898488 h 3914117"/>
              <a:gd name="connsiteX37" fmla="*/ 2685810 w 3913780"/>
              <a:gd name="connsiteY37" fmla="*/ 3351402 h 3914117"/>
              <a:gd name="connsiteX38" fmla="*/ 2578677 w 3913780"/>
              <a:gd name="connsiteY38" fmla="*/ 3396276 h 3914117"/>
              <a:gd name="connsiteX39" fmla="*/ 2471320 w 3913780"/>
              <a:gd name="connsiteY39" fmla="*/ 3351962 h 3914117"/>
              <a:gd name="connsiteX40" fmla="*/ 2610801 w 3913780"/>
              <a:gd name="connsiteY40" fmla="*/ 2882623 h 3914117"/>
              <a:gd name="connsiteX41" fmla="*/ 2414931 w 3913780"/>
              <a:gd name="connsiteY41" fmla="*/ 3080528 h 3914117"/>
              <a:gd name="connsiteX42" fmla="*/ 2414999 w 3913780"/>
              <a:gd name="connsiteY42" fmla="*/ 3104794 h 3914117"/>
              <a:gd name="connsiteX43" fmla="*/ 2566738 w 3913780"/>
              <a:gd name="connsiteY43" fmla="*/ 3256533 h 3914117"/>
              <a:gd name="connsiteX44" fmla="*/ 2578299 w 3913780"/>
              <a:gd name="connsiteY44" fmla="*/ 3261311 h 3914117"/>
              <a:gd name="connsiteX45" fmla="*/ 2589884 w 3913780"/>
              <a:gd name="connsiteY45" fmla="*/ 3256487 h 3914117"/>
              <a:gd name="connsiteX46" fmla="*/ 2786223 w 3913780"/>
              <a:gd name="connsiteY46" fmla="*/ 3058045 h 3914117"/>
              <a:gd name="connsiteX47" fmla="*/ 3094524 w 3913780"/>
              <a:gd name="connsiteY47" fmla="*/ 2466320 h 3914117"/>
              <a:gd name="connsiteX48" fmla="*/ 2993643 w 3913780"/>
              <a:gd name="connsiteY48" fmla="*/ 2567247 h 3914117"/>
              <a:gd name="connsiteX49" fmla="*/ 3101136 w 3913780"/>
              <a:gd name="connsiteY49" fmla="*/ 2674757 h 3914117"/>
              <a:gd name="connsiteX50" fmla="*/ 3202063 w 3913780"/>
              <a:gd name="connsiteY50" fmla="*/ 2573853 h 3914117"/>
              <a:gd name="connsiteX51" fmla="*/ 2863158 w 3913780"/>
              <a:gd name="connsiteY51" fmla="*/ 2627614 h 3914117"/>
              <a:gd name="connsiteX52" fmla="*/ 2705727 w 3913780"/>
              <a:gd name="connsiteY52" fmla="*/ 2786674 h 3914117"/>
              <a:gd name="connsiteX53" fmla="*/ 2881171 w 3913780"/>
              <a:gd name="connsiteY53" fmla="*/ 2962119 h 3914117"/>
              <a:gd name="connsiteX54" fmla="*/ 3038580 w 3913780"/>
              <a:gd name="connsiteY54" fmla="*/ 2803036 h 3914117"/>
              <a:gd name="connsiteX55" fmla="*/ 2766763 w 3913780"/>
              <a:gd name="connsiteY55" fmla="*/ 902599 h 3914117"/>
              <a:gd name="connsiteX56" fmla="*/ 2766763 w 3913780"/>
              <a:gd name="connsiteY56" fmla="*/ 1626975 h 3914117"/>
              <a:gd name="connsiteX57" fmla="*/ 2699274 w 3913780"/>
              <a:gd name="connsiteY57" fmla="*/ 1694463 h 3914117"/>
              <a:gd name="connsiteX58" fmla="*/ 2631786 w 3913780"/>
              <a:gd name="connsiteY58" fmla="*/ 1626975 h 3914117"/>
              <a:gd name="connsiteX59" fmla="*/ 2631786 w 3913780"/>
              <a:gd name="connsiteY59" fmla="*/ 944718 h 3914117"/>
              <a:gd name="connsiteX60" fmla="*/ 134902 w 3913780"/>
              <a:gd name="connsiteY60" fmla="*/ 944718 h 3914117"/>
              <a:gd name="connsiteX61" fmla="*/ 134902 w 3913780"/>
              <a:gd name="connsiteY61" fmla="*/ 3779015 h 3914117"/>
              <a:gd name="connsiteX62" fmla="*/ 2162927 w 3913780"/>
              <a:gd name="connsiteY62" fmla="*/ 3779015 h 3914117"/>
              <a:gd name="connsiteX63" fmla="*/ 2230416 w 3913780"/>
              <a:gd name="connsiteY63" fmla="*/ 3846504 h 3914117"/>
              <a:gd name="connsiteX64" fmla="*/ 2162927 w 3913780"/>
              <a:gd name="connsiteY64" fmla="*/ 3913992 h 3914117"/>
              <a:gd name="connsiteX65" fmla="*/ 67466 w 3913780"/>
              <a:gd name="connsiteY65" fmla="*/ 3913992 h 3914117"/>
              <a:gd name="connsiteX66" fmla="*/ 0 w 3913780"/>
              <a:gd name="connsiteY66" fmla="*/ 3846504 h 3914117"/>
              <a:gd name="connsiteX67" fmla="*/ 0 w 3913780"/>
              <a:gd name="connsiteY67" fmla="*/ 877275 h 3914117"/>
              <a:gd name="connsiteX68" fmla="*/ 16699 w 3913780"/>
              <a:gd name="connsiteY68" fmla="*/ 832853 h 3914117"/>
              <a:gd name="connsiteX69" fmla="*/ 489078 w 3913780"/>
              <a:gd name="connsiteY69" fmla="*/ 292985 h 3914117"/>
              <a:gd name="connsiteX70" fmla="*/ 539845 w 3913780"/>
              <a:gd name="connsiteY70" fmla="*/ 269920 h 3914117"/>
              <a:gd name="connsiteX71" fmla="*/ 1282166 w 3913780"/>
              <a:gd name="connsiteY71" fmla="*/ 269920 h 3914117"/>
              <a:gd name="connsiteX72" fmla="*/ 1282166 w 3913780"/>
              <a:gd name="connsiteY72" fmla="*/ 67483 h 3914117"/>
              <a:gd name="connsiteX73" fmla="*/ 1301946 w 3913780"/>
              <a:gd name="connsiteY73" fmla="*/ 19780 h 3914117"/>
              <a:gd name="connsiteX74" fmla="*/ 1349649 w 3913780"/>
              <a:gd name="connsiteY74" fmla="*/ 0 h 3914117"/>
              <a:gd name="connsiteX75" fmla="*/ 2024476 w 3913780"/>
              <a:gd name="connsiteY75" fmla="*/ 0 h 3914117"/>
              <a:gd name="connsiteX76" fmla="*/ 2091964 w 3913780"/>
              <a:gd name="connsiteY76" fmla="*/ 67489 h 3914117"/>
              <a:gd name="connsiteX77" fmla="*/ 2091964 w 3913780"/>
              <a:gd name="connsiteY77" fmla="*/ 269925 h 3914117"/>
              <a:gd name="connsiteX78" fmla="*/ 3171699 w 3913780"/>
              <a:gd name="connsiteY78" fmla="*/ 269925 h 3914117"/>
              <a:gd name="connsiteX79" fmla="*/ 3233181 w 3913780"/>
              <a:gd name="connsiteY79" fmla="*/ 309507 h 3914117"/>
              <a:gd name="connsiteX80" fmla="*/ 3239188 w 3913780"/>
              <a:gd name="connsiteY80" fmla="*/ 337408 h 3914117"/>
              <a:gd name="connsiteX81" fmla="*/ 3239188 w 3913780"/>
              <a:gd name="connsiteY81" fmla="*/ 1687063 h 3914117"/>
              <a:gd name="connsiteX82" fmla="*/ 3171699 w 3913780"/>
              <a:gd name="connsiteY82" fmla="*/ 1754551 h 3914117"/>
              <a:gd name="connsiteX83" fmla="*/ 3104211 w 3913780"/>
              <a:gd name="connsiteY83" fmla="*/ 1687063 h 3914117"/>
              <a:gd name="connsiteX84" fmla="*/ 3104211 w 3913780"/>
              <a:gd name="connsiteY84" fmla="*/ 517030 h 3914117"/>
              <a:gd name="connsiteX85" fmla="*/ 216158 w 3913780"/>
              <a:gd name="connsiteY85" fmla="*/ 809775 h 3914117"/>
              <a:gd name="connsiteX86" fmla="*/ 2668637 w 3913780"/>
              <a:gd name="connsiteY86" fmla="*/ 809775 h 3914117"/>
              <a:gd name="connsiteX87" fmla="*/ 3022921 w 3913780"/>
              <a:gd name="connsiteY87" fmla="*/ 404879 h 3914117"/>
              <a:gd name="connsiteX88" fmla="*/ 570443 w 3913780"/>
              <a:gd name="connsiteY88" fmla="*/ 404879 h 3914117"/>
              <a:gd name="connsiteX89" fmla="*/ 1282120 w 3913780"/>
              <a:gd name="connsiteY89" fmla="*/ 674827 h 3914117"/>
              <a:gd name="connsiteX90" fmla="*/ 1214632 w 3913780"/>
              <a:gd name="connsiteY90" fmla="*/ 607339 h 3914117"/>
              <a:gd name="connsiteX91" fmla="*/ 1282120 w 3913780"/>
              <a:gd name="connsiteY91" fmla="*/ 539850 h 3914117"/>
              <a:gd name="connsiteX92" fmla="*/ 1821988 w 3913780"/>
              <a:gd name="connsiteY92" fmla="*/ 539850 h 3914117"/>
              <a:gd name="connsiteX93" fmla="*/ 1889476 w 3913780"/>
              <a:gd name="connsiteY93" fmla="*/ 607339 h 3914117"/>
              <a:gd name="connsiteX94" fmla="*/ 1821988 w 3913780"/>
              <a:gd name="connsiteY94" fmla="*/ 674827 h 3914117"/>
              <a:gd name="connsiteX95" fmla="*/ 1956947 w 3913780"/>
              <a:gd name="connsiteY95" fmla="*/ 269908 h 3914117"/>
              <a:gd name="connsiteX96" fmla="*/ 1956947 w 3913780"/>
              <a:gd name="connsiteY96" fmla="*/ 134960 h 3914117"/>
              <a:gd name="connsiteX97" fmla="*/ 1417103 w 3913780"/>
              <a:gd name="connsiteY97" fmla="*/ 134960 h 3914117"/>
              <a:gd name="connsiteX98" fmla="*/ 1417103 w 3913780"/>
              <a:gd name="connsiteY98" fmla="*/ 269908 h 3914117"/>
              <a:gd name="connsiteX99" fmla="*/ 1047520 w 3913780"/>
              <a:gd name="connsiteY99" fmla="*/ 1754093 h 3914117"/>
              <a:gd name="connsiteX100" fmla="*/ 933042 w 3913780"/>
              <a:gd name="connsiteY100" fmla="*/ 1814124 h 3914117"/>
              <a:gd name="connsiteX101" fmla="*/ 874732 w 3913780"/>
              <a:gd name="connsiteY101" fmla="*/ 2019372 h 3914117"/>
              <a:gd name="connsiteX102" fmla="*/ 830778 w 3913780"/>
              <a:gd name="connsiteY102" fmla="*/ 2090496 h 3914117"/>
              <a:gd name="connsiteX103" fmla="*/ 759632 w 3913780"/>
              <a:gd name="connsiteY103" fmla="*/ 2046542 h 3914117"/>
              <a:gd name="connsiteX104" fmla="*/ 849420 w 3913780"/>
              <a:gd name="connsiteY104" fmla="*/ 1730519 h 3914117"/>
              <a:gd name="connsiteX105" fmla="*/ 1082975 w 3913780"/>
              <a:gd name="connsiteY105" fmla="*/ 1632427 h 3914117"/>
              <a:gd name="connsiteX106" fmla="*/ 1096726 w 3913780"/>
              <a:gd name="connsiteY106" fmla="*/ 1608161 h 3914117"/>
              <a:gd name="connsiteX107" fmla="*/ 1046028 w 3913780"/>
              <a:gd name="connsiteY107" fmla="*/ 1431265 h 3914117"/>
              <a:gd name="connsiteX108" fmla="*/ 1206002 w 3913780"/>
              <a:gd name="connsiteY108" fmla="*/ 1144332 h 3914117"/>
              <a:gd name="connsiteX109" fmla="*/ 1287350 w 3913780"/>
              <a:gd name="connsiteY109" fmla="*/ 1163528 h 3914117"/>
              <a:gd name="connsiteX110" fmla="*/ 1268147 w 3913780"/>
              <a:gd name="connsiteY110" fmla="*/ 1244899 h 3914117"/>
              <a:gd name="connsiteX111" fmla="*/ 1164271 w 3913780"/>
              <a:gd name="connsiteY111" fmla="*/ 1431259 h 3914117"/>
              <a:gd name="connsiteX112" fmla="*/ 1181439 w 3913780"/>
              <a:gd name="connsiteY112" fmla="*/ 1515801 h 3914117"/>
              <a:gd name="connsiteX113" fmla="*/ 1383339 w 3913780"/>
              <a:gd name="connsiteY113" fmla="*/ 1448627 h 3914117"/>
              <a:gd name="connsiteX114" fmla="*/ 1585284 w 3913780"/>
              <a:gd name="connsiteY114" fmla="*/ 1515801 h 3914117"/>
              <a:gd name="connsiteX115" fmla="*/ 1602429 w 3913780"/>
              <a:gd name="connsiteY115" fmla="*/ 1431259 h 3914117"/>
              <a:gd name="connsiteX116" fmla="*/ 1498599 w 3913780"/>
              <a:gd name="connsiteY116" fmla="*/ 1244939 h 3914117"/>
              <a:gd name="connsiteX117" fmla="*/ 1479448 w 3913780"/>
              <a:gd name="connsiteY117" fmla="*/ 1163545 h 3914117"/>
              <a:gd name="connsiteX118" fmla="*/ 1560795 w 3913780"/>
              <a:gd name="connsiteY118" fmla="*/ 1144389 h 3914117"/>
              <a:gd name="connsiteX119" fmla="*/ 1720684 w 3913780"/>
              <a:gd name="connsiteY119" fmla="*/ 1431253 h 3914117"/>
              <a:gd name="connsiteX120" fmla="*/ 1669986 w 3913780"/>
              <a:gd name="connsiteY120" fmla="*/ 1608150 h 3914117"/>
              <a:gd name="connsiteX121" fmla="*/ 1683736 w 3913780"/>
              <a:gd name="connsiteY121" fmla="*/ 1632416 h 3914117"/>
              <a:gd name="connsiteX122" fmla="*/ 1917314 w 3913780"/>
              <a:gd name="connsiteY122" fmla="*/ 1730508 h 3914117"/>
              <a:gd name="connsiteX123" fmla="*/ 2007057 w 3913780"/>
              <a:gd name="connsiteY123" fmla="*/ 2046530 h 3914117"/>
              <a:gd name="connsiteX124" fmla="*/ 1935956 w 3913780"/>
              <a:gd name="connsiteY124" fmla="*/ 2090490 h 3914117"/>
              <a:gd name="connsiteX125" fmla="*/ 1891996 w 3913780"/>
              <a:gd name="connsiteY125" fmla="*/ 2019367 h 3914117"/>
              <a:gd name="connsiteX126" fmla="*/ 1833686 w 3913780"/>
              <a:gd name="connsiteY126" fmla="*/ 1814118 h 3914117"/>
              <a:gd name="connsiteX127" fmla="*/ 1719163 w 3913780"/>
              <a:gd name="connsiteY127" fmla="*/ 1754088 h 3914117"/>
              <a:gd name="connsiteX128" fmla="*/ 1720684 w 3913780"/>
              <a:gd name="connsiteY128" fmla="*/ 1785966 h 3914117"/>
              <a:gd name="connsiteX129" fmla="*/ 1503937 w 3913780"/>
              <a:gd name="connsiteY129" fmla="*/ 2101051 h 3914117"/>
              <a:gd name="connsiteX130" fmla="*/ 1523848 w 3913780"/>
              <a:gd name="connsiteY130" fmla="*/ 2123957 h 3914117"/>
              <a:gd name="connsiteX131" fmla="*/ 1729028 w 3913780"/>
              <a:gd name="connsiteY131" fmla="*/ 2182313 h 3914117"/>
              <a:gd name="connsiteX132" fmla="*/ 1800111 w 3913780"/>
              <a:gd name="connsiteY132" fmla="*/ 2226267 h 3914117"/>
              <a:gd name="connsiteX133" fmla="*/ 1756157 w 3913780"/>
              <a:gd name="connsiteY133" fmla="*/ 2297367 h 3914117"/>
              <a:gd name="connsiteX134" fmla="*/ 1440226 w 3913780"/>
              <a:gd name="connsiteY134" fmla="*/ 2207579 h 3914117"/>
              <a:gd name="connsiteX135" fmla="*/ 1383344 w 3913780"/>
              <a:gd name="connsiteY135" fmla="*/ 2131632 h 3914117"/>
              <a:gd name="connsiteX136" fmla="*/ 1326463 w 3913780"/>
              <a:gd name="connsiteY136" fmla="*/ 2207579 h 3914117"/>
              <a:gd name="connsiteX137" fmla="*/ 1010578 w 3913780"/>
              <a:gd name="connsiteY137" fmla="*/ 2297367 h 3914117"/>
              <a:gd name="connsiteX138" fmla="*/ 966578 w 3913780"/>
              <a:gd name="connsiteY138" fmla="*/ 2226267 h 3914117"/>
              <a:gd name="connsiteX139" fmla="*/ 1037701 w 3913780"/>
              <a:gd name="connsiteY139" fmla="*/ 2182313 h 3914117"/>
              <a:gd name="connsiteX140" fmla="*/ 1242858 w 3913780"/>
              <a:gd name="connsiteY140" fmla="*/ 2123957 h 3914117"/>
              <a:gd name="connsiteX141" fmla="*/ 1262746 w 3913780"/>
              <a:gd name="connsiteY141" fmla="*/ 2101051 h 3914117"/>
              <a:gd name="connsiteX142" fmla="*/ 1046022 w 3913780"/>
              <a:gd name="connsiteY142" fmla="*/ 1785966 h 3914117"/>
              <a:gd name="connsiteX143" fmla="*/ 1047520 w 3913780"/>
              <a:gd name="connsiteY143" fmla="*/ 1754088 h 3914117"/>
              <a:gd name="connsiteX144" fmla="*/ 1511640 w 3913780"/>
              <a:gd name="connsiteY144" fmla="*/ 1608407 h 3914117"/>
              <a:gd name="connsiteX145" fmla="*/ 1383344 w 3913780"/>
              <a:gd name="connsiteY145" fmla="*/ 1566905 h 3914117"/>
              <a:gd name="connsiteX146" fmla="*/ 1255071 w 3913780"/>
              <a:gd name="connsiteY146" fmla="*/ 1608407 h 3914117"/>
              <a:gd name="connsiteX147" fmla="*/ 1383344 w 3913780"/>
              <a:gd name="connsiteY147" fmla="*/ 1650355 h 3914117"/>
              <a:gd name="connsiteX148" fmla="*/ 1511640 w 3913780"/>
              <a:gd name="connsiteY148" fmla="*/ 1608407 h 3914117"/>
              <a:gd name="connsiteX149" fmla="*/ 1461188 w 3913780"/>
              <a:gd name="connsiteY149" fmla="*/ 1990821 h 3914117"/>
              <a:gd name="connsiteX150" fmla="*/ 1602435 w 3913780"/>
              <a:gd name="connsiteY150" fmla="*/ 1785972 h 3914117"/>
              <a:gd name="connsiteX151" fmla="*/ 1601383 w 3913780"/>
              <a:gd name="connsiteY151" fmla="*/ 1764318 h 3914117"/>
              <a:gd name="connsiteX152" fmla="*/ 1523853 w 3913780"/>
              <a:gd name="connsiteY152" fmla="*/ 1814124 h 3914117"/>
              <a:gd name="connsiteX153" fmla="*/ 1461188 w 3913780"/>
              <a:gd name="connsiteY153" fmla="*/ 1990821 h 3914117"/>
              <a:gd name="connsiteX154" fmla="*/ 1165346 w 3913780"/>
              <a:gd name="connsiteY154" fmla="*/ 1764318 h 3914117"/>
              <a:gd name="connsiteX155" fmla="*/ 1164271 w 3913780"/>
              <a:gd name="connsiteY155" fmla="*/ 1785972 h 3914117"/>
              <a:gd name="connsiteX156" fmla="*/ 1305540 w 3913780"/>
              <a:gd name="connsiteY156" fmla="*/ 1990821 h 3914117"/>
              <a:gd name="connsiteX157" fmla="*/ 1242852 w 3913780"/>
              <a:gd name="connsiteY157" fmla="*/ 1814124 h 3914117"/>
              <a:gd name="connsiteX158" fmla="*/ 1165346 w 3913780"/>
              <a:gd name="connsiteY158" fmla="*/ 1764318 h 3914117"/>
              <a:gd name="connsiteX159" fmla="*/ 1358518 w 3913780"/>
              <a:gd name="connsiteY159" fmla="*/ 1767667 h 3914117"/>
              <a:gd name="connsiteX160" fmla="*/ 1383344 w 3913780"/>
              <a:gd name="connsiteY160" fmla="*/ 1806466 h 3914117"/>
              <a:gd name="connsiteX161" fmla="*/ 1408187 w 3913780"/>
              <a:gd name="connsiteY161" fmla="*/ 1767667 h 3914117"/>
              <a:gd name="connsiteX162" fmla="*/ 1383344 w 3913780"/>
              <a:gd name="connsiteY162" fmla="*/ 1768581 h 3914117"/>
              <a:gd name="connsiteX163" fmla="*/ 1358518 w 3913780"/>
              <a:gd name="connsiteY163" fmla="*/ 1767667 h 3914117"/>
              <a:gd name="connsiteX164" fmla="*/ 809747 w 3913780"/>
              <a:gd name="connsiteY164" fmla="*/ 2901808 h 3914117"/>
              <a:gd name="connsiteX165" fmla="*/ 742259 w 3913780"/>
              <a:gd name="connsiteY165" fmla="*/ 2834320 h 3914117"/>
              <a:gd name="connsiteX166" fmla="*/ 809747 w 3913780"/>
              <a:gd name="connsiteY166" fmla="*/ 2766832 h 3914117"/>
              <a:gd name="connsiteX167" fmla="*/ 1619562 w 3913780"/>
              <a:gd name="connsiteY167" fmla="*/ 2766832 h 3914117"/>
              <a:gd name="connsiteX168" fmla="*/ 1687051 w 3913780"/>
              <a:gd name="connsiteY168" fmla="*/ 2834320 h 3914117"/>
              <a:gd name="connsiteX169" fmla="*/ 1619562 w 3913780"/>
              <a:gd name="connsiteY169" fmla="*/ 2901808 h 3914117"/>
              <a:gd name="connsiteX170" fmla="*/ 809747 w 3913780"/>
              <a:gd name="connsiteY170" fmla="*/ 2699463 h 3914117"/>
              <a:gd name="connsiteX171" fmla="*/ 742259 w 3913780"/>
              <a:gd name="connsiteY171" fmla="*/ 2631975 h 3914117"/>
              <a:gd name="connsiteX172" fmla="*/ 809747 w 3913780"/>
              <a:gd name="connsiteY172" fmla="*/ 2564486 h 3914117"/>
              <a:gd name="connsiteX173" fmla="*/ 1653281 w 3913780"/>
              <a:gd name="connsiteY173" fmla="*/ 2564486 h 3914117"/>
              <a:gd name="connsiteX174" fmla="*/ 1720746 w 3913780"/>
              <a:gd name="connsiteY174" fmla="*/ 2631975 h 3914117"/>
              <a:gd name="connsiteX175" fmla="*/ 1653281 w 3913780"/>
              <a:gd name="connsiteY175" fmla="*/ 2699463 h 3914117"/>
              <a:gd name="connsiteX176" fmla="*/ 809747 w 3913780"/>
              <a:gd name="connsiteY176" fmla="*/ 3104245 h 3914117"/>
              <a:gd name="connsiteX177" fmla="*/ 742259 w 3913780"/>
              <a:gd name="connsiteY177" fmla="*/ 3036780 h 3914117"/>
              <a:gd name="connsiteX178" fmla="*/ 809747 w 3913780"/>
              <a:gd name="connsiteY178" fmla="*/ 2969291 h 3914117"/>
              <a:gd name="connsiteX179" fmla="*/ 1653281 w 3913780"/>
              <a:gd name="connsiteY179" fmla="*/ 2969291 h 3914117"/>
              <a:gd name="connsiteX180" fmla="*/ 1720746 w 3913780"/>
              <a:gd name="connsiteY180" fmla="*/ 3036780 h 3914117"/>
              <a:gd name="connsiteX181" fmla="*/ 1653281 w 3913780"/>
              <a:gd name="connsiteY181" fmla="*/ 3104245 h 3914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913780" h="3914117">
                <a:moveTo>
                  <a:pt x="2834046" y="1754648"/>
                </a:moveTo>
                <a:cubicBezTo>
                  <a:pt x="3429949" y="1754648"/>
                  <a:pt x="3913781" y="2238457"/>
                  <a:pt x="3913781" y="2834383"/>
                </a:cubicBezTo>
                <a:cubicBezTo>
                  <a:pt x="3913781" y="3430286"/>
                  <a:pt x="3429972" y="3914118"/>
                  <a:pt x="2834046" y="3914118"/>
                </a:cubicBezTo>
                <a:cubicBezTo>
                  <a:pt x="2238143" y="3914118"/>
                  <a:pt x="1754311" y="3430309"/>
                  <a:pt x="1754311" y="2834383"/>
                </a:cubicBezTo>
                <a:cubicBezTo>
                  <a:pt x="1754311" y="2238480"/>
                  <a:pt x="2238120" y="1754648"/>
                  <a:pt x="2834046" y="1754648"/>
                </a:cubicBezTo>
                <a:close/>
                <a:moveTo>
                  <a:pt x="2834046" y="1889619"/>
                </a:moveTo>
                <a:cubicBezTo>
                  <a:pt x="2312598" y="1889619"/>
                  <a:pt x="1889299" y="2312929"/>
                  <a:pt x="1889299" y="2834366"/>
                </a:cubicBezTo>
                <a:cubicBezTo>
                  <a:pt x="1889299" y="3355791"/>
                  <a:pt x="2312609" y="3779113"/>
                  <a:pt x="2834046" y="3779113"/>
                </a:cubicBezTo>
                <a:cubicBezTo>
                  <a:pt x="3355471" y="3779113"/>
                  <a:pt x="3778792" y="3355779"/>
                  <a:pt x="3778792" y="2834366"/>
                </a:cubicBezTo>
                <a:cubicBezTo>
                  <a:pt x="3778792" y="2312918"/>
                  <a:pt x="3355459" y="1889619"/>
                  <a:pt x="2834046" y="1889619"/>
                </a:cubicBezTo>
                <a:close/>
                <a:moveTo>
                  <a:pt x="2441494" y="3322141"/>
                </a:moveTo>
                <a:cubicBezTo>
                  <a:pt x="2440534" y="3323193"/>
                  <a:pt x="2439551" y="3324238"/>
                  <a:pt x="2438545" y="3325244"/>
                </a:cubicBezTo>
                <a:lnTo>
                  <a:pt x="2337081" y="3426754"/>
                </a:lnTo>
                <a:cubicBezTo>
                  <a:pt x="2310740" y="3453072"/>
                  <a:pt x="2267986" y="3453072"/>
                  <a:pt x="2241623" y="3426754"/>
                </a:cubicBezTo>
                <a:cubicBezTo>
                  <a:pt x="2215328" y="3400391"/>
                  <a:pt x="2215328" y="3357637"/>
                  <a:pt x="2241623" y="3331296"/>
                </a:cubicBezTo>
                <a:lnTo>
                  <a:pt x="2343133" y="3229833"/>
                </a:lnTo>
                <a:cubicBezTo>
                  <a:pt x="2344139" y="3228827"/>
                  <a:pt x="2345190" y="3227844"/>
                  <a:pt x="2346236" y="3226906"/>
                </a:cubicBezTo>
                <a:lnTo>
                  <a:pt x="2319536" y="3200252"/>
                </a:lnTo>
                <a:cubicBezTo>
                  <a:pt x="2260734" y="3141427"/>
                  <a:pt x="2260488" y="3044718"/>
                  <a:pt x="2319004" y="2985602"/>
                </a:cubicBezTo>
                <a:lnTo>
                  <a:pt x="2767700" y="2532151"/>
                </a:lnTo>
                <a:lnTo>
                  <a:pt x="2749012" y="2513469"/>
                </a:lnTo>
                <a:cubicBezTo>
                  <a:pt x="2722695" y="2487145"/>
                  <a:pt x="2722695" y="2444397"/>
                  <a:pt x="2749012" y="2418057"/>
                </a:cubicBezTo>
                <a:cubicBezTo>
                  <a:pt x="2775359" y="2391688"/>
                  <a:pt x="2818107" y="2391688"/>
                  <a:pt x="2844470" y="2418057"/>
                </a:cubicBezTo>
                <a:lnTo>
                  <a:pt x="2898208" y="2471789"/>
                </a:lnTo>
                <a:lnTo>
                  <a:pt x="2999083" y="2370908"/>
                </a:lnTo>
                <a:lnTo>
                  <a:pt x="2965599" y="2337401"/>
                </a:lnTo>
                <a:cubicBezTo>
                  <a:pt x="2939236" y="2311055"/>
                  <a:pt x="2939236" y="2268306"/>
                  <a:pt x="2965599" y="2241943"/>
                </a:cubicBezTo>
                <a:cubicBezTo>
                  <a:pt x="2991923" y="2215643"/>
                  <a:pt x="3034694" y="2215643"/>
                  <a:pt x="3061011" y="2241943"/>
                </a:cubicBezTo>
                <a:lnTo>
                  <a:pt x="3426434" y="2607366"/>
                </a:lnTo>
                <a:cubicBezTo>
                  <a:pt x="3452757" y="2633684"/>
                  <a:pt x="3452757" y="2676483"/>
                  <a:pt x="3426434" y="2702801"/>
                </a:cubicBezTo>
                <a:cubicBezTo>
                  <a:pt x="3400071" y="2729141"/>
                  <a:pt x="3357317" y="2729141"/>
                  <a:pt x="3330976" y="2702801"/>
                </a:cubicBezTo>
                <a:lnTo>
                  <a:pt x="3297469" y="2669288"/>
                </a:lnTo>
                <a:lnTo>
                  <a:pt x="3196588" y="2770169"/>
                </a:lnTo>
                <a:lnTo>
                  <a:pt x="3250344" y="2823930"/>
                </a:lnTo>
                <a:cubicBezTo>
                  <a:pt x="3276684" y="2850271"/>
                  <a:pt x="3276684" y="2893025"/>
                  <a:pt x="3250344" y="2919365"/>
                </a:cubicBezTo>
                <a:cubicBezTo>
                  <a:pt x="3223980" y="2945683"/>
                  <a:pt x="3181226" y="2945683"/>
                  <a:pt x="3154909" y="2919365"/>
                </a:cubicBezTo>
                <a:lnTo>
                  <a:pt x="3133992" y="2898488"/>
                </a:lnTo>
                <a:lnTo>
                  <a:pt x="2685810" y="3351402"/>
                </a:lnTo>
                <a:cubicBezTo>
                  <a:pt x="2657504" y="3380000"/>
                  <a:pt x="2618904" y="3396162"/>
                  <a:pt x="2578677" y="3396276"/>
                </a:cubicBezTo>
                <a:cubicBezTo>
                  <a:pt x="2538426" y="3396362"/>
                  <a:pt x="2499758" y="3380423"/>
                  <a:pt x="2471320" y="3351962"/>
                </a:cubicBezTo>
                <a:close/>
                <a:moveTo>
                  <a:pt x="2610801" y="2882623"/>
                </a:moveTo>
                <a:lnTo>
                  <a:pt x="2414931" y="3080528"/>
                </a:lnTo>
                <a:cubicBezTo>
                  <a:pt x="2408324" y="3087203"/>
                  <a:pt x="2408347" y="3098142"/>
                  <a:pt x="2414999" y="3104794"/>
                </a:cubicBezTo>
                <a:lnTo>
                  <a:pt x="2566738" y="3256533"/>
                </a:lnTo>
                <a:cubicBezTo>
                  <a:pt x="2569818" y="3259590"/>
                  <a:pt x="2573990" y="3261311"/>
                  <a:pt x="2578299" y="3261311"/>
                </a:cubicBezTo>
                <a:cubicBezTo>
                  <a:pt x="2582654" y="3261311"/>
                  <a:pt x="2586803" y="3259568"/>
                  <a:pt x="2589884" y="3256487"/>
                </a:cubicBezTo>
                <a:lnTo>
                  <a:pt x="2786223" y="3058045"/>
                </a:lnTo>
                <a:close/>
                <a:moveTo>
                  <a:pt x="3094524" y="2466320"/>
                </a:moveTo>
                <a:lnTo>
                  <a:pt x="2993643" y="2567247"/>
                </a:lnTo>
                <a:lnTo>
                  <a:pt x="3101136" y="2674757"/>
                </a:lnTo>
                <a:lnTo>
                  <a:pt x="3202063" y="2573853"/>
                </a:lnTo>
                <a:close/>
                <a:moveTo>
                  <a:pt x="2863158" y="2627614"/>
                </a:moveTo>
                <a:lnTo>
                  <a:pt x="2705727" y="2786674"/>
                </a:lnTo>
                <a:lnTo>
                  <a:pt x="2881171" y="2962119"/>
                </a:lnTo>
                <a:lnTo>
                  <a:pt x="3038580" y="2803036"/>
                </a:lnTo>
                <a:close/>
                <a:moveTo>
                  <a:pt x="2766763" y="902599"/>
                </a:moveTo>
                <a:lnTo>
                  <a:pt x="2766763" y="1626975"/>
                </a:lnTo>
                <a:cubicBezTo>
                  <a:pt x="2766763" y="1664237"/>
                  <a:pt x="2736536" y="1694463"/>
                  <a:pt x="2699274" y="1694463"/>
                </a:cubicBezTo>
                <a:cubicBezTo>
                  <a:pt x="2662013" y="1694463"/>
                  <a:pt x="2631786" y="1664237"/>
                  <a:pt x="2631786" y="1626975"/>
                </a:cubicBezTo>
                <a:lnTo>
                  <a:pt x="2631786" y="944718"/>
                </a:lnTo>
                <a:lnTo>
                  <a:pt x="134902" y="944718"/>
                </a:lnTo>
                <a:lnTo>
                  <a:pt x="134902" y="3779015"/>
                </a:lnTo>
                <a:lnTo>
                  <a:pt x="2162927" y="3779015"/>
                </a:lnTo>
                <a:cubicBezTo>
                  <a:pt x="2200189" y="3779015"/>
                  <a:pt x="2230416" y="3809242"/>
                  <a:pt x="2230416" y="3846504"/>
                </a:cubicBezTo>
                <a:cubicBezTo>
                  <a:pt x="2230416" y="3883766"/>
                  <a:pt x="2200189" y="3913992"/>
                  <a:pt x="2162927" y="3913992"/>
                </a:cubicBezTo>
                <a:lnTo>
                  <a:pt x="67466" y="3913992"/>
                </a:lnTo>
                <a:cubicBezTo>
                  <a:pt x="30227" y="3913992"/>
                  <a:pt x="0" y="3883766"/>
                  <a:pt x="0" y="3846504"/>
                </a:cubicBezTo>
                <a:lnTo>
                  <a:pt x="0" y="877275"/>
                </a:lnTo>
                <a:cubicBezTo>
                  <a:pt x="0" y="860890"/>
                  <a:pt x="5892" y="845197"/>
                  <a:pt x="16699" y="832853"/>
                </a:cubicBezTo>
                <a:lnTo>
                  <a:pt x="489078" y="292985"/>
                </a:lnTo>
                <a:cubicBezTo>
                  <a:pt x="501891" y="278338"/>
                  <a:pt x="520374" y="269920"/>
                  <a:pt x="539845" y="269920"/>
                </a:cubicBezTo>
                <a:lnTo>
                  <a:pt x="1282166" y="269920"/>
                </a:lnTo>
                <a:lnTo>
                  <a:pt x="1282166" y="67483"/>
                </a:lnTo>
                <a:cubicBezTo>
                  <a:pt x="1282166" y="49560"/>
                  <a:pt x="1289287" y="32438"/>
                  <a:pt x="1301946" y="19780"/>
                </a:cubicBezTo>
                <a:cubicBezTo>
                  <a:pt x="1314581" y="7121"/>
                  <a:pt x="1331767" y="0"/>
                  <a:pt x="1349649" y="0"/>
                </a:cubicBezTo>
                <a:lnTo>
                  <a:pt x="2024476" y="0"/>
                </a:lnTo>
                <a:cubicBezTo>
                  <a:pt x="2061761" y="0"/>
                  <a:pt x="2091964" y="30204"/>
                  <a:pt x="2091964" y="67489"/>
                </a:cubicBezTo>
                <a:lnTo>
                  <a:pt x="2091964" y="269925"/>
                </a:lnTo>
                <a:lnTo>
                  <a:pt x="3171699" y="269925"/>
                </a:lnTo>
                <a:cubicBezTo>
                  <a:pt x="3198600" y="269925"/>
                  <a:pt x="3222374" y="285796"/>
                  <a:pt x="3233181" y="309507"/>
                </a:cubicBezTo>
                <a:cubicBezTo>
                  <a:pt x="3237136" y="318257"/>
                  <a:pt x="3239188" y="327744"/>
                  <a:pt x="3239188" y="337408"/>
                </a:cubicBezTo>
                <a:lnTo>
                  <a:pt x="3239188" y="1687063"/>
                </a:lnTo>
                <a:cubicBezTo>
                  <a:pt x="3239188" y="1724324"/>
                  <a:pt x="3208961" y="1754551"/>
                  <a:pt x="3171699" y="1754551"/>
                </a:cubicBezTo>
                <a:cubicBezTo>
                  <a:pt x="3134438" y="1754551"/>
                  <a:pt x="3104211" y="1724324"/>
                  <a:pt x="3104211" y="1687063"/>
                </a:cubicBezTo>
                <a:lnTo>
                  <a:pt x="3104211" y="517030"/>
                </a:lnTo>
                <a:close/>
                <a:moveTo>
                  <a:pt x="216158" y="809775"/>
                </a:moveTo>
                <a:lnTo>
                  <a:pt x="2668637" y="809775"/>
                </a:lnTo>
                <a:lnTo>
                  <a:pt x="3022921" y="404879"/>
                </a:lnTo>
                <a:lnTo>
                  <a:pt x="570443" y="404879"/>
                </a:lnTo>
                <a:close/>
                <a:moveTo>
                  <a:pt x="1282120" y="674827"/>
                </a:moveTo>
                <a:cubicBezTo>
                  <a:pt x="1244864" y="674827"/>
                  <a:pt x="1214632" y="644578"/>
                  <a:pt x="1214632" y="607339"/>
                </a:cubicBezTo>
                <a:cubicBezTo>
                  <a:pt x="1214632" y="570077"/>
                  <a:pt x="1244858" y="539850"/>
                  <a:pt x="1282120" y="539850"/>
                </a:cubicBezTo>
                <a:lnTo>
                  <a:pt x="1821988" y="539850"/>
                </a:lnTo>
                <a:cubicBezTo>
                  <a:pt x="1859227" y="539850"/>
                  <a:pt x="1889476" y="570077"/>
                  <a:pt x="1889476" y="607339"/>
                </a:cubicBezTo>
                <a:cubicBezTo>
                  <a:pt x="1889476" y="644578"/>
                  <a:pt x="1859227" y="674827"/>
                  <a:pt x="1821988" y="674827"/>
                </a:cubicBezTo>
                <a:close/>
                <a:moveTo>
                  <a:pt x="1956947" y="269908"/>
                </a:moveTo>
                <a:lnTo>
                  <a:pt x="1956947" y="134960"/>
                </a:lnTo>
                <a:lnTo>
                  <a:pt x="1417103" y="134960"/>
                </a:lnTo>
                <a:lnTo>
                  <a:pt x="1417103" y="269908"/>
                </a:lnTo>
                <a:close/>
                <a:moveTo>
                  <a:pt x="1047520" y="1754093"/>
                </a:moveTo>
                <a:cubicBezTo>
                  <a:pt x="1005440" y="1761860"/>
                  <a:pt x="965298" y="1781863"/>
                  <a:pt x="933042" y="1814124"/>
                </a:cubicBezTo>
                <a:cubicBezTo>
                  <a:pt x="879396" y="1867771"/>
                  <a:pt x="857296" y="1945546"/>
                  <a:pt x="874732" y="2019372"/>
                </a:cubicBezTo>
                <a:cubicBezTo>
                  <a:pt x="882213" y="2051119"/>
                  <a:pt x="862519" y="2083021"/>
                  <a:pt x="830778" y="2090496"/>
                </a:cubicBezTo>
                <a:cubicBezTo>
                  <a:pt x="799008" y="2098000"/>
                  <a:pt x="767130" y="2078283"/>
                  <a:pt x="759632" y="2046542"/>
                </a:cubicBezTo>
                <a:cubicBezTo>
                  <a:pt x="732817" y="1932887"/>
                  <a:pt x="766862" y="1813118"/>
                  <a:pt x="849420" y="1730519"/>
                </a:cubicBezTo>
                <a:cubicBezTo>
                  <a:pt x="913600" y="1666357"/>
                  <a:pt x="998102" y="1633633"/>
                  <a:pt x="1082975" y="1632427"/>
                </a:cubicBezTo>
                <a:cubicBezTo>
                  <a:pt x="1087239" y="1624117"/>
                  <a:pt x="1091816" y="1616019"/>
                  <a:pt x="1096726" y="1608161"/>
                </a:cubicBezTo>
                <a:cubicBezTo>
                  <a:pt x="1064624" y="1556566"/>
                  <a:pt x="1046028" y="1495930"/>
                  <a:pt x="1046028" y="1431265"/>
                </a:cubicBezTo>
                <a:cubicBezTo>
                  <a:pt x="1046028" y="1314479"/>
                  <a:pt x="1106658" y="1205722"/>
                  <a:pt x="1206002" y="1144332"/>
                </a:cubicBezTo>
                <a:cubicBezTo>
                  <a:pt x="1233749" y="1127187"/>
                  <a:pt x="1270205" y="1135776"/>
                  <a:pt x="1287350" y="1163528"/>
                </a:cubicBezTo>
                <a:cubicBezTo>
                  <a:pt x="1304534" y="1191298"/>
                  <a:pt x="1295922" y="1227731"/>
                  <a:pt x="1268147" y="1244899"/>
                </a:cubicBezTo>
                <a:cubicBezTo>
                  <a:pt x="1203630" y="1284789"/>
                  <a:pt x="1164271" y="1355404"/>
                  <a:pt x="1164271" y="1431259"/>
                </a:cubicBezTo>
                <a:cubicBezTo>
                  <a:pt x="1164271" y="1461148"/>
                  <a:pt x="1170369" y="1489723"/>
                  <a:pt x="1181439" y="1515801"/>
                </a:cubicBezTo>
                <a:cubicBezTo>
                  <a:pt x="1237743" y="1473630"/>
                  <a:pt x="1307661" y="1448627"/>
                  <a:pt x="1383339" y="1448627"/>
                </a:cubicBezTo>
                <a:cubicBezTo>
                  <a:pt x="1459063" y="1448627"/>
                  <a:pt x="1528980" y="1473630"/>
                  <a:pt x="1585284" y="1515801"/>
                </a:cubicBezTo>
                <a:cubicBezTo>
                  <a:pt x="1596314" y="1489723"/>
                  <a:pt x="1602429" y="1461148"/>
                  <a:pt x="1602429" y="1431259"/>
                </a:cubicBezTo>
                <a:cubicBezTo>
                  <a:pt x="1602429" y="1355444"/>
                  <a:pt x="1563092" y="1284812"/>
                  <a:pt x="1498599" y="1244939"/>
                </a:cubicBezTo>
                <a:cubicBezTo>
                  <a:pt x="1470875" y="1227748"/>
                  <a:pt x="1462257" y="1191315"/>
                  <a:pt x="1479448" y="1163545"/>
                </a:cubicBezTo>
                <a:cubicBezTo>
                  <a:pt x="1496593" y="1135816"/>
                  <a:pt x="1533049" y="1127198"/>
                  <a:pt x="1560795" y="1144389"/>
                </a:cubicBezTo>
                <a:cubicBezTo>
                  <a:pt x="1660093" y="1205779"/>
                  <a:pt x="1720684" y="1314502"/>
                  <a:pt x="1720684" y="1431253"/>
                </a:cubicBezTo>
                <a:cubicBezTo>
                  <a:pt x="1720684" y="1495924"/>
                  <a:pt x="1702064" y="1556560"/>
                  <a:pt x="1669986" y="1608150"/>
                </a:cubicBezTo>
                <a:cubicBezTo>
                  <a:pt x="1674895" y="1616008"/>
                  <a:pt x="1679496" y="1624112"/>
                  <a:pt x="1683736" y="1632416"/>
                </a:cubicBezTo>
                <a:cubicBezTo>
                  <a:pt x="1768615" y="1633622"/>
                  <a:pt x="1853135" y="1666351"/>
                  <a:pt x="1917314" y="1730508"/>
                </a:cubicBezTo>
                <a:cubicBezTo>
                  <a:pt x="1999867" y="1813107"/>
                  <a:pt x="2033888" y="1932876"/>
                  <a:pt x="2007057" y="2046530"/>
                </a:cubicBezTo>
                <a:cubicBezTo>
                  <a:pt x="1999553" y="2078277"/>
                  <a:pt x="1967720" y="2097988"/>
                  <a:pt x="1935956" y="2090490"/>
                </a:cubicBezTo>
                <a:cubicBezTo>
                  <a:pt x="1904210" y="2083009"/>
                  <a:pt x="1884498" y="2051108"/>
                  <a:pt x="1891996" y="2019367"/>
                </a:cubicBezTo>
                <a:cubicBezTo>
                  <a:pt x="1909410" y="1945540"/>
                  <a:pt x="1887310" y="1867765"/>
                  <a:pt x="1833686" y="1814118"/>
                </a:cubicBezTo>
                <a:cubicBezTo>
                  <a:pt x="1801431" y="1781857"/>
                  <a:pt x="1761243" y="1761855"/>
                  <a:pt x="1719163" y="1754088"/>
                </a:cubicBezTo>
                <a:cubicBezTo>
                  <a:pt x="1720192" y="1764581"/>
                  <a:pt x="1720684" y="1775205"/>
                  <a:pt x="1720684" y="1785966"/>
                </a:cubicBezTo>
                <a:cubicBezTo>
                  <a:pt x="1720684" y="1929647"/>
                  <a:pt x="1630627" y="2052497"/>
                  <a:pt x="1503937" y="2101051"/>
                </a:cubicBezTo>
                <a:cubicBezTo>
                  <a:pt x="1509943" y="2109041"/>
                  <a:pt x="1516595" y="2116699"/>
                  <a:pt x="1523848" y="2123957"/>
                </a:cubicBezTo>
                <a:cubicBezTo>
                  <a:pt x="1577449" y="2177575"/>
                  <a:pt x="1655224" y="2199681"/>
                  <a:pt x="1729028" y="2182313"/>
                </a:cubicBezTo>
                <a:cubicBezTo>
                  <a:pt x="1760774" y="2174809"/>
                  <a:pt x="1792630" y="2194520"/>
                  <a:pt x="1800111" y="2226267"/>
                </a:cubicBezTo>
                <a:cubicBezTo>
                  <a:pt x="1807614" y="2258014"/>
                  <a:pt x="1787903" y="2289915"/>
                  <a:pt x="1756157" y="2297367"/>
                </a:cubicBezTo>
                <a:cubicBezTo>
                  <a:pt x="1642502" y="2324159"/>
                  <a:pt x="1522802" y="2290115"/>
                  <a:pt x="1440226" y="2207579"/>
                </a:cubicBezTo>
                <a:cubicBezTo>
                  <a:pt x="1417234" y="2184565"/>
                  <a:pt x="1398255" y="2158956"/>
                  <a:pt x="1383344" y="2131632"/>
                </a:cubicBezTo>
                <a:cubicBezTo>
                  <a:pt x="1368428" y="2158956"/>
                  <a:pt x="1349477" y="2184565"/>
                  <a:pt x="1326463" y="2207579"/>
                </a:cubicBezTo>
                <a:cubicBezTo>
                  <a:pt x="1243933" y="2290109"/>
                  <a:pt x="1124181" y="2324154"/>
                  <a:pt x="1010578" y="2297367"/>
                </a:cubicBezTo>
                <a:cubicBezTo>
                  <a:pt x="978831" y="2289909"/>
                  <a:pt x="959120" y="2258008"/>
                  <a:pt x="966578" y="2226267"/>
                </a:cubicBezTo>
                <a:cubicBezTo>
                  <a:pt x="974076" y="2194520"/>
                  <a:pt x="1005909" y="2174809"/>
                  <a:pt x="1037701" y="2182313"/>
                </a:cubicBezTo>
                <a:cubicBezTo>
                  <a:pt x="1111505" y="2199681"/>
                  <a:pt x="1189263" y="2177581"/>
                  <a:pt x="1242858" y="2123957"/>
                </a:cubicBezTo>
                <a:cubicBezTo>
                  <a:pt x="1250110" y="2116699"/>
                  <a:pt x="1256740" y="2109041"/>
                  <a:pt x="1262746" y="2101051"/>
                </a:cubicBezTo>
                <a:cubicBezTo>
                  <a:pt x="1136079" y="2052497"/>
                  <a:pt x="1046022" y="1929647"/>
                  <a:pt x="1046022" y="1785966"/>
                </a:cubicBezTo>
                <a:cubicBezTo>
                  <a:pt x="1046022" y="1775205"/>
                  <a:pt x="1046536" y="1764581"/>
                  <a:pt x="1047520" y="1754088"/>
                </a:cubicBezTo>
                <a:close/>
                <a:moveTo>
                  <a:pt x="1511640" y="1608407"/>
                </a:moveTo>
                <a:cubicBezTo>
                  <a:pt x="1475562" y="1582289"/>
                  <a:pt x="1431253" y="1566905"/>
                  <a:pt x="1383344" y="1566905"/>
                </a:cubicBezTo>
                <a:cubicBezTo>
                  <a:pt x="1335458" y="1566905"/>
                  <a:pt x="1291121" y="1582289"/>
                  <a:pt x="1255071" y="1608407"/>
                </a:cubicBezTo>
                <a:cubicBezTo>
                  <a:pt x="1291236" y="1634747"/>
                  <a:pt x="1335618" y="1650355"/>
                  <a:pt x="1383344" y="1650355"/>
                </a:cubicBezTo>
                <a:cubicBezTo>
                  <a:pt x="1431099" y="1650355"/>
                  <a:pt x="1475453" y="1634747"/>
                  <a:pt x="1511640" y="1608407"/>
                </a:cubicBezTo>
                <a:close/>
                <a:moveTo>
                  <a:pt x="1461188" y="1990821"/>
                </a:moveTo>
                <a:cubicBezTo>
                  <a:pt x="1543719" y="1959411"/>
                  <a:pt x="1602435" y="1879492"/>
                  <a:pt x="1602435" y="1785972"/>
                </a:cubicBezTo>
                <a:cubicBezTo>
                  <a:pt x="1602435" y="1778651"/>
                  <a:pt x="1602097" y="1771439"/>
                  <a:pt x="1601383" y="1764318"/>
                </a:cubicBezTo>
                <a:cubicBezTo>
                  <a:pt x="1573031" y="1774879"/>
                  <a:pt x="1546490" y="1791487"/>
                  <a:pt x="1523853" y="1814124"/>
                </a:cubicBezTo>
                <a:cubicBezTo>
                  <a:pt x="1475882" y="1862096"/>
                  <a:pt x="1454982" y="1927595"/>
                  <a:pt x="1461188" y="1990821"/>
                </a:cubicBezTo>
                <a:close/>
                <a:moveTo>
                  <a:pt x="1165346" y="1764318"/>
                </a:moveTo>
                <a:cubicBezTo>
                  <a:pt x="1164631" y="1771439"/>
                  <a:pt x="1164271" y="1778651"/>
                  <a:pt x="1164271" y="1785972"/>
                </a:cubicBezTo>
                <a:cubicBezTo>
                  <a:pt x="1164271" y="1879487"/>
                  <a:pt x="1222964" y="1959411"/>
                  <a:pt x="1305540" y="1990821"/>
                </a:cubicBezTo>
                <a:cubicBezTo>
                  <a:pt x="1311747" y="1927601"/>
                  <a:pt x="1290830" y="1862102"/>
                  <a:pt x="1242852" y="1814124"/>
                </a:cubicBezTo>
                <a:cubicBezTo>
                  <a:pt x="1220198" y="1791487"/>
                  <a:pt x="1193675" y="1774879"/>
                  <a:pt x="1165346" y="1764318"/>
                </a:cubicBezTo>
                <a:close/>
                <a:moveTo>
                  <a:pt x="1358518" y="1767667"/>
                </a:moveTo>
                <a:cubicBezTo>
                  <a:pt x="1367759" y="1780103"/>
                  <a:pt x="1376063" y="1793093"/>
                  <a:pt x="1383344" y="1806466"/>
                </a:cubicBezTo>
                <a:cubicBezTo>
                  <a:pt x="1390665" y="1793093"/>
                  <a:pt x="1398923" y="1780103"/>
                  <a:pt x="1408187" y="1767667"/>
                </a:cubicBezTo>
                <a:cubicBezTo>
                  <a:pt x="1399975" y="1768267"/>
                  <a:pt x="1391717" y="1768581"/>
                  <a:pt x="1383344" y="1768581"/>
                </a:cubicBezTo>
                <a:cubicBezTo>
                  <a:pt x="1375018" y="1768581"/>
                  <a:pt x="1366714" y="1768267"/>
                  <a:pt x="1358518" y="1767667"/>
                </a:cubicBezTo>
                <a:close/>
                <a:moveTo>
                  <a:pt x="809747" y="2901808"/>
                </a:moveTo>
                <a:cubicBezTo>
                  <a:pt x="772485" y="2901808"/>
                  <a:pt x="742259" y="2871582"/>
                  <a:pt x="742259" y="2834320"/>
                </a:cubicBezTo>
                <a:cubicBezTo>
                  <a:pt x="742259" y="2797058"/>
                  <a:pt x="772485" y="2766832"/>
                  <a:pt x="809747" y="2766832"/>
                </a:cubicBezTo>
                <a:lnTo>
                  <a:pt x="1619562" y="2766832"/>
                </a:lnTo>
                <a:cubicBezTo>
                  <a:pt x="1656818" y="2766832"/>
                  <a:pt x="1687051" y="2797058"/>
                  <a:pt x="1687051" y="2834320"/>
                </a:cubicBezTo>
                <a:cubicBezTo>
                  <a:pt x="1687051" y="2871582"/>
                  <a:pt x="1656824" y="2901808"/>
                  <a:pt x="1619562" y="2901808"/>
                </a:cubicBezTo>
                <a:close/>
                <a:moveTo>
                  <a:pt x="809747" y="2699463"/>
                </a:moveTo>
                <a:cubicBezTo>
                  <a:pt x="772485" y="2699463"/>
                  <a:pt x="742259" y="2669237"/>
                  <a:pt x="742259" y="2631975"/>
                </a:cubicBezTo>
                <a:cubicBezTo>
                  <a:pt x="742259" y="2594713"/>
                  <a:pt x="772485" y="2564486"/>
                  <a:pt x="809747" y="2564486"/>
                </a:cubicBezTo>
                <a:lnTo>
                  <a:pt x="1653281" y="2564486"/>
                </a:lnTo>
                <a:cubicBezTo>
                  <a:pt x="1690514" y="2564486"/>
                  <a:pt x="1720746" y="2594713"/>
                  <a:pt x="1720746" y="2631975"/>
                </a:cubicBezTo>
                <a:cubicBezTo>
                  <a:pt x="1720746" y="2669237"/>
                  <a:pt x="1690520" y="2699463"/>
                  <a:pt x="1653281" y="2699463"/>
                </a:cubicBezTo>
                <a:close/>
                <a:moveTo>
                  <a:pt x="809747" y="3104245"/>
                </a:moveTo>
                <a:cubicBezTo>
                  <a:pt x="772485" y="3104245"/>
                  <a:pt x="742259" y="3074019"/>
                  <a:pt x="742259" y="3036780"/>
                </a:cubicBezTo>
                <a:cubicBezTo>
                  <a:pt x="742259" y="2999518"/>
                  <a:pt x="772485" y="2969291"/>
                  <a:pt x="809747" y="2969291"/>
                </a:cubicBezTo>
                <a:lnTo>
                  <a:pt x="1653281" y="2969291"/>
                </a:lnTo>
                <a:cubicBezTo>
                  <a:pt x="1690514" y="2969291"/>
                  <a:pt x="1720746" y="2999518"/>
                  <a:pt x="1720746" y="3036780"/>
                </a:cubicBezTo>
                <a:cubicBezTo>
                  <a:pt x="1720746" y="3074019"/>
                  <a:pt x="1690520" y="3104245"/>
                  <a:pt x="1653281" y="3104245"/>
                </a:cubicBezTo>
                <a:close/>
              </a:path>
            </a:pathLst>
          </a:custGeom>
          <a:solidFill>
            <a:srgbClr val="00B8A5"/>
          </a:solidFill>
          <a:ln w="5715" cap="flat">
            <a:noFill/>
            <a:prstDash val="solid"/>
            <a:miter/>
          </a:ln>
        </p:spPr>
        <p:txBody>
          <a:bodyPr rtlCol="0" anchor="ctr"/>
          <a:lstStyle/>
          <a:p>
            <a:pPr defTabSz="914374">
              <a:defRPr/>
            </a:pPr>
            <a:endParaRPr lang="en-US" kern="0">
              <a:solidFill>
                <a:srgbClr val="000000"/>
              </a:solidFill>
            </a:endParaRPr>
          </a:p>
        </p:txBody>
      </p:sp>
      <p:sp>
        <p:nvSpPr>
          <p:cNvPr id="22" name="TextBox 21">
            <a:extLst>
              <a:ext uri="{FF2B5EF4-FFF2-40B4-BE49-F238E27FC236}">
                <a16:creationId xmlns:a16="http://schemas.microsoft.com/office/drawing/2014/main" id="{66AF8FB0-3719-CD06-BF08-81CBF8401F10}"/>
              </a:ext>
            </a:extLst>
          </p:cNvPr>
          <p:cNvSpPr txBox="1"/>
          <p:nvPr/>
        </p:nvSpPr>
        <p:spPr>
          <a:xfrm>
            <a:off x="274323" y="9663687"/>
            <a:ext cx="3234587" cy="246221"/>
          </a:xfrm>
          <a:prstGeom prst="rect">
            <a:avLst/>
          </a:prstGeom>
          <a:noFill/>
        </p:spPr>
        <p:txBody>
          <a:bodyPr wrap="square">
            <a:spAutoFit/>
          </a:bodyPr>
          <a:lstStyle/>
          <a:p>
            <a:r>
              <a:rPr lang="en-ZA" sz="1000"/>
              <a:t>Source: </a:t>
            </a:r>
            <a:r>
              <a:rPr lang="en-ZA" sz="1000" err="1"/>
              <a:t>ViiV</a:t>
            </a:r>
            <a:r>
              <a:rPr lang="en-ZA" sz="1000"/>
              <a:t> Healthcare </a:t>
            </a:r>
          </a:p>
        </p:txBody>
      </p:sp>
      <p:sp>
        <p:nvSpPr>
          <p:cNvPr id="19" name="Title 18">
            <a:extLst>
              <a:ext uri="{FF2B5EF4-FFF2-40B4-BE49-F238E27FC236}">
                <a16:creationId xmlns:a16="http://schemas.microsoft.com/office/drawing/2014/main" id="{7F987723-39D9-8DFC-2442-245D4BAAA71D}"/>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32598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86E9FC-6586-6C7B-F15C-625BBE2DE951}"/>
              </a:ext>
            </a:extLst>
          </p:cNvPr>
          <p:cNvSpPr>
            <a:spLocks noGrp="1"/>
          </p:cNvSpPr>
          <p:nvPr>
            <p:ph type="body" sz="quarter" idx="15"/>
          </p:nvPr>
        </p:nvSpPr>
        <p:spPr>
          <a:xfrm>
            <a:off x="1291085" y="637047"/>
            <a:ext cx="4538182" cy="967697"/>
          </a:xfrm>
        </p:spPr>
        <p:txBody>
          <a:bodyPr/>
          <a:lstStyle/>
          <a:p>
            <a:pPr algn="ctr"/>
            <a:r>
              <a:rPr lang="en-US" sz="2800"/>
              <a:t>CAB-LA Follow-Up Injection Visit Procedures</a:t>
            </a:r>
          </a:p>
        </p:txBody>
      </p:sp>
      <p:graphicFrame>
        <p:nvGraphicFramePr>
          <p:cNvPr id="5" name="Table 8">
            <a:extLst>
              <a:ext uri="{FF2B5EF4-FFF2-40B4-BE49-F238E27FC236}">
                <a16:creationId xmlns:a16="http://schemas.microsoft.com/office/drawing/2014/main" id="{61C8B535-96D2-7FD5-B5DB-63A44BA59120}"/>
              </a:ext>
            </a:extLst>
          </p:cNvPr>
          <p:cNvGraphicFramePr>
            <a:graphicFrameLocks noGrp="1"/>
          </p:cNvGraphicFramePr>
          <p:nvPr>
            <p:extLst>
              <p:ext uri="{D42A27DB-BD31-4B8C-83A1-F6EECF244321}">
                <p14:modId xmlns:p14="http://schemas.microsoft.com/office/powerpoint/2010/main" val="1251139935"/>
              </p:ext>
            </p:extLst>
          </p:nvPr>
        </p:nvGraphicFramePr>
        <p:xfrm>
          <a:off x="560760" y="1902801"/>
          <a:ext cx="6307980" cy="6869241"/>
        </p:xfrm>
        <a:graphic>
          <a:graphicData uri="http://schemas.openxmlformats.org/drawingml/2006/table">
            <a:tbl>
              <a:tblPr firstRow="1" bandRow="1"/>
              <a:tblGrid>
                <a:gridCol w="3153990">
                  <a:extLst>
                    <a:ext uri="{9D8B030D-6E8A-4147-A177-3AD203B41FA5}">
                      <a16:colId xmlns:a16="http://schemas.microsoft.com/office/drawing/2014/main" val="2028361513"/>
                    </a:ext>
                  </a:extLst>
                </a:gridCol>
                <a:gridCol w="3153990">
                  <a:extLst>
                    <a:ext uri="{9D8B030D-6E8A-4147-A177-3AD203B41FA5}">
                      <a16:colId xmlns:a16="http://schemas.microsoft.com/office/drawing/2014/main" val="1309901514"/>
                    </a:ext>
                  </a:extLst>
                </a:gridCol>
              </a:tblGrid>
              <a:tr h="1021991">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a:solidFill>
                            <a:schemeClr val="bg1"/>
                          </a:solidFill>
                          <a:effectLst/>
                        </a:rPr>
                        <a:t>Intervention​</a:t>
                      </a:r>
                      <a:endParaRPr lang="en-US" sz="2200" b="1" i="0">
                        <a:solidFill>
                          <a:schemeClr val="bg1"/>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a:solidFill>
                            <a:schemeClr val="bg1"/>
                          </a:solidFill>
                          <a:effectLst/>
                        </a:rPr>
                        <a:t>Schedule Following </a:t>
                      </a:r>
                    </a:p>
                    <a:p>
                      <a:pPr algn="ctr" rtl="0" fontAlgn="base"/>
                      <a:r>
                        <a:rPr lang="en-US" sz="2200" b="1">
                          <a:solidFill>
                            <a:schemeClr val="bg1"/>
                          </a:solidFill>
                          <a:effectLst/>
                        </a:rPr>
                        <a:t>CAB-LA Initiation​</a:t>
                      </a:r>
                      <a:endParaRPr lang="en-US" sz="2200" b="1" i="0">
                        <a:solidFill>
                          <a:schemeClr val="bg1"/>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53051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Confirmation of HIV-negative status</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Prior to every injection</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68822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Review the client’s HIV risk and desire to continue CAB-LA</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45319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Brief medical history</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156114209"/>
                  </a:ext>
                </a:extLst>
              </a:tr>
              <a:tr h="40771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Address side effects</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727410248"/>
                  </a:ext>
                </a:extLst>
              </a:tr>
              <a:tr h="51507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Pregnancy testing (women only)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defTabSz="457200" rtl="0" eaLnBrk="1" fontAlgn="base" latinLnBrk="0" hangingPunct="1">
                        <a:buFont typeface="Arial" panose="020B0604020202020204" pitchFamily="34" charset="0"/>
                        <a:buNone/>
                      </a:pPr>
                      <a:r>
                        <a:rPr lang="en-ZA" sz="1600" b="0" kern="1200">
                          <a:solidFill>
                            <a:srgbClr val="000000"/>
                          </a:solidFill>
                          <a:effectLst/>
                          <a:latin typeface="+mn-lt"/>
                          <a:ea typeface="+mn-ea"/>
                          <a:cs typeface="+mn-cs"/>
                        </a:rPr>
                        <a:t>According to national guidelines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019430806"/>
                  </a:ext>
                </a:extLst>
              </a:tr>
              <a:tr h="37904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Administer CAB-LA injection</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a:solidFill>
                            <a:srgbClr val="000000"/>
                          </a:solidFill>
                          <a:effectLst/>
                          <a:latin typeface="+mn-lt"/>
                          <a:ea typeface="+mn-ea"/>
                          <a:cs typeface="+mn-cs"/>
                        </a:rPr>
                        <a:t>Every visit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37942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Confirm next appointment date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a:solidFill>
                            <a:srgbClr val="000000"/>
                          </a:solidFill>
                          <a:effectLst/>
                          <a:latin typeface="+mn-lt"/>
                          <a:ea typeface="+mn-ea"/>
                          <a:cs typeface="+mn-cs"/>
                        </a:rPr>
                        <a:t>Every visit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r h="178591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buFont typeface="Arial" panose="020B0604020202020204" pitchFamily="34" charset="0"/>
                        <a:buNone/>
                      </a:pPr>
                      <a:r>
                        <a:rPr lang="en-ZA" sz="1600" b="0" kern="1200">
                          <a:solidFill>
                            <a:srgbClr val="000000"/>
                          </a:solidFill>
                          <a:effectLst/>
                          <a:latin typeface="+mn-lt"/>
                          <a:ea typeface="+mn-ea"/>
                          <a:cs typeface="+mn-cs"/>
                        </a:rPr>
                        <a:t>Counsel clients on importance of attending scheduled visits, CAB-LA discontinuation processes, acute HIV symptoms and medication-related signs and symptoms warranting urgent evaluation.</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Every visit</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159699287"/>
                  </a:ext>
                </a:extLst>
              </a:tr>
              <a:tr h="70814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Provide STI screening, condoms and contraception.</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Every visit, and as needed</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712198797"/>
                  </a:ext>
                </a:extLst>
              </a:tr>
            </a:tbl>
          </a:graphicData>
        </a:graphic>
      </p:graphicFrame>
      <p:sp>
        <p:nvSpPr>
          <p:cNvPr id="2" name="TextBox 1">
            <a:extLst>
              <a:ext uri="{FF2B5EF4-FFF2-40B4-BE49-F238E27FC236}">
                <a16:creationId xmlns:a16="http://schemas.microsoft.com/office/drawing/2014/main" id="{8DFD0198-9606-6374-051A-DD12868DEEED}"/>
              </a:ext>
            </a:extLst>
          </p:cNvPr>
          <p:cNvSpPr txBox="1"/>
          <p:nvPr/>
        </p:nvSpPr>
        <p:spPr>
          <a:xfrm>
            <a:off x="274323" y="9631669"/>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7" name="Title 6">
            <a:extLst>
              <a:ext uri="{FF2B5EF4-FFF2-40B4-BE49-F238E27FC236}">
                <a16:creationId xmlns:a16="http://schemas.microsoft.com/office/drawing/2014/main" id="{408D26D5-47E7-9259-70DE-820ADB16D5C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12638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856DB6-7CC2-BABD-2AED-F53D5582EB04}"/>
              </a:ext>
            </a:extLst>
          </p:cNvPr>
          <p:cNvSpPr>
            <a:spLocks noGrp="1"/>
          </p:cNvSpPr>
          <p:nvPr>
            <p:ph type="body" sz="quarter" idx="15"/>
          </p:nvPr>
        </p:nvSpPr>
        <p:spPr>
          <a:xfrm>
            <a:off x="604951" y="5549906"/>
            <a:ext cx="6354452" cy="372185"/>
          </a:xfrm>
        </p:spPr>
        <p:txBody>
          <a:bodyPr/>
          <a:lstStyle/>
          <a:p>
            <a:pPr algn="ctr"/>
            <a:r>
              <a:rPr lang="en-US" sz="2000">
                <a:solidFill>
                  <a:schemeClr val="accent4"/>
                </a:solidFill>
              </a:rPr>
              <a:t>Signs and Symptoms Warranting Urgent Evaluation</a:t>
            </a:r>
          </a:p>
        </p:txBody>
      </p:sp>
      <p:graphicFrame>
        <p:nvGraphicFramePr>
          <p:cNvPr id="5" name="Table 8">
            <a:extLst>
              <a:ext uri="{FF2B5EF4-FFF2-40B4-BE49-F238E27FC236}">
                <a16:creationId xmlns:a16="http://schemas.microsoft.com/office/drawing/2014/main" id="{3A75D852-666E-4337-91A4-0C000DB3B94A}"/>
              </a:ext>
            </a:extLst>
          </p:cNvPr>
          <p:cNvGraphicFramePr>
            <a:graphicFrameLocks noGrp="1"/>
          </p:cNvGraphicFramePr>
          <p:nvPr>
            <p:extLst>
              <p:ext uri="{D42A27DB-BD31-4B8C-83A1-F6EECF244321}">
                <p14:modId xmlns:p14="http://schemas.microsoft.com/office/powerpoint/2010/main" val="1397596434"/>
              </p:ext>
            </p:extLst>
          </p:nvPr>
        </p:nvGraphicFramePr>
        <p:xfrm>
          <a:off x="630469" y="1167745"/>
          <a:ext cx="6261507" cy="3059029"/>
        </p:xfrm>
        <a:graphic>
          <a:graphicData uri="http://schemas.openxmlformats.org/drawingml/2006/table">
            <a:tbl>
              <a:tblPr firstRow="1" bandRow="1">
                <a:tableStyleId>{FABFCF23-3B69-468F-B69F-88F6DE6A72F2}</a:tableStyleId>
              </a:tblPr>
              <a:tblGrid>
                <a:gridCol w="1753831">
                  <a:extLst>
                    <a:ext uri="{9D8B030D-6E8A-4147-A177-3AD203B41FA5}">
                      <a16:colId xmlns:a16="http://schemas.microsoft.com/office/drawing/2014/main" val="2028361513"/>
                    </a:ext>
                  </a:extLst>
                </a:gridCol>
                <a:gridCol w="4507676">
                  <a:extLst>
                    <a:ext uri="{9D8B030D-6E8A-4147-A177-3AD203B41FA5}">
                      <a16:colId xmlns:a16="http://schemas.microsoft.com/office/drawing/2014/main" val="1309901514"/>
                    </a:ext>
                  </a:extLst>
                </a:gridCol>
              </a:tblGrid>
              <a:tr h="340232">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marL="0" marR="0" lvl="0" indent="0" algn="ctr" defTabSz="457200" rtl="0" eaLnBrk="1" fontAlgn="base" latinLnBrk="0" hangingPunct="1">
                        <a:lnSpc>
                          <a:spcPct val="100000"/>
                        </a:lnSpc>
                        <a:spcBef>
                          <a:spcPts val="0"/>
                        </a:spcBef>
                        <a:spcAft>
                          <a:spcPts val="0"/>
                        </a:spcAft>
                        <a:buClrTx/>
                        <a:buSzTx/>
                        <a:buFontTx/>
                        <a:buNone/>
                        <a:tabLst/>
                        <a:defRPr/>
                      </a:pPr>
                      <a:r>
                        <a:rPr lang="en-US" sz="1800">
                          <a:solidFill>
                            <a:schemeClr val="bg1"/>
                          </a:solidFill>
                        </a:rPr>
                        <a:t>Side Effect</a:t>
                      </a:r>
                    </a:p>
                  </a:txBody>
                  <a:tcPr marL="65912" marR="65912" marT="32956" marB="32956" anchor="ct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rPr>
                        <a:t>Management </a:t>
                      </a:r>
                    </a:p>
                  </a:txBody>
                  <a:tcPr marL="65912" marR="65912" marT="32956" marB="32956" anchor="ctr"/>
                </a:tc>
                <a:extLst>
                  <a:ext uri="{0D108BD9-81ED-4DB2-BD59-A6C34878D82A}">
                    <a16:rowId xmlns:a16="http://schemas.microsoft.com/office/drawing/2014/main" val="4016934346"/>
                  </a:ext>
                </a:extLst>
              </a:tr>
              <a:tr h="137767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a:solidFill>
                            <a:schemeClr val="accent5"/>
                          </a:solidFill>
                        </a:rPr>
                        <a:t>Injection site reaction, including redness, pain, and swelling at the injection site</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Over-the-counter pain medication within a couple of hours before or after the injection and continue as needed for 2-3 days.</a:t>
                      </a:r>
                    </a:p>
                    <a:p>
                      <a:r>
                        <a:rPr lang="en-US" sz="1600">
                          <a:solidFill>
                            <a:srgbClr val="000000"/>
                          </a:solidFill>
                        </a:rPr>
                        <a:t>Warm compress or heating pad on injection site for 15-20 minutes after the injection.</a:t>
                      </a:r>
                    </a:p>
                  </a:txBody>
                  <a:tcPr/>
                </a:tc>
                <a:extLst>
                  <a:ext uri="{0D108BD9-81ED-4DB2-BD59-A6C34878D82A}">
                    <a16:rowId xmlns:a16="http://schemas.microsoft.com/office/drawing/2014/main" val="1848349322"/>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Headache</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Over-the-counter pain medication </a:t>
                      </a:r>
                    </a:p>
                  </a:txBody>
                  <a:tcPr/>
                </a:tc>
                <a:extLst>
                  <a:ext uri="{0D108BD9-81ED-4DB2-BD59-A6C34878D82A}">
                    <a16:rowId xmlns:a16="http://schemas.microsoft.com/office/drawing/2014/main" val="3547454953"/>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Nausea</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Anti-emetic medication </a:t>
                      </a:r>
                    </a:p>
                  </a:txBody>
                  <a:tcPr/>
                </a:tc>
                <a:extLst>
                  <a:ext uri="{0D108BD9-81ED-4DB2-BD59-A6C34878D82A}">
                    <a16:rowId xmlns:a16="http://schemas.microsoft.com/office/drawing/2014/main" val="2727410248"/>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Diarrhea</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Anti-diarrheal medication</a:t>
                      </a:r>
                    </a:p>
                  </a:txBody>
                  <a:tcPr/>
                </a:tc>
                <a:extLst>
                  <a:ext uri="{0D108BD9-81ED-4DB2-BD59-A6C34878D82A}">
                    <a16:rowId xmlns:a16="http://schemas.microsoft.com/office/drawing/2014/main" val="483980598"/>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1">
                          <a:solidFill>
                            <a:schemeClr val="accent5"/>
                          </a:solidFill>
                        </a:rPr>
                        <a:t>Fever</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Over-the-counter antipyretic medication</a:t>
                      </a:r>
                    </a:p>
                  </a:txBody>
                  <a:tcPr/>
                </a:tc>
                <a:extLst>
                  <a:ext uri="{0D108BD9-81ED-4DB2-BD59-A6C34878D82A}">
                    <a16:rowId xmlns:a16="http://schemas.microsoft.com/office/drawing/2014/main" val="2171129277"/>
                  </a:ext>
                </a:extLst>
              </a:tr>
            </a:tbl>
          </a:graphicData>
        </a:graphic>
      </p:graphicFrame>
      <p:sp>
        <p:nvSpPr>
          <p:cNvPr id="8" name="Content Placeholder 2">
            <a:extLst>
              <a:ext uri="{FF2B5EF4-FFF2-40B4-BE49-F238E27FC236}">
                <a16:creationId xmlns:a16="http://schemas.microsoft.com/office/drawing/2014/main" id="{16B12967-FBEC-DE70-6C6A-774546BEEAC8}"/>
              </a:ext>
            </a:extLst>
          </p:cNvPr>
          <p:cNvSpPr txBox="1">
            <a:spLocks/>
          </p:cNvSpPr>
          <p:nvPr/>
        </p:nvSpPr>
        <p:spPr>
          <a:xfrm>
            <a:off x="1410770" y="4473821"/>
            <a:ext cx="4700903" cy="838199"/>
          </a:xfrm>
          <a:prstGeom prst="rect">
            <a:avLst/>
          </a:prstGeom>
        </p:spPr>
        <p:txBody>
          <a:bodyPr vert="horz" lIns="91440" tIns="45720" rIns="91440" bIns="45720" rtlCol="0">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457187">
              <a:spcAft>
                <a:spcPts val="1200"/>
              </a:spcAft>
              <a:defRPr/>
            </a:pPr>
            <a:r>
              <a:rPr lang="en-US" b="0" i="1">
                <a:solidFill>
                  <a:srgbClr val="022069"/>
                </a:solidFill>
                <a:latin typeface="Calibri" panose="020F0502020204030204"/>
              </a:rPr>
              <a:t>If a client reports severe ongoing side effects, refer them for an evaluation of other causes</a:t>
            </a:r>
          </a:p>
        </p:txBody>
      </p:sp>
      <p:sp>
        <p:nvSpPr>
          <p:cNvPr id="9" name="Text Placeholder 2">
            <a:extLst>
              <a:ext uri="{FF2B5EF4-FFF2-40B4-BE49-F238E27FC236}">
                <a16:creationId xmlns:a16="http://schemas.microsoft.com/office/drawing/2014/main" id="{030919E4-A3C1-371F-7363-F4B7AEEF6EE0}"/>
              </a:ext>
            </a:extLst>
          </p:cNvPr>
          <p:cNvSpPr txBox="1">
            <a:spLocks/>
          </p:cNvSpPr>
          <p:nvPr/>
        </p:nvSpPr>
        <p:spPr>
          <a:xfrm>
            <a:off x="607232" y="407602"/>
            <a:ext cx="6307980" cy="453016"/>
          </a:xfrm>
          <a:prstGeom prst="rect">
            <a:avLst/>
          </a:prstGeom>
        </p:spPr>
        <p:txBody>
          <a:bodyPr/>
          <a:lstStyle>
            <a:lvl1pPr marL="0" indent="0" algn="l" defTabSz="1432590" rtl="0" eaLnBrk="1" latinLnBrk="0" hangingPunct="1">
              <a:lnSpc>
                <a:spcPct val="90000"/>
              </a:lnSpc>
              <a:spcBef>
                <a:spcPts val="1567"/>
              </a:spcBef>
              <a:buFont typeface="Arial" panose="020B0604020202020204" pitchFamily="34" charset="0"/>
              <a:buNone/>
              <a:defRPr sz="3200" b="1" kern="1200">
                <a:solidFill>
                  <a:srgbClr val="022169"/>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a:lstStyle>
          <a:p>
            <a:pPr algn="ctr"/>
            <a:r>
              <a:rPr lang="en-US" sz="2800">
                <a:solidFill>
                  <a:schemeClr val="tx2"/>
                </a:solidFill>
              </a:rPr>
              <a:t>CAB-LA Side Effect Management </a:t>
            </a:r>
          </a:p>
        </p:txBody>
      </p:sp>
      <p:graphicFrame>
        <p:nvGraphicFramePr>
          <p:cNvPr id="11" name="Table 8">
            <a:extLst>
              <a:ext uri="{FF2B5EF4-FFF2-40B4-BE49-F238E27FC236}">
                <a16:creationId xmlns:a16="http://schemas.microsoft.com/office/drawing/2014/main" id="{7C0B7363-48B1-2583-D969-C919D2D1435A}"/>
              </a:ext>
            </a:extLst>
          </p:cNvPr>
          <p:cNvGraphicFramePr>
            <a:graphicFrameLocks noGrp="1"/>
          </p:cNvGraphicFramePr>
          <p:nvPr>
            <p:extLst>
              <p:ext uri="{D42A27DB-BD31-4B8C-83A1-F6EECF244321}">
                <p14:modId xmlns:p14="http://schemas.microsoft.com/office/powerpoint/2010/main" val="2727028118"/>
              </p:ext>
            </p:extLst>
          </p:nvPr>
        </p:nvGraphicFramePr>
        <p:xfrm>
          <a:off x="617939" y="6050958"/>
          <a:ext cx="6263788" cy="3759469"/>
        </p:xfrm>
        <a:graphic>
          <a:graphicData uri="http://schemas.openxmlformats.org/drawingml/2006/table">
            <a:tbl>
              <a:tblPr firstRow="1" bandRow="1">
                <a:tableStyleId>{1E171933-4619-4E11-9A3F-F7608DF75F80}</a:tableStyleId>
              </a:tblPr>
              <a:tblGrid>
                <a:gridCol w="1623685">
                  <a:extLst>
                    <a:ext uri="{9D8B030D-6E8A-4147-A177-3AD203B41FA5}">
                      <a16:colId xmlns:a16="http://schemas.microsoft.com/office/drawing/2014/main" val="2028361513"/>
                    </a:ext>
                  </a:extLst>
                </a:gridCol>
                <a:gridCol w="4640103">
                  <a:extLst>
                    <a:ext uri="{9D8B030D-6E8A-4147-A177-3AD203B41FA5}">
                      <a16:colId xmlns:a16="http://schemas.microsoft.com/office/drawing/2014/main" val="1309901514"/>
                    </a:ext>
                  </a:extLst>
                </a:gridCol>
              </a:tblGrid>
              <a:tr h="327412">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a:solidFill>
                            <a:schemeClr val="bg1"/>
                          </a:solidFill>
                          <a:effectLst/>
                        </a:rPr>
                        <a:t>Concern</a:t>
                      </a:r>
                      <a:endParaRPr lang="en-US" sz="1800" b="1" i="0">
                        <a:solidFill>
                          <a:schemeClr val="bg1"/>
                        </a:solidFill>
                        <a:effectLst/>
                        <a:latin typeface="+mn-lt"/>
                      </a:endParaRPr>
                    </a:p>
                  </a:txBody>
                  <a:tcPr marL="65912" marR="65912" marT="32956" marB="32956" anchor="ct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a:solidFill>
                            <a:schemeClr val="bg1"/>
                          </a:solidFill>
                          <a:effectLst/>
                        </a:rPr>
                        <a:t>Signs and Symptoms​</a:t>
                      </a:r>
                      <a:endParaRPr lang="en-US" sz="1800" b="1" i="0">
                        <a:solidFill>
                          <a:schemeClr val="bg1"/>
                        </a:solidFill>
                        <a:effectLst/>
                        <a:latin typeface="+mn-lt"/>
                      </a:endParaRPr>
                    </a:p>
                  </a:txBody>
                  <a:tcPr marL="65912" marR="65912" marT="32956" marB="32956" anchor="ctr"/>
                </a:tc>
                <a:extLst>
                  <a:ext uri="{0D108BD9-81ED-4DB2-BD59-A6C34878D82A}">
                    <a16:rowId xmlns:a16="http://schemas.microsoft.com/office/drawing/2014/main" val="4016934346"/>
                  </a:ext>
                </a:extLst>
              </a:tr>
              <a:tr h="10266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Hypersensitivity reaction</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Severe generalized rash </a:t>
                      </a:r>
                    </a:p>
                    <a:p>
                      <a:r>
                        <a:rPr lang="en-US" sz="1600">
                          <a:solidFill>
                            <a:srgbClr val="000000"/>
                          </a:solidFill>
                        </a:rPr>
                        <a:t>Blisters, including sores in the mouth</a:t>
                      </a:r>
                    </a:p>
                    <a:p>
                      <a:r>
                        <a:rPr lang="en-US" sz="1600">
                          <a:solidFill>
                            <a:srgbClr val="000000"/>
                          </a:solidFill>
                        </a:rPr>
                        <a:t>Fever</a:t>
                      </a:r>
                    </a:p>
                    <a:p>
                      <a:r>
                        <a:rPr lang="en-US" sz="1600">
                          <a:solidFill>
                            <a:srgbClr val="000000"/>
                          </a:solidFill>
                        </a:rPr>
                        <a:t>Shortness of breath</a:t>
                      </a:r>
                      <a:endParaRPr lang="en-ZA" sz="1600">
                        <a:solidFill>
                          <a:srgbClr val="000000"/>
                        </a:solidFill>
                      </a:endParaRPr>
                    </a:p>
                  </a:txBody>
                  <a:tcPr anchor="ctr"/>
                </a:tc>
                <a:extLst>
                  <a:ext uri="{0D108BD9-81ED-4DB2-BD59-A6C34878D82A}">
                    <a16:rowId xmlns:a16="http://schemas.microsoft.com/office/drawing/2014/main" val="1848349322"/>
                  </a:ext>
                </a:extLst>
              </a:tr>
              <a:tr h="55729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Infection at the injection site</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Severe pain and swelling at the injection site</a:t>
                      </a:r>
                    </a:p>
                    <a:p>
                      <a:r>
                        <a:rPr lang="en-ZA" sz="1600">
                          <a:solidFill>
                            <a:srgbClr val="000000"/>
                          </a:solidFill>
                        </a:rPr>
                        <a:t>Discharge or abscess formation at the injection site</a:t>
                      </a:r>
                    </a:p>
                  </a:txBody>
                  <a:tcPr anchor="ctr"/>
                </a:tc>
                <a:extLst>
                  <a:ext uri="{0D108BD9-81ED-4DB2-BD59-A6C34878D82A}">
                    <a16:rowId xmlns:a16="http://schemas.microsoft.com/office/drawing/2014/main" val="3547454953"/>
                  </a:ext>
                </a:extLst>
              </a:tr>
              <a:tr h="10266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Liver dysfunction </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Jaundice (yellowing of the skin or eyes)</a:t>
                      </a:r>
                    </a:p>
                    <a:p>
                      <a:r>
                        <a:rPr lang="en-US" sz="1600">
                          <a:solidFill>
                            <a:srgbClr val="000000"/>
                          </a:solidFill>
                        </a:rPr>
                        <a:t>Persistent nausea/vomiting</a:t>
                      </a:r>
                    </a:p>
                    <a:p>
                      <a:r>
                        <a:rPr lang="en-US" sz="1600">
                          <a:solidFill>
                            <a:srgbClr val="000000"/>
                          </a:solidFill>
                        </a:rPr>
                        <a:t>Abdominal pain in the right upper quadrant</a:t>
                      </a:r>
                    </a:p>
                    <a:p>
                      <a:r>
                        <a:rPr lang="en-US" sz="1600">
                          <a:solidFill>
                            <a:srgbClr val="000000"/>
                          </a:solidFill>
                        </a:rPr>
                        <a:t>Darker urine or lighter stool color</a:t>
                      </a:r>
                      <a:endParaRPr lang="en-ZA" sz="1600">
                        <a:solidFill>
                          <a:srgbClr val="000000"/>
                        </a:solidFill>
                      </a:endParaRPr>
                    </a:p>
                  </a:txBody>
                  <a:tcPr anchor="ctr"/>
                </a:tc>
                <a:extLst>
                  <a:ext uri="{0D108BD9-81ED-4DB2-BD59-A6C34878D82A}">
                    <a16:rowId xmlns:a16="http://schemas.microsoft.com/office/drawing/2014/main" val="2727410248"/>
                  </a:ext>
                </a:extLst>
              </a:tr>
              <a:tr h="70651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Depression</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New onset or worsening depressive symptoms</a:t>
                      </a:r>
                    </a:p>
                    <a:p>
                      <a:r>
                        <a:rPr lang="en-US" sz="1600">
                          <a:solidFill>
                            <a:srgbClr val="000000"/>
                          </a:solidFill>
                        </a:rPr>
                        <a:t>Suicidal ideation </a:t>
                      </a:r>
                      <a:endParaRPr lang="en-ZA" sz="1600">
                        <a:solidFill>
                          <a:srgbClr val="000000"/>
                        </a:solidFill>
                      </a:endParaRPr>
                    </a:p>
                  </a:txBody>
                  <a:tcPr anchor="ctr"/>
                </a:tc>
                <a:extLst>
                  <a:ext uri="{0D108BD9-81ED-4DB2-BD59-A6C34878D82A}">
                    <a16:rowId xmlns:a16="http://schemas.microsoft.com/office/drawing/2014/main" val="483980598"/>
                  </a:ext>
                </a:extLst>
              </a:tr>
            </a:tbl>
          </a:graphicData>
        </a:graphic>
      </p:graphicFrame>
      <p:sp>
        <p:nvSpPr>
          <p:cNvPr id="2" name="Rectangle 1">
            <a:extLst>
              <a:ext uri="{FF2B5EF4-FFF2-40B4-BE49-F238E27FC236}">
                <a16:creationId xmlns:a16="http://schemas.microsoft.com/office/drawing/2014/main" id="{17773E25-F1B5-8EFF-37A3-102CC08FAC07}"/>
              </a:ext>
            </a:extLst>
          </p:cNvPr>
          <p:cNvSpPr/>
          <p:nvPr/>
        </p:nvSpPr>
        <p:spPr>
          <a:xfrm>
            <a:off x="274323" y="5401937"/>
            <a:ext cx="6963385" cy="4408490"/>
          </a:xfrm>
          <a:prstGeom prst="rect">
            <a:avLst/>
          </a:prstGeom>
          <a:noFill/>
          <a:ln w="762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0E12A7C7-1775-0DE7-CFC7-4E68D529BD5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45967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143913-F3A1-29EA-7E04-9E0B9F2DBE68}"/>
              </a:ext>
            </a:extLst>
          </p:cNvPr>
          <p:cNvSpPr>
            <a:spLocks noGrp="1"/>
          </p:cNvSpPr>
          <p:nvPr>
            <p:ph type="body" sz="quarter" idx="15"/>
          </p:nvPr>
        </p:nvSpPr>
        <p:spPr>
          <a:xfrm>
            <a:off x="560759" y="670502"/>
            <a:ext cx="6307980" cy="989856"/>
          </a:xfrm>
        </p:spPr>
        <p:txBody>
          <a:bodyPr/>
          <a:lstStyle/>
          <a:p>
            <a:pPr algn="ctr"/>
            <a:r>
              <a:rPr lang="en-US" sz="2800"/>
              <a:t>Considerations for Whether to Resume/Restart CAB-LA</a:t>
            </a:r>
          </a:p>
        </p:txBody>
      </p:sp>
      <p:graphicFrame>
        <p:nvGraphicFramePr>
          <p:cNvPr id="5" name="Table 8">
            <a:extLst>
              <a:ext uri="{FF2B5EF4-FFF2-40B4-BE49-F238E27FC236}">
                <a16:creationId xmlns:a16="http://schemas.microsoft.com/office/drawing/2014/main" id="{7CA8EC9A-7E11-CEC6-4089-8DCCE0E2A436}"/>
              </a:ext>
            </a:extLst>
          </p:cNvPr>
          <p:cNvGraphicFramePr>
            <a:graphicFrameLocks noGrp="1"/>
          </p:cNvGraphicFramePr>
          <p:nvPr>
            <p:extLst>
              <p:ext uri="{D42A27DB-BD31-4B8C-83A1-F6EECF244321}">
                <p14:modId xmlns:p14="http://schemas.microsoft.com/office/powerpoint/2010/main" val="1204728782"/>
              </p:ext>
            </p:extLst>
          </p:nvPr>
        </p:nvGraphicFramePr>
        <p:xfrm>
          <a:off x="402956" y="1746513"/>
          <a:ext cx="6710766" cy="5117458"/>
        </p:xfrm>
        <a:graphic>
          <a:graphicData uri="http://schemas.openxmlformats.org/drawingml/2006/table">
            <a:tbl>
              <a:tblPr firstRow="1" bandRow="1"/>
              <a:tblGrid>
                <a:gridCol w="1524111">
                  <a:extLst>
                    <a:ext uri="{9D8B030D-6E8A-4147-A177-3AD203B41FA5}">
                      <a16:colId xmlns:a16="http://schemas.microsoft.com/office/drawing/2014/main" val="2028361513"/>
                    </a:ext>
                  </a:extLst>
                </a:gridCol>
                <a:gridCol w="5186655">
                  <a:extLst>
                    <a:ext uri="{9D8B030D-6E8A-4147-A177-3AD203B41FA5}">
                      <a16:colId xmlns:a16="http://schemas.microsoft.com/office/drawing/2014/main" val="1309901514"/>
                    </a:ext>
                  </a:extLst>
                </a:gridCol>
              </a:tblGrid>
              <a:tr h="851618">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Type of returning client</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Assessment</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78846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Unplanned missed appointment</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missing their appointment</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Pattern or history of missing appointments</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Desire to remain on CAB-LA</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172295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Planned missed appointment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lvl="0" indent="-285750" algn="l" defTabSz="14325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0000"/>
                          </a:solidFill>
                        </a:rPr>
                        <a:t>Use of oral PrEP bridge, including length of time bridging and if used correctly i.e., started 8-9 weeks after last injection, daily adherence, continued until next injection</a:t>
                      </a:r>
                    </a:p>
                    <a:p>
                      <a:pPr marL="285750" marR="0" lvl="0" indent="-285750" algn="l" defTabSz="14325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0000"/>
                          </a:solidFill>
                        </a:rPr>
                        <a:t>Pattern or history of missing appointments (planned or unplanned)</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Desire to remain on CAB-LA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168267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Return after discontinuing CAB-LA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discontinuing CAB-LA</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Attendance of discontinuation and post-discontinuation visits</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returning and desire to restart CAB-LA</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Prior experience with CAB-LA and adherence to injection appointments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bl>
          </a:graphicData>
        </a:graphic>
      </p:graphicFrame>
      <p:sp>
        <p:nvSpPr>
          <p:cNvPr id="6" name="TextBox 5">
            <a:extLst>
              <a:ext uri="{FF2B5EF4-FFF2-40B4-BE49-F238E27FC236}">
                <a16:creationId xmlns:a16="http://schemas.microsoft.com/office/drawing/2014/main" id="{3B3D1494-F266-C0B1-7EE7-B390CEE98C5A}"/>
              </a:ext>
            </a:extLst>
          </p:cNvPr>
          <p:cNvSpPr txBox="1"/>
          <p:nvPr/>
        </p:nvSpPr>
        <p:spPr>
          <a:xfrm>
            <a:off x="402956" y="7060608"/>
            <a:ext cx="6710766" cy="2693045"/>
          </a:xfrm>
          <a:prstGeom prst="rect">
            <a:avLst/>
          </a:prstGeom>
          <a:solidFill>
            <a:schemeClr val="accent3">
              <a:lumMod val="75000"/>
            </a:schemeClr>
          </a:solidFill>
        </p:spPr>
        <p:txBody>
          <a:bodyPr wrap="square">
            <a:spAutoFit/>
          </a:bodyPr>
          <a:lstStyle/>
          <a:p>
            <a:pPr>
              <a:spcAft>
                <a:spcPts val="600"/>
              </a:spcAft>
            </a:pPr>
            <a:r>
              <a:rPr lang="en-US" sz="1600" b="1">
                <a:solidFill>
                  <a:schemeClr val="bg1"/>
                </a:solidFill>
              </a:rPr>
              <a:t>Client may </a:t>
            </a:r>
            <a:r>
              <a:rPr lang="en-US" sz="1600" b="1" i="1">
                <a:solidFill>
                  <a:schemeClr val="bg1"/>
                </a:solidFill>
              </a:rPr>
              <a:t>not</a:t>
            </a:r>
            <a:r>
              <a:rPr lang="en-US" sz="1600" b="1">
                <a:solidFill>
                  <a:schemeClr val="bg1"/>
                </a:solidFill>
              </a:rPr>
              <a:t> be a good candidate to resume/restart CAB-LA if:</a:t>
            </a:r>
          </a:p>
          <a:p>
            <a:pPr marL="285750" indent="-285750">
              <a:spcAft>
                <a:spcPts val="600"/>
              </a:spcAft>
              <a:buFont typeface="Arial" panose="020B0604020202020204" pitchFamily="34" charset="0"/>
              <a:buChar char="•"/>
            </a:pPr>
            <a:r>
              <a:rPr lang="en-US" sz="1600" b="0">
                <a:solidFill>
                  <a:schemeClr val="bg1"/>
                </a:solidFill>
              </a:rPr>
              <a:t>They frequently miss appointments, whether intentionally or not</a:t>
            </a:r>
          </a:p>
          <a:p>
            <a:pPr marL="285750" indent="-285750">
              <a:spcAft>
                <a:spcPts val="600"/>
              </a:spcAft>
              <a:buFont typeface="Arial" panose="020B0604020202020204" pitchFamily="34" charset="0"/>
              <a:buChar char="•"/>
            </a:pPr>
            <a:r>
              <a:rPr lang="en-US" sz="1600" b="0">
                <a:solidFill>
                  <a:schemeClr val="bg1"/>
                </a:solidFill>
              </a:rPr>
              <a:t>They struggled to use an oral PrEP bridge correctly or used bridging for &gt;3 months</a:t>
            </a:r>
          </a:p>
          <a:p>
            <a:pPr marL="285750" indent="-285750">
              <a:spcAft>
                <a:spcPts val="600"/>
              </a:spcAft>
              <a:buFont typeface="Arial" panose="020B0604020202020204" pitchFamily="34" charset="0"/>
              <a:buChar char="•"/>
            </a:pPr>
            <a:r>
              <a:rPr lang="en-US" sz="1600" b="0">
                <a:solidFill>
                  <a:schemeClr val="bg1"/>
                </a:solidFill>
              </a:rPr>
              <a:t>They suddenly discontinued CAB-LA, and did not attend a</a:t>
            </a:r>
            <a:r>
              <a:rPr lang="en-US" sz="1600">
                <a:solidFill>
                  <a:schemeClr val="bg1"/>
                </a:solidFill>
              </a:rPr>
              <a:t> </a:t>
            </a:r>
            <a:r>
              <a:rPr lang="en-US" sz="1600" b="0">
                <a:solidFill>
                  <a:schemeClr val="bg1"/>
                </a:solidFill>
              </a:rPr>
              <a:t>discontinuation visit</a:t>
            </a:r>
          </a:p>
          <a:p>
            <a:pPr marL="285750" indent="-285750">
              <a:spcAft>
                <a:spcPts val="600"/>
              </a:spcAft>
              <a:buFont typeface="Arial" panose="020B0604020202020204" pitchFamily="34" charset="0"/>
              <a:buChar char="•"/>
            </a:pPr>
            <a:r>
              <a:rPr lang="en-US" sz="1600" b="0">
                <a:solidFill>
                  <a:schemeClr val="bg1"/>
                </a:solidFill>
              </a:rPr>
              <a:t>They did not regularly attend CAB-LA post-discontinuation visits</a:t>
            </a:r>
          </a:p>
          <a:p>
            <a:pPr marL="285750" indent="-285750">
              <a:spcAft>
                <a:spcPts val="600"/>
              </a:spcAft>
              <a:buFont typeface="Arial" panose="020B0604020202020204" pitchFamily="34" charset="0"/>
              <a:buChar char="•"/>
            </a:pPr>
            <a:r>
              <a:rPr lang="en-US" sz="1600" b="0">
                <a:solidFill>
                  <a:schemeClr val="bg1"/>
                </a:solidFill>
              </a:rPr>
              <a:t>They have no desire to continue CAB-LA (e.g., due to side effects, schedule, personal preference)</a:t>
            </a:r>
          </a:p>
        </p:txBody>
      </p:sp>
      <p:sp>
        <p:nvSpPr>
          <p:cNvPr id="7" name="Title 6">
            <a:extLst>
              <a:ext uri="{FF2B5EF4-FFF2-40B4-BE49-F238E27FC236}">
                <a16:creationId xmlns:a16="http://schemas.microsoft.com/office/drawing/2014/main" id="{C66AABB7-8C19-017C-9C86-92139B442BF4}"/>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845144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B63A16-641C-19BA-ED9D-C5BD11F19A33}"/>
              </a:ext>
            </a:extLst>
          </p:cNvPr>
          <p:cNvSpPr>
            <a:spLocks noGrp="1"/>
          </p:cNvSpPr>
          <p:nvPr>
            <p:ph type="body" sz="quarter" idx="15"/>
          </p:nvPr>
        </p:nvSpPr>
        <p:spPr>
          <a:xfrm>
            <a:off x="1181178" y="461240"/>
            <a:ext cx="5153588" cy="1264611"/>
          </a:xfrm>
        </p:spPr>
        <p:txBody>
          <a:bodyPr/>
          <a:lstStyle/>
          <a:p>
            <a:pPr algn="ctr"/>
            <a:r>
              <a:rPr lang="en-US" sz="2800"/>
              <a:t>Decision to Resume or Restart After a Missed Injection​</a:t>
            </a:r>
          </a:p>
        </p:txBody>
      </p:sp>
      <p:sp>
        <p:nvSpPr>
          <p:cNvPr id="5" name="Frame 4">
            <a:extLst>
              <a:ext uri="{FF2B5EF4-FFF2-40B4-BE49-F238E27FC236}">
                <a16:creationId xmlns:a16="http://schemas.microsoft.com/office/drawing/2014/main" id="{47F72068-D943-D7B2-9B27-B9EA3AB216BF}"/>
              </a:ext>
            </a:extLst>
          </p:cNvPr>
          <p:cNvSpPr/>
          <p:nvPr/>
        </p:nvSpPr>
        <p:spPr>
          <a:xfrm>
            <a:off x="460763" y="3059922"/>
            <a:ext cx="6594418" cy="5259027"/>
          </a:xfrm>
          <a:prstGeom prst="frame">
            <a:avLst>
              <a:gd name="adj1" fmla="val 783"/>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6" name="Rectangle 5">
            <a:extLst>
              <a:ext uri="{FF2B5EF4-FFF2-40B4-BE49-F238E27FC236}">
                <a16:creationId xmlns:a16="http://schemas.microsoft.com/office/drawing/2014/main" id="{4899C4CC-40D9-4DD8-28CB-D127FD23BE2F}"/>
              </a:ext>
            </a:extLst>
          </p:cNvPr>
          <p:cNvSpPr/>
          <p:nvPr/>
        </p:nvSpPr>
        <p:spPr>
          <a:xfrm>
            <a:off x="721157" y="2732318"/>
            <a:ext cx="721208" cy="782240"/>
          </a:xfrm>
          <a:prstGeom prst="rect">
            <a:avLst/>
          </a:prstGeom>
          <a:solidFill>
            <a:sysClr val="window" lastClr="FFFFFF"/>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grpSp>
        <p:nvGrpSpPr>
          <p:cNvPr id="7" name="Content Placeholder 4" descr="Daily calendar outline">
            <a:extLst>
              <a:ext uri="{FF2B5EF4-FFF2-40B4-BE49-F238E27FC236}">
                <a16:creationId xmlns:a16="http://schemas.microsoft.com/office/drawing/2014/main" id="{92910A7E-C433-16E7-B140-4ACB16F5628A}"/>
              </a:ext>
            </a:extLst>
          </p:cNvPr>
          <p:cNvGrpSpPr/>
          <p:nvPr/>
        </p:nvGrpSpPr>
        <p:grpSpPr>
          <a:xfrm>
            <a:off x="771682" y="2813359"/>
            <a:ext cx="620163" cy="620163"/>
            <a:chOff x="2988920" y="1801413"/>
            <a:chExt cx="647700" cy="647700"/>
          </a:xfrm>
          <a:solidFill>
            <a:srgbClr val="00B5DE"/>
          </a:solidFill>
        </p:grpSpPr>
        <p:sp>
          <p:nvSpPr>
            <p:cNvPr id="8" name="Freeform 7">
              <a:extLst>
                <a:ext uri="{FF2B5EF4-FFF2-40B4-BE49-F238E27FC236}">
                  <a16:creationId xmlns:a16="http://schemas.microsoft.com/office/drawing/2014/main" id="{C2F6B027-70FD-96B6-7A1A-42BEFF110E59}"/>
                </a:ext>
              </a:extLst>
            </p:cNvPr>
            <p:cNvSpPr/>
            <p:nvPr/>
          </p:nvSpPr>
          <p:spPr>
            <a:xfrm>
              <a:off x="2988920" y="1801413"/>
              <a:ext cx="647700" cy="647700"/>
            </a:xfrm>
            <a:custGeom>
              <a:avLst/>
              <a:gdLst>
                <a:gd name="connsiteX0" fmla="*/ 514350 w 647700"/>
                <a:gd name="connsiteY0" fmla="*/ 57150 h 647700"/>
                <a:gd name="connsiteX1" fmla="*/ 514350 w 647700"/>
                <a:gd name="connsiteY1" fmla="*/ 9525 h 647700"/>
                <a:gd name="connsiteX2" fmla="*/ 504825 w 647700"/>
                <a:gd name="connsiteY2" fmla="*/ 0 h 647700"/>
                <a:gd name="connsiteX3" fmla="*/ 495300 w 647700"/>
                <a:gd name="connsiteY3" fmla="*/ 9525 h 647700"/>
                <a:gd name="connsiteX4" fmla="*/ 495300 w 647700"/>
                <a:gd name="connsiteY4" fmla="*/ 57150 h 647700"/>
                <a:gd name="connsiteX5" fmla="*/ 152400 w 647700"/>
                <a:gd name="connsiteY5" fmla="*/ 57150 h 647700"/>
                <a:gd name="connsiteX6" fmla="*/ 152400 w 647700"/>
                <a:gd name="connsiteY6" fmla="*/ 9525 h 647700"/>
                <a:gd name="connsiteX7" fmla="*/ 142875 w 647700"/>
                <a:gd name="connsiteY7" fmla="*/ 0 h 647700"/>
                <a:gd name="connsiteX8" fmla="*/ 133350 w 647700"/>
                <a:gd name="connsiteY8" fmla="*/ 9525 h 647700"/>
                <a:gd name="connsiteX9" fmla="*/ 133350 w 647700"/>
                <a:gd name="connsiteY9" fmla="*/ 57150 h 647700"/>
                <a:gd name="connsiteX10" fmla="*/ 0 w 647700"/>
                <a:gd name="connsiteY10" fmla="*/ 57150 h 647700"/>
                <a:gd name="connsiteX11" fmla="*/ 0 w 647700"/>
                <a:gd name="connsiteY11" fmla="*/ 647700 h 647700"/>
                <a:gd name="connsiteX12" fmla="*/ 647700 w 647700"/>
                <a:gd name="connsiteY12" fmla="*/ 647700 h 647700"/>
                <a:gd name="connsiteX13" fmla="*/ 647700 w 647700"/>
                <a:gd name="connsiteY13" fmla="*/ 57150 h 647700"/>
                <a:gd name="connsiteX14" fmla="*/ 628650 w 647700"/>
                <a:gd name="connsiteY14" fmla="*/ 628650 h 647700"/>
                <a:gd name="connsiteX15" fmla="*/ 19050 w 647700"/>
                <a:gd name="connsiteY15" fmla="*/ 628650 h 647700"/>
                <a:gd name="connsiteX16" fmla="*/ 19050 w 647700"/>
                <a:gd name="connsiteY16" fmla="*/ 209550 h 647700"/>
                <a:gd name="connsiteX17" fmla="*/ 628650 w 647700"/>
                <a:gd name="connsiteY17" fmla="*/ 209550 h 647700"/>
                <a:gd name="connsiteX18" fmla="*/ 19050 w 647700"/>
                <a:gd name="connsiteY18" fmla="*/ 190500 h 647700"/>
                <a:gd name="connsiteX19" fmla="*/ 19050 w 647700"/>
                <a:gd name="connsiteY19" fmla="*/ 76200 h 647700"/>
                <a:gd name="connsiteX20" fmla="*/ 133350 w 647700"/>
                <a:gd name="connsiteY20" fmla="*/ 76200 h 647700"/>
                <a:gd name="connsiteX21" fmla="*/ 133350 w 647700"/>
                <a:gd name="connsiteY21" fmla="*/ 114300 h 647700"/>
                <a:gd name="connsiteX22" fmla="*/ 142875 w 647700"/>
                <a:gd name="connsiteY22" fmla="*/ 123825 h 647700"/>
                <a:gd name="connsiteX23" fmla="*/ 152400 w 647700"/>
                <a:gd name="connsiteY23" fmla="*/ 114300 h 647700"/>
                <a:gd name="connsiteX24" fmla="*/ 152400 w 647700"/>
                <a:gd name="connsiteY24" fmla="*/ 76200 h 647700"/>
                <a:gd name="connsiteX25" fmla="*/ 495300 w 647700"/>
                <a:gd name="connsiteY25" fmla="*/ 76200 h 647700"/>
                <a:gd name="connsiteX26" fmla="*/ 495300 w 647700"/>
                <a:gd name="connsiteY26" fmla="*/ 114300 h 647700"/>
                <a:gd name="connsiteX27" fmla="*/ 504825 w 647700"/>
                <a:gd name="connsiteY27" fmla="*/ 123825 h 647700"/>
                <a:gd name="connsiteX28" fmla="*/ 514350 w 647700"/>
                <a:gd name="connsiteY28" fmla="*/ 114300 h 647700"/>
                <a:gd name="connsiteX29" fmla="*/ 514350 w 647700"/>
                <a:gd name="connsiteY29" fmla="*/ 76200 h 647700"/>
                <a:gd name="connsiteX30" fmla="*/ 628650 w 647700"/>
                <a:gd name="connsiteY30" fmla="*/ 76200 h 647700"/>
                <a:gd name="connsiteX31" fmla="*/ 628650 w 647700"/>
                <a:gd name="connsiteY31" fmla="*/ 1905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47700" h="647700">
                  <a:moveTo>
                    <a:pt x="514350" y="57150"/>
                  </a:moveTo>
                  <a:lnTo>
                    <a:pt x="514350" y="9525"/>
                  </a:lnTo>
                  <a:cubicBezTo>
                    <a:pt x="514350" y="4264"/>
                    <a:pt x="510086" y="0"/>
                    <a:pt x="504825" y="0"/>
                  </a:cubicBezTo>
                  <a:cubicBezTo>
                    <a:pt x="499564" y="0"/>
                    <a:pt x="495300" y="4264"/>
                    <a:pt x="495300" y="9525"/>
                  </a:cubicBezTo>
                  <a:lnTo>
                    <a:pt x="495300" y="57150"/>
                  </a:lnTo>
                  <a:lnTo>
                    <a:pt x="152400" y="57150"/>
                  </a:lnTo>
                  <a:lnTo>
                    <a:pt x="152400" y="9525"/>
                  </a:lnTo>
                  <a:cubicBezTo>
                    <a:pt x="152400" y="4264"/>
                    <a:pt x="148136" y="0"/>
                    <a:pt x="142875" y="0"/>
                  </a:cubicBezTo>
                  <a:cubicBezTo>
                    <a:pt x="137614" y="0"/>
                    <a:pt x="133350" y="4264"/>
                    <a:pt x="133350" y="9525"/>
                  </a:cubicBezTo>
                  <a:lnTo>
                    <a:pt x="133350" y="57150"/>
                  </a:lnTo>
                  <a:lnTo>
                    <a:pt x="0" y="57150"/>
                  </a:lnTo>
                  <a:lnTo>
                    <a:pt x="0" y="647700"/>
                  </a:lnTo>
                  <a:lnTo>
                    <a:pt x="647700" y="647700"/>
                  </a:lnTo>
                  <a:lnTo>
                    <a:pt x="647700" y="57150"/>
                  </a:lnTo>
                  <a:close/>
                  <a:moveTo>
                    <a:pt x="628650" y="628650"/>
                  </a:moveTo>
                  <a:lnTo>
                    <a:pt x="19050" y="628650"/>
                  </a:lnTo>
                  <a:lnTo>
                    <a:pt x="19050" y="209550"/>
                  </a:lnTo>
                  <a:lnTo>
                    <a:pt x="628650" y="209550"/>
                  </a:lnTo>
                  <a:close/>
                  <a:moveTo>
                    <a:pt x="19050" y="190500"/>
                  </a:moveTo>
                  <a:lnTo>
                    <a:pt x="19050" y="76200"/>
                  </a:lnTo>
                  <a:lnTo>
                    <a:pt x="133350" y="76200"/>
                  </a:lnTo>
                  <a:lnTo>
                    <a:pt x="133350" y="114300"/>
                  </a:lnTo>
                  <a:cubicBezTo>
                    <a:pt x="133350" y="119561"/>
                    <a:pt x="137614" y="123825"/>
                    <a:pt x="142875" y="123825"/>
                  </a:cubicBezTo>
                  <a:cubicBezTo>
                    <a:pt x="148136" y="123825"/>
                    <a:pt x="152400" y="119561"/>
                    <a:pt x="152400" y="114300"/>
                  </a:cubicBezTo>
                  <a:lnTo>
                    <a:pt x="152400" y="76200"/>
                  </a:lnTo>
                  <a:lnTo>
                    <a:pt x="495300" y="76200"/>
                  </a:lnTo>
                  <a:lnTo>
                    <a:pt x="495300" y="114300"/>
                  </a:lnTo>
                  <a:cubicBezTo>
                    <a:pt x="495300" y="119561"/>
                    <a:pt x="499564" y="123825"/>
                    <a:pt x="504825" y="123825"/>
                  </a:cubicBezTo>
                  <a:cubicBezTo>
                    <a:pt x="510086" y="123825"/>
                    <a:pt x="514350" y="119561"/>
                    <a:pt x="514350" y="114300"/>
                  </a:cubicBezTo>
                  <a:lnTo>
                    <a:pt x="514350" y="76200"/>
                  </a:lnTo>
                  <a:lnTo>
                    <a:pt x="628650" y="76200"/>
                  </a:lnTo>
                  <a:lnTo>
                    <a:pt x="628650" y="19050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sp>
          <p:nvSpPr>
            <p:cNvPr id="9" name="Freeform 8">
              <a:extLst>
                <a:ext uri="{FF2B5EF4-FFF2-40B4-BE49-F238E27FC236}">
                  <a16:creationId xmlns:a16="http://schemas.microsoft.com/office/drawing/2014/main" id="{1D24B612-E8F8-3A72-B7FD-0D1CEA6DB58A}"/>
                </a:ext>
              </a:extLst>
            </p:cNvPr>
            <p:cNvSpPr/>
            <p:nvPr/>
          </p:nvSpPr>
          <p:spPr>
            <a:xfrm>
              <a:off x="3065120" y="2068113"/>
              <a:ext cx="495300" cy="304800"/>
            </a:xfrm>
            <a:custGeom>
              <a:avLst/>
              <a:gdLst>
                <a:gd name="connsiteX0" fmla="*/ 180975 w 495300"/>
                <a:gd name="connsiteY0" fmla="*/ 304800 h 304800"/>
                <a:gd name="connsiteX1" fmla="*/ 495300 w 495300"/>
                <a:gd name="connsiteY1" fmla="*/ 304800 h 304800"/>
                <a:gd name="connsiteX2" fmla="*/ 495300 w 495300"/>
                <a:gd name="connsiteY2" fmla="*/ 0 h 304800"/>
                <a:gd name="connsiteX3" fmla="*/ 0 w 495300"/>
                <a:gd name="connsiteY3" fmla="*/ 0 h 304800"/>
                <a:gd name="connsiteX4" fmla="*/ 0 w 495300"/>
                <a:gd name="connsiteY4" fmla="*/ 304800 h 304800"/>
                <a:gd name="connsiteX5" fmla="*/ 180975 w 495300"/>
                <a:gd name="connsiteY5" fmla="*/ 304800 h 304800"/>
                <a:gd name="connsiteX6" fmla="*/ 180975 w 495300"/>
                <a:gd name="connsiteY6" fmla="*/ 285750 h 304800"/>
                <a:gd name="connsiteX7" fmla="*/ 180975 w 495300"/>
                <a:gd name="connsiteY7" fmla="*/ 209550 h 304800"/>
                <a:gd name="connsiteX8" fmla="*/ 314325 w 495300"/>
                <a:gd name="connsiteY8" fmla="*/ 209550 h 304800"/>
                <a:gd name="connsiteX9" fmla="*/ 314325 w 495300"/>
                <a:gd name="connsiteY9" fmla="*/ 285750 h 304800"/>
                <a:gd name="connsiteX10" fmla="*/ 180975 w 495300"/>
                <a:gd name="connsiteY10" fmla="*/ 114300 h 304800"/>
                <a:gd name="connsiteX11" fmla="*/ 314325 w 495300"/>
                <a:gd name="connsiteY11" fmla="*/ 114300 h 304800"/>
                <a:gd name="connsiteX12" fmla="*/ 314325 w 495300"/>
                <a:gd name="connsiteY12" fmla="*/ 190500 h 304800"/>
                <a:gd name="connsiteX13" fmla="*/ 180975 w 495300"/>
                <a:gd name="connsiteY13" fmla="*/ 190500 h 304800"/>
                <a:gd name="connsiteX14" fmla="*/ 161925 w 495300"/>
                <a:gd name="connsiteY14" fmla="*/ 190500 h 304800"/>
                <a:gd name="connsiteX15" fmla="*/ 19050 w 495300"/>
                <a:gd name="connsiteY15" fmla="*/ 190500 h 304800"/>
                <a:gd name="connsiteX16" fmla="*/ 19050 w 495300"/>
                <a:gd name="connsiteY16" fmla="*/ 114300 h 304800"/>
                <a:gd name="connsiteX17" fmla="*/ 161925 w 495300"/>
                <a:gd name="connsiteY17" fmla="*/ 114300 h 304800"/>
                <a:gd name="connsiteX18" fmla="*/ 333375 w 495300"/>
                <a:gd name="connsiteY18" fmla="*/ 114300 h 304800"/>
                <a:gd name="connsiteX19" fmla="*/ 476250 w 495300"/>
                <a:gd name="connsiteY19" fmla="*/ 114300 h 304800"/>
                <a:gd name="connsiteX20" fmla="*/ 476250 w 495300"/>
                <a:gd name="connsiteY20" fmla="*/ 190500 h 304800"/>
                <a:gd name="connsiteX21" fmla="*/ 333375 w 495300"/>
                <a:gd name="connsiteY21" fmla="*/ 190500 h 304800"/>
                <a:gd name="connsiteX22" fmla="*/ 333375 w 495300"/>
                <a:gd name="connsiteY22" fmla="*/ 285750 h 304800"/>
                <a:gd name="connsiteX23" fmla="*/ 333375 w 495300"/>
                <a:gd name="connsiteY23" fmla="*/ 209550 h 304800"/>
                <a:gd name="connsiteX24" fmla="*/ 476250 w 495300"/>
                <a:gd name="connsiteY24" fmla="*/ 209550 h 304800"/>
                <a:gd name="connsiteX25" fmla="*/ 476250 w 495300"/>
                <a:gd name="connsiteY25" fmla="*/ 285750 h 304800"/>
                <a:gd name="connsiteX26" fmla="*/ 476250 w 495300"/>
                <a:gd name="connsiteY26" fmla="*/ 19050 h 304800"/>
                <a:gd name="connsiteX27" fmla="*/ 476250 w 495300"/>
                <a:gd name="connsiteY27" fmla="*/ 95250 h 304800"/>
                <a:gd name="connsiteX28" fmla="*/ 333375 w 495300"/>
                <a:gd name="connsiteY28" fmla="*/ 95250 h 304800"/>
                <a:gd name="connsiteX29" fmla="*/ 333375 w 495300"/>
                <a:gd name="connsiteY29" fmla="*/ 19050 h 304800"/>
                <a:gd name="connsiteX30" fmla="*/ 314325 w 495300"/>
                <a:gd name="connsiteY30" fmla="*/ 19050 h 304800"/>
                <a:gd name="connsiteX31" fmla="*/ 314325 w 495300"/>
                <a:gd name="connsiteY31" fmla="*/ 95250 h 304800"/>
                <a:gd name="connsiteX32" fmla="*/ 180975 w 495300"/>
                <a:gd name="connsiteY32" fmla="*/ 95250 h 304800"/>
                <a:gd name="connsiteX33" fmla="*/ 180975 w 495300"/>
                <a:gd name="connsiteY33" fmla="*/ 19050 h 304800"/>
                <a:gd name="connsiteX34" fmla="*/ 161925 w 495300"/>
                <a:gd name="connsiteY34" fmla="*/ 19050 h 304800"/>
                <a:gd name="connsiteX35" fmla="*/ 161925 w 495300"/>
                <a:gd name="connsiteY35" fmla="*/ 95250 h 304800"/>
                <a:gd name="connsiteX36" fmla="*/ 19050 w 495300"/>
                <a:gd name="connsiteY36" fmla="*/ 95250 h 304800"/>
                <a:gd name="connsiteX37" fmla="*/ 19050 w 495300"/>
                <a:gd name="connsiteY37" fmla="*/ 19050 h 304800"/>
                <a:gd name="connsiteX38" fmla="*/ 19050 w 495300"/>
                <a:gd name="connsiteY38" fmla="*/ 285750 h 304800"/>
                <a:gd name="connsiteX39" fmla="*/ 19050 w 495300"/>
                <a:gd name="connsiteY39" fmla="*/ 209550 h 304800"/>
                <a:gd name="connsiteX40" fmla="*/ 161925 w 495300"/>
                <a:gd name="connsiteY40" fmla="*/ 209550 h 304800"/>
                <a:gd name="connsiteX41" fmla="*/ 161925 w 495300"/>
                <a:gd name="connsiteY41" fmla="*/ 28575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95300" h="304800">
                  <a:moveTo>
                    <a:pt x="180975" y="304800"/>
                  </a:moveTo>
                  <a:lnTo>
                    <a:pt x="495300" y="304800"/>
                  </a:lnTo>
                  <a:lnTo>
                    <a:pt x="495300" y="0"/>
                  </a:lnTo>
                  <a:lnTo>
                    <a:pt x="0" y="0"/>
                  </a:lnTo>
                  <a:lnTo>
                    <a:pt x="0" y="304800"/>
                  </a:lnTo>
                  <a:lnTo>
                    <a:pt x="180975" y="304800"/>
                  </a:lnTo>
                  <a:close/>
                  <a:moveTo>
                    <a:pt x="180975" y="285750"/>
                  </a:moveTo>
                  <a:lnTo>
                    <a:pt x="180975" y="209550"/>
                  </a:lnTo>
                  <a:lnTo>
                    <a:pt x="314325" y="209550"/>
                  </a:lnTo>
                  <a:lnTo>
                    <a:pt x="314325" y="285750"/>
                  </a:lnTo>
                  <a:close/>
                  <a:moveTo>
                    <a:pt x="180975" y="114300"/>
                  </a:moveTo>
                  <a:lnTo>
                    <a:pt x="314325" y="114300"/>
                  </a:lnTo>
                  <a:lnTo>
                    <a:pt x="314325" y="190500"/>
                  </a:lnTo>
                  <a:lnTo>
                    <a:pt x="180975" y="190500"/>
                  </a:lnTo>
                  <a:close/>
                  <a:moveTo>
                    <a:pt x="161925" y="190500"/>
                  </a:moveTo>
                  <a:lnTo>
                    <a:pt x="19050" y="190500"/>
                  </a:lnTo>
                  <a:lnTo>
                    <a:pt x="19050" y="114300"/>
                  </a:lnTo>
                  <a:lnTo>
                    <a:pt x="161925" y="114300"/>
                  </a:lnTo>
                  <a:close/>
                  <a:moveTo>
                    <a:pt x="333375" y="114300"/>
                  </a:moveTo>
                  <a:lnTo>
                    <a:pt x="476250" y="114300"/>
                  </a:lnTo>
                  <a:lnTo>
                    <a:pt x="476250" y="190500"/>
                  </a:lnTo>
                  <a:lnTo>
                    <a:pt x="333375" y="190500"/>
                  </a:lnTo>
                  <a:close/>
                  <a:moveTo>
                    <a:pt x="333375" y="285750"/>
                  </a:moveTo>
                  <a:lnTo>
                    <a:pt x="333375" y="209550"/>
                  </a:lnTo>
                  <a:lnTo>
                    <a:pt x="476250" y="209550"/>
                  </a:lnTo>
                  <a:lnTo>
                    <a:pt x="476250" y="285750"/>
                  </a:lnTo>
                  <a:close/>
                  <a:moveTo>
                    <a:pt x="476250" y="19050"/>
                  </a:moveTo>
                  <a:lnTo>
                    <a:pt x="476250" y="95250"/>
                  </a:lnTo>
                  <a:lnTo>
                    <a:pt x="333375" y="95250"/>
                  </a:lnTo>
                  <a:lnTo>
                    <a:pt x="333375" y="19050"/>
                  </a:lnTo>
                  <a:close/>
                  <a:moveTo>
                    <a:pt x="314325" y="19050"/>
                  </a:moveTo>
                  <a:lnTo>
                    <a:pt x="314325" y="95250"/>
                  </a:lnTo>
                  <a:lnTo>
                    <a:pt x="180975" y="95250"/>
                  </a:lnTo>
                  <a:lnTo>
                    <a:pt x="180975" y="19050"/>
                  </a:lnTo>
                  <a:close/>
                  <a:moveTo>
                    <a:pt x="161925" y="19050"/>
                  </a:moveTo>
                  <a:lnTo>
                    <a:pt x="161925" y="95250"/>
                  </a:lnTo>
                  <a:lnTo>
                    <a:pt x="19050" y="95250"/>
                  </a:lnTo>
                  <a:lnTo>
                    <a:pt x="19050" y="19050"/>
                  </a:lnTo>
                  <a:close/>
                  <a:moveTo>
                    <a:pt x="19050" y="285750"/>
                  </a:moveTo>
                  <a:lnTo>
                    <a:pt x="19050" y="209550"/>
                  </a:lnTo>
                  <a:lnTo>
                    <a:pt x="161925" y="209550"/>
                  </a:lnTo>
                  <a:lnTo>
                    <a:pt x="161925" y="28575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grpSp>
      <p:sp>
        <p:nvSpPr>
          <p:cNvPr id="43" name="Donut 42">
            <a:extLst>
              <a:ext uri="{FF2B5EF4-FFF2-40B4-BE49-F238E27FC236}">
                <a16:creationId xmlns:a16="http://schemas.microsoft.com/office/drawing/2014/main" id="{2F75DB50-13AF-430C-19A6-FF665D715034}"/>
              </a:ext>
            </a:extLst>
          </p:cNvPr>
          <p:cNvSpPr/>
          <p:nvPr/>
        </p:nvSpPr>
        <p:spPr>
          <a:xfrm>
            <a:off x="832325" y="4408421"/>
            <a:ext cx="426611" cy="426611"/>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44" name="TextBox 43">
            <a:extLst>
              <a:ext uri="{FF2B5EF4-FFF2-40B4-BE49-F238E27FC236}">
                <a16:creationId xmlns:a16="http://schemas.microsoft.com/office/drawing/2014/main" id="{450BAAEA-5597-1D0A-BF5C-A663711CD1E0}"/>
              </a:ext>
            </a:extLst>
          </p:cNvPr>
          <p:cNvSpPr txBox="1"/>
          <p:nvPr/>
        </p:nvSpPr>
        <p:spPr>
          <a:xfrm>
            <a:off x="590950" y="3755081"/>
            <a:ext cx="916708" cy="646331"/>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Target Injection Date</a:t>
            </a:r>
          </a:p>
        </p:txBody>
      </p:sp>
      <p:sp>
        <p:nvSpPr>
          <p:cNvPr id="11" name="TextBox 10">
            <a:extLst>
              <a:ext uri="{FF2B5EF4-FFF2-40B4-BE49-F238E27FC236}">
                <a16:creationId xmlns:a16="http://schemas.microsoft.com/office/drawing/2014/main" id="{04F0959E-4E5F-1414-B146-5CDA1FB50416}"/>
              </a:ext>
            </a:extLst>
          </p:cNvPr>
          <p:cNvSpPr txBox="1"/>
          <p:nvPr/>
        </p:nvSpPr>
        <p:spPr>
          <a:xfrm>
            <a:off x="2433545" y="3824679"/>
            <a:ext cx="2356124" cy="276999"/>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When the client returns</a:t>
            </a:r>
          </a:p>
        </p:txBody>
      </p:sp>
      <p:cxnSp>
        <p:nvCxnSpPr>
          <p:cNvPr id="12" name="Straight Connector 11">
            <a:extLst>
              <a:ext uri="{FF2B5EF4-FFF2-40B4-BE49-F238E27FC236}">
                <a16:creationId xmlns:a16="http://schemas.microsoft.com/office/drawing/2014/main" id="{0A0302B8-BD02-CD97-6124-24E8D57CFAAF}"/>
              </a:ext>
            </a:extLst>
          </p:cNvPr>
          <p:cNvCxnSpPr>
            <a:cxnSpLocks/>
          </p:cNvCxnSpPr>
          <p:nvPr/>
        </p:nvCxnSpPr>
        <p:spPr>
          <a:xfrm>
            <a:off x="1555415" y="4116539"/>
            <a:ext cx="4834079" cy="0"/>
          </a:xfrm>
          <a:prstGeom prst="line">
            <a:avLst/>
          </a:prstGeom>
          <a:noFill/>
          <a:ln w="12700" cap="flat" cmpd="sng" algn="ctr">
            <a:solidFill>
              <a:srgbClr val="4472C4"/>
            </a:solidFill>
            <a:prstDash val="solid"/>
            <a:miter lim="800000"/>
            <a:headEnd type="none"/>
            <a:tailEnd type="arrow" w="lg" len="lg"/>
          </a:ln>
          <a:effectLst/>
        </p:spPr>
      </p:cxnSp>
      <p:sp>
        <p:nvSpPr>
          <p:cNvPr id="38" name="TextBox 37">
            <a:extLst>
              <a:ext uri="{FF2B5EF4-FFF2-40B4-BE49-F238E27FC236}">
                <a16:creationId xmlns:a16="http://schemas.microsoft.com/office/drawing/2014/main" id="{E382A74B-6314-288B-6F61-CA5ABBC31C88}"/>
              </a:ext>
            </a:extLst>
          </p:cNvPr>
          <p:cNvSpPr txBox="1"/>
          <p:nvPr/>
        </p:nvSpPr>
        <p:spPr>
          <a:xfrm>
            <a:off x="1396992" y="5072855"/>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1</a:t>
            </a:r>
            <a:endParaRPr lang="en-US" sz="1000" kern="0">
              <a:solidFill>
                <a:srgbClr val="022169"/>
              </a:solidFill>
            </a:endParaRPr>
          </a:p>
        </p:txBody>
      </p:sp>
      <p:sp>
        <p:nvSpPr>
          <p:cNvPr id="68" name="Oval 67">
            <a:extLst>
              <a:ext uri="{FF2B5EF4-FFF2-40B4-BE49-F238E27FC236}">
                <a16:creationId xmlns:a16="http://schemas.microsoft.com/office/drawing/2014/main" id="{B701FF11-5D67-1797-851F-2AD0684918FF}"/>
              </a:ext>
            </a:extLst>
          </p:cNvPr>
          <p:cNvSpPr/>
          <p:nvPr/>
        </p:nvSpPr>
        <p:spPr>
          <a:xfrm>
            <a:off x="1580067" y="447647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1" name="Oval 70">
            <a:extLst>
              <a:ext uri="{FF2B5EF4-FFF2-40B4-BE49-F238E27FC236}">
                <a16:creationId xmlns:a16="http://schemas.microsoft.com/office/drawing/2014/main" id="{202A6FC5-9E25-8864-EC82-C1A4C5D08D81}"/>
              </a:ext>
            </a:extLst>
          </p:cNvPr>
          <p:cNvSpPr/>
          <p:nvPr/>
        </p:nvSpPr>
        <p:spPr>
          <a:xfrm>
            <a:off x="2170862" y="4460016"/>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2" name="Oval 71">
            <a:extLst>
              <a:ext uri="{FF2B5EF4-FFF2-40B4-BE49-F238E27FC236}">
                <a16:creationId xmlns:a16="http://schemas.microsoft.com/office/drawing/2014/main" id="{C773ACCB-5136-8C3A-68CB-A87F8BDC6780}"/>
              </a:ext>
            </a:extLst>
          </p:cNvPr>
          <p:cNvSpPr/>
          <p:nvPr/>
        </p:nvSpPr>
        <p:spPr>
          <a:xfrm>
            <a:off x="2761657" y="4443144"/>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3" name="TextBox 72">
            <a:extLst>
              <a:ext uri="{FF2B5EF4-FFF2-40B4-BE49-F238E27FC236}">
                <a16:creationId xmlns:a16="http://schemas.microsoft.com/office/drawing/2014/main" id="{C4B0F459-42BF-F4F8-D830-7A36968A8E47}"/>
              </a:ext>
            </a:extLst>
          </p:cNvPr>
          <p:cNvSpPr txBox="1"/>
          <p:nvPr/>
        </p:nvSpPr>
        <p:spPr>
          <a:xfrm>
            <a:off x="1965102" y="506387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2</a:t>
            </a:r>
            <a:endParaRPr lang="en-US" sz="1000" kern="0">
              <a:solidFill>
                <a:srgbClr val="022169"/>
              </a:solidFill>
            </a:endParaRPr>
          </a:p>
        </p:txBody>
      </p:sp>
      <p:sp>
        <p:nvSpPr>
          <p:cNvPr id="74" name="TextBox 73">
            <a:extLst>
              <a:ext uri="{FF2B5EF4-FFF2-40B4-BE49-F238E27FC236}">
                <a16:creationId xmlns:a16="http://schemas.microsoft.com/office/drawing/2014/main" id="{FBA6073B-2BBE-82F2-3931-0A3AA1CB482A}"/>
              </a:ext>
            </a:extLst>
          </p:cNvPr>
          <p:cNvSpPr txBox="1"/>
          <p:nvPr/>
        </p:nvSpPr>
        <p:spPr>
          <a:xfrm>
            <a:off x="2633495" y="5072854"/>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3</a:t>
            </a:r>
            <a:endParaRPr lang="en-US" sz="1000" kern="0">
              <a:solidFill>
                <a:srgbClr val="022169"/>
              </a:solidFill>
            </a:endParaRPr>
          </a:p>
        </p:txBody>
      </p:sp>
      <p:sp>
        <p:nvSpPr>
          <p:cNvPr id="76" name="Donut 75">
            <a:extLst>
              <a:ext uri="{FF2B5EF4-FFF2-40B4-BE49-F238E27FC236}">
                <a16:creationId xmlns:a16="http://schemas.microsoft.com/office/drawing/2014/main" id="{89BED342-7893-E2F1-FF43-D485D309E283}"/>
              </a:ext>
            </a:extLst>
          </p:cNvPr>
          <p:cNvSpPr/>
          <p:nvPr/>
        </p:nvSpPr>
        <p:spPr>
          <a:xfrm>
            <a:off x="3351412" y="4253903"/>
            <a:ext cx="568664" cy="568664"/>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77" name="TextBox 76">
            <a:extLst>
              <a:ext uri="{FF2B5EF4-FFF2-40B4-BE49-F238E27FC236}">
                <a16:creationId xmlns:a16="http://schemas.microsoft.com/office/drawing/2014/main" id="{87F0F35D-EA6E-3B35-E914-5E871C77FC8C}"/>
              </a:ext>
            </a:extLst>
          </p:cNvPr>
          <p:cNvSpPr txBox="1"/>
          <p:nvPr/>
        </p:nvSpPr>
        <p:spPr>
          <a:xfrm>
            <a:off x="3329556" y="5072854"/>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4</a:t>
            </a:r>
            <a:endParaRPr lang="en-US" sz="1000" kern="0">
              <a:solidFill>
                <a:srgbClr val="022169"/>
              </a:solidFill>
            </a:endParaRPr>
          </a:p>
        </p:txBody>
      </p:sp>
      <p:sp>
        <p:nvSpPr>
          <p:cNvPr id="78" name="TextBox 77">
            <a:extLst>
              <a:ext uri="{FF2B5EF4-FFF2-40B4-BE49-F238E27FC236}">
                <a16:creationId xmlns:a16="http://schemas.microsoft.com/office/drawing/2014/main" id="{9FDF3C0E-3873-1BD4-2B28-89C9AB406803}"/>
              </a:ext>
            </a:extLst>
          </p:cNvPr>
          <p:cNvSpPr txBox="1"/>
          <p:nvPr/>
        </p:nvSpPr>
        <p:spPr>
          <a:xfrm>
            <a:off x="4009691" y="505623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5</a:t>
            </a:r>
            <a:endParaRPr lang="en-US" sz="1000" kern="0">
              <a:solidFill>
                <a:srgbClr val="022169"/>
              </a:solidFill>
            </a:endParaRPr>
          </a:p>
        </p:txBody>
      </p:sp>
      <p:sp>
        <p:nvSpPr>
          <p:cNvPr id="79" name="Oval 78">
            <a:extLst>
              <a:ext uri="{FF2B5EF4-FFF2-40B4-BE49-F238E27FC236}">
                <a16:creationId xmlns:a16="http://schemas.microsoft.com/office/drawing/2014/main" id="{5B3B7861-6DEA-508A-9974-F88A827AA3BB}"/>
              </a:ext>
            </a:extLst>
          </p:cNvPr>
          <p:cNvSpPr/>
          <p:nvPr/>
        </p:nvSpPr>
        <p:spPr>
          <a:xfrm>
            <a:off x="4247148" y="4443144"/>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0" name="Oval 79">
            <a:extLst>
              <a:ext uri="{FF2B5EF4-FFF2-40B4-BE49-F238E27FC236}">
                <a16:creationId xmlns:a16="http://schemas.microsoft.com/office/drawing/2014/main" id="{5CEDAB0B-15DF-9073-0D19-BCF70BE14C50}"/>
              </a:ext>
            </a:extLst>
          </p:cNvPr>
          <p:cNvSpPr/>
          <p:nvPr/>
        </p:nvSpPr>
        <p:spPr>
          <a:xfrm>
            <a:off x="4809264" y="444064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1" name="Oval 80">
            <a:extLst>
              <a:ext uri="{FF2B5EF4-FFF2-40B4-BE49-F238E27FC236}">
                <a16:creationId xmlns:a16="http://schemas.microsoft.com/office/drawing/2014/main" id="{65E366BE-2E5F-C8CF-B50C-6B31005FE33F}"/>
              </a:ext>
            </a:extLst>
          </p:cNvPr>
          <p:cNvSpPr/>
          <p:nvPr/>
        </p:nvSpPr>
        <p:spPr>
          <a:xfrm>
            <a:off x="5351668" y="444064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2" name="TextBox 81">
            <a:extLst>
              <a:ext uri="{FF2B5EF4-FFF2-40B4-BE49-F238E27FC236}">
                <a16:creationId xmlns:a16="http://schemas.microsoft.com/office/drawing/2014/main" id="{FA13A070-83E1-81E4-39D4-20BF14A99766}"/>
              </a:ext>
            </a:extLst>
          </p:cNvPr>
          <p:cNvSpPr txBox="1"/>
          <p:nvPr/>
        </p:nvSpPr>
        <p:spPr>
          <a:xfrm>
            <a:off x="4723421" y="505623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6</a:t>
            </a:r>
            <a:endParaRPr lang="en-US" sz="1000" kern="0">
              <a:solidFill>
                <a:srgbClr val="022169"/>
              </a:solidFill>
            </a:endParaRPr>
          </a:p>
        </p:txBody>
      </p:sp>
      <p:sp>
        <p:nvSpPr>
          <p:cNvPr id="83" name="TextBox 82">
            <a:extLst>
              <a:ext uri="{FF2B5EF4-FFF2-40B4-BE49-F238E27FC236}">
                <a16:creationId xmlns:a16="http://schemas.microsoft.com/office/drawing/2014/main" id="{90FAA125-FC75-6212-6BD1-3ECD75CAF2C7}"/>
              </a:ext>
            </a:extLst>
          </p:cNvPr>
          <p:cNvSpPr txBox="1"/>
          <p:nvPr/>
        </p:nvSpPr>
        <p:spPr>
          <a:xfrm>
            <a:off x="822302" y="5909300"/>
            <a:ext cx="1225414" cy="1015663"/>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Within the widow period, continue with injections</a:t>
            </a:r>
          </a:p>
        </p:txBody>
      </p:sp>
      <p:sp>
        <p:nvSpPr>
          <p:cNvPr id="84" name="Left Brace 83">
            <a:extLst>
              <a:ext uri="{FF2B5EF4-FFF2-40B4-BE49-F238E27FC236}">
                <a16:creationId xmlns:a16="http://schemas.microsoft.com/office/drawing/2014/main" id="{A7560F0F-BA29-B1AC-00CE-D90062979589}"/>
              </a:ext>
            </a:extLst>
          </p:cNvPr>
          <p:cNvSpPr/>
          <p:nvPr/>
        </p:nvSpPr>
        <p:spPr>
          <a:xfrm rot="16200000">
            <a:off x="1183936" y="5232712"/>
            <a:ext cx="336437" cy="830533"/>
          </a:xfrm>
          <a:prstGeom prst="leftBrace">
            <a:avLst>
              <a:gd name="adj1" fmla="val 29405"/>
              <a:gd name="adj2" fmla="val 51246"/>
            </a:avLst>
          </a:prstGeom>
          <a:noFill/>
          <a:ln w="38100" cap="flat" cmpd="sng" algn="ctr">
            <a:solidFill>
              <a:srgbClr val="70AD47"/>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5" name="Oval 84">
            <a:extLst>
              <a:ext uri="{FF2B5EF4-FFF2-40B4-BE49-F238E27FC236}">
                <a16:creationId xmlns:a16="http://schemas.microsoft.com/office/drawing/2014/main" id="{129A060C-9A70-AA79-E93A-3A2C8C2C7045}"/>
              </a:ext>
            </a:extLst>
          </p:cNvPr>
          <p:cNvSpPr/>
          <p:nvPr/>
        </p:nvSpPr>
        <p:spPr>
          <a:xfrm>
            <a:off x="5894072" y="4455027"/>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6" name="Left Brace 85">
            <a:extLst>
              <a:ext uri="{FF2B5EF4-FFF2-40B4-BE49-F238E27FC236}">
                <a16:creationId xmlns:a16="http://schemas.microsoft.com/office/drawing/2014/main" id="{44D0102F-2FC3-D908-F637-4694BCDE087D}"/>
              </a:ext>
            </a:extLst>
          </p:cNvPr>
          <p:cNvSpPr/>
          <p:nvPr/>
        </p:nvSpPr>
        <p:spPr>
          <a:xfrm rot="16200000">
            <a:off x="2787621" y="4927190"/>
            <a:ext cx="336440" cy="1517823"/>
          </a:xfrm>
          <a:prstGeom prst="leftBrace">
            <a:avLst>
              <a:gd name="adj1" fmla="val 29405"/>
              <a:gd name="adj2" fmla="val 51246"/>
            </a:avLst>
          </a:prstGeom>
          <a:noFill/>
          <a:ln w="38100" cap="flat" cmpd="sng" algn="ctr">
            <a:solidFill>
              <a:schemeClr val="accent2"/>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7" name="Left Brace 86">
            <a:extLst>
              <a:ext uri="{FF2B5EF4-FFF2-40B4-BE49-F238E27FC236}">
                <a16:creationId xmlns:a16="http://schemas.microsoft.com/office/drawing/2014/main" id="{ACCB2D63-EE5B-9015-6D44-81E7BDBA3622}"/>
              </a:ext>
            </a:extLst>
          </p:cNvPr>
          <p:cNvSpPr/>
          <p:nvPr/>
        </p:nvSpPr>
        <p:spPr>
          <a:xfrm rot="16200000">
            <a:off x="5111020" y="4791150"/>
            <a:ext cx="336436" cy="1850748"/>
          </a:xfrm>
          <a:prstGeom prst="leftBrace">
            <a:avLst>
              <a:gd name="adj1" fmla="val 29405"/>
              <a:gd name="adj2" fmla="val 51246"/>
            </a:avLst>
          </a:prstGeom>
          <a:noFill/>
          <a:ln w="38100" cap="flat" cmpd="sng" algn="ctr">
            <a:solidFill>
              <a:schemeClr val="accent4"/>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9" name="TextBox 88">
            <a:extLst>
              <a:ext uri="{FF2B5EF4-FFF2-40B4-BE49-F238E27FC236}">
                <a16:creationId xmlns:a16="http://schemas.microsoft.com/office/drawing/2014/main" id="{AAA474AF-9D21-7130-35C9-3B7C8FBB14AD}"/>
              </a:ext>
            </a:extLst>
          </p:cNvPr>
          <p:cNvSpPr txBox="1"/>
          <p:nvPr/>
        </p:nvSpPr>
        <p:spPr>
          <a:xfrm>
            <a:off x="2271548" y="5966409"/>
            <a:ext cx="1443202" cy="830997"/>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RESUME </a:t>
            </a:r>
          </a:p>
          <a:p>
            <a:pPr algn="ctr"/>
            <a:r>
              <a:rPr lang="en-US" sz="1200">
                <a:solidFill>
                  <a:srgbClr val="022169"/>
                </a:solidFill>
                <a:latin typeface="Century Gothic" panose="020B0502020202020204" pitchFamily="34" charset="0"/>
                <a:cs typeface="Arial"/>
              </a:rPr>
              <a:t>injections according </a:t>
            </a:r>
          </a:p>
          <a:p>
            <a:pPr algn="ctr"/>
            <a:r>
              <a:rPr lang="en-US" sz="1200">
                <a:solidFill>
                  <a:srgbClr val="022169"/>
                </a:solidFill>
                <a:latin typeface="Century Gothic" panose="020B0502020202020204" pitchFamily="34" charset="0"/>
                <a:cs typeface="Arial"/>
              </a:rPr>
              <a:t>to schedule</a:t>
            </a:r>
          </a:p>
        </p:txBody>
      </p:sp>
      <p:sp>
        <p:nvSpPr>
          <p:cNvPr id="90" name="TextBox 89">
            <a:extLst>
              <a:ext uri="{FF2B5EF4-FFF2-40B4-BE49-F238E27FC236}">
                <a16:creationId xmlns:a16="http://schemas.microsoft.com/office/drawing/2014/main" id="{3A6D9EB4-B076-EBC7-3219-D4F7F9E0EC14}"/>
              </a:ext>
            </a:extLst>
          </p:cNvPr>
          <p:cNvSpPr txBox="1"/>
          <p:nvPr/>
        </p:nvSpPr>
        <p:spPr>
          <a:xfrm>
            <a:off x="4582211" y="6003271"/>
            <a:ext cx="1574544" cy="830997"/>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RESTART </a:t>
            </a:r>
          </a:p>
          <a:p>
            <a:pPr algn="ctr"/>
            <a:r>
              <a:rPr lang="en-US" sz="1200">
                <a:solidFill>
                  <a:srgbClr val="022169"/>
                </a:solidFill>
                <a:latin typeface="Century Gothic" panose="020B0502020202020204" pitchFamily="34" charset="0"/>
                <a:cs typeface="Arial"/>
              </a:rPr>
              <a:t>injections with </a:t>
            </a:r>
          </a:p>
          <a:p>
            <a:pPr algn="ctr"/>
            <a:r>
              <a:rPr lang="en-US" sz="1200">
                <a:solidFill>
                  <a:srgbClr val="022169"/>
                </a:solidFill>
                <a:latin typeface="Century Gothic" panose="020B0502020202020204" pitchFamily="34" charset="0"/>
                <a:cs typeface="Arial"/>
              </a:rPr>
              <a:t>two loading doses</a:t>
            </a:r>
          </a:p>
          <a:p>
            <a:pPr algn="ctr"/>
            <a:r>
              <a:rPr lang="en-US" sz="1200">
                <a:solidFill>
                  <a:srgbClr val="022169"/>
                </a:solidFill>
                <a:latin typeface="Century Gothic" panose="020B0502020202020204" pitchFamily="34" charset="0"/>
                <a:cs typeface="Arial"/>
              </a:rPr>
              <a:t> 1 month apart</a:t>
            </a:r>
          </a:p>
        </p:txBody>
      </p:sp>
      <p:sp>
        <p:nvSpPr>
          <p:cNvPr id="95" name="Rectangle 94">
            <a:extLst>
              <a:ext uri="{FF2B5EF4-FFF2-40B4-BE49-F238E27FC236}">
                <a16:creationId xmlns:a16="http://schemas.microsoft.com/office/drawing/2014/main" id="{226699FD-5C7C-5393-EF01-37E91A2D0E12}"/>
              </a:ext>
            </a:extLst>
          </p:cNvPr>
          <p:cNvSpPr/>
          <p:nvPr/>
        </p:nvSpPr>
        <p:spPr>
          <a:xfrm>
            <a:off x="4100603" y="2074755"/>
            <a:ext cx="2764811" cy="16313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96" name="TextBox 95">
            <a:extLst>
              <a:ext uri="{FF2B5EF4-FFF2-40B4-BE49-F238E27FC236}">
                <a16:creationId xmlns:a16="http://schemas.microsoft.com/office/drawing/2014/main" id="{E438255E-496C-2926-155F-8CF0D47B9BB4}"/>
              </a:ext>
            </a:extLst>
          </p:cNvPr>
          <p:cNvSpPr txBox="1"/>
          <p:nvPr/>
        </p:nvSpPr>
        <p:spPr>
          <a:xfrm>
            <a:off x="4335053" y="2074755"/>
            <a:ext cx="2459782" cy="1569680"/>
          </a:xfrm>
          <a:prstGeom prst="rect">
            <a:avLst/>
          </a:prstGeom>
          <a:noFill/>
        </p:spPr>
        <p:txBody>
          <a:bodyPr wrap="square">
            <a:spAutoFit/>
          </a:bodyPr>
          <a:lstStyle/>
          <a:p>
            <a:pPr algn="ctr"/>
            <a:r>
              <a:rPr lang="en-US" sz="1200">
                <a:solidFill>
                  <a:schemeClr val="tx1">
                    <a:lumMod val="50000"/>
                  </a:schemeClr>
                </a:solidFill>
              </a:rPr>
              <a:t>The </a:t>
            </a:r>
            <a:r>
              <a:rPr lang="en-US" sz="1200" b="1">
                <a:solidFill>
                  <a:srgbClr val="022169"/>
                </a:solidFill>
              </a:rPr>
              <a:t>Target Injection Date </a:t>
            </a:r>
            <a:r>
              <a:rPr lang="en-US" sz="1200">
                <a:solidFill>
                  <a:schemeClr val="tx1">
                    <a:lumMod val="50000"/>
                  </a:schemeClr>
                </a:solidFill>
              </a:rPr>
              <a:t>is based on the date of the last injection received and what type of injection it was. </a:t>
            </a:r>
          </a:p>
          <a:p>
            <a:pPr algn="ctr"/>
            <a:endParaRPr lang="en-US" sz="1200">
              <a:solidFill>
                <a:schemeClr val="tx1">
                  <a:lumMod val="50000"/>
                </a:schemeClr>
              </a:solidFill>
            </a:endParaRPr>
          </a:p>
          <a:p>
            <a:pPr algn="ctr"/>
            <a:r>
              <a:rPr lang="en-US" sz="1200">
                <a:solidFill>
                  <a:schemeClr val="tx1">
                    <a:lumMod val="50000"/>
                  </a:schemeClr>
                </a:solidFill>
              </a:rPr>
              <a:t>Target Injection Date </a:t>
            </a:r>
          </a:p>
          <a:p>
            <a:pPr algn="ctr"/>
            <a:r>
              <a:rPr lang="en-US" sz="1200">
                <a:solidFill>
                  <a:schemeClr val="tx1">
                    <a:lumMod val="50000"/>
                  </a:schemeClr>
                </a:solidFill>
              </a:rPr>
              <a:t>= 4 weeks after the first injection</a:t>
            </a:r>
          </a:p>
          <a:p>
            <a:pPr algn="ctr"/>
            <a:r>
              <a:rPr lang="en-US" sz="1200">
                <a:solidFill>
                  <a:schemeClr val="tx1">
                    <a:lumMod val="50000"/>
                  </a:schemeClr>
                </a:solidFill>
              </a:rPr>
              <a:t>= 8 weeks after all other injections</a:t>
            </a:r>
            <a:endParaRPr lang="en-ZA" sz="1200">
              <a:solidFill>
                <a:schemeClr val="tx1">
                  <a:lumMod val="50000"/>
                </a:schemeClr>
              </a:solidFill>
            </a:endParaRPr>
          </a:p>
        </p:txBody>
      </p:sp>
      <p:sp>
        <p:nvSpPr>
          <p:cNvPr id="10" name="Title 9">
            <a:extLst>
              <a:ext uri="{FF2B5EF4-FFF2-40B4-BE49-F238E27FC236}">
                <a16:creationId xmlns:a16="http://schemas.microsoft.com/office/drawing/2014/main" id="{FC4C75B9-99B8-FDC0-CE31-7D76A3D0A62F}"/>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53752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CA6606-C48E-32A7-8BCB-A44ABEC33825}"/>
              </a:ext>
            </a:extLst>
          </p:cNvPr>
          <p:cNvSpPr>
            <a:spLocks noGrp="1"/>
          </p:cNvSpPr>
          <p:nvPr>
            <p:ph type="body" sz="quarter" idx="15"/>
          </p:nvPr>
        </p:nvSpPr>
        <p:spPr>
          <a:xfrm>
            <a:off x="562064" y="616939"/>
            <a:ext cx="6307980" cy="744370"/>
          </a:xfrm>
        </p:spPr>
        <p:txBody>
          <a:bodyPr/>
          <a:lstStyle/>
          <a:p>
            <a:pPr algn="ctr"/>
            <a:r>
              <a:rPr lang="en-US" sz="2800"/>
              <a:t>Injection Schedule After Missed Visits</a:t>
            </a:r>
          </a:p>
        </p:txBody>
      </p:sp>
      <p:sp>
        <p:nvSpPr>
          <p:cNvPr id="15" name="Rectangle 14">
            <a:extLst>
              <a:ext uri="{FF2B5EF4-FFF2-40B4-BE49-F238E27FC236}">
                <a16:creationId xmlns:a16="http://schemas.microsoft.com/office/drawing/2014/main" id="{D888F231-FD59-64D2-7804-F4D3103FD54E}"/>
              </a:ext>
            </a:extLst>
          </p:cNvPr>
          <p:cNvSpPr/>
          <p:nvPr/>
        </p:nvSpPr>
        <p:spPr>
          <a:xfrm>
            <a:off x="2486735" y="1827141"/>
            <a:ext cx="2626832" cy="718671"/>
          </a:xfrm>
          <a:prstGeom prst="rect">
            <a:avLst/>
          </a:prstGeom>
          <a:solidFill>
            <a:srgbClr val="00B5DE"/>
          </a:solidFill>
          <a:ln w="9525" cap="flat" cmpd="sng" algn="ctr">
            <a:noFill/>
            <a:prstDash val="solid"/>
          </a:ln>
          <a:effectLst/>
        </p:spPr>
        <p:txBody>
          <a:bodyPr rtlCol="0" anchor="ctr"/>
          <a:lstStyle/>
          <a:p>
            <a:pPr algn="ctr" defTabSz="914374">
              <a:defRPr/>
            </a:pPr>
            <a:r>
              <a:rPr lang="en-US" i="1" kern="0">
                <a:solidFill>
                  <a:srgbClr val="FFFFFF"/>
                </a:solidFill>
                <a:latin typeface="Calibri" panose="020F0502020204030204"/>
              </a:rPr>
              <a:t>Time since Target Injection Date?</a:t>
            </a:r>
          </a:p>
        </p:txBody>
      </p:sp>
      <p:sp>
        <p:nvSpPr>
          <p:cNvPr id="16" name="Rectangle 15">
            <a:extLst>
              <a:ext uri="{FF2B5EF4-FFF2-40B4-BE49-F238E27FC236}">
                <a16:creationId xmlns:a16="http://schemas.microsoft.com/office/drawing/2014/main" id="{5607BF13-07D8-72A1-BCA1-7BC040A4C6D5}"/>
              </a:ext>
            </a:extLst>
          </p:cNvPr>
          <p:cNvSpPr/>
          <p:nvPr/>
        </p:nvSpPr>
        <p:spPr>
          <a:xfrm>
            <a:off x="706042" y="4070827"/>
            <a:ext cx="2456013" cy="857393"/>
          </a:xfrm>
          <a:prstGeom prst="rect">
            <a:avLst/>
          </a:prstGeom>
          <a:solidFill>
            <a:srgbClr val="00B8A5"/>
          </a:solidFill>
          <a:ln w="9525" cap="flat" cmpd="sng" algn="ctr">
            <a:noFill/>
            <a:prstDash val="solid"/>
          </a:ln>
          <a:effectLst/>
        </p:spPr>
        <p:txBody>
          <a:bodyPr rtlCol="0" anchor="ctr"/>
          <a:lstStyle/>
          <a:p>
            <a:pPr algn="ctr" defTabSz="914374">
              <a:defRPr/>
            </a:pPr>
            <a:r>
              <a:rPr lang="en-US" b="1" kern="0">
                <a:solidFill>
                  <a:srgbClr val="FFFFFF"/>
                </a:solidFill>
                <a:latin typeface="Calibri" panose="020F0502020204030204"/>
              </a:rPr>
              <a:t>RESUME</a:t>
            </a:r>
            <a:r>
              <a:rPr lang="en-US" kern="0">
                <a:solidFill>
                  <a:srgbClr val="FFFFFF"/>
                </a:solidFill>
                <a:latin typeface="Calibri" panose="020F0502020204030204"/>
              </a:rPr>
              <a:t> with next injection</a:t>
            </a:r>
          </a:p>
        </p:txBody>
      </p:sp>
      <p:sp>
        <p:nvSpPr>
          <p:cNvPr id="17" name="Rectangle 16">
            <a:extLst>
              <a:ext uri="{FF2B5EF4-FFF2-40B4-BE49-F238E27FC236}">
                <a16:creationId xmlns:a16="http://schemas.microsoft.com/office/drawing/2014/main" id="{3E7D22B2-673F-F883-BAFA-A0E68D7A4174}"/>
              </a:ext>
            </a:extLst>
          </p:cNvPr>
          <p:cNvSpPr/>
          <p:nvPr/>
        </p:nvSpPr>
        <p:spPr>
          <a:xfrm>
            <a:off x="708530" y="5066438"/>
            <a:ext cx="2456012" cy="1053874"/>
          </a:xfrm>
          <a:prstGeom prst="rect">
            <a:avLst/>
          </a:prstGeom>
          <a:solidFill>
            <a:srgbClr val="00B8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Continue with injections every 2 months</a:t>
            </a:r>
          </a:p>
        </p:txBody>
      </p:sp>
      <p:sp>
        <p:nvSpPr>
          <p:cNvPr id="18" name="Rectangle 17">
            <a:extLst>
              <a:ext uri="{FF2B5EF4-FFF2-40B4-BE49-F238E27FC236}">
                <a16:creationId xmlns:a16="http://schemas.microsoft.com/office/drawing/2014/main" id="{BE3F5A1E-F0AA-B5C1-7E7B-28DB0647C18E}"/>
              </a:ext>
            </a:extLst>
          </p:cNvPr>
          <p:cNvSpPr/>
          <p:nvPr/>
        </p:nvSpPr>
        <p:spPr>
          <a:xfrm>
            <a:off x="1258721" y="2623048"/>
            <a:ext cx="2456029" cy="718671"/>
          </a:xfrm>
          <a:prstGeom prst="rect">
            <a:avLst/>
          </a:prstGeom>
          <a:solidFill>
            <a:srgbClr val="00B8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≤4 weeks</a:t>
            </a:r>
          </a:p>
        </p:txBody>
      </p:sp>
      <p:sp>
        <p:nvSpPr>
          <p:cNvPr id="19" name="Rectangle 18">
            <a:extLst>
              <a:ext uri="{FF2B5EF4-FFF2-40B4-BE49-F238E27FC236}">
                <a16:creationId xmlns:a16="http://schemas.microsoft.com/office/drawing/2014/main" id="{0DABA86E-5387-D0C1-A491-7720771D2773}"/>
              </a:ext>
            </a:extLst>
          </p:cNvPr>
          <p:cNvSpPr/>
          <p:nvPr/>
        </p:nvSpPr>
        <p:spPr>
          <a:xfrm>
            <a:off x="3882725" y="2624531"/>
            <a:ext cx="2456029" cy="733612"/>
          </a:xfrm>
          <a:prstGeom prst="rect">
            <a:avLst/>
          </a:prstGeom>
          <a:solidFill>
            <a:srgbClr val="975C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&gt;4 weeks</a:t>
            </a:r>
          </a:p>
        </p:txBody>
      </p:sp>
      <p:sp>
        <p:nvSpPr>
          <p:cNvPr id="20" name="Rectangle 19">
            <a:extLst>
              <a:ext uri="{FF2B5EF4-FFF2-40B4-BE49-F238E27FC236}">
                <a16:creationId xmlns:a16="http://schemas.microsoft.com/office/drawing/2014/main" id="{1F9F0FA5-9620-64C1-3C05-3DBA53402A02}"/>
              </a:ext>
            </a:extLst>
          </p:cNvPr>
          <p:cNvSpPr/>
          <p:nvPr/>
        </p:nvSpPr>
        <p:spPr>
          <a:xfrm>
            <a:off x="4414031" y="4070827"/>
            <a:ext cx="2456013" cy="857393"/>
          </a:xfrm>
          <a:prstGeom prst="rect">
            <a:avLst/>
          </a:prstGeom>
          <a:solidFill>
            <a:srgbClr val="975CA5"/>
          </a:solidFill>
          <a:ln w="9525" cap="flat" cmpd="sng" algn="ctr">
            <a:noFill/>
            <a:prstDash val="solid"/>
          </a:ln>
          <a:effectLst/>
        </p:spPr>
        <p:txBody>
          <a:bodyPr rtlCol="0" anchor="ctr"/>
          <a:lstStyle/>
          <a:p>
            <a:pPr algn="ctr" defTabSz="914374">
              <a:defRPr/>
            </a:pPr>
            <a:r>
              <a:rPr lang="en-US" b="1" kern="0">
                <a:solidFill>
                  <a:srgbClr val="FFFFFF"/>
                </a:solidFill>
                <a:latin typeface="Calibri" panose="020F0502020204030204"/>
              </a:rPr>
              <a:t>RESTART</a:t>
            </a:r>
            <a:r>
              <a:rPr lang="en-US" kern="0">
                <a:solidFill>
                  <a:srgbClr val="FFFFFF"/>
                </a:solidFill>
                <a:latin typeface="Calibri" panose="020F0502020204030204"/>
              </a:rPr>
              <a:t> with two loading dose injections 1 month apart </a:t>
            </a:r>
          </a:p>
        </p:txBody>
      </p:sp>
      <p:sp>
        <p:nvSpPr>
          <p:cNvPr id="21" name="Rectangle 20">
            <a:extLst>
              <a:ext uri="{FF2B5EF4-FFF2-40B4-BE49-F238E27FC236}">
                <a16:creationId xmlns:a16="http://schemas.microsoft.com/office/drawing/2014/main" id="{9790807F-C7F7-B376-330E-F4CCA1BD4835}"/>
              </a:ext>
            </a:extLst>
          </p:cNvPr>
          <p:cNvSpPr/>
          <p:nvPr/>
        </p:nvSpPr>
        <p:spPr>
          <a:xfrm>
            <a:off x="4414031" y="5041169"/>
            <a:ext cx="2456012" cy="1057673"/>
          </a:xfrm>
          <a:prstGeom prst="rect">
            <a:avLst/>
          </a:prstGeom>
          <a:solidFill>
            <a:srgbClr val="975C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After loading doses  continue with injections every 2 months</a:t>
            </a:r>
          </a:p>
        </p:txBody>
      </p:sp>
      <p:cxnSp>
        <p:nvCxnSpPr>
          <p:cNvPr id="22" name="Elbow Connector 21">
            <a:extLst>
              <a:ext uri="{FF2B5EF4-FFF2-40B4-BE49-F238E27FC236}">
                <a16:creationId xmlns:a16="http://schemas.microsoft.com/office/drawing/2014/main" id="{8177500C-A1FF-2930-EB34-8B4E4B4383F6}"/>
              </a:ext>
            </a:extLst>
          </p:cNvPr>
          <p:cNvCxnSpPr>
            <a:stCxn id="18" idx="2"/>
            <a:endCxn id="16" idx="0"/>
          </p:cNvCxnSpPr>
          <p:nvPr/>
        </p:nvCxnSpPr>
        <p:spPr>
          <a:xfrm rot="5400000">
            <a:off x="1845839" y="3429930"/>
            <a:ext cx="729108" cy="552687"/>
          </a:xfrm>
          <a:prstGeom prst="bentConnector3">
            <a:avLst>
              <a:gd name="adj1" fmla="val 50000"/>
            </a:avLst>
          </a:prstGeom>
          <a:noFill/>
          <a:ln w="25400" cap="flat" cmpd="sng" algn="ctr">
            <a:solidFill>
              <a:srgbClr val="00B5DE"/>
            </a:solidFill>
            <a:prstDash val="solid"/>
            <a:tailEnd type="triangle"/>
          </a:ln>
          <a:effectLst/>
        </p:spPr>
      </p:cxnSp>
      <p:cxnSp>
        <p:nvCxnSpPr>
          <p:cNvPr id="23" name="Elbow Connector 22">
            <a:extLst>
              <a:ext uri="{FF2B5EF4-FFF2-40B4-BE49-F238E27FC236}">
                <a16:creationId xmlns:a16="http://schemas.microsoft.com/office/drawing/2014/main" id="{9C342A76-C407-1643-B17E-A2B742403AC0}"/>
              </a:ext>
            </a:extLst>
          </p:cNvPr>
          <p:cNvCxnSpPr>
            <a:stCxn id="19" idx="2"/>
            <a:endCxn id="20" idx="0"/>
          </p:cNvCxnSpPr>
          <p:nvPr/>
        </p:nvCxnSpPr>
        <p:spPr>
          <a:xfrm rot="16200000" flipH="1">
            <a:off x="5020047" y="3448836"/>
            <a:ext cx="712684" cy="531298"/>
          </a:xfrm>
          <a:prstGeom prst="bentConnector3">
            <a:avLst/>
          </a:prstGeom>
          <a:noFill/>
          <a:ln w="25400" cap="flat" cmpd="sng" algn="ctr">
            <a:solidFill>
              <a:srgbClr val="00B5DE"/>
            </a:solidFill>
            <a:prstDash val="solid"/>
            <a:tailEnd type="triangle"/>
          </a:ln>
          <a:effectLst/>
        </p:spPr>
      </p:cxnSp>
      <p:grpSp>
        <p:nvGrpSpPr>
          <p:cNvPr id="24" name="Group 23">
            <a:extLst>
              <a:ext uri="{FF2B5EF4-FFF2-40B4-BE49-F238E27FC236}">
                <a16:creationId xmlns:a16="http://schemas.microsoft.com/office/drawing/2014/main" id="{AD47A0C6-34C1-621C-98A6-9215052FBE81}"/>
              </a:ext>
            </a:extLst>
          </p:cNvPr>
          <p:cNvGrpSpPr/>
          <p:nvPr/>
        </p:nvGrpSpPr>
        <p:grpSpPr>
          <a:xfrm>
            <a:off x="2142011" y="6502912"/>
            <a:ext cx="2968728" cy="1683670"/>
            <a:chOff x="8633178" y="1453631"/>
            <a:chExt cx="2968728" cy="1683670"/>
          </a:xfrm>
        </p:grpSpPr>
        <p:sp>
          <p:nvSpPr>
            <p:cNvPr id="25" name="Rectangle 24">
              <a:extLst>
                <a:ext uri="{FF2B5EF4-FFF2-40B4-BE49-F238E27FC236}">
                  <a16:creationId xmlns:a16="http://schemas.microsoft.com/office/drawing/2014/main" id="{DC9E1751-B213-ACDD-09FA-5B4D6CA5EC07}"/>
                </a:ext>
              </a:extLst>
            </p:cNvPr>
            <p:cNvSpPr/>
            <p:nvPr/>
          </p:nvSpPr>
          <p:spPr>
            <a:xfrm>
              <a:off x="8707649" y="1453631"/>
              <a:ext cx="2894257" cy="164933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913EF1C-0EC9-26E3-9C05-000E47A29077}"/>
                </a:ext>
              </a:extLst>
            </p:cNvPr>
            <p:cNvSpPr txBox="1"/>
            <p:nvPr/>
          </p:nvSpPr>
          <p:spPr>
            <a:xfrm>
              <a:off x="8633178" y="1536863"/>
              <a:ext cx="2968728" cy="1600438"/>
            </a:xfrm>
            <a:prstGeom prst="rect">
              <a:avLst/>
            </a:prstGeom>
            <a:noFill/>
          </p:spPr>
          <p:txBody>
            <a:bodyPr wrap="square">
              <a:spAutoFit/>
            </a:bodyPr>
            <a:lstStyle/>
            <a:p>
              <a:pPr algn="ctr"/>
              <a:r>
                <a:rPr lang="en-US" sz="1400">
                  <a:solidFill>
                    <a:schemeClr val="tx1">
                      <a:lumMod val="50000"/>
                    </a:schemeClr>
                  </a:solidFill>
                </a:rPr>
                <a:t>The </a:t>
              </a:r>
              <a:r>
                <a:rPr lang="en-US" sz="1400" b="1">
                  <a:solidFill>
                    <a:srgbClr val="002060"/>
                  </a:solidFill>
                </a:rPr>
                <a:t>Target Injection Date </a:t>
              </a:r>
              <a:r>
                <a:rPr lang="en-US" sz="1400">
                  <a:solidFill>
                    <a:schemeClr val="tx1">
                      <a:lumMod val="50000"/>
                    </a:schemeClr>
                  </a:solidFill>
                </a:rPr>
                <a:t>is based on the date of the last injection received and what type of injection it was. </a:t>
              </a:r>
            </a:p>
            <a:p>
              <a:pPr algn="ctr"/>
              <a:endParaRPr lang="en-US" sz="1400">
                <a:solidFill>
                  <a:schemeClr val="tx1">
                    <a:lumMod val="50000"/>
                  </a:schemeClr>
                </a:solidFill>
              </a:endParaRPr>
            </a:p>
            <a:p>
              <a:pPr algn="ctr"/>
              <a:r>
                <a:rPr lang="en-US" sz="1400">
                  <a:solidFill>
                    <a:schemeClr val="tx1">
                      <a:lumMod val="50000"/>
                    </a:schemeClr>
                  </a:solidFill>
                </a:rPr>
                <a:t>Target Injection Date </a:t>
              </a:r>
            </a:p>
            <a:p>
              <a:pPr algn="ctr"/>
              <a:r>
                <a:rPr lang="en-US" sz="1400">
                  <a:solidFill>
                    <a:schemeClr val="tx1">
                      <a:lumMod val="50000"/>
                    </a:schemeClr>
                  </a:solidFill>
                </a:rPr>
                <a:t>= 4 weeks after the first injection</a:t>
              </a:r>
            </a:p>
            <a:p>
              <a:pPr algn="ctr"/>
              <a:r>
                <a:rPr lang="en-US" sz="1400">
                  <a:solidFill>
                    <a:schemeClr val="tx1">
                      <a:lumMod val="50000"/>
                    </a:schemeClr>
                  </a:solidFill>
                </a:rPr>
                <a:t>= 8 weeks after all other injections</a:t>
              </a:r>
              <a:endParaRPr lang="en-ZA" sz="1400">
                <a:solidFill>
                  <a:schemeClr val="tx1">
                    <a:lumMod val="50000"/>
                  </a:schemeClr>
                </a:solidFill>
              </a:endParaRPr>
            </a:p>
          </p:txBody>
        </p:sp>
      </p:grpSp>
      <p:sp>
        <p:nvSpPr>
          <p:cNvPr id="5" name="Title 4">
            <a:extLst>
              <a:ext uri="{FF2B5EF4-FFF2-40B4-BE49-F238E27FC236}">
                <a16:creationId xmlns:a16="http://schemas.microsoft.com/office/drawing/2014/main" id="{F0E9D689-E940-2BEF-1F59-7F3CF56291E7}"/>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46567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02334C-D422-820E-4B84-F3BE40D07982}"/>
              </a:ext>
            </a:extLst>
          </p:cNvPr>
          <p:cNvSpPr>
            <a:spLocks noGrp="1"/>
          </p:cNvSpPr>
          <p:nvPr>
            <p:ph type="body" sz="quarter" idx="15"/>
          </p:nvPr>
        </p:nvSpPr>
        <p:spPr>
          <a:xfrm>
            <a:off x="1105105" y="804315"/>
            <a:ext cx="4910142" cy="962491"/>
          </a:xfrm>
        </p:spPr>
        <p:txBody>
          <a:bodyPr/>
          <a:lstStyle/>
          <a:p>
            <a:pPr algn="ctr"/>
            <a:r>
              <a:rPr lang="en-US" sz="2800"/>
              <a:t>CAB-LA Discontinuation and Post-Discontinuation Visits</a:t>
            </a:r>
          </a:p>
        </p:txBody>
      </p:sp>
      <p:graphicFrame>
        <p:nvGraphicFramePr>
          <p:cNvPr id="5" name="Table 8">
            <a:extLst>
              <a:ext uri="{FF2B5EF4-FFF2-40B4-BE49-F238E27FC236}">
                <a16:creationId xmlns:a16="http://schemas.microsoft.com/office/drawing/2014/main" id="{42970642-6604-ADA3-61D2-DC905218931A}"/>
              </a:ext>
            </a:extLst>
          </p:cNvPr>
          <p:cNvGraphicFramePr>
            <a:graphicFrameLocks noGrp="1"/>
          </p:cNvGraphicFramePr>
          <p:nvPr>
            <p:extLst>
              <p:ext uri="{D42A27DB-BD31-4B8C-83A1-F6EECF244321}">
                <p14:modId xmlns:p14="http://schemas.microsoft.com/office/powerpoint/2010/main" val="1398740942"/>
              </p:ext>
            </p:extLst>
          </p:nvPr>
        </p:nvGraphicFramePr>
        <p:xfrm>
          <a:off x="560760" y="2005385"/>
          <a:ext cx="6307980" cy="3444864"/>
        </p:xfrm>
        <a:graphic>
          <a:graphicData uri="http://schemas.openxmlformats.org/drawingml/2006/table">
            <a:tbl>
              <a:tblPr firstRow="1" bandRow="1"/>
              <a:tblGrid>
                <a:gridCol w="6307980">
                  <a:extLst>
                    <a:ext uri="{9D8B030D-6E8A-4147-A177-3AD203B41FA5}">
                      <a16:colId xmlns:a16="http://schemas.microsoft.com/office/drawing/2014/main" val="2028361513"/>
                    </a:ext>
                  </a:extLst>
                </a:gridCol>
              </a:tblGrid>
              <a:tr h="649036">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000" b="1" i="0">
                          <a:solidFill>
                            <a:schemeClr val="bg1"/>
                          </a:solidFill>
                          <a:effectLst/>
                          <a:latin typeface="+mn-lt"/>
                        </a:rPr>
                        <a:t>Discontinuation and Post-Discontinuation Visit Procedures </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39490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HIV testing</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3657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Address any lingering side effects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60402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Counsel on need for HIV prevention during the ‘tail’ period and offer effective prevention services, including oral PrEP if eligible</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4253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Counsel on need to attend post-discontinuation visits for 12 months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21739308"/>
                  </a:ext>
                </a:extLst>
              </a:tr>
              <a:tr h="3657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Provide STI screening, condoms and contraception as needed.</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309841002"/>
                  </a:ext>
                </a:extLst>
              </a:tr>
              <a:tr h="6400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Assess pregnancy and breastfeeding status among women (per national guidelines)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989451750"/>
                  </a:ext>
                </a:extLst>
              </a:tr>
            </a:tbl>
          </a:graphicData>
        </a:graphic>
      </p:graphicFrame>
      <p:graphicFrame>
        <p:nvGraphicFramePr>
          <p:cNvPr id="6" name="Table 7">
            <a:extLst>
              <a:ext uri="{FF2B5EF4-FFF2-40B4-BE49-F238E27FC236}">
                <a16:creationId xmlns:a16="http://schemas.microsoft.com/office/drawing/2014/main" id="{E968005D-67AE-F52A-A153-55C1B697BF55}"/>
              </a:ext>
            </a:extLst>
          </p:cNvPr>
          <p:cNvGraphicFramePr>
            <a:graphicFrameLocks/>
          </p:cNvGraphicFramePr>
          <p:nvPr>
            <p:extLst>
              <p:ext uri="{D42A27DB-BD31-4B8C-83A1-F6EECF244321}">
                <p14:modId xmlns:p14="http://schemas.microsoft.com/office/powerpoint/2010/main" val="3309943553"/>
              </p:ext>
            </p:extLst>
          </p:nvPr>
        </p:nvGraphicFramePr>
        <p:xfrm>
          <a:off x="560760" y="6492503"/>
          <a:ext cx="6307980" cy="2883094"/>
        </p:xfrm>
        <a:graphic>
          <a:graphicData uri="http://schemas.openxmlformats.org/drawingml/2006/table">
            <a:tbl>
              <a:tblPr bandRow="1">
                <a:tableStyleId>{5DA37D80-6434-44D0-A028-1B22A696006F}</a:tableStyleId>
              </a:tblPr>
              <a:tblGrid>
                <a:gridCol w="6307980">
                  <a:extLst>
                    <a:ext uri="{9D8B030D-6E8A-4147-A177-3AD203B41FA5}">
                      <a16:colId xmlns:a16="http://schemas.microsoft.com/office/drawing/2014/main" val="2137187019"/>
                    </a:ext>
                  </a:extLst>
                </a:gridCol>
              </a:tblGrid>
              <a:tr h="0">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CAB-LA will remain in your body for 12 months.</a:t>
                      </a:r>
                      <a:br>
                        <a:rPr lang="en-US" sz="1600" b="0">
                          <a:solidFill>
                            <a:schemeClr val="tx1">
                              <a:lumMod val="50000"/>
                            </a:schemeClr>
                          </a:solidFill>
                        </a:rPr>
                      </a:br>
                      <a:r>
                        <a:rPr lang="en-US" sz="1600" b="0" i="1">
                          <a:solidFill>
                            <a:schemeClr val="tx1">
                              <a:lumMod val="50000"/>
                            </a:schemeClr>
                          </a:solidFill>
                        </a:rPr>
                        <a:t>During the period after your last injection, the levels of CAB-LA in your body will slowly decrease. This is sometimes called the CAB-LA ‘tail’.</a:t>
                      </a:r>
                    </a:p>
                  </a:txBody>
                  <a:tcPr anchor="ctr"/>
                </a:tc>
                <a:extLst>
                  <a:ext uri="{0D108BD9-81ED-4DB2-BD59-A6C34878D82A}">
                    <a16:rowId xmlns:a16="http://schemas.microsoft.com/office/drawing/2014/main" val="123738849"/>
                  </a:ext>
                </a:extLst>
              </a:tr>
              <a:tr h="993334">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It is important to protect yourself from HIV during this time.</a:t>
                      </a:r>
                      <a:br>
                        <a:rPr lang="en-US" sz="1600" b="0">
                          <a:solidFill>
                            <a:schemeClr val="tx1">
                              <a:lumMod val="50000"/>
                            </a:schemeClr>
                          </a:solidFill>
                        </a:rPr>
                      </a:br>
                      <a:r>
                        <a:rPr lang="en-US" sz="1600" b="0" i="1">
                          <a:solidFill>
                            <a:schemeClr val="tx1">
                              <a:lumMod val="50000"/>
                            </a:schemeClr>
                          </a:solidFill>
                        </a:rPr>
                        <a:t>If you get HIV during this time, it may be harder to detect and treat. It is important that you use other effective HIV prevention methods.</a:t>
                      </a:r>
                    </a:p>
                  </a:txBody>
                  <a:tcPr anchor="ctr"/>
                </a:tc>
                <a:extLst>
                  <a:ext uri="{0D108BD9-81ED-4DB2-BD59-A6C34878D82A}">
                    <a16:rowId xmlns:a16="http://schemas.microsoft.com/office/drawing/2014/main" val="1333426615"/>
                  </a:ext>
                </a:extLst>
              </a:tr>
              <a:tr h="772732">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Continue to come to visits during this time.</a:t>
                      </a:r>
                      <a:br>
                        <a:rPr lang="en-US" sz="1600" b="0">
                          <a:solidFill>
                            <a:schemeClr val="tx1">
                              <a:lumMod val="50000"/>
                            </a:schemeClr>
                          </a:solidFill>
                        </a:rPr>
                      </a:br>
                      <a:r>
                        <a:rPr lang="en-US" sz="1600" b="0" i="1">
                          <a:solidFill>
                            <a:schemeClr val="tx1">
                              <a:lumMod val="50000"/>
                            </a:schemeClr>
                          </a:solidFill>
                        </a:rPr>
                        <a:t>It is important that you attend visits to test for HIV every 3 months during this time. We can also support you to use effective HIV prevention methods.</a:t>
                      </a:r>
                    </a:p>
                  </a:txBody>
                  <a:tcPr anchor="ctr"/>
                </a:tc>
                <a:extLst>
                  <a:ext uri="{0D108BD9-81ED-4DB2-BD59-A6C34878D82A}">
                    <a16:rowId xmlns:a16="http://schemas.microsoft.com/office/drawing/2014/main" val="1170619718"/>
                  </a:ext>
                </a:extLst>
              </a:tr>
            </a:tbl>
          </a:graphicData>
        </a:graphic>
      </p:graphicFrame>
      <p:sp>
        <p:nvSpPr>
          <p:cNvPr id="7" name="TextBox 6">
            <a:extLst>
              <a:ext uri="{FF2B5EF4-FFF2-40B4-BE49-F238E27FC236}">
                <a16:creationId xmlns:a16="http://schemas.microsoft.com/office/drawing/2014/main" id="{175A0C46-57D0-9FC3-7C34-DDF996F06266}"/>
              </a:ext>
            </a:extLst>
          </p:cNvPr>
          <p:cNvSpPr txBox="1"/>
          <p:nvPr/>
        </p:nvSpPr>
        <p:spPr>
          <a:xfrm>
            <a:off x="560760" y="5996179"/>
            <a:ext cx="6233445" cy="369332"/>
          </a:xfrm>
          <a:prstGeom prst="rect">
            <a:avLst/>
          </a:prstGeom>
          <a:solidFill>
            <a:schemeClr val="accent2">
              <a:lumMod val="75000"/>
            </a:schemeClr>
          </a:solidFill>
        </p:spPr>
        <p:txBody>
          <a:bodyPr wrap="square" rtlCol="0">
            <a:spAutoFit/>
          </a:bodyPr>
          <a:lstStyle/>
          <a:p>
            <a:pPr algn="ctr"/>
            <a:r>
              <a:rPr lang="en-US" b="1">
                <a:solidFill>
                  <a:schemeClr val="bg1"/>
                </a:solidFill>
              </a:rPr>
              <a:t>Key Messages </a:t>
            </a:r>
          </a:p>
        </p:txBody>
      </p:sp>
      <p:sp>
        <p:nvSpPr>
          <p:cNvPr id="8" name="Title 7">
            <a:extLst>
              <a:ext uri="{FF2B5EF4-FFF2-40B4-BE49-F238E27FC236}">
                <a16:creationId xmlns:a16="http://schemas.microsoft.com/office/drawing/2014/main" id="{C3882215-DE97-136C-13BE-880D144DBA74}"/>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47971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1F900-1E97-6DEE-6F9D-41D9D6830130}"/>
              </a:ext>
            </a:extLst>
          </p:cNvPr>
          <p:cNvSpPr>
            <a:spLocks noGrp="1"/>
          </p:cNvSpPr>
          <p:nvPr>
            <p:ph type="body" sz="quarter" idx="15"/>
          </p:nvPr>
        </p:nvSpPr>
        <p:spPr/>
        <p:txBody>
          <a:bodyPr/>
          <a:lstStyle/>
          <a:p>
            <a:pPr algn="ctr"/>
            <a:r>
              <a:rPr lang="en-US"/>
              <a:t>Eligibility Criteria for CAB-LA​</a:t>
            </a:r>
          </a:p>
        </p:txBody>
      </p:sp>
      <p:graphicFrame>
        <p:nvGraphicFramePr>
          <p:cNvPr id="12" name="Table 6">
            <a:extLst>
              <a:ext uri="{FF2B5EF4-FFF2-40B4-BE49-F238E27FC236}">
                <a16:creationId xmlns:a16="http://schemas.microsoft.com/office/drawing/2014/main" id="{40254C7A-A5A0-7953-3B66-04DE91551632}"/>
              </a:ext>
            </a:extLst>
          </p:cNvPr>
          <p:cNvGraphicFramePr>
            <a:graphicFrameLocks noGrp="1"/>
          </p:cNvGraphicFramePr>
          <p:nvPr>
            <p:extLst>
              <p:ext uri="{D42A27DB-BD31-4B8C-83A1-F6EECF244321}">
                <p14:modId xmlns:p14="http://schemas.microsoft.com/office/powerpoint/2010/main" val="3442119816"/>
              </p:ext>
            </p:extLst>
          </p:nvPr>
        </p:nvGraphicFramePr>
        <p:xfrm>
          <a:off x="559456" y="1747520"/>
          <a:ext cx="6307981" cy="4594332"/>
        </p:xfrm>
        <a:graphic>
          <a:graphicData uri="http://schemas.openxmlformats.org/drawingml/2006/table">
            <a:tbl>
              <a:tblPr bandRow="1"/>
              <a:tblGrid>
                <a:gridCol w="783127">
                  <a:extLst>
                    <a:ext uri="{9D8B030D-6E8A-4147-A177-3AD203B41FA5}">
                      <a16:colId xmlns:a16="http://schemas.microsoft.com/office/drawing/2014/main" val="88375935"/>
                    </a:ext>
                  </a:extLst>
                </a:gridCol>
                <a:gridCol w="2123948">
                  <a:extLst>
                    <a:ext uri="{9D8B030D-6E8A-4147-A177-3AD203B41FA5}">
                      <a16:colId xmlns:a16="http://schemas.microsoft.com/office/drawing/2014/main" val="2550204581"/>
                    </a:ext>
                  </a:extLst>
                </a:gridCol>
                <a:gridCol w="3400906">
                  <a:extLst>
                    <a:ext uri="{9D8B030D-6E8A-4147-A177-3AD203B41FA5}">
                      <a16:colId xmlns:a16="http://schemas.microsoft.com/office/drawing/2014/main" val="3314912646"/>
                    </a:ext>
                  </a:extLst>
                </a:gridCol>
              </a:tblGrid>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gridSpan="2">
                  <a:txBody>
                    <a:bodyPr/>
                    <a:lstStyle/>
                    <a:p>
                      <a:pPr algn="l" rtl="0" fontAlgn="base"/>
                      <a:r>
                        <a:rPr lang="en-US" sz="1800" b="0" i="0">
                          <a:solidFill>
                            <a:schemeClr val="bg1"/>
                          </a:solidFill>
                          <a:effectLst/>
                          <a:latin typeface="Calibri" panose="020F0502020204030204" pitchFamily="34" charset="0"/>
                        </a:rPr>
                        <a:t>HIV seronegative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hMerge="1">
                  <a:txBody>
                    <a:bodyPr/>
                    <a:lstStyle/>
                    <a:p>
                      <a:endParaRPr lang="en-US"/>
                    </a:p>
                  </a:txBody>
                  <a:tcPr/>
                </a:tc>
                <a:extLst>
                  <a:ext uri="{0D108BD9-81ED-4DB2-BD59-A6C34878D82A}">
                    <a16:rowId xmlns:a16="http://schemas.microsoft.com/office/drawing/2014/main" val="1352558444"/>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gridSpan="2">
                  <a:txBody>
                    <a:bodyPr/>
                    <a:lstStyle/>
                    <a:p>
                      <a:pPr algn="l" rtl="0" fontAlgn="base"/>
                      <a:r>
                        <a:rPr lang="en-US" sz="1800" b="0" i="0">
                          <a:solidFill>
                            <a:schemeClr val="bg1"/>
                          </a:solidFill>
                          <a:effectLst/>
                          <a:latin typeface="Calibri" panose="020F0502020204030204" pitchFamily="34" charset="0"/>
                        </a:rPr>
                        <a:t>No suspicion of acute HIV infection</a:t>
                      </a:r>
                      <a:endParaRPr lang="en-US" sz="1800" b="0" i="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hMerge="1">
                  <a:txBody>
                    <a:bodyPr/>
                    <a:lstStyle/>
                    <a:p>
                      <a:endParaRPr lang="en-US"/>
                    </a:p>
                  </a:txBody>
                  <a:tcPr/>
                </a:tc>
                <a:extLst>
                  <a:ext uri="{0D108BD9-81ED-4DB2-BD59-A6C34878D82A}">
                    <a16:rowId xmlns:a16="http://schemas.microsoft.com/office/drawing/2014/main" val="1936848373"/>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gridSpan="2">
                  <a:txBody>
                    <a:bodyPr/>
                    <a:lstStyle/>
                    <a:p>
                      <a:pPr algn="l" rtl="0" fontAlgn="base"/>
                      <a:r>
                        <a:rPr lang="en-US" sz="1800" b="0" i="0">
                          <a:solidFill>
                            <a:schemeClr val="bg1"/>
                          </a:solidFill>
                          <a:effectLst/>
                          <a:latin typeface="Calibri" panose="020F0502020204030204" pitchFamily="34" charset="0"/>
                        </a:rPr>
                        <a:t>At substantial risk for HIV infection or requesting PrEP</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hMerge="1">
                  <a:txBody>
                    <a:bodyPr/>
                    <a:lstStyle/>
                    <a:p>
                      <a:endParaRPr lang="en-US"/>
                    </a:p>
                  </a:txBody>
                  <a:tcPr/>
                </a:tc>
                <a:extLst>
                  <a:ext uri="{0D108BD9-81ED-4DB2-BD59-A6C34878D82A}">
                    <a16:rowId xmlns:a16="http://schemas.microsoft.com/office/drawing/2014/main" val="1089206737"/>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gridSpan="2">
                  <a:txBody>
                    <a:bodyPr/>
                    <a:lstStyle/>
                    <a:p>
                      <a:pPr algn="l" rtl="0" fontAlgn="base"/>
                      <a:r>
                        <a:rPr lang="en-US" sz="1800" b="0" i="0">
                          <a:solidFill>
                            <a:schemeClr val="tx2"/>
                          </a:solidFill>
                          <a:effectLst/>
                          <a:latin typeface="Calibri" panose="020F0502020204030204" pitchFamily="34" charset="0"/>
                        </a:rPr>
                        <a:t>Willingness to use PrEP as prescribed</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hMerge="1">
                  <a:txBody>
                    <a:bodyPr/>
                    <a:lstStyle/>
                    <a:p>
                      <a:endParaRPr lang="en-US"/>
                    </a:p>
                  </a:txBody>
                  <a:tcPr/>
                </a:tc>
                <a:extLst>
                  <a:ext uri="{0D108BD9-81ED-4DB2-BD59-A6C34878D82A}">
                    <a16:rowId xmlns:a16="http://schemas.microsoft.com/office/drawing/2014/main" val="3490195665"/>
                  </a:ext>
                </a:extLst>
              </a:tr>
              <a:tr h="227092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800" b="0" i="0">
                          <a:solidFill>
                            <a:schemeClr val="bg1"/>
                          </a:solidFill>
                          <a:effectLst/>
                          <a:latin typeface="Calibri" panose="020F0502020204030204" pitchFamily="34" charset="0"/>
                        </a:rPr>
                        <a:t>No contraindications to receiving CAB-LA​</a:t>
                      </a:r>
                      <a:endParaRPr lang="en-US" sz="1800" b="0" i="0">
                        <a:solidFill>
                          <a:schemeClr val="bg1"/>
                        </a:solidFill>
                        <a:effectLst/>
                        <a:latin typeface="Arial" panose="020B0604020202020204" pitchFamily="34" charset="0"/>
                      </a:endParaRPr>
                    </a:p>
                  </a:txBody>
                  <a:tcPr anchor="ctr">
                    <a:lnL w="12700" cmpd="sng">
                      <a:solidFill>
                        <a:srgbClr val="FFFFFF"/>
                      </a:solidFill>
                    </a:lnL>
                    <a:lnR w="952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70AD47"/>
                    </a:solidFill>
                  </a:tcPr>
                </a:tc>
                <a:tc>
                  <a:txBody>
                    <a:bodyPr/>
                    <a:lstStyle/>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Weight &gt;35 kg​</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Not taking contraindicated medications​</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Not pregnant or breastfeeding*​</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 buttock implants or fillers​</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 history of allergic or hypersensitivity reactions to cabotegravir</a:t>
                      </a:r>
                    </a:p>
                  </a:txBody>
                  <a:tcPr anchor="ctr">
                    <a:lnL w="9525" cap="flat" cmpd="sng" algn="ctr">
                      <a:solidFill>
                        <a:schemeClr val="bg1"/>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3681385710"/>
                  </a:ext>
                </a:extLst>
              </a:tr>
            </a:tbl>
          </a:graphicData>
        </a:graphic>
      </p:graphicFrame>
      <p:sp>
        <p:nvSpPr>
          <p:cNvPr id="13" name="Rectangle 12">
            <a:extLst>
              <a:ext uri="{FF2B5EF4-FFF2-40B4-BE49-F238E27FC236}">
                <a16:creationId xmlns:a16="http://schemas.microsoft.com/office/drawing/2014/main" id="{90827366-F0A0-19B7-94E9-6D6C2E6B1F09}"/>
              </a:ext>
            </a:extLst>
          </p:cNvPr>
          <p:cNvSpPr/>
          <p:nvPr/>
        </p:nvSpPr>
        <p:spPr>
          <a:xfrm>
            <a:off x="855551" y="1866907"/>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5" name="TextBox 4">
            <a:extLst>
              <a:ext uri="{FF2B5EF4-FFF2-40B4-BE49-F238E27FC236}">
                <a16:creationId xmlns:a16="http://schemas.microsoft.com/office/drawing/2014/main" id="{CF3B7EFF-D8A7-D9B1-CF21-EC047F82C0A6}"/>
              </a:ext>
            </a:extLst>
          </p:cNvPr>
          <p:cNvSpPr txBox="1"/>
          <p:nvPr/>
        </p:nvSpPr>
        <p:spPr>
          <a:xfrm>
            <a:off x="559456" y="6330666"/>
            <a:ext cx="6307979" cy="276999"/>
          </a:xfrm>
          <a:prstGeom prst="rect">
            <a:avLst/>
          </a:prstGeom>
          <a:noFill/>
        </p:spPr>
        <p:txBody>
          <a:bodyPr wrap="square">
            <a:spAutoFit/>
          </a:bodyPr>
          <a:lstStyle/>
          <a:p>
            <a:r>
              <a:rPr lang="en-US" sz="1200">
                <a:solidFill>
                  <a:srgbClr val="000000"/>
                </a:solidFill>
                <a:latin typeface="Calibri" panose="020F0502020204030204" pitchFamily="34" charset="0"/>
              </a:rPr>
              <a:t>*As per national guidelines​</a:t>
            </a:r>
            <a:endParaRPr lang="en-US" sz="1200">
              <a:solidFill>
                <a:srgbClr val="000000"/>
              </a:solidFill>
            </a:endParaRPr>
          </a:p>
        </p:txBody>
      </p:sp>
      <p:sp>
        <p:nvSpPr>
          <p:cNvPr id="2" name="Rectangle 1">
            <a:extLst>
              <a:ext uri="{FF2B5EF4-FFF2-40B4-BE49-F238E27FC236}">
                <a16:creationId xmlns:a16="http://schemas.microsoft.com/office/drawing/2014/main" id="{78439BDC-C148-9A1F-2B21-C6E1211A9728}"/>
              </a:ext>
            </a:extLst>
          </p:cNvPr>
          <p:cNvSpPr/>
          <p:nvPr/>
        </p:nvSpPr>
        <p:spPr>
          <a:xfrm>
            <a:off x="855551" y="2311711"/>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7" name="Rectangle 6">
            <a:extLst>
              <a:ext uri="{FF2B5EF4-FFF2-40B4-BE49-F238E27FC236}">
                <a16:creationId xmlns:a16="http://schemas.microsoft.com/office/drawing/2014/main" id="{79C7A48D-D4EE-AFA3-40D6-A3AC3CFF1712}"/>
              </a:ext>
            </a:extLst>
          </p:cNvPr>
          <p:cNvSpPr/>
          <p:nvPr/>
        </p:nvSpPr>
        <p:spPr>
          <a:xfrm>
            <a:off x="855551" y="2756515"/>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b="1" kern="0">
              <a:solidFill>
                <a:srgbClr val="FFFFFF"/>
              </a:solidFill>
              <a:latin typeface="Calibri" panose="020F0502020204030204"/>
            </a:endParaRPr>
          </a:p>
        </p:txBody>
      </p:sp>
      <p:sp>
        <p:nvSpPr>
          <p:cNvPr id="8" name="Rectangle 7">
            <a:extLst>
              <a:ext uri="{FF2B5EF4-FFF2-40B4-BE49-F238E27FC236}">
                <a16:creationId xmlns:a16="http://schemas.microsoft.com/office/drawing/2014/main" id="{0A9DAC0A-384B-8CB6-9DD7-30A05CBA9268}"/>
              </a:ext>
            </a:extLst>
          </p:cNvPr>
          <p:cNvSpPr/>
          <p:nvPr/>
        </p:nvSpPr>
        <p:spPr>
          <a:xfrm>
            <a:off x="855551" y="3165775"/>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9" name="Rectangle 8">
            <a:extLst>
              <a:ext uri="{FF2B5EF4-FFF2-40B4-BE49-F238E27FC236}">
                <a16:creationId xmlns:a16="http://schemas.microsoft.com/office/drawing/2014/main" id="{308C2FD7-1A45-2019-FF2D-937AD4E95DF5}"/>
              </a:ext>
            </a:extLst>
          </p:cNvPr>
          <p:cNvSpPr/>
          <p:nvPr/>
        </p:nvSpPr>
        <p:spPr>
          <a:xfrm>
            <a:off x="855551" y="4793819"/>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10" name="TextBox 9">
            <a:extLst>
              <a:ext uri="{FF2B5EF4-FFF2-40B4-BE49-F238E27FC236}">
                <a16:creationId xmlns:a16="http://schemas.microsoft.com/office/drawing/2014/main" id="{9B7B86A0-CF1E-C253-E5AC-1D2FDFE354E7}"/>
              </a:ext>
            </a:extLst>
          </p:cNvPr>
          <p:cNvSpPr txBox="1"/>
          <p:nvPr/>
        </p:nvSpPr>
        <p:spPr>
          <a:xfrm rot="16200000" flipH="1">
            <a:off x="2100945" y="7796808"/>
            <a:ext cx="2755583" cy="646331"/>
          </a:xfrm>
          <a:prstGeom prst="rect">
            <a:avLst/>
          </a:prstGeom>
          <a:noFill/>
        </p:spPr>
        <p:txBody>
          <a:bodyPr wrap="square">
            <a:spAutoFit/>
          </a:bodyPr>
          <a:lstStyle/>
          <a:p>
            <a:pPr algn="ctr" defTabSz="914374">
              <a:defRPr/>
            </a:pPr>
            <a:r>
              <a:rPr lang="en-US" b="1" kern="0">
                <a:solidFill>
                  <a:srgbClr val="70AD47"/>
                </a:solidFill>
              </a:rPr>
              <a:t>Contraindicated Medications with CAB-LA</a:t>
            </a:r>
            <a:endParaRPr lang="en-ZA" b="1" kern="0">
              <a:solidFill>
                <a:srgbClr val="70AD47"/>
              </a:solidFill>
            </a:endParaRPr>
          </a:p>
        </p:txBody>
      </p:sp>
      <p:sp>
        <p:nvSpPr>
          <p:cNvPr id="11" name="TextBox 10">
            <a:extLst>
              <a:ext uri="{FF2B5EF4-FFF2-40B4-BE49-F238E27FC236}">
                <a16:creationId xmlns:a16="http://schemas.microsoft.com/office/drawing/2014/main" id="{DFEB6E89-C283-F582-7D2D-22E43F4E53C0}"/>
              </a:ext>
            </a:extLst>
          </p:cNvPr>
          <p:cNvSpPr txBox="1"/>
          <p:nvPr/>
        </p:nvSpPr>
        <p:spPr>
          <a:xfrm>
            <a:off x="3950763" y="6658036"/>
            <a:ext cx="2916671" cy="2923877"/>
          </a:xfrm>
          <a:prstGeom prst="rect">
            <a:avLst/>
          </a:prstGeom>
          <a:noFill/>
          <a:ln w="57150">
            <a:solidFill>
              <a:srgbClr val="70AD47"/>
            </a:solidFill>
          </a:ln>
        </p:spPr>
        <p:txBody>
          <a:bodyPr wrap="square">
            <a:spAutoFit/>
          </a:bodyPr>
          <a:lstStyle/>
          <a:p>
            <a:pPr defTabSz="914374">
              <a:spcAft>
                <a:spcPts val="600"/>
              </a:spcAft>
              <a:defRPr/>
            </a:pPr>
            <a:r>
              <a:rPr lang="en-US" sz="1600" b="1" kern="0">
                <a:solidFill>
                  <a:srgbClr val="000000"/>
                </a:solidFill>
              </a:rPr>
              <a:t>Anticonvulsants:​</a:t>
            </a:r>
          </a:p>
          <a:p>
            <a:pPr marL="457187" lvl="2">
              <a:spcAft>
                <a:spcPts val="600"/>
              </a:spcAft>
              <a:defRPr/>
            </a:pPr>
            <a:r>
              <a:rPr lang="en-US" sz="1600" kern="0">
                <a:solidFill>
                  <a:srgbClr val="000000"/>
                </a:solidFill>
              </a:rPr>
              <a:t>Carbamazepine​</a:t>
            </a:r>
          </a:p>
          <a:p>
            <a:pPr marL="457187" lvl="2">
              <a:spcAft>
                <a:spcPts val="600"/>
              </a:spcAft>
              <a:defRPr/>
            </a:pPr>
            <a:r>
              <a:rPr lang="en-US" sz="1600" kern="0">
                <a:solidFill>
                  <a:srgbClr val="000000"/>
                </a:solidFill>
              </a:rPr>
              <a:t>Oxcarbazepine​</a:t>
            </a:r>
          </a:p>
          <a:p>
            <a:pPr marL="457187" lvl="2">
              <a:spcAft>
                <a:spcPts val="600"/>
              </a:spcAft>
              <a:defRPr/>
            </a:pPr>
            <a:r>
              <a:rPr lang="en-US" sz="1600" kern="0">
                <a:solidFill>
                  <a:srgbClr val="000000"/>
                </a:solidFill>
              </a:rPr>
              <a:t>Phenobarbital​</a:t>
            </a:r>
          </a:p>
          <a:p>
            <a:pPr marL="457187" lvl="2">
              <a:spcAft>
                <a:spcPts val="600"/>
              </a:spcAft>
              <a:defRPr/>
            </a:pPr>
            <a:r>
              <a:rPr lang="en-US" sz="1600" kern="0">
                <a:solidFill>
                  <a:srgbClr val="000000"/>
                </a:solidFill>
              </a:rPr>
              <a:t>Phenytoin</a:t>
            </a:r>
          </a:p>
          <a:p>
            <a:pPr defTabSz="914374">
              <a:spcAft>
                <a:spcPts val="600"/>
              </a:spcAft>
              <a:defRPr/>
            </a:pPr>
            <a:r>
              <a:rPr lang="en-US" sz="1600" b="1" kern="0">
                <a:solidFill>
                  <a:srgbClr val="000000"/>
                </a:solidFill>
              </a:rPr>
              <a:t>Anti-tuberculosis medications:</a:t>
            </a:r>
            <a:r>
              <a:rPr lang="en-US" sz="1600" kern="0">
                <a:solidFill>
                  <a:srgbClr val="000000"/>
                </a:solidFill>
              </a:rPr>
              <a:t>​</a:t>
            </a:r>
          </a:p>
          <a:p>
            <a:pPr marL="457187" lvl="2">
              <a:spcAft>
                <a:spcPts val="600"/>
              </a:spcAft>
              <a:defRPr/>
            </a:pPr>
            <a:r>
              <a:rPr lang="en-US" sz="1600" kern="0">
                <a:solidFill>
                  <a:srgbClr val="000000"/>
                </a:solidFill>
              </a:rPr>
              <a:t>Rifampin/rifampicin​</a:t>
            </a:r>
          </a:p>
          <a:p>
            <a:pPr marL="457187" lvl="2">
              <a:spcAft>
                <a:spcPts val="600"/>
              </a:spcAft>
              <a:defRPr/>
            </a:pPr>
            <a:r>
              <a:rPr lang="en-US" sz="1600" kern="0">
                <a:solidFill>
                  <a:srgbClr val="000000"/>
                </a:solidFill>
              </a:rPr>
              <a:t>Rifapentine​</a:t>
            </a:r>
          </a:p>
          <a:p>
            <a:pPr marL="457187" lvl="2">
              <a:spcAft>
                <a:spcPts val="600"/>
              </a:spcAft>
              <a:defRPr/>
            </a:pPr>
            <a:r>
              <a:rPr lang="en-US" sz="1600" kern="0">
                <a:solidFill>
                  <a:srgbClr val="000000"/>
                </a:solidFill>
              </a:rPr>
              <a:t>Rifabutin​</a:t>
            </a:r>
          </a:p>
        </p:txBody>
      </p:sp>
      <p:sp>
        <p:nvSpPr>
          <p:cNvPr id="14" name="Title 13">
            <a:extLst>
              <a:ext uri="{FF2B5EF4-FFF2-40B4-BE49-F238E27FC236}">
                <a16:creationId xmlns:a16="http://schemas.microsoft.com/office/drawing/2014/main" id="{D643B86F-B701-D737-A433-B7659D644C48}"/>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80277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70CB49F-A5E1-01E9-C26B-6E701F8D89D5}"/>
              </a:ext>
            </a:extLst>
          </p:cNvPr>
          <p:cNvSpPr>
            <a:spLocks noGrp="1"/>
          </p:cNvSpPr>
          <p:nvPr>
            <p:ph type="body" sz="quarter" idx="15"/>
          </p:nvPr>
        </p:nvSpPr>
        <p:spPr/>
        <p:txBody>
          <a:bodyPr/>
          <a:lstStyle/>
          <a:p>
            <a:pPr algn="ctr"/>
            <a:r>
              <a:rPr lang="en-US"/>
              <a:t>CAB-LA Dosing Schedule</a:t>
            </a:r>
          </a:p>
        </p:txBody>
      </p:sp>
      <p:sp>
        <p:nvSpPr>
          <p:cNvPr id="41" name="Freeform 22">
            <a:extLst>
              <a:ext uri="{FF2B5EF4-FFF2-40B4-BE49-F238E27FC236}">
                <a16:creationId xmlns:a16="http://schemas.microsoft.com/office/drawing/2014/main" id="{34FE9359-F399-333A-5EA5-F7137CD87A86}"/>
              </a:ext>
            </a:extLst>
          </p:cNvPr>
          <p:cNvSpPr/>
          <p:nvPr/>
        </p:nvSpPr>
        <p:spPr>
          <a:xfrm rot="13500000">
            <a:off x="4236406" y="2577444"/>
            <a:ext cx="1252084" cy="125282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solidFill>
            <a:srgbClr val="022169"/>
          </a:solidFill>
          <a:ln w="5715" cap="flat">
            <a:noFill/>
            <a:prstDash val="solid"/>
            <a:miter/>
          </a:ln>
        </p:spPr>
        <p:txBody>
          <a:bodyPr rtlCol="0" anchor="ctr"/>
          <a:lstStyle/>
          <a:p>
            <a:pPr defTabSz="914374">
              <a:defRPr/>
            </a:pPr>
            <a:endParaRPr lang="en-US" kern="0">
              <a:solidFill>
                <a:prstClr val="black"/>
              </a:solidFill>
            </a:endParaRPr>
          </a:p>
        </p:txBody>
      </p:sp>
      <p:sp>
        <p:nvSpPr>
          <p:cNvPr id="42" name="Right Arrow 41">
            <a:extLst>
              <a:ext uri="{FF2B5EF4-FFF2-40B4-BE49-F238E27FC236}">
                <a16:creationId xmlns:a16="http://schemas.microsoft.com/office/drawing/2014/main" id="{7C581EC2-BCF8-B0B5-E784-7E0F7585942A}"/>
              </a:ext>
            </a:extLst>
          </p:cNvPr>
          <p:cNvSpPr/>
          <p:nvPr/>
        </p:nvSpPr>
        <p:spPr>
          <a:xfrm rot="5400000">
            <a:off x="-164672" y="4119675"/>
            <a:ext cx="5130244" cy="825376"/>
          </a:xfrm>
          <a:prstGeom prst="rightArrow">
            <a:avLst>
              <a:gd name="adj1" fmla="val 47790"/>
              <a:gd name="adj2" fmla="val 59583"/>
            </a:avLst>
          </a:prstGeom>
          <a:gradFill flip="none" rotWithShape="1">
            <a:gsLst>
              <a:gs pos="11000">
                <a:srgbClr val="44546A"/>
              </a:gs>
              <a:gs pos="68000">
                <a:srgbClr val="00B5DE"/>
              </a:gs>
            </a:gsLst>
            <a:lin ang="0" scaled="1"/>
            <a:tileRect/>
          </a:gra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43" name="TextBox 42">
            <a:extLst>
              <a:ext uri="{FF2B5EF4-FFF2-40B4-BE49-F238E27FC236}">
                <a16:creationId xmlns:a16="http://schemas.microsoft.com/office/drawing/2014/main" id="{DA606D92-1D93-37EB-A236-B4006BDE8D74}"/>
              </a:ext>
            </a:extLst>
          </p:cNvPr>
          <p:cNvSpPr txBox="1"/>
          <p:nvPr/>
        </p:nvSpPr>
        <p:spPr>
          <a:xfrm rot="16200000">
            <a:off x="804940" y="2616929"/>
            <a:ext cx="2107352" cy="646331"/>
          </a:xfrm>
          <a:prstGeom prst="rect">
            <a:avLst/>
          </a:prstGeom>
          <a:noFill/>
        </p:spPr>
        <p:txBody>
          <a:bodyPr wrap="square">
            <a:spAutoFit/>
          </a:bodyPr>
          <a:lstStyle/>
          <a:p>
            <a:pPr algn="ctr" defTabSz="914374">
              <a:defRPr/>
            </a:pPr>
            <a:r>
              <a:rPr lang="en-US" b="1" kern="0">
                <a:solidFill>
                  <a:srgbClr val="022169"/>
                </a:solidFill>
                <a:latin typeface="Century Gothic" panose="020B0502020202020204" pitchFamily="34" charset="0"/>
                <a:cs typeface="Arial"/>
              </a:rPr>
              <a:t>LOADING</a:t>
            </a:r>
            <a:r>
              <a:rPr lang="en-US" kern="0">
                <a:solidFill>
                  <a:srgbClr val="022169"/>
                </a:solidFill>
              </a:rPr>
              <a:t> </a:t>
            </a:r>
          </a:p>
          <a:p>
            <a:pPr algn="ctr" defTabSz="914374">
              <a:defRPr/>
            </a:pPr>
            <a:r>
              <a:rPr lang="en-US" b="1" kern="0">
                <a:solidFill>
                  <a:srgbClr val="022169"/>
                </a:solidFill>
                <a:latin typeface="Century Gothic" panose="020B0502020202020204" pitchFamily="34" charset="0"/>
                <a:cs typeface="Arial"/>
              </a:rPr>
              <a:t>DOSES</a:t>
            </a:r>
          </a:p>
        </p:txBody>
      </p:sp>
      <p:sp>
        <p:nvSpPr>
          <p:cNvPr id="44" name="TextBox 43">
            <a:extLst>
              <a:ext uri="{FF2B5EF4-FFF2-40B4-BE49-F238E27FC236}">
                <a16:creationId xmlns:a16="http://schemas.microsoft.com/office/drawing/2014/main" id="{70F170E0-3B5E-4308-17FD-E41A9BD2F448}"/>
              </a:ext>
            </a:extLst>
          </p:cNvPr>
          <p:cNvSpPr txBox="1"/>
          <p:nvPr/>
        </p:nvSpPr>
        <p:spPr>
          <a:xfrm rot="16200000">
            <a:off x="934086" y="5161583"/>
            <a:ext cx="2107352" cy="369332"/>
          </a:xfrm>
          <a:prstGeom prst="rect">
            <a:avLst/>
          </a:prstGeom>
          <a:noFill/>
        </p:spPr>
        <p:txBody>
          <a:bodyPr wrap="square">
            <a:spAutoFit/>
          </a:bodyPr>
          <a:lstStyle/>
          <a:p>
            <a:pPr algn="ctr" defTabSz="914374">
              <a:defRPr/>
            </a:pPr>
            <a:r>
              <a:rPr lang="en-US" b="1" kern="0">
                <a:solidFill>
                  <a:srgbClr val="00B5DE"/>
                </a:solidFill>
                <a:latin typeface="Century Gothic" panose="020B0502020202020204" pitchFamily="34" charset="0"/>
                <a:cs typeface="Arial"/>
              </a:rPr>
              <a:t>CONTINUATION</a:t>
            </a:r>
            <a:endParaRPr lang="en-US" kern="0">
              <a:solidFill>
                <a:srgbClr val="00B5DE"/>
              </a:solidFill>
            </a:endParaRPr>
          </a:p>
        </p:txBody>
      </p:sp>
      <p:grpSp>
        <p:nvGrpSpPr>
          <p:cNvPr id="45" name="Graphic 13">
            <a:extLst>
              <a:ext uri="{FF2B5EF4-FFF2-40B4-BE49-F238E27FC236}">
                <a16:creationId xmlns:a16="http://schemas.microsoft.com/office/drawing/2014/main" id="{2467062D-1148-317E-6AD3-06F5AAF1EF82}"/>
              </a:ext>
            </a:extLst>
          </p:cNvPr>
          <p:cNvGrpSpPr/>
          <p:nvPr/>
        </p:nvGrpSpPr>
        <p:grpSpPr>
          <a:xfrm rot="13500000">
            <a:off x="4608045" y="2948440"/>
            <a:ext cx="493128" cy="493564"/>
            <a:chOff x="4738687" y="2085975"/>
            <a:chExt cx="2700337" cy="2702750"/>
          </a:xfrm>
          <a:solidFill>
            <a:srgbClr val="014385"/>
          </a:solidFill>
        </p:grpSpPr>
        <p:sp>
          <p:nvSpPr>
            <p:cNvPr id="46" name="Freeform 45">
              <a:extLst>
                <a:ext uri="{FF2B5EF4-FFF2-40B4-BE49-F238E27FC236}">
                  <a16:creationId xmlns:a16="http://schemas.microsoft.com/office/drawing/2014/main" id="{7CDE1675-C42E-AC64-BB02-ED97F6ADDCCC}"/>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7" name="Freeform 46">
              <a:extLst>
                <a:ext uri="{FF2B5EF4-FFF2-40B4-BE49-F238E27FC236}">
                  <a16:creationId xmlns:a16="http://schemas.microsoft.com/office/drawing/2014/main" id="{F80BE07D-BF04-E5D3-776D-A006A0FD85F9}"/>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8" name="Freeform 47">
              <a:extLst>
                <a:ext uri="{FF2B5EF4-FFF2-40B4-BE49-F238E27FC236}">
                  <a16:creationId xmlns:a16="http://schemas.microsoft.com/office/drawing/2014/main" id="{4161F5E5-9490-4DDA-0654-B649491A9921}"/>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9" name="Freeform 48">
              <a:extLst>
                <a:ext uri="{FF2B5EF4-FFF2-40B4-BE49-F238E27FC236}">
                  <a16:creationId xmlns:a16="http://schemas.microsoft.com/office/drawing/2014/main" id="{05BAD49B-2332-B8FA-E874-6B72FDC07880}"/>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0" name="Freeform 49">
              <a:extLst>
                <a:ext uri="{FF2B5EF4-FFF2-40B4-BE49-F238E27FC236}">
                  <a16:creationId xmlns:a16="http://schemas.microsoft.com/office/drawing/2014/main" id="{71A45711-8805-129A-F643-3F0D7F969592}"/>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51" name="Graphic 13">
            <a:extLst>
              <a:ext uri="{FF2B5EF4-FFF2-40B4-BE49-F238E27FC236}">
                <a16:creationId xmlns:a16="http://schemas.microsoft.com/office/drawing/2014/main" id="{B020E610-A526-03A2-AFDC-7F156511FA36}"/>
              </a:ext>
            </a:extLst>
          </p:cNvPr>
          <p:cNvGrpSpPr/>
          <p:nvPr/>
        </p:nvGrpSpPr>
        <p:grpSpPr>
          <a:xfrm rot="13500000">
            <a:off x="4245981" y="4566736"/>
            <a:ext cx="1252084" cy="1252823"/>
            <a:chOff x="2667000" y="0"/>
            <a:chExt cx="6856363" cy="6860413"/>
          </a:xfrm>
          <a:solidFill>
            <a:srgbClr val="01ADD8"/>
          </a:solidFill>
        </p:grpSpPr>
        <p:sp>
          <p:nvSpPr>
            <p:cNvPr id="52" name="Freeform 51">
              <a:extLst>
                <a:ext uri="{FF2B5EF4-FFF2-40B4-BE49-F238E27FC236}">
                  <a16:creationId xmlns:a16="http://schemas.microsoft.com/office/drawing/2014/main" id="{786A343F-1757-713D-4192-2C3EABAFE7E9}"/>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3" name="Freeform 52">
              <a:extLst>
                <a:ext uri="{FF2B5EF4-FFF2-40B4-BE49-F238E27FC236}">
                  <a16:creationId xmlns:a16="http://schemas.microsoft.com/office/drawing/2014/main" id="{E3C3A343-0266-5C77-3D28-57BDA88061AD}"/>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4" name="Freeform 53">
              <a:extLst>
                <a:ext uri="{FF2B5EF4-FFF2-40B4-BE49-F238E27FC236}">
                  <a16:creationId xmlns:a16="http://schemas.microsoft.com/office/drawing/2014/main" id="{580664B9-B8DE-7808-28FA-7587093E0895}"/>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5" name="Freeform 54">
              <a:extLst>
                <a:ext uri="{FF2B5EF4-FFF2-40B4-BE49-F238E27FC236}">
                  <a16:creationId xmlns:a16="http://schemas.microsoft.com/office/drawing/2014/main" id="{191CAD6B-D57A-4762-3805-50FD81C89D27}"/>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6" name="Freeform 55">
              <a:extLst>
                <a:ext uri="{FF2B5EF4-FFF2-40B4-BE49-F238E27FC236}">
                  <a16:creationId xmlns:a16="http://schemas.microsoft.com/office/drawing/2014/main" id="{C942F55F-60EA-0C2B-6086-03AD1BB512ED}"/>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7" name="Freeform 56">
              <a:extLst>
                <a:ext uri="{FF2B5EF4-FFF2-40B4-BE49-F238E27FC236}">
                  <a16:creationId xmlns:a16="http://schemas.microsoft.com/office/drawing/2014/main" id="{4CBF30BE-3FAC-9733-CF1D-7A1CCCBF9FBC}"/>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58" name="Graphic 13">
            <a:extLst>
              <a:ext uri="{FF2B5EF4-FFF2-40B4-BE49-F238E27FC236}">
                <a16:creationId xmlns:a16="http://schemas.microsoft.com/office/drawing/2014/main" id="{ECEBBBE2-175B-784D-FFEE-66D344166732}"/>
              </a:ext>
            </a:extLst>
          </p:cNvPr>
          <p:cNvGrpSpPr/>
          <p:nvPr/>
        </p:nvGrpSpPr>
        <p:grpSpPr>
          <a:xfrm rot="13500000">
            <a:off x="4226833" y="5577779"/>
            <a:ext cx="1252084" cy="1252823"/>
            <a:chOff x="2667000" y="0"/>
            <a:chExt cx="6856363" cy="6860413"/>
          </a:xfrm>
          <a:solidFill>
            <a:srgbClr val="00B5DE"/>
          </a:solidFill>
        </p:grpSpPr>
        <p:sp>
          <p:nvSpPr>
            <p:cNvPr id="59" name="Freeform 58">
              <a:extLst>
                <a:ext uri="{FF2B5EF4-FFF2-40B4-BE49-F238E27FC236}">
                  <a16:creationId xmlns:a16="http://schemas.microsoft.com/office/drawing/2014/main" id="{CCBF408F-7D09-8A4A-F1EC-8032F0ED13D6}"/>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0" name="Freeform 59">
              <a:extLst>
                <a:ext uri="{FF2B5EF4-FFF2-40B4-BE49-F238E27FC236}">
                  <a16:creationId xmlns:a16="http://schemas.microsoft.com/office/drawing/2014/main" id="{8223F4E2-5CE0-6D14-1526-A2ACA109BA45}"/>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1" name="Freeform 60">
              <a:extLst>
                <a:ext uri="{FF2B5EF4-FFF2-40B4-BE49-F238E27FC236}">
                  <a16:creationId xmlns:a16="http://schemas.microsoft.com/office/drawing/2014/main" id="{574BD912-8DFF-6B48-1855-3554C5E87781}"/>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2" name="Freeform 61">
              <a:extLst>
                <a:ext uri="{FF2B5EF4-FFF2-40B4-BE49-F238E27FC236}">
                  <a16:creationId xmlns:a16="http://schemas.microsoft.com/office/drawing/2014/main" id="{751DDB38-8E7F-8EDE-21C7-8251E23DD4C6}"/>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3" name="Freeform 62">
              <a:extLst>
                <a:ext uri="{FF2B5EF4-FFF2-40B4-BE49-F238E27FC236}">
                  <a16:creationId xmlns:a16="http://schemas.microsoft.com/office/drawing/2014/main" id="{03A61901-CAA7-E414-26B4-F220F5831178}"/>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4" name="Freeform 63">
              <a:extLst>
                <a:ext uri="{FF2B5EF4-FFF2-40B4-BE49-F238E27FC236}">
                  <a16:creationId xmlns:a16="http://schemas.microsoft.com/office/drawing/2014/main" id="{9E77D118-4D51-C647-B54A-C07F2287CE69}"/>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sp>
        <p:nvSpPr>
          <p:cNvPr id="65" name="TextBox 64">
            <a:extLst>
              <a:ext uri="{FF2B5EF4-FFF2-40B4-BE49-F238E27FC236}">
                <a16:creationId xmlns:a16="http://schemas.microsoft.com/office/drawing/2014/main" id="{11E85069-ACEE-2B7F-7E97-6A1C8DFECCBC}"/>
              </a:ext>
            </a:extLst>
          </p:cNvPr>
          <p:cNvSpPr txBox="1"/>
          <p:nvPr/>
        </p:nvSpPr>
        <p:spPr>
          <a:xfrm>
            <a:off x="2823973" y="2310489"/>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1</a:t>
            </a:r>
            <a:endParaRPr lang="en-US" sz="1600" kern="0">
              <a:solidFill>
                <a:srgbClr val="022169"/>
              </a:solidFill>
            </a:endParaRPr>
          </a:p>
        </p:txBody>
      </p:sp>
      <p:sp>
        <p:nvSpPr>
          <p:cNvPr id="66" name="TextBox 65">
            <a:extLst>
              <a:ext uri="{FF2B5EF4-FFF2-40B4-BE49-F238E27FC236}">
                <a16:creationId xmlns:a16="http://schemas.microsoft.com/office/drawing/2014/main" id="{7B1C5C1A-6588-8FEE-BF1C-33C98527FEC1}"/>
              </a:ext>
            </a:extLst>
          </p:cNvPr>
          <p:cNvSpPr txBox="1"/>
          <p:nvPr/>
        </p:nvSpPr>
        <p:spPr>
          <a:xfrm>
            <a:off x="2823973" y="3030407"/>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2</a:t>
            </a:r>
            <a:endParaRPr lang="en-US" sz="1600" kern="0">
              <a:solidFill>
                <a:srgbClr val="022169"/>
              </a:solidFill>
            </a:endParaRPr>
          </a:p>
        </p:txBody>
      </p:sp>
      <p:sp>
        <p:nvSpPr>
          <p:cNvPr id="67" name="TextBox 66">
            <a:extLst>
              <a:ext uri="{FF2B5EF4-FFF2-40B4-BE49-F238E27FC236}">
                <a16:creationId xmlns:a16="http://schemas.microsoft.com/office/drawing/2014/main" id="{2A33DF1A-C873-5208-82DD-4D7DF0ADD89C}"/>
              </a:ext>
            </a:extLst>
          </p:cNvPr>
          <p:cNvSpPr txBox="1"/>
          <p:nvPr/>
        </p:nvSpPr>
        <p:spPr>
          <a:xfrm>
            <a:off x="2823973" y="4073252"/>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4</a:t>
            </a:r>
            <a:endParaRPr lang="en-US" sz="1600" kern="0">
              <a:solidFill>
                <a:srgbClr val="022169"/>
              </a:solidFill>
            </a:endParaRPr>
          </a:p>
        </p:txBody>
      </p:sp>
      <p:sp>
        <p:nvSpPr>
          <p:cNvPr id="68" name="TextBox 67">
            <a:extLst>
              <a:ext uri="{FF2B5EF4-FFF2-40B4-BE49-F238E27FC236}">
                <a16:creationId xmlns:a16="http://schemas.microsoft.com/office/drawing/2014/main" id="{D92C2352-612D-AAD4-E7D0-5C9E7267638B}"/>
              </a:ext>
            </a:extLst>
          </p:cNvPr>
          <p:cNvSpPr txBox="1"/>
          <p:nvPr/>
        </p:nvSpPr>
        <p:spPr>
          <a:xfrm>
            <a:off x="2823973" y="5052219"/>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6</a:t>
            </a:r>
            <a:endParaRPr lang="en-US" sz="1600" kern="0">
              <a:solidFill>
                <a:srgbClr val="022169"/>
              </a:solidFill>
            </a:endParaRPr>
          </a:p>
        </p:txBody>
      </p:sp>
      <p:sp>
        <p:nvSpPr>
          <p:cNvPr id="69" name="TextBox 68">
            <a:extLst>
              <a:ext uri="{FF2B5EF4-FFF2-40B4-BE49-F238E27FC236}">
                <a16:creationId xmlns:a16="http://schemas.microsoft.com/office/drawing/2014/main" id="{CF347B33-4B67-00B9-F27F-4C4F514CB93E}"/>
              </a:ext>
            </a:extLst>
          </p:cNvPr>
          <p:cNvSpPr txBox="1"/>
          <p:nvPr/>
        </p:nvSpPr>
        <p:spPr>
          <a:xfrm>
            <a:off x="2823973" y="6031186"/>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8</a:t>
            </a:r>
            <a:endParaRPr lang="en-US" sz="1600" kern="0">
              <a:solidFill>
                <a:srgbClr val="022169"/>
              </a:solidFill>
            </a:endParaRPr>
          </a:p>
        </p:txBody>
      </p:sp>
      <p:grpSp>
        <p:nvGrpSpPr>
          <p:cNvPr id="70" name="Graphic 13">
            <a:extLst>
              <a:ext uri="{FF2B5EF4-FFF2-40B4-BE49-F238E27FC236}">
                <a16:creationId xmlns:a16="http://schemas.microsoft.com/office/drawing/2014/main" id="{7B23EE3F-9778-BD54-EBD4-F6CB93A6429B}"/>
              </a:ext>
            </a:extLst>
          </p:cNvPr>
          <p:cNvGrpSpPr/>
          <p:nvPr/>
        </p:nvGrpSpPr>
        <p:grpSpPr>
          <a:xfrm rot="13500000">
            <a:off x="4226835" y="3605567"/>
            <a:ext cx="1252085" cy="1252823"/>
            <a:chOff x="2667000" y="0"/>
            <a:chExt cx="6856363" cy="6860413"/>
          </a:xfrm>
          <a:solidFill>
            <a:srgbClr val="01ADD8"/>
          </a:solidFill>
        </p:grpSpPr>
        <p:sp>
          <p:nvSpPr>
            <p:cNvPr id="71" name="Freeform 36">
              <a:extLst>
                <a:ext uri="{FF2B5EF4-FFF2-40B4-BE49-F238E27FC236}">
                  <a16:creationId xmlns:a16="http://schemas.microsoft.com/office/drawing/2014/main" id="{EFFBE8E5-3479-E8F4-7107-BFC351EB2C41}"/>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2" name="Freeform 37">
              <a:extLst>
                <a:ext uri="{FF2B5EF4-FFF2-40B4-BE49-F238E27FC236}">
                  <a16:creationId xmlns:a16="http://schemas.microsoft.com/office/drawing/2014/main" id="{A05DE005-A5B3-A6E4-FE50-2363506C771B}"/>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3" name="Freeform 38">
              <a:extLst>
                <a:ext uri="{FF2B5EF4-FFF2-40B4-BE49-F238E27FC236}">
                  <a16:creationId xmlns:a16="http://schemas.microsoft.com/office/drawing/2014/main" id="{AE7C0D90-434C-2DD4-02D4-0D9EB9C4590C}"/>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4" name="Freeform 39">
              <a:extLst>
                <a:ext uri="{FF2B5EF4-FFF2-40B4-BE49-F238E27FC236}">
                  <a16:creationId xmlns:a16="http://schemas.microsoft.com/office/drawing/2014/main" id="{E3D69F3F-0323-91E4-B30B-B13AFB824AEA}"/>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5" name="Freeform 40">
              <a:extLst>
                <a:ext uri="{FF2B5EF4-FFF2-40B4-BE49-F238E27FC236}">
                  <a16:creationId xmlns:a16="http://schemas.microsoft.com/office/drawing/2014/main" id="{BF0A9ADB-8959-77A2-7416-5F462ABF805B}"/>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6" name="Freeform 41">
              <a:extLst>
                <a:ext uri="{FF2B5EF4-FFF2-40B4-BE49-F238E27FC236}">
                  <a16:creationId xmlns:a16="http://schemas.microsoft.com/office/drawing/2014/main" id="{D9DB3456-6E51-8960-1DCA-4A25761EE024}"/>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77" name="Graphic 13">
            <a:extLst>
              <a:ext uri="{FF2B5EF4-FFF2-40B4-BE49-F238E27FC236}">
                <a16:creationId xmlns:a16="http://schemas.microsoft.com/office/drawing/2014/main" id="{BE771450-F2E4-17E1-2514-DE80536EA1FE}"/>
              </a:ext>
            </a:extLst>
          </p:cNvPr>
          <p:cNvGrpSpPr/>
          <p:nvPr/>
        </p:nvGrpSpPr>
        <p:grpSpPr>
          <a:xfrm rot="13500000">
            <a:off x="4226832" y="1807893"/>
            <a:ext cx="1252084" cy="1252823"/>
            <a:chOff x="2667000" y="-1"/>
            <a:chExt cx="6856361" cy="6860411"/>
          </a:xfrm>
          <a:solidFill>
            <a:srgbClr val="00B5DE"/>
          </a:solidFill>
        </p:grpSpPr>
        <p:sp>
          <p:nvSpPr>
            <p:cNvPr id="78" name="Freeform 77">
              <a:extLst>
                <a:ext uri="{FF2B5EF4-FFF2-40B4-BE49-F238E27FC236}">
                  <a16:creationId xmlns:a16="http://schemas.microsoft.com/office/drawing/2014/main" id="{03E7F4AF-6BCA-10B6-3FDB-D613E4347509}"/>
                </a:ext>
              </a:extLst>
            </p:cNvPr>
            <p:cNvSpPr/>
            <p:nvPr/>
          </p:nvSpPr>
          <p:spPr>
            <a:xfrm>
              <a:off x="2667000" y="-1"/>
              <a:ext cx="6856361" cy="6860411"/>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solidFill>
              <a:srgbClr val="022169"/>
            </a:solidFill>
            <a:ln w="571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28D6DB7E-9566-F530-62D3-112F251BB71F}"/>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solidFill>
              <a:srgbClr val="022169"/>
            </a:solidFill>
            <a:ln w="571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AF9B3A10-1A7E-30D6-4F50-F0BDAB2650DD}"/>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AC9FBDA1-AF45-05A7-7F91-24D91FEF0D3C}"/>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7717F6C-5BE5-1518-7042-F7F6F159DC78}"/>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07866595-0BFD-BF14-6C82-95EFE16FADB7}"/>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grpSp>
      <p:sp>
        <p:nvSpPr>
          <p:cNvPr id="85" name="Content Placeholder 2">
            <a:extLst>
              <a:ext uri="{FF2B5EF4-FFF2-40B4-BE49-F238E27FC236}">
                <a16:creationId xmlns:a16="http://schemas.microsoft.com/office/drawing/2014/main" id="{F57CB5EA-D3E6-38B1-1AB3-6DEF5BFF4623}"/>
              </a:ext>
            </a:extLst>
          </p:cNvPr>
          <p:cNvSpPr txBox="1">
            <a:spLocks/>
          </p:cNvSpPr>
          <p:nvPr/>
        </p:nvSpPr>
        <p:spPr>
          <a:xfrm>
            <a:off x="684947" y="7570178"/>
            <a:ext cx="6016104" cy="1523318"/>
          </a:xfrm>
          <a:prstGeom prst="rect">
            <a:avLst/>
          </a:prstGeom>
          <a:solidFill>
            <a:schemeClr val="accent3">
              <a:lumMod val="20000"/>
              <a:lumOff val="80000"/>
            </a:schemeClr>
          </a:solidFill>
          <a:ln w="76200">
            <a:noFill/>
          </a:ln>
        </p:spPr>
        <p:txBody>
          <a:bodyPr anchor="ctr">
            <a:noAutofit/>
          </a:bodyPr>
          <a:lstStyle>
            <a:lvl1pPr marL="358148" indent="-358148" algn="l" defTabSz="1432590"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a:lstStyle>
          <a:p>
            <a:pPr marL="285741" indent="-285741">
              <a:lnSpc>
                <a:spcPct val="100000"/>
              </a:lnSpc>
              <a:spcBef>
                <a:spcPts val="600"/>
              </a:spcBef>
              <a:spcAft>
                <a:spcPts val="600"/>
              </a:spcAft>
            </a:pPr>
            <a:r>
              <a:rPr lang="en-US" sz="2000">
                <a:solidFill>
                  <a:srgbClr val="000000"/>
                </a:solidFill>
              </a:rPr>
              <a:t>First 2 loading dose injections given 4 weeks apart</a:t>
            </a:r>
          </a:p>
          <a:p>
            <a:pPr marL="285741" indent="-285741">
              <a:lnSpc>
                <a:spcPct val="100000"/>
              </a:lnSpc>
              <a:spcBef>
                <a:spcPts val="600"/>
              </a:spcBef>
              <a:spcAft>
                <a:spcPts val="600"/>
              </a:spcAft>
            </a:pPr>
            <a:r>
              <a:rPr lang="en-US" sz="2000">
                <a:solidFill>
                  <a:srgbClr val="000000"/>
                </a:solidFill>
              </a:rPr>
              <a:t>Then 1 injection every 8 weeks thereafter</a:t>
            </a:r>
          </a:p>
          <a:p>
            <a:pPr marL="285741" indent="-285741">
              <a:lnSpc>
                <a:spcPct val="100000"/>
              </a:lnSpc>
              <a:spcBef>
                <a:spcPts val="600"/>
              </a:spcBef>
              <a:spcAft>
                <a:spcPts val="600"/>
              </a:spcAft>
            </a:pPr>
            <a:r>
              <a:rPr lang="en-US" sz="2000">
                <a:solidFill>
                  <a:srgbClr val="000000"/>
                </a:solidFill>
              </a:rPr>
              <a:t>Window period for injections is +/- 1 week</a:t>
            </a:r>
          </a:p>
        </p:txBody>
      </p:sp>
      <p:sp>
        <p:nvSpPr>
          <p:cNvPr id="5" name="Title 4">
            <a:extLst>
              <a:ext uri="{FF2B5EF4-FFF2-40B4-BE49-F238E27FC236}">
                <a16:creationId xmlns:a16="http://schemas.microsoft.com/office/drawing/2014/main" id="{E9BD8EAB-59CC-7E40-8308-C3B4874F92C5}"/>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12871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DEBFCA3-C5C9-7835-4C1B-FED3ACDE4102}"/>
              </a:ext>
            </a:extLst>
          </p:cNvPr>
          <p:cNvSpPr>
            <a:spLocks noGrp="1"/>
          </p:cNvSpPr>
          <p:nvPr>
            <p:ph type="body" sz="quarter" idx="15"/>
          </p:nvPr>
        </p:nvSpPr>
        <p:spPr/>
        <p:txBody>
          <a:bodyPr/>
          <a:lstStyle/>
          <a:p>
            <a:pPr algn="ctr"/>
            <a:r>
              <a:rPr lang="en-US"/>
              <a:t>Initiation Schedule and Window​</a:t>
            </a:r>
          </a:p>
        </p:txBody>
      </p:sp>
      <p:sp>
        <p:nvSpPr>
          <p:cNvPr id="30" name="Frame 29">
            <a:extLst>
              <a:ext uri="{FF2B5EF4-FFF2-40B4-BE49-F238E27FC236}">
                <a16:creationId xmlns:a16="http://schemas.microsoft.com/office/drawing/2014/main" id="{9AF4E7F5-C6F3-B7C1-5B50-FCB9618F1E1E}"/>
              </a:ext>
            </a:extLst>
          </p:cNvPr>
          <p:cNvSpPr/>
          <p:nvPr/>
        </p:nvSpPr>
        <p:spPr>
          <a:xfrm>
            <a:off x="417541" y="2021888"/>
            <a:ext cx="6594418" cy="4378912"/>
          </a:xfrm>
          <a:prstGeom prst="frame">
            <a:avLst>
              <a:gd name="adj1" fmla="val 783"/>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31" name="Rectangle 30">
            <a:extLst>
              <a:ext uri="{FF2B5EF4-FFF2-40B4-BE49-F238E27FC236}">
                <a16:creationId xmlns:a16="http://schemas.microsoft.com/office/drawing/2014/main" id="{06D51048-804F-EB1A-5ED5-BCD896A3A516}"/>
              </a:ext>
            </a:extLst>
          </p:cNvPr>
          <p:cNvSpPr/>
          <p:nvPr/>
        </p:nvSpPr>
        <p:spPr>
          <a:xfrm>
            <a:off x="677935" y="1694283"/>
            <a:ext cx="721208" cy="782240"/>
          </a:xfrm>
          <a:prstGeom prst="rect">
            <a:avLst/>
          </a:prstGeom>
          <a:solidFill>
            <a:sysClr val="window" lastClr="FFFFFF"/>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grpSp>
        <p:nvGrpSpPr>
          <p:cNvPr id="32" name="Content Placeholder 4" descr="Daily calendar outline">
            <a:extLst>
              <a:ext uri="{FF2B5EF4-FFF2-40B4-BE49-F238E27FC236}">
                <a16:creationId xmlns:a16="http://schemas.microsoft.com/office/drawing/2014/main" id="{B875E226-DA17-4AC7-1EE0-0294CFC55EA7}"/>
              </a:ext>
            </a:extLst>
          </p:cNvPr>
          <p:cNvGrpSpPr/>
          <p:nvPr/>
        </p:nvGrpSpPr>
        <p:grpSpPr>
          <a:xfrm>
            <a:off x="775537" y="1775324"/>
            <a:ext cx="620163" cy="620163"/>
            <a:chOff x="2988920" y="1801413"/>
            <a:chExt cx="647700" cy="647700"/>
          </a:xfrm>
          <a:solidFill>
            <a:srgbClr val="00B5DE"/>
          </a:solidFill>
        </p:grpSpPr>
        <p:sp>
          <p:nvSpPr>
            <p:cNvPr id="33" name="Freeform 32">
              <a:extLst>
                <a:ext uri="{FF2B5EF4-FFF2-40B4-BE49-F238E27FC236}">
                  <a16:creationId xmlns:a16="http://schemas.microsoft.com/office/drawing/2014/main" id="{2CEBC341-C7A2-E34D-B0B9-3BF6D0D7A5F1}"/>
                </a:ext>
              </a:extLst>
            </p:cNvPr>
            <p:cNvSpPr/>
            <p:nvPr/>
          </p:nvSpPr>
          <p:spPr>
            <a:xfrm>
              <a:off x="2988920" y="1801413"/>
              <a:ext cx="647700" cy="647700"/>
            </a:xfrm>
            <a:custGeom>
              <a:avLst/>
              <a:gdLst>
                <a:gd name="connsiteX0" fmla="*/ 514350 w 647700"/>
                <a:gd name="connsiteY0" fmla="*/ 57150 h 647700"/>
                <a:gd name="connsiteX1" fmla="*/ 514350 w 647700"/>
                <a:gd name="connsiteY1" fmla="*/ 9525 h 647700"/>
                <a:gd name="connsiteX2" fmla="*/ 504825 w 647700"/>
                <a:gd name="connsiteY2" fmla="*/ 0 h 647700"/>
                <a:gd name="connsiteX3" fmla="*/ 495300 w 647700"/>
                <a:gd name="connsiteY3" fmla="*/ 9525 h 647700"/>
                <a:gd name="connsiteX4" fmla="*/ 495300 w 647700"/>
                <a:gd name="connsiteY4" fmla="*/ 57150 h 647700"/>
                <a:gd name="connsiteX5" fmla="*/ 152400 w 647700"/>
                <a:gd name="connsiteY5" fmla="*/ 57150 h 647700"/>
                <a:gd name="connsiteX6" fmla="*/ 152400 w 647700"/>
                <a:gd name="connsiteY6" fmla="*/ 9525 h 647700"/>
                <a:gd name="connsiteX7" fmla="*/ 142875 w 647700"/>
                <a:gd name="connsiteY7" fmla="*/ 0 h 647700"/>
                <a:gd name="connsiteX8" fmla="*/ 133350 w 647700"/>
                <a:gd name="connsiteY8" fmla="*/ 9525 h 647700"/>
                <a:gd name="connsiteX9" fmla="*/ 133350 w 647700"/>
                <a:gd name="connsiteY9" fmla="*/ 57150 h 647700"/>
                <a:gd name="connsiteX10" fmla="*/ 0 w 647700"/>
                <a:gd name="connsiteY10" fmla="*/ 57150 h 647700"/>
                <a:gd name="connsiteX11" fmla="*/ 0 w 647700"/>
                <a:gd name="connsiteY11" fmla="*/ 647700 h 647700"/>
                <a:gd name="connsiteX12" fmla="*/ 647700 w 647700"/>
                <a:gd name="connsiteY12" fmla="*/ 647700 h 647700"/>
                <a:gd name="connsiteX13" fmla="*/ 647700 w 647700"/>
                <a:gd name="connsiteY13" fmla="*/ 57150 h 647700"/>
                <a:gd name="connsiteX14" fmla="*/ 628650 w 647700"/>
                <a:gd name="connsiteY14" fmla="*/ 628650 h 647700"/>
                <a:gd name="connsiteX15" fmla="*/ 19050 w 647700"/>
                <a:gd name="connsiteY15" fmla="*/ 628650 h 647700"/>
                <a:gd name="connsiteX16" fmla="*/ 19050 w 647700"/>
                <a:gd name="connsiteY16" fmla="*/ 209550 h 647700"/>
                <a:gd name="connsiteX17" fmla="*/ 628650 w 647700"/>
                <a:gd name="connsiteY17" fmla="*/ 209550 h 647700"/>
                <a:gd name="connsiteX18" fmla="*/ 19050 w 647700"/>
                <a:gd name="connsiteY18" fmla="*/ 190500 h 647700"/>
                <a:gd name="connsiteX19" fmla="*/ 19050 w 647700"/>
                <a:gd name="connsiteY19" fmla="*/ 76200 h 647700"/>
                <a:gd name="connsiteX20" fmla="*/ 133350 w 647700"/>
                <a:gd name="connsiteY20" fmla="*/ 76200 h 647700"/>
                <a:gd name="connsiteX21" fmla="*/ 133350 w 647700"/>
                <a:gd name="connsiteY21" fmla="*/ 114300 h 647700"/>
                <a:gd name="connsiteX22" fmla="*/ 142875 w 647700"/>
                <a:gd name="connsiteY22" fmla="*/ 123825 h 647700"/>
                <a:gd name="connsiteX23" fmla="*/ 152400 w 647700"/>
                <a:gd name="connsiteY23" fmla="*/ 114300 h 647700"/>
                <a:gd name="connsiteX24" fmla="*/ 152400 w 647700"/>
                <a:gd name="connsiteY24" fmla="*/ 76200 h 647700"/>
                <a:gd name="connsiteX25" fmla="*/ 495300 w 647700"/>
                <a:gd name="connsiteY25" fmla="*/ 76200 h 647700"/>
                <a:gd name="connsiteX26" fmla="*/ 495300 w 647700"/>
                <a:gd name="connsiteY26" fmla="*/ 114300 h 647700"/>
                <a:gd name="connsiteX27" fmla="*/ 504825 w 647700"/>
                <a:gd name="connsiteY27" fmla="*/ 123825 h 647700"/>
                <a:gd name="connsiteX28" fmla="*/ 514350 w 647700"/>
                <a:gd name="connsiteY28" fmla="*/ 114300 h 647700"/>
                <a:gd name="connsiteX29" fmla="*/ 514350 w 647700"/>
                <a:gd name="connsiteY29" fmla="*/ 76200 h 647700"/>
                <a:gd name="connsiteX30" fmla="*/ 628650 w 647700"/>
                <a:gd name="connsiteY30" fmla="*/ 76200 h 647700"/>
                <a:gd name="connsiteX31" fmla="*/ 628650 w 647700"/>
                <a:gd name="connsiteY31" fmla="*/ 1905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47700" h="647700">
                  <a:moveTo>
                    <a:pt x="514350" y="57150"/>
                  </a:moveTo>
                  <a:lnTo>
                    <a:pt x="514350" y="9525"/>
                  </a:lnTo>
                  <a:cubicBezTo>
                    <a:pt x="514350" y="4264"/>
                    <a:pt x="510086" y="0"/>
                    <a:pt x="504825" y="0"/>
                  </a:cubicBezTo>
                  <a:cubicBezTo>
                    <a:pt x="499564" y="0"/>
                    <a:pt x="495300" y="4264"/>
                    <a:pt x="495300" y="9525"/>
                  </a:cubicBezTo>
                  <a:lnTo>
                    <a:pt x="495300" y="57150"/>
                  </a:lnTo>
                  <a:lnTo>
                    <a:pt x="152400" y="57150"/>
                  </a:lnTo>
                  <a:lnTo>
                    <a:pt x="152400" y="9525"/>
                  </a:lnTo>
                  <a:cubicBezTo>
                    <a:pt x="152400" y="4264"/>
                    <a:pt x="148136" y="0"/>
                    <a:pt x="142875" y="0"/>
                  </a:cubicBezTo>
                  <a:cubicBezTo>
                    <a:pt x="137614" y="0"/>
                    <a:pt x="133350" y="4264"/>
                    <a:pt x="133350" y="9525"/>
                  </a:cubicBezTo>
                  <a:lnTo>
                    <a:pt x="133350" y="57150"/>
                  </a:lnTo>
                  <a:lnTo>
                    <a:pt x="0" y="57150"/>
                  </a:lnTo>
                  <a:lnTo>
                    <a:pt x="0" y="647700"/>
                  </a:lnTo>
                  <a:lnTo>
                    <a:pt x="647700" y="647700"/>
                  </a:lnTo>
                  <a:lnTo>
                    <a:pt x="647700" y="57150"/>
                  </a:lnTo>
                  <a:close/>
                  <a:moveTo>
                    <a:pt x="628650" y="628650"/>
                  </a:moveTo>
                  <a:lnTo>
                    <a:pt x="19050" y="628650"/>
                  </a:lnTo>
                  <a:lnTo>
                    <a:pt x="19050" y="209550"/>
                  </a:lnTo>
                  <a:lnTo>
                    <a:pt x="628650" y="209550"/>
                  </a:lnTo>
                  <a:close/>
                  <a:moveTo>
                    <a:pt x="19050" y="190500"/>
                  </a:moveTo>
                  <a:lnTo>
                    <a:pt x="19050" y="76200"/>
                  </a:lnTo>
                  <a:lnTo>
                    <a:pt x="133350" y="76200"/>
                  </a:lnTo>
                  <a:lnTo>
                    <a:pt x="133350" y="114300"/>
                  </a:lnTo>
                  <a:cubicBezTo>
                    <a:pt x="133350" y="119561"/>
                    <a:pt x="137614" y="123825"/>
                    <a:pt x="142875" y="123825"/>
                  </a:cubicBezTo>
                  <a:cubicBezTo>
                    <a:pt x="148136" y="123825"/>
                    <a:pt x="152400" y="119561"/>
                    <a:pt x="152400" y="114300"/>
                  </a:cubicBezTo>
                  <a:lnTo>
                    <a:pt x="152400" y="76200"/>
                  </a:lnTo>
                  <a:lnTo>
                    <a:pt x="495300" y="76200"/>
                  </a:lnTo>
                  <a:lnTo>
                    <a:pt x="495300" y="114300"/>
                  </a:lnTo>
                  <a:cubicBezTo>
                    <a:pt x="495300" y="119561"/>
                    <a:pt x="499564" y="123825"/>
                    <a:pt x="504825" y="123825"/>
                  </a:cubicBezTo>
                  <a:cubicBezTo>
                    <a:pt x="510086" y="123825"/>
                    <a:pt x="514350" y="119561"/>
                    <a:pt x="514350" y="114300"/>
                  </a:cubicBezTo>
                  <a:lnTo>
                    <a:pt x="514350" y="76200"/>
                  </a:lnTo>
                  <a:lnTo>
                    <a:pt x="628650" y="76200"/>
                  </a:lnTo>
                  <a:lnTo>
                    <a:pt x="628650" y="19050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sp>
          <p:nvSpPr>
            <p:cNvPr id="34" name="Freeform 33">
              <a:extLst>
                <a:ext uri="{FF2B5EF4-FFF2-40B4-BE49-F238E27FC236}">
                  <a16:creationId xmlns:a16="http://schemas.microsoft.com/office/drawing/2014/main" id="{E692A1EC-642B-FCF9-588D-96327E3F99D4}"/>
                </a:ext>
              </a:extLst>
            </p:cNvPr>
            <p:cNvSpPr/>
            <p:nvPr/>
          </p:nvSpPr>
          <p:spPr>
            <a:xfrm>
              <a:off x="3065120" y="2068113"/>
              <a:ext cx="495300" cy="304800"/>
            </a:xfrm>
            <a:custGeom>
              <a:avLst/>
              <a:gdLst>
                <a:gd name="connsiteX0" fmla="*/ 180975 w 495300"/>
                <a:gd name="connsiteY0" fmla="*/ 304800 h 304800"/>
                <a:gd name="connsiteX1" fmla="*/ 495300 w 495300"/>
                <a:gd name="connsiteY1" fmla="*/ 304800 h 304800"/>
                <a:gd name="connsiteX2" fmla="*/ 495300 w 495300"/>
                <a:gd name="connsiteY2" fmla="*/ 0 h 304800"/>
                <a:gd name="connsiteX3" fmla="*/ 0 w 495300"/>
                <a:gd name="connsiteY3" fmla="*/ 0 h 304800"/>
                <a:gd name="connsiteX4" fmla="*/ 0 w 495300"/>
                <a:gd name="connsiteY4" fmla="*/ 304800 h 304800"/>
                <a:gd name="connsiteX5" fmla="*/ 180975 w 495300"/>
                <a:gd name="connsiteY5" fmla="*/ 304800 h 304800"/>
                <a:gd name="connsiteX6" fmla="*/ 180975 w 495300"/>
                <a:gd name="connsiteY6" fmla="*/ 285750 h 304800"/>
                <a:gd name="connsiteX7" fmla="*/ 180975 w 495300"/>
                <a:gd name="connsiteY7" fmla="*/ 209550 h 304800"/>
                <a:gd name="connsiteX8" fmla="*/ 314325 w 495300"/>
                <a:gd name="connsiteY8" fmla="*/ 209550 h 304800"/>
                <a:gd name="connsiteX9" fmla="*/ 314325 w 495300"/>
                <a:gd name="connsiteY9" fmla="*/ 285750 h 304800"/>
                <a:gd name="connsiteX10" fmla="*/ 180975 w 495300"/>
                <a:gd name="connsiteY10" fmla="*/ 114300 h 304800"/>
                <a:gd name="connsiteX11" fmla="*/ 314325 w 495300"/>
                <a:gd name="connsiteY11" fmla="*/ 114300 h 304800"/>
                <a:gd name="connsiteX12" fmla="*/ 314325 w 495300"/>
                <a:gd name="connsiteY12" fmla="*/ 190500 h 304800"/>
                <a:gd name="connsiteX13" fmla="*/ 180975 w 495300"/>
                <a:gd name="connsiteY13" fmla="*/ 190500 h 304800"/>
                <a:gd name="connsiteX14" fmla="*/ 161925 w 495300"/>
                <a:gd name="connsiteY14" fmla="*/ 190500 h 304800"/>
                <a:gd name="connsiteX15" fmla="*/ 19050 w 495300"/>
                <a:gd name="connsiteY15" fmla="*/ 190500 h 304800"/>
                <a:gd name="connsiteX16" fmla="*/ 19050 w 495300"/>
                <a:gd name="connsiteY16" fmla="*/ 114300 h 304800"/>
                <a:gd name="connsiteX17" fmla="*/ 161925 w 495300"/>
                <a:gd name="connsiteY17" fmla="*/ 114300 h 304800"/>
                <a:gd name="connsiteX18" fmla="*/ 333375 w 495300"/>
                <a:gd name="connsiteY18" fmla="*/ 114300 h 304800"/>
                <a:gd name="connsiteX19" fmla="*/ 476250 w 495300"/>
                <a:gd name="connsiteY19" fmla="*/ 114300 h 304800"/>
                <a:gd name="connsiteX20" fmla="*/ 476250 w 495300"/>
                <a:gd name="connsiteY20" fmla="*/ 190500 h 304800"/>
                <a:gd name="connsiteX21" fmla="*/ 333375 w 495300"/>
                <a:gd name="connsiteY21" fmla="*/ 190500 h 304800"/>
                <a:gd name="connsiteX22" fmla="*/ 333375 w 495300"/>
                <a:gd name="connsiteY22" fmla="*/ 285750 h 304800"/>
                <a:gd name="connsiteX23" fmla="*/ 333375 w 495300"/>
                <a:gd name="connsiteY23" fmla="*/ 209550 h 304800"/>
                <a:gd name="connsiteX24" fmla="*/ 476250 w 495300"/>
                <a:gd name="connsiteY24" fmla="*/ 209550 h 304800"/>
                <a:gd name="connsiteX25" fmla="*/ 476250 w 495300"/>
                <a:gd name="connsiteY25" fmla="*/ 285750 h 304800"/>
                <a:gd name="connsiteX26" fmla="*/ 476250 w 495300"/>
                <a:gd name="connsiteY26" fmla="*/ 19050 h 304800"/>
                <a:gd name="connsiteX27" fmla="*/ 476250 w 495300"/>
                <a:gd name="connsiteY27" fmla="*/ 95250 h 304800"/>
                <a:gd name="connsiteX28" fmla="*/ 333375 w 495300"/>
                <a:gd name="connsiteY28" fmla="*/ 95250 h 304800"/>
                <a:gd name="connsiteX29" fmla="*/ 333375 w 495300"/>
                <a:gd name="connsiteY29" fmla="*/ 19050 h 304800"/>
                <a:gd name="connsiteX30" fmla="*/ 314325 w 495300"/>
                <a:gd name="connsiteY30" fmla="*/ 19050 h 304800"/>
                <a:gd name="connsiteX31" fmla="*/ 314325 w 495300"/>
                <a:gd name="connsiteY31" fmla="*/ 95250 h 304800"/>
                <a:gd name="connsiteX32" fmla="*/ 180975 w 495300"/>
                <a:gd name="connsiteY32" fmla="*/ 95250 h 304800"/>
                <a:gd name="connsiteX33" fmla="*/ 180975 w 495300"/>
                <a:gd name="connsiteY33" fmla="*/ 19050 h 304800"/>
                <a:gd name="connsiteX34" fmla="*/ 161925 w 495300"/>
                <a:gd name="connsiteY34" fmla="*/ 19050 h 304800"/>
                <a:gd name="connsiteX35" fmla="*/ 161925 w 495300"/>
                <a:gd name="connsiteY35" fmla="*/ 95250 h 304800"/>
                <a:gd name="connsiteX36" fmla="*/ 19050 w 495300"/>
                <a:gd name="connsiteY36" fmla="*/ 95250 h 304800"/>
                <a:gd name="connsiteX37" fmla="*/ 19050 w 495300"/>
                <a:gd name="connsiteY37" fmla="*/ 19050 h 304800"/>
                <a:gd name="connsiteX38" fmla="*/ 19050 w 495300"/>
                <a:gd name="connsiteY38" fmla="*/ 285750 h 304800"/>
                <a:gd name="connsiteX39" fmla="*/ 19050 w 495300"/>
                <a:gd name="connsiteY39" fmla="*/ 209550 h 304800"/>
                <a:gd name="connsiteX40" fmla="*/ 161925 w 495300"/>
                <a:gd name="connsiteY40" fmla="*/ 209550 h 304800"/>
                <a:gd name="connsiteX41" fmla="*/ 161925 w 495300"/>
                <a:gd name="connsiteY41" fmla="*/ 28575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95300" h="304800">
                  <a:moveTo>
                    <a:pt x="180975" y="304800"/>
                  </a:moveTo>
                  <a:lnTo>
                    <a:pt x="495300" y="304800"/>
                  </a:lnTo>
                  <a:lnTo>
                    <a:pt x="495300" y="0"/>
                  </a:lnTo>
                  <a:lnTo>
                    <a:pt x="0" y="0"/>
                  </a:lnTo>
                  <a:lnTo>
                    <a:pt x="0" y="304800"/>
                  </a:lnTo>
                  <a:lnTo>
                    <a:pt x="180975" y="304800"/>
                  </a:lnTo>
                  <a:close/>
                  <a:moveTo>
                    <a:pt x="180975" y="285750"/>
                  </a:moveTo>
                  <a:lnTo>
                    <a:pt x="180975" y="209550"/>
                  </a:lnTo>
                  <a:lnTo>
                    <a:pt x="314325" y="209550"/>
                  </a:lnTo>
                  <a:lnTo>
                    <a:pt x="314325" y="285750"/>
                  </a:lnTo>
                  <a:close/>
                  <a:moveTo>
                    <a:pt x="180975" y="114300"/>
                  </a:moveTo>
                  <a:lnTo>
                    <a:pt x="314325" y="114300"/>
                  </a:lnTo>
                  <a:lnTo>
                    <a:pt x="314325" y="190500"/>
                  </a:lnTo>
                  <a:lnTo>
                    <a:pt x="180975" y="190500"/>
                  </a:lnTo>
                  <a:close/>
                  <a:moveTo>
                    <a:pt x="161925" y="190500"/>
                  </a:moveTo>
                  <a:lnTo>
                    <a:pt x="19050" y="190500"/>
                  </a:lnTo>
                  <a:lnTo>
                    <a:pt x="19050" y="114300"/>
                  </a:lnTo>
                  <a:lnTo>
                    <a:pt x="161925" y="114300"/>
                  </a:lnTo>
                  <a:close/>
                  <a:moveTo>
                    <a:pt x="333375" y="114300"/>
                  </a:moveTo>
                  <a:lnTo>
                    <a:pt x="476250" y="114300"/>
                  </a:lnTo>
                  <a:lnTo>
                    <a:pt x="476250" y="190500"/>
                  </a:lnTo>
                  <a:lnTo>
                    <a:pt x="333375" y="190500"/>
                  </a:lnTo>
                  <a:close/>
                  <a:moveTo>
                    <a:pt x="333375" y="285750"/>
                  </a:moveTo>
                  <a:lnTo>
                    <a:pt x="333375" y="209550"/>
                  </a:lnTo>
                  <a:lnTo>
                    <a:pt x="476250" y="209550"/>
                  </a:lnTo>
                  <a:lnTo>
                    <a:pt x="476250" y="285750"/>
                  </a:lnTo>
                  <a:close/>
                  <a:moveTo>
                    <a:pt x="476250" y="19050"/>
                  </a:moveTo>
                  <a:lnTo>
                    <a:pt x="476250" y="95250"/>
                  </a:lnTo>
                  <a:lnTo>
                    <a:pt x="333375" y="95250"/>
                  </a:lnTo>
                  <a:lnTo>
                    <a:pt x="333375" y="19050"/>
                  </a:lnTo>
                  <a:close/>
                  <a:moveTo>
                    <a:pt x="314325" y="19050"/>
                  </a:moveTo>
                  <a:lnTo>
                    <a:pt x="314325" y="95250"/>
                  </a:lnTo>
                  <a:lnTo>
                    <a:pt x="180975" y="95250"/>
                  </a:lnTo>
                  <a:lnTo>
                    <a:pt x="180975" y="19050"/>
                  </a:lnTo>
                  <a:close/>
                  <a:moveTo>
                    <a:pt x="161925" y="19050"/>
                  </a:moveTo>
                  <a:lnTo>
                    <a:pt x="161925" y="95250"/>
                  </a:lnTo>
                  <a:lnTo>
                    <a:pt x="19050" y="95250"/>
                  </a:lnTo>
                  <a:lnTo>
                    <a:pt x="19050" y="19050"/>
                  </a:lnTo>
                  <a:close/>
                  <a:moveTo>
                    <a:pt x="19050" y="285750"/>
                  </a:moveTo>
                  <a:lnTo>
                    <a:pt x="19050" y="209550"/>
                  </a:lnTo>
                  <a:lnTo>
                    <a:pt x="161925" y="209550"/>
                  </a:lnTo>
                  <a:lnTo>
                    <a:pt x="161925" y="28575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grpSp>
      <p:sp>
        <p:nvSpPr>
          <p:cNvPr id="35" name="TextBox 34">
            <a:extLst>
              <a:ext uri="{FF2B5EF4-FFF2-40B4-BE49-F238E27FC236}">
                <a16:creationId xmlns:a16="http://schemas.microsoft.com/office/drawing/2014/main" id="{6B27FA57-FBA3-874C-ACF3-2482F4084C9F}"/>
              </a:ext>
            </a:extLst>
          </p:cNvPr>
          <p:cNvSpPr txBox="1"/>
          <p:nvPr/>
        </p:nvSpPr>
        <p:spPr>
          <a:xfrm>
            <a:off x="1376410" y="4187072"/>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1</a:t>
            </a:r>
            <a:endParaRPr lang="en-US" sz="1000" kern="0">
              <a:solidFill>
                <a:srgbClr val="022169"/>
              </a:solidFill>
            </a:endParaRPr>
          </a:p>
        </p:txBody>
      </p:sp>
      <p:sp>
        <p:nvSpPr>
          <p:cNvPr id="36" name="Oval 35">
            <a:extLst>
              <a:ext uri="{FF2B5EF4-FFF2-40B4-BE49-F238E27FC236}">
                <a16:creationId xmlns:a16="http://schemas.microsoft.com/office/drawing/2014/main" id="{293B063A-2A49-B967-CA4C-25F048A1792B}"/>
              </a:ext>
            </a:extLst>
          </p:cNvPr>
          <p:cNvSpPr/>
          <p:nvPr/>
        </p:nvSpPr>
        <p:spPr>
          <a:xfrm>
            <a:off x="1598751" y="3652987"/>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37" name="TextBox 36">
            <a:extLst>
              <a:ext uri="{FF2B5EF4-FFF2-40B4-BE49-F238E27FC236}">
                <a16:creationId xmlns:a16="http://schemas.microsoft.com/office/drawing/2014/main" id="{18B87D67-A2FE-2A0A-BE39-360E80F4FEBA}"/>
              </a:ext>
            </a:extLst>
          </p:cNvPr>
          <p:cNvSpPr txBox="1"/>
          <p:nvPr/>
        </p:nvSpPr>
        <p:spPr>
          <a:xfrm>
            <a:off x="489987" y="2770055"/>
            <a:ext cx="1127938" cy="646331"/>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First loading dose injection</a:t>
            </a:r>
          </a:p>
        </p:txBody>
      </p:sp>
      <p:sp>
        <p:nvSpPr>
          <p:cNvPr id="38" name="Rectangle 37">
            <a:extLst>
              <a:ext uri="{FF2B5EF4-FFF2-40B4-BE49-F238E27FC236}">
                <a16:creationId xmlns:a16="http://schemas.microsoft.com/office/drawing/2014/main" id="{B483E3D6-07FE-E1A2-ECEA-8071651F1763}"/>
              </a:ext>
            </a:extLst>
          </p:cNvPr>
          <p:cNvSpPr/>
          <p:nvPr/>
        </p:nvSpPr>
        <p:spPr>
          <a:xfrm>
            <a:off x="2714709" y="3365826"/>
            <a:ext cx="1868120" cy="1169490"/>
          </a:xfrm>
          <a:prstGeom prst="rect">
            <a:avLst/>
          </a:prstGeom>
          <a:solidFill>
            <a:sysClr val="window" lastClr="FFFFFF">
              <a:lumMod val="95000"/>
            </a:sysClr>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39" name="Donut 38">
            <a:extLst>
              <a:ext uri="{FF2B5EF4-FFF2-40B4-BE49-F238E27FC236}">
                <a16:creationId xmlns:a16="http://schemas.microsoft.com/office/drawing/2014/main" id="{964DA4C4-C6F5-122D-202E-1642215BC764}"/>
              </a:ext>
            </a:extLst>
          </p:cNvPr>
          <p:cNvSpPr/>
          <p:nvPr/>
        </p:nvSpPr>
        <p:spPr>
          <a:xfrm>
            <a:off x="755094" y="3513527"/>
            <a:ext cx="597725" cy="597725"/>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40" name="Oval 39">
            <a:extLst>
              <a:ext uri="{FF2B5EF4-FFF2-40B4-BE49-F238E27FC236}">
                <a16:creationId xmlns:a16="http://schemas.microsoft.com/office/drawing/2014/main" id="{44A685B4-CC6A-E211-68FA-328E83A135F1}"/>
              </a:ext>
            </a:extLst>
          </p:cNvPr>
          <p:cNvSpPr/>
          <p:nvPr/>
        </p:nvSpPr>
        <p:spPr>
          <a:xfrm>
            <a:off x="2241191" y="3652987"/>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1" name="Oval 40">
            <a:extLst>
              <a:ext uri="{FF2B5EF4-FFF2-40B4-BE49-F238E27FC236}">
                <a16:creationId xmlns:a16="http://schemas.microsoft.com/office/drawing/2014/main" id="{51DF1A93-9369-93F6-26DA-AD109010CC03}"/>
              </a:ext>
            </a:extLst>
          </p:cNvPr>
          <p:cNvSpPr/>
          <p:nvPr/>
        </p:nvSpPr>
        <p:spPr>
          <a:xfrm>
            <a:off x="2868357" y="3643574"/>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2" name="TextBox 41">
            <a:extLst>
              <a:ext uri="{FF2B5EF4-FFF2-40B4-BE49-F238E27FC236}">
                <a16:creationId xmlns:a16="http://schemas.microsoft.com/office/drawing/2014/main" id="{437A30B2-3B15-1F1B-C3A5-DB38565C6D39}"/>
              </a:ext>
            </a:extLst>
          </p:cNvPr>
          <p:cNvSpPr txBox="1"/>
          <p:nvPr/>
        </p:nvSpPr>
        <p:spPr>
          <a:xfrm>
            <a:off x="2030729" y="4190183"/>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2</a:t>
            </a:r>
            <a:endParaRPr lang="en-US" sz="1000" kern="0">
              <a:solidFill>
                <a:srgbClr val="022169"/>
              </a:solidFill>
            </a:endParaRPr>
          </a:p>
        </p:txBody>
      </p:sp>
      <p:sp>
        <p:nvSpPr>
          <p:cNvPr id="43" name="TextBox 42">
            <a:extLst>
              <a:ext uri="{FF2B5EF4-FFF2-40B4-BE49-F238E27FC236}">
                <a16:creationId xmlns:a16="http://schemas.microsoft.com/office/drawing/2014/main" id="{F8C90D66-9E08-E001-B750-BEF7E43DB23F}"/>
              </a:ext>
            </a:extLst>
          </p:cNvPr>
          <p:cNvSpPr txBox="1"/>
          <p:nvPr/>
        </p:nvSpPr>
        <p:spPr>
          <a:xfrm>
            <a:off x="2663839" y="4177659"/>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3</a:t>
            </a:r>
            <a:endParaRPr lang="en-US" sz="1000" kern="0">
              <a:solidFill>
                <a:srgbClr val="022169"/>
              </a:solidFill>
            </a:endParaRPr>
          </a:p>
        </p:txBody>
      </p:sp>
      <p:sp>
        <p:nvSpPr>
          <p:cNvPr id="44" name="TextBox 43">
            <a:extLst>
              <a:ext uri="{FF2B5EF4-FFF2-40B4-BE49-F238E27FC236}">
                <a16:creationId xmlns:a16="http://schemas.microsoft.com/office/drawing/2014/main" id="{8CBA4336-41FC-576F-B4D9-408668BCCF86}"/>
              </a:ext>
            </a:extLst>
          </p:cNvPr>
          <p:cNvSpPr txBox="1"/>
          <p:nvPr/>
        </p:nvSpPr>
        <p:spPr>
          <a:xfrm>
            <a:off x="2868357" y="2544573"/>
            <a:ext cx="1611579" cy="1015663"/>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Target Injection Date </a:t>
            </a:r>
            <a:r>
              <a:rPr lang="en-US" sz="1200">
                <a:solidFill>
                  <a:srgbClr val="022169"/>
                </a:solidFill>
                <a:latin typeface="Century Gothic" panose="020B0502020202020204" pitchFamily="34" charset="0"/>
                <a:cs typeface="Arial"/>
              </a:rPr>
              <a:t>for second loading dose injection</a:t>
            </a:r>
          </a:p>
          <a:p>
            <a:pPr algn="ctr"/>
            <a:endParaRPr lang="en-US" sz="1200">
              <a:solidFill>
                <a:srgbClr val="022169"/>
              </a:solidFill>
              <a:latin typeface="Century Gothic" panose="020B0502020202020204" pitchFamily="34" charset="0"/>
              <a:cs typeface="Arial"/>
            </a:endParaRPr>
          </a:p>
        </p:txBody>
      </p:sp>
      <p:sp>
        <p:nvSpPr>
          <p:cNvPr id="45" name="Donut 44">
            <a:extLst>
              <a:ext uri="{FF2B5EF4-FFF2-40B4-BE49-F238E27FC236}">
                <a16:creationId xmlns:a16="http://schemas.microsoft.com/office/drawing/2014/main" id="{72D9CB89-51CF-B862-178C-87D95CB07285}"/>
              </a:ext>
            </a:extLst>
          </p:cNvPr>
          <p:cNvSpPr/>
          <p:nvPr/>
        </p:nvSpPr>
        <p:spPr>
          <a:xfrm>
            <a:off x="3349215" y="3468170"/>
            <a:ext cx="597725" cy="597725"/>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46" name="TextBox 45">
            <a:extLst>
              <a:ext uri="{FF2B5EF4-FFF2-40B4-BE49-F238E27FC236}">
                <a16:creationId xmlns:a16="http://schemas.microsoft.com/office/drawing/2014/main" id="{E500306B-0637-36F7-BF6C-FBEB24411297}"/>
              </a:ext>
            </a:extLst>
          </p:cNvPr>
          <p:cNvSpPr txBox="1"/>
          <p:nvPr/>
        </p:nvSpPr>
        <p:spPr>
          <a:xfrm>
            <a:off x="3290352" y="4173315"/>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4</a:t>
            </a:r>
            <a:endParaRPr lang="en-US" sz="1000" kern="0">
              <a:solidFill>
                <a:srgbClr val="022169"/>
              </a:solidFill>
            </a:endParaRPr>
          </a:p>
        </p:txBody>
      </p:sp>
      <p:sp>
        <p:nvSpPr>
          <p:cNvPr id="47" name="TextBox 46">
            <a:extLst>
              <a:ext uri="{FF2B5EF4-FFF2-40B4-BE49-F238E27FC236}">
                <a16:creationId xmlns:a16="http://schemas.microsoft.com/office/drawing/2014/main" id="{9EA34DAF-7BFE-323C-66A3-65C889F285DF}"/>
              </a:ext>
            </a:extLst>
          </p:cNvPr>
          <p:cNvSpPr txBox="1"/>
          <p:nvPr/>
        </p:nvSpPr>
        <p:spPr>
          <a:xfrm>
            <a:off x="3889868" y="4173315"/>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5</a:t>
            </a:r>
            <a:endParaRPr lang="en-US" sz="1000" kern="0">
              <a:solidFill>
                <a:srgbClr val="022169"/>
              </a:solidFill>
            </a:endParaRPr>
          </a:p>
        </p:txBody>
      </p:sp>
      <p:sp>
        <p:nvSpPr>
          <p:cNvPr id="48" name="Oval 47">
            <a:extLst>
              <a:ext uri="{FF2B5EF4-FFF2-40B4-BE49-F238E27FC236}">
                <a16:creationId xmlns:a16="http://schemas.microsoft.com/office/drawing/2014/main" id="{4179FD91-E5B4-D5DA-1F33-ED46368C92D3}"/>
              </a:ext>
            </a:extLst>
          </p:cNvPr>
          <p:cNvSpPr/>
          <p:nvPr/>
        </p:nvSpPr>
        <p:spPr>
          <a:xfrm>
            <a:off x="4100330" y="3639230"/>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9" name="Oval 48">
            <a:extLst>
              <a:ext uri="{FF2B5EF4-FFF2-40B4-BE49-F238E27FC236}">
                <a16:creationId xmlns:a16="http://schemas.microsoft.com/office/drawing/2014/main" id="{B6BB20BE-45A1-7D66-3FE8-1206098B6B92}"/>
              </a:ext>
            </a:extLst>
          </p:cNvPr>
          <p:cNvSpPr/>
          <p:nvPr/>
        </p:nvSpPr>
        <p:spPr>
          <a:xfrm>
            <a:off x="4814113" y="3652986"/>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50" name="Oval 49">
            <a:extLst>
              <a:ext uri="{FF2B5EF4-FFF2-40B4-BE49-F238E27FC236}">
                <a16:creationId xmlns:a16="http://schemas.microsoft.com/office/drawing/2014/main" id="{A1907E18-F099-FE69-2035-3482CC53C2BE}"/>
              </a:ext>
            </a:extLst>
          </p:cNvPr>
          <p:cNvSpPr/>
          <p:nvPr/>
        </p:nvSpPr>
        <p:spPr>
          <a:xfrm>
            <a:off x="5422680" y="3639230"/>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51" name="TextBox 50">
            <a:extLst>
              <a:ext uri="{FF2B5EF4-FFF2-40B4-BE49-F238E27FC236}">
                <a16:creationId xmlns:a16="http://schemas.microsoft.com/office/drawing/2014/main" id="{1F801EFE-807B-32C6-70EE-63458206DAF9}"/>
              </a:ext>
            </a:extLst>
          </p:cNvPr>
          <p:cNvSpPr txBox="1"/>
          <p:nvPr/>
        </p:nvSpPr>
        <p:spPr>
          <a:xfrm>
            <a:off x="4573848" y="4167366"/>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6</a:t>
            </a:r>
            <a:endParaRPr lang="en-US" sz="1000" kern="0">
              <a:solidFill>
                <a:srgbClr val="022169"/>
              </a:solidFill>
            </a:endParaRPr>
          </a:p>
        </p:txBody>
      </p:sp>
      <p:sp>
        <p:nvSpPr>
          <p:cNvPr id="52" name="Right Arrow 51">
            <a:extLst>
              <a:ext uri="{FF2B5EF4-FFF2-40B4-BE49-F238E27FC236}">
                <a16:creationId xmlns:a16="http://schemas.microsoft.com/office/drawing/2014/main" id="{DCEB85C3-7A02-D32F-1EEC-C84254FE1CF3}"/>
              </a:ext>
            </a:extLst>
          </p:cNvPr>
          <p:cNvSpPr/>
          <p:nvPr/>
        </p:nvSpPr>
        <p:spPr>
          <a:xfrm>
            <a:off x="5912905" y="3540700"/>
            <a:ext cx="913869" cy="452664"/>
          </a:xfrm>
          <a:prstGeom prst="rightArrow">
            <a:avLst/>
          </a:prstGeom>
          <a:gradFill rotWithShape="1">
            <a:gsLst>
              <a:gs pos="3000">
                <a:sysClr val="window" lastClr="FFFFFF"/>
              </a:gs>
              <a:gs pos="95000">
                <a:srgbClr val="00B5DE"/>
              </a:gs>
            </a:gsLst>
            <a:lin ang="0" scaled="1"/>
          </a:gra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53" name="TextBox 52">
            <a:extLst>
              <a:ext uri="{FF2B5EF4-FFF2-40B4-BE49-F238E27FC236}">
                <a16:creationId xmlns:a16="http://schemas.microsoft.com/office/drawing/2014/main" id="{31D0506A-B430-4C5A-17E8-3E1B8CFF351E}"/>
              </a:ext>
            </a:extLst>
          </p:cNvPr>
          <p:cNvSpPr txBox="1"/>
          <p:nvPr/>
        </p:nvSpPr>
        <p:spPr>
          <a:xfrm>
            <a:off x="2589582" y="5227025"/>
            <a:ext cx="2085520" cy="646331"/>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Window period to receive the second loading dose injection</a:t>
            </a:r>
          </a:p>
        </p:txBody>
      </p:sp>
      <p:sp>
        <p:nvSpPr>
          <p:cNvPr id="54" name="Left Brace 53">
            <a:extLst>
              <a:ext uri="{FF2B5EF4-FFF2-40B4-BE49-F238E27FC236}">
                <a16:creationId xmlns:a16="http://schemas.microsoft.com/office/drawing/2014/main" id="{51FEE520-145E-312F-E948-EA8272FD0408}"/>
              </a:ext>
            </a:extLst>
          </p:cNvPr>
          <p:cNvSpPr/>
          <p:nvPr/>
        </p:nvSpPr>
        <p:spPr>
          <a:xfrm rot="16200000">
            <a:off x="3375818" y="3928861"/>
            <a:ext cx="545902" cy="1868120"/>
          </a:xfrm>
          <a:prstGeom prst="leftBrace">
            <a:avLst>
              <a:gd name="adj1" fmla="val 29405"/>
              <a:gd name="adj2" fmla="val 50000"/>
            </a:avLst>
          </a:prstGeom>
          <a:noFill/>
          <a:ln w="12700" cap="flat" cmpd="sng" algn="ctr">
            <a:solidFill>
              <a:sysClr val="window" lastClr="FFFFFF">
                <a:lumMod val="85000"/>
              </a:sysClr>
            </a:solid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5" name="Title 4">
            <a:extLst>
              <a:ext uri="{FF2B5EF4-FFF2-40B4-BE49-F238E27FC236}">
                <a16:creationId xmlns:a16="http://schemas.microsoft.com/office/drawing/2014/main" id="{D3FAD692-1FF7-1D38-2721-820ACE8AAAA9}"/>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97219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B63A16-641C-19BA-ED9D-C5BD11F19A33}"/>
              </a:ext>
            </a:extLst>
          </p:cNvPr>
          <p:cNvSpPr>
            <a:spLocks noGrp="1"/>
          </p:cNvSpPr>
          <p:nvPr>
            <p:ph type="body" sz="quarter" idx="15"/>
          </p:nvPr>
        </p:nvSpPr>
        <p:spPr>
          <a:xfrm rot="16200000">
            <a:off x="-2402148" y="4999915"/>
            <a:ext cx="6307980" cy="744370"/>
          </a:xfrm>
        </p:spPr>
        <p:txBody>
          <a:bodyPr/>
          <a:lstStyle/>
          <a:p>
            <a:r>
              <a:rPr lang="en-US"/>
              <a:t>Continuation Schedule and Window​</a:t>
            </a:r>
          </a:p>
        </p:txBody>
      </p:sp>
      <p:pic>
        <p:nvPicPr>
          <p:cNvPr id="10" name="Picture 9" descr="A screen shot of a screen&#10;&#10;Description automatically generated">
            <a:extLst>
              <a:ext uri="{FF2B5EF4-FFF2-40B4-BE49-F238E27FC236}">
                <a16:creationId xmlns:a16="http://schemas.microsoft.com/office/drawing/2014/main" id="{B6A9048F-0AF2-AF1B-A7CD-6649A77DBB2B}"/>
              </a:ext>
            </a:extLst>
          </p:cNvPr>
          <p:cNvPicPr>
            <a:picLocks noChangeAspect="1"/>
          </p:cNvPicPr>
          <p:nvPr/>
        </p:nvPicPr>
        <p:blipFill rotWithShape="1">
          <a:blip r:embed="rId2">
            <a:extLst>
              <a:ext uri="{28A0092B-C50C-407E-A947-70E740481C1C}">
                <a14:useLocalDpi xmlns:a14="http://schemas.microsoft.com/office/drawing/2010/main" val="0"/>
              </a:ext>
            </a:extLst>
          </a:blip>
          <a:srcRect b="6779"/>
          <a:stretch/>
        </p:blipFill>
        <p:spPr>
          <a:xfrm rot="16200000">
            <a:off x="-519300" y="1890073"/>
            <a:ext cx="9448801" cy="6162146"/>
          </a:xfrm>
          <a:prstGeom prst="rect">
            <a:avLst/>
          </a:prstGeom>
        </p:spPr>
      </p:pic>
      <p:sp>
        <p:nvSpPr>
          <p:cNvPr id="5" name="Title 4">
            <a:extLst>
              <a:ext uri="{FF2B5EF4-FFF2-40B4-BE49-F238E27FC236}">
                <a16:creationId xmlns:a16="http://schemas.microsoft.com/office/drawing/2014/main" id="{1FCFA950-ED95-B199-17BA-D45A335995F5}"/>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0754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DCB7D2-C67B-ED75-802F-AC1F7992E15B}"/>
              </a:ext>
            </a:extLst>
          </p:cNvPr>
          <p:cNvSpPr>
            <a:spLocks noGrp="1"/>
          </p:cNvSpPr>
          <p:nvPr>
            <p:ph type="body" sz="quarter" idx="15"/>
          </p:nvPr>
        </p:nvSpPr>
        <p:spPr>
          <a:xfrm>
            <a:off x="560759" y="223607"/>
            <a:ext cx="6307980" cy="915302"/>
          </a:xfrm>
        </p:spPr>
        <p:txBody>
          <a:bodyPr/>
          <a:lstStyle/>
          <a:p>
            <a:pPr algn="ctr">
              <a:lnSpc>
                <a:spcPct val="100000"/>
              </a:lnSpc>
              <a:spcBef>
                <a:spcPts val="0"/>
              </a:spcBef>
            </a:pPr>
            <a:r>
              <a:rPr lang="en-US" sz="2400"/>
              <a:t>CAB-LA Initiation Visit:</a:t>
            </a:r>
          </a:p>
          <a:p>
            <a:pPr algn="ctr">
              <a:lnSpc>
                <a:spcPct val="100000"/>
              </a:lnSpc>
              <a:spcBef>
                <a:spcPts val="0"/>
              </a:spcBef>
            </a:pPr>
            <a:r>
              <a:rPr lang="en-US" sz="2400">
                <a:solidFill>
                  <a:schemeClr val="accent3"/>
                </a:solidFill>
              </a:rPr>
              <a:t> Essential Procedures</a:t>
            </a:r>
            <a:r>
              <a:rPr lang="en-US" sz="2400" b="0" i="1">
                <a:solidFill>
                  <a:schemeClr val="accent3"/>
                </a:solidFill>
              </a:rPr>
              <a:t>​</a:t>
            </a:r>
          </a:p>
        </p:txBody>
      </p:sp>
      <p:graphicFrame>
        <p:nvGraphicFramePr>
          <p:cNvPr id="6" name="Table 8">
            <a:extLst>
              <a:ext uri="{FF2B5EF4-FFF2-40B4-BE49-F238E27FC236}">
                <a16:creationId xmlns:a16="http://schemas.microsoft.com/office/drawing/2014/main" id="{394D6584-698D-A38C-655E-DB2AC3DDFEC1}"/>
              </a:ext>
            </a:extLst>
          </p:cNvPr>
          <p:cNvGraphicFramePr>
            <a:graphicFrameLocks noGrp="1"/>
          </p:cNvGraphicFramePr>
          <p:nvPr>
            <p:extLst>
              <p:ext uri="{D42A27DB-BD31-4B8C-83A1-F6EECF244321}">
                <p14:modId xmlns:p14="http://schemas.microsoft.com/office/powerpoint/2010/main" val="3484681778"/>
              </p:ext>
            </p:extLst>
          </p:nvPr>
        </p:nvGraphicFramePr>
        <p:xfrm>
          <a:off x="427411" y="1267791"/>
          <a:ext cx="6574676" cy="8325096"/>
        </p:xfrm>
        <a:graphic>
          <a:graphicData uri="http://schemas.openxmlformats.org/drawingml/2006/table">
            <a:tbl>
              <a:tblPr firstRow="1" bandRow="1"/>
              <a:tblGrid>
                <a:gridCol w="2360062">
                  <a:extLst>
                    <a:ext uri="{9D8B030D-6E8A-4147-A177-3AD203B41FA5}">
                      <a16:colId xmlns:a16="http://schemas.microsoft.com/office/drawing/2014/main" val="2028361513"/>
                    </a:ext>
                  </a:extLst>
                </a:gridCol>
                <a:gridCol w="4214614">
                  <a:extLst>
                    <a:ext uri="{9D8B030D-6E8A-4147-A177-3AD203B41FA5}">
                      <a16:colId xmlns:a16="http://schemas.microsoft.com/office/drawing/2014/main" val="1309901514"/>
                    </a:ext>
                  </a:extLst>
                </a:gridCol>
              </a:tblGrid>
              <a:tr h="379337">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Procedure​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Rationale​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5040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HIV test according to national guidelines ​</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Assessment of HIV infection status</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37933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u="none" strike="noStrike">
                          <a:solidFill>
                            <a:schemeClr val="tx1">
                              <a:lumMod val="50000"/>
                            </a:schemeClr>
                          </a:solidFill>
                          <a:effectLst/>
                          <a:latin typeface="+mn-lt"/>
                        </a:rPr>
                        <a:t>Acute HIV symptom checklist</a:t>
                      </a:r>
                      <a:endParaRPr lang="en-US" sz="1400" b="0" i="0">
                        <a:solidFill>
                          <a:schemeClr val="tx1">
                            <a:lumMod val="50000"/>
                          </a:schemeClr>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u="none" strike="noStrike">
                          <a:solidFill>
                            <a:schemeClr val="tx1">
                              <a:lumMod val="50000"/>
                            </a:schemeClr>
                          </a:solidFill>
                          <a:effectLst/>
                          <a:latin typeface="+mn-lt"/>
                        </a:rPr>
                        <a:t>Assess for acute HIV infection</a:t>
                      </a:r>
                      <a:r>
                        <a:rPr lang="en-US" sz="1200" b="0" i="0">
                          <a:solidFill>
                            <a:schemeClr val="tx1">
                              <a:lumMod val="50000"/>
                            </a:schemeClr>
                          </a:solidFill>
                          <a:effectLst/>
                          <a:latin typeface="+mn-lt"/>
                        </a:rPr>
                        <a: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72229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u="none" strike="noStrike">
                          <a:solidFill>
                            <a:schemeClr val="tx1">
                              <a:lumMod val="50000"/>
                            </a:schemeClr>
                          </a:solidFill>
                          <a:effectLst/>
                          <a:latin typeface="+mn-lt"/>
                        </a:rPr>
                        <a:t>Ask about last potential HIV exposure</a:t>
                      </a:r>
                      <a:r>
                        <a:rPr lang="en-US" sz="1400" b="0" i="0">
                          <a:solidFill>
                            <a:schemeClr val="tx1">
                              <a:lumMod val="50000"/>
                            </a:schemeClr>
                          </a:solidFill>
                          <a:effectLst/>
                          <a:latin typeface="+mn-lt"/>
                        </a:rPr>
                        <a: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u="none" strike="noStrike">
                          <a:solidFill>
                            <a:schemeClr val="tx1">
                              <a:lumMod val="50000"/>
                            </a:schemeClr>
                          </a:solidFill>
                          <a:effectLst/>
                          <a:latin typeface="+mn-lt"/>
                        </a:rPr>
                        <a:t>If last exposure &lt;72 hours prior, post-exposure prophylaxis (PEP) may be more appropriate before transitioning to PrEP</a:t>
                      </a:r>
                      <a:endParaRPr lang="en-US" sz="1200" b="0" i="0">
                        <a:solidFill>
                          <a:schemeClr val="tx1">
                            <a:lumMod val="50000"/>
                          </a:schemeClr>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94058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Identify medications client is currently taking. Specifically ask if they are taking any medication for seizures or TB</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Determine if they are taking a medication that is contraindicated for use with CAB-LA</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159545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PrEP initiation counseling, including informed choice counseling</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 substantial risk for HIV.​</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 HIV prevention needs and educate about options</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Discuss desire for and willingness to take PrEP</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Support informed decision to start CAB-LA.</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Plan for effective PrEP use and sexual and reproductive health.</a:t>
                      </a:r>
                      <a:endParaRPr lang="en-US" sz="1200" b="0" i="0" kern="1200">
                        <a:solidFill>
                          <a:schemeClr val="tx1">
                            <a:lumMod val="50000"/>
                          </a:schemeClr>
                        </a:solidFill>
                        <a:effectLst/>
                        <a:latin typeface="+mn-lt"/>
                        <a:ea typeface="+mn-ea"/>
                        <a:cs typeface="+mn-cs"/>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r h="4365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the client’s weight</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Determine if they are &gt;35 kg and what size needle to use</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798609140"/>
                  </a:ext>
                </a:extLst>
              </a:tr>
              <a:tr h="53011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Ask about any allergies to medications</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Assess for any known allergies to CAB or other INSTI drugs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457110445"/>
                  </a:ext>
                </a:extLst>
              </a:tr>
              <a:tr h="96669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Ask the client if they have any buttocks implants or fillers, or if they plan to get them soon</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Clients with buttock implants or fillers are ineligible for CAB-LA</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970574054"/>
                  </a:ext>
                </a:extLst>
              </a:tr>
              <a:tr h="112242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pregnancy and breastfeeding status, as well as any pregnancy intentions (women only)</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Determine if they are pregnant or breastfeeding, or if they intend to be soon. </a:t>
                      </a:r>
                    </a:p>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This may make them ineligible for CAB-LA per national guidelines</a:t>
                      </a:r>
                    </a:p>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Pregnancy testing or contraception may be required or recommended by national guidelines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6098128"/>
                  </a:ext>
                </a:extLst>
              </a:tr>
              <a:tr h="74828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the client’s understanding and ability to attend visits as scheduled</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Ensure the client is aware of visit requirements and can attend the clinic at recommended intervals for injections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339200394"/>
                  </a:ext>
                </a:extLst>
              </a:tr>
            </a:tbl>
          </a:graphicData>
        </a:graphic>
      </p:graphicFrame>
      <p:sp>
        <p:nvSpPr>
          <p:cNvPr id="5" name="Title 4">
            <a:extLst>
              <a:ext uri="{FF2B5EF4-FFF2-40B4-BE49-F238E27FC236}">
                <a16:creationId xmlns:a16="http://schemas.microsoft.com/office/drawing/2014/main" id="{6406063B-8219-502C-A51A-32CD7E477580}"/>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42224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C75B25-3798-C146-0565-D454D4DAE0DE}"/>
              </a:ext>
            </a:extLst>
          </p:cNvPr>
          <p:cNvSpPr>
            <a:spLocks noGrp="1"/>
          </p:cNvSpPr>
          <p:nvPr>
            <p:ph type="body" sz="quarter" idx="15"/>
          </p:nvPr>
        </p:nvSpPr>
        <p:spPr>
          <a:xfrm>
            <a:off x="1725755" y="689178"/>
            <a:ext cx="3977989" cy="1294886"/>
          </a:xfrm>
        </p:spPr>
        <p:txBody>
          <a:bodyPr/>
          <a:lstStyle/>
          <a:p>
            <a:pPr algn="ctr"/>
            <a:r>
              <a:rPr lang="en-US"/>
              <a:t>Clinical Pathway for CAB-LA Initiation </a:t>
            </a:r>
          </a:p>
        </p:txBody>
      </p:sp>
      <p:graphicFrame>
        <p:nvGraphicFramePr>
          <p:cNvPr id="5" name="Diagram 4">
            <a:extLst>
              <a:ext uri="{FF2B5EF4-FFF2-40B4-BE49-F238E27FC236}">
                <a16:creationId xmlns:a16="http://schemas.microsoft.com/office/drawing/2014/main" id="{FF3875A2-2DF4-42D7-55F8-BAFAC85A195E}"/>
              </a:ext>
            </a:extLst>
          </p:cNvPr>
          <p:cNvGraphicFramePr/>
          <p:nvPr>
            <p:extLst>
              <p:ext uri="{D42A27DB-BD31-4B8C-83A1-F6EECF244321}">
                <p14:modId xmlns:p14="http://schemas.microsoft.com/office/powerpoint/2010/main" val="3436249833"/>
              </p:ext>
            </p:extLst>
          </p:nvPr>
        </p:nvGraphicFramePr>
        <p:xfrm>
          <a:off x="1322123" y="2311535"/>
          <a:ext cx="1951612" cy="6926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13">
            <a:extLst>
              <a:ext uri="{FF2B5EF4-FFF2-40B4-BE49-F238E27FC236}">
                <a16:creationId xmlns:a16="http://schemas.microsoft.com/office/drawing/2014/main" id="{D41F9059-9DEF-550C-F673-509D69E998A9}"/>
              </a:ext>
            </a:extLst>
          </p:cNvPr>
          <p:cNvGraphicFramePr>
            <a:graphicFrameLocks noGrp="1"/>
          </p:cNvGraphicFramePr>
          <p:nvPr/>
        </p:nvGraphicFramePr>
        <p:xfrm>
          <a:off x="705725" y="2099202"/>
          <a:ext cx="444817" cy="7464220"/>
        </p:xfrm>
        <a:graphic>
          <a:graphicData uri="http://schemas.openxmlformats.org/drawingml/2006/table">
            <a:tbl>
              <a:tblPr bandRow="1">
                <a:tableStyleId>{5C22544A-7EE6-4342-B048-85BDC9FD1C3A}</a:tableStyleId>
              </a:tblPr>
              <a:tblGrid>
                <a:gridCol w="444817">
                  <a:extLst>
                    <a:ext uri="{9D8B030D-6E8A-4147-A177-3AD203B41FA5}">
                      <a16:colId xmlns:a16="http://schemas.microsoft.com/office/drawing/2014/main" val="1947294656"/>
                    </a:ext>
                  </a:extLst>
                </a:gridCol>
              </a:tblGrid>
              <a:tr h="1492844">
                <a:tc>
                  <a:txBody>
                    <a:bodyPr/>
                    <a:lstStyle/>
                    <a:p>
                      <a:pPr algn="ctr">
                        <a:lnSpc>
                          <a:spcPct val="250000"/>
                        </a:lnSpc>
                      </a:pPr>
                      <a:r>
                        <a:rPr lang="en-US" sz="2800" b="1">
                          <a:solidFill>
                            <a:srgbClr val="022169"/>
                          </a:solidFill>
                        </a:rPr>
                        <a:t>1</a:t>
                      </a:r>
                    </a:p>
                  </a:txBody>
                  <a:tcPr>
                    <a:noFill/>
                  </a:tcPr>
                </a:tc>
                <a:extLst>
                  <a:ext uri="{0D108BD9-81ED-4DB2-BD59-A6C34878D82A}">
                    <a16:rowId xmlns:a16="http://schemas.microsoft.com/office/drawing/2014/main" val="4057111109"/>
                  </a:ext>
                </a:extLst>
              </a:tr>
              <a:tr h="1492844">
                <a:tc>
                  <a:txBody>
                    <a:bodyPr/>
                    <a:lstStyle/>
                    <a:p>
                      <a:pPr algn="ctr">
                        <a:lnSpc>
                          <a:spcPct val="250000"/>
                        </a:lnSpc>
                      </a:pPr>
                      <a:r>
                        <a:rPr lang="en-US" sz="2800" b="1">
                          <a:solidFill>
                            <a:srgbClr val="022169"/>
                          </a:solidFill>
                        </a:rPr>
                        <a:t>2</a:t>
                      </a:r>
                    </a:p>
                  </a:txBody>
                  <a:tcPr>
                    <a:noFill/>
                  </a:tcPr>
                </a:tc>
                <a:extLst>
                  <a:ext uri="{0D108BD9-81ED-4DB2-BD59-A6C34878D82A}">
                    <a16:rowId xmlns:a16="http://schemas.microsoft.com/office/drawing/2014/main" val="1463390618"/>
                  </a:ext>
                </a:extLst>
              </a:tr>
              <a:tr h="1492844">
                <a:tc>
                  <a:txBody>
                    <a:bodyPr/>
                    <a:lstStyle/>
                    <a:p>
                      <a:pPr algn="ctr">
                        <a:lnSpc>
                          <a:spcPct val="250000"/>
                        </a:lnSpc>
                      </a:pPr>
                      <a:r>
                        <a:rPr lang="en-US" sz="2800" b="1">
                          <a:solidFill>
                            <a:srgbClr val="022169"/>
                          </a:solidFill>
                        </a:rPr>
                        <a:t>3</a:t>
                      </a:r>
                    </a:p>
                  </a:txBody>
                  <a:tcPr>
                    <a:noFill/>
                  </a:tcPr>
                </a:tc>
                <a:extLst>
                  <a:ext uri="{0D108BD9-81ED-4DB2-BD59-A6C34878D82A}">
                    <a16:rowId xmlns:a16="http://schemas.microsoft.com/office/drawing/2014/main" val="1740650757"/>
                  </a:ext>
                </a:extLst>
              </a:tr>
              <a:tr h="1492844">
                <a:tc>
                  <a:txBody>
                    <a:bodyPr/>
                    <a:lstStyle/>
                    <a:p>
                      <a:pPr algn="ctr">
                        <a:lnSpc>
                          <a:spcPct val="250000"/>
                        </a:lnSpc>
                      </a:pPr>
                      <a:r>
                        <a:rPr lang="en-US" sz="2800" b="1">
                          <a:solidFill>
                            <a:srgbClr val="022169"/>
                          </a:solidFill>
                        </a:rPr>
                        <a:t>4</a:t>
                      </a:r>
                    </a:p>
                  </a:txBody>
                  <a:tcPr>
                    <a:noFill/>
                  </a:tcPr>
                </a:tc>
                <a:extLst>
                  <a:ext uri="{0D108BD9-81ED-4DB2-BD59-A6C34878D82A}">
                    <a16:rowId xmlns:a16="http://schemas.microsoft.com/office/drawing/2014/main" val="2421949626"/>
                  </a:ext>
                </a:extLst>
              </a:tr>
              <a:tr h="1492844">
                <a:tc>
                  <a:txBody>
                    <a:bodyPr/>
                    <a:lstStyle/>
                    <a:p>
                      <a:pPr algn="ctr">
                        <a:lnSpc>
                          <a:spcPct val="250000"/>
                        </a:lnSpc>
                      </a:pPr>
                      <a:r>
                        <a:rPr lang="en-US" sz="2800" b="1">
                          <a:solidFill>
                            <a:srgbClr val="022169"/>
                          </a:solidFill>
                        </a:rPr>
                        <a:t>5</a:t>
                      </a:r>
                    </a:p>
                  </a:txBody>
                  <a:tcPr>
                    <a:noFill/>
                  </a:tcPr>
                </a:tc>
                <a:extLst>
                  <a:ext uri="{0D108BD9-81ED-4DB2-BD59-A6C34878D82A}">
                    <a16:rowId xmlns:a16="http://schemas.microsoft.com/office/drawing/2014/main" val="3139596816"/>
                  </a:ext>
                </a:extLst>
              </a:tr>
            </a:tbl>
          </a:graphicData>
        </a:graphic>
      </p:graphicFrame>
      <p:graphicFrame>
        <p:nvGraphicFramePr>
          <p:cNvPr id="7" name="Table 14">
            <a:extLst>
              <a:ext uri="{FF2B5EF4-FFF2-40B4-BE49-F238E27FC236}">
                <a16:creationId xmlns:a16="http://schemas.microsoft.com/office/drawing/2014/main" id="{3681ECF9-527A-0A41-B0A1-B4C5848B3DDD}"/>
              </a:ext>
            </a:extLst>
          </p:cNvPr>
          <p:cNvGraphicFramePr>
            <a:graphicFrameLocks noGrp="1"/>
          </p:cNvGraphicFramePr>
          <p:nvPr>
            <p:extLst>
              <p:ext uri="{D42A27DB-BD31-4B8C-83A1-F6EECF244321}">
                <p14:modId xmlns:p14="http://schemas.microsoft.com/office/powerpoint/2010/main" val="3366458887"/>
              </p:ext>
            </p:extLst>
          </p:nvPr>
        </p:nvGraphicFramePr>
        <p:xfrm>
          <a:off x="3560175" y="2311535"/>
          <a:ext cx="3501654" cy="7209469"/>
        </p:xfrm>
        <a:graphic>
          <a:graphicData uri="http://schemas.openxmlformats.org/drawingml/2006/table">
            <a:tbl>
              <a:tblPr bandRow="1">
                <a:tableStyleId>{7DF18680-E054-41AD-8BC1-D1AEF772440D}</a:tableStyleId>
              </a:tblPr>
              <a:tblGrid>
                <a:gridCol w="3501654">
                  <a:extLst>
                    <a:ext uri="{9D8B030D-6E8A-4147-A177-3AD203B41FA5}">
                      <a16:colId xmlns:a16="http://schemas.microsoft.com/office/drawing/2014/main" val="4156833428"/>
                    </a:ext>
                  </a:extLst>
                </a:gridCol>
              </a:tblGrid>
              <a:tr h="1250531">
                <a:tc>
                  <a:txBody>
                    <a:bodyPr/>
                    <a:lstStyle/>
                    <a:p>
                      <a:pPr marL="285750" indent="-285750" algn="l" rtl="0" fontAlgn="base">
                        <a:buFont typeface="Wingdings" pitchFamily="2" charset="2"/>
                        <a:buChar char="ü"/>
                      </a:pPr>
                      <a:r>
                        <a:rPr lang="en-US" sz="1400" b="0" u="none" strike="noStrike">
                          <a:solidFill>
                            <a:srgbClr val="000000"/>
                          </a:solidFill>
                          <a:effectLst/>
                        </a:rPr>
                        <a:t>Perform rapid HIV test or other HIV test per national guidelines </a:t>
                      </a:r>
                    </a:p>
                    <a:p>
                      <a:pPr marL="285750" indent="-285750" algn="l" rtl="0" fontAlgn="base">
                        <a:buFont typeface="Wingdings" pitchFamily="2" charset="2"/>
                        <a:buChar char="ü"/>
                      </a:pPr>
                      <a:r>
                        <a:rPr lang="en-US" sz="1400" b="0" u="none" strike="noStrike">
                          <a:solidFill>
                            <a:srgbClr val="000000"/>
                          </a:solidFill>
                          <a:effectLst/>
                        </a:rPr>
                        <a:t>Link people found to be living with HIV to care and treatment​</a:t>
                      </a:r>
                    </a:p>
                  </a:txBody>
                  <a:tcPr anchor="ctr"/>
                </a:tc>
                <a:extLst>
                  <a:ext uri="{0D108BD9-81ED-4DB2-BD59-A6C34878D82A}">
                    <a16:rowId xmlns:a16="http://schemas.microsoft.com/office/drawing/2014/main" val="281774918"/>
                  </a:ext>
                </a:extLst>
              </a:tr>
              <a:tr h="1446275">
                <a:tc>
                  <a:txBody>
                    <a:bodyPr/>
                    <a:lstStyle/>
                    <a:p>
                      <a:pPr marL="285750" indent="-285750">
                        <a:buFont typeface="Wingdings" pitchFamily="2" charset="2"/>
                        <a:buChar char="ü"/>
                      </a:pPr>
                      <a:r>
                        <a:rPr lang="en-US" sz="1400">
                          <a:solidFill>
                            <a:srgbClr val="000000"/>
                          </a:solidFill>
                        </a:rPr>
                        <a:t>Member of a population eligible for PrEP according to national guidelines</a:t>
                      </a:r>
                    </a:p>
                  </a:txBody>
                  <a:tcPr anchor="ctr"/>
                </a:tc>
                <a:extLst>
                  <a:ext uri="{0D108BD9-81ED-4DB2-BD59-A6C34878D82A}">
                    <a16:rowId xmlns:a16="http://schemas.microsoft.com/office/drawing/2014/main" val="1677838184"/>
                  </a:ext>
                </a:extLst>
              </a:tr>
              <a:tr h="1419755">
                <a:tc>
                  <a:txBody>
                    <a:bodyPr/>
                    <a:lstStyle/>
                    <a:p>
                      <a:pPr marL="285750" indent="-285750">
                        <a:buFont typeface="Wingdings" pitchFamily="2" charset="2"/>
                        <a:buChar char="ü"/>
                      </a:pPr>
                      <a:r>
                        <a:rPr lang="en-US" sz="1400">
                          <a:solidFill>
                            <a:srgbClr val="000000"/>
                          </a:solidFill>
                        </a:rPr>
                        <a:t>Educate about available PrEP options</a:t>
                      </a:r>
                    </a:p>
                    <a:p>
                      <a:pPr marL="285750" indent="-285750">
                        <a:buFont typeface="Wingdings" pitchFamily="2" charset="2"/>
                        <a:buChar char="ü"/>
                      </a:pPr>
                      <a:r>
                        <a:rPr lang="en-US" sz="1400">
                          <a:solidFill>
                            <a:srgbClr val="000000"/>
                          </a:solidFill>
                        </a:rPr>
                        <a:t>Shared decision making to start CAB-LA</a:t>
                      </a:r>
                    </a:p>
                  </a:txBody>
                  <a:tcPr anchor="ctr"/>
                </a:tc>
                <a:extLst>
                  <a:ext uri="{0D108BD9-81ED-4DB2-BD59-A6C34878D82A}">
                    <a16:rowId xmlns:a16="http://schemas.microsoft.com/office/drawing/2014/main" val="3451731948"/>
                  </a:ext>
                </a:extLst>
              </a:tr>
              <a:tr h="1514901">
                <a:tc>
                  <a:txBody>
                    <a:bodyPr/>
                    <a:lstStyle/>
                    <a:p>
                      <a:pPr marL="285750" indent="-285750">
                        <a:buFont typeface="Wingdings" pitchFamily="2" charset="2"/>
                        <a:buChar char="ü"/>
                      </a:pPr>
                      <a:r>
                        <a:rPr lang="en-US" sz="1400">
                          <a:solidFill>
                            <a:srgbClr val="000000"/>
                          </a:solidFill>
                        </a:rPr>
                        <a:t>No evidence of acute HIV infection</a:t>
                      </a:r>
                    </a:p>
                    <a:p>
                      <a:pPr marL="285750" indent="-285750">
                        <a:buFont typeface="Wingdings" pitchFamily="2" charset="2"/>
                        <a:buChar char="ü"/>
                      </a:pPr>
                      <a:r>
                        <a:rPr lang="en-US" sz="1400">
                          <a:solidFill>
                            <a:srgbClr val="000000"/>
                          </a:solidFill>
                        </a:rPr>
                        <a:t>Willingness to use CAB-LA as prescribed</a:t>
                      </a:r>
                    </a:p>
                    <a:p>
                      <a:pPr marL="285750" indent="-285750">
                        <a:buFont typeface="Wingdings" pitchFamily="2" charset="2"/>
                        <a:buChar char="ü"/>
                      </a:pPr>
                      <a:r>
                        <a:rPr lang="en-US" sz="1400">
                          <a:solidFill>
                            <a:srgbClr val="000000"/>
                          </a:solidFill>
                        </a:rPr>
                        <a:t>No contraindications to receiving CAB-LA</a:t>
                      </a:r>
                    </a:p>
                  </a:txBody>
                  <a:tcPr anchor="ctr"/>
                </a:tc>
                <a:extLst>
                  <a:ext uri="{0D108BD9-81ED-4DB2-BD59-A6C34878D82A}">
                    <a16:rowId xmlns:a16="http://schemas.microsoft.com/office/drawing/2014/main" val="3701343742"/>
                  </a:ext>
                </a:extLst>
              </a:tr>
              <a:tr h="1578007">
                <a:tc>
                  <a:txBody>
                    <a:bodyPr/>
                    <a:lstStyle/>
                    <a:p>
                      <a:pPr marL="285750" indent="-285750">
                        <a:buFont typeface="Wingdings" pitchFamily="2" charset="2"/>
                        <a:buChar char="ü"/>
                      </a:pPr>
                      <a:r>
                        <a:rPr lang="en-US" sz="1400">
                          <a:solidFill>
                            <a:srgbClr val="000000"/>
                          </a:solidFill>
                        </a:rPr>
                        <a:t>Counseling on adherence, risk reduction, side effects and acute HIV symptoms</a:t>
                      </a:r>
                    </a:p>
                    <a:p>
                      <a:pPr marL="285750" indent="-285750">
                        <a:buFont typeface="Wingdings" pitchFamily="2" charset="2"/>
                        <a:buChar char="ü"/>
                      </a:pPr>
                      <a:r>
                        <a:rPr lang="en-US" sz="1400">
                          <a:solidFill>
                            <a:srgbClr val="000000"/>
                          </a:solidFill>
                        </a:rPr>
                        <a:t>STI screening and management </a:t>
                      </a:r>
                    </a:p>
                    <a:p>
                      <a:pPr marL="285750" indent="-285750">
                        <a:buFont typeface="Wingdings" pitchFamily="2" charset="2"/>
                        <a:buChar char="ü"/>
                      </a:pPr>
                      <a:r>
                        <a:rPr lang="en-US" sz="1400">
                          <a:solidFill>
                            <a:srgbClr val="000000"/>
                          </a:solidFill>
                        </a:rPr>
                        <a:t>Administer injection and schedule follow-up appointment</a:t>
                      </a:r>
                    </a:p>
                  </a:txBody>
                  <a:tcPr anchor="ctr"/>
                </a:tc>
                <a:extLst>
                  <a:ext uri="{0D108BD9-81ED-4DB2-BD59-A6C34878D82A}">
                    <a16:rowId xmlns:a16="http://schemas.microsoft.com/office/drawing/2014/main" val="2573211589"/>
                  </a:ext>
                </a:extLst>
              </a:tr>
            </a:tbl>
          </a:graphicData>
        </a:graphic>
      </p:graphicFrame>
      <p:sp>
        <p:nvSpPr>
          <p:cNvPr id="8" name="Title 7">
            <a:extLst>
              <a:ext uri="{FF2B5EF4-FFF2-40B4-BE49-F238E27FC236}">
                <a16:creationId xmlns:a16="http://schemas.microsoft.com/office/drawing/2014/main" id="{3FDA10A1-92BB-74AB-DC8C-9F5584851509}"/>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9797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solidFill>
                  <a:schemeClr val="tx2"/>
                </a:solidFill>
              </a:rPr>
              <a:t>Key Initial Visit Counseling Messaging: </a:t>
            </a:r>
            <a:r>
              <a:rPr lang="en-US" sz="2800">
                <a:solidFill>
                  <a:schemeClr val="accent1"/>
                </a:solidFill>
              </a:rPr>
              <a:t>Introduction to CAB-LA</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1126740479"/>
              </p:ext>
            </p:extLst>
          </p:nvPr>
        </p:nvGraphicFramePr>
        <p:xfrm>
          <a:off x="560759" y="2013347"/>
          <a:ext cx="6307979" cy="6569233"/>
        </p:xfrm>
        <a:graphic>
          <a:graphicData uri="http://schemas.openxmlformats.org/drawingml/2006/table">
            <a:tbl>
              <a:tblPr bandRow="1">
                <a:tableStyleId>{BC89EF96-8CEA-46FF-86C4-4CE0E7609802}</a:tableStyleId>
              </a:tblPr>
              <a:tblGrid>
                <a:gridCol w="6307979">
                  <a:extLst>
                    <a:ext uri="{9D8B030D-6E8A-4147-A177-3AD203B41FA5}">
                      <a16:colId xmlns:a16="http://schemas.microsoft.com/office/drawing/2014/main" val="2137187019"/>
                    </a:ext>
                  </a:extLst>
                </a:gridCol>
              </a:tblGrid>
              <a:tr h="866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works very well as PrEP when taken on schedule! </a:t>
                      </a:r>
                    </a:p>
                    <a:p>
                      <a:pPr>
                        <a:spcBef>
                          <a:spcPts val="0"/>
                        </a:spcBef>
                        <a:spcAft>
                          <a:spcPts val="0"/>
                        </a:spcAft>
                      </a:pPr>
                      <a:r>
                        <a:rPr lang="en-US" sz="1600" b="0" i="1">
                          <a:solidFill>
                            <a:srgbClr val="000000"/>
                          </a:solidFill>
                        </a:rPr>
                        <a:t>CAB-LA is very effective if you come to all your injection visits on time.</a:t>
                      </a:r>
                    </a:p>
                  </a:txBody>
                  <a:tcPr anchor="ctr"/>
                </a:tc>
                <a:extLst>
                  <a:ext uri="{0D108BD9-81ED-4DB2-BD59-A6C34878D82A}">
                    <a16:rowId xmlns:a16="http://schemas.microsoft.com/office/drawing/2014/main" val="123738849"/>
                  </a:ext>
                </a:extLst>
              </a:tr>
              <a:tr h="8229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does not prevent STIs other than HIV. </a:t>
                      </a:r>
                      <a:br>
                        <a:rPr lang="en-US" sz="1600">
                          <a:solidFill>
                            <a:srgbClr val="000000"/>
                          </a:solidFill>
                        </a:rPr>
                      </a:br>
                      <a:r>
                        <a:rPr lang="en-US" sz="1600" b="0" i="1">
                          <a:solidFill>
                            <a:srgbClr val="000000"/>
                          </a:solidFill>
                        </a:rPr>
                        <a:t>Using condoms with every act of sexual intercourse provides some protection against many of these infections. </a:t>
                      </a:r>
                    </a:p>
                  </a:txBody>
                  <a:tcPr anchor="ctr"/>
                </a:tc>
                <a:extLst>
                  <a:ext uri="{0D108BD9-81ED-4DB2-BD59-A6C34878D82A}">
                    <a16:rowId xmlns:a16="http://schemas.microsoft.com/office/drawing/2014/main" val="1333426615"/>
                  </a:ext>
                </a:extLst>
              </a:tr>
              <a:tr h="77273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does not prevent pregnancy. </a:t>
                      </a:r>
                      <a:br>
                        <a:rPr lang="en-US" sz="1600">
                          <a:solidFill>
                            <a:srgbClr val="000000"/>
                          </a:solidFill>
                        </a:rPr>
                      </a:br>
                      <a:r>
                        <a:rPr lang="en-US" sz="1600" b="0" i="1">
                          <a:solidFill>
                            <a:srgbClr val="000000"/>
                          </a:solidFill>
                        </a:rPr>
                        <a:t>Use effective contraception unless you desire pregnancy.</a:t>
                      </a:r>
                    </a:p>
                  </a:txBody>
                  <a:tcPr anchor="ctr"/>
                </a:tc>
                <a:extLst>
                  <a:ext uri="{0D108BD9-81ED-4DB2-BD59-A6C34878D82A}">
                    <a16:rowId xmlns:a16="http://schemas.microsoft.com/office/drawing/2014/main" val="1170619718"/>
                  </a:ext>
                </a:extLst>
              </a:tr>
              <a:tr h="772732">
                <a:tc>
                  <a:txBody>
                    <a:bodyPr/>
                    <a:lstStyle/>
                    <a:p>
                      <a:pPr>
                        <a:spcBef>
                          <a:spcPts val="0"/>
                        </a:spcBef>
                        <a:spcAft>
                          <a:spcPts val="0"/>
                        </a:spcAft>
                      </a:pPr>
                      <a:r>
                        <a:rPr lang="en-US" sz="1600" b="1">
                          <a:solidFill>
                            <a:srgbClr val="000000"/>
                          </a:solidFill>
                        </a:rPr>
                        <a:t>CAB-LA is a long-acting form of PrEP.</a:t>
                      </a:r>
                    </a:p>
                    <a:p>
                      <a:pPr>
                        <a:spcBef>
                          <a:spcPts val="0"/>
                        </a:spcBef>
                        <a:spcAft>
                          <a:spcPts val="0"/>
                        </a:spcAft>
                      </a:pPr>
                      <a:r>
                        <a:rPr lang="en-US" sz="1600" b="0" i="1">
                          <a:solidFill>
                            <a:srgbClr val="000000"/>
                          </a:solidFill>
                        </a:rPr>
                        <a:t>CAB-LA is a drug that stays in your body and protects you from HIV for several weeks. </a:t>
                      </a:r>
                    </a:p>
                  </a:txBody>
                  <a:tcPr anchor="ctr"/>
                </a:tc>
                <a:extLst>
                  <a:ext uri="{0D108BD9-81ED-4DB2-BD59-A6C34878D82A}">
                    <a16:rowId xmlns:a16="http://schemas.microsoft.com/office/drawing/2014/main" val="4153785260"/>
                  </a:ext>
                </a:extLst>
              </a:tr>
              <a:tr h="8991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1432590" rtl="0" eaLnBrk="1" fontAlgn="auto" latinLnBrk="0" hangingPunct="1">
                        <a:lnSpc>
                          <a:spcPct val="100000"/>
                        </a:lnSpc>
                        <a:spcBef>
                          <a:spcPts val="0"/>
                        </a:spcBef>
                        <a:spcAft>
                          <a:spcPts val="0"/>
                        </a:spcAft>
                        <a:buClrTx/>
                        <a:buSzTx/>
                        <a:buFontTx/>
                        <a:buNone/>
                        <a:tabLst/>
                        <a:defRPr/>
                      </a:pPr>
                      <a:r>
                        <a:rPr lang="en-US" sz="1600" b="1">
                          <a:solidFill>
                            <a:schemeClr val="tx1">
                              <a:lumMod val="50000"/>
                            </a:schemeClr>
                          </a:solidFill>
                        </a:rPr>
                        <a:t>You do not need to remember to take CAB-LA.</a:t>
                      </a:r>
                      <a:br>
                        <a:rPr lang="en-US" sz="1600">
                          <a:solidFill>
                            <a:schemeClr val="tx1">
                              <a:lumMod val="50000"/>
                            </a:schemeClr>
                          </a:solidFill>
                        </a:rPr>
                      </a:br>
                      <a:r>
                        <a:rPr lang="en-US" sz="1600" b="0" i="1">
                          <a:solidFill>
                            <a:schemeClr val="tx1">
                              <a:lumMod val="50000"/>
                            </a:schemeClr>
                          </a:solidFill>
                        </a:rPr>
                        <a:t>CAB-LA will be given to you as an injection in the clinic. Unlike other forms of PrEP, you do not need to remember to do anything when you are at home. However, it is important that you remember to come to your clinic appointments for the injections.</a:t>
                      </a:r>
                    </a:p>
                  </a:txBody>
                  <a:tcPr anchor="ctr"/>
                </a:tc>
                <a:extLst>
                  <a:ext uri="{0D108BD9-81ED-4DB2-BD59-A6C34878D82A}">
                    <a16:rowId xmlns:a16="http://schemas.microsoft.com/office/drawing/2014/main" val="1154951097"/>
                  </a:ext>
                </a:extLst>
              </a:tr>
              <a:tr h="83061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tx1">
                              <a:lumMod val="50000"/>
                            </a:schemeClr>
                          </a:solidFill>
                        </a:rPr>
                        <a:t>Protection against HIV depends on when you get injections.</a:t>
                      </a:r>
                    </a:p>
                    <a:p>
                      <a:r>
                        <a:rPr lang="en-US" sz="1600" b="0" i="1">
                          <a:solidFill>
                            <a:schemeClr val="tx1">
                              <a:lumMod val="50000"/>
                            </a:schemeClr>
                          </a:solidFill>
                        </a:rPr>
                        <a:t>HIV protection starts 1 week after your first injection and lasts until 8 weeks after your last injection.</a:t>
                      </a:r>
                    </a:p>
                  </a:txBody>
                  <a:tcPr anchor="ctr"/>
                </a:tc>
                <a:extLst>
                  <a:ext uri="{0D108BD9-81ED-4DB2-BD59-A6C34878D82A}">
                    <a16:rowId xmlns:a16="http://schemas.microsoft.com/office/drawing/2014/main" val="1672329326"/>
                  </a:ext>
                </a:extLst>
              </a:tr>
              <a:tr h="114300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can be kept private.</a:t>
                      </a:r>
                    </a:p>
                    <a:p>
                      <a:pPr>
                        <a:spcBef>
                          <a:spcPts val="0"/>
                        </a:spcBef>
                        <a:spcAft>
                          <a:spcPts val="0"/>
                        </a:spcAft>
                      </a:pPr>
                      <a:r>
                        <a:rPr lang="en-US" sz="1600" b="0" i="1">
                          <a:solidFill>
                            <a:srgbClr val="000000"/>
                          </a:solidFill>
                        </a:rPr>
                        <a:t>No one has to know that you are using CAB-LA as PrEP.  You do not need to take anything home with you. This helps with stigma some people experience when using PrEP.</a:t>
                      </a:r>
                      <a:r>
                        <a:rPr lang="en-US" sz="1600" b="0" i="1" u="none" strike="noStrike">
                          <a:solidFill>
                            <a:srgbClr val="000000"/>
                          </a:solidFill>
                          <a:effectLst/>
                        </a:rPr>
                        <a:t>​</a:t>
                      </a:r>
                      <a:endParaRPr lang="en-US" sz="1600" b="0" i="1">
                        <a:solidFill>
                          <a:srgbClr val="000000"/>
                        </a:solidFill>
                        <a:effectLst/>
                        <a:latin typeface="+mn-lt"/>
                      </a:endParaRPr>
                    </a:p>
                  </a:txBody>
                  <a:tcPr anchor="ctr"/>
                </a:tc>
                <a:extLst>
                  <a:ext uri="{0D108BD9-81ED-4DB2-BD59-A6C34878D82A}">
                    <a16:rowId xmlns:a16="http://schemas.microsoft.com/office/drawing/2014/main" val="2769271929"/>
                  </a:ext>
                </a:extLst>
              </a:tr>
            </a:tbl>
          </a:graphicData>
        </a:graphic>
      </p:graphicFrame>
      <p:sp>
        <p:nvSpPr>
          <p:cNvPr id="6" name="Title 5">
            <a:extLst>
              <a:ext uri="{FF2B5EF4-FFF2-40B4-BE49-F238E27FC236}">
                <a16:creationId xmlns:a16="http://schemas.microsoft.com/office/drawing/2014/main" id="{F21E141B-5323-3688-0948-054B72FFE4D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27887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t>Key Initial Visit Counseling Messaging: </a:t>
            </a:r>
            <a:r>
              <a:rPr lang="en-US" sz="2800">
                <a:solidFill>
                  <a:schemeClr val="accent3"/>
                </a:solidFill>
              </a:rPr>
              <a:t>Administration, Schedule and Side Effects</a:t>
            </a:r>
          </a:p>
        </p:txBody>
      </p:sp>
      <p:sp>
        <p:nvSpPr>
          <p:cNvPr id="4" name="Title 3">
            <a:extLst>
              <a:ext uri="{FF2B5EF4-FFF2-40B4-BE49-F238E27FC236}">
                <a16:creationId xmlns:a16="http://schemas.microsoft.com/office/drawing/2014/main" id="{104EC79F-8ECD-0CE0-1933-DE6CC3AD690D}"/>
              </a:ext>
            </a:extLst>
          </p:cNvPr>
          <p:cNvSpPr>
            <a:spLocks noGrp="1"/>
          </p:cNvSpPr>
          <p:nvPr>
            <p:ph type="title"/>
          </p:nvPr>
        </p:nvSpPr>
        <p:spPr/>
        <p:txBody>
          <a:bodyPr/>
          <a:lstStyle/>
          <a:p>
            <a:r>
              <a:rPr lang="en-US" b="1" dirty="0"/>
              <a:t>Module 4: CAB-LA</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3511916824"/>
              </p:ext>
            </p:extLst>
          </p:nvPr>
        </p:nvGraphicFramePr>
        <p:xfrm>
          <a:off x="560759" y="2013347"/>
          <a:ext cx="6307979" cy="6161661"/>
        </p:xfrm>
        <a:graphic>
          <a:graphicData uri="http://schemas.openxmlformats.org/drawingml/2006/table">
            <a:tbl>
              <a:tblPr bandRow="1">
                <a:tableStyleId>{8799B23B-EC83-4686-B30A-512413B5E67A}</a:tableStyleId>
              </a:tblPr>
              <a:tblGrid>
                <a:gridCol w="6307979">
                  <a:extLst>
                    <a:ext uri="{9D8B030D-6E8A-4147-A177-3AD203B41FA5}">
                      <a16:colId xmlns:a16="http://schemas.microsoft.com/office/drawing/2014/main" val="2137187019"/>
                    </a:ext>
                  </a:extLst>
                </a:gridCol>
              </a:tblGrid>
              <a:tr h="858883">
                <a:tc>
                  <a:txBody>
                    <a:bodyPr/>
                    <a:lstStyle/>
                    <a:p>
                      <a:pPr>
                        <a:spcBef>
                          <a:spcPts val="0"/>
                        </a:spcBef>
                      </a:pPr>
                      <a:r>
                        <a:rPr lang="en-US" sz="1600" b="1">
                          <a:solidFill>
                            <a:srgbClr val="000000"/>
                          </a:solidFill>
                        </a:rPr>
                        <a:t>CAB-LA is an injection in the buttocks. </a:t>
                      </a:r>
                      <a:br>
                        <a:rPr lang="en-US" sz="1600">
                          <a:solidFill>
                            <a:srgbClr val="000000"/>
                          </a:solidFill>
                        </a:rPr>
                      </a:br>
                      <a:r>
                        <a:rPr lang="en-US" sz="1600" b="0" i="1">
                          <a:solidFill>
                            <a:srgbClr val="000000"/>
                          </a:solidFill>
                        </a:rPr>
                        <a:t>CAB-LA is an injection that goes into your muscles. We will give it to you in the buttocks where there is a large muscle.</a:t>
                      </a:r>
                      <a:endParaRPr lang="en-US" sz="1600" b="0" i="1">
                        <a:solidFill>
                          <a:srgbClr val="000000"/>
                        </a:solidFill>
                        <a:latin typeface="+mn-lt"/>
                      </a:endParaRPr>
                    </a:p>
                  </a:txBody>
                  <a:tcPr anchor="ctr"/>
                </a:tc>
                <a:extLst>
                  <a:ext uri="{0D108BD9-81ED-4DB2-BD59-A6C34878D82A}">
                    <a16:rowId xmlns:a16="http://schemas.microsoft.com/office/drawing/2014/main" val="123738849"/>
                  </a:ext>
                </a:extLst>
              </a:tr>
              <a:tr h="515300">
                <a:tc>
                  <a:txBody>
                    <a:bodyPr/>
                    <a:lstStyle/>
                    <a:p>
                      <a:pPr>
                        <a:spcBef>
                          <a:spcPts val="0"/>
                        </a:spcBef>
                      </a:pPr>
                      <a:r>
                        <a:rPr lang="en-US" sz="1600" b="1">
                          <a:solidFill>
                            <a:srgbClr val="000000"/>
                          </a:solidFill>
                        </a:rPr>
                        <a:t>CAB-LA is safe.</a:t>
                      </a:r>
                      <a:endParaRPr lang="en-US" sz="1600" b="1">
                        <a:solidFill>
                          <a:srgbClr val="000000"/>
                        </a:solidFill>
                        <a:latin typeface="+mn-lt"/>
                      </a:endParaRPr>
                    </a:p>
                  </a:txBody>
                  <a:tcPr anchor="ctr"/>
                </a:tc>
                <a:extLst>
                  <a:ext uri="{0D108BD9-81ED-4DB2-BD59-A6C34878D82A}">
                    <a16:rowId xmlns:a16="http://schemas.microsoft.com/office/drawing/2014/main" val="1333426615"/>
                  </a:ext>
                </a:extLst>
              </a:tr>
              <a:tr h="1192893">
                <a:tc>
                  <a:txBody>
                    <a:bodyPr/>
                    <a:lstStyle/>
                    <a:p>
                      <a:pPr>
                        <a:spcBef>
                          <a:spcPts val="0"/>
                        </a:spcBef>
                      </a:pPr>
                      <a:r>
                        <a:rPr lang="en-US" sz="1600" b="1">
                          <a:solidFill>
                            <a:srgbClr val="000000"/>
                          </a:solidFill>
                        </a:rPr>
                        <a:t>A common side effect is a reaction at the injection site.</a:t>
                      </a:r>
                    </a:p>
                    <a:p>
                      <a:pPr>
                        <a:spcBef>
                          <a:spcPts val="0"/>
                        </a:spcBef>
                      </a:pPr>
                      <a:r>
                        <a:rPr lang="en-US" sz="1600" b="0" i="1">
                          <a:solidFill>
                            <a:srgbClr val="000000"/>
                          </a:solidFill>
                        </a:rPr>
                        <a:t>This includes redness, pain or swelling around the area where the injection goes into your skin. This is usually temporary and becomes less common over time. This can be treated with a common medication for pain.</a:t>
                      </a:r>
                      <a:endParaRPr lang="en-US" sz="1600" b="0" i="1">
                        <a:solidFill>
                          <a:srgbClr val="000000"/>
                        </a:solidFill>
                        <a:latin typeface="+mn-lt"/>
                      </a:endParaRPr>
                    </a:p>
                  </a:txBody>
                  <a:tcPr anchor="ctr"/>
                </a:tc>
                <a:extLst>
                  <a:ext uri="{0D108BD9-81ED-4DB2-BD59-A6C34878D82A}">
                    <a16:rowId xmlns:a16="http://schemas.microsoft.com/office/drawing/2014/main" val="1170619718"/>
                  </a:ext>
                </a:extLst>
              </a:tr>
              <a:tr h="938410">
                <a:tc>
                  <a:txBody>
                    <a:bodyPr/>
                    <a:lstStyle/>
                    <a:p>
                      <a:pPr>
                        <a:spcBef>
                          <a:spcPts val="0"/>
                        </a:spcBef>
                      </a:pPr>
                      <a:r>
                        <a:rPr lang="en-US" sz="1600" b="1">
                          <a:solidFill>
                            <a:srgbClr val="000000"/>
                          </a:solidFill>
                        </a:rPr>
                        <a:t>Some people experience other side effects.</a:t>
                      </a:r>
                    </a:p>
                    <a:p>
                      <a:pPr>
                        <a:spcBef>
                          <a:spcPts val="0"/>
                        </a:spcBef>
                      </a:pPr>
                      <a:r>
                        <a:rPr lang="en-US" sz="1600" b="0" i="1">
                          <a:solidFill>
                            <a:srgbClr val="000000"/>
                          </a:solidFill>
                        </a:rPr>
                        <a:t>Occasionally people experience headache, nausea, diarrhea, fever or tiredness. These symptoms usually do not last long and are not severe. </a:t>
                      </a:r>
                      <a:endParaRPr lang="en-US" sz="1600" b="0" i="1">
                        <a:solidFill>
                          <a:srgbClr val="000000"/>
                        </a:solidFill>
                        <a:latin typeface="+mn-lt"/>
                      </a:endParaRPr>
                    </a:p>
                  </a:txBody>
                  <a:tcPr anchor="ctr"/>
                </a:tc>
                <a:extLst>
                  <a:ext uri="{0D108BD9-81ED-4DB2-BD59-A6C34878D82A}">
                    <a16:rowId xmlns:a16="http://schemas.microsoft.com/office/drawing/2014/main" val="2791304181"/>
                  </a:ext>
                </a:extLst>
              </a:tr>
              <a:tr h="1192893">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It is very important to come to your injection visits as scheduled.</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1" u="none" strike="noStrike" kern="1200" cap="none" spc="0" normalizeH="0" baseline="0" noProof="0">
                          <a:ln>
                            <a:noFill/>
                          </a:ln>
                          <a:solidFill>
                            <a:srgbClr val="000000"/>
                          </a:solidFill>
                          <a:effectLst/>
                          <a:uLnTx/>
                          <a:uFillTx/>
                        </a:rPr>
                        <a:t>We can support you to remember to come to your visits. However, if you think you will struggle to come to visits, we should discuss other prevention options. </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154951097"/>
                  </a:ext>
                </a:extLst>
              </a:tr>
              <a:tr h="858883">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The first two injections are one month apart.</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The first two injections are called the ‘loading doses’. We can give you the first one today and the second one in a month.</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672329326"/>
                  </a:ext>
                </a:extLst>
              </a:tr>
              <a:tr h="604399">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After the first two injections, you will get injections every 2 months.</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We will discuss strategies to help you remember these visits.</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2769271929"/>
                  </a:ext>
                </a:extLst>
              </a:tr>
            </a:tbl>
          </a:graphicData>
        </a:graphic>
      </p:graphicFrame>
    </p:spTree>
    <p:extLst>
      <p:ext uri="{BB962C8B-B14F-4D97-AF65-F5344CB8AC3E}">
        <p14:creationId xmlns:p14="http://schemas.microsoft.com/office/powerpoint/2010/main" val="356920180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0DA5DD-B108-46EC-80F6-CE605E83F279}" vid="{CEE6C073-7152-4C5B-9F74-B2648328AC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25aaf331-8f31-426f-9963-0cfea8c3f52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58D8EF7C355DAD47AA179CB555CCB98A" ma:contentTypeVersion="22" ma:contentTypeDescription="NGO Document content type" ma:contentTypeScope="" ma:versionID="d16c9c7dae74aae139d174465aad0423">
  <xsd:schema xmlns:xsd="http://www.w3.org/2001/XMLSchema" xmlns:xs="http://www.w3.org/2001/XMLSchema" xmlns:p="http://schemas.microsoft.com/office/2006/metadata/properties" xmlns:ns2="c629780e-db83-45bc-a257-7c8c4fd6b9cb" xmlns:ns3="25aaf331-8f31-426f-9963-0cfea8c3f52d" xmlns:ns4="f07fa239-8a8b-43b1-a711-120682818fa8" targetNamespace="http://schemas.microsoft.com/office/2006/metadata/properties" ma:root="true" ma:fieldsID="024a8ddaa9bc8bd4c9784debcf3632c1" ns2:_="" ns3:_="" ns4:_="">
    <xsd:import namespace="c629780e-db83-45bc-a257-7c8c4fd6b9cb"/>
    <xsd:import namespace="25aaf331-8f31-426f-9963-0cfea8c3f52d"/>
    <xsd:import namespace="f07fa239-8a8b-43b1-a711-120682818fa8"/>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aaf331-8f31-426f-9963-0cfea8c3f52d"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Tags" ma:index="21" nillable="true" ma:displayName="Tags" ma:internalName="MediaServiceAutoTags"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7fa239-8a8b-43b1-a711-120682818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851240-EBF2-4923-A398-D92F27D59871}">
  <ds:schemaRefs>
    <ds:schemaRef ds:uri="25aaf331-8f31-426f-9963-0cfea8c3f52d"/>
    <ds:schemaRef ds:uri="c629780e-db83-45bc-a257-7c8c4fd6b9cb"/>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f07fa239-8a8b-43b1-a711-120682818fa8"/>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D719F003-9E77-4758-8682-AA0BB809BC29}">
  <ds:schemaRefs>
    <ds:schemaRef ds:uri="25aaf331-8f31-426f-9963-0cfea8c3f52d"/>
    <ds:schemaRef ds:uri="c629780e-db83-45bc-a257-7c8c4fd6b9cb"/>
    <ds:schemaRef ds:uri="f07fa239-8a8b-43b1-a711-120682818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8FB8951-28D2-4763-83EC-590F2030F2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2461</Words>
  <Application>Microsoft Office PowerPoint</Application>
  <PresentationFormat>Custom</PresentationFormat>
  <Paragraphs>310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Garamond</vt:lpstr>
      <vt:lpstr>Wingdings</vt:lpstr>
      <vt:lpstr>Office Theme</vt:lpstr>
      <vt:lpstr>Module 4</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lpstr>Module 4: CAB-LA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Joseph Stegemerten</dc:creator>
  <cp:lastModifiedBy>Efua Acquaah-Harrison Owusu</cp:lastModifiedBy>
  <cp:revision>2</cp:revision>
  <dcterms:created xsi:type="dcterms:W3CDTF">2020-10-19T22:00:16Z</dcterms:created>
  <dcterms:modified xsi:type="dcterms:W3CDTF">2024-01-26T21:53:15Z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0x01010033CF86A3E53F48B7ADBBC140A8AF8FA70058D8EF7C355DAD47AA179CB555CCB98A</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