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theme/themeOverride4.xml" ContentType="application/vnd.openxmlformats-officedocument.themeOverr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theme/themeOverride8.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85" r:id="rId7"/>
    <p:sldId id="294" r:id="rId8"/>
    <p:sldId id="291" r:id="rId9"/>
    <p:sldId id="259" r:id="rId10"/>
    <p:sldId id="295" r:id="rId11"/>
    <p:sldId id="279" r:id="rId12"/>
    <p:sldId id="281" r:id="rId13"/>
    <p:sldId id="293" r:id="rId14"/>
    <p:sldId id="283" r:id="rId15"/>
    <p:sldId id="284" r:id="rId16"/>
    <p:sldId id="282" r:id="rId17"/>
    <p:sldId id="280" r:id="rId18"/>
    <p:sldId id="269" r:id="rId19"/>
    <p:sldId id="260" r:id="rId20"/>
    <p:sldId id="265" r:id="rId21"/>
    <p:sldId id="292"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694F36-9EEE-4BF8-A2A1-7B5DEB0F6984}">
          <p14:sldIdLst>
            <p14:sldId id="256"/>
            <p14:sldId id="257"/>
            <p14:sldId id="285"/>
            <p14:sldId id="294"/>
            <p14:sldId id="291"/>
            <p14:sldId id="259"/>
            <p14:sldId id="295"/>
            <p14:sldId id="279"/>
            <p14:sldId id="281"/>
            <p14:sldId id="293"/>
            <p14:sldId id="283"/>
            <p14:sldId id="284"/>
            <p14:sldId id="282"/>
            <p14:sldId id="280"/>
            <p14:sldId id="269"/>
            <p14:sldId id="260"/>
            <p14:sldId id="265"/>
          </p14:sldIdLst>
        </p14:section>
        <p14:section name="Additional Slides" id="{68CE4273-7521-4491-9D8E-6EEE755F3F51}">
          <p14:sldIdLst>
            <p14:sldId id="292"/>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40CA9-E971-A26C-830B-2F0C21C9BF93}" name="Claire Steiner" initials="CS" userId="S::cs3324@cumc.columbia.edu::e272ac20-de13-4d34-aff3-30c5c7f06f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iner, Claire C." initials="SCC" lastIdx="47" clrIdx="0">
    <p:extLst>
      <p:ext uri="{19B8F6BF-5375-455C-9EA6-DF929625EA0E}">
        <p15:presenceInfo xmlns:p15="http://schemas.microsoft.com/office/powerpoint/2012/main" userId="S::cs3324@cumc.columbia.edu::e272ac20-de13-4d34-aff3-30c5c7f06fd3" providerId="AD"/>
      </p:ext>
    </p:extLst>
  </p:cmAuthor>
  <p:cmAuthor id="2" name="Eugenie Poirot" initials="EP" lastIdx="45" clrIdx="1">
    <p:extLst>
      <p:ext uri="{19B8F6BF-5375-455C-9EA6-DF929625EA0E}">
        <p15:presenceInfo xmlns:p15="http://schemas.microsoft.com/office/powerpoint/2012/main" userId="Eugenie Poirot" providerId="None"/>
      </p:ext>
    </p:extLst>
  </p:cmAuthor>
  <p:cmAuthor id="3" name="Patel, Monita (CDC/DDPHSIS/CGH/DGHT)" initials="PM(" lastIdx="19" clrIdx="2">
    <p:extLst>
      <p:ext uri="{19B8F6BF-5375-455C-9EA6-DF929625EA0E}">
        <p15:presenceInfo xmlns:p15="http://schemas.microsoft.com/office/powerpoint/2012/main" userId="S::cwa3@cdc.gov::4d45e653-4a3d-4a24-9d4d-d2ae08ed1b71" providerId="AD"/>
      </p:ext>
    </p:extLst>
  </p:cmAuthor>
  <p:cmAuthor id="4" name="Suzue Saito" initials="SS" lastIdx="14" clrIdx="3">
    <p:extLst>
      <p:ext uri="{19B8F6BF-5375-455C-9EA6-DF929625EA0E}">
        <p15:presenceInfo xmlns:p15="http://schemas.microsoft.com/office/powerpoint/2012/main" userId="Suzue Saito" providerId="None"/>
      </p:ext>
    </p:extLst>
  </p:cmAuthor>
  <p:cmAuthor id="5" name="Pasipamire, Munyaradzi (CDC/DDPHSIS/CGH/DGHT)" initials="PM(" lastIdx="10" clrIdx="4">
    <p:extLst>
      <p:ext uri="{19B8F6BF-5375-455C-9EA6-DF929625EA0E}">
        <p15:presenceInfo xmlns:p15="http://schemas.microsoft.com/office/powerpoint/2012/main" userId="S::onl0@cdc.gov::f99479b5-4a1f-4a06-9243-7144fff96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571"/>
    <a:srgbClr val="01926D"/>
    <a:srgbClr val="8FAADC"/>
    <a:srgbClr val="FFFFFF"/>
    <a:srgbClr val="4472C4"/>
    <a:srgbClr val="DAE3F3"/>
    <a:srgbClr val="92D050"/>
    <a:srgbClr val="8BA1D7"/>
    <a:srgbClr val="A9D18E"/>
    <a:srgbClr val="01E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8" autoAdjust="0"/>
    <p:restoredTop sz="90230" autoAdjust="0"/>
  </p:normalViewPr>
  <p:slideViewPr>
    <p:cSldViewPr snapToGrid="0">
      <p:cViewPr varScale="1">
        <p:scale>
          <a:sx n="63" d="100"/>
          <a:sy n="63"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6-3A54-4759-BA6F-7B534381AB0B}"/>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3A54-4759-BA6F-7B534381AB0B}"/>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3A54-4759-BA6F-7B534381AB0B}"/>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3-3A54-4759-BA6F-7B534381AB0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3A54-4759-BA6F-7B534381AB0B}"/>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3A54-4759-BA6F-7B534381AB0B}"/>
              </c:ext>
            </c:extLst>
          </c:dPt>
          <c:dLbls>
            <c:dLbl>
              <c:idx val="0"/>
              <c:layout>
                <c:manualLayout>
                  <c:x val="8.7794432548179716E-2"/>
                  <c:y val="-8.21307310538598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54-4759-BA6F-7B534381AB0B}"/>
                </c:ext>
              </c:extLst>
            </c:dLbl>
            <c:dLbl>
              <c:idx val="1"/>
              <c:layout>
                <c:manualLayout>
                  <c:x val="6.531049250535316E-2"/>
                  <c:y val="-2.2399549045929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4-4759-BA6F-7B534381AB0B}"/>
                </c:ext>
              </c:extLst>
            </c:dLbl>
            <c:dLbl>
              <c:idx val="2"/>
              <c:layout>
                <c:manualLayout>
                  <c:x val="7.8158458244111342E-2"/>
                  <c:y val="-1.11997745229645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4-4759-BA6F-7B534381AB0B}"/>
                </c:ext>
              </c:extLst>
            </c:dLbl>
            <c:dLbl>
              <c:idx val="3"/>
              <c:layout>
                <c:manualLayout>
                  <c:x val="5.353319057815846E-2"/>
                  <c:y val="-2.2399549045929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4-4759-BA6F-7B534381AB0B}"/>
                </c:ext>
              </c:extLst>
            </c:dLbl>
            <c:dLbl>
              <c:idx val="4"/>
              <c:layout>
                <c:manualLayout>
                  <c:x val="4.7109207708779445E-2"/>
                  <c:y val="-2.2399549045929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4-4759-BA6F-7B534381AB0B}"/>
                </c:ext>
              </c:extLst>
            </c:dLbl>
            <c:dLbl>
              <c:idx val="5"/>
              <c:layout>
                <c:manualLayout>
                  <c:x val="5.139186295503196E-2"/>
                  <c:y val="2.2399549045929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4-4759-BA6F-7B534381AB0B}"/>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Sheet1!$E$4:$E$9</c:f>
                <c:numCache>
                  <c:formatCode>General</c:formatCode>
                  <c:ptCount val="6"/>
                  <c:pt idx="0">
                    <c:v>6.9000000000000057</c:v>
                  </c:pt>
                  <c:pt idx="1">
                    <c:v>3.8000000000000043</c:v>
                  </c:pt>
                  <c:pt idx="2">
                    <c:v>6.3999999999999986</c:v>
                  </c:pt>
                  <c:pt idx="3">
                    <c:v>4.1244999999999976</c:v>
                  </c:pt>
                  <c:pt idx="4">
                    <c:v>4.0998000000000019</c:v>
                  </c:pt>
                  <c:pt idx="5">
                    <c:v>2.8999999999999986</c:v>
                  </c:pt>
                </c:numCache>
              </c:numRef>
            </c:plus>
            <c:minus>
              <c:numRef>
                <c:f>Sheet1!$D$4:$D$9</c:f>
                <c:numCache>
                  <c:formatCode>General</c:formatCode>
                  <c:ptCount val="6"/>
                  <c:pt idx="0">
                    <c:v>6.9999999999999964</c:v>
                  </c:pt>
                  <c:pt idx="1">
                    <c:v>3.7999999999999972</c:v>
                  </c:pt>
                  <c:pt idx="2">
                    <c:v>6.3999999999999986</c:v>
                  </c:pt>
                  <c:pt idx="3">
                    <c:v>4.1940000000000026</c:v>
                  </c:pt>
                  <c:pt idx="4">
                    <c:v>4.121699999999997</c:v>
                  </c:pt>
                  <c:pt idx="5">
                    <c:v>3</c:v>
                  </c:pt>
                </c:numCache>
              </c:numRef>
            </c:minus>
            <c:spPr>
              <a:noFill/>
              <a:ln w="28575" cap="flat" cmpd="sng" algn="ctr">
                <a:solidFill>
                  <a:schemeClr val="tx1">
                    <a:lumMod val="65000"/>
                    <a:lumOff val="35000"/>
                  </a:schemeClr>
                </a:solidFill>
                <a:round/>
              </a:ln>
              <a:effectLst/>
            </c:spPr>
          </c:errBars>
          <c:cat>
            <c:multiLvlStrRef>
              <c:f>Sheet1!$A$4:$B$9</c:f>
              <c:multiLvlStrCache>
                <c:ptCount val="6"/>
                <c:lvl>
                  <c:pt idx="0">
                    <c:v>Male</c:v>
                  </c:pt>
                  <c:pt idx="1">
                    <c:v>Non-pregnant female</c:v>
                  </c:pt>
                  <c:pt idx="2">
                    <c:v>Pregnant female</c:v>
                  </c:pt>
                  <c:pt idx="3">
                    <c:v>≥25</c:v>
                  </c:pt>
                  <c:pt idx="4">
                    <c:v>15-24</c:v>
                  </c:pt>
                  <c:pt idx="5">
                    <c:v>Total</c:v>
                  </c:pt>
                </c:lvl>
                <c:lvl>
                  <c:pt idx="0">
                    <c:v>Sex/ pregnancy status</c:v>
                  </c:pt>
                  <c:pt idx="3">
                    <c:v>Age (yrs)</c:v>
                  </c:pt>
                  <c:pt idx="5">
                    <c:v>.</c:v>
                  </c:pt>
                </c:lvl>
              </c:multiLvlStrCache>
            </c:multiLvlStrRef>
          </c:cat>
          <c:val>
            <c:numRef>
              <c:f>Sheet1!$C$4:$C$9</c:f>
              <c:numCache>
                <c:formatCode>General</c:formatCode>
                <c:ptCount val="6"/>
                <c:pt idx="0">
                  <c:v>34.799999999999997</c:v>
                </c:pt>
                <c:pt idx="1">
                  <c:v>39.4</c:v>
                </c:pt>
                <c:pt idx="2" formatCode="0.0">
                  <c:v>43</c:v>
                </c:pt>
                <c:pt idx="3">
                  <c:v>44.6</c:v>
                </c:pt>
                <c:pt idx="4">
                  <c:v>33.799999999999997</c:v>
                </c:pt>
                <c:pt idx="5">
                  <c:v>39.4</c:v>
                </c:pt>
              </c:numCache>
            </c:numRef>
          </c:val>
          <c:extLst>
            <c:ext xmlns:c16="http://schemas.microsoft.com/office/drawing/2014/chart" uri="{C3380CC4-5D6E-409C-BE32-E72D297353CC}">
              <c16:uniqueId val="{00000000-3A54-4759-BA6F-7B534381AB0B}"/>
            </c:ext>
          </c:extLst>
        </c:ser>
        <c:dLbls>
          <c:dLblPos val="outEnd"/>
          <c:showLegendKey val="0"/>
          <c:showVal val="1"/>
          <c:showCatName val="0"/>
          <c:showSerName val="0"/>
          <c:showPercent val="0"/>
          <c:showBubbleSize val="0"/>
        </c:dLbls>
        <c:gapWidth val="24"/>
        <c:axId val="630895711"/>
        <c:axId val="371761583"/>
      </c:barChart>
      <c:catAx>
        <c:axId val="630895711"/>
        <c:scaling>
          <c:orientation val="minMax"/>
        </c:scaling>
        <c:delete val="0"/>
        <c:axPos val="l"/>
        <c:title>
          <c:tx>
            <c:rich>
              <a:bodyPr rot="-54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r>
                  <a:rPr lang="en-US"/>
                  <a:t>Category</a:t>
                </a:r>
              </a:p>
            </c:rich>
          </c:tx>
          <c:overlay val="0"/>
          <c:spPr>
            <a:noFill/>
            <a:ln>
              <a:noFill/>
            </a:ln>
            <a:effectLst/>
          </c:spPr>
          <c:txPr>
            <a:bodyPr rot="-54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crossAx val="371761583"/>
        <c:crosses val="autoZero"/>
        <c:auto val="1"/>
        <c:lblAlgn val="ctr"/>
        <c:lblOffset val="100"/>
        <c:noMultiLvlLbl val="0"/>
      </c:catAx>
      <c:valAx>
        <c:axId val="371761583"/>
        <c:scaling>
          <c:orientation val="minMax"/>
        </c:scaling>
        <c:delete val="0"/>
        <c:axPos val="b"/>
        <c:title>
          <c:tx>
            <c:rich>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r>
                  <a:rPr lang="en-US"/>
                  <a:t>Percent (%) Misclassified of RTRI Recent </a:t>
                </a:r>
              </a:p>
            </c:rich>
          </c:tx>
          <c:overlay val="0"/>
          <c:spPr>
            <a:noFill/>
            <a:ln>
              <a:noFill/>
            </a:ln>
            <a:effectLst/>
          </c:spPr>
          <c:txPr>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crossAx val="63089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1" i="0" u="none" strike="noStrike" kern="1200" baseline="0">
          <a:solidFill>
            <a:schemeClr val="tx1">
              <a:lumMod val="65000"/>
              <a:lumOff val="35000"/>
            </a:schemeClr>
          </a:solidFill>
          <a:latin typeface="+mj-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ED7D31">
                  <a:lumMod val="60000"/>
                  <a:lumOff val="40000"/>
                </a:srgbClr>
              </a:solidFill>
              <a:ln>
                <a:noFill/>
              </a:ln>
              <a:effectLst/>
            </c:spPr>
            <c:extLst>
              <c:ext xmlns:c16="http://schemas.microsoft.com/office/drawing/2014/chart" uri="{C3380CC4-5D6E-409C-BE32-E72D297353CC}">
                <c16:uniqueId val="{00000003-7490-4D59-AE72-07991972A7A8}"/>
              </c:ext>
            </c:extLst>
          </c:dPt>
          <c:dPt>
            <c:idx val="1"/>
            <c:invertIfNegative val="0"/>
            <c:bubble3D val="0"/>
            <c:spPr>
              <a:solidFill>
                <a:srgbClr val="ED7D31"/>
              </a:solidFill>
              <a:ln>
                <a:noFill/>
              </a:ln>
              <a:effectLst/>
            </c:spPr>
            <c:extLst>
              <c:ext xmlns:c16="http://schemas.microsoft.com/office/drawing/2014/chart" uri="{C3380CC4-5D6E-409C-BE32-E72D297353CC}">
                <c16:uniqueId val="{00000002-7490-4D59-AE72-07991972A7A8}"/>
              </c:ext>
            </c:extLst>
          </c:dPt>
          <c:dPt>
            <c:idx val="2"/>
            <c:invertIfNegative val="0"/>
            <c:bubble3D val="0"/>
            <c:spPr>
              <a:solidFill>
                <a:srgbClr val="70AD47"/>
              </a:solidFill>
              <a:ln>
                <a:noFill/>
              </a:ln>
              <a:effectLst/>
            </c:spPr>
            <c:extLst>
              <c:ext xmlns:c16="http://schemas.microsoft.com/office/drawing/2014/chart" uri="{C3380CC4-5D6E-409C-BE32-E72D297353CC}">
                <c16:uniqueId val="{00000012-193D-4F48-B103-8B1FAD5D5B18}"/>
              </c:ext>
            </c:extLst>
          </c:dPt>
          <c:dPt>
            <c:idx val="3"/>
            <c:invertIfNegative val="0"/>
            <c:bubble3D val="0"/>
            <c:spPr>
              <a:solidFill>
                <a:srgbClr val="70AD47">
                  <a:lumMod val="60000"/>
                  <a:lumOff val="40000"/>
                </a:srgbClr>
              </a:solidFill>
              <a:ln>
                <a:noFill/>
              </a:ln>
              <a:effectLst/>
            </c:spPr>
            <c:extLst>
              <c:ext xmlns:c16="http://schemas.microsoft.com/office/drawing/2014/chart" uri="{C3380CC4-5D6E-409C-BE32-E72D297353CC}">
                <c16:uniqueId val="{00000011-193D-4F48-B103-8B1FAD5D5B18}"/>
              </c:ext>
            </c:extLst>
          </c:dPt>
          <c:dPt>
            <c:idx val="4"/>
            <c:invertIfNegative val="0"/>
            <c:bubble3D val="0"/>
            <c:spPr>
              <a:solidFill>
                <a:srgbClr val="70AD47">
                  <a:lumMod val="40000"/>
                  <a:lumOff val="60000"/>
                </a:srgbClr>
              </a:solidFill>
              <a:ln>
                <a:noFill/>
              </a:ln>
              <a:effectLst/>
            </c:spPr>
            <c:extLst>
              <c:ext xmlns:c16="http://schemas.microsoft.com/office/drawing/2014/chart" uri="{C3380CC4-5D6E-409C-BE32-E72D297353CC}">
                <c16:uniqueId val="{00000010-193D-4F48-B103-8B1FAD5D5B18}"/>
              </c:ext>
            </c:extLst>
          </c:dPt>
          <c:dPt>
            <c:idx val="6"/>
            <c:invertIfNegative val="0"/>
            <c:bubble3D val="0"/>
            <c:spPr>
              <a:solidFill>
                <a:srgbClr val="4472C4">
                  <a:lumMod val="60000"/>
                  <a:lumOff val="40000"/>
                </a:srgbClr>
              </a:solidFill>
              <a:ln>
                <a:noFill/>
              </a:ln>
              <a:effectLst/>
            </c:spPr>
            <c:extLst>
              <c:ext xmlns:c16="http://schemas.microsoft.com/office/drawing/2014/chart" uri="{C3380CC4-5D6E-409C-BE32-E72D297353CC}">
                <c16:uniqueId val="{0000000F-193D-4F48-B103-8B1FAD5D5B18}"/>
              </c:ext>
            </c:extLst>
          </c:dPt>
          <c:dLbls>
            <c:dLbl>
              <c:idx val="0"/>
              <c:layout>
                <c:manualLayout>
                  <c:x val="4.24581005586592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0-4D59-AE72-07991972A7A8}"/>
                </c:ext>
              </c:extLst>
            </c:dLbl>
            <c:dLbl>
              <c:idx val="1"/>
              <c:layout>
                <c:manualLayout>
                  <c:x val="3.6871508379888104E-2"/>
                  <c:y val="6.7198647137785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90-4D59-AE72-07991972A7A8}"/>
                </c:ext>
              </c:extLst>
            </c:dLbl>
            <c:dLbl>
              <c:idx val="2"/>
              <c:layout>
                <c:manualLayout>
                  <c:x val="3.9106145251396815E-2"/>
                  <c:y val="-2.23995490459299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93D-4F48-B103-8B1FAD5D5B18}"/>
                </c:ext>
              </c:extLst>
            </c:dLbl>
            <c:dLbl>
              <c:idx val="3"/>
              <c:layout>
                <c:manualLayout>
                  <c:x val="6.2569832402234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93D-4F48-B103-8B1FAD5D5B18}"/>
                </c:ext>
              </c:extLst>
            </c:dLbl>
            <c:dLbl>
              <c:idx val="4"/>
              <c:layout>
                <c:manualLayout>
                  <c:x val="0.14413407821229049"/>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93D-4F48-B103-8B1FAD5D5B18}"/>
                </c:ext>
              </c:extLst>
            </c:dLbl>
            <c:dLbl>
              <c:idx val="5"/>
              <c:layout>
                <c:manualLayout>
                  <c:x val="6.0335195530726256E-2"/>
                  <c:y val="-2.053268276346496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93D-4F48-B103-8B1FAD5D5B18}"/>
                </c:ext>
              </c:extLst>
            </c:dLbl>
            <c:dLbl>
              <c:idx val="6"/>
              <c:layout>
                <c:manualLayout>
                  <c:x val="6.48044692737430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93D-4F48-B103-8B1FAD5D5B18}"/>
                </c:ext>
              </c:extLst>
            </c:dLbl>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lumMod val="65000"/>
                        <a:lumOff val="3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Sheet1!$E$4:$E$10</c:f>
                <c:numCache>
                  <c:formatCode>General</c:formatCode>
                  <c:ptCount val="7"/>
                  <c:pt idx="0">
                    <c:v>4.1000000000000014</c:v>
                  </c:pt>
                  <c:pt idx="1">
                    <c:v>4.2000000000000028</c:v>
                  </c:pt>
                  <c:pt idx="2">
                    <c:v>3.3999999999999986</c:v>
                  </c:pt>
                  <c:pt idx="3">
                    <c:v>6.3999999999999986</c:v>
                  </c:pt>
                  <c:pt idx="4">
                    <c:v>17.399999999999999</c:v>
                  </c:pt>
                  <c:pt idx="5">
                    <c:v>3.2000000000000028</c:v>
                  </c:pt>
                  <c:pt idx="6">
                    <c:v>8.0999999999999943</c:v>
                  </c:pt>
                </c:numCache>
              </c:numRef>
            </c:plus>
            <c:minus>
              <c:numRef>
                <c:f>Sheet1!$D$4:$D$10</c:f>
                <c:numCache>
                  <c:formatCode>General</c:formatCode>
                  <c:ptCount val="7"/>
                  <c:pt idx="0">
                    <c:v>4.0999999999999943</c:v>
                  </c:pt>
                  <c:pt idx="1">
                    <c:v>4.0999999999999979</c:v>
                  </c:pt>
                  <c:pt idx="2">
                    <c:v>3.3999999999999986</c:v>
                  </c:pt>
                  <c:pt idx="3">
                    <c:v>6.4000000000000057</c:v>
                  </c:pt>
                  <c:pt idx="4">
                    <c:v>17.400000000000002</c:v>
                  </c:pt>
                  <c:pt idx="5">
                    <c:v>3.1000000000000014</c:v>
                  </c:pt>
                  <c:pt idx="6">
                    <c:v>8.1000000000000014</c:v>
                  </c:pt>
                </c:numCache>
              </c:numRef>
            </c:minus>
            <c:spPr>
              <a:noFill/>
              <a:ln w="28575" cap="flat" cmpd="sng" algn="ctr">
                <a:solidFill>
                  <a:schemeClr val="tx1">
                    <a:lumMod val="65000"/>
                    <a:lumOff val="35000"/>
                  </a:schemeClr>
                </a:solidFill>
                <a:round/>
              </a:ln>
              <a:effectLst/>
            </c:spPr>
          </c:errBars>
          <c:cat>
            <c:multiLvlStrRef>
              <c:f>Sheet1!$A$4:$B$10</c:f>
              <c:multiLvlStrCache>
                <c:ptCount val="7"/>
                <c:lvl>
                  <c:pt idx="0">
                    <c:v>During COVID</c:v>
                  </c:pt>
                  <c:pt idx="1">
                    <c:v>Before COVID</c:v>
                  </c:pt>
                  <c:pt idx="2">
                    <c:v>Never married</c:v>
                  </c:pt>
                  <c:pt idx="3">
                    <c:v>Married/living together</c:v>
                  </c:pt>
                  <c:pt idx="4">
                    <c:v>Widowed/divorced/separated</c:v>
                  </c:pt>
                  <c:pt idx="5">
                    <c:v>Facility</c:v>
                  </c:pt>
                  <c:pt idx="6">
                    <c:v>Community</c:v>
                  </c:pt>
                </c:lvl>
                <c:lvl>
                  <c:pt idx="0">
                    <c:v>HTS date</c:v>
                  </c:pt>
                  <c:pt idx="2">
                    <c:v>Marital status</c:v>
                  </c:pt>
                  <c:pt idx="5">
                    <c:v>HTS setting</c:v>
                  </c:pt>
                </c:lvl>
              </c:multiLvlStrCache>
            </c:multiLvlStrRef>
          </c:cat>
          <c:val>
            <c:numRef>
              <c:f>Sheet1!$C$4:$C$10</c:f>
              <c:numCache>
                <c:formatCode>General</c:formatCode>
                <c:ptCount val="7"/>
                <c:pt idx="0">
                  <c:v>43.8</c:v>
                </c:pt>
                <c:pt idx="1">
                  <c:v>34.299999999999997</c:v>
                </c:pt>
                <c:pt idx="2" formatCode="0.0">
                  <c:v>38</c:v>
                </c:pt>
                <c:pt idx="3">
                  <c:v>42.7</c:v>
                </c:pt>
                <c:pt idx="4">
                  <c:v>48.6</c:v>
                </c:pt>
                <c:pt idx="5">
                  <c:v>37.5</c:v>
                </c:pt>
                <c:pt idx="6">
                  <c:v>50.7</c:v>
                </c:pt>
              </c:numCache>
            </c:numRef>
          </c:val>
          <c:extLst>
            <c:ext xmlns:c16="http://schemas.microsoft.com/office/drawing/2014/chart" uri="{C3380CC4-5D6E-409C-BE32-E72D297353CC}">
              <c16:uniqueId val="{00000000-7490-4D59-AE72-07991972A7A8}"/>
            </c:ext>
          </c:extLst>
        </c:ser>
        <c:dLbls>
          <c:dLblPos val="outEnd"/>
          <c:showLegendKey val="0"/>
          <c:showVal val="1"/>
          <c:showCatName val="0"/>
          <c:showSerName val="0"/>
          <c:showPercent val="0"/>
          <c:showBubbleSize val="0"/>
        </c:dLbls>
        <c:gapWidth val="32"/>
        <c:axId val="630895711"/>
        <c:axId val="371761583"/>
      </c:barChart>
      <c:catAx>
        <c:axId val="630895711"/>
        <c:scaling>
          <c:orientation val="minMax"/>
        </c:scaling>
        <c:delete val="0"/>
        <c:axPos val="l"/>
        <c:title>
          <c:tx>
            <c:rich>
              <a:bodyPr rot="-54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r>
                  <a:rPr lang="en-US"/>
                  <a:t>Category</a:t>
                </a:r>
              </a:p>
            </c:rich>
          </c:tx>
          <c:overlay val="0"/>
          <c:spPr>
            <a:noFill/>
            <a:ln>
              <a:noFill/>
            </a:ln>
            <a:effectLst/>
          </c:spPr>
          <c:txPr>
            <a:bodyPr rot="-54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crossAx val="371761583"/>
        <c:crosses val="autoZero"/>
        <c:auto val="1"/>
        <c:lblAlgn val="ctr"/>
        <c:lblOffset val="100"/>
        <c:noMultiLvlLbl val="0"/>
      </c:catAx>
      <c:valAx>
        <c:axId val="371761583"/>
        <c:scaling>
          <c:orientation val="minMax"/>
        </c:scaling>
        <c:delete val="0"/>
        <c:axPos val="b"/>
        <c:title>
          <c:tx>
            <c:rich>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r>
                  <a:rPr lang="en-US"/>
                  <a:t>Percent (%) Misclassified of RTRI Recent </a:t>
                </a:r>
              </a:p>
            </c:rich>
          </c:tx>
          <c:overlay val="0"/>
          <c:spPr>
            <a:noFill/>
            <a:ln>
              <a:noFill/>
            </a:ln>
            <a:effectLst/>
          </c:spPr>
          <c:txPr>
            <a:bodyPr rot="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000" b="1" i="0" u="none" strike="noStrike" kern="1200" baseline="0">
                <a:solidFill>
                  <a:schemeClr val="tx1">
                    <a:lumMod val="65000"/>
                    <a:lumOff val="35000"/>
                  </a:schemeClr>
                </a:solidFill>
                <a:latin typeface="+mj-lt"/>
                <a:ea typeface="+mn-ea"/>
                <a:cs typeface="+mn-cs"/>
              </a:defRPr>
            </a:pPr>
            <a:endParaRPr lang="en-US"/>
          </a:p>
        </c:txPr>
        <c:crossAx val="63089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000" b="1" i="0" u="none" strike="noStrike" kern="1200" baseline="0">
          <a:solidFill>
            <a:schemeClr val="tx1">
              <a:lumMod val="65000"/>
              <a:lumOff val="35000"/>
            </a:schemeClr>
          </a:solidFill>
          <a:latin typeface="+mj-lt"/>
          <a:ea typeface="+mn-ea"/>
          <a:cs typeface="+mn-cs"/>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268916599867"/>
          <c:y val="0"/>
          <c:w val="0.57388951770528041"/>
          <c:h val="0.90400471814503303"/>
        </c:manualLayout>
      </c:layout>
      <c:barChart>
        <c:barDir val="bar"/>
        <c:grouping val="clustered"/>
        <c:varyColors val="0"/>
        <c:ser>
          <c:idx val="0"/>
          <c:order val="0"/>
          <c:spPr>
            <a:noFill/>
            <a:ln>
              <a:noFill/>
            </a:ln>
            <a:effectLst/>
          </c:spPr>
          <c:invertIfNegative val="0"/>
          <c:dLbls>
            <c:dLbl>
              <c:idx val="0"/>
              <c:layout>
                <c:manualLayout>
                  <c:x val="-7.6152099204937013E-2"/>
                  <c:y val="-1.07526881720429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AD-43D8-8F63-CE61EC437D81}"/>
                </c:ext>
              </c:extLst>
            </c:dLbl>
            <c:dLbl>
              <c:idx val="1"/>
              <c:layout>
                <c:manualLayout>
                  <c:x val="-9.8665406712477213E-2"/>
                  <c:y val="-5.37634408602150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AD-43D8-8F63-CE61EC437D81}"/>
                </c:ext>
              </c:extLst>
            </c:dLbl>
            <c:dLbl>
              <c:idx val="2"/>
              <c:layout>
                <c:manualLayout>
                  <c:x val="-0.15605438856714121"/>
                  <c:y val="1.07526881720430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AD-43D8-8F63-CE61EC437D81}"/>
                </c:ext>
              </c:extLst>
            </c:dLbl>
            <c:dLbl>
              <c:idx val="3"/>
              <c:layout>
                <c:manualLayout>
                  <c:x val="-0.12735994140442769"/>
                  <c:y val="-4.928258480523867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AD-43D8-8F63-CE61EC437D81}"/>
                </c:ext>
              </c:extLst>
            </c:dLbl>
            <c:dLbl>
              <c:idx val="4"/>
              <c:layout>
                <c:manualLayout>
                  <c:x val="-7.7960015594208856E-2"/>
                  <c:y val="2.6881720430107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AD-43D8-8F63-CE61EC437D81}"/>
                </c:ext>
              </c:extLst>
            </c:dLbl>
            <c:dLbl>
              <c:idx val="5"/>
              <c:layout>
                <c:manualLayout>
                  <c:x val="-0.1299985102523871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AD-43D8-8F63-CE61EC437D81}"/>
                </c:ext>
              </c:extLst>
            </c:dLbl>
            <c:dLbl>
              <c:idx val="6"/>
              <c:layout>
                <c:manualLayout>
                  <c:x val="-0.10471210145969008"/>
                  <c:y val="-1.88172043010752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D-43D8-8F63-CE61EC437D81}"/>
                </c:ext>
              </c:extLst>
            </c:dLbl>
            <c:spPr>
              <a:noFill/>
              <a:ln>
                <a:noFill/>
              </a:ln>
              <a:effectLst/>
            </c:spPr>
            <c:txPr>
              <a:bodyPr rot="0" spcFirstLastPara="1" vertOverflow="ellipsis" vert="horz" wrap="square" lIns="38100" tIns="19050" rIns="38100" bIns="19050" anchor="ctr" anchorCtr="1">
                <a:spAutoFit/>
              </a:bodyPr>
              <a:lstStyle/>
              <a:p>
                <a:pPr>
                  <a:defRPr lang="en-US" sz="2200" b="1" i="0" u="none" strike="noStrike" kern="1200" baseline="0">
                    <a:solidFill>
                      <a:schemeClr val="tx1">
                        <a:lumMod val="65000"/>
                        <a:lumOff val="35000"/>
                      </a:schemeClr>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Sheet1!$A$51:$A$57</c:f>
              <c:strCache>
                <c:ptCount val="7"/>
                <c:pt idx="0">
                  <c:v>Male vs non-pregnant female</c:v>
                </c:pt>
                <c:pt idx="1">
                  <c:v>Pregnant vs non-pregnant female</c:v>
                </c:pt>
                <c:pt idx="2">
                  <c:v>Age ≥25 yrs vs 15-24 yrs</c:v>
                </c:pt>
                <c:pt idx="3">
                  <c:v>Tested during vs before COVID-19</c:v>
                </c:pt>
                <c:pt idx="4">
                  <c:v>Married/cohabiting vs never married</c:v>
                </c:pt>
                <c:pt idx="5">
                  <c:v>Widowed/divorced vs never married</c:v>
                </c:pt>
                <c:pt idx="6">
                  <c:v>Community vs facility setting</c:v>
                </c:pt>
              </c:strCache>
            </c:strRef>
          </c:cat>
          <c:val>
            <c:numRef>
              <c:f>Sheet1!$B$51:$B$57</c:f>
              <c:numCache>
                <c:formatCode>General</c:formatCode>
                <c:ptCount val="7"/>
                <c:pt idx="0">
                  <c:v>0.8</c:v>
                </c:pt>
                <c:pt idx="1">
                  <c:v>1.2</c:v>
                </c:pt>
                <c:pt idx="2">
                  <c:v>1.4</c:v>
                </c:pt>
                <c:pt idx="3">
                  <c:v>1.3</c:v>
                </c:pt>
                <c:pt idx="4" formatCode="0.0">
                  <c:v>1</c:v>
                </c:pt>
                <c:pt idx="5">
                  <c:v>1.1000000000000001</c:v>
                </c:pt>
                <c:pt idx="6">
                  <c:v>1.5</c:v>
                </c:pt>
              </c:numCache>
            </c:numRef>
          </c:val>
          <c:extLst>
            <c:ext xmlns:c16="http://schemas.microsoft.com/office/drawing/2014/chart" uri="{C3380CC4-5D6E-409C-BE32-E72D297353CC}">
              <c16:uniqueId val="{00000000-05AC-44B0-A2F4-39D2DBDF2756}"/>
            </c:ext>
          </c:extLst>
        </c:ser>
        <c:dLbls>
          <c:showLegendKey val="0"/>
          <c:showVal val="1"/>
          <c:showCatName val="0"/>
          <c:showSerName val="0"/>
          <c:showPercent val="0"/>
          <c:showBubbleSize val="0"/>
        </c:dLbls>
        <c:gapWidth val="182"/>
        <c:axId val="1782962639"/>
        <c:axId val="1782958895"/>
      </c:barChart>
      <c:scatterChart>
        <c:scatterStyle val="lineMarker"/>
        <c:varyColors val="0"/>
        <c:ser>
          <c:idx val="1"/>
          <c:order val="1"/>
          <c:spPr>
            <a:ln w="28575" cap="rnd">
              <a:noFill/>
              <a:round/>
            </a:ln>
            <a:effectLst/>
          </c:spPr>
          <c:marker>
            <c:symbol val="diamond"/>
            <c:size val="15"/>
            <c:spPr>
              <a:solidFill>
                <a:srgbClr val="01926D"/>
              </a:solidFill>
              <a:ln w="9525">
                <a:noFill/>
              </a:ln>
              <a:effectLst/>
            </c:spPr>
          </c:marker>
          <c:dLbls>
            <c:delete val="1"/>
          </c:dLbls>
          <c:errBars>
            <c:errDir val="x"/>
            <c:errBarType val="both"/>
            <c:errValType val="cust"/>
            <c:noEndCap val="0"/>
            <c:plus>
              <c:numRef>
                <c:f>Sheet1!$D$51:$D$57</c:f>
                <c:numCache>
                  <c:formatCode>General</c:formatCode>
                  <c:ptCount val="7"/>
                  <c:pt idx="0">
                    <c:v>0.19999999999999996</c:v>
                  </c:pt>
                  <c:pt idx="1">
                    <c:v>0.19999999999999996</c:v>
                  </c:pt>
                  <c:pt idx="2">
                    <c:v>0.20000000000000018</c:v>
                  </c:pt>
                  <c:pt idx="3">
                    <c:v>0.19999999999999996</c:v>
                  </c:pt>
                  <c:pt idx="4">
                    <c:v>0.19999999999999996</c:v>
                  </c:pt>
                  <c:pt idx="5">
                    <c:v>0.5</c:v>
                  </c:pt>
                  <c:pt idx="6">
                    <c:v>0.30000000000000004</c:v>
                  </c:pt>
                </c:numCache>
              </c:numRef>
            </c:plus>
            <c:minus>
              <c:numRef>
                <c:f>Sheet1!$C$51:$C$57</c:f>
                <c:numCache>
                  <c:formatCode>General</c:formatCode>
                  <c:ptCount val="7"/>
                  <c:pt idx="0">
                    <c:v>0.10000000000000009</c:v>
                  </c:pt>
                  <c:pt idx="1">
                    <c:v>0.19999999999999996</c:v>
                  </c:pt>
                  <c:pt idx="2">
                    <c:v>0.29999999999999982</c:v>
                  </c:pt>
                  <c:pt idx="3">
                    <c:v>0.19999999999999996</c:v>
                  </c:pt>
                  <c:pt idx="4">
                    <c:v>9.9999999999999978E-2</c:v>
                  </c:pt>
                  <c:pt idx="5">
                    <c:v>0.30000000000000004</c:v>
                  </c:pt>
                  <c:pt idx="6">
                    <c:v>0.19999999999999996</c:v>
                  </c:pt>
                </c:numCache>
              </c:numRef>
            </c:minus>
            <c:spPr>
              <a:noFill/>
              <a:ln w="22225" cap="flat" cmpd="sng" algn="ctr">
                <a:solidFill>
                  <a:schemeClr val="tx1">
                    <a:lumMod val="65000"/>
                    <a:lumOff val="35000"/>
                  </a:schemeClr>
                </a:solidFill>
                <a:round/>
              </a:ln>
              <a:effectLst/>
            </c:spPr>
          </c:errBars>
          <c:xVal>
            <c:numRef>
              <c:f>Sheet1!$B$51:$B$57</c:f>
              <c:numCache>
                <c:formatCode>General</c:formatCode>
                <c:ptCount val="7"/>
                <c:pt idx="0">
                  <c:v>0.8</c:v>
                </c:pt>
                <c:pt idx="1">
                  <c:v>1.2</c:v>
                </c:pt>
                <c:pt idx="2">
                  <c:v>1.4</c:v>
                </c:pt>
                <c:pt idx="3">
                  <c:v>1.3</c:v>
                </c:pt>
                <c:pt idx="4" formatCode="0.0">
                  <c:v>1</c:v>
                </c:pt>
                <c:pt idx="5">
                  <c:v>1.1000000000000001</c:v>
                </c:pt>
                <c:pt idx="6">
                  <c:v>1.5</c:v>
                </c:pt>
              </c:numCache>
            </c:numRef>
          </c:xVal>
          <c:yVal>
            <c:numRef>
              <c:f>Sheet1!$E$51:$E$57</c:f>
              <c:numCache>
                <c:formatCode>General</c:formatCode>
                <c:ptCount val="7"/>
                <c:pt idx="0">
                  <c:v>0.25</c:v>
                </c:pt>
                <c:pt idx="1">
                  <c:v>0.75</c:v>
                </c:pt>
                <c:pt idx="2">
                  <c:v>1.25</c:v>
                </c:pt>
                <c:pt idx="3">
                  <c:v>1.75</c:v>
                </c:pt>
                <c:pt idx="4">
                  <c:v>2.25</c:v>
                </c:pt>
                <c:pt idx="5">
                  <c:v>2.75</c:v>
                </c:pt>
                <c:pt idx="6">
                  <c:v>3.25</c:v>
                </c:pt>
              </c:numCache>
            </c:numRef>
          </c:yVal>
          <c:smooth val="0"/>
          <c:extLst>
            <c:ext xmlns:c16="http://schemas.microsoft.com/office/drawing/2014/chart" uri="{C3380CC4-5D6E-409C-BE32-E72D297353CC}">
              <c16:uniqueId val="{00000001-05AC-44B0-A2F4-39D2DBDF2756}"/>
            </c:ext>
          </c:extLst>
        </c:ser>
        <c:dLbls>
          <c:showLegendKey val="0"/>
          <c:showVal val="1"/>
          <c:showCatName val="0"/>
          <c:showSerName val="0"/>
          <c:showPercent val="0"/>
          <c:showBubbleSize val="0"/>
        </c:dLbls>
        <c:axId val="1415750847"/>
        <c:axId val="1415745855"/>
      </c:scatterChart>
      <c:catAx>
        <c:axId val="178296263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200" b="1" i="0" u="none" strike="noStrike" kern="1200" baseline="0">
                <a:solidFill>
                  <a:schemeClr val="tx1">
                    <a:lumMod val="65000"/>
                    <a:lumOff val="35000"/>
                  </a:schemeClr>
                </a:solidFill>
                <a:latin typeface="+mj-lt"/>
                <a:ea typeface="+mn-ea"/>
                <a:cs typeface="+mn-cs"/>
              </a:defRPr>
            </a:pPr>
            <a:endParaRPr lang="en-US"/>
          </a:p>
        </c:txPr>
        <c:crossAx val="1782958895"/>
        <c:crosses val="autoZero"/>
        <c:auto val="1"/>
        <c:lblAlgn val="ctr"/>
        <c:lblOffset val="100"/>
        <c:noMultiLvlLbl val="0"/>
      </c:catAx>
      <c:valAx>
        <c:axId val="17829588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200" b="1" i="0" u="none" strike="noStrike" kern="1200" baseline="0">
                <a:solidFill>
                  <a:schemeClr val="tx1">
                    <a:lumMod val="65000"/>
                    <a:lumOff val="35000"/>
                  </a:schemeClr>
                </a:solidFill>
                <a:latin typeface="+mj-lt"/>
                <a:ea typeface="+mn-ea"/>
                <a:cs typeface="+mn-cs"/>
              </a:defRPr>
            </a:pPr>
            <a:endParaRPr lang="en-US"/>
          </a:p>
        </c:txPr>
        <c:crossAx val="1782962639"/>
        <c:crosses val="autoZero"/>
        <c:crossBetween val="between"/>
      </c:valAx>
      <c:valAx>
        <c:axId val="1415745855"/>
        <c:scaling>
          <c:orientation val="minMax"/>
          <c:max val="3.5"/>
        </c:scaling>
        <c:delete val="1"/>
        <c:axPos val="r"/>
        <c:numFmt formatCode="General" sourceLinked="1"/>
        <c:majorTickMark val="out"/>
        <c:minorTickMark val="none"/>
        <c:tickLblPos val="nextTo"/>
        <c:crossAx val="1415750847"/>
        <c:crosses val="max"/>
        <c:crossBetween val="midCat"/>
      </c:valAx>
      <c:valAx>
        <c:axId val="1415750847"/>
        <c:scaling>
          <c:orientation val="minMax"/>
        </c:scaling>
        <c:delete val="1"/>
        <c:axPos val="b"/>
        <c:numFmt formatCode="General" sourceLinked="1"/>
        <c:majorTickMark val="out"/>
        <c:minorTickMark val="none"/>
        <c:tickLblPos val="nextTo"/>
        <c:crossAx val="14157458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2200" b="1" i="0" u="none" strike="noStrike" kern="1200" baseline="0">
          <a:solidFill>
            <a:schemeClr val="tx1">
              <a:lumMod val="65000"/>
              <a:lumOff val="35000"/>
            </a:schemeClr>
          </a:solidFill>
          <a:latin typeface="+mj-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noFill/>
            <a:ln>
              <a:noFill/>
            </a:ln>
            <a:effectLst/>
          </c:spPr>
          <c:invertIfNegative val="0"/>
          <c:cat>
            <c:strRef>
              <c:f>Sheet1!$A$85:$A$91</c:f>
              <c:strCache>
                <c:ptCount val="7"/>
                <c:pt idx="0">
                  <c:v>Female, pregnant vs non-pregnant</c:v>
                </c:pt>
                <c:pt idx="1">
                  <c:v>Male vs non-pregnant female</c:v>
                </c:pt>
                <c:pt idx="2">
                  <c:v>Age ≥25 yrs vs 15-24 yrs</c:v>
                </c:pt>
                <c:pt idx="3">
                  <c:v>Tested before vs after COVID-19 "stay-at-home"</c:v>
                </c:pt>
                <c:pt idx="4">
                  <c:v>Married/cohabiting vs never married</c:v>
                </c:pt>
                <c:pt idx="5">
                  <c:v>Widowed/divorced vs never married</c:v>
                </c:pt>
                <c:pt idx="6">
                  <c:v>Community vs facility setting</c:v>
                </c:pt>
              </c:strCache>
            </c:strRef>
          </c:cat>
          <c:val>
            <c:numRef>
              <c:f>Sheet1!$B$85:$B$91</c:f>
              <c:numCache>
                <c:formatCode>General</c:formatCode>
                <c:ptCount val="7"/>
                <c:pt idx="0">
                  <c:v>0.8</c:v>
                </c:pt>
                <c:pt idx="1">
                  <c:v>1.1000000000000001</c:v>
                </c:pt>
                <c:pt idx="2">
                  <c:v>1.3</c:v>
                </c:pt>
                <c:pt idx="3">
                  <c:v>1.2</c:v>
                </c:pt>
                <c:pt idx="4">
                  <c:v>1.1000000000000001</c:v>
                </c:pt>
                <c:pt idx="5">
                  <c:v>1.4</c:v>
                </c:pt>
                <c:pt idx="6">
                  <c:v>1.4</c:v>
                </c:pt>
              </c:numCache>
            </c:numRef>
          </c:val>
          <c:extLst>
            <c:ext xmlns:c16="http://schemas.microsoft.com/office/drawing/2014/chart" uri="{C3380CC4-5D6E-409C-BE32-E72D297353CC}">
              <c16:uniqueId val="{00000000-29BA-4FF9-933E-965D433AF837}"/>
            </c:ext>
          </c:extLst>
        </c:ser>
        <c:dLbls>
          <c:showLegendKey val="0"/>
          <c:showVal val="0"/>
          <c:showCatName val="0"/>
          <c:showSerName val="0"/>
          <c:showPercent val="0"/>
          <c:showBubbleSize val="0"/>
        </c:dLbls>
        <c:gapWidth val="182"/>
        <c:axId val="1194652959"/>
        <c:axId val="1194655455"/>
      </c:barChart>
      <c:scatterChart>
        <c:scatterStyle val="lineMarker"/>
        <c:varyColors val="0"/>
        <c:ser>
          <c:idx val="1"/>
          <c:order val="1"/>
          <c:spPr>
            <a:ln w="25400" cap="rnd">
              <a:noFill/>
              <a:round/>
            </a:ln>
            <a:effectLst/>
          </c:spPr>
          <c:marker>
            <c:symbol val="diamond"/>
            <c:size val="15"/>
            <c:spPr>
              <a:solidFill>
                <a:schemeClr val="accent2"/>
              </a:solidFill>
              <a:ln w="9525">
                <a:solidFill>
                  <a:schemeClr val="accent2"/>
                </a:solidFill>
              </a:ln>
              <a:effectLst/>
            </c:spPr>
          </c:marker>
          <c:errBars>
            <c:errDir val="x"/>
            <c:errBarType val="both"/>
            <c:errValType val="cust"/>
            <c:noEndCap val="0"/>
            <c:plus>
              <c:numRef>
                <c:f>Sheet1!$D$85:$D$91</c:f>
                <c:numCache>
                  <c:formatCode>General</c:formatCode>
                  <c:ptCount val="7"/>
                  <c:pt idx="0">
                    <c:v>0.30000000000000004</c:v>
                  </c:pt>
                  <c:pt idx="1">
                    <c:v>0.19999999999999996</c:v>
                  </c:pt>
                  <c:pt idx="2">
                    <c:v>0.30000000000000004</c:v>
                  </c:pt>
                  <c:pt idx="3">
                    <c:v>0.30000000000000004</c:v>
                  </c:pt>
                  <c:pt idx="4">
                    <c:v>0.29999999999999982</c:v>
                  </c:pt>
                  <c:pt idx="5">
                    <c:v>0.60000000000000009</c:v>
                  </c:pt>
                  <c:pt idx="6">
                    <c:v>0.30000000000000004</c:v>
                  </c:pt>
                </c:numCache>
              </c:numRef>
            </c:plus>
            <c:minus>
              <c:numRef>
                <c:f>Sheet1!$C$85:$C$91</c:f>
                <c:numCache>
                  <c:formatCode>General</c:formatCode>
                  <c:ptCount val="7"/>
                  <c:pt idx="0">
                    <c:v>0.10000000000000009</c:v>
                  </c:pt>
                  <c:pt idx="1">
                    <c:v>0.20000000000000007</c:v>
                  </c:pt>
                  <c:pt idx="2">
                    <c:v>0.19999999999999996</c:v>
                  </c:pt>
                  <c:pt idx="3">
                    <c:v>9.9999999999999867E-2</c:v>
                  </c:pt>
                  <c:pt idx="4">
                    <c:v>0.20000000000000007</c:v>
                  </c:pt>
                  <c:pt idx="5">
                    <c:v>0.39999999999999991</c:v>
                  </c:pt>
                  <c:pt idx="6">
                    <c:v>0.19999999999999996</c:v>
                  </c:pt>
                </c:numCache>
              </c:numRef>
            </c:minus>
            <c:spPr>
              <a:noFill/>
              <a:ln w="25400" cap="flat" cmpd="sng" algn="ctr">
                <a:solidFill>
                  <a:schemeClr val="tx1">
                    <a:lumMod val="65000"/>
                    <a:lumOff val="35000"/>
                  </a:schemeClr>
                </a:solidFill>
                <a:round/>
              </a:ln>
              <a:effectLst/>
            </c:spPr>
          </c:errBars>
          <c:xVal>
            <c:numRef>
              <c:f>Sheet1!$B$85:$B$91</c:f>
              <c:numCache>
                <c:formatCode>General</c:formatCode>
                <c:ptCount val="7"/>
                <c:pt idx="0">
                  <c:v>0.8</c:v>
                </c:pt>
                <c:pt idx="1">
                  <c:v>1.1000000000000001</c:v>
                </c:pt>
                <c:pt idx="2">
                  <c:v>1.3</c:v>
                </c:pt>
                <c:pt idx="3">
                  <c:v>1.2</c:v>
                </c:pt>
                <c:pt idx="4">
                  <c:v>1.1000000000000001</c:v>
                </c:pt>
                <c:pt idx="5">
                  <c:v>1.4</c:v>
                </c:pt>
                <c:pt idx="6">
                  <c:v>1.4</c:v>
                </c:pt>
              </c:numCache>
            </c:numRef>
          </c:xVal>
          <c:yVal>
            <c:numRef>
              <c:f>Sheet1!$E$85:$E$91</c:f>
              <c:numCache>
                <c:formatCode>General</c:formatCode>
                <c:ptCount val="7"/>
                <c:pt idx="0">
                  <c:v>0.25</c:v>
                </c:pt>
                <c:pt idx="1">
                  <c:v>0.75</c:v>
                </c:pt>
                <c:pt idx="2">
                  <c:v>1.25</c:v>
                </c:pt>
                <c:pt idx="3">
                  <c:v>1.75</c:v>
                </c:pt>
                <c:pt idx="4">
                  <c:v>2.25</c:v>
                </c:pt>
                <c:pt idx="5">
                  <c:v>2.75</c:v>
                </c:pt>
                <c:pt idx="6">
                  <c:v>3.25</c:v>
                </c:pt>
              </c:numCache>
            </c:numRef>
          </c:yVal>
          <c:smooth val="0"/>
          <c:extLst>
            <c:ext xmlns:c16="http://schemas.microsoft.com/office/drawing/2014/chart" uri="{C3380CC4-5D6E-409C-BE32-E72D297353CC}">
              <c16:uniqueId val="{00000001-29BA-4FF9-933E-965D433AF837}"/>
            </c:ext>
          </c:extLst>
        </c:ser>
        <c:dLbls>
          <c:showLegendKey val="0"/>
          <c:showVal val="0"/>
          <c:showCatName val="0"/>
          <c:showSerName val="0"/>
          <c:showPercent val="0"/>
          <c:showBubbleSize val="0"/>
        </c:dLbls>
        <c:axId val="1977278847"/>
        <c:axId val="1977295903"/>
      </c:scatterChart>
      <c:catAx>
        <c:axId val="119465295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200" b="1" i="0" u="none" strike="noStrike" kern="1200" baseline="0">
                <a:solidFill>
                  <a:schemeClr val="tx1">
                    <a:lumMod val="65000"/>
                    <a:lumOff val="35000"/>
                  </a:schemeClr>
                </a:solidFill>
                <a:latin typeface="+mj-lt"/>
                <a:ea typeface="+mn-ea"/>
                <a:cs typeface="+mn-cs"/>
              </a:defRPr>
            </a:pPr>
            <a:endParaRPr lang="en-US"/>
          </a:p>
        </c:txPr>
        <c:crossAx val="1194655455"/>
        <c:crosses val="autoZero"/>
        <c:auto val="1"/>
        <c:lblAlgn val="ctr"/>
        <c:lblOffset val="100"/>
        <c:noMultiLvlLbl val="0"/>
      </c:catAx>
      <c:valAx>
        <c:axId val="1194655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200" b="1" i="0" u="none" strike="noStrike" kern="1200" baseline="0">
                <a:solidFill>
                  <a:schemeClr val="tx1">
                    <a:lumMod val="65000"/>
                    <a:lumOff val="35000"/>
                  </a:schemeClr>
                </a:solidFill>
                <a:latin typeface="+mj-lt"/>
                <a:ea typeface="+mn-ea"/>
                <a:cs typeface="+mn-cs"/>
              </a:defRPr>
            </a:pPr>
            <a:endParaRPr lang="en-US"/>
          </a:p>
        </c:txPr>
        <c:crossAx val="1194652959"/>
        <c:crosses val="autoZero"/>
        <c:crossBetween val="between"/>
        <c:majorUnit val="0.2"/>
      </c:valAx>
      <c:valAx>
        <c:axId val="1977295903"/>
        <c:scaling>
          <c:orientation val="minMax"/>
        </c:scaling>
        <c:delete val="1"/>
        <c:axPos val="r"/>
        <c:numFmt formatCode="General" sourceLinked="1"/>
        <c:majorTickMark val="out"/>
        <c:minorTickMark val="none"/>
        <c:tickLblPos val="nextTo"/>
        <c:crossAx val="1977278847"/>
        <c:crosses val="max"/>
        <c:crossBetween val="midCat"/>
      </c:valAx>
      <c:valAx>
        <c:axId val="1977278847"/>
        <c:scaling>
          <c:orientation val="minMax"/>
        </c:scaling>
        <c:delete val="1"/>
        <c:axPos val="b"/>
        <c:numFmt formatCode="General" sourceLinked="1"/>
        <c:majorTickMark val="out"/>
        <c:minorTickMark val="none"/>
        <c:tickLblPos val="nextTo"/>
        <c:crossAx val="19772959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2200" b="1" i="0" u="none" strike="noStrike" kern="1200" baseline="0">
          <a:solidFill>
            <a:schemeClr val="tx1">
              <a:lumMod val="65000"/>
              <a:lumOff val="35000"/>
            </a:schemeClr>
          </a:solidFill>
          <a:latin typeface="+mj-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CEE8D-714C-4AAF-A4B2-8AD8808F8296}"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893BD-EF3A-430A-8D6D-FCE764E30D15}" type="slidenum">
              <a:rPr lang="en-US" smtClean="0"/>
              <a:t>‹#›</a:t>
            </a:fld>
            <a:endParaRPr lang="en-US"/>
          </a:p>
        </p:txBody>
      </p:sp>
    </p:spTree>
    <p:extLst>
      <p:ext uri="{BB962C8B-B14F-4D97-AF65-F5344CB8AC3E}">
        <p14:creationId xmlns:p14="http://schemas.microsoft.com/office/powerpoint/2010/main" val="336298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Claire Steiner and I will be presenting “Have we met before, understanding predictors of </a:t>
            </a:r>
            <a:r>
              <a:rPr lang="en-US" sz="1200" b="0" dirty="0">
                <a:solidFill>
                  <a:srgbClr val="01926D"/>
                </a:solidFill>
              </a:rPr>
              <a:t>repeat HIV testing in Eswatini using HIV-1 recent infection surveillance data”</a:t>
            </a:r>
          </a:p>
          <a:p>
            <a:endParaRPr lang="en-US" sz="1200" b="0" dirty="0">
              <a:solidFill>
                <a:srgbClr val="01926D"/>
              </a:solidFill>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1</a:t>
            </a:fld>
            <a:endParaRPr lang="en-US"/>
          </a:p>
        </p:txBody>
      </p:sp>
    </p:spTree>
    <p:extLst>
      <p:ext uri="{BB962C8B-B14F-4D97-AF65-F5344CB8AC3E}">
        <p14:creationId xmlns:p14="http://schemas.microsoft.com/office/powerpoint/2010/main" val="224682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 will now take you through our results…</a:t>
            </a:r>
          </a:p>
        </p:txBody>
      </p:sp>
      <p:sp>
        <p:nvSpPr>
          <p:cNvPr id="4" name="Slide Number Placeholder 3"/>
          <p:cNvSpPr>
            <a:spLocks noGrp="1"/>
          </p:cNvSpPr>
          <p:nvPr>
            <p:ph type="sldNum" sz="quarter" idx="5"/>
          </p:nvPr>
        </p:nvSpPr>
        <p:spPr/>
        <p:txBody>
          <a:bodyPr/>
          <a:lstStyle/>
          <a:p>
            <a:fld id="{4A2893BD-EF3A-430A-8D6D-FCE764E30D15}" type="slidenum">
              <a:rPr lang="en-US" smtClean="0"/>
              <a:t>10</a:t>
            </a:fld>
            <a:endParaRPr lang="en-US"/>
          </a:p>
        </p:txBody>
      </p:sp>
    </p:spTree>
    <p:extLst>
      <p:ext uri="{BB962C8B-B14F-4D97-AF65-F5344CB8AC3E}">
        <p14:creationId xmlns:p14="http://schemas.microsoft.com/office/powerpoint/2010/main" val="223899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Of 1064 RTRI recent infections with VL reported during this period,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39.4% were misclassified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Broken out by age, we see misclassification was 33.8% among younger age groups and 44.6% among adults &gt;=25 years and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By sex and pregnancy, we estimated 43% among pregnant females, 39.4% among non-pregnant females and 34.8% misclassification among males.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2893BD-EF3A-430A-8D6D-FCE764E30D15}" type="slidenum">
              <a:rPr lang="en-US" smtClean="0"/>
              <a:t>11</a:t>
            </a:fld>
            <a:endParaRPr lang="en-US"/>
          </a:p>
        </p:txBody>
      </p:sp>
    </p:spTree>
    <p:extLst>
      <p:ext uri="{BB962C8B-B14F-4D97-AF65-F5344CB8AC3E}">
        <p14:creationId xmlns:p14="http://schemas.microsoft.com/office/powerpoint/2010/main" val="3741764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(click) </a:t>
            </a:r>
            <a:r>
              <a:rPr lang="en-US" dirty="0"/>
              <a:t>In community testing settings we estimated 50.7% misclassification, compared to 37.5% in facility-based settings, </a:t>
            </a:r>
            <a:r>
              <a:rPr lang="en-US" b="1" i="1" dirty="0"/>
              <a:t>(click) </a:t>
            </a:r>
            <a:endParaRPr lang="en-US" dirty="0"/>
          </a:p>
          <a:p>
            <a:endParaRPr lang="en-US" dirty="0"/>
          </a:p>
          <a:p>
            <a:r>
              <a:rPr lang="en-US" dirty="0"/>
              <a:t>By marital status, we estimated 48.6% misclassification among divorced, widowed, separated (thought CI is very wide), 42.7% if clients were married/living together and 38.0% if never married. </a:t>
            </a:r>
            <a:r>
              <a:rPr lang="en-US" b="1" i="1" dirty="0"/>
              <a:t>(click) </a:t>
            </a:r>
            <a:endParaRPr lang="en-US" dirty="0"/>
          </a:p>
          <a:p>
            <a:endParaRPr lang="en-US" dirty="0"/>
          </a:p>
          <a:p>
            <a:r>
              <a:rPr lang="en-US" dirty="0"/>
              <a:t>By time period, misclassification was estimated to be 34.3% if testing occurred before COVID-19 and 43.8% during COVID-19. </a:t>
            </a:r>
          </a:p>
        </p:txBody>
      </p:sp>
      <p:sp>
        <p:nvSpPr>
          <p:cNvPr id="4" name="Slide Number Placeholder 3"/>
          <p:cNvSpPr>
            <a:spLocks noGrp="1"/>
          </p:cNvSpPr>
          <p:nvPr>
            <p:ph type="sldNum" sz="quarter" idx="5"/>
          </p:nvPr>
        </p:nvSpPr>
        <p:spPr/>
        <p:txBody>
          <a:bodyPr/>
          <a:lstStyle/>
          <a:p>
            <a:fld id="{4A2893BD-EF3A-430A-8D6D-FCE764E30D15}" type="slidenum">
              <a:rPr lang="en-US" smtClean="0"/>
              <a:t>12</a:t>
            </a:fld>
            <a:endParaRPr lang="en-US"/>
          </a:p>
        </p:txBody>
      </p:sp>
    </p:spTree>
    <p:extLst>
      <p:ext uri="{BB962C8B-B14F-4D97-AF65-F5344CB8AC3E}">
        <p14:creationId xmlns:p14="http://schemas.microsoft.com/office/powerpoint/2010/main" val="288155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then used step-wise forwards and backwards regression modeling to arrive at the final fully adjusted model for relative risk of misclassification (displayed here).</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As you can see, the adjusted relative risk (ARR) of misclassification among RTRI recent infections was statistically higher if:</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testing was performed at community sites vs facility sites (ARR=1.5)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During COVID-19 vs before (ARR=1.3),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If client age </a:t>
            </a:r>
            <a:r>
              <a:rPr lang="en-US" sz="1200"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25 years vs 15-24 years (ARR=1.4)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Borderline significant association among pregnant vs non-pregnant women (ARR=1.2).</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13</a:t>
            </a:fld>
            <a:endParaRPr lang="en-US"/>
          </a:p>
        </p:txBody>
      </p:sp>
    </p:spTree>
    <p:extLst>
      <p:ext uri="{BB962C8B-B14F-4D97-AF65-F5344CB8AC3E}">
        <p14:creationId xmlns:p14="http://schemas.microsoft.com/office/powerpoint/2010/main" val="2432391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Over one-third of RTRI recent PLHIV in our analysis were misclassified as recent infections. This suggests that non-disclosure of prior diagnosis and repeat testing among PLHIV in routine testing settings is common.</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is particularly evident in community testing settings, during HIV testing since the first ”COVID-19 stay-at-home” order, and in older adults. </a:t>
            </a:r>
            <a:endParaRPr lang="en-US" dirty="0"/>
          </a:p>
        </p:txBody>
      </p:sp>
      <p:sp>
        <p:nvSpPr>
          <p:cNvPr id="4" name="Slide Number Placeholder 3"/>
          <p:cNvSpPr>
            <a:spLocks noGrp="1"/>
          </p:cNvSpPr>
          <p:nvPr>
            <p:ph type="sldNum" sz="quarter" idx="5"/>
          </p:nvPr>
        </p:nvSpPr>
        <p:spPr/>
        <p:txBody>
          <a:bodyPr/>
          <a:lstStyle/>
          <a:p>
            <a:fld id="{4A2893BD-EF3A-430A-8D6D-FCE764E30D15}" type="slidenum">
              <a:rPr lang="en-US" smtClean="0"/>
              <a:t>14</a:t>
            </a:fld>
            <a:endParaRPr lang="en-US"/>
          </a:p>
        </p:txBody>
      </p:sp>
    </p:spTree>
    <p:extLst>
      <p:ext uri="{BB962C8B-B14F-4D97-AF65-F5344CB8AC3E}">
        <p14:creationId xmlns:p14="http://schemas.microsoft.com/office/powerpoint/2010/main" val="1612961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was not without some limitations</a:t>
            </a:r>
            <a:endParaRPr lang="en-US" b="1" i="1" dirty="0"/>
          </a:p>
        </p:txBody>
      </p:sp>
      <p:sp>
        <p:nvSpPr>
          <p:cNvPr id="4" name="Slide Number Placeholder 3"/>
          <p:cNvSpPr>
            <a:spLocks noGrp="1"/>
          </p:cNvSpPr>
          <p:nvPr>
            <p:ph type="sldNum" sz="quarter" idx="5"/>
          </p:nvPr>
        </p:nvSpPr>
        <p:spPr/>
        <p:txBody>
          <a:bodyPr/>
          <a:lstStyle/>
          <a:p>
            <a:fld id="{4A2893BD-EF3A-430A-8D6D-FCE764E30D15}" type="slidenum">
              <a:rPr lang="en-US" smtClean="0"/>
              <a:t>15</a:t>
            </a:fld>
            <a:endParaRPr lang="en-US"/>
          </a:p>
        </p:txBody>
      </p:sp>
    </p:spTree>
    <p:extLst>
      <p:ext uri="{BB962C8B-B14F-4D97-AF65-F5344CB8AC3E}">
        <p14:creationId xmlns:p14="http://schemas.microsoft.com/office/powerpoint/2010/main" val="389407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Reasons for repeat testing may be many, from seeking simple routes to transfer care between health centers to poor health literacy.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always, further inquiry is needed to better understand the motivations among repeat testers and allow programs to adapt screening and counselling to better identify clients already engaged in care. </a:t>
            </a:r>
            <a:r>
              <a:rPr lang="en-US" sz="1800" b="1" i="1" dirty="0"/>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core is a need to improve ‘client centered approaches’ to ensure availability of supportive and responsive HIV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a</a:t>
            </a:r>
            <a:r>
              <a:rPr lang="en-US" sz="2800" dirty="0"/>
              <a:t> successful client-centered program with tools and procedures in place to support seamless transfer of care, so that providers or clients will not need to resort to retesting as a means re-engage or transfer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Eswatini, these findings have led to revision of HIV testing guidelines to ensure providers are adopting a client centered approach, aiming </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ensure appropriate use of HIV services. </a:t>
            </a:r>
            <a:r>
              <a:rPr lang="en-US" sz="1800" b="1" i="1" dirty="0"/>
              <a:t>(click)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Finally, the practice of PLHIV cycling back through the system via HIV testing underscores once again the need for robust and accessible EMR or surveillance systems, especially in community settings, that will more effectively weed out repeat testers, aid clinicians to offer suitable services and improve accuracy of progress estimates.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2893BD-EF3A-430A-8D6D-FCE764E30D15}" type="slidenum">
              <a:rPr lang="en-US" smtClean="0"/>
              <a:t>16</a:t>
            </a:fld>
            <a:endParaRPr lang="en-US"/>
          </a:p>
        </p:txBody>
      </p:sp>
    </p:spTree>
    <p:extLst>
      <p:ext uri="{BB962C8B-B14F-4D97-AF65-F5344CB8AC3E}">
        <p14:creationId xmlns:p14="http://schemas.microsoft.com/office/powerpoint/2010/main" val="229152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my co-authors, the ministry of health Eswatini, CDC PEPFAR Eswatini and Atlanta and ICAP at Columbia University. </a:t>
            </a:r>
          </a:p>
          <a:p>
            <a:endParaRPr lang="en-US" dirty="0"/>
          </a:p>
          <a:p>
            <a:r>
              <a:rPr lang="en-US" dirty="0"/>
              <a:t>Thank-you and I look forward questions and discussion.</a:t>
            </a:r>
          </a:p>
        </p:txBody>
      </p:sp>
      <p:sp>
        <p:nvSpPr>
          <p:cNvPr id="4" name="Slide Number Placeholder 3"/>
          <p:cNvSpPr>
            <a:spLocks noGrp="1"/>
          </p:cNvSpPr>
          <p:nvPr>
            <p:ph type="sldNum" sz="quarter" idx="5"/>
          </p:nvPr>
        </p:nvSpPr>
        <p:spPr/>
        <p:txBody>
          <a:bodyPr/>
          <a:lstStyle/>
          <a:p>
            <a:fld id="{4A2893BD-EF3A-430A-8D6D-FCE764E30D15}" type="slidenum">
              <a:rPr lang="en-US" smtClean="0"/>
              <a:t>17</a:t>
            </a:fld>
            <a:endParaRPr lang="en-US"/>
          </a:p>
        </p:txBody>
      </p:sp>
    </p:spTree>
    <p:extLst>
      <p:ext uri="{BB962C8B-B14F-4D97-AF65-F5344CB8AC3E}">
        <p14:creationId xmlns:p14="http://schemas.microsoft.com/office/powerpoint/2010/main" val="3505198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19</a:t>
            </a:fld>
            <a:endParaRPr lang="en-US"/>
          </a:p>
        </p:txBody>
      </p:sp>
    </p:spTree>
    <p:extLst>
      <p:ext uri="{BB962C8B-B14F-4D97-AF65-F5344CB8AC3E}">
        <p14:creationId xmlns:p14="http://schemas.microsoft.com/office/powerpoint/2010/main" val="314038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Eswatini is rapidly approaching conditions needed to reach epidemic control: 87% of PLHIV aged 15 years and older know their HIV status and 88% of those are on A-R-T</a:t>
            </a:r>
            <a:r>
              <a:rPr lang="en-US" sz="1800" baseline="30000" dirty="0">
                <a:solidFill>
                  <a:srgbClr val="000000"/>
                </a:solidFill>
                <a:effectLst/>
                <a:latin typeface="Arial" panose="020B0604020202020204" pitchFamily="34" charset="0"/>
                <a:ea typeface="Calibri" panose="020F0502020204030204" pitchFamily="34" charset="0"/>
              </a:rPr>
              <a:t>1</a:t>
            </a:r>
            <a:r>
              <a:rPr lang="en-US" sz="1800" dirty="0">
                <a:solidFill>
                  <a:srgbClr val="000000"/>
                </a:solidFill>
                <a:effectLst/>
                <a:latin typeface="Arial" panose="020B0604020202020204" pitchFamily="34" charset="0"/>
                <a:ea typeface="Calibri" panose="020F0502020204030204" pitchFamily="34" charset="0"/>
              </a:rPr>
              <a:t>. Such estimates, however, rely on periodic population-level studies with large budgets</a:t>
            </a:r>
            <a:r>
              <a:rPr lang="en-US" sz="1800" baseline="30000" dirty="0">
                <a:solidFill>
                  <a:srgbClr val="000000"/>
                </a:solidFill>
                <a:effectLst/>
                <a:latin typeface="Arial" panose="020B0604020202020204" pitchFamily="34" charset="0"/>
                <a:ea typeface="Calibri" panose="020F0502020204030204" pitchFamily="34" charset="0"/>
              </a:rPr>
              <a:t>1-3</a:t>
            </a:r>
            <a:r>
              <a:rPr lang="en-US" sz="1800" dirty="0">
                <a:solidFill>
                  <a:srgbClr val="000000"/>
                </a:solidFill>
                <a:effectLst/>
                <a:latin typeface="Arial" panose="020B0604020202020204" pitchFamily="34" charset="0"/>
                <a:ea typeface="Calibri" panose="020F0502020204030204" pitchFamily="34" charset="0"/>
              </a:rPr>
              <a:t>. Reliable estimation of new HIV diagnoses identified through routine HIV testing are needed to accurately monitor progress towards UNAIDS 95-95-95 targets on an ongoing basis.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2</a:t>
            </a:fld>
            <a:endParaRPr lang="en-US"/>
          </a:p>
        </p:txBody>
      </p:sp>
    </p:spTree>
    <p:extLst>
      <p:ext uri="{BB962C8B-B14F-4D97-AF65-F5344CB8AC3E}">
        <p14:creationId xmlns:p14="http://schemas.microsoft.com/office/powerpoint/2010/main" val="70043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Non-disclosure of prior HIV diagnosis and ARV use at the time of testing results in individuals being double counted towards programmatic HIV testing targets and could result in overestimation of progress.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The schematic on the left (which is not real data) shows the screening, testing and treatment initiation cascade for those presenting for HIV testing in routine care settings.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What we’re trying to display here is that of everyone who is screened, tested for HIV and initiated on ART (in the blue bands), there is a proportion (in light blue), of an unknown number, of clients who conceal their diagnostic and care status and are counted again as new diagnoses, yet are in fact already on ARVs. This becomes problematic where case-surveillance systems or electronic medical records are weak or inaccessible making it difficult to verify and correct.</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Research on this topic beyond clinical trials is scarce, particularly from routine settings, where resource constraints prevent universal use of viral load or ARV metabolite testing.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3</a:t>
            </a:fld>
            <a:endParaRPr lang="en-US"/>
          </a:p>
        </p:txBody>
      </p:sp>
    </p:spTree>
    <p:extLst>
      <p:ext uri="{BB962C8B-B14F-4D97-AF65-F5344CB8AC3E}">
        <p14:creationId xmlns:p14="http://schemas.microsoft.com/office/powerpoint/2010/main" val="254008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some background on </a:t>
            </a:r>
            <a:r>
              <a:rPr lang="en-US" sz="1200" b="1" dirty="0">
                <a:solidFill>
                  <a:schemeClr val="bg1"/>
                </a:solidFill>
              </a:rPr>
              <a:t>ESWATINI HIV-1 RECENT INFECTION SURVEILLANCE  or</a:t>
            </a:r>
            <a:r>
              <a:rPr lang="en-US" dirty="0"/>
              <a:t> EHRIS program</a:t>
            </a:r>
          </a:p>
        </p:txBody>
      </p:sp>
      <p:sp>
        <p:nvSpPr>
          <p:cNvPr id="4" name="Slide Number Placeholder 3"/>
          <p:cNvSpPr>
            <a:spLocks noGrp="1"/>
          </p:cNvSpPr>
          <p:nvPr>
            <p:ph type="sldNum" sz="quarter" idx="5"/>
          </p:nvPr>
        </p:nvSpPr>
        <p:spPr/>
        <p:txBody>
          <a:bodyPr/>
          <a:lstStyle/>
          <a:p>
            <a:fld id="{4A2893BD-EF3A-430A-8D6D-FCE764E30D15}" type="slidenum">
              <a:rPr lang="en-US" smtClean="0"/>
              <a:t>4</a:t>
            </a:fld>
            <a:endParaRPr lang="en-US"/>
          </a:p>
        </p:txBody>
      </p:sp>
    </p:spTree>
    <p:extLst>
      <p:ext uri="{BB962C8B-B14F-4D97-AF65-F5344CB8AC3E}">
        <p14:creationId xmlns:p14="http://schemas.microsoft.com/office/powerpoint/2010/main" val="38031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MOH of Eswatini with technical assistance from ICAP stood up an HIV-1 recent infection surveillance program in July 2019, aiming to identify and characterize new infections by geographic, demographic and HIV risk behavior on a near real-time basis to inform public health response. </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program uses a rapid serology test (RTRI) that exploits differences in antibody avidity to distinguish likely recent (&lt;12 months) vs. long-term (≥12 months) infection. (click)</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limitation of the RTRI is that it can misclassify those who are already on ART and therefore not newly diagnosed as a recent infection. Viral load measurement for RTRI recent cases completes the recent infection testing algorithm.</a:t>
            </a: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5</a:t>
            </a:fld>
            <a:endParaRPr lang="en-US"/>
          </a:p>
        </p:txBody>
      </p:sp>
    </p:spTree>
    <p:extLst>
      <p:ext uri="{BB962C8B-B14F-4D97-AF65-F5344CB8AC3E}">
        <p14:creationId xmlns:p14="http://schemas.microsoft.com/office/powerpoint/2010/main" val="322009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EHRIS program uses an opt-out approach for all adults 15 years and above, diagnosed with HIV through routine care using the national HIV testing algorithm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Screening questions determine eligibility based on age, no prior diagnosis or no ART use.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Eligible individuals complete a questionnaire, where they are again asked for prior diagnosis and ART use, then offered recency testing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RTRI provides a preliminary recent,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dirty="0">
                <a:effectLst/>
                <a:latin typeface="Calibri" panose="020F0502020204030204" pitchFamily="34" charset="0"/>
                <a:ea typeface="Calibri" panose="020F0502020204030204" pitchFamily="34" charset="0"/>
                <a:cs typeface="Times New Roman" panose="02020603050405020304" pitchFamily="18" charset="0"/>
              </a:rPr>
              <a:t>long-term result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RTRI recent plus VL &gt;= 1000 copies/ml</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are classified as “RITA recent”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RTRI Recent plus viral load suppression</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are classified at RITA long-term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these PLHIV who are recent on RTRI yet are virally suppressed that we refer to as ‘misclassified’ and considered to have not disclosed their prior diagnosis and are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likely</a:t>
            </a:r>
            <a:r>
              <a:rPr lang="en-US" sz="1800" dirty="0">
                <a:solidFill>
                  <a:srgbClr val="000000"/>
                </a:solidFill>
                <a:effectLst/>
                <a:latin typeface="Arial" panose="020B0604020202020204" pitchFamily="34" charset="0"/>
                <a:ea typeface="Calibri" panose="020F0502020204030204" pitchFamily="34" charset="0"/>
              </a:rPr>
              <a:t> already on 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Calibri" panose="020F0502020204030204" pitchFamily="34" charset="0"/>
            </a:endParaRP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6</a:t>
            </a:fld>
            <a:endParaRPr lang="en-US"/>
          </a:p>
        </p:txBody>
      </p:sp>
    </p:spTree>
    <p:extLst>
      <p:ext uri="{BB962C8B-B14F-4D97-AF65-F5344CB8AC3E}">
        <p14:creationId xmlns:p14="http://schemas.microsoft.com/office/powerpoint/2010/main" val="21208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our methods…</a:t>
            </a:r>
          </a:p>
        </p:txBody>
      </p:sp>
      <p:sp>
        <p:nvSpPr>
          <p:cNvPr id="4" name="Slide Number Placeholder 3"/>
          <p:cNvSpPr>
            <a:spLocks noGrp="1"/>
          </p:cNvSpPr>
          <p:nvPr>
            <p:ph type="sldNum" sz="quarter" idx="5"/>
          </p:nvPr>
        </p:nvSpPr>
        <p:spPr/>
        <p:txBody>
          <a:bodyPr/>
          <a:lstStyle/>
          <a:p>
            <a:fld id="{4A2893BD-EF3A-430A-8D6D-FCE764E30D15}" type="slidenum">
              <a:rPr lang="en-US" smtClean="0"/>
              <a:t>7</a:t>
            </a:fld>
            <a:endParaRPr lang="en-US"/>
          </a:p>
        </p:txBody>
      </p:sp>
    </p:spTree>
    <p:extLst>
      <p:ext uri="{BB962C8B-B14F-4D97-AF65-F5344CB8AC3E}">
        <p14:creationId xmlns:p14="http://schemas.microsoft.com/office/powerpoint/2010/main" val="352094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During the time period from July 2019 to July 2021, of 17,908 newly HIV diagnosed adults </a:t>
            </a:r>
            <a:r>
              <a:rPr lang="en-US" sz="1800" b="1" i="1" dirty="0"/>
              <a:t>(click)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14,808 accepted recency testing,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dirty="0"/>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13,736 were eligible and had an RTRI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1,291 tested ‘recent on RTRI’ hence eligible for viral load by the algorithm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(click)</a:t>
            </a:r>
          </a:p>
          <a:p>
            <a:endParaRPr lang="en-US" sz="1800" dirty="0"/>
          </a:p>
          <a:p>
            <a:r>
              <a:rPr lang="en-US" sz="1800" dirty="0"/>
              <a:t> Excluding 227 who did not have a viral load result, we’re left with 1,064 RTRI recent cases with viral load in our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1">
                  <a:lumMod val="50000"/>
                </a:schemeClr>
              </a:solidFill>
              <a:latin typeface="+mj-lt"/>
            </a:endParaRPr>
          </a:p>
          <a:p>
            <a:endParaRPr lang="en-US" sz="1800" dirty="0"/>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A2893BD-EF3A-430A-8D6D-FCE764E30D15}" type="slidenum">
              <a:rPr lang="en-US" smtClean="0"/>
              <a:t>8</a:t>
            </a:fld>
            <a:endParaRPr lang="en-US"/>
          </a:p>
        </p:txBody>
      </p:sp>
    </p:spTree>
    <p:extLst>
      <p:ext uri="{BB962C8B-B14F-4D97-AF65-F5344CB8AC3E}">
        <p14:creationId xmlns:p14="http://schemas.microsoft.com/office/powerpoint/2010/main" val="108022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Calibri" panose="020F0502020204030204" pitchFamily="34" charset="0"/>
                <a:cs typeface="Times New Roman" panose="02020603050405020304" pitchFamily="18" charset="0"/>
              </a:rPr>
              <a:t>For our analysis we report misclassification of RTRI recent cases as a proxy for non-disclosure of prior HIV diagnosis and ARV use.</a:t>
            </a: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Times New Roman" panose="02020603050405020304" pitchFamily="18" charset="0"/>
              </a:rPr>
              <a:t>To do this, we estimated prevalence of misclassification among RTRI recent infections, broken down by age, sex/pregnancy, marital status, testing setting (community or facility) and whether the person presented for testing before or after March 24 2020, when the Government of Eswatini instituted it’s first ‘stay-at-home’ order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We then conducted u</a:t>
            </a:r>
            <a:r>
              <a:rPr lang="en-US" sz="1800" b="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nivariable and multivariable log-binomial regression to estimate the relative risk of misclassification by these same variables.</a:t>
            </a:r>
            <a:endParaRPr lang="en-US" sz="1800" b="0" dirty="0">
              <a:solidFill>
                <a:schemeClr val="tx1">
                  <a:lumMod val="65000"/>
                  <a:lumOff val="35000"/>
                </a:schemeClr>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2893BD-EF3A-430A-8D6D-FCE764E30D15}" type="slidenum">
              <a:rPr lang="en-US" smtClean="0"/>
              <a:t>9</a:t>
            </a:fld>
            <a:endParaRPr lang="en-US"/>
          </a:p>
        </p:txBody>
      </p:sp>
    </p:spTree>
    <p:extLst>
      <p:ext uri="{BB962C8B-B14F-4D97-AF65-F5344CB8AC3E}">
        <p14:creationId xmlns:p14="http://schemas.microsoft.com/office/powerpoint/2010/main" val="237893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B3BE-BF7C-4A1A-87DD-813226132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67E8B-2EDE-4B5C-B219-73FB4B651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877273-C963-4AFF-B41D-14A79C1F8FAD}"/>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82D2161B-10AC-40CC-BA5C-8E9C0EE3F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1557F-38CF-46BA-B5F5-F41C402691BA}"/>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298703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D172D-5F95-4403-A979-B7CDC36C8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611A4-BA81-4EAE-BC6B-CD29AEB4C1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07661-A47F-4F26-9A08-00999DFDBB2C}"/>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459C0D05-C373-4DB2-A1A8-F4E4239EB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83C2C-5EE4-4159-9AE5-4274EF7A5C54}"/>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300432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E2B1F-D8B7-4D9A-B619-AE2EBDE33F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588514-C309-4C5F-8FA7-A2C374EC5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F9684-F7D5-4D3F-89F6-279077DE735B}"/>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6BE88557-C6FA-45F2-AB6C-3DE54BD9B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43ED1-81B4-4F3F-A563-FECBF29C1C08}"/>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128890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29D3-F4AF-4592-91C3-70FCAFB2D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64A8B-B7F9-4B79-9D1C-0F67F3A3A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B8D32-DD23-4A57-A903-503CE412FBB4}"/>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4D4F86A1-02A0-4AA5-9AE9-7FC9EBEB4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5E49F-1182-41D5-8413-7CE2353D16FA}"/>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25203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EA6C-8781-4AEF-BFB0-04A52340C9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4BB8D-464C-456A-8468-1ECB768DF2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268F5-66C9-4C09-9223-B629985C37D4}"/>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3587B7BF-DE6C-4459-A131-7F5814F69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3EDD0-9AF3-4185-B750-CC3FBC9F7F84}"/>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155471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70A6-62CC-49DC-9645-CCDF60A8E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5E15D-59D9-48C5-8739-F394291EC1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8126C6-885A-4240-9D70-E3A4023C49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E4A007-ADC2-4511-9CCE-A3CD5436B962}"/>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6" name="Footer Placeholder 5">
            <a:extLst>
              <a:ext uri="{FF2B5EF4-FFF2-40B4-BE49-F238E27FC236}">
                <a16:creationId xmlns:a16="http://schemas.microsoft.com/office/drawing/2014/main" id="{4768F4E6-EBE7-404E-8580-128C302C6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DC1CC-0C56-4345-8E52-C02DA36648BF}"/>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100972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F014-CC54-4FDF-A7E2-A9CCDEE7C3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95F6FA-0B7E-4E07-945B-868E65B9C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C5DC22-02BE-45E7-84DC-F1E506BA6D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2FDF7-8C68-41A5-A674-97CB68AF8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E4605-7E8E-465C-9ADB-EBC66E1E5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48CAC-1615-478A-9233-7334B1185B8A}"/>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8" name="Footer Placeholder 7">
            <a:extLst>
              <a:ext uri="{FF2B5EF4-FFF2-40B4-BE49-F238E27FC236}">
                <a16:creationId xmlns:a16="http://schemas.microsoft.com/office/drawing/2014/main" id="{FC464679-4F87-45B0-BA9B-95968E5BB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AB36E-B6A8-42FD-937F-1B2B7050053D}"/>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1269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C194-C4E7-4DE9-8DE4-2DA387C48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0997C-E2A4-4DAB-A0A8-DC7E41C5A62B}"/>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4" name="Footer Placeholder 3">
            <a:extLst>
              <a:ext uri="{FF2B5EF4-FFF2-40B4-BE49-F238E27FC236}">
                <a16:creationId xmlns:a16="http://schemas.microsoft.com/office/drawing/2014/main" id="{22D24102-78F0-4AEC-8F16-D074EBD035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850E39-4EFE-4FA2-9336-F794BCC00264}"/>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374319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2ECDA-D3BB-4FD1-8E5E-C1DE9DC5FECB}"/>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3" name="Footer Placeholder 2">
            <a:extLst>
              <a:ext uri="{FF2B5EF4-FFF2-40B4-BE49-F238E27FC236}">
                <a16:creationId xmlns:a16="http://schemas.microsoft.com/office/drawing/2014/main" id="{1A9EE42D-85F6-4EDF-9396-08925D493B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B9F3FC-A02E-4474-AA4E-1B00E4530D58}"/>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317232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D0E5-41E9-42EC-950B-0540210BE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A23B6-BAE0-416F-8C70-54FD21202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D5A76-2008-4734-A30E-75C9D0F1B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57F52-9809-43D1-93C3-EE7840E48E45}"/>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6" name="Footer Placeholder 5">
            <a:extLst>
              <a:ext uri="{FF2B5EF4-FFF2-40B4-BE49-F238E27FC236}">
                <a16:creationId xmlns:a16="http://schemas.microsoft.com/office/drawing/2014/main" id="{2CDAB7FD-3C6C-43A6-AD81-68E9460BA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24891-F761-45F9-BCC0-10B1AD6EAA55}"/>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2637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B51A-B296-486C-91E3-DB89D7444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E1EBE-E6BA-4D21-BD57-2FF6CD274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162C73-476E-4BFD-9DE8-9215EAC17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2A24F-8D41-4D4F-814A-630F41C91808}"/>
              </a:ext>
            </a:extLst>
          </p:cNvPr>
          <p:cNvSpPr>
            <a:spLocks noGrp="1"/>
          </p:cNvSpPr>
          <p:nvPr>
            <p:ph type="dt" sz="half" idx="10"/>
          </p:nvPr>
        </p:nvSpPr>
        <p:spPr/>
        <p:txBody>
          <a:bodyPr/>
          <a:lstStyle/>
          <a:p>
            <a:fld id="{CB6E829E-1E2C-45CE-8065-6882E9DF949E}" type="datetimeFigureOut">
              <a:rPr lang="en-US" smtClean="0"/>
              <a:t>12/9/2021</a:t>
            </a:fld>
            <a:endParaRPr lang="en-US"/>
          </a:p>
        </p:txBody>
      </p:sp>
      <p:sp>
        <p:nvSpPr>
          <p:cNvPr id="6" name="Footer Placeholder 5">
            <a:extLst>
              <a:ext uri="{FF2B5EF4-FFF2-40B4-BE49-F238E27FC236}">
                <a16:creationId xmlns:a16="http://schemas.microsoft.com/office/drawing/2014/main" id="{59D66A64-0429-4832-95BE-A19B6CF97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CB7CD-9B2C-4C19-9137-610ADF93B296}"/>
              </a:ext>
            </a:extLst>
          </p:cNvPr>
          <p:cNvSpPr>
            <a:spLocks noGrp="1"/>
          </p:cNvSpPr>
          <p:nvPr>
            <p:ph type="sldNum" sz="quarter" idx="12"/>
          </p:nvPr>
        </p:nvSpPr>
        <p:spPr/>
        <p:txBody>
          <a:bodyPr/>
          <a:lstStyle/>
          <a:p>
            <a:fld id="{069BA9BD-E4D3-440A-B75D-0A1E18711D0D}" type="slidenum">
              <a:rPr lang="en-US" smtClean="0"/>
              <a:t>‹#›</a:t>
            </a:fld>
            <a:endParaRPr lang="en-US"/>
          </a:p>
        </p:txBody>
      </p:sp>
    </p:spTree>
    <p:extLst>
      <p:ext uri="{BB962C8B-B14F-4D97-AF65-F5344CB8AC3E}">
        <p14:creationId xmlns:p14="http://schemas.microsoft.com/office/powerpoint/2010/main" val="253356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F9D6C5-994F-4111-84F7-72C563AB3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6987B1-A6C9-4933-B690-43F58062A6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7C779-D05A-4D8E-A84C-33EB7A566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E829E-1E2C-45CE-8065-6882E9DF949E}" type="datetimeFigureOut">
              <a:rPr lang="en-US" smtClean="0"/>
              <a:t>12/9/2021</a:t>
            </a:fld>
            <a:endParaRPr lang="en-US"/>
          </a:p>
        </p:txBody>
      </p:sp>
      <p:sp>
        <p:nvSpPr>
          <p:cNvPr id="5" name="Footer Placeholder 4">
            <a:extLst>
              <a:ext uri="{FF2B5EF4-FFF2-40B4-BE49-F238E27FC236}">
                <a16:creationId xmlns:a16="http://schemas.microsoft.com/office/drawing/2014/main" id="{1F1943E9-A948-40AE-A29D-38326448A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71C043-BA6B-442E-8085-260CD2CB0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BA9BD-E4D3-440A-B75D-0A1E18711D0D}" type="slidenum">
              <a:rPr lang="en-US" smtClean="0"/>
              <a:t>‹#›</a:t>
            </a:fld>
            <a:endParaRPr lang="en-US"/>
          </a:p>
        </p:txBody>
      </p:sp>
    </p:spTree>
    <p:extLst>
      <p:ext uri="{BB962C8B-B14F-4D97-AF65-F5344CB8AC3E}">
        <p14:creationId xmlns:p14="http://schemas.microsoft.com/office/powerpoint/2010/main" val="125004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chart" Target="../charts/char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chart" Target="../charts/char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chart" Target="../charts/char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chart" Target="../charts/char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7.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9D47F4-18D9-4100-A512-30AAD21887EA}"/>
              </a:ext>
            </a:extLst>
          </p:cNvPr>
          <p:cNvPicPr>
            <a:picLocks noChangeAspect="1"/>
          </p:cNvPicPr>
          <p:nvPr/>
        </p:nvPicPr>
        <p:blipFill>
          <a:blip r:embed="rId4"/>
          <a:stretch>
            <a:fillRect/>
          </a:stretch>
        </p:blipFill>
        <p:spPr>
          <a:xfrm>
            <a:off x="8016796" y="5938550"/>
            <a:ext cx="1459279" cy="919450"/>
          </a:xfrm>
          <a:prstGeom prst="rect">
            <a:avLst/>
          </a:prstGeom>
        </p:spPr>
      </p:pic>
      <p:pic>
        <p:nvPicPr>
          <p:cNvPr id="1026" name="Picture 2" descr="PEPFAR-Swaziland-2013 - Eswatini National AIDS Programme">
            <a:extLst>
              <a:ext uri="{FF2B5EF4-FFF2-40B4-BE49-F238E27FC236}">
                <a16:creationId xmlns:a16="http://schemas.microsoft.com/office/drawing/2014/main" id="{F08A259A-15A6-4846-BB29-CEDD5BEFD0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691"/>
          <a:stretch/>
        </p:blipFill>
        <p:spPr bwMode="auto">
          <a:xfrm>
            <a:off x="5541525" y="6003273"/>
            <a:ext cx="1326814" cy="788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AP">
            <a:extLst>
              <a:ext uri="{FF2B5EF4-FFF2-40B4-BE49-F238E27FC236}">
                <a16:creationId xmlns:a16="http://schemas.microsoft.com/office/drawing/2014/main" id="{14886CF2-CE94-4347-A02F-292E12C400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4533" y="5987816"/>
            <a:ext cx="1326814" cy="76910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C75D57E8-6D80-45FF-BE7E-266B9CC83103}"/>
              </a:ext>
            </a:extLst>
          </p:cNvPr>
          <p:cNvSpPr>
            <a:spLocks noGrp="1"/>
          </p:cNvSpPr>
          <p:nvPr>
            <p:ph type="ctrTitle"/>
          </p:nvPr>
        </p:nvSpPr>
        <p:spPr>
          <a:xfrm>
            <a:off x="5314122" y="2672487"/>
            <a:ext cx="6877878" cy="1948788"/>
          </a:xfrm>
        </p:spPr>
        <p:txBody>
          <a:bodyPr>
            <a:noAutofit/>
          </a:bodyPr>
          <a:lstStyle/>
          <a:p>
            <a:r>
              <a:rPr lang="en-US" sz="4000" b="1" dirty="0">
                <a:solidFill>
                  <a:srgbClr val="01926D"/>
                </a:solidFill>
              </a:rPr>
              <a:t>Have we met before? </a:t>
            </a:r>
            <a:br>
              <a:rPr lang="en-US" sz="4000" b="1" dirty="0">
                <a:solidFill>
                  <a:srgbClr val="01926D"/>
                </a:solidFill>
              </a:rPr>
            </a:br>
            <a:r>
              <a:rPr lang="en-US" sz="2200" b="1" dirty="0">
                <a:solidFill>
                  <a:srgbClr val="01926D"/>
                </a:solidFill>
              </a:rPr>
              <a:t>Understanding predictors of repeat HIV testing in Eswatini using HIV-1 recent infection surveillance data</a:t>
            </a:r>
            <a:br>
              <a:rPr lang="en-US" sz="2200" b="1" dirty="0">
                <a:solidFill>
                  <a:srgbClr val="01926D"/>
                </a:solidFill>
              </a:rPr>
            </a:br>
            <a:br>
              <a:rPr lang="en-US" sz="2200" b="1" dirty="0">
                <a:solidFill>
                  <a:srgbClr val="01926D"/>
                </a:solidFill>
              </a:rPr>
            </a:br>
            <a:endParaRPr lang="en-US" sz="2200" b="1" dirty="0">
              <a:solidFill>
                <a:srgbClr val="01926D"/>
              </a:solidFill>
            </a:endParaRPr>
          </a:p>
        </p:txBody>
      </p:sp>
      <p:sp>
        <p:nvSpPr>
          <p:cNvPr id="12" name="Subtitle 2">
            <a:extLst>
              <a:ext uri="{FF2B5EF4-FFF2-40B4-BE49-F238E27FC236}">
                <a16:creationId xmlns:a16="http://schemas.microsoft.com/office/drawing/2014/main" id="{8CA05C3A-F8E3-41EC-98D0-6B7FBA4AAC5F}"/>
              </a:ext>
            </a:extLst>
          </p:cNvPr>
          <p:cNvSpPr>
            <a:spLocks noGrp="1"/>
          </p:cNvSpPr>
          <p:nvPr>
            <p:ph type="subTitle" idx="1"/>
          </p:nvPr>
        </p:nvSpPr>
        <p:spPr>
          <a:xfrm>
            <a:off x="5956881" y="4212550"/>
            <a:ext cx="5590615" cy="819801"/>
          </a:xfrm>
        </p:spPr>
        <p:txBody>
          <a:bodyPr>
            <a:normAutofit fontScale="25000" lnSpcReduction="20000"/>
          </a:bodyPr>
          <a:lstStyle/>
          <a:p>
            <a:pPr>
              <a:spcBef>
                <a:spcPts val="0"/>
              </a:spcBef>
            </a:pPr>
            <a:r>
              <a:rPr lang="en-US" sz="8000" b="1" dirty="0">
                <a:solidFill>
                  <a:schemeClr val="tx1">
                    <a:lumMod val="75000"/>
                    <a:lumOff val="25000"/>
                  </a:schemeClr>
                </a:solidFill>
              </a:rPr>
              <a:t>Presenter: Claire Steiner, MD MPH</a:t>
            </a:r>
          </a:p>
          <a:p>
            <a:pPr>
              <a:spcBef>
                <a:spcPts val="0"/>
              </a:spcBef>
            </a:pPr>
            <a:endParaRPr lang="en-US" sz="8000" b="1" dirty="0">
              <a:solidFill>
                <a:schemeClr val="tx1">
                  <a:lumMod val="75000"/>
                  <a:lumOff val="25000"/>
                </a:schemeClr>
              </a:solidFill>
            </a:endParaRPr>
          </a:p>
          <a:p>
            <a:pPr>
              <a:spcBef>
                <a:spcPts val="0"/>
              </a:spcBef>
            </a:pPr>
            <a:r>
              <a:rPr lang="en-US" sz="6400" b="1" dirty="0">
                <a:solidFill>
                  <a:schemeClr val="tx1">
                    <a:lumMod val="75000"/>
                    <a:lumOff val="25000"/>
                  </a:schemeClr>
                </a:solidFill>
              </a:rPr>
              <a:t>ICAP at Columbia University</a:t>
            </a:r>
          </a:p>
          <a:p>
            <a:pPr>
              <a:spcBef>
                <a:spcPts val="0"/>
              </a:spcBef>
            </a:pPr>
            <a:endParaRPr lang="en-US" sz="6400" b="1" dirty="0">
              <a:solidFill>
                <a:schemeClr val="tx1">
                  <a:lumMod val="75000"/>
                  <a:lumOff val="25000"/>
                </a:schemeClr>
              </a:solidFill>
            </a:endParaRPr>
          </a:p>
          <a:p>
            <a:pPr>
              <a:spcBef>
                <a:spcPts val="0"/>
              </a:spcBef>
            </a:pPr>
            <a:r>
              <a:rPr lang="en-US" sz="6400" b="1" dirty="0">
                <a:solidFill>
                  <a:schemeClr val="tx1">
                    <a:lumMod val="75000"/>
                    <a:lumOff val="25000"/>
                  </a:schemeClr>
                </a:solidFill>
              </a:rPr>
              <a:t>December 9th, 2021</a:t>
            </a:r>
          </a:p>
          <a:p>
            <a:pPr>
              <a:spcBef>
                <a:spcPts val="0"/>
              </a:spcBef>
            </a:pPr>
            <a:endParaRPr lang="en-US" sz="4800" b="1" dirty="0">
              <a:solidFill>
                <a:schemeClr val="tx1">
                  <a:lumMod val="75000"/>
                  <a:lumOff val="25000"/>
                </a:schemeClr>
              </a:solidFill>
            </a:endParaRPr>
          </a:p>
          <a:p>
            <a:pPr>
              <a:spcBef>
                <a:spcPts val="0"/>
              </a:spcBef>
            </a:pPr>
            <a:endParaRPr lang="en-US" sz="4800" b="1" dirty="0">
              <a:solidFill>
                <a:schemeClr val="tx1">
                  <a:lumMod val="75000"/>
                  <a:lumOff val="25000"/>
                </a:schemeClr>
              </a:solidFill>
            </a:endParaRPr>
          </a:p>
          <a:p>
            <a:pPr>
              <a:spcBef>
                <a:spcPts val="0"/>
              </a:spcBef>
            </a:pPr>
            <a:r>
              <a:rPr lang="en-US" sz="4800" b="1" dirty="0">
                <a:solidFill>
                  <a:schemeClr val="tx1">
                    <a:lumMod val="75000"/>
                    <a:lumOff val="25000"/>
                  </a:schemeClr>
                </a:solidFill>
              </a:rPr>
              <a:t>Co-authors</a:t>
            </a:r>
            <a:r>
              <a:rPr lang="en-US" sz="4800" dirty="0">
                <a:solidFill>
                  <a:schemeClr val="tx1">
                    <a:lumMod val="75000"/>
                    <a:lumOff val="25000"/>
                  </a:schemeClr>
                </a:solidFill>
              </a:rPr>
              <a:t>: </a:t>
            </a:r>
            <a:r>
              <a:rPr lang="en-US" sz="4800" dirty="0">
                <a:solidFill>
                  <a:schemeClr val="tx1">
                    <a:lumMod val="75000"/>
                    <a:lumOff val="25000"/>
                  </a:schemeClr>
                </a:solidFill>
                <a:latin typeface="Calibri" panose="020F0502020204030204" pitchFamily="34" charset="0"/>
                <a:ea typeface="Times New Roman" panose="02020603050405020304" pitchFamily="18" charset="0"/>
              </a:rPr>
              <a:t>Dumile Sibandze, Lenhle Dube, Vusie Lokotfwako, Munyaradzi Pasipamire, Eugenie Poirot, Cebisile Ngcamphalala, Prudence Mkhabela, Ruben Sahabo, Melissa Arons,</a:t>
            </a:r>
            <a:r>
              <a:rPr lang="en-US" sz="4800" baseline="30000" dirty="0">
                <a:solidFill>
                  <a:schemeClr val="tx1">
                    <a:lumMod val="75000"/>
                    <a:lumOff val="25000"/>
                  </a:schemeClr>
                </a:solidFill>
                <a:latin typeface="Calibri" panose="020F0502020204030204" pitchFamily="34" charset="0"/>
                <a:ea typeface="Times New Roman" panose="02020603050405020304" pitchFamily="18" charset="0"/>
              </a:rPr>
              <a:t> </a:t>
            </a:r>
            <a:r>
              <a:rPr lang="en-US" sz="4800" dirty="0">
                <a:solidFill>
                  <a:schemeClr val="tx1">
                    <a:lumMod val="75000"/>
                    <a:lumOff val="25000"/>
                  </a:schemeClr>
                </a:solidFill>
                <a:latin typeface="Calibri" panose="020F0502020204030204" pitchFamily="34" charset="0"/>
                <a:ea typeface="Times New Roman" panose="02020603050405020304" pitchFamily="18" charset="0"/>
              </a:rPr>
              <a:t>Kathryn Lupoli, Trudy Dobbs, Suzue Saito, Harriet Nuwagaba-Biribonwoha, Samkelo Simelane</a:t>
            </a:r>
            <a:endParaRPr lang="en-US" sz="4800" baseline="30000" dirty="0">
              <a:solidFill>
                <a:schemeClr val="tx1">
                  <a:lumMod val="75000"/>
                  <a:lumOff val="25000"/>
                </a:schemeClr>
              </a:solidFill>
              <a:latin typeface="Calibri" panose="020F0502020204030204" pitchFamily="34" charset="0"/>
              <a:ea typeface="Times New Roman" panose="02020603050405020304" pitchFamily="18" charset="0"/>
            </a:endParaRPr>
          </a:p>
          <a:p>
            <a:endParaRPr lang="en-US" b="1" dirty="0">
              <a:solidFill>
                <a:schemeClr val="tx1">
                  <a:lumMod val="75000"/>
                  <a:lumOff val="25000"/>
                </a:schemeClr>
              </a:solidFill>
            </a:endParaRPr>
          </a:p>
        </p:txBody>
      </p:sp>
    </p:spTree>
    <p:extLst>
      <p:ext uri="{BB962C8B-B14F-4D97-AF65-F5344CB8AC3E}">
        <p14:creationId xmlns:p14="http://schemas.microsoft.com/office/powerpoint/2010/main" val="409673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21F7-9367-4846-9C34-BD398889A2A6}"/>
              </a:ext>
            </a:extLst>
          </p:cNvPr>
          <p:cNvSpPr/>
          <p:nvPr/>
        </p:nvSpPr>
        <p:spPr>
          <a:xfrm>
            <a:off x="0" y="0"/>
            <a:ext cx="12192000" cy="6858000"/>
          </a:xfrm>
          <a:prstGeom prst="rect">
            <a:avLst/>
          </a:prstGeom>
          <a:solidFill>
            <a:srgbClr val="099571"/>
          </a:solidFill>
          <a:ln>
            <a:solidFill>
              <a:srgbClr val="099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20A2A0-FF2C-4136-AE34-90F00CD1CA50}"/>
              </a:ext>
            </a:extLst>
          </p:cNvPr>
          <p:cNvSpPr txBox="1"/>
          <p:nvPr/>
        </p:nvSpPr>
        <p:spPr>
          <a:xfrm>
            <a:off x="2974848" y="2921168"/>
            <a:ext cx="6242304" cy="1015663"/>
          </a:xfrm>
          <a:prstGeom prst="rect">
            <a:avLst/>
          </a:prstGeom>
          <a:noFill/>
        </p:spPr>
        <p:txBody>
          <a:bodyPr wrap="square" rtlCol="0">
            <a:spAutoFit/>
          </a:bodyPr>
          <a:lstStyle/>
          <a:p>
            <a:pPr algn="ctr"/>
            <a:r>
              <a:rPr lang="en-US" sz="6000" b="1" dirty="0">
                <a:solidFill>
                  <a:schemeClr val="bg1"/>
                </a:solidFill>
              </a:rPr>
              <a:t>RESULTS</a:t>
            </a:r>
          </a:p>
        </p:txBody>
      </p:sp>
    </p:spTree>
    <p:extLst>
      <p:ext uri="{BB962C8B-B14F-4D97-AF65-F5344CB8AC3E}">
        <p14:creationId xmlns:p14="http://schemas.microsoft.com/office/powerpoint/2010/main" val="297368483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C7A26A-F2F5-4B3E-A3E8-F0C44CC419C1}"/>
              </a:ext>
            </a:extLst>
          </p:cNvPr>
          <p:cNvSpPr/>
          <p:nvPr/>
        </p:nvSpPr>
        <p:spPr>
          <a:xfrm>
            <a:off x="0" y="1133061"/>
            <a:ext cx="12192000" cy="5724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F387B7D9-2170-49B4-B1EE-65FE9A3F5704}"/>
              </a:ext>
            </a:extLst>
          </p:cNvPr>
          <p:cNvGraphicFramePr>
            <a:graphicFrameLocks/>
          </p:cNvGraphicFramePr>
          <p:nvPr>
            <p:extLst>
              <p:ext uri="{D42A27DB-BD31-4B8C-83A1-F6EECF244321}">
                <p14:modId xmlns:p14="http://schemas.microsoft.com/office/powerpoint/2010/main" val="3935770822"/>
              </p:ext>
            </p:extLst>
          </p:nvPr>
        </p:nvGraphicFramePr>
        <p:xfrm>
          <a:off x="330200" y="1073425"/>
          <a:ext cx="11861800" cy="5669757"/>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0" y="59635"/>
            <a:ext cx="10512288" cy="976827"/>
          </a:xfrm>
        </p:spPr>
        <p:txBody>
          <a:bodyPr>
            <a:normAutofit/>
          </a:bodyPr>
          <a:lstStyle/>
          <a:p>
            <a:r>
              <a:rPr lang="en-US" sz="3600" b="1" dirty="0">
                <a:solidFill>
                  <a:schemeClr val="bg1"/>
                </a:solidFill>
              </a:rPr>
              <a:t>Prevalence of misclassification among RTRI recent</a:t>
            </a:r>
          </a:p>
        </p:txBody>
      </p:sp>
      <p:sp>
        <p:nvSpPr>
          <p:cNvPr id="12" name="Rectangle 11">
            <a:extLst>
              <a:ext uri="{FF2B5EF4-FFF2-40B4-BE49-F238E27FC236}">
                <a16:creationId xmlns:a16="http://schemas.microsoft.com/office/drawing/2014/main" id="{B1C2DE33-EC55-45F8-9536-866F61D05EAD}"/>
              </a:ext>
            </a:extLst>
          </p:cNvPr>
          <p:cNvSpPr/>
          <p:nvPr/>
        </p:nvSpPr>
        <p:spPr>
          <a:xfrm>
            <a:off x="794148" y="2000137"/>
            <a:ext cx="11326622" cy="14796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5450E6-E99A-4B4F-895D-CFC6067DEEE7}"/>
              </a:ext>
            </a:extLst>
          </p:cNvPr>
          <p:cNvSpPr/>
          <p:nvPr/>
        </p:nvSpPr>
        <p:spPr>
          <a:xfrm>
            <a:off x="793789" y="3479766"/>
            <a:ext cx="11398211" cy="2349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CEF444-7B6E-4235-9C58-1DE49037FF24}"/>
              </a:ext>
            </a:extLst>
          </p:cNvPr>
          <p:cNvSpPr/>
          <p:nvPr/>
        </p:nvSpPr>
        <p:spPr>
          <a:xfrm>
            <a:off x="712006" y="1133061"/>
            <a:ext cx="11398211" cy="8487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7479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A3893F-A3E5-4610-AC7E-6288915654E6}"/>
              </a:ext>
            </a:extLst>
          </p:cNvPr>
          <p:cNvSpPr/>
          <p:nvPr/>
        </p:nvSpPr>
        <p:spPr>
          <a:xfrm>
            <a:off x="0" y="1133061"/>
            <a:ext cx="12192000" cy="5724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aphicFrame>
        <p:nvGraphicFramePr>
          <p:cNvPr id="8" name="Chart 7">
            <a:extLst>
              <a:ext uri="{FF2B5EF4-FFF2-40B4-BE49-F238E27FC236}">
                <a16:creationId xmlns:a16="http://schemas.microsoft.com/office/drawing/2014/main" id="{F387B7D9-2170-49B4-B1EE-65FE9A3F5704}"/>
              </a:ext>
            </a:extLst>
          </p:cNvPr>
          <p:cNvGraphicFramePr>
            <a:graphicFrameLocks/>
          </p:cNvGraphicFramePr>
          <p:nvPr>
            <p:extLst>
              <p:ext uri="{D42A27DB-BD31-4B8C-83A1-F6EECF244321}">
                <p14:modId xmlns:p14="http://schemas.microsoft.com/office/powerpoint/2010/main" val="448411361"/>
              </p:ext>
            </p:extLst>
          </p:nvPr>
        </p:nvGraphicFramePr>
        <p:xfrm>
          <a:off x="508000" y="1128607"/>
          <a:ext cx="11366500" cy="5669757"/>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0" y="59635"/>
            <a:ext cx="10512288" cy="976827"/>
          </a:xfrm>
        </p:spPr>
        <p:txBody>
          <a:bodyPr>
            <a:normAutofit/>
          </a:bodyPr>
          <a:lstStyle/>
          <a:p>
            <a:r>
              <a:rPr lang="en-US" sz="3600" b="1" dirty="0">
                <a:solidFill>
                  <a:schemeClr val="bg1"/>
                </a:solidFill>
              </a:rPr>
              <a:t>Prevalence of misclassification among RTRI recent</a:t>
            </a:r>
          </a:p>
        </p:txBody>
      </p:sp>
      <p:sp>
        <p:nvSpPr>
          <p:cNvPr id="14" name="Rectangle 13">
            <a:extLst>
              <a:ext uri="{FF2B5EF4-FFF2-40B4-BE49-F238E27FC236}">
                <a16:creationId xmlns:a16="http://schemas.microsoft.com/office/drawing/2014/main" id="{D64886BB-FD73-489A-B916-8A1848F7CA9E}"/>
              </a:ext>
            </a:extLst>
          </p:cNvPr>
          <p:cNvSpPr/>
          <p:nvPr/>
        </p:nvSpPr>
        <p:spPr>
          <a:xfrm>
            <a:off x="1024864" y="1128607"/>
            <a:ext cx="11009491" cy="14954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85FF7F-5C0F-4C7D-A615-E1780295DA2E}"/>
              </a:ext>
            </a:extLst>
          </p:cNvPr>
          <p:cNvSpPr/>
          <p:nvPr/>
        </p:nvSpPr>
        <p:spPr>
          <a:xfrm>
            <a:off x="957748" y="4511708"/>
            <a:ext cx="11074398" cy="13462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C39EF76-AF97-4392-A8C6-C2776CBE1ED6}"/>
              </a:ext>
            </a:extLst>
          </p:cNvPr>
          <p:cNvSpPr/>
          <p:nvPr/>
        </p:nvSpPr>
        <p:spPr>
          <a:xfrm>
            <a:off x="959956" y="2545521"/>
            <a:ext cx="11074399" cy="2044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3913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7"/>
                                        </p:tgtEl>
                                      </p:cBhvr>
                                    </p:animEffect>
                                    <p:set>
                                      <p:cBhvr>
                                        <p:cTn id="12" dur="1" fill="hold">
                                          <p:stCondLst>
                                            <p:cond delay="9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394723-E6F3-4136-9844-7813C10A68A2}"/>
              </a:ext>
            </a:extLst>
          </p:cNvPr>
          <p:cNvSpPr/>
          <p:nvPr/>
        </p:nvSpPr>
        <p:spPr>
          <a:xfrm>
            <a:off x="0" y="1095993"/>
            <a:ext cx="12192000" cy="5724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1">
            <a:extLst>
              <a:ext uri="{FF2B5EF4-FFF2-40B4-BE49-F238E27FC236}">
                <a16:creationId xmlns:a16="http://schemas.microsoft.com/office/drawing/2014/main" id="{F77298B4-7FDC-4F66-B0DE-A5D6DAD7801A}"/>
              </a:ext>
            </a:extLst>
          </p:cNvPr>
          <p:cNvSpPr>
            <a:spLocks noGrp="1"/>
          </p:cNvSpPr>
          <p:nvPr>
            <p:ph type="title"/>
          </p:nvPr>
        </p:nvSpPr>
        <p:spPr>
          <a:xfrm>
            <a:off x="241300" y="101600"/>
            <a:ext cx="9622228" cy="917575"/>
          </a:xfrm>
        </p:spPr>
        <p:txBody>
          <a:bodyPr>
            <a:normAutofit fontScale="90000"/>
          </a:bodyPr>
          <a:lstStyle/>
          <a:p>
            <a:r>
              <a:rPr lang="en-US" sz="4400" b="1" dirty="0">
                <a:solidFill>
                  <a:schemeClr val="bg1"/>
                </a:solidFill>
              </a:rPr>
              <a:t>Adjusted Relative </a:t>
            </a:r>
            <a:r>
              <a:rPr lang="en-US" b="1" dirty="0">
                <a:solidFill>
                  <a:schemeClr val="bg1"/>
                </a:solidFill>
              </a:rPr>
              <a:t>R</a:t>
            </a:r>
            <a:r>
              <a:rPr lang="en-US" sz="4400" b="1" dirty="0">
                <a:solidFill>
                  <a:schemeClr val="bg1"/>
                </a:solidFill>
              </a:rPr>
              <a:t>isk of Misclassification Among RTRI Recent</a:t>
            </a:r>
            <a:endParaRPr lang="en-US" b="1" dirty="0">
              <a:solidFill>
                <a:schemeClr val="bg1"/>
              </a:solidFill>
            </a:endParaRPr>
          </a:p>
        </p:txBody>
      </p:sp>
      <p:grpSp>
        <p:nvGrpSpPr>
          <p:cNvPr id="6" name="Group 5">
            <a:extLst>
              <a:ext uri="{FF2B5EF4-FFF2-40B4-BE49-F238E27FC236}">
                <a16:creationId xmlns:a16="http://schemas.microsoft.com/office/drawing/2014/main" id="{F0E0597D-18E8-4AD2-9975-30A6EAE2FA2C}"/>
              </a:ext>
            </a:extLst>
          </p:cNvPr>
          <p:cNvGrpSpPr/>
          <p:nvPr/>
        </p:nvGrpSpPr>
        <p:grpSpPr>
          <a:xfrm>
            <a:off x="241300" y="1397944"/>
            <a:ext cx="11424754" cy="5121036"/>
            <a:chOff x="241300" y="1650382"/>
            <a:chExt cx="11424754" cy="5121036"/>
          </a:xfrm>
        </p:grpSpPr>
        <p:cxnSp>
          <p:nvCxnSpPr>
            <p:cNvPr id="5" name="Straight Connector 4">
              <a:extLst>
                <a:ext uri="{FF2B5EF4-FFF2-40B4-BE49-F238E27FC236}">
                  <a16:creationId xmlns:a16="http://schemas.microsoft.com/office/drawing/2014/main" id="{33E1ED89-8069-40F4-9943-611F56CB849A}"/>
                </a:ext>
              </a:extLst>
            </p:cNvPr>
            <p:cNvCxnSpPr/>
            <p:nvPr/>
          </p:nvCxnSpPr>
          <p:spPr>
            <a:xfrm>
              <a:off x="8238599" y="1650382"/>
              <a:ext cx="0" cy="4172869"/>
            </a:xfrm>
            <a:prstGeom prst="line">
              <a:avLst/>
            </a:prstGeom>
            <a:ln w="50800">
              <a:solidFill>
                <a:srgbClr val="FF6D6D"/>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9F199364-97D1-47B6-BCCA-DB046674A89C}"/>
                </a:ext>
              </a:extLst>
            </p:cNvPr>
            <p:cNvGraphicFramePr>
              <a:graphicFrameLocks/>
            </p:cNvGraphicFramePr>
            <p:nvPr>
              <p:extLst>
                <p:ext uri="{D42A27DB-BD31-4B8C-83A1-F6EECF244321}">
                  <p14:modId xmlns:p14="http://schemas.microsoft.com/office/powerpoint/2010/main" val="3438753314"/>
                </p:ext>
              </p:extLst>
            </p:nvPr>
          </p:nvGraphicFramePr>
          <p:xfrm>
            <a:off x="241300" y="1650382"/>
            <a:ext cx="11424754" cy="4724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C9C44714-B2F2-4D98-A4A9-83A93E04E257}"/>
                </a:ext>
              </a:extLst>
            </p:cNvPr>
            <p:cNvSpPr txBox="1"/>
            <p:nvPr/>
          </p:nvSpPr>
          <p:spPr>
            <a:xfrm>
              <a:off x="5876399" y="6402086"/>
              <a:ext cx="4724400" cy="369332"/>
            </a:xfrm>
            <a:prstGeom prst="rect">
              <a:avLst/>
            </a:prstGeom>
            <a:noFill/>
          </p:spPr>
          <p:txBody>
            <a:bodyPr wrap="square" rtlCol="0">
              <a:spAutoFit/>
            </a:bodyPr>
            <a:lstStyle/>
            <a:p>
              <a:pPr algn="ctr"/>
              <a:r>
                <a:rPr lang="en-US" sz="1800" b="1" dirty="0">
                  <a:solidFill>
                    <a:schemeClr val="tx1">
                      <a:lumMod val="65000"/>
                      <a:lumOff val="35000"/>
                    </a:schemeClr>
                  </a:solidFill>
                  <a:latin typeface="+mj-lt"/>
                </a:rPr>
                <a:t>Adjusted Relative </a:t>
              </a:r>
              <a:r>
                <a:rPr lang="en-US" b="1" dirty="0">
                  <a:solidFill>
                    <a:schemeClr val="tx1">
                      <a:lumMod val="65000"/>
                      <a:lumOff val="35000"/>
                    </a:schemeClr>
                  </a:solidFill>
                  <a:latin typeface="+mj-lt"/>
                </a:rPr>
                <a:t>R</a:t>
              </a:r>
              <a:r>
                <a:rPr lang="en-US" sz="1800" b="1" dirty="0">
                  <a:solidFill>
                    <a:schemeClr val="tx1">
                      <a:lumMod val="65000"/>
                      <a:lumOff val="35000"/>
                    </a:schemeClr>
                  </a:solidFill>
                  <a:latin typeface="+mj-lt"/>
                </a:rPr>
                <a:t>isk</a:t>
              </a:r>
              <a:endParaRPr lang="en-US" b="1" dirty="0">
                <a:solidFill>
                  <a:schemeClr val="tx1">
                    <a:lumMod val="65000"/>
                    <a:lumOff val="35000"/>
                  </a:schemeClr>
                </a:solidFill>
                <a:latin typeface="+mj-lt"/>
              </a:endParaRPr>
            </a:p>
          </p:txBody>
        </p:sp>
      </p:grpSp>
    </p:spTree>
    <p:extLst>
      <p:ext uri="{BB962C8B-B14F-4D97-AF65-F5344CB8AC3E}">
        <p14:creationId xmlns:p14="http://schemas.microsoft.com/office/powerpoint/2010/main" val="93683751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1A620-2D38-42C6-A14C-E9D4D00803F8}"/>
              </a:ext>
            </a:extLst>
          </p:cNvPr>
          <p:cNvSpPr>
            <a:spLocks noGrp="1"/>
          </p:cNvSpPr>
          <p:nvPr>
            <p:ph type="title"/>
          </p:nvPr>
        </p:nvSpPr>
        <p:spPr>
          <a:xfrm>
            <a:off x="139700" y="88900"/>
            <a:ext cx="10515600" cy="976827"/>
          </a:xfrm>
        </p:spPr>
        <p:txBody>
          <a:bodyPr/>
          <a:lstStyle/>
          <a:p>
            <a:r>
              <a:rPr lang="en-US" b="1" dirty="0">
                <a:solidFill>
                  <a:schemeClr val="bg1"/>
                </a:solidFill>
              </a:rPr>
              <a:t>Summary</a:t>
            </a:r>
          </a:p>
        </p:txBody>
      </p:sp>
      <p:sp>
        <p:nvSpPr>
          <p:cNvPr id="3" name="Content Placeholder 2">
            <a:extLst>
              <a:ext uri="{FF2B5EF4-FFF2-40B4-BE49-F238E27FC236}">
                <a16:creationId xmlns:a16="http://schemas.microsoft.com/office/drawing/2014/main" id="{969B04FA-97A3-4B36-855E-36A1E1AC8999}"/>
              </a:ext>
            </a:extLst>
          </p:cNvPr>
          <p:cNvSpPr>
            <a:spLocks noGrp="1"/>
          </p:cNvSpPr>
          <p:nvPr>
            <p:ph idx="1"/>
          </p:nvPr>
        </p:nvSpPr>
        <p:spPr>
          <a:xfrm>
            <a:off x="313266" y="2060449"/>
            <a:ext cx="11565467" cy="4179484"/>
          </a:xfrm>
        </p:spPr>
        <p:txBody>
          <a:bodyPr>
            <a:normAutofit/>
          </a:bodyPr>
          <a:lstStyle/>
          <a:p>
            <a:r>
              <a:rPr lang="en-US" sz="3600" b="1" dirty="0">
                <a:solidFill>
                  <a:schemeClr val="tx1">
                    <a:lumMod val="65000"/>
                    <a:lumOff val="35000"/>
                  </a:schemeClr>
                </a:solidFill>
                <a:latin typeface="+mj-lt"/>
              </a:rPr>
              <a:t>High ‘misclassification’ (RTRI recent with VLS) suggests non-disclosure of prior diagnosis is common in routine HIV testing in Eswatini.</a:t>
            </a:r>
          </a:p>
          <a:p>
            <a:endParaRPr lang="en-US" sz="600" b="1" dirty="0">
              <a:solidFill>
                <a:schemeClr val="tx1">
                  <a:lumMod val="65000"/>
                  <a:lumOff val="35000"/>
                </a:schemeClr>
              </a:solidFill>
              <a:latin typeface="+mj-lt"/>
            </a:endParaRPr>
          </a:p>
          <a:p>
            <a:r>
              <a:rPr lang="en-US" sz="3600" b="1" dirty="0">
                <a:solidFill>
                  <a:schemeClr val="tx1">
                    <a:lumMod val="65000"/>
                    <a:lumOff val="35000"/>
                  </a:schemeClr>
                </a:solidFill>
                <a:latin typeface="+mj-lt"/>
              </a:rPr>
              <a:t>Particularly in community testing settings, during COVID-19, and in older adults.</a:t>
            </a:r>
          </a:p>
          <a:p>
            <a:endParaRPr lang="en-US" sz="600" b="1" dirty="0">
              <a:solidFill>
                <a:schemeClr val="tx1">
                  <a:lumMod val="65000"/>
                  <a:lumOff val="35000"/>
                </a:schemeClr>
              </a:solidFill>
              <a:latin typeface="+mj-lt"/>
            </a:endParaRPr>
          </a:p>
          <a:p>
            <a:endParaRPr lang="en-US" sz="8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p:txBody>
      </p:sp>
    </p:spTree>
    <p:extLst>
      <p:ext uri="{BB962C8B-B14F-4D97-AF65-F5344CB8AC3E}">
        <p14:creationId xmlns:p14="http://schemas.microsoft.com/office/powerpoint/2010/main" val="314770080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B04FA-97A3-4B36-855E-36A1E1AC8999}"/>
              </a:ext>
            </a:extLst>
          </p:cNvPr>
          <p:cNvSpPr>
            <a:spLocks noGrp="1"/>
          </p:cNvSpPr>
          <p:nvPr>
            <p:ph idx="1"/>
          </p:nvPr>
        </p:nvSpPr>
        <p:spPr>
          <a:xfrm>
            <a:off x="513291" y="1896533"/>
            <a:ext cx="11165417" cy="4631267"/>
          </a:xfrm>
        </p:spPr>
        <p:txBody>
          <a:bodyPr>
            <a:normAutofit/>
          </a:bodyPr>
          <a:lstStyle/>
          <a:p>
            <a:r>
              <a:rPr lang="en-US" sz="3600" b="1" dirty="0">
                <a:solidFill>
                  <a:schemeClr val="tx1">
                    <a:lumMod val="65000"/>
                    <a:lumOff val="35000"/>
                  </a:schemeClr>
                </a:solidFill>
                <a:latin typeface="+mj-lt"/>
              </a:rPr>
              <a:t>Viral load available on &lt;10% of all new HIV diagnoses,</a:t>
            </a:r>
          </a:p>
          <a:p>
            <a:endParaRPr lang="en-US" sz="600" b="1" dirty="0">
              <a:solidFill>
                <a:schemeClr val="tx1">
                  <a:lumMod val="65000"/>
                  <a:lumOff val="35000"/>
                </a:schemeClr>
              </a:solidFill>
              <a:latin typeface="+mj-lt"/>
            </a:endParaRPr>
          </a:p>
          <a:p>
            <a:r>
              <a:rPr lang="en-US" sz="3600" b="1" dirty="0">
                <a:solidFill>
                  <a:schemeClr val="tx1">
                    <a:lumMod val="65000"/>
                    <a:lumOff val="35000"/>
                  </a:schemeClr>
                </a:solidFill>
                <a:latin typeface="+mj-lt"/>
              </a:rPr>
              <a:t>Estimates relied on self-report of prior diagnosis and VL, without verification against EMR/case-surveillance databases,</a:t>
            </a:r>
          </a:p>
          <a:p>
            <a:pPr marL="0" indent="0">
              <a:buNone/>
            </a:pPr>
            <a:endParaRPr lang="en-US" sz="600" b="1" dirty="0">
              <a:solidFill>
                <a:schemeClr val="tx1">
                  <a:lumMod val="65000"/>
                  <a:lumOff val="35000"/>
                </a:schemeClr>
              </a:solidFill>
              <a:latin typeface="+mj-lt"/>
            </a:endParaRPr>
          </a:p>
          <a:p>
            <a:r>
              <a:rPr lang="en-US" sz="3600" b="1" dirty="0">
                <a:solidFill>
                  <a:schemeClr val="tx1">
                    <a:lumMod val="65000"/>
                    <a:lumOff val="35000"/>
                  </a:schemeClr>
                </a:solidFill>
                <a:latin typeface="+mj-lt"/>
              </a:rPr>
              <a:t>Study did not test for ARV metabolite biomarkers.</a:t>
            </a: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a:p>
            <a:endParaRPr lang="en-US" sz="3600" b="1" dirty="0">
              <a:solidFill>
                <a:schemeClr val="tx1">
                  <a:lumMod val="65000"/>
                  <a:lumOff val="35000"/>
                </a:schemeClr>
              </a:solidFill>
              <a:latin typeface="+mj-lt"/>
            </a:endParaRPr>
          </a:p>
        </p:txBody>
      </p:sp>
      <p:sp>
        <p:nvSpPr>
          <p:cNvPr id="4" name="Title 1">
            <a:extLst>
              <a:ext uri="{FF2B5EF4-FFF2-40B4-BE49-F238E27FC236}">
                <a16:creationId xmlns:a16="http://schemas.microsoft.com/office/drawing/2014/main" id="{7C71A620-2D38-42C6-A14C-E9D4D00803F8}"/>
              </a:ext>
            </a:extLst>
          </p:cNvPr>
          <p:cNvSpPr>
            <a:spLocks noGrp="1"/>
          </p:cNvSpPr>
          <p:nvPr>
            <p:ph type="title"/>
          </p:nvPr>
        </p:nvSpPr>
        <p:spPr>
          <a:xfrm>
            <a:off x="495300" y="0"/>
            <a:ext cx="10515600" cy="976827"/>
          </a:xfrm>
        </p:spPr>
        <p:txBody>
          <a:bodyPr/>
          <a:lstStyle/>
          <a:p>
            <a:r>
              <a:rPr lang="en-US" b="1" dirty="0">
                <a:solidFill>
                  <a:schemeClr val="bg1"/>
                </a:solidFill>
              </a:rPr>
              <a:t>Limitations</a:t>
            </a:r>
          </a:p>
        </p:txBody>
      </p:sp>
    </p:spTree>
    <p:extLst>
      <p:ext uri="{BB962C8B-B14F-4D97-AF65-F5344CB8AC3E}">
        <p14:creationId xmlns:p14="http://schemas.microsoft.com/office/powerpoint/2010/main" val="18432199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320040" y="31149"/>
            <a:ext cx="10515600" cy="976827"/>
          </a:xfrm>
        </p:spPr>
        <p:txBody>
          <a:bodyPr/>
          <a:lstStyle/>
          <a:p>
            <a:r>
              <a:rPr lang="en-US" b="1" dirty="0">
                <a:solidFill>
                  <a:schemeClr val="bg1"/>
                </a:solidFill>
              </a:rPr>
              <a:t>Public Health Implications</a:t>
            </a:r>
          </a:p>
        </p:txBody>
      </p:sp>
      <p:sp>
        <p:nvSpPr>
          <p:cNvPr id="3" name="Content Placeholder 2">
            <a:extLst>
              <a:ext uri="{FF2B5EF4-FFF2-40B4-BE49-F238E27FC236}">
                <a16:creationId xmlns:a16="http://schemas.microsoft.com/office/drawing/2014/main" id="{A66504E3-0942-4637-B8A2-579E9D5C2B56}"/>
              </a:ext>
            </a:extLst>
          </p:cNvPr>
          <p:cNvSpPr>
            <a:spLocks noGrp="1"/>
          </p:cNvSpPr>
          <p:nvPr>
            <p:ph idx="1"/>
          </p:nvPr>
        </p:nvSpPr>
        <p:spPr>
          <a:xfrm>
            <a:off x="320040" y="1101248"/>
            <a:ext cx="11795760" cy="1885674"/>
          </a:xfrm>
        </p:spPr>
        <p:txBody>
          <a:bodyPr>
            <a:noAutofit/>
          </a:bodyPr>
          <a:lstStyle/>
          <a:p>
            <a:pPr marL="0" indent="0">
              <a:buNone/>
            </a:pPr>
            <a:r>
              <a:rPr lang="en-US" sz="5000" b="1" dirty="0">
                <a:solidFill>
                  <a:srgbClr val="01926D"/>
                </a:solidFill>
                <a:latin typeface="Amasis MT Pro Black" panose="020B0604020202020204" pitchFamily="18" charset="0"/>
                <a:cs typeface="Aharoni" panose="02010803020104030203" pitchFamily="2" charset="-79"/>
              </a:rPr>
              <a:t>1</a:t>
            </a:r>
            <a:r>
              <a:rPr lang="en-US" sz="3600" dirty="0">
                <a:latin typeface="+mj-lt"/>
              </a:rPr>
              <a:t> </a:t>
            </a:r>
            <a:r>
              <a:rPr lang="en-US" sz="3000" b="1" dirty="0">
                <a:solidFill>
                  <a:schemeClr val="tx1">
                    <a:lumMod val="65000"/>
                    <a:lumOff val="35000"/>
                  </a:schemeClr>
                </a:solidFill>
                <a:latin typeface="+mj-lt"/>
              </a:rPr>
              <a:t>Deeper inquiry is needed to understand motivations among repeat testers to adapt screening tools and counselling messages. </a:t>
            </a:r>
          </a:p>
        </p:txBody>
      </p:sp>
      <p:sp>
        <p:nvSpPr>
          <p:cNvPr id="4" name="TextBox 3">
            <a:extLst>
              <a:ext uri="{FF2B5EF4-FFF2-40B4-BE49-F238E27FC236}">
                <a16:creationId xmlns:a16="http://schemas.microsoft.com/office/drawing/2014/main" id="{21CD7C3A-F423-4060-B093-14570F530CF3}"/>
              </a:ext>
            </a:extLst>
          </p:cNvPr>
          <p:cNvSpPr txBox="1"/>
          <p:nvPr/>
        </p:nvSpPr>
        <p:spPr>
          <a:xfrm>
            <a:off x="320040" y="2431722"/>
            <a:ext cx="11871960" cy="1338828"/>
          </a:xfrm>
          <a:prstGeom prst="rect">
            <a:avLst/>
          </a:prstGeom>
          <a:noFill/>
        </p:spPr>
        <p:txBody>
          <a:bodyPr wrap="square" rtlCol="0">
            <a:spAutoFit/>
          </a:bodyPr>
          <a:lstStyle/>
          <a:p>
            <a:pPr marL="0" indent="0">
              <a:buNone/>
            </a:pPr>
            <a:endParaRPr lang="en-US" sz="100" dirty="0">
              <a:latin typeface="+mj-lt"/>
            </a:endParaRPr>
          </a:p>
          <a:p>
            <a:r>
              <a:rPr lang="en-US" sz="5000" b="1" dirty="0">
                <a:solidFill>
                  <a:srgbClr val="01926D"/>
                </a:solidFill>
                <a:latin typeface="Amasis MT Pro Black" panose="020B0604020202020204" pitchFamily="18" charset="0"/>
                <a:cs typeface="Aharoni" panose="02010803020104030203" pitchFamily="2" charset="-79"/>
              </a:rPr>
              <a:t>2</a:t>
            </a:r>
            <a:r>
              <a:rPr lang="en-US" sz="1800" dirty="0">
                <a:latin typeface="+mj-lt"/>
              </a:rPr>
              <a:t> </a:t>
            </a:r>
            <a:r>
              <a:rPr lang="en-US" sz="3000" b="1" dirty="0">
                <a:solidFill>
                  <a:schemeClr val="tx1">
                    <a:lumMod val="65000"/>
                    <a:lumOff val="35000"/>
                  </a:schemeClr>
                </a:solidFill>
                <a:latin typeface="+mj-lt"/>
              </a:rPr>
              <a:t>Ensuring clinicians adopt client centered approaches will help to identify and address specific needs. </a:t>
            </a:r>
          </a:p>
        </p:txBody>
      </p:sp>
      <p:sp>
        <p:nvSpPr>
          <p:cNvPr id="5" name="TextBox 4">
            <a:extLst>
              <a:ext uri="{FF2B5EF4-FFF2-40B4-BE49-F238E27FC236}">
                <a16:creationId xmlns:a16="http://schemas.microsoft.com/office/drawing/2014/main" id="{405D620C-5897-4094-8B98-3E5191523F4A}"/>
              </a:ext>
            </a:extLst>
          </p:cNvPr>
          <p:cNvSpPr txBox="1"/>
          <p:nvPr/>
        </p:nvSpPr>
        <p:spPr>
          <a:xfrm>
            <a:off x="320040" y="5322322"/>
            <a:ext cx="11871960" cy="1338828"/>
          </a:xfrm>
          <a:prstGeom prst="rect">
            <a:avLst/>
          </a:prstGeom>
          <a:noFill/>
        </p:spPr>
        <p:txBody>
          <a:bodyPr wrap="square" rtlCol="0">
            <a:spAutoFit/>
          </a:bodyPr>
          <a:lstStyle/>
          <a:p>
            <a:pPr marL="0" indent="0">
              <a:buNone/>
            </a:pPr>
            <a:endParaRPr lang="en-US" sz="100" b="1" dirty="0">
              <a:solidFill>
                <a:schemeClr val="tx1">
                  <a:lumMod val="65000"/>
                  <a:lumOff val="35000"/>
                </a:schemeClr>
              </a:solidFill>
              <a:latin typeface="+mj-lt"/>
            </a:endParaRPr>
          </a:p>
          <a:p>
            <a:r>
              <a:rPr lang="en-US" sz="5000" b="1" dirty="0">
                <a:solidFill>
                  <a:srgbClr val="01926D"/>
                </a:solidFill>
                <a:latin typeface="Amasis MT Pro Black" panose="020B0604020202020204" pitchFamily="18" charset="0"/>
                <a:cs typeface="Aharoni" panose="02010803020104030203" pitchFamily="2" charset="-79"/>
              </a:rPr>
              <a:t>4 </a:t>
            </a:r>
            <a:r>
              <a:rPr lang="en-US" sz="3000" b="1" dirty="0">
                <a:solidFill>
                  <a:schemeClr val="tx1">
                    <a:lumMod val="65000"/>
                    <a:lumOff val="35000"/>
                  </a:schemeClr>
                </a:solidFill>
                <a:latin typeface="+mj-lt"/>
              </a:rPr>
              <a:t>Underscores need for robust accessible EMR/CS systems, especially in community settings.</a:t>
            </a:r>
          </a:p>
        </p:txBody>
      </p:sp>
      <p:sp>
        <p:nvSpPr>
          <p:cNvPr id="6" name="TextBox 5">
            <a:extLst>
              <a:ext uri="{FF2B5EF4-FFF2-40B4-BE49-F238E27FC236}">
                <a16:creationId xmlns:a16="http://schemas.microsoft.com/office/drawing/2014/main" id="{F328C1A7-76B4-48E6-802E-715514966E2B}"/>
              </a:ext>
            </a:extLst>
          </p:cNvPr>
          <p:cNvSpPr txBox="1"/>
          <p:nvPr/>
        </p:nvSpPr>
        <p:spPr>
          <a:xfrm>
            <a:off x="320040" y="3869280"/>
            <a:ext cx="11871960" cy="1338828"/>
          </a:xfrm>
          <a:prstGeom prst="rect">
            <a:avLst/>
          </a:prstGeom>
          <a:noFill/>
        </p:spPr>
        <p:txBody>
          <a:bodyPr wrap="square" rtlCol="0">
            <a:spAutoFit/>
          </a:bodyPr>
          <a:lstStyle/>
          <a:p>
            <a:pPr marL="0" indent="0">
              <a:buNone/>
            </a:pPr>
            <a:endParaRPr lang="en-US" sz="100" dirty="0">
              <a:latin typeface="+mj-lt"/>
            </a:endParaRPr>
          </a:p>
          <a:p>
            <a:r>
              <a:rPr lang="en-US" sz="5000" b="1" dirty="0">
                <a:solidFill>
                  <a:srgbClr val="01926D"/>
                </a:solidFill>
                <a:latin typeface="Amasis MT Pro Black" panose="020B0604020202020204" pitchFamily="18" charset="0"/>
                <a:cs typeface="Aharoni" panose="02010803020104030203" pitchFamily="2" charset="-79"/>
              </a:rPr>
              <a:t>3</a:t>
            </a:r>
            <a:r>
              <a:rPr lang="en-US" sz="1800" dirty="0">
                <a:latin typeface="+mj-lt"/>
              </a:rPr>
              <a:t> </a:t>
            </a:r>
            <a:r>
              <a:rPr lang="en-US" sz="3000" b="1" dirty="0">
                <a:solidFill>
                  <a:schemeClr val="tx1">
                    <a:lumMod val="65000"/>
                    <a:lumOff val="35000"/>
                  </a:schemeClr>
                </a:solidFill>
                <a:latin typeface="+mj-lt"/>
              </a:rPr>
              <a:t>EHRIS data is being used by MOH </a:t>
            </a:r>
            <a:r>
              <a:rPr lang="en-US" sz="3000" b="1" dirty="0" err="1">
                <a:solidFill>
                  <a:schemeClr val="tx1">
                    <a:lumMod val="65000"/>
                    <a:lumOff val="35000"/>
                  </a:schemeClr>
                </a:solidFill>
                <a:latin typeface="+mj-lt"/>
              </a:rPr>
              <a:t>GKoE</a:t>
            </a:r>
            <a:r>
              <a:rPr lang="en-US" sz="3000" b="1" dirty="0">
                <a:solidFill>
                  <a:schemeClr val="tx1">
                    <a:lumMod val="65000"/>
                    <a:lumOff val="35000"/>
                  </a:schemeClr>
                </a:solidFill>
                <a:latin typeface="+mj-lt"/>
              </a:rPr>
              <a:t> to improve HTS screening and improve national guidelines.</a:t>
            </a:r>
          </a:p>
        </p:txBody>
      </p:sp>
    </p:spTree>
    <p:extLst>
      <p:ext uri="{BB962C8B-B14F-4D97-AF65-F5344CB8AC3E}">
        <p14:creationId xmlns:p14="http://schemas.microsoft.com/office/powerpoint/2010/main" val="379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472440" y="0"/>
            <a:ext cx="10515600" cy="976827"/>
          </a:xfrm>
        </p:spPr>
        <p:txBody>
          <a:bodyPr/>
          <a:lstStyle/>
          <a:p>
            <a:r>
              <a:rPr lang="en-US" b="1" dirty="0">
                <a:solidFill>
                  <a:schemeClr val="bg1"/>
                </a:solidFill>
              </a:rPr>
              <a:t>Acknowledgements</a:t>
            </a:r>
          </a:p>
        </p:txBody>
      </p:sp>
      <p:sp>
        <p:nvSpPr>
          <p:cNvPr id="3" name="Content Placeholder 2">
            <a:extLst>
              <a:ext uri="{FF2B5EF4-FFF2-40B4-BE49-F238E27FC236}">
                <a16:creationId xmlns:a16="http://schemas.microsoft.com/office/drawing/2014/main" id="{A66504E3-0942-4637-B8A2-579E9D5C2B56}"/>
              </a:ext>
            </a:extLst>
          </p:cNvPr>
          <p:cNvSpPr>
            <a:spLocks noGrp="1"/>
          </p:cNvSpPr>
          <p:nvPr>
            <p:ph idx="1"/>
          </p:nvPr>
        </p:nvSpPr>
        <p:spPr>
          <a:xfrm>
            <a:off x="278296" y="1443390"/>
            <a:ext cx="11913704" cy="3971220"/>
          </a:xfrm>
        </p:spPr>
        <p:txBody>
          <a:bodyPr>
            <a:normAutofit fontScale="77500" lnSpcReduction="20000"/>
          </a:bodyPr>
          <a:lstStyle/>
          <a:p>
            <a:pPr marL="0" indent="0" algn="ctr">
              <a:buNone/>
            </a:pPr>
            <a:r>
              <a:rPr lang="en-US" sz="3500" dirty="0">
                <a:effectLst/>
                <a:latin typeface="Calibri" panose="020F0502020204030204" pitchFamily="34" charset="0"/>
                <a:ea typeface="Calibri" panose="020F0502020204030204" pitchFamily="34" charset="0"/>
              </a:rPr>
              <a:t>Ministry of Health, Government of the Kingdom of Eswatini, Mbabane, Eswatini </a:t>
            </a:r>
          </a:p>
          <a:p>
            <a:pPr marL="0" indent="0" algn="ctr">
              <a:buNone/>
            </a:pPr>
            <a:endParaRPr lang="en-US" dirty="0"/>
          </a:p>
          <a:p>
            <a:pPr marL="0" indent="0" algn="ctr">
              <a:buNone/>
            </a:pPr>
            <a:r>
              <a:rPr lang="en-US" dirty="0"/>
              <a:t>Co-authors: </a:t>
            </a:r>
            <a:r>
              <a:rPr lang="en-US" dirty="0">
                <a:latin typeface="Calibri" panose="020F0502020204030204" pitchFamily="34" charset="0"/>
                <a:ea typeface="Times New Roman" panose="02020603050405020304" pitchFamily="18" charset="0"/>
              </a:rPr>
              <a:t>Dumile Sibandze, Lenhle Dube, Vusie Lokotfwako, Munyaradzi Pasipamire, Eugenie Poirot, Cebisile Ngcamphalala, Prudence Mkhabela, Ruben Sahabo, Melissa Arons,</a:t>
            </a:r>
            <a:r>
              <a:rPr lang="en-US" baseline="30000" dirty="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Kathryn Lupoli, Trudy Dobbs, Suzue Saito, Harriet Nuwagaba-Biribonwoha, Samkelo Simelane</a:t>
            </a:r>
            <a:endParaRPr lang="en-US" baseline="30000" dirty="0">
              <a:latin typeface="Calibri" panose="020F0502020204030204" pitchFamily="34" charset="0"/>
              <a:ea typeface="Times New Roman" panose="02020603050405020304" pitchFamily="18" charset="0"/>
            </a:endParaRPr>
          </a:p>
          <a:p>
            <a:pPr marL="0" indent="0" algn="ctr">
              <a:buNone/>
            </a:pPr>
            <a:endParaRPr lang="en-US" dirty="0"/>
          </a:p>
          <a:p>
            <a:pPr marL="0" indent="0" algn="ctr">
              <a:buNone/>
            </a:pPr>
            <a:endParaRPr lang="en-US" dirty="0"/>
          </a:p>
          <a:p>
            <a:pPr marL="0" marR="0" indent="0" algn="ctr">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a:t>
            </a:r>
            <a:r>
              <a:rPr lang="en-US" sz="2400" dirty="0">
                <a:effectLst/>
                <a:latin typeface="Calibri" panose="020F0502020204030204" pitchFamily="34" charset="0"/>
                <a:ea typeface="Calibri" panose="020F0502020204030204" pitchFamily="34" charset="0"/>
                <a:cs typeface="Calibri" panose="020F0502020204030204" pitchFamily="34" charset="0"/>
              </a:rPr>
              <a:t> Eswatini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a:t>
            </a:r>
            <a:r>
              <a:rPr lang="en-US" sz="2400" dirty="0">
                <a:latin typeface="Calibri" panose="020F0502020204030204" pitchFamily="34" charset="0"/>
                <a:ea typeface="Calibri" panose="020F0502020204030204" pitchFamily="34" charset="0"/>
                <a:cs typeface="Calibri" panose="020F0502020204030204" pitchFamily="34" charset="0"/>
              </a:rPr>
              <a:t> Atlanta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ICAP at Columbia University, Mailman School of Public Health, Mbabane, Kingdom of Eswatini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ICAP at Columbia University, Mailman School of Public Health, New York, USA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Department of Epidemiology, Mailman School of Public Health, Columbia University, New York, USA</a:t>
            </a:r>
            <a:endParaRPr lang="en-US" sz="1800" baseline="30000" dirty="0">
              <a:latin typeface="Calibri" panose="020F0502020204030204" pitchFamily="34" charset="0"/>
            </a:endParaRPr>
          </a:p>
        </p:txBody>
      </p:sp>
      <p:pic>
        <p:nvPicPr>
          <p:cNvPr id="4" name="Picture 3">
            <a:extLst>
              <a:ext uri="{FF2B5EF4-FFF2-40B4-BE49-F238E27FC236}">
                <a16:creationId xmlns:a16="http://schemas.microsoft.com/office/drawing/2014/main" id="{F11833B1-530A-4E47-B666-7A53241BAA61}"/>
              </a:ext>
            </a:extLst>
          </p:cNvPr>
          <p:cNvPicPr>
            <a:picLocks noChangeAspect="1"/>
          </p:cNvPicPr>
          <p:nvPr/>
        </p:nvPicPr>
        <p:blipFill>
          <a:blip r:embed="rId5"/>
          <a:stretch>
            <a:fillRect/>
          </a:stretch>
        </p:blipFill>
        <p:spPr>
          <a:xfrm>
            <a:off x="4921718" y="5217663"/>
            <a:ext cx="2348563" cy="1479762"/>
          </a:xfrm>
          <a:prstGeom prst="rect">
            <a:avLst/>
          </a:prstGeom>
        </p:spPr>
      </p:pic>
      <p:pic>
        <p:nvPicPr>
          <p:cNvPr id="5" name="Picture 2" descr="PEPFAR-Swaziland-2013 - Eswatini National AIDS Programme">
            <a:extLst>
              <a:ext uri="{FF2B5EF4-FFF2-40B4-BE49-F238E27FC236}">
                <a16:creationId xmlns:a16="http://schemas.microsoft.com/office/drawing/2014/main" id="{17A60C0E-F1D4-411C-A5B2-9A3D675700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691"/>
          <a:stretch/>
        </p:blipFill>
        <p:spPr bwMode="auto">
          <a:xfrm>
            <a:off x="1009929" y="5402428"/>
            <a:ext cx="2120979" cy="12603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CAP">
            <a:extLst>
              <a:ext uri="{FF2B5EF4-FFF2-40B4-BE49-F238E27FC236}">
                <a16:creationId xmlns:a16="http://schemas.microsoft.com/office/drawing/2014/main" id="{0390947A-F38C-4B48-B7DE-06D734A411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1091" y="5342820"/>
            <a:ext cx="2120979" cy="122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3108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13C2-2704-44AE-AD34-B7B10DD51917}"/>
              </a:ext>
            </a:extLst>
          </p:cNvPr>
          <p:cNvSpPr>
            <a:spLocks noGrp="1"/>
          </p:cNvSpPr>
          <p:nvPr>
            <p:ph type="title"/>
          </p:nvPr>
        </p:nvSpPr>
        <p:spPr>
          <a:xfrm>
            <a:off x="838200" y="2766218"/>
            <a:ext cx="10515600" cy="1325563"/>
          </a:xfrm>
        </p:spPr>
        <p:txBody>
          <a:bodyPr/>
          <a:lstStyle/>
          <a:p>
            <a:pPr algn="ctr"/>
            <a:r>
              <a:rPr lang="en-US" b="1" dirty="0"/>
              <a:t>Extra Slides</a:t>
            </a:r>
          </a:p>
        </p:txBody>
      </p:sp>
    </p:spTree>
    <p:extLst>
      <p:ext uri="{BB962C8B-B14F-4D97-AF65-F5344CB8AC3E}">
        <p14:creationId xmlns:p14="http://schemas.microsoft.com/office/powerpoint/2010/main" val="158101261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0" y="0"/>
            <a:ext cx="10515600" cy="976827"/>
          </a:xfrm>
        </p:spPr>
        <p:txBody>
          <a:bodyPr>
            <a:normAutofit fontScale="90000"/>
          </a:bodyPr>
          <a:lstStyle/>
          <a:p>
            <a:r>
              <a:rPr lang="en-US" sz="3900" dirty="0">
                <a:solidFill>
                  <a:schemeClr val="bg1"/>
                </a:solidFill>
              </a:rPr>
              <a:t>Unadjusted </a:t>
            </a:r>
            <a:r>
              <a:rPr lang="en-US" sz="4000" dirty="0">
                <a:solidFill>
                  <a:schemeClr val="bg1"/>
                </a:solidFill>
              </a:rPr>
              <a:t>Relative Risk of Misclassification Among RTRI Recent</a:t>
            </a:r>
            <a:endParaRPr lang="en-US" sz="3900" dirty="0">
              <a:solidFill>
                <a:schemeClr val="bg1"/>
              </a:solidFill>
            </a:endParaRPr>
          </a:p>
        </p:txBody>
      </p:sp>
      <p:sp>
        <p:nvSpPr>
          <p:cNvPr id="10" name="Rectangle 9">
            <a:extLst>
              <a:ext uri="{FF2B5EF4-FFF2-40B4-BE49-F238E27FC236}">
                <a16:creationId xmlns:a16="http://schemas.microsoft.com/office/drawing/2014/main" id="{4BF1A8AD-3777-403A-9BB4-B4A896D3B0F6}"/>
              </a:ext>
            </a:extLst>
          </p:cNvPr>
          <p:cNvSpPr/>
          <p:nvPr/>
        </p:nvSpPr>
        <p:spPr>
          <a:xfrm>
            <a:off x="0" y="1133061"/>
            <a:ext cx="12192000" cy="5724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aphicFrame>
        <p:nvGraphicFramePr>
          <p:cNvPr id="11" name="Chart 10">
            <a:extLst>
              <a:ext uri="{FF2B5EF4-FFF2-40B4-BE49-F238E27FC236}">
                <a16:creationId xmlns:a16="http://schemas.microsoft.com/office/drawing/2014/main" id="{45D4DC79-FE47-4DDC-A61C-71E2E9127539}"/>
              </a:ext>
            </a:extLst>
          </p:cNvPr>
          <p:cNvGraphicFramePr>
            <a:graphicFrameLocks/>
          </p:cNvGraphicFramePr>
          <p:nvPr>
            <p:extLst>
              <p:ext uri="{D42A27DB-BD31-4B8C-83A1-F6EECF244321}">
                <p14:modId xmlns:p14="http://schemas.microsoft.com/office/powerpoint/2010/main" val="1042153916"/>
              </p:ext>
            </p:extLst>
          </p:nvPr>
        </p:nvGraphicFramePr>
        <p:xfrm>
          <a:off x="622300" y="1558786"/>
          <a:ext cx="10782300" cy="461341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DD8909D5-A2DC-4D0F-8CBA-89310BB93364}"/>
              </a:ext>
            </a:extLst>
          </p:cNvPr>
          <p:cNvSpPr txBox="1"/>
          <p:nvPr/>
        </p:nvSpPr>
        <p:spPr>
          <a:xfrm>
            <a:off x="6286500" y="6172200"/>
            <a:ext cx="4724400" cy="369332"/>
          </a:xfrm>
          <a:prstGeom prst="rect">
            <a:avLst/>
          </a:prstGeom>
          <a:noFill/>
        </p:spPr>
        <p:txBody>
          <a:bodyPr wrap="square" rtlCol="0">
            <a:spAutoFit/>
          </a:bodyPr>
          <a:lstStyle/>
          <a:p>
            <a:pPr algn="ctr"/>
            <a:r>
              <a:rPr lang="en-US" sz="1800" b="1" dirty="0">
                <a:solidFill>
                  <a:schemeClr val="tx1">
                    <a:lumMod val="65000"/>
                    <a:lumOff val="35000"/>
                  </a:schemeClr>
                </a:solidFill>
              </a:rPr>
              <a:t>Unadjusted Relative </a:t>
            </a:r>
            <a:r>
              <a:rPr lang="en-US" b="1" dirty="0">
                <a:solidFill>
                  <a:schemeClr val="tx1">
                    <a:lumMod val="65000"/>
                    <a:lumOff val="35000"/>
                  </a:schemeClr>
                </a:solidFill>
              </a:rPr>
              <a:t>R</a:t>
            </a:r>
            <a:r>
              <a:rPr lang="en-US" sz="1800" b="1" dirty="0">
                <a:solidFill>
                  <a:schemeClr val="tx1">
                    <a:lumMod val="65000"/>
                    <a:lumOff val="35000"/>
                  </a:schemeClr>
                </a:solidFill>
              </a:rPr>
              <a:t>isk</a:t>
            </a:r>
            <a:endParaRPr lang="en-US" b="1" dirty="0">
              <a:solidFill>
                <a:schemeClr val="tx1">
                  <a:lumMod val="65000"/>
                  <a:lumOff val="35000"/>
                </a:schemeClr>
              </a:solidFill>
            </a:endParaRPr>
          </a:p>
        </p:txBody>
      </p:sp>
      <p:cxnSp>
        <p:nvCxnSpPr>
          <p:cNvPr id="13" name="Straight Connector 12">
            <a:extLst>
              <a:ext uri="{FF2B5EF4-FFF2-40B4-BE49-F238E27FC236}">
                <a16:creationId xmlns:a16="http://schemas.microsoft.com/office/drawing/2014/main" id="{05C41980-9D60-40FB-B934-9381963C4360}"/>
              </a:ext>
            </a:extLst>
          </p:cNvPr>
          <p:cNvCxnSpPr/>
          <p:nvPr/>
        </p:nvCxnSpPr>
        <p:spPr>
          <a:xfrm>
            <a:off x="8018729" y="1558786"/>
            <a:ext cx="0" cy="4172869"/>
          </a:xfrm>
          <a:prstGeom prst="line">
            <a:avLst/>
          </a:prstGeom>
          <a:ln w="50800">
            <a:solidFill>
              <a:srgbClr val="FF6D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92170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86458" y="70588"/>
            <a:ext cx="9983094" cy="976827"/>
          </a:xfrm>
        </p:spPr>
        <p:txBody>
          <a:bodyPr>
            <a:normAutofit fontScale="90000"/>
          </a:bodyPr>
          <a:lstStyle/>
          <a:p>
            <a:r>
              <a:rPr lang="en-US" b="1" dirty="0">
                <a:solidFill>
                  <a:schemeClr val="bg1"/>
                </a:solidFill>
              </a:rPr>
              <a:t>Accurate Data to Assess Global Treatment Targets are Critical</a:t>
            </a:r>
          </a:p>
        </p:txBody>
      </p:sp>
      <p:sp>
        <p:nvSpPr>
          <p:cNvPr id="3" name="Content Placeholder 2">
            <a:extLst>
              <a:ext uri="{FF2B5EF4-FFF2-40B4-BE49-F238E27FC236}">
                <a16:creationId xmlns:a16="http://schemas.microsoft.com/office/drawing/2014/main" id="{A66504E3-0942-4637-B8A2-579E9D5C2B56}"/>
              </a:ext>
            </a:extLst>
          </p:cNvPr>
          <p:cNvSpPr>
            <a:spLocks noGrp="1"/>
          </p:cNvSpPr>
          <p:nvPr>
            <p:ph idx="1"/>
          </p:nvPr>
        </p:nvSpPr>
        <p:spPr>
          <a:xfrm>
            <a:off x="479684" y="1738859"/>
            <a:ext cx="11102715" cy="4330983"/>
          </a:xfrm>
        </p:spPr>
        <p:txBody>
          <a:bodyPr>
            <a:noAutofit/>
          </a:bodyPr>
          <a:lstStyle/>
          <a:p>
            <a:pPr>
              <a:spcAft>
                <a:spcPts val="600"/>
              </a:spcAft>
            </a:pPr>
            <a:r>
              <a:rPr lang="en-US" sz="3600" b="1" dirty="0">
                <a:solidFill>
                  <a:schemeClr val="tx1">
                    <a:lumMod val="65000"/>
                    <a:lumOff val="35000"/>
                  </a:schemeClr>
                </a:solidFill>
                <a:effectLst/>
                <a:latin typeface="+mj-lt"/>
                <a:ea typeface="Calibri" panose="020F0502020204030204" pitchFamily="34" charset="0"/>
              </a:rPr>
              <a:t>Population-based data indicates:</a:t>
            </a:r>
          </a:p>
          <a:p>
            <a:pPr lvl="1"/>
            <a:r>
              <a:rPr lang="en-US" sz="3000" b="1" dirty="0">
                <a:solidFill>
                  <a:schemeClr val="tx1">
                    <a:lumMod val="65000"/>
                    <a:lumOff val="35000"/>
                  </a:schemeClr>
                </a:solidFill>
                <a:effectLst/>
                <a:latin typeface="+mj-lt"/>
                <a:ea typeface="Calibri" panose="020F0502020204030204" pitchFamily="34" charset="0"/>
              </a:rPr>
              <a:t>87% of PLHIV aged 15 years and older know their HIV status </a:t>
            </a:r>
          </a:p>
          <a:p>
            <a:pPr lvl="1">
              <a:spcAft>
                <a:spcPts val="1200"/>
              </a:spcAft>
            </a:pPr>
            <a:r>
              <a:rPr lang="en-US" sz="3000" b="1" dirty="0">
                <a:solidFill>
                  <a:schemeClr val="tx1">
                    <a:lumMod val="65000"/>
                    <a:lumOff val="35000"/>
                  </a:schemeClr>
                </a:solidFill>
                <a:effectLst/>
                <a:latin typeface="+mj-lt"/>
                <a:ea typeface="Calibri" panose="020F0502020204030204" pitchFamily="34" charset="0"/>
              </a:rPr>
              <a:t>88% of those are on ART</a:t>
            </a:r>
            <a:r>
              <a:rPr lang="en-US" sz="3000" b="1" baseline="30000" dirty="0">
                <a:solidFill>
                  <a:schemeClr val="tx1">
                    <a:lumMod val="65000"/>
                    <a:lumOff val="35000"/>
                  </a:schemeClr>
                </a:solidFill>
                <a:effectLst/>
                <a:latin typeface="+mj-lt"/>
                <a:ea typeface="Calibri" panose="020F0502020204030204" pitchFamily="34" charset="0"/>
              </a:rPr>
              <a:t>1</a:t>
            </a:r>
            <a:endParaRPr lang="en-US" sz="3000" b="1" dirty="0">
              <a:solidFill>
                <a:schemeClr val="tx1">
                  <a:lumMod val="65000"/>
                  <a:lumOff val="35000"/>
                </a:schemeClr>
              </a:solidFill>
              <a:effectLst/>
              <a:latin typeface="+mj-lt"/>
              <a:ea typeface="Calibri" panose="020F0502020204030204" pitchFamily="34" charset="0"/>
            </a:endParaRPr>
          </a:p>
          <a:p>
            <a:pPr>
              <a:spcAft>
                <a:spcPts val="1200"/>
              </a:spcAft>
            </a:pPr>
            <a:r>
              <a:rPr lang="en-US" sz="3600" b="1" dirty="0">
                <a:solidFill>
                  <a:schemeClr val="tx1">
                    <a:lumMod val="65000"/>
                    <a:lumOff val="35000"/>
                  </a:schemeClr>
                </a:solidFill>
                <a:effectLst/>
                <a:latin typeface="+mj-lt"/>
                <a:ea typeface="Calibri" panose="020F0502020204030204" pitchFamily="34" charset="0"/>
              </a:rPr>
              <a:t>Population-based studies are periodic and expensive </a:t>
            </a:r>
          </a:p>
          <a:p>
            <a:r>
              <a:rPr lang="en-US" sz="3600" b="1" dirty="0">
                <a:solidFill>
                  <a:schemeClr val="tx1">
                    <a:lumMod val="65000"/>
                    <a:lumOff val="35000"/>
                  </a:schemeClr>
                </a:solidFill>
                <a:latin typeface="+mj-lt"/>
                <a:ea typeface="Calibri" panose="020F0502020204030204" pitchFamily="34" charset="0"/>
              </a:rPr>
              <a:t>Reliable estimation of new HIV diagnoses using routinely collected program data is needed to monitor progress.</a:t>
            </a:r>
            <a:endParaRPr lang="en-US" sz="3600" b="1" dirty="0">
              <a:solidFill>
                <a:schemeClr val="tx1">
                  <a:lumMod val="65000"/>
                  <a:lumOff val="35000"/>
                </a:schemeClr>
              </a:solidFill>
              <a:effectLst/>
              <a:latin typeface="+mj-lt"/>
              <a:ea typeface="Calibri" panose="020F0502020204030204" pitchFamily="34" charset="0"/>
            </a:endParaRPr>
          </a:p>
          <a:p>
            <a:endParaRPr lang="en-US" sz="3000" b="1" baseline="30000" dirty="0">
              <a:solidFill>
                <a:schemeClr val="tx1">
                  <a:lumMod val="65000"/>
                  <a:lumOff val="35000"/>
                </a:schemeClr>
              </a:solidFill>
              <a:effectLst/>
              <a:latin typeface="+mj-lt"/>
              <a:ea typeface="Calibri" panose="020F0502020204030204" pitchFamily="34" charset="0"/>
            </a:endParaRPr>
          </a:p>
        </p:txBody>
      </p:sp>
      <p:sp>
        <p:nvSpPr>
          <p:cNvPr id="11" name="TextBox 10">
            <a:extLst>
              <a:ext uri="{FF2B5EF4-FFF2-40B4-BE49-F238E27FC236}">
                <a16:creationId xmlns:a16="http://schemas.microsoft.com/office/drawing/2014/main" id="{51B1F16A-5470-4638-9B45-2858C1C09D6B}"/>
              </a:ext>
            </a:extLst>
          </p:cNvPr>
          <p:cNvSpPr txBox="1"/>
          <p:nvPr/>
        </p:nvSpPr>
        <p:spPr>
          <a:xfrm>
            <a:off x="86458" y="6470080"/>
            <a:ext cx="11880652" cy="366382"/>
          </a:xfrm>
          <a:prstGeom prst="rect">
            <a:avLst/>
          </a:prstGeom>
          <a:noFill/>
        </p:spPr>
        <p:txBody>
          <a:bodyPr wrap="square">
            <a:spAutoFit/>
          </a:bodyPr>
          <a:lstStyle/>
          <a:p>
            <a:pPr marR="0" lvl="0">
              <a:lnSpc>
                <a:spcPct val="115000"/>
              </a:lnSpc>
              <a:spcBef>
                <a:spcPts val="0"/>
              </a:spcBef>
              <a:spcAft>
                <a:spcPts val="1000"/>
              </a:spcAft>
              <a:buClr>
                <a:srgbClr val="303030"/>
              </a:buClr>
            </a:pPr>
            <a:r>
              <a:rPr lang="en-US" sz="8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1. Government of the Kingdom of Eswatini, et al, </a:t>
            </a:r>
            <a:r>
              <a:rPr lang="en-US" sz="800" i="1"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Swaziland HIV Incidence Measurement Survey (SHIMS2) 2016-17: Summary Sheet</a:t>
            </a:r>
            <a:r>
              <a:rPr lang="en-US" sz="8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rPr>
              <a:t>, in 2017, Government of the Kingdom of Eswatini, CDC and ICAP: Mbabane, Eswatini, Atlanta, Georgia and New York, New York, USA. </a:t>
            </a:r>
            <a:endParaRPr lang="en-US" sz="800"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4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86458" y="70588"/>
            <a:ext cx="10227974" cy="976827"/>
          </a:xfrm>
        </p:spPr>
        <p:txBody>
          <a:bodyPr>
            <a:normAutofit fontScale="90000"/>
          </a:bodyPr>
          <a:lstStyle/>
          <a:p>
            <a:r>
              <a:rPr lang="en-US" b="1" dirty="0">
                <a:solidFill>
                  <a:schemeClr val="bg1"/>
                </a:solidFill>
              </a:rPr>
              <a:t>Repeat Testing Makes Monitoring Targets to Progress Challenging</a:t>
            </a:r>
          </a:p>
        </p:txBody>
      </p:sp>
      <p:sp>
        <p:nvSpPr>
          <p:cNvPr id="3" name="Content Placeholder 2">
            <a:extLst>
              <a:ext uri="{FF2B5EF4-FFF2-40B4-BE49-F238E27FC236}">
                <a16:creationId xmlns:a16="http://schemas.microsoft.com/office/drawing/2014/main" id="{A66504E3-0942-4637-B8A2-579E9D5C2B56}"/>
              </a:ext>
            </a:extLst>
          </p:cNvPr>
          <p:cNvSpPr>
            <a:spLocks noGrp="1"/>
          </p:cNvSpPr>
          <p:nvPr>
            <p:ph idx="1"/>
          </p:nvPr>
        </p:nvSpPr>
        <p:spPr>
          <a:xfrm>
            <a:off x="6428934" y="1381480"/>
            <a:ext cx="5373860" cy="1769683"/>
          </a:xfrm>
        </p:spPr>
        <p:txBody>
          <a:bodyPr>
            <a:noAutofit/>
          </a:bodyPr>
          <a:lstStyle/>
          <a:p>
            <a:pPr marL="0" indent="0">
              <a:spcAft>
                <a:spcPts val="1200"/>
              </a:spcAft>
              <a:buNone/>
            </a:pPr>
            <a:endParaRPr lang="en-US" sz="1200" b="1" dirty="0">
              <a:solidFill>
                <a:schemeClr val="tx1">
                  <a:lumMod val="65000"/>
                  <a:lumOff val="35000"/>
                </a:schemeClr>
              </a:solidFill>
              <a:effectLst/>
              <a:latin typeface="+mj-lt"/>
              <a:ea typeface="Calibri" panose="020F0502020204030204" pitchFamily="34" charset="0"/>
            </a:endParaRPr>
          </a:p>
          <a:p>
            <a:pPr lvl="1">
              <a:spcAft>
                <a:spcPts val="1200"/>
              </a:spcAft>
            </a:pPr>
            <a:r>
              <a:rPr lang="en-US" sz="2600" b="1" dirty="0">
                <a:solidFill>
                  <a:schemeClr val="tx1">
                    <a:lumMod val="65000"/>
                    <a:lumOff val="35000"/>
                  </a:schemeClr>
                </a:solidFill>
                <a:effectLst/>
                <a:latin typeface="+mj-lt"/>
                <a:ea typeface="Calibri" panose="020F0502020204030204" pitchFamily="34" charset="0"/>
              </a:rPr>
              <a:t>Non-disclosure of prior HIV diagnosis and ARV use during screening </a:t>
            </a:r>
            <a:r>
              <a:rPr lang="en-US" sz="2600" b="1" dirty="0">
                <a:solidFill>
                  <a:schemeClr val="tx1">
                    <a:lumMod val="65000"/>
                    <a:lumOff val="35000"/>
                  </a:schemeClr>
                </a:solidFill>
                <a:effectLst/>
                <a:latin typeface="+mj-lt"/>
                <a:ea typeface="Calibri" panose="020F0502020204030204" pitchFamily="34" charset="0"/>
                <a:sym typeface="Wingdings" panose="05000000000000000000" pitchFamily="2" charset="2"/>
              </a:rPr>
              <a:t> </a:t>
            </a:r>
            <a:r>
              <a:rPr lang="en-US" sz="2600" b="1" dirty="0">
                <a:solidFill>
                  <a:schemeClr val="tx1">
                    <a:lumMod val="65000"/>
                    <a:lumOff val="35000"/>
                  </a:schemeClr>
                </a:solidFill>
                <a:effectLst/>
                <a:latin typeface="+mj-lt"/>
                <a:ea typeface="Calibri" panose="020F0502020204030204" pitchFamily="34" charset="0"/>
              </a:rPr>
              <a:t>overestimation of testing and ART progress.</a:t>
            </a:r>
          </a:p>
          <a:p>
            <a:pPr lvl="1">
              <a:spcAft>
                <a:spcPts val="1200"/>
              </a:spcAft>
            </a:pPr>
            <a:r>
              <a:rPr lang="en-US" sz="2600" b="1" dirty="0">
                <a:solidFill>
                  <a:schemeClr val="tx1">
                    <a:lumMod val="65000"/>
                    <a:lumOff val="35000"/>
                  </a:schemeClr>
                </a:solidFill>
                <a:latin typeface="+mj-lt"/>
              </a:rPr>
              <a:t>Problematic where case-surveillance or EMR systems weak, inaccessible </a:t>
            </a:r>
          </a:p>
          <a:p>
            <a:pPr lvl="1">
              <a:spcAft>
                <a:spcPts val="1200"/>
              </a:spcAft>
            </a:pPr>
            <a:r>
              <a:rPr lang="en-US" sz="2600" b="1" dirty="0">
                <a:solidFill>
                  <a:schemeClr val="tx1">
                    <a:lumMod val="65000"/>
                    <a:lumOff val="35000"/>
                  </a:schemeClr>
                </a:solidFill>
                <a:latin typeface="+mj-lt"/>
              </a:rPr>
              <a:t>Literature is scarce on estimates of undisclosed ARV use in PLHIV accessing routine HIV testing</a:t>
            </a:r>
          </a:p>
        </p:txBody>
      </p:sp>
      <p:sp>
        <p:nvSpPr>
          <p:cNvPr id="4" name="TextBox 3">
            <a:extLst>
              <a:ext uri="{FF2B5EF4-FFF2-40B4-BE49-F238E27FC236}">
                <a16:creationId xmlns:a16="http://schemas.microsoft.com/office/drawing/2014/main" id="{EC310EC8-1B42-48F1-B2D5-62544609F14D}"/>
              </a:ext>
            </a:extLst>
          </p:cNvPr>
          <p:cNvSpPr txBox="1"/>
          <p:nvPr/>
        </p:nvSpPr>
        <p:spPr>
          <a:xfrm>
            <a:off x="54611" y="6559463"/>
            <a:ext cx="1949288" cy="276999"/>
          </a:xfrm>
          <a:prstGeom prst="rect">
            <a:avLst/>
          </a:prstGeom>
          <a:noFill/>
        </p:spPr>
        <p:txBody>
          <a:bodyPr wrap="square" rtlCol="0">
            <a:spAutoFit/>
          </a:bodyPr>
          <a:lstStyle/>
          <a:p>
            <a:r>
              <a:rPr lang="en-US" sz="1200" b="1" dirty="0">
                <a:solidFill>
                  <a:schemeClr val="tx1">
                    <a:lumMod val="65000"/>
                    <a:lumOff val="35000"/>
                  </a:schemeClr>
                </a:solidFill>
              </a:rPr>
              <a:t>*Schematic, not actual data</a:t>
            </a:r>
          </a:p>
        </p:txBody>
      </p:sp>
      <p:pic>
        <p:nvPicPr>
          <p:cNvPr id="8" name="Picture 7">
            <a:extLst>
              <a:ext uri="{FF2B5EF4-FFF2-40B4-BE49-F238E27FC236}">
                <a16:creationId xmlns:a16="http://schemas.microsoft.com/office/drawing/2014/main" id="{1991B152-E132-4EB9-AB4C-102DBCBE0A42}"/>
              </a:ext>
            </a:extLst>
          </p:cNvPr>
          <p:cNvPicPr>
            <a:picLocks noChangeAspect="1"/>
          </p:cNvPicPr>
          <p:nvPr/>
        </p:nvPicPr>
        <p:blipFill>
          <a:blip r:embed="rId4"/>
          <a:stretch>
            <a:fillRect/>
          </a:stretch>
        </p:blipFill>
        <p:spPr>
          <a:xfrm>
            <a:off x="54611" y="1517329"/>
            <a:ext cx="6263844" cy="5340671"/>
          </a:xfrm>
          <a:prstGeom prst="rect">
            <a:avLst/>
          </a:prstGeom>
        </p:spPr>
      </p:pic>
    </p:spTree>
    <p:extLst>
      <p:ext uri="{BB962C8B-B14F-4D97-AF65-F5344CB8AC3E}">
        <p14:creationId xmlns:p14="http://schemas.microsoft.com/office/powerpoint/2010/main" val="384118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21F7-9367-4846-9C34-BD398889A2A6}"/>
              </a:ext>
            </a:extLst>
          </p:cNvPr>
          <p:cNvSpPr/>
          <p:nvPr/>
        </p:nvSpPr>
        <p:spPr>
          <a:xfrm>
            <a:off x="0" y="0"/>
            <a:ext cx="12192000" cy="6858000"/>
          </a:xfrm>
          <a:prstGeom prst="rect">
            <a:avLst/>
          </a:prstGeom>
          <a:solidFill>
            <a:srgbClr val="099571"/>
          </a:solidFill>
          <a:ln>
            <a:solidFill>
              <a:srgbClr val="099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20A2A0-FF2C-4136-AE34-90F00CD1CA50}"/>
              </a:ext>
            </a:extLst>
          </p:cNvPr>
          <p:cNvSpPr txBox="1"/>
          <p:nvPr/>
        </p:nvSpPr>
        <p:spPr>
          <a:xfrm>
            <a:off x="731520" y="1997839"/>
            <a:ext cx="10728960" cy="2862322"/>
          </a:xfrm>
          <a:prstGeom prst="rect">
            <a:avLst/>
          </a:prstGeom>
          <a:noFill/>
        </p:spPr>
        <p:txBody>
          <a:bodyPr wrap="square" rtlCol="0">
            <a:spAutoFit/>
          </a:bodyPr>
          <a:lstStyle/>
          <a:p>
            <a:pPr algn="ctr"/>
            <a:r>
              <a:rPr lang="en-US" sz="6000" b="1" dirty="0">
                <a:solidFill>
                  <a:schemeClr val="bg1"/>
                </a:solidFill>
              </a:rPr>
              <a:t>ESWATINI HIV-1 RECENT INFECTION SURVEILLANCE (EHRIS) PROGRAM</a:t>
            </a:r>
          </a:p>
        </p:txBody>
      </p:sp>
    </p:spTree>
    <p:extLst>
      <p:ext uri="{BB962C8B-B14F-4D97-AF65-F5344CB8AC3E}">
        <p14:creationId xmlns:p14="http://schemas.microsoft.com/office/powerpoint/2010/main" val="188420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257908" y="192623"/>
            <a:ext cx="11095892" cy="976827"/>
          </a:xfrm>
        </p:spPr>
        <p:txBody>
          <a:bodyPr/>
          <a:lstStyle/>
          <a:p>
            <a:r>
              <a:rPr lang="en-US" b="1" dirty="0">
                <a:solidFill>
                  <a:schemeClr val="bg1"/>
                </a:solidFill>
              </a:rPr>
              <a:t>Eswatini HIV-1 Recent Infection Surveillance</a:t>
            </a:r>
          </a:p>
        </p:txBody>
      </p:sp>
      <p:sp>
        <p:nvSpPr>
          <p:cNvPr id="18" name="Content Placeholder 2">
            <a:extLst>
              <a:ext uri="{FF2B5EF4-FFF2-40B4-BE49-F238E27FC236}">
                <a16:creationId xmlns:a16="http://schemas.microsoft.com/office/drawing/2014/main" id="{80974D23-4667-4E96-8980-876EA66E5410}"/>
              </a:ext>
            </a:extLst>
          </p:cNvPr>
          <p:cNvSpPr>
            <a:spLocks noGrp="1"/>
          </p:cNvSpPr>
          <p:nvPr>
            <p:ph idx="1"/>
          </p:nvPr>
        </p:nvSpPr>
        <p:spPr>
          <a:xfrm>
            <a:off x="250947" y="1315147"/>
            <a:ext cx="6699378" cy="4116826"/>
          </a:xfrm>
        </p:spPr>
        <p:txBody>
          <a:bodyPr>
            <a:noAutofit/>
          </a:bodyPr>
          <a:lstStyle/>
          <a:p>
            <a:pPr>
              <a:spcAft>
                <a:spcPts val="600"/>
              </a:spcAft>
            </a:pPr>
            <a:r>
              <a:rPr lang="en-US" sz="3000" b="1" dirty="0">
                <a:solidFill>
                  <a:schemeClr val="tx1">
                    <a:lumMod val="65000"/>
                    <a:lumOff val="35000"/>
                  </a:schemeClr>
                </a:solidFill>
                <a:latin typeface="+mj-lt"/>
              </a:rPr>
              <a:t>Recency testing: A rapid point-of-care HIV test that distinguishes recent (&lt;12 </a:t>
            </a:r>
            <a:r>
              <a:rPr lang="en-US" sz="3000" b="1" dirty="0" err="1">
                <a:solidFill>
                  <a:schemeClr val="tx1">
                    <a:lumMod val="65000"/>
                    <a:lumOff val="35000"/>
                  </a:schemeClr>
                </a:solidFill>
                <a:latin typeface="+mj-lt"/>
              </a:rPr>
              <a:t>mo</a:t>
            </a:r>
            <a:r>
              <a:rPr lang="en-US" sz="3000" b="1" dirty="0">
                <a:solidFill>
                  <a:schemeClr val="tx1">
                    <a:lumMod val="65000"/>
                    <a:lumOff val="35000"/>
                  </a:schemeClr>
                </a:solidFill>
                <a:latin typeface="+mj-lt"/>
              </a:rPr>
              <a:t>) from long-term (≥12 </a:t>
            </a:r>
            <a:r>
              <a:rPr lang="en-US" sz="3000" b="1" dirty="0" err="1">
                <a:solidFill>
                  <a:schemeClr val="tx1">
                    <a:lumMod val="65000"/>
                    <a:lumOff val="35000"/>
                  </a:schemeClr>
                </a:solidFill>
                <a:latin typeface="+mj-lt"/>
              </a:rPr>
              <a:t>mo</a:t>
            </a:r>
            <a:r>
              <a:rPr lang="en-US" sz="3000" b="1" dirty="0">
                <a:solidFill>
                  <a:schemeClr val="tx1">
                    <a:lumMod val="65000"/>
                    <a:lumOff val="35000"/>
                  </a:schemeClr>
                </a:solidFill>
                <a:latin typeface="+mj-lt"/>
              </a:rPr>
              <a:t>) infection</a:t>
            </a:r>
          </a:p>
          <a:p>
            <a:pPr>
              <a:spcAft>
                <a:spcPts val="600"/>
              </a:spcAft>
            </a:pPr>
            <a:r>
              <a:rPr lang="en-US" sz="3000" b="1" dirty="0">
                <a:solidFill>
                  <a:schemeClr val="tx1">
                    <a:lumMod val="65000"/>
                    <a:lumOff val="35000"/>
                  </a:schemeClr>
                </a:solidFill>
                <a:latin typeface="+mj-lt"/>
              </a:rPr>
              <a:t>Objectives: Identify and characterize new infections by geographic, demographic and HIV risk behavior characteristics.</a:t>
            </a:r>
          </a:p>
          <a:p>
            <a:pPr>
              <a:spcAft>
                <a:spcPts val="600"/>
              </a:spcAft>
            </a:pPr>
            <a:r>
              <a:rPr lang="en-US" sz="3000" b="1" dirty="0">
                <a:solidFill>
                  <a:schemeClr val="tx1">
                    <a:lumMod val="65000"/>
                    <a:lumOff val="35000"/>
                  </a:schemeClr>
                </a:solidFill>
                <a:latin typeface="+mj-lt"/>
                <a:ea typeface="Calibri" panose="020F0502020204030204" pitchFamily="34" charset="0"/>
              </a:rPr>
              <a:t>Launched July 2019</a:t>
            </a:r>
            <a:endParaRPr lang="en-US" sz="3000" b="1" dirty="0">
              <a:solidFill>
                <a:schemeClr val="tx1">
                  <a:lumMod val="65000"/>
                  <a:lumOff val="35000"/>
                </a:schemeClr>
              </a:solidFill>
              <a:latin typeface="+mj-lt"/>
            </a:endParaRPr>
          </a:p>
          <a:p>
            <a:pPr>
              <a:spcAft>
                <a:spcPts val="600"/>
              </a:spcAft>
            </a:pPr>
            <a:r>
              <a:rPr lang="en-US" sz="3000" b="1" dirty="0">
                <a:solidFill>
                  <a:schemeClr val="tx1">
                    <a:lumMod val="65000"/>
                    <a:lumOff val="35000"/>
                  </a:schemeClr>
                </a:solidFill>
                <a:latin typeface="+mj-lt"/>
              </a:rPr>
              <a:t>143/164 health facilities reporting and 17,908 RTRI tests conducted as of July 2021</a:t>
            </a:r>
          </a:p>
          <a:p>
            <a:endParaRPr lang="en-US" sz="3000" b="1" dirty="0">
              <a:solidFill>
                <a:schemeClr val="tx1">
                  <a:lumMod val="65000"/>
                  <a:lumOff val="35000"/>
                </a:schemeClr>
              </a:solidFill>
              <a:latin typeface="+mj-lt"/>
            </a:endParaRPr>
          </a:p>
          <a:p>
            <a:endParaRPr lang="en-US" sz="3000" b="1" dirty="0">
              <a:solidFill>
                <a:schemeClr val="tx1">
                  <a:lumMod val="65000"/>
                  <a:lumOff val="35000"/>
                </a:schemeClr>
              </a:solidFill>
              <a:latin typeface="+mj-lt"/>
            </a:endParaRPr>
          </a:p>
          <a:p>
            <a:endParaRPr lang="en-US" sz="3000" b="1" dirty="0">
              <a:solidFill>
                <a:schemeClr val="tx1">
                  <a:lumMod val="65000"/>
                  <a:lumOff val="35000"/>
                </a:schemeClr>
              </a:solidFill>
              <a:latin typeface="+mj-lt"/>
            </a:endParaRPr>
          </a:p>
        </p:txBody>
      </p:sp>
      <p:grpSp>
        <p:nvGrpSpPr>
          <p:cNvPr id="3" name="Group 2">
            <a:extLst>
              <a:ext uri="{FF2B5EF4-FFF2-40B4-BE49-F238E27FC236}">
                <a16:creationId xmlns:a16="http://schemas.microsoft.com/office/drawing/2014/main" id="{9ED9196D-7E05-49B2-A6D6-376448978782}"/>
              </a:ext>
            </a:extLst>
          </p:cNvPr>
          <p:cNvGrpSpPr/>
          <p:nvPr/>
        </p:nvGrpSpPr>
        <p:grpSpPr>
          <a:xfrm>
            <a:off x="7101873" y="1218000"/>
            <a:ext cx="4952765" cy="5083719"/>
            <a:chOff x="7101873" y="1218000"/>
            <a:chExt cx="4952765" cy="5083719"/>
          </a:xfrm>
        </p:grpSpPr>
        <p:grpSp>
          <p:nvGrpSpPr>
            <p:cNvPr id="19" name="Group 18">
              <a:extLst>
                <a:ext uri="{FF2B5EF4-FFF2-40B4-BE49-F238E27FC236}">
                  <a16:creationId xmlns:a16="http://schemas.microsoft.com/office/drawing/2014/main" id="{9E69C52F-1539-4130-871A-ED5429F60CB4}"/>
                </a:ext>
              </a:extLst>
            </p:cNvPr>
            <p:cNvGrpSpPr/>
            <p:nvPr/>
          </p:nvGrpSpPr>
          <p:grpSpPr>
            <a:xfrm>
              <a:off x="7144261" y="1218000"/>
              <a:ext cx="4910377" cy="3236725"/>
              <a:chOff x="3593909" y="1751642"/>
              <a:chExt cx="2793882" cy="2245795"/>
            </a:xfrm>
          </p:grpSpPr>
          <p:pic>
            <p:nvPicPr>
              <p:cNvPr id="21" name="Picture 20">
                <a:extLst>
                  <a:ext uri="{FF2B5EF4-FFF2-40B4-BE49-F238E27FC236}">
                    <a16:creationId xmlns:a16="http://schemas.microsoft.com/office/drawing/2014/main" id="{84BA97C4-EC44-449B-BB71-B2AC7432EC46}"/>
                  </a:ext>
                </a:extLst>
              </p:cNvPr>
              <p:cNvPicPr>
                <a:picLocks noChangeAspect="1"/>
              </p:cNvPicPr>
              <p:nvPr/>
            </p:nvPicPr>
            <p:blipFill>
              <a:blip r:embed="rId5"/>
              <a:stretch>
                <a:fillRect/>
              </a:stretch>
            </p:blipFill>
            <p:spPr>
              <a:xfrm>
                <a:off x="3687853" y="2322940"/>
                <a:ext cx="2699938" cy="1674497"/>
              </a:xfrm>
              <a:prstGeom prst="rect">
                <a:avLst/>
              </a:prstGeom>
            </p:spPr>
          </p:pic>
          <p:sp>
            <p:nvSpPr>
              <p:cNvPr id="22" name="Rectangle 21">
                <a:extLst>
                  <a:ext uri="{FF2B5EF4-FFF2-40B4-BE49-F238E27FC236}">
                    <a16:creationId xmlns:a16="http://schemas.microsoft.com/office/drawing/2014/main" id="{E98AD081-B685-4583-889C-47F3E220E9AE}"/>
                  </a:ext>
                </a:extLst>
              </p:cNvPr>
              <p:cNvSpPr/>
              <p:nvPr/>
            </p:nvSpPr>
            <p:spPr>
              <a:xfrm>
                <a:off x="3681033" y="2480748"/>
                <a:ext cx="710083" cy="277616"/>
              </a:xfrm>
              <a:prstGeom prst="rect">
                <a:avLst/>
              </a:prstGeom>
            </p:spPr>
            <p:txBody>
              <a:bodyPr wrap="square">
                <a:spAutoFit/>
              </a:bodyPr>
              <a:lstStyle/>
              <a:p>
                <a:pPr algn="r"/>
                <a:r>
                  <a:rPr lang="en-US" sz="2000" b="1" dirty="0">
                    <a:solidFill>
                      <a:srgbClr val="FFFF00"/>
                    </a:solidFill>
                    <a:latin typeface="+mj-lt"/>
                    <a:ea typeface="Times New Roman" panose="02020603050405020304" pitchFamily="18" charset="0"/>
                  </a:rPr>
                  <a:t>Long term</a:t>
                </a:r>
                <a:endParaRPr lang="en-US" sz="2000" b="1" dirty="0">
                  <a:solidFill>
                    <a:srgbClr val="FFFF00"/>
                  </a:solidFill>
                  <a:latin typeface="+mj-lt"/>
                </a:endParaRPr>
              </a:p>
            </p:txBody>
          </p:sp>
          <p:sp>
            <p:nvSpPr>
              <p:cNvPr id="26" name="Rectangle 25">
                <a:extLst>
                  <a:ext uri="{FF2B5EF4-FFF2-40B4-BE49-F238E27FC236}">
                    <a16:creationId xmlns:a16="http://schemas.microsoft.com/office/drawing/2014/main" id="{8B276642-1F6B-439C-B808-EA361F410312}"/>
                  </a:ext>
                </a:extLst>
              </p:cNvPr>
              <p:cNvSpPr/>
              <p:nvPr/>
            </p:nvSpPr>
            <p:spPr>
              <a:xfrm>
                <a:off x="3593909" y="3513513"/>
                <a:ext cx="905708" cy="277616"/>
              </a:xfrm>
              <a:prstGeom prst="rect">
                <a:avLst/>
              </a:prstGeom>
            </p:spPr>
            <p:txBody>
              <a:bodyPr wrap="square">
                <a:spAutoFit/>
              </a:bodyPr>
              <a:lstStyle/>
              <a:p>
                <a:pPr algn="r"/>
                <a:r>
                  <a:rPr lang="en-US" sz="2000" b="1" dirty="0">
                    <a:solidFill>
                      <a:srgbClr val="FFFF00"/>
                    </a:solidFill>
                    <a:latin typeface="+mj-lt"/>
                    <a:ea typeface="Times New Roman" panose="02020603050405020304" pitchFamily="18" charset="0"/>
                  </a:rPr>
                  <a:t>Inconclusive</a:t>
                </a:r>
                <a:endParaRPr lang="en-US" sz="2000" b="1" dirty="0">
                  <a:solidFill>
                    <a:srgbClr val="FFFF00"/>
                  </a:solidFill>
                  <a:latin typeface="+mj-lt"/>
                </a:endParaRPr>
              </a:p>
            </p:txBody>
          </p:sp>
          <p:sp>
            <p:nvSpPr>
              <p:cNvPr id="27" name="Rectangle 26">
                <a:extLst>
                  <a:ext uri="{FF2B5EF4-FFF2-40B4-BE49-F238E27FC236}">
                    <a16:creationId xmlns:a16="http://schemas.microsoft.com/office/drawing/2014/main" id="{A33078A0-ACF7-4938-960F-A00C4AD53F53}"/>
                  </a:ext>
                </a:extLst>
              </p:cNvPr>
              <p:cNvSpPr/>
              <p:nvPr/>
            </p:nvSpPr>
            <p:spPr>
              <a:xfrm>
                <a:off x="3717899" y="2993945"/>
                <a:ext cx="620970" cy="277616"/>
              </a:xfrm>
              <a:prstGeom prst="rect">
                <a:avLst/>
              </a:prstGeom>
            </p:spPr>
            <p:txBody>
              <a:bodyPr wrap="square">
                <a:spAutoFit/>
              </a:bodyPr>
              <a:lstStyle/>
              <a:p>
                <a:pPr algn="r"/>
                <a:r>
                  <a:rPr lang="en-US" sz="2000" b="1" dirty="0">
                    <a:solidFill>
                      <a:srgbClr val="FFFF00"/>
                    </a:solidFill>
                    <a:latin typeface="+mj-lt"/>
                    <a:ea typeface="Times New Roman" panose="02020603050405020304" pitchFamily="18" charset="0"/>
                  </a:rPr>
                  <a:t>Recent</a:t>
                </a:r>
                <a:endParaRPr lang="en-US" sz="2000" b="1" dirty="0">
                  <a:solidFill>
                    <a:srgbClr val="FFFF00"/>
                  </a:solidFill>
                  <a:latin typeface="+mj-lt"/>
                </a:endParaRPr>
              </a:p>
            </p:txBody>
          </p:sp>
          <p:grpSp>
            <p:nvGrpSpPr>
              <p:cNvPr id="28" name="Group 27">
                <a:extLst>
                  <a:ext uri="{FF2B5EF4-FFF2-40B4-BE49-F238E27FC236}">
                    <a16:creationId xmlns:a16="http://schemas.microsoft.com/office/drawing/2014/main" id="{541BDB49-B111-46D7-99C6-95A27F5B1754}"/>
                  </a:ext>
                </a:extLst>
              </p:cNvPr>
              <p:cNvGrpSpPr/>
              <p:nvPr/>
            </p:nvGrpSpPr>
            <p:grpSpPr>
              <a:xfrm>
                <a:off x="4449885" y="1751642"/>
                <a:ext cx="813786" cy="571234"/>
                <a:chOff x="2101265" y="5383503"/>
                <a:chExt cx="583104" cy="445414"/>
              </a:xfrm>
            </p:grpSpPr>
            <p:cxnSp>
              <p:nvCxnSpPr>
                <p:cNvPr id="34" name="Straight Arrow Connector 33">
                  <a:extLst>
                    <a:ext uri="{FF2B5EF4-FFF2-40B4-BE49-F238E27FC236}">
                      <a16:creationId xmlns:a16="http://schemas.microsoft.com/office/drawing/2014/main" id="{5990E197-5B16-497D-B9CE-E9DFB7A9A374}"/>
                    </a:ext>
                  </a:extLst>
                </p:cNvPr>
                <p:cNvCxnSpPr/>
                <p:nvPr/>
              </p:nvCxnSpPr>
              <p:spPr>
                <a:xfrm flipH="1">
                  <a:off x="2204213" y="5600318"/>
                  <a:ext cx="0" cy="2285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F7481D8-DEAF-4D5C-91BF-41714BFF3F39}"/>
                    </a:ext>
                  </a:extLst>
                </p:cNvPr>
                <p:cNvCxnSpPr/>
                <p:nvPr/>
              </p:nvCxnSpPr>
              <p:spPr>
                <a:xfrm flipH="1">
                  <a:off x="2340685" y="5600317"/>
                  <a:ext cx="0" cy="2285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DD2F740-60DC-43FE-B73C-03E6759AB91A}"/>
                    </a:ext>
                  </a:extLst>
                </p:cNvPr>
                <p:cNvCxnSpPr/>
                <p:nvPr/>
              </p:nvCxnSpPr>
              <p:spPr>
                <a:xfrm flipH="1">
                  <a:off x="2485159" y="5600317"/>
                  <a:ext cx="0" cy="2285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63CEF8B-B946-44C0-A9FF-66E5D1D38BCE}"/>
                    </a:ext>
                  </a:extLst>
                </p:cNvPr>
                <p:cNvSpPr txBox="1"/>
                <p:nvPr/>
              </p:nvSpPr>
              <p:spPr>
                <a:xfrm>
                  <a:off x="2101265" y="5389318"/>
                  <a:ext cx="305435" cy="216468"/>
                </a:xfrm>
                <a:prstGeom prst="rect">
                  <a:avLst/>
                </a:prstGeom>
                <a:noFill/>
              </p:spPr>
              <p:txBody>
                <a:bodyPr wrap="square" rtlCol="0">
                  <a:spAutoFit/>
                </a:bodyPr>
                <a:lstStyle/>
                <a:p>
                  <a:r>
                    <a:rPr lang="en-US" sz="2000" b="1" dirty="0">
                      <a:solidFill>
                        <a:schemeClr val="tx2">
                          <a:lumMod val="75000"/>
                        </a:schemeClr>
                      </a:solidFill>
                    </a:rPr>
                    <a:t>C</a:t>
                  </a:r>
                </a:p>
              </p:txBody>
            </p:sp>
            <p:sp>
              <p:nvSpPr>
                <p:cNvPr id="38" name="TextBox 37">
                  <a:extLst>
                    <a:ext uri="{FF2B5EF4-FFF2-40B4-BE49-F238E27FC236}">
                      <a16:creationId xmlns:a16="http://schemas.microsoft.com/office/drawing/2014/main" id="{1C01803C-B1DE-4834-8106-2661297CB200}"/>
                    </a:ext>
                  </a:extLst>
                </p:cNvPr>
                <p:cNvSpPr txBox="1"/>
                <p:nvPr/>
              </p:nvSpPr>
              <p:spPr>
                <a:xfrm>
                  <a:off x="2251220" y="5389318"/>
                  <a:ext cx="305435" cy="216468"/>
                </a:xfrm>
                <a:prstGeom prst="rect">
                  <a:avLst/>
                </a:prstGeom>
                <a:noFill/>
              </p:spPr>
              <p:txBody>
                <a:bodyPr wrap="square" rtlCol="0">
                  <a:spAutoFit/>
                </a:bodyPr>
                <a:lstStyle/>
                <a:p>
                  <a:r>
                    <a:rPr lang="en-US" sz="2000" b="1" dirty="0">
                      <a:solidFill>
                        <a:schemeClr val="tx2">
                          <a:lumMod val="75000"/>
                        </a:schemeClr>
                      </a:solidFill>
                    </a:rPr>
                    <a:t>V</a:t>
                  </a:r>
                </a:p>
              </p:txBody>
            </p:sp>
            <p:sp>
              <p:nvSpPr>
                <p:cNvPr id="39" name="TextBox 38">
                  <a:extLst>
                    <a:ext uri="{FF2B5EF4-FFF2-40B4-BE49-F238E27FC236}">
                      <a16:creationId xmlns:a16="http://schemas.microsoft.com/office/drawing/2014/main" id="{8C257C73-8B82-468A-A9E7-6B208DA64B54}"/>
                    </a:ext>
                  </a:extLst>
                </p:cNvPr>
                <p:cNvSpPr txBox="1"/>
                <p:nvPr/>
              </p:nvSpPr>
              <p:spPr>
                <a:xfrm>
                  <a:off x="2378934" y="5383503"/>
                  <a:ext cx="305435" cy="216468"/>
                </a:xfrm>
                <a:prstGeom prst="rect">
                  <a:avLst/>
                </a:prstGeom>
                <a:noFill/>
              </p:spPr>
              <p:txBody>
                <a:bodyPr wrap="square" rtlCol="0">
                  <a:spAutoFit/>
                </a:bodyPr>
                <a:lstStyle/>
                <a:p>
                  <a:r>
                    <a:rPr lang="en-US" sz="2000" b="1" dirty="0">
                      <a:solidFill>
                        <a:schemeClr val="tx2">
                          <a:lumMod val="75000"/>
                        </a:schemeClr>
                      </a:solidFill>
                    </a:rPr>
                    <a:t>LT</a:t>
                  </a:r>
                </a:p>
              </p:txBody>
            </p:sp>
          </p:grpSp>
        </p:grpSp>
        <p:sp>
          <p:nvSpPr>
            <p:cNvPr id="40" name="TextBox 39">
              <a:extLst>
                <a:ext uri="{FF2B5EF4-FFF2-40B4-BE49-F238E27FC236}">
                  <a16:creationId xmlns:a16="http://schemas.microsoft.com/office/drawing/2014/main" id="{A73BC273-1082-46C0-9099-25DCF6B22866}"/>
                </a:ext>
              </a:extLst>
            </p:cNvPr>
            <p:cNvSpPr txBox="1"/>
            <p:nvPr/>
          </p:nvSpPr>
          <p:spPr>
            <a:xfrm>
              <a:off x="7101873" y="4978280"/>
              <a:ext cx="4877729" cy="1323439"/>
            </a:xfrm>
            <a:prstGeom prst="rect">
              <a:avLst/>
            </a:prstGeom>
            <a:solidFill>
              <a:schemeClr val="bg1"/>
            </a:solidFill>
            <a:ln>
              <a:solidFill>
                <a:srgbClr val="01926D"/>
              </a:solidFill>
            </a:ln>
          </p:spPr>
          <p:txBody>
            <a:bodyPr wrap="square" rtlCol="0">
              <a:spAutoFit/>
            </a:bodyPr>
            <a:lstStyle/>
            <a:p>
              <a:r>
                <a:rPr lang="en-US" sz="2000" b="1" dirty="0">
                  <a:solidFill>
                    <a:srgbClr val="01926D"/>
                  </a:solidFill>
                </a:rPr>
                <a:t>Definitions:</a:t>
              </a:r>
            </a:p>
            <a:p>
              <a:pPr marL="285750" indent="-285750">
                <a:buFont typeface="Arial" panose="020B0604020202020204" pitchFamily="34" charset="0"/>
                <a:buChar char="•"/>
              </a:pPr>
              <a:r>
                <a:rPr lang="en-US" sz="2000" b="1" dirty="0">
                  <a:solidFill>
                    <a:srgbClr val="01926D"/>
                  </a:solidFill>
                </a:rPr>
                <a:t>RTRI</a:t>
              </a:r>
              <a:r>
                <a:rPr lang="en-US" sz="2000" dirty="0">
                  <a:solidFill>
                    <a:srgbClr val="01926D"/>
                  </a:solidFill>
                </a:rPr>
                <a:t>: rapid test for recent infection</a:t>
              </a:r>
            </a:p>
            <a:p>
              <a:pPr marL="285750" indent="-285750">
                <a:buFont typeface="Arial" panose="020B0604020202020204" pitchFamily="34" charset="0"/>
                <a:buChar char="•"/>
              </a:pPr>
              <a:r>
                <a:rPr lang="en-US" sz="2000" b="1" dirty="0">
                  <a:solidFill>
                    <a:srgbClr val="01926D"/>
                  </a:solidFill>
                </a:rPr>
                <a:t>RITA</a:t>
              </a:r>
              <a:r>
                <a:rPr lang="en-US" sz="2000" dirty="0">
                  <a:solidFill>
                    <a:srgbClr val="01926D"/>
                  </a:solidFill>
                </a:rPr>
                <a:t>: recent infection testing algorithm</a:t>
              </a:r>
            </a:p>
            <a:p>
              <a:pPr marL="742950" lvl="1" indent="-285750">
                <a:buFont typeface="Arial" panose="020B0604020202020204" pitchFamily="34" charset="0"/>
                <a:buChar char="•"/>
              </a:pPr>
              <a:r>
                <a:rPr lang="en-US" sz="2000" dirty="0">
                  <a:solidFill>
                    <a:srgbClr val="01926D"/>
                  </a:solidFill>
                </a:rPr>
                <a:t>RTRI Recent and HIV RNA ≥1000 c/mL</a:t>
              </a:r>
            </a:p>
          </p:txBody>
        </p:sp>
      </p:grpSp>
    </p:spTree>
    <p:extLst>
      <p:ext uri="{BB962C8B-B14F-4D97-AF65-F5344CB8AC3E}">
        <p14:creationId xmlns:p14="http://schemas.microsoft.com/office/powerpoint/2010/main" val="1378470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147846" y="48565"/>
            <a:ext cx="10515600" cy="976827"/>
          </a:xfrm>
        </p:spPr>
        <p:txBody>
          <a:bodyPr/>
          <a:lstStyle/>
          <a:p>
            <a:r>
              <a:rPr lang="en-US" b="1" dirty="0">
                <a:solidFill>
                  <a:schemeClr val="bg1"/>
                </a:solidFill>
              </a:rPr>
              <a:t>Recent Infection Testing Algorithm (RITA)</a:t>
            </a:r>
          </a:p>
        </p:txBody>
      </p:sp>
      <p:sp>
        <p:nvSpPr>
          <p:cNvPr id="5" name="Rectangle: Rounded Corners 4">
            <a:extLst>
              <a:ext uri="{FF2B5EF4-FFF2-40B4-BE49-F238E27FC236}">
                <a16:creationId xmlns:a16="http://schemas.microsoft.com/office/drawing/2014/main" id="{AFA14A5D-6B9B-4341-9870-307EA6523563}"/>
              </a:ext>
            </a:extLst>
          </p:cNvPr>
          <p:cNvSpPr/>
          <p:nvPr/>
        </p:nvSpPr>
        <p:spPr>
          <a:xfrm>
            <a:off x="3101008" y="1217812"/>
            <a:ext cx="6188765" cy="9011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New HIV+ diagnoses (15 years +)</a:t>
            </a:r>
          </a:p>
          <a:p>
            <a:pPr algn="ctr"/>
            <a:r>
              <a:rPr lang="en-US" sz="2200" b="1" dirty="0">
                <a:latin typeface="+mj-lt"/>
              </a:rPr>
              <a:t>(National HTS algorithm)</a:t>
            </a:r>
          </a:p>
        </p:txBody>
      </p:sp>
      <p:cxnSp>
        <p:nvCxnSpPr>
          <p:cNvPr id="23" name="Straight Connector 22">
            <a:extLst>
              <a:ext uri="{FF2B5EF4-FFF2-40B4-BE49-F238E27FC236}">
                <a16:creationId xmlns:a16="http://schemas.microsoft.com/office/drawing/2014/main" id="{D24F0284-31B9-4487-8955-88512746B80B}"/>
              </a:ext>
            </a:extLst>
          </p:cNvPr>
          <p:cNvCxnSpPr>
            <a:cxnSpLocks/>
            <a:stCxn id="9" idx="0"/>
            <a:endCxn id="9" idx="0"/>
          </p:cNvCxnSpPr>
          <p:nvPr/>
        </p:nvCxnSpPr>
        <p:spPr>
          <a:xfrm>
            <a:off x="9289773" y="35434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97A077-75F0-4492-AACE-4E4DC54D0850}"/>
              </a:ext>
            </a:extLst>
          </p:cNvPr>
          <p:cNvCxnSpPr>
            <a:cxnSpLocks/>
            <a:stCxn id="9" idx="0"/>
            <a:endCxn id="9" idx="0"/>
          </p:cNvCxnSpPr>
          <p:nvPr/>
        </p:nvCxnSpPr>
        <p:spPr>
          <a:xfrm>
            <a:off x="9289773" y="35434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54EF10-542A-40C8-BD9E-6E3E06FC2DD0}"/>
              </a:ext>
            </a:extLst>
          </p:cNvPr>
          <p:cNvCxnSpPr>
            <a:stCxn id="7" idx="0"/>
            <a:endCxn id="7" idx="0"/>
          </p:cNvCxnSpPr>
          <p:nvPr/>
        </p:nvCxnSpPr>
        <p:spPr>
          <a:xfrm>
            <a:off x="1449456" y="5837583"/>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521AB83-21A7-4FCE-8831-6C1B4AB8B28E}"/>
              </a:ext>
            </a:extLst>
          </p:cNvPr>
          <p:cNvGrpSpPr/>
          <p:nvPr/>
        </p:nvGrpSpPr>
        <p:grpSpPr>
          <a:xfrm>
            <a:off x="289889" y="4444639"/>
            <a:ext cx="2811121" cy="2294091"/>
            <a:chOff x="289889" y="4444639"/>
            <a:chExt cx="2811121" cy="2294091"/>
          </a:xfrm>
        </p:grpSpPr>
        <p:grpSp>
          <p:nvGrpSpPr>
            <p:cNvPr id="122" name="Group 121">
              <a:extLst>
                <a:ext uri="{FF2B5EF4-FFF2-40B4-BE49-F238E27FC236}">
                  <a16:creationId xmlns:a16="http://schemas.microsoft.com/office/drawing/2014/main" id="{1D92DFFA-C4CD-40B6-AC8E-273ECC302910}"/>
                </a:ext>
              </a:extLst>
            </p:cNvPr>
            <p:cNvGrpSpPr/>
            <p:nvPr/>
          </p:nvGrpSpPr>
          <p:grpSpPr>
            <a:xfrm>
              <a:off x="289889" y="4444639"/>
              <a:ext cx="2811121" cy="1134448"/>
              <a:chOff x="289889" y="4444639"/>
              <a:chExt cx="2811121" cy="1134448"/>
            </a:xfrm>
          </p:grpSpPr>
          <p:sp>
            <p:nvSpPr>
              <p:cNvPr id="8" name="Rectangle: Rounded Corners 7">
                <a:extLst>
                  <a:ext uri="{FF2B5EF4-FFF2-40B4-BE49-F238E27FC236}">
                    <a16:creationId xmlns:a16="http://schemas.microsoft.com/office/drawing/2014/main" id="{3512D274-3471-46A5-A9F8-AE7C35D8E7AD}"/>
                  </a:ext>
                </a:extLst>
              </p:cNvPr>
              <p:cNvSpPr/>
              <p:nvPr/>
            </p:nvSpPr>
            <p:spPr>
              <a:xfrm>
                <a:off x="289889" y="4677940"/>
                <a:ext cx="2319132" cy="901147"/>
              </a:xfrm>
              <a:prstGeom prst="roundRect">
                <a:avLst/>
              </a:prstGeom>
              <a:solidFill>
                <a:schemeClr val="accent1">
                  <a:lumMod val="60000"/>
                  <a:lumOff val="4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Viral load </a:t>
                </a:r>
              </a:p>
              <a:p>
                <a:pPr algn="ctr"/>
                <a:r>
                  <a:rPr lang="en-US" sz="2200" b="1" dirty="0">
                    <a:latin typeface="+mj-lt"/>
                  </a:rPr>
                  <a:t>≥1,000 copies/ml</a:t>
                </a:r>
              </a:p>
            </p:txBody>
          </p:sp>
          <p:cxnSp>
            <p:nvCxnSpPr>
              <p:cNvPr id="42" name="Connector: Elbow 41">
                <a:extLst>
                  <a:ext uri="{FF2B5EF4-FFF2-40B4-BE49-F238E27FC236}">
                    <a16:creationId xmlns:a16="http://schemas.microsoft.com/office/drawing/2014/main" id="{C5A257F4-5EB2-4A7F-94F8-CF4815C6BAA0}"/>
                  </a:ext>
                </a:extLst>
              </p:cNvPr>
              <p:cNvCxnSpPr>
                <a:cxnSpLocks/>
                <a:stCxn id="8" idx="0"/>
                <a:endCxn id="6" idx="2"/>
              </p:cNvCxnSpPr>
              <p:nvPr/>
            </p:nvCxnSpPr>
            <p:spPr>
              <a:xfrm rot="5400000" flipH="1" flipV="1">
                <a:off x="2158582" y="3735513"/>
                <a:ext cx="233301" cy="1651554"/>
              </a:xfrm>
              <a:prstGeom prst="bentConnector3">
                <a:avLst>
                  <a:gd name="adj1" fmla="val 50000"/>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DDB617CD-0BC5-458E-A6DA-E5E7F1FA5796}"/>
                </a:ext>
              </a:extLst>
            </p:cNvPr>
            <p:cNvGrpSpPr/>
            <p:nvPr/>
          </p:nvGrpSpPr>
          <p:grpSpPr>
            <a:xfrm>
              <a:off x="289890" y="5579087"/>
              <a:ext cx="2319131" cy="1159643"/>
              <a:chOff x="289890" y="5579087"/>
              <a:chExt cx="2319131" cy="1159643"/>
            </a:xfrm>
            <a:solidFill>
              <a:schemeClr val="accent5">
                <a:lumMod val="50000"/>
              </a:schemeClr>
            </a:solidFill>
          </p:grpSpPr>
          <p:sp>
            <p:nvSpPr>
              <p:cNvPr id="7" name="Rectangle: Rounded Corners 6">
                <a:extLst>
                  <a:ext uri="{FF2B5EF4-FFF2-40B4-BE49-F238E27FC236}">
                    <a16:creationId xmlns:a16="http://schemas.microsoft.com/office/drawing/2014/main" id="{AAB0B54A-CC8B-4B38-B401-076B9C8BA9CF}"/>
                  </a:ext>
                </a:extLst>
              </p:cNvPr>
              <p:cNvSpPr/>
              <p:nvPr/>
            </p:nvSpPr>
            <p:spPr>
              <a:xfrm>
                <a:off x="289890" y="5837583"/>
                <a:ext cx="2319131" cy="9011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RITA Recent</a:t>
                </a:r>
              </a:p>
            </p:txBody>
          </p:sp>
          <p:cxnSp>
            <p:nvCxnSpPr>
              <p:cNvPr id="49" name="Straight Connector 48">
                <a:extLst>
                  <a:ext uri="{FF2B5EF4-FFF2-40B4-BE49-F238E27FC236}">
                    <a16:creationId xmlns:a16="http://schemas.microsoft.com/office/drawing/2014/main" id="{9E2B5931-9C40-4A7F-AB7B-A836A77CAF20}"/>
                  </a:ext>
                </a:extLst>
              </p:cNvPr>
              <p:cNvCxnSpPr>
                <a:cxnSpLocks/>
                <a:stCxn id="8" idx="2"/>
                <a:endCxn id="7" idx="0"/>
              </p:cNvCxnSpPr>
              <p:nvPr/>
            </p:nvCxnSpPr>
            <p:spPr>
              <a:xfrm>
                <a:off x="1449455" y="5579087"/>
                <a:ext cx="1" cy="258496"/>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72585BBE-C44B-4599-8CC7-10BED63BA047}"/>
              </a:ext>
            </a:extLst>
          </p:cNvPr>
          <p:cNvGrpSpPr/>
          <p:nvPr/>
        </p:nvGrpSpPr>
        <p:grpSpPr>
          <a:xfrm>
            <a:off x="3101010" y="4444638"/>
            <a:ext cx="3094381" cy="2314617"/>
            <a:chOff x="3101010" y="4444638"/>
            <a:chExt cx="3094381" cy="2314617"/>
          </a:xfrm>
        </p:grpSpPr>
        <p:grpSp>
          <p:nvGrpSpPr>
            <p:cNvPr id="123" name="Group 122">
              <a:extLst>
                <a:ext uri="{FF2B5EF4-FFF2-40B4-BE49-F238E27FC236}">
                  <a16:creationId xmlns:a16="http://schemas.microsoft.com/office/drawing/2014/main" id="{E5BF1342-B973-4B40-9161-BDB6A7246403}"/>
                </a:ext>
              </a:extLst>
            </p:cNvPr>
            <p:cNvGrpSpPr/>
            <p:nvPr/>
          </p:nvGrpSpPr>
          <p:grpSpPr>
            <a:xfrm>
              <a:off x="3101010" y="4444638"/>
              <a:ext cx="3094381" cy="1134449"/>
              <a:chOff x="3101010" y="4444638"/>
              <a:chExt cx="3094381" cy="1134449"/>
            </a:xfrm>
            <a:solidFill>
              <a:srgbClr val="92D050"/>
            </a:solidFill>
          </p:grpSpPr>
          <p:sp>
            <p:nvSpPr>
              <p:cNvPr id="11" name="Rectangle: Rounded Corners 10">
                <a:extLst>
                  <a:ext uri="{FF2B5EF4-FFF2-40B4-BE49-F238E27FC236}">
                    <a16:creationId xmlns:a16="http://schemas.microsoft.com/office/drawing/2014/main" id="{EA27048D-1BA6-499E-B544-1D72B511DD2E}"/>
                  </a:ext>
                </a:extLst>
              </p:cNvPr>
              <p:cNvSpPr/>
              <p:nvPr/>
            </p:nvSpPr>
            <p:spPr>
              <a:xfrm>
                <a:off x="3876259" y="4677940"/>
                <a:ext cx="2319132" cy="9011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Viral load </a:t>
                </a:r>
              </a:p>
              <a:p>
                <a:pPr algn="ctr"/>
                <a:r>
                  <a:rPr lang="en-US" sz="2200" b="1" dirty="0">
                    <a:latin typeface="+mj-lt"/>
                  </a:rPr>
                  <a:t>&lt;1,000 copies/ml</a:t>
                </a:r>
              </a:p>
            </p:txBody>
          </p:sp>
          <p:cxnSp>
            <p:nvCxnSpPr>
              <p:cNvPr id="44" name="Connector: Elbow 43">
                <a:extLst>
                  <a:ext uri="{FF2B5EF4-FFF2-40B4-BE49-F238E27FC236}">
                    <a16:creationId xmlns:a16="http://schemas.microsoft.com/office/drawing/2014/main" id="{7528290F-14C9-4D53-9919-F4395AAB0750}"/>
                  </a:ext>
                </a:extLst>
              </p:cNvPr>
              <p:cNvCxnSpPr>
                <a:cxnSpLocks/>
                <a:stCxn id="6" idx="2"/>
                <a:endCxn id="11" idx="0"/>
              </p:cNvCxnSpPr>
              <p:nvPr/>
            </p:nvCxnSpPr>
            <p:spPr>
              <a:xfrm rot="16200000" flipH="1">
                <a:off x="3951767" y="3593881"/>
                <a:ext cx="233301" cy="1934816"/>
              </a:xfrm>
              <a:prstGeom prst="bentConnector3">
                <a:avLst>
                  <a:gd name="adj1" fmla="val 50000"/>
                </a:avLst>
              </a:prstGeom>
              <a:grpFill/>
              <a:ln w="381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05F6E414-D05A-4E45-91C2-1E4EEF5E3B02}"/>
                </a:ext>
              </a:extLst>
            </p:cNvPr>
            <p:cNvGrpSpPr/>
            <p:nvPr/>
          </p:nvGrpSpPr>
          <p:grpSpPr>
            <a:xfrm>
              <a:off x="3876259" y="5579087"/>
              <a:ext cx="2319132" cy="1180168"/>
              <a:chOff x="3876259" y="5533367"/>
              <a:chExt cx="2319132" cy="1180168"/>
            </a:xfrm>
            <a:solidFill>
              <a:schemeClr val="accent6">
                <a:lumMod val="75000"/>
              </a:schemeClr>
            </a:solidFill>
          </p:grpSpPr>
          <p:sp>
            <p:nvSpPr>
              <p:cNvPr id="12" name="Rectangle: Rounded Corners 11">
                <a:extLst>
                  <a:ext uri="{FF2B5EF4-FFF2-40B4-BE49-F238E27FC236}">
                    <a16:creationId xmlns:a16="http://schemas.microsoft.com/office/drawing/2014/main" id="{E2A55354-64EC-4A86-8A94-F5EF961BE6E2}"/>
                  </a:ext>
                </a:extLst>
              </p:cNvPr>
              <p:cNvSpPr/>
              <p:nvPr/>
            </p:nvSpPr>
            <p:spPr>
              <a:xfrm>
                <a:off x="3876259" y="5812388"/>
                <a:ext cx="2319132" cy="9011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RITA Long term</a:t>
                </a:r>
              </a:p>
            </p:txBody>
          </p:sp>
          <p:cxnSp>
            <p:nvCxnSpPr>
              <p:cNvPr id="53" name="Straight Connector 52">
                <a:extLst>
                  <a:ext uri="{FF2B5EF4-FFF2-40B4-BE49-F238E27FC236}">
                    <a16:creationId xmlns:a16="http://schemas.microsoft.com/office/drawing/2014/main" id="{A5EA20F9-5A17-4581-BCD5-73BC57A79D8B}"/>
                  </a:ext>
                </a:extLst>
              </p:cNvPr>
              <p:cNvCxnSpPr>
                <a:cxnSpLocks/>
                <a:stCxn id="12" idx="0"/>
                <a:endCxn id="11" idx="2"/>
              </p:cNvCxnSpPr>
              <p:nvPr/>
            </p:nvCxnSpPr>
            <p:spPr>
              <a:xfrm flipV="1">
                <a:off x="5035825" y="5533367"/>
                <a:ext cx="0" cy="279021"/>
              </a:xfrm>
              <a:prstGeom prst="line">
                <a:avLst/>
              </a:prstGeom>
              <a:grpFill/>
              <a:ln w="38100">
                <a:solidFill>
                  <a:schemeClr val="accent6"/>
                </a:solidFill>
              </a:ln>
            </p:spPr>
            <p:style>
              <a:lnRef idx="1">
                <a:schemeClr val="accent1"/>
              </a:lnRef>
              <a:fillRef idx="0">
                <a:schemeClr val="accent1"/>
              </a:fillRef>
              <a:effectRef idx="0">
                <a:schemeClr val="accent1"/>
              </a:effectRef>
              <a:fontRef idx="minor">
                <a:schemeClr val="tx1"/>
              </a:fontRef>
            </p:style>
          </p:cxnSp>
        </p:grpSp>
      </p:grpSp>
      <p:grpSp>
        <p:nvGrpSpPr>
          <p:cNvPr id="117" name="Group 116">
            <a:extLst>
              <a:ext uri="{FF2B5EF4-FFF2-40B4-BE49-F238E27FC236}">
                <a16:creationId xmlns:a16="http://schemas.microsoft.com/office/drawing/2014/main" id="{CB3D345B-F4C1-4A12-9CCE-553CC94819D2}"/>
              </a:ext>
            </a:extLst>
          </p:cNvPr>
          <p:cNvGrpSpPr/>
          <p:nvPr/>
        </p:nvGrpSpPr>
        <p:grpSpPr>
          <a:xfrm>
            <a:off x="3101008" y="2118959"/>
            <a:ext cx="6188765" cy="1137967"/>
            <a:chOff x="3101008" y="2118959"/>
            <a:chExt cx="6188765" cy="1137967"/>
          </a:xfrm>
          <a:solidFill>
            <a:schemeClr val="accent1">
              <a:lumMod val="60000"/>
              <a:lumOff val="40000"/>
            </a:schemeClr>
          </a:solidFill>
        </p:grpSpPr>
        <p:sp>
          <p:nvSpPr>
            <p:cNvPr id="15" name="Rectangle: Rounded Corners 14">
              <a:extLst>
                <a:ext uri="{FF2B5EF4-FFF2-40B4-BE49-F238E27FC236}">
                  <a16:creationId xmlns:a16="http://schemas.microsoft.com/office/drawing/2014/main" id="{40ED64E5-FD88-4749-A60A-D33804213987}"/>
                </a:ext>
              </a:extLst>
            </p:cNvPr>
            <p:cNvSpPr/>
            <p:nvPr/>
          </p:nvSpPr>
          <p:spPr>
            <a:xfrm>
              <a:off x="3101008" y="2355779"/>
              <a:ext cx="6188765" cy="9011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mj-lt"/>
                </a:rPr>
                <a:t>Opt</a:t>
              </a:r>
              <a:r>
                <a:rPr lang="en-US" sz="2200" b="1" dirty="0">
                  <a:latin typeface="+mj-lt"/>
                </a:rPr>
                <a:t> Out  |  Screening  |  Questionnaire</a:t>
              </a:r>
            </a:p>
          </p:txBody>
        </p:sp>
        <p:cxnSp>
          <p:nvCxnSpPr>
            <p:cNvPr id="65" name="Straight Connector 64">
              <a:extLst>
                <a:ext uri="{FF2B5EF4-FFF2-40B4-BE49-F238E27FC236}">
                  <a16:creationId xmlns:a16="http://schemas.microsoft.com/office/drawing/2014/main" id="{9102EA74-6CF5-4693-9E6A-30B86993218D}"/>
                </a:ext>
              </a:extLst>
            </p:cNvPr>
            <p:cNvCxnSpPr>
              <a:cxnSpLocks/>
              <a:stCxn id="5" idx="2"/>
              <a:endCxn id="15" idx="0"/>
            </p:cNvCxnSpPr>
            <p:nvPr/>
          </p:nvCxnSpPr>
          <p:spPr>
            <a:xfrm>
              <a:off x="6195391" y="2118959"/>
              <a:ext cx="0" cy="236820"/>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9E0C2B06-1F78-4ECF-9703-72E2827D0043}"/>
              </a:ext>
            </a:extLst>
          </p:cNvPr>
          <p:cNvGrpSpPr/>
          <p:nvPr/>
        </p:nvGrpSpPr>
        <p:grpSpPr>
          <a:xfrm>
            <a:off x="1803948" y="3256925"/>
            <a:ext cx="8976694" cy="1187714"/>
            <a:chOff x="1803948" y="3256925"/>
            <a:chExt cx="8976694" cy="1187714"/>
          </a:xfrm>
        </p:grpSpPr>
        <p:grpSp>
          <p:nvGrpSpPr>
            <p:cNvPr id="118" name="Group 117">
              <a:extLst>
                <a:ext uri="{FF2B5EF4-FFF2-40B4-BE49-F238E27FC236}">
                  <a16:creationId xmlns:a16="http://schemas.microsoft.com/office/drawing/2014/main" id="{270140C1-B1B8-4F88-B24A-434A2E9A7D75}"/>
                </a:ext>
              </a:extLst>
            </p:cNvPr>
            <p:cNvGrpSpPr/>
            <p:nvPr/>
          </p:nvGrpSpPr>
          <p:grpSpPr>
            <a:xfrm>
              <a:off x="1803948" y="3256926"/>
              <a:ext cx="4391443" cy="1187713"/>
              <a:chOff x="1803948" y="3256926"/>
              <a:chExt cx="4391443" cy="1187713"/>
            </a:xfrm>
            <a:solidFill>
              <a:schemeClr val="accent1">
                <a:lumMod val="60000"/>
                <a:lumOff val="40000"/>
              </a:schemeClr>
            </a:solidFill>
          </p:grpSpPr>
          <p:sp>
            <p:nvSpPr>
              <p:cNvPr id="6" name="Rectangle: Rounded Corners 5">
                <a:extLst>
                  <a:ext uri="{FF2B5EF4-FFF2-40B4-BE49-F238E27FC236}">
                    <a16:creationId xmlns:a16="http://schemas.microsoft.com/office/drawing/2014/main" id="{513347F3-7066-42D5-A070-113D318A746F}"/>
                  </a:ext>
                </a:extLst>
              </p:cNvPr>
              <p:cNvSpPr/>
              <p:nvPr/>
            </p:nvSpPr>
            <p:spPr>
              <a:xfrm>
                <a:off x="1803948" y="3543492"/>
                <a:ext cx="2594121" cy="9011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RTRI Recent</a:t>
                </a:r>
              </a:p>
            </p:txBody>
          </p:sp>
          <p:cxnSp>
            <p:nvCxnSpPr>
              <p:cNvPr id="17" name="Connector: Elbow 16">
                <a:extLst>
                  <a:ext uri="{FF2B5EF4-FFF2-40B4-BE49-F238E27FC236}">
                    <a16:creationId xmlns:a16="http://schemas.microsoft.com/office/drawing/2014/main" id="{C542799B-FF2E-404E-A05E-48414D5F2C4E}"/>
                  </a:ext>
                </a:extLst>
              </p:cNvPr>
              <p:cNvCxnSpPr>
                <a:cxnSpLocks/>
                <a:stCxn id="15" idx="2"/>
                <a:endCxn id="6" idx="0"/>
              </p:cNvCxnSpPr>
              <p:nvPr/>
            </p:nvCxnSpPr>
            <p:spPr>
              <a:xfrm rot="5400000">
                <a:off x="4504917" y="1853018"/>
                <a:ext cx="286566" cy="3094382"/>
              </a:xfrm>
              <a:prstGeom prst="bentConnector3">
                <a:avLst>
                  <a:gd name="adj1" fmla="val 50000"/>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39C30C9E-728D-4FD5-8E0B-4B28DC7ED86C}"/>
                </a:ext>
              </a:extLst>
            </p:cNvPr>
            <p:cNvGrpSpPr/>
            <p:nvPr/>
          </p:nvGrpSpPr>
          <p:grpSpPr>
            <a:xfrm>
              <a:off x="6195392" y="3256925"/>
              <a:ext cx="4585250" cy="1187713"/>
              <a:chOff x="6715954" y="3260443"/>
              <a:chExt cx="4585250" cy="1187713"/>
            </a:xfrm>
          </p:grpSpPr>
          <p:sp>
            <p:nvSpPr>
              <p:cNvPr id="9" name="Rectangle: Rounded Corners 8">
                <a:extLst>
                  <a:ext uri="{FF2B5EF4-FFF2-40B4-BE49-F238E27FC236}">
                    <a16:creationId xmlns:a16="http://schemas.microsoft.com/office/drawing/2014/main" id="{6AF53E1F-DA6F-43B8-AE6D-6CB47270F248}"/>
                  </a:ext>
                </a:extLst>
              </p:cNvPr>
              <p:cNvSpPr/>
              <p:nvPr/>
            </p:nvSpPr>
            <p:spPr>
              <a:xfrm>
                <a:off x="8319466" y="3547009"/>
                <a:ext cx="2981738" cy="9011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RTRI Long-term</a:t>
                </a:r>
              </a:p>
            </p:txBody>
          </p:sp>
          <p:cxnSp>
            <p:nvCxnSpPr>
              <p:cNvPr id="97" name="Connector: Elbow 96">
                <a:extLst>
                  <a:ext uri="{FF2B5EF4-FFF2-40B4-BE49-F238E27FC236}">
                    <a16:creationId xmlns:a16="http://schemas.microsoft.com/office/drawing/2014/main" id="{963F20F9-A3DF-4105-A3B1-C71C9AC468EB}"/>
                  </a:ext>
                </a:extLst>
              </p:cNvPr>
              <p:cNvCxnSpPr>
                <a:cxnSpLocks/>
                <a:stCxn id="15" idx="2"/>
                <a:endCxn id="9" idx="0"/>
              </p:cNvCxnSpPr>
              <p:nvPr/>
            </p:nvCxnSpPr>
            <p:spPr>
              <a:xfrm rot="16200000" flipH="1">
                <a:off x="8119862" y="1856535"/>
                <a:ext cx="286565" cy="3094382"/>
              </a:xfrm>
              <a:prstGeom prst="bentConnector3">
                <a:avLst>
                  <a:gd name="adj1" fmla="val 50000"/>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grpSp>
      <p:sp>
        <p:nvSpPr>
          <p:cNvPr id="116" name="Arrow: Left 115">
            <a:extLst>
              <a:ext uri="{FF2B5EF4-FFF2-40B4-BE49-F238E27FC236}">
                <a16:creationId xmlns:a16="http://schemas.microsoft.com/office/drawing/2014/main" id="{88FC532A-B65B-4A7D-92D8-F6FE11F36F03}"/>
              </a:ext>
            </a:extLst>
          </p:cNvPr>
          <p:cNvSpPr/>
          <p:nvPr/>
        </p:nvSpPr>
        <p:spPr>
          <a:xfrm>
            <a:off x="6332887" y="4681293"/>
            <a:ext cx="5669437" cy="1341556"/>
          </a:xfrm>
          <a:prstGeom prst="leftArrow">
            <a:avLst>
              <a:gd name="adj1" fmla="val 100000"/>
              <a:gd name="adj2" fmla="val 95758"/>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rPr>
              <a:t>Misclassified recent = proxy for non-disclosure of HIV diagnosis and ART use</a:t>
            </a:r>
          </a:p>
        </p:txBody>
      </p:sp>
    </p:spTree>
    <p:extLst>
      <p:ext uri="{BB962C8B-B14F-4D97-AF65-F5344CB8AC3E}">
        <p14:creationId xmlns:p14="http://schemas.microsoft.com/office/powerpoint/2010/main" val="26020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FC21F7-9367-4846-9C34-BD398889A2A6}"/>
              </a:ext>
            </a:extLst>
          </p:cNvPr>
          <p:cNvSpPr/>
          <p:nvPr/>
        </p:nvSpPr>
        <p:spPr>
          <a:xfrm>
            <a:off x="0" y="0"/>
            <a:ext cx="12192000" cy="6858000"/>
          </a:xfrm>
          <a:prstGeom prst="rect">
            <a:avLst/>
          </a:prstGeom>
          <a:solidFill>
            <a:srgbClr val="099571"/>
          </a:solidFill>
          <a:ln>
            <a:solidFill>
              <a:srgbClr val="099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20A2A0-FF2C-4136-AE34-90F00CD1CA50}"/>
              </a:ext>
            </a:extLst>
          </p:cNvPr>
          <p:cNvSpPr txBox="1"/>
          <p:nvPr/>
        </p:nvSpPr>
        <p:spPr>
          <a:xfrm>
            <a:off x="731520" y="2764304"/>
            <a:ext cx="10728960" cy="1015663"/>
          </a:xfrm>
          <a:prstGeom prst="rect">
            <a:avLst/>
          </a:prstGeom>
          <a:noFill/>
        </p:spPr>
        <p:txBody>
          <a:bodyPr wrap="square" rtlCol="0">
            <a:spAutoFit/>
          </a:bodyPr>
          <a:lstStyle/>
          <a:p>
            <a:pPr algn="ctr"/>
            <a:r>
              <a:rPr lang="en-US" sz="6000" b="1" dirty="0">
                <a:solidFill>
                  <a:schemeClr val="bg1"/>
                </a:solidFill>
              </a:rPr>
              <a:t>METHODS</a:t>
            </a:r>
          </a:p>
        </p:txBody>
      </p:sp>
    </p:spTree>
    <p:extLst>
      <p:ext uri="{BB962C8B-B14F-4D97-AF65-F5344CB8AC3E}">
        <p14:creationId xmlns:p14="http://schemas.microsoft.com/office/powerpoint/2010/main" val="194360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147846" y="48565"/>
            <a:ext cx="10515600" cy="976827"/>
          </a:xfrm>
        </p:spPr>
        <p:txBody>
          <a:bodyPr>
            <a:normAutofit fontScale="90000"/>
          </a:bodyPr>
          <a:lstStyle/>
          <a:p>
            <a:r>
              <a:rPr lang="en-US" b="1" dirty="0">
                <a:solidFill>
                  <a:schemeClr val="bg1"/>
                </a:solidFill>
              </a:rPr>
              <a:t>Study population: Adults ≥15, self-report new HIV diagnosis, HIV tested July 2019 – July 2021</a:t>
            </a:r>
          </a:p>
        </p:txBody>
      </p:sp>
      <p:grpSp>
        <p:nvGrpSpPr>
          <p:cNvPr id="9" name="Group 8">
            <a:extLst>
              <a:ext uri="{FF2B5EF4-FFF2-40B4-BE49-F238E27FC236}">
                <a16:creationId xmlns:a16="http://schemas.microsoft.com/office/drawing/2014/main" id="{9387F823-A401-48CD-86AD-11063EE43574}"/>
              </a:ext>
            </a:extLst>
          </p:cNvPr>
          <p:cNvGrpSpPr/>
          <p:nvPr/>
        </p:nvGrpSpPr>
        <p:grpSpPr>
          <a:xfrm>
            <a:off x="1182625" y="1220414"/>
            <a:ext cx="9826751" cy="640677"/>
            <a:chOff x="1182625" y="1220414"/>
            <a:chExt cx="9826751" cy="640677"/>
          </a:xfrm>
        </p:grpSpPr>
        <p:sp>
          <p:nvSpPr>
            <p:cNvPr id="16" name="Rectangle: Rounded Corners 15">
              <a:extLst>
                <a:ext uri="{FF2B5EF4-FFF2-40B4-BE49-F238E27FC236}">
                  <a16:creationId xmlns:a16="http://schemas.microsoft.com/office/drawing/2014/main" id="{29CD954E-F38F-4FB6-9862-F404B139EB9B}"/>
                </a:ext>
              </a:extLst>
            </p:cNvPr>
            <p:cNvSpPr/>
            <p:nvPr/>
          </p:nvSpPr>
          <p:spPr>
            <a:xfrm>
              <a:off x="1182625" y="1220414"/>
              <a:ext cx="2680589" cy="63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17,908</a:t>
              </a:r>
            </a:p>
          </p:txBody>
        </p:sp>
        <p:sp>
          <p:nvSpPr>
            <p:cNvPr id="5" name="Rectangle: Rounded Corners 4">
              <a:extLst>
                <a:ext uri="{FF2B5EF4-FFF2-40B4-BE49-F238E27FC236}">
                  <a16:creationId xmlns:a16="http://schemas.microsoft.com/office/drawing/2014/main" id="{AFA14A5D-6B9B-4341-9870-307EA6523563}"/>
                </a:ext>
              </a:extLst>
            </p:cNvPr>
            <p:cNvSpPr/>
            <p:nvPr/>
          </p:nvSpPr>
          <p:spPr>
            <a:xfrm>
              <a:off x="7431071" y="1227711"/>
              <a:ext cx="3578305" cy="633380"/>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HIV + by national HTS algorithm</a:t>
              </a:r>
            </a:p>
          </p:txBody>
        </p:sp>
      </p:grpSp>
      <p:cxnSp>
        <p:nvCxnSpPr>
          <p:cNvPr id="23" name="Straight Connector 22">
            <a:extLst>
              <a:ext uri="{FF2B5EF4-FFF2-40B4-BE49-F238E27FC236}">
                <a16:creationId xmlns:a16="http://schemas.microsoft.com/office/drawing/2014/main" id="{D24F0284-31B9-4487-8955-88512746B80B}"/>
              </a:ext>
            </a:extLst>
          </p:cNvPr>
          <p:cNvCxnSpPr>
            <a:cxnSpLocks/>
          </p:cNvCxnSpPr>
          <p:nvPr/>
        </p:nvCxnSpPr>
        <p:spPr>
          <a:xfrm>
            <a:off x="9389970" y="34662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97A077-75F0-4492-AACE-4E4DC54D0850}"/>
              </a:ext>
            </a:extLst>
          </p:cNvPr>
          <p:cNvCxnSpPr>
            <a:cxnSpLocks/>
          </p:cNvCxnSpPr>
          <p:nvPr/>
        </p:nvCxnSpPr>
        <p:spPr>
          <a:xfrm>
            <a:off x="9389970" y="346624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E54EF10-542A-40C8-BD9E-6E3E06FC2DD0}"/>
              </a:ext>
            </a:extLst>
          </p:cNvPr>
          <p:cNvCxnSpPr>
            <a:cxnSpLocks/>
          </p:cNvCxnSpPr>
          <p:nvPr/>
        </p:nvCxnSpPr>
        <p:spPr>
          <a:xfrm>
            <a:off x="6578688" y="6570017"/>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71F33F5D-6187-4D75-85F6-EC282BF20466}"/>
              </a:ext>
            </a:extLst>
          </p:cNvPr>
          <p:cNvGrpSpPr/>
          <p:nvPr/>
        </p:nvGrpSpPr>
        <p:grpSpPr>
          <a:xfrm>
            <a:off x="1182626" y="1828654"/>
            <a:ext cx="9826750" cy="1207331"/>
            <a:chOff x="1182626" y="1828654"/>
            <a:chExt cx="9826750" cy="1207331"/>
          </a:xfrm>
        </p:grpSpPr>
        <p:cxnSp>
          <p:nvCxnSpPr>
            <p:cNvPr id="99" name="Straight Arrow Connector 98">
              <a:extLst>
                <a:ext uri="{FF2B5EF4-FFF2-40B4-BE49-F238E27FC236}">
                  <a16:creationId xmlns:a16="http://schemas.microsoft.com/office/drawing/2014/main" id="{87188D68-E90E-4419-B01A-FB9646092273}"/>
                </a:ext>
              </a:extLst>
            </p:cNvPr>
            <p:cNvCxnSpPr>
              <a:cxnSpLocks/>
            </p:cNvCxnSpPr>
            <p:nvPr/>
          </p:nvCxnSpPr>
          <p:spPr>
            <a:xfrm>
              <a:off x="2522918" y="2029577"/>
              <a:ext cx="2001076" cy="873"/>
            </a:xfrm>
            <a:prstGeom prst="straightConnector1">
              <a:avLst/>
            </a:prstGeom>
            <a:ln w="76200">
              <a:solidFill>
                <a:srgbClr val="8FAADC"/>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436E7023-CB26-4658-8986-BC90FA00424C}"/>
                </a:ext>
              </a:extLst>
            </p:cNvPr>
            <p:cNvSpPr/>
            <p:nvPr/>
          </p:nvSpPr>
          <p:spPr>
            <a:xfrm>
              <a:off x="1182626" y="2391074"/>
              <a:ext cx="2680589" cy="63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14,808 </a:t>
              </a:r>
            </a:p>
          </p:txBody>
        </p:sp>
        <p:cxnSp>
          <p:nvCxnSpPr>
            <p:cNvPr id="30" name="Straight Arrow Connector 29">
              <a:extLst>
                <a:ext uri="{FF2B5EF4-FFF2-40B4-BE49-F238E27FC236}">
                  <a16:creationId xmlns:a16="http://schemas.microsoft.com/office/drawing/2014/main" id="{CDA20AD9-4A31-404B-8483-1FF42E605511}"/>
                </a:ext>
              </a:extLst>
            </p:cNvPr>
            <p:cNvCxnSpPr>
              <a:cxnSpLocks/>
              <a:stCxn id="16" idx="2"/>
              <a:endCxn id="74" idx="0"/>
            </p:cNvCxnSpPr>
            <p:nvPr/>
          </p:nvCxnSpPr>
          <p:spPr>
            <a:xfrm>
              <a:off x="2522920" y="1853793"/>
              <a:ext cx="1" cy="5372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CB635C96-AC0F-416E-ABC2-E1A3A8D10631}"/>
                </a:ext>
              </a:extLst>
            </p:cNvPr>
            <p:cNvSpPr/>
            <p:nvPr/>
          </p:nvSpPr>
          <p:spPr>
            <a:xfrm>
              <a:off x="4523993" y="1828654"/>
              <a:ext cx="1818843" cy="537281"/>
            </a:xfrm>
            <a:prstGeom prst="roundRect">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rPr>
                <a:t>3,100</a:t>
              </a:r>
            </a:p>
          </p:txBody>
        </p:sp>
        <p:sp>
          <p:nvSpPr>
            <p:cNvPr id="15" name="Rectangle: Rounded Corners 14">
              <a:extLst>
                <a:ext uri="{FF2B5EF4-FFF2-40B4-BE49-F238E27FC236}">
                  <a16:creationId xmlns:a16="http://schemas.microsoft.com/office/drawing/2014/main" id="{40ED64E5-FD88-4749-A60A-D33804213987}"/>
                </a:ext>
              </a:extLst>
            </p:cNvPr>
            <p:cNvSpPr/>
            <p:nvPr/>
          </p:nvSpPr>
          <p:spPr>
            <a:xfrm>
              <a:off x="7423140" y="2402606"/>
              <a:ext cx="3586236" cy="633379"/>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Offered/accepted recency testing</a:t>
              </a:r>
            </a:p>
          </p:txBody>
        </p:sp>
      </p:grpSp>
      <p:grpSp>
        <p:nvGrpSpPr>
          <p:cNvPr id="13" name="Group 12">
            <a:extLst>
              <a:ext uri="{FF2B5EF4-FFF2-40B4-BE49-F238E27FC236}">
                <a16:creationId xmlns:a16="http://schemas.microsoft.com/office/drawing/2014/main" id="{72D6AA03-314C-48B6-B254-F92745EC0E97}"/>
              </a:ext>
            </a:extLst>
          </p:cNvPr>
          <p:cNvGrpSpPr/>
          <p:nvPr/>
        </p:nvGrpSpPr>
        <p:grpSpPr>
          <a:xfrm>
            <a:off x="1182624" y="4107285"/>
            <a:ext cx="9826747" cy="1303088"/>
            <a:chOff x="1182624" y="4107285"/>
            <a:chExt cx="9826747" cy="1303088"/>
          </a:xfrm>
        </p:grpSpPr>
        <p:cxnSp>
          <p:nvCxnSpPr>
            <p:cNvPr id="102" name="Straight Arrow Connector 101">
              <a:extLst>
                <a:ext uri="{FF2B5EF4-FFF2-40B4-BE49-F238E27FC236}">
                  <a16:creationId xmlns:a16="http://schemas.microsoft.com/office/drawing/2014/main" id="{ABD573B0-743A-442C-B95C-40323BE65EAE}"/>
                </a:ext>
              </a:extLst>
            </p:cNvPr>
            <p:cNvCxnSpPr>
              <a:cxnSpLocks/>
            </p:cNvCxnSpPr>
            <p:nvPr/>
          </p:nvCxnSpPr>
          <p:spPr>
            <a:xfrm>
              <a:off x="2503849" y="4345986"/>
              <a:ext cx="2001076" cy="873"/>
            </a:xfrm>
            <a:prstGeom prst="straightConnector1">
              <a:avLst/>
            </a:prstGeom>
            <a:ln w="76200">
              <a:solidFill>
                <a:srgbClr val="8FAADC"/>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Rounded Corners 78">
              <a:extLst>
                <a:ext uri="{FF2B5EF4-FFF2-40B4-BE49-F238E27FC236}">
                  <a16:creationId xmlns:a16="http://schemas.microsoft.com/office/drawing/2014/main" id="{B5BC0611-0D72-4511-86A4-D5252968F690}"/>
                </a:ext>
              </a:extLst>
            </p:cNvPr>
            <p:cNvSpPr/>
            <p:nvPr/>
          </p:nvSpPr>
          <p:spPr>
            <a:xfrm>
              <a:off x="1182624" y="4732394"/>
              <a:ext cx="2680589" cy="63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1,291</a:t>
              </a:r>
            </a:p>
          </p:txBody>
        </p:sp>
        <p:cxnSp>
          <p:nvCxnSpPr>
            <p:cNvPr id="86" name="Straight Arrow Connector 85">
              <a:extLst>
                <a:ext uri="{FF2B5EF4-FFF2-40B4-BE49-F238E27FC236}">
                  <a16:creationId xmlns:a16="http://schemas.microsoft.com/office/drawing/2014/main" id="{CF9B50D0-2427-474E-AFCE-3BFC872C9F7C}"/>
                </a:ext>
              </a:extLst>
            </p:cNvPr>
            <p:cNvCxnSpPr>
              <a:cxnSpLocks/>
              <a:stCxn id="75" idx="2"/>
              <a:endCxn id="79" idx="0"/>
            </p:cNvCxnSpPr>
            <p:nvPr/>
          </p:nvCxnSpPr>
          <p:spPr>
            <a:xfrm flipH="1">
              <a:off x="2522919" y="4195113"/>
              <a:ext cx="1" cy="5372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6" name="Rectangle: Rounded Corners 95">
              <a:extLst>
                <a:ext uri="{FF2B5EF4-FFF2-40B4-BE49-F238E27FC236}">
                  <a16:creationId xmlns:a16="http://schemas.microsoft.com/office/drawing/2014/main" id="{4841E3AA-B111-4FE3-8CFF-531FBA060B28}"/>
                </a:ext>
              </a:extLst>
            </p:cNvPr>
            <p:cNvSpPr/>
            <p:nvPr/>
          </p:nvSpPr>
          <p:spPr>
            <a:xfrm>
              <a:off x="4523993" y="4107285"/>
              <a:ext cx="1818843" cy="537281"/>
            </a:xfrm>
            <a:prstGeom prst="roundRect">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rPr>
                <a:t>12,445 </a:t>
              </a:r>
            </a:p>
          </p:txBody>
        </p:sp>
        <p:sp>
          <p:nvSpPr>
            <p:cNvPr id="6" name="Rectangle: Rounded Corners 5">
              <a:extLst>
                <a:ext uri="{FF2B5EF4-FFF2-40B4-BE49-F238E27FC236}">
                  <a16:creationId xmlns:a16="http://schemas.microsoft.com/office/drawing/2014/main" id="{513347F3-7066-42D5-A070-113D318A746F}"/>
                </a:ext>
              </a:extLst>
            </p:cNvPr>
            <p:cNvSpPr/>
            <p:nvPr/>
          </p:nvSpPr>
          <p:spPr>
            <a:xfrm>
              <a:off x="7423140" y="4743926"/>
              <a:ext cx="3586231" cy="666447"/>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RTRI Recent</a:t>
              </a:r>
            </a:p>
          </p:txBody>
        </p:sp>
      </p:grpSp>
      <p:grpSp>
        <p:nvGrpSpPr>
          <p:cNvPr id="12" name="Group 11">
            <a:extLst>
              <a:ext uri="{FF2B5EF4-FFF2-40B4-BE49-F238E27FC236}">
                <a16:creationId xmlns:a16="http://schemas.microsoft.com/office/drawing/2014/main" id="{17B208E3-92E7-496C-8FB4-B106F0F42EEA}"/>
              </a:ext>
            </a:extLst>
          </p:cNvPr>
          <p:cNvGrpSpPr/>
          <p:nvPr/>
        </p:nvGrpSpPr>
        <p:grpSpPr>
          <a:xfrm>
            <a:off x="1182625" y="2921833"/>
            <a:ext cx="9826751" cy="1285218"/>
            <a:chOff x="1182625" y="2921833"/>
            <a:chExt cx="9826751" cy="1285218"/>
          </a:xfrm>
        </p:grpSpPr>
        <p:cxnSp>
          <p:nvCxnSpPr>
            <p:cNvPr id="101" name="Straight Arrow Connector 100">
              <a:extLst>
                <a:ext uri="{FF2B5EF4-FFF2-40B4-BE49-F238E27FC236}">
                  <a16:creationId xmlns:a16="http://schemas.microsoft.com/office/drawing/2014/main" id="{8D9FF0A2-89C1-46EF-8640-C39BAE7F3144}"/>
                </a:ext>
              </a:extLst>
            </p:cNvPr>
            <p:cNvCxnSpPr>
              <a:cxnSpLocks/>
            </p:cNvCxnSpPr>
            <p:nvPr/>
          </p:nvCxnSpPr>
          <p:spPr>
            <a:xfrm>
              <a:off x="2522918" y="3215902"/>
              <a:ext cx="2001076" cy="873"/>
            </a:xfrm>
            <a:prstGeom prst="straightConnector1">
              <a:avLst/>
            </a:prstGeom>
            <a:ln w="76200">
              <a:solidFill>
                <a:srgbClr val="8FAADC"/>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Rounded Corners 74">
              <a:extLst>
                <a:ext uri="{FF2B5EF4-FFF2-40B4-BE49-F238E27FC236}">
                  <a16:creationId xmlns:a16="http://schemas.microsoft.com/office/drawing/2014/main" id="{58BC78B9-58DB-4EBF-B4DE-1C4B583F6DB0}"/>
                </a:ext>
              </a:extLst>
            </p:cNvPr>
            <p:cNvSpPr/>
            <p:nvPr/>
          </p:nvSpPr>
          <p:spPr>
            <a:xfrm>
              <a:off x="1182625" y="3561734"/>
              <a:ext cx="2680589" cy="63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13,736</a:t>
              </a:r>
            </a:p>
          </p:txBody>
        </p:sp>
        <p:cxnSp>
          <p:nvCxnSpPr>
            <p:cNvPr id="83" name="Straight Arrow Connector 82">
              <a:extLst>
                <a:ext uri="{FF2B5EF4-FFF2-40B4-BE49-F238E27FC236}">
                  <a16:creationId xmlns:a16="http://schemas.microsoft.com/office/drawing/2014/main" id="{4F65DF8C-C266-4AA8-8F1C-663C913ACD81}"/>
                </a:ext>
              </a:extLst>
            </p:cNvPr>
            <p:cNvCxnSpPr>
              <a:cxnSpLocks/>
              <a:stCxn id="74" idx="2"/>
              <a:endCxn id="75" idx="0"/>
            </p:cNvCxnSpPr>
            <p:nvPr/>
          </p:nvCxnSpPr>
          <p:spPr>
            <a:xfrm flipH="1">
              <a:off x="2522920" y="3024453"/>
              <a:ext cx="1" cy="5372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93">
              <a:extLst>
                <a:ext uri="{FF2B5EF4-FFF2-40B4-BE49-F238E27FC236}">
                  <a16:creationId xmlns:a16="http://schemas.microsoft.com/office/drawing/2014/main" id="{BC1B120D-6330-4DF8-9FE3-7221264D9665}"/>
                </a:ext>
              </a:extLst>
            </p:cNvPr>
            <p:cNvSpPr/>
            <p:nvPr/>
          </p:nvSpPr>
          <p:spPr>
            <a:xfrm>
              <a:off x="4504925" y="2921833"/>
              <a:ext cx="1818843" cy="537281"/>
            </a:xfrm>
            <a:prstGeom prst="roundRect">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rPr>
                <a:t>1,072 </a:t>
              </a:r>
            </a:p>
          </p:txBody>
        </p:sp>
        <p:sp>
          <p:nvSpPr>
            <p:cNvPr id="62" name="Rectangle: Rounded Corners 61">
              <a:extLst>
                <a:ext uri="{FF2B5EF4-FFF2-40B4-BE49-F238E27FC236}">
                  <a16:creationId xmlns:a16="http://schemas.microsoft.com/office/drawing/2014/main" id="{064EA112-708A-473B-9DD4-E163B795EB59}"/>
                </a:ext>
              </a:extLst>
            </p:cNvPr>
            <p:cNvSpPr/>
            <p:nvPr/>
          </p:nvSpPr>
          <p:spPr>
            <a:xfrm>
              <a:off x="7423141" y="3573671"/>
              <a:ext cx="3586235" cy="633380"/>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Eligible</a:t>
              </a:r>
            </a:p>
          </p:txBody>
        </p:sp>
      </p:grpSp>
      <p:grpSp>
        <p:nvGrpSpPr>
          <p:cNvPr id="14" name="Group 13">
            <a:extLst>
              <a:ext uri="{FF2B5EF4-FFF2-40B4-BE49-F238E27FC236}">
                <a16:creationId xmlns:a16="http://schemas.microsoft.com/office/drawing/2014/main" id="{14533E39-DBF0-46C7-843E-313A81951675}"/>
              </a:ext>
            </a:extLst>
          </p:cNvPr>
          <p:cNvGrpSpPr/>
          <p:nvPr/>
        </p:nvGrpSpPr>
        <p:grpSpPr>
          <a:xfrm>
            <a:off x="1182624" y="5292737"/>
            <a:ext cx="9826746" cy="1255229"/>
            <a:chOff x="1182624" y="5292737"/>
            <a:chExt cx="9826746" cy="1255229"/>
          </a:xfrm>
        </p:grpSpPr>
        <p:cxnSp>
          <p:nvCxnSpPr>
            <p:cNvPr id="103" name="Straight Arrow Connector 102">
              <a:extLst>
                <a:ext uri="{FF2B5EF4-FFF2-40B4-BE49-F238E27FC236}">
                  <a16:creationId xmlns:a16="http://schemas.microsoft.com/office/drawing/2014/main" id="{7DE1395E-899B-4A3A-9F8C-FF1B7786C5F5}"/>
                </a:ext>
              </a:extLst>
            </p:cNvPr>
            <p:cNvCxnSpPr>
              <a:cxnSpLocks/>
            </p:cNvCxnSpPr>
            <p:nvPr/>
          </p:nvCxnSpPr>
          <p:spPr>
            <a:xfrm>
              <a:off x="2545074" y="5542430"/>
              <a:ext cx="2001076" cy="873"/>
            </a:xfrm>
            <a:prstGeom prst="straightConnector1">
              <a:avLst/>
            </a:prstGeom>
            <a:ln w="76200">
              <a:solidFill>
                <a:srgbClr val="8FAADC"/>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D5DAB4FB-C69D-4A62-9BB8-58BF29434858}"/>
                </a:ext>
              </a:extLst>
            </p:cNvPr>
            <p:cNvSpPr/>
            <p:nvPr/>
          </p:nvSpPr>
          <p:spPr>
            <a:xfrm>
              <a:off x="1182624" y="5903055"/>
              <a:ext cx="2680589" cy="63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1,064</a:t>
              </a:r>
            </a:p>
          </p:txBody>
        </p:sp>
        <p:cxnSp>
          <p:nvCxnSpPr>
            <p:cNvPr id="89" name="Straight Arrow Connector 88">
              <a:extLst>
                <a:ext uri="{FF2B5EF4-FFF2-40B4-BE49-F238E27FC236}">
                  <a16:creationId xmlns:a16="http://schemas.microsoft.com/office/drawing/2014/main" id="{6A9EE677-6DF3-4961-AA19-E754850CA856}"/>
                </a:ext>
              </a:extLst>
            </p:cNvPr>
            <p:cNvCxnSpPr>
              <a:cxnSpLocks/>
              <a:stCxn id="79" idx="2"/>
              <a:endCxn id="80" idx="0"/>
            </p:cNvCxnSpPr>
            <p:nvPr/>
          </p:nvCxnSpPr>
          <p:spPr>
            <a:xfrm>
              <a:off x="2522919" y="5365773"/>
              <a:ext cx="0" cy="5372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CB66BB8C-770A-4696-98FF-9715698B2952}"/>
                </a:ext>
              </a:extLst>
            </p:cNvPr>
            <p:cNvSpPr/>
            <p:nvPr/>
          </p:nvSpPr>
          <p:spPr>
            <a:xfrm>
              <a:off x="4523993" y="5292737"/>
              <a:ext cx="1818843" cy="537281"/>
            </a:xfrm>
            <a:prstGeom prst="roundRect">
              <a:avLst/>
            </a:prstGeom>
            <a:solidFill>
              <a:srgbClr val="8FAADC"/>
            </a:solidFill>
            <a:ln>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mj-lt"/>
                </a:rPr>
                <a:t>227</a:t>
              </a:r>
            </a:p>
          </p:txBody>
        </p:sp>
        <p:sp>
          <p:nvSpPr>
            <p:cNvPr id="63" name="Rectangle: Rounded Corners 62">
              <a:extLst>
                <a:ext uri="{FF2B5EF4-FFF2-40B4-BE49-F238E27FC236}">
                  <a16:creationId xmlns:a16="http://schemas.microsoft.com/office/drawing/2014/main" id="{6953154E-32CA-48A2-A59B-D9886DABCC6C}"/>
                </a:ext>
              </a:extLst>
            </p:cNvPr>
            <p:cNvSpPr/>
            <p:nvPr/>
          </p:nvSpPr>
          <p:spPr>
            <a:xfrm>
              <a:off x="7423139" y="5914586"/>
              <a:ext cx="3586231" cy="633380"/>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j-lt"/>
                </a:rPr>
                <a:t>With VL result</a:t>
              </a:r>
            </a:p>
          </p:txBody>
        </p:sp>
      </p:grpSp>
    </p:spTree>
    <p:extLst>
      <p:ext uri="{BB962C8B-B14F-4D97-AF65-F5344CB8AC3E}">
        <p14:creationId xmlns:p14="http://schemas.microsoft.com/office/powerpoint/2010/main" val="2873615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7F-579A-4217-A4DB-178CAAB19CDB}"/>
              </a:ext>
            </a:extLst>
          </p:cNvPr>
          <p:cNvSpPr>
            <a:spLocks noGrp="1"/>
          </p:cNvSpPr>
          <p:nvPr>
            <p:ph type="title"/>
          </p:nvPr>
        </p:nvSpPr>
        <p:spPr>
          <a:xfrm>
            <a:off x="269240" y="88900"/>
            <a:ext cx="10515600" cy="976827"/>
          </a:xfrm>
        </p:spPr>
        <p:txBody>
          <a:bodyPr/>
          <a:lstStyle/>
          <a:p>
            <a:r>
              <a:rPr lang="en-US" b="1" dirty="0">
                <a:solidFill>
                  <a:schemeClr val="bg1"/>
                </a:solidFill>
              </a:rPr>
              <a:t>Statistical Analysis</a:t>
            </a:r>
          </a:p>
        </p:txBody>
      </p:sp>
      <p:sp>
        <p:nvSpPr>
          <p:cNvPr id="3" name="Content Placeholder 2">
            <a:extLst>
              <a:ext uri="{FF2B5EF4-FFF2-40B4-BE49-F238E27FC236}">
                <a16:creationId xmlns:a16="http://schemas.microsoft.com/office/drawing/2014/main" id="{A66504E3-0942-4637-B8A2-579E9D5C2B56}"/>
              </a:ext>
            </a:extLst>
          </p:cNvPr>
          <p:cNvSpPr>
            <a:spLocks noGrp="1"/>
          </p:cNvSpPr>
          <p:nvPr>
            <p:ph idx="1"/>
          </p:nvPr>
        </p:nvSpPr>
        <p:spPr>
          <a:xfrm>
            <a:off x="133004" y="1507671"/>
            <a:ext cx="11937076" cy="3476898"/>
          </a:xfrm>
        </p:spPr>
        <p:txBody>
          <a:bodyPr>
            <a:noAutofit/>
          </a:bodyPr>
          <a:lstStyle/>
          <a:p>
            <a:pPr marL="742950" indent="-742950" algn="ctr">
              <a:buAutoNum type="arabicPeriod"/>
            </a:pPr>
            <a:r>
              <a:rPr lang="en-US" sz="3600" b="1" dirty="0">
                <a:solidFill>
                  <a:schemeClr val="tx1">
                    <a:lumMod val="65000"/>
                    <a:lumOff val="35000"/>
                  </a:schemeClr>
                </a:solidFill>
                <a:latin typeface="Calibri" panose="020F0502020204030204" pitchFamily="34" charset="0"/>
                <a:cs typeface="Times New Roman" panose="02020603050405020304" pitchFamily="18" charset="0"/>
              </a:rPr>
              <a:t>We report misclassification as a proxy for non-disclosure of prior HIV diagnosis and ARV use.</a:t>
            </a:r>
          </a:p>
          <a:p>
            <a:pPr marL="742950" indent="-742950" algn="ctr">
              <a:buAutoNum type="arabicPeriod"/>
            </a:pPr>
            <a:endParaRPr lang="en-US" sz="1100" b="1" dirty="0">
              <a:solidFill>
                <a:schemeClr val="tx1">
                  <a:lumMod val="65000"/>
                  <a:lumOff val="35000"/>
                </a:schemeClr>
              </a:solidFill>
              <a:latin typeface="Calibri" panose="020F0502020204030204" pitchFamily="34" charset="0"/>
              <a:cs typeface="Times New Roman" panose="02020603050405020304" pitchFamily="18" charset="0"/>
            </a:endParaRPr>
          </a:p>
          <a:p>
            <a:pPr marL="742950" indent="-742950" algn="ctr">
              <a:buAutoNum type="arabicPeriod"/>
            </a:pPr>
            <a:r>
              <a:rPr lang="en-US" sz="3600" b="1" dirty="0">
                <a:solidFill>
                  <a:schemeClr val="tx1">
                    <a:lumMod val="65000"/>
                    <a:lumOff val="35000"/>
                  </a:schemeClr>
                </a:solidFill>
                <a:latin typeface="Calibri" panose="020F0502020204030204" pitchFamily="34" charset="0"/>
                <a:cs typeface="Times New Roman" panose="02020603050405020304" pitchFamily="18" charset="0"/>
              </a:rPr>
              <a:t>Prevalence of misclassification among RTRI recent infections by </a:t>
            </a:r>
            <a:r>
              <a:rPr lang="en-US" sz="3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demographic, testing setting, and time-period (pre- post-March 24, 2020 COVID-19 “stay-at-home” guidance).</a:t>
            </a:r>
            <a:r>
              <a:rPr lang="en-US" sz="4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000" b="1" dirty="0">
              <a:solidFill>
                <a:schemeClr val="tx1">
                  <a:lumMod val="65000"/>
                  <a:lumOff val="35000"/>
                </a:schemeClr>
              </a:solidFill>
              <a:latin typeface="Calibri" panose="020F0502020204030204" pitchFamily="34" charset="0"/>
              <a:cs typeface="Times New Roman" panose="02020603050405020304" pitchFamily="18" charset="0"/>
            </a:endParaRPr>
          </a:p>
          <a:p>
            <a:pPr marL="742950" indent="-742950" algn="ctr">
              <a:buAutoNum type="arabicPeriod"/>
            </a:pPr>
            <a:endParaRPr lang="en-US" sz="1100" b="1" dirty="0">
              <a:solidFill>
                <a:schemeClr val="tx1">
                  <a:lumMod val="65000"/>
                  <a:lumOff val="35000"/>
                </a:schemeClr>
              </a:solidFill>
              <a:latin typeface="Calibri" panose="020F0502020204030204" pitchFamily="34" charset="0"/>
              <a:cs typeface="Times New Roman" panose="02020603050405020304" pitchFamily="18" charset="0"/>
            </a:endParaRPr>
          </a:p>
          <a:p>
            <a:pPr marL="0" indent="0" algn="ctr">
              <a:buNone/>
            </a:pPr>
            <a:r>
              <a:rPr lang="en-US" sz="40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2. </a:t>
            </a:r>
            <a:r>
              <a:rPr lang="en-US" sz="36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Log-binomial regression modelling to analyze associations between </a:t>
            </a:r>
            <a:r>
              <a:rPr lang="en-US" sz="3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same variables</a:t>
            </a:r>
            <a:endParaRPr lang="en-US" sz="3600" b="1" dirty="0">
              <a:solidFill>
                <a:schemeClr val="tx1">
                  <a:lumMod val="65000"/>
                  <a:lumOff val="35000"/>
                </a:schemeClr>
              </a:solidFill>
              <a:latin typeface="+mj-lt"/>
            </a:endParaRPr>
          </a:p>
        </p:txBody>
      </p:sp>
    </p:spTree>
    <p:extLst>
      <p:ext uri="{BB962C8B-B14F-4D97-AF65-F5344CB8AC3E}">
        <p14:creationId xmlns:p14="http://schemas.microsoft.com/office/powerpoint/2010/main" val="145112740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696693E289A8E648B79FE50524B9F735" ma:contentTypeVersion="22" ma:contentTypeDescription="NGO Document content type" ma:contentTypeScope="" ma:versionID="53f3c4687d541eef7ca81be36d724b68">
  <xsd:schema xmlns:xsd="http://www.w3.org/2001/XMLSchema" xmlns:xs="http://www.w3.org/2001/XMLSchema" xmlns:p="http://schemas.microsoft.com/office/2006/metadata/properties" xmlns:ns2="c629780e-db83-45bc-a257-7c8c4fd6b9cb" xmlns:ns3="335b5c5a-a0c9-416e-9032-6454cebfcc03" targetNamespace="http://schemas.microsoft.com/office/2006/metadata/properties" ma:root="true" ma:fieldsID="bd7c3ce460ab3a3fc2b9bd6aed09baa7" ns2:_="" ns3:_="">
    <xsd:import namespace="c629780e-db83-45bc-a257-7c8c4fd6b9cb"/>
    <xsd:import namespace="335b5c5a-a0c9-416e-9032-6454cebfcc03"/>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b5c5a-a0c9-416e-9032-6454cebfcc03"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335b5c5a-a0c9-416e-9032-6454cebfcc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D84507-420A-4DD3-B700-992AF8B9FDC9}">
  <ds:schemaRefs>
    <ds:schemaRef ds:uri="http://schemas.microsoft.com/sharepoint/v3/contenttype/forms"/>
  </ds:schemaRefs>
</ds:datastoreItem>
</file>

<file path=customXml/itemProps2.xml><?xml version="1.0" encoding="utf-8"?>
<ds:datastoreItem xmlns:ds="http://schemas.openxmlformats.org/officeDocument/2006/customXml" ds:itemID="{31C45882-AD44-4C74-8CB1-AF198372DFBB}"/>
</file>

<file path=customXml/itemProps3.xml><?xml version="1.0" encoding="utf-8"?>
<ds:datastoreItem xmlns:ds="http://schemas.openxmlformats.org/officeDocument/2006/customXml" ds:itemID="{DAA68F9A-1C99-4D3E-A526-1F3CAB29DB1E}">
  <ds:schemaRefs>
    <ds:schemaRef ds:uri="c629780e-db83-45bc-a257-7c8c4fd6b9cb"/>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335b5c5a-a0c9-416e-9032-6454cebfcc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19584</TotalTime>
  <Words>2212</Words>
  <Application>Microsoft Office PowerPoint</Application>
  <PresentationFormat>Widescreen</PresentationFormat>
  <Paragraphs>238</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Amasis MT Pro Black</vt:lpstr>
      <vt:lpstr>Arial</vt:lpstr>
      <vt:lpstr>Calibri</vt:lpstr>
      <vt:lpstr>Calibri Light</vt:lpstr>
      <vt:lpstr>Times New Roman</vt:lpstr>
      <vt:lpstr>Office Theme</vt:lpstr>
      <vt:lpstr>Have we met before?  Understanding predictors of repeat HIV testing in Eswatini using HIV-1 recent infection surveillance data  </vt:lpstr>
      <vt:lpstr>Accurate Data to Assess Global Treatment Targets are Critical</vt:lpstr>
      <vt:lpstr>Repeat Testing Makes Monitoring Targets to Progress Challenging</vt:lpstr>
      <vt:lpstr>PowerPoint Presentation</vt:lpstr>
      <vt:lpstr>Eswatini HIV-1 Recent Infection Surveillance</vt:lpstr>
      <vt:lpstr>Recent Infection Testing Algorithm (RITA)</vt:lpstr>
      <vt:lpstr>PowerPoint Presentation</vt:lpstr>
      <vt:lpstr>Study population: Adults ≥15, self-report new HIV diagnosis, HIV tested July 2019 – July 2021</vt:lpstr>
      <vt:lpstr>Statistical Analysis</vt:lpstr>
      <vt:lpstr>PowerPoint Presentation</vt:lpstr>
      <vt:lpstr>Prevalence of misclassification among RTRI recent</vt:lpstr>
      <vt:lpstr>Prevalence of misclassification among RTRI recent</vt:lpstr>
      <vt:lpstr>Adjusted Relative Risk of Misclassification Among RTRI Recent</vt:lpstr>
      <vt:lpstr>Summary</vt:lpstr>
      <vt:lpstr>Limitations</vt:lpstr>
      <vt:lpstr>Public Health Implications</vt:lpstr>
      <vt:lpstr>Acknowledgements</vt:lpstr>
      <vt:lpstr>Extra Slides</vt:lpstr>
      <vt:lpstr>Unadjusted Relative Risk of Misclassification Among RTRI Recent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Felix Apana</dc:creator>
  <cp:lastModifiedBy>Steiner, Claire C.</cp:lastModifiedBy>
  <cp:revision>42</cp:revision>
  <dcterms:created xsi:type="dcterms:W3CDTF">2021-09-27T14:29:06Z</dcterms:created>
  <dcterms:modified xsi:type="dcterms:W3CDTF">2021-12-09T12:22:13Z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2021-10-26T17:14:18Z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11bb87cd-f8fc-47f1-a25d-62021eff86d5</vt:lpwstr>
  </property>
  <property fmtid="{D5CDD505-2E9C-101B-9397-08002B2CF9AE}" pid="8" name="MSIP_Label_8af03ff0-41c5-4c41-b55e-fabb8fae94be_ContentBits">
    <vt:lpwstr>0</vt:lpwstr>
  </property>
  <property fmtid="{D5CDD505-2E9C-101B-9397-08002B2CF9AE}" pid="9" name="ContentTypeId">
    <vt:lpwstr>0x01010033CF86A3E53F48B7ADBBC140A8AF8FA700696693E289A8E648B79FE50524B9F735</vt:lpwstr>
  </property>
  <property fmtid="{D5CDD505-2E9C-101B-9397-08002B2CF9AE}" pid="10" name="NGOOnlineKeywords">
    <vt:lpwstr/>
  </property>
  <property fmtid="{D5CDD505-2E9C-101B-9397-08002B2CF9AE}" pid="11" name="NGOOnlineDocumentType">
    <vt:lpwstr/>
  </property>
</Properties>
</file>