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1" r:id="rId6"/>
    <p:sldId id="325" r:id="rId7"/>
    <p:sldId id="326" r:id="rId8"/>
    <p:sldId id="257"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73" r:id="rId37"/>
    <p:sldId id="355" r:id="rId38"/>
    <p:sldId id="356" r:id="rId39"/>
    <p:sldId id="357" r:id="rId40"/>
    <p:sldId id="358" r:id="rId41"/>
    <p:sldId id="359"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4" r:id="rId55"/>
    <p:sldId id="375" r:id="rId56"/>
  </p:sldIdLst>
  <p:sldSz cx="10688638" cy="756285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di, Surbhi V. (CDC/DDPHSIS/CGH/DGHT)" initials="MSV(" lastIdx="11" clrIdx="0">
    <p:extLst>
      <p:ext uri="{19B8F6BF-5375-455C-9EA6-DF929625EA0E}">
        <p15:presenceInfo xmlns:p15="http://schemas.microsoft.com/office/powerpoint/2012/main" userId="S-1-5-21-1207783550-2075000910-922709458-176790" providerId="AD"/>
      </p:ext>
    </p:extLst>
  </p:cmAuthor>
  <p:cmAuthor id="2" name="Nandita Sugandhi" initials="NS" lastIdx="6" clrIdx="1">
    <p:extLst>
      <p:ext uri="{19B8F6BF-5375-455C-9EA6-DF929625EA0E}">
        <p15:presenceInfo xmlns:p15="http://schemas.microsoft.com/office/powerpoint/2012/main" userId="Nandita Sugand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552"/>
    <a:srgbClr val="6CADDF"/>
    <a:srgbClr val="C4D8E2"/>
    <a:srgbClr val="A7D500"/>
    <a:srgbClr val="8E0F56"/>
    <a:srgbClr val="1D4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7" autoAdjust="0"/>
    <p:restoredTop sz="94660" autoAdjust="0"/>
  </p:normalViewPr>
  <p:slideViewPr>
    <p:cSldViewPr showGuides="1">
      <p:cViewPr varScale="1">
        <p:scale>
          <a:sx n="112" d="100"/>
          <a:sy n="112" d="100"/>
        </p:scale>
        <p:origin x="816" y="200"/>
      </p:cViewPr>
      <p:guideLst/>
    </p:cSldViewPr>
  </p:slideViewPr>
  <p:outlineViewPr>
    <p:cViewPr>
      <p:scale>
        <a:sx n="33" d="100"/>
        <a:sy n="33" d="100"/>
      </p:scale>
      <p:origin x="8" y="37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E0C658-B317-4936-927A-02AC48C40F56}"/>
              </a:ext>
            </a:extLst>
          </p:cNvPr>
          <p:cNvSpPr/>
          <p:nvPr userDrawn="1"/>
        </p:nvSpPr>
        <p:spPr>
          <a:xfrm>
            <a:off x="766293" y="0"/>
            <a:ext cx="4578026" cy="4327301"/>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D58CE0-3B90-45F7-A076-52EF671E4E50}"/>
              </a:ext>
            </a:extLst>
          </p:cNvPr>
          <p:cNvSpPr txBox="1"/>
          <p:nvPr userDrawn="1"/>
        </p:nvSpPr>
        <p:spPr>
          <a:xfrm>
            <a:off x="1107583" y="3246952"/>
            <a:ext cx="3805707" cy="400110"/>
          </a:xfrm>
          <a:prstGeom prst="rect">
            <a:avLst/>
          </a:prstGeom>
          <a:noFill/>
        </p:spPr>
        <p:txBody>
          <a:bodyPr wrap="square" rtlCol="0">
            <a:spAutoFit/>
          </a:bodyPr>
          <a:lstStyle/>
          <a:p>
            <a:r>
              <a:rPr lang="en-US" sz="2000" b="1" dirty="0">
                <a:solidFill>
                  <a:srgbClr val="C4D8E2"/>
                </a:solidFill>
                <a:latin typeface="Arial" panose="020B0604020202020204" pitchFamily="34" charset="0"/>
                <a:cs typeface="Arial" panose="020B0604020202020204" pitchFamily="34" charset="0"/>
              </a:rPr>
              <a:t>Counseling for Caregivers</a:t>
            </a:r>
          </a:p>
        </p:txBody>
      </p:sp>
      <p:pic>
        <p:nvPicPr>
          <p:cNvPr id="19" name="Picture 18">
            <a:extLst>
              <a:ext uri="{FF2B5EF4-FFF2-40B4-BE49-F238E27FC236}">
                <a16:creationId xmlns:a16="http://schemas.microsoft.com/office/drawing/2014/main" id="{F8A70C1D-E12E-4D32-8B6E-43E10025103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003474" y="6757251"/>
            <a:ext cx="2916238" cy="588759"/>
          </a:xfrm>
          <a:prstGeom prst="rect">
            <a:avLst/>
          </a:prstGeom>
        </p:spPr>
      </p:pic>
      <p:sp>
        <p:nvSpPr>
          <p:cNvPr id="20" name="TextBox 19">
            <a:extLst>
              <a:ext uri="{FF2B5EF4-FFF2-40B4-BE49-F238E27FC236}">
                <a16:creationId xmlns:a16="http://schemas.microsoft.com/office/drawing/2014/main" id="{8AF7375E-EE98-4ECD-B0EE-8555CA05D50E}"/>
              </a:ext>
            </a:extLst>
          </p:cNvPr>
          <p:cNvSpPr txBox="1"/>
          <p:nvPr userDrawn="1"/>
        </p:nvSpPr>
        <p:spPr>
          <a:xfrm>
            <a:off x="1107582" y="835603"/>
            <a:ext cx="4084337" cy="2062103"/>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Administering LPV/r Oral Granules to Infants and Children</a:t>
            </a:r>
          </a:p>
        </p:txBody>
      </p:sp>
      <p:pic>
        <p:nvPicPr>
          <p:cNvPr id="8" name="Picture 7">
            <a:extLst>
              <a:ext uri="{FF2B5EF4-FFF2-40B4-BE49-F238E27FC236}">
                <a16:creationId xmlns:a16="http://schemas.microsoft.com/office/drawing/2014/main" id="{17562681-C0B8-0A4B-B5B4-8BC54E522463}"/>
              </a:ext>
            </a:extLst>
          </p:cNvPr>
          <p:cNvPicPr>
            <a:picLocks noChangeAspect="1"/>
          </p:cNvPicPr>
          <p:nvPr userDrawn="1"/>
        </p:nvPicPr>
        <p:blipFill rotWithShape="1">
          <a:blip r:embed="rId3"/>
          <a:srcRect b="7107"/>
          <a:stretch/>
        </p:blipFill>
        <p:spPr>
          <a:xfrm>
            <a:off x="5768678" y="835603"/>
            <a:ext cx="4578026" cy="5666091"/>
          </a:xfrm>
          <a:prstGeom prst="rect">
            <a:avLst/>
          </a:prstGeom>
        </p:spPr>
      </p:pic>
    </p:spTree>
    <p:extLst>
      <p:ext uri="{BB962C8B-B14F-4D97-AF65-F5344CB8AC3E}">
        <p14:creationId xmlns:p14="http://schemas.microsoft.com/office/powerpoint/2010/main" val="14991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44319" y="1955304"/>
            <a:ext cx="4611050" cy="4798559"/>
          </a:xfrm>
        </p:spPr>
        <p:txBody>
          <a:bodyPr>
            <a:normAutofit/>
          </a:bodyPr>
          <a:lstStyle>
            <a:lvl1pPr>
              <a:defRPr sz="2000" b="1">
                <a:solidFill>
                  <a:srgbClr val="093552"/>
                </a:solidFill>
                <a:latin typeface="Arial" panose="020B0604020202020204" pitchFamily="34" charset="0"/>
                <a:cs typeface="Arial" panose="020B0604020202020204" pitchFamily="34" charset="0"/>
              </a:defRPr>
            </a:lvl1pPr>
            <a:lvl2pPr>
              <a:defRPr sz="18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751032"/>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86803" y="6983486"/>
            <a:ext cx="1229932" cy="390313"/>
          </a:xfrm>
          <a:prstGeom prst="rect">
            <a:avLst/>
          </a:prstGeom>
        </p:spPr>
      </p:pic>
    </p:spTree>
    <p:extLst>
      <p:ext uri="{BB962C8B-B14F-4D97-AF65-F5344CB8AC3E}">
        <p14:creationId xmlns:p14="http://schemas.microsoft.com/office/powerpoint/2010/main" val="225568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44319" y="1955304"/>
            <a:ext cx="4611050" cy="4798559"/>
          </a:xfrm>
        </p:spPr>
        <p:txBody>
          <a:bodyPr>
            <a:normAutofit/>
          </a:bodyPr>
          <a:lstStyle>
            <a:lvl1pPr>
              <a:defRPr sz="2000" b="1">
                <a:solidFill>
                  <a:srgbClr val="093552"/>
                </a:solidFill>
                <a:latin typeface="Arial" panose="020B0604020202020204" pitchFamily="34" charset="0"/>
                <a:cs typeface="Arial" panose="020B0604020202020204" pitchFamily="34" charset="0"/>
              </a:defRPr>
            </a:lvl1pPr>
            <a:lvl2pPr>
              <a:defRPr sz="18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Tree>
    <p:extLst>
      <p:ext uri="{BB962C8B-B14F-4D97-AF65-F5344CB8AC3E}">
        <p14:creationId xmlns:p14="http://schemas.microsoft.com/office/powerpoint/2010/main" val="230010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a:extLst>
              <a:ext uri="{FF2B5EF4-FFF2-40B4-BE49-F238E27FC236}">
                <a16:creationId xmlns:a16="http://schemas.microsoft.com/office/drawing/2014/main" id="{5FB29050-177D-4B9D-9820-720D165A1BB9}"/>
              </a:ext>
            </a:extLst>
          </p:cNvPr>
          <p:cNvSpPr>
            <a:spLocks noGrp="1"/>
          </p:cNvSpPr>
          <p:nvPr>
            <p:ph sz="half" idx="11"/>
          </p:nvPr>
        </p:nvSpPr>
        <p:spPr>
          <a:xfrm>
            <a:off x="715982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9EA04-BE21-42B6-B1C5-AB7B7B7A5F6F}"/>
              </a:ext>
            </a:extLst>
          </p:cNvPr>
          <p:cNvSpPr/>
          <p:nvPr userDrawn="1"/>
        </p:nvSpPr>
        <p:spPr>
          <a:xfrm>
            <a:off x="715982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8522E98B-D267-4A78-B19C-2542AD2D2FAF}"/>
              </a:ext>
            </a:extLst>
          </p:cNvPr>
          <p:cNvSpPr>
            <a:spLocks noGrp="1"/>
          </p:cNvSpPr>
          <p:nvPr>
            <p:ph sz="half" idx="12"/>
          </p:nvPr>
        </p:nvSpPr>
        <p:spPr>
          <a:xfrm>
            <a:off x="785197"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6" name="Content Placeholder 3">
            <a:extLst>
              <a:ext uri="{FF2B5EF4-FFF2-40B4-BE49-F238E27FC236}">
                <a16:creationId xmlns:a16="http://schemas.microsoft.com/office/drawing/2014/main" id="{B4041F6C-F12E-43F7-BFB1-DD88284C9D10}"/>
              </a:ext>
            </a:extLst>
          </p:cNvPr>
          <p:cNvSpPr>
            <a:spLocks noGrp="1"/>
          </p:cNvSpPr>
          <p:nvPr>
            <p:ph sz="half" idx="13"/>
          </p:nvPr>
        </p:nvSpPr>
        <p:spPr>
          <a:xfrm>
            <a:off x="3972512"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7" name="Content Placeholder 3">
            <a:extLst>
              <a:ext uri="{FF2B5EF4-FFF2-40B4-BE49-F238E27FC236}">
                <a16:creationId xmlns:a16="http://schemas.microsoft.com/office/drawing/2014/main" id="{5FFC8FF7-BC7E-4A59-BF4D-A61A02F6C0F5}"/>
              </a:ext>
            </a:extLst>
          </p:cNvPr>
          <p:cNvSpPr>
            <a:spLocks noGrp="1"/>
          </p:cNvSpPr>
          <p:nvPr>
            <p:ph sz="half" idx="14"/>
          </p:nvPr>
        </p:nvSpPr>
        <p:spPr>
          <a:xfrm>
            <a:off x="7159827"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BC4DC29F-0741-44F9-8B30-FE76A2FF50FD}"/>
              </a:ext>
            </a:extLst>
          </p:cNvPr>
          <p:cNvSpPr/>
          <p:nvPr userDrawn="1"/>
        </p:nvSpPr>
        <p:spPr>
          <a:xfrm>
            <a:off x="785197"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F37084-D702-432A-B724-2F4839BC32E8}"/>
              </a:ext>
            </a:extLst>
          </p:cNvPr>
          <p:cNvSpPr/>
          <p:nvPr userDrawn="1"/>
        </p:nvSpPr>
        <p:spPr>
          <a:xfrm>
            <a:off x="3972512"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6DB1D6-3E8B-4D93-A733-36F9DD24758E}"/>
              </a:ext>
            </a:extLst>
          </p:cNvPr>
          <p:cNvSpPr/>
          <p:nvPr userDrawn="1"/>
        </p:nvSpPr>
        <p:spPr>
          <a:xfrm>
            <a:off x="7159827"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26" name="Title 1">
            <a:extLst>
              <a:ext uri="{FF2B5EF4-FFF2-40B4-BE49-F238E27FC236}">
                <a16:creationId xmlns:a16="http://schemas.microsoft.com/office/drawing/2014/main" id="{751CCF62-6F4E-4D79-9B50-17B4416D55F1}"/>
              </a:ext>
            </a:extLst>
          </p:cNvPr>
          <p:cNvSpPr txBox="1">
            <a:spLocks/>
          </p:cNvSpPr>
          <p:nvPr userDrawn="1"/>
        </p:nvSpPr>
        <p:spPr>
          <a:xfrm>
            <a:off x="1100729"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4)</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2D06E49-003D-4A64-93BC-3A12514F5F14}"/>
              </a:ext>
            </a:extLst>
          </p:cNvPr>
          <p:cNvSpPr/>
          <p:nvPr userDrawn="1"/>
        </p:nvSpPr>
        <p:spPr>
          <a:xfrm>
            <a:off x="455537"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2" name="Title 1">
            <a:extLst>
              <a:ext uri="{FF2B5EF4-FFF2-40B4-BE49-F238E27FC236}">
                <a16:creationId xmlns:a16="http://schemas.microsoft.com/office/drawing/2014/main" id="{9C76C7F1-155B-4F0B-ABF5-6DF56082F002}"/>
              </a:ext>
            </a:extLst>
          </p:cNvPr>
          <p:cNvSpPr txBox="1">
            <a:spLocks/>
          </p:cNvSpPr>
          <p:nvPr userDrawn="1"/>
        </p:nvSpPr>
        <p:spPr>
          <a:xfrm>
            <a:off x="4306949"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5)</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DF4D0F3-9186-49D1-B0A8-5B88633DAE94}"/>
              </a:ext>
            </a:extLst>
          </p:cNvPr>
          <p:cNvSpPr/>
          <p:nvPr userDrawn="1"/>
        </p:nvSpPr>
        <p:spPr>
          <a:xfrm>
            <a:off x="3661757"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C0ABA88E-5917-4994-8923-B6B53B3154E7}"/>
              </a:ext>
            </a:extLst>
          </p:cNvPr>
          <p:cNvSpPr txBox="1">
            <a:spLocks/>
          </p:cNvSpPr>
          <p:nvPr userDrawn="1"/>
        </p:nvSpPr>
        <p:spPr>
          <a:xfrm>
            <a:off x="7499042"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3)</a:t>
            </a:r>
          </a:p>
        </p:txBody>
      </p:sp>
      <p:sp>
        <p:nvSpPr>
          <p:cNvPr id="36" name="Title 1">
            <a:extLst>
              <a:ext uri="{FF2B5EF4-FFF2-40B4-BE49-F238E27FC236}">
                <a16:creationId xmlns:a16="http://schemas.microsoft.com/office/drawing/2014/main" id="{B7E6925D-86AF-452F-A8D1-B4F79D6B57C1}"/>
              </a:ext>
            </a:extLst>
          </p:cNvPr>
          <p:cNvSpPr txBox="1">
            <a:spLocks/>
          </p:cNvSpPr>
          <p:nvPr userDrawn="1"/>
        </p:nvSpPr>
        <p:spPr>
          <a:xfrm>
            <a:off x="7500703"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6)</a:t>
            </a:r>
          </a:p>
        </p:txBody>
      </p:sp>
      <p:sp>
        <p:nvSpPr>
          <p:cNvPr id="37" name="Oval 36">
            <a:extLst>
              <a:ext uri="{FF2B5EF4-FFF2-40B4-BE49-F238E27FC236}">
                <a16:creationId xmlns:a16="http://schemas.microsoft.com/office/drawing/2014/main" id="{9750C107-F5C5-4389-839D-E40F63C48E19}"/>
              </a:ext>
            </a:extLst>
          </p:cNvPr>
          <p:cNvSpPr/>
          <p:nvPr userDrawn="1"/>
        </p:nvSpPr>
        <p:spPr>
          <a:xfrm>
            <a:off x="6855511"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12D67B8-EF71-4FA3-A45E-0EDAF577F639}"/>
              </a:ext>
            </a:extLst>
          </p:cNvPr>
          <p:cNvSpPr/>
          <p:nvPr userDrawn="1"/>
        </p:nvSpPr>
        <p:spPr>
          <a:xfrm>
            <a:off x="6855511"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11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a:extLst>
              <a:ext uri="{FF2B5EF4-FFF2-40B4-BE49-F238E27FC236}">
                <a16:creationId xmlns:a16="http://schemas.microsoft.com/office/drawing/2014/main" id="{5FB29050-177D-4B9D-9820-720D165A1BB9}"/>
              </a:ext>
            </a:extLst>
          </p:cNvPr>
          <p:cNvSpPr>
            <a:spLocks noGrp="1"/>
          </p:cNvSpPr>
          <p:nvPr>
            <p:ph sz="half" idx="11"/>
          </p:nvPr>
        </p:nvSpPr>
        <p:spPr>
          <a:xfrm>
            <a:off x="715982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9EA04-BE21-42B6-B1C5-AB7B7B7A5F6F}"/>
              </a:ext>
            </a:extLst>
          </p:cNvPr>
          <p:cNvSpPr/>
          <p:nvPr userDrawn="1"/>
        </p:nvSpPr>
        <p:spPr>
          <a:xfrm>
            <a:off x="715982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8522E98B-D267-4A78-B19C-2542AD2D2FAF}"/>
              </a:ext>
            </a:extLst>
          </p:cNvPr>
          <p:cNvSpPr>
            <a:spLocks noGrp="1"/>
          </p:cNvSpPr>
          <p:nvPr>
            <p:ph sz="half" idx="12"/>
          </p:nvPr>
        </p:nvSpPr>
        <p:spPr>
          <a:xfrm>
            <a:off x="3991417"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6" name="Content Placeholder 3">
            <a:extLst>
              <a:ext uri="{FF2B5EF4-FFF2-40B4-BE49-F238E27FC236}">
                <a16:creationId xmlns:a16="http://schemas.microsoft.com/office/drawing/2014/main" id="{B4041F6C-F12E-43F7-BFB1-DD88284C9D10}"/>
              </a:ext>
            </a:extLst>
          </p:cNvPr>
          <p:cNvSpPr>
            <a:spLocks noGrp="1"/>
          </p:cNvSpPr>
          <p:nvPr>
            <p:ph sz="half" idx="13"/>
          </p:nvPr>
        </p:nvSpPr>
        <p:spPr>
          <a:xfrm>
            <a:off x="7178732"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BC4DC29F-0741-44F9-8B30-FE76A2FF50FD}"/>
              </a:ext>
            </a:extLst>
          </p:cNvPr>
          <p:cNvSpPr/>
          <p:nvPr userDrawn="1"/>
        </p:nvSpPr>
        <p:spPr>
          <a:xfrm>
            <a:off x="3991417"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F37084-D702-432A-B724-2F4839BC32E8}"/>
              </a:ext>
            </a:extLst>
          </p:cNvPr>
          <p:cNvSpPr/>
          <p:nvPr userDrawn="1"/>
        </p:nvSpPr>
        <p:spPr>
          <a:xfrm>
            <a:off x="7178732"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26" name="Title 1">
            <a:extLst>
              <a:ext uri="{FF2B5EF4-FFF2-40B4-BE49-F238E27FC236}">
                <a16:creationId xmlns:a16="http://schemas.microsoft.com/office/drawing/2014/main" id="{751CCF62-6F4E-4D79-9B50-17B4416D55F1}"/>
              </a:ext>
            </a:extLst>
          </p:cNvPr>
          <p:cNvSpPr txBox="1">
            <a:spLocks/>
          </p:cNvSpPr>
          <p:nvPr userDrawn="1"/>
        </p:nvSpPr>
        <p:spPr>
          <a:xfrm>
            <a:off x="4306949"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4)</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2D06E49-003D-4A64-93BC-3A12514F5F14}"/>
              </a:ext>
            </a:extLst>
          </p:cNvPr>
          <p:cNvSpPr/>
          <p:nvPr userDrawn="1"/>
        </p:nvSpPr>
        <p:spPr>
          <a:xfrm>
            <a:off x="3661757"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2" name="Title 1">
            <a:extLst>
              <a:ext uri="{FF2B5EF4-FFF2-40B4-BE49-F238E27FC236}">
                <a16:creationId xmlns:a16="http://schemas.microsoft.com/office/drawing/2014/main" id="{9C76C7F1-155B-4F0B-ABF5-6DF56082F002}"/>
              </a:ext>
            </a:extLst>
          </p:cNvPr>
          <p:cNvSpPr txBox="1">
            <a:spLocks/>
          </p:cNvSpPr>
          <p:nvPr userDrawn="1"/>
        </p:nvSpPr>
        <p:spPr>
          <a:xfrm>
            <a:off x="7513169"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5)</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DF4D0F3-9186-49D1-B0A8-5B88633DAE94}"/>
              </a:ext>
            </a:extLst>
          </p:cNvPr>
          <p:cNvSpPr/>
          <p:nvPr userDrawn="1"/>
        </p:nvSpPr>
        <p:spPr>
          <a:xfrm>
            <a:off x="6867977"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C0ABA88E-5917-4994-8923-B6B53B3154E7}"/>
              </a:ext>
            </a:extLst>
          </p:cNvPr>
          <p:cNvSpPr txBox="1">
            <a:spLocks/>
          </p:cNvSpPr>
          <p:nvPr userDrawn="1"/>
        </p:nvSpPr>
        <p:spPr>
          <a:xfrm>
            <a:off x="7499042"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3)</a:t>
            </a:r>
          </a:p>
        </p:txBody>
      </p:sp>
      <p:sp>
        <p:nvSpPr>
          <p:cNvPr id="37" name="Oval 36">
            <a:extLst>
              <a:ext uri="{FF2B5EF4-FFF2-40B4-BE49-F238E27FC236}">
                <a16:creationId xmlns:a16="http://schemas.microsoft.com/office/drawing/2014/main" id="{9750C107-F5C5-4389-839D-E40F63C48E19}"/>
              </a:ext>
            </a:extLst>
          </p:cNvPr>
          <p:cNvSpPr/>
          <p:nvPr userDrawn="1"/>
        </p:nvSpPr>
        <p:spPr>
          <a:xfrm>
            <a:off x="6855511"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80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a:extLst>
              <a:ext uri="{FF2B5EF4-FFF2-40B4-BE49-F238E27FC236}">
                <a16:creationId xmlns:a16="http://schemas.microsoft.com/office/drawing/2014/main" id="{5FB29050-177D-4B9D-9820-720D165A1BB9}"/>
              </a:ext>
            </a:extLst>
          </p:cNvPr>
          <p:cNvSpPr>
            <a:spLocks noGrp="1"/>
          </p:cNvSpPr>
          <p:nvPr>
            <p:ph sz="half" idx="11"/>
          </p:nvPr>
        </p:nvSpPr>
        <p:spPr>
          <a:xfrm>
            <a:off x="715982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9EA04-BE21-42B6-B1C5-AB7B7B7A5F6F}"/>
              </a:ext>
            </a:extLst>
          </p:cNvPr>
          <p:cNvSpPr/>
          <p:nvPr userDrawn="1"/>
        </p:nvSpPr>
        <p:spPr>
          <a:xfrm>
            <a:off x="715982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8522E98B-D267-4A78-B19C-2542AD2D2FAF}"/>
              </a:ext>
            </a:extLst>
          </p:cNvPr>
          <p:cNvSpPr>
            <a:spLocks noGrp="1"/>
          </p:cNvSpPr>
          <p:nvPr>
            <p:ph sz="half" idx="12"/>
          </p:nvPr>
        </p:nvSpPr>
        <p:spPr>
          <a:xfrm>
            <a:off x="7185171" y="450875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BC4DC29F-0741-44F9-8B30-FE76A2FF50FD}"/>
              </a:ext>
            </a:extLst>
          </p:cNvPr>
          <p:cNvSpPr/>
          <p:nvPr userDrawn="1"/>
        </p:nvSpPr>
        <p:spPr>
          <a:xfrm>
            <a:off x="7185171" y="394436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26" name="Title 1">
            <a:extLst>
              <a:ext uri="{FF2B5EF4-FFF2-40B4-BE49-F238E27FC236}">
                <a16:creationId xmlns:a16="http://schemas.microsoft.com/office/drawing/2014/main" id="{751CCF62-6F4E-4D79-9B50-17B4416D55F1}"/>
              </a:ext>
            </a:extLst>
          </p:cNvPr>
          <p:cNvSpPr txBox="1">
            <a:spLocks/>
          </p:cNvSpPr>
          <p:nvPr userDrawn="1"/>
        </p:nvSpPr>
        <p:spPr>
          <a:xfrm>
            <a:off x="7500703" y="3946324"/>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4)</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2D06E49-003D-4A64-93BC-3A12514F5F14}"/>
              </a:ext>
            </a:extLst>
          </p:cNvPr>
          <p:cNvSpPr/>
          <p:nvPr userDrawn="1"/>
        </p:nvSpPr>
        <p:spPr>
          <a:xfrm>
            <a:off x="6855511" y="3835312"/>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C0ABA88E-5917-4994-8923-B6B53B3154E7}"/>
              </a:ext>
            </a:extLst>
          </p:cNvPr>
          <p:cNvSpPr txBox="1">
            <a:spLocks/>
          </p:cNvSpPr>
          <p:nvPr userDrawn="1"/>
        </p:nvSpPr>
        <p:spPr>
          <a:xfrm>
            <a:off x="7499042"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3)</a:t>
            </a:r>
          </a:p>
        </p:txBody>
      </p:sp>
      <p:sp>
        <p:nvSpPr>
          <p:cNvPr id="37" name="Oval 36">
            <a:extLst>
              <a:ext uri="{FF2B5EF4-FFF2-40B4-BE49-F238E27FC236}">
                <a16:creationId xmlns:a16="http://schemas.microsoft.com/office/drawing/2014/main" id="{9750C107-F5C5-4389-839D-E40F63C48E19}"/>
              </a:ext>
            </a:extLst>
          </p:cNvPr>
          <p:cNvSpPr/>
          <p:nvPr userDrawn="1"/>
        </p:nvSpPr>
        <p:spPr>
          <a:xfrm>
            <a:off x="6855511"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70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a:extLst>
              <a:ext uri="{FF2B5EF4-FFF2-40B4-BE49-F238E27FC236}">
                <a16:creationId xmlns:a16="http://schemas.microsoft.com/office/drawing/2014/main" id="{5FB29050-177D-4B9D-9820-720D165A1BB9}"/>
              </a:ext>
            </a:extLst>
          </p:cNvPr>
          <p:cNvSpPr>
            <a:spLocks noGrp="1"/>
          </p:cNvSpPr>
          <p:nvPr>
            <p:ph sz="half" idx="11"/>
          </p:nvPr>
        </p:nvSpPr>
        <p:spPr>
          <a:xfrm>
            <a:off x="715982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9EA04-BE21-42B6-B1C5-AB7B7B7A5F6F}"/>
              </a:ext>
            </a:extLst>
          </p:cNvPr>
          <p:cNvSpPr/>
          <p:nvPr userDrawn="1"/>
        </p:nvSpPr>
        <p:spPr>
          <a:xfrm>
            <a:off x="715982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C0ABA88E-5917-4994-8923-B6B53B3154E7}"/>
              </a:ext>
            </a:extLst>
          </p:cNvPr>
          <p:cNvSpPr txBox="1">
            <a:spLocks/>
          </p:cNvSpPr>
          <p:nvPr userDrawn="1"/>
        </p:nvSpPr>
        <p:spPr>
          <a:xfrm>
            <a:off x="7499042"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3)</a:t>
            </a:r>
          </a:p>
        </p:txBody>
      </p:sp>
      <p:sp>
        <p:nvSpPr>
          <p:cNvPr id="37" name="Oval 36">
            <a:extLst>
              <a:ext uri="{FF2B5EF4-FFF2-40B4-BE49-F238E27FC236}">
                <a16:creationId xmlns:a16="http://schemas.microsoft.com/office/drawing/2014/main" id="{9750C107-F5C5-4389-839D-E40F63C48E19}"/>
              </a:ext>
            </a:extLst>
          </p:cNvPr>
          <p:cNvSpPr/>
          <p:nvPr userDrawn="1"/>
        </p:nvSpPr>
        <p:spPr>
          <a:xfrm>
            <a:off x="6855511"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1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7" name="Content Placeholder 3">
            <a:extLst>
              <a:ext uri="{FF2B5EF4-FFF2-40B4-BE49-F238E27FC236}">
                <a16:creationId xmlns:a16="http://schemas.microsoft.com/office/drawing/2014/main" id="{FDE75190-C2F8-4CE9-A245-45028879D913}"/>
              </a:ext>
            </a:extLst>
          </p:cNvPr>
          <p:cNvSpPr>
            <a:spLocks noGrp="1"/>
          </p:cNvSpPr>
          <p:nvPr>
            <p:ph sz="half" idx="10"/>
          </p:nvPr>
        </p:nvSpPr>
        <p:spPr>
          <a:xfrm>
            <a:off x="3972512"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B5DF23-8376-45C4-857A-DED681EDA111}"/>
              </a:ext>
            </a:extLst>
          </p:cNvPr>
          <p:cNvSpPr/>
          <p:nvPr userDrawn="1"/>
        </p:nvSpPr>
        <p:spPr>
          <a:xfrm>
            <a:off x="3972512"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BE8678-7270-45FA-8EB1-7F80D0CBFA5F}"/>
              </a:ext>
            </a:extLst>
          </p:cNvPr>
          <p:cNvSpPr txBox="1">
            <a:spLocks/>
          </p:cNvSpPr>
          <p:nvPr userDrawn="1"/>
        </p:nvSpPr>
        <p:spPr>
          <a:xfrm>
            <a:off x="430528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2)</a:t>
            </a:r>
          </a:p>
        </p:txBody>
      </p:sp>
      <p:sp>
        <p:nvSpPr>
          <p:cNvPr id="33" name="Oval 32">
            <a:extLst>
              <a:ext uri="{FF2B5EF4-FFF2-40B4-BE49-F238E27FC236}">
                <a16:creationId xmlns:a16="http://schemas.microsoft.com/office/drawing/2014/main" id="{71860354-F991-4018-BC93-5EFE47EABA1B}"/>
              </a:ext>
            </a:extLst>
          </p:cNvPr>
          <p:cNvSpPr/>
          <p:nvPr userDrawn="1"/>
        </p:nvSpPr>
        <p:spPr>
          <a:xfrm>
            <a:off x="366175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81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5197" y="1955304"/>
            <a:ext cx="2743614" cy="1826121"/>
          </a:xfrm>
        </p:spPr>
        <p:txBody>
          <a:bodyPr>
            <a:normAutofit/>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8" name="Rectangle 7">
            <a:extLst>
              <a:ext uri="{FF2B5EF4-FFF2-40B4-BE49-F238E27FC236}">
                <a16:creationId xmlns:a16="http://schemas.microsoft.com/office/drawing/2014/main" id="{1FCCE83A-24AD-42D5-B317-E853B2A7E0F4}"/>
              </a:ext>
            </a:extLst>
          </p:cNvPr>
          <p:cNvSpPr/>
          <p:nvPr userDrawn="1"/>
        </p:nvSpPr>
        <p:spPr>
          <a:xfrm>
            <a:off x="0" y="0"/>
            <a:ext cx="10688638" cy="103674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292" y="0"/>
            <a:ext cx="9189077" cy="1036750"/>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F5147209-DD55-41DD-98B8-437DE22DD810}"/>
              </a:ext>
            </a:extLst>
          </p:cNvPr>
          <p:cNvSpPr/>
          <p:nvPr userDrawn="1"/>
        </p:nvSpPr>
        <p:spPr>
          <a:xfrm>
            <a:off x="0" y="6811819"/>
            <a:ext cx="10688638" cy="621510"/>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BC1C9A-0C5F-44B0-B7C3-2016161488B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3236"/>
          <a:stretch/>
        </p:blipFill>
        <p:spPr>
          <a:xfrm>
            <a:off x="8673509" y="6924382"/>
            <a:ext cx="1229932" cy="390313"/>
          </a:xfrm>
          <a:prstGeom prst="rect">
            <a:avLst/>
          </a:prstGeom>
        </p:spPr>
      </p:pic>
      <p:sp>
        <p:nvSpPr>
          <p:cNvPr id="12" name="Rectangle 11">
            <a:extLst>
              <a:ext uri="{FF2B5EF4-FFF2-40B4-BE49-F238E27FC236}">
                <a16:creationId xmlns:a16="http://schemas.microsoft.com/office/drawing/2014/main" id="{303092CC-9BCB-4948-974F-E22532E0A4BF}"/>
              </a:ext>
            </a:extLst>
          </p:cNvPr>
          <p:cNvSpPr/>
          <p:nvPr userDrawn="1"/>
        </p:nvSpPr>
        <p:spPr>
          <a:xfrm>
            <a:off x="785197" y="1390918"/>
            <a:ext cx="2743614" cy="403399"/>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2B45038C-A7AB-40CD-A8A5-A881F7BBAFC6}"/>
              </a:ext>
            </a:extLst>
          </p:cNvPr>
          <p:cNvSpPr txBox="1">
            <a:spLocks/>
          </p:cNvSpPr>
          <p:nvPr userDrawn="1"/>
        </p:nvSpPr>
        <p:spPr>
          <a:xfrm>
            <a:off x="1099068" y="1390918"/>
            <a:ext cx="399659" cy="40144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400" dirty="0"/>
              <a:t>1)</a:t>
            </a:r>
          </a:p>
        </p:txBody>
      </p:sp>
      <p:sp>
        <p:nvSpPr>
          <p:cNvPr id="3" name="Oval 2">
            <a:extLst>
              <a:ext uri="{FF2B5EF4-FFF2-40B4-BE49-F238E27FC236}">
                <a16:creationId xmlns:a16="http://schemas.microsoft.com/office/drawing/2014/main" id="{D8B49844-5EDF-458D-B22F-7EBBCE4FCF5D}"/>
              </a:ext>
            </a:extLst>
          </p:cNvPr>
          <p:cNvSpPr/>
          <p:nvPr userDrawn="1"/>
        </p:nvSpPr>
        <p:spPr>
          <a:xfrm>
            <a:off x="455537" y="1280884"/>
            <a:ext cx="621510" cy="621510"/>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23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844" y="402654"/>
            <a:ext cx="9218950" cy="1461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4844" y="7009643"/>
            <a:ext cx="2404944"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9A99B84C-5D18-43F0-B5A7-D8F96C4EDB5C}" type="datetimeFigureOut">
              <a:rPr lang="en-US" smtClean="0"/>
              <a:t>11/7/19</a:t>
            </a:fld>
            <a:endParaRPr lang="en-US"/>
          </a:p>
        </p:txBody>
      </p:sp>
      <p:sp>
        <p:nvSpPr>
          <p:cNvPr id="5" name="Footer Placeholder 4"/>
          <p:cNvSpPr>
            <a:spLocks noGrp="1"/>
          </p:cNvSpPr>
          <p:nvPr>
            <p:ph type="ftr" sz="quarter" idx="3"/>
          </p:nvPr>
        </p:nvSpPr>
        <p:spPr>
          <a:xfrm>
            <a:off x="3540612" y="7009643"/>
            <a:ext cx="3607415"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8850" y="7009643"/>
            <a:ext cx="2404944"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BB2F7C62-F46D-405B-8F43-0B9141307626}" type="slidenum">
              <a:rPr lang="en-US" smtClean="0"/>
              <a:t>‹#›</a:t>
            </a:fld>
            <a:endParaRPr lang="en-US"/>
          </a:p>
        </p:txBody>
      </p:sp>
    </p:spTree>
    <p:extLst>
      <p:ext uri="{BB962C8B-B14F-4D97-AF65-F5344CB8AC3E}">
        <p14:creationId xmlns:p14="http://schemas.microsoft.com/office/powerpoint/2010/main" val="27637590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1" r:id="rId3"/>
    <p:sldLayoutId id="2147483665" r:id="rId4"/>
    <p:sldLayoutId id="2147483666" r:id="rId5"/>
    <p:sldLayoutId id="2147483667" r:id="rId6"/>
    <p:sldLayoutId id="2147483668" r:id="rId7"/>
    <p:sldLayoutId id="2147483669" r:id="rId8"/>
    <p:sldLayoutId id="2147483670" r:id="rId9"/>
  </p:sldLayoutIdLst>
  <p:txStyles>
    <p:title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tiff"/><Relationship Id="rId7" Type="http://schemas.openxmlformats.org/officeDocument/2006/relationships/image" Target="../media/image11.tiff"/><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tiff"/></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4image3715853600">
            <a:extLst>
              <a:ext uri="{FF2B5EF4-FFF2-40B4-BE49-F238E27FC236}">
                <a16:creationId xmlns:a16="http://schemas.microsoft.com/office/drawing/2014/main" id="{388DDDB6-9A1C-2C44-B60D-BDD3BE489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519" y="6419289"/>
            <a:ext cx="1981200" cy="11435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 food&#10;&#10;Description automatically generated">
            <a:extLst>
              <a:ext uri="{FF2B5EF4-FFF2-40B4-BE49-F238E27FC236}">
                <a16:creationId xmlns:a16="http://schemas.microsoft.com/office/drawing/2014/main" id="{FA20AB41-8BA6-4BE0-8F3D-BC80B5878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719" y="6791837"/>
            <a:ext cx="802577" cy="576852"/>
          </a:xfrm>
          <a:prstGeom prst="rect">
            <a:avLst/>
          </a:prstGeom>
        </p:spPr>
      </p:pic>
      <p:sp>
        <p:nvSpPr>
          <p:cNvPr id="5" name="TextBox 4">
            <a:extLst>
              <a:ext uri="{FF2B5EF4-FFF2-40B4-BE49-F238E27FC236}">
                <a16:creationId xmlns:a16="http://schemas.microsoft.com/office/drawing/2014/main" id="{1A6CE216-61C3-AE42-9C0B-59EDCC14D59C}"/>
              </a:ext>
            </a:extLst>
          </p:cNvPr>
          <p:cNvSpPr txBox="1"/>
          <p:nvPr/>
        </p:nvSpPr>
        <p:spPr>
          <a:xfrm>
            <a:off x="162719" y="6938546"/>
            <a:ext cx="4114800" cy="461665"/>
          </a:xfrm>
          <a:prstGeom prst="rect">
            <a:avLst/>
          </a:prstGeom>
          <a:noFill/>
        </p:spPr>
        <p:txBody>
          <a:bodyPr wrap="square" rtlCol="0">
            <a:spAutoFit/>
          </a:bodyPr>
          <a:lstStyle/>
          <a:p>
            <a:r>
              <a:rPr lang="en-US" sz="800" i="1" dirty="0">
                <a:solidFill>
                  <a:srgbClr val="093552"/>
                </a:solidFill>
              </a:rPr>
              <a:t>This project has been supported by the President’s Emergency Plan for AIDS Relief (PEPFAR) through the U.S. Centers for Disease Control and Prevention (CDC) under the terms of U2GGH000994</a:t>
            </a:r>
            <a:endParaRPr lang="en-US" sz="800" i="1" dirty="0">
              <a:solidFill>
                <a:srgbClr val="09355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31ECE7-A42C-EC42-9A44-B1A730774208}"/>
              </a:ext>
            </a:extLst>
          </p:cNvPr>
          <p:cNvSpPr txBox="1"/>
          <p:nvPr/>
        </p:nvSpPr>
        <p:spPr>
          <a:xfrm>
            <a:off x="6217920" y="633222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1083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B2C4A0-ED77-024A-96CC-1CF59EED25F8}"/>
              </a:ext>
            </a:extLst>
          </p:cNvPr>
          <p:cNvSpPr>
            <a:spLocks noGrp="1"/>
          </p:cNvSpPr>
          <p:nvPr>
            <p:ph sz="half" idx="2"/>
          </p:nvPr>
        </p:nvSpPr>
        <p:spPr/>
        <p:txBody>
          <a:bodyPr/>
          <a:lstStyle/>
          <a:p>
            <a:r>
              <a:rPr lang="en-US" dirty="0"/>
              <a:t>The pharmacist will tell you how many sachets to give in the morning and evening based on your child’s weight</a:t>
            </a:r>
          </a:p>
        </p:txBody>
      </p:sp>
      <p:sp>
        <p:nvSpPr>
          <p:cNvPr id="4" name="Title 3">
            <a:extLst>
              <a:ext uri="{FF2B5EF4-FFF2-40B4-BE49-F238E27FC236}">
                <a16:creationId xmlns:a16="http://schemas.microsoft.com/office/drawing/2014/main" id="{1A403F4B-027F-2B42-A6E6-DC86E195A329}"/>
              </a:ext>
            </a:extLst>
          </p:cNvPr>
          <p:cNvSpPr>
            <a:spLocks noGrp="1"/>
          </p:cNvSpPr>
          <p:nvPr>
            <p:ph type="title"/>
          </p:nvPr>
        </p:nvSpPr>
        <p:spPr/>
        <p:txBody>
          <a:bodyPr/>
          <a:lstStyle/>
          <a:p>
            <a:r>
              <a:rPr lang="en-US" dirty="0"/>
              <a:t>LPV/r oral granules: Giving the correct dose</a:t>
            </a:r>
          </a:p>
        </p:txBody>
      </p:sp>
      <p:sp>
        <p:nvSpPr>
          <p:cNvPr id="6" name="Content Placeholder 5">
            <a:extLst>
              <a:ext uri="{FF2B5EF4-FFF2-40B4-BE49-F238E27FC236}">
                <a16:creationId xmlns:a16="http://schemas.microsoft.com/office/drawing/2014/main" id="{E522ED4A-5608-8A42-B723-5898EA6E46C9}"/>
              </a:ext>
            </a:extLst>
          </p:cNvPr>
          <p:cNvSpPr>
            <a:spLocks noGrp="1"/>
          </p:cNvSpPr>
          <p:nvPr>
            <p:ph sz="half" idx="10"/>
          </p:nvPr>
        </p:nvSpPr>
        <p:spPr/>
        <p:txBody>
          <a:bodyPr/>
          <a:lstStyle/>
          <a:p>
            <a:r>
              <a:rPr lang="en-US" dirty="0"/>
              <a:t>What is your child's weight? </a:t>
            </a:r>
          </a:p>
          <a:p>
            <a:endParaRPr lang="en-US" dirty="0"/>
          </a:p>
        </p:txBody>
      </p:sp>
      <p:sp>
        <p:nvSpPr>
          <p:cNvPr id="7" name="Content Placeholder 6">
            <a:extLst>
              <a:ext uri="{FF2B5EF4-FFF2-40B4-BE49-F238E27FC236}">
                <a16:creationId xmlns:a16="http://schemas.microsoft.com/office/drawing/2014/main" id="{5E43D052-64DF-7342-9EA5-A7794CBA8895}"/>
              </a:ext>
            </a:extLst>
          </p:cNvPr>
          <p:cNvSpPr>
            <a:spLocks noGrp="1"/>
          </p:cNvSpPr>
          <p:nvPr>
            <p:ph sz="half" idx="11"/>
          </p:nvPr>
        </p:nvSpPr>
        <p:spPr/>
        <p:txBody>
          <a:bodyPr/>
          <a:lstStyle/>
          <a:p>
            <a:r>
              <a:rPr lang="en-US" dirty="0"/>
              <a:t>Your child will need more medicine as he or she grows (Use the dosing table to show how the treatment will change).</a:t>
            </a:r>
          </a:p>
          <a:p>
            <a:endParaRPr lang="en-US" dirty="0"/>
          </a:p>
        </p:txBody>
      </p:sp>
      <p:sp>
        <p:nvSpPr>
          <p:cNvPr id="8" name="Content Placeholder 7">
            <a:extLst>
              <a:ext uri="{FF2B5EF4-FFF2-40B4-BE49-F238E27FC236}">
                <a16:creationId xmlns:a16="http://schemas.microsoft.com/office/drawing/2014/main" id="{EB67C5DA-27FA-1B4E-B1E9-A59722D80275}"/>
              </a:ext>
            </a:extLst>
          </p:cNvPr>
          <p:cNvSpPr>
            <a:spLocks noGrp="1"/>
          </p:cNvSpPr>
          <p:nvPr>
            <p:ph sz="half" idx="12"/>
          </p:nvPr>
        </p:nvSpPr>
        <p:spPr/>
        <p:txBody>
          <a:bodyPr/>
          <a:lstStyle/>
          <a:p>
            <a:r>
              <a:rPr lang="en-US" dirty="0"/>
              <a:t>How many sachets is your child supposed to take?</a:t>
            </a:r>
          </a:p>
          <a:p>
            <a:endParaRPr lang="en-US" dirty="0"/>
          </a:p>
        </p:txBody>
      </p:sp>
      <p:sp>
        <p:nvSpPr>
          <p:cNvPr id="9" name="Content Placeholder 8">
            <a:extLst>
              <a:ext uri="{FF2B5EF4-FFF2-40B4-BE49-F238E27FC236}">
                <a16:creationId xmlns:a16="http://schemas.microsoft.com/office/drawing/2014/main" id="{3983B70B-1DF4-4B4D-A9B1-0544F8FBDB3E}"/>
              </a:ext>
            </a:extLst>
          </p:cNvPr>
          <p:cNvSpPr>
            <a:spLocks noGrp="1"/>
          </p:cNvSpPr>
          <p:nvPr>
            <p:ph sz="half" idx="13"/>
          </p:nvPr>
        </p:nvSpPr>
        <p:spPr/>
        <p:txBody>
          <a:bodyPr/>
          <a:lstStyle/>
          <a:p>
            <a:r>
              <a:rPr lang="en-US" dirty="0"/>
              <a:t>The number of sachets that should be given in the morning and evening.</a:t>
            </a:r>
          </a:p>
          <a:p>
            <a:endParaRPr lang="en-US" dirty="0"/>
          </a:p>
        </p:txBody>
      </p:sp>
      <p:sp>
        <p:nvSpPr>
          <p:cNvPr id="10" name="Title 2">
            <a:extLst>
              <a:ext uri="{FF2B5EF4-FFF2-40B4-BE49-F238E27FC236}">
                <a16:creationId xmlns:a16="http://schemas.microsoft.com/office/drawing/2014/main" id="{42939E74-5769-434D-88AE-DC3857378E7F}"/>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11" name="Title 2">
            <a:extLst>
              <a:ext uri="{FF2B5EF4-FFF2-40B4-BE49-F238E27FC236}">
                <a16:creationId xmlns:a16="http://schemas.microsoft.com/office/drawing/2014/main" id="{21296FF1-A50F-1049-B617-FE61E2F5BA7E}"/>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12" name="Title 2">
            <a:extLst>
              <a:ext uri="{FF2B5EF4-FFF2-40B4-BE49-F238E27FC236}">
                <a16:creationId xmlns:a16="http://schemas.microsoft.com/office/drawing/2014/main" id="{7103A632-208F-B644-9425-C4793C090433}"/>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sp>
        <p:nvSpPr>
          <p:cNvPr id="13" name="Title 2">
            <a:extLst>
              <a:ext uri="{FF2B5EF4-FFF2-40B4-BE49-F238E27FC236}">
                <a16:creationId xmlns:a16="http://schemas.microsoft.com/office/drawing/2014/main" id="{FC94AFF5-C8B7-EB40-8FE8-01E0F1228AF4}"/>
              </a:ext>
            </a:extLst>
          </p:cNvPr>
          <p:cNvSpPr txBox="1">
            <a:spLocks/>
          </p:cNvSpPr>
          <p:nvPr/>
        </p:nvSpPr>
        <p:spPr>
          <a:xfrm>
            <a:off x="7860406"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Review</a:t>
            </a:r>
          </a:p>
        </p:txBody>
      </p:sp>
      <p:pic>
        <p:nvPicPr>
          <p:cNvPr id="14" name="Picture 13" descr="A close up of a logo&#10;&#10;Description automatically generated">
            <a:extLst>
              <a:ext uri="{FF2B5EF4-FFF2-40B4-BE49-F238E27FC236}">
                <a16:creationId xmlns:a16="http://schemas.microsoft.com/office/drawing/2014/main" id="{577C6408-779A-4F4B-86C4-4D0FE5A9E6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5" name="Picture 14" descr="A close up of a logo&#10;&#10;Description automatically generated">
            <a:extLst>
              <a:ext uri="{FF2B5EF4-FFF2-40B4-BE49-F238E27FC236}">
                <a16:creationId xmlns:a16="http://schemas.microsoft.com/office/drawing/2014/main" id="{2A2EB1C4-B08C-0748-9D9C-7DFB71C710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16" name="Picture 15">
            <a:extLst>
              <a:ext uri="{FF2B5EF4-FFF2-40B4-BE49-F238E27FC236}">
                <a16:creationId xmlns:a16="http://schemas.microsoft.com/office/drawing/2014/main" id="{4DB2B9C2-10A0-3448-9BD2-6F35B91CF45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57835" y="3833845"/>
            <a:ext cx="626514" cy="626514"/>
          </a:xfrm>
          <a:prstGeom prst="rect">
            <a:avLst/>
          </a:prstGeom>
        </p:spPr>
      </p:pic>
      <p:pic>
        <p:nvPicPr>
          <p:cNvPr id="17" name="Picture 16">
            <a:extLst>
              <a:ext uri="{FF2B5EF4-FFF2-40B4-BE49-F238E27FC236}">
                <a16:creationId xmlns:a16="http://schemas.microsoft.com/office/drawing/2014/main" id="{648E5C4E-6F1F-EA47-B7DA-4B243DCE3F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50088" y="1149893"/>
            <a:ext cx="842009" cy="842009"/>
          </a:xfrm>
          <a:prstGeom prst="rect">
            <a:avLst/>
          </a:prstGeom>
        </p:spPr>
      </p:pic>
      <p:sp>
        <p:nvSpPr>
          <p:cNvPr id="18" name="Title 2">
            <a:extLst>
              <a:ext uri="{FF2B5EF4-FFF2-40B4-BE49-F238E27FC236}">
                <a16:creationId xmlns:a16="http://schemas.microsoft.com/office/drawing/2014/main" id="{E1EC6BFF-95FE-B442-A323-3813394CBC62}"/>
              </a:ext>
            </a:extLst>
          </p:cNvPr>
          <p:cNvSpPr txBox="1">
            <a:spLocks/>
          </p:cNvSpPr>
          <p:nvPr/>
        </p:nvSpPr>
        <p:spPr>
          <a:xfrm>
            <a:off x="4595611" y="4011152"/>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pic>
        <p:nvPicPr>
          <p:cNvPr id="19" name="Picture 18" descr="A close up of a logo&#10;&#10;Description automatically generated">
            <a:extLst>
              <a:ext uri="{FF2B5EF4-FFF2-40B4-BE49-F238E27FC236}">
                <a16:creationId xmlns:a16="http://schemas.microsoft.com/office/drawing/2014/main" id="{1BA45E57-7DC6-6847-9F6F-3A78109E92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3913086"/>
            <a:ext cx="453712" cy="453712"/>
          </a:xfrm>
          <a:prstGeom prst="rect">
            <a:avLst/>
          </a:prstGeom>
        </p:spPr>
      </p:pic>
      <p:sp>
        <p:nvSpPr>
          <p:cNvPr id="20" name="Rectangle 19">
            <a:extLst>
              <a:ext uri="{FF2B5EF4-FFF2-40B4-BE49-F238E27FC236}">
                <a16:creationId xmlns:a16="http://schemas.microsoft.com/office/drawing/2014/main" id="{B961BAAF-6620-424B-A30D-6C95C7ABE9A5}"/>
              </a:ext>
            </a:extLst>
          </p:cNvPr>
          <p:cNvSpPr/>
          <p:nvPr/>
        </p:nvSpPr>
        <p:spPr>
          <a:xfrm>
            <a:off x="0" y="7442837"/>
            <a:ext cx="10688638" cy="130899"/>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89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9F20BD-2B64-134D-9532-6BA77579BDE6}"/>
              </a:ext>
            </a:extLst>
          </p:cNvPr>
          <p:cNvSpPr>
            <a:spLocks noGrp="1"/>
          </p:cNvSpPr>
          <p:nvPr>
            <p:ph sz="half" idx="2"/>
          </p:nvPr>
        </p:nvSpPr>
        <p:spPr>
          <a:xfrm>
            <a:off x="766291" y="1571625"/>
            <a:ext cx="6025827" cy="4798559"/>
          </a:xfrm>
        </p:spPr>
        <p:txBody>
          <a:bodyPr/>
          <a:lstStyle/>
          <a:p>
            <a:r>
              <a:rPr lang="en-US" dirty="0"/>
              <a:t>You will need the correct number of sachets, 2 clean bowls or cups, and a small spoon</a:t>
            </a:r>
          </a:p>
          <a:p>
            <a:endParaRPr lang="en-US" dirty="0"/>
          </a:p>
        </p:txBody>
      </p:sp>
      <p:sp>
        <p:nvSpPr>
          <p:cNvPr id="3" name="Title 2">
            <a:extLst>
              <a:ext uri="{FF2B5EF4-FFF2-40B4-BE49-F238E27FC236}">
                <a16:creationId xmlns:a16="http://schemas.microsoft.com/office/drawing/2014/main" id="{E22DCD5C-7222-5C49-8C91-47660F19F575}"/>
              </a:ext>
            </a:extLst>
          </p:cNvPr>
          <p:cNvSpPr>
            <a:spLocks noGrp="1"/>
          </p:cNvSpPr>
          <p:nvPr>
            <p:ph type="title"/>
          </p:nvPr>
        </p:nvSpPr>
        <p:spPr/>
        <p:txBody>
          <a:bodyPr/>
          <a:lstStyle/>
          <a:p>
            <a:r>
              <a:rPr lang="en-US" dirty="0"/>
              <a:t>LPV/r oral granules: Preparing to give the granules</a:t>
            </a:r>
          </a:p>
        </p:txBody>
      </p:sp>
      <p:pic>
        <p:nvPicPr>
          <p:cNvPr id="4" name="Picture 3">
            <a:extLst>
              <a:ext uri="{FF2B5EF4-FFF2-40B4-BE49-F238E27FC236}">
                <a16:creationId xmlns:a16="http://schemas.microsoft.com/office/drawing/2014/main" id="{8433326F-228F-554B-8474-0D1D53EA3C07}"/>
              </a:ext>
            </a:extLst>
          </p:cNvPr>
          <p:cNvPicPr>
            <a:picLocks noChangeAspect="1"/>
          </p:cNvPicPr>
          <p:nvPr/>
        </p:nvPicPr>
        <p:blipFill rotWithShape="1">
          <a:blip r:embed="rId2"/>
          <a:srcRect t="22835" b="19289"/>
          <a:stretch/>
        </p:blipFill>
        <p:spPr>
          <a:xfrm>
            <a:off x="766291" y="2741389"/>
            <a:ext cx="7473628" cy="3600220"/>
          </a:xfrm>
          <a:prstGeom prst="rect">
            <a:avLst/>
          </a:prstGeom>
        </p:spPr>
      </p:pic>
      <p:sp>
        <p:nvSpPr>
          <p:cNvPr id="5" name="Rectangle 4">
            <a:extLst>
              <a:ext uri="{FF2B5EF4-FFF2-40B4-BE49-F238E27FC236}">
                <a16:creationId xmlns:a16="http://schemas.microsoft.com/office/drawing/2014/main" id="{572CF233-B210-C942-88B0-EEC935DE47D1}"/>
              </a:ext>
            </a:extLst>
          </p:cNvPr>
          <p:cNvSpPr/>
          <p:nvPr/>
        </p:nvSpPr>
        <p:spPr>
          <a:xfrm>
            <a:off x="0" y="7442837"/>
            <a:ext cx="10688638" cy="130899"/>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96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AA9DB-CEF8-2442-98CD-B005AAA1E599}"/>
              </a:ext>
            </a:extLst>
          </p:cNvPr>
          <p:cNvSpPr>
            <a:spLocks noGrp="1"/>
          </p:cNvSpPr>
          <p:nvPr>
            <p:ph sz="half" idx="2"/>
          </p:nvPr>
        </p:nvSpPr>
        <p:spPr/>
        <p:txBody>
          <a:bodyPr/>
          <a:lstStyle/>
          <a:p>
            <a:r>
              <a:rPr lang="en-US" dirty="0"/>
              <a:t>In order to give your child the medicine, you will need the correct number of sachets, two clean bowls or cups, and a small spoon</a:t>
            </a:r>
          </a:p>
          <a:p>
            <a:endParaRPr lang="en-US" dirty="0"/>
          </a:p>
        </p:txBody>
      </p:sp>
      <p:sp>
        <p:nvSpPr>
          <p:cNvPr id="3" name="Title 2">
            <a:extLst>
              <a:ext uri="{FF2B5EF4-FFF2-40B4-BE49-F238E27FC236}">
                <a16:creationId xmlns:a16="http://schemas.microsoft.com/office/drawing/2014/main" id="{BB06D492-6885-8143-A867-B2A7A7862BD7}"/>
              </a:ext>
            </a:extLst>
          </p:cNvPr>
          <p:cNvSpPr>
            <a:spLocks noGrp="1"/>
          </p:cNvSpPr>
          <p:nvPr>
            <p:ph type="title"/>
          </p:nvPr>
        </p:nvSpPr>
        <p:spPr/>
        <p:txBody>
          <a:bodyPr/>
          <a:lstStyle/>
          <a:p>
            <a:r>
              <a:rPr lang="en-US" dirty="0"/>
              <a:t>LPV/r oral granules: Preparing to give the granules</a:t>
            </a:r>
          </a:p>
        </p:txBody>
      </p:sp>
      <p:sp>
        <p:nvSpPr>
          <p:cNvPr id="4" name="Content Placeholder 3">
            <a:extLst>
              <a:ext uri="{FF2B5EF4-FFF2-40B4-BE49-F238E27FC236}">
                <a16:creationId xmlns:a16="http://schemas.microsoft.com/office/drawing/2014/main" id="{B1AE7039-00E0-0349-8771-304FA52F3ADE}"/>
              </a:ext>
            </a:extLst>
          </p:cNvPr>
          <p:cNvSpPr>
            <a:spLocks noGrp="1"/>
          </p:cNvSpPr>
          <p:nvPr>
            <p:ph sz="half" idx="10"/>
          </p:nvPr>
        </p:nvSpPr>
        <p:spPr/>
        <p:txBody>
          <a:bodyPr/>
          <a:lstStyle/>
          <a:p>
            <a:r>
              <a:rPr lang="en-US" dirty="0"/>
              <a:t>How old is your child?</a:t>
            </a:r>
          </a:p>
          <a:p>
            <a:endParaRPr lang="en-US" dirty="0"/>
          </a:p>
        </p:txBody>
      </p:sp>
      <p:sp>
        <p:nvSpPr>
          <p:cNvPr id="5" name="Content Placeholder 4">
            <a:extLst>
              <a:ext uri="{FF2B5EF4-FFF2-40B4-BE49-F238E27FC236}">
                <a16:creationId xmlns:a16="http://schemas.microsoft.com/office/drawing/2014/main" id="{B64BA1A8-F9AA-2E4E-9E4A-6A552CA3C3C4}"/>
              </a:ext>
            </a:extLst>
          </p:cNvPr>
          <p:cNvSpPr>
            <a:spLocks noGrp="1"/>
          </p:cNvSpPr>
          <p:nvPr>
            <p:ph sz="half" idx="11"/>
          </p:nvPr>
        </p:nvSpPr>
        <p:spPr/>
        <p:txBody>
          <a:bodyPr/>
          <a:lstStyle/>
          <a:p>
            <a:pPr marL="285750" lvl="0" indent="-285750" fontAlgn="ctr"/>
            <a:r>
              <a:rPr lang="en-US" dirty="0"/>
              <a:t>If &lt; 6 months turn to cards review cards 13-29</a:t>
            </a:r>
            <a:br>
              <a:rPr lang="en-US" dirty="0">
                <a:solidFill>
                  <a:srgbClr val="FF0000"/>
                </a:solidFill>
              </a:rPr>
            </a:br>
            <a:endParaRPr lang="en-US" dirty="0">
              <a:solidFill>
                <a:srgbClr val="FF0000"/>
              </a:solidFill>
            </a:endParaRPr>
          </a:p>
          <a:p>
            <a:pPr marL="285750" lvl="0" indent="-285750" fontAlgn="ctr"/>
            <a:r>
              <a:rPr lang="en-US" dirty="0"/>
              <a:t>If &gt;6 months turn to cards review cards  29-42</a:t>
            </a:r>
          </a:p>
          <a:p>
            <a:endParaRPr lang="en-US" dirty="0"/>
          </a:p>
        </p:txBody>
      </p:sp>
      <p:sp>
        <p:nvSpPr>
          <p:cNvPr id="6" name="Title 2">
            <a:extLst>
              <a:ext uri="{FF2B5EF4-FFF2-40B4-BE49-F238E27FC236}">
                <a16:creationId xmlns:a16="http://schemas.microsoft.com/office/drawing/2014/main" id="{0920EE2A-D2C2-5441-8460-907CA850216B}"/>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7" name="Title 2">
            <a:extLst>
              <a:ext uri="{FF2B5EF4-FFF2-40B4-BE49-F238E27FC236}">
                <a16:creationId xmlns:a16="http://schemas.microsoft.com/office/drawing/2014/main" id="{23CC2BDF-9796-1548-BDFC-48B45E64F4F1}"/>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8" name="Title 2">
            <a:extLst>
              <a:ext uri="{FF2B5EF4-FFF2-40B4-BE49-F238E27FC236}">
                <a16:creationId xmlns:a16="http://schemas.microsoft.com/office/drawing/2014/main" id="{723037EE-9D10-9247-8DB7-8DBA846569D2}"/>
              </a:ext>
            </a:extLst>
          </p:cNvPr>
          <p:cNvSpPr txBox="1">
            <a:spLocks/>
          </p:cNvSpPr>
          <p:nvPr/>
        </p:nvSpPr>
        <p:spPr>
          <a:xfrm>
            <a:off x="7782926" y="1390109"/>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Go to</a:t>
            </a:r>
          </a:p>
        </p:txBody>
      </p:sp>
      <p:pic>
        <p:nvPicPr>
          <p:cNvPr id="9" name="Picture 8" descr="A close up of a logo&#10;&#10;Description automatically generated">
            <a:extLst>
              <a:ext uri="{FF2B5EF4-FFF2-40B4-BE49-F238E27FC236}">
                <a16:creationId xmlns:a16="http://schemas.microsoft.com/office/drawing/2014/main" id="{71482062-EE0A-CC4A-9DFA-3E4B47AE115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0" name="Picture 9" descr="A close up of a logo&#10;&#10;Description automatically generated">
            <a:extLst>
              <a:ext uri="{FF2B5EF4-FFF2-40B4-BE49-F238E27FC236}">
                <a16:creationId xmlns:a16="http://schemas.microsoft.com/office/drawing/2014/main" id="{117CCFA2-3FA4-E44D-B63C-1DF741EF7E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B33FD8AE-C669-384B-9E7A-744DA2125A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16602" y="1361018"/>
            <a:ext cx="496899" cy="496899"/>
          </a:xfrm>
          <a:prstGeom prst="rect">
            <a:avLst/>
          </a:prstGeom>
        </p:spPr>
      </p:pic>
      <p:sp>
        <p:nvSpPr>
          <p:cNvPr id="12" name="Rectangle 11">
            <a:extLst>
              <a:ext uri="{FF2B5EF4-FFF2-40B4-BE49-F238E27FC236}">
                <a16:creationId xmlns:a16="http://schemas.microsoft.com/office/drawing/2014/main" id="{B994AA78-9E96-7346-9CBA-8E516C4D3F4C}"/>
              </a:ext>
            </a:extLst>
          </p:cNvPr>
          <p:cNvSpPr/>
          <p:nvPr/>
        </p:nvSpPr>
        <p:spPr>
          <a:xfrm>
            <a:off x="0" y="7442837"/>
            <a:ext cx="10688638" cy="130899"/>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65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F36CAD-1226-0D4D-AA8F-5E199B162E3D}"/>
              </a:ext>
            </a:extLst>
          </p:cNvPr>
          <p:cNvPicPr>
            <a:picLocks noChangeAspect="1"/>
          </p:cNvPicPr>
          <p:nvPr/>
        </p:nvPicPr>
        <p:blipFill>
          <a:blip r:embed="rId2"/>
          <a:stretch>
            <a:fillRect/>
          </a:stretch>
        </p:blipFill>
        <p:spPr>
          <a:xfrm>
            <a:off x="448260" y="1209407"/>
            <a:ext cx="4286459" cy="5204215"/>
          </a:xfrm>
          <a:prstGeom prst="rect">
            <a:avLst/>
          </a:prstGeom>
        </p:spPr>
      </p:pic>
      <p:sp>
        <p:nvSpPr>
          <p:cNvPr id="11" name="Content Placeholder 10">
            <a:extLst>
              <a:ext uri="{FF2B5EF4-FFF2-40B4-BE49-F238E27FC236}">
                <a16:creationId xmlns:a16="http://schemas.microsoft.com/office/drawing/2014/main" id="{23D3F3D1-D42C-AA41-A1F5-EA23CD3D1052}"/>
              </a:ext>
            </a:extLst>
          </p:cNvPr>
          <p:cNvSpPr>
            <a:spLocks noGrp="1"/>
          </p:cNvSpPr>
          <p:nvPr>
            <p:ph sz="half" idx="2"/>
          </p:nvPr>
        </p:nvSpPr>
        <p:spPr>
          <a:xfrm>
            <a:off x="5572919" y="1615063"/>
            <a:ext cx="4038600" cy="4798559"/>
          </a:xfrm>
        </p:spPr>
        <p:txBody>
          <a:bodyPr/>
          <a:lstStyle/>
          <a:p>
            <a:r>
              <a:rPr lang="en-US" dirty="0"/>
              <a:t>Granules can be given with breastmilk</a:t>
            </a:r>
          </a:p>
          <a:p>
            <a:r>
              <a:rPr lang="en-US" dirty="0"/>
              <a:t>It is easier to give granules with expressed breastmilk</a:t>
            </a:r>
          </a:p>
          <a:p>
            <a:endParaRPr lang="en-US" dirty="0"/>
          </a:p>
        </p:txBody>
      </p:sp>
      <p:sp>
        <p:nvSpPr>
          <p:cNvPr id="10" name="Title 9">
            <a:extLst>
              <a:ext uri="{FF2B5EF4-FFF2-40B4-BE49-F238E27FC236}">
                <a16:creationId xmlns:a16="http://schemas.microsoft.com/office/drawing/2014/main" id="{112551DF-AD81-164C-BB71-0D262374CD4D}"/>
              </a:ext>
            </a:extLst>
          </p:cNvPr>
          <p:cNvSpPr>
            <a:spLocks noGrp="1"/>
          </p:cNvSpPr>
          <p:nvPr>
            <p:ph type="title"/>
          </p:nvPr>
        </p:nvSpPr>
        <p:spPr/>
        <p:txBody>
          <a:bodyPr/>
          <a:lstStyle/>
          <a:p>
            <a:r>
              <a:rPr lang="en-US" dirty="0"/>
              <a:t>Infants &lt;6 months: Giving LPV/r granules with breastmilk</a:t>
            </a:r>
          </a:p>
        </p:txBody>
      </p:sp>
      <p:sp>
        <p:nvSpPr>
          <p:cNvPr id="13" name="Rectangle 12">
            <a:extLst>
              <a:ext uri="{FF2B5EF4-FFF2-40B4-BE49-F238E27FC236}">
                <a16:creationId xmlns:a16="http://schemas.microsoft.com/office/drawing/2014/main" id="{EC259E4B-0527-EC4C-AAAE-79EFBC78BAAE}"/>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422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B6EFAC-0BD4-2542-8D72-962072EF1EC5}"/>
              </a:ext>
            </a:extLst>
          </p:cNvPr>
          <p:cNvSpPr>
            <a:spLocks noGrp="1"/>
          </p:cNvSpPr>
          <p:nvPr>
            <p:ph sz="half" idx="2"/>
          </p:nvPr>
        </p:nvSpPr>
        <p:spPr/>
        <p:txBody>
          <a:bodyPr/>
          <a:lstStyle/>
          <a:p>
            <a:pPr marL="285750" lvl="0" indent="-285750"/>
            <a:r>
              <a:rPr lang="en-US" dirty="0"/>
              <a:t>Granules can be given with breastmilk.</a:t>
            </a:r>
          </a:p>
          <a:p>
            <a:pPr marL="285750" lvl="0" indent="-285750"/>
            <a:r>
              <a:rPr lang="en-US" dirty="0"/>
              <a:t>It may be easier to give granules with expressed breastmilk.</a:t>
            </a:r>
          </a:p>
          <a:p>
            <a:endParaRPr lang="en-US" dirty="0"/>
          </a:p>
        </p:txBody>
      </p:sp>
      <p:sp>
        <p:nvSpPr>
          <p:cNvPr id="4" name="Title 3">
            <a:extLst>
              <a:ext uri="{FF2B5EF4-FFF2-40B4-BE49-F238E27FC236}">
                <a16:creationId xmlns:a16="http://schemas.microsoft.com/office/drawing/2014/main" id="{D5CDE641-D3EB-5E45-82CC-61557537DEC4}"/>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950A3259-2BE9-7144-BB0E-D1703F568638}"/>
              </a:ext>
            </a:extLst>
          </p:cNvPr>
          <p:cNvSpPr>
            <a:spLocks noGrp="1"/>
          </p:cNvSpPr>
          <p:nvPr>
            <p:ph sz="half" idx="10"/>
          </p:nvPr>
        </p:nvSpPr>
        <p:spPr/>
        <p:txBody>
          <a:bodyPr/>
          <a:lstStyle/>
          <a:p>
            <a:pPr marL="285750" indent="-285750" fontAlgn="ctr"/>
            <a:r>
              <a:rPr lang="en-US" dirty="0"/>
              <a:t>Exclusive breastfeeding is best for infants under six months. </a:t>
            </a:r>
          </a:p>
          <a:p>
            <a:pPr marL="285750" indent="-285750" fontAlgn="ctr"/>
            <a:r>
              <a:rPr lang="en-US" dirty="0"/>
              <a:t>Usually babies take milk directly from the breast. </a:t>
            </a:r>
          </a:p>
          <a:p>
            <a:pPr marL="285750" indent="-285750" fontAlgn="ctr"/>
            <a:r>
              <a:rPr lang="en-US" dirty="0"/>
              <a:t>They can also be given breastmilk that has been expressed into a cup or bowl.</a:t>
            </a:r>
          </a:p>
          <a:p>
            <a:endParaRPr lang="en-US" dirty="0"/>
          </a:p>
        </p:txBody>
      </p:sp>
      <p:sp>
        <p:nvSpPr>
          <p:cNvPr id="7" name="Content Placeholder 6">
            <a:extLst>
              <a:ext uri="{FF2B5EF4-FFF2-40B4-BE49-F238E27FC236}">
                <a16:creationId xmlns:a16="http://schemas.microsoft.com/office/drawing/2014/main" id="{77BD574D-B89C-044C-A0D2-CD4D99532DB3}"/>
              </a:ext>
            </a:extLst>
          </p:cNvPr>
          <p:cNvSpPr>
            <a:spLocks noGrp="1"/>
          </p:cNvSpPr>
          <p:nvPr>
            <p:ph sz="half" idx="11"/>
          </p:nvPr>
        </p:nvSpPr>
        <p:spPr/>
        <p:txBody>
          <a:bodyPr/>
          <a:lstStyle/>
          <a:p>
            <a:r>
              <a:rPr lang="en-US" dirty="0"/>
              <a:t>What has been your experience with expressing breastmilk?</a:t>
            </a:r>
          </a:p>
          <a:p>
            <a:endParaRPr lang="en-US" dirty="0"/>
          </a:p>
        </p:txBody>
      </p:sp>
      <p:sp>
        <p:nvSpPr>
          <p:cNvPr id="8" name="Content Placeholder 7">
            <a:extLst>
              <a:ext uri="{FF2B5EF4-FFF2-40B4-BE49-F238E27FC236}">
                <a16:creationId xmlns:a16="http://schemas.microsoft.com/office/drawing/2014/main" id="{E2E7E0B5-CE0C-774E-B48D-897EAF806837}"/>
              </a:ext>
            </a:extLst>
          </p:cNvPr>
          <p:cNvSpPr>
            <a:spLocks noGrp="1"/>
          </p:cNvSpPr>
          <p:nvPr>
            <p:ph sz="half" idx="12"/>
          </p:nvPr>
        </p:nvSpPr>
        <p:spPr/>
        <p:txBody>
          <a:bodyPr/>
          <a:lstStyle/>
          <a:p>
            <a:r>
              <a:rPr lang="en-US" dirty="0"/>
              <a:t>Expressing breastmilk into a clean cup or bowl makes it easier to mix with the granules to give to the baby.</a:t>
            </a:r>
          </a:p>
          <a:p>
            <a:endParaRPr lang="en-US" dirty="0"/>
          </a:p>
        </p:txBody>
      </p:sp>
      <p:sp>
        <p:nvSpPr>
          <p:cNvPr id="9" name="Content Placeholder 8">
            <a:extLst>
              <a:ext uri="{FF2B5EF4-FFF2-40B4-BE49-F238E27FC236}">
                <a16:creationId xmlns:a16="http://schemas.microsoft.com/office/drawing/2014/main" id="{4B14B80C-0E08-624D-9B11-8F37D2422714}"/>
              </a:ext>
            </a:extLst>
          </p:cNvPr>
          <p:cNvSpPr>
            <a:spLocks noGrp="1"/>
          </p:cNvSpPr>
          <p:nvPr>
            <p:ph sz="half" idx="13"/>
          </p:nvPr>
        </p:nvSpPr>
        <p:spPr/>
        <p:txBody>
          <a:bodyPr/>
          <a:lstStyle/>
          <a:p>
            <a:r>
              <a:rPr lang="en-US" dirty="0"/>
              <a:t>Would it be helpful to review how to express breastmilk by hand?</a:t>
            </a:r>
          </a:p>
          <a:p>
            <a:endParaRPr lang="en-US" dirty="0"/>
          </a:p>
        </p:txBody>
      </p:sp>
      <p:sp>
        <p:nvSpPr>
          <p:cNvPr id="10" name="Content Placeholder 9">
            <a:extLst>
              <a:ext uri="{FF2B5EF4-FFF2-40B4-BE49-F238E27FC236}">
                <a16:creationId xmlns:a16="http://schemas.microsoft.com/office/drawing/2014/main" id="{DF6D38EF-A863-9147-8C54-35FA5A4A3A12}"/>
              </a:ext>
            </a:extLst>
          </p:cNvPr>
          <p:cNvSpPr>
            <a:spLocks noGrp="1"/>
          </p:cNvSpPr>
          <p:nvPr>
            <p:ph sz="half" idx="14"/>
          </p:nvPr>
        </p:nvSpPr>
        <p:spPr/>
        <p:txBody>
          <a:bodyPr/>
          <a:lstStyle/>
          <a:p>
            <a:pPr marL="285750" lvl="0" indent="-285750" fontAlgn="ctr"/>
            <a:r>
              <a:rPr lang="en-US" dirty="0"/>
              <a:t>If yes, use the next 3 cards to review how to express breastmilk.</a:t>
            </a:r>
            <a:br>
              <a:rPr lang="en-US" dirty="0"/>
            </a:br>
            <a:endParaRPr lang="en-US" dirty="0"/>
          </a:p>
          <a:p>
            <a:pPr marL="285750" lvl="0" indent="-285750" fontAlgn="ctr"/>
            <a:r>
              <a:rPr lang="en-US" dirty="0"/>
              <a:t>If no, turn to card </a:t>
            </a:r>
            <a:r>
              <a:rPr lang="en-US" dirty="0">
                <a:solidFill>
                  <a:srgbClr val="C00000"/>
                </a:solidFill>
              </a:rPr>
              <a:t>18.</a:t>
            </a:r>
          </a:p>
          <a:p>
            <a:endParaRPr lang="en-US" dirty="0"/>
          </a:p>
        </p:txBody>
      </p:sp>
      <p:sp>
        <p:nvSpPr>
          <p:cNvPr id="11" name="Title 2">
            <a:extLst>
              <a:ext uri="{FF2B5EF4-FFF2-40B4-BE49-F238E27FC236}">
                <a16:creationId xmlns:a16="http://schemas.microsoft.com/office/drawing/2014/main" id="{FA846D0B-1431-A44D-8E14-7F7C49B1AA1A}"/>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12" name="Title 2">
            <a:extLst>
              <a:ext uri="{FF2B5EF4-FFF2-40B4-BE49-F238E27FC236}">
                <a16:creationId xmlns:a16="http://schemas.microsoft.com/office/drawing/2014/main" id="{037FBFD8-60C5-9C41-B815-342D5E644818}"/>
              </a:ext>
            </a:extLst>
          </p:cNvPr>
          <p:cNvSpPr txBox="1">
            <a:spLocks/>
          </p:cNvSpPr>
          <p:nvPr/>
        </p:nvSpPr>
        <p:spPr>
          <a:xfrm>
            <a:off x="4625508" y="4016299"/>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13" name="Title 2">
            <a:extLst>
              <a:ext uri="{FF2B5EF4-FFF2-40B4-BE49-F238E27FC236}">
                <a16:creationId xmlns:a16="http://schemas.microsoft.com/office/drawing/2014/main" id="{392B2B08-FDC6-BC4B-BDE0-0FBD08E50DB8}"/>
              </a:ext>
            </a:extLst>
          </p:cNvPr>
          <p:cNvSpPr txBox="1">
            <a:spLocks/>
          </p:cNvSpPr>
          <p:nvPr/>
        </p:nvSpPr>
        <p:spPr>
          <a:xfrm>
            <a:off x="4625508" y="1475548"/>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sp>
        <p:nvSpPr>
          <p:cNvPr id="14" name="Title 2">
            <a:extLst>
              <a:ext uri="{FF2B5EF4-FFF2-40B4-BE49-F238E27FC236}">
                <a16:creationId xmlns:a16="http://schemas.microsoft.com/office/drawing/2014/main" id="{A31AA2BE-CEC5-1542-AF86-786490FED5F3}"/>
              </a:ext>
            </a:extLst>
          </p:cNvPr>
          <p:cNvSpPr txBox="1">
            <a:spLocks/>
          </p:cNvSpPr>
          <p:nvPr/>
        </p:nvSpPr>
        <p:spPr>
          <a:xfrm>
            <a:off x="7782926" y="3989526"/>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Go to</a:t>
            </a:r>
          </a:p>
        </p:txBody>
      </p:sp>
      <p:pic>
        <p:nvPicPr>
          <p:cNvPr id="15" name="Picture 14" descr="A close up of a logo&#10;&#10;Description automatically generated">
            <a:extLst>
              <a:ext uri="{FF2B5EF4-FFF2-40B4-BE49-F238E27FC236}">
                <a16:creationId xmlns:a16="http://schemas.microsoft.com/office/drawing/2014/main" id="{A9A80224-1674-5C4D-AE89-7018E0FBB8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6" name="Picture 15" descr="A close up of a logo&#10;&#10;Description automatically generated">
            <a:extLst>
              <a:ext uri="{FF2B5EF4-FFF2-40B4-BE49-F238E27FC236}">
                <a16:creationId xmlns:a16="http://schemas.microsoft.com/office/drawing/2014/main" id="{5DDFD286-6A04-B745-A3F4-1064FC069A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8431" y="3918233"/>
            <a:ext cx="453712" cy="453712"/>
          </a:xfrm>
          <a:prstGeom prst="rect">
            <a:avLst/>
          </a:prstGeom>
        </p:spPr>
      </p:pic>
      <p:pic>
        <p:nvPicPr>
          <p:cNvPr id="17" name="Picture 16">
            <a:extLst>
              <a:ext uri="{FF2B5EF4-FFF2-40B4-BE49-F238E27FC236}">
                <a16:creationId xmlns:a16="http://schemas.microsoft.com/office/drawing/2014/main" id="{8ABAD52E-6075-EC48-A499-930F1C7313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15190" y="1170455"/>
            <a:ext cx="842009" cy="842009"/>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C2FCB876-B0EE-E646-ABCC-ECE5490592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16602" y="3896640"/>
            <a:ext cx="496899" cy="496899"/>
          </a:xfrm>
          <a:prstGeom prst="rect">
            <a:avLst/>
          </a:prstGeom>
        </p:spPr>
      </p:pic>
      <p:sp>
        <p:nvSpPr>
          <p:cNvPr id="19" name="Title 2">
            <a:extLst>
              <a:ext uri="{FF2B5EF4-FFF2-40B4-BE49-F238E27FC236}">
                <a16:creationId xmlns:a16="http://schemas.microsoft.com/office/drawing/2014/main" id="{918184D0-5717-934A-B6BF-1C94EF89F142}"/>
              </a:ext>
            </a:extLst>
          </p:cNvPr>
          <p:cNvSpPr txBox="1">
            <a:spLocks/>
          </p:cNvSpPr>
          <p:nvPr/>
        </p:nvSpPr>
        <p:spPr>
          <a:xfrm>
            <a:off x="7782926" y="1469375"/>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pic>
        <p:nvPicPr>
          <p:cNvPr id="20" name="Picture 19" descr="A close up of a logo&#10;&#10;Description automatically generated">
            <a:extLst>
              <a:ext uri="{FF2B5EF4-FFF2-40B4-BE49-F238E27FC236}">
                <a16:creationId xmlns:a16="http://schemas.microsoft.com/office/drawing/2014/main" id="{8E169B9A-D570-A74F-9016-BE1F3D4A96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5849" y="1371309"/>
            <a:ext cx="453712" cy="453712"/>
          </a:xfrm>
          <a:prstGeom prst="rect">
            <a:avLst/>
          </a:prstGeom>
        </p:spPr>
      </p:pic>
      <p:sp>
        <p:nvSpPr>
          <p:cNvPr id="22" name="Title 2">
            <a:extLst>
              <a:ext uri="{FF2B5EF4-FFF2-40B4-BE49-F238E27FC236}">
                <a16:creationId xmlns:a16="http://schemas.microsoft.com/office/drawing/2014/main" id="{C4E1A91A-165F-CD42-B668-85A53EF49BA5}"/>
              </a:ext>
            </a:extLst>
          </p:cNvPr>
          <p:cNvSpPr txBox="1">
            <a:spLocks/>
          </p:cNvSpPr>
          <p:nvPr/>
        </p:nvSpPr>
        <p:spPr>
          <a:xfrm>
            <a:off x="1485776" y="4016299"/>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23" name="Picture 22">
            <a:extLst>
              <a:ext uri="{FF2B5EF4-FFF2-40B4-BE49-F238E27FC236}">
                <a16:creationId xmlns:a16="http://schemas.microsoft.com/office/drawing/2014/main" id="{1AE97240-8164-104F-A7AF-D7D1E3A2A8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5458" y="3711206"/>
            <a:ext cx="842009" cy="842009"/>
          </a:xfrm>
          <a:prstGeom prst="rect">
            <a:avLst/>
          </a:prstGeom>
        </p:spPr>
      </p:pic>
      <p:sp>
        <p:nvSpPr>
          <p:cNvPr id="24" name="Rectangle 23">
            <a:extLst>
              <a:ext uri="{FF2B5EF4-FFF2-40B4-BE49-F238E27FC236}">
                <a16:creationId xmlns:a16="http://schemas.microsoft.com/office/drawing/2014/main" id="{4EDCDC5F-541C-4847-80AA-F788A8A4183A}"/>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93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CD9F91-C525-6D49-8D25-42FD23D7B5B9}"/>
              </a:ext>
            </a:extLst>
          </p:cNvPr>
          <p:cNvSpPr>
            <a:spLocks noGrp="1"/>
          </p:cNvSpPr>
          <p:nvPr>
            <p:ph type="title"/>
          </p:nvPr>
        </p:nvSpPr>
        <p:spPr/>
        <p:txBody>
          <a:bodyPr/>
          <a:lstStyle/>
          <a:p>
            <a:r>
              <a:rPr lang="en-US" dirty="0"/>
              <a:t>How to express breastmilk</a:t>
            </a:r>
          </a:p>
        </p:txBody>
      </p:sp>
      <p:pic>
        <p:nvPicPr>
          <p:cNvPr id="5" name="Picture 4">
            <a:extLst>
              <a:ext uri="{FF2B5EF4-FFF2-40B4-BE49-F238E27FC236}">
                <a16:creationId xmlns:a16="http://schemas.microsoft.com/office/drawing/2014/main" id="{D84DCFDD-0E40-7248-B1D2-5E5384EBEBD6}"/>
              </a:ext>
            </a:extLst>
          </p:cNvPr>
          <p:cNvPicPr>
            <a:picLocks noChangeAspect="1"/>
          </p:cNvPicPr>
          <p:nvPr/>
        </p:nvPicPr>
        <p:blipFill>
          <a:blip r:embed="rId2"/>
          <a:stretch>
            <a:fillRect/>
          </a:stretch>
        </p:blipFill>
        <p:spPr>
          <a:xfrm>
            <a:off x="467519" y="1202259"/>
            <a:ext cx="3019245" cy="2274366"/>
          </a:xfrm>
          <a:prstGeom prst="rect">
            <a:avLst/>
          </a:prstGeom>
        </p:spPr>
      </p:pic>
      <p:pic>
        <p:nvPicPr>
          <p:cNvPr id="6" name="Picture 5">
            <a:extLst>
              <a:ext uri="{FF2B5EF4-FFF2-40B4-BE49-F238E27FC236}">
                <a16:creationId xmlns:a16="http://schemas.microsoft.com/office/drawing/2014/main" id="{1E022C7B-FA58-3443-9061-44D42F3DB4B4}"/>
              </a:ext>
            </a:extLst>
          </p:cNvPr>
          <p:cNvPicPr>
            <a:picLocks noChangeAspect="1"/>
          </p:cNvPicPr>
          <p:nvPr/>
        </p:nvPicPr>
        <p:blipFill>
          <a:blip r:embed="rId3"/>
          <a:stretch>
            <a:fillRect/>
          </a:stretch>
        </p:blipFill>
        <p:spPr>
          <a:xfrm>
            <a:off x="5929507" y="3885902"/>
            <a:ext cx="2362200" cy="2867961"/>
          </a:xfrm>
          <a:prstGeom prst="rect">
            <a:avLst/>
          </a:prstGeom>
        </p:spPr>
      </p:pic>
      <p:sp>
        <p:nvSpPr>
          <p:cNvPr id="2" name="Content Placeholder 1">
            <a:extLst>
              <a:ext uri="{FF2B5EF4-FFF2-40B4-BE49-F238E27FC236}">
                <a16:creationId xmlns:a16="http://schemas.microsoft.com/office/drawing/2014/main" id="{EBCDC442-BF75-DB4E-ACD6-1242190BE371}"/>
              </a:ext>
            </a:extLst>
          </p:cNvPr>
          <p:cNvSpPr>
            <a:spLocks noGrp="1"/>
          </p:cNvSpPr>
          <p:nvPr>
            <p:ph sz="half" idx="2"/>
          </p:nvPr>
        </p:nvSpPr>
        <p:spPr>
          <a:xfrm>
            <a:off x="5344319" y="1522194"/>
            <a:ext cx="4611050" cy="4798559"/>
          </a:xfrm>
        </p:spPr>
        <p:txBody>
          <a:bodyPr/>
          <a:lstStyle/>
          <a:p>
            <a:r>
              <a:rPr lang="en-US" dirty="0"/>
              <a:t>Expressing breastmilk into a cup or bowl is easy to learn</a:t>
            </a:r>
          </a:p>
          <a:p>
            <a:r>
              <a:rPr lang="en-US" dirty="0"/>
              <a:t>It may take some time, but becomes easier with practice</a:t>
            </a:r>
          </a:p>
          <a:p>
            <a:endParaRPr lang="en-US" dirty="0"/>
          </a:p>
        </p:txBody>
      </p:sp>
      <p:sp>
        <p:nvSpPr>
          <p:cNvPr id="7" name="Rectangle 6">
            <a:extLst>
              <a:ext uri="{FF2B5EF4-FFF2-40B4-BE49-F238E27FC236}">
                <a16:creationId xmlns:a16="http://schemas.microsoft.com/office/drawing/2014/main" id="{A3E96AE8-E767-DF45-9158-2B4AF0BBDF05}"/>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32D402-1941-9D45-ACBD-5201FBFD6A7D}"/>
              </a:ext>
            </a:extLst>
          </p:cNvPr>
          <p:cNvPicPr>
            <a:picLocks noChangeAspect="1"/>
          </p:cNvPicPr>
          <p:nvPr/>
        </p:nvPicPr>
        <p:blipFill>
          <a:blip r:embed="rId4"/>
          <a:stretch>
            <a:fillRect/>
          </a:stretch>
        </p:blipFill>
        <p:spPr>
          <a:xfrm>
            <a:off x="3491107" y="2943225"/>
            <a:ext cx="2212166" cy="2895600"/>
          </a:xfrm>
          <a:prstGeom prst="rect">
            <a:avLst/>
          </a:prstGeom>
        </p:spPr>
      </p:pic>
    </p:spTree>
    <p:extLst>
      <p:ext uri="{BB962C8B-B14F-4D97-AF65-F5344CB8AC3E}">
        <p14:creationId xmlns:p14="http://schemas.microsoft.com/office/powerpoint/2010/main" val="332557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0A9CE2-BCFD-1C48-8148-DEFDA7C8D5D0}"/>
              </a:ext>
            </a:extLst>
          </p:cNvPr>
          <p:cNvSpPr>
            <a:spLocks noGrp="1"/>
          </p:cNvSpPr>
          <p:nvPr>
            <p:ph sz="half" idx="2"/>
          </p:nvPr>
        </p:nvSpPr>
        <p:spPr>
          <a:xfrm>
            <a:off x="785196" y="1955304"/>
            <a:ext cx="3170115" cy="4721943"/>
          </a:xfrm>
        </p:spPr>
        <p:txBody>
          <a:bodyPr>
            <a:normAutofit fontScale="92500" lnSpcReduction="20000"/>
          </a:bodyPr>
          <a:lstStyle/>
          <a:p>
            <a:pPr marL="285750" lvl="0" indent="-285750"/>
            <a:r>
              <a:rPr lang="en-US" sz="1300" dirty="0"/>
              <a:t>The first step is to wash your hands and have a clean cup or bowl nearby</a:t>
            </a:r>
          </a:p>
          <a:p>
            <a:pPr marL="285750" lvl="0" indent="-285750"/>
            <a:r>
              <a:rPr lang="en-US" sz="1300" dirty="0"/>
              <a:t>Bend forward a little, this will help the milk come down. </a:t>
            </a:r>
          </a:p>
          <a:p>
            <a:pPr marL="285750" lvl="0" indent="-285750" fontAlgn="ctr"/>
            <a:r>
              <a:rPr lang="en-US" sz="1300" dirty="0"/>
              <a:t>Start by massaging around your breast with your fingers using a circular motion. </a:t>
            </a:r>
          </a:p>
          <a:p>
            <a:pPr marL="285750" lvl="0" indent="-285750" fontAlgn="ctr"/>
            <a:r>
              <a:rPr lang="en-US" sz="1300" dirty="0"/>
              <a:t>Start towards the top of the breast and work around the breast circling closer to the nipple as you massage.  </a:t>
            </a:r>
          </a:p>
          <a:p>
            <a:pPr marL="285750" lvl="0" indent="-285750" fontAlgn="ctr"/>
            <a:r>
              <a:rPr lang="en-US" sz="1300" dirty="0"/>
              <a:t>Next place you thumb just above your nipple and your forefinger below.  </a:t>
            </a:r>
          </a:p>
          <a:p>
            <a:pPr marL="285750" lvl="0" indent="-285750" fontAlgn="ctr"/>
            <a:r>
              <a:rPr lang="en-US" sz="1300" dirty="0"/>
              <a:t>Your palm and other fingers should be supporting your breast.  </a:t>
            </a:r>
          </a:p>
          <a:p>
            <a:pPr marL="285750" lvl="0" indent="-285750" fontAlgn="ctr"/>
            <a:r>
              <a:rPr lang="en-US" sz="1300" dirty="0"/>
              <a:t>Use your palm and fingers to gently press your breast against your chest, then use your thumb and forefinger to squeeze gently around the nipple and pull it forward to help the milk come out.  </a:t>
            </a:r>
          </a:p>
          <a:p>
            <a:pPr marL="285750" lvl="0" indent="-285750" fontAlgn="ctr"/>
            <a:r>
              <a:rPr lang="en-US" sz="1300" dirty="0"/>
              <a:t>You can repeat this motion to press the breast, then squeeze gently, then relax.</a:t>
            </a:r>
          </a:p>
          <a:p>
            <a:pPr marL="285750" lvl="0" indent="-285750" fontAlgn="ctr"/>
            <a:r>
              <a:rPr lang="en-US" sz="1300" dirty="0"/>
              <a:t>Once milk starts flowing you can collect it in the clean cup or bowl.  </a:t>
            </a:r>
          </a:p>
          <a:p>
            <a:endParaRPr lang="en-US" dirty="0"/>
          </a:p>
        </p:txBody>
      </p:sp>
      <p:sp>
        <p:nvSpPr>
          <p:cNvPr id="3" name="Title 2">
            <a:extLst>
              <a:ext uri="{FF2B5EF4-FFF2-40B4-BE49-F238E27FC236}">
                <a16:creationId xmlns:a16="http://schemas.microsoft.com/office/drawing/2014/main" id="{A4004D26-C57C-914A-B7AA-D1C13C4DFEF9}"/>
              </a:ext>
            </a:extLst>
          </p:cNvPr>
          <p:cNvSpPr>
            <a:spLocks noGrp="1"/>
          </p:cNvSpPr>
          <p:nvPr>
            <p:ph type="title"/>
          </p:nvPr>
        </p:nvSpPr>
        <p:spPr/>
        <p:txBody>
          <a:bodyPr/>
          <a:lstStyle/>
          <a:p>
            <a:r>
              <a:rPr lang="en-US" dirty="0"/>
              <a:t>How to Express Breastmilk</a:t>
            </a:r>
          </a:p>
        </p:txBody>
      </p:sp>
      <p:sp>
        <p:nvSpPr>
          <p:cNvPr id="4" name="Title 2">
            <a:extLst>
              <a:ext uri="{FF2B5EF4-FFF2-40B4-BE49-F238E27FC236}">
                <a16:creationId xmlns:a16="http://schemas.microsoft.com/office/drawing/2014/main" id="{B2EB972D-F949-084C-A1A0-2C085A972D27}"/>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pic>
        <p:nvPicPr>
          <p:cNvPr id="5" name="Picture 4" descr="A close up of a logo&#10;&#10;Description automatically generated">
            <a:extLst>
              <a:ext uri="{FF2B5EF4-FFF2-40B4-BE49-F238E27FC236}">
                <a16:creationId xmlns:a16="http://schemas.microsoft.com/office/drawing/2014/main" id="{6C737FA3-4381-CA4D-A16D-A8EDA369EB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
        <p:nvSpPr>
          <p:cNvPr id="6" name="Rectangle 5">
            <a:extLst>
              <a:ext uri="{FF2B5EF4-FFF2-40B4-BE49-F238E27FC236}">
                <a16:creationId xmlns:a16="http://schemas.microsoft.com/office/drawing/2014/main" id="{8742B0E5-D0DB-9E4F-B08F-F28FB09EBED8}"/>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462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5E1DFF1-18B2-C84F-9E22-46596697F6E9}"/>
              </a:ext>
            </a:extLst>
          </p:cNvPr>
          <p:cNvSpPr>
            <a:spLocks noGrp="1"/>
          </p:cNvSpPr>
          <p:nvPr>
            <p:ph sz="half" idx="2"/>
          </p:nvPr>
        </p:nvSpPr>
        <p:spPr>
          <a:xfrm>
            <a:off x="6258719" y="1701667"/>
            <a:ext cx="3972719" cy="4798559"/>
          </a:xfrm>
        </p:spPr>
        <p:txBody>
          <a:bodyPr/>
          <a:lstStyle/>
          <a:p>
            <a:r>
              <a:rPr lang="en-US" dirty="0"/>
              <a:t>Sit near your baby or smell   a piece of cloth or clothing that smells like your child</a:t>
            </a:r>
          </a:p>
          <a:p>
            <a:r>
              <a:rPr lang="en-US" dirty="0"/>
              <a:t>Take a deep breath and relax</a:t>
            </a:r>
          </a:p>
          <a:p>
            <a:r>
              <a:rPr lang="en-US" dirty="0"/>
              <a:t>Leaning forward slightly  may also help</a:t>
            </a:r>
          </a:p>
          <a:p>
            <a:endParaRPr lang="en-US" dirty="0"/>
          </a:p>
        </p:txBody>
      </p:sp>
      <p:sp>
        <p:nvSpPr>
          <p:cNvPr id="4" name="Title 3">
            <a:extLst>
              <a:ext uri="{FF2B5EF4-FFF2-40B4-BE49-F238E27FC236}">
                <a16:creationId xmlns:a16="http://schemas.microsoft.com/office/drawing/2014/main" id="{2328104D-464B-3344-A06D-673BBBF515F1}"/>
              </a:ext>
            </a:extLst>
          </p:cNvPr>
          <p:cNvSpPr>
            <a:spLocks noGrp="1"/>
          </p:cNvSpPr>
          <p:nvPr>
            <p:ph type="title"/>
          </p:nvPr>
        </p:nvSpPr>
        <p:spPr/>
        <p:txBody>
          <a:bodyPr/>
          <a:lstStyle/>
          <a:p>
            <a:r>
              <a:rPr lang="en-US" dirty="0"/>
              <a:t>Expressing breastmilk: Troubleshooting</a:t>
            </a:r>
          </a:p>
        </p:txBody>
      </p:sp>
      <p:pic>
        <p:nvPicPr>
          <p:cNvPr id="6" name="Picture 5">
            <a:extLst>
              <a:ext uri="{FF2B5EF4-FFF2-40B4-BE49-F238E27FC236}">
                <a16:creationId xmlns:a16="http://schemas.microsoft.com/office/drawing/2014/main" id="{49EACC9D-C864-AB4A-A3A2-62C9C25C3E29}"/>
              </a:ext>
            </a:extLst>
          </p:cNvPr>
          <p:cNvPicPr>
            <a:picLocks noChangeAspect="1"/>
          </p:cNvPicPr>
          <p:nvPr/>
        </p:nvPicPr>
        <p:blipFill>
          <a:blip r:embed="rId2"/>
          <a:stretch>
            <a:fillRect/>
          </a:stretch>
        </p:blipFill>
        <p:spPr>
          <a:xfrm>
            <a:off x="766292" y="1952625"/>
            <a:ext cx="5121039" cy="3857625"/>
          </a:xfrm>
          <a:prstGeom prst="rect">
            <a:avLst/>
          </a:prstGeom>
        </p:spPr>
      </p:pic>
      <p:sp>
        <p:nvSpPr>
          <p:cNvPr id="7" name="Rectangle 6">
            <a:extLst>
              <a:ext uri="{FF2B5EF4-FFF2-40B4-BE49-F238E27FC236}">
                <a16:creationId xmlns:a16="http://schemas.microsoft.com/office/drawing/2014/main" id="{77B0C90E-6572-8C4A-B2FC-8EC99CA6B222}"/>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81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59591E-F03E-0940-A93F-BF27EC62536B}"/>
              </a:ext>
            </a:extLst>
          </p:cNvPr>
          <p:cNvSpPr>
            <a:spLocks noGrp="1"/>
          </p:cNvSpPr>
          <p:nvPr>
            <p:ph sz="half" idx="2"/>
          </p:nvPr>
        </p:nvSpPr>
        <p:spPr/>
        <p:txBody>
          <a:bodyPr/>
          <a:lstStyle/>
          <a:p>
            <a:pPr marL="285750" lvl="0" indent="-285750"/>
            <a:r>
              <a:rPr lang="en-US" dirty="0"/>
              <a:t>What do you do already to make breastfeeding easier?</a:t>
            </a:r>
          </a:p>
          <a:p>
            <a:pPr marL="285750" lvl="0" indent="-285750"/>
            <a:r>
              <a:rPr lang="en-US" dirty="0"/>
              <a:t>May I offer some suggestions that may make it easier for you?</a:t>
            </a:r>
          </a:p>
          <a:p>
            <a:endParaRPr lang="en-US" dirty="0"/>
          </a:p>
        </p:txBody>
      </p:sp>
      <p:sp>
        <p:nvSpPr>
          <p:cNvPr id="3" name="Title 2">
            <a:extLst>
              <a:ext uri="{FF2B5EF4-FFF2-40B4-BE49-F238E27FC236}">
                <a16:creationId xmlns:a16="http://schemas.microsoft.com/office/drawing/2014/main" id="{2078C906-4719-474C-B9EB-960CAB7C75E4}"/>
              </a:ext>
            </a:extLst>
          </p:cNvPr>
          <p:cNvSpPr>
            <a:spLocks noGrp="1"/>
          </p:cNvSpPr>
          <p:nvPr>
            <p:ph type="title"/>
          </p:nvPr>
        </p:nvSpPr>
        <p:spPr/>
        <p:txBody>
          <a:bodyPr/>
          <a:lstStyle/>
          <a:p>
            <a:r>
              <a:rPr lang="en-US" dirty="0"/>
              <a:t>Expressing breastmilk: Troubleshooting</a:t>
            </a:r>
          </a:p>
        </p:txBody>
      </p:sp>
      <p:sp>
        <p:nvSpPr>
          <p:cNvPr id="4" name="Content Placeholder 3">
            <a:extLst>
              <a:ext uri="{FF2B5EF4-FFF2-40B4-BE49-F238E27FC236}">
                <a16:creationId xmlns:a16="http://schemas.microsoft.com/office/drawing/2014/main" id="{F053D84B-89D5-7749-A240-A9E73EFE3B00}"/>
              </a:ext>
            </a:extLst>
          </p:cNvPr>
          <p:cNvSpPr>
            <a:spLocks noGrp="1"/>
          </p:cNvSpPr>
          <p:nvPr>
            <p:ph sz="half" idx="10"/>
          </p:nvPr>
        </p:nvSpPr>
        <p:spPr>
          <a:xfrm>
            <a:off x="3972511" y="1955304"/>
            <a:ext cx="3187317" cy="4636882"/>
          </a:xfrm>
        </p:spPr>
        <p:txBody>
          <a:bodyPr>
            <a:normAutofit fontScale="92500" lnSpcReduction="20000"/>
          </a:bodyPr>
          <a:lstStyle/>
          <a:p>
            <a:pPr marL="285750" lvl="0" indent="-285750"/>
            <a:r>
              <a:rPr lang="en-US" sz="1300" dirty="0"/>
              <a:t>Expressing breastmilk is easy to learn.</a:t>
            </a:r>
          </a:p>
          <a:p>
            <a:pPr marL="285750" lvl="0" indent="-285750"/>
            <a:r>
              <a:rPr lang="en-US" sz="1300" dirty="0"/>
              <a:t>It may take some time, but becomes easier with practice.</a:t>
            </a:r>
          </a:p>
          <a:p>
            <a:pPr marL="285750" lvl="0" indent="-285750"/>
            <a:r>
              <a:rPr lang="en-US" sz="1300" dirty="0"/>
              <a:t>Sit somewhere quiet where you can relax and are comfortable sitting. </a:t>
            </a:r>
          </a:p>
          <a:p>
            <a:pPr marL="285750" lvl="0" indent="-285750" fontAlgn="ctr"/>
            <a:r>
              <a:rPr lang="en-US" sz="1300" dirty="0"/>
              <a:t>Being near your baby helps your body make milk, so having your baby nearby may help.  If your baby is not nearby you can look at a picture, or even hold a piece of clothing that smells like your baby. </a:t>
            </a:r>
          </a:p>
          <a:p>
            <a:pPr marL="285750" lvl="0" indent="-285750" fontAlgn="ctr"/>
            <a:r>
              <a:rPr lang="en-US" sz="1300" dirty="0"/>
              <a:t>Take a few deep breaths to help you relax.</a:t>
            </a:r>
          </a:p>
          <a:p>
            <a:pPr marL="285750" lvl="0" indent="-285750" fontAlgn="ctr"/>
            <a:r>
              <a:rPr lang="en-US" sz="1300" dirty="0"/>
              <a:t>You can experiment to see what works best for you. </a:t>
            </a:r>
          </a:p>
          <a:p>
            <a:pPr marL="285750" lvl="0" indent="-285750" fontAlgn="ctr"/>
            <a:r>
              <a:rPr lang="en-US" sz="1300" dirty="0"/>
              <a:t>You can work on one breast at a time, or switch back and forth based on what is most comfortable for you.</a:t>
            </a:r>
          </a:p>
          <a:p>
            <a:pPr marL="285750" lvl="0" indent="-285750" fontAlgn="ctr"/>
            <a:r>
              <a:rPr lang="en-US" sz="1300" dirty="0"/>
              <a:t>Hand expressing should not be painful. </a:t>
            </a:r>
          </a:p>
          <a:p>
            <a:pPr marL="285750" lvl="0" indent="-285750" fontAlgn="ctr"/>
            <a:r>
              <a:rPr lang="en-US" sz="1300" dirty="0"/>
              <a:t>Be gentle. </a:t>
            </a:r>
          </a:p>
          <a:p>
            <a:pPr marL="285750" lvl="0" indent="-285750" fontAlgn="ctr"/>
            <a:r>
              <a:rPr lang="en-US" sz="1300" dirty="0"/>
              <a:t>It may take some time to become comfortable and find the right way for you.</a:t>
            </a:r>
          </a:p>
          <a:p>
            <a:endParaRPr lang="en-US" dirty="0"/>
          </a:p>
        </p:txBody>
      </p:sp>
      <p:sp>
        <p:nvSpPr>
          <p:cNvPr id="5" name="Title 2">
            <a:extLst>
              <a:ext uri="{FF2B5EF4-FFF2-40B4-BE49-F238E27FC236}">
                <a16:creationId xmlns:a16="http://schemas.microsoft.com/office/drawing/2014/main" id="{41933DCD-A65A-5B4D-A168-6AED920E049B}"/>
              </a:ext>
            </a:extLst>
          </p:cNvPr>
          <p:cNvSpPr txBox="1">
            <a:spLocks/>
          </p:cNvSpPr>
          <p:nvPr/>
        </p:nvSpPr>
        <p:spPr>
          <a:xfrm>
            <a:off x="4553081" y="1460121"/>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6" name="Title 2">
            <a:extLst>
              <a:ext uri="{FF2B5EF4-FFF2-40B4-BE49-F238E27FC236}">
                <a16:creationId xmlns:a16="http://schemas.microsoft.com/office/drawing/2014/main" id="{11304F22-8D80-7C48-929C-7607A5AC3F9B}"/>
              </a:ext>
            </a:extLst>
          </p:cNvPr>
          <p:cNvSpPr txBox="1">
            <a:spLocks/>
          </p:cNvSpPr>
          <p:nvPr/>
        </p:nvSpPr>
        <p:spPr>
          <a:xfrm>
            <a:off x="1408296" y="1460121"/>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pic>
        <p:nvPicPr>
          <p:cNvPr id="7" name="Picture 6" descr="A close up of a logo&#10;&#10;Description automatically generated">
            <a:extLst>
              <a:ext uri="{FF2B5EF4-FFF2-40B4-BE49-F238E27FC236}">
                <a16:creationId xmlns:a16="http://schemas.microsoft.com/office/drawing/2014/main" id="{70DF7F2E-02D5-8647-93BA-964513D38EE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61701" y="1355616"/>
            <a:ext cx="453712" cy="453712"/>
          </a:xfrm>
          <a:prstGeom prst="rect">
            <a:avLst/>
          </a:prstGeom>
        </p:spPr>
      </p:pic>
      <p:pic>
        <p:nvPicPr>
          <p:cNvPr id="8" name="Picture 7" descr="A close up of a logo&#10;&#10;Description automatically generated">
            <a:extLst>
              <a:ext uri="{FF2B5EF4-FFF2-40B4-BE49-F238E27FC236}">
                <a16:creationId xmlns:a16="http://schemas.microsoft.com/office/drawing/2014/main" id="{FA4288F7-F319-6647-BA20-0273A8131E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1219" y="1362055"/>
            <a:ext cx="453712" cy="453712"/>
          </a:xfrm>
          <a:prstGeom prst="rect">
            <a:avLst/>
          </a:prstGeom>
        </p:spPr>
      </p:pic>
      <p:sp>
        <p:nvSpPr>
          <p:cNvPr id="9" name="Rectangle 8">
            <a:extLst>
              <a:ext uri="{FF2B5EF4-FFF2-40B4-BE49-F238E27FC236}">
                <a16:creationId xmlns:a16="http://schemas.microsoft.com/office/drawing/2014/main" id="{6EE4243C-433E-AE4C-BC42-C0F0FF086110}"/>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435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A5F314-1376-494A-873A-495D1F7ED259}"/>
              </a:ext>
            </a:extLst>
          </p:cNvPr>
          <p:cNvSpPr>
            <a:spLocks noGrp="1"/>
          </p:cNvSpPr>
          <p:nvPr>
            <p:ph sz="half" idx="2"/>
          </p:nvPr>
        </p:nvSpPr>
        <p:spPr/>
        <p:txBody>
          <a:bodyPr/>
          <a:lstStyle/>
          <a:p>
            <a:r>
              <a:rPr lang="en-US" dirty="0"/>
              <a:t>Starting at the notch tear off the top of the first sachet of granules open</a:t>
            </a:r>
          </a:p>
          <a:p>
            <a:r>
              <a:rPr lang="en-US" dirty="0"/>
              <a:t>Empty all the granules into the empty bowl or cup</a:t>
            </a:r>
          </a:p>
          <a:p>
            <a:endParaRPr lang="en-US" dirty="0"/>
          </a:p>
        </p:txBody>
      </p:sp>
      <p:sp>
        <p:nvSpPr>
          <p:cNvPr id="3" name="Title 2">
            <a:extLst>
              <a:ext uri="{FF2B5EF4-FFF2-40B4-BE49-F238E27FC236}">
                <a16:creationId xmlns:a16="http://schemas.microsoft.com/office/drawing/2014/main" id="{173C8AB9-470C-4141-8043-D51EEDBC33EF}"/>
              </a:ext>
            </a:extLst>
          </p:cNvPr>
          <p:cNvSpPr>
            <a:spLocks noGrp="1"/>
          </p:cNvSpPr>
          <p:nvPr>
            <p:ph type="title"/>
          </p:nvPr>
        </p:nvSpPr>
        <p:spPr/>
        <p:txBody>
          <a:bodyPr/>
          <a:lstStyle/>
          <a:p>
            <a:r>
              <a:rPr lang="en-US" dirty="0"/>
              <a:t>Infants &lt;6 months: Preparing to give the granules</a:t>
            </a:r>
          </a:p>
        </p:txBody>
      </p:sp>
      <p:pic>
        <p:nvPicPr>
          <p:cNvPr id="5" name="Picture 4">
            <a:extLst>
              <a:ext uri="{FF2B5EF4-FFF2-40B4-BE49-F238E27FC236}">
                <a16:creationId xmlns:a16="http://schemas.microsoft.com/office/drawing/2014/main" id="{79BA180D-EFC9-3D42-A252-2D8CB33DC108}"/>
              </a:ext>
            </a:extLst>
          </p:cNvPr>
          <p:cNvPicPr>
            <a:picLocks noChangeAspect="1"/>
          </p:cNvPicPr>
          <p:nvPr/>
        </p:nvPicPr>
        <p:blipFill>
          <a:blip r:embed="rId2"/>
          <a:stretch>
            <a:fillRect/>
          </a:stretch>
        </p:blipFill>
        <p:spPr>
          <a:xfrm>
            <a:off x="1360361" y="2943225"/>
            <a:ext cx="2505075" cy="1933575"/>
          </a:xfrm>
          <a:prstGeom prst="rect">
            <a:avLst/>
          </a:prstGeom>
        </p:spPr>
      </p:pic>
      <p:pic>
        <p:nvPicPr>
          <p:cNvPr id="6" name="Picture 5">
            <a:extLst>
              <a:ext uri="{FF2B5EF4-FFF2-40B4-BE49-F238E27FC236}">
                <a16:creationId xmlns:a16="http://schemas.microsoft.com/office/drawing/2014/main" id="{9FE6F7CD-3821-D54A-8388-B911581FA93E}"/>
              </a:ext>
            </a:extLst>
          </p:cNvPr>
          <p:cNvPicPr>
            <a:picLocks noChangeAspect="1"/>
          </p:cNvPicPr>
          <p:nvPr/>
        </p:nvPicPr>
        <p:blipFill rotWithShape="1">
          <a:blip r:embed="rId3"/>
          <a:srcRect t="11155" b="7217"/>
          <a:stretch/>
        </p:blipFill>
        <p:spPr>
          <a:xfrm>
            <a:off x="3896519" y="4086225"/>
            <a:ext cx="1918573" cy="2438400"/>
          </a:xfrm>
          <a:prstGeom prst="rect">
            <a:avLst/>
          </a:prstGeom>
        </p:spPr>
      </p:pic>
      <p:pic>
        <p:nvPicPr>
          <p:cNvPr id="7" name="Picture 6">
            <a:extLst>
              <a:ext uri="{FF2B5EF4-FFF2-40B4-BE49-F238E27FC236}">
                <a16:creationId xmlns:a16="http://schemas.microsoft.com/office/drawing/2014/main" id="{FC15B27F-8EBA-944C-BDAD-A8E9B63D7C3D}"/>
              </a:ext>
            </a:extLst>
          </p:cNvPr>
          <p:cNvPicPr>
            <a:picLocks noChangeAspect="1"/>
          </p:cNvPicPr>
          <p:nvPr/>
        </p:nvPicPr>
        <p:blipFill>
          <a:blip r:embed="rId4"/>
          <a:stretch>
            <a:fillRect/>
          </a:stretch>
        </p:blipFill>
        <p:spPr>
          <a:xfrm rot="1989303">
            <a:off x="888452" y="1685983"/>
            <a:ext cx="1290561" cy="1613202"/>
          </a:xfrm>
          <a:prstGeom prst="rect">
            <a:avLst/>
          </a:prstGeom>
        </p:spPr>
      </p:pic>
      <p:sp>
        <p:nvSpPr>
          <p:cNvPr id="8" name="Rectangle 7">
            <a:extLst>
              <a:ext uri="{FF2B5EF4-FFF2-40B4-BE49-F238E27FC236}">
                <a16:creationId xmlns:a16="http://schemas.microsoft.com/office/drawing/2014/main" id="{8A1106C5-0944-1E48-A01E-33E05E22C3ED}"/>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509FEFF-21A0-4C76-A3B6-835D2BFF06A7}"/>
              </a:ext>
            </a:extLst>
          </p:cNvPr>
          <p:cNvSpPr/>
          <p:nvPr/>
        </p:nvSpPr>
        <p:spPr>
          <a:xfrm>
            <a:off x="924719" y="1432731"/>
            <a:ext cx="740442" cy="74044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55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D0829-7BC9-4B2A-AD13-4B4BBC82A786}"/>
              </a:ext>
            </a:extLst>
          </p:cNvPr>
          <p:cNvSpPr>
            <a:spLocks noGrp="1"/>
          </p:cNvSpPr>
          <p:nvPr>
            <p:ph sz="half" idx="2"/>
          </p:nvPr>
        </p:nvSpPr>
        <p:spPr>
          <a:xfrm>
            <a:off x="1458119" y="1955304"/>
            <a:ext cx="7321640" cy="3675821"/>
          </a:xfrm>
        </p:spPr>
        <p:txBody>
          <a:bodyPr>
            <a:normAutofit/>
          </a:bodyPr>
          <a:lstStyle/>
          <a:p>
            <a:pPr marL="0" indent="0">
              <a:lnSpc>
                <a:spcPct val="200000"/>
              </a:lnSpc>
              <a:buNone/>
            </a:pPr>
            <a:r>
              <a:rPr lang="en-US" sz="1400" b="0" dirty="0">
                <a:hlinkClick r:id="" action="ppaction://hlinkshowjump?jump=nextslide">
                  <a:extLst>
                    <a:ext uri="{A12FA001-AC4F-418D-AE19-62706E023703}">
                      <ahyp:hlinkClr xmlns:ahyp="http://schemas.microsoft.com/office/drawing/2018/hyperlinkcolor" val="tx"/>
                    </a:ext>
                  </a:extLst>
                </a:hlinkClick>
              </a:rPr>
              <a:t>Counseling Instructions</a:t>
            </a:r>
            <a:endParaRPr lang="en-US" sz="1400" b="0" dirty="0"/>
          </a:p>
          <a:p>
            <a:pPr marL="0" indent="0">
              <a:lnSpc>
                <a:spcPct val="200000"/>
              </a:lnSpc>
              <a:buNone/>
            </a:pPr>
            <a:r>
              <a:rPr lang="en-US" sz="1400" b="0" dirty="0">
                <a:hlinkClick r:id="rId2" action="ppaction://hlinksldjump">
                  <a:extLst>
                    <a:ext uri="{A12FA001-AC4F-418D-AE19-62706E023703}">
                      <ahyp:hlinkClr xmlns:ahyp="http://schemas.microsoft.com/office/drawing/2018/hyperlinkcolor" val="tx"/>
                    </a:ext>
                  </a:extLst>
                </a:hlinkClick>
              </a:rPr>
              <a:t>Introduction to LPV/r </a:t>
            </a:r>
            <a:r>
              <a:rPr lang="en-US" sz="1400" b="0" dirty="0"/>
              <a:t>granules</a:t>
            </a:r>
          </a:p>
          <a:p>
            <a:pPr marL="0" indent="0">
              <a:lnSpc>
                <a:spcPct val="200000"/>
              </a:lnSpc>
              <a:buNone/>
            </a:pPr>
            <a:r>
              <a:rPr lang="en-US" sz="1400" b="0" dirty="0">
                <a:hlinkClick r:id="rId3" action="ppaction://hlinksldjump">
                  <a:extLst>
                    <a:ext uri="{A12FA001-AC4F-418D-AE19-62706E023703}">
                      <ahyp:hlinkClr xmlns:ahyp="http://schemas.microsoft.com/office/drawing/2018/hyperlinkcolor" val="tx"/>
                    </a:ext>
                  </a:extLst>
                </a:hlinkClick>
              </a:rPr>
              <a:t>Administering LPV/r granules to infants &lt;6 months</a:t>
            </a:r>
            <a:endParaRPr lang="en-US" sz="1400" b="0" dirty="0"/>
          </a:p>
          <a:p>
            <a:pPr marL="0" indent="0">
              <a:lnSpc>
                <a:spcPct val="200000"/>
              </a:lnSpc>
              <a:buNone/>
            </a:pPr>
            <a:r>
              <a:rPr lang="en-US" sz="1400" b="0" dirty="0">
                <a:hlinkClick r:id="rId4" action="ppaction://hlinksldjump">
                  <a:extLst>
                    <a:ext uri="{A12FA001-AC4F-418D-AE19-62706E023703}">
                      <ahyp:hlinkClr xmlns:ahyp="http://schemas.microsoft.com/office/drawing/2018/hyperlinkcolor" val="tx"/>
                    </a:ext>
                  </a:extLst>
                </a:hlinkClick>
              </a:rPr>
              <a:t>Administering LPV/r granules to infants and young children ≥6 months</a:t>
            </a:r>
            <a:endParaRPr lang="en-US" sz="1400" b="0" dirty="0"/>
          </a:p>
          <a:p>
            <a:pPr marL="0" indent="0">
              <a:lnSpc>
                <a:spcPct val="200000"/>
              </a:lnSpc>
              <a:buNone/>
            </a:pPr>
            <a:r>
              <a:rPr lang="en-US" sz="1400" b="0" dirty="0">
                <a:hlinkClick r:id="" action="ppaction://noaction">
                  <a:extLst>
                    <a:ext uri="{A12FA001-AC4F-418D-AE19-62706E023703}">
                      <ahyp:hlinkClr xmlns:ahyp="http://schemas.microsoft.com/office/drawing/2018/hyperlinkcolor" val="tx"/>
                    </a:ext>
                  </a:extLst>
                </a:hlinkClick>
              </a:rPr>
              <a:t>Tips for healthcare workers and caregivers</a:t>
            </a:r>
            <a:endParaRPr lang="en-US" sz="1400" b="0" dirty="0"/>
          </a:p>
          <a:p>
            <a:pPr marL="0" indent="0">
              <a:lnSpc>
                <a:spcPct val="200000"/>
              </a:lnSpc>
              <a:buNone/>
            </a:pPr>
            <a:r>
              <a:rPr lang="en-US" sz="1400" b="0" dirty="0">
                <a:hlinkClick r:id="" action="ppaction://noaction">
                  <a:extLst>
                    <a:ext uri="{A12FA001-AC4F-418D-AE19-62706E023703}">
                      <ahyp:hlinkClr xmlns:ahyp="http://schemas.microsoft.com/office/drawing/2018/hyperlinkcolor" val="tx"/>
                    </a:ext>
                  </a:extLst>
                </a:hlinkClick>
              </a:rPr>
              <a:t>Solving challenges</a:t>
            </a:r>
            <a:endParaRPr lang="en-US" sz="1400" b="0" dirty="0"/>
          </a:p>
        </p:txBody>
      </p:sp>
      <p:sp>
        <p:nvSpPr>
          <p:cNvPr id="3" name="Title 2">
            <a:extLst>
              <a:ext uri="{FF2B5EF4-FFF2-40B4-BE49-F238E27FC236}">
                <a16:creationId xmlns:a16="http://schemas.microsoft.com/office/drawing/2014/main" id="{6A6D52CE-AD28-45C2-9902-C633B979DA98}"/>
              </a:ext>
            </a:extLst>
          </p:cNvPr>
          <p:cNvSpPr>
            <a:spLocks noGrp="1"/>
          </p:cNvSpPr>
          <p:nvPr>
            <p:ph type="title"/>
          </p:nvPr>
        </p:nvSpPr>
        <p:spPr/>
        <p:txBody>
          <a:bodyPr/>
          <a:lstStyle/>
          <a:p>
            <a:r>
              <a:rPr lang="en-US" dirty="0"/>
              <a:t>Overview</a:t>
            </a:r>
          </a:p>
        </p:txBody>
      </p:sp>
      <p:sp>
        <p:nvSpPr>
          <p:cNvPr id="4" name="Rectangle 3">
            <a:extLst>
              <a:ext uri="{FF2B5EF4-FFF2-40B4-BE49-F238E27FC236}">
                <a16:creationId xmlns:a16="http://schemas.microsoft.com/office/drawing/2014/main" id="{91880A6D-F9A0-4125-AD65-3F16CD325A59}"/>
              </a:ext>
            </a:extLst>
          </p:cNvPr>
          <p:cNvSpPr/>
          <p:nvPr/>
        </p:nvSpPr>
        <p:spPr>
          <a:xfrm>
            <a:off x="691828" y="2124776"/>
            <a:ext cx="766292" cy="2507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424C7F-DBA3-43B0-82E3-D4F0DF0F65D0}"/>
              </a:ext>
            </a:extLst>
          </p:cNvPr>
          <p:cNvSpPr/>
          <p:nvPr/>
        </p:nvSpPr>
        <p:spPr>
          <a:xfrm>
            <a:off x="691828" y="2693548"/>
            <a:ext cx="766292" cy="250725"/>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0F3138-089C-4FE0-B0F4-5D217633CE21}"/>
              </a:ext>
            </a:extLst>
          </p:cNvPr>
          <p:cNvSpPr/>
          <p:nvPr/>
        </p:nvSpPr>
        <p:spPr>
          <a:xfrm>
            <a:off x="691828" y="3262320"/>
            <a:ext cx="766292" cy="250725"/>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7A9E74-B6AD-40BF-A2CA-8F40F64B0FAC}"/>
              </a:ext>
            </a:extLst>
          </p:cNvPr>
          <p:cNvSpPr/>
          <p:nvPr/>
        </p:nvSpPr>
        <p:spPr>
          <a:xfrm>
            <a:off x="691828" y="3831833"/>
            <a:ext cx="766292" cy="2507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131E25-26EC-40C1-9C5E-0D239F4B4BA1}"/>
              </a:ext>
            </a:extLst>
          </p:cNvPr>
          <p:cNvSpPr/>
          <p:nvPr/>
        </p:nvSpPr>
        <p:spPr>
          <a:xfrm>
            <a:off x="691828" y="4401346"/>
            <a:ext cx="766292" cy="250725"/>
          </a:xfrm>
          <a:prstGeom prst="rect">
            <a:avLst/>
          </a:prstGeom>
          <a:solidFill>
            <a:srgbClr val="A7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6E29D3-1512-4DB3-8DAA-3629560B5AF9}"/>
              </a:ext>
            </a:extLst>
          </p:cNvPr>
          <p:cNvSpPr/>
          <p:nvPr/>
        </p:nvSpPr>
        <p:spPr>
          <a:xfrm>
            <a:off x="691828" y="4968688"/>
            <a:ext cx="766292" cy="250725"/>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4F4EA897-4EC6-4041-A068-2FEBC1087010}"/>
              </a:ext>
            </a:extLst>
          </p:cNvPr>
          <p:cNvSpPr txBox="1">
            <a:spLocks/>
          </p:cNvSpPr>
          <p:nvPr/>
        </p:nvSpPr>
        <p:spPr>
          <a:xfrm>
            <a:off x="6483899" y="1955304"/>
            <a:ext cx="1834413" cy="4798559"/>
          </a:xfrm>
          <a:prstGeom prst="rect">
            <a:avLst/>
          </a:prstGeom>
        </p:spPr>
        <p:txBody>
          <a:bodyPr vert="horz" lIns="91440" tIns="45720" rIns="91440" bIns="45720" rtlCol="0">
            <a:normAutofit/>
          </a:bodyPr>
          <a:lstStyle>
            <a:lvl1pPr marL="252100" indent="-252100" algn="l" defTabSz="1008400" rtl="0" eaLnBrk="1" latinLnBrk="0" hangingPunct="1">
              <a:lnSpc>
                <a:spcPct val="90000"/>
              </a:lnSpc>
              <a:spcBef>
                <a:spcPts val="1103"/>
              </a:spcBef>
              <a:buFont typeface="Arial" panose="020B0604020202020204" pitchFamily="34" charset="0"/>
              <a:buChar char="•"/>
              <a:defRPr sz="2000" b="1" kern="1200">
                <a:solidFill>
                  <a:srgbClr val="093552"/>
                </a:solidFill>
                <a:latin typeface="Arial" panose="020B0604020202020204" pitchFamily="34" charset="0"/>
                <a:ea typeface="+mn-ea"/>
                <a:cs typeface="Arial" panose="020B0604020202020204" pitchFamily="34" charset="0"/>
              </a:defRPr>
            </a:lvl1pPr>
            <a:lvl2pPr marL="756300" indent="-252100" algn="l" defTabSz="1008400" rtl="0" eaLnBrk="1" latinLnBrk="0" hangingPunct="1">
              <a:lnSpc>
                <a:spcPct val="90000"/>
              </a:lnSpc>
              <a:spcBef>
                <a:spcPts val="551"/>
              </a:spcBef>
              <a:buFont typeface="Arial" panose="020B0604020202020204" pitchFamily="34" charset="0"/>
              <a:buChar char="•"/>
              <a:defRPr sz="1800" b="1" kern="1200">
                <a:solidFill>
                  <a:srgbClr val="093552"/>
                </a:solidFill>
                <a:latin typeface="Arial" panose="020B0604020202020204" pitchFamily="34" charset="0"/>
                <a:ea typeface="+mn-ea"/>
                <a:cs typeface="Arial" panose="020B0604020202020204" pitchFamily="34" charset="0"/>
              </a:defRPr>
            </a:lvl2pPr>
            <a:lvl3pPr marL="1260500" indent="-252100" algn="l" defTabSz="1008400" rtl="0" eaLnBrk="1" latinLnBrk="0" hangingPunct="1">
              <a:lnSpc>
                <a:spcPct val="90000"/>
              </a:lnSpc>
              <a:spcBef>
                <a:spcPts val="551"/>
              </a:spcBef>
              <a:buFont typeface="Arial" panose="020B0604020202020204" pitchFamily="34" charset="0"/>
              <a:buChar char="•"/>
              <a:defRPr sz="1800" b="1" kern="1200">
                <a:solidFill>
                  <a:srgbClr val="093552"/>
                </a:solidFill>
                <a:latin typeface="Arial" panose="020B0604020202020204" pitchFamily="34" charset="0"/>
                <a:ea typeface="+mn-ea"/>
                <a:cs typeface="Arial" panose="020B0604020202020204" pitchFamily="34" charset="0"/>
              </a:defRPr>
            </a:lvl3pPr>
            <a:lvl4pPr marL="1764701" indent="-252100" algn="l" defTabSz="1008400" rtl="0" eaLnBrk="1" latinLnBrk="0" hangingPunct="1">
              <a:lnSpc>
                <a:spcPct val="90000"/>
              </a:lnSpc>
              <a:spcBef>
                <a:spcPts val="551"/>
              </a:spcBef>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4pPr>
            <a:lvl5pPr marL="2268901" indent="-252100" algn="l" defTabSz="1008400" rtl="0" eaLnBrk="1" latinLnBrk="0" hangingPunct="1">
              <a:lnSpc>
                <a:spcPct val="90000"/>
              </a:lnSpc>
              <a:spcBef>
                <a:spcPts val="551"/>
              </a:spcBef>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lgn="r">
              <a:lnSpc>
                <a:spcPct val="200000"/>
              </a:lnSpc>
              <a:buFont typeface="Arial" panose="020B0604020202020204" pitchFamily="34" charset="0"/>
              <a:buNone/>
            </a:pPr>
            <a:r>
              <a:rPr lang="en-US" sz="1400" b="0" dirty="0"/>
              <a:t>3-4</a:t>
            </a:r>
          </a:p>
          <a:p>
            <a:pPr marL="0" indent="0" algn="r">
              <a:lnSpc>
                <a:spcPct val="200000"/>
              </a:lnSpc>
              <a:buFont typeface="Arial" panose="020B0604020202020204" pitchFamily="34" charset="0"/>
              <a:buNone/>
            </a:pPr>
            <a:r>
              <a:rPr lang="en-US" sz="1400" b="0" dirty="0"/>
              <a:t>5-12</a:t>
            </a:r>
          </a:p>
          <a:p>
            <a:pPr marL="0" indent="0" algn="r">
              <a:lnSpc>
                <a:spcPct val="200000"/>
              </a:lnSpc>
              <a:buFont typeface="Arial" panose="020B0604020202020204" pitchFamily="34" charset="0"/>
              <a:buNone/>
            </a:pPr>
            <a:r>
              <a:rPr lang="en-US" sz="1400" b="0" dirty="0"/>
              <a:t>13-34</a:t>
            </a:r>
          </a:p>
          <a:p>
            <a:pPr marL="0" indent="0" algn="r">
              <a:lnSpc>
                <a:spcPct val="200000"/>
              </a:lnSpc>
              <a:buFont typeface="Arial" panose="020B0604020202020204" pitchFamily="34" charset="0"/>
              <a:buNone/>
            </a:pPr>
            <a:r>
              <a:rPr lang="en-US" sz="1400" b="0" dirty="0"/>
              <a:t>35-52</a:t>
            </a:r>
            <a:r>
              <a:rPr lang="en-US" sz="1400" dirty="0"/>
              <a:t> </a:t>
            </a:r>
          </a:p>
          <a:p>
            <a:pPr marL="0" indent="0" algn="r">
              <a:lnSpc>
                <a:spcPct val="200000"/>
              </a:lnSpc>
              <a:buFont typeface="Arial" panose="020B0604020202020204" pitchFamily="34" charset="0"/>
              <a:buNone/>
            </a:pPr>
            <a:endParaRPr lang="en-US" sz="1400" dirty="0"/>
          </a:p>
        </p:txBody>
      </p:sp>
      <p:sp>
        <p:nvSpPr>
          <p:cNvPr id="17" name="Rectangle 16">
            <a:extLst>
              <a:ext uri="{FF2B5EF4-FFF2-40B4-BE49-F238E27FC236}">
                <a16:creationId xmlns:a16="http://schemas.microsoft.com/office/drawing/2014/main" id="{A117637C-89D1-48AF-8946-C00A7861C680}"/>
              </a:ext>
            </a:extLst>
          </p:cNvPr>
          <p:cNvSpPr/>
          <p:nvPr/>
        </p:nvSpPr>
        <p:spPr>
          <a:xfrm>
            <a:off x="8318312" y="2124776"/>
            <a:ext cx="766292" cy="2507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946CCA-D556-4F46-AC18-54D5E3B6A5A5}"/>
              </a:ext>
            </a:extLst>
          </p:cNvPr>
          <p:cNvSpPr/>
          <p:nvPr/>
        </p:nvSpPr>
        <p:spPr>
          <a:xfrm>
            <a:off x="8318312" y="2693548"/>
            <a:ext cx="766292" cy="250725"/>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FB0B0F-A48B-4213-9D3E-3ED5AB7F3242}"/>
              </a:ext>
            </a:extLst>
          </p:cNvPr>
          <p:cNvSpPr/>
          <p:nvPr/>
        </p:nvSpPr>
        <p:spPr>
          <a:xfrm>
            <a:off x="8318312" y="3262320"/>
            <a:ext cx="766292" cy="250725"/>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57D1DD-E5E0-4AFA-91B1-A6571E544C6D}"/>
              </a:ext>
            </a:extLst>
          </p:cNvPr>
          <p:cNvSpPr/>
          <p:nvPr/>
        </p:nvSpPr>
        <p:spPr>
          <a:xfrm>
            <a:off x="8318312" y="3831833"/>
            <a:ext cx="766292" cy="2507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8D3063-A748-4973-AB27-88B04B88BCBA}"/>
              </a:ext>
            </a:extLst>
          </p:cNvPr>
          <p:cNvSpPr/>
          <p:nvPr/>
        </p:nvSpPr>
        <p:spPr>
          <a:xfrm>
            <a:off x="8318312" y="4401346"/>
            <a:ext cx="766292" cy="250725"/>
          </a:xfrm>
          <a:prstGeom prst="rect">
            <a:avLst/>
          </a:prstGeom>
          <a:solidFill>
            <a:srgbClr val="A7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TBD</a:t>
            </a:r>
          </a:p>
        </p:txBody>
      </p:sp>
      <p:sp>
        <p:nvSpPr>
          <p:cNvPr id="22" name="Rectangle 21">
            <a:extLst>
              <a:ext uri="{FF2B5EF4-FFF2-40B4-BE49-F238E27FC236}">
                <a16:creationId xmlns:a16="http://schemas.microsoft.com/office/drawing/2014/main" id="{4F36157C-1BAE-44A1-939A-54576CB09F1D}"/>
              </a:ext>
            </a:extLst>
          </p:cNvPr>
          <p:cNvSpPr/>
          <p:nvPr/>
        </p:nvSpPr>
        <p:spPr>
          <a:xfrm>
            <a:off x="8318312" y="4968688"/>
            <a:ext cx="766292" cy="250725"/>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TBD</a:t>
            </a:r>
          </a:p>
        </p:txBody>
      </p:sp>
      <p:sp>
        <p:nvSpPr>
          <p:cNvPr id="11" name="TextBox 10">
            <a:extLst>
              <a:ext uri="{FF2B5EF4-FFF2-40B4-BE49-F238E27FC236}">
                <a16:creationId xmlns:a16="http://schemas.microsoft.com/office/drawing/2014/main" id="{7C202468-A092-4D22-AB87-CA7C5BC9DC70}"/>
              </a:ext>
            </a:extLst>
          </p:cNvPr>
          <p:cNvSpPr txBox="1"/>
          <p:nvPr/>
        </p:nvSpPr>
        <p:spPr>
          <a:xfrm>
            <a:off x="1458119" y="1504459"/>
            <a:ext cx="2895600" cy="383679"/>
          </a:xfrm>
          <a:prstGeom prst="rect">
            <a:avLst/>
          </a:prstGeom>
          <a:noFill/>
        </p:spPr>
        <p:txBody>
          <a:bodyPr wrap="square" rtlCol="0">
            <a:spAutoFit/>
          </a:bodyPr>
          <a:lstStyle/>
          <a:p>
            <a:pPr algn="ctr"/>
            <a:r>
              <a:rPr lang="en-US" b="1" dirty="0">
                <a:solidFill>
                  <a:srgbClr val="093552"/>
                </a:solidFill>
              </a:rPr>
              <a:t>Section</a:t>
            </a:r>
          </a:p>
        </p:txBody>
      </p:sp>
      <p:sp>
        <p:nvSpPr>
          <p:cNvPr id="23" name="TextBox 22">
            <a:extLst>
              <a:ext uri="{FF2B5EF4-FFF2-40B4-BE49-F238E27FC236}">
                <a16:creationId xmlns:a16="http://schemas.microsoft.com/office/drawing/2014/main" id="{0A49C174-B4EA-46ED-83BD-62FBC41D140C}"/>
              </a:ext>
            </a:extLst>
          </p:cNvPr>
          <p:cNvSpPr txBox="1"/>
          <p:nvPr/>
        </p:nvSpPr>
        <p:spPr>
          <a:xfrm>
            <a:off x="7331959" y="1406279"/>
            <a:ext cx="2895600" cy="383679"/>
          </a:xfrm>
          <a:prstGeom prst="rect">
            <a:avLst/>
          </a:prstGeom>
          <a:noFill/>
        </p:spPr>
        <p:txBody>
          <a:bodyPr wrap="square" rtlCol="0">
            <a:spAutoFit/>
          </a:bodyPr>
          <a:lstStyle/>
          <a:p>
            <a:pPr algn="ctr"/>
            <a:r>
              <a:rPr lang="en-US" b="1" dirty="0">
                <a:solidFill>
                  <a:srgbClr val="093552"/>
                </a:solidFill>
              </a:rPr>
              <a:t>Slide number</a:t>
            </a:r>
          </a:p>
        </p:txBody>
      </p:sp>
    </p:spTree>
    <p:extLst>
      <p:ext uri="{BB962C8B-B14F-4D97-AF65-F5344CB8AC3E}">
        <p14:creationId xmlns:p14="http://schemas.microsoft.com/office/powerpoint/2010/main" val="104352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E2805F-64AC-8D40-815E-E6989CBEC8FD}"/>
              </a:ext>
            </a:extLst>
          </p:cNvPr>
          <p:cNvSpPr>
            <a:spLocks noGrp="1"/>
          </p:cNvSpPr>
          <p:nvPr>
            <p:ph sz="half" idx="2"/>
          </p:nvPr>
        </p:nvSpPr>
        <p:spPr/>
        <p:txBody>
          <a:bodyPr/>
          <a:lstStyle/>
          <a:p>
            <a:r>
              <a:rPr lang="en-US" dirty="0"/>
              <a:t>Hold the sachet up so the notches are on the top and the granules settle to the bottom.</a:t>
            </a:r>
          </a:p>
          <a:p>
            <a:endParaRPr lang="en-US" dirty="0"/>
          </a:p>
        </p:txBody>
      </p:sp>
      <p:sp>
        <p:nvSpPr>
          <p:cNvPr id="3" name="Title 2">
            <a:extLst>
              <a:ext uri="{FF2B5EF4-FFF2-40B4-BE49-F238E27FC236}">
                <a16:creationId xmlns:a16="http://schemas.microsoft.com/office/drawing/2014/main" id="{B5616C68-C44B-8449-82A9-E03BBA3625F6}"/>
              </a:ext>
            </a:extLst>
          </p:cNvPr>
          <p:cNvSpPr>
            <a:spLocks noGrp="1"/>
          </p:cNvSpPr>
          <p:nvPr>
            <p:ph type="title"/>
          </p:nvPr>
        </p:nvSpPr>
        <p:spPr/>
        <p:txBody>
          <a:bodyPr/>
          <a:lstStyle/>
          <a:p>
            <a:r>
              <a:rPr lang="en-US" dirty="0"/>
              <a:t>Infants &lt;6 months: Preparing to give the granules</a:t>
            </a:r>
          </a:p>
        </p:txBody>
      </p:sp>
      <p:sp>
        <p:nvSpPr>
          <p:cNvPr id="4" name="Content Placeholder 3">
            <a:extLst>
              <a:ext uri="{FF2B5EF4-FFF2-40B4-BE49-F238E27FC236}">
                <a16:creationId xmlns:a16="http://schemas.microsoft.com/office/drawing/2014/main" id="{8FCD58F2-C29A-FA43-A026-EA396DE33EE0}"/>
              </a:ext>
            </a:extLst>
          </p:cNvPr>
          <p:cNvSpPr>
            <a:spLocks noGrp="1"/>
          </p:cNvSpPr>
          <p:nvPr>
            <p:ph sz="half" idx="10"/>
          </p:nvPr>
        </p:nvSpPr>
        <p:spPr/>
        <p:txBody>
          <a:bodyPr/>
          <a:lstStyle/>
          <a:p>
            <a:r>
              <a:rPr lang="en-US" dirty="0"/>
              <a:t>Start at the notch and carefully tear the top of the first sachet of granules open and empty all the granules into the empty bowl or cup.</a:t>
            </a:r>
          </a:p>
          <a:p>
            <a:endParaRPr lang="en-US" dirty="0"/>
          </a:p>
        </p:txBody>
      </p:sp>
      <p:sp>
        <p:nvSpPr>
          <p:cNvPr id="5" name="Content Placeholder 4">
            <a:extLst>
              <a:ext uri="{FF2B5EF4-FFF2-40B4-BE49-F238E27FC236}">
                <a16:creationId xmlns:a16="http://schemas.microsoft.com/office/drawing/2014/main" id="{2024E349-4075-4540-BF35-3B9C6132FE9C}"/>
              </a:ext>
            </a:extLst>
          </p:cNvPr>
          <p:cNvSpPr>
            <a:spLocks noGrp="1"/>
          </p:cNvSpPr>
          <p:nvPr>
            <p:ph sz="half" idx="11"/>
          </p:nvPr>
        </p:nvSpPr>
        <p:spPr/>
        <p:txBody>
          <a:bodyPr/>
          <a:lstStyle/>
          <a:p>
            <a:r>
              <a:rPr lang="en-US" dirty="0"/>
              <a:t>Tear the sachet and empty the granules into a bowl. </a:t>
            </a:r>
          </a:p>
          <a:p>
            <a:endParaRPr lang="en-US" dirty="0"/>
          </a:p>
        </p:txBody>
      </p:sp>
      <p:sp>
        <p:nvSpPr>
          <p:cNvPr id="6" name="Content Placeholder 5">
            <a:extLst>
              <a:ext uri="{FF2B5EF4-FFF2-40B4-BE49-F238E27FC236}">
                <a16:creationId xmlns:a16="http://schemas.microsoft.com/office/drawing/2014/main" id="{A2AA0218-58AE-164B-9644-2CB9169BE39D}"/>
              </a:ext>
            </a:extLst>
          </p:cNvPr>
          <p:cNvSpPr>
            <a:spLocks noGrp="1"/>
          </p:cNvSpPr>
          <p:nvPr>
            <p:ph sz="half" idx="12"/>
          </p:nvPr>
        </p:nvSpPr>
        <p:spPr/>
        <p:txBody>
          <a:bodyPr/>
          <a:lstStyle/>
          <a:p>
            <a:r>
              <a:rPr lang="en-US" dirty="0"/>
              <a:t>Once the sachet is opened, pour the granules into the empty cup or bowl that you prepared.</a:t>
            </a:r>
          </a:p>
        </p:txBody>
      </p:sp>
      <p:sp>
        <p:nvSpPr>
          <p:cNvPr id="7" name="Title 2">
            <a:extLst>
              <a:ext uri="{FF2B5EF4-FFF2-40B4-BE49-F238E27FC236}">
                <a16:creationId xmlns:a16="http://schemas.microsoft.com/office/drawing/2014/main" id="{18E09C4C-BA8C-6146-A8B9-04E3AE63B382}"/>
              </a:ext>
            </a:extLst>
          </p:cNvPr>
          <p:cNvSpPr txBox="1">
            <a:spLocks/>
          </p:cNvSpPr>
          <p:nvPr/>
        </p:nvSpPr>
        <p:spPr>
          <a:xfrm>
            <a:off x="7747976" y="4000547"/>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8" name="Title 2">
            <a:extLst>
              <a:ext uri="{FF2B5EF4-FFF2-40B4-BE49-F238E27FC236}">
                <a16:creationId xmlns:a16="http://schemas.microsoft.com/office/drawing/2014/main" id="{91D1287B-D402-FA40-9B6C-EF465D0BC9F7}"/>
              </a:ext>
            </a:extLst>
          </p:cNvPr>
          <p:cNvSpPr txBox="1">
            <a:spLocks/>
          </p:cNvSpPr>
          <p:nvPr/>
        </p:nvSpPr>
        <p:spPr>
          <a:xfrm>
            <a:off x="4673091"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sp>
        <p:nvSpPr>
          <p:cNvPr id="9" name="Title 2">
            <a:extLst>
              <a:ext uri="{FF2B5EF4-FFF2-40B4-BE49-F238E27FC236}">
                <a16:creationId xmlns:a16="http://schemas.microsoft.com/office/drawing/2014/main" id="{F1DF4C60-6ECB-3D4B-98AE-44C1C4CB0713}"/>
              </a:ext>
            </a:extLst>
          </p:cNvPr>
          <p:cNvSpPr txBox="1">
            <a:spLocks/>
          </p:cNvSpPr>
          <p:nvPr/>
        </p:nvSpPr>
        <p:spPr>
          <a:xfrm>
            <a:off x="1364778"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Demonstrate</a:t>
            </a:r>
          </a:p>
        </p:txBody>
      </p:sp>
      <p:pic>
        <p:nvPicPr>
          <p:cNvPr id="10" name="Picture 9" descr="A close up of a logo&#10;&#10;Description automatically generated">
            <a:extLst>
              <a:ext uri="{FF2B5EF4-FFF2-40B4-BE49-F238E27FC236}">
                <a16:creationId xmlns:a16="http://schemas.microsoft.com/office/drawing/2014/main" id="{D568350F-48CB-264F-902D-025D7EA77D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56596" y="3896042"/>
            <a:ext cx="453712" cy="453712"/>
          </a:xfrm>
          <a:prstGeom prst="rect">
            <a:avLst/>
          </a:prstGeom>
        </p:spPr>
      </p:pic>
      <p:pic>
        <p:nvPicPr>
          <p:cNvPr id="11" name="Picture 10">
            <a:extLst>
              <a:ext uri="{FF2B5EF4-FFF2-40B4-BE49-F238E27FC236}">
                <a16:creationId xmlns:a16="http://schemas.microsoft.com/office/drawing/2014/main" id="{3411221E-94F2-6449-8306-F17AB2370C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62773" y="1149893"/>
            <a:ext cx="842009" cy="842009"/>
          </a:xfrm>
          <a:prstGeom prst="rect">
            <a:avLst/>
          </a:prstGeom>
        </p:spPr>
      </p:pic>
      <p:pic>
        <p:nvPicPr>
          <p:cNvPr id="12" name="Picture 11">
            <a:extLst>
              <a:ext uri="{FF2B5EF4-FFF2-40B4-BE49-F238E27FC236}">
                <a16:creationId xmlns:a16="http://schemas.microsoft.com/office/drawing/2014/main" id="{3E34A833-8F59-4C48-B461-9473D86ED07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3616" y="1244189"/>
            <a:ext cx="730686" cy="730686"/>
          </a:xfrm>
          <a:prstGeom prst="rect">
            <a:avLst/>
          </a:prstGeom>
        </p:spPr>
      </p:pic>
      <p:sp>
        <p:nvSpPr>
          <p:cNvPr id="13" name="Title 2">
            <a:extLst>
              <a:ext uri="{FF2B5EF4-FFF2-40B4-BE49-F238E27FC236}">
                <a16:creationId xmlns:a16="http://schemas.microsoft.com/office/drawing/2014/main" id="{E77862B0-9614-434A-8698-E7E255ADD2FA}"/>
              </a:ext>
            </a:extLst>
          </p:cNvPr>
          <p:cNvSpPr txBox="1">
            <a:spLocks/>
          </p:cNvSpPr>
          <p:nvPr/>
        </p:nvSpPr>
        <p:spPr>
          <a:xfrm>
            <a:off x="7730790"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Demonstrate</a:t>
            </a:r>
          </a:p>
        </p:txBody>
      </p:sp>
      <p:pic>
        <p:nvPicPr>
          <p:cNvPr id="14" name="Picture 13">
            <a:extLst>
              <a:ext uri="{FF2B5EF4-FFF2-40B4-BE49-F238E27FC236}">
                <a16:creationId xmlns:a16="http://schemas.microsoft.com/office/drawing/2014/main" id="{DF03E292-0F45-6C4E-827A-2A92B686EE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99628" y="1244189"/>
            <a:ext cx="730686" cy="730686"/>
          </a:xfrm>
          <a:prstGeom prst="rect">
            <a:avLst/>
          </a:prstGeom>
        </p:spPr>
      </p:pic>
      <p:sp>
        <p:nvSpPr>
          <p:cNvPr id="15" name="Rectangle 14">
            <a:extLst>
              <a:ext uri="{FF2B5EF4-FFF2-40B4-BE49-F238E27FC236}">
                <a16:creationId xmlns:a16="http://schemas.microsoft.com/office/drawing/2014/main" id="{293A4BC2-03C1-8147-A98A-16E64AA3B1EE}"/>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84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2E68E2-DF05-9747-B02A-A06E0AB5921E}"/>
              </a:ext>
            </a:extLst>
          </p:cNvPr>
          <p:cNvSpPr>
            <a:spLocks noGrp="1"/>
          </p:cNvSpPr>
          <p:nvPr>
            <p:ph sz="half" idx="2"/>
          </p:nvPr>
        </p:nvSpPr>
        <p:spPr>
          <a:xfrm>
            <a:off x="5344319" y="1495426"/>
            <a:ext cx="4611050" cy="2743934"/>
          </a:xfrm>
        </p:spPr>
        <p:txBody>
          <a:bodyPr/>
          <a:lstStyle/>
          <a:p>
            <a:r>
              <a:rPr lang="en-US" dirty="0"/>
              <a:t>Pour a small amount of expressed breastmilk over the granules</a:t>
            </a:r>
          </a:p>
          <a:p>
            <a:r>
              <a:rPr lang="en-US" dirty="0"/>
              <a:t>Put only enough milk in the cup or bowl that you know your baby will take entirely</a:t>
            </a:r>
          </a:p>
          <a:p>
            <a:r>
              <a:rPr lang="en-US" dirty="0"/>
              <a:t>Stir the mixture so the granules and milk are combined</a:t>
            </a:r>
          </a:p>
          <a:p>
            <a:endParaRPr lang="en-US" dirty="0"/>
          </a:p>
        </p:txBody>
      </p:sp>
      <p:sp>
        <p:nvSpPr>
          <p:cNvPr id="3" name="Title 2">
            <a:extLst>
              <a:ext uri="{FF2B5EF4-FFF2-40B4-BE49-F238E27FC236}">
                <a16:creationId xmlns:a16="http://schemas.microsoft.com/office/drawing/2014/main" id="{725FC378-A59D-0240-8951-5250FC03234D}"/>
              </a:ext>
            </a:extLst>
          </p:cNvPr>
          <p:cNvSpPr>
            <a:spLocks noGrp="1"/>
          </p:cNvSpPr>
          <p:nvPr>
            <p:ph type="title"/>
          </p:nvPr>
        </p:nvSpPr>
        <p:spPr/>
        <p:txBody>
          <a:bodyPr/>
          <a:lstStyle/>
          <a:p>
            <a:r>
              <a:rPr lang="en-US" dirty="0"/>
              <a:t>Infants &lt;6 months: Adding breastmilk to granules</a:t>
            </a:r>
          </a:p>
        </p:txBody>
      </p:sp>
      <p:pic>
        <p:nvPicPr>
          <p:cNvPr id="5" name="Picture 4">
            <a:extLst>
              <a:ext uri="{FF2B5EF4-FFF2-40B4-BE49-F238E27FC236}">
                <a16:creationId xmlns:a16="http://schemas.microsoft.com/office/drawing/2014/main" id="{651BA202-7CFC-704C-B76C-9B651295DD1F}"/>
              </a:ext>
            </a:extLst>
          </p:cNvPr>
          <p:cNvPicPr>
            <a:picLocks noChangeAspect="1"/>
          </p:cNvPicPr>
          <p:nvPr/>
        </p:nvPicPr>
        <p:blipFill>
          <a:blip r:embed="rId2"/>
          <a:stretch>
            <a:fillRect/>
          </a:stretch>
        </p:blipFill>
        <p:spPr>
          <a:xfrm>
            <a:off x="2872136" y="3629025"/>
            <a:ext cx="2506020" cy="2743933"/>
          </a:xfrm>
          <a:prstGeom prst="rect">
            <a:avLst/>
          </a:prstGeom>
        </p:spPr>
      </p:pic>
      <p:sp>
        <p:nvSpPr>
          <p:cNvPr id="6" name="Rectangle 5">
            <a:extLst>
              <a:ext uri="{FF2B5EF4-FFF2-40B4-BE49-F238E27FC236}">
                <a16:creationId xmlns:a16="http://schemas.microsoft.com/office/drawing/2014/main" id="{DB7C72C3-FA4B-FB4C-936C-82BA7E92D22E}"/>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C31269-01D6-4843-BF1A-D5A9653B92AC}"/>
              </a:ext>
            </a:extLst>
          </p:cNvPr>
          <p:cNvPicPr>
            <a:picLocks noChangeAspect="1"/>
          </p:cNvPicPr>
          <p:nvPr/>
        </p:nvPicPr>
        <p:blipFill rotWithShape="1">
          <a:blip r:embed="rId3"/>
          <a:srcRect b="10703"/>
          <a:stretch/>
        </p:blipFill>
        <p:spPr>
          <a:xfrm>
            <a:off x="543719" y="1413545"/>
            <a:ext cx="2644133" cy="2596480"/>
          </a:xfrm>
          <a:prstGeom prst="rect">
            <a:avLst/>
          </a:prstGeom>
        </p:spPr>
      </p:pic>
    </p:spTree>
    <p:extLst>
      <p:ext uri="{BB962C8B-B14F-4D97-AF65-F5344CB8AC3E}">
        <p14:creationId xmlns:p14="http://schemas.microsoft.com/office/powerpoint/2010/main" val="77149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876A4-2322-534A-AD90-96B4C990B6F8}"/>
              </a:ext>
            </a:extLst>
          </p:cNvPr>
          <p:cNvSpPr>
            <a:spLocks noGrp="1"/>
          </p:cNvSpPr>
          <p:nvPr>
            <p:ph sz="half" idx="2"/>
          </p:nvPr>
        </p:nvSpPr>
        <p:spPr/>
        <p:txBody>
          <a:bodyPr>
            <a:normAutofit lnSpcReduction="10000"/>
          </a:bodyPr>
          <a:lstStyle/>
          <a:p>
            <a:pPr marL="285750" lvl="0" indent="-285750"/>
            <a:r>
              <a:rPr lang="en-US" dirty="0"/>
              <a:t>Pour a small amount of expressed breastmilk over the granules.</a:t>
            </a:r>
          </a:p>
          <a:p>
            <a:pPr marL="285750" lvl="0" indent="-285750"/>
            <a:r>
              <a:rPr lang="en-US" dirty="0"/>
              <a:t>Put only enough milk in the cup or bowl that you know your baby will take entirely.</a:t>
            </a:r>
          </a:p>
          <a:p>
            <a:pPr marL="285750" lvl="0" indent="-285750"/>
            <a:r>
              <a:rPr lang="en-US" dirty="0"/>
              <a:t>Carefully stir the mixture so the granules and milk are combined.</a:t>
            </a:r>
          </a:p>
          <a:p>
            <a:endParaRPr lang="en-US" dirty="0"/>
          </a:p>
        </p:txBody>
      </p:sp>
      <p:sp>
        <p:nvSpPr>
          <p:cNvPr id="3" name="Title 2">
            <a:extLst>
              <a:ext uri="{FF2B5EF4-FFF2-40B4-BE49-F238E27FC236}">
                <a16:creationId xmlns:a16="http://schemas.microsoft.com/office/drawing/2014/main" id="{BE05ADAE-F38E-FB4D-989D-AEF48FAC3263}"/>
              </a:ext>
            </a:extLst>
          </p:cNvPr>
          <p:cNvSpPr>
            <a:spLocks noGrp="1"/>
          </p:cNvSpPr>
          <p:nvPr>
            <p:ph type="title"/>
          </p:nvPr>
        </p:nvSpPr>
        <p:spPr/>
        <p:txBody>
          <a:bodyPr/>
          <a:lstStyle/>
          <a:p>
            <a:r>
              <a:rPr lang="en-US" dirty="0"/>
              <a:t>Infants &lt;6 months: Adding breastmilk to granules</a:t>
            </a:r>
          </a:p>
        </p:txBody>
      </p:sp>
      <p:sp>
        <p:nvSpPr>
          <p:cNvPr id="4" name="Content Placeholder 3">
            <a:extLst>
              <a:ext uri="{FF2B5EF4-FFF2-40B4-BE49-F238E27FC236}">
                <a16:creationId xmlns:a16="http://schemas.microsoft.com/office/drawing/2014/main" id="{F2882C32-6A8E-7B49-AF6C-854FBBB77849}"/>
              </a:ext>
            </a:extLst>
          </p:cNvPr>
          <p:cNvSpPr>
            <a:spLocks noGrp="1"/>
          </p:cNvSpPr>
          <p:nvPr>
            <p:ph sz="half" idx="10"/>
          </p:nvPr>
        </p:nvSpPr>
        <p:spPr/>
        <p:txBody>
          <a:bodyPr/>
          <a:lstStyle/>
          <a:p>
            <a:pPr fontAlgn="ctr"/>
            <a:r>
              <a:rPr lang="en-US" dirty="0"/>
              <a:t>The granules will not dissolve in the milk, but will be mixed together with it. </a:t>
            </a:r>
          </a:p>
          <a:p>
            <a:endParaRPr lang="en-US" dirty="0"/>
          </a:p>
          <a:p>
            <a:endParaRPr lang="en-US" dirty="0"/>
          </a:p>
        </p:txBody>
      </p:sp>
      <p:sp>
        <p:nvSpPr>
          <p:cNvPr id="5" name="Content Placeholder 4">
            <a:extLst>
              <a:ext uri="{FF2B5EF4-FFF2-40B4-BE49-F238E27FC236}">
                <a16:creationId xmlns:a16="http://schemas.microsoft.com/office/drawing/2014/main" id="{02F0AD17-167E-E642-A295-F03A7836C2DD}"/>
              </a:ext>
            </a:extLst>
          </p:cNvPr>
          <p:cNvSpPr>
            <a:spLocks noGrp="1"/>
          </p:cNvSpPr>
          <p:nvPr>
            <p:ph sz="half" idx="11"/>
          </p:nvPr>
        </p:nvSpPr>
        <p:spPr/>
        <p:txBody>
          <a:bodyPr/>
          <a:lstStyle/>
          <a:p>
            <a:r>
              <a:rPr lang="en-US" dirty="0"/>
              <a:t>Why do you think it is important to only mix in a small amount of milk with the granules?</a:t>
            </a:r>
          </a:p>
          <a:p>
            <a:endParaRPr lang="en-US" dirty="0"/>
          </a:p>
        </p:txBody>
      </p:sp>
      <p:sp>
        <p:nvSpPr>
          <p:cNvPr id="6" name="Content Placeholder 5">
            <a:extLst>
              <a:ext uri="{FF2B5EF4-FFF2-40B4-BE49-F238E27FC236}">
                <a16:creationId xmlns:a16="http://schemas.microsoft.com/office/drawing/2014/main" id="{754DF87E-DCF2-5145-A7FA-02A16FC62A94}"/>
              </a:ext>
            </a:extLst>
          </p:cNvPr>
          <p:cNvSpPr>
            <a:spLocks noGrp="1"/>
          </p:cNvSpPr>
          <p:nvPr>
            <p:ph sz="half" idx="12"/>
          </p:nvPr>
        </p:nvSpPr>
        <p:spPr/>
        <p:txBody>
          <a:bodyPr/>
          <a:lstStyle/>
          <a:p>
            <a:pPr marL="285750" indent="-285750" fontAlgn="ctr"/>
            <a:r>
              <a:rPr lang="en-US" dirty="0"/>
              <a:t>It is important that the baby take the full sachet of granules.  </a:t>
            </a:r>
          </a:p>
          <a:p>
            <a:pPr marL="285750" indent="-285750" fontAlgn="ctr"/>
            <a:r>
              <a:rPr lang="en-US" dirty="0"/>
              <a:t>If too much milk is added, the baby may not be able to finish all of it and the baby will not have taken the full dose of granules.</a:t>
            </a:r>
            <a:endParaRPr lang="en-US" strike="sngStrike" dirty="0"/>
          </a:p>
          <a:p>
            <a:endParaRPr lang="en-US" dirty="0"/>
          </a:p>
        </p:txBody>
      </p:sp>
      <p:sp>
        <p:nvSpPr>
          <p:cNvPr id="7" name="Title 2">
            <a:extLst>
              <a:ext uri="{FF2B5EF4-FFF2-40B4-BE49-F238E27FC236}">
                <a16:creationId xmlns:a16="http://schemas.microsoft.com/office/drawing/2014/main" id="{4E202D0A-3114-5244-BC59-36406D212E8E}"/>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8" name="Title 2">
            <a:extLst>
              <a:ext uri="{FF2B5EF4-FFF2-40B4-BE49-F238E27FC236}">
                <a16:creationId xmlns:a16="http://schemas.microsoft.com/office/drawing/2014/main" id="{46602CA3-B0BF-CF48-A9C0-38FEF7EB7D36}"/>
              </a:ext>
            </a:extLst>
          </p:cNvPr>
          <p:cNvSpPr txBox="1">
            <a:spLocks/>
          </p:cNvSpPr>
          <p:nvPr/>
        </p:nvSpPr>
        <p:spPr>
          <a:xfrm>
            <a:off x="7782926" y="1471808"/>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9" name="Title 2">
            <a:extLst>
              <a:ext uri="{FF2B5EF4-FFF2-40B4-BE49-F238E27FC236}">
                <a16:creationId xmlns:a16="http://schemas.microsoft.com/office/drawing/2014/main" id="{00C5CFB0-8643-D346-99BD-E4FF67004964}"/>
              </a:ext>
            </a:extLst>
          </p:cNvPr>
          <p:cNvSpPr txBox="1">
            <a:spLocks/>
          </p:cNvSpPr>
          <p:nvPr/>
        </p:nvSpPr>
        <p:spPr>
          <a:xfrm>
            <a:off x="7860406" y="3989761"/>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0" name="Picture 9" descr="A close up of a logo&#10;&#10;Description automatically generated">
            <a:extLst>
              <a:ext uri="{FF2B5EF4-FFF2-40B4-BE49-F238E27FC236}">
                <a16:creationId xmlns:a16="http://schemas.microsoft.com/office/drawing/2014/main" id="{06D79A3F-D9A1-344D-8E11-78160B5495A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1" name="Picture 10" descr="A close up of a logo&#10;&#10;Description automatically generated">
            <a:extLst>
              <a:ext uri="{FF2B5EF4-FFF2-40B4-BE49-F238E27FC236}">
                <a16:creationId xmlns:a16="http://schemas.microsoft.com/office/drawing/2014/main" id="{BC1BB0DB-6FEA-8445-AA41-25FAF89A0D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5849" y="1373742"/>
            <a:ext cx="453712" cy="453712"/>
          </a:xfrm>
          <a:prstGeom prst="rect">
            <a:avLst/>
          </a:prstGeom>
        </p:spPr>
      </p:pic>
      <p:pic>
        <p:nvPicPr>
          <p:cNvPr id="12" name="Picture 11">
            <a:extLst>
              <a:ext uri="{FF2B5EF4-FFF2-40B4-BE49-F238E27FC236}">
                <a16:creationId xmlns:a16="http://schemas.microsoft.com/office/drawing/2014/main" id="{1279C0E0-8C88-9D41-8982-6FB1B9386A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8822" y="3705225"/>
            <a:ext cx="842009" cy="842009"/>
          </a:xfrm>
          <a:prstGeom prst="rect">
            <a:avLst/>
          </a:prstGeom>
        </p:spPr>
      </p:pic>
      <p:sp>
        <p:nvSpPr>
          <p:cNvPr id="13" name="Title 2">
            <a:extLst>
              <a:ext uri="{FF2B5EF4-FFF2-40B4-BE49-F238E27FC236}">
                <a16:creationId xmlns:a16="http://schemas.microsoft.com/office/drawing/2014/main" id="{BB2228ED-35B5-C943-B019-20C6113D920D}"/>
              </a:ext>
            </a:extLst>
          </p:cNvPr>
          <p:cNvSpPr txBox="1">
            <a:spLocks/>
          </p:cNvSpPr>
          <p:nvPr/>
        </p:nvSpPr>
        <p:spPr>
          <a:xfrm>
            <a:off x="4627863" y="1440041"/>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4" name="Picture 13">
            <a:extLst>
              <a:ext uri="{FF2B5EF4-FFF2-40B4-BE49-F238E27FC236}">
                <a16:creationId xmlns:a16="http://schemas.microsoft.com/office/drawing/2014/main" id="{09C37C3B-28F4-1944-A845-135398985C1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46653" y="1134948"/>
            <a:ext cx="842009" cy="842009"/>
          </a:xfrm>
          <a:prstGeom prst="rect">
            <a:avLst/>
          </a:prstGeom>
        </p:spPr>
      </p:pic>
      <p:sp>
        <p:nvSpPr>
          <p:cNvPr id="15" name="Rectangle 14">
            <a:extLst>
              <a:ext uri="{FF2B5EF4-FFF2-40B4-BE49-F238E27FC236}">
                <a16:creationId xmlns:a16="http://schemas.microsoft.com/office/drawing/2014/main" id="{1C037695-7231-AB48-A0D4-896015FAF025}"/>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19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A07F536-C90B-D949-B10B-9EFD7796A44B}"/>
              </a:ext>
            </a:extLst>
          </p:cNvPr>
          <p:cNvSpPr>
            <a:spLocks noGrp="1"/>
          </p:cNvSpPr>
          <p:nvPr>
            <p:ph sz="half" idx="2"/>
          </p:nvPr>
        </p:nvSpPr>
        <p:spPr>
          <a:xfrm>
            <a:off x="766292" y="1955304"/>
            <a:ext cx="4038600" cy="4798559"/>
          </a:xfrm>
        </p:spPr>
        <p:txBody>
          <a:bodyPr/>
          <a:lstStyle/>
          <a:p>
            <a:r>
              <a:rPr lang="en-US" dirty="0"/>
              <a:t>Feed your baby the mixture immediately after stirring it. You can use the spoon to feed the baby. </a:t>
            </a:r>
          </a:p>
          <a:p>
            <a:r>
              <a:rPr lang="en-US" dirty="0"/>
              <a:t>Make sure your baby drinks all the milk and granules</a:t>
            </a:r>
          </a:p>
          <a:p>
            <a:endParaRPr lang="en-US" dirty="0"/>
          </a:p>
        </p:txBody>
      </p:sp>
      <p:sp>
        <p:nvSpPr>
          <p:cNvPr id="7" name="Title 6">
            <a:extLst>
              <a:ext uri="{FF2B5EF4-FFF2-40B4-BE49-F238E27FC236}">
                <a16:creationId xmlns:a16="http://schemas.microsoft.com/office/drawing/2014/main" id="{CA9A18FE-7E19-184E-B670-4C911972C8B9}"/>
              </a:ext>
            </a:extLst>
          </p:cNvPr>
          <p:cNvSpPr>
            <a:spLocks noGrp="1"/>
          </p:cNvSpPr>
          <p:nvPr>
            <p:ph type="title"/>
          </p:nvPr>
        </p:nvSpPr>
        <p:spPr/>
        <p:txBody>
          <a:bodyPr/>
          <a:lstStyle/>
          <a:p>
            <a:r>
              <a:rPr lang="en-US" dirty="0"/>
              <a:t>Infants &lt;6 months: Feeding your baby the mixture of breastmilk and granules </a:t>
            </a:r>
          </a:p>
        </p:txBody>
      </p:sp>
      <p:pic>
        <p:nvPicPr>
          <p:cNvPr id="9" name="Picture 8">
            <a:extLst>
              <a:ext uri="{FF2B5EF4-FFF2-40B4-BE49-F238E27FC236}">
                <a16:creationId xmlns:a16="http://schemas.microsoft.com/office/drawing/2014/main" id="{C1504242-99E6-1F44-B377-951A636278B8}"/>
              </a:ext>
            </a:extLst>
          </p:cNvPr>
          <p:cNvPicPr>
            <a:picLocks noChangeAspect="1"/>
          </p:cNvPicPr>
          <p:nvPr/>
        </p:nvPicPr>
        <p:blipFill>
          <a:blip r:embed="rId2"/>
          <a:stretch>
            <a:fillRect/>
          </a:stretch>
        </p:blipFill>
        <p:spPr>
          <a:xfrm>
            <a:off x="5572919" y="1343025"/>
            <a:ext cx="3855790" cy="5137306"/>
          </a:xfrm>
          <a:prstGeom prst="rect">
            <a:avLst/>
          </a:prstGeom>
        </p:spPr>
      </p:pic>
      <p:sp>
        <p:nvSpPr>
          <p:cNvPr id="10" name="Rectangle 9">
            <a:extLst>
              <a:ext uri="{FF2B5EF4-FFF2-40B4-BE49-F238E27FC236}">
                <a16:creationId xmlns:a16="http://schemas.microsoft.com/office/drawing/2014/main" id="{588E7176-D244-5D4D-A849-ED7740B77FB2}"/>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079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BF67B4-C08A-5B45-9D9F-26577C65249F}"/>
              </a:ext>
            </a:extLst>
          </p:cNvPr>
          <p:cNvSpPr>
            <a:spLocks noGrp="1"/>
          </p:cNvSpPr>
          <p:nvPr>
            <p:ph sz="half" idx="2"/>
          </p:nvPr>
        </p:nvSpPr>
        <p:spPr/>
        <p:txBody>
          <a:bodyPr/>
          <a:lstStyle/>
          <a:p>
            <a:pPr marL="285750" lvl="0" indent="-285750"/>
            <a:r>
              <a:rPr lang="en-US" dirty="0"/>
              <a:t>Feed your baby the mixture immediately. You can use the spoon to feed the baby. </a:t>
            </a:r>
          </a:p>
          <a:p>
            <a:pPr marL="285750" lvl="0" indent="-285750"/>
            <a:r>
              <a:rPr lang="en-US" dirty="0"/>
              <a:t>Make sure your baby drinks all the milk and granules.</a:t>
            </a:r>
          </a:p>
          <a:p>
            <a:endParaRPr lang="en-US" dirty="0"/>
          </a:p>
        </p:txBody>
      </p:sp>
      <p:sp>
        <p:nvSpPr>
          <p:cNvPr id="3" name="Title 2">
            <a:extLst>
              <a:ext uri="{FF2B5EF4-FFF2-40B4-BE49-F238E27FC236}">
                <a16:creationId xmlns:a16="http://schemas.microsoft.com/office/drawing/2014/main" id="{84B7FBD7-BC1B-A947-A526-233902C3717C}"/>
              </a:ext>
            </a:extLst>
          </p:cNvPr>
          <p:cNvSpPr>
            <a:spLocks noGrp="1"/>
          </p:cNvSpPr>
          <p:nvPr>
            <p:ph type="title"/>
          </p:nvPr>
        </p:nvSpPr>
        <p:spPr/>
        <p:txBody>
          <a:bodyPr/>
          <a:lstStyle/>
          <a:p>
            <a:r>
              <a:rPr lang="en-US" dirty="0"/>
              <a:t>Infants &lt;6 months: Feeding your baby the mixture of breastmilk and granules </a:t>
            </a:r>
          </a:p>
        </p:txBody>
      </p:sp>
      <p:sp>
        <p:nvSpPr>
          <p:cNvPr id="4" name="Content Placeholder 3">
            <a:extLst>
              <a:ext uri="{FF2B5EF4-FFF2-40B4-BE49-F238E27FC236}">
                <a16:creationId xmlns:a16="http://schemas.microsoft.com/office/drawing/2014/main" id="{B442A81D-3682-4D4C-9BB3-4DD251A645B0}"/>
              </a:ext>
            </a:extLst>
          </p:cNvPr>
          <p:cNvSpPr>
            <a:spLocks noGrp="1"/>
          </p:cNvSpPr>
          <p:nvPr>
            <p:ph sz="half" idx="10"/>
          </p:nvPr>
        </p:nvSpPr>
        <p:spPr/>
        <p:txBody>
          <a:bodyPr/>
          <a:lstStyle/>
          <a:p>
            <a:r>
              <a:rPr lang="en-US" dirty="0"/>
              <a:t>Stir the mixture with each spoonful you give to make sure none of the granules have settled to the bottom.</a:t>
            </a:r>
          </a:p>
          <a:p>
            <a:endParaRPr lang="en-US" dirty="0"/>
          </a:p>
        </p:txBody>
      </p:sp>
      <p:sp>
        <p:nvSpPr>
          <p:cNvPr id="5" name="Content Placeholder 4">
            <a:extLst>
              <a:ext uri="{FF2B5EF4-FFF2-40B4-BE49-F238E27FC236}">
                <a16:creationId xmlns:a16="http://schemas.microsoft.com/office/drawing/2014/main" id="{47093F33-4952-964D-BF2E-8FAE54E27597}"/>
              </a:ext>
            </a:extLst>
          </p:cNvPr>
          <p:cNvSpPr>
            <a:spLocks noGrp="1"/>
          </p:cNvSpPr>
          <p:nvPr>
            <p:ph sz="half" idx="11"/>
          </p:nvPr>
        </p:nvSpPr>
        <p:spPr/>
        <p:txBody>
          <a:bodyPr/>
          <a:lstStyle/>
          <a:p>
            <a:r>
              <a:rPr lang="en-US" dirty="0"/>
              <a:t>If you finish all the milk and there are still some granules in the bottom of the cup or bowl, pour a little extra milk over them, mix and give the rest to make sure your baby takes all the granules.</a:t>
            </a:r>
          </a:p>
          <a:p>
            <a:endParaRPr lang="en-US" dirty="0"/>
          </a:p>
        </p:txBody>
      </p:sp>
      <p:sp>
        <p:nvSpPr>
          <p:cNvPr id="6" name="Content Placeholder 5">
            <a:extLst>
              <a:ext uri="{FF2B5EF4-FFF2-40B4-BE49-F238E27FC236}">
                <a16:creationId xmlns:a16="http://schemas.microsoft.com/office/drawing/2014/main" id="{4BA610A4-768E-FE48-ABCB-29AA4EE90DD5}"/>
              </a:ext>
            </a:extLst>
          </p:cNvPr>
          <p:cNvSpPr>
            <a:spLocks noGrp="1"/>
          </p:cNvSpPr>
          <p:nvPr>
            <p:ph sz="half" idx="12"/>
          </p:nvPr>
        </p:nvSpPr>
        <p:spPr/>
        <p:txBody>
          <a:bodyPr/>
          <a:lstStyle/>
          <a:p>
            <a:r>
              <a:rPr lang="en-US" dirty="0"/>
              <a:t>Expressing breastmilk into a clean cup or bowl makes it easier to mix with the granules to give to the baby.</a:t>
            </a:r>
          </a:p>
          <a:p>
            <a:endParaRPr lang="en-US" dirty="0"/>
          </a:p>
        </p:txBody>
      </p:sp>
      <p:sp>
        <p:nvSpPr>
          <p:cNvPr id="7" name="Title 2">
            <a:extLst>
              <a:ext uri="{FF2B5EF4-FFF2-40B4-BE49-F238E27FC236}">
                <a16:creationId xmlns:a16="http://schemas.microsoft.com/office/drawing/2014/main" id="{F0FEF07E-364D-6B45-9C74-B4F6D3E3629E}"/>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8" name="Title 2">
            <a:extLst>
              <a:ext uri="{FF2B5EF4-FFF2-40B4-BE49-F238E27FC236}">
                <a16:creationId xmlns:a16="http://schemas.microsoft.com/office/drawing/2014/main" id="{703F0A34-ABF6-6B43-91F8-AFBB7D7B6B25}"/>
              </a:ext>
            </a:extLst>
          </p:cNvPr>
          <p:cNvSpPr txBox="1">
            <a:spLocks/>
          </p:cNvSpPr>
          <p:nvPr/>
        </p:nvSpPr>
        <p:spPr>
          <a:xfrm>
            <a:off x="4673091" y="1431603"/>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9" name="Picture 8" descr="A close up of a logo&#10;&#10;Description automatically generated">
            <a:extLst>
              <a:ext uri="{FF2B5EF4-FFF2-40B4-BE49-F238E27FC236}">
                <a16:creationId xmlns:a16="http://schemas.microsoft.com/office/drawing/2014/main" id="{6069D80E-BEE1-9546-A553-3C3785868ED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0" name="Picture 9">
            <a:extLst>
              <a:ext uri="{FF2B5EF4-FFF2-40B4-BE49-F238E27FC236}">
                <a16:creationId xmlns:a16="http://schemas.microsoft.com/office/drawing/2014/main" id="{04E49CCA-7B10-2E4C-94FF-A775B17106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62773" y="1126510"/>
            <a:ext cx="842009" cy="842009"/>
          </a:xfrm>
          <a:prstGeom prst="rect">
            <a:avLst/>
          </a:prstGeom>
        </p:spPr>
      </p:pic>
      <p:sp>
        <p:nvSpPr>
          <p:cNvPr id="11" name="Title 2">
            <a:extLst>
              <a:ext uri="{FF2B5EF4-FFF2-40B4-BE49-F238E27FC236}">
                <a16:creationId xmlns:a16="http://schemas.microsoft.com/office/drawing/2014/main" id="{F96458FF-1734-9A46-BB7F-B711928E25D4}"/>
              </a:ext>
            </a:extLst>
          </p:cNvPr>
          <p:cNvSpPr txBox="1">
            <a:spLocks/>
          </p:cNvSpPr>
          <p:nvPr/>
        </p:nvSpPr>
        <p:spPr>
          <a:xfrm>
            <a:off x="7747976" y="1435050"/>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pic>
        <p:nvPicPr>
          <p:cNvPr id="12" name="Picture 11" descr="A close up of a logo&#10;&#10;Description automatically generated">
            <a:extLst>
              <a:ext uri="{FF2B5EF4-FFF2-40B4-BE49-F238E27FC236}">
                <a16:creationId xmlns:a16="http://schemas.microsoft.com/office/drawing/2014/main" id="{8F68F5AA-3582-F945-8A6D-0D7FC38CE3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56596" y="1330545"/>
            <a:ext cx="453712" cy="453712"/>
          </a:xfrm>
          <a:prstGeom prst="rect">
            <a:avLst/>
          </a:prstGeom>
        </p:spPr>
      </p:pic>
      <p:sp>
        <p:nvSpPr>
          <p:cNvPr id="13" name="Title 2">
            <a:extLst>
              <a:ext uri="{FF2B5EF4-FFF2-40B4-BE49-F238E27FC236}">
                <a16:creationId xmlns:a16="http://schemas.microsoft.com/office/drawing/2014/main" id="{189BD7AC-8698-D642-BEEC-E5ED46B0D0E5}"/>
              </a:ext>
            </a:extLst>
          </p:cNvPr>
          <p:cNvSpPr txBox="1">
            <a:spLocks/>
          </p:cNvSpPr>
          <p:nvPr/>
        </p:nvSpPr>
        <p:spPr>
          <a:xfrm>
            <a:off x="7881517" y="4029178"/>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4" name="Picture 13">
            <a:extLst>
              <a:ext uri="{FF2B5EF4-FFF2-40B4-BE49-F238E27FC236}">
                <a16:creationId xmlns:a16="http://schemas.microsoft.com/office/drawing/2014/main" id="{69EE30DC-C5D8-3F41-889D-88D805635F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71199" y="3724085"/>
            <a:ext cx="842009" cy="842009"/>
          </a:xfrm>
          <a:prstGeom prst="rect">
            <a:avLst/>
          </a:prstGeom>
        </p:spPr>
      </p:pic>
      <p:sp>
        <p:nvSpPr>
          <p:cNvPr id="15" name="Rectangle 14">
            <a:extLst>
              <a:ext uri="{FF2B5EF4-FFF2-40B4-BE49-F238E27FC236}">
                <a16:creationId xmlns:a16="http://schemas.microsoft.com/office/drawing/2014/main" id="{65BAEB33-60C0-0D41-996D-7B558AAC149E}"/>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36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8E6D6F-78D6-DE48-9F7A-367E93786514}"/>
              </a:ext>
            </a:extLst>
          </p:cNvPr>
          <p:cNvSpPr>
            <a:spLocks noGrp="1"/>
          </p:cNvSpPr>
          <p:nvPr>
            <p:ph sz="half" idx="2"/>
          </p:nvPr>
        </p:nvSpPr>
        <p:spPr/>
        <p:txBody>
          <a:bodyPr/>
          <a:lstStyle/>
          <a:p>
            <a:r>
              <a:rPr lang="en-US" dirty="0"/>
              <a:t>After your baby takes the full mixture you can breastfeed regularly to make sure all the granules are swallowed, and no bitter taste remains in the mouth</a:t>
            </a:r>
          </a:p>
          <a:p>
            <a:endParaRPr lang="en-US" dirty="0"/>
          </a:p>
        </p:txBody>
      </p:sp>
      <p:sp>
        <p:nvSpPr>
          <p:cNvPr id="3" name="Title 2">
            <a:extLst>
              <a:ext uri="{FF2B5EF4-FFF2-40B4-BE49-F238E27FC236}">
                <a16:creationId xmlns:a16="http://schemas.microsoft.com/office/drawing/2014/main" id="{26A94A9E-A1B5-DE44-A586-5876637C2178}"/>
              </a:ext>
            </a:extLst>
          </p:cNvPr>
          <p:cNvSpPr>
            <a:spLocks noGrp="1"/>
          </p:cNvSpPr>
          <p:nvPr>
            <p:ph type="title"/>
          </p:nvPr>
        </p:nvSpPr>
        <p:spPr/>
        <p:txBody>
          <a:bodyPr/>
          <a:lstStyle/>
          <a:p>
            <a:r>
              <a:rPr lang="en-US" dirty="0"/>
              <a:t>Infants&lt;6 months: Making sure your baby takes all the granules</a:t>
            </a:r>
          </a:p>
        </p:txBody>
      </p:sp>
      <p:pic>
        <p:nvPicPr>
          <p:cNvPr id="4" name="Picture 3">
            <a:extLst>
              <a:ext uri="{FF2B5EF4-FFF2-40B4-BE49-F238E27FC236}">
                <a16:creationId xmlns:a16="http://schemas.microsoft.com/office/drawing/2014/main" id="{233E3D0D-15E1-4742-8447-65D3BA685778}"/>
              </a:ext>
            </a:extLst>
          </p:cNvPr>
          <p:cNvPicPr>
            <a:picLocks noChangeAspect="1"/>
          </p:cNvPicPr>
          <p:nvPr/>
        </p:nvPicPr>
        <p:blipFill>
          <a:blip r:embed="rId2"/>
          <a:stretch>
            <a:fillRect/>
          </a:stretch>
        </p:blipFill>
        <p:spPr>
          <a:xfrm>
            <a:off x="733269" y="1343025"/>
            <a:ext cx="4062054" cy="4940336"/>
          </a:xfrm>
          <a:prstGeom prst="rect">
            <a:avLst/>
          </a:prstGeom>
        </p:spPr>
      </p:pic>
      <p:sp>
        <p:nvSpPr>
          <p:cNvPr id="5" name="Rectangle 4">
            <a:extLst>
              <a:ext uri="{FF2B5EF4-FFF2-40B4-BE49-F238E27FC236}">
                <a16:creationId xmlns:a16="http://schemas.microsoft.com/office/drawing/2014/main" id="{FD748E3E-1D4B-5540-AD21-D72AB7A99E2E}"/>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396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0C840-6F43-9643-888F-82CE08C31959}"/>
              </a:ext>
            </a:extLst>
          </p:cNvPr>
          <p:cNvSpPr>
            <a:spLocks noGrp="1"/>
          </p:cNvSpPr>
          <p:nvPr>
            <p:ph sz="half" idx="2"/>
          </p:nvPr>
        </p:nvSpPr>
        <p:spPr/>
        <p:txBody>
          <a:bodyPr/>
          <a:lstStyle/>
          <a:p>
            <a:pPr marL="285750" indent="-285750"/>
            <a:r>
              <a:rPr lang="en-US" dirty="0"/>
              <a:t>After your baby takes the full mixture you can breastfeed regularly.</a:t>
            </a:r>
          </a:p>
          <a:p>
            <a:pPr marL="285750" indent="-285750"/>
            <a:r>
              <a:rPr lang="en-US" dirty="0"/>
              <a:t>Make sure all the granules are swallowed so no bitterness remains in the mouth.</a:t>
            </a:r>
          </a:p>
          <a:p>
            <a:endParaRPr lang="en-US" dirty="0"/>
          </a:p>
        </p:txBody>
      </p:sp>
      <p:sp>
        <p:nvSpPr>
          <p:cNvPr id="3" name="Title 2">
            <a:extLst>
              <a:ext uri="{FF2B5EF4-FFF2-40B4-BE49-F238E27FC236}">
                <a16:creationId xmlns:a16="http://schemas.microsoft.com/office/drawing/2014/main" id="{2A216F15-286C-D240-956C-045639275E05}"/>
              </a:ext>
            </a:extLst>
          </p:cNvPr>
          <p:cNvSpPr>
            <a:spLocks noGrp="1"/>
          </p:cNvSpPr>
          <p:nvPr>
            <p:ph type="title"/>
          </p:nvPr>
        </p:nvSpPr>
        <p:spPr/>
        <p:txBody>
          <a:bodyPr/>
          <a:lstStyle/>
          <a:p>
            <a:r>
              <a:rPr lang="en-US" dirty="0"/>
              <a:t>Infants&lt;6 months: Making sure your baby takes all the granules</a:t>
            </a:r>
          </a:p>
        </p:txBody>
      </p:sp>
      <p:sp>
        <p:nvSpPr>
          <p:cNvPr id="4" name="Title 2">
            <a:extLst>
              <a:ext uri="{FF2B5EF4-FFF2-40B4-BE49-F238E27FC236}">
                <a16:creationId xmlns:a16="http://schemas.microsoft.com/office/drawing/2014/main" id="{374506CA-6163-814F-885D-D6C10F92D8B1}"/>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pic>
        <p:nvPicPr>
          <p:cNvPr id="5" name="Picture 4" descr="A close up of a logo&#10;&#10;Description automatically generated">
            <a:extLst>
              <a:ext uri="{FF2B5EF4-FFF2-40B4-BE49-F238E27FC236}">
                <a16:creationId xmlns:a16="http://schemas.microsoft.com/office/drawing/2014/main" id="{CD6766E3-32B4-5B45-8C01-89C0596949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
        <p:nvSpPr>
          <p:cNvPr id="6" name="Rectangle 5">
            <a:extLst>
              <a:ext uri="{FF2B5EF4-FFF2-40B4-BE49-F238E27FC236}">
                <a16:creationId xmlns:a16="http://schemas.microsoft.com/office/drawing/2014/main" id="{742A0CAD-4B2B-504B-B9C3-C314CE5A336C}"/>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078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2F49F7-37E8-454B-8AC6-91AF94A0BDA1}"/>
              </a:ext>
            </a:extLst>
          </p:cNvPr>
          <p:cNvSpPr>
            <a:spLocks noGrp="1"/>
          </p:cNvSpPr>
          <p:nvPr>
            <p:ph sz="half" idx="2"/>
          </p:nvPr>
        </p:nvSpPr>
        <p:spPr>
          <a:xfrm>
            <a:off x="5344319" y="1382145"/>
            <a:ext cx="4611050" cy="4798559"/>
          </a:xfrm>
        </p:spPr>
        <p:txBody>
          <a:bodyPr/>
          <a:lstStyle/>
          <a:p>
            <a:r>
              <a:rPr lang="en-US" dirty="0"/>
              <a:t>You can give granules directly to your baby</a:t>
            </a:r>
          </a:p>
          <a:p>
            <a:r>
              <a:rPr lang="en-US" dirty="0"/>
              <a:t>Use a spoon to give your baby a little bit of the granules</a:t>
            </a:r>
          </a:p>
          <a:p>
            <a:r>
              <a:rPr lang="en-US" dirty="0"/>
              <a:t>Immediately after giving a spoon of granules breastfeed normally so the baby swallows all granules</a:t>
            </a:r>
          </a:p>
        </p:txBody>
      </p:sp>
      <p:sp>
        <p:nvSpPr>
          <p:cNvPr id="3" name="Title 2">
            <a:extLst>
              <a:ext uri="{FF2B5EF4-FFF2-40B4-BE49-F238E27FC236}">
                <a16:creationId xmlns:a16="http://schemas.microsoft.com/office/drawing/2014/main" id="{A05B6ED0-7C1C-584E-BF36-E5E546A0DDDD}"/>
              </a:ext>
            </a:extLst>
          </p:cNvPr>
          <p:cNvSpPr>
            <a:spLocks noGrp="1"/>
          </p:cNvSpPr>
          <p:nvPr>
            <p:ph type="title"/>
          </p:nvPr>
        </p:nvSpPr>
        <p:spPr/>
        <p:txBody>
          <a:bodyPr/>
          <a:lstStyle/>
          <a:p>
            <a:r>
              <a:rPr lang="en-US" dirty="0"/>
              <a:t>Giving granules directly to your baby</a:t>
            </a:r>
          </a:p>
        </p:txBody>
      </p:sp>
      <p:pic>
        <p:nvPicPr>
          <p:cNvPr id="4" name="Picture 3">
            <a:extLst>
              <a:ext uri="{FF2B5EF4-FFF2-40B4-BE49-F238E27FC236}">
                <a16:creationId xmlns:a16="http://schemas.microsoft.com/office/drawing/2014/main" id="{F859D079-FEDE-EA4E-98A9-5CE1044AAB2D}"/>
              </a:ext>
            </a:extLst>
          </p:cNvPr>
          <p:cNvPicPr>
            <a:picLocks noChangeAspect="1"/>
          </p:cNvPicPr>
          <p:nvPr/>
        </p:nvPicPr>
        <p:blipFill>
          <a:blip r:embed="rId2"/>
          <a:stretch>
            <a:fillRect/>
          </a:stretch>
        </p:blipFill>
        <p:spPr>
          <a:xfrm>
            <a:off x="2296319" y="3248025"/>
            <a:ext cx="2753797" cy="3349212"/>
          </a:xfrm>
          <a:prstGeom prst="rect">
            <a:avLst/>
          </a:prstGeom>
        </p:spPr>
      </p:pic>
      <p:pic>
        <p:nvPicPr>
          <p:cNvPr id="5" name="Picture 4">
            <a:extLst>
              <a:ext uri="{FF2B5EF4-FFF2-40B4-BE49-F238E27FC236}">
                <a16:creationId xmlns:a16="http://schemas.microsoft.com/office/drawing/2014/main" id="{A6705937-024F-874D-B03A-D04B129E59D9}"/>
              </a:ext>
            </a:extLst>
          </p:cNvPr>
          <p:cNvPicPr>
            <a:picLocks noChangeAspect="1"/>
          </p:cNvPicPr>
          <p:nvPr/>
        </p:nvPicPr>
        <p:blipFill>
          <a:blip r:embed="rId3"/>
          <a:stretch>
            <a:fillRect/>
          </a:stretch>
        </p:blipFill>
        <p:spPr>
          <a:xfrm>
            <a:off x="613892" y="1258945"/>
            <a:ext cx="2293908" cy="2903479"/>
          </a:xfrm>
          <a:prstGeom prst="rect">
            <a:avLst/>
          </a:prstGeom>
        </p:spPr>
      </p:pic>
      <p:sp>
        <p:nvSpPr>
          <p:cNvPr id="7" name="Rectangle 6">
            <a:extLst>
              <a:ext uri="{FF2B5EF4-FFF2-40B4-BE49-F238E27FC236}">
                <a16:creationId xmlns:a16="http://schemas.microsoft.com/office/drawing/2014/main" id="{138722C5-0808-8D45-916E-C94B99C156C3}"/>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43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394C5-B03C-244C-BDFB-C4B85142FC83}"/>
              </a:ext>
            </a:extLst>
          </p:cNvPr>
          <p:cNvSpPr>
            <a:spLocks noGrp="1"/>
          </p:cNvSpPr>
          <p:nvPr>
            <p:ph sz="half" idx="2"/>
          </p:nvPr>
        </p:nvSpPr>
        <p:spPr/>
        <p:txBody>
          <a:bodyPr>
            <a:normAutofit lnSpcReduction="10000"/>
          </a:bodyPr>
          <a:lstStyle/>
          <a:p>
            <a:pPr marL="285750" indent="-285750"/>
            <a:r>
              <a:rPr lang="en-US" dirty="0"/>
              <a:t>Another way to give the granules to your baby is directly by spoon.</a:t>
            </a:r>
          </a:p>
          <a:p>
            <a:pPr marL="285750" lvl="0" indent="-285750" defTabSz="914400">
              <a:lnSpc>
                <a:spcPct val="100000"/>
              </a:lnSpc>
              <a:spcBef>
                <a:spcPts val="0"/>
              </a:spcBef>
              <a:defRPr/>
            </a:pPr>
            <a:r>
              <a:rPr lang="en-US" dirty="0"/>
              <a:t>After emptying the granules into a clean cup or bowl a small spoon can be used to put some of the granules directly onto your baby’s tongue.  You may have to give it bit by bit.</a:t>
            </a:r>
          </a:p>
          <a:p>
            <a:endParaRPr lang="en-US" dirty="0"/>
          </a:p>
        </p:txBody>
      </p:sp>
      <p:sp>
        <p:nvSpPr>
          <p:cNvPr id="3" name="Title 2">
            <a:extLst>
              <a:ext uri="{FF2B5EF4-FFF2-40B4-BE49-F238E27FC236}">
                <a16:creationId xmlns:a16="http://schemas.microsoft.com/office/drawing/2014/main" id="{86DAD913-3731-4D4B-AD89-58733E5724D7}"/>
              </a:ext>
            </a:extLst>
          </p:cNvPr>
          <p:cNvSpPr>
            <a:spLocks noGrp="1"/>
          </p:cNvSpPr>
          <p:nvPr>
            <p:ph type="title"/>
          </p:nvPr>
        </p:nvSpPr>
        <p:spPr/>
        <p:txBody>
          <a:bodyPr/>
          <a:lstStyle/>
          <a:p>
            <a:r>
              <a:rPr lang="en-US" dirty="0"/>
              <a:t>Giving granules directly to your baby</a:t>
            </a:r>
          </a:p>
        </p:txBody>
      </p:sp>
      <p:sp>
        <p:nvSpPr>
          <p:cNvPr id="4" name="Content Placeholder 3">
            <a:extLst>
              <a:ext uri="{FF2B5EF4-FFF2-40B4-BE49-F238E27FC236}">
                <a16:creationId xmlns:a16="http://schemas.microsoft.com/office/drawing/2014/main" id="{D9A61EC4-E9CF-9F4F-9979-8B9E6B878545}"/>
              </a:ext>
            </a:extLst>
          </p:cNvPr>
          <p:cNvSpPr>
            <a:spLocks noGrp="1"/>
          </p:cNvSpPr>
          <p:nvPr>
            <p:ph sz="half" idx="10"/>
          </p:nvPr>
        </p:nvSpPr>
        <p:spPr/>
        <p:txBody>
          <a:bodyPr/>
          <a:lstStyle/>
          <a:p>
            <a:pPr marL="285750" indent="-285750"/>
            <a:r>
              <a:rPr lang="en-US" dirty="0"/>
              <a:t>After each spoonful, the baby should be breastfed normally.  It is important for the baby to breastfeed right away to make sure the granules are completely swallowed.</a:t>
            </a:r>
          </a:p>
          <a:p>
            <a:pPr marL="285750" indent="-285750"/>
            <a:r>
              <a:rPr lang="en-US" dirty="0"/>
              <a:t>Repeat these steps until all the granules have been taken.</a:t>
            </a:r>
          </a:p>
          <a:p>
            <a:endParaRPr lang="en-US" dirty="0"/>
          </a:p>
        </p:txBody>
      </p:sp>
      <p:sp>
        <p:nvSpPr>
          <p:cNvPr id="5" name="Title 2">
            <a:extLst>
              <a:ext uri="{FF2B5EF4-FFF2-40B4-BE49-F238E27FC236}">
                <a16:creationId xmlns:a16="http://schemas.microsoft.com/office/drawing/2014/main" id="{258715CF-0B38-7A49-B892-F3757B43C381}"/>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6" name="Title 2">
            <a:extLst>
              <a:ext uri="{FF2B5EF4-FFF2-40B4-BE49-F238E27FC236}">
                <a16:creationId xmlns:a16="http://schemas.microsoft.com/office/drawing/2014/main" id="{30E39E89-4752-434B-9027-320BF06455FB}"/>
              </a:ext>
            </a:extLst>
          </p:cNvPr>
          <p:cNvSpPr txBox="1">
            <a:spLocks/>
          </p:cNvSpPr>
          <p:nvPr/>
        </p:nvSpPr>
        <p:spPr>
          <a:xfrm>
            <a:off x="4673091"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7" name="Picture 6" descr="A close up of a logo&#10;&#10;Description automatically generated">
            <a:extLst>
              <a:ext uri="{FF2B5EF4-FFF2-40B4-BE49-F238E27FC236}">
                <a16:creationId xmlns:a16="http://schemas.microsoft.com/office/drawing/2014/main" id="{729ED745-E18C-BF43-A254-A7C717314D0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8" name="Picture 7">
            <a:extLst>
              <a:ext uri="{FF2B5EF4-FFF2-40B4-BE49-F238E27FC236}">
                <a16:creationId xmlns:a16="http://schemas.microsoft.com/office/drawing/2014/main" id="{054201C7-CA41-D64B-B74E-E37C72F86A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62773" y="1149893"/>
            <a:ext cx="842009" cy="842009"/>
          </a:xfrm>
          <a:prstGeom prst="rect">
            <a:avLst/>
          </a:prstGeom>
        </p:spPr>
      </p:pic>
      <p:sp>
        <p:nvSpPr>
          <p:cNvPr id="9" name="Rectangle 8">
            <a:extLst>
              <a:ext uri="{FF2B5EF4-FFF2-40B4-BE49-F238E27FC236}">
                <a16:creationId xmlns:a16="http://schemas.microsoft.com/office/drawing/2014/main" id="{1490392A-718C-0C49-9830-03F605B91467}"/>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195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2944E0-F287-3946-BDB3-711F1829E809}"/>
              </a:ext>
            </a:extLst>
          </p:cNvPr>
          <p:cNvSpPr>
            <a:spLocks noGrp="1"/>
          </p:cNvSpPr>
          <p:nvPr>
            <p:ph sz="half" idx="2"/>
          </p:nvPr>
        </p:nvSpPr>
        <p:spPr/>
        <p:txBody>
          <a:bodyPr/>
          <a:lstStyle/>
          <a:p>
            <a:r>
              <a:rPr lang="en-US" dirty="0"/>
              <a:t>Your baby will have to take more then 1 sachet of granules</a:t>
            </a:r>
          </a:p>
          <a:p>
            <a:r>
              <a:rPr lang="en-US" dirty="0"/>
              <a:t>It may be easiest to give one sachet of granules at a time and repeat for all the sachets</a:t>
            </a:r>
          </a:p>
          <a:p>
            <a:endParaRPr lang="en-US" dirty="0"/>
          </a:p>
        </p:txBody>
      </p:sp>
      <p:sp>
        <p:nvSpPr>
          <p:cNvPr id="3" name="Title 2">
            <a:extLst>
              <a:ext uri="{FF2B5EF4-FFF2-40B4-BE49-F238E27FC236}">
                <a16:creationId xmlns:a16="http://schemas.microsoft.com/office/drawing/2014/main" id="{46EB752B-D547-2747-A8A5-54C5150D01EB}"/>
              </a:ext>
            </a:extLst>
          </p:cNvPr>
          <p:cNvSpPr>
            <a:spLocks noGrp="1"/>
          </p:cNvSpPr>
          <p:nvPr>
            <p:ph type="title"/>
          </p:nvPr>
        </p:nvSpPr>
        <p:spPr/>
        <p:txBody>
          <a:bodyPr/>
          <a:lstStyle/>
          <a:p>
            <a:r>
              <a:rPr lang="en-US" dirty="0"/>
              <a:t>Infants &lt;6 months: Giving the rest of the dose</a:t>
            </a:r>
          </a:p>
        </p:txBody>
      </p:sp>
      <p:sp>
        <p:nvSpPr>
          <p:cNvPr id="5" name="Rectangle 4">
            <a:extLst>
              <a:ext uri="{FF2B5EF4-FFF2-40B4-BE49-F238E27FC236}">
                <a16:creationId xmlns:a16="http://schemas.microsoft.com/office/drawing/2014/main" id="{A1311576-1EDA-8740-8FAB-21B57F7517A4}"/>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595B3DE-0531-40E9-B1C3-80D71C4BCFAA}"/>
              </a:ext>
            </a:extLst>
          </p:cNvPr>
          <p:cNvPicPr>
            <a:picLocks noChangeAspect="1"/>
          </p:cNvPicPr>
          <p:nvPr/>
        </p:nvPicPr>
        <p:blipFill>
          <a:blip r:embed="rId2"/>
          <a:stretch>
            <a:fillRect/>
          </a:stretch>
        </p:blipFill>
        <p:spPr>
          <a:xfrm>
            <a:off x="862806" y="1848876"/>
            <a:ext cx="4481513" cy="3865097"/>
          </a:xfrm>
          <a:prstGeom prst="rect">
            <a:avLst/>
          </a:prstGeom>
        </p:spPr>
      </p:pic>
    </p:spTree>
    <p:extLst>
      <p:ext uri="{BB962C8B-B14F-4D97-AF65-F5344CB8AC3E}">
        <p14:creationId xmlns:p14="http://schemas.microsoft.com/office/powerpoint/2010/main" val="129657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Use Counseling Flipchart to Counsel Caregivers on Administration of ARVs</a:t>
            </a:r>
          </a:p>
        </p:txBody>
      </p:sp>
      <p:sp>
        <p:nvSpPr>
          <p:cNvPr id="4" name="Rectangle 3"/>
          <p:cNvSpPr/>
          <p:nvPr/>
        </p:nvSpPr>
        <p:spPr>
          <a:xfrm>
            <a:off x="0" y="5000625"/>
            <a:ext cx="10688638" cy="393188"/>
          </a:xfrm>
          <a:prstGeom prst="rect">
            <a:avLst/>
          </a:prstGeom>
          <a:solidFill>
            <a:srgbClr val="09355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27099" y="1282700"/>
            <a:ext cx="8761575" cy="5447645"/>
          </a:xfrm>
          <a:prstGeom prst="rect">
            <a:avLst/>
          </a:prstGeom>
          <a:noFill/>
        </p:spPr>
        <p:txBody>
          <a:bodyPr wrap="square" rtlCol="0">
            <a:spAutoFit/>
          </a:bodyPr>
          <a:lstStyle/>
          <a:p>
            <a:pPr>
              <a:lnSpc>
                <a:spcPct val="120000"/>
              </a:lnSpc>
              <a:spcAft>
                <a:spcPts val="0"/>
              </a:spcAft>
              <a:tabLst>
                <a:tab pos="287338" algn="l"/>
              </a:tabLst>
            </a:pPr>
            <a:r>
              <a:rPr lang="en-US" sz="1200" dirty="0">
                <a:solidFill>
                  <a:srgbClr val="093552"/>
                </a:solidFill>
                <a:latin typeface="Arial"/>
                <a:cs typeface="Arial"/>
              </a:rPr>
              <a:t>This Flipchart is for any health care worker who works with infants and children living with HIV and their families. This Flipchart will help introduce new pediatric ARV formulations to caregivers as well as provide guidance and support to appropriately administering ARVs to their children including addressing challenges that may arise.</a:t>
            </a:r>
          </a:p>
          <a:p>
            <a:pPr>
              <a:lnSpc>
                <a:spcPct val="120000"/>
              </a:lnSpc>
              <a:spcAft>
                <a:spcPts val="0"/>
              </a:spcAft>
              <a:tabLst>
                <a:tab pos="287338" algn="l"/>
              </a:tabLst>
            </a:pPr>
            <a:endParaRPr lang="en-GB" sz="1200" dirty="0">
              <a:solidFill>
                <a:srgbClr val="093552"/>
              </a:solidFill>
              <a:latin typeface="Arial"/>
              <a:cs typeface="Arial"/>
            </a:endParaRPr>
          </a:p>
          <a:p>
            <a:pPr>
              <a:lnSpc>
                <a:spcPct val="120000"/>
              </a:lnSpc>
              <a:spcAft>
                <a:spcPts val="0"/>
              </a:spcAft>
              <a:tabLst>
                <a:tab pos="287338" algn="l"/>
              </a:tabLst>
            </a:pPr>
            <a:r>
              <a:rPr lang="en-GB" sz="1200" b="1" dirty="0">
                <a:solidFill>
                  <a:srgbClr val="093552"/>
                </a:solidFill>
                <a:latin typeface="Arial"/>
                <a:cs typeface="Arial"/>
              </a:rPr>
              <a:t>The first section </a:t>
            </a:r>
            <a:r>
              <a:rPr lang="en-GB" sz="1200" dirty="0">
                <a:solidFill>
                  <a:srgbClr val="093552"/>
                </a:solidFill>
                <a:latin typeface="Arial"/>
                <a:cs typeface="Arial"/>
              </a:rPr>
              <a:t>will focus on the administration of LPV/r 40mg/10mg oral pellets including</a:t>
            </a:r>
          </a:p>
          <a:p>
            <a:pPr>
              <a:lnSpc>
                <a:spcPct val="120000"/>
              </a:lnSpc>
              <a:spcAft>
                <a:spcPts val="0"/>
              </a:spcAft>
              <a:tabLst>
                <a:tab pos="287338" algn="l"/>
              </a:tabLst>
            </a:pPr>
            <a:r>
              <a:rPr lang="en-GB" sz="1200" dirty="0">
                <a:solidFill>
                  <a:srgbClr val="093552"/>
                </a:solidFill>
                <a:latin typeface="Arial"/>
                <a:cs typeface="Arial"/>
              </a:rPr>
              <a:t>•	Administration of LPV/r pellets to infants &lt;6 months who are exclusively breastfeeding</a:t>
            </a:r>
          </a:p>
          <a:p>
            <a:pPr>
              <a:lnSpc>
                <a:spcPct val="120000"/>
              </a:lnSpc>
              <a:spcAft>
                <a:spcPts val="0"/>
              </a:spcAft>
              <a:tabLst>
                <a:tab pos="287338" algn="l"/>
              </a:tabLst>
            </a:pPr>
            <a:r>
              <a:rPr lang="en-GB" sz="1200" dirty="0">
                <a:solidFill>
                  <a:srgbClr val="093552"/>
                </a:solidFill>
                <a:latin typeface="Arial"/>
                <a:cs typeface="Arial"/>
              </a:rPr>
              <a:t>•	How to express </a:t>
            </a:r>
            <a:r>
              <a:rPr lang="en-GB" sz="1200" dirty="0" err="1">
                <a:solidFill>
                  <a:srgbClr val="093552"/>
                </a:solidFill>
                <a:latin typeface="Arial"/>
                <a:cs typeface="Arial"/>
              </a:rPr>
              <a:t>breastmilk</a:t>
            </a:r>
            <a:endParaRPr lang="en-GB" sz="1200" dirty="0">
              <a:solidFill>
                <a:srgbClr val="093552"/>
              </a:solidFill>
              <a:latin typeface="Arial"/>
              <a:cs typeface="Arial"/>
            </a:endParaRPr>
          </a:p>
          <a:p>
            <a:pPr>
              <a:lnSpc>
                <a:spcPct val="120000"/>
              </a:lnSpc>
              <a:spcAft>
                <a:spcPts val="0"/>
              </a:spcAft>
              <a:tabLst>
                <a:tab pos="287338" algn="l"/>
              </a:tabLst>
            </a:pPr>
            <a:r>
              <a:rPr lang="en-GB" sz="1200" dirty="0">
                <a:solidFill>
                  <a:srgbClr val="093552"/>
                </a:solidFill>
                <a:latin typeface="Arial"/>
                <a:cs typeface="Arial"/>
              </a:rPr>
              <a:t>•	Administration of LPV/r pellets to infants and young children ≥ 6 months with soft food or liquids</a:t>
            </a:r>
          </a:p>
          <a:p>
            <a:pPr>
              <a:lnSpc>
                <a:spcPct val="120000"/>
              </a:lnSpc>
              <a:spcAft>
                <a:spcPts val="0"/>
              </a:spcAft>
              <a:tabLst>
                <a:tab pos="287338" algn="l"/>
              </a:tabLst>
            </a:pPr>
            <a:endParaRPr lang="en-GB" sz="1200" dirty="0">
              <a:solidFill>
                <a:srgbClr val="093552"/>
              </a:solidFill>
              <a:latin typeface="Arial"/>
              <a:cs typeface="Arial"/>
            </a:endParaRPr>
          </a:p>
          <a:p>
            <a:pPr>
              <a:lnSpc>
                <a:spcPct val="120000"/>
              </a:lnSpc>
              <a:spcAft>
                <a:spcPts val="0"/>
              </a:spcAft>
              <a:tabLst>
                <a:tab pos="287338" algn="l"/>
              </a:tabLst>
            </a:pPr>
            <a:r>
              <a:rPr lang="en-GB" sz="1200" b="1" dirty="0">
                <a:solidFill>
                  <a:srgbClr val="093552"/>
                </a:solidFill>
                <a:latin typeface="Arial"/>
                <a:cs typeface="Arial"/>
              </a:rPr>
              <a:t>The second section </a:t>
            </a:r>
            <a:r>
              <a:rPr lang="en-GB" sz="1200" dirty="0">
                <a:solidFill>
                  <a:srgbClr val="093552"/>
                </a:solidFill>
                <a:latin typeface="Arial"/>
                <a:cs typeface="Arial"/>
              </a:rPr>
              <a:t>focuses on addressing common challenges when administering pellets such as:</a:t>
            </a:r>
          </a:p>
          <a:p>
            <a:pPr>
              <a:tabLst>
                <a:tab pos="287338" algn="l"/>
              </a:tabLst>
            </a:pPr>
            <a:r>
              <a:rPr lang="en-GB" sz="1200" dirty="0">
                <a:solidFill>
                  <a:srgbClr val="093552"/>
                </a:solidFill>
                <a:latin typeface="Arial"/>
                <a:cs typeface="Arial"/>
              </a:rPr>
              <a:t>•	</a:t>
            </a:r>
            <a:r>
              <a:rPr lang="en-US" sz="1200" dirty="0">
                <a:solidFill>
                  <a:srgbClr val="093552"/>
                </a:solidFill>
                <a:latin typeface="Arial"/>
                <a:cs typeface="Arial"/>
              </a:rPr>
              <a:t>Vomiting </a:t>
            </a:r>
          </a:p>
          <a:p>
            <a:pPr>
              <a:tabLst>
                <a:tab pos="287338" algn="l"/>
              </a:tabLst>
            </a:pPr>
            <a:r>
              <a:rPr lang="en-US" sz="1200" dirty="0">
                <a:solidFill>
                  <a:srgbClr val="093552"/>
                </a:solidFill>
                <a:latin typeface="Arial"/>
                <a:cs typeface="Arial"/>
              </a:rPr>
              <a:t>•	Refuses to take or spits out because of bad taste</a:t>
            </a:r>
          </a:p>
          <a:p>
            <a:pPr>
              <a:tabLst>
                <a:tab pos="287338" algn="l"/>
              </a:tabLst>
            </a:pPr>
            <a:r>
              <a:rPr lang="en-US" sz="1200" dirty="0">
                <a:solidFill>
                  <a:srgbClr val="093552"/>
                </a:solidFill>
                <a:latin typeface="Arial"/>
                <a:cs typeface="Arial"/>
              </a:rPr>
              <a:t>•	Child chews pellets</a:t>
            </a:r>
          </a:p>
          <a:p>
            <a:pPr>
              <a:tabLst>
                <a:tab pos="287338" algn="l"/>
              </a:tabLst>
            </a:pPr>
            <a:r>
              <a:rPr lang="en-US" sz="1200" dirty="0">
                <a:solidFill>
                  <a:srgbClr val="093552"/>
                </a:solidFill>
                <a:latin typeface="Arial"/>
                <a:cs typeface="Arial"/>
              </a:rPr>
              <a:t>•	Child refusing food that has pellets mixed in</a:t>
            </a:r>
          </a:p>
          <a:p>
            <a:pPr>
              <a:tabLst>
                <a:tab pos="287338" algn="l"/>
              </a:tabLst>
            </a:pPr>
            <a:r>
              <a:rPr lang="en-US" sz="1200" dirty="0">
                <a:solidFill>
                  <a:srgbClr val="093552"/>
                </a:solidFill>
                <a:latin typeface="Arial"/>
                <a:cs typeface="Arial"/>
              </a:rPr>
              <a:t>•	Child unable to swallow all pellets</a:t>
            </a:r>
          </a:p>
          <a:p>
            <a:pPr>
              <a:tabLst>
                <a:tab pos="287338" algn="l"/>
              </a:tabLst>
            </a:pPr>
            <a:r>
              <a:rPr lang="en-US" sz="1200" dirty="0">
                <a:solidFill>
                  <a:srgbClr val="093552"/>
                </a:solidFill>
                <a:latin typeface="Arial"/>
                <a:cs typeface="Arial"/>
              </a:rPr>
              <a:t>•	Child holding pellets in the mouth without swallowing or does not finish full amount</a:t>
            </a:r>
          </a:p>
          <a:p>
            <a:pPr>
              <a:lnSpc>
                <a:spcPct val="120000"/>
              </a:lnSpc>
              <a:spcAft>
                <a:spcPts val="0"/>
              </a:spcAft>
              <a:tabLst>
                <a:tab pos="287338" algn="l"/>
              </a:tabLst>
            </a:pPr>
            <a:endParaRPr lang="en-GB" sz="1200" dirty="0">
              <a:latin typeface="Arial"/>
              <a:cs typeface="Arial"/>
            </a:endParaRPr>
          </a:p>
          <a:p>
            <a:pPr>
              <a:lnSpc>
                <a:spcPct val="120000"/>
              </a:lnSpc>
              <a:spcAft>
                <a:spcPts val="0"/>
              </a:spcAft>
              <a:tabLst>
                <a:tab pos="287338" algn="l"/>
              </a:tabLst>
            </a:pPr>
            <a:endParaRPr lang="en-GB" sz="1200" dirty="0">
              <a:latin typeface="Arial"/>
              <a:cs typeface="Arial"/>
            </a:endParaRPr>
          </a:p>
          <a:p>
            <a:pPr>
              <a:lnSpc>
                <a:spcPct val="120000"/>
              </a:lnSpc>
              <a:spcAft>
                <a:spcPts val="0"/>
              </a:spcAft>
              <a:tabLst>
                <a:tab pos="287338" algn="l"/>
              </a:tabLst>
            </a:pPr>
            <a:r>
              <a:rPr lang="en-GB" sz="1600" b="1" dirty="0">
                <a:solidFill>
                  <a:schemeClr val="bg1"/>
                </a:solidFill>
                <a:latin typeface="Arial"/>
                <a:cs typeface="Arial"/>
              </a:rPr>
              <a:t>Directions on how to use the flip chart:</a:t>
            </a:r>
          </a:p>
          <a:p>
            <a:pPr>
              <a:lnSpc>
                <a:spcPct val="120000"/>
              </a:lnSpc>
              <a:spcAft>
                <a:spcPts val="0"/>
              </a:spcAft>
              <a:tabLst>
                <a:tab pos="287338" algn="l"/>
              </a:tabLst>
            </a:pPr>
            <a:endParaRPr lang="en-GB" sz="1200" b="1" dirty="0">
              <a:latin typeface="Arial"/>
              <a:cs typeface="Arial"/>
            </a:endParaRPr>
          </a:p>
          <a:p>
            <a:pPr>
              <a:lnSpc>
                <a:spcPct val="120000"/>
              </a:lnSpc>
              <a:spcAft>
                <a:spcPts val="0"/>
              </a:spcAft>
              <a:tabLst>
                <a:tab pos="287338" algn="l"/>
              </a:tabLst>
            </a:pPr>
            <a:r>
              <a:rPr lang="en-GB" sz="1200" dirty="0">
                <a:solidFill>
                  <a:srgbClr val="093552"/>
                </a:solidFill>
                <a:latin typeface="Arial"/>
                <a:cs typeface="Arial"/>
              </a:rPr>
              <a:t>•	Place flip chart on table so that the caregiver has a good view of the pictures while you use the side with notes.</a:t>
            </a:r>
          </a:p>
          <a:p>
            <a:pPr>
              <a:lnSpc>
                <a:spcPct val="120000"/>
              </a:lnSpc>
              <a:spcAft>
                <a:spcPts val="0"/>
              </a:spcAft>
              <a:tabLst>
                <a:tab pos="287338" algn="l"/>
              </a:tabLst>
            </a:pPr>
            <a:r>
              <a:rPr lang="en-GB" sz="1200" dirty="0">
                <a:solidFill>
                  <a:srgbClr val="093552"/>
                </a:solidFill>
                <a:latin typeface="Arial"/>
                <a:cs typeface="Arial"/>
              </a:rPr>
              <a:t>•	Use only those cards which are applicable to the caregiver you are </a:t>
            </a:r>
            <a:r>
              <a:rPr lang="en-GB" sz="1200" dirty="0" err="1">
                <a:solidFill>
                  <a:srgbClr val="093552"/>
                </a:solidFill>
                <a:latin typeface="Arial"/>
                <a:cs typeface="Arial"/>
              </a:rPr>
              <a:t>counseling</a:t>
            </a:r>
            <a:endParaRPr lang="en-GB" sz="1200" dirty="0">
              <a:solidFill>
                <a:srgbClr val="093552"/>
              </a:solidFill>
              <a:latin typeface="Arial"/>
              <a:cs typeface="Arial"/>
            </a:endParaRPr>
          </a:p>
          <a:p>
            <a:pPr>
              <a:lnSpc>
                <a:spcPct val="120000"/>
              </a:lnSpc>
              <a:spcAft>
                <a:spcPts val="0"/>
              </a:spcAft>
              <a:tabLst>
                <a:tab pos="287338" algn="l"/>
              </a:tabLst>
            </a:pPr>
            <a:r>
              <a:rPr lang="en-GB" sz="1200" dirty="0">
                <a:solidFill>
                  <a:srgbClr val="093552"/>
                </a:solidFill>
                <a:latin typeface="Arial"/>
                <a:cs typeface="Arial"/>
              </a:rPr>
              <a:t>•	The notes prompt and guide discussion with the caregiver, including specific questions to review covered material and 	assess the caregiver’s understanding.</a:t>
            </a:r>
          </a:p>
          <a:p>
            <a:pPr>
              <a:tabLst>
                <a:tab pos="287338" algn="l"/>
              </a:tabLst>
            </a:pPr>
            <a:endParaRPr lang="en-US" sz="1200" dirty="0">
              <a:latin typeface="Arial"/>
              <a:cs typeface="Arial"/>
            </a:endParaRPr>
          </a:p>
        </p:txBody>
      </p:sp>
      <p:sp>
        <p:nvSpPr>
          <p:cNvPr id="6" name="Rectangle 5">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8BC300-1A50-496E-B14E-A6BC6A43CB9D}"/>
              </a:ext>
            </a:extLst>
          </p:cNvPr>
          <p:cNvSpPr/>
          <p:nvPr/>
        </p:nvSpPr>
        <p:spPr>
          <a:xfrm>
            <a:off x="0" y="7437549"/>
            <a:ext cx="10688638" cy="1253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8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D3BDEA-3D18-DD42-A3C8-08A7FFA45437}"/>
              </a:ext>
            </a:extLst>
          </p:cNvPr>
          <p:cNvSpPr>
            <a:spLocks noGrp="1"/>
          </p:cNvSpPr>
          <p:nvPr>
            <p:ph sz="half" idx="2"/>
          </p:nvPr>
        </p:nvSpPr>
        <p:spPr/>
        <p:txBody>
          <a:bodyPr/>
          <a:lstStyle/>
          <a:p>
            <a:pPr marL="285750" lvl="0" indent="-285750"/>
            <a:r>
              <a:rPr lang="en-US" dirty="0"/>
              <a:t>Your baby will have to take more then 1 sachet of granules.</a:t>
            </a:r>
          </a:p>
          <a:p>
            <a:pPr marL="285750" lvl="0" indent="-285750"/>
            <a:r>
              <a:rPr lang="en-US" dirty="0"/>
              <a:t>It may be easiest to give one sachet of granules at a time and repeat the steps I shared with you for all of the sachets.</a:t>
            </a:r>
          </a:p>
          <a:p>
            <a:endParaRPr lang="en-US" dirty="0"/>
          </a:p>
        </p:txBody>
      </p:sp>
      <p:sp>
        <p:nvSpPr>
          <p:cNvPr id="3" name="Title 2">
            <a:extLst>
              <a:ext uri="{FF2B5EF4-FFF2-40B4-BE49-F238E27FC236}">
                <a16:creationId xmlns:a16="http://schemas.microsoft.com/office/drawing/2014/main" id="{FD325CCC-2784-2744-A58B-E6088611475D}"/>
              </a:ext>
            </a:extLst>
          </p:cNvPr>
          <p:cNvSpPr>
            <a:spLocks noGrp="1"/>
          </p:cNvSpPr>
          <p:nvPr>
            <p:ph type="title"/>
          </p:nvPr>
        </p:nvSpPr>
        <p:spPr/>
        <p:txBody>
          <a:bodyPr/>
          <a:lstStyle/>
          <a:p>
            <a:r>
              <a:rPr lang="en-US" dirty="0"/>
              <a:t>Infants &lt;6 months: Giving the rest of the dose</a:t>
            </a:r>
          </a:p>
        </p:txBody>
      </p:sp>
      <p:sp>
        <p:nvSpPr>
          <p:cNvPr id="4" name="Content Placeholder 3">
            <a:extLst>
              <a:ext uri="{FF2B5EF4-FFF2-40B4-BE49-F238E27FC236}">
                <a16:creationId xmlns:a16="http://schemas.microsoft.com/office/drawing/2014/main" id="{77E9238C-1C83-104B-922B-9FE7E4AEB2FA}"/>
              </a:ext>
            </a:extLst>
          </p:cNvPr>
          <p:cNvSpPr>
            <a:spLocks noGrp="1"/>
          </p:cNvSpPr>
          <p:nvPr>
            <p:ph sz="half" idx="10"/>
          </p:nvPr>
        </p:nvSpPr>
        <p:spPr/>
        <p:txBody>
          <a:bodyPr/>
          <a:lstStyle/>
          <a:p>
            <a:r>
              <a:rPr lang="en-US" dirty="0"/>
              <a:t>Do you think it will be easier to give all the granules at the same time or give them one by one?</a:t>
            </a:r>
          </a:p>
          <a:p>
            <a:endParaRPr lang="en-US" dirty="0"/>
          </a:p>
        </p:txBody>
      </p:sp>
      <p:sp>
        <p:nvSpPr>
          <p:cNvPr id="5" name="Content Placeholder 4">
            <a:extLst>
              <a:ext uri="{FF2B5EF4-FFF2-40B4-BE49-F238E27FC236}">
                <a16:creationId xmlns:a16="http://schemas.microsoft.com/office/drawing/2014/main" id="{C9F8EFD8-5171-B940-BF07-6F6B41C2CA1E}"/>
              </a:ext>
            </a:extLst>
          </p:cNvPr>
          <p:cNvSpPr>
            <a:spLocks noGrp="1"/>
          </p:cNvSpPr>
          <p:nvPr>
            <p:ph sz="half" idx="11"/>
          </p:nvPr>
        </p:nvSpPr>
        <p:spPr>
          <a:xfrm>
            <a:off x="7159827" y="1955304"/>
            <a:ext cx="2743614" cy="4594352"/>
          </a:xfrm>
        </p:spPr>
        <p:txBody>
          <a:bodyPr>
            <a:normAutofit/>
          </a:bodyPr>
          <a:lstStyle/>
          <a:p>
            <a:pPr marL="285750" indent="-285750" fontAlgn="ctr"/>
            <a:r>
              <a:rPr lang="en-US" dirty="0"/>
              <a:t>It may be difficult to give several sachets at once, and may be easier to give them one by one while breastfeeding normally in between.  </a:t>
            </a:r>
          </a:p>
          <a:p>
            <a:pPr marL="285750" indent="-285750" fontAlgn="ctr"/>
            <a:r>
              <a:rPr lang="en-US" dirty="0"/>
              <a:t>Depending on how easily the baby takes the granules, it may even be necessary to give half of a sachet at a time. </a:t>
            </a:r>
          </a:p>
          <a:p>
            <a:pPr marL="285750" indent="-285750" fontAlgn="ctr"/>
            <a:r>
              <a:rPr lang="en-US" dirty="0"/>
              <a:t>It is okay to try different things to see what works best.  </a:t>
            </a:r>
          </a:p>
          <a:p>
            <a:pPr marL="285750" indent="-285750" fontAlgn="ctr"/>
            <a:r>
              <a:rPr lang="en-US" dirty="0"/>
              <a:t>The most important thing is to make sure that the baby takes the granules in all the sachets that have been prescribed.</a:t>
            </a:r>
          </a:p>
          <a:p>
            <a:endParaRPr lang="en-US" dirty="0"/>
          </a:p>
        </p:txBody>
      </p:sp>
      <p:sp>
        <p:nvSpPr>
          <p:cNvPr id="6" name="Title 2">
            <a:extLst>
              <a:ext uri="{FF2B5EF4-FFF2-40B4-BE49-F238E27FC236}">
                <a16:creationId xmlns:a16="http://schemas.microsoft.com/office/drawing/2014/main" id="{612B455C-4009-C14F-AC4C-58421545E429}"/>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7" name="Title 2">
            <a:extLst>
              <a:ext uri="{FF2B5EF4-FFF2-40B4-BE49-F238E27FC236}">
                <a16:creationId xmlns:a16="http://schemas.microsoft.com/office/drawing/2014/main" id="{03C87D89-3458-B146-B0F7-F645EF7A1D28}"/>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8" name="Title 2">
            <a:extLst>
              <a:ext uri="{FF2B5EF4-FFF2-40B4-BE49-F238E27FC236}">
                <a16:creationId xmlns:a16="http://schemas.microsoft.com/office/drawing/2014/main" id="{6E1DAF1D-855C-D041-B7E5-8BC443A14FA1}"/>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9" name="Picture 8" descr="A close up of a logo&#10;&#10;Description automatically generated">
            <a:extLst>
              <a:ext uri="{FF2B5EF4-FFF2-40B4-BE49-F238E27FC236}">
                <a16:creationId xmlns:a16="http://schemas.microsoft.com/office/drawing/2014/main" id="{AA92332F-2965-D949-A478-3E292324A7C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0" name="Picture 9" descr="A close up of a logo&#10;&#10;Description automatically generated">
            <a:extLst>
              <a:ext uri="{FF2B5EF4-FFF2-40B4-BE49-F238E27FC236}">
                <a16:creationId xmlns:a16="http://schemas.microsoft.com/office/drawing/2014/main" id="{F1643CE4-CB7A-0A48-98FA-79813562F1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11" name="Picture 10">
            <a:extLst>
              <a:ext uri="{FF2B5EF4-FFF2-40B4-BE49-F238E27FC236}">
                <a16:creationId xmlns:a16="http://schemas.microsoft.com/office/drawing/2014/main" id="{0A174603-F188-324B-BDED-6EE4BC1B880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0088" y="1149893"/>
            <a:ext cx="842009" cy="842009"/>
          </a:xfrm>
          <a:prstGeom prst="rect">
            <a:avLst/>
          </a:prstGeom>
        </p:spPr>
      </p:pic>
      <p:sp>
        <p:nvSpPr>
          <p:cNvPr id="12" name="Rectangle 11">
            <a:extLst>
              <a:ext uri="{FF2B5EF4-FFF2-40B4-BE49-F238E27FC236}">
                <a16:creationId xmlns:a16="http://schemas.microsoft.com/office/drawing/2014/main" id="{3113CEEE-066E-C342-95E4-C99911997081}"/>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669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5963D-9390-0543-ADE6-262DBA8E2E05}"/>
              </a:ext>
            </a:extLst>
          </p:cNvPr>
          <p:cNvPicPr>
            <a:picLocks noChangeAspect="1"/>
          </p:cNvPicPr>
          <p:nvPr/>
        </p:nvPicPr>
        <p:blipFill>
          <a:blip r:embed="rId2"/>
          <a:stretch>
            <a:fillRect/>
          </a:stretch>
        </p:blipFill>
        <p:spPr>
          <a:xfrm>
            <a:off x="2553537" y="3094086"/>
            <a:ext cx="3011089" cy="3162841"/>
          </a:xfrm>
          <a:prstGeom prst="rect">
            <a:avLst/>
          </a:prstGeom>
        </p:spPr>
      </p:pic>
      <p:sp>
        <p:nvSpPr>
          <p:cNvPr id="2" name="Content Placeholder 1">
            <a:extLst>
              <a:ext uri="{FF2B5EF4-FFF2-40B4-BE49-F238E27FC236}">
                <a16:creationId xmlns:a16="http://schemas.microsoft.com/office/drawing/2014/main" id="{FD5CFF93-266D-A740-8F9E-2BC185C67015}"/>
              </a:ext>
            </a:extLst>
          </p:cNvPr>
          <p:cNvSpPr>
            <a:spLocks noGrp="1"/>
          </p:cNvSpPr>
          <p:nvPr>
            <p:ph sz="half" idx="2"/>
          </p:nvPr>
        </p:nvSpPr>
        <p:spPr/>
        <p:txBody>
          <a:bodyPr/>
          <a:lstStyle/>
          <a:p>
            <a:r>
              <a:rPr lang="en-US" dirty="0"/>
              <a:t>The granules are only 1 of the ARVs that your child needs</a:t>
            </a:r>
          </a:p>
          <a:p>
            <a:r>
              <a:rPr lang="en-US" dirty="0"/>
              <a:t>You still need to give the other ARVs at the same time</a:t>
            </a:r>
          </a:p>
          <a:p>
            <a:endParaRPr lang="en-US" dirty="0"/>
          </a:p>
        </p:txBody>
      </p:sp>
      <p:sp>
        <p:nvSpPr>
          <p:cNvPr id="3" name="Title 2">
            <a:extLst>
              <a:ext uri="{FF2B5EF4-FFF2-40B4-BE49-F238E27FC236}">
                <a16:creationId xmlns:a16="http://schemas.microsoft.com/office/drawing/2014/main" id="{656C6BB4-AA87-2F47-A78D-EDCC37765F03}"/>
              </a:ext>
            </a:extLst>
          </p:cNvPr>
          <p:cNvSpPr>
            <a:spLocks noGrp="1"/>
          </p:cNvSpPr>
          <p:nvPr>
            <p:ph type="title"/>
          </p:nvPr>
        </p:nvSpPr>
        <p:spPr/>
        <p:txBody>
          <a:bodyPr/>
          <a:lstStyle/>
          <a:p>
            <a:r>
              <a:rPr lang="en-US" dirty="0"/>
              <a:t>Giving the other ARVs</a:t>
            </a:r>
          </a:p>
        </p:txBody>
      </p:sp>
      <p:pic>
        <p:nvPicPr>
          <p:cNvPr id="4" name="Picture 3">
            <a:extLst>
              <a:ext uri="{FF2B5EF4-FFF2-40B4-BE49-F238E27FC236}">
                <a16:creationId xmlns:a16="http://schemas.microsoft.com/office/drawing/2014/main" id="{8DD6F42F-9B40-4441-A92C-D9B0CA7C5993}"/>
              </a:ext>
            </a:extLst>
          </p:cNvPr>
          <p:cNvPicPr>
            <a:picLocks noChangeAspect="1"/>
          </p:cNvPicPr>
          <p:nvPr/>
        </p:nvPicPr>
        <p:blipFill>
          <a:blip r:embed="rId3"/>
          <a:stretch>
            <a:fillRect/>
          </a:stretch>
        </p:blipFill>
        <p:spPr>
          <a:xfrm>
            <a:off x="517405" y="1343025"/>
            <a:ext cx="2873697" cy="2663631"/>
          </a:xfrm>
          <a:prstGeom prst="rect">
            <a:avLst/>
          </a:prstGeom>
        </p:spPr>
      </p:pic>
      <p:sp>
        <p:nvSpPr>
          <p:cNvPr id="6" name="Rectangle 5">
            <a:extLst>
              <a:ext uri="{FF2B5EF4-FFF2-40B4-BE49-F238E27FC236}">
                <a16:creationId xmlns:a16="http://schemas.microsoft.com/office/drawing/2014/main" id="{7A36A4AA-EA19-3248-9777-6B1890185568}"/>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460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16C792-0C58-A547-AE04-AF0BBDB873CF}"/>
              </a:ext>
            </a:extLst>
          </p:cNvPr>
          <p:cNvSpPr>
            <a:spLocks noGrp="1"/>
          </p:cNvSpPr>
          <p:nvPr>
            <p:ph sz="half" idx="2"/>
          </p:nvPr>
        </p:nvSpPr>
        <p:spPr/>
        <p:txBody>
          <a:bodyPr/>
          <a:lstStyle/>
          <a:p>
            <a:pPr marL="285750" lvl="0" indent="-285750"/>
            <a:r>
              <a:rPr lang="en-US" dirty="0"/>
              <a:t>The granules are only one of the ARVs that your child needs.</a:t>
            </a:r>
          </a:p>
          <a:p>
            <a:pPr marL="285750" lvl="0" indent="-285750"/>
            <a:r>
              <a:rPr lang="en-US" dirty="0"/>
              <a:t>You still need to give the other ARVs at the same time.</a:t>
            </a:r>
          </a:p>
          <a:p>
            <a:endParaRPr lang="en-US" dirty="0"/>
          </a:p>
        </p:txBody>
      </p:sp>
      <p:sp>
        <p:nvSpPr>
          <p:cNvPr id="3" name="Title 2">
            <a:extLst>
              <a:ext uri="{FF2B5EF4-FFF2-40B4-BE49-F238E27FC236}">
                <a16:creationId xmlns:a16="http://schemas.microsoft.com/office/drawing/2014/main" id="{24BD9EA6-CEB2-3F48-B1D5-78C687E7A5C7}"/>
              </a:ext>
            </a:extLst>
          </p:cNvPr>
          <p:cNvSpPr>
            <a:spLocks noGrp="1"/>
          </p:cNvSpPr>
          <p:nvPr>
            <p:ph type="title"/>
          </p:nvPr>
        </p:nvSpPr>
        <p:spPr/>
        <p:txBody>
          <a:bodyPr/>
          <a:lstStyle/>
          <a:p>
            <a:r>
              <a:rPr lang="en-US" dirty="0"/>
              <a:t>Giving the other ARVs</a:t>
            </a:r>
          </a:p>
        </p:txBody>
      </p:sp>
      <p:sp>
        <p:nvSpPr>
          <p:cNvPr id="4" name="Content Placeholder 3">
            <a:extLst>
              <a:ext uri="{FF2B5EF4-FFF2-40B4-BE49-F238E27FC236}">
                <a16:creationId xmlns:a16="http://schemas.microsoft.com/office/drawing/2014/main" id="{5986C61F-8ADA-CB44-9A6B-FE9393511B94}"/>
              </a:ext>
            </a:extLst>
          </p:cNvPr>
          <p:cNvSpPr>
            <a:spLocks noGrp="1"/>
          </p:cNvSpPr>
          <p:nvPr>
            <p:ph sz="half" idx="10"/>
          </p:nvPr>
        </p:nvSpPr>
        <p:spPr/>
        <p:txBody>
          <a:bodyPr/>
          <a:lstStyle/>
          <a:p>
            <a:pPr marL="285750" lvl="0" indent="-285750" fontAlgn="ctr"/>
            <a:r>
              <a:rPr lang="en-US" dirty="0"/>
              <a:t>What are the names of the other ARVs your baby is taking?  </a:t>
            </a:r>
          </a:p>
          <a:p>
            <a:pPr marL="285750" lvl="0" indent="-285750" fontAlgn="ctr"/>
            <a:r>
              <a:rPr lang="en-US" dirty="0"/>
              <a:t>Is your baby taking any other medicines, including any traditional medicines or herbs?</a:t>
            </a:r>
          </a:p>
          <a:p>
            <a:endParaRPr lang="en-US" dirty="0"/>
          </a:p>
        </p:txBody>
      </p:sp>
      <p:sp>
        <p:nvSpPr>
          <p:cNvPr id="5" name="Content Placeholder 4">
            <a:extLst>
              <a:ext uri="{FF2B5EF4-FFF2-40B4-BE49-F238E27FC236}">
                <a16:creationId xmlns:a16="http://schemas.microsoft.com/office/drawing/2014/main" id="{A475102C-2AB3-8647-B583-1C4F56201CFD}"/>
              </a:ext>
            </a:extLst>
          </p:cNvPr>
          <p:cNvSpPr>
            <a:spLocks noGrp="1"/>
          </p:cNvSpPr>
          <p:nvPr>
            <p:ph sz="half" idx="11"/>
          </p:nvPr>
        </p:nvSpPr>
        <p:spPr/>
        <p:txBody>
          <a:bodyPr/>
          <a:lstStyle/>
          <a:p>
            <a:r>
              <a:rPr lang="en-US" dirty="0"/>
              <a:t>The names of the other two ARVs (NRTI backbone) the child is taking and confirm if the child is taking </a:t>
            </a:r>
            <a:r>
              <a:rPr lang="en-US" dirty="0" err="1"/>
              <a:t>cotrim</a:t>
            </a:r>
            <a:r>
              <a:rPr lang="en-US" dirty="0"/>
              <a:t> or any other medicines.</a:t>
            </a:r>
          </a:p>
          <a:p>
            <a:endParaRPr lang="en-US" dirty="0"/>
          </a:p>
        </p:txBody>
      </p:sp>
      <p:sp>
        <p:nvSpPr>
          <p:cNvPr id="6" name="Content Placeholder 5">
            <a:extLst>
              <a:ext uri="{FF2B5EF4-FFF2-40B4-BE49-F238E27FC236}">
                <a16:creationId xmlns:a16="http://schemas.microsoft.com/office/drawing/2014/main" id="{E5406094-5343-E542-974C-A5084070671C}"/>
              </a:ext>
            </a:extLst>
          </p:cNvPr>
          <p:cNvSpPr>
            <a:spLocks noGrp="1"/>
          </p:cNvSpPr>
          <p:nvPr>
            <p:ph sz="half" idx="12"/>
          </p:nvPr>
        </p:nvSpPr>
        <p:spPr/>
        <p:txBody>
          <a:bodyPr/>
          <a:lstStyle/>
          <a:p>
            <a:r>
              <a:rPr lang="en-US" dirty="0"/>
              <a:t>How do you normally give the other ARVs or the other medicines?</a:t>
            </a:r>
          </a:p>
          <a:p>
            <a:endParaRPr lang="en-US" dirty="0"/>
          </a:p>
        </p:txBody>
      </p:sp>
      <p:sp>
        <p:nvSpPr>
          <p:cNvPr id="7" name="Content Placeholder 6">
            <a:extLst>
              <a:ext uri="{FF2B5EF4-FFF2-40B4-BE49-F238E27FC236}">
                <a16:creationId xmlns:a16="http://schemas.microsoft.com/office/drawing/2014/main" id="{DC9A3D4F-4A48-514B-A4F5-C5453013FDDA}"/>
              </a:ext>
            </a:extLst>
          </p:cNvPr>
          <p:cNvSpPr>
            <a:spLocks noGrp="1"/>
          </p:cNvSpPr>
          <p:nvPr>
            <p:ph sz="half" idx="13"/>
          </p:nvPr>
        </p:nvSpPr>
        <p:spPr/>
        <p:txBody>
          <a:bodyPr>
            <a:normAutofit fontScale="92500" lnSpcReduction="20000"/>
          </a:bodyPr>
          <a:lstStyle/>
          <a:p>
            <a:pPr marL="285750" indent="-285750" fontAlgn="ctr"/>
            <a:r>
              <a:rPr lang="en-US" dirty="0"/>
              <a:t>The other two ARVs should be taken at the same time as the granules.  </a:t>
            </a:r>
          </a:p>
          <a:p>
            <a:pPr marL="285750" indent="-285750" fontAlgn="ctr"/>
            <a:r>
              <a:rPr lang="en-US" dirty="0"/>
              <a:t>They may be taken before or after the granules.   </a:t>
            </a:r>
          </a:p>
          <a:p>
            <a:pPr marL="285750" indent="-285750" fontAlgn="ctr"/>
            <a:r>
              <a:rPr lang="en-US" dirty="0"/>
              <a:t>If the baby likes the taste of the other ARVs  or medicines they can be given after the granules are given.  </a:t>
            </a:r>
          </a:p>
          <a:p>
            <a:pPr marL="285750" indent="-285750" fontAlgn="ctr"/>
            <a:r>
              <a:rPr lang="en-US" dirty="0"/>
              <a:t>It will also help to wash away any bad taste from the granules.</a:t>
            </a:r>
          </a:p>
          <a:p>
            <a:endParaRPr lang="en-US" dirty="0"/>
          </a:p>
        </p:txBody>
      </p:sp>
      <p:sp>
        <p:nvSpPr>
          <p:cNvPr id="8" name="Title 2">
            <a:extLst>
              <a:ext uri="{FF2B5EF4-FFF2-40B4-BE49-F238E27FC236}">
                <a16:creationId xmlns:a16="http://schemas.microsoft.com/office/drawing/2014/main" id="{0D2B0D23-1DE5-F24B-9FA7-0561505309F1}"/>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9" name="Title 2">
            <a:extLst>
              <a:ext uri="{FF2B5EF4-FFF2-40B4-BE49-F238E27FC236}">
                <a16:creationId xmlns:a16="http://schemas.microsoft.com/office/drawing/2014/main" id="{283B2663-0D7A-B744-9385-EDAEC525D570}"/>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10" name="Title 2">
            <a:extLst>
              <a:ext uri="{FF2B5EF4-FFF2-40B4-BE49-F238E27FC236}">
                <a16:creationId xmlns:a16="http://schemas.microsoft.com/office/drawing/2014/main" id="{207F8DCD-1DBA-374B-8147-D7536307CA44}"/>
              </a:ext>
            </a:extLst>
          </p:cNvPr>
          <p:cNvSpPr txBox="1">
            <a:spLocks/>
          </p:cNvSpPr>
          <p:nvPr/>
        </p:nvSpPr>
        <p:spPr>
          <a:xfrm>
            <a:off x="7860406" y="398379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sp>
        <p:nvSpPr>
          <p:cNvPr id="11" name="Title 2">
            <a:extLst>
              <a:ext uri="{FF2B5EF4-FFF2-40B4-BE49-F238E27FC236}">
                <a16:creationId xmlns:a16="http://schemas.microsoft.com/office/drawing/2014/main" id="{D9B0AB04-EEDE-AD41-BC06-185E6AACDD26}"/>
              </a:ext>
            </a:extLst>
          </p:cNvPr>
          <p:cNvSpPr txBox="1">
            <a:spLocks/>
          </p:cNvSpPr>
          <p:nvPr/>
        </p:nvSpPr>
        <p:spPr>
          <a:xfrm>
            <a:off x="7834854" y="1427259"/>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Review</a:t>
            </a:r>
          </a:p>
        </p:txBody>
      </p:sp>
      <p:pic>
        <p:nvPicPr>
          <p:cNvPr id="12" name="Picture 11" descr="A close up of a logo&#10;&#10;Description automatically generated">
            <a:extLst>
              <a:ext uri="{FF2B5EF4-FFF2-40B4-BE49-F238E27FC236}">
                <a16:creationId xmlns:a16="http://schemas.microsoft.com/office/drawing/2014/main" id="{6D3F1975-65A7-4146-8D46-D68121AE4F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3" name="Picture 12" descr="A close up of a logo&#10;&#10;Description automatically generated">
            <a:extLst>
              <a:ext uri="{FF2B5EF4-FFF2-40B4-BE49-F238E27FC236}">
                <a16:creationId xmlns:a16="http://schemas.microsoft.com/office/drawing/2014/main" id="{EE5A188B-D631-9D47-B0C9-8DACBEAA0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14" name="Picture 13">
            <a:extLst>
              <a:ext uri="{FF2B5EF4-FFF2-40B4-BE49-F238E27FC236}">
                <a16:creationId xmlns:a16="http://schemas.microsoft.com/office/drawing/2014/main" id="{5BFB6023-142B-2647-9D3B-B353E24AA9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32283" y="1288454"/>
            <a:ext cx="626514" cy="626514"/>
          </a:xfrm>
          <a:prstGeom prst="rect">
            <a:avLst/>
          </a:prstGeom>
        </p:spPr>
      </p:pic>
      <p:pic>
        <p:nvPicPr>
          <p:cNvPr id="15" name="Picture 14">
            <a:extLst>
              <a:ext uri="{FF2B5EF4-FFF2-40B4-BE49-F238E27FC236}">
                <a16:creationId xmlns:a16="http://schemas.microsoft.com/office/drawing/2014/main" id="{8B4681D6-BFE8-CB43-BF84-F84B54BB27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50088" y="3678703"/>
            <a:ext cx="842009" cy="842009"/>
          </a:xfrm>
          <a:prstGeom prst="rect">
            <a:avLst/>
          </a:prstGeom>
        </p:spPr>
      </p:pic>
      <p:sp>
        <p:nvSpPr>
          <p:cNvPr id="16" name="Title 2">
            <a:extLst>
              <a:ext uri="{FF2B5EF4-FFF2-40B4-BE49-F238E27FC236}">
                <a16:creationId xmlns:a16="http://schemas.microsoft.com/office/drawing/2014/main" id="{604575FB-8A72-7748-A62C-1399CF7A2B87}"/>
              </a:ext>
            </a:extLst>
          </p:cNvPr>
          <p:cNvSpPr txBox="1">
            <a:spLocks/>
          </p:cNvSpPr>
          <p:nvPr/>
        </p:nvSpPr>
        <p:spPr>
          <a:xfrm>
            <a:off x="4595611" y="398379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pic>
        <p:nvPicPr>
          <p:cNvPr id="17" name="Picture 16" descr="A close up of a logo&#10;&#10;Description automatically generated">
            <a:extLst>
              <a:ext uri="{FF2B5EF4-FFF2-40B4-BE49-F238E27FC236}">
                <a16:creationId xmlns:a16="http://schemas.microsoft.com/office/drawing/2014/main" id="{BCB845A6-C46D-AC48-BB9B-1FAFD1AC245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3885730"/>
            <a:ext cx="453712" cy="453712"/>
          </a:xfrm>
          <a:prstGeom prst="rect">
            <a:avLst/>
          </a:prstGeom>
        </p:spPr>
      </p:pic>
      <p:sp>
        <p:nvSpPr>
          <p:cNvPr id="18" name="Rectangle 17">
            <a:extLst>
              <a:ext uri="{FF2B5EF4-FFF2-40B4-BE49-F238E27FC236}">
                <a16:creationId xmlns:a16="http://schemas.microsoft.com/office/drawing/2014/main" id="{2082B548-F1AA-3744-B214-529D9962CAC9}"/>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633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20366C1-1DCC-2F4F-874F-8E8FCD3ACB23}"/>
              </a:ext>
            </a:extLst>
          </p:cNvPr>
          <p:cNvSpPr/>
          <p:nvPr/>
        </p:nvSpPr>
        <p:spPr>
          <a:xfrm>
            <a:off x="8496657" y="3095861"/>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BFC9DFC-22DA-5B42-93AF-3119C10C08D1}"/>
              </a:ext>
            </a:extLst>
          </p:cNvPr>
          <p:cNvSpPr/>
          <p:nvPr/>
        </p:nvSpPr>
        <p:spPr>
          <a:xfrm>
            <a:off x="8480604" y="1269291"/>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itle 2">
            <a:extLst>
              <a:ext uri="{FF2B5EF4-FFF2-40B4-BE49-F238E27FC236}">
                <a16:creationId xmlns:a16="http://schemas.microsoft.com/office/drawing/2014/main" id="{812D90A7-23D2-2744-80E0-D8002DBC1904}"/>
              </a:ext>
            </a:extLst>
          </p:cNvPr>
          <p:cNvSpPr>
            <a:spLocks noGrp="1"/>
          </p:cNvSpPr>
          <p:nvPr>
            <p:ph type="title"/>
          </p:nvPr>
        </p:nvSpPr>
        <p:spPr/>
        <p:txBody>
          <a:bodyPr/>
          <a:lstStyle/>
          <a:p>
            <a:r>
              <a:rPr lang="en-US" dirty="0"/>
              <a:t>Wrap Up</a:t>
            </a:r>
          </a:p>
        </p:txBody>
      </p:sp>
      <p:sp>
        <p:nvSpPr>
          <p:cNvPr id="9" name="Rectangle 8">
            <a:extLst>
              <a:ext uri="{FF2B5EF4-FFF2-40B4-BE49-F238E27FC236}">
                <a16:creationId xmlns:a16="http://schemas.microsoft.com/office/drawing/2014/main" id="{C6E6F5CB-CD97-8F4A-A369-EDE59A72C6E3}"/>
              </a:ext>
            </a:extLst>
          </p:cNvPr>
          <p:cNvSpPr/>
          <p:nvPr/>
        </p:nvSpPr>
        <p:spPr>
          <a:xfrm>
            <a:off x="643832" y="1227984"/>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A2B4E6C-D86D-EE4D-AFF7-62E5A91C9AE4}"/>
              </a:ext>
            </a:extLst>
          </p:cNvPr>
          <p:cNvSpPr/>
          <p:nvPr/>
        </p:nvSpPr>
        <p:spPr>
          <a:xfrm>
            <a:off x="2661245" y="1227984"/>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B3007493-4BB3-E64F-81FE-F26019BB531E}"/>
              </a:ext>
            </a:extLst>
          </p:cNvPr>
          <p:cNvSpPr/>
          <p:nvPr/>
        </p:nvSpPr>
        <p:spPr>
          <a:xfrm>
            <a:off x="4607966" y="1227984"/>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D89351EC-35E2-6B4B-AF47-46937AFB3444}"/>
              </a:ext>
            </a:extLst>
          </p:cNvPr>
          <p:cNvSpPr/>
          <p:nvPr/>
        </p:nvSpPr>
        <p:spPr>
          <a:xfrm>
            <a:off x="6544285" y="1269291"/>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4B95F6A5-67CD-474C-9729-DB370CCDF296}"/>
              </a:ext>
            </a:extLst>
          </p:cNvPr>
          <p:cNvSpPr/>
          <p:nvPr/>
        </p:nvSpPr>
        <p:spPr>
          <a:xfrm>
            <a:off x="6549367" y="3095861"/>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9FCA80DF-2E73-2C45-BA5D-29F77D51ED22}"/>
              </a:ext>
            </a:extLst>
          </p:cNvPr>
          <p:cNvSpPr/>
          <p:nvPr/>
        </p:nvSpPr>
        <p:spPr>
          <a:xfrm>
            <a:off x="4607966" y="3084209"/>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83CC68E8-6ACE-E944-BEAA-27FF9E3143DB}"/>
              </a:ext>
            </a:extLst>
          </p:cNvPr>
          <p:cNvSpPr/>
          <p:nvPr/>
        </p:nvSpPr>
        <p:spPr>
          <a:xfrm>
            <a:off x="2661245" y="3084209"/>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F2C74AF8-0478-F940-A156-47C1ABB94E8C}"/>
              </a:ext>
            </a:extLst>
          </p:cNvPr>
          <p:cNvSpPr/>
          <p:nvPr/>
        </p:nvSpPr>
        <p:spPr>
          <a:xfrm>
            <a:off x="643832" y="3068801"/>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B20FFD18-47E5-C141-9267-4401984857E8}"/>
              </a:ext>
            </a:extLst>
          </p:cNvPr>
          <p:cNvSpPr/>
          <p:nvPr/>
        </p:nvSpPr>
        <p:spPr>
          <a:xfrm>
            <a:off x="656756" y="4933684"/>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29B04F9F-A99E-F04E-8423-1DB93246A2DC}"/>
              </a:ext>
            </a:extLst>
          </p:cNvPr>
          <p:cNvSpPr/>
          <p:nvPr/>
        </p:nvSpPr>
        <p:spPr>
          <a:xfrm>
            <a:off x="2681027" y="4933683"/>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65EB4A3C-1047-E44A-AD84-DE06BB5D6119}"/>
              </a:ext>
            </a:extLst>
          </p:cNvPr>
          <p:cNvSpPr/>
          <p:nvPr/>
        </p:nvSpPr>
        <p:spPr>
          <a:xfrm>
            <a:off x="4607966" y="4892376"/>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21EA49FA-8B4E-F148-9DCE-B5832A54E8CC}"/>
              </a:ext>
            </a:extLst>
          </p:cNvPr>
          <p:cNvSpPr/>
          <p:nvPr/>
        </p:nvSpPr>
        <p:spPr>
          <a:xfrm>
            <a:off x="6555297" y="4922431"/>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3164EF04-B9AF-7443-855E-588FD2AC4FB1}"/>
              </a:ext>
            </a:extLst>
          </p:cNvPr>
          <p:cNvSpPr/>
          <p:nvPr/>
        </p:nvSpPr>
        <p:spPr>
          <a:xfrm>
            <a:off x="8482236" y="4922431"/>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72AD39DE-73A0-9F4E-89B6-DCCF812141CB}"/>
              </a:ext>
            </a:extLst>
          </p:cNvPr>
          <p:cNvPicPr>
            <a:picLocks noChangeAspect="1"/>
          </p:cNvPicPr>
          <p:nvPr/>
        </p:nvPicPr>
        <p:blipFill>
          <a:blip r:embed="rId2"/>
          <a:stretch>
            <a:fillRect/>
          </a:stretch>
        </p:blipFill>
        <p:spPr>
          <a:xfrm>
            <a:off x="750221" y="1400044"/>
            <a:ext cx="1631635" cy="1358067"/>
          </a:xfrm>
          <a:prstGeom prst="rect">
            <a:avLst/>
          </a:prstGeom>
        </p:spPr>
      </p:pic>
      <p:pic>
        <p:nvPicPr>
          <p:cNvPr id="26" name="Picture 25">
            <a:extLst>
              <a:ext uri="{FF2B5EF4-FFF2-40B4-BE49-F238E27FC236}">
                <a16:creationId xmlns:a16="http://schemas.microsoft.com/office/drawing/2014/main" id="{7D181163-C5FA-5744-88D4-3282A038C785}"/>
              </a:ext>
            </a:extLst>
          </p:cNvPr>
          <p:cNvPicPr>
            <a:picLocks noChangeAspect="1"/>
          </p:cNvPicPr>
          <p:nvPr/>
        </p:nvPicPr>
        <p:blipFill>
          <a:blip r:embed="rId3"/>
          <a:stretch>
            <a:fillRect/>
          </a:stretch>
        </p:blipFill>
        <p:spPr>
          <a:xfrm>
            <a:off x="2951961" y="1356580"/>
            <a:ext cx="1276549" cy="1549865"/>
          </a:xfrm>
          <a:prstGeom prst="rect">
            <a:avLst/>
          </a:prstGeom>
        </p:spPr>
      </p:pic>
      <p:pic>
        <p:nvPicPr>
          <p:cNvPr id="27" name="Picture 26">
            <a:extLst>
              <a:ext uri="{FF2B5EF4-FFF2-40B4-BE49-F238E27FC236}">
                <a16:creationId xmlns:a16="http://schemas.microsoft.com/office/drawing/2014/main" id="{95DD6CD6-B377-E148-B8A5-B4E4D6C8F972}"/>
              </a:ext>
            </a:extLst>
          </p:cNvPr>
          <p:cNvPicPr>
            <a:picLocks noChangeAspect="1"/>
          </p:cNvPicPr>
          <p:nvPr/>
        </p:nvPicPr>
        <p:blipFill>
          <a:blip r:embed="rId4"/>
          <a:stretch>
            <a:fillRect/>
          </a:stretch>
        </p:blipFill>
        <p:spPr>
          <a:xfrm>
            <a:off x="4714002" y="1494232"/>
            <a:ext cx="1577011" cy="1187946"/>
          </a:xfrm>
          <a:prstGeom prst="rect">
            <a:avLst/>
          </a:prstGeom>
        </p:spPr>
      </p:pic>
      <p:pic>
        <p:nvPicPr>
          <p:cNvPr id="28" name="Picture 27">
            <a:extLst>
              <a:ext uri="{FF2B5EF4-FFF2-40B4-BE49-F238E27FC236}">
                <a16:creationId xmlns:a16="http://schemas.microsoft.com/office/drawing/2014/main" id="{F39C3D35-57DC-5D42-A85C-C4E83D135F2E}"/>
              </a:ext>
            </a:extLst>
          </p:cNvPr>
          <p:cNvPicPr>
            <a:picLocks noChangeAspect="1"/>
          </p:cNvPicPr>
          <p:nvPr/>
        </p:nvPicPr>
        <p:blipFill>
          <a:blip r:embed="rId5"/>
          <a:stretch>
            <a:fillRect/>
          </a:stretch>
        </p:blipFill>
        <p:spPr>
          <a:xfrm>
            <a:off x="6882723" y="1447705"/>
            <a:ext cx="1122846" cy="1469742"/>
          </a:xfrm>
          <a:prstGeom prst="rect">
            <a:avLst/>
          </a:prstGeom>
        </p:spPr>
      </p:pic>
      <p:pic>
        <p:nvPicPr>
          <p:cNvPr id="29" name="Picture 28">
            <a:extLst>
              <a:ext uri="{FF2B5EF4-FFF2-40B4-BE49-F238E27FC236}">
                <a16:creationId xmlns:a16="http://schemas.microsoft.com/office/drawing/2014/main" id="{7FC20AFA-D6B2-DA45-BD34-CE0C474C746A}"/>
              </a:ext>
            </a:extLst>
          </p:cNvPr>
          <p:cNvPicPr>
            <a:picLocks noChangeAspect="1"/>
          </p:cNvPicPr>
          <p:nvPr/>
        </p:nvPicPr>
        <p:blipFill>
          <a:blip r:embed="rId3"/>
          <a:stretch>
            <a:fillRect/>
          </a:stretch>
        </p:blipFill>
        <p:spPr>
          <a:xfrm>
            <a:off x="8709104" y="1356580"/>
            <a:ext cx="1270634" cy="1542684"/>
          </a:xfrm>
          <a:prstGeom prst="rect">
            <a:avLst/>
          </a:prstGeom>
        </p:spPr>
      </p:pic>
      <p:pic>
        <p:nvPicPr>
          <p:cNvPr id="30" name="Picture 29">
            <a:extLst>
              <a:ext uri="{FF2B5EF4-FFF2-40B4-BE49-F238E27FC236}">
                <a16:creationId xmlns:a16="http://schemas.microsoft.com/office/drawing/2014/main" id="{99E4B35B-6F6B-9343-91B8-D90A91E2206B}"/>
              </a:ext>
            </a:extLst>
          </p:cNvPr>
          <p:cNvPicPr>
            <a:picLocks noChangeAspect="1"/>
          </p:cNvPicPr>
          <p:nvPr/>
        </p:nvPicPr>
        <p:blipFill>
          <a:blip r:embed="rId6"/>
          <a:stretch>
            <a:fillRect/>
          </a:stretch>
        </p:blipFill>
        <p:spPr>
          <a:xfrm>
            <a:off x="770754" y="3308760"/>
            <a:ext cx="1545878" cy="1193206"/>
          </a:xfrm>
          <a:prstGeom prst="rect">
            <a:avLst/>
          </a:prstGeom>
        </p:spPr>
      </p:pic>
      <p:pic>
        <p:nvPicPr>
          <p:cNvPr id="31" name="Picture 30">
            <a:extLst>
              <a:ext uri="{FF2B5EF4-FFF2-40B4-BE49-F238E27FC236}">
                <a16:creationId xmlns:a16="http://schemas.microsoft.com/office/drawing/2014/main" id="{8E98C595-A8C9-EC40-A320-929FF0C7EE21}"/>
              </a:ext>
            </a:extLst>
          </p:cNvPr>
          <p:cNvPicPr>
            <a:picLocks noChangeAspect="1"/>
          </p:cNvPicPr>
          <p:nvPr/>
        </p:nvPicPr>
        <p:blipFill>
          <a:blip r:embed="rId7"/>
          <a:stretch>
            <a:fillRect/>
          </a:stretch>
        </p:blipFill>
        <p:spPr>
          <a:xfrm>
            <a:off x="3032643" y="3182532"/>
            <a:ext cx="999443" cy="1556150"/>
          </a:xfrm>
          <a:prstGeom prst="rect">
            <a:avLst/>
          </a:prstGeom>
        </p:spPr>
      </p:pic>
      <p:pic>
        <p:nvPicPr>
          <p:cNvPr id="32" name="Picture 31">
            <a:extLst>
              <a:ext uri="{FF2B5EF4-FFF2-40B4-BE49-F238E27FC236}">
                <a16:creationId xmlns:a16="http://schemas.microsoft.com/office/drawing/2014/main" id="{3A0A011E-B492-EE43-B4A6-BC06CC9A71C4}"/>
              </a:ext>
            </a:extLst>
          </p:cNvPr>
          <p:cNvPicPr>
            <a:picLocks noChangeAspect="1"/>
          </p:cNvPicPr>
          <p:nvPr/>
        </p:nvPicPr>
        <p:blipFill>
          <a:blip r:embed="rId8"/>
          <a:stretch>
            <a:fillRect/>
          </a:stretch>
        </p:blipFill>
        <p:spPr>
          <a:xfrm>
            <a:off x="4896735" y="3128831"/>
            <a:ext cx="1397130" cy="1536393"/>
          </a:xfrm>
          <a:prstGeom prst="rect">
            <a:avLst/>
          </a:prstGeom>
        </p:spPr>
      </p:pic>
      <p:pic>
        <p:nvPicPr>
          <p:cNvPr id="33" name="Picture 32">
            <a:extLst>
              <a:ext uri="{FF2B5EF4-FFF2-40B4-BE49-F238E27FC236}">
                <a16:creationId xmlns:a16="http://schemas.microsoft.com/office/drawing/2014/main" id="{C0371725-8138-E246-B77B-64165BC5A7D0}"/>
              </a:ext>
            </a:extLst>
          </p:cNvPr>
          <p:cNvPicPr>
            <a:picLocks noChangeAspect="1"/>
          </p:cNvPicPr>
          <p:nvPr/>
        </p:nvPicPr>
        <p:blipFill>
          <a:blip r:embed="rId9"/>
          <a:stretch>
            <a:fillRect/>
          </a:stretch>
        </p:blipFill>
        <p:spPr>
          <a:xfrm>
            <a:off x="6886431" y="3230530"/>
            <a:ext cx="1333552" cy="1460155"/>
          </a:xfrm>
          <a:prstGeom prst="rect">
            <a:avLst/>
          </a:prstGeom>
        </p:spPr>
      </p:pic>
      <p:pic>
        <p:nvPicPr>
          <p:cNvPr id="34" name="Picture 33">
            <a:extLst>
              <a:ext uri="{FF2B5EF4-FFF2-40B4-BE49-F238E27FC236}">
                <a16:creationId xmlns:a16="http://schemas.microsoft.com/office/drawing/2014/main" id="{D7CB91CA-8395-0440-9682-A68EC604B5CE}"/>
              </a:ext>
            </a:extLst>
          </p:cNvPr>
          <p:cNvPicPr>
            <a:picLocks noChangeAspect="1"/>
          </p:cNvPicPr>
          <p:nvPr/>
        </p:nvPicPr>
        <p:blipFill>
          <a:blip r:embed="rId10"/>
          <a:stretch>
            <a:fillRect/>
          </a:stretch>
        </p:blipFill>
        <p:spPr>
          <a:xfrm>
            <a:off x="8790554" y="3193603"/>
            <a:ext cx="1211927" cy="1614725"/>
          </a:xfrm>
          <a:prstGeom prst="rect">
            <a:avLst/>
          </a:prstGeom>
        </p:spPr>
      </p:pic>
      <p:pic>
        <p:nvPicPr>
          <p:cNvPr id="35" name="Picture 34">
            <a:extLst>
              <a:ext uri="{FF2B5EF4-FFF2-40B4-BE49-F238E27FC236}">
                <a16:creationId xmlns:a16="http://schemas.microsoft.com/office/drawing/2014/main" id="{4F5B5E65-1E3B-8147-9468-EC5EEF7B9106}"/>
              </a:ext>
            </a:extLst>
          </p:cNvPr>
          <p:cNvPicPr>
            <a:picLocks noChangeAspect="1"/>
          </p:cNvPicPr>
          <p:nvPr/>
        </p:nvPicPr>
        <p:blipFill>
          <a:blip r:embed="rId11"/>
          <a:stretch>
            <a:fillRect/>
          </a:stretch>
        </p:blipFill>
        <p:spPr>
          <a:xfrm>
            <a:off x="891393" y="5005092"/>
            <a:ext cx="1304599" cy="1586674"/>
          </a:xfrm>
          <a:prstGeom prst="rect">
            <a:avLst/>
          </a:prstGeom>
        </p:spPr>
      </p:pic>
      <p:pic>
        <p:nvPicPr>
          <p:cNvPr id="36" name="Picture 35">
            <a:extLst>
              <a:ext uri="{FF2B5EF4-FFF2-40B4-BE49-F238E27FC236}">
                <a16:creationId xmlns:a16="http://schemas.microsoft.com/office/drawing/2014/main" id="{B3F6D6F3-B0CE-B84E-9B8D-0A6BA3ABBAE4}"/>
              </a:ext>
            </a:extLst>
          </p:cNvPr>
          <p:cNvPicPr>
            <a:picLocks noChangeAspect="1"/>
          </p:cNvPicPr>
          <p:nvPr/>
        </p:nvPicPr>
        <p:blipFill>
          <a:blip r:embed="rId12"/>
          <a:stretch>
            <a:fillRect/>
          </a:stretch>
        </p:blipFill>
        <p:spPr>
          <a:xfrm>
            <a:off x="2845529" y="4987457"/>
            <a:ext cx="1263646" cy="1599440"/>
          </a:xfrm>
          <a:prstGeom prst="rect">
            <a:avLst/>
          </a:prstGeom>
        </p:spPr>
      </p:pic>
      <p:pic>
        <p:nvPicPr>
          <p:cNvPr id="37" name="Picture 36">
            <a:extLst>
              <a:ext uri="{FF2B5EF4-FFF2-40B4-BE49-F238E27FC236}">
                <a16:creationId xmlns:a16="http://schemas.microsoft.com/office/drawing/2014/main" id="{F998FB7B-67B8-0147-904B-483963466249}"/>
              </a:ext>
            </a:extLst>
          </p:cNvPr>
          <p:cNvPicPr>
            <a:picLocks noChangeAspect="1"/>
          </p:cNvPicPr>
          <p:nvPr/>
        </p:nvPicPr>
        <p:blipFill>
          <a:blip r:embed="rId11"/>
          <a:stretch>
            <a:fillRect/>
          </a:stretch>
        </p:blipFill>
        <p:spPr>
          <a:xfrm>
            <a:off x="4714002" y="4970489"/>
            <a:ext cx="1323320" cy="1609443"/>
          </a:xfrm>
          <a:prstGeom prst="rect">
            <a:avLst/>
          </a:prstGeom>
        </p:spPr>
      </p:pic>
      <p:pic>
        <p:nvPicPr>
          <p:cNvPr id="40" name="Picture 39">
            <a:extLst>
              <a:ext uri="{FF2B5EF4-FFF2-40B4-BE49-F238E27FC236}">
                <a16:creationId xmlns:a16="http://schemas.microsoft.com/office/drawing/2014/main" id="{63DD826F-CC9E-314E-9F29-06734D7DA96E}"/>
              </a:ext>
            </a:extLst>
          </p:cNvPr>
          <p:cNvPicPr>
            <a:picLocks noChangeAspect="1"/>
          </p:cNvPicPr>
          <p:nvPr/>
        </p:nvPicPr>
        <p:blipFill>
          <a:blip r:embed="rId13"/>
          <a:stretch>
            <a:fillRect/>
          </a:stretch>
        </p:blipFill>
        <p:spPr>
          <a:xfrm>
            <a:off x="6632237" y="5019122"/>
            <a:ext cx="1683902" cy="1560810"/>
          </a:xfrm>
          <a:prstGeom prst="rect">
            <a:avLst/>
          </a:prstGeom>
        </p:spPr>
      </p:pic>
      <p:pic>
        <p:nvPicPr>
          <p:cNvPr id="41" name="Picture 40">
            <a:extLst>
              <a:ext uri="{FF2B5EF4-FFF2-40B4-BE49-F238E27FC236}">
                <a16:creationId xmlns:a16="http://schemas.microsoft.com/office/drawing/2014/main" id="{B0A97B3D-406F-BD4C-B0E9-46C4C011ED85}"/>
              </a:ext>
            </a:extLst>
          </p:cNvPr>
          <p:cNvPicPr>
            <a:picLocks noChangeAspect="1"/>
          </p:cNvPicPr>
          <p:nvPr/>
        </p:nvPicPr>
        <p:blipFill>
          <a:blip r:embed="rId14"/>
          <a:stretch>
            <a:fillRect/>
          </a:stretch>
        </p:blipFill>
        <p:spPr>
          <a:xfrm>
            <a:off x="8709104" y="5005092"/>
            <a:ext cx="1504987" cy="1580835"/>
          </a:xfrm>
          <a:prstGeom prst="rect">
            <a:avLst/>
          </a:prstGeom>
        </p:spPr>
      </p:pic>
      <p:sp>
        <p:nvSpPr>
          <p:cNvPr id="42" name="Rectangle 41">
            <a:extLst>
              <a:ext uri="{FF2B5EF4-FFF2-40B4-BE49-F238E27FC236}">
                <a16:creationId xmlns:a16="http://schemas.microsoft.com/office/drawing/2014/main" id="{FE21737A-8A8A-064C-BBF7-DF03D4EDC61D}"/>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174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47B31-19C6-1A44-94CB-929E2D945683}"/>
              </a:ext>
            </a:extLst>
          </p:cNvPr>
          <p:cNvSpPr>
            <a:spLocks noGrp="1"/>
          </p:cNvSpPr>
          <p:nvPr>
            <p:ph sz="half" idx="2"/>
          </p:nvPr>
        </p:nvSpPr>
        <p:spPr/>
        <p:txBody>
          <a:bodyPr/>
          <a:lstStyle/>
          <a:p>
            <a:r>
              <a:rPr lang="en-US" dirty="0"/>
              <a:t>Can you review the steps for giving your baby the granules so I can make sure I explained it well? You can use the pictures to help you. </a:t>
            </a:r>
          </a:p>
        </p:txBody>
      </p:sp>
      <p:sp>
        <p:nvSpPr>
          <p:cNvPr id="3" name="Title 2">
            <a:extLst>
              <a:ext uri="{FF2B5EF4-FFF2-40B4-BE49-F238E27FC236}">
                <a16:creationId xmlns:a16="http://schemas.microsoft.com/office/drawing/2014/main" id="{9324FE56-5923-2E4C-895F-586538474267}"/>
              </a:ext>
            </a:extLst>
          </p:cNvPr>
          <p:cNvSpPr>
            <a:spLocks noGrp="1"/>
          </p:cNvSpPr>
          <p:nvPr>
            <p:ph type="title"/>
          </p:nvPr>
        </p:nvSpPr>
        <p:spPr/>
        <p:txBody>
          <a:bodyPr/>
          <a:lstStyle/>
          <a:p>
            <a:r>
              <a:rPr lang="en-US" dirty="0"/>
              <a:t>Wrap Up</a:t>
            </a:r>
          </a:p>
        </p:txBody>
      </p:sp>
      <p:sp>
        <p:nvSpPr>
          <p:cNvPr id="4" name="Content Placeholder 3">
            <a:extLst>
              <a:ext uri="{FF2B5EF4-FFF2-40B4-BE49-F238E27FC236}">
                <a16:creationId xmlns:a16="http://schemas.microsoft.com/office/drawing/2014/main" id="{83E700E7-E969-D84F-82D3-57DB3B14F299}"/>
              </a:ext>
            </a:extLst>
          </p:cNvPr>
          <p:cNvSpPr>
            <a:spLocks noGrp="1"/>
          </p:cNvSpPr>
          <p:nvPr>
            <p:ph sz="half" idx="10"/>
          </p:nvPr>
        </p:nvSpPr>
        <p:spPr/>
        <p:txBody>
          <a:bodyPr/>
          <a:lstStyle/>
          <a:p>
            <a:pPr marL="285750" lvl="0" indent="-285750" defTabSz="914400" fontAlgn="ctr">
              <a:lnSpc>
                <a:spcPct val="100000"/>
              </a:lnSpc>
              <a:spcBef>
                <a:spcPts val="0"/>
              </a:spcBef>
              <a:defRPr/>
            </a:pPr>
            <a:r>
              <a:rPr lang="en-US" dirty="0"/>
              <a:t>This is different  compared to other medicines or ARVs.</a:t>
            </a:r>
          </a:p>
          <a:p>
            <a:pPr marL="285750" indent="-285750" fontAlgn="ctr"/>
            <a:r>
              <a:rPr lang="en-US" dirty="0"/>
              <a:t>It is worth the extra work because this is the best drug we have to keep children living with HIV healthy. </a:t>
            </a:r>
          </a:p>
          <a:p>
            <a:endParaRPr lang="en-US" dirty="0"/>
          </a:p>
        </p:txBody>
      </p:sp>
      <p:sp>
        <p:nvSpPr>
          <p:cNvPr id="5" name="Content Placeholder 4">
            <a:extLst>
              <a:ext uri="{FF2B5EF4-FFF2-40B4-BE49-F238E27FC236}">
                <a16:creationId xmlns:a16="http://schemas.microsoft.com/office/drawing/2014/main" id="{3A3802A3-4B85-7549-8532-1F4501D82C4B}"/>
              </a:ext>
            </a:extLst>
          </p:cNvPr>
          <p:cNvSpPr>
            <a:spLocks noGrp="1"/>
          </p:cNvSpPr>
          <p:nvPr>
            <p:ph sz="half" idx="11"/>
          </p:nvPr>
        </p:nvSpPr>
        <p:spPr/>
        <p:txBody>
          <a:bodyPr/>
          <a:lstStyle/>
          <a:p>
            <a:r>
              <a:rPr lang="en-US" dirty="0"/>
              <a:t>What do you think about giving your baby granules?</a:t>
            </a:r>
          </a:p>
          <a:p>
            <a:endParaRPr lang="en-US" dirty="0"/>
          </a:p>
        </p:txBody>
      </p:sp>
      <p:sp>
        <p:nvSpPr>
          <p:cNvPr id="6" name="Content Placeholder 5">
            <a:extLst>
              <a:ext uri="{FF2B5EF4-FFF2-40B4-BE49-F238E27FC236}">
                <a16:creationId xmlns:a16="http://schemas.microsoft.com/office/drawing/2014/main" id="{DB07B7D2-618C-7344-96FE-66436F7FC074}"/>
              </a:ext>
            </a:extLst>
          </p:cNvPr>
          <p:cNvSpPr>
            <a:spLocks noGrp="1"/>
          </p:cNvSpPr>
          <p:nvPr>
            <p:ph sz="half" idx="12"/>
          </p:nvPr>
        </p:nvSpPr>
        <p:spPr/>
        <p:txBody>
          <a:bodyPr/>
          <a:lstStyle/>
          <a:p>
            <a:r>
              <a:rPr lang="en-US" dirty="0"/>
              <a:t>The appropriate card in the “Solving Challenges section” if there are any concerns about giving granules.</a:t>
            </a:r>
          </a:p>
          <a:p>
            <a:endParaRPr lang="en-US" dirty="0"/>
          </a:p>
        </p:txBody>
      </p:sp>
      <p:sp>
        <p:nvSpPr>
          <p:cNvPr id="7" name="Title 2">
            <a:extLst>
              <a:ext uri="{FF2B5EF4-FFF2-40B4-BE49-F238E27FC236}">
                <a16:creationId xmlns:a16="http://schemas.microsoft.com/office/drawing/2014/main" id="{09ECC6FF-37EC-1245-96C4-2668936A90F1}"/>
              </a:ext>
            </a:extLst>
          </p:cNvPr>
          <p:cNvSpPr txBox="1">
            <a:spLocks/>
          </p:cNvSpPr>
          <p:nvPr/>
        </p:nvSpPr>
        <p:spPr>
          <a:xfrm>
            <a:off x="1408296"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8" name="Title 2">
            <a:extLst>
              <a:ext uri="{FF2B5EF4-FFF2-40B4-BE49-F238E27FC236}">
                <a16:creationId xmlns:a16="http://schemas.microsoft.com/office/drawing/2014/main" id="{6F7AA9B5-7127-8749-A761-A007411D4B4D}"/>
              </a:ext>
            </a:extLst>
          </p:cNvPr>
          <p:cNvSpPr txBox="1">
            <a:spLocks/>
          </p:cNvSpPr>
          <p:nvPr/>
        </p:nvSpPr>
        <p:spPr>
          <a:xfrm>
            <a:off x="4639129"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sp>
        <p:nvSpPr>
          <p:cNvPr id="9" name="Title 2">
            <a:extLst>
              <a:ext uri="{FF2B5EF4-FFF2-40B4-BE49-F238E27FC236}">
                <a16:creationId xmlns:a16="http://schemas.microsoft.com/office/drawing/2014/main" id="{D590168C-D311-E246-850D-CD727330E81C}"/>
              </a:ext>
            </a:extLst>
          </p:cNvPr>
          <p:cNvSpPr txBox="1">
            <a:spLocks/>
          </p:cNvSpPr>
          <p:nvPr/>
        </p:nvSpPr>
        <p:spPr>
          <a:xfrm>
            <a:off x="7716816" y="3972650"/>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Go to</a:t>
            </a:r>
          </a:p>
        </p:txBody>
      </p:sp>
      <p:pic>
        <p:nvPicPr>
          <p:cNvPr id="10" name="Picture 9" descr="A close up of a logo&#10;&#10;Description automatically generated">
            <a:extLst>
              <a:ext uri="{FF2B5EF4-FFF2-40B4-BE49-F238E27FC236}">
                <a16:creationId xmlns:a16="http://schemas.microsoft.com/office/drawing/2014/main" id="{77423F24-847A-8C4D-80EF-BA38CF6D12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1219" y="1356920"/>
            <a:ext cx="453712" cy="453712"/>
          </a:xfrm>
          <a:prstGeom prst="rect">
            <a:avLst/>
          </a:prstGeom>
        </p:spPr>
      </p:pic>
      <p:pic>
        <p:nvPicPr>
          <p:cNvPr id="11" name="Picture 10">
            <a:extLst>
              <a:ext uri="{FF2B5EF4-FFF2-40B4-BE49-F238E27FC236}">
                <a16:creationId xmlns:a16="http://schemas.microsoft.com/office/drawing/2014/main" id="{F2413B33-8195-BC42-A3B1-780455476B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28811" y="1149893"/>
            <a:ext cx="842009" cy="842009"/>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20AB5FE8-6753-2049-BBE6-2A5E03906D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50492" y="3943559"/>
            <a:ext cx="496899" cy="496899"/>
          </a:xfrm>
          <a:prstGeom prst="rect">
            <a:avLst/>
          </a:prstGeom>
        </p:spPr>
      </p:pic>
      <p:sp>
        <p:nvSpPr>
          <p:cNvPr id="13" name="Title 2">
            <a:extLst>
              <a:ext uri="{FF2B5EF4-FFF2-40B4-BE49-F238E27FC236}">
                <a16:creationId xmlns:a16="http://schemas.microsoft.com/office/drawing/2014/main" id="{DB235876-350F-6841-8747-76B2B83530EA}"/>
              </a:ext>
            </a:extLst>
          </p:cNvPr>
          <p:cNvSpPr txBox="1">
            <a:spLocks/>
          </p:cNvSpPr>
          <p:nvPr/>
        </p:nvSpPr>
        <p:spPr>
          <a:xfrm>
            <a:off x="7782926"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pic>
        <p:nvPicPr>
          <p:cNvPr id="14" name="Picture 13" descr="A close up of a logo&#10;&#10;Description automatically generated">
            <a:extLst>
              <a:ext uri="{FF2B5EF4-FFF2-40B4-BE49-F238E27FC236}">
                <a16:creationId xmlns:a16="http://schemas.microsoft.com/office/drawing/2014/main" id="{9B22390D-92EB-9449-8895-F12A3912C07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5849" y="1356920"/>
            <a:ext cx="453712" cy="453712"/>
          </a:xfrm>
          <a:prstGeom prst="rect">
            <a:avLst/>
          </a:prstGeom>
        </p:spPr>
      </p:pic>
      <p:sp>
        <p:nvSpPr>
          <p:cNvPr id="15" name="Rectangle 14">
            <a:extLst>
              <a:ext uri="{FF2B5EF4-FFF2-40B4-BE49-F238E27FC236}">
                <a16:creationId xmlns:a16="http://schemas.microsoft.com/office/drawing/2014/main" id="{DF21C90D-DA90-B84B-B36E-C6D8B85730A1}"/>
              </a:ext>
            </a:extLst>
          </p:cNvPr>
          <p:cNvSpPr/>
          <p:nvPr/>
        </p:nvSpPr>
        <p:spPr>
          <a:xfrm>
            <a:off x="-30440" y="7437487"/>
            <a:ext cx="10861159" cy="306338"/>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204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0DB4D8-E366-144A-BBE8-6CD9CA4C10D7}"/>
              </a:ext>
            </a:extLst>
          </p:cNvPr>
          <p:cNvSpPr>
            <a:spLocks noGrp="1"/>
          </p:cNvSpPr>
          <p:nvPr>
            <p:ph sz="half" idx="2"/>
          </p:nvPr>
        </p:nvSpPr>
        <p:spPr>
          <a:xfrm>
            <a:off x="770557" y="1382146"/>
            <a:ext cx="4954761" cy="2932680"/>
          </a:xfrm>
        </p:spPr>
        <p:txBody>
          <a:bodyPr/>
          <a:lstStyle/>
          <a:p>
            <a:r>
              <a:rPr lang="en-US" dirty="0"/>
              <a:t>Granules can be mixed with soft food </a:t>
            </a:r>
          </a:p>
          <a:p>
            <a:r>
              <a:rPr lang="en-US" dirty="0"/>
              <a:t>Some foods you can use are yogurt, soft porridge, mashed fruit or any other soft food your child likes to eat</a:t>
            </a:r>
          </a:p>
          <a:p>
            <a:r>
              <a:rPr lang="en-US" dirty="0"/>
              <a:t>Your child must be able to swallow this food without having to chew</a:t>
            </a:r>
          </a:p>
          <a:p>
            <a:r>
              <a:rPr lang="en-US" dirty="0"/>
              <a:t>Food should be at room temperature, but not hot</a:t>
            </a:r>
          </a:p>
          <a:p>
            <a:endParaRPr lang="en-US" dirty="0"/>
          </a:p>
        </p:txBody>
      </p:sp>
      <p:sp>
        <p:nvSpPr>
          <p:cNvPr id="3" name="Title 2">
            <a:extLst>
              <a:ext uri="{FF2B5EF4-FFF2-40B4-BE49-F238E27FC236}">
                <a16:creationId xmlns:a16="http://schemas.microsoft.com/office/drawing/2014/main" id="{ACB1E8B5-FFB4-6049-B3E3-D51A80DECCA6}"/>
              </a:ext>
            </a:extLst>
          </p:cNvPr>
          <p:cNvSpPr>
            <a:spLocks noGrp="1"/>
          </p:cNvSpPr>
          <p:nvPr>
            <p:ph type="title"/>
          </p:nvPr>
        </p:nvSpPr>
        <p:spPr/>
        <p:txBody>
          <a:bodyPr/>
          <a:lstStyle/>
          <a:p>
            <a:r>
              <a:rPr lang="en-US" dirty="0"/>
              <a:t>Infants and children &gt;6 months: LPV/r granules can be given with soft foods</a:t>
            </a:r>
          </a:p>
        </p:txBody>
      </p:sp>
      <p:pic>
        <p:nvPicPr>
          <p:cNvPr id="4" name="Picture 3">
            <a:extLst>
              <a:ext uri="{FF2B5EF4-FFF2-40B4-BE49-F238E27FC236}">
                <a16:creationId xmlns:a16="http://schemas.microsoft.com/office/drawing/2014/main" id="{3BF144BF-4F82-944B-AB20-D2367DF03D8A}"/>
              </a:ext>
            </a:extLst>
          </p:cNvPr>
          <p:cNvPicPr>
            <a:picLocks noChangeAspect="1"/>
          </p:cNvPicPr>
          <p:nvPr/>
        </p:nvPicPr>
        <p:blipFill>
          <a:blip r:embed="rId2"/>
          <a:stretch>
            <a:fillRect/>
          </a:stretch>
        </p:blipFill>
        <p:spPr>
          <a:xfrm>
            <a:off x="6258719" y="3476625"/>
            <a:ext cx="3965077" cy="1799438"/>
          </a:xfrm>
          <a:prstGeom prst="rect">
            <a:avLst/>
          </a:prstGeom>
        </p:spPr>
      </p:pic>
      <p:sp>
        <p:nvSpPr>
          <p:cNvPr id="5" name="Rectangle 4">
            <a:extLst>
              <a:ext uri="{FF2B5EF4-FFF2-40B4-BE49-F238E27FC236}">
                <a16:creationId xmlns:a16="http://schemas.microsoft.com/office/drawing/2014/main" id="{E44813C7-B356-B740-BCBB-841891591386}"/>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288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6E8329-BE37-C14D-9DE5-0C8DBF8FE4C1}"/>
              </a:ext>
            </a:extLst>
          </p:cNvPr>
          <p:cNvSpPr>
            <a:spLocks noGrp="1"/>
          </p:cNvSpPr>
          <p:nvPr>
            <p:ph sz="half" idx="2"/>
          </p:nvPr>
        </p:nvSpPr>
        <p:spPr>
          <a:xfrm>
            <a:off x="785197" y="1955304"/>
            <a:ext cx="2743614" cy="2664321"/>
          </a:xfrm>
        </p:spPr>
        <p:txBody>
          <a:bodyPr>
            <a:normAutofit/>
          </a:bodyPr>
          <a:lstStyle/>
          <a:p>
            <a:pPr marL="285750" lvl="0" indent="-285750">
              <a:lnSpc>
                <a:spcPct val="100000"/>
              </a:lnSpc>
              <a:spcBef>
                <a:spcPts val="0"/>
              </a:spcBef>
            </a:pPr>
            <a:r>
              <a:rPr lang="en-US" dirty="0"/>
              <a:t>Granules can be mixed with soft food.</a:t>
            </a:r>
          </a:p>
          <a:p>
            <a:pPr marL="285750" lvl="0" indent="-285750">
              <a:lnSpc>
                <a:spcPct val="100000"/>
              </a:lnSpc>
              <a:spcBef>
                <a:spcPts val="0"/>
              </a:spcBef>
            </a:pPr>
            <a:r>
              <a:rPr lang="en-US" dirty="0"/>
              <a:t>Your child must be able to swallow the food easily without having to chew.</a:t>
            </a:r>
          </a:p>
          <a:p>
            <a:pPr marL="285750" lvl="0" indent="-285750" defTabSz="914400">
              <a:lnSpc>
                <a:spcPct val="100000"/>
              </a:lnSpc>
              <a:spcBef>
                <a:spcPts val="0"/>
              </a:spcBef>
              <a:defRPr/>
            </a:pPr>
            <a:r>
              <a:rPr lang="en-US" dirty="0"/>
              <a:t>Some foods you can use are yogurt, soft porridge, mashed fruit or vegetable. </a:t>
            </a:r>
          </a:p>
          <a:p>
            <a:pPr marL="285750" lvl="0" indent="-285750" defTabSz="914400">
              <a:lnSpc>
                <a:spcPct val="100000"/>
              </a:lnSpc>
              <a:spcBef>
                <a:spcPts val="0"/>
              </a:spcBef>
              <a:defRPr/>
            </a:pPr>
            <a:r>
              <a:rPr lang="en-US" dirty="0"/>
              <a:t>The food should be ready at the time you are going to give ARVs to your child.</a:t>
            </a:r>
          </a:p>
          <a:p>
            <a:endParaRPr lang="en-US" dirty="0"/>
          </a:p>
        </p:txBody>
      </p:sp>
      <p:sp>
        <p:nvSpPr>
          <p:cNvPr id="3" name="Title 2">
            <a:extLst>
              <a:ext uri="{FF2B5EF4-FFF2-40B4-BE49-F238E27FC236}">
                <a16:creationId xmlns:a16="http://schemas.microsoft.com/office/drawing/2014/main" id="{AD62FAC9-513F-DD4D-9766-F57536010185}"/>
              </a:ext>
            </a:extLst>
          </p:cNvPr>
          <p:cNvSpPr>
            <a:spLocks noGrp="1"/>
          </p:cNvSpPr>
          <p:nvPr>
            <p:ph type="title"/>
          </p:nvPr>
        </p:nvSpPr>
        <p:spPr/>
        <p:txBody>
          <a:bodyPr/>
          <a:lstStyle/>
          <a:p>
            <a:r>
              <a:rPr lang="en-US" dirty="0"/>
              <a:t>Infants and children &gt;6 months: </a:t>
            </a:r>
            <a:br>
              <a:rPr lang="en-US" dirty="0"/>
            </a:br>
            <a:r>
              <a:rPr lang="en-US" dirty="0"/>
              <a:t>LPV/r granules can be given with soft foods</a:t>
            </a:r>
          </a:p>
        </p:txBody>
      </p:sp>
      <p:sp>
        <p:nvSpPr>
          <p:cNvPr id="4" name="Content Placeholder 3">
            <a:extLst>
              <a:ext uri="{FF2B5EF4-FFF2-40B4-BE49-F238E27FC236}">
                <a16:creationId xmlns:a16="http://schemas.microsoft.com/office/drawing/2014/main" id="{31E897D0-D2C1-F24F-A8BC-2FDCB95710DB}"/>
              </a:ext>
            </a:extLst>
          </p:cNvPr>
          <p:cNvSpPr>
            <a:spLocks noGrp="1"/>
          </p:cNvSpPr>
          <p:nvPr>
            <p:ph sz="half" idx="10"/>
          </p:nvPr>
        </p:nvSpPr>
        <p:spPr/>
        <p:txBody>
          <a:bodyPr/>
          <a:lstStyle/>
          <a:p>
            <a:r>
              <a:rPr lang="en-US" dirty="0"/>
              <a:t>What soft foods does your child enjoy?</a:t>
            </a:r>
          </a:p>
          <a:p>
            <a:endParaRPr lang="en-US" dirty="0"/>
          </a:p>
        </p:txBody>
      </p:sp>
      <p:sp>
        <p:nvSpPr>
          <p:cNvPr id="5" name="Content Placeholder 4">
            <a:extLst>
              <a:ext uri="{FF2B5EF4-FFF2-40B4-BE49-F238E27FC236}">
                <a16:creationId xmlns:a16="http://schemas.microsoft.com/office/drawing/2014/main" id="{0F71B577-7BA8-2843-BD58-C619E12A1C26}"/>
              </a:ext>
            </a:extLst>
          </p:cNvPr>
          <p:cNvSpPr>
            <a:spLocks noGrp="1"/>
          </p:cNvSpPr>
          <p:nvPr>
            <p:ph sz="half" idx="11"/>
          </p:nvPr>
        </p:nvSpPr>
        <p:spPr/>
        <p:txBody>
          <a:bodyPr/>
          <a:lstStyle/>
          <a:p>
            <a:pPr marL="285750" indent="-285750" fontAlgn="ctr"/>
            <a:r>
              <a:rPr lang="en-US" dirty="0"/>
              <a:t>The granules can be mixed with any soft food that the child will eat.  </a:t>
            </a:r>
          </a:p>
          <a:p>
            <a:pPr marL="285750" indent="-285750" fontAlgn="ctr"/>
            <a:r>
              <a:rPr lang="en-US" dirty="0"/>
              <a:t>It does not have to be the same food every time. </a:t>
            </a:r>
          </a:p>
          <a:p>
            <a:pPr marL="285750" indent="-285750" fontAlgn="ctr"/>
            <a:r>
              <a:rPr lang="en-US" dirty="0"/>
              <a:t>It is helpful if it is something the child enjoys eating.</a:t>
            </a:r>
          </a:p>
        </p:txBody>
      </p:sp>
      <p:sp>
        <p:nvSpPr>
          <p:cNvPr id="6" name="Title 2">
            <a:extLst>
              <a:ext uri="{FF2B5EF4-FFF2-40B4-BE49-F238E27FC236}">
                <a16:creationId xmlns:a16="http://schemas.microsoft.com/office/drawing/2014/main" id="{B9B89694-6376-0C48-8C64-0545118EEFA0}"/>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7" name="Title 2">
            <a:extLst>
              <a:ext uri="{FF2B5EF4-FFF2-40B4-BE49-F238E27FC236}">
                <a16:creationId xmlns:a16="http://schemas.microsoft.com/office/drawing/2014/main" id="{81460118-E511-A949-82EC-E5FCED46835F}"/>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8" name="Title 2">
            <a:extLst>
              <a:ext uri="{FF2B5EF4-FFF2-40B4-BE49-F238E27FC236}">
                <a16:creationId xmlns:a16="http://schemas.microsoft.com/office/drawing/2014/main" id="{FFFDDE21-2E03-F64B-95C8-59AA13C21260}"/>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9" name="Picture 8" descr="A close up of a logo&#10;&#10;Description automatically generated">
            <a:extLst>
              <a:ext uri="{FF2B5EF4-FFF2-40B4-BE49-F238E27FC236}">
                <a16:creationId xmlns:a16="http://schemas.microsoft.com/office/drawing/2014/main" id="{10BAEB25-7905-0E40-A0A9-03B1AA94DEE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0" name="Picture 9" descr="A close up of a logo&#10;&#10;Description automatically generated">
            <a:extLst>
              <a:ext uri="{FF2B5EF4-FFF2-40B4-BE49-F238E27FC236}">
                <a16:creationId xmlns:a16="http://schemas.microsoft.com/office/drawing/2014/main" id="{2700590B-0816-8A4F-B518-20890A3650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11" name="Picture 10">
            <a:extLst>
              <a:ext uri="{FF2B5EF4-FFF2-40B4-BE49-F238E27FC236}">
                <a16:creationId xmlns:a16="http://schemas.microsoft.com/office/drawing/2014/main" id="{43B99707-2250-6544-A532-CBCC26561F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0088" y="1149893"/>
            <a:ext cx="842009" cy="842009"/>
          </a:xfrm>
          <a:prstGeom prst="rect">
            <a:avLst/>
          </a:prstGeom>
        </p:spPr>
      </p:pic>
      <p:sp>
        <p:nvSpPr>
          <p:cNvPr id="12" name="Rectangle 11">
            <a:extLst>
              <a:ext uri="{FF2B5EF4-FFF2-40B4-BE49-F238E27FC236}">
                <a16:creationId xmlns:a16="http://schemas.microsoft.com/office/drawing/2014/main" id="{7C0844DF-9D66-D84C-B447-D63BDFEAB4F7}"/>
              </a:ext>
            </a:extLst>
          </p:cNvPr>
          <p:cNvSpPr/>
          <p:nvPr/>
        </p:nvSpPr>
        <p:spPr>
          <a:xfrm>
            <a:off x="0" y="73914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789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4E5B0F-3CC2-4746-ADDE-9FDABBA5F64D}"/>
              </a:ext>
            </a:extLst>
          </p:cNvPr>
          <p:cNvSpPr>
            <a:spLocks noGrp="1"/>
          </p:cNvSpPr>
          <p:nvPr>
            <p:ph sz="half" idx="2"/>
          </p:nvPr>
        </p:nvSpPr>
        <p:spPr/>
        <p:txBody>
          <a:bodyPr/>
          <a:lstStyle/>
          <a:p>
            <a:r>
              <a:rPr lang="en-US" dirty="0"/>
              <a:t>Put a small amount of soft food into the clean cup or bowl</a:t>
            </a:r>
          </a:p>
          <a:p>
            <a:r>
              <a:rPr lang="en-US" dirty="0"/>
              <a:t>Put only enough food in the small cup or bowl that you know your child will take in two or three bites</a:t>
            </a:r>
          </a:p>
          <a:p>
            <a:endParaRPr lang="en-US" dirty="0"/>
          </a:p>
        </p:txBody>
      </p:sp>
      <p:sp>
        <p:nvSpPr>
          <p:cNvPr id="3" name="Title 2">
            <a:extLst>
              <a:ext uri="{FF2B5EF4-FFF2-40B4-BE49-F238E27FC236}">
                <a16:creationId xmlns:a16="http://schemas.microsoft.com/office/drawing/2014/main" id="{2B4F8C66-06D9-7E4D-93E2-D34B60193E28}"/>
              </a:ext>
            </a:extLst>
          </p:cNvPr>
          <p:cNvSpPr>
            <a:spLocks noGrp="1"/>
          </p:cNvSpPr>
          <p:nvPr>
            <p:ph type="title"/>
          </p:nvPr>
        </p:nvSpPr>
        <p:spPr/>
        <p:txBody>
          <a:bodyPr/>
          <a:lstStyle/>
          <a:p>
            <a:r>
              <a:rPr lang="en-US" dirty="0"/>
              <a:t>Infants and children &gt;6 months: </a:t>
            </a:r>
            <a:br>
              <a:rPr lang="en-US" dirty="0"/>
            </a:br>
            <a:r>
              <a:rPr lang="en-US" dirty="0"/>
              <a:t>Giving LPV/r granules with soft foods</a:t>
            </a:r>
          </a:p>
        </p:txBody>
      </p:sp>
      <p:pic>
        <p:nvPicPr>
          <p:cNvPr id="4" name="Picture 3">
            <a:extLst>
              <a:ext uri="{FF2B5EF4-FFF2-40B4-BE49-F238E27FC236}">
                <a16:creationId xmlns:a16="http://schemas.microsoft.com/office/drawing/2014/main" id="{E5C33A18-124B-2B41-8FF4-23660EC5EB2B}"/>
              </a:ext>
            </a:extLst>
          </p:cNvPr>
          <p:cNvPicPr>
            <a:picLocks noChangeAspect="1"/>
          </p:cNvPicPr>
          <p:nvPr/>
        </p:nvPicPr>
        <p:blipFill>
          <a:blip r:embed="rId2"/>
          <a:stretch>
            <a:fillRect/>
          </a:stretch>
        </p:blipFill>
        <p:spPr>
          <a:xfrm>
            <a:off x="238919" y="1266825"/>
            <a:ext cx="3694908" cy="2667000"/>
          </a:xfrm>
          <a:prstGeom prst="rect">
            <a:avLst/>
          </a:prstGeom>
        </p:spPr>
      </p:pic>
      <p:pic>
        <p:nvPicPr>
          <p:cNvPr id="5" name="Picture 4">
            <a:extLst>
              <a:ext uri="{FF2B5EF4-FFF2-40B4-BE49-F238E27FC236}">
                <a16:creationId xmlns:a16="http://schemas.microsoft.com/office/drawing/2014/main" id="{29A63CDA-51AC-BA44-BDE9-53EF72C05829}"/>
              </a:ext>
            </a:extLst>
          </p:cNvPr>
          <p:cNvPicPr>
            <a:picLocks noChangeAspect="1"/>
          </p:cNvPicPr>
          <p:nvPr/>
        </p:nvPicPr>
        <p:blipFill>
          <a:blip r:embed="rId3"/>
          <a:stretch>
            <a:fillRect/>
          </a:stretch>
        </p:blipFill>
        <p:spPr>
          <a:xfrm>
            <a:off x="2057024" y="4010025"/>
            <a:ext cx="3174413" cy="2584878"/>
          </a:xfrm>
          <a:prstGeom prst="rect">
            <a:avLst/>
          </a:prstGeom>
        </p:spPr>
      </p:pic>
      <p:sp>
        <p:nvSpPr>
          <p:cNvPr id="6" name="Rectangle 5">
            <a:extLst>
              <a:ext uri="{FF2B5EF4-FFF2-40B4-BE49-F238E27FC236}">
                <a16:creationId xmlns:a16="http://schemas.microsoft.com/office/drawing/2014/main" id="{5851268F-1051-0346-9E73-7FBDEF533278}"/>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526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DA9732-604D-094A-BD75-1E0AAAE33F0D}"/>
              </a:ext>
            </a:extLst>
          </p:cNvPr>
          <p:cNvSpPr>
            <a:spLocks noGrp="1"/>
          </p:cNvSpPr>
          <p:nvPr>
            <p:ph sz="half" idx="2"/>
          </p:nvPr>
        </p:nvSpPr>
        <p:spPr/>
        <p:txBody>
          <a:bodyPr/>
          <a:lstStyle/>
          <a:p>
            <a:pPr marL="285750" indent="-285750"/>
            <a:r>
              <a:rPr lang="en-US" dirty="0"/>
              <a:t>Put one or two small spoons of soft food into the clean cup or bowl.  </a:t>
            </a:r>
          </a:p>
          <a:p>
            <a:pPr marL="285750" indent="-285750"/>
            <a:r>
              <a:rPr lang="en-US" dirty="0"/>
              <a:t>The amount should be something your child can easily eat in one or two bites.</a:t>
            </a:r>
          </a:p>
          <a:p>
            <a:endParaRPr lang="en-US" dirty="0"/>
          </a:p>
        </p:txBody>
      </p:sp>
      <p:sp>
        <p:nvSpPr>
          <p:cNvPr id="3" name="Title 2">
            <a:extLst>
              <a:ext uri="{FF2B5EF4-FFF2-40B4-BE49-F238E27FC236}">
                <a16:creationId xmlns:a16="http://schemas.microsoft.com/office/drawing/2014/main" id="{6A8358B8-C4F2-F242-AB1C-83706949E2CF}"/>
              </a:ext>
            </a:extLst>
          </p:cNvPr>
          <p:cNvSpPr>
            <a:spLocks noGrp="1"/>
          </p:cNvSpPr>
          <p:nvPr>
            <p:ph type="title"/>
          </p:nvPr>
        </p:nvSpPr>
        <p:spPr/>
        <p:txBody>
          <a:bodyPr/>
          <a:lstStyle/>
          <a:p>
            <a:r>
              <a:rPr lang="en-US" dirty="0"/>
              <a:t>Infants and children &gt;6 months: </a:t>
            </a:r>
            <a:br>
              <a:rPr lang="en-US" dirty="0"/>
            </a:br>
            <a:r>
              <a:rPr lang="en-US" dirty="0"/>
              <a:t>Giving LPV/r granules with soft foods</a:t>
            </a:r>
          </a:p>
        </p:txBody>
      </p:sp>
      <p:sp>
        <p:nvSpPr>
          <p:cNvPr id="4" name="Content Placeholder 3">
            <a:extLst>
              <a:ext uri="{FF2B5EF4-FFF2-40B4-BE49-F238E27FC236}">
                <a16:creationId xmlns:a16="http://schemas.microsoft.com/office/drawing/2014/main" id="{E11127B3-8931-3C4F-ABB8-DF762900B20D}"/>
              </a:ext>
            </a:extLst>
          </p:cNvPr>
          <p:cNvSpPr>
            <a:spLocks noGrp="1"/>
          </p:cNvSpPr>
          <p:nvPr>
            <p:ph sz="half" idx="10"/>
          </p:nvPr>
        </p:nvSpPr>
        <p:spPr/>
        <p:txBody>
          <a:bodyPr/>
          <a:lstStyle/>
          <a:p>
            <a:r>
              <a:rPr lang="en-US" dirty="0"/>
              <a:t>It is important to mix the granules with an amount of food that your child will completely finish.</a:t>
            </a:r>
          </a:p>
          <a:p>
            <a:endParaRPr lang="en-US" dirty="0"/>
          </a:p>
        </p:txBody>
      </p:sp>
      <p:sp>
        <p:nvSpPr>
          <p:cNvPr id="5" name="Content Placeholder 4">
            <a:extLst>
              <a:ext uri="{FF2B5EF4-FFF2-40B4-BE49-F238E27FC236}">
                <a16:creationId xmlns:a16="http://schemas.microsoft.com/office/drawing/2014/main" id="{AEE69D9C-0259-3343-9844-0F33FFFB9654}"/>
              </a:ext>
            </a:extLst>
          </p:cNvPr>
          <p:cNvSpPr>
            <a:spLocks noGrp="1"/>
          </p:cNvSpPr>
          <p:nvPr>
            <p:ph sz="half" idx="11"/>
          </p:nvPr>
        </p:nvSpPr>
        <p:spPr/>
        <p:txBody>
          <a:bodyPr/>
          <a:lstStyle/>
          <a:p>
            <a:r>
              <a:rPr lang="en-US" dirty="0"/>
              <a:t>What do you think may happen if you mix the granules in a large amount of food?</a:t>
            </a:r>
          </a:p>
          <a:p>
            <a:endParaRPr lang="en-US" dirty="0"/>
          </a:p>
        </p:txBody>
      </p:sp>
      <p:sp>
        <p:nvSpPr>
          <p:cNvPr id="6" name="Content Placeholder 5">
            <a:extLst>
              <a:ext uri="{FF2B5EF4-FFF2-40B4-BE49-F238E27FC236}">
                <a16:creationId xmlns:a16="http://schemas.microsoft.com/office/drawing/2014/main" id="{570A50D2-951B-494E-B3FF-4F96B187E542}"/>
              </a:ext>
            </a:extLst>
          </p:cNvPr>
          <p:cNvSpPr>
            <a:spLocks noGrp="1"/>
          </p:cNvSpPr>
          <p:nvPr>
            <p:ph sz="half" idx="12"/>
          </p:nvPr>
        </p:nvSpPr>
        <p:spPr/>
        <p:txBody>
          <a:bodyPr/>
          <a:lstStyle/>
          <a:p>
            <a:r>
              <a:rPr lang="en-US" dirty="0"/>
              <a:t>If the granules are mixed into a large amount of food then your child may not eat all of it and will not have the full dose.</a:t>
            </a:r>
          </a:p>
          <a:p>
            <a:endParaRPr lang="en-US" dirty="0"/>
          </a:p>
        </p:txBody>
      </p:sp>
      <p:sp>
        <p:nvSpPr>
          <p:cNvPr id="7" name="Title 2">
            <a:extLst>
              <a:ext uri="{FF2B5EF4-FFF2-40B4-BE49-F238E27FC236}">
                <a16:creationId xmlns:a16="http://schemas.microsoft.com/office/drawing/2014/main" id="{0EAF3A0C-9D4C-0C48-8E66-6C2CAF95A183}"/>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8" name="Title 2">
            <a:extLst>
              <a:ext uri="{FF2B5EF4-FFF2-40B4-BE49-F238E27FC236}">
                <a16:creationId xmlns:a16="http://schemas.microsoft.com/office/drawing/2014/main" id="{2D7E8690-8817-1E40-8B25-66AF9B0BA47E}"/>
              </a:ext>
            </a:extLst>
          </p:cNvPr>
          <p:cNvSpPr txBox="1">
            <a:spLocks/>
          </p:cNvSpPr>
          <p:nvPr/>
        </p:nvSpPr>
        <p:spPr>
          <a:xfrm>
            <a:off x="7858919" y="1419225"/>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9" name="Title 2">
            <a:extLst>
              <a:ext uri="{FF2B5EF4-FFF2-40B4-BE49-F238E27FC236}">
                <a16:creationId xmlns:a16="http://schemas.microsoft.com/office/drawing/2014/main" id="{2E8C1B14-BCE3-DB4C-9DE6-A6A71C984EB5}"/>
              </a:ext>
            </a:extLst>
          </p:cNvPr>
          <p:cNvSpPr txBox="1">
            <a:spLocks/>
          </p:cNvSpPr>
          <p:nvPr/>
        </p:nvSpPr>
        <p:spPr>
          <a:xfrm>
            <a:off x="4658519" y="1491132"/>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0" name="Picture 9" descr="A close up of a logo&#10;&#10;Description automatically generated">
            <a:extLst>
              <a:ext uri="{FF2B5EF4-FFF2-40B4-BE49-F238E27FC236}">
                <a16:creationId xmlns:a16="http://schemas.microsoft.com/office/drawing/2014/main" id="{FEB31DC0-D6EE-F54E-A299-F6FA6A7648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1" name="Picture 10" descr="A close up of a logo&#10;&#10;Description automatically generated">
            <a:extLst>
              <a:ext uri="{FF2B5EF4-FFF2-40B4-BE49-F238E27FC236}">
                <a16:creationId xmlns:a16="http://schemas.microsoft.com/office/drawing/2014/main" id="{419DB2C5-6FF0-0E4F-B294-C1AC2FCDB8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8934" y="1356920"/>
            <a:ext cx="453712" cy="453712"/>
          </a:xfrm>
          <a:prstGeom prst="rect">
            <a:avLst/>
          </a:prstGeom>
        </p:spPr>
      </p:pic>
      <p:pic>
        <p:nvPicPr>
          <p:cNvPr id="12" name="Picture 11">
            <a:extLst>
              <a:ext uri="{FF2B5EF4-FFF2-40B4-BE49-F238E27FC236}">
                <a16:creationId xmlns:a16="http://schemas.microsoft.com/office/drawing/2014/main" id="{89268617-AF5F-1844-89DB-22579D1B5E5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15519" y="1114425"/>
            <a:ext cx="842009" cy="842009"/>
          </a:xfrm>
          <a:prstGeom prst="rect">
            <a:avLst/>
          </a:prstGeom>
        </p:spPr>
      </p:pic>
      <p:sp>
        <p:nvSpPr>
          <p:cNvPr id="13" name="Title 2">
            <a:extLst>
              <a:ext uri="{FF2B5EF4-FFF2-40B4-BE49-F238E27FC236}">
                <a16:creationId xmlns:a16="http://schemas.microsoft.com/office/drawing/2014/main" id="{08FD441E-AA77-4149-B324-5ADE9C298900}"/>
              </a:ext>
            </a:extLst>
          </p:cNvPr>
          <p:cNvSpPr txBox="1">
            <a:spLocks/>
          </p:cNvSpPr>
          <p:nvPr/>
        </p:nvSpPr>
        <p:spPr>
          <a:xfrm>
            <a:off x="7902437" y="4010318"/>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4" name="Picture 13">
            <a:extLst>
              <a:ext uri="{FF2B5EF4-FFF2-40B4-BE49-F238E27FC236}">
                <a16:creationId xmlns:a16="http://schemas.microsoft.com/office/drawing/2014/main" id="{06A4469F-A5A1-734D-97AE-929A493CA6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15919" y="3705225"/>
            <a:ext cx="842009" cy="842009"/>
          </a:xfrm>
          <a:prstGeom prst="rect">
            <a:avLst/>
          </a:prstGeom>
        </p:spPr>
      </p:pic>
      <p:sp>
        <p:nvSpPr>
          <p:cNvPr id="15" name="Rectangle 14">
            <a:extLst>
              <a:ext uri="{FF2B5EF4-FFF2-40B4-BE49-F238E27FC236}">
                <a16:creationId xmlns:a16="http://schemas.microsoft.com/office/drawing/2014/main" id="{E7E06370-A090-0A41-9D45-8C1D422CC472}"/>
              </a:ext>
            </a:extLst>
          </p:cNvPr>
          <p:cNvSpPr/>
          <p:nvPr/>
        </p:nvSpPr>
        <p:spPr>
          <a:xfrm>
            <a:off x="0" y="7439025"/>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372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4C6DF-7A35-964C-AAD4-ED71E2C2A71D}"/>
              </a:ext>
            </a:extLst>
          </p:cNvPr>
          <p:cNvSpPr>
            <a:spLocks noGrp="1"/>
          </p:cNvSpPr>
          <p:nvPr>
            <p:ph sz="half" idx="2"/>
          </p:nvPr>
        </p:nvSpPr>
        <p:spPr/>
        <p:txBody>
          <a:bodyPr/>
          <a:lstStyle/>
          <a:p>
            <a:r>
              <a:rPr lang="en-US" dirty="0"/>
              <a:t>Starting at the notch, tear off the top of the first sachet of granules open</a:t>
            </a:r>
          </a:p>
          <a:p>
            <a:r>
              <a:rPr lang="en-US" dirty="0"/>
              <a:t>Empty all the granules into the cup or bowl on top of the small amount of food</a:t>
            </a:r>
          </a:p>
          <a:p>
            <a:endParaRPr lang="en-US" dirty="0"/>
          </a:p>
        </p:txBody>
      </p:sp>
      <p:sp>
        <p:nvSpPr>
          <p:cNvPr id="3" name="Title 2">
            <a:extLst>
              <a:ext uri="{FF2B5EF4-FFF2-40B4-BE49-F238E27FC236}">
                <a16:creationId xmlns:a16="http://schemas.microsoft.com/office/drawing/2014/main" id="{5BFAD002-18D8-D64B-94D7-55D5278EAB20}"/>
              </a:ext>
            </a:extLst>
          </p:cNvPr>
          <p:cNvSpPr>
            <a:spLocks noGrp="1"/>
          </p:cNvSpPr>
          <p:nvPr>
            <p:ph type="title"/>
          </p:nvPr>
        </p:nvSpPr>
        <p:spPr/>
        <p:txBody>
          <a:bodyPr/>
          <a:lstStyle/>
          <a:p>
            <a:r>
              <a:rPr lang="en-US" dirty="0"/>
              <a:t>Preparing to give the granules with soft food</a:t>
            </a:r>
          </a:p>
        </p:txBody>
      </p:sp>
      <p:sp>
        <p:nvSpPr>
          <p:cNvPr id="7" name="Rectangle 6">
            <a:extLst>
              <a:ext uri="{FF2B5EF4-FFF2-40B4-BE49-F238E27FC236}">
                <a16:creationId xmlns:a16="http://schemas.microsoft.com/office/drawing/2014/main" id="{D97FA0F3-F7E2-3145-8472-8F44654423A8}"/>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E8DAAB4-EF5F-4349-A254-D205EBD3143C}"/>
              </a:ext>
            </a:extLst>
          </p:cNvPr>
          <p:cNvPicPr>
            <a:picLocks noChangeAspect="1"/>
          </p:cNvPicPr>
          <p:nvPr/>
        </p:nvPicPr>
        <p:blipFill>
          <a:blip r:embed="rId2"/>
          <a:stretch>
            <a:fillRect/>
          </a:stretch>
        </p:blipFill>
        <p:spPr>
          <a:xfrm>
            <a:off x="1360361" y="2943225"/>
            <a:ext cx="2505075" cy="1933575"/>
          </a:xfrm>
          <a:prstGeom prst="rect">
            <a:avLst/>
          </a:prstGeom>
        </p:spPr>
      </p:pic>
      <p:pic>
        <p:nvPicPr>
          <p:cNvPr id="10" name="Picture 9">
            <a:extLst>
              <a:ext uri="{FF2B5EF4-FFF2-40B4-BE49-F238E27FC236}">
                <a16:creationId xmlns:a16="http://schemas.microsoft.com/office/drawing/2014/main" id="{0CB6E326-9E09-4CA2-B62D-D4170A466509}"/>
              </a:ext>
            </a:extLst>
          </p:cNvPr>
          <p:cNvPicPr>
            <a:picLocks noChangeAspect="1"/>
          </p:cNvPicPr>
          <p:nvPr/>
        </p:nvPicPr>
        <p:blipFill rotWithShape="1">
          <a:blip r:embed="rId3"/>
          <a:srcRect t="11155" b="7217"/>
          <a:stretch/>
        </p:blipFill>
        <p:spPr>
          <a:xfrm>
            <a:off x="3896519" y="4086225"/>
            <a:ext cx="1918573" cy="2438400"/>
          </a:xfrm>
          <a:prstGeom prst="rect">
            <a:avLst/>
          </a:prstGeom>
        </p:spPr>
      </p:pic>
      <p:pic>
        <p:nvPicPr>
          <p:cNvPr id="11" name="Picture 10">
            <a:extLst>
              <a:ext uri="{FF2B5EF4-FFF2-40B4-BE49-F238E27FC236}">
                <a16:creationId xmlns:a16="http://schemas.microsoft.com/office/drawing/2014/main" id="{4F0E4661-B746-46EA-AB9F-81B3C25CFE3C}"/>
              </a:ext>
            </a:extLst>
          </p:cNvPr>
          <p:cNvPicPr>
            <a:picLocks noChangeAspect="1"/>
          </p:cNvPicPr>
          <p:nvPr/>
        </p:nvPicPr>
        <p:blipFill>
          <a:blip r:embed="rId4"/>
          <a:stretch>
            <a:fillRect/>
          </a:stretch>
        </p:blipFill>
        <p:spPr>
          <a:xfrm rot="1989303">
            <a:off x="888452" y="1685983"/>
            <a:ext cx="1290561" cy="1613202"/>
          </a:xfrm>
          <a:prstGeom prst="rect">
            <a:avLst/>
          </a:prstGeom>
        </p:spPr>
      </p:pic>
      <p:sp>
        <p:nvSpPr>
          <p:cNvPr id="12" name="Oval 11">
            <a:extLst>
              <a:ext uri="{FF2B5EF4-FFF2-40B4-BE49-F238E27FC236}">
                <a16:creationId xmlns:a16="http://schemas.microsoft.com/office/drawing/2014/main" id="{8EEAFAF1-E327-4327-9DBE-B03CB40B7859}"/>
              </a:ext>
            </a:extLst>
          </p:cNvPr>
          <p:cNvSpPr/>
          <p:nvPr/>
        </p:nvSpPr>
        <p:spPr>
          <a:xfrm>
            <a:off x="924719" y="1432731"/>
            <a:ext cx="740442" cy="74044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50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Good Counseling and Communication Skills</a:t>
            </a:r>
          </a:p>
        </p:txBody>
      </p:sp>
      <p:sp>
        <p:nvSpPr>
          <p:cNvPr id="4" name="Rectangle 3"/>
          <p:cNvSpPr/>
          <p:nvPr/>
        </p:nvSpPr>
        <p:spPr>
          <a:xfrm>
            <a:off x="0" y="1008162"/>
            <a:ext cx="10688638" cy="163026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6292" y="1177956"/>
            <a:ext cx="5737138" cy="1292470"/>
          </a:xfrm>
          <a:prstGeom prst="rect">
            <a:avLst/>
          </a:prstGeom>
          <a:noFill/>
        </p:spPr>
        <p:txBody>
          <a:bodyPr wrap="square" rtlCol="0">
            <a:spAutoFit/>
          </a:bodyPr>
          <a:lstStyle/>
          <a:p>
            <a:pPr>
              <a:lnSpc>
                <a:spcPct val="120000"/>
              </a:lnSpc>
              <a:spcAft>
                <a:spcPts val="0"/>
              </a:spcAft>
            </a:pPr>
            <a:r>
              <a:rPr lang="en-GB" sz="1100" dirty="0">
                <a:solidFill>
                  <a:srgbClr val="093552"/>
                </a:solidFill>
                <a:latin typeface="Arial"/>
                <a:cs typeface="Arial"/>
              </a:rPr>
              <a:t>Good counselling and communication skills are essential. </a:t>
            </a:r>
          </a:p>
          <a:p>
            <a:pPr>
              <a:lnSpc>
                <a:spcPct val="120000"/>
              </a:lnSpc>
              <a:spcAft>
                <a:spcPts val="0"/>
              </a:spcAft>
            </a:pPr>
            <a:r>
              <a:rPr lang="en-GB" sz="1100" dirty="0">
                <a:solidFill>
                  <a:srgbClr val="093552"/>
                </a:solidFill>
                <a:latin typeface="Arial"/>
                <a:cs typeface="Arial"/>
              </a:rPr>
              <a:t>Here are some useful tips:</a:t>
            </a:r>
          </a:p>
          <a:p>
            <a:pPr marL="171450" indent="-171450">
              <a:lnSpc>
                <a:spcPct val="120000"/>
              </a:lnSpc>
              <a:spcAft>
                <a:spcPts val="0"/>
              </a:spcAft>
              <a:buFont typeface="Arial" panose="020B0604020202020204" pitchFamily="34" charset="0"/>
              <a:buChar char="•"/>
            </a:pPr>
            <a:r>
              <a:rPr lang="en-GB" sz="1100" dirty="0">
                <a:solidFill>
                  <a:srgbClr val="093552"/>
                </a:solidFill>
                <a:latin typeface="Arial"/>
                <a:cs typeface="Arial"/>
              </a:rPr>
              <a:t>Always make </a:t>
            </a:r>
            <a:r>
              <a:rPr lang="en-GB" sz="1100" b="1" dirty="0">
                <a:solidFill>
                  <a:srgbClr val="093552"/>
                </a:solidFill>
                <a:latin typeface="Arial"/>
                <a:cs typeface="Arial"/>
              </a:rPr>
              <a:t>eye contact </a:t>
            </a:r>
            <a:r>
              <a:rPr lang="en-GB" sz="1100" dirty="0">
                <a:solidFill>
                  <a:srgbClr val="093552"/>
                </a:solidFill>
                <a:latin typeface="Arial"/>
                <a:cs typeface="Arial"/>
              </a:rPr>
              <a:t>with the patient</a:t>
            </a:r>
          </a:p>
          <a:p>
            <a:pPr marL="171450" indent="-171450">
              <a:lnSpc>
                <a:spcPct val="120000"/>
              </a:lnSpc>
              <a:spcAft>
                <a:spcPts val="0"/>
              </a:spcAft>
              <a:buFont typeface="Arial" panose="020B0604020202020204" pitchFamily="34" charset="0"/>
              <a:buChar char="•"/>
            </a:pPr>
            <a:r>
              <a:rPr lang="en-GB" sz="1100" dirty="0">
                <a:solidFill>
                  <a:srgbClr val="093552"/>
                </a:solidFill>
                <a:latin typeface="Arial"/>
                <a:cs typeface="Arial"/>
              </a:rPr>
              <a:t>Sit </a:t>
            </a:r>
            <a:r>
              <a:rPr lang="en-GB" sz="1100" b="1" dirty="0">
                <a:solidFill>
                  <a:srgbClr val="093552"/>
                </a:solidFill>
                <a:latin typeface="Arial"/>
                <a:cs typeface="Arial"/>
              </a:rPr>
              <a:t>face to face</a:t>
            </a:r>
          </a:p>
          <a:p>
            <a:pPr marL="171450" indent="-171450">
              <a:lnSpc>
                <a:spcPct val="120000"/>
              </a:lnSpc>
              <a:spcAft>
                <a:spcPts val="0"/>
              </a:spcAft>
              <a:buFont typeface="Arial" panose="020B0604020202020204" pitchFamily="34" charset="0"/>
              <a:buChar char="•"/>
            </a:pPr>
            <a:r>
              <a:rPr lang="en-GB" sz="1100" dirty="0">
                <a:solidFill>
                  <a:srgbClr val="093552"/>
                </a:solidFill>
                <a:latin typeface="Arial"/>
                <a:cs typeface="Arial"/>
              </a:rPr>
              <a:t>Speak clearly and in a </a:t>
            </a:r>
            <a:r>
              <a:rPr lang="en-GB" sz="1100" b="1" dirty="0">
                <a:solidFill>
                  <a:srgbClr val="093552"/>
                </a:solidFill>
                <a:latin typeface="Arial"/>
                <a:cs typeface="Arial"/>
              </a:rPr>
              <a:t>non-threatening voice</a:t>
            </a:r>
          </a:p>
          <a:p>
            <a:pPr marL="171450" indent="-171450">
              <a:lnSpc>
                <a:spcPct val="120000"/>
              </a:lnSpc>
              <a:spcAft>
                <a:spcPts val="0"/>
              </a:spcAft>
              <a:buFont typeface="Arial" panose="020B0604020202020204" pitchFamily="34" charset="0"/>
              <a:buChar char="•"/>
            </a:pPr>
            <a:r>
              <a:rPr lang="en-GB" sz="1100" dirty="0">
                <a:solidFill>
                  <a:srgbClr val="093552"/>
                </a:solidFill>
                <a:latin typeface="Arial"/>
                <a:cs typeface="Arial"/>
              </a:rPr>
              <a:t>Be </a:t>
            </a:r>
            <a:r>
              <a:rPr lang="en-GB" sz="1100" b="1" dirty="0">
                <a:solidFill>
                  <a:srgbClr val="093552"/>
                </a:solidFill>
                <a:latin typeface="Arial"/>
                <a:cs typeface="Arial"/>
              </a:rPr>
              <a:t>non-judgmental and respectful – do not blame or criticize!</a:t>
            </a:r>
          </a:p>
        </p:txBody>
      </p:sp>
      <p:sp>
        <p:nvSpPr>
          <p:cNvPr id="6" name="TextBox 5"/>
          <p:cNvSpPr txBox="1"/>
          <p:nvPr/>
        </p:nvSpPr>
        <p:spPr>
          <a:xfrm>
            <a:off x="733194" y="2747836"/>
            <a:ext cx="9106925" cy="3988592"/>
          </a:xfrm>
          <a:prstGeom prst="rect">
            <a:avLst/>
          </a:prstGeom>
          <a:noFill/>
        </p:spPr>
        <p:txBody>
          <a:bodyPr wrap="square" rtlCol="0">
            <a:spAutoFit/>
          </a:bodyPr>
          <a:lstStyle/>
          <a:p>
            <a:pPr>
              <a:lnSpc>
                <a:spcPct val="120000"/>
              </a:lnSpc>
              <a:spcAft>
                <a:spcPts val="0"/>
              </a:spcAft>
            </a:pPr>
            <a:r>
              <a:rPr lang="en-GB" sz="1100" b="1" dirty="0">
                <a:solidFill>
                  <a:srgbClr val="6CADDF"/>
                </a:solidFill>
                <a:latin typeface="Arial"/>
                <a:cs typeface="Arial"/>
              </a:rPr>
              <a:t>O: Open-ended questions (avoid questions that are answered as Yes/No)</a:t>
            </a:r>
          </a:p>
          <a:p>
            <a:pPr>
              <a:lnSpc>
                <a:spcPct val="120000"/>
              </a:lnSpc>
              <a:spcAft>
                <a:spcPts val="0"/>
              </a:spcAft>
            </a:pPr>
            <a:r>
              <a:rPr lang="en-GB" sz="1100" dirty="0">
                <a:solidFill>
                  <a:srgbClr val="093552"/>
                </a:solidFill>
                <a:latin typeface="Arial"/>
                <a:cs typeface="Arial"/>
              </a:rPr>
              <a:t>What makes it difficult for your child to take his/her ARVs every day?</a:t>
            </a:r>
          </a:p>
          <a:p>
            <a:pPr>
              <a:lnSpc>
                <a:spcPct val="120000"/>
              </a:lnSpc>
              <a:spcAft>
                <a:spcPts val="0"/>
              </a:spcAft>
            </a:pPr>
            <a:r>
              <a:rPr lang="en-GB" sz="1100" dirty="0">
                <a:solidFill>
                  <a:srgbClr val="093552"/>
                </a:solidFill>
                <a:latin typeface="Arial"/>
                <a:cs typeface="Arial"/>
              </a:rPr>
              <a:t>What have you already done to help your child try to take his/her ARVs every day?</a:t>
            </a:r>
          </a:p>
          <a:p>
            <a:pPr>
              <a:lnSpc>
                <a:spcPct val="120000"/>
              </a:lnSpc>
              <a:spcAft>
                <a:spcPts val="0"/>
              </a:spcAft>
            </a:pPr>
            <a:r>
              <a:rPr lang="en-GB" sz="1100" dirty="0">
                <a:solidFill>
                  <a:srgbClr val="093552"/>
                </a:solidFill>
                <a:latin typeface="Arial"/>
                <a:cs typeface="Arial"/>
              </a:rPr>
              <a:t>What do you think is likely to happen if your child keeps taking ARVs as s/he is now?</a:t>
            </a:r>
          </a:p>
          <a:p>
            <a:pPr>
              <a:lnSpc>
                <a:spcPct val="120000"/>
              </a:lnSpc>
              <a:spcAft>
                <a:spcPts val="0"/>
              </a:spcAft>
            </a:pPr>
            <a:endParaRPr lang="en-GB" sz="700" dirty="0">
              <a:solidFill>
                <a:srgbClr val="093552"/>
              </a:solidFill>
              <a:latin typeface="Arial"/>
              <a:cs typeface="Arial"/>
            </a:endParaRPr>
          </a:p>
          <a:p>
            <a:pPr>
              <a:lnSpc>
                <a:spcPct val="120000"/>
              </a:lnSpc>
              <a:spcAft>
                <a:spcPts val="0"/>
              </a:spcAft>
            </a:pPr>
            <a:r>
              <a:rPr lang="en-GB" sz="1100" b="1" dirty="0">
                <a:solidFill>
                  <a:srgbClr val="6CADDF"/>
                </a:solidFill>
                <a:latin typeface="Arial"/>
                <a:cs typeface="Arial"/>
              </a:rPr>
              <a:t>A: Affirmation</a:t>
            </a:r>
          </a:p>
          <a:p>
            <a:pPr>
              <a:lnSpc>
                <a:spcPct val="120000"/>
              </a:lnSpc>
              <a:spcAft>
                <a:spcPts val="0"/>
              </a:spcAft>
            </a:pPr>
            <a:r>
              <a:rPr lang="en-GB" sz="1100" b="1" dirty="0">
                <a:solidFill>
                  <a:srgbClr val="093552"/>
                </a:solidFill>
                <a:latin typeface="Arial"/>
                <a:cs typeface="Arial"/>
              </a:rPr>
              <a:t>I appreciate that you are able</a:t>
            </a:r>
            <a:r>
              <a:rPr lang="en-GB" sz="1100" dirty="0">
                <a:solidFill>
                  <a:srgbClr val="093552"/>
                </a:solidFill>
                <a:latin typeface="Arial"/>
                <a:cs typeface="Arial"/>
              </a:rPr>
              <a:t> to be honest about the way your child takes his/her ARVs.</a:t>
            </a:r>
          </a:p>
          <a:p>
            <a:pPr>
              <a:lnSpc>
                <a:spcPct val="120000"/>
              </a:lnSpc>
              <a:spcAft>
                <a:spcPts val="0"/>
              </a:spcAft>
            </a:pPr>
            <a:r>
              <a:rPr lang="en-GB" sz="1100" b="1" dirty="0">
                <a:solidFill>
                  <a:srgbClr val="093552"/>
                </a:solidFill>
                <a:latin typeface="Arial"/>
                <a:cs typeface="Arial"/>
              </a:rPr>
              <a:t>You are clearly a resourceful person </a:t>
            </a:r>
            <a:r>
              <a:rPr lang="en-GB" sz="1100" dirty="0">
                <a:solidFill>
                  <a:srgbClr val="093552"/>
                </a:solidFill>
                <a:latin typeface="Arial"/>
                <a:cs typeface="Arial"/>
              </a:rPr>
              <a:t>to manage so many challenges.</a:t>
            </a:r>
          </a:p>
          <a:p>
            <a:pPr>
              <a:lnSpc>
                <a:spcPct val="120000"/>
              </a:lnSpc>
              <a:spcAft>
                <a:spcPts val="0"/>
              </a:spcAft>
            </a:pPr>
            <a:r>
              <a:rPr lang="en-GB" sz="1100" b="1" dirty="0">
                <a:solidFill>
                  <a:srgbClr val="093552"/>
                </a:solidFill>
                <a:latin typeface="Arial"/>
                <a:cs typeface="Arial"/>
              </a:rPr>
              <a:t>You’ve worked really hard </a:t>
            </a:r>
            <a:r>
              <a:rPr lang="en-GB" sz="1100" dirty="0">
                <a:solidFill>
                  <a:srgbClr val="093552"/>
                </a:solidFill>
                <a:latin typeface="Arial"/>
                <a:cs typeface="Arial"/>
              </a:rPr>
              <a:t>to help your child take his/her medications despite these challenges.</a:t>
            </a:r>
          </a:p>
          <a:p>
            <a:pPr>
              <a:lnSpc>
                <a:spcPct val="120000"/>
              </a:lnSpc>
              <a:spcAft>
                <a:spcPts val="0"/>
              </a:spcAft>
            </a:pPr>
            <a:endParaRPr lang="en-GB" sz="700" i="1" u="sng" dirty="0">
              <a:solidFill>
                <a:srgbClr val="093552"/>
              </a:solidFill>
              <a:latin typeface="Arial"/>
              <a:cs typeface="Arial"/>
            </a:endParaRPr>
          </a:p>
          <a:p>
            <a:pPr>
              <a:lnSpc>
                <a:spcPct val="120000"/>
              </a:lnSpc>
              <a:spcAft>
                <a:spcPts val="0"/>
              </a:spcAft>
            </a:pPr>
            <a:r>
              <a:rPr lang="en-GB" sz="1100" b="1" dirty="0">
                <a:solidFill>
                  <a:srgbClr val="6CADDF"/>
                </a:solidFill>
                <a:latin typeface="Arial"/>
                <a:cs typeface="Arial"/>
              </a:rPr>
              <a:t>R: Reflective listening</a:t>
            </a:r>
            <a:endParaRPr lang="en-GB" sz="1100" i="1" u="sng" dirty="0">
              <a:solidFill>
                <a:srgbClr val="6CADDF"/>
              </a:solidFill>
              <a:latin typeface="Arial"/>
              <a:cs typeface="Arial"/>
            </a:endParaRPr>
          </a:p>
          <a:p>
            <a:pPr>
              <a:lnSpc>
                <a:spcPct val="120000"/>
              </a:lnSpc>
              <a:spcAft>
                <a:spcPts val="0"/>
              </a:spcAft>
            </a:pPr>
            <a:r>
              <a:rPr lang="en-GB" sz="1100" b="1" dirty="0">
                <a:solidFill>
                  <a:srgbClr val="093552"/>
                </a:solidFill>
                <a:latin typeface="Arial"/>
                <a:cs typeface="Arial"/>
              </a:rPr>
              <a:t>You say you feel </a:t>
            </a:r>
            <a:r>
              <a:rPr lang="en-GB" sz="1100" dirty="0">
                <a:solidFill>
                  <a:srgbClr val="093552"/>
                </a:solidFill>
                <a:latin typeface="Arial"/>
                <a:cs typeface="Arial"/>
              </a:rPr>
              <a:t>frustrated when your child refuses to take ARVs</a:t>
            </a:r>
          </a:p>
          <a:p>
            <a:pPr>
              <a:lnSpc>
                <a:spcPct val="120000"/>
              </a:lnSpc>
              <a:spcAft>
                <a:spcPts val="0"/>
              </a:spcAft>
            </a:pPr>
            <a:r>
              <a:rPr lang="en-GB" sz="1100" b="1" dirty="0">
                <a:solidFill>
                  <a:srgbClr val="093552"/>
                </a:solidFill>
                <a:latin typeface="Arial"/>
                <a:cs typeface="Arial"/>
              </a:rPr>
              <a:t>So you said you feel </a:t>
            </a:r>
            <a:r>
              <a:rPr lang="en-GB" sz="1100" dirty="0">
                <a:solidFill>
                  <a:srgbClr val="093552"/>
                </a:solidFill>
                <a:latin typeface="Arial"/>
                <a:cs typeface="Arial"/>
              </a:rPr>
              <a:t>anxious about being able to give your child ARVs at the same time every day</a:t>
            </a:r>
          </a:p>
          <a:p>
            <a:pPr>
              <a:lnSpc>
                <a:spcPct val="120000"/>
              </a:lnSpc>
              <a:spcAft>
                <a:spcPts val="0"/>
              </a:spcAft>
            </a:pPr>
            <a:r>
              <a:rPr lang="en-GB" sz="1100" b="1" dirty="0">
                <a:solidFill>
                  <a:srgbClr val="093552"/>
                </a:solidFill>
                <a:latin typeface="Arial"/>
                <a:cs typeface="Arial"/>
              </a:rPr>
              <a:t>What I hear you saying is </a:t>
            </a:r>
            <a:r>
              <a:rPr lang="en-GB" sz="1100" dirty="0">
                <a:solidFill>
                  <a:srgbClr val="093552"/>
                </a:solidFill>
                <a:latin typeface="Arial"/>
                <a:cs typeface="Arial"/>
              </a:rPr>
              <a:t>that you have so many other important things to do, it can be difficult to spend so much time giving your child ARVs.</a:t>
            </a:r>
          </a:p>
          <a:p>
            <a:pPr>
              <a:lnSpc>
                <a:spcPct val="120000"/>
              </a:lnSpc>
              <a:spcAft>
                <a:spcPts val="0"/>
              </a:spcAft>
            </a:pPr>
            <a:endParaRPr lang="en-GB" sz="700" i="1" u="sng" dirty="0">
              <a:solidFill>
                <a:srgbClr val="093552"/>
              </a:solidFill>
              <a:latin typeface="Arial"/>
              <a:cs typeface="Arial"/>
            </a:endParaRPr>
          </a:p>
          <a:p>
            <a:pPr>
              <a:lnSpc>
                <a:spcPct val="120000"/>
              </a:lnSpc>
              <a:spcAft>
                <a:spcPts val="0"/>
              </a:spcAft>
            </a:pPr>
            <a:r>
              <a:rPr lang="en-GB" sz="1100" b="1" dirty="0">
                <a:solidFill>
                  <a:srgbClr val="6CADDF"/>
                </a:solidFill>
                <a:latin typeface="Arial"/>
                <a:cs typeface="Arial"/>
              </a:rPr>
              <a:t>S: Summary statements</a:t>
            </a:r>
          </a:p>
          <a:p>
            <a:pPr>
              <a:lnSpc>
                <a:spcPct val="120000"/>
              </a:lnSpc>
              <a:spcAft>
                <a:spcPts val="0"/>
              </a:spcAft>
            </a:pPr>
            <a:r>
              <a:rPr lang="en-GB" sz="1100" b="1" dirty="0">
                <a:solidFill>
                  <a:srgbClr val="093552"/>
                </a:solidFill>
                <a:latin typeface="Arial"/>
                <a:cs typeface="Arial"/>
              </a:rPr>
              <a:t>Let me see if I understand so far. </a:t>
            </a:r>
            <a:r>
              <a:rPr lang="en-GB" sz="1100" dirty="0">
                <a:solidFill>
                  <a:srgbClr val="093552"/>
                </a:solidFill>
                <a:latin typeface="Arial"/>
                <a:cs typeface="Arial"/>
              </a:rPr>
              <a:t>You want your child to be healthy, but you are struggling to give your child ARVs because it takes too much time and you often don’t have food or the other things you need to give it the way you have been told to</a:t>
            </a:r>
          </a:p>
          <a:p>
            <a:pPr>
              <a:lnSpc>
                <a:spcPct val="120000"/>
              </a:lnSpc>
              <a:spcAft>
                <a:spcPts val="0"/>
              </a:spcAft>
            </a:pPr>
            <a:r>
              <a:rPr lang="en-GB" sz="1100" b="1" dirty="0">
                <a:solidFill>
                  <a:srgbClr val="093552"/>
                </a:solidFill>
                <a:latin typeface="Arial"/>
                <a:cs typeface="Arial"/>
              </a:rPr>
              <a:t>Here’s what I’ve heard you say, let me know if it is right. </a:t>
            </a:r>
            <a:r>
              <a:rPr lang="en-GB" sz="1100" dirty="0">
                <a:solidFill>
                  <a:srgbClr val="093552"/>
                </a:solidFill>
                <a:latin typeface="Arial"/>
                <a:cs typeface="Arial"/>
              </a:rPr>
              <a:t>Your child takes some ARVs easily but one is more difficult to give so you sometimes don’t give it</a:t>
            </a:r>
            <a:endParaRPr lang="en-GB" sz="1100" i="1" u="sng" dirty="0">
              <a:solidFill>
                <a:srgbClr val="093552"/>
              </a:solidFill>
              <a:latin typeface="Arial"/>
              <a:cs typeface="Arial"/>
            </a:endParaRPr>
          </a:p>
        </p:txBody>
      </p:sp>
      <p:sp>
        <p:nvSpPr>
          <p:cNvPr id="8" name="Rectangle 7">
            <a:extLst>
              <a:ext uri="{FF2B5EF4-FFF2-40B4-BE49-F238E27FC236}">
                <a16:creationId xmlns:a16="http://schemas.microsoft.com/office/drawing/2014/main" id="{3D1FD62F-F0CB-4A60-8B0A-BEAEDFD670ED}"/>
              </a:ext>
            </a:extLst>
          </p:cNvPr>
          <p:cNvSpPr/>
          <p:nvPr/>
        </p:nvSpPr>
        <p:spPr>
          <a:xfrm>
            <a:off x="0" y="7437549"/>
            <a:ext cx="10688638" cy="12530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EE7996-6511-43AA-9B8A-581222DECA87}"/>
              </a:ext>
            </a:extLst>
          </p:cNvPr>
          <p:cNvSpPr/>
          <p:nvPr/>
        </p:nvSpPr>
        <p:spPr>
          <a:xfrm>
            <a:off x="0" y="7437549"/>
            <a:ext cx="10688638" cy="1253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054E8A-2FD4-438F-8B0B-9ABA1E9B5DBB}"/>
              </a:ext>
            </a:extLst>
          </p:cNvPr>
          <p:cNvSpPr/>
          <p:nvPr/>
        </p:nvSpPr>
        <p:spPr>
          <a:xfrm>
            <a:off x="7086600" y="1737871"/>
            <a:ext cx="3602038" cy="3034154"/>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49318" y="1855708"/>
            <a:ext cx="3439319" cy="2708434"/>
          </a:xfrm>
          <a:prstGeom prst="rect">
            <a:avLst/>
          </a:prstGeom>
          <a:noFill/>
        </p:spPr>
        <p:txBody>
          <a:bodyPr wrap="square" rtlCol="0" anchor="ctr">
            <a:spAutoFit/>
          </a:bodyPr>
          <a:lstStyle/>
          <a:p>
            <a:pPr defTabSz="913972"/>
            <a:r>
              <a:rPr lang="en-GB" sz="1400" b="1" dirty="0">
                <a:solidFill>
                  <a:schemeClr val="bg1"/>
                </a:solidFill>
                <a:latin typeface="Arial"/>
                <a:cs typeface="Arial"/>
              </a:rPr>
              <a:t>To be most effective in counselling, use the following OARS techniques</a:t>
            </a:r>
          </a:p>
          <a:p>
            <a:pPr defTabSz="913972"/>
            <a:r>
              <a:rPr lang="en-GB" sz="1100" b="1" dirty="0">
                <a:solidFill>
                  <a:schemeClr val="bg1"/>
                </a:solidFill>
                <a:latin typeface="Arial"/>
                <a:cs typeface="Arial"/>
              </a:rPr>
              <a:t> </a:t>
            </a:r>
          </a:p>
          <a:p>
            <a:pPr defTabSz="913972"/>
            <a:r>
              <a:rPr lang="en-US" sz="3200" b="1" dirty="0">
                <a:solidFill>
                  <a:schemeClr val="bg1"/>
                </a:solidFill>
                <a:latin typeface="Arial"/>
                <a:cs typeface="Arial"/>
              </a:rPr>
              <a:t>O</a:t>
            </a:r>
            <a:r>
              <a:rPr lang="en-US" sz="2200" b="1" dirty="0">
                <a:solidFill>
                  <a:schemeClr val="bg1"/>
                </a:solidFill>
                <a:latin typeface="Arial"/>
                <a:cs typeface="Arial"/>
              </a:rPr>
              <a:t> </a:t>
            </a:r>
            <a:r>
              <a:rPr lang="en-US" sz="1200" dirty="0">
                <a:solidFill>
                  <a:schemeClr val="bg1"/>
                </a:solidFill>
                <a:latin typeface="Arial"/>
                <a:cs typeface="Arial"/>
              </a:rPr>
              <a:t> Open-ended questions</a:t>
            </a:r>
            <a:endParaRPr lang="en-US" sz="2200" b="1" dirty="0">
              <a:solidFill>
                <a:schemeClr val="bg1"/>
              </a:solidFill>
              <a:latin typeface="Arial"/>
              <a:cs typeface="Arial"/>
            </a:endParaRPr>
          </a:p>
          <a:p>
            <a:pPr defTabSz="913972"/>
            <a:r>
              <a:rPr lang="en-US" sz="3200" b="1" dirty="0">
                <a:solidFill>
                  <a:schemeClr val="bg1"/>
                </a:solidFill>
                <a:latin typeface="Arial"/>
                <a:cs typeface="Arial"/>
              </a:rPr>
              <a:t>A</a:t>
            </a:r>
            <a:r>
              <a:rPr lang="en-US" sz="2200" b="1" dirty="0">
                <a:solidFill>
                  <a:schemeClr val="bg1"/>
                </a:solidFill>
                <a:latin typeface="Arial"/>
                <a:cs typeface="Arial"/>
              </a:rPr>
              <a:t>  </a:t>
            </a:r>
            <a:r>
              <a:rPr lang="en-US" sz="1200" dirty="0">
                <a:solidFill>
                  <a:schemeClr val="bg1"/>
                </a:solidFill>
                <a:latin typeface="Arial"/>
                <a:cs typeface="Arial"/>
              </a:rPr>
              <a:t>Affirmation</a:t>
            </a:r>
            <a:endParaRPr lang="en-US" sz="2200" b="1" dirty="0">
              <a:solidFill>
                <a:schemeClr val="bg1"/>
              </a:solidFill>
              <a:latin typeface="Arial"/>
              <a:cs typeface="Arial"/>
            </a:endParaRPr>
          </a:p>
          <a:p>
            <a:pPr defTabSz="913972"/>
            <a:r>
              <a:rPr lang="en-US" sz="3200" b="1" dirty="0">
                <a:solidFill>
                  <a:schemeClr val="bg1"/>
                </a:solidFill>
                <a:latin typeface="Arial"/>
                <a:cs typeface="Arial"/>
              </a:rPr>
              <a:t>R</a:t>
            </a:r>
            <a:r>
              <a:rPr lang="en-US" sz="2200" b="1" dirty="0">
                <a:solidFill>
                  <a:schemeClr val="bg1"/>
                </a:solidFill>
                <a:latin typeface="Arial"/>
                <a:cs typeface="Arial"/>
              </a:rPr>
              <a:t>  </a:t>
            </a:r>
            <a:r>
              <a:rPr lang="en-US" sz="1200" dirty="0">
                <a:solidFill>
                  <a:schemeClr val="bg1"/>
                </a:solidFill>
                <a:latin typeface="Arial"/>
                <a:cs typeface="Arial"/>
              </a:rPr>
              <a:t>Reflective listening</a:t>
            </a:r>
            <a:endParaRPr lang="en-US" sz="2200" b="1" dirty="0">
              <a:solidFill>
                <a:schemeClr val="bg1"/>
              </a:solidFill>
              <a:latin typeface="Arial"/>
              <a:cs typeface="Arial"/>
            </a:endParaRPr>
          </a:p>
          <a:p>
            <a:pPr defTabSz="913972"/>
            <a:r>
              <a:rPr lang="en-US" sz="3200" b="1" dirty="0">
                <a:solidFill>
                  <a:schemeClr val="bg1"/>
                </a:solidFill>
                <a:latin typeface="Arial"/>
                <a:cs typeface="Arial"/>
              </a:rPr>
              <a:t>S</a:t>
            </a:r>
            <a:r>
              <a:rPr lang="en-US" sz="2200" b="1" dirty="0">
                <a:solidFill>
                  <a:schemeClr val="bg1"/>
                </a:solidFill>
                <a:latin typeface="Arial"/>
                <a:cs typeface="Arial"/>
              </a:rPr>
              <a:t>  </a:t>
            </a:r>
            <a:r>
              <a:rPr lang="en-US" sz="1200" dirty="0">
                <a:solidFill>
                  <a:schemeClr val="bg1"/>
                </a:solidFill>
                <a:latin typeface="Arial"/>
                <a:cs typeface="Arial"/>
              </a:rPr>
              <a:t>Summary statements</a:t>
            </a:r>
            <a:endParaRPr lang="en-US" sz="2200" b="1" dirty="0">
              <a:solidFill>
                <a:schemeClr val="bg1"/>
              </a:solidFill>
              <a:latin typeface="Arial"/>
              <a:cs typeface="Arial"/>
            </a:endParaRPr>
          </a:p>
        </p:txBody>
      </p:sp>
    </p:spTree>
    <p:extLst>
      <p:ext uri="{BB962C8B-B14F-4D97-AF65-F5344CB8AC3E}">
        <p14:creationId xmlns:p14="http://schemas.microsoft.com/office/powerpoint/2010/main" val="404260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63F02C-EBAB-9C4E-8FD7-0F34CE15E0E1}"/>
              </a:ext>
            </a:extLst>
          </p:cNvPr>
          <p:cNvSpPr>
            <a:spLocks noGrp="1"/>
          </p:cNvSpPr>
          <p:nvPr>
            <p:ph sz="half" idx="2"/>
          </p:nvPr>
        </p:nvSpPr>
        <p:spPr/>
        <p:txBody>
          <a:bodyPr/>
          <a:lstStyle/>
          <a:p>
            <a:r>
              <a:rPr lang="en-US" dirty="0"/>
              <a:t>Hold the sachet up so the notches are on the top and the granules settle to the bottom.</a:t>
            </a:r>
          </a:p>
          <a:p>
            <a:endParaRPr lang="en-US" dirty="0"/>
          </a:p>
        </p:txBody>
      </p:sp>
      <p:sp>
        <p:nvSpPr>
          <p:cNvPr id="4" name="Title 3">
            <a:extLst>
              <a:ext uri="{FF2B5EF4-FFF2-40B4-BE49-F238E27FC236}">
                <a16:creationId xmlns:a16="http://schemas.microsoft.com/office/drawing/2014/main" id="{B453CF25-A6A9-1243-90D9-5BDDD645B940}"/>
              </a:ext>
            </a:extLst>
          </p:cNvPr>
          <p:cNvSpPr>
            <a:spLocks noGrp="1"/>
          </p:cNvSpPr>
          <p:nvPr>
            <p:ph type="title"/>
          </p:nvPr>
        </p:nvSpPr>
        <p:spPr/>
        <p:txBody>
          <a:bodyPr/>
          <a:lstStyle/>
          <a:p>
            <a:r>
              <a:rPr lang="en-US" dirty="0"/>
              <a:t>Preparing to give the granules with soft food</a:t>
            </a:r>
          </a:p>
        </p:txBody>
      </p:sp>
      <p:sp>
        <p:nvSpPr>
          <p:cNvPr id="6" name="Content Placeholder 5">
            <a:extLst>
              <a:ext uri="{FF2B5EF4-FFF2-40B4-BE49-F238E27FC236}">
                <a16:creationId xmlns:a16="http://schemas.microsoft.com/office/drawing/2014/main" id="{3ECC50FC-9394-0D42-AA78-3F5DE03C33D5}"/>
              </a:ext>
            </a:extLst>
          </p:cNvPr>
          <p:cNvSpPr>
            <a:spLocks noGrp="1"/>
          </p:cNvSpPr>
          <p:nvPr>
            <p:ph sz="half" idx="10"/>
          </p:nvPr>
        </p:nvSpPr>
        <p:spPr/>
        <p:txBody>
          <a:bodyPr/>
          <a:lstStyle/>
          <a:p>
            <a:r>
              <a:rPr lang="en-US" dirty="0"/>
              <a:t>Start at the notch and carefully tear the top of the first sachet of granules open and empty all the granules into the empty bowl or cup.</a:t>
            </a:r>
          </a:p>
          <a:p>
            <a:endParaRPr lang="en-US" dirty="0"/>
          </a:p>
        </p:txBody>
      </p:sp>
      <p:sp>
        <p:nvSpPr>
          <p:cNvPr id="7" name="Content Placeholder 6">
            <a:extLst>
              <a:ext uri="{FF2B5EF4-FFF2-40B4-BE49-F238E27FC236}">
                <a16:creationId xmlns:a16="http://schemas.microsoft.com/office/drawing/2014/main" id="{2A0696D0-7507-D944-877F-0D65A0C634AE}"/>
              </a:ext>
            </a:extLst>
          </p:cNvPr>
          <p:cNvSpPr>
            <a:spLocks noGrp="1"/>
          </p:cNvSpPr>
          <p:nvPr>
            <p:ph sz="half" idx="11"/>
          </p:nvPr>
        </p:nvSpPr>
        <p:spPr/>
        <p:txBody>
          <a:bodyPr/>
          <a:lstStyle/>
          <a:p>
            <a:r>
              <a:rPr lang="en-US" dirty="0"/>
              <a:t>Tear the sachet and empty the granules into a bowl. </a:t>
            </a:r>
          </a:p>
          <a:p>
            <a:endParaRPr lang="en-US" dirty="0"/>
          </a:p>
        </p:txBody>
      </p:sp>
      <p:sp>
        <p:nvSpPr>
          <p:cNvPr id="8" name="Content Placeholder 7">
            <a:extLst>
              <a:ext uri="{FF2B5EF4-FFF2-40B4-BE49-F238E27FC236}">
                <a16:creationId xmlns:a16="http://schemas.microsoft.com/office/drawing/2014/main" id="{C23BF110-99BA-D046-BEA9-7CFC2BDD2AB6}"/>
              </a:ext>
            </a:extLst>
          </p:cNvPr>
          <p:cNvSpPr>
            <a:spLocks noGrp="1"/>
          </p:cNvSpPr>
          <p:nvPr>
            <p:ph sz="half" idx="12"/>
          </p:nvPr>
        </p:nvSpPr>
        <p:spPr/>
        <p:txBody>
          <a:bodyPr/>
          <a:lstStyle/>
          <a:p>
            <a:pPr marL="285750" indent="-285750" fontAlgn="ctr"/>
            <a:r>
              <a:rPr lang="en-US" dirty="0"/>
              <a:t>Once the sachet is opened, pour the granules over the food in the small bowl. </a:t>
            </a:r>
          </a:p>
          <a:p>
            <a:pPr marL="285750" indent="-285750" fontAlgn="ctr"/>
            <a:r>
              <a:rPr lang="en-US" dirty="0"/>
              <a:t>Tap the bottom of the packet to make sure it is emptied completely.</a:t>
            </a:r>
          </a:p>
          <a:p>
            <a:endParaRPr lang="en-US" dirty="0"/>
          </a:p>
        </p:txBody>
      </p:sp>
      <p:sp>
        <p:nvSpPr>
          <p:cNvPr id="9" name="Title 2">
            <a:extLst>
              <a:ext uri="{FF2B5EF4-FFF2-40B4-BE49-F238E27FC236}">
                <a16:creationId xmlns:a16="http://schemas.microsoft.com/office/drawing/2014/main" id="{B9864055-AFA0-AD4D-AC00-643E429AFAE8}"/>
              </a:ext>
            </a:extLst>
          </p:cNvPr>
          <p:cNvSpPr txBox="1">
            <a:spLocks/>
          </p:cNvSpPr>
          <p:nvPr/>
        </p:nvSpPr>
        <p:spPr>
          <a:xfrm>
            <a:off x="7706519" y="4010025"/>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10" name="Title 2">
            <a:extLst>
              <a:ext uri="{FF2B5EF4-FFF2-40B4-BE49-F238E27FC236}">
                <a16:creationId xmlns:a16="http://schemas.microsoft.com/office/drawing/2014/main" id="{E04168C4-005D-6D4D-9461-42B2B233FAD5}"/>
              </a:ext>
            </a:extLst>
          </p:cNvPr>
          <p:cNvSpPr txBox="1">
            <a:spLocks/>
          </p:cNvSpPr>
          <p:nvPr/>
        </p:nvSpPr>
        <p:spPr>
          <a:xfrm>
            <a:off x="4658519" y="1419225"/>
            <a:ext cx="2043035" cy="38529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sp>
        <p:nvSpPr>
          <p:cNvPr id="11" name="Title 2">
            <a:extLst>
              <a:ext uri="{FF2B5EF4-FFF2-40B4-BE49-F238E27FC236}">
                <a16:creationId xmlns:a16="http://schemas.microsoft.com/office/drawing/2014/main" id="{E4D8F3BA-223E-7044-9F71-2D7C8D57C781}"/>
              </a:ext>
            </a:extLst>
          </p:cNvPr>
          <p:cNvSpPr txBox="1">
            <a:spLocks/>
          </p:cNvSpPr>
          <p:nvPr/>
        </p:nvSpPr>
        <p:spPr>
          <a:xfrm>
            <a:off x="1305719" y="1419225"/>
            <a:ext cx="2197995" cy="38100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Demonstrate</a:t>
            </a:r>
          </a:p>
        </p:txBody>
      </p:sp>
      <p:pic>
        <p:nvPicPr>
          <p:cNvPr id="12" name="Picture 11" descr="A close up of a logo&#10;&#10;Description automatically generated">
            <a:extLst>
              <a:ext uri="{FF2B5EF4-FFF2-40B4-BE49-F238E27FC236}">
                <a16:creationId xmlns:a16="http://schemas.microsoft.com/office/drawing/2014/main" id="{4D4D9769-B221-D148-8232-F78F8AD64C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4519" y="3933825"/>
            <a:ext cx="453712" cy="453712"/>
          </a:xfrm>
          <a:prstGeom prst="rect">
            <a:avLst/>
          </a:prstGeom>
        </p:spPr>
      </p:pic>
      <p:pic>
        <p:nvPicPr>
          <p:cNvPr id="13" name="Picture 12">
            <a:extLst>
              <a:ext uri="{FF2B5EF4-FFF2-40B4-BE49-F238E27FC236}">
                <a16:creationId xmlns:a16="http://schemas.microsoft.com/office/drawing/2014/main" id="{FD113482-3546-494E-A214-114EA3447C4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48201" y="1114425"/>
            <a:ext cx="842009" cy="842009"/>
          </a:xfrm>
          <a:prstGeom prst="rect">
            <a:avLst/>
          </a:prstGeom>
        </p:spPr>
      </p:pic>
      <p:pic>
        <p:nvPicPr>
          <p:cNvPr id="14" name="Picture 13">
            <a:extLst>
              <a:ext uri="{FF2B5EF4-FFF2-40B4-BE49-F238E27FC236}">
                <a16:creationId xmlns:a16="http://schemas.microsoft.com/office/drawing/2014/main" id="{038D6AE8-AEB6-8C4E-9629-537E3255A17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4557" y="1284628"/>
            <a:ext cx="730686" cy="730686"/>
          </a:xfrm>
          <a:prstGeom prst="rect">
            <a:avLst/>
          </a:prstGeom>
        </p:spPr>
      </p:pic>
      <p:sp>
        <p:nvSpPr>
          <p:cNvPr id="15" name="Title 2">
            <a:extLst>
              <a:ext uri="{FF2B5EF4-FFF2-40B4-BE49-F238E27FC236}">
                <a16:creationId xmlns:a16="http://schemas.microsoft.com/office/drawing/2014/main" id="{16EEC441-12B4-394A-ACB4-04ADA5030380}"/>
              </a:ext>
            </a:extLst>
          </p:cNvPr>
          <p:cNvSpPr txBox="1">
            <a:spLocks/>
          </p:cNvSpPr>
          <p:nvPr/>
        </p:nvSpPr>
        <p:spPr>
          <a:xfrm>
            <a:off x="7706519" y="1419226"/>
            <a:ext cx="2197995" cy="38100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Demonstrate</a:t>
            </a:r>
          </a:p>
        </p:txBody>
      </p:sp>
      <p:pic>
        <p:nvPicPr>
          <p:cNvPr id="16" name="Picture 15">
            <a:extLst>
              <a:ext uri="{FF2B5EF4-FFF2-40B4-BE49-F238E27FC236}">
                <a16:creationId xmlns:a16="http://schemas.microsoft.com/office/drawing/2014/main" id="{9DCECB36-FFDD-CA43-B880-1C9847A153A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75357" y="1208428"/>
            <a:ext cx="730686" cy="730686"/>
          </a:xfrm>
          <a:prstGeom prst="rect">
            <a:avLst/>
          </a:prstGeom>
        </p:spPr>
      </p:pic>
      <p:sp>
        <p:nvSpPr>
          <p:cNvPr id="17" name="Rectangle 16">
            <a:extLst>
              <a:ext uri="{FF2B5EF4-FFF2-40B4-BE49-F238E27FC236}">
                <a16:creationId xmlns:a16="http://schemas.microsoft.com/office/drawing/2014/main" id="{AEE2711B-ABB1-E747-9DF3-AD8E1FC6B661}"/>
              </a:ext>
            </a:extLst>
          </p:cNvPr>
          <p:cNvSpPr/>
          <p:nvPr/>
        </p:nvSpPr>
        <p:spPr>
          <a:xfrm>
            <a:off x="0" y="73914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468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E7B337-1DCA-3349-A766-8AF8439C2858}"/>
              </a:ext>
            </a:extLst>
          </p:cNvPr>
          <p:cNvPicPr>
            <a:picLocks noChangeAspect="1"/>
          </p:cNvPicPr>
          <p:nvPr/>
        </p:nvPicPr>
        <p:blipFill>
          <a:blip r:embed="rId2"/>
          <a:stretch>
            <a:fillRect/>
          </a:stretch>
        </p:blipFill>
        <p:spPr>
          <a:xfrm>
            <a:off x="4705320" y="1927748"/>
            <a:ext cx="5285768" cy="4240706"/>
          </a:xfrm>
          <a:prstGeom prst="rect">
            <a:avLst/>
          </a:prstGeom>
        </p:spPr>
      </p:pic>
      <p:sp>
        <p:nvSpPr>
          <p:cNvPr id="2" name="Content Placeholder 1">
            <a:extLst>
              <a:ext uri="{FF2B5EF4-FFF2-40B4-BE49-F238E27FC236}">
                <a16:creationId xmlns:a16="http://schemas.microsoft.com/office/drawing/2014/main" id="{7C87FF2B-79F8-0F4D-BD72-190DC16DC46D}"/>
              </a:ext>
            </a:extLst>
          </p:cNvPr>
          <p:cNvSpPr>
            <a:spLocks noGrp="1"/>
          </p:cNvSpPr>
          <p:nvPr>
            <p:ph sz="half" idx="2"/>
          </p:nvPr>
        </p:nvSpPr>
        <p:spPr>
          <a:xfrm>
            <a:off x="766292" y="1648822"/>
            <a:ext cx="4578027" cy="4798559"/>
          </a:xfrm>
        </p:spPr>
        <p:txBody>
          <a:bodyPr/>
          <a:lstStyle/>
          <a:p>
            <a:pPr fontAlgn="ctr"/>
            <a:r>
              <a:rPr lang="en-US" dirty="0"/>
              <a:t>Stir the granules into the food and feed the mixture immediately after stirring to your child using the spoon</a:t>
            </a:r>
          </a:p>
          <a:p>
            <a:r>
              <a:rPr lang="en-US" dirty="0"/>
              <a:t>It is important that your child takes the entire mixture that is    in the bowl</a:t>
            </a:r>
          </a:p>
          <a:p>
            <a:endParaRPr lang="en-US" dirty="0"/>
          </a:p>
        </p:txBody>
      </p:sp>
      <p:sp>
        <p:nvSpPr>
          <p:cNvPr id="3" name="Title 2">
            <a:extLst>
              <a:ext uri="{FF2B5EF4-FFF2-40B4-BE49-F238E27FC236}">
                <a16:creationId xmlns:a16="http://schemas.microsoft.com/office/drawing/2014/main" id="{82FD82A4-56A3-784C-9380-14524ECB91CB}"/>
              </a:ext>
            </a:extLst>
          </p:cNvPr>
          <p:cNvSpPr>
            <a:spLocks noGrp="1"/>
          </p:cNvSpPr>
          <p:nvPr>
            <p:ph type="title"/>
          </p:nvPr>
        </p:nvSpPr>
        <p:spPr/>
        <p:txBody>
          <a:bodyPr/>
          <a:lstStyle/>
          <a:p>
            <a:r>
              <a:rPr lang="en-US" dirty="0"/>
              <a:t>LPV/r oral granules: </a:t>
            </a:r>
            <a:br>
              <a:rPr lang="en-US" dirty="0"/>
            </a:br>
            <a:r>
              <a:rPr lang="en-US" dirty="0"/>
              <a:t>Administering the mixture of granules</a:t>
            </a:r>
          </a:p>
        </p:txBody>
      </p:sp>
      <p:sp>
        <p:nvSpPr>
          <p:cNvPr id="5" name="Rectangle 4">
            <a:extLst>
              <a:ext uri="{FF2B5EF4-FFF2-40B4-BE49-F238E27FC236}">
                <a16:creationId xmlns:a16="http://schemas.microsoft.com/office/drawing/2014/main" id="{C924BEC1-6EC7-D64A-B26C-BBC77DE93CC8}"/>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315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00144B-43DC-0C4E-8992-F260A981A606}"/>
              </a:ext>
            </a:extLst>
          </p:cNvPr>
          <p:cNvSpPr>
            <a:spLocks noGrp="1"/>
          </p:cNvSpPr>
          <p:nvPr>
            <p:ph sz="half" idx="2"/>
          </p:nvPr>
        </p:nvSpPr>
        <p:spPr/>
        <p:txBody>
          <a:bodyPr/>
          <a:lstStyle/>
          <a:p>
            <a:r>
              <a:rPr lang="en-US" dirty="0"/>
              <a:t>Stir the granules into the food and immediately feed the mixture to your child using the spoon.</a:t>
            </a:r>
          </a:p>
          <a:p>
            <a:endParaRPr lang="en-US" dirty="0"/>
          </a:p>
        </p:txBody>
      </p:sp>
      <p:sp>
        <p:nvSpPr>
          <p:cNvPr id="3" name="Title 2">
            <a:extLst>
              <a:ext uri="{FF2B5EF4-FFF2-40B4-BE49-F238E27FC236}">
                <a16:creationId xmlns:a16="http://schemas.microsoft.com/office/drawing/2014/main" id="{B783D509-2FC7-4748-86C9-788DEF1B448D}"/>
              </a:ext>
            </a:extLst>
          </p:cNvPr>
          <p:cNvSpPr>
            <a:spLocks noGrp="1"/>
          </p:cNvSpPr>
          <p:nvPr>
            <p:ph type="title"/>
          </p:nvPr>
        </p:nvSpPr>
        <p:spPr/>
        <p:txBody>
          <a:bodyPr/>
          <a:lstStyle/>
          <a:p>
            <a:r>
              <a:rPr lang="en-US" dirty="0"/>
              <a:t>LPV/r oral granules: </a:t>
            </a:r>
            <a:br>
              <a:rPr lang="en-US" dirty="0"/>
            </a:br>
            <a:r>
              <a:rPr lang="en-US" dirty="0"/>
              <a:t>Administering the mixture of granules</a:t>
            </a:r>
          </a:p>
        </p:txBody>
      </p:sp>
      <p:sp>
        <p:nvSpPr>
          <p:cNvPr id="4" name="Content Placeholder 3">
            <a:extLst>
              <a:ext uri="{FF2B5EF4-FFF2-40B4-BE49-F238E27FC236}">
                <a16:creationId xmlns:a16="http://schemas.microsoft.com/office/drawing/2014/main" id="{5F86632B-FE7F-7C4C-99D5-F263EB1BC90E}"/>
              </a:ext>
            </a:extLst>
          </p:cNvPr>
          <p:cNvSpPr>
            <a:spLocks noGrp="1"/>
          </p:cNvSpPr>
          <p:nvPr>
            <p:ph sz="half" idx="10"/>
          </p:nvPr>
        </p:nvSpPr>
        <p:spPr/>
        <p:txBody>
          <a:bodyPr/>
          <a:lstStyle/>
          <a:p>
            <a:r>
              <a:rPr lang="en-US" dirty="0"/>
              <a:t>It is important the the mixture be given quickly before the granules develop a bad taste.</a:t>
            </a:r>
          </a:p>
          <a:p>
            <a:endParaRPr lang="en-US" dirty="0"/>
          </a:p>
        </p:txBody>
      </p:sp>
      <p:sp>
        <p:nvSpPr>
          <p:cNvPr id="5" name="Content Placeholder 4">
            <a:extLst>
              <a:ext uri="{FF2B5EF4-FFF2-40B4-BE49-F238E27FC236}">
                <a16:creationId xmlns:a16="http://schemas.microsoft.com/office/drawing/2014/main" id="{5BB9E4A2-B2CB-9C45-9812-57C06B96D3AC}"/>
              </a:ext>
            </a:extLst>
          </p:cNvPr>
          <p:cNvSpPr>
            <a:spLocks noGrp="1"/>
          </p:cNvSpPr>
          <p:nvPr>
            <p:ph sz="half" idx="11"/>
          </p:nvPr>
        </p:nvSpPr>
        <p:spPr>
          <a:xfrm>
            <a:off x="7159827" y="1955304"/>
            <a:ext cx="2743614" cy="4340721"/>
          </a:xfrm>
        </p:spPr>
        <p:txBody>
          <a:bodyPr>
            <a:normAutofit/>
          </a:bodyPr>
          <a:lstStyle/>
          <a:p>
            <a:pPr marL="285750" indent="-285750" fontAlgn="ctr"/>
            <a:r>
              <a:rPr lang="en-US" dirty="0"/>
              <a:t>Your child should be able to quickly swallow the amount of the mixture in one or two spoonful’s of food. </a:t>
            </a:r>
          </a:p>
          <a:p>
            <a:pPr marL="285750" indent="-285750" fontAlgn="ctr"/>
            <a:r>
              <a:rPr lang="en-US" dirty="0"/>
              <a:t>It is important to make sure your child eats the entire mixture of granules and food.  </a:t>
            </a:r>
          </a:p>
          <a:p>
            <a:pPr marL="285750" indent="-285750" fontAlgn="ctr"/>
            <a:r>
              <a:rPr lang="en-US" dirty="0"/>
              <a:t>If a bad taste develops you can follow each spoonful of mixture with plain food or something else that he/she enjoys eating.  </a:t>
            </a:r>
          </a:p>
          <a:p>
            <a:pPr marL="285750" indent="-285750" fontAlgn="ctr"/>
            <a:r>
              <a:rPr lang="en-US" dirty="0"/>
              <a:t>This helps to remove any bad taste from the granules and make sure all the granules are swallowed.</a:t>
            </a:r>
          </a:p>
          <a:p>
            <a:endParaRPr lang="en-US" dirty="0"/>
          </a:p>
        </p:txBody>
      </p:sp>
      <p:sp>
        <p:nvSpPr>
          <p:cNvPr id="6" name="Title 2">
            <a:extLst>
              <a:ext uri="{FF2B5EF4-FFF2-40B4-BE49-F238E27FC236}">
                <a16:creationId xmlns:a16="http://schemas.microsoft.com/office/drawing/2014/main" id="{ECA8D8DE-C42F-A641-BD03-36DD1EB0C105}"/>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7" name="Title 2">
            <a:extLst>
              <a:ext uri="{FF2B5EF4-FFF2-40B4-BE49-F238E27FC236}">
                <a16:creationId xmlns:a16="http://schemas.microsoft.com/office/drawing/2014/main" id="{F3A821F6-867F-FC47-96C7-073609161E48}"/>
              </a:ext>
            </a:extLst>
          </p:cNvPr>
          <p:cNvSpPr txBox="1">
            <a:spLocks/>
          </p:cNvSpPr>
          <p:nvPr/>
        </p:nvSpPr>
        <p:spPr>
          <a:xfrm>
            <a:off x="4658519" y="1419518"/>
            <a:ext cx="2043035" cy="456907"/>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8" name="Picture 7" descr="A close up of a logo&#10;&#10;Description automatically generated">
            <a:extLst>
              <a:ext uri="{FF2B5EF4-FFF2-40B4-BE49-F238E27FC236}">
                <a16:creationId xmlns:a16="http://schemas.microsoft.com/office/drawing/2014/main" id="{6D15D134-CC5A-AA4E-AD03-7C90B776EDE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9" name="Picture 8">
            <a:extLst>
              <a:ext uri="{FF2B5EF4-FFF2-40B4-BE49-F238E27FC236}">
                <a16:creationId xmlns:a16="http://schemas.microsoft.com/office/drawing/2014/main" id="{122DBAC7-D186-3447-972E-7FF26AC170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48201" y="1114425"/>
            <a:ext cx="842009" cy="842009"/>
          </a:xfrm>
          <a:prstGeom prst="rect">
            <a:avLst/>
          </a:prstGeom>
        </p:spPr>
      </p:pic>
      <p:sp>
        <p:nvSpPr>
          <p:cNvPr id="10" name="Title 2">
            <a:extLst>
              <a:ext uri="{FF2B5EF4-FFF2-40B4-BE49-F238E27FC236}">
                <a16:creationId xmlns:a16="http://schemas.microsoft.com/office/drawing/2014/main" id="{909EC322-4E89-544C-AC68-B3FDBAD26A68}"/>
              </a:ext>
            </a:extLst>
          </p:cNvPr>
          <p:cNvSpPr txBox="1">
            <a:spLocks/>
          </p:cNvSpPr>
          <p:nvPr/>
        </p:nvSpPr>
        <p:spPr>
          <a:xfrm>
            <a:off x="7706519" y="1419225"/>
            <a:ext cx="2197995" cy="385293"/>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pic>
        <p:nvPicPr>
          <p:cNvPr id="11" name="Picture 10" descr="A close up of a logo&#10;&#10;Description automatically generated">
            <a:extLst>
              <a:ext uri="{FF2B5EF4-FFF2-40B4-BE49-F238E27FC236}">
                <a16:creationId xmlns:a16="http://schemas.microsoft.com/office/drawing/2014/main" id="{91BE14F5-0179-1140-8B4E-47A5A10CAD7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15139" y="1279067"/>
            <a:ext cx="453712" cy="565565"/>
          </a:xfrm>
          <a:prstGeom prst="rect">
            <a:avLst/>
          </a:prstGeom>
        </p:spPr>
      </p:pic>
      <p:sp>
        <p:nvSpPr>
          <p:cNvPr id="12" name="Rectangle 11">
            <a:extLst>
              <a:ext uri="{FF2B5EF4-FFF2-40B4-BE49-F238E27FC236}">
                <a16:creationId xmlns:a16="http://schemas.microsoft.com/office/drawing/2014/main" id="{722FD4E3-7F91-3B40-95E6-3C5FA5DB79A7}"/>
              </a:ext>
            </a:extLst>
          </p:cNvPr>
          <p:cNvSpPr/>
          <p:nvPr/>
        </p:nvSpPr>
        <p:spPr>
          <a:xfrm>
            <a:off x="0" y="73914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901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5BFFD-74DE-6548-A108-7399BC90ED4F}"/>
              </a:ext>
            </a:extLst>
          </p:cNvPr>
          <p:cNvSpPr>
            <a:spLocks noGrp="1"/>
          </p:cNvSpPr>
          <p:nvPr>
            <p:ph sz="half" idx="2"/>
          </p:nvPr>
        </p:nvSpPr>
        <p:spPr/>
        <p:txBody>
          <a:bodyPr/>
          <a:lstStyle/>
          <a:p>
            <a:r>
              <a:rPr lang="en-US" dirty="0"/>
              <a:t>Granules can also be given with any liquid such as milk, juice or clean water if there is no food available</a:t>
            </a:r>
          </a:p>
          <a:p>
            <a:endParaRPr lang="en-US" dirty="0"/>
          </a:p>
        </p:txBody>
      </p:sp>
      <p:sp>
        <p:nvSpPr>
          <p:cNvPr id="3" name="Title 2">
            <a:extLst>
              <a:ext uri="{FF2B5EF4-FFF2-40B4-BE49-F238E27FC236}">
                <a16:creationId xmlns:a16="http://schemas.microsoft.com/office/drawing/2014/main" id="{EBFCD79E-C8BA-E343-B2BF-1E1C8C164A7C}"/>
              </a:ext>
            </a:extLst>
          </p:cNvPr>
          <p:cNvSpPr>
            <a:spLocks noGrp="1"/>
          </p:cNvSpPr>
          <p:nvPr>
            <p:ph type="title"/>
          </p:nvPr>
        </p:nvSpPr>
        <p:spPr/>
        <p:txBody>
          <a:bodyPr/>
          <a:lstStyle/>
          <a:p>
            <a:r>
              <a:rPr lang="en-US" dirty="0"/>
              <a:t>Giving granules with liquid</a:t>
            </a:r>
          </a:p>
        </p:txBody>
      </p:sp>
      <p:pic>
        <p:nvPicPr>
          <p:cNvPr id="4" name="Picture 3">
            <a:extLst>
              <a:ext uri="{FF2B5EF4-FFF2-40B4-BE49-F238E27FC236}">
                <a16:creationId xmlns:a16="http://schemas.microsoft.com/office/drawing/2014/main" id="{AB335BDB-7DFE-B746-A2A1-16C61CBBF79F}"/>
              </a:ext>
            </a:extLst>
          </p:cNvPr>
          <p:cNvPicPr>
            <a:picLocks noChangeAspect="1"/>
          </p:cNvPicPr>
          <p:nvPr/>
        </p:nvPicPr>
        <p:blipFill>
          <a:blip r:embed="rId2"/>
          <a:stretch>
            <a:fillRect/>
          </a:stretch>
        </p:blipFill>
        <p:spPr>
          <a:xfrm>
            <a:off x="1153319" y="1457325"/>
            <a:ext cx="3329116" cy="4648200"/>
          </a:xfrm>
          <a:prstGeom prst="rect">
            <a:avLst/>
          </a:prstGeom>
        </p:spPr>
      </p:pic>
      <p:sp>
        <p:nvSpPr>
          <p:cNvPr id="5" name="Rectangle 4">
            <a:extLst>
              <a:ext uri="{FF2B5EF4-FFF2-40B4-BE49-F238E27FC236}">
                <a16:creationId xmlns:a16="http://schemas.microsoft.com/office/drawing/2014/main" id="{A6025469-EDAA-B345-83B3-5B753D566D9B}"/>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506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914F9-D692-A24D-8064-ED6C91826B77}"/>
              </a:ext>
            </a:extLst>
          </p:cNvPr>
          <p:cNvSpPr>
            <a:spLocks noGrp="1"/>
          </p:cNvSpPr>
          <p:nvPr>
            <p:ph sz="half" idx="2"/>
          </p:nvPr>
        </p:nvSpPr>
        <p:spPr/>
        <p:txBody>
          <a:bodyPr/>
          <a:lstStyle/>
          <a:p>
            <a:r>
              <a:rPr lang="en-US" dirty="0"/>
              <a:t>Granules can also be given with any liquid such as milk, juice or clean water.</a:t>
            </a:r>
          </a:p>
          <a:p>
            <a:endParaRPr lang="en-US" dirty="0"/>
          </a:p>
        </p:txBody>
      </p:sp>
      <p:sp>
        <p:nvSpPr>
          <p:cNvPr id="3" name="Title 2">
            <a:extLst>
              <a:ext uri="{FF2B5EF4-FFF2-40B4-BE49-F238E27FC236}">
                <a16:creationId xmlns:a16="http://schemas.microsoft.com/office/drawing/2014/main" id="{9E64D040-B54C-3743-A422-3E64723A721C}"/>
              </a:ext>
            </a:extLst>
          </p:cNvPr>
          <p:cNvSpPr>
            <a:spLocks noGrp="1"/>
          </p:cNvSpPr>
          <p:nvPr>
            <p:ph type="title"/>
          </p:nvPr>
        </p:nvSpPr>
        <p:spPr/>
        <p:txBody>
          <a:bodyPr/>
          <a:lstStyle/>
          <a:p>
            <a:r>
              <a:rPr lang="en-US" dirty="0"/>
              <a:t>Giving granules with liquid</a:t>
            </a:r>
          </a:p>
        </p:txBody>
      </p:sp>
      <p:sp>
        <p:nvSpPr>
          <p:cNvPr id="4" name="Content Placeholder 3">
            <a:extLst>
              <a:ext uri="{FF2B5EF4-FFF2-40B4-BE49-F238E27FC236}">
                <a16:creationId xmlns:a16="http://schemas.microsoft.com/office/drawing/2014/main" id="{06C42DFA-64DF-924C-9A18-2488C043EF4A}"/>
              </a:ext>
            </a:extLst>
          </p:cNvPr>
          <p:cNvSpPr>
            <a:spLocks noGrp="1"/>
          </p:cNvSpPr>
          <p:nvPr>
            <p:ph sz="half" idx="10"/>
          </p:nvPr>
        </p:nvSpPr>
        <p:spPr/>
        <p:txBody>
          <a:bodyPr/>
          <a:lstStyle/>
          <a:p>
            <a:r>
              <a:rPr lang="en-US" dirty="0"/>
              <a:t>Instead of soft foods, you can empty a sachet of granules into a bowl or cup, pour a small amount of liquid over it and mix with a spoon.</a:t>
            </a:r>
          </a:p>
          <a:p>
            <a:endParaRPr lang="en-US" dirty="0"/>
          </a:p>
        </p:txBody>
      </p:sp>
      <p:sp>
        <p:nvSpPr>
          <p:cNvPr id="5" name="Content Placeholder 4">
            <a:extLst>
              <a:ext uri="{FF2B5EF4-FFF2-40B4-BE49-F238E27FC236}">
                <a16:creationId xmlns:a16="http://schemas.microsoft.com/office/drawing/2014/main" id="{BB511652-9397-FC40-8ACD-AB38D3676E01}"/>
              </a:ext>
            </a:extLst>
          </p:cNvPr>
          <p:cNvSpPr>
            <a:spLocks noGrp="1"/>
          </p:cNvSpPr>
          <p:nvPr>
            <p:ph sz="half" idx="11"/>
          </p:nvPr>
        </p:nvSpPr>
        <p:spPr/>
        <p:txBody>
          <a:bodyPr/>
          <a:lstStyle/>
          <a:p>
            <a:r>
              <a:rPr lang="en-US" dirty="0"/>
              <a:t>You can let your child drink from the cup or feed the mixture to your child with the spoon.</a:t>
            </a:r>
          </a:p>
          <a:p>
            <a:endParaRPr lang="en-US" dirty="0"/>
          </a:p>
        </p:txBody>
      </p:sp>
      <p:sp>
        <p:nvSpPr>
          <p:cNvPr id="6" name="Content Placeholder 5">
            <a:extLst>
              <a:ext uri="{FF2B5EF4-FFF2-40B4-BE49-F238E27FC236}">
                <a16:creationId xmlns:a16="http://schemas.microsoft.com/office/drawing/2014/main" id="{F936BF26-76E0-FA47-A247-3D4EB32CBC5B}"/>
              </a:ext>
            </a:extLst>
          </p:cNvPr>
          <p:cNvSpPr>
            <a:spLocks noGrp="1"/>
          </p:cNvSpPr>
          <p:nvPr>
            <p:ph sz="half" idx="12"/>
          </p:nvPr>
        </p:nvSpPr>
        <p:spPr/>
        <p:txBody>
          <a:bodyPr>
            <a:normAutofit lnSpcReduction="10000"/>
          </a:bodyPr>
          <a:lstStyle/>
          <a:p>
            <a:pPr marL="285750" indent="-285750"/>
            <a:r>
              <a:rPr lang="en-US" dirty="0"/>
              <a:t>Granules may become sticky in liquid but it is important that all of them are taken.</a:t>
            </a:r>
          </a:p>
          <a:p>
            <a:pPr marL="285750" lvl="0" indent="-285750" defTabSz="914400">
              <a:lnSpc>
                <a:spcPct val="100000"/>
              </a:lnSpc>
              <a:spcBef>
                <a:spcPts val="0"/>
              </a:spcBef>
              <a:defRPr/>
            </a:pPr>
            <a:r>
              <a:rPr lang="en-US" dirty="0"/>
              <a:t>If you finish all the milk and there are still some granules in the the cup or bowl, pour a little extra liquid over them, mix and give the rest to make sure your child takes all the granules.</a:t>
            </a:r>
          </a:p>
          <a:p>
            <a:endParaRPr lang="en-US" dirty="0"/>
          </a:p>
        </p:txBody>
      </p:sp>
      <p:sp>
        <p:nvSpPr>
          <p:cNvPr id="7" name="Title 2">
            <a:extLst>
              <a:ext uri="{FF2B5EF4-FFF2-40B4-BE49-F238E27FC236}">
                <a16:creationId xmlns:a16="http://schemas.microsoft.com/office/drawing/2014/main" id="{0294F9C6-65D2-8B4E-88C7-5656B1922D26}"/>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8" name="Title 2">
            <a:extLst>
              <a:ext uri="{FF2B5EF4-FFF2-40B4-BE49-F238E27FC236}">
                <a16:creationId xmlns:a16="http://schemas.microsoft.com/office/drawing/2014/main" id="{E73C2D7C-9A8A-3448-9772-A1CAF68F8D3B}"/>
              </a:ext>
            </a:extLst>
          </p:cNvPr>
          <p:cNvSpPr txBox="1">
            <a:spLocks/>
          </p:cNvSpPr>
          <p:nvPr/>
        </p:nvSpPr>
        <p:spPr>
          <a:xfrm>
            <a:off x="7858919" y="1441091"/>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9" name="Title 2">
            <a:extLst>
              <a:ext uri="{FF2B5EF4-FFF2-40B4-BE49-F238E27FC236}">
                <a16:creationId xmlns:a16="http://schemas.microsoft.com/office/drawing/2014/main" id="{346B7848-097B-F74E-A120-1998BF341794}"/>
              </a:ext>
            </a:extLst>
          </p:cNvPr>
          <p:cNvSpPr txBox="1">
            <a:spLocks/>
          </p:cNvSpPr>
          <p:nvPr/>
        </p:nvSpPr>
        <p:spPr>
          <a:xfrm>
            <a:off x="7873284" y="4010025"/>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0" name="Picture 9" descr="A close up of a logo&#10;&#10;Description automatically generated">
            <a:extLst>
              <a:ext uri="{FF2B5EF4-FFF2-40B4-BE49-F238E27FC236}">
                <a16:creationId xmlns:a16="http://schemas.microsoft.com/office/drawing/2014/main" id="{B7D6140A-D015-7542-9D31-E967D59F2EF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2" name="Picture 11">
            <a:extLst>
              <a:ext uri="{FF2B5EF4-FFF2-40B4-BE49-F238E27FC236}">
                <a16:creationId xmlns:a16="http://schemas.microsoft.com/office/drawing/2014/main" id="{5097A1C7-1C2B-2042-AE38-371D4A85F7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62966" y="3704932"/>
            <a:ext cx="842009" cy="842009"/>
          </a:xfrm>
          <a:prstGeom prst="rect">
            <a:avLst/>
          </a:prstGeom>
        </p:spPr>
      </p:pic>
      <p:sp>
        <p:nvSpPr>
          <p:cNvPr id="13" name="Title 2">
            <a:extLst>
              <a:ext uri="{FF2B5EF4-FFF2-40B4-BE49-F238E27FC236}">
                <a16:creationId xmlns:a16="http://schemas.microsoft.com/office/drawing/2014/main" id="{7625661F-24B8-3240-839A-7AA3988A70A3}"/>
              </a:ext>
            </a:extLst>
          </p:cNvPr>
          <p:cNvSpPr txBox="1">
            <a:spLocks/>
          </p:cNvSpPr>
          <p:nvPr/>
        </p:nvSpPr>
        <p:spPr>
          <a:xfrm>
            <a:off x="4625837" y="1419518"/>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4" name="Picture 13">
            <a:extLst>
              <a:ext uri="{FF2B5EF4-FFF2-40B4-BE49-F238E27FC236}">
                <a16:creationId xmlns:a16="http://schemas.microsoft.com/office/drawing/2014/main" id="{9F57580B-919F-804A-B38C-5DA1C4F5E71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15519" y="1114425"/>
            <a:ext cx="842009" cy="842009"/>
          </a:xfrm>
          <a:prstGeom prst="rect">
            <a:avLst/>
          </a:prstGeom>
        </p:spPr>
      </p:pic>
      <p:sp>
        <p:nvSpPr>
          <p:cNvPr id="15" name="Rectangle 14">
            <a:extLst>
              <a:ext uri="{FF2B5EF4-FFF2-40B4-BE49-F238E27FC236}">
                <a16:creationId xmlns:a16="http://schemas.microsoft.com/office/drawing/2014/main" id="{DF2E47FE-497E-E944-8C23-5D5BA799357C}"/>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C687AD67-3C21-4301-8B74-482DB5862A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32971" y="1368781"/>
            <a:ext cx="453712" cy="453712"/>
          </a:xfrm>
          <a:prstGeom prst="rect">
            <a:avLst/>
          </a:prstGeom>
        </p:spPr>
      </p:pic>
    </p:spTree>
    <p:extLst>
      <p:ext uri="{BB962C8B-B14F-4D97-AF65-F5344CB8AC3E}">
        <p14:creationId xmlns:p14="http://schemas.microsoft.com/office/powerpoint/2010/main" val="3930038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C52503-E468-3245-ABE6-F80F9EF7EBA3}"/>
              </a:ext>
            </a:extLst>
          </p:cNvPr>
          <p:cNvPicPr>
            <a:picLocks noChangeAspect="1"/>
          </p:cNvPicPr>
          <p:nvPr/>
        </p:nvPicPr>
        <p:blipFill>
          <a:blip r:embed="rId2"/>
          <a:stretch>
            <a:fillRect/>
          </a:stretch>
        </p:blipFill>
        <p:spPr>
          <a:xfrm>
            <a:off x="2829719" y="2638571"/>
            <a:ext cx="2728679" cy="3809854"/>
          </a:xfrm>
          <a:prstGeom prst="rect">
            <a:avLst/>
          </a:prstGeom>
        </p:spPr>
      </p:pic>
      <p:pic>
        <p:nvPicPr>
          <p:cNvPr id="4" name="Picture 3">
            <a:extLst>
              <a:ext uri="{FF2B5EF4-FFF2-40B4-BE49-F238E27FC236}">
                <a16:creationId xmlns:a16="http://schemas.microsoft.com/office/drawing/2014/main" id="{25088B7A-13E4-7248-B9FC-0CA56B2EB627}"/>
              </a:ext>
            </a:extLst>
          </p:cNvPr>
          <p:cNvPicPr>
            <a:picLocks noChangeAspect="1"/>
          </p:cNvPicPr>
          <p:nvPr/>
        </p:nvPicPr>
        <p:blipFill>
          <a:blip r:embed="rId3"/>
          <a:stretch>
            <a:fillRect/>
          </a:stretch>
        </p:blipFill>
        <p:spPr>
          <a:xfrm>
            <a:off x="619919" y="1114425"/>
            <a:ext cx="2540843" cy="3124200"/>
          </a:xfrm>
          <a:prstGeom prst="rect">
            <a:avLst/>
          </a:prstGeom>
        </p:spPr>
      </p:pic>
      <p:sp>
        <p:nvSpPr>
          <p:cNvPr id="2" name="Content Placeholder 1">
            <a:extLst>
              <a:ext uri="{FF2B5EF4-FFF2-40B4-BE49-F238E27FC236}">
                <a16:creationId xmlns:a16="http://schemas.microsoft.com/office/drawing/2014/main" id="{4F2D3A1F-E079-0645-B7D1-11CA7BCD9BCC}"/>
              </a:ext>
            </a:extLst>
          </p:cNvPr>
          <p:cNvSpPr>
            <a:spLocks noGrp="1"/>
          </p:cNvSpPr>
          <p:nvPr>
            <p:ph sz="half" idx="2"/>
          </p:nvPr>
        </p:nvSpPr>
        <p:spPr>
          <a:xfrm>
            <a:off x="5344319" y="1955304"/>
            <a:ext cx="4572000" cy="4798559"/>
          </a:xfrm>
        </p:spPr>
        <p:txBody>
          <a:bodyPr/>
          <a:lstStyle/>
          <a:p>
            <a:r>
              <a:rPr lang="en-US" dirty="0"/>
              <a:t>You can also give your child granules directly by pouring  them on the tongue</a:t>
            </a:r>
          </a:p>
          <a:p>
            <a:r>
              <a:rPr lang="en-US" dirty="0"/>
              <a:t>Then</a:t>
            </a:r>
            <a:r>
              <a:rPr lang="en-US" dirty="0">
                <a:solidFill>
                  <a:srgbClr val="FF0000"/>
                </a:solidFill>
              </a:rPr>
              <a:t> </a:t>
            </a:r>
            <a:r>
              <a:rPr lang="en-US" dirty="0"/>
              <a:t>give food or drink that is easy to swallow immediately after putting granules on the tongue </a:t>
            </a:r>
          </a:p>
          <a:p>
            <a:endParaRPr lang="en-US" dirty="0"/>
          </a:p>
        </p:txBody>
      </p:sp>
      <p:sp>
        <p:nvSpPr>
          <p:cNvPr id="3" name="Title 2">
            <a:extLst>
              <a:ext uri="{FF2B5EF4-FFF2-40B4-BE49-F238E27FC236}">
                <a16:creationId xmlns:a16="http://schemas.microsoft.com/office/drawing/2014/main" id="{B520F07A-8C01-404B-869A-EE0189F74055}"/>
              </a:ext>
            </a:extLst>
          </p:cNvPr>
          <p:cNvSpPr>
            <a:spLocks noGrp="1"/>
          </p:cNvSpPr>
          <p:nvPr>
            <p:ph type="title"/>
          </p:nvPr>
        </p:nvSpPr>
        <p:spPr/>
        <p:txBody>
          <a:bodyPr/>
          <a:lstStyle/>
          <a:p>
            <a:r>
              <a:rPr lang="en-US" dirty="0"/>
              <a:t>Giving granules directly to your child</a:t>
            </a:r>
          </a:p>
        </p:txBody>
      </p:sp>
      <p:sp>
        <p:nvSpPr>
          <p:cNvPr id="6" name="Rectangle 5">
            <a:extLst>
              <a:ext uri="{FF2B5EF4-FFF2-40B4-BE49-F238E27FC236}">
                <a16:creationId xmlns:a16="http://schemas.microsoft.com/office/drawing/2014/main" id="{D9604F29-9BFA-0E41-84FF-EBC90E1CF119}"/>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087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091DF-693E-F74C-8F8B-78E0FF37E205}"/>
              </a:ext>
            </a:extLst>
          </p:cNvPr>
          <p:cNvSpPr>
            <a:spLocks noGrp="1"/>
          </p:cNvSpPr>
          <p:nvPr>
            <p:ph sz="half" idx="2"/>
          </p:nvPr>
        </p:nvSpPr>
        <p:spPr/>
        <p:txBody>
          <a:bodyPr/>
          <a:lstStyle/>
          <a:p>
            <a:r>
              <a:rPr lang="en-US" dirty="0"/>
              <a:t>Another way to give your child granules is to put them directly on the tongue followed by drinking milk or another liquid to help swallow all the granules.</a:t>
            </a:r>
          </a:p>
        </p:txBody>
      </p:sp>
      <p:sp>
        <p:nvSpPr>
          <p:cNvPr id="3" name="Title 2">
            <a:extLst>
              <a:ext uri="{FF2B5EF4-FFF2-40B4-BE49-F238E27FC236}">
                <a16:creationId xmlns:a16="http://schemas.microsoft.com/office/drawing/2014/main" id="{27CADE33-E83D-FF4F-B437-5C1EF2115C85}"/>
              </a:ext>
            </a:extLst>
          </p:cNvPr>
          <p:cNvSpPr>
            <a:spLocks noGrp="1"/>
          </p:cNvSpPr>
          <p:nvPr>
            <p:ph type="title"/>
          </p:nvPr>
        </p:nvSpPr>
        <p:spPr/>
        <p:txBody>
          <a:bodyPr/>
          <a:lstStyle/>
          <a:p>
            <a:r>
              <a:rPr lang="en-US" dirty="0"/>
              <a:t>Giving granules directly to your child</a:t>
            </a:r>
          </a:p>
        </p:txBody>
      </p:sp>
      <p:sp>
        <p:nvSpPr>
          <p:cNvPr id="4" name="Content Placeholder 3">
            <a:extLst>
              <a:ext uri="{FF2B5EF4-FFF2-40B4-BE49-F238E27FC236}">
                <a16:creationId xmlns:a16="http://schemas.microsoft.com/office/drawing/2014/main" id="{D1C8F39A-B19C-1545-B951-EE2F33A82F60}"/>
              </a:ext>
            </a:extLst>
          </p:cNvPr>
          <p:cNvSpPr>
            <a:spLocks noGrp="1"/>
          </p:cNvSpPr>
          <p:nvPr>
            <p:ph sz="half" idx="10"/>
          </p:nvPr>
        </p:nvSpPr>
        <p:spPr/>
        <p:txBody>
          <a:bodyPr/>
          <a:lstStyle/>
          <a:p>
            <a:r>
              <a:rPr lang="en-US" dirty="0"/>
              <a:t>The granules may be poured from the packet into the mouth or may be emptied into a bowl and given by spoon.</a:t>
            </a:r>
          </a:p>
          <a:p>
            <a:pPr marL="0" indent="0">
              <a:buNone/>
            </a:pPr>
            <a:endParaRPr lang="en-US" dirty="0"/>
          </a:p>
        </p:txBody>
      </p:sp>
      <p:sp>
        <p:nvSpPr>
          <p:cNvPr id="5" name="Content Placeholder 4">
            <a:extLst>
              <a:ext uri="{FF2B5EF4-FFF2-40B4-BE49-F238E27FC236}">
                <a16:creationId xmlns:a16="http://schemas.microsoft.com/office/drawing/2014/main" id="{B9367BBC-1601-CC49-BB1B-ECCE761900BA}"/>
              </a:ext>
            </a:extLst>
          </p:cNvPr>
          <p:cNvSpPr>
            <a:spLocks noGrp="1"/>
          </p:cNvSpPr>
          <p:nvPr>
            <p:ph sz="half" idx="11"/>
          </p:nvPr>
        </p:nvSpPr>
        <p:spPr/>
        <p:txBody>
          <a:bodyPr/>
          <a:lstStyle/>
          <a:p>
            <a:r>
              <a:rPr lang="en-US" dirty="0"/>
              <a:t>It is important that the child swallow the granules right away with something to drink before the granules develop a bitter taste.</a:t>
            </a:r>
          </a:p>
        </p:txBody>
      </p:sp>
      <p:sp>
        <p:nvSpPr>
          <p:cNvPr id="6" name="Title 2">
            <a:extLst>
              <a:ext uri="{FF2B5EF4-FFF2-40B4-BE49-F238E27FC236}">
                <a16:creationId xmlns:a16="http://schemas.microsoft.com/office/drawing/2014/main" id="{BC940F35-59CA-F74A-BB27-A64922C3BAED}"/>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7" name="Title 2">
            <a:extLst>
              <a:ext uri="{FF2B5EF4-FFF2-40B4-BE49-F238E27FC236}">
                <a16:creationId xmlns:a16="http://schemas.microsoft.com/office/drawing/2014/main" id="{2DB2B215-14D5-0244-8CA0-49945668472A}"/>
              </a:ext>
            </a:extLst>
          </p:cNvPr>
          <p:cNvSpPr txBox="1">
            <a:spLocks/>
          </p:cNvSpPr>
          <p:nvPr/>
        </p:nvSpPr>
        <p:spPr>
          <a:xfrm>
            <a:off x="4672884"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8" name="Picture 7" descr="A close up of a logo&#10;&#10;Description automatically generated">
            <a:extLst>
              <a:ext uri="{FF2B5EF4-FFF2-40B4-BE49-F238E27FC236}">
                <a16:creationId xmlns:a16="http://schemas.microsoft.com/office/drawing/2014/main" id="{F3504ABA-72F5-514E-9790-DB682E5278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9" name="Picture 8">
            <a:extLst>
              <a:ext uri="{FF2B5EF4-FFF2-40B4-BE49-F238E27FC236}">
                <a16:creationId xmlns:a16="http://schemas.microsoft.com/office/drawing/2014/main" id="{A806DB53-CE1E-0D45-AEB1-2C3A7454CA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62566" y="1149893"/>
            <a:ext cx="842009" cy="842009"/>
          </a:xfrm>
          <a:prstGeom prst="rect">
            <a:avLst/>
          </a:prstGeom>
        </p:spPr>
      </p:pic>
      <p:sp>
        <p:nvSpPr>
          <p:cNvPr id="10" name="Title 2">
            <a:extLst>
              <a:ext uri="{FF2B5EF4-FFF2-40B4-BE49-F238E27FC236}">
                <a16:creationId xmlns:a16="http://schemas.microsoft.com/office/drawing/2014/main" id="{E1F3B756-39F8-F74F-A75D-0B2126B2C7CA}"/>
              </a:ext>
            </a:extLst>
          </p:cNvPr>
          <p:cNvSpPr txBox="1">
            <a:spLocks/>
          </p:cNvSpPr>
          <p:nvPr/>
        </p:nvSpPr>
        <p:spPr>
          <a:xfrm>
            <a:off x="7794524" y="1451018"/>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pic>
        <p:nvPicPr>
          <p:cNvPr id="11" name="Picture 10" descr="A close up of a logo&#10;&#10;Description automatically generated">
            <a:extLst>
              <a:ext uri="{FF2B5EF4-FFF2-40B4-BE49-F238E27FC236}">
                <a16:creationId xmlns:a16="http://schemas.microsoft.com/office/drawing/2014/main" id="{8C57677B-D2F9-884A-B264-E02425D90FF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03144" y="1346513"/>
            <a:ext cx="453712" cy="453712"/>
          </a:xfrm>
          <a:prstGeom prst="rect">
            <a:avLst/>
          </a:prstGeom>
        </p:spPr>
      </p:pic>
      <p:sp>
        <p:nvSpPr>
          <p:cNvPr id="12" name="Rectangle 11">
            <a:extLst>
              <a:ext uri="{FF2B5EF4-FFF2-40B4-BE49-F238E27FC236}">
                <a16:creationId xmlns:a16="http://schemas.microsoft.com/office/drawing/2014/main" id="{881A5819-3A06-9348-937F-CE6C637664E2}"/>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214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07B7E6-3877-2645-8112-F8EF28B75E47}"/>
              </a:ext>
            </a:extLst>
          </p:cNvPr>
          <p:cNvSpPr>
            <a:spLocks noGrp="1"/>
          </p:cNvSpPr>
          <p:nvPr>
            <p:ph sz="half" idx="2"/>
          </p:nvPr>
        </p:nvSpPr>
        <p:spPr/>
        <p:txBody>
          <a:bodyPr/>
          <a:lstStyle/>
          <a:p>
            <a:r>
              <a:rPr lang="en-US" dirty="0"/>
              <a:t>Your child will have to take more than 1 sachet of granules</a:t>
            </a:r>
          </a:p>
          <a:p>
            <a:r>
              <a:rPr lang="en-US" dirty="0"/>
              <a:t>It may be easiest to give one sachet of granules at a time and repeat for all of the sachets</a:t>
            </a:r>
          </a:p>
          <a:p>
            <a:endParaRPr lang="en-US" dirty="0"/>
          </a:p>
        </p:txBody>
      </p:sp>
      <p:sp>
        <p:nvSpPr>
          <p:cNvPr id="3" name="Title 2">
            <a:extLst>
              <a:ext uri="{FF2B5EF4-FFF2-40B4-BE49-F238E27FC236}">
                <a16:creationId xmlns:a16="http://schemas.microsoft.com/office/drawing/2014/main" id="{D135AAF0-CAC2-CE4E-9985-515C8CFC8C5E}"/>
              </a:ext>
            </a:extLst>
          </p:cNvPr>
          <p:cNvSpPr>
            <a:spLocks noGrp="1"/>
          </p:cNvSpPr>
          <p:nvPr>
            <p:ph type="title"/>
          </p:nvPr>
        </p:nvSpPr>
        <p:spPr/>
        <p:txBody>
          <a:bodyPr/>
          <a:lstStyle/>
          <a:p>
            <a:r>
              <a:rPr lang="en-US" dirty="0"/>
              <a:t>LPV/r oral granules: Giving the entire dose</a:t>
            </a:r>
          </a:p>
        </p:txBody>
      </p:sp>
      <p:sp>
        <p:nvSpPr>
          <p:cNvPr id="5" name="Rectangle 4">
            <a:extLst>
              <a:ext uri="{FF2B5EF4-FFF2-40B4-BE49-F238E27FC236}">
                <a16:creationId xmlns:a16="http://schemas.microsoft.com/office/drawing/2014/main" id="{307A709F-ACFE-894C-8869-5EF317A21041}"/>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7D1F138-D231-4099-BD92-222C3FDD3479}"/>
              </a:ext>
            </a:extLst>
          </p:cNvPr>
          <p:cNvPicPr>
            <a:picLocks noChangeAspect="1"/>
          </p:cNvPicPr>
          <p:nvPr/>
        </p:nvPicPr>
        <p:blipFill>
          <a:blip r:embed="rId2"/>
          <a:stretch>
            <a:fillRect/>
          </a:stretch>
        </p:blipFill>
        <p:spPr>
          <a:xfrm>
            <a:off x="406445" y="1647825"/>
            <a:ext cx="4942877" cy="4798559"/>
          </a:xfrm>
          <a:prstGeom prst="rect">
            <a:avLst/>
          </a:prstGeom>
        </p:spPr>
      </p:pic>
    </p:spTree>
    <p:extLst>
      <p:ext uri="{BB962C8B-B14F-4D97-AF65-F5344CB8AC3E}">
        <p14:creationId xmlns:p14="http://schemas.microsoft.com/office/powerpoint/2010/main" val="892316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5EAF1B-1934-9745-976D-69AB906BFF84}"/>
              </a:ext>
            </a:extLst>
          </p:cNvPr>
          <p:cNvSpPr>
            <a:spLocks noGrp="1"/>
          </p:cNvSpPr>
          <p:nvPr>
            <p:ph sz="half" idx="2"/>
          </p:nvPr>
        </p:nvSpPr>
        <p:spPr/>
        <p:txBody>
          <a:bodyPr/>
          <a:lstStyle/>
          <a:p>
            <a:r>
              <a:rPr lang="en-US" dirty="0"/>
              <a:t>Your child will have to take more than 1 sachet of granules.</a:t>
            </a:r>
          </a:p>
        </p:txBody>
      </p:sp>
      <p:sp>
        <p:nvSpPr>
          <p:cNvPr id="3" name="Title 2">
            <a:extLst>
              <a:ext uri="{FF2B5EF4-FFF2-40B4-BE49-F238E27FC236}">
                <a16:creationId xmlns:a16="http://schemas.microsoft.com/office/drawing/2014/main" id="{7AC6A7D0-20D0-7A43-B1A6-D192FC426E16}"/>
              </a:ext>
            </a:extLst>
          </p:cNvPr>
          <p:cNvSpPr>
            <a:spLocks noGrp="1"/>
          </p:cNvSpPr>
          <p:nvPr>
            <p:ph type="title"/>
          </p:nvPr>
        </p:nvSpPr>
        <p:spPr/>
        <p:txBody>
          <a:bodyPr/>
          <a:lstStyle/>
          <a:p>
            <a:r>
              <a:rPr lang="en-US" dirty="0"/>
              <a:t>LPV/r oral granules: Giving the entire dose</a:t>
            </a:r>
          </a:p>
        </p:txBody>
      </p:sp>
      <p:sp>
        <p:nvSpPr>
          <p:cNvPr id="4" name="Content Placeholder 3">
            <a:extLst>
              <a:ext uri="{FF2B5EF4-FFF2-40B4-BE49-F238E27FC236}">
                <a16:creationId xmlns:a16="http://schemas.microsoft.com/office/drawing/2014/main" id="{6C310166-48A2-8242-8185-7828C5150FEB}"/>
              </a:ext>
            </a:extLst>
          </p:cNvPr>
          <p:cNvSpPr>
            <a:spLocks noGrp="1"/>
          </p:cNvSpPr>
          <p:nvPr>
            <p:ph sz="half" idx="10"/>
          </p:nvPr>
        </p:nvSpPr>
        <p:spPr/>
        <p:txBody>
          <a:bodyPr/>
          <a:lstStyle/>
          <a:p>
            <a:r>
              <a:rPr lang="en-US" dirty="0"/>
              <a:t>Do you think it will be easier give all the granules at the same time or give them one-by-one?</a:t>
            </a:r>
          </a:p>
        </p:txBody>
      </p:sp>
      <p:sp>
        <p:nvSpPr>
          <p:cNvPr id="5" name="Content Placeholder 4">
            <a:extLst>
              <a:ext uri="{FF2B5EF4-FFF2-40B4-BE49-F238E27FC236}">
                <a16:creationId xmlns:a16="http://schemas.microsoft.com/office/drawing/2014/main" id="{D27D588E-3C46-8B4C-A105-D5B539837A40}"/>
              </a:ext>
            </a:extLst>
          </p:cNvPr>
          <p:cNvSpPr>
            <a:spLocks noGrp="1"/>
          </p:cNvSpPr>
          <p:nvPr>
            <p:ph sz="half" idx="11"/>
          </p:nvPr>
        </p:nvSpPr>
        <p:spPr/>
        <p:txBody>
          <a:bodyPr/>
          <a:lstStyle/>
          <a:p>
            <a:pPr marL="285750" indent="-285750" fontAlgn="ctr"/>
            <a:r>
              <a:rPr lang="en-US" dirty="0"/>
              <a:t>It may be difficult to give several sachets at once. </a:t>
            </a:r>
          </a:p>
          <a:p>
            <a:pPr marL="285750" indent="-285750" fontAlgn="ctr"/>
            <a:r>
              <a:rPr lang="en-US" dirty="0"/>
              <a:t>It may be easier to give them one-by-one and give spoons of other food in between. </a:t>
            </a:r>
          </a:p>
        </p:txBody>
      </p:sp>
      <p:sp>
        <p:nvSpPr>
          <p:cNvPr id="6" name="Content Placeholder 5">
            <a:extLst>
              <a:ext uri="{FF2B5EF4-FFF2-40B4-BE49-F238E27FC236}">
                <a16:creationId xmlns:a16="http://schemas.microsoft.com/office/drawing/2014/main" id="{FB59F844-345F-4E47-8DD7-2FEAB2E7054E}"/>
              </a:ext>
            </a:extLst>
          </p:cNvPr>
          <p:cNvSpPr>
            <a:spLocks noGrp="1"/>
          </p:cNvSpPr>
          <p:nvPr>
            <p:ph sz="half" idx="12"/>
          </p:nvPr>
        </p:nvSpPr>
        <p:spPr/>
        <p:txBody>
          <a:bodyPr/>
          <a:lstStyle/>
          <a:p>
            <a:pPr marL="285750" indent="-285750" fontAlgn="ctr"/>
            <a:r>
              <a:rPr lang="en-US" dirty="0"/>
              <a:t>It is okay to try different things to see what works best. </a:t>
            </a:r>
          </a:p>
          <a:p>
            <a:pPr marL="285750" indent="-285750" fontAlgn="ctr"/>
            <a:r>
              <a:rPr lang="en-US" dirty="0"/>
              <a:t>It is important that the child takes all of the granules in all the sachets that have been prescribed in the morning and evening.</a:t>
            </a:r>
          </a:p>
        </p:txBody>
      </p:sp>
      <p:sp>
        <p:nvSpPr>
          <p:cNvPr id="7" name="Title 2">
            <a:extLst>
              <a:ext uri="{FF2B5EF4-FFF2-40B4-BE49-F238E27FC236}">
                <a16:creationId xmlns:a16="http://schemas.microsoft.com/office/drawing/2014/main" id="{48AE4F02-F0BA-2840-803A-595A65B3BADA}"/>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8" name="Title 2">
            <a:extLst>
              <a:ext uri="{FF2B5EF4-FFF2-40B4-BE49-F238E27FC236}">
                <a16:creationId xmlns:a16="http://schemas.microsoft.com/office/drawing/2014/main" id="{8F94535E-F2AD-F944-9549-4369D9FF2757}"/>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9" name="Title 2">
            <a:extLst>
              <a:ext uri="{FF2B5EF4-FFF2-40B4-BE49-F238E27FC236}">
                <a16:creationId xmlns:a16="http://schemas.microsoft.com/office/drawing/2014/main" id="{7F7A2A45-1A4E-A24D-A6C7-D3AB15296B6C}"/>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0" name="Picture 9" descr="A close up of a logo&#10;&#10;Description automatically generated">
            <a:extLst>
              <a:ext uri="{FF2B5EF4-FFF2-40B4-BE49-F238E27FC236}">
                <a16:creationId xmlns:a16="http://schemas.microsoft.com/office/drawing/2014/main" id="{D6C889EB-5066-C14E-AE97-4A488E4384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1" name="Picture 10" descr="A close up of a logo&#10;&#10;Description automatically generated">
            <a:extLst>
              <a:ext uri="{FF2B5EF4-FFF2-40B4-BE49-F238E27FC236}">
                <a16:creationId xmlns:a16="http://schemas.microsoft.com/office/drawing/2014/main" id="{8ACFD74D-819A-3241-8519-F1E44777D0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12" name="Picture 11">
            <a:extLst>
              <a:ext uri="{FF2B5EF4-FFF2-40B4-BE49-F238E27FC236}">
                <a16:creationId xmlns:a16="http://schemas.microsoft.com/office/drawing/2014/main" id="{A8B2F327-7FC6-1D46-AEC0-3E4BA7B30D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0088" y="1149893"/>
            <a:ext cx="842009" cy="842009"/>
          </a:xfrm>
          <a:prstGeom prst="rect">
            <a:avLst/>
          </a:prstGeom>
        </p:spPr>
      </p:pic>
      <p:sp>
        <p:nvSpPr>
          <p:cNvPr id="13" name="Title 2">
            <a:extLst>
              <a:ext uri="{FF2B5EF4-FFF2-40B4-BE49-F238E27FC236}">
                <a16:creationId xmlns:a16="http://schemas.microsoft.com/office/drawing/2014/main" id="{0DD4AD45-27BD-F34D-A337-DFBFB9B40327}"/>
              </a:ext>
            </a:extLst>
          </p:cNvPr>
          <p:cNvSpPr txBox="1">
            <a:spLocks/>
          </p:cNvSpPr>
          <p:nvPr/>
        </p:nvSpPr>
        <p:spPr>
          <a:xfrm>
            <a:off x="7782719" y="4010025"/>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pic>
        <p:nvPicPr>
          <p:cNvPr id="14" name="Picture 13" descr="A close up of a logo&#10;&#10;Description automatically generated">
            <a:extLst>
              <a:ext uri="{FF2B5EF4-FFF2-40B4-BE49-F238E27FC236}">
                <a16:creationId xmlns:a16="http://schemas.microsoft.com/office/drawing/2014/main" id="{786A8799-7E25-FD49-9874-E2CDD4E1A1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91339" y="3905520"/>
            <a:ext cx="453712" cy="453712"/>
          </a:xfrm>
          <a:prstGeom prst="rect">
            <a:avLst/>
          </a:prstGeom>
        </p:spPr>
      </p:pic>
      <p:sp>
        <p:nvSpPr>
          <p:cNvPr id="15" name="Rectangle 14">
            <a:extLst>
              <a:ext uri="{FF2B5EF4-FFF2-40B4-BE49-F238E27FC236}">
                <a16:creationId xmlns:a16="http://schemas.microsoft.com/office/drawing/2014/main" id="{493FA056-C744-BB47-A51C-A5EFD61651B0}"/>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159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CF703B-7A66-FF46-BEB3-34FBA3477DDA}"/>
              </a:ext>
            </a:extLst>
          </p:cNvPr>
          <p:cNvSpPr>
            <a:spLocks noGrp="1"/>
          </p:cNvSpPr>
          <p:nvPr>
            <p:ph sz="half" idx="2"/>
          </p:nvPr>
        </p:nvSpPr>
        <p:spPr/>
        <p:txBody>
          <a:bodyPr/>
          <a:lstStyle/>
          <a:p>
            <a:r>
              <a:rPr lang="en-US" dirty="0"/>
              <a:t>The granules are only 1 of the ARVs that your child needs</a:t>
            </a:r>
          </a:p>
          <a:p>
            <a:r>
              <a:rPr lang="en-US" dirty="0"/>
              <a:t>You still need to give the other ARVs at the same time</a:t>
            </a:r>
          </a:p>
        </p:txBody>
      </p:sp>
      <p:sp>
        <p:nvSpPr>
          <p:cNvPr id="3" name="Title 2">
            <a:extLst>
              <a:ext uri="{FF2B5EF4-FFF2-40B4-BE49-F238E27FC236}">
                <a16:creationId xmlns:a16="http://schemas.microsoft.com/office/drawing/2014/main" id="{768653FE-CE63-9C42-B2FF-72622F03CE97}"/>
              </a:ext>
            </a:extLst>
          </p:cNvPr>
          <p:cNvSpPr>
            <a:spLocks noGrp="1"/>
          </p:cNvSpPr>
          <p:nvPr>
            <p:ph type="title"/>
          </p:nvPr>
        </p:nvSpPr>
        <p:spPr/>
        <p:txBody>
          <a:bodyPr/>
          <a:lstStyle/>
          <a:p>
            <a:r>
              <a:rPr lang="en-US" dirty="0"/>
              <a:t>Giving the other ARVs</a:t>
            </a:r>
          </a:p>
        </p:txBody>
      </p:sp>
      <p:pic>
        <p:nvPicPr>
          <p:cNvPr id="4" name="Picture 3">
            <a:extLst>
              <a:ext uri="{FF2B5EF4-FFF2-40B4-BE49-F238E27FC236}">
                <a16:creationId xmlns:a16="http://schemas.microsoft.com/office/drawing/2014/main" id="{33BD288E-9B38-8D47-9198-AAB5AFD3CF73}"/>
              </a:ext>
            </a:extLst>
          </p:cNvPr>
          <p:cNvPicPr>
            <a:picLocks noChangeAspect="1"/>
          </p:cNvPicPr>
          <p:nvPr/>
        </p:nvPicPr>
        <p:blipFill rotWithShape="1">
          <a:blip r:embed="rId2"/>
          <a:srcRect b="2873"/>
          <a:stretch/>
        </p:blipFill>
        <p:spPr>
          <a:xfrm>
            <a:off x="619919" y="1495425"/>
            <a:ext cx="3657600" cy="5029200"/>
          </a:xfrm>
          <a:prstGeom prst="rect">
            <a:avLst/>
          </a:prstGeom>
        </p:spPr>
      </p:pic>
      <p:sp>
        <p:nvSpPr>
          <p:cNvPr id="5" name="Rectangle 4">
            <a:extLst>
              <a:ext uri="{FF2B5EF4-FFF2-40B4-BE49-F238E27FC236}">
                <a16:creationId xmlns:a16="http://schemas.microsoft.com/office/drawing/2014/main" id="{77991DB7-B858-A642-9726-D988418675CA}"/>
              </a:ext>
            </a:extLst>
          </p:cNvPr>
          <p:cNvSpPr/>
          <p:nvPr/>
        </p:nvSpPr>
        <p:spPr>
          <a:xfrm>
            <a:off x="315119" y="1343025"/>
            <a:ext cx="1676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7A5A32-E65A-4B4A-B7A7-B1F93967301F}"/>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A6F839-6903-43E1-9E55-555EEBDE5BF3}"/>
              </a:ext>
            </a:extLst>
          </p:cNvPr>
          <p:cNvSpPr/>
          <p:nvPr/>
        </p:nvSpPr>
        <p:spPr>
          <a:xfrm>
            <a:off x="391319" y="1114425"/>
            <a:ext cx="1676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40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410EC0D5-43C2-4EBE-BCAC-AB6304ACE983}"/>
              </a:ext>
            </a:extLst>
          </p:cNvPr>
          <p:cNvSpPr/>
          <p:nvPr/>
        </p:nvSpPr>
        <p:spPr>
          <a:xfrm>
            <a:off x="5080715" y="1351895"/>
            <a:ext cx="3445099" cy="1298189"/>
          </a:xfrm>
          <a:prstGeom prst="round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CB166A33-DD51-4A32-82A7-52F6A42EB3EF}"/>
              </a:ext>
            </a:extLst>
          </p:cNvPr>
          <p:cNvSpPr>
            <a:spLocks noGrp="1"/>
          </p:cNvSpPr>
          <p:nvPr>
            <p:ph sz="half" idx="2"/>
          </p:nvPr>
        </p:nvSpPr>
        <p:spPr>
          <a:xfrm>
            <a:off x="5344319" y="2867369"/>
            <a:ext cx="4517026" cy="3626764"/>
          </a:xfrm>
          <a:solidFill>
            <a:schemeClr val="bg1"/>
          </a:solidFill>
        </p:spPr>
        <p:txBody>
          <a:bodyPr lIns="182880" tIns="182880" rIns="182880" bIns="182880" anchor="ctr" anchorCtr="1">
            <a:normAutofit/>
          </a:bodyPr>
          <a:lstStyle/>
          <a:p>
            <a:r>
              <a:rPr lang="en-US" sz="2200" dirty="0"/>
              <a:t>A complete regimen usually contains three different ARVs but they may be combined in different ways</a:t>
            </a:r>
            <a:br>
              <a:rPr lang="en-US" sz="2200" dirty="0"/>
            </a:br>
            <a:endParaRPr lang="en-US" sz="2200" dirty="0"/>
          </a:p>
          <a:p>
            <a:r>
              <a:rPr lang="en-US" sz="2200" dirty="0"/>
              <a:t>It is important to give all three ARVs to your child no matter how they are combined</a:t>
            </a:r>
          </a:p>
        </p:txBody>
      </p:sp>
      <p:sp>
        <p:nvSpPr>
          <p:cNvPr id="3" name="Title 2">
            <a:extLst>
              <a:ext uri="{FF2B5EF4-FFF2-40B4-BE49-F238E27FC236}">
                <a16:creationId xmlns:a16="http://schemas.microsoft.com/office/drawing/2014/main" id="{49954BBB-3D57-4290-857F-3233FF8DFF32}"/>
              </a:ext>
            </a:extLst>
          </p:cNvPr>
          <p:cNvSpPr>
            <a:spLocks noGrp="1"/>
          </p:cNvSpPr>
          <p:nvPr>
            <p:ph type="title"/>
          </p:nvPr>
        </p:nvSpPr>
        <p:spPr/>
        <p:txBody>
          <a:bodyPr/>
          <a:lstStyle/>
          <a:p>
            <a:r>
              <a:rPr lang="en-US" dirty="0"/>
              <a:t>There are three ARVs in an ART regimen</a:t>
            </a:r>
          </a:p>
        </p:txBody>
      </p:sp>
      <p:pic>
        <p:nvPicPr>
          <p:cNvPr id="4" name="Picture 3">
            <a:extLst>
              <a:ext uri="{FF2B5EF4-FFF2-40B4-BE49-F238E27FC236}">
                <a16:creationId xmlns:a16="http://schemas.microsoft.com/office/drawing/2014/main" id="{DCF801FD-2540-4ADF-A732-560BCA417857}"/>
              </a:ext>
            </a:extLst>
          </p:cNvPr>
          <p:cNvPicPr>
            <a:picLocks noChangeAspect="1"/>
          </p:cNvPicPr>
          <p:nvPr/>
        </p:nvPicPr>
        <p:blipFill>
          <a:blip r:embed="rId2"/>
          <a:stretch>
            <a:fillRect/>
          </a:stretch>
        </p:blipFill>
        <p:spPr>
          <a:xfrm>
            <a:off x="1095112" y="1207142"/>
            <a:ext cx="542270" cy="1044862"/>
          </a:xfrm>
          <a:prstGeom prst="rect">
            <a:avLst/>
          </a:prstGeom>
        </p:spPr>
      </p:pic>
      <p:pic>
        <p:nvPicPr>
          <p:cNvPr id="6" name="Picture 5">
            <a:extLst>
              <a:ext uri="{FF2B5EF4-FFF2-40B4-BE49-F238E27FC236}">
                <a16:creationId xmlns:a16="http://schemas.microsoft.com/office/drawing/2014/main" id="{6B694B7E-677D-4669-8795-4AF13127F5E9}"/>
              </a:ext>
            </a:extLst>
          </p:cNvPr>
          <p:cNvPicPr>
            <a:picLocks noChangeAspect="1"/>
          </p:cNvPicPr>
          <p:nvPr/>
        </p:nvPicPr>
        <p:blipFill>
          <a:blip r:embed="rId3"/>
          <a:stretch>
            <a:fillRect/>
          </a:stretch>
        </p:blipFill>
        <p:spPr>
          <a:xfrm>
            <a:off x="2026650" y="1208737"/>
            <a:ext cx="498031" cy="1023228"/>
          </a:xfrm>
          <a:prstGeom prst="rect">
            <a:avLst/>
          </a:prstGeom>
        </p:spPr>
      </p:pic>
      <p:sp>
        <p:nvSpPr>
          <p:cNvPr id="7" name="TextBox 6"/>
          <p:cNvSpPr txBox="1"/>
          <p:nvPr/>
        </p:nvSpPr>
        <p:spPr>
          <a:xfrm>
            <a:off x="5331549" y="1503912"/>
            <a:ext cx="3495780" cy="1200329"/>
          </a:xfrm>
          <a:prstGeom prst="rect">
            <a:avLst/>
          </a:prstGeom>
          <a:noFill/>
        </p:spPr>
        <p:txBody>
          <a:bodyPr wrap="square" rtlCol="0">
            <a:spAutoFit/>
          </a:bodyPr>
          <a:lstStyle/>
          <a:p>
            <a:r>
              <a:rPr lang="en-US" b="1" dirty="0">
                <a:solidFill>
                  <a:srgbClr val="6CADDF"/>
                </a:solidFill>
                <a:latin typeface="Arial"/>
                <a:cs typeface="Arial"/>
              </a:rPr>
              <a:t>ABC</a:t>
            </a:r>
            <a:r>
              <a:rPr lang="en-US" b="1" dirty="0">
                <a:solidFill>
                  <a:schemeClr val="bg1"/>
                </a:solidFill>
                <a:latin typeface="Arial"/>
                <a:cs typeface="Arial"/>
              </a:rPr>
              <a:t>= </a:t>
            </a:r>
            <a:r>
              <a:rPr lang="en-US" dirty="0" err="1">
                <a:solidFill>
                  <a:schemeClr val="bg1"/>
                </a:solidFill>
                <a:latin typeface="Arial"/>
                <a:cs typeface="Arial"/>
              </a:rPr>
              <a:t>Abacavir</a:t>
            </a:r>
            <a:endParaRPr lang="en-US" dirty="0">
              <a:solidFill>
                <a:schemeClr val="bg1"/>
              </a:solidFill>
              <a:latin typeface="Arial"/>
              <a:cs typeface="Arial"/>
            </a:endParaRPr>
          </a:p>
          <a:p>
            <a:r>
              <a:rPr lang="en-US" b="1" dirty="0">
                <a:solidFill>
                  <a:srgbClr val="A7D500"/>
                </a:solidFill>
                <a:latin typeface="Arial"/>
                <a:cs typeface="Arial"/>
              </a:rPr>
              <a:t>3TC</a:t>
            </a:r>
            <a:r>
              <a:rPr lang="en-US" b="1" dirty="0">
                <a:solidFill>
                  <a:schemeClr val="bg1"/>
                </a:solidFill>
                <a:latin typeface="Arial"/>
                <a:cs typeface="Arial"/>
              </a:rPr>
              <a:t> = </a:t>
            </a:r>
            <a:r>
              <a:rPr lang="en-US" dirty="0">
                <a:solidFill>
                  <a:schemeClr val="bg1"/>
                </a:solidFill>
                <a:latin typeface="Arial"/>
                <a:cs typeface="Arial"/>
              </a:rPr>
              <a:t>Lamivudine</a:t>
            </a:r>
          </a:p>
          <a:p>
            <a:r>
              <a:rPr lang="en-US" b="1" dirty="0">
                <a:solidFill>
                  <a:schemeClr val="bg1"/>
                </a:solidFill>
                <a:latin typeface="Arial"/>
                <a:cs typeface="Arial"/>
              </a:rPr>
              <a:t>LPV/r = </a:t>
            </a:r>
            <a:r>
              <a:rPr lang="en-US" dirty="0" err="1">
                <a:solidFill>
                  <a:schemeClr val="bg1"/>
                </a:solidFill>
                <a:latin typeface="Arial"/>
                <a:cs typeface="Arial"/>
              </a:rPr>
              <a:t>Lopinavir</a:t>
            </a:r>
            <a:r>
              <a:rPr lang="en-US" dirty="0">
                <a:solidFill>
                  <a:schemeClr val="bg1"/>
                </a:solidFill>
                <a:latin typeface="Arial"/>
                <a:cs typeface="Arial"/>
              </a:rPr>
              <a:t>/ritonavir</a:t>
            </a:r>
          </a:p>
          <a:p>
            <a:endParaRPr lang="en-US" b="1" dirty="0">
              <a:solidFill>
                <a:schemeClr val="bg1"/>
              </a:solidFill>
              <a:latin typeface="Arial"/>
              <a:cs typeface="Arial"/>
            </a:endParaRPr>
          </a:p>
        </p:txBody>
      </p:sp>
      <p:pic>
        <p:nvPicPr>
          <p:cNvPr id="8" name="Picture 7">
            <a:extLst>
              <a:ext uri="{FF2B5EF4-FFF2-40B4-BE49-F238E27FC236}">
                <a16:creationId xmlns:a16="http://schemas.microsoft.com/office/drawing/2014/main" id="{7C56530E-925E-4834-A17B-507A99F88E2C}"/>
              </a:ext>
            </a:extLst>
          </p:cNvPr>
          <p:cNvPicPr>
            <a:picLocks noChangeAspect="1"/>
          </p:cNvPicPr>
          <p:nvPr/>
        </p:nvPicPr>
        <p:blipFill>
          <a:blip r:embed="rId4"/>
          <a:stretch>
            <a:fillRect/>
          </a:stretch>
        </p:blipFill>
        <p:spPr>
          <a:xfrm>
            <a:off x="2796662" y="5033584"/>
            <a:ext cx="529806" cy="463581"/>
          </a:xfrm>
          <a:prstGeom prst="rect">
            <a:avLst/>
          </a:prstGeom>
        </p:spPr>
      </p:pic>
      <p:pic>
        <p:nvPicPr>
          <p:cNvPr id="9" name="Picture 8">
            <a:extLst>
              <a:ext uri="{FF2B5EF4-FFF2-40B4-BE49-F238E27FC236}">
                <a16:creationId xmlns:a16="http://schemas.microsoft.com/office/drawing/2014/main" id="{A35476EF-62E8-4FF1-9324-91714D67C7E8}"/>
              </a:ext>
            </a:extLst>
          </p:cNvPr>
          <p:cNvPicPr>
            <a:picLocks noChangeAspect="1"/>
          </p:cNvPicPr>
          <p:nvPr/>
        </p:nvPicPr>
        <p:blipFill>
          <a:blip r:embed="rId5"/>
          <a:stretch>
            <a:fillRect/>
          </a:stretch>
        </p:blipFill>
        <p:spPr>
          <a:xfrm>
            <a:off x="1197565" y="2858251"/>
            <a:ext cx="359695" cy="328143"/>
          </a:xfrm>
          <a:prstGeom prst="rect">
            <a:avLst/>
          </a:prstGeom>
        </p:spPr>
      </p:pic>
      <p:pic>
        <p:nvPicPr>
          <p:cNvPr id="10" name="Picture 9">
            <a:extLst>
              <a:ext uri="{FF2B5EF4-FFF2-40B4-BE49-F238E27FC236}">
                <a16:creationId xmlns:a16="http://schemas.microsoft.com/office/drawing/2014/main" id="{A3DBE661-6D2D-4747-8E09-6D900C8975E1}"/>
              </a:ext>
            </a:extLst>
          </p:cNvPr>
          <p:cNvPicPr>
            <a:picLocks noChangeAspect="1"/>
          </p:cNvPicPr>
          <p:nvPr/>
        </p:nvPicPr>
        <p:blipFill>
          <a:blip r:embed="rId6"/>
          <a:stretch>
            <a:fillRect/>
          </a:stretch>
        </p:blipFill>
        <p:spPr>
          <a:xfrm>
            <a:off x="2161366" y="2905635"/>
            <a:ext cx="228600" cy="261938"/>
          </a:xfrm>
          <a:prstGeom prst="rect">
            <a:avLst/>
          </a:prstGeom>
        </p:spPr>
      </p:pic>
      <p:pic>
        <p:nvPicPr>
          <p:cNvPr id="15" name="Picture 14"/>
          <p:cNvPicPr>
            <a:picLocks noChangeAspect="1"/>
          </p:cNvPicPr>
          <p:nvPr/>
        </p:nvPicPr>
        <p:blipFill>
          <a:blip r:embed="rId7"/>
          <a:stretch>
            <a:fillRect/>
          </a:stretch>
        </p:blipFill>
        <p:spPr>
          <a:xfrm>
            <a:off x="2869828" y="2361699"/>
            <a:ext cx="512082" cy="1026419"/>
          </a:xfrm>
          <a:prstGeom prst="rect">
            <a:avLst/>
          </a:prstGeom>
        </p:spPr>
      </p:pic>
      <p:pic>
        <p:nvPicPr>
          <p:cNvPr id="16" name="Picture 15"/>
          <p:cNvPicPr>
            <a:picLocks noChangeAspect="1"/>
          </p:cNvPicPr>
          <p:nvPr/>
        </p:nvPicPr>
        <p:blipFill>
          <a:blip r:embed="rId7"/>
          <a:stretch>
            <a:fillRect/>
          </a:stretch>
        </p:blipFill>
        <p:spPr>
          <a:xfrm>
            <a:off x="2878792" y="3488870"/>
            <a:ext cx="494153" cy="1046990"/>
          </a:xfrm>
          <a:prstGeom prst="rect">
            <a:avLst/>
          </a:prstGeom>
        </p:spPr>
      </p:pic>
      <p:pic>
        <p:nvPicPr>
          <p:cNvPr id="18" name="Picture 17">
            <a:extLst>
              <a:ext uri="{FF2B5EF4-FFF2-40B4-BE49-F238E27FC236}">
                <a16:creationId xmlns:a16="http://schemas.microsoft.com/office/drawing/2014/main" id="{46B899AD-C229-4F2C-977D-9635A7F07A87}"/>
              </a:ext>
            </a:extLst>
          </p:cNvPr>
          <p:cNvPicPr>
            <a:picLocks noChangeAspect="1"/>
          </p:cNvPicPr>
          <p:nvPr/>
        </p:nvPicPr>
        <p:blipFill>
          <a:blip r:embed="rId8"/>
          <a:stretch>
            <a:fillRect/>
          </a:stretch>
        </p:blipFill>
        <p:spPr>
          <a:xfrm>
            <a:off x="2074402" y="4020289"/>
            <a:ext cx="438150" cy="457200"/>
          </a:xfrm>
          <a:prstGeom prst="rect">
            <a:avLst/>
          </a:prstGeom>
        </p:spPr>
      </p:pic>
      <p:pic>
        <p:nvPicPr>
          <p:cNvPr id="19" name="Picture 18">
            <a:extLst>
              <a:ext uri="{FF2B5EF4-FFF2-40B4-BE49-F238E27FC236}">
                <a16:creationId xmlns:a16="http://schemas.microsoft.com/office/drawing/2014/main" id="{EB3F6769-1520-4FDA-AC36-42B0BB90B5CA}"/>
              </a:ext>
            </a:extLst>
          </p:cNvPr>
          <p:cNvPicPr>
            <a:picLocks noChangeAspect="1"/>
          </p:cNvPicPr>
          <p:nvPr/>
        </p:nvPicPr>
        <p:blipFill>
          <a:blip r:embed="rId8"/>
          <a:stretch>
            <a:fillRect/>
          </a:stretch>
        </p:blipFill>
        <p:spPr>
          <a:xfrm>
            <a:off x="2063875" y="5140539"/>
            <a:ext cx="438150" cy="457200"/>
          </a:xfrm>
          <a:prstGeom prst="rect">
            <a:avLst/>
          </a:prstGeom>
        </p:spPr>
      </p:pic>
      <p:pic>
        <p:nvPicPr>
          <p:cNvPr id="20" name="Picture 19">
            <a:extLst>
              <a:ext uri="{FF2B5EF4-FFF2-40B4-BE49-F238E27FC236}">
                <a16:creationId xmlns:a16="http://schemas.microsoft.com/office/drawing/2014/main" id="{8BBB5EFA-E442-4F46-9B2D-EC0A1EB72CC4}"/>
              </a:ext>
            </a:extLst>
          </p:cNvPr>
          <p:cNvPicPr>
            <a:picLocks noChangeAspect="1"/>
          </p:cNvPicPr>
          <p:nvPr/>
        </p:nvPicPr>
        <p:blipFill>
          <a:blip r:embed="rId8"/>
          <a:stretch>
            <a:fillRect/>
          </a:stretch>
        </p:blipFill>
        <p:spPr>
          <a:xfrm>
            <a:off x="2074402" y="6101191"/>
            <a:ext cx="438150" cy="457200"/>
          </a:xfrm>
          <a:prstGeom prst="rect">
            <a:avLst/>
          </a:prstGeom>
        </p:spPr>
      </p:pic>
      <p:sp>
        <p:nvSpPr>
          <p:cNvPr id="21" name="TextBox 20">
            <a:extLst>
              <a:ext uri="{FF2B5EF4-FFF2-40B4-BE49-F238E27FC236}">
                <a16:creationId xmlns:a16="http://schemas.microsoft.com/office/drawing/2014/main" id="{AEAE1809-3CF1-44F3-98F1-B7A054041DFB}"/>
              </a:ext>
            </a:extLst>
          </p:cNvPr>
          <p:cNvSpPr txBox="1"/>
          <p:nvPr/>
        </p:nvSpPr>
        <p:spPr>
          <a:xfrm>
            <a:off x="2053862" y="2579238"/>
            <a:ext cx="565756" cy="261610"/>
          </a:xfrm>
          <a:prstGeom prst="rect">
            <a:avLst/>
          </a:prstGeom>
          <a:noFill/>
        </p:spPr>
        <p:txBody>
          <a:bodyPr wrap="square" rtlCol="0">
            <a:spAutoFit/>
          </a:bodyPr>
          <a:lstStyle/>
          <a:p>
            <a:r>
              <a:rPr lang="en-US" sz="1100" b="1" dirty="0">
                <a:solidFill>
                  <a:srgbClr val="92D050"/>
                </a:solidFill>
                <a:latin typeface="Arial"/>
                <a:cs typeface="Arial"/>
              </a:rPr>
              <a:t>3TC</a:t>
            </a:r>
            <a:endParaRPr lang="en-US" sz="1000" b="1" dirty="0">
              <a:solidFill>
                <a:srgbClr val="92D050"/>
              </a:solidFill>
              <a:latin typeface="Arial"/>
              <a:cs typeface="Arial"/>
            </a:endParaRPr>
          </a:p>
        </p:txBody>
      </p:sp>
      <p:sp>
        <p:nvSpPr>
          <p:cNvPr id="25" name="TextBox 24">
            <a:extLst>
              <a:ext uri="{FF2B5EF4-FFF2-40B4-BE49-F238E27FC236}">
                <a16:creationId xmlns:a16="http://schemas.microsoft.com/office/drawing/2014/main" id="{6A017D55-9413-416A-AD1A-C7CFC8DA9C67}"/>
              </a:ext>
            </a:extLst>
          </p:cNvPr>
          <p:cNvSpPr txBox="1"/>
          <p:nvPr/>
        </p:nvSpPr>
        <p:spPr>
          <a:xfrm>
            <a:off x="1668201" y="1631530"/>
            <a:ext cx="265043" cy="36933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96DF75DC-9599-4156-A591-8244F62C960F}"/>
              </a:ext>
            </a:extLst>
          </p:cNvPr>
          <p:cNvSpPr txBox="1"/>
          <p:nvPr/>
        </p:nvSpPr>
        <p:spPr>
          <a:xfrm>
            <a:off x="2531619" y="1631530"/>
            <a:ext cx="265043" cy="369332"/>
          </a:xfrm>
          <a:prstGeom prst="rect">
            <a:avLst/>
          </a:prstGeom>
          <a:noFill/>
        </p:spPr>
        <p:txBody>
          <a:bodyPr wrap="square" rtlCol="0">
            <a:spAutoFit/>
          </a:bodyPr>
          <a:lstStyle/>
          <a:p>
            <a:r>
              <a:rPr lang="en-US" dirty="0"/>
              <a:t>+</a:t>
            </a:r>
          </a:p>
        </p:txBody>
      </p:sp>
      <p:sp>
        <p:nvSpPr>
          <p:cNvPr id="37" name="TextBox 36">
            <a:extLst>
              <a:ext uri="{FF2B5EF4-FFF2-40B4-BE49-F238E27FC236}">
                <a16:creationId xmlns:a16="http://schemas.microsoft.com/office/drawing/2014/main" id="{DACD1ECC-D49C-4BA7-8DA4-072D98586B7C}"/>
              </a:ext>
            </a:extLst>
          </p:cNvPr>
          <p:cNvSpPr txBox="1"/>
          <p:nvPr/>
        </p:nvSpPr>
        <p:spPr>
          <a:xfrm>
            <a:off x="2531619" y="2837657"/>
            <a:ext cx="265043" cy="369332"/>
          </a:xfrm>
          <a:prstGeom prst="rect">
            <a:avLst/>
          </a:prstGeom>
          <a:noFill/>
        </p:spPr>
        <p:txBody>
          <a:bodyPr wrap="square" rtlCol="0">
            <a:spAutoFit/>
          </a:bodyPr>
          <a:lstStyle/>
          <a:p>
            <a:r>
              <a:rPr lang="en-US" dirty="0"/>
              <a:t>+</a:t>
            </a:r>
          </a:p>
        </p:txBody>
      </p:sp>
      <p:sp>
        <p:nvSpPr>
          <p:cNvPr id="38" name="TextBox 37">
            <a:extLst>
              <a:ext uri="{FF2B5EF4-FFF2-40B4-BE49-F238E27FC236}">
                <a16:creationId xmlns:a16="http://schemas.microsoft.com/office/drawing/2014/main" id="{75E2D3A9-4B33-420C-B1A7-491F8ECBCA32}"/>
              </a:ext>
            </a:extLst>
          </p:cNvPr>
          <p:cNvSpPr txBox="1"/>
          <p:nvPr/>
        </p:nvSpPr>
        <p:spPr>
          <a:xfrm>
            <a:off x="2531619" y="3985950"/>
            <a:ext cx="265043" cy="369332"/>
          </a:xfrm>
          <a:prstGeom prst="rect">
            <a:avLst/>
          </a:prstGeom>
          <a:noFill/>
        </p:spPr>
        <p:txBody>
          <a:bodyPr wrap="square" rtlCol="0">
            <a:spAutoFit/>
          </a:bodyPr>
          <a:lstStyle/>
          <a:p>
            <a:r>
              <a:rPr lang="en-US" dirty="0"/>
              <a:t>+</a:t>
            </a:r>
          </a:p>
        </p:txBody>
      </p:sp>
      <p:sp>
        <p:nvSpPr>
          <p:cNvPr id="39" name="TextBox 38">
            <a:extLst>
              <a:ext uri="{FF2B5EF4-FFF2-40B4-BE49-F238E27FC236}">
                <a16:creationId xmlns:a16="http://schemas.microsoft.com/office/drawing/2014/main" id="{1DCDF60C-B83D-43A2-9A66-A31059400530}"/>
              </a:ext>
            </a:extLst>
          </p:cNvPr>
          <p:cNvSpPr txBox="1"/>
          <p:nvPr/>
        </p:nvSpPr>
        <p:spPr>
          <a:xfrm>
            <a:off x="2531619" y="5099504"/>
            <a:ext cx="265043"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0AE40242-7220-436B-B168-F6A8543030DD}"/>
              </a:ext>
            </a:extLst>
          </p:cNvPr>
          <p:cNvSpPr txBox="1"/>
          <p:nvPr/>
        </p:nvSpPr>
        <p:spPr>
          <a:xfrm>
            <a:off x="2531619" y="6145125"/>
            <a:ext cx="265043" cy="369332"/>
          </a:xfrm>
          <a:prstGeom prst="rect">
            <a:avLst/>
          </a:prstGeom>
          <a:noFill/>
        </p:spPr>
        <p:txBody>
          <a:bodyPr wrap="square" rtlCol="0">
            <a:spAutoFit/>
          </a:bodyPr>
          <a:lstStyle/>
          <a:p>
            <a:r>
              <a:rPr lang="en-US" dirty="0"/>
              <a:t>+</a:t>
            </a:r>
          </a:p>
        </p:txBody>
      </p:sp>
      <p:pic>
        <p:nvPicPr>
          <p:cNvPr id="41" name="Picture 40">
            <a:extLst>
              <a:ext uri="{FF2B5EF4-FFF2-40B4-BE49-F238E27FC236}">
                <a16:creationId xmlns:a16="http://schemas.microsoft.com/office/drawing/2014/main" id="{F23E6E7A-B47D-4745-8839-3726208B2436}"/>
              </a:ext>
            </a:extLst>
          </p:cNvPr>
          <p:cNvPicPr>
            <a:picLocks noChangeAspect="1"/>
          </p:cNvPicPr>
          <p:nvPr/>
        </p:nvPicPr>
        <p:blipFill>
          <a:blip r:embed="rId7"/>
          <a:stretch>
            <a:fillRect/>
          </a:stretch>
        </p:blipFill>
        <p:spPr>
          <a:xfrm>
            <a:off x="2869828" y="1207142"/>
            <a:ext cx="512082" cy="1026419"/>
          </a:xfrm>
          <a:prstGeom prst="rect">
            <a:avLst/>
          </a:prstGeom>
        </p:spPr>
      </p:pic>
      <p:sp>
        <p:nvSpPr>
          <p:cNvPr id="42" name="TextBox 41">
            <a:extLst>
              <a:ext uri="{FF2B5EF4-FFF2-40B4-BE49-F238E27FC236}">
                <a16:creationId xmlns:a16="http://schemas.microsoft.com/office/drawing/2014/main" id="{66B972E7-08A6-4318-AA62-EFB0C291E1EE}"/>
              </a:ext>
            </a:extLst>
          </p:cNvPr>
          <p:cNvSpPr txBox="1"/>
          <p:nvPr/>
        </p:nvSpPr>
        <p:spPr>
          <a:xfrm>
            <a:off x="1171023" y="2595642"/>
            <a:ext cx="565756" cy="261610"/>
          </a:xfrm>
          <a:prstGeom prst="rect">
            <a:avLst/>
          </a:prstGeom>
          <a:noFill/>
        </p:spPr>
        <p:txBody>
          <a:bodyPr wrap="square" rtlCol="0">
            <a:spAutoFit/>
          </a:bodyPr>
          <a:lstStyle/>
          <a:p>
            <a:r>
              <a:rPr lang="en-US" sz="1050" b="1" dirty="0">
                <a:solidFill>
                  <a:srgbClr val="6CADDF"/>
                </a:solidFill>
                <a:latin typeface="Arial"/>
                <a:cs typeface="Arial"/>
              </a:rPr>
              <a:t>ABC</a:t>
            </a:r>
          </a:p>
        </p:txBody>
      </p:sp>
      <p:sp>
        <p:nvSpPr>
          <p:cNvPr id="43" name="TextBox 42">
            <a:extLst>
              <a:ext uri="{FF2B5EF4-FFF2-40B4-BE49-F238E27FC236}">
                <a16:creationId xmlns:a16="http://schemas.microsoft.com/office/drawing/2014/main" id="{072A09F1-CF12-4241-BB80-E64E57B42D2C}"/>
              </a:ext>
            </a:extLst>
          </p:cNvPr>
          <p:cNvSpPr txBox="1"/>
          <p:nvPr/>
        </p:nvSpPr>
        <p:spPr>
          <a:xfrm>
            <a:off x="1668201" y="2851938"/>
            <a:ext cx="265043"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DD01C10B-2DCF-4DC4-AD52-8B6ABAC64275}"/>
              </a:ext>
            </a:extLst>
          </p:cNvPr>
          <p:cNvSpPr txBox="1"/>
          <p:nvPr/>
        </p:nvSpPr>
        <p:spPr>
          <a:xfrm>
            <a:off x="2053862" y="3783978"/>
            <a:ext cx="565756" cy="261610"/>
          </a:xfrm>
          <a:prstGeom prst="rect">
            <a:avLst/>
          </a:prstGeom>
          <a:noFill/>
        </p:spPr>
        <p:txBody>
          <a:bodyPr wrap="square" rtlCol="0">
            <a:spAutoFit/>
          </a:bodyPr>
          <a:lstStyle/>
          <a:p>
            <a:r>
              <a:rPr lang="en-US" sz="1100" b="1" dirty="0">
                <a:solidFill>
                  <a:srgbClr val="92D050"/>
                </a:solidFill>
                <a:latin typeface="Arial"/>
                <a:cs typeface="Arial"/>
              </a:rPr>
              <a:t>3TC</a:t>
            </a:r>
            <a:endParaRPr lang="en-US" sz="1200" b="1" dirty="0">
              <a:solidFill>
                <a:srgbClr val="92D050"/>
              </a:solidFill>
              <a:latin typeface="Arial"/>
              <a:cs typeface="Arial"/>
            </a:endParaRPr>
          </a:p>
        </p:txBody>
      </p:sp>
      <p:sp>
        <p:nvSpPr>
          <p:cNvPr id="45" name="TextBox 44">
            <a:extLst>
              <a:ext uri="{FF2B5EF4-FFF2-40B4-BE49-F238E27FC236}">
                <a16:creationId xmlns:a16="http://schemas.microsoft.com/office/drawing/2014/main" id="{185E98F1-893A-4049-9CDD-9DD63400046F}"/>
              </a:ext>
            </a:extLst>
          </p:cNvPr>
          <p:cNvSpPr txBox="1"/>
          <p:nvPr/>
        </p:nvSpPr>
        <p:spPr>
          <a:xfrm>
            <a:off x="2053862" y="3641260"/>
            <a:ext cx="565756" cy="261610"/>
          </a:xfrm>
          <a:prstGeom prst="rect">
            <a:avLst/>
          </a:prstGeom>
          <a:noFill/>
        </p:spPr>
        <p:txBody>
          <a:bodyPr wrap="square" rtlCol="0">
            <a:spAutoFit/>
          </a:bodyPr>
          <a:lstStyle/>
          <a:p>
            <a:r>
              <a:rPr lang="en-US" sz="1050" b="1" dirty="0">
                <a:solidFill>
                  <a:srgbClr val="6CADDF"/>
                </a:solidFill>
                <a:latin typeface="Arial"/>
                <a:cs typeface="Arial"/>
              </a:rPr>
              <a:t>ABC</a:t>
            </a:r>
          </a:p>
        </p:txBody>
      </p:sp>
      <p:sp>
        <p:nvSpPr>
          <p:cNvPr id="48" name="TextBox 47">
            <a:extLst>
              <a:ext uri="{FF2B5EF4-FFF2-40B4-BE49-F238E27FC236}">
                <a16:creationId xmlns:a16="http://schemas.microsoft.com/office/drawing/2014/main" id="{85E3719C-28E5-465C-A425-C884BBB20F55}"/>
              </a:ext>
            </a:extLst>
          </p:cNvPr>
          <p:cNvSpPr txBox="1"/>
          <p:nvPr/>
        </p:nvSpPr>
        <p:spPr>
          <a:xfrm>
            <a:off x="2053862" y="4900766"/>
            <a:ext cx="565756" cy="261610"/>
          </a:xfrm>
          <a:prstGeom prst="rect">
            <a:avLst/>
          </a:prstGeom>
          <a:noFill/>
        </p:spPr>
        <p:txBody>
          <a:bodyPr wrap="square" rtlCol="0">
            <a:spAutoFit/>
          </a:bodyPr>
          <a:lstStyle/>
          <a:p>
            <a:r>
              <a:rPr lang="en-US" sz="1100" b="1" dirty="0">
                <a:solidFill>
                  <a:srgbClr val="92D050"/>
                </a:solidFill>
                <a:latin typeface="Arial"/>
                <a:cs typeface="Arial"/>
              </a:rPr>
              <a:t>3TC</a:t>
            </a:r>
            <a:endParaRPr lang="en-US" sz="1200" b="1" dirty="0">
              <a:solidFill>
                <a:srgbClr val="92D050"/>
              </a:solidFill>
              <a:latin typeface="Arial"/>
              <a:cs typeface="Arial"/>
            </a:endParaRPr>
          </a:p>
        </p:txBody>
      </p:sp>
      <p:sp>
        <p:nvSpPr>
          <p:cNvPr id="49" name="TextBox 48">
            <a:extLst>
              <a:ext uri="{FF2B5EF4-FFF2-40B4-BE49-F238E27FC236}">
                <a16:creationId xmlns:a16="http://schemas.microsoft.com/office/drawing/2014/main" id="{11F91667-EF41-4CAB-A451-D243DA164A36}"/>
              </a:ext>
            </a:extLst>
          </p:cNvPr>
          <p:cNvSpPr txBox="1"/>
          <p:nvPr/>
        </p:nvSpPr>
        <p:spPr>
          <a:xfrm>
            <a:off x="2053862" y="4758048"/>
            <a:ext cx="565756" cy="261610"/>
          </a:xfrm>
          <a:prstGeom prst="rect">
            <a:avLst/>
          </a:prstGeom>
          <a:noFill/>
        </p:spPr>
        <p:txBody>
          <a:bodyPr wrap="square" rtlCol="0">
            <a:spAutoFit/>
          </a:bodyPr>
          <a:lstStyle/>
          <a:p>
            <a:r>
              <a:rPr lang="en-US" sz="1050" b="1" dirty="0">
                <a:solidFill>
                  <a:srgbClr val="6CADDF"/>
                </a:solidFill>
                <a:latin typeface="Arial"/>
                <a:cs typeface="Arial"/>
              </a:rPr>
              <a:t>ABC</a:t>
            </a:r>
          </a:p>
        </p:txBody>
      </p:sp>
      <p:sp>
        <p:nvSpPr>
          <p:cNvPr id="50" name="TextBox 49">
            <a:extLst>
              <a:ext uri="{FF2B5EF4-FFF2-40B4-BE49-F238E27FC236}">
                <a16:creationId xmlns:a16="http://schemas.microsoft.com/office/drawing/2014/main" id="{4852E7EE-CD8D-4BFE-9168-AE534698D876}"/>
              </a:ext>
            </a:extLst>
          </p:cNvPr>
          <p:cNvSpPr txBox="1"/>
          <p:nvPr/>
        </p:nvSpPr>
        <p:spPr>
          <a:xfrm>
            <a:off x="2053862" y="5868132"/>
            <a:ext cx="565756" cy="261610"/>
          </a:xfrm>
          <a:prstGeom prst="rect">
            <a:avLst/>
          </a:prstGeom>
          <a:noFill/>
        </p:spPr>
        <p:txBody>
          <a:bodyPr wrap="square" rtlCol="0">
            <a:spAutoFit/>
          </a:bodyPr>
          <a:lstStyle/>
          <a:p>
            <a:r>
              <a:rPr lang="en-US" sz="1100" b="1" dirty="0">
                <a:solidFill>
                  <a:srgbClr val="92D050"/>
                </a:solidFill>
                <a:latin typeface="Arial"/>
                <a:cs typeface="Arial"/>
              </a:rPr>
              <a:t>3TC</a:t>
            </a:r>
            <a:endParaRPr lang="en-US" sz="1200" b="1" dirty="0">
              <a:solidFill>
                <a:srgbClr val="92D050"/>
              </a:solidFill>
              <a:latin typeface="Arial"/>
              <a:cs typeface="Arial"/>
            </a:endParaRPr>
          </a:p>
        </p:txBody>
      </p:sp>
      <p:sp>
        <p:nvSpPr>
          <p:cNvPr id="51" name="TextBox 50">
            <a:extLst>
              <a:ext uri="{FF2B5EF4-FFF2-40B4-BE49-F238E27FC236}">
                <a16:creationId xmlns:a16="http://schemas.microsoft.com/office/drawing/2014/main" id="{9A3ADBF5-AE5C-4E7C-B9FF-C0F8254D7DC7}"/>
              </a:ext>
            </a:extLst>
          </p:cNvPr>
          <p:cNvSpPr txBox="1"/>
          <p:nvPr/>
        </p:nvSpPr>
        <p:spPr>
          <a:xfrm>
            <a:off x="2053862" y="5725414"/>
            <a:ext cx="565756" cy="261610"/>
          </a:xfrm>
          <a:prstGeom prst="rect">
            <a:avLst/>
          </a:prstGeom>
          <a:noFill/>
        </p:spPr>
        <p:txBody>
          <a:bodyPr wrap="square" rtlCol="0">
            <a:spAutoFit/>
          </a:bodyPr>
          <a:lstStyle/>
          <a:p>
            <a:r>
              <a:rPr lang="en-US" sz="1050" b="1" dirty="0">
                <a:solidFill>
                  <a:srgbClr val="6CADDF"/>
                </a:solidFill>
                <a:latin typeface="Arial"/>
                <a:cs typeface="Arial"/>
              </a:rPr>
              <a:t>ABC</a:t>
            </a:r>
          </a:p>
        </p:txBody>
      </p:sp>
      <p:sp>
        <p:nvSpPr>
          <p:cNvPr id="52" name="TextBox 51">
            <a:extLst>
              <a:ext uri="{FF2B5EF4-FFF2-40B4-BE49-F238E27FC236}">
                <a16:creationId xmlns:a16="http://schemas.microsoft.com/office/drawing/2014/main" id="{28FD63FF-F413-476C-BD1C-C7319E999E4A}"/>
              </a:ext>
            </a:extLst>
          </p:cNvPr>
          <p:cNvSpPr txBox="1"/>
          <p:nvPr/>
        </p:nvSpPr>
        <p:spPr>
          <a:xfrm>
            <a:off x="2816154" y="4758720"/>
            <a:ext cx="565756" cy="261610"/>
          </a:xfrm>
          <a:prstGeom prst="rect">
            <a:avLst/>
          </a:prstGeom>
          <a:noFill/>
        </p:spPr>
        <p:txBody>
          <a:bodyPr wrap="square" rtlCol="0">
            <a:spAutoFit/>
          </a:bodyPr>
          <a:lstStyle/>
          <a:p>
            <a:r>
              <a:rPr lang="en-US" sz="1050" b="1" dirty="0">
                <a:solidFill>
                  <a:srgbClr val="FFC000"/>
                </a:solidFill>
                <a:latin typeface="Arial"/>
                <a:cs typeface="Arial"/>
              </a:rPr>
              <a:t>LPV/r</a:t>
            </a:r>
          </a:p>
        </p:txBody>
      </p:sp>
      <p:sp>
        <p:nvSpPr>
          <p:cNvPr id="53" name="TextBox 52">
            <a:extLst>
              <a:ext uri="{FF2B5EF4-FFF2-40B4-BE49-F238E27FC236}">
                <a16:creationId xmlns:a16="http://schemas.microsoft.com/office/drawing/2014/main" id="{C0F317E2-3CD3-4F66-9F9F-F88537697821}"/>
              </a:ext>
            </a:extLst>
          </p:cNvPr>
          <p:cNvSpPr txBox="1"/>
          <p:nvPr/>
        </p:nvSpPr>
        <p:spPr>
          <a:xfrm>
            <a:off x="2863675" y="5718150"/>
            <a:ext cx="565756" cy="261610"/>
          </a:xfrm>
          <a:prstGeom prst="rect">
            <a:avLst/>
          </a:prstGeom>
          <a:noFill/>
        </p:spPr>
        <p:txBody>
          <a:bodyPr wrap="square" rtlCol="0">
            <a:spAutoFit/>
          </a:bodyPr>
          <a:lstStyle/>
          <a:p>
            <a:r>
              <a:rPr lang="en-US" sz="1050" b="1" dirty="0">
                <a:solidFill>
                  <a:srgbClr val="FFC000"/>
                </a:solidFill>
                <a:latin typeface="Arial"/>
                <a:cs typeface="Arial"/>
              </a:rPr>
              <a:t>LPV/r</a:t>
            </a:r>
          </a:p>
        </p:txBody>
      </p:sp>
      <p:sp>
        <p:nvSpPr>
          <p:cNvPr id="35" name="Rectangle 34">
            <a:extLst>
              <a:ext uri="{FF2B5EF4-FFF2-40B4-BE49-F238E27FC236}">
                <a16:creationId xmlns:a16="http://schemas.microsoft.com/office/drawing/2014/main" id="{5E84FF19-9F54-A542-85F5-F55F5BC823DF}"/>
              </a:ext>
            </a:extLst>
          </p:cNvPr>
          <p:cNvSpPr/>
          <p:nvPr/>
        </p:nvSpPr>
        <p:spPr>
          <a:xfrm>
            <a:off x="0" y="7442837"/>
            <a:ext cx="10688638" cy="130899"/>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4ED4E859-8CD7-4215-A5A2-178A414ED450}"/>
              </a:ext>
            </a:extLst>
          </p:cNvPr>
          <p:cNvPicPr>
            <a:picLocks noChangeAspect="1"/>
          </p:cNvPicPr>
          <p:nvPr/>
        </p:nvPicPr>
        <p:blipFill>
          <a:blip r:embed="rId9"/>
          <a:stretch>
            <a:fillRect/>
          </a:stretch>
        </p:blipFill>
        <p:spPr>
          <a:xfrm>
            <a:off x="2842990" y="5998937"/>
            <a:ext cx="565756" cy="707195"/>
          </a:xfrm>
          <a:prstGeom prst="rect">
            <a:avLst/>
          </a:prstGeom>
        </p:spPr>
      </p:pic>
    </p:spTree>
    <p:extLst>
      <p:ext uri="{BB962C8B-B14F-4D97-AF65-F5344CB8AC3E}">
        <p14:creationId xmlns:p14="http://schemas.microsoft.com/office/powerpoint/2010/main" val="2898775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AD05B-5FA6-9649-B32E-AB2C740E9709}"/>
              </a:ext>
            </a:extLst>
          </p:cNvPr>
          <p:cNvSpPr>
            <a:spLocks noGrp="1"/>
          </p:cNvSpPr>
          <p:nvPr>
            <p:ph sz="half" idx="2"/>
          </p:nvPr>
        </p:nvSpPr>
        <p:spPr/>
        <p:txBody>
          <a:bodyPr/>
          <a:lstStyle/>
          <a:p>
            <a:pPr marL="285750" lvl="0" indent="-285750"/>
            <a:r>
              <a:rPr lang="en-US" dirty="0"/>
              <a:t>The granules are only 1 of the ARVs that your child needs.</a:t>
            </a:r>
          </a:p>
          <a:p>
            <a:pPr marL="285750" lvl="0" indent="-285750"/>
            <a:r>
              <a:rPr lang="en-US" dirty="0"/>
              <a:t>You still need to give the other ARVs at the same time.</a:t>
            </a:r>
          </a:p>
        </p:txBody>
      </p:sp>
      <p:sp>
        <p:nvSpPr>
          <p:cNvPr id="3" name="Title 2">
            <a:extLst>
              <a:ext uri="{FF2B5EF4-FFF2-40B4-BE49-F238E27FC236}">
                <a16:creationId xmlns:a16="http://schemas.microsoft.com/office/drawing/2014/main" id="{1D461ABA-386D-E74B-944D-FEC7B68B738A}"/>
              </a:ext>
            </a:extLst>
          </p:cNvPr>
          <p:cNvSpPr>
            <a:spLocks noGrp="1"/>
          </p:cNvSpPr>
          <p:nvPr>
            <p:ph type="title"/>
          </p:nvPr>
        </p:nvSpPr>
        <p:spPr/>
        <p:txBody>
          <a:bodyPr/>
          <a:lstStyle/>
          <a:p>
            <a:r>
              <a:rPr lang="en-US" dirty="0"/>
              <a:t>Giving the other ARVs</a:t>
            </a:r>
          </a:p>
        </p:txBody>
      </p:sp>
      <p:sp>
        <p:nvSpPr>
          <p:cNvPr id="4" name="Content Placeholder 3">
            <a:extLst>
              <a:ext uri="{FF2B5EF4-FFF2-40B4-BE49-F238E27FC236}">
                <a16:creationId xmlns:a16="http://schemas.microsoft.com/office/drawing/2014/main" id="{E763A83C-6981-2D4E-B3FB-7C8C2854F232}"/>
              </a:ext>
            </a:extLst>
          </p:cNvPr>
          <p:cNvSpPr>
            <a:spLocks noGrp="1"/>
          </p:cNvSpPr>
          <p:nvPr>
            <p:ph sz="half" idx="10"/>
          </p:nvPr>
        </p:nvSpPr>
        <p:spPr/>
        <p:txBody>
          <a:bodyPr/>
          <a:lstStyle/>
          <a:p>
            <a:r>
              <a:rPr lang="en-US" dirty="0"/>
              <a:t>How do you normally give the other ARVs or the other medicines?</a:t>
            </a:r>
          </a:p>
        </p:txBody>
      </p:sp>
      <p:sp>
        <p:nvSpPr>
          <p:cNvPr id="5" name="Content Placeholder 4">
            <a:extLst>
              <a:ext uri="{FF2B5EF4-FFF2-40B4-BE49-F238E27FC236}">
                <a16:creationId xmlns:a16="http://schemas.microsoft.com/office/drawing/2014/main" id="{20E37814-E35D-9247-A76E-0EDC3D019023}"/>
              </a:ext>
            </a:extLst>
          </p:cNvPr>
          <p:cNvSpPr>
            <a:spLocks noGrp="1"/>
          </p:cNvSpPr>
          <p:nvPr>
            <p:ph sz="half" idx="11"/>
          </p:nvPr>
        </p:nvSpPr>
        <p:spPr/>
        <p:txBody>
          <a:bodyPr>
            <a:normAutofit fontScale="92500" lnSpcReduction="20000"/>
          </a:bodyPr>
          <a:lstStyle/>
          <a:p>
            <a:pPr marL="285750" indent="-285750" fontAlgn="ctr"/>
            <a:r>
              <a:rPr lang="en-US" dirty="0"/>
              <a:t>The other two ARVs should be taken at the same time as the granules.  </a:t>
            </a:r>
          </a:p>
          <a:p>
            <a:pPr marL="285750" indent="-285750" fontAlgn="ctr"/>
            <a:r>
              <a:rPr lang="en-US" dirty="0"/>
              <a:t>They may be taken before or after the granules.   </a:t>
            </a:r>
          </a:p>
          <a:p>
            <a:pPr marL="285750" indent="-285750" fontAlgn="ctr"/>
            <a:r>
              <a:rPr lang="en-US" dirty="0"/>
              <a:t>If the child likes the taste of the other ARVs  or medicines they can be given after the granules are given which will also help to wash away any bad taste from the granules. </a:t>
            </a:r>
          </a:p>
        </p:txBody>
      </p:sp>
      <p:sp>
        <p:nvSpPr>
          <p:cNvPr id="6" name="Content Placeholder 5">
            <a:extLst>
              <a:ext uri="{FF2B5EF4-FFF2-40B4-BE49-F238E27FC236}">
                <a16:creationId xmlns:a16="http://schemas.microsoft.com/office/drawing/2014/main" id="{EB8D8882-6EB1-2E40-9CE9-1A023CAB9CDC}"/>
              </a:ext>
            </a:extLst>
          </p:cNvPr>
          <p:cNvSpPr>
            <a:spLocks noGrp="1"/>
          </p:cNvSpPr>
          <p:nvPr>
            <p:ph sz="half" idx="12"/>
          </p:nvPr>
        </p:nvSpPr>
        <p:spPr/>
        <p:txBody>
          <a:bodyPr/>
          <a:lstStyle/>
          <a:p>
            <a:r>
              <a:rPr lang="en-US" dirty="0"/>
              <a:t>Can you review the steps for giving your child the granules?</a:t>
            </a:r>
          </a:p>
          <a:p>
            <a:endParaRPr lang="en-US" dirty="0"/>
          </a:p>
        </p:txBody>
      </p:sp>
      <p:sp>
        <p:nvSpPr>
          <p:cNvPr id="7" name="Content Placeholder 6">
            <a:extLst>
              <a:ext uri="{FF2B5EF4-FFF2-40B4-BE49-F238E27FC236}">
                <a16:creationId xmlns:a16="http://schemas.microsoft.com/office/drawing/2014/main" id="{0461AD61-C873-7A47-A6EC-87141072E8AE}"/>
              </a:ext>
            </a:extLst>
          </p:cNvPr>
          <p:cNvSpPr>
            <a:spLocks noGrp="1"/>
          </p:cNvSpPr>
          <p:nvPr>
            <p:ph sz="half" idx="13"/>
          </p:nvPr>
        </p:nvSpPr>
        <p:spPr/>
        <p:txBody>
          <a:bodyPr/>
          <a:lstStyle/>
          <a:p>
            <a:pPr marL="285750" indent="-285750" fontAlgn="ctr"/>
            <a:r>
              <a:rPr lang="en-US" dirty="0"/>
              <a:t>Giving granules is different from the way other ARVs are given and they do not taste good.  </a:t>
            </a:r>
          </a:p>
          <a:p>
            <a:pPr marL="285750" indent="-285750" fontAlgn="ctr"/>
            <a:r>
              <a:rPr lang="en-US" dirty="0"/>
              <a:t>This is different from other medicines but it is the best ARV we have to keep children living with HIV healthy.</a:t>
            </a:r>
          </a:p>
          <a:p>
            <a:endParaRPr lang="en-US" dirty="0"/>
          </a:p>
        </p:txBody>
      </p:sp>
      <p:sp>
        <p:nvSpPr>
          <p:cNvPr id="8" name="Title 2">
            <a:extLst>
              <a:ext uri="{FF2B5EF4-FFF2-40B4-BE49-F238E27FC236}">
                <a16:creationId xmlns:a16="http://schemas.microsoft.com/office/drawing/2014/main" id="{CB521FDF-3CE3-4F4E-AA10-37F85DF6E8A6}"/>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9" name="Title 2">
            <a:extLst>
              <a:ext uri="{FF2B5EF4-FFF2-40B4-BE49-F238E27FC236}">
                <a16:creationId xmlns:a16="http://schemas.microsoft.com/office/drawing/2014/main" id="{255ED60D-D240-E649-8828-9FC81E16B3D1}"/>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10" name="Title 2">
            <a:extLst>
              <a:ext uri="{FF2B5EF4-FFF2-40B4-BE49-F238E27FC236}">
                <a16:creationId xmlns:a16="http://schemas.microsoft.com/office/drawing/2014/main" id="{B3E419F6-6DFA-CA48-AFCA-EB38553A3C82}"/>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1" name="Picture 10" descr="A close up of a logo&#10;&#10;Description automatically generated">
            <a:extLst>
              <a:ext uri="{FF2B5EF4-FFF2-40B4-BE49-F238E27FC236}">
                <a16:creationId xmlns:a16="http://schemas.microsoft.com/office/drawing/2014/main" id="{BDEF427C-F2BA-4846-ACA8-872D33A5E7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2" name="Picture 11" descr="A close up of a logo&#10;&#10;Description automatically generated">
            <a:extLst>
              <a:ext uri="{FF2B5EF4-FFF2-40B4-BE49-F238E27FC236}">
                <a16:creationId xmlns:a16="http://schemas.microsoft.com/office/drawing/2014/main" id="{6C1CE186-C827-A241-B5E4-31B0FD9C49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13" name="Picture 12">
            <a:extLst>
              <a:ext uri="{FF2B5EF4-FFF2-40B4-BE49-F238E27FC236}">
                <a16:creationId xmlns:a16="http://schemas.microsoft.com/office/drawing/2014/main" id="{7C7A92E5-3350-BA42-BFD5-99D881CF12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0088" y="1149893"/>
            <a:ext cx="842009" cy="842009"/>
          </a:xfrm>
          <a:prstGeom prst="rect">
            <a:avLst/>
          </a:prstGeom>
        </p:spPr>
      </p:pic>
      <p:sp>
        <p:nvSpPr>
          <p:cNvPr id="14" name="Title 2">
            <a:extLst>
              <a:ext uri="{FF2B5EF4-FFF2-40B4-BE49-F238E27FC236}">
                <a16:creationId xmlns:a16="http://schemas.microsoft.com/office/drawing/2014/main" id="{1987E7D1-79BB-6D43-9F11-A816E18EDD72}"/>
              </a:ext>
            </a:extLst>
          </p:cNvPr>
          <p:cNvSpPr txBox="1">
            <a:spLocks/>
          </p:cNvSpPr>
          <p:nvPr/>
        </p:nvSpPr>
        <p:spPr>
          <a:xfrm>
            <a:off x="4582319" y="4010025"/>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15" name="Title 2">
            <a:extLst>
              <a:ext uri="{FF2B5EF4-FFF2-40B4-BE49-F238E27FC236}">
                <a16:creationId xmlns:a16="http://schemas.microsoft.com/office/drawing/2014/main" id="{9593CC53-149F-B84C-9A57-0292E32708BE}"/>
              </a:ext>
            </a:extLst>
          </p:cNvPr>
          <p:cNvSpPr txBox="1">
            <a:spLocks/>
          </p:cNvSpPr>
          <p:nvPr/>
        </p:nvSpPr>
        <p:spPr>
          <a:xfrm>
            <a:off x="7847114" y="4010025"/>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6" name="Picture 15" descr="A close up of a logo&#10;&#10;Description automatically generated">
            <a:extLst>
              <a:ext uri="{FF2B5EF4-FFF2-40B4-BE49-F238E27FC236}">
                <a16:creationId xmlns:a16="http://schemas.microsoft.com/office/drawing/2014/main" id="{5BB1B3AD-0D4D-7C48-BD97-B8DF854B5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45242" y="3911959"/>
            <a:ext cx="453712" cy="453712"/>
          </a:xfrm>
          <a:prstGeom prst="rect">
            <a:avLst/>
          </a:prstGeom>
        </p:spPr>
      </p:pic>
      <p:pic>
        <p:nvPicPr>
          <p:cNvPr id="17" name="Picture 16">
            <a:extLst>
              <a:ext uri="{FF2B5EF4-FFF2-40B4-BE49-F238E27FC236}">
                <a16:creationId xmlns:a16="http://schemas.microsoft.com/office/drawing/2014/main" id="{B8CE8DD0-48A6-604F-BDB0-D0E82A8A775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6796" y="3704932"/>
            <a:ext cx="842009" cy="842009"/>
          </a:xfrm>
          <a:prstGeom prst="rect">
            <a:avLst/>
          </a:prstGeom>
        </p:spPr>
      </p:pic>
      <p:sp>
        <p:nvSpPr>
          <p:cNvPr id="18" name="Rectangle 17">
            <a:extLst>
              <a:ext uri="{FF2B5EF4-FFF2-40B4-BE49-F238E27FC236}">
                <a16:creationId xmlns:a16="http://schemas.microsoft.com/office/drawing/2014/main" id="{580A71D1-B051-3F4C-9A38-BB5E3DEE9F55}"/>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295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BFC9DFC-22DA-5B42-93AF-3119C10C08D1}"/>
              </a:ext>
            </a:extLst>
          </p:cNvPr>
          <p:cNvSpPr/>
          <p:nvPr/>
        </p:nvSpPr>
        <p:spPr>
          <a:xfrm>
            <a:off x="2227639" y="5000625"/>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itle 2">
            <a:extLst>
              <a:ext uri="{FF2B5EF4-FFF2-40B4-BE49-F238E27FC236}">
                <a16:creationId xmlns:a16="http://schemas.microsoft.com/office/drawing/2014/main" id="{812D90A7-23D2-2744-80E0-D8002DBC1904}"/>
              </a:ext>
            </a:extLst>
          </p:cNvPr>
          <p:cNvSpPr>
            <a:spLocks noGrp="1"/>
          </p:cNvSpPr>
          <p:nvPr>
            <p:ph type="title"/>
          </p:nvPr>
        </p:nvSpPr>
        <p:spPr/>
        <p:txBody>
          <a:bodyPr/>
          <a:lstStyle/>
          <a:p>
            <a:r>
              <a:rPr lang="en-US" dirty="0"/>
              <a:t>Wrap Up</a:t>
            </a:r>
          </a:p>
        </p:txBody>
      </p:sp>
      <p:sp>
        <p:nvSpPr>
          <p:cNvPr id="9" name="Rectangle 8">
            <a:extLst>
              <a:ext uri="{FF2B5EF4-FFF2-40B4-BE49-F238E27FC236}">
                <a16:creationId xmlns:a16="http://schemas.microsoft.com/office/drawing/2014/main" id="{C6E6F5CB-CD97-8F4A-A369-EDE59A72C6E3}"/>
              </a:ext>
            </a:extLst>
          </p:cNvPr>
          <p:cNvSpPr/>
          <p:nvPr/>
        </p:nvSpPr>
        <p:spPr>
          <a:xfrm>
            <a:off x="2196055" y="1251094"/>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A2B4E6C-D86D-EE4D-AFF7-62E5A91C9AE4}"/>
              </a:ext>
            </a:extLst>
          </p:cNvPr>
          <p:cNvSpPr/>
          <p:nvPr/>
        </p:nvSpPr>
        <p:spPr>
          <a:xfrm>
            <a:off x="4341687" y="1203596"/>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B3007493-4BB3-E64F-81FE-F26019BB531E}"/>
              </a:ext>
            </a:extLst>
          </p:cNvPr>
          <p:cNvSpPr/>
          <p:nvPr/>
        </p:nvSpPr>
        <p:spPr>
          <a:xfrm>
            <a:off x="6487319" y="1190625"/>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D89351EC-35E2-6B4B-AF47-46937AFB3444}"/>
              </a:ext>
            </a:extLst>
          </p:cNvPr>
          <p:cNvSpPr/>
          <p:nvPr/>
        </p:nvSpPr>
        <p:spPr>
          <a:xfrm>
            <a:off x="4324642" y="5000625"/>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4B95F6A5-67CD-474C-9729-DB370CCDF296}"/>
              </a:ext>
            </a:extLst>
          </p:cNvPr>
          <p:cNvSpPr/>
          <p:nvPr/>
        </p:nvSpPr>
        <p:spPr>
          <a:xfrm>
            <a:off x="6496913" y="5000625"/>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FCA80DF-2E73-2C45-BA5D-29F77D51ED22}"/>
              </a:ext>
            </a:extLst>
          </p:cNvPr>
          <p:cNvSpPr/>
          <p:nvPr/>
        </p:nvSpPr>
        <p:spPr>
          <a:xfrm>
            <a:off x="6496914" y="3099936"/>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83CC68E8-6ACE-E944-BEAA-27FF9E3143DB}"/>
              </a:ext>
            </a:extLst>
          </p:cNvPr>
          <p:cNvSpPr/>
          <p:nvPr/>
        </p:nvSpPr>
        <p:spPr>
          <a:xfrm>
            <a:off x="4324642" y="3099936"/>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2C74AF8-0478-F940-A156-47C1ABB94E8C}"/>
              </a:ext>
            </a:extLst>
          </p:cNvPr>
          <p:cNvSpPr/>
          <p:nvPr/>
        </p:nvSpPr>
        <p:spPr>
          <a:xfrm>
            <a:off x="2227639" y="3125859"/>
            <a:ext cx="1799723" cy="17294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2" name="Picture 41">
            <a:extLst>
              <a:ext uri="{FF2B5EF4-FFF2-40B4-BE49-F238E27FC236}">
                <a16:creationId xmlns:a16="http://schemas.microsoft.com/office/drawing/2014/main" id="{E2449C73-9417-6F45-BF03-A142E8937516}"/>
              </a:ext>
            </a:extLst>
          </p:cNvPr>
          <p:cNvPicPr>
            <a:picLocks noChangeAspect="1"/>
          </p:cNvPicPr>
          <p:nvPr/>
        </p:nvPicPr>
        <p:blipFill>
          <a:blip r:embed="rId2"/>
          <a:stretch>
            <a:fillRect/>
          </a:stretch>
        </p:blipFill>
        <p:spPr>
          <a:xfrm>
            <a:off x="2401596" y="1637662"/>
            <a:ext cx="1581464" cy="717703"/>
          </a:xfrm>
          <a:prstGeom prst="rect">
            <a:avLst/>
          </a:prstGeom>
        </p:spPr>
      </p:pic>
      <p:pic>
        <p:nvPicPr>
          <p:cNvPr id="43" name="Picture 42">
            <a:extLst>
              <a:ext uri="{FF2B5EF4-FFF2-40B4-BE49-F238E27FC236}">
                <a16:creationId xmlns:a16="http://schemas.microsoft.com/office/drawing/2014/main" id="{5E218220-EE7B-6144-A75F-8EBF608B82D6}"/>
              </a:ext>
            </a:extLst>
          </p:cNvPr>
          <p:cNvPicPr>
            <a:picLocks noChangeAspect="1"/>
          </p:cNvPicPr>
          <p:nvPr/>
        </p:nvPicPr>
        <p:blipFill>
          <a:blip r:embed="rId3"/>
          <a:stretch>
            <a:fillRect/>
          </a:stretch>
        </p:blipFill>
        <p:spPr>
          <a:xfrm>
            <a:off x="4415524" y="1419225"/>
            <a:ext cx="1708841" cy="1233449"/>
          </a:xfrm>
          <a:prstGeom prst="rect">
            <a:avLst/>
          </a:prstGeom>
        </p:spPr>
      </p:pic>
      <p:pic>
        <p:nvPicPr>
          <p:cNvPr id="44" name="Picture 43">
            <a:extLst>
              <a:ext uri="{FF2B5EF4-FFF2-40B4-BE49-F238E27FC236}">
                <a16:creationId xmlns:a16="http://schemas.microsoft.com/office/drawing/2014/main" id="{87D4D041-F1B5-C94A-B317-C2A7BB2C6D1E}"/>
              </a:ext>
            </a:extLst>
          </p:cNvPr>
          <p:cNvPicPr>
            <a:picLocks noChangeAspect="1"/>
          </p:cNvPicPr>
          <p:nvPr/>
        </p:nvPicPr>
        <p:blipFill>
          <a:blip r:embed="rId4"/>
          <a:stretch>
            <a:fillRect/>
          </a:stretch>
        </p:blipFill>
        <p:spPr>
          <a:xfrm>
            <a:off x="6614462" y="1426092"/>
            <a:ext cx="1545436" cy="1258426"/>
          </a:xfrm>
          <a:prstGeom prst="rect">
            <a:avLst/>
          </a:prstGeom>
        </p:spPr>
      </p:pic>
      <p:pic>
        <p:nvPicPr>
          <p:cNvPr id="45" name="Picture 44">
            <a:extLst>
              <a:ext uri="{FF2B5EF4-FFF2-40B4-BE49-F238E27FC236}">
                <a16:creationId xmlns:a16="http://schemas.microsoft.com/office/drawing/2014/main" id="{B9243F8B-4C1D-A24B-91E0-5E5DBD8EF12B}"/>
              </a:ext>
            </a:extLst>
          </p:cNvPr>
          <p:cNvPicPr>
            <a:picLocks noChangeAspect="1"/>
          </p:cNvPicPr>
          <p:nvPr/>
        </p:nvPicPr>
        <p:blipFill>
          <a:blip r:embed="rId5"/>
          <a:stretch>
            <a:fillRect/>
          </a:stretch>
        </p:blipFill>
        <p:spPr>
          <a:xfrm>
            <a:off x="2340254" y="3367155"/>
            <a:ext cx="1611839" cy="1244119"/>
          </a:xfrm>
          <a:prstGeom prst="rect">
            <a:avLst/>
          </a:prstGeom>
        </p:spPr>
      </p:pic>
      <p:pic>
        <p:nvPicPr>
          <p:cNvPr id="46" name="Picture 45">
            <a:extLst>
              <a:ext uri="{FF2B5EF4-FFF2-40B4-BE49-F238E27FC236}">
                <a16:creationId xmlns:a16="http://schemas.microsoft.com/office/drawing/2014/main" id="{7BF1D675-82D8-8F47-8429-D557D7A1FEA6}"/>
              </a:ext>
            </a:extLst>
          </p:cNvPr>
          <p:cNvPicPr>
            <a:picLocks noChangeAspect="1"/>
          </p:cNvPicPr>
          <p:nvPr/>
        </p:nvPicPr>
        <p:blipFill>
          <a:blip r:embed="rId6"/>
          <a:stretch>
            <a:fillRect/>
          </a:stretch>
        </p:blipFill>
        <p:spPr>
          <a:xfrm>
            <a:off x="4903426" y="3238318"/>
            <a:ext cx="881786" cy="1372956"/>
          </a:xfrm>
          <a:prstGeom prst="rect">
            <a:avLst/>
          </a:prstGeom>
        </p:spPr>
      </p:pic>
      <p:pic>
        <p:nvPicPr>
          <p:cNvPr id="47" name="Picture 46">
            <a:extLst>
              <a:ext uri="{FF2B5EF4-FFF2-40B4-BE49-F238E27FC236}">
                <a16:creationId xmlns:a16="http://schemas.microsoft.com/office/drawing/2014/main" id="{543E0770-8F26-434C-B2A8-33C73AE9C3B6}"/>
              </a:ext>
            </a:extLst>
          </p:cNvPr>
          <p:cNvPicPr>
            <a:picLocks noChangeAspect="1"/>
          </p:cNvPicPr>
          <p:nvPr/>
        </p:nvPicPr>
        <p:blipFill>
          <a:blip r:embed="rId7"/>
          <a:stretch>
            <a:fillRect/>
          </a:stretch>
        </p:blipFill>
        <p:spPr>
          <a:xfrm>
            <a:off x="6692203" y="3367155"/>
            <a:ext cx="1372741" cy="1101333"/>
          </a:xfrm>
          <a:prstGeom prst="rect">
            <a:avLst/>
          </a:prstGeom>
        </p:spPr>
      </p:pic>
      <p:pic>
        <p:nvPicPr>
          <p:cNvPr id="48" name="Picture 47">
            <a:extLst>
              <a:ext uri="{FF2B5EF4-FFF2-40B4-BE49-F238E27FC236}">
                <a16:creationId xmlns:a16="http://schemas.microsoft.com/office/drawing/2014/main" id="{4B9A7C96-8978-1D43-AE7F-FE3944B5DDAA}"/>
              </a:ext>
            </a:extLst>
          </p:cNvPr>
          <p:cNvPicPr>
            <a:picLocks noChangeAspect="1"/>
          </p:cNvPicPr>
          <p:nvPr/>
        </p:nvPicPr>
        <p:blipFill>
          <a:blip r:embed="rId8"/>
          <a:stretch>
            <a:fillRect/>
          </a:stretch>
        </p:blipFill>
        <p:spPr>
          <a:xfrm>
            <a:off x="2547439" y="5096648"/>
            <a:ext cx="1196680" cy="1471428"/>
          </a:xfrm>
          <a:prstGeom prst="rect">
            <a:avLst/>
          </a:prstGeom>
        </p:spPr>
      </p:pic>
      <p:pic>
        <p:nvPicPr>
          <p:cNvPr id="49" name="Picture 48">
            <a:extLst>
              <a:ext uri="{FF2B5EF4-FFF2-40B4-BE49-F238E27FC236}">
                <a16:creationId xmlns:a16="http://schemas.microsoft.com/office/drawing/2014/main" id="{0244C74E-B732-7945-B1A4-5E45DE688DEA}"/>
              </a:ext>
            </a:extLst>
          </p:cNvPr>
          <p:cNvPicPr>
            <a:picLocks noChangeAspect="1"/>
          </p:cNvPicPr>
          <p:nvPr/>
        </p:nvPicPr>
        <p:blipFill>
          <a:blip r:embed="rId9"/>
          <a:stretch>
            <a:fillRect/>
          </a:stretch>
        </p:blipFill>
        <p:spPr>
          <a:xfrm>
            <a:off x="4734719" y="5106562"/>
            <a:ext cx="1124791" cy="1570463"/>
          </a:xfrm>
          <a:prstGeom prst="rect">
            <a:avLst/>
          </a:prstGeom>
        </p:spPr>
      </p:pic>
      <p:pic>
        <p:nvPicPr>
          <p:cNvPr id="50" name="Picture 49">
            <a:extLst>
              <a:ext uri="{FF2B5EF4-FFF2-40B4-BE49-F238E27FC236}">
                <a16:creationId xmlns:a16="http://schemas.microsoft.com/office/drawing/2014/main" id="{7D85742D-8823-0644-9AA4-E377CB919315}"/>
              </a:ext>
            </a:extLst>
          </p:cNvPr>
          <p:cNvPicPr>
            <a:picLocks noChangeAspect="1"/>
          </p:cNvPicPr>
          <p:nvPr/>
        </p:nvPicPr>
        <p:blipFill>
          <a:blip r:embed="rId10"/>
          <a:stretch>
            <a:fillRect/>
          </a:stretch>
        </p:blipFill>
        <p:spPr>
          <a:xfrm>
            <a:off x="6944519" y="5106563"/>
            <a:ext cx="1062979" cy="1504820"/>
          </a:xfrm>
          <a:prstGeom prst="rect">
            <a:avLst/>
          </a:prstGeom>
        </p:spPr>
      </p:pic>
      <p:sp>
        <p:nvSpPr>
          <p:cNvPr id="21" name="Rectangle 20">
            <a:extLst>
              <a:ext uri="{FF2B5EF4-FFF2-40B4-BE49-F238E27FC236}">
                <a16:creationId xmlns:a16="http://schemas.microsoft.com/office/drawing/2014/main" id="{A1228AD7-5650-F342-96C2-7A2D1548994E}"/>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F7095F-62D7-447F-B231-506CD1CCDCA3}"/>
              </a:ext>
            </a:extLst>
          </p:cNvPr>
          <p:cNvSpPr/>
          <p:nvPr/>
        </p:nvSpPr>
        <p:spPr>
          <a:xfrm>
            <a:off x="6845172" y="5106561"/>
            <a:ext cx="533401" cy="190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01606A-9BA4-40C9-A7BA-3FFF3A1CBAA3}"/>
              </a:ext>
            </a:extLst>
          </p:cNvPr>
          <p:cNvSpPr/>
          <p:nvPr/>
        </p:nvSpPr>
        <p:spPr>
          <a:xfrm>
            <a:off x="6792119" y="5227586"/>
            <a:ext cx="533401" cy="190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675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FC22FE-687E-F949-9A33-64AE329C4651}"/>
              </a:ext>
            </a:extLst>
          </p:cNvPr>
          <p:cNvSpPr>
            <a:spLocks noGrp="1"/>
          </p:cNvSpPr>
          <p:nvPr>
            <p:ph sz="half" idx="2"/>
          </p:nvPr>
        </p:nvSpPr>
        <p:spPr/>
        <p:txBody>
          <a:bodyPr/>
          <a:lstStyle/>
          <a:p>
            <a:r>
              <a:rPr lang="en-US" dirty="0"/>
              <a:t>Can you review the steps for giving your baby the granules so I can make sure I explained it well?</a:t>
            </a:r>
          </a:p>
        </p:txBody>
      </p:sp>
      <p:sp>
        <p:nvSpPr>
          <p:cNvPr id="3" name="Title 2">
            <a:extLst>
              <a:ext uri="{FF2B5EF4-FFF2-40B4-BE49-F238E27FC236}">
                <a16:creationId xmlns:a16="http://schemas.microsoft.com/office/drawing/2014/main" id="{8A45FE3E-56EC-C64C-9C40-B087120D4946}"/>
              </a:ext>
            </a:extLst>
          </p:cNvPr>
          <p:cNvSpPr>
            <a:spLocks noGrp="1"/>
          </p:cNvSpPr>
          <p:nvPr>
            <p:ph type="title"/>
          </p:nvPr>
        </p:nvSpPr>
        <p:spPr/>
        <p:txBody>
          <a:bodyPr/>
          <a:lstStyle/>
          <a:p>
            <a:r>
              <a:rPr lang="en-US" dirty="0"/>
              <a:t>Wrap Up</a:t>
            </a:r>
          </a:p>
        </p:txBody>
      </p:sp>
      <p:sp>
        <p:nvSpPr>
          <p:cNvPr id="4" name="Content Placeholder 3">
            <a:extLst>
              <a:ext uri="{FF2B5EF4-FFF2-40B4-BE49-F238E27FC236}">
                <a16:creationId xmlns:a16="http://schemas.microsoft.com/office/drawing/2014/main" id="{D12201A2-3DC2-1441-93AB-F5F718D4500B}"/>
              </a:ext>
            </a:extLst>
          </p:cNvPr>
          <p:cNvSpPr>
            <a:spLocks noGrp="1"/>
          </p:cNvSpPr>
          <p:nvPr>
            <p:ph sz="half" idx="10"/>
          </p:nvPr>
        </p:nvSpPr>
        <p:spPr/>
        <p:txBody>
          <a:bodyPr/>
          <a:lstStyle/>
          <a:p>
            <a:pPr marL="285750" indent="-285750" fontAlgn="ctr"/>
            <a:r>
              <a:rPr lang="en-US" dirty="0"/>
              <a:t>Granules are very different to other medicines you may have given in the past. </a:t>
            </a:r>
          </a:p>
          <a:p>
            <a:pPr marL="285750" indent="-285750" fontAlgn="ctr"/>
            <a:r>
              <a:rPr lang="en-US" dirty="0"/>
              <a:t>This is one of the best drugs we have to keep children living with HIV healthy. </a:t>
            </a:r>
          </a:p>
        </p:txBody>
      </p:sp>
      <p:sp>
        <p:nvSpPr>
          <p:cNvPr id="5" name="Content Placeholder 4">
            <a:extLst>
              <a:ext uri="{FF2B5EF4-FFF2-40B4-BE49-F238E27FC236}">
                <a16:creationId xmlns:a16="http://schemas.microsoft.com/office/drawing/2014/main" id="{BA5A2B64-1900-9A4D-8538-B2C54F774676}"/>
              </a:ext>
            </a:extLst>
          </p:cNvPr>
          <p:cNvSpPr>
            <a:spLocks noGrp="1"/>
          </p:cNvSpPr>
          <p:nvPr>
            <p:ph sz="half" idx="11"/>
          </p:nvPr>
        </p:nvSpPr>
        <p:spPr/>
        <p:txBody>
          <a:bodyPr/>
          <a:lstStyle/>
          <a:p>
            <a:r>
              <a:rPr lang="en-US" dirty="0"/>
              <a:t>What do you think about giving your baby granules?</a:t>
            </a:r>
          </a:p>
          <a:p>
            <a:endParaRPr lang="en-US" dirty="0"/>
          </a:p>
        </p:txBody>
      </p:sp>
      <p:sp>
        <p:nvSpPr>
          <p:cNvPr id="6" name="Content Placeholder 5">
            <a:extLst>
              <a:ext uri="{FF2B5EF4-FFF2-40B4-BE49-F238E27FC236}">
                <a16:creationId xmlns:a16="http://schemas.microsoft.com/office/drawing/2014/main" id="{2EFBCB6F-6B4D-1347-838D-69828654EEE7}"/>
              </a:ext>
            </a:extLst>
          </p:cNvPr>
          <p:cNvSpPr>
            <a:spLocks noGrp="1"/>
          </p:cNvSpPr>
          <p:nvPr>
            <p:ph sz="half" idx="12"/>
          </p:nvPr>
        </p:nvSpPr>
        <p:spPr/>
        <p:txBody>
          <a:bodyPr/>
          <a:lstStyle/>
          <a:p>
            <a:r>
              <a:rPr lang="en-US" dirty="0"/>
              <a:t>The appropriate card in the “Solving Challenges section” if there are any concerns about giving granules.</a:t>
            </a:r>
          </a:p>
        </p:txBody>
      </p:sp>
      <p:sp>
        <p:nvSpPr>
          <p:cNvPr id="7" name="Title 2">
            <a:extLst>
              <a:ext uri="{FF2B5EF4-FFF2-40B4-BE49-F238E27FC236}">
                <a16:creationId xmlns:a16="http://schemas.microsoft.com/office/drawing/2014/main" id="{66B291F5-7E20-9248-A18F-4285511EC12B}"/>
              </a:ext>
            </a:extLst>
          </p:cNvPr>
          <p:cNvSpPr txBox="1">
            <a:spLocks/>
          </p:cNvSpPr>
          <p:nvPr/>
        </p:nvSpPr>
        <p:spPr>
          <a:xfrm>
            <a:off x="1408296" y="1467782"/>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8" name="Title 2">
            <a:extLst>
              <a:ext uri="{FF2B5EF4-FFF2-40B4-BE49-F238E27FC236}">
                <a16:creationId xmlns:a16="http://schemas.microsoft.com/office/drawing/2014/main" id="{F46EC5F1-07E6-7B4D-B895-F34F1ED222FE}"/>
              </a:ext>
            </a:extLst>
          </p:cNvPr>
          <p:cNvSpPr txBox="1">
            <a:spLocks/>
          </p:cNvSpPr>
          <p:nvPr/>
        </p:nvSpPr>
        <p:spPr>
          <a:xfrm>
            <a:off x="4673091" y="1467782"/>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sp>
        <p:nvSpPr>
          <p:cNvPr id="9" name="Title 2">
            <a:extLst>
              <a:ext uri="{FF2B5EF4-FFF2-40B4-BE49-F238E27FC236}">
                <a16:creationId xmlns:a16="http://schemas.microsoft.com/office/drawing/2014/main" id="{A1A75B6D-9F81-B349-BD50-C67026A19359}"/>
              </a:ext>
            </a:extLst>
          </p:cNvPr>
          <p:cNvSpPr txBox="1">
            <a:spLocks/>
          </p:cNvSpPr>
          <p:nvPr/>
        </p:nvSpPr>
        <p:spPr>
          <a:xfrm>
            <a:off x="7745398" y="4002958"/>
            <a:ext cx="2120515" cy="373970"/>
          </a:xfrm>
          <a:prstGeom prst="rect">
            <a:avLst/>
          </a:prstGeom>
        </p:spPr>
        <p:txBody>
          <a:bodyPr vert="horz" lIns="91440" tIns="45720" rIns="91440" bIns="45720" rtlCol="0" anchor="ctr">
            <a:normAutofit/>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Go to</a:t>
            </a:r>
          </a:p>
        </p:txBody>
      </p:sp>
      <p:pic>
        <p:nvPicPr>
          <p:cNvPr id="10" name="Picture 9" descr="A close up of a logo&#10;&#10;Description automatically generated">
            <a:extLst>
              <a:ext uri="{FF2B5EF4-FFF2-40B4-BE49-F238E27FC236}">
                <a16:creationId xmlns:a16="http://schemas.microsoft.com/office/drawing/2014/main" id="{CACDB8AA-7925-5244-8503-DDE0A0B65AC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1219" y="1369716"/>
            <a:ext cx="453712" cy="453712"/>
          </a:xfrm>
          <a:prstGeom prst="rect">
            <a:avLst/>
          </a:prstGeom>
        </p:spPr>
      </p:pic>
      <p:pic>
        <p:nvPicPr>
          <p:cNvPr id="11" name="Picture 10">
            <a:extLst>
              <a:ext uri="{FF2B5EF4-FFF2-40B4-BE49-F238E27FC236}">
                <a16:creationId xmlns:a16="http://schemas.microsoft.com/office/drawing/2014/main" id="{69ACB72A-AC07-4845-9F72-ACBA569DDB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62773" y="1162689"/>
            <a:ext cx="842009" cy="842009"/>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B20514AA-DBFD-2A41-A8D3-542B036FD8A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79074" y="3973867"/>
            <a:ext cx="496899" cy="496899"/>
          </a:xfrm>
          <a:prstGeom prst="rect">
            <a:avLst/>
          </a:prstGeom>
        </p:spPr>
      </p:pic>
      <p:sp>
        <p:nvSpPr>
          <p:cNvPr id="13" name="Title 2">
            <a:extLst>
              <a:ext uri="{FF2B5EF4-FFF2-40B4-BE49-F238E27FC236}">
                <a16:creationId xmlns:a16="http://schemas.microsoft.com/office/drawing/2014/main" id="{52824CC4-2D2C-704E-BE82-85F3910299A4}"/>
              </a:ext>
            </a:extLst>
          </p:cNvPr>
          <p:cNvSpPr txBox="1">
            <a:spLocks/>
          </p:cNvSpPr>
          <p:nvPr/>
        </p:nvSpPr>
        <p:spPr>
          <a:xfrm>
            <a:off x="7745398" y="1441091"/>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pic>
        <p:nvPicPr>
          <p:cNvPr id="14" name="Picture 13" descr="A close up of a logo&#10;&#10;Description automatically generated">
            <a:extLst>
              <a:ext uri="{FF2B5EF4-FFF2-40B4-BE49-F238E27FC236}">
                <a16:creationId xmlns:a16="http://schemas.microsoft.com/office/drawing/2014/main" id="{23F179AD-FF3C-874F-ADF8-11D54EB812A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08321" y="1343025"/>
            <a:ext cx="453712" cy="453712"/>
          </a:xfrm>
          <a:prstGeom prst="rect">
            <a:avLst/>
          </a:prstGeom>
        </p:spPr>
      </p:pic>
      <p:sp>
        <p:nvSpPr>
          <p:cNvPr id="15" name="Rectangle 14">
            <a:extLst>
              <a:ext uri="{FF2B5EF4-FFF2-40B4-BE49-F238E27FC236}">
                <a16:creationId xmlns:a16="http://schemas.microsoft.com/office/drawing/2014/main" id="{9A5BD629-5ACD-7045-8B15-D4F0DAE26AD0}"/>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04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C7702E5-6FA8-E845-9E2D-9151673BDCDF}"/>
              </a:ext>
            </a:extLst>
          </p:cNvPr>
          <p:cNvSpPr>
            <a:spLocks noGrp="1"/>
          </p:cNvSpPr>
          <p:nvPr>
            <p:ph sz="half" idx="2"/>
          </p:nvPr>
        </p:nvSpPr>
        <p:spPr>
          <a:xfrm>
            <a:off x="785197" y="1955304"/>
            <a:ext cx="2743614" cy="2553450"/>
          </a:xfrm>
        </p:spPr>
        <p:txBody>
          <a:bodyPr>
            <a:normAutofit/>
          </a:bodyPr>
          <a:lstStyle/>
          <a:p>
            <a:pPr marL="259118" indent="-259118"/>
            <a:r>
              <a:rPr lang="en-US" dirty="0"/>
              <a:t>A complete regimen usually contains three different ARVs. </a:t>
            </a:r>
          </a:p>
          <a:p>
            <a:pPr marL="259118" indent="-259118"/>
            <a:r>
              <a:rPr lang="en-US" dirty="0"/>
              <a:t>As you can see from this picture, the three ARVs may be different bottles of syrup, or three different tablets. </a:t>
            </a:r>
          </a:p>
          <a:p>
            <a:pPr marL="259118" indent="-259118"/>
            <a:r>
              <a:rPr lang="en-US" dirty="0"/>
              <a:t>Sometimes, more than one ARV is combined into one pill. </a:t>
            </a:r>
          </a:p>
          <a:p>
            <a:pPr marL="259118" indent="-259118"/>
            <a:r>
              <a:rPr lang="en-US" dirty="0"/>
              <a:t>It is important to give all three ARVs to your child no matter how they are combined.</a:t>
            </a:r>
          </a:p>
          <a:p>
            <a:endParaRPr lang="en-US" dirty="0"/>
          </a:p>
        </p:txBody>
      </p:sp>
      <p:sp>
        <p:nvSpPr>
          <p:cNvPr id="4" name="Title 3">
            <a:extLst>
              <a:ext uri="{FF2B5EF4-FFF2-40B4-BE49-F238E27FC236}">
                <a16:creationId xmlns:a16="http://schemas.microsoft.com/office/drawing/2014/main" id="{04C1FDD3-291C-B941-91C8-63F293E91920}"/>
              </a:ext>
            </a:extLst>
          </p:cNvPr>
          <p:cNvSpPr>
            <a:spLocks noGrp="1"/>
          </p:cNvSpPr>
          <p:nvPr>
            <p:ph type="title"/>
          </p:nvPr>
        </p:nvSpPr>
        <p:spPr>
          <a:xfrm>
            <a:off x="766292" y="22302"/>
            <a:ext cx="9189077" cy="1036750"/>
          </a:xfrm>
        </p:spPr>
        <p:txBody>
          <a:bodyPr/>
          <a:lstStyle/>
          <a:p>
            <a:r>
              <a:rPr lang="en-US" dirty="0"/>
              <a:t>There are three ARVs in an ART regimen</a:t>
            </a:r>
          </a:p>
        </p:txBody>
      </p:sp>
      <p:sp>
        <p:nvSpPr>
          <p:cNvPr id="6" name="Content Placeholder 5">
            <a:extLst>
              <a:ext uri="{FF2B5EF4-FFF2-40B4-BE49-F238E27FC236}">
                <a16:creationId xmlns:a16="http://schemas.microsoft.com/office/drawing/2014/main" id="{66512E47-E7B7-D04A-B382-3D51FE5C0506}"/>
              </a:ext>
            </a:extLst>
          </p:cNvPr>
          <p:cNvSpPr>
            <a:spLocks noGrp="1"/>
          </p:cNvSpPr>
          <p:nvPr>
            <p:ph sz="half" idx="10"/>
          </p:nvPr>
        </p:nvSpPr>
        <p:spPr/>
        <p:txBody>
          <a:bodyPr/>
          <a:lstStyle/>
          <a:p>
            <a:r>
              <a:rPr lang="en-US" dirty="0"/>
              <a:t>Do you know the names of the three ARVs your child is taking?</a:t>
            </a:r>
          </a:p>
          <a:p>
            <a:endParaRPr lang="en-US" dirty="0"/>
          </a:p>
        </p:txBody>
      </p:sp>
      <p:sp>
        <p:nvSpPr>
          <p:cNvPr id="7" name="Content Placeholder 6">
            <a:extLst>
              <a:ext uri="{FF2B5EF4-FFF2-40B4-BE49-F238E27FC236}">
                <a16:creationId xmlns:a16="http://schemas.microsoft.com/office/drawing/2014/main" id="{F18F5A26-BA15-894D-9BF3-33F23BB85663}"/>
              </a:ext>
            </a:extLst>
          </p:cNvPr>
          <p:cNvSpPr>
            <a:spLocks noGrp="1"/>
          </p:cNvSpPr>
          <p:nvPr>
            <p:ph sz="half" idx="11"/>
          </p:nvPr>
        </p:nvSpPr>
        <p:spPr/>
        <p:txBody>
          <a:bodyPr/>
          <a:lstStyle/>
          <a:p>
            <a:r>
              <a:rPr lang="en-US" dirty="0"/>
              <a:t>The names of the ARVs the child has been prescribed. </a:t>
            </a:r>
          </a:p>
          <a:p>
            <a:endParaRPr lang="en-US" dirty="0"/>
          </a:p>
        </p:txBody>
      </p:sp>
      <p:sp>
        <p:nvSpPr>
          <p:cNvPr id="8" name="Content Placeholder 7">
            <a:extLst>
              <a:ext uri="{FF2B5EF4-FFF2-40B4-BE49-F238E27FC236}">
                <a16:creationId xmlns:a16="http://schemas.microsoft.com/office/drawing/2014/main" id="{1F9D9B25-5089-384D-8D45-F46DCF955B7D}"/>
              </a:ext>
            </a:extLst>
          </p:cNvPr>
          <p:cNvSpPr>
            <a:spLocks noGrp="1"/>
          </p:cNvSpPr>
          <p:nvPr>
            <p:ph sz="half" idx="12"/>
          </p:nvPr>
        </p:nvSpPr>
        <p:spPr/>
        <p:txBody>
          <a:bodyPr/>
          <a:lstStyle/>
          <a:p>
            <a:pPr marL="259118" indent="-259118" defTabSz="829178">
              <a:lnSpc>
                <a:spcPct val="100000"/>
              </a:lnSpc>
              <a:spcBef>
                <a:spcPts val="0"/>
              </a:spcBef>
              <a:defRPr/>
            </a:pPr>
            <a:r>
              <a:rPr lang="en-US" dirty="0"/>
              <a:t>How are your child’s ARVs combined?</a:t>
            </a:r>
          </a:p>
          <a:p>
            <a:pPr marL="259118" indent="-259118"/>
            <a:r>
              <a:rPr lang="en-US" dirty="0"/>
              <a:t>Can you point to the picture that looks most like the ARVs your child is taking?</a:t>
            </a:r>
          </a:p>
          <a:p>
            <a:endParaRPr lang="en-US" dirty="0"/>
          </a:p>
        </p:txBody>
      </p:sp>
      <p:sp>
        <p:nvSpPr>
          <p:cNvPr id="9" name="Content Placeholder 8">
            <a:extLst>
              <a:ext uri="{FF2B5EF4-FFF2-40B4-BE49-F238E27FC236}">
                <a16:creationId xmlns:a16="http://schemas.microsoft.com/office/drawing/2014/main" id="{7A0C2E69-741C-9D41-8530-D9DE75CFCFD4}"/>
              </a:ext>
            </a:extLst>
          </p:cNvPr>
          <p:cNvSpPr>
            <a:spLocks noGrp="1"/>
          </p:cNvSpPr>
          <p:nvPr>
            <p:ph sz="half" idx="13"/>
          </p:nvPr>
        </p:nvSpPr>
        <p:spPr/>
        <p:txBody>
          <a:bodyPr/>
          <a:lstStyle/>
          <a:p>
            <a:r>
              <a:rPr lang="en-US" dirty="0"/>
              <a:t>Medicines can come in different forms such as capsules, tablets or liquids. Stress that it is the same drug no matter the form.</a:t>
            </a:r>
          </a:p>
          <a:p>
            <a:endParaRPr lang="en-US" dirty="0"/>
          </a:p>
        </p:txBody>
      </p:sp>
      <p:sp>
        <p:nvSpPr>
          <p:cNvPr id="11" name="Title 2">
            <a:extLst>
              <a:ext uri="{FF2B5EF4-FFF2-40B4-BE49-F238E27FC236}">
                <a16:creationId xmlns:a16="http://schemas.microsoft.com/office/drawing/2014/main" id="{22E5F42A-992C-CB4B-B4BE-8AC1D75E09C3}"/>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sp>
        <p:nvSpPr>
          <p:cNvPr id="12" name="Title 2">
            <a:extLst>
              <a:ext uri="{FF2B5EF4-FFF2-40B4-BE49-F238E27FC236}">
                <a16:creationId xmlns:a16="http://schemas.microsoft.com/office/drawing/2014/main" id="{123923D8-E06C-114A-A8D5-13030D8ED2D4}"/>
              </a:ext>
            </a:extLst>
          </p:cNvPr>
          <p:cNvSpPr txBox="1">
            <a:spLocks/>
          </p:cNvSpPr>
          <p:nvPr/>
        </p:nvSpPr>
        <p:spPr>
          <a:xfrm>
            <a:off x="4518131" y="3994299"/>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sp>
        <p:nvSpPr>
          <p:cNvPr id="13" name="Title 2">
            <a:extLst>
              <a:ext uri="{FF2B5EF4-FFF2-40B4-BE49-F238E27FC236}">
                <a16:creationId xmlns:a16="http://schemas.microsoft.com/office/drawing/2014/main" id="{2C5AFAAA-C198-EA40-B114-E32FF283F425}"/>
              </a:ext>
            </a:extLst>
          </p:cNvPr>
          <p:cNvSpPr txBox="1">
            <a:spLocks/>
          </p:cNvSpPr>
          <p:nvPr/>
        </p:nvSpPr>
        <p:spPr>
          <a:xfrm>
            <a:off x="7757374" y="3994890"/>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sp>
        <p:nvSpPr>
          <p:cNvPr id="14" name="Title 2">
            <a:extLst>
              <a:ext uri="{FF2B5EF4-FFF2-40B4-BE49-F238E27FC236}">
                <a16:creationId xmlns:a16="http://schemas.microsoft.com/office/drawing/2014/main" id="{D2851EF8-2D97-9F4E-A8F9-36CF4977A6F5}"/>
              </a:ext>
            </a:extLst>
          </p:cNvPr>
          <p:cNvSpPr txBox="1">
            <a:spLocks/>
          </p:cNvSpPr>
          <p:nvPr/>
        </p:nvSpPr>
        <p:spPr>
          <a:xfrm>
            <a:off x="7757374" y="1458134"/>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Review</a:t>
            </a:r>
          </a:p>
        </p:txBody>
      </p:sp>
      <p:sp>
        <p:nvSpPr>
          <p:cNvPr id="15" name="Title 2">
            <a:extLst>
              <a:ext uri="{FF2B5EF4-FFF2-40B4-BE49-F238E27FC236}">
                <a16:creationId xmlns:a16="http://schemas.microsoft.com/office/drawing/2014/main" id="{C1464E6A-6A00-214A-A2F6-6ACA70AE995D}"/>
              </a:ext>
            </a:extLst>
          </p:cNvPr>
          <p:cNvSpPr txBox="1">
            <a:spLocks/>
          </p:cNvSpPr>
          <p:nvPr/>
        </p:nvSpPr>
        <p:spPr>
          <a:xfrm>
            <a:off x="4537036" y="1437093"/>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pic>
        <p:nvPicPr>
          <p:cNvPr id="18" name="Picture 17" descr="A close up of a logo&#10;&#10;Description automatically generated">
            <a:extLst>
              <a:ext uri="{FF2B5EF4-FFF2-40B4-BE49-F238E27FC236}">
                <a16:creationId xmlns:a16="http://schemas.microsoft.com/office/drawing/2014/main" id="{00B391E5-ABD7-974E-8BD3-B2919BDF9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pic>
        <p:nvPicPr>
          <p:cNvPr id="19" name="Picture 18" descr="A close up of a logo&#10;&#10;Description automatically generated">
            <a:extLst>
              <a:ext uri="{FF2B5EF4-FFF2-40B4-BE49-F238E27FC236}">
                <a16:creationId xmlns:a16="http://schemas.microsoft.com/office/drawing/2014/main" id="{00EA2E85-F3D9-9944-BD47-49BC975CFE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pic>
        <p:nvPicPr>
          <p:cNvPr id="20" name="Picture 19">
            <a:extLst>
              <a:ext uri="{FF2B5EF4-FFF2-40B4-BE49-F238E27FC236}">
                <a16:creationId xmlns:a16="http://schemas.microsoft.com/office/drawing/2014/main" id="{F970917D-B8D0-DC47-AF2B-6FAB781B0F9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7727" y="3724085"/>
            <a:ext cx="842009" cy="842009"/>
          </a:xfrm>
          <a:prstGeom prst="rect">
            <a:avLst/>
          </a:prstGeom>
        </p:spPr>
      </p:pic>
      <p:pic>
        <p:nvPicPr>
          <p:cNvPr id="21" name="Picture 20">
            <a:extLst>
              <a:ext uri="{FF2B5EF4-FFF2-40B4-BE49-F238E27FC236}">
                <a16:creationId xmlns:a16="http://schemas.microsoft.com/office/drawing/2014/main" id="{58EEC899-16F1-7D4A-A7EF-D64E69B6F9A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69590" y="1270519"/>
            <a:ext cx="626514" cy="626514"/>
          </a:xfrm>
          <a:prstGeom prst="rect">
            <a:avLst/>
          </a:prstGeom>
        </p:spPr>
      </p:pic>
      <p:pic>
        <p:nvPicPr>
          <p:cNvPr id="22" name="Picture 21" descr="A close up of a logo&#10;&#10;Description automatically generated">
            <a:extLst>
              <a:ext uri="{FF2B5EF4-FFF2-40B4-BE49-F238E27FC236}">
                <a16:creationId xmlns:a16="http://schemas.microsoft.com/office/drawing/2014/main" id="{AF657DA1-A590-EC49-904B-1D95FB8F4A9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45656" y="3918233"/>
            <a:ext cx="453712" cy="453712"/>
          </a:xfrm>
          <a:prstGeom prst="rect">
            <a:avLst/>
          </a:prstGeom>
        </p:spPr>
      </p:pic>
      <p:sp>
        <p:nvSpPr>
          <p:cNvPr id="23" name="Rectangle 22">
            <a:extLst>
              <a:ext uri="{FF2B5EF4-FFF2-40B4-BE49-F238E27FC236}">
                <a16:creationId xmlns:a16="http://schemas.microsoft.com/office/drawing/2014/main" id="{B7502268-58A2-5748-821E-08FC73DB579A}"/>
              </a:ext>
            </a:extLst>
          </p:cNvPr>
          <p:cNvSpPr/>
          <p:nvPr/>
        </p:nvSpPr>
        <p:spPr>
          <a:xfrm>
            <a:off x="0" y="7442837"/>
            <a:ext cx="10688638" cy="130899"/>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99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7040DE-5606-D842-8483-83FE041F4372}"/>
              </a:ext>
            </a:extLst>
          </p:cNvPr>
          <p:cNvSpPr>
            <a:spLocks noGrp="1"/>
          </p:cNvSpPr>
          <p:nvPr>
            <p:ph type="title"/>
          </p:nvPr>
        </p:nvSpPr>
        <p:spPr/>
        <p:txBody>
          <a:bodyPr/>
          <a:lstStyle/>
          <a:p>
            <a:r>
              <a:rPr lang="en-US" dirty="0"/>
              <a:t>LPV/r oral granules</a:t>
            </a:r>
          </a:p>
        </p:txBody>
      </p:sp>
      <p:sp>
        <p:nvSpPr>
          <p:cNvPr id="11" name="Rectangle 10">
            <a:extLst>
              <a:ext uri="{FF2B5EF4-FFF2-40B4-BE49-F238E27FC236}">
                <a16:creationId xmlns:a16="http://schemas.microsoft.com/office/drawing/2014/main" id="{AA8009C8-5856-7645-92B4-DF2466382B63}"/>
              </a:ext>
            </a:extLst>
          </p:cNvPr>
          <p:cNvSpPr/>
          <p:nvPr/>
        </p:nvSpPr>
        <p:spPr>
          <a:xfrm>
            <a:off x="0" y="7442837"/>
            <a:ext cx="10688638" cy="130899"/>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22BA240-EA07-463D-AB34-F2F8006EAC28}"/>
              </a:ext>
            </a:extLst>
          </p:cNvPr>
          <p:cNvPicPr>
            <a:picLocks noChangeAspect="1"/>
          </p:cNvPicPr>
          <p:nvPr/>
        </p:nvPicPr>
        <p:blipFill>
          <a:blip r:embed="rId2"/>
          <a:stretch>
            <a:fillRect/>
          </a:stretch>
        </p:blipFill>
        <p:spPr>
          <a:xfrm>
            <a:off x="2372519" y="1190625"/>
            <a:ext cx="5638800" cy="4941338"/>
          </a:xfrm>
          <a:prstGeom prst="rect">
            <a:avLst/>
          </a:prstGeom>
        </p:spPr>
      </p:pic>
    </p:spTree>
    <p:extLst>
      <p:ext uri="{BB962C8B-B14F-4D97-AF65-F5344CB8AC3E}">
        <p14:creationId xmlns:p14="http://schemas.microsoft.com/office/powerpoint/2010/main" val="109467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1E1C18-AE82-3C46-AFC6-E7AFBBCCFFBE}"/>
              </a:ext>
            </a:extLst>
          </p:cNvPr>
          <p:cNvSpPr>
            <a:spLocks noGrp="1"/>
          </p:cNvSpPr>
          <p:nvPr>
            <p:ph sz="half" idx="2"/>
          </p:nvPr>
        </p:nvSpPr>
        <p:spPr>
          <a:xfrm>
            <a:off x="785197" y="1955304"/>
            <a:ext cx="2743614" cy="2482881"/>
          </a:xfrm>
        </p:spPr>
        <p:txBody>
          <a:bodyPr>
            <a:normAutofit/>
          </a:bodyPr>
          <a:lstStyle/>
          <a:p>
            <a:pPr marL="285750" indent="-285750" fontAlgn="ctr"/>
            <a:r>
              <a:rPr lang="en-US" dirty="0"/>
              <a:t>Your child is taking a new formulation of medicine called “LPV/r granules”.  </a:t>
            </a:r>
          </a:p>
          <a:p>
            <a:pPr marL="285750" indent="-285750" fontAlgn="ctr"/>
            <a:r>
              <a:rPr lang="en-US" dirty="0"/>
              <a:t>You will need to give the granules to your child in a special way.</a:t>
            </a:r>
          </a:p>
          <a:p>
            <a:pPr marL="285750" indent="-285750" fontAlgn="ctr"/>
            <a:r>
              <a:rPr lang="en-US" dirty="0"/>
              <a:t>This is what the box of the granules looks like. </a:t>
            </a:r>
          </a:p>
          <a:p>
            <a:pPr marL="285750" indent="-285750" fontAlgn="ctr"/>
            <a:r>
              <a:rPr lang="en-US" dirty="0"/>
              <a:t>In each box there are 120 sachets of granules.</a:t>
            </a:r>
          </a:p>
          <a:p>
            <a:endParaRPr lang="en-US" dirty="0"/>
          </a:p>
        </p:txBody>
      </p:sp>
      <p:sp>
        <p:nvSpPr>
          <p:cNvPr id="4" name="Title 3">
            <a:extLst>
              <a:ext uri="{FF2B5EF4-FFF2-40B4-BE49-F238E27FC236}">
                <a16:creationId xmlns:a16="http://schemas.microsoft.com/office/drawing/2014/main" id="{04E1ECD8-49D1-E747-8E12-DDCE354ECB62}"/>
              </a:ext>
            </a:extLst>
          </p:cNvPr>
          <p:cNvSpPr>
            <a:spLocks noGrp="1"/>
          </p:cNvSpPr>
          <p:nvPr>
            <p:ph type="title"/>
          </p:nvPr>
        </p:nvSpPr>
        <p:spPr/>
        <p:txBody>
          <a:bodyPr/>
          <a:lstStyle/>
          <a:p>
            <a:r>
              <a:rPr lang="en-US" dirty="0"/>
              <a:t>LPV/r oral granules</a:t>
            </a:r>
          </a:p>
        </p:txBody>
      </p:sp>
      <p:sp>
        <p:nvSpPr>
          <p:cNvPr id="6" name="Content Placeholder 5">
            <a:extLst>
              <a:ext uri="{FF2B5EF4-FFF2-40B4-BE49-F238E27FC236}">
                <a16:creationId xmlns:a16="http://schemas.microsoft.com/office/drawing/2014/main" id="{83AD521D-370E-5744-9AB4-8C219765399B}"/>
              </a:ext>
            </a:extLst>
          </p:cNvPr>
          <p:cNvSpPr>
            <a:spLocks noGrp="1"/>
          </p:cNvSpPr>
          <p:nvPr>
            <p:ph sz="half" idx="10"/>
          </p:nvPr>
        </p:nvSpPr>
        <p:spPr/>
        <p:txBody>
          <a:bodyPr/>
          <a:lstStyle/>
          <a:p>
            <a:r>
              <a:rPr lang="en-US" dirty="0"/>
              <a:t>What do you know about how these granules are given?</a:t>
            </a:r>
          </a:p>
          <a:p>
            <a:endParaRPr lang="en-US" dirty="0"/>
          </a:p>
        </p:txBody>
      </p:sp>
      <p:sp>
        <p:nvSpPr>
          <p:cNvPr id="7" name="Content Placeholder 6">
            <a:extLst>
              <a:ext uri="{FF2B5EF4-FFF2-40B4-BE49-F238E27FC236}">
                <a16:creationId xmlns:a16="http://schemas.microsoft.com/office/drawing/2014/main" id="{C3594E38-CDBC-EE45-8E15-93DC1BC3F8C4}"/>
              </a:ext>
            </a:extLst>
          </p:cNvPr>
          <p:cNvSpPr>
            <a:spLocks noGrp="1"/>
          </p:cNvSpPr>
          <p:nvPr>
            <p:ph sz="half" idx="11"/>
          </p:nvPr>
        </p:nvSpPr>
        <p:spPr>
          <a:xfrm>
            <a:off x="7159827" y="1955304"/>
            <a:ext cx="2743614" cy="2215252"/>
          </a:xfrm>
        </p:spPr>
        <p:txBody>
          <a:bodyPr>
            <a:normAutofit/>
          </a:bodyPr>
          <a:lstStyle/>
          <a:p>
            <a:pPr fontAlgn="ctr"/>
            <a:r>
              <a:rPr lang="en-US" sz="1400" dirty="0"/>
              <a:t>These granules need to be given in a different way from other medicines you may have used before. Let us review the right way to administer the granules.</a:t>
            </a:r>
          </a:p>
        </p:txBody>
      </p:sp>
      <p:sp>
        <p:nvSpPr>
          <p:cNvPr id="8" name="Title 2">
            <a:extLst>
              <a:ext uri="{FF2B5EF4-FFF2-40B4-BE49-F238E27FC236}">
                <a16:creationId xmlns:a16="http://schemas.microsoft.com/office/drawing/2014/main" id="{50E8C11A-CED2-704B-8269-1116E852DF69}"/>
              </a:ext>
            </a:extLst>
          </p:cNvPr>
          <p:cNvSpPr txBox="1">
            <a:spLocks/>
          </p:cNvSpPr>
          <p:nvPr/>
        </p:nvSpPr>
        <p:spPr>
          <a:xfrm>
            <a:off x="1330816" y="1454986"/>
            <a:ext cx="219799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Say</a:t>
            </a:r>
          </a:p>
        </p:txBody>
      </p:sp>
      <p:pic>
        <p:nvPicPr>
          <p:cNvPr id="9" name="Picture 8" descr="A close up of a logo&#10;&#10;Description automatically generated">
            <a:extLst>
              <a:ext uri="{FF2B5EF4-FFF2-40B4-BE49-F238E27FC236}">
                <a16:creationId xmlns:a16="http://schemas.microsoft.com/office/drawing/2014/main" id="{9938E449-CAF2-3246-A7B2-46E37F7B6B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436" y="1350481"/>
            <a:ext cx="453712" cy="453712"/>
          </a:xfrm>
          <a:prstGeom prst="rect">
            <a:avLst/>
          </a:prstGeom>
        </p:spPr>
      </p:pic>
      <p:sp>
        <p:nvSpPr>
          <p:cNvPr id="10" name="Title 2">
            <a:extLst>
              <a:ext uri="{FF2B5EF4-FFF2-40B4-BE49-F238E27FC236}">
                <a16:creationId xmlns:a16="http://schemas.microsoft.com/office/drawing/2014/main" id="{131D349C-7614-5949-ABE9-8CD50B6C5859}"/>
              </a:ext>
            </a:extLst>
          </p:cNvPr>
          <p:cNvSpPr txBox="1">
            <a:spLocks/>
          </p:cNvSpPr>
          <p:nvPr/>
        </p:nvSpPr>
        <p:spPr>
          <a:xfrm>
            <a:off x="4595611" y="1454986"/>
            <a:ext cx="212051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Ask</a:t>
            </a:r>
          </a:p>
        </p:txBody>
      </p:sp>
      <p:pic>
        <p:nvPicPr>
          <p:cNvPr id="11" name="Picture 10" descr="A close up of a logo&#10;&#10;Description automatically generated">
            <a:extLst>
              <a:ext uri="{FF2B5EF4-FFF2-40B4-BE49-F238E27FC236}">
                <a16:creationId xmlns:a16="http://schemas.microsoft.com/office/drawing/2014/main" id="{501A8748-BF30-4B43-B1A6-E9F56572501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8534" y="1356920"/>
            <a:ext cx="453712" cy="453712"/>
          </a:xfrm>
          <a:prstGeom prst="rect">
            <a:avLst/>
          </a:prstGeom>
        </p:spPr>
      </p:pic>
      <p:sp>
        <p:nvSpPr>
          <p:cNvPr id="12" name="Title 2">
            <a:extLst>
              <a:ext uri="{FF2B5EF4-FFF2-40B4-BE49-F238E27FC236}">
                <a16:creationId xmlns:a16="http://schemas.microsoft.com/office/drawing/2014/main" id="{BF737259-B026-5E4F-B752-4EB2E1C93F44}"/>
              </a:ext>
            </a:extLst>
          </p:cNvPr>
          <p:cNvSpPr txBox="1">
            <a:spLocks/>
          </p:cNvSpPr>
          <p:nvPr/>
        </p:nvSpPr>
        <p:spPr>
          <a:xfrm>
            <a:off x="7860406" y="1454986"/>
            <a:ext cx="2043035" cy="309093"/>
          </a:xfrm>
          <a:prstGeom prst="rect">
            <a:avLst/>
          </a:prstGeom>
        </p:spPr>
        <p:txBody>
          <a:bodyPr vert="horz" lIns="91440" tIns="45720" rIns="91440" bIns="45720" rtlCol="0" anchor="ctr">
            <a:normAutofit lnSpcReduction="10000"/>
          </a:bodyPr>
          <a:lstStyle>
            <a:lvl1pPr algn="l" defTabSz="1008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US" sz="1600" dirty="0"/>
              <a:t>Explain</a:t>
            </a:r>
          </a:p>
        </p:txBody>
      </p:sp>
      <p:pic>
        <p:nvPicPr>
          <p:cNvPr id="13" name="Picture 12">
            <a:extLst>
              <a:ext uri="{FF2B5EF4-FFF2-40B4-BE49-F238E27FC236}">
                <a16:creationId xmlns:a16="http://schemas.microsoft.com/office/drawing/2014/main" id="{8D6CD2CB-4B57-2C42-9B47-9CA6DCDB1EB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50088" y="1149893"/>
            <a:ext cx="842009" cy="842009"/>
          </a:xfrm>
          <a:prstGeom prst="rect">
            <a:avLst/>
          </a:prstGeom>
        </p:spPr>
      </p:pic>
      <p:sp>
        <p:nvSpPr>
          <p:cNvPr id="14" name="Rectangle 13">
            <a:extLst>
              <a:ext uri="{FF2B5EF4-FFF2-40B4-BE49-F238E27FC236}">
                <a16:creationId xmlns:a16="http://schemas.microsoft.com/office/drawing/2014/main" id="{5B8B334A-80BC-624C-8C25-E040754260EA}"/>
              </a:ext>
            </a:extLst>
          </p:cNvPr>
          <p:cNvSpPr/>
          <p:nvPr/>
        </p:nvSpPr>
        <p:spPr>
          <a:xfrm>
            <a:off x="0" y="7442837"/>
            <a:ext cx="10688638" cy="130899"/>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17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CD1615-2061-4D45-AC80-9C6BA7DA6844}"/>
              </a:ext>
            </a:extLst>
          </p:cNvPr>
          <p:cNvSpPr>
            <a:spLocks noGrp="1"/>
          </p:cNvSpPr>
          <p:nvPr>
            <p:ph sz="half" idx="2"/>
          </p:nvPr>
        </p:nvSpPr>
        <p:spPr>
          <a:xfrm>
            <a:off x="766293" y="1598465"/>
            <a:ext cx="7437996" cy="806929"/>
          </a:xfrm>
        </p:spPr>
        <p:txBody>
          <a:bodyPr/>
          <a:lstStyle/>
          <a:p>
            <a:r>
              <a:rPr lang="en-US" dirty="0"/>
              <a:t>Based on your child’s weight, the pharmacist will tell you how many sachets to give in the morning and evening</a:t>
            </a:r>
          </a:p>
        </p:txBody>
      </p:sp>
      <p:sp>
        <p:nvSpPr>
          <p:cNvPr id="6" name="Title 5">
            <a:extLst>
              <a:ext uri="{FF2B5EF4-FFF2-40B4-BE49-F238E27FC236}">
                <a16:creationId xmlns:a16="http://schemas.microsoft.com/office/drawing/2014/main" id="{9CA8F6C4-8732-9744-988E-78931FA9C278}"/>
              </a:ext>
            </a:extLst>
          </p:cNvPr>
          <p:cNvSpPr>
            <a:spLocks noGrp="1"/>
          </p:cNvSpPr>
          <p:nvPr>
            <p:ph type="title"/>
          </p:nvPr>
        </p:nvSpPr>
        <p:spPr/>
        <p:txBody>
          <a:bodyPr/>
          <a:lstStyle/>
          <a:p>
            <a:r>
              <a:rPr lang="en-US" dirty="0"/>
              <a:t>LPV/r oral granules: Giving the correct dose</a:t>
            </a:r>
          </a:p>
        </p:txBody>
      </p:sp>
      <p:pic>
        <p:nvPicPr>
          <p:cNvPr id="8" name="Picture 7">
            <a:extLst>
              <a:ext uri="{FF2B5EF4-FFF2-40B4-BE49-F238E27FC236}">
                <a16:creationId xmlns:a16="http://schemas.microsoft.com/office/drawing/2014/main" id="{F90E9B91-8D38-0443-B95E-24537F22F032}"/>
              </a:ext>
            </a:extLst>
          </p:cNvPr>
          <p:cNvPicPr>
            <a:picLocks noChangeAspect="1"/>
          </p:cNvPicPr>
          <p:nvPr/>
        </p:nvPicPr>
        <p:blipFill>
          <a:blip r:embed="rId2"/>
          <a:stretch>
            <a:fillRect/>
          </a:stretch>
        </p:blipFill>
        <p:spPr>
          <a:xfrm>
            <a:off x="5000394" y="4414643"/>
            <a:ext cx="560001" cy="575275"/>
          </a:xfrm>
          <a:prstGeom prst="rect">
            <a:avLst/>
          </a:prstGeom>
        </p:spPr>
      </p:pic>
      <p:graphicFrame>
        <p:nvGraphicFramePr>
          <p:cNvPr id="9" name="Table 8">
            <a:extLst>
              <a:ext uri="{FF2B5EF4-FFF2-40B4-BE49-F238E27FC236}">
                <a16:creationId xmlns:a16="http://schemas.microsoft.com/office/drawing/2014/main" id="{5440C332-DDBE-0E45-81A8-FAEEE5375D2F}"/>
              </a:ext>
            </a:extLst>
          </p:cNvPr>
          <p:cNvGraphicFramePr>
            <a:graphicFrameLocks noGrp="1"/>
          </p:cNvGraphicFramePr>
          <p:nvPr>
            <p:extLst>
              <p:ext uri="{D42A27DB-BD31-4B8C-83A1-F6EECF244321}">
                <p14:modId xmlns:p14="http://schemas.microsoft.com/office/powerpoint/2010/main" val="3258462312"/>
              </p:ext>
            </p:extLst>
          </p:nvPr>
        </p:nvGraphicFramePr>
        <p:xfrm>
          <a:off x="1077119" y="2700343"/>
          <a:ext cx="8648909" cy="3696678"/>
        </p:xfrm>
        <a:graphic>
          <a:graphicData uri="http://schemas.openxmlformats.org/drawingml/2006/table">
            <a:tbl>
              <a:tblPr firstRow="1" bandRow="1">
                <a:tableStyleId>{5C22544A-7EE6-4342-B048-85BDC9FD1C3A}</a:tableStyleId>
              </a:tblPr>
              <a:tblGrid>
                <a:gridCol w="2060655">
                  <a:extLst>
                    <a:ext uri="{9D8B030D-6E8A-4147-A177-3AD203B41FA5}">
                      <a16:colId xmlns:a16="http://schemas.microsoft.com/office/drawing/2014/main" val="3124997495"/>
                    </a:ext>
                  </a:extLst>
                </a:gridCol>
                <a:gridCol w="3294127">
                  <a:extLst>
                    <a:ext uri="{9D8B030D-6E8A-4147-A177-3AD203B41FA5}">
                      <a16:colId xmlns:a16="http://schemas.microsoft.com/office/drawing/2014/main" val="1579042307"/>
                    </a:ext>
                  </a:extLst>
                </a:gridCol>
                <a:gridCol w="3294127">
                  <a:extLst>
                    <a:ext uri="{9D8B030D-6E8A-4147-A177-3AD203B41FA5}">
                      <a16:colId xmlns:a16="http://schemas.microsoft.com/office/drawing/2014/main" val="536366561"/>
                    </a:ext>
                  </a:extLst>
                </a:gridCol>
              </a:tblGrid>
              <a:tr h="616113">
                <a:tc>
                  <a:txBody>
                    <a:bodyPr/>
                    <a:lstStyle/>
                    <a:p>
                      <a:pPr algn="ctr"/>
                      <a:r>
                        <a:rPr lang="en-US" dirty="0"/>
                        <a:t>Weight (kg)</a:t>
                      </a:r>
                    </a:p>
                  </a:txBody>
                  <a:tcPr anchor="ctr">
                    <a:solidFill>
                      <a:srgbClr val="093552"/>
                    </a:solidFill>
                  </a:tcPr>
                </a:tc>
                <a:tc gridSpan="2">
                  <a:txBody>
                    <a:bodyPr/>
                    <a:lstStyle/>
                    <a:p>
                      <a:pPr algn="ctr"/>
                      <a:r>
                        <a:rPr lang="en-US" dirty="0"/>
                        <a:t>Number of sachets</a:t>
                      </a:r>
                    </a:p>
                  </a:txBody>
                  <a:tcPr anchor="ctr">
                    <a:solidFill>
                      <a:srgbClr val="093552"/>
                    </a:solidFill>
                  </a:tcPr>
                </a:tc>
                <a:tc hMerge="1">
                  <a:txBody>
                    <a:bodyPr/>
                    <a:lstStyle/>
                    <a:p>
                      <a:endParaRPr lang="en-US"/>
                    </a:p>
                  </a:txBody>
                  <a:tcPr/>
                </a:tc>
                <a:extLst>
                  <a:ext uri="{0D108BD9-81ED-4DB2-BD59-A6C34878D82A}">
                    <a16:rowId xmlns:a16="http://schemas.microsoft.com/office/drawing/2014/main" val="3358344314"/>
                  </a:ext>
                </a:extLst>
              </a:tr>
              <a:tr h="616113">
                <a:tc>
                  <a:txBody>
                    <a:bodyPr/>
                    <a:lstStyle/>
                    <a:p>
                      <a:pPr algn="ctr"/>
                      <a:endParaRPr lang="en-US" dirty="0"/>
                    </a:p>
                  </a:txBody>
                  <a:tcPr anchor="ctr">
                    <a:noFill/>
                  </a:tcPr>
                </a:tc>
                <a:tc>
                  <a:txBody>
                    <a:bodyPr/>
                    <a:lstStyle/>
                    <a:p>
                      <a:pPr algn="ctr"/>
                      <a:r>
                        <a:rPr lang="en-US" sz="1800" b="1" dirty="0">
                          <a:solidFill>
                            <a:srgbClr val="FFC000"/>
                          </a:solidFill>
                          <a:latin typeface="Arial" panose="020B0604020202020204" pitchFamily="34" charset="0"/>
                          <a:cs typeface="Arial" panose="020B0604020202020204" pitchFamily="34" charset="0"/>
                        </a:rPr>
                        <a:t>Morning</a:t>
                      </a:r>
                      <a:endParaRPr lang="en-US" b="1" dirty="0">
                        <a:solidFill>
                          <a:srgbClr val="FFC000"/>
                        </a:solidFill>
                        <a:latin typeface="Arial" panose="020B0604020202020204" pitchFamily="34" charset="0"/>
                        <a:cs typeface="Arial" panose="020B0604020202020204" pitchFamily="34" charset="0"/>
                      </a:endParaRPr>
                    </a:p>
                  </a:txBody>
                  <a:tcPr anchor="ctr">
                    <a:noFill/>
                  </a:tcPr>
                </a:tc>
                <a:tc>
                  <a:txBody>
                    <a:bodyPr/>
                    <a:lstStyle/>
                    <a:p>
                      <a:pPr algn="ctr"/>
                      <a:r>
                        <a:rPr lang="en-US" sz="1800" b="1" dirty="0">
                          <a:solidFill>
                            <a:srgbClr val="6CADDF"/>
                          </a:solidFill>
                          <a:latin typeface="Arial" panose="020B0604020202020204" pitchFamily="34" charset="0"/>
                          <a:cs typeface="Arial" panose="020B0604020202020204" pitchFamily="34" charset="0"/>
                        </a:rPr>
                        <a:t>Evening</a:t>
                      </a:r>
                    </a:p>
                  </a:txBody>
                  <a:tcPr anchor="ctr">
                    <a:noFill/>
                  </a:tcPr>
                </a:tc>
                <a:extLst>
                  <a:ext uri="{0D108BD9-81ED-4DB2-BD59-A6C34878D82A}">
                    <a16:rowId xmlns:a16="http://schemas.microsoft.com/office/drawing/2014/main" val="2190538762"/>
                  </a:ext>
                </a:extLst>
              </a:tr>
              <a:tr h="616113">
                <a:tc>
                  <a:txBody>
                    <a:bodyPr/>
                    <a:lstStyle/>
                    <a:p>
                      <a:pPr algn="ctr"/>
                      <a:r>
                        <a:rPr lang="en-US" dirty="0"/>
                        <a:t>3.0-5.9</a:t>
                      </a:r>
                    </a:p>
                  </a:txBody>
                  <a:tcPr anchor="ctr">
                    <a:solidFill>
                      <a:schemeClr val="bg1">
                        <a:lumMod val="95000"/>
                      </a:schemeClr>
                    </a:solidFill>
                  </a:tcPr>
                </a:tc>
                <a:tc>
                  <a:txBody>
                    <a:bodyPr/>
                    <a:lstStyle/>
                    <a:p>
                      <a:pPr algn="l"/>
                      <a:r>
                        <a:rPr lang="en-US" dirty="0"/>
                        <a:t>2 </a:t>
                      </a:r>
                    </a:p>
                  </a:txBody>
                  <a:tcPr anchor="ctr">
                    <a:solidFill>
                      <a:schemeClr val="bg1">
                        <a:lumMod val="95000"/>
                      </a:schemeClr>
                    </a:solidFill>
                  </a:tcPr>
                </a:tc>
                <a:tc>
                  <a:txBody>
                    <a:bodyPr/>
                    <a:lstStyle/>
                    <a:p>
                      <a:pPr algn="l"/>
                      <a:r>
                        <a:rPr lang="en-US" dirty="0"/>
                        <a:t>2</a:t>
                      </a:r>
                    </a:p>
                  </a:txBody>
                  <a:tcPr anchor="ctr">
                    <a:solidFill>
                      <a:schemeClr val="bg1">
                        <a:lumMod val="95000"/>
                      </a:schemeClr>
                    </a:solidFill>
                  </a:tcPr>
                </a:tc>
                <a:extLst>
                  <a:ext uri="{0D108BD9-81ED-4DB2-BD59-A6C34878D82A}">
                    <a16:rowId xmlns:a16="http://schemas.microsoft.com/office/drawing/2014/main" val="2491126782"/>
                  </a:ext>
                </a:extLst>
              </a:tr>
              <a:tr h="616113">
                <a:tc>
                  <a:txBody>
                    <a:bodyPr/>
                    <a:lstStyle/>
                    <a:p>
                      <a:pPr algn="ctr"/>
                      <a:r>
                        <a:rPr lang="en-US" dirty="0"/>
                        <a:t>6.0-9.9</a:t>
                      </a:r>
                    </a:p>
                  </a:txBody>
                  <a:tcPr anchor="ctr">
                    <a:solidFill>
                      <a:srgbClr val="C4D8E2"/>
                    </a:solidFill>
                  </a:tcPr>
                </a:tc>
                <a:tc>
                  <a:txBody>
                    <a:bodyPr/>
                    <a:lstStyle/>
                    <a:p>
                      <a:pPr algn="l"/>
                      <a:r>
                        <a:rPr lang="en-US" dirty="0"/>
                        <a:t>3</a:t>
                      </a:r>
                    </a:p>
                  </a:txBody>
                  <a:tcPr anchor="ctr">
                    <a:solidFill>
                      <a:srgbClr val="C4D8E2"/>
                    </a:solidFill>
                  </a:tcPr>
                </a:tc>
                <a:tc>
                  <a:txBody>
                    <a:bodyPr/>
                    <a:lstStyle/>
                    <a:p>
                      <a:pPr algn="l"/>
                      <a:r>
                        <a:rPr lang="en-US" dirty="0"/>
                        <a:t>3</a:t>
                      </a:r>
                    </a:p>
                  </a:txBody>
                  <a:tcPr anchor="ctr">
                    <a:solidFill>
                      <a:srgbClr val="C4D8E2"/>
                    </a:solidFill>
                  </a:tcPr>
                </a:tc>
                <a:extLst>
                  <a:ext uri="{0D108BD9-81ED-4DB2-BD59-A6C34878D82A}">
                    <a16:rowId xmlns:a16="http://schemas.microsoft.com/office/drawing/2014/main" val="1182545488"/>
                  </a:ext>
                </a:extLst>
              </a:tr>
              <a:tr h="616113">
                <a:tc>
                  <a:txBody>
                    <a:bodyPr/>
                    <a:lstStyle/>
                    <a:p>
                      <a:pPr algn="ctr"/>
                      <a:r>
                        <a:rPr lang="en-US" dirty="0"/>
                        <a:t>10.0-13.9</a:t>
                      </a:r>
                    </a:p>
                  </a:txBody>
                  <a:tcPr anchor="ctr">
                    <a:solidFill>
                      <a:schemeClr val="bg1">
                        <a:lumMod val="95000"/>
                      </a:schemeClr>
                    </a:solidFill>
                  </a:tcPr>
                </a:tc>
                <a:tc>
                  <a:txBody>
                    <a:bodyPr/>
                    <a:lstStyle/>
                    <a:p>
                      <a:pPr algn="l"/>
                      <a:r>
                        <a:rPr lang="en-US" dirty="0"/>
                        <a:t>4</a:t>
                      </a:r>
                    </a:p>
                  </a:txBody>
                  <a:tcPr anchor="ctr">
                    <a:solidFill>
                      <a:schemeClr val="bg1">
                        <a:lumMod val="95000"/>
                      </a:schemeClr>
                    </a:solidFill>
                  </a:tcPr>
                </a:tc>
                <a:tc>
                  <a:txBody>
                    <a:bodyPr/>
                    <a:lstStyle/>
                    <a:p>
                      <a:pPr algn="l"/>
                      <a:r>
                        <a:rPr lang="en-US" dirty="0"/>
                        <a:t>4</a:t>
                      </a:r>
                    </a:p>
                  </a:txBody>
                  <a:tcPr anchor="ctr">
                    <a:solidFill>
                      <a:schemeClr val="bg1">
                        <a:lumMod val="95000"/>
                      </a:schemeClr>
                    </a:solidFill>
                  </a:tcPr>
                </a:tc>
                <a:extLst>
                  <a:ext uri="{0D108BD9-81ED-4DB2-BD59-A6C34878D82A}">
                    <a16:rowId xmlns:a16="http://schemas.microsoft.com/office/drawing/2014/main" val="3496323518"/>
                  </a:ext>
                </a:extLst>
              </a:tr>
              <a:tr h="616113">
                <a:tc>
                  <a:txBody>
                    <a:bodyPr/>
                    <a:lstStyle/>
                    <a:p>
                      <a:pPr algn="ctr"/>
                      <a:r>
                        <a:rPr lang="en-US" dirty="0"/>
                        <a:t>14.0-19.9</a:t>
                      </a:r>
                    </a:p>
                  </a:txBody>
                  <a:tcPr anchor="ctr">
                    <a:solidFill>
                      <a:srgbClr val="C4D8E2"/>
                    </a:solidFill>
                  </a:tcPr>
                </a:tc>
                <a:tc>
                  <a:txBody>
                    <a:bodyPr/>
                    <a:lstStyle/>
                    <a:p>
                      <a:pPr algn="l"/>
                      <a:r>
                        <a:rPr lang="en-US" dirty="0"/>
                        <a:t>5</a:t>
                      </a:r>
                    </a:p>
                  </a:txBody>
                  <a:tcPr anchor="ctr">
                    <a:solidFill>
                      <a:srgbClr val="C4D8E2"/>
                    </a:solidFill>
                  </a:tcPr>
                </a:tc>
                <a:tc>
                  <a:txBody>
                    <a:bodyPr/>
                    <a:lstStyle/>
                    <a:p>
                      <a:pPr algn="l"/>
                      <a:r>
                        <a:rPr lang="en-US" dirty="0"/>
                        <a:t>5</a:t>
                      </a:r>
                    </a:p>
                  </a:txBody>
                  <a:tcPr anchor="ctr">
                    <a:solidFill>
                      <a:srgbClr val="C4D8E2"/>
                    </a:solidFill>
                  </a:tcPr>
                </a:tc>
                <a:extLst>
                  <a:ext uri="{0D108BD9-81ED-4DB2-BD59-A6C34878D82A}">
                    <a16:rowId xmlns:a16="http://schemas.microsoft.com/office/drawing/2014/main" val="2010858238"/>
                  </a:ext>
                </a:extLst>
              </a:tr>
            </a:tbl>
          </a:graphicData>
        </a:graphic>
      </p:graphicFrame>
      <p:sp>
        <p:nvSpPr>
          <p:cNvPr id="40" name="Rectangle 39">
            <a:extLst>
              <a:ext uri="{FF2B5EF4-FFF2-40B4-BE49-F238E27FC236}">
                <a16:creationId xmlns:a16="http://schemas.microsoft.com/office/drawing/2014/main" id="{DC361B9B-5D1D-5E49-8C43-C6FE91AAC935}"/>
              </a:ext>
            </a:extLst>
          </p:cNvPr>
          <p:cNvSpPr/>
          <p:nvPr/>
        </p:nvSpPr>
        <p:spPr>
          <a:xfrm>
            <a:off x="0" y="7442837"/>
            <a:ext cx="10688638" cy="130899"/>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D56720-F523-40D1-836E-BEED7510DA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7943" y="3205561"/>
            <a:ext cx="793825" cy="793825"/>
          </a:xfrm>
          <a:prstGeom prst="rect">
            <a:avLst/>
          </a:prstGeom>
        </p:spPr>
      </p:pic>
      <p:pic>
        <p:nvPicPr>
          <p:cNvPr id="5" name="Picture 4" descr="A close up of a logo&#10;&#10;Description automatically generated">
            <a:extLst>
              <a:ext uri="{FF2B5EF4-FFF2-40B4-BE49-F238E27FC236}">
                <a16:creationId xmlns:a16="http://schemas.microsoft.com/office/drawing/2014/main" id="{65D707BD-8DB3-4565-95E7-A98C559D944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70541" y="3205561"/>
            <a:ext cx="793825" cy="793825"/>
          </a:xfrm>
          <a:prstGeom prst="rect">
            <a:avLst/>
          </a:prstGeom>
        </p:spPr>
      </p:pic>
      <p:pic>
        <p:nvPicPr>
          <p:cNvPr id="42" name="Picture 41" descr="A screenshot of a cell phone&#10;&#10;Description automatically generated">
            <a:extLst>
              <a:ext uri="{FF2B5EF4-FFF2-40B4-BE49-F238E27FC236}">
                <a16:creationId xmlns:a16="http://schemas.microsoft.com/office/drawing/2014/main" id="{BD41F955-6351-439D-BF45-88896F34343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00148" y="4034608"/>
            <a:ext cx="316993" cy="410371"/>
          </a:xfrm>
          <a:prstGeom prst="rect">
            <a:avLst/>
          </a:prstGeom>
        </p:spPr>
      </p:pic>
      <p:pic>
        <p:nvPicPr>
          <p:cNvPr id="43" name="Picture 42" descr="A screenshot of a cell phone&#10;&#10;Description automatically generated">
            <a:extLst>
              <a:ext uri="{FF2B5EF4-FFF2-40B4-BE49-F238E27FC236}">
                <a16:creationId xmlns:a16="http://schemas.microsoft.com/office/drawing/2014/main" id="{3B38096C-7729-47C4-9D6E-0C75AEC7198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25229" y="4034608"/>
            <a:ext cx="316993" cy="410371"/>
          </a:xfrm>
          <a:prstGeom prst="rect">
            <a:avLst/>
          </a:prstGeom>
        </p:spPr>
      </p:pic>
      <p:pic>
        <p:nvPicPr>
          <p:cNvPr id="44" name="Picture 43" descr="A screenshot of a cell phone&#10;&#10;Description automatically generated">
            <a:extLst>
              <a:ext uri="{FF2B5EF4-FFF2-40B4-BE49-F238E27FC236}">
                <a16:creationId xmlns:a16="http://schemas.microsoft.com/office/drawing/2014/main" id="{276D7D29-1509-4E37-845A-719D8349666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00148" y="4666454"/>
            <a:ext cx="316993" cy="410371"/>
          </a:xfrm>
          <a:prstGeom prst="rect">
            <a:avLst/>
          </a:prstGeom>
        </p:spPr>
      </p:pic>
      <p:pic>
        <p:nvPicPr>
          <p:cNvPr id="45" name="Picture 44" descr="A screenshot of a cell phone&#10;&#10;Description automatically generated">
            <a:extLst>
              <a:ext uri="{FF2B5EF4-FFF2-40B4-BE49-F238E27FC236}">
                <a16:creationId xmlns:a16="http://schemas.microsoft.com/office/drawing/2014/main" id="{2BE55C9C-A90A-4852-97C0-273447E42D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25229" y="4666454"/>
            <a:ext cx="316993" cy="410371"/>
          </a:xfrm>
          <a:prstGeom prst="rect">
            <a:avLst/>
          </a:prstGeom>
        </p:spPr>
      </p:pic>
      <p:pic>
        <p:nvPicPr>
          <p:cNvPr id="46" name="Picture 45" descr="A screenshot of a cell phone&#10;&#10;Description automatically generated">
            <a:extLst>
              <a:ext uri="{FF2B5EF4-FFF2-40B4-BE49-F238E27FC236}">
                <a16:creationId xmlns:a16="http://schemas.microsoft.com/office/drawing/2014/main" id="{15974438-FD03-433D-9F08-694FB78F21A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50310" y="4666454"/>
            <a:ext cx="316993" cy="410371"/>
          </a:xfrm>
          <a:prstGeom prst="rect">
            <a:avLst/>
          </a:prstGeom>
        </p:spPr>
      </p:pic>
      <p:pic>
        <p:nvPicPr>
          <p:cNvPr id="47" name="Picture 46" descr="A screenshot of a cell phone&#10;&#10;Description automatically generated">
            <a:extLst>
              <a:ext uri="{FF2B5EF4-FFF2-40B4-BE49-F238E27FC236}">
                <a16:creationId xmlns:a16="http://schemas.microsoft.com/office/drawing/2014/main" id="{278DA796-C867-41FA-AF6E-562DB06417B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00148" y="5270583"/>
            <a:ext cx="316993" cy="410371"/>
          </a:xfrm>
          <a:prstGeom prst="rect">
            <a:avLst/>
          </a:prstGeom>
        </p:spPr>
      </p:pic>
      <p:pic>
        <p:nvPicPr>
          <p:cNvPr id="48" name="Picture 47" descr="A screenshot of a cell phone&#10;&#10;Description automatically generated">
            <a:extLst>
              <a:ext uri="{FF2B5EF4-FFF2-40B4-BE49-F238E27FC236}">
                <a16:creationId xmlns:a16="http://schemas.microsoft.com/office/drawing/2014/main" id="{EFCC3FB4-02CB-4803-81E3-07E7E21BE59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25229" y="5270583"/>
            <a:ext cx="316993" cy="410371"/>
          </a:xfrm>
          <a:prstGeom prst="rect">
            <a:avLst/>
          </a:prstGeom>
        </p:spPr>
      </p:pic>
      <p:pic>
        <p:nvPicPr>
          <p:cNvPr id="49" name="Picture 48" descr="A screenshot of a cell phone&#10;&#10;Description automatically generated">
            <a:extLst>
              <a:ext uri="{FF2B5EF4-FFF2-40B4-BE49-F238E27FC236}">
                <a16:creationId xmlns:a16="http://schemas.microsoft.com/office/drawing/2014/main" id="{BFBD76F7-923F-491A-8497-9698EB3CC9B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50310" y="5270583"/>
            <a:ext cx="316993" cy="410371"/>
          </a:xfrm>
          <a:prstGeom prst="rect">
            <a:avLst/>
          </a:prstGeom>
        </p:spPr>
      </p:pic>
      <p:pic>
        <p:nvPicPr>
          <p:cNvPr id="50" name="Picture 49" descr="A screenshot of a cell phone&#10;&#10;Description automatically generated">
            <a:extLst>
              <a:ext uri="{FF2B5EF4-FFF2-40B4-BE49-F238E27FC236}">
                <a16:creationId xmlns:a16="http://schemas.microsoft.com/office/drawing/2014/main" id="{D89254BF-F17E-4CB7-921A-A219C7EDD2C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75391" y="5270583"/>
            <a:ext cx="316993" cy="410371"/>
          </a:xfrm>
          <a:prstGeom prst="rect">
            <a:avLst/>
          </a:prstGeom>
        </p:spPr>
      </p:pic>
      <p:pic>
        <p:nvPicPr>
          <p:cNvPr id="51" name="Picture 50" descr="A screenshot of a cell phone&#10;&#10;Description automatically generated">
            <a:extLst>
              <a:ext uri="{FF2B5EF4-FFF2-40B4-BE49-F238E27FC236}">
                <a16:creationId xmlns:a16="http://schemas.microsoft.com/office/drawing/2014/main" id="{5C57A633-447F-43AE-9954-27EA10DD3AC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00148" y="5903386"/>
            <a:ext cx="316993" cy="410371"/>
          </a:xfrm>
          <a:prstGeom prst="rect">
            <a:avLst/>
          </a:prstGeom>
        </p:spPr>
      </p:pic>
      <p:pic>
        <p:nvPicPr>
          <p:cNvPr id="52" name="Picture 51" descr="A screenshot of a cell phone&#10;&#10;Description automatically generated">
            <a:extLst>
              <a:ext uri="{FF2B5EF4-FFF2-40B4-BE49-F238E27FC236}">
                <a16:creationId xmlns:a16="http://schemas.microsoft.com/office/drawing/2014/main" id="{7AF9EA8D-5D21-4DE5-8E48-DC1D8C07CB1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25229" y="5903386"/>
            <a:ext cx="316993" cy="410371"/>
          </a:xfrm>
          <a:prstGeom prst="rect">
            <a:avLst/>
          </a:prstGeom>
        </p:spPr>
      </p:pic>
      <p:pic>
        <p:nvPicPr>
          <p:cNvPr id="53" name="Picture 52" descr="A screenshot of a cell phone&#10;&#10;Description automatically generated">
            <a:extLst>
              <a:ext uri="{FF2B5EF4-FFF2-40B4-BE49-F238E27FC236}">
                <a16:creationId xmlns:a16="http://schemas.microsoft.com/office/drawing/2014/main" id="{A7FD12F1-F359-4B2E-94A5-DEB71B72F2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50310" y="5903386"/>
            <a:ext cx="316993" cy="410371"/>
          </a:xfrm>
          <a:prstGeom prst="rect">
            <a:avLst/>
          </a:prstGeom>
        </p:spPr>
      </p:pic>
      <p:pic>
        <p:nvPicPr>
          <p:cNvPr id="54" name="Picture 53" descr="A screenshot of a cell phone&#10;&#10;Description automatically generated">
            <a:extLst>
              <a:ext uri="{FF2B5EF4-FFF2-40B4-BE49-F238E27FC236}">
                <a16:creationId xmlns:a16="http://schemas.microsoft.com/office/drawing/2014/main" id="{903B952D-5867-4713-A8F4-5D08C9E92A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75391" y="5903386"/>
            <a:ext cx="316993" cy="410371"/>
          </a:xfrm>
          <a:prstGeom prst="rect">
            <a:avLst/>
          </a:prstGeom>
        </p:spPr>
      </p:pic>
      <p:pic>
        <p:nvPicPr>
          <p:cNvPr id="55" name="Picture 54" descr="A screenshot of a cell phone&#10;&#10;Description automatically generated">
            <a:extLst>
              <a:ext uri="{FF2B5EF4-FFF2-40B4-BE49-F238E27FC236}">
                <a16:creationId xmlns:a16="http://schemas.microsoft.com/office/drawing/2014/main" id="{8D039CC5-808D-4E06-990E-A5946735259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00472" y="5903386"/>
            <a:ext cx="316993" cy="410371"/>
          </a:xfrm>
          <a:prstGeom prst="rect">
            <a:avLst/>
          </a:prstGeom>
        </p:spPr>
      </p:pic>
      <p:pic>
        <p:nvPicPr>
          <p:cNvPr id="56" name="Picture 55" descr="A screenshot of a cell phone&#10;&#10;Description automatically generated">
            <a:extLst>
              <a:ext uri="{FF2B5EF4-FFF2-40B4-BE49-F238E27FC236}">
                <a16:creationId xmlns:a16="http://schemas.microsoft.com/office/drawing/2014/main" id="{A1206ABD-92D0-4501-8D23-D41B74F71A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70541" y="4034608"/>
            <a:ext cx="316993" cy="410371"/>
          </a:xfrm>
          <a:prstGeom prst="rect">
            <a:avLst/>
          </a:prstGeom>
        </p:spPr>
      </p:pic>
      <p:pic>
        <p:nvPicPr>
          <p:cNvPr id="57" name="Picture 56" descr="A screenshot of a cell phone&#10;&#10;Description automatically generated">
            <a:extLst>
              <a:ext uri="{FF2B5EF4-FFF2-40B4-BE49-F238E27FC236}">
                <a16:creationId xmlns:a16="http://schemas.microsoft.com/office/drawing/2014/main" id="{51ACD357-8AD8-4994-A291-B8DB49A5E11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5622" y="4034608"/>
            <a:ext cx="316993" cy="410371"/>
          </a:xfrm>
          <a:prstGeom prst="rect">
            <a:avLst/>
          </a:prstGeom>
        </p:spPr>
      </p:pic>
      <p:pic>
        <p:nvPicPr>
          <p:cNvPr id="58" name="Picture 57" descr="A screenshot of a cell phone&#10;&#10;Description automatically generated">
            <a:extLst>
              <a:ext uri="{FF2B5EF4-FFF2-40B4-BE49-F238E27FC236}">
                <a16:creationId xmlns:a16="http://schemas.microsoft.com/office/drawing/2014/main" id="{C50C22CD-F3F5-4A20-840E-A8208044E24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70541" y="4666454"/>
            <a:ext cx="316993" cy="410371"/>
          </a:xfrm>
          <a:prstGeom prst="rect">
            <a:avLst/>
          </a:prstGeom>
        </p:spPr>
      </p:pic>
      <p:pic>
        <p:nvPicPr>
          <p:cNvPr id="59" name="Picture 58" descr="A screenshot of a cell phone&#10;&#10;Description automatically generated">
            <a:extLst>
              <a:ext uri="{FF2B5EF4-FFF2-40B4-BE49-F238E27FC236}">
                <a16:creationId xmlns:a16="http://schemas.microsoft.com/office/drawing/2014/main" id="{5BE827B5-CF75-473D-923C-949ACA4734D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5622" y="4666454"/>
            <a:ext cx="316993" cy="410371"/>
          </a:xfrm>
          <a:prstGeom prst="rect">
            <a:avLst/>
          </a:prstGeom>
        </p:spPr>
      </p:pic>
      <p:pic>
        <p:nvPicPr>
          <p:cNvPr id="60" name="Picture 59" descr="A screenshot of a cell phone&#10;&#10;Description automatically generated">
            <a:extLst>
              <a:ext uri="{FF2B5EF4-FFF2-40B4-BE49-F238E27FC236}">
                <a16:creationId xmlns:a16="http://schemas.microsoft.com/office/drawing/2014/main" id="{C265B958-B56F-4A7A-9F07-7FF970438F3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20703" y="4666454"/>
            <a:ext cx="316993" cy="410371"/>
          </a:xfrm>
          <a:prstGeom prst="rect">
            <a:avLst/>
          </a:prstGeom>
        </p:spPr>
      </p:pic>
      <p:pic>
        <p:nvPicPr>
          <p:cNvPr id="61" name="Picture 60" descr="A screenshot of a cell phone&#10;&#10;Description automatically generated">
            <a:extLst>
              <a:ext uri="{FF2B5EF4-FFF2-40B4-BE49-F238E27FC236}">
                <a16:creationId xmlns:a16="http://schemas.microsoft.com/office/drawing/2014/main" id="{1B3BA31E-80E6-4CC1-AE58-8A64990C161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70541" y="5270583"/>
            <a:ext cx="316993" cy="410371"/>
          </a:xfrm>
          <a:prstGeom prst="rect">
            <a:avLst/>
          </a:prstGeom>
        </p:spPr>
      </p:pic>
      <p:pic>
        <p:nvPicPr>
          <p:cNvPr id="62" name="Picture 61" descr="A screenshot of a cell phone&#10;&#10;Description automatically generated">
            <a:extLst>
              <a:ext uri="{FF2B5EF4-FFF2-40B4-BE49-F238E27FC236}">
                <a16:creationId xmlns:a16="http://schemas.microsoft.com/office/drawing/2014/main" id="{3129E095-8813-40D9-9D41-10BE3CB887D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5622" y="5270583"/>
            <a:ext cx="316993" cy="410371"/>
          </a:xfrm>
          <a:prstGeom prst="rect">
            <a:avLst/>
          </a:prstGeom>
        </p:spPr>
      </p:pic>
      <p:pic>
        <p:nvPicPr>
          <p:cNvPr id="63" name="Picture 62" descr="A screenshot of a cell phone&#10;&#10;Description automatically generated">
            <a:extLst>
              <a:ext uri="{FF2B5EF4-FFF2-40B4-BE49-F238E27FC236}">
                <a16:creationId xmlns:a16="http://schemas.microsoft.com/office/drawing/2014/main" id="{C0E2A746-18B3-4A6F-8FCC-F074BE0AFE6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20703" y="5270583"/>
            <a:ext cx="316993" cy="410371"/>
          </a:xfrm>
          <a:prstGeom prst="rect">
            <a:avLst/>
          </a:prstGeom>
        </p:spPr>
      </p:pic>
      <p:pic>
        <p:nvPicPr>
          <p:cNvPr id="64" name="Picture 63" descr="A screenshot of a cell phone&#10;&#10;Description automatically generated">
            <a:extLst>
              <a:ext uri="{FF2B5EF4-FFF2-40B4-BE49-F238E27FC236}">
                <a16:creationId xmlns:a16="http://schemas.microsoft.com/office/drawing/2014/main" id="{3D3C74A8-7E30-4DEB-B4F4-FE449C1695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45784" y="5270583"/>
            <a:ext cx="316993" cy="410371"/>
          </a:xfrm>
          <a:prstGeom prst="rect">
            <a:avLst/>
          </a:prstGeom>
        </p:spPr>
      </p:pic>
      <p:pic>
        <p:nvPicPr>
          <p:cNvPr id="65" name="Picture 64" descr="A screenshot of a cell phone&#10;&#10;Description automatically generated">
            <a:extLst>
              <a:ext uri="{FF2B5EF4-FFF2-40B4-BE49-F238E27FC236}">
                <a16:creationId xmlns:a16="http://schemas.microsoft.com/office/drawing/2014/main" id="{9A10C4B1-97EF-41B7-BC70-3050E563B3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70541" y="5903386"/>
            <a:ext cx="316993" cy="410371"/>
          </a:xfrm>
          <a:prstGeom prst="rect">
            <a:avLst/>
          </a:prstGeom>
        </p:spPr>
      </p:pic>
      <p:pic>
        <p:nvPicPr>
          <p:cNvPr id="66" name="Picture 65" descr="A screenshot of a cell phone&#10;&#10;Description automatically generated">
            <a:extLst>
              <a:ext uri="{FF2B5EF4-FFF2-40B4-BE49-F238E27FC236}">
                <a16:creationId xmlns:a16="http://schemas.microsoft.com/office/drawing/2014/main" id="{27DC10AE-EAA6-4F7D-A318-C5B9814C59A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5622" y="5903386"/>
            <a:ext cx="316993" cy="410371"/>
          </a:xfrm>
          <a:prstGeom prst="rect">
            <a:avLst/>
          </a:prstGeom>
        </p:spPr>
      </p:pic>
      <p:pic>
        <p:nvPicPr>
          <p:cNvPr id="67" name="Picture 66" descr="A screenshot of a cell phone&#10;&#10;Description automatically generated">
            <a:extLst>
              <a:ext uri="{FF2B5EF4-FFF2-40B4-BE49-F238E27FC236}">
                <a16:creationId xmlns:a16="http://schemas.microsoft.com/office/drawing/2014/main" id="{C9E60E12-58AD-4034-AC0C-DFCE67B49E3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20703" y="5903386"/>
            <a:ext cx="316993" cy="410371"/>
          </a:xfrm>
          <a:prstGeom prst="rect">
            <a:avLst/>
          </a:prstGeom>
        </p:spPr>
      </p:pic>
      <p:pic>
        <p:nvPicPr>
          <p:cNvPr id="68" name="Picture 67" descr="A screenshot of a cell phone&#10;&#10;Description automatically generated">
            <a:extLst>
              <a:ext uri="{FF2B5EF4-FFF2-40B4-BE49-F238E27FC236}">
                <a16:creationId xmlns:a16="http://schemas.microsoft.com/office/drawing/2014/main" id="{EE78AD94-72E6-4E7D-9174-24DDD82D9F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45784" y="5903386"/>
            <a:ext cx="316993" cy="410371"/>
          </a:xfrm>
          <a:prstGeom prst="rect">
            <a:avLst/>
          </a:prstGeom>
        </p:spPr>
      </p:pic>
      <p:pic>
        <p:nvPicPr>
          <p:cNvPr id="69" name="Picture 68" descr="A screenshot of a cell phone&#10;&#10;Description automatically generated">
            <a:extLst>
              <a:ext uri="{FF2B5EF4-FFF2-40B4-BE49-F238E27FC236}">
                <a16:creationId xmlns:a16="http://schemas.microsoft.com/office/drawing/2014/main" id="{2F7F14DA-C87A-42B6-9CA9-93C86516D33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70865" y="5903386"/>
            <a:ext cx="316993" cy="410371"/>
          </a:xfrm>
          <a:prstGeom prst="rect">
            <a:avLst/>
          </a:prstGeom>
        </p:spPr>
      </p:pic>
    </p:spTree>
    <p:extLst>
      <p:ext uri="{BB962C8B-B14F-4D97-AF65-F5344CB8AC3E}">
        <p14:creationId xmlns:p14="http://schemas.microsoft.com/office/powerpoint/2010/main" val="326408948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174685"/>
      </a:hlink>
      <a:folHlink>
        <a:srgbClr val="174685"/>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1DBD02558C5A3C469886035BD54F0F52" ma:contentTypeVersion="17" ma:contentTypeDescription="NGO Document content type" ma:contentTypeScope="" ma:versionID="3f874aa90bd7be1cf8220feff3de14d3">
  <xsd:schema xmlns:xsd="http://www.w3.org/2001/XMLSchema" xmlns:xs="http://www.w3.org/2001/XMLSchema" xmlns:p="http://schemas.microsoft.com/office/2006/metadata/properties" xmlns:ns2="c629780e-db83-45bc-a257-7c8c4fd6b9cb" xmlns:ns3="f2826d52-34ea-4a4f-a7c2-c29931eccfdb" xmlns:ns4="6105620a-68be-4cc3-89cb-d672db32fa2a" targetNamespace="http://schemas.microsoft.com/office/2006/metadata/properties" ma:root="true" ma:fieldsID="802861ea6f9ca5a4a87969ffac3b3742" ns2:_="" ns3:_="" ns4:_="">
    <xsd:import namespace="c629780e-db83-45bc-a257-7c8c4fd6b9cb"/>
    <xsd:import namespace="f2826d52-34ea-4a4f-a7c2-c29931eccfdb"/>
    <xsd:import namespace="6105620a-68be-4cc3-89cb-d672db32fa2a"/>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826d52-34ea-4a4f-a7c2-c29931eccfdb"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05620a-68be-4cc3-89cb-d672db32fa2a"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280D9-AF08-4FE2-BE6C-753BE20DBDC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1259f35f-f12b-476c-98fd-ce405e8918c4"/>
    <ds:schemaRef ds:uri="http://www.w3.org/XML/1998/namespace"/>
    <ds:schemaRef ds:uri="http://purl.org/dc/dcmitype/"/>
  </ds:schemaRefs>
</ds:datastoreItem>
</file>

<file path=customXml/itemProps2.xml><?xml version="1.0" encoding="utf-8"?>
<ds:datastoreItem xmlns:ds="http://schemas.openxmlformats.org/officeDocument/2006/customXml" ds:itemID="{CB263AFE-5D68-48A1-AC57-0CC78B83D9EF}">
  <ds:schemaRefs>
    <ds:schemaRef ds:uri="http://schemas.microsoft.com/sharepoint/v3/contenttype/forms"/>
  </ds:schemaRefs>
</ds:datastoreItem>
</file>

<file path=customXml/itemProps3.xml><?xml version="1.0" encoding="utf-8"?>
<ds:datastoreItem xmlns:ds="http://schemas.openxmlformats.org/officeDocument/2006/customXml" ds:itemID="{DC0CE0BA-5640-4CA7-8B5D-9FEA2811F9C8}"/>
</file>

<file path=docProps/app.xml><?xml version="1.0" encoding="utf-8"?>
<Properties xmlns="http://schemas.openxmlformats.org/officeDocument/2006/extended-properties" xmlns:vt="http://schemas.openxmlformats.org/officeDocument/2006/docPropsVTypes">
  <Template>Office Theme</Template>
  <TotalTime>7160</TotalTime>
  <Words>4443</Words>
  <Application>Microsoft Macintosh PowerPoint</Application>
  <PresentationFormat>Custom</PresentationFormat>
  <Paragraphs>432</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PowerPoint Presentation</vt:lpstr>
      <vt:lpstr>Overview</vt:lpstr>
      <vt:lpstr>How to Use Counseling Flipchart to Counsel Caregivers on Administration of ARVs</vt:lpstr>
      <vt:lpstr>Good Counseling and Communication Skills</vt:lpstr>
      <vt:lpstr>There are three ARVs in an ART regimen</vt:lpstr>
      <vt:lpstr>There are three ARVs in an ART regimen</vt:lpstr>
      <vt:lpstr>LPV/r oral granules</vt:lpstr>
      <vt:lpstr>LPV/r oral granules</vt:lpstr>
      <vt:lpstr>LPV/r oral granules: Giving the correct dose</vt:lpstr>
      <vt:lpstr>LPV/r oral granules: Giving the correct dose</vt:lpstr>
      <vt:lpstr>LPV/r oral granules: Preparing to give the granules</vt:lpstr>
      <vt:lpstr>LPV/r oral granules: Preparing to give the granules</vt:lpstr>
      <vt:lpstr>Infants &lt;6 months: Giving LPV/r granules with breastmilk</vt:lpstr>
      <vt:lpstr>PowerPoint Presentation</vt:lpstr>
      <vt:lpstr>How to express breastmilk</vt:lpstr>
      <vt:lpstr>How to Express Breastmilk</vt:lpstr>
      <vt:lpstr>Expressing breastmilk: Troubleshooting</vt:lpstr>
      <vt:lpstr>Expressing breastmilk: Troubleshooting</vt:lpstr>
      <vt:lpstr>Infants &lt;6 months: Preparing to give the granules</vt:lpstr>
      <vt:lpstr>Infants &lt;6 months: Preparing to give the granules</vt:lpstr>
      <vt:lpstr>Infants &lt;6 months: Adding breastmilk to granules</vt:lpstr>
      <vt:lpstr>Infants &lt;6 months: Adding breastmilk to granules</vt:lpstr>
      <vt:lpstr>Infants &lt;6 months: Feeding your baby the mixture of breastmilk and granules </vt:lpstr>
      <vt:lpstr>Infants &lt;6 months: Feeding your baby the mixture of breastmilk and granules </vt:lpstr>
      <vt:lpstr>Infants&lt;6 months: Making sure your baby takes all the granules</vt:lpstr>
      <vt:lpstr>Infants&lt;6 months: Making sure your baby takes all the granules</vt:lpstr>
      <vt:lpstr>Giving granules directly to your baby</vt:lpstr>
      <vt:lpstr>Giving granules directly to your baby</vt:lpstr>
      <vt:lpstr>Infants &lt;6 months: Giving the rest of the dose</vt:lpstr>
      <vt:lpstr>Infants &lt;6 months: Giving the rest of the dose</vt:lpstr>
      <vt:lpstr>Giving the other ARVs</vt:lpstr>
      <vt:lpstr>Giving the other ARVs</vt:lpstr>
      <vt:lpstr>Wrap Up</vt:lpstr>
      <vt:lpstr>Wrap Up</vt:lpstr>
      <vt:lpstr>Infants and children &gt;6 months: LPV/r granules can be given with soft foods</vt:lpstr>
      <vt:lpstr>Infants and children &gt;6 months:  LPV/r granules can be given with soft foods</vt:lpstr>
      <vt:lpstr>Infants and children &gt;6 months:  Giving LPV/r granules with soft foods</vt:lpstr>
      <vt:lpstr>Infants and children &gt;6 months:  Giving LPV/r granules with soft foods</vt:lpstr>
      <vt:lpstr>Preparing to give the granules with soft food</vt:lpstr>
      <vt:lpstr>Preparing to give the granules with soft food</vt:lpstr>
      <vt:lpstr>LPV/r oral granules:  Administering the mixture of granules</vt:lpstr>
      <vt:lpstr>LPV/r oral granules:  Administering the mixture of granules</vt:lpstr>
      <vt:lpstr>Giving granules with liquid</vt:lpstr>
      <vt:lpstr>Giving granules with liquid</vt:lpstr>
      <vt:lpstr>Giving granules directly to your child</vt:lpstr>
      <vt:lpstr>Giving granules directly to your child</vt:lpstr>
      <vt:lpstr>LPV/r oral granules: Giving the entire dose</vt:lpstr>
      <vt:lpstr>LPV/r oral granules: Giving the entire dose</vt:lpstr>
      <vt:lpstr>Giving the other ARVs</vt:lpstr>
      <vt:lpstr>Giving the other ARVs</vt:lpstr>
      <vt:lpstr>Wrap Up</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Stegemerten</dc:creator>
  <cp:lastModifiedBy>Nandita Sugandhi</cp:lastModifiedBy>
  <cp:revision>159</cp:revision>
  <cp:lastPrinted>2019-06-19T14:55:29Z</cp:lastPrinted>
  <dcterms:created xsi:type="dcterms:W3CDTF">2019-06-18T16:14:08Z</dcterms:created>
  <dcterms:modified xsi:type="dcterms:W3CDTF">2019-11-07T18:12:38Z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0x01010033CF86A3E53F48B7ADBBC140A8AF8FA7001DBD02558C5A3C469886035BD54F0F52</vt:lpwstr>
  </property>
</Properties>
</file>