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3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3.xml" ContentType="application/vnd.openxmlformats-officedocument.presentationml.notesSlide+xml"/>
  <Override PartName="/ppt/theme/themeOverride8.xml" ContentType="application/vnd.openxmlformats-officedocument.themeOverr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 id="2147483671" r:id="rId6"/>
    <p:sldMasterId id="2147483683" r:id="rId7"/>
    <p:sldMasterId id="2147483691" r:id="rId8"/>
  </p:sldMasterIdLst>
  <p:notesMasterIdLst>
    <p:notesMasterId r:id="rId57"/>
  </p:notesMasterIdLst>
  <p:sldIdLst>
    <p:sldId id="3255" r:id="rId9"/>
    <p:sldId id="2145706923" r:id="rId10"/>
    <p:sldId id="3260" r:id="rId11"/>
    <p:sldId id="5063" r:id="rId12"/>
    <p:sldId id="256" r:id="rId13"/>
    <p:sldId id="257" r:id="rId14"/>
    <p:sldId id="2145708129" r:id="rId15"/>
    <p:sldId id="538" r:id="rId16"/>
    <p:sldId id="2145708105" r:id="rId17"/>
    <p:sldId id="555" r:id="rId18"/>
    <p:sldId id="2145708108" r:id="rId19"/>
    <p:sldId id="2145708109" r:id="rId20"/>
    <p:sldId id="2145708110" r:id="rId21"/>
    <p:sldId id="2145707855" r:id="rId22"/>
    <p:sldId id="2145708112" r:id="rId23"/>
    <p:sldId id="2145707784" r:id="rId24"/>
    <p:sldId id="2145707624" r:id="rId25"/>
    <p:sldId id="2145708131" r:id="rId26"/>
    <p:sldId id="2145707806" r:id="rId27"/>
    <p:sldId id="2145707783" r:id="rId28"/>
    <p:sldId id="2145708122" r:id="rId29"/>
    <p:sldId id="2145708114" r:id="rId30"/>
    <p:sldId id="2145708116" r:id="rId31"/>
    <p:sldId id="2145708118" r:id="rId32"/>
    <p:sldId id="2145707800" r:id="rId33"/>
    <p:sldId id="2145707831" r:id="rId34"/>
    <p:sldId id="2145708142" r:id="rId35"/>
    <p:sldId id="2145708141" r:id="rId36"/>
    <p:sldId id="2145708136" r:id="rId37"/>
    <p:sldId id="2145708134" r:id="rId38"/>
    <p:sldId id="2145708126" r:id="rId39"/>
    <p:sldId id="2145707805" r:id="rId40"/>
    <p:sldId id="2145708098" r:id="rId41"/>
    <p:sldId id="2145707811" r:id="rId42"/>
    <p:sldId id="459" r:id="rId43"/>
    <p:sldId id="2145708132" r:id="rId44"/>
    <p:sldId id="2145708095" r:id="rId45"/>
    <p:sldId id="1093" r:id="rId46"/>
    <p:sldId id="583" r:id="rId47"/>
    <p:sldId id="2145708140" r:id="rId48"/>
    <p:sldId id="2145708087" r:id="rId49"/>
    <p:sldId id="2145708094" r:id="rId50"/>
    <p:sldId id="501" r:id="rId51"/>
    <p:sldId id="315" r:id="rId52"/>
    <p:sldId id="5067" r:id="rId53"/>
    <p:sldId id="5057" r:id="rId54"/>
    <p:sldId id="5066" r:id="rId55"/>
    <p:sldId id="506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Radi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303C1-E645-41FC-A620-C87CFA8838FA}" v="28" dt="2023-10-17T12:24:12.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67" d="100"/>
          <a:sy n="67" d="100"/>
        </p:scale>
        <p:origin x="51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575799770323798E-2"/>
          <c:y val="8.4008134437590906E-2"/>
          <c:w val="0.89452605053852585"/>
          <c:h val="0.67937158134903997"/>
        </c:manualLayout>
      </c:layout>
      <c:barChart>
        <c:barDir val="col"/>
        <c:grouping val="clustered"/>
        <c:varyColors val="0"/>
        <c:ser>
          <c:idx val="0"/>
          <c:order val="0"/>
          <c:tx>
            <c:strRef>
              <c:f>Sheet1!$B$2</c:f>
              <c:strCache>
                <c:ptCount val="1"/>
                <c:pt idx="0">
                  <c:v>FEMALES</c:v>
                </c:pt>
              </c:strCache>
            </c:strRef>
          </c:tx>
          <c:spPr>
            <a:solidFill>
              <a:schemeClr val="accent2"/>
            </a:solidFill>
            <a:ln>
              <a:noFill/>
            </a:ln>
            <a:effectLst/>
          </c:spPr>
          <c:invertIfNegative val="0"/>
          <c:dLbls>
            <c:dLbl>
              <c:idx val="0"/>
              <c:tx>
                <c:rich>
                  <a:bodyPr/>
                  <a:lstStyle/>
                  <a:p>
                    <a:r>
                      <a:rPr lang="en-US"/>
                      <a:t>25.5%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7AF-4696-8A8F-DC2328B3CA0E}"/>
                </c:ext>
              </c:extLst>
            </c:dLbl>
            <c:dLbl>
              <c:idx val="1"/>
              <c:tx>
                <c:rich>
                  <a:bodyPr/>
                  <a:lstStyle/>
                  <a:p>
                    <a:r>
                      <a:rPr lang="en-US"/>
                      <a:t>8.1%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7AF-4696-8A8F-DC2328B3CA0E}"/>
                </c:ext>
              </c:extLst>
            </c:dLbl>
            <c:dLbl>
              <c:idx val="2"/>
              <c:tx>
                <c:rich>
                  <a:bodyPr/>
                  <a:lstStyle/>
                  <a:p>
                    <a:r>
                      <a:rPr lang="en-US"/>
                      <a:t>10.5%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7AF-4696-8A8F-DC2328B3CA0E}"/>
                </c:ext>
              </c:extLst>
            </c:dLbl>
            <c:dLbl>
              <c:idx val="3"/>
              <c:tx>
                <c:rich>
                  <a:bodyPr/>
                  <a:lstStyle/>
                  <a:p>
                    <a:fld id="{05F79CDD-2006-44ED-82F9-333668C6C5F4}"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7AF-4696-8A8F-DC2328B3CA0E}"/>
                </c:ext>
              </c:extLst>
            </c:dLbl>
            <c:spPr>
              <a:solidFill>
                <a:schemeClr val="bg1">
                  <a:lumMod val="85000"/>
                </a:schemeClr>
              </a:solid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Sheet1!$E$3:$E$6</c:f>
                <c:numCache>
                  <c:formatCode>General</c:formatCode>
                  <c:ptCount val="4"/>
                  <c:pt idx="0">
                    <c:v>2.1999999999999993</c:v>
                  </c:pt>
                  <c:pt idx="1">
                    <c:v>1.0999999999999996</c:v>
                  </c:pt>
                  <c:pt idx="2">
                    <c:v>1.3000000000000007</c:v>
                  </c:pt>
                  <c:pt idx="3">
                    <c:v>1.7999999999999972</c:v>
                  </c:pt>
                </c:numCache>
              </c:numRef>
            </c:plus>
            <c:minus>
              <c:numRef>
                <c:f>Sheet1!$E$3:$E$6</c:f>
                <c:numCache>
                  <c:formatCode>General</c:formatCode>
                  <c:ptCount val="4"/>
                  <c:pt idx="0">
                    <c:v>2.1999999999999993</c:v>
                  </c:pt>
                  <c:pt idx="1">
                    <c:v>1.0999999999999996</c:v>
                  </c:pt>
                  <c:pt idx="2">
                    <c:v>1.3000000000000007</c:v>
                  </c:pt>
                  <c:pt idx="3">
                    <c:v>1.7999999999999972</c:v>
                  </c:pt>
                </c:numCache>
              </c:numRef>
            </c:minus>
            <c:spPr>
              <a:noFill/>
              <a:ln w="12700" cap="flat" cmpd="sng" algn="ctr">
                <a:solidFill>
                  <a:schemeClr val="tx1"/>
                </a:solidFill>
                <a:round/>
              </a:ln>
              <a:effectLst/>
            </c:spPr>
          </c:errBars>
          <c:cat>
            <c:strRef>
              <c:f>Sheet1!$A$3:$A$6</c:f>
              <c:strCache>
                <c:ptCount val="4"/>
                <c:pt idx="0">
                  <c:v>Experienced any lifetime violence</c:v>
                </c:pt>
                <c:pt idx="1">
                  <c:v>Experienced any lifetime sexual violence</c:v>
                </c:pt>
                <c:pt idx="2">
                  <c:v>Experienced any lifetime physical violence</c:v>
                </c:pt>
                <c:pt idx="3">
                  <c:v>Experienced any lifetime emotional violence</c:v>
                </c:pt>
              </c:strCache>
            </c:strRef>
          </c:cat>
          <c:val>
            <c:numRef>
              <c:f>Sheet1!$B$3:$B$6</c:f>
              <c:numCache>
                <c:formatCode>General</c:formatCode>
                <c:ptCount val="4"/>
                <c:pt idx="0">
                  <c:v>25.5</c:v>
                </c:pt>
                <c:pt idx="1">
                  <c:v>8.1</c:v>
                </c:pt>
                <c:pt idx="2">
                  <c:v>10.5</c:v>
                </c:pt>
                <c:pt idx="3">
                  <c:v>18.399999999999999</c:v>
                </c:pt>
              </c:numCache>
            </c:numRef>
          </c:val>
          <c:extLst>
            <c:ext xmlns:c16="http://schemas.microsoft.com/office/drawing/2014/chart" uri="{C3380CC4-5D6E-409C-BE32-E72D297353CC}">
              <c16:uniqueId val="{00000004-07AF-4696-8A8F-DC2328B3CA0E}"/>
            </c:ext>
          </c:extLst>
        </c:ser>
        <c:ser>
          <c:idx val="2"/>
          <c:order val="1"/>
          <c:tx>
            <c:strRef>
              <c:f>Sheet1!$C$2</c:f>
              <c:strCache>
                <c:ptCount val="1"/>
                <c:pt idx="0">
                  <c:v>     MALES</c:v>
                </c:pt>
              </c:strCache>
            </c:strRef>
          </c:tx>
          <c:spPr>
            <a:solidFill>
              <a:schemeClr val="accent1"/>
            </a:solidFill>
            <a:ln>
              <a:noFill/>
            </a:ln>
            <a:effectLst/>
          </c:spPr>
          <c:invertIfNegative val="0"/>
          <c:dLbls>
            <c:dLbl>
              <c:idx val="0"/>
              <c:tx>
                <c:rich>
                  <a:bodyPr/>
                  <a:lstStyle/>
                  <a:p>
                    <a:fld id="{D405D72C-F88D-4F6D-A03A-74A04450188D}" type="VALUE">
                      <a:rPr lang="en-US" smtClean="0"/>
                      <a:pPr/>
                      <a:t>[VALUE]</a:t>
                    </a:fld>
                    <a:r>
                      <a:rPr lang="en-US"/>
                      <a:t>% </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7AF-4696-8A8F-DC2328B3CA0E}"/>
                </c:ext>
              </c:extLst>
            </c:dLbl>
            <c:dLbl>
              <c:idx val="1"/>
              <c:layout>
                <c:manualLayout>
                  <c:x val="-3.0581039755351682E-3"/>
                  <c:y val="-2.0930292789876168E-2"/>
                </c:manualLayout>
              </c:layout>
              <c:tx>
                <c:rich>
                  <a:bodyPr/>
                  <a:lstStyle/>
                  <a:p>
                    <a:fld id="{CC25CFFF-9247-4E16-8C2A-D287B67F5EED}"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07AF-4696-8A8F-DC2328B3CA0E}"/>
                </c:ext>
              </c:extLst>
            </c:dLbl>
            <c:dLbl>
              <c:idx val="2"/>
              <c:tx>
                <c:rich>
                  <a:bodyPr/>
                  <a:lstStyle/>
                  <a:p>
                    <a:fld id="{4B49133A-3DDA-4619-AC6D-5F67D70C255A}"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7AF-4696-8A8F-DC2328B3CA0E}"/>
                </c:ext>
              </c:extLst>
            </c:dLbl>
            <c:dLbl>
              <c:idx val="3"/>
              <c:layout>
                <c:manualLayout>
                  <c:x val="-1.0482180293501049E-3"/>
                  <c:y val="0.23736816988785503"/>
                </c:manualLayout>
              </c:layout>
              <c:tx>
                <c:rich>
                  <a:bodyPr/>
                  <a:lstStyle/>
                  <a:p>
                    <a:fld id="{D7B34AA8-6956-46A0-A023-4DF725017B5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07AF-4696-8A8F-DC2328B3CA0E}"/>
                </c:ext>
              </c:extLst>
            </c:dLbl>
            <c:spPr>
              <a:solidFill>
                <a:schemeClr val="bg1">
                  <a:lumMod val="85000"/>
                </a:schemeClr>
              </a:solid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Sheet1!$F$3:$F$6</c:f>
                <c:numCache>
                  <c:formatCode>General</c:formatCode>
                  <c:ptCount val="4"/>
                  <c:pt idx="0">
                    <c:v>5.3999999999999986</c:v>
                  </c:pt>
                  <c:pt idx="1">
                    <c:v>1.2999999999999998</c:v>
                  </c:pt>
                  <c:pt idx="2">
                    <c:v>4.8000000000000007</c:v>
                  </c:pt>
                  <c:pt idx="3">
                    <c:v>3.5999999999999996</c:v>
                  </c:pt>
                </c:numCache>
              </c:numRef>
            </c:plus>
            <c:minus>
              <c:numRef>
                <c:f>Sheet1!$F$3:$F$6</c:f>
                <c:numCache>
                  <c:formatCode>General</c:formatCode>
                  <c:ptCount val="4"/>
                  <c:pt idx="0">
                    <c:v>5.3999999999999986</c:v>
                  </c:pt>
                  <c:pt idx="1">
                    <c:v>1.2999999999999998</c:v>
                  </c:pt>
                  <c:pt idx="2">
                    <c:v>4.8000000000000007</c:v>
                  </c:pt>
                  <c:pt idx="3">
                    <c:v>3.5999999999999996</c:v>
                  </c:pt>
                </c:numCache>
              </c:numRef>
            </c:minus>
            <c:spPr>
              <a:noFill/>
              <a:ln w="12700" cap="flat" cmpd="sng" algn="ctr">
                <a:solidFill>
                  <a:schemeClr val="tx1"/>
                </a:solidFill>
                <a:round/>
              </a:ln>
              <a:effectLst/>
            </c:spPr>
          </c:errBars>
          <c:cat>
            <c:strRef>
              <c:f>Sheet1!$A$3:$A$6</c:f>
              <c:strCache>
                <c:ptCount val="4"/>
                <c:pt idx="0">
                  <c:v>Experienced any lifetime violence</c:v>
                </c:pt>
                <c:pt idx="1">
                  <c:v>Experienced any lifetime sexual violence</c:v>
                </c:pt>
                <c:pt idx="2">
                  <c:v>Experienced any lifetime physical violence</c:v>
                </c:pt>
                <c:pt idx="3">
                  <c:v>Experienced any lifetime emotional violence</c:v>
                </c:pt>
              </c:strCache>
            </c:strRef>
          </c:cat>
          <c:val>
            <c:numRef>
              <c:f>Sheet1!$C$3:$C$6</c:f>
              <c:numCache>
                <c:formatCode>General</c:formatCode>
                <c:ptCount val="4"/>
                <c:pt idx="0">
                  <c:v>31.7</c:v>
                </c:pt>
                <c:pt idx="1">
                  <c:v>3.3</c:v>
                </c:pt>
                <c:pt idx="2">
                  <c:v>23.2</c:v>
                </c:pt>
                <c:pt idx="3">
                  <c:v>17</c:v>
                </c:pt>
              </c:numCache>
            </c:numRef>
          </c:val>
          <c:extLst>
            <c:ext xmlns:c16="http://schemas.microsoft.com/office/drawing/2014/chart" uri="{C3380CC4-5D6E-409C-BE32-E72D297353CC}">
              <c16:uniqueId val="{00000009-07AF-4696-8A8F-DC2328B3CA0E}"/>
            </c:ext>
          </c:extLst>
        </c:ser>
        <c:dLbls>
          <c:dLblPos val="outEnd"/>
          <c:showLegendKey val="0"/>
          <c:showVal val="1"/>
          <c:showCatName val="0"/>
          <c:showSerName val="0"/>
          <c:showPercent val="0"/>
          <c:showBubbleSize val="0"/>
        </c:dLbls>
        <c:gapWidth val="219"/>
        <c:overlap val="-27"/>
        <c:axId val="1427633407"/>
        <c:axId val="1517279423"/>
      </c:barChart>
      <c:catAx>
        <c:axId val="1427633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517279423"/>
        <c:crosses val="autoZero"/>
        <c:auto val="1"/>
        <c:lblAlgn val="ctr"/>
        <c:lblOffset val="100"/>
        <c:noMultiLvlLbl val="0"/>
      </c:catAx>
      <c:valAx>
        <c:axId val="1517279423"/>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Proportions</a:t>
                </a:r>
              </a:p>
            </c:rich>
          </c:tx>
          <c:layout>
            <c:manualLayout>
              <c:xMode val="edge"/>
              <c:yMode val="edge"/>
              <c:x val="0"/>
              <c:y val="0.3372564166374826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427633407"/>
        <c:crosses val="autoZero"/>
        <c:crossBetween val="between"/>
        <c:minorUnit val="0.5"/>
      </c:valAx>
      <c:spPr>
        <a:noFill/>
        <a:ln>
          <a:noFill/>
        </a:ln>
        <a:effectLst/>
      </c:spPr>
    </c:plotArea>
    <c:legend>
      <c:legendPos val="b"/>
      <c:layout>
        <c:manualLayout>
          <c:xMode val="edge"/>
          <c:yMode val="edge"/>
          <c:x val="0.43389029343937385"/>
          <c:y val="3.2437641740251495E-2"/>
          <c:w val="0.28081260537797015"/>
          <c:h val="4.5623835928414222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1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486462169300872E-2"/>
          <c:y val="8.8263632813539841E-2"/>
          <c:w val="0.9055135378306991"/>
          <c:h val="0.60363720987160352"/>
        </c:manualLayout>
      </c:layout>
      <c:barChart>
        <c:barDir val="col"/>
        <c:grouping val="clustered"/>
        <c:varyColors val="0"/>
        <c:ser>
          <c:idx val="0"/>
          <c:order val="0"/>
          <c:tx>
            <c:strRef>
              <c:f>'Lifetime Violence'!$B$40</c:f>
              <c:strCache>
                <c:ptCount val="1"/>
                <c:pt idx="0">
                  <c:v>FEMALES</c:v>
                </c:pt>
              </c:strCache>
            </c:strRef>
          </c:tx>
          <c:spPr>
            <a:solidFill>
              <a:srgbClr val="ED7D31"/>
            </a:solidFill>
            <a:ln>
              <a:noFill/>
            </a:ln>
            <a:effectLst/>
          </c:spPr>
          <c:invertIfNegative val="0"/>
          <c:dLbls>
            <c:spPr>
              <a:solidFill>
                <a:sysClr val="window" lastClr="FFFFFF">
                  <a:lumMod val="95000"/>
                </a:sysClr>
              </a:solid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'Lifetime Violence'!$E$41:$E$44</c:f>
                <c:numCache>
                  <c:formatCode>General</c:formatCode>
                  <c:ptCount val="4"/>
                  <c:pt idx="0">
                    <c:v>1.8000000000000007</c:v>
                  </c:pt>
                  <c:pt idx="1">
                    <c:v>1</c:v>
                  </c:pt>
                  <c:pt idx="2">
                    <c:v>1.1999999999999997</c:v>
                  </c:pt>
                  <c:pt idx="3">
                    <c:v>1.4000000000000004</c:v>
                  </c:pt>
                </c:numCache>
              </c:numRef>
            </c:plus>
            <c:minus>
              <c:numRef>
                <c:f>'Lifetime Violence'!$E$41:$E$44</c:f>
                <c:numCache>
                  <c:formatCode>General</c:formatCode>
                  <c:ptCount val="4"/>
                  <c:pt idx="0">
                    <c:v>1.8000000000000007</c:v>
                  </c:pt>
                  <c:pt idx="1">
                    <c:v>1</c:v>
                  </c:pt>
                  <c:pt idx="2">
                    <c:v>1.1999999999999997</c:v>
                  </c:pt>
                  <c:pt idx="3">
                    <c:v>1.4000000000000004</c:v>
                  </c:pt>
                </c:numCache>
              </c:numRef>
            </c:minus>
            <c:spPr>
              <a:noFill/>
              <a:ln w="9525" cap="flat" cmpd="sng" algn="ctr">
                <a:solidFill>
                  <a:schemeClr val="tx1">
                    <a:lumMod val="65000"/>
                    <a:lumOff val="35000"/>
                  </a:schemeClr>
                </a:solidFill>
                <a:round/>
              </a:ln>
              <a:effectLst/>
            </c:spPr>
          </c:errBars>
          <c:cat>
            <c:strRef>
              <c:f>'Lifetime Violence'!$A$41:$A$44</c:f>
              <c:strCache>
                <c:ptCount val="4"/>
                <c:pt idx="0">
                  <c:v>Prevalence of Any Violence in Childhood</c:v>
                </c:pt>
                <c:pt idx="1">
                  <c:v>Any type of sexual violence in childhood </c:v>
                </c:pt>
                <c:pt idx="2">
                  <c:v>Physical violence in childhood, any perpetrator</c:v>
                </c:pt>
                <c:pt idx="3">
                  <c:v>Emotional violence in childhood, any perpetrator</c:v>
                </c:pt>
              </c:strCache>
            </c:strRef>
          </c:cat>
          <c:val>
            <c:numRef>
              <c:f>'Lifetime Violence'!$B$41:$B$44</c:f>
              <c:numCache>
                <c:formatCode>General</c:formatCode>
                <c:ptCount val="4"/>
                <c:pt idx="0">
                  <c:v>15.8</c:v>
                </c:pt>
                <c:pt idx="1">
                  <c:v>5.5</c:v>
                </c:pt>
                <c:pt idx="2">
                  <c:v>5.0999999999999996</c:v>
                </c:pt>
                <c:pt idx="3">
                  <c:v>9.8000000000000007</c:v>
                </c:pt>
              </c:numCache>
            </c:numRef>
          </c:val>
          <c:extLst>
            <c:ext xmlns:c16="http://schemas.microsoft.com/office/drawing/2014/chart" uri="{C3380CC4-5D6E-409C-BE32-E72D297353CC}">
              <c16:uniqueId val="{00000000-9F52-4652-9B2E-3AC0882EDD88}"/>
            </c:ext>
          </c:extLst>
        </c:ser>
        <c:ser>
          <c:idx val="1"/>
          <c:order val="1"/>
          <c:tx>
            <c:strRef>
              <c:f>'Lifetime Violence'!$C$40</c:f>
              <c:strCache>
                <c:ptCount val="1"/>
                <c:pt idx="0">
                  <c:v>MALES</c:v>
                </c:pt>
              </c:strCache>
            </c:strRef>
          </c:tx>
          <c:spPr>
            <a:solidFill>
              <a:srgbClr val="4472C4"/>
            </a:solidFill>
            <a:ln>
              <a:noFill/>
            </a:ln>
            <a:effectLst/>
          </c:spPr>
          <c:invertIfNegative val="0"/>
          <c:dLbls>
            <c:spPr>
              <a:solidFill>
                <a:sysClr val="window" lastClr="FFFFFF">
                  <a:lumMod val="95000"/>
                </a:sysClr>
              </a:solid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'Lifetime Violence'!$F$41:$F$44</c:f>
                <c:numCache>
                  <c:formatCode>General</c:formatCode>
                  <c:ptCount val="4"/>
                  <c:pt idx="0">
                    <c:v>5.0999999999999996</c:v>
                  </c:pt>
                  <c:pt idx="1">
                    <c:v>1.4000000000000001</c:v>
                  </c:pt>
                  <c:pt idx="2">
                    <c:v>4.1000000000000014</c:v>
                  </c:pt>
                  <c:pt idx="3">
                    <c:v>3.8000000000000007</c:v>
                  </c:pt>
                </c:numCache>
              </c:numRef>
            </c:plus>
            <c:minus>
              <c:numRef>
                <c:f>'Lifetime Violence'!$F$41:$F$44</c:f>
                <c:numCache>
                  <c:formatCode>General</c:formatCode>
                  <c:ptCount val="4"/>
                  <c:pt idx="0">
                    <c:v>5.0999999999999996</c:v>
                  </c:pt>
                  <c:pt idx="1">
                    <c:v>1.4000000000000001</c:v>
                  </c:pt>
                  <c:pt idx="2">
                    <c:v>4.1000000000000014</c:v>
                  </c:pt>
                  <c:pt idx="3">
                    <c:v>3.8000000000000007</c:v>
                  </c:pt>
                </c:numCache>
              </c:numRef>
            </c:minus>
            <c:spPr>
              <a:noFill/>
              <a:ln w="9525" cap="flat" cmpd="sng" algn="ctr">
                <a:solidFill>
                  <a:schemeClr val="tx1">
                    <a:lumMod val="65000"/>
                    <a:lumOff val="35000"/>
                  </a:schemeClr>
                </a:solidFill>
                <a:round/>
              </a:ln>
              <a:effectLst/>
            </c:spPr>
          </c:errBars>
          <c:cat>
            <c:strRef>
              <c:f>'Lifetime Violence'!$A$41:$A$44</c:f>
              <c:strCache>
                <c:ptCount val="4"/>
                <c:pt idx="0">
                  <c:v>Prevalence of Any Violence in Childhood</c:v>
                </c:pt>
                <c:pt idx="1">
                  <c:v>Any type of sexual violence in childhood </c:v>
                </c:pt>
                <c:pt idx="2">
                  <c:v>Physical violence in childhood, any perpetrator</c:v>
                </c:pt>
                <c:pt idx="3">
                  <c:v>Emotional violence in childhood, any perpetrator</c:v>
                </c:pt>
              </c:strCache>
            </c:strRef>
          </c:cat>
          <c:val>
            <c:numRef>
              <c:f>'Lifetime Violence'!$C$41:$C$44</c:f>
              <c:numCache>
                <c:formatCode>General</c:formatCode>
                <c:ptCount val="4"/>
                <c:pt idx="0">
                  <c:v>21</c:v>
                </c:pt>
                <c:pt idx="1">
                  <c:v>2.1</c:v>
                </c:pt>
                <c:pt idx="2">
                  <c:v>14.3</c:v>
                </c:pt>
                <c:pt idx="3">
                  <c:v>9.9</c:v>
                </c:pt>
              </c:numCache>
            </c:numRef>
          </c:val>
          <c:extLst>
            <c:ext xmlns:c16="http://schemas.microsoft.com/office/drawing/2014/chart" uri="{C3380CC4-5D6E-409C-BE32-E72D297353CC}">
              <c16:uniqueId val="{00000001-9F52-4652-9B2E-3AC0882EDD88}"/>
            </c:ext>
          </c:extLst>
        </c:ser>
        <c:dLbls>
          <c:dLblPos val="outEnd"/>
          <c:showLegendKey val="0"/>
          <c:showVal val="1"/>
          <c:showCatName val="0"/>
          <c:showSerName val="0"/>
          <c:showPercent val="0"/>
          <c:showBubbleSize val="0"/>
        </c:dLbls>
        <c:gapWidth val="219"/>
        <c:overlap val="-27"/>
        <c:axId val="113329648"/>
        <c:axId val="110981392"/>
      </c:barChart>
      <c:catAx>
        <c:axId val="113329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10981392"/>
        <c:crosses val="autoZero"/>
        <c:auto val="1"/>
        <c:lblAlgn val="ctr"/>
        <c:lblOffset val="100"/>
        <c:noMultiLvlLbl val="0"/>
      </c:catAx>
      <c:valAx>
        <c:axId val="110981392"/>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Proportions</a:t>
                </a:r>
              </a:p>
            </c:rich>
          </c:tx>
          <c:layout>
            <c:manualLayout>
              <c:xMode val="edge"/>
              <c:yMode val="edge"/>
              <c:x val="2.2107308701796891E-2"/>
              <c:y val="0.2942317704510392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3329648"/>
        <c:crosses val="autoZero"/>
        <c:crossBetween val="between"/>
      </c:valAx>
      <c:spPr>
        <a:noFill/>
        <a:ln>
          <a:noFill/>
        </a:ln>
        <a:effectLst/>
      </c:spPr>
    </c:plotArea>
    <c:legend>
      <c:legendPos val="b"/>
      <c:layout>
        <c:manualLayout>
          <c:xMode val="edge"/>
          <c:yMode val="edge"/>
          <c:x val="0.36700711689884918"/>
          <c:y val="0.12749383508820988"/>
          <c:w val="0.26919076822128002"/>
          <c:h val="9.353107949836528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Females</a:t>
            </a:r>
            <a:r>
              <a:rPr lang="en-US" sz="1800" b="1" baseline="0"/>
              <a:t> </a:t>
            </a:r>
            <a:endParaRPr lang="en-US"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Sheet3!$A$2</c:f>
              <c:strCache>
                <c:ptCount val="1"/>
                <c:pt idx="0">
                  <c:v>Experienced sexual violence </c:v>
                </c:pt>
              </c:strCache>
            </c:strRef>
          </c:tx>
          <c:spPr>
            <a:solidFill>
              <a:srgbClr val="B24E74"/>
            </a:solidFill>
            <a:ln>
              <a:noFill/>
            </a:ln>
            <a:effectLst/>
          </c:spPr>
          <c:invertIfNegative val="0"/>
          <c:dLbls>
            <c:spPr>
              <a:solidFill>
                <a:schemeClr val="bg1">
                  <a:lumMod val="85000"/>
                </a:schemeClr>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Sheet3!$G$2:$J$2</c:f>
                <c:numCache>
                  <c:formatCode>General</c:formatCode>
                  <c:ptCount val="4"/>
                  <c:pt idx="0">
                    <c:v>5.7000000000000028</c:v>
                  </c:pt>
                  <c:pt idx="1">
                    <c:v>3.5999999999999996</c:v>
                  </c:pt>
                  <c:pt idx="2">
                    <c:v>5.0000000000000036</c:v>
                  </c:pt>
                  <c:pt idx="3">
                    <c:v>9.0999999999999979</c:v>
                  </c:pt>
                </c:numCache>
              </c:numRef>
            </c:plus>
            <c:minus>
              <c:numRef>
                <c:f>Sheet3!$G$2:$J$2</c:f>
                <c:numCache>
                  <c:formatCode>General</c:formatCode>
                  <c:ptCount val="4"/>
                  <c:pt idx="0">
                    <c:v>5.7000000000000028</c:v>
                  </c:pt>
                  <c:pt idx="1">
                    <c:v>3.5999999999999996</c:v>
                  </c:pt>
                  <c:pt idx="2">
                    <c:v>5.0000000000000036</c:v>
                  </c:pt>
                  <c:pt idx="3">
                    <c:v>9.0999999999999979</c:v>
                  </c:pt>
                </c:numCache>
              </c:numRef>
            </c:minus>
            <c:spPr>
              <a:noFill/>
              <a:ln w="9525" cap="flat" cmpd="sng" algn="ctr">
                <a:solidFill>
                  <a:schemeClr val="tx1">
                    <a:lumMod val="65000"/>
                    <a:lumOff val="35000"/>
                  </a:schemeClr>
                </a:solidFill>
                <a:round/>
              </a:ln>
              <a:effectLst/>
            </c:spPr>
          </c:errBars>
          <c:cat>
            <c:strRef>
              <c:f>Sheet3!$B$1:$E$1</c:f>
              <c:strCache>
                <c:ptCount val="4"/>
                <c:pt idx="0">
                  <c:v>Mental distress in the past 30 days</c:v>
                </c:pt>
                <c:pt idx="1">
                  <c:v>Intentional self-harm</c:v>
                </c:pt>
                <c:pt idx="2">
                  <c:v>Suicidal ideation</c:v>
                </c:pt>
                <c:pt idx="3">
                  <c:v>Ever attempted suicide </c:v>
                </c:pt>
              </c:strCache>
            </c:strRef>
          </c:cat>
          <c:val>
            <c:numRef>
              <c:f>Sheet3!$B$2:$E$2</c:f>
              <c:numCache>
                <c:formatCode>General</c:formatCode>
                <c:ptCount val="4"/>
                <c:pt idx="0">
                  <c:v>50.6</c:v>
                </c:pt>
                <c:pt idx="1">
                  <c:v>13.2</c:v>
                </c:pt>
                <c:pt idx="2">
                  <c:v>36.200000000000003</c:v>
                </c:pt>
                <c:pt idx="3">
                  <c:v>39.799999999999997</c:v>
                </c:pt>
              </c:numCache>
            </c:numRef>
          </c:val>
          <c:extLst>
            <c:ext xmlns:c16="http://schemas.microsoft.com/office/drawing/2014/chart" uri="{C3380CC4-5D6E-409C-BE32-E72D297353CC}">
              <c16:uniqueId val="{00000000-3B9E-4EB1-BF7D-6463368DAF8B}"/>
            </c:ext>
          </c:extLst>
        </c:ser>
        <c:ser>
          <c:idx val="1"/>
          <c:order val="1"/>
          <c:tx>
            <c:strRef>
              <c:f>Sheet3!$A$3</c:f>
              <c:strCache>
                <c:ptCount val="1"/>
                <c:pt idx="0">
                  <c:v>No sexual violence </c:v>
                </c:pt>
              </c:strCache>
            </c:strRef>
          </c:tx>
          <c:spPr>
            <a:solidFill>
              <a:srgbClr val="70AD47"/>
            </a:solidFill>
            <a:ln>
              <a:noFill/>
            </a:ln>
            <a:effectLst/>
          </c:spPr>
          <c:invertIfNegative val="0"/>
          <c:dLbls>
            <c:dLbl>
              <c:idx val="0"/>
              <c:layout>
                <c:manualLayout>
                  <c:x val="0"/>
                  <c:y val="0.1680524932473000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9E-4EB1-BF7D-6463368DAF8B}"/>
                </c:ext>
              </c:extLst>
            </c:dLbl>
            <c:dLbl>
              <c:idx val="2"/>
              <c:layout>
                <c:manualLayout>
                  <c:x val="-1.2077294685990338E-3"/>
                  <c:y val="-1.636600052673453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9E-4EB1-BF7D-6463368DAF8B}"/>
                </c:ext>
              </c:extLst>
            </c:dLbl>
            <c:dLbl>
              <c:idx val="3"/>
              <c:layout>
                <c:manualLayout>
                  <c:x val="0"/>
                  <c:y val="0.1750546804659375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9E-4EB1-BF7D-6463368DAF8B}"/>
                </c:ext>
              </c:extLst>
            </c:dLbl>
            <c:spPr>
              <a:solidFill>
                <a:schemeClr val="bg1">
                  <a:lumMod val="85000"/>
                </a:schemeClr>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Sheet3!$G$3:$J$3</c:f>
                <c:numCache>
                  <c:formatCode>General</c:formatCode>
                  <c:ptCount val="4"/>
                  <c:pt idx="0">
                    <c:v>2.3000000000000007</c:v>
                  </c:pt>
                  <c:pt idx="1">
                    <c:v>0.5</c:v>
                  </c:pt>
                  <c:pt idx="2">
                    <c:v>1.1999999999999993</c:v>
                  </c:pt>
                  <c:pt idx="3">
                    <c:v>5.4000000000000021</c:v>
                  </c:pt>
                </c:numCache>
              </c:numRef>
            </c:plus>
            <c:minus>
              <c:numRef>
                <c:f>Sheet3!$G$3:$J$3</c:f>
                <c:numCache>
                  <c:formatCode>General</c:formatCode>
                  <c:ptCount val="4"/>
                  <c:pt idx="0">
                    <c:v>2.3000000000000007</c:v>
                  </c:pt>
                  <c:pt idx="1">
                    <c:v>0.5</c:v>
                  </c:pt>
                  <c:pt idx="2">
                    <c:v>1.1999999999999993</c:v>
                  </c:pt>
                  <c:pt idx="3">
                    <c:v>5.4000000000000021</c:v>
                  </c:pt>
                </c:numCache>
              </c:numRef>
            </c:minus>
            <c:spPr>
              <a:noFill/>
              <a:ln w="9525" cap="flat" cmpd="sng" algn="ctr">
                <a:solidFill>
                  <a:schemeClr val="tx1">
                    <a:lumMod val="65000"/>
                    <a:lumOff val="35000"/>
                  </a:schemeClr>
                </a:solidFill>
                <a:round/>
              </a:ln>
              <a:effectLst/>
            </c:spPr>
          </c:errBars>
          <c:cat>
            <c:strRef>
              <c:f>Sheet3!$B$1:$E$1</c:f>
              <c:strCache>
                <c:ptCount val="4"/>
                <c:pt idx="0">
                  <c:v>Mental distress in the past 30 days</c:v>
                </c:pt>
                <c:pt idx="1">
                  <c:v>Intentional self-harm</c:v>
                </c:pt>
                <c:pt idx="2">
                  <c:v>Suicidal ideation</c:v>
                </c:pt>
                <c:pt idx="3">
                  <c:v>Ever attempted suicide </c:v>
                </c:pt>
              </c:strCache>
            </c:strRef>
          </c:cat>
          <c:val>
            <c:numRef>
              <c:f>Sheet3!$B$3:$E$3</c:f>
              <c:numCache>
                <c:formatCode>General</c:formatCode>
                <c:ptCount val="4"/>
                <c:pt idx="0">
                  <c:v>31.8</c:v>
                </c:pt>
                <c:pt idx="1">
                  <c:v>2.5</c:v>
                </c:pt>
                <c:pt idx="2">
                  <c:v>7.1</c:v>
                </c:pt>
                <c:pt idx="3">
                  <c:v>33.700000000000003</c:v>
                </c:pt>
              </c:numCache>
            </c:numRef>
          </c:val>
          <c:extLst>
            <c:ext xmlns:c16="http://schemas.microsoft.com/office/drawing/2014/chart" uri="{C3380CC4-5D6E-409C-BE32-E72D297353CC}">
              <c16:uniqueId val="{00000004-3B9E-4EB1-BF7D-6463368DAF8B}"/>
            </c:ext>
          </c:extLst>
        </c:ser>
        <c:dLbls>
          <c:dLblPos val="outEnd"/>
          <c:showLegendKey val="0"/>
          <c:showVal val="1"/>
          <c:showCatName val="0"/>
          <c:showSerName val="0"/>
          <c:showPercent val="0"/>
          <c:showBubbleSize val="0"/>
        </c:dLbls>
        <c:gapWidth val="219"/>
        <c:overlap val="-27"/>
        <c:axId val="98298880"/>
        <c:axId val="936757552"/>
      </c:barChart>
      <c:catAx>
        <c:axId val="98298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36757552"/>
        <c:crosses val="autoZero"/>
        <c:auto val="1"/>
        <c:lblAlgn val="ctr"/>
        <c:lblOffset val="100"/>
        <c:noMultiLvlLbl val="0"/>
      </c:catAx>
      <c:valAx>
        <c:axId val="9367575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298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BE5D6"/>
    </a:solidFill>
    <a:ln>
      <a:solidFill>
        <a:sysClr val="windowText" lastClr="000000"/>
      </a:solid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Males</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Sheet3!$A$37</c:f>
              <c:strCache>
                <c:ptCount val="1"/>
                <c:pt idx="0">
                  <c:v>Experienced sexual violence </c:v>
                </c:pt>
              </c:strCache>
            </c:strRef>
          </c:tx>
          <c:spPr>
            <a:solidFill>
              <a:srgbClr val="B24E74"/>
            </a:solidFill>
            <a:ln>
              <a:noFill/>
            </a:ln>
            <a:effectLst/>
          </c:spPr>
          <c:invertIfNegative val="0"/>
          <c:dLbls>
            <c:dLbl>
              <c:idx val="3"/>
              <c:tx>
                <c:rich>
                  <a:bodyPr/>
                  <a:lstStyle/>
                  <a:p>
                    <a:r>
                      <a:rPr lang="en-US"/>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1DD-4701-AF53-81C2A01AD2F4}"/>
                </c:ext>
              </c:extLst>
            </c:dLbl>
            <c:spPr>
              <a:solidFill>
                <a:schemeClr val="bg1">
                  <a:lumMod val="85000"/>
                </a:schemeClr>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Sheet3!$G$37:$J$37</c:f>
                <c:numCache>
                  <c:formatCode>General</c:formatCode>
                  <c:ptCount val="4"/>
                  <c:pt idx="0">
                    <c:v>24.200000000000003</c:v>
                  </c:pt>
                  <c:pt idx="1">
                    <c:v>19.299999999999997</c:v>
                  </c:pt>
                  <c:pt idx="2">
                    <c:v>20</c:v>
                  </c:pt>
                </c:numCache>
              </c:numRef>
            </c:plus>
            <c:minus>
              <c:numRef>
                <c:f>Sheet3!$G$37:$J$37</c:f>
                <c:numCache>
                  <c:formatCode>General</c:formatCode>
                  <c:ptCount val="4"/>
                  <c:pt idx="0">
                    <c:v>24.200000000000003</c:v>
                  </c:pt>
                  <c:pt idx="1">
                    <c:v>19.299999999999997</c:v>
                  </c:pt>
                  <c:pt idx="2">
                    <c:v>20</c:v>
                  </c:pt>
                </c:numCache>
              </c:numRef>
            </c:minus>
            <c:spPr>
              <a:noFill/>
              <a:ln w="9525" cap="flat" cmpd="sng" algn="ctr">
                <a:solidFill>
                  <a:schemeClr val="tx1">
                    <a:lumMod val="65000"/>
                    <a:lumOff val="35000"/>
                  </a:schemeClr>
                </a:solidFill>
                <a:round/>
              </a:ln>
              <a:effectLst/>
            </c:spPr>
          </c:errBars>
          <c:cat>
            <c:strRef>
              <c:f>Sheet3!$B$36:$E$36</c:f>
              <c:strCache>
                <c:ptCount val="4"/>
                <c:pt idx="0">
                  <c:v>Mental distress in the past 30 days</c:v>
                </c:pt>
                <c:pt idx="1">
                  <c:v>Intentional self-harm</c:v>
                </c:pt>
                <c:pt idx="2">
                  <c:v>Suicidal ideation</c:v>
                </c:pt>
                <c:pt idx="3">
                  <c:v>Ever attempted suicide </c:v>
                </c:pt>
              </c:strCache>
            </c:strRef>
          </c:cat>
          <c:val>
            <c:numRef>
              <c:f>Sheet3!$B$37:$E$37</c:f>
              <c:numCache>
                <c:formatCode>General</c:formatCode>
                <c:ptCount val="4"/>
                <c:pt idx="0">
                  <c:v>57.1</c:v>
                </c:pt>
                <c:pt idx="1">
                  <c:v>24.9</c:v>
                </c:pt>
                <c:pt idx="2">
                  <c:v>25.7</c:v>
                </c:pt>
                <c:pt idx="3">
                  <c:v>0</c:v>
                </c:pt>
              </c:numCache>
            </c:numRef>
          </c:val>
          <c:extLst>
            <c:ext xmlns:c16="http://schemas.microsoft.com/office/drawing/2014/chart" uri="{C3380CC4-5D6E-409C-BE32-E72D297353CC}">
              <c16:uniqueId val="{00000001-91DD-4701-AF53-81C2A01AD2F4}"/>
            </c:ext>
          </c:extLst>
        </c:ser>
        <c:ser>
          <c:idx val="1"/>
          <c:order val="1"/>
          <c:tx>
            <c:strRef>
              <c:f>Sheet3!$A$38</c:f>
              <c:strCache>
                <c:ptCount val="1"/>
                <c:pt idx="0">
                  <c:v>No sexual violence </c:v>
                </c:pt>
              </c:strCache>
            </c:strRef>
          </c:tx>
          <c:spPr>
            <a:solidFill>
              <a:srgbClr val="70AD47"/>
            </a:solidFill>
            <a:ln>
              <a:noFill/>
            </a:ln>
            <a:effectLst/>
          </c:spPr>
          <c:invertIfNegative val="0"/>
          <c:dLbls>
            <c:spPr>
              <a:solidFill>
                <a:schemeClr val="bg1">
                  <a:lumMod val="85000"/>
                </a:schemeClr>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Sheet3!$G$38:$J$38</c:f>
                <c:numCache>
                  <c:formatCode>General</c:formatCode>
                  <c:ptCount val="4"/>
                  <c:pt idx="0">
                    <c:v>4.9000000000000057</c:v>
                  </c:pt>
                  <c:pt idx="1">
                    <c:v>0.90000000000000013</c:v>
                  </c:pt>
                  <c:pt idx="2">
                    <c:v>1.3000000000000003</c:v>
                  </c:pt>
                  <c:pt idx="3">
                    <c:v>13.3</c:v>
                  </c:pt>
                </c:numCache>
              </c:numRef>
            </c:plus>
            <c:minus>
              <c:numRef>
                <c:f>Sheet3!$G$38:$J$38</c:f>
                <c:numCache>
                  <c:formatCode>General</c:formatCode>
                  <c:ptCount val="4"/>
                  <c:pt idx="0">
                    <c:v>4.9000000000000057</c:v>
                  </c:pt>
                  <c:pt idx="1">
                    <c:v>0.90000000000000013</c:v>
                  </c:pt>
                  <c:pt idx="2">
                    <c:v>1.3000000000000003</c:v>
                  </c:pt>
                  <c:pt idx="3">
                    <c:v>13.3</c:v>
                  </c:pt>
                </c:numCache>
              </c:numRef>
            </c:minus>
            <c:spPr>
              <a:noFill/>
              <a:ln w="9525" cap="flat" cmpd="sng" algn="ctr">
                <a:solidFill>
                  <a:schemeClr val="tx1">
                    <a:lumMod val="65000"/>
                    <a:lumOff val="35000"/>
                  </a:schemeClr>
                </a:solidFill>
                <a:round/>
              </a:ln>
              <a:effectLst/>
            </c:spPr>
          </c:errBars>
          <c:cat>
            <c:strRef>
              <c:f>Sheet3!$B$36:$E$36</c:f>
              <c:strCache>
                <c:ptCount val="4"/>
                <c:pt idx="0">
                  <c:v>Mental distress in the past 30 days</c:v>
                </c:pt>
                <c:pt idx="1">
                  <c:v>Intentional self-harm</c:v>
                </c:pt>
                <c:pt idx="2">
                  <c:v>Suicidal ideation</c:v>
                </c:pt>
                <c:pt idx="3">
                  <c:v>Ever attempted suicide </c:v>
                </c:pt>
              </c:strCache>
            </c:strRef>
          </c:cat>
          <c:val>
            <c:numRef>
              <c:f>Sheet3!$B$38:$E$38</c:f>
              <c:numCache>
                <c:formatCode>General</c:formatCode>
                <c:ptCount val="4"/>
                <c:pt idx="0">
                  <c:v>39.200000000000003</c:v>
                </c:pt>
                <c:pt idx="1">
                  <c:v>2.1</c:v>
                </c:pt>
                <c:pt idx="2">
                  <c:v>4.2</c:v>
                </c:pt>
                <c:pt idx="3">
                  <c:v>27.6</c:v>
                </c:pt>
              </c:numCache>
            </c:numRef>
          </c:val>
          <c:extLst>
            <c:ext xmlns:c16="http://schemas.microsoft.com/office/drawing/2014/chart" uri="{C3380CC4-5D6E-409C-BE32-E72D297353CC}">
              <c16:uniqueId val="{00000002-91DD-4701-AF53-81C2A01AD2F4}"/>
            </c:ext>
          </c:extLst>
        </c:ser>
        <c:dLbls>
          <c:dLblPos val="outEnd"/>
          <c:showLegendKey val="0"/>
          <c:showVal val="1"/>
          <c:showCatName val="0"/>
          <c:showSerName val="0"/>
          <c:showPercent val="0"/>
          <c:showBubbleSize val="0"/>
        </c:dLbls>
        <c:gapWidth val="219"/>
        <c:overlap val="-27"/>
        <c:axId val="256336240"/>
        <c:axId val="357577808"/>
      </c:barChart>
      <c:catAx>
        <c:axId val="256336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7577808"/>
        <c:crosses val="autoZero"/>
        <c:auto val="1"/>
        <c:lblAlgn val="ctr"/>
        <c:lblOffset val="100"/>
        <c:noMultiLvlLbl val="0"/>
      </c:catAx>
      <c:valAx>
        <c:axId val="3575778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56336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5B9BD5">
        <a:lumMod val="40000"/>
        <a:lumOff val="60000"/>
      </a:srgbClr>
    </a:solidFill>
    <a:ln>
      <a:solidFill>
        <a:sysClr val="windowText" lastClr="000000"/>
      </a:solid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298362385869777"/>
          <c:y val="4.3561282719877768E-2"/>
          <c:w val="0.84580566016204495"/>
          <c:h val="0.70555486738903472"/>
        </c:manualLayout>
      </c:layout>
      <c:barChart>
        <c:barDir val="col"/>
        <c:grouping val="clustered"/>
        <c:varyColors val="0"/>
        <c:ser>
          <c:idx val="0"/>
          <c:order val="0"/>
          <c:tx>
            <c:strRef>
              <c:f>'Comparison 2007Vs 2022'!$B$4</c:f>
              <c:strCache>
                <c:ptCount val="1"/>
                <c:pt idx="0">
                  <c:v>VACS 2007</c:v>
                </c:pt>
              </c:strCache>
            </c:strRef>
          </c:tx>
          <c:spPr>
            <a:solidFill>
              <a:schemeClr val="accent2">
                <a:lumMod val="60000"/>
                <a:lumOff val="40000"/>
              </a:schemeClr>
            </a:solidFill>
            <a:ln>
              <a:noFill/>
            </a:ln>
            <a:effectLst/>
          </c:spPr>
          <c:invertIfNegative val="0"/>
          <c:dLbls>
            <c:dLbl>
              <c:idx val="0"/>
              <c:tx>
                <c:rich>
                  <a:bodyPr/>
                  <a:lstStyle/>
                  <a:p>
                    <a:fld id="{D59DD897-A662-4945-9419-0FEB4458F47C}"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1C3-48A2-9A59-BFFF0884AC2B}"/>
                </c:ext>
              </c:extLst>
            </c:dLbl>
            <c:dLbl>
              <c:idx val="1"/>
              <c:tx>
                <c:rich>
                  <a:bodyPr/>
                  <a:lstStyle/>
                  <a:p>
                    <a:fld id="{C6126B56-61CD-40CC-8F93-CC0993FCE92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1C3-48A2-9A59-BFFF0884AC2B}"/>
                </c:ext>
              </c:extLst>
            </c:dLbl>
            <c:dLbl>
              <c:idx val="2"/>
              <c:tx>
                <c:rich>
                  <a:bodyPr/>
                  <a:lstStyle/>
                  <a:p>
                    <a:fld id="{68EFBB00-3D60-443D-81EB-BA0436421C01}"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1C3-48A2-9A59-BFFF0884AC2B}"/>
                </c:ext>
              </c:extLst>
            </c:dLbl>
            <c:dLbl>
              <c:idx val="3"/>
              <c:tx>
                <c:rich>
                  <a:bodyPr/>
                  <a:lstStyle/>
                  <a:p>
                    <a:fld id="{E8B38E71-374E-455A-BC58-5D13043634BD}"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1C3-48A2-9A59-BFFF0884AC2B}"/>
                </c:ext>
              </c:extLst>
            </c:dLbl>
            <c:dLbl>
              <c:idx val="4"/>
              <c:tx>
                <c:rich>
                  <a:bodyPr/>
                  <a:lstStyle/>
                  <a:p>
                    <a:fld id="{711E30FF-4041-464C-A160-164B033787E8}"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1C3-48A2-9A59-BFFF0884AC2B}"/>
                </c:ext>
              </c:extLst>
            </c:dLbl>
            <c:dLbl>
              <c:idx val="5"/>
              <c:layout>
                <c:manualLayout>
                  <c:x val="-1.0272873194221509E-2"/>
                  <c:y val="6.5767423131357194E-2"/>
                </c:manualLayout>
              </c:layout>
              <c:tx>
                <c:rich>
                  <a:bodyPr/>
                  <a:lstStyle/>
                  <a:p>
                    <a:fld id="{2DA2B914-AFB6-454C-9DE6-A2FF08324099}"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1C3-48A2-9A59-BFFF0884AC2B}"/>
                </c:ext>
              </c:extLst>
            </c:dLbl>
            <c:spPr>
              <a:solidFill>
                <a:sysClr val="window" lastClr="FFFFFF">
                  <a:lumMod val="85000"/>
                </a:sysClr>
              </a:solid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'Comparison 2007Vs 2022'!$F$5:$F$10</c:f>
                <c:numCache>
                  <c:formatCode>General</c:formatCode>
                  <c:ptCount val="6"/>
                  <c:pt idx="0">
                    <c:v>7.6000000000000014</c:v>
                  </c:pt>
                  <c:pt idx="1">
                    <c:v>4.1999999999999957</c:v>
                  </c:pt>
                  <c:pt idx="2">
                    <c:v>3.3000000000000007</c:v>
                  </c:pt>
                  <c:pt idx="3">
                    <c:v>3.3999999999999986</c:v>
                  </c:pt>
                  <c:pt idx="4">
                    <c:v>3.6999999999999993</c:v>
                  </c:pt>
                  <c:pt idx="5">
                    <c:v>1.5999999999999996</c:v>
                  </c:pt>
                </c:numCache>
              </c:numRef>
            </c:plus>
            <c:minus>
              <c:numRef>
                <c:f>'Comparison 2007Vs 2022'!$F$5:$F$10</c:f>
                <c:numCache>
                  <c:formatCode>General</c:formatCode>
                  <c:ptCount val="6"/>
                  <c:pt idx="0">
                    <c:v>7.6000000000000014</c:v>
                  </c:pt>
                  <c:pt idx="1">
                    <c:v>4.1999999999999957</c:v>
                  </c:pt>
                  <c:pt idx="2">
                    <c:v>3.3000000000000007</c:v>
                  </c:pt>
                  <c:pt idx="3">
                    <c:v>3.3999999999999986</c:v>
                  </c:pt>
                  <c:pt idx="4">
                    <c:v>3.6999999999999993</c:v>
                  </c:pt>
                  <c:pt idx="5">
                    <c:v>1.5999999999999996</c:v>
                  </c:pt>
                </c:numCache>
              </c:numRef>
            </c:minus>
            <c:spPr>
              <a:noFill/>
              <a:ln w="9525" cap="flat" cmpd="sng" algn="ctr">
                <a:solidFill>
                  <a:schemeClr val="tx1">
                    <a:lumMod val="65000"/>
                    <a:lumOff val="35000"/>
                  </a:schemeClr>
                </a:solidFill>
                <a:round/>
              </a:ln>
              <a:effectLst/>
            </c:spPr>
          </c:errBars>
          <c:cat>
            <c:strRef>
              <c:f>'Comparison 2007Vs 2022'!$A$5:$A$10</c:f>
              <c:strCache>
                <c:ptCount val="6"/>
                <c:pt idx="0">
                  <c:v>Pressured or physically forced sex at first sexual experience</c:v>
                </c:pt>
                <c:pt idx="1">
                  <c:v>Any sexual violence </c:v>
                </c:pt>
                <c:pt idx="2">
                  <c:v>Unwanted sexual touching</c:v>
                </c:pt>
                <c:pt idx="3">
                  <c:v>Unwanted attempted sex </c:v>
                </c:pt>
                <c:pt idx="4">
                  <c:v>Pressured sex  </c:v>
                </c:pt>
                <c:pt idx="5">
                  <c:v>Physically forced sex</c:v>
                </c:pt>
              </c:strCache>
            </c:strRef>
          </c:cat>
          <c:val>
            <c:numRef>
              <c:f>'Comparison 2007Vs 2022'!$B$5:$B$10</c:f>
              <c:numCache>
                <c:formatCode>General</c:formatCode>
                <c:ptCount val="6"/>
                <c:pt idx="0">
                  <c:v>54.7</c:v>
                </c:pt>
                <c:pt idx="1">
                  <c:v>48.9</c:v>
                </c:pt>
                <c:pt idx="2">
                  <c:v>24.3</c:v>
                </c:pt>
                <c:pt idx="3">
                  <c:v>27.7</c:v>
                </c:pt>
                <c:pt idx="4">
                  <c:v>18</c:v>
                </c:pt>
                <c:pt idx="5">
                  <c:v>7</c:v>
                </c:pt>
              </c:numCache>
            </c:numRef>
          </c:val>
          <c:extLst>
            <c:ext xmlns:c16="http://schemas.microsoft.com/office/drawing/2014/chart" uri="{C3380CC4-5D6E-409C-BE32-E72D297353CC}">
              <c16:uniqueId val="{00000006-C1C3-48A2-9A59-BFFF0884AC2B}"/>
            </c:ext>
          </c:extLst>
        </c:ser>
        <c:ser>
          <c:idx val="1"/>
          <c:order val="1"/>
          <c:tx>
            <c:strRef>
              <c:f>'Comparison 2007Vs 2022'!$C$4</c:f>
              <c:strCache>
                <c:ptCount val="1"/>
                <c:pt idx="0">
                  <c:v>VACS 2022</c:v>
                </c:pt>
              </c:strCache>
            </c:strRef>
          </c:tx>
          <c:spPr>
            <a:solidFill>
              <a:schemeClr val="accent6">
                <a:lumMod val="75000"/>
              </a:schemeClr>
            </a:solidFill>
            <a:ln>
              <a:noFill/>
            </a:ln>
            <a:effectLst/>
          </c:spPr>
          <c:invertIfNegative val="0"/>
          <c:dLbls>
            <c:dLbl>
              <c:idx val="0"/>
              <c:tx>
                <c:rich>
                  <a:bodyPr/>
                  <a:lstStyle/>
                  <a:p>
                    <a:r>
                      <a:rPr lang="en-US"/>
                      <a:t>16.7%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1C3-48A2-9A59-BFFF0884AC2B}"/>
                </c:ext>
              </c:extLst>
            </c:dLbl>
            <c:dLbl>
              <c:idx val="1"/>
              <c:tx>
                <c:rich>
                  <a:bodyPr/>
                  <a:lstStyle/>
                  <a:p>
                    <a:fld id="{BCA92CE8-B7D6-482C-AD16-E54E09FAC38D}"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C1C3-48A2-9A59-BFFF0884AC2B}"/>
                </c:ext>
              </c:extLst>
            </c:dLbl>
            <c:dLbl>
              <c:idx val="2"/>
              <c:layout>
                <c:manualLayout>
                  <c:x val="0"/>
                  <c:y val="-2.7548085069701558E-4"/>
                </c:manualLayout>
              </c:layout>
              <c:tx>
                <c:rich>
                  <a:bodyPr/>
                  <a:lstStyle/>
                  <a:p>
                    <a:fld id="{14F3481B-EB99-42A7-A048-8009609DE039}"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C1C3-48A2-9A59-BFFF0884AC2B}"/>
                </c:ext>
              </c:extLst>
            </c:dLbl>
            <c:dLbl>
              <c:idx val="3"/>
              <c:layout>
                <c:manualLayout>
                  <c:x val="-1.5945783332211687E-3"/>
                  <c:y val="-4.5122209221064649E-3"/>
                </c:manualLayout>
              </c:layout>
              <c:tx>
                <c:rich>
                  <a:bodyPr/>
                  <a:lstStyle/>
                  <a:p>
                    <a:r>
                      <a:rPr lang="en-US"/>
                      <a:t>3.7%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C1C3-48A2-9A59-BFFF0884AC2B}"/>
                </c:ext>
              </c:extLst>
            </c:dLbl>
            <c:dLbl>
              <c:idx val="4"/>
              <c:tx>
                <c:rich>
                  <a:bodyPr/>
                  <a:lstStyle/>
                  <a:p>
                    <a:fld id="{F7789BAB-5007-4C45-A32F-9DBAD015DB5B}"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C1C3-48A2-9A59-BFFF0884AC2B}"/>
                </c:ext>
              </c:extLst>
            </c:dLbl>
            <c:dLbl>
              <c:idx val="5"/>
              <c:layout>
                <c:manualLayout>
                  <c:x val="1.6693418940609765E-2"/>
                  <c:y val="1.4506199036341493E-2"/>
                </c:manualLayout>
              </c:layout>
              <c:tx>
                <c:rich>
                  <a:bodyPr/>
                  <a:lstStyle/>
                  <a:p>
                    <a:fld id="{4B49E262-6E34-4F95-9EE1-6DE669EEAB17}"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C1C3-48A2-9A59-BFFF0884AC2B}"/>
                </c:ext>
              </c:extLst>
            </c:dLbl>
            <c:spPr>
              <a:solidFill>
                <a:sysClr val="window" lastClr="FFFFFF">
                  <a:lumMod val="85000"/>
                </a:sysClr>
              </a:solid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'Comparison 2007Vs 2022'!$G$5:$G$10</c:f>
                <c:numCache>
                  <c:formatCode>General</c:formatCode>
                  <c:ptCount val="6"/>
                  <c:pt idx="0">
                    <c:v>2.1999999999999993</c:v>
                  </c:pt>
                  <c:pt idx="1">
                    <c:v>1.0999999999999996</c:v>
                  </c:pt>
                  <c:pt idx="2">
                    <c:v>0.79999999999999982</c:v>
                  </c:pt>
                  <c:pt idx="3">
                    <c:v>0.70000000000000018</c:v>
                  </c:pt>
                  <c:pt idx="4">
                    <c:v>0.5</c:v>
                  </c:pt>
                  <c:pt idx="5">
                    <c:v>0.40000000000000013</c:v>
                  </c:pt>
                </c:numCache>
              </c:numRef>
            </c:plus>
            <c:minus>
              <c:numRef>
                <c:f>'Comparison 2007Vs 2022'!$G$5:$G$10</c:f>
                <c:numCache>
                  <c:formatCode>General</c:formatCode>
                  <c:ptCount val="6"/>
                  <c:pt idx="0">
                    <c:v>2.1999999999999993</c:v>
                  </c:pt>
                  <c:pt idx="1">
                    <c:v>1.0999999999999996</c:v>
                  </c:pt>
                  <c:pt idx="2">
                    <c:v>0.79999999999999982</c:v>
                  </c:pt>
                  <c:pt idx="3">
                    <c:v>0.70000000000000018</c:v>
                  </c:pt>
                  <c:pt idx="4">
                    <c:v>0.5</c:v>
                  </c:pt>
                  <c:pt idx="5">
                    <c:v>0.40000000000000013</c:v>
                  </c:pt>
                </c:numCache>
              </c:numRef>
            </c:minus>
            <c:spPr>
              <a:noFill/>
              <a:ln w="9525" cap="flat" cmpd="sng" algn="ctr">
                <a:solidFill>
                  <a:schemeClr val="tx1">
                    <a:lumMod val="65000"/>
                    <a:lumOff val="35000"/>
                  </a:schemeClr>
                </a:solidFill>
                <a:round/>
              </a:ln>
              <a:effectLst/>
            </c:spPr>
          </c:errBars>
          <c:cat>
            <c:strRef>
              <c:f>'Comparison 2007Vs 2022'!$A$5:$A$10</c:f>
              <c:strCache>
                <c:ptCount val="6"/>
                <c:pt idx="0">
                  <c:v>Pressured or physically forced sex at first sexual experience</c:v>
                </c:pt>
                <c:pt idx="1">
                  <c:v>Any sexual violence </c:v>
                </c:pt>
                <c:pt idx="2">
                  <c:v>Unwanted sexual touching</c:v>
                </c:pt>
                <c:pt idx="3">
                  <c:v>Unwanted attempted sex </c:v>
                </c:pt>
                <c:pt idx="4">
                  <c:v>Pressured sex  </c:v>
                </c:pt>
                <c:pt idx="5">
                  <c:v>Physically forced sex</c:v>
                </c:pt>
              </c:strCache>
            </c:strRef>
          </c:cat>
          <c:val>
            <c:numRef>
              <c:f>'Comparison 2007Vs 2022'!$C$5:$C$10</c:f>
              <c:numCache>
                <c:formatCode>General</c:formatCode>
                <c:ptCount val="6"/>
                <c:pt idx="0">
                  <c:v>16.7</c:v>
                </c:pt>
                <c:pt idx="1">
                  <c:v>8.1</c:v>
                </c:pt>
                <c:pt idx="2">
                  <c:v>4.5999999999999996</c:v>
                </c:pt>
                <c:pt idx="3">
                  <c:v>3.7</c:v>
                </c:pt>
                <c:pt idx="4">
                  <c:v>1.7</c:v>
                </c:pt>
                <c:pt idx="5">
                  <c:v>2.2000000000000002</c:v>
                </c:pt>
              </c:numCache>
            </c:numRef>
          </c:val>
          <c:extLst>
            <c:ext xmlns:c16="http://schemas.microsoft.com/office/drawing/2014/chart" uri="{C3380CC4-5D6E-409C-BE32-E72D297353CC}">
              <c16:uniqueId val="{0000000D-C1C3-48A2-9A59-BFFF0884AC2B}"/>
            </c:ext>
          </c:extLst>
        </c:ser>
        <c:dLbls>
          <c:dLblPos val="outEnd"/>
          <c:showLegendKey val="0"/>
          <c:showVal val="1"/>
          <c:showCatName val="0"/>
          <c:showSerName val="0"/>
          <c:showPercent val="0"/>
          <c:showBubbleSize val="0"/>
        </c:dLbls>
        <c:gapWidth val="219"/>
        <c:overlap val="-27"/>
        <c:axId val="1137361392"/>
        <c:axId val="1137368592"/>
      </c:barChart>
      <c:catAx>
        <c:axId val="1137361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37368592"/>
        <c:crosses val="autoZero"/>
        <c:auto val="1"/>
        <c:lblAlgn val="ctr"/>
        <c:lblOffset val="100"/>
        <c:noMultiLvlLbl val="0"/>
      </c:catAx>
      <c:valAx>
        <c:axId val="1137368592"/>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ZA" sz="1600"/>
                  <a:t>Proportions</a:t>
                </a:r>
              </a:p>
            </c:rich>
          </c:tx>
          <c:layout>
            <c:manualLayout>
              <c:xMode val="edge"/>
              <c:yMode val="edge"/>
              <c:x val="5.5901012448397222E-2"/>
              <c:y val="0.2516915486684785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37361392"/>
        <c:crosses val="autoZero"/>
        <c:crossBetween val="between"/>
      </c:valAx>
      <c:spPr>
        <a:noFill/>
        <a:ln>
          <a:noFill/>
        </a:ln>
        <a:effectLst/>
      </c:spPr>
    </c:plotArea>
    <c:legend>
      <c:legendPos val="b"/>
      <c:layout>
        <c:manualLayout>
          <c:xMode val="edge"/>
          <c:yMode val="edge"/>
          <c:x val="0.37162083000494506"/>
          <c:y val="0.90338050121146674"/>
          <c:w val="0.27179561793906198"/>
          <c:h val="5.627609792415362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sz="1100" b="0"/>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1" i="0" u="none" strike="noStrike" kern="1200" spc="0" baseline="0">
                <a:solidFill>
                  <a:schemeClr val="tx1">
                    <a:lumMod val="65000"/>
                    <a:lumOff val="35000"/>
                  </a:schemeClr>
                </a:solidFill>
                <a:latin typeface="+mn-lt"/>
                <a:ea typeface="+mn-ea"/>
                <a:cs typeface="+mn-cs"/>
              </a:defRPr>
            </a:pPr>
            <a:r>
              <a:rPr lang="en-US" b="1"/>
              <a:t>Physical Violence by Adult </a:t>
            </a:r>
          </a:p>
        </c:rich>
      </c:tx>
      <c:overlay val="0"/>
      <c:spPr>
        <a:noFill/>
        <a:ln>
          <a:noFill/>
        </a:ln>
        <a:effectLst/>
      </c:spPr>
      <c:txPr>
        <a:bodyPr rot="0" spcFirstLastPara="1" vertOverflow="ellipsis" vert="horz" wrap="square" anchor="ctr" anchorCtr="1"/>
        <a:lstStyle/>
        <a:p>
          <a:pPr>
            <a:defRPr sz="132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298362385869777"/>
          <c:y val="4.3561154855643047E-2"/>
          <c:w val="0.72741342228054817"/>
          <c:h val="0.72046797900262471"/>
        </c:manualLayout>
      </c:layout>
      <c:barChart>
        <c:barDir val="col"/>
        <c:grouping val="clustered"/>
        <c:varyColors val="0"/>
        <c:ser>
          <c:idx val="0"/>
          <c:order val="0"/>
          <c:tx>
            <c:strRef>
              <c:f>'Comparison 2007Vs 2022'!$B$4</c:f>
              <c:strCache>
                <c:ptCount val="1"/>
                <c:pt idx="0">
                  <c:v>VACS 2007</c:v>
                </c:pt>
              </c:strCache>
            </c:strRef>
          </c:tx>
          <c:spPr>
            <a:solidFill>
              <a:schemeClr val="accent2">
                <a:lumMod val="60000"/>
                <a:lumOff val="40000"/>
              </a:schemeClr>
            </a:solidFill>
            <a:ln>
              <a:solidFill>
                <a:sysClr val="windowText" lastClr="000000"/>
              </a:solidFill>
            </a:ln>
            <a:effectLst/>
          </c:spPr>
          <c:invertIfNegative val="0"/>
          <c:dLbls>
            <c:dLbl>
              <c:idx val="0"/>
              <c:tx>
                <c:rich>
                  <a:bodyPr/>
                  <a:lstStyle/>
                  <a:p>
                    <a:fld id="{D59DD897-A662-4945-9419-0FEB4458F47C}"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9F2-4293-9AD6-958EA35A3CEC}"/>
                </c:ext>
              </c:extLst>
            </c:dLbl>
            <c:dLbl>
              <c:idx val="1"/>
              <c:tx>
                <c:rich>
                  <a:bodyPr/>
                  <a:lstStyle/>
                  <a:p>
                    <a:fld id="{C6126B56-61CD-40CC-8F93-CC0993FCE92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9F2-4293-9AD6-958EA35A3CEC}"/>
                </c:ext>
              </c:extLst>
            </c:dLbl>
            <c:spPr>
              <a:solidFill>
                <a:sysClr val="window" lastClr="FFFFFF">
                  <a:lumMod val="85000"/>
                </a:sysClr>
              </a:solid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'Comparison 2007Vs 2022'!$D$5:$D$10</c:f>
                <c:numCache>
                  <c:formatCode>General</c:formatCode>
                  <c:ptCount val="6"/>
                  <c:pt idx="0">
                    <c:v>3.6000000000000014</c:v>
                  </c:pt>
                  <c:pt idx="1">
                    <c:v>4.1000000000000014</c:v>
                  </c:pt>
                </c:numCache>
              </c:numRef>
            </c:plus>
            <c:minus>
              <c:numRef>
                <c:f>'Comparison 2007Vs 2022'!$D$5:$D$10</c:f>
                <c:numCache>
                  <c:formatCode>General</c:formatCode>
                  <c:ptCount val="6"/>
                  <c:pt idx="0">
                    <c:v>3.6000000000000014</c:v>
                  </c:pt>
                  <c:pt idx="1">
                    <c:v>4.1000000000000014</c:v>
                  </c:pt>
                </c:numCache>
              </c:numRef>
            </c:minus>
            <c:spPr>
              <a:noFill/>
              <a:ln w="9525" cap="flat" cmpd="sng" algn="ctr">
                <a:solidFill>
                  <a:schemeClr val="tx1">
                    <a:lumMod val="65000"/>
                    <a:lumOff val="35000"/>
                  </a:schemeClr>
                </a:solidFill>
                <a:round/>
              </a:ln>
              <a:effectLst/>
            </c:spPr>
          </c:errBars>
          <c:cat>
            <c:strRef>
              <c:f>'Comparison 2007Vs 2022'!$A$5:$A$6</c:f>
              <c:strCache>
                <c:ptCount val="2"/>
                <c:pt idx="0">
                  <c:v>Lifetime physical violence by an adult</c:v>
                </c:pt>
                <c:pt idx="1">
                  <c:v>Childhood physical violence by an adult</c:v>
                </c:pt>
              </c:strCache>
            </c:strRef>
          </c:cat>
          <c:val>
            <c:numRef>
              <c:f>'Comparison 2007Vs 2022'!$B$5:$B$6</c:f>
              <c:numCache>
                <c:formatCode>General</c:formatCode>
                <c:ptCount val="2"/>
                <c:pt idx="0">
                  <c:v>30.6</c:v>
                </c:pt>
                <c:pt idx="1">
                  <c:v>22</c:v>
                </c:pt>
              </c:numCache>
            </c:numRef>
          </c:val>
          <c:extLst>
            <c:ext xmlns:c16="http://schemas.microsoft.com/office/drawing/2014/chart" uri="{C3380CC4-5D6E-409C-BE32-E72D297353CC}">
              <c16:uniqueId val="{00000002-59F2-4293-9AD6-958EA35A3CEC}"/>
            </c:ext>
          </c:extLst>
        </c:ser>
        <c:ser>
          <c:idx val="1"/>
          <c:order val="1"/>
          <c:tx>
            <c:strRef>
              <c:f>'Comparison 2007Vs 2022'!$C$4</c:f>
              <c:strCache>
                <c:ptCount val="1"/>
                <c:pt idx="0">
                  <c:v>VACS 2022</c:v>
                </c:pt>
              </c:strCache>
            </c:strRef>
          </c:tx>
          <c:spPr>
            <a:solidFill>
              <a:schemeClr val="accent6">
                <a:lumMod val="75000"/>
              </a:schemeClr>
            </a:solidFill>
            <a:ln>
              <a:noFill/>
            </a:ln>
            <a:effectLst/>
          </c:spPr>
          <c:invertIfNegative val="0"/>
          <c:dLbls>
            <c:dLbl>
              <c:idx val="0"/>
              <c:layout>
                <c:manualLayout>
                  <c:x val="-2.3541729114027337E-17"/>
                  <c:y val="6.1590648446243762E-2"/>
                </c:manualLayout>
              </c:layout>
              <c:tx>
                <c:rich>
                  <a:bodyPr/>
                  <a:lstStyle/>
                  <a:p>
                    <a:r>
                      <a:rPr lang="en-US"/>
                      <a:t>5.1%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9F2-4293-9AD6-958EA35A3CEC}"/>
                </c:ext>
              </c:extLst>
            </c:dLbl>
            <c:dLbl>
              <c:idx val="1"/>
              <c:tx>
                <c:rich>
                  <a:bodyPr/>
                  <a:lstStyle/>
                  <a:p>
                    <a:fld id="{BCA92CE8-B7D6-482C-AD16-E54E09FAC38D}"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9F2-4293-9AD6-958EA35A3CEC}"/>
                </c:ext>
              </c:extLst>
            </c:dLbl>
            <c:spPr>
              <a:solidFill>
                <a:sysClr val="window" lastClr="FFFFFF">
                  <a:lumMod val="85000"/>
                </a:sysClr>
              </a:solid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'Comparison 2007Vs 2022'!$E$5:$E$10</c:f>
                <c:numCache>
                  <c:formatCode>General</c:formatCode>
                  <c:ptCount val="6"/>
                  <c:pt idx="0">
                    <c:v>0.79999999999999982</c:v>
                  </c:pt>
                  <c:pt idx="1">
                    <c:v>1</c:v>
                  </c:pt>
                </c:numCache>
              </c:numRef>
            </c:plus>
            <c:minus>
              <c:numRef>
                <c:f>'Comparison 2007Vs 2022'!$E$5:$E$10</c:f>
                <c:numCache>
                  <c:formatCode>General</c:formatCode>
                  <c:ptCount val="6"/>
                  <c:pt idx="0">
                    <c:v>0.79999999999999982</c:v>
                  </c:pt>
                  <c:pt idx="1">
                    <c:v>1</c:v>
                  </c:pt>
                </c:numCache>
              </c:numRef>
            </c:minus>
            <c:spPr>
              <a:noFill/>
              <a:ln w="9525" cap="flat" cmpd="sng" algn="ctr">
                <a:solidFill>
                  <a:schemeClr val="tx1">
                    <a:lumMod val="65000"/>
                    <a:lumOff val="35000"/>
                  </a:schemeClr>
                </a:solidFill>
                <a:round/>
              </a:ln>
              <a:effectLst/>
            </c:spPr>
          </c:errBars>
          <c:cat>
            <c:strRef>
              <c:f>'Comparison 2007Vs 2022'!$A$5:$A$6</c:f>
              <c:strCache>
                <c:ptCount val="2"/>
                <c:pt idx="0">
                  <c:v>Lifetime physical violence by an adult</c:v>
                </c:pt>
                <c:pt idx="1">
                  <c:v>Childhood physical violence by an adult</c:v>
                </c:pt>
              </c:strCache>
            </c:strRef>
          </c:cat>
          <c:val>
            <c:numRef>
              <c:f>'Comparison 2007Vs 2022'!$C$5:$C$6</c:f>
              <c:numCache>
                <c:formatCode>General</c:formatCode>
                <c:ptCount val="2"/>
                <c:pt idx="0">
                  <c:v>5.0999999999999996</c:v>
                </c:pt>
                <c:pt idx="1">
                  <c:v>3.9</c:v>
                </c:pt>
              </c:numCache>
            </c:numRef>
          </c:val>
          <c:extLst>
            <c:ext xmlns:c16="http://schemas.microsoft.com/office/drawing/2014/chart" uri="{C3380CC4-5D6E-409C-BE32-E72D297353CC}">
              <c16:uniqueId val="{00000005-59F2-4293-9AD6-958EA35A3CEC}"/>
            </c:ext>
          </c:extLst>
        </c:ser>
        <c:dLbls>
          <c:dLblPos val="outEnd"/>
          <c:showLegendKey val="0"/>
          <c:showVal val="1"/>
          <c:showCatName val="0"/>
          <c:showSerName val="0"/>
          <c:showPercent val="0"/>
          <c:showBubbleSize val="0"/>
        </c:dLbls>
        <c:gapWidth val="219"/>
        <c:overlap val="-27"/>
        <c:axId val="1137361392"/>
        <c:axId val="1137368592"/>
      </c:barChart>
      <c:catAx>
        <c:axId val="1137361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37368592"/>
        <c:crosses val="autoZero"/>
        <c:auto val="1"/>
        <c:lblAlgn val="ctr"/>
        <c:lblOffset val="100"/>
        <c:noMultiLvlLbl val="0"/>
      </c:catAx>
      <c:valAx>
        <c:axId val="1137368592"/>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ZA"/>
                  <a:t>Proportions</a:t>
                </a:r>
              </a:p>
            </c:rich>
          </c:tx>
          <c:layout>
            <c:manualLayout>
              <c:xMode val="edge"/>
              <c:yMode val="edge"/>
              <c:x val="3.8224170842281073E-2"/>
              <c:y val="0.25169154866847854"/>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37361392"/>
        <c:crosses val="autoZero"/>
        <c:crossBetween val="between"/>
      </c:valAx>
      <c:spPr>
        <a:noFill/>
        <a:ln>
          <a:noFill/>
        </a:ln>
        <a:effectLst/>
      </c:spPr>
    </c:plotArea>
    <c:legend>
      <c:legendPos val="b"/>
      <c:layout>
        <c:manualLayout>
          <c:xMode val="edge"/>
          <c:yMode val="edge"/>
          <c:x val="0.30251512831729371"/>
          <c:y val="0.9011963254593176"/>
          <c:w val="0.32581404597152624"/>
          <c:h val="5.627609792415362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sz="1100" b="0"/>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Emotional Violence by Adult</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580927384076991E-2"/>
          <c:y val="0.17171296296296296"/>
          <c:w val="0.88998635075377897"/>
          <c:h val="0.56412766112569257"/>
        </c:manualLayout>
      </c:layout>
      <c:barChart>
        <c:barDir val="col"/>
        <c:grouping val="clustered"/>
        <c:varyColors val="0"/>
        <c:ser>
          <c:idx val="0"/>
          <c:order val="0"/>
          <c:tx>
            <c:strRef>
              <c:f>'Comparison 2007 Vs 2022_PV EV'!$B$4</c:f>
              <c:strCache>
                <c:ptCount val="1"/>
                <c:pt idx="0">
                  <c:v>VACS 2007</c:v>
                </c:pt>
              </c:strCache>
            </c:strRef>
          </c:tx>
          <c:spPr>
            <a:solidFill>
              <a:srgbClr val="ED7D31">
                <a:lumMod val="60000"/>
                <a:lumOff val="40000"/>
              </a:srgbClr>
            </a:solidFill>
            <a:ln>
              <a:noFill/>
            </a:ln>
            <a:effectLst/>
          </c:spPr>
          <c:invertIfNegative val="0"/>
          <c:dLbls>
            <c:dLbl>
              <c:idx val="0"/>
              <c:layout>
                <c:manualLayout>
                  <c:x val="-3.0441036706936851E-17"/>
                  <c:y val="0.20701548867065628"/>
                </c:manualLayout>
              </c:layout>
              <c:tx>
                <c:rich>
                  <a:bodyPr/>
                  <a:lstStyle/>
                  <a:p>
                    <a:fld id="{1320045B-36E2-406E-997B-07EA03CE543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7EC-44B2-8B9C-90E486F30032}"/>
                </c:ext>
              </c:extLst>
            </c:dLbl>
            <c:dLbl>
              <c:idx val="1"/>
              <c:layout>
                <c:manualLayout>
                  <c:x val="-9.9626361919823523E-3"/>
                  <c:y val="0.15641170255116252"/>
                </c:manualLayout>
              </c:layout>
              <c:tx>
                <c:rich>
                  <a:bodyPr/>
                  <a:lstStyle/>
                  <a:p>
                    <a:fld id="{11F8852B-F9C8-4D5F-842B-FD23492B9A1C}"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7EC-44B2-8B9C-90E486F30032}"/>
                </c:ext>
              </c:extLst>
            </c:dLbl>
            <c:spPr>
              <a:solidFill>
                <a:sysClr val="window" lastClr="FFFFFF">
                  <a:lumMod val="85000"/>
                </a:sys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'Comparison 2007 Vs 2022_PV EV'!$A$5:$A$6</c:f>
              <c:strCache>
                <c:ptCount val="2"/>
                <c:pt idx="0">
                  <c:v>Lifetime emotional violence by an adult</c:v>
                </c:pt>
                <c:pt idx="1">
                  <c:v>Childhood emotional violence by an adult</c:v>
                </c:pt>
              </c:strCache>
            </c:strRef>
          </c:cat>
          <c:val>
            <c:numRef>
              <c:f>'Comparison 2007 Vs 2022_PV EV'!$B$5:$B$6</c:f>
              <c:numCache>
                <c:formatCode>General</c:formatCode>
                <c:ptCount val="2"/>
                <c:pt idx="0">
                  <c:v>30.3</c:v>
                </c:pt>
                <c:pt idx="1">
                  <c:v>22.8</c:v>
                </c:pt>
              </c:numCache>
            </c:numRef>
          </c:val>
          <c:extLst>
            <c:ext xmlns:c16="http://schemas.microsoft.com/office/drawing/2014/chart" uri="{C3380CC4-5D6E-409C-BE32-E72D297353CC}">
              <c16:uniqueId val="{00000002-A7EC-44B2-8B9C-90E486F30032}"/>
            </c:ext>
          </c:extLst>
        </c:ser>
        <c:ser>
          <c:idx val="1"/>
          <c:order val="1"/>
          <c:tx>
            <c:strRef>
              <c:f>'Comparison 2007 Vs 2022_PV EV'!$C$4</c:f>
              <c:strCache>
                <c:ptCount val="1"/>
                <c:pt idx="0">
                  <c:v>VACS 2022</c:v>
                </c:pt>
              </c:strCache>
            </c:strRef>
          </c:tx>
          <c:spPr>
            <a:solidFill>
              <a:srgbClr val="70AD47">
                <a:lumMod val="75000"/>
              </a:srgbClr>
            </a:solidFill>
            <a:ln>
              <a:noFill/>
            </a:ln>
            <a:effectLst/>
          </c:spPr>
          <c:invertIfNegative val="0"/>
          <c:dLbls>
            <c:dLbl>
              <c:idx val="0"/>
              <c:layout>
                <c:manualLayout>
                  <c:x val="1.1737089201877934E-2"/>
                  <c:y val="8.1295652122888723E-2"/>
                </c:manualLayout>
              </c:layout>
              <c:tx>
                <c:rich>
                  <a:bodyPr/>
                  <a:lstStyle/>
                  <a:p>
                    <a:fld id="{582CED18-F0BF-48E4-84D9-4C37E2F4F200}"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7EC-44B2-8B9C-90E486F30032}"/>
                </c:ext>
              </c:extLst>
            </c:dLbl>
            <c:dLbl>
              <c:idx val="1"/>
              <c:layout>
                <c:manualLayout>
                  <c:x val="3.5211267605633804E-2"/>
                  <c:y val="5.4197101415259151E-2"/>
                </c:manualLayout>
              </c:layout>
              <c:tx>
                <c:rich>
                  <a:bodyPr/>
                  <a:lstStyle/>
                  <a:p>
                    <a:fld id="{6A475616-B3BC-4592-A21E-E26FAECDE9D4}"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7EC-44B2-8B9C-90E486F30032}"/>
                </c:ext>
              </c:extLst>
            </c:dLbl>
            <c:spPr>
              <a:solidFill>
                <a:sysClr val="window" lastClr="FFFFFF">
                  <a:lumMod val="85000"/>
                </a:sys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'Comparison 2007 Vs 2022_PV EV'!$A$5:$A$6</c:f>
              <c:strCache>
                <c:ptCount val="2"/>
                <c:pt idx="0">
                  <c:v>Lifetime emotional violence by an adult</c:v>
                </c:pt>
                <c:pt idx="1">
                  <c:v>Childhood emotional violence by an adult</c:v>
                </c:pt>
              </c:strCache>
            </c:strRef>
          </c:cat>
          <c:val>
            <c:numRef>
              <c:f>'Comparison 2007 Vs 2022_PV EV'!$C$5:$C$6</c:f>
              <c:numCache>
                <c:formatCode>General</c:formatCode>
                <c:ptCount val="2"/>
                <c:pt idx="0">
                  <c:v>4.5999999999999996</c:v>
                </c:pt>
                <c:pt idx="1">
                  <c:v>2.7</c:v>
                </c:pt>
              </c:numCache>
            </c:numRef>
          </c:val>
          <c:extLst>
            <c:ext xmlns:c16="http://schemas.microsoft.com/office/drawing/2014/chart" uri="{C3380CC4-5D6E-409C-BE32-E72D297353CC}">
              <c16:uniqueId val="{00000003-A7EC-44B2-8B9C-90E486F30032}"/>
            </c:ext>
          </c:extLst>
        </c:ser>
        <c:dLbls>
          <c:dLblPos val="outEnd"/>
          <c:showLegendKey val="0"/>
          <c:showVal val="1"/>
          <c:showCatName val="0"/>
          <c:showSerName val="0"/>
          <c:showPercent val="0"/>
          <c:showBubbleSize val="0"/>
        </c:dLbls>
        <c:gapWidth val="219"/>
        <c:overlap val="-27"/>
        <c:axId val="113342128"/>
        <c:axId val="869356240"/>
      </c:barChart>
      <c:catAx>
        <c:axId val="113342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69356240"/>
        <c:crosses val="autoZero"/>
        <c:auto val="1"/>
        <c:lblAlgn val="ctr"/>
        <c:lblOffset val="100"/>
        <c:noMultiLvlLbl val="0"/>
      </c:catAx>
      <c:valAx>
        <c:axId val="86935624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342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70828646419198"/>
          <c:y val="5.2134063167754589E-2"/>
          <c:w val="0.86766636381990714"/>
          <c:h val="0.64884134078916678"/>
        </c:manualLayout>
      </c:layout>
      <c:barChart>
        <c:barDir val="col"/>
        <c:grouping val="clustered"/>
        <c:varyColors val="0"/>
        <c:ser>
          <c:idx val="0"/>
          <c:order val="0"/>
          <c:tx>
            <c:strRef>
              <c:f>Sheet1!$B$1</c:f>
              <c:strCache>
                <c:ptCount val="1"/>
                <c:pt idx="0">
                  <c:v>Females</c:v>
                </c:pt>
              </c:strCache>
            </c:strRef>
          </c:tx>
          <c:spPr>
            <a:solidFill>
              <a:schemeClr val="accent6">
                <a:lumMod val="60000"/>
                <a:lumOff val="40000"/>
              </a:schemeClr>
            </a:solidFill>
            <a:ln w="19050">
              <a:noFill/>
            </a:ln>
            <a:effectLst/>
          </c:spPr>
          <c:invertIfNegative val="0"/>
          <c:dPt>
            <c:idx val="0"/>
            <c:invertIfNegative val="0"/>
            <c:bubble3D val="0"/>
            <c:spPr>
              <a:solidFill>
                <a:schemeClr val="accent6">
                  <a:lumMod val="60000"/>
                  <a:lumOff val="40000"/>
                </a:schemeClr>
              </a:solidFill>
              <a:ln w="19050">
                <a:noFill/>
              </a:ln>
              <a:effectLst/>
            </c:spPr>
            <c:extLst>
              <c:ext xmlns:c16="http://schemas.microsoft.com/office/drawing/2014/chart" uri="{C3380CC4-5D6E-409C-BE32-E72D297353CC}">
                <c16:uniqueId val="{00000003-CDFF-440F-B7AF-62EF52A88A2A}"/>
              </c:ext>
            </c:extLst>
          </c:dPt>
          <c:dPt>
            <c:idx val="1"/>
            <c:invertIfNegative val="0"/>
            <c:bubble3D val="0"/>
            <c:spPr>
              <a:solidFill>
                <a:schemeClr val="accent6">
                  <a:lumMod val="60000"/>
                  <a:lumOff val="40000"/>
                </a:schemeClr>
              </a:solidFill>
              <a:ln w="19050">
                <a:noFill/>
              </a:ln>
              <a:effectLst/>
            </c:spPr>
            <c:extLst>
              <c:ext xmlns:c16="http://schemas.microsoft.com/office/drawing/2014/chart" uri="{C3380CC4-5D6E-409C-BE32-E72D297353CC}">
                <c16:uniqueId val="{00000002-CDFF-440F-B7AF-62EF52A88A2A}"/>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Agree corporal punishment by parents is necessary</c:v>
                </c:pt>
                <c:pt idx="1">
                  <c:v>Agree corporal punishment by teachers is necessary</c:v>
                </c:pt>
                <c:pt idx="2">
                  <c:v>Attitudes supportive of domestic violence</c:v>
                </c:pt>
                <c:pt idx="3">
                  <c:v>Endorsed harmful gender norms</c:v>
                </c:pt>
              </c:strCache>
            </c:strRef>
          </c:cat>
          <c:val>
            <c:numRef>
              <c:f>Sheet1!$B$2:$B$5</c:f>
              <c:numCache>
                <c:formatCode>0.0%</c:formatCode>
                <c:ptCount val="4"/>
                <c:pt idx="0">
                  <c:v>0.45</c:v>
                </c:pt>
                <c:pt idx="1">
                  <c:v>0.38300000000000001</c:v>
                </c:pt>
                <c:pt idx="2">
                  <c:v>0.13500000000000001</c:v>
                </c:pt>
                <c:pt idx="3">
                  <c:v>0.17299999999999999</c:v>
                </c:pt>
              </c:numCache>
            </c:numRef>
          </c:val>
          <c:extLst>
            <c:ext xmlns:c16="http://schemas.microsoft.com/office/drawing/2014/chart" uri="{C3380CC4-5D6E-409C-BE32-E72D297353CC}">
              <c16:uniqueId val="{00000000-CDFF-440F-B7AF-62EF52A88A2A}"/>
            </c:ext>
          </c:extLst>
        </c:ser>
        <c:ser>
          <c:idx val="1"/>
          <c:order val="1"/>
          <c:tx>
            <c:strRef>
              <c:f>Sheet1!$C$1</c:f>
              <c:strCache>
                <c:ptCount val="1"/>
                <c:pt idx="0">
                  <c:v>Males</c:v>
                </c:pt>
              </c:strCache>
            </c:strRef>
          </c:tx>
          <c:spPr>
            <a:solidFill>
              <a:schemeClr val="accent5">
                <a:lumMod val="75000"/>
              </a:schemeClr>
            </a:solidFill>
            <a:ln w="1905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Agree corporal punishment by parents is necessary</c:v>
                </c:pt>
                <c:pt idx="1">
                  <c:v>Agree corporal punishment by teachers is necessary</c:v>
                </c:pt>
                <c:pt idx="2">
                  <c:v>Attitudes supportive of domestic violence</c:v>
                </c:pt>
                <c:pt idx="3">
                  <c:v>Endorsed harmful gender norms</c:v>
                </c:pt>
              </c:strCache>
            </c:strRef>
          </c:cat>
          <c:val>
            <c:numRef>
              <c:f>Sheet1!$C$2:$C$5</c:f>
              <c:numCache>
                <c:formatCode>0.0%</c:formatCode>
                <c:ptCount val="4"/>
                <c:pt idx="0">
                  <c:v>0.58599999999999997</c:v>
                </c:pt>
                <c:pt idx="1">
                  <c:v>0.58699999999999997</c:v>
                </c:pt>
                <c:pt idx="2">
                  <c:v>0.156</c:v>
                </c:pt>
                <c:pt idx="3">
                  <c:v>0.47299999999999998</c:v>
                </c:pt>
              </c:numCache>
            </c:numRef>
          </c:val>
          <c:extLst>
            <c:ext xmlns:c16="http://schemas.microsoft.com/office/drawing/2014/chart" uri="{C3380CC4-5D6E-409C-BE32-E72D297353CC}">
              <c16:uniqueId val="{00000004-7CDA-4964-93EA-84495CAC52EF}"/>
            </c:ext>
          </c:extLst>
        </c:ser>
        <c:dLbls>
          <c:dLblPos val="outEnd"/>
          <c:showLegendKey val="0"/>
          <c:showVal val="1"/>
          <c:showCatName val="0"/>
          <c:showSerName val="0"/>
          <c:showPercent val="0"/>
          <c:showBubbleSize val="0"/>
        </c:dLbls>
        <c:gapWidth val="150"/>
        <c:axId val="148964096"/>
        <c:axId val="148966016"/>
      </c:barChart>
      <c:catAx>
        <c:axId val="1489640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rgbClr val="000000"/>
                </a:solidFill>
                <a:latin typeface="+mn-lt"/>
                <a:ea typeface="+mn-ea"/>
                <a:cs typeface="+mn-cs"/>
              </a:defRPr>
            </a:pPr>
            <a:endParaRPr lang="en-US"/>
          </a:p>
        </c:txPr>
        <c:crossAx val="148966016"/>
        <c:crosses val="autoZero"/>
        <c:auto val="1"/>
        <c:lblAlgn val="ctr"/>
        <c:lblOffset val="100"/>
        <c:noMultiLvlLbl val="0"/>
      </c:catAx>
      <c:valAx>
        <c:axId val="148966016"/>
        <c:scaling>
          <c:orientation val="minMax"/>
          <c:max val="1"/>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000000"/>
                </a:solidFill>
                <a:latin typeface="+mn-lt"/>
                <a:ea typeface="+mn-ea"/>
                <a:cs typeface="+mn-cs"/>
              </a:defRPr>
            </a:pPr>
            <a:endParaRPr lang="en-US"/>
          </a:p>
        </c:txPr>
        <c:crossAx val="148964096"/>
        <c:crosses val="autoZero"/>
        <c:crossBetween val="between"/>
        <c:majorUnit val="0.2"/>
      </c:valAx>
      <c:spPr>
        <a:noFill/>
        <a:ln>
          <a:noFill/>
        </a:ln>
        <a:effectLst/>
      </c:spPr>
    </c:plotArea>
    <c:legend>
      <c:legendPos val="r"/>
      <c:layout>
        <c:manualLayout>
          <c:xMode val="edge"/>
          <c:yMode val="edge"/>
          <c:x val="0.11502665051483948"/>
          <c:y val="2.7737465563001586E-2"/>
          <c:w val="0.25669493236422364"/>
          <c:h val="0.1777754802267010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502393-751C-467C-A442-63E48617B6B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AFBE261-F3A8-49A3-B69B-6FA10F2995DB}">
      <dgm:prSet/>
      <dgm:spPr/>
      <dgm:t>
        <a:bodyPr/>
        <a:lstStyle/>
        <a:p>
          <a:pPr>
            <a:lnSpc>
              <a:spcPct val="100000"/>
            </a:lnSpc>
          </a:pPr>
          <a:r>
            <a:rPr lang="en-GB"/>
            <a:t>The Deputy Prime Minister’s Office led enactment/strengthening of legislature, policies and plans to protect children</a:t>
          </a:r>
          <a:endParaRPr lang="en-US"/>
        </a:p>
      </dgm:t>
    </dgm:pt>
    <dgm:pt modelId="{33897F93-B582-42E4-B35E-305629DF49F3}" type="parTrans" cxnId="{BB847421-D4A8-4263-9A8B-09ABC45743FB}">
      <dgm:prSet/>
      <dgm:spPr/>
      <dgm:t>
        <a:bodyPr/>
        <a:lstStyle/>
        <a:p>
          <a:endParaRPr lang="en-US"/>
        </a:p>
      </dgm:t>
    </dgm:pt>
    <dgm:pt modelId="{C0E82DE9-41BA-42D6-AC8C-C5CCB77B0DF3}" type="sibTrans" cxnId="{BB847421-D4A8-4263-9A8B-09ABC45743FB}">
      <dgm:prSet/>
      <dgm:spPr/>
      <dgm:t>
        <a:bodyPr/>
        <a:lstStyle/>
        <a:p>
          <a:endParaRPr lang="en-US"/>
        </a:p>
      </dgm:t>
    </dgm:pt>
    <dgm:pt modelId="{5CEF8666-302E-49E9-A97A-D2BD6AC7E1CC}">
      <dgm:prSet/>
      <dgm:spPr/>
      <dgm:t>
        <a:bodyPr/>
        <a:lstStyle/>
        <a:p>
          <a:pPr>
            <a:lnSpc>
              <a:spcPct val="100000"/>
            </a:lnSpc>
          </a:pPr>
          <a:r>
            <a:rPr lang="en-GB"/>
            <a:t>National sensitization, community education, law enforcement  </a:t>
          </a:r>
          <a:endParaRPr lang="en-US"/>
        </a:p>
      </dgm:t>
    </dgm:pt>
    <dgm:pt modelId="{84DEF39E-186F-4239-B79D-BD8E7BB2E10C}" type="parTrans" cxnId="{77B6F4E5-9EF3-4824-849E-31CC4E49EA0C}">
      <dgm:prSet/>
      <dgm:spPr/>
      <dgm:t>
        <a:bodyPr/>
        <a:lstStyle/>
        <a:p>
          <a:endParaRPr lang="en-US"/>
        </a:p>
      </dgm:t>
    </dgm:pt>
    <dgm:pt modelId="{0CB5A7E4-3772-48A5-B646-8E59D60CE3C9}" type="sibTrans" cxnId="{77B6F4E5-9EF3-4824-849E-31CC4E49EA0C}">
      <dgm:prSet/>
      <dgm:spPr/>
      <dgm:t>
        <a:bodyPr/>
        <a:lstStyle/>
        <a:p>
          <a:endParaRPr lang="en-US"/>
        </a:p>
      </dgm:t>
    </dgm:pt>
    <dgm:pt modelId="{046BA70B-78AC-47CD-9F86-BB5B83A959F9}">
      <dgm:prSet/>
      <dgm:spPr/>
      <dgm:t>
        <a:bodyPr/>
        <a:lstStyle/>
        <a:p>
          <a:pPr>
            <a:lnSpc>
              <a:spcPct val="100000"/>
            </a:lnSpc>
          </a:pPr>
          <a:r>
            <a:rPr lang="en-GB"/>
            <a:t>Strategic partnerships with development partners work together to respond to the survey findings and secure resources for those responses.</a:t>
          </a:r>
          <a:endParaRPr lang="en-US">
            <a:solidFill>
              <a:srgbClr val="FF0000"/>
            </a:solidFill>
          </a:endParaRPr>
        </a:p>
      </dgm:t>
    </dgm:pt>
    <dgm:pt modelId="{10D55DA6-7322-4E2F-9899-397170A7B5AF}" type="parTrans" cxnId="{F226F6E6-61B3-4988-AF7F-0833C60417CB}">
      <dgm:prSet/>
      <dgm:spPr/>
      <dgm:t>
        <a:bodyPr/>
        <a:lstStyle/>
        <a:p>
          <a:endParaRPr lang="en-US"/>
        </a:p>
      </dgm:t>
    </dgm:pt>
    <dgm:pt modelId="{D2BF1359-1C39-4E09-8403-5138FD012EC4}" type="sibTrans" cxnId="{F226F6E6-61B3-4988-AF7F-0833C60417CB}">
      <dgm:prSet/>
      <dgm:spPr/>
      <dgm:t>
        <a:bodyPr/>
        <a:lstStyle/>
        <a:p>
          <a:endParaRPr lang="en-US"/>
        </a:p>
      </dgm:t>
    </dgm:pt>
    <dgm:pt modelId="{DA1D3027-B409-4C99-9888-CED6C4010C27}" type="pres">
      <dgm:prSet presAssocID="{21502393-751C-467C-A442-63E48617B6B0}" presName="root" presStyleCnt="0">
        <dgm:presLayoutVars>
          <dgm:dir/>
          <dgm:resizeHandles val="exact"/>
        </dgm:presLayoutVars>
      </dgm:prSet>
      <dgm:spPr/>
    </dgm:pt>
    <dgm:pt modelId="{285C7BAB-BAEA-4EEC-9995-7B0ABB4E0ABC}" type="pres">
      <dgm:prSet presAssocID="{1AFBE261-F3A8-49A3-B69B-6FA10F2995DB}" presName="compNode" presStyleCnt="0"/>
      <dgm:spPr/>
    </dgm:pt>
    <dgm:pt modelId="{92516658-BF17-4F67-A1DB-DAA1BA9D8C84}" type="pres">
      <dgm:prSet presAssocID="{1AFBE261-F3A8-49A3-B69B-6FA10F2995DB}" presName="bgRect" presStyleLbl="bgShp" presStyleIdx="0" presStyleCnt="3"/>
      <dgm:spPr/>
    </dgm:pt>
    <dgm:pt modelId="{48F2C288-7360-4E07-84B7-0B3F73C35491}" type="pres">
      <dgm:prSet presAssocID="{1AFBE261-F3A8-49A3-B69B-6FA10F2995D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A57579EC-FD9C-4076-8C2C-FF7EA7B598C4}" type="pres">
      <dgm:prSet presAssocID="{1AFBE261-F3A8-49A3-B69B-6FA10F2995DB}" presName="spaceRect" presStyleCnt="0"/>
      <dgm:spPr/>
    </dgm:pt>
    <dgm:pt modelId="{2F329288-90E6-44D5-B633-20A41A3FCB64}" type="pres">
      <dgm:prSet presAssocID="{1AFBE261-F3A8-49A3-B69B-6FA10F2995DB}" presName="parTx" presStyleLbl="revTx" presStyleIdx="0" presStyleCnt="3">
        <dgm:presLayoutVars>
          <dgm:chMax val="0"/>
          <dgm:chPref val="0"/>
        </dgm:presLayoutVars>
      </dgm:prSet>
      <dgm:spPr/>
    </dgm:pt>
    <dgm:pt modelId="{15A1374C-EBFC-4CE8-81B3-B46C3B158F25}" type="pres">
      <dgm:prSet presAssocID="{C0E82DE9-41BA-42D6-AC8C-C5CCB77B0DF3}" presName="sibTrans" presStyleCnt="0"/>
      <dgm:spPr/>
    </dgm:pt>
    <dgm:pt modelId="{05E13080-2165-4C29-BD47-B9EEAF52B3BB}" type="pres">
      <dgm:prSet presAssocID="{5CEF8666-302E-49E9-A97A-D2BD6AC7E1CC}" presName="compNode" presStyleCnt="0"/>
      <dgm:spPr/>
    </dgm:pt>
    <dgm:pt modelId="{1EA37D58-CEF6-436F-9350-9F5F0B3C7ED4}" type="pres">
      <dgm:prSet presAssocID="{5CEF8666-302E-49E9-A97A-D2BD6AC7E1CC}" presName="bgRect" presStyleLbl="bgShp" presStyleIdx="1" presStyleCnt="3"/>
      <dgm:spPr/>
    </dgm:pt>
    <dgm:pt modelId="{17FB396F-4353-42E3-8654-00853FF0B7ED}" type="pres">
      <dgm:prSet presAssocID="{5CEF8666-302E-49E9-A97A-D2BD6AC7E1C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DE2ECA8C-34C0-4CC6-A658-44CD15E9881A}" type="pres">
      <dgm:prSet presAssocID="{5CEF8666-302E-49E9-A97A-D2BD6AC7E1CC}" presName="spaceRect" presStyleCnt="0"/>
      <dgm:spPr/>
    </dgm:pt>
    <dgm:pt modelId="{B4DADF1D-6326-450B-9E66-AFBBC29FA384}" type="pres">
      <dgm:prSet presAssocID="{5CEF8666-302E-49E9-A97A-D2BD6AC7E1CC}" presName="parTx" presStyleLbl="revTx" presStyleIdx="1" presStyleCnt="3">
        <dgm:presLayoutVars>
          <dgm:chMax val="0"/>
          <dgm:chPref val="0"/>
        </dgm:presLayoutVars>
      </dgm:prSet>
      <dgm:spPr/>
    </dgm:pt>
    <dgm:pt modelId="{95856A7E-1649-4D58-8739-E89CA2A24280}" type="pres">
      <dgm:prSet presAssocID="{0CB5A7E4-3772-48A5-B646-8E59D60CE3C9}" presName="sibTrans" presStyleCnt="0"/>
      <dgm:spPr/>
    </dgm:pt>
    <dgm:pt modelId="{6A2EA086-F850-46A8-86C3-AAF112751A03}" type="pres">
      <dgm:prSet presAssocID="{046BA70B-78AC-47CD-9F86-BB5B83A959F9}" presName="compNode" presStyleCnt="0"/>
      <dgm:spPr/>
    </dgm:pt>
    <dgm:pt modelId="{7D6CFD34-1565-4B93-9221-56594D26FB61}" type="pres">
      <dgm:prSet presAssocID="{046BA70B-78AC-47CD-9F86-BB5B83A959F9}" presName="bgRect" presStyleLbl="bgShp" presStyleIdx="2" presStyleCnt="3"/>
      <dgm:spPr/>
    </dgm:pt>
    <dgm:pt modelId="{8DC5B38F-B67E-47F3-91E5-7543877BE816}" type="pres">
      <dgm:prSet presAssocID="{046BA70B-78AC-47CD-9F86-BB5B83A959F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A053E2F7-B955-4547-BDB7-9CBCA8612FCA}" type="pres">
      <dgm:prSet presAssocID="{046BA70B-78AC-47CD-9F86-BB5B83A959F9}" presName="spaceRect" presStyleCnt="0"/>
      <dgm:spPr/>
    </dgm:pt>
    <dgm:pt modelId="{65470668-1839-4A27-8D23-E2EA0BEC3360}" type="pres">
      <dgm:prSet presAssocID="{046BA70B-78AC-47CD-9F86-BB5B83A959F9}" presName="parTx" presStyleLbl="revTx" presStyleIdx="2" presStyleCnt="3">
        <dgm:presLayoutVars>
          <dgm:chMax val="0"/>
          <dgm:chPref val="0"/>
        </dgm:presLayoutVars>
      </dgm:prSet>
      <dgm:spPr/>
    </dgm:pt>
  </dgm:ptLst>
  <dgm:cxnLst>
    <dgm:cxn modelId="{BB847421-D4A8-4263-9A8B-09ABC45743FB}" srcId="{21502393-751C-467C-A442-63E48617B6B0}" destId="{1AFBE261-F3A8-49A3-B69B-6FA10F2995DB}" srcOrd="0" destOrd="0" parTransId="{33897F93-B582-42E4-B35E-305629DF49F3}" sibTransId="{C0E82DE9-41BA-42D6-AC8C-C5CCB77B0DF3}"/>
    <dgm:cxn modelId="{73504E64-2B8F-4B04-BF93-A51395210847}" type="presOf" srcId="{21502393-751C-467C-A442-63E48617B6B0}" destId="{DA1D3027-B409-4C99-9888-CED6C4010C27}" srcOrd="0" destOrd="0" presId="urn:microsoft.com/office/officeart/2018/2/layout/IconVerticalSolidList"/>
    <dgm:cxn modelId="{3EE4F474-9762-458A-98FD-822DFC110868}" type="presOf" srcId="{1AFBE261-F3A8-49A3-B69B-6FA10F2995DB}" destId="{2F329288-90E6-44D5-B633-20A41A3FCB64}" srcOrd="0" destOrd="0" presId="urn:microsoft.com/office/officeart/2018/2/layout/IconVerticalSolidList"/>
    <dgm:cxn modelId="{D801BB95-7B75-45FE-9001-A5881FC016C7}" type="presOf" srcId="{5CEF8666-302E-49E9-A97A-D2BD6AC7E1CC}" destId="{B4DADF1D-6326-450B-9E66-AFBBC29FA384}" srcOrd="0" destOrd="0" presId="urn:microsoft.com/office/officeart/2018/2/layout/IconVerticalSolidList"/>
    <dgm:cxn modelId="{77B6F4E5-9EF3-4824-849E-31CC4E49EA0C}" srcId="{21502393-751C-467C-A442-63E48617B6B0}" destId="{5CEF8666-302E-49E9-A97A-D2BD6AC7E1CC}" srcOrd="1" destOrd="0" parTransId="{84DEF39E-186F-4239-B79D-BD8E7BB2E10C}" sibTransId="{0CB5A7E4-3772-48A5-B646-8E59D60CE3C9}"/>
    <dgm:cxn modelId="{F226F6E6-61B3-4988-AF7F-0833C60417CB}" srcId="{21502393-751C-467C-A442-63E48617B6B0}" destId="{046BA70B-78AC-47CD-9F86-BB5B83A959F9}" srcOrd="2" destOrd="0" parTransId="{10D55DA6-7322-4E2F-9899-397170A7B5AF}" sibTransId="{D2BF1359-1C39-4E09-8403-5138FD012EC4}"/>
    <dgm:cxn modelId="{252FBBFE-1A7D-47FE-8F6F-7B05E4ED82D2}" type="presOf" srcId="{046BA70B-78AC-47CD-9F86-BB5B83A959F9}" destId="{65470668-1839-4A27-8D23-E2EA0BEC3360}" srcOrd="0" destOrd="0" presId="urn:microsoft.com/office/officeart/2018/2/layout/IconVerticalSolidList"/>
    <dgm:cxn modelId="{133DD29B-C577-4295-808F-4E910E27E77A}" type="presParOf" srcId="{DA1D3027-B409-4C99-9888-CED6C4010C27}" destId="{285C7BAB-BAEA-4EEC-9995-7B0ABB4E0ABC}" srcOrd="0" destOrd="0" presId="urn:microsoft.com/office/officeart/2018/2/layout/IconVerticalSolidList"/>
    <dgm:cxn modelId="{AF5497BD-739D-4A07-909B-DA903364F0D6}" type="presParOf" srcId="{285C7BAB-BAEA-4EEC-9995-7B0ABB4E0ABC}" destId="{92516658-BF17-4F67-A1DB-DAA1BA9D8C84}" srcOrd="0" destOrd="0" presId="urn:microsoft.com/office/officeart/2018/2/layout/IconVerticalSolidList"/>
    <dgm:cxn modelId="{76856B00-F0EC-4E23-8F94-843C06AE68AE}" type="presParOf" srcId="{285C7BAB-BAEA-4EEC-9995-7B0ABB4E0ABC}" destId="{48F2C288-7360-4E07-84B7-0B3F73C35491}" srcOrd="1" destOrd="0" presId="urn:microsoft.com/office/officeart/2018/2/layout/IconVerticalSolidList"/>
    <dgm:cxn modelId="{FE835B9E-DFBB-4662-9430-F1992BE4F94F}" type="presParOf" srcId="{285C7BAB-BAEA-4EEC-9995-7B0ABB4E0ABC}" destId="{A57579EC-FD9C-4076-8C2C-FF7EA7B598C4}" srcOrd="2" destOrd="0" presId="urn:microsoft.com/office/officeart/2018/2/layout/IconVerticalSolidList"/>
    <dgm:cxn modelId="{9BBD6373-98BC-457B-8E91-39B4D3A03DB5}" type="presParOf" srcId="{285C7BAB-BAEA-4EEC-9995-7B0ABB4E0ABC}" destId="{2F329288-90E6-44D5-B633-20A41A3FCB64}" srcOrd="3" destOrd="0" presId="urn:microsoft.com/office/officeart/2018/2/layout/IconVerticalSolidList"/>
    <dgm:cxn modelId="{6CEE3EFB-CE71-464A-8781-749656DD9604}" type="presParOf" srcId="{DA1D3027-B409-4C99-9888-CED6C4010C27}" destId="{15A1374C-EBFC-4CE8-81B3-B46C3B158F25}" srcOrd="1" destOrd="0" presId="urn:microsoft.com/office/officeart/2018/2/layout/IconVerticalSolidList"/>
    <dgm:cxn modelId="{B72D4ED1-C0B1-49E0-9A51-0F89323D37A1}" type="presParOf" srcId="{DA1D3027-B409-4C99-9888-CED6C4010C27}" destId="{05E13080-2165-4C29-BD47-B9EEAF52B3BB}" srcOrd="2" destOrd="0" presId="urn:microsoft.com/office/officeart/2018/2/layout/IconVerticalSolidList"/>
    <dgm:cxn modelId="{2B06657A-A221-4C1C-BA73-25A38AE78E21}" type="presParOf" srcId="{05E13080-2165-4C29-BD47-B9EEAF52B3BB}" destId="{1EA37D58-CEF6-436F-9350-9F5F0B3C7ED4}" srcOrd="0" destOrd="0" presId="urn:microsoft.com/office/officeart/2018/2/layout/IconVerticalSolidList"/>
    <dgm:cxn modelId="{21EEF6FD-D298-44ED-A0ED-6713F12A2D95}" type="presParOf" srcId="{05E13080-2165-4C29-BD47-B9EEAF52B3BB}" destId="{17FB396F-4353-42E3-8654-00853FF0B7ED}" srcOrd="1" destOrd="0" presId="urn:microsoft.com/office/officeart/2018/2/layout/IconVerticalSolidList"/>
    <dgm:cxn modelId="{312CAE5D-1417-499F-9B91-58F75DF7E895}" type="presParOf" srcId="{05E13080-2165-4C29-BD47-B9EEAF52B3BB}" destId="{DE2ECA8C-34C0-4CC6-A658-44CD15E9881A}" srcOrd="2" destOrd="0" presId="urn:microsoft.com/office/officeart/2018/2/layout/IconVerticalSolidList"/>
    <dgm:cxn modelId="{376E80C6-AC24-44E2-8312-82CDAD4A0217}" type="presParOf" srcId="{05E13080-2165-4C29-BD47-B9EEAF52B3BB}" destId="{B4DADF1D-6326-450B-9E66-AFBBC29FA384}" srcOrd="3" destOrd="0" presId="urn:microsoft.com/office/officeart/2018/2/layout/IconVerticalSolidList"/>
    <dgm:cxn modelId="{A2EFAFF0-ADEE-4C45-8B91-32801C02F0B7}" type="presParOf" srcId="{DA1D3027-B409-4C99-9888-CED6C4010C27}" destId="{95856A7E-1649-4D58-8739-E89CA2A24280}" srcOrd="3" destOrd="0" presId="urn:microsoft.com/office/officeart/2018/2/layout/IconVerticalSolidList"/>
    <dgm:cxn modelId="{7D5C5BCE-7C8B-4E2C-BDA1-F34638AB1660}" type="presParOf" srcId="{DA1D3027-B409-4C99-9888-CED6C4010C27}" destId="{6A2EA086-F850-46A8-86C3-AAF112751A03}" srcOrd="4" destOrd="0" presId="urn:microsoft.com/office/officeart/2018/2/layout/IconVerticalSolidList"/>
    <dgm:cxn modelId="{BCEFDCBF-2A84-4054-8FFE-553833371AC3}" type="presParOf" srcId="{6A2EA086-F850-46A8-86C3-AAF112751A03}" destId="{7D6CFD34-1565-4B93-9221-56594D26FB61}" srcOrd="0" destOrd="0" presId="urn:microsoft.com/office/officeart/2018/2/layout/IconVerticalSolidList"/>
    <dgm:cxn modelId="{8843D3A3-41B1-498B-8A69-225FAD3C387E}" type="presParOf" srcId="{6A2EA086-F850-46A8-86C3-AAF112751A03}" destId="{8DC5B38F-B67E-47F3-91E5-7543877BE816}" srcOrd="1" destOrd="0" presId="urn:microsoft.com/office/officeart/2018/2/layout/IconVerticalSolidList"/>
    <dgm:cxn modelId="{67361805-C486-4D2F-826D-2894AC476971}" type="presParOf" srcId="{6A2EA086-F850-46A8-86C3-AAF112751A03}" destId="{A053E2F7-B955-4547-BDB7-9CBCA8612FCA}" srcOrd="2" destOrd="0" presId="urn:microsoft.com/office/officeart/2018/2/layout/IconVerticalSolidList"/>
    <dgm:cxn modelId="{41CCDD65-80E6-4691-8E09-7622D86B6458}" type="presParOf" srcId="{6A2EA086-F850-46A8-86C3-AAF112751A03}" destId="{65470668-1839-4A27-8D23-E2EA0BEC336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932FA2-6990-412F-8729-2CFC509F6C54}" type="doc">
      <dgm:prSet loTypeId="urn:microsoft.com/office/officeart/2005/8/layout/chevron2" loCatId="process" qsTypeId="urn:microsoft.com/office/officeart/2005/8/quickstyle/simple1" qsCatId="simple" csTypeId="urn:microsoft.com/office/officeart/2005/8/colors/accent1_3" csCatId="accent1" phldr="1"/>
      <dgm:spPr/>
      <dgm:t>
        <a:bodyPr/>
        <a:lstStyle/>
        <a:p>
          <a:endParaRPr lang="en-ZA"/>
        </a:p>
      </dgm:t>
    </dgm:pt>
    <dgm:pt modelId="{007242AC-A8B7-4718-9EF7-BB264A64C840}">
      <dgm:prSet phldrT="[Text]"/>
      <dgm:spPr/>
      <dgm:t>
        <a:bodyPr/>
        <a:lstStyle/>
        <a:p>
          <a:r>
            <a:rPr lang="en-GB" b="1"/>
            <a:t>2009</a:t>
          </a:r>
          <a:endParaRPr lang="en-ZA" b="1"/>
        </a:p>
      </dgm:t>
    </dgm:pt>
    <dgm:pt modelId="{054DFCF2-6CE6-4564-8FC5-8AB221A55E18}" type="parTrans" cxnId="{68466336-11DE-4CCA-B79A-DD63CC633C81}">
      <dgm:prSet/>
      <dgm:spPr/>
      <dgm:t>
        <a:bodyPr/>
        <a:lstStyle/>
        <a:p>
          <a:endParaRPr lang="en-ZA"/>
        </a:p>
      </dgm:t>
    </dgm:pt>
    <dgm:pt modelId="{0287DD0D-68FB-4948-871B-2AA2F235D0E8}" type="sibTrans" cxnId="{68466336-11DE-4CCA-B79A-DD63CC633C81}">
      <dgm:prSet/>
      <dgm:spPr/>
      <dgm:t>
        <a:bodyPr/>
        <a:lstStyle/>
        <a:p>
          <a:endParaRPr lang="en-ZA"/>
        </a:p>
      </dgm:t>
    </dgm:pt>
    <dgm:pt modelId="{098F580B-EA9D-4573-BBCA-BE8151E58389}">
      <dgm:prSet phldrT="[Text]"/>
      <dgm:spPr/>
      <dgm:t>
        <a:bodyPr/>
        <a:lstStyle/>
        <a:p>
          <a:pPr>
            <a:buClrTx/>
            <a:buSzTx/>
            <a:buFont typeface="Arial" charset="0"/>
            <a:buChar char="•"/>
          </a:pPr>
          <a:r>
            <a:rPr kumimoji="0" lang="en-GB" b="0" i="0" u="none" strike="noStrike" cap="none" spc="0" normalizeH="0" baseline="0" noProof="0">
              <a:ln/>
              <a:effectLst/>
              <a:uLnTx/>
              <a:uFillTx/>
              <a:latin typeface="+mn-lt"/>
              <a:ea typeface="+mn-ea"/>
              <a:cs typeface="+mn-cs"/>
            </a:rPr>
            <a:t>National Children Policy </a:t>
          </a:r>
          <a:endParaRPr lang="en-ZA"/>
        </a:p>
      </dgm:t>
    </dgm:pt>
    <dgm:pt modelId="{C53336EF-32F3-4CEA-B1DD-02774693C453}" type="parTrans" cxnId="{2C75A540-764A-4B11-B52F-3AB3B7BD6A3C}">
      <dgm:prSet/>
      <dgm:spPr/>
      <dgm:t>
        <a:bodyPr/>
        <a:lstStyle/>
        <a:p>
          <a:endParaRPr lang="en-ZA"/>
        </a:p>
      </dgm:t>
    </dgm:pt>
    <dgm:pt modelId="{40DBFB1D-6617-4918-A661-CC1AFB7C7307}" type="sibTrans" cxnId="{2C75A540-764A-4B11-B52F-3AB3B7BD6A3C}">
      <dgm:prSet/>
      <dgm:spPr/>
      <dgm:t>
        <a:bodyPr/>
        <a:lstStyle/>
        <a:p>
          <a:endParaRPr lang="en-ZA"/>
        </a:p>
      </dgm:t>
    </dgm:pt>
    <dgm:pt modelId="{9C2FC102-E381-4CD4-AE52-44D91AEB9B10}">
      <dgm:prSet phldrT="[Text]"/>
      <dgm:spPr/>
      <dgm:t>
        <a:bodyPr/>
        <a:lstStyle/>
        <a:p>
          <a:r>
            <a:rPr lang="en-GB" b="1"/>
            <a:t>2011</a:t>
          </a:r>
          <a:endParaRPr lang="en-ZA" b="1"/>
        </a:p>
      </dgm:t>
    </dgm:pt>
    <dgm:pt modelId="{23260F39-B222-48A7-8E79-EABDB39B7F39}" type="parTrans" cxnId="{7D496DA9-369E-4D5D-88B5-13FD11409AF5}">
      <dgm:prSet/>
      <dgm:spPr/>
      <dgm:t>
        <a:bodyPr/>
        <a:lstStyle/>
        <a:p>
          <a:endParaRPr lang="en-ZA"/>
        </a:p>
      </dgm:t>
    </dgm:pt>
    <dgm:pt modelId="{BC00094E-ED4C-49B2-AEF9-49F1706DBC86}" type="sibTrans" cxnId="{7D496DA9-369E-4D5D-88B5-13FD11409AF5}">
      <dgm:prSet/>
      <dgm:spPr/>
      <dgm:t>
        <a:bodyPr/>
        <a:lstStyle/>
        <a:p>
          <a:endParaRPr lang="en-ZA"/>
        </a:p>
      </dgm:t>
    </dgm:pt>
    <dgm:pt modelId="{F1F64F96-0AF8-474B-8670-13E0A3EDBDB8}">
      <dgm:prSet phldrT="[Text]"/>
      <dgm:spPr/>
      <dgm:t>
        <a:bodyPr/>
        <a:lstStyle/>
        <a:p>
          <a:r>
            <a:rPr lang="en-GB"/>
            <a:t>National Plan for Action for Children 2011-2015</a:t>
          </a:r>
          <a:endParaRPr lang="en-ZA"/>
        </a:p>
      </dgm:t>
    </dgm:pt>
    <dgm:pt modelId="{B57B6BDB-1085-4C4D-AE87-4AA4A5F7114D}" type="parTrans" cxnId="{32E4A43A-DB40-49DD-964A-B692E855EA87}">
      <dgm:prSet/>
      <dgm:spPr/>
      <dgm:t>
        <a:bodyPr/>
        <a:lstStyle/>
        <a:p>
          <a:endParaRPr lang="en-ZA"/>
        </a:p>
      </dgm:t>
    </dgm:pt>
    <dgm:pt modelId="{E64CDA47-F65A-402C-ADD5-D7FB0D28FB6F}" type="sibTrans" cxnId="{32E4A43A-DB40-49DD-964A-B692E855EA87}">
      <dgm:prSet/>
      <dgm:spPr/>
      <dgm:t>
        <a:bodyPr/>
        <a:lstStyle/>
        <a:p>
          <a:endParaRPr lang="en-ZA"/>
        </a:p>
      </dgm:t>
    </dgm:pt>
    <dgm:pt modelId="{AA9536B1-CDE1-4C5B-8A00-6E2905C13392}">
      <dgm:prSet phldrT="[Text]"/>
      <dgm:spPr/>
      <dgm:t>
        <a:bodyPr/>
        <a:lstStyle/>
        <a:p>
          <a:r>
            <a:rPr lang="en-GB" b="1"/>
            <a:t>2012</a:t>
          </a:r>
          <a:endParaRPr lang="en-ZA" b="1"/>
        </a:p>
      </dgm:t>
    </dgm:pt>
    <dgm:pt modelId="{A0D4E874-1F34-4A65-B114-2A2211DFB298}" type="parTrans" cxnId="{A796D062-5F8F-422D-A149-E38265466206}">
      <dgm:prSet/>
      <dgm:spPr/>
      <dgm:t>
        <a:bodyPr/>
        <a:lstStyle/>
        <a:p>
          <a:endParaRPr lang="en-ZA"/>
        </a:p>
      </dgm:t>
    </dgm:pt>
    <dgm:pt modelId="{E8D86C02-7699-405D-BEFD-EBBB7830C1E7}" type="sibTrans" cxnId="{A796D062-5F8F-422D-A149-E38265466206}">
      <dgm:prSet/>
      <dgm:spPr/>
      <dgm:t>
        <a:bodyPr/>
        <a:lstStyle/>
        <a:p>
          <a:endParaRPr lang="en-ZA"/>
        </a:p>
      </dgm:t>
    </dgm:pt>
    <dgm:pt modelId="{07C80EED-D879-47C9-A4DA-40D7C67805F5}">
      <dgm:prSet phldrT="[Text]"/>
      <dgm:spPr/>
      <dgm:t>
        <a:bodyPr/>
        <a:lstStyle/>
        <a:p>
          <a:r>
            <a:rPr lang="en-GB"/>
            <a:t>Child Protection and Welfare Act </a:t>
          </a:r>
          <a:endParaRPr lang="en-ZA"/>
        </a:p>
      </dgm:t>
    </dgm:pt>
    <dgm:pt modelId="{A374674B-EA5A-4FD8-BD91-5085BA08D396}" type="parTrans" cxnId="{AFE8297B-B77C-46DE-842D-11E4D6C00DD6}">
      <dgm:prSet/>
      <dgm:spPr/>
      <dgm:t>
        <a:bodyPr/>
        <a:lstStyle/>
        <a:p>
          <a:endParaRPr lang="en-ZA"/>
        </a:p>
      </dgm:t>
    </dgm:pt>
    <dgm:pt modelId="{65739339-D51E-4D4E-99E0-72E18409CFD7}" type="sibTrans" cxnId="{AFE8297B-B77C-46DE-842D-11E4D6C00DD6}">
      <dgm:prSet/>
      <dgm:spPr/>
      <dgm:t>
        <a:bodyPr/>
        <a:lstStyle/>
        <a:p>
          <a:endParaRPr lang="en-ZA"/>
        </a:p>
      </dgm:t>
    </dgm:pt>
    <dgm:pt modelId="{0AA693EB-AEB9-49D3-A973-5ED46FAB134F}">
      <dgm:prSet phldrT="[Text]"/>
      <dgm:spPr/>
      <dgm:t>
        <a:bodyPr/>
        <a:lstStyle/>
        <a:p>
          <a:r>
            <a:rPr lang="en-GB" b="1"/>
            <a:t>2018</a:t>
          </a:r>
          <a:endParaRPr lang="en-ZA" b="1"/>
        </a:p>
      </dgm:t>
    </dgm:pt>
    <dgm:pt modelId="{15BDE0E5-E188-4AD0-84E2-6394A10A0710}" type="parTrans" cxnId="{A71C330B-0849-4154-AB39-870574F3FA3B}">
      <dgm:prSet/>
      <dgm:spPr/>
      <dgm:t>
        <a:bodyPr/>
        <a:lstStyle/>
        <a:p>
          <a:endParaRPr lang="en-ZA"/>
        </a:p>
      </dgm:t>
    </dgm:pt>
    <dgm:pt modelId="{22ABECE4-C260-40E1-BFF2-E46F886EB3B1}" type="sibTrans" cxnId="{A71C330B-0849-4154-AB39-870574F3FA3B}">
      <dgm:prSet/>
      <dgm:spPr/>
      <dgm:t>
        <a:bodyPr/>
        <a:lstStyle/>
        <a:p>
          <a:endParaRPr lang="en-ZA"/>
        </a:p>
      </dgm:t>
    </dgm:pt>
    <dgm:pt modelId="{805DB462-89B1-49EC-8A1D-0C9D9C21C096}">
      <dgm:prSet/>
      <dgm:spPr/>
      <dgm:t>
        <a:bodyPr/>
        <a:lstStyle/>
        <a:p>
          <a:r>
            <a:rPr kumimoji="0" lang="en-GB" b="0" i="0" u="none" strike="noStrike" cap="none" spc="0" normalizeH="0" baseline="0" noProof="0">
              <a:ln/>
              <a:effectLst/>
              <a:uLnTx/>
              <a:uFillTx/>
              <a:latin typeface="+mn-lt"/>
              <a:ea typeface="+mn-ea"/>
              <a:cs typeface="+mn-cs"/>
            </a:rPr>
            <a:t>National Violence Strategy 2023</a:t>
          </a:r>
        </a:p>
      </dgm:t>
    </dgm:pt>
    <dgm:pt modelId="{2896451B-5211-4953-980C-28A0E1C7A58F}" type="sibTrans" cxnId="{3C847A1C-4385-4583-A2F7-4C9C230B94D2}">
      <dgm:prSet/>
      <dgm:spPr/>
      <dgm:t>
        <a:bodyPr/>
        <a:lstStyle/>
        <a:p>
          <a:endParaRPr lang="en-ZA"/>
        </a:p>
      </dgm:t>
    </dgm:pt>
    <dgm:pt modelId="{A3E6F6A9-2C2B-4459-AA8D-A349FC44F77E}" type="parTrans" cxnId="{3C847A1C-4385-4583-A2F7-4C9C230B94D2}">
      <dgm:prSet/>
      <dgm:spPr/>
      <dgm:t>
        <a:bodyPr/>
        <a:lstStyle/>
        <a:p>
          <a:endParaRPr lang="en-ZA"/>
        </a:p>
      </dgm:t>
    </dgm:pt>
    <dgm:pt modelId="{6E74A40B-2135-4AFA-97E3-F82C17C44107}">
      <dgm:prSet phldrT="[Text]"/>
      <dgm:spPr/>
      <dgm:t>
        <a:bodyPr/>
        <a:lstStyle/>
        <a:p>
          <a:r>
            <a:rPr lang="en-GB"/>
            <a:t>Sexual Offences and Domestic Violence Act (SODV)</a:t>
          </a:r>
          <a:endParaRPr lang="en-ZA"/>
        </a:p>
      </dgm:t>
    </dgm:pt>
    <dgm:pt modelId="{AB8147E8-7680-464C-B3E7-1F83C89A3DD3}" type="parTrans" cxnId="{34098F97-A594-4B32-BF02-A5493A8F8E81}">
      <dgm:prSet/>
      <dgm:spPr/>
      <dgm:t>
        <a:bodyPr/>
        <a:lstStyle/>
        <a:p>
          <a:endParaRPr lang="en-ZA"/>
        </a:p>
      </dgm:t>
    </dgm:pt>
    <dgm:pt modelId="{D7AD10CD-6770-4EFF-B097-A17E6AE635C9}" type="sibTrans" cxnId="{34098F97-A594-4B32-BF02-A5493A8F8E81}">
      <dgm:prSet/>
      <dgm:spPr/>
      <dgm:t>
        <a:bodyPr/>
        <a:lstStyle/>
        <a:p>
          <a:endParaRPr lang="en-ZA"/>
        </a:p>
      </dgm:t>
    </dgm:pt>
    <dgm:pt modelId="{3936FDBD-EEC6-4113-A4CD-D868638C9150}">
      <dgm:prSet phldrT="[Text]"/>
      <dgm:spPr/>
      <dgm:t>
        <a:bodyPr/>
        <a:lstStyle/>
        <a:p>
          <a:r>
            <a:rPr lang="en-GB" b="1"/>
            <a:t>2023</a:t>
          </a:r>
          <a:endParaRPr lang="en-ZA" b="1"/>
        </a:p>
      </dgm:t>
    </dgm:pt>
    <dgm:pt modelId="{9560106C-3A89-4E1C-8C69-86B44870E53B}" type="parTrans" cxnId="{2D4938B1-9069-4203-938D-E5BC611D2396}">
      <dgm:prSet/>
      <dgm:spPr/>
      <dgm:t>
        <a:bodyPr/>
        <a:lstStyle/>
        <a:p>
          <a:endParaRPr lang="en-ZA"/>
        </a:p>
      </dgm:t>
    </dgm:pt>
    <dgm:pt modelId="{C3A117A5-C399-4A6C-929D-BFE12C75D404}" type="sibTrans" cxnId="{2D4938B1-9069-4203-938D-E5BC611D2396}">
      <dgm:prSet/>
      <dgm:spPr/>
      <dgm:t>
        <a:bodyPr/>
        <a:lstStyle/>
        <a:p>
          <a:endParaRPr lang="en-ZA"/>
        </a:p>
      </dgm:t>
    </dgm:pt>
    <dgm:pt modelId="{C9C416C2-8B8C-485B-BF08-8772E5FD1910}">
      <dgm:prSet phldrT="[Text]"/>
      <dgm:spPr/>
      <dgm:t>
        <a:bodyPr/>
        <a:lstStyle/>
        <a:p>
          <a:r>
            <a:rPr lang="en-GB"/>
            <a:t>National Plan for Action for Children 2023-2027</a:t>
          </a:r>
          <a:endParaRPr lang="en-ZA"/>
        </a:p>
      </dgm:t>
    </dgm:pt>
    <dgm:pt modelId="{F20BA8F9-CCE7-4314-8216-A3F82111B329}" type="parTrans" cxnId="{0D430137-1702-4EA9-9C45-2F3CD787ECB0}">
      <dgm:prSet/>
      <dgm:spPr/>
      <dgm:t>
        <a:bodyPr/>
        <a:lstStyle/>
        <a:p>
          <a:endParaRPr lang="en-ZA"/>
        </a:p>
      </dgm:t>
    </dgm:pt>
    <dgm:pt modelId="{46C3BDA8-9B67-47A4-A9DE-F98CE950D321}" type="sibTrans" cxnId="{0D430137-1702-4EA9-9C45-2F3CD787ECB0}">
      <dgm:prSet/>
      <dgm:spPr/>
      <dgm:t>
        <a:bodyPr/>
        <a:lstStyle/>
        <a:p>
          <a:endParaRPr lang="en-ZA"/>
        </a:p>
      </dgm:t>
    </dgm:pt>
    <dgm:pt modelId="{56854C12-7174-44B7-B6B2-BFB78EDB383A}">
      <dgm:prSet phldrT="[Text]"/>
      <dgm:spPr/>
      <dgm:t>
        <a:bodyPr/>
        <a:lstStyle/>
        <a:p>
          <a:r>
            <a:rPr lang="en-GB"/>
            <a:t>Person with disability Act </a:t>
          </a:r>
          <a:endParaRPr lang="en-ZA"/>
        </a:p>
      </dgm:t>
    </dgm:pt>
    <dgm:pt modelId="{07929BA2-9307-4288-AEF8-FB424B795B57}" type="parTrans" cxnId="{B43A6FB5-6F3E-4B66-A2D4-63177C54D2D6}">
      <dgm:prSet/>
      <dgm:spPr/>
      <dgm:t>
        <a:bodyPr/>
        <a:lstStyle/>
        <a:p>
          <a:endParaRPr lang="en-ZA"/>
        </a:p>
      </dgm:t>
    </dgm:pt>
    <dgm:pt modelId="{4E7DFC09-16FF-49F9-B3B5-2B0A7FFED7B3}" type="sibTrans" cxnId="{B43A6FB5-6F3E-4B66-A2D4-63177C54D2D6}">
      <dgm:prSet/>
      <dgm:spPr/>
      <dgm:t>
        <a:bodyPr/>
        <a:lstStyle/>
        <a:p>
          <a:endParaRPr lang="en-ZA"/>
        </a:p>
      </dgm:t>
    </dgm:pt>
    <dgm:pt modelId="{4114C137-655D-405A-B191-EC872CDD62F2}">
      <dgm:prSet phldrT="[Text]"/>
      <dgm:spPr/>
      <dgm:t>
        <a:bodyPr/>
        <a:lstStyle/>
        <a:p>
          <a:r>
            <a:rPr lang="en-GB"/>
            <a:t>National Violence Strategy 2023-2027</a:t>
          </a:r>
          <a:endParaRPr lang="en-ZA"/>
        </a:p>
      </dgm:t>
    </dgm:pt>
    <dgm:pt modelId="{84F297B0-E339-45CD-A55D-5DE6AF890026}" type="parTrans" cxnId="{07AEB86A-C156-4D52-A85D-539A40C96CB3}">
      <dgm:prSet/>
      <dgm:spPr/>
      <dgm:t>
        <a:bodyPr/>
        <a:lstStyle/>
        <a:p>
          <a:endParaRPr lang="en-ZA"/>
        </a:p>
      </dgm:t>
    </dgm:pt>
    <dgm:pt modelId="{90CAB7D8-8CF0-4EA9-A494-0D975DA09776}" type="sibTrans" cxnId="{07AEB86A-C156-4D52-A85D-539A40C96CB3}">
      <dgm:prSet/>
      <dgm:spPr/>
      <dgm:t>
        <a:bodyPr/>
        <a:lstStyle/>
        <a:p>
          <a:endParaRPr lang="en-ZA"/>
        </a:p>
      </dgm:t>
    </dgm:pt>
    <dgm:pt modelId="{B20B81F9-29C3-423B-A9C8-E08E2A95B669}" type="pres">
      <dgm:prSet presAssocID="{B9932FA2-6990-412F-8729-2CFC509F6C54}" presName="linearFlow" presStyleCnt="0">
        <dgm:presLayoutVars>
          <dgm:dir/>
          <dgm:animLvl val="lvl"/>
          <dgm:resizeHandles val="exact"/>
        </dgm:presLayoutVars>
      </dgm:prSet>
      <dgm:spPr/>
    </dgm:pt>
    <dgm:pt modelId="{65C69C21-55E8-4EFA-AB02-E7E6C1183CE3}" type="pres">
      <dgm:prSet presAssocID="{007242AC-A8B7-4718-9EF7-BB264A64C840}" presName="composite" presStyleCnt="0"/>
      <dgm:spPr/>
    </dgm:pt>
    <dgm:pt modelId="{B4B421D6-7106-40E8-A041-83C5FB98551C}" type="pres">
      <dgm:prSet presAssocID="{007242AC-A8B7-4718-9EF7-BB264A64C840}" presName="parentText" presStyleLbl="alignNode1" presStyleIdx="0" presStyleCnt="5">
        <dgm:presLayoutVars>
          <dgm:chMax val="1"/>
          <dgm:bulletEnabled val="1"/>
        </dgm:presLayoutVars>
      </dgm:prSet>
      <dgm:spPr/>
    </dgm:pt>
    <dgm:pt modelId="{A20EC34C-35CC-4636-B9EA-9C2311C1204E}" type="pres">
      <dgm:prSet presAssocID="{007242AC-A8B7-4718-9EF7-BB264A64C840}" presName="descendantText" presStyleLbl="alignAcc1" presStyleIdx="0" presStyleCnt="5">
        <dgm:presLayoutVars>
          <dgm:bulletEnabled val="1"/>
        </dgm:presLayoutVars>
      </dgm:prSet>
      <dgm:spPr/>
    </dgm:pt>
    <dgm:pt modelId="{FFB75B4A-35AF-4E4A-8686-FCA1D6724C3B}" type="pres">
      <dgm:prSet presAssocID="{0287DD0D-68FB-4948-871B-2AA2F235D0E8}" presName="sp" presStyleCnt="0"/>
      <dgm:spPr/>
    </dgm:pt>
    <dgm:pt modelId="{2C808954-260D-44D7-A03F-FFC9126A6FE5}" type="pres">
      <dgm:prSet presAssocID="{9C2FC102-E381-4CD4-AE52-44D91AEB9B10}" presName="composite" presStyleCnt="0"/>
      <dgm:spPr/>
    </dgm:pt>
    <dgm:pt modelId="{545F9AEA-C1C9-4992-B468-8F1338FB3E82}" type="pres">
      <dgm:prSet presAssocID="{9C2FC102-E381-4CD4-AE52-44D91AEB9B10}" presName="parentText" presStyleLbl="alignNode1" presStyleIdx="1" presStyleCnt="5">
        <dgm:presLayoutVars>
          <dgm:chMax val="1"/>
          <dgm:bulletEnabled val="1"/>
        </dgm:presLayoutVars>
      </dgm:prSet>
      <dgm:spPr/>
    </dgm:pt>
    <dgm:pt modelId="{35AF7ABC-88DD-4BAB-B6C8-DE48726E10C5}" type="pres">
      <dgm:prSet presAssocID="{9C2FC102-E381-4CD4-AE52-44D91AEB9B10}" presName="descendantText" presStyleLbl="alignAcc1" presStyleIdx="1" presStyleCnt="5">
        <dgm:presLayoutVars>
          <dgm:bulletEnabled val="1"/>
        </dgm:presLayoutVars>
      </dgm:prSet>
      <dgm:spPr/>
    </dgm:pt>
    <dgm:pt modelId="{1E09B7EB-8ADB-4F3B-B079-4F1C78D854D0}" type="pres">
      <dgm:prSet presAssocID="{BC00094E-ED4C-49B2-AEF9-49F1706DBC86}" presName="sp" presStyleCnt="0"/>
      <dgm:spPr/>
    </dgm:pt>
    <dgm:pt modelId="{08DEFE05-25D1-4939-A054-3A51E8AF51C3}" type="pres">
      <dgm:prSet presAssocID="{AA9536B1-CDE1-4C5B-8A00-6E2905C13392}" presName="composite" presStyleCnt="0"/>
      <dgm:spPr/>
    </dgm:pt>
    <dgm:pt modelId="{6C207646-DB65-4BEF-93D9-9D8FFBD665BF}" type="pres">
      <dgm:prSet presAssocID="{AA9536B1-CDE1-4C5B-8A00-6E2905C13392}" presName="parentText" presStyleLbl="alignNode1" presStyleIdx="2" presStyleCnt="5">
        <dgm:presLayoutVars>
          <dgm:chMax val="1"/>
          <dgm:bulletEnabled val="1"/>
        </dgm:presLayoutVars>
      </dgm:prSet>
      <dgm:spPr/>
    </dgm:pt>
    <dgm:pt modelId="{FBDD94DD-90FF-4966-8213-10707AEE53B6}" type="pres">
      <dgm:prSet presAssocID="{AA9536B1-CDE1-4C5B-8A00-6E2905C13392}" presName="descendantText" presStyleLbl="alignAcc1" presStyleIdx="2" presStyleCnt="5">
        <dgm:presLayoutVars>
          <dgm:bulletEnabled val="1"/>
        </dgm:presLayoutVars>
      </dgm:prSet>
      <dgm:spPr/>
    </dgm:pt>
    <dgm:pt modelId="{20449958-A381-49F8-9398-0B322A827EE5}" type="pres">
      <dgm:prSet presAssocID="{E8D86C02-7699-405D-BEFD-EBBB7830C1E7}" presName="sp" presStyleCnt="0"/>
      <dgm:spPr/>
    </dgm:pt>
    <dgm:pt modelId="{3F441468-74CE-4C6B-B7AD-5F16C638EEA1}" type="pres">
      <dgm:prSet presAssocID="{0AA693EB-AEB9-49D3-A973-5ED46FAB134F}" presName="composite" presStyleCnt="0"/>
      <dgm:spPr/>
    </dgm:pt>
    <dgm:pt modelId="{482DE5A8-1ED9-489E-8DB1-BEFAFF590794}" type="pres">
      <dgm:prSet presAssocID="{0AA693EB-AEB9-49D3-A973-5ED46FAB134F}" presName="parentText" presStyleLbl="alignNode1" presStyleIdx="3" presStyleCnt="5">
        <dgm:presLayoutVars>
          <dgm:chMax val="1"/>
          <dgm:bulletEnabled val="1"/>
        </dgm:presLayoutVars>
      </dgm:prSet>
      <dgm:spPr/>
    </dgm:pt>
    <dgm:pt modelId="{23C2FFB1-266B-4FE9-A9CD-2687F170EB31}" type="pres">
      <dgm:prSet presAssocID="{0AA693EB-AEB9-49D3-A973-5ED46FAB134F}" presName="descendantText" presStyleLbl="alignAcc1" presStyleIdx="3" presStyleCnt="5">
        <dgm:presLayoutVars>
          <dgm:bulletEnabled val="1"/>
        </dgm:presLayoutVars>
      </dgm:prSet>
      <dgm:spPr/>
    </dgm:pt>
    <dgm:pt modelId="{2EF616B2-0093-4730-B277-0C27DDB976DE}" type="pres">
      <dgm:prSet presAssocID="{22ABECE4-C260-40E1-BFF2-E46F886EB3B1}" presName="sp" presStyleCnt="0"/>
      <dgm:spPr/>
    </dgm:pt>
    <dgm:pt modelId="{DE350C5B-CE89-4AAB-A0B2-70DCA45E2F75}" type="pres">
      <dgm:prSet presAssocID="{3936FDBD-EEC6-4113-A4CD-D868638C9150}" presName="composite" presStyleCnt="0"/>
      <dgm:spPr/>
    </dgm:pt>
    <dgm:pt modelId="{7FDD3910-3064-41D7-9B3B-E4A322FF9B23}" type="pres">
      <dgm:prSet presAssocID="{3936FDBD-EEC6-4113-A4CD-D868638C9150}" presName="parentText" presStyleLbl="alignNode1" presStyleIdx="4" presStyleCnt="5">
        <dgm:presLayoutVars>
          <dgm:chMax val="1"/>
          <dgm:bulletEnabled val="1"/>
        </dgm:presLayoutVars>
      </dgm:prSet>
      <dgm:spPr/>
    </dgm:pt>
    <dgm:pt modelId="{F85E3BD2-B296-4702-A62D-A1574789231C}" type="pres">
      <dgm:prSet presAssocID="{3936FDBD-EEC6-4113-A4CD-D868638C9150}" presName="descendantText" presStyleLbl="alignAcc1" presStyleIdx="4" presStyleCnt="5">
        <dgm:presLayoutVars>
          <dgm:bulletEnabled val="1"/>
        </dgm:presLayoutVars>
      </dgm:prSet>
      <dgm:spPr/>
    </dgm:pt>
  </dgm:ptLst>
  <dgm:cxnLst>
    <dgm:cxn modelId="{A71C330B-0849-4154-AB39-870574F3FA3B}" srcId="{B9932FA2-6990-412F-8729-2CFC509F6C54}" destId="{0AA693EB-AEB9-49D3-A973-5ED46FAB134F}" srcOrd="3" destOrd="0" parTransId="{15BDE0E5-E188-4AD0-84E2-6394A10A0710}" sibTransId="{22ABECE4-C260-40E1-BFF2-E46F886EB3B1}"/>
    <dgm:cxn modelId="{3C847A1C-4385-4583-A2F7-4C9C230B94D2}" srcId="{007242AC-A8B7-4718-9EF7-BB264A64C840}" destId="{805DB462-89B1-49EC-8A1D-0C9D9C21C096}" srcOrd="1" destOrd="0" parTransId="{A3E6F6A9-2C2B-4459-AA8D-A349FC44F77E}" sibTransId="{2896451B-5211-4953-980C-28A0E1C7A58F}"/>
    <dgm:cxn modelId="{2FD31A26-DD57-4482-8E39-3AD0BE8B11A2}" type="presOf" srcId="{805DB462-89B1-49EC-8A1D-0C9D9C21C096}" destId="{A20EC34C-35CC-4636-B9EA-9C2311C1204E}" srcOrd="0" destOrd="1" presId="urn:microsoft.com/office/officeart/2005/8/layout/chevron2"/>
    <dgm:cxn modelId="{7EF24F2A-B4C5-44FE-A81F-014D1E252233}" type="presOf" srcId="{AA9536B1-CDE1-4C5B-8A00-6E2905C13392}" destId="{6C207646-DB65-4BEF-93D9-9D8FFBD665BF}" srcOrd="0" destOrd="0" presId="urn:microsoft.com/office/officeart/2005/8/layout/chevron2"/>
    <dgm:cxn modelId="{517DBB2E-4815-41BA-84DF-EA7BCDCBB7D1}" type="presOf" srcId="{07C80EED-D879-47C9-A4DA-40D7C67805F5}" destId="{FBDD94DD-90FF-4966-8213-10707AEE53B6}" srcOrd="0" destOrd="0" presId="urn:microsoft.com/office/officeart/2005/8/layout/chevron2"/>
    <dgm:cxn modelId="{96347C35-40E8-4002-93D1-F518BF0D6B95}" type="presOf" srcId="{6E74A40B-2135-4AFA-97E3-F82C17C44107}" destId="{23C2FFB1-266B-4FE9-A9CD-2687F170EB31}" srcOrd="0" destOrd="0" presId="urn:microsoft.com/office/officeart/2005/8/layout/chevron2"/>
    <dgm:cxn modelId="{68466336-11DE-4CCA-B79A-DD63CC633C81}" srcId="{B9932FA2-6990-412F-8729-2CFC509F6C54}" destId="{007242AC-A8B7-4718-9EF7-BB264A64C840}" srcOrd="0" destOrd="0" parTransId="{054DFCF2-6CE6-4564-8FC5-8AB221A55E18}" sibTransId="{0287DD0D-68FB-4948-871B-2AA2F235D0E8}"/>
    <dgm:cxn modelId="{0D430137-1702-4EA9-9C45-2F3CD787ECB0}" srcId="{3936FDBD-EEC6-4113-A4CD-D868638C9150}" destId="{C9C416C2-8B8C-485B-BF08-8772E5FD1910}" srcOrd="0" destOrd="0" parTransId="{F20BA8F9-CCE7-4314-8216-A3F82111B329}" sibTransId="{46C3BDA8-9B67-47A4-A9DE-F98CE950D321}"/>
    <dgm:cxn modelId="{32E4A43A-DB40-49DD-964A-B692E855EA87}" srcId="{9C2FC102-E381-4CD4-AE52-44D91AEB9B10}" destId="{F1F64F96-0AF8-474B-8670-13E0A3EDBDB8}" srcOrd="0" destOrd="0" parTransId="{B57B6BDB-1085-4C4D-AE87-4AA4A5F7114D}" sibTransId="{E64CDA47-F65A-402C-ADD5-D7FB0D28FB6F}"/>
    <dgm:cxn modelId="{F59B7D3B-26E5-4382-8F51-2CCD3B8ED479}" type="presOf" srcId="{3936FDBD-EEC6-4113-A4CD-D868638C9150}" destId="{7FDD3910-3064-41D7-9B3B-E4A322FF9B23}" srcOrd="0" destOrd="0" presId="urn:microsoft.com/office/officeart/2005/8/layout/chevron2"/>
    <dgm:cxn modelId="{F6CB0A3D-C6EF-4EA2-8E68-2B8DED544B7B}" type="presOf" srcId="{C9C416C2-8B8C-485B-BF08-8772E5FD1910}" destId="{F85E3BD2-B296-4702-A62D-A1574789231C}" srcOrd="0" destOrd="0" presId="urn:microsoft.com/office/officeart/2005/8/layout/chevron2"/>
    <dgm:cxn modelId="{2C75A540-764A-4B11-B52F-3AB3B7BD6A3C}" srcId="{007242AC-A8B7-4718-9EF7-BB264A64C840}" destId="{098F580B-EA9D-4573-BBCA-BE8151E58389}" srcOrd="0" destOrd="0" parTransId="{C53336EF-32F3-4CEA-B1DD-02774693C453}" sibTransId="{40DBFB1D-6617-4918-A661-CC1AFB7C7307}"/>
    <dgm:cxn modelId="{A796D062-5F8F-422D-A149-E38265466206}" srcId="{B9932FA2-6990-412F-8729-2CFC509F6C54}" destId="{AA9536B1-CDE1-4C5B-8A00-6E2905C13392}" srcOrd="2" destOrd="0" parTransId="{A0D4E874-1F34-4A65-B114-2A2211DFB298}" sibTransId="{E8D86C02-7699-405D-BEFD-EBBB7830C1E7}"/>
    <dgm:cxn modelId="{07AEB86A-C156-4D52-A85D-539A40C96CB3}" srcId="{3936FDBD-EEC6-4113-A4CD-D868638C9150}" destId="{4114C137-655D-405A-B191-EC872CDD62F2}" srcOrd="1" destOrd="0" parTransId="{84F297B0-E339-45CD-A55D-5DE6AF890026}" sibTransId="{90CAB7D8-8CF0-4EA9-A494-0D975DA09776}"/>
    <dgm:cxn modelId="{AB01DF6B-763D-458D-96C8-FBBDC98D0B54}" type="presOf" srcId="{0AA693EB-AEB9-49D3-A973-5ED46FAB134F}" destId="{482DE5A8-1ED9-489E-8DB1-BEFAFF590794}" srcOrd="0" destOrd="0" presId="urn:microsoft.com/office/officeart/2005/8/layout/chevron2"/>
    <dgm:cxn modelId="{9958F870-CC30-4C8B-93C5-FF74F2F0663E}" type="presOf" srcId="{F1F64F96-0AF8-474B-8670-13E0A3EDBDB8}" destId="{35AF7ABC-88DD-4BAB-B6C8-DE48726E10C5}" srcOrd="0" destOrd="0" presId="urn:microsoft.com/office/officeart/2005/8/layout/chevron2"/>
    <dgm:cxn modelId="{4F1B8673-31A6-432B-85D7-B9C44DE988C2}" type="presOf" srcId="{9C2FC102-E381-4CD4-AE52-44D91AEB9B10}" destId="{545F9AEA-C1C9-4992-B468-8F1338FB3E82}" srcOrd="0" destOrd="0" presId="urn:microsoft.com/office/officeart/2005/8/layout/chevron2"/>
    <dgm:cxn modelId="{07881475-CE88-43A3-A1D7-FDBF7F519FCA}" type="presOf" srcId="{56854C12-7174-44B7-B6B2-BFB78EDB383A}" destId="{23C2FFB1-266B-4FE9-A9CD-2687F170EB31}" srcOrd="0" destOrd="1" presId="urn:microsoft.com/office/officeart/2005/8/layout/chevron2"/>
    <dgm:cxn modelId="{385D065A-8CC2-42AB-B655-C24F3B6F7202}" type="presOf" srcId="{098F580B-EA9D-4573-BBCA-BE8151E58389}" destId="{A20EC34C-35CC-4636-B9EA-9C2311C1204E}" srcOrd="0" destOrd="0" presId="urn:microsoft.com/office/officeart/2005/8/layout/chevron2"/>
    <dgm:cxn modelId="{AFE8297B-B77C-46DE-842D-11E4D6C00DD6}" srcId="{AA9536B1-CDE1-4C5B-8A00-6E2905C13392}" destId="{07C80EED-D879-47C9-A4DA-40D7C67805F5}" srcOrd="0" destOrd="0" parTransId="{A374674B-EA5A-4FD8-BD91-5085BA08D396}" sibTransId="{65739339-D51E-4D4E-99E0-72E18409CFD7}"/>
    <dgm:cxn modelId="{34098F97-A594-4B32-BF02-A5493A8F8E81}" srcId="{0AA693EB-AEB9-49D3-A973-5ED46FAB134F}" destId="{6E74A40B-2135-4AFA-97E3-F82C17C44107}" srcOrd="0" destOrd="0" parTransId="{AB8147E8-7680-464C-B3E7-1F83C89A3DD3}" sibTransId="{D7AD10CD-6770-4EFF-B097-A17E6AE635C9}"/>
    <dgm:cxn modelId="{BD5CD89F-B12D-4943-ABCD-C5E98E069704}" type="presOf" srcId="{007242AC-A8B7-4718-9EF7-BB264A64C840}" destId="{B4B421D6-7106-40E8-A041-83C5FB98551C}" srcOrd="0" destOrd="0" presId="urn:microsoft.com/office/officeart/2005/8/layout/chevron2"/>
    <dgm:cxn modelId="{7D496DA9-369E-4D5D-88B5-13FD11409AF5}" srcId="{B9932FA2-6990-412F-8729-2CFC509F6C54}" destId="{9C2FC102-E381-4CD4-AE52-44D91AEB9B10}" srcOrd="1" destOrd="0" parTransId="{23260F39-B222-48A7-8E79-EABDB39B7F39}" sibTransId="{BC00094E-ED4C-49B2-AEF9-49F1706DBC86}"/>
    <dgm:cxn modelId="{4AE493AE-1BD8-4C62-83B6-EA411C04C000}" type="presOf" srcId="{4114C137-655D-405A-B191-EC872CDD62F2}" destId="{F85E3BD2-B296-4702-A62D-A1574789231C}" srcOrd="0" destOrd="1" presId="urn:microsoft.com/office/officeart/2005/8/layout/chevron2"/>
    <dgm:cxn modelId="{2D4938B1-9069-4203-938D-E5BC611D2396}" srcId="{B9932FA2-6990-412F-8729-2CFC509F6C54}" destId="{3936FDBD-EEC6-4113-A4CD-D868638C9150}" srcOrd="4" destOrd="0" parTransId="{9560106C-3A89-4E1C-8C69-86B44870E53B}" sibTransId="{C3A117A5-C399-4A6C-929D-BFE12C75D404}"/>
    <dgm:cxn modelId="{B43A6FB5-6F3E-4B66-A2D4-63177C54D2D6}" srcId="{0AA693EB-AEB9-49D3-A973-5ED46FAB134F}" destId="{56854C12-7174-44B7-B6B2-BFB78EDB383A}" srcOrd="1" destOrd="0" parTransId="{07929BA2-9307-4288-AEF8-FB424B795B57}" sibTransId="{4E7DFC09-16FF-49F9-B3B5-2B0A7FFED7B3}"/>
    <dgm:cxn modelId="{DA73C5E7-3606-4155-B5BF-1A8550AD69C9}" type="presOf" srcId="{B9932FA2-6990-412F-8729-2CFC509F6C54}" destId="{B20B81F9-29C3-423B-A9C8-E08E2A95B669}" srcOrd="0" destOrd="0" presId="urn:microsoft.com/office/officeart/2005/8/layout/chevron2"/>
    <dgm:cxn modelId="{55677371-1DB2-446B-9E13-3C6A20E263FE}" type="presParOf" srcId="{B20B81F9-29C3-423B-A9C8-E08E2A95B669}" destId="{65C69C21-55E8-4EFA-AB02-E7E6C1183CE3}" srcOrd="0" destOrd="0" presId="urn:microsoft.com/office/officeart/2005/8/layout/chevron2"/>
    <dgm:cxn modelId="{763D9149-4A4C-492F-830C-7ABC7E6D8389}" type="presParOf" srcId="{65C69C21-55E8-4EFA-AB02-E7E6C1183CE3}" destId="{B4B421D6-7106-40E8-A041-83C5FB98551C}" srcOrd="0" destOrd="0" presId="urn:microsoft.com/office/officeart/2005/8/layout/chevron2"/>
    <dgm:cxn modelId="{C406BA5D-6497-4235-9377-DD5EED65ADF4}" type="presParOf" srcId="{65C69C21-55E8-4EFA-AB02-E7E6C1183CE3}" destId="{A20EC34C-35CC-4636-B9EA-9C2311C1204E}" srcOrd="1" destOrd="0" presId="urn:microsoft.com/office/officeart/2005/8/layout/chevron2"/>
    <dgm:cxn modelId="{62DD9545-1FED-4322-8407-9D1D28E45510}" type="presParOf" srcId="{B20B81F9-29C3-423B-A9C8-E08E2A95B669}" destId="{FFB75B4A-35AF-4E4A-8686-FCA1D6724C3B}" srcOrd="1" destOrd="0" presId="urn:microsoft.com/office/officeart/2005/8/layout/chevron2"/>
    <dgm:cxn modelId="{F1E7A970-C67E-4EE9-A8E9-93C57732CC06}" type="presParOf" srcId="{B20B81F9-29C3-423B-A9C8-E08E2A95B669}" destId="{2C808954-260D-44D7-A03F-FFC9126A6FE5}" srcOrd="2" destOrd="0" presId="urn:microsoft.com/office/officeart/2005/8/layout/chevron2"/>
    <dgm:cxn modelId="{37F2B891-BD7D-4080-810F-0373A0D6A82A}" type="presParOf" srcId="{2C808954-260D-44D7-A03F-FFC9126A6FE5}" destId="{545F9AEA-C1C9-4992-B468-8F1338FB3E82}" srcOrd="0" destOrd="0" presId="urn:microsoft.com/office/officeart/2005/8/layout/chevron2"/>
    <dgm:cxn modelId="{400B5E3A-D9FF-441C-9EC6-CAA21211978A}" type="presParOf" srcId="{2C808954-260D-44D7-A03F-FFC9126A6FE5}" destId="{35AF7ABC-88DD-4BAB-B6C8-DE48726E10C5}" srcOrd="1" destOrd="0" presId="urn:microsoft.com/office/officeart/2005/8/layout/chevron2"/>
    <dgm:cxn modelId="{0CF8F764-FEED-49E6-831E-9601376FADD8}" type="presParOf" srcId="{B20B81F9-29C3-423B-A9C8-E08E2A95B669}" destId="{1E09B7EB-8ADB-4F3B-B079-4F1C78D854D0}" srcOrd="3" destOrd="0" presId="urn:microsoft.com/office/officeart/2005/8/layout/chevron2"/>
    <dgm:cxn modelId="{9CB58A61-B06F-4740-AD9B-47C6DEC0E67F}" type="presParOf" srcId="{B20B81F9-29C3-423B-A9C8-E08E2A95B669}" destId="{08DEFE05-25D1-4939-A054-3A51E8AF51C3}" srcOrd="4" destOrd="0" presId="urn:microsoft.com/office/officeart/2005/8/layout/chevron2"/>
    <dgm:cxn modelId="{BD317328-5BC0-4B33-AED0-CF79BC1AB694}" type="presParOf" srcId="{08DEFE05-25D1-4939-A054-3A51E8AF51C3}" destId="{6C207646-DB65-4BEF-93D9-9D8FFBD665BF}" srcOrd="0" destOrd="0" presId="urn:microsoft.com/office/officeart/2005/8/layout/chevron2"/>
    <dgm:cxn modelId="{BFEB5662-78FD-421C-9461-4A75FDCC1EEC}" type="presParOf" srcId="{08DEFE05-25D1-4939-A054-3A51E8AF51C3}" destId="{FBDD94DD-90FF-4966-8213-10707AEE53B6}" srcOrd="1" destOrd="0" presId="urn:microsoft.com/office/officeart/2005/8/layout/chevron2"/>
    <dgm:cxn modelId="{8E40968E-BD5B-41FA-9A35-BB167C26A3E5}" type="presParOf" srcId="{B20B81F9-29C3-423B-A9C8-E08E2A95B669}" destId="{20449958-A381-49F8-9398-0B322A827EE5}" srcOrd="5" destOrd="0" presId="urn:microsoft.com/office/officeart/2005/8/layout/chevron2"/>
    <dgm:cxn modelId="{D8D2D95B-12D9-48BD-A83F-04F86329BC16}" type="presParOf" srcId="{B20B81F9-29C3-423B-A9C8-E08E2A95B669}" destId="{3F441468-74CE-4C6B-B7AD-5F16C638EEA1}" srcOrd="6" destOrd="0" presId="urn:microsoft.com/office/officeart/2005/8/layout/chevron2"/>
    <dgm:cxn modelId="{79B067A0-64B7-4BE8-8E2C-955D2B663268}" type="presParOf" srcId="{3F441468-74CE-4C6B-B7AD-5F16C638EEA1}" destId="{482DE5A8-1ED9-489E-8DB1-BEFAFF590794}" srcOrd="0" destOrd="0" presId="urn:microsoft.com/office/officeart/2005/8/layout/chevron2"/>
    <dgm:cxn modelId="{A63321D1-D014-443F-9A96-3A47C516D93B}" type="presParOf" srcId="{3F441468-74CE-4C6B-B7AD-5F16C638EEA1}" destId="{23C2FFB1-266B-4FE9-A9CD-2687F170EB31}" srcOrd="1" destOrd="0" presId="urn:microsoft.com/office/officeart/2005/8/layout/chevron2"/>
    <dgm:cxn modelId="{527CE461-B603-454C-883F-2898BC4DD045}" type="presParOf" srcId="{B20B81F9-29C3-423B-A9C8-E08E2A95B669}" destId="{2EF616B2-0093-4730-B277-0C27DDB976DE}" srcOrd="7" destOrd="0" presId="urn:microsoft.com/office/officeart/2005/8/layout/chevron2"/>
    <dgm:cxn modelId="{699AE0D1-492C-445C-BD33-339BE05CB990}" type="presParOf" srcId="{B20B81F9-29C3-423B-A9C8-E08E2A95B669}" destId="{DE350C5B-CE89-4AAB-A0B2-70DCA45E2F75}" srcOrd="8" destOrd="0" presId="urn:microsoft.com/office/officeart/2005/8/layout/chevron2"/>
    <dgm:cxn modelId="{42D2F081-89B1-49DA-A997-A109FA693051}" type="presParOf" srcId="{DE350C5B-CE89-4AAB-A0B2-70DCA45E2F75}" destId="{7FDD3910-3064-41D7-9B3B-E4A322FF9B23}" srcOrd="0" destOrd="0" presId="urn:microsoft.com/office/officeart/2005/8/layout/chevron2"/>
    <dgm:cxn modelId="{917C45C8-C326-4690-992D-88E2D3C75865}" type="presParOf" srcId="{DE350C5B-CE89-4AAB-A0B2-70DCA45E2F75}" destId="{F85E3BD2-B296-4702-A62D-A1574789231C}"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1D1D3A-D08E-4EDD-8514-5FD887D115A1}" type="doc">
      <dgm:prSet loTypeId="urn:microsoft.com/office/officeart/2016/7/layout/VerticalSolidActionList" loCatId="List" qsTypeId="urn:microsoft.com/office/officeart/2005/8/quickstyle/simple4" qsCatId="simple" csTypeId="urn:microsoft.com/office/officeart/2005/8/colors/colorful5" csCatId="colorful" phldr="1"/>
      <dgm:spPr/>
      <dgm:t>
        <a:bodyPr/>
        <a:lstStyle/>
        <a:p>
          <a:endParaRPr lang="en-US"/>
        </a:p>
      </dgm:t>
    </dgm:pt>
    <dgm:pt modelId="{0751765C-DF4A-4593-AE3E-1990229F4025}">
      <dgm:prSet custT="1"/>
      <dgm:spPr>
        <a:xfrm>
          <a:off x="1238884" y="0"/>
          <a:ext cx="4955539" cy="763501"/>
        </a:xfrm>
        <a:prstGeom prst="rect">
          <a:avLst/>
        </a:prstGeom>
        <a:solidFill>
          <a:srgbClr val="4BACC6">
            <a:tint val="40000"/>
            <a:alpha val="90000"/>
            <a:hueOff val="0"/>
            <a:satOff val="0"/>
            <a:lumOff val="0"/>
            <a:alphaOff val="0"/>
          </a:srgbClr>
        </a:solidFill>
        <a:ln w="9525" cap="flat" cmpd="sng" algn="ctr">
          <a:solidFill>
            <a:srgbClr val="4BACC6">
              <a:tint val="40000"/>
              <a:alpha val="90000"/>
              <a:hueOff val="0"/>
              <a:satOff val="0"/>
              <a:lumOff val="0"/>
              <a:alphaOff val="0"/>
            </a:srgbClr>
          </a:solidFill>
          <a:prstDash val="solid"/>
        </a:ln>
        <a:effectLst/>
      </dgm:spPr>
      <dgm:t>
        <a:bodyPr/>
        <a:lstStyle/>
        <a:p>
          <a:pPr>
            <a:buNone/>
          </a:pPr>
          <a:r>
            <a:rPr lang="en-US" sz="1600" b="0">
              <a:solidFill>
                <a:sysClr val="windowText" lastClr="000000">
                  <a:hueOff val="0"/>
                  <a:satOff val="0"/>
                  <a:lumOff val="0"/>
                  <a:alphaOff val="0"/>
                </a:sysClr>
              </a:solidFill>
              <a:latin typeface="Calibri"/>
              <a:ea typeface="+mn-ea"/>
              <a:cs typeface="+mn-cs"/>
            </a:rPr>
            <a:t>Magnitude and nature of violence against children </a:t>
          </a:r>
        </a:p>
        <a:p>
          <a:pPr>
            <a:buNone/>
          </a:pPr>
          <a:r>
            <a:rPr lang="en-US" sz="1200">
              <a:solidFill>
                <a:sysClr val="windowText" lastClr="000000">
                  <a:hueOff val="0"/>
                  <a:satOff val="0"/>
                  <a:lumOff val="0"/>
                  <a:alphaOff val="0"/>
                </a:sysClr>
              </a:solidFill>
              <a:latin typeface="Calibri"/>
              <a:ea typeface="+mn-ea"/>
              <a:cs typeface="+mn-cs"/>
            </a:rPr>
            <a:t>Physical, Sexual, Emotional</a:t>
          </a:r>
          <a:endParaRPr lang="en-US" sz="1200" b="0">
            <a:solidFill>
              <a:sysClr val="windowText" lastClr="000000">
                <a:hueOff val="0"/>
                <a:satOff val="0"/>
                <a:lumOff val="0"/>
                <a:alphaOff val="0"/>
              </a:sysClr>
            </a:solidFill>
            <a:latin typeface="Calibri"/>
            <a:ea typeface="+mn-ea"/>
            <a:cs typeface="+mn-cs"/>
          </a:endParaRPr>
        </a:p>
      </dgm:t>
    </dgm:pt>
    <dgm:pt modelId="{E0459954-21D1-45C6-BA88-A1630A8BEA4A}" type="parTrans" cxnId="{CE8CBFFB-3BC4-4771-98F6-819182CA545A}">
      <dgm:prSet/>
      <dgm:spPr/>
      <dgm:t>
        <a:bodyPr/>
        <a:lstStyle/>
        <a:p>
          <a:endParaRPr lang="en-US" sz="1600">
            <a:latin typeface="+mj-lt"/>
          </a:endParaRPr>
        </a:p>
      </dgm:t>
    </dgm:pt>
    <dgm:pt modelId="{4679C6C6-B0FF-47B0-9B6A-0E97AA4C07A1}" type="sibTrans" cxnId="{CE8CBFFB-3BC4-4771-98F6-819182CA545A}">
      <dgm:prSet/>
      <dgm:spPr/>
      <dgm:t>
        <a:bodyPr/>
        <a:lstStyle/>
        <a:p>
          <a:endParaRPr lang="en-US" sz="1600">
            <a:latin typeface="+mj-lt"/>
          </a:endParaRPr>
        </a:p>
      </dgm:t>
    </dgm:pt>
    <dgm:pt modelId="{00A4B5A1-5B01-4ED9-BE45-FA9C26BC9ED7}">
      <dgm:prSet custT="1"/>
      <dgm:spPr>
        <a:xfrm>
          <a:off x="0" y="809899"/>
          <a:ext cx="1238884" cy="763501"/>
        </a:xfrm>
        <a:prstGeom prst="rect">
          <a:avLst/>
        </a:prstGeom>
        <a:gradFill rotWithShape="0">
          <a:gsLst>
            <a:gs pos="0">
              <a:srgbClr val="4BACC6">
                <a:hueOff val="-1986775"/>
                <a:satOff val="7962"/>
                <a:lumOff val="1726"/>
                <a:alphaOff val="0"/>
                <a:shade val="51000"/>
                <a:satMod val="130000"/>
              </a:srgbClr>
            </a:gs>
            <a:gs pos="80000">
              <a:srgbClr val="4BACC6">
                <a:hueOff val="-1986775"/>
                <a:satOff val="7962"/>
                <a:lumOff val="1726"/>
                <a:alphaOff val="0"/>
                <a:shade val="93000"/>
                <a:satMod val="130000"/>
              </a:srgbClr>
            </a:gs>
            <a:gs pos="100000">
              <a:srgbClr val="4BACC6">
                <a:hueOff val="-1986775"/>
                <a:satOff val="7962"/>
                <a:lumOff val="1726"/>
                <a:alphaOff val="0"/>
                <a:shade val="94000"/>
                <a:satMod val="135000"/>
              </a:srgbClr>
            </a:gs>
          </a:gsLst>
          <a:lin ang="16200000" scaled="0"/>
        </a:gradFill>
        <a:ln w="9525" cap="flat" cmpd="sng" algn="ctr">
          <a:solidFill>
            <a:srgbClr val="4BACC6">
              <a:hueOff val="-1986775"/>
              <a:satOff val="7962"/>
              <a:lumOff val="1726"/>
              <a:alphaOff val="0"/>
            </a:srgbClr>
          </a:solidFill>
          <a:prstDash val="solid"/>
        </a:ln>
        <a:effectLst>
          <a:outerShdw blurRad="40000" dist="23000" dir="5400000" rotWithShape="0">
            <a:srgbClr val="000000">
              <a:alpha val="35000"/>
            </a:srgbClr>
          </a:outerShdw>
        </a:effectLst>
      </dgm:spPr>
      <dgm:t>
        <a:bodyPr/>
        <a:lstStyle/>
        <a:p>
          <a:pPr>
            <a:buNone/>
          </a:pPr>
          <a:r>
            <a:rPr lang="en-US" sz="1600" b="1">
              <a:solidFill>
                <a:srgbClr val="1F497D"/>
              </a:solidFill>
              <a:latin typeface="Calibri"/>
              <a:ea typeface="+mn-ea"/>
              <a:cs typeface="+mn-cs"/>
            </a:rPr>
            <a:t>Examine</a:t>
          </a:r>
        </a:p>
      </dgm:t>
    </dgm:pt>
    <dgm:pt modelId="{DFC30202-3D65-4103-B361-65C384BA4229}" type="parTrans" cxnId="{D517A186-428B-40AA-948E-81FFB517802A}">
      <dgm:prSet/>
      <dgm:spPr/>
      <dgm:t>
        <a:bodyPr/>
        <a:lstStyle/>
        <a:p>
          <a:endParaRPr lang="en-US" sz="1600">
            <a:latin typeface="+mj-lt"/>
          </a:endParaRPr>
        </a:p>
      </dgm:t>
    </dgm:pt>
    <dgm:pt modelId="{5B70FB60-FC6D-4009-94DC-3F67B8D218E9}" type="sibTrans" cxnId="{D517A186-428B-40AA-948E-81FFB517802A}">
      <dgm:prSet/>
      <dgm:spPr/>
      <dgm:t>
        <a:bodyPr/>
        <a:lstStyle/>
        <a:p>
          <a:endParaRPr lang="en-US" sz="1600">
            <a:latin typeface="+mj-lt"/>
          </a:endParaRPr>
        </a:p>
      </dgm:t>
    </dgm:pt>
    <dgm:pt modelId="{5EA2533B-6F32-4598-999F-0ADBFE3B71BE}">
      <dgm:prSet custT="1"/>
      <dgm:spPr>
        <a:xfrm>
          <a:off x="1224030" y="809899"/>
          <a:ext cx="4955539" cy="763501"/>
        </a:xfrm>
        <a:prstGeom prst="rect">
          <a:avLst/>
        </a:prstGeom>
        <a:solidFill>
          <a:srgbClr val="4BACC6">
            <a:tint val="40000"/>
            <a:alpha val="90000"/>
            <a:hueOff val="-2148096"/>
            <a:satOff val="9651"/>
            <a:lumOff val="663"/>
            <a:alphaOff val="0"/>
          </a:srgbClr>
        </a:solidFill>
        <a:ln w="9525" cap="flat" cmpd="sng" algn="ctr">
          <a:solidFill>
            <a:srgbClr val="4BACC6">
              <a:tint val="40000"/>
              <a:alpha val="90000"/>
              <a:hueOff val="-2148096"/>
              <a:satOff val="9651"/>
              <a:lumOff val="663"/>
              <a:alphaOff val="0"/>
            </a:srgbClr>
          </a:solidFill>
          <a:prstDash val="solid"/>
        </a:ln>
        <a:effectLst/>
      </dgm:spPr>
      <dgm:t>
        <a:bodyPr/>
        <a:lstStyle/>
        <a:p>
          <a:pPr>
            <a:buNone/>
          </a:pPr>
          <a:r>
            <a:rPr lang="en-US" sz="1600" b="0">
              <a:solidFill>
                <a:sysClr val="windowText" lastClr="000000">
                  <a:hueOff val="0"/>
                  <a:satOff val="0"/>
                  <a:lumOff val="0"/>
                  <a:alphaOff val="0"/>
                </a:sysClr>
              </a:solidFill>
              <a:latin typeface="Calibri"/>
              <a:ea typeface="+mn-ea"/>
              <a:cs typeface="+mn-cs"/>
            </a:rPr>
            <a:t>Examine health consequences </a:t>
          </a:r>
          <a:r>
            <a:rPr lang="en-US" sz="1200" b="0">
              <a:solidFill>
                <a:sysClr val="windowText" lastClr="000000">
                  <a:hueOff val="0"/>
                  <a:satOff val="0"/>
                  <a:lumOff val="0"/>
                  <a:alphaOff val="0"/>
                </a:sysClr>
              </a:solidFill>
              <a:latin typeface="Calibri"/>
              <a:ea typeface="+mn-ea"/>
              <a:cs typeface="+mn-cs"/>
            </a:rPr>
            <a:t>(</a:t>
          </a:r>
          <a:r>
            <a:rPr lang="en-US" sz="1200">
              <a:solidFill>
                <a:sysClr val="windowText" lastClr="000000">
                  <a:hueOff val="0"/>
                  <a:satOff val="0"/>
                  <a:lumOff val="0"/>
                  <a:alphaOff val="0"/>
                </a:sysClr>
              </a:solidFill>
              <a:latin typeface="Calibri"/>
              <a:ea typeface="+mn-ea"/>
              <a:cs typeface="+mn-cs"/>
            </a:rPr>
            <a:t>Mental health, substance use, STIs, health risk behaviors (e.g., condom use)</a:t>
          </a:r>
        </a:p>
      </dgm:t>
    </dgm:pt>
    <dgm:pt modelId="{41396760-DA54-4A48-8E8C-DFA74D27A497}" type="parTrans" cxnId="{AAB7FE6A-2A66-48E4-BA38-BA333D39E54E}">
      <dgm:prSet/>
      <dgm:spPr/>
      <dgm:t>
        <a:bodyPr/>
        <a:lstStyle/>
        <a:p>
          <a:endParaRPr lang="en-US" sz="1600">
            <a:latin typeface="+mj-lt"/>
          </a:endParaRPr>
        </a:p>
      </dgm:t>
    </dgm:pt>
    <dgm:pt modelId="{654E3D3D-7C69-425F-ACF7-F4735C7B0D58}" type="sibTrans" cxnId="{AAB7FE6A-2A66-48E4-BA38-BA333D39E54E}">
      <dgm:prSet/>
      <dgm:spPr/>
      <dgm:t>
        <a:bodyPr/>
        <a:lstStyle/>
        <a:p>
          <a:endParaRPr lang="en-US" sz="1600">
            <a:latin typeface="+mj-lt"/>
          </a:endParaRPr>
        </a:p>
      </dgm:t>
    </dgm:pt>
    <dgm:pt modelId="{AD879536-1672-47B5-8EA3-0CDD018B7B71}">
      <dgm:prSet custT="1"/>
      <dgm:spPr>
        <a:xfrm>
          <a:off x="0" y="1619211"/>
          <a:ext cx="1238884" cy="763501"/>
        </a:xfrm>
        <a:prstGeom prst="rect">
          <a:avLst/>
        </a:prstGeom>
        <a:gradFill rotWithShape="0">
          <a:gsLst>
            <a:gs pos="0">
              <a:srgbClr val="4BACC6">
                <a:hueOff val="-3973551"/>
                <a:satOff val="15924"/>
                <a:lumOff val="3451"/>
                <a:alphaOff val="0"/>
                <a:shade val="51000"/>
                <a:satMod val="130000"/>
              </a:srgbClr>
            </a:gs>
            <a:gs pos="80000">
              <a:srgbClr val="4BACC6">
                <a:hueOff val="-3973551"/>
                <a:satOff val="15924"/>
                <a:lumOff val="3451"/>
                <a:alphaOff val="0"/>
                <a:shade val="93000"/>
                <a:satMod val="130000"/>
              </a:srgbClr>
            </a:gs>
            <a:gs pos="100000">
              <a:srgbClr val="4BACC6">
                <a:hueOff val="-3973551"/>
                <a:satOff val="15924"/>
                <a:lumOff val="3451"/>
                <a:alphaOff val="0"/>
                <a:shade val="94000"/>
                <a:satMod val="135000"/>
              </a:srgbClr>
            </a:gs>
          </a:gsLst>
          <a:lin ang="16200000" scaled="0"/>
        </a:gradFill>
        <a:ln w="9525" cap="flat" cmpd="sng" algn="ctr">
          <a:solidFill>
            <a:srgbClr val="4BACC6">
              <a:hueOff val="-3973551"/>
              <a:satOff val="15924"/>
              <a:lumOff val="3451"/>
              <a:alphaOff val="0"/>
            </a:srgbClr>
          </a:solidFill>
          <a:prstDash val="solid"/>
        </a:ln>
        <a:effectLst>
          <a:outerShdw blurRad="40000" dist="23000" dir="5400000" rotWithShape="0">
            <a:srgbClr val="000000">
              <a:alpha val="35000"/>
            </a:srgbClr>
          </a:outerShdw>
        </a:effectLst>
      </dgm:spPr>
      <dgm:t>
        <a:bodyPr/>
        <a:lstStyle/>
        <a:p>
          <a:pPr>
            <a:buNone/>
          </a:pPr>
          <a:r>
            <a:rPr lang="en-US" sz="1600" b="1">
              <a:solidFill>
                <a:srgbClr val="1F497D"/>
              </a:solidFill>
              <a:latin typeface="Calibri"/>
              <a:ea typeface="+mn-ea"/>
              <a:cs typeface="+mn-cs"/>
            </a:rPr>
            <a:t>Identify</a:t>
          </a:r>
        </a:p>
      </dgm:t>
    </dgm:pt>
    <dgm:pt modelId="{C1588FD0-CB61-4D66-9A83-E6CB3F514760}" type="parTrans" cxnId="{4DB23768-975C-458A-884F-3403BFAE244E}">
      <dgm:prSet/>
      <dgm:spPr/>
      <dgm:t>
        <a:bodyPr/>
        <a:lstStyle/>
        <a:p>
          <a:endParaRPr lang="en-US" sz="1600">
            <a:latin typeface="+mj-lt"/>
          </a:endParaRPr>
        </a:p>
      </dgm:t>
    </dgm:pt>
    <dgm:pt modelId="{23161D87-1394-4395-9444-E0E7B839015C}" type="sibTrans" cxnId="{4DB23768-975C-458A-884F-3403BFAE244E}">
      <dgm:prSet/>
      <dgm:spPr/>
      <dgm:t>
        <a:bodyPr/>
        <a:lstStyle/>
        <a:p>
          <a:endParaRPr lang="en-US" sz="1600">
            <a:latin typeface="+mj-lt"/>
          </a:endParaRPr>
        </a:p>
      </dgm:t>
    </dgm:pt>
    <dgm:pt modelId="{6ABBABD6-885A-4308-9027-CB37FD57C005}">
      <dgm:prSet custT="1"/>
      <dgm:spPr>
        <a:xfrm>
          <a:off x="1233161" y="1619211"/>
          <a:ext cx="4955539" cy="763501"/>
        </a:xfrm>
        <a:prstGeom prst="rect">
          <a:avLst/>
        </a:prstGeom>
        <a:solidFill>
          <a:srgbClr val="4BACC6">
            <a:tint val="40000"/>
            <a:alpha val="90000"/>
            <a:hueOff val="-4296193"/>
            <a:satOff val="19301"/>
            <a:lumOff val="1327"/>
            <a:alphaOff val="0"/>
          </a:srgbClr>
        </a:solidFill>
        <a:ln w="9525" cap="flat" cmpd="sng" algn="ctr">
          <a:solidFill>
            <a:srgbClr val="4BACC6">
              <a:tint val="40000"/>
              <a:alpha val="90000"/>
              <a:hueOff val="-4296193"/>
              <a:satOff val="19301"/>
              <a:lumOff val="1327"/>
              <a:alphaOff val="0"/>
            </a:srgbClr>
          </a:solidFill>
          <a:prstDash val="solid"/>
        </a:ln>
        <a:effectLst/>
      </dgm:spPr>
      <dgm:t>
        <a:bodyPr/>
        <a:lstStyle/>
        <a:p>
          <a:pPr>
            <a:buNone/>
          </a:pPr>
          <a:r>
            <a:rPr lang="en-US" sz="1600" b="0">
              <a:solidFill>
                <a:sysClr val="windowText" lastClr="000000">
                  <a:hueOff val="0"/>
                  <a:satOff val="0"/>
                  <a:lumOff val="0"/>
                  <a:alphaOff val="0"/>
                </a:sysClr>
              </a:solidFill>
              <a:latin typeface="Calibri"/>
              <a:ea typeface="+mn-ea"/>
              <a:cs typeface="+mn-cs"/>
            </a:rPr>
            <a:t>Potential risk and protective factors</a:t>
          </a:r>
        </a:p>
        <a:p>
          <a:pPr>
            <a:buNone/>
          </a:pPr>
          <a:r>
            <a:rPr lang="en-US" sz="1200">
              <a:solidFill>
                <a:sysClr val="windowText" lastClr="000000">
                  <a:hueOff val="0"/>
                  <a:satOff val="0"/>
                  <a:lumOff val="0"/>
                  <a:alphaOff val="0"/>
                </a:sysClr>
              </a:solidFill>
              <a:latin typeface="Calibri"/>
              <a:ea typeface="+mn-ea"/>
              <a:cs typeface="+mn-cs"/>
            </a:rPr>
            <a:t>Family connectedness, friends, community</a:t>
          </a:r>
          <a:endParaRPr lang="en-US" sz="1200" b="0">
            <a:solidFill>
              <a:sysClr val="windowText" lastClr="000000">
                <a:hueOff val="0"/>
                <a:satOff val="0"/>
                <a:lumOff val="0"/>
                <a:alphaOff val="0"/>
              </a:sysClr>
            </a:solidFill>
            <a:latin typeface="Calibri"/>
            <a:ea typeface="+mn-ea"/>
            <a:cs typeface="+mn-cs"/>
          </a:endParaRPr>
        </a:p>
      </dgm:t>
    </dgm:pt>
    <dgm:pt modelId="{AA521D3A-F631-4597-84A5-B94C418270FC}" type="parTrans" cxnId="{7A1E3DF8-AC09-4191-A631-BC2B0F6F7B43}">
      <dgm:prSet/>
      <dgm:spPr/>
      <dgm:t>
        <a:bodyPr/>
        <a:lstStyle/>
        <a:p>
          <a:endParaRPr lang="en-US" sz="1600">
            <a:latin typeface="+mj-lt"/>
          </a:endParaRPr>
        </a:p>
      </dgm:t>
    </dgm:pt>
    <dgm:pt modelId="{2E0F47A4-94FA-498F-B2E3-9948FD66C8E7}" type="sibTrans" cxnId="{7A1E3DF8-AC09-4191-A631-BC2B0F6F7B43}">
      <dgm:prSet/>
      <dgm:spPr/>
      <dgm:t>
        <a:bodyPr/>
        <a:lstStyle/>
        <a:p>
          <a:endParaRPr lang="en-US" sz="1600">
            <a:latin typeface="+mj-lt"/>
          </a:endParaRPr>
        </a:p>
      </dgm:t>
    </dgm:pt>
    <dgm:pt modelId="{22B88FF9-A663-4AFB-9989-058439221B13}">
      <dgm:prSet custT="1"/>
      <dgm:spPr>
        <a:xfrm>
          <a:off x="0" y="2428523"/>
          <a:ext cx="1238884" cy="763501"/>
        </a:xfrm>
        <a:prstGeom prst="rect">
          <a:avLst/>
        </a:prstGeom>
        <a:gradFill rotWithShape="0">
          <a:gsLst>
            <a:gs pos="0">
              <a:srgbClr val="4BACC6">
                <a:hueOff val="-5960326"/>
                <a:satOff val="23887"/>
                <a:lumOff val="5177"/>
                <a:alphaOff val="0"/>
                <a:shade val="51000"/>
                <a:satMod val="130000"/>
              </a:srgbClr>
            </a:gs>
            <a:gs pos="80000">
              <a:srgbClr val="4BACC6">
                <a:hueOff val="-5960326"/>
                <a:satOff val="23887"/>
                <a:lumOff val="5177"/>
                <a:alphaOff val="0"/>
                <a:shade val="93000"/>
                <a:satMod val="130000"/>
              </a:srgbClr>
            </a:gs>
            <a:gs pos="100000">
              <a:srgbClr val="4BACC6">
                <a:hueOff val="-5960326"/>
                <a:satOff val="23887"/>
                <a:lumOff val="5177"/>
                <a:alphaOff val="0"/>
                <a:shade val="94000"/>
                <a:satMod val="135000"/>
              </a:srgbClr>
            </a:gs>
          </a:gsLst>
          <a:lin ang="16200000" scaled="0"/>
        </a:gradFill>
        <a:ln w="9525" cap="flat" cmpd="sng" algn="ctr">
          <a:solidFill>
            <a:srgbClr val="4BACC6">
              <a:hueOff val="-5960326"/>
              <a:satOff val="23887"/>
              <a:lumOff val="5177"/>
              <a:alphaOff val="0"/>
            </a:srgbClr>
          </a:solidFill>
          <a:prstDash val="solid"/>
        </a:ln>
        <a:effectLst>
          <a:outerShdw blurRad="40000" dist="23000" dir="5400000" rotWithShape="0">
            <a:srgbClr val="000000">
              <a:alpha val="35000"/>
            </a:srgbClr>
          </a:outerShdw>
        </a:effectLst>
      </dgm:spPr>
      <dgm:t>
        <a:bodyPr/>
        <a:lstStyle/>
        <a:p>
          <a:pPr>
            <a:buNone/>
          </a:pPr>
          <a:r>
            <a:rPr lang="en-US" sz="1600" b="1">
              <a:solidFill>
                <a:srgbClr val="1F497D"/>
              </a:solidFill>
              <a:latin typeface="Calibri"/>
              <a:ea typeface="+mn-ea"/>
              <a:cs typeface="+mn-cs"/>
            </a:rPr>
            <a:t>Assess</a:t>
          </a:r>
        </a:p>
      </dgm:t>
    </dgm:pt>
    <dgm:pt modelId="{B3B737F5-A5C8-474C-859F-528AF1F33126}" type="parTrans" cxnId="{6F385E12-3DA9-4091-9598-588882B9F8A2}">
      <dgm:prSet/>
      <dgm:spPr/>
      <dgm:t>
        <a:bodyPr/>
        <a:lstStyle/>
        <a:p>
          <a:endParaRPr lang="en-US" sz="1600">
            <a:latin typeface="+mj-lt"/>
          </a:endParaRPr>
        </a:p>
      </dgm:t>
    </dgm:pt>
    <dgm:pt modelId="{665B8D7E-1209-4316-9FC4-F5922A953B94}" type="sibTrans" cxnId="{6F385E12-3DA9-4091-9598-588882B9F8A2}">
      <dgm:prSet/>
      <dgm:spPr/>
      <dgm:t>
        <a:bodyPr/>
        <a:lstStyle/>
        <a:p>
          <a:endParaRPr lang="en-US" sz="1600">
            <a:latin typeface="+mj-lt"/>
          </a:endParaRPr>
        </a:p>
      </dgm:t>
    </dgm:pt>
    <dgm:pt modelId="{7B4C481F-C789-4275-A1D5-E67F588323BD}">
      <dgm:prSet custT="1"/>
      <dgm:spPr>
        <a:xfrm>
          <a:off x="1238884" y="2428523"/>
          <a:ext cx="4955539" cy="763501"/>
        </a:xfrm>
        <a:prstGeom prst="rect">
          <a:avLst/>
        </a:prstGeom>
        <a:solidFill>
          <a:srgbClr val="4BACC6">
            <a:tint val="40000"/>
            <a:alpha val="90000"/>
            <a:hueOff val="-6444289"/>
            <a:satOff val="28952"/>
            <a:lumOff val="1990"/>
            <a:alphaOff val="0"/>
          </a:srgbClr>
        </a:solidFill>
        <a:ln w="9525" cap="flat" cmpd="sng" algn="ctr">
          <a:solidFill>
            <a:srgbClr val="4BACC6">
              <a:tint val="40000"/>
              <a:alpha val="90000"/>
              <a:hueOff val="-6444289"/>
              <a:satOff val="28952"/>
              <a:lumOff val="1990"/>
              <a:alphaOff val="0"/>
            </a:srgbClr>
          </a:solidFill>
          <a:prstDash val="solid"/>
        </a:ln>
        <a:effectLst/>
      </dgm:spPr>
      <dgm:t>
        <a:bodyPr/>
        <a:lstStyle/>
        <a:p>
          <a:pPr>
            <a:buNone/>
          </a:pPr>
          <a:r>
            <a:rPr lang="en-US" sz="1600" b="0">
              <a:solidFill>
                <a:sysClr val="windowText" lastClr="000000">
                  <a:hueOff val="0"/>
                  <a:satOff val="0"/>
                  <a:lumOff val="0"/>
                  <a:alphaOff val="0"/>
                </a:sysClr>
              </a:solidFill>
              <a:latin typeface="Calibri"/>
              <a:ea typeface="+mn-ea"/>
              <a:cs typeface="+mn-cs"/>
            </a:rPr>
            <a:t>Knowledge and utilization of services</a:t>
          </a:r>
        </a:p>
      </dgm:t>
    </dgm:pt>
    <dgm:pt modelId="{1AC21377-D89A-4EC1-80E1-B4DDE108A4D7}" type="parTrans" cxnId="{39862D6B-9E71-435B-B930-CE89A17674CB}">
      <dgm:prSet/>
      <dgm:spPr/>
      <dgm:t>
        <a:bodyPr/>
        <a:lstStyle/>
        <a:p>
          <a:endParaRPr lang="en-US" sz="1600">
            <a:latin typeface="+mj-lt"/>
          </a:endParaRPr>
        </a:p>
      </dgm:t>
    </dgm:pt>
    <dgm:pt modelId="{F584D889-B737-4D7D-B77B-3C983E2FE6F7}" type="sibTrans" cxnId="{39862D6B-9E71-435B-B930-CE89A17674CB}">
      <dgm:prSet/>
      <dgm:spPr/>
      <dgm:t>
        <a:bodyPr/>
        <a:lstStyle/>
        <a:p>
          <a:endParaRPr lang="en-US" sz="1600">
            <a:latin typeface="+mj-lt"/>
          </a:endParaRPr>
        </a:p>
      </dgm:t>
    </dgm:pt>
    <dgm:pt modelId="{78D9750D-AEA8-49A2-91E4-6C395097BB3B}">
      <dgm:prSet custT="1"/>
      <dgm:spPr>
        <a:xfrm>
          <a:off x="0" y="3246920"/>
          <a:ext cx="1238884" cy="763501"/>
        </a:xfrm>
        <a:prstGeom prst="rect">
          <a:avLst/>
        </a:prstGeom>
        <a:gradFill rotWithShape="0">
          <a:gsLst>
            <a:gs pos="0">
              <a:srgbClr val="4BACC6">
                <a:hueOff val="-7947101"/>
                <a:satOff val="31849"/>
                <a:lumOff val="6902"/>
                <a:alphaOff val="0"/>
                <a:shade val="51000"/>
                <a:satMod val="130000"/>
              </a:srgbClr>
            </a:gs>
            <a:gs pos="80000">
              <a:srgbClr val="4BACC6">
                <a:hueOff val="-7947101"/>
                <a:satOff val="31849"/>
                <a:lumOff val="6902"/>
                <a:alphaOff val="0"/>
                <a:shade val="93000"/>
                <a:satMod val="130000"/>
              </a:srgbClr>
            </a:gs>
            <a:gs pos="100000">
              <a:srgbClr val="4BACC6">
                <a:hueOff val="-7947101"/>
                <a:satOff val="31849"/>
                <a:lumOff val="6902"/>
                <a:alphaOff val="0"/>
                <a:shade val="94000"/>
                <a:satMod val="135000"/>
              </a:srgbClr>
            </a:gs>
          </a:gsLst>
          <a:lin ang="16200000" scaled="0"/>
        </a:gradFill>
        <a:ln w="9525" cap="flat" cmpd="sng" algn="ctr">
          <a:solidFill>
            <a:srgbClr val="4BACC6">
              <a:hueOff val="-7947101"/>
              <a:satOff val="31849"/>
              <a:lumOff val="6902"/>
              <a:alphaOff val="0"/>
            </a:srgbClr>
          </a:solidFill>
          <a:prstDash val="solid"/>
        </a:ln>
        <a:effectLst>
          <a:outerShdw blurRad="40000" dist="23000" dir="5400000" rotWithShape="0">
            <a:srgbClr val="000000">
              <a:alpha val="35000"/>
            </a:srgbClr>
          </a:outerShdw>
        </a:effectLst>
      </dgm:spPr>
      <dgm:t>
        <a:bodyPr/>
        <a:lstStyle/>
        <a:p>
          <a:pPr>
            <a:buNone/>
          </a:pPr>
          <a:r>
            <a:rPr lang="en-US" sz="1600" b="1">
              <a:solidFill>
                <a:srgbClr val="1F497D"/>
              </a:solidFill>
              <a:latin typeface="Calibri"/>
              <a:ea typeface="+mn-ea"/>
              <a:cs typeface="+mn-cs"/>
            </a:rPr>
            <a:t>Estimate</a:t>
          </a:r>
        </a:p>
      </dgm:t>
    </dgm:pt>
    <dgm:pt modelId="{01BE7168-C60C-4851-94F4-AA3613DF5E77}" type="parTrans" cxnId="{36DE6388-C63F-4C74-9B57-EC86C712920B}">
      <dgm:prSet/>
      <dgm:spPr/>
      <dgm:t>
        <a:bodyPr/>
        <a:lstStyle/>
        <a:p>
          <a:endParaRPr lang="en-US" sz="1600">
            <a:latin typeface="+mj-lt"/>
          </a:endParaRPr>
        </a:p>
      </dgm:t>
    </dgm:pt>
    <dgm:pt modelId="{EE54CAD4-FC12-4B83-8C5F-46935B735483}" type="sibTrans" cxnId="{36DE6388-C63F-4C74-9B57-EC86C712920B}">
      <dgm:prSet/>
      <dgm:spPr/>
      <dgm:t>
        <a:bodyPr/>
        <a:lstStyle/>
        <a:p>
          <a:endParaRPr lang="en-US" sz="1600">
            <a:latin typeface="+mj-lt"/>
          </a:endParaRPr>
        </a:p>
      </dgm:t>
    </dgm:pt>
    <dgm:pt modelId="{2B2E286B-EF75-4AE7-AFF4-FB19D752F230}">
      <dgm:prSet custT="1"/>
      <dgm:spPr>
        <a:xfrm>
          <a:off x="1238884" y="3237834"/>
          <a:ext cx="4955539" cy="763501"/>
        </a:xfrm>
        <a:prstGeom prst="rect">
          <a:avLst/>
        </a:prstGeom>
        <a:solidFill>
          <a:srgbClr val="4BACC6">
            <a:tint val="40000"/>
            <a:alpha val="90000"/>
            <a:hueOff val="-8592385"/>
            <a:satOff val="38602"/>
            <a:lumOff val="2654"/>
            <a:alphaOff val="0"/>
          </a:srgbClr>
        </a:solidFill>
        <a:ln w="9525" cap="flat" cmpd="sng" algn="ctr">
          <a:solidFill>
            <a:srgbClr val="4BACC6">
              <a:tint val="40000"/>
              <a:alpha val="90000"/>
              <a:hueOff val="-8592385"/>
              <a:satOff val="38602"/>
              <a:lumOff val="2654"/>
              <a:alphaOff val="0"/>
            </a:srgbClr>
          </a:solidFill>
          <a:prstDash val="solid"/>
        </a:ln>
        <a:effectLst/>
      </dgm:spPr>
      <dgm:t>
        <a:bodyPr/>
        <a:lstStyle/>
        <a:p>
          <a:pPr>
            <a:buNone/>
          </a:pPr>
          <a:r>
            <a:rPr lang="en-GB" sz="1600" b="0">
              <a:solidFill>
                <a:sysClr val="windowText" lastClr="000000">
                  <a:hueOff val="0"/>
                  <a:satOff val="0"/>
                  <a:lumOff val="0"/>
                  <a:alphaOff val="0"/>
                </a:sysClr>
              </a:solidFill>
              <a:latin typeface="Calibri"/>
              <a:ea typeface="+mn-ea"/>
              <a:cs typeface="+mn-cs"/>
            </a:rPr>
            <a:t>HIV Prevalence</a:t>
          </a:r>
          <a:endParaRPr lang="en-US" sz="1600">
            <a:solidFill>
              <a:sysClr val="windowText" lastClr="000000">
                <a:hueOff val="0"/>
                <a:satOff val="0"/>
                <a:lumOff val="0"/>
                <a:alphaOff val="0"/>
              </a:sysClr>
            </a:solidFill>
            <a:latin typeface="Calibri"/>
            <a:ea typeface="+mn-ea"/>
            <a:cs typeface="+mn-cs"/>
          </a:endParaRPr>
        </a:p>
      </dgm:t>
    </dgm:pt>
    <dgm:pt modelId="{49B0B5E8-C65F-4EF1-936C-A36F141E7DC7}" type="parTrans" cxnId="{063F19D5-0F1C-4CCF-821B-25C42565109B}">
      <dgm:prSet/>
      <dgm:spPr/>
      <dgm:t>
        <a:bodyPr/>
        <a:lstStyle/>
        <a:p>
          <a:endParaRPr lang="en-US" sz="1600">
            <a:latin typeface="+mj-lt"/>
          </a:endParaRPr>
        </a:p>
      </dgm:t>
    </dgm:pt>
    <dgm:pt modelId="{2BAB1282-8C8F-4C2F-8831-F6336C159CB4}" type="sibTrans" cxnId="{063F19D5-0F1C-4CCF-821B-25C42565109B}">
      <dgm:prSet/>
      <dgm:spPr/>
      <dgm:t>
        <a:bodyPr/>
        <a:lstStyle/>
        <a:p>
          <a:endParaRPr lang="en-US" sz="1600">
            <a:latin typeface="+mj-lt"/>
          </a:endParaRPr>
        </a:p>
      </dgm:t>
    </dgm:pt>
    <dgm:pt modelId="{74BE314F-12D0-49E4-8625-6F503BF182C1}">
      <dgm:prSet custT="1"/>
      <dgm:spPr>
        <a:xfrm>
          <a:off x="0" y="4047146"/>
          <a:ext cx="1238884" cy="763501"/>
        </a:xfrm>
        <a:prstGeom prst="rect">
          <a:avLst/>
        </a:prstGeom>
        <a:gradFill rotWithShape="0">
          <a:gsLst>
            <a:gs pos="0">
              <a:srgbClr val="4BACC6">
                <a:hueOff val="-9933876"/>
                <a:satOff val="39811"/>
                <a:lumOff val="8628"/>
                <a:alphaOff val="0"/>
                <a:shade val="51000"/>
                <a:satMod val="130000"/>
              </a:srgbClr>
            </a:gs>
            <a:gs pos="80000">
              <a:srgbClr val="4BACC6">
                <a:hueOff val="-9933876"/>
                <a:satOff val="39811"/>
                <a:lumOff val="8628"/>
                <a:alphaOff val="0"/>
                <a:shade val="93000"/>
                <a:satMod val="130000"/>
              </a:srgbClr>
            </a:gs>
            <a:gs pos="100000">
              <a:srgbClr val="4BACC6">
                <a:hueOff val="-9933876"/>
                <a:satOff val="39811"/>
                <a:lumOff val="8628"/>
                <a:alphaOff val="0"/>
                <a:shade val="94000"/>
                <a:satMod val="135000"/>
              </a:srgbClr>
            </a:gs>
          </a:gsLst>
          <a:lin ang="16200000" scaled="0"/>
        </a:gradFill>
        <a:ln w="9525" cap="flat" cmpd="sng" algn="ctr">
          <a:solidFill>
            <a:srgbClr val="4BACC6">
              <a:hueOff val="-9933876"/>
              <a:satOff val="39811"/>
              <a:lumOff val="8628"/>
              <a:alphaOff val="0"/>
            </a:srgbClr>
          </a:solidFill>
          <a:prstDash val="solid"/>
        </a:ln>
        <a:effectLst>
          <a:outerShdw blurRad="40000" dist="23000" dir="5400000" rotWithShape="0">
            <a:srgbClr val="000000">
              <a:alpha val="35000"/>
            </a:srgbClr>
          </a:outerShdw>
        </a:effectLst>
      </dgm:spPr>
      <dgm:t>
        <a:bodyPr/>
        <a:lstStyle/>
        <a:p>
          <a:pPr>
            <a:buNone/>
          </a:pPr>
          <a:r>
            <a:rPr lang="en-US" sz="1600" b="1">
              <a:solidFill>
                <a:srgbClr val="1F497D"/>
              </a:solidFill>
              <a:latin typeface="Calibri"/>
              <a:ea typeface="+mn-ea"/>
              <a:cs typeface="+mn-cs"/>
            </a:rPr>
            <a:t>Help</a:t>
          </a:r>
        </a:p>
      </dgm:t>
    </dgm:pt>
    <dgm:pt modelId="{88012E28-EB3D-4FA0-8B2A-47A6259D43FB}" type="parTrans" cxnId="{834FC256-A5B5-4867-A39E-BCE138DC0386}">
      <dgm:prSet/>
      <dgm:spPr/>
      <dgm:t>
        <a:bodyPr/>
        <a:lstStyle/>
        <a:p>
          <a:endParaRPr lang="en-US" sz="1600">
            <a:latin typeface="+mj-lt"/>
          </a:endParaRPr>
        </a:p>
      </dgm:t>
    </dgm:pt>
    <dgm:pt modelId="{33B7A928-7D6E-4DCB-A2AE-B747AE206D0E}" type="sibTrans" cxnId="{834FC256-A5B5-4867-A39E-BCE138DC0386}">
      <dgm:prSet/>
      <dgm:spPr/>
      <dgm:t>
        <a:bodyPr/>
        <a:lstStyle/>
        <a:p>
          <a:endParaRPr lang="en-US" sz="1600">
            <a:latin typeface="+mj-lt"/>
          </a:endParaRPr>
        </a:p>
      </dgm:t>
    </dgm:pt>
    <dgm:pt modelId="{E3F6CA3F-FF99-4A80-A579-F4ED961BF6A5}">
      <dgm:prSet custT="1"/>
      <dgm:spPr>
        <a:xfrm>
          <a:off x="1238884" y="4047146"/>
          <a:ext cx="4955539" cy="763501"/>
        </a:xfrm>
        <a:prstGeom prst="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dgm:spPr>
      <dgm:t>
        <a:bodyPr/>
        <a:lstStyle/>
        <a:p>
          <a:pPr>
            <a:buNone/>
          </a:pPr>
          <a:r>
            <a:rPr lang="en-US" sz="1600">
              <a:solidFill>
                <a:sysClr val="windowText" lastClr="000000">
                  <a:hueOff val="0"/>
                  <a:satOff val="0"/>
                  <a:lumOff val="0"/>
                  <a:alphaOff val="0"/>
                </a:sysClr>
              </a:solidFill>
              <a:latin typeface="Calibri"/>
              <a:ea typeface="+mn-ea"/>
              <a:cs typeface="+mn-cs"/>
            </a:rPr>
            <a:t>Help guide prevention programs and policies</a:t>
          </a:r>
        </a:p>
        <a:p>
          <a:pPr>
            <a:buNone/>
          </a:pPr>
          <a:r>
            <a:rPr lang="en-US" sz="1600">
              <a:solidFill>
                <a:sysClr val="windowText" lastClr="000000">
                  <a:hueOff val="0"/>
                  <a:satOff val="0"/>
                  <a:lumOff val="0"/>
                  <a:alphaOff val="0"/>
                </a:sysClr>
              </a:solidFill>
              <a:latin typeface="Calibri"/>
              <a:ea typeface="+mn-ea"/>
              <a:cs typeface="+mn-cs"/>
            </a:rPr>
            <a:t>INSPIRE Indicators </a:t>
          </a:r>
        </a:p>
      </dgm:t>
    </dgm:pt>
    <dgm:pt modelId="{AF813F33-1A99-4059-89B2-211E8B1A4FC1}" type="parTrans" cxnId="{F008362A-59DF-4094-84BA-497FF2CCF01F}">
      <dgm:prSet/>
      <dgm:spPr/>
      <dgm:t>
        <a:bodyPr/>
        <a:lstStyle/>
        <a:p>
          <a:endParaRPr lang="en-US" sz="1600">
            <a:latin typeface="+mj-lt"/>
          </a:endParaRPr>
        </a:p>
      </dgm:t>
    </dgm:pt>
    <dgm:pt modelId="{231415F6-AA2C-4900-99FE-813B1C35F5A7}" type="sibTrans" cxnId="{F008362A-59DF-4094-84BA-497FF2CCF01F}">
      <dgm:prSet/>
      <dgm:spPr/>
      <dgm:t>
        <a:bodyPr/>
        <a:lstStyle/>
        <a:p>
          <a:endParaRPr lang="en-US" sz="1600">
            <a:latin typeface="+mj-lt"/>
          </a:endParaRPr>
        </a:p>
      </dgm:t>
    </dgm:pt>
    <dgm:pt modelId="{3782A14C-7EEE-40CE-85A0-AACB65EFF92A}">
      <dgm:prSet custT="1"/>
      <dgm:spPr>
        <a:xfrm>
          <a:off x="1238884" y="2428523"/>
          <a:ext cx="4955539" cy="763501"/>
        </a:xfrm>
        <a:prstGeom prst="rect">
          <a:avLst/>
        </a:prstGeom>
        <a:solidFill>
          <a:srgbClr val="4BACC6">
            <a:tint val="40000"/>
            <a:alpha val="90000"/>
            <a:hueOff val="-6444289"/>
            <a:satOff val="28952"/>
            <a:lumOff val="1990"/>
            <a:alphaOff val="0"/>
          </a:srgbClr>
        </a:solidFill>
        <a:ln w="9525" cap="flat" cmpd="sng" algn="ctr">
          <a:solidFill>
            <a:srgbClr val="4BACC6">
              <a:tint val="40000"/>
              <a:alpha val="90000"/>
              <a:hueOff val="-6444289"/>
              <a:satOff val="28952"/>
              <a:lumOff val="1990"/>
              <a:alphaOff val="0"/>
            </a:srgbClr>
          </a:solidFill>
          <a:prstDash val="solid"/>
        </a:ln>
        <a:effectLst/>
      </dgm:spPr>
      <dgm:t>
        <a:bodyPr/>
        <a:lstStyle/>
        <a:p>
          <a:pPr>
            <a:buNone/>
          </a:pPr>
          <a:r>
            <a:rPr lang="en-US" sz="1200">
              <a:solidFill>
                <a:sysClr val="windowText" lastClr="000000">
                  <a:hueOff val="0"/>
                  <a:satOff val="0"/>
                  <a:lumOff val="0"/>
                  <a:alphaOff val="0"/>
                </a:sysClr>
              </a:solidFill>
              <a:latin typeface="Calibri"/>
              <a:ea typeface="+mn-ea"/>
              <a:cs typeface="+mn-cs"/>
            </a:rPr>
            <a:t>Post-violence care, HIV testing</a:t>
          </a:r>
        </a:p>
      </dgm:t>
    </dgm:pt>
    <dgm:pt modelId="{944FB5FB-B101-4A7C-95D3-008F8F71D2F0}" type="sibTrans" cxnId="{4210DF02-82F6-4C9F-903C-F55B71874132}">
      <dgm:prSet/>
      <dgm:spPr/>
      <dgm:t>
        <a:bodyPr/>
        <a:lstStyle/>
        <a:p>
          <a:endParaRPr lang="en-US" sz="1600">
            <a:latin typeface="+mj-lt"/>
          </a:endParaRPr>
        </a:p>
      </dgm:t>
    </dgm:pt>
    <dgm:pt modelId="{2D92867F-853B-4EE1-9337-DBBA996C2CC8}" type="parTrans" cxnId="{4210DF02-82F6-4C9F-903C-F55B71874132}">
      <dgm:prSet/>
      <dgm:spPr/>
      <dgm:t>
        <a:bodyPr/>
        <a:lstStyle/>
        <a:p>
          <a:endParaRPr lang="en-US" sz="1600">
            <a:latin typeface="+mj-lt"/>
          </a:endParaRPr>
        </a:p>
      </dgm:t>
    </dgm:pt>
    <dgm:pt modelId="{EADF1B87-FDE1-40F3-91CD-9967448AAC64}">
      <dgm:prSet custT="1"/>
      <dgm:spPr>
        <a:xfrm>
          <a:off x="1224030" y="809899"/>
          <a:ext cx="4955539" cy="763501"/>
        </a:xfrm>
        <a:prstGeom prst="rect">
          <a:avLst/>
        </a:prstGeom>
        <a:solidFill>
          <a:srgbClr val="4BACC6">
            <a:tint val="40000"/>
            <a:alpha val="90000"/>
            <a:hueOff val="-2148096"/>
            <a:satOff val="9651"/>
            <a:lumOff val="663"/>
            <a:alphaOff val="0"/>
          </a:srgbClr>
        </a:solidFill>
        <a:ln w="9525" cap="flat" cmpd="sng" algn="ctr">
          <a:solidFill>
            <a:srgbClr val="4BACC6">
              <a:tint val="40000"/>
              <a:alpha val="90000"/>
              <a:hueOff val="-2148096"/>
              <a:satOff val="9651"/>
              <a:lumOff val="663"/>
              <a:alphaOff val="0"/>
            </a:srgbClr>
          </a:solidFill>
          <a:prstDash val="solid"/>
        </a:ln>
        <a:effectLst/>
      </dgm:spPr>
      <dgm:t>
        <a:bodyPr/>
        <a:lstStyle/>
        <a:p>
          <a:pPr>
            <a:buNone/>
          </a:pPr>
          <a:r>
            <a:rPr lang="en-US" sz="1600" b="0">
              <a:solidFill>
                <a:sysClr val="windowText" lastClr="000000">
                  <a:hueOff val="0"/>
                  <a:satOff val="0"/>
                  <a:lumOff val="0"/>
                  <a:alphaOff val="0"/>
                </a:sysClr>
              </a:solidFill>
              <a:latin typeface="Calibri"/>
              <a:ea typeface="+mn-ea"/>
              <a:cs typeface="+mn-cs"/>
            </a:rPr>
            <a:t>Association between HIV and violence against children </a:t>
          </a:r>
        </a:p>
      </dgm:t>
    </dgm:pt>
    <dgm:pt modelId="{EA27B231-FEBC-4491-BE81-3CB49DAB414D}" type="parTrans" cxnId="{8E6257C5-C884-4349-8D95-02D83C25C4B3}">
      <dgm:prSet/>
      <dgm:spPr/>
      <dgm:t>
        <a:bodyPr/>
        <a:lstStyle/>
        <a:p>
          <a:endParaRPr lang="en-ZA" sz="1600">
            <a:latin typeface="+mj-lt"/>
          </a:endParaRPr>
        </a:p>
      </dgm:t>
    </dgm:pt>
    <dgm:pt modelId="{0A04D9D6-2386-422B-8501-8CC6D62EAB01}" type="sibTrans" cxnId="{8E6257C5-C884-4349-8D95-02D83C25C4B3}">
      <dgm:prSet/>
      <dgm:spPr/>
      <dgm:t>
        <a:bodyPr/>
        <a:lstStyle/>
        <a:p>
          <a:endParaRPr lang="en-ZA" sz="1600">
            <a:latin typeface="+mj-lt"/>
          </a:endParaRPr>
        </a:p>
      </dgm:t>
    </dgm:pt>
    <dgm:pt modelId="{1BEB91F3-99A7-4E5A-ADAB-E1E885F4861E}">
      <dgm:prSet custT="1"/>
      <dgm:spPr>
        <a:xfrm>
          <a:off x="0" y="587"/>
          <a:ext cx="1238884" cy="763501"/>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dgm:spPr>
      <dgm:t>
        <a:bodyPr/>
        <a:lstStyle/>
        <a:p>
          <a:pPr>
            <a:buNone/>
          </a:pPr>
          <a:r>
            <a:rPr lang="en-US" sz="1600" b="1">
              <a:solidFill>
                <a:srgbClr val="1F497D"/>
              </a:solidFill>
              <a:latin typeface="Calibri"/>
              <a:ea typeface="+mn-ea"/>
              <a:cs typeface="Arial" panose="020B0604020202020204" pitchFamily="34" charset="0"/>
            </a:rPr>
            <a:t>Describe</a:t>
          </a:r>
        </a:p>
      </dgm:t>
    </dgm:pt>
    <dgm:pt modelId="{E5AB98EE-829F-43B2-B00F-1AC8400FA47C}" type="sibTrans" cxnId="{B71111DA-E82E-42EF-A82D-80915900898D}">
      <dgm:prSet/>
      <dgm:spPr/>
      <dgm:t>
        <a:bodyPr/>
        <a:lstStyle/>
        <a:p>
          <a:endParaRPr lang="en-US" sz="1600">
            <a:latin typeface="+mj-lt"/>
          </a:endParaRPr>
        </a:p>
      </dgm:t>
    </dgm:pt>
    <dgm:pt modelId="{EAEE5EAB-200F-4415-AB70-E94B7EDD99BA}" type="parTrans" cxnId="{B71111DA-E82E-42EF-A82D-80915900898D}">
      <dgm:prSet/>
      <dgm:spPr/>
      <dgm:t>
        <a:bodyPr/>
        <a:lstStyle/>
        <a:p>
          <a:endParaRPr lang="en-US" sz="1600">
            <a:latin typeface="+mj-lt"/>
          </a:endParaRPr>
        </a:p>
      </dgm:t>
    </dgm:pt>
    <dgm:pt modelId="{2A197463-7860-421B-A055-1EC53AAB9FAF}" type="pres">
      <dgm:prSet presAssocID="{A91D1D3A-D08E-4EDD-8514-5FD887D115A1}" presName="Name0" presStyleCnt="0">
        <dgm:presLayoutVars>
          <dgm:dir/>
          <dgm:animLvl val="lvl"/>
          <dgm:resizeHandles val="exact"/>
        </dgm:presLayoutVars>
      </dgm:prSet>
      <dgm:spPr/>
    </dgm:pt>
    <dgm:pt modelId="{864E5B13-D02C-4CFF-BB87-822CB0FB0E7F}" type="pres">
      <dgm:prSet presAssocID="{1BEB91F3-99A7-4E5A-ADAB-E1E885F4861E}" presName="linNode" presStyleCnt="0"/>
      <dgm:spPr/>
    </dgm:pt>
    <dgm:pt modelId="{8C5630CA-6D4A-4373-A4DD-B1A16C67EDCC}" type="pres">
      <dgm:prSet presAssocID="{1BEB91F3-99A7-4E5A-ADAB-E1E885F4861E}" presName="parentText" presStyleLbl="alignNode1" presStyleIdx="0" presStyleCnt="6">
        <dgm:presLayoutVars>
          <dgm:chMax val="1"/>
          <dgm:bulletEnabled/>
        </dgm:presLayoutVars>
      </dgm:prSet>
      <dgm:spPr/>
    </dgm:pt>
    <dgm:pt modelId="{DCA84CEA-1B7F-4263-A903-C19A31FD43F5}" type="pres">
      <dgm:prSet presAssocID="{1BEB91F3-99A7-4E5A-ADAB-E1E885F4861E}" presName="descendantText" presStyleLbl="alignAccFollowNode1" presStyleIdx="0" presStyleCnt="6" custLinFactNeighborX="-3972" custLinFactNeighborY="-7121">
        <dgm:presLayoutVars>
          <dgm:bulletEnabled/>
        </dgm:presLayoutVars>
      </dgm:prSet>
      <dgm:spPr/>
    </dgm:pt>
    <dgm:pt modelId="{29EAE69A-4DCD-4979-96C6-8936F82C450F}" type="pres">
      <dgm:prSet presAssocID="{E5AB98EE-829F-43B2-B00F-1AC8400FA47C}" presName="sp" presStyleCnt="0"/>
      <dgm:spPr/>
    </dgm:pt>
    <dgm:pt modelId="{7E96F5AA-DE14-4DD0-8BE1-03A13900EBE2}" type="pres">
      <dgm:prSet presAssocID="{00A4B5A1-5B01-4ED9-BE45-FA9C26BC9ED7}" presName="linNode" presStyleCnt="0"/>
      <dgm:spPr/>
    </dgm:pt>
    <dgm:pt modelId="{7D958E03-C29F-4246-9FCF-D07B5C192778}" type="pres">
      <dgm:prSet presAssocID="{00A4B5A1-5B01-4ED9-BE45-FA9C26BC9ED7}" presName="parentText" presStyleLbl="alignNode1" presStyleIdx="1" presStyleCnt="6">
        <dgm:presLayoutVars>
          <dgm:chMax val="1"/>
          <dgm:bulletEnabled/>
        </dgm:presLayoutVars>
      </dgm:prSet>
      <dgm:spPr/>
    </dgm:pt>
    <dgm:pt modelId="{24706FF6-9BB2-46E9-A52E-BC4E72109B72}" type="pres">
      <dgm:prSet presAssocID="{00A4B5A1-5B01-4ED9-BE45-FA9C26BC9ED7}" presName="descendantText" presStyleLbl="alignAccFollowNode1" presStyleIdx="1" presStyleCnt="6" custLinFactNeighborX="-1199">
        <dgm:presLayoutVars>
          <dgm:bulletEnabled/>
        </dgm:presLayoutVars>
      </dgm:prSet>
      <dgm:spPr/>
    </dgm:pt>
    <dgm:pt modelId="{79E60F3E-65AE-47F0-B495-B314FB6B1B5D}" type="pres">
      <dgm:prSet presAssocID="{5B70FB60-FC6D-4009-94DC-3F67B8D218E9}" presName="sp" presStyleCnt="0"/>
      <dgm:spPr/>
    </dgm:pt>
    <dgm:pt modelId="{6F26EB08-22F2-4FDD-8538-820BD665F5ED}" type="pres">
      <dgm:prSet presAssocID="{AD879536-1672-47B5-8EA3-0CDD018B7B71}" presName="linNode" presStyleCnt="0"/>
      <dgm:spPr/>
    </dgm:pt>
    <dgm:pt modelId="{22D30DD6-6555-4E8E-8B2F-E18B065AC06B}" type="pres">
      <dgm:prSet presAssocID="{AD879536-1672-47B5-8EA3-0CDD018B7B71}" presName="parentText" presStyleLbl="alignNode1" presStyleIdx="2" presStyleCnt="6">
        <dgm:presLayoutVars>
          <dgm:chMax val="1"/>
          <dgm:bulletEnabled/>
        </dgm:presLayoutVars>
      </dgm:prSet>
      <dgm:spPr/>
    </dgm:pt>
    <dgm:pt modelId="{0E221297-FDF2-422A-9224-7A1B2CD97E1C}" type="pres">
      <dgm:prSet presAssocID="{AD879536-1672-47B5-8EA3-0CDD018B7B71}" presName="descendantText" presStyleLbl="alignAccFollowNode1" presStyleIdx="2" presStyleCnt="6" custLinFactNeighborX="-462">
        <dgm:presLayoutVars>
          <dgm:bulletEnabled/>
        </dgm:presLayoutVars>
      </dgm:prSet>
      <dgm:spPr/>
    </dgm:pt>
    <dgm:pt modelId="{2B8EFE9D-4850-4A4A-837E-1CB7DCB7A6DC}" type="pres">
      <dgm:prSet presAssocID="{23161D87-1394-4395-9444-E0E7B839015C}" presName="sp" presStyleCnt="0"/>
      <dgm:spPr/>
    </dgm:pt>
    <dgm:pt modelId="{950F83A5-FB86-4433-8318-24DA5D8CD95B}" type="pres">
      <dgm:prSet presAssocID="{22B88FF9-A663-4AFB-9989-058439221B13}" presName="linNode" presStyleCnt="0"/>
      <dgm:spPr/>
    </dgm:pt>
    <dgm:pt modelId="{1C1EB08F-8B16-42DF-B69B-DD62A55B2D5C}" type="pres">
      <dgm:prSet presAssocID="{22B88FF9-A663-4AFB-9989-058439221B13}" presName="parentText" presStyleLbl="alignNode1" presStyleIdx="3" presStyleCnt="6">
        <dgm:presLayoutVars>
          <dgm:chMax val="1"/>
          <dgm:bulletEnabled/>
        </dgm:presLayoutVars>
      </dgm:prSet>
      <dgm:spPr/>
    </dgm:pt>
    <dgm:pt modelId="{030EF9B7-BACF-42AA-B0AF-1EF3F2020846}" type="pres">
      <dgm:prSet presAssocID="{22B88FF9-A663-4AFB-9989-058439221B13}" presName="descendantText" presStyleLbl="alignAccFollowNode1" presStyleIdx="3" presStyleCnt="6">
        <dgm:presLayoutVars>
          <dgm:bulletEnabled/>
        </dgm:presLayoutVars>
      </dgm:prSet>
      <dgm:spPr/>
    </dgm:pt>
    <dgm:pt modelId="{5089FE5F-71B7-4CAF-A5CD-DFC36187F3CD}" type="pres">
      <dgm:prSet presAssocID="{665B8D7E-1209-4316-9FC4-F5922A953B94}" presName="sp" presStyleCnt="0"/>
      <dgm:spPr/>
    </dgm:pt>
    <dgm:pt modelId="{9FE5F026-0724-46FE-BA33-4D4BCC4C66A3}" type="pres">
      <dgm:prSet presAssocID="{78D9750D-AEA8-49A2-91E4-6C395097BB3B}" presName="linNode" presStyleCnt="0"/>
      <dgm:spPr/>
    </dgm:pt>
    <dgm:pt modelId="{5FDBC555-0A27-4E46-BCA8-66A0699D73B1}" type="pres">
      <dgm:prSet presAssocID="{78D9750D-AEA8-49A2-91E4-6C395097BB3B}" presName="parentText" presStyleLbl="alignNode1" presStyleIdx="4" presStyleCnt="6" custLinFactNeighborX="-1199" custLinFactNeighborY="1190">
        <dgm:presLayoutVars>
          <dgm:chMax val="1"/>
          <dgm:bulletEnabled/>
        </dgm:presLayoutVars>
      </dgm:prSet>
      <dgm:spPr/>
    </dgm:pt>
    <dgm:pt modelId="{025E9AD3-3CB5-4F9F-B549-462672739905}" type="pres">
      <dgm:prSet presAssocID="{78D9750D-AEA8-49A2-91E4-6C395097BB3B}" presName="descendantText" presStyleLbl="alignAccFollowNode1" presStyleIdx="4" presStyleCnt="6">
        <dgm:presLayoutVars>
          <dgm:bulletEnabled/>
        </dgm:presLayoutVars>
      </dgm:prSet>
      <dgm:spPr/>
    </dgm:pt>
    <dgm:pt modelId="{C8F00054-CDF9-4D51-9425-138B6735BBA4}" type="pres">
      <dgm:prSet presAssocID="{EE54CAD4-FC12-4B83-8C5F-46935B735483}" presName="sp" presStyleCnt="0"/>
      <dgm:spPr/>
    </dgm:pt>
    <dgm:pt modelId="{8FAA90BD-EA05-4B89-AA38-5BF3487B9536}" type="pres">
      <dgm:prSet presAssocID="{74BE314F-12D0-49E4-8625-6F503BF182C1}" presName="linNode" presStyleCnt="0"/>
      <dgm:spPr/>
    </dgm:pt>
    <dgm:pt modelId="{89D6B907-B014-43D3-9C2F-34BBED59350D}" type="pres">
      <dgm:prSet presAssocID="{74BE314F-12D0-49E4-8625-6F503BF182C1}" presName="parentText" presStyleLbl="alignNode1" presStyleIdx="5" presStyleCnt="6">
        <dgm:presLayoutVars>
          <dgm:chMax val="1"/>
          <dgm:bulletEnabled/>
        </dgm:presLayoutVars>
      </dgm:prSet>
      <dgm:spPr/>
    </dgm:pt>
    <dgm:pt modelId="{814C8DC3-856C-4205-B5A5-B96D63B1E89A}" type="pres">
      <dgm:prSet presAssocID="{74BE314F-12D0-49E4-8625-6F503BF182C1}" presName="descendantText" presStyleLbl="alignAccFollowNode1" presStyleIdx="5" presStyleCnt="6">
        <dgm:presLayoutVars>
          <dgm:bulletEnabled/>
        </dgm:presLayoutVars>
      </dgm:prSet>
      <dgm:spPr/>
    </dgm:pt>
  </dgm:ptLst>
  <dgm:cxnLst>
    <dgm:cxn modelId="{4210DF02-82F6-4C9F-903C-F55B71874132}" srcId="{22B88FF9-A663-4AFB-9989-058439221B13}" destId="{3782A14C-7EEE-40CE-85A0-AACB65EFF92A}" srcOrd="1" destOrd="0" parTransId="{2D92867F-853B-4EE1-9337-DBBA996C2CC8}" sibTransId="{944FB5FB-B101-4A7C-95D3-008F8F71D2F0}"/>
    <dgm:cxn modelId="{6F385E12-3DA9-4091-9598-588882B9F8A2}" srcId="{A91D1D3A-D08E-4EDD-8514-5FD887D115A1}" destId="{22B88FF9-A663-4AFB-9989-058439221B13}" srcOrd="3" destOrd="0" parTransId="{B3B737F5-A5C8-474C-859F-528AF1F33126}" sibTransId="{665B8D7E-1209-4316-9FC4-F5922A953B94}"/>
    <dgm:cxn modelId="{C40C8E22-85F6-4935-B3E4-500C1471349E}" type="presOf" srcId="{EADF1B87-FDE1-40F3-91CD-9967448AAC64}" destId="{24706FF6-9BB2-46E9-A52E-BC4E72109B72}" srcOrd="0" destOrd="1" presId="urn:microsoft.com/office/officeart/2016/7/layout/VerticalSolidActionList"/>
    <dgm:cxn modelId="{DE528025-7A01-49FC-A24B-A500B1492CD9}" type="presOf" srcId="{7B4C481F-C789-4275-A1D5-E67F588323BD}" destId="{030EF9B7-BACF-42AA-B0AF-1EF3F2020846}" srcOrd="0" destOrd="0" presId="urn:microsoft.com/office/officeart/2016/7/layout/VerticalSolidActionList"/>
    <dgm:cxn modelId="{F008362A-59DF-4094-84BA-497FF2CCF01F}" srcId="{74BE314F-12D0-49E4-8625-6F503BF182C1}" destId="{E3F6CA3F-FF99-4A80-A579-F4ED961BF6A5}" srcOrd="0" destOrd="0" parTransId="{AF813F33-1A99-4059-89B2-211E8B1A4FC1}" sibTransId="{231415F6-AA2C-4900-99FE-813B1C35F5A7}"/>
    <dgm:cxn modelId="{7C10742D-67AA-403D-B40B-353E8F106833}" type="presOf" srcId="{1BEB91F3-99A7-4E5A-ADAB-E1E885F4861E}" destId="{8C5630CA-6D4A-4373-A4DD-B1A16C67EDCC}" srcOrd="0" destOrd="0" presId="urn:microsoft.com/office/officeart/2016/7/layout/VerticalSolidActionList"/>
    <dgm:cxn modelId="{10734963-2D0E-497D-93F2-1E840BAEF119}" type="presOf" srcId="{22B88FF9-A663-4AFB-9989-058439221B13}" destId="{1C1EB08F-8B16-42DF-B69B-DD62A55B2D5C}" srcOrd="0" destOrd="0" presId="urn:microsoft.com/office/officeart/2016/7/layout/VerticalSolidActionList"/>
    <dgm:cxn modelId="{708BE545-0267-4546-9864-98069B55025A}" type="presOf" srcId="{AD879536-1672-47B5-8EA3-0CDD018B7B71}" destId="{22D30DD6-6555-4E8E-8B2F-E18B065AC06B}" srcOrd="0" destOrd="0" presId="urn:microsoft.com/office/officeart/2016/7/layout/VerticalSolidActionList"/>
    <dgm:cxn modelId="{EC6F9E47-90F2-42D4-A43D-33115F86F444}" type="presOf" srcId="{3782A14C-7EEE-40CE-85A0-AACB65EFF92A}" destId="{030EF9B7-BACF-42AA-B0AF-1EF3F2020846}" srcOrd="0" destOrd="1" presId="urn:microsoft.com/office/officeart/2016/7/layout/VerticalSolidActionList"/>
    <dgm:cxn modelId="{4DB23768-975C-458A-884F-3403BFAE244E}" srcId="{A91D1D3A-D08E-4EDD-8514-5FD887D115A1}" destId="{AD879536-1672-47B5-8EA3-0CDD018B7B71}" srcOrd="2" destOrd="0" parTransId="{C1588FD0-CB61-4D66-9A83-E6CB3F514760}" sibTransId="{23161D87-1394-4395-9444-E0E7B839015C}"/>
    <dgm:cxn modelId="{DAF03249-D058-4BCD-93C4-4A05961E5657}" type="presOf" srcId="{0751765C-DF4A-4593-AE3E-1990229F4025}" destId="{DCA84CEA-1B7F-4263-A903-C19A31FD43F5}" srcOrd="0" destOrd="0" presId="urn:microsoft.com/office/officeart/2016/7/layout/VerticalSolidActionList"/>
    <dgm:cxn modelId="{AAB7FE6A-2A66-48E4-BA38-BA333D39E54E}" srcId="{00A4B5A1-5B01-4ED9-BE45-FA9C26BC9ED7}" destId="{5EA2533B-6F32-4598-999F-0ADBFE3B71BE}" srcOrd="0" destOrd="0" parTransId="{41396760-DA54-4A48-8E8C-DFA74D27A497}" sibTransId="{654E3D3D-7C69-425F-ACF7-F4735C7B0D58}"/>
    <dgm:cxn modelId="{39862D6B-9E71-435B-B930-CE89A17674CB}" srcId="{22B88FF9-A663-4AFB-9989-058439221B13}" destId="{7B4C481F-C789-4275-A1D5-E67F588323BD}" srcOrd="0" destOrd="0" parTransId="{1AC21377-D89A-4EC1-80E1-B4DDE108A4D7}" sibTransId="{F584D889-B737-4D7D-B77B-3C983E2FE6F7}"/>
    <dgm:cxn modelId="{834FC256-A5B5-4867-A39E-BCE138DC0386}" srcId="{A91D1D3A-D08E-4EDD-8514-5FD887D115A1}" destId="{74BE314F-12D0-49E4-8625-6F503BF182C1}" srcOrd="5" destOrd="0" parTransId="{88012E28-EB3D-4FA0-8B2A-47A6259D43FB}" sibTransId="{33B7A928-7D6E-4DCB-A2AE-B747AE206D0E}"/>
    <dgm:cxn modelId="{CB05F357-9D0B-403F-8783-ED5A93558C02}" type="presOf" srcId="{00A4B5A1-5B01-4ED9-BE45-FA9C26BC9ED7}" destId="{7D958E03-C29F-4246-9FCF-D07B5C192778}" srcOrd="0" destOrd="0" presId="urn:microsoft.com/office/officeart/2016/7/layout/VerticalSolidActionList"/>
    <dgm:cxn modelId="{D2BA2382-E191-4A12-8191-2C9C26F27AA6}" type="presOf" srcId="{E3F6CA3F-FF99-4A80-A579-F4ED961BF6A5}" destId="{814C8DC3-856C-4205-B5A5-B96D63B1E89A}" srcOrd="0" destOrd="0" presId="urn:microsoft.com/office/officeart/2016/7/layout/VerticalSolidActionList"/>
    <dgm:cxn modelId="{D517A186-428B-40AA-948E-81FFB517802A}" srcId="{A91D1D3A-D08E-4EDD-8514-5FD887D115A1}" destId="{00A4B5A1-5B01-4ED9-BE45-FA9C26BC9ED7}" srcOrd="1" destOrd="0" parTransId="{DFC30202-3D65-4103-B361-65C384BA4229}" sibTransId="{5B70FB60-FC6D-4009-94DC-3F67B8D218E9}"/>
    <dgm:cxn modelId="{36DE6388-C63F-4C74-9B57-EC86C712920B}" srcId="{A91D1D3A-D08E-4EDD-8514-5FD887D115A1}" destId="{78D9750D-AEA8-49A2-91E4-6C395097BB3B}" srcOrd="4" destOrd="0" parTransId="{01BE7168-C60C-4851-94F4-AA3613DF5E77}" sibTransId="{EE54CAD4-FC12-4B83-8C5F-46935B735483}"/>
    <dgm:cxn modelId="{C2920090-5443-437E-9AB3-34E59F3EE0E2}" type="presOf" srcId="{A91D1D3A-D08E-4EDD-8514-5FD887D115A1}" destId="{2A197463-7860-421B-A055-1EC53AAB9FAF}" srcOrd="0" destOrd="0" presId="urn:microsoft.com/office/officeart/2016/7/layout/VerticalSolidActionList"/>
    <dgm:cxn modelId="{F63B73A8-8A14-4F1C-AA1B-140EFC843399}" type="presOf" srcId="{74BE314F-12D0-49E4-8625-6F503BF182C1}" destId="{89D6B907-B014-43D3-9C2F-34BBED59350D}" srcOrd="0" destOrd="0" presId="urn:microsoft.com/office/officeart/2016/7/layout/VerticalSolidActionList"/>
    <dgm:cxn modelId="{8E6257C5-C884-4349-8D95-02D83C25C4B3}" srcId="{00A4B5A1-5B01-4ED9-BE45-FA9C26BC9ED7}" destId="{EADF1B87-FDE1-40F3-91CD-9967448AAC64}" srcOrd="1" destOrd="0" parTransId="{EA27B231-FEBC-4491-BE81-3CB49DAB414D}" sibTransId="{0A04D9D6-2386-422B-8501-8CC6D62EAB01}"/>
    <dgm:cxn modelId="{DE8A4BD0-8322-4AF5-9380-5301560668EC}" type="presOf" srcId="{5EA2533B-6F32-4598-999F-0ADBFE3B71BE}" destId="{24706FF6-9BB2-46E9-A52E-BC4E72109B72}" srcOrd="0" destOrd="0" presId="urn:microsoft.com/office/officeart/2016/7/layout/VerticalSolidActionList"/>
    <dgm:cxn modelId="{063F19D5-0F1C-4CCF-821B-25C42565109B}" srcId="{78D9750D-AEA8-49A2-91E4-6C395097BB3B}" destId="{2B2E286B-EF75-4AE7-AFF4-FB19D752F230}" srcOrd="0" destOrd="0" parTransId="{49B0B5E8-C65F-4EF1-936C-A36F141E7DC7}" sibTransId="{2BAB1282-8C8F-4C2F-8831-F6336C159CB4}"/>
    <dgm:cxn modelId="{B71111DA-E82E-42EF-A82D-80915900898D}" srcId="{A91D1D3A-D08E-4EDD-8514-5FD887D115A1}" destId="{1BEB91F3-99A7-4E5A-ADAB-E1E885F4861E}" srcOrd="0" destOrd="0" parTransId="{EAEE5EAB-200F-4415-AB70-E94B7EDD99BA}" sibTransId="{E5AB98EE-829F-43B2-B00F-1AC8400FA47C}"/>
    <dgm:cxn modelId="{E37E82EF-02B5-4485-9F7F-DC11302A1CD0}" type="presOf" srcId="{6ABBABD6-885A-4308-9027-CB37FD57C005}" destId="{0E221297-FDF2-422A-9224-7A1B2CD97E1C}" srcOrd="0" destOrd="0" presId="urn:microsoft.com/office/officeart/2016/7/layout/VerticalSolidActionList"/>
    <dgm:cxn modelId="{2B4439F8-8FE3-4DF1-9CA0-4F71669FCF6F}" type="presOf" srcId="{78D9750D-AEA8-49A2-91E4-6C395097BB3B}" destId="{5FDBC555-0A27-4E46-BCA8-66A0699D73B1}" srcOrd="0" destOrd="0" presId="urn:microsoft.com/office/officeart/2016/7/layout/VerticalSolidActionList"/>
    <dgm:cxn modelId="{7A1E3DF8-AC09-4191-A631-BC2B0F6F7B43}" srcId="{AD879536-1672-47B5-8EA3-0CDD018B7B71}" destId="{6ABBABD6-885A-4308-9027-CB37FD57C005}" srcOrd="0" destOrd="0" parTransId="{AA521D3A-F631-4597-84A5-B94C418270FC}" sibTransId="{2E0F47A4-94FA-498F-B2E3-9948FD66C8E7}"/>
    <dgm:cxn modelId="{CE8CBFFB-3BC4-4771-98F6-819182CA545A}" srcId="{1BEB91F3-99A7-4E5A-ADAB-E1E885F4861E}" destId="{0751765C-DF4A-4593-AE3E-1990229F4025}" srcOrd="0" destOrd="0" parTransId="{E0459954-21D1-45C6-BA88-A1630A8BEA4A}" sibTransId="{4679C6C6-B0FF-47B0-9B6A-0E97AA4C07A1}"/>
    <dgm:cxn modelId="{75610CFF-FA09-499A-96EC-49FC9417F07D}" type="presOf" srcId="{2B2E286B-EF75-4AE7-AFF4-FB19D752F230}" destId="{025E9AD3-3CB5-4F9F-B549-462672739905}" srcOrd="0" destOrd="0" presId="urn:microsoft.com/office/officeart/2016/7/layout/VerticalSolidActionList"/>
    <dgm:cxn modelId="{DC719BCC-91B8-4148-8E1F-0BA22757D69C}" type="presParOf" srcId="{2A197463-7860-421B-A055-1EC53AAB9FAF}" destId="{864E5B13-D02C-4CFF-BB87-822CB0FB0E7F}" srcOrd="0" destOrd="0" presId="urn:microsoft.com/office/officeart/2016/7/layout/VerticalSolidActionList"/>
    <dgm:cxn modelId="{B93BE45B-8DF5-4771-8F61-A44431E6454A}" type="presParOf" srcId="{864E5B13-D02C-4CFF-BB87-822CB0FB0E7F}" destId="{8C5630CA-6D4A-4373-A4DD-B1A16C67EDCC}" srcOrd="0" destOrd="0" presId="urn:microsoft.com/office/officeart/2016/7/layout/VerticalSolidActionList"/>
    <dgm:cxn modelId="{9DF9CDD4-0E21-428B-816B-DA25AE57E11E}" type="presParOf" srcId="{864E5B13-D02C-4CFF-BB87-822CB0FB0E7F}" destId="{DCA84CEA-1B7F-4263-A903-C19A31FD43F5}" srcOrd="1" destOrd="0" presId="urn:microsoft.com/office/officeart/2016/7/layout/VerticalSolidActionList"/>
    <dgm:cxn modelId="{EF898002-9EAC-40EA-8D52-CEEC674BEE9B}" type="presParOf" srcId="{2A197463-7860-421B-A055-1EC53AAB9FAF}" destId="{29EAE69A-4DCD-4979-96C6-8936F82C450F}" srcOrd="1" destOrd="0" presId="urn:microsoft.com/office/officeart/2016/7/layout/VerticalSolidActionList"/>
    <dgm:cxn modelId="{D77E13EA-D8E6-4202-B05A-6FD88E8FB1B6}" type="presParOf" srcId="{2A197463-7860-421B-A055-1EC53AAB9FAF}" destId="{7E96F5AA-DE14-4DD0-8BE1-03A13900EBE2}" srcOrd="2" destOrd="0" presId="urn:microsoft.com/office/officeart/2016/7/layout/VerticalSolidActionList"/>
    <dgm:cxn modelId="{A5393999-F20D-4EC2-93B4-94551C1EEBF0}" type="presParOf" srcId="{7E96F5AA-DE14-4DD0-8BE1-03A13900EBE2}" destId="{7D958E03-C29F-4246-9FCF-D07B5C192778}" srcOrd="0" destOrd="0" presId="urn:microsoft.com/office/officeart/2016/7/layout/VerticalSolidActionList"/>
    <dgm:cxn modelId="{A30E268E-F74E-4E41-A280-591B0FFFE9C7}" type="presParOf" srcId="{7E96F5AA-DE14-4DD0-8BE1-03A13900EBE2}" destId="{24706FF6-9BB2-46E9-A52E-BC4E72109B72}" srcOrd="1" destOrd="0" presId="urn:microsoft.com/office/officeart/2016/7/layout/VerticalSolidActionList"/>
    <dgm:cxn modelId="{E71D9513-78E6-4411-9867-27A239EF20D5}" type="presParOf" srcId="{2A197463-7860-421B-A055-1EC53AAB9FAF}" destId="{79E60F3E-65AE-47F0-B495-B314FB6B1B5D}" srcOrd="3" destOrd="0" presId="urn:microsoft.com/office/officeart/2016/7/layout/VerticalSolidActionList"/>
    <dgm:cxn modelId="{1958611F-7D6F-45FD-A602-5C545194F515}" type="presParOf" srcId="{2A197463-7860-421B-A055-1EC53AAB9FAF}" destId="{6F26EB08-22F2-4FDD-8538-820BD665F5ED}" srcOrd="4" destOrd="0" presId="urn:microsoft.com/office/officeart/2016/7/layout/VerticalSolidActionList"/>
    <dgm:cxn modelId="{FC07C954-5414-4A48-8956-09DA9DDED060}" type="presParOf" srcId="{6F26EB08-22F2-4FDD-8538-820BD665F5ED}" destId="{22D30DD6-6555-4E8E-8B2F-E18B065AC06B}" srcOrd="0" destOrd="0" presId="urn:microsoft.com/office/officeart/2016/7/layout/VerticalSolidActionList"/>
    <dgm:cxn modelId="{C69873FF-4B64-46A2-9058-E55C8D5A4E6C}" type="presParOf" srcId="{6F26EB08-22F2-4FDD-8538-820BD665F5ED}" destId="{0E221297-FDF2-422A-9224-7A1B2CD97E1C}" srcOrd="1" destOrd="0" presId="urn:microsoft.com/office/officeart/2016/7/layout/VerticalSolidActionList"/>
    <dgm:cxn modelId="{FE8BBF30-63D0-495B-BB83-CB290D2398B0}" type="presParOf" srcId="{2A197463-7860-421B-A055-1EC53AAB9FAF}" destId="{2B8EFE9D-4850-4A4A-837E-1CB7DCB7A6DC}" srcOrd="5" destOrd="0" presId="urn:microsoft.com/office/officeart/2016/7/layout/VerticalSolidActionList"/>
    <dgm:cxn modelId="{2C24CD95-6180-4D34-8230-B346B2598CF4}" type="presParOf" srcId="{2A197463-7860-421B-A055-1EC53AAB9FAF}" destId="{950F83A5-FB86-4433-8318-24DA5D8CD95B}" srcOrd="6" destOrd="0" presId="urn:microsoft.com/office/officeart/2016/7/layout/VerticalSolidActionList"/>
    <dgm:cxn modelId="{E228D8DB-C891-475B-B7FF-EF4EF1523821}" type="presParOf" srcId="{950F83A5-FB86-4433-8318-24DA5D8CD95B}" destId="{1C1EB08F-8B16-42DF-B69B-DD62A55B2D5C}" srcOrd="0" destOrd="0" presId="urn:microsoft.com/office/officeart/2016/7/layout/VerticalSolidActionList"/>
    <dgm:cxn modelId="{F22D34B9-F71F-41DA-97B1-1789A7080398}" type="presParOf" srcId="{950F83A5-FB86-4433-8318-24DA5D8CD95B}" destId="{030EF9B7-BACF-42AA-B0AF-1EF3F2020846}" srcOrd="1" destOrd="0" presId="urn:microsoft.com/office/officeart/2016/7/layout/VerticalSolidActionList"/>
    <dgm:cxn modelId="{ADA1D00F-85FD-4133-83E2-5FF6AAE69877}" type="presParOf" srcId="{2A197463-7860-421B-A055-1EC53AAB9FAF}" destId="{5089FE5F-71B7-4CAF-A5CD-DFC36187F3CD}" srcOrd="7" destOrd="0" presId="urn:microsoft.com/office/officeart/2016/7/layout/VerticalSolidActionList"/>
    <dgm:cxn modelId="{0F82CE33-2342-4BE1-B257-EB7F64D44BAC}" type="presParOf" srcId="{2A197463-7860-421B-A055-1EC53AAB9FAF}" destId="{9FE5F026-0724-46FE-BA33-4D4BCC4C66A3}" srcOrd="8" destOrd="0" presId="urn:microsoft.com/office/officeart/2016/7/layout/VerticalSolidActionList"/>
    <dgm:cxn modelId="{22171BE3-A440-4A08-9E89-FD287A34CB06}" type="presParOf" srcId="{9FE5F026-0724-46FE-BA33-4D4BCC4C66A3}" destId="{5FDBC555-0A27-4E46-BCA8-66A0699D73B1}" srcOrd="0" destOrd="0" presId="urn:microsoft.com/office/officeart/2016/7/layout/VerticalSolidActionList"/>
    <dgm:cxn modelId="{AB612423-0AED-4935-94B1-07A107E2A684}" type="presParOf" srcId="{9FE5F026-0724-46FE-BA33-4D4BCC4C66A3}" destId="{025E9AD3-3CB5-4F9F-B549-462672739905}" srcOrd="1" destOrd="0" presId="urn:microsoft.com/office/officeart/2016/7/layout/VerticalSolidActionList"/>
    <dgm:cxn modelId="{B855DFC9-31C0-4255-897C-CB5713E0FB6F}" type="presParOf" srcId="{2A197463-7860-421B-A055-1EC53AAB9FAF}" destId="{C8F00054-CDF9-4D51-9425-138B6735BBA4}" srcOrd="9" destOrd="0" presId="urn:microsoft.com/office/officeart/2016/7/layout/VerticalSolidActionList"/>
    <dgm:cxn modelId="{B3995985-C00C-46F0-887F-6848E8FC5DB9}" type="presParOf" srcId="{2A197463-7860-421B-A055-1EC53AAB9FAF}" destId="{8FAA90BD-EA05-4B89-AA38-5BF3487B9536}" srcOrd="10" destOrd="0" presId="urn:microsoft.com/office/officeart/2016/7/layout/VerticalSolidActionList"/>
    <dgm:cxn modelId="{E567C66E-A536-478F-8118-45851E5492C8}" type="presParOf" srcId="{8FAA90BD-EA05-4B89-AA38-5BF3487B9536}" destId="{89D6B907-B014-43D3-9C2F-34BBED59350D}" srcOrd="0" destOrd="0" presId="urn:microsoft.com/office/officeart/2016/7/layout/VerticalSolidActionList"/>
    <dgm:cxn modelId="{D4F8FB2A-BC9F-4B5F-BECE-D33FD01E97DF}" type="presParOf" srcId="{8FAA90BD-EA05-4B89-AA38-5BF3487B9536}" destId="{814C8DC3-856C-4205-B5A5-B96D63B1E89A}"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891EE1-5595-408F-8FF3-321E16F79FE3}"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ZA"/>
        </a:p>
      </dgm:t>
    </dgm:pt>
    <dgm:pt modelId="{3F6041DB-5EA7-4894-B89D-4F62DD7119F7}">
      <dgm:prSet phldrT="[Text]"/>
      <dgm:spPr/>
      <dgm:t>
        <a:bodyPr/>
        <a:lstStyle/>
        <a:p>
          <a:r>
            <a:rPr lang="en-GB"/>
            <a:t>Consent </a:t>
          </a:r>
          <a:endParaRPr lang="en-ZA"/>
        </a:p>
      </dgm:t>
    </dgm:pt>
    <dgm:pt modelId="{4B0D463F-BF65-4788-8F06-30FE5BCC8D97}" type="parTrans" cxnId="{E0DB3E33-5D21-4118-9185-B01847EACCE0}">
      <dgm:prSet/>
      <dgm:spPr/>
      <dgm:t>
        <a:bodyPr/>
        <a:lstStyle/>
        <a:p>
          <a:endParaRPr lang="en-ZA"/>
        </a:p>
      </dgm:t>
    </dgm:pt>
    <dgm:pt modelId="{F1FF9118-487E-4268-9CA8-A9E520B80EB2}" type="sibTrans" cxnId="{E0DB3E33-5D21-4118-9185-B01847EACCE0}">
      <dgm:prSet/>
      <dgm:spPr/>
      <dgm:t>
        <a:bodyPr/>
        <a:lstStyle/>
        <a:p>
          <a:endParaRPr lang="en-ZA"/>
        </a:p>
      </dgm:t>
    </dgm:pt>
    <dgm:pt modelId="{9579E4E5-FF24-4761-8B3E-955D4CA6763D}">
      <dgm:prSet phldrT="[Text]"/>
      <dgm:spPr/>
      <dgm:t>
        <a:bodyPr/>
        <a:lstStyle/>
        <a:p>
          <a:r>
            <a:rPr lang="en-GB"/>
            <a:t>Permission from a parent or guardian (13-17 years)</a:t>
          </a:r>
          <a:endParaRPr lang="en-ZA"/>
        </a:p>
      </dgm:t>
    </dgm:pt>
    <dgm:pt modelId="{C546F7A4-C485-479B-BA4E-8331235D7C6F}" type="parTrans" cxnId="{41E710BD-9219-45D9-89A5-B726CA837B5D}">
      <dgm:prSet/>
      <dgm:spPr/>
      <dgm:t>
        <a:bodyPr/>
        <a:lstStyle/>
        <a:p>
          <a:endParaRPr lang="en-ZA"/>
        </a:p>
      </dgm:t>
    </dgm:pt>
    <dgm:pt modelId="{D3B94A8C-C5EF-4EF5-93A3-A1A9A4DEE3C4}" type="sibTrans" cxnId="{41E710BD-9219-45D9-89A5-B726CA837B5D}">
      <dgm:prSet/>
      <dgm:spPr/>
      <dgm:t>
        <a:bodyPr/>
        <a:lstStyle/>
        <a:p>
          <a:endParaRPr lang="en-ZA"/>
        </a:p>
      </dgm:t>
    </dgm:pt>
    <dgm:pt modelId="{F6292B95-64DE-45C8-81B4-546EA802588D}">
      <dgm:prSet phldrT="[Text]"/>
      <dgm:spPr/>
      <dgm:t>
        <a:bodyPr/>
        <a:lstStyle/>
        <a:p>
          <a:r>
            <a:rPr lang="en-GB"/>
            <a:t>Respondent Questionnaire </a:t>
          </a:r>
          <a:endParaRPr lang="en-ZA"/>
        </a:p>
      </dgm:t>
    </dgm:pt>
    <dgm:pt modelId="{EACE31B2-E6B8-42A8-A7F2-2A85F6144338}" type="parTrans" cxnId="{F1E2CC1E-E7DD-495C-95DE-68D4785EF60D}">
      <dgm:prSet/>
      <dgm:spPr/>
      <dgm:t>
        <a:bodyPr/>
        <a:lstStyle/>
        <a:p>
          <a:endParaRPr lang="en-ZA"/>
        </a:p>
      </dgm:t>
    </dgm:pt>
    <dgm:pt modelId="{F6C84FD3-56FA-40DA-9CCA-9FBCC3FA6211}" type="sibTrans" cxnId="{F1E2CC1E-E7DD-495C-95DE-68D4785EF60D}">
      <dgm:prSet/>
      <dgm:spPr/>
      <dgm:t>
        <a:bodyPr/>
        <a:lstStyle/>
        <a:p>
          <a:endParaRPr lang="en-ZA"/>
        </a:p>
      </dgm:t>
    </dgm:pt>
    <dgm:pt modelId="{ED1EA599-764B-49F0-B05D-8562B91B6CB5}">
      <dgm:prSet phldrT="[Text]"/>
      <dgm:spPr/>
      <dgm:t>
        <a:bodyPr/>
        <a:lstStyle/>
        <a:p>
          <a:r>
            <a:rPr lang="en-ZA"/>
            <a:t>Head of Household questionnaire</a:t>
          </a:r>
        </a:p>
      </dgm:t>
    </dgm:pt>
    <dgm:pt modelId="{7B533D67-5429-4DCC-A153-A8F8F6FAF0F9}" type="parTrans" cxnId="{A35DBC11-406D-4DA0-A50B-F26A9099EAA5}">
      <dgm:prSet/>
      <dgm:spPr/>
      <dgm:t>
        <a:bodyPr/>
        <a:lstStyle/>
        <a:p>
          <a:endParaRPr lang="en-ZA"/>
        </a:p>
      </dgm:t>
    </dgm:pt>
    <dgm:pt modelId="{95341CA4-58B5-46EF-9303-58885E42956F}" type="sibTrans" cxnId="{A35DBC11-406D-4DA0-A50B-F26A9099EAA5}">
      <dgm:prSet/>
      <dgm:spPr/>
      <dgm:t>
        <a:bodyPr/>
        <a:lstStyle/>
        <a:p>
          <a:endParaRPr lang="en-ZA"/>
        </a:p>
      </dgm:t>
    </dgm:pt>
    <dgm:pt modelId="{3302732A-402A-4621-B7AC-5BBE5948E5CB}">
      <dgm:prSet phldrT="[Text]"/>
      <dgm:spPr/>
      <dgm:t>
        <a:bodyPr/>
        <a:lstStyle/>
        <a:p>
          <a:r>
            <a:rPr lang="en-GB"/>
            <a:t>HIV Testing </a:t>
          </a:r>
          <a:endParaRPr lang="en-ZA"/>
        </a:p>
      </dgm:t>
    </dgm:pt>
    <dgm:pt modelId="{971E6468-4563-451E-9BD4-21738E0CC4A3}" type="parTrans" cxnId="{5FBDA8B7-EDE3-4D09-A8D6-B585C0435527}">
      <dgm:prSet/>
      <dgm:spPr/>
      <dgm:t>
        <a:bodyPr/>
        <a:lstStyle/>
        <a:p>
          <a:endParaRPr lang="en-ZA"/>
        </a:p>
      </dgm:t>
    </dgm:pt>
    <dgm:pt modelId="{B3F3DCAF-0360-41C5-AE61-F4CF6B2FF847}" type="sibTrans" cxnId="{5FBDA8B7-EDE3-4D09-A8D6-B585C0435527}">
      <dgm:prSet/>
      <dgm:spPr/>
      <dgm:t>
        <a:bodyPr/>
        <a:lstStyle/>
        <a:p>
          <a:endParaRPr lang="en-ZA"/>
        </a:p>
      </dgm:t>
    </dgm:pt>
    <dgm:pt modelId="{8618B748-AD4D-4F5B-8863-5C1FBA7D22F3}">
      <dgm:prSet phldrT="[Text]"/>
      <dgm:spPr/>
      <dgm:t>
        <a:bodyPr/>
        <a:lstStyle/>
        <a:p>
          <a:r>
            <a:rPr lang="en-ZA" dirty="0"/>
            <a:t>HIV rapid testing in the household by survey staff or self-testing </a:t>
          </a:r>
        </a:p>
      </dgm:t>
    </dgm:pt>
    <dgm:pt modelId="{61BAEABF-4D10-4172-AF80-A63682E22BE6}" type="parTrans" cxnId="{A160BFC7-1EEC-48B8-9DBA-8DAB6F29891A}">
      <dgm:prSet/>
      <dgm:spPr/>
      <dgm:t>
        <a:bodyPr/>
        <a:lstStyle/>
        <a:p>
          <a:endParaRPr lang="en-ZA"/>
        </a:p>
      </dgm:t>
    </dgm:pt>
    <dgm:pt modelId="{79BBAC4F-BA4D-4131-AFC2-6FE1F1212447}" type="sibTrans" cxnId="{A160BFC7-1EEC-48B8-9DBA-8DAB6F29891A}">
      <dgm:prSet/>
      <dgm:spPr/>
      <dgm:t>
        <a:bodyPr/>
        <a:lstStyle/>
        <a:p>
          <a:endParaRPr lang="en-ZA"/>
        </a:p>
      </dgm:t>
    </dgm:pt>
    <dgm:pt modelId="{E1BA05DB-45DD-44C0-90B1-3AD970418B74}">
      <dgm:prSet phldrT="[Text]"/>
      <dgm:spPr/>
      <dgm:t>
        <a:bodyPr/>
        <a:lstStyle/>
        <a:p>
          <a:r>
            <a:rPr lang="en-GB"/>
            <a:t>Response Activities </a:t>
          </a:r>
          <a:endParaRPr lang="en-ZA"/>
        </a:p>
      </dgm:t>
    </dgm:pt>
    <dgm:pt modelId="{EF99AAB1-5CE7-4376-A0B9-55A97AB81BBF}" type="parTrans" cxnId="{3B66B647-2087-494F-8A54-9EDF529EF009}">
      <dgm:prSet/>
      <dgm:spPr/>
      <dgm:t>
        <a:bodyPr/>
        <a:lstStyle/>
        <a:p>
          <a:endParaRPr lang="en-ZA"/>
        </a:p>
      </dgm:t>
    </dgm:pt>
    <dgm:pt modelId="{339E5B38-AD3C-4890-B719-3DAF45116F07}" type="sibTrans" cxnId="{3B66B647-2087-494F-8A54-9EDF529EF009}">
      <dgm:prSet/>
      <dgm:spPr/>
      <dgm:t>
        <a:bodyPr/>
        <a:lstStyle/>
        <a:p>
          <a:endParaRPr lang="en-ZA"/>
        </a:p>
      </dgm:t>
    </dgm:pt>
    <dgm:pt modelId="{1F474DD2-63AC-452C-9D29-0125ADA69C0B}">
      <dgm:prSet phldrT="[Text]"/>
      <dgm:spPr/>
      <dgm:t>
        <a:bodyPr/>
        <a:lstStyle/>
        <a:p>
          <a:r>
            <a:rPr lang="en-GB"/>
            <a:t>If violence reported, respondents linked to support team for further support</a:t>
          </a:r>
          <a:endParaRPr lang="en-ZA"/>
        </a:p>
      </dgm:t>
    </dgm:pt>
    <dgm:pt modelId="{12EFC7E7-0812-41EF-94B3-4A9F661CF549}" type="parTrans" cxnId="{1FF76238-2807-400D-BD81-098F342FFE74}">
      <dgm:prSet/>
      <dgm:spPr/>
      <dgm:t>
        <a:bodyPr/>
        <a:lstStyle/>
        <a:p>
          <a:endParaRPr lang="en-ZA"/>
        </a:p>
      </dgm:t>
    </dgm:pt>
    <dgm:pt modelId="{0E48F2BB-0117-4291-BEEF-4E0544FC4B83}" type="sibTrans" cxnId="{1FF76238-2807-400D-BD81-098F342FFE74}">
      <dgm:prSet/>
      <dgm:spPr/>
      <dgm:t>
        <a:bodyPr/>
        <a:lstStyle/>
        <a:p>
          <a:endParaRPr lang="en-ZA"/>
        </a:p>
      </dgm:t>
    </dgm:pt>
    <dgm:pt modelId="{092C3C0F-7E5B-4ED7-8250-A6027DD72730}">
      <dgm:prSet phldrT="[Text]"/>
      <dgm:spPr/>
      <dgm:t>
        <a:bodyPr/>
        <a:lstStyle/>
        <a:p>
          <a:r>
            <a:rPr lang="en-ZA" dirty="0"/>
            <a:t>Participant Questionnaire </a:t>
          </a:r>
          <a:r>
            <a:rPr lang="en-ZA" dirty="0">
              <a:solidFill>
                <a:schemeClr val="tx2">
                  <a:lumMod val="60000"/>
                  <a:lumOff val="40000"/>
                </a:schemeClr>
              </a:solidFill>
            </a:rPr>
            <a:t>(administered by same-sex interviewer)</a:t>
          </a:r>
          <a:r>
            <a:rPr lang="en-ZA" dirty="0"/>
            <a:t>			</a:t>
          </a:r>
        </a:p>
      </dgm:t>
    </dgm:pt>
    <dgm:pt modelId="{1FD1CA80-5DD3-4077-948D-A7470F2E924B}" type="parTrans" cxnId="{2B1EB8D0-EE43-4F94-805B-588D73480B67}">
      <dgm:prSet/>
      <dgm:spPr/>
      <dgm:t>
        <a:bodyPr/>
        <a:lstStyle/>
        <a:p>
          <a:endParaRPr lang="en-US"/>
        </a:p>
      </dgm:t>
    </dgm:pt>
    <dgm:pt modelId="{06669021-4BC3-4410-9F10-884711FEB21E}" type="sibTrans" cxnId="{2B1EB8D0-EE43-4F94-805B-588D73480B67}">
      <dgm:prSet/>
      <dgm:spPr/>
      <dgm:t>
        <a:bodyPr/>
        <a:lstStyle/>
        <a:p>
          <a:endParaRPr lang="en-US"/>
        </a:p>
      </dgm:t>
    </dgm:pt>
    <dgm:pt modelId="{839B379F-138B-4FFE-A78F-2DE0CF9C25B4}">
      <dgm:prSet phldrT="[Text]"/>
      <dgm:spPr/>
      <dgm:t>
        <a:bodyPr/>
        <a:lstStyle/>
        <a:p>
          <a:endParaRPr lang="en-ZA"/>
        </a:p>
      </dgm:t>
    </dgm:pt>
    <dgm:pt modelId="{6136ADD2-9140-4D80-BCC0-C0854E63349E}" type="parTrans" cxnId="{94983C46-0647-40A2-ABEB-135D091360DF}">
      <dgm:prSet/>
      <dgm:spPr/>
      <dgm:t>
        <a:bodyPr/>
        <a:lstStyle/>
        <a:p>
          <a:endParaRPr lang="en-US"/>
        </a:p>
      </dgm:t>
    </dgm:pt>
    <dgm:pt modelId="{2563B828-5082-490C-9EB5-D4A8357D87CA}" type="sibTrans" cxnId="{94983C46-0647-40A2-ABEB-135D091360DF}">
      <dgm:prSet/>
      <dgm:spPr/>
      <dgm:t>
        <a:bodyPr/>
        <a:lstStyle/>
        <a:p>
          <a:endParaRPr lang="en-US"/>
        </a:p>
      </dgm:t>
    </dgm:pt>
    <dgm:pt modelId="{5D1A7835-48EE-4849-86BD-E7094F643C81}">
      <dgm:prSet phldrT="[Text]"/>
      <dgm:spPr/>
      <dgm:t>
        <a:bodyPr/>
        <a:lstStyle/>
        <a:p>
          <a:r>
            <a:rPr lang="en-US"/>
            <a:t>Verbal agreement from participants</a:t>
          </a:r>
          <a:endParaRPr lang="en-ZA"/>
        </a:p>
      </dgm:t>
    </dgm:pt>
    <dgm:pt modelId="{F21C4678-9A50-4B82-933B-66901579E6D0}" type="parTrans" cxnId="{0A51988B-DBE6-48DB-9F36-B1AE4A33E674}">
      <dgm:prSet/>
      <dgm:spPr/>
      <dgm:t>
        <a:bodyPr/>
        <a:lstStyle/>
        <a:p>
          <a:endParaRPr lang="en-US"/>
        </a:p>
      </dgm:t>
    </dgm:pt>
    <dgm:pt modelId="{396519FC-F42B-4F67-BAC1-8A94C3E82C51}" type="sibTrans" cxnId="{0A51988B-DBE6-48DB-9F36-B1AE4A33E674}">
      <dgm:prSet/>
      <dgm:spPr/>
      <dgm:t>
        <a:bodyPr/>
        <a:lstStyle/>
        <a:p>
          <a:endParaRPr lang="en-US"/>
        </a:p>
      </dgm:t>
    </dgm:pt>
    <dgm:pt modelId="{1EC8C3D5-0D46-4EDE-AC5A-C2296A8487E0}">
      <dgm:prSet phldrT="[Text]"/>
      <dgm:spPr/>
      <dgm:t>
        <a:bodyPr/>
        <a:lstStyle/>
        <a:p>
          <a:r>
            <a:rPr lang="en-GB"/>
            <a:t>Referral for HIV prevention services</a:t>
          </a:r>
          <a:endParaRPr lang="en-ZA"/>
        </a:p>
      </dgm:t>
    </dgm:pt>
    <dgm:pt modelId="{415EAFB6-C3CD-41B7-8FF5-F3A198BA3F86}" type="parTrans" cxnId="{E675231B-891B-4D75-971E-2A8443398984}">
      <dgm:prSet/>
      <dgm:spPr/>
      <dgm:t>
        <a:bodyPr/>
        <a:lstStyle/>
        <a:p>
          <a:endParaRPr lang="en-US"/>
        </a:p>
      </dgm:t>
    </dgm:pt>
    <dgm:pt modelId="{1163E8D2-AB82-4988-925E-AF8CD9F01E8B}" type="sibTrans" cxnId="{E675231B-891B-4D75-971E-2A8443398984}">
      <dgm:prSet/>
      <dgm:spPr/>
      <dgm:t>
        <a:bodyPr/>
        <a:lstStyle/>
        <a:p>
          <a:endParaRPr lang="en-US"/>
        </a:p>
      </dgm:t>
    </dgm:pt>
    <dgm:pt modelId="{318DA180-DBE5-429D-A405-0F0818970782}">
      <dgm:prSet phldrT="[Text]"/>
      <dgm:spPr/>
      <dgm:t>
        <a:bodyPr/>
        <a:lstStyle/>
        <a:p>
          <a:r>
            <a:rPr lang="en-GB"/>
            <a:t>Referrals for HIV care &amp; treatment </a:t>
          </a:r>
          <a:endParaRPr lang="en-ZA"/>
        </a:p>
      </dgm:t>
    </dgm:pt>
    <dgm:pt modelId="{DE7E77FC-F1AB-490E-AB8A-AAA1DF2AB7BC}" type="parTrans" cxnId="{F8C86E0E-ADFE-4239-9425-7A3F8FB028CC}">
      <dgm:prSet/>
      <dgm:spPr/>
      <dgm:t>
        <a:bodyPr/>
        <a:lstStyle/>
        <a:p>
          <a:endParaRPr lang="en-US"/>
        </a:p>
      </dgm:t>
    </dgm:pt>
    <dgm:pt modelId="{51C29040-EB5A-49D5-A089-654CB08DCED0}" type="sibTrans" cxnId="{F8C86E0E-ADFE-4239-9425-7A3F8FB028CC}">
      <dgm:prSet/>
      <dgm:spPr/>
      <dgm:t>
        <a:bodyPr/>
        <a:lstStyle/>
        <a:p>
          <a:endParaRPr lang="en-US"/>
        </a:p>
      </dgm:t>
    </dgm:pt>
    <dgm:pt modelId="{437F79C5-9D8A-4087-B3F1-6E35E058B669}" type="pres">
      <dgm:prSet presAssocID="{86891EE1-5595-408F-8FF3-321E16F79FE3}" presName="Name0" presStyleCnt="0">
        <dgm:presLayoutVars>
          <dgm:dir/>
          <dgm:animLvl val="lvl"/>
          <dgm:resizeHandles val="exact"/>
        </dgm:presLayoutVars>
      </dgm:prSet>
      <dgm:spPr/>
    </dgm:pt>
    <dgm:pt modelId="{796C8D58-A9A8-47CE-BEC9-C41658E6FC22}" type="pres">
      <dgm:prSet presAssocID="{3F6041DB-5EA7-4894-B89D-4F62DD7119F7}" presName="composite" presStyleCnt="0"/>
      <dgm:spPr/>
    </dgm:pt>
    <dgm:pt modelId="{EA644178-E668-41F5-83BC-FD5BA553E449}" type="pres">
      <dgm:prSet presAssocID="{3F6041DB-5EA7-4894-B89D-4F62DD7119F7}" presName="parTx" presStyleLbl="alignNode1" presStyleIdx="0" presStyleCnt="4">
        <dgm:presLayoutVars>
          <dgm:chMax val="0"/>
          <dgm:chPref val="0"/>
          <dgm:bulletEnabled val="1"/>
        </dgm:presLayoutVars>
      </dgm:prSet>
      <dgm:spPr/>
    </dgm:pt>
    <dgm:pt modelId="{723F5F58-F058-410C-B507-B9A522310E5E}" type="pres">
      <dgm:prSet presAssocID="{3F6041DB-5EA7-4894-B89D-4F62DD7119F7}" presName="desTx" presStyleLbl="alignAccFollowNode1" presStyleIdx="0" presStyleCnt="4">
        <dgm:presLayoutVars>
          <dgm:bulletEnabled val="1"/>
        </dgm:presLayoutVars>
      </dgm:prSet>
      <dgm:spPr/>
    </dgm:pt>
    <dgm:pt modelId="{EDC48B88-4EC4-4789-941F-96AEB721DD1C}" type="pres">
      <dgm:prSet presAssocID="{F1FF9118-487E-4268-9CA8-A9E520B80EB2}" presName="space" presStyleCnt="0"/>
      <dgm:spPr/>
    </dgm:pt>
    <dgm:pt modelId="{3610C119-DA97-4C57-B7E3-A1CFAFBFF7A6}" type="pres">
      <dgm:prSet presAssocID="{F6292B95-64DE-45C8-81B4-546EA802588D}" presName="composite" presStyleCnt="0"/>
      <dgm:spPr/>
    </dgm:pt>
    <dgm:pt modelId="{E006B205-2F3F-49C6-8120-1D15AF5A442C}" type="pres">
      <dgm:prSet presAssocID="{F6292B95-64DE-45C8-81B4-546EA802588D}" presName="parTx" presStyleLbl="alignNode1" presStyleIdx="1" presStyleCnt="4">
        <dgm:presLayoutVars>
          <dgm:chMax val="0"/>
          <dgm:chPref val="0"/>
          <dgm:bulletEnabled val="1"/>
        </dgm:presLayoutVars>
      </dgm:prSet>
      <dgm:spPr/>
    </dgm:pt>
    <dgm:pt modelId="{7FA1B322-DA61-4F34-87E8-3E490D8E59D2}" type="pres">
      <dgm:prSet presAssocID="{F6292B95-64DE-45C8-81B4-546EA802588D}" presName="desTx" presStyleLbl="alignAccFollowNode1" presStyleIdx="1" presStyleCnt="4">
        <dgm:presLayoutVars>
          <dgm:bulletEnabled val="1"/>
        </dgm:presLayoutVars>
      </dgm:prSet>
      <dgm:spPr/>
    </dgm:pt>
    <dgm:pt modelId="{DD36C50D-E3BC-46CE-A6F2-A637D2D2ACCE}" type="pres">
      <dgm:prSet presAssocID="{F6C84FD3-56FA-40DA-9CCA-9FBCC3FA6211}" presName="space" presStyleCnt="0"/>
      <dgm:spPr/>
    </dgm:pt>
    <dgm:pt modelId="{542A4697-60CA-425B-9CCE-21B491A9E277}" type="pres">
      <dgm:prSet presAssocID="{3302732A-402A-4621-B7AC-5BBE5948E5CB}" presName="composite" presStyleCnt="0"/>
      <dgm:spPr/>
    </dgm:pt>
    <dgm:pt modelId="{A76D45E7-83C5-4AD5-8792-7E0D75AD0FFB}" type="pres">
      <dgm:prSet presAssocID="{3302732A-402A-4621-B7AC-5BBE5948E5CB}" presName="parTx" presStyleLbl="alignNode1" presStyleIdx="2" presStyleCnt="4">
        <dgm:presLayoutVars>
          <dgm:chMax val="0"/>
          <dgm:chPref val="0"/>
          <dgm:bulletEnabled val="1"/>
        </dgm:presLayoutVars>
      </dgm:prSet>
      <dgm:spPr/>
    </dgm:pt>
    <dgm:pt modelId="{CE3DA98B-5F1D-4C13-A666-D73975562B90}" type="pres">
      <dgm:prSet presAssocID="{3302732A-402A-4621-B7AC-5BBE5948E5CB}" presName="desTx" presStyleLbl="alignAccFollowNode1" presStyleIdx="2" presStyleCnt="4" custLinFactNeighborX="-941" custLinFactNeighborY="1050">
        <dgm:presLayoutVars>
          <dgm:bulletEnabled val="1"/>
        </dgm:presLayoutVars>
      </dgm:prSet>
      <dgm:spPr/>
    </dgm:pt>
    <dgm:pt modelId="{D31C304E-C32B-4A66-9698-76233C10729A}" type="pres">
      <dgm:prSet presAssocID="{B3F3DCAF-0360-41C5-AE61-F4CF6B2FF847}" presName="space" presStyleCnt="0"/>
      <dgm:spPr/>
    </dgm:pt>
    <dgm:pt modelId="{A42AE9E4-E24B-42BE-8132-AD9A95627609}" type="pres">
      <dgm:prSet presAssocID="{E1BA05DB-45DD-44C0-90B1-3AD970418B74}" presName="composite" presStyleCnt="0"/>
      <dgm:spPr/>
    </dgm:pt>
    <dgm:pt modelId="{DA91CFB8-2845-4BE3-9DCC-3671ECC945C4}" type="pres">
      <dgm:prSet presAssocID="{E1BA05DB-45DD-44C0-90B1-3AD970418B74}" presName="parTx" presStyleLbl="alignNode1" presStyleIdx="3" presStyleCnt="4">
        <dgm:presLayoutVars>
          <dgm:chMax val="0"/>
          <dgm:chPref val="0"/>
          <dgm:bulletEnabled val="1"/>
        </dgm:presLayoutVars>
      </dgm:prSet>
      <dgm:spPr/>
    </dgm:pt>
    <dgm:pt modelId="{88E80BB7-5FA7-4548-8DDF-B120A916877A}" type="pres">
      <dgm:prSet presAssocID="{E1BA05DB-45DD-44C0-90B1-3AD970418B74}" presName="desTx" presStyleLbl="alignAccFollowNode1" presStyleIdx="3" presStyleCnt="4">
        <dgm:presLayoutVars>
          <dgm:bulletEnabled val="1"/>
        </dgm:presLayoutVars>
      </dgm:prSet>
      <dgm:spPr/>
    </dgm:pt>
  </dgm:ptLst>
  <dgm:cxnLst>
    <dgm:cxn modelId="{F8C86E0E-ADFE-4239-9425-7A3F8FB028CC}" srcId="{E1BA05DB-45DD-44C0-90B1-3AD970418B74}" destId="{318DA180-DBE5-429D-A405-0F0818970782}" srcOrd="2" destOrd="0" parTransId="{DE7E77FC-F1AB-490E-AB8A-AAA1DF2AB7BC}" sibTransId="{51C29040-EB5A-49D5-A089-654CB08DCED0}"/>
    <dgm:cxn modelId="{A35DBC11-406D-4DA0-A50B-F26A9099EAA5}" srcId="{F6292B95-64DE-45C8-81B4-546EA802588D}" destId="{ED1EA599-764B-49F0-B05D-8562B91B6CB5}" srcOrd="0" destOrd="0" parTransId="{7B533D67-5429-4DCC-A153-A8F8F6FAF0F9}" sibTransId="{95341CA4-58B5-46EF-9303-58885E42956F}"/>
    <dgm:cxn modelId="{E675231B-891B-4D75-971E-2A8443398984}" srcId="{E1BA05DB-45DD-44C0-90B1-3AD970418B74}" destId="{1EC8C3D5-0D46-4EDE-AC5A-C2296A8487E0}" srcOrd="1" destOrd="0" parTransId="{415EAFB6-C3CD-41B7-8FF5-F3A198BA3F86}" sibTransId="{1163E8D2-AB82-4988-925E-AF8CD9F01E8B}"/>
    <dgm:cxn modelId="{2BCE981B-6DA0-4F55-8DFC-F88034525CC8}" type="presOf" srcId="{9579E4E5-FF24-4761-8B3E-955D4CA6763D}" destId="{723F5F58-F058-410C-B507-B9A522310E5E}" srcOrd="0" destOrd="0" presId="urn:microsoft.com/office/officeart/2005/8/layout/hList1"/>
    <dgm:cxn modelId="{F1E2CC1E-E7DD-495C-95DE-68D4785EF60D}" srcId="{86891EE1-5595-408F-8FF3-321E16F79FE3}" destId="{F6292B95-64DE-45C8-81B4-546EA802588D}" srcOrd="1" destOrd="0" parTransId="{EACE31B2-E6B8-42A8-A7F2-2A85F6144338}" sibTransId="{F6C84FD3-56FA-40DA-9CCA-9FBCC3FA6211}"/>
    <dgm:cxn modelId="{5944B52F-26D1-4485-8D83-0D873819FC9F}" type="presOf" srcId="{1F474DD2-63AC-452C-9D29-0125ADA69C0B}" destId="{88E80BB7-5FA7-4548-8DDF-B120A916877A}" srcOrd="0" destOrd="0" presId="urn:microsoft.com/office/officeart/2005/8/layout/hList1"/>
    <dgm:cxn modelId="{F33F3732-F985-4DAC-99E2-6D37F60751A4}" type="presOf" srcId="{3302732A-402A-4621-B7AC-5BBE5948E5CB}" destId="{A76D45E7-83C5-4AD5-8792-7E0D75AD0FFB}" srcOrd="0" destOrd="0" presId="urn:microsoft.com/office/officeart/2005/8/layout/hList1"/>
    <dgm:cxn modelId="{FC2EAF32-5B1E-445A-89EF-3B1EEEBA4785}" type="presOf" srcId="{3F6041DB-5EA7-4894-B89D-4F62DD7119F7}" destId="{EA644178-E668-41F5-83BC-FD5BA553E449}" srcOrd="0" destOrd="0" presId="urn:microsoft.com/office/officeart/2005/8/layout/hList1"/>
    <dgm:cxn modelId="{E0DB3E33-5D21-4118-9185-B01847EACCE0}" srcId="{86891EE1-5595-408F-8FF3-321E16F79FE3}" destId="{3F6041DB-5EA7-4894-B89D-4F62DD7119F7}" srcOrd="0" destOrd="0" parTransId="{4B0D463F-BF65-4788-8F06-30FE5BCC8D97}" sibTransId="{F1FF9118-487E-4268-9CA8-A9E520B80EB2}"/>
    <dgm:cxn modelId="{1FF76238-2807-400D-BD81-098F342FFE74}" srcId="{E1BA05DB-45DD-44C0-90B1-3AD970418B74}" destId="{1F474DD2-63AC-452C-9D29-0125ADA69C0B}" srcOrd="0" destOrd="0" parTransId="{12EFC7E7-0812-41EF-94B3-4A9F661CF549}" sibTransId="{0E48F2BB-0117-4291-BEEF-4E0544FC4B83}"/>
    <dgm:cxn modelId="{94983C46-0647-40A2-ABEB-135D091360DF}" srcId="{3F6041DB-5EA7-4894-B89D-4F62DD7119F7}" destId="{839B379F-138B-4FFE-A78F-2DE0CF9C25B4}" srcOrd="2" destOrd="0" parTransId="{6136ADD2-9140-4D80-BCC0-C0854E63349E}" sibTransId="{2563B828-5082-490C-9EB5-D4A8357D87CA}"/>
    <dgm:cxn modelId="{3B66B647-2087-494F-8A54-9EDF529EF009}" srcId="{86891EE1-5595-408F-8FF3-321E16F79FE3}" destId="{E1BA05DB-45DD-44C0-90B1-3AD970418B74}" srcOrd="3" destOrd="0" parTransId="{EF99AAB1-5CE7-4376-A0B9-55A97AB81BBF}" sibTransId="{339E5B38-AD3C-4890-B719-3DAF45116F07}"/>
    <dgm:cxn modelId="{68E6B46D-1D62-42DE-86E8-5AFE9D4D1748}" type="presOf" srcId="{86891EE1-5595-408F-8FF3-321E16F79FE3}" destId="{437F79C5-9D8A-4087-B3F1-6E35E058B669}" srcOrd="0" destOrd="0" presId="urn:microsoft.com/office/officeart/2005/8/layout/hList1"/>
    <dgm:cxn modelId="{E05B136F-34BE-448A-9EA7-31A07C4806A0}" type="presOf" srcId="{F6292B95-64DE-45C8-81B4-546EA802588D}" destId="{E006B205-2F3F-49C6-8120-1D15AF5A442C}" srcOrd="0" destOrd="0" presId="urn:microsoft.com/office/officeart/2005/8/layout/hList1"/>
    <dgm:cxn modelId="{724B5570-1FA6-49E4-AB4D-B999C2969B44}" type="presOf" srcId="{092C3C0F-7E5B-4ED7-8250-A6027DD72730}" destId="{7FA1B322-DA61-4F34-87E8-3E490D8E59D2}" srcOrd="0" destOrd="1" presId="urn:microsoft.com/office/officeart/2005/8/layout/hList1"/>
    <dgm:cxn modelId="{0A51988B-DBE6-48DB-9F36-B1AE4A33E674}" srcId="{3F6041DB-5EA7-4894-B89D-4F62DD7119F7}" destId="{5D1A7835-48EE-4849-86BD-E7094F643C81}" srcOrd="1" destOrd="0" parTransId="{F21C4678-9A50-4B82-933B-66901579E6D0}" sibTransId="{396519FC-F42B-4F67-BAC1-8A94C3E82C51}"/>
    <dgm:cxn modelId="{51193192-DD8A-4E00-9C89-9717EF0ACA93}" type="presOf" srcId="{5D1A7835-48EE-4849-86BD-E7094F643C81}" destId="{723F5F58-F058-410C-B507-B9A522310E5E}" srcOrd="0" destOrd="1" presId="urn:microsoft.com/office/officeart/2005/8/layout/hList1"/>
    <dgm:cxn modelId="{5FBDA8B7-EDE3-4D09-A8D6-B585C0435527}" srcId="{86891EE1-5595-408F-8FF3-321E16F79FE3}" destId="{3302732A-402A-4621-B7AC-5BBE5948E5CB}" srcOrd="2" destOrd="0" parTransId="{971E6468-4563-451E-9BD4-21738E0CC4A3}" sibTransId="{B3F3DCAF-0360-41C5-AE61-F4CF6B2FF847}"/>
    <dgm:cxn modelId="{41E710BD-9219-45D9-89A5-B726CA837B5D}" srcId="{3F6041DB-5EA7-4894-B89D-4F62DD7119F7}" destId="{9579E4E5-FF24-4761-8B3E-955D4CA6763D}" srcOrd="0" destOrd="0" parTransId="{C546F7A4-C485-479B-BA4E-8331235D7C6F}" sibTransId="{D3B94A8C-C5EF-4EF5-93A3-A1A9A4DEE3C4}"/>
    <dgm:cxn modelId="{9E0223C2-339A-44F1-A692-8B5C9D071BD0}" type="presOf" srcId="{1EC8C3D5-0D46-4EDE-AC5A-C2296A8487E0}" destId="{88E80BB7-5FA7-4548-8DDF-B120A916877A}" srcOrd="0" destOrd="1" presId="urn:microsoft.com/office/officeart/2005/8/layout/hList1"/>
    <dgm:cxn modelId="{33BEA8C6-F0D0-4BFD-B102-DA6F65AF8839}" type="presOf" srcId="{E1BA05DB-45DD-44C0-90B1-3AD970418B74}" destId="{DA91CFB8-2845-4BE3-9DCC-3671ECC945C4}" srcOrd="0" destOrd="0" presId="urn:microsoft.com/office/officeart/2005/8/layout/hList1"/>
    <dgm:cxn modelId="{A160BFC7-1EEC-48B8-9DBA-8DAB6F29891A}" srcId="{3302732A-402A-4621-B7AC-5BBE5948E5CB}" destId="{8618B748-AD4D-4F5B-8863-5C1FBA7D22F3}" srcOrd="0" destOrd="0" parTransId="{61BAEABF-4D10-4172-AF80-A63682E22BE6}" sibTransId="{79BBAC4F-BA4D-4131-AFC2-6FE1F1212447}"/>
    <dgm:cxn modelId="{A1A9A0CD-5FB3-48B9-B528-948816D6FD2A}" type="presOf" srcId="{839B379F-138B-4FFE-A78F-2DE0CF9C25B4}" destId="{723F5F58-F058-410C-B507-B9A522310E5E}" srcOrd="0" destOrd="2" presId="urn:microsoft.com/office/officeart/2005/8/layout/hList1"/>
    <dgm:cxn modelId="{E3C750CF-55CF-4D64-8C78-E306F19834B9}" type="presOf" srcId="{ED1EA599-764B-49F0-B05D-8562B91B6CB5}" destId="{7FA1B322-DA61-4F34-87E8-3E490D8E59D2}" srcOrd="0" destOrd="0" presId="urn:microsoft.com/office/officeart/2005/8/layout/hList1"/>
    <dgm:cxn modelId="{2B1EB8D0-EE43-4F94-805B-588D73480B67}" srcId="{F6292B95-64DE-45C8-81B4-546EA802588D}" destId="{092C3C0F-7E5B-4ED7-8250-A6027DD72730}" srcOrd="1" destOrd="0" parTransId="{1FD1CA80-5DD3-4077-948D-A7470F2E924B}" sibTransId="{06669021-4BC3-4410-9F10-884711FEB21E}"/>
    <dgm:cxn modelId="{5BF85CEB-0E42-4C64-B709-148DED3A9586}" type="presOf" srcId="{8618B748-AD4D-4F5B-8863-5C1FBA7D22F3}" destId="{CE3DA98B-5F1D-4C13-A666-D73975562B90}" srcOrd="0" destOrd="0" presId="urn:microsoft.com/office/officeart/2005/8/layout/hList1"/>
    <dgm:cxn modelId="{0692A7FB-B973-420A-A370-420FD9196859}" type="presOf" srcId="{318DA180-DBE5-429D-A405-0F0818970782}" destId="{88E80BB7-5FA7-4548-8DDF-B120A916877A}" srcOrd="0" destOrd="2" presId="urn:microsoft.com/office/officeart/2005/8/layout/hList1"/>
    <dgm:cxn modelId="{B4A250B6-BCEC-4A65-B011-47E00B8D9196}" type="presParOf" srcId="{437F79C5-9D8A-4087-B3F1-6E35E058B669}" destId="{796C8D58-A9A8-47CE-BEC9-C41658E6FC22}" srcOrd="0" destOrd="0" presId="urn:microsoft.com/office/officeart/2005/8/layout/hList1"/>
    <dgm:cxn modelId="{3B7AA7E2-7F82-4FBD-ADF1-F64A9678FD80}" type="presParOf" srcId="{796C8D58-A9A8-47CE-BEC9-C41658E6FC22}" destId="{EA644178-E668-41F5-83BC-FD5BA553E449}" srcOrd="0" destOrd="0" presId="urn:microsoft.com/office/officeart/2005/8/layout/hList1"/>
    <dgm:cxn modelId="{F4742FB5-D648-44E5-BFF5-38042A4CCDD8}" type="presParOf" srcId="{796C8D58-A9A8-47CE-BEC9-C41658E6FC22}" destId="{723F5F58-F058-410C-B507-B9A522310E5E}" srcOrd="1" destOrd="0" presId="urn:microsoft.com/office/officeart/2005/8/layout/hList1"/>
    <dgm:cxn modelId="{C7CBDD98-470C-46E1-BBC6-9C07B7088446}" type="presParOf" srcId="{437F79C5-9D8A-4087-B3F1-6E35E058B669}" destId="{EDC48B88-4EC4-4789-941F-96AEB721DD1C}" srcOrd="1" destOrd="0" presId="urn:microsoft.com/office/officeart/2005/8/layout/hList1"/>
    <dgm:cxn modelId="{A6008E5E-7C1C-4C1A-9081-B6C93E045D00}" type="presParOf" srcId="{437F79C5-9D8A-4087-B3F1-6E35E058B669}" destId="{3610C119-DA97-4C57-B7E3-A1CFAFBFF7A6}" srcOrd="2" destOrd="0" presId="urn:microsoft.com/office/officeart/2005/8/layout/hList1"/>
    <dgm:cxn modelId="{1BC7D498-606E-4A52-A47C-37FC120DC289}" type="presParOf" srcId="{3610C119-DA97-4C57-B7E3-A1CFAFBFF7A6}" destId="{E006B205-2F3F-49C6-8120-1D15AF5A442C}" srcOrd="0" destOrd="0" presId="urn:microsoft.com/office/officeart/2005/8/layout/hList1"/>
    <dgm:cxn modelId="{1B439283-4FF5-4599-A0E3-3EE94CE4EB95}" type="presParOf" srcId="{3610C119-DA97-4C57-B7E3-A1CFAFBFF7A6}" destId="{7FA1B322-DA61-4F34-87E8-3E490D8E59D2}" srcOrd="1" destOrd="0" presId="urn:microsoft.com/office/officeart/2005/8/layout/hList1"/>
    <dgm:cxn modelId="{639789C2-D032-4F5B-98C4-AF792CDA5D68}" type="presParOf" srcId="{437F79C5-9D8A-4087-B3F1-6E35E058B669}" destId="{DD36C50D-E3BC-46CE-A6F2-A637D2D2ACCE}" srcOrd="3" destOrd="0" presId="urn:microsoft.com/office/officeart/2005/8/layout/hList1"/>
    <dgm:cxn modelId="{D349DEDE-0402-4D29-93DF-2429977B9563}" type="presParOf" srcId="{437F79C5-9D8A-4087-B3F1-6E35E058B669}" destId="{542A4697-60CA-425B-9CCE-21B491A9E277}" srcOrd="4" destOrd="0" presId="urn:microsoft.com/office/officeart/2005/8/layout/hList1"/>
    <dgm:cxn modelId="{B237DECD-C88C-4254-B259-3E44FB996EC8}" type="presParOf" srcId="{542A4697-60CA-425B-9CCE-21B491A9E277}" destId="{A76D45E7-83C5-4AD5-8792-7E0D75AD0FFB}" srcOrd="0" destOrd="0" presId="urn:microsoft.com/office/officeart/2005/8/layout/hList1"/>
    <dgm:cxn modelId="{680E2782-AB4E-43B9-B817-F62E559D0B81}" type="presParOf" srcId="{542A4697-60CA-425B-9CCE-21B491A9E277}" destId="{CE3DA98B-5F1D-4C13-A666-D73975562B90}" srcOrd="1" destOrd="0" presId="urn:microsoft.com/office/officeart/2005/8/layout/hList1"/>
    <dgm:cxn modelId="{84075C07-0F1E-4CD7-A949-3AE1D229DA8E}" type="presParOf" srcId="{437F79C5-9D8A-4087-B3F1-6E35E058B669}" destId="{D31C304E-C32B-4A66-9698-76233C10729A}" srcOrd="5" destOrd="0" presId="urn:microsoft.com/office/officeart/2005/8/layout/hList1"/>
    <dgm:cxn modelId="{44365F69-2EA9-46AF-A981-1B3D87692658}" type="presParOf" srcId="{437F79C5-9D8A-4087-B3F1-6E35E058B669}" destId="{A42AE9E4-E24B-42BE-8132-AD9A95627609}" srcOrd="6" destOrd="0" presId="urn:microsoft.com/office/officeart/2005/8/layout/hList1"/>
    <dgm:cxn modelId="{69E0191F-72FA-48D3-B126-5C6CDE2CEFBF}" type="presParOf" srcId="{A42AE9E4-E24B-42BE-8132-AD9A95627609}" destId="{DA91CFB8-2845-4BE3-9DCC-3671ECC945C4}" srcOrd="0" destOrd="0" presId="urn:microsoft.com/office/officeart/2005/8/layout/hList1"/>
    <dgm:cxn modelId="{E9A096B3-2C62-4873-86C6-9866897BBC50}" type="presParOf" srcId="{A42AE9E4-E24B-42BE-8132-AD9A95627609}" destId="{88E80BB7-5FA7-4548-8DDF-B120A916877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3B64BB-D810-4D4C-8967-D682B2DB3B65}"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ZA"/>
        </a:p>
      </dgm:t>
    </dgm:pt>
    <dgm:pt modelId="{72ACFD3C-8DB3-45D7-BC9B-5FF7BF056DE9}">
      <dgm:prSet phldrT="[Text]"/>
      <dgm:spPr/>
      <dgm:t>
        <a:bodyPr/>
        <a:lstStyle/>
        <a:p>
          <a:r>
            <a:rPr lang="en-GB"/>
            <a:t>Childhood violence</a:t>
          </a:r>
          <a:endParaRPr lang="en-ZA"/>
        </a:p>
      </dgm:t>
    </dgm:pt>
    <dgm:pt modelId="{4961C4DD-614D-4FEC-89BD-FB4C442802BA}" type="parTrans" cxnId="{D37D232C-0392-458A-AC02-0E51056B39E5}">
      <dgm:prSet/>
      <dgm:spPr/>
      <dgm:t>
        <a:bodyPr/>
        <a:lstStyle/>
        <a:p>
          <a:endParaRPr lang="en-ZA"/>
        </a:p>
      </dgm:t>
    </dgm:pt>
    <dgm:pt modelId="{4AEAEB23-C657-4F92-8CF8-7BAFB66D1947}" type="sibTrans" cxnId="{D37D232C-0392-458A-AC02-0E51056B39E5}">
      <dgm:prSet/>
      <dgm:spPr/>
      <dgm:t>
        <a:bodyPr/>
        <a:lstStyle/>
        <a:p>
          <a:endParaRPr lang="en-ZA"/>
        </a:p>
      </dgm:t>
    </dgm:pt>
    <dgm:pt modelId="{390DE2E4-31D4-4500-9E63-97A7EC2C2E8D}">
      <dgm:prSet phldrT="[Text]" custT="1"/>
      <dgm:spPr/>
      <dgm:t>
        <a:bodyPr/>
        <a:lstStyle/>
        <a:p>
          <a:r>
            <a:rPr lang="en-GB" sz="1800"/>
            <a:t>Experiences of violence prior to 18y as report by respondents 18-24-years</a:t>
          </a:r>
          <a:endParaRPr lang="en-ZA" sz="1800"/>
        </a:p>
      </dgm:t>
    </dgm:pt>
    <dgm:pt modelId="{224313EB-7028-4C82-BF53-689331BACF29}" type="parTrans" cxnId="{3A62FB46-43D2-4118-87A5-C0FF3AF93B46}">
      <dgm:prSet/>
      <dgm:spPr/>
      <dgm:t>
        <a:bodyPr/>
        <a:lstStyle/>
        <a:p>
          <a:endParaRPr lang="en-ZA"/>
        </a:p>
      </dgm:t>
    </dgm:pt>
    <dgm:pt modelId="{F9FF84C7-46F4-4A38-9D85-79FFD9D73AAF}" type="sibTrans" cxnId="{3A62FB46-43D2-4118-87A5-C0FF3AF93B46}">
      <dgm:prSet/>
      <dgm:spPr/>
      <dgm:t>
        <a:bodyPr/>
        <a:lstStyle/>
        <a:p>
          <a:endParaRPr lang="en-ZA"/>
        </a:p>
      </dgm:t>
    </dgm:pt>
    <dgm:pt modelId="{F23B98B9-B9B6-4148-96E4-D6A5339C6800}">
      <dgm:prSet phldrT="[Text]"/>
      <dgm:spPr/>
      <dgm:t>
        <a:bodyPr/>
        <a:lstStyle/>
        <a:p>
          <a:r>
            <a:rPr lang="en-GB"/>
            <a:t>Physical violence </a:t>
          </a:r>
          <a:endParaRPr lang="en-ZA"/>
        </a:p>
      </dgm:t>
    </dgm:pt>
    <dgm:pt modelId="{70ADC26F-A650-4EB4-9063-85CDD5393F5D}" type="parTrans" cxnId="{603D0C46-8F08-4EB9-A291-2239C5818D91}">
      <dgm:prSet/>
      <dgm:spPr/>
      <dgm:t>
        <a:bodyPr/>
        <a:lstStyle/>
        <a:p>
          <a:endParaRPr lang="en-ZA"/>
        </a:p>
      </dgm:t>
    </dgm:pt>
    <dgm:pt modelId="{1CBDFAAF-069C-4CEA-A8B5-6E047AFF194C}" type="sibTrans" cxnId="{603D0C46-8F08-4EB9-A291-2239C5818D91}">
      <dgm:prSet/>
      <dgm:spPr/>
      <dgm:t>
        <a:bodyPr/>
        <a:lstStyle/>
        <a:p>
          <a:endParaRPr lang="en-ZA"/>
        </a:p>
      </dgm:t>
    </dgm:pt>
    <dgm:pt modelId="{32012ACB-C164-4901-AABB-615C5B927C91}">
      <dgm:prSet phldrT="[Text]" custT="1"/>
      <dgm:spPr/>
      <dgm:t>
        <a:bodyPr/>
        <a:lstStyle/>
        <a:p>
          <a:r>
            <a:rPr lang="en-GB" sz="1800"/>
            <a:t>Parent, adult caregiver, or other individual slapping, pushing, shoving, shaking, or intentionally throwing something to hurt;  punching, kicking, whipping, or beating; choking, smothering, tried to drown, or burned; using or threatening with a weapon</a:t>
          </a:r>
          <a:endParaRPr lang="en-ZA" sz="1800"/>
        </a:p>
      </dgm:t>
    </dgm:pt>
    <dgm:pt modelId="{BFBA0E0B-55C9-4958-A649-C12102ED2EA5}" type="parTrans" cxnId="{8844CAE1-B2A1-4959-A3C2-A8142EFD75F8}">
      <dgm:prSet/>
      <dgm:spPr/>
      <dgm:t>
        <a:bodyPr/>
        <a:lstStyle/>
        <a:p>
          <a:endParaRPr lang="en-ZA"/>
        </a:p>
      </dgm:t>
    </dgm:pt>
    <dgm:pt modelId="{34103242-B968-4A90-B75A-98A24F089035}" type="sibTrans" cxnId="{8844CAE1-B2A1-4959-A3C2-A8142EFD75F8}">
      <dgm:prSet/>
      <dgm:spPr/>
      <dgm:t>
        <a:bodyPr/>
        <a:lstStyle/>
        <a:p>
          <a:endParaRPr lang="en-ZA"/>
        </a:p>
      </dgm:t>
    </dgm:pt>
    <dgm:pt modelId="{066C5187-91CC-4D0B-8CFE-37031D1F63CB}">
      <dgm:prSet phldrT="[Text]"/>
      <dgm:spPr/>
      <dgm:t>
        <a:bodyPr/>
        <a:lstStyle/>
        <a:p>
          <a:r>
            <a:rPr lang="en-GB"/>
            <a:t>Sexual violence </a:t>
          </a:r>
          <a:endParaRPr lang="en-ZA"/>
        </a:p>
      </dgm:t>
    </dgm:pt>
    <dgm:pt modelId="{08DE4F50-300B-44C9-8EBA-04AB2A0A9EC9}" type="parTrans" cxnId="{346BA51F-E390-4BDA-86AC-DA0BD5C85561}">
      <dgm:prSet/>
      <dgm:spPr/>
      <dgm:t>
        <a:bodyPr/>
        <a:lstStyle/>
        <a:p>
          <a:endParaRPr lang="en-ZA"/>
        </a:p>
      </dgm:t>
    </dgm:pt>
    <dgm:pt modelId="{4667F154-4874-4934-913C-1553C53A2EFB}" type="sibTrans" cxnId="{346BA51F-E390-4BDA-86AC-DA0BD5C85561}">
      <dgm:prSet/>
      <dgm:spPr/>
      <dgm:t>
        <a:bodyPr/>
        <a:lstStyle/>
        <a:p>
          <a:endParaRPr lang="en-ZA"/>
        </a:p>
      </dgm:t>
    </dgm:pt>
    <dgm:pt modelId="{4D67BD3B-36A6-4F98-80FF-5B0944E6C224}">
      <dgm:prSet phldrT="[Text]" custT="1"/>
      <dgm:spPr/>
      <dgm:t>
        <a:bodyPr/>
        <a:lstStyle/>
        <a:p>
          <a:r>
            <a:rPr lang="en-US" sz="1800">
              <a:effectLst/>
              <a:latin typeface="+mn-lt"/>
              <a:ea typeface="Calibri" panose="020F0502020204030204" pitchFamily="34" charset="0"/>
            </a:rPr>
            <a:t>Unwanted sexual touching; attempted forced sex; pressured or coerced sex; physically forced sex</a:t>
          </a:r>
          <a:endParaRPr lang="en-ZA" sz="1800">
            <a:latin typeface="+mn-lt"/>
          </a:endParaRPr>
        </a:p>
      </dgm:t>
    </dgm:pt>
    <dgm:pt modelId="{28E5FC79-A5D3-4772-9A14-0CB9CCD54326}" type="parTrans" cxnId="{DF72B158-3DCB-4980-80A8-03442707E68A}">
      <dgm:prSet/>
      <dgm:spPr/>
      <dgm:t>
        <a:bodyPr/>
        <a:lstStyle/>
        <a:p>
          <a:endParaRPr lang="en-ZA"/>
        </a:p>
      </dgm:t>
    </dgm:pt>
    <dgm:pt modelId="{184B9DD1-8FE7-4009-878B-3A8D0C84B614}" type="sibTrans" cxnId="{DF72B158-3DCB-4980-80A8-03442707E68A}">
      <dgm:prSet/>
      <dgm:spPr/>
      <dgm:t>
        <a:bodyPr/>
        <a:lstStyle/>
        <a:p>
          <a:endParaRPr lang="en-ZA"/>
        </a:p>
      </dgm:t>
    </dgm:pt>
    <dgm:pt modelId="{E41758B2-9560-4CA0-8312-1FD764852AFE}">
      <dgm:prSet phldrT="[Text]"/>
      <dgm:spPr/>
      <dgm:t>
        <a:bodyPr/>
        <a:lstStyle/>
        <a:p>
          <a:r>
            <a:rPr lang="en-GB"/>
            <a:t>Emotional violence </a:t>
          </a:r>
          <a:endParaRPr lang="en-ZA"/>
        </a:p>
      </dgm:t>
    </dgm:pt>
    <dgm:pt modelId="{5BBBFD20-4A75-4A18-A20C-ADF6526EA13F}" type="parTrans" cxnId="{FC729DE2-B8C1-46CD-B789-5BC319F11773}">
      <dgm:prSet/>
      <dgm:spPr/>
      <dgm:t>
        <a:bodyPr/>
        <a:lstStyle/>
        <a:p>
          <a:endParaRPr lang="en-ZA"/>
        </a:p>
      </dgm:t>
    </dgm:pt>
    <dgm:pt modelId="{5DE78262-19B7-4CA5-A81D-4AFC90800FB2}" type="sibTrans" cxnId="{FC729DE2-B8C1-46CD-B789-5BC319F11773}">
      <dgm:prSet/>
      <dgm:spPr/>
      <dgm:t>
        <a:bodyPr/>
        <a:lstStyle/>
        <a:p>
          <a:endParaRPr lang="en-ZA"/>
        </a:p>
      </dgm:t>
    </dgm:pt>
    <dgm:pt modelId="{B271EC8B-2716-4903-8FE8-DF813ECB3045}">
      <dgm:prSet phldrT="[Text]" custT="1"/>
      <dgm:spPr/>
      <dgm:t>
        <a:bodyPr/>
        <a:lstStyle/>
        <a:p>
          <a:r>
            <a:rPr lang="en-GB" sz="1400" b="1"/>
            <a:t>Parent, </a:t>
          </a:r>
          <a:r>
            <a:rPr lang="en-GB" sz="1400"/>
            <a:t>adult caregiver, or other adult relative saying you were not loved, wishing you had never been born or were dead;  being ridiculed</a:t>
          </a:r>
          <a:endParaRPr lang="en-ZA" sz="1400"/>
        </a:p>
      </dgm:t>
    </dgm:pt>
    <dgm:pt modelId="{28750F81-670A-4365-AD87-D5DE90715E00}" type="parTrans" cxnId="{2050E9FA-F54B-43D5-A1FD-07EA81067D67}">
      <dgm:prSet/>
      <dgm:spPr/>
      <dgm:t>
        <a:bodyPr/>
        <a:lstStyle/>
        <a:p>
          <a:endParaRPr lang="en-ZA"/>
        </a:p>
      </dgm:t>
    </dgm:pt>
    <dgm:pt modelId="{C9D28CD6-C0A7-49EA-B29D-745C77E76E6A}" type="sibTrans" cxnId="{2050E9FA-F54B-43D5-A1FD-07EA81067D67}">
      <dgm:prSet/>
      <dgm:spPr/>
      <dgm:t>
        <a:bodyPr/>
        <a:lstStyle/>
        <a:p>
          <a:endParaRPr lang="en-ZA"/>
        </a:p>
      </dgm:t>
    </dgm:pt>
    <dgm:pt modelId="{5AA447E2-9FA9-41EE-92F0-6DF1B9DB18A0}">
      <dgm:prSet custT="1"/>
      <dgm:spPr/>
      <dgm:t>
        <a:bodyPr/>
        <a:lstStyle/>
        <a:p>
          <a:r>
            <a:rPr lang="en-GB" sz="1400" b="1"/>
            <a:t>Peers </a:t>
          </a:r>
          <a:r>
            <a:rPr lang="en-GB" sz="1400"/>
            <a:t>who made you scared, excluded, called you names, were mean </a:t>
          </a:r>
          <a:endParaRPr lang="en-ZA" sz="1400"/>
        </a:p>
      </dgm:t>
    </dgm:pt>
    <dgm:pt modelId="{0A504B5B-2E4E-4FC4-902D-2F14760F5F27}" type="parTrans" cxnId="{D98C17C0-E7F6-4797-A0AC-9ECA54F250B4}">
      <dgm:prSet/>
      <dgm:spPr/>
      <dgm:t>
        <a:bodyPr/>
        <a:lstStyle/>
        <a:p>
          <a:endParaRPr lang="en-ZA"/>
        </a:p>
      </dgm:t>
    </dgm:pt>
    <dgm:pt modelId="{8ACDC659-428E-4DBD-87A9-AC2385B06A95}" type="sibTrans" cxnId="{D98C17C0-E7F6-4797-A0AC-9ECA54F250B4}">
      <dgm:prSet/>
      <dgm:spPr/>
      <dgm:t>
        <a:bodyPr/>
        <a:lstStyle/>
        <a:p>
          <a:endParaRPr lang="en-ZA"/>
        </a:p>
      </dgm:t>
    </dgm:pt>
    <dgm:pt modelId="{2312CF99-3CC3-4642-8A63-643DDDC37301}">
      <dgm:prSet phldrT="[Text]" custT="1"/>
      <dgm:spPr/>
      <dgm:t>
        <a:bodyPr/>
        <a:lstStyle/>
        <a:p>
          <a:r>
            <a:rPr lang="en-GB" sz="1400" b="1"/>
            <a:t>Intimate partner  </a:t>
          </a:r>
          <a:r>
            <a:rPr lang="en-GB" sz="1400"/>
            <a:t>who insulted, humiliated, kept you from having own money,  kept you from seeing or talking to your family or friends; made threats to physically harm you. </a:t>
          </a:r>
          <a:endParaRPr lang="en-ZA" sz="1400"/>
        </a:p>
      </dgm:t>
    </dgm:pt>
    <dgm:pt modelId="{7E8E4135-6E4E-4A4A-8292-904C068F1039}" type="parTrans" cxnId="{2E89F1CF-18DC-4D75-985C-866C951DD7FD}">
      <dgm:prSet/>
      <dgm:spPr/>
      <dgm:t>
        <a:bodyPr/>
        <a:lstStyle/>
        <a:p>
          <a:endParaRPr lang="en-ZA"/>
        </a:p>
      </dgm:t>
    </dgm:pt>
    <dgm:pt modelId="{A98B02C1-CFB0-4E5E-B667-9F3AA8634438}" type="sibTrans" cxnId="{2E89F1CF-18DC-4D75-985C-866C951DD7FD}">
      <dgm:prSet/>
      <dgm:spPr/>
      <dgm:t>
        <a:bodyPr/>
        <a:lstStyle/>
        <a:p>
          <a:endParaRPr lang="en-ZA"/>
        </a:p>
      </dgm:t>
    </dgm:pt>
    <dgm:pt modelId="{7ED50755-E163-4039-A07F-0919FDA35093}">
      <dgm:prSet/>
      <dgm:spPr/>
      <dgm:t>
        <a:bodyPr/>
        <a:lstStyle/>
        <a:p>
          <a:r>
            <a:rPr lang="en-GB"/>
            <a:t>Any violence </a:t>
          </a:r>
          <a:endParaRPr lang="en-ZA"/>
        </a:p>
      </dgm:t>
    </dgm:pt>
    <dgm:pt modelId="{F536E451-9C8E-4641-92A6-5A586D347E78}" type="parTrans" cxnId="{D4E724EF-F172-4413-8B15-A1BEF96365F4}">
      <dgm:prSet/>
      <dgm:spPr/>
      <dgm:t>
        <a:bodyPr/>
        <a:lstStyle/>
        <a:p>
          <a:endParaRPr lang="en-ZA"/>
        </a:p>
      </dgm:t>
    </dgm:pt>
    <dgm:pt modelId="{C6DADA2D-8FE4-4FD9-B8B5-91B77F5F0AEA}" type="sibTrans" cxnId="{D4E724EF-F172-4413-8B15-A1BEF96365F4}">
      <dgm:prSet/>
      <dgm:spPr/>
      <dgm:t>
        <a:bodyPr/>
        <a:lstStyle/>
        <a:p>
          <a:endParaRPr lang="en-ZA"/>
        </a:p>
      </dgm:t>
    </dgm:pt>
    <dgm:pt modelId="{9C7C14F6-85A4-45B2-97C8-9DCBA77F5A2F}">
      <dgm:prSet custT="1"/>
      <dgm:spPr/>
      <dgm:t>
        <a:bodyPr/>
        <a:lstStyle/>
        <a:p>
          <a:r>
            <a:rPr lang="en-GB" sz="1800"/>
            <a:t>Physical, sexual or emotional violence, as reported by respondents  </a:t>
          </a:r>
          <a:endParaRPr lang="en-ZA" sz="1800"/>
        </a:p>
      </dgm:t>
    </dgm:pt>
    <dgm:pt modelId="{91484F40-2DF2-4E75-AC3D-95EFCDD1B75B}" type="parTrans" cxnId="{6409569E-B83D-4AFD-8416-BDA09633B277}">
      <dgm:prSet/>
      <dgm:spPr/>
      <dgm:t>
        <a:bodyPr/>
        <a:lstStyle/>
        <a:p>
          <a:endParaRPr lang="en-ZA"/>
        </a:p>
      </dgm:t>
    </dgm:pt>
    <dgm:pt modelId="{A62AC0F0-5EC4-4648-83CD-AF3390822E26}" type="sibTrans" cxnId="{6409569E-B83D-4AFD-8416-BDA09633B277}">
      <dgm:prSet/>
      <dgm:spPr/>
      <dgm:t>
        <a:bodyPr/>
        <a:lstStyle/>
        <a:p>
          <a:endParaRPr lang="en-ZA"/>
        </a:p>
      </dgm:t>
    </dgm:pt>
    <dgm:pt modelId="{44026108-B270-4DD9-AA8D-2EE4D20FC7C4}" type="pres">
      <dgm:prSet presAssocID="{C03B64BB-D810-4D4C-8967-D682B2DB3B65}" presName="Name0" presStyleCnt="0">
        <dgm:presLayoutVars>
          <dgm:dir/>
          <dgm:animLvl val="lvl"/>
          <dgm:resizeHandles val="exact"/>
        </dgm:presLayoutVars>
      </dgm:prSet>
      <dgm:spPr/>
    </dgm:pt>
    <dgm:pt modelId="{7AD09415-F391-4E34-B673-DB700B577F7E}" type="pres">
      <dgm:prSet presAssocID="{72ACFD3C-8DB3-45D7-BC9B-5FF7BF056DE9}" presName="linNode" presStyleCnt="0"/>
      <dgm:spPr/>
    </dgm:pt>
    <dgm:pt modelId="{7FC98A36-ADC6-40A8-B3C2-49A1DC03353B}" type="pres">
      <dgm:prSet presAssocID="{72ACFD3C-8DB3-45D7-BC9B-5FF7BF056DE9}" presName="parentText" presStyleLbl="node1" presStyleIdx="0" presStyleCnt="5">
        <dgm:presLayoutVars>
          <dgm:chMax val="1"/>
          <dgm:bulletEnabled val="1"/>
        </dgm:presLayoutVars>
      </dgm:prSet>
      <dgm:spPr/>
    </dgm:pt>
    <dgm:pt modelId="{354506F4-3A8E-411E-86DD-B82115D30174}" type="pres">
      <dgm:prSet presAssocID="{72ACFD3C-8DB3-45D7-BC9B-5FF7BF056DE9}" presName="descendantText" presStyleLbl="alignAccFollowNode1" presStyleIdx="0" presStyleCnt="5">
        <dgm:presLayoutVars>
          <dgm:bulletEnabled val="1"/>
        </dgm:presLayoutVars>
      </dgm:prSet>
      <dgm:spPr/>
    </dgm:pt>
    <dgm:pt modelId="{366C323C-C169-41FB-BB87-C68AC57A79C8}" type="pres">
      <dgm:prSet presAssocID="{4AEAEB23-C657-4F92-8CF8-7BAFB66D1947}" presName="sp" presStyleCnt="0"/>
      <dgm:spPr/>
    </dgm:pt>
    <dgm:pt modelId="{8B39801D-BBF7-47AB-A8FB-A051DDEBF7FB}" type="pres">
      <dgm:prSet presAssocID="{F23B98B9-B9B6-4148-96E4-D6A5339C6800}" presName="linNode" presStyleCnt="0"/>
      <dgm:spPr/>
    </dgm:pt>
    <dgm:pt modelId="{C4CE7410-4F26-406C-A242-EAAE768CA3DD}" type="pres">
      <dgm:prSet presAssocID="{F23B98B9-B9B6-4148-96E4-D6A5339C6800}" presName="parentText" presStyleLbl="node1" presStyleIdx="1" presStyleCnt="5">
        <dgm:presLayoutVars>
          <dgm:chMax val="1"/>
          <dgm:bulletEnabled val="1"/>
        </dgm:presLayoutVars>
      </dgm:prSet>
      <dgm:spPr/>
    </dgm:pt>
    <dgm:pt modelId="{9C9FDF8F-B016-4A72-ABA9-CDF1B7567824}" type="pres">
      <dgm:prSet presAssocID="{F23B98B9-B9B6-4148-96E4-D6A5339C6800}" presName="descendantText" presStyleLbl="alignAccFollowNode1" presStyleIdx="1" presStyleCnt="5" custScaleY="122013">
        <dgm:presLayoutVars>
          <dgm:bulletEnabled val="1"/>
        </dgm:presLayoutVars>
      </dgm:prSet>
      <dgm:spPr/>
    </dgm:pt>
    <dgm:pt modelId="{9D348B9B-67CF-48B3-8BBC-D61A35B9DAA1}" type="pres">
      <dgm:prSet presAssocID="{1CBDFAAF-069C-4CEA-A8B5-6E047AFF194C}" presName="sp" presStyleCnt="0"/>
      <dgm:spPr/>
    </dgm:pt>
    <dgm:pt modelId="{D034624C-3E25-4CA6-9330-2C0E0ED2AAF4}" type="pres">
      <dgm:prSet presAssocID="{066C5187-91CC-4D0B-8CFE-37031D1F63CB}" presName="linNode" presStyleCnt="0"/>
      <dgm:spPr/>
    </dgm:pt>
    <dgm:pt modelId="{FA268971-1EFD-4C68-9BCB-8CC35495B6FC}" type="pres">
      <dgm:prSet presAssocID="{066C5187-91CC-4D0B-8CFE-37031D1F63CB}" presName="parentText" presStyleLbl="node1" presStyleIdx="2" presStyleCnt="5">
        <dgm:presLayoutVars>
          <dgm:chMax val="1"/>
          <dgm:bulletEnabled val="1"/>
        </dgm:presLayoutVars>
      </dgm:prSet>
      <dgm:spPr/>
    </dgm:pt>
    <dgm:pt modelId="{2E3DBA8C-55D5-4D40-BB2E-763BB9772520}" type="pres">
      <dgm:prSet presAssocID="{066C5187-91CC-4D0B-8CFE-37031D1F63CB}" presName="descendantText" presStyleLbl="alignAccFollowNode1" presStyleIdx="2" presStyleCnt="5">
        <dgm:presLayoutVars>
          <dgm:bulletEnabled val="1"/>
        </dgm:presLayoutVars>
      </dgm:prSet>
      <dgm:spPr/>
    </dgm:pt>
    <dgm:pt modelId="{2984BC78-3204-4653-B0A4-50C0C5DD48A4}" type="pres">
      <dgm:prSet presAssocID="{4667F154-4874-4934-913C-1553C53A2EFB}" presName="sp" presStyleCnt="0"/>
      <dgm:spPr/>
    </dgm:pt>
    <dgm:pt modelId="{E8E5AAD6-9E89-4454-BDAD-8F46236BA235}" type="pres">
      <dgm:prSet presAssocID="{E41758B2-9560-4CA0-8312-1FD764852AFE}" presName="linNode" presStyleCnt="0"/>
      <dgm:spPr/>
    </dgm:pt>
    <dgm:pt modelId="{26B34BAA-DF18-4656-8C59-47EF184C4A3A}" type="pres">
      <dgm:prSet presAssocID="{E41758B2-9560-4CA0-8312-1FD764852AFE}" presName="parentText" presStyleLbl="node1" presStyleIdx="3" presStyleCnt="5">
        <dgm:presLayoutVars>
          <dgm:chMax val="1"/>
          <dgm:bulletEnabled val="1"/>
        </dgm:presLayoutVars>
      </dgm:prSet>
      <dgm:spPr/>
    </dgm:pt>
    <dgm:pt modelId="{D9D793F2-432F-4482-925D-65178AA21248}" type="pres">
      <dgm:prSet presAssocID="{E41758B2-9560-4CA0-8312-1FD764852AFE}" presName="descendantText" presStyleLbl="alignAccFollowNode1" presStyleIdx="3" presStyleCnt="5" custScaleY="131016">
        <dgm:presLayoutVars>
          <dgm:bulletEnabled val="1"/>
        </dgm:presLayoutVars>
      </dgm:prSet>
      <dgm:spPr/>
    </dgm:pt>
    <dgm:pt modelId="{113F98E0-83F3-480E-AC0D-7D4098067C13}" type="pres">
      <dgm:prSet presAssocID="{5DE78262-19B7-4CA5-A81D-4AFC90800FB2}" presName="sp" presStyleCnt="0"/>
      <dgm:spPr/>
    </dgm:pt>
    <dgm:pt modelId="{2C4E48BA-F1D3-4212-8654-6B9004C4268B}" type="pres">
      <dgm:prSet presAssocID="{7ED50755-E163-4039-A07F-0919FDA35093}" presName="linNode" presStyleCnt="0"/>
      <dgm:spPr/>
    </dgm:pt>
    <dgm:pt modelId="{37329C5E-2A5C-40C4-8BB8-19885B30B8BA}" type="pres">
      <dgm:prSet presAssocID="{7ED50755-E163-4039-A07F-0919FDA35093}" presName="parentText" presStyleLbl="node1" presStyleIdx="4" presStyleCnt="5">
        <dgm:presLayoutVars>
          <dgm:chMax val="1"/>
          <dgm:bulletEnabled val="1"/>
        </dgm:presLayoutVars>
      </dgm:prSet>
      <dgm:spPr/>
    </dgm:pt>
    <dgm:pt modelId="{36264254-FB33-4A6E-AD9F-9DDCA7FC251C}" type="pres">
      <dgm:prSet presAssocID="{7ED50755-E163-4039-A07F-0919FDA35093}" presName="descendantText" presStyleLbl="alignAccFollowNode1" presStyleIdx="4" presStyleCnt="5">
        <dgm:presLayoutVars>
          <dgm:bulletEnabled val="1"/>
        </dgm:presLayoutVars>
      </dgm:prSet>
      <dgm:spPr/>
    </dgm:pt>
  </dgm:ptLst>
  <dgm:cxnLst>
    <dgm:cxn modelId="{7B648B05-7077-4488-9722-6BBF621A7AF1}" type="presOf" srcId="{2312CF99-3CC3-4642-8A63-643DDDC37301}" destId="{D9D793F2-432F-4482-925D-65178AA21248}" srcOrd="0" destOrd="1" presId="urn:microsoft.com/office/officeart/2005/8/layout/vList5"/>
    <dgm:cxn modelId="{F8175B13-EED4-43CC-82AA-0DF4B49F1C24}" type="presOf" srcId="{7ED50755-E163-4039-A07F-0919FDA35093}" destId="{37329C5E-2A5C-40C4-8BB8-19885B30B8BA}" srcOrd="0" destOrd="0" presId="urn:microsoft.com/office/officeart/2005/8/layout/vList5"/>
    <dgm:cxn modelId="{346BA51F-E390-4BDA-86AC-DA0BD5C85561}" srcId="{C03B64BB-D810-4D4C-8967-D682B2DB3B65}" destId="{066C5187-91CC-4D0B-8CFE-37031D1F63CB}" srcOrd="2" destOrd="0" parTransId="{08DE4F50-300B-44C9-8EBA-04AB2A0A9EC9}" sibTransId="{4667F154-4874-4934-913C-1553C53A2EFB}"/>
    <dgm:cxn modelId="{E5D8EA1F-45F7-4B22-8F30-271111895B47}" type="presOf" srcId="{066C5187-91CC-4D0B-8CFE-37031D1F63CB}" destId="{FA268971-1EFD-4C68-9BCB-8CC35495B6FC}" srcOrd="0" destOrd="0" presId="urn:microsoft.com/office/officeart/2005/8/layout/vList5"/>
    <dgm:cxn modelId="{5955FB24-A1CC-4C44-A1D1-1FCF7F81C441}" type="presOf" srcId="{C03B64BB-D810-4D4C-8967-D682B2DB3B65}" destId="{44026108-B270-4DD9-AA8D-2EE4D20FC7C4}" srcOrd="0" destOrd="0" presId="urn:microsoft.com/office/officeart/2005/8/layout/vList5"/>
    <dgm:cxn modelId="{D37D232C-0392-458A-AC02-0E51056B39E5}" srcId="{C03B64BB-D810-4D4C-8967-D682B2DB3B65}" destId="{72ACFD3C-8DB3-45D7-BC9B-5FF7BF056DE9}" srcOrd="0" destOrd="0" parTransId="{4961C4DD-614D-4FEC-89BD-FB4C442802BA}" sibTransId="{4AEAEB23-C657-4F92-8CF8-7BAFB66D1947}"/>
    <dgm:cxn modelId="{FE263C34-1BCB-4038-9B8E-42673A37B36B}" type="presOf" srcId="{9C7C14F6-85A4-45B2-97C8-9DCBA77F5A2F}" destId="{36264254-FB33-4A6E-AD9F-9DDCA7FC251C}" srcOrd="0" destOrd="0" presId="urn:microsoft.com/office/officeart/2005/8/layout/vList5"/>
    <dgm:cxn modelId="{72687B36-78E0-4B73-8DD5-5A55D339E823}" type="presOf" srcId="{32012ACB-C164-4901-AABB-615C5B927C91}" destId="{9C9FDF8F-B016-4A72-ABA9-CDF1B7567824}" srcOrd="0" destOrd="0" presId="urn:microsoft.com/office/officeart/2005/8/layout/vList5"/>
    <dgm:cxn modelId="{BBE5C33A-5F5B-4036-B6F2-EBCE3C8D44BB}" type="presOf" srcId="{E41758B2-9560-4CA0-8312-1FD764852AFE}" destId="{26B34BAA-DF18-4656-8C59-47EF184C4A3A}" srcOrd="0" destOrd="0" presId="urn:microsoft.com/office/officeart/2005/8/layout/vList5"/>
    <dgm:cxn modelId="{F931BA61-837B-4EBC-B902-8F4FE7E7C949}" type="presOf" srcId="{B271EC8B-2716-4903-8FE8-DF813ECB3045}" destId="{D9D793F2-432F-4482-925D-65178AA21248}" srcOrd="0" destOrd="0" presId="urn:microsoft.com/office/officeart/2005/8/layout/vList5"/>
    <dgm:cxn modelId="{603D0C46-8F08-4EB9-A291-2239C5818D91}" srcId="{C03B64BB-D810-4D4C-8967-D682B2DB3B65}" destId="{F23B98B9-B9B6-4148-96E4-D6A5339C6800}" srcOrd="1" destOrd="0" parTransId="{70ADC26F-A650-4EB4-9063-85CDD5393F5D}" sibTransId="{1CBDFAAF-069C-4CEA-A8B5-6E047AFF194C}"/>
    <dgm:cxn modelId="{3A62FB46-43D2-4118-87A5-C0FF3AF93B46}" srcId="{72ACFD3C-8DB3-45D7-BC9B-5FF7BF056DE9}" destId="{390DE2E4-31D4-4500-9E63-97A7EC2C2E8D}" srcOrd="0" destOrd="0" parTransId="{224313EB-7028-4C82-BF53-689331BACF29}" sibTransId="{F9FF84C7-46F4-4A38-9D85-79FFD9D73AAF}"/>
    <dgm:cxn modelId="{DF72B158-3DCB-4980-80A8-03442707E68A}" srcId="{066C5187-91CC-4D0B-8CFE-37031D1F63CB}" destId="{4D67BD3B-36A6-4F98-80FF-5B0944E6C224}" srcOrd="0" destOrd="0" parTransId="{28E5FC79-A5D3-4772-9A14-0CB9CCD54326}" sibTransId="{184B9DD1-8FE7-4009-878B-3A8D0C84B614}"/>
    <dgm:cxn modelId="{1582A55A-E2CF-4BCE-8EEC-C951ED3EAEC3}" type="presOf" srcId="{5AA447E2-9FA9-41EE-92F0-6DF1B9DB18A0}" destId="{D9D793F2-432F-4482-925D-65178AA21248}" srcOrd="0" destOrd="2" presId="urn:microsoft.com/office/officeart/2005/8/layout/vList5"/>
    <dgm:cxn modelId="{53FDF67F-0BC0-4581-ACFA-9EB76FFEA46F}" type="presOf" srcId="{390DE2E4-31D4-4500-9E63-97A7EC2C2E8D}" destId="{354506F4-3A8E-411E-86DD-B82115D30174}" srcOrd="0" destOrd="0" presId="urn:microsoft.com/office/officeart/2005/8/layout/vList5"/>
    <dgm:cxn modelId="{6409569E-B83D-4AFD-8416-BDA09633B277}" srcId="{7ED50755-E163-4039-A07F-0919FDA35093}" destId="{9C7C14F6-85A4-45B2-97C8-9DCBA77F5A2F}" srcOrd="0" destOrd="0" parTransId="{91484F40-2DF2-4E75-AC3D-95EFCDD1B75B}" sibTransId="{A62AC0F0-5EC4-4648-83CD-AF3390822E26}"/>
    <dgm:cxn modelId="{61F721A5-1971-47EE-9969-AE28178414F8}" type="presOf" srcId="{F23B98B9-B9B6-4148-96E4-D6A5339C6800}" destId="{C4CE7410-4F26-406C-A242-EAAE768CA3DD}" srcOrd="0" destOrd="0" presId="urn:microsoft.com/office/officeart/2005/8/layout/vList5"/>
    <dgm:cxn modelId="{D98C17C0-E7F6-4797-A0AC-9ECA54F250B4}" srcId="{E41758B2-9560-4CA0-8312-1FD764852AFE}" destId="{5AA447E2-9FA9-41EE-92F0-6DF1B9DB18A0}" srcOrd="2" destOrd="0" parTransId="{0A504B5B-2E4E-4FC4-902D-2F14760F5F27}" sibTransId="{8ACDC659-428E-4DBD-87A9-AC2385B06A95}"/>
    <dgm:cxn modelId="{2E89F1CF-18DC-4D75-985C-866C951DD7FD}" srcId="{E41758B2-9560-4CA0-8312-1FD764852AFE}" destId="{2312CF99-3CC3-4642-8A63-643DDDC37301}" srcOrd="1" destOrd="0" parTransId="{7E8E4135-6E4E-4A4A-8292-904C068F1039}" sibTransId="{A98B02C1-CFB0-4E5E-B667-9F3AA8634438}"/>
    <dgm:cxn modelId="{8844CAE1-B2A1-4959-A3C2-A8142EFD75F8}" srcId="{F23B98B9-B9B6-4148-96E4-D6A5339C6800}" destId="{32012ACB-C164-4901-AABB-615C5B927C91}" srcOrd="0" destOrd="0" parTransId="{BFBA0E0B-55C9-4958-A649-C12102ED2EA5}" sibTransId="{34103242-B968-4A90-B75A-98A24F089035}"/>
    <dgm:cxn modelId="{FC729DE2-B8C1-46CD-B789-5BC319F11773}" srcId="{C03B64BB-D810-4D4C-8967-D682B2DB3B65}" destId="{E41758B2-9560-4CA0-8312-1FD764852AFE}" srcOrd="3" destOrd="0" parTransId="{5BBBFD20-4A75-4A18-A20C-ADF6526EA13F}" sibTransId="{5DE78262-19B7-4CA5-A81D-4AFC90800FB2}"/>
    <dgm:cxn modelId="{D4E724EF-F172-4413-8B15-A1BEF96365F4}" srcId="{C03B64BB-D810-4D4C-8967-D682B2DB3B65}" destId="{7ED50755-E163-4039-A07F-0919FDA35093}" srcOrd="4" destOrd="0" parTransId="{F536E451-9C8E-4641-92A6-5A586D347E78}" sibTransId="{C6DADA2D-8FE4-4FD9-B8B5-91B77F5F0AEA}"/>
    <dgm:cxn modelId="{2E0972F5-FE22-4C9D-8030-2DE12D756968}" type="presOf" srcId="{72ACFD3C-8DB3-45D7-BC9B-5FF7BF056DE9}" destId="{7FC98A36-ADC6-40A8-B3C2-49A1DC03353B}" srcOrd="0" destOrd="0" presId="urn:microsoft.com/office/officeart/2005/8/layout/vList5"/>
    <dgm:cxn modelId="{2050E9FA-F54B-43D5-A1FD-07EA81067D67}" srcId="{E41758B2-9560-4CA0-8312-1FD764852AFE}" destId="{B271EC8B-2716-4903-8FE8-DF813ECB3045}" srcOrd="0" destOrd="0" parTransId="{28750F81-670A-4365-AD87-D5DE90715E00}" sibTransId="{C9D28CD6-C0A7-49EA-B29D-745C77E76E6A}"/>
    <dgm:cxn modelId="{389B88FD-E84D-4B70-B881-BA5671F1EDD9}" type="presOf" srcId="{4D67BD3B-36A6-4F98-80FF-5B0944E6C224}" destId="{2E3DBA8C-55D5-4D40-BB2E-763BB9772520}" srcOrd="0" destOrd="0" presId="urn:microsoft.com/office/officeart/2005/8/layout/vList5"/>
    <dgm:cxn modelId="{CA7873DE-1C59-4499-B222-2914E41DEB7A}" type="presParOf" srcId="{44026108-B270-4DD9-AA8D-2EE4D20FC7C4}" destId="{7AD09415-F391-4E34-B673-DB700B577F7E}" srcOrd="0" destOrd="0" presId="urn:microsoft.com/office/officeart/2005/8/layout/vList5"/>
    <dgm:cxn modelId="{F5204DA6-5F62-4085-BE9E-5ED88D3CB1DA}" type="presParOf" srcId="{7AD09415-F391-4E34-B673-DB700B577F7E}" destId="{7FC98A36-ADC6-40A8-B3C2-49A1DC03353B}" srcOrd="0" destOrd="0" presId="urn:microsoft.com/office/officeart/2005/8/layout/vList5"/>
    <dgm:cxn modelId="{89B7FE46-A93F-4DA1-970D-B162491CAF5D}" type="presParOf" srcId="{7AD09415-F391-4E34-B673-DB700B577F7E}" destId="{354506F4-3A8E-411E-86DD-B82115D30174}" srcOrd="1" destOrd="0" presId="urn:microsoft.com/office/officeart/2005/8/layout/vList5"/>
    <dgm:cxn modelId="{0B280911-BD26-4448-93C9-38A8F0FAE2D6}" type="presParOf" srcId="{44026108-B270-4DD9-AA8D-2EE4D20FC7C4}" destId="{366C323C-C169-41FB-BB87-C68AC57A79C8}" srcOrd="1" destOrd="0" presId="urn:microsoft.com/office/officeart/2005/8/layout/vList5"/>
    <dgm:cxn modelId="{EF2DFDC8-74C8-42E4-ABBD-765F96E2768C}" type="presParOf" srcId="{44026108-B270-4DD9-AA8D-2EE4D20FC7C4}" destId="{8B39801D-BBF7-47AB-A8FB-A051DDEBF7FB}" srcOrd="2" destOrd="0" presId="urn:microsoft.com/office/officeart/2005/8/layout/vList5"/>
    <dgm:cxn modelId="{05C8A59D-72BC-4556-8CB7-294ECC76BACB}" type="presParOf" srcId="{8B39801D-BBF7-47AB-A8FB-A051DDEBF7FB}" destId="{C4CE7410-4F26-406C-A242-EAAE768CA3DD}" srcOrd="0" destOrd="0" presId="urn:microsoft.com/office/officeart/2005/8/layout/vList5"/>
    <dgm:cxn modelId="{10949D77-893D-4F0D-B67F-260814FAB848}" type="presParOf" srcId="{8B39801D-BBF7-47AB-A8FB-A051DDEBF7FB}" destId="{9C9FDF8F-B016-4A72-ABA9-CDF1B7567824}" srcOrd="1" destOrd="0" presId="urn:microsoft.com/office/officeart/2005/8/layout/vList5"/>
    <dgm:cxn modelId="{CD5EE7DD-848F-4F16-8E42-3C556ED5EB7A}" type="presParOf" srcId="{44026108-B270-4DD9-AA8D-2EE4D20FC7C4}" destId="{9D348B9B-67CF-48B3-8BBC-D61A35B9DAA1}" srcOrd="3" destOrd="0" presId="urn:microsoft.com/office/officeart/2005/8/layout/vList5"/>
    <dgm:cxn modelId="{EEEA4A4B-61C9-46E3-8F52-53A931B50529}" type="presParOf" srcId="{44026108-B270-4DD9-AA8D-2EE4D20FC7C4}" destId="{D034624C-3E25-4CA6-9330-2C0E0ED2AAF4}" srcOrd="4" destOrd="0" presId="urn:microsoft.com/office/officeart/2005/8/layout/vList5"/>
    <dgm:cxn modelId="{7079CA33-2E77-4E4D-A64B-E9CF0D73C2FD}" type="presParOf" srcId="{D034624C-3E25-4CA6-9330-2C0E0ED2AAF4}" destId="{FA268971-1EFD-4C68-9BCB-8CC35495B6FC}" srcOrd="0" destOrd="0" presId="urn:microsoft.com/office/officeart/2005/8/layout/vList5"/>
    <dgm:cxn modelId="{CDD72CA9-298B-4CD5-BDF1-24C3268F0F9B}" type="presParOf" srcId="{D034624C-3E25-4CA6-9330-2C0E0ED2AAF4}" destId="{2E3DBA8C-55D5-4D40-BB2E-763BB9772520}" srcOrd="1" destOrd="0" presId="urn:microsoft.com/office/officeart/2005/8/layout/vList5"/>
    <dgm:cxn modelId="{F6DB71B0-213A-4A8B-A2A7-F63FF006C40C}" type="presParOf" srcId="{44026108-B270-4DD9-AA8D-2EE4D20FC7C4}" destId="{2984BC78-3204-4653-B0A4-50C0C5DD48A4}" srcOrd="5" destOrd="0" presId="urn:microsoft.com/office/officeart/2005/8/layout/vList5"/>
    <dgm:cxn modelId="{7560FCB8-529E-47FD-B7D9-BAB911FD730E}" type="presParOf" srcId="{44026108-B270-4DD9-AA8D-2EE4D20FC7C4}" destId="{E8E5AAD6-9E89-4454-BDAD-8F46236BA235}" srcOrd="6" destOrd="0" presId="urn:microsoft.com/office/officeart/2005/8/layout/vList5"/>
    <dgm:cxn modelId="{3C45CD99-5B1F-4D24-85E8-F1F203898C34}" type="presParOf" srcId="{E8E5AAD6-9E89-4454-BDAD-8F46236BA235}" destId="{26B34BAA-DF18-4656-8C59-47EF184C4A3A}" srcOrd="0" destOrd="0" presId="urn:microsoft.com/office/officeart/2005/8/layout/vList5"/>
    <dgm:cxn modelId="{F3AC1546-4FB7-4FF2-B667-AEDFC4BBC9C1}" type="presParOf" srcId="{E8E5AAD6-9E89-4454-BDAD-8F46236BA235}" destId="{D9D793F2-432F-4482-925D-65178AA21248}" srcOrd="1" destOrd="0" presId="urn:microsoft.com/office/officeart/2005/8/layout/vList5"/>
    <dgm:cxn modelId="{FF871C00-25E5-440A-94BC-0D4275B82187}" type="presParOf" srcId="{44026108-B270-4DD9-AA8D-2EE4D20FC7C4}" destId="{113F98E0-83F3-480E-AC0D-7D4098067C13}" srcOrd="7" destOrd="0" presId="urn:microsoft.com/office/officeart/2005/8/layout/vList5"/>
    <dgm:cxn modelId="{2E147F00-5D82-4116-A933-089C8778036B}" type="presParOf" srcId="{44026108-B270-4DD9-AA8D-2EE4D20FC7C4}" destId="{2C4E48BA-F1D3-4212-8654-6B9004C4268B}" srcOrd="8" destOrd="0" presId="urn:microsoft.com/office/officeart/2005/8/layout/vList5"/>
    <dgm:cxn modelId="{07BD2593-0189-4430-AC6D-AA212B25BC15}" type="presParOf" srcId="{2C4E48BA-F1D3-4212-8654-6B9004C4268B}" destId="{37329C5E-2A5C-40C4-8BB8-19885B30B8BA}" srcOrd="0" destOrd="0" presId="urn:microsoft.com/office/officeart/2005/8/layout/vList5"/>
    <dgm:cxn modelId="{9C2B0424-0C34-4D5A-BAC9-D5D0C47689D7}" type="presParOf" srcId="{2C4E48BA-F1D3-4212-8654-6B9004C4268B}" destId="{36264254-FB33-4A6E-AD9F-9DDCA7FC251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0382A0-B716-4498-933C-85AB51EC1368}"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FD12A98F-BBF7-4702-A72B-9B1708C51B57}">
      <dgm:prSet phldrT="[Text]"/>
      <dgm:spPr>
        <a:solidFill>
          <a:srgbClr val="7030A0"/>
        </a:solidFill>
        <a:ln>
          <a:solidFill>
            <a:srgbClr val="7030A0"/>
          </a:solidFill>
        </a:ln>
      </dgm:spPr>
      <dgm:t>
        <a:bodyPr/>
        <a:lstStyle/>
        <a:p>
          <a:r>
            <a:rPr lang="en-US">
              <a:solidFill>
                <a:schemeClr val="bg2"/>
              </a:solidFill>
            </a:rPr>
            <a:t>VACS Data</a:t>
          </a:r>
        </a:p>
      </dgm:t>
    </dgm:pt>
    <dgm:pt modelId="{6DC0BBED-2B0A-4960-92A8-0E538FA00B35}" type="parTrans" cxnId="{C89DA752-6B73-4EC1-A3B3-0F2BB045D5C5}">
      <dgm:prSet/>
      <dgm:spPr/>
      <dgm:t>
        <a:bodyPr/>
        <a:lstStyle/>
        <a:p>
          <a:endParaRPr lang="en-US"/>
        </a:p>
      </dgm:t>
    </dgm:pt>
    <dgm:pt modelId="{DD735A6E-96A9-49BB-9365-ADAD01061A78}" type="sibTrans" cxnId="{C89DA752-6B73-4EC1-A3B3-0F2BB045D5C5}">
      <dgm:prSet/>
      <dgm:spPr/>
      <dgm:t>
        <a:bodyPr/>
        <a:lstStyle/>
        <a:p>
          <a:endParaRPr lang="en-US"/>
        </a:p>
      </dgm:t>
    </dgm:pt>
    <dgm:pt modelId="{D276CEB0-9A80-4D3B-9F66-5A125FB0BC2B}">
      <dgm:prSet phldrT="[Text]"/>
      <dgm:spPr>
        <a:solidFill>
          <a:srgbClr val="00B050"/>
        </a:solidFill>
        <a:ln>
          <a:solidFill>
            <a:srgbClr val="00B050"/>
          </a:solidFill>
        </a:ln>
      </dgm:spPr>
      <dgm:t>
        <a:bodyPr/>
        <a:lstStyle/>
        <a:p>
          <a:r>
            <a:rPr lang="en-US">
              <a:solidFill>
                <a:schemeClr val="bg2"/>
              </a:solidFill>
            </a:rPr>
            <a:t>Social Services</a:t>
          </a:r>
        </a:p>
      </dgm:t>
    </dgm:pt>
    <dgm:pt modelId="{517643CB-3014-4591-937A-96C215224938}" type="parTrans" cxnId="{E51C214F-6AC7-4977-9605-ED17443CFAD5}">
      <dgm:prSet/>
      <dgm:spPr/>
      <dgm:t>
        <a:bodyPr/>
        <a:lstStyle/>
        <a:p>
          <a:endParaRPr lang="en-US"/>
        </a:p>
      </dgm:t>
    </dgm:pt>
    <dgm:pt modelId="{408AA245-ACAE-4E2A-BD35-41DC88728B47}" type="sibTrans" cxnId="{E51C214F-6AC7-4977-9605-ED17443CFAD5}">
      <dgm:prSet/>
      <dgm:spPr/>
      <dgm:t>
        <a:bodyPr/>
        <a:lstStyle/>
        <a:p>
          <a:endParaRPr lang="en-US"/>
        </a:p>
      </dgm:t>
    </dgm:pt>
    <dgm:pt modelId="{31F583B4-AF60-45A3-92F5-344343D64972}">
      <dgm:prSet phldrT="[Text]"/>
      <dgm:spPr>
        <a:solidFill>
          <a:srgbClr val="00B050"/>
        </a:solidFill>
        <a:ln>
          <a:solidFill>
            <a:srgbClr val="00B050"/>
          </a:solidFill>
        </a:ln>
      </dgm:spPr>
      <dgm:t>
        <a:bodyPr/>
        <a:lstStyle/>
        <a:p>
          <a:r>
            <a:rPr lang="en-US">
              <a:solidFill>
                <a:schemeClr val="bg2"/>
              </a:solidFill>
            </a:rPr>
            <a:t>Health</a:t>
          </a:r>
        </a:p>
      </dgm:t>
    </dgm:pt>
    <dgm:pt modelId="{DF69BD2E-1D41-46AD-8411-B28DAF597FF4}" type="parTrans" cxnId="{A2A3DE32-69BB-4CD9-A94E-B9E3ADD2C04A}">
      <dgm:prSet/>
      <dgm:spPr/>
      <dgm:t>
        <a:bodyPr/>
        <a:lstStyle/>
        <a:p>
          <a:endParaRPr lang="en-US"/>
        </a:p>
      </dgm:t>
    </dgm:pt>
    <dgm:pt modelId="{14413BC9-1A48-4DCA-B1B5-E37B548453E9}" type="sibTrans" cxnId="{A2A3DE32-69BB-4CD9-A94E-B9E3ADD2C04A}">
      <dgm:prSet/>
      <dgm:spPr/>
      <dgm:t>
        <a:bodyPr/>
        <a:lstStyle/>
        <a:p>
          <a:endParaRPr lang="en-US"/>
        </a:p>
      </dgm:t>
    </dgm:pt>
    <dgm:pt modelId="{956DE805-37DF-483B-8EB9-354D2B02E581}">
      <dgm:prSet phldrT="[Text]"/>
      <dgm:spPr>
        <a:solidFill>
          <a:srgbClr val="00B050"/>
        </a:solidFill>
        <a:ln>
          <a:solidFill>
            <a:srgbClr val="00B050"/>
          </a:solidFill>
        </a:ln>
      </dgm:spPr>
      <dgm:t>
        <a:bodyPr/>
        <a:lstStyle/>
        <a:p>
          <a:r>
            <a:rPr lang="en-US">
              <a:solidFill>
                <a:schemeClr val="bg2"/>
              </a:solidFill>
            </a:rPr>
            <a:t>Education</a:t>
          </a:r>
        </a:p>
      </dgm:t>
    </dgm:pt>
    <dgm:pt modelId="{402BC5C6-D574-4FD9-B7DE-B696976B90FF}" type="parTrans" cxnId="{D6302800-9ECB-42F3-8C22-5884EA099009}">
      <dgm:prSet/>
      <dgm:spPr/>
      <dgm:t>
        <a:bodyPr/>
        <a:lstStyle/>
        <a:p>
          <a:endParaRPr lang="en-US"/>
        </a:p>
      </dgm:t>
    </dgm:pt>
    <dgm:pt modelId="{F60BD92C-0C45-4842-AD69-DA1D94F52694}" type="sibTrans" cxnId="{D6302800-9ECB-42F3-8C22-5884EA099009}">
      <dgm:prSet/>
      <dgm:spPr/>
      <dgm:t>
        <a:bodyPr/>
        <a:lstStyle/>
        <a:p>
          <a:endParaRPr lang="en-US"/>
        </a:p>
      </dgm:t>
    </dgm:pt>
    <dgm:pt modelId="{2158DE8D-E03C-4CED-A996-10612772377E}">
      <dgm:prSet/>
      <dgm:spPr>
        <a:solidFill>
          <a:srgbClr val="00B050"/>
        </a:solidFill>
        <a:ln>
          <a:solidFill>
            <a:srgbClr val="00B050"/>
          </a:solidFill>
        </a:ln>
      </dgm:spPr>
      <dgm:t>
        <a:bodyPr/>
        <a:lstStyle/>
        <a:p>
          <a:r>
            <a:rPr lang="en-US">
              <a:solidFill>
                <a:schemeClr val="bg2"/>
              </a:solidFill>
            </a:rPr>
            <a:t>Justice</a:t>
          </a:r>
        </a:p>
      </dgm:t>
    </dgm:pt>
    <dgm:pt modelId="{1788F031-9A22-46BE-BF47-9C5BBA5F87DF}" type="parTrans" cxnId="{BE47F733-A90E-423F-95DA-98E4CABBDA6C}">
      <dgm:prSet/>
      <dgm:spPr/>
      <dgm:t>
        <a:bodyPr/>
        <a:lstStyle/>
        <a:p>
          <a:endParaRPr lang="en-US"/>
        </a:p>
      </dgm:t>
    </dgm:pt>
    <dgm:pt modelId="{31F0480F-DF28-47A1-8431-45593588F752}" type="sibTrans" cxnId="{BE47F733-A90E-423F-95DA-98E4CABBDA6C}">
      <dgm:prSet/>
      <dgm:spPr/>
      <dgm:t>
        <a:bodyPr/>
        <a:lstStyle/>
        <a:p>
          <a:endParaRPr lang="en-US"/>
        </a:p>
      </dgm:t>
    </dgm:pt>
    <dgm:pt modelId="{907C8478-C2B9-4675-BDAC-599A7E1C5524}">
      <dgm:prSet/>
      <dgm:spPr>
        <a:solidFill>
          <a:srgbClr val="00B050"/>
        </a:solidFill>
        <a:ln>
          <a:solidFill>
            <a:srgbClr val="00B050"/>
          </a:solidFill>
        </a:ln>
      </dgm:spPr>
      <dgm:t>
        <a:bodyPr/>
        <a:lstStyle/>
        <a:p>
          <a:r>
            <a:rPr lang="en-US">
              <a:solidFill>
                <a:schemeClr val="bg2"/>
              </a:solidFill>
            </a:rPr>
            <a:t>Civil society</a:t>
          </a:r>
        </a:p>
      </dgm:t>
    </dgm:pt>
    <dgm:pt modelId="{52994D99-3AC8-43B5-BA4E-FA3E422E1E46}" type="parTrans" cxnId="{1D2745F7-793F-43FB-804D-BCFAC491F3DE}">
      <dgm:prSet/>
      <dgm:spPr/>
      <dgm:t>
        <a:bodyPr/>
        <a:lstStyle/>
        <a:p>
          <a:endParaRPr lang="en-US"/>
        </a:p>
      </dgm:t>
    </dgm:pt>
    <dgm:pt modelId="{BC04DD38-D3AC-479D-9220-C6633A8882EC}" type="sibTrans" cxnId="{1D2745F7-793F-43FB-804D-BCFAC491F3DE}">
      <dgm:prSet/>
      <dgm:spPr/>
      <dgm:t>
        <a:bodyPr/>
        <a:lstStyle/>
        <a:p>
          <a:endParaRPr lang="en-US"/>
        </a:p>
      </dgm:t>
    </dgm:pt>
    <dgm:pt modelId="{CFBA78E8-C5D4-42BF-B968-90C6B638BB2A}">
      <dgm:prSet/>
      <dgm:spPr>
        <a:solidFill>
          <a:srgbClr val="00B050"/>
        </a:solidFill>
        <a:ln>
          <a:solidFill>
            <a:srgbClr val="00B050"/>
          </a:solidFill>
        </a:ln>
      </dgm:spPr>
      <dgm:t>
        <a:bodyPr/>
        <a:lstStyle/>
        <a:p>
          <a:r>
            <a:rPr lang="en-US">
              <a:solidFill>
                <a:schemeClr val="bg2"/>
              </a:solidFill>
            </a:rPr>
            <a:t>Policy, finance, development</a:t>
          </a:r>
        </a:p>
      </dgm:t>
    </dgm:pt>
    <dgm:pt modelId="{E2CC508A-AC57-4A98-9BD0-914F9AB65B26}" type="parTrans" cxnId="{5EDB0A39-DE45-46AD-B1E5-63006250C6A0}">
      <dgm:prSet/>
      <dgm:spPr/>
      <dgm:t>
        <a:bodyPr/>
        <a:lstStyle/>
        <a:p>
          <a:endParaRPr lang="en-US"/>
        </a:p>
      </dgm:t>
    </dgm:pt>
    <dgm:pt modelId="{9BF12205-358A-43E7-B0E3-46607C5E1B8E}" type="sibTrans" cxnId="{5EDB0A39-DE45-46AD-B1E5-63006250C6A0}">
      <dgm:prSet/>
      <dgm:spPr/>
      <dgm:t>
        <a:bodyPr/>
        <a:lstStyle/>
        <a:p>
          <a:endParaRPr lang="en-US"/>
        </a:p>
      </dgm:t>
    </dgm:pt>
    <dgm:pt modelId="{A83F9322-A282-42B7-9989-F6A009CABF0B}" type="pres">
      <dgm:prSet presAssocID="{A50382A0-B716-4498-933C-85AB51EC1368}" presName="Name0" presStyleCnt="0">
        <dgm:presLayoutVars>
          <dgm:chPref val="1"/>
          <dgm:dir/>
          <dgm:animOne val="branch"/>
          <dgm:animLvl val="lvl"/>
          <dgm:resizeHandles val="exact"/>
        </dgm:presLayoutVars>
      </dgm:prSet>
      <dgm:spPr/>
    </dgm:pt>
    <dgm:pt modelId="{EC6CA13F-1136-4495-B034-B7B7BF2A51CE}" type="pres">
      <dgm:prSet presAssocID="{FD12A98F-BBF7-4702-A72B-9B1708C51B57}" presName="root1" presStyleCnt="0"/>
      <dgm:spPr/>
    </dgm:pt>
    <dgm:pt modelId="{DD8759FC-592C-49ED-A9B8-8F17FC9207E6}" type="pres">
      <dgm:prSet presAssocID="{FD12A98F-BBF7-4702-A72B-9B1708C51B57}" presName="LevelOneTextNode" presStyleLbl="node0" presStyleIdx="0" presStyleCnt="1">
        <dgm:presLayoutVars>
          <dgm:chPref val="3"/>
        </dgm:presLayoutVars>
      </dgm:prSet>
      <dgm:spPr/>
    </dgm:pt>
    <dgm:pt modelId="{3336E929-1699-458A-B3D0-A01F6C239B2D}" type="pres">
      <dgm:prSet presAssocID="{FD12A98F-BBF7-4702-A72B-9B1708C51B57}" presName="level2hierChild" presStyleCnt="0"/>
      <dgm:spPr/>
    </dgm:pt>
    <dgm:pt modelId="{EA9727D5-E14C-419B-AAC2-D0EE5C5F158A}" type="pres">
      <dgm:prSet presAssocID="{517643CB-3014-4591-937A-96C215224938}" presName="conn2-1" presStyleLbl="parChTrans1D2" presStyleIdx="0" presStyleCnt="6"/>
      <dgm:spPr/>
    </dgm:pt>
    <dgm:pt modelId="{C9E3DC67-52DF-4516-A095-EB149E79D038}" type="pres">
      <dgm:prSet presAssocID="{517643CB-3014-4591-937A-96C215224938}" presName="connTx" presStyleLbl="parChTrans1D2" presStyleIdx="0" presStyleCnt="6"/>
      <dgm:spPr/>
    </dgm:pt>
    <dgm:pt modelId="{E5D37AE2-B53F-47BF-B14F-89D9A4F08085}" type="pres">
      <dgm:prSet presAssocID="{D276CEB0-9A80-4D3B-9F66-5A125FB0BC2B}" presName="root2" presStyleCnt="0"/>
      <dgm:spPr/>
    </dgm:pt>
    <dgm:pt modelId="{16B9BA9A-2FDE-4989-BD5E-017D116641C5}" type="pres">
      <dgm:prSet presAssocID="{D276CEB0-9A80-4D3B-9F66-5A125FB0BC2B}" presName="LevelTwoTextNode" presStyleLbl="node2" presStyleIdx="0" presStyleCnt="6">
        <dgm:presLayoutVars>
          <dgm:chPref val="3"/>
        </dgm:presLayoutVars>
      </dgm:prSet>
      <dgm:spPr/>
    </dgm:pt>
    <dgm:pt modelId="{C461D3EC-0A62-4243-9382-CB0A2E8D1D11}" type="pres">
      <dgm:prSet presAssocID="{D276CEB0-9A80-4D3B-9F66-5A125FB0BC2B}" presName="level3hierChild" presStyleCnt="0"/>
      <dgm:spPr/>
    </dgm:pt>
    <dgm:pt modelId="{2757EAB7-6CED-4F77-A6A9-81336A42242C}" type="pres">
      <dgm:prSet presAssocID="{DF69BD2E-1D41-46AD-8411-B28DAF597FF4}" presName="conn2-1" presStyleLbl="parChTrans1D2" presStyleIdx="1" presStyleCnt="6"/>
      <dgm:spPr/>
    </dgm:pt>
    <dgm:pt modelId="{6D6BF878-E08E-4F15-A1E5-86B82177FA69}" type="pres">
      <dgm:prSet presAssocID="{DF69BD2E-1D41-46AD-8411-B28DAF597FF4}" presName="connTx" presStyleLbl="parChTrans1D2" presStyleIdx="1" presStyleCnt="6"/>
      <dgm:spPr/>
    </dgm:pt>
    <dgm:pt modelId="{9589A7A2-0D61-40D2-A3EE-39BA5C3DB14D}" type="pres">
      <dgm:prSet presAssocID="{31F583B4-AF60-45A3-92F5-344343D64972}" presName="root2" presStyleCnt="0"/>
      <dgm:spPr/>
    </dgm:pt>
    <dgm:pt modelId="{9EA9CC61-D341-44B9-9542-A0998AF88FB9}" type="pres">
      <dgm:prSet presAssocID="{31F583B4-AF60-45A3-92F5-344343D64972}" presName="LevelTwoTextNode" presStyleLbl="node2" presStyleIdx="1" presStyleCnt="6">
        <dgm:presLayoutVars>
          <dgm:chPref val="3"/>
        </dgm:presLayoutVars>
      </dgm:prSet>
      <dgm:spPr/>
    </dgm:pt>
    <dgm:pt modelId="{D604C150-86BC-4F70-B64B-9A34F30D24F1}" type="pres">
      <dgm:prSet presAssocID="{31F583B4-AF60-45A3-92F5-344343D64972}" presName="level3hierChild" presStyleCnt="0"/>
      <dgm:spPr/>
    </dgm:pt>
    <dgm:pt modelId="{1E32C72D-2C88-4D1A-B5C0-605E0CC20B16}" type="pres">
      <dgm:prSet presAssocID="{402BC5C6-D574-4FD9-B7DE-B696976B90FF}" presName="conn2-1" presStyleLbl="parChTrans1D2" presStyleIdx="2" presStyleCnt="6"/>
      <dgm:spPr/>
    </dgm:pt>
    <dgm:pt modelId="{3CFCD2F8-A2DB-4FDD-94E1-058D02F2BA70}" type="pres">
      <dgm:prSet presAssocID="{402BC5C6-D574-4FD9-B7DE-B696976B90FF}" presName="connTx" presStyleLbl="parChTrans1D2" presStyleIdx="2" presStyleCnt="6"/>
      <dgm:spPr/>
    </dgm:pt>
    <dgm:pt modelId="{43E3AB1F-7241-4B3F-9DF9-8939D35EE052}" type="pres">
      <dgm:prSet presAssocID="{956DE805-37DF-483B-8EB9-354D2B02E581}" presName="root2" presStyleCnt="0"/>
      <dgm:spPr/>
    </dgm:pt>
    <dgm:pt modelId="{61003987-450E-4196-A24A-6BD36450911B}" type="pres">
      <dgm:prSet presAssocID="{956DE805-37DF-483B-8EB9-354D2B02E581}" presName="LevelTwoTextNode" presStyleLbl="node2" presStyleIdx="2" presStyleCnt="6">
        <dgm:presLayoutVars>
          <dgm:chPref val="3"/>
        </dgm:presLayoutVars>
      </dgm:prSet>
      <dgm:spPr/>
    </dgm:pt>
    <dgm:pt modelId="{7F6C3CF3-2487-43DB-9D43-9E762AD954F9}" type="pres">
      <dgm:prSet presAssocID="{956DE805-37DF-483B-8EB9-354D2B02E581}" presName="level3hierChild" presStyleCnt="0"/>
      <dgm:spPr/>
    </dgm:pt>
    <dgm:pt modelId="{ABF6EDF4-6447-4BBF-BC6C-C55158C341A0}" type="pres">
      <dgm:prSet presAssocID="{1788F031-9A22-46BE-BF47-9C5BBA5F87DF}" presName="conn2-1" presStyleLbl="parChTrans1D2" presStyleIdx="3" presStyleCnt="6"/>
      <dgm:spPr/>
    </dgm:pt>
    <dgm:pt modelId="{AF1D7887-2EC3-425F-8A1F-3D0BDF97E274}" type="pres">
      <dgm:prSet presAssocID="{1788F031-9A22-46BE-BF47-9C5BBA5F87DF}" presName="connTx" presStyleLbl="parChTrans1D2" presStyleIdx="3" presStyleCnt="6"/>
      <dgm:spPr/>
    </dgm:pt>
    <dgm:pt modelId="{DE327991-C621-4752-8487-D5E7F7DE8A25}" type="pres">
      <dgm:prSet presAssocID="{2158DE8D-E03C-4CED-A996-10612772377E}" presName="root2" presStyleCnt="0"/>
      <dgm:spPr/>
    </dgm:pt>
    <dgm:pt modelId="{7959B5BB-A05B-44FD-AF52-013A29648EC3}" type="pres">
      <dgm:prSet presAssocID="{2158DE8D-E03C-4CED-A996-10612772377E}" presName="LevelTwoTextNode" presStyleLbl="node2" presStyleIdx="3" presStyleCnt="6">
        <dgm:presLayoutVars>
          <dgm:chPref val="3"/>
        </dgm:presLayoutVars>
      </dgm:prSet>
      <dgm:spPr/>
    </dgm:pt>
    <dgm:pt modelId="{9B8FC5B8-C964-4827-AC3A-EEA349342E06}" type="pres">
      <dgm:prSet presAssocID="{2158DE8D-E03C-4CED-A996-10612772377E}" presName="level3hierChild" presStyleCnt="0"/>
      <dgm:spPr/>
    </dgm:pt>
    <dgm:pt modelId="{822E506A-1608-4278-A49B-B2C2EEA6EB43}" type="pres">
      <dgm:prSet presAssocID="{E2CC508A-AC57-4A98-9BD0-914F9AB65B26}" presName="conn2-1" presStyleLbl="parChTrans1D2" presStyleIdx="4" presStyleCnt="6"/>
      <dgm:spPr/>
    </dgm:pt>
    <dgm:pt modelId="{40DDD4B8-1805-4D00-A84C-FFE1749F206F}" type="pres">
      <dgm:prSet presAssocID="{E2CC508A-AC57-4A98-9BD0-914F9AB65B26}" presName="connTx" presStyleLbl="parChTrans1D2" presStyleIdx="4" presStyleCnt="6"/>
      <dgm:spPr/>
    </dgm:pt>
    <dgm:pt modelId="{2410E362-6B6A-4EC1-BAB8-8A03C1E147A2}" type="pres">
      <dgm:prSet presAssocID="{CFBA78E8-C5D4-42BF-B968-90C6B638BB2A}" presName="root2" presStyleCnt="0"/>
      <dgm:spPr/>
    </dgm:pt>
    <dgm:pt modelId="{D384ECFD-8C16-4101-A35C-B51BC59063CA}" type="pres">
      <dgm:prSet presAssocID="{CFBA78E8-C5D4-42BF-B968-90C6B638BB2A}" presName="LevelTwoTextNode" presStyleLbl="node2" presStyleIdx="4" presStyleCnt="6">
        <dgm:presLayoutVars>
          <dgm:chPref val="3"/>
        </dgm:presLayoutVars>
      </dgm:prSet>
      <dgm:spPr/>
    </dgm:pt>
    <dgm:pt modelId="{FF02FA8F-2B0E-40A8-8EF5-956E89AB5590}" type="pres">
      <dgm:prSet presAssocID="{CFBA78E8-C5D4-42BF-B968-90C6B638BB2A}" presName="level3hierChild" presStyleCnt="0"/>
      <dgm:spPr/>
    </dgm:pt>
    <dgm:pt modelId="{68E4FF0F-5015-456A-82F2-426DF0531BF9}" type="pres">
      <dgm:prSet presAssocID="{52994D99-3AC8-43B5-BA4E-FA3E422E1E46}" presName="conn2-1" presStyleLbl="parChTrans1D2" presStyleIdx="5" presStyleCnt="6"/>
      <dgm:spPr/>
    </dgm:pt>
    <dgm:pt modelId="{EEA56564-2303-4011-84F5-0A9754D012A6}" type="pres">
      <dgm:prSet presAssocID="{52994D99-3AC8-43B5-BA4E-FA3E422E1E46}" presName="connTx" presStyleLbl="parChTrans1D2" presStyleIdx="5" presStyleCnt="6"/>
      <dgm:spPr/>
    </dgm:pt>
    <dgm:pt modelId="{B64106BE-1571-4553-BC06-EB06780EF190}" type="pres">
      <dgm:prSet presAssocID="{907C8478-C2B9-4675-BDAC-599A7E1C5524}" presName="root2" presStyleCnt="0"/>
      <dgm:spPr/>
    </dgm:pt>
    <dgm:pt modelId="{A51198D5-FF53-429E-9A9F-5D1BEB6AE54C}" type="pres">
      <dgm:prSet presAssocID="{907C8478-C2B9-4675-BDAC-599A7E1C5524}" presName="LevelTwoTextNode" presStyleLbl="node2" presStyleIdx="5" presStyleCnt="6">
        <dgm:presLayoutVars>
          <dgm:chPref val="3"/>
        </dgm:presLayoutVars>
      </dgm:prSet>
      <dgm:spPr/>
    </dgm:pt>
    <dgm:pt modelId="{3B2C3043-6712-4E81-85D6-1D9535AA60AE}" type="pres">
      <dgm:prSet presAssocID="{907C8478-C2B9-4675-BDAC-599A7E1C5524}" presName="level3hierChild" presStyleCnt="0"/>
      <dgm:spPr/>
    </dgm:pt>
  </dgm:ptLst>
  <dgm:cxnLst>
    <dgm:cxn modelId="{D6302800-9ECB-42F3-8C22-5884EA099009}" srcId="{FD12A98F-BBF7-4702-A72B-9B1708C51B57}" destId="{956DE805-37DF-483B-8EB9-354D2B02E581}" srcOrd="2" destOrd="0" parTransId="{402BC5C6-D574-4FD9-B7DE-B696976B90FF}" sibTransId="{F60BD92C-0C45-4842-AD69-DA1D94F52694}"/>
    <dgm:cxn modelId="{A2C28000-1C24-4BCB-9EFC-2DA8CFAB2AA4}" type="presOf" srcId="{402BC5C6-D574-4FD9-B7DE-B696976B90FF}" destId="{3CFCD2F8-A2DB-4FDD-94E1-058D02F2BA70}" srcOrd="1" destOrd="0" presId="urn:microsoft.com/office/officeart/2008/layout/HorizontalMultiLevelHierarchy"/>
    <dgm:cxn modelId="{8FE85011-24BA-4159-859F-C2B5359F764E}" type="presOf" srcId="{DF69BD2E-1D41-46AD-8411-B28DAF597FF4}" destId="{6D6BF878-E08E-4F15-A1E5-86B82177FA69}" srcOrd="1" destOrd="0" presId="urn:microsoft.com/office/officeart/2008/layout/HorizontalMultiLevelHierarchy"/>
    <dgm:cxn modelId="{0C4E9420-4C85-4CF4-B112-3C6D099C6765}" type="presOf" srcId="{402BC5C6-D574-4FD9-B7DE-B696976B90FF}" destId="{1E32C72D-2C88-4D1A-B5C0-605E0CC20B16}" srcOrd="0" destOrd="0" presId="urn:microsoft.com/office/officeart/2008/layout/HorizontalMultiLevelHierarchy"/>
    <dgm:cxn modelId="{A2C76F2F-2491-4BF4-971C-C5C9F7E048D4}" type="presOf" srcId="{1788F031-9A22-46BE-BF47-9C5BBA5F87DF}" destId="{ABF6EDF4-6447-4BBF-BC6C-C55158C341A0}" srcOrd="0" destOrd="0" presId="urn:microsoft.com/office/officeart/2008/layout/HorizontalMultiLevelHierarchy"/>
    <dgm:cxn modelId="{4317B330-0BD9-4480-9DF1-5C0A17141B7D}" type="presOf" srcId="{52994D99-3AC8-43B5-BA4E-FA3E422E1E46}" destId="{EEA56564-2303-4011-84F5-0A9754D012A6}" srcOrd="1" destOrd="0" presId="urn:microsoft.com/office/officeart/2008/layout/HorizontalMultiLevelHierarchy"/>
    <dgm:cxn modelId="{A2A3DE32-69BB-4CD9-A94E-B9E3ADD2C04A}" srcId="{FD12A98F-BBF7-4702-A72B-9B1708C51B57}" destId="{31F583B4-AF60-45A3-92F5-344343D64972}" srcOrd="1" destOrd="0" parTransId="{DF69BD2E-1D41-46AD-8411-B28DAF597FF4}" sibTransId="{14413BC9-1A48-4DCA-B1B5-E37B548453E9}"/>
    <dgm:cxn modelId="{BE47F733-A90E-423F-95DA-98E4CABBDA6C}" srcId="{FD12A98F-BBF7-4702-A72B-9B1708C51B57}" destId="{2158DE8D-E03C-4CED-A996-10612772377E}" srcOrd="3" destOrd="0" parTransId="{1788F031-9A22-46BE-BF47-9C5BBA5F87DF}" sibTransId="{31F0480F-DF28-47A1-8431-45593588F752}"/>
    <dgm:cxn modelId="{812E5236-66B3-443C-A67F-DB12C2D892C9}" type="presOf" srcId="{DF69BD2E-1D41-46AD-8411-B28DAF597FF4}" destId="{2757EAB7-6CED-4F77-A6A9-81336A42242C}" srcOrd="0" destOrd="0" presId="urn:microsoft.com/office/officeart/2008/layout/HorizontalMultiLevelHierarchy"/>
    <dgm:cxn modelId="{5EDB0A39-DE45-46AD-B1E5-63006250C6A0}" srcId="{FD12A98F-BBF7-4702-A72B-9B1708C51B57}" destId="{CFBA78E8-C5D4-42BF-B968-90C6B638BB2A}" srcOrd="4" destOrd="0" parTransId="{E2CC508A-AC57-4A98-9BD0-914F9AB65B26}" sibTransId="{9BF12205-358A-43E7-B0E3-46607C5E1B8E}"/>
    <dgm:cxn modelId="{63F6593F-7089-4476-A2A7-09657CF85B60}" type="presOf" srcId="{CFBA78E8-C5D4-42BF-B968-90C6B638BB2A}" destId="{D384ECFD-8C16-4101-A35C-B51BC59063CA}" srcOrd="0" destOrd="0" presId="urn:microsoft.com/office/officeart/2008/layout/HorizontalMultiLevelHierarchy"/>
    <dgm:cxn modelId="{6348406A-701B-443F-BCAC-C7413795B0C2}" type="presOf" srcId="{FD12A98F-BBF7-4702-A72B-9B1708C51B57}" destId="{DD8759FC-592C-49ED-A9B8-8F17FC9207E6}" srcOrd="0" destOrd="0" presId="urn:microsoft.com/office/officeart/2008/layout/HorizontalMultiLevelHierarchy"/>
    <dgm:cxn modelId="{E51C214F-6AC7-4977-9605-ED17443CFAD5}" srcId="{FD12A98F-BBF7-4702-A72B-9B1708C51B57}" destId="{D276CEB0-9A80-4D3B-9F66-5A125FB0BC2B}" srcOrd="0" destOrd="0" parTransId="{517643CB-3014-4591-937A-96C215224938}" sibTransId="{408AA245-ACAE-4E2A-BD35-41DC88728B47}"/>
    <dgm:cxn modelId="{C830E550-D367-439A-B424-EABA5EDAC64F}" type="presOf" srcId="{517643CB-3014-4591-937A-96C215224938}" destId="{C9E3DC67-52DF-4516-A095-EB149E79D038}" srcOrd="1" destOrd="0" presId="urn:microsoft.com/office/officeart/2008/layout/HorizontalMultiLevelHierarchy"/>
    <dgm:cxn modelId="{C89DA752-6B73-4EC1-A3B3-0F2BB045D5C5}" srcId="{A50382A0-B716-4498-933C-85AB51EC1368}" destId="{FD12A98F-BBF7-4702-A72B-9B1708C51B57}" srcOrd="0" destOrd="0" parTransId="{6DC0BBED-2B0A-4960-92A8-0E538FA00B35}" sibTransId="{DD735A6E-96A9-49BB-9365-ADAD01061A78}"/>
    <dgm:cxn modelId="{C813F174-CD1A-4CA7-B5FF-CE9809DF70F3}" type="presOf" srcId="{2158DE8D-E03C-4CED-A996-10612772377E}" destId="{7959B5BB-A05B-44FD-AF52-013A29648EC3}" srcOrd="0" destOrd="0" presId="urn:microsoft.com/office/officeart/2008/layout/HorizontalMultiLevelHierarchy"/>
    <dgm:cxn modelId="{673BA377-8584-47D8-8D90-8D2DDF897AD1}" type="presOf" srcId="{956DE805-37DF-483B-8EB9-354D2B02E581}" destId="{61003987-450E-4196-A24A-6BD36450911B}" srcOrd="0" destOrd="0" presId="urn:microsoft.com/office/officeart/2008/layout/HorizontalMultiLevelHierarchy"/>
    <dgm:cxn modelId="{EB3C607C-1E84-4001-BE83-C935BD31C10B}" type="presOf" srcId="{D276CEB0-9A80-4D3B-9F66-5A125FB0BC2B}" destId="{16B9BA9A-2FDE-4989-BD5E-017D116641C5}" srcOrd="0" destOrd="0" presId="urn:microsoft.com/office/officeart/2008/layout/HorizontalMultiLevelHierarchy"/>
    <dgm:cxn modelId="{A7CB5280-AB09-4308-A1D6-774F0950FA78}" type="presOf" srcId="{1788F031-9A22-46BE-BF47-9C5BBA5F87DF}" destId="{AF1D7887-2EC3-425F-8A1F-3D0BDF97E274}" srcOrd="1" destOrd="0" presId="urn:microsoft.com/office/officeart/2008/layout/HorizontalMultiLevelHierarchy"/>
    <dgm:cxn modelId="{11F75785-5650-4EE2-A8E1-3015B3BDDF15}" type="presOf" srcId="{31F583B4-AF60-45A3-92F5-344343D64972}" destId="{9EA9CC61-D341-44B9-9542-A0998AF88FB9}" srcOrd="0" destOrd="0" presId="urn:microsoft.com/office/officeart/2008/layout/HorizontalMultiLevelHierarchy"/>
    <dgm:cxn modelId="{A20F998B-9A23-4A37-B011-FD4A181E50A2}" type="presOf" srcId="{517643CB-3014-4591-937A-96C215224938}" destId="{EA9727D5-E14C-419B-AAC2-D0EE5C5F158A}" srcOrd="0" destOrd="0" presId="urn:microsoft.com/office/officeart/2008/layout/HorizontalMultiLevelHierarchy"/>
    <dgm:cxn modelId="{787E80B1-EEAE-4E13-8C4D-916531CA5826}" type="presOf" srcId="{E2CC508A-AC57-4A98-9BD0-914F9AB65B26}" destId="{822E506A-1608-4278-A49B-B2C2EEA6EB43}" srcOrd="0" destOrd="0" presId="urn:microsoft.com/office/officeart/2008/layout/HorizontalMultiLevelHierarchy"/>
    <dgm:cxn modelId="{03E36DD5-F5BB-4D75-8502-C825CA1E2784}" type="presOf" srcId="{52994D99-3AC8-43B5-BA4E-FA3E422E1E46}" destId="{68E4FF0F-5015-456A-82F2-426DF0531BF9}" srcOrd="0" destOrd="0" presId="urn:microsoft.com/office/officeart/2008/layout/HorizontalMultiLevelHierarchy"/>
    <dgm:cxn modelId="{5FC2B1E1-1489-421C-8A8F-4385D0E9C336}" type="presOf" srcId="{907C8478-C2B9-4675-BDAC-599A7E1C5524}" destId="{A51198D5-FF53-429E-9A9F-5D1BEB6AE54C}" srcOrd="0" destOrd="0" presId="urn:microsoft.com/office/officeart/2008/layout/HorizontalMultiLevelHierarchy"/>
    <dgm:cxn modelId="{4DBED6EE-5C1D-4480-A1EC-4DE030A3116F}" type="presOf" srcId="{E2CC508A-AC57-4A98-9BD0-914F9AB65B26}" destId="{40DDD4B8-1805-4D00-A84C-FFE1749F206F}" srcOrd="1" destOrd="0" presId="urn:microsoft.com/office/officeart/2008/layout/HorizontalMultiLevelHierarchy"/>
    <dgm:cxn modelId="{1D2745F7-793F-43FB-804D-BCFAC491F3DE}" srcId="{FD12A98F-BBF7-4702-A72B-9B1708C51B57}" destId="{907C8478-C2B9-4675-BDAC-599A7E1C5524}" srcOrd="5" destOrd="0" parTransId="{52994D99-3AC8-43B5-BA4E-FA3E422E1E46}" sibTransId="{BC04DD38-D3AC-479D-9220-C6633A8882EC}"/>
    <dgm:cxn modelId="{7009EEFA-F8AD-49C4-BDA4-1798BCE4518A}" type="presOf" srcId="{A50382A0-B716-4498-933C-85AB51EC1368}" destId="{A83F9322-A282-42B7-9989-F6A009CABF0B}" srcOrd="0" destOrd="0" presId="urn:microsoft.com/office/officeart/2008/layout/HorizontalMultiLevelHierarchy"/>
    <dgm:cxn modelId="{C9F95484-F7A9-451D-BEB6-ADFE7CA3F1C7}" type="presParOf" srcId="{A83F9322-A282-42B7-9989-F6A009CABF0B}" destId="{EC6CA13F-1136-4495-B034-B7B7BF2A51CE}" srcOrd="0" destOrd="0" presId="urn:microsoft.com/office/officeart/2008/layout/HorizontalMultiLevelHierarchy"/>
    <dgm:cxn modelId="{3708FD48-6278-4AC4-9893-5B99858FAAE8}" type="presParOf" srcId="{EC6CA13F-1136-4495-B034-B7B7BF2A51CE}" destId="{DD8759FC-592C-49ED-A9B8-8F17FC9207E6}" srcOrd="0" destOrd="0" presId="urn:microsoft.com/office/officeart/2008/layout/HorizontalMultiLevelHierarchy"/>
    <dgm:cxn modelId="{0436D9E0-3DCB-4FB4-ACCE-2FC7B2A5BD73}" type="presParOf" srcId="{EC6CA13F-1136-4495-B034-B7B7BF2A51CE}" destId="{3336E929-1699-458A-B3D0-A01F6C239B2D}" srcOrd="1" destOrd="0" presId="urn:microsoft.com/office/officeart/2008/layout/HorizontalMultiLevelHierarchy"/>
    <dgm:cxn modelId="{1320DE69-DA1D-473A-8D09-881816805475}" type="presParOf" srcId="{3336E929-1699-458A-B3D0-A01F6C239B2D}" destId="{EA9727D5-E14C-419B-AAC2-D0EE5C5F158A}" srcOrd="0" destOrd="0" presId="urn:microsoft.com/office/officeart/2008/layout/HorizontalMultiLevelHierarchy"/>
    <dgm:cxn modelId="{AD1E3894-7632-4250-A95B-ABA00C938B57}" type="presParOf" srcId="{EA9727D5-E14C-419B-AAC2-D0EE5C5F158A}" destId="{C9E3DC67-52DF-4516-A095-EB149E79D038}" srcOrd="0" destOrd="0" presId="urn:microsoft.com/office/officeart/2008/layout/HorizontalMultiLevelHierarchy"/>
    <dgm:cxn modelId="{BBA34F36-3220-433E-8288-8DCEC6F19A45}" type="presParOf" srcId="{3336E929-1699-458A-B3D0-A01F6C239B2D}" destId="{E5D37AE2-B53F-47BF-B14F-89D9A4F08085}" srcOrd="1" destOrd="0" presId="urn:microsoft.com/office/officeart/2008/layout/HorizontalMultiLevelHierarchy"/>
    <dgm:cxn modelId="{0CC61B43-4615-45BF-8C72-CA1886EBC23E}" type="presParOf" srcId="{E5D37AE2-B53F-47BF-B14F-89D9A4F08085}" destId="{16B9BA9A-2FDE-4989-BD5E-017D116641C5}" srcOrd="0" destOrd="0" presId="urn:microsoft.com/office/officeart/2008/layout/HorizontalMultiLevelHierarchy"/>
    <dgm:cxn modelId="{259AD56E-0FA9-4C9F-814A-6D074CCF9E2B}" type="presParOf" srcId="{E5D37AE2-B53F-47BF-B14F-89D9A4F08085}" destId="{C461D3EC-0A62-4243-9382-CB0A2E8D1D11}" srcOrd="1" destOrd="0" presId="urn:microsoft.com/office/officeart/2008/layout/HorizontalMultiLevelHierarchy"/>
    <dgm:cxn modelId="{AC15E9D7-B207-4C30-8488-64BAD87301FE}" type="presParOf" srcId="{3336E929-1699-458A-B3D0-A01F6C239B2D}" destId="{2757EAB7-6CED-4F77-A6A9-81336A42242C}" srcOrd="2" destOrd="0" presId="urn:microsoft.com/office/officeart/2008/layout/HorizontalMultiLevelHierarchy"/>
    <dgm:cxn modelId="{244CE2F3-CFAE-4BCF-8C9A-37605339C101}" type="presParOf" srcId="{2757EAB7-6CED-4F77-A6A9-81336A42242C}" destId="{6D6BF878-E08E-4F15-A1E5-86B82177FA69}" srcOrd="0" destOrd="0" presId="urn:microsoft.com/office/officeart/2008/layout/HorizontalMultiLevelHierarchy"/>
    <dgm:cxn modelId="{AA99DC80-7E09-44E6-80D2-C26FA447AAA7}" type="presParOf" srcId="{3336E929-1699-458A-B3D0-A01F6C239B2D}" destId="{9589A7A2-0D61-40D2-A3EE-39BA5C3DB14D}" srcOrd="3" destOrd="0" presId="urn:microsoft.com/office/officeart/2008/layout/HorizontalMultiLevelHierarchy"/>
    <dgm:cxn modelId="{BB12C028-4EA5-4A8D-9913-E367DA317108}" type="presParOf" srcId="{9589A7A2-0D61-40D2-A3EE-39BA5C3DB14D}" destId="{9EA9CC61-D341-44B9-9542-A0998AF88FB9}" srcOrd="0" destOrd="0" presId="urn:microsoft.com/office/officeart/2008/layout/HorizontalMultiLevelHierarchy"/>
    <dgm:cxn modelId="{133C5EE8-DDC5-442B-AB4C-44CBE8EDCBE7}" type="presParOf" srcId="{9589A7A2-0D61-40D2-A3EE-39BA5C3DB14D}" destId="{D604C150-86BC-4F70-B64B-9A34F30D24F1}" srcOrd="1" destOrd="0" presId="urn:microsoft.com/office/officeart/2008/layout/HorizontalMultiLevelHierarchy"/>
    <dgm:cxn modelId="{A9930B90-81E8-4437-921B-4EBC900E7C68}" type="presParOf" srcId="{3336E929-1699-458A-B3D0-A01F6C239B2D}" destId="{1E32C72D-2C88-4D1A-B5C0-605E0CC20B16}" srcOrd="4" destOrd="0" presId="urn:microsoft.com/office/officeart/2008/layout/HorizontalMultiLevelHierarchy"/>
    <dgm:cxn modelId="{8703A883-4458-4F74-A319-B130A321DAB4}" type="presParOf" srcId="{1E32C72D-2C88-4D1A-B5C0-605E0CC20B16}" destId="{3CFCD2F8-A2DB-4FDD-94E1-058D02F2BA70}" srcOrd="0" destOrd="0" presId="urn:microsoft.com/office/officeart/2008/layout/HorizontalMultiLevelHierarchy"/>
    <dgm:cxn modelId="{F2AEAD96-D7E8-495D-ACC7-71A36A9B1FA9}" type="presParOf" srcId="{3336E929-1699-458A-B3D0-A01F6C239B2D}" destId="{43E3AB1F-7241-4B3F-9DF9-8939D35EE052}" srcOrd="5" destOrd="0" presId="urn:microsoft.com/office/officeart/2008/layout/HorizontalMultiLevelHierarchy"/>
    <dgm:cxn modelId="{7FBA0524-A723-4766-8A0D-1AB484FD49DC}" type="presParOf" srcId="{43E3AB1F-7241-4B3F-9DF9-8939D35EE052}" destId="{61003987-450E-4196-A24A-6BD36450911B}" srcOrd="0" destOrd="0" presId="urn:microsoft.com/office/officeart/2008/layout/HorizontalMultiLevelHierarchy"/>
    <dgm:cxn modelId="{A0185491-02E8-4428-A97A-1E78E92EDE19}" type="presParOf" srcId="{43E3AB1F-7241-4B3F-9DF9-8939D35EE052}" destId="{7F6C3CF3-2487-43DB-9D43-9E762AD954F9}" srcOrd="1" destOrd="0" presId="urn:microsoft.com/office/officeart/2008/layout/HorizontalMultiLevelHierarchy"/>
    <dgm:cxn modelId="{329CFB8F-0EB3-4861-A525-2B79D5BD30DC}" type="presParOf" srcId="{3336E929-1699-458A-B3D0-A01F6C239B2D}" destId="{ABF6EDF4-6447-4BBF-BC6C-C55158C341A0}" srcOrd="6" destOrd="0" presId="urn:microsoft.com/office/officeart/2008/layout/HorizontalMultiLevelHierarchy"/>
    <dgm:cxn modelId="{ACBE7160-A352-4B0B-B68B-219E73BDFFAD}" type="presParOf" srcId="{ABF6EDF4-6447-4BBF-BC6C-C55158C341A0}" destId="{AF1D7887-2EC3-425F-8A1F-3D0BDF97E274}" srcOrd="0" destOrd="0" presId="urn:microsoft.com/office/officeart/2008/layout/HorizontalMultiLevelHierarchy"/>
    <dgm:cxn modelId="{039B84C0-28E6-4425-83D2-81073C8B5C76}" type="presParOf" srcId="{3336E929-1699-458A-B3D0-A01F6C239B2D}" destId="{DE327991-C621-4752-8487-D5E7F7DE8A25}" srcOrd="7" destOrd="0" presId="urn:microsoft.com/office/officeart/2008/layout/HorizontalMultiLevelHierarchy"/>
    <dgm:cxn modelId="{70EBA8F3-6E82-4893-92F8-DF4F765CDE90}" type="presParOf" srcId="{DE327991-C621-4752-8487-D5E7F7DE8A25}" destId="{7959B5BB-A05B-44FD-AF52-013A29648EC3}" srcOrd="0" destOrd="0" presId="urn:microsoft.com/office/officeart/2008/layout/HorizontalMultiLevelHierarchy"/>
    <dgm:cxn modelId="{F7230AFC-9A03-461A-B62B-F14AF2B8950F}" type="presParOf" srcId="{DE327991-C621-4752-8487-D5E7F7DE8A25}" destId="{9B8FC5B8-C964-4827-AC3A-EEA349342E06}" srcOrd="1" destOrd="0" presId="urn:microsoft.com/office/officeart/2008/layout/HorizontalMultiLevelHierarchy"/>
    <dgm:cxn modelId="{8DE436EA-D3DD-4798-887E-9E13E9FC212A}" type="presParOf" srcId="{3336E929-1699-458A-B3D0-A01F6C239B2D}" destId="{822E506A-1608-4278-A49B-B2C2EEA6EB43}" srcOrd="8" destOrd="0" presId="urn:microsoft.com/office/officeart/2008/layout/HorizontalMultiLevelHierarchy"/>
    <dgm:cxn modelId="{A558A0D1-4650-4639-9E98-16938CD801E3}" type="presParOf" srcId="{822E506A-1608-4278-A49B-B2C2EEA6EB43}" destId="{40DDD4B8-1805-4D00-A84C-FFE1749F206F}" srcOrd="0" destOrd="0" presId="urn:microsoft.com/office/officeart/2008/layout/HorizontalMultiLevelHierarchy"/>
    <dgm:cxn modelId="{4DC3F278-16E2-45C5-A6C1-FB505A86FD5E}" type="presParOf" srcId="{3336E929-1699-458A-B3D0-A01F6C239B2D}" destId="{2410E362-6B6A-4EC1-BAB8-8A03C1E147A2}" srcOrd="9" destOrd="0" presId="urn:microsoft.com/office/officeart/2008/layout/HorizontalMultiLevelHierarchy"/>
    <dgm:cxn modelId="{CE87DDA5-6138-45C9-9703-DC0ED70100CC}" type="presParOf" srcId="{2410E362-6B6A-4EC1-BAB8-8A03C1E147A2}" destId="{D384ECFD-8C16-4101-A35C-B51BC59063CA}" srcOrd="0" destOrd="0" presId="urn:microsoft.com/office/officeart/2008/layout/HorizontalMultiLevelHierarchy"/>
    <dgm:cxn modelId="{62C88601-662C-418F-AD2F-11BF981B5825}" type="presParOf" srcId="{2410E362-6B6A-4EC1-BAB8-8A03C1E147A2}" destId="{FF02FA8F-2B0E-40A8-8EF5-956E89AB5590}" srcOrd="1" destOrd="0" presId="urn:microsoft.com/office/officeart/2008/layout/HorizontalMultiLevelHierarchy"/>
    <dgm:cxn modelId="{E8C5076C-FAB2-44FD-B607-B6C86771C7C4}" type="presParOf" srcId="{3336E929-1699-458A-B3D0-A01F6C239B2D}" destId="{68E4FF0F-5015-456A-82F2-426DF0531BF9}" srcOrd="10" destOrd="0" presId="urn:microsoft.com/office/officeart/2008/layout/HorizontalMultiLevelHierarchy"/>
    <dgm:cxn modelId="{D4716A95-87DD-4D31-BAA2-0530FE98FA68}" type="presParOf" srcId="{68E4FF0F-5015-456A-82F2-426DF0531BF9}" destId="{EEA56564-2303-4011-84F5-0A9754D012A6}" srcOrd="0" destOrd="0" presId="urn:microsoft.com/office/officeart/2008/layout/HorizontalMultiLevelHierarchy"/>
    <dgm:cxn modelId="{5B2C21FE-ABE7-470F-856C-C784D091C87C}" type="presParOf" srcId="{3336E929-1699-458A-B3D0-A01F6C239B2D}" destId="{B64106BE-1571-4553-BC06-EB06780EF190}" srcOrd="11" destOrd="0" presId="urn:microsoft.com/office/officeart/2008/layout/HorizontalMultiLevelHierarchy"/>
    <dgm:cxn modelId="{F78DD4B1-FAC5-43DA-AAB8-E502E6233159}" type="presParOf" srcId="{B64106BE-1571-4553-BC06-EB06780EF190}" destId="{A51198D5-FF53-429E-9A9F-5D1BEB6AE54C}" srcOrd="0" destOrd="0" presId="urn:microsoft.com/office/officeart/2008/layout/HorizontalMultiLevelHierarchy"/>
    <dgm:cxn modelId="{FA6EE7B4-0808-468F-A9DF-AA5F03643F3A}" type="presParOf" srcId="{B64106BE-1571-4553-BC06-EB06780EF190}" destId="{3B2C3043-6712-4E81-85D6-1D9535AA60AE}"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DAEB846-DABB-4763-A62F-E2C306BE04B3}"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9541F6BC-AD8B-4D85-A449-9F2FE05EC45C}">
      <dgm:prSet phldrT="[Text]"/>
      <dgm:spPr/>
      <dgm:t>
        <a:bodyPr/>
        <a:lstStyle/>
        <a:p>
          <a:r>
            <a:rPr lang="en-GB"/>
            <a:t>1.</a:t>
          </a:r>
          <a:endParaRPr lang="en-US"/>
        </a:p>
      </dgm:t>
    </dgm:pt>
    <dgm:pt modelId="{05EAB688-A3AA-4AF5-ABAC-74934B2C5BEF}" type="parTrans" cxnId="{E38F1DBD-944E-4FA4-8224-3DF0072290F5}">
      <dgm:prSet/>
      <dgm:spPr/>
      <dgm:t>
        <a:bodyPr/>
        <a:lstStyle/>
        <a:p>
          <a:endParaRPr lang="en-US"/>
        </a:p>
      </dgm:t>
    </dgm:pt>
    <dgm:pt modelId="{CDEC631D-9922-4156-9B02-3A0A1D4FE239}" type="sibTrans" cxnId="{E38F1DBD-944E-4FA4-8224-3DF0072290F5}">
      <dgm:prSet/>
      <dgm:spPr/>
      <dgm:t>
        <a:bodyPr/>
        <a:lstStyle/>
        <a:p>
          <a:endParaRPr lang="en-US"/>
        </a:p>
      </dgm:t>
    </dgm:pt>
    <dgm:pt modelId="{F0AA6179-ECC0-415A-869E-9170E96B3397}">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t>Review data from VACS </a:t>
          </a:r>
        </a:p>
      </dgm:t>
    </dgm:pt>
    <dgm:pt modelId="{FDDB4399-8921-4E49-8F66-A3422467A220}" type="parTrans" cxnId="{6DAFE6EF-8A8F-494F-AD54-EC42D4AFCCC1}">
      <dgm:prSet/>
      <dgm:spPr/>
      <dgm:t>
        <a:bodyPr/>
        <a:lstStyle/>
        <a:p>
          <a:endParaRPr lang="en-US"/>
        </a:p>
      </dgm:t>
    </dgm:pt>
    <dgm:pt modelId="{3C0766A7-F257-480D-BB53-E415BA4B3439}" type="sibTrans" cxnId="{6DAFE6EF-8A8F-494F-AD54-EC42D4AFCCC1}">
      <dgm:prSet/>
      <dgm:spPr/>
      <dgm:t>
        <a:bodyPr/>
        <a:lstStyle/>
        <a:p>
          <a:endParaRPr lang="en-US"/>
        </a:p>
      </dgm:t>
    </dgm:pt>
    <dgm:pt modelId="{C7225887-2089-46D6-8C37-739B0206A9A6}">
      <dgm:prSet phldrT="[Text]"/>
      <dgm:spPr/>
      <dgm:t>
        <a:bodyPr/>
        <a:lstStyle/>
        <a:p>
          <a:r>
            <a:rPr lang="en-GB"/>
            <a:t>2.</a:t>
          </a:r>
          <a:endParaRPr lang="en-US"/>
        </a:p>
      </dgm:t>
    </dgm:pt>
    <dgm:pt modelId="{9A0B7DE0-A458-4877-B546-3AD655BE101B}" type="parTrans" cxnId="{33AA471E-3377-4BA3-ABE9-58690FDA7292}">
      <dgm:prSet/>
      <dgm:spPr/>
      <dgm:t>
        <a:bodyPr/>
        <a:lstStyle/>
        <a:p>
          <a:endParaRPr lang="en-US"/>
        </a:p>
      </dgm:t>
    </dgm:pt>
    <dgm:pt modelId="{FD9F04C8-BABF-45BC-AF4F-157FD9F6B682}" type="sibTrans" cxnId="{33AA471E-3377-4BA3-ABE9-58690FDA7292}">
      <dgm:prSet/>
      <dgm:spPr/>
      <dgm:t>
        <a:bodyPr/>
        <a:lstStyle/>
        <a:p>
          <a:endParaRPr lang="en-US"/>
        </a:p>
      </dgm:t>
    </dgm:pt>
    <dgm:pt modelId="{0A3748D7-1067-4485-8A9C-6E30FC83AD38}">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t>Discuss and develop priorities  for action based on VACS data</a:t>
          </a:r>
        </a:p>
        <a:p>
          <a:pPr marL="285750" lvl="1" indent="0" defTabSz="1555750">
            <a:lnSpc>
              <a:spcPct val="90000"/>
            </a:lnSpc>
            <a:spcBef>
              <a:spcPct val="0"/>
            </a:spcBef>
            <a:spcAft>
              <a:spcPct val="15000"/>
            </a:spcAft>
          </a:pPr>
          <a:endParaRPr lang="en-US"/>
        </a:p>
      </dgm:t>
    </dgm:pt>
    <dgm:pt modelId="{CE9A7073-3EFC-4453-A2EE-0062E23C6A07}" type="parTrans" cxnId="{88E15C11-59BE-4E2A-BE2E-748EA22F8340}">
      <dgm:prSet/>
      <dgm:spPr/>
      <dgm:t>
        <a:bodyPr/>
        <a:lstStyle/>
        <a:p>
          <a:endParaRPr lang="en-US"/>
        </a:p>
      </dgm:t>
    </dgm:pt>
    <dgm:pt modelId="{4E0AF86B-4F2A-424A-8571-38FABE6FBBA3}" type="sibTrans" cxnId="{88E15C11-59BE-4E2A-BE2E-748EA22F8340}">
      <dgm:prSet/>
      <dgm:spPr/>
      <dgm:t>
        <a:bodyPr/>
        <a:lstStyle/>
        <a:p>
          <a:endParaRPr lang="en-US"/>
        </a:p>
      </dgm:t>
    </dgm:pt>
    <dgm:pt modelId="{167F8405-9EE0-4613-A7CB-E87E6B8AD46E}">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t>Develop a framework for an INSPIRE-based </a:t>
          </a:r>
          <a:r>
            <a:rPr lang="en-GB" b="1"/>
            <a:t>National Action Plan </a:t>
          </a:r>
          <a:r>
            <a:rPr lang="en-GB"/>
            <a:t>to address violence against Children in Eswatini</a:t>
          </a:r>
          <a:endParaRPr lang="en-US"/>
        </a:p>
        <a:p>
          <a:pPr marL="0" marR="0" lvl="0" indent="0" defTabSz="914400" eaLnBrk="1" fontAlgn="auto" latinLnBrk="0" hangingPunct="1">
            <a:lnSpc>
              <a:spcPct val="100000"/>
            </a:lnSpc>
            <a:spcBef>
              <a:spcPts val="0"/>
            </a:spcBef>
            <a:spcAft>
              <a:spcPts val="0"/>
            </a:spcAft>
            <a:buClrTx/>
            <a:buSzTx/>
            <a:buFontTx/>
            <a:buNone/>
            <a:tabLst/>
            <a:defRPr/>
          </a:pPr>
          <a:endParaRPr lang="en-GB"/>
        </a:p>
      </dgm:t>
    </dgm:pt>
    <dgm:pt modelId="{217BF5EA-9390-4CB3-A688-C338ACE87344}" type="parTrans" cxnId="{AA2BCE3D-24D3-42BE-9DFA-BE05FACEB90D}">
      <dgm:prSet/>
      <dgm:spPr/>
      <dgm:t>
        <a:bodyPr/>
        <a:lstStyle/>
        <a:p>
          <a:endParaRPr lang="en-US"/>
        </a:p>
      </dgm:t>
    </dgm:pt>
    <dgm:pt modelId="{77CA3E03-0979-460B-90CD-4ED687FE2654}" type="sibTrans" cxnId="{AA2BCE3D-24D3-42BE-9DFA-BE05FACEB90D}">
      <dgm:prSet/>
      <dgm:spPr/>
      <dgm:t>
        <a:bodyPr/>
        <a:lstStyle/>
        <a:p>
          <a:endParaRPr lang="en-US"/>
        </a:p>
      </dgm:t>
    </dgm:pt>
    <dgm:pt modelId="{84E8E5C7-A0DF-4957-B305-2683665C63D2}">
      <dgm:prSet phldrT="[Text]"/>
      <dgm:spPr/>
      <dgm:t>
        <a:bodyPr/>
        <a:lstStyle/>
        <a:p>
          <a:r>
            <a:rPr lang="en-GB"/>
            <a:t>3.</a:t>
          </a:r>
          <a:endParaRPr lang="en-US"/>
        </a:p>
      </dgm:t>
    </dgm:pt>
    <dgm:pt modelId="{2E4806C0-7C1A-4374-8CCC-7A00E5883372}" type="sibTrans" cxnId="{F6FFD462-BFDD-44EC-83DD-F4C9B716818A}">
      <dgm:prSet/>
      <dgm:spPr/>
      <dgm:t>
        <a:bodyPr/>
        <a:lstStyle/>
        <a:p>
          <a:endParaRPr lang="en-US"/>
        </a:p>
      </dgm:t>
    </dgm:pt>
    <dgm:pt modelId="{3C47E33D-4245-4FC7-ACBB-ACC1349CF05F}" type="parTrans" cxnId="{F6FFD462-BFDD-44EC-83DD-F4C9B716818A}">
      <dgm:prSet/>
      <dgm:spPr/>
      <dgm:t>
        <a:bodyPr/>
        <a:lstStyle/>
        <a:p>
          <a:endParaRPr lang="en-US"/>
        </a:p>
      </dgm:t>
    </dgm:pt>
    <dgm:pt modelId="{8264F2E2-B7B1-4441-AA9E-4090A3684728}">
      <dgm:prSet phldrT="[Text]"/>
      <dgm:spPr/>
      <dgm:t>
        <a:bodyPr/>
        <a:lstStyle/>
        <a:p>
          <a:r>
            <a:rPr lang="en-GB"/>
            <a:t>5</a:t>
          </a:r>
          <a:endParaRPr lang="en-US"/>
        </a:p>
      </dgm:t>
    </dgm:pt>
    <dgm:pt modelId="{06EDA671-E67C-47B4-B5AB-BB20AE8B6296}" type="parTrans" cxnId="{0D23D120-AC7A-48A4-87EC-6D2778DA923F}">
      <dgm:prSet/>
      <dgm:spPr/>
      <dgm:t>
        <a:bodyPr/>
        <a:lstStyle/>
        <a:p>
          <a:endParaRPr lang="en-US"/>
        </a:p>
      </dgm:t>
    </dgm:pt>
    <dgm:pt modelId="{F4FDEEA0-4121-4F79-BF18-602ACBCCFBF7}" type="sibTrans" cxnId="{0D23D120-AC7A-48A4-87EC-6D2778DA923F}">
      <dgm:prSet/>
      <dgm:spPr/>
      <dgm:t>
        <a:bodyPr/>
        <a:lstStyle/>
        <a:p>
          <a:endParaRPr lang="en-US"/>
        </a:p>
      </dgm:t>
    </dgm:pt>
    <dgm:pt modelId="{541AB605-B0B2-44FC-BF40-566BE57FEE8E}">
      <dgm:prSet/>
      <dgm:spPr/>
      <dgm:t>
        <a:bodyPr/>
        <a:lstStyle/>
        <a:p>
          <a:pPr>
            <a:buNone/>
          </a:pPr>
          <a:r>
            <a:rPr lang="en-GB"/>
            <a:t>Review INSPIRE: 7 Strategies to Prevent Violence Against Children (global technical package)</a:t>
          </a:r>
          <a:endParaRPr lang="en-US"/>
        </a:p>
      </dgm:t>
    </dgm:pt>
    <dgm:pt modelId="{F3BD1E9C-19EB-4B8F-8E05-44AC1C8DFE88}" type="parTrans" cxnId="{A85E7093-57AA-4540-808D-B5EEC08F7B12}">
      <dgm:prSet/>
      <dgm:spPr/>
      <dgm:t>
        <a:bodyPr/>
        <a:lstStyle/>
        <a:p>
          <a:endParaRPr lang="en-US"/>
        </a:p>
      </dgm:t>
    </dgm:pt>
    <dgm:pt modelId="{3A366F9A-7794-4FD8-A7D8-30E507562A27}" type="sibTrans" cxnId="{A85E7093-57AA-4540-808D-B5EEC08F7B12}">
      <dgm:prSet/>
      <dgm:spPr/>
      <dgm:t>
        <a:bodyPr/>
        <a:lstStyle/>
        <a:p>
          <a:endParaRPr lang="en-US"/>
        </a:p>
      </dgm:t>
    </dgm:pt>
    <dgm:pt modelId="{2E7C3ECE-FF8E-4E16-B60B-3FD01603061D}">
      <dgm:prSet phldrT="[Text]"/>
      <dgm:spPr/>
      <dgm:t>
        <a:bodyPr/>
        <a:lstStyle/>
        <a:p>
          <a:r>
            <a:rPr lang="en-GB"/>
            <a:t>4. </a:t>
          </a:r>
          <a:endParaRPr lang="en-US"/>
        </a:p>
      </dgm:t>
    </dgm:pt>
    <dgm:pt modelId="{520CBF61-EFF4-4F89-BA16-55C13D930F6C}" type="parTrans" cxnId="{60FCA6DB-E594-4866-B264-2CBD9961C406}">
      <dgm:prSet/>
      <dgm:spPr/>
      <dgm:t>
        <a:bodyPr/>
        <a:lstStyle/>
        <a:p>
          <a:endParaRPr lang="en-US"/>
        </a:p>
      </dgm:t>
    </dgm:pt>
    <dgm:pt modelId="{C1C752CE-CB3A-4AEB-9A7F-565011AD16AF}" type="sibTrans" cxnId="{60FCA6DB-E594-4866-B264-2CBD9961C406}">
      <dgm:prSet/>
      <dgm:spPr/>
      <dgm:t>
        <a:bodyPr/>
        <a:lstStyle/>
        <a:p>
          <a:endParaRPr lang="en-US"/>
        </a:p>
      </dgm:t>
    </dgm:pt>
    <dgm:pt modelId="{9073437E-835B-4321-8C3F-7AEAFC835A63}">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t>Discuss gaps in Violence Prevention in Eswatini and how these gaps may be addressed with INSPIRE strategies </a:t>
          </a:r>
        </a:p>
        <a:p>
          <a:pPr lvl="1" defTabSz="933450">
            <a:lnSpc>
              <a:spcPct val="90000"/>
            </a:lnSpc>
            <a:spcBef>
              <a:spcPct val="0"/>
            </a:spcBef>
            <a:spcAft>
              <a:spcPct val="15000"/>
            </a:spcAft>
          </a:pPr>
          <a:endParaRPr lang="en-US"/>
        </a:p>
      </dgm:t>
    </dgm:pt>
    <dgm:pt modelId="{D5D1881A-144D-4BBE-9CF4-789F2B22005D}" type="parTrans" cxnId="{AB237A8A-95F9-49B2-8118-7B7692019531}">
      <dgm:prSet/>
      <dgm:spPr/>
      <dgm:t>
        <a:bodyPr/>
        <a:lstStyle/>
        <a:p>
          <a:endParaRPr lang="en-US"/>
        </a:p>
      </dgm:t>
    </dgm:pt>
    <dgm:pt modelId="{FB896BE3-7CB2-4D3B-892C-D4D8EF2B26F3}" type="sibTrans" cxnId="{AB237A8A-95F9-49B2-8118-7B7692019531}">
      <dgm:prSet/>
      <dgm:spPr/>
      <dgm:t>
        <a:bodyPr/>
        <a:lstStyle/>
        <a:p>
          <a:endParaRPr lang="en-US"/>
        </a:p>
      </dgm:t>
    </dgm:pt>
    <dgm:pt modelId="{6CABADDD-3E8F-418D-9280-2A21C1D1CC40}" type="pres">
      <dgm:prSet presAssocID="{2DAEB846-DABB-4763-A62F-E2C306BE04B3}" presName="linearFlow" presStyleCnt="0">
        <dgm:presLayoutVars>
          <dgm:dir/>
          <dgm:animLvl val="lvl"/>
          <dgm:resizeHandles val="exact"/>
        </dgm:presLayoutVars>
      </dgm:prSet>
      <dgm:spPr/>
    </dgm:pt>
    <dgm:pt modelId="{4F431F76-C6FC-43C1-8122-A103C74A8872}" type="pres">
      <dgm:prSet presAssocID="{9541F6BC-AD8B-4D85-A449-9F2FE05EC45C}" presName="composite" presStyleCnt="0"/>
      <dgm:spPr/>
    </dgm:pt>
    <dgm:pt modelId="{24637EA1-4E8E-46CA-94C5-3A9019263FC6}" type="pres">
      <dgm:prSet presAssocID="{9541F6BC-AD8B-4D85-A449-9F2FE05EC45C}" presName="parentText" presStyleLbl="alignNode1" presStyleIdx="0" presStyleCnt="5">
        <dgm:presLayoutVars>
          <dgm:chMax val="1"/>
          <dgm:bulletEnabled val="1"/>
        </dgm:presLayoutVars>
      </dgm:prSet>
      <dgm:spPr/>
    </dgm:pt>
    <dgm:pt modelId="{C2D5E182-740B-4B13-A366-49665AE4C03F}" type="pres">
      <dgm:prSet presAssocID="{9541F6BC-AD8B-4D85-A449-9F2FE05EC45C}" presName="descendantText" presStyleLbl="alignAcc1" presStyleIdx="0" presStyleCnt="5">
        <dgm:presLayoutVars>
          <dgm:bulletEnabled val="1"/>
        </dgm:presLayoutVars>
      </dgm:prSet>
      <dgm:spPr/>
    </dgm:pt>
    <dgm:pt modelId="{A39AB166-56D1-4705-B909-F65B367F309E}" type="pres">
      <dgm:prSet presAssocID="{CDEC631D-9922-4156-9B02-3A0A1D4FE239}" presName="sp" presStyleCnt="0"/>
      <dgm:spPr/>
    </dgm:pt>
    <dgm:pt modelId="{A204F3D5-DC6E-4442-A1C6-5FA5067F5F92}" type="pres">
      <dgm:prSet presAssocID="{C7225887-2089-46D6-8C37-739B0206A9A6}" presName="composite" presStyleCnt="0"/>
      <dgm:spPr/>
    </dgm:pt>
    <dgm:pt modelId="{C6F4454A-8E12-47C8-B3FB-990768824063}" type="pres">
      <dgm:prSet presAssocID="{C7225887-2089-46D6-8C37-739B0206A9A6}" presName="parentText" presStyleLbl="alignNode1" presStyleIdx="1" presStyleCnt="5">
        <dgm:presLayoutVars>
          <dgm:chMax val="1"/>
          <dgm:bulletEnabled val="1"/>
        </dgm:presLayoutVars>
      </dgm:prSet>
      <dgm:spPr/>
    </dgm:pt>
    <dgm:pt modelId="{01A1940A-B155-4069-89F4-E97C9D4FBDCA}" type="pres">
      <dgm:prSet presAssocID="{C7225887-2089-46D6-8C37-739B0206A9A6}" presName="descendantText" presStyleLbl="alignAcc1" presStyleIdx="1" presStyleCnt="5">
        <dgm:presLayoutVars>
          <dgm:bulletEnabled val="1"/>
        </dgm:presLayoutVars>
      </dgm:prSet>
      <dgm:spPr/>
    </dgm:pt>
    <dgm:pt modelId="{BF8BE94C-4BA3-4F48-A9C1-B74A927969D3}" type="pres">
      <dgm:prSet presAssocID="{FD9F04C8-BABF-45BC-AF4F-157FD9F6B682}" presName="sp" presStyleCnt="0"/>
      <dgm:spPr/>
    </dgm:pt>
    <dgm:pt modelId="{9D10EE5F-F848-462D-8ECE-BFF8BC6B1AF0}" type="pres">
      <dgm:prSet presAssocID="{84E8E5C7-A0DF-4957-B305-2683665C63D2}" presName="composite" presStyleCnt="0"/>
      <dgm:spPr/>
    </dgm:pt>
    <dgm:pt modelId="{F7E77D95-6BD0-41CB-91BA-6B341C729C5E}" type="pres">
      <dgm:prSet presAssocID="{84E8E5C7-A0DF-4957-B305-2683665C63D2}" presName="parentText" presStyleLbl="alignNode1" presStyleIdx="2" presStyleCnt="5">
        <dgm:presLayoutVars>
          <dgm:chMax val="1"/>
          <dgm:bulletEnabled val="1"/>
        </dgm:presLayoutVars>
      </dgm:prSet>
      <dgm:spPr/>
    </dgm:pt>
    <dgm:pt modelId="{D4DDC269-9A4D-4D46-86A3-0D128737816E}" type="pres">
      <dgm:prSet presAssocID="{84E8E5C7-A0DF-4957-B305-2683665C63D2}" presName="descendantText" presStyleLbl="alignAcc1" presStyleIdx="2" presStyleCnt="5">
        <dgm:presLayoutVars>
          <dgm:bulletEnabled val="1"/>
        </dgm:presLayoutVars>
      </dgm:prSet>
      <dgm:spPr/>
    </dgm:pt>
    <dgm:pt modelId="{8446851E-2193-4722-A4E0-E076FE6779CE}" type="pres">
      <dgm:prSet presAssocID="{2E4806C0-7C1A-4374-8CCC-7A00E5883372}" presName="sp" presStyleCnt="0"/>
      <dgm:spPr/>
    </dgm:pt>
    <dgm:pt modelId="{D0883A56-327D-4DDF-B83D-A412FF5E34B2}" type="pres">
      <dgm:prSet presAssocID="{2E7C3ECE-FF8E-4E16-B60B-3FD01603061D}" presName="composite" presStyleCnt="0"/>
      <dgm:spPr/>
    </dgm:pt>
    <dgm:pt modelId="{7DC02D70-E780-41DE-B83D-01F5B842CCA6}" type="pres">
      <dgm:prSet presAssocID="{2E7C3ECE-FF8E-4E16-B60B-3FD01603061D}" presName="parentText" presStyleLbl="alignNode1" presStyleIdx="3" presStyleCnt="5">
        <dgm:presLayoutVars>
          <dgm:chMax val="1"/>
          <dgm:bulletEnabled val="1"/>
        </dgm:presLayoutVars>
      </dgm:prSet>
      <dgm:spPr/>
    </dgm:pt>
    <dgm:pt modelId="{413EAD71-9E27-46AD-BFBF-D1DB7CF2D5A9}" type="pres">
      <dgm:prSet presAssocID="{2E7C3ECE-FF8E-4E16-B60B-3FD01603061D}" presName="descendantText" presStyleLbl="alignAcc1" presStyleIdx="3" presStyleCnt="5">
        <dgm:presLayoutVars>
          <dgm:bulletEnabled val="1"/>
        </dgm:presLayoutVars>
      </dgm:prSet>
      <dgm:spPr/>
    </dgm:pt>
    <dgm:pt modelId="{174B45F4-94C8-4DE3-90E6-18673D68C732}" type="pres">
      <dgm:prSet presAssocID="{C1C752CE-CB3A-4AEB-9A7F-565011AD16AF}" presName="sp" presStyleCnt="0"/>
      <dgm:spPr/>
    </dgm:pt>
    <dgm:pt modelId="{34417E96-B0B1-4174-8A33-51337BC897A5}" type="pres">
      <dgm:prSet presAssocID="{8264F2E2-B7B1-4441-AA9E-4090A3684728}" presName="composite" presStyleCnt="0"/>
      <dgm:spPr/>
    </dgm:pt>
    <dgm:pt modelId="{80DD626D-C76E-4CD0-9F9E-8CF9D2EBAB16}" type="pres">
      <dgm:prSet presAssocID="{8264F2E2-B7B1-4441-AA9E-4090A3684728}" presName="parentText" presStyleLbl="alignNode1" presStyleIdx="4" presStyleCnt="5">
        <dgm:presLayoutVars>
          <dgm:chMax val="1"/>
          <dgm:bulletEnabled val="1"/>
        </dgm:presLayoutVars>
      </dgm:prSet>
      <dgm:spPr/>
    </dgm:pt>
    <dgm:pt modelId="{6E85B3BB-7989-4377-A5B7-814D8BA8413B}" type="pres">
      <dgm:prSet presAssocID="{8264F2E2-B7B1-4441-AA9E-4090A3684728}" presName="descendantText" presStyleLbl="alignAcc1" presStyleIdx="4" presStyleCnt="5">
        <dgm:presLayoutVars>
          <dgm:bulletEnabled val="1"/>
        </dgm:presLayoutVars>
      </dgm:prSet>
      <dgm:spPr/>
    </dgm:pt>
  </dgm:ptLst>
  <dgm:cxnLst>
    <dgm:cxn modelId="{88E15C11-59BE-4E2A-BE2E-748EA22F8340}" srcId="{C7225887-2089-46D6-8C37-739B0206A9A6}" destId="{0A3748D7-1067-4485-8A9C-6E30FC83AD38}" srcOrd="0" destOrd="0" parTransId="{CE9A7073-3EFC-4453-A2EE-0062E23C6A07}" sibTransId="{4E0AF86B-4F2A-424A-8571-38FABE6FBBA3}"/>
    <dgm:cxn modelId="{33AA471E-3377-4BA3-ABE9-58690FDA7292}" srcId="{2DAEB846-DABB-4763-A62F-E2C306BE04B3}" destId="{C7225887-2089-46D6-8C37-739B0206A9A6}" srcOrd="1" destOrd="0" parTransId="{9A0B7DE0-A458-4877-B546-3AD655BE101B}" sibTransId="{FD9F04C8-BABF-45BC-AF4F-157FD9F6B682}"/>
    <dgm:cxn modelId="{0D23D120-AC7A-48A4-87EC-6D2778DA923F}" srcId="{2DAEB846-DABB-4763-A62F-E2C306BE04B3}" destId="{8264F2E2-B7B1-4441-AA9E-4090A3684728}" srcOrd="4" destOrd="0" parTransId="{06EDA671-E67C-47B4-B5AB-BB20AE8B6296}" sibTransId="{F4FDEEA0-4121-4F79-BF18-602ACBCCFBF7}"/>
    <dgm:cxn modelId="{7911E234-5211-4A3D-8BE7-1B5E8193B17F}" type="presOf" srcId="{0A3748D7-1067-4485-8A9C-6E30FC83AD38}" destId="{01A1940A-B155-4069-89F4-E97C9D4FBDCA}" srcOrd="0" destOrd="0" presId="urn:microsoft.com/office/officeart/2005/8/layout/chevron2"/>
    <dgm:cxn modelId="{689DF938-3416-4BDA-8AAD-01213894873E}" type="presOf" srcId="{F0AA6179-ECC0-415A-869E-9170E96B3397}" destId="{C2D5E182-740B-4B13-A366-49665AE4C03F}" srcOrd="0" destOrd="0" presId="urn:microsoft.com/office/officeart/2005/8/layout/chevron2"/>
    <dgm:cxn modelId="{AA2BCE3D-24D3-42BE-9DFA-BE05FACEB90D}" srcId="{8264F2E2-B7B1-4441-AA9E-4090A3684728}" destId="{167F8405-9EE0-4613-A7CB-E87E6B8AD46E}" srcOrd="0" destOrd="0" parTransId="{217BF5EA-9390-4CB3-A688-C338ACE87344}" sibTransId="{77CA3E03-0979-460B-90CD-4ED687FE2654}"/>
    <dgm:cxn modelId="{F6FFD462-BFDD-44EC-83DD-F4C9B716818A}" srcId="{2DAEB846-DABB-4763-A62F-E2C306BE04B3}" destId="{84E8E5C7-A0DF-4957-B305-2683665C63D2}" srcOrd="2" destOrd="0" parTransId="{3C47E33D-4245-4FC7-ACBB-ACC1349CF05F}" sibTransId="{2E4806C0-7C1A-4374-8CCC-7A00E5883372}"/>
    <dgm:cxn modelId="{D201916C-E82A-4DE1-8A91-D70456943139}" type="presOf" srcId="{8264F2E2-B7B1-4441-AA9E-4090A3684728}" destId="{80DD626D-C76E-4CD0-9F9E-8CF9D2EBAB16}" srcOrd="0" destOrd="0" presId="urn:microsoft.com/office/officeart/2005/8/layout/chevron2"/>
    <dgm:cxn modelId="{6991EA6D-CD28-4FB7-A98B-73CF6511A635}" type="presOf" srcId="{541AB605-B0B2-44FC-BF40-566BE57FEE8E}" destId="{D4DDC269-9A4D-4D46-86A3-0D128737816E}" srcOrd="0" destOrd="0" presId="urn:microsoft.com/office/officeart/2005/8/layout/chevron2"/>
    <dgm:cxn modelId="{AB237A8A-95F9-49B2-8118-7B7692019531}" srcId="{2E7C3ECE-FF8E-4E16-B60B-3FD01603061D}" destId="{9073437E-835B-4321-8C3F-7AEAFC835A63}" srcOrd="0" destOrd="0" parTransId="{D5D1881A-144D-4BBE-9CF4-789F2B22005D}" sibTransId="{FB896BE3-7CB2-4D3B-892C-D4D8EF2B26F3}"/>
    <dgm:cxn modelId="{F5684990-B7B5-42C3-A23D-344328861CBC}" type="presOf" srcId="{9541F6BC-AD8B-4D85-A449-9F2FE05EC45C}" destId="{24637EA1-4E8E-46CA-94C5-3A9019263FC6}" srcOrd="0" destOrd="0" presId="urn:microsoft.com/office/officeart/2005/8/layout/chevron2"/>
    <dgm:cxn modelId="{A85E7093-57AA-4540-808D-B5EEC08F7B12}" srcId="{84E8E5C7-A0DF-4957-B305-2683665C63D2}" destId="{541AB605-B0B2-44FC-BF40-566BE57FEE8E}" srcOrd="0" destOrd="0" parTransId="{F3BD1E9C-19EB-4B8F-8E05-44AC1C8DFE88}" sibTransId="{3A366F9A-7794-4FD8-A7D8-30E507562A27}"/>
    <dgm:cxn modelId="{E38F1DBD-944E-4FA4-8224-3DF0072290F5}" srcId="{2DAEB846-DABB-4763-A62F-E2C306BE04B3}" destId="{9541F6BC-AD8B-4D85-A449-9F2FE05EC45C}" srcOrd="0" destOrd="0" parTransId="{05EAB688-A3AA-4AF5-ABAC-74934B2C5BEF}" sibTransId="{CDEC631D-9922-4156-9B02-3A0A1D4FE239}"/>
    <dgm:cxn modelId="{CA9AFDBD-AD73-4AB2-ADC1-D3F3CC22DC1F}" type="presOf" srcId="{84E8E5C7-A0DF-4957-B305-2683665C63D2}" destId="{F7E77D95-6BD0-41CB-91BA-6B341C729C5E}" srcOrd="0" destOrd="0" presId="urn:microsoft.com/office/officeart/2005/8/layout/chevron2"/>
    <dgm:cxn modelId="{8D5B57CC-0150-4DAC-9B12-FAB055C00A45}" type="presOf" srcId="{C7225887-2089-46D6-8C37-739B0206A9A6}" destId="{C6F4454A-8E12-47C8-B3FB-990768824063}" srcOrd="0" destOrd="0" presId="urn:microsoft.com/office/officeart/2005/8/layout/chevron2"/>
    <dgm:cxn modelId="{21FC9DCD-959A-4CE0-A099-92EC2FBFFF3B}" type="presOf" srcId="{9073437E-835B-4321-8C3F-7AEAFC835A63}" destId="{413EAD71-9E27-46AD-BFBF-D1DB7CF2D5A9}" srcOrd="0" destOrd="0" presId="urn:microsoft.com/office/officeart/2005/8/layout/chevron2"/>
    <dgm:cxn modelId="{50C2BFD3-7F02-4270-A3B7-EB25114FFC9E}" type="presOf" srcId="{2E7C3ECE-FF8E-4E16-B60B-3FD01603061D}" destId="{7DC02D70-E780-41DE-B83D-01F5B842CCA6}" srcOrd="0" destOrd="0" presId="urn:microsoft.com/office/officeart/2005/8/layout/chevron2"/>
    <dgm:cxn modelId="{B62D8AD5-BA29-415A-933B-3AF25E43E1CD}" type="presOf" srcId="{2DAEB846-DABB-4763-A62F-E2C306BE04B3}" destId="{6CABADDD-3E8F-418D-9280-2A21C1D1CC40}" srcOrd="0" destOrd="0" presId="urn:microsoft.com/office/officeart/2005/8/layout/chevron2"/>
    <dgm:cxn modelId="{60FCA6DB-E594-4866-B264-2CBD9961C406}" srcId="{2DAEB846-DABB-4763-A62F-E2C306BE04B3}" destId="{2E7C3ECE-FF8E-4E16-B60B-3FD01603061D}" srcOrd="3" destOrd="0" parTransId="{520CBF61-EFF4-4F89-BA16-55C13D930F6C}" sibTransId="{C1C752CE-CB3A-4AEB-9A7F-565011AD16AF}"/>
    <dgm:cxn modelId="{86E293E9-7928-4A16-A681-277A28F01C2F}" type="presOf" srcId="{167F8405-9EE0-4613-A7CB-E87E6B8AD46E}" destId="{6E85B3BB-7989-4377-A5B7-814D8BA8413B}" srcOrd="0" destOrd="0" presId="urn:microsoft.com/office/officeart/2005/8/layout/chevron2"/>
    <dgm:cxn modelId="{6DAFE6EF-8A8F-494F-AD54-EC42D4AFCCC1}" srcId="{9541F6BC-AD8B-4D85-A449-9F2FE05EC45C}" destId="{F0AA6179-ECC0-415A-869E-9170E96B3397}" srcOrd="0" destOrd="0" parTransId="{FDDB4399-8921-4E49-8F66-A3422467A220}" sibTransId="{3C0766A7-F257-480D-BB53-E415BA4B3439}"/>
    <dgm:cxn modelId="{D2CDF13D-15AA-4056-9BD8-5BD1E0E86C6C}" type="presParOf" srcId="{6CABADDD-3E8F-418D-9280-2A21C1D1CC40}" destId="{4F431F76-C6FC-43C1-8122-A103C74A8872}" srcOrd="0" destOrd="0" presId="urn:microsoft.com/office/officeart/2005/8/layout/chevron2"/>
    <dgm:cxn modelId="{72563442-A846-4B41-A6AE-E70830E17257}" type="presParOf" srcId="{4F431F76-C6FC-43C1-8122-A103C74A8872}" destId="{24637EA1-4E8E-46CA-94C5-3A9019263FC6}" srcOrd="0" destOrd="0" presId="urn:microsoft.com/office/officeart/2005/8/layout/chevron2"/>
    <dgm:cxn modelId="{8426568C-D302-4333-AE4B-8C0FE8FAB87C}" type="presParOf" srcId="{4F431F76-C6FC-43C1-8122-A103C74A8872}" destId="{C2D5E182-740B-4B13-A366-49665AE4C03F}" srcOrd="1" destOrd="0" presId="urn:microsoft.com/office/officeart/2005/8/layout/chevron2"/>
    <dgm:cxn modelId="{2075BDA2-5077-45D7-8A21-B447BFAC93D3}" type="presParOf" srcId="{6CABADDD-3E8F-418D-9280-2A21C1D1CC40}" destId="{A39AB166-56D1-4705-B909-F65B367F309E}" srcOrd="1" destOrd="0" presId="urn:microsoft.com/office/officeart/2005/8/layout/chevron2"/>
    <dgm:cxn modelId="{D52523B5-CB79-4097-8C18-EA9F097F07E3}" type="presParOf" srcId="{6CABADDD-3E8F-418D-9280-2A21C1D1CC40}" destId="{A204F3D5-DC6E-4442-A1C6-5FA5067F5F92}" srcOrd="2" destOrd="0" presId="urn:microsoft.com/office/officeart/2005/8/layout/chevron2"/>
    <dgm:cxn modelId="{ED15B424-C9BD-4534-AE91-21B451E4BD70}" type="presParOf" srcId="{A204F3D5-DC6E-4442-A1C6-5FA5067F5F92}" destId="{C6F4454A-8E12-47C8-B3FB-990768824063}" srcOrd="0" destOrd="0" presId="urn:microsoft.com/office/officeart/2005/8/layout/chevron2"/>
    <dgm:cxn modelId="{7B418EB0-1776-4777-9750-44F62E46CE54}" type="presParOf" srcId="{A204F3D5-DC6E-4442-A1C6-5FA5067F5F92}" destId="{01A1940A-B155-4069-89F4-E97C9D4FBDCA}" srcOrd="1" destOrd="0" presId="urn:microsoft.com/office/officeart/2005/8/layout/chevron2"/>
    <dgm:cxn modelId="{7E726408-2057-49A8-B1A6-546F5177D396}" type="presParOf" srcId="{6CABADDD-3E8F-418D-9280-2A21C1D1CC40}" destId="{BF8BE94C-4BA3-4F48-A9C1-B74A927969D3}" srcOrd="3" destOrd="0" presId="urn:microsoft.com/office/officeart/2005/8/layout/chevron2"/>
    <dgm:cxn modelId="{69E8E653-8B27-44F6-9609-589071C31BD1}" type="presParOf" srcId="{6CABADDD-3E8F-418D-9280-2A21C1D1CC40}" destId="{9D10EE5F-F848-462D-8ECE-BFF8BC6B1AF0}" srcOrd="4" destOrd="0" presId="urn:microsoft.com/office/officeart/2005/8/layout/chevron2"/>
    <dgm:cxn modelId="{05D9C29D-F3CB-4E95-ACBE-681473AE9BC4}" type="presParOf" srcId="{9D10EE5F-F848-462D-8ECE-BFF8BC6B1AF0}" destId="{F7E77D95-6BD0-41CB-91BA-6B341C729C5E}" srcOrd="0" destOrd="0" presId="urn:microsoft.com/office/officeart/2005/8/layout/chevron2"/>
    <dgm:cxn modelId="{F3B690D9-DE3F-47C0-BD39-DBD3D2BCBFFA}" type="presParOf" srcId="{9D10EE5F-F848-462D-8ECE-BFF8BC6B1AF0}" destId="{D4DDC269-9A4D-4D46-86A3-0D128737816E}" srcOrd="1" destOrd="0" presId="urn:microsoft.com/office/officeart/2005/8/layout/chevron2"/>
    <dgm:cxn modelId="{D1D18F08-A97D-42FF-BA76-E62A80512BEC}" type="presParOf" srcId="{6CABADDD-3E8F-418D-9280-2A21C1D1CC40}" destId="{8446851E-2193-4722-A4E0-E076FE6779CE}" srcOrd="5" destOrd="0" presId="urn:microsoft.com/office/officeart/2005/8/layout/chevron2"/>
    <dgm:cxn modelId="{AD6AD178-DAD0-42CB-9B4A-013B239E52BC}" type="presParOf" srcId="{6CABADDD-3E8F-418D-9280-2A21C1D1CC40}" destId="{D0883A56-327D-4DDF-B83D-A412FF5E34B2}" srcOrd="6" destOrd="0" presId="urn:microsoft.com/office/officeart/2005/8/layout/chevron2"/>
    <dgm:cxn modelId="{1EF623FF-AA5C-4129-93DB-1C0FC1D4A2A9}" type="presParOf" srcId="{D0883A56-327D-4DDF-B83D-A412FF5E34B2}" destId="{7DC02D70-E780-41DE-B83D-01F5B842CCA6}" srcOrd="0" destOrd="0" presId="urn:microsoft.com/office/officeart/2005/8/layout/chevron2"/>
    <dgm:cxn modelId="{9C7A6AD4-67B3-4858-A87F-B4E621E4EE1E}" type="presParOf" srcId="{D0883A56-327D-4DDF-B83D-A412FF5E34B2}" destId="{413EAD71-9E27-46AD-BFBF-D1DB7CF2D5A9}" srcOrd="1" destOrd="0" presId="urn:microsoft.com/office/officeart/2005/8/layout/chevron2"/>
    <dgm:cxn modelId="{A82939EC-DF3D-496A-AF19-7BD80A059BB4}" type="presParOf" srcId="{6CABADDD-3E8F-418D-9280-2A21C1D1CC40}" destId="{174B45F4-94C8-4DE3-90E6-18673D68C732}" srcOrd="7" destOrd="0" presId="urn:microsoft.com/office/officeart/2005/8/layout/chevron2"/>
    <dgm:cxn modelId="{6B9C0C57-2BE3-4103-9F4E-E815241BD50C}" type="presParOf" srcId="{6CABADDD-3E8F-418D-9280-2A21C1D1CC40}" destId="{34417E96-B0B1-4174-8A33-51337BC897A5}" srcOrd="8" destOrd="0" presId="urn:microsoft.com/office/officeart/2005/8/layout/chevron2"/>
    <dgm:cxn modelId="{4C834921-192B-4CEA-83D7-054C04F94DC7}" type="presParOf" srcId="{34417E96-B0B1-4174-8A33-51337BC897A5}" destId="{80DD626D-C76E-4CD0-9F9E-8CF9D2EBAB16}" srcOrd="0" destOrd="0" presId="urn:microsoft.com/office/officeart/2005/8/layout/chevron2"/>
    <dgm:cxn modelId="{F12E157F-532C-406B-BE68-031D822FAA48}" type="presParOf" srcId="{34417E96-B0B1-4174-8A33-51337BC897A5}" destId="{6E85B3BB-7989-4377-A5B7-814D8BA8413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205127-2B5A-4856-9627-478942B71024}"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US"/>
        </a:p>
      </dgm:t>
    </dgm:pt>
    <dgm:pt modelId="{1B0D8157-C185-4865-B0CC-BB5BC248A212}">
      <dgm:prSet phldrT="[Text]"/>
      <dgm:spPr>
        <a:solidFill>
          <a:schemeClr val="accent2"/>
        </a:solidFill>
      </dgm:spPr>
      <dgm:t>
        <a:bodyPr/>
        <a:lstStyle/>
        <a:p>
          <a:r>
            <a:rPr lang="en-US" b="1">
              <a:latin typeface="+mj-lt"/>
            </a:rPr>
            <a:t>DPMO</a:t>
          </a:r>
        </a:p>
      </dgm:t>
    </dgm:pt>
    <dgm:pt modelId="{A60612D1-E4A4-4491-8481-2F2B91B8A7F1}" type="parTrans" cxnId="{EAFB089D-43C8-4B70-B388-A831828EFE0D}">
      <dgm:prSet/>
      <dgm:spPr/>
      <dgm:t>
        <a:bodyPr/>
        <a:lstStyle/>
        <a:p>
          <a:endParaRPr lang="en-US">
            <a:latin typeface="+mj-lt"/>
          </a:endParaRPr>
        </a:p>
      </dgm:t>
    </dgm:pt>
    <dgm:pt modelId="{345DDE89-4FFA-44C7-956D-0EAB722BF873}" type="sibTrans" cxnId="{EAFB089D-43C8-4B70-B388-A831828EFE0D}">
      <dgm:prSet/>
      <dgm:spPr/>
      <dgm:t>
        <a:bodyPr/>
        <a:lstStyle/>
        <a:p>
          <a:endParaRPr lang="en-US">
            <a:latin typeface="+mj-lt"/>
          </a:endParaRPr>
        </a:p>
      </dgm:t>
    </dgm:pt>
    <dgm:pt modelId="{31CFAC28-7206-43D8-8D6A-1925EC967987}">
      <dgm:prSet phldrT="[Text]"/>
      <dgm:spPr>
        <a:solidFill>
          <a:schemeClr val="accent4"/>
        </a:solidFill>
      </dgm:spPr>
      <dgm:t>
        <a:bodyPr/>
        <a:lstStyle/>
        <a:p>
          <a:pPr marL="0" marR="0" lvl="0" indent="0" defTabSz="914400" eaLnBrk="1" fontAlgn="auto" latinLnBrk="0" hangingPunct="1">
            <a:spcBef>
              <a:spcPts val="0"/>
            </a:spcBef>
            <a:spcAft>
              <a:spcPts val="0"/>
            </a:spcAft>
            <a:buClrTx/>
            <a:buSzTx/>
            <a:buFontTx/>
            <a:buNone/>
            <a:tabLst/>
            <a:defRPr/>
          </a:pPr>
          <a:endParaRPr lang="en-US" b="1">
            <a:latin typeface="+mj-lt"/>
          </a:endParaRPr>
        </a:p>
        <a:p>
          <a:pPr marL="0" marR="0" lvl="0" indent="0" defTabSz="914400" eaLnBrk="1" fontAlgn="auto" latinLnBrk="0" hangingPunct="1">
            <a:spcBef>
              <a:spcPts val="0"/>
            </a:spcBef>
            <a:spcAft>
              <a:spcPts val="0"/>
            </a:spcAft>
            <a:buClrTx/>
            <a:buSzTx/>
            <a:buFontTx/>
            <a:buNone/>
            <a:tabLst/>
            <a:defRPr/>
          </a:pPr>
          <a:r>
            <a:rPr lang="en-US" b="1">
              <a:latin typeface="+mj-lt"/>
            </a:rPr>
            <a:t>ICAP-Eswatini</a:t>
          </a:r>
        </a:p>
        <a:p>
          <a:pPr marL="0" lvl="0" defTabSz="488950">
            <a:spcBef>
              <a:spcPct val="0"/>
            </a:spcBef>
            <a:spcAft>
              <a:spcPct val="35000"/>
            </a:spcAft>
            <a:buNone/>
          </a:pPr>
          <a:endParaRPr lang="en-US" b="1">
            <a:latin typeface="+mj-lt"/>
          </a:endParaRPr>
        </a:p>
      </dgm:t>
    </dgm:pt>
    <dgm:pt modelId="{B1365AB4-7EF3-48AB-9562-E188B5F985D8}" type="parTrans" cxnId="{0B264063-5472-4535-AC21-4CB2C4362301}">
      <dgm:prSet/>
      <dgm:spPr/>
      <dgm:t>
        <a:bodyPr/>
        <a:lstStyle/>
        <a:p>
          <a:endParaRPr lang="en-US">
            <a:latin typeface="+mj-lt"/>
          </a:endParaRPr>
        </a:p>
      </dgm:t>
    </dgm:pt>
    <dgm:pt modelId="{5E030BF9-1B4A-4C10-9113-6AEBBC8CE5C9}" type="sibTrans" cxnId="{0B264063-5472-4535-AC21-4CB2C4362301}">
      <dgm:prSet/>
      <dgm:spPr/>
      <dgm:t>
        <a:bodyPr/>
        <a:lstStyle/>
        <a:p>
          <a:endParaRPr lang="en-US">
            <a:latin typeface="+mj-lt"/>
          </a:endParaRPr>
        </a:p>
      </dgm:t>
    </dgm:pt>
    <dgm:pt modelId="{3748F78C-ADC6-4D10-B9DB-793915ED6E28}">
      <dgm:prSet phldrT="[Text]" custT="1"/>
      <dgm:spPr>
        <a:solidFill>
          <a:schemeClr val="bg2">
            <a:lumMod val="75000"/>
          </a:schemeClr>
        </a:solidFill>
      </dgm:spPr>
      <dgm:t>
        <a:bodyPr/>
        <a:lstStyle/>
        <a:p>
          <a:pPr marL="0" marR="0" lvl="0" indent="0" defTabSz="914400" eaLnBrk="1" fontAlgn="auto" latinLnBrk="0" hangingPunct="1">
            <a:spcBef>
              <a:spcPts val="0"/>
            </a:spcBef>
            <a:spcAft>
              <a:spcPts val="0"/>
            </a:spcAft>
            <a:buClrTx/>
            <a:buSzTx/>
            <a:buFontTx/>
            <a:buNone/>
            <a:tabLst/>
            <a:defRPr/>
          </a:pPr>
          <a:r>
            <a:rPr lang="en-US" sz="1400" b="1">
              <a:latin typeface="+mj-lt"/>
            </a:rPr>
            <a:t>CDC-Eswatini, DVP-Atlanta </a:t>
          </a:r>
        </a:p>
      </dgm:t>
    </dgm:pt>
    <dgm:pt modelId="{9237D561-4015-43EB-B3F9-065064B4B7BC}" type="parTrans" cxnId="{B87A4629-805C-46B6-9432-C72CE6731757}">
      <dgm:prSet/>
      <dgm:spPr/>
      <dgm:t>
        <a:bodyPr/>
        <a:lstStyle/>
        <a:p>
          <a:endParaRPr lang="en-US">
            <a:latin typeface="+mj-lt"/>
          </a:endParaRPr>
        </a:p>
      </dgm:t>
    </dgm:pt>
    <dgm:pt modelId="{54197783-EF80-4868-B9A4-535AB8513FCF}" type="sibTrans" cxnId="{B87A4629-805C-46B6-9432-C72CE6731757}">
      <dgm:prSet/>
      <dgm:spPr/>
      <dgm:t>
        <a:bodyPr/>
        <a:lstStyle/>
        <a:p>
          <a:endParaRPr lang="en-US">
            <a:latin typeface="+mj-lt"/>
          </a:endParaRPr>
        </a:p>
      </dgm:t>
    </dgm:pt>
    <dgm:pt modelId="{8F608EBB-09C2-42AD-A49C-DC70F5951C42}">
      <dgm:prSet phldrT="[Text]"/>
      <dgm:spPr>
        <a:solidFill>
          <a:schemeClr val="accent6"/>
        </a:solidFill>
      </dgm:spPr>
      <dgm:t>
        <a:bodyPr/>
        <a:lstStyle/>
        <a:p>
          <a:pPr marL="0" marR="0" lvl="0" indent="0" defTabSz="914400" eaLnBrk="1" fontAlgn="auto" latinLnBrk="0" hangingPunct="1">
            <a:spcBef>
              <a:spcPts val="0"/>
            </a:spcBef>
            <a:spcAft>
              <a:spcPts val="0"/>
            </a:spcAft>
            <a:buClrTx/>
            <a:buSzTx/>
            <a:buFontTx/>
            <a:buNone/>
            <a:tabLst/>
            <a:defRPr/>
          </a:pPr>
          <a:endParaRPr lang="en-US" b="1">
            <a:latin typeface="+mj-lt"/>
          </a:endParaRPr>
        </a:p>
        <a:p>
          <a:pPr marL="0" marR="0" lvl="0" indent="0" defTabSz="914400" eaLnBrk="1" fontAlgn="auto" latinLnBrk="0" hangingPunct="1">
            <a:spcBef>
              <a:spcPts val="0"/>
            </a:spcBef>
            <a:spcAft>
              <a:spcPts val="0"/>
            </a:spcAft>
            <a:buClrTx/>
            <a:buSzTx/>
            <a:buFontTx/>
            <a:buNone/>
            <a:tabLst/>
            <a:defRPr/>
          </a:pPr>
          <a:r>
            <a:rPr lang="en-US" b="1">
              <a:latin typeface="+mj-lt"/>
            </a:rPr>
            <a:t>ICAP-NY and </a:t>
          </a:r>
        </a:p>
        <a:p>
          <a:pPr marL="0" marR="0" lvl="0" indent="0" defTabSz="914400" eaLnBrk="1" fontAlgn="auto" latinLnBrk="0" hangingPunct="1">
            <a:spcBef>
              <a:spcPts val="0"/>
            </a:spcBef>
            <a:spcAft>
              <a:spcPts val="0"/>
            </a:spcAft>
            <a:buClrTx/>
            <a:buSzTx/>
            <a:buFontTx/>
            <a:buNone/>
            <a:tabLst/>
            <a:defRPr/>
          </a:pPr>
          <a:r>
            <a:rPr lang="en-US" b="1">
              <a:latin typeface="+mj-lt"/>
            </a:rPr>
            <a:t>Regional </a:t>
          </a:r>
        </a:p>
        <a:p>
          <a:pPr marL="0" lvl="0" defTabSz="622300">
            <a:spcBef>
              <a:spcPct val="0"/>
            </a:spcBef>
            <a:spcAft>
              <a:spcPct val="35000"/>
            </a:spcAft>
            <a:buNone/>
          </a:pPr>
          <a:endParaRPr lang="en-US" b="1">
            <a:latin typeface="+mj-lt"/>
          </a:endParaRPr>
        </a:p>
      </dgm:t>
    </dgm:pt>
    <dgm:pt modelId="{05A43739-AF46-4ADE-9763-6398ACCD0993}" type="parTrans" cxnId="{209AECC1-D474-49A7-ABB0-A4F9388618F7}">
      <dgm:prSet/>
      <dgm:spPr/>
      <dgm:t>
        <a:bodyPr/>
        <a:lstStyle/>
        <a:p>
          <a:endParaRPr lang="en-US">
            <a:latin typeface="+mj-lt"/>
          </a:endParaRPr>
        </a:p>
      </dgm:t>
    </dgm:pt>
    <dgm:pt modelId="{FB0AE79B-3DFF-40B5-8469-9556F39C21DD}" type="sibTrans" cxnId="{209AECC1-D474-49A7-ABB0-A4F9388618F7}">
      <dgm:prSet/>
      <dgm:spPr/>
      <dgm:t>
        <a:bodyPr/>
        <a:lstStyle/>
        <a:p>
          <a:endParaRPr lang="en-US">
            <a:latin typeface="+mj-lt"/>
          </a:endParaRPr>
        </a:p>
      </dgm:t>
    </dgm:pt>
    <dgm:pt modelId="{668489F8-4D55-4EC5-8344-2355FC6A79F6}">
      <dgm:prSet phldrT="[Text]"/>
      <dgm:spPr>
        <a:solidFill>
          <a:schemeClr val="accent3">
            <a:lumMod val="40000"/>
            <a:lumOff val="60000"/>
            <a:alpha val="90000"/>
          </a:schemeClr>
        </a:solidFill>
      </dgm:spPr>
      <dgm:t>
        <a:bodyPr/>
        <a:lstStyle/>
        <a:p>
          <a:r>
            <a:rPr lang="en-US" b="1" i="0">
              <a:latin typeface="+mj-lt"/>
            </a:rPr>
            <a:t>Amos Zwane (Co-Investigator)</a:t>
          </a:r>
        </a:p>
      </dgm:t>
    </dgm:pt>
    <dgm:pt modelId="{A7430716-0371-4B01-96E9-E6FA3790C9E0}" type="parTrans" cxnId="{BCA80B5D-13A1-402E-84A1-E352C2E05D81}">
      <dgm:prSet/>
      <dgm:spPr/>
      <dgm:t>
        <a:bodyPr/>
        <a:lstStyle/>
        <a:p>
          <a:endParaRPr lang="en-US">
            <a:latin typeface="+mj-lt"/>
          </a:endParaRPr>
        </a:p>
      </dgm:t>
    </dgm:pt>
    <dgm:pt modelId="{23FD6E7F-934A-4009-BC99-0F919D93E47F}" type="sibTrans" cxnId="{BCA80B5D-13A1-402E-84A1-E352C2E05D81}">
      <dgm:prSet/>
      <dgm:spPr/>
      <dgm:t>
        <a:bodyPr/>
        <a:lstStyle/>
        <a:p>
          <a:endParaRPr lang="en-US">
            <a:latin typeface="+mj-lt"/>
          </a:endParaRPr>
        </a:p>
      </dgm:t>
    </dgm:pt>
    <dgm:pt modelId="{1597035A-BEF3-4A74-A41B-A3A23D7F7204}">
      <dgm:prSet phldrT="[Text]"/>
      <dgm:spPr>
        <a:solidFill>
          <a:schemeClr val="accent6">
            <a:lumMod val="20000"/>
            <a:lumOff val="80000"/>
            <a:alpha val="90000"/>
          </a:schemeClr>
        </a:solidFill>
      </dgm:spPr>
      <dgm:t>
        <a:bodyPr/>
        <a:lstStyle/>
        <a:p>
          <a:r>
            <a:rPr lang="en-US" b="1" i="0">
              <a:latin typeface="+mj-lt"/>
            </a:rPr>
            <a:t>Abigail Greenleaf   (Co-Investigator)</a:t>
          </a:r>
        </a:p>
      </dgm:t>
    </dgm:pt>
    <dgm:pt modelId="{8BB00579-0F33-4C78-AD08-8259CC65909C}" type="parTrans" cxnId="{F638C21F-874B-4D59-AEB3-0B0341852DF3}">
      <dgm:prSet/>
      <dgm:spPr/>
      <dgm:t>
        <a:bodyPr/>
        <a:lstStyle/>
        <a:p>
          <a:endParaRPr lang="en-US">
            <a:latin typeface="+mj-lt"/>
          </a:endParaRPr>
        </a:p>
      </dgm:t>
    </dgm:pt>
    <dgm:pt modelId="{A9E1491B-6906-4596-BBF2-4AB50A29C052}" type="sibTrans" cxnId="{F638C21F-874B-4D59-AEB3-0B0341852DF3}">
      <dgm:prSet/>
      <dgm:spPr/>
      <dgm:t>
        <a:bodyPr/>
        <a:lstStyle/>
        <a:p>
          <a:endParaRPr lang="en-US">
            <a:latin typeface="+mj-lt"/>
          </a:endParaRPr>
        </a:p>
      </dgm:t>
    </dgm:pt>
    <dgm:pt modelId="{6EF900D7-E3BD-499A-BDB2-76A2205CC9E0}">
      <dgm:prSet phldrT="[Text]"/>
      <dgm:spPr>
        <a:solidFill>
          <a:schemeClr val="accent2">
            <a:lumMod val="40000"/>
            <a:lumOff val="60000"/>
            <a:alpha val="90000"/>
          </a:schemeClr>
        </a:solidFill>
      </dgm:spPr>
      <dgm:t>
        <a:bodyPr/>
        <a:lstStyle/>
        <a:p>
          <a:pPr marL="114300" lvl="1" indent="0" defTabSz="533400">
            <a:spcBef>
              <a:spcPct val="0"/>
            </a:spcBef>
            <a:spcAft>
              <a:spcPct val="15000"/>
            </a:spcAft>
          </a:pPr>
          <a:r>
            <a:rPr lang="en-US" b="1" i="0" kern="1200">
              <a:latin typeface="+mj-lt"/>
            </a:rPr>
            <a:t>Sindi Dube (Co-Investigator)</a:t>
          </a:r>
        </a:p>
      </dgm:t>
    </dgm:pt>
    <dgm:pt modelId="{DFB3B17A-F00A-4F18-91AC-58BE738EE248}" type="parTrans" cxnId="{D8738A78-E289-4047-82E3-75C6C189F677}">
      <dgm:prSet/>
      <dgm:spPr/>
      <dgm:t>
        <a:bodyPr/>
        <a:lstStyle/>
        <a:p>
          <a:endParaRPr lang="en-ZA">
            <a:latin typeface="+mj-lt"/>
          </a:endParaRPr>
        </a:p>
      </dgm:t>
    </dgm:pt>
    <dgm:pt modelId="{320ABCCC-0DFF-48BF-8DED-6F52897C7E55}" type="sibTrans" cxnId="{D8738A78-E289-4047-82E3-75C6C189F677}">
      <dgm:prSet/>
      <dgm:spPr/>
      <dgm:t>
        <a:bodyPr/>
        <a:lstStyle/>
        <a:p>
          <a:endParaRPr lang="en-ZA">
            <a:latin typeface="+mj-lt"/>
          </a:endParaRPr>
        </a:p>
      </dgm:t>
    </dgm:pt>
    <dgm:pt modelId="{D47D1AF7-713A-4E1C-B897-C22D8F87E344}">
      <dgm:prSet phldrT="[Text]"/>
      <dgm:spPr>
        <a:solidFill>
          <a:schemeClr val="accent1"/>
        </a:solidFill>
      </dgm:spPr>
      <dgm:t>
        <a:bodyPr/>
        <a:lstStyle/>
        <a:p>
          <a:pPr marL="0" marR="0" lvl="0" indent="0" defTabSz="914400" eaLnBrk="1" fontAlgn="auto" latinLnBrk="0" hangingPunct="1">
            <a:spcBef>
              <a:spcPts val="0"/>
            </a:spcBef>
            <a:spcAft>
              <a:spcPts val="0"/>
            </a:spcAft>
            <a:buClrTx/>
            <a:buSzTx/>
            <a:buFontTx/>
            <a:buNone/>
            <a:tabLst/>
            <a:defRPr/>
          </a:pPr>
          <a:endParaRPr lang="en-US" b="1">
            <a:latin typeface="+mj-lt"/>
          </a:endParaRPr>
        </a:p>
        <a:p>
          <a:pPr marL="0" marR="0" lvl="0" indent="0" defTabSz="914400" eaLnBrk="1" fontAlgn="auto" latinLnBrk="0" hangingPunct="1">
            <a:spcBef>
              <a:spcPts val="0"/>
            </a:spcBef>
            <a:spcAft>
              <a:spcPts val="0"/>
            </a:spcAft>
            <a:buClrTx/>
            <a:buSzTx/>
            <a:buFontTx/>
            <a:buNone/>
            <a:tabLst/>
            <a:defRPr/>
          </a:pPr>
          <a:r>
            <a:rPr lang="en-US" b="1">
              <a:latin typeface="+mj-lt"/>
            </a:rPr>
            <a:t>Ministry of Health </a:t>
          </a:r>
        </a:p>
        <a:p>
          <a:pPr marL="0" lvl="0" defTabSz="711200">
            <a:spcBef>
              <a:spcPct val="0"/>
            </a:spcBef>
            <a:spcAft>
              <a:spcPct val="35000"/>
            </a:spcAft>
            <a:buNone/>
          </a:pPr>
          <a:endParaRPr lang="en-US" b="1">
            <a:latin typeface="+mj-lt"/>
          </a:endParaRPr>
        </a:p>
      </dgm:t>
    </dgm:pt>
    <dgm:pt modelId="{122C6100-E868-49DE-A165-29036C4B583B}" type="parTrans" cxnId="{7715E2D9-20FD-4E30-B334-D285C3C1D779}">
      <dgm:prSet/>
      <dgm:spPr/>
      <dgm:t>
        <a:bodyPr/>
        <a:lstStyle/>
        <a:p>
          <a:endParaRPr lang="en-ZA">
            <a:latin typeface="+mj-lt"/>
          </a:endParaRPr>
        </a:p>
      </dgm:t>
    </dgm:pt>
    <dgm:pt modelId="{17FE6C2D-3CBF-4F7D-BBC3-9E4356D60465}" type="sibTrans" cxnId="{7715E2D9-20FD-4E30-B334-D285C3C1D779}">
      <dgm:prSet/>
      <dgm:spPr/>
      <dgm:t>
        <a:bodyPr/>
        <a:lstStyle/>
        <a:p>
          <a:endParaRPr lang="en-ZA">
            <a:latin typeface="+mj-lt"/>
          </a:endParaRPr>
        </a:p>
      </dgm:t>
    </dgm:pt>
    <dgm:pt modelId="{B5EAE7BE-AF79-4ECD-A11C-5FD5D9EC4DA2}">
      <dgm:prSet phldrT="[Text]"/>
      <dgm:spPr>
        <a:solidFill>
          <a:schemeClr val="accent1">
            <a:lumMod val="20000"/>
            <a:lumOff val="80000"/>
            <a:alpha val="90000"/>
          </a:schemeClr>
        </a:solidFill>
      </dgm:spPr>
      <dgm:t>
        <a:bodyPr/>
        <a:lstStyle/>
        <a:p>
          <a:pPr marL="114300" lvl="1" indent="0" algn="l" defTabSz="533400">
            <a:spcBef>
              <a:spcPct val="0"/>
            </a:spcBef>
            <a:spcAft>
              <a:spcPct val="15000"/>
            </a:spcAft>
          </a:pPr>
          <a:r>
            <a:rPr lang="en-US" b="1" i="0" kern="1200">
              <a:latin typeface="+mj-lt"/>
            </a:rPr>
            <a:t>Rejoice Nkambule (Co-Investigator)</a:t>
          </a:r>
          <a:endParaRPr lang="en-US" b="1" i="0">
            <a:latin typeface="+mj-lt"/>
          </a:endParaRPr>
        </a:p>
      </dgm:t>
    </dgm:pt>
    <dgm:pt modelId="{84EF2BA4-7A74-4B84-A535-A400CF75226B}" type="parTrans" cxnId="{F72E6C55-C8D7-4F1D-8E8F-7EFF202D94A1}">
      <dgm:prSet/>
      <dgm:spPr/>
      <dgm:t>
        <a:bodyPr/>
        <a:lstStyle/>
        <a:p>
          <a:endParaRPr lang="en-ZA">
            <a:latin typeface="+mj-lt"/>
          </a:endParaRPr>
        </a:p>
      </dgm:t>
    </dgm:pt>
    <dgm:pt modelId="{37049813-7208-4ECA-8ADF-4DFCEE79AE5B}" type="sibTrans" cxnId="{F72E6C55-C8D7-4F1D-8E8F-7EFF202D94A1}">
      <dgm:prSet/>
      <dgm:spPr/>
      <dgm:t>
        <a:bodyPr/>
        <a:lstStyle/>
        <a:p>
          <a:endParaRPr lang="en-ZA">
            <a:latin typeface="+mj-lt"/>
          </a:endParaRPr>
        </a:p>
      </dgm:t>
    </dgm:pt>
    <dgm:pt modelId="{BF5DC66A-024D-468D-9217-B42EE5A10C8B}">
      <dgm:prSet phldrT="[Text]"/>
      <dgm:spPr>
        <a:solidFill>
          <a:schemeClr val="accent3"/>
        </a:solidFill>
      </dgm:spPr>
      <dgm:t>
        <a:bodyPr/>
        <a:lstStyle/>
        <a:p>
          <a:pPr marL="0" marR="0" lvl="0" indent="0" defTabSz="914400" eaLnBrk="1" fontAlgn="auto" latinLnBrk="0" hangingPunct="1">
            <a:spcBef>
              <a:spcPts val="0"/>
            </a:spcBef>
            <a:spcAft>
              <a:spcPts val="0"/>
            </a:spcAft>
            <a:buClrTx/>
            <a:buSzTx/>
            <a:buFontTx/>
            <a:buNone/>
            <a:tabLst/>
            <a:defRPr/>
          </a:pPr>
          <a:endParaRPr lang="en-US" b="1">
            <a:latin typeface="+mj-lt"/>
          </a:endParaRPr>
        </a:p>
        <a:p>
          <a:pPr marL="0" marR="0" lvl="0" indent="0" defTabSz="914400" eaLnBrk="1" fontAlgn="auto" latinLnBrk="0" hangingPunct="1">
            <a:spcBef>
              <a:spcPts val="0"/>
            </a:spcBef>
            <a:spcAft>
              <a:spcPts val="0"/>
            </a:spcAft>
            <a:buClrTx/>
            <a:buSzTx/>
            <a:buFontTx/>
            <a:buNone/>
            <a:tabLst/>
            <a:defRPr/>
          </a:pPr>
          <a:r>
            <a:rPr lang="en-US" b="1">
              <a:latin typeface="+mj-lt"/>
            </a:rPr>
            <a:t>Central Statical Office</a:t>
          </a:r>
        </a:p>
        <a:p>
          <a:pPr marL="0" lvl="0" defTabSz="622300">
            <a:spcBef>
              <a:spcPct val="0"/>
            </a:spcBef>
            <a:spcAft>
              <a:spcPct val="35000"/>
            </a:spcAft>
            <a:buNone/>
          </a:pPr>
          <a:endParaRPr lang="en-US" b="1">
            <a:latin typeface="+mj-lt"/>
          </a:endParaRPr>
        </a:p>
      </dgm:t>
    </dgm:pt>
    <dgm:pt modelId="{9BF186A1-A94A-439E-BE4E-A9427DE93E4C}" type="parTrans" cxnId="{5CDD01AF-1787-4A9B-A13B-48D7A715D0CC}">
      <dgm:prSet/>
      <dgm:spPr/>
      <dgm:t>
        <a:bodyPr/>
        <a:lstStyle/>
        <a:p>
          <a:endParaRPr lang="en-ZA">
            <a:latin typeface="+mj-lt"/>
          </a:endParaRPr>
        </a:p>
      </dgm:t>
    </dgm:pt>
    <dgm:pt modelId="{7271FA65-968A-4E78-8A75-58DFEAD792D4}" type="sibTrans" cxnId="{5CDD01AF-1787-4A9B-A13B-48D7A715D0CC}">
      <dgm:prSet/>
      <dgm:spPr/>
      <dgm:t>
        <a:bodyPr/>
        <a:lstStyle/>
        <a:p>
          <a:endParaRPr lang="en-ZA">
            <a:latin typeface="+mj-lt"/>
          </a:endParaRPr>
        </a:p>
      </dgm:t>
    </dgm:pt>
    <dgm:pt modelId="{E10C7E31-68D5-4DDF-B1A4-40FD0F24DA4A}">
      <dgm:prSet phldrT="[Text]"/>
      <dgm:spPr>
        <a:solidFill>
          <a:schemeClr val="accent6">
            <a:lumMod val="20000"/>
            <a:lumOff val="80000"/>
            <a:alpha val="90000"/>
          </a:schemeClr>
        </a:solidFill>
      </dgm:spPr>
      <dgm:t>
        <a:bodyPr/>
        <a:lstStyle/>
        <a:p>
          <a:r>
            <a:rPr lang="en-US" b="1" i="0">
              <a:latin typeface="+mj-lt"/>
            </a:rPr>
            <a:t>Shamagonam James</a:t>
          </a:r>
        </a:p>
      </dgm:t>
    </dgm:pt>
    <dgm:pt modelId="{9EECC96C-7B8A-4B51-A33A-AA8B14AFBDD2}" type="parTrans" cxnId="{51454276-2256-4E20-9F15-DD77CB40A332}">
      <dgm:prSet/>
      <dgm:spPr/>
      <dgm:t>
        <a:bodyPr/>
        <a:lstStyle/>
        <a:p>
          <a:endParaRPr lang="en-GB">
            <a:latin typeface="+mj-lt"/>
          </a:endParaRPr>
        </a:p>
      </dgm:t>
    </dgm:pt>
    <dgm:pt modelId="{96049720-1E99-479D-9138-3B4C41AEF11A}" type="sibTrans" cxnId="{51454276-2256-4E20-9F15-DD77CB40A332}">
      <dgm:prSet/>
      <dgm:spPr/>
      <dgm:t>
        <a:bodyPr/>
        <a:lstStyle/>
        <a:p>
          <a:endParaRPr lang="en-GB">
            <a:latin typeface="+mj-lt"/>
          </a:endParaRPr>
        </a:p>
      </dgm:t>
    </dgm:pt>
    <dgm:pt modelId="{1C36C357-22B3-4528-9C66-09AF8909BC42}">
      <dgm:prSet phldrT="[Text]" custT="1"/>
      <dgm:spPr>
        <a:solidFill>
          <a:schemeClr val="bg2">
            <a:lumMod val="90000"/>
            <a:alpha val="90000"/>
          </a:schemeClr>
        </a:solidFill>
      </dgm:spPr>
      <dgm: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000" b="0" kern="1200">
              <a:solidFill>
                <a:prstClr val="black">
                  <a:hueOff val="0"/>
                  <a:satOff val="0"/>
                  <a:lumOff val="0"/>
                  <a:alphaOff val="0"/>
                </a:prstClr>
              </a:solidFill>
              <a:latin typeface="+mj-lt"/>
              <a:ea typeface="+mn-ea"/>
              <a:cs typeface="+mn-cs"/>
            </a:rPr>
            <a:t>Michelle Adler</a:t>
          </a:r>
        </a:p>
      </dgm:t>
    </dgm:pt>
    <dgm:pt modelId="{0A58DC6B-2D52-4507-9C50-916D98DD3B84}" type="parTrans" cxnId="{9AD88F8B-0700-4D6E-9389-6F5539A32764}">
      <dgm:prSet/>
      <dgm:spPr/>
      <dgm:t>
        <a:bodyPr/>
        <a:lstStyle/>
        <a:p>
          <a:endParaRPr lang="en-GB">
            <a:latin typeface="+mj-lt"/>
          </a:endParaRPr>
        </a:p>
      </dgm:t>
    </dgm:pt>
    <dgm:pt modelId="{4BED4A71-85BB-4ECF-A3C5-B9EBA23D4DDB}" type="sibTrans" cxnId="{9AD88F8B-0700-4D6E-9389-6F5539A32764}">
      <dgm:prSet/>
      <dgm:spPr/>
      <dgm:t>
        <a:bodyPr/>
        <a:lstStyle/>
        <a:p>
          <a:endParaRPr lang="en-GB">
            <a:latin typeface="+mj-lt"/>
          </a:endParaRPr>
        </a:p>
      </dgm:t>
    </dgm:pt>
    <dgm:pt modelId="{7A1984B9-1776-4D9D-91D9-533FF66A5FD1}">
      <dgm:prSet phldrT="[Text]" custT="1"/>
      <dgm:spPr>
        <a:solidFill>
          <a:schemeClr val="bg2">
            <a:lumMod val="90000"/>
            <a:alpha val="90000"/>
          </a:schemeClr>
        </a:solidFill>
      </dgm:spPr>
      <dgm: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000" b="0" kern="1200">
              <a:solidFill>
                <a:prstClr val="black">
                  <a:hueOff val="0"/>
                  <a:satOff val="0"/>
                  <a:lumOff val="0"/>
                  <a:alphaOff val="0"/>
                </a:prstClr>
              </a:solidFill>
              <a:latin typeface="+mj-lt"/>
              <a:ea typeface="+mn-ea"/>
              <a:cs typeface="+mn-cs"/>
            </a:rPr>
            <a:t>Phumzile Mndzebele (Co-Investigator)</a:t>
          </a:r>
        </a:p>
      </dgm:t>
    </dgm:pt>
    <dgm:pt modelId="{FAD42728-B04B-43E4-AF34-75741287758D}" type="parTrans" cxnId="{C20874A1-5CD8-4DED-95BA-53BE43194A63}">
      <dgm:prSet/>
      <dgm:spPr/>
      <dgm:t>
        <a:bodyPr/>
        <a:lstStyle/>
        <a:p>
          <a:endParaRPr lang="en-GB">
            <a:latin typeface="+mj-lt"/>
          </a:endParaRPr>
        </a:p>
      </dgm:t>
    </dgm:pt>
    <dgm:pt modelId="{FDFC3193-C9A1-4018-9F67-0974209CC9B0}" type="sibTrans" cxnId="{C20874A1-5CD8-4DED-95BA-53BE43194A63}">
      <dgm:prSet/>
      <dgm:spPr/>
      <dgm:t>
        <a:bodyPr/>
        <a:lstStyle/>
        <a:p>
          <a:endParaRPr lang="en-GB">
            <a:latin typeface="+mj-lt"/>
          </a:endParaRPr>
        </a:p>
      </dgm:t>
    </dgm:pt>
    <dgm:pt modelId="{193C64BC-78DD-4E3C-A94A-D258621AF22E}">
      <dgm:prSet phldrT="[Text]" custT="1"/>
      <dgm:spPr>
        <a:solidFill>
          <a:schemeClr val="bg2">
            <a:lumMod val="90000"/>
            <a:alpha val="90000"/>
          </a:schemeClr>
        </a:solidFill>
      </dgm:spPr>
      <dgm: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000" b="0" kern="1200">
              <a:solidFill>
                <a:prstClr val="black">
                  <a:hueOff val="0"/>
                  <a:satOff val="0"/>
                  <a:lumOff val="0"/>
                  <a:alphaOff val="0"/>
                </a:prstClr>
              </a:solidFill>
              <a:latin typeface="+mj-lt"/>
              <a:ea typeface="+mn-ea"/>
              <a:cs typeface="+mn-cs"/>
            </a:rPr>
            <a:t>Sam Kudhlande      (Co-Investigator)</a:t>
          </a:r>
        </a:p>
      </dgm:t>
    </dgm:pt>
    <dgm:pt modelId="{3C0E053C-ABD1-4754-B6A1-5AF3F306C245}" type="parTrans" cxnId="{927B062C-BFA9-4C30-9D77-8CB4ACDFA11D}">
      <dgm:prSet/>
      <dgm:spPr/>
      <dgm:t>
        <a:bodyPr/>
        <a:lstStyle/>
        <a:p>
          <a:endParaRPr lang="en-GB">
            <a:latin typeface="+mj-lt"/>
          </a:endParaRPr>
        </a:p>
      </dgm:t>
    </dgm:pt>
    <dgm:pt modelId="{815F66B5-7C19-44F4-8093-BF18B8E02C62}" type="sibTrans" cxnId="{927B062C-BFA9-4C30-9D77-8CB4ACDFA11D}">
      <dgm:prSet/>
      <dgm:spPr/>
      <dgm:t>
        <a:bodyPr/>
        <a:lstStyle/>
        <a:p>
          <a:endParaRPr lang="en-GB">
            <a:latin typeface="+mj-lt"/>
          </a:endParaRPr>
        </a:p>
      </dgm:t>
    </dgm:pt>
    <dgm:pt modelId="{5CCAA808-4106-4FBD-BD53-07626C5ADDFE}">
      <dgm:prSet phldrT="[Text]"/>
      <dgm:spPr>
        <a:solidFill>
          <a:schemeClr val="accent3">
            <a:lumMod val="40000"/>
            <a:lumOff val="60000"/>
            <a:alpha val="90000"/>
          </a:schemeClr>
        </a:solidFill>
      </dgm:spPr>
      <dgm:t>
        <a:bodyPr/>
        <a:lstStyle/>
        <a:p>
          <a:r>
            <a:rPr lang="en-US" b="0" i="0">
              <a:latin typeface="+mj-lt"/>
            </a:rPr>
            <a:t>Sabelo Simelane</a:t>
          </a:r>
          <a:endParaRPr lang="en-US" b="1" i="0">
            <a:latin typeface="+mj-lt"/>
          </a:endParaRPr>
        </a:p>
      </dgm:t>
    </dgm:pt>
    <dgm:pt modelId="{6FBA9568-8EBE-426F-B39A-60C34C1A1D3A}" type="parTrans" cxnId="{E1D5395A-355A-4629-A4B1-178852B41C05}">
      <dgm:prSet/>
      <dgm:spPr/>
      <dgm:t>
        <a:bodyPr/>
        <a:lstStyle/>
        <a:p>
          <a:endParaRPr lang="en-GB">
            <a:latin typeface="+mj-lt"/>
          </a:endParaRPr>
        </a:p>
      </dgm:t>
    </dgm:pt>
    <dgm:pt modelId="{F278D2AB-31FA-4FDD-B54C-32B3EB3443D7}" type="sibTrans" cxnId="{E1D5395A-355A-4629-A4B1-178852B41C05}">
      <dgm:prSet/>
      <dgm:spPr/>
      <dgm:t>
        <a:bodyPr/>
        <a:lstStyle/>
        <a:p>
          <a:endParaRPr lang="en-GB">
            <a:latin typeface="+mj-lt"/>
          </a:endParaRPr>
        </a:p>
      </dgm:t>
    </dgm:pt>
    <dgm:pt modelId="{1BA8EEBB-C7B3-49BE-A68B-3091724944F2}">
      <dgm:prSet phldrT="[Text]"/>
      <dgm:spPr>
        <a:solidFill>
          <a:schemeClr val="accent3">
            <a:lumMod val="40000"/>
            <a:lumOff val="60000"/>
            <a:alpha val="90000"/>
          </a:schemeClr>
        </a:solidFill>
      </dgm:spPr>
      <dgm:t>
        <a:bodyPr/>
        <a:lstStyle/>
        <a:p>
          <a:r>
            <a:rPr lang="en-US">
              <a:latin typeface="+mj-lt"/>
            </a:rPr>
            <a:t>Ronald Malangwane</a:t>
          </a:r>
          <a:endParaRPr lang="en-US" b="1" i="0">
            <a:latin typeface="+mj-lt"/>
          </a:endParaRPr>
        </a:p>
      </dgm:t>
    </dgm:pt>
    <dgm:pt modelId="{A079A977-61E7-4CC5-A4C7-F537B358348E}" type="parTrans" cxnId="{0C9BAD43-0A3D-4E67-8F30-2A291963B19E}">
      <dgm:prSet/>
      <dgm:spPr/>
      <dgm:t>
        <a:bodyPr/>
        <a:lstStyle/>
        <a:p>
          <a:endParaRPr lang="en-GB">
            <a:latin typeface="+mj-lt"/>
          </a:endParaRPr>
        </a:p>
      </dgm:t>
    </dgm:pt>
    <dgm:pt modelId="{077CFC54-9A74-454F-8EE9-8BD694A7571D}" type="sibTrans" cxnId="{0C9BAD43-0A3D-4E67-8F30-2A291963B19E}">
      <dgm:prSet/>
      <dgm:spPr/>
      <dgm:t>
        <a:bodyPr/>
        <a:lstStyle/>
        <a:p>
          <a:endParaRPr lang="en-GB">
            <a:latin typeface="+mj-lt"/>
          </a:endParaRPr>
        </a:p>
      </dgm:t>
    </dgm:pt>
    <dgm:pt modelId="{2CF5C9EB-53B5-4F88-942F-4CBB2C7B92C3}">
      <dgm:prSet phldrT="[Text]"/>
      <dgm:spPr>
        <a:solidFill>
          <a:schemeClr val="accent3">
            <a:lumMod val="40000"/>
            <a:lumOff val="60000"/>
            <a:alpha val="90000"/>
          </a:schemeClr>
        </a:solidFill>
      </dgm:spPr>
      <dgm:t>
        <a:bodyPr/>
        <a:lstStyle/>
        <a:p>
          <a:r>
            <a:rPr lang="en-US">
              <a:latin typeface="+mj-lt"/>
            </a:rPr>
            <a:t>Robert Fakudze</a:t>
          </a:r>
          <a:endParaRPr lang="en-US" b="1" i="0">
            <a:latin typeface="+mj-lt"/>
          </a:endParaRPr>
        </a:p>
      </dgm:t>
    </dgm:pt>
    <dgm:pt modelId="{A753791C-AEA3-4DE4-BDB1-2D13406C8859}" type="parTrans" cxnId="{4B52E67D-ADEB-4538-960F-41564422CEDD}">
      <dgm:prSet/>
      <dgm:spPr/>
      <dgm:t>
        <a:bodyPr/>
        <a:lstStyle/>
        <a:p>
          <a:endParaRPr lang="en-GB">
            <a:latin typeface="+mj-lt"/>
          </a:endParaRPr>
        </a:p>
      </dgm:t>
    </dgm:pt>
    <dgm:pt modelId="{87B136AE-7C33-4EA1-8399-6C0E2A428D2E}" type="sibTrans" cxnId="{4B52E67D-ADEB-4538-960F-41564422CEDD}">
      <dgm:prSet/>
      <dgm:spPr/>
      <dgm:t>
        <a:bodyPr/>
        <a:lstStyle/>
        <a:p>
          <a:endParaRPr lang="en-GB">
            <a:latin typeface="+mj-lt"/>
          </a:endParaRPr>
        </a:p>
      </dgm:t>
    </dgm:pt>
    <dgm:pt modelId="{1AE32088-D70E-4D97-A3EB-9FC569652A68}">
      <dgm:prSet phldrT="[Text]"/>
      <dgm:spPr>
        <a:solidFill>
          <a:schemeClr val="accent4">
            <a:lumMod val="40000"/>
            <a:lumOff val="60000"/>
            <a:alpha val="90000"/>
          </a:schemeClr>
        </a:solidFill>
      </dgm:spPr>
      <dgm:t>
        <a:bodyPr/>
        <a:lstStyle/>
        <a:p>
          <a:r>
            <a:rPr lang="en-US" b="1" i="0">
              <a:latin typeface="+mj-lt"/>
            </a:rPr>
            <a:t>Ruben Sahabo (Co-Investigator)</a:t>
          </a:r>
        </a:p>
      </dgm:t>
    </dgm:pt>
    <dgm:pt modelId="{F915D903-ACFE-4FA2-9767-7C8E85892549}" type="sibTrans" cxnId="{3803958A-8574-4AAF-B0B7-EC986455C8A0}">
      <dgm:prSet/>
      <dgm:spPr/>
      <dgm:t>
        <a:bodyPr/>
        <a:lstStyle/>
        <a:p>
          <a:endParaRPr lang="en-US">
            <a:latin typeface="+mj-lt"/>
          </a:endParaRPr>
        </a:p>
      </dgm:t>
    </dgm:pt>
    <dgm:pt modelId="{96DCF820-1808-482D-A383-67B1BE0B9A8B}" type="parTrans" cxnId="{3803958A-8574-4AAF-B0B7-EC986455C8A0}">
      <dgm:prSet/>
      <dgm:spPr/>
      <dgm:t>
        <a:bodyPr/>
        <a:lstStyle/>
        <a:p>
          <a:endParaRPr lang="en-US">
            <a:latin typeface="+mj-lt"/>
          </a:endParaRPr>
        </a:p>
      </dgm:t>
    </dgm:pt>
    <dgm:pt modelId="{A172EC69-9B32-4D6F-9C63-9FB58D86A05F}">
      <dgm:prSet phldrT="[Text]"/>
      <dgm:spPr>
        <a:solidFill>
          <a:schemeClr val="accent4">
            <a:lumMod val="40000"/>
            <a:lumOff val="60000"/>
            <a:alpha val="90000"/>
          </a:schemeClr>
        </a:solidFill>
      </dgm:spPr>
      <dgm:t>
        <a:bodyPr/>
        <a:lstStyle/>
        <a:p>
          <a:r>
            <a:rPr lang="en-US" b="1" i="0">
              <a:latin typeface="+mj-lt"/>
            </a:rPr>
            <a:t>Tesfay Abreha (Co-Investigator)</a:t>
          </a:r>
        </a:p>
      </dgm:t>
    </dgm:pt>
    <dgm:pt modelId="{073B9967-8081-4CDF-8B5A-04CF93CB20CD}" type="sibTrans" cxnId="{DD9E27C8-86AF-4ABB-AB35-C1244558576D}">
      <dgm:prSet/>
      <dgm:spPr/>
      <dgm:t>
        <a:bodyPr/>
        <a:lstStyle/>
        <a:p>
          <a:endParaRPr lang="en-GB">
            <a:latin typeface="+mj-lt"/>
          </a:endParaRPr>
        </a:p>
      </dgm:t>
    </dgm:pt>
    <dgm:pt modelId="{B2C0998D-526D-4520-BA25-4E6EC198C7FA}" type="parTrans" cxnId="{DD9E27C8-86AF-4ABB-AB35-C1244558576D}">
      <dgm:prSet/>
      <dgm:spPr/>
      <dgm:t>
        <a:bodyPr/>
        <a:lstStyle/>
        <a:p>
          <a:endParaRPr lang="en-GB">
            <a:latin typeface="+mj-lt"/>
          </a:endParaRPr>
        </a:p>
      </dgm:t>
    </dgm:pt>
    <dgm:pt modelId="{FDD796B5-F979-4840-AE66-F4E4D84046CE}">
      <dgm:prSet phldrT="[Text]"/>
      <dgm:spPr>
        <a:solidFill>
          <a:schemeClr val="accent4">
            <a:lumMod val="40000"/>
            <a:lumOff val="60000"/>
            <a:alpha val="90000"/>
          </a:schemeClr>
        </a:solidFill>
      </dgm:spPr>
      <dgm:t>
        <a:bodyPr/>
        <a:lstStyle/>
        <a:p>
          <a:r>
            <a:rPr lang="en-US" b="0" i="0">
              <a:latin typeface="+mj-lt"/>
            </a:rPr>
            <a:t>Cebisile Ngcamphalala</a:t>
          </a:r>
          <a:endParaRPr lang="en-US" b="1" i="0">
            <a:latin typeface="+mj-lt"/>
          </a:endParaRPr>
        </a:p>
      </dgm:t>
    </dgm:pt>
    <dgm:pt modelId="{D24C6F2C-4596-4F09-B42E-D95B46287371}" type="sibTrans" cxnId="{A1647D45-C5D1-46BB-A870-C6D8624D0A08}">
      <dgm:prSet/>
      <dgm:spPr/>
      <dgm:t>
        <a:bodyPr/>
        <a:lstStyle/>
        <a:p>
          <a:endParaRPr lang="en-GB">
            <a:latin typeface="+mj-lt"/>
          </a:endParaRPr>
        </a:p>
      </dgm:t>
    </dgm:pt>
    <dgm:pt modelId="{7A744752-BC99-442A-95F5-A491B0906C24}" type="parTrans" cxnId="{A1647D45-C5D1-46BB-A870-C6D8624D0A08}">
      <dgm:prSet/>
      <dgm:spPr/>
      <dgm:t>
        <a:bodyPr/>
        <a:lstStyle/>
        <a:p>
          <a:endParaRPr lang="en-GB">
            <a:latin typeface="+mj-lt"/>
          </a:endParaRPr>
        </a:p>
      </dgm:t>
    </dgm:pt>
    <dgm:pt modelId="{AFBC5A92-770F-41DB-A23A-AC4F9D0D633B}">
      <dgm:prSet phldrT="[Text]"/>
      <dgm:spPr>
        <a:solidFill>
          <a:schemeClr val="accent4">
            <a:lumMod val="40000"/>
            <a:lumOff val="60000"/>
            <a:alpha val="90000"/>
          </a:schemeClr>
        </a:solidFill>
      </dgm:spPr>
      <dgm:t>
        <a:bodyPr/>
        <a:lstStyle/>
        <a:p>
          <a:endParaRPr lang="en-GB">
            <a:latin typeface="+mj-lt"/>
          </a:endParaRPr>
        </a:p>
      </dgm:t>
    </dgm:pt>
    <dgm:pt modelId="{0D16DCC3-F234-4860-BC54-7D38CC91B233}" type="sibTrans" cxnId="{D11FDEE3-2B8A-4856-AF69-0388CCA5D17D}">
      <dgm:prSet/>
      <dgm:spPr/>
      <dgm:t>
        <a:bodyPr/>
        <a:lstStyle/>
        <a:p>
          <a:endParaRPr lang="en-GB">
            <a:latin typeface="+mj-lt"/>
          </a:endParaRPr>
        </a:p>
      </dgm:t>
    </dgm:pt>
    <dgm:pt modelId="{A85491D9-A9E7-4059-A8BB-EA3E56DE8FA0}" type="parTrans" cxnId="{D11FDEE3-2B8A-4856-AF69-0388CCA5D17D}">
      <dgm:prSet/>
      <dgm:spPr/>
      <dgm:t>
        <a:bodyPr/>
        <a:lstStyle/>
        <a:p>
          <a:endParaRPr lang="en-GB">
            <a:latin typeface="+mj-lt"/>
          </a:endParaRPr>
        </a:p>
      </dgm:t>
    </dgm:pt>
    <dgm:pt modelId="{B00EC722-0C5E-4519-A646-800828567C03}">
      <dgm:prSet phldrT="[Text]"/>
      <dgm:spPr>
        <a:solidFill>
          <a:schemeClr val="accent4">
            <a:lumMod val="40000"/>
            <a:lumOff val="60000"/>
            <a:alpha val="90000"/>
          </a:schemeClr>
        </a:solidFill>
      </dgm:spPr>
      <dgm:t>
        <a:bodyPr/>
        <a:lstStyle/>
        <a:p>
          <a:endParaRPr lang="en-GB">
            <a:latin typeface="+mj-lt"/>
          </a:endParaRPr>
        </a:p>
      </dgm:t>
    </dgm:pt>
    <dgm:pt modelId="{02DBBB65-F1AF-4FBC-BC9A-471C11FC846D}" type="sibTrans" cxnId="{C3753E6D-8EFC-44B8-826B-78C270ED6832}">
      <dgm:prSet/>
      <dgm:spPr/>
      <dgm:t>
        <a:bodyPr/>
        <a:lstStyle/>
        <a:p>
          <a:endParaRPr lang="en-GB">
            <a:latin typeface="+mj-lt"/>
          </a:endParaRPr>
        </a:p>
      </dgm:t>
    </dgm:pt>
    <dgm:pt modelId="{4E6C2DA7-BCB0-4304-9558-75C678096615}" type="parTrans" cxnId="{C3753E6D-8EFC-44B8-826B-78C270ED6832}">
      <dgm:prSet/>
      <dgm:spPr/>
      <dgm:t>
        <a:bodyPr/>
        <a:lstStyle/>
        <a:p>
          <a:endParaRPr lang="en-GB">
            <a:latin typeface="+mj-lt"/>
          </a:endParaRPr>
        </a:p>
      </dgm:t>
    </dgm:pt>
    <dgm:pt modelId="{8FFD4426-9916-4708-8B1E-1D93521B1CDF}">
      <dgm:prSet phldrT="[Text]"/>
      <dgm:spPr>
        <a:solidFill>
          <a:schemeClr val="accent4">
            <a:lumMod val="40000"/>
            <a:lumOff val="60000"/>
            <a:alpha val="90000"/>
          </a:schemeClr>
        </a:solidFill>
      </dgm:spPr>
      <dgm:t>
        <a:bodyPr/>
        <a:lstStyle/>
        <a:p>
          <a:endParaRPr lang="en-US">
            <a:latin typeface="+mj-lt"/>
          </a:endParaRPr>
        </a:p>
        <a:p>
          <a:endParaRPr lang="en-US" b="1" i="0">
            <a:latin typeface="+mj-lt"/>
          </a:endParaRPr>
        </a:p>
      </dgm:t>
    </dgm:pt>
    <dgm:pt modelId="{17E8C8A3-D2FA-42DD-8A1E-716DD13483A7}" type="sibTrans" cxnId="{464F26FF-09C2-498B-AF51-19AFA36BF1EB}">
      <dgm:prSet/>
      <dgm:spPr/>
      <dgm:t>
        <a:bodyPr/>
        <a:lstStyle/>
        <a:p>
          <a:endParaRPr lang="en-GB">
            <a:latin typeface="+mj-lt"/>
          </a:endParaRPr>
        </a:p>
      </dgm:t>
    </dgm:pt>
    <dgm:pt modelId="{65D93C42-420F-4295-8B51-5784FCAED8E1}" type="parTrans" cxnId="{464F26FF-09C2-498B-AF51-19AFA36BF1EB}">
      <dgm:prSet/>
      <dgm:spPr/>
      <dgm:t>
        <a:bodyPr/>
        <a:lstStyle/>
        <a:p>
          <a:endParaRPr lang="en-GB">
            <a:latin typeface="+mj-lt"/>
          </a:endParaRPr>
        </a:p>
      </dgm:t>
    </dgm:pt>
    <dgm:pt modelId="{9E9685A2-A090-4DEE-A6A9-302A66792EA3}">
      <dgm:prSet phldrT="[Text]"/>
      <dgm:spPr>
        <a:solidFill>
          <a:schemeClr val="accent4">
            <a:lumMod val="40000"/>
            <a:lumOff val="60000"/>
            <a:alpha val="90000"/>
          </a:schemeClr>
        </a:solidFill>
      </dgm:spPr>
      <dgm:t>
        <a:bodyPr/>
        <a:lstStyle/>
        <a:p>
          <a:r>
            <a:rPr lang="en-US" b="1" i="0">
              <a:latin typeface="+mj-lt"/>
            </a:rPr>
            <a:t>Harrison Kamiru (Co-Investigator)</a:t>
          </a:r>
        </a:p>
      </dgm:t>
    </dgm:pt>
    <dgm:pt modelId="{2550579B-BDDE-43D6-BE38-9E72E1989F21}" type="parTrans" cxnId="{FDE92153-CAD7-49DA-8C66-5D75A64C54E3}">
      <dgm:prSet/>
      <dgm:spPr/>
      <dgm:t>
        <a:bodyPr/>
        <a:lstStyle/>
        <a:p>
          <a:endParaRPr lang="en-GB">
            <a:latin typeface="+mj-lt"/>
          </a:endParaRPr>
        </a:p>
      </dgm:t>
    </dgm:pt>
    <dgm:pt modelId="{0013E3C9-D117-4D2E-844D-8A0F7058C705}" type="sibTrans" cxnId="{FDE92153-CAD7-49DA-8C66-5D75A64C54E3}">
      <dgm:prSet/>
      <dgm:spPr/>
      <dgm:t>
        <a:bodyPr/>
        <a:lstStyle/>
        <a:p>
          <a:endParaRPr lang="en-GB">
            <a:latin typeface="+mj-lt"/>
          </a:endParaRPr>
        </a:p>
      </dgm:t>
    </dgm:pt>
    <dgm:pt modelId="{E5AF5717-F6FC-4C25-BDA5-F3C0100C8BAC}">
      <dgm:prSet phldrT="[Text]"/>
      <dgm:spPr>
        <a:solidFill>
          <a:schemeClr val="accent1">
            <a:lumMod val="20000"/>
            <a:lumOff val="80000"/>
            <a:alpha val="90000"/>
          </a:schemeClr>
        </a:solidFill>
      </dgm:spPr>
      <dgm:t>
        <a:bodyPr/>
        <a:lstStyle/>
        <a:p>
          <a:pPr marL="114300" lvl="1" indent="0" algn="l" defTabSz="533400">
            <a:spcBef>
              <a:spcPct val="0"/>
            </a:spcBef>
            <a:spcAft>
              <a:spcPct val="15000"/>
            </a:spcAft>
          </a:pPr>
          <a:r>
            <a:rPr lang="en-US" b="0" i="0">
              <a:latin typeface="+mj-lt"/>
            </a:rPr>
            <a:t>Nozipho Motsa</a:t>
          </a:r>
        </a:p>
      </dgm:t>
    </dgm:pt>
    <dgm:pt modelId="{9C17001C-A64D-4E19-B5A8-8C556A3143B5}" type="parTrans" cxnId="{E3B8FC34-05DD-42D8-A74C-CF557F8CB9DD}">
      <dgm:prSet/>
      <dgm:spPr/>
      <dgm:t>
        <a:bodyPr/>
        <a:lstStyle/>
        <a:p>
          <a:endParaRPr lang="en-GB">
            <a:latin typeface="+mj-lt"/>
          </a:endParaRPr>
        </a:p>
      </dgm:t>
    </dgm:pt>
    <dgm:pt modelId="{8FC5C13B-8D00-4A56-A388-E16338199181}" type="sibTrans" cxnId="{E3B8FC34-05DD-42D8-A74C-CF557F8CB9DD}">
      <dgm:prSet/>
      <dgm:spPr/>
      <dgm:t>
        <a:bodyPr/>
        <a:lstStyle/>
        <a:p>
          <a:endParaRPr lang="en-GB">
            <a:latin typeface="+mj-lt"/>
          </a:endParaRPr>
        </a:p>
      </dgm:t>
    </dgm:pt>
    <dgm:pt modelId="{D50F7D1B-5776-45C4-A8E0-8384B692DCCC}">
      <dgm:prSet phldrT="[Text]"/>
      <dgm:spPr>
        <a:solidFill>
          <a:schemeClr val="accent2">
            <a:lumMod val="40000"/>
            <a:lumOff val="60000"/>
            <a:alpha val="90000"/>
          </a:schemeClr>
        </a:solidFill>
      </dgm:spPr>
      <dgm:t>
        <a:bodyPr/>
        <a:lstStyle/>
        <a:p>
          <a:pPr marL="114300" lvl="1" indent="0" defTabSz="533400">
            <a:spcBef>
              <a:spcPct val="0"/>
            </a:spcBef>
            <a:spcAft>
              <a:spcPct val="15000"/>
            </a:spcAft>
          </a:pPr>
          <a:r>
            <a:rPr lang="en-US" b="0" i="0" kern="1200">
              <a:latin typeface="+mj-lt"/>
            </a:rPr>
            <a:t>Marcelia Neves</a:t>
          </a:r>
        </a:p>
      </dgm:t>
    </dgm:pt>
    <dgm:pt modelId="{10684875-8D3D-4002-8B47-619701530C59}" type="parTrans" cxnId="{E7E317D0-4ACC-481B-8AF5-E839F2BC08CD}">
      <dgm:prSet/>
      <dgm:spPr/>
      <dgm:t>
        <a:bodyPr/>
        <a:lstStyle/>
        <a:p>
          <a:endParaRPr lang="en-GB">
            <a:latin typeface="+mj-lt"/>
          </a:endParaRPr>
        </a:p>
      </dgm:t>
    </dgm:pt>
    <dgm:pt modelId="{4E11A0D1-3449-4380-8F54-C7EE37BC8DFC}" type="sibTrans" cxnId="{E7E317D0-4ACC-481B-8AF5-E839F2BC08CD}">
      <dgm:prSet/>
      <dgm:spPr/>
      <dgm:t>
        <a:bodyPr/>
        <a:lstStyle/>
        <a:p>
          <a:endParaRPr lang="en-GB">
            <a:latin typeface="+mj-lt"/>
          </a:endParaRPr>
        </a:p>
      </dgm:t>
    </dgm:pt>
    <dgm:pt modelId="{F11BE5DA-830C-4694-858B-8228E79FC6CA}">
      <dgm:prSet phldrT="[Text]"/>
      <dgm:spPr>
        <a:solidFill>
          <a:schemeClr val="accent2">
            <a:lumMod val="40000"/>
            <a:lumOff val="60000"/>
            <a:alpha val="90000"/>
          </a:schemeClr>
        </a:solidFill>
      </dgm:spPr>
      <dgm:t>
        <a:bodyPr/>
        <a:lstStyle/>
        <a:p>
          <a:pPr marL="114300" lvl="1" indent="0" defTabSz="533400">
            <a:spcBef>
              <a:spcPct val="0"/>
            </a:spcBef>
            <a:spcAft>
              <a:spcPct val="15000"/>
            </a:spcAft>
          </a:pPr>
          <a:r>
            <a:rPr lang="en-US" b="0" i="0" kern="1200">
              <a:latin typeface="+mj-lt"/>
            </a:rPr>
            <a:t>Simanga Maseko</a:t>
          </a:r>
        </a:p>
      </dgm:t>
    </dgm:pt>
    <dgm:pt modelId="{47DA782A-818A-42FA-A13E-0CC974F1F2B1}" type="parTrans" cxnId="{7A32F8F8-F55F-4711-A957-582A6DEFD8FD}">
      <dgm:prSet/>
      <dgm:spPr/>
      <dgm:t>
        <a:bodyPr/>
        <a:lstStyle/>
        <a:p>
          <a:endParaRPr lang="en-GB">
            <a:latin typeface="+mj-lt"/>
          </a:endParaRPr>
        </a:p>
      </dgm:t>
    </dgm:pt>
    <dgm:pt modelId="{7815BDA3-0B1E-45DC-A93E-40F4BCC1DC45}" type="sibTrans" cxnId="{7A32F8F8-F55F-4711-A957-582A6DEFD8FD}">
      <dgm:prSet/>
      <dgm:spPr/>
      <dgm:t>
        <a:bodyPr/>
        <a:lstStyle/>
        <a:p>
          <a:endParaRPr lang="en-GB">
            <a:latin typeface="+mj-lt"/>
          </a:endParaRPr>
        </a:p>
      </dgm:t>
    </dgm:pt>
    <dgm:pt modelId="{33759C35-0B6E-433D-94FF-57A5FBDE9A04}">
      <dgm:prSet phldrT="[Text]"/>
      <dgm:spPr>
        <a:solidFill>
          <a:schemeClr val="accent2">
            <a:lumMod val="40000"/>
            <a:lumOff val="60000"/>
            <a:alpha val="90000"/>
          </a:schemeClr>
        </a:solidFill>
      </dgm:spPr>
      <dgm:t>
        <a:bodyPr/>
        <a:lstStyle/>
        <a:p>
          <a:pPr marL="114300" lvl="1" indent="0" defTabSz="533400">
            <a:spcBef>
              <a:spcPct val="0"/>
            </a:spcBef>
            <a:spcAft>
              <a:spcPct val="15000"/>
            </a:spcAft>
          </a:pPr>
          <a:r>
            <a:rPr lang="en-US" b="0" i="0" kern="1200">
              <a:latin typeface="+mj-lt"/>
            </a:rPr>
            <a:t>Mcusi Shongwe  </a:t>
          </a:r>
        </a:p>
      </dgm:t>
    </dgm:pt>
    <dgm:pt modelId="{357ECE22-6CB6-4FB5-A45F-DDE941256662}" type="parTrans" cxnId="{EC118B8D-0692-44B5-93F9-98905EE91DF0}">
      <dgm:prSet/>
      <dgm:spPr/>
      <dgm:t>
        <a:bodyPr/>
        <a:lstStyle/>
        <a:p>
          <a:endParaRPr lang="en-GB">
            <a:latin typeface="+mj-lt"/>
          </a:endParaRPr>
        </a:p>
      </dgm:t>
    </dgm:pt>
    <dgm:pt modelId="{CE95F8C1-A728-42A7-A3CE-1A41F5D34F06}" type="sibTrans" cxnId="{EC118B8D-0692-44B5-93F9-98905EE91DF0}">
      <dgm:prSet/>
      <dgm:spPr/>
      <dgm:t>
        <a:bodyPr/>
        <a:lstStyle/>
        <a:p>
          <a:endParaRPr lang="en-GB">
            <a:latin typeface="+mj-lt"/>
          </a:endParaRPr>
        </a:p>
      </dgm:t>
    </dgm:pt>
    <dgm:pt modelId="{8F074457-4DA5-4115-9C4F-04CAED4BCFA7}">
      <dgm:prSet phldrT="[Text]"/>
      <dgm:spPr>
        <a:solidFill>
          <a:schemeClr val="accent1">
            <a:lumMod val="20000"/>
            <a:lumOff val="80000"/>
            <a:alpha val="90000"/>
          </a:schemeClr>
        </a:solidFill>
      </dgm:spPr>
      <dgm:t>
        <a:bodyPr/>
        <a:lstStyle/>
        <a:p>
          <a:pPr marL="114300" lvl="1" indent="0" algn="l" defTabSz="533400">
            <a:spcBef>
              <a:spcPct val="0"/>
            </a:spcBef>
            <a:spcAft>
              <a:spcPct val="15000"/>
            </a:spcAft>
          </a:pPr>
          <a:r>
            <a:rPr lang="en-US" b="1" i="0" kern="1200">
              <a:latin typeface="+mj-lt"/>
            </a:rPr>
            <a:t>Muhle Dlamini (Co-Investigator)</a:t>
          </a:r>
          <a:endParaRPr lang="en-US" b="1" i="0">
            <a:latin typeface="+mj-lt"/>
          </a:endParaRPr>
        </a:p>
      </dgm:t>
    </dgm:pt>
    <dgm:pt modelId="{49F69483-A484-49FA-857C-BC2A322343CD}" type="parTrans" cxnId="{8247B34E-D120-4E04-8E7A-8CD011F59B7D}">
      <dgm:prSet/>
      <dgm:spPr/>
      <dgm:t>
        <a:bodyPr/>
        <a:lstStyle/>
        <a:p>
          <a:endParaRPr lang="en-GB">
            <a:latin typeface="+mj-lt"/>
          </a:endParaRPr>
        </a:p>
      </dgm:t>
    </dgm:pt>
    <dgm:pt modelId="{17B25B62-7F8C-4CFB-8BC8-7DB6A52AB9F0}" type="sibTrans" cxnId="{8247B34E-D120-4E04-8E7A-8CD011F59B7D}">
      <dgm:prSet/>
      <dgm:spPr/>
      <dgm:t>
        <a:bodyPr/>
        <a:lstStyle/>
        <a:p>
          <a:endParaRPr lang="en-GB">
            <a:latin typeface="+mj-lt"/>
          </a:endParaRPr>
        </a:p>
      </dgm:t>
    </dgm:pt>
    <dgm:pt modelId="{4EEC344E-3AB2-4066-98B9-317AE6F6C59B}">
      <dgm:prSet phldrT="[Text]"/>
      <dgm:spPr>
        <a:solidFill>
          <a:schemeClr val="accent1">
            <a:lumMod val="20000"/>
            <a:lumOff val="80000"/>
            <a:alpha val="90000"/>
          </a:schemeClr>
        </a:solidFill>
      </dgm:spPr>
      <dgm:t>
        <a:bodyPr/>
        <a:lstStyle/>
        <a:p>
          <a:pPr marL="114300" lvl="1" indent="0" algn="l" defTabSz="533400">
            <a:spcBef>
              <a:spcPct val="0"/>
            </a:spcBef>
            <a:spcAft>
              <a:spcPct val="15000"/>
            </a:spcAft>
          </a:pPr>
          <a:r>
            <a:rPr lang="en-US" b="1" i="0" kern="1200">
              <a:latin typeface="+mj-lt"/>
            </a:rPr>
            <a:t>Sindi Dlamini (Co-Investigator)</a:t>
          </a:r>
          <a:endParaRPr lang="en-US" b="1" i="0">
            <a:latin typeface="+mj-lt"/>
          </a:endParaRPr>
        </a:p>
      </dgm:t>
    </dgm:pt>
    <dgm:pt modelId="{4D4B1A2A-2AB7-40CD-BB31-6929174CE3A6}" type="parTrans" cxnId="{15FF6478-4F55-4AF4-9234-D67DA825363E}">
      <dgm:prSet/>
      <dgm:spPr/>
      <dgm:t>
        <a:bodyPr/>
        <a:lstStyle/>
        <a:p>
          <a:endParaRPr lang="en-GB">
            <a:latin typeface="+mj-lt"/>
          </a:endParaRPr>
        </a:p>
      </dgm:t>
    </dgm:pt>
    <dgm:pt modelId="{BD97A5FD-2529-40E9-AD1B-7106B22A3ABB}" type="sibTrans" cxnId="{15FF6478-4F55-4AF4-9234-D67DA825363E}">
      <dgm:prSet/>
      <dgm:spPr/>
      <dgm:t>
        <a:bodyPr/>
        <a:lstStyle/>
        <a:p>
          <a:endParaRPr lang="en-GB">
            <a:latin typeface="+mj-lt"/>
          </a:endParaRPr>
        </a:p>
      </dgm:t>
    </dgm:pt>
    <dgm:pt modelId="{431441F9-ECED-49B7-B149-EFE41405D996}">
      <dgm:prSet phldrT="[Text]"/>
      <dgm:spPr>
        <a:solidFill>
          <a:schemeClr val="accent1">
            <a:lumMod val="20000"/>
            <a:lumOff val="80000"/>
            <a:alpha val="90000"/>
          </a:schemeClr>
        </a:solidFill>
      </dgm:spPr>
      <dgm:t>
        <a:bodyPr/>
        <a:lstStyle/>
        <a:p>
          <a:pPr marL="114300" lvl="1" indent="0" algn="l" defTabSz="533400">
            <a:spcBef>
              <a:spcPct val="0"/>
            </a:spcBef>
            <a:spcAft>
              <a:spcPct val="15000"/>
            </a:spcAft>
          </a:pPr>
          <a:r>
            <a:rPr lang="en-GB" b="1" kern="1200">
              <a:latin typeface="+mj-lt"/>
            </a:rPr>
            <a:t>Lenhle Dube (Co-Investigator)</a:t>
          </a:r>
          <a:endParaRPr lang="en-US" b="1" i="0">
            <a:latin typeface="+mj-lt"/>
          </a:endParaRPr>
        </a:p>
      </dgm:t>
    </dgm:pt>
    <dgm:pt modelId="{77CCBC24-98AF-4760-B80F-8B6723FC5097}" type="parTrans" cxnId="{0B61D245-D071-494A-9D4B-859708A00C01}">
      <dgm:prSet/>
      <dgm:spPr/>
      <dgm:t>
        <a:bodyPr/>
        <a:lstStyle/>
        <a:p>
          <a:endParaRPr lang="en-GB">
            <a:latin typeface="+mj-lt"/>
          </a:endParaRPr>
        </a:p>
      </dgm:t>
    </dgm:pt>
    <dgm:pt modelId="{70E95012-9C1B-41A9-A78D-21E512CA8CE0}" type="sibTrans" cxnId="{0B61D245-D071-494A-9D4B-859708A00C01}">
      <dgm:prSet/>
      <dgm:spPr/>
      <dgm:t>
        <a:bodyPr/>
        <a:lstStyle/>
        <a:p>
          <a:endParaRPr lang="en-GB">
            <a:latin typeface="+mj-lt"/>
          </a:endParaRPr>
        </a:p>
      </dgm:t>
    </dgm:pt>
    <dgm:pt modelId="{25D73870-2EF6-4511-A180-2C83F8B4A698}">
      <dgm:prSet phldrT="[Text]"/>
      <dgm:spPr>
        <a:solidFill>
          <a:schemeClr val="accent1">
            <a:lumMod val="20000"/>
            <a:lumOff val="80000"/>
            <a:alpha val="90000"/>
          </a:schemeClr>
        </a:solidFill>
      </dgm:spPr>
      <dgm:t>
        <a:bodyPr/>
        <a:lstStyle/>
        <a:p>
          <a:pPr marL="114300" lvl="1" indent="0" algn="l" defTabSz="533400">
            <a:spcBef>
              <a:spcPct val="0"/>
            </a:spcBef>
            <a:spcAft>
              <a:spcPct val="15000"/>
            </a:spcAft>
          </a:pPr>
          <a:r>
            <a:rPr lang="en-US" b="1" i="0" kern="1200">
              <a:latin typeface="+mj-lt"/>
            </a:rPr>
            <a:t>Nokuthula Mahlalela           (Co-Investigator)</a:t>
          </a:r>
          <a:endParaRPr lang="en-US" b="1" i="0">
            <a:latin typeface="+mj-lt"/>
          </a:endParaRPr>
        </a:p>
      </dgm:t>
    </dgm:pt>
    <dgm:pt modelId="{FE2FCC97-3222-402A-BC9E-24918B82AC14}" type="parTrans" cxnId="{7B421902-FF2B-4E5F-BC54-6D925D7E45B5}">
      <dgm:prSet/>
      <dgm:spPr/>
      <dgm:t>
        <a:bodyPr/>
        <a:lstStyle/>
        <a:p>
          <a:endParaRPr lang="en-GB">
            <a:latin typeface="+mj-lt"/>
          </a:endParaRPr>
        </a:p>
      </dgm:t>
    </dgm:pt>
    <dgm:pt modelId="{168EF851-AF18-40D7-A4B6-4DAD6E0AEE3C}" type="sibTrans" cxnId="{7B421902-FF2B-4E5F-BC54-6D925D7E45B5}">
      <dgm:prSet/>
      <dgm:spPr/>
      <dgm:t>
        <a:bodyPr/>
        <a:lstStyle/>
        <a:p>
          <a:endParaRPr lang="en-GB">
            <a:latin typeface="+mj-lt"/>
          </a:endParaRPr>
        </a:p>
      </dgm:t>
    </dgm:pt>
    <dgm:pt modelId="{782B5FBF-41F3-400E-B12D-41AFB3B7EB36}">
      <dgm:prSet phldrT="[Text]"/>
      <dgm:spPr>
        <a:solidFill>
          <a:schemeClr val="accent1">
            <a:lumMod val="20000"/>
            <a:lumOff val="80000"/>
            <a:alpha val="90000"/>
          </a:schemeClr>
        </a:solidFill>
      </dgm:spPr>
      <dgm:t>
        <a:bodyPr/>
        <a:lstStyle/>
        <a:p>
          <a:pPr marL="114300" lvl="1" indent="0" algn="l" defTabSz="533400">
            <a:spcBef>
              <a:spcPct val="0"/>
            </a:spcBef>
            <a:spcAft>
              <a:spcPct val="15000"/>
            </a:spcAft>
          </a:pPr>
          <a:r>
            <a:rPr lang="en-US" b="1" kern="1200">
              <a:latin typeface="+mj-lt"/>
            </a:rPr>
            <a:t>Sebentile Myeni (Co-Investigator)</a:t>
          </a:r>
          <a:endParaRPr lang="en-US" b="1" i="0">
            <a:latin typeface="+mj-lt"/>
          </a:endParaRPr>
        </a:p>
      </dgm:t>
    </dgm:pt>
    <dgm:pt modelId="{7D95EA0C-3737-48A2-93F8-F4E0224AF327}" type="parTrans" cxnId="{6A165F79-F60C-4B0E-8148-57B72DD20C20}">
      <dgm:prSet/>
      <dgm:spPr/>
      <dgm:t>
        <a:bodyPr/>
        <a:lstStyle/>
        <a:p>
          <a:endParaRPr lang="en-GB">
            <a:latin typeface="+mj-lt"/>
          </a:endParaRPr>
        </a:p>
      </dgm:t>
    </dgm:pt>
    <dgm:pt modelId="{7353C056-B377-4187-AE26-6EB34BEA3C9A}" type="sibTrans" cxnId="{6A165F79-F60C-4B0E-8148-57B72DD20C20}">
      <dgm:prSet/>
      <dgm:spPr/>
      <dgm:t>
        <a:bodyPr/>
        <a:lstStyle/>
        <a:p>
          <a:endParaRPr lang="en-GB">
            <a:latin typeface="+mj-lt"/>
          </a:endParaRPr>
        </a:p>
      </dgm:t>
    </dgm:pt>
    <dgm:pt modelId="{26C6BFF5-2D0C-4F2D-87F2-F6DF0C08FE95}">
      <dgm:prSet phldrT="[Text]"/>
      <dgm:spPr>
        <a:solidFill>
          <a:schemeClr val="accent1">
            <a:lumMod val="20000"/>
            <a:lumOff val="80000"/>
            <a:alpha val="90000"/>
          </a:schemeClr>
        </a:solidFill>
      </dgm:spPr>
      <dgm:t>
        <a:bodyPr/>
        <a:lstStyle/>
        <a:p>
          <a:pPr marL="114300" lvl="1" indent="0" algn="l" defTabSz="533400">
            <a:spcBef>
              <a:spcPct val="0"/>
            </a:spcBef>
            <a:spcAft>
              <a:spcPct val="15000"/>
            </a:spcAft>
          </a:pPr>
          <a:r>
            <a:rPr lang="en-US" kern="1200">
              <a:latin typeface="+mj-lt"/>
            </a:rPr>
            <a:t>Musa Ginindza</a:t>
          </a:r>
          <a:endParaRPr lang="en-US" b="1" i="0">
            <a:latin typeface="+mj-lt"/>
          </a:endParaRPr>
        </a:p>
      </dgm:t>
    </dgm:pt>
    <dgm:pt modelId="{2A1C3E96-3B13-4E2A-A064-7727ADC247FA}" type="parTrans" cxnId="{6D252F12-C38F-46EC-82F3-E3A56CF75F54}">
      <dgm:prSet/>
      <dgm:spPr/>
      <dgm:t>
        <a:bodyPr/>
        <a:lstStyle/>
        <a:p>
          <a:endParaRPr lang="en-GB">
            <a:latin typeface="+mj-lt"/>
          </a:endParaRPr>
        </a:p>
      </dgm:t>
    </dgm:pt>
    <dgm:pt modelId="{9574BB14-30B2-498B-BF86-703CB85BD9C6}" type="sibTrans" cxnId="{6D252F12-C38F-46EC-82F3-E3A56CF75F54}">
      <dgm:prSet/>
      <dgm:spPr/>
      <dgm:t>
        <a:bodyPr/>
        <a:lstStyle/>
        <a:p>
          <a:endParaRPr lang="en-GB">
            <a:latin typeface="+mj-lt"/>
          </a:endParaRPr>
        </a:p>
      </dgm:t>
    </dgm:pt>
    <dgm:pt modelId="{D006C6F5-4D2D-4826-B2B6-39B5A29DE179}">
      <dgm:prSet phldrT="[Text]"/>
      <dgm:spPr>
        <a:solidFill>
          <a:schemeClr val="accent1">
            <a:lumMod val="20000"/>
            <a:lumOff val="80000"/>
            <a:alpha val="90000"/>
          </a:schemeClr>
        </a:solidFill>
      </dgm:spPr>
      <dgm:t>
        <a:bodyPr/>
        <a:lstStyle/>
        <a:p>
          <a:pPr marL="114300" lvl="1" indent="0" algn="l" defTabSz="533400">
            <a:spcBef>
              <a:spcPct val="0"/>
            </a:spcBef>
            <a:spcAft>
              <a:spcPct val="15000"/>
            </a:spcAft>
          </a:pPr>
          <a:r>
            <a:rPr lang="en-US" kern="1200">
              <a:latin typeface="+mj-lt"/>
            </a:rPr>
            <a:t>Trevor Sithole</a:t>
          </a:r>
          <a:endParaRPr lang="en-US" b="1" i="0">
            <a:latin typeface="+mj-lt"/>
          </a:endParaRPr>
        </a:p>
      </dgm:t>
    </dgm:pt>
    <dgm:pt modelId="{3D05B827-8985-4421-90E8-3F1FD227CC76}" type="parTrans" cxnId="{F9964E8E-A5B1-4338-985C-324D3D22A659}">
      <dgm:prSet/>
      <dgm:spPr/>
      <dgm:t>
        <a:bodyPr/>
        <a:lstStyle/>
        <a:p>
          <a:endParaRPr lang="en-GB">
            <a:latin typeface="+mj-lt"/>
          </a:endParaRPr>
        </a:p>
      </dgm:t>
    </dgm:pt>
    <dgm:pt modelId="{A80DC52B-83CD-49E3-A3CC-1960D57D0218}" type="sibTrans" cxnId="{F9964E8E-A5B1-4338-985C-324D3D22A659}">
      <dgm:prSet/>
      <dgm:spPr/>
      <dgm:t>
        <a:bodyPr/>
        <a:lstStyle/>
        <a:p>
          <a:endParaRPr lang="en-GB">
            <a:latin typeface="+mj-lt"/>
          </a:endParaRPr>
        </a:p>
      </dgm:t>
    </dgm:pt>
    <dgm:pt modelId="{EA6915CE-2666-4517-A16D-0E7474E1C5FC}">
      <dgm:prSet phldrT="[Text]"/>
      <dgm:spPr>
        <a:solidFill>
          <a:schemeClr val="accent1">
            <a:lumMod val="20000"/>
            <a:lumOff val="80000"/>
            <a:alpha val="90000"/>
          </a:schemeClr>
        </a:solidFill>
      </dgm:spPr>
      <dgm:t>
        <a:bodyPr/>
        <a:lstStyle/>
        <a:p>
          <a:pPr marL="114300" lvl="1" indent="0" algn="l" defTabSz="533400">
            <a:spcBef>
              <a:spcPct val="0"/>
            </a:spcBef>
            <a:spcAft>
              <a:spcPct val="15000"/>
            </a:spcAft>
          </a:pPr>
          <a:r>
            <a:rPr lang="en-US" kern="1200">
              <a:latin typeface="+mj-lt"/>
            </a:rPr>
            <a:t>Lungile Mkhweli</a:t>
          </a:r>
          <a:endParaRPr lang="en-US" b="1" i="0">
            <a:latin typeface="+mj-lt"/>
          </a:endParaRPr>
        </a:p>
      </dgm:t>
    </dgm:pt>
    <dgm:pt modelId="{B2CE7C39-F0F2-44E8-85B3-A1C89C8A8CC4}" type="parTrans" cxnId="{42FBBC32-0F95-42DB-BE9B-63D36DF87C78}">
      <dgm:prSet/>
      <dgm:spPr/>
      <dgm:t>
        <a:bodyPr/>
        <a:lstStyle/>
        <a:p>
          <a:endParaRPr lang="en-GB">
            <a:latin typeface="+mj-lt"/>
          </a:endParaRPr>
        </a:p>
      </dgm:t>
    </dgm:pt>
    <dgm:pt modelId="{CE4D5B8A-25F9-4688-B80D-CC735E81FCCD}" type="sibTrans" cxnId="{42FBBC32-0F95-42DB-BE9B-63D36DF87C78}">
      <dgm:prSet/>
      <dgm:spPr/>
      <dgm:t>
        <a:bodyPr/>
        <a:lstStyle/>
        <a:p>
          <a:endParaRPr lang="en-GB">
            <a:latin typeface="+mj-lt"/>
          </a:endParaRPr>
        </a:p>
      </dgm:t>
    </dgm:pt>
    <dgm:pt modelId="{B00D70BE-118C-423E-AD4C-B8AE19E398FB}">
      <dgm:prSet phldrT="[Text]"/>
      <dgm:spPr>
        <a:solidFill>
          <a:schemeClr val="accent1">
            <a:lumMod val="20000"/>
            <a:lumOff val="80000"/>
            <a:alpha val="90000"/>
          </a:schemeClr>
        </a:solidFill>
      </dgm:spPr>
      <dgm:t>
        <a:bodyPr/>
        <a:lstStyle/>
        <a:p>
          <a:pPr marL="114300" lvl="1" indent="0" algn="l" defTabSz="533400">
            <a:spcBef>
              <a:spcPct val="0"/>
            </a:spcBef>
            <a:spcAft>
              <a:spcPct val="15000"/>
            </a:spcAft>
          </a:pPr>
          <a:r>
            <a:rPr lang="en-US" kern="1200">
              <a:latin typeface="+mj-lt"/>
            </a:rPr>
            <a:t>Musa Ginindza</a:t>
          </a:r>
          <a:endParaRPr lang="en-US" b="1" i="0">
            <a:latin typeface="+mj-lt"/>
          </a:endParaRPr>
        </a:p>
      </dgm:t>
    </dgm:pt>
    <dgm:pt modelId="{FF945BD9-D200-4712-A153-62073E160D8D}" type="parTrans" cxnId="{C3ACE017-1DF7-49AF-B04C-E5FDE23A06EE}">
      <dgm:prSet/>
      <dgm:spPr/>
      <dgm:t>
        <a:bodyPr/>
        <a:lstStyle/>
        <a:p>
          <a:endParaRPr lang="en-GB">
            <a:latin typeface="+mj-lt"/>
          </a:endParaRPr>
        </a:p>
      </dgm:t>
    </dgm:pt>
    <dgm:pt modelId="{42B6ED23-2917-4DFA-B085-24641478AC39}" type="sibTrans" cxnId="{C3ACE017-1DF7-49AF-B04C-E5FDE23A06EE}">
      <dgm:prSet/>
      <dgm:spPr/>
      <dgm:t>
        <a:bodyPr/>
        <a:lstStyle/>
        <a:p>
          <a:endParaRPr lang="en-GB">
            <a:latin typeface="+mj-lt"/>
          </a:endParaRPr>
        </a:p>
      </dgm:t>
    </dgm:pt>
    <dgm:pt modelId="{DFD13E78-4CBA-4335-9D4C-5A9CDA90F568}">
      <dgm:prSet phldrT="[Text]" custT="1"/>
      <dgm:spPr>
        <a:solidFill>
          <a:schemeClr val="bg2">
            <a:lumMod val="90000"/>
            <a:alpha val="90000"/>
          </a:schemeClr>
        </a:solidFill>
      </dgm:spPr>
      <dgm: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000" b="0" kern="1200">
              <a:solidFill>
                <a:prstClr val="black">
                  <a:hueOff val="0"/>
                  <a:satOff val="0"/>
                  <a:lumOff val="0"/>
                  <a:alphaOff val="0"/>
                </a:prstClr>
              </a:solidFill>
              <a:latin typeface="+mj-lt"/>
              <a:ea typeface="+mn-ea"/>
              <a:cs typeface="+mn-cs"/>
            </a:rPr>
            <a:t>Laura Chiang (Co-Investigator)</a:t>
          </a:r>
        </a:p>
      </dgm:t>
    </dgm:pt>
    <dgm:pt modelId="{56D1F9B7-5177-4B11-BFAD-A5387CC62F2D}" type="parTrans" cxnId="{86E8D216-53C7-4D88-9DAD-F021AA3A0FDC}">
      <dgm:prSet/>
      <dgm:spPr/>
      <dgm:t>
        <a:bodyPr/>
        <a:lstStyle/>
        <a:p>
          <a:endParaRPr lang="en-GB">
            <a:latin typeface="+mj-lt"/>
          </a:endParaRPr>
        </a:p>
      </dgm:t>
    </dgm:pt>
    <dgm:pt modelId="{6F525E88-B2E7-4C5B-A64C-27B898A5D128}" type="sibTrans" cxnId="{86E8D216-53C7-4D88-9DAD-F021AA3A0FDC}">
      <dgm:prSet/>
      <dgm:spPr/>
      <dgm:t>
        <a:bodyPr/>
        <a:lstStyle/>
        <a:p>
          <a:endParaRPr lang="en-GB">
            <a:latin typeface="+mj-lt"/>
          </a:endParaRPr>
        </a:p>
      </dgm:t>
    </dgm:pt>
    <dgm:pt modelId="{D8B5DE40-271A-4632-BA5D-5677626F1E4F}">
      <dgm:prSet phldrT="[Text]" custT="1"/>
      <dgm:spPr>
        <a:solidFill>
          <a:schemeClr val="bg2">
            <a:lumMod val="90000"/>
            <a:alpha val="90000"/>
          </a:schemeClr>
        </a:solidFill>
      </dgm:spPr>
      <dgm: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000" b="0" kern="1200">
              <a:solidFill>
                <a:prstClr val="black">
                  <a:hueOff val="0"/>
                  <a:satOff val="0"/>
                  <a:lumOff val="0"/>
                  <a:alphaOff val="0"/>
                </a:prstClr>
              </a:solidFill>
              <a:latin typeface="+mj-lt"/>
              <a:ea typeface="+mn-ea"/>
              <a:cs typeface="+mn-cs"/>
            </a:rPr>
            <a:t>Caroline Stamatakis</a:t>
          </a:r>
        </a:p>
      </dgm:t>
    </dgm:pt>
    <dgm:pt modelId="{42175F2A-C064-45DF-9A51-55E1C5707ADE}" type="parTrans" cxnId="{31BE23BA-F688-4D7D-BDDA-658BDBAC7637}">
      <dgm:prSet/>
      <dgm:spPr/>
      <dgm:t>
        <a:bodyPr/>
        <a:lstStyle/>
        <a:p>
          <a:endParaRPr lang="en-GB">
            <a:latin typeface="+mj-lt"/>
          </a:endParaRPr>
        </a:p>
      </dgm:t>
    </dgm:pt>
    <dgm:pt modelId="{9BA41BFB-20E9-48EC-B334-919E8F4F1725}" type="sibTrans" cxnId="{31BE23BA-F688-4D7D-BDDA-658BDBAC7637}">
      <dgm:prSet/>
      <dgm:spPr/>
      <dgm:t>
        <a:bodyPr/>
        <a:lstStyle/>
        <a:p>
          <a:endParaRPr lang="en-GB">
            <a:latin typeface="+mj-lt"/>
          </a:endParaRPr>
        </a:p>
      </dgm:t>
    </dgm:pt>
    <dgm:pt modelId="{C86D201E-D6CA-4B52-8B9E-3CE20F51FE08}">
      <dgm:prSet phldrT="[Text]" custT="1"/>
      <dgm:spPr>
        <a:solidFill>
          <a:schemeClr val="bg2">
            <a:lumMod val="90000"/>
            <a:alpha val="90000"/>
          </a:schemeClr>
        </a:solidFill>
      </dgm:spPr>
      <dgm: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000" b="0" kern="1200">
              <a:solidFill>
                <a:prstClr val="black">
                  <a:hueOff val="0"/>
                  <a:satOff val="0"/>
                  <a:lumOff val="0"/>
                  <a:alphaOff val="0"/>
                </a:prstClr>
              </a:solidFill>
              <a:latin typeface="+mj-lt"/>
              <a:ea typeface="+mn-ea"/>
              <a:cs typeface="+mn-cs"/>
            </a:rPr>
            <a:t>Francis Annor</a:t>
          </a:r>
        </a:p>
      </dgm:t>
    </dgm:pt>
    <dgm:pt modelId="{D68EDB6A-557D-4323-BCFF-552D4962B304}" type="parTrans" cxnId="{614DBCC8-F043-48E2-A64D-BF9914A77BF2}">
      <dgm:prSet/>
      <dgm:spPr/>
      <dgm:t>
        <a:bodyPr/>
        <a:lstStyle/>
        <a:p>
          <a:endParaRPr lang="en-GB">
            <a:latin typeface="+mj-lt"/>
          </a:endParaRPr>
        </a:p>
      </dgm:t>
    </dgm:pt>
    <dgm:pt modelId="{15EEEE15-768A-4F7A-99EA-C7DF8772A57A}" type="sibTrans" cxnId="{614DBCC8-F043-48E2-A64D-BF9914A77BF2}">
      <dgm:prSet/>
      <dgm:spPr/>
      <dgm:t>
        <a:bodyPr/>
        <a:lstStyle/>
        <a:p>
          <a:endParaRPr lang="en-GB">
            <a:latin typeface="+mj-lt"/>
          </a:endParaRPr>
        </a:p>
      </dgm:t>
    </dgm:pt>
    <dgm:pt modelId="{615BB2FC-9395-40BC-990E-36DDD7E4CD79}">
      <dgm:prSet phldrT="[Text]" custT="1"/>
      <dgm:spPr>
        <a:solidFill>
          <a:schemeClr val="bg2">
            <a:lumMod val="90000"/>
            <a:alpha val="90000"/>
          </a:schemeClr>
        </a:solidFill>
      </dgm:spPr>
      <dgm: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000" b="0" kern="1200">
              <a:solidFill>
                <a:prstClr val="black">
                  <a:hueOff val="0"/>
                  <a:satOff val="0"/>
                  <a:lumOff val="0"/>
                  <a:alphaOff val="0"/>
                </a:prstClr>
              </a:solidFill>
              <a:latin typeface="+mj-lt"/>
              <a:ea typeface="+mn-ea"/>
              <a:cs typeface="+mn-cs"/>
            </a:rPr>
            <a:t>Jose </a:t>
          </a:r>
          <a:r>
            <a:rPr lang="en-US" sz="1000" b="0" kern="1200" err="1">
              <a:solidFill>
                <a:prstClr val="black">
                  <a:hueOff val="0"/>
                  <a:satOff val="0"/>
                  <a:lumOff val="0"/>
                  <a:alphaOff val="0"/>
                </a:prstClr>
              </a:solidFill>
              <a:latin typeface="+mj-lt"/>
              <a:ea typeface="+mn-ea"/>
              <a:cs typeface="+mn-cs"/>
            </a:rPr>
            <a:t>Carlosana</a:t>
          </a:r>
          <a:endParaRPr lang="en-US" sz="1000" b="0" kern="1200">
            <a:solidFill>
              <a:prstClr val="black">
                <a:hueOff val="0"/>
                <a:satOff val="0"/>
                <a:lumOff val="0"/>
                <a:alphaOff val="0"/>
              </a:prstClr>
            </a:solidFill>
            <a:latin typeface="+mj-lt"/>
            <a:ea typeface="+mn-ea"/>
            <a:cs typeface="+mn-cs"/>
          </a:endParaRPr>
        </a:p>
      </dgm:t>
    </dgm:pt>
    <dgm:pt modelId="{D54E0CA4-76F1-46DE-95EC-2D55842E9DAB}" type="parTrans" cxnId="{BD27723B-674D-45A2-9646-5BB3640242FD}">
      <dgm:prSet/>
      <dgm:spPr/>
      <dgm:t>
        <a:bodyPr/>
        <a:lstStyle/>
        <a:p>
          <a:endParaRPr lang="en-GB">
            <a:latin typeface="+mj-lt"/>
          </a:endParaRPr>
        </a:p>
      </dgm:t>
    </dgm:pt>
    <dgm:pt modelId="{7A576EAE-6F37-4B3F-AD81-006C8DD4D593}" type="sibTrans" cxnId="{BD27723B-674D-45A2-9646-5BB3640242FD}">
      <dgm:prSet/>
      <dgm:spPr/>
      <dgm:t>
        <a:bodyPr/>
        <a:lstStyle/>
        <a:p>
          <a:endParaRPr lang="en-GB">
            <a:latin typeface="+mj-lt"/>
          </a:endParaRPr>
        </a:p>
      </dgm:t>
    </dgm:pt>
    <dgm:pt modelId="{F9A492C6-3145-44B1-8EAE-6DF506777B14}">
      <dgm:prSet phldrT="[Text]"/>
      <dgm:spPr>
        <a:solidFill>
          <a:schemeClr val="bg2">
            <a:lumMod val="90000"/>
            <a:alpha val="90000"/>
          </a:schemeClr>
        </a:solidFill>
      </dgm:spPr>
      <dgm:t>
        <a:bodyPr/>
        <a:lstStyle/>
        <a:p>
          <a:pPr marL="57150" lvl="1" indent="0" algn="l" defTabSz="444500">
            <a:lnSpc>
              <a:spcPct val="90000"/>
            </a:lnSpc>
            <a:spcBef>
              <a:spcPct val="0"/>
            </a:spcBef>
            <a:spcAft>
              <a:spcPct val="15000"/>
            </a:spcAft>
          </a:pPr>
          <a:endParaRPr lang="en-US" sz="1000" b="1" i="0" kern="1200">
            <a:latin typeface="+mj-lt"/>
          </a:endParaRPr>
        </a:p>
        <a:p>
          <a:pPr marL="57150" lvl="1" indent="0" algn="l" defTabSz="444500">
            <a:lnSpc>
              <a:spcPct val="90000"/>
            </a:lnSpc>
            <a:spcBef>
              <a:spcPct val="0"/>
            </a:spcBef>
            <a:spcAft>
              <a:spcPct val="15000"/>
            </a:spcAft>
          </a:pPr>
          <a:endParaRPr lang="en-US" sz="1000" kern="1200">
            <a:latin typeface="+mj-lt"/>
          </a:endParaRPr>
        </a:p>
      </dgm:t>
    </dgm:pt>
    <dgm:pt modelId="{A3AF6B0F-438B-46BD-8702-C598DBE871FF}" type="parTrans" cxnId="{2F44F56B-A193-468B-93C7-2FB0E432E352}">
      <dgm:prSet/>
      <dgm:spPr/>
      <dgm:t>
        <a:bodyPr/>
        <a:lstStyle/>
        <a:p>
          <a:endParaRPr lang="en-GB">
            <a:latin typeface="+mj-lt"/>
          </a:endParaRPr>
        </a:p>
      </dgm:t>
    </dgm:pt>
    <dgm:pt modelId="{B778ED24-6F26-4B68-8059-40C9E70D5D60}" type="sibTrans" cxnId="{2F44F56B-A193-468B-93C7-2FB0E432E352}">
      <dgm:prSet/>
      <dgm:spPr/>
      <dgm:t>
        <a:bodyPr/>
        <a:lstStyle/>
        <a:p>
          <a:endParaRPr lang="en-GB">
            <a:latin typeface="+mj-lt"/>
          </a:endParaRPr>
        </a:p>
      </dgm:t>
    </dgm:pt>
    <dgm:pt modelId="{8EA8ECC2-E311-47A3-87FD-529BCD93F9CD}">
      <dgm:prSet phldrT="[Text]"/>
      <dgm:spPr>
        <a:solidFill>
          <a:schemeClr val="accent2">
            <a:lumMod val="40000"/>
            <a:lumOff val="60000"/>
            <a:alpha val="90000"/>
          </a:schemeClr>
        </a:solidFill>
      </dgm:spPr>
      <dgm:t>
        <a:bodyPr/>
        <a:lstStyle/>
        <a:p>
          <a:pPr marL="114300" lvl="1" indent="0" defTabSz="533400">
            <a:spcBef>
              <a:spcPct val="0"/>
            </a:spcBef>
            <a:spcAft>
              <a:spcPct val="15000"/>
            </a:spcAft>
          </a:pPr>
          <a:r>
            <a:rPr lang="en-US" b="1" i="0" kern="1200">
              <a:latin typeface="+mj-lt"/>
            </a:rPr>
            <a:t>Poppy Sithole (PI)</a:t>
          </a:r>
        </a:p>
      </dgm:t>
    </dgm:pt>
    <dgm:pt modelId="{061FD1EF-31D3-4DE0-87F0-B9701A1ED6BF}" type="parTrans" cxnId="{90670A9E-CDC9-45D6-9270-77DEBC44E78B}">
      <dgm:prSet/>
      <dgm:spPr/>
      <dgm:t>
        <a:bodyPr/>
        <a:lstStyle/>
        <a:p>
          <a:endParaRPr lang="en-GB">
            <a:latin typeface="+mj-lt"/>
          </a:endParaRPr>
        </a:p>
      </dgm:t>
    </dgm:pt>
    <dgm:pt modelId="{BC406D36-9422-4B5F-8595-FF9D93AD9291}" type="sibTrans" cxnId="{90670A9E-CDC9-45D6-9270-77DEBC44E78B}">
      <dgm:prSet/>
      <dgm:spPr/>
      <dgm:t>
        <a:bodyPr/>
        <a:lstStyle/>
        <a:p>
          <a:endParaRPr lang="en-GB">
            <a:latin typeface="+mj-lt"/>
          </a:endParaRPr>
        </a:p>
      </dgm:t>
    </dgm:pt>
    <dgm:pt modelId="{662392C6-B1A1-40BA-9DE2-2A1C46453D17}">
      <dgm:prSet phldrT="[Text]"/>
      <dgm:spPr>
        <a:solidFill>
          <a:schemeClr val="accent1">
            <a:lumMod val="20000"/>
            <a:lumOff val="80000"/>
            <a:alpha val="90000"/>
          </a:schemeClr>
        </a:solidFill>
      </dgm:spPr>
      <dgm:t>
        <a:bodyPr/>
        <a:lstStyle/>
        <a:p>
          <a:pPr marL="114300" lvl="1" indent="0" algn="l" defTabSz="533400">
            <a:spcBef>
              <a:spcPct val="0"/>
            </a:spcBef>
            <a:spcAft>
              <a:spcPct val="15000"/>
            </a:spcAft>
          </a:pPr>
          <a:r>
            <a:rPr lang="en-US" b="1" i="0" err="1">
              <a:latin typeface="+mj-lt"/>
            </a:rPr>
            <a:t>Bonsile</a:t>
          </a:r>
          <a:r>
            <a:rPr lang="en-US" b="1" i="0">
              <a:latin typeface="+mj-lt"/>
            </a:rPr>
            <a:t> Nhlabatsi (PI)</a:t>
          </a:r>
        </a:p>
      </dgm:t>
    </dgm:pt>
    <dgm:pt modelId="{768907A3-1EE8-4BC2-B554-0B632C6AD592}" type="parTrans" cxnId="{AB273E9B-DE61-4823-9115-CAFE631A6C1D}">
      <dgm:prSet/>
      <dgm:spPr/>
      <dgm:t>
        <a:bodyPr/>
        <a:lstStyle/>
        <a:p>
          <a:endParaRPr lang="en-GB">
            <a:latin typeface="+mj-lt"/>
          </a:endParaRPr>
        </a:p>
      </dgm:t>
    </dgm:pt>
    <dgm:pt modelId="{FE8FDF57-9BE2-4F57-981E-2F35FB992184}" type="sibTrans" cxnId="{AB273E9B-DE61-4823-9115-CAFE631A6C1D}">
      <dgm:prSet/>
      <dgm:spPr/>
      <dgm:t>
        <a:bodyPr/>
        <a:lstStyle/>
        <a:p>
          <a:endParaRPr lang="en-GB">
            <a:latin typeface="+mj-lt"/>
          </a:endParaRPr>
        </a:p>
      </dgm:t>
    </dgm:pt>
    <dgm:pt modelId="{DFD590B7-CEDC-4DC4-84A2-4B5FD2DA181C}">
      <dgm:prSet phldrT="[Text]"/>
      <dgm:spPr>
        <a:solidFill>
          <a:schemeClr val="accent3">
            <a:lumMod val="40000"/>
            <a:lumOff val="60000"/>
            <a:alpha val="90000"/>
          </a:schemeClr>
        </a:solidFill>
      </dgm:spPr>
      <dgm:t>
        <a:bodyPr/>
        <a:lstStyle/>
        <a:p>
          <a:r>
            <a:rPr lang="en-US" b="1" i="0">
              <a:latin typeface="+mj-lt"/>
            </a:rPr>
            <a:t>Choice Ginindza (PI)</a:t>
          </a:r>
        </a:p>
      </dgm:t>
    </dgm:pt>
    <dgm:pt modelId="{ED935684-3F2A-4E6C-B318-25A3F0985F70}" type="parTrans" cxnId="{A04729B0-D3E6-49A4-AF05-8EC66EB74762}">
      <dgm:prSet/>
      <dgm:spPr/>
      <dgm:t>
        <a:bodyPr/>
        <a:lstStyle/>
        <a:p>
          <a:endParaRPr lang="en-GB">
            <a:latin typeface="+mj-lt"/>
          </a:endParaRPr>
        </a:p>
      </dgm:t>
    </dgm:pt>
    <dgm:pt modelId="{6C7FE052-1631-444E-85C2-F673E202245F}" type="sibTrans" cxnId="{A04729B0-D3E6-49A4-AF05-8EC66EB74762}">
      <dgm:prSet/>
      <dgm:spPr/>
      <dgm:t>
        <a:bodyPr/>
        <a:lstStyle/>
        <a:p>
          <a:endParaRPr lang="en-GB">
            <a:latin typeface="+mj-lt"/>
          </a:endParaRPr>
        </a:p>
      </dgm:t>
    </dgm:pt>
    <dgm:pt modelId="{4AE1DD76-8A3A-4CCD-9DE6-9FCBE8D4178C}">
      <dgm:prSet phldrT="[Text]"/>
      <dgm:spPr>
        <a:solidFill>
          <a:schemeClr val="accent4">
            <a:lumMod val="40000"/>
            <a:lumOff val="60000"/>
            <a:alpha val="90000"/>
          </a:schemeClr>
        </a:solidFill>
      </dgm:spPr>
      <dgm:t>
        <a:bodyPr/>
        <a:lstStyle/>
        <a:p>
          <a:r>
            <a:rPr lang="en-GB" b="1" i="0">
              <a:latin typeface="+mj-lt"/>
            </a:rPr>
            <a:t>Harriet Nuwagaba-Biribonwoha (PI)</a:t>
          </a:r>
          <a:endParaRPr lang="en-US" b="1" i="0">
            <a:latin typeface="+mj-lt"/>
          </a:endParaRPr>
        </a:p>
      </dgm:t>
    </dgm:pt>
    <dgm:pt modelId="{65186047-3AC5-4FEE-9668-6BB99F521449}" type="parTrans" cxnId="{D8BC5A34-F711-4E91-AC4C-2ED81602C113}">
      <dgm:prSet/>
      <dgm:spPr/>
      <dgm:t>
        <a:bodyPr/>
        <a:lstStyle/>
        <a:p>
          <a:endParaRPr lang="en-GB">
            <a:latin typeface="+mj-lt"/>
          </a:endParaRPr>
        </a:p>
      </dgm:t>
    </dgm:pt>
    <dgm:pt modelId="{92EBDFF0-65DF-4F8A-870A-15D3266DBE75}" type="sibTrans" cxnId="{D8BC5A34-F711-4E91-AC4C-2ED81602C113}">
      <dgm:prSet/>
      <dgm:spPr/>
      <dgm:t>
        <a:bodyPr/>
        <a:lstStyle/>
        <a:p>
          <a:endParaRPr lang="en-GB">
            <a:latin typeface="+mj-lt"/>
          </a:endParaRPr>
        </a:p>
      </dgm:t>
    </dgm:pt>
    <dgm:pt modelId="{3ACF236C-D247-49B0-AD02-0768D4922953}">
      <dgm:prSet phldrT="[Text]"/>
      <dgm:spPr>
        <a:solidFill>
          <a:schemeClr val="bg2">
            <a:lumMod val="90000"/>
            <a:alpha val="90000"/>
          </a:schemeClr>
        </a:solidFill>
      </dgm:spPr>
      <dgm:t>
        <a:bodyPr/>
        <a:lstStyle/>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kern="1200">
              <a:latin typeface="+mj-lt"/>
            </a:rPr>
            <a:t>Michelle Li (PI)</a:t>
          </a:r>
        </a:p>
      </dgm:t>
    </dgm:pt>
    <dgm:pt modelId="{39252000-906E-40E6-9719-91AEAE2291F7}" type="parTrans" cxnId="{FC5BFE32-829A-4435-AF37-218BA010F59E}">
      <dgm:prSet/>
      <dgm:spPr/>
      <dgm:t>
        <a:bodyPr/>
        <a:lstStyle/>
        <a:p>
          <a:endParaRPr lang="en-GB">
            <a:latin typeface="+mj-lt"/>
          </a:endParaRPr>
        </a:p>
      </dgm:t>
    </dgm:pt>
    <dgm:pt modelId="{A3615DDF-056B-4081-8E59-454DFAF1A0FD}" type="sibTrans" cxnId="{FC5BFE32-829A-4435-AF37-218BA010F59E}">
      <dgm:prSet/>
      <dgm:spPr/>
      <dgm:t>
        <a:bodyPr/>
        <a:lstStyle/>
        <a:p>
          <a:endParaRPr lang="en-GB">
            <a:latin typeface="+mj-lt"/>
          </a:endParaRPr>
        </a:p>
      </dgm:t>
    </dgm:pt>
    <dgm:pt modelId="{965161D3-C5C5-4E3F-A129-87B988F70A05}">
      <dgm:prSet phldrT="[Text]"/>
      <dgm:spPr>
        <a:solidFill>
          <a:schemeClr val="accent3">
            <a:lumMod val="40000"/>
            <a:lumOff val="60000"/>
            <a:alpha val="90000"/>
          </a:schemeClr>
        </a:solidFill>
      </dgm:spPr>
      <dgm:t>
        <a:bodyPr/>
        <a:lstStyle/>
        <a:p>
          <a:r>
            <a:rPr lang="en-US" b="0" i="0">
              <a:latin typeface="+mj-lt"/>
            </a:rPr>
            <a:t>Themba Shabalala</a:t>
          </a:r>
        </a:p>
      </dgm:t>
    </dgm:pt>
    <dgm:pt modelId="{A66E2C81-D024-42B5-ABA9-D836A8EF2809}" type="parTrans" cxnId="{87F39879-0820-455A-B1FB-EB20BF03DE5A}">
      <dgm:prSet/>
      <dgm:spPr/>
      <dgm:t>
        <a:bodyPr/>
        <a:lstStyle/>
        <a:p>
          <a:endParaRPr lang="en-GB">
            <a:latin typeface="+mj-lt"/>
          </a:endParaRPr>
        </a:p>
      </dgm:t>
    </dgm:pt>
    <dgm:pt modelId="{24A74FE7-FCF1-401D-931F-645DF1DC046C}" type="sibTrans" cxnId="{87F39879-0820-455A-B1FB-EB20BF03DE5A}">
      <dgm:prSet/>
      <dgm:spPr/>
      <dgm:t>
        <a:bodyPr/>
        <a:lstStyle/>
        <a:p>
          <a:endParaRPr lang="en-GB">
            <a:latin typeface="+mj-lt"/>
          </a:endParaRPr>
        </a:p>
      </dgm:t>
    </dgm:pt>
    <dgm:pt modelId="{F09D6174-26BF-4FB5-837C-FFBE0495025C}">
      <dgm:prSet phldrT="[Text]"/>
      <dgm:spPr>
        <a:solidFill>
          <a:schemeClr val="bg2">
            <a:lumMod val="90000"/>
            <a:alpha val="90000"/>
          </a:schemeClr>
        </a:solidFill>
      </dgm:spPr>
      <dgm:t>
        <a:bodyPr/>
        <a:lstStyle/>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1" kern="1200">
              <a:latin typeface="+mj-lt"/>
            </a:rPr>
            <a:t>Marie-Kaye Seya (PI)</a:t>
          </a:r>
          <a:endParaRPr lang="en-US" sz="1000" b="1" kern="1200">
            <a:latin typeface="+mj-lt"/>
          </a:endParaRPr>
        </a:p>
      </dgm:t>
    </dgm:pt>
    <dgm:pt modelId="{A823879E-7704-4D4E-BCB7-F35A526E7BED}" type="parTrans" cxnId="{68CAEC6E-9401-4A53-976D-01FB874ECBC8}">
      <dgm:prSet/>
      <dgm:spPr/>
      <dgm:t>
        <a:bodyPr/>
        <a:lstStyle/>
        <a:p>
          <a:endParaRPr lang="en-GB">
            <a:latin typeface="+mj-lt"/>
          </a:endParaRPr>
        </a:p>
      </dgm:t>
    </dgm:pt>
    <dgm:pt modelId="{06EA51B6-C865-4A75-9AAA-C8B7D0CA4D04}" type="sibTrans" cxnId="{68CAEC6E-9401-4A53-976D-01FB874ECBC8}">
      <dgm:prSet/>
      <dgm:spPr/>
      <dgm:t>
        <a:bodyPr/>
        <a:lstStyle/>
        <a:p>
          <a:endParaRPr lang="en-GB">
            <a:latin typeface="+mj-lt"/>
          </a:endParaRPr>
        </a:p>
      </dgm:t>
    </dgm:pt>
    <dgm:pt modelId="{99B017BA-C089-42B9-8425-FECD953618CB}">
      <dgm:prSet phldrT="[Text]"/>
      <dgm:spPr>
        <a:solidFill>
          <a:schemeClr val="bg2">
            <a:lumMod val="90000"/>
            <a:alpha val="90000"/>
          </a:schemeClr>
        </a:solidFill>
      </dgm:spPr>
      <dgm:t>
        <a:bodyPr/>
        <a:lstStyle/>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kern="1200">
              <a:latin typeface="+mj-lt"/>
            </a:rPr>
            <a:t>Caroline Ryan (Co-Investigator)*</a:t>
          </a:r>
          <a:endParaRPr lang="en-US" sz="1000" b="0" kern="1200">
            <a:latin typeface="+mj-lt"/>
          </a:endParaRPr>
        </a:p>
      </dgm:t>
    </dgm:pt>
    <dgm:pt modelId="{B7A3F4BE-6453-421F-8980-880F7D4C4543}" type="parTrans" cxnId="{B82ACCE1-6CB5-483E-B1EE-2EFD6A51B9B0}">
      <dgm:prSet/>
      <dgm:spPr/>
      <dgm:t>
        <a:bodyPr/>
        <a:lstStyle/>
        <a:p>
          <a:endParaRPr lang="en-GB">
            <a:latin typeface="+mj-lt"/>
          </a:endParaRPr>
        </a:p>
      </dgm:t>
    </dgm:pt>
    <dgm:pt modelId="{E5DCD497-F695-46D7-88D9-8BE49B130055}" type="sibTrans" cxnId="{B82ACCE1-6CB5-483E-B1EE-2EFD6A51B9B0}">
      <dgm:prSet/>
      <dgm:spPr/>
      <dgm:t>
        <a:bodyPr/>
        <a:lstStyle/>
        <a:p>
          <a:endParaRPr lang="en-GB">
            <a:latin typeface="+mj-lt"/>
          </a:endParaRPr>
        </a:p>
      </dgm:t>
    </dgm:pt>
    <dgm:pt modelId="{B1DC80C1-824E-482D-8A1B-E9BD72E516F5}">
      <dgm:prSet phldrT="[Text]"/>
      <dgm:spPr>
        <a:solidFill>
          <a:schemeClr val="accent4">
            <a:lumMod val="40000"/>
            <a:lumOff val="60000"/>
            <a:alpha val="90000"/>
          </a:schemeClr>
        </a:solidFill>
      </dgm:spPr>
      <dgm:t>
        <a:bodyPr/>
        <a:lstStyle/>
        <a:p>
          <a:r>
            <a:rPr lang="en-US" b="0" i="0">
              <a:latin typeface="+mj-lt"/>
            </a:rPr>
            <a:t>Siphiwe Shongwe</a:t>
          </a:r>
        </a:p>
      </dgm:t>
    </dgm:pt>
    <dgm:pt modelId="{B7BD89CC-4FC1-408A-A315-1281BA3A3568}" type="parTrans" cxnId="{34228DEF-B34E-43D3-8B5A-41C00642695D}">
      <dgm:prSet/>
      <dgm:spPr/>
    </dgm:pt>
    <dgm:pt modelId="{7ED790F1-A8F5-45EB-A46B-811DCCD8211A}" type="sibTrans" cxnId="{34228DEF-B34E-43D3-8B5A-41C00642695D}">
      <dgm:prSet/>
      <dgm:spPr/>
    </dgm:pt>
    <dgm:pt modelId="{B05DB4B3-07AA-44FD-9921-8AD658EC5132}" type="pres">
      <dgm:prSet presAssocID="{58205127-2B5A-4856-9627-478942B71024}" presName="Name0" presStyleCnt="0">
        <dgm:presLayoutVars>
          <dgm:dir/>
          <dgm:animLvl val="lvl"/>
          <dgm:resizeHandles val="exact"/>
        </dgm:presLayoutVars>
      </dgm:prSet>
      <dgm:spPr/>
    </dgm:pt>
    <dgm:pt modelId="{D50F8F6D-C984-4476-8834-370E94DAD630}" type="pres">
      <dgm:prSet presAssocID="{1B0D8157-C185-4865-B0CC-BB5BC248A212}" presName="composite" presStyleCnt="0"/>
      <dgm:spPr/>
    </dgm:pt>
    <dgm:pt modelId="{DB40495F-4664-4FCB-B904-F64CA07F63AF}" type="pres">
      <dgm:prSet presAssocID="{1B0D8157-C185-4865-B0CC-BB5BC248A212}" presName="parTx" presStyleLbl="alignNode1" presStyleIdx="0" presStyleCnt="6">
        <dgm:presLayoutVars>
          <dgm:chMax val="0"/>
          <dgm:chPref val="0"/>
          <dgm:bulletEnabled val="1"/>
        </dgm:presLayoutVars>
      </dgm:prSet>
      <dgm:spPr/>
    </dgm:pt>
    <dgm:pt modelId="{3E733ABE-2DDF-49E3-868E-95993C08F732}" type="pres">
      <dgm:prSet presAssocID="{1B0D8157-C185-4865-B0CC-BB5BC248A212}" presName="desTx" presStyleLbl="alignAccFollowNode1" presStyleIdx="0" presStyleCnt="6">
        <dgm:presLayoutVars>
          <dgm:bulletEnabled val="1"/>
        </dgm:presLayoutVars>
      </dgm:prSet>
      <dgm:spPr/>
    </dgm:pt>
    <dgm:pt modelId="{72DAB31A-2EC5-48BE-B028-67B626471339}" type="pres">
      <dgm:prSet presAssocID="{345DDE89-4FFA-44C7-956D-0EAB722BF873}" presName="space" presStyleCnt="0"/>
      <dgm:spPr/>
    </dgm:pt>
    <dgm:pt modelId="{32A88AF1-AE00-475E-8AC5-63F97B3266AF}" type="pres">
      <dgm:prSet presAssocID="{D47D1AF7-713A-4E1C-B897-C22D8F87E344}" presName="composite" presStyleCnt="0"/>
      <dgm:spPr/>
    </dgm:pt>
    <dgm:pt modelId="{F27EE0F2-3BA9-4F5F-AE6F-7737EF6FDFA7}" type="pres">
      <dgm:prSet presAssocID="{D47D1AF7-713A-4E1C-B897-C22D8F87E344}" presName="parTx" presStyleLbl="alignNode1" presStyleIdx="1" presStyleCnt="6">
        <dgm:presLayoutVars>
          <dgm:chMax val="0"/>
          <dgm:chPref val="0"/>
          <dgm:bulletEnabled val="1"/>
        </dgm:presLayoutVars>
      </dgm:prSet>
      <dgm:spPr/>
    </dgm:pt>
    <dgm:pt modelId="{DC45F58C-C2B6-4490-8D99-CBDAAE3C25FF}" type="pres">
      <dgm:prSet presAssocID="{D47D1AF7-713A-4E1C-B897-C22D8F87E344}" presName="desTx" presStyleLbl="alignAccFollowNode1" presStyleIdx="1" presStyleCnt="6">
        <dgm:presLayoutVars>
          <dgm:bulletEnabled val="1"/>
        </dgm:presLayoutVars>
      </dgm:prSet>
      <dgm:spPr/>
    </dgm:pt>
    <dgm:pt modelId="{DAAC01D0-07FD-4B88-924B-D2304CE90194}" type="pres">
      <dgm:prSet presAssocID="{17FE6C2D-3CBF-4F7D-BBC3-9E4356D60465}" presName="space" presStyleCnt="0"/>
      <dgm:spPr/>
    </dgm:pt>
    <dgm:pt modelId="{7615FE53-1E7D-4B78-BC49-DC1F80EFFB9E}" type="pres">
      <dgm:prSet presAssocID="{BF5DC66A-024D-468D-9217-B42EE5A10C8B}" presName="composite" presStyleCnt="0"/>
      <dgm:spPr/>
    </dgm:pt>
    <dgm:pt modelId="{DD289BEB-9823-456E-9C6C-A2EFF88D8D26}" type="pres">
      <dgm:prSet presAssocID="{BF5DC66A-024D-468D-9217-B42EE5A10C8B}" presName="parTx" presStyleLbl="alignNode1" presStyleIdx="2" presStyleCnt="6">
        <dgm:presLayoutVars>
          <dgm:chMax val="0"/>
          <dgm:chPref val="0"/>
          <dgm:bulletEnabled val="1"/>
        </dgm:presLayoutVars>
      </dgm:prSet>
      <dgm:spPr/>
    </dgm:pt>
    <dgm:pt modelId="{773E41CC-F27C-40C1-83CF-1EE15F9FE27B}" type="pres">
      <dgm:prSet presAssocID="{BF5DC66A-024D-468D-9217-B42EE5A10C8B}" presName="desTx" presStyleLbl="alignAccFollowNode1" presStyleIdx="2" presStyleCnt="6">
        <dgm:presLayoutVars>
          <dgm:bulletEnabled val="1"/>
        </dgm:presLayoutVars>
      </dgm:prSet>
      <dgm:spPr/>
    </dgm:pt>
    <dgm:pt modelId="{854EAB87-9F91-4060-BA6A-3273AB32CDC6}" type="pres">
      <dgm:prSet presAssocID="{7271FA65-968A-4E78-8A75-58DFEAD792D4}" presName="space" presStyleCnt="0"/>
      <dgm:spPr/>
    </dgm:pt>
    <dgm:pt modelId="{E1ECC4A4-D0FC-4A06-AD51-38248C54E67F}" type="pres">
      <dgm:prSet presAssocID="{31CFAC28-7206-43D8-8D6A-1925EC967987}" presName="composite" presStyleCnt="0"/>
      <dgm:spPr/>
    </dgm:pt>
    <dgm:pt modelId="{783FADF1-91FD-4113-B1EA-545C431782E3}" type="pres">
      <dgm:prSet presAssocID="{31CFAC28-7206-43D8-8D6A-1925EC967987}" presName="parTx" presStyleLbl="alignNode1" presStyleIdx="3" presStyleCnt="6">
        <dgm:presLayoutVars>
          <dgm:chMax val="0"/>
          <dgm:chPref val="0"/>
          <dgm:bulletEnabled val="1"/>
        </dgm:presLayoutVars>
      </dgm:prSet>
      <dgm:spPr/>
    </dgm:pt>
    <dgm:pt modelId="{D0B20D53-8EC7-407A-A6C2-5187F0BE41D1}" type="pres">
      <dgm:prSet presAssocID="{31CFAC28-7206-43D8-8D6A-1925EC967987}" presName="desTx" presStyleLbl="alignAccFollowNode1" presStyleIdx="3" presStyleCnt="6">
        <dgm:presLayoutVars>
          <dgm:bulletEnabled val="1"/>
        </dgm:presLayoutVars>
      </dgm:prSet>
      <dgm:spPr/>
    </dgm:pt>
    <dgm:pt modelId="{0B337C2B-E783-4413-A651-20DDF9DDD8FD}" type="pres">
      <dgm:prSet presAssocID="{5E030BF9-1B4A-4C10-9113-6AEBBC8CE5C9}" presName="space" presStyleCnt="0"/>
      <dgm:spPr/>
    </dgm:pt>
    <dgm:pt modelId="{E62D2B96-CD02-4ABD-A203-68580FBFF59B}" type="pres">
      <dgm:prSet presAssocID="{8F608EBB-09C2-42AD-A49C-DC70F5951C42}" presName="composite" presStyleCnt="0"/>
      <dgm:spPr/>
    </dgm:pt>
    <dgm:pt modelId="{B36DF429-F555-4423-B7A2-410DC4610E2F}" type="pres">
      <dgm:prSet presAssocID="{8F608EBB-09C2-42AD-A49C-DC70F5951C42}" presName="parTx" presStyleLbl="alignNode1" presStyleIdx="4" presStyleCnt="6">
        <dgm:presLayoutVars>
          <dgm:chMax val="0"/>
          <dgm:chPref val="0"/>
          <dgm:bulletEnabled val="1"/>
        </dgm:presLayoutVars>
      </dgm:prSet>
      <dgm:spPr/>
    </dgm:pt>
    <dgm:pt modelId="{09FA92D5-B510-4D22-87E4-A3CFC5CF56F6}" type="pres">
      <dgm:prSet presAssocID="{8F608EBB-09C2-42AD-A49C-DC70F5951C42}" presName="desTx" presStyleLbl="alignAccFollowNode1" presStyleIdx="4" presStyleCnt="6">
        <dgm:presLayoutVars>
          <dgm:bulletEnabled val="1"/>
        </dgm:presLayoutVars>
      </dgm:prSet>
      <dgm:spPr/>
    </dgm:pt>
    <dgm:pt modelId="{5D1219AF-56A5-44E9-B7A5-F7373E8A53DF}" type="pres">
      <dgm:prSet presAssocID="{FB0AE79B-3DFF-40B5-8469-9556F39C21DD}" presName="space" presStyleCnt="0"/>
      <dgm:spPr/>
    </dgm:pt>
    <dgm:pt modelId="{5E073B58-E191-4CC4-A0E0-D36476333A59}" type="pres">
      <dgm:prSet presAssocID="{3748F78C-ADC6-4D10-B9DB-793915ED6E28}" presName="composite" presStyleCnt="0"/>
      <dgm:spPr/>
    </dgm:pt>
    <dgm:pt modelId="{8AFE0F90-8C34-40C0-9369-9D4AF59A4334}" type="pres">
      <dgm:prSet presAssocID="{3748F78C-ADC6-4D10-B9DB-793915ED6E28}" presName="parTx" presStyleLbl="alignNode1" presStyleIdx="5" presStyleCnt="6">
        <dgm:presLayoutVars>
          <dgm:chMax val="0"/>
          <dgm:chPref val="0"/>
          <dgm:bulletEnabled val="1"/>
        </dgm:presLayoutVars>
      </dgm:prSet>
      <dgm:spPr/>
    </dgm:pt>
    <dgm:pt modelId="{76B19C8D-F984-4A51-96D0-AFABE1FD39C7}" type="pres">
      <dgm:prSet presAssocID="{3748F78C-ADC6-4D10-B9DB-793915ED6E28}" presName="desTx" presStyleLbl="alignAccFollowNode1" presStyleIdx="5" presStyleCnt="6">
        <dgm:presLayoutVars>
          <dgm:bulletEnabled val="1"/>
        </dgm:presLayoutVars>
      </dgm:prSet>
      <dgm:spPr/>
    </dgm:pt>
  </dgm:ptLst>
  <dgm:cxnLst>
    <dgm:cxn modelId="{7B421902-FF2B-4E5F-BC54-6D925D7E45B5}" srcId="{D47D1AF7-713A-4E1C-B897-C22D8F87E344}" destId="{25D73870-2EF6-4511-A180-2C83F8B4A698}" srcOrd="5" destOrd="0" parTransId="{FE2FCC97-3222-402A-BC9E-24918B82AC14}" sibTransId="{168EF851-AF18-40D7-A4B6-4DAD6E0AEE3C}"/>
    <dgm:cxn modelId="{33084404-7487-4DEA-9169-F94FC1F954A6}" type="presOf" srcId="{8F608EBB-09C2-42AD-A49C-DC70F5951C42}" destId="{B36DF429-F555-4423-B7A2-410DC4610E2F}" srcOrd="0" destOrd="0" presId="urn:microsoft.com/office/officeart/2005/8/layout/hList1"/>
    <dgm:cxn modelId="{8B5E7E05-261D-424B-BDBB-03594D4D08AE}" type="presOf" srcId="{F09D6174-26BF-4FB5-837C-FFBE0495025C}" destId="{76B19C8D-F984-4A51-96D0-AFABE1FD39C7}" srcOrd="0" destOrd="1" presId="urn:microsoft.com/office/officeart/2005/8/layout/hList1"/>
    <dgm:cxn modelId="{D0C1CB05-34C7-4F4D-AC69-6944032B064C}" type="presOf" srcId="{BF5DC66A-024D-468D-9217-B42EE5A10C8B}" destId="{DD289BEB-9823-456E-9C6C-A2EFF88D8D26}" srcOrd="0" destOrd="0" presId="urn:microsoft.com/office/officeart/2005/8/layout/hList1"/>
    <dgm:cxn modelId="{02A6850F-3655-401B-95BF-7C07FFD7A9F8}" type="presOf" srcId="{965161D3-C5C5-4E3F-A129-87B988F70A05}" destId="{773E41CC-F27C-40C1-83CF-1EE15F9FE27B}" srcOrd="0" destOrd="5" presId="urn:microsoft.com/office/officeart/2005/8/layout/hList1"/>
    <dgm:cxn modelId="{6D252F12-C38F-46EC-82F3-E3A56CF75F54}" srcId="{D47D1AF7-713A-4E1C-B897-C22D8F87E344}" destId="{26C6BFF5-2D0C-4F2D-87F2-F6DF0C08FE95}" srcOrd="7" destOrd="0" parTransId="{2A1C3E96-3B13-4E2A-A064-7727ADC247FA}" sibTransId="{9574BB14-30B2-498B-BF86-703CB85BD9C6}"/>
    <dgm:cxn modelId="{7200D213-FC5B-4161-B624-3305161F499E}" type="presOf" srcId="{3ACF236C-D247-49B0-AD02-0768D4922953}" destId="{76B19C8D-F984-4A51-96D0-AFABE1FD39C7}" srcOrd="0" destOrd="0" presId="urn:microsoft.com/office/officeart/2005/8/layout/hList1"/>
    <dgm:cxn modelId="{86E8D216-53C7-4D88-9DAD-F021AA3A0FDC}" srcId="{3748F78C-ADC6-4D10-B9DB-793915ED6E28}" destId="{DFD13E78-4CBA-4335-9D4C-5A9CDA90F568}" srcOrd="6" destOrd="0" parTransId="{56D1F9B7-5177-4B11-BFAD-A5387CC62F2D}" sibTransId="{6F525E88-B2E7-4C5B-A64C-27B898A5D128}"/>
    <dgm:cxn modelId="{58E1D716-06F2-486B-84A5-BC802B61BF8C}" type="presOf" srcId="{1AE32088-D70E-4D97-A3EB-9FC569652A68}" destId="{D0B20D53-8EC7-407A-A6C2-5187F0BE41D1}" srcOrd="0" destOrd="1" presId="urn:microsoft.com/office/officeart/2005/8/layout/hList1"/>
    <dgm:cxn modelId="{79B59017-A530-4B7A-BC00-9805BE3FD034}" type="presOf" srcId="{8FFD4426-9916-4708-8B1E-1D93521B1CDF}" destId="{D0B20D53-8EC7-407A-A6C2-5187F0BE41D1}" srcOrd="0" destOrd="8" presId="urn:microsoft.com/office/officeart/2005/8/layout/hList1"/>
    <dgm:cxn modelId="{C3ACE017-1DF7-49AF-B04C-E5FDE23A06EE}" srcId="{D47D1AF7-713A-4E1C-B897-C22D8F87E344}" destId="{B00D70BE-118C-423E-AD4C-B8AE19E398FB}" srcOrd="10" destOrd="0" parTransId="{FF945BD9-D200-4712-A153-62073E160D8D}" sibTransId="{42B6ED23-2917-4DFA-B085-24641478AC39}"/>
    <dgm:cxn modelId="{910D841A-2727-4D68-A781-2F2C66C0B568}" type="presOf" srcId="{26C6BFF5-2D0C-4F2D-87F2-F6DF0C08FE95}" destId="{DC45F58C-C2B6-4490-8D99-CBDAAE3C25FF}" srcOrd="0" destOrd="7" presId="urn:microsoft.com/office/officeart/2005/8/layout/hList1"/>
    <dgm:cxn modelId="{4221C21D-3EDC-41A9-BED4-88CC9267199A}" type="presOf" srcId="{B5EAE7BE-AF79-4ECD-A11C-5FD5D9EC4DA2}" destId="{DC45F58C-C2B6-4490-8D99-CBDAAE3C25FF}" srcOrd="0" destOrd="1" presId="urn:microsoft.com/office/officeart/2005/8/layout/hList1"/>
    <dgm:cxn modelId="{F638C21F-874B-4D59-AEB3-0B0341852DF3}" srcId="{8F608EBB-09C2-42AD-A49C-DC70F5951C42}" destId="{1597035A-BEF3-4A74-A41B-A3A23D7F7204}" srcOrd="0" destOrd="0" parTransId="{8BB00579-0F33-4C78-AD08-8259CC65909C}" sibTransId="{A9E1491B-6906-4596-BBF2-4AB50A29C052}"/>
    <dgm:cxn modelId="{61551B20-2B8D-4A78-96B4-C7BAFB269E5A}" type="presOf" srcId="{782B5FBF-41F3-400E-B12D-41AFB3B7EB36}" destId="{DC45F58C-C2B6-4490-8D99-CBDAAE3C25FF}" srcOrd="0" destOrd="6" presId="urn:microsoft.com/office/officeart/2005/8/layout/hList1"/>
    <dgm:cxn modelId="{69D11323-2980-41DA-9974-012BE50A7274}" type="presOf" srcId="{1BA8EEBB-C7B3-49BE-A68B-3091724944F2}" destId="{773E41CC-F27C-40C1-83CF-1EE15F9FE27B}" srcOrd="0" destOrd="3" presId="urn:microsoft.com/office/officeart/2005/8/layout/hList1"/>
    <dgm:cxn modelId="{B87A4629-805C-46B6-9432-C72CE6731757}" srcId="{58205127-2B5A-4856-9627-478942B71024}" destId="{3748F78C-ADC6-4D10-B9DB-793915ED6E28}" srcOrd="5" destOrd="0" parTransId="{9237D561-4015-43EB-B3F9-065064B4B7BC}" sibTransId="{54197783-EF80-4868-B9A4-535AB8513FCF}"/>
    <dgm:cxn modelId="{927B062C-BFA9-4C30-9D77-8CB4ACDFA11D}" srcId="{3748F78C-ADC6-4D10-B9DB-793915ED6E28}" destId="{193C64BC-78DD-4E3C-A94A-D258621AF22E}" srcOrd="5" destOrd="0" parTransId="{3C0E053C-ABD1-4754-B6A1-5AF3F306C245}" sibTransId="{815F66B5-7C19-44F4-8093-BF18B8E02C62}"/>
    <dgm:cxn modelId="{D502B132-29A1-4BB2-802A-542E711FBD00}" type="presOf" srcId="{D47D1AF7-713A-4E1C-B897-C22D8F87E344}" destId="{F27EE0F2-3BA9-4F5F-AE6F-7737EF6FDFA7}" srcOrd="0" destOrd="0" presId="urn:microsoft.com/office/officeart/2005/8/layout/hList1"/>
    <dgm:cxn modelId="{42FBBC32-0F95-42DB-BE9B-63D36DF87C78}" srcId="{D47D1AF7-713A-4E1C-B897-C22D8F87E344}" destId="{EA6915CE-2666-4517-A16D-0E7474E1C5FC}" srcOrd="9" destOrd="0" parTransId="{B2CE7C39-F0F2-44E8-85B3-A1C89C8A8CC4}" sibTransId="{CE4D5B8A-25F9-4688-B80D-CC735E81FCCD}"/>
    <dgm:cxn modelId="{FC5BFE32-829A-4435-AF37-218BA010F59E}" srcId="{3748F78C-ADC6-4D10-B9DB-793915ED6E28}" destId="{3ACF236C-D247-49B0-AD02-0768D4922953}" srcOrd="0" destOrd="0" parTransId="{39252000-906E-40E6-9719-91AEAE2291F7}" sibTransId="{A3615DDF-056B-4081-8E59-454DFAF1A0FD}"/>
    <dgm:cxn modelId="{D8BC5A34-F711-4E91-AC4C-2ED81602C113}" srcId="{31CFAC28-7206-43D8-8D6A-1925EC967987}" destId="{4AE1DD76-8A3A-4CCD-9DE6-9FCBE8D4178C}" srcOrd="0" destOrd="0" parTransId="{65186047-3AC5-4FEE-9668-6BB99F521449}" sibTransId="{92EBDFF0-65DF-4F8A-870A-15D3266DBE75}"/>
    <dgm:cxn modelId="{E3B8FC34-05DD-42D8-A74C-CF557F8CB9DD}" srcId="{D47D1AF7-713A-4E1C-B897-C22D8F87E344}" destId="{E5AF5717-F6FC-4C25-BDA5-F3C0100C8BAC}" srcOrd="11" destOrd="0" parTransId="{9C17001C-A64D-4E19-B5A8-8C556A3143B5}" sibTransId="{8FC5C13B-8D00-4A56-A388-E16338199181}"/>
    <dgm:cxn modelId="{33924C36-C72F-4D96-B53B-245C3A008082}" type="presOf" srcId="{D50F7D1B-5776-45C4-A8E0-8384B692DCCC}" destId="{3E733ABE-2DDF-49E3-868E-95993C08F732}" srcOrd="0" destOrd="3" presId="urn:microsoft.com/office/officeart/2005/8/layout/hList1"/>
    <dgm:cxn modelId="{DBB1B438-4623-4C94-8B73-9555262305EF}" type="presOf" srcId="{F11BE5DA-830C-4694-858B-8228E79FC6CA}" destId="{3E733ABE-2DDF-49E3-868E-95993C08F732}" srcOrd="0" destOrd="4" presId="urn:microsoft.com/office/officeart/2005/8/layout/hList1"/>
    <dgm:cxn modelId="{BD27723B-674D-45A2-9646-5BB3640242FD}" srcId="{3748F78C-ADC6-4D10-B9DB-793915ED6E28}" destId="{615BB2FC-9395-40BC-990E-36DDD7E4CD79}" srcOrd="9" destOrd="0" parTransId="{D54E0CA4-76F1-46DE-95EC-2D55842E9DAB}" sibTransId="{7A576EAE-6F37-4B3F-AD81-006C8DD4D593}"/>
    <dgm:cxn modelId="{AAE2A73E-38D5-4EA7-ADAD-19399A9849C6}" type="presOf" srcId="{D8B5DE40-271A-4632-BA5D-5677626F1E4F}" destId="{76B19C8D-F984-4A51-96D0-AFABE1FD39C7}" srcOrd="0" destOrd="7" presId="urn:microsoft.com/office/officeart/2005/8/layout/hList1"/>
    <dgm:cxn modelId="{91712140-0662-4A4F-A9C0-9427A575FA39}" type="presOf" srcId="{FDD796B5-F979-4840-AE66-F4E4D84046CE}" destId="{D0B20D53-8EC7-407A-A6C2-5187F0BE41D1}" srcOrd="0" destOrd="4" presId="urn:microsoft.com/office/officeart/2005/8/layout/hList1"/>
    <dgm:cxn modelId="{BCA80B5D-13A1-402E-84A1-E352C2E05D81}" srcId="{BF5DC66A-024D-468D-9217-B42EE5A10C8B}" destId="{668489F8-4D55-4EC5-8344-2355FC6A79F6}" srcOrd="1" destOrd="0" parTransId="{A7430716-0371-4B01-96E9-E6FA3790C9E0}" sibTransId="{23FD6E7F-934A-4009-BC99-0F919D93E47F}"/>
    <dgm:cxn modelId="{6638EC5D-8F4A-4A1C-B973-C789045DBD17}" type="presOf" srcId="{33759C35-0B6E-433D-94FF-57A5FBDE9A04}" destId="{3E733ABE-2DDF-49E3-868E-95993C08F732}" srcOrd="0" destOrd="2" presId="urn:microsoft.com/office/officeart/2005/8/layout/hList1"/>
    <dgm:cxn modelId="{0B264063-5472-4535-AC21-4CB2C4362301}" srcId="{58205127-2B5A-4856-9627-478942B71024}" destId="{31CFAC28-7206-43D8-8D6A-1925EC967987}" srcOrd="3" destOrd="0" parTransId="{B1365AB4-7EF3-48AB-9562-E188B5F985D8}" sibTransId="{5E030BF9-1B4A-4C10-9113-6AEBBC8CE5C9}"/>
    <dgm:cxn modelId="{0C9BAD43-0A3D-4E67-8F30-2A291963B19E}" srcId="{BF5DC66A-024D-468D-9217-B42EE5A10C8B}" destId="{1BA8EEBB-C7B3-49BE-A68B-3091724944F2}" srcOrd="3" destOrd="0" parTransId="{A079A977-61E7-4CC5-A4C7-F537B358348E}" sibTransId="{077CFC54-9A74-454F-8EE9-8BD694A7571D}"/>
    <dgm:cxn modelId="{A1647D45-C5D1-46BB-A870-C6D8624D0A08}" srcId="{31CFAC28-7206-43D8-8D6A-1925EC967987}" destId="{FDD796B5-F979-4840-AE66-F4E4D84046CE}" srcOrd="4" destOrd="0" parTransId="{7A744752-BC99-442A-95F5-A491B0906C24}" sibTransId="{D24C6F2C-4596-4F09-B42E-D95B46287371}"/>
    <dgm:cxn modelId="{0B61D245-D071-494A-9D4B-859708A00C01}" srcId="{D47D1AF7-713A-4E1C-B897-C22D8F87E344}" destId="{431441F9-ECED-49B7-B149-EFE41405D996}" srcOrd="4" destOrd="0" parTransId="{77CCBC24-98AF-4760-B80F-8B6723FC5097}" sibTransId="{70E95012-9C1B-41A9-A78D-21E512CA8CE0}"/>
    <dgm:cxn modelId="{A7CC4468-CCCC-4864-BEFA-FABF0AA9B3AF}" type="presOf" srcId="{1597035A-BEF3-4A74-A41B-A3A23D7F7204}" destId="{09FA92D5-B510-4D22-87E4-A3CFC5CF56F6}" srcOrd="0" destOrd="0" presId="urn:microsoft.com/office/officeart/2005/8/layout/hList1"/>
    <dgm:cxn modelId="{077A526B-309D-41C9-9F27-6A6374B8C245}" type="presOf" srcId="{615BB2FC-9395-40BC-990E-36DDD7E4CD79}" destId="{76B19C8D-F984-4A51-96D0-AFABE1FD39C7}" srcOrd="0" destOrd="9" presId="urn:microsoft.com/office/officeart/2005/8/layout/hList1"/>
    <dgm:cxn modelId="{2F44F56B-A193-468B-93C7-2FB0E432E352}" srcId="{3748F78C-ADC6-4D10-B9DB-793915ED6E28}" destId="{F9A492C6-3145-44B1-8EAE-6DF506777B14}" srcOrd="10" destOrd="0" parTransId="{A3AF6B0F-438B-46BD-8702-C598DBE871FF}" sibTransId="{B778ED24-6F26-4B68-8059-40C9E70D5D60}"/>
    <dgm:cxn modelId="{C3753E6D-8EFC-44B8-826B-78C270ED6832}" srcId="{31CFAC28-7206-43D8-8D6A-1925EC967987}" destId="{B00EC722-0C5E-4519-A646-800828567C03}" srcOrd="7" destOrd="0" parTransId="{4E6C2DA7-BCB0-4304-9558-75C678096615}" sibTransId="{02DBBB65-F1AF-4FBC-BC9A-471C11FC846D}"/>
    <dgm:cxn modelId="{8247B34E-D120-4E04-8E7A-8CD011F59B7D}" srcId="{D47D1AF7-713A-4E1C-B897-C22D8F87E344}" destId="{8F074457-4DA5-4115-9C4F-04CAED4BCFA7}" srcOrd="2" destOrd="0" parTransId="{49F69483-A484-49FA-857C-BC2A322343CD}" sibTransId="{17B25B62-7F8C-4CFB-8BC8-7DB6A52AB9F0}"/>
    <dgm:cxn modelId="{3466D84E-BAAB-4805-9999-D9C9E6DC7036}" type="presOf" srcId="{D006C6F5-4D2D-4826-B2B6-39B5A29DE179}" destId="{DC45F58C-C2B6-4490-8D99-CBDAAE3C25FF}" srcOrd="0" destOrd="8" presId="urn:microsoft.com/office/officeart/2005/8/layout/hList1"/>
    <dgm:cxn modelId="{68CAEC6E-9401-4A53-976D-01FB874ECBC8}" srcId="{3748F78C-ADC6-4D10-B9DB-793915ED6E28}" destId="{F09D6174-26BF-4FB5-837C-FFBE0495025C}" srcOrd="1" destOrd="0" parTransId="{A823879E-7704-4D4E-BCB7-F35A526E7BED}" sibTransId="{06EA51B6-C865-4A75-9AAA-C8B7D0CA4D04}"/>
    <dgm:cxn modelId="{FDE92153-CAD7-49DA-8C66-5D75A64C54E3}" srcId="{31CFAC28-7206-43D8-8D6A-1925EC967987}" destId="{9E9685A2-A090-4DEE-A6A9-302A66792EA3}" srcOrd="2" destOrd="0" parTransId="{2550579B-BDDE-43D6-BE38-9E72E1989F21}" sibTransId="{0013E3C9-D117-4D2E-844D-8A0F7058C705}"/>
    <dgm:cxn modelId="{F72E6C55-C8D7-4F1D-8E8F-7EFF202D94A1}" srcId="{D47D1AF7-713A-4E1C-B897-C22D8F87E344}" destId="{B5EAE7BE-AF79-4ECD-A11C-5FD5D9EC4DA2}" srcOrd="1" destOrd="0" parTransId="{84EF2BA4-7A74-4B84-A535-A400CF75226B}" sibTransId="{37049813-7208-4ECA-8ADF-4DFCEE79AE5B}"/>
    <dgm:cxn modelId="{EABAA875-7043-4633-85AB-ABC3BC353728}" type="presOf" srcId="{99B017BA-C089-42B9-8425-FECD953618CB}" destId="{76B19C8D-F984-4A51-96D0-AFABE1FD39C7}" srcOrd="0" destOrd="2" presId="urn:microsoft.com/office/officeart/2005/8/layout/hList1"/>
    <dgm:cxn modelId="{51454276-2256-4E20-9F15-DD77CB40A332}" srcId="{8F608EBB-09C2-42AD-A49C-DC70F5951C42}" destId="{E10C7E31-68D5-4DDF-B1A4-40FD0F24DA4A}" srcOrd="1" destOrd="0" parTransId="{9EECC96C-7B8A-4B51-A33A-AA8B14AFBDD2}" sibTransId="{96049720-1E99-479D-9138-3B4C41AEF11A}"/>
    <dgm:cxn modelId="{15FF6478-4F55-4AF4-9234-D67DA825363E}" srcId="{D47D1AF7-713A-4E1C-B897-C22D8F87E344}" destId="{4EEC344E-3AB2-4066-98B9-317AE6F6C59B}" srcOrd="3" destOrd="0" parTransId="{4D4B1A2A-2AB7-40CD-BB31-6929174CE3A6}" sibTransId="{BD97A5FD-2529-40E9-AD1B-7106B22A3ABB}"/>
    <dgm:cxn modelId="{D8738A78-E289-4047-82E3-75C6C189F677}" srcId="{1B0D8157-C185-4865-B0CC-BB5BC248A212}" destId="{6EF900D7-E3BD-499A-BDB2-76A2205CC9E0}" srcOrd="1" destOrd="0" parTransId="{DFB3B17A-F00A-4F18-91AC-58BE738EE248}" sibTransId="{320ABCCC-0DFF-48BF-8DED-6F52897C7E55}"/>
    <dgm:cxn modelId="{6A165F79-F60C-4B0E-8148-57B72DD20C20}" srcId="{D47D1AF7-713A-4E1C-B897-C22D8F87E344}" destId="{782B5FBF-41F3-400E-B12D-41AFB3B7EB36}" srcOrd="6" destOrd="0" parTransId="{7D95EA0C-3737-48A2-93F8-F4E0224AF327}" sibTransId="{7353C056-B377-4187-AE26-6EB34BEA3C9A}"/>
    <dgm:cxn modelId="{EDA05F59-231C-4A98-9B40-5F21CCAA525B}" type="presOf" srcId="{AFBC5A92-770F-41DB-A23A-AC4F9D0D633B}" destId="{D0B20D53-8EC7-407A-A6C2-5187F0BE41D1}" srcOrd="0" destOrd="6" presId="urn:microsoft.com/office/officeart/2005/8/layout/hList1"/>
    <dgm:cxn modelId="{87F39879-0820-455A-B1FB-EB20BF03DE5A}" srcId="{BF5DC66A-024D-468D-9217-B42EE5A10C8B}" destId="{965161D3-C5C5-4E3F-A129-87B988F70A05}" srcOrd="5" destOrd="0" parTransId="{A66E2C81-D024-42B5-ABA9-D836A8EF2809}" sibTransId="{24A74FE7-FCF1-401D-931F-645DF1DC046C}"/>
    <dgm:cxn modelId="{E1D5395A-355A-4629-A4B1-178852B41C05}" srcId="{BF5DC66A-024D-468D-9217-B42EE5A10C8B}" destId="{5CCAA808-4106-4FBD-BD53-07626C5ADDFE}" srcOrd="2" destOrd="0" parTransId="{6FBA9568-8EBE-426F-B39A-60C34C1A1D3A}" sibTransId="{F278D2AB-31FA-4FDD-B54C-32B3EB3443D7}"/>
    <dgm:cxn modelId="{4B52E67D-ADEB-4538-960F-41564422CEDD}" srcId="{BF5DC66A-024D-468D-9217-B42EE5A10C8B}" destId="{2CF5C9EB-53B5-4F88-942F-4CBB2C7B92C3}" srcOrd="4" destOrd="0" parTransId="{A753791C-AEA3-4DE4-BDB1-2D13406C8859}" sibTransId="{87B136AE-7C33-4EA1-8399-6C0E2A428D2E}"/>
    <dgm:cxn modelId="{132E6A7F-2A57-496E-95DB-23D0AAC7DA52}" type="presOf" srcId="{193C64BC-78DD-4E3C-A94A-D258621AF22E}" destId="{76B19C8D-F984-4A51-96D0-AFABE1FD39C7}" srcOrd="0" destOrd="5" presId="urn:microsoft.com/office/officeart/2005/8/layout/hList1"/>
    <dgm:cxn modelId="{D3F79A83-4083-4A09-9E87-4CBD9ACEDD6B}" type="presOf" srcId="{6EF900D7-E3BD-499A-BDB2-76A2205CC9E0}" destId="{3E733ABE-2DDF-49E3-868E-95993C08F732}" srcOrd="0" destOrd="1" presId="urn:microsoft.com/office/officeart/2005/8/layout/hList1"/>
    <dgm:cxn modelId="{15165485-17DF-4C9E-8FF8-7CA8E038AE53}" type="presOf" srcId="{431441F9-ECED-49B7-B149-EFE41405D996}" destId="{DC45F58C-C2B6-4490-8D99-CBDAAE3C25FF}" srcOrd="0" destOrd="4" presId="urn:microsoft.com/office/officeart/2005/8/layout/hList1"/>
    <dgm:cxn modelId="{3650CF88-9235-4B2E-9BC0-E1E5DBB56DF9}" type="presOf" srcId="{3748F78C-ADC6-4D10-B9DB-793915ED6E28}" destId="{8AFE0F90-8C34-40C0-9369-9D4AF59A4334}" srcOrd="0" destOrd="0" presId="urn:microsoft.com/office/officeart/2005/8/layout/hList1"/>
    <dgm:cxn modelId="{40192F89-4559-416B-9679-1222130CA06C}" type="presOf" srcId="{662392C6-B1A1-40BA-9DE2-2A1C46453D17}" destId="{DC45F58C-C2B6-4490-8D99-CBDAAE3C25FF}" srcOrd="0" destOrd="0" presId="urn:microsoft.com/office/officeart/2005/8/layout/hList1"/>
    <dgm:cxn modelId="{3803958A-8574-4AAF-B0B7-EC986455C8A0}" srcId="{31CFAC28-7206-43D8-8D6A-1925EC967987}" destId="{1AE32088-D70E-4D97-A3EB-9FC569652A68}" srcOrd="1" destOrd="0" parTransId="{96DCF820-1808-482D-A383-67B1BE0B9A8B}" sibTransId="{F915D903-ACFE-4FA2-9767-7C8E85892549}"/>
    <dgm:cxn modelId="{9AD88F8B-0700-4D6E-9389-6F5539A32764}" srcId="{3748F78C-ADC6-4D10-B9DB-793915ED6E28}" destId="{1C36C357-22B3-4528-9C66-09AF8909BC42}" srcOrd="3" destOrd="0" parTransId="{0A58DC6B-2D52-4507-9C50-916D98DD3B84}" sibTransId="{4BED4A71-85BB-4ECF-A3C5-B9EBA23D4DDB}"/>
    <dgm:cxn modelId="{EC118B8D-0692-44B5-93F9-98905EE91DF0}" srcId="{1B0D8157-C185-4865-B0CC-BB5BC248A212}" destId="{33759C35-0B6E-433D-94FF-57A5FBDE9A04}" srcOrd="2" destOrd="0" parTransId="{357ECE22-6CB6-4FB5-A45F-DDE941256662}" sibTransId="{CE95F8C1-A728-42A7-A3CE-1A41F5D34F06}"/>
    <dgm:cxn modelId="{F9964E8E-A5B1-4338-985C-324D3D22A659}" srcId="{D47D1AF7-713A-4E1C-B897-C22D8F87E344}" destId="{D006C6F5-4D2D-4826-B2B6-39B5A29DE179}" srcOrd="8" destOrd="0" parTransId="{3D05B827-8985-4421-90E8-3F1FD227CC76}" sibTransId="{A80DC52B-83CD-49E3-A3CC-1960D57D0218}"/>
    <dgm:cxn modelId="{59CBE48E-3B8C-4E00-8C83-AC52A1703461}" type="presOf" srcId="{E10C7E31-68D5-4DDF-B1A4-40FD0F24DA4A}" destId="{09FA92D5-B510-4D22-87E4-A3CFC5CF56F6}" srcOrd="0" destOrd="1" presId="urn:microsoft.com/office/officeart/2005/8/layout/hList1"/>
    <dgm:cxn modelId="{DDC91F96-0A52-46E8-93A0-2D782B12FA55}" type="presOf" srcId="{E5AF5717-F6FC-4C25-BDA5-F3C0100C8BAC}" destId="{DC45F58C-C2B6-4490-8D99-CBDAAE3C25FF}" srcOrd="0" destOrd="11" presId="urn:microsoft.com/office/officeart/2005/8/layout/hList1"/>
    <dgm:cxn modelId="{644B3396-D8FA-44B2-AFD1-06F287592197}" type="presOf" srcId="{7A1984B9-1776-4D9D-91D9-533FF66A5FD1}" destId="{76B19C8D-F984-4A51-96D0-AFABE1FD39C7}" srcOrd="0" destOrd="4" presId="urn:microsoft.com/office/officeart/2005/8/layout/hList1"/>
    <dgm:cxn modelId="{AB273E9B-DE61-4823-9115-CAFE631A6C1D}" srcId="{D47D1AF7-713A-4E1C-B897-C22D8F87E344}" destId="{662392C6-B1A1-40BA-9DE2-2A1C46453D17}" srcOrd="0" destOrd="0" parTransId="{768907A3-1EE8-4BC2-B554-0B632C6AD592}" sibTransId="{FE8FDF57-9BE2-4F57-981E-2F35FB992184}"/>
    <dgm:cxn modelId="{EAFB089D-43C8-4B70-B388-A831828EFE0D}" srcId="{58205127-2B5A-4856-9627-478942B71024}" destId="{1B0D8157-C185-4865-B0CC-BB5BC248A212}" srcOrd="0" destOrd="0" parTransId="{A60612D1-E4A4-4491-8481-2F2B91B8A7F1}" sibTransId="{345DDE89-4FFA-44C7-956D-0EAB722BF873}"/>
    <dgm:cxn modelId="{90670A9E-CDC9-45D6-9270-77DEBC44E78B}" srcId="{1B0D8157-C185-4865-B0CC-BB5BC248A212}" destId="{8EA8ECC2-E311-47A3-87FD-529BCD93F9CD}" srcOrd="0" destOrd="0" parTransId="{061FD1EF-31D3-4DE0-87F0-B9701A1ED6BF}" sibTransId="{BC406D36-9422-4B5F-8595-FF9D93AD9291}"/>
    <dgm:cxn modelId="{C20874A1-5CD8-4DED-95BA-53BE43194A63}" srcId="{3748F78C-ADC6-4D10-B9DB-793915ED6E28}" destId="{7A1984B9-1776-4D9D-91D9-533FF66A5FD1}" srcOrd="4" destOrd="0" parTransId="{FAD42728-B04B-43E4-AF34-75741287758D}" sibTransId="{FDFC3193-C9A1-4018-9F67-0974209CC9B0}"/>
    <dgm:cxn modelId="{C3EC2AAE-30D6-4273-9A61-B3B5290B3BF1}" type="presOf" srcId="{8F074457-4DA5-4115-9C4F-04CAED4BCFA7}" destId="{DC45F58C-C2B6-4490-8D99-CBDAAE3C25FF}" srcOrd="0" destOrd="2" presId="urn:microsoft.com/office/officeart/2005/8/layout/hList1"/>
    <dgm:cxn modelId="{E481F5AE-023C-45A4-AA65-9EB6A26BEF38}" type="presOf" srcId="{9E9685A2-A090-4DEE-A6A9-302A66792EA3}" destId="{D0B20D53-8EC7-407A-A6C2-5187F0BE41D1}" srcOrd="0" destOrd="2" presId="urn:microsoft.com/office/officeart/2005/8/layout/hList1"/>
    <dgm:cxn modelId="{5CDD01AF-1787-4A9B-A13B-48D7A715D0CC}" srcId="{58205127-2B5A-4856-9627-478942B71024}" destId="{BF5DC66A-024D-468D-9217-B42EE5A10C8B}" srcOrd="2" destOrd="0" parTransId="{9BF186A1-A94A-439E-BE4E-A9427DE93E4C}" sibTransId="{7271FA65-968A-4E78-8A75-58DFEAD792D4}"/>
    <dgm:cxn modelId="{5798FFAF-D83A-46C1-AE50-383DC9F3CE65}" type="presOf" srcId="{B1DC80C1-824E-482D-8A1B-E9BD72E516F5}" destId="{D0B20D53-8EC7-407A-A6C2-5187F0BE41D1}" srcOrd="0" destOrd="5" presId="urn:microsoft.com/office/officeart/2005/8/layout/hList1"/>
    <dgm:cxn modelId="{A04729B0-D3E6-49A4-AF05-8EC66EB74762}" srcId="{BF5DC66A-024D-468D-9217-B42EE5A10C8B}" destId="{DFD590B7-CEDC-4DC4-84A2-4B5FD2DA181C}" srcOrd="0" destOrd="0" parTransId="{ED935684-3F2A-4E6C-B318-25A3F0985F70}" sibTransId="{6C7FE052-1631-444E-85C2-F673E202245F}"/>
    <dgm:cxn modelId="{CAE918B2-50DD-44A5-B546-E56351C6B7B7}" type="presOf" srcId="{1B0D8157-C185-4865-B0CC-BB5BC248A212}" destId="{DB40495F-4664-4FCB-B904-F64CA07F63AF}" srcOrd="0" destOrd="0" presId="urn:microsoft.com/office/officeart/2005/8/layout/hList1"/>
    <dgm:cxn modelId="{F4E718B3-FFFF-48FC-9066-B4614D675A6D}" type="presOf" srcId="{C86D201E-D6CA-4B52-8B9E-3CE20F51FE08}" destId="{76B19C8D-F984-4A51-96D0-AFABE1FD39C7}" srcOrd="0" destOrd="8" presId="urn:microsoft.com/office/officeart/2005/8/layout/hList1"/>
    <dgm:cxn modelId="{ED2F96B3-F2D3-4CC1-BF5D-1D5B137E034D}" type="presOf" srcId="{2CF5C9EB-53B5-4F88-942F-4CBB2C7B92C3}" destId="{773E41CC-F27C-40C1-83CF-1EE15F9FE27B}" srcOrd="0" destOrd="4" presId="urn:microsoft.com/office/officeart/2005/8/layout/hList1"/>
    <dgm:cxn modelId="{7CF788B8-CFA9-4F23-A701-45373B2AA1D3}" type="presOf" srcId="{4EEC344E-3AB2-4066-98B9-317AE6F6C59B}" destId="{DC45F58C-C2B6-4490-8D99-CBDAAE3C25FF}" srcOrd="0" destOrd="3" presId="urn:microsoft.com/office/officeart/2005/8/layout/hList1"/>
    <dgm:cxn modelId="{31BE23BA-F688-4D7D-BDDA-658BDBAC7637}" srcId="{3748F78C-ADC6-4D10-B9DB-793915ED6E28}" destId="{D8B5DE40-271A-4632-BA5D-5677626F1E4F}" srcOrd="7" destOrd="0" parTransId="{42175F2A-C064-45DF-9A51-55E1C5707ADE}" sibTransId="{9BA41BFB-20E9-48EC-B334-919E8F4F1725}"/>
    <dgm:cxn modelId="{4AE985BD-0297-493B-82FD-0FDF298C32DE}" type="presOf" srcId="{B00EC722-0C5E-4519-A646-800828567C03}" destId="{D0B20D53-8EC7-407A-A6C2-5187F0BE41D1}" srcOrd="0" destOrd="7" presId="urn:microsoft.com/office/officeart/2005/8/layout/hList1"/>
    <dgm:cxn modelId="{209AECC1-D474-49A7-ABB0-A4F9388618F7}" srcId="{58205127-2B5A-4856-9627-478942B71024}" destId="{8F608EBB-09C2-42AD-A49C-DC70F5951C42}" srcOrd="4" destOrd="0" parTransId="{05A43739-AF46-4ADE-9763-6398ACCD0993}" sibTransId="{FB0AE79B-3DFF-40B5-8469-9556F39C21DD}"/>
    <dgm:cxn modelId="{65468EC4-9133-4D60-B0FF-80AB791A0523}" type="presOf" srcId="{25D73870-2EF6-4511-A180-2C83F8B4A698}" destId="{DC45F58C-C2B6-4490-8D99-CBDAAE3C25FF}" srcOrd="0" destOrd="5" presId="urn:microsoft.com/office/officeart/2005/8/layout/hList1"/>
    <dgm:cxn modelId="{DD9E27C8-86AF-4ABB-AB35-C1244558576D}" srcId="{31CFAC28-7206-43D8-8D6A-1925EC967987}" destId="{A172EC69-9B32-4D6F-9C63-9FB58D86A05F}" srcOrd="3" destOrd="0" parTransId="{B2C0998D-526D-4520-BA25-4E6EC198C7FA}" sibTransId="{073B9967-8081-4CDF-8B5A-04CF93CB20CD}"/>
    <dgm:cxn modelId="{614DBCC8-F043-48E2-A64D-BF9914A77BF2}" srcId="{3748F78C-ADC6-4D10-B9DB-793915ED6E28}" destId="{C86D201E-D6CA-4B52-8B9E-3CE20F51FE08}" srcOrd="8" destOrd="0" parTransId="{D68EDB6A-557D-4323-BCFF-552D4962B304}" sibTransId="{15EEEE15-768A-4F7A-99EA-C7DF8772A57A}"/>
    <dgm:cxn modelId="{4F6D35CB-4692-4554-8D7C-808957AE3182}" type="presOf" srcId="{31CFAC28-7206-43D8-8D6A-1925EC967987}" destId="{783FADF1-91FD-4113-B1EA-545C431782E3}" srcOrd="0" destOrd="0" presId="urn:microsoft.com/office/officeart/2005/8/layout/hList1"/>
    <dgm:cxn modelId="{933DCCCB-E595-4F1A-BC66-8BCEA4743D65}" type="presOf" srcId="{4AE1DD76-8A3A-4CCD-9DE6-9FCBE8D4178C}" destId="{D0B20D53-8EC7-407A-A6C2-5187F0BE41D1}" srcOrd="0" destOrd="0" presId="urn:microsoft.com/office/officeart/2005/8/layout/hList1"/>
    <dgm:cxn modelId="{477B37CF-F985-4862-9473-63B39443AF86}" type="presOf" srcId="{DFD590B7-CEDC-4DC4-84A2-4B5FD2DA181C}" destId="{773E41CC-F27C-40C1-83CF-1EE15F9FE27B}" srcOrd="0" destOrd="0" presId="urn:microsoft.com/office/officeart/2005/8/layout/hList1"/>
    <dgm:cxn modelId="{2EE6FBCF-10FB-40C7-9E8D-5115282E848E}" type="presOf" srcId="{1C36C357-22B3-4528-9C66-09AF8909BC42}" destId="{76B19C8D-F984-4A51-96D0-AFABE1FD39C7}" srcOrd="0" destOrd="3" presId="urn:microsoft.com/office/officeart/2005/8/layout/hList1"/>
    <dgm:cxn modelId="{E7E317D0-4ACC-481B-8AF5-E839F2BC08CD}" srcId="{1B0D8157-C185-4865-B0CC-BB5BC248A212}" destId="{D50F7D1B-5776-45C4-A8E0-8384B692DCCC}" srcOrd="3" destOrd="0" parTransId="{10684875-8D3D-4002-8B47-619701530C59}" sibTransId="{4E11A0D1-3449-4380-8F54-C7EE37BC8DFC}"/>
    <dgm:cxn modelId="{B98E77D0-B57C-4F42-B6C6-C11BADFDADDF}" type="presOf" srcId="{8EA8ECC2-E311-47A3-87FD-529BCD93F9CD}" destId="{3E733ABE-2DDF-49E3-868E-95993C08F732}" srcOrd="0" destOrd="0" presId="urn:microsoft.com/office/officeart/2005/8/layout/hList1"/>
    <dgm:cxn modelId="{1DA2EDD2-8BE2-468C-8F46-7D73CD4091FE}" type="presOf" srcId="{668489F8-4D55-4EC5-8344-2355FC6A79F6}" destId="{773E41CC-F27C-40C1-83CF-1EE15F9FE27B}" srcOrd="0" destOrd="1" presId="urn:microsoft.com/office/officeart/2005/8/layout/hList1"/>
    <dgm:cxn modelId="{7715E2D9-20FD-4E30-B334-D285C3C1D779}" srcId="{58205127-2B5A-4856-9627-478942B71024}" destId="{D47D1AF7-713A-4E1C-B897-C22D8F87E344}" srcOrd="1" destOrd="0" parTransId="{122C6100-E868-49DE-A165-29036C4B583B}" sibTransId="{17FE6C2D-3CBF-4F7D-BBC3-9E4356D60465}"/>
    <dgm:cxn modelId="{B82ACCE1-6CB5-483E-B1EE-2EFD6A51B9B0}" srcId="{3748F78C-ADC6-4D10-B9DB-793915ED6E28}" destId="{99B017BA-C089-42B9-8425-FECD953618CB}" srcOrd="2" destOrd="0" parTransId="{B7A3F4BE-6453-421F-8980-880F7D4C4543}" sibTransId="{E5DCD497-F695-46D7-88D9-8BE49B130055}"/>
    <dgm:cxn modelId="{D11FDEE3-2B8A-4856-AF69-0388CCA5D17D}" srcId="{31CFAC28-7206-43D8-8D6A-1925EC967987}" destId="{AFBC5A92-770F-41DB-A23A-AC4F9D0D633B}" srcOrd="6" destOrd="0" parTransId="{A85491D9-A9E7-4059-A8BB-EA3E56DE8FA0}" sibTransId="{0D16DCC3-F234-4860-BC54-7D38CC91B233}"/>
    <dgm:cxn modelId="{6ECF98E6-CCD0-4230-B730-58DFD557DD68}" type="presOf" srcId="{F9A492C6-3145-44B1-8EAE-6DF506777B14}" destId="{76B19C8D-F984-4A51-96D0-AFABE1FD39C7}" srcOrd="0" destOrd="10" presId="urn:microsoft.com/office/officeart/2005/8/layout/hList1"/>
    <dgm:cxn modelId="{73982EE9-2A28-460C-9E7C-168DC81AD098}" type="presOf" srcId="{DFD13E78-4CBA-4335-9D4C-5A9CDA90F568}" destId="{76B19C8D-F984-4A51-96D0-AFABE1FD39C7}" srcOrd="0" destOrd="6" presId="urn:microsoft.com/office/officeart/2005/8/layout/hList1"/>
    <dgm:cxn modelId="{F295BFEC-B7C5-42C5-A159-F3B5F14277ED}" type="presOf" srcId="{5CCAA808-4106-4FBD-BD53-07626C5ADDFE}" destId="{773E41CC-F27C-40C1-83CF-1EE15F9FE27B}" srcOrd="0" destOrd="2" presId="urn:microsoft.com/office/officeart/2005/8/layout/hList1"/>
    <dgm:cxn modelId="{9606EBED-CBE9-49B8-86CE-A332A54F502E}" type="presOf" srcId="{A172EC69-9B32-4D6F-9C63-9FB58D86A05F}" destId="{D0B20D53-8EC7-407A-A6C2-5187F0BE41D1}" srcOrd="0" destOrd="3" presId="urn:microsoft.com/office/officeart/2005/8/layout/hList1"/>
    <dgm:cxn modelId="{34228DEF-B34E-43D3-8B5A-41C00642695D}" srcId="{31CFAC28-7206-43D8-8D6A-1925EC967987}" destId="{B1DC80C1-824E-482D-8A1B-E9BD72E516F5}" srcOrd="5" destOrd="0" parTransId="{B7BD89CC-4FC1-408A-A315-1281BA3A3568}" sibTransId="{7ED790F1-A8F5-45EB-A46B-811DCCD8211A}"/>
    <dgm:cxn modelId="{7F08F8F3-6465-4E6F-9DFC-091BBFD22392}" type="presOf" srcId="{B00D70BE-118C-423E-AD4C-B8AE19E398FB}" destId="{DC45F58C-C2B6-4490-8D99-CBDAAE3C25FF}" srcOrd="0" destOrd="10" presId="urn:microsoft.com/office/officeart/2005/8/layout/hList1"/>
    <dgm:cxn modelId="{6B8C02F6-F67B-49A5-8508-74E783DD7C0A}" type="presOf" srcId="{EA6915CE-2666-4517-A16D-0E7474E1C5FC}" destId="{DC45F58C-C2B6-4490-8D99-CBDAAE3C25FF}" srcOrd="0" destOrd="9" presId="urn:microsoft.com/office/officeart/2005/8/layout/hList1"/>
    <dgm:cxn modelId="{7A32F8F8-F55F-4711-A957-582A6DEFD8FD}" srcId="{1B0D8157-C185-4865-B0CC-BB5BC248A212}" destId="{F11BE5DA-830C-4694-858B-8228E79FC6CA}" srcOrd="4" destOrd="0" parTransId="{47DA782A-818A-42FA-A13E-0CC974F1F2B1}" sibTransId="{7815BDA3-0B1E-45DC-A93E-40F4BCC1DC45}"/>
    <dgm:cxn modelId="{C57F88FB-1400-486E-8BA1-43445324080A}" type="presOf" srcId="{58205127-2B5A-4856-9627-478942B71024}" destId="{B05DB4B3-07AA-44FD-9921-8AD658EC5132}" srcOrd="0" destOrd="0" presId="urn:microsoft.com/office/officeart/2005/8/layout/hList1"/>
    <dgm:cxn modelId="{464F26FF-09C2-498B-AF51-19AFA36BF1EB}" srcId="{31CFAC28-7206-43D8-8D6A-1925EC967987}" destId="{8FFD4426-9916-4708-8B1E-1D93521B1CDF}" srcOrd="8" destOrd="0" parTransId="{65D93C42-420F-4295-8B51-5784FCAED8E1}" sibTransId="{17E8C8A3-D2FA-42DD-8A1E-716DD13483A7}"/>
    <dgm:cxn modelId="{93FF9805-E5F4-4D66-92C5-69A0E4633628}" type="presParOf" srcId="{B05DB4B3-07AA-44FD-9921-8AD658EC5132}" destId="{D50F8F6D-C984-4476-8834-370E94DAD630}" srcOrd="0" destOrd="0" presId="urn:microsoft.com/office/officeart/2005/8/layout/hList1"/>
    <dgm:cxn modelId="{8C1AA4DE-9A28-4B4A-ADFF-BE92DD85ACC9}" type="presParOf" srcId="{D50F8F6D-C984-4476-8834-370E94DAD630}" destId="{DB40495F-4664-4FCB-B904-F64CA07F63AF}" srcOrd="0" destOrd="0" presId="urn:microsoft.com/office/officeart/2005/8/layout/hList1"/>
    <dgm:cxn modelId="{DA056F94-21FB-45B8-9976-6201E8F8F5C4}" type="presParOf" srcId="{D50F8F6D-C984-4476-8834-370E94DAD630}" destId="{3E733ABE-2DDF-49E3-868E-95993C08F732}" srcOrd="1" destOrd="0" presId="urn:microsoft.com/office/officeart/2005/8/layout/hList1"/>
    <dgm:cxn modelId="{E6194AB4-6012-4FC2-B3F9-905E77E5FD34}" type="presParOf" srcId="{B05DB4B3-07AA-44FD-9921-8AD658EC5132}" destId="{72DAB31A-2EC5-48BE-B028-67B626471339}" srcOrd="1" destOrd="0" presId="urn:microsoft.com/office/officeart/2005/8/layout/hList1"/>
    <dgm:cxn modelId="{AF272B97-D59F-4144-8DEA-7B640EAE86A4}" type="presParOf" srcId="{B05DB4B3-07AA-44FD-9921-8AD658EC5132}" destId="{32A88AF1-AE00-475E-8AC5-63F97B3266AF}" srcOrd="2" destOrd="0" presId="urn:microsoft.com/office/officeart/2005/8/layout/hList1"/>
    <dgm:cxn modelId="{8A3875AA-7F1D-42DA-9AC6-537ED59DA1E8}" type="presParOf" srcId="{32A88AF1-AE00-475E-8AC5-63F97B3266AF}" destId="{F27EE0F2-3BA9-4F5F-AE6F-7737EF6FDFA7}" srcOrd="0" destOrd="0" presId="urn:microsoft.com/office/officeart/2005/8/layout/hList1"/>
    <dgm:cxn modelId="{C5DE11C1-CD62-429B-9120-F0262403C578}" type="presParOf" srcId="{32A88AF1-AE00-475E-8AC5-63F97B3266AF}" destId="{DC45F58C-C2B6-4490-8D99-CBDAAE3C25FF}" srcOrd="1" destOrd="0" presId="urn:microsoft.com/office/officeart/2005/8/layout/hList1"/>
    <dgm:cxn modelId="{452B9C9D-40C9-4BC7-9235-F1E26BA9C9E2}" type="presParOf" srcId="{B05DB4B3-07AA-44FD-9921-8AD658EC5132}" destId="{DAAC01D0-07FD-4B88-924B-D2304CE90194}" srcOrd="3" destOrd="0" presId="urn:microsoft.com/office/officeart/2005/8/layout/hList1"/>
    <dgm:cxn modelId="{12CE7623-8B7C-46FE-8563-723485A7047E}" type="presParOf" srcId="{B05DB4B3-07AA-44FD-9921-8AD658EC5132}" destId="{7615FE53-1E7D-4B78-BC49-DC1F80EFFB9E}" srcOrd="4" destOrd="0" presId="urn:microsoft.com/office/officeart/2005/8/layout/hList1"/>
    <dgm:cxn modelId="{57D4DF5D-9EEA-425E-A8B3-CCFD07D2F2B7}" type="presParOf" srcId="{7615FE53-1E7D-4B78-BC49-DC1F80EFFB9E}" destId="{DD289BEB-9823-456E-9C6C-A2EFF88D8D26}" srcOrd="0" destOrd="0" presId="urn:microsoft.com/office/officeart/2005/8/layout/hList1"/>
    <dgm:cxn modelId="{9DD917BF-AADA-43C1-AD9A-89B9CF091F5B}" type="presParOf" srcId="{7615FE53-1E7D-4B78-BC49-DC1F80EFFB9E}" destId="{773E41CC-F27C-40C1-83CF-1EE15F9FE27B}" srcOrd="1" destOrd="0" presId="urn:microsoft.com/office/officeart/2005/8/layout/hList1"/>
    <dgm:cxn modelId="{045109FE-3E84-4244-BDF2-B4CC98EA64B2}" type="presParOf" srcId="{B05DB4B3-07AA-44FD-9921-8AD658EC5132}" destId="{854EAB87-9F91-4060-BA6A-3273AB32CDC6}" srcOrd="5" destOrd="0" presId="urn:microsoft.com/office/officeart/2005/8/layout/hList1"/>
    <dgm:cxn modelId="{BC6D14B9-A594-4122-B6D3-3F27D4E35A98}" type="presParOf" srcId="{B05DB4B3-07AA-44FD-9921-8AD658EC5132}" destId="{E1ECC4A4-D0FC-4A06-AD51-38248C54E67F}" srcOrd="6" destOrd="0" presId="urn:microsoft.com/office/officeart/2005/8/layout/hList1"/>
    <dgm:cxn modelId="{52C80ED0-552A-456E-8080-C48FF41E0727}" type="presParOf" srcId="{E1ECC4A4-D0FC-4A06-AD51-38248C54E67F}" destId="{783FADF1-91FD-4113-B1EA-545C431782E3}" srcOrd="0" destOrd="0" presId="urn:microsoft.com/office/officeart/2005/8/layout/hList1"/>
    <dgm:cxn modelId="{FE1E321B-EDE3-450B-8E7C-6FBD34655FC9}" type="presParOf" srcId="{E1ECC4A4-D0FC-4A06-AD51-38248C54E67F}" destId="{D0B20D53-8EC7-407A-A6C2-5187F0BE41D1}" srcOrd="1" destOrd="0" presId="urn:microsoft.com/office/officeart/2005/8/layout/hList1"/>
    <dgm:cxn modelId="{7B93B6E8-75FC-4B42-BF7D-AB174BC89FD6}" type="presParOf" srcId="{B05DB4B3-07AA-44FD-9921-8AD658EC5132}" destId="{0B337C2B-E783-4413-A651-20DDF9DDD8FD}" srcOrd="7" destOrd="0" presId="urn:microsoft.com/office/officeart/2005/8/layout/hList1"/>
    <dgm:cxn modelId="{B8678B1A-E008-4385-93C0-44F62F3275AE}" type="presParOf" srcId="{B05DB4B3-07AA-44FD-9921-8AD658EC5132}" destId="{E62D2B96-CD02-4ABD-A203-68580FBFF59B}" srcOrd="8" destOrd="0" presId="urn:microsoft.com/office/officeart/2005/8/layout/hList1"/>
    <dgm:cxn modelId="{AC111DA6-98E1-4971-9BE5-88C940B12891}" type="presParOf" srcId="{E62D2B96-CD02-4ABD-A203-68580FBFF59B}" destId="{B36DF429-F555-4423-B7A2-410DC4610E2F}" srcOrd="0" destOrd="0" presId="urn:microsoft.com/office/officeart/2005/8/layout/hList1"/>
    <dgm:cxn modelId="{125B60FF-FB93-43B4-834F-57EBC4A4C880}" type="presParOf" srcId="{E62D2B96-CD02-4ABD-A203-68580FBFF59B}" destId="{09FA92D5-B510-4D22-87E4-A3CFC5CF56F6}" srcOrd="1" destOrd="0" presId="urn:microsoft.com/office/officeart/2005/8/layout/hList1"/>
    <dgm:cxn modelId="{162152B2-13C4-4C95-B48E-408BFCC729F0}" type="presParOf" srcId="{B05DB4B3-07AA-44FD-9921-8AD658EC5132}" destId="{5D1219AF-56A5-44E9-B7A5-F7373E8A53DF}" srcOrd="9" destOrd="0" presId="urn:microsoft.com/office/officeart/2005/8/layout/hList1"/>
    <dgm:cxn modelId="{F6D209BD-A21F-463A-806C-C2E0D4B5D3FA}" type="presParOf" srcId="{B05DB4B3-07AA-44FD-9921-8AD658EC5132}" destId="{5E073B58-E191-4CC4-A0E0-D36476333A59}" srcOrd="10" destOrd="0" presId="urn:microsoft.com/office/officeart/2005/8/layout/hList1"/>
    <dgm:cxn modelId="{4DE55020-59F6-4FF5-A2E2-DDF3D7E179FB}" type="presParOf" srcId="{5E073B58-E191-4CC4-A0E0-D36476333A59}" destId="{8AFE0F90-8C34-40C0-9369-9D4AF59A4334}" srcOrd="0" destOrd="0" presId="urn:microsoft.com/office/officeart/2005/8/layout/hList1"/>
    <dgm:cxn modelId="{E4A9717C-3CAE-4B44-9D0C-D2AB2531AA01}" type="presParOf" srcId="{5E073B58-E191-4CC4-A0E0-D36476333A59}" destId="{76B19C8D-F984-4A51-96D0-AFABE1FD39C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516658-BF17-4F67-A1DB-DAA1BA9D8C84}">
      <dsp:nvSpPr>
        <dsp:cNvPr id="0" name=""/>
        <dsp:cNvSpPr/>
      </dsp:nvSpPr>
      <dsp:spPr>
        <a:xfrm>
          <a:off x="0" y="552"/>
          <a:ext cx="53848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F2C288-7360-4E07-84B7-0B3F73C35491}">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329288-90E6-44D5-B633-20A41A3FCB64}">
      <dsp:nvSpPr>
        <dsp:cNvPr id="0" name=""/>
        <dsp:cNvSpPr/>
      </dsp:nvSpPr>
      <dsp:spPr>
        <a:xfrm>
          <a:off x="1493203" y="552"/>
          <a:ext cx="3891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711200">
            <a:lnSpc>
              <a:spcPct val="100000"/>
            </a:lnSpc>
            <a:spcBef>
              <a:spcPct val="0"/>
            </a:spcBef>
            <a:spcAft>
              <a:spcPct val="35000"/>
            </a:spcAft>
            <a:buNone/>
          </a:pPr>
          <a:r>
            <a:rPr lang="en-GB" sz="1600" kern="1200"/>
            <a:t>The Deputy Prime Minister’s Office led enactment/strengthening of legislature, policies and plans to protect children</a:t>
          </a:r>
          <a:endParaRPr lang="en-US" sz="1600" kern="1200"/>
        </a:p>
      </dsp:txBody>
      <dsp:txXfrm>
        <a:off x="1493203" y="552"/>
        <a:ext cx="3891596" cy="1292816"/>
      </dsp:txXfrm>
    </dsp:sp>
    <dsp:sp modelId="{1EA37D58-CEF6-436F-9350-9F5F0B3C7ED4}">
      <dsp:nvSpPr>
        <dsp:cNvPr id="0" name=""/>
        <dsp:cNvSpPr/>
      </dsp:nvSpPr>
      <dsp:spPr>
        <a:xfrm>
          <a:off x="0" y="1616573"/>
          <a:ext cx="53848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FB396F-4353-42E3-8654-00853FF0B7ED}">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DADF1D-6326-450B-9E66-AFBBC29FA384}">
      <dsp:nvSpPr>
        <dsp:cNvPr id="0" name=""/>
        <dsp:cNvSpPr/>
      </dsp:nvSpPr>
      <dsp:spPr>
        <a:xfrm>
          <a:off x="1493203" y="1616573"/>
          <a:ext cx="3891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711200">
            <a:lnSpc>
              <a:spcPct val="100000"/>
            </a:lnSpc>
            <a:spcBef>
              <a:spcPct val="0"/>
            </a:spcBef>
            <a:spcAft>
              <a:spcPct val="35000"/>
            </a:spcAft>
            <a:buNone/>
          </a:pPr>
          <a:r>
            <a:rPr lang="en-GB" sz="1600" kern="1200"/>
            <a:t>National sensitization, community education, law enforcement  </a:t>
          </a:r>
          <a:endParaRPr lang="en-US" sz="1600" kern="1200"/>
        </a:p>
      </dsp:txBody>
      <dsp:txXfrm>
        <a:off x="1493203" y="1616573"/>
        <a:ext cx="3891596" cy="1292816"/>
      </dsp:txXfrm>
    </dsp:sp>
    <dsp:sp modelId="{7D6CFD34-1565-4B93-9221-56594D26FB61}">
      <dsp:nvSpPr>
        <dsp:cNvPr id="0" name=""/>
        <dsp:cNvSpPr/>
      </dsp:nvSpPr>
      <dsp:spPr>
        <a:xfrm>
          <a:off x="0" y="3232593"/>
          <a:ext cx="53848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C5B38F-B67E-47F3-91E5-7543877BE816}">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5470668-1839-4A27-8D23-E2EA0BEC3360}">
      <dsp:nvSpPr>
        <dsp:cNvPr id="0" name=""/>
        <dsp:cNvSpPr/>
      </dsp:nvSpPr>
      <dsp:spPr>
        <a:xfrm>
          <a:off x="1493203" y="3232593"/>
          <a:ext cx="3891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711200">
            <a:lnSpc>
              <a:spcPct val="100000"/>
            </a:lnSpc>
            <a:spcBef>
              <a:spcPct val="0"/>
            </a:spcBef>
            <a:spcAft>
              <a:spcPct val="35000"/>
            </a:spcAft>
            <a:buNone/>
          </a:pPr>
          <a:r>
            <a:rPr lang="en-GB" sz="1600" kern="1200"/>
            <a:t>Strategic partnerships with development partners work together to respond to the survey findings and secure resources for those responses.</a:t>
          </a:r>
          <a:endParaRPr lang="en-US" sz="1600" kern="1200">
            <a:solidFill>
              <a:srgbClr val="FF0000"/>
            </a:solidFill>
          </a:endParaRPr>
        </a:p>
      </dsp:txBody>
      <dsp:txXfrm>
        <a:off x="1493203" y="3232593"/>
        <a:ext cx="3891596" cy="1292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421D6-7106-40E8-A041-83C5FB98551C}">
      <dsp:nvSpPr>
        <dsp:cNvPr id="0" name=""/>
        <dsp:cNvSpPr/>
      </dsp:nvSpPr>
      <dsp:spPr>
        <a:xfrm rot="5400000">
          <a:off x="-151190" y="153535"/>
          <a:ext cx="1007938" cy="705556"/>
        </a:xfrm>
        <a:prstGeom prst="chevron">
          <a:avLst/>
        </a:prstGeom>
        <a:solidFill>
          <a:schemeClr val="accent1">
            <a:shade val="8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b="1" kern="1200"/>
            <a:t>2009</a:t>
          </a:r>
          <a:endParaRPr lang="en-ZA" sz="1900" b="1" kern="1200"/>
        </a:p>
      </dsp:txBody>
      <dsp:txXfrm rot="-5400000">
        <a:off x="1" y="355122"/>
        <a:ext cx="705556" cy="302382"/>
      </dsp:txXfrm>
    </dsp:sp>
    <dsp:sp modelId="{A20EC34C-35CC-4636-B9EA-9C2311C1204E}">
      <dsp:nvSpPr>
        <dsp:cNvPr id="0" name=""/>
        <dsp:cNvSpPr/>
      </dsp:nvSpPr>
      <dsp:spPr>
        <a:xfrm rot="5400000">
          <a:off x="2946197" y="-2238295"/>
          <a:ext cx="655160" cy="5136441"/>
        </a:xfrm>
        <a:prstGeom prst="round2SameRect">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lrTx/>
            <a:buSzTx/>
            <a:buFont typeface="Arial" charset="0"/>
            <a:buChar char="•"/>
          </a:pPr>
          <a:r>
            <a:rPr kumimoji="0" lang="en-GB" sz="1800" b="0" i="0" u="none" strike="noStrike" kern="1200" cap="none" spc="0" normalizeH="0" baseline="0" noProof="0">
              <a:ln/>
              <a:effectLst/>
              <a:uLnTx/>
              <a:uFillTx/>
              <a:latin typeface="+mn-lt"/>
              <a:ea typeface="+mn-ea"/>
              <a:cs typeface="+mn-cs"/>
            </a:rPr>
            <a:t>National Children Policy </a:t>
          </a:r>
          <a:endParaRPr lang="en-ZA" sz="1800" kern="1200"/>
        </a:p>
        <a:p>
          <a:pPr marL="171450" lvl="1" indent="-171450" algn="l" defTabSz="800100">
            <a:lnSpc>
              <a:spcPct val="90000"/>
            </a:lnSpc>
            <a:spcBef>
              <a:spcPct val="0"/>
            </a:spcBef>
            <a:spcAft>
              <a:spcPct val="15000"/>
            </a:spcAft>
            <a:buChar char="•"/>
          </a:pPr>
          <a:r>
            <a:rPr kumimoji="0" lang="en-GB" sz="1800" b="0" i="0" u="none" strike="noStrike" kern="1200" cap="none" spc="0" normalizeH="0" baseline="0" noProof="0">
              <a:ln/>
              <a:effectLst/>
              <a:uLnTx/>
              <a:uFillTx/>
              <a:latin typeface="+mn-lt"/>
              <a:ea typeface="+mn-ea"/>
              <a:cs typeface="+mn-cs"/>
            </a:rPr>
            <a:t>National Violence Strategy 2023</a:t>
          </a:r>
        </a:p>
      </dsp:txBody>
      <dsp:txXfrm rot="-5400000">
        <a:off x="705557" y="34327"/>
        <a:ext cx="5104459" cy="591196"/>
      </dsp:txXfrm>
    </dsp:sp>
    <dsp:sp modelId="{545F9AEA-C1C9-4992-B468-8F1338FB3E82}">
      <dsp:nvSpPr>
        <dsp:cNvPr id="0" name=""/>
        <dsp:cNvSpPr/>
      </dsp:nvSpPr>
      <dsp:spPr>
        <a:xfrm rot="5400000">
          <a:off x="-151190" y="1043378"/>
          <a:ext cx="1007938" cy="705556"/>
        </a:xfrm>
        <a:prstGeom prst="chevron">
          <a:avLst/>
        </a:prstGeom>
        <a:solidFill>
          <a:schemeClr val="accent1">
            <a:shade val="80000"/>
            <a:hueOff val="76561"/>
            <a:satOff val="-1098"/>
            <a:lumOff val="6404"/>
            <a:alphaOff val="0"/>
          </a:schemeClr>
        </a:solidFill>
        <a:ln w="25400" cap="flat" cmpd="sng" algn="ctr">
          <a:solidFill>
            <a:schemeClr val="accent1">
              <a:shade val="80000"/>
              <a:hueOff val="76561"/>
              <a:satOff val="-1098"/>
              <a:lumOff val="640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b="1" kern="1200"/>
            <a:t>2011</a:t>
          </a:r>
          <a:endParaRPr lang="en-ZA" sz="1900" b="1" kern="1200"/>
        </a:p>
      </dsp:txBody>
      <dsp:txXfrm rot="-5400000">
        <a:off x="1" y="1244965"/>
        <a:ext cx="705556" cy="302382"/>
      </dsp:txXfrm>
    </dsp:sp>
    <dsp:sp modelId="{35AF7ABC-88DD-4BAB-B6C8-DE48726E10C5}">
      <dsp:nvSpPr>
        <dsp:cNvPr id="0" name=""/>
        <dsp:cNvSpPr/>
      </dsp:nvSpPr>
      <dsp:spPr>
        <a:xfrm rot="5400000">
          <a:off x="2946197" y="-1348452"/>
          <a:ext cx="655160" cy="5136441"/>
        </a:xfrm>
        <a:prstGeom prst="round2SameRect">
          <a:avLst/>
        </a:prstGeom>
        <a:solidFill>
          <a:schemeClr val="lt1">
            <a:alpha val="90000"/>
            <a:hueOff val="0"/>
            <a:satOff val="0"/>
            <a:lumOff val="0"/>
            <a:alphaOff val="0"/>
          </a:schemeClr>
        </a:solidFill>
        <a:ln w="25400" cap="flat" cmpd="sng" algn="ctr">
          <a:solidFill>
            <a:schemeClr val="accent1">
              <a:shade val="80000"/>
              <a:hueOff val="76561"/>
              <a:satOff val="-1098"/>
              <a:lumOff val="64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a:t>National Plan for Action for Children 2011-2015</a:t>
          </a:r>
          <a:endParaRPr lang="en-ZA" sz="1800" kern="1200"/>
        </a:p>
      </dsp:txBody>
      <dsp:txXfrm rot="-5400000">
        <a:off x="705557" y="924170"/>
        <a:ext cx="5104459" cy="591196"/>
      </dsp:txXfrm>
    </dsp:sp>
    <dsp:sp modelId="{6C207646-DB65-4BEF-93D9-9D8FFBD665BF}">
      <dsp:nvSpPr>
        <dsp:cNvPr id="0" name=""/>
        <dsp:cNvSpPr/>
      </dsp:nvSpPr>
      <dsp:spPr>
        <a:xfrm rot="5400000">
          <a:off x="-151190" y="1933221"/>
          <a:ext cx="1007938" cy="705556"/>
        </a:xfrm>
        <a:prstGeom prst="chevron">
          <a:avLst/>
        </a:prstGeom>
        <a:solidFill>
          <a:schemeClr val="accent1">
            <a:shade val="80000"/>
            <a:hueOff val="153123"/>
            <a:satOff val="-2196"/>
            <a:lumOff val="12807"/>
            <a:alphaOff val="0"/>
          </a:schemeClr>
        </a:solidFill>
        <a:ln w="25400" cap="flat" cmpd="sng" algn="ctr">
          <a:solidFill>
            <a:schemeClr val="accent1">
              <a:shade val="80000"/>
              <a:hueOff val="153123"/>
              <a:satOff val="-2196"/>
              <a:lumOff val="1280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b="1" kern="1200"/>
            <a:t>2012</a:t>
          </a:r>
          <a:endParaRPr lang="en-ZA" sz="1900" b="1" kern="1200"/>
        </a:p>
      </dsp:txBody>
      <dsp:txXfrm rot="-5400000">
        <a:off x="1" y="2134808"/>
        <a:ext cx="705556" cy="302382"/>
      </dsp:txXfrm>
    </dsp:sp>
    <dsp:sp modelId="{FBDD94DD-90FF-4966-8213-10707AEE53B6}">
      <dsp:nvSpPr>
        <dsp:cNvPr id="0" name=""/>
        <dsp:cNvSpPr/>
      </dsp:nvSpPr>
      <dsp:spPr>
        <a:xfrm rot="5400000">
          <a:off x="2946197" y="-458609"/>
          <a:ext cx="655160" cy="5136441"/>
        </a:xfrm>
        <a:prstGeom prst="round2SameRect">
          <a:avLst/>
        </a:prstGeom>
        <a:solidFill>
          <a:schemeClr val="lt1">
            <a:alpha val="90000"/>
            <a:hueOff val="0"/>
            <a:satOff val="0"/>
            <a:lumOff val="0"/>
            <a:alphaOff val="0"/>
          </a:schemeClr>
        </a:solidFill>
        <a:ln w="25400" cap="flat" cmpd="sng" algn="ctr">
          <a:solidFill>
            <a:schemeClr val="accent1">
              <a:shade val="80000"/>
              <a:hueOff val="153123"/>
              <a:satOff val="-2196"/>
              <a:lumOff val="128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a:t>Child Protection and Welfare Act </a:t>
          </a:r>
          <a:endParaRPr lang="en-ZA" sz="1800" kern="1200"/>
        </a:p>
      </dsp:txBody>
      <dsp:txXfrm rot="-5400000">
        <a:off x="705557" y="1814013"/>
        <a:ext cx="5104459" cy="591196"/>
      </dsp:txXfrm>
    </dsp:sp>
    <dsp:sp modelId="{482DE5A8-1ED9-489E-8DB1-BEFAFF590794}">
      <dsp:nvSpPr>
        <dsp:cNvPr id="0" name=""/>
        <dsp:cNvSpPr/>
      </dsp:nvSpPr>
      <dsp:spPr>
        <a:xfrm rot="5400000">
          <a:off x="-151190" y="2823064"/>
          <a:ext cx="1007938" cy="705556"/>
        </a:xfrm>
        <a:prstGeom prst="chevron">
          <a:avLst/>
        </a:prstGeom>
        <a:solidFill>
          <a:schemeClr val="accent1">
            <a:shade val="80000"/>
            <a:hueOff val="229684"/>
            <a:satOff val="-3294"/>
            <a:lumOff val="19211"/>
            <a:alphaOff val="0"/>
          </a:schemeClr>
        </a:solidFill>
        <a:ln w="25400" cap="flat" cmpd="sng" algn="ctr">
          <a:solidFill>
            <a:schemeClr val="accent1">
              <a:shade val="80000"/>
              <a:hueOff val="229684"/>
              <a:satOff val="-3294"/>
              <a:lumOff val="1921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b="1" kern="1200"/>
            <a:t>2018</a:t>
          </a:r>
          <a:endParaRPr lang="en-ZA" sz="1900" b="1" kern="1200"/>
        </a:p>
      </dsp:txBody>
      <dsp:txXfrm rot="-5400000">
        <a:off x="1" y="3024651"/>
        <a:ext cx="705556" cy="302382"/>
      </dsp:txXfrm>
    </dsp:sp>
    <dsp:sp modelId="{23C2FFB1-266B-4FE9-A9CD-2687F170EB31}">
      <dsp:nvSpPr>
        <dsp:cNvPr id="0" name=""/>
        <dsp:cNvSpPr/>
      </dsp:nvSpPr>
      <dsp:spPr>
        <a:xfrm rot="5400000">
          <a:off x="2946197" y="431233"/>
          <a:ext cx="655160" cy="5136441"/>
        </a:xfrm>
        <a:prstGeom prst="round2SameRect">
          <a:avLst/>
        </a:prstGeom>
        <a:solidFill>
          <a:schemeClr val="lt1">
            <a:alpha val="90000"/>
            <a:hueOff val="0"/>
            <a:satOff val="0"/>
            <a:lumOff val="0"/>
            <a:alphaOff val="0"/>
          </a:schemeClr>
        </a:solidFill>
        <a:ln w="25400" cap="flat" cmpd="sng" algn="ctr">
          <a:solidFill>
            <a:schemeClr val="accent1">
              <a:shade val="80000"/>
              <a:hueOff val="229684"/>
              <a:satOff val="-3294"/>
              <a:lumOff val="192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a:t>Sexual Offences and Domestic Violence Act (SODV)</a:t>
          </a:r>
          <a:endParaRPr lang="en-ZA" sz="1800" kern="1200"/>
        </a:p>
        <a:p>
          <a:pPr marL="171450" lvl="1" indent="-171450" algn="l" defTabSz="800100">
            <a:lnSpc>
              <a:spcPct val="90000"/>
            </a:lnSpc>
            <a:spcBef>
              <a:spcPct val="0"/>
            </a:spcBef>
            <a:spcAft>
              <a:spcPct val="15000"/>
            </a:spcAft>
            <a:buChar char="•"/>
          </a:pPr>
          <a:r>
            <a:rPr lang="en-GB" sz="1800" kern="1200"/>
            <a:t>Person with disability Act </a:t>
          </a:r>
          <a:endParaRPr lang="en-ZA" sz="1800" kern="1200"/>
        </a:p>
      </dsp:txBody>
      <dsp:txXfrm rot="-5400000">
        <a:off x="705557" y="2703855"/>
        <a:ext cx="5104459" cy="591196"/>
      </dsp:txXfrm>
    </dsp:sp>
    <dsp:sp modelId="{7FDD3910-3064-41D7-9B3B-E4A322FF9B23}">
      <dsp:nvSpPr>
        <dsp:cNvPr id="0" name=""/>
        <dsp:cNvSpPr/>
      </dsp:nvSpPr>
      <dsp:spPr>
        <a:xfrm rot="5400000">
          <a:off x="-151190" y="3712907"/>
          <a:ext cx="1007938" cy="705556"/>
        </a:xfrm>
        <a:prstGeom prst="chevron">
          <a:avLst/>
        </a:prstGeom>
        <a:solidFill>
          <a:schemeClr val="accent1">
            <a:shade val="80000"/>
            <a:hueOff val="306246"/>
            <a:satOff val="-4392"/>
            <a:lumOff val="25615"/>
            <a:alphaOff val="0"/>
          </a:schemeClr>
        </a:solidFill>
        <a:ln w="25400" cap="flat" cmpd="sng" algn="ctr">
          <a:solidFill>
            <a:schemeClr val="accent1">
              <a:shade val="80000"/>
              <a:hueOff val="306246"/>
              <a:satOff val="-4392"/>
              <a:lumOff val="256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b="1" kern="1200"/>
            <a:t>2023</a:t>
          </a:r>
          <a:endParaRPr lang="en-ZA" sz="1900" b="1" kern="1200"/>
        </a:p>
      </dsp:txBody>
      <dsp:txXfrm rot="-5400000">
        <a:off x="1" y="3914494"/>
        <a:ext cx="705556" cy="302382"/>
      </dsp:txXfrm>
    </dsp:sp>
    <dsp:sp modelId="{F85E3BD2-B296-4702-A62D-A1574789231C}">
      <dsp:nvSpPr>
        <dsp:cNvPr id="0" name=""/>
        <dsp:cNvSpPr/>
      </dsp:nvSpPr>
      <dsp:spPr>
        <a:xfrm rot="5400000">
          <a:off x="2946197" y="1321076"/>
          <a:ext cx="655160" cy="5136441"/>
        </a:xfrm>
        <a:prstGeom prst="round2SameRect">
          <a:avLst/>
        </a:prstGeom>
        <a:solidFill>
          <a:schemeClr val="lt1">
            <a:alpha val="90000"/>
            <a:hueOff val="0"/>
            <a:satOff val="0"/>
            <a:lumOff val="0"/>
            <a:alphaOff val="0"/>
          </a:schemeClr>
        </a:solidFill>
        <a:ln w="25400" cap="flat" cmpd="sng" algn="ctr">
          <a:solidFill>
            <a:schemeClr val="accent1">
              <a:shade val="80000"/>
              <a:hueOff val="306246"/>
              <a:satOff val="-4392"/>
              <a:lumOff val="256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a:t>National Plan for Action for Children 2023-2027</a:t>
          </a:r>
          <a:endParaRPr lang="en-ZA" sz="1800" kern="1200"/>
        </a:p>
        <a:p>
          <a:pPr marL="171450" lvl="1" indent="-171450" algn="l" defTabSz="800100">
            <a:lnSpc>
              <a:spcPct val="90000"/>
            </a:lnSpc>
            <a:spcBef>
              <a:spcPct val="0"/>
            </a:spcBef>
            <a:spcAft>
              <a:spcPct val="15000"/>
            </a:spcAft>
            <a:buChar char="•"/>
          </a:pPr>
          <a:r>
            <a:rPr lang="en-GB" sz="1800" kern="1200"/>
            <a:t>National Violence Strategy 2023-2027</a:t>
          </a:r>
          <a:endParaRPr lang="en-ZA" sz="1800" kern="1200"/>
        </a:p>
      </dsp:txBody>
      <dsp:txXfrm rot="-5400000">
        <a:off x="705557" y="3593698"/>
        <a:ext cx="5104459" cy="5911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84CEA-1B7F-4263-A903-C19A31FD43F5}">
      <dsp:nvSpPr>
        <dsp:cNvPr id="0" name=""/>
        <dsp:cNvSpPr/>
      </dsp:nvSpPr>
      <dsp:spPr>
        <a:xfrm>
          <a:off x="1189676" y="0"/>
          <a:ext cx="4955539" cy="763501"/>
        </a:xfrm>
        <a:prstGeom prst="rect">
          <a:avLst/>
        </a:prstGeom>
        <a:solidFill>
          <a:srgbClr val="4BACC6">
            <a:tint val="40000"/>
            <a:alpha val="90000"/>
            <a:hueOff val="0"/>
            <a:satOff val="0"/>
            <a:lumOff val="0"/>
            <a:alphaOff val="0"/>
          </a:srgbClr>
        </a:solidFill>
        <a:ln w="9525" cap="flat" cmpd="sng" algn="ctr">
          <a:solidFill>
            <a:srgbClr val="4BACC6">
              <a:tint val="40000"/>
              <a:alpha val="9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151" tIns="193929" rIns="96151" bIns="193929" numCol="1" spcCol="1270" anchor="ctr" anchorCtr="0">
          <a:noAutofit/>
        </a:bodyPr>
        <a:lstStyle/>
        <a:p>
          <a:pPr marL="0" lvl="0" indent="0" algn="l" defTabSz="711200">
            <a:lnSpc>
              <a:spcPct val="90000"/>
            </a:lnSpc>
            <a:spcBef>
              <a:spcPct val="0"/>
            </a:spcBef>
            <a:spcAft>
              <a:spcPct val="35000"/>
            </a:spcAft>
            <a:buNone/>
          </a:pPr>
          <a:r>
            <a:rPr lang="en-US" sz="1600" b="0" kern="1200">
              <a:solidFill>
                <a:sysClr val="windowText" lastClr="000000">
                  <a:hueOff val="0"/>
                  <a:satOff val="0"/>
                  <a:lumOff val="0"/>
                  <a:alphaOff val="0"/>
                </a:sysClr>
              </a:solidFill>
              <a:latin typeface="Calibri"/>
              <a:ea typeface="+mn-ea"/>
              <a:cs typeface="+mn-cs"/>
            </a:rPr>
            <a:t>Magnitude and nature of violence against children </a:t>
          </a:r>
        </a:p>
        <a:p>
          <a:pPr marL="0" lvl="0" indent="0" algn="l" defTabSz="711200">
            <a:lnSpc>
              <a:spcPct val="90000"/>
            </a:lnSpc>
            <a:spcBef>
              <a:spcPct val="0"/>
            </a:spcBef>
            <a:spcAft>
              <a:spcPct val="35000"/>
            </a:spcAft>
            <a:buNone/>
          </a:pPr>
          <a:r>
            <a:rPr lang="en-US" sz="1200" kern="1200">
              <a:solidFill>
                <a:sysClr val="windowText" lastClr="000000">
                  <a:hueOff val="0"/>
                  <a:satOff val="0"/>
                  <a:lumOff val="0"/>
                  <a:alphaOff val="0"/>
                </a:sysClr>
              </a:solidFill>
              <a:latin typeface="Calibri"/>
              <a:ea typeface="+mn-ea"/>
              <a:cs typeface="+mn-cs"/>
            </a:rPr>
            <a:t>Physical, Sexual, Emotional</a:t>
          </a:r>
          <a:endParaRPr lang="en-US" sz="1200" b="0" kern="1200">
            <a:solidFill>
              <a:sysClr val="windowText" lastClr="000000">
                <a:hueOff val="0"/>
                <a:satOff val="0"/>
                <a:lumOff val="0"/>
                <a:alphaOff val="0"/>
              </a:sysClr>
            </a:solidFill>
            <a:latin typeface="Calibri"/>
            <a:ea typeface="+mn-ea"/>
            <a:cs typeface="+mn-cs"/>
          </a:endParaRPr>
        </a:p>
      </dsp:txBody>
      <dsp:txXfrm>
        <a:off x="1189676" y="0"/>
        <a:ext cx="4955539" cy="763501"/>
      </dsp:txXfrm>
    </dsp:sp>
    <dsp:sp modelId="{8C5630CA-6D4A-4373-A4DD-B1A16C67EDCC}">
      <dsp:nvSpPr>
        <dsp:cNvPr id="0" name=""/>
        <dsp:cNvSpPr/>
      </dsp:nvSpPr>
      <dsp:spPr>
        <a:xfrm>
          <a:off x="0" y="587"/>
          <a:ext cx="1238884" cy="763501"/>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5558" tIns="75417" rIns="65558" bIns="75417"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1F497D"/>
              </a:solidFill>
              <a:latin typeface="Calibri"/>
              <a:ea typeface="+mn-ea"/>
              <a:cs typeface="Arial" panose="020B0604020202020204" pitchFamily="34" charset="0"/>
            </a:rPr>
            <a:t>Describe</a:t>
          </a:r>
        </a:p>
      </dsp:txBody>
      <dsp:txXfrm>
        <a:off x="0" y="587"/>
        <a:ext cx="1238884" cy="763501"/>
      </dsp:txXfrm>
    </dsp:sp>
    <dsp:sp modelId="{24706FF6-9BB2-46E9-A52E-BC4E72109B72}">
      <dsp:nvSpPr>
        <dsp:cNvPr id="0" name=""/>
        <dsp:cNvSpPr/>
      </dsp:nvSpPr>
      <dsp:spPr>
        <a:xfrm>
          <a:off x="1224030" y="809899"/>
          <a:ext cx="4955539" cy="763501"/>
        </a:xfrm>
        <a:prstGeom prst="rect">
          <a:avLst/>
        </a:prstGeom>
        <a:solidFill>
          <a:srgbClr val="4BACC6">
            <a:tint val="40000"/>
            <a:alpha val="90000"/>
            <a:hueOff val="-2148096"/>
            <a:satOff val="9651"/>
            <a:lumOff val="663"/>
            <a:alphaOff val="0"/>
          </a:srgbClr>
        </a:solidFill>
        <a:ln w="9525" cap="flat" cmpd="sng" algn="ctr">
          <a:solidFill>
            <a:srgbClr val="4BACC6">
              <a:tint val="40000"/>
              <a:alpha val="90000"/>
              <a:hueOff val="-2148096"/>
              <a:satOff val="9651"/>
              <a:lumOff val="663"/>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151" tIns="193929" rIns="96151" bIns="193929" numCol="1" spcCol="1270" anchor="ctr" anchorCtr="0">
          <a:noAutofit/>
        </a:bodyPr>
        <a:lstStyle/>
        <a:p>
          <a:pPr marL="0" lvl="0" indent="0" algn="l" defTabSz="711200">
            <a:lnSpc>
              <a:spcPct val="90000"/>
            </a:lnSpc>
            <a:spcBef>
              <a:spcPct val="0"/>
            </a:spcBef>
            <a:spcAft>
              <a:spcPct val="35000"/>
            </a:spcAft>
            <a:buNone/>
          </a:pPr>
          <a:r>
            <a:rPr lang="en-US" sz="1600" b="0" kern="1200">
              <a:solidFill>
                <a:sysClr val="windowText" lastClr="000000">
                  <a:hueOff val="0"/>
                  <a:satOff val="0"/>
                  <a:lumOff val="0"/>
                  <a:alphaOff val="0"/>
                </a:sysClr>
              </a:solidFill>
              <a:latin typeface="Calibri"/>
              <a:ea typeface="+mn-ea"/>
              <a:cs typeface="+mn-cs"/>
            </a:rPr>
            <a:t>Examine health consequences </a:t>
          </a:r>
          <a:r>
            <a:rPr lang="en-US" sz="1200" b="0" kern="1200">
              <a:solidFill>
                <a:sysClr val="windowText" lastClr="000000">
                  <a:hueOff val="0"/>
                  <a:satOff val="0"/>
                  <a:lumOff val="0"/>
                  <a:alphaOff val="0"/>
                </a:sysClr>
              </a:solidFill>
              <a:latin typeface="Calibri"/>
              <a:ea typeface="+mn-ea"/>
              <a:cs typeface="+mn-cs"/>
            </a:rPr>
            <a:t>(</a:t>
          </a:r>
          <a:r>
            <a:rPr lang="en-US" sz="1200" kern="1200">
              <a:solidFill>
                <a:sysClr val="windowText" lastClr="000000">
                  <a:hueOff val="0"/>
                  <a:satOff val="0"/>
                  <a:lumOff val="0"/>
                  <a:alphaOff val="0"/>
                </a:sysClr>
              </a:solidFill>
              <a:latin typeface="Calibri"/>
              <a:ea typeface="+mn-ea"/>
              <a:cs typeface="+mn-cs"/>
            </a:rPr>
            <a:t>Mental health, substance use, STIs, health risk behaviors (e.g., condom use)</a:t>
          </a:r>
        </a:p>
        <a:p>
          <a:pPr marL="0" lvl="0" indent="0" algn="l" defTabSz="711200">
            <a:lnSpc>
              <a:spcPct val="90000"/>
            </a:lnSpc>
            <a:spcBef>
              <a:spcPct val="0"/>
            </a:spcBef>
            <a:spcAft>
              <a:spcPct val="35000"/>
            </a:spcAft>
            <a:buNone/>
          </a:pPr>
          <a:r>
            <a:rPr lang="en-US" sz="1600" b="0" kern="1200">
              <a:solidFill>
                <a:sysClr val="windowText" lastClr="000000">
                  <a:hueOff val="0"/>
                  <a:satOff val="0"/>
                  <a:lumOff val="0"/>
                  <a:alphaOff val="0"/>
                </a:sysClr>
              </a:solidFill>
              <a:latin typeface="Calibri"/>
              <a:ea typeface="+mn-ea"/>
              <a:cs typeface="+mn-cs"/>
            </a:rPr>
            <a:t>Association between HIV and violence against children </a:t>
          </a:r>
        </a:p>
      </dsp:txBody>
      <dsp:txXfrm>
        <a:off x="1224030" y="809899"/>
        <a:ext cx="4955539" cy="763501"/>
      </dsp:txXfrm>
    </dsp:sp>
    <dsp:sp modelId="{7D958E03-C29F-4246-9FCF-D07B5C192778}">
      <dsp:nvSpPr>
        <dsp:cNvPr id="0" name=""/>
        <dsp:cNvSpPr/>
      </dsp:nvSpPr>
      <dsp:spPr>
        <a:xfrm>
          <a:off x="0" y="809899"/>
          <a:ext cx="1238884" cy="763501"/>
        </a:xfrm>
        <a:prstGeom prst="rect">
          <a:avLst/>
        </a:prstGeom>
        <a:gradFill rotWithShape="0">
          <a:gsLst>
            <a:gs pos="0">
              <a:srgbClr val="4BACC6">
                <a:hueOff val="-1986775"/>
                <a:satOff val="7962"/>
                <a:lumOff val="1726"/>
                <a:alphaOff val="0"/>
                <a:shade val="51000"/>
                <a:satMod val="130000"/>
              </a:srgbClr>
            </a:gs>
            <a:gs pos="80000">
              <a:srgbClr val="4BACC6">
                <a:hueOff val="-1986775"/>
                <a:satOff val="7962"/>
                <a:lumOff val="1726"/>
                <a:alphaOff val="0"/>
                <a:shade val="93000"/>
                <a:satMod val="130000"/>
              </a:srgbClr>
            </a:gs>
            <a:gs pos="100000">
              <a:srgbClr val="4BACC6">
                <a:hueOff val="-1986775"/>
                <a:satOff val="7962"/>
                <a:lumOff val="1726"/>
                <a:alphaOff val="0"/>
                <a:shade val="94000"/>
                <a:satMod val="135000"/>
              </a:srgbClr>
            </a:gs>
          </a:gsLst>
          <a:lin ang="16200000" scaled="0"/>
        </a:gradFill>
        <a:ln w="9525" cap="flat" cmpd="sng" algn="ctr">
          <a:solidFill>
            <a:srgbClr val="4BACC6">
              <a:hueOff val="-1986775"/>
              <a:satOff val="7962"/>
              <a:lumOff val="1726"/>
              <a:alphaOff val="0"/>
            </a:srgb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5558" tIns="75417" rIns="65558" bIns="75417"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1F497D"/>
              </a:solidFill>
              <a:latin typeface="Calibri"/>
              <a:ea typeface="+mn-ea"/>
              <a:cs typeface="+mn-cs"/>
            </a:rPr>
            <a:t>Examine</a:t>
          </a:r>
        </a:p>
      </dsp:txBody>
      <dsp:txXfrm>
        <a:off x="0" y="809899"/>
        <a:ext cx="1238884" cy="763501"/>
      </dsp:txXfrm>
    </dsp:sp>
    <dsp:sp modelId="{0E221297-FDF2-422A-9224-7A1B2CD97E1C}">
      <dsp:nvSpPr>
        <dsp:cNvPr id="0" name=""/>
        <dsp:cNvSpPr/>
      </dsp:nvSpPr>
      <dsp:spPr>
        <a:xfrm>
          <a:off x="1233161" y="1619211"/>
          <a:ext cx="4955539" cy="763501"/>
        </a:xfrm>
        <a:prstGeom prst="rect">
          <a:avLst/>
        </a:prstGeom>
        <a:solidFill>
          <a:srgbClr val="4BACC6">
            <a:tint val="40000"/>
            <a:alpha val="90000"/>
            <a:hueOff val="-4296193"/>
            <a:satOff val="19301"/>
            <a:lumOff val="1327"/>
            <a:alphaOff val="0"/>
          </a:srgbClr>
        </a:solidFill>
        <a:ln w="9525" cap="flat" cmpd="sng" algn="ctr">
          <a:solidFill>
            <a:srgbClr val="4BACC6">
              <a:tint val="40000"/>
              <a:alpha val="90000"/>
              <a:hueOff val="-4296193"/>
              <a:satOff val="19301"/>
              <a:lumOff val="1327"/>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151" tIns="193929" rIns="96151" bIns="193929" numCol="1" spcCol="1270" anchor="ctr" anchorCtr="0">
          <a:noAutofit/>
        </a:bodyPr>
        <a:lstStyle/>
        <a:p>
          <a:pPr marL="0" lvl="0" indent="0" algn="l" defTabSz="711200">
            <a:lnSpc>
              <a:spcPct val="90000"/>
            </a:lnSpc>
            <a:spcBef>
              <a:spcPct val="0"/>
            </a:spcBef>
            <a:spcAft>
              <a:spcPct val="35000"/>
            </a:spcAft>
            <a:buNone/>
          </a:pPr>
          <a:r>
            <a:rPr lang="en-US" sz="1600" b="0" kern="1200">
              <a:solidFill>
                <a:sysClr val="windowText" lastClr="000000">
                  <a:hueOff val="0"/>
                  <a:satOff val="0"/>
                  <a:lumOff val="0"/>
                  <a:alphaOff val="0"/>
                </a:sysClr>
              </a:solidFill>
              <a:latin typeface="Calibri"/>
              <a:ea typeface="+mn-ea"/>
              <a:cs typeface="+mn-cs"/>
            </a:rPr>
            <a:t>Potential risk and protective factors</a:t>
          </a:r>
        </a:p>
        <a:p>
          <a:pPr marL="0" lvl="0" indent="0" algn="l" defTabSz="711200">
            <a:lnSpc>
              <a:spcPct val="90000"/>
            </a:lnSpc>
            <a:spcBef>
              <a:spcPct val="0"/>
            </a:spcBef>
            <a:spcAft>
              <a:spcPct val="35000"/>
            </a:spcAft>
            <a:buNone/>
          </a:pPr>
          <a:r>
            <a:rPr lang="en-US" sz="1200" kern="1200">
              <a:solidFill>
                <a:sysClr val="windowText" lastClr="000000">
                  <a:hueOff val="0"/>
                  <a:satOff val="0"/>
                  <a:lumOff val="0"/>
                  <a:alphaOff val="0"/>
                </a:sysClr>
              </a:solidFill>
              <a:latin typeface="Calibri"/>
              <a:ea typeface="+mn-ea"/>
              <a:cs typeface="+mn-cs"/>
            </a:rPr>
            <a:t>Family connectedness, friends, community</a:t>
          </a:r>
          <a:endParaRPr lang="en-US" sz="1200" b="0" kern="1200">
            <a:solidFill>
              <a:sysClr val="windowText" lastClr="000000">
                <a:hueOff val="0"/>
                <a:satOff val="0"/>
                <a:lumOff val="0"/>
                <a:alphaOff val="0"/>
              </a:sysClr>
            </a:solidFill>
            <a:latin typeface="Calibri"/>
            <a:ea typeface="+mn-ea"/>
            <a:cs typeface="+mn-cs"/>
          </a:endParaRPr>
        </a:p>
      </dsp:txBody>
      <dsp:txXfrm>
        <a:off x="1233161" y="1619211"/>
        <a:ext cx="4955539" cy="763501"/>
      </dsp:txXfrm>
    </dsp:sp>
    <dsp:sp modelId="{22D30DD6-6555-4E8E-8B2F-E18B065AC06B}">
      <dsp:nvSpPr>
        <dsp:cNvPr id="0" name=""/>
        <dsp:cNvSpPr/>
      </dsp:nvSpPr>
      <dsp:spPr>
        <a:xfrm>
          <a:off x="0" y="1619211"/>
          <a:ext cx="1238884" cy="763501"/>
        </a:xfrm>
        <a:prstGeom prst="rect">
          <a:avLst/>
        </a:prstGeom>
        <a:gradFill rotWithShape="0">
          <a:gsLst>
            <a:gs pos="0">
              <a:srgbClr val="4BACC6">
                <a:hueOff val="-3973551"/>
                <a:satOff val="15924"/>
                <a:lumOff val="3451"/>
                <a:alphaOff val="0"/>
                <a:shade val="51000"/>
                <a:satMod val="130000"/>
              </a:srgbClr>
            </a:gs>
            <a:gs pos="80000">
              <a:srgbClr val="4BACC6">
                <a:hueOff val="-3973551"/>
                <a:satOff val="15924"/>
                <a:lumOff val="3451"/>
                <a:alphaOff val="0"/>
                <a:shade val="93000"/>
                <a:satMod val="130000"/>
              </a:srgbClr>
            </a:gs>
            <a:gs pos="100000">
              <a:srgbClr val="4BACC6">
                <a:hueOff val="-3973551"/>
                <a:satOff val="15924"/>
                <a:lumOff val="3451"/>
                <a:alphaOff val="0"/>
                <a:shade val="94000"/>
                <a:satMod val="135000"/>
              </a:srgbClr>
            </a:gs>
          </a:gsLst>
          <a:lin ang="16200000" scaled="0"/>
        </a:gradFill>
        <a:ln w="9525" cap="flat" cmpd="sng" algn="ctr">
          <a:solidFill>
            <a:srgbClr val="4BACC6">
              <a:hueOff val="-3973551"/>
              <a:satOff val="15924"/>
              <a:lumOff val="3451"/>
              <a:alphaOff val="0"/>
            </a:srgb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5558" tIns="75417" rIns="65558" bIns="75417"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1F497D"/>
              </a:solidFill>
              <a:latin typeface="Calibri"/>
              <a:ea typeface="+mn-ea"/>
              <a:cs typeface="+mn-cs"/>
            </a:rPr>
            <a:t>Identify</a:t>
          </a:r>
        </a:p>
      </dsp:txBody>
      <dsp:txXfrm>
        <a:off x="0" y="1619211"/>
        <a:ext cx="1238884" cy="763501"/>
      </dsp:txXfrm>
    </dsp:sp>
    <dsp:sp modelId="{030EF9B7-BACF-42AA-B0AF-1EF3F2020846}">
      <dsp:nvSpPr>
        <dsp:cNvPr id="0" name=""/>
        <dsp:cNvSpPr/>
      </dsp:nvSpPr>
      <dsp:spPr>
        <a:xfrm>
          <a:off x="1238884" y="2428523"/>
          <a:ext cx="4955539" cy="763501"/>
        </a:xfrm>
        <a:prstGeom prst="rect">
          <a:avLst/>
        </a:prstGeom>
        <a:solidFill>
          <a:srgbClr val="4BACC6">
            <a:tint val="40000"/>
            <a:alpha val="90000"/>
            <a:hueOff val="-6444289"/>
            <a:satOff val="28952"/>
            <a:lumOff val="1990"/>
            <a:alphaOff val="0"/>
          </a:srgbClr>
        </a:solidFill>
        <a:ln w="9525" cap="flat" cmpd="sng" algn="ctr">
          <a:solidFill>
            <a:srgbClr val="4BACC6">
              <a:tint val="40000"/>
              <a:alpha val="90000"/>
              <a:hueOff val="-6444289"/>
              <a:satOff val="28952"/>
              <a:lumOff val="199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151" tIns="193929" rIns="96151" bIns="193929" numCol="1" spcCol="1270" anchor="ctr" anchorCtr="0">
          <a:noAutofit/>
        </a:bodyPr>
        <a:lstStyle/>
        <a:p>
          <a:pPr marL="0" lvl="0" indent="0" algn="l" defTabSz="711200">
            <a:lnSpc>
              <a:spcPct val="90000"/>
            </a:lnSpc>
            <a:spcBef>
              <a:spcPct val="0"/>
            </a:spcBef>
            <a:spcAft>
              <a:spcPct val="35000"/>
            </a:spcAft>
            <a:buNone/>
          </a:pPr>
          <a:r>
            <a:rPr lang="en-US" sz="1600" b="0" kern="1200">
              <a:solidFill>
                <a:sysClr val="windowText" lastClr="000000">
                  <a:hueOff val="0"/>
                  <a:satOff val="0"/>
                  <a:lumOff val="0"/>
                  <a:alphaOff val="0"/>
                </a:sysClr>
              </a:solidFill>
              <a:latin typeface="Calibri"/>
              <a:ea typeface="+mn-ea"/>
              <a:cs typeface="+mn-cs"/>
            </a:rPr>
            <a:t>Knowledge and utilization of services</a:t>
          </a:r>
        </a:p>
        <a:p>
          <a:pPr marL="0" lvl="0" indent="0" algn="l" defTabSz="533400">
            <a:lnSpc>
              <a:spcPct val="90000"/>
            </a:lnSpc>
            <a:spcBef>
              <a:spcPct val="0"/>
            </a:spcBef>
            <a:spcAft>
              <a:spcPct val="35000"/>
            </a:spcAft>
            <a:buNone/>
          </a:pPr>
          <a:r>
            <a:rPr lang="en-US" sz="1200" kern="1200">
              <a:solidFill>
                <a:sysClr val="windowText" lastClr="000000">
                  <a:hueOff val="0"/>
                  <a:satOff val="0"/>
                  <a:lumOff val="0"/>
                  <a:alphaOff val="0"/>
                </a:sysClr>
              </a:solidFill>
              <a:latin typeface="Calibri"/>
              <a:ea typeface="+mn-ea"/>
              <a:cs typeface="+mn-cs"/>
            </a:rPr>
            <a:t>Post-violence care, HIV testing</a:t>
          </a:r>
        </a:p>
      </dsp:txBody>
      <dsp:txXfrm>
        <a:off x="1238884" y="2428523"/>
        <a:ext cx="4955539" cy="763501"/>
      </dsp:txXfrm>
    </dsp:sp>
    <dsp:sp modelId="{1C1EB08F-8B16-42DF-B69B-DD62A55B2D5C}">
      <dsp:nvSpPr>
        <dsp:cNvPr id="0" name=""/>
        <dsp:cNvSpPr/>
      </dsp:nvSpPr>
      <dsp:spPr>
        <a:xfrm>
          <a:off x="0" y="2428523"/>
          <a:ext cx="1238884" cy="763501"/>
        </a:xfrm>
        <a:prstGeom prst="rect">
          <a:avLst/>
        </a:prstGeom>
        <a:gradFill rotWithShape="0">
          <a:gsLst>
            <a:gs pos="0">
              <a:srgbClr val="4BACC6">
                <a:hueOff val="-5960326"/>
                <a:satOff val="23887"/>
                <a:lumOff val="5177"/>
                <a:alphaOff val="0"/>
                <a:shade val="51000"/>
                <a:satMod val="130000"/>
              </a:srgbClr>
            </a:gs>
            <a:gs pos="80000">
              <a:srgbClr val="4BACC6">
                <a:hueOff val="-5960326"/>
                <a:satOff val="23887"/>
                <a:lumOff val="5177"/>
                <a:alphaOff val="0"/>
                <a:shade val="93000"/>
                <a:satMod val="130000"/>
              </a:srgbClr>
            </a:gs>
            <a:gs pos="100000">
              <a:srgbClr val="4BACC6">
                <a:hueOff val="-5960326"/>
                <a:satOff val="23887"/>
                <a:lumOff val="5177"/>
                <a:alphaOff val="0"/>
                <a:shade val="94000"/>
                <a:satMod val="135000"/>
              </a:srgbClr>
            </a:gs>
          </a:gsLst>
          <a:lin ang="16200000" scaled="0"/>
        </a:gradFill>
        <a:ln w="9525" cap="flat" cmpd="sng" algn="ctr">
          <a:solidFill>
            <a:srgbClr val="4BACC6">
              <a:hueOff val="-5960326"/>
              <a:satOff val="23887"/>
              <a:lumOff val="5177"/>
              <a:alphaOff val="0"/>
            </a:srgb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5558" tIns="75417" rIns="65558" bIns="75417"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1F497D"/>
              </a:solidFill>
              <a:latin typeface="Calibri"/>
              <a:ea typeface="+mn-ea"/>
              <a:cs typeface="+mn-cs"/>
            </a:rPr>
            <a:t>Assess</a:t>
          </a:r>
        </a:p>
      </dsp:txBody>
      <dsp:txXfrm>
        <a:off x="0" y="2428523"/>
        <a:ext cx="1238884" cy="763501"/>
      </dsp:txXfrm>
    </dsp:sp>
    <dsp:sp modelId="{025E9AD3-3CB5-4F9F-B549-462672739905}">
      <dsp:nvSpPr>
        <dsp:cNvPr id="0" name=""/>
        <dsp:cNvSpPr/>
      </dsp:nvSpPr>
      <dsp:spPr>
        <a:xfrm>
          <a:off x="1238884" y="3237834"/>
          <a:ext cx="4955539" cy="763501"/>
        </a:xfrm>
        <a:prstGeom prst="rect">
          <a:avLst/>
        </a:prstGeom>
        <a:solidFill>
          <a:srgbClr val="4BACC6">
            <a:tint val="40000"/>
            <a:alpha val="90000"/>
            <a:hueOff val="-8592385"/>
            <a:satOff val="38602"/>
            <a:lumOff val="2654"/>
            <a:alphaOff val="0"/>
          </a:srgbClr>
        </a:solidFill>
        <a:ln w="9525" cap="flat" cmpd="sng" algn="ctr">
          <a:solidFill>
            <a:srgbClr val="4BACC6">
              <a:tint val="40000"/>
              <a:alpha val="90000"/>
              <a:hueOff val="-8592385"/>
              <a:satOff val="38602"/>
              <a:lumOff val="2654"/>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151" tIns="193929" rIns="96151" bIns="193929" numCol="1" spcCol="1270" anchor="ctr" anchorCtr="0">
          <a:noAutofit/>
        </a:bodyPr>
        <a:lstStyle/>
        <a:p>
          <a:pPr marL="0" lvl="0" indent="0" algn="l" defTabSz="711200">
            <a:lnSpc>
              <a:spcPct val="90000"/>
            </a:lnSpc>
            <a:spcBef>
              <a:spcPct val="0"/>
            </a:spcBef>
            <a:spcAft>
              <a:spcPct val="35000"/>
            </a:spcAft>
            <a:buNone/>
          </a:pPr>
          <a:r>
            <a:rPr lang="en-GB" sz="1600" b="0" kern="1200">
              <a:solidFill>
                <a:sysClr val="windowText" lastClr="000000">
                  <a:hueOff val="0"/>
                  <a:satOff val="0"/>
                  <a:lumOff val="0"/>
                  <a:alphaOff val="0"/>
                </a:sysClr>
              </a:solidFill>
              <a:latin typeface="Calibri"/>
              <a:ea typeface="+mn-ea"/>
              <a:cs typeface="+mn-cs"/>
            </a:rPr>
            <a:t>HIV Prevalence</a:t>
          </a:r>
          <a:endParaRPr lang="en-US" sz="1600" kern="1200">
            <a:solidFill>
              <a:sysClr val="windowText" lastClr="000000">
                <a:hueOff val="0"/>
                <a:satOff val="0"/>
                <a:lumOff val="0"/>
                <a:alphaOff val="0"/>
              </a:sysClr>
            </a:solidFill>
            <a:latin typeface="Calibri"/>
            <a:ea typeface="+mn-ea"/>
            <a:cs typeface="+mn-cs"/>
          </a:endParaRPr>
        </a:p>
      </dsp:txBody>
      <dsp:txXfrm>
        <a:off x="1238884" y="3237834"/>
        <a:ext cx="4955539" cy="763501"/>
      </dsp:txXfrm>
    </dsp:sp>
    <dsp:sp modelId="{5FDBC555-0A27-4E46-BCA8-66A0699D73B1}">
      <dsp:nvSpPr>
        <dsp:cNvPr id="0" name=""/>
        <dsp:cNvSpPr/>
      </dsp:nvSpPr>
      <dsp:spPr>
        <a:xfrm>
          <a:off x="0" y="3246920"/>
          <a:ext cx="1238884" cy="763501"/>
        </a:xfrm>
        <a:prstGeom prst="rect">
          <a:avLst/>
        </a:prstGeom>
        <a:gradFill rotWithShape="0">
          <a:gsLst>
            <a:gs pos="0">
              <a:srgbClr val="4BACC6">
                <a:hueOff val="-7947101"/>
                <a:satOff val="31849"/>
                <a:lumOff val="6902"/>
                <a:alphaOff val="0"/>
                <a:shade val="51000"/>
                <a:satMod val="130000"/>
              </a:srgbClr>
            </a:gs>
            <a:gs pos="80000">
              <a:srgbClr val="4BACC6">
                <a:hueOff val="-7947101"/>
                <a:satOff val="31849"/>
                <a:lumOff val="6902"/>
                <a:alphaOff val="0"/>
                <a:shade val="93000"/>
                <a:satMod val="130000"/>
              </a:srgbClr>
            </a:gs>
            <a:gs pos="100000">
              <a:srgbClr val="4BACC6">
                <a:hueOff val="-7947101"/>
                <a:satOff val="31849"/>
                <a:lumOff val="6902"/>
                <a:alphaOff val="0"/>
                <a:shade val="94000"/>
                <a:satMod val="135000"/>
              </a:srgbClr>
            </a:gs>
          </a:gsLst>
          <a:lin ang="16200000" scaled="0"/>
        </a:gradFill>
        <a:ln w="9525" cap="flat" cmpd="sng" algn="ctr">
          <a:solidFill>
            <a:srgbClr val="4BACC6">
              <a:hueOff val="-7947101"/>
              <a:satOff val="31849"/>
              <a:lumOff val="6902"/>
              <a:alphaOff val="0"/>
            </a:srgb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5558" tIns="75417" rIns="65558" bIns="75417"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1F497D"/>
              </a:solidFill>
              <a:latin typeface="Calibri"/>
              <a:ea typeface="+mn-ea"/>
              <a:cs typeface="+mn-cs"/>
            </a:rPr>
            <a:t>Estimate</a:t>
          </a:r>
        </a:p>
      </dsp:txBody>
      <dsp:txXfrm>
        <a:off x="0" y="3246920"/>
        <a:ext cx="1238884" cy="763501"/>
      </dsp:txXfrm>
    </dsp:sp>
    <dsp:sp modelId="{814C8DC3-856C-4205-B5A5-B96D63B1E89A}">
      <dsp:nvSpPr>
        <dsp:cNvPr id="0" name=""/>
        <dsp:cNvSpPr/>
      </dsp:nvSpPr>
      <dsp:spPr>
        <a:xfrm>
          <a:off x="1238884" y="4047146"/>
          <a:ext cx="4955539" cy="763501"/>
        </a:xfrm>
        <a:prstGeom prst="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151" tIns="193929" rIns="96151" bIns="193929" numCol="1" spcCol="1270" anchor="ctr" anchorCtr="0">
          <a:noAutofit/>
        </a:bodyPr>
        <a:lstStyle/>
        <a:p>
          <a:pPr marL="0" lvl="0" indent="0" algn="l"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alibri"/>
              <a:ea typeface="+mn-ea"/>
              <a:cs typeface="+mn-cs"/>
            </a:rPr>
            <a:t>Help guide prevention programs and policies</a:t>
          </a:r>
        </a:p>
        <a:p>
          <a:pPr marL="0" lvl="0" indent="0" algn="l"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alibri"/>
              <a:ea typeface="+mn-ea"/>
              <a:cs typeface="+mn-cs"/>
            </a:rPr>
            <a:t>INSPIRE Indicators </a:t>
          </a:r>
        </a:p>
      </dsp:txBody>
      <dsp:txXfrm>
        <a:off x="1238884" y="4047146"/>
        <a:ext cx="4955539" cy="763501"/>
      </dsp:txXfrm>
    </dsp:sp>
    <dsp:sp modelId="{89D6B907-B014-43D3-9C2F-34BBED59350D}">
      <dsp:nvSpPr>
        <dsp:cNvPr id="0" name=""/>
        <dsp:cNvSpPr/>
      </dsp:nvSpPr>
      <dsp:spPr>
        <a:xfrm>
          <a:off x="0" y="4047146"/>
          <a:ext cx="1238884" cy="763501"/>
        </a:xfrm>
        <a:prstGeom prst="rect">
          <a:avLst/>
        </a:prstGeom>
        <a:gradFill rotWithShape="0">
          <a:gsLst>
            <a:gs pos="0">
              <a:srgbClr val="4BACC6">
                <a:hueOff val="-9933876"/>
                <a:satOff val="39811"/>
                <a:lumOff val="8628"/>
                <a:alphaOff val="0"/>
                <a:shade val="51000"/>
                <a:satMod val="130000"/>
              </a:srgbClr>
            </a:gs>
            <a:gs pos="80000">
              <a:srgbClr val="4BACC6">
                <a:hueOff val="-9933876"/>
                <a:satOff val="39811"/>
                <a:lumOff val="8628"/>
                <a:alphaOff val="0"/>
                <a:shade val="93000"/>
                <a:satMod val="130000"/>
              </a:srgbClr>
            </a:gs>
            <a:gs pos="100000">
              <a:srgbClr val="4BACC6">
                <a:hueOff val="-9933876"/>
                <a:satOff val="39811"/>
                <a:lumOff val="8628"/>
                <a:alphaOff val="0"/>
                <a:shade val="94000"/>
                <a:satMod val="135000"/>
              </a:srgbClr>
            </a:gs>
          </a:gsLst>
          <a:lin ang="16200000" scaled="0"/>
        </a:gradFill>
        <a:ln w="9525" cap="flat" cmpd="sng" algn="ctr">
          <a:solidFill>
            <a:srgbClr val="4BACC6">
              <a:hueOff val="-9933876"/>
              <a:satOff val="39811"/>
              <a:lumOff val="8628"/>
              <a:alphaOff val="0"/>
            </a:srgb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5558" tIns="75417" rIns="65558" bIns="75417"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1F497D"/>
              </a:solidFill>
              <a:latin typeface="Calibri"/>
              <a:ea typeface="+mn-ea"/>
              <a:cs typeface="+mn-cs"/>
            </a:rPr>
            <a:t>Help</a:t>
          </a:r>
        </a:p>
      </dsp:txBody>
      <dsp:txXfrm>
        <a:off x="0" y="4047146"/>
        <a:ext cx="1238884" cy="7635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44178-E668-41F5-83BC-FD5BA553E449}">
      <dsp:nvSpPr>
        <dsp:cNvPr id="0" name=""/>
        <dsp:cNvSpPr/>
      </dsp:nvSpPr>
      <dsp:spPr>
        <a:xfrm>
          <a:off x="4182" y="7773"/>
          <a:ext cx="2515120" cy="76780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GB" sz="2100" kern="1200"/>
            <a:t>Consent </a:t>
          </a:r>
          <a:endParaRPr lang="en-ZA" sz="2100" kern="1200"/>
        </a:p>
      </dsp:txBody>
      <dsp:txXfrm>
        <a:off x="4182" y="7773"/>
        <a:ext cx="2515120" cy="767807"/>
      </dsp:txXfrm>
    </dsp:sp>
    <dsp:sp modelId="{723F5F58-F058-410C-B507-B9A522310E5E}">
      <dsp:nvSpPr>
        <dsp:cNvPr id="0" name=""/>
        <dsp:cNvSpPr/>
      </dsp:nvSpPr>
      <dsp:spPr>
        <a:xfrm>
          <a:off x="4182" y="775580"/>
          <a:ext cx="2515120" cy="3670815"/>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GB" sz="2100" kern="1200"/>
            <a:t>Permission from a parent or guardian (13-17 years)</a:t>
          </a:r>
          <a:endParaRPr lang="en-ZA" sz="2100" kern="1200"/>
        </a:p>
        <a:p>
          <a:pPr marL="228600" lvl="1" indent="-228600" algn="l" defTabSz="933450">
            <a:lnSpc>
              <a:spcPct val="90000"/>
            </a:lnSpc>
            <a:spcBef>
              <a:spcPct val="0"/>
            </a:spcBef>
            <a:spcAft>
              <a:spcPct val="15000"/>
            </a:spcAft>
            <a:buChar char="•"/>
          </a:pPr>
          <a:r>
            <a:rPr lang="en-US" sz="2100" kern="1200"/>
            <a:t>Verbal agreement from participants</a:t>
          </a:r>
          <a:endParaRPr lang="en-ZA" sz="2100" kern="1200"/>
        </a:p>
        <a:p>
          <a:pPr marL="228600" lvl="1" indent="-228600" algn="l" defTabSz="933450">
            <a:lnSpc>
              <a:spcPct val="90000"/>
            </a:lnSpc>
            <a:spcBef>
              <a:spcPct val="0"/>
            </a:spcBef>
            <a:spcAft>
              <a:spcPct val="15000"/>
            </a:spcAft>
            <a:buChar char="•"/>
          </a:pPr>
          <a:endParaRPr lang="en-ZA" sz="2100" kern="1200"/>
        </a:p>
      </dsp:txBody>
      <dsp:txXfrm>
        <a:off x="4182" y="775580"/>
        <a:ext cx="2515120" cy="3670815"/>
      </dsp:txXfrm>
    </dsp:sp>
    <dsp:sp modelId="{E006B205-2F3F-49C6-8120-1D15AF5A442C}">
      <dsp:nvSpPr>
        <dsp:cNvPr id="0" name=""/>
        <dsp:cNvSpPr/>
      </dsp:nvSpPr>
      <dsp:spPr>
        <a:xfrm>
          <a:off x="2871420" y="7773"/>
          <a:ext cx="2515120" cy="767807"/>
        </a:xfrm>
        <a:prstGeom prst="rect">
          <a:avLst/>
        </a:prstGeom>
        <a:solidFill>
          <a:schemeClr val="accent2">
            <a:hueOff val="1560506"/>
            <a:satOff val="-1946"/>
            <a:lumOff val="458"/>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GB" sz="2100" kern="1200"/>
            <a:t>Respondent Questionnaire </a:t>
          </a:r>
          <a:endParaRPr lang="en-ZA" sz="2100" kern="1200"/>
        </a:p>
      </dsp:txBody>
      <dsp:txXfrm>
        <a:off x="2871420" y="7773"/>
        <a:ext cx="2515120" cy="767807"/>
      </dsp:txXfrm>
    </dsp:sp>
    <dsp:sp modelId="{7FA1B322-DA61-4F34-87E8-3E490D8E59D2}">
      <dsp:nvSpPr>
        <dsp:cNvPr id="0" name=""/>
        <dsp:cNvSpPr/>
      </dsp:nvSpPr>
      <dsp:spPr>
        <a:xfrm>
          <a:off x="2871420" y="775580"/>
          <a:ext cx="2515120" cy="3670815"/>
        </a:xfrm>
        <a:prstGeom prst="rect">
          <a:avLst/>
        </a:prstGeom>
        <a:solidFill>
          <a:schemeClr val="accent2">
            <a:tint val="40000"/>
            <a:alpha val="90000"/>
            <a:hueOff val="1675274"/>
            <a:satOff val="-1459"/>
            <a:lumOff val="-2"/>
            <a:alphaOff val="0"/>
          </a:schemeClr>
        </a:solidFill>
        <a:ln w="25400" cap="flat" cmpd="sng" algn="ctr">
          <a:solidFill>
            <a:schemeClr val="accent2">
              <a:tint val="40000"/>
              <a:alpha val="90000"/>
              <a:hueOff val="1675274"/>
              <a:satOff val="-1459"/>
              <a:lumOff val="-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ZA" sz="2100" kern="1200"/>
            <a:t>Head of Household questionnaire</a:t>
          </a:r>
        </a:p>
        <a:p>
          <a:pPr marL="228600" lvl="1" indent="-228600" algn="l" defTabSz="933450">
            <a:lnSpc>
              <a:spcPct val="90000"/>
            </a:lnSpc>
            <a:spcBef>
              <a:spcPct val="0"/>
            </a:spcBef>
            <a:spcAft>
              <a:spcPct val="15000"/>
            </a:spcAft>
            <a:buChar char="•"/>
          </a:pPr>
          <a:r>
            <a:rPr lang="en-ZA" sz="2100" kern="1200" dirty="0"/>
            <a:t>Participant Questionnaire </a:t>
          </a:r>
          <a:r>
            <a:rPr lang="en-ZA" sz="2100" kern="1200" dirty="0">
              <a:solidFill>
                <a:schemeClr val="tx2">
                  <a:lumMod val="60000"/>
                  <a:lumOff val="40000"/>
                </a:schemeClr>
              </a:solidFill>
            </a:rPr>
            <a:t>(administered by same-sex interviewer)</a:t>
          </a:r>
          <a:r>
            <a:rPr lang="en-ZA" sz="2100" kern="1200" dirty="0"/>
            <a:t>			</a:t>
          </a:r>
        </a:p>
      </dsp:txBody>
      <dsp:txXfrm>
        <a:off x="2871420" y="775580"/>
        <a:ext cx="2515120" cy="3670815"/>
      </dsp:txXfrm>
    </dsp:sp>
    <dsp:sp modelId="{A76D45E7-83C5-4AD5-8792-7E0D75AD0FFB}">
      <dsp:nvSpPr>
        <dsp:cNvPr id="0" name=""/>
        <dsp:cNvSpPr/>
      </dsp:nvSpPr>
      <dsp:spPr>
        <a:xfrm>
          <a:off x="5738658" y="7773"/>
          <a:ext cx="2515120" cy="767807"/>
        </a:xfrm>
        <a:prstGeom prst="rect">
          <a:avLst/>
        </a:prstGeom>
        <a:solidFill>
          <a:schemeClr val="accent2">
            <a:hueOff val="3121013"/>
            <a:satOff val="-3893"/>
            <a:lumOff val="915"/>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GB" sz="2100" kern="1200"/>
            <a:t>HIV Testing </a:t>
          </a:r>
          <a:endParaRPr lang="en-ZA" sz="2100" kern="1200"/>
        </a:p>
      </dsp:txBody>
      <dsp:txXfrm>
        <a:off x="5738658" y="7773"/>
        <a:ext cx="2515120" cy="767807"/>
      </dsp:txXfrm>
    </dsp:sp>
    <dsp:sp modelId="{CE3DA98B-5F1D-4C13-A666-D73975562B90}">
      <dsp:nvSpPr>
        <dsp:cNvPr id="0" name=""/>
        <dsp:cNvSpPr/>
      </dsp:nvSpPr>
      <dsp:spPr>
        <a:xfrm>
          <a:off x="5714991" y="783354"/>
          <a:ext cx="2515120" cy="3670815"/>
        </a:xfrm>
        <a:prstGeom prst="rect">
          <a:avLst/>
        </a:prstGeom>
        <a:solidFill>
          <a:schemeClr val="accent2">
            <a:tint val="40000"/>
            <a:alpha val="90000"/>
            <a:hueOff val="3350547"/>
            <a:satOff val="-2919"/>
            <a:lumOff val="-4"/>
            <a:alphaOff val="0"/>
          </a:schemeClr>
        </a:solidFill>
        <a:ln w="25400" cap="flat" cmpd="sng" algn="ctr">
          <a:solidFill>
            <a:schemeClr val="accent2">
              <a:tint val="40000"/>
              <a:alpha val="90000"/>
              <a:hueOff val="3350547"/>
              <a:satOff val="-2919"/>
              <a:lumOff val="-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ZA" sz="2100" kern="1200" dirty="0"/>
            <a:t>HIV rapid testing in the household by survey staff or self-testing </a:t>
          </a:r>
        </a:p>
      </dsp:txBody>
      <dsp:txXfrm>
        <a:off x="5714991" y="783354"/>
        <a:ext cx="2515120" cy="3670815"/>
      </dsp:txXfrm>
    </dsp:sp>
    <dsp:sp modelId="{DA91CFB8-2845-4BE3-9DCC-3671ECC945C4}">
      <dsp:nvSpPr>
        <dsp:cNvPr id="0" name=""/>
        <dsp:cNvSpPr/>
      </dsp:nvSpPr>
      <dsp:spPr>
        <a:xfrm>
          <a:off x="8605896" y="7773"/>
          <a:ext cx="2515120" cy="767807"/>
        </a:xfrm>
        <a:prstGeom prst="rect">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GB" sz="2100" kern="1200"/>
            <a:t>Response Activities </a:t>
          </a:r>
          <a:endParaRPr lang="en-ZA" sz="2100" kern="1200"/>
        </a:p>
      </dsp:txBody>
      <dsp:txXfrm>
        <a:off x="8605896" y="7773"/>
        <a:ext cx="2515120" cy="767807"/>
      </dsp:txXfrm>
    </dsp:sp>
    <dsp:sp modelId="{88E80BB7-5FA7-4548-8DDF-B120A916877A}">
      <dsp:nvSpPr>
        <dsp:cNvPr id="0" name=""/>
        <dsp:cNvSpPr/>
      </dsp:nvSpPr>
      <dsp:spPr>
        <a:xfrm>
          <a:off x="8605896" y="775580"/>
          <a:ext cx="2515120" cy="3670815"/>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GB" sz="2100" kern="1200"/>
            <a:t>If violence reported, respondents linked to support team for further support</a:t>
          </a:r>
          <a:endParaRPr lang="en-ZA" sz="2100" kern="1200"/>
        </a:p>
        <a:p>
          <a:pPr marL="228600" lvl="1" indent="-228600" algn="l" defTabSz="933450">
            <a:lnSpc>
              <a:spcPct val="90000"/>
            </a:lnSpc>
            <a:spcBef>
              <a:spcPct val="0"/>
            </a:spcBef>
            <a:spcAft>
              <a:spcPct val="15000"/>
            </a:spcAft>
            <a:buChar char="•"/>
          </a:pPr>
          <a:r>
            <a:rPr lang="en-GB" sz="2100" kern="1200"/>
            <a:t>Referral for HIV prevention services</a:t>
          </a:r>
          <a:endParaRPr lang="en-ZA" sz="2100" kern="1200"/>
        </a:p>
        <a:p>
          <a:pPr marL="228600" lvl="1" indent="-228600" algn="l" defTabSz="933450">
            <a:lnSpc>
              <a:spcPct val="90000"/>
            </a:lnSpc>
            <a:spcBef>
              <a:spcPct val="0"/>
            </a:spcBef>
            <a:spcAft>
              <a:spcPct val="15000"/>
            </a:spcAft>
            <a:buChar char="•"/>
          </a:pPr>
          <a:r>
            <a:rPr lang="en-GB" sz="2100" kern="1200"/>
            <a:t>Referrals for HIV care &amp; treatment </a:t>
          </a:r>
          <a:endParaRPr lang="en-ZA" sz="2100" kern="1200"/>
        </a:p>
      </dsp:txBody>
      <dsp:txXfrm>
        <a:off x="8605896" y="775580"/>
        <a:ext cx="2515120" cy="36708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4506F4-3A8E-411E-86DD-B82115D30174}">
      <dsp:nvSpPr>
        <dsp:cNvPr id="0" name=""/>
        <dsp:cNvSpPr/>
      </dsp:nvSpPr>
      <dsp:spPr>
        <a:xfrm rot="5400000">
          <a:off x="7463281" y="-3188803"/>
          <a:ext cx="825500" cy="7412736"/>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GB" sz="1800" kern="1200"/>
            <a:t>Experiences of violence prior to 18y as report by respondents 18-24-years</a:t>
          </a:r>
          <a:endParaRPr lang="en-ZA" sz="1800" kern="1200"/>
        </a:p>
      </dsp:txBody>
      <dsp:txXfrm rot="-5400000">
        <a:off x="4169663" y="145113"/>
        <a:ext cx="7372438" cy="744904"/>
      </dsp:txXfrm>
    </dsp:sp>
    <dsp:sp modelId="{7FC98A36-ADC6-40A8-B3C2-49A1DC03353B}">
      <dsp:nvSpPr>
        <dsp:cNvPr id="0" name=""/>
        <dsp:cNvSpPr/>
      </dsp:nvSpPr>
      <dsp:spPr>
        <a:xfrm>
          <a:off x="0" y="1627"/>
          <a:ext cx="4169664" cy="103187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GB" sz="3800" kern="1200"/>
            <a:t>Childhood violence</a:t>
          </a:r>
          <a:endParaRPr lang="en-ZA" sz="3800" kern="1200"/>
        </a:p>
      </dsp:txBody>
      <dsp:txXfrm>
        <a:off x="50372" y="51999"/>
        <a:ext cx="4068920" cy="931131"/>
      </dsp:txXfrm>
    </dsp:sp>
    <dsp:sp modelId="{9C9FDF8F-B016-4A72-ABA9-CDF1B7567824}">
      <dsp:nvSpPr>
        <dsp:cNvPr id="0" name=""/>
        <dsp:cNvSpPr/>
      </dsp:nvSpPr>
      <dsp:spPr>
        <a:xfrm rot="5400000">
          <a:off x="7372423" y="-2105334"/>
          <a:ext cx="1007217" cy="7412736"/>
        </a:xfrm>
        <a:prstGeom prst="round2SameRect">
          <a:avLst/>
        </a:prstGeom>
        <a:solidFill>
          <a:schemeClr val="accent3">
            <a:tint val="40000"/>
            <a:alpha val="90000"/>
            <a:hueOff val="507285"/>
            <a:satOff val="25000"/>
            <a:lumOff val="445"/>
            <a:alphaOff val="0"/>
          </a:schemeClr>
        </a:solidFill>
        <a:ln w="12700" cap="flat" cmpd="sng" algn="ctr">
          <a:solidFill>
            <a:schemeClr val="accent3">
              <a:tint val="40000"/>
              <a:alpha val="90000"/>
              <a:hueOff val="507285"/>
              <a:satOff val="25000"/>
              <a:lumOff val="4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GB" sz="1800" kern="1200"/>
            <a:t>Parent, adult caregiver, or other individual slapping, pushing, shoving, shaking, or intentionally throwing something to hurt;  punching, kicking, whipping, or beating; choking, smothering, tried to drown, or burned; using or threatening with a weapon</a:t>
          </a:r>
          <a:endParaRPr lang="en-ZA" sz="1800" kern="1200"/>
        </a:p>
      </dsp:txBody>
      <dsp:txXfrm rot="-5400000">
        <a:off x="4169664" y="1146593"/>
        <a:ext cx="7363568" cy="908881"/>
      </dsp:txXfrm>
    </dsp:sp>
    <dsp:sp modelId="{C4CE7410-4F26-406C-A242-EAAE768CA3DD}">
      <dsp:nvSpPr>
        <dsp:cNvPr id="0" name=""/>
        <dsp:cNvSpPr/>
      </dsp:nvSpPr>
      <dsp:spPr>
        <a:xfrm>
          <a:off x="0" y="1085096"/>
          <a:ext cx="4169664" cy="1031875"/>
        </a:xfrm>
        <a:prstGeom prst="roundRect">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GB" sz="3800" kern="1200"/>
            <a:t>Physical violence </a:t>
          </a:r>
          <a:endParaRPr lang="en-ZA" sz="3800" kern="1200"/>
        </a:p>
      </dsp:txBody>
      <dsp:txXfrm>
        <a:off x="50372" y="1135468"/>
        <a:ext cx="4068920" cy="931131"/>
      </dsp:txXfrm>
    </dsp:sp>
    <dsp:sp modelId="{2E3DBA8C-55D5-4D40-BB2E-763BB9772520}">
      <dsp:nvSpPr>
        <dsp:cNvPr id="0" name=""/>
        <dsp:cNvSpPr/>
      </dsp:nvSpPr>
      <dsp:spPr>
        <a:xfrm rot="5400000">
          <a:off x="7463281" y="-1021865"/>
          <a:ext cx="825500" cy="7412736"/>
        </a:xfrm>
        <a:prstGeom prst="round2SameRect">
          <a:avLst/>
        </a:prstGeom>
        <a:solidFill>
          <a:schemeClr val="accent3">
            <a:tint val="40000"/>
            <a:alpha val="90000"/>
            <a:hueOff val="1014570"/>
            <a:satOff val="50000"/>
            <a:lumOff val="890"/>
            <a:alphaOff val="0"/>
          </a:schemeClr>
        </a:solidFill>
        <a:ln w="12700" cap="flat" cmpd="sng" algn="ctr">
          <a:solidFill>
            <a:schemeClr val="accent3">
              <a:tint val="40000"/>
              <a:alpha val="90000"/>
              <a:hueOff val="1014570"/>
              <a:satOff val="50000"/>
              <a:lumOff val="8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a:effectLst/>
              <a:latin typeface="+mn-lt"/>
              <a:ea typeface="Calibri" panose="020F0502020204030204" pitchFamily="34" charset="0"/>
            </a:rPr>
            <a:t>Unwanted sexual touching; attempted forced sex; pressured or coerced sex; physically forced sex</a:t>
          </a:r>
          <a:endParaRPr lang="en-ZA" sz="1800" kern="1200">
            <a:latin typeface="+mn-lt"/>
          </a:endParaRPr>
        </a:p>
      </dsp:txBody>
      <dsp:txXfrm rot="-5400000">
        <a:off x="4169663" y="2312051"/>
        <a:ext cx="7372438" cy="744904"/>
      </dsp:txXfrm>
    </dsp:sp>
    <dsp:sp modelId="{FA268971-1EFD-4C68-9BCB-8CC35495B6FC}">
      <dsp:nvSpPr>
        <dsp:cNvPr id="0" name=""/>
        <dsp:cNvSpPr/>
      </dsp:nvSpPr>
      <dsp:spPr>
        <a:xfrm>
          <a:off x="0" y="2168564"/>
          <a:ext cx="4169664" cy="1031875"/>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GB" sz="3800" kern="1200"/>
            <a:t>Sexual violence </a:t>
          </a:r>
          <a:endParaRPr lang="en-ZA" sz="3800" kern="1200"/>
        </a:p>
      </dsp:txBody>
      <dsp:txXfrm>
        <a:off x="50372" y="2218936"/>
        <a:ext cx="4068920" cy="931131"/>
      </dsp:txXfrm>
    </dsp:sp>
    <dsp:sp modelId="{D9D793F2-432F-4482-925D-65178AA21248}">
      <dsp:nvSpPr>
        <dsp:cNvPr id="0" name=""/>
        <dsp:cNvSpPr/>
      </dsp:nvSpPr>
      <dsp:spPr>
        <a:xfrm rot="5400000">
          <a:off x="7327571" y="90053"/>
          <a:ext cx="1081537" cy="7405497"/>
        </a:xfrm>
        <a:prstGeom prst="round2SameRect">
          <a:avLst/>
        </a:prstGeom>
        <a:solidFill>
          <a:schemeClr val="accent3">
            <a:tint val="40000"/>
            <a:alpha val="90000"/>
            <a:hueOff val="1521856"/>
            <a:satOff val="75000"/>
            <a:lumOff val="1334"/>
            <a:alphaOff val="0"/>
          </a:schemeClr>
        </a:solidFill>
        <a:ln w="12700" cap="flat" cmpd="sng" algn="ctr">
          <a:solidFill>
            <a:schemeClr val="accent3">
              <a:tint val="40000"/>
              <a:alpha val="90000"/>
              <a:hueOff val="1521856"/>
              <a:satOff val="75000"/>
              <a:lumOff val="13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b="1" kern="1200"/>
            <a:t>Parent, </a:t>
          </a:r>
          <a:r>
            <a:rPr lang="en-GB" sz="1400" kern="1200"/>
            <a:t>adult caregiver, or other adult relative saying you were not loved, wishing you had never been born or were dead;  being ridiculed</a:t>
          </a:r>
          <a:endParaRPr lang="en-ZA" sz="1400" kern="1200"/>
        </a:p>
        <a:p>
          <a:pPr marL="114300" lvl="1" indent="-114300" algn="l" defTabSz="622300">
            <a:lnSpc>
              <a:spcPct val="90000"/>
            </a:lnSpc>
            <a:spcBef>
              <a:spcPct val="0"/>
            </a:spcBef>
            <a:spcAft>
              <a:spcPct val="15000"/>
            </a:spcAft>
            <a:buChar char="•"/>
          </a:pPr>
          <a:r>
            <a:rPr lang="en-GB" sz="1400" b="1" kern="1200"/>
            <a:t>Intimate partner  </a:t>
          </a:r>
          <a:r>
            <a:rPr lang="en-GB" sz="1400" kern="1200"/>
            <a:t>who insulted, humiliated, kept you from having own money,  kept you from seeing or talking to your family or friends; made threats to physically harm you. </a:t>
          </a:r>
          <a:endParaRPr lang="en-ZA" sz="1400" kern="1200"/>
        </a:p>
        <a:p>
          <a:pPr marL="114300" lvl="1" indent="-114300" algn="l" defTabSz="622300">
            <a:lnSpc>
              <a:spcPct val="90000"/>
            </a:lnSpc>
            <a:spcBef>
              <a:spcPct val="0"/>
            </a:spcBef>
            <a:spcAft>
              <a:spcPct val="15000"/>
            </a:spcAft>
            <a:buChar char="•"/>
          </a:pPr>
          <a:r>
            <a:rPr lang="en-GB" sz="1400" b="1" kern="1200"/>
            <a:t>Peers </a:t>
          </a:r>
          <a:r>
            <a:rPr lang="en-GB" sz="1400" kern="1200"/>
            <a:t>who made you scared, excluded, called you names, were mean </a:t>
          </a:r>
          <a:endParaRPr lang="en-ZA" sz="1400" kern="1200"/>
        </a:p>
      </dsp:txBody>
      <dsp:txXfrm rot="-5400000">
        <a:off x="4165591" y="3304829"/>
        <a:ext cx="7352701" cy="975945"/>
      </dsp:txXfrm>
    </dsp:sp>
    <dsp:sp modelId="{26B34BAA-DF18-4656-8C59-47EF184C4A3A}">
      <dsp:nvSpPr>
        <dsp:cNvPr id="0" name=""/>
        <dsp:cNvSpPr/>
      </dsp:nvSpPr>
      <dsp:spPr>
        <a:xfrm>
          <a:off x="0" y="3276864"/>
          <a:ext cx="4165592" cy="1031875"/>
        </a:xfrm>
        <a:prstGeom prst="roundRect">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GB" sz="3800" kern="1200"/>
            <a:t>Emotional violence </a:t>
          </a:r>
          <a:endParaRPr lang="en-ZA" sz="3800" kern="1200"/>
        </a:p>
      </dsp:txBody>
      <dsp:txXfrm>
        <a:off x="50372" y="3327236"/>
        <a:ext cx="4064848" cy="931131"/>
      </dsp:txXfrm>
    </dsp:sp>
    <dsp:sp modelId="{36264254-FB33-4A6E-AD9F-9DDCA7FC251C}">
      <dsp:nvSpPr>
        <dsp:cNvPr id="0" name=""/>
        <dsp:cNvSpPr/>
      </dsp:nvSpPr>
      <dsp:spPr>
        <a:xfrm rot="5400000">
          <a:off x="7463281" y="1194734"/>
          <a:ext cx="825500" cy="7412736"/>
        </a:xfrm>
        <a:prstGeom prst="round2SameRect">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GB" sz="1800" kern="1200"/>
            <a:t>Physical, sexual or emotional violence, as reported by respondents  </a:t>
          </a:r>
          <a:endParaRPr lang="en-ZA" sz="1800" kern="1200"/>
        </a:p>
      </dsp:txBody>
      <dsp:txXfrm rot="-5400000">
        <a:off x="4169663" y="4528650"/>
        <a:ext cx="7372438" cy="744904"/>
      </dsp:txXfrm>
    </dsp:sp>
    <dsp:sp modelId="{37329C5E-2A5C-40C4-8BB8-19885B30B8BA}">
      <dsp:nvSpPr>
        <dsp:cNvPr id="0" name=""/>
        <dsp:cNvSpPr/>
      </dsp:nvSpPr>
      <dsp:spPr>
        <a:xfrm>
          <a:off x="0" y="4385164"/>
          <a:ext cx="4169664" cy="1031875"/>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GB" sz="3800" kern="1200"/>
            <a:t>Any violence </a:t>
          </a:r>
          <a:endParaRPr lang="en-ZA" sz="3800" kern="1200"/>
        </a:p>
      </dsp:txBody>
      <dsp:txXfrm>
        <a:off x="50372" y="4435536"/>
        <a:ext cx="4068920" cy="9311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4FF0F-5015-456A-82F2-426DF0531BF9}">
      <dsp:nvSpPr>
        <dsp:cNvPr id="0" name=""/>
        <dsp:cNvSpPr/>
      </dsp:nvSpPr>
      <dsp:spPr>
        <a:xfrm>
          <a:off x="3204015" y="2174875"/>
          <a:ext cx="393378" cy="1873944"/>
        </a:xfrm>
        <a:custGeom>
          <a:avLst/>
          <a:gdLst/>
          <a:ahLst/>
          <a:cxnLst/>
          <a:rect l="0" t="0" r="0" b="0"/>
          <a:pathLst>
            <a:path>
              <a:moveTo>
                <a:pt x="0" y="0"/>
              </a:moveTo>
              <a:lnTo>
                <a:pt x="196689" y="0"/>
              </a:lnTo>
              <a:lnTo>
                <a:pt x="196689" y="1873944"/>
              </a:lnTo>
              <a:lnTo>
                <a:pt x="393378" y="18739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352834" y="3063977"/>
        <a:ext cx="95739" cy="95739"/>
      </dsp:txXfrm>
    </dsp:sp>
    <dsp:sp modelId="{822E506A-1608-4278-A49B-B2C2EEA6EB43}">
      <dsp:nvSpPr>
        <dsp:cNvPr id="0" name=""/>
        <dsp:cNvSpPr/>
      </dsp:nvSpPr>
      <dsp:spPr>
        <a:xfrm>
          <a:off x="3204015" y="2174875"/>
          <a:ext cx="393378" cy="1124366"/>
        </a:xfrm>
        <a:custGeom>
          <a:avLst/>
          <a:gdLst/>
          <a:ahLst/>
          <a:cxnLst/>
          <a:rect l="0" t="0" r="0" b="0"/>
          <a:pathLst>
            <a:path>
              <a:moveTo>
                <a:pt x="0" y="0"/>
              </a:moveTo>
              <a:lnTo>
                <a:pt x="196689" y="0"/>
              </a:lnTo>
              <a:lnTo>
                <a:pt x="196689" y="1124366"/>
              </a:lnTo>
              <a:lnTo>
                <a:pt x="393378" y="11243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70924" y="2707278"/>
        <a:ext cx="59559" cy="59559"/>
      </dsp:txXfrm>
    </dsp:sp>
    <dsp:sp modelId="{ABF6EDF4-6447-4BBF-BC6C-C55158C341A0}">
      <dsp:nvSpPr>
        <dsp:cNvPr id="0" name=""/>
        <dsp:cNvSpPr/>
      </dsp:nvSpPr>
      <dsp:spPr>
        <a:xfrm>
          <a:off x="3204015" y="2174875"/>
          <a:ext cx="393378" cy="374788"/>
        </a:xfrm>
        <a:custGeom>
          <a:avLst/>
          <a:gdLst/>
          <a:ahLst/>
          <a:cxnLst/>
          <a:rect l="0" t="0" r="0" b="0"/>
          <a:pathLst>
            <a:path>
              <a:moveTo>
                <a:pt x="0" y="0"/>
              </a:moveTo>
              <a:lnTo>
                <a:pt x="196689" y="0"/>
              </a:lnTo>
              <a:lnTo>
                <a:pt x="196689" y="374788"/>
              </a:lnTo>
              <a:lnTo>
                <a:pt x="393378" y="3747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87121" y="2348686"/>
        <a:ext cx="27166" cy="27166"/>
      </dsp:txXfrm>
    </dsp:sp>
    <dsp:sp modelId="{1E32C72D-2C88-4D1A-B5C0-605E0CC20B16}">
      <dsp:nvSpPr>
        <dsp:cNvPr id="0" name=""/>
        <dsp:cNvSpPr/>
      </dsp:nvSpPr>
      <dsp:spPr>
        <a:xfrm>
          <a:off x="3204015" y="1800086"/>
          <a:ext cx="393378" cy="374788"/>
        </a:xfrm>
        <a:custGeom>
          <a:avLst/>
          <a:gdLst/>
          <a:ahLst/>
          <a:cxnLst/>
          <a:rect l="0" t="0" r="0" b="0"/>
          <a:pathLst>
            <a:path>
              <a:moveTo>
                <a:pt x="0" y="374788"/>
              </a:moveTo>
              <a:lnTo>
                <a:pt x="196689" y="374788"/>
              </a:lnTo>
              <a:lnTo>
                <a:pt x="196689" y="0"/>
              </a:lnTo>
              <a:lnTo>
                <a:pt x="39337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87121" y="1973897"/>
        <a:ext cx="27166" cy="27166"/>
      </dsp:txXfrm>
    </dsp:sp>
    <dsp:sp modelId="{2757EAB7-6CED-4F77-A6A9-81336A42242C}">
      <dsp:nvSpPr>
        <dsp:cNvPr id="0" name=""/>
        <dsp:cNvSpPr/>
      </dsp:nvSpPr>
      <dsp:spPr>
        <a:xfrm>
          <a:off x="3204015" y="1050508"/>
          <a:ext cx="393378" cy="1124366"/>
        </a:xfrm>
        <a:custGeom>
          <a:avLst/>
          <a:gdLst/>
          <a:ahLst/>
          <a:cxnLst/>
          <a:rect l="0" t="0" r="0" b="0"/>
          <a:pathLst>
            <a:path>
              <a:moveTo>
                <a:pt x="0" y="1124366"/>
              </a:moveTo>
              <a:lnTo>
                <a:pt x="196689" y="1124366"/>
              </a:lnTo>
              <a:lnTo>
                <a:pt x="196689" y="0"/>
              </a:lnTo>
              <a:lnTo>
                <a:pt x="39337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70924" y="1582911"/>
        <a:ext cx="59559" cy="59559"/>
      </dsp:txXfrm>
    </dsp:sp>
    <dsp:sp modelId="{EA9727D5-E14C-419B-AAC2-D0EE5C5F158A}">
      <dsp:nvSpPr>
        <dsp:cNvPr id="0" name=""/>
        <dsp:cNvSpPr/>
      </dsp:nvSpPr>
      <dsp:spPr>
        <a:xfrm>
          <a:off x="3204015" y="300930"/>
          <a:ext cx="393378" cy="1873944"/>
        </a:xfrm>
        <a:custGeom>
          <a:avLst/>
          <a:gdLst/>
          <a:ahLst/>
          <a:cxnLst/>
          <a:rect l="0" t="0" r="0" b="0"/>
          <a:pathLst>
            <a:path>
              <a:moveTo>
                <a:pt x="0" y="1873944"/>
              </a:moveTo>
              <a:lnTo>
                <a:pt x="196689" y="1873944"/>
              </a:lnTo>
              <a:lnTo>
                <a:pt x="196689" y="0"/>
              </a:lnTo>
              <a:lnTo>
                <a:pt x="39337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352834" y="1190032"/>
        <a:ext cx="95739" cy="95739"/>
      </dsp:txXfrm>
    </dsp:sp>
    <dsp:sp modelId="{DD8759FC-592C-49ED-A9B8-8F17FC9207E6}">
      <dsp:nvSpPr>
        <dsp:cNvPr id="0" name=""/>
        <dsp:cNvSpPr/>
      </dsp:nvSpPr>
      <dsp:spPr>
        <a:xfrm rot="16200000">
          <a:off x="1326125" y="1875043"/>
          <a:ext cx="3156117" cy="599662"/>
        </a:xfrm>
        <a:prstGeom prst="rect">
          <a:avLst/>
        </a:prstGeom>
        <a:solidFill>
          <a:srgbClr val="7030A0"/>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n-US" sz="3900" kern="1200">
              <a:solidFill>
                <a:schemeClr val="bg2"/>
              </a:solidFill>
            </a:rPr>
            <a:t>VACS Data</a:t>
          </a:r>
        </a:p>
      </dsp:txBody>
      <dsp:txXfrm>
        <a:off x="1326125" y="1875043"/>
        <a:ext cx="3156117" cy="599662"/>
      </dsp:txXfrm>
    </dsp:sp>
    <dsp:sp modelId="{16B9BA9A-2FDE-4989-BD5E-017D116641C5}">
      <dsp:nvSpPr>
        <dsp:cNvPr id="0" name=""/>
        <dsp:cNvSpPr/>
      </dsp:nvSpPr>
      <dsp:spPr>
        <a:xfrm>
          <a:off x="3597393" y="1099"/>
          <a:ext cx="1966892" cy="599662"/>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2"/>
              </a:solidFill>
            </a:rPr>
            <a:t>Social Services</a:t>
          </a:r>
        </a:p>
      </dsp:txBody>
      <dsp:txXfrm>
        <a:off x="3597393" y="1099"/>
        <a:ext cx="1966892" cy="599662"/>
      </dsp:txXfrm>
    </dsp:sp>
    <dsp:sp modelId="{9EA9CC61-D341-44B9-9542-A0998AF88FB9}">
      <dsp:nvSpPr>
        <dsp:cNvPr id="0" name=""/>
        <dsp:cNvSpPr/>
      </dsp:nvSpPr>
      <dsp:spPr>
        <a:xfrm>
          <a:off x="3597393" y="750677"/>
          <a:ext cx="1966892" cy="599662"/>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2"/>
              </a:solidFill>
            </a:rPr>
            <a:t>Health</a:t>
          </a:r>
        </a:p>
      </dsp:txBody>
      <dsp:txXfrm>
        <a:off x="3597393" y="750677"/>
        <a:ext cx="1966892" cy="599662"/>
      </dsp:txXfrm>
    </dsp:sp>
    <dsp:sp modelId="{61003987-450E-4196-A24A-6BD36450911B}">
      <dsp:nvSpPr>
        <dsp:cNvPr id="0" name=""/>
        <dsp:cNvSpPr/>
      </dsp:nvSpPr>
      <dsp:spPr>
        <a:xfrm>
          <a:off x="3597393" y="1500254"/>
          <a:ext cx="1966892" cy="599662"/>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2"/>
              </a:solidFill>
            </a:rPr>
            <a:t>Education</a:t>
          </a:r>
        </a:p>
      </dsp:txBody>
      <dsp:txXfrm>
        <a:off x="3597393" y="1500254"/>
        <a:ext cx="1966892" cy="599662"/>
      </dsp:txXfrm>
    </dsp:sp>
    <dsp:sp modelId="{7959B5BB-A05B-44FD-AF52-013A29648EC3}">
      <dsp:nvSpPr>
        <dsp:cNvPr id="0" name=""/>
        <dsp:cNvSpPr/>
      </dsp:nvSpPr>
      <dsp:spPr>
        <a:xfrm>
          <a:off x="3597393" y="2249832"/>
          <a:ext cx="1966892" cy="599662"/>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2"/>
              </a:solidFill>
            </a:rPr>
            <a:t>Justice</a:t>
          </a:r>
        </a:p>
      </dsp:txBody>
      <dsp:txXfrm>
        <a:off x="3597393" y="2249832"/>
        <a:ext cx="1966892" cy="599662"/>
      </dsp:txXfrm>
    </dsp:sp>
    <dsp:sp modelId="{D384ECFD-8C16-4101-A35C-B51BC59063CA}">
      <dsp:nvSpPr>
        <dsp:cNvPr id="0" name=""/>
        <dsp:cNvSpPr/>
      </dsp:nvSpPr>
      <dsp:spPr>
        <a:xfrm>
          <a:off x="3597393" y="2999410"/>
          <a:ext cx="1966892" cy="599662"/>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2"/>
              </a:solidFill>
            </a:rPr>
            <a:t>Policy, finance, development</a:t>
          </a:r>
        </a:p>
      </dsp:txBody>
      <dsp:txXfrm>
        <a:off x="3597393" y="2999410"/>
        <a:ext cx="1966892" cy="599662"/>
      </dsp:txXfrm>
    </dsp:sp>
    <dsp:sp modelId="{A51198D5-FF53-429E-9A9F-5D1BEB6AE54C}">
      <dsp:nvSpPr>
        <dsp:cNvPr id="0" name=""/>
        <dsp:cNvSpPr/>
      </dsp:nvSpPr>
      <dsp:spPr>
        <a:xfrm>
          <a:off x="3597393" y="3748988"/>
          <a:ext cx="1966892" cy="599662"/>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2"/>
              </a:solidFill>
            </a:rPr>
            <a:t>Civil society</a:t>
          </a:r>
        </a:p>
      </dsp:txBody>
      <dsp:txXfrm>
        <a:off x="3597393" y="3748988"/>
        <a:ext cx="1966892" cy="5996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37EA1-4E8E-46CA-94C5-3A9019263FC6}">
      <dsp:nvSpPr>
        <dsp:cNvPr id="0" name=""/>
        <dsp:cNvSpPr/>
      </dsp:nvSpPr>
      <dsp:spPr>
        <a:xfrm rot="5400000">
          <a:off x="-179904" y="182719"/>
          <a:ext cx="1199363" cy="8395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a:t>1.</a:t>
          </a:r>
          <a:endParaRPr lang="en-US" sz="2300" kern="1200"/>
        </a:p>
      </dsp:txBody>
      <dsp:txXfrm rot="-5400000">
        <a:off x="1" y="422591"/>
        <a:ext cx="839554" cy="359809"/>
      </dsp:txXfrm>
    </dsp:sp>
    <dsp:sp modelId="{C2D5E182-740B-4B13-A366-49665AE4C03F}">
      <dsp:nvSpPr>
        <dsp:cNvPr id="0" name=""/>
        <dsp:cNvSpPr/>
      </dsp:nvSpPr>
      <dsp:spPr>
        <a:xfrm rot="5400000">
          <a:off x="3065284" y="-2222914"/>
          <a:ext cx="779586" cy="523104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1400" kern="1200"/>
            <a:t>Review data from VACS </a:t>
          </a:r>
        </a:p>
      </dsp:txBody>
      <dsp:txXfrm rot="-5400000">
        <a:off x="839555" y="40871"/>
        <a:ext cx="5192989" cy="703474"/>
      </dsp:txXfrm>
    </dsp:sp>
    <dsp:sp modelId="{C6F4454A-8E12-47C8-B3FB-990768824063}">
      <dsp:nvSpPr>
        <dsp:cNvPr id="0" name=""/>
        <dsp:cNvSpPr/>
      </dsp:nvSpPr>
      <dsp:spPr>
        <a:xfrm rot="5400000">
          <a:off x="-179904" y="1266080"/>
          <a:ext cx="1199363" cy="8395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a:t>2.</a:t>
          </a:r>
          <a:endParaRPr lang="en-US" sz="2300" kern="1200"/>
        </a:p>
      </dsp:txBody>
      <dsp:txXfrm rot="-5400000">
        <a:off x="1" y="1505952"/>
        <a:ext cx="839554" cy="359809"/>
      </dsp:txXfrm>
    </dsp:sp>
    <dsp:sp modelId="{01A1940A-B155-4069-89F4-E97C9D4FBDCA}">
      <dsp:nvSpPr>
        <dsp:cNvPr id="0" name=""/>
        <dsp:cNvSpPr/>
      </dsp:nvSpPr>
      <dsp:spPr>
        <a:xfrm rot="5400000">
          <a:off x="3065284" y="-1139553"/>
          <a:ext cx="779586" cy="523104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1400" kern="1200"/>
            <a:t>Discuss and develop priorities  for action based on VACS data</a:t>
          </a:r>
        </a:p>
        <a:p>
          <a:pPr marL="285750" lvl="1" indent="0" algn="l" defTabSz="1555750">
            <a:lnSpc>
              <a:spcPct val="90000"/>
            </a:lnSpc>
            <a:spcBef>
              <a:spcPct val="0"/>
            </a:spcBef>
            <a:spcAft>
              <a:spcPct val="15000"/>
            </a:spcAft>
          </a:pPr>
          <a:endParaRPr lang="en-US" sz="1400" kern="1200"/>
        </a:p>
      </dsp:txBody>
      <dsp:txXfrm rot="-5400000">
        <a:off x="839555" y="1124232"/>
        <a:ext cx="5192989" cy="703474"/>
      </dsp:txXfrm>
    </dsp:sp>
    <dsp:sp modelId="{F7E77D95-6BD0-41CB-91BA-6B341C729C5E}">
      <dsp:nvSpPr>
        <dsp:cNvPr id="0" name=""/>
        <dsp:cNvSpPr/>
      </dsp:nvSpPr>
      <dsp:spPr>
        <a:xfrm rot="5400000">
          <a:off x="-179904" y="2349441"/>
          <a:ext cx="1199363" cy="8395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a:t>3.</a:t>
          </a:r>
          <a:endParaRPr lang="en-US" sz="2300" kern="1200"/>
        </a:p>
      </dsp:txBody>
      <dsp:txXfrm rot="-5400000">
        <a:off x="1" y="2589313"/>
        <a:ext cx="839554" cy="359809"/>
      </dsp:txXfrm>
    </dsp:sp>
    <dsp:sp modelId="{D4DDC269-9A4D-4D46-86A3-0D128737816E}">
      <dsp:nvSpPr>
        <dsp:cNvPr id="0" name=""/>
        <dsp:cNvSpPr/>
      </dsp:nvSpPr>
      <dsp:spPr>
        <a:xfrm rot="5400000">
          <a:off x="3065284" y="-56192"/>
          <a:ext cx="779586" cy="523104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None/>
          </a:pPr>
          <a:r>
            <a:rPr lang="en-GB" sz="1400" kern="1200"/>
            <a:t>Review INSPIRE: 7 Strategies to Prevent Violence Against Children (global technical package)</a:t>
          </a:r>
          <a:endParaRPr lang="en-US" sz="1400" kern="1200"/>
        </a:p>
      </dsp:txBody>
      <dsp:txXfrm rot="-5400000">
        <a:off x="839555" y="2207593"/>
        <a:ext cx="5192989" cy="703474"/>
      </dsp:txXfrm>
    </dsp:sp>
    <dsp:sp modelId="{7DC02D70-E780-41DE-B83D-01F5B842CCA6}">
      <dsp:nvSpPr>
        <dsp:cNvPr id="0" name=""/>
        <dsp:cNvSpPr/>
      </dsp:nvSpPr>
      <dsp:spPr>
        <a:xfrm rot="5400000">
          <a:off x="-179904" y="3432801"/>
          <a:ext cx="1199363" cy="8395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a:t>4. </a:t>
          </a:r>
          <a:endParaRPr lang="en-US" sz="2300" kern="1200"/>
        </a:p>
      </dsp:txBody>
      <dsp:txXfrm rot="-5400000">
        <a:off x="1" y="3672673"/>
        <a:ext cx="839554" cy="359809"/>
      </dsp:txXfrm>
    </dsp:sp>
    <dsp:sp modelId="{413EAD71-9E27-46AD-BFBF-D1DB7CF2D5A9}">
      <dsp:nvSpPr>
        <dsp:cNvPr id="0" name=""/>
        <dsp:cNvSpPr/>
      </dsp:nvSpPr>
      <dsp:spPr>
        <a:xfrm rot="5400000">
          <a:off x="3065284" y="1027167"/>
          <a:ext cx="779586" cy="523104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1400" kern="1200"/>
            <a:t>Discuss gaps in Violence Prevention in Eswatini and how these gaps may be addressed with INSPIRE strategies </a:t>
          </a:r>
        </a:p>
        <a:p>
          <a:pPr lvl="1" algn="l" defTabSz="933450">
            <a:lnSpc>
              <a:spcPct val="90000"/>
            </a:lnSpc>
            <a:spcBef>
              <a:spcPct val="0"/>
            </a:spcBef>
            <a:spcAft>
              <a:spcPct val="15000"/>
            </a:spcAft>
          </a:pPr>
          <a:endParaRPr lang="en-US" sz="1400" kern="1200"/>
        </a:p>
      </dsp:txBody>
      <dsp:txXfrm rot="-5400000">
        <a:off x="839555" y="3290952"/>
        <a:ext cx="5192989" cy="703474"/>
      </dsp:txXfrm>
    </dsp:sp>
    <dsp:sp modelId="{80DD626D-C76E-4CD0-9F9E-8CF9D2EBAB16}">
      <dsp:nvSpPr>
        <dsp:cNvPr id="0" name=""/>
        <dsp:cNvSpPr/>
      </dsp:nvSpPr>
      <dsp:spPr>
        <a:xfrm rot="5400000">
          <a:off x="-179904" y="4516162"/>
          <a:ext cx="1199363" cy="8395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a:t>5</a:t>
          </a:r>
          <a:endParaRPr lang="en-US" sz="2300" kern="1200"/>
        </a:p>
      </dsp:txBody>
      <dsp:txXfrm rot="-5400000">
        <a:off x="1" y="4756034"/>
        <a:ext cx="839554" cy="359809"/>
      </dsp:txXfrm>
    </dsp:sp>
    <dsp:sp modelId="{6E85B3BB-7989-4377-A5B7-814D8BA8413B}">
      <dsp:nvSpPr>
        <dsp:cNvPr id="0" name=""/>
        <dsp:cNvSpPr/>
      </dsp:nvSpPr>
      <dsp:spPr>
        <a:xfrm rot="5400000">
          <a:off x="3065284" y="2110528"/>
          <a:ext cx="779586" cy="523104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1400" kern="1200"/>
            <a:t>Develop a framework for an INSPIRE-based </a:t>
          </a:r>
          <a:r>
            <a:rPr lang="en-GB" sz="1400" b="1" kern="1200"/>
            <a:t>National Action Plan </a:t>
          </a:r>
          <a:r>
            <a:rPr lang="en-GB" sz="1400" kern="1200"/>
            <a:t>to address violence against Children in Eswatini</a:t>
          </a:r>
          <a:endParaRPr lang="en-US" sz="1400" kern="1200"/>
        </a:p>
        <a:p>
          <a:pPr marL="0" marR="0" lvl="0" indent="0" algn="l" defTabSz="914400" eaLnBrk="1" fontAlgn="auto" latinLnBrk="0" hangingPunct="1">
            <a:lnSpc>
              <a:spcPct val="100000"/>
            </a:lnSpc>
            <a:spcBef>
              <a:spcPct val="0"/>
            </a:spcBef>
            <a:spcAft>
              <a:spcPts val="0"/>
            </a:spcAft>
            <a:buClrTx/>
            <a:buSzTx/>
            <a:buFontTx/>
            <a:buNone/>
            <a:tabLst/>
            <a:defRPr/>
          </a:pPr>
          <a:endParaRPr lang="en-GB" sz="1400" kern="1200"/>
        </a:p>
      </dsp:txBody>
      <dsp:txXfrm rot="-5400000">
        <a:off x="839555" y="4374313"/>
        <a:ext cx="5192989" cy="7034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0495F-4664-4FCB-B904-F64CA07F63AF}">
      <dsp:nvSpPr>
        <dsp:cNvPr id="0" name=""/>
        <dsp:cNvSpPr/>
      </dsp:nvSpPr>
      <dsp:spPr>
        <a:xfrm>
          <a:off x="3212" y="515965"/>
          <a:ext cx="1706945" cy="639599"/>
        </a:xfrm>
        <a:prstGeom prst="rect">
          <a:avLst/>
        </a:prstGeom>
        <a:solidFill>
          <a:schemeClr val="accent2"/>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b="1" kern="1200">
              <a:latin typeface="+mj-lt"/>
            </a:rPr>
            <a:t>DPMO</a:t>
          </a:r>
        </a:p>
      </dsp:txBody>
      <dsp:txXfrm>
        <a:off x="3212" y="515965"/>
        <a:ext cx="1706945" cy="639599"/>
      </dsp:txXfrm>
    </dsp:sp>
    <dsp:sp modelId="{3E733ABE-2DDF-49E3-868E-95993C08F732}">
      <dsp:nvSpPr>
        <dsp:cNvPr id="0" name=""/>
        <dsp:cNvSpPr/>
      </dsp:nvSpPr>
      <dsp:spPr>
        <a:xfrm>
          <a:off x="3212" y="1155564"/>
          <a:ext cx="1706945" cy="2944012"/>
        </a:xfrm>
        <a:prstGeom prst="rect">
          <a:avLst/>
        </a:prstGeom>
        <a:solidFill>
          <a:schemeClr val="accent2">
            <a:lumMod val="40000"/>
            <a:lumOff val="60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3340" tIns="53340" rIns="71120" bIns="80010" numCol="1" spcCol="1270" anchor="t" anchorCtr="0">
          <a:noAutofit/>
        </a:bodyPr>
        <a:lstStyle/>
        <a:p>
          <a:pPr marL="114300" lvl="1" indent="0" algn="l" defTabSz="533400">
            <a:lnSpc>
              <a:spcPct val="90000"/>
            </a:lnSpc>
            <a:spcBef>
              <a:spcPct val="0"/>
            </a:spcBef>
            <a:spcAft>
              <a:spcPct val="15000"/>
            </a:spcAft>
            <a:buChar char="•"/>
          </a:pPr>
          <a:r>
            <a:rPr lang="en-US" sz="1000" b="1" i="0" kern="1200">
              <a:latin typeface="+mj-lt"/>
            </a:rPr>
            <a:t>Poppy Sithole (PI)</a:t>
          </a:r>
        </a:p>
        <a:p>
          <a:pPr marL="114300" lvl="1" indent="0" algn="l" defTabSz="533400">
            <a:lnSpc>
              <a:spcPct val="90000"/>
            </a:lnSpc>
            <a:spcBef>
              <a:spcPct val="0"/>
            </a:spcBef>
            <a:spcAft>
              <a:spcPct val="15000"/>
            </a:spcAft>
            <a:buChar char="•"/>
          </a:pPr>
          <a:r>
            <a:rPr lang="en-US" sz="1000" b="1" i="0" kern="1200">
              <a:latin typeface="+mj-lt"/>
            </a:rPr>
            <a:t>Sindi Dube (Co-Investigator)</a:t>
          </a:r>
        </a:p>
        <a:p>
          <a:pPr marL="114300" lvl="1" indent="0" algn="l" defTabSz="533400">
            <a:lnSpc>
              <a:spcPct val="90000"/>
            </a:lnSpc>
            <a:spcBef>
              <a:spcPct val="0"/>
            </a:spcBef>
            <a:spcAft>
              <a:spcPct val="15000"/>
            </a:spcAft>
            <a:buChar char="•"/>
          </a:pPr>
          <a:r>
            <a:rPr lang="en-US" sz="1000" b="0" i="0" kern="1200">
              <a:latin typeface="+mj-lt"/>
            </a:rPr>
            <a:t>Mcusi Shongwe  </a:t>
          </a:r>
        </a:p>
        <a:p>
          <a:pPr marL="114300" lvl="1" indent="0" algn="l" defTabSz="533400">
            <a:lnSpc>
              <a:spcPct val="90000"/>
            </a:lnSpc>
            <a:spcBef>
              <a:spcPct val="0"/>
            </a:spcBef>
            <a:spcAft>
              <a:spcPct val="15000"/>
            </a:spcAft>
            <a:buChar char="•"/>
          </a:pPr>
          <a:r>
            <a:rPr lang="en-US" sz="1000" b="0" i="0" kern="1200">
              <a:latin typeface="+mj-lt"/>
            </a:rPr>
            <a:t>Marcelia Neves</a:t>
          </a:r>
        </a:p>
        <a:p>
          <a:pPr marL="114300" lvl="1" indent="0" algn="l" defTabSz="533400">
            <a:lnSpc>
              <a:spcPct val="90000"/>
            </a:lnSpc>
            <a:spcBef>
              <a:spcPct val="0"/>
            </a:spcBef>
            <a:spcAft>
              <a:spcPct val="15000"/>
            </a:spcAft>
            <a:buChar char="•"/>
          </a:pPr>
          <a:r>
            <a:rPr lang="en-US" sz="1000" b="0" i="0" kern="1200">
              <a:latin typeface="+mj-lt"/>
            </a:rPr>
            <a:t>Simanga Maseko</a:t>
          </a:r>
        </a:p>
      </dsp:txBody>
      <dsp:txXfrm>
        <a:off x="3212" y="1155564"/>
        <a:ext cx="1706945" cy="2944012"/>
      </dsp:txXfrm>
    </dsp:sp>
    <dsp:sp modelId="{F27EE0F2-3BA9-4F5F-AE6F-7737EF6FDFA7}">
      <dsp:nvSpPr>
        <dsp:cNvPr id="0" name=""/>
        <dsp:cNvSpPr/>
      </dsp:nvSpPr>
      <dsp:spPr>
        <a:xfrm>
          <a:off x="1949130" y="515965"/>
          <a:ext cx="1706945" cy="639599"/>
        </a:xfrm>
        <a:prstGeom prst="rect">
          <a:avLst/>
        </a:prstGeom>
        <a:solidFill>
          <a:schemeClr val="accent1"/>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1120" tIns="40640" rIns="71120" bIns="4064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endParaRPr lang="en-US" sz="1000" b="1" kern="1200">
            <a:latin typeface="+mj-lt"/>
          </a:endParaRPr>
        </a:p>
        <a:p>
          <a:pPr marL="0" marR="0" lvl="0" indent="0" algn="ctr" defTabSz="914400" eaLnBrk="1" fontAlgn="auto" latinLnBrk="0" hangingPunct="1">
            <a:lnSpc>
              <a:spcPct val="90000"/>
            </a:lnSpc>
            <a:spcBef>
              <a:spcPct val="0"/>
            </a:spcBef>
            <a:spcAft>
              <a:spcPts val="0"/>
            </a:spcAft>
            <a:buClrTx/>
            <a:buSzTx/>
            <a:buFontTx/>
            <a:buNone/>
            <a:tabLst/>
            <a:defRPr/>
          </a:pPr>
          <a:r>
            <a:rPr lang="en-US" sz="1000" b="1" kern="1200">
              <a:latin typeface="+mj-lt"/>
            </a:rPr>
            <a:t>Ministry of Health </a:t>
          </a:r>
        </a:p>
        <a:p>
          <a:pPr marL="0" lvl="0" algn="ctr" defTabSz="711200">
            <a:lnSpc>
              <a:spcPct val="90000"/>
            </a:lnSpc>
            <a:spcBef>
              <a:spcPct val="0"/>
            </a:spcBef>
            <a:spcAft>
              <a:spcPct val="35000"/>
            </a:spcAft>
            <a:buNone/>
          </a:pPr>
          <a:endParaRPr lang="en-US" sz="1000" b="1" kern="1200">
            <a:latin typeface="+mj-lt"/>
          </a:endParaRPr>
        </a:p>
      </dsp:txBody>
      <dsp:txXfrm>
        <a:off x="1949130" y="515965"/>
        <a:ext cx="1706945" cy="639599"/>
      </dsp:txXfrm>
    </dsp:sp>
    <dsp:sp modelId="{DC45F58C-C2B6-4490-8D99-CBDAAE3C25FF}">
      <dsp:nvSpPr>
        <dsp:cNvPr id="0" name=""/>
        <dsp:cNvSpPr/>
      </dsp:nvSpPr>
      <dsp:spPr>
        <a:xfrm>
          <a:off x="1949130" y="1155564"/>
          <a:ext cx="1706945" cy="2944012"/>
        </a:xfrm>
        <a:prstGeom prst="rect">
          <a:avLst/>
        </a:prstGeom>
        <a:solidFill>
          <a:schemeClr val="accent1">
            <a:lumMod val="20000"/>
            <a:lumOff val="80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3340" tIns="53340" rIns="71120" bIns="80010" numCol="1" spcCol="1270" anchor="t" anchorCtr="0">
          <a:noAutofit/>
        </a:bodyPr>
        <a:lstStyle/>
        <a:p>
          <a:pPr marL="114300" lvl="1" indent="0" algn="l" defTabSz="533400">
            <a:lnSpc>
              <a:spcPct val="90000"/>
            </a:lnSpc>
            <a:spcBef>
              <a:spcPct val="0"/>
            </a:spcBef>
            <a:spcAft>
              <a:spcPct val="15000"/>
            </a:spcAft>
            <a:buChar char="•"/>
          </a:pPr>
          <a:r>
            <a:rPr lang="en-US" sz="1000" b="1" i="0" kern="1200" err="1">
              <a:latin typeface="+mj-lt"/>
            </a:rPr>
            <a:t>Bonsile</a:t>
          </a:r>
          <a:r>
            <a:rPr lang="en-US" sz="1000" b="1" i="0" kern="1200">
              <a:latin typeface="+mj-lt"/>
            </a:rPr>
            <a:t> Nhlabatsi (PI)</a:t>
          </a:r>
        </a:p>
        <a:p>
          <a:pPr marL="114300" lvl="1" indent="0" algn="l" defTabSz="533400">
            <a:lnSpc>
              <a:spcPct val="90000"/>
            </a:lnSpc>
            <a:spcBef>
              <a:spcPct val="0"/>
            </a:spcBef>
            <a:spcAft>
              <a:spcPct val="15000"/>
            </a:spcAft>
            <a:buChar char="•"/>
          </a:pPr>
          <a:r>
            <a:rPr lang="en-US" sz="1000" b="1" i="0" kern="1200">
              <a:latin typeface="+mj-lt"/>
            </a:rPr>
            <a:t>Rejoice Nkambule (Co-Investigator)</a:t>
          </a:r>
          <a:endParaRPr lang="en-US" sz="1000" b="1" i="0">
            <a:latin typeface="+mj-lt"/>
          </a:endParaRPr>
        </a:p>
        <a:p>
          <a:pPr marL="114300" lvl="1" indent="0" algn="l" defTabSz="533400">
            <a:lnSpc>
              <a:spcPct val="90000"/>
            </a:lnSpc>
            <a:spcBef>
              <a:spcPct val="0"/>
            </a:spcBef>
            <a:spcAft>
              <a:spcPct val="15000"/>
            </a:spcAft>
            <a:buChar char="•"/>
          </a:pPr>
          <a:r>
            <a:rPr lang="en-US" sz="1000" b="1" i="0" kern="1200">
              <a:latin typeface="+mj-lt"/>
            </a:rPr>
            <a:t>Muhle Dlamini (Co-Investigator)</a:t>
          </a:r>
          <a:endParaRPr lang="en-US" sz="1000" b="1" i="0">
            <a:latin typeface="+mj-lt"/>
          </a:endParaRPr>
        </a:p>
        <a:p>
          <a:pPr marL="114300" lvl="1" indent="0" algn="l" defTabSz="533400">
            <a:lnSpc>
              <a:spcPct val="90000"/>
            </a:lnSpc>
            <a:spcBef>
              <a:spcPct val="0"/>
            </a:spcBef>
            <a:spcAft>
              <a:spcPct val="15000"/>
            </a:spcAft>
            <a:buChar char="•"/>
          </a:pPr>
          <a:r>
            <a:rPr lang="en-US" sz="1000" b="1" i="0" kern="1200">
              <a:latin typeface="+mj-lt"/>
            </a:rPr>
            <a:t>Sindi Dlamini (Co-Investigator)</a:t>
          </a:r>
          <a:endParaRPr lang="en-US" sz="1000" b="1" i="0">
            <a:latin typeface="+mj-lt"/>
          </a:endParaRPr>
        </a:p>
        <a:p>
          <a:pPr marL="114300" lvl="1" indent="0" algn="l" defTabSz="533400">
            <a:lnSpc>
              <a:spcPct val="90000"/>
            </a:lnSpc>
            <a:spcBef>
              <a:spcPct val="0"/>
            </a:spcBef>
            <a:spcAft>
              <a:spcPct val="15000"/>
            </a:spcAft>
            <a:buChar char="•"/>
          </a:pPr>
          <a:r>
            <a:rPr lang="en-GB" sz="1000" b="1" kern="1200">
              <a:latin typeface="+mj-lt"/>
            </a:rPr>
            <a:t>Lenhle Dube (Co-Investigator)</a:t>
          </a:r>
          <a:endParaRPr lang="en-US" sz="1000" b="1" i="0">
            <a:latin typeface="+mj-lt"/>
          </a:endParaRPr>
        </a:p>
        <a:p>
          <a:pPr marL="114300" lvl="1" indent="0" algn="l" defTabSz="533400">
            <a:lnSpc>
              <a:spcPct val="90000"/>
            </a:lnSpc>
            <a:spcBef>
              <a:spcPct val="0"/>
            </a:spcBef>
            <a:spcAft>
              <a:spcPct val="15000"/>
            </a:spcAft>
            <a:buChar char="•"/>
          </a:pPr>
          <a:r>
            <a:rPr lang="en-US" sz="1000" b="1" i="0" kern="1200">
              <a:latin typeface="+mj-lt"/>
            </a:rPr>
            <a:t>Nokuthula Mahlalela           (Co-Investigator)</a:t>
          </a:r>
          <a:endParaRPr lang="en-US" sz="1000" b="1" i="0">
            <a:latin typeface="+mj-lt"/>
          </a:endParaRPr>
        </a:p>
        <a:p>
          <a:pPr marL="114300" lvl="1" indent="0" algn="l" defTabSz="533400">
            <a:lnSpc>
              <a:spcPct val="90000"/>
            </a:lnSpc>
            <a:spcBef>
              <a:spcPct val="0"/>
            </a:spcBef>
            <a:spcAft>
              <a:spcPct val="15000"/>
            </a:spcAft>
            <a:buChar char="•"/>
          </a:pPr>
          <a:r>
            <a:rPr lang="en-US" sz="1000" b="1" kern="1200">
              <a:latin typeface="+mj-lt"/>
            </a:rPr>
            <a:t>Sebentile Myeni (Co-Investigator)</a:t>
          </a:r>
          <a:endParaRPr lang="en-US" sz="1000" b="1" i="0">
            <a:latin typeface="+mj-lt"/>
          </a:endParaRPr>
        </a:p>
        <a:p>
          <a:pPr marL="114300" lvl="1" indent="0" algn="l" defTabSz="533400">
            <a:lnSpc>
              <a:spcPct val="90000"/>
            </a:lnSpc>
            <a:spcBef>
              <a:spcPct val="0"/>
            </a:spcBef>
            <a:spcAft>
              <a:spcPct val="15000"/>
            </a:spcAft>
            <a:buChar char="•"/>
          </a:pPr>
          <a:r>
            <a:rPr lang="en-US" sz="1000" kern="1200">
              <a:latin typeface="+mj-lt"/>
            </a:rPr>
            <a:t>Musa Ginindza</a:t>
          </a:r>
          <a:endParaRPr lang="en-US" sz="1000" b="1" i="0">
            <a:latin typeface="+mj-lt"/>
          </a:endParaRPr>
        </a:p>
        <a:p>
          <a:pPr marL="114300" lvl="1" indent="0" algn="l" defTabSz="533400">
            <a:lnSpc>
              <a:spcPct val="90000"/>
            </a:lnSpc>
            <a:spcBef>
              <a:spcPct val="0"/>
            </a:spcBef>
            <a:spcAft>
              <a:spcPct val="15000"/>
            </a:spcAft>
            <a:buChar char="•"/>
          </a:pPr>
          <a:r>
            <a:rPr lang="en-US" sz="1000" kern="1200">
              <a:latin typeface="+mj-lt"/>
            </a:rPr>
            <a:t>Trevor Sithole</a:t>
          </a:r>
          <a:endParaRPr lang="en-US" sz="1000" b="1" i="0">
            <a:latin typeface="+mj-lt"/>
          </a:endParaRPr>
        </a:p>
        <a:p>
          <a:pPr marL="114300" lvl="1" indent="0" algn="l" defTabSz="533400">
            <a:lnSpc>
              <a:spcPct val="90000"/>
            </a:lnSpc>
            <a:spcBef>
              <a:spcPct val="0"/>
            </a:spcBef>
            <a:spcAft>
              <a:spcPct val="15000"/>
            </a:spcAft>
            <a:buChar char="•"/>
          </a:pPr>
          <a:r>
            <a:rPr lang="en-US" sz="1000" kern="1200">
              <a:latin typeface="+mj-lt"/>
            </a:rPr>
            <a:t>Lungile Mkhweli</a:t>
          </a:r>
          <a:endParaRPr lang="en-US" sz="1000" b="1" i="0">
            <a:latin typeface="+mj-lt"/>
          </a:endParaRPr>
        </a:p>
        <a:p>
          <a:pPr marL="114300" lvl="1" indent="0" algn="l" defTabSz="533400">
            <a:lnSpc>
              <a:spcPct val="90000"/>
            </a:lnSpc>
            <a:spcBef>
              <a:spcPct val="0"/>
            </a:spcBef>
            <a:spcAft>
              <a:spcPct val="15000"/>
            </a:spcAft>
            <a:buChar char="•"/>
          </a:pPr>
          <a:r>
            <a:rPr lang="en-US" sz="1000" kern="1200">
              <a:latin typeface="+mj-lt"/>
            </a:rPr>
            <a:t>Musa Ginindza</a:t>
          </a:r>
          <a:endParaRPr lang="en-US" sz="1000" b="1" i="0">
            <a:latin typeface="+mj-lt"/>
          </a:endParaRPr>
        </a:p>
        <a:p>
          <a:pPr marL="114300" lvl="1" indent="0" algn="l" defTabSz="533400">
            <a:lnSpc>
              <a:spcPct val="90000"/>
            </a:lnSpc>
            <a:spcBef>
              <a:spcPct val="0"/>
            </a:spcBef>
            <a:spcAft>
              <a:spcPct val="15000"/>
            </a:spcAft>
            <a:buChar char="•"/>
          </a:pPr>
          <a:r>
            <a:rPr lang="en-US" sz="1000" b="0" i="0" kern="1200">
              <a:latin typeface="+mj-lt"/>
            </a:rPr>
            <a:t>Nozipho Motsa</a:t>
          </a:r>
        </a:p>
      </dsp:txBody>
      <dsp:txXfrm>
        <a:off x="1949130" y="1155564"/>
        <a:ext cx="1706945" cy="2944012"/>
      </dsp:txXfrm>
    </dsp:sp>
    <dsp:sp modelId="{DD289BEB-9823-456E-9C6C-A2EFF88D8D26}">
      <dsp:nvSpPr>
        <dsp:cNvPr id="0" name=""/>
        <dsp:cNvSpPr/>
      </dsp:nvSpPr>
      <dsp:spPr>
        <a:xfrm>
          <a:off x="3895048" y="515965"/>
          <a:ext cx="1706945" cy="639599"/>
        </a:xfrm>
        <a:prstGeom prst="rect">
          <a:avLst/>
        </a:prstGeom>
        <a:solidFill>
          <a:schemeClr val="accent3"/>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1120" tIns="40640" rIns="71120" bIns="4064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endParaRPr lang="en-US" sz="1000" b="1" kern="1200">
            <a:latin typeface="+mj-lt"/>
          </a:endParaRPr>
        </a:p>
        <a:p>
          <a:pPr marL="0" marR="0" lvl="0" indent="0" algn="ctr" defTabSz="914400" eaLnBrk="1" fontAlgn="auto" latinLnBrk="0" hangingPunct="1">
            <a:lnSpc>
              <a:spcPct val="90000"/>
            </a:lnSpc>
            <a:spcBef>
              <a:spcPct val="0"/>
            </a:spcBef>
            <a:spcAft>
              <a:spcPts val="0"/>
            </a:spcAft>
            <a:buClrTx/>
            <a:buSzTx/>
            <a:buFontTx/>
            <a:buNone/>
            <a:tabLst/>
            <a:defRPr/>
          </a:pPr>
          <a:r>
            <a:rPr lang="en-US" sz="1000" b="1" kern="1200">
              <a:latin typeface="+mj-lt"/>
            </a:rPr>
            <a:t>Central Statical Office</a:t>
          </a:r>
        </a:p>
        <a:p>
          <a:pPr marL="0" lvl="0" algn="ctr" defTabSz="622300">
            <a:lnSpc>
              <a:spcPct val="90000"/>
            </a:lnSpc>
            <a:spcBef>
              <a:spcPct val="0"/>
            </a:spcBef>
            <a:spcAft>
              <a:spcPct val="35000"/>
            </a:spcAft>
            <a:buNone/>
          </a:pPr>
          <a:endParaRPr lang="en-US" sz="1000" b="1" kern="1200">
            <a:latin typeface="+mj-lt"/>
          </a:endParaRPr>
        </a:p>
      </dsp:txBody>
      <dsp:txXfrm>
        <a:off x="3895048" y="515965"/>
        <a:ext cx="1706945" cy="639599"/>
      </dsp:txXfrm>
    </dsp:sp>
    <dsp:sp modelId="{773E41CC-F27C-40C1-83CF-1EE15F9FE27B}">
      <dsp:nvSpPr>
        <dsp:cNvPr id="0" name=""/>
        <dsp:cNvSpPr/>
      </dsp:nvSpPr>
      <dsp:spPr>
        <a:xfrm>
          <a:off x="3895048" y="1155564"/>
          <a:ext cx="1706945" cy="2944012"/>
        </a:xfrm>
        <a:prstGeom prst="rect">
          <a:avLst/>
        </a:prstGeom>
        <a:solidFill>
          <a:schemeClr val="accent3">
            <a:lumMod val="40000"/>
            <a:lumOff val="60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US" sz="1000" b="1" i="0" kern="1200">
              <a:latin typeface="+mj-lt"/>
            </a:rPr>
            <a:t>Choice Ginindza (PI)</a:t>
          </a:r>
        </a:p>
        <a:p>
          <a:pPr marL="57150" lvl="1" indent="-57150" algn="l" defTabSz="444500">
            <a:lnSpc>
              <a:spcPct val="90000"/>
            </a:lnSpc>
            <a:spcBef>
              <a:spcPct val="0"/>
            </a:spcBef>
            <a:spcAft>
              <a:spcPct val="15000"/>
            </a:spcAft>
            <a:buChar char="•"/>
          </a:pPr>
          <a:r>
            <a:rPr lang="en-US" sz="1000" b="1" i="0" kern="1200">
              <a:latin typeface="+mj-lt"/>
            </a:rPr>
            <a:t>Amos Zwane (Co-Investigator)</a:t>
          </a:r>
        </a:p>
        <a:p>
          <a:pPr marL="57150" lvl="1" indent="-57150" algn="l" defTabSz="444500">
            <a:lnSpc>
              <a:spcPct val="90000"/>
            </a:lnSpc>
            <a:spcBef>
              <a:spcPct val="0"/>
            </a:spcBef>
            <a:spcAft>
              <a:spcPct val="15000"/>
            </a:spcAft>
            <a:buChar char="•"/>
          </a:pPr>
          <a:r>
            <a:rPr lang="en-US" sz="1000" b="0" i="0" kern="1200">
              <a:latin typeface="+mj-lt"/>
            </a:rPr>
            <a:t>Sabelo Simelane</a:t>
          </a:r>
          <a:endParaRPr lang="en-US" sz="1000" b="1" i="0" kern="1200">
            <a:latin typeface="+mj-lt"/>
          </a:endParaRPr>
        </a:p>
        <a:p>
          <a:pPr marL="57150" lvl="1" indent="-57150" algn="l" defTabSz="444500">
            <a:lnSpc>
              <a:spcPct val="90000"/>
            </a:lnSpc>
            <a:spcBef>
              <a:spcPct val="0"/>
            </a:spcBef>
            <a:spcAft>
              <a:spcPct val="15000"/>
            </a:spcAft>
            <a:buChar char="•"/>
          </a:pPr>
          <a:r>
            <a:rPr lang="en-US" sz="1000" kern="1200">
              <a:latin typeface="+mj-lt"/>
            </a:rPr>
            <a:t>Ronald Malangwane</a:t>
          </a:r>
          <a:endParaRPr lang="en-US" sz="1000" b="1" i="0" kern="1200">
            <a:latin typeface="+mj-lt"/>
          </a:endParaRPr>
        </a:p>
        <a:p>
          <a:pPr marL="57150" lvl="1" indent="-57150" algn="l" defTabSz="444500">
            <a:lnSpc>
              <a:spcPct val="90000"/>
            </a:lnSpc>
            <a:spcBef>
              <a:spcPct val="0"/>
            </a:spcBef>
            <a:spcAft>
              <a:spcPct val="15000"/>
            </a:spcAft>
            <a:buChar char="•"/>
          </a:pPr>
          <a:r>
            <a:rPr lang="en-US" sz="1000" kern="1200">
              <a:latin typeface="+mj-lt"/>
            </a:rPr>
            <a:t>Robert Fakudze</a:t>
          </a:r>
          <a:endParaRPr lang="en-US" sz="1000" b="1" i="0" kern="1200">
            <a:latin typeface="+mj-lt"/>
          </a:endParaRPr>
        </a:p>
        <a:p>
          <a:pPr marL="57150" lvl="1" indent="-57150" algn="l" defTabSz="444500">
            <a:lnSpc>
              <a:spcPct val="90000"/>
            </a:lnSpc>
            <a:spcBef>
              <a:spcPct val="0"/>
            </a:spcBef>
            <a:spcAft>
              <a:spcPct val="15000"/>
            </a:spcAft>
            <a:buChar char="•"/>
          </a:pPr>
          <a:r>
            <a:rPr lang="en-US" sz="1000" b="0" i="0" kern="1200">
              <a:latin typeface="+mj-lt"/>
            </a:rPr>
            <a:t>Themba Shabalala</a:t>
          </a:r>
        </a:p>
      </dsp:txBody>
      <dsp:txXfrm>
        <a:off x="3895048" y="1155564"/>
        <a:ext cx="1706945" cy="2944012"/>
      </dsp:txXfrm>
    </dsp:sp>
    <dsp:sp modelId="{783FADF1-91FD-4113-B1EA-545C431782E3}">
      <dsp:nvSpPr>
        <dsp:cNvPr id="0" name=""/>
        <dsp:cNvSpPr/>
      </dsp:nvSpPr>
      <dsp:spPr>
        <a:xfrm>
          <a:off x="5840965" y="515965"/>
          <a:ext cx="1706945" cy="639599"/>
        </a:xfrm>
        <a:prstGeom prst="rect">
          <a:avLst/>
        </a:prstGeom>
        <a:solidFill>
          <a:schemeClr val="accent4"/>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1120" tIns="40640" rIns="71120" bIns="4064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endParaRPr lang="en-US" sz="1000" b="1" kern="1200">
            <a:latin typeface="+mj-lt"/>
          </a:endParaRPr>
        </a:p>
        <a:p>
          <a:pPr marL="0" marR="0" lvl="0" indent="0" algn="ctr" defTabSz="914400" eaLnBrk="1" fontAlgn="auto" latinLnBrk="0" hangingPunct="1">
            <a:lnSpc>
              <a:spcPct val="90000"/>
            </a:lnSpc>
            <a:spcBef>
              <a:spcPct val="0"/>
            </a:spcBef>
            <a:spcAft>
              <a:spcPts val="0"/>
            </a:spcAft>
            <a:buClrTx/>
            <a:buSzTx/>
            <a:buFontTx/>
            <a:buNone/>
            <a:tabLst/>
            <a:defRPr/>
          </a:pPr>
          <a:r>
            <a:rPr lang="en-US" sz="1000" b="1" kern="1200">
              <a:latin typeface="+mj-lt"/>
            </a:rPr>
            <a:t>ICAP-Eswatini</a:t>
          </a:r>
        </a:p>
        <a:p>
          <a:pPr marL="0" lvl="0" algn="ctr" defTabSz="488950">
            <a:lnSpc>
              <a:spcPct val="90000"/>
            </a:lnSpc>
            <a:spcBef>
              <a:spcPct val="0"/>
            </a:spcBef>
            <a:spcAft>
              <a:spcPct val="35000"/>
            </a:spcAft>
            <a:buNone/>
          </a:pPr>
          <a:endParaRPr lang="en-US" sz="1000" b="1" kern="1200">
            <a:latin typeface="+mj-lt"/>
          </a:endParaRPr>
        </a:p>
      </dsp:txBody>
      <dsp:txXfrm>
        <a:off x="5840965" y="515965"/>
        <a:ext cx="1706945" cy="639599"/>
      </dsp:txXfrm>
    </dsp:sp>
    <dsp:sp modelId="{D0B20D53-8EC7-407A-A6C2-5187F0BE41D1}">
      <dsp:nvSpPr>
        <dsp:cNvPr id="0" name=""/>
        <dsp:cNvSpPr/>
      </dsp:nvSpPr>
      <dsp:spPr>
        <a:xfrm>
          <a:off x="5840965" y="1155564"/>
          <a:ext cx="1706945" cy="2944012"/>
        </a:xfrm>
        <a:prstGeom prst="rect">
          <a:avLst/>
        </a:prstGeom>
        <a:solidFill>
          <a:schemeClr val="accent4">
            <a:lumMod val="40000"/>
            <a:lumOff val="60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GB" sz="1000" b="1" i="0" kern="1200">
              <a:latin typeface="+mj-lt"/>
            </a:rPr>
            <a:t>Harriet Nuwagaba-Biribonwoha (PI)</a:t>
          </a:r>
          <a:endParaRPr lang="en-US" sz="1000" b="1" i="0" kern="1200">
            <a:latin typeface="+mj-lt"/>
          </a:endParaRPr>
        </a:p>
        <a:p>
          <a:pPr marL="57150" lvl="1" indent="-57150" algn="l" defTabSz="444500">
            <a:lnSpc>
              <a:spcPct val="90000"/>
            </a:lnSpc>
            <a:spcBef>
              <a:spcPct val="0"/>
            </a:spcBef>
            <a:spcAft>
              <a:spcPct val="15000"/>
            </a:spcAft>
            <a:buChar char="•"/>
          </a:pPr>
          <a:r>
            <a:rPr lang="en-US" sz="1000" b="1" i="0" kern="1200">
              <a:latin typeface="+mj-lt"/>
            </a:rPr>
            <a:t>Ruben Sahabo (Co-Investigator)</a:t>
          </a:r>
        </a:p>
        <a:p>
          <a:pPr marL="57150" lvl="1" indent="-57150" algn="l" defTabSz="444500">
            <a:lnSpc>
              <a:spcPct val="90000"/>
            </a:lnSpc>
            <a:spcBef>
              <a:spcPct val="0"/>
            </a:spcBef>
            <a:spcAft>
              <a:spcPct val="15000"/>
            </a:spcAft>
            <a:buChar char="•"/>
          </a:pPr>
          <a:r>
            <a:rPr lang="en-US" sz="1000" b="1" i="0" kern="1200">
              <a:latin typeface="+mj-lt"/>
            </a:rPr>
            <a:t>Harrison Kamiru (Co-Investigator)</a:t>
          </a:r>
        </a:p>
        <a:p>
          <a:pPr marL="57150" lvl="1" indent="-57150" algn="l" defTabSz="444500">
            <a:lnSpc>
              <a:spcPct val="90000"/>
            </a:lnSpc>
            <a:spcBef>
              <a:spcPct val="0"/>
            </a:spcBef>
            <a:spcAft>
              <a:spcPct val="15000"/>
            </a:spcAft>
            <a:buChar char="•"/>
          </a:pPr>
          <a:r>
            <a:rPr lang="en-US" sz="1000" b="1" i="0" kern="1200">
              <a:latin typeface="+mj-lt"/>
            </a:rPr>
            <a:t>Tesfay Abreha (Co-Investigator)</a:t>
          </a:r>
        </a:p>
        <a:p>
          <a:pPr marL="57150" lvl="1" indent="-57150" algn="l" defTabSz="444500">
            <a:lnSpc>
              <a:spcPct val="90000"/>
            </a:lnSpc>
            <a:spcBef>
              <a:spcPct val="0"/>
            </a:spcBef>
            <a:spcAft>
              <a:spcPct val="15000"/>
            </a:spcAft>
            <a:buChar char="•"/>
          </a:pPr>
          <a:r>
            <a:rPr lang="en-US" sz="1000" b="0" i="0" kern="1200">
              <a:latin typeface="+mj-lt"/>
            </a:rPr>
            <a:t>Cebisile Ngcamphalala</a:t>
          </a:r>
          <a:endParaRPr lang="en-US" sz="1000" b="1" i="0" kern="1200">
            <a:latin typeface="+mj-lt"/>
          </a:endParaRPr>
        </a:p>
        <a:p>
          <a:pPr marL="57150" lvl="1" indent="-57150" algn="l" defTabSz="444500">
            <a:lnSpc>
              <a:spcPct val="90000"/>
            </a:lnSpc>
            <a:spcBef>
              <a:spcPct val="0"/>
            </a:spcBef>
            <a:spcAft>
              <a:spcPct val="15000"/>
            </a:spcAft>
            <a:buChar char="•"/>
          </a:pPr>
          <a:r>
            <a:rPr lang="en-US" sz="1000" b="0" i="0" kern="1200">
              <a:latin typeface="+mj-lt"/>
            </a:rPr>
            <a:t>Siphiwe Shongwe</a:t>
          </a:r>
        </a:p>
        <a:p>
          <a:pPr marL="57150" lvl="1" indent="-57150" algn="l" defTabSz="444500">
            <a:lnSpc>
              <a:spcPct val="90000"/>
            </a:lnSpc>
            <a:spcBef>
              <a:spcPct val="0"/>
            </a:spcBef>
            <a:spcAft>
              <a:spcPct val="15000"/>
            </a:spcAft>
            <a:buChar char="•"/>
          </a:pPr>
          <a:endParaRPr lang="en-GB" sz="1000" kern="1200">
            <a:latin typeface="+mj-lt"/>
          </a:endParaRPr>
        </a:p>
        <a:p>
          <a:pPr marL="57150" lvl="1" indent="-57150" algn="l" defTabSz="444500">
            <a:lnSpc>
              <a:spcPct val="90000"/>
            </a:lnSpc>
            <a:spcBef>
              <a:spcPct val="0"/>
            </a:spcBef>
            <a:spcAft>
              <a:spcPct val="15000"/>
            </a:spcAft>
            <a:buChar char="•"/>
          </a:pPr>
          <a:endParaRPr lang="en-GB" sz="1000" kern="1200">
            <a:latin typeface="+mj-lt"/>
          </a:endParaRPr>
        </a:p>
        <a:p>
          <a:pPr marL="57150" lvl="1" indent="-57150" algn="l" defTabSz="444500">
            <a:lnSpc>
              <a:spcPct val="90000"/>
            </a:lnSpc>
            <a:spcBef>
              <a:spcPct val="0"/>
            </a:spcBef>
            <a:spcAft>
              <a:spcPct val="15000"/>
            </a:spcAft>
            <a:buChar char="•"/>
          </a:pPr>
          <a:endParaRPr lang="en-US" sz="1000" kern="1200">
            <a:latin typeface="+mj-lt"/>
          </a:endParaRPr>
        </a:p>
        <a:p>
          <a:pPr marL="57150" lvl="1" indent="-57150" algn="l" defTabSz="444500">
            <a:lnSpc>
              <a:spcPct val="90000"/>
            </a:lnSpc>
            <a:spcBef>
              <a:spcPct val="0"/>
            </a:spcBef>
            <a:spcAft>
              <a:spcPct val="15000"/>
            </a:spcAft>
            <a:buChar char="•"/>
          </a:pPr>
          <a:endParaRPr lang="en-US" sz="1000" b="1" i="0" kern="1200">
            <a:latin typeface="+mj-lt"/>
          </a:endParaRPr>
        </a:p>
      </dsp:txBody>
      <dsp:txXfrm>
        <a:off x="5840965" y="1155564"/>
        <a:ext cx="1706945" cy="2944012"/>
      </dsp:txXfrm>
    </dsp:sp>
    <dsp:sp modelId="{B36DF429-F555-4423-B7A2-410DC4610E2F}">
      <dsp:nvSpPr>
        <dsp:cNvPr id="0" name=""/>
        <dsp:cNvSpPr/>
      </dsp:nvSpPr>
      <dsp:spPr>
        <a:xfrm>
          <a:off x="7786883" y="515965"/>
          <a:ext cx="1706945" cy="639599"/>
        </a:xfrm>
        <a:prstGeom prst="rect">
          <a:avLst/>
        </a:prstGeom>
        <a:solidFill>
          <a:schemeClr val="accent6"/>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1120" tIns="40640" rIns="71120" bIns="4064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endParaRPr lang="en-US" sz="1000" b="1" kern="1200">
            <a:latin typeface="+mj-lt"/>
          </a:endParaRPr>
        </a:p>
        <a:p>
          <a:pPr marL="0" marR="0" lvl="0" indent="0" algn="ctr" defTabSz="914400" eaLnBrk="1" fontAlgn="auto" latinLnBrk="0" hangingPunct="1">
            <a:lnSpc>
              <a:spcPct val="90000"/>
            </a:lnSpc>
            <a:spcBef>
              <a:spcPct val="0"/>
            </a:spcBef>
            <a:spcAft>
              <a:spcPts val="0"/>
            </a:spcAft>
            <a:buClrTx/>
            <a:buSzTx/>
            <a:buFontTx/>
            <a:buNone/>
            <a:tabLst/>
            <a:defRPr/>
          </a:pPr>
          <a:r>
            <a:rPr lang="en-US" sz="1000" b="1" kern="1200">
              <a:latin typeface="+mj-lt"/>
            </a:rPr>
            <a:t>ICAP-NY and </a:t>
          </a:r>
        </a:p>
        <a:p>
          <a:pPr marL="0" marR="0" lvl="0" indent="0" algn="ctr" defTabSz="914400" eaLnBrk="1" fontAlgn="auto" latinLnBrk="0" hangingPunct="1">
            <a:lnSpc>
              <a:spcPct val="90000"/>
            </a:lnSpc>
            <a:spcBef>
              <a:spcPct val="0"/>
            </a:spcBef>
            <a:spcAft>
              <a:spcPts val="0"/>
            </a:spcAft>
            <a:buClrTx/>
            <a:buSzTx/>
            <a:buFontTx/>
            <a:buNone/>
            <a:tabLst/>
            <a:defRPr/>
          </a:pPr>
          <a:r>
            <a:rPr lang="en-US" sz="1000" b="1" kern="1200">
              <a:latin typeface="+mj-lt"/>
            </a:rPr>
            <a:t>Regional </a:t>
          </a:r>
        </a:p>
        <a:p>
          <a:pPr marL="0" lvl="0" algn="ctr" defTabSz="622300">
            <a:lnSpc>
              <a:spcPct val="90000"/>
            </a:lnSpc>
            <a:spcBef>
              <a:spcPct val="0"/>
            </a:spcBef>
            <a:spcAft>
              <a:spcPct val="35000"/>
            </a:spcAft>
            <a:buNone/>
          </a:pPr>
          <a:endParaRPr lang="en-US" sz="1000" b="1" kern="1200">
            <a:latin typeface="+mj-lt"/>
          </a:endParaRPr>
        </a:p>
      </dsp:txBody>
      <dsp:txXfrm>
        <a:off x="7786883" y="515965"/>
        <a:ext cx="1706945" cy="639599"/>
      </dsp:txXfrm>
    </dsp:sp>
    <dsp:sp modelId="{09FA92D5-B510-4D22-87E4-A3CFC5CF56F6}">
      <dsp:nvSpPr>
        <dsp:cNvPr id="0" name=""/>
        <dsp:cNvSpPr/>
      </dsp:nvSpPr>
      <dsp:spPr>
        <a:xfrm>
          <a:off x="7786883" y="1155564"/>
          <a:ext cx="1706945" cy="2944012"/>
        </a:xfrm>
        <a:prstGeom prst="rect">
          <a:avLst/>
        </a:prstGeom>
        <a:solidFill>
          <a:schemeClr val="accent6">
            <a:lumMod val="20000"/>
            <a:lumOff val="80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US" sz="1000" b="1" i="0" kern="1200">
              <a:latin typeface="+mj-lt"/>
            </a:rPr>
            <a:t>Abigail Greenleaf   (Co-Investigator)</a:t>
          </a:r>
        </a:p>
        <a:p>
          <a:pPr marL="57150" lvl="1" indent="-57150" algn="l" defTabSz="444500">
            <a:lnSpc>
              <a:spcPct val="90000"/>
            </a:lnSpc>
            <a:spcBef>
              <a:spcPct val="0"/>
            </a:spcBef>
            <a:spcAft>
              <a:spcPct val="15000"/>
            </a:spcAft>
            <a:buChar char="•"/>
          </a:pPr>
          <a:r>
            <a:rPr lang="en-US" sz="1000" b="1" i="0" kern="1200">
              <a:latin typeface="+mj-lt"/>
            </a:rPr>
            <a:t>Shamagonam James</a:t>
          </a:r>
        </a:p>
      </dsp:txBody>
      <dsp:txXfrm>
        <a:off x="7786883" y="1155564"/>
        <a:ext cx="1706945" cy="2944012"/>
      </dsp:txXfrm>
    </dsp:sp>
    <dsp:sp modelId="{8AFE0F90-8C34-40C0-9369-9D4AF59A4334}">
      <dsp:nvSpPr>
        <dsp:cNvPr id="0" name=""/>
        <dsp:cNvSpPr/>
      </dsp:nvSpPr>
      <dsp:spPr>
        <a:xfrm>
          <a:off x="9732800" y="515965"/>
          <a:ext cx="1706945" cy="639599"/>
        </a:xfrm>
        <a:prstGeom prst="rect">
          <a:avLst/>
        </a:prstGeom>
        <a:solidFill>
          <a:schemeClr val="bg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99568" tIns="56896" rIns="99568" bIns="56896"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en-US" sz="1400" b="1" kern="1200">
              <a:latin typeface="+mj-lt"/>
            </a:rPr>
            <a:t>CDC-Eswatini, DVP-Atlanta </a:t>
          </a:r>
        </a:p>
      </dsp:txBody>
      <dsp:txXfrm>
        <a:off x="9732800" y="515965"/>
        <a:ext cx="1706945" cy="639599"/>
      </dsp:txXfrm>
    </dsp:sp>
    <dsp:sp modelId="{76B19C8D-F984-4A51-96D0-AFABE1FD39C7}">
      <dsp:nvSpPr>
        <dsp:cNvPr id="0" name=""/>
        <dsp:cNvSpPr/>
      </dsp:nvSpPr>
      <dsp:spPr>
        <a:xfrm>
          <a:off x="9732800" y="1155564"/>
          <a:ext cx="1706945" cy="2944012"/>
        </a:xfrm>
        <a:prstGeom prst="rect">
          <a:avLst/>
        </a:prstGeom>
        <a:solidFill>
          <a:schemeClr val="bg2">
            <a:lumMod val="90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3340" tIns="53340" rIns="71120" bIns="8001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000" b="1" kern="1200">
              <a:latin typeface="+mj-lt"/>
            </a:rPr>
            <a:t>Michelle Li (PI)</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GB" sz="1000" b="1" kern="1200">
              <a:latin typeface="+mj-lt"/>
            </a:rPr>
            <a:t>Marie-Kaye Seya (PI)</a:t>
          </a:r>
          <a:endParaRPr lang="en-US" sz="1000" b="1" kern="1200">
            <a:latin typeface="+mj-lt"/>
          </a:endParaRP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000" b="0" i="0" kern="1200">
              <a:latin typeface="+mj-lt"/>
            </a:rPr>
            <a:t>Caroline Ryan (Co-Investigator)*</a:t>
          </a:r>
          <a:endParaRPr lang="en-US" sz="1000" b="0" kern="1200">
            <a:latin typeface="+mj-lt"/>
          </a:endParaRP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000" b="0" kern="1200">
              <a:solidFill>
                <a:prstClr val="black">
                  <a:hueOff val="0"/>
                  <a:satOff val="0"/>
                  <a:lumOff val="0"/>
                  <a:alphaOff val="0"/>
                </a:prstClr>
              </a:solidFill>
              <a:latin typeface="+mj-lt"/>
              <a:ea typeface="+mn-ea"/>
              <a:cs typeface="+mn-cs"/>
            </a:rPr>
            <a:t>Michelle Adler</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000" b="0" kern="1200">
              <a:solidFill>
                <a:prstClr val="black">
                  <a:hueOff val="0"/>
                  <a:satOff val="0"/>
                  <a:lumOff val="0"/>
                  <a:alphaOff val="0"/>
                </a:prstClr>
              </a:solidFill>
              <a:latin typeface="+mj-lt"/>
              <a:ea typeface="+mn-ea"/>
              <a:cs typeface="+mn-cs"/>
            </a:rPr>
            <a:t>Phumzile Mndzebele (Co-Investigator)</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000" b="0" kern="1200">
              <a:solidFill>
                <a:prstClr val="black">
                  <a:hueOff val="0"/>
                  <a:satOff val="0"/>
                  <a:lumOff val="0"/>
                  <a:alphaOff val="0"/>
                </a:prstClr>
              </a:solidFill>
              <a:latin typeface="+mj-lt"/>
              <a:ea typeface="+mn-ea"/>
              <a:cs typeface="+mn-cs"/>
            </a:rPr>
            <a:t>Sam Kudhlande      (Co-Investigator)</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000" b="0" kern="1200">
              <a:solidFill>
                <a:prstClr val="black">
                  <a:hueOff val="0"/>
                  <a:satOff val="0"/>
                  <a:lumOff val="0"/>
                  <a:alphaOff val="0"/>
                </a:prstClr>
              </a:solidFill>
              <a:latin typeface="+mj-lt"/>
              <a:ea typeface="+mn-ea"/>
              <a:cs typeface="+mn-cs"/>
            </a:rPr>
            <a:t>Laura Chiang (Co-Investigator)</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000" b="0" kern="1200">
              <a:solidFill>
                <a:prstClr val="black">
                  <a:hueOff val="0"/>
                  <a:satOff val="0"/>
                  <a:lumOff val="0"/>
                  <a:alphaOff val="0"/>
                </a:prstClr>
              </a:solidFill>
              <a:latin typeface="+mj-lt"/>
              <a:ea typeface="+mn-ea"/>
              <a:cs typeface="+mn-cs"/>
            </a:rPr>
            <a:t>Caroline Stamatakis</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000" b="0" kern="1200">
              <a:solidFill>
                <a:prstClr val="black">
                  <a:hueOff val="0"/>
                  <a:satOff val="0"/>
                  <a:lumOff val="0"/>
                  <a:alphaOff val="0"/>
                </a:prstClr>
              </a:solidFill>
              <a:latin typeface="+mj-lt"/>
              <a:ea typeface="+mn-ea"/>
              <a:cs typeface="+mn-cs"/>
            </a:rPr>
            <a:t>Francis Annor</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000" b="0" kern="1200">
              <a:solidFill>
                <a:prstClr val="black">
                  <a:hueOff val="0"/>
                  <a:satOff val="0"/>
                  <a:lumOff val="0"/>
                  <a:alphaOff val="0"/>
                </a:prstClr>
              </a:solidFill>
              <a:latin typeface="+mj-lt"/>
              <a:ea typeface="+mn-ea"/>
              <a:cs typeface="+mn-cs"/>
            </a:rPr>
            <a:t>Jose </a:t>
          </a:r>
          <a:r>
            <a:rPr lang="en-US" sz="1000" b="0" kern="1200" err="1">
              <a:solidFill>
                <a:prstClr val="black">
                  <a:hueOff val="0"/>
                  <a:satOff val="0"/>
                  <a:lumOff val="0"/>
                  <a:alphaOff val="0"/>
                </a:prstClr>
              </a:solidFill>
              <a:latin typeface="+mj-lt"/>
              <a:ea typeface="+mn-ea"/>
              <a:cs typeface="+mn-cs"/>
            </a:rPr>
            <a:t>Carlosana</a:t>
          </a:r>
          <a:endParaRPr lang="en-US" sz="1000" b="0" kern="1200">
            <a:solidFill>
              <a:prstClr val="black">
                <a:hueOff val="0"/>
                <a:satOff val="0"/>
                <a:lumOff val="0"/>
                <a:alphaOff val="0"/>
              </a:prstClr>
            </a:solidFill>
            <a:latin typeface="+mj-lt"/>
            <a:ea typeface="+mn-ea"/>
            <a:cs typeface="+mn-cs"/>
          </a:endParaRPr>
        </a:p>
        <a:p>
          <a:pPr marL="57150" lvl="1" indent="0" algn="l" defTabSz="444500">
            <a:lnSpc>
              <a:spcPct val="90000"/>
            </a:lnSpc>
            <a:spcBef>
              <a:spcPct val="0"/>
            </a:spcBef>
            <a:spcAft>
              <a:spcPct val="15000"/>
            </a:spcAft>
            <a:buChar char="•"/>
          </a:pPr>
          <a:endParaRPr lang="en-US" sz="1000" b="1" i="0" kern="1200">
            <a:latin typeface="+mj-lt"/>
          </a:endParaRPr>
        </a:p>
        <a:p>
          <a:pPr marL="57150" lvl="1" indent="0" algn="l" defTabSz="444500">
            <a:lnSpc>
              <a:spcPct val="90000"/>
            </a:lnSpc>
            <a:spcBef>
              <a:spcPct val="0"/>
            </a:spcBef>
            <a:spcAft>
              <a:spcPct val="15000"/>
            </a:spcAft>
            <a:buChar char="•"/>
          </a:pPr>
          <a:endParaRPr lang="en-US" sz="1000" kern="1200">
            <a:latin typeface="+mj-lt"/>
          </a:endParaRPr>
        </a:p>
      </dsp:txBody>
      <dsp:txXfrm>
        <a:off x="9732800" y="1155564"/>
        <a:ext cx="1706945" cy="294401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05754-E492-46FC-993F-623E982BF0EA}"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B63D3C-D1F6-4149-85E9-D09915E0C92D}" type="slidenum">
              <a:rPr lang="en-US" smtClean="0"/>
              <a:t>‹#›</a:t>
            </a:fld>
            <a:endParaRPr lang="en-US"/>
          </a:p>
        </p:txBody>
      </p:sp>
    </p:spTree>
    <p:extLst>
      <p:ext uri="{BB962C8B-B14F-4D97-AF65-F5344CB8AC3E}">
        <p14:creationId xmlns:p14="http://schemas.microsoft.com/office/powerpoint/2010/main" val="3221202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8A90D8-2647-4560-8208-F58DCE3DB525}" type="slidenum">
              <a:rPr lang="en-US" smtClean="0"/>
              <a:t>1</a:t>
            </a:fld>
            <a:endParaRPr lang="en-US"/>
          </a:p>
        </p:txBody>
      </p:sp>
    </p:spTree>
    <p:extLst>
      <p:ext uri="{BB962C8B-B14F-4D97-AF65-F5344CB8AC3E}">
        <p14:creationId xmlns:p14="http://schemas.microsoft.com/office/powerpoint/2010/main" val="1596547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what did we learn from the first VACS? This survey conducted in randomly selected EAs and nearly 2000 households only included females 13-24 years and high prevalence of violence as shown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81BD">
                    <a:lumMod val="50000"/>
                  </a:srgbClr>
                </a:solidFill>
                <a:effectLst/>
                <a:uLnTx/>
                <a:uFillTx/>
                <a:latin typeface="+mn-lt"/>
                <a:ea typeface="+mn-ea"/>
                <a:cs typeface="+mn-cs"/>
              </a:rPr>
              <a:t>More than 50% of all incidents of child sexual violence were not reported to anyone, only 1 out of 5 cases sought help from available services.  </a:t>
            </a:r>
            <a:r>
              <a:rPr lang="en-US" sz="1200" i="0">
                <a:solidFill>
                  <a:srgbClr val="4F81BD">
                    <a:lumMod val="50000"/>
                  </a:srgbClr>
                </a:solidFill>
              </a:rPr>
              <a:t>This sparked multi-stakeholder interventions to address violence against children </a:t>
            </a:r>
            <a:endParaRPr lang="en-ZA" i="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1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a nation, we then embarked on a series of multi-stakeholder intervention to address violence against children. The response was led by the Deputy Prime Minister’s office, one of the highest offices in the nation. Through this office and the department of social welfare, we conducted national sensitization, community education and legislature to protect children and women from violence. We established strategic partnerships with development partners and secured resources to help us with this response. To the right (in blue) are some of the policies, laws and plans passed to ensure protection of rights of children and prevent violence in the nation. </a:t>
            </a:r>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859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Mpho: I will now handover to Dr. Harriet </a:t>
            </a:r>
            <a:r>
              <a:rPr lang="en-US" err="1"/>
              <a:t>Biribonwoha</a:t>
            </a:r>
            <a:r>
              <a:rPr lang="en-US"/>
              <a:t> who will lead us through the survey methodology and results </a:t>
            </a:r>
          </a:p>
          <a:p>
            <a:r>
              <a:rPr lang="en-GB" sz="1800">
                <a:effectLst/>
                <a:latin typeface="Calibri" panose="020F0502020204030204" pitchFamily="34" charset="0"/>
                <a:ea typeface="Calibri" panose="020F0502020204030204" pitchFamily="34" charset="0"/>
                <a:cs typeface="Arial" panose="020B0604020202020204" pitchFamily="34" charset="0"/>
              </a:rPr>
              <a:t>For youth ages 13-24, INSPIRE indicators include data on Response and Support Services and Education and Life Skills.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highlight>
                  <a:srgbClr val="D3D3D3"/>
                </a:highlight>
                <a:latin typeface="Calibri" panose="020F0502020204030204" pitchFamily="34" charset="0"/>
                <a:ea typeface="Calibri" panose="020F0502020204030204" pitchFamily="34" charset="0"/>
                <a:cs typeface="Arial" panose="020B0604020202020204" pitchFamily="34" charset="0"/>
              </a:rPr>
              <a:t>One of the partners is the Global Partnership to End Violence Against Children (</a:t>
            </a:r>
            <a:r>
              <a:rPr lang="en-GB" sz="1800" i="1">
                <a:effectLst/>
                <a:highlight>
                  <a:srgbClr val="D3D3D3"/>
                </a:highlight>
                <a:latin typeface="Calibri" panose="020F0502020204030204" pitchFamily="34" charset="0"/>
                <a:ea typeface="Calibri" panose="020F0502020204030204" pitchFamily="34" charset="0"/>
                <a:cs typeface="Arial" panose="020B0604020202020204" pitchFamily="34" charset="0"/>
              </a:rPr>
              <a:t>End Violence</a:t>
            </a:r>
            <a:r>
              <a:rPr lang="en-GB" sz="1800">
                <a:effectLst/>
                <a:highlight>
                  <a:srgbClr val="D3D3D3"/>
                </a:highlight>
                <a:latin typeface="Calibri" panose="020F0502020204030204" pitchFamily="34" charset="0"/>
                <a:ea typeface="Calibri" panose="020F0502020204030204" pitchFamily="34" charset="0"/>
                <a:cs typeface="Arial" panose="020B0604020202020204" pitchFamily="34" charset="0"/>
              </a:rPr>
              <a:t>) which was formed in 2015 and also includes governments, UN agencies, international organizations, the private sector, academics and children themselves, with an objective of holding themselves accountable and working together to prevent and respond to violence. In 2016, End Violence released </a:t>
            </a:r>
            <a:r>
              <a:rPr lang="en-GB" sz="1800" i="1">
                <a:effectLst/>
                <a:highlight>
                  <a:srgbClr val="D3D3D3"/>
                </a:highlight>
                <a:latin typeface="Calibri" panose="020F0502020204030204" pitchFamily="34" charset="0"/>
                <a:ea typeface="Calibri" panose="020F0502020204030204" pitchFamily="34" charset="0"/>
                <a:cs typeface="Arial" panose="020B0604020202020204" pitchFamily="34" charset="0"/>
              </a:rPr>
              <a:t>INSPIRE: Seven Strategies for Ending Violence Against Children</a:t>
            </a:r>
            <a:r>
              <a:rPr lang="en-GB" sz="1800">
                <a:effectLst/>
                <a:highlight>
                  <a:srgbClr val="D3D3D3"/>
                </a:highlight>
                <a:latin typeface="Calibri" panose="020F0502020204030204" pitchFamily="34" charset="0"/>
                <a:ea typeface="Calibri" panose="020F0502020204030204" pitchFamily="34" charset="0"/>
                <a:cs typeface="Arial" panose="020B0604020202020204" pitchFamily="34" charset="0"/>
              </a:rPr>
              <a:t>, a technical package that includes evidence-based strategies with demonstrated success in preventing and responding to violence in childhood. The seven strategies that INSPIRE encompasses are: </a:t>
            </a:r>
            <a:r>
              <a:rPr lang="en-GB" sz="1800" b="1">
                <a:effectLst/>
                <a:highlight>
                  <a:srgbClr val="D3D3D3"/>
                </a:highlight>
                <a:latin typeface="Calibri" panose="020F0502020204030204" pitchFamily="34" charset="0"/>
                <a:ea typeface="Calibri" panose="020F0502020204030204" pitchFamily="34" charset="0"/>
                <a:cs typeface="Arial" panose="020B0604020202020204" pitchFamily="34" charset="0"/>
              </a:rPr>
              <a:t>I</a:t>
            </a:r>
            <a:r>
              <a:rPr lang="en-GB" sz="1800">
                <a:effectLst/>
                <a:highlight>
                  <a:srgbClr val="D3D3D3"/>
                </a:highlight>
                <a:latin typeface="Calibri" panose="020F0502020204030204" pitchFamily="34" charset="0"/>
                <a:ea typeface="Calibri" panose="020F0502020204030204" pitchFamily="34" charset="0"/>
                <a:cs typeface="Arial" panose="020B0604020202020204" pitchFamily="34" charset="0"/>
              </a:rPr>
              <a:t>mplementation and enforcement of laws; </a:t>
            </a:r>
            <a:r>
              <a:rPr lang="en-GB" sz="1800" b="1">
                <a:effectLst/>
                <a:highlight>
                  <a:srgbClr val="D3D3D3"/>
                </a:highlight>
                <a:latin typeface="Calibri" panose="020F0502020204030204" pitchFamily="34" charset="0"/>
                <a:ea typeface="Calibri" panose="020F0502020204030204" pitchFamily="34" charset="0"/>
                <a:cs typeface="Arial" panose="020B0604020202020204" pitchFamily="34" charset="0"/>
              </a:rPr>
              <a:t>N</a:t>
            </a:r>
            <a:r>
              <a:rPr lang="en-GB" sz="1800">
                <a:effectLst/>
                <a:highlight>
                  <a:srgbClr val="D3D3D3"/>
                </a:highlight>
                <a:latin typeface="Calibri" panose="020F0502020204030204" pitchFamily="34" charset="0"/>
                <a:ea typeface="Calibri" panose="020F0502020204030204" pitchFamily="34" charset="0"/>
                <a:cs typeface="Arial" panose="020B0604020202020204" pitchFamily="34" charset="0"/>
              </a:rPr>
              <a:t>orms and values; </a:t>
            </a:r>
            <a:r>
              <a:rPr lang="en-GB" sz="1800" b="1">
                <a:effectLst/>
                <a:highlight>
                  <a:srgbClr val="D3D3D3"/>
                </a:highlight>
                <a:latin typeface="Calibri" panose="020F0502020204030204" pitchFamily="34" charset="0"/>
                <a:ea typeface="Calibri" panose="020F0502020204030204" pitchFamily="34" charset="0"/>
                <a:cs typeface="Arial" panose="020B0604020202020204" pitchFamily="34" charset="0"/>
              </a:rPr>
              <a:t>S</a:t>
            </a:r>
            <a:r>
              <a:rPr lang="en-GB" sz="1800">
                <a:effectLst/>
                <a:highlight>
                  <a:srgbClr val="D3D3D3"/>
                </a:highlight>
                <a:latin typeface="Calibri" panose="020F0502020204030204" pitchFamily="34" charset="0"/>
                <a:ea typeface="Calibri" panose="020F0502020204030204" pitchFamily="34" charset="0"/>
                <a:cs typeface="Arial" panose="020B0604020202020204" pitchFamily="34" charset="0"/>
              </a:rPr>
              <a:t>afe environments; </a:t>
            </a:r>
            <a:r>
              <a:rPr lang="en-GB" sz="1800" b="1">
                <a:effectLst/>
                <a:highlight>
                  <a:srgbClr val="D3D3D3"/>
                </a:highlight>
                <a:latin typeface="Calibri" panose="020F0502020204030204" pitchFamily="34" charset="0"/>
                <a:ea typeface="Calibri" panose="020F0502020204030204" pitchFamily="34" charset="0"/>
                <a:cs typeface="Arial" panose="020B0604020202020204" pitchFamily="34" charset="0"/>
              </a:rPr>
              <a:t>P</a:t>
            </a:r>
            <a:r>
              <a:rPr lang="en-GB" sz="1800">
                <a:effectLst/>
                <a:highlight>
                  <a:srgbClr val="D3D3D3"/>
                </a:highlight>
                <a:latin typeface="Calibri" panose="020F0502020204030204" pitchFamily="34" charset="0"/>
                <a:ea typeface="Calibri" panose="020F0502020204030204" pitchFamily="34" charset="0"/>
                <a:cs typeface="Arial" panose="020B0604020202020204" pitchFamily="34" charset="0"/>
              </a:rPr>
              <a:t>arent and caregiver support; </a:t>
            </a:r>
            <a:r>
              <a:rPr lang="en-GB" sz="1800" b="1">
                <a:effectLst/>
                <a:highlight>
                  <a:srgbClr val="D3D3D3"/>
                </a:highlight>
                <a:latin typeface="Calibri" panose="020F0502020204030204" pitchFamily="34" charset="0"/>
                <a:ea typeface="Calibri" panose="020F0502020204030204" pitchFamily="34" charset="0"/>
                <a:cs typeface="Arial" panose="020B0604020202020204" pitchFamily="34" charset="0"/>
              </a:rPr>
              <a:t>I</a:t>
            </a:r>
            <a:r>
              <a:rPr lang="en-GB" sz="1800">
                <a:effectLst/>
                <a:highlight>
                  <a:srgbClr val="D3D3D3"/>
                </a:highlight>
                <a:latin typeface="Calibri" panose="020F0502020204030204" pitchFamily="34" charset="0"/>
                <a:ea typeface="Calibri" panose="020F0502020204030204" pitchFamily="34" charset="0"/>
                <a:cs typeface="Arial" panose="020B0604020202020204" pitchFamily="34" charset="0"/>
              </a:rPr>
              <a:t>ncome and economic strengthening; </a:t>
            </a:r>
            <a:r>
              <a:rPr lang="en-GB" sz="1800" b="1">
                <a:effectLst/>
                <a:highlight>
                  <a:srgbClr val="D3D3D3"/>
                </a:highlight>
                <a:latin typeface="Calibri" panose="020F0502020204030204" pitchFamily="34" charset="0"/>
                <a:ea typeface="Calibri" panose="020F0502020204030204" pitchFamily="34" charset="0"/>
                <a:cs typeface="Arial" panose="020B0604020202020204" pitchFamily="34" charset="0"/>
              </a:rPr>
              <a:t>R</a:t>
            </a:r>
            <a:r>
              <a:rPr lang="en-GB" sz="1800">
                <a:effectLst/>
                <a:highlight>
                  <a:srgbClr val="D3D3D3"/>
                </a:highlight>
                <a:latin typeface="Calibri" panose="020F0502020204030204" pitchFamily="34" charset="0"/>
                <a:ea typeface="Calibri" panose="020F0502020204030204" pitchFamily="34" charset="0"/>
                <a:cs typeface="Arial" panose="020B0604020202020204" pitchFamily="34" charset="0"/>
              </a:rPr>
              <a:t>esponse and support services; and </a:t>
            </a:r>
            <a:r>
              <a:rPr lang="en-GB" sz="1800" b="1">
                <a:effectLst/>
                <a:highlight>
                  <a:srgbClr val="D3D3D3"/>
                </a:highlight>
                <a:latin typeface="Calibri" panose="020F0502020204030204" pitchFamily="34" charset="0"/>
                <a:ea typeface="Calibri" panose="020F0502020204030204" pitchFamily="34" charset="0"/>
                <a:cs typeface="Arial" panose="020B0604020202020204" pitchFamily="34" charset="0"/>
              </a:rPr>
              <a:t>E</a:t>
            </a:r>
            <a:r>
              <a:rPr lang="en-GB" sz="1800">
                <a:effectLst/>
                <a:highlight>
                  <a:srgbClr val="D3D3D3"/>
                </a:highlight>
                <a:latin typeface="Calibri" panose="020F0502020204030204" pitchFamily="34" charset="0"/>
                <a:ea typeface="Calibri" panose="020F0502020204030204" pitchFamily="34" charset="0"/>
                <a:cs typeface="Arial" panose="020B0604020202020204" pitchFamily="34" charset="0"/>
              </a:rPr>
              <a:t>ducation and life skills. </a:t>
            </a:r>
            <a:r>
              <a:rPr lang="en-US" sz="1800">
                <a:effectLst/>
                <a:latin typeface="Calibri" panose="020F0502020204030204" pitchFamily="34" charset="0"/>
                <a:ea typeface="Yu Mincho" panose="020B0400000000000000" pitchFamily="18" charset="-128"/>
                <a:cs typeface="Arial" panose="020B0604020202020204" pitchFamily="34" charset="0"/>
              </a:rPr>
              <a:t>World Health Organization. (2016). </a:t>
            </a:r>
            <a:r>
              <a:rPr lang="en-US" sz="1800" i="1">
                <a:effectLst/>
                <a:latin typeface="Calibri" panose="020F0502020204030204" pitchFamily="34" charset="0"/>
                <a:ea typeface="Yu Mincho" panose="020B0400000000000000" pitchFamily="18" charset="-128"/>
                <a:cs typeface="Arial" panose="020B0604020202020204" pitchFamily="34" charset="0"/>
              </a:rPr>
              <a:t>INSPIRE: Seven Strategies for Ending Violence Against Children</a:t>
            </a:r>
            <a:r>
              <a:rPr lang="en-US" sz="1800">
                <a:effectLst/>
                <a:latin typeface="Calibri" panose="020F0502020204030204" pitchFamily="34" charset="0"/>
                <a:ea typeface="Yu Mincho" panose="020B0400000000000000" pitchFamily="18" charset="-128"/>
                <a:cs typeface="Arial" panose="020B0604020202020204" pitchFamily="34" charset="0"/>
              </a:rPr>
              <a:t>.</a:t>
            </a:r>
            <a:endParaRPr lang="en-ZA" sz="1800">
              <a:effectLst/>
              <a:latin typeface="Calibri" panose="020F0502020204030204" pitchFamily="34" charset="0"/>
              <a:ea typeface="Yu Mincho" panose="020B0400000000000000" pitchFamily="18" charset="-128"/>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46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706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effectLst/>
                <a:latin typeface="Calibri" panose="020F0502020204030204" pitchFamily="34" charset="0"/>
                <a:ea typeface="Calibri" panose="020F0502020204030204" pitchFamily="34" charset="0"/>
              </a:rPr>
              <a:t>The participant questionnaire included the following topics: </a:t>
            </a:r>
            <a:r>
              <a:rPr lang="en-US" sz="1200">
                <a:effectLst/>
                <a:latin typeface="Calibri" panose="020F0502020204030204" pitchFamily="34" charset="0"/>
                <a:ea typeface="Calibri" panose="020F0502020204030204" pitchFamily="34" charset="0"/>
              </a:rPr>
              <a:t>demographics; parent-youth relationships; education; connectedness to family, friends and community; endorsement of traditional gender norms; perceptions of safety; witnessing violence in the home or community; sexual history and risk-taking </a:t>
            </a:r>
            <a:r>
              <a:rPr lang="en-US" sz="1200" err="1">
                <a:effectLst/>
                <a:latin typeface="Calibri" panose="020F0502020204030204" pitchFamily="34" charset="0"/>
                <a:ea typeface="Calibri" panose="020F0502020204030204" pitchFamily="34" charset="0"/>
              </a:rPr>
              <a:t>behaviour</a:t>
            </a:r>
            <a:r>
              <a:rPr lang="en-US" sz="1200">
                <a:effectLst/>
                <a:latin typeface="Calibri" panose="020F0502020204030204" pitchFamily="34" charset="0"/>
                <a:ea typeface="Calibri" panose="020F0502020204030204" pitchFamily="34" charset="0"/>
              </a:rPr>
              <a:t>; experiences of physical and sexual and emotional violence; violence perpetration</a:t>
            </a:r>
            <a:r>
              <a:rPr lang="en-GB" sz="1200">
                <a:effectLst/>
                <a:latin typeface="Calibri" panose="020F0502020204030204" pitchFamily="34" charset="0"/>
                <a:ea typeface="Calibri" panose="020F0502020204030204" pitchFamily="34" charset="0"/>
              </a:rPr>
              <a:t>; pregnancy; health outcomes and risk behaviour; violence disclosure, service-seeking and use of services; and HIV service history.</a:t>
            </a:r>
          </a:p>
          <a:p>
            <a:r>
              <a:rPr lang="en-GB" sz="1800">
                <a:effectLst/>
                <a:latin typeface="Calibri" panose="020F0502020204030204" pitchFamily="34" charset="0"/>
                <a:ea typeface="Calibri" panose="020F0502020204030204" pitchFamily="34" charset="0"/>
              </a:rPr>
              <a:t>The head of household and participant questionnaire contained modules specifically requested by Eswatini which included questions about COVID-19, SES, gender and violence norms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278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153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F1D32-F285-44C1-8004-8A5FA74A58A2}"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150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331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Before we look at specific types of violence, I want to highlight a summary of lifetime violence among 13-24 years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209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Twice as many females experienced three types of violence as compared to males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87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2</a:t>
            </a:fld>
            <a:endParaRPr lang="en-US"/>
          </a:p>
        </p:txBody>
      </p:sp>
    </p:spTree>
    <p:extLst>
      <p:ext uri="{BB962C8B-B14F-4D97-AF65-F5344CB8AC3E}">
        <p14:creationId xmlns:p14="http://schemas.microsoft.com/office/powerpoint/2010/main" val="1047766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1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a:t>Outside location </a:t>
            </a:r>
            <a:r>
              <a:rPr lang="en-GB" sz="1200">
                <a:effectLst/>
                <a:latin typeface="Calibri" panose="020F0502020204030204" pitchFamily="34" charset="0"/>
                <a:cs typeface="Times New Roman" panose="02020603050405020304" pitchFamily="18" charset="0"/>
              </a:rPr>
              <a:t>such as </a:t>
            </a:r>
            <a:r>
              <a:rPr lang="en-GB" sz="1200">
                <a:effectLst/>
                <a:latin typeface="Calibri" panose="020F0502020204030204" pitchFamily="34" charset="0"/>
                <a:ea typeface="Times New Roman" panose="02020603050405020304" pitchFamily="18" charset="0"/>
                <a:cs typeface="Times New Roman" panose="02020603050405020304" pitchFamily="18" charset="0"/>
              </a:rPr>
              <a:t>a road/street, market/shop, school, lake/river or other body of water, and field/other natural area.</a:t>
            </a:r>
            <a:endParaRPr lang="en-SZ"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309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Times New Roman" panose="02020603050405020304" pitchFamily="18" charset="0"/>
                <a:cs typeface="Times New Roman" panose="02020603050405020304" pitchFamily="18" charset="0"/>
              </a:rPr>
              <a:t>Other locations included inside a car/bus, alcohol outlet (e.g., restaurant, bar, disco, club, etc), religious institutions, and office.</a:t>
            </a:r>
            <a:endParaRPr lang="en-SZ" sz="1800">
              <a:effectLst/>
              <a:latin typeface="Calibri" panose="020F0502020204030204" pitchFamily="34" charset="0"/>
              <a:ea typeface="Calibri" panose="020F0502020204030204" pitchFamily="34" charset="0"/>
              <a:cs typeface="Arial" panose="020B0604020202020204" pitchFamily="34" charset="0"/>
            </a:endParaRPr>
          </a:p>
          <a:p>
            <a:r>
              <a:rPr lang="en-ZA"/>
              <a:t>** unstable estimate for physically forced sex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170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59% males knew places to seek help but less than half of those who knew a place sought professional help.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048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580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75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304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070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ctr" latinLnBrk="0" hangingPunct="1">
              <a:lnSpc>
                <a:spcPct val="107000"/>
              </a:lnSpc>
              <a:spcBef>
                <a:spcPts val="0"/>
              </a:spcBef>
              <a:spcAft>
                <a:spcPts val="0"/>
              </a:spcAft>
            </a:pPr>
            <a:r>
              <a:rPr lang="en-GB" sz="1800" b="0" i="0" u="none" strike="noStrike"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Among those living with HIV:  </a:t>
            </a:r>
            <a:r>
              <a:rPr lang="en-GB" sz="1800" b="0" i="0" u="none" strike="noStrike" kern="1200">
                <a:solidFill>
                  <a:srgbClr val="385723"/>
                </a:solidFill>
                <a:effectLst/>
                <a:latin typeface="Calibri" panose="020F0502020204030204" pitchFamily="34" charset="0"/>
                <a:ea typeface="Calibri" panose="020F0502020204030204" pitchFamily="34" charset="0"/>
                <a:cs typeface="Calibri" panose="020F0502020204030204" pitchFamily="34" charset="0"/>
              </a:rPr>
              <a:t>self-report* of </a:t>
            </a:r>
            <a:r>
              <a:rPr lang="en-GB" sz="1800" b="0" i="0" u="none" strike="noStrike"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Diagnosed-on Treatment-Virally Suppressed: </a:t>
            </a:r>
            <a:r>
              <a:rPr lang="en-GB" sz="1800" b="0" i="0" u="none" strike="noStrike" kern="120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FEmales</a:t>
            </a:r>
            <a:r>
              <a:rPr lang="en-GB" sz="1800" b="0" i="0" u="none" strike="noStrike"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b="0" i="0" u="none" strike="noStrike"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88-93-57, Males 92-91-67</a:t>
            </a:r>
            <a:endParaRPr lang="en-ZA" sz="1800" b="0" i="0" u="none" strike="noStrike">
              <a:effectLst/>
              <a:latin typeface="Arial" panose="020B0604020202020204" pitchFamily="34" charset="0"/>
            </a:endParaRPr>
          </a:p>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414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now handover to Michelle Li, who is with CDC Eswatini to review the progress since the first VACS, talk about data use and conclude the presentation. </a:t>
            </a:r>
          </a:p>
          <a:p>
            <a:r>
              <a:rPr lang="en-GB">
                <a:latin typeface="+mn-lt"/>
              </a:rPr>
              <a:t>Comparison is limited </a:t>
            </a:r>
          </a:p>
          <a:p>
            <a:pPr lvl="1"/>
            <a:r>
              <a:rPr lang="en-GB">
                <a:latin typeface="+mn-lt"/>
              </a:rPr>
              <a:t>Females only</a:t>
            </a:r>
          </a:p>
          <a:p>
            <a:pPr lvl="1"/>
            <a:r>
              <a:rPr lang="en-GB">
                <a:latin typeface="+mn-lt"/>
              </a:rPr>
              <a:t>Extensive questionnaire changes e.g.</a:t>
            </a:r>
          </a:p>
          <a:p>
            <a:pPr marL="457200" lvl="1" indent="0">
              <a:buNone/>
            </a:pPr>
            <a:r>
              <a:rPr lang="en-US" sz="2400" i="1">
                <a:solidFill>
                  <a:srgbClr val="000000"/>
                </a:solidFill>
                <a:effectLst/>
                <a:latin typeface="Calibri" panose="020F0502020204030204" pitchFamily="34" charset="0"/>
                <a:ea typeface="Calibri" panose="020F0502020204030204" pitchFamily="34" charset="0"/>
                <a:cs typeface="Arial" panose="020B0604020202020204" pitchFamily="34" charset="0"/>
              </a:rPr>
              <a:t>Pressured or physically forced sex: in 2007 includes being persuaded, tricked, forced to have sex, or </a:t>
            </a:r>
            <a:r>
              <a:rPr lang="en-US" sz="2400" i="1" u="sng">
                <a:solidFill>
                  <a:srgbClr val="000000"/>
                </a:solidFill>
                <a:effectLst/>
                <a:latin typeface="Calibri" panose="020F0502020204030204" pitchFamily="34" charset="0"/>
                <a:ea typeface="Calibri" panose="020F0502020204030204" pitchFamily="34" charset="0"/>
                <a:cs typeface="Arial" panose="020B0604020202020204" pitchFamily="34" charset="0"/>
              </a:rPr>
              <a:t>was raped</a:t>
            </a:r>
            <a:r>
              <a:rPr lang="en-US" sz="2400" i="1">
                <a:solidFill>
                  <a:srgbClr val="000000"/>
                </a:solidFill>
                <a:effectLst/>
                <a:latin typeface="Calibri" panose="020F0502020204030204" pitchFamily="34" charset="0"/>
                <a:ea typeface="Calibri" panose="020F0502020204030204" pitchFamily="34" charset="0"/>
                <a:cs typeface="Arial" panose="020B0604020202020204" pitchFamily="34" charset="0"/>
              </a:rPr>
              <a:t>; in 2022 includes being persuaded, pressured, or </a:t>
            </a:r>
            <a:r>
              <a:rPr lang="en-US" sz="2400" i="1">
                <a:solidFill>
                  <a:srgbClr val="FF0000"/>
                </a:solidFill>
                <a:effectLst/>
                <a:latin typeface="Calibri" panose="020F0502020204030204" pitchFamily="34" charset="0"/>
                <a:ea typeface="Calibri" panose="020F0502020204030204" pitchFamily="34" charset="0"/>
                <a:cs typeface="Arial" panose="020B0604020202020204" pitchFamily="34" charset="0"/>
              </a:rPr>
              <a:t>forced to have sex</a:t>
            </a:r>
            <a:r>
              <a:rPr lang="en-US" sz="2400" i="1">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457200" lvl="1" indent="0">
              <a:buNone/>
            </a:pPr>
            <a:r>
              <a:rPr lang="en-US" sz="2400" i="1">
                <a:solidFill>
                  <a:srgbClr val="000000"/>
                </a:solidFill>
                <a:effectLst/>
                <a:latin typeface="Calibri" panose="020F0502020204030204" pitchFamily="34" charset="0"/>
                <a:ea typeface="Calibri" panose="020F0502020204030204" pitchFamily="34" charset="0"/>
                <a:cs typeface="Arial" panose="020B0604020202020204" pitchFamily="34" charset="0"/>
              </a:rPr>
              <a:t>Sexual intercourse in 2007 includes “vaginal or anal intercourse” and in 2022 includes “vaginal, oral, or anal sex or </a:t>
            </a:r>
            <a:r>
              <a:rPr lang="en-US" sz="2400" i="1">
                <a:solidFill>
                  <a:srgbClr val="FF0000"/>
                </a:solidFill>
                <a:effectLst/>
                <a:latin typeface="Calibri" panose="020F0502020204030204" pitchFamily="34" charset="0"/>
                <a:ea typeface="Calibri" panose="020F0502020204030204" pitchFamily="34" charset="0"/>
                <a:cs typeface="Arial" panose="020B0604020202020204" pitchFamily="34" charset="0"/>
              </a:rPr>
              <a:t>the insertion of hands, fingers, or other objects into your vagina or anus by someone else</a:t>
            </a:r>
            <a:r>
              <a:rPr lang="en-US" sz="2400" i="1">
                <a:solidFill>
                  <a:srgbClr val="000000"/>
                </a:solidFill>
                <a:effectLst/>
                <a:latin typeface="Calibri" panose="020F0502020204030204" pitchFamily="34" charset="0"/>
                <a:ea typeface="Calibri" panose="020F0502020204030204" pitchFamily="34" charset="0"/>
                <a:cs typeface="Arial" panose="020B0604020202020204" pitchFamily="34" charset="0"/>
              </a:rPr>
              <a:t>.“</a:t>
            </a:r>
          </a:p>
          <a:p>
            <a:pPr marL="457200" lvl="1" indent="0">
              <a:buNone/>
            </a:pPr>
            <a:endParaRPr lang="en-US" sz="2400" i="1">
              <a:solidFill>
                <a:srgbClr val="000000"/>
              </a:solidFill>
              <a:effectLst/>
              <a:latin typeface="Calibri" panose="020F0502020204030204" pitchFamily="34" charset="0"/>
              <a:cs typeface="Arial" panose="020B0604020202020204" pitchFamily="34" charset="0"/>
            </a:endParaRPr>
          </a:p>
          <a:p>
            <a:pPr marL="0" indent="0">
              <a:lnSpc>
                <a:spcPct val="107000"/>
              </a:lnSpc>
              <a:buNone/>
            </a:pPr>
            <a:r>
              <a:rPr lang="en-GB" sz="1200" b="1">
                <a:effectLst/>
                <a:latin typeface="+mn-lt"/>
                <a:ea typeface="Calibri" panose="020F0502020204030204" pitchFamily="34" charset="0"/>
                <a:cs typeface="Arial" panose="020B0604020202020204" pitchFamily="34" charset="0"/>
              </a:rPr>
              <a:t>Differences in prevalence of lifetime sexual violence among females from 2007 to 2022</a:t>
            </a:r>
            <a:endParaRPr lang="en-SZ" sz="1200" b="1">
              <a:effectLst/>
              <a:latin typeface="+mn-lt"/>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200">
                <a:effectLst/>
                <a:latin typeface="+mn-lt"/>
                <a:ea typeface="Calibri" panose="020F0502020204030204" pitchFamily="34" charset="0"/>
                <a:cs typeface="Arial" panose="020B0604020202020204" pitchFamily="34" charset="0"/>
              </a:rPr>
              <a:t>There were significant reductions in pressured or physically forced sex at sexual debut.</a:t>
            </a:r>
            <a:endParaRPr lang="en-SZ" sz="1200">
              <a:effectLst/>
              <a:latin typeface="+mn-lt"/>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200">
                <a:effectLst/>
                <a:latin typeface="+mn-lt"/>
                <a:ea typeface="Calibri" panose="020F0502020204030204" pitchFamily="34" charset="0"/>
                <a:cs typeface="Arial" panose="020B0604020202020204" pitchFamily="34" charset="0"/>
              </a:rPr>
              <a:t>There were significant reductions in lifetime sexual violence, as well as in every type of sexual violence.</a:t>
            </a:r>
            <a:endParaRPr lang="en-SZ" sz="1200">
              <a:effectLst/>
              <a:latin typeface="+mn-lt"/>
              <a:ea typeface="Calibri" panose="020F0502020204030204" pitchFamily="34" charset="0"/>
              <a:cs typeface="Arial" panose="020B0604020202020204" pitchFamily="34" charset="0"/>
            </a:endParaRPr>
          </a:p>
          <a:p>
            <a:pPr marL="0" indent="0">
              <a:lnSpc>
                <a:spcPct val="107000"/>
              </a:lnSpc>
              <a:buNone/>
            </a:pPr>
            <a:endParaRPr lang="en-SZ" sz="1200">
              <a:effectLst/>
              <a:latin typeface="+mn-lt"/>
              <a:ea typeface="Calibri" panose="020F0502020204030204" pitchFamily="34" charset="0"/>
              <a:cs typeface="Arial" panose="020B0604020202020204" pitchFamily="34" charset="0"/>
            </a:endParaRPr>
          </a:p>
          <a:p>
            <a:pPr marL="0" indent="0">
              <a:lnSpc>
                <a:spcPct val="107000"/>
              </a:lnSpc>
              <a:buNone/>
            </a:pPr>
            <a:r>
              <a:rPr lang="en-GB" sz="1200" b="1">
                <a:effectLst/>
                <a:latin typeface="+mn-lt"/>
                <a:ea typeface="Calibri" panose="020F0502020204030204" pitchFamily="34" charset="0"/>
                <a:cs typeface="Arial" panose="020B0604020202020204" pitchFamily="34" charset="0"/>
              </a:rPr>
              <a:t>Differences in prevalence of childhood sexual violence among females from 2007 to 2022</a:t>
            </a:r>
            <a:endParaRPr lang="en-SZ" sz="1200" b="1">
              <a:effectLst/>
              <a:latin typeface="+mn-lt"/>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200">
                <a:effectLst/>
                <a:latin typeface="+mn-lt"/>
                <a:ea typeface="Calibri" panose="020F0502020204030204" pitchFamily="34" charset="0"/>
                <a:cs typeface="Arial" panose="020B0604020202020204" pitchFamily="34" charset="0"/>
              </a:rPr>
              <a:t>There were significant reductions in childhood sexual violence, as well as in every type of sexual violence.</a:t>
            </a:r>
            <a:endParaRPr lang="en-SZ" sz="1200">
              <a:effectLst/>
              <a:latin typeface="+mn-lt"/>
              <a:ea typeface="Calibri" panose="020F0502020204030204" pitchFamily="34" charset="0"/>
              <a:cs typeface="Arial" panose="020B0604020202020204" pitchFamily="34" charset="0"/>
            </a:endParaRPr>
          </a:p>
          <a:p>
            <a:pPr marL="0" indent="0">
              <a:lnSpc>
                <a:spcPct val="107000"/>
              </a:lnSpc>
              <a:buNone/>
            </a:pPr>
            <a:endParaRPr lang="en-SZ" sz="1200">
              <a:effectLst/>
              <a:latin typeface="+mn-lt"/>
              <a:ea typeface="Calibri" panose="020F0502020204030204" pitchFamily="34" charset="0"/>
              <a:cs typeface="Arial" panose="020B0604020202020204" pitchFamily="34" charset="0"/>
            </a:endParaRPr>
          </a:p>
          <a:p>
            <a:pPr marL="0" indent="0">
              <a:lnSpc>
                <a:spcPct val="107000"/>
              </a:lnSpc>
              <a:buNone/>
            </a:pPr>
            <a:r>
              <a:rPr lang="en-GB" sz="1200" b="1">
                <a:effectLst/>
                <a:latin typeface="+mn-lt"/>
                <a:ea typeface="Calibri" panose="020F0502020204030204" pitchFamily="34" charset="0"/>
                <a:cs typeface="Arial" panose="020B0604020202020204" pitchFamily="34" charset="0"/>
              </a:rPr>
              <a:t>Differences in HIV testing and HIV status from 2007 to 2022</a:t>
            </a:r>
            <a:endParaRPr lang="en-SZ" sz="1200" b="1">
              <a:effectLst/>
              <a:latin typeface="+mn-lt"/>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200">
                <a:effectLst/>
                <a:latin typeface="+mn-lt"/>
                <a:ea typeface="Calibri" panose="020F0502020204030204" pitchFamily="34" charset="0"/>
                <a:cs typeface="Arial" panose="020B0604020202020204" pitchFamily="34" charset="0"/>
              </a:rPr>
              <a:t>There were significant increases in the proportion of females who were ever tested for HIV.</a:t>
            </a:r>
            <a:endParaRPr lang="en-SZ" sz="1200">
              <a:effectLst/>
              <a:latin typeface="+mn-lt"/>
              <a:ea typeface="Calibri" panose="020F0502020204030204" pitchFamily="34" charset="0"/>
              <a:cs typeface="Arial" panose="020B0604020202020204" pitchFamily="34" charset="0"/>
            </a:endParaRPr>
          </a:p>
          <a:p>
            <a:endParaRPr lang="en-GB"/>
          </a:p>
          <a:p>
            <a:pPr marL="457200" lvl="1" indent="0">
              <a:buNone/>
            </a:pPr>
            <a:endParaRPr lang="en-GB" i="1"/>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00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4</a:t>
            </a:fld>
            <a:endParaRPr lang="en-US"/>
          </a:p>
        </p:txBody>
      </p:sp>
    </p:spTree>
    <p:extLst>
      <p:ext uri="{BB962C8B-B14F-4D97-AF65-F5344CB8AC3E}">
        <p14:creationId xmlns:p14="http://schemas.microsoft.com/office/powerpoint/2010/main" val="981920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596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Michelle</a:t>
            </a:r>
          </a:p>
          <a:p>
            <a:r>
              <a:rPr lang="en-ZA"/>
              <a:t>Add set of questions for endorsement of gender norms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501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Q44</a:t>
            </a:r>
            <a:r>
              <a:rPr lang="en-US" baseline="0"/>
              <a:t> - </a:t>
            </a:r>
            <a:r>
              <a:rPr lang="en-US" sz="1200" kern="1200">
                <a:solidFill>
                  <a:schemeClr val="tx1"/>
                </a:solidFill>
                <a:effectLst/>
                <a:latin typeface="+mn-lt"/>
                <a:ea typeface="+mn-ea"/>
                <a:cs typeface="+mn-cs"/>
              </a:rPr>
              <a:t>Do you believe that in order to bring up (raise/educate) a child properly, a parent or caregiver needs to physically punish the child, for example by spanking or hitting the child with a hand?</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C5ED9-734B-4B27-A289-929D22EAA8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1538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VACS data and D2A efforts propel policy reform and strengthen programs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EA2DD-DF49-4AFC-9AD7-2477F4DF88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3365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One of the unique</a:t>
            </a:r>
            <a:r>
              <a:rPr lang="en-US" baseline="0"/>
              <a:t> methodologies of the VACS initiative is that we require a multi-sectoral approach, therefore, </a:t>
            </a:r>
          </a:p>
          <a:p>
            <a:r>
              <a:rPr lang="en-US"/>
              <a:t>VACS creates opportunities to engage multi-sectoral teams to review the magnitude of the problem of violence against children and advocate for, develop and implement a response plan </a:t>
            </a:r>
            <a:r>
              <a:rPr lang="en-US" baseline="0"/>
              <a:t>to prevent and respond to violence against children </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02D30-1A20-48BA-9FD3-3C287DE0A5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772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Multisectoral stakeholders </a:t>
            </a:r>
          </a:p>
          <a:p>
            <a:r>
              <a:rPr lang="en-GB"/>
              <a:t>•Review preliminary data from the VACS.</a:t>
            </a:r>
          </a:p>
          <a:p>
            <a:r>
              <a:rPr lang="en-GB"/>
              <a:t>•Discuss and develop priorities for action based off the VACS data.</a:t>
            </a:r>
          </a:p>
          <a:p>
            <a:r>
              <a:rPr lang="en-GB"/>
              <a:t>•Review INSPIRE: 7 Strategies to Prevent Violence Children (a global technical package).</a:t>
            </a:r>
          </a:p>
          <a:p>
            <a:r>
              <a:rPr lang="en-GB"/>
              <a:t>•Discuss gaps in violence prevention in Eswatini and how these gaps may be addressed with INSPIRE Strategies.</a:t>
            </a:r>
          </a:p>
          <a:p>
            <a:r>
              <a:rPr lang="en-GB"/>
              <a:t>•Develop a framework for an INSPIRE-based National Action Plan to address violence against children in Eswatini.</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E3C50DD-1BAF-47D3-B930-F4F809BC701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091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source of quote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7520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F1D32-F285-44C1-8004-8A5FA74A58A2}"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8247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46</a:t>
            </a:fld>
            <a:endParaRPr lang="en-US"/>
          </a:p>
        </p:txBody>
      </p:sp>
    </p:spTree>
    <p:extLst>
      <p:ext uri="{BB962C8B-B14F-4D97-AF65-F5344CB8AC3E}">
        <p14:creationId xmlns:p14="http://schemas.microsoft.com/office/powerpoint/2010/main" val="40613135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47</a:t>
            </a:fld>
            <a:endParaRPr lang="en-US"/>
          </a:p>
        </p:txBody>
      </p:sp>
    </p:spTree>
    <p:extLst>
      <p:ext uri="{BB962C8B-B14F-4D97-AF65-F5344CB8AC3E}">
        <p14:creationId xmlns:p14="http://schemas.microsoft.com/office/powerpoint/2010/main" val="3117154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DPMO: Mpho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524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is the outline of our talk today.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122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 us start by defining what violence is and why it is important. The WHO defines violence as (read definition). Any kind of adverse experience like this experienced in childhood or over a person’s lifetime can have lasting impact on their physical and mental health as well as their social well-being as shown in the infographic on the left. 		</a:t>
            </a:r>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60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a:t>As examples, consequences of violence against children and youth include loss of life, failure to complete school, and perpetuation of that violence by victims of violence becoming themselves perpetrators of violence. Adults who experienced 4 or more experiences of childhood are themselves more likely to be involved in future incidences of violence, and 30 times more likely to attempt to take their life</a:t>
            </a:r>
            <a:endParaRPr lang="en-US"/>
          </a:p>
        </p:txBody>
      </p:sp>
      <p:sp>
        <p:nvSpPr>
          <p:cNvPr id="590" name="Google Shape;59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1069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i="0">
                <a:latin typeface="Amasis MT Pro Light" panose="02040304050005020304" pitchFamily="18" charset="0"/>
              </a:rPr>
              <a:t>The Violence Against Children Survey (VACS) is a national, household survey designed to capture the magnitude and prevalence of violence against children in a given country</a:t>
            </a:r>
          </a:p>
          <a:p>
            <a:r>
              <a:rPr lang="en-GB" i="0">
                <a:latin typeface="Amasis MT Pro Light" panose="02040304050005020304" pitchFamily="18" charset="0"/>
              </a:rPr>
              <a:t>VACS use standardized survey methodology to collect comprehensive data on the p</a:t>
            </a:r>
            <a:r>
              <a:rPr lang="en-GB" i="0"/>
              <a:t>revalence and risk factors of sexual, emotional and physical violence, the perpetrators, the event location, and the impact of the violence; all to inform programs and action plans against violence. </a:t>
            </a:r>
            <a:endParaRPr lang="en-ZA"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1CD72-980F-4D99-940C-CCFD470091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067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VACS was conducted in the Kingdom of Eswatini in 2007. Then it was called The Kingdom of Swaziland. And in case you are wondering where that is, we are a lower-mid income country in Sothern Africa (here), with a population of 1.1 million people. We share borders with South Africa and Mozambique. </a:t>
            </a:r>
          </a:p>
        </p:txBody>
      </p:sp>
      <p:sp>
        <p:nvSpPr>
          <p:cNvPr id="4" name="Date Placeholder 3"/>
          <p:cNvSpPr>
            <a:spLocks noGrp="1"/>
          </p:cNvSpPr>
          <p:nvPr>
            <p:ph type="dt"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E952EBA-8973-4856-BE6F-6DE436125491}"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3797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FD68-9B9A-016D-3523-159AFEA553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4DF022-5D8F-CEB0-C3EE-3821A57CDC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0791AE-556E-FA88-3D3E-149CEAB90034}"/>
              </a:ext>
            </a:extLst>
          </p:cNvPr>
          <p:cNvSpPr>
            <a:spLocks noGrp="1"/>
          </p:cNvSpPr>
          <p:nvPr>
            <p:ph type="dt" sz="half" idx="10"/>
          </p:nvPr>
        </p:nvSpPr>
        <p:spPr/>
        <p:txBody>
          <a:bodyPr/>
          <a:lstStyle/>
          <a:p>
            <a:fld id="{A4DFAF99-672D-4536-B69E-619E30BDF832}" type="datetimeFigureOut">
              <a:rPr lang="en-US" smtClean="0"/>
              <a:t>10/17/2023</a:t>
            </a:fld>
            <a:endParaRPr lang="en-US"/>
          </a:p>
        </p:txBody>
      </p:sp>
      <p:sp>
        <p:nvSpPr>
          <p:cNvPr id="5" name="Footer Placeholder 4">
            <a:extLst>
              <a:ext uri="{FF2B5EF4-FFF2-40B4-BE49-F238E27FC236}">
                <a16:creationId xmlns:a16="http://schemas.microsoft.com/office/drawing/2014/main" id="{2060A19F-7ECA-B94B-E436-7BC63F5C7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9C2B8-9B5F-8ADF-AACA-5FC790922DB7}"/>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379654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6E50-FDD8-3A17-C5D4-1ACA9EFC56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2A4A8B-1C89-C568-55C6-8B81378CC1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0A97B-C223-5660-0112-F96E866AAC1B}"/>
              </a:ext>
            </a:extLst>
          </p:cNvPr>
          <p:cNvSpPr>
            <a:spLocks noGrp="1"/>
          </p:cNvSpPr>
          <p:nvPr>
            <p:ph type="dt" sz="half" idx="10"/>
          </p:nvPr>
        </p:nvSpPr>
        <p:spPr/>
        <p:txBody>
          <a:bodyPr/>
          <a:lstStyle/>
          <a:p>
            <a:fld id="{A4DFAF99-672D-4536-B69E-619E30BDF832}" type="datetimeFigureOut">
              <a:rPr lang="en-US" smtClean="0"/>
              <a:t>10/17/2023</a:t>
            </a:fld>
            <a:endParaRPr lang="en-US"/>
          </a:p>
        </p:txBody>
      </p:sp>
      <p:sp>
        <p:nvSpPr>
          <p:cNvPr id="5" name="Footer Placeholder 4">
            <a:extLst>
              <a:ext uri="{FF2B5EF4-FFF2-40B4-BE49-F238E27FC236}">
                <a16:creationId xmlns:a16="http://schemas.microsoft.com/office/drawing/2014/main" id="{1C7EE688-3927-D094-90FB-E00855F6A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7D29F-23ED-6AD4-6045-5B5C0E9021B9}"/>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10052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F23551-61BE-9C82-FC01-E89B382E9D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603F98-3A5E-60CC-57A1-971FAB9246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5ED6F2-1B93-3ED7-8B44-7C3935DB023A}"/>
              </a:ext>
            </a:extLst>
          </p:cNvPr>
          <p:cNvSpPr>
            <a:spLocks noGrp="1"/>
          </p:cNvSpPr>
          <p:nvPr>
            <p:ph type="dt" sz="half" idx="10"/>
          </p:nvPr>
        </p:nvSpPr>
        <p:spPr/>
        <p:txBody>
          <a:bodyPr/>
          <a:lstStyle/>
          <a:p>
            <a:fld id="{A4DFAF99-672D-4536-B69E-619E30BDF832}" type="datetimeFigureOut">
              <a:rPr lang="en-US" smtClean="0"/>
              <a:t>10/17/2023</a:t>
            </a:fld>
            <a:endParaRPr lang="en-US"/>
          </a:p>
        </p:txBody>
      </p:sp>
      <p:sp>
        <p:nvSpPr>
          <p:cNvPr id="5" name="Footer Placeholder 4">
            <a:extLst>
              <a:ext uri="{FF2B5EF4-FFF2-40B4-BE49-F238E27FC236}">
                <a16:creationId xmlns:a16="http://schemas.microsoft.com/office/drawing/2014/main" id="{F33A1570-7C3B-F5C8-678E-5CD715D15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24B8-10B9-4BDC-4435-AF2A2741001C}"/>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242726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Patter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CF7E90A8-0493-42EE-8E0B-C014E85EF5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9" y="2257017"/>
            <a:ext cx="7229040"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pic>
        <p:nvPicPr>
          <p:cNvPr id="6" name="Picture 5" descr="Logo&#10;&#10;Description automatically generated">
            <a:extLst>
              <a:ext uri="{FF2B5EF4-FFF2-40B4-BE49-F238E27FC236}">
                <a16:creationId xmlns:a16="http://schemas.microsoft.com/office/drawing/2014/main" id="{51414F3B-9F39-46C8-8531-4585C500F6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135052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vider">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40083F7-3379-4899-89F4-8EA4E9927D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p:cNvSpPr>
            <a:spLocks noGrp="1"/>
          </p:cNvSpPr>
          <p:nvPr>
            <p:ph type="title" hasCustomPrompt="1"/>
          </p:nvPr>
        </p:nvSpPr>
        <p:spPr>
          <a:xfrm>
            <a:off x="1827816" y="3894910"/>
            <a:ext cx="8467016" cy="702080"/>
          </a:xfrm>
        </p:spPr>
        <p:txBody>
          <a:bodyPr anchor="t"/>
          <a:lstStyle>
            <a:lvl1pPr algn="ctr">
              <a:defRPr sz="2800" b="1">
                <a:solidFill>
                  <a:srgbClr val="FFFFFF"/>
                </a:solidFill>
              </a:defRPr>
            </a:lvl1pPr>
          </a:lstStyle>
          <a:p>
            <a:r>
              <a:rPr lang="en-US"/>
              <a:t>CLICK TO EDIT</a:t>
            </a:r>
          </a:p>
        </p:txBody>
      </p:sp>
      <p:sp>
        <p:nvSpPr>
          <p:cNvPr id="10" name="Picture Placeholder 4">
            <a:extLst>
              <a:ext uri="{FF2B5EF4-FFF2-40B4-BE49-F238E27FC236}">
                <a16:creationId xmlns:a16="http://schemas.microsoft.com/office/drawing/2014/main" id="{2C2F3741-424D-4C8A-B7AC-6BE4DECF5C4F}"/>
              </a:ext>
            </a:extLst>
          </p:cNvPr>
          <p:cNvSpPr>
            <a:spLocks noGrp="1"/>
          </p:cNvSpPr>
          <p:nvPr>
            <p:ph type="pic" sz="quarter" idx="10"/>
          </p:nvPr>
        </p:nvSpPr>
        <p:spPr>
          <a:xfrm>
            <a:off x="4902149" y="1126749"/>
            <a:ext cx="2318349" cy="2302251"/>
          </a:xfrm>
          <a:prstGeom prst="flowChartConnector">
            <a:avLst/>
          </a:prstGeom>
        </p:spPr>
        <p:txBody>
          <a:bodyPr>
            <a:normAutofit/>
          </a:bodyPr>
          <a:lstStyle>
            <a:lvl1pPr marL="0" indent="0" algn="ctr">
              <a:buNone/>
              <a:defRPr sz="2800" b="1"/>
            </a:lvl1pPr>
          </a:lstStyle>
          <a:p>
            <a:endParaRPr lang="en-US"/>
          </a:p>
        </p:txBody>
      </p:sp>
      <p:pic>
        <p:nvPicPr>
          <p:cNvPr id="7" name="Picture 6" descr="Logo&#10;&#10;Description automatically generated">
            <a:extLst>
              <a:ext uri="{FF2B5EF4-FFF2-40B4-BE49-F238E27FC236}">
                <a16:creationId xmlns:a16="http://schemas.microsoft.com/office/drawing/2014/main" id="{2B8C7A97-EDBE-489F-A1A8-BA5CCCE1BA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927202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ontent 2_text &amp; sideba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C6DB5F6-42D0-45D5-BCE5-D4E1616D89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12834" y="0"/>
            <a:ext cx="4979166" cy="6858000"/>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7" name="Picture 6" descr="Logo&#10;&#10;Description automatically generated">
            <a:extLst>
              <a:ext uri="{FF2B5EF4-FFF2-40B4-BE49-F238E27FC236}">
                <a16:creationId xmlns:a16="http://schemas.microsoft.com/office/drawing/2014/main" id="{8F2AF8A2-97D1-47BA-80DB-118A745C3F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4775" y="6196111"/>
            <a:ext cx="710945" cy="415908"/>
          </a:xfrm>
          <a:prstGeom prst="rect">
            <a:avLst/>
          </a:prstGeom>
        </p:spPr>
      </p:pic>
    </p:spTree>
    <p:extLst>
      <p:ext uri="{BB962C8B-B14F-4D97-AF65-F5344CB8AC3E}">
        <p14:creationId xmlns:p14="http://schemas.microsoft.com/office/powerpoint/2010/main" val="1751320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52705">
              <a:lnSpc>
                <a:spcPct val="100000"/>
              </a:lnSpc>
              <a:spcBef>
                <a:spcPts val="5"/>
              </a:spcBef>
            </a:pPr>
            <a:fld id="{81D60167-4931-47E6-BA6A-407CBD079E47}" type="slidenum">
              <a:rPr dirty="0">
                <a:solidFill>
                  <a:srgbClr val="888888"/>
                </a:solidFill>
                <a:latin typeface="Calibri"/>
                <a:cs typeface="Calibri"/>
              </a:rPr>
              <a:t>‹#›</a:t>
            </a:fld>
            <a:endParaRPr>
              <a:solidFill>
                <a:srgbClr val="888888"/>
              </a:solidFill>
              <a:latin typeface="Calibri"/>
              <a:cs typeface="Calibri"/>
            </a:endParaRPr>
          </a:p>
        </p:txBody>
      </p:sp>
    </p:spTree>
    <p:extLst>
      <p:ext uri="{BB962C8B-B14F-4D97-AF65-F5344CB8AC3E}">
        <p14:creationId xmlns:p14="http://schemas.microsoft.com/office/powerpoint/2010/main" val="3290629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bg1"/>
                </a:solidFill>
                <a:latin typeface="Garamond"/>
                <a:cs typeface="Garamond"/>
              </a:defRPr>
            </a:lvl1pPr>
          </a:lstStyle>
          <a:p>
            <a:endParaRPr/>
          </a:p>
        </p:txBody>
      </p:sp>
      <p:sp>
        <p:nvSpPr>
          <p:cNvPr id="3" name="Holder 3"/>
          <p:cNvSpPr>
            <a:spLocks noGrp="1"/>
          </p:cNvSpPr>
          <p:nvPr>
            <p:ph type="body" idx="1"/>
          </p:nvPr>
        </p:nvSpPr>
        <p:spPr/>
        <p:txBody>
          <a:bodyPr lIns="0" tIns="0" rIns="0" bIns="0"/>
          <a:lstStyle>
            <a:lvl1pPr>
              <a:defRPr sz="2200" b="0" i="0">
                <a:solidFill>
                  <a:srgbClr val="1F477B"/>
                </a:solidFill>
                <a:latin typeface="Garamond"/>
                <a:cs typeface="Garamond"/>
              </a:defRPr>
            </a:lvl1pPr>
          </a:lstStyle>
          <a:p>
            <a:endParaRPr/>
          </a:p>
        </p:txBody>
      </p:sp>
      <p:sp>
        <p:nvSpPr>
          <p:cNvPr id="7" name="Date Placeholder 6">
            <a:extLst>
              <a:ext uri="{FF2B5EF4-FFF2-40B4-BE49-F238E27FC236}">
                <a16:creationId xmlns:a16="http://schemas.microsoft.com/office/drawing/2014/main" id="{53337B74-F151-4C05-93CF-1BC7E19B1216}"/>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2AF1461-EDA7-4556-8DDB-8E224A4AD746}"/>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118F8767-7D30-4479-A619-E9CC27BB1BA4}"/>
              </a:ext>
            </a:extLst>
          </p:cNvPr>
          <p:cNvSpPr>
            <a:spLocks noGrp="1"/>
          </p:cNvSpPr>
          <p:nvPr>
            <p:ph type="sldNum" sz="quarter" idx="12"/>
          </p:nvPr>
        </p:nvSpPr>
        <p:spPr>
          <a:xfrm>
            <a:off x="11053571" y="6172199"/>
            <a:ext cx="300229" cy="462823"/>
          </a:xfrm>
        </p:spPr>
        <p:txBody>
          <a:bodyPr/>
          <a:lstStyle/>
          <a:p>
            <a:pPr marL="52705">
              <a:lnSpc>
                <a:spcPct val="100000"/>
              </a:lnSpc>
              <a:spcBef>
                <a:spcPts val="5"/>
              </a:spcBef>
            </a:pPr>
            <a:fld id="{81D60167-4931-47E6-BA6A-407CBD079E47}" type="slidenum">
              <a:rPr lang="en-ZA" smtClean="0">
                <a:solidFill>
                  <a:srgbClr val="888888"/>
                </a:solidFill>
                <a:latin typeface="Calibri"/>
                <a:cs typeface="Calibri"/>
              </a:rPr>
              <a:t>‹#›</a:t>
            </a:fld>
            <a:endParaRPr lang="en-ZA">
              <a:solidFill>
                <a:srgbClr val="888888"/>
              </a:solidFill>
              <a:latin typeface="Calibri"/>
              <a:cs typeface="Calibri"/>
            </a:endParaRPr>
          </a:p>
        </p:txBody>
      </p:sp>
    </p:spTree>
    <p:extLst>
      <p:ext uri="{BB962C8B-B14F-4D97-AF65-F5344CB8AC3E}">
        <p14:creationId xmlns:p14="http://schemas.microsoft.com/office/powerpoint/2010/main" val="2019191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1143000"/>
          </a:xfrm>
          <a:custGeom>
            <a:avLst/>
            <a:gdLst/>
            <a:ahLst/>
            <a:cxnLst/>
            <a:rect l="l" t="t" r="r" b="b"/>
            <a:pathLst>
              <a:path w="12192000" h="1143000">
                <a:moveTo>
                  <a:pt x="0" y="1143000"/>
                </a:moveTo>
                <a:lnTo>
                  <a:pt x="12192000" y="1143000"/>
                </a:lnTo>
                <a:lnTo>
                  <a:pt x="12192000" y="0"/>
                </a:lnTo>
                <a:lnTo>
                  <a:pt x="0" y="0"/>
                </a:lnTo>
                <a:lnTo>
                  <a:pt x="0" y="1143000"/>
                </a:lnTo>
                <a:close/>
              </a:path>
            </a:pathLst>
          </a:custGeom>
          <a:solidFill>
            <a:srgbClr val="17375E"/>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000" b="0" i="0">
                <a:solidFill>
                  <a:schemeClr val="bg1"/>
                </a:solidFill>
                <a:latin typeface="Garamond"/>
                <a:cs typeface="Garamond"/>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64402" y="1573015"/>
            <a:ext cx="4665980" cy="4545330"/>
          </a:xfrm>
          <a:prstGeom prst="rect">
            <a:avLst/>
          </a:prstGeom>
        </p:spPr>
        <p:txBody>
          <a:bodyPr wrap="square" lIns="0" tIns="0" rIns="0" bIns="0">
            <a:spAutoFit/>
          </a:bodyPr>
          <a:lstStyle>
            <a:lvl1pPr>
              <a:defRPr sz="2800" b="0" i="0">
                <a:solidFill>
                  <a:srgbClr val="1F487C"/>
                </a:solidFill>
                <a:latin typeface="Garamond"/>
                <a:cs typeface="Garamond"/>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52705">
              <a:lnSpc>
                <a:spcPct val="100000"/>
              </a:lnSpc>
              <a:spcBef>
                <a:spcPts val="5"/>
              </a:spcBef>
            </a:pPr>
            <a:fld id="{81D60167-4931-47E6-BA6A-407CBD079E47}" type="slidenum">
              <a:rPr dirty="0">
                <a:solidFill>
                  <a:srgbClr val="888888"/>
                </a:solidFill>
                <a:latin typeface="Calibri"/>
                <a:cs typeface="Calibri"/>
              </a:rPr>
              <a:t>‹#›</a:t>
            </a:fld>
            <a:endParaRPr>
              <a:solidFill>
                <a:srgbClr val="888888"/>
              </a:solidFill>
              <a:latin typeface="Calibri"/>
              <a:cs typeface="Calibri"/>
            </a:endParaRPr>
          </a:p>
        </p:txBody>
      </p:sp>
    </p:spTree>
    <p:extLst>
      <p:ext uri="{BB962C8B-B14F-4D97-AF65-F5344CB8AC3E}">
        <p14:creationId xmlns:p14="http://schemas.microsoft.com/office/powerpoint/2010/main" val="2620020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bg1"/>
                </a:solidFill>
                <a:latin typeface="Garamond"/>
                <a:cs typeface="Garamon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52705">
              <a:lnSpc>
                <a:spcPct val="100000"/>
              </a:lnSpc>
              <a:spcBef>
                <a:spcPts val="5"/>
              </a:spcBef>
            </a:pPr>
            <a:fld id="{81D60167-4931-47E6-BA6A-407CBD079E47}" type="slidenum">
              <a:rPr dirty="0">
                <a:solidFill>
                  <a:srgbClr val="888888"/>
                </a:solidFill>
                <a:latin typeface="Calibri"/>
                <a:cs typeface="Calibri"/>
              </a:rPr>
              <a:t>‹#›</a:t>
            </a:fld>
            <a:endParaRPr>
              <a:solidFill>
                <a:srgbClr val="888888"/>
              </a:solidFill>
              <a:latin typeface="Calibri"/>
              <a:cs typeface="Calibri"/>
            </a:endParaRPr>
          </a:p>
        </p:txBody>
      </p:sp>
    </p:spTree>
    <p:extLst>
      <p:ext uri="{BB962C8B-B14F-4D97-AF65-F5344CB8AC3E}">
        <p14:creationId xmlns:p14="http://schemas.microsoft.com/office/powerpoint/2010/main" val="802081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52705">
              <a:lnSpc>
                <a:spcPct val="100000"/>
              </a:lnSpc>
              <a:spcBef>
                <a:spcPts val="5"/>
              </a:spcBef>
            </a:pPr>
            <a:fld id="{81D60167-4931-47E6-BA6A-407CBD079E47}" type="slidenum">
              <a:rPr dirty="0">
                <a:solidFill>
                  <a:srgbClr val="888888"/>
                </a:solidFill>
                <a:latin typeface="Calibri"/>
                <a:cs typeface="Calibri"/>
              </a:rPr>
              <a:t>‹#›</a:t>
            </a:fld>
            <a:endParaRPr>
              <a:solidFill>
                <a:srgbClr val="888888"/>
              </a:solidFill>
              <a:latin typeface="Calibri"/>
              <a:cs typeface="Calibri"/>
            </a:endParaRPr>
          </a:p>
        </p:txBody>
      </p:sp>
    </p:spTree>
    <p:extLst>
      <p:ext uri="{BB962C8B-B14F-4D97-AF65-F5344CB8AC3E}">
        <p14:creationId xmlns:p14="http://schemas.microsoft.com/office/powerpoint/2010/main" val="825498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0545-E5E2-FA71-5456-7813A1C79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EE1C97-62FE-36C6-EB08-6D34216241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C7AF-001E-67B4-8A0B-5F01FBBC9CEB}"/>
              </a:ext>
            </a:extLst>
          </p:cNvPr>
          <p:cNvSpPr>
            <a:spLocks noGrp="1"/>
          </p:cNvSpPr>
          <p:nvPr>
            <p:ph type="dt" sz="half" idx="10"/>
          </p:nvPr>
        </p:nvSpPr>
        <p:spPr/>
        <p:txBody>
          <a:bodyPr/>
          <a:lstStyle/>
          <a:p>
            <a:fld id="{A4DFAF99-672D-4536-B69E-619E30BDF832}" type="datetimeFigureOut">
              <a:rPr lang="en-US" smtClean="0"/>
              <a:t>10/17/2023</a:t>
            </a:fld>
            <a:endParaRPr lang="en-US"/>
          </a:p>
        </p:txBody>
      </p:sp>
      <p:sp>
        <p:nvSpPr>
          <p:cNvPr id="5" name="Footer Placeholder 4">
            <a:extLst>
              <a:ext uri="{FF2B5EF4-FFF2-40B4-BE49-F238E27FC236}">
                <a16:creationId xmlns:a16="http://schemas.microsoft.com/office/drawing/2014/main" id="{8A453AAD-600A-9105-2B7D-57210F648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E6C8D-7B3F-FF52-9F73-5FF7E63AFE24}"/>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055741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C36-1D14-469C-A2B5-1FA6E49D0EF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1866C08-D2E5-4C6B-B442-3730F7AE49A6}"/>
              </a:ext>
            </a:extLst>
          </p:cNvPr>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982246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ontent 1_photo &amp;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E28A67-3D2A-47FE-8FEE-BEDC483737C0}"/>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2"/>
          <p:cNvSpPr>
            <a:spLocks noGrp="1"/>
          </p:cNvSpPr>
          <p:nvPr>
            <p:ph type="pic" idx="1"/>
          </p:nvPr>
        </p:nvSpPr>
        <p:spPr>
          <a:xfrm>
            <a:off x="2" y="0"/>
            <a:ext cx="6896098" cy="6858000"/>
          </a:xfrm>
        </p:spPr>
        <p:txBody>
          <a:bodyPr anchor="ctr">
            <a:normAutofit/>
          </a:bodyPr>
          <a:lstStyle>
            <a:lvl1pPr marL="0" indent="0" algn="ctr">
              <a:buNone/>
              <a:defRPr sz="2800" spc="300">
                <a:solidFill>
                  <a:schemeClr val="bg2">
                    <a:lumMod val="9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itle 1"/>
          <p:cNvSpPr>
            <a:spLocks noGrp="1"/>
          </p:cNvSpPr>
          <p:nvPr>
            <p:ph type="title"/>
          </p:nvPr>
        </p:nvSpPr>
        <p:spPr>
          <a:xfrm>
            <a:off x="7381496" y="508000"/>
            <a:ext cx="4366006" cy="850899"/>
          </a:xfrm>
        </p:spPr>
        <p:txBody>
          <a:bodyPr anchor="t">
            <a:noAutofit/>
          </a:bodyPr>
          <a:lstStyle>
            <a:lvl1pPr algn="l">
              <a:defRPr sz="2800" b="1">
                <a:solidFill>
                  <a:srgbClr val="FFFFFF"/>
                </a:solidFill>
              </a:defRPr>
            </a:lvl1pPr>
          </a:lstStyle>
          <a:p>
            <a:r>
              <a:rPr lang="en-US"/>
              <a:t>Click to edit Master title style</a:t>
            </a:r>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7381495" y="1600200"/>
            <a:ext cx="4366006" cy="4483100"/>
          </a:xfrm>
        </p:spPr>
        <p:txBody>
          <a:bodyPr/>
          <a:lstStyle>
            <a:lvl1pPr marL="0" indent="0">
              <a:lnSpc>
                <a:spcPct val="100000"/>
              </a:lnSpc>
              <a:spcBef>
                <a:spcPts val="0"/>
              </a:spcBef>
              <a:spcAft>
                <a:spcPts val="600"/>
              </a:spcAft>
              <a:buFont typeface="Arial" panose="020B0604020202020204" pitchFamily="34" charset="0"/>
              <a:buNone/>
              <a:defRPr sz="1800" b="1">
                <a:solidFill>
                  <a:schemeClr val="bg1"/>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bg1"/>
                </a:solidFill>
              </a:defRPr>
            </a:lvl2pPr>
            <a:lvl3pPr marL="1143000" indent="-228600">
              <a:lnSpc>
                <a:spcPct val="100000"/>
              </a:lnSpc>
              <a:spcBef>
                <a:spcPts val="0"/>
              </a:spcBef>
              <a:spcAft>
                <a:spcPts val="600"/>
              </a:spcAft>
              <a:buFont typeface="Arial" panose="020B0604020202020204" pitchFamily="34" charset="0"/>
              <a:buChar char="•"/>
              <a:defRPr sz="1800">
                <a:solidFill>
                  <a:schemeClr val="bg1"/>
                </a:solidFill>
              </a:defRPr>
            </a:lvl3pPr>
            <a:lvl4pPr marL="1600200" indent="-228600">
              <a:lnSpc>
                <a:spcPct val="100000"/>
              </a:lnSpc>
              <a:spcBef>
                <a:spcPts val="0"/>
              </a:spcBef>
              <a:spcAft>
                <a:spcPts val="600"/>
              </a:spcAft>
              <a:buFont typeface="Arial" panose="020B0604020202020204" pitchFamily="34" charset="0"/>
              <a:buChar char="•"/>
              <a:defRPr sz="1600">
                <a:solidFill>
                  <a:schemeClr val="bg1"/>
                </a:solidFill>
              </a:defRPr>
            </a:lvl4pPr>
            <a:lvl5pPr marL="2057400" indent="-228600">
              <a:lnSpc>
                <a:spcPct val="100000"/>
              </a:lnSpc>
              <a:spcBef>
                <a:spcPts val="0"/>
              </a:spcBef>
              <a:spcAft>
                <a:spcPts val="600"/>
              </a:spcAft>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8835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27F51-1DC2-4D49-A188-46016124B388}"/>
              </a:ext>
            </a:extLst>
          </p:cNvPr>
          <p:cNvSpPr>
            <a:spLocks noGrp="1"/>
          </p:cNvSpPr>
          <p:nvPr>
            <p:ph type="ctrTitle" hasCustomPrompt="1"/>
          </p:nvPr>
        </p:nvSpPr>
        <p:spPr>
          <a:xfrm>
            <a:off x="1524000" y="561703"/>
            <a:ext cx="9144000" cy="755579"/>
          </a:xfrm>
          <a:prstGeom prst="rect">
            <a:avLst/>
          </a:prstGeo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6000" b="0"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93552"/>
                </a:solidFill>
                <a:effectLst/>
                <a:uLnTx/>
                <a:uFillTx/>
                <a:latin typeface="Arial Narrow" panose="020B0606020202030204" pitchFamily="34" charset="0"/>
                <a:ea typeface="+mn-ea"/>
                <a:cs typeface="Arial" panose="020B0604020202020204" pitchFamily="34" charset="0"/>
              </a:rPr>
              <a:t>Presentation Title</a:t>
            </a:r>
            <a:endParaRPr kumimoji="0" lang="en-US" sz="3600" b="0" i="0" u="none" strike="noStrike" kern="1200" cap="none" spc="0" normalizeH="0" baseline="0" noProof="0">
              <a:ln>
                <a:noFill/>
              </a:ln>
              <a:solidFill>
                <a:srgbClr val="093552"/>
              </a:solidFill>
              <a:effectLst/>
              <a:uLnTx/>
              <a:uFillTx/>
              <a:latin typeface="Arial Narrow" panose="020B0606020202030204" pitchFamily="34" charset="0"/>
              <a:ea typeface="+mn-ea"/>
              <a:cs typeface="Arial" panose="020B0604020202020204" pitchFamily="34" charset="0"/>
            </a:endParaRPr>
          </a:p>
        </p:txBody>
      </p:sp>
      <p:sp>
        <p:nvSpPr>
          <p:cNvPr id="3" name="Subtitle 2">
            <a:extLst>
              <a:ext uri="{FF2B5EF4-FFF2-40B4-BE49-F238E27FC236}">
                <a16:creationId xmlns:a16="http://schemas.microsoft.com/office/drawing/2014/main" id="{4370033F-4F50-4F32-89C0-07E6215E18DD}"/>
              </a:ext>
            </a:extLst>
          </p:cNvPr>
          <p:cNvSpPr>
            <a:spLocks noGrp="1"/>
          </p:cNvSpPr>
          <p:nvPr>
            <p:ph type="subTitle" idx="1" hasCustomPrompt="1"/>
          </p:nvPr>
        </p:nvSpPr>
        <p:spPr>
          <a:xfrm>
            <a:off x="1524000" y="2601119"/>
            <a:ext cx="9144000" cy="165576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aseline="0">
                <a:solidFill>
                  <a:srgbClr val="093552"/>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93552"/>
                </a:solidFill>
                <a:effectLst/>
                <a:uLnTx/>
                <a:uFillTx/>
                <a:latin typeface="Arial Narrow" panose="020B0606020202030204" pitchFamily="34" charset="0"/>
                <a:ea typeface="+mn-ea"/>
                <a:cs typeface="Arial" panose="020B0604020202020204" pitchFamily="34" charset="0"/>
              </a:rPr>
              <a:t>[Presenter Name]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93552"/>
                </a:solidFill>
                <a:effectLst/>
                <a:uLnTx/>
                <a:uFillTx/>
                <a:latin typeface="Arial Narrow" panose="020B0606020202030204" pitchFamily="34" charset="0"/>
                <a:ea typeface="+mn-ea"/>
                <a:cs typeface="Arial" panose="020B0604020202020204" pitchFamily="34" charset="0"/>
              </a:rPr>
              <a:t>[Presenter Title and Affiliation]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93552"/>
                </a:solidFill>
                <a:effectLst/>
                <a:uLnTx/>
                <a:uFillTx/>
                <a:latin typeface="Arial Narrow" panose="020B0606020202030204" pitchFamily="34" charset="0"/>
                <a:ea typeface="+mn-ea"/>
                <a:cs typeface="Arial" panose="020B0604020202020204" pitchFamily="34" charset="0"/>
              </a:rPr>
              <a:t>(date) November 2019</a:t>
            </a:r>
          </a:p>
        </p:txBody>
      </p:sp>
      <p:pic>
        <p:nvPicPr>
          <p:cNvPr id="7" name="Picture 6">
            <a:extLst>
              <a:ext uri="{FF2B5EF4-FFF2-40B4-BE49-F238E27FC236}">
                <a16:creationId xmlns:a16="http://schemas.microsoft.com/office/drawing/2014/main" id="{1115E474-08B6-492E-98C0-9CD7F2132F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728" y="0"/>
            <a:ext cx="835224" cy="6870262"/>
          </a:xfrm>
          <a:prstGeom prst="rect">
            <a:avLst/>
          </a:prstGeom>
        </p:spPr>
      </p:pic>
      <p:pic>
        <p:nvPicPr>
          <p:cNvPr id="10" name="Picture 9" descr="A close up of a logo&#10;&#10;Description automatically generated">
            <a:extLst>
              <a:ext uri="{FF2B5EF4-FFF2-40B4-BE49-F238E27FC236}">
                <a16:creationId xmlns:a16="http://schemas.microsoft.com/office/drawing/2014/main" id="{4C624FD8-6C21-40D9-97A2-4170DFE638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79674" y="6152607"/>
            <a:ext cx="3595129" cy="386304"/>
          </a:xfrm>
          <a:prstGeom prst="rect">
            <a:avLst/>
          </a:prstGeom>
        </p:spPr>
      </p:pic>
      <p:pic>
        <p:nvPicPr>
          <p:cNvPr id="8" name="Picture 7" descr="A close up of a sign&#10;&#10;Description automatically generated">
            <a:extLst>
              <a:ext uri="{FF2B5EF4-FFF2-40B4-BE49-F238E27FC236}">
                <a16:creationId xmlns:a16="http://schemas.microsoft.com/office/drawing/2014/main" id="{815E04C3-839F-4DEF-8824-A93D7417792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00809" y="6025425"/>
            <a:ext cx="3401618" cy="612717"/>
          </a:xfrm>
          <a:prstGeom prst="rect">
            <a:avLst/>
          </a:prstGeom>
        </p:spPr>
      </p:pic>
    </p:spTree>
    <p:extLst>
      <p:ext uri="{BB962C8B-B14F-4D97-AF65-F5344CB8AC3E}">
        <p14:creationId xmlns:p14="http://schemas.microsoft.com/office/powerpoint/2010/main" val="3953908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F61073-326E-4A7A-AE00-77FE0F759301}"/>
              </a:ext>
            </a:extLst>
          </p:cNvPr>
          <p:cNvSpPr>
            <a:spLocks noGrp="1"/>
          </p:cNvSpPr>
          <p:nvPr>
            <p:ph idx="1" hasCustomPrompt="1"/>
          </p:nvPr>
        </p:nvSpPr>
        <p:spPr>
          <a:xfrm>
            <a:off x="838200" y="1825625"/>
            <a:ext cx="10515600" cy="4351338"/>
          </a:xfrm>
          <a:prstGeom prst="rect">
            <a:avLst/>
          </a:prstGeom>
        </p:spPr>
        <p:txBody>
          <a:bodyPr/>
          <a:lstStyle>
            <a:lvl1pPr>
              <a:defRPr sz="3200">
                <a:solidFill>
                  <a:srgbClr val="093552"/>
                </a:solidFill>
                <a:latin typeface="Arial" panose="020B0604020202020204" pitchFamily="34" charset="0"/>
                <a:cs typeface="Arial" panose="020B0604020202020204" pitchFamily="34" charset="0"/>
              </a:defRPr>
            </a:lvl1pPr>
            <a:lvl2pPr>
              <a:defRPr>
                <a:solidFill>
                  <a:srgbClr val="093552"/>
                </a:solidFill>
                <a:latin typeface="Arial" panose="020B0604020202020204" pitchFamily="34" charset="0"/>
                <a:cs typeface="Arial" panose="020B0604020202020204" pitchFamily="34" charset="0"/>
              </a:defRPr>
            </a:lvl2pPr>
            <a:lvl3pPr>
              <a:defRPr sz="2200">
                <a:solidFill>
                  <a:srgbClr val="093552"/>
                </a:solidFill>
                <a:latin typeface="Arial" panose="020B0604020202020204" pitchFamily="34" charset="0"/>
                <a:cs typeface="Arial" panose="020B0604020202020204" pitchFamily="34" charset="0"/>
              </a:defRPr>
            </a:lvl3pPr>
            <a:lvl4pPr>
              <a:defRPr sz="2000">
                <a:solidFill>
                  <a:srgbClr val="093552"/>
                </a:solidFill>
                <a:latin typeface="Arial" panose="020B0604020202020204" pitchFamily="34" charset="0"/>
                <a:cs typeface="Arial" panose="020B0604020202020204" pitchFamily="34" charset="0"/>
              </a:defRPr>
            </a:lvl4pPr>
            <a:lvl5pPr>
              <a:defRPr sz="2000">
                <a:solidFill>
                  <a:srgbClr val="093552"/>
                </a:solidFill>
                <a:latin typeface="Arial" panose="020B0604020202020204" pitchFamily="34" charset="0"/>
                <a:cs typeface="Arial" panose="020B0604020202020204" pitchFamily="34" charset="0"/>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643BB88-C7DC-43AC-A967-43ECD4E52C41}"/>
              </a:ext>
            </a:extLst>
          </p:cNvPr>
          <p:cNvSpPr/>
          <p:nvPr userDrawn="1"/>
        </p:nvSpPr>
        <p:spPr>
          <a:xfrm>
            <a:off x="0" y="-1"/>
            <a:ext cx="12188825" cy="1371601"/>
          </a:xfrm>
          <a:prstGeom prst="rect">
            <a:avLst/>
          </a:prstGeom>
          <a:solidFill>
            <a:srgbClr val="093552"/>
          </a:solidFill>
          <a:ln>
            <a:solidFill>
              <a:srgbClr val="02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00"/>
              </a:solidFill>
              <a:latin typeface="Trade Gothic LT Std Bold" panose="020B0804050502020204" pitchFamily="34" charset="0"/>
            </a:endParaRPr>
          </a:p>
        </p:txBody>
      </p:sp>
      <p:sp>
        <p:nvSpPr>
          <p:cNvPr id="8" name="Title 4">
            <a:extLst>
              <a:ext uri="{FF2B5EF4-FFF2-40B4-BE49-F238E27FC236}">
                <a16:creationId xmlns:a16="http://schemas.microsoft.com/office/drawing/2014/main" id="{A4EE39A1-CBBF-4751-A70C-055B31782E8A}"/>
              </a:ext>
            </a:extLst>
          </p:cNvPr>
          <p:cNvSpPr>
            <a:spLocks noGrp="1"/>
          </p:cNvSpPr>
          <p:nvPr>
            <p:ph type="title" hasCustomPrompt="1"/>
          </p:nvPr>
        </p:nvSpPr>
        <p:spPr>
          <a:xfrm>
            <a:off x="827314" y="318295"/>
            <a:ext cx="10512425" cy="761999"/>
          </a:xfrm>
          <a:prstGeom prst="rect">
            <a:avLst/>
          </a:prstGeom>
        </p:spPr>
        <p:txBody>
          <a:bodyPr/>
          <a:lstStyle>
            <a:lvl1pPr algn="ctr">
              <a:defRPr sz="4000" b="0" baseline="0">
                <a:solidFill>
                  <a:schemeClr val="bg1"/>
                </a:solidFill>
                <a:latin typeface="Arial" panose="020B0604020202020204" pitchFamily="34" charset="0"/>
                <a:cs typeface="Arial" panose="020B0604020202020204" pitchFamily="34" charset="0"/>
              </a:defRPr>
            </a:lvl1pPr>
          </a:lstStyle>
          <a:p>
            <a:r>
              <a:rPr lang="en-US"/>
              <a:t>Title</a:t>
            </a:r>
          </a:p>
        </p:txBody>
      </p:sp>
      <p:sp>
        <p:nvSpPr>
          <p:cNvPr id="11" name="Date Placeholder 10">
            <a:extLst>
              <a:ext uri="{FF2B5EF4-FFF2-40B4-BE49-F238E27FC236}">
                <a16:creationId xmlns:a16="http://schemas.microsoft.com/office/drawing/2014/main" id="{4DF52A64-542F-48DF-B1CE-ECDFD48C1375}"/>
              </a:ext>
            </a:extLst>
          </p:cNvPr>
          <p:cNvSpPr>
            <a:spLocks noGrp="1"/>
          </p:cNvSpPr>
          <p:nvPr>
            <p:ph type="dt" sz="half" idx="10"/>
          </p:nvPr>
        </p:nvSpPr>
        <p:spPr>
          <a:xfrm>
            <a:off x="838199" y="6356350"/>
            <a:ext cx="3720737" cy="365125"/>
          </a:xfrm>
          <a:prstGeom prst="rect">
            <a:avLst/>
          </a:prstGeom>
        </p:spPr>
        <p:txBody>
          <a:bodyPr/>
          <a:lstStyle>
            <a:lvl1pPr>
              <a:defRPr>
                <a:solidFill>
                  <a:schemeClr val="bg1">
                    <a:lumMod val="50000"/>
                  </a:schemeClr>
                </a:solidFill>
              </a:defRPr>
            </a:lvl1pPr>
          </a:lstStyle>
          <a:p>
            <a:r>
              <a:rPr lang="en-US"/>
              <a:t>The CQUIN Project </a:t>
            </a:r>
          </a:p>
        </p:txBody>
      </p:sp>
      <p:sp>
        <p:nvSpPr>
          <p:cNvPr id="12" name="Slide Number Placeholder 11">
            <a:extLst>
              <a:ext uri="{FF2B5EF4-FFF2-40B4-BE49-F238E27FC236}">
                <a16:creationId xmlns:a16="http://schemas.microsoft.com/office/drawing/2014/main" id="{647BCBFF-2C44-40A2-A90B-C9F502CD00CA}"/>
              </a:ext>
            </a:extLst>
          </p:cNvPr>
          <p:cNvSpPr>
            <a:spLocks noGrp="1"/>
          </p:cNvSpPr>
          <p:nvPr>
            <p:ph type="sldNum" sz="quarter" idx="11"/>
          </p:nvPr>
        </p:nvSpPr>
        <p:spPr/>
        <p:txBody>
          <a:bodyPr/>
          <a:lstStyle/>
          <a:p>
            <a:fld id="{7C3ABBCA-EEB9-4909-AB36-4546095AE386}" type="slidenum">
              <a:rPr lang="en-US" smtClean="0"/>
              <a:t>‹#›</a:t>
            </a:fld>
            <a:endParaRPr lang="en-US"/>
          </a:p>
        </p:txBody>
      </p:sp>
    </p:spTree>
    <p:extLst>
      <p:ext uri="{BB962C8B-B14F-4D97-AF65-F5344CB8AC3E}">
        <p14:creationId xmlns:p14="http://schemas.microsoft.com/office/powerpoint/2010/main" val="2065246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F36237-9B16-4506-AD47-824C3D6861FE}"/>
              </a:ext>
            </a:extLst>
          </p:cNvPr>
          <p:cNvSpPr>
            <a:spLocks noGrp="1"/>
          </p:cNvSpPr>
          <p:nvPr>
            <p:ph sz="half" idx="1" hasCustomPrompt="1"/>
          </p:nvPr>
        </p:nvSpPr>
        <p:spPr>
          <a:xfrm>
            <a:off x="838200" y="1825625"/>
            <a:ext cx="5181600" cy="4351338"/>
          </a:xfrm>
          <a:prstGeom prst="rect">
            <a:avLst/>
          </a:prstGeom>
        </p:spPr>
        <p:txBody>
          <a:bodyPr/>
          <a:lstStyle>
            <a:lvl1pPr>
              <a:defRPr sz="3200">
                <a:solidFill>
                  <a:srgbClr val="093552"/>
                </a:solidFill>
                <a:latin typeface="Arial" panose="020B0604020202020204" pitchFamily="34" charset="0"/>
                <a:cs typeface="Arial" panose="020B0604020202020204" pitchFamily="34" charset="0"/>
              </a:defRPr>
            </a:lvl1pPr>
            <a:lvl2pPr>
              <a:defRPr>
                <a:solidFill>
                  <a:srgbClr val="093552"/>
                </a:solidFill>
                <a:latin typeface="Arial" panose="020B0604020202020204" pitchFamily="34" charset="0"/>
                <a:cs typeface="Arial" panose="020B0604020202020204" pitchFamily="34" charset="0"/>
              </a:defRPr>
            </a:lvl2pPr>
            <a:lvl3pPr>
              <a:defRPr sz="2200">
                <a:solidFill>
                  <a:srgbClr val="093552"/>
                </a:solidFill>
                <a:latin typeface="Arial" panose="020B0604020202020204" pitchFamily="34" charset="0"/>
                <a:cs typeface="Arial" panose="020B0604020202020204" pitchFamily="34" charset="0"/>
              </a:defRPr>
            </a:lvl3pPr>
            <a:lvl4pPr>
              <a:defRPr sz="2000">
                <a:solidFill>
                  <a:srgbClr val="093552"/>
                </a:solidFill>
                <a:latin typeface="Arial" panose="020B0604020202020204" pitchFamily="34" charset="0"/>
                <a:cs typeface="Arial" panose="020B0604020202020204" pitchFamily="34" charset="0"/>
              </a:defRPr>
            </a:lvl4pPr>
            <a:lvl5pPr>
              <a:defRPr sz="2000">
                <a:solidFill>
                  <a:srgbClr val="093552"/>
                </a:solidFill>
                <a:latin typeface="Arial" panose="020B0604020202020204" pitchFamily="34" charset="0"/>
                <a:cs typeface="Arial" panose="020B0604020202020204" pitchFamily="34" charset="0"/>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F7AF43-7922-4460-B42C-F28E7D577BAC}"/>
              </a:ext>
            </a:extLst>
          </p:cNvPr>
          <p:cNvSpPr>
            <a:spLocks noGrp="1"/>
          </p:cNvSpPr>
          <p:nvPr>
            <p:ph sz="half" idx="2" hasCustomPrompt="1"/>
          </p:nvPr>
        </p:nvSpPr>
        <p:spPr>
          <a:xfrm>
            <a:off x="6172200" y="1825625"/>
            <a:ext cx="5181600" cy="4351338"/>
          </a:xfrm>
          <a:prstGeom prst="rect">
            <a:avLst/>
          </a:prstGeom>
        </p:spPr>
        <p:txBody>
          <a:bodyPr/>
          <a:lstStyle>
            <a:lvl1pPr>
              <a:defRPr sz="3200">
                <a:solidFill>
                  <a:srgbClr val="093552"/>
                </a:solidFill>
                <a:latin typeface="Arial" panose="020B0604020202020204" pitchFamily="34" charset="0"/>
                <a:cs typeface="Arial" panose="020B0604020202020204" pitchFamily="34" charset="0"/>
              </a:defRPr>
            </a:lvl1pPr>
            <a:lvl2pPr>
              <a:defRPr>
                <a:solidFill>
                  <a:srgbClr val="093552"/>
                </a:solidFill>
                <a:latin typeface="Arial" panose="020B0604020202020204" pitchFamily="34" charset="0"/>
                <a:cs typeface="Arial" panose="020B0604020202020204" pitchFamily="34" charset="0"/>
              </a:defRPr>
            </a:lvl2pPr>
            <a:lvl3pPr>
              <a:defRPr sz="2200">
                <a:solidFill>
                  <a:srgbClr val="093552"/>
                </a:solidFill>
                <a:latin typeface="Arial" panose="020B0604020202020204" pitchFamily="34" charset="0"/>
                <a:cs typeface="Arial" panose="020B0604020202020204" pitchFamily="34" charset="0"/>
              </a:defRPr>
            </a:lvl3pPr>
            <a:lvl4pPr>
              <a:defRPr sz="2000">
                <a:solidFill>
                  <a:srgbClr val="093552"/>
                </a:solidFill>
                <a:latin typeface="Arial" panose="020B0604020202020204" pitchFamily="34" charset="0"/>
                <a:cs typeface="Arial" panose="020B0604020202020204" pitchFamily="34" charset="0"/>
              </a:defRPr>
            </a:lvl4pPr>
            <a:lvl5pPr>
              <a:defRPr sz="2000">
                <a:solidFill>
                  <a:srgbClr val="093552"/>
                </a:solidFill>
                <a:latin typeface="Arial" panose="020B0604020202020204" pitchFamily="34" charset="0"/>
                <a:cs typeface="Arial" panose="020B0604020202020204" pitchFamily="34" charset="0"/>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749A3525-5D9C-49DC-8019-76AF5A81D813}"/>
              </a:ext>
            </a:extLst>
          </p:cNvPr>
          <p:cNvSpPr/>
          <p:nvPr userDrawn="1"/>
        </p:nvSpPr>
        <p:spPr>
          <a:xfrm>
            <a:off x="0" y="-1"/>
            <a:ext cx="12188825" cy="1371601"/>
          </a:xfrm>
          <a:prstGeom prst="rect">
            <a:avLst/>
          </a:prstGeom>
          <a:solidFill>
            <a:srgbClr val="093552"/>
          </a:solidFill>
          <a:ln>
            <a:solidFill>
              <a:srgbClr val="02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00"/>
              </a:solidFill>
              <a:latin typeface="Trade Gothic LT Std Bold" panose="020B0804050502020204" pitchFamily="34" charset="0"/>
            </a:endParaRPr>
          </a:p>
        </p:txBody>
      </p:sp>
      <p:sp>
        <p:nvSpPr>
          <p:cNvPr id="9" name="Title 4">
            <a:extLst>
              <a:ext uri="{FF2B5EF4-FFF2-40B4-BE49-F238E27FC236}">
                <a16:creationId xmlns:a16="http://schemas.microsoft.com/office/drawing/2014/main" id="{8E92AEC6-AB42-4445-AEF6-1BE49D931525}"/>
              </a:ext>
            </a:extLst>
          </p:cNvPr>
          <p:cNvSpPr>
            <a:spLocks noGrp="1"/>
          </p:cNvSpPr>
          <p:nvPr>
            <p:ph type="title" hasCustomPrompt="1"/>
          </p:nvPr>
        </p:nvSpPr>
        <p:spPr>
          <a:xfrm>
            <a:off x="827314" y="318295"/>
            <a:ext cx="10512425" cy="761999"/>
          </a:xfrm>
          <a:prstGeom prst="rect">
            <a:avLst/>
          </a:prstGeom>
        </p:spPr>
        <p:txBody>
          <a:bodyPr/>
          <a:lstStyle>
            <a:lvl1pPr algn="ctr">
              <a:defRPr sz="4000" b="0" baseline="0">
                <a:solidFill>
                  <a:schemeClr val="bg1"/>
                </a:solidFill>
                <a:latin typeface="Arial" panose="020B0604020202020204" pitchFamily="34" charset="0"/>
                <a:cs typeface="Arial" panose="020B0604020202020204" pitchFamily="34" charset="0"/>
              </a:defRPr>
            </a:lvl1pPr>
          </a:lstStyle>
          <a:p>
            <a:r>
              <a:rPr lang="en-US"/>
              <a:t>Title</a:t>
            </a:r>
          </a:p>
        </p:txBody>
      </p:sp>
      <p:sp>
        <p:nvSpPr>
          <p:cNvPr id="16" name="Date Placeholder 15">
            <a:extLst>
              <a:ext uri="{FF2B5EF4-FFF2-40B4-BE49-F238E27FC236}">
                <a16:creationId xmlns:a16="http://schemas.microsoft.com/office/drawing/2014/main" id="{B057AFBE-8043-41AD-97AE-F236FAD40F14}"/>
              </a:ext>
            </a:extLst>
          </p:cNvPr>
          <p:cNvSpPr>
            <a:spLocks noGrp="1"/>
          </p:cNvSpPr>
          <p:nvPr>
            <p:ph type="dt" sz="half" idx="10"/>
          </p:nvPr>
        </p:nvSpPr>
        <p:spPr/>
        <p:txBody>
          <a:bodyPr/>
          <a:lstStyle>
            <a:lvl1pPr>
              <a:defRPr>
                <a:solidFill>
                  <a:schemeClr val="bg1">
                    <a:lumMod val="50000"/>
                  </a:schemeClr>
                </a:solidFill>
              </a:defRPr>
            </a:lvl1pPr>
          </a:lstStyle>
          <a:p>
            <a:r>
              <a:rPr lang="en-US"/>
              <a:t>The CQUIN Project </a:t>
            </a:r>
          </a:p>
        </p:txBody>
      </p:sp>
      <p:sp>
        <p:nvSpPr>
          <p:cNvPr id="17" name="Slide Number Placeholder 16">
            <a:extLst>
              <a:ext uri="{FF2B5EF4-FFF2-40B4-BE49-F238E27FC236}">
                <a16:creationId xmlns:a16="http://schemas.microsoft.com/office/drawing/2014/main" id="{2E5DE95E-1219-4277-B5C9-81EDF9B35126}"/>
              </a:ext>
            </a:extLst>
          </p:cNvPr>
          <p:cNvSpPr>
            <a:spLocks noGrp="1"/>
          </p:cNvSpPr>
          <p:nvPr>
            <p:ph type="sldNum" sz="quarter" idx="11"/>
          </p:nvPr>
        </p:nvSpPr>
        <p:spPr/>
        <p:txBody>
          <a:bodyPr/>
          <a:lstStyle/>
          <a:p>
            <a:fld id="{7C3ABBCA-EEB9-4909-AB36-4546095AE386}" type="slidenum">
              <a:rPr lang="en-US" smtClean="0"/>
              <a:t>‹#›</a:t>
            </a:fld>
            <a:endParaRPr lang="en-US"/>
          </a:p>
        </p:txBody>
      </p:sp>
    </p:spTree>
    <p:extLst>
      <p:ext uri="{BB962C8B-B14F-4D97-AF65-F5344CB8AC3E}">
        <p14:creationId xmlns:p14="http://schemas.microsoft.com/office/powerpoint/2010/main" val="2685692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B2E9D7-E896-4F9D-A4A4-320E67904DE3}"/>
              </a:ext>
            </a:extLst>
          </p:cNvPr>
          <p:cNvSpPr>
            <a:spLocks noGrp="1"/>
          </p:cNvSpPr>
          <p:nvPr>
            <p:ph type="body" idx="1" hasCustomPrompt="1"/>
          </p:nvPr>
        </p:nvSpPr>
        <p:spPr>
          <a:xfrm>
            <a:off x="839788" y="1681163"/>
            <a:ext cx="5157787" cy="823912"/>
          </a:xfrm>
          <a:prstGeom prst="rect">
            <a:avLst/>
          </a:prstGeom>
        </p:spPr>
        <p:txBody>
          <a:bodyPr anchor="b">
            <a:normAutofit/>
          </a:bodyPr>
          <a:lstStyle>
            <a:lvl1pPr marL="0" indent="0">
              <a:buNone/>
              <a:defRPr sz="2800" b="1">
                <a:solidFill>
                  <a:srgbClr val="09355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4" name="Content Placeholder 3">
            <a:extLst>
              <a:ext uri="{FF2B5EF4-FFF2-40B4-BE49-F238E27FC236}">
                <a16:creationId xmlns:a16="http://schemas.microsoft.com/office/drawing/2014/main" id="{A2B9BFE0-81E8-4837-9277-7F199129D046}"/>
              </a:ext>
            </a:extLst>
          </p:cNvPr>
          <p:cNvSpPr>
            <a:spLocks noGrp="1"/>
          </p:cNvSpPr>
          <p:nvPr>
            <p:ph sz="half" idx="2" hasCustomPrompt="1"/>
          </p:nvPr>
        </p:nvSpPr>
        <p:spPr>
          <a:xfrm>
            <a:off x="839788" y="2505075"/>
            <a:ext cx="5157787" cy="3684588"/>
          </a:xfrm>
          <a:prstGeom prst="rect">
            <a:avLst/>
          </a:prstGeom>
        </p:spPr>
        <p:txBody>
          <a:bodyPr/>
          <a:lstStyle>
            <a:lvl1pPr>
              <a:defRPr>
                <a:solidFill>
                  <a:srgbClr val="093552"/>
                </a:solidFill>
                <a:latin typeface="Arial" panose="020B0604020202020204" pitchFamily="34" charset="0"/>
                <a:cs typeface="Arial" panose="020B0604020202020204" pitchFamily="34" charset="0"/>
              </a:defRPr>
            </a:lvl1pPr>
            <a:lvl2pPr>
              <a:defRPr>
                <a:solidFill>
                  <a:srgbClr val="093552"/>
                </a:solidFill>
                <a:latin typeface="Arial" panose="020B0604020202020204" pitchFamily="34" charset="0"/>
                <a:cs typeface="Arial" panose="020B0604020202020204" pitchFamily="34" charset="0"/>
              </a:defRPr>
            </a:lvl2pPr>
            <a:lvl3pPr>
              <a:defRPr sz="2200">
                <a:solidFill>
                  <a:srgbClr val="093552"/>
                </a:solidFill>
                <a:latin typeface="Arial" panose="020B0604020202020204" pitchFamily="34" charset="0"/>
                <a:cs typeface="Arial" panose="020B0604020202020204" pitchFamily="34" charset="0"/>
              </a:defRPr>
            </a:lvl3pPr>
            <a:lvl4pPr>
              <a:defRPr sz="2000">
                <a:solidFill>
                  <a:srgbClr val="093552"/>
                </a:solidFill>
                <a:latin typeface="Arial" panose="020B0604020202020204" pitchFamily="34" charset="0"/>
                <a:cs typeface="Arial" panose="020B0604020202020204" pitchFamily="34" charset="0"/>
              </a:defRPr>
            </a:lvl4pPr>
            <a:lvl5pPr>
              <a:defRPr sz="2000">
                <a:solidFill>
                  <a:srgbClr val="093552"/>
                </a:solidFill>
                <a:latin typeface="Arial" panose="020B0604020202020204" pitchFamily="34" charset="0"/>
                <a:cs typeface="Arial" panose="020B0604020202020204" pitchFamily="34" charset="0"/>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8A05F1-D779-4BAA-BF70-E428674DB157}"/>
              </a:ext>
            </a:extLst>
          </p:cNvPr>
          <p:cNvSpPr>
            <a:spLocks noGrp="1"/>
          </p:cNvSpPr>
          <p:nvPr>
            <p:ph type="body" sz="quarter" idx="3" hasCustomPrompt="1"/>
          </p:nvPr>
        </p:nvSpPr>
        <p:spPr>
          <a:xfrm>
            <a:off x="6172200" y="1681163"/>
            <a:ext cx="5183188" cy="823912"/>
          </a:xfrm>
          <a:prstGeom prst="rect">
            <a:avLst/>
          </a:prstGeom>
        </p:spPr>
        <p:txBody>
          <a:bodyPr anchor="b">
            <a:normAutofit/>
          </a:bodyPr>
          <a:lstStyle>
            <a:lvl1pPr marL="0" indent="0">
              <a:buNone/>
              <a:defRPr sz="2800" b="1">
                <a:solidFill>
                  <a:srgbClr val="09355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 name="Content Placeholder 5">
            <a:extLst>
              <a:ext uri="{FF2B5EF4-FFF2-40B4-BE49-F238E27FC236}">
                <a16:creationId xmlns:a16="http://schemas.microsoft.com/office/drawing/2014/main" id="{A73DCB8E-FBBD-4240-84E9-7CB649124CEB}"/>
              </a:ext>
            </a:extLst>
          </p:cNvPr>
          <p:cNvSpPr>
            <a:spLocks noGrp="1"/>
          </p:cNvSpPr>
          <p:nvPr>
            <p:ph sz="quarter" idx="4" hasCustomPrompt="1"/>
          </p:nvPr>
        </p:nvSpPr>
        <p:spPr>
          <a:xfrm>
            <a:off x="6172200" y="2505075"/>
            <a:ext cx="5183188" cy="3684588"/>
          </a:xfrm>
          <a:prstGeom prst="rect">
            <a:avLst/>
          </a:prstGeom>
        </p:spPr>
        <p:txBody>
          <a:bodyPr/>
          <a:lstStyle>
            <a:lvl1pPr>
              <a:defRPr>
                <a:solidFill>
                  <a:srgbClr val="093552"/>
                </a:solidFill>
                <a:latin typeface="Arial" panose="020B0604020202020204" pitchFamily="34" charset="0"/>
                <a:cs typeface="Arial" panose="020B0604020202020204" pitchFamily="34" charset="0"/>
              </a:defRPr>
            </a:lvl1pPr>
            <a:lvl2pPr>
              <a:defRPr>
                <a:solidFill>
                  <a:srgbClr val="093552"/>
                </a:solidFill>
                <a:latin typeface="Arial" panose="020B0604020202020204" pitchFamily="34" charset="0"/>
                <a:cs typeface="Arial" panose="020B0604020202020204" pitchFamily="34" charset="0"/>
              </a:defRPr>
            </a:lvl2pPr>
            <a:lvl3pPr>
              <a:defRPr sz="2200">
                <a:solidFill>
                  <a:srgbClr val="093552"/>
                </a:solidFill>
                <a:latin typeface="Arial" panose="020B0604020202020204" pitchFamily="34" charset="0"/>
                <a:cs typeface="Arial" panose="020B0604020202020204" pitchFamily="34" charset="0"/>
              </a:defRPr>
            </a:lvl3pPr>
            <a:lvl4pPr>
              <a:defRPr sz="2000">
                <a:solidFill>
                  <a:srgbClr val="093552"/>
                </a:solidFill>
                <a:latin typeface="Arial" panose="020B0604020202020204" pitchFamily="34" charset="0"/>
                <a:cs typeface="Arial" panose="020B0604020202020204" pitchFamily="34" charset="0"/>
              </a:defRPr>
            </a:lvl4pPr>
            <a:lvl5pPr>
              <a:defRPr sz="2000">
                <a:solidFill>
                  <a:srgbClr val="093552"/>
                </a:solidFill>
                <a:latin typeface="Arial" panose="020B0604020202020204" pitchFamily="34" charset="0"/>
                <a:cs typeface="Arial" panose="020B0604020202020204" pitchFamily="34" charset="0"/>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924980BF-56A9-4F3E-A7C8-09DDDD41DCB0}"/>
              </a:ext>
            </a:extLst>
          </p:cNvPr>
          <p:cNvSpPr/>
          <p:nvPr userDrawn="1"/>
        </p:nvSpPr>
        <p:spPr>
          <a:xfrm>
            <a:off x="0" y="-1"/>
            <a:ext cx="12188825" cy="1371601"/>
          </a:xfrm>
          <a:prstGeom prst="rect">
            <a:avLst/>
          </a:prstGeom>
          <a:solidFill>
            <a:srgbClr val="093552"/>
          </a:solidFill>
          <a:ln>
            <a:solidFill>
              <a:srgbClr val="02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00"/>
              </a:solidFill>
              <a:latin typeface="Trade Gothic LT Std Bold" panose="020B0804050502020204" pitchFamily="34" charset="0"/>
            </a:endParaRPr>
          </a:p>
        </p:txBody>
      </p:sp>
      <p:sp>
        <p:nvSpPr>
          <p:cNvPr id="12" name="Title 4">
            <a:extLst>
              <a:ext uri="{FF2B5EF4-FFF2-40B4-BE49-F238E27FC236}">
                <a16:creationId xmlns:a16="http://schemas.microsoft.com/office/drawing/2014/main" id="{28EF9ECF-A96D-4189-BE5A-F42AFAF8272A}"/>
              </a:ext>
            </a:extLst>
          </p:cNvPr>
          <p:cNvSpPr>
            <a:spLocks noGrp="1"/>
          </p:cNvSpPr>
          <p:nvPr>
            <p:ph type="title" hasCustomPrompt="1"/>
          </p:nvPr>
        </p:nvSpPr>
        <p:spPr>
          <a:xfrm>
            <a:off x="827314" y="318295"/>
            <a:ext cx="10512425" cy="761999"/>
          </a:xfrm>
          <a:prstGeom prst="rect">
            <a:avLst/>
          </a:prstGeom>
        </p:spPr>
        <p:txBody>
          <a:bodyPr/>
          <a:lstStyle>
            <a:lvl1pPr algn="ctr">
              <a:defRPr sz="4000" b="0" baseline="0">
                <a:solidFill>
                  <a:schemeClr val="bg1"/>
                </a:solidFill>
                <a:latin typeface="Arial" panose="020B0604020202020204" pitchFamily="34" charset="0"/>
                <a:cs typeface="Arial" panose="020B0604020202020204" pitchFamily="34" charset="0"/>
              </a:defRPr>
            </a:lvl1pPr>
          </a:lstStyle>
          <a:p>
            <a:r>
              <a:rPr lang="en-US"/>
              <a:t>Title</a:t>
            </a:r>
          </a:p>
        </p:txBody>
      </p:sp>
      <p:sp>
        <p:nvSpPr>
          <p:cNvPr id="2" name="Date Placeholder 1">
            <a:extLst>
              <a:ext uri="{FF2B5EF4-FFF2-40B4-BE49-F238E27FC236}">
                <a16:creationId xmlns:a16="http://schemas.microsoft.com/office/drawing/2014/main" id="{A082A2C1-277A-4007-A1EB-8C8D30D1A0AA}"/>
              </a:ext>
            </a:extLst>
          </p:cNvPr>
          <p:cNvSpPr>
            <a:spLocks noGrp="1"/>
          </p:cNvSpPr>
          <p:nvPr>
            <p:ph type="dt" sz="half" idx="10"/>
          </p:nvPr>
        </p:nvSpPr>
        <p:spPr/>
        <p:txBody>
          <a:bodyPr/>
          <a:lstStyle>
            <a:lvl1pPr>
              <a:defRPr>
                <a:solidFill>
                  <a:schemeClr val="bg1">
                    <a:lumMod val="50000"/>
                  </a:schemeClr>
                </a:solidFill>
              </a:defRPr>
            </a:lvl1pPr>
          </a:lstStyle>
          <a:p>
            <a:r>
              <a:rPr lang="en-US"/>
              <a:t>The CQUIN Project </a:t>
            </a:r>
          </a:p>
        </p:txBody>
      </p:sp>
      <p:sp>
        <p:nvSpPr>
          <p:cNvPr id="10" name="Slide Number Placeholder 9">
            <a:extLst>
              <a:ext uri="{FF2B5EF4-FFF2-40B4-BE49-F238E27FC236}">
                <a16:creationId xmlns:a16="http://schemas.microsoft.com/office/drawing/2014/main" id="{38FA2827-A1A0-4450-A25E-417C14951715}"/>
              </a:ext>
            </a:extLst>
          </p:cNvPr>
          <p:cNvSpPr>
            <a:spLocks noGrp="1"/>
          </p:cNvSpPr>
          <p:nvPr>
            <p:ph type="sldNum" sz="quarter" idx="11"/>
          </p:nvPr>
        </p:nvSpPr>
        <p:spPr/>
        <p:txBody>
          <a:bodyPr/>
          <a:lstStyle/>
          <a:p>
            <a:fld id="{7C3ABBCA-EEB9-4909-AB36-4546095AE386}" type="slidenum">
              <a:rPr lang="en-US" smtClean="0"/>
              <a:t>‹#›</a:t>
            </a:fld>
            <a:endParaRPr lang="en-US"/>
          </a:p>
        </p:txBody>
      </p:sp>
    </p:spTree>
    <p:extLst>
      <p:ext uri="{BB962C8B-B14F-4D97-AF65-F5344CB8AC3E}">
        <p14:creationId xmlns:p14="http://schemas.microsoft.com/office/powerpoint/2010/main" val="3738080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9548DE-13E0-45FB-AF54-E700A3E87D3B}"/>
              </a:ext>
            </a:extLst>
          </p:cNvPr>
          <p:cNvSpPr/>
          <p:nvPr userDrawn="1"/>
        </p:nvSpPr>
        <p:spPr>
          <a:xfrm>
            <a:off x="0" y="-1"/>
            <a:ext cx="12188825" cy="1371601"/>
          </a:xfrm>
          <a:prstGeom prst="rect">
            <a:avLst/>
          </a:prstGeom>
          <a:solidFill>
            <a:srgbClr val="093552"/>
          </a:solidFill>
          <a:ln>
            <a:solidFill>
              <a:srgbClr val="02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00"/>
              </a:solidFill>
              <a:latin typeface="Trade Gothic LT Std Bold" panose="020B0804050502020204" pitchFamily="34" charset="0"/>
            </a:endParaRPr>
          </a:p>
        </p:txBody>
      </p:sp>
      <p:sp>
        <p:nvSpPr>
          <p:cNvPr id="7" name="Title 4">
            <a:extLst>
              <a:ext uri="{FF2B5EF4-FFF2-40B4-BE49-F238E27FC236}">
                <a16:creationId xmlns:a16="http://schemas.microsoft.com/office/drawing/2014/main" id="{2537EB71-3072-409A-85A2-9D40E9373035}"/>
              </a:ext>
            </a:extLst>
          </p:cNvPr>
          <p:cNvSpPr>
            <a:spLocks noGrp="1"/>
          </p:cNvSpPr>
          <p:nvPr>
            <p:ph type="title" hasCustomPrompt="1"/>
          </p:nvPr>
        </p:nvSpPr>
        <p:spPr>
          <a:xfrm>
            <a:off x="827314" y="318295"/>
            <a:ext cx="10512425" cy="761999"/>
          </a:xfrm>
          <a:prstGeom prst="rect">
            <a:avLst/>
          </a:prstGeom>
        </p:spPr>
        <p:txBody>
          <a:bodyPr/>
          <a:lstStyle>
            <a:lvl1pPr algn="ctr">
              <a:defRPr sz="4000" b="0" baseline="0">
                <a:solidFill>
                  <a:schemeClr val="bg1"/>
                </a:solidFill>
                <a:latin typeface="Arial" panose="020B0604020202020204" pitchFamily="34" charset="0"/>
                <a:cs typeface="Arial" panose="020B0604020202020204" pitchFamily="34" charset="0"/>
              </a:defRPr>
            </a:lvl1pPr>
          </a:lstStyle>
          <a:p>
            <a:r>
              <a:rPr lang="en-US"/>
              <a:t>Title</a:t>
            </a:r>
          </a:p>
        </p:txBody>
      </p:sp>
      <p:sp>
        <p:nvSpPr>
          <p:cNvPr id="2" name="Date Placeholder 1">
            <a:extLst>
              <a:ext uri="{FF2B5EF4-FFF2-40B4-BE49-F238E27FC236}">
                <a16:creationId xmlns:a16="http://schemas.microsoft.com/office/drawing/2014/main" id="{7B35C09A-189F-4465-B1B3-ABB71E48BA0F}"/>
              </a:ext>
            </a:extLst>
          </p:cNvPr>
          <p:cNvSpPr>
            <a:spLocks noGrp="1"/>
          </p:cNvSpPr>
          <p:nvPr>
            <p:ph type="dt" sz="half" idx="10"/>
          </p:nvPr>
        </p:nvSpPr>
        <p:spPr/>
        <p:txBody>
          <a:bodyPr/>
          <a:lstStyle>
            <a:lvl1pPr>
              <a:defRPr>
                <a:solidFill>
                  <a:schemeClr val="bg1">
                    <a:lumMod val="50000"/>
                  </a:schemeClr>
                </a:solidFill>
              </a:defRPr>
            </a:lvl1pPr>
          </a:lstStyle>
          <a:p>
            <a:r>
              <a:rPr lang="en-US"/>
              <a:t>The CQUIN Project </a:t>
            </a:r>
          </a:p>
        </p:txBody>
      </p:sp>
      <p:sp>
        <p:nvSpPr>
          <p:cNvPr id="8" name="Slide Number Placeholder 7">
            <a:extLst>
              <a:ext uri="{FF2B5EF4-FFF2-40B4-BE49-F238E27FC236}">
                <a16:creationId xmlns:a16="http://schemas.microsoft.com/office/drawing/2014/main" id="{9A0FF4B6-3F16-4F14-AB34-C7F6816A9142}"/>
              </a:ext>
            </a:extLst>
          </p:cNvPr>
          <p:cNvSpPr>
            <a:spLocks noGrp="1"/>
          </p:cNvSpPr>
          <p:nvPr>
            <p:ph type="sldNum" sz="quarter" idx="11"/>
          </p:nvPr>
        </p:nvSpPr>
        <p:spPr/>
        <p:txBody>
          <a:bodyPr/>
          <a:lstStyle/>
          <a:p>
            <a:fld id="{7C3ABBCA-EEB9-4909-AB36-4546095AE386}" type="slidenum">
              <a:rPr lang="en-US" smtClean="0"/>
              <a:t>‹#›</a:t>
            </a:fld>
            <a:endParaRPr lang="en-US"/>
          </a:p>
        </p:txBody>
      </p:sp>
    </p:spTree>
    <p:extLst>
      <p:ext uri="{BB962C8B-B14F-4D97-AF65-F5344CB8AC3E}">
        <p14:creationId xmlns:p14="http://schemas.microsoft.com/office/powerpoint/2010/main" val="408302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D96A933-7C6D-4E23-8054-813212DE6F95}"/>
              </a:ext>
            </a:extLst>
          </p:cNvPr>
          <p:cNvSpPr>
            <a:spLocks noGrp="1"/>
          </p:cNvSpPr>
          <p:nvPr>
            <p:ph type="dt" sz="half" idx="10"/>
          </p:nvPr>
        </p:nvSpPr>
        <p:spPr/>
        <p:txBody>
          <a:bodyPr/>
          <a:lstStyle>
            <a:lvl1pPr>
              <a:defRPr>
                <a:solidFill>
                  <a:schemeClr val="bg1">
                    <a:lumMod val="50000"/>
                  </a:schemeClr>
                </a:solidFill>
              </a:defRPr>
            </a:lvl1pPr>
          </a:lstStyle>
          <a:p>
            <a:r>
              <a:rPr lang="en-US"/>
              <a:t>The CQUIN Project </a:t>
            </a:r>
          </a:p>
        </p:txBody>
      </p:sp>
      <p:sp>
        <p:nvSpPr>
          <p:cNvPr id="6" name="Slide Number Placeholder 5">
            <a:extLst>
              <a:ext uri="{FF2B5EF4-FFF2-40B4-BE49-F238E27FC236}">
                <a16:creationId xmlns:a16="http://schemas.microsoft.com/office/drawing/2014/main" id="{751911CF-E075-4819-8617-1242A5BC0B27}"/>
              </a:ext>
            </a:extLst>
          </p:cNvPr>
          <p:cNvSpPr>
            <a:spLocks noGrp="1"/>
          </p:cNvSpPr>
          <p:nvPr>
            <p:ph type="sldNum" sz="quarter" idx="11"/>
          </p:nvPr>
        </p:nvSpPr>
        <p:spPr/>
        <p:txBody>
          <a:bodyPr/>
          <a:lstStyle/>
          <a:p>
            <a:fld id="{7C3ABBCA-EEB9-4909-AB36-4546095AE386}" type="slidenum">
              <a:rPr lang="en-US" smtClean="0"/>
              <a:t>‹#›</a:t>
            </a:fld>
            <a:endParaRPr lang="en-US"/>
          </a:p>
        </p:txBody>
      </p:sp>
    </p:spTree>
    <p:extLst>
      <p:ext uri="{BB962C8B-B14F-4D97-AF65-F5344CB8AC3E}">
        <p14:creationId xmlns:p14="http://schemas.microsoft.com/office/powerpoint/2010/main" val="3034727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40741-36B9-44B9-9261-B10C7C5CD866}"/>
              </a:ext>
            </a:extLst>
          </p:cNvPr>
          <p:cNvSpPr>
            <a:spLocks noGrp="1"/>
          </p:cNvSpPr>
          <p:nvPr>
            <p:ph type="title" hasCustomPrompt="1"/>
          </p:nvPr>
        </p:nvSpPr>
        <p:spPr>
          <a:xfrm>
            <a:off x="839788" y="457200"/>
            <a:ext cx="3932237" cy="1600200"/>
          </a:xfrm>
          <a:prstGeom prst="rect">
            <a:avLst/>
          </a:prstGeom>
        </p:spPr>
        <p:txBody>
          <a:bodyPr anchor="b"/>
          <a:lstStyle>
            <a:lvl1pPr>
              <a:defRPr sz="3200">
                <a:solidFill>
                  <a:srgbClr val="093552"/>
                </a:solidFill>
                <a:latin typeface="Arial" panose="020B0604020202020204" pitchFamily="34" charset="0"/>
                <a:cs typeface="Arial" panose="020B0604020202020204" pitchFamily="34" charset="0"/>
              </a:defRPr>
            </a:lvl1pPr>
          </a:lstStyle>
          <a:p>
            <a:r>
              <a:rPr lang="en-US"/>
              <a:t>Text</a:t>
            </a:r>
          </a:p>
        </p:txBody>
      </p:sp>
      <p:sp>
        <p:nvSpPr>
          <p:cNvPr id="3" name="Picture Placeholder 2">
            <a:extLst>
              <a:ext uri="{FF2B5EF4-FFF2-40B4-BE49-F238E27FC236}">
                <a16:creationId xmlns:a16="http://schemas.microsoft.com/office/drawing/2014/main" id="{C9A4B5BA-7D0F-4A3A-B250-99FAAFBE80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21E0C3-EDF7-4008-9318-E67800684669}"/>
              </a:ext>
            </a:extLst>
          </p:cNvPr>
          <p:cNvSpPr>
            <a:spLocks noGrp="1"/>
          </p:cNvSpPr>
          <p:nvPr>
            <p:ph type="body" sz="half" idx="2" hasCustomPrompt="1"/>
          </p:nvPr>
        </p:nvSpPr>
        <p:spPr>
          <a:xfrm>
            <a:off x="839788" y="2057400"/>
            <a:ext cx="3932237" cy="3811588"/>
          </a:xfrm>
          <a:prstGeom prst="rect">
            <a:avLst/>
          </a:prstGeom>
        </p:spPr>
        <p:txBody>
          <a:bodyPr>
            <a:normAutofit/>
          </a:bodyPr>
          <a:lstStyle>
            <a:lvl1pPr marL="0" indent="0">
              <a:buNone/>
              <a:defRPr sz="1800">
                <a:solidFill>
                  <a:srgbClr val="09355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8" name="Date Placeholder 7">
            <a:extLst>
              <a:ext uri="{FF2B5EF4-FFF2-40B4-BE49-F238E27FC236}">
                <a16:creationId xmlns:a16="http://schemas.microsoft.com/office/drawing/2014/main" id="{97A473B2-DF6D-4B80-8EEB-E0287E09ADDE}"/>
              </a:ext>
            </a:extLst>
          </p:cNvPr>
          <p:cNvSpPr>
            <a:spLocks noGrp="1"/>
          </p:cNvSpPr>
          <p:nvPr>
            <p:ph type="dt" sz="half" idx="10"/>
          </p:nvPr>
        </p:nvSpPr>
        <p:spPr/>
        <p:txBody>
          <a:bodyPr/>
          <a:lstStyle>
            <a:lvl1pPr>
              <a:defRPr>
                <a:solidFill>
                  <a:schemeClr val="bg1">
                    <a:lumMod val="50000"/>
                  </a:schemeClr>
                </a:solidFill>
              </a:defRPr>
            </a:lvl1pPr>
          </a:lstStyle>
          <a:p>
            <a:r>
              <a:rPr lang="en-US"/>
              <a:t>The CQUIN Project </a:t>
            </a:r>
          </a:p>
        </p:txBody>
      </p:sp>
      <p:sp>
        <p:nvSpPr>
          <p:cNvPr id="9" name="Slide Number Placeholder 8">
            <a:extLst>
              <a:ext uri="{FF2B5EF4-FFF2-40B4-BE49-F238E27FC236}">
                <a16:creationId xmlns:a16="http://schemas.microsoft.com/office/drawing/2014/main" id="{6A364CCE-3DE7-46BC-9BEC-FD32D084D3EE}"/>
              </a:ext>
            </a:extLst>
          </p:cNvPr>
          <p:cNvSpPr>
            <a:spLocks noGrp="1"/>
          </p:cNvSpPr>
          <p:nvPr>
            <p:ph type="sldNum" sz="quarter" idx="11"/>
          </p:nvPr>
        </p:nvSpPr>
        <p:spPr/>
        <p:txBody>
          <a:bodyPr/>
          <a:lstStyle/>
          <a:p>
            <a:fld id="{7C3ABBCA-EEB9-4909-AB36-4546095AE386}" type="slidenum">
              <a:rPr lang="en-US" smtClean="0"/>
              <a:t>‹#›</a:t>
            </a:fld>
            <a:endParaRPr lang="en-US"/>
          </a:p>
        </p:txBody>
      </p:sp>
    </p:spTree>
    <p:extLst>
      <p:ext uri="{BB962C8B-B14F-4D97-AF65-F5344CB8AC3E}">
        <p14:creationId xmlns:p14="http://schemas.microsoft.com/office/powerpoint/2010/main" val="3198474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34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E974-2A7F-C586-6E81-4CCC34ED87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435512-7743-CF3B-8BCC-5E1AD01D3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5EC6B4-2E8C-659F-11BC-C4EF08799283}"/>
              </a:ext>
            </a:extLst>
          </p:cNvPr>
          <p:cNvSpPr>
            <a:spLocks noGrp="1"/>
          </p:cNvSpPr>
          <p:nvPr>
            <p:ph type="dt" sz="half" idx="10"/>
          </p:nvPr>
        </p:nvSpPr>
        <p:spPr/>
        <p:txBody>
          <a:bodyPr/>
          <a:lstStyle/>
          <a:p>
            <a:fld id="{A4DFAF99-672D-4536-B69E-619E30BDF832}" type="datetimeFigureOut">
              <a:rPr lang="en-US" smtClean="0"/>
              <a:t>10/17/2023</a:t>
            </a:fld>
            <a:endParaRPr lang="en-US"/>
          </a:p>
        </p:txBody>
      </p:sp>
      <p:sp>
        <p:nvSpPr>
          <p:cNvPr id="5" name="Footer Placeholder 4">
            <a:extLst>
              <a:ext uri="{FF2B5EF4-FFF2-40B4-BE49-F238E27FC236}">
                <a16:creationId xmlns:a16="http://schemas.microsoft.com/office/drawing/2014/main" id="{07FAA3F5-7FD8-A836-6225-A30151F14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851DB-41D8-82B2-BEED-658AF54749F6}"/>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181859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 1">
  <p:cSld name="1_Title 1">
    <p:spTree>
      <p:nvGrpSpPr>
        <p:cNvPr id="1" name="Shape 108"/>
        <p:cNvGrpSpPr/>
        <p:nvPr/>
      </p:nvGrpSpPr>
      <p:grpSpPr>
        <a:xfrm>
          <a:off x="0" y="0"/>
          <a:ext cx="0" cy="0"/>
          <a:chOff x="0" y="0"/>
          <a:chExt cx="0" cy="0"/>
        </a:xfrm>
      </p:grpSpPr>
      <p:sp>
        <p:nvSpPr>
          <p:cNvPr id="109" name="Google Shape;109;p33"/>
          <p:cNvSpPr/>
          <p:nvPr/>
        </p:nvSpPr>
        <p:spPr>
          <a:xfrm>
            <a:off x="0" y="4"/>
            <a:ext cx="12192000" cy="97436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u="none" strike="noStrike" cap="none">
              <a:solidFill>
                <a:schemeClr val="lt1"/>
              </a:solidFill>
              <a:latin typeface="Calibri"/>
              <a:ea typeface="Calibri"/>
              <a:cs typeface="Calibri"/>
              <a:sym typeface="Calibri"/>
            </a:endParaRPr>
          </a:p>
        </p:txBody>
      </p:sp>
      <p:sp>
        <p:nvSpPr>
          <p:cNvPr id="110" name="Google Shape;110;p33"/>
          <p:cNvSpPr txBox="1">
            <a:spLocks noGrp="1"/>
          </p:cNvSpPr>
          <p:nvPr>
            <p:ph type="title"/>
          </p:nvPr>
        </p:nvSpPr>
        <p:spPr>
          <a:xfrm>
            <a:off x="431797" y="290179"/>
            <a:ext cx="10515600" cy="6092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933"/>
              <a:buFont typeface="Lato Black"/>
              <a:buNone/>
              <a:defRPr sz="2933" b="1" i="0">
                <a:solidFill>
                  <a:schemeClr val="dk1"/>
                </a:solidFill>
                <a:latin typeface="Lato Black"/>
                <a:ea typeface="Lato Black"/>
                <a:cs typeface="Lato Black"/>
                <a:sym typeface="La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33"/>
          <p:cNvSpPr txBox="1">
            <a:spLocks noGrp="1"/>
          </p:cNvSpPr>
          <p:nvPr>
            <p:ph type="body" idx="1"/>
          </p:nvPr>
        </p:nvSpPr>
        <p:spPr>
          <a:xfrm>
            <a:off x="431801" y="1258888"/>
            <a:ext cx="10644188" cy="46323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b="0" i="0">
                <a:latin typeface="Abadi" panose="020B0604020104020204" pitchFamily="34" charset="0"/>
                <a:ea typeface="Lato Light"/>
                <a:cs typeface="Lato Light"/>
                <a:sym typeface="Lato Light"/>
              </a:defRPr>
            </a:lvl1pPr>
            <a:lvl2pPr marL="914400" lvl="1" indent="-228600" algn="l">
              <a:lnSpc>
                <a:spcPct val="90000"/>
              </a:lnSpc>
              <a:spcBef>
                <a:spcPts val="500"/>
              </a:spcBef>
              <a:spcAft>
                <a:spcPts val="0"/>
              </a:spcAft>
              <a:buClr>
                <a:schemeClr val="dk1"/>
              </a:buClr>
              <a:buSzPts val="2400"/>
              <a:buNone/>
              <a:defRPr b="0" i="0">
                <a:latin typeface="Lato Light"/>
                <a:ea typeface="Lato Light"/>
                <a:cs typeface="Lato Light"/>
                <a:sym typeface="Lato Light"/>
              </a:defRPr>
            </a:lvl2pPr>
            <a:lvl3pPr marL="1371600" lvl="2" indent="-228600" algn="l">
              <a:lnSpc>
                <a:spcPct val="90000"/>
              </a:lnSpc>
              <a:spcBef>
                <a:spcPts val="500"/>
              </a:spcBef>
              <a:spcAft>
                <a:spcPts val="0"/>
              </a:spcAft>
              <a:buClr>
                <a:schemeClr val="dk1"/>
              </a:buClr>
              <a:buSzPts val="2000"/>
              <a:buNone/>
              <a:defRPr b="0" i="0">
                <a:latin typeface="Lato Light"/>
                <a:ea typeface="Lato Light"/>
                <a:cs typeface="Lato Light"/>
                <a:sym typeface="Lato Light"/>
              </a:defRPr>
            </a:lvl3pPr>
            <a:lvl4pPr marL="1828800" lvl="3" indent="-228600" algn="l">
              <a:lnSpc>
                <a:spcPct val="90000"/>
              </a:lnSpc>
              <a:spcBef>
                <a:spcPts val="500"/>
              </a:spcBef>
              <a:spcAft>
                <a:spcPts val="0"/>
              </a:spcAft>
              <a:buClr>
                <a:schemeClr val="dk1"/>
              </a:buClr>
              <a:buSzPts val="1800"/>
              <a:buNone/>
              <a:defRPr b="0" i="0">
                <a:latin typeface="Lato Light"/>
                <a:ea typeface="Lato Light"/>
                <a:cs typeface="Lato Light"/>
                <a:sym typeface="Lato Light"/>
              </a:defRPr>
            </a:lvl4pPr>
            <a:lvl5pPr marL="2286000" lvl="4" indent="-228600" algn="l">
              <a:lnSpc>
                <a:spcPct val="90000"/>
              </a:lnSpc>
              <a:spcBef>
                <a:spcPts val="500"/>
              </a:spcBef>
              <a:spcAft>
                <a:spcPts val="0"/>
              </a:spcAft>
              <a:buClr>
                <a:schemeClr val="dk1"/>
              </a:buClr>
              <a:buSzPts val="1800"/>
              <a:buNone/>
              <a:defRPr b="0" i="0">
                <a:latin typeface="Lato Light"/>
                <a:ea typeface="Lato Light"/>
                <a:cs typeface="Lato Light"/>
                <a:sym typeface="Lat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6" name="Google Shape;116;p33"/>
          <p:cNvPicPr preferRelativeResize="0"/>
          <p:nvPr/>
        </p:nvPicPr>
        <p:blipFill rotWithShape="1">
          <a:blip r:embed="rId2">
            <a:alphaModFix/>
          </a:blip>
          <a:srcRect/>
          <a:stretch/>
        </p:blipFill>
        <p:spPr>
          <a:xfrm>
            <a:off x="-47521" y="0"/>
            <a:ext cx="190860" cy="6858000"/>
          </a:xfrm>
          <a:prstGeom prst="rect">
            <a:avLst/>
          </a:prstGeom>
          <a:noFill/>
          <a:ln>
            <a:noFill/>
          </a:ln>
        </p:spPr>
      </p:pic>
      <p:cxnSp>
        <p:nvCxnSpPr>
          <p:cNvPr id="117" name="Google Shape;117;p33"/>
          <p:cNvCxnSpPr/>
          <p:nvPr/>
        </p:nvCxnSpPr>
        <p:spPr>
          <a:xfrm rot="10800000">
            <a:off x="10128448" y="6309321"/>
            <a:ext cx="0" cy="548681"/>
          </a:xfrm>
          <a:prstGeom prst="straightConnector1">
            <a:avLst/>
          </a:prstGeom>
          <a:noFill/>
          <a:ln w="9525" cap="flat" cmpd="sng">
            <a:solidFill>
              <a:srgbClr val="757070"/>
            </a:solidFill>
            <a:prstDash val="solid"/>
            <a:miter lim="800000"/>
            <a:headEnd type="none" w="sm" len="sm"/>
            <a:tailEnd type="none" w="sm" len="sm"/>
          </a:ln>
        </p:spPr>
      </p:cxnSp>
    </p:spTree>
    <p:extLst>
      <p:ext uri="{BB962C8B-B14F-4D97-AF65-F5344CB8AC3E}">
        <p14:creationId xmlns:p14="http://schemas.microsoft.com/office/powerpoint/2010/main" val="833819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Content 1_photo &amp;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E28A67-3D2A-47FE-8FEE-BEDC483737C0}"/>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2"/>
          <p:cNvSpPr>
            <a:spLocks noGrp="1"/>
          </p:cNvSpPr>
          <p:nvPr>
            <p:ph type="pic" idx="1"/>
          </p:nvPr>
        </p:nvSpPr>
        <p:spPr>
          <a:xfrm>
            <a:off x="2" y="0"/>
            <a:ext cx="6896098" cy="6858000"/>
          </a:xfrm>
        </p:spPr>
        <p:txBody>
          <a:bodyPr anchor="ctr">
            <a:normAutofit/>
          </a:bodyPr>
          <a:lstStyle>
            <a:lvl1pPr marL="0" indent="0" algn="ctr">
              <a:buNone/>
              <a:defRPr sz="2800" spc="300">
                <a:solidFill>
                  <a:schemeClr val="bg2">
                    <a:lumMod val="9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itle 1"/>
          <p:cNvSpPr>
            <a:spLocks noGrp="1"/>
          </p:cNvSpPr>
          <p:nvPr>
            <p:ph type="title"/>
          </p:nvPr>
        </p:nvSpPr>
        <p:spPr>
          <a:xfrm>
            <a:off x="7381496" y="508000"/>
            <a:ext cx="4366006" cy="850899"/>
          </a:xfrm>
        </p:spPr>
        <p:txBody>
          <a:bodyPr anchor="t">
            <a:noAutofit/>
          </a:bodyPr>
          <a:lstStyle>
            <a:lvl1pPr algn="l">
              <a:defRPr sz="2800" b="1">
                <a:solidFill>
                  <a:srgbClr val="FFFFFF"/>
                </a:solidFill>
              </a:defRPr>
            </a:lvl1pPr>
          </a:lstStyle>
          <a:p>
            <a:r>
              <a:rPr lang="en-US"/>
              <a:t>Click to edit Master title style</a:t>
            </a:r>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7381495" y="1600200"/>
            <a:ext cx="4366006" cy="4483100"/>
          </a:xfrm>
        </p:spPr>
        <p:txBody>
          <a:bodyPr/>
          <a:lstStyle>
            <a:lvl1pPr marL="0" indent="0">
              <a:lnSpc>
                <a:spcPct val="100000"/>
              </a:lnSpc>
              <a:spcBef>
                <a:spcPts val="0"/>
              </a:spcBef>
              <a:spcAft>
                <a:spcPts val="600"/>
              </a:spcAft>
              <a:buFont typeface="Arial" panose="020B0604020202020204" pitchFamily="34" charset="0"/>
              <a:buNone/>
              <a:defRPr sz="1800" b="1">
                <a:solidFill>
                  <a:schemeClr val="bg1"/>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bg1"/>
                </a:solidFill>
              </a:defRPr>
            </a:lvl2pPr>
            <a:lvl3pPr marL="1143000" indent="-228600">
              <a:lnSpc>
                <a:spcPct val="100000"/>
              </a:lnSpc>
              <a:spcBef>
                <a:spcPts val="0"/>
              </a:spcBef>
              <a:spcAft>
                <a:spcPts val="600"/>
              </a:spcAft>
              <a:buFont typeface="Arial" panose="020B0604020202020204" pitchFamily="34" charset="0"/>
              <a:buChar char="•"/>
              <a:defRPr sz="1800">
                <a:solidFill>
                  <a:schemeClr val="bg1"/>
                </a:solidFill>
              </a:defRPr>
            </a:lvl3pPr>
            <a:lvl4pPr marL="1600200" indent="-228600">
              <a:lnSpc>
                <a:spcPct val="100000"/>
              </a:lnSpc>
              <a:spcBef>
                <a:spcPts val="0"/>
              </a:spcBef>
              <a:spcAft>
                <a:spcPts val="600"/>
              </a:spcAft>
              <a:buFont typeface="Arial" panose="020B0604020202020204" pitchFamily="34" charset="0"/>
              <a:buChar char="•"/>
              <a:defRPr sz="1600">
                <a:solidFill>
                  <a:schemeClr val="bg1"/>
                </a:solidFill>
              </a:defRPr>
            </a:lvl4pPr>
            <a:lvl5pPr marL="2057400" indent="-228600">
              <a:lnSpc>
                <a:spcPct val="100000"/>
              </a:lnSpc>
              <a:spcBef>
                <a:spcPts val="0"/>
              </a:spcBef>
              <a:spcAft>
                <a:spcPts val="600"/>
              </a:spcAft>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9083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1">
    <p:spTree>
      <p:nvGrpSpPr>
        <p:cNvPr id="1" name=""/>
        <p:cNvGrpSpPr/>
        <p:nvPr/>
      </p:nvGrpSpPr>
      <p:grpSpPr>
        <a:xfrm>
          <a:off x="0" y="0"/>
          <a:ext cx="0" cy="0"/>
          <a:chOff x="0" y="0"/>
          <a:chExt cx="0" cy="0"/>
        </a:xfrm>
      </p:grpSpPr>
      <p:sp>
        <p:nvSpPr>
          <p:cNvPr id="10" name="Rectangle 9"/>
          <p:cNvSpPr/>
          <p:nvPr userDrawn="1"/>
        </p:nvSpPr>
        <p:spPr>
          <a:xfrm>
            <a:off x="0" y="4"/>
            <a:ext cx="12192000" cy="97436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Title 1"/>
          <p:cNvSpPr>
            <a:spLocks noGrp="1"/>
          </p:cNvSpPr>
          <p:nvPr>
            <p:ph type="title" hasCustomPrompt="1"/>
          </p:nvPr>
        </p:nvSpPr>
        <p:spPr>
          <a:xfrm>
            <a:off x="431797" y="290179"/>
            <a:ext cx="10515600" cy="609236"/>
          </a:xfrm>
          <a:prstGeom prst="rect">
            <a:avLst/>
          </a:prstGeom>
        </p:spPr>
        <p:txBody>
          <a:bodyPr>
            <a:normAutofit/>
          </a:bodyPr>
          <a:lstStyle>
            <a:lvl1pPr>
              <a:defRPr sz="2933" b="1" i="0">
                <a:solidFill>
                  <a:schemeClr val="tx1"/>
                </a:solidFill>
                <a:latin typeface="Lato Black" charset="0"/>
                <a:ea typeface="Lato Black" charset="0"/>
                <a:cs typeface="Lato Black" charset="0"/>
              </a:defRPr>
            </a:lvl1pPr>
          </a:lstStyle>
          <a:p>
            <a:r>
              <a:rPr lang="en-US"/>
              <a:t>Title 1</a:t>
            </a:r>
          </a:p>
        </p:txBody>
      </p:sp>
      <p:sp>
        <p:nvSpPr>
          <p:cNvPr id="17" name="Content Placeholder 15"/>
          <p:cNvSpPr>
            <a:spLocks noGrp="1"/>
          </p:cNvSpPr>
          <p:nvPr>
            <p:ph sz="quarter" idx="13"/>
          </p:nvPr>
        </p:nvSpPr>
        <p:spPr>
          <a:xfrm>
            <a:off x="431801" y="1258888"/>
            <a:ext cx="10644188" cy="4632325"/>
          </a:xfrm>
        </p:spPr>
        <p:txBody>
          <a:bodyPr>
            <a:normAutofit/>
          </a:bodyPr>
          <a:lstStyle>
            <a:lvl1pPr marL="0" indent="0">
              <a:buNone/>
              <a:defRPr sz="3200" b="0" i="0">
                <a:latin typeface="+mn-lt"/>
                <a:ea typeface="Lato Light" panose="020F0302020204030203" pitchFamily="34" charset="77"/>
                <a:cs typeface="Lato Light" panose="020F0302020204030203" pitchFamily="34" charset="77"/>
              </a:defRPr>
            </a:lvl1pPr>
            <a:lvl2pPr marL="457167" indent="0">
              <a:buNone/>
              <a:defRPr sz="3200" b="0" i="0">
                <a:latin typeface="+mn-lt"/>
                <a:ea typeface="Lato Light" panose="020F0302020204030203" pitchFamily="34" charset="77"/>
                <a:cs typeface="Lato Light" panose="020F0302020204030203" pitchFamily="34" charset="77"/>
              </a:defRPr>
            </a:lvl2pPr>
            <a:lvl3pPr marL="914332" indent="0">
              <a:buNone/>
              <a:defRPr sz="3200" b="0" i="0">
                <a:latin typeface="+mn-lt"/>
                <a:ea typeface="Lato Light" panose="020F0302020204030203" pitchFamily="34" charset="77"/>
                <a:cs typeface="Lato Light" panose="020F0302020204030203" pitchFamily="34" charset="77"/>
              </a:defRPr>
            </a:lvl3pPr>
            <a:lvl4pPr marL="1371498" indent="0">
              <a:buNone/>
              <a:defRPr sz="3200" b="0" i="0">
                <a:latin typeface="+mn-lt"/>
                <a:ea typeface="Lato Light" panose="020F0302020204030203" pitchFamily="34" charset="77"/>
                <a:cs typeface="Lato Light" panose="020F0302020204030203" pitchFamily="34" charset="77"/>
              </a:defRPr>
            </a:lvl4pPr>
            <a:lvl5pPr marL="1828664" indent="0">
              <a:buNone/>
              <a:defRPr sz="3200" b="0" i="0">
                <a:latin typeface="+mn-lt"/>
                <a:ea typeface="Lato Light" panose="020F0302020204030203" pitchFamily="34" charset="77"/>
                <a:cs typeface="Lato Light" panose="020F03020202040302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a:extLst>
              <a:ext uri="{FF2B5EF4-FFF2-40B4-BE49-F238E27FC236}">
                <a16:creationId xmlns:a16="http://schemas.microsoft.com/office/drawing/2014/main" id="{8F49ADFA-CE31-DC47-B74E-7E9459B9C2CB}"/>
              </a:ext>
            </a:extLst>
          </p:cNvPr>
          <p:cNvPicPr>
            <a:picLocks noChangeAspect="1"/>
          </p:cNvPicPr>
          <p:nvPr userDrawn="1"/>
        </p:nvPicPr>
        <p:blipFill>
          <a:blip r:embed="rId2">
            <a:alphaModFix/>
          </a:blip>
          <a:stretch>
            <a:fillRect/>
          </a:stretch>
        </p:blipFill>
        <p:spPr>
          <a:xfrm>
            <a:off x="-47521" y="0"/>
            <a:ext cx="190860" cy="6858000"/>
          </a:xfrm>
          <a:prstGeom prst="rect">
            <a:avLst/>
          </a:prstGeom>
        </p:spPr>
      </p:pic>
    </p:spTree>
    <p:extLst>
      <p:ext uri="{BB962C8B-B14F-4D97-AF65-F5344CB8AC3E}">
        <p14:creationId xmlns:p14="http://schemas.microsoft.com/office/powerpoint/2010/main" val="170745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3481208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17407812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C36-1D14-469C-A2B5-1FA6E49D0EF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1866C08-D2E5-4C6B-B442-3730F7AE49A6}"/>
              </a:ext>
            </a:extLst>
          </p:cNvPr>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2561586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28395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35807518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353956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terior_1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87C5C66-F5FF-401A-A64C-C9C432894E54}"/>
              </a:ext>
            </a:extLst>
          </p:cNvPr>
          <p:cNvSpPr/>
          <p:nvPr userDrawn="1"/>
        </p:nvSpPr>
        <p:spPr>
          <a:xfrm rot="10800000">
            <a:off x="5391152" y="0"/>
            <a:ext cx="6800847" cy="6858000"/>
          </a:xfrm>
          <a:prstGeom prst="rect">
            <a:avLst/>
          </a:prstGeom>
          <a:gradFill flip="none" rotWithShape="1">
            <a:gsLst>
              <a:gs pos="86000">
                <a:srgbClr val="73B4E2"/>
              </a:gs>
              <a:gs pos="0">
                <a:srgbClr val="B0DFDB"/>
              </a:gs>
            </a:gsLst>
            <a:path path="circle">
              <a:fillToRect l="100000" t="100000"/>
            </a:path>
            <a:tileRect r="-100000" b="-100000"/>
          </a:gradFill>
          <a:ln>
            <a:no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22AB2F2-7576-41D7-A56A-53F41A21E441}"/>
              </a:ext>
            </a:extLst>
          </p:cNvPr>
          <p:cNvSpPr/>
          <p:nvPr userDrawn="1"/>
        </p:nvSpPr>
        <p:spPr>
          <a:xfrm>
            <a:off x="0" y="0"/>
            <a:ext cx="539115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F1F9D298-3334-4809-95DB-ABE2548F0825}"/>
              </a:ext>
            </a:extLst>
          </p:cNvPr>
          <p:cNvSpPr>
            <a:spLocks noGrp="1"/>
          </p:cNvSpPr>
          <p:nvPr>
            <p:ph idx="1"/>
          </p:nvPr>
        </p:nvSpPr>
        <p:spPr>
          <a:xfrm>
            <a:off x="341375" y="1416725"/>
            <a:ext cx="4649725" cy="4995835"/>
          </a:xfrm>
          <a:prstGeom prst="rect">
            <a:avLst/>
          </a:prstGeom>
        </p:spPr>
        <p:txBody>
          <a:bodyPr>
            <a:normAutofit/>
          </a:bodyPr>
          <a:lstStyle>
            <a:lvl1pPr marL="0" indent="0">
              <a:buClr>
                <a:schemeClr val="tx1"/>
              </a:buClr>
              <a:buSzPct val="80000"/>
              <a:buFont typeface="Arial" panose="020B0604020202020204" pitchFamily="34" charset="0"/>
              <a:buNone/>
              <a:defRPr sz="2400" b="0">
                <a:solidFill>
                  <a:schemeClr val="tx1"/>
                </a:solidFill>
                <a:latin typeface="+mn-lt"/>
                <a:cs typeface="Arial" panose="020B0604020202020204" pitchFamily="34" charset="0"/>
              </a:defRPr>
            </a:lvl1pPr>
            <a:lvl2pPr>
              <a:buClr>
                <a:schemeClr val="tx1"/>
              </a:buClr>
              <a:buSzPct val="80000"/>
              <a:buFont typeface="Arial" panose="020B0604020202020204" pitchFamily="34" charset="0"/>
              <a:buChar char="•"/>
              <a:defRPr sz="2000">
                <a:solidFill>
                  <a:schemeClr val="tx1"/>
                </a:solidFill>
                <a:latin typeface="+mn-lt"/>
                <a:cs typeface="Arial" panose="020B0604020202020204" pitchFamily="34" charset="0"/>
              </a:defRPr>
            </a:lvl2pPr>
            <a:lvl3pPr>
              <a:buClr>
                <a:schemeClr val="tx1"/>
              </a:buClr>
              <a:buSzPct val="80000"/>
              <a:buFont typeface="Arial" panose="020B0604020202020204" pitchFamily="34" charset="0"/>
              <a:buChar char="•"/>
              <a:defRPr sz="1800">
                <a:solidFill>
                  <a:schemeClr val="tx1"/>
                </a:solidFill>
                <a:latin typeface="+mn-lt"/>
                <a:cs typeface="Arial" panose="020B060402020202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Title 1">
            <a:extLst>
              <a:ext uri="{FF2B5EF4-FFF2-40B4-BE49-F238E27FC236}">
                <a16:creationId xmlns:a16="http://schemas.microsoft.com/office/drawing/2014/main" id="{11D6F17A-A57F-4293-B8E9-FE3630FDA4C9}"/>
              </a:ext>
            </a:extLst>
          </p:cNvPr>
          <p:cNvSpPr>
            <a:spLocks noGrp="1"/>
          </p:cNvSpPr>
          <p:nvPr>
            <p:ph type="title"/>
          </p:nvPr>
        </p:nvSpPr>
        <p:spPr>
          <a:xfrm>
            <a:off x="341376" y="210094"/>
            <a:ext cx="4649725" cy="971285"/>
          </a:xfrm>
          <a:prstGeom prst="rect">
            <a:avLst/>
          </a:prstGeom>
        </p:spPr>
        <p:txBody>
          <a:bodyPr anchor="ctr">
            <a:noAutofit/>
          </a:bodyPr>
          <a:lstStyle>
            <a:lvl1pPr>
              <a:defRPr sz="2800" b="1" i="0">
                <a:solidFill>
                  <a:srgbClr val="4B545B"/>
                </a:solidFill>
                <a:latin typeface="+mn-lt"/>
                <a:cs typeface="Arial" panose="020B0604020202020204" pitchFamily="34" charset="0"/>
              </a:defRPr>
            </a:lvl1pPr>
          </a:lstStyle>
          <a:p>
            <a:r>
              <a:rPr lang="en-US"/>
              <a:t>Click to edit Master title style</a:t>
            </a:r>
          </a:p>
        </p:txBody>
      </p:sp>
      <p:sp>
        <p:nvSpPr>
          <p:cNvPr id="16" name="Content Placeholder 2">
            <a:extLst>
              <a:ext uri="{FF2B5EF4-FFF2-40B4-BE49-F238E27FC236}">
                <a16:creationId xmlns:a16="http://schemas.microsoft.com/office/drawing/2014/main" id="{7098C026-E8D4-4D85-A22C-80D753270CEE}"/>
              </a:ext>
            </a:extLst>
          </p:cNvPr>
          <p:cNvSpPr>
            <a:spLocks noGrp="1"/>
          </p:cNvSpPr>
          <p:nvPr>
            <p:ph idx="10"/>
          </p:nvPr>
        </p:nvSpPr>
        <p:spPr>
          <a:xfrm>
            <a:off x="6096000" y="1416725"/>
            <a:ext cx="4649725" cy="4995835"/>
          </a:xfrm>
          <a:prstGeom prst="rect">
            <a:avLst/>
          </a:prstGeom>
        </p:spPr>
        <p:txBody>
          <a:bodyPr>
            <a:normAutofit/>
          </a:bodyPr>
          <a:lstStyle>
            <a:lvl1pPr marL="0" indent="0">
              <a:buClr>
                <a:srgbClr val="093552"/>
              </a:buClr>
              <a:buSzPct val="80000"/>
              <a:buNone/>
              <a:defRPr sz="2400" b="1">
                <a:solidFill>
                  <a:schemeClr val="bg1"/>
                </a:solidFill>
                <a:latin typeface="+mn-lt"/>
                <a:cs typeface="Arial" panose="020B0604020202020204" pitchFamily="34" charset="0"/>
              </a:defRPr>
            </a:lvl1pPr>
            <a:lvl2pPr>
              <a:buClr>
                <a:schemeClr val="bg1"/>
              </a:buClr>
              <a:buSzPct val="80000"/>
              <a:defRPr sz="2000">
                <a:solidFill>
                  <a:schemeClr val="bg1"/>
                </a:solidFill>
                <a:latin typeface="+mn-lt"/>
                <a:cs typeface="Arial" panose="020B0604020202020204" pitchFamily="34" charset="0"/>
              </a:defRPr>
            </a:lvl2pPr>
            <a:lvl3pPr>
              <a:buClr>
                <a:schemeClr val="bg1"/>
              </a:buClr>
              <a:buSzPct val="80000"/>
              <a:defRPr sz="1800">
                <a:solidFill>
                  <a:schemeClr val="bg1"/>
                </a:solidFill>
                <a:latin typeface="+mn-lt"/>
                <a:cs typeface="Arial" panose="020B060402020202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pic>
        <p:nvPicPr>
          <p:cNvPr id="2" name="Picture 1">
            <a:extLst>
              <a:ext uri="{FF2B5EF4-FFF2-40B4-BE49-F238E27FC236}">
                <a16:creationId xmlns:a16="http://schemas.microsoft.com/office/drawing/2014/main" id="{E7D4FD47-481A-4624-90C3-B594AFE379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0479" y="6458935"/>
            <a:ext cx="1678009" cy="344491"/>
          </a:xfrm>
          <a:prstGeom prst="rect">
            <a:avLst/>
          </a:prstGeom>
        </p:spPr>
      </p:pic>
      <p:cxnSp>
        <p:nvCxnSpPr>
          <p:cNvPr id="17" name="Straight Connector 16">
            <a:extLst>
              <a:ext uri="{FF2B5EF4-FFF2-40B4-BE49-F238E27FC236}">
                <a16:creationId xmlns:a16="http://schemas.microsoft.com/office/drawing/2014/main" id="{D988A843-91EF-48DF-A156-C1593678D68C}"/>
              </a:ext>
            </a:extLst>
          </p:cNvPr>
          <p:cNvCxnSpPr/>
          <p:nvPr userDrawn="1"/>
        </p:nvCxnSpPr>
        <p:spPr>
          <a:xfrm>
            <a:off x="414794" y="1181379"/>
            <a:ext cx="1594216" cy="0"/>
          </a:xfrm>
          <a:prstGeom prst="line">
            <a:avLst/>
          </a:prstGeom>
          <a:ln w="12700">
            <a:solidFill>
              <a:srgbClr val="B0DF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383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FBE34-D7D8-E3DE-AC1A-260729353E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73386E-2233-922D-CAB1-FEB5992040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0ED4A-2560-5971-3A1C-DC62832717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F1881B-31B6-C2B1-2F3D-4A45F8AE7036}"/>
              </a:ext>
            </a:extLst>
          </p:cNvPr>
          <p:cNvSpPr>
            <a:spLocks noGrp="1"/>
          </p:cNvSpPr>
          <p:nvPr>
            <p:ph type="dt" sz="half" idx="10"/>
          </p:nvPr>
        </p:nvSpPr>
        <p:spPr/>
        <p:txBody>
          <a:bodyPr/>
          <a:lstStyle/>
          <a:p>
            <a:fld id="{A4DFAF99-672D-4536-B69E-619E30BDF832}" type="datetimeFigureOut">
              <a:rPr lang="en-US" smtClean="0"/>
              <a:t>10/17/2023</a:t>
            </a:fld>
            <a:endParaRPr lang="en-US"/>
          </a:p>
        </p:txBody>
      </p:sp>
      <p:sp>
        <p:nvSpPr>
          <p:cNvPr id="6" name="Footer Placeholder 5">
            <a:extLst>
              <a:ext uri="{FF2B5EF4-FFF2-40B4-BE49-F238E27FC236}">
                <a16:creationId xmlns:a16="http://schemas.microsoft.com/office/drawing/2014/main" id="{BDD93B25-EBDC-A833-3174-9DFE62AF18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825726-F2FA-5F61-1B7C-713A26068F3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347908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0291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5118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32167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1271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w/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7446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5328108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i="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p>
        </p:txBody>
      </p:sp>
    </p:spTree>
    <p:extLst>
      <p:ext uri="{BB962C8B-B14F-4D97-AF65-F5344CB8AC3E}">
        <p14:creationId xmlns:p14="http://schemas.microsoft.com/office/powerpoint/2010/main" val="1089846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87BEA-FCBC-1C94-599A-65690C87A9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786CBA-C617-FF80-43CE-6C988FB06E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82EBB-366D-119D-08B9-911FD48BDC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C7CAF-6651-22F0-7FC5-CEFC8FADF6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9D833C-A4D6-2EA8-393B-F6DCF463DE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BEF26A-B74F-203A-B2D8-4ADBFCECB649}"/>
              </a:ext>
            </a:extLst>
          </p:cNvPr>
          <p:cNvSpPr>
            <a:spLocks noGrp="1"/>
          </p:cNvSpPr>
          <p:nvPr>
            <p:ph type="dt" sz="half" idx="10"/>
          </p:nvPr>
        </p:nvSpPr>
        <p:spPr/>
        <p:txBody>
          <a:bodyPr/>
          <a:lstStyle/>
          <a:p>
            <a:fld id="{A4DFAF99-672D-4536-B69E-619E30BDF832}" type="datetimeFigureOut">
              <a:rPr lang="en-US" smtClean="0"/>
              <a:t>10/17/2023</a:t>
            </a:fld>
            <a:endParaRPr lang="en-US"/>
          </a:p>
        </p:txBody>
      </p:sp>
      <p:sp>
        <p:nvSpPr>
          <p:cNvPr id="8" name="Footer Placeholder 7">
            <a:extLst>
              <a:ext uri="{FF2B5EF4-FFF2-40B4-BE49-F238E27FC236}">
                <a16:creationId xmlns:a16="http://schemas.microsoft.com/office/drawing/2014/main" id="{904863AC-678D-B2E8-172F-2AC3FD1A0B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E99B1A-0578-1AC9-1BCE-E82FC3EF4C42}"/>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059104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CD2D8-A927-FF30-78C7-C18C11867B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B2531D-56C4-A6AA-A613-EB9489F5BBF0}"/>
              </a:ext>
            </a:extLst>
          </p:cNvPr>
          <p:cNvSpPr>
            <a:spLocks noGrp="1"/>
          </p:cNvSpPr>
          <p:nvPr>
            <p:ph type="dt" sz="half" idx="10"/>
          </p:nvPr>
        </p:nvSpPr>
        <p:spPr/>
        <p:txBody>
          <a:bodyPr/>
          <a:lstStyle/>
          <a:p>
            <a:fld id="{A4DFAF99-672D-4536-B69E-619E30BDF832}" type="datetimeFigureOut">
              <a:rPr lang="en-US" smtClean="0"/>
              <a:t>10/17/2023</a:t>
            </a:fld>
            <a:endParaRPr lang="en-US"/>
          </a:p>
        </p:txBody>
      </p:sp>
      <p:sp>
        <p:nvSpPr>
          <p:cNvPr id="4" name="Footer Placeholder 3">
            <a:extLst>
              <a:ext uri="{FF2B5EF4-FFF2-40B4-BE49-F238E27FC236}">
                <a16:creationId xmlns:a16="http://schemas.microsoft.com/office/drawing/2014/main" id="{248B9BE3-6D88-28F1-10AF-79E0C9F336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9A57E-851B-600D-876B-BD344D5955D0}"/>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554475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EFD222-227B-86D9-DF4C-C78F88C22FCD}"/>
              </a:ext>
            </a:extLst>
          </p:cNvPr>
          <p:cNvSpPr>
            <a:spLocks noGrp="1"/>
          </p:cNvSpPr>
          <p:nvPr>
            <p:ph type="dt" sz="half" idx="10"/>
          </p:nvPr>
        </p:nvSpPr>
        <p:spPr/>
        <p:txBody>
          <a:bodyPr/>
          <a:lstStyle/>
          <a:p>
            <a:fld id="{A4DFAF99-672D-4536-B69E-619E30BDF832}" type="datetimeFigureOut">
              <a:rPr lang="en-US" smtClean="0"/>
              <a:t>10/17/2023</a:t>
            </a:fld>
            <a:endParaRPr lang="en-US"/>
          </a:p>
        </p:txBody>
      </p:sp>
      <p:sp>
        <p:nvSpPr>
          <p:cNvPr id="3" name="Footer Placeholder 2">
            <a:extLst>
              <a:ext uri="{FF2B5EF4-FFF2-40B4-BE49-F238E27FC236}">
                <a16:creationId xmlns:a16="http://schemas.microsoft.com/office/drawing/2014/main" id="{260342B9-325B-4C2C-BC13-9013F438E0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EE55F1-E49D-FEEB-24BD-D8CDB62C3BF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74022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E86B9-3ED0-9715-3F94-AE64FA57C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D52F88-FAB2-4244-6B2D-F94FC84203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9306DB-AD54-8B0C-896C-E1CC5A6D8D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E94B01-1F4A-0119-BCFD-AB89307BDEC0}"/>
              </a:ext>
            </a:extLst>
          </p:cNvPr>
          <p:cNvSpPr>
            <a:spLocks noGrp="1"/>
          </p:cNvSpPr>
          <p:nvPr>
            <p:ph type="dt" sz="half" idx="10"/>
          </p:nvPr>
        </p:nvSpPr>
        <p:spPr/>
        <p:txBody>
          <a:bodyPr/>
          <a:lstStyle/>
          <a:p>
            <a:fld id="{A4DFAF99-672D-4536-B69E-619E30BDF832}" type="datetimeFigureOut">
              <a:rPr lang="en-US" smtClean="0"/>
              <a:t>10/17/2023</a:t>
            </a:fld>
            <a:endParaRPr lang="en-US"/>
          </a:p>
        </p:txBody>
      </p:sp>
      <p:sp>
        <p:nvSpPr>
          <p:cNvPr id="6" name="Footer Placeholder 5">
            <a:extLst>
              <a:ext uri="{FF2B5EF4-FFF2-40B4-BE49-F238E27FC236}">
                <a16:creationId xmlns:a16="http://schemas.microsoft.com/office/drawing/2014/main" id="{079A571F-ACBB-B796-816B-63CB91E2B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D0FBB5-F719-4677-F7EC-D73D0C404FEA}"/>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913275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87D8-AEA2-DDDE-5A07-9B4A15EDDC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C9AA52-2B10-77D3-2639-2853499FBE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FE7D7C-E12B-1219-0BA5-15DB215DC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D1C8A-5837-E5A5-2C5F-DCE9D34EA5DE}"/>
              </a:ext>
            </a:extLst>
          </p:cNvPr>
          <p:cNvSpPr>
            <a:spLocks noGrp="1"/>
          </p:cNvSpPr>
          <p:nvPr>
            <p:ph type="dt" sz="half" idx="10"/>
          </p:nvPr>
        </p:nvSpPr>
        <p:spPr/>
        <p:txBody>
          <a:bodyPr/>
          <a:lstStyle/>
          <a:p>
            <a:fld id="{A4DFAF99-672D-4536-B69E-619E30BDF832}" type="datetimeFigureOut">
              <a:rPr lang="en-US" smtClean="0"/>
              <a:t>10/17/2023</a:t>
            </a:fld>
            <a:endParaRPr lang="en-US"/>
          </a:p>
        </p:txBody>
      </p:sp>
      <p:sp>
        <p:nvSpPr>
          <p:cNvPr id="6" name="Footer Placeholder 5">
            <a:extLst>
              <a:ext uri="{FF2B5EF4-FFF2-40B4-BE49-F238E27FC236}">
                <a16:creationId xmlns:a16="http://schemas.microsoft.com/office/drawing/2014/main" id="{BC7660C7-1CB0-57EE-3C6C-7A3A273D9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E08A2-1E57-0C29-BBA6-8525B7A34D8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299019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CE37A7-398F-9F8F-F659-01C2C7078D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66142F-E00C-E5FD-E30D-C094F7234F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E5E94-6B2D-6954-7F0C-671EFF11A8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FAF99-672D-4536-B69E-619E30BDF832}" type="datetimeFigureOut">
              <a:rPr lang="en-US" smtClean="0"/>
              <a:t>10/17/2023</a:t>
            </a:fld>
            <a:endParaRPr lang="en-US"/>
          </a:p>
        </p:txBody>
      </p:sp>
      <p:sp>
        <p:nvSpPr>
          <p:cNvPr id="5" name="Footer Placeholder 4">
            <a:extLst>
              <a:ext uri="{FF2B5EF4-FFF2-40B4-BE49-F238E27FC236}">
                <a16:creationId xmlns:a16="http://schemas.microsoft.com/office/drawing/2014/main" id="{493ED833-9E8E-4723-5BE3-9EBC11DC37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8DE64C-7F01-EDFE-ABA7-D85C5B6D74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92B91-5C3A-407C-8D38-F29469363295}" type="slidenum">
              <a:rPr lang="en-US" smtClean="0"/>
              <a:t>‹#›</a:t>
            </a:fld>
            <a:endParaRPr lang="en-US"/>
          </a:p>
        </p:txBody>
      </p:sp>
    </p:spTree>
    <p:extLst>
      <p:ext uri="{BB962C8B-B14F-4D97-AF65-F5344CB8AC3E}">
        <p14:creationId xmlns:p14="http://schemas.microsoft.com/office/powerpoint/2010/main" val="1173556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68189" y="313131"/>
            <a:ext cx="3055620" cy="940435"/>
          </a:xfrm>
          <a:prstGeom prst="rect">
            <a:avLst/>
          </a:prstGeom>
        </p:spPr>
        <p:txBody>
          <a:bodyPr wrap="square" lIns="0" tIns="0" rIns="0" bIns="0">
            <a:spAutoFit/>
          </a:bodyPr>
          <a:lstStyle>
            <a:lvl1pPr>
              <a:defRPr sz="6000" b="0" i="0">
                <a:solidFill>
                  <a:schemeClr val="bg1"/>
                </a:solidFill>
                <a:latin typeface="Garamond"/>
                <a:cs typeface="Garamond"/>
              </a:defRPr>
            </a:lvl1pPr>
          </a:lstStyle>
          <a:p>
            <a:endParaRPr/>
          </a:p>
        </p:txBody>
      </p:sp>
      <p:sp>
        <p:nvSpPr>
          <p:cNvPr id="3" name="Holder 3"/>
          <p:cNvSpPr>
            <a:spLocks noGrp="1"/>
          </p:cNvSpPr>
          <p:nvPr>
            <p:ph type="body" idx="1"/>
          </p:nvPr>
        </p:nvSpPr>
        <p:spPr>
          <a:xfrm>
            <a:off x="632866" y="3063062"/>
            <a:ext cx="5043805" cy="1778635"/>
          </a:xfrm>
          <a:prstGeom prst="rect">
            <a:avLst/>
          </a:prstGeom>
        </p:spPr>
        <p:txBody>
          <a:bodyPr wrap="square" lIns="0" tIns="0" rIns="0" bIns="0">
            <a:spAutoFit/>
          </a:bodyPr>
          <a:lstStyle>
            <a:lvl1pPr>
              <a:defRPr sz="2200" b="0" i="0">
                <a:solidFill>
                  <a:srgbClr val="1F477B"/>
                </a:solidFill>
                <a:latin typeface="Garamond"/>
                <a:cs typeface="Garamond"/>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11053571" y="6438807"/>
            <a:ext cx="247015" cy="196215"/>
          </a:xfrm>
          <a:prstGeom prst="rect">
            <a:avLst/>
          </a:prstGeom>
        </p:spPr>
        <p:txBody>
          <a:bodyPr wrap="square" lIns="0" tIns="0" rIns="0" bIns="0">
            <a:spAutoFit/>
          </a:bodyPr>
          <a:lstStyle>
            <a:lvl1pPr>
              <a:defRPr sz="1200" b="0" i="0">
                <a:solidFill>
                  <a:srgbClr val="878787"/>
                </a:solidFill>
                <a:latin typeface="Arial"/>
                <a:cs typeface="Arial"/>
              </a:defRPr>
            </a:lvl1pPr>
          </a:lstStyle>
          <a:p>
            <a:pPr marL="52705">
              <a:lnSpc>
                <a:spcPct val="100000"/>
              </a:lnSpc>
              <a:spcBef>
                <a:spcPts val="5"/>
              </a:spcBef>
            </a:pPr>
            <a:fld id="{81D60167-4931-47E6-BA6A-407CBD079E47}" type="slidenum">
              <a:rPr dirty="0">
                <a:solidFill>
                  <a:srgbClr val="888888"/>
                </a:solidFill>
                <a:latin typeface="Calibri"/>
                <a:cs typeface="Calibri"/>
              </a:rPr>
              <a:t>‹#›</a:t>
            </a:fld>
            <a:endParaRPr>
              <a:solidFill>
                <a:srgbClr val="888888"/>
              </a:solidFill>
              <a:latin typeface="Calibri"/>
              <a:cs typeface="Calibri"/>
            </a:endParaRPr>
          </a:p>
        </p:txBody>
      </p:sp>
    </p:spTree>
    <p:extLst>
      <p:ext uri="{BB962C8B-B14F-4D97-AF65-F5344CB8AC3E}">
        <p14:creationId xmlns:p14="http://schemas.microsoft.com/office/powerpoint/2010/main" val="187819192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208A08-D16D-4C7A-AC6C-1D15FC93AC7B}"/>
              </a:ext>
            </a:extLst>
          </p:cNvPr>
          <p:cNvSpPr>
            <a:spLocks noGrp="1"/>
          </p:cNvSpPr>
          <p:nvPr>
            <p:ph type="title"/>
          </p:nvPr>
        </p:nvSpPr>
        <p:spPr>
          <a:xfrm>
            <a:off x="838200" y="365125"/>
            <a:ext cx="10515600" cy="758281"/>
          </a:xfrm>
          <a:prstGeom prst="rect">
            <a:avLst/>
          </a:prstGeom>
        </p:spPr>
        <p:txBody>
          <a:bodyPr vert="horz" lIns="91440" tIns="45720" rIns="91440" bIns="45720" rtlCol="0" anchor="ctr">
            <a:normAutofit/>
          </a:bodyPr>
          <a:lstStyle/>
          <a:p>
            <a:r>
              <a:rPr lang="en-US"/>
              <a:t>Presentation Title</a:t>
            </a:r>
          </a:p>
        </p:txBody>
      </p:sp>
      <p:sp>
        <p:nvSpPr>
          <p:cNvPr id="3" name="Text Placeholder 2">
            <a:extLst>
              <a:ext uri="{FF2B5EF4-FFF2-40B4-BE49-F238E27FC236}">
                <a16:creationId xmlns:a16="http://schemas.microsoft.com/office/drawing/2014/main" id="{D43F8F88-CF78-4D2F-8C81-153A3361D6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B9D3A-E4E6-4336-9A65-D90EDBB116C7}"/>
              </a:ext>
            </a:extLst>
          </p:cNvPr>
          <p:cNvSpPr>
            <a:spLocks noGrp="1"/>
          </p:cNvSpPr>
          <p:nvPr>
            <p:ph type="dt" sz="half" idx="2"/>
          </p:nvPr>
        </p:nvSpPr>
        <p:spPr>
          <a:xfrm>
            <a:off x="838199" y="6356350"/>
            <a:ext cx="3616235" cy="365125"/>
          </a:xfrm>
          <a:prstGeom prst="rect">
            <a:avLst/>
          </a:prstGeom>
        </p:spPr>
        <p:txBody>
          <a:bodyPr vert="horz" lIns="91440" tIns="45720" rIns="91440" bIns="45720" rtlCol="0" anchor="ctr"/>
          <a:lstStyle>
            <a:lvl1pPr algn="l">
              <a:defRPr sz="1200">
                <a:solidFill>
                  <a:srgbClr val="093552"/>
                </a:solidFill>
              </a:defRPr>
            </a:lvl1pPr>
          </a:lstStyle>
          <a:p>
            <a:r>
              <a:rPr lang="en-US"/>
              <a:t>The CQUIN Project </a:t>
            </a:r>
          </a:p>
        </p:txBody>
      </p:sp>
      <p:sp>
        <p:nvSpPr>
          <p:cNvPr id="6" name="Slide Number Placeholder 5">
            <a:extLst>
              <a:ext uri="{FF2B5EF4-FFF2-40B4-BE49-F238E27FC236}">
                <a16:creationId xmlns:a16="http://schemas.microsoft.com/office/drawing/2014/main" id="{F18DEF79-A3F7-4DC7-9449-08E103B84B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3ABBCA-EEB9-4909-AB36-4546095AE386}" type="slidenum">
              <a:rPr lang="en-US" smtClean="0"/>
              <a:t>‹#›</a:t>
            </a:fld>
            <a:endParaRPr lang="en-US"/>
          </a:p>
        </p:txBody>
      </p:sp>
    </p:spTree>
    <p:extLst>
      <p:ext uri="{BB962C8B-B14F-4D97-AF65-F5344CB8AC3E}">
        <p14:creationId xmlns:p14="http://schemas.microsoft.com/office/powerpoint/2010/main" val="80106063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dt="0"/>
  <p:txStyles>
    <p:titleStyle>
      <a:lvl1pPr algn="l" defTabSz="914400" rtl="0" eaLnBrk="1" latinLnBrk="0" hangingPunct="1">
        <a:lnSpc>
          <a:spcPct val="90000"/>
        </a:lnSpc>
        <a:spcBef>
          <a:spcPct val="0"/>
        </a:spcBef>
        <a:buNone/>
        <a:defRPr sz="3600" b="1" kern="1200" baseline="0">
          <a:solidFill>
            <a:srgbClr val="09355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3552"/>
          </a:solidFill>
          <a:latin typeface="Arial Narrow" panose="020B06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3552"/>
          </a:solidFill>
          <a:latin typeface="Arial Narrow" panose="020B0606020202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3552"/>
          </a:solidFill>
          <a:latin typeface="Arial Narrow" panose="020B0606020202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3552"/>
          </a:solidFill>
          <a:latin typeface="Arial Narrow" panose="020B0606020202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3552"/>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74638"/>
            <a:ext cx="12192000" cy="1143000"/>
          </a:xfrm>
          <a:prstGeom prst="rect">
            <a:avLst/>
          </a:prstGeom>
          <a:solidFill>
            <a:schemeClr val="tx2">
              <a:lumMod val="75000"/>
            </a:schemeClr>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17F13-D66F-48DE-A1EA-03575FB96D04}" type="slidenum">
              <a:rPr lang="en-US" smtClean="0"/>
              <a:t>‹#›</a:t>
            </a:fld>
            <a:endParaRPr lang="en-US"/>
          </a:p>
        </p:txBody>
      </p:sp>
    </p:spTree>
    <p:extLst>
      <p:ext uri="{BB962C8B-B14F-4D97-AF65-F5344CB8AC3E}">
        <p14:creationId xmlns:p14="http://schemas.microsoft.com/office/powerpoint/2010/main" val="353206430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hf hdr="0" ftr="0" dt="0"/>
  <p:txStyles>
    <p:titleStyle>
      <a:lvl1pPr algn="ctr" defTabSz="457189" rtl="0" eaLnBrk="1" fontAlgn="base" hangingPunct="1">
        <a:spcBef>
          <a:spcPct val="0"/>
        </a:spcBef>
        <a:spcAft>
          <a:spcPct val="0"/>
        </a:spcAft>
        <a:defRPr sz="4400" kern="1200">
          <a:solidFill>
            <a:schemeClr val="bg1"/>
          </a:solidFill>
          <a:latin typeface="Garamond"/>
          <a:ea typeface="ＭＳ Ｐゴシック" pitchFamily="-107" charset="-128"/>
          <a:cs typeface="Garamond"/>
        </a:defRPr>
      </a:lvl1pPr>
      <a:lvl2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2pPr>
      <a:lvl3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3pPr>
      <a:lvl4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4pPr>
      <a:lvl5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5pPr>
      <a:lvl6pPr marL="457189"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6pPr>
      <a:lvl7pPr marL="914377"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7pPr>
      <a:lvl8pPr marL="1371566"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8pPr>
      <a:lvl9pPr marL="1828754"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9pPr>
    </p:titleStyle>
    <p:bodyStyle>
      <a:lvl1pPr marL="342891" indent="-342891" algn="l" defTabSz="457189"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1pPr>
      <a:lvl2pPr marL="742932" indent="-285744" algn="l" defTabSz="457189" rtl="0" eaLnBrk="1" fontAlgn="base" hangingPunct="1">
        <a:spcBef>
          <a:spcPct val="20000"/>
        </a:spcBef>
        <a:spcAft>
          <a:spcPct val="0"/>
        </a:spcAft>
        <a:buFont typeface="Arial" charset="0"/>
        <a:buChar char="–"/>
        <a:defRPr sz="2800" kern="1200">
          <a:solidFill>
            <a:srgbClr val="1F497D"/>
          </a:solidFill>
          <a:latin typeface="Garamond"/>
          <a:ea typeface="ＭＳ Ｐゴシック" pitchFamily="-107" charset="-128"/>
          <a:cs typeface="Garamond"/>
        </a:defRPr>
      </a:lvl2pPr>
      <a:lvl3pPr marL="1142971" indent="-228594" algn="l" defTabSz="457189" rtl="0" eaLnBrk="1" fontAlgn="base" hangingPunct="1">
        <a:spcBef>
          <a:spcPct val="20000"/>
        </a:spcBef>
        <a:spcAft>
          <a:spcPct val="0"/>
        </a:spcAft>
        <a:buFont typeface="Arial" charset="0"/>
        <a:buChar char="•"/>
        <a:defRPr sz="2400" kern="1200">
          <a:solidFill>
            <a:srgbClr val="1F497D"/>
          </a:solidFill>
          <a:latin typeface="Garamond"/>
          <a:ea typeface="ＭＳ Ｐゴシック" pitchFamily="-107" charset="-128"/>
          <a:cs typeface="Garamond"/>
        </a:defRPr>
      </a:lvl3pPr>
      <a:lvl4pPr marL="1600160"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4pPr>
      <a:lvl5pPr marL="2057349"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74638"/>
            <a:ext cx="12192000" cy="1143000"/>
          </a:xfrm>
          <a:prstGeom prst="rect">
            <a:avLst/>
          </a:prstGeom>
          <a:solidFill>
            <a:schemeClr val="tx2">
              <a:lumMod val="75000"/>
            </a:schemeClr>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826197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hf sldNum="0" hdr="0" ftr="0" dt="0"/>
  <p:txStyles>
    <p:titleStyle>
      <a:lvl1pPr algn="ctr" defTabSz="457189" rtl="0" eaLnBrk="1" fontAlgn="base" hangingPunct="1">
        <a:spcBef>
          <a:spcPct val="0"/>
        </a:spcBef>
        <a:spcAft>
          <a:spcPct val="0"/>
        </a:spcAft>
        <a:defRPr sz="4400" kern="1200">
          <a:solidFill>
            <a:schemeClr val="bg1"/>
          </a:solidFill>
          <a:latin typeface="Garamond"/>
          <a:ea typeface="ＭＳ Ｐゴシック" pitchFamily="-107" charset="-128"/>
          <a:cs typeface="Garamond"/>
        </a:defRPr>
      </a:lvl1pPr>
      <a:lvl2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2pPr>
      <a:lvl3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3pPr>
      <a:lvl4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4pPr>
      <a:lvl5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5pPr>
      <a:lvl6pPr marL="457189"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6pPr>
      <a:lvl7pPr marL="914377"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7pPr>
      <a:lvl8pPr marL="1371566"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8pPr>
      <a:lvl9pPr marL="1828754"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9pPr>
    </p:titleStyle>
    <p:bodyStyle>
      <a:lvl1pPr marL="342891" indent="-342891" algn="l" defTabSz="457189"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1pPr>
      <a:lvl2pPr marL="742932" indent="-285744" algn="l" defTabSz="457189" rtl="0" eaLnBrk="1" fontAlgn="base" hangingPunct="1">
        <a:spcBef>
          <a:spcPct val="20000"/>
        </a:spcBef>
        <a:spcAft>
          <a:spcPct val="0"/>
        </a:spcAft>
        <a:buFont typeface="Arial" charset="0"/>
        <a:buChar char="–"/>
        <a:defRPr sz="2800" kern="1200">
          <a:solidFill>
            <a:srgbClr val="1F497D"/>
          </a:solidFill>
          <a:latin typeface="Garamond"/>
          <a:ea typeface="ＭＳ Ｐゴシック" pitchFamily="-107" charset="-128"/>
          <a:cs typeface="Garamond"/>
        </a:defRPr>
      </a:lvl2pPr>
      <a:lvl3pPr marL="1142971" indent="-228594" algn="l" defTabSz="457189" rtl="0" eaLnBrk="1" fontAlgn="base" hangingPunct="1">
        <a:spcBef>
          <a:spcPct val="20000"/>
        </a:spcBef>
        <a:spcAft>
          <a:spcPct val="0"/>
        </a:spcAft>
        <a:buFont typeface="Arial" charset="0"/>
        <a:buChar char="•"/>
        <a:defRPr sz="2400" kern="1200">
          <a:solidFill>
            <a:srgbClr val="1F497D"/>
          </a:solidFill>
          <a:latin typeface="Garamond"/>
          <a:ea typeface="ＭＳ Ｐゴシック" pitchFamily="-107" charset="-128"/>
          <a:cs typeface="Garamond"/>
        </a:defRPr>
      </a:lvl3pPr>
      <a:lvl4pPr marL="1600160"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4pPr>
      <a:lvl5pPr marL="2057349"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hyperlink" Target="https://www.togetherforgirls.org/en/about-the-vac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3.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39.jpeg"/><Relationship Id="rId5" Type="http://schemas.openxmlformats.org/officeDocument/2006/relationships/image" Target="../media/image38.gif"/><Relationship Id="rId10" Type="http://schemas.openxmlformats.org/officeDocument/2006/relationships/image" Target="../media/image43.png"/><Relationship Id="rId4" Type="http://schemas.openxmlformats.org/officeDocument/2006/relationships/hyperlink" Target="https://commons.wikimedia.org/wiki/Category:CIA_World_Factbook_maps_of_Eswatini" TargetMode="External"/><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xml"/><Relationship Id="rId1" Type="http://schemas.openxmlformats.org/officeDocument/2006/relationships/themeOverride" Target="../theme/themeOverride1.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gif"/><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chart" Target="../charts/chart1.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chart" Target="../charts/chart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57.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chart" Target="../charts/char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chart" Target="../charts/chart7.xml"/></Relationships>
</file>

<file path=ppt/slides/_rels/slide3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notesSlide" Target="../notesSlides/notesSlide34.xml"/><Relationship Id="rId7" Type="http://schemas.openxmlformats.org/officeDocument/2006/relationships/diagramQuickStyle" Target="../diagrams/quickStyle6.xml"/><Relationship Id="rId2" Type="http://schemas.openxmlformats.org/officeDocument/2006/relationships/slideLayout" Target="../slideLayouts/slideLayout26.xml"/><Relationship Id="rId1" Type="http://schemas.openxmlformats.org/officeDocument/2006/relationships/themeOverride" Target="../theme/themeOverride8.xml"/><Relationship Id="rId6" Type="http://schemas.openxmlformats.org/officeDocument/2006/relationships/diagramLayout" Target="../diagrams/layout6.xml"/><Relationship Id="rId11" Type="http://schemas.openxmlformats.org/officeDocument/2006/relationships/image" Target="../media/image79.png"/><Relationship Id="rId5" Type="http://schemas.openxmlformats.org/officeDocument/2006/relationships/diagramData" Target="../diagrams/data6.xml"/><Relationship Id="rId10" Type="http://schemas.openxmlformats.org/officeDocument/2006/relationships/image" Target="../media/image78.png"/><Relationship Id="rId4" Type="http://schemas.openxmlformats.org/officeDocument/2006/relationships/image" Target="../media/image77.png"/><Relationship Id="rId9" Type="http://schemas.microsoft.com/office/2007/relationships/diagramDrawing" Target="../diagrams/drawing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5.jp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80.png"/><Relationship Id="rId1" Type="http://schemas.openxmlformats.org/officeDocument/2006/relationships/slideLayout" Target="../slideLayouts/slideLayout1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83.pn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7.xml"/><Relationship Id="rId1" Type="http://schemas.openxmlformats.org/officeDocument/2006/relationships/slideLayout" Target="../slideLayouts/slideLayout4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16.xml"/><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www.who.int/teams/social-determinants-of-health/violence-prevention/global-status-report-on-violence-against-children-2020" TargetMode="Externa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1F4989-6A39-455E-9C10-50A2987551CD}"/>
              </a:ext>
            </a:extLst>
          </p:cNvPr>
          <p:cNvPicPr>
            <a:picLocks noChangeAspect="1"/>
          </p:cNvPicPr>
          <p:nvPr/>
        </p:nvPicPr>
        <p:blipFill>
          <a:blip r:embed="rId3">
            <a:extLst>
              <a:ext uri="{28A0092B-C50C-407E-A947-70E740481C1C}">
                <a14:useLocalDpi xmlns:a14="http://schemas.microsoft.com/office/drawing/2010/main" val="0"/>
              </a:ext>
            </a:extLst>
          </a:blip>
          <a:srcRect l="10398" r="10398"/>
          <a:stretch/>
        </p:blipFill>
        <p:spPr>
          <a:xfrm>
            <a:off x="0" y="0"/>
            <a:ext cx="7242402" cy="6858000"/>
          </a:xfrm>
          <a:prstGeom prst="rect">
            <a:avLst/>
          </a:prstGeom>
        </p:spPr>
      </p:pic>
      <p:sp>
        <p:nvSpPr>
          <p:cNvPr id="223" name="Title 222">
            <a:extLst>
              <a:ext uri="{FF2B5EF4-FFF2-40B4-BE49-F238E27FC236}">
                <a16:creationId xmlns:a16="http://schemas.microsoft.com/office/drawing/2014/main" id="{80D8679A-2C93-4711-A590-CAD021EDF5FD}"/>
              </a:ext>
            </a:extLst>
          </p:cNvPr>
          <p:cNvSpPr>
            <a:spLocks noGrp="1"/>
          </p:cNvSpPr>
          <p:nvPr>
            <p:ph type="title"/>
          </p:nvPr>
        </p:nvSpPr>
        <p:spPr>
          <a:xfrm>
            <a:off x="7584536" y="564890"/>
            <a:ext cx="4312938" cy="3133807"/>
          </a:xfrm>
          <a:noFill/>
        </p:spPr>
        <p:txBody>
          <a:bodyPr/>
          <a:lstStyle/>
          <a:p>
            <a:r>
              <a:rPr lang="en-GB" sz="3200" b="1" cap="all" spc="-60" dirty="0">
                <a:solidFill>
                  <a:schemeClr val="bg1"/>
                </a:solidFill>
                <a:latin typeface="+mn-lt"/>
              </a:rPr>
              <a:t>Building an evidence-base to Address Violence Against Children and Youth: Survey Findings from </a:t>
            </a:r>
            <a:r>
              <a:rPr lang="en-GB" sz="3200" b="1" cap="all" spc="-60" dirty="0" err="1">
                <a:solidFill>
                  <a:schemeClr val="bg1"/>
                </a:solidFill>
                <a:latin typeface="+mn-lt"/>
              </a:rPr>
              <a:t>EswatinI</a:t>
            </a:r>
            <a:br>
              <a:rPr lang="en-US" sz="1400" b="1" i="0" u="none" strike="noStrike" dirty="0">
                <a:solidFill>
                  <a:srgbClr val="383838"/>
                </a:solidFill>
                <a:effectLst/>
                <a:latin typeface="Noah Reg"/>
              </a:rPr>
            </a:br>
            <a:endParaRPr lang="en-US" sz="3400" spc="100" dirty="0">
              <a:solidFill>
                <a:schemeClr val="bg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8248D6B2-DE89-4576-98A3-B38B920848E5}"/>
              </a:ext>
            </a:extLst>
          </p:cNvPr>
          <p:cNvSpPr/>
          <p:nvPr/>
        </p:nvSpPr>
        <p:spPr>
          <a:xfrm>
            <a:off x="539524" y="341607"/>
            <a:ext cx="2994837" cy="446566"/>
          </a:xfrm>
          <a:prstGeom prst="roundRect">
            <a:avLst>
              <a:gd name="adj" fmla="val 5000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spc="80">
                <a:solidFill>
                  <a:schemeClr val="bg1"/>
                </a:solidFill>
                <a:latin typeface="Century Gothic" panose="020B0502020202020204" pitchFamily="34" charset="0"/>
              </a:rPr>
              <a:t>ICAP GRAND ROUNDS</a:t>
            </a:r>
          </a:p>
        </p:txBody>
      </p:sp>
      <p:sp>
        <p:nvSpPr>
          <p:cNvPr id="7" name="Rectangle: Rounded Corners 6">
            <a:extLst>
              <a:ext uri="{FF2B5EF4-FFF2-40B4-BE49-F238E27FC236}">
                <a16:creationId xmlns:a16="http://schemas.microsoft.com/office/drawing/2014/main" id="{9E364E1A-06BE-44A8-BA33-4F626F1D6775}"/>
              </a:ext>
            </a:extLst>
          </p:cNvPr>
          <p:cNvSpPr/>
          <p:nvPr/>
        </p:nvSpPr>
        <p:spPr>
          <a:xfrm>
            <a:off x="8084337" y="4017840"/>
            <a:ext cx="2994837" cy="446566"/>
          </a:xfrm>
          <a:prstGeom prst="roundRect">
            <a:avLst>
              <a:gd name="adj" fmla="val 5000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spc="80" dirty="0">
                <a:solidFill>
                  <a:schemeClr val="bg1"/>
                </a:solidFill>
                <a:latin typeface="Century Gothic" panose="020B0502020202020204" pitchFamily="34" charset="0"/>
              </a:rPr>
              <a:t>October 17. 2023</a:t>
            </a:r>
          </a:p>
        </p:txBody>
      </p:sp>
    </p:spTree>
    <p:extLst>
      <p:ext uri="{BB962C8B-B14F-4D97-AF65-F5344CB8AC3E}">
        <p14:creationId xmlns:p14="http://schemas.microsoft.com/office/powerpoint/2010/main" val="3491193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 name="Picture 560" descr="Map&#10;&#10;Description automatically generated">
            <a:extLst>
              <a:ext uri="{FF2B5EF4-FFF2-40B4-BE49-F238E27FC236}">
                <a16:creationId xmlns:a16="http://schemas.microsoft.com/office/drawing/2014/main" id="{E88CB690-3E84-5268-049E-D7C2725DC98E}"/>
              </a:ext>
            </a:extLst>
          </p:cNvPr>
          <p:cNvPicPr>
            <a:picLocks noChangeAspect="1"/>
          </p:cNvPicPr>
          <p:nvPr/>
        </p:nvPicPr>
        <p:blipFill rotWithShape="1">
          <a:blip r:embed="rId3">
            <a:extLst>
              <a:ext uri="{28A0092B-C50C-407E-A947-70E740481C1C}">
                <a14:useLocalDpi xmlns:a14="http://schemas.microsoft.com/office/drawing/2010/main" val="0"/>
              </a:ext>
            </a:extLst>
          </a:blip>
          <a:srcRect t="13296"/>
          <a:stretch/>
        </p:blipFill>
        <p:spPr>
          <a:xfrm>
            <a:off x="115356" y="1226043"/>
            <a:ext cx="9108533" cy="5185971"/>
          </a:xfrm>
          <a:prstGeom prst="rect">
            <a:avLst/>
          </a:prstGeom>
        </p:spPr>
      </p:pic>
      <p:sp>
        <p:nvSpPr>
          <p:cNvPr id="8" name="TextBox 7">
            <a:extLst>
              <a:ext uri="{FF2B5EF4-FFF2-40B4-BE49-F238E27FC236}">
                <a16:creationId xmlns:a16="http://schemas.microsoft.com/office/drawing/2014/main" id="{832C5950-DFBB-C291-16A5-72057C12F770}"/>
              </a:ext>
            </a:extLst>
          </p:cNvPr>
          <p:cNvSpPr txBox="1"/>
          <p:nvPr/>
        </p:nvSpPr>
        <p:spPr>
          <a:xfrm>
            <a:off x="304800" y="6328971"/>
            <a:ext cx="95381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Calibri"/>
                <a:ea typeface="Calibri"/>
                <a:cs typeface="Calibri"/>
                <a:hlinkClick r:id="rId4"/>
              </a:rPr>
              <a:t>https://</a:t>
            </a:r>
            <a:r>
              <a:rPr kumimoji="0" lang="en-US" sz="2400" b="0" i="0" u="none" strike="noStrike" kern="0" cap="none" spc="0" normalizeH="0" baseline="0" noProof="0" err="1">
                <a:ln>
                  <a:noFill/>
                </a:ln>
                <a:solidFill>
                  <a:prstClr val="black"/>
                </a:solidFill>
                <a:effectLst/>
                <a:uLnTx/>
                <a:uFillTx/>
                <a:latin typeface="Calibri"/>
                <a:ea typeface="Calibri"/>
                <a:cs typeface="Calibri"/>
                <a:hlinkClick r:id="rId4"/>
              </a:rPr>
              <a:t>www.togetherforgirls.org</a:t>
            </a:r>
            <a:r>
              <a:rPr kumimoji="0" lang="en-US" sz="2400" b="0" i="0" u="none" strike="noStrike" kern="0" cap="none" spc="0" normalizeH="0" baseline="0" noProof="0">
                <a:ln>
                  <a:noFill/>
                </a:ln>
                <a:solidFill>
                  <a:prstClr val="black"/>
                </a:solidFill>
                <a:effectLst/>
                <a:uLnTx/>
                <a:uFillTx/>
                <a:latin typeface="Calibri"/>
                <a:ea typeface="Calibri"/>
                <a:cs typeface="Calibri"/>
                <a:hlinkClick r:id="rId4"/>
              </a:rPr>
              <a:t>/</a:t>
            </a:r>
            <a:r>
              <a:rPr kumimoji="0" lang="en-US" sz="2400" b="0" i="0" u="none" strike="noStrike" kern="0" cap="none" spc="0" normalizeH="0" baseline="0" noProof="0" err="1">
                <a:ln>
                  <a:noFill/>
                </a:ln>
                <a:solidFill>
                  <a:prstClr val="black"/>
                </a:solidFill>
                <a:effectLst/>
                <a:uLnTx/>
                <a:uFillTx/>
                <a:latin typeface="Calibri"/>
                <a:ea typeface="Calibri"/>
                <a:cs typeface="Calibri"/>
                <a:hlinkClick r:id="rId4"/>
              </a:rPr>
              <a:t>en</a:t>
            </a:r>
            <a:r>
              <a:rPr kumimoji="0" lang="en-US" sz="2400" b="0" i="0" u="none" strike="noStrike" kern="0" cap="none" spc="0" normalizeH="0" baseline="0" noProof="0">
                <a:ln>
                  <a:noFill/>
                </a:ln>
                <a:solidFill>
                  <a:prstClr val="black"/>
                </a:solidFill>
                <a:effectLst/>
                <a:uLnTx/>
                <a:uFillTx/>
                <a:latin typeface="Calibri"/>
                <a:ea typeface="Calibri"/>
                <a:cs typeface="Calibri"/>
                <a:hlinkClick r:id="rId4"/>
              </a:rPr>
              <a:t>/about-the-vacs</a:t>
            </a:r>
            <a:r>
              <a:rPr kumimoji="0" lang="en-US" sz="2400" b="0" i="0" u="none" strike="noStrike" kern="0" cap="none" spc="0" normalizeH="0" baseline="0" noProof="0">
                <a:ln>
                  <a:noFill/>
                </a:ln>
                <a:solidFill>
                  <a:prstClr val="black"/>
                </a:solidFill>
                <a:effectLst/>
                <a:uLnTx/>
                <a:uFillTx/>
                <a:latin typeface="Calibri"/>
                <a:ea typeface="Calibri"/>
                <a:cs typeface="Calibri"/>
              </a:rPr>
              <a:t> </a:t>
            </a:r>
            <a:endParaRPr kumimoji="0" lang="en-US" sz="2400" b="0" i="0" u="none" strike="noStrike" kern="0" cap="none" spc="0" normalizeH="0" baseline="0" noProof="0">
              <a:ln>
                <a:noFill/>
              </a:ln>
              <a:solidFill>
                <a:prstClr val="black"/>
              </a:solidFill>
              <a:effectLst/>
              <a:uLnTx/>
              <a:uFillTx/>
              <a:latin typeface="Calibri"/>
              <a:ea typeface="+mn-ea"/>
              <a:cs typeface="+mn-cs"/>
            </a:endParaRPr>
          </a:p>
        </p:txBody>
      </p:sp>
      <p:pic>
        <p:nvPicPr>
          <p:cNvPr id="3" name="Picture 2" descr="A logo for a company&#10;&#10;Description automatically generated">
            <a:extLst>
              <a:ext uri="{FF2B5EF4-FFF2-40B4-BE49-F238E27FC236}">
                <a16:creationId xmlns:a16="http://schemas.microsoft.com/office/drawing/2014/main" id="{8B077D1A-926B-4FC6-6450-C831ACCEFFA2}"/>
              </a:ext>
            </a:extLst>
          </p:cNvPr>
          <p:cNvPicPr>
            <a:picLocks noChangeAspect="1"/>
          </p:cNvPicPr>
          <p:nvPr/>
        </p:nvPicPr>
        <p:blipFill>
          <a:blip r:embed="rId5"/>
          <a:stretch>
            <a:fillRect/>
          </a:stretch>
        </p:blipFill>
        <p:spPr>
          <a:xfrm>
            <a:off x="8528868" y="4639858"/>
            <a:ext cx="3749074" cy="2011571"/>
          </a:xfrm>
          <a:prstGeom prst="rect">
            <a:avLst/>
          </a:prstGeom>
        </p:spPr>
      </p:pic>
      <p:sp>
        <p:nvSpPr>
          <p:cNvPr id="4" name="Content Placeholder 2">
            <a:extLst>
              <a:ext uri="{FF2B5EF4-FFF2-40B4-BE49-F238E27FC236}">
                <a16:creationId xmlns:a16="http://schemas.microsoft.com/office/drawing/2014/main" id="{922C7A9D-3446-7EC3-E6AA-56AE17453151}"/>
              </a:ext>
            </a:extLst>
          </p:cNvPr>
          <p:cNvSpPr txBox="1">
            <a:spLocks/>
          </p:cNvSpPr>
          <p:nvPr/>
        </p:nvSpPr>
        <p:spPr bwMode="auto">
          <a:xfrm>
            <a:off x="8229599" y="1226043"/>
            <a:ext cx="3749074" cy="372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342891" indent="-342891" algn="l" defTabSz="457189"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1pPr>
            <a:lvl2pPr marL="742932" indent="-285744" algn="l" defTabSz="457189" rtl="0" eaLnBrk="1" fontAlgn="base" hangingPunct="1">
              <a:spcBef>
                <a:spcPct val="20000"/>
              </a:spcBef>
              <a:spcAft>
                <a:spcPct val="0"/>
              </a:spcAft>
              <a:buFont typeface="Arial" charset="0"/>
              <a:buChar char="–"/>
              <a:defRPr sz="2800" kern="1200">
                <a:solidFill>
                  <a:srgbClr val="1F497D"/>
                </a:solidFill>
                <a:latin typeface="Garamond"/>
                <a:ea typeface="ＭＳ Ｐゴシック" pitchFamily="-107" charset="-128"/>
                <a:cs typeface="Garamond"/>
              </a:defRPr>
            </a:lvl2pPr>
            <a:lvl3pPr marL="1142971" indent="-228594" algn="l" defTabSz="457189" rtl="0" eaLnBrk="1" fontAlgn="base" hangingPunct="1">
              <a:spcBef>
                <a:spcPct val="20000"/>
              </a:spcBef>
              <a:spcAft>
                <a:spcPct val="0"/>
              </a:spcAft>
              <a:buFont typeface="Arial" charset="0"/>
              <a:buChar char="•"/>
              <a:defRPr sz="2400" kern="1200">
                <a:solidFill>
                  <a:srgbClr val="1F497D"/>
                </a:solidFill>
                <a:latin typeface="Garamond"/>
                <a:ea typeface="ＭＳ Ｐゴシック" pitchFamily="-107" charset="-128"/>
                <a:cs typeface="Garamond"/>
              </a:defRPr>
            </a:lvl3pPr>
            <a:lvl4pPr marL="1600160"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4pPr>
            <a:lvl5pPr marL="2057349"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342265" marR="0" lvl="0" indent="-342265" algn="l" defTabSz="457189" rtl="0" eaLnBrk="1" fontAlgn="base" latinLnBrk="0" hangingPunct="1">
              <a:lnSpc>
                <a:spcPct val="100000"/>
              </a:lnSpc>
              <a:spcBef>
                <a:spcPct val="20000"/>
              </a:spcBef>
              <a:spcAft>
                <a:spcPct val="0"/>
              </a:spcAft>
              <a:buClrTx/>
              <a:buSzTx/>
              <a:buFont typeface="Arial" charset="0"/>
              <a:buChar char="•"/>
              <a:tabLst/>
              <a:defRPr/>
            </a:pPr>
            <a:r>
              <a:rPr kumimoji="0" lang="en-GB" sz="3200" b="0" i="0" u="none" strike="noStrike" kern="1200" cap="none" spc="0" normalizeH="0" baseline="0" noProof="0" dirty="0">
                <a:ln>
                  <a:noFill/>
                </a:ln>
                <a:solidFill>
                  <a:srgbClr val="1F497D"/>
                </a:solidFill>
                <a:effectLst/>
                <a:uLnTx/>
                <a:uFillTx/>
                <a:latin typeface="Garamond"/>
                <a:ea typeface="ＭＳ Ｐゴシック"/>
              </a:rPr>
              <a:t>First VACS in 2007   in Eswatini (then Swaziland)</a:t>
            </a:r>
            <a:endParaRPr kumimoji="0" lang="en-US" sz="3200" b="0" i="0" u="none" strike="noStrike" kern="1200" cap="none" spc="0" normalizeH="0" baseline="0" noProof="0" dirty="0">
              <a:ln>
                <a:noFill/>
              </a:ln>
              <a:solidFill>
                <a:srgbClr val="1F497D"/>
              </a:solidFill>
              <a:effectLst/>
              <a:uLnTx/>
              <a:uFillTx/>
              <a:latin typeface="Garamond"/>
              <a:ea typeface="ＭＳ Ｐゴシック"/>
            </a:endParaRPr>
          </a:p>
          <a:p>
            <a:pPr marL="342265" marR="0" lvl="0" indent="-342265" algn="l" defTabSz="457189" rtl="0" eaLnBrk="1" fontAlgn="base" latinLnBrk="0" hangingPunct="1">
              <a:lnSpc>
                <a:spcPct val="100000"/>
              </a:lnSpc>
              <a:spcBef>
                <a:spcPct val="20000"/>
              </a:spcBef>
              <a:spcAft>
                <a:spcPct val="0"/>
              </a:spcAft>
              <a:buClrTx/>
              <a:buSzTx/>
              <a:buFont typeface="Arial" charset="0"/>
              <a:buChar char="•"/>
              <a:tabLst/>
              <a:defRPr/>
            </a:pPr>
            <a:r>
              <a:rPr kumimoji="0" lang="en-GB" sz="3200" b="0" i="0" u="none" strike="noStrike" kern="1200" cap="none" spc="0" normalizeH="0" baseline="0" noProof="0" dirty="0">
                <a:ln>
                  <a:noFill/>
                </a:ln>
                <a:solidFill>
                  <a:srgbClr val="1F497D"/>
                </a:solidFill>
                <a:effectLst/>
                <a:uLnTx/>
                <a:uFillTx/>
                <a:latin typeface="Garamond"/>
                <a:ea typeface="ＭＳ Ｐゴシック"/>
              </a:rPr>
              <a:t>~ 28 surveys completed in 25 countries</a:t>
            </a:r>
            <a:endParaRPr kumimoji="0" lang="en-ZA" sz="3200" b="0" i="0" u="none" strike="noStrike" kern="1200" cap="none" spc="0" normalizeH="0" baseline="0" noProof="0" dirty="0">
              <a:ln>
                <a:noFill/>
              </a:ln>
              <a:solidFill>
                <a:srgbClr val="1F497D"/>
              </a:solidFill>
              <a:effectLst/>
              <a:uLnTx/>
              <a:uFillTx/>
              <a:latin typeface="Garamond"/>
              <a:ea typeface="ＭＳ Ｐゴシック"/>
            </a:endParaRPr>
          </a:p>
        </p:txBody>
      </p:sp>
      <p:sp>
        <p:nvSpPr>
          <p:cNvPr id="6" name="Arrow: Up 5">
            <a:extLst>
              <a:ext uri="{FF2B5EF4-FFF2-40B4-BE49-F238E27FC236}">
                <a16:creationId xmlns:a16="http://schemas.microsoft.com/office/drawing/2014/main" id="{3960294B-5D48-51DC-C20C-546BFC54EC6F}"/>
              </a:ext>
            </a:extLst>
          </p:cNvPr>
          <p:cNvSpPr/>
          <p:nvPr/>
        </p:nvSpPr>
        <p:spPr>
          <a:xfrm rot="18270897">
            <a:off x="5487781" y="5036595"/>
            <a:ext cx="309327" cy="597364"/>
          </a:xfrm>
          <a:prstGeom prst="upArrow">
            <a:avLst/>
          </a:prstGeom>
          <a:solidFill>
            <a:srgbClr val="8F16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a:ln w="22225">
                <a:solidFill>
                  <a:srgbClr val="C0504D"/>
                </a:solidFill>
                <a:prstDash val="solid"/>
              </a:ln>
              <a:solidFill>
                <a:srgbClr val="C0504D">
                  <a:lumMod val="40000"/>
                  <a:lumOff val="60000"/>
                </a:srgbClr>
              </a:solidFill>
              <a:effectLst/>
              <a:uLnTx/>
              <a:uFillTx/>
              <a:latin typeface="Calibri"/>
              <a:ea typeface="+mn-ea"/>
              <a:cs typeface="+mn-cs"/>
            </a:endParaRPr>
          </a:p>
        </p:txBody>
      </p:sp>
      <p:sp>
        <p:nvSpPr>
          <p:cNvPr id="9" name="TextBox 8">
            <a:extLst>
              <a:ext uri="{FF2B5EF4-FFF2-40B4-BE49-F238E27FC236}">
                <a16:creationId xmlns:a16="http://schemas.microsoft.com/office/drawing/2014/main" id="{FBF457BE-44AA-D726-6F98-1A5C5E0E3854}"/>
              </a:ext>
            </a:extLst>
          </p:cNvPr>
          <p:cNvSpPr txBox="1"/>
          <p:nvPr/>
        </p:nvSpPr>
        <p:spPr>
          <a:xfrm>
            <a:off x="449563" y="214892"/>
            <a:ext cx="1129287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 </a:t>
            </a:r>
            <a:r>
              <a:rPr kumimoji="0" lang="en-US" sz="3600" b="0" i="0" u="none" strike="noStrike" kern="1200" cap="none" spc="0" normalizeH="0" baseline="0" noProof="0" dirty="0">
                <a:ln>
                  <a:noFill/>
                </a:ln>
                <a:solidFill>
                  <a:prstClr val="white"/>
                </a:solidFill>
                <a:effectLst/>
                <a:uLnTx/>
                <a:uFillTx/>
                <a:latin typeface="Garamond"/>
                <a:ea typeface="ＭＳ Ｐゴシック" pitchFamily="-107" charset="-128"/>
                <a:cs typeface="+mn-cs"/>
              </a:rPr>
              <a:t>Violence Against Children and Youth Surveys </a:t>
            </a:r>
            <a:r>
              <a:rPr kumimoji="0" lang="en-US" sz="3200" b="0" i="0" u="none" strike="noStrike" kern="1200" cap="none" spc="0" normalizeH="0" baseline="0" noProof="0" dirty="0">
                <a:ln>
                  <a:noFill/>
                </a:ln>
                <a:solidFill>
                  <a:prstClr val="white"/>
                </a:solidFill>
                <a:effectLst/>
                <a:uLnTx/>
                <a:uFillTx/>
                <a:latin typeface="Garamond"/>
                <a:ea typeface="ＭＳ Ｐゴシック" pitchFamily="-107" charset="-128"/>
                <a:cs typeface="+mn-cs"/>
              </a:rPr>
              <a:t>(VACS) Globally </a:t>
            </a:r>
            <a:endParaRPr kumimoji="0" lang="en-ZA" sz="4400" b="0" i="0" u="none" strike="noStrike" kern="1200" cap="none" spc="0" normalizeH="0" baseline="0" noProof="0" dirty="0">
              <a:ln>
                <a:noFill/>
              </a:ln>
              <a:solidFill>
                <a:prstClr val="white"/>
              </a:solidFill>
              <a:effectLst/>
              <a:uLnTx/>
              <a:uFillTx/>
              <a:latin typeface="Garamond"/>
              <a:ea typeface="ＭＳ Ｐゴシック" pitchFamily="-107" charset="-128"/>
              <a:cs typeface="+mn-cs"/>
            </a:endParaRPr>
          </a:p>
        </p:txBody>
      </p:sp>
    </p:spTree>
    <p:extLst>
      <p:ext uri="{BB962C8B-B14F-4D97-AF65-F5344CB8AC3E}">
        <p14:creationId xmlns:p14="http://schemas.microsoft.com/office/powerpoint/2010/main" val="369351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EB0B32-C92C-B26D-194A-B7150B1FC435}"/>
              </a:ext>
            </a:extLst>
          </p:cNvPr>
          <p:cNvSpPr>
            <a:spLocks noGrp="1"/>
          </p:cNvSpPr>
          <p:nvPr>
            <p:ph type="title"/>
          </p:nvPr>
        </p:nvSpPr>
        <p:spPr>
          <a:xfrm>
            <a:off x="0" y="255"/>
            <a:ext cx="12192000" cy="1143000"/>
          </a:xfrm>
        </p:spPr>
        <p:txBody>
          <a:bodyPr/>
          <a:lstStyle/>
          <a:p>
            <a:r>
              <a:rPr lang="en-GB" sz="6600" dirty="0"/>
              <a:t>Swaziland/Eswatini VACS 2007</a:t>
            </a:r>
            <a:endParaRPr lang="en-ZA" sz="6600" dirty="0"/>
          </a:p>
        </p:txBody>
      </p:sp>
      <p:sp>
        <p:nvSpPr>
          <p:cNvPr id="7" name="Content Placeholder 6">
            <a:extLst>
              <a:ext uri="{FF2B5EF4-FFF2-40B4-BE49-F238E27FC236}">
                <a16:creationId xmlns:a16="http://schemas.microsoft.com/office/drawing/2014/main" id="{DFE60CE7-DE65-B5B0-8F0D-992E17D59FA2}"/>
              </a:ext>
            </a:extLst>
          </p:cNvPr>
          <p:cNvSpPr>
            <a:spLocks noGrp="1"/>
          </p:cNvSpPr>
          <p:nvPr>
            <p:ph idx="1"/>
          </p:nvPr>
        </p:nvSpPr>
        <p:spPr>
          <a:xfrm>
            <a:off x="152400" y="1662763"/>
            <a:ext cx="11277600" cy="1002535"/>
          </a:xfrm>
        </p:spPr>
        <p:txBody>
          <a:bodyPr/>
          <a:lstStyle/>
          <a:p>
            <a:pPr marL="342265" indent="-342265"/>
            <a:r>
              <a:rPr lang="en-GB" sz="2800"/>
              <a:t>Included 40 randomly</a:t>
            </a:r>
            <a:r>
              <a:rPr lang="en-GB" sz="2800">
                <a:solidFill>
                  <a:srgbClr val="FF0000"/>
                </a:solidFill>
              </a:rPr>
              <a:t> </a:t>
            </a:r>
            <a:r>
              <a:rPr lang="en-GB" sz="2800"/>
              <a:t>selected enumeration areas (EAs), 1,900 households, and 1,244</a:t>
            </a:r>
            <a:r>
              <a:rPr lang="en-GB" sz="2800">
                <a:solidFill>
                  <a:srgbClr val="FF0000"/>
                </a:solidFill>
              </a:rPr>
              <a:t> </a:t>
            </a:r>
            <a:r>
              <a:rPr lang="en-GB" sz="2800"/>
              <a:t>females 13-24 years interviewed </a:t>
            </a:r>
            <a:endParaRPr lang="en-ZA" sz="2800"/>
          </a:p>
        </p:txBody>
      </p:sp>
      <p:sp>
        <p:nvSpPr>
          <p:cNvPr id="5" name="Slide Number Placeholder 4">
            <a:extLst>
              <a:ext uri="{FF2B5EF4-FFF2-40B4-BE49-F238E27FC236}">
                <a16:creationId xmlns:a16="http://schemas.microsoft.com/office/drawing/2014/main" id="{643B0A48-9D16-4936-47BD-0ACA8459E1C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17F13-D66F-48DE-A1EA-03575FB96D0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extBox 7">
            <a:extLst>
              <a:ext uri="{FF2B5EF4-FFF2-40B4-BE49-F238E27FC236}">
                <a16:creationId xmlns:a16="http://schemas.microsoft.com/office/drawing/2014/main" id="{E0A3DFEE-F86A-0116-A863-79515D6E2E62}"/>
              </a:ext>
            </a:extLst>
          </p:cNvPr>
          <p:cNvSpPr txBox="1"/>
          <p:nvPr/>
        </p:nvSpPr>
        <p:spPr>
          <a:xfrm>
            <a:off x="152400" y="6578613"/>
            <a:ext cx="57912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Reza, A., et al., </a:t>
            </a:r>
            <a:r>
              <a:rPr kumimoji="0" lang="en-US" sz="8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Sexual violence and its health consequences for female children in Swaziland: a cluster survey study.</a:t>
            </a:r>
            <a:r>
              <a:rPr kumimoji="0" lang="en-US" sz="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Lancet, 2009. 373.</a:t>
            </a:r>
            <a:endParaRPr kumimoji="0" lang="en-US" sz="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9" name="Table 9">
            <a:extLst>
              <a:ext uri="{FF2B5EF4-FFF2-40B4-BE49-F238E27FC236}">
                <a16:creationId xmlns:a16="http://schemas.microsoft.com/office/drawing/2014/main" id="{8BBFC7D5-42DC-0809-01A4-897CA3A57C1D}"/>
              </a:ext>
            </a:extLst>
          </p:cNvPr>
          <p:cNvGraphicFramePr>
            <a:graphicFrameLocks noGrp="1"/>
          </p:cNvGraphicFramePr>
          <p:nvPr/>
        </p:nvGraphicFramePr>
        <p:xfrm>
          <a:off x="152400" y="3008679"/>
          <a:ext cx="10972800" cy="2734058"/>
        </p:xfrm>
        <a:graphic>
          <a:graphicData uri="http://schemas.openxmlformats.org/drawingml/2006/table">
            <a:tbl>
              <a:tblPr firstRow="1" bandRow="1">
                <a:tableStyleId>{5940675A-B579-460E-94D1-54222C63F5DA}</a:tableStyleId>
              </a:tblPr>
              <a:tblGrid>
                <a:gridCol w="3657600">
                  <a:extLst>
                    <a:ext uri="{9D8B030D-6E8A-4147-A177-3AD203B41FA5}">
                      <a16:colId xmlns:a16="http://schemas.microsoft.com/office/drawing/2014/main" val="4069617967"/>
                    </a:ext>
                  </a:extLst>
                </a:gridCol>
                <a:gridCol w="3657600">
                  <a:extLst>
                    <a:ext uri="{9D8B030D-6E8A-4147-A177-3AD203B41FA5}">
                      <a16:colId xmlns:a16="http://schemas.microsoft.com/office/drawing/2014/main" val="3183176208"/>
                    </a:ext>
                  </a:extLst>
                </a:gridCol>
                <a:gridCol w="3657600">
                  <a:extLst>
                    <a:ext uri="{9D8B030D-6E8A-4147-A177-3AD203B41FA5}">
                      <a16:colId xmlns:a16="http://schemas.microsoft.com/office/drawing/2014/main" val="1809896228"/>
                    </a:ext>
                  </a:extLst>
                </a:gridCol>
              </a:tblGrid>
              <a:tr h="466506">
                <a:tc>
                  <a:txBody>
                    <a:bodyPr/>
                    <a:lstStyle/>
                    <a:p>
                      <a:pPr algn="ctr"/>
                      <a:r>
                        <a:rPr lang="en-GB" sz="2800" b="1"/>
                        <a:t>Physical violence </a:t>
                      </a:r>
                      <a:endParaRPr lang="en-ZA" sz="2800" b="1"/>
                    </a:p>
                  </a:txBody>
                  <a:tcPr/>
                </a:tc>
                <a:tc>
                  <a:txBody>
                    <a:bodyPr/>
                    <a:lstStyle/>
                    <a:p>
                      <a:pPr algn="ctr"/>
                      <a:r>
                        <a:rPr lang="en-GB" sz="2800" b="1"/>
                        <a:t>Emotional violence </a:t>
                      </a:r>
                      <a:endParaRPr lang="en-ZA" sz="2800" b="1"/>
                    </a:p>
                  </a:txBody>
                  <a:tcPr/>
                </a:tc>
                <a:tc>
                  <a:txBody>
                    <a:bodyPr/>
                    <a:lstStyle/>
                    <a:p>
                      <a:pPr algn="ctr"/>
                      <a:r>
                        <a:rPr lang="en-GB" sz="2800" b="1"/>
                        <a:t>Sexual violence </a:t>
                      </a:r>
                      <a:endParaRPr lang="en-ZA" sz="2800" b="1"/>
                    </a:p>
                  </a:txBody>
                  <a:tcPr/>
                </a:tc>
                <a:extLst>
                  <a:ext uri="{0D108BD9-81ED-4DB2-BD59-A6C34878D82A}">
                    <a16:rowId xmlns:a16="http://schemas.microsoft.com/office/drawing/2014/main" val="4259647839"/>
                  </a:ext>
                </a:extLst>
              </a:tr>
              <a:tr h="2215898">
                <a:tc>
                  <a:txBody>
                    <a:bodyPr/>
                    <a:lstStyle/>
                    <a:p>
                      <a:endParaRPr lang="en-GB"/>
                    </a:p>
                    <a:p>
                      <a:endParaRPr lang="en-ZA"/>
                    </a:p>
                    <a:p>
                      <a:endParaRPr lang="en-ZA"/>
                    </a:p>
                    <a:p>
                      <a:endParaRPr lang="en-ZA"/>
                    </a:p>
                    <a:p>
                      <a:endParaRPr lang="en-ZA"/>
                    </a:p>
                    <a:p>
                      <a:endParaRPr lang="en-ZA"/>
                    </a:p>
                  </a:txBody>
                  <a:tcPr/>
                </a:tc>
                <a:tc>
                  <a:txBody>
                    <a:bodyPr/>
                    <a:lstStyle/>
                    <a:p>
                      <a:endParaRPr lang="en-ZA"/>
                    </a:p>
                  </a:txBody>
                  <a:tcPr/>
                </a:tc>
                <a:tc>
                  <a:txBody>
                    <a:bodyPr/>
                    <a:lstStyle/>
                    <a:p>
                      <a:endParaRPr lang="en-ZA"/>
                    </a:p>
                  </a:txBody>
                  <a:tcPr/>
                </a:tc>
                <a:extLst>
                  <a:ext uri="{0D108BD9-81ED-4DB2-BD59-A6C34878D82A}">
                    <a16:rowId xmlns:a16="http://schemas.microsoft.com/office/drawing/2014/main" val="290239460"/>
                  </a:ext>
                </a:extLst>
              </a:tr>
            </a:tbl>
          </a:graphicData>
        </a:graphic>
      </p:graphicFrame>
      <p:sp>
        <p:nvSpPr>
          <p:cNvPr id="10" name="TextBox 9">
            <a:extLst>
              <a:ext uri="{FF2B5EF4-FFF2-40B4-BE49-F238E27FC236}">
                <a16:creationId xmlns:a16="http://schemas.microsoft.com/office/drawing/2014/main" id="{13AD461E-41B4-1A54-1FD2-2AF19AA78C5A}"/>
              </a:ext>
            </a:extLst>
          </p:cNvPr>
          <p:cNvSpPr txBox="1"/>
          <p:nvPr/>
        </p:nvSpPr>
        <p:spPr>
          <a:xfrm>
            <a:off x="-315006" y="5807684"/>
            <a:ext cx="12192000" cy="707886"/>
          </a:xfrm>
          <a:prstGeom prst="rect">
            <a:avLst/>
          </a:prstGeom>
          <a:noFill/>
        </p:spPr>
        <p:txBody>
          <a:bodyPr wrap="square" rtlCol="0">
            <a:spAutoFit/>
          </a:bodyPr>
          <a:lstStyle/>
          <a:p>
            <a:pPr marL="457188" marR="0" lvl="1" indent="0" algn="l" defTabSz="457189" rtl="0" eaLnBrk="1" fontAlgn="base" latinLnBrk="0" hangingPunct="1">
              <a:lnSpc>
                <a:spcPct val="100000"/>
              </a:lnSpc>
              <a:spcBef>
                <a:spcPct val="20000"/>
              </a:spcBef>
              <a:spcAft>
                <a:spcPct val="0"/>
              </a:spcAft>
              <a:buClrTx/>
              <a:buSzTx/>
              <a:buFontTx/>
              <a:buNone/>
              <a:tabLst/>
              <a:defRPr/>
            </a:pPr>
            <a:r>
              <a:rPr kumimoji="0" lang="en-US" sz="2000" b="0" i="1" u="none" strike="noStrike" kern="1200" cap="none" spc="0" normalizeH="0" baseline="0" noProof="0">
                <a:ln>
                  <a:noFill/>
                </a:ln>
                <a:solidFill>
                  <a:srgbClr val="4F81BD">
                    <a:lumMod val="50000"/>
                  </a:srgbClr>
                </a:solidFill>
                <a:effectLst/>
                <a:uLnTx/>
                <a:uFillTx/>
                <a:latin typeface="Calibri"/>
                <a:ea typeface="+mn-ea"/>
                <a:cs typeface="+mn-cs"/>
              </a:rPr>
              <a:t>More than 50% of all incidents of child sexual violence were not reported to anyone, only 1 out of 5 cases sought help from available services.  This sparked multi-stakeholder interventions to address violence against children </a:t>
            </a:r>
            <a:endParaRPr kumimoji="0" lang="en-ZA"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descr="A circle with numbers and a number on it&#10;&#10;Description automatically generated">
            <a:extLst>
              <a:ext uri="{FF2B5EF4-FFF2-40B4-BE49-F238E27FC236}">
                <a16:creationId xmlns:a16="http://schemas.microsoft.com/office/drawing/2014/main" id="{82AE1650-6139-26A8-0D40-9C3488A70B65}"/>
              </a:ext>
            </a:extLst>
          </p:cNvPr>
          <p:cNvPicPr>
            <a:picLocks noChangeAspect="1"/>
          </p:cNvPicPr>
          <p:nvPr/>
        </p:nvPicPr>
        <p:blipFill>
          <a:blip r:embed="rId3"/>
          <a:stretch>
            <a:fillRect/>
          </a:stretch>
        </p:blipFill>
        <p:spPr>
          <a:xfrm>
            <a:off x="1066800" y="3734878"/>
            <a:ext cx="1828800" cy="1866900"/>
          </a:xfrm>
          <a:prstGeom prst="rect">
            <a:avLst/>
          </a:prstGeom>
        </p:spPr>
      </p:pic>
      <p:pic>
        <p:nvPicPr>
          <p:cNvPr id="14" name="Picture 13" descr="A pie chart with numbers and a number on it&#10;&#10;Description automatically generated">
            <a:extLst>
              <a:ext uri="{FF2B5EF4-FFF2-40B4-BE49-F238E27FC236}">
                <a16:creationId xmlns:a16="http://schemas.microsoft.com/office/drawing/2014/main" id="{9560AE7D-F813-A08F-8F83-697B80630D40}"/>
              </a:ext>
            </a:extLst>
          </p:cNvPr>
          <p:cNvPicPr>
            <a:picLocks noChangeAspect="1"/>
          </p:cNvPicPr>
          <p:nvPr/>
        </p:nvPicPr>
        <p:blipFill>
          <a:blip r:embed="rId4"/>
          <a:stretch>
            <a:fillRect/>
          </a:stretch>
        </p:blipFill>
        <p:spPr>
          <a:xfrm>
            <a:off x="4567237" y="3571620"/>
            <a:ext cx="2143125" cy="2143125"/>
          </a:xfrm>
          <a:prstGeom prst="rect">
            <a:avLst/>
          </a:prstGeom>
        </p:spPr>
      </p:pic>
      <p:pic>
        <p:nvPicPr>
          <p:cNvPr id="16" name="Picture 15" descr="A circular diagram with numbers and a percentage&#10;&#10;Description automatically generated">
            <a:extLst>
              <a:ext uri="{FF2B5EF4-FFF2-40B4-BE49-F238E27FC236}">
                <a16:creationId xmlns:a16="http://schemas.microsoft.com/office/drawing/2014/main" id="{2EEDCC38-BF92-B7D5-4CAD-A021BEB71825}"/>
              </a:ext>
            </a:extLst>
          </p:cNvPr>
          <p:cNvPicPr>
            <a:picLocks noChangeAspect="1"/>
          </p:cNvPicPr>
          <p:nvPr/>
        </p:nvPicPr>
        <p:blipFill>
          <a:blip r:embed="rId5"/>
          <a:stretch>
            <a:fillRect/>
          </a:stretch>
        </p:blipFill>
        <p:spPr>
          <a:xfrm>
            <a:off x="8534400" y="3818789"/>
            <a:ext cx="1699078" cy="1699078"/>
          </a:xfrm>
          <a:prstGeom prst="rect">
            <a:avLst/>
          </a:prstGeom>
        </p:spPr>
      </p:pic>
    </p:spTree>
    <p:extLst>
      <p:ext uri="{BB962C8B-B14F-4D97-AF65-F5344CB8AC3E}">
        <p14:creationId xmlns:p14="http://schemas.microsoft.com/office/powerpoint/2010/main" val="4260749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287267-68BB-1668-9DEA-04F1F499BC39}"/>
              </a:ext>
            </a:extLst>
          </p:cNvPr>
          <p:cNvSpPr>
            <a:spLocks noGrp="1"/>
          </p:cNvSpPr>
          <p:nvPr>
            <p:ph type="title"/>
          </p:nvPr>
        </p:nvSpPr>
        <p:spPr>
          <a:xfrm>
            <a:off x="0" y="136524"/>
            <a:ext cx="12192000" cy="1463682"/>
          </a:xfrm>
        </p:spPr>
        <p:txBody>
          <a:bodyPr/>
          <a:lstStyle/>
          <a:p>
            <a:r>
              <a:rPr lang="en-GB">
                <a:ea typeface="ＭＳ Ｐゴシック"/>
              </a:rPr>
              <a:t>Eswatini Implemented Multi-stakeholder Interventions to Address Violence against Children </a:t>
            </a:r>
            <a:endParaRPr lang="en-ZA"/>
          </a:p>
        </p:txBody>
      </p:sp>
      <p:sp>
        <p:nvSpPr>
          <p:cNvPr id="5" name="Slide Number Placeholder 4">
            <a:extLst>
              <a:ext uri="{FF2B5EF4-FFF2-40B4-BE49-F238E27FC236}">
                <a16:creationId xmlns:a16="http://schemas.microsoft.com/office/drawing/2014/main" id="{642780A1-B563-A5F6-5DF5-34F544F9631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ABBCA-EEB9-4909-AB36-4546095AE38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15" name="Content Placeholder 6">
            <a:extLst>
              <a:ext uri="{FF2B5EF4-FFF2-40B4-BE49-F238E27FC236}">
                <a16:creationId xmlns:a16="http://schemas.microsoft.com/office/drawing/2014/main" id="{71E53C09-801B-DD46-D375-C3E77D381EA9}"/>
              </a:ext>
            </a:extLst>
          </p:cNvPr>
          <p:cNvGraphicFramePr>
            <a:graphicFrameLocks noGrp="1"/>
          </p:cNvGraphicFramePr>
          <p:nvPr>
            <p:ph sz="half" idx="1"/>
          </p:nvPr>
        </p:nvGraphicFramePr>
        <p:xfrm>
          <a:off x="457200" y="1874837"/>
          <a:ext cx="5384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4CC3D910-3538-4B5D-68C6-6D21BADFA11E}"/>
              </a:ext>
            </a:extLst>
          </p:cNvPr>
          <p:cNvGraphicFramePr/>
          <p:nvPr/>
        </p:nvGraphicFramePr>
        <p:xfrm>
          <a:off x="6197602" y="1828800"/>
          <a:ext cx="5841998" cy="457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076687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AF1D-B2A4-CBC1-62F6-0DD92D7D7789}"/>
              </a:ext>
            </a:extLst>
          </p:cNvPr>
          <p:cNvSpPr>
            <a:spLocks noGrp="1"/>
          </p:cNvSpPr>
          <p:nvPr>
            <p:ph type="title"/>
          </p:nvPr>
        </p:nvSpPr>
        <p:spPr>
          <a:xfrm>
            <a:off x="0" y="0"/>
            <a:ext cx="12192000" cy="1143000"/>
          </a:xfrm>
        </p:spPr>
        <p:txBody>
          <a:bodyPr/>
          <a:lstStyle/>
          <a:p>
            <a:r>
              <a:rPr lang="en-GB" sz="6600"/>
              <a:t>Eswatini VACS 2022</a:t>
            </a:r>
            <a:endParaRPr lang="en-ZA" sz="6600"/>
          </a:p>
        </p:txBody>
      </p:sp>
      <p:sp>
        <p:nvSpPr>
          <p:cNvPr id="5" name="Slide Number Placeholder 4">
            <a:extLst>
              <a:ext uri="{FF2B5EF4-FFF2-40B4-BE49-F238E27FC236}">
                <a16:creationId xmlns:a16="http://schemas.microsoft.com/office/drawing/2014/main" id="{69708B76-A8B3-3D11-DD12-D68FD4B5DD6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17F13-D66F-48DE-A1EA-03575FB96D0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ext Placeholder 7">
            <a:extLst>
              <a:ext uri="{FF2B5EF4-FFF2-40B4-BE49-F238E27FC236}">
                <a16:creationId xmlns:a16="http://schemas.microsoft.com/office/drawing/2014/main" id="{83C73C47-2C8A-978E-3E74-35F8A8F9B1CD}"/>
              </a:ext>
            </a:extLst>
          </p:cNvPr>
          <p:cNvSpPr txBox="1">
            <a:spLocks/>
          </p:cNvSpPr>
          <p:nvPr/>
        </p:nvSpPr>
        <p:spPr>
          <a:xfrm>
            <a:off x="7352505" y="1435769"/>
            <a:ext cx="3278188" cy="362364"/>
          </a:xfrm>
          <a:prstGeom prst="rect">
            <a:avLst/>
          </a:prstGeom>
        </p:spPr>
        <p:txBody>
          <a:bodyPr wrap="square" lIns="0" tIns="0" rIns="0" bIns="0" anchor="b">
            <a:normAutofit fontScale="92500" lnSpcReduction="10000"/>
          </a:bodyPr>
          <a:lstStyle>
            <a:lvl1pPr marL="0" indent="0">
              <a:buNone/>
              <a:defRPr sz="2800" b="1" i="0">
                <a:solidFill>
                  <a:srgbClr val="093552"/>
                </a:solidFill>
                <a:latin typeface="Arial" panose="020B0604020202020204" pitchFamily="34" charset="0"/>
                <a:ea typeface="+mn-ea"/>
                <a:cs typeface="Arial" panose="020B0604020202020204" pitchFamily="34" charset="0"/>
              </a:defRPr>
            </a:lvl1pPr>
            <a:lvl2pPr marL="457200" indent="0">
              <a:buNone/>
              <a:defRPr sz="2000" b="1">
                <a:latin typeface="+mn-lt"/>
                <a:ea typeface="+mn-ea"/>
                <a:cs typeface="+mn-cs"/>
              </a:defRPr>
            </a:lvl2pPr>
            <a:lvl3pPr marL="914400" indent="0">
              <a:buNone/>
              <a:defRPr sz="1800" b="1">
                <a:latin typeface="+mn-lt"/>
                <a:ea typeface="+mn-ea"/>
                <a:cs typeface="+mn-cs"/>
              </a:defRPr>
            </a:lvl3pPr>
            <a:lvl4pPr marL="1371600" indent="0">
              <a:buNone/>
              <a:defRPr sz="1600" b="1">
                <a:latin typeface="+mn-lt"/>
                <a:ea typeface="+mn-ea"/>
                <a:cs typeface="+mn-cs"/>
              </a:defRPr>
            </a:lvl4pPr>
            <a:lvl5pPr marL="1828800" indent="0">
              <a:buNone/>
              <a:defRPr sz="1600" b="1">
                <a:latin typeface="+mn-lt"/>
                <a:ea typeface="+mn-ea"/>
                <a:cs typeface="+mn-cs"/>
              </a:defRPr>
            </a:lvl5pPr>
            <a:lvl6pPr marL="2286000" indent="0">
              <a:buNone/>
              <a:defRPr sz="1600" b="1">
                <a:latin typeface="+mn-lt"/>
                <a:ea typeface="+mn-ea"/>
                <a:cs typeface="+mn-cs"/>
              </a:defRPr>
            </a:lvl6pPr>
            <a:lvl7pPr marL="2743200" indent="0">
              <a:buNone/>
              <a:defRPr sz="1600" b="1">
                <a:latin typeface="+mn-lt"/>
                <a:ea typeface="+mn-ea"/>
                <a:cs typeface="+mn-cs"/>
              </a:defRPr>
            </a:lvl7pPr>
            <a:lvl8pPr marL="3200400" indent="0">
              <a:buNone/>
              <a:defRPr sz="1600" b="1">
                <a:latin typeface="+mn-lt"/>
                <a:ea typeface="+mn-ea"/>
                <a:cs typeface="+mn-cs"/>
              </a:defRPr>
            </a:lvl8pPr>
            <a:lvl9pPr marL="3657600" indent="0">
              <a:buNone/>
              <a:defRPr sz="1600" b="1">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093552"/>
                </a:solidFill>
                <a:effectLst/>
                <a:uLnTx/>
                <a:uFillTx/>
                <a:latin typeface="Calibri"/>
                <a:ea typeface="+mn-ea"/>
                <a:cs typeface="Arial" panose="020B0604020202020204" pitchFamily="34" charset="0"/>
              </a:rPr>
              <a:t>Survey Objectives</a:t>
            </a:r>
            <a:endParaRPr kumimoji="0" lang="en-ZA" sz="2800" b="1" i="0" u="none" strike="noStrike" kern="0" cap="none" spc="0" normalizeH="0" baseline="0" noProof="0">
              <a:ln>
                <a:noFill/>
              </a:ln>
              <a:solidFill>
                <a:srgbClr val="093552"/>
              </a:solidFill>
              <a:effectLst/>
              <a:uLnTx/>
              <a:uFillTx/>
              <a:latin typeface="Calibri"/>
              <a:ea typeface="+mn-ea"/>
              <a:cs typeface="Arial" panose="020B0604020202020204" pitchFamily="34" charset="0"/>
            </a:endParaRPr>
          </a:p>
        </p:txBody>
      </p:sp>
      <p:graphicFrame>
        <p:nvGraphicFramePr>
          <p:cNvPr id="7" name="Content Placeholder 2">
            <a:extLst>
              <a:ext uri="{FF2B5EF4-FFF2-40B4-BE49-F238E27FC236}">
                <a16:creationId xmlns:a16="http://schemas.microsoft.com/office/drawing/2014/main" id="{81CF32AB-AE1F-4F91-3D8D-4CD3D5D0E823}"/>
              </a:ext>
            </a:extLst>
          </p:cNvPr>
          <p:cNvGraphicFramePr>
            <a:graphicFrameLocks/>
          </p:cNvGraphicFramePr>
          <p:nvPr/>
        </p:nvGraphicFramePr>
        <p:xfrm>
          <a:off x="5894386" y="1894688"/>
          <a:ext cx="6194425" cy="4811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2">
            <a:extLst>
              <a:ext uri="{FF2B5EF4-FFF2-40B4-BE49-F238E27FC236}">
                <a16:creationId xmlns:a16="http://schemas.microsoft.com/office/drawing/2014/main" id="{5ECFA0AC-543F-2AAE-5485-D39A1D2595EF}"/>
              </a:ext>
            </a:extLst>
          </p:cNvPr>
          <p:cNvSpPr txBox="1">
            <a:spLocks/>
          </p:cNvSpPr>
          <p:nvPr/>
        </p:nvSpPr>
        <p:spPr bwMode="auto">
          <a:xfrm>
            <a:off x="152400" y="1600201"/>
            <a:ext cx="5257799" cy="493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fontScale="92500"/>
          </a:bodyPr>
          <a:lstStyle>
            <a:lvl1pPr marL="342891" indent="-342891" algn="l" defTabSz="457189"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1pPr>
            <a:lvl2pPr marL="742932" indent="-285744" algn="l" defTabSz="457189" rtl="0" eaLnBrk="1" fontAlgn="base" hangingPunct="1">
              <a:spcBef>
                <a:spcPct val="20000"/>
              </a:spcBef>
              <a:spcAft>
                <a:spcPct val="0"/>
              </a:spcAft>
              <a:buFont typeface="Arial" charset="0"/>
              <a:buChar char="–"/>
              <a:defRPr sz="2800" kern="1200">
                <a:solidFill>
                  <a:srgbClr val="1F497D"/>
                </a:solidFill>
                <a:latin typeface="Garamond"/>
                <a:ea typeface="ＭＳ Ｐゴシック" pitchFamily="-107" charset="-128"/>
                <a:cs typeface="Garamond"/>
              </a:defRPr>
            </a:lvl2pPr>
            <a:lvl3pPr marL="1142971" indent="-228594" algn="l" defTabSz="457189" rtl="0" eaLnBrk="1" fontAlgn="base" hangingPunct="1">
              <a:spcBef>
                <a:spcPct val="20000"/>
              </a:spcBef>
              <a:spcAft>
                <a:spcPct val="0"/>
              </a:spcAft>
              <a:buFont typeface="Arial" charset="0"/>
              <a:buChar char="•"/>
              <a:defRPr sz="2400" kern="1200">
                <a:solidFill>
                  <a:srgbClr val="1F497D"/>
                </a:solidFill>
                <a:latin typeface="Garamond"/>
                <a:ea typeface="ＭＳ Ｐゴシック" pitchFamily="-107" charset="-128"/>
                <a:cs typeface="Garamond"/>
              </a:defRPr>
            </a:lvl3pPr>
            <a:lvl4pPr marL="1600160"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4pPr>
            <a:lvl5pPr marL="2057349"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342891" marR="0" lvl="0" indent="-342891" algn="l" defTabSz="457189" rtl="0" eaLnBrk="1" fontAlgn="base" latinLnBrk="0" hangingPunct="1">
              <a:lnSpc>
                <a:spcPct val="100000"/>
              </a:lnSpc>
              <a:spcBef>
                <a:spcPct val="20000"/>
              </a:spcBef>
              <a:spcAft>
                <a:spcPct val="0"/>
              </a:spcAft>
              <a:buClrTx/>
              <a:buSzTx/>
              <a:buFont typeface="Arial" charset="0"/>
              <a:buChar char="•"/>
              <a:tabLst/>
              <a:defRPr/>
            </a:pPr>
            <a:r>
              <a:rPr kumimoji="0" lang="en-ZA" sz="3200" b="0" i="0" u="none" strike="noStrike" kern="1200" cap="none" spc="0" normalizeH="0" baseline="0" noProof="0">
                <a:ln>
                  <a:noFill/>
                </a:ln>
                <a:solidFill>
                  <a:srgbClr val="1F497D"/>
                </a:solidFill>
                <a:effectLst/>
                <a:uLnTx/>
                <a:uFillTx/>
                <a:latin typeface="Garamond"/>
                <a:ea typeface="ＭＳ Ｐゴシック" pitchFamily="-107" charset="-128"/>
              </a:rPr>
              <a:t>Led by Eswatini Government</a:t>
            </a:r>
          </a:p>
          <a:p>
            <a:pPr marL="742932" marR="0" lvl="1" indent="-285744" algn="l" defTabSz="457189" rtl="0" eaLnBrk="1" fontAlgn="base" latinLnBrk="0" hangingPunct="1">
              <a:lnSpc>
                <a:spcPct val="100000"/>
              </a:lnSpc>
              <a:spcBef>
                <a:spcPct val="20000"/>
              </a:spcBef>
              <a:spcAft>
                <a:spcPct val="0"/>
              </a:spcAft>
              <a:buClrTx/>
              <a:buSzTx/>
              <a:buFont typeface="Arial" charset="0"/>
              <a:buChar char="–"/>
              <a:tabLst/>
              <a:defRPr/>
            </a:pPr>
            <a:r>
              <a:rPr kumimoji="0" lang="en-ZA" sz="2800" b="0" i="0" u="none" strike="noStrike" kern="1200" cap="none" spc="0" normalizeH="0" baseline="0" noProof="0">
                <a:ln>
                  <a:noFill/>
                </a:ln>
                <a:solidFill>
                  <a:srgbClr val="1F497D"/>
                </a:solidFill>
                <a:effectLst/>
                <a:uLnTx/>
                <a:uFillTx/>
                <a:latin typeface="Garamond"/>
                <a:ea typeface="ＭＳ Ｐゴシック" pitchFamily="-107" charset="-128"/>
              </a:rPr>
              <a:t>DPMO, Ministry of Health, Central Statistical Office  </a:t>
            </a:r>
          </a:p>
          <a:p>
            <a:pPr marL="342891" marR="0" lvl="0" indent="-342891" algn="l" defTabSz="457189" rtl="0" eaLnBrk="1" fontAlgn="base" latinLnBrk="0" hangingPunct="1">
              <a:lnSpc>
                <a:spcPct val="100000"/>
              </a:lnSpc>
              <a:spcBef>
                <a:spcPct val="20000"/>
              </a:spcBef>
              <a:spcAft>
                <a:spcPct val="0"/>
              </a:spcAft>
              <a:buClrTx/>
              <a:buSzTx/>
              <a:buFont typeface="Arial" charset="0"/>
              <a:buChar char="•"/>
              <a:tabLst/>
              <a:defRPr/>
            </a:pPr>
            <a:r>
              <a:rPr kumimoji="0" lang="en-ZA" sz="3200" b="0" i="0" u="none" strike="noStrike" kern="1200" cap="none" spc="0" normalizeH="0" baseline="0" noProof="0">
                <a:ln>
                  <a:noFill/>
                </a:ln>
                <a:solidFill>
                  <a:srgbClr val="1F497D"/>
                </a:solidFill>
                <a:effectLst/>
                <a:uLnTx/>
                <a:uFillTx/>
                <a:latin typeface="Garamond"/>
                <a:ea typeface="ＭＳ Ｐゴシック" pitchFamily="-107" charset="-128"/>
              </a:rPr>
              <a:t>Collaboration with CDC/DVP</a:t>
            </a:r>
          </a:p>
          <a:p>
            <a:pPr marL="342891" marR="0" lvl="0" indent="-342891" algn="l" defTabSz="457189" rtl="0" eaLnBrk="1" fontAlgn="base" latinLnBrk="0" hangingPunct="1">
              <a:lnSpc>
                <a:spcPct val="100000"/>
              </a:lnSpc>
              <a:spcBef>
                <a:spcPct val="20000"/>
              </a:spcBef>
              <a:spcAft>
                <a:spcPct val="0"/>
              </a:spcAft>
              <a:buClrTx/>
              <a:buSzTx/>
              <a:buFont typeface="Arial" charset="0"/>
              <a:buChar char="•"/>
              <a:tabLst/>
              <a:defRPr/>
            </a:pPr>
            <a:r>
              <a:rPr kumimoji="0" lang="en-ZA" sz="3200" b="0" i="0" u="none" strike="noStrike" kern="1200" cap="none" spc="0" normalizeH="0" baseline="0" noProof="0">
                <a:ln>
                  <a:noFill/>
                </a:ln>
                <a:solidFill>
                  <a:srgbClr val="1F497D"/>
                </a:solidFill>
                <a:effectLst/>
                <a:uLnTx/>
                <a:uFillTx/>
                <a:latin typeface="Garamond"/>
                <a:ea typeface="ＭＳ Ｐゴシック" pitchFamily="-107" charset="-128"/>
              </a:rPr>
              <a:t>Technical partnership with ICAP at Columbia University) </a:t>
            </a:r>
          </a:p>
          <a:p>
            <a:pPr marL="342891" marR="0" lvl="0" indent="-342891" algn="l" defTabSz="457189" rtl="0" eaLnBrk="1" fontAlgn="base" latinLnBrk="0" hangingPunct="1">
              <a:lnSpc>
                <a:spcPct val="100000"/>
              </a:lnSpc>
              <a:spcBef>
                <a:spcPct val="20000"/>
              </a:spcBef>
              <a:spcAft>
                <a:spcPct val="0"/>
              </a:spcAft>
              <a:buClrTx/>
              <a:buSzTx/>
              <a:buFont typeface="Arial" charset="0"/>
              <a:buChar char="•"/>
              <a:tabLst/>
              <a:defRPr/>
            </a:pPr>
            <a:r>
              <a:rPr kumimoji="0" lang="en-ZA" sz="3200" b="0" i="0" u="none" strike="noStrike" kern="1200" cap="none" spc="0" normalizeH="0" baseline="0" noProof="0">
                <a:ln>
                  <a:noFill/>
                </a:ln>
                <a:solidFill>
                  <a:srgbClr val="1F497D"/>
                </a:solidFill>
                <a:effectLst/>
                <a:uLnTx/>
                <a:uFillTx/>
                <a:latin typeface="Garamond"/>
                <a:ea typeface="ＭＳ Ｐゴシック" pitchFamily="-107" charset="-128"/>
              </a:rPr>
              <a:t>Collaboration with key stakeholders</a:t>
            </a:r>
          </a:p>
          <a:p>
            <a:pPr marL="742932" marR="0" lvl="1" indent="-285744" algn="l" defTabSz="457189" rtl="0" eaLnBrk="1" fontAlgn="base" latinLnBrk="0" hangingPunct="1">
              <a:lnSpc>
                <a:spcPct val="100000"/>
              </a:lnSpc>
              <a:spcBef>
                <a:spcPct val="20000"/>
              </a:spcBef>
              <a:spcAft>
                <a:spcPct val="0"/>
              </a:spcAft>
              <a:buClrTx/>
              <a:buSzTx/>
              <a:buFont typeface="Arial" charset="0"/>
              <a:buChar char="–"/>
              <a:tabLst/>
              <a:defRPr/>
            </a:pPr>
            <a:r>
              <a:rPr kumimoji="0" lang="en-ZA" sz="2800" b="0" i="0" u="none" strike="noStrike" kern="1200" cap="none" spc="0" normalizeH="0" baseline="0" noProof="0">
                <a:ln>
                  <a:noFill/>
                </a:ln>
                <a:solidFill>
                  <a:srgbClr val="1F497D"/>
                </a:solidFill>
                <a:effectLst/>
                <a:uLnTx/>
                <a:uFillTx/>
                <a:latin typeface="Garamond"/>
                <a:ea typeface="ＭＳ Ｐゴシック" pitchFamily="-107" charset="-128"/>
              </a:rPr>
              <a:t>UN agencies </a:t>
            </a:r>
          </a:p>
          <a:p>
            <a:pPr marL="742932" marR="0" lvl="1" indent="-285744" algn="l" defTabSz="457189" rtl="0" eaLnBrk="1" fontAlgn="base" latinLnBrk="0" hangingPunct="1">
              <a:lnSpc>
                <a:spcPct val="100000"/>
              </a:lnSpc>
              <a:spcBef>
                <a:spcPct val="20000"/>
              </a:spcBef>
              <a:spcAft>
                <a:spcPct val="0"/>
              </a:spcAft>
              <a:buClrTx/>
              <a:buSzTx/>
              <a:buFont typeface="Arial" charset="0"/>
              <a:buChar char="–"/>
              <a:tabLst/>
              <a:defRPr/>
            </a:pPr>
            <a:r>
              <a:rPr kumimoji="0" lang="en-ZA" sz="2800" b="0" i="0" u="none" strike="noStrike" kern="1200" cap="none" spc="0" normalizeH="0" baseline="0" noProof="0">
                <a:ln>
                  <a:noFill/>
                </a:ln>
                <a:solidFill>
                  <a:srgbClr val="1F497D"/>
                </a:solidFill>
                <a:effectLst/>
                <a:uLnTx/>
                <a:uFillTx/>
                <a:latin typeface="Garamond"/>
                <a:ea typeface="ＭＳ Ｐゴシック" pitchFamily="-107" charset="-128"/>
              </a:rPr>
              <a:t>Implementing partners  </a:t>
            </a:r>
          </a:p>
        </p:txBody>
      </p:sp>
    </p:spTree>
    <p:extLst>
      <p:ext uri="{BB962C8B-B14F-4D97-AF65-F5344CB8AC3E}">
        <p14:creationId xmlns:p14="http://schemas.microsoft.com/office/powerpoint/2010/main" val="43052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p:bldAsOne/>
      </p:bldGraphic>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4D034E-3602-2FEA-597B-D7CC7F313140}"/>
              </a:ext>
            </a:extLst>
          </p:cNvPr>
          <p:cNvSpPr>
            <a:spLocks noGrp="1"/>
          </p:cNvSpPr>
          <p:nvPr>
            <p:ph type="title"/>
          </p:nvPr>
        </p:nvSpPr>
        <p:spPr/>
        <p:txBody>
          <a:bodyPr>
            <a:noAutofit/>
          </a:bodyPr>
          <a:lstStyle/>
          <a:p>
            <a:pPr defTabSz="457189" fontAlgn="base">
              <a:spcAft>
                <a:spcPct val="0"/>
              </a:spcAft>
            </a:pPr>
            <a:r>
              <a:rPr lang="en-GB" sz="6000">
                <a:latin typeface="Garamond"/>
                <a:ea typeface="ＭＳ Ｐゴシック"/>
                <a:cs typeface="Arial"/>
              </a:rPr>
              <a:t>Eswatini VACS 2022 Methodology</a:t>
            </a:r>
          </a:p>
        </p:txBody>
      </p:sp>
      <p:sp>
        <p:nvSpPr>
          <p:cNvPr id="4" name="Slide Number Placeholder 3">
            <a:extLst>
              <a:ext uri="{FF2B5EF4-FFF2-40B4-BE49-F238E27FC236}">
                <a16:creationId xmlns:a16="http://schemas.microsoft.com/office/drawing/2014/main" id="{C42DE529-3E2B-6FF7-3230-FAEBE086E0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ABBCA-EEB9-4909-AB36-4546095AE3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Content Placeholder 3">
            <a:extLst>
              <a:ext uri="{FF2B5EF4-FFF2-40B4-BE49-F238E27FC236}">
                <a16:creationId xmlns:a16="http://schemas.microsoft.com/office/drawing/2014/main" id="{AB924579-81D8-26A0-742F-7AC0198D8B9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bwMode="auto">
          <a:xfrm>
            <a:off x="2595785" y="1867099"/>
            <a:ext cx="2887918" cy="331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8" descr="http://anthonysplayhouse.com/stick_figure.gif">
            <a:extLst>
              <a:ext uri="{FF2B5EF4-FFF2-40B4-BE49-F238E27FC236}">
                <a16:creationId xmlns:a16="http://schemas.microsoft.com/office/drawing/2014/main" id="{B6E6BCC9-38B1-84DA-9738-9DE64D704220}"/>
              </a:ext>
            </a:extLst>
          </p:cNvPr>
          <p:cNvPicPr>
            <a:picLocks noChangeAspect="1" noChangeArrowheads="1"/>
          </p:cNvPicPr>
          <p:nvPr/>
        </p:nvPicPr>
        <p:blipFill>
          <a:blip r:embed="rId5" cstate="print"/>
          <a:srcRect/>
          <a:stretch>
            <a:fillRect/>
          </a:stretch>
        </p:blipFill>
        <p:spPr bwMode="auto">
          <a:xfrm>
            <a:off x="10797377" y="4514907"/>
            <a:ext cx="762000" cy="918057"/>
          </a:xfrm>
          <a:prstGeom prst="rect">
            <a:avLst/>
          </a:prstGeom>
          <a:noFill/>
        </p:spPr>
      </p:pic>
      <p:pic>
        <p:nvPicPr>
          <p:cNvPr id="44" name="Picture 8" descr="http://anthonysplayhouse.com/stick_figure.gif">
            <a:extLst>
              <a:ext uri="{FF2B5EF4-FFF2-40B4-BE49-F238E27FC236}">
                <a16:creationId xmlns:a16="http://schemas.microsoft.com/office/drawing/2014/main" id="{31392B5B-EEFF-DD12-F143-3D100DE7BB75}"/>
              </a:ext>
            </a:extLst>
          </p:cNvPr>
          <p:cNvPicPr>
            <a:picLocks noChangeAspect="1" noChangeArrowheads="1"/>
          </p:cNvPicPr>
          <p:nvPr/>
        </p:nvPicPr>
        <p:blipFill>
          <a:blip r:embed="rId5" cstate="print"/>
          <a:srcRect/>
          <a:stretch>
            <a:fillRect/>
          </a:stretch>
        </p:blipFill>
        <p:spPr bwMode="auto">
          <a:xfrm>
            <a:off x="10019792" y="4484049"/>
            <a:ext cx="762000" cy="918057"/>
          </a:xfrm>
          <a:prstGeom prst="rect">
            <a:avLst/>
          </a:prstGeom>
          <a:noFill/>
        </p:spPr>
      </p:pic>
      <p:pic>
        <p:nvPicPr>
          <p:cNvPr id="45" name="Picture 2" descr="http://thumb7.shutterstock.com/thumb_large/77684/77684,1213185086,1/stock-photo-wide-angle-view-of-a-shed-isolated-on-white-13636189.jpg">
            <a:extLst>
              <a:ext uri="{FF2B5EF4-FFF2-40B4-BE49-F238E27FC236}">
                <a16:creationId xmlns:a16="http://schemas.microsoft.com/office/drawing/2014/main" id="{014C6542-98FE-0D55-AEA6-D81F6AB36F6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357" b="-779"/>
          <a:stretch/>
        </p:blipFill>
        <p:spPr bwMode="auto">
          <a:xfrm>
            <a:off x="9494894" y="1568403"/>
            <a:ext cx="2391539" cy="2674649"/>
          </a:xfrm>
          <a:prstGeom prst="rect">
            <a:avLst/>
          </a:prstGeom>
          <a:noFill/>
          <a:extLst>
            <a:ext uri="{909E8E84-426E-40DD-AFC4-6F175D3DCCD1}">
              <a14:hiddenFill xmlns:a14="http://schemas.microsoft.com/office/drawing/2010/main">
                <a:solidFill>
                  <a:srgbClr val="FFFFFF"/>
                </a:solidFill>
              </a14:hiddenFill>
            </a:ext>
          </a:extLst>
        </p:spPr>
      </p:pic>
      <p:sp>
        <p:nvSpPr>
          <p:cNvPr id="46" name="Down Arrow 93">
            <a:extLst>
              <a:ext uri="{FF2B5EF4-FFF2-40B4-BE49-F238E27FC236}">
                <a16:creationId xmlns:a16="http://schemas.microsoft.com/office/drawing/2014/main" id="{FBE4E027-FC6E-8B02-4F5F-99EAAFBED5CB}"/>
              </a:ext>
            </a:extLst>
          </p:cNvPr>
          <p:cNvSpPr>
            <a:spLocks noChangeArrowheads="1"/>
          </p:cNvSpPr>
          <p:nvPr/>
        </p:nvSpPr>
        <p:spPr bwMode="auto">
          <a:xfrm rot="2985217">
            <a:off x="9343076" y="3531008"/>
            <a:ext cx="340038" cy="617101"/>
          </a:xfrm>
          <a:prstGeom prst="downArrow">
            <a:avLst>
              <a:gd name="adj1" fmla="val 50000"/>
              <a:gd name="adj2" fmla="val 50001"/>
            </a:avLst>
          </a:prstGeom>
          <a:solidFill>
            <a:srgbClr val="C00000"/>
          </a:solidFill>
          <a:ln w="9525" algn="ctr">
            <a:solidFill>
              <a:srgbClr val="0F56DC"/>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latin typeface="Calibri" panose="020F0502020204030204"/>
              <a:ea typeface="+mn-ea"/>
              <a:cs typeface="Calibri" panose="020F0502020204030204" pitchFamily="34" charset="0"/>
            </a:endParaRPr>
          </a:p>
        </p:txBody>
      </p:sp>
      <p:sp>
        <p:nvSpPr>
          <p:cNvPr id="47" name="Text Box 42">
            <a:extLst>
              <a:ext uri="{FF2B5EF4-FFF2-40B4-BE49-F238E27FC236}">
                <a16:creationId xmlns:a16="http://schemas.microsoft.com/office/drawing/2014/main" id="{39E0F7F1-CA88-C5A6-46BB-40A83B6E8DB5}"/>
              </a:ext>
            </a:extLst>
          </p:cNvPr>
          <p:cNvSpPr txBox="1">
            <a:spLocks noChangeArrowheads="1"/>
          </p:cNvSpPr>
          <p:nvPr/>
        </p:nvSpPr>
        <p:spPr bwMode="auto">
          <a:xfrm>
            <a:off x="9411794" y="5688296"/>
            <a:ext cx="2743200" cy="830997"/>
          </a:xfrm>
          <a:prstGeom prst="rect">
            <a:avLst/>
          </a:prstGeom>
          <a:solidFill>
            <a:srgbClr val="7030A0"/>
          </a:solidFill>
          <a:ln w="9525">
            <a:solidFill>
              <a:srgbClr val="FFFFFF">
                <a:lumMod val="90000"/>
              </a:srgbClr>
            </a:solid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FFFFFF">
                    <a:lumMod val="90000"/>
                  </a:srgbClr>
                </a:solidFill>
                <a:effectLst/>
                <a:uLnTx/>
                <a:uFillTx/>
                <a:latin typeface="Calibri" panose="020F0502020204030204"/>
                <a:ea typeface="+mn-ea"/>
                <a:cs typeface="Calibri" panose="020F0502020204030204" pitchFamily="34" charset="0"/>
              </a:rPr>
              <a:t>Stage 3: Randomly select 1 eligible participant per household</a:t>
            </a:r>
          </a:p>
        </p:txBody>
      </p:sp>
      <p:pic>
        <p:nvPicPr>
          <p:cNvPr id="48" name="Picture 47">
            <a:extLst>
              <a:ext uri="{FF2B5EF4-FFF2-40B4-BE49-F238E27FC236}">
                <a16:creationId xmlns:a16="http://schemas.microsoft.com/office/drawing/2014/main" id="{A9DF75AA-9CBC-20CF-9B97-C31110F72BE0}"/>
              </a:ext>
            </a:extLst>
          </p:cNvPr>
          <p:cNvPicPr>
            <a:picLocks noChangeAspect="1"/>
          </p:cNvPicPr>
          <p:nvPr/>
        </p:nvPicPr>
        <p:blipFill>
          <a:blip r:embed="rId7"/>
          <a:stretch>
            <a:fillRect/>
          </a:stretch>
        </p:blipFill>
        <p:spPr>
          <a:xfrm rot="3739178">
            <a:off x="9326319" y="4500279"/>
            <a:ext cx="567656" cy="517197"/>
          </a:xfrm>
          <a:prstGeom prst="rect">
            <a:avLst/>
          </a:prstGeom>
        </p:spPr>
      </p:pic>
      <p:grpSp>
        <p:nvGrpSpPr>
          <p:cNvPr id="56" name="Group 55">
            <a:extLst>
              <a:ext uri="{FF2B5EF4-FFF2-40B4-BE49-F238E27FC236}">
                <a16:creationId xmlns:a16="http://schemas.microsoft.com/office/drawing/2014/main" id="{7ABCD129-1404-011E-B19A-229A58CAD6B6}"/>
              </a:ext>
            </a:extLst>
          </p:cNvPr>
          <p:cNvGrpSpPr/>
          <p:nvPr/>
        </p:nvGrpSpPr>
        <p:grpSpPr>
          <a:xfrm>
            <a:off x="2634799" y="1681700"/>
            <a:ext cx="6599256" cy="4857212"/>
            <a:chOff x="2634799" y="1681700"/>
            <a:chExt cx="6599256" cy="4857212"/>
          </a:xfrm>
        </p:grpSpPr>
        <p:grpSp>
          <p:nvGrpSpPr>
            <p:cNvPr id="10" name="Group 9">
              <a:extLst>
                <a:ext uri="{FF2B5EF4-FFF2-40B4-BE49-F238E27FC236}">
                  <a16:creationId xmlns:a16="http://schemas.microsoft.com/office/drawing/2014/main" id="{CBC46F4C-42AA-502A-FF56-F7D6B76ADA4F}"/>
                </a:ext>
              </a:extLst>
            </p:cNvPr>
            <p:cNvGrpSpPr/>
            <p:nvPr/>
          </p:nvGrpSpPr>
          <p:grpSpPr>
            <a:xfrm>
              <a:off x="2634799" y="1681700"/>
              <a:ext cx="6599256" cy="4857212"/>
              <a:chOff x="799553" y="1305594"/>
              <a:chExt cx="8107790" cy="5484392"/>
            </a:xfrm>
          </p:grpSpPr>
          <p:grpSp>
            <p:nvGrpSpPr>
              <p:cNvPr id="11" name="Group 10">
                <a:extLst>
                  <a:ext uri="{FF2B5EF4-FFF2-40B4-BE49-F238E27FC236}">
                    <a16:creationId xmlns:a16="http://schemas.microsoft.com/office/drawing/2014/main" id="{C56A30A3-CF6D-3DD8-173B-411040357096}"/>
                  </a:ext>
                </a:extLst>
              </p:cNvPr>
              <p:cNvGrpSpPr/>
              <p:nvPr/>
            </p:nvGrpSpPr>
            <p:grpSpPr>
              <a:xfrm>
                <a:off x="799553" y="1627521"/>
                <a:ext cx="3049223" cy="3540693"/>
                <a:chOff x="799553" y="1627521"/>
                <a:chExt cx="3049223" cy="3540693"/>
              </a:xfrm>
            </p:grpSpPr>
            <p:cxnSp>
              <p:nvCxnSpPr>
                <p:cNvPr id="21" name="Straight Connector 20">
                  <a:extLst>
                    <a:ext uri="{FF2B5EF4-FFF2-40B4-BE49-F238E27FC236}">
                      <a16:creationId xmlns:a16="http://schemas.microsoft.com/office/drawing/2014/main" id="{A3F88CAE-18B5-2FF8-3F6D-FA9673A35131}"/>
                    </a:ext>
                  </a:extLst>
                </p:cNvPr>
                <p:cNvCxnSpPr>
                  <a:cxnSpLocks/>
                </p:cNvCxnSpPr>
                <p:nvPr/>
              </p:nvCxnSpPr>
              <p:spPr>
                <a:xfrm flipV="1">
                  <a:off x="1509871" y="2414446"/>
                  <a:ext cx="1957907" cy="23954"/>
                </a:xfrm>
                <a:prstGeom prst="line">
                  <a:avLst/>
                </a:prstGeom>
                <a:noFill/>
                <a:ln w="38100" cap="flat" cmpd="sng" algn="ctr">
                  <a:solidFill>
                    <a:srgbClr val="4F4F4F"/>
                  </a:solidFill>
                  <a:prstDash val="solid"/>
                </a:ln>
                <a:effectLst/>
              </p:spPr>
            </p:cxnSp>
            <p:cxnSp>
              <p:nvCxnSpPr>
                <p:cNvPr id="22" name="Straight Connector 21">
                  <a:extLst>
                    <a:ext uri="{FF2B5EF4-FFF2-40B4-BE49-F238E27FC236}">
                      <a16:creationId xmlns:a16="http://schemas.microsoft.com/office/drawing/2014/main" id="{3E20D998-8770-48BF-9B00-F5730511C216}"/>
                    </a:ext>
                  </a:extLst>
                </p:cNvPr>
                <p:cNvCxnSpPr>
                  <a:cxnSpLocks/>
                </p:cNvCxnSpPr>
                <p:nvPr/>
              </p:nvCxnSpPr>
              <p:spPr>
                <a:xfrm flipV="1">
                  <a:off x="1085575" y="2795425"/>
                  <a:ext cx="2496537" cy="62742"/>
                </a:xfrm>
                <a:prstGeom prst="line">
                  <a:avLst/>
                </a:prstGeom>
                <a:noFill/>
                <a:ln w="38100" cap="flat" cmpd="sng" algn="ctr">
                  <a:solidFill>
                    <a:srgbClr val="4F4F4F"/>
                  </a:solidFill>
                  <a:prstDash val="solid"/>
                </a:ln>
                <a:effectLst/>
              </p:spPr>
            </p:cxnSp>
            <p:cxnSp>
              <p:nvCxnSpPr>
                <p:cNvPr id="23" name="Straight Connector 22">
                  <a:extLst>
                    <a:ext uri="{FF2B5EF4-FFF2-40B4-BE49-F238E27FC236}">
                      <a16:creationId xmlns:a16="http://schemas.microsoft.com/office/drawing/2014/main" id="{BFB4CD25-9239-9D74-D4A7-A1B57692B738}"/>
                    </a:ext>
                  </a:extLst>
                </p:cNvPr>
                <p:cNvCxnSpPr>
                  <a:cxnSpLocks/>
                  <a:endCxn id="41" idx="0"/>
                </p:cNvCxnSpPr>
                <p:nvPr/>
              </p:nvCxnSpPr>
              <p:spPr>
                <a:xfrm>
                  <a:off x="1066800" y="3124200"/>
                  <a:ext cx="2591476" cy="19744"/>
                </a:xfrm>
                <a:prstGeom prst="line">
                  <a:avLst/>
                </a:prstGeom>
                <a:noFill/>
                <a:ln w="38100" cap="flat" cmpd="sng" algn="ctr">
                  <a:solidFill>
                    <a:srgbClr val="4F4F4F"/>
                  </a:solidFill>
                  <a:prstDash val="solid"/>
                </a:ln>
                <a:effectLst/>
              </p:spPr>
            </p:cxnSp>
            <p:cxnSp>
              <p:nvCxnSpPr>
                <p:cNvPr id="24" name="Straight Connector 23">
                  <a:extLst>
                    <a:ext uri="{FF2B5EF4-FFF2-40B4-BE49-F238E27FC236}">
                      <a16:creationId xmlns:a16="http://schemas.microsoft.com/office/drawing/2014/main" id="{7DBCC880-26A0-446E-4E80-C4028A896334}"/>
                    </a:ext>
                  </a:extLst>
                </p:cNvPr>
                <p:cNvCxnSpPr>
                  <a:cxnSpLocks/>
                </p:cNvCxnSpPr>
                <p:nvPr/>
              </p:nvCxnSpPr>
              <p:spPr>
                <a:xfrm>
                  <a:off x="1085575" y="3505199"/>
                  <a:ext cx="2724425" cy="0"/>
                </a:xfrm>
                <a:prstGeom prst="line">
                  <a:avLst/>
                </a:prstGeom>
                <a:noFill/>
                <a:ln w="38100" cap="flat" cmpd="sng" algn="ctr">
                  <a:solidFill>
                    <a:srgbClr val="4F4F4F"/>
                  </a:solidFill>
                  <a:prstDash val="solid"/>
                </a:ln>
                <a:effectLst/>
              </p:spPr>
            </p:cxnSp>
            <p:cxnSp>
              <p:nvCxnSpPr>
                <p:cNvPr id="25" name="Straight Connector 24">
                  <a:extLst>
                    <a:ext uri="{FF2B5EF4-FFF2-40B4-BE49-F238E27FC236}">
                      <a16:creationId xmlns:a16="http://schemas.microsoft.com/office/drawing/2014/main" id="{89B22CF2-E4BB-7807-B9C4-4EBF3AA13F29}"/>
                    </a:ext>
                  </a:extLst>
                </p:cNvPr>
                <p:cNvCxnSpPr/>
                <p:nvPr/>
              </p:nvCxnSpPr>
              <p:spPr>
                <a:xfrm>
                  <a:off x="799553" y="3886200"/>
                  <a:ext cx="3010447" cy="0"/>
                </a:xfrm>
                <a:prstGeom prst="line">
                  <a:avLst/>
                </a:prstGeom>
                <a:noFill/>
                <a:ln w="38100" cap="flat" cmpd="sng" algn="ctr">
                  <a:solidFill>
                    <a:srgbClr val="4F4F4F"/>
                  </a:solidFill>
                  <a:prstDash val="solid"/>
                </a:ln>
                <a:effectLst/>
              </p:spPr>
            </p:cxnSp>
            <p:cxnSp>
              <p:nvCxnSpPr>
                <p:cNvPr id="26" name="Straight Connector 25">
                  <a:extLst>
                    <a:ext uri="{FF2B5EF4-FFF2-40B4-BE49-F238E27FC236}">
                      <a16:creationId xmlns:a16="http://schemas.microsoft.com/office/drawing/2014/main" id="{1BF545A8-3909-E494-F156-7C0C45A5A2B3}"/>
                    </a:ext>
                  </a:extLst>
                </p:cNvPr>
                <p:cNvCxnSpPr>
                  <a:cxnSpLocks/>
                </p:cNvCxnSpPr>
                <p:nvPr/>
              </p:nvCxnSpPr>
              <p:spPr>
                <a:xfrm>
                  <a:off x="1143001" y="4229100"/>
                  <a:ext cx="2285999" cy="0"/>
                </a:xfrm>
                <a:prstGeom prst="line">
                  <a:avLst/>
                </a:prstGeom>
                <a:noFill/>
                <a:ln w="38100" cap="flat" cmpd="sng" algn="ctr">
                  <a:solidFill>
                    <a:srgbClr val="4F4F4F"/>
                  </a:solidFill>
                  <a:prstDash val="solid"/>
                </a:ln>
                <a:effectLst/>
              </p:spPr>
            </p:cxnSp>
            <p:cxnSp>
              <p:nvCxnSpPr>
                <p:cNvPr id="27" name="Straight Connector 26">
                  <a:extLst>
                    <a:ext uri="{FF2B5EF4-FFF2-40B4-BE49-F238E27FC236}">
                      <a16:creationId xmlns:a16="http://schemas.microsoft.com/office/drawing/2014/main" id="{5D777058-CCDF-D431-385B-8E7C10AB269B}"/>
                    </a:ext>
                  </a:extLst>
                </p:cNvPr>
                <p:cNvCxnSpPr>
                  <a:cxnSpLocks/>
                </p:cNvCxnSpPr>
                <p:nvPr/>
              </p:nvCxnSpPr>
              <p:spPr>
                <a:xfrm flipV="1">
                  <a:off x="1333500" y="4617742"/>
                  <a:ext cx="2095499" cy="30458"/>
                </a:xfrm>
                <a:prstGeom prst="line">
                  <a:avLst/>
                </a:prstGeom>
                <a:noFill/>
                <a:ln w="38100" cap="flat" cmpd="sng" algn="ctr">
                  <a:solidFill>
                    <a:srgbClr val="4F4F4F"/>
                  </a:solidFill>
                  <a:prstDash val="solid"/>
                </a:ln>
                <a:effectLst/>
              </p:spPr>
            </p:cxnSp>
            <p:cxnSp>
              <p:nvCxnSpPr>
                <p:cNvPr id="28" name="Straight Connector 27">
                  <a:extLst>
                    <a:ext uri="{FF2B5EF4-FFF2-40B4-BE49-F238E27FC236}">
                      <a16:creationId xmlns:a16="http://schemas.microsoft.com/office/drawing/2014/main" id="{10D9BE6A-7C98-A18D-94D4-4220D95AF9BD}"/>
                    </a:ext>
                  </a:extLst>
                </p:cNvPr>
                <p:cNvCxnSpPr>
                  <a:cxnSpLocks/>
                </p:cNvCxnSpPr>
                <p:nvPr/>
              </p:nvCxnSpPr>
              <p:spPr>
                <a:xfrm>
                  <a:off x="1143001" y="2895529"/>
                  <a:ext cx="0" cy="1333571"/>
                </a:xfrm>
                <a:prstGeom prst="line">
                  <a:avLst/>
                </a:prstGeom>
                <a:noFill/>
                <a:ln w="38100" cap="flat" cmpd="sng" algn="ctr">
                  <a:solidFill>
                    <a:srgbClr val="4F4F4F"/>
                  </a:solidFill>
                  <a:prstDash val="solid"/>
                </a:ln>
                <a:effectLst/>
              </p:spPr>
            </p:cxnSp>
            <p:cxnSp>
              <p:nvCxnSpPr>
                <p:cNvPr id="29" name="Straight Connector 28">
                  <a:extLst>
                    <a:ext uri="{FF2B5EF4-FFF2-40B4-BE49-F238E27FC236}">
                      <a16:creationId xmlns:a16="http://schemas.microsoft.com/office/drawing/2014/main" id="{E87A8149-A46A-0E53-E512-580F57FF1F2D}"/>
                    </a:ext>
                  </a:extLst>
                </p:cNvPr>
                <p:cNvCxnSpPr/>
                <p:nvPr/>
              </p:nvCxnSpPr>
              <p:spPr>
                <a:xfrm>
                  <a:off x="1524000" y="2206936"/>
                  <a:ext cx="0" cy="2305439"/>
                </a:xfrm>
                <a:prstGeom prst="line">
                  <a:avLst/>
                </a:prstGeom>
                <a:noFill/>
                <a:ln w="38100" cap="flat" cmpd="sng" algn="ctr">
                  <a:solidFill>
                    <a:srgbClr val="4F4F4F"/>
                  </a:solidFill>
                  <a:prstDash val="solid"/>
                </a:ln>
                <a:effectLst/>
              </p:spPr>
            </p:cxnSp>
            <p:cxnSp>
              <p:nvCxnSpPr>
                <p:cNvPr id="30" name="Straight Connector 29">
                  <a:extLst>
                    <a:ext uri="{FF2B5EF4-FFF2-40B4-BE49-F238E27FC236}">
                      <a16:creationId xmlns:a16="http://schemas.microsoft.com/office/drawing/2014/main" id="{C7A60ED1-FA95-7E32-821F-159B22EFA369}"/>
                    </a:ext>
                  </a:extLst>
                </p:cNvPr>
                <p:cNvCxnSpPr>
                  <a:cxnSpLocks/>
                </p:cNvCxnSpPr>
                <p:nvPr/>
              </p:nvCxnSpPr>
              <p:spPr>
                <a:xfrm>
                  <a:off x="1905000" y="1799599"/>
                  <a:ext cx="0" cy="3118903"/>
                </a:xfrm>
                <a:prstGeom prst="line">
                  <a:avLst/>
                </a:prstGeom>
                <a:noFill/>
                <a:ln w="38100" cap="flat" cmpd="sng" algn="ctr">
                  <a:solidFill>
                    <a:srgbClr val="4F4F4F"/>
                  </a:solidFill>
                  <a:prstDash val="solid"/>
                </a:ln>
                <a:effectLst/>
              </p:spPr>
            </p:cxnSp>
            <p:cxnSp>
              <p:nvCxnSpPr>
                <p:cNvPr id="31" name="Straight Connector 30">
                  <a:extLst>
                    <a:ext uri="{FF2B5EF4-FFF2-40B4-BE49-F238E27FC236}">
                      <a16:creationId xmlns:a16="http://schemas.microsoft.com/office/drawing/2014/main" id="{E42644FA-264F-9053-D291-3226F3EA140D}"/>
                    </a:ext>
                  </a:extLst>
                </p:cNvPr>
                <p:cNvCxnSpPr>
                  <a:cxnSpLocks/>
                </p:cNvCxnSpPr>
                <p:nvPr/>
              </p:nvCxnSpPr>
              <p:spPr>
                <a:xfrm>
                  <a:off x="2285999" y="1627521"/>
                  <a:ext cx="0" cy="3478997"/>
                </a:xfrm>
                <a:prstGeom prst="line">
                  <a:avLst/>
                </a:prstGeom>
                <a:noFill/>
                <a:ln w="38100" cap="flat" cmpd="sng" algn="ctr">
                  <a:solidFill>
                    <a:srgbClr val="4F4F4F"/>
                  </a:solidFill>
                  <a:prstDash val="solid"/>
                </a:ln>
                <a:effectLst/>
              </p:spPr>
            </p:cxnSp>
            <p:cxnSp>
              <p:nvCxnSpPr>
                <p:cNvPr id="32" name="Straight Connector 31">
                  <a:extLst>
                    <a:ext uri="{FF2B5EF4-FFF2-40B4-BE49-F238E27FC236}">
                      <a16:creationId xmlns:a16="http://schemas.microsoft.com/office/drawing/2014/main" id="{3E9E863C-000F-5021-1012-EA20E71C5467}"/>
                    </a:ext>
                  </a:extLst>
                </p:cNvPr>
                <p:cNvCxnSpPr>
                  <a:cxnSpLocks/>
                </p:cNvCxnSpPr>
                <p:nvPr/>
              </p:nvCxnSpPr>
              <p:spPr>
                <a:xfrm>
                  <a:off x="2740939" y="1942380"/>
                  <a:ext cx="0" cy="3225834"/>
                </a:xfrm>
                <a:prstGeom prst="line">
                  <a:avLst/>
                </a:prstGeom>
                <a:noFill/>
                <a:ln w="38100" cap="flat" cmpd="sng" algn="ctr">
                  <a:solidFill>
                    <a:srgbClr val="4F4F4F"/>
                  </a:solidFill>
                  <a:prstDash val="solid"/>
                </a:ln>
                <a:effectLst/>
              </p:spPr>
            </p:cxnSp>
            <p:cxnSp>
              <p:nvCxnSpPr>
                <p:cNvPr id="33" name="Straight Connector 32">
                  <a:extLst>
                    <a:ext uri="{FF2B5EF4-FFF2-40B4-BE49-F238E27FC236}">
                      <a16:creationId xmlns:a16="http://schemas.microsoft.com/office/drawing/2014/main" id="{1C0D2AC4-D707-CAA0-0297-0BDE2773C09E}"/>
                    </a:ext>
                  </a:extLst>
                </p:cNvPr>
                <p:cNvCxnSpPr>
                  <a:cxnSpLocks/>
                </p:cNvCxnSpPr>
                <p:nvPr/>
              </p:nvCxnSpPr>
              <p:spPr>
                <a:xfrm>
                  <a:off x="3059177" y="2414445"/>
                  <a:ext cx="0" cy="2681149"/>
                </a:xfrm>
                <a:prstGeom prst="line">
                  <a:avLst/>
                </a:prstGeom>
                <a:noFill/>
                <a:ln w="38100" cap="flat" cmpd="sng" algn="ctr">
                  <a:solidFill>
                    <a:srgbClr val="4F4F4F"/>
                  </a:solidFill>
                  <a:prstDash val="solid"/>
                </a:ln>
                <a:effectLst/>
              </p:spPr>
            </p:cxnSp>
            <p:cxnSp>
              <p:nvCxnSpPr>
                <p:cNvPr id="34" name="Straight Connector 33">
                  <a:extLst>
                    <a:ext uri="{FF2B5EF4-FFF2-40B4-BE49-F238E27FC236}">
                      <a16:creationId xmlns:a16="http://schemas.microsoft.com/office/drawing/2014/main" id="{9BBA6519-6312-04FC-A759-9B18BBB3A6CA}"/>
                    </a:ext>
                  </a:extLst>
                </p:cNvPr>
                <p:cNvCxnSpPr/>
                <p:nvPr/>
              </p:nvCxnSpPr>
              <p:spPr>
                <a:xfrm>
                  <a:off x="3429001" y="2414445"/>
                  <a:ext cx="0" cy="2245780"/>
                </a:xfrm>
                <a:prstGeom prst="line">
                  <a:avLst/>
                </a:prstGeom>
                <a:noFill/>
                <a:ln w="38100" cap="flat" cmpd="sng" algn="ctr">
                  <a:solidFill>
                    <a:srgbClr val="4F4F4F"/>
                  </a:solidFill>
                  <a:prstDash val="solid"/>
                </a:ln>
                <a:effectLst/>
              </p:spPr>
            </p:cxnSp>
            <p:cxnSp>
              <p:nvCxnSpPr>
                <p:cNvPr id="35" name="Straight Connector 34">
                  <a:extLst>
                    <a:ext uri="{FF2B5EF4-FFF2-40B4-BE49-F238E27FC236}">
                      <a16:creationId xmlns:a16="http://schemas.microsoft.com/office/drawing/2014/main" id="{B4150946-A039-FFA0-25C5-8E69488A9D41}"/>
                    </a:ext>
                  </a:extLst>
                </p:cNvPr>
                <p:cNvCxnSpPr>
                  <a:cxnSpLocks/>
                </p:cNvCxnSpPr>
                <p:nvPr/>
              </p:nvCxnSpPr>
              <p:spPr>
                <a:xfrm>
                  <a:off x="3810000" y="3181758"/>
                  <a:ext cx="0" cy="875895"/>
                </a:xfrm>
                <a:prstGeom prst="line">
                  <a:avLst/>
                </a:prstGeom>
                <a:noFill/>
                <a:ln w="38100" cap="flat" cmpd="sng" algn="ctr">
                  <a:solidFill>
                    <a:srgbClr val="4F4F4F"/>
                  </a:solidFill>
                  <a:prstDash val="solid"/>
                </a:ln>
                <a:effectLst/>
              </p:spPr>
            </p:cxnSp>
            <p:pic>
              <p:nvPicPr>
                <p:cNvPr id="36" name="Picture 4">
                  <a:extLst>
                    <a:ext uri="{FF2B5EF4-FFF2-40B4-BE49-F238E27FC236}">
                      <a16:creationId xmlns:a16="http://schemas.microsoft.com/office/drawing/2014/main" id="{7D83E237-54AB-0A65-F4CF-33E7EA65A138}"/>
                    </a:ext>
                  </a:extLst>
                </p:cNvPr>
                <p:cNvPicPr>
                  <a:picLocks noChangeAspect="1" noChangeArrowheads="1"/>
                </p:cNvPicPr>
                <p:nvPr/>
              </p:nvPicPr>
              <p:blipFill>
                <a:blip r:embed="rId8" cstate="print"/>
                <a:srcRect/>
                <a:stretch>
                  <a:fillRect/>
                </a:stretch>
              </p:blipFill>
              <p:spPr bwMode="auto">
                <a:xfrm>
                  <a:off x="3048000" y="2438400"/>
                  <a:ext cx="381000" cy="381000"/>
                </a:xfrm>
                <a:prstGeom prst="rect">
                  <a:avLst/>
                </a:prstGeom>
                <a:noFill/>
                <a:ln w="9525">
                  <a:noFill/>
                  <a:miter lim="800000"/>
                  <a:headEnd/>
                  <a:tailEnd/>
                </a:ln>
                <a:effectLst/>
              </p:spPr>
            </p:pic>
            <p:pic>
              <p:nvPicPr>
                <p:cNvPr id="37" name="Picture 4">
                  <a:extLst>
                    <a:ext uri="{FF2B5EF4-FFF2-40B4-BE49-F238E27FC236}">
                      <a16:creationId xmlns:a16="http://schemas.microsoft.com/office/drawing/2014/main" id="{CF3CD12E-1C6A-BEAE-0813-3921F048FB22}"/>
                    </a:ext>
                  </a:extLst>
                </p:cNvPr>
                <p:cNvPicPr>
                  <a:picLocks noChangeAspect="1" noChangeArrowheads="1"/>
                </p:cNvPicPr>
                <p:nvPr/>
              </p:nvPicPr>
              <p:blipFill>
                <a:blip r:embed="rId8" cstate="print"/>
                <a:srcRect/>
                <a:stretch>
                  <a:fillRect/>
                </a:stretch>
              </p:blipFill>
              <p:spPr bwMode="auto">
                <a:xfrm>
                  <a:off x="1905000" y="2438400"/>
                  <a:ext cx="381000" cy="381000"/>
                </a:xfrm>
                <a:prstGeom prst="rect">
                  <a:avLst/>
                </a:prstGeom>
                <a:noFill/>
                <a:ln w="9525">
                  <a:noFill/>
                  <a:miter lim="800000"/>
                  <a:headEnd/>
                  <a:tailEnd/>
                </a:ln>
                <a:effectLst/>
              </p:spPr>
            </p:pic>
            <p:pic>
              <p:nvPicPr>
                <p:cNvPr id="38" name="Picture 4">
                  <a:extLst>
                    <a:ext uri="{FF2B5EF4-FFF2-40B4-BE49-F238E27FC236}">
                      <a16:creationId xmlns:a16="http://schemas.microsoft.com/office/drawing/2014/main" id="{5B6ACEEF-AC8C-C266-1B1F-098E563D4442}"/>
                    </a:ext>
                  </a:extLst>
                </p:cNvPr>
                <p:cNvPicPr>
                  <a:picLocks noChangeAspect="1" noChangeArrowheads="1"/>
                </p:cNvPicPr>
                <p:nvPr/>
              </p:nvPicPr>
              <p:blipFill>
                <a:blip r:embed="rId8" cstate="print"/>
                <a:srcRect/>
                <a:stretch>
                  <a:fillRect/>
                </a:stretch>
              </p:blipFill>
              <p:spPr bwMode="auto">
                <a:xfrm>
                  <a:off x="1143001" y="3124200"/>
                  <a:ext cx="381000" cy="381000"/>
                </a:xfrm>
                <a:prstGeom prst="rect">
                  <a:avLst/>
                </a:prstGeom>
                <a:noFill/>
                <a:ln w="9525">
                  <a:noFill/>
                  <a:miter lim="800000"/>
                  <a:headEnd/>
                  <a:tailEnd/>
                </a:ln>
                <a:effectLst/>
              </p:spPr>
            </p:pic>
            <p:pic>
              <p:nvPicPr>
                <p:cNvPr id="39" name="Picture 4">
                  <a:extLst>
                    <a:ext uri="{FF2B5EF4-FFF2-40B4-BE49-F238E27FC236}">
                      <a16:creationId xmlns:a16="http://schemas.microsoft.com/office/drawing/2014/main" id="{5D3BD8E2-3446-D314-B5AB-F3A346F906A0}"/>
                    </a:ext>
                  </a:extLst>
                </p:cNvPr>
                <p:cNvPicPr>
                  <a:picLocks noChangeAspect="1" noChangeArrowheads="1"/>
                </p:cNvPicPr>
                <p:nvPr/>
              </p:nvPicPr>
              <p:blipFill>
                <a:blip r:embed="rId8" cstate="print"/>
                <a:srcRect/>
                <a:stretch>
                  <a:fillRect/>
                </a:stretch>
              </p:blipFill>
              <p:spPr bwMode="auto">
                <a:xfrm>
                  <a:off x="2286000" y="3886200"/>
                  <a:ext cx="381000" cy="381000"/>
                </a:xfrm>
                <a:prstGeom prst="rect">
                  <a:avLst/>
                </a:prstGeom>
                <a:noFill/>
                <a:ln w="9525">
                  <a:noFill/>
                  <a:miter lim="800000"/>
                  <a:headEnd/>
                  <a:tailEnd/>
                </a:ln>
                <a:effectLst/>
              </p:spPr>
            </p:pic>
            <p:pic>
              <p:nvPicPr>
                <p:cNvPr id="40" name="Picture 4">
                  <a:extLst>
                    <a:ext uri="{FF2B5EF4-FFF2-40B4-BE49-F238E27FC236}">
                      <a16:creationId xmlns:a16="http://schemas.microsoft.com/office/drawing/2014/main" id="{10350877-5AD8-90A0-B159-91A4C76400E5}"/>
                    </a:ext>
                  </a:extLst>
                </p:cNvPr>
                <p:cNvPicPr>
                  <a:picLocks noChangeAspect="1" noChangeArrowheads="1"/>
                </p:cNvPicPr>
                <p:nvPr/>
              </p:nvPicPr>
              <p:blipFill>
                <a:blip r:embed="rId8" cstate="print"/>
                <a:srcRect/>
                <a:stretch>
                  <a:fillRect/>
                </a:stretch>
              </p:blipFill>
              <p:spPr bwMode="auto">
                <a:xfrm>
                  <a:off x="1905000" y="3505200"/>
                  <a:ext cx="381000" cy="381000"/>
                </a:xfrm>
                <a:prstGeom prst="rect">
                  <a:avLst/>
                </a:prstGeom>
                <a:noFill/>
                <a:ln w="9525">
                  <a:noFill/>
                  <a:miter lim="800000"/>
                  <a:headEnd/>
                  <a:tailEnd/>
                </a:ln>
                <a:effectLst/>
              </p:spPr>
            </p:pic>
            <p:pic>
              <p:nvPicPr>
                <p:cNvPr id="41" name="Picture 4">
                  <a:extLst>
                    <a:ext uri="{FF2B5EF4-FFF2-40B4-BE49-F238E27FC236}">
                      <a16:creationId xmlns:a16="http://schemas.microsoft.com/office/drawing/2014/main" id="{62029EBD-25A6-0787-866D-B21B49F30FAC}"/>
                    </a:ext>
                  </a:extLst>
                </p:cNvPr>
                <p:cNvPicPr>
                  <a:picLocks noChangeAspect="1" noChangeArrowheads="1"/>
                </p:cNvPicPr>
                <p:nvPr/>
              </p:nvPicPr>
              <p:blipFill>
                <a:blip r:embed="rId8" cstate="print"/>
                <a:srcRect/>
                <a:stretch>
                  <a:fillRect/>
                </a:stretch>
              </p:blipFill>
              <p:spPr bwMode="auto">
                <a:xfrm>
                  <a:off x="3467776" y="3143944"/>
                  <a:ext cx="381000" cy="381000"/>
                </a:xfrm>
                <a:prstGeom prst="rect">
                  <a:avLst/>
                </a:prstGeom>
                <a:noFill/>
                <a:ln w="9525">
                  <a:noFill/>
                  <a:miter lim="800000"/>
                  <a:headEnd/>
                  <a:tailEnd/>
                </a:ln>
                <a:effectLst/>
              </p:spPr>
            </p:pic>
            <p:pic>
              <p:nvPicPr>
                <p:cNvPr id="42" name="Picture 4">
                  <a:extLst>
                    <a:ext uri="{FF2B5EF4-FFF2-40B4-BE49-F238E27FC236}">
                      <a16:creationId xmlns:a16="http://schemas.microsoft.com/office/drawing/2014/main" id="{BF3CBEAB-4483-87E9-D01F-B4916DBCCABC}"/>
                    </a:ext>
                  </a:extLst>
                </p:cNvPr>
                <p:cNvPicPr>
                  <a:picLocks noChangeAspect="1" noChangeArrowheads="1"/>
                </p:cNvPicPr>
                <p:nvPr/>
              </p:nvPicPr>
              <p:blipFill>
                <a:blip r:embed="rId8" cstate="print"/>
                <a:srcRect/>
                <a:stretch>
                  <a:fillRect/>
                </a:stretch>
              </p:blipFill>
              <p:spPr bwMode="auto">
                <a:xfrm>
                  <a:off x="1527665" y="4284069"/>
                  <a:ext cx="381000" cy="381000"/>
                </a:xfrm>
                <a:prstGeom prst="rect">
                  <a:avLst/>
                </a:prstGeom>
                <a:noFill/>
                <a:ln w="9525">
                  <a:noFill/>
                  <a:miter lim="800000"/>
                  <a:headEnd/>
                  <a:tailEnd/>
                </a:ln>
                <a:effectLst/>
              </p:spPr>
            </p:pic>
          </p:grpSp>
          <p:sp>
            <p:nvSpPr>
              <p:cNvPr id="12" name="Text Box 42">
                <a:extLst>
                  <a:ext uri="{FF2B5EF4-FFF2-40B4-BE49-F238E27FC236}">
                    <a16:creationId xmlns:a16="http://schemas.microsoft.com/office/drawing/2014/main" id="{625AD123-B7DB-0266-5D8B-BD822A45AF25}"/>
                  </a:ext>
                </a:extLst>
              </p:cNvPr>
              <p:cNvSpPr txBox="1">
                <a:spLocks noChangeArrowheads="1"/>
              </p:cNvSpPr>
              <p:nvPr/>
            </p:nvSpPr>
            <p:spPr bwMode="auto">
              <a:xfrm>
                <a:off x="872797" y="5834312"/>
                <a:ext cx="3886201" cy="955674"/>
              </a:xfrm>
              <a:prstGeom prst="rect">
                <a:avLst/>
              </a:prstGeom>
              <a:solidFill>
                <a:srgbClr val="7030A0"/>
              </a:solidFill>
              <a:ln w="9525">
                <a:solidFill>
                  <a:srgbClr val="FFFFFF">
                    <a:lumMod val="90000"/>
                  </a:srgbClr>
                </a:solid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a:ln>
                      <a:noFill/>
                    </a:ln>
                    <a:solidFill>
                      <a:srgbClr val="FFFFFF">
                        <a:lumMod val="90000"/>
                      </a:srgbClr>
                    </a:solidFill>
                    <a:effectLst/>
                    <a:uLnTx/>
                    <a:uFillTx/>
                    <a:latin typeface="Calibri" panose="020F0502020204030204"/>
                    <a:ea typeface="+mn-ea"/>
                    <a:cs typeface="Calibri" panose="020F0502020204030204" pitchFamily="34" charset="0"/>
                  </a:rPr>
                  <a:t>Stage 1: Randomly select EAs throughout Eswatini</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rPr>
                  <a:t>353</a:t>
                </a:r>
                <a:r>
                  <a:rPr kumimoji="0" lang="en-US" sz="1400" b="1" i="0" u="none" strike="noStrike" kern="0" cap="none" spc="0" normalizeH="0" baseline="0" noProof="0">
                    <a:ln>
                      <a:noFill/>
                    </a:ln>
                    <a:solidFill>
                      <a:srgbClr val="FF0000"/>
                    </a:solidFill>
                    <a:effectLst/>
                    <a:uLnTx/>
                    <a:uFillTx/>
                    <a:latin typeface="Calibri" panose="020F0502020204030204"/>
                    <a:ea typeface="+mn-ea"/>
                    <a:cs typeface="Calibri" panose="020F0502020204030204" pitchFamily="34" charset="0"/>
                  </a:rPr>
                  <a:t> </a:t>
                </a:r>
                <a:r>
                  <a:rPr kumimoji="0" lang="en-US" sz="1400" b="1" i="0" u="none" strike="noStrike" kern="0" cap="none" spc="0" normalizeH="0" baseline="0" noProof="0">
                    <a:ln>
                      <a:noFill/>
                    </a:ln>
                    <a:solidFill>
                      <a:srgbClr val="FFFFFF">
                        <a:lumMod val="90000"/>
                      </a:srgbClr>
                    </a:solidFill>
                    <a:effectLst/>
                    <a:uLnTx/>
                    <a:uFillTx/>
                    <a:latin typeface="Calibri" panose="020F0502020204030204"/>
                    <a:ea typeface="+mn-ea"/>
                    <a:cs typeface="Calibri" panose="020F0502020204030204" pitchFamily="34" charset="0"/>
                  </a:rPr>
                  <a:t>EAs selected</a:t>
                </a:r>
              </a:p>
            </p:txBody>
          </p:sp>
          <p:grpSp>
            <p:nvGrpSpPr>
              <p:cNvPr id="13" name="Group 64">
                <a:extLst>
                  <a:ext uri="{FF2B5EF4-FFF2-40B4-BE49-F238E27FC236}">
                    <a16:creationId xmlns:a16="http://schemas.microsoft.com/office/drawing/2014/main" id="{3283834C-2067-FA1F-1314-BCF58843C87E}"/>
                  </a:ext>
                </a:extLst>
              </p:cNvPr>
              <p:cNvGrpSpPr>
                <a:grpSpLocks/>
              </p:cNvGrpSpPr>
              <p:nvPr/>
            </p:nvGrpSpPr>
            <p:grpSpPr bwMode="auto">
              <a:xfrm>
                <a:off x="2819401" y="1305594"/>
                <a:ext cx="6087942" cy="5455832"/>
                <a:chOff x="2751324" y="1305549"/>
                <a:chExt cx="6087756" cy="5455832"/>
              </a:xfrm>
            </p:grpSpPr>
            <p:sp>
              <p:nvSpPr>
                <p:cNvPr id="14" name="Down Arrow 93">
                  <a:extLst>
                    <a:ext uri="{FF2B5EF4-FFF2-40B4-BE49-F238E27FC236}">
                      <a16:creationId xmlns:a16="http://schemas.microsoft.com/office/drawing/2014/main" id="{6D0323A9-37C5-788A-71AA-199ED4A23860}"/>
                    </a:ext>
                  </a:extLst>
                </p:cNvPr>
                <p:cNvSpPr>
                  <a:spLocks noChangeArrowheads="1"/>
                </p:cNvSpPr>
                <p:nvPr/>
              </p:nvSpPr>
              <p:spPr bwMode="auto">
                <a:xfrm rot="2985217">
                  <a:off x="3454331" y="1885714"/>
                  <a:ext cx="380985" cy="642350"/>
                </a:xfrm>
                <a:prstGeom prst="downArrow">
                  <a:avLst>
                    <a:gd name="adj1" fmla="val 50000"/>
                    <a:gd name="adj2" fmla="val 50001"/>
                  </a:avLst>
                </a:prstGeom>
                <a:solidFill>
                  <a:srgbClr val="C00000"/>
                </a:solidFill>
                <a:ln w="9525" algn="ctr">
                  <a:solidFill>
                    <a:srgbClr val="0F56DC"/>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latin typeface="Calibri" panose="020F0502020204030204"/>
                    <a:ea typeface="+mn-ea"/>
                    <a:cs typeface="Calibri" panose="020F0502020204030204" pitchFamily="34" charset="0"/>
                  </a:endParaRPr>
                </a:p>
              </p:txBody>
            </p:sp>
            <p:sp>
              <p:nvSpPr>
                <p:cNvPr id="15" name="Rectangle 94">
                  <a:extLst>
                    <a:ext uri="{FF2B5EF4-FFF2-40B4-BE49-F238E27FC236}">
                      <a16:creationId xmlns:a16="http://schemas.microsoft.com/office/drawing/2014/main" id="{7E00EAA5-782D-BA21-93E0-202F0EA3B333}"/>
                    </a:ext>
                  </a:extLst>
                </p:cNvPr>
                <p:cNvSpPr>
                  <a:spLocks noChangeArrowheads="1"/>
                </p:cNvSpPr>
                <p:nvPr/>
              </p:nvSpPr>
              <p:spPr bwMode="auto">
                <a:xfrm>
                  <a:off x="4952998" y="2206889"/>
                  <a:ext cx="3810000" cy="3276471"/>
                </a:xfrm>
                <a:prstGeom prst="rect">
                  <a:avLst/>
                </a:prstGeom>
                <a:solidFill>
                  <a:srgbClr val="FFFFFF"/>
                </a:solidFill>
                <a:ln w="9525" algn="ctr">
                  <a:solidFill>
                    <a:srgbClr val="002060"/>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latin typeface="Calibri" panose="020F0502020204030204"/>
                    <a:ea typeface="+mn-ea"/>
                    <a:cs typeface="Calibri" panose="020F0502020204030204" pitchFamily="34" charset="0"/>
                  </a:endParaRPr>
                </a:p>
              </p:txBody>
            </p:sp>
            <p:sp>
              <p:nvSpPr>
                <p:cNvPr id="16" name="Text Box 42">
                  <a:extLst>
                    <a:ext uri="{FF2B5EF4-FFF2-40B4-BE49-F238E27FC236}">
                      <a16:creationId xmlns:a16="http://schemas.microsoft.com/office/drawing/2014/main" id="{C3BB75DB-EDE8-7A2E-5960-E67E46EC4CB1}"/>
                    </a:ext>
                  </a:extLst>
                </p:cNvPr>
                <p:cNvSpPr txBox="1">
                  <a:spLocks noChangeArrowheads="1"/>
                </p:cNvSpPr>
                <p:nvPr/>
              </p:nvSpPr>
              <p:spPr bwMode="auto">
                <a:xfrm>
                  <a:off x="4952998" y="5805707"/>
                  <a:ext cx="3886082" cy="955674"/>
                </a:xfrm>
                <a:prstGeom prst="rect">
                  <a:avLst/>
                </a:prstGeom>
                <a:solidFill>
                  <a:srgbClr val="7030A0"/>
                </a:solidFill>
                <a:ln w="9525">
                  <a:solidFill>
                    <a:srgbClr val="FFFFFF">
                      <a:lumMod val="90000"/>
                    </a:srgbClr>
                  </a:solid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a:ln>
                        <a:noFill/>
                      </a:ln>
                      <a:solidFill>
                        <a:srgbClr val="FFFFFF">
                          <a:lumMod val="90000"/>
                        </a:srgbClr>
                      </a:solidFill>
                      <a:effectLst/>
                      <a:uLnTx/>
                      <a:uFillTx/>
                      <a:latin typeface="Calibri" panose="020F0502020204030204"/>
                      <a:ea typeface="+mn-ea"/>
                      <a:cs typeface="Calibri" panose="020F0502020204030204" pitchFamily="34" charset="0"/>
                    </a:rPr>
                    <a:t>Stage 2: Randomly select households within an EA</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rPr>
                    <a:t>25-30</a:t>
                  </a:r>
                  <a:r>
                    <a:rPr kumimoji="0" lang="en-US" sz="1400" b="1" i="0" u="none" strike="noStrike" kern="0" cap="none" spc="0" normalizeH="0" baseline="0" noProof="0">
                      <a:ln>
                        <a:noFill/>
                      </a:ln>
                      <a:solidFill>
                        <a:srgbClr val="FFFFFF">
                          <a:lumMod val="90000"/>
                        </a:srgbClr>
                      </a:solidFill>
                      <a:effectLst/>
                      <a:uLnTx/>
                      <a:uFillTx/>
                      <a:latin typeface="Calibri" panose="020F0502020204030204"/>
                      <a:ea typeface="+mn-ea"/>
                      <a:cs typeface="Calibri" panose="020F0502020204030204" pitchFamily="34" charset="0"/>
                    </a:rPr>
                    <a:t> households selected per EA</a:t>
                  </a:r>
                </a:p>
              </p:txBody>
            </p:sp>
            <p:sp>
              <p:nvSpPr>
                <p:cNvPr id="17" name="Oval 58">
                  <a:extLst>
                    <a:ext uri="{FF2B5EF4-FFF2-40B4-BE49-F238E27FC236}">
                      <a16:creationId xmlns:a16="http://schemas.microsoft.com/office/drawing/2014/main" id="{632771E9-5EE0-8A35-9874-FBD9E5F8EC3C}"/>
                    </a:ext>
                  </a:extLst>
                </p:cNvPr>
                <p:cNvSpPr>
                  <a:spLocks noChangeArrowheads="1"/>
                </p:cNvSpPr>
                <p:nvPr/>
              </p:nvSpPr>
              <p:spPr bwMode="auto">
                <a:xfrm>
                  <a:off x="2751324" y="2306691"/>
                  <a:ext cx="672726" cy="637284"/>
                </a:xfrm>
                <a:prstGeom prst="ellipse">
                  <a:avLst/>
                </a:prstGeom>
                <a:noFill/>
                <a:ln w="50800" algn="ctr">
                  <a:solidFill>
                    <a:srgbClr val="CC0000"/>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latin typeface="Calibri" panose="020F0502020204030204"/>
                    <a:ea typeface="+mn-ea"/>
                    <a:cs typeface="Calibri" panose="020F0502020204030204" pitchFamily="34" charset="0"/>
                  </a:endParaRPr>
                </a:p>
              </p:txBody>
            </p:sp>
            <p:cxnSp>
              <p:nvCxnSpPr>
                <p:cNvPr id="18" name="Straight Connector 96">
                  <a:extLst>
                    <a:ext uri="{FF2B5EF4-FFF2-40B4-BE49-F238E27FC236}">
                      <a16:creationId xmlns:a16="http://schemas.microsoft.com/office/drawing/2014/main" id="{A3F6693F-A2EB-950C-0B0D-2A1E7CB68312}"/>
                    </a:ext>
                  </a:extLst>
                </p:cNvPr>
                <p:cNvCxnSpPr>
                  <a:cxnSpLocks noChangeShapeType="1"/>
                </p:cNvCxnSpPr>
                <p:nvPr/>
              </p:nvCxnSpPr>
              <p:spPr bwMode="auto">
                <a:xfrm>
                  <a:off x="3306887" y="3010875"/>
                  <a:ext cx="1616295" cy="1856815"/>
                </a:xfrm>
                <a:prstGeom prst="line">
                  <a:avLst/>
                </a:prstGeom>
                <a:noFill/>
                <a:ln w="25400" algn="ctr">
                  <a:solidFill>
                    <a:srgbClr val="C00000"/>
                  </a:solidFill>
                  <a:round/>
                  <a:headEnd/>
                  <a:tailEnd/>
                </a:ln>
              </p:spPr>
            </p:cxnSp>
            <p:cxnSp>
              <p:nvCxnSpPr>
                <p:cNvPr id="19" name="Straight Connector 97">
                  <a:extLst>
                    <a:ext uri="{FF2B5EF4-FFF2-40B4-BE49-F238E27FC236}">
                      <a16:creationId xmlns:a16="http://schemas.microsoft.com/office/drawing/2014/main" id="{A31B1FD7-95C4-CC9C-451C-BE59D00CE503}"/>
                    </a:ext>
                  </a:extLst>
                </p:cNvPr>
                <p:cNvCxnSpPr>
                  <a:cxnSpLocks noChangeShapeType="1"/>
                </p:cNvCxnSpPr>
                <p:nvPr/>
              </p:nvCxnSpPr>
              <p:spPr bwMode="auto">
                <a:xfrm>
                  <a:off x="3429000" y="2667000"/>
                  <a:ext cx="1524000" cy="0"/>
                </a:xfrm>
                <a:prstGeom prst="line">
                  <a:avLst/>
                </a:prstGeom>
                <a:noFill/>
                <a:ln w="25400" algn="ctr">
                  <a:solidFill>
                    <a:srgbClr val="C00000"/>
                  </a:solidFill>
                  <a:round/>
                  <a:headEnd/>
                  <a:tailEnd/>
                </a:ln>
              </p:spPr>
            </p:cxnSp>
            <p:sp>
              <p:nvSpPr>
                <p:cNvPr id="20" name="Text Box 20">
                  <a:extLst>
                    <a:ext uri="{FF2B5EF4-FFF2-40B4-BE49-F238E27FC236}">
                      <a16:creationId xmlns:a16="http://schemas.microsoft.com/office/drawing/2014/main" id="{78C86167-9549-D116-598C-8342D52F4116}"/>
                    </a:ext>
                  </a:extLst>
                </p:cNvPr>
                <p:cNvSpPr txBox="1">
                  <a:spLocks noChangeArrowheads="1"/>
                </p:cNvSpPr>
                <p:nvPr/>
              </p:nvSpPr>
              <p:spPr bwMode="auto">
                <a:xfrm>
                  <a:off x="2880666" y="1305549"/>
                  <a:ext cx="2028645" cy="590780"/>
                </a:xfrm>
                <a:prstGeom prst="rect">
                  <a:avLst/>
                </a:prstGeom>
                <a:solidFill>
                  <a:srgbClr val="7030A0"/>
                </a:solidFill>
                <a:ln w="9525">
                  <a:solidFill>
                    <a:srgbClr val="FFFFFF">
                      <a:lumMod val="75000"/>
                    </a:srgbClr>
                  </a:solid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a:ln>
                        <a:noFill/>
                      </a:ln>
                      <a:solidFill>
                        <a:srgbClr val="FFFFFF">
                          <a:lumMod val="90000"/>
                        </a:srgbClr>
                      </a:solidFill>
                      <a:effectLst/>
                      <a:uLnTx/>
                      <a:uFillTx/>
                      <a:latin typeface="Calibri" panose="020F0502020204030204"/>
                      <a:ea typeface="+mn-ea"/>
                      <a:cs typeface="Calibri" panose="020F0502020204030204" pitchFamily="34" charset="0"/>
                    </a:rPr>
                    <a:t>Interview team visits EAs</a:t>
                  </a:r>
                </a:p>
              </p:txBody>
            </p:sp>
          </p:grpSp>
        </p:grpSp>
        <p:pic>
          <p:nvPicPr>
            <p:cNvPr id="55" name="Picture 54">
              <a:extLst>
                <a:ext uri="{FF2B5EF4-FFF2-40B4-BE49-F238E27FC236}">
                  <a16:creationId xmlns:a16="http://schemas.microsoft.com/office/drawing/2014/main" id="{E689AD31-425C-2874-EB9A-8B7C10E3747E}"/>
                </a:ext>
              </a:extLst>
            </p:cNvPr>
            <p:cNvPicPr>
              <a:picLocks noChangeAspect="1"/>
            </p:cNvPicPr>
            <p:nvPr/>
          </p:nvPicPr>
          <p:blipFill>
            <a:blip r:embed="rId9"/>
            <a:stretch>
              <a:fillRect/>
            </a:stretch>
          </p:blipFill>
          <p:spPr>
            <a:xfrm>
              <a:off x="6202655" y="2516274"/>
              <a:ext cx="2887918" cy="2706705"/>
            </a:xfrm>
            <a:prstGeom prst="rect">
              <a:avLst/>
            </a:prstGeom>
          </p:spPr>
        </p:pic>
      </p:grpSp>
      <p:pic>
        <p:nvPicPr>
          <p:cNvPr id="57" name="Picture 56">
            <a:extLst>
              <a:ext uri="{FF2B5EF4-FFF2-40B4-BE49-F238E27FC236}">
                <a16:creationId xmlns:a16="http://schemas.microsoft.com/office/drawing/2014/main" id="{2FFEB664-3B2E-31FA-1334-C9F69252927C}"/>
              </a:ext>
            </a:extLst>
          </p:cNvPr>
          <p:cNvPicPr>
            <a:picLocks noChangeAspect="1"/>
          </p:cNvPicPr>
          <p:nvPr/>
        </p:nvPicPr>
        <p:blipFill>
          <a:blip r:embed="rId10"/>
          <a:stretch>
            <a:fillRect/>
          </a:stretch>
        </p:blipFill>
        <p:spPr>
          <a:xfrm>
            <a:off x="10004207" y="4380764"/>
            <a:ext cx="780356" cy="1164437"/>
          </a:xfrm>
          <a:prstGeom prst="rect">
            <a:avLst/>
          </a:prstGeom>
        </p:spPr>
      </p:pic>
      <p:sp>
        <p:nvSpPr>
          <p:cNvPr id="58" name="Content Placeholder 5">
            <a:extLst>
              <a:ext uri="{FF2B5EF4-FFF2-40B4-BE49-F238E27FC236}">
                <a16:creationId xmlns:a16="http://schemas.microsoft.com/office/drawing/2014/main" id="{09581EE7-61DF-CBA9-EA5C-C0DAFB89C31A}"/>
              </a:ext>
            </a:extLst>
          </p:cNvPr>
          <p:cNvSpPr>
            <a:spLocks noGrp="1"/>
          </p:cNvSpPr>
          <p:nvPr>
            <p:ph sz="half" idx="1"/>
          </p:nvPr>
        </p:nvSpPr>
        <p:spPr>
          <a:xfrm>
            <a:off x="61783" y="1505745"/>
            <a:ext cx="2619205" cy="5215730"/>
          </a:xfrm>
        </p:spPr>
        <p:txBody>
          <a:bodyPr>
            <a:normAutofit lnSpcReduction="10000"/>
          </a:bodyPr>
          <a:lstStyle/>
          <a:p>
            <a:pPr marL="228600" marR="0" lvl="0" indent="-2286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93552"/>
                </a:solidFill>
                <a:effectLst/>
                <a:uLnTx/>
                <a:uFillTx/>
                <a:latin typeface="+mn-lt"/>
                <a:ea typeface="+mn-ea"/>
                <a:cs typeface="Arial" panose="020B0604020202020204" pitchFamily="34" charset="0"/>
              </a:rPr>
              <a:t>Three-stage cluster sample survey design</a:t>
            </a:r>
          </a:p>
          <a:p>
            <a:pPr>
              <a:lnSpc>
                <a:spcPct val="100000"/>
              </a:lnSpc>
              <a:spcBef>
                <a:spcPts val="0"/>
              </a:spcBef>
              <a:spcAft>
                <a:spcPts val="1800"/>
              </a:spcAft>
              <a:defRPr/>
            </a:pPr>
            <a:r>
              <a:rPr lang="en-GB" sz="2400">
                <a:latin typeface="+mn-lt"/>
              </a:rPr>
              <a:t>353 EAs across all 4 regions</a:t>
            </a:r>
          </a:p>
          <a:p>
            <a:pPr>
              <a:lnSpc>
                <a:spcPct val="100000"/>
              </a:lnSpc>
              <a:spcBef>
                <a:spcPts val="0"/>
              </a:spcBef>
              <a:spcAft>
                <a:spcPts val="1800"/>
              </a:spcAft>
              <a:defRPr/>
            </a:pPr>
            <a:r>
              <a:rPr lang="en-GB" sz="2400">
                <a:latin typeface="+mn-lt"/>
              </a:rPr>
              <a:t>Separate EAs for males and Females</a:t>
            </a:r>
          </a:p>
          <a:p>
            <a:pPr>
              <a:lnSpc>
                <a:spcPct val="100000"/>
              </a:lnSpc>
              <a:spcBef>
                <a:spcPts val="0"/>
              </a:spcBef>
              <a:spcAft>
                <a:spcPts val="1800"/>
              </a:spcAft>
              <a:defRPr/>
            </a:pPr>
            <a:r>
              <a:rPr lang="en-GB" sz="2400">
                <a:latin typeface="+mn-lt"/>
              </a:rPr>
              <a:t>25-30 households per EA</a:t>
            </a:r>
          </a:p>
          <a:p>
            <a:pPr>
              <a:lnSpc>
                <a:spcPct val="100000"/>
              </a:lnSpc>
              <a:spcBef>
                <a:spcPts val="0"/>
              </a:spcBef>
              <a:spcAft>
                <a:spcPts val="1800"/>
              </a:spcAft>
              <a:defRPr/>
            </a:pPr>
            <a:r>
              <a:rPr lang="en-GB" sz="2400">
                <a:latin typeface="+mn-lt"/>
              </a:rPr>
              <a:t>1 participant per household</a:t>
            </a:r>
          </a:p>
          <a:p>
            <a:pPr>
              <a:lnSpc>
                <a:spcPct val="100000"/>
              </a:lnSpc>
              <a:spcBef>
                <a:spcPts val="0"/>
              </a:spcBef>
              <a:spcAft>
                <a:spcPts val="1800"/>
              </a:spcAft>
              <a:defRPr/>
            </a:pPr>
            <a:endParaRPr lang="en-GB" sz="2400">
              <a:latin typeface="+mn-lt"/>
            </a:endParaRPr>
          </a:p>
          <a:p>
            <a:pPr>
              <a:lnSpc>
                <a:spcPct val="100000"/>
              </a:lnSpc>
              <a:spcBef>
                <a:spcPts val="0"/>
              </a:spcBef>
              <a:spcAft>
                <a:spcPts val="1800"/>
              </a:spcAft>
              <a:defRPr/>
            </a:pPr>
            <a:endParaRPr lang="en-GB" sz="2400">
              <a:latin typeface="+mn-lt"/>
            </a:endParaRPr>
          </a:p>
        </p:txBody>
      </p:sp>
    </p:spTree>
    <p:extLst>
      <p:ext uri="{BB962C8B-B14F-4D97-AF65-F5344CB8AC3E}">
        <p14:creationId xmlns:p14="http://schemas.microsoft.com/office/powerpoint/2010/main" val="1161116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E2BFD-16A4-47EB-50FF-8698F5ED1D84}"/>
              </a:ext>
            </a:extLst>
          </p:cNvPr>
          <p:cNvSpPr>
            <a:spLocks noGrp="1"/>
          </p:cNvSpPr>
          <p:nvPr>
            <p:ph type="title"/>
          </p:nvPr>
        </p:nvSpPr>
        <p:spPr>
          <a:xfrm>
            <a:off x="0" y="53234"/>
            <a:ext cx="12192000" cy="1143000"/>
          </a:xfrm>
        </p:spPr>
        <p:txBody>
          <a:bodyPr/>
          <a:lstStyle/>
          <a:p>
            <a:r>
              <a:rPr lang="en-GB" sz="6600" dirty="0"/>
              <a:t>Survey Procedures </a:t>
            </a:r>
            <a:endParaRPr lang="en-ZA" sz="6600" dirty="0"/>
          </a:p>
        </p:txBody>
      </p:sp>
      <p:sp>
        <p:nvSpPr>
          <p:cNvPr id="3" name="Slide Number Placeholder 2">
            <a:extLst>
              <a:ext uri="{FF2B5EF4-FFF2-40B4-BE49-F238E27FC236}">
                <a16:creationId xmlns:a16="http://schemas.microsoft.com/office/drawing/2014/main" id="{26DE7D97-B1BF-403D-197F-87823F8ACE1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17F13-D66F-48DE-A1EA-03575FB96D0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4" name="Diagram 3">
            <a:extLst>
              <a:ext uri="{FF2B5EF4-FFF2-40B4-BE49-F238E27FC236}">
                <a16:creationId xmlns:a16="http://schemas.microsoft.com/office/drawing/2014/main" id="{B8C88CF7-882A-EAD4-0501-50FD73A5C393}"/>
              </a:ext>
            </a:extLst>
          </p:cNvPr>
          <p:cNvGraphicFramePr/>
          <p:nvPr>
            <p:extLst>
              <p:ext uri="{D42A27DB-BD31-4B8C-83A1-F6EECF244321}">
                <p14:modId xmlns:p14="http://schemas.microsoft.com/office/powerpoint/2010/main" val="3779903182"/>
              </p:ext>
            </p:extLst>
          </p:nvPr>
        </p:nvGraphicFramePr>
        <p:xfrm>
          <a:off x="623596" y="1447800"/>
          <a:ext cx="11125200" cy="4454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B290A6CC-A0E8-06EE-49AB-75B1ECE5635B}"/>
              </a:ext>
            </a:extLst>
          </p:cNvPr>
          <p:cNvSpPr txBox="1"/>
          <p:nvPr/>
        </p:nvSpPr>
        <p:spPr>
          <a:xfrm>
            <a:off x="762000" y="6202462"/>
            <a:ext cx="10515600" cy="400110"/>
          </a:xfrm>
          <a:prstGeom prst="rect">
            <a:avLst/>
          </a:prstGeom>
          <a:solidFill>
            <a:schemeClr val="tx2">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a:ea typeface="+mn-ea"/>
                <a:cs typeface="+mn-cs"/>
              </a:rPr>
              <a:t>Multi-level stakeholder and partner engagement: technical, community, social workers </a:t>
            </a: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94305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DA0464-A4D2-499D-295D-CFFDD7D0641B}"/>
              </a:ext>
            </a:extLst>
          </p:cNvPr>
          <p:cNvSpPr>
            <a:spLocks noGrp="1"/>
          </p:cNvSpPr>
          <p:nvPr>
            <p:ph type="title"/>
          </p:nvPr>
        </p:nvSpPr>
        <p:spPr/>
        <p:txBody>
          <a:bodyPr>
            <a:noAutofit/>
          </a:bodyPr>
          <a:lstStyle/>
          <a:p>
            <a:pPr defTabSz="457189" fontAlgn="base">
              <a:spcAft>
                <a:spcPct val="0"/>
              </a:spcAft>
            </a:pPr>
            <a:r>
              <a:rPr lang="en-GB" sz="5400">
                <a:latin typeface="Garamond"/>
                <a:ea typeface="ＭＳ Ｐゴシック"/>
                <a:cs typeface="Arial"/>
              </a:rPr>
              <a:t>Definitions and Types of Violence </a:t>
            </a:r>
            <a:endParaRPr lang="en-GB" sz="5400">
              <a:latin typeface="Garamond"/>
              <a:ea typeface="ＭＳ Ｐゴシック" pitchFamily="-107" charset="-128"/>
            </a:endParaRPr>
          </a:p>
        </p:txBody>
      </p:sp>
      <p:sp>
        <p:nvSpPr>
          <p:cNvPr id="7" name="Slide Number Placeholder 6">
            <a:extLst>
              <a:ext uri="{FF2B5EF4-FFF2-40B4-BE49-F238E27FC236}">
                <a16:creationId xmlns:a16="http://schemas.microsoft.com/office/drawing/2014/main" id="{163C45DA-9CC1-87D0-D0B4-D610271CC85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ABBCA-EEB9-4909-AB36-4546095AE3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45F4AC68-8C6F-4DAD-A310-57CDA0E31F36}"/>
              </a:ext>
            </a:extLst>
          </p:cNvPr>
          <p:cNvGraphicFramePr/>
          <p:nvPr/>
        </p:nvGraphicFramePr>
        <p:xfrm>
          <a:off x="76200" y="1439333"/>
          <a:ext cx="115824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3058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0D448-8776-CA6D-E03D-5D31946B89D8}"/>
              </a:ext>
            </a:extLst>
          </p:cNvPr>
          <p:cNvSpPr>
            <a:spLocks noGrp="1"/>
          </p:cNvSpPr>
          <p:nvPr>
            <p:ph type="title"/>
          </p:nvPr>
        </p:nvSpPr>
        <p:spPr>
          <a:xfrm>
            <a:off x="0" y="304800"/>
            <a:ext cx="12083143" cy="650137"/>
          </a:xfrm>
        </p:spPr>
        <p:txBody>
          <a:bodyPr>
            <a:noAutofit/>
          </a:bodyPr>
          <a:lstStyle/>
          <a:p>
            <a:pPr algn="l"/>
            <a:r>
              <a:rPr lang="en-US" sz="4800" dirty="0">
                <a:latin typeface="+mn-lt"/>
                <a:cs typeface="Arial"/>
              </a:rPr>
              <a:t>         </a:t>
            </a:r>
            <a:r>
              <a:rPr lang="en-US" sz="6000" dirty="0">
                <a:latin typeface="Garamond"/>
                <a:ea typeface="ＭＳ Ｐゴシック" pitchFamily="-107" charset="-128"/>
              </a:rPr>
              <a:t>Data Collected and Data Analysis </a:t>
            </a:r>
            <a:endParaRPr lang="en-GB" sz="6600" dirty="0">
              <a:latin typeface="Garamond"/>
              <a:ea typeface="ＭＳ Ｐゴシック" pitchFamily="-107" charset="-128"/>
            </a:endParaRPr>
          </a:p>
        </p:txBody>
      </p:sp>
      <p:sp>
        <p:nvSpPr>
          <p:cNvPr id="3" name="Slide Number Placeholder 2">
            <a:extLst>
              <a:ext uri="{FF2B5EF4-FFF2-40B4-BE49-F238E27FC236}">
                <a16:creationId xmlns:a16="http://schemas.microsoft.com/office/drawing/2014/main" id="{8189E6BB-399E-5FE1-D863-959651186E1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17F13-D66F-48DE-A1EA-03575FB96D0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4" name="Table 4">
            <a:extLst>
              <a:ext uri="{FF2B5EF4-FFF2-40B4-BE49-F238E27FC236}">
                <a16:creationId xmlns:a16="http://schemas.microsoft.com/office/drawing/2014/main" id="{C163D1A6-26C0-A349-A55C-D3E9C4D4277E}"/>
              </a:ext>
            </a:extLst>
          </p:cNvPr>
          <p:cNvGraphicFramePr>
            <a:graphicFrameLocks noGrp="1"/>
          </p:cNvGraphicFramePr>
          <p:nvPr>
            <p:extLst>
              <p:ext uri="{D42A27DB-BD31-4B8C-83A1-F6EECF244321}">
                <p14:modId xmlns:p14="http://schemas.microsoft.com/office/powerpoint/2010/main" val="2302341814"/>
              </p:ext>
            </p:extLst>
          </p:nvPr>
        </p:nvGraphicFramePr>
        <p:xfrm>
          <a:off x="0" y="1371601"/>
          <a:ext cx="8420101" cy="3275801"/>
        </p:xfrm>
        <a:graphic>
          <a:graphicData uri="http://schemas.openxmlformats.org/drawingml/2006/table">
            <a:tbl>
              <a:tblPr firstRow="1" bandRow="1">
                <a:tableStyleId>{5C22544A-7EE6-4342-B048-85BDC9FD1C3A}</a:tableStyleId>
              </a:tblPr>
              <a:tblGrid>
                <a:gridCol w="4949219">
                  <a:extLst>
                    <a:ext uri="{9D8B030D-6E8A-4147-A177-3AD203B41FA5}">
                      <a16:colId xmlns:a16="http://schemas.microsoft.com/office/drawing/2014/main" val="4031686287"/>
                    </a:ext>
                  </a:extLst>
                </a:gridCol>
                <a:gridCol w="1735441">
                  <a:extLst>
                    <a:ext uri="{9D8B030D-6E8A-4147-A177-3AD203B41FA5}">
                      <a16:colId xmlns:a16="http://schemas.microsoft.com/office/drawing/2014/main" val="2368634467"/>
                    </a:ext>
                  </a:extLst>
                </a:gridCol>
                <a:gridCol w="1735441">
                  <a:extLst>
                    <a:ext uri="{9D8B030D-6E8A-4147-A177-3AD203B41FA5}">
                      <a16:colId xmlns:a16="http://schemas.microsoft.com/office/drawing/2014/main" val="541489274"/>
                    </a:ext>
                  </a:extLst>
                </a:gridCol>
              </a:tblGrid>
              <a:tr h="602335">
                <a:tc>
                  <a:txBody>
                    <a:bodyPr/>
                    <a:lstStyle/>
                    <a:p>
                      <a:r>
                        <a:rPr lang="en-GB" sz="1800">
                          <a:latin typeface="+mn-lt"/>
                        </a:rPr>
                        <a:t>VACS Data Monitoring Indicators</a:t>
                      </a:r>
                    </a:p>
                  </a:txBody>
                  <a:tcPr/>
                </a:tc>
                <a:tc>
                  <a:txBody>
                    <a:bodyPr/>
                    <a:lstStyle/>
                    <a:p>
                      <a:r>
                        <a:rPr lang="en-GB" sz="1800">
                          <a:latin typeface="+mn-lt"/>
                        </a:rPr>
                        <a:t>Target Number </a:t>
                      </a:r>
                    </a:p>
                  </a:txBody>
                  <a:tcPr/>
                </a:tc>
                <a:tc>
                  <a:txBody>
                    <a:bodyPr/>
                    <a:lstStyle/>
                    <a:p>
                      <a:r>
                        <a:rPr lang="en-GB" sz="1800">
                          <a:latin typeface="+mn-lt"/>
                        </a:rPr>
                        <a:t>Achieved (Response rate) </a:t>
                      </a:r>
                    </a:p>
                  </a:txBody>
                  <a:tcPr/>
                </a:tc>
                <a:extLst>
                  <a:ext uri="{0D108BD9-81ED-4DB2-BD59-A6C34878D82A}">
                    <a16:rowId xmlns:a16="http://schemas.microsoft.com/office/drawing/2014/main" val="3638268600"/>
                  </a:ext>
                </a:extLst>
              </a:tr>
              <a:tr h="602335">
                <a:tc>
                  <a:txBody>
                    <a:bodyPr/>
                    <a:lstStyle/>
                    <a:p>
                      <a:pPr marL="0" indent="0">
                        <a:buFont typeface="Arial" panose="020B0604020202020204" pitchFamily="34" charset="0"/>
                        <a:buNone/>
                      </a:pPr>
                      <a:r>
                        <a:rPr lang="en-GB" sz="2400">
                          <a:latin typeface="+mn-lt"/>
                        </a:rPr>
                        <a:t>Enumeration areas</a:t>
                      </a:r>
                    </a:p>
                  </a:txBody>
                  <a:tcPr/>
                </a:tc>
                <a:tc>
                  <a:txBody>
                    <a:bodyPr/>
                    <a:lstStyle/>
                    <a:p>
                      <a:r>
                        <a:rPr lang="en-GB" sz="2400">
                          <a:latin typeface="+mn-lt"/>
                        </a:rPr>
                        <a:t>353</a:t>
                      </a:r>
                    </a:p>
                  </a:txBody>
                  <a:tcPr/>
                </a:tc>
                <a:tc>
                  <a:txBody>
                    <a:bodyPr/>
                    <a:lstStyle/>
                    <a:p>
                      <a:r>
                        <a:rPr lang="en-GB" sz="2400" dirty="0">
                          <a:latin typeface="+mn-lt"/>
                        </a:rPr>
                        <a:t>353 </a:t>
                      </a:r>
                    </a:p>
                  </a:txBody>
                  <a:tcPr/>
                </a:tc>
                <a:extLst>
                  <a:ext uri="{0D108BD9-81ED-4DB2-BD59-A6C34878D82A}">
                    <a16:rowId xmlns:a16="http://schemas.microsoft.com/office/drawing/2014/main" val="2997672214"/>
                  </a:ext>
                </a:extLst>
              </a:tr>
              <a:tr h="420819">
                <a:tc>
                  <a:txBody>
                    <a:bodyPr/>
                    <a:lstStyle/>
                    <a:p>
                      <a:r>
                        <a:rPr lang="en-GB" sz="2400">
                          <a:latin typeface="+mn-lt"/>
                        </a:rPr>
                        <a:t>Household response rate</a:t>
                      </a:r>
                    </a:p>
                  </a:txBody>
                  <a:tcPr/>
                </a:tc>
                <a:tc>
                  <a:txBody>
                    <a:bodyPr/>
                    <a:lstStyle/>
                    <a:p>
                      <a:r>
                        <a:rPr lang="en-GB" sz="2400" dirty="0">
                          <a:latin typeface="+mn-lt"/>
                        </a:rPr>
                        <a:t>8,825</a:t>
                      </a:r>
                    </a:p>
                  </a:txBody>
                  <a:tcPr/>
                </a:tc>
                <a:tc>
                  <a:txBody>
                    <a:bodyPr/>
                    <a:lstStyle/>
                    <a:p>
                      <a:r>
                        <a:rPr lang="en-GB" sz="2400" dirty="0">
                          <a:latin typeface="+mn-lt"/>
                        </a:rPr>
                        <a:t>9,541 </a:t>
                      </a:r>
                    </a:p>
                  </a:txBody>
                  <a:tcPr/>
                </a:tc>
                <a:extLst>
                  <a:ext uri="{0D108BD9-81ED-4DB2-BD59-A6C34878D82A}">
                    <a16:rowId xmlns:a16="http://schemas.microsoft.com/office/drawing/2014/main" val="1331601909"/>
                  </a:ext>
                </a:extLst>
              </a:tr>
              <a:tr h="1576186">
                <a:tc>
                  <a:txBody>
                    <a:bodyPr/>
                    <a:lstStyle/>
                    <a:p>
                      <a:r>
                        <a:rPr lang="en-GB" sz="2400">
                          <a:latin typeface="+mn-lt"/>
                        </a:rPr>
                        <a:t>Respondent response rates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mn-lt"/>
                          <a:ea typeface="+mn-ea"/>
                          <a:cs typeface="+mn-cs"/>
                        </a:rPr>
                        <a:t>Females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mn-lt"/>
                          <a:ea typeface="+mn-ea"/>
                          <a:cs typeface="+mn-cs"/>
                        </a:rPr>
                        <a:t>Males</a:t>
                      </a:r>
                    </a:p>
                  </a:txBody>
                  <a:tcPr/>
                </a:tc>
                <a:tc>
                  <a:txBody>
                    <a:bodyPr/>
                    <a:lstStyle/>
                    <a:p>
                      <a:endParaRPr lang="en-GB" sz="2400" dirty="0">
                        <a:latin typeface="+mn-lt"/>
                      </a:endParaRPr>
                    </a:p>
                    <a:p>
                      <a:r>
                        <a:rPr lang="en-GB" sz="2400" dirty="0">
                          <a:latin typeface="+mn-lt"/>
                        </a:rPr>
                        <a:t>7,100 </a:t>
                      </a:r>
                    </a:p>
                    <a:p>
                      <a:r>
                        <a:rPr lang="en-GB" sz="2400" dirty="0">
                          <a:latin typeface="+mn-lt"/>
                        </a:rPr>
                        <a:t>1,725</a:t>
                      </a:r>
                    </a:p>
                  </a:txBody>
                  <a:tcPr/>
                </a:tc>
                <a:tc>
                  <a:txBody>
                    <a:bodyPr/>
                    <a:lstStyle/>
                    <a:p>
                      <a:endParaRPr lang="en-GB" sz="2400" dirty="0">
                        <a:latin typeface="+mn-lt"/>
                      </a:endParaRPr>
                    </a:p>
                    <a:p>
                      <a:r>
                        <a:rPr lang="en-GB" sz="2400" dirty="0">
                          <a:latin typeface="+mn-lt"/>
                        </a:rPr>
                        <a:t>6,716  (90%)</a:t>
                      </a:r>
                    </a:p>
                    <a:p>
                      <a:r>
                        <a:rPr lang="en-GB" sz="2400" dirty="0">
                          <a:latin typeface="+mn-lt"/>
                        </a:rPr>
                        <a:t>1,571  (85%)</a:t>
                      </a:r>
                    </a:p>
                  </a:txBody>
                  <a:tcPr/>
                </a:tc>
                <a:extLst>
                  <a:ext uri="{0D108BD9-81ED-4DB2-BD59-A6C34878D82A}">
                    <a16:rowId xmlns:a16="http://schemas.microsoft.com/office/drawing/2014/main" val="979760215"/>
                  </a:ext>
                </a:extLst>
              </a:tr>
            </a:tbl>
          </a:graphicData>
        </a:graphic>
      </p:graphicFrame>
      <p:grpSp>
        <p:nvGrpSpPr>
          <p:cNvPr id="10" name="Group 9">
            <a:extLst>
              <a:ext uri="{FF2B5EF4-FFF2-40B4-BE49-F238E27FC236}">
                <a16:creationId xmlns:a16="http://schemas.microsoft.com/office/drawing/2014/main" id="{E681D9C9-2DCA-FB9D-948B-44246553B726}"/>
              </a:ext>
            </a:extLst>
          </p:cNvPr>
          <p:cNvGrpSpPr/>
          <p:nvPr/>
        </p:nvGrpSpPr>
        <p:grpSpPr>
          <a:xfrm>
            <a:off x="8290170" y="1371601"/>
            <a:ext cx="3901831" cy="5255872"/>
            <a:chOff x="8290169" y="1928"/>
            <a:chExt cx="3901831" cy="5015604"/>
          </a:xfrm>
        </p:grpSpPr>
        <p:pic>
          <p:nvPicPr>
            <p:cNvPr id="5" name="Picture 4">
              <a:extLst>
                <a:ext uri="{FF2B5EF4-FFF2-40B4-BE49-F238E27FC236}">
                  <a16:creationId xmlns:a16="http://schemas.microsoft.com/office/drawing/2014/main" id="{0FA50316-E487-2329-7506-A43434879FFD}"/>
                </a:ext>
              </a:extLst>
            </p:cNvPr>
            <p:cNvPicPr>
              <a:picLocks noChangeAspect="1"/>
            </p:cNvPicPr>
            <p:nvPr/>
          </p:nvPicPr>
          <p:blipFill>
            <a:blip r:embed="rId4"/>
            <a:stretch>
              <a:fillRect/>
            </a:stretch>
          </p:blipFill>
          <p:spPr>
            <a:xfrm>
              <a:off x="8290169" y="1928"/>
              <a:ext cx="3901831" cy="4798671"/>
            </a:xfrm>
            <a:prstGeom prst="rect">
              <a:avLst/>
            </a:prstGeom>
          </p:spPr>
        </p:pic>
        <p:sp>
          <p:nvSpPr>
            <p:cNvPr id="9" name="TextBox 8">
              <a:extLst>
                <a:ext uri="{FF2B5EF4-FFF2-40B4-BE49-F238E27FC236}">
                  <a16:creationId xmlns:a16="http://schemas.microsoft.com/office/drawing/2014/main" id="{88AF44A6-8925-F86E-EBD4-4AFF64E967AB}"/>
                </a:ext>
              </a:extLst>
            </p:cNvPr>
            <p:cNvSpPr txBox="1"/>
            <p:nvPr/>
          </p:nvSpPr>
          <p:spPr>
            <a:xfrm>
              <a:off x="8290170" y="4648200"/>
              <a:ext cx="131103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prstClr val="white"/>
                  </a:solidFill>
                  <a:effectLst/>
                  <a:uLnTx/>
                  <a:uFillTx/>
                  <a:latin typeface="Calibri" panose="020F0502020204030204"/>
                  <a:ea typeface="+mn-ea"/>
                  <a:cs typeface="+mn-cs"/>
                </a:rPr>
                <a:t>xxxx</a:t>
              </a:r>
            </a:p>
          </p:txBody>
        </p:sp>
      </p:grpSp>
      <p:sp>
        <p:nvSpPr>
          <p:cNvPr id="11" name="TextBox 10">
            <a:extLst>
              <a:ext uri="{FF2B5EF4-FFF2-40B4-BE49-F238E27FC236}">
                <a16:creationId xmlns:a16="http://schemas.microsoft.com/office/drawing/2014/main" id="{7F5F58D3-3B64-F427-2020-5925D7108198}"/>
              </a:ext>
            </a:extLst>
          </p:cNvPr>
          <p:cNvSpPr txBox="1"/>
          <p:nvPr/>
        </p:nvSpPr>
        <p:spPr>
          <a:xfrm>
            <a:off x="190499" y="4800599"/>
            <a:ext cx="8039101" cy="1477328"/>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a:ln>
                  <a:noFill/>
                </a:ln>
                <a:solidFill>
                  <a:prstClr val="black"/>
                </a:solidFill>
                <a:effectLst/>
                <a:uLnTx/>
                <a:uFillTx/>
                <a:latin typeface="Calibri" panose="020F0502020204030204"/>
                <a:ea typeface="+mn-ea"/>
                <a:cs typeface="+mn-cs"/>
              </a:rPr>
              <a:t>Survey estimates are weighted for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unequal probability of selection, differential non-response, and calibration to the census population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Descriptive statistics </a:t>
            </a:r>
            <a:endParaRPr kumimoji="0" lang="en-ZA"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a:ln>
                  <a:noFill/>
                </a:ln>
                <a:solidFill>
                  <a:prstClr val="black"/>
                </a:solidFill>
                <a:effectLst/>
                <a:uLnTx/>
                <a:uFillTx/>
                <a:latin typeface="Calibri" panose="020F0502020204030204"/>
                <a:ea typeface="+mn-ea"/>
                <a:cs typeface="+mn-cs"/>
              </a:rPr>
              <a:t>Some unstable estimates for sub-analyses (where numbers were too small) are highlighted with an </a:t>
            </a:r>
            <a:r>
              <a:rPr kumimoji="0" lang="en-ZA" sz="1800" b="0" i="0" u="none" strike="noStrike" kern="1200" cap="none" spc="0" normalizeH="0" baseline="0" noProof="0" err="1">
                <a:ln>
                  <a:noFill/>
                </a:ln>
                <a:solidFill>
                  <a:prstClr val="black"/>
                </a:solidFill>
                <a:effectLst/>
                <a:uLnTx/>
                <a:uFillTx/>
                <a:latin typeface="Calibri" panose="020F0502020204030204"/>
                <a:ea typeface="+mn-ea"/>
                <a:cs typeface="+mn-cs"/>
              </a:rPr>
              <a:t>asterix</a:t>
            </a:r>
            <a:r>
              <a:rPr kumimoji="0" lang="en-ZA"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748390748"/>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30B5-FF71-A791-03D1-1834721CC1FC}"/>
              </a:ext>
            </a:extLst>
          </p:cNvPr>
          <p:cNvPicPr>
            <a:picLocks noChangeAspect="1"/>
          </p:cNvPicPr>
          <p:nvPr/>
        </p:nvPicPr>
        <p:blipFill rotWithShape="1">
          <a:blip r:embed="rId2"/>
          <a:srcRect r="27096" b="-1"/>
          <a:stretch/>
        </p:blipFill>
        <p:spPr>
          <a:xfrm>
            <a:off x="2" y="10"/>
            <a:ext cx="6896098" cy="6857990"/>
          </a:xfrm>
          <a:prstGeom prst="rect">
            <a:avLst/>
          </a:prstGeom>
          <a:noFill/>
        </p:spPr>
      </p:pic>
      <p:sp>
        <p:nvSpPr>
          <p:cNvPr id="3" name="Title 2">
            <a:extLst>
              <a:ext uri="{FF2B5EF4-FFF2-40B4-BE49-F238E27FC236}">
                <a16:creationId xmlns:a16="http://schemas.microsoft.com/office/drawing/2014/main" id="{C9E9D8CC-3F93-42BF-2C78-ACC1B1DDADAD}"/>
              </a:ext>
            </a:extLst>
          </p:cNvPr>
          <p:cNvSpPr>
            <a:spLocks noGrp="1"/>
          </p:cNvSpPr>
          <p:nvPr>
            <p:ph type="title"/>
          </p:nvPr>
        </p:nvSpPr>
        <p:spPr>
          <a:xfrm>
            <a:off x="7381496" y="508000"/>
            <a:ext cx="4366006" cy="850899"/>
          </a:xfrm>
        </p:spPr>
        <p:txBody>
          <a:bodyPr wrap="square" anchor="t">
            <a:normAutofit/>
          </a:bodyPr>
          <a:lstStyle/>
          <a:p>
            <a:r>
              <a:rPr lang="en-US" sz="5400"/>
              <a:t>Outline</a:t>
            </a:r>
          </a:p>
        </p:txBody>
      </p:sp>
      <p:sp>
        <p:nvSpPr>
          <p:cNvPr id="4" name="Text Placeholder 3">
            <a:extLst>
              <a:ext uri="{FF2B5EF4-FFF2-40B4-BE49-F238E27FC236}">
                <a16:creationId xmlns:a16="http://schemas.microsoft.com/office/drawing/2014/main" id="{90C55073-F8C2-9B59-0604-0DEA4E5D3FA7}"/>
              </a:ext>
            </a:extLst>
          </p:cNvPr>
          <p:cNvSpPr>
            <a:spLocks noGrp="1"/>
          </p:cNvSpPr>
          <p:nvPr>
            <p:ph type="body" sz="quarter" idx="10"/>
          </p:nvPr>
        </p:nvSpPr>
        <p:spPr>
          <a:xfrm>
            <a:off x="7010400" y="1600200"/>
            <a:ext cx="4952999" cy="4483100"/>
          </a:xfrm>
        </p:spPr>
        <p:txBody>
          <a:bodyPr vert="horz" wrap="square" lIns="91440" tIns="45720" rIns="91440" bIns="45720" rtlCol="0">
            <a:normAutofit/>
          </a:bodyPr>
          <a:lstStyle/>
          <a:p>
            <a:pPr marL="342900" lvl="0" indent="-342900">
              <a:buFont typeface="Symbol" panose="05050102010706020507" pitchFamily="18" charset="2"/>
              <a:buChar char=""/>
            </a:pPr>
            <a:r>
              <a:rPr lang="en-ZA" sz="3200" b="0">
                <a:solidFill>
                  <a:schemeClr val="tx1">
                    <a:lumMod val="75000"/>
                    <a:lumOff val="25000"/>
                  </a:schemeClr>
                </a:solidFill>
                <a:effectLst/>
              </a:rPr>
              <a:t>Introduction/Background</a:t>
            </a:r>
          </a:p>
          <a:p>
            <a:pPr marL="342900" lvl="0" indent="-342900">
              <a:buFont typeface="Symbol" panose="05050102010706020507" pitchFamily="18" charset="2"/>
              <a:buChar char=""/>
            </a:pPr>
            <a:endParaRPr lang="en-ZA" sz="3200" b="0">
              <a:solidFill>
                <a:schemeClr val="tx1">
                  <a:lumMod val="75000"/>
                  <a:lumOff val="25000"/>
                </a:schemeClr>
              </a:solidFill>
            </a:endParaRPr>
          </a:p>
          <a:p>
            <a:pPr marL="342900" lvl="0" indent="-342900">
              <a:buFont typeface="Symbol" panose="05050102010706020507" pitchFamily="18" charset="2"/>
              <a:buChar char=""/>
            </a:pPr>
            <a:r>
              <a:rPr lang="en-ZA" sz="3200" b="0">
                <a:solidFill>
                  <a:schemeClr val="tx1">
                    <a:lumMod val="75000"/>
                    <a:lumOff val="25000"/>
                  </a:schemeClr>
                </a:solidFill>
              </a:rPr>
              <a:t>Methods</a:t>
            </a:r>
          </a:p>
          <a:p>
            <a:pPr marL="342900" lvl="0" indent="-342900">
              <a:buFont typeface="Symbol" panose="05050102010706020507" pitchFamily="18" charset="2"/>
              <a:buChar char=""/>
            </a:pPr>
            <a:endParaRPr lang="en-ZA" sz="3200" b="0"/>
          </a:p>
          <a:p>
            <a:pPr marL="342900" lvl="0" indent="-342900">
              <a:buFont typeface="Symbol" panose="05050102010706020507" pitchFamily="18" charset="2"/>
              <a:buChar char=""/>
            </a:pPr>
            <a:r>
              <a:rPr lang="en-ZA" sz="3200" b="0"/>
              <a:t>Key findings</a:t>
            </a:r>
            <a:endParaRPr lang="en-ZA" sz="3200" b="0">
              <a:effectLst/>
            </a:endParaRPr>
          </a:p>
          <a:p>
            <a:pPr marL="342900" lvl="0" indent="-342900">
              <a:buFont typeface="Symbol" panose="05050102010706020507" pitchFamily="18" charset="2"/>
              <a:buChar char=""/>
            </a:pPr>
            <a:endParaRPr lang="en-ZA" sz="3200" b="0">
              <a:effectLst/>
            </a:endParaRPr>
          </a:p>
          <a:p>
            <a:pPr marL="342900" lvl="0" indent="-342900">
              <a:buFont typeface="Symbol" panose="05050102010706020507" pitchFamily="18" charset="2"/>
              <a:buChar char=""/>
            </a:pPr>
            <a:r>
              <a:rPr lang="en-ZA" sz="3200" b="0">
                <a:effectLst/>
              </a:rPr>
              <a:t>Data use </a:t>
            </a:r>
          </a:p>
          <a:p>
            <a:endParaRPr lang="en-US" sz="3200"/>
          </a:p>
        </p:txBody>
      </p:sp>
    </p:spTree>
    <p:extLst>
      <p:ext uri="{BB962C8B-B14F-4D97-AF65-F5344CB8AC3E}">
        <p14:creationId xmlns:p14="http://schemas.microsoft.com/office/powerpoint/2010/main" val="818292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B17142-2857-5A25-9D87-6220F466D236}"/>
              </a:ext>
            </a:extLst>
          </p:cNvPr>
          <p:cNvSpPr>
            <a:spLocks noGrp="1"/>
          </p:cNvSpPr>
          <p:nvPr>
            <p:ph type="body" idx="1"/>
          </p:nvPr>
        </p:nvSpPr>
        <p:spPr>
          <a:xfrm>
            <a:off x="94827" y="1350278"/>
            <a:ext cx="5391573" cy="689724"/>
          </a:xfrm>
        </p:spPr>
        <p:txBody>
          <a:bodyPr>
            <a:normAutofit/>
          </a:bodyPr>
          <a:lstStyle/>
          <a:p>
            <a:r>
              <a:rPr lang="en-GB" sz="2000">
                <a:latin typeface="+mn-lt"/>
              </a:rPr>
              <a:t>Background characteristics of adolescents ages 13-17 years</a:t>
            </a:r>
          </a:p>
        </p:txBody>
      </p:sp>
      <p:sp>
        <p:nvSpPr>
          <p:cNvPr id="4" name="Text Placeholder 3">
            <a:extLst>
              <a:ext uri="{FF2B5EF4-FFF2-40B4-BE49-F238E27FC236}">
                <a16:creationId xmlns:a16="http://schemas.microsoft.com/office/drawing/2014/main" id="{1C5E37A2-56DB-FA39-604A-870A2D7E1E33}"/>
              </a:ext>
            </a:extLst>
          </p:cNvPr>
          <p:cNvSpPr>
            <a:spLocks noGrp="1"/>
          </p:cNvSpPr>
          <p:nvPr>
            <p:ph type="body" sz="quarter" idx="3"/>
          </p:nvPr>
        </p:nvSpPr>
        <p:spPr>
          <a:xfrm>
            <a:off x="6628569" y="1383358"/>
            <a:ext cx="5492958" cy="657252"/>
          </a:xfrm>
        </p:spPr>
        <p:txBody>
          <a:bodyPr>
            <a:normAutofit/>
          </a:bodyPr>
          <a:lstStyle/>
          <a:p>
            <a:r>
              <a:rPr lang="en-GB" sz="2000">
                <a:latin typeface="+mn-lt"/>
              </a:rPr>
              <a:t>Background characteristics of young adults ages 18-24 years</a:t>
            </a:r>
          </a:p>
        </p:txBody>
      </p:sp>
      <p:sp>
        <p:nvSpPr>
          <p:cNvPr id="6" name="Title 5">
            <a:extLst>
              <a:ext uri="{FF2B5EF4-FFF2-40B4-BE49-F238E27FC236}">
                <a16:creationId xmlns:a16="http://schemas.microsoft.com/office/drawing/2014/main" id="{D2382150-71CC-ABE4-D2DA-AB82FB85F605}"/>
              </a:ext>
            </a:extLst>
          </p:cNvPr>
          <p:cNvSpPr>
            <a:spLocks noGrp="1"/>
          </p:cNvSpPr>
          <p:nvPr>
            <p:ph type="title"/>
          </p:nvPr>
        </p:nvSpPr>
        <p:spPr>
          <a:xfrm>
            <a:off x="270861" y="318295"/>
            <a:ext cx="11725775" cy="761999"/>
          </a:xfrm>
        </p:spPr>
        <p:txBody>
          <a:bodyPr>
            <a:noAutofit/>
          </a:bodyPr>
          <a:lstStyle/>
          <a:p>
            <a:pPr defTabSz="457189" fontAlgn="base">
              <a:spcAft>
                <a:spcPct val="0"/>
              </a:spcAft>
            </a:pPr>
            <a:r>
              <a:rPr lang="en-GB" sz="6600" dirty="0">
                <a:latin typeface="Garamond"/>
                <a:ea typeface="ＭＳ Ｐゴシック" pitchFamily="-107" charset="-128"/>
              </a:rPr>
              <a:t>Participant Characteristics </a:t>
            </a:r>
          </a:p>
        </p:txBody>
      </p:sp>
      <p:sp>
        <p:nvSpPr>
          <p:cNvPr id="7" name="Slide Number Placeholder 6">
            <a:extLst>
              <a:ext uri="{FF2B5EF4-FFF2-40B4-BE49-F238E27FC236}">
                <a16:creationId xmlns:a16="http://schemas.microsoft.com/office/drawing/2014/main" id="{017467A0-AD7A-D30D-63B2-3502877FFE3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ABBCA-EEB9-4909-AB36-4546095AE3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6206A75-46A4-9C08-9C62-EFB3BE434382}"/>
              </a:ext>
            </a:extLst>
          </p:cNvPr>
          <p:cNvSpPr txBox="1"/>
          <p:nvPr/>
        </p:nvSpPr>
        <p:spPr>
          <a:xfrm>
            <a:off x="1534785" y="2047522"/>
            <a:ext cx="351677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Most currently enrolled in school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92.0% males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rPr>
              <a:t>92.6% females </a:t>
            </a:r>
            <a:endParaRPr kumimoji="0" lang="en-GB" sz="1800" b="0" i="0" u="none" strike="noStrike" kern="1200" cap="none" spc="0" normalizeH="0" baseline="0" noProof="0">
              <a:ln>
                <a:noFill/>
              </a:ln>
              <a:solidFill>
                <a:srgbClr val="BD43B1"/>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5F360CC-2D7A-0C15-C663-0E870E5E2E8A}"/>
              </a:ext>
            </a:extLst>
          </p:cNvPr>
          <p:cNvSpPr txBox="1"/>
          <p:nvPr/>
        </p:nvSpPr>
        <p:spPr>
          <a:xfrm>
            <a:off x="1551702" y="3403010"/>
            <a:ext cx="3909298" cy="96827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Orphans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21.1% males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rPr>
              <a:t>21.3% females </a:t>
            </a:r>
            <a:endParaRPr kumimoji="0" lang="en-SZ"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FD05300-B112-C56A-7AFE-ABBEF9100588}"/>
              </a:ext>
            </a:extLst>
          </p:cNvPr>
          <p:cNvSpPr txBox="1"/>
          <p:nvPr/>
        </p:nvSpPr>
        <p:spPr>
          <a:xfrm>
            <a:off x="1531420" y="4539444"/>
            <a:ext cx="3980380" cy="96827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Worked for money (past year)</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16.1% males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rPr>
              <a:t>3.5% females </a:t>
            </a:r>
            <a:endParaRPr kumimoji="0" lang="en-SZ"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C50F702A-396C-EEE7-C8EB-109060556E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851" y="5715024"/>
            <a:ext cx="997511" cy="10753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0C2CE42-7007-03D1-9E19-7B7544CC569E}"/>
              </a:ext>
            </a:extLst>
          </p:cNvPr>
          <p:cNvSpPr txBox="1"/>
          <p:nvPr/>
        </p:nvSpPr>
        <p:spPr>
          <a:xfrm>
            <a:off x="1480773" y="5825877"/>
            <a:ext cx="3980227" cy="96827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Disabilities</a:t>
            </a: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12.8%  males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rPr>
              <a:t>14.5% females</a:t>
            </a:r>
            <a:endParaRPr kumimoji="0" lang="en-SZ"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A74CB63-E0C2-A6E1-F322-F0594508DD3C}"/>
              </a:ext>
            </a:extLst>
          </p:cNvPr>
          <p:cNvSpPr txBox="1"/>
          <p:nvPr/>
        </p:nvSpPr>
        <p:spPr>
          <a:xfrm>
            <a:off x="7634072" y="3351149"/>
            <a:ext cx="4293411" cy="96827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Orphans by age 18 years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32.3% males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rPr>
              <a:t>33.6% females</a:t>
            </a:r>
            <a:endParaRPr kumimoji="0" lang="en-SZ"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8AE898B-90D4-2F67-553A-76CABE0939FC}"/>
              </a:ext>
            </a:extLst>
          </p:cNvPr>
          <p:cNvSpPr txBox="1"/>
          <p:nvPr/>
        </p:nvSpPr>
        <p:spPr>
          <a:xfrm>
            <a:off x="7634072" y="4551800"/>
            <a:ext cx="4380916" cy="96827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Worked for money (past year)</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34.7% males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rPr>
              <a:t>21.4% females </a:t>
            </a:r>
          </a:p>
        </p:txBody>
      </p:sp>
      <p:sp>
        <p:nvSpPr>
          <p:cNvPr id="25" name="TextBox 24">
            <a:extLst>
              <a:ext uri="{FF2B5EF4-FFF2-40B4-BE49-F238E27FC236}">
                <a16:creationId xmlns:a16="http://schemas.microsoft.com/office/drawing/2014/main" id="{90766A3F-84C0-7EBA-FC5C-87D8EA6D66AE}"/>
              </a:ext>
            </a:extLst>
          </p:cNvPr>
          <p:cNvSpPr txBox="1"/>
          <p:nvPr/>
        </p:nvSpPr>
        <p:spPr>
          <a:xfrm>
            <a:off x="7671022" y="5825877"/>
            <a:ext cx="4143734" cy="96827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Disabilities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13.7% females </a:t>
            </a: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rPr>
              <a:t>10.4% males.</a:t>
            </a:r>
            <a:endParaRPr kumimoji="0" lang="en-SZ"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473BD08C-8DA2-B623-ED97-73022DFA5243}"/>
              </a:ext>
            </a:extLst>
          </p:cNvPr>
          <p:cNvPicPr>
            <a:picLocks noChangeAspect="1"/>
          </p:cNvPicPr>
          <p:nvPr/>
        </p:nvPicPr>
        <p:blipFill>
          <a:blip r:embed="rId4"/>
          <a:stretch>
            <a:fillRect/>
          </a:stretch>
        </p:blipFill>
        <p:spPr>
          <a:xfrm>
            <a:off x="6520619" y="5717418"/>
            <a:ext cx="993734" cy="1072989"/>
          </a:xfrm>
          <a:prstGeom prst="rect">
            <a:avLst/>
          </a:prstGeom>
        </p:spPr>
      </p:pic>
      <p:sp>
        <p:nvSpPr>
          <p:cNvPr id="29" name="TextBox 28">
            <a:extLst>
              <a:ext uri="{FF2B5EF4-FFF2-40B4-BE49-F238E27FC236}">
                <a16:creationId xmlns:a16="http://schemas.microsoft.com/office/drawing/2014/main" id="{686FECD0-B529-C832-4041-D3229FC9BD78}"/>
              </a:ext>
            </a:extLst>
          </p:cNvPr>
          <p:cNvSpPr txBox="1"/>
          <p:nvPr/>
        </p:nvSpPr>
        <p:spPr>
          <a:xfrm>
            <a:off x="7671022" y="2064995"/>
            <a:ext cx="4406315" cy="96827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Ever married or cohabited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2.7% males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rPr>
              <a:t>10.4% females </a:t>
            </a:r>
          </a:p>
        </p:txBody>
      </p:sp>
      <p:pic>
        <p:nvPicPr>
          <p:cNvPr id="31" name="Picture 30">
            <a:extLst>
              <a:ext uri="{FF2B5EF4-FFF2-40B4-BE49-F238E27FC236}">
                <a16:creationId xmlns:a16="http://schemas.microsoft.com/office/drawing/2014/main" id="{4C6B2AFE-BEB0-8699-D942-08EF7B9AA046}"/>
              </a:ext>
            </a:extLst>
          </p:cNvPr>
          <p:cNvPicPr>
            <a:picLocks noChangeAspect="1"/>
          </p:cNvPicPr>
          <p:nvPr/>
        </p:nvPicPr>
        <p:blipFill>
          <a:blip r:embed="rId5"/>
          <a:stretch>
            <a:fillRect/>
          </a:stretch>
        </p:blipFill>
        <p:spPr>
          <a:xfrm>
            <a:off x="6052266" y="3199803"/>
            <a:ext cx="1462087" cy="972952"/>
          </a:xfrm>
          <a:prstGeom prst="rect">
            <a:avLst/>
          </a:prstGeom>
        </p:spPr>
      </p:pic>
      <p:pic>
        <p:nvPicPr>
          <p:cNvPr id="32" name="Picture 31">
            <a:extLst>
              <a:ext uri="{FF2B5EF4-FFF2-40B4-BE49-F238E27FC236}">
                <a16:creationId xmlns:a16="http://schemas.microsoft.com/office/drawing/2014/main" id="{68B1D142-90E7-04DD-B7A9-45FE6D20EB58}"/>
              </a:ext>
            </a:extLst>
          </p:cNvPr>
          <p:cNvPicPr>
            <a:picLocks noChangeAspect="1"/>
          </p:cNvPicPr>
          <p:nvPr/>
        </p:nvPicPr>
        <p:blipFill>
          <a:blip r:embed="rId6"/>
          <a:stretch>
            <a:fillRect/>
          </a:stretch>
        </p:blipFill>
        <p:spPr>
          <a:xfrm>
            <a:off x="11237" y="3179181"/>
            <a:ext cx="1463167" cy="975445"/>
          </a:xfrm>
          <a:prstGeom prst="rect">
            <a:avLst/>
          </a:prstGeom>
        </p:spPr>
      </p:pic>
      <p:pic>
        <p:nvPicPr>
          <p:cNvPr id="35" name="Picture 34">
            <a:extLst>
              <a:ext uri="{FF2B5EF4-FFF2-40B4-BE49-F238E27FC236}">
                <a16:creationId xmlns:a16="http://schemas.microsoft.com/office/drawing/2014/main" id="{D168050B-2552-A886-7E27-1C278F279B4F}"/>
              </a:ext>
            </a:extLst>
          </p:cNvPr>
          <p:cNvPicPr>
            <a:picLocks noChangeAspect="1"/>
          </p:cNvPicPr>
          <p:nvPr/>
        </p:nvPicPr>
        <p:blipFill>
          <a:blip r:embed="rId7"/>
          <a:stretch>
            <a:fillRect/>
          </a:stretch>
        </p:blipFill>
        <p:spPr>
          <a:xfrm>
            <a:off x="66284" y="2091920"/>
            <a:ext cx="1250270" cy="942676"/>
          </a:xfrm>
          <a:prstGeom prst="rect">
            <a:avLst/>
          </a:prstGeom>
        </p:spPr>
      </p:pic>
      <p:pic>
        <p:nvPicPr>
          <p:cNvPr id="36" name="Picture 35">
            <a:extLst>
              <a:ext uri="{FF2B5EF4-FFF2-40B4-BE49-F238E27FC236}">
                <a16:creationId xmlns:a16="http://schemas.microsoft.com/office/drawing/2014/main" id="{E3963D1F-4CF6-F54F-97A6-1EA9054DBA8E}"/>
              </a:ext>
            </a:extLst>
          </p:cNvPr>
          <p:cNvPicPr>
            <a:picLocks noChangeAspect="1"/>
          </p:cNvPicPr>
          <p:nvPr/>
        </p:nvPicPr>
        <p:blipFill>
          <a:blip r:embed="rId8"/>
          <a:stretch>
            <a:fillRect/>
          </a:stretch>
        </p:blipFill>
        <p:spPr>
          <a:xfrm>
            <a:off x="-44785" y="4499914"/>
            <a:ext cx="1261547" cy="1092694"/>
          </a:xfrm>
          <a:prstGeom prst="rect">
            <a:avLst/>
          </a:prstGeom>
        </p:spPr>
      </p:pic>
      <p:pic>
        <p:nvPicPr>
          <p:cNvPr id="37" name="Picture 36">
            <a:extLst>
              <a:ext uri="{FF2B5EF4-FFF2-40B4-BE49-F238E27FC236}">
                <a16:creationId xmlns:a16="http://schemas.microsoft.com/office/drawing/2014/main" id="{6B06EE04-8667-AD20-DAF2-DEB47C5D9E42}"/>
              </a:ext>
            </a:extLst>
          </p:cNvPr>
          <p:cNvPicPr>
            <a:picLocks noChangeAspect="1"/>
          </p:cNvPicPr>
          <p:nvPr/>
        </p:nvPicPr>
        <p:blipFill>
          <a:blip r:embed="rId9"/>
          <a:stretch>
            <a:fillRect/>
          </a:stretch>
        </p:blipFill>
        <p:spPr>
          <a:xfrm>
            <a:off x="6152318" y="4567735"/>
            <a:ext cx="1261981" cy="1091279"/>
          </a:xfrm>
          <a:prstGeom prst="rect">
            <a:avLst/>
          </a:prstGeom>
        </p:spPr>
      </p:pic>
      <p:pic>
        <p:nvPicPr>
          <p:cNvPr id="3" name="Picture 2">
            <a:extLst>
              <a:ext uri="{FF2B5EF4-FFF2-40B4-BE49-F238E27FC236}">
                <a16:creationId xmlns:a16="http://schemas.microsoft.com/office/drawing/2014/main" id="{2C7C6D12-EA46-3434-0E9A-E930201DF7CC}"/>
              </a:ext>
            </a:extLst>
          </p:cNvPr>
          <p:cNvPicPr>
            <a:picLocks noChangeAspect="1"/>
          </p:cNvPicPr>
          <p:nvPr/>
        </p:nvPicPr>
        <p:blipFill>
          <a:blip r:embed="rId10"/>
          <a:stretch>
            <a:fillRect/>
          </a:stretch>
        </p:blipFill>
        <p:spPr>
          <a:xfrm>
            <a:off x="6052266" y="2040002"/>
            <a:ext cx="1462087" cy="974725"/>
          </a:xfrm>
          <a:prstGeom prst="rect">
            <a:avLst/>
          </a:prstGeom>
        </p:spPr>
      </p:pic>
    </p:spTree>
    <p:extLst>
      <p:ext uri="{BB962C8B-B14F-4D97-AF65-F5344CB8AC3E}">
        <p14:creationId xmlns:p14="http://schemas.microsoft.com/office/powerpoint/2010/main" val="527821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DDB88CC-F5AB-44E3-9CAE-84453945BDFF}"/>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6795905D-9E8F-432B-A794-5F0F07B11E3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97EA746-36BF-4F94-81AE-F5241B4DC45F}"/>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C3A5642-7310-4274-9FB4-DE14E54A77A4}"/>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6094E2F-6568-4164-81EC-8CC1639E4DC6}"/>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772B62B-8213-405E-AA42-7465E03FEEEC}"/>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endParaRPr lang="en-US"/>
            </a:p>
          </p:txBody>
        </p:sp>
      </p:grpSp>
      <p:sp>
        <p:nvSpPr>
          <p:cNvPr id="10" name="Title 2">
            <a:extLst>
              <a:ext uri="{FF2B5EF4-FFF2-40B4-BE49-F238E27FC236}">
                <a16:creationId xmlns:a16="http://schemas.microsoft.com/office/drawing/2014/main" id="{E4F6294E-2AC1-4D9B-A9B7-FFA167971553}"/>
              </a:ext>
            </a:extLst>
          </p:cNvPr>
          <p:cNvSpPr txBox="1">
            <a:spLocks/>
          </p:cNvSpPr>
          <p:nvPr/>
        </p:nvSpPr>
        <p:spPr>
          <a:xfrm>
            <a:off x="1593266" y="4224887"/>
            <a:ext cx="9040078" cy="1591490"/>
          </a:xfrm>
          <a:prstGeom prst="rect">
            <a:avLst/>
          </a:prstGeom>
        </p:spPr>
        <p:txBody>
          <a:bodyPr vert="horz" lIns="91440" tIns="45720" rIns="91440" bIns="45720" rtlCol="0" anchor="t">
            <a:normAutofit fontScale="90000" lnSpcReduction="200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4100" dirty="0">
                <a:solidFill>
                  <a:schemeClr val="bg1"/>
                </a:solidFill>
                <a:latin typeface="+mn-lt"/>
              </a:rPr>
              <a:t>Wafaa El-Sadr, MD, MPH, MPA, </a:t>
            </a:r>
          </a:p>
          <a:p>
            <a:r>
              <a:rPr lang="en-US" sz="4100" dirty="0">
                <a:solidFill>
                  <a:schemeClr val="bg1"/>
                </a:solidFill>
                <a:latin typeface="+mn-lt"/>
              </a:rPr>
              <a:t>Director, </a:t>
            </a:r>
          </a:p>
          <a:p>
            <a:r>
              <a:rPr lang="en-US" sz="4100" dirty="0">
                <a:solidFill>
                  <a:schemeClr val="bg1"/>
                </a:solidFill>
                <a:latin typeface="+mn-lt"/>
              </a:rPr>
              <a:t>ICAP at Columbia University</a:t>
            </a:r>
          </a:p>
        </p:txBody>
      </p:sp>
      <p:pic>
        <p:nvPicPr>
          <p:cNvPr id="11" name="Picture Placeholder 6">
            <a:extLst>
              <a:ext uri="{FF2B5EF4-FFF2-40B4-BE49-F238E27FC236}">
                <a16:creationId xmlns:a16="http://schemas.microsoft.com/office/drawing/2014/main" id="{2F0DA287-0B22-46A5-AEF8-6491DA9C80F1}"/>
              </a:ext>
            </a:extLst>
          </p:cNvPr>
          <p:cNvPicPr>
            <a:picLocks noChangeAspect="1"/>
          </p:cNvPicPr>
          <p:nvPr/>
        </p:nvPicPr>
        <p:blipFill>
          <a:blip r:embed="rId3">
            <a:extLst>
              <a:ext uri="{28A0092B-C50C-407E-A947-70E740481C1C}">
                <a14:useLocalDpi xmlns:a14="http://schemas.microsoft.com/office/drawing/2010/main" val="0"/>
              </a:ext>
            </a:extLst>
          </a:blip>
          <a:srcRect t="347" b="347"/>
          <a:stretch/>
        </p:blipFill>
        <p:spPr>
          <a:xfrm>
            <a:off x="4611538" y="895692"/>
            <a:ext cx="2968924" cy="2948309"/>
          </a:xfrm>
          <a:prstGeom prst="flowChartConnector">
            <a:avLst/>
          </a:prstGeom>
          <a:effectLst>
            <a:innerShdw blurRad="114300" dist="25400">
              <a:prstClr val="black"/>
            </a:innerShdw>
          </a:effectLst>
        </p:spPr>
      </p:pic>
    </p:spTree>
    <p:extLst>
      <p:ext uri="{BB962C8B-B14F-4D97-AF65-F5344CB8AC3E}">
        <p14:creationId xmlns:p14="http://schemas.microsoft.com/office/powerpoint/2010/main" val="1070381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422C5A-5DD5-69FC-0686-3F1A1168F091}"/>
              </a:ext>
            </a:extLst>
          </p:cNvPr>
          <p:cNvSpPr>
            <a:spLocks noGrp="1"/>
          </p:cNvSpPr>
          <p:nvPr>
            <p:ph type="title"/>
          </p:nvPr>
        </p:nvSpPr>
        <p:spPr>
          <a:xfrm>
            <a:off x="152400" y="318295"/>
            <a:ext cx="11963400" cy="761999"/>
          </a:xfrm>
        </p:spPr>
        <p:txBody>
          <a:bodyPr>
            <a:noAutofit/>
          </a:bodyPr>
          <a:lstStyle/>
          <a:p>
            <a:pPr defTabSz="457189" fontAlgn="base">
              <a:spcAft>
                <a:spcPct val="0"/>
              </a:spcAft>
            </a:pPr>
            <a:r>
              <a:rPr lang="en-GB" sz="6600" dirty="0">
                <a:latin typeface="Garamond"/>
                <a:ea typeface="ＭＳ Ｐゴシック" pitchFamily="-107" charset="-128"/>
              </a:rPr>
              <a:t>Lifetime Experience of Violence </a:t>
            </a:r>
          </a:p>
        </p:txBody>
      </p:sp>
      <p:sp>
        <p:nvSpPr>
          <p:cNvPr id="7" name="Slide Number Placeholder 6">
            <a:extLst>
              <a:ext uri="{FF2B5EF4-FFF2-40B4-BE49-F238E27FC236}">
                <a16:creationId xmlns:a16="http://schemas.microsoft.com/office/drawing/2014/main" id="{CD47247D-C05C-F8FB-CB04-A22E4D95C7F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ABBCA-EEB9-4909-AB36-4546095AE3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Arrow: Pentagon 1">
            <a:extLst>
              <a:ext uri="{FF2B5EF4-FFF2-40B4-BE49-F238E27FC236}">
                <a16:creationId xmlns:a16="http://schemas.microsoft.com/office/drawing/2014/main" id="{2DB205CB-9FEF-662B-1701-39F645FABB15}"/>
              </a:ext>
            </a:extLst>
          </p:cNvPr>
          <p:cNvSpPr/>
          <p:nvPr/>
        </p:nvSpPr>
        <p:spPr>
          <a:xfrm>
            <a:off x="645277" y="1683830"/>
            <a:ext cx="3064122" cy="2099420"/>
          </a:xfrm>
          <a:prstGeom prst="homePlat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prstClr val="black"/>
                </a:solidFill>
                <a:effectLst/>
                <a:uLnTx/>
                <a:uFillTx/>
                <a:latin typeface="Calibri" panose="020F0502020204030204"/>
                <a:ea typeface="+mn-ea"/>
                <a:cs typeface="+mn-cs"/>
              </a:rPr>
              <a:t>25.5% </a:t>
            </a:r>
          </a:p>
        </p:txBody>
      </p:sp>
      <p:sp>
        <p:nvSpPr>
          <p:cNvPr id="3" name="Arrow: Pentagon 2">
            <a:extLst>
              <a:ext uri="{FF2B5EF4-FFF2-40B4-BE49-F238E27FC236}">
                <a16:creationId xmlns:a16="http://schemas.microsoft.com/office/drawing/2014/main" id="{DA22368D-F4DB-FC44-E258-B134BBE9E324}"/>
              </a:ext>
            </a:extLst>
          </p:cNvPr>
          <p:cNvSpPr/>
          <p:nvPr/>
        </p:nvSpPr>
        <p:spPr>
          <a:xfrm>
            <a:off x="645276" y="4029970"/>
            <a:ext cx="3064122" cy="2099420"/>
          </a:xfrm>
          <a:prstGeom prst="homePlat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prstClr val="black"/>
                </a:solidFill>
                <a:effectLst/>
                <a:uLnTx/>
                <a:uFillTx/>
                <a:latin typeface="Calibri" panose="020F0502020204030204"/>
                <a:ea typeface="+mn-ea"/>
                <a:cs typeface="+mn-cs"/>
              </a:rPr>
              <a:t>31.7% </a:t>
            </a:r>
          </a:p>
        </p:txBody>
      </p:sp>
      <p:pic>
        <p:nvPicPr>
          <p:cNvPr id="8" name="Picture 7">
            <a:extLst>
              <a:ext uri="{FF2B5EF4-FFF2-40B4-BE49-F238E27FC236}">
                <a16:creationId xmlns:a16="http://schemas.microsoft.com/office/drawing/2014/main" id="{420405E3-DDF2-44E9-2235-2D8CBE79B924}"/>
              </a:ext>
            </a:extLst>
          </p:cNvPr>
          <p:cNvPicPr>
            <a:picLocks noChangeAspect="1"/>
          </p:cNvPicPr>
          <p:nvPr/>
        </p:nvPicPr>
        <p:blipFill>
          <a:blip r:embed="rId3">
            <a:duotone>
              <a:schemeClr val="accent2">
                <a:shade val="45000"/>
                <a:satMod val="135000"/>
              </a:schemeClr>
              <a:prstClr val="white"/>
            </a:duotone>
          </a:blip>
          <a:stretch>
            <a:fillRect/>
          </a:stretch>
        </p:blipFill>
        <p:spPr>
          <a:xfrm>
            <a:off x="62501" y="2133600"/>
            <a:ext cx="555805" cy="1043830"/>
          </a:xfrm>
          <a:prstGeom prst="rect">
            <a:avLst/>
          </a:prstGeom>
        </p:spPr>
      </p:pic>
      <p:pic>
        <p:nvPicPr>
          <p:cNvPr id="9" name="Picture 8">
            <a:extLst>
              <a:ext uri="{FF2B5EF4-FFF2-40B4-BE49-F238E27FC236}">
                <a16:creationId xmlns:a16="http://schemas.microsoft.com/office/drawing/2014/main" id="{F192BD87-99E5-BEE4-685F-EC4804B0438C}"/>
              </a:ext>
            </a:extLst>
          </p:cNvPr>
          <p:cNvPicPr>
            <a:picLocks noChangeAspect="1"/>
          </p:cNvPicPr>
          <p:nvPr/>
        </p:nvPicPr>
        <p:blipFill>
          <a:blip r:embed="rId4"/>
          <a:stretch>
            <a:fillRect/>
          </a:stretch>
        </p:blipFill>
        <p:spPr>
          <a:xfrm>
            <a:off x="57994" y="4393880"/>
            <a:ext cx="583857" cy="1244920"/>
          </a:xfrm>
          <a:prstGeom prst="rect">
            <a:avLst/>
          </a:prstGeom>
        </p:spPr>
      </p:pic>
      <p:sp>
        <p:nvSpPr>
          <p:cNvPr id="4" name="TextBox 3">
            <a:extLst>
              <a:ext uri="{FF2B5EF4-FFF2-40B4-BE49-F238E27FC236}">
                <a16:creationId xmlns:a16="http://schemas.microsoft.com/office/drawing/2014/main" id="{6038AA51-21EA-4E77-223E-EAC2A653B7B6}"/>
              </a:ext>
            </a:extLst>
          </p:cNvPr>
          <p:cNvSpPr txBox="1"/>
          <p:nvPr/>
        </p:nvSpPr>
        <p:spPr>
          <a:xfrm>
            <a:off x="1219200" y="6350300"/>
            <a:ext cx="6934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Reported by individuals who were 13-24 years </a:t>
            </a: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Chart 9">
            <a:extLst>
              <a:ext uri="{FF2B5EF4-FFF2-40B4-BE49-F238E27FC236}">
                <a16:creationId xmlns:a16="http://schemas.microsoft.com/office/drawing/2014/main" id="{0AA21A93-9B8F-44F8-9BB8-3DEC25DB7646}"/>
              </a:ext>
            </a:extLst>
          </p:cNvPr>
          <p:cNvGraphicFramePr>
            <a:graphicFrameLocks/>
          </p:cNvGraphicFramePr>
          <p:nvPr>
            <p:extLst>
              <p:ext uri="{D42A27DB-BD31-4B8C-83A1-F6EECF244321}">
                <p14:modId xmlns:p14="http://schemas.microsoft.com/office/powerpoint/2010/main" val="211323082"/>
              </p:ext>
            </p:extLst>
          </p:nvPr>
        </p:nvGraphicFramePr>
        <p:xfrm>
          <a:off x="3736369" y="1796143"/>
          <a:ext cx="8455630" cy="423713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71625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27F5C-A0D1-2673-D2DA-92E7A0DADCAB}"/>
              </a:ext>
            </a:extLst>
          </p:cNvPr>
          <p:cNvSpPr>
            <a:spLocks noGrp="1"/>
          </p:cNvSpPr>
          <p:nvPr>
            <p:ph type="title"/>
          </p:nvPr>
        </p:nvSpPr>
        <p:spPr>
          <a:xfrm>
            <a:off x="0" y="11310"/>
            <a:ext cx="12192000" cy="1143000"/>
          </a:xfrm>
        </p:spPr>
        <p:txBody>
          <a:bodyPr>
            <a:noAutofit/>
          </a:bodyPr>
          <a:lstStyle/>
          <a:p>
            <a:pPr defTabSz="457189" fontAlgn="base">
              <a:spcAft>
                <a:spcPct val="0"/>
              </a:spcAft>
            </a:pPr>
            <a:r>
              <a:rPr lang="en-GB" sz="4800">
                <a:latin typeface="Garamond"/>
                <a:ea typeface="ＭＳ Ｐゴシック"/>
                <a:cs typeface="Arial"/>
              </a:rPr>
              <a:t>Multiple Experiences of Lifetime Violence </a:t>
            </a:r>
          </a:p>
        </p:txBody>
      </p:sp>
      <p:sp>
        <p:nvSpPr>
          <p:cNvPr id="3" name="Text Placeholder 2">
            <a:extLst>
              <a:ext uri="{FF2B5EF4-FFF2-40B4-BE49-F238E27FC236}">
                <a16:creationId xmlns:a16="http://schemas.microsoft.com/office/drawing/2014/main" id="{A941B8AD-EA86-6384-91BC-C880C1D9C3A1}"/>
              </a:ext>
            </a:extLst>
          </p:cNvPr>
          <p:cNvSpPr>
            <a:spLocks noGrp="1"/>
          </p:cNvSpPr>
          <p:nvPr>
            <p:ph type="body" idx="1"/>
          </p:nvPr>
        </p:nvSpPr>
        <p:spPr>
          <a:xfrm>
            <a:off x="609601" y="1535113"/>
            <a:ext cx="5029200" cy="557535"/>
          </a:xfrm>
        </p:spPr>
        <p:txBody>
          <a:bodyPr/>
          <a:lstStyle/>
          <a:p>
            <a:pPr algn="ctr"/>
            <a:r>
              <a:rPr lang="en-GB"/>
              <a:t>Females</a:t>
            </a:r>
            <a:endParaRPr lang="en-US"/>
          </a:p>
        </p:txBody>
      </p:sp>
      <p:pic>
        <p:nvPicPr>
          <p:cNvPr id="8" name="Content Placeholder 7">
            <a:extLst>
              <a:ext uri="{FF2B5EF4-FFF2-40B4-BE49-F238E27FC236}">
                <a16:creationId xmlns:a16="http://schemas.microsoft.com/office/drawing/2014/main" id="{0D28226A-4917-823A-054D-F4BC1146AFB8}"/>
              </a:ext>
            </a:extLst>
          </p:cNvPr>
          <p:cNvPicPr>
            <a:picLocks noGrp="1" noChangeAspect="1"/>
          </p:cNvPicPr>
          <p:nvPr>
            <p:ph sz="half" idx="2"/>
          </p:nvPr>
        </p:nvPicPr>
        <p:blipFill rotWithShape="1">
          <a:blip r:embed="rId3"/>
          <a:srcRect t="187" r="6232" b="5278"/>
          <a:stretch/>
        </p:blipFill>
        <p:spPr>
          <a:xfrm>
            <a:off x="591874" y="2067197"/>
            <a:ext cx="4419600" cy="4455767"/>
          </a:xfrm>
          <a:prstGeom prst="rect">
            <a:avLst/>
          </a:prstGeom>
        </p:spPr>
      </p:pic>
      <p:sp>
        <p:nvSpPr>
          <p:cNvPr id="5" name="Text Placeholder 4">
            <a:extLst>
              <a:ext uri="{FF2B5EF4-FFF2-40B4-BE49-F238E27FC236}">
                <a16:creationId xmlns:a16="http://schemas.microsoft.com/office/drawing/2014/main" id="{48039C8D-F0E9-7CFF-A4EC-33CB829857EA}"/>
              </a:ext>
            </a:extLst>
          </p:cNvPr>
          <p:cNvSpPr>
            <a:spLocks noGrp="1"/>
          </p:cNvSpPr>
          <p:nvPr>
            <p:ph type="body" sz="quarter" idx="3"/>
          </p:nvPr>
        </p:nvSpPr>
        <p:spPr>
          <a:xfrm>
            <a:off x="6629400" y="1535113"/>
            <a:ext cx="4953005" cy="639762"/>
          </a:xfrm>
        </p:spPr>
        <p:txBody>
          <a:bodyPr/>
          <a:lstStyle/>
          <a:p>
            <a:pPr algn="ctr"/>
            <a:r>
              <a:rPr lang="en-GB"/>
              <a:t>Males </a:t>
            </a:r>
            <a:endParaRPr lang="en-US"/>
          </a:p>
        </p:txBody>
      </p:sp>
      <p:grpSp>
        <p:nvGrpSpPr>
          <p:cNvPr id="15" name="Group 14">
            <a:extLst>
              <a:ext uri="{FF2B5EF4-FFF2-40B4-BE49-F238E27FC236}">
                <a16:creationId xmlns:a16="http://schemas.microsoft.com/office/drawing/2014/main" id="{1AB4C9E3-AA9E-CE9B-79B9-E53F8E47C025}"/>
              </a:ext>
            </a:extLst>
          </p:cNvPr>
          <p:cNvGrpSpPr/>
          <p:nvPr/>
        </p:nvGrpSpPr>
        <p:grpSpPr>
          <a:xfrm>
            <a:off x="1143000" y="2923596"/>
            <a:ext cx="3524861" cy="2722456"/>
            <a:chOff x="1143000" y="2923596"/>
            <a:chExt cx="3524861" cy="2722456"/>
          </a:xfrm>
        </p:grpSpPr>
        <p:sp>
          <p:nvSpPr>
            <p:cNvPr id="9" name="TextBox 8">
              <a:extLst>
                <a:ext uri="{FF2B5EF4-FFF2-40B4-BE49-F238E27FC236}">
                  <a16:creationId xmlns:a16="http://schemas.microsoft.com/office/drawing/2014/main" id="{2FDDB014-CCD2-429D-FD62-DB9FD10537DA}"/>
                </a:ext>
              </a:extLst>
            </p:cNvPr>
            <p:cNvSpPr txBox="1"/>
            <p:nvPr/>
          </p:nvSpPr>
          <p:spPr>
            <a:xfrm>
              <a:off x="2351612" y="2923596"/>
              <a:ext cx="1066800"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Sexual Violence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CC2827F-AD2D-3699-95C7-C4D1BB2079D9}"/>
                </a:ext>
              </a:extLst>
            </p:cNvPr>
            <p:cNvSpPr txBox="1"/>
            <p:nvPr/>
          </p:nvSpPr>
          <p:spPr>
            <a:xfrm>
              <a:off x="1143000" y="4641114"/>
              <a:ext cx="1066800"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Physical Violence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E79172A-61BD-4A44-094A-D64F3567E1DB}"/>
                </a:ext>
              </a:extLst>
            </p:cNvPr>
            <p:cNvSpPr txBox="1"/>
            <p:nvPr/>
          </p:nvSpPr>
          <p:spPr>
            <a:xfrm>
              <a:off x="3418412" y="4999721"/>
              <a:ext cx="1249449"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Emotional Violence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6" name="Content Placeholder 15">
            <a:extLst>
              <a:ext uri="{FF2B5EF4-FFF2-40B4-BE49-F238E27FC236}">
                <a16:creationId xmlns:a16="http://schemas.microsoft.com/office/drawing/2014/main" id="{95463DBB-9B85-DB5A-4257-C2FAECA94695}"/>
              </a:ext>
            </a:extLst>
          </p:cNvPr>
          <p:cNvPicPr>
            <a:picLocks noGrp="1" noChangeAspect="1"/>
          </p:cNvPicPr>
          <p:nvPr>
            <p:ph sz="quarter" idx="4"/>
          </p:nvPr>
        </p:nvPicPr>
        <p:blipFill>
          <a:blip r:embed="rId4"/>
          <a:stretch>
            <a:fillRect/>
          </a:stretch>
        </p:blipFill>
        <p:spPr>
          <a:xfrm>
            <a:off x="7058430" y="2102987"/>
            <a:ext cx="4119966" cy="4155281"/>
          </a:xfrm>
          <a:prstGeom prst="rect">
            <a:avLst/>
          </a:prstGeom>
        </p:spPr>
      </p:pic>
      <p:sp>
        <p:nvSpPr>
          <p:cNvPr id="17" name="TextBox 16">
            <a:extLst>
              <a:ext uri="{FF2B5EF4-FFF2-40B4-BE49-F238E27FC236}">
                <a16:creationId xmlns:a16="http://schemas.microsoft.com/office/drawing/2014/main" id="{FC1AD02A-4DD3-DE19-4E6F-538B50A496AE}"/>
              </a:ext>
            </a:extLst>
          </p:cNvPr>
          <p:cNvSpPr txBox="1"/>
          <p:nvPr/>
        </p:nvSpPr>
        <p:spPr>
          <a:xfrm>
            <a:off x="4455544" y="1841740"/>
            <a:ext cx="3605841" cy="1384995"/>
          </a:xfrm>
          <a:prstGeom prst="rect">
            <a:avLst/>
          </a:prstGeom>
          <a:solidFill>
            <a:schemeClr val="accent2">
              <a:lumMod val="20000"/>
              <a:lumOff val="80000"/>
            </a:schemeClr>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6.7% females and 9.3% males experienced two types of violence </a:t>
            </a:r>
            <a:endParaRPr kumimoji="0" lang="en-US" sz="2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18" name="TextBox 17">
            <a:extLst>
              <a:ext uri="{FF2B5EF4-FFF2-40B4-BE49-F238E27FC236}">
                <a16:creationId xmlns:a16="http://schemas.microsoft.com/office/drawing/2014/main" id="{EAE791B2-7239-92C7-89E3-CCF4665BCABC}"/>
              </a:ext>
            </a:extLst>
          </p:cNvPr>
          <p:cNvSpPr txBox="1"/>
          <p:nvPr/>
        </p:nvSpPr>
        <p:spPr>
          <a:xfrm>
            <a:off x="2509434" y="4400874"/>
            <a:ext cx="9089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2.4</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C11B21F-1A88-E528-2AF5-475D4D20631E}"/>
              </a:ext>
            </a:extLst>
          </p:cNvPr>
          <p:cNvSpPr txBox="1"/>
          <p:nvPr/>
        </p:nvSpPr>
        <p:spPr>
          <a:xfrm>
            <a:off x="8741540" y="4344687"/>
            <a:ext cx="9038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1.2%</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772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422C5A-5DD5-69FC-0686-3F1A1168F091}"/>
              </a:ext>
            </a:extLst>
          </p:cNvPr>
          <p:cNvSpPr>
            <a:spLocks noGrp="1"/>
          </p:cNvSpPr>
          <p:nvPr>
            <p:ph type="title"/>
          </p:nvPr>
        </p:nvSpPr>
        <p:spPr>
          <a:xfrm>
            <a:off x="152400" y="318295"/>
            <a:ext cx="11963400" cy="761999"/>
          </a:xfrm>
        </p:spPr>
        <p:txBody>
          <a:bodyPr>
            <a:noAutofit/>
          </a:bodyPr>
          <a:lstStyle/>
          <a:p>
            <a:pPr defTabSz="457189" fontAlgn="base">
              <a:spcAft>
                <a:spcPct val="0"/>
              </a:spcAft>
            </a:pPr>
            <a:r>
              <a:rPr lang="en-GB" sz="6600" dirty="0">
                <a:latin typeface="Garamond"/>
                <a:ea typeface="ＭＳ Ｐゴシック" pitchFamily="-107" charset="-128"/>
              </a:rPr>
              <a:t>Childhood Violence</a:t>
            </a:r>
          </a:p>
        </p:txBody>
      </p:sp>
      <p:sp>
        <p:nvSpPr>
          <p:cNvPr id="7" name="Slide Number Placeholder 6">
            <a:extLst>
              <a:ext uri="{FF2B5EF4-FFF2-40B4-BE49-F238E27FC236}">
                <a16:creationId xmlns:a16="http://schemas.microsoft.com/office/drawing/2014/main" id="{CD47247D-C05C-F8FB-CB04-A22E4D95C7F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ABBCA-EEB9-4909-AB36-4546095AE3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Arrow: Pentagon 1">
            <a:extLst>
              <a:ext uri="{FF2B5EF4-FFF2-40B4-BE49-F238E27FC236}">
                <a16:creationId xmlns:a16="http://schemas.microsoft.com/office/drawing/2014/main" id="{2DB205CB-9FEF-662B-1701-39F645FABB15}"/>
              </a:ext>
            </a:extLst>
          </p:cNvPr>
          <p:cNvSpPr/>
          <p:nvPr/>
        </p:nvSpPr>
        <p:spPr>
          <a:xfrm>
            <a:off x="645277" y="1683830"/>
            <a:ext cx="3064122" cy="2099420"/>
          </a:xfrm>
          <a:prstGeom prst="homePlat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prstClr val="black"/>
                </a:solidFill>
                <a:effectLst/>
                <a:uLnTx/>
                <a:uFillTx/>
                <a:latin typeface="Calibri" panose="020F0502020204030204"/>
                <a:ea typeface="+mn-ea"/>
                <a:cs typeface="+mn-cs"/>
              </a:rPr>
              <a:t>15.8% </a:t>
            </a:r>
          </a:p>
        </p:txBody>
      </p:sp>
      <p:sp>
        <p:nvSpPr>
          <p:cNvPr id="3" name="Arrow: Pentagon 2">
            <a:extLst>
              <a:ext uri="{FF2B5EF4-FFF2-40B4-BE49-F238E27FC236}">
                <a16:creationId xmlns:a16="http://schemas.microsoft.com/office/drawing/2014/main" id="{DA22368D-F4DB-FC44-E258-B134BBE9E324}"/>
              </a:ext>
            </a:extLst>
          </p:cNvPr>
          <p:cNvSpPr/>
          <p:nvPr/>
        </p:nvSpPr>
        <p:spPr>
          <a:xfrm>
            <a:off x="645276" y="4029970"/>
            <a:ext cx="3064122" cy="2099420"/>
          </a:xfrm>
          <a:prstGeom prst="homePlat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prstClr val="black"/>
                </a:solidFill>
                <a:effectLst/>
                <a:uLnTx/>
                <a:uFillTx/>
                <a:latin typeface="Calibri" panose="020F0502020204030204"/>
                <a:ea typeface="+mn-ea"/>
                <a:cs typeface="+mn-cs"/>
              </a:rPr>
              <a:t>21.0% </a:t>
            </a:r>
          </a:p>
        </p:txBody>
      </p:sp>
      <p:pic>
        <p:nvPicPr>
          <p:cNvPr id="8" name="Picture 7">
            <a:extLst>
              <a:ext uri="{FF2B5EF4-FFF2-40B4-BE49-F238E27FC236}">
                <a16:creationId xmlns:a16="http://schemas.microsoft.com/office/drawing/2014/main" id="{420405E3-DDF2-44E9-2235-2D8CBE79B924}"/>
              </a:ext>
            </a:extLst>
          </p:cNvPr>
          <p:cNvPicPr>
            <a:picLocks noChangeAspect="1"/>
          </p:cNvPicPr>
          <p:nvPr/>
        </p:nvPicPr>
        <p:blipFill>
          <a:blip r:embed="rId3">
            <a:duotone>
              <a:schemeClr val="accent2">
                <a:shade val="45000"/>
                <a:satMod val="135000"/>
              </a:schemeClr>
              <a:prstClr val="white"/>
            </a:duotone>
          </a:blip>
          <a:stretch>
            <a:fillRect/>
          </a:stretch>
        </p:blipFill>
        <p:spPr>
          <a:xfrm>
            <a:off x="62501" y="2133600"/>
            <a:ext cx="555805" cy="1043830"/>
          </a:xfrm>
          <a:prstGeom prst="rect">
            <a:avLst/>
          </a:prstGeom>
        </p:spPr>
      </p:pic>
      <p:pic>
        <p:nvPicPr>
          <p:cNvPr id="9" name="Picture 8">
            <a:extLst>
              <a:ext uri="{FF2B5EF4-FFF2-40B4-BE49-F238E27FC236}">
                <a16:creationId xmlns:a16="http://schemas.microsoft.com/office/drawing/2014/main" id="{F192BD87-99E5-BEE4-685F-EC4804B0438C}"/>
              </a:ext>
            </a:extLst>
          </p:cNvPr>
          <p:cNvPicPr>
            <a:picLocks noChangeAspect="1"/>
          </p:cNvPicPr>
          <p:nvPr/>
        </p:nvPicPr>
        <p:blipFill>
          <a:blip r:embed="rId4"/>
          <a:stretch>
            <a:fillRect/>
          </a:stretch>
        </p:blipFill>
        <p:spPr>
          <a:xfrm>
            <a:off x="57994" y="4393880"/>
            <a:ext cx="583857" cy="1244920"/>
          </a:xfrm>
          <a:prstGeom prst="rect">
            <a:avLst/>
          </a:prstGeom>
        </p:spPr>
      </p:pic>
      <p:sp>
        <p:nvSpPr>
          <p:cNvPr id="4" name="TextBox 3">
            <a:extLst>
              <a:ext uri="{FF2B5EF4-FFF2-40B4-BE49-F238E27FC236}">
                <a16:creationId xmlns:a16="http://schemas.microsoft.com/office/drawing/2014/main" id="{6038AA51-21EA-4E77-223E-EAC2A653B7B6}"/>
              </a:ext>
            </a:extLst>
          </p:cNvPr>
          <p:cNvSpPr txBox="1"/>
          <p:nvPr/>
        </p:nvSpPr>
        <p:spPr>
          <a:xfrm>
            <a:off x="3408738" y="5617686"/>
            <a:ext cx="8630862" cy="1477328"/>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Reported by individuals who were 18-24 years, reporting violence that occurred when they were &lt;18 years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First sexual intercourse was coerced, pressured, or forced for </a:t>
            </a:r>
            <a:r>
              <a:rPr kumimoji="0" lang="en-US"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7.2% females and 0,7</a:t>
            </a:r>
            <a:r>
              <a:rPr kumimoji="0" lang="en-US" sz="18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males, as reported by participants who had sexual intercourse before age </a:t>
            </a:r>
            <a:r>
              <a:rPr kumimoji="0" lang="en-US" sz="1800" b="0"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18y</a:t>
            </a:r>
            <a:endParaRPr kumimoji="0" lang="en-SZ"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Chart 9">
            <a:extLst>
              <a:ext uri="{FF2B5EF4-FFF2-40B4-BE49-F238E27FC236}">
                <a16:creationId xmlns:a16="http://schemas.microsoft.com/office/drawing/2014/main" id="{0E8EA931-38B0-F16A-AABC-10742A5A4988}"/>
              </a:ext>
            </a:extLst>
          </p:cNvPr>
          <p:cNvGraphicFramePr>
            <a:graphicFrameLocks/>
          </p:cNvGraphicFramePr>
          <p:nvPr/>
        </p:nvGraphicFramePr>
        <p:xfrm>
          <a:off x="3736369" y="1600200"/>
          <a:ext cx="8379431" cy="40386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36957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97F95-3B4F-2566-E15F-66DC93B8722C}"/>
              </a:ext>
            </a:extLst>
          </p:cNvPr>
          <p:cNvSpPr>
            <a:spLocks noGrp="1"/>
          </p:cNvSpPr>
          <p:nvPr>
            <p:ph type="title"/>
          </p:nvPr>
        </p:nvSpPr>
        <p:spPr>
          <a:xfrm>
            <a:off x="0" y="7344"/>
            <a:ext cx="12192000" cy="1143000"/>
          </a:xfrm>
          <a:solidFill>
            <a:schemeClr val="accent4">
              <a:lumMod val="50000"/>
            </a:schemeClr>
          </a:solidFill>
        </p:spPr>
        <p:txBody>
          <a:bodyPr/>
          <a:lstStyle/>
          <a:p>
            <a:r>
              <a:rPr lang="en-GB" sz="4000" dirty="0"/>
              <a:t>Perpetrators of Lifetime Violence Experienced by Females </a:t>
            </a:r>
            <a:endParaRPr lang="en-ZA" sz="4000" dirty="0"/>
          </a:p>
        </p:txBody>
      </p:sp>
      <p:sp>
        <p:nvSpPr>
          <p:cNvPr id="4" name="Text Placeholder 9">
            <a:extLst>
              <a:ext uri="{FF2B5EF4-FFF2-40B4-BE49-F238E27FC236}">
                <a16:creationId xmlns:a16="http://schemas.microsoft.com/office/drawing/2014/main" id="{54F5E077-C839-ABA0-DFDA-441DF396E323}"/>
              </a:ext>
            </a:extLst>
          </p:cNvPr>
          <p:cNvSpPr txBox="1">
            <a:spLocks/>
          </p:cNvSpPr>
          <p:nvPr/>
        </p:nvSpPr>
        <p:spPr>
          <a:xfrm>
            <a:off x="202070" y="1528993"/>
            <a:ext cx="3870767" cy="445916"/>
          </a:xfrm>
          <a:prstGeom prst="rect">
            <a:avLst/>
          </a:prstGeom>
          <a:solidFill>
            <a:srgbClr val="FBE5D6"/>
          </a:solidFill>
        </p:spPr>
        <p:txBody>
          <a:bodyPr>
            <a:normAutofit fontScale="85000" lnSpcReduction="20000"/>
          </a:bodyPr>
          <a:lstStyle>
            <a:lvl1pPr marL="342891" indent="-342891" algn="l" defTabSz="457189"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1pPr>
            <a:lvl2pPr marL="742932" indent="-285744" algn="l" defTabSz="457189" rtl="0" eaLnBrk="1" fontAlgn="base" hangingPunct="1">
              <a:spcBef>
                <a:spcPct val="20000"/>
              </a:spcBef>
              <a:spcAft>
                <a:spcPct val="0"/>
              </a:spcAft>
              <a:buFont typeface="Arial" charset="0"/>
              <a:buChar char="–"/>
              <a:defRPr sz="2800" kern="1200">
                <a:solidFill>
                  <a:srgbClr val="1F497D"/>
                </a:solidFill>
                <a:latin typeface="Garamond"/>
                <a:ea typeface="ＭＳ Ｐゴシック" pitchFamily="-107" charset="-128"/>
                <a:cs typeface="Garamond"/>
              </a:defRPr>
            </a:lvl2pPr>
            <a:lvl3pPr marL="1142971" indent="-228594" algn="l" defTabSz="457189" rtl="0" eaLnBrk="1" fontAlgn="base" hangingPunct="1">
              <a:spcBef>
                <a:spcPct val="20000"/>
              </a:spcBef>
              <a:spcAft>
                <a:spcPct val="0"/>
              </a:spcAft>
              <a:buFont typeface="Arial" charset="0"/>
              <a:buChar char="•"/>
              <a:defRPr sz="2400" kern="1200">
                <a:solidFill>
                  <a:srgbClr val="1F497D"/>
                </a:solidFill>
                <a:latin typeface="Garamond"/>
                <a:ea typeface="ＭＳ Ｐゴシック" pitchFamily="-107" charset="-128"/>
                <a:cs typeface="Garamond"/>
              </a:defRPr>
            </a:lvl3pPr>
            <a:lvl4pPr marL="1600160"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4pPr>
            <a:lvl5pPr marL="2057349"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1" fontAlgn="base" latinLnBrk="0" hangingPunct="1">
              <a:lnSpc>
                <a:spcPct val="100000"/>
              </a:lnSpc>
              <a:spcBef>
                <a:spcPct val="20000"/>
              </a:spcBef>
              <a:spcAft>
                <a:spcPct val="0"/>
              </a:spcAft>
              <a:buClrTx/>
              <a:buSzTx/>
              <a:buFont typeface="Arial" charset="0"/>
              <a:buNone/>
              <a:tabLst/>
              <a:defRPr/>
            </a:pPr>
            <a:r>
              <a:rPr kumimoji="0" lang="en-GB" sz="3200" b="0" i="0" u="none" strike="noStrike" kern="1200" cap="none" spc="0" normalizeH="0" baseline="0" noProof="0">
                <a:ln>
                  <a:noFill/>
                </a:ln>
                <a:solidFill>
                  <a:srgbClr val="1F497D"/>
                </a:solidFill>
                <a:effectLst/>
                <a:uLnTx/>
                <a:uFillTx/>
                <a:latin typeface="Calibri"/>
                <a:ea typeface="ＭＳ Ｐゴシック" pitchFamily="-107" charset="-128"/>
              </a:rPr>
              <a:t>Sexual Violence* </a:t>
            </a:r>
          </a:p>
        </p:txBody>
      </p:sp>
      <p:pic>
        <p:nvPicPr>
          <p:cNvPr id="5" name="Content Placeholder 13">
            <a:extLst>
              <a:ext uri="{FF2B5EF4-FFF2-40B4-BE49-F238E27FC236}">
                <a16:creationId xmlns:a16="http://schemas.microsoft.com/office/drawing/2014/main" id="{9AA00D28-35CF-B8A5-162C-D8AF6F032059}"/>
              </a:ext>
            </a:extLst>
          </p:cNvPr>
          <p:cNvPicPr>
            <a:picLocks noChangeAspect="1"/>
          </p:cNvPicPr>
          <p:nvPr/>
        </p:nvPicPr>
        <p:blipFill>
          <a:blip r:embed="rId3"/>
          <a:stretch>
            <a:fillRect/>
          </a:stretch>
        </p:blipFill>
        <p:spPr>
          <a:xfrm>
            <a:off x="1" y="2107353"/>
            <a:ext cx="1132314" cy="975445"/>
          </a:xfrm>
          <a:prstGeom prst="rect">
            <a:avLst/>
          </a:prstGeom>
        </p:spPr>
      </p:pic>
      <p:sp>
        <p:nvSpPr>
          <p:cNvPr id="6" name="TextBox 5">
            <a:extLst>
              <a:ext uri="{FF2B5EF4-FFF2-40B4-BE49-F238E27FC236}">
                <a16:creationId xmlns:a16="http://schemas.microsoft.com/office/drawing/2014/main" id="{C4B1A38F-755D-4AF4-6D7D-5E8D6975C15C}"/>
              </a:ext>
            </a:extLst>
          </p:cNvPr>
          <p:cNvSpPr txBox="1"/>
          <p:nvPr/>
        </p:nvSpPr>
        <p:spPr>
          <a:xfrm>
            <a:off x="1325994" y="2320258"/>
            <a:ext cx="2830539"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30.6% Family members</a:t>
            </a:r>
          </a:p>
        </p:txBody>
      </p:sp>
      <p:sp>
        <p:nvSpPr>
          <p:cNvPr id="7" name="TextBox 6">
            <a:extLst>
              <a:ext uri="{FF2B5EF4-FFF2-40B4-BE49-F238E27FC236}">
                <a16:creationId xmlns:a16="http://schemas.microsoft.com/office/drawing/2014/main" id="{B7009627-AEE2-D71E-492D-AA6029C2AD2F}"/>
              </a:ext>
            </a:extLst>
          </p:cNvPr>
          <p:cNvSpPr txBox="1"/>
          <p:nvPr/>
        </p:nvSpPr>
        <p:spPr>
          <a:xfrm>
            <a:off x="1308752" y="3724637"/>
            <a:ext cx="2830539" cy="671915"/>
          </a:xfrm>
          <a:prstGeom prst="rect">
            <a:avLst/>
          </a:prstGeom>
          <a:noFill/>
        </p:spPr>
        <p:txBody>
          <a:bodyPr wrap="square" rtlCol="0">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25.3% Current or ex intimate partner</a:t>
            </a:r>
            <a:endParaRPr kumimoji="0" lang="en-SZ" sz="1800" b="0" i="0" u="none" strike="noStrike" kern="1200" cap="none" spc="0" normalizeH="0" baseline="0" noProof="0">
              <a:ln>
                <a:noFill/>
              </a:ln>
              <a:solidFill>
                <a:prstClr val="black"/>
              </a:solidFill>
              <a:effectLst/>
              <a:uLnTx/>
              <a:uFillTx/>
              <a:latin typeface="Calibri"/>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3D6153A-FBE0-C516-989E-A1EF1C5A7E71}"/>
              </a:ext>
            </a:extLst>
          </p:cNvPr>
          <p:cNvPicPr>
            <a:picLocks noChangeAspect="1"/>
          </p:cNvPicPr>
          <p:nvPr/>
        </p:nvPicPr>
        <p:blipFill>
          <a:blip r:embed="rId4"/>
          <a:stretch>
            <a:fillRect/>
          </a:stretch>
        </p:blipFill>
        <p:spPr>
          <a:xfrm>
            <a:off x="155453" y="5139888"/>
            <a:ext cx="779751" cy="641810"/>
          </a:xfrm>
          <a:prstGeom prst="rect">
            <a:avLst/>
          </a:prstGeom>
        </p:spPr>
      </p:pic>
      <p:sp>
        <p:nvSpPr>
          <p:cNvPr id="9" name="TextBox 8">
            <a:extLst>
              <a:ext uri="{FF2B5EF4-FFF2-40B4-BE49-F238E27FC236}">
                <a16:creationId xmlns:a16="http://schemas.microsoft.com/office/drawing/2014/main" id="{07922109-7F2A-AF99-7E29-7F79A048EFCE}"/>
              </a:ext>
            </a:extLst>
          </p:cNvPr>
          <p:cNvSpPr txBox="1"/>
          <p:nvPr/>
        </p:nvSpPr>
        <p:spPr>
          <a:xfrm>
            <a:off x="1398779" y="5406146"/>
            <a:ext cx="2830539" cy="375552"/>
          </a:xfrm>
          <a:prstGeom prst="rect">
            <a:avLst/>
          </a:prstGeom>
          <a:noFill/>
        </p:spPr>
        <p:txBody>
          <a:bodyPr wrap="square" rtlCol="0">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13.6% Neighbors</a:t>
            </a:r>
            <a:endParaRPr kumimoji="0" lang="en-SZ" sz="1800" b="0" i="0" u="none" strike="noStrike" kern="1200" cap="none" spc="0" normalizeH="0" baseline="0" noProof="0">
              <a:ln>
                <a:noFill/>
              </a:ln>
              <a:solidFill>
                <a:prstClr val="black"/>
              </a:solidFill>
              <a:effectLst/>
              <a:uLnTx/>
              <a:uFillTx/>
              <a:latin typeface="Calibri"/>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15AE0FB-A885-AE21-A23F-B789ABCF8FF2}"/>
              </a:ext>
            </a:extLst>
          </p:cNvPr>
          <p:cNvPicPr>
            <a:picLocks noChangeAspect="1"/>
          </p:cNvPicPr>
          <p:nvPr/>
        </p:nvPicPr>
        <p:blipFill>
          <a:blip r:embed="rId5"/>
          <a:stretch>
            <a:fillRect/>
          </a:stretch>
        </p:blipFill>
        <p:spPr>
          <a:xfrm>
            <a:off x="213403" y="3675094"/>
            <a:ext cx="665235" cy="842415"/>
          </a:xfrm>
          <a:prstGeom prst="rect">
            <a:avLst/>
          </a:prstGeom>
        </p:spPr>
      </p:pic>
      <p:sp>
        <p:nvSpPr>
          <p:cNvPr id="18" name="Text Placeholder 9">
            <a:extLst>
              <a:ext uri="{FF2B5EF4-FFF2-40B4-BE49-F238E27FC236}">
                <a16:creationId xmlns:a16="http://schemas.microsoft.com/office/drawing/2014/main" id="{23336BA8-0592-8F53-2113-3A2F9677415C}"/>
              </a:ext>
            </a:extLst>
          </p:cNvPr>
          <p:cNvSpPr txBox="1">
            <a:spLocks/>
          </p:cNvSpPr>
          <p:nvPr/>
        </p:nvSpPr>
        <p:spPr>
          <a:xfrm>
            <a:off x="4480019" y="1473867"/>
            <a:ext cx="3808192" cy="445916"/>
          </a:xfrm>
          <a:prstGeom prst="rect">
            <a:avLst/>
          </a:prstGeom>
          <a:solidFill>
            <a:schemeClr val="accent2">
              <a:lumMod val="60000"/>
              <a:lumOff val="40000"/>
            </a:schemeClr>
          </a:solidFill>
        </p:spPr>
        <p:txBody>
          <a:bodyPr>
            <a:normAutofit fontScale="85000" lnSpcReduction="20000"/>
          </a:bodyPr>
          <a:lstStyle>
            <a:lvl1pPr marL="342891" indent="-342891" algn="l" defTabSz="457189"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1pPr>
            <a:lvl2pPr marL="742932" indent="-285744" algn="l" defTabSz="457189" rtl="0" eaLnBrk="1" fontAlgn="base" hangingPunct="1">
              <a:spcBef>
                <a:spcPct val="20000"/>
              </a:spcBef>
              <a:spcAft>
                <a:spcPct val="0"/>
              </a:spcAft>
              <a:buFont typeface="Arial" charset="0"/>
              <a:buChar char="–"/>
              <a:defRPr sz="2800" kern="1200">
                <a:solidFill>
                  <a:srgbClr val="1F497D"/>
                </a:solidFill>
                <a:latin typeface="Garamond"/>
                <a:ea typeface="ＭＳ Ｐゴシック" pitchFamily="-107" charset="-128"/>
                <a:cs typeface="Garamond"/>
              </a:defRPr>
            </a:lvl2pPr>
            <a:lvl3pPr marL="1142971" indent="-228594" algn="l" defTabSz="457189" rtl="0" eaLnBrk="1" fontAlgn="base" hangingPunct="1">
              <a:spcBef>
                <a:spcPct val="20000"/>
              </a:spcBef>
              <a:spcAft>
                <a:spcPct val="0"/>
              </a:spcAft>
              <a:buFont typeface="Arial" charset="0"/>
              <a:buChar char="•"/>
              <a:defRPr sz="2400" kern="1200">
                <a:solidFill>
                  <a:srgbClr val="1F497D"/>
                </a:solidFill>
                <a:latin typeface="Garamond"/>
                <a:ea typeface="ＭＳ Ｐゴシック" pitchFamily="-107" charset="-128"/>
                <a:cs typeface="Garamond"/>
              </a:defRPr>
            </a:lvl3pPr>
            <a:lvl4pPr marL="1600160"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4pPr>
            <a:lvl5pPr marL="2057349"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1" fontAlgn="base" latinLnBrk="0" hangingPunct="1">
              <a:lnSpc>
                <a:spcPct val="100000"/>
              </a:lnSpc>
              <a:spcBef>
                <a:spcPct val="20000"/>
              </a:spcBef>
              <a:spcAft>
                <a:spcPct val="0"/>
              </a:spcAft>
              <a:buClrTx/>
              <a:buSzTx/>
              <a:buFont typeface="Arial" charset="0"/>
              <a:buNone/>
              <a:tabLst/>
              <a:defRPr/>
            </a:pPr>
            <a:r>
              <a:rPr kumimoji="0" lang="en-GB" sz="3200" b="0" i="0" u="none" strike="noStrike" kern="1200" cap="none" spc="0" normalizeH="0" baseline="0" noProof="0">
                <a:ln>
                  <a:noFill/>
                </a:ln>
                <a:solidFill>
                  <a:srgbClr val="1F497D"/>
                </a:solidFill>
                <a:effectLst/>
                <a:uLnTx/>
                <a:uFillTx/>
                <a:latin typeface="Calibri"/>
                <a:ea typeface="ＭＳ Ｐゴシック" pitchFamily="-107" charset="-128"/>
              </a:rPr>
              <a:t>Physical Violence </a:t>
            </a:r>
          </a:p>
        </p:txBody>
      </p:sp>
      <p:pic>
        <p:nvPicPr>
          <p:cNvPr id="19" name="Content Placeholder 13">
            <a:extLst>
              <a:ext uri="{FF2B5EF4-FFF2-40B4-BE49-F238E27FC236}">
                <a16:creationId xmlns:a16="http://schemas.microsoft.com/office/drawing/2014/main" id="{9A7543DE-9C25-4A8D-594A-F1283CA47AAC}"/>
              </a:ext>
            </a:extLst>
          </p:cNvPr>
          <p:cNvPicPr>
            <a:picLocks noChangeAspect="1"/>
          </p:cNvPicPr>
          <p:nvPr/>
        </p:nvPicPr>
        <p:blipFill>
          <a:blip r:embed="rId3"/>
          <a:stretch>
            <a:fillRect/>
          </a:stretch>
        </p:blipFill>
        <p:spPr>
          <a:xfrm>
            <a:off x="4304969" y="3632496"/>
            <a:ext cx="1463167" cy="796835"/>
          </a:xfrm>
          <a:prstGeom prst="rect">
            <a:avLst/>
          </a:prstGeom>
        </p:spPr>
      </p:pic>
      <p:sp>
        <p:nvSpPr>
          <p:cNvPr id="20" name="TextBox 19">
            <a:extLst>
              <a:ext uri="{FF2B5EF4-FFF2-40B4-BE49-F238E27FC236}">
                <a16:creationId xmlns:a16="http://schemas.microsoft.com/office/drawing/2014/main" id="{343E6EE6-4EB5-7C05-93FE-496EEDAF29A5}"/>
              </a:ext>
            </a:extLst>
          </p:cNvPr>
          <p:cNvSpPr txBox="1"/>
          <p:nvPr/>
        </p:nvSpPr>
        <p:spPr>
          <a:xfrm>
            <a:off x="5727271" y="2320258"/>
            <a:ext cx="2878631"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5.8% </a:t>
            </a:r>
            <a:r>
              <a:rPr kumimoji="0" lang="en-US" sz="1800" b="0"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Current or ex intimate partner</a:t>
            </a: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178205E2-ED01-BE65-A424-30AB9514562B}"/>
              </a:ext>
            </a:extLst>
          </p:cNvPr>
          <p:cNvSpPr txBox="1"/>
          <p:nvPr/>
        </p:nvSpPr>
        <p:spPr>
          <a:xfrm>
            <a:off x="5776085" y="3733783"/>
            <a:ext cx="2878631" cy="671915"/>
          </a:xfrm>
          <a:prstGeom prst="rect">
            <a:avLst/>
          </a:prstGeom>
          <a:noFill/>
        </p:spPr>
        <p:txBody>
          <a:bodyPr wrap="square" rtlCol="0">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4.3% Parent or adult relative </a:t>
            </a:r>
            <a:endParaRPr kumimoji="0" lang="en-SZ" sz="1800" b="0" i="0" u="none" strike="noStrike" kern="1200" cap="none" spc="0" normalizeH="0" baseline="0" noProof="0">
              <a:ln>
                <a:noFill/>
              </a:ln>
              <a:solidFill>
                <a:prstClr val="black"/>
              </a:solidFill>
              <a:effectLst/>
              <a:uLnTx/>
              <a:uFillTx/>
              <a:latin typeface="Calibri"/>
              <a:ea typeface="Calibri" panose="020F050202020403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EDCBC29-AB45-BB63-398C-4A5FF8E07A44}"/>
              </a:ext>
            </a:extLst>
          </p:cNvPr>
          <p:cNvSpPr txBox="1"/>
          <p:nvPr/>
        </p:nvSpPr>
        <p:spPr>
          <a:xfrm>
            <a:off x="5716703" y="5172892"/>
            <a:ext cx="2494916"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3.8% </a:t>
            </a:r>
            <a:r>
              <a:rPr kumimoji="0" lang="en-GB" sz="1800" b="0" i="0" u="none" strike="noStrike" kern="1200" cap="none" spc="0" normalizeH="0" baseline="0" noProof="0">
                <a:ln>
                  <a:noFill/>
                </a:ln>
                <a:solidFill>
                  <a:prstClr val="black"/>
                </a:solidFill>
                <a:effectLst/>
                <a:uLnTx/>
                <a:uFillTx/>
                <a:latin typeface="Calibri"/>
                <a:ea typeface="+mn-ea"/>
                <a:cs typeface="+mn-cs"/>
              </a:rPr>
              <a:t>Classmate/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School/friend </a:t>
            </a:r>
          </a:p>
        </p:txBody>
      </p:sp>
      <p:pic>
        <p:nvPicPr>
          <p:cNvPr id="24" name="Picture 23">
            <a:extLst>
              <a:ext uri="{FF2B5EF4-FFF2-40B4-BE49-F238E27FC236}">
                <a16:creationId xmlns:a16="http://schemas.microsoft.com/office/drawing/2014/main" id="{B4F03EBA-BCA3-0413-B93B-4B1F33AAA30D}"/>
              </a:ext>
            </a:extLst>
          </p:cNvPr>
          <p:cNvPicPr>
            <a:picLocks noChangeAspect="1"/>
          </p:cNvPicPr>
          <p:nvPr/>
        </p:nvPicPr>
        <p:blipFill>
          <a:blip r:embed="rId5"/>
          <a:stretch>
            <a:fillRect/>
          </a:stretch>
        </p:blipFill>
        <p:spPr>
          <a:xfrm>
            <a:off x="4596698" y="2228310"/>
            <a:ext cx="859611" cy="854488"/>
          </a:xfrm>
          <a:prstGeom prst="rect">
            <a:avLst/>
          </a:prstGeom>
        </p:spPr>
      </p:pic>
      <p:sp>
        <p:nvSpPr>
          <p:cNvPr id="25" name="Text Placeholder 9">
            <a:extLst>
              <a:ext uri="{FF2B5EF4-FFF2-40B4-BE49-F238E27FC236}">
                <a16:creationId xmlns:a16="http://schemas.microsoft.com/office/drawing/2014/main" id="{506CCDE0-F254-0C95-04DE-844B7E737A42}"/>
              </a:ext>
            </a:extLst>
          </p:cNvPr>
          <p:cNvSpPr txBox="1">
            <a:spLocks/>
          </p:cNvSpPr>
          <p:nvPr/>
        </p:nvSpPr>
        <p:spPr>
          <a:xfrm>
            <a:off x="8605902" y="1461005"/>
            <a:ext cx="3457549" cy="445916"/>
          </a:xfrm>
          <a:prstGeom prst="rect">
            <a:avLst/>
          </a:prstGeom>
          <a:solidFill>
            <a:schemeClr val="accent6">
              <a:lumMod val="75000"/>
            </a:schemeClr>
          </a:solidFill>
        </p:spPr>
        <p:txBody>
          <a:bodyPr>
            <a:normAutofit fontScale="85000" lnSpcReduction="20000"/>
          </a:bodyPr>
          <a:lstStyle>
            <a:lvl1pPr marL="342891" indent="-342891" algn="l" defTabSz="457189"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1pPr>
            <a:lvl2pPr marL="742932" indent="-285744" algn="l" defTabSz="457189" rtl="0" eaLnBrk="1" fontAlgn="base" hangingPunct="1">
              <a:spcBef>
                <a:spcPct val="20000"/>
              </a:spcBef>
              <a:spcAft>
                <a:spcPct val="0"/>
              </a:spcAft>
              <a:buFont typeface="Arial" charset="0"/>
              <a:buChar char="–"/>
              <a:defRPr sz="2800" kern="1200">
                <a:solidFill>
                  <a:srgbClr val="1F497D"/>
                </a:solidFill>
                <a:latin typeface="Garamond"/>
                <a:ea typeface="ＭＳ Ｐゴシック" pitchFamily="-107" charset="-128"/>
                <a:cs typeface="Garamond"/>
              </a:defRPr>
            </a:lvl2pPr>
            <a:lvl3pPr marL="1142971" indent="-228594" algn="l" defTabSz="457189" rtl="0" eaLnBrk="1" fontAlgn="base" hangingPunct="1">
              <a:spcBef>
                <a:spcPct val="20000"/>
              </a:spcBef>
              <a:spcAft>
                <a:spcPct val="0"/>
              </a:spcAft>
              <a:buFont typeface="Arial" charset="0"/>
              <a:buChar char="•"/>
              <a:defRPr sz="2400" kern="1200">
                <a:solidFill>
                  <a:srgbClr val="1F497D"/>
                </a:solidFill>
                <a:latin typeface="Garamond"/>
                <a:ea typeface="ＭＳ Ｐゴシック" pitchFamily="-107" charset="-128"/>
                <a:cs typeface="Garamond"/>
              </a:defRPr>
            </a:lvl3pPr>
            <a:lvl4pPr marL="1600160"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4pPr>
            <a:lvl5pPr marL="2057349"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1" fontAlgn="base" latinLnBrk="0" hangingPunct="1">
              <a:lnSpc>
                <a:spcPct val="100000"/>
              </a:lnSpc>
              <a:spcBef>
                <a:spcPct val="20000"/>
              </a:spcBef>
              <a:spcAft>
                <a:spcPct val="0"/>
              </a:spcAft>
              <a:buClrTx/>
              <a:buSzTx/>
              <a:buFont typeface="Arial" charset="0"/>
              <a:buNone/>
              <a:tabLst/>
              <a:defRPr/>
            </a:pPr>
            <a:r>
              <a:rPr kumimoji="0" lang="en-GB" sz="3200" b="0" i="0" u="none" strike="noStrike" kern="1200" cap="none" spc="0" normalizeH="0" baseline="0" noProof="0">
                <a:ln>
                  <a:noFill/>
                </a:ln>
                <a:solidFill>
                  <a:srgbClr val="1F497D"/>
                </a:solidFill>
                <a:effectLst/>
                <a:uLnTx/>
                <a:uFillTx/>
                <a:latin typeface="Calibri"/>
                <a:ea typeface="ＭＳ Ｐゴシック" pitchFamily="-107" charset="-128"/>
              </a:rPr>
              <a:t>Emotional Violence </a:t>
            </a:r>
          </a:p>
        </p:txBody>
      </p:sp>
      <p:sp>
        <p:nvSpPr>
          <p:cNvPr id="27" name="TextBox 26">
            <a:extLst>
              <a:ext uri="{FF2B5EF4-FFF2-40B4-BE49-F238E27FC236}">
                <a16:creationId xmlns:a16="http://schemas.microsoft.com/office/drawing/2014/main" id="{8F2AD074-C964-74EE-3A75-B55EE141BD73}"/>
              </a:ext>
            </a:extLst>
          </p:cNvPr>
          <p:cNvSpPr txBox="1"/>
          <p:nvPr/>
        </p:nvSpPr>
        <p:spPr>
          <a:xfrm>
            <a:off x="9721191" y="2148820"/>
            <a:ext cx="2569083"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13.8% Classmate/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School/friend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AB795488-B783-4F47-DCC4-EE97448CA09A}"/>
              </a:ext>
            </a:extLst>
          </p:cNvPr>
          <p:cNvSpPr txBox="1"/>
          <p:nvPr/>
        </p:nvSpPr>
        <p:spPr>
          <a:xfrm>
            <a:off x="9833067" y="3644018"/>
            <a:ext cx="2438400" cy="671915"/>
          </a:xfrm>
          <a:prstGeom prst="rect">
            <a:avLst/>
          </a:prstGeom>
          <a:noFill/>
        </p:spPr>
        <p:txBody>
          <a:bodyPr wrap="square" rtlCol="0">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7.7% Current or ex intimate partner</a:t>
            </a:r>
            <a:endParaRPr kumimoji="0" lang="en-SZ" sz="1800" b="0" i="0" u="none" strike="noStrike" kern="1200" cap="none" spc="0" normalizeH="0" baseline="0" noProof="0">
              <a:ln>
                <a:noFill/>
              </a:ln>
              <a:solidFill>
                <a:prstClr val="black"/>
              </a:solidFill>
              <a:effectLst/>
              <a:uLnTx/>
              <a:uFillTx/>
              <a:latin typeface="Calibri"/>
              <a:ea typeface="Calibri" panose="020F050202020403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953BDA9D-7BAE-142E-60B5-7D8A4932347C}"/>
              </a:ext>
            </a:extLst>
          </p:cNvPr>
          <p:cNvSpPr txBox="1"/>
          <p:nvPr/>
        </p:nvSpPr>
        <p:spPr>
          <a:xfrm>
            <a:off x="9946603" y="5180043"/>
            <a:ext cx="2006728" cy="671915"/>
          </a:xfrm>
          <a:prstGeom prst="rect">
            <a:avLst/>
          </a:prstGeom>
          <a:noFill/>
        </p:spPr>
        <p:txBody>
          <a:bodyPr wrap="square" rtlCol="0">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4.6% Parent or adult relative </a:t>
            </a:r>
            <a:endParaRPr kumimoji="0" lang="en-SZ" sz="1800" b="0" i="0" u="none" strike="noStrike" kern="1200" cap="none" spc="0" normalizeH="0" baseline="0" noProof="0">
              <a:ln>
                <a:noFill/>
              </a:ln>
              <a:solidFill>
                <a:prstClr val="black"/>
              </a:solidFill>
              <a:effectLst/>
              <a:uLnTx/>
              <a:uFillTx/>
              <a:latin typeface="Calibri"/>
              <a:ea typeface="Calibri" panose="020F050202020403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5C0A7925-F739-0E83-D0D6-7E68B6614583}"/>
              </a:ext>
            </a:extLst>
          </p:cNvPr>
          <p:cNvPicPr>
            <a:picLocks noChangeAspect="1"/>
          </p:cNvPicPr>
          <p:nvPr/>
        </p:nvPicPr>
        <p:blipFill>
          <a:blip r:embed="rId5"/>
          <a:stretch>
            <a:fillRect/>
          </a:stretch>
        </p:blipFill>
        <p:spPr>
          <a:xfrm>
            <a:off x="8737718" y="3594476"/>
            <a:ext cx="859611" cy="796836"/>
          </a:xfrm>
          <a:prstGeom prst="rect">
            <a:avLst/>
          </a:prstGeom>
        </p:spPr>
      </p:pic>
      <p:sp>
        <p:nvSpPr>
          <p:cNvPr id="11" name="TextBox 10">
            <a:extLst>
              <a:ext uri="{FF2B5EF4-FFF2-40B4-BE49-F238E27FC236}">
                <a16:creationId xmlns:a16="http://schemas.microsoft.com/office/drawing/2014/main" id="{8C305F68-BCF4-108E-AB7D-CF3E9ACD94EC}"/>
              </a:ext>
            </a:extLst>
          </p:cNvPr>
          <p:cNvSpPr txBox="1"/>
          <p:nvPr/>
        </p:nvSpPr>
        <p:spPr>
          <a:xfrm>
            <a:off x="41468" y="6255619"/>
            <a:ext cx="11751260" cy="584775"/>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a:ea typeface="+mn-ea"/>
                <a:cs typeface="+mn-cs"/>
              </a:rPr>
              <a:t>*First incidence of sexual violence, this occurred commonly at home among (66.1%) at an outside location (25.4%), or at school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a:ea typeface="+mn-ea"/>
                <a:cs typeface="+mn-cs"/>
              </a:rPr>
              <a:t>Any sexual violence: 8.1%: unwanted sexual touching 4.6%, unwanted attempted sex 3.7%, coerced sex  1.7%, physically forced sex 2.2%</a:t>
            </a:r>
            <a:endParaRPr kumimoji="0" lang="en-US" sz="1600" b="1"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F43FA240-EFA0-4A1C-E5D5-0692464C7F84}"/>
              </a:ext>
            </a:extLst>
          </p:cNvPr>
          <p:cNvPicPr>
            <a:picLocks noChangeAspect="1"/>
          </p:cNvPicPr>
          <p:nvPr/>
        </p:nvPicPr>
        <p:blipFill>
          <a:blip r:embed="rId6"/>
          <a:stretch>
            <a:fillRect/>
          </a:stretch>
        </p:blipFill>
        <p:spPr>
          <a:xfrm>
            <a:off x="4361981" y="4960334"/>
            <a:ext cx="1329043" cy="891624"/>
          </a:xfrm>
          <a:prstGeom prst="rect">
            <a:avLst/>
          </a:prstGeom>
        </p:spPr>
      </p:pic>
      <p:pic>
        <p:nvPicPr>
          <p:cNvPr id="13" name="Picture 12">
            <a:extLst>
              <a:ext uri="{FF2B5EF4-FFF2-40B4-BE49-F238E27FC236}">
                <a16:creationId xmlns:a16="http://schemas.microsoft.com/office/drawing/2014/main" id="{B1DD94CB-00F8-4635-A5C7-AA792B5A60A7}"/>
              </a:ext>
            </a:extLst>
          </p:cNvPr>
          <p:cNvPicPr>
            <a:picLocks noChangeAspect="1"/>
          </p:cNvPicPr>
          <p:nvPr/>
        </p:nvPicPr>
        <p:blipFill>
          <a:blip r:embed="rId6"/>
          <a:stretch>
            <a:fillRect/>
          </a:stretch>
        </p:blipFill>
        <p:spPr>
          <a:xfrm>
            <a:off x="8582051" y="2046324"/>
            <a:ext cx="1015278" cy="983994"/>
          </a:xfrm>
          <a:prstGeom prst="rect">
            <a:avLst/>
          </a:prstGeom>
        </p:spPr>
      </p:pic>
      <p:pic>
        <p:nvPicPr>
          <p:cNvPr id="14" name="Content Placeholder 13">
            <a:extLst>
              <a:ext uri="{FF2B5EF4-FFF2-40B4-BE49-F238E27FC236}">
                <a16:creationId xmlns:a16="http://schemas.microsoft.com/office/drawing/2014/main" id="{181C4A66-B8B5-4759-D566-F23C2706E7DB}"/>
              </a:ext>
            </a:extLst>
          </p:cNvPr>
          <p:cNvPicPr>
            <a:picLocks noChangeAspect="1"/>
          </p:cNvPicPr>
          <p:nvPr/>
        </p:nvPicPr>
        <p:blipFill>
          <a:blip r:embed="rId3"/>
          <a:stretch>
            <a:fillRect/>
          </a:stretch>
        </p:blipFill>
        <p:spPr>
          <a:xfrm>
            <a:off x="8484897" y="5096822"/>
            <a:ext cx="1329043" cy="727942"/>
          </a:xfrm>
          <a:prstGeom prst="rect">
            <a:avLst/>
          </a:prstGeom>
        </p:spPr>
      </p:pic>
    </p:spTree>
    <p:extLst>
      <p:ext uri="{BB962C8B-B14F-4D97-AF65-F5344CB8AC3E}">
        <p14:creationId xmlns:p14="http://schemas.microsoft.com/office/powerpoint/2010/main" val="144124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1" grpId="0"/>
      <p:bldP spid="23" grpId="0"/>
      <p:bldP spid="25" grpId="0" animBg="1"/>
      <p:bldP spid="27" grpId="0"/>
      <p:bldP spid="28"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97F95-3B4F-2566-E15F-66DC93B8722C}"/>
              </a:ext>
            </a:extLst>
          </p:cNvPr>
          <p:cNvSpPr>
            <a:spLocks noGrp="1"/>
          </p:cNvSpPr>
          <p:nvPr>
            <p:ph type="title"/>
          </p:nvPr>
        </p:nvSpPr>
        <p:spPr>
          <a:xfrm>
            <a:off x="0" y="59184"/>
            <a:ext cx="12192000" cy="1143000"/>
          </a:xfrm>
        </p:spPr>
        <p:txBody>
          <a:bodyPr/>
          <a:lstStyle/>
          <a:p>
            <a:pPr>
              <a:lnSpc>
                <a:spcPct val="90000"/>
              </a:lnSpc>
            </a:pPr>
            <a:r>
              <a:rPr lang="en-GB" sz="4000" dirty="0">
                <a:cs typeface="Arial" panose="020B0604020202020204" pitchFamily="34" charset="0"/>
              </a:rPr>
              <a:t>Perpetrators of Lifetime Violence Experienced by Males </a:t>
            </a:r>
            <a:endParaRPr lang="en-ZA" sz="4000" dirty="0">
              <a:cs typeface="Arial" panose="020B0604020202020204" pitchFamily="34" charset="0"/>
            </a:endParaRPr>
          </a:p>
        </p:txBody>
      </p:sp>
      <p:sp>
        <p:nvSpPr>
          <p:cNvPr id="4" name="Text Placeholder 11">
            <a:extLst>
              <a:ext uri="{FF2B5EF4-FFF2-40B4-BE49-F238E27FC236}">
                <a16:creationId xmlns:a16="http://schemas.microsoft.com/office/drawing/2014/main" id="{EC5A396F-28F4-7EC9-BF51-51377800DBD0}"/>
              </a:ext>
            </a:extLst>
          </p:cNvPr>
          <p:cNvSpPr txBox="1">
            <a:spLocks/>
          </p:cNvSpPr>
          <p:nvPr/>
        </p:nvSpPr>
        <p:spPr>
          <a:xfrm>
            <a:off x="228600" y="1586702"/>
            <a:ext cx="3200400" cy="445916"/>
          </a:xfrm>
          <a:prstGeom prst="rect">
            <a:avLst/>
          </a:prstGeom>
          <a:solidFill>
            <a:schemeClr val="accent1">
              <a:lumMod val="20000"/>
              <a:lumOff val="80000"/>
            </a:schemeClr>
          </a:solidFill>
        </p:spPr>
        <p:txBody>
          <a:bodyPr>
            <a:normAutofit fontScale="85000" lnSpcReduction="20000"/>
          </a:bodyPr>
          <a:lstStyle>
            <a:lvl1pPr marL="342891" indent="-342891" algn="l" defTabSz="457189"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1pPr>
            <a:lvl2pPr marL="742932" indent="-285744" algn="l" defTabSz="457189" rtl="0" eaLnBrk="1" fontAlgn="base" hangingPunct="1">
              <a:spcBef>
                <a:spcPct val="20000"/>
              </a:spcBef>
              <a:spcAft>
                <a:spcPct val="0"/>
              </a:spcAft>
              <a:buFont typeface="Arial" charset="0"/>
              <a:buChar char="–"/>
              <a:defRPr sz="2800" kern="1200">
                <a:solidFill>
                  <a:srgbClr val="1F497D"/>
                </a:solidFill>
                <a:latin typeface="Garamond"/>
                <a:ea typeface="ＭＳ Ｐゴシック" pitchFamily="-107" charset="-128"/>
                <a:cs typeface="Garamond"/>
              </a:defRPr>
            </a:lvl2pPr>
            <a:lvl3pPr marL="1142971" indent="-228594" algn="l" defTabSz="457189" rtl="0" eaLnBrk="1" fontAlgn="base" hangingPunct="1">
              <a:spcBef>
                <a:spcPct val="20000"/>
              </a:spcBef>
              <a:spcAft>
                <a:spcPct val="0"/>
              </a:spcAft>
              <a:buFont typeface="Arial" charset="0"/>
              <a:buChar char="•"/>
              <a:defRPr sz="2400" kern="1200">
                <a:solidFill>
                  <a:srgbClr val="1F497D"/>
                </a:solidFill>
                <a:latin typeface="Garamond"/>
                <a:ea typeface="ＭＳ Ｐゴシック" pitchFamily="-107" charset="-128"/>
                <a:cs typeface="Garamond"/>
              </a:defRPr>
            </a:lvl3pPr>
            <a:lvl4pPr marL="1600160"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4pPr>
            <a:lvl5pPr marL="2057349"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1" fontAlgn="base" latinLnBrk="0" hangingPunct="1">
              <a:lnSpc>
                <a:spcPct val="100000"/>
              </a:lnSpc>
              <a:spcBef>
                <a:spcPct val="20000"/>
              </a:spcBef>
              <a:spcAft>
                <a:spcPct val="0"/>
              </a:spcAft>
              <a:buClrTx/>
              <a:buSzTx/>
              <a:buFont typeface="Arial" charset="0"/>
              <a:buNone/>
              <a:tabLst/>
              <a:defRPr/>
            </a:pPr>
            <a:r>
              <a:rPr kumimoji="0" lang="en-GB" sz="3200" b="0" i="0" u="none" strike="noStrike" kern="1200" cap="none" spc="0" normalizeH="0" baseline="0" noProof="0">
                <a:ln>
                  <a:noFill/>
                </a:ln>
                <a:solidFill>
                  <a:srgbClr val="1F497D"/>
                </a:solidFill>
                <a:effectLst/>
                <a:uLnTx/>
                <a:uFillTx/>
                <a:latin typeface="Calibri"/>
                <a:ea typeface="ＭＳ Ｐゴシック" pitchFamily="-107" charset="-128"/>
              </a:rPr>
              <a:t>Sexual violence* </a:t>
            </a:r>
          </a:p>
        </p:txBody>
      </p:sp>
      <p:pic>
        <p:nvPicPr>
          <p:cNvPr id="5" name="Picture 4">
            <a:extLst>
              <a:ext uri="{FF2B5EF4-FFF2-40B4-BE49-F238E27FC236}">
                <a16:creationId xmlns:a16="http://schemas.microsoft.com/office/drawing/2014/main" id="{528323F0-64AD-2094-D7CE-7F7B41A5BDD2}"/>
              </a:ext>
            </a:extLst>
          </p:cNvPr>
          <p:cNvPicPr>
            <a:picLocks noChangeAspect="1"/>
          </p:cNvPicPr>
          <p:nvPr/>
        </p:nvPicPr>
        <p:blipFill>
          <a:blip r:embed="rId3">
            <a:biLevel thresh="50000"/>
          </a:blip>
          <a:stretch>
            <a:fillRect/>
          </a:stretch>
        </p:blipFill>
        <p:spPr>
          <a:xfrm>
            <a:off x="552252" y="4790673"/>
            <a:ext cx="471960" cy="627347"/>
          </a:xfrm>
          <a:prstGeom prst="rect">
            <a:avLst/>
          </a:prstGeom>
        </p:spPr>
      </p:pic>
      <p:pic>
        <p:nvPicPr>
          <p:cNvPr id="6" name="Picture 5">
            <a:extLst>
              <a:ext uri="{FF2B5EF4-FFF2-40B4-BE49-F238E27FC236}">
                <a16:creationId xmlns:a16="http://schemas.microsoft.com/office/drawing/2014/main" id="{5006DB79-9D04-80FE-D4A1-38DE07FBED24}"/>
              </a:ext>
            </a:extLst>
          </p:cNvPr>
          <p:cNvPicPr>
            <a:picLocks noChangeAspect="1"/>
          </p:cNvPicPr>
          <p:nvPr/>
        </p:nvPicPr>
        <p:blipFill>
          <a:blip r:embed="rId4"/>
          <a:stretch>
            <a:fillRect/>
          </a:stretch>
        </p:blipFill>
        <p:spPr>
          <a:xfrm>
            <a:off x="304799" y="1988445"/>
            <a:ext cx="1059885" cy="1059885"/>
          </a:xfrm>
          <a:prstGeom prst="rect">
            <a:avLst/>
          </a:prstGeom>
        </p:spPr>
      </p:pic>
      <p:sp>
        <p:nvSpPr>
          <p:cNvPr id="7" name="TextBox 6">
            <a:extLst>
              <a:ext uri="{FF2B5EF4-FFF2-40B4-BE49-F238E27FC236}">
                <a16:creationId xmlns:a16="http://schemas.microsoft.com/office/drawing/2014/main" id="{9468A13A-60E0-D159-3DD4-8C531369D697}"/>
              </a:ext>
            </a:extLst>
          </p:cNvPr>
          <p:cNvSpPr txBox="1"/>
          <p:nvPr/>
        </p:nvSpPr>
        <p:spPr>
          <a:xfrm>
            <a:off x="1370110" y="3424918"/>
            <a:ext cx="365760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18.0% </a:t>
            </a:r>
            <a:r>
              <a:rPr kumimoji="0" lang="en-US" sz="1800" b="0"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Current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 ex partner</a:t>
            </a: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B169007E-2147-EAB6-980A-DCB513924628}"/>
              </a:ext>
            </a:extLst>
          </p:cNvPr>
          <p:cNvSpPr txBox="1"/>
          <p:nvPr/>
        </p:nvSpPr>
        <p:spPr>
          <a:xfrm>
            <a:off x="1370110" y="2133249"/>
            <a:ext cx="2255697"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45.8% Classmate/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School/friend </a:t>
            </a:r>
          </a:p>
        </p:txBody>
      </p:sp>
      <p:sp>
        <p:nvSpPr>
          <p:cNvPr id="9" name="TextBox 8">
            <a:extLst>
              <a:ext uri="{FF2B5EF4-FFF2-40B4-BE49-F238E27FC236}">
                <a16:creationId xmlns:a16="http://schemas.microsoft.com/office/drawing/2014/main" id="{7B1CB771-BA3F-EFD1-DF7B-4956CD1136FE}"/>
              </a:ext>
            </a:extLst>
          </p:cNvPr>
          <p:cNvSpPr txBox="1"/>
          <p:nvPr/>
        </p:nvSpPr>
        <p:spPr>
          <a:xfrm>
            <a:off x="1502437" y="4891705"/>
            <a:ext cx="3657600"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18.4 % Strangers</a:t>
            </a:r>
          </a:p>
        </p:txBody>
      </p:sp>
      <p:pic>
        <p:nvPicPr>
          <p:cNvPr id="10" name="Picture 9">
            <a:extLst>
              <a:ext uri="{FF2B5EF4-FFF2-40B4-BE49-F238E27FC236}">
                <a16:creationId xmlns:a16="http://schemas.microsoft.com/office/drawing/2014/main" id="{BCB871D6-7480-4A60-9816-A8278FAFBF00}"/>
              </a:ext>
            </a:extLst>
          </p:cNvPr>
          <p:cNvPicPr>
            <a:picLocks noChangeAspect="1"/>
          </p:cNvPicPr>
          <p:nvPr/>
        </p:nvPicPr>
        <p:blipFill rotWithShape="1">
          <a:blip r:embed="rId5"/>
          <a:srcRect r="2285" b="7315"/>
          <a:stretch/>
        </p:blipFill>
        <p:spPr>
          <a:xfrm flipH="1">
            <a:off x="480144" y="3423163"/>
            <a:ext cx="616177" cy="729076"/>
          </a:xfrm>
          <a:prstGeom prst="rect">
            <a:avLst/>
          </a:prstGeom>
        </p:spPr>
      </p:pic>
      <p:sp>
        <p:nvSpPr>
          <p:cNvPr id="11" name="Text Placeholder 11">
            <a:extLst>
              <a:ext uri="{FF2B5EF4-FFF2-40B4-BE49-F238E27FC236}">
                <a16:creationId xmlns:a16="http://schemas.microsoft.com/office/drawing/2014/main" id="{6C8EA946-EE5D-F355-68D1-40EBE5482090}"/>
              </a:ext>
            </a:extLst>
          </p:cNvPr>
          <p:cNvSpPr txBox="1">
            <a:spLocks/>
          </p:cNvSpPr>
          <p:nvPr/>
        </p:nvSpPr>
        <p:spPr>
          <a:xfrm>
            <a:off x="4076700" y="1552979"/>
            <a:ext cx="4038600" cy="445916"/>
          </a:xfrm>
          <a:prstGeom prst="rect">
            <a:avLst/>
          </a:prstGeom>
          <a:solidFill>
            <a:schemeClr val="accent5">
              <a:lumMod val="60000"/>
              <a:lumOff val="40000"/>
            </a:schemeClr>
          </a:solidFill>
        </p:spPr>
        <p:txBody>
          <a:bodyPr>
            <a:normAutofit fontScale="85000" lnSpcReduction="20000"/>
          </a:bodyPr>
          <a:lstStyle>
            <a:lvl1pPr marL="342891" indent="-342891" algn="l" defTabSz="457189"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1pPr>
            <a:lvl2pPr marL="742932" indent="-285744" algn="l" defTabSz="457189" rtl="0" eaLnBrk="1" fontAlgn="base" hangingPunct="1">
              <a:spcBef>
                <a:spcPct val="20000"/>
              </a:spcBef>
              <a:spcAft>
                <a:spcPct val="0"/>
              </a:spcAft>
              <a:buFont typeface="Arial" charset="0"/>
              <a:buChar char="–"/>
              <a:defRPr sz="2800" kern="1200">
                <a:solidFill>
                  <a:srgbClr val="1F497D"/>
                </a:solidFill>
                <a:latin typeface="Garamond"/>
                <a:ea typeface="ＭＳ Ｐゴシック" pitchFamily="-107" charset="-128"/>
                <a:cs typeface="Garamond"/>
              </a:defRPr>
            </a:lvl2pPr>
            <a:lvl3pPr marL="1142971" indent="-228594" algn="l" defTabSz="457189" rtl="0" eaLnBrk="1" fontAlgn="base" hangingPunct="1">
              <a:spcBef>
                <a:spcPct val="20000"/>
              </a:spcBef>
              <a:spcAft>
                <a:spcPct val="0"/>
              </a:spcAft>
              <a:buFont typeface="Arial" charset="0"/>
              <a:buChar char="•"/>
              <a:defRPr sz="2400" kern="1200">
                <a:solidFill>
                  <a:srgbClr val="1F497D"/>
                </a:solidFill>
                <a:latin typeface="Garamond"/>
                <a:ea typeface="ＭＳ Ｐゴシック" pitchFamily="-107" charset="-128"/>
                <a:cs typeface="Garamond"/>
              </a:defRPr>
            </a:lvl3pPr>
            <a:lvl4pPr marL="1600160"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4pPr>
            <a:lvl5pPr marL="2057349"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1" fontAlgn="base" latinLnBrk="0" hangingPunct="1">
              <a:lnSpc>
                <a:spcPct val="100000"/>
              </a:lnSpc>
              <a:spcBef>
                <a:spcPct val="20000"/>
              </a:spcBef>
              <a:spcAft>
                <a:spcPct val="0"/>
              </a:spcAft>
              <a:buClrTx/>
              <a:buSzTx/>
              <a:buFont typeface="Arial" charset="0"/>
              <a:buNone/>
              <a:tabLst/>
              <a:defRPr/>
            </a:pPr>
            <a:r>
              <a:rPr kumimoji="0" lang="en-GB" sz="3200" b="0" i="0" u="none" strike="noStrike" kern="1200" cap="none" spc="0" normalizeH="0" baseline="0" noProof="0">
                <a:ln>
                  <a:noFill/>
                </a:ln>
                <a:solidFill>
                  <a:srgbClr val="1F497D"/>
                </a:solidFill>
                <a:effectLst/>
                <a:uLnTx/>
                <a:uFillTx/>
                <a:latin typeface="Calibri"/>
                <a:ea typeface="ＭＳ Ｐゴシック" pitchFamily="-107" charset="-128"/>
              </a:rPr>
              <a:t>Physical violence </a:t>
            </a:r>
          </a:p>
        </p:txBody>
      </p:sp>
      <p:pic>
        <p:nvPicPr>
          <p:cNvPr id="13" name="Picture 12">
            <a:extLst>
              <a:ext uri="{FF2B5EF4-FFF2-40B4-BE49-F238E27FC236}">
                <a16:creationId xmlns:a16="http://schemas.microsoft.com/office/drawing/2014/main" id="{D46C86EA-663D-56BC-2BB2-A77304B7F07C}"/>
              </a:ext>
            </a:extLst>
          </p:cNvPr>
          <p:cNvPicPr>
            <a:picLocks noChangeAspect="1"/>
          </p:cNvPicPr>
          <p:nvPr/>
        </p:nvPicPr>
        <p:blipFill>
          <a:blip r:embed="rId4"/>
          <a:stretch>
            <a:fillRect/>
          </a:stretch>
        </p:blipFill>
        <p:spPr>
          <a:xfrm>
            <a:off x="4264925" y="2048907"/>
            <a:ext cx="895112" cy="895112"/>
          </a:xfrm>
          <a:prstGeom prst="rect">
            <a:avLst/>
          </a:prstGeom>
        </p:spPr>
      </p:pic>
      <p:sp>
        <p:nvSpPr>
          <p:cNvPr id="15" name="TextBox 14">
            <a:extLst>
              <a:ext uri="{FF2B5EF4-FFF2-40B4-BE49-F238E27FC236}">
                <a16:creationId xmlns:a16="http://schemas.microsoft.com/office/drawing/2014/main" id="{93064B86-2EA1-9892-16FD-BB42CE5A3E5E}"/>
              </a:ext>
            </a:extLst>
          </p:cNvPr>
          <p:cNvSpPr txBox="1"/>
          <p:nvPr/>
        </p:nvSpPr>
        <p:spPr>
          <a:xfrm>
            <a:off x="5344267" y="2089054"/>
            <a:ext cx="2589241"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18.4% Classmate/ School/friend </a:t>
            </a:r>
          </a:p>
        </p:txBody>
      </p:sp>
      <p:sp>
        <p:nvSpPr>
          <p:cNvPr id="16" name="TextBox 15">
            <a:extLst>
              <a:ext uri="{FF2B5EF4-FFF2-40B4-BE49-F238E27FC236}">
                <a16:creationId xmlns:a16="http://schemas.microsoft.com/office/drawing/2014/main" id="{9857FE7B-7810-193F-12E1-0EDDC62637A4}"/>
              </a:ext>
            </a:extLst>
          </p:cNvPr>
          <p:cNvSpPr txBox="1"/>
          <p:nvPr/>
        </p:nvSpPr>
        <p:spPr>
          <a:xfrm>
            <a:off x="5424053" y="4788726"/>
            <a:ext cx="2351933"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1.8 % </a:t>
            </a:r>
            <a:r>
              <a:rPr kumimoji="0" lang="en-US" sz="1800" b="0"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Current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 ex partner</a:t>
            </a:r>
            <a:endParaRPr kumimoji="0" lang="en-GB" sz="18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 Placeholder 11">
            <a:extLst>
              <a:ext uri="{FF2B5EF4-FFF2-40B4-BE49-F238E27FC236}">
                <a16:creationId xmlns:a16="http://schemas.microsoft.com/office/drawing/2014/main" id="{8DF5611C-0FC4-C49A-7761-1893B2354199}"/>
              </a:ext>
            </a:extLst>
          </p:cNvPr>
          <p:cNvSpPr txBox="1">
            <a:spLocks/>
          </p:cNvSpPr>
          <p:nvPr/>
        </p:nvSpPr>
        <p:spPr>
          <a:xfrm>
            <a:off x="8553576" y="1552979"/>
            <a:ext cx="3181224" cy="445916"/>
          </a:xfrm>
          <a:prstGeom prst="rect">
            <a:avLst/>
          </a:prstGeom>
          <a:solidFill>
            <a:schemeClr val="tx2">
              <a:lumMod val="60000"/>
              <a:lumOff val="40000"/>
            </a:schemeClr>
          </a:solidFill>
        </p:spPr>
        <p:txBody>
          <a:bodyPr>
            <a:normAutofit fontScale="85000" lnSpcReduction="20000"/>
          </a:bodyPr>
          <a:lstStyle>
            <a:lvl1pPr marL="342891" indent="-342891" algn="l" defTabSz="457189"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1pPr>
            <a:lvl2pPr marL="742932" indent="-285744" algn="l" defTabSz="457189" rtl="0" eaLnBrk="1" fontAlgn="base" hangingPunct="1">
              <a:spcBef>
                <a:spcPct val="20000"/>
              </a:spcBef>
              <a:spcAft>
                <a:spcPct val="0"/>
              </a:spcAft>
              <a:buFont typeface="Arial" charset="0"/>
              <a:buChar char="–"/>
              <a:defRPr sz="2800" kern="1200">
                <a:solidFill>
                  <a:srgbClr val="1F497D"/>
                </a:solidFill>
                <a:latin typeface="Garamond"/>
                <a:ea typeface="ＭＳ Ｐゴシック" pitchFamily="-107" charset="-128"/>
                <a:cs typeface="Garamond"/>
              </a:defRPr>
            </a:lvl2pPr>
            <a:lvl3pPr marL="1142971" indent="-228594" algn="l" defTabSz="457189" rtl="0" eaLnBrk="1" fontAlgn="base" hangingPunct="1">
              <a:spcBef>
                <a:spcPct val="20000"/>
              </a:spcBef>
              <a:spcAft>
                <a:spcPct val="0"/>
              </a:spcAft>
              <a:buFont typeface="Arial" charset="0"/>
              <a:buChar char="•"/>
              <a:defRPr sz="2400" kern="1200">
                <a:solidFill>
                  <a:srgbClr val="1F497D"/>
                </a:solidFill>
                <a:latin typeface="Garamond"/>
                <a:ea typeface="ＭＳ Ｐゴシック" pitchFamily="-107" charset="-128"/>
                <a:cs typeface="Garamond"/>
              </a:defRPr>
            </a:lvl3pPr>
            <a:lvl4pPr marL="1600160"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4pPr>
            <a:lvl5pPr marL="2057349"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1" fontAlgn="base" latinLnBrk="0" hangingPunct="1">
              <a:lnSpc>
                <a:spcPct val="100000"/>
              </a:lnSpc>
              <a:spcBef>
                <a:spcPct val="20000"/>
              </a:spcBef>
              <a:spcAft>
                <a:spcPct val="0"/>
              </a:spcAft>
              <a:buClrTx/>
              <a:buSzTx/>
              <a:buFont typeface="Arial" charset="0"/>
              <a:buNone/>
              <a:tabLst/>
              <a:defRPr/>
            </a:pPr>
            <a:r>
              <a:rPr kumimoji="0" lang="en-GB" sz="3200" b="0" i="0" u="none" strike="noStrike" kern="1200" cap="none" spc="0" normalizeH="0" baseline="0" noProof="0">
                <a:ln>
                  <a:noFill/>
                </a:ln>
                <a:solidFill>
                  <a:srgbClr val="1F497D"/>
                </a:solidFill>
                <a:effectLst/>
                <a:uLnTx/>
                <a:uFillTx/>
                <a:latin typeface="Calibri"/>
                <a:ea typeface="ＭＳ Ｐゴシック" pitchFamily="-107" charset="-128"/>
              </a:rPr>
              <a:t>Emotional violence </a:t>
            </a:r>
          </a:p>
        </p:txBody>
      </p:sp>
      <p:pic>
        <p:nvPicPr>
          <p:cNvPr id="20" name="Picture 19">
            <a:extLst>
              <a:ext uri="{FF2B5EF4-FFF2-40B4-BE49-F238E27FC236}">
                <a16:creationId xmlns:a16="http://schemas.microsoft.com/office/drawing/2014/main" id="{9D6130B3-8EB9-41A9-73D7-A17E8FA26B70}"/>
              </a:ext>
            </a:extLst>
          </p:cNvPr>
          <p:cNvPicPr>
            <a:picLocks noChangeAspect="1"/>
          </p:cNvPicPr>
          <p:nvPr/>
        </p:nvPicPr>
        <p:blipFill>
          <a:blip r:embed="rId4"/>
          <a:stretch>
            <a:fillRect/>
          </a:stretch>
        </p:blipFill>
        <p:spPr>
          <a:xfrm>
            <a:off x="8589614" y="2048907"/>
            <a:ext cx="1051769" cy="787587"/>
          </a:xfrm>
          <a:prstGeom prst="rect">
            <a:avLst/>
          </a:prstGeom>
        </p:spPr>
      </p:pic>
      <p:sp>
        <p:nvSpPr>
          <p:cNvPr id="21" name="TextBox 20">
            <a:extLst>
              <a:ext uri="{FF2B5EF4-FFF2-40B4-BE49-F238E27FC236}">
                <a16:creationId xmlns:a16="http://schemas.microsoft.com/office/drawing/2014/main" id="{ACD0EE18-1D97-142F-12AB-4CDF283A298D}"/>
              </a:ext>
            </a:extLst>
          </p:cNvPr>
          <p:cNvSpPr txBox="1"/>
          <p:nvPr/>
        </p:nvSpPr>
        <p:spPr>
          <a:xfrm>
            <a:off x="9721395" y="3423163"/>
            <a:ext cx="2326304"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6.5% </a:t>
            </a:r>
            <a:r>
              <a:rPr kumimoji="0" lang="en-US" sz="1800" b="0"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Current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 ex partner</a:t>
            </a: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2B0A338C-BDE8-0C2E-9438-03CF256F71D3}"/>
              </a:ext>
            </a:extLst>
          </p:cNvPr>
          <p:cNvSpPr txBox="1"/>
          <p:nvPr/>
        </p:nvSpPr>
        <p:spPr>
          <a:xfrm>
            <a:off x="9721395" y="2089054"/>
            <a:ext cx="2165805"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13.9% Classmate/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School/friend </a:t>
            </a:r>
          </a:p>
        </p:txBody>
      </p:sp>
      <p:sp>
        <p:nvSpPr>
          <p:cNvPr id="23" name="TextBox 22">
            <a:extLst>
              <a:ext uri="{FF2B5EF4-FFF2-40B4-BE49-F238E27FC236}">
                <a16:creationId xmlns:a16="http://schemas.microsoft.com/office/drawing/2014/main" id="{44537588-26A7-4EC4-5E34-D940C8501051}"/>
              </a:ext>
            </a:extLst>
          </p:cNvPr>
          <p:cNvSpPr txBox="1"/>
          <p:nvPr/>
        </p:nvSpPr>
        <p:spPr>
          <a:xfrm>
            <a:off x="9793535" y="4802277"/>
            <a:ext cx="2326304"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3.3 % </a:t>
            </a:r>
            <a:r>
              <a:rPr kumimoji="0" lang="en-US" sz="1800" b="0"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Parent or adult relative </a:t>
            </a: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CE1A89CB-3E4E-C725-61CD-D07086AF91DE}"/>
              </a:ext>
            </a:extLst>
          </p:cNvPr>
          <p:cNvPicPr>
            <a:picLocks noChangeAspect="1"/>
          </p:cNvPicPr>
          <p:nvPr/>
        </p:nvPicPr>
        <p:blipFill rotWithShape="1">
          <a:blip r:embed="rId5"/>
          <a:srcRect r="2285" b="7315"/>
          <a:stretch/>
        </p:blipFill>
        <p:spPr>
          <a:xfrm flipH="1">
            <a:off x="8747269" y="3386941"/>
            <a:ext cx="616177" cy="804068"/>
          </a:xfrm>
          <a:prstGeom prst="rect">
            <a:avLst/>
          </a:prstGeom>
        </p:spPr>
      </p:pic>
      <p:pic>
        <p:nvPicPr>
          <p:cNvPr id="26" name="Content Placeholder 13">
            <a:extLst>
              <a:ext uri="{FF2B5EF4-FFF2-40B4-BE49-F238E27FC236}">
                <a16:creationId xmlns:a16="http://schemas.microsoft.com/office/drawing/2014/main" id="{0C464DC7-3CB6-BC2C-7A8C-3DAD471900EC}"/>
              </a:ext>
            </a:extLst>
          </p:cNvPr>
          <p:cNvPicPr>
            <a:picLocks noChangeAspect="1"/>
          </p:cNvPicPr>
          <p:nvPr/>
        </p:nvPicPr>
        <p:blipFill>
          <a:blip r:embed="rId6"/>
          <a:stretch>
            <a:fillRect/>
          </a:stretch>
        </p:blipFill>
        <p:spPr>
          <a:xfrm>
            <a:off x="4135272" y="3393787"/>
            <a:ext cx="1111635" cy="741090"/>
          </a:xfrm>
          <a:prstGeom prst="rect">
            <a:avLst/>
          </a:prstGeom>
        </p:spPr>
      </p:pic>
      <p:sp>
        <p:nvSpPr>
          <p:cNvPr id="27" name="TextBox 26">
            <a:extLst>
              <a:ext uri="{FF2B5EF4-FFF2-40B4-BE49-F238E27FC236}">
                <a16:creationId xmlns:a16="http://schemas.microsoft.com/office/drawing/2014/main" id="{5280A2AC-9834-3218-946F-AA98BD4B1A82}"/>
              </a:ext>
            </a:extLst>
          </p:cNvPr>
          <p:cNvSpPr txBox="1"/>
          <p:nvPr/>
        </p:nvSpPr>
        <p:spPr>
          <a:xfrm>
            <a:off x="5344267" y="3362809"/>
            <a:ext cx="2589241" cy="671915"/>
          </a:xfrm>
          <a:prstGeom prst="rect">
            <a:avLst/>
          </a:prstGeom>
          <a:noFill/>
        </p:spPr>
        <p:txBody>
          <a:bodyPr wrap="square" rtlCol="0">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7.9% Parent or adult relative </a:t>
            </a:r>
            <a:endParaRPr kumimoji="0" lang="en-SZ" sz="1800" b="0" i="0" u="none" strike="noStrike" kern="1200" cap="none" spc="0" normalizeH="0" baseline="0" noProof="0">
              <a:ln>
                <a:noFill/>
              </a:ln>
              <a:solidFill>
                <a:prstClr val="black"/>
              </a:solidFill>
              <a:effectLst/>
              <a:uLnTx/>
              <a:uFillTx/>
              <a:latin typeface="Calibri"/>
              <a:ea typeface="Calibri" panose="020F050202020403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C35CEEEE-336C-94ED-8A2A-7E41EECF2EE0}"/>
              </a:ext>
            </a:extLst>
          </p:cNvPr>
          <p:cNvPicPr>
            <a:picLocks noChangeAspect="1"/>
          </p:cNvPicPr>
          <p:nvPr/>
        </p:nvPicPr>
        <p:blipFill rotWithShape="1">
          <a:blip r:embed="rId5"/>
          <a:srcRect r="2285" b="7315"/>
          <a:stretch/>
        </p:blipFill>
        <p:spPr>
          <a:xfrm flipH="1">
            <a:off x="4575315" y="4817603"/>
            <a:ext cx="568800" cy="742245"/>
          </a:xfrm>
          <a:prstGeom prst="rect">
            <a:avLst/>
          </a:prstGeom>
        </p:spPr>
      </p:pic>
      <p:pic>
        <p:nvPicPr>
          <p:cNvPr id="29" name="Content Placeholder 13">
            <a:extLst>
              <a:ext uri="{FF2B5EF4-FFF2-40B4-BE49-F238E27FC236}">
                <a16:creationId xmlns:a16="http://schemas.microsoft.com/office/drawing/2014/main" id="{885FEBD9-6314-B73B-BCF4-47F6A2FFB95D}"/>
              </a:ext>
            </a:extLst>
          </p:cNvPr>
          <p:cNvPicPr>
            <a:picLocks noChangeAspect="1"/>
          </p:cNvPicPr>
          <p:nvPr/>
        </p:nvPicPr>
        <p:blipFill>
          <a:blip r:embed="rId6"/>
          <a:stretch>
            <a:fillRect/>
          </a:stretch>
        </p:blipFill>
        <p:spPr>
          <a:xfrm>
            <a:off x="8747269" y="4817603"/>
            <a:ext cx="847634" cy="565090"/>
          </a:xfrm>
          <a:prstGeom prst="rect">
            <a:avLst/>
          </a:prstGeom>
        </p:spPr>
      </p:pic>
      <p:sp>
        <p:nvSpPr>
          <p:cNvPr id="14" name="TextBox 13">
            <a:extLst>
              <a:ext uri="{FF2B5EF4-FFF2-40B4-BE49-F238E27FC236}">
                <a16:creationId xmlns:a16="http://schemas.microsoft.com/office/drawing/2014/main" id="{6C2DE242-44F7-169A-2A0C-B5C0923ECD65}"/>
              </a:ext>
            </a:extLst>
          </p:cNvPr>
          <p:cNvSpPr txBox="1"/>
          <p:nvPr/>
        </p:nvSpPr>
        <p:spPr>
          <a:xfrm>
            <a:off x="196755" y="6225505"/>
            <a:ext cx="11751260" cy="58477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a:ea typeface="+mn-ea"/>
                <a:cs typeface="+mn-cs"/>
              </a:rPr>
              <a:t>*First incidence of sexual violence, this occurred commonly at home among (47.9%), at school (22.4%) or other location (17.4%)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a:ea typeface="+mn-ea"/>
                <a:cs typeface="+mn-cs"/>
              </a:rPr>
              <a:t>Any sexual violence 3.3%: unwanted sexual touching 1.5%, unwanted attempted sex 1.6%, coerced sex  0.6%, physically forced sex **</a:t>
            </a:r>
            <a:endParaRPr kumimoji="0" lang="en-US" sz="16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424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6" grpId="0"/>
      <p:bldP spid="18" grpId="0" animBg="1"/>
      <p:bldP spid="21" grpId="0"/>
      <p:bldP spid="22" grpId="0"/>
      <p:bldP spid="23"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5CC2A3-E7A1-92E1-17CF-1B640D257D73}"/>
              </a:ext>
            </a:extLst>
          </p:cNvPr>
          <p:cNvSpPr>
            <a:spLocks noGrp="1"/>
          </p:cNvSpPr>
          <p:nvPr>
            <p:ph type="title"/>
          </p:nvPr>
        </p:nvSpPr>
        <p:spPr>
          <a:xfrm>
            <a:off x="0" y="287337"/>
            <a:ext cx="12192000" cy="761999"/>
          </a:xfrm>
        </p:spPr>
        <p:txBody>
          <a:bodyPr>
            <a:noAutofit/>
          </a:bodyPr>
          <a:lstStyle/>
          <a:p>
            <a:pPr defTabSz="457189" fontAlgn="base">
              <a:spcAft>
                <a:spcPct val="0"/>
              </a:spcAft>
            </a:pPr>
            <a:r>
              <a:rPr lang="en-GB" sz="3400">
                <a:latin typeface="Garamond"/>
                <a:ea typeface="ＭＳ Ｐゴシック"/>
                <a:cs typeface="Arial"/>
              </a:rPr>
              <a:t>Disclosure and Services Sought/received for Lifetime </a:t>
            </a:r>
            <a:r>
              <a:rPr lang="en-GB" sz="3400" u="sng">
                <a:latin typeface="Garamond"/>
                <a:ea typeface="ＭＳ Ｐゴシック"/>
                <a:cs typeface="Arial"/>
              </a:rPr>
              <a:t>Sexual</a:t>
            </a:r>
            <a:r>
              <a:rPr lang="en-GB" sz="3400">
                <a:latin typeface="Garamond"/>
                <a:ea typeface="ＭＳ Ｐゴシック"/>
                <a:cs typeface="Arial"/>
              </a:rPr>
              <a:t> Violence</a:t>
            </a:r>
          </a:p>
        </p:txBody>
      </p:sp>
      <p:sp>
        <p:nvSpPr>
          <p:cNvPr id="7" name="Slide Number Placeholder 6">
            <a:extLst>
              <a:ext uri="{FF2B5EF4-FFF2-40B4-BE49-F238E27FC236}">
                <a16:creationId xmlns:a16="http://schemas.microsoft.com/office/drawing/2014/main" id="{B8FBD621-16F1-E285-9A2E-CCBE37C69F7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ABBCA-EEB9-4909-AB36-4546095AE3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D7E6F2C-2C27-4CD7-B375-6664582D69E3}"/>
              </a:ext>
            </a:extLst>
          </p:cNvPr>
          <p:cNvSpPr txBox="1"/>
          <p:nvPr/>
        </p:nvSpPr>
        <p:spPr>
          <a:xfrm>
            <a:off x="419100" y="6303486"/>
            <a:ext cx="11353800" cy="76456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Unstable estimate with RSE &gt; 50%, therefore estimates are suppressed.</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This is specific to the indicators for “sought professional services for any incident of sexual violence” and “received professional services for any incident of sexual violence.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C9E226C6-A49E-CBB1-0C00-6338E3C4984D}"/>
              </a:ext>
            </a:extLst>
          </p:cNvPr>
          <p:cNvPicPr>
            <a:picLocks noChangeAspect="1"/>
          </p:cNvPicPr>
          <p:nvPr/>
        </p:nvPicPr>
        <p:blipFill>
          <a:blip r:embed="rId3"/>
          <a:stretch>
            <a:fillRect/>
          </a:stretch>
        </p:blipFill>
        <p:spPr>
          <a:xfrm>
            <a:off x="390640" y="2274711"/>
            <a:ext cx="1781863" cy="3754137"/>
          </a:xfrm>
          <a:prstGeom prst="rect">
            <a:avLst/>
          </a:prstGeom>
        </p:spPr>
      </p:pic>
      <p:pic>
        <p:nvPicPr>
          <p:cNvPr id="17" name="Picture 16">
            <a:extLst>
              <a:ext uri="{FF2B5EF4-FFF2-40B4-BE49-F238E27FC236}">
                <a16:creationId xmlns:a16="http://schemas.microsoft.com/office/drawing/2014/main" id="{C9B60D24-EE45-42A5-9F21-455000E8D762}"/>
              </a:ext>
            </a:extLst>
          </p:cNvPr>
          <p:cNvPicPr>
            <a:picLocks noChangeAspect="1"/>
          </p:cNvPicPr>
          <p:nvPr/>
        </p:nvPicPr>
        <p:blipFill>
          <a:blip r:embed="rId4"/>
          <a:stretch>
            <a:fillRect/>
          </a:stretch>
        </p:blipFill>
        <p:spPr>
          <a:xfrm>
            <a:off x="10215165" y="2368178"/>
            <a:ext cx="1559923" cy="3423022"/>
          </a:xfrm>
          <a:prstGeom prst="rect">
            <a:avLst/>
          </a:prstGeom>
        </p:spPr>
      </p:pic>
      <p:grpSp>
        <p:nvGrpSpPr>
          <p:cNvPr id="22" name="Group 21">
            <a:extLst>
              <a:ext uri="{FF2B5EF4-FFF2-40B4-BE49-F238E27FC236}">
                <a16:creationId xmlns:a16="http://schemas.microsoft.com/office/drawing/2014/main" id="{15FC09D6-C954-30CB-D99F-C1C8EAB6CE7B}"/>
              </a:ext>
            </a:extLst>
          </p:cNvPr>
          <p:cNvGrpSpPr/>
          <p:nvPr/>
        </p:nvGrpSpPr>
        <p:grpSpPr>
          <a:xfrm>
            <a:off x="2421549" y="1689268"/>
            <a:ext cx="7668674" cy="1170886"/>
            <a:chOff x="2448955" y="2012803"/>
            <a:chExt cx="7668674" cy="1170886"/>
          </a:xfrm>
        </p:grpSpPr>
        <p:grpSp>
          <p:nvGrpSpPr>
            <p:cNvPr id="5" name="Group 4">
              <a:extLst>
                <a:ext uri="{FF2B5EF4-FFF2-40B4-BE49-F238E27FC236}">
                  <a16:creationId xmlns:a16="http://schemas.microsoft.com/office/drawing/2014/main" id="{5D5F29D5-7511-3B5F-197E-918EF30919FA}"/>
                </a:ext>
              </a:extLst>
            </p:cNvPr>
            <p:cNvGrpSpPr/>
            <p:nvPr/>
          </p:nvGrpSpPr>
          <p:grpSpPr>
            <a:xfrm>
              <a:off x="7668289" y="2101854"/>
              <a:ext cx="2449340" cy="963589"/>
              <a:chOff x="2726950" y="1694133"/>
              <a:chExt cx="5401049" cy="930600"/>
            </a:xfrm>
          </p:grpSpPr>
          <p:sp>
            <p:nvSpPr>
              <p:cNvPr id="8" name="Rectangle 7">
                <a:extLst>
                  <a:ext uri="{FF2B5EF4-FFF2-40B4-BE49-F238E27FC236}">
                    <a16:creationId xmlns:a16="http://schemas.microsoft.com/office/drawing/2014/main" id="{5F44E135-5B3F-B08D-CFF1-5AB46B64B0A4}"/>
                  </a:ext>
                </a:extLst>
              </p:cNvPr>
              <p:cNvSpPr/>
              <p:nvPr/>
            </p:nvSpPr>
            <p:spPr>
              <a:xfrm>
                <a:off x="2726950" y="1694133"/>
                <a:ext cx="5401049" cy="93060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BC6E943-2615-1408-DC86-0C5036142CEE}"/>
                  </a:ext>
                </a:extLst>
              </p:cNvPr>
              <p:cNvSpPr txBox="1"/>
              <p:nvPr/>
            </p:nvSpPr>
            <p:spPr>
              <a:xfrm>
                <a:off x="2961908" y="1694133"/>
                <a:ext cx="5166089" cy="877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48.4% </a:t>
                </a:r>
              </a:p>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told someone</a:t>
                </a:r>
              </a:p>
            </p:txBody>
          </p:sp>
        </p:grpSp>
        <p:pic>
          <p:nvPicPr>
            <p:cNvPr id="12" name="Picture 11">
              <a:extLst>
                <a:ext uri="{FF2B5EF4-FFF2-40B4-BE49-F238E27FC236}">
                  <a16:creationId xmlns:a16="http://schemas.microsoft.com/office/drawing/2014/main" id="{A812F4FD-0C15-F706-135B-8803CC6BC50D}"/>
                </a:ext>
              </a:extLst>
            </p:cNvPr>
            <p:cNvPicPr>
              <a:picLocks noChangeAspect="1"/>
            </p:cNvPicPr>
            <p:nvPr/>
          </p:nvPicPr>
          <p:blipFill>
            <a:blip r:embed="rId5"/>
            <a:stretch>
              <a:fillRect/>
            </a:stretch>
          </p:blipFill>
          <p:spPr>
            <a:xfrm flipH="1">
              <a:off x="5092644" y="2101854"/>
              <a:ext cx="405366" cy="932769"/>
            </a:xfrm>
            <a:prstGeom prst="rect">
              <a:avLst/>
            </a:prstGeom>
          </p:spPr>
        </p:pic>
        <p:pic>
          <p:nvPicPr>
            <p:cNvPr id="14" name="Picture 13" descr="A black silhouette of two heads talking&#10;&#10;Description automatically generated">
              <a:extLst>
                <a:ext uri="{FF2B5EF4-FFF2-40B4-BE49-F238E27FC236}">
                  <a16:creationId xmlns:a16="http://schemas.microsoft.com/office/drawing/2014/main" id="{39BF4B2A-5FBB-58BB-3610-F8A3529C127F}"/>
                </a:ext>
              </a:extLst>
            </p:cNvPr>
            <p:cNvPicPr>
              <a:picLocks noChangeAspect="1"/>
            </p:cNvPicPr>
            <p:nvPr/>
          </p:nvPicPr>
          <p:blipFill>
            <a:blip r:embed="rId6"/>
            <a:stretch>
              <a:fillRect/>
            </a:stretch>
          </p:blipFill>
          <p:spPr>
            <a:xfrm>
              <a:off x="5630162" y="2012803"/>
              <a:ext cx="1193455" cy="1170886"/>
            </a:xfrm>
            <a:prstGeom prst="rect">
              <a:avLst/>
            </a:prstGeom>
          </p:spPr>
        </p:pic>
        <p:grpSp>
          <p:nvGrpSpPr>
            <p:cNvPr id="18" name="Group 17">
              <a:extLst>
                <a:ext uri="{FF2B5EF4-FFF2-40B4-BE49-F238E27FC236}">
                  <a16:creationId xmlns:a16="http://schemas.microsoft.com/office/drawing/2014/main" id="{B141C696-E36D-B2F8-F71F-F6F6CC72D6E3}"/>
                </a:ext>
              </a:extLst>
            </p:cNvPr>
            <p:cNvGrpSpPr/>
            <p:nvPr/>
          </p:nvGrpSpPr>
          <p:grpSpPr>
            <a:xfrm>
              <a:off x="2448955" y="2126193"/>
              <a:ext cx="2581141" cy="910842"/>
              <a:chOff x="2491463" y="1694133"/>
              <a:chExt cx="5691684" cy="930600"/>
            </a:xfrm>
            <a:solidFill>
              <a:schemeClr val="accent1"/>
            </a:solidFill>
          </p:grpSpPr>
          <p:sp>
            <p:nvSpPr>
              <p:cNvPr id="19" name="Rectangle 18">
                <a:extLst>
                  <a:ext uri="{FF2B5EF4-FFF2-40B4-BE49-F238E27FC236}">
                    <a16:creationId xmlns:a16="http://schemas.microsoft.com/office/drawing/2014/main" id="{3466FCCD-FFF3-91B8-3F96-16A07BDF18B4}"/>
                  </a:ext>
                </a:extLst>
              </p:cNvPr>
              <p:cNvSpPr/>
              <p:nvPr/>
            </p:nvSpPr>
            <p:spPr>
              <a:xfrm>
                <a:off x="2600959" y="1694133"/>
                <a:ext cx="5527040" cy="930600"/>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9E0418D-5C12-5EB0-09C4-F1575B005CE8}"/>
                  </a:ext>
                </a:extLst>
              </p:cNvPr>
              <p:cNvSpPr txBox="1"/>
              <p:nvPr/>
            </p:nvSpPr>
            <p:spPr>
              <a:xfrm>
                <a:off x="2491463" y="1694133"/>
                <a:ext cx="5691684" cy="930600"/>
              </a:xfrm>
              <a:prstGeom prst="rect">
                <a:avLst/>
              </a:prstGeom>
              <a:solidFill>
                <a:schemeClr val="accent2">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63.3% </a:t>
                </a:r>
              </a:p>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told someone </a:t>
                </a:r>
              </a:p>
            </p:txBody>
          </p:sp>
        </p:grpSp>
        <p:pic>
          <p:nvPicPr>
            <p:cNvPr id="21" name="Picture 20">
              <a:extLst>
                <a:ext uri="{FF2B5EF4-FFF2-40B4-BE49-F238E27FC236}">
                  <a16:creationId xmlns:a16="http://schemas.microsoft.com/office/drawing/2014/main" id="{0AAD57A2-176D-57A7-2B59-31D7B87DDA8F}"/>
                </a:ext>
              </a:extLst>
            </p:cNvPr>
            <p:cNvPicPr>
              <a:picLocks noChangeAspect="1"/>
            </p:cNvPicPr>
            <p:nvPr/>
          </p:nvPicPr>
          <p:blipFill>
            <a:blip r:embed="rId5"/>
            <a:stretch>
              <a:fillRect/>
            </a:stretch>
          </p:blipFill>
          <p:spPr>
            <a:xfrm>
              <a:off x="7082367" y="2115230"/>
              <a:ext cx="405365" cy="932769"/>
            </a:xfrm>
            <a:prstGeom prst="rect">
              <a:avLst/>
            </a:prstGeom>
          </p:spPr>
        </p:pic>
      </p:grpSp>
      <p:grpSp>
        <p:nvGrpSpPr>
          <p:cNvPr id="23" name="Group 22">
            <a:extLst>
              <a:ext uri="{FF2B5EF4-FFF2-40B4-BE49-F238E27FC236}">
                <a16:creationId xmlns:a16="http://schemas.microsoft.com/office/drawing/2014/main" id="{02C185D5-7A3E-0D66-DDF9-23B7939A61C1}"/>
              </a:ext>
            </a:extLst>
          </p:cNvPr>
          <p:cNvGrpSpPr/>
          <p:nvPr/>
        </p:nvGrpSpPr>
        <p:grpSpPr>
          <a:xfrm>
            <a:off x="2907990" y="2813938"/>
            <a:ext cx="6818153" cy="963589"/>
            <a:chOff x="2935889" y="2101854"/>
            <a:chExt cx="6735134" cy="963589"/>
          </a:xfrm>
        </p:grpSpPr>
        <p:grpSp>
          <p:nvGrpSpPr>
            <p:cNvPr id="24" name="Group 23">
              <a:extLst>
                <a:ext uri="{FF2B5EF4-FFF2-40B4-BE49-F238E27FC236}">
                  <a16:creationId xmlns:a16="http://schemas.microsoft.com/office/drawing/2014/main" id="{A85005C8-6A18-8406-5B57-3B663D6330B6}"/>
                </a:ext>
              </a:extLst>
            </p:cNvPr>
            <p:cNvGrpSpPr/>
            <p:nvPr/>
          </p:nvGrpSpPr>
          <p:grpSpPr>
            <a:xfrm>
              <a:off x="7605216" y="2101854"/>
              <a:ext cx="2065807" cy="963589"/>
              <a:chOff x="2587866" y="1694133"/>
              <a:chExt cx="4555316" cy="930600"/>
            </a:xfrm>
          </p:grpSpPr>
          <p:sp>
            <p:nvSpPr>
              <p:cNvPr id="31" name="Rectangle 30">
                <a:extLst>
                  <a:ext uri="{FF2B5EF4-FFF2-40B4-BE49-F238E27FC236}">
                    <a16:creationId xmlns:a16="http://schemas.microsoft.com/office/drawing/2014/main" id="{AD15CD93-440F-DCF6-E872-96093CA66FAB}"/>
                  </a:ext>
                </a:extLst>
              </p:cNvPr>
              <p:cNvSpPr/>
              <p:nvPr/>
            </p:nvSpPr>
            <p:spPr>
              <a:xfrm>
                <a:off x="2600959" y="1694133"/>
                <a:ext cx="4542223" cy="93060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ABF9B246-D44F-2E3E-DEB7-3074C5A48D87}"/>
                  </a:ext>
                </a:extLst>
              </p:cNvPr>
              <p:cNvSpPr txBox="1"/>
              <p:nvPr/>
            </p:nvSpPr>
            <p:spPr>
              <a:xfrm>
                <a:off x="2587866" y="1704927"/>
                <a:ext cx="4555316" cy="877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59.3%</a:t>
                </a:r>
              </a:p>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 knew of a place to seek help</a:t>
                </a:r>
              </a:p>
            </p:txBody>
          </p:sp>
        </p:grpSp>
        <p:pic>
          <p:nvPicPr>
            <p:cNvPr id="25" name="Picture 24">
              <a:extLst>
                <a:ext uri="{FF2B5EF4-FFF2-40B4-BE49-F238E27FC236}">
                  <a16:creationId xmlns:a16="http://schemas.microsoft.com/office/drawing/2014/main" id="{AD783795-B95D-BB0B-69A4-46C5AE885B15}"/>
                </a:ext>
              </a:extLst>
            </p:cNvPr>
            <p:cNvPicPr>
              <a:picLocks noChangeAspect="1"/>
            </p:cNvPicPr>
            <p:nvPr/>
          </p:nvPicPr>
          <p:blipFill>
            <a:blip r:embed="rId5"/>
            <a:stretch>
              <a:fillRect/>
            </a:stretch>
          </p:blipFill>
          <p:spPr>
            <a:xfrm flipH="1">
              <a:off x="5092644" y="2101854"/>
              <a:ext cx="405366" cy="932769"/>
            </a:xfrm>
            <a:prstGeom prst="rect">
              <a:avLst/>
            </a:prstGeom>
          </p:spPr>
        </p:pic>
        <p:grpSp>
          <p:nvGrpSpPr>
            <p:cNvPr id="27" name="Group 26">
              <a:extLst>
                <a:ext uri="{FF2B5EF4-FFF2-40B4-BE49-F238E27FC236}">
                  <a16:creationId xmlns:a16="http://schemas.microsoft.com/office/drawing/2014/main" id="{6A821D63-3F37-D424-DD30-EE0797621116}"/>
                </a:ext>
              </a:extLst>
            </p:cNvPr>
            <p:cNvGrpSpPr/>
            <p:nvPr/>
          </p:nvGrpSpPr>
          <p:grpSpPr>
            <a:xfrm>
              <a:off x="2935889" y="2126193"/>
              <a:ext cx="2069198" cy="910842"/>
              <a:chOff x="3565204" y="1694133"/>
              <a:chExt cx="4562797" cy="930600"/>
            </a:xfrm>
            <a:solidFill>
              <a:schemeClr val="accent1"/>
            </a:solidFill>
          </p:grpSpPr>
          <p:sp>
            <p:nvSpPr>
              <p:cNvPr id="29" name="Rectangle 28">
                <a:extLst>
                  <a:ext uri="{FF2B5EF4-FFF2-40B4-BE49-F238E27FC236}">
                    <a16:creationId xmlns:a16="http://schemas.microsoft.com/office/drawing/2014/main" id="{D5DC6405-F6CA-554C-16AB-7001C5C5D92B}"/>
                  </a:ext>
                </a:extLst>
              </p:cNvPr>
              <p:cNvSpPr/>
              <p:nvPr/>
            </p:nvSpPr>
            <p:spPr>
              <a:xfrm>
                <a:off x="3644388" y="1694133"/>
                <a:ext cx="4483609" cy="930600"/>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2A81AD8A-E8CC-DF43-B17A-CCFE13FDA5DE}"/>
                  </a:ext>
                </a:extLst>
              </p:cNvPr>
              <p:cNvSpPr txBox="1"/>
              <p:nvPr/>
            </p:nvSpPr>
            <p:spPr>
              <a:xfrm>
                <a:off x="3565204" y="1694133"/>
                <a:ext cx="4562797" cy="930600"/>
              </a:xfrm>
              <a:prstGeom prst="rect">
                <a:avLst/>
              </a:prstGeom>
              <a:solidFill>
                <a:schemeClr val="accent2">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50.5%</a:t>
                </a:r>
              </a:p>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knew a place to seek help</a:t>
                </a:r>
              </a:p>
            </p:txBody>
          </p:sp>
        </p:grpSp>
        <p:pic>
          <p:nvPicPr>
            <p:cNvPr id="28" name="Picture 27">
              <a:extLst>
                <a:ext uri="{FF2B5EF4-FFF2-40B4-BE49-F238E27FC236}">
                  <a16:creationId xmlns:a16="http://schemas.microsoft.com/office/drawing/2014/main" id="{78A59E0C-FA38-CDF2-C3E2-C06183CD83AE}"/>
                </a:ext>
              </a:extLst>
            </p:cNvPr>
            <p:cNvPicPr>
              <a:picLocks noChangeAspect="1"/>
            </p:cNvPicPr>
            <p:nvPr/>
          </p:nvPicPr>
          <p:blipFill>
            <a:blip r:embed="rId5"/>
            <a:stretch>
              <a:fillRect/>
            </a:stretch>
          </p:blipFill>
          <p:spPr>
            <a:xfrm>
              <a:off x="7082367" y="2115230"/>
              <a:ext cx="405365" cy="932769"/>
            </a:xfrm>
            <a:prstGeom prst="rect">
              <a:avLst/>
            </a:prstGeom>
          </p:spPr>
        </p:pic>
      </p:grpSp>
      <p:pic>
        <p:nvPicPr>
          <p:cNvPr id="33" name="Picture 32">
            <a:extLst>
              <a:ext uri="{FF2B5EF4-FFF2-40B4-BE49-F238E27FC236}">
                <a16:creationId xmlns:a16="http://schemas.microsoft.com/office/drawing/2014/main" id="{C1668D1D-843C-0E63-32EB-371045286EF5}"/>
              </a:ext>
            </a:extLst>
          </p:cNvPr>
          <p:cNvPicPr>
            <a:picLocks noChangeAspect="1"/>
          </p:cNvPicPr>
          <p:nvPr/>
        </p:nvPicPr>
        <p:blipFill>
          <a:blip r:embed="rId7"/>
          <a:stretch>
            <a:fillRect/>
          </a:stretch>
        </p:blipFill>
        <p:spPr>
          <a:xfrm>
            <a:off x="5845207" y="2982979"/>
            <a:ext cx="864415" cy="495580"/>
          </a:xfrm>
          <a:prstGeom prst="rect">
            <a:avLst/>
          </a:prstGeom>
        </p:spPr>
      </p:pic>
      <p:grpSp>
        <p:nvGrpSpPr>
          <p:cNvPr id="35" name="Group 34">
            <a:extLst>
              <a:ext uri="{FF2B5EF4-FFF2-40B4-BE49-F238E27FC236}">
                <a16:creationId xmlns:a16="http://schemas.microsoft.com/office/drawing/2014/main" id="{2FD55395-BCE6-AB35-40C7-16BD101FCF9F}"/>
              </a:ext>
            </a:extLst>
          </p:cNvPr>
          <p:cNvGrpSpPr/>
          <p:nvPr/>
        </p:nvGrpSpPr>
        <p:grpSpPr>
          <a:xfrm>
            <a:off x="3428999" y="3923591"/>
            <a:ext cx="5659684" cy="963589"/>
            <a:chOff x="3564258" y="2101854"/>
            <a:chExt cx="5477068" cy="963589"/>
          </a:xfrm>
        </p:grpSpPr>
        <p:grpSp>
          <p:nvGrpSpPr>
            <p:cNvPr id="36" name="Group 35">
              <a:extLst>
                <a:ext uri="{FF2B5EF4-FFF2-40B4-BE49-F238E27FC236}">
                  <a16:creationId xmlns:a16="http://schemas.microsoft.com/office/drawing/2014/main" id="{EE3F9955-AEA0-F4FF-376C-0DC4715BED56}"/>
                </a:ext>
              </a:extLst>
            </p:cNvPr>
            <p:cNvGrpSpPr/>
            <p:nvPr/>
          </p:nvGrpSpPr>
          <p:grpSpPr>
            <a:xfrm>
              <a:off x="7611154" y="2101854"/>
              <a:ext cx="1430172" cy="963589"/>
              <a:chOff x="2600961" y="1694133"/>
              <a:chExt cx="3153675" cy="930600"/>
            </a:xfrm>
          </p:grpSpPr>
          <p:sp>
            <p:nvSpPr>
              <p:cNvPr id="42" name="Rectangle 41">
                <a:extLst>
                  <a:ext uri="{FF2B5EF4-FFF2-40B4-BE49-F238E27FC236}">
                    <a16:creationId xmlns:a16="http://schemas.microsoft.com/office/drawing/2014/main" id="{1F7F6218-4BDF-977E-5FF9-3246F711D4D4}"/>
                  </a:ext>
                </a:extLst>
              </p:cNvPr>
              <p:cNvSpPr/>
              <p:nvPr/>
            </p:nvSpPr>
            <p:spPr>
              <a:xfrm>
                <a:off x="2600961" y="1694133"/>
                <a:ext cx="3153675" cy="93060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40DC1597-00BE-4CAC-F8EB-DACB7640F611}"/>
                  </a:ext>
                </a:extLst>
              </p:cNvPr>
              <p:cNvSpPr txBox="1"/>
              <p:nvPr/>
            </p:nvSpPr>
            <p:spPr>
              <a:xfrm>
                <a:off x="2703888" y="2007804"/>
                <a:ext cx="2710103" cy="4919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a:t>
                </a:r>
              </a:p>
            </p:txBody>
          </p:sp>
        </p:grpSp>
        <p:pic>
          <p:nvPicPr>
            <p:cNvPr id="37" name="Picture 36">
              <a:extLst>
                <a:ext uri="{FF2B5EF4-FFF2-40B4-BE49-F238E27FC236}">
                  <a16:creationId xmlns:a16="http://schemas.microsoft.com/office/drawing/2014/main" id="{F389D0DA-6064-50E1-3395-831671E944A7}"/>
                </a:ext>
              </a:extLst>
            </p:cNvPr>
            <p:cNvPicPr>
              <a:picLocks noChangeAspect="1"/>
            </p:cNvPicPr>
            <p:nvPr/>
          </p:nvPicPr>
          <p:blipFill>
            <a:blip r:embed="rId5"/>
            <a:stretch>
              <a:fillRect/>
            </a:stretch>
          </p:blipFill>
          <p:spPr>
            <a:xfrm flipH="1">
              <a:off x="5092644" y="2101854"/>
              <a:ext cx="405366" cy="932769"/>
            </a:xfrm>
            <a:prstGeom prst="rect">
              <a:avLst/>
            </a:prstGeom>
          </p:spPr>
        </p:pic>
        <p:sp>
          <p:nvSpPr>
            <p:cNvPr id="41" name="TextBox 40">
              <a:extLst>
                <a:ext uri="{FF2B5EF4-FFF2-40B4-BE49-F238E27FC236}">
                  <a16:creationId xmlns:a16="http://schemas.microsoft.com/office/drawing/2014/main" id="{05861CC5-6E89-16A7-74ED-C77F5F85CBE3}"/>
                </a:ext>
              </a:extLst>
            </p:cNvPr>
            <p:cNvSpPr txBox="1"/>
            <p:nvPr/>
          </p:nvSpPr>
          <p:spPr>
            <a:xfrm>
              <a:off x="3564258" y="2126193"/>
              <a:ext cx="1440827" cy="833390"/>
            </a:xfrm>
            <a:prstGeom prst="rect">
              <a:avLst/>
            </a:prstGeom>
            <a:solidFill>
              <a:schemeClr val="accent2">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25.7% </a:t>
              </a:r>
            </a:p>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Sought Services</a:t>
              </a:r>
            </a:p>
          </p:txBody>
        </p:sp>
        <p:pic>
          <p:nvPicPr>
            <p:cNvPr id="39" name="Picture 38">
              <a:extLst>
                <a:ext uri="{FF2B5EF4-FFF2-40B4-BE49-F238E27FC236}">
                  <a16:creationId xmlns:a16="http://schemas.microsoft.com/office/drawing/2014/main" id="{FA2E5350-6C9E-5827-A308-4DC41F18747B}"/>
                </a:ext>
              </a:extLst>
            </p:cNvPr>
            <p:cNvPicPr>
              <a:picLocks noChangeAspect="1"/>
            </p:cNvPicPr>
            <p:nvPr/>
          </p:nvPicPr>
          <p:blipFill>
            <a:blip r:embed="rId5"/>
            <a:stretch>
              <a:fillRect/>
            </a:stretch>
          </p:blipFill>
          <p:spPr>
            <a:xfrm>
              <a:off x="7082367" y="2115230"/>
              <a:ext cx="405365" cy="932769"/>
            </a:xfrm>
            <a:prstGeom prst="rect">
              <a:avLst/>
            </a:prstGeom>
          </p:spPr>
        </p:pic>
      </p:grpSp>
      <p:grpSp>
        <p:nvGrpSpPr>
          <p:cNvPr id="44" name="Group 43">
            <a:extLst>
              <a:ext uri="{FF2B5EF4-FFF2-40B4-BE49-F238E27FC236}">
                <a16:creationId xmlns:a16="http://schemas.microsoft.com/office/drawing/2014/main" id="{6A70A2A5-718F-C5E0-DA69-F89F523554AE}"/>
              </a:ext>
            </a:extLst>
          </p:cNvPr>
          <p:cNvGrpSpPr/>
          <p:nvPr/>
        </p:nvGrpSpPr>
        <p:grpSpPr>
          <a:xfrm>
            <a:off x="3810001" y="5064064"/>
            <a:ext cx="4856589" cy="963589"/>
            <a:chOff x="3826916" y="2101854"/>
            <a:chExt cx="4797454" cy="963589"/>
          </a:xfrm>
        </p:grpSpPr>
        <p:grpSp>
          <p:nvGrpSpPr>
            <p:cNvPr id="45" name="Group 44">
              <a:extLst>
                <a:ext uri="{FF2B5EF4-FFF2-40B4-BE49-F238E27FC236}">
                  <a16:creationId xmlns:a16="http://schemas.microsoft.com/office/drawing/2014/main" id="{4EBC515B-A1D4-7606-93F6-6BB4519A6DFE}"/>
                </a:ext>
              </a:extLst>
            </p:cNvPr>
            <p:cNvGrpSpPr/>
            <p:nvPr/>
          </p:nvGrpSpPr>
          <p:grpSpPr>
            <a:xfrm>
              <a:off x="7605214" y="2101854"/>
              <a:ext cx="1019156" cy="963589"/>
              <a:chOff x="2587863" y="1694133"/>
              <a:chExt cx="2247345" cy="930600"/>
            </a:xfrm>
          </p:grpSpPr>
          <p:sp>
            <p:nvSpPr>
              <p:cNvPr id="51" name="Rectangle 50">
                <a:extLst>
                  <a:ext uri="{FF2B5EF4-FFF2-40B4-BE49-F238E27FC236}">
                    <a16:creationId xmlns:a16="http://schemas.microsoft.com/office/drawing/2014/main" id="{D23DF424-CADD-BC58-1812-CCFC97A0C3FD}"/>
                  </a:ext>
                </a:extLst>
              </p:cNvPr>
              <p:cNvSpPr/>
              <p:nvPr/>
            </p:nvSpPr>
            <p:spPr>
              <a:xfrm>
                <a:off x="2600959" y="1694133"/>
                <a:ext cx="2112286" cy="93060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65A32870-12DE-130B-4980-F6C0117AF805}"/>
                  </a:ext>
                </a:extLst>
              </p:cNvPr>
              <p:cNvSpPr txBox="1"/>
              <p:nvPr/>
            </p:nvSpPr>
            <p:spPr>
              <a:xfrm>
                <a:off x="2587863" y="1896323"/>
                <a:ext cx="2247345" cy="6458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a:t>
                </a: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6" name="Picture 45">
              <a:extLst>
                <a:ext uri="{FF2B5EF4-FFF2-40B4-BE49-F238E27FC236}">
                  <a16:creationId xmlns:a16="http://schemas.microsoft.com/office/drawing/2014/main" id="{663C3EA1-F436-FA92-CC34-670ED57793BB}"/>
                </a:ext>
              </a:extLst>
            </p:cNvPr>
            <p:cNvPicPr>
              <a:picLocks noChangeAspect="1"/>
            </p:cNvPicPr>
            <p:nvPr/>
          </p:nvPicPr>
          <p:blipFill>
            <a:blip r:embed="rId5"/>
            <a:stretch>
              <a:fillRect/>
            </a:stretch>
          </p:blipFill>
          <p:spPr>
            <a:xfrm flipH="1">
              <a:off x="5092644" y="2101854"/>
              <a:ext cx="405366" cy="932769"/>
            </a:xfrm>
            <a:prstGeom prst="rect">
              <a:avLst/>
            </a:prstGeom>
          </p:spPr>
        </p:pic>
        <p:grpSp>
          <p:nvGrpSpPr>
            <p:cNvPr id="47" name="Group 46">
              <a:extLst>
                <a:ext uri="{FF2B5EF4-FFF2-40B4-BE49-F238E27FC236}">
                  <a16:creationId xmlns:a16="http://schemas.microsoft.com/office/drawing/2014/main" id="{10AF57CC-9EB2-CBF7-E4C6-CBD98ABEB84A}"/>
                </a:ext>
              </a:extLst>
            </p:cNvPr>
            <p:cNvGrpSpPr/>
            <p:nvPr/>
          </p:nvGrpSpPr>
          <p:grpSpPr>
            <a:xfrm>
              <a:off x="3826916" y="2126193"/>
              <a:ext cx="1178174" cy="910842"/>
              <a:chOff x="5530006" y="1694133"/>
              <a:chExt cx="2597995" cy="930600"/>
            </a:xfrm>
            <a:solidFill>
              <a:schemeClr val="accent1"/>
            </a:solidFill>
          </p:grpSpPr>
          <p:sp>
            <p:nvSpPr>
              <p:cNvPr id="49" name="Rectangle 48">
                <a:extLst>
                  <a:ext uri="{FF2B5EF4-FFF2-40B4-BE49-F238E27FC236}">
                    <a16:creationId xmlns:a16="http://schemas.microsoft.com/office/drawing/2014/main" id="{7FD908C1-6202-D3EC-DBD8-6C6205826CFF}"/>
                  </a:ext>
                </a:extLst>
              </p:cNvPr>
              <p:cNvSpPr/>
              <p:nvPr/>
            </p:nvSpPr>
            <p:spPr>
              <a:xfrm>
                <a:off x="5530006" y="1694133"/>
                <a:ext cx="2597990" cy="930600"/>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9BBA6D25-1E31-ADA8-6C6E-9E2C8C9B103B}"/>
                  </a:ext>
                </a:extLst>
              </p:cNvPr>
              <p:cNvSpPr txBox="1"/>
              <p:nvPr/>
            </p:nvSpPr>
            <p:spPr>
              <a:xfrm>
                <a:off x="5530010" y="1694133"/>
                <a:ext cx="2597991" cy="930600"/>
              </a:xfrm>
              <a:prstGeom prst="rect">
                <a:avLst/>
              </a:prstGeom>
              <a:solidFill>
                <a:schemeClr val="accent2">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23.1% got help</a:t>
                </a:r>
              </a:p>
            </p:txBody>
          </p:sp>
        </p:grpSp>
        <p:pic>
          <p:nvPicPr>
            <p:cNvPr id="48" name="Picture 47">
              <a:extLst>
                <a:ext uri="{FF2B5EF4-FFF2-40B4-BE49-F238E27FC236}">
                  <a16:creationId xmlns:a16="http://schemas.microsoft.com/office/drawing/2014/main" id="{A0019409-A0AA-5F45-5C2B-2F1256DF2005}"/>
                </a:ext>
              </a:extLst>
            </p:cNvPr>
            <p:cNvPicPr>
              <a:picLocks noChangeAspect="1"/>
            </p:cNvPicPr>
            <p:nvPr/>
          </p:nvPicPr>
          <p:blipFill>
            <a:blip r:embed="rId5"/>
            <a:stretch>
              <a:fillRect/>
            </a:stretch>
          </p:blipFill>
          <p:spPr>
            <a:xfrm>
              <a:off x="7082367" y="2115230"/>
              <a:ext cx="405365" cy="932769"/>
            </a:xfrm>
            <a:prstGeom prst="rect">
              <a:avLst/>
            </a:prstGeom>
          </p:spPr>
        </p:pic>
      </p:grpSp>
      <p:pic>
        <p:nvPicPr>
          <p:cNvPr id="53" name="Picture 52">
            <a:extLst>
              <a:ext uri="{FF2B5EF4-FFF2-40B4-BE49-F238E27FC236}">
                <a16:creationId xmlns:a16="http://schemas.microsoft.com/office/drawing/2014/main" id="{5D92CB85-DA90-0CB7-A19F-C50AACA86DAB}"/>
              </a:ext>
            </a:extLst>
          </p:cNvPr>
          <p:cNvPicPr>
            <a:picLocks noChangeAspect="1"/>
          </p:cNvPicPr>
          <p:nvPr/>
        </p:nvPicPr>
        <p:blipFill>
          <a:blip r:embed="rId8"/>
          <a:stretch>
            <a:fillRect/>
          </a:stretch>
        </p:blipFill>
        <p:spPr>
          <a:xfrm>
            <a:off x="5952895" y="5255821"/>
            <a:ext cx="756796" cy="787756"/>
          </a:xfrm>
          <a:prstGeom prst="rect">
            <a:avLst/>
          </a:prstGeom>
        </p:spPr>
      </p:pic>
      <p:pic>
        <p:nvPicPr>
          <p:cNvPr id="55" name="Picture 54">
            <a:extLst>
              <a:ext uri="{FF2B5EF4-FFF2-40B4-BE49-F238E27FC236}">
                <a16:creationId xmlns:a16="http://schemas.microsoft.com/office/drawing/2014/main" id="{E32BE29E-A810-6A03-DF83-A12EE3B85E58}"/>
              </a:ext>
            </a:extLst>
          </p:cNvPr>
          <p:cNvPicPr>
            <a:picLocks noChangeAspect="1"/>
          </p:cNvPicPr>
          <p:nvPr/>
        </p:nvPicPr>
        <p:blipFill>
          <a:blip r:embed="rId9"/>
          <a:stretch>
            <a:fillRect/>
          </a:stretch>
        </p:blipFill>
        <p:spPr>
          <a:xfrm>
            <a:off x="5778542" y="4067277"/>
            <a:ext cx="1034071" cy="714043"/>
          </a:xfrm>
          <a:prstGeom prst="rect">
            <a:avLst/>
          </a:prstGeom>
        </p:spPr>
      </p:pic>
    </p:spTree>
    <p:extLst>
      <p:ext uri="{BB962C8B-B14F-4D97-AF65-F5344CB8AC3E}">
        <p14:creationId xmlns:p14="http://schemas.microsoft.com/office/powerpoint/2010/main" val="2529147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5CC2A3-E7A1-92E1-17CF-1B640D257D73}"/>
              </a:ext>
            </a:extLst>
          </p:cNvPr>
          <p:cNvSpPr>
            <a:spLocks noGrp="1"/>
          </p:cNvSpPr>
          <p:nvPr>
            <p:ph type="title"/>
          </p:nvPr>
        </p:nvSpPr>
        <p:spPr>
          <a:xfrm>
            <a:off x="0" y="287337"/>
            <a:ext cx="12192000" cy="761999"/>
          </a:xfrm>
        </p:spPr>
        <p:txBody>
          <a:bodyPr>
            <a:noAutofit/>
          </a:bodyPr>
          <a:lstStyle/>
          <a:p>
            <a:pPr defTabSz="457189" fontAlgn="base">
              <a:spcAft>
                <a:spcPct val="0"/>
              </a:spcAft>
            </a:pPr>
            <a:r>
              <a:rPr lang="en-GB" sz="3300">
                <a:latin typeface="Garamond"/>
                <a:ea typeface="ＭＳ Ｐゴシック"/>
                <a:cs typeface="Arial"/>
              </a:rPr>
              <a:t>Disclosure and Services Sought/received for  Lifetime </a:t>
            </a:r>
            <a:r>
              <a:rPr lang="en-GB" sz="3300" u="sng">
                <a:latin typeface="Garamond"/>
                <a:ea typeface="ＭＳ Ｐゴシック"/>
                <a:cs typeface="Arial"/>
              </a:rPr>
              <a:t>Physical</a:t>
            </a:r>
            <a:r>
              <a:rPr lang="en-GB" sz="3300">
                <a:latin typeface="Garamond"/>
                <a:ea typeface="ＭＳ Ｐゴシック"/>
                <a:cs typeface="Arial"/>
              </a:rPr>
              <a:t> Violence</a:t>
            </a:r>
            <a:endParaRPr lang="en-US" sz="3300">
              <a:latin typeface="Garamond"/>
              <a:ea typeface="ＭＳ Ｐゴシック" pitchFamily="-107" charset="-128"/>
            </a:endParaRPr>
          </a:p>
        </p:txBody>
      </p:sp>
      <p:sp>
        <p:nvSpPr>
          <p:cNvPr id="7" name="Slide Number Placeholder 6">
            <a:extLst>
              <a:ext uri="{FF2B5EF4-FFF2-40B4-BE49-F238E27FC236}">
                <a16:creationId xmlns:a16="http://schemas.microsoft.com/office/drawing/2014/main" id="{B8FBD621-16F1-E285-9A2E-CCBE37C69F7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ABBCA-EEB9-4909-AB36-4546095AE3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C9E226C6-A49E-CBB1-0C00-6338E3C4984D}"/>
              </a:ext>
            </a:extLst>
          </p:cNvPr>
          <p:cNvPicPr>
            <a:picLocks noChangeAspect="1"/>
          </p:cNvPicPr>
          <p:nvPr/>
        </p:nvPicPr>
        <p:blipFill>
          <a:blip r:embed="rId3"/>
          <a:stretch>
            <a:fillRect/>
          </a:stretch>
        </p:blipFill>
        <p:spPr>
          <a:xfrm>
            <a:off x="390640" y="2274711"/>
            <a:ext cx="1781863" cy="3754137"/>
          </a:xfrm>
          <a:prstGeom prst="rect">
            <a:avLst/>
          </a:prstGeom>
        </p:spPr>
      </p:pic>
      <p:pic>
        <p:nvPicPr>
          <p:cNvPr id="17" name="Picture 16">
            <a:extLst>
              <a:ext uri="{FF2B5EF4-FFF2-40B4-BE49-F238E27FC236}">
                <a16:creationId xmlns:a16="http://schemas.microsoft.com/office/drawing/2014/main" id="{C9B60D24-EE45-42A5-9F21-455000E8D762}"/>
              </a:ext>
            </a:extLst>
          </p:cNvPr>
          <p:cNvPicPr>
            <a:picLocks noChangeAspect="1"/>
          </p:cNvPicPr>
          <p:nvPr/>
        </p:nvPicPr>
        <p:blipFill>
          <a:blip r:embed="rId4"/>
          <a:stretch>
            <a:fillRect/>
          </a:stretch>
        </p:blipFill>
        <p:spPr>
          <a:xfrm>
            <a:off x="10215165" y="2368178"/>
            <a:ext cx="1559923" cy="3423022"/>
          </a:xfrm>
          <a:prstGeom prst="rect">
            <a:avLst/>
          </a:prstGeom>
        </p:spPr>
      </p:pic>
      <p:grpSp>
        <p:nvGrpSpPr>
          <p:cNvPr id="22" name="Group 21">
            <a:extLst>
              <a:ext uri="{FF2B5EF4-FFF2-40B4-BE49-F238E27FC236}">
                <a16:creationId xmlns:a16="http://schemas.microsoft.com/office/drawing/2014/main" id="{15FC09D6-C954-30CB-D99F-C1C8EAB6CE7B}"/>
              </a:ext>
            </a:extLst>
          </p:cNvPr>
          <p:cNvGrpSpPr/>
          <p:nvPr/>
        </p:nvGrpSpPr>
        <p:grpSpPr>
          <a:xfrm>
            <a:off x="2471205" y="1700691"/>
            <a:ext cx="7619018" cy="1170886"/>
            <a:chOff x="2498611" y="2024226"/>
            <a:chExt cx="7619018" cy="1170886"/>
          </a:xfrm>
        </p:grpSpPr>
        <p:grpSp>
          <p:nvGrpSpPr>
            <p:cNvPr id="5" name="Group 4">
              <a:extLst>
                <a:ext uri="{FF2B5EF4-FFF2-40B4-BE49-F238E27FC236}">
                  <a16:creationId xmlns:a16="http://schemas.microsoft.com/office/drawing/2014/main" id="{5D5F29D5-7511-3B5F-197E-918EF30919FA}"/>
                </a:ext>
              </a:extLst>
            </p:cNvPr>
            <p:cNvGrpSpPr/>
            <p:nvPr/>
          </p:nvGrpSpPr>
          <p:grpSpPr>
            <a:xfrm>
              <a:off x="7668289" y="2101854"/>
              <a:ext cx="2449340" cy="963589"/>
              <a:chOff x="2726950" y="1694133"/>
              <a:chExt cx="5401049" cy="930600"/>
            </a:xfrm>
          </p:grpSpPr>
          <p:sp>
            <p:nvSpPr>
              <p:cNvPr id="8" name="Rectangle 7">
                <a:extLst>
                  <a:ext uri="{FF2B5EF4-FFF2-40B4-BE49-F238E27FC236}">
                    <a16:creationId xmlns:a16="http://schemas.microsoft.com/office/drawing/2014/main" id="{5F44E135-5B3F-B08D-CFF1-5AB46B64B0A4}"/>
                  </a:ext>
                </a:extLst>
              </p:cNvPr>
              <p:cNvSpPr/>
              <p:nvPr/>
            </p:nvSpPr>
            <p:spPr>
              <a:xfrm>
                <a:off x="2726950" y="1694133"/>
                <a:ext cx="5401049" cy="93060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BC6E943-2615-1408-DC86-0C5036142CEE}"/>
                  </a:ext>
                </a:extLst>
              </p:cNvPr>
              <p:cNvSpPr txBox="1"/>
              <p:nvPr/>
            </p:nvSpPr>
            <p:spPr>
              <a:xfrm>
                <a:off x="2961908" y="1694133"/>
                <a:ext cx="5166089" cy="877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50.4% </a:t>
                </a:r>
              </a:p>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told someone</a:t>
                </a:r>
              </a:p>
            </p:txBody>
          </p:sp>
        </p:grpSp>
        <p:pic>
          <p:nvPicPr>
            <p:cNvPr id="12" name="Picture 11">
              <a:extLst>
                <a:ext uri="{FF2B5EF4-FFF2-40B4-BE49-F238E27FC236}">
                  <a16:creationId xmlns:a16="http://schemas.microsoft.com/office/drawing/2014/main" id="{A812F4FD-0C15-F706-135B-8803CC6BC50D}"/>
                </a:ext>
              </a:extLst>
            </p:cNvPr>
            <p:cNvPicPr>
              <a:picLocks noChangeAspect="1"/>
            </p:cNvPicPr>
            <p:nvPr/>
          </p:nvPicPr>
          <p:blipFill>
            <a:blip r:embed="rId5"/>
            <a:stretch>
              <a:fillRect/>
            </a:stretch>
          </p:blipFill>
          <p:spPr>
            <a:xfrm flipH="1">
              <a:off x="5092644" y="2101854"/>
              <a:ext cx="405366" cy="932769"/>
            </a:xfrm>
            <a:prstGeom prst="rect">
              <a:avLst/>
            </a:prstGeom>
          </p:spPr>
        </p:pic>
        <p:pic>
          <p:nvPicPr>
            <p:cNvPr id="14" name="Picture 13" descr="A black silhouette of two heads talking&#10;&#10;Description automatically generated">
              <a:extLst>
                <a:ext uri="{FF2B5EF4-FFF2-40B4-BE49-F238E27FC236}">
                  <a16:creationId xmlns:a16="http://schemas.microsoft.com/office/drawing/2014/main" id="{39BF4B2A-5FBB-58BB-3610-F8A3529C127F}"/>
                </a:ext>
              </a:extLst>
            </p:cNvPr>
            <p:cNvPicPr>
              <a:picLocks noChangeAspect="1"/>
            </p:cNvPicPr>
            <p:nvPr/>
          </p:nvPicPr>
          <p:blipFill>
            <a:blip r:embed="rId6"/>
            <a:stretch>
              <a:fillRect/>
            </a:stretch>
          </p:blipFill>
          <p:spPr>
            <a:xfrm>
              <a:off x="5734314" y="2024226"/>
              <a:ext cx="1193455" cy="1170886"/>
            </a:xfrm>
            <a:prstGeom prst="rect">
              <a:avLst/>
            </a:prstGeom>
          </p:spPr>
        </p:pic>
        <p:grpSp>
          <p:nvGrpSpPr>
            <p:cNvPr id="18" name="Group 17">
              <a:extLst>
                <a:ext uri="{FF2B5EF4-FFF2-40B4-BE49-F238E27FC236}">
                  <a16:creationId xmlns:a16="http://schemas.microsoft.com/office/drawing/2014/main" id="{B141C696-E36D-B2F8-F71F-F6F6CC72D6E3}"/>
                </a:ext>
              </a:extLst>
            </p:cNvPr>
            <p:cNvGrpSpPr/>
            <p:nvPr/>
          </p:nvGrpSpPr>
          <p:grpSpPr>
            <a:xfrm>
              <a:off x="2498611" y="2126193"/>
              <a:ext cx="2506477" cy="910842"/>
              <a:chOff x="2600959" y="1694133"/>
              <a:chExt cx="5527042" cy="930600"/>
            </a:xfrm>
            <a:solidFill>
              <a:schemeClr val="accent1"/>
            </a:solidFill>
          </p:grpSpPr>
          <p:sp>
            <p:nvSpPr>
              <p:cNvPr id="19" name="Rectangle 18">
                <a:extLst>
                  <a:ext uri="{FF2B5EF4-FFF2-40B4-BE49-F238E27FC236}">
                    <a16:creationId xmlns:a16="http://schemas.microsoft.com/office/drawing/2014/main" id="{3466FCCD-FFF3-91B8-3F96-16A07BDF18B4}"/>
                  </a:ext>
                </a:extLst>
              </p:cNvPr>
              <p:cNvSpPr/>
              <p:nvPr/>
            </p:nvSpPr>
            <p:spPr>
              <a:xfrm>
                <a:off x="2600959" y="1694133"/>
                <a:ext cx="5527040" cy="930600"/>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9E0418D-5C12-5EB0-09C4-F1575B005CE8}"/>
                  </a:ext>
                </a:extLst>
              </p:cNvPr>
              <p:cNvSpPr txBox="1"/>
              <p:nvPr/>
            </p:nvSpPr>
            <p:spPr>
              <a:xfrm>
                <a:off x="2600961" y="1694133"/>
                <a:ext cx="5527040" cy="930600"/>
              </a:xfrm>
              <a:prstGeom prst="rect">
                <a:avLst/>
              </a:prstGeom>
              <a:solidFill>
                <a:schemeClr val="accent2">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67.3% </a:t>
                </a:r>
              </a:p>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told someone </a:t>
                </a:r>
              </a:p>
            </p:txBody>
          </p:sp>
        </p:grpSp>
        <p:pic>
          <p:nvPicPr>
            <p:cNvPr id="21" name="Picture 20">
              <a:extLst>
                <a:ext uri="{FF2B5EF4-FFF2-40B4-BE49-F238E27FC236}">
                  <a16:creationId xmlns:a16="http://schemas.microsoft.com/office/drawing/2014/main" id="{0AAD57A2-176D-57A7-2B59-31D7B87DDA8F}"/>
                </a:ext>
              </a:extLst>
            </p:cNvPr>
            <p:cNvPicPr>
              <a:picLocks noChangeAspect="1"/>
            </p:cNvPicPr>
            <p:nvPr/>
          </p:nvPicPr>
          <p:blipFill>
            <a:blip r:embed="rId5"/>
            <a:stretch>
              <a:fillRect/>
            </a:stretch>
          </p:blipFill>
          <p:spPr>
            <a:xfrm>
              <a:off x="7082367" y="2115230"/>
              <a:ext cx="405365" cy="932769"/>
            </a:xfrm>
            <a:prstGeom prst="rect">
              <a:avLst/>
            </a:prstGeom>
          </p:spPr>
        </p:pic>
      </p:grpSp>
      <p:grpSp>
        <p:nvGrpSpPr>
          <p:cNvPr id="23" name="Group 22">
            <a:extLst>
              <a:ext uri="{FF2B5EF4-FFF2-40B4-BE49-F238E27FC236}">
                <a16:creationId xmlns:a16="http://schemas.microsoft.com/office/drawing/2014/main" id="{02C185D5-7A3E-0D66-DDF9-23B7939A61C1}"/>
              </a:ext>
            </a:extLst>
          </p:cNvPr>
          <p:cNvGrpSpPr/>
          <p:nvPr/>
        </p:nvGrpSpPr>
        <p:grpSpPr>
          <a:xfrm>
            <a:off x="2907990" y="2813938"/>
            <a:ext cx="6818153" cy="963589"/>
            <a:chOff x="2935889" y="2101854"/>
            <a:chExt cx="6735134" cy="963589"/>
          </a:xfrm>
        </p:grpSpPr>
        <p:grpSp>
          <p:nvGrpSpPr>
            <p:cNvPr id="24" name="Group 23">
              <a:extLst>
                <a:ext uri="{FF2B5EF4-FFF2-40B4-BE49-F238E27FC236}">
                  <a16:creationId xmlns:a16="http://schemas.microsoft.com/office/drawing/2014/main" id="{A85005C8-6A18-8406-5B57-3B663D6330B6}"/>
                </a:ext>
              </a:extLst>
            </p:cNvPr>
            <p:cNvGrpSpPr/>
            <p:nvPr/>
          </p:nvGrpSpPr>
          <p:grpSpPr>
            <a:xfrm>
              <a:off x="7605216" y="2101854"/>
              <a:ext cx="2065807" cy="963589"/>
              <a:chOff x="2587866" y="1694133"/>
              <a:chExt cx="4555316" cy="930600"/>
            </a:xfrm>
          </p:grpSpPr>
          <p:sp>
            <p:nvSpPr>
              <p:cNvPr id="31" name="Rectangle 30">
                <a:extLst>
                  <a:ext uri="{FF2B5EF4-FFF2-40B4-BE49-F238E27FC236}">
                    <a16:creationId xmlns:a16="http://schemas.microsoft.com/office/drawing/2014/main" id="{AD15CD93-440F-DCF6-E872-96093CA66FAB}"/>
                  </a:ext>
                </a:extLst>
              </p:cNvPr>
              <p:cNvSpPr/>
              <p:nvPr/>
            </p:nvSpPr>
            <p:spPr>
              <a:xfrm>
                <a:off x="2600959" y="1694133"/>
                <a:ext cx="4542223" cy="93060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ABF9B246-D44F-2E3E-DEB7-3074C5A48D87}"/>
                  </a:ext>
                </a:extLst>
              </p:cNvPr>
              <p:cNvSpPr txBox="1"/>
              <p:nvPr/>
            </p:nvSpPr>
            <p:spPr>
              <a:xfrm>
                <a:off x="2587866" y="1704927"/>
                <a:ext cx="4555316" cy="877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80.9%</a:t>
                </a:r>
              </a:p>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 knew of a place to seek help</a:t>
                </a:r>
              </a:p>
            </p:txBody>
          </p:sp>
        </p:grpSp>
        <p:pic>
          <p:nvPicPr>
            <p:cNvPr id="25" name="Picture 24">
              <a:extLst>
                <a:ext uri="{FF2B5EF4-FFF2-40B4-BE49-F238E27FC236}">
                  <a16:creationId xmlns:a16="http://schemas.microsoft.com/office/drawing/2014/main" id="{AD783795-B95D-BB0B-69A4-46C5AE885B15}"/>
                </a:ext>
              </a:extLst>
            </p:cNvPr>
            <p:cNvPicPr>
              <a:picLocks noChangeAspect="1"/>
            </p:cNvPicPr>
            <p:nvPr/>
          </p:nvPicPr>
          <p:blipFill>
            <a:blip r:embed="rId5"/>
            <a:stretch>
              <a:fillRect/>
            </a:stretch>
          </p:blipFill>
          <p:spPr>
            <a:xfrm flipH="1">
              <a:off x="5092644" y="2101854"/>
              <a:ext cx="405366" cy="932769"/>
            </a:xfrm>
            <a:prstGeom prst="rect">
              <a:avLst/>
            </a:prstGeom>
          </p:spPr>
        </p:pic>
        <p:grpSp>
          <p:nvGrpSpPr>
            <p:cNvPr id="27" name="Group 26">
              <a:extLst>
                <a:ext uri="{FF2B5EF4-FFF2-40B4-BE49-F238E27FC236}">
                  <a16:creationId xmlns:a16="http://schemas.microsoft.com/office/drawing/2014/main" id="{6A821D63-3F37-D424-DD30-EE0797621116}"/>
                </a:ext>
              </a:extLst>
            </p:cNvPr>
            <p:cNvGrpSpPr/>
            <p:nvPr/>
          </p:nvGrpSpPr>
          <p:grpSpPr>
            <a:xfrm>
              <a:off x="2935889" y="2126193"/>
              <a:ext cx="2069198" cy="910842"/>
              <a:chOff x="3565204" y="1694133"/>
              <a:chExt cx="4562797" cy="930600"/>
            </a:xfrm>
            <a:solidFill>
              <a:schemeClr val="accent1"/>
            </a:solidFill>
          </p:grpSpPr>
          <p:sp>
            <p:nvSpPr>
              <p:cNvPr id="29" name="Rectangle 28">
                <a:extLst>
                  <a:ext uri="{FF2B5EF4-FFF2-40B4-BE49-F238E27FC236}">
                    <a16:creationId xmlns:a16="http://schemas.microsoft.com/office/drawing/2014/main" id="{D5DC6405-F6CA-554C-16AB-7001C5C5D92B}"/>
                  </a:ext>
                </a:extLst>
              </p:cNvPr>
              <p:cNvSpPr/>
              <p:nvPr/>
            </p:nvSpPr>
            <p:spPr>
              <a:xfrm>
                <a:off x="3644388" y="1694133"/>
                <a:ext cx="4483609" cy="930600"/>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2A81AD8A-E8CC-DF43-B17A-CCFE13FDA5DE}"/>
                  </a:ext>
                </a:extLst>
              </p:cNvPr>
              <p:cNvSpPr txBox="1"/>
              <p:nvPr/>
            </p:nvSpPr>
            <p:spPr>
              <a:xfrm>
                <a:off x="3565204" y="1694133"/>
                <a:ext cx="4562797" cy="930600"/>
              </a:xfrm>
              <a:prstGeom prst="rect">
                <a:avLst/>
              </a:prstGeom>
              <a:solidFill>
                <a:schemeClr val="accent2">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67.9%</a:t>
                </a:r>
              </a:p>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knew a place to seek help</a:t>
                </a:r>
              </a:p>
            </p:txBody>
          </p:sp>
        </p:grpSp>
        <p:pic>
          <p:nvPicPr>
            <p:cNvPr id="28" name="Picture 27">
              <a:extLst>
                <a:ext uri="{FF2B5EF4-FFF2-40B4-BE49-F238E27FC236}">
                  <a16:creationId xmlns:a16="http://schemas.microsoft.com/office/drawing/2014/main" id="{78A59E0C-FA38-CDF2-C3E2-C06183CD83AE}"/>
                </a:ext>
              </a:extLst>
            </p:cNvPr>
            <p:cNvPicPr>
              <a:picLocks noChangeAspect="1"/>
            </p:cNvPicPr>
            <p:nvPr/>
          </p:nvPicPr>
          <p:blipFill>
            <a:blip r:embed="rId5"/>
            <a:stretch>
              <a:fillRect/>
            </a:stretch>
          </p:blipFill>
          <p:spPr>
            <a:xfrm>
              <a:off x="7082367" y="2115230"/>
              <a:ext cx="405365" cy="932769"/>
            </a:xfrm>
            <a:prstGeom prst="rect">
              <a:avLst/>
            </a:prstGeom>
          </p:spPr>
        </p:pic>
      </p:grpSp>
      <p:pic>
        <p:nvPicPr>
          <p:cNvPr id="33" name="Picture 32">
            <a:extLst>
              <a:ext uri="{FF2B5EF4-FFF2-40B4-BE49-F238E27FC236}">
                <a16:creationId xmlns:a16="http://schemas.microsoft.com/office/drawing/2014/main" id="{C1668D1D-843C-0E63-32EB-371045286EF5}"/>
              </a:ext>
            </a:extLst>
          </p:cNvPr>
          <p:cNvPicPr>
            <a:picLocks noChangeAspect="1"/>
          </p:cNvPicPr>
          <p:nvPr/>
        </p:nvPicPr>
        <p:blipFill>
          <a:blip r:embed="rId7"/>
          <a:stretch>
            <a:fillRect/>
          </a:stretch>
        </p:blipFill>
        <p:spPr>
          <a:xfrm>
            <a:off x="5880966" y="3065344"/>
            <a:ext cx="919731" cy="527294"/>
          </a:xfrm>
          <a:prstGeom prst="rect">
            <a:avLst/>
          </a:prstGeom>
        </p:spPr>
      </p:pic>
      <p:grpSp>
        <p:nvGrpSpPr>
          <p:cNvPr id="35" name="Group 34">
            <a:extLst>
              <a:ext uri="{FF2B5EF4-FFF2-40B4-BE49-F238E27FC236}">
                <a16:creationId xmlns:a16="http://schemas.microsoft.com/office/drawing/2014/main" id="{2FD55395-BCE6-AB35-40C7-16BD101FCF9F}"/>
              </a:ext>
            </a:extLst>
          </p:cNvPr>
          <p:cNvGrpSpPr/>
          <p:nvPr/>
        </p:nvGrpSpPr>
        <p:grpSpPr>
          <a:xfrm>
            <a:off x="3428998" y="3923591"/>
            <a:ext cx="5715001" cy="963589"/>
            <a:chOff x="3564258" y="2101854"/>
            <a:chExt cx="5477068" cy="963589"/>
          </a:xfrm>
        </p:grpSpPr>
        <p:grpSp>
          <p:nvGrpSpPr>
            <p:cNvPr id="36" name="Group 35">
              <a:extLst>
                <a:ext uri="{FF2B5EF4-FFF2-40B4-BE49-F238E27FC236}">
                  <a16:creationId xmlns:a16="http://schemas.microsoft.com/office/drawing/2014/main" id="{EE3F9955-AEA0-F4FF-376C-0DC4715BED56}"/>
                </a:ext>
              </a:extLst>
            </p:cNvPr>
            <p:cNvGrpSpPr/>
            <p:nvPr/>
          </p:nvGrpSpPr>
          <p:grpSpPr>
            <a:xfrm>
              <a:off x="7611154" y="2101854"/>
              <a:ext cx="1430172" cy="963589"/>
              <a:chOff x="2600961" y="1694133"/>
              <a:chExt cx="3153675" cy="930600"/>
            </a:xfrm>
          </p:grpSpPr>
          <p:sp>
            <p:nvSpPr>
              <p:cNvPr id="42" name="Rectangle 41">
                <a:extLst>
                  <a:ext uri="{FF2B5EF4-FFF2-40B4-BE49-F238E27FC236}">
                    <a16:creationId xmlns:a16="http://schemas.microsoft.com/office/drawing/2014/main" id="{1F7F6218-4BDF-977E-5FF9-3246F711D4D4}"/>
                  </a:ext>
                </a:extLst>
              </p:cNvPr>
              <p:cNvSpPr/>
              <p:nvPr/>
            </p:nvSpPr>
            <p:spPr>
              <a:xfrm>
                <a:off x="2600961" y="1694133"/>
                <a:ext cx="3153675" cy="93060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40DC1597-00BE-4CAC-F8EB-DACB7640F611}"/>
                  </a:ext>
                </a:extLst>
              </p:cNvPr>
              <p:cNvSpPr txBox="1"/>
              <p:nvPr/>
            </p:nvSpPr>
            <p:spPr>
              <a:xfrm>
                <a:off x="2784532" y="1736048"/>
                <a:ext cx="2665209" cy="8589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24.1% sought services</a:t>
                </a:r>
              </a:p>
            </p:txBody>
          </p:sp>
        </p:grpSp>
        <p:pic>
          <p:nvPicPr>
            <p:cNvPr id="37" name="Picture 36">
              <a:extLst>
                <a:ext uri="{FF2B5EF4-FFF2-40B4-BE49-F238E27FC236}">
                  <a16:creationId xmlns:a16="http://schemas.microsoft.com/office/drawing/2014/main" id="{F389D0DA-6064-50E1-3395-831671E944A7}"/>
                </a:ext>
              </a:extLst>
            </p:cNvPr>
            <p:cNvPicPr>
              <a:picLocks noChangeAspect="1"/>
            </p:cNvPicPr>
            <p:nvPr/>
          </p:nvPicPr>
          <p:blipFill>
            <a:blip r:embed="rId5"/>
            <a:stretch>
              <a:fillRect/>
            </a:stretch>
          </p:blipFill>
          <p:spPr>
            <a:xfrm flipH="1">
              <a:off x="5092644" y="2101854"/>
              <a:ext cx="405366" cy="932769"/>
            </a:xfrm>
            <a:prstGeom prst="rect">
              <a:avLst/>
            </a:prstGeom>
          </p:spPr>
        </p:pic>
        <p:sp>
          <p:nvSpPr>
            <p:cNvPr id="41" name="TextBox 40">
              <a:extLst>
                <a:ext uri="{FF2B5EF4-FFF2-40B4-BE49-F238E27FC236}">
                  <a16:creationId xmlns:a16="http://schemas.microsoft.com/office/drawing/2014/main" id="{05861CC5-6E89-16A7-74ED-C77F5F85CBE3}"/>
                </a:ext>
              </a:extLst>
            </p:cNvPr>
            <p:cNvSpPr txBox="1"/>
            <p:nvPr/>
          </p:nvSpPr>
          <p:spPr>
            <a:xfrm>
              <a:off x="3564258" y="2126193"/>
              <a:ext cx="1440827" cy="833390"/>
            </a:xfrm>
            <a:prstGeom prst="rect">
              <a:avLst/>
            </a:prstGeom>
            <a:solidFill>
              <a:schemeClr val="accent2">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31.4% </a:t>
              </a:r>
            </a:p>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sought services</a:t>
              </a:r>
            </a:p>
          </p:txBody>
        </p:sp>
        <p:pic>
          <p:nvPicPr>
            <p:cNvPr id="39" name="Picture 38">
              <a:extLst>
                <a:ext uri="{FF2B5EF4-FFF2-40B4-BE49-F238E27FC236}">
                  <a16:creationId xmlns:a16="http://schemas.microsoft.com/office/drawing/2014/main" id="{FA2E5350-6C9E-5827-A308-4DC41F18747B}"/>
                </a:ext>
              </a:extLst>
            </p:cNvPr>
            <p:cNvPicPr>
              <a:picLocks noChangeAspect="1"/>
            </p:cNvPicPr>
            <p:nvPr/>
          </p:nvPicPr>
          <p:blipFill>
            <a:blip r:embed="rId5"/>
            <a:stretch>
              <a:fillRect/>
            </a:stretch>
          </p:blipFill>
          <p:spPr>
            <a:xfrm>
              <a:off x="7082367" y="2115230"/>
              <a:ext cx="405365" cy="932769"/>
            </a:xfrm>
            <a:prstGeom prst="rect">
              <a:avLst/>
            </a:prstGeom>
          </p:spPr>
        </p:pic>
      </p:grpSp>
      <p:grpSp>
        <p:nvGrpSpPr>
          <p:cNvPr id="44" name="Group 43">
            <a:extLst>
              <a:ext uri="{FF2B5EF4-FFF2-40B4-BE49-F238E27FC236}">
                <a16:creationId xmlns:a16="http://schemas.microsoft.com/office/drawing/2014/main" id="{6A70A2A5-718F-C5E0-DA69-F89F523554AE}"/>
              </a:ext>
            </a:extLst>
          </p:cNvPr>
          <p:cNvGrpSpPr/>
          <p:nvPr/>
        </p:nvGrpSpPr>
        <p:grpSpPr>
          <a:xfrm>
            <a:off x="3810001" y="5064064"/>
            <a:ext cx="5097534" cy="946145"/>
            <a:chOff x="3826916" y="2101854"/>
            <a:chExt cx="5035465" cy="946145"/>
          </a:xfrm>
        </p:grpSpPr>
        <p:sp>
          <p:nvSpPr>
            <p:cNvPr id="51" name="Rectangle 50">
              <a:extLst>
                <a:ext uri="{FF2B5EF4-FFF2-40B4-BE49-F238E27FC236}">
                  <a16:creationId xmlns:a16="http://schemas.microsoft.com/office/drawing/2014/main" id="{D23DF424-CADD-BC58-1812-CCFC97A0C3FD}"/>
                </a:ext>
              </a:extLst>
            </p:cNvPr>
            <p:cNvSpPr/>
            <p:nvPr/>
          </p:nvSpPr>
          <p:spPr>
            <a:xfrm>
              <a:off x="7621835" y="2101854"/>
              <a:ext cx="1240546" cy="94570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17.7%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got Help</a:t>
              </a:r>
            </a:p>
          </p:txBody>
        </p:sp>
        <p:pic>
          <p:nvPicPr>
            <p:cNvPr id="46" name="Picture 45">
              <a:extLst>
                <a:ext uri="{FF2B5EF4-FFF2-40B4-BE49-F238E27FC236}">
                  <a16:creationId xmlns:a16="http://schemas.microsoft.com/office/drawing/2014/main" id="{663C3EA1-F436-FA92-CC34-670ED57793BB}"/>
                </a:ext>
              </a:extLst>
            </p:cNvPr>
            <p:cNvPicPr>
              <a:picLocks noChangeAspect="1"/>
            </p:cNvPicPr>
            <p:nvPr/>
          </p:nvPicPr>
          <p:blipFill>
            <a:blip r:embed="rId5"/>
            <a:stretch>
              <a:fillRect/>
            </a:stretch>
          </p:blipFill>
          <p:spPr>
            <a:xfrm flipH="1">
              <a:off x="5092644" y="2101854"/>
              <a:ext cx="405366" cy="932769"/>
            </a:xfrm>
            <a:prstGeom prst="rect">
              <a:avLst/>
            </a:prstGeom>
          </p:spPr>
        </p:pic>
        <p:grpSp>
          <p:nvGrpSpPr>
            <p:cNvPr id="47" name="Group 46">
              <a:extLst>
                <a:ext uri="{FF2B5EF4-FFF2-40B4-BE49-F238E27FC236}">
                  <a16:creationId xmlns:a16="http://schemas.microsoft.com/office/drawing/2014/main" id="{10AF57CC-9EB2-CBF7-E4C6-CBD98ABEB84A}"/>
                </a:ext>
              </a:extLst>
            </p:cNvPr>
            <p:cNvGrpSpPr/>
            <p:nvPr/>
          </p:nvGrpSpPr>
          <p:grpSpPr>
            <a:xfrm>
              <a:off x="3826916" y="2126193"/>
              <a:ext cx="1178174" cy="910842"/>
              <a:chOff x="5530006" y="1694133"/>
              <a:chExt cx="2597995" cy="930600"/>
            </a:xfrm>
            <a:solidFill>
              <a:schemeClr val="accent1"/>
            </a:solidFill>
          </p:grpSpPr>
          <p:sp>
            <p:nvSpPr>
              <p:cNvPr id="49" name="Rectangle 48">
                <a:extLst>
                  <a:ext uri="{FF2B5EF4-FFF2-40B4-BE49-F238E27FC236}">
                    <a16:creationId xmlns:a16="http://schemas.microsoft.com/office/drawing/2014/main" id="{7FD908C1-6202-D3EC-DBD8-6C6205826CFF}"/>
                  </a:ext>
                </a:extLst>
              </p:cNvPr>
              <p:cNvSpPr/>
              <p:nvPr/>
            </p:nvSpPr>
            <p:spPr>
              <a:xfrm>
                <a:off x="5530006" y="1694133"/>
                <a:ext cx="2597990" cy="930600"/>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9BBA6D25-1E31-ADA8-6C6E-9E2C8C9B103B}"/>
                  </a:ext>
                </a:extLst>
              </p:cNvPr>
              <p:cNvSpPr txBox="1"/>
              <p:nvPr/>
            </p:nvSpPr>
            <p:spPr>
              <a:xfrm>
                <a:off x="5530010" y="1694133"/>
                <a:ext cx="2597991" cy="930600"/>
              </a:xfrm>
              <a:prstGeom prst="rect">
                <a:avLst/>
              </a:prstGeom>
              <a:solidFill>
                <a:schemeClr val="accent2">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marR="0" lvl="1" indent="0" algn="ctr" defTabSz="1911350" rtl="0" eaLnBrk="1" fontAlgn="auto" latinLnBrk="0" hangingPunct="1">
                  <a:lnSpc>
                    <a:spcPct val="90000"/>
                  </a:lnSpc>
                  <a:spcBef>
                    <a:spcPct val="0"/>
                  </a:spcBef>
                  <a:spcAft>
                    <a:spcPct val="15000"/>
                  </a:spcAft>
                  <a:buClrTx/>
                  <a:buSzTx/>
                  <a:buFontTx/>
                  <a:buNone/>
                  <a:tabLst/>
                  <a:defRPr/>
                </a:pPr>
                <a:r>
                  <a:rPr kumimoji="0" lang="en-GB" sz="2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18.1% got help</a:t>
                </a:r>
              </a:p>
            </p:txBody>
          </p:sp>
        </p:grpSp>
        <p:pic>
          <p:nvPicPr>
            <p:cNvPr id="48" name="Picture 47">
              <a:extLst>
                <a:ext uri="{FF2B5EF4-FFF2-40B4-BE49-F238E27FC236}">
                  <a16:creationId xmlns:a16="http://schemas.microsoft.com/office/drawing/2014/main" id="{A0019409-A0AA-5F45-5C2B-2F1256DF2005}"/>
                </a:ext>
              </a:extLst>
            </p:cNvPr>
            <p:cNvPicPr>
              <a:picLocks noChangeAspect="1"/>
            </p:cNvPicPr>
            <p:nvPr/>
          </p:nvPicPr>
          <p:blipFill>
            <a:blip r:embed="rId5"/>
            <a:stretch>
              <a:fillRect/>
            </a:stretch>
          </p:blipFill>
          <p:spPr>
            <a:xfrm>
              <a:off x="7082367" y="2115230"/>
              <a:ext cx="405365" cy="932769"/>
            </a:xfrm>
            <a:prstGeom prst="rect">
              <a:avLst/>
            </a:prstGeom>
          </p:spPr>
        </p:pic>
      </p:grpSp>
      <p:pic>
        <p:nvPicPr>
          <p:cNvPr id="53" name="Picture 52">
            <a:extLst>
              <a:ext uri="{FF2B5EF4-FFF2-40B4-BE49-F238E27FC236}">
                <a16:creationId xmlns:a16="http://schemas.microsoft.com/office/drawing/2014/main" id="{5D92CB85-DA90-0CB7-A19F-C50AACA86DAB}"/>
              </a:ext>
            </a:extLst>
          </p:cNvPr>
          <p:cNvPicPr>
            <a:picLocks noChangeAspect="1"/>
          </p:cNvPicPr>
          <p:nvPr/>
        </p:nvPicPr>
        <p:blipFill>
          <a:blip r:embed="rId8"/>
          <a:stretch>
            <a:fillRect/>
          </a:stretch>
        </p:blipFill>
        <p:spPr>
          <a:xfrm>
            <a:off x="5892548" y="5323545"/>
            <a:ext cx="835555" cy="869737"/>
          </a:xfrm>
          <a:prstGeom prst="rect">
            <a:avLst/>
          </a:prstGeom>
        </p:spPr>
      </p:pic>
      <p:pic>
        <p:nvPicPr>
          <p:cNvPr id="55" name="Picture 54">
            <a:extLst>
              <a:ext uri="{FF2B5EF4-FFF2-40B4-BE49-F238E27FC236}">
                <a16:creationId xmlns:a16="http://schemas.microsoft.com/office/drawing/2014/main" id="{E32BE29E-A810-6A03-DF83-A12EE3B85E58}"/>
              </a:ext>
            </a:extLst>
          </p:cNvPr>
          <p:cNvPicPr>
            <a:picLocks noChangeAspect="1"/>
          </p:cNvPicPr>
          <p:nvPr/>
        </p:nvPicPr>
        <p:blipFill>
          <a:blip r:embed="rId9"/>
          <a:stretch>
            <a:fillRect/>
          </a:stretch>
        </p:blipFill>
        <p:spPr>
          <a:xfrm>
            <a:off x="5740475" y="4130672"/>
            <a:ext cx="1036220" cy="715527"/>
          </a:xfrm>
          <a:prstGeom prst="rect">
            <a:avLst/>
          </a:prstGeom>
        </p:spPr>
      </p:pic>
    </p:spTree>
    <p:extLst>
      <p:ext uri="{BB962C8B-B14F-4D97-AF65-F5344CB8AC3E}">
        <p14:creationId xmlns:p14="http://schemas.microsoft.com/office/powerpoint/2010/main" val="91361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6C56CF24-7206-B8C6-3092-0E0CE8DED5B2}"/>
              </a:ext>
            </a:extLst>
          </p:cNvPr>
          <p:cNvGraphicFramePr>
            <a:graphicFrameLocks noGrp="1"/>
          </p:cNvGraphicFramePr>
          <p:nvPr>
            <p:ph sz="half" idx="2"/>
          </p:nvPr>
        </p:nvGraphicFramePr>
        <p:xfrm>
          <a:off x="207307" y="1439955"/>
          <a:ext cx="11875835" cy="4260419"/>
        </p:xfrm>
        <a:graphic>
          <a:graphicData uri="http://schemas.openxmlformats.org/drawingml/2006/table">
            <a:tbl>
              <a:tblPr firstRow="1" firstCol="1" bandRow="1"/>
              <a:tblGrid>
                <a:gridCol w="1607181">
                  <a:extLst>
                    <a:ext uri="{9D8B030D-6E8A-4147-A177-3AD203B41FA5}">
                      <a16:colId xmlns:a16="http://schemas.microsoft.com/office/drawing/2014/main" val="1649100747"/>
                    </a:ext>
                  </a:extLst>
                </a:gridCol>
                <a:gridCol w="5992209">
                  <a:extLst>
                    <a:ext uri="{9D8B030D-6E8A-4147-A177-3AD203B41FA5}">
                      <a16:colId xmlns:a16="http://schemas.microsoft.com/office/drawing/2014/main" val="1193117554"/>
                    </a:ext>
                  </a:extLst>
                </a:gridCol>
                <a:gridCol w="2252561">
                  <a:extLst>
                    <a:ext uri="{9D8B030D-6E8A-4147-A177-3AD203B41FA5}">
                      <a16:colId xmlns:a16="http://schemas.microsoft.com/office/drawing/2014/main" val="2658882990"/>
                    </a:ext>
                  </a:extLst>
                </a:gridCol>
                <a:gridCol w="2023884">
                  <a:extLst>
                    <a:ext uri="{9D8B030D-6E8A-4147-A177-3AD203B41FA5}">
                      <a16:colId xmlns:a16="http://schemas.microsoft.com/office/drawing/2014/main" val="159192531"/>
                    </a:ext>
                  </a:extLst>
                </a:gridCol>
              </a:tblGrid>
              <a:tr h="65063">
                <a:tc rowSpan="2">
                  <a:txBody>
                    <a:bodyPr/>
                    <a:lstStyle/>
                    <a:p>
                      <a:pPr lvl="0">
                        <a:lnSpc>
                          <a:spcPct val="107000"/>
                        </a:lnSpc>
                        <a:buNone/>
                      </a:pPr>
                      <a:endParaRPr lang="en-US" sz="1800">
                        <a:effectLst/>
                        <a:latin typeface="Calibri"/>
                        <a:cs typeface="Arial"/>
                      </a:endParaRPr>
                    </a:p>
                  </a:txBody>
                  <a:tcPr marL="26025" marR="26025" marT="0" marB="0" anchor="ctr">
                    <a:lnL w="12700" cap="flat" cmpd="sng" algn="ctr">
                      <a:solidFill>
                        <a:schemeClr val="tx1"/>
                      </a:solidFill>
                      <a:prstDash val="solid"/>
                      <a:round/>
                      <a:headEnd type="none" w="med" len="med"/>
                      <a:tailEnd type="none" w="med" len="med"/>
                    </a:lnL>
                    <a:lnR w="12700">
                      <a:solidFill>
                        <a:srgbClr val="000000"/>
                      </a:solidFill>
                    </a:lnR>
                    <a:lnT w="12700" cap="flat" cmpd="sng" algn="ctr">
                      <a:solidFill>
                        <a:schemeClr val="tx1"/>
                      </a:solidFill>
                      <a:prstDash val="solid"/>
                      <a:round/>
                      <a:headEnd type="none" w="med" len="med"/>
                      <a:tailEnd type="none" w="med" len="med"/>
                    </a:lnT>
                    <a:lnB w="12700">
                      <a:solidFill>
                        <a:srgbClr val="000000"/>
                      </a:solidFill>
                    </a:lnB>
                  </a:tcPr>
                </a:tc>
                <a:tc rowSpan="2">
                  <a:txBody>
                    <a:bodyPr/>
                    <a:lstStyle/>
                    <a:p>
                      <a:pPr>
                        <a:lnSpc>
                          <a:spcPct val="107000"/>
                        </a:lnSpc>
                      </a:pPr>
                      <a:endParaRPr lang="en-US" sz="1800">
                        <a:effectLst/>
                        <a:latin typeface="Calibri"/>
                        <a:cs typeface="Arial"/>
                      </a:endParaRPr>
                    </a:p>
                  </a:txBody>
                  <a:tcPr marL="26025" marR="26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GB" sz="1800" b="1">
                          <a:solidFill>
                            <a:srgbClr val="000000"/>
                          </a:solidFill>
                          <a:effectLst/>
                          <a:latin typeface="Calibri"/>
                          <a:ea typeface="Times New Roman" panose="02020603050405020304" pitchFamily="18" charset="0"/>
                          <a:cs typeface="Calibri"/>
                        </a:rPr>
                        <a:t>Females</a:t>
                      </a:r>
                      <a:endParaRPr lang="en-US" sz="1800">
                        <a:effectLst/>
                        <a:latin typeface="Times New Roman"/>
                        <a:ea typeface="Calibri"/>
                        <a:cs typeface="Arial"/>
                      </a:endParaRPr>
                    </a:p>
                  </a:txBody>
                  <a:tcPr marL="26025" marR="26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EED"/>
                    </a:solidFill>
                  </a:tcPr>
                </a:tc>
                <a:tc>
                  <a:txBody>
                    <a:bodyPr/>
                    <a:lstStyle/>
                    <a:p>
                      <a:pPr algn="ctr">
                        <a:lnSpc>
                          <a:spcPct val="107000"/>
                        </a:lnSpc>
                      </a:pPr>
                      <a:r>
                        <a:rPr lang="en-GB" sz="1800" b="1">
                          <a:solidFill>
                            <a:srgbClr val="000000"/>
                          </a:solidFill>
                          <a:effectLst/>
                          <a:latin typeface="Calibri"/>
                          <a:ea typeface="Times New Roman" panose="02020603050405020304" pitchFamily="18" charset="0"/>
                          <a:cs typeface="Calibri"/>
                        </a:rPr>
                        <a:t>Males</a:t>
                      </a:r>
                      <a:endParaRPr lang="en-US" sz="1800">
                        <a:effectLst/>
                        <a:latin typeface="Times New Roman"/>
                        <a:ea typeface="Calibri"/>
                        <a:cs typeface="Arial"/>
                      </a:endParaRPr>
                    </a:p>
                  </a:txBody>
                  <a:tcPr marL="26025" marR="26025"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F4FF"/>
                    </a:solidFill>
                  </a:tcPr>
                </a:tc>
                <a:extLst>
                  <a:ext uri="{0D108BD9-81ED-4DB2-BD59-A6C34878D82A}">
                    <a16:rowId xmlns:a16="http://schemas.microsoft.com/office/drawing/2014/main" val="1931008664"/>
                  </a:ext>
                </a:extLst>
              </a:tr>
              <a:tr h="133139">
                <a:tc vMerge="1">
                  <a:txBody>
                    <a:bodyPr/>
                    <a:lstStyle/>
                    <a:p>
                      <a:endParaRPr lang="en-US"/>
                    </a:p>
                  </a:txBody>
                  <a:tcPr/>
                </a:tc>
                <a:tc vMerge="1">
                  <a:txBody>
                    <a:bodyPr/>
                    <a:lstStyle/>
                    <a:p>
                      <a:endParaRPr lang="en-US"/>
                    </a:p>
                  </a:txBody>
                  <a:tcPr/>
                </a:tc>
                <a:tc>
                  <a:txBody>
                    <a:bodyPr/>
                    <a:lstStyle/>
                    <a:p>
                      <a:pPr algn="ctr">
                        <a:lnSpc>
                          <a:spcPct val="107000"/>
                        </a:lnSpc>
                      </a:pPr>
                      <a:r>
                        <a:rPr lang="en-GB" sz="1800" b="1">
                          <a:solidFill>
                            <a:srgbClr val="000000"/>
                          </a:solidFill>
                          <a:effectLst/>
                          <a:latin typeface="Calibri"/>
                          <a:ea typeface="Times New Roman" panose="02020603050405020304" pitchFamily="18" charset="0"/>
                          <a:cs typeface="Calibri"/>
                        </a:rPr>
                        <a:t>Weighted % (95% CI)</a:t>
                      </a:r>
                      <a:endParaRPr lang="en-US" sz="1800">
                        <a:effectLst/>
                        <a:latin typeface="Times New Roman"/>
                        <a:ea typeface="Calibri"/>
                        <a:cs typeface="Arial"/>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DEED"/>
                    </a:solidFill>
                  </a:tcPr>
                </a:tc>
                <a:tc>
                  <a:txBody>
                    <a:bodyPr/>
                    <a:lstStyle/>
                    <a:p>
                      <a:pPr algn="ctr">
                        <a:lnSpc>
                          <a:spcPct val="107000"/>
                        </a:lnSpc>
                      </a:pPr>
                      <a:r>
                        <a:rPr lang="en-GB" sz="1800" b="1">
                          <a:solidFill>
                            <a:srgbClr val="000000"/>
                          </a:solidFill>
                          <a:effectLst/>
                          <a:latin typeface="Calibri"/>
                          <a:ea typeface="Times New Roman" panose="02020603050405020304" pitchFamily="18" charset="0"/>
                          <a:cs typeface="Calibri"/>
                        </a:rPr>
                        <a:t>Weighted % (95% CI)</a:t>
                      </a:r>
                      <a:endParaRPr lang="en-US" sz="1800">
                        <a:effectLst/>
                        <a:latin typeface="Times New Roman"/>
                        <a:ea typeface="Calibri"/>
                        <a:cs typeface="Arial"/>
                      </a:endParaRPr>
                    </a:p>
                  </a:txBody>
                  <a:tcPr marL="26025" marR="26025"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4FF"/>
                    </a:solidFill>
                  </a:tcPr>
                </a:tc>
                <a:extLst>
                  <a:ext uri="{0D108BD9-81ED-4DB2-BD59-A6C34878D82A}">
                    <a16:rowId xmlns:a16="http://schemas.microsoft.com/office/drawing/2014/main" val="2421949502"/>
                  </a:ext>
                </a:extLst>
              </a:tr>
              <a:tr h="201215">
                <a:tc rowSpan="2">
                  <a:txBody>
                    <a:bodyPr/>
                    <a:lstStyle/>
                    <a:p>
                      <a:pPr lvl="0">
                        <a:lnSpc>
                          <a:spcPct val="107000"/>
                        </a:lnSpc>
                        <a:buNone/>
                      </a:pPr>
                      <a:r>
                        <a:rPr lang="en-GB" sz="1800" b="1">
                          <a:solidFill>
                            <a:srgbClr val="000000"/>
                          </a:solidFill>
                          <a:effectLst/>
                          <a:latin typeface="Calibri"/>
                          <a:ea typeface="Calibri"/>
                          <a:cs typeface="Calibri"/>
                        </a:rPr>
                        <a:t>Orphan status </a:t>
                      </a: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chemeClr val="tx1"/>
                      </a:solidFill>
                    </a:lnB>
                    <a:solidFill>
                      <a:srgbClr val="F2F2F2"/>
                    </a:solidFill>
                  </a:tcPr>
                </a:tc>
                <a:tc>
                  <a:txBody>
                    <a:bodyPr/>
                    <a:lstStyle/>
                    <a:p>
                      <a:pPr>
                        <a:lnSpc>
                          <a:spcPct val="107000"/>
                        </a:lnSpc>
                      </a:pPr>
                      <a:r>
                        <a:rPr lang="en-GB" sz="1800">
                          <a:solidFill>
                            <a:srgbClr val="000000"/>
                          </a:solidFill>
                          <a:effectLst/>
                          <a:latin typeface="Calibri"/>
                          <a:ea typeface="Times New Roman" panose="02020603050405020304" pitchFamily="18" charset="0"/>
                          <a:cs typeface="Calibri"/>
                        </a:rPr>
                        <a:t>Violence among orphans</a:t>
                      </a:r>
                      <a:endParaRPr lang="en-US" sz="1800">
                        <a:effectLst/>
                        <a:latin typeface="Times New Roman"/>
                        <a:ea typeface="Calibri"/>
                        <a:cs typeface="Arial"/>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rgbClr val="F2F2F2"/>
                    </a:solidFill>
                  </a:tcPr>
                </a:tc>
                <a:tc>
                  <a:txBody>
                    <a:bodyPr/>
                    <a:lstStyle/>
                    <a:p>
                      <a:pPr algn="ctr">
                        <a:lnSpc>
                          <a:spcPct val="107000"/>
                        </a:lnSpc>
                      </a:pPr>
                      <a:r>
                        <a:rPr lang="en-US" sz="1800">
                          <a:solidFill>
                            <a:srgbClr val="000000"/>
                          </a:solidFill>
                          <a:effectLst/>
                          <a:latin typeface="Calibri"/>
                          <a:ea typeface="Calibri"/>
                          <a:cs typeface="Calibri"/>
                        </a:rPr>
                        <a:t>8.2 (5.7-10.7)</a:t>
                      </a:r>
                      <a:endParaRPr lang="en-GB" sz="1800">
                        <a:solidFill>
                          <a:srgbClr val="000000"/>
                        </a:solidFill>
                        <a:effectLst/>
                        <a:latin typeface="Calibri"/>
                        <a:ea typeface="Calibri"/>
                        <a:cs typeface="Calibri"/>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rgbClr val="EADEED"/>
                    </a:solidFill>
                  </a:tcPr>
                </a:tc>
                <a:tc>
                  <a:txBody>
                    <a:bodyPr/>
                    <a:lstStyle/>
                    <a:p>
                      <a:pPr algn="ctr">
                        <a:lnSpc>
                          <a:spcPct val="107000"/>
                        </a:lnSpc>
                      </a:pPr>
                      <a:r>
                        <a:rPr lang="en-US" sz="1800">
                          <a:solidFill>
                            <a:srgbClr val="000000"/>
                          </a:solidFill>
                          <a:effectLst/>
                          <a:latin typeface="Calibri"/>
                          <a:ea typeface="Calibri"/>
                          <a:cs typeface="Calibri"/>
                        </a:rPr>
                        <a:t>12.9 (4.8-20.9)*</a:t>
                      </a:r>
                      <a:r>
                        <a:rPr lang="en-GB" sz="1800">
                          <a:solidFill>
                            <a:srgbClr val="000000"/>
                          </a:solidFill>
                          <a:effectLst/>
                          <a:latin typeface="Calibri"/>
                          <a:ea typeface="Calibri"/>
                          <a:cs typeface="Calibri"/>
                        </a:rPr>
                        <a:t> </a:t>
                      </a:r>
                      <a:endParaRPr lang="en-US" sz="1800">
                        <a:effectLst/>
                        <a:latin typeface="Calibri"/>
                        <a:ea typeface="Calibri"/>
                        <a:cs typeface="Calibri"/>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rgbClr val="C5F4FF"/>
                    </a:solidFill>
                  </a:tcPr>
                </a:tc>
                <a:extLst>
                  <a:ext uri="{0D108BD9-81ED-4DB2-BD59-A6C34878D82A}">
                    <a16:rowId xmlns:a16="http://schemas.microsoft.com/office/drawing/2014/main" val="1282232286"/>
                  </a:ext>
                </a:extLst>
              </a:tr>
              <a:tr h="201215">
                <a:tc vMerge="1">
                  <a:txBody>
                    <a:bodyPr/>
                    <a:lstStyle/>
                    <a:p>
                      <a:endParaRPr lang="en-US"/>
                    </a:p>
                  </a:txBody>
                  <a:tcPr marL="26025" marR="26025" marT="0" marB="0" anchor="ctr">
                    <a:lnL w="12700">
                      <a:solidFill>
                        <a:srgbClr val="000000"/>
                      </a:solidFill>
                    </a:lnL>
                    <a:lnR w="12700">
                      <a:solidFill>
                        <a:srgbClr val="000000"/>
                      </a:solidFill>
                    </a:lnR>
                    <a:lnT w="12700">
                      <a:solidFill>
                        <a:srgbClr val="000000"/>
                      </a:solidFill>
                    </a:lnT>
                    <a:lnB w="12700">
                      <a:solidFill>
                        <a:srgbClr val="000000"/>
                      </a:solidFill>
                    </a:lnB>
                    <a:solidFill>
                      <a:srgbClr val="F2F2F2"/>
                    </a:solidFill>
                  </a:tcPr>
                </a:tc>
                <a:tc>
                  <a:txBody>
                    <a:bodyPr/>
                    <a:lstStyle/>
                    <a:p>
                      <a:pPr>
                        <a:lnSpc>
                          <a:spcPct val="107000"/>
                        </a:lnSpc>
                      </a:pPr>
                      <a:r>
                        <a:rPr lang="en-GB" sz="1800">
                          <a:solidFill>
                            <a:srgbClr val="000000"/>
                          </a:solidFill>
                          <a:effectLst/>
                          <a:latin typeface="Calibri"/>
                          <a:ea typeface="Times New Roman" panose="02020603050405020304" pitchFamily="18" charset="0"/>
                          <a:cs typeface="Calibri"/>
                        </a:rPr>
                        <a:t>Violence among non-orphans</a:t>
                      </a:r>
                    </a:p>
                  </a:txBody>
                  <a:tcPr marL="26025" marR="26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7000"/>
                        </a:lnSpc>
                      </a:pPr>
                      <a:r>
                        <a:rPr lang="en-US" sz="1800">
                          <a:solidFill>
                            <a:srgbClr val="000000"/>
                          </a:solidFill>
                          <a:effectLst/>
                          <a:latin typeface="Calibri"/>
                          <a:ea typeface="Calibri"/>
                          <a:cs typeface="Calibri"/>
                        </a:rPr>
                        <a:t>8.2 (6.6-9.7)</a:t>
                      </a:r>
                      <a:r>
                        <a:rPr lang="en-US" sz="1800">
                          <a:solidFill>
                            <a:srgbClr val="000000"/>
                          </a:solidFill>
                          <a:effectLst/>
                          <a:latin typeface="Times New Roman"/>
                          <a:ea typeface="Calibri"/>
                          <a:cs typeface="Calibri"/>
                        </a:rPr>
                        <a:t> </a:t>
                      </a:r>
                      <a:endParaRPr lang="en-US" sz="1800">
                        <a:effectLst/>
                        <a:latin typeface="Times New Roman"/>
                        <a:ea typeface="Calibri"/>
                        <a:cs typeface="Arial"/>
                      </a:endParaRPr>
                    </a:p>
                  </a:txBody>
                  <a:tcPr marL="26025" marR="26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DEED"/>
                    </a:solidFill>
                  </a:tcPr>
                </a:tc>
                <a:tc>
                  <a:txBody>
                    <a:bodyPr/>
                    <a:lstStyle/>
                    <a:p>
                      <a:pPr algn="ctr">
                        <a:lnSpc>
                          <a:spcPct val="107000"/>
                        </a:lnSpc>
                      </a:pPr>
                      <a:r>
                        <a:rPr lang="en-US" sz="1800">
                          <a:solidFill>
                            <a:srgbClr val="000000"/>
                          </a:solidFill>
                          <a:effectLst/>
                          <a:latin typeface="Calibri"/>
                          <a:ea typeface="Calibri"/>
                          <a:cs typeface="Calibri"/>
                        </a:rPr>
                        <a:t>11.9 (7.5-16.3)</a:t>
                      </a:r>
                      <a:r>
                        <a:rPr lang="en-GB" sz="1800">
                          <a:solidFill>
                            <a:srgbClr val="000000"/>
                          </a:solidFill>
                          <a:effectLst/>
                          <a:latin typeface="Calibri"/>
                          <a:ea typeface="Calibri"/>
                          <a:cs typeface="Calibri"/>
                        </a:rPr>
                        <a:t> </a:t>
                      </a:r>
                      <a:endParaRPr lang="en-US" sz="1800">
                        <a:effectLst/>
                        <a:latin typeface="Calibri"/>
                        <a:ea typeface="Calibri"/>
                        <a:cs typeface="Calibri"/>
                      </a:endParaRPr>
                    </a:p>
                  </a:txBody>
                  <a:tcPr marL="26025" marR="26025"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4FF"/>
                    </a:solidFill>
                  </a:tcPr>
                </a:tc>
                <a:extLst>
                  <a:ext uri="{0D108BD9-81ED-4DB2-BD59-A6C34878D82A}">
                    <a16:rowId xmlns:a16="http://schemas.microsoft.com/office/drawing/2014/main" val="4030288167"/>
                  </a:ext>
                </a:extLst>
              </a:tr>
              <a:tr h="201215">
                <a:tc rowSpan="2">
                  <a:txBody>
                    <a:bodyPr/>
                    <a:lstStyle/>
                    <a:p>
                      <a:pPr lvl="0">
                        <a:lnSpc>
                          <a:spcPct val="107000"/>
                        </a:lnSpc>
                        <a:buNone/>
                      </a:pPr>
                      <a:r>
                        <a:rPr lang="en-GB" sz="1800" b="1">
                          <a:solidFill>
                            <a:srgbClr val="000000"/>
                          </a:solidFill>
                          <a:effectLst/>
                          <a:latin typeface="Calibri"/>
                          <a:ea typeface="Calibri"/>
                          <a:cs typeface="Calibri"/>
                        </a:rPr>
                        <a:t>School attendance </a:t>
                      </a:r>
                    </a:p>
                  </a:txBody>
                  <a:tcPr marL="26025" marR="26025"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rgbClr val="000000"/>
                      </a:solidFill>
                    </a:lnB>
                    <a:solidFill>
                      <a:srgbClr val="F2F2F2"/>
                    </a:solidFill>
                  </a:tcPr>
                </a:tc>
                <a:tc>
                  <a:txBody>
                    <a:bodyPr/>
                    <a:lstStyle/>
                    <a:p>
                      <a:pPr>
                        <a:lnSpc>
                          <a:spcPct val="107000"/>
                        </a:lnSpc>
                      </a:pPr>
                      <a:r>
                        <a:rPr lang="en-GB" sz="1800">
                          <a:solidFill>
                            <a:srgbClr val="000000"/>
                          </a:solidFill>
                          <a:effectLst/>
                          <a:latin typeface="Calibri"/>
                          <a:ea typeface="Times New Roman" panose="02020603050405020304" pitchFamily="18" charset="0"/>
                          <a:cs typeface="Calibri"/>
                        </a:rPr>
                        <a:t>Violence among those not attending school</a:t>
                      </a:r>
                      <a:endParaRPr lang="en-US" sz="1800">
                        <a:effectLst/>
                        <a:latin typeface="Times New Roman"/>
                        <a:ea typeface="Calibri"/>
                        <a:cs typeface="Arial"/>
                      </a:endParaRPr>
                    </a:p>
                  </a:txBody>
                  <a:tcPr marL="26025" marR="26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rgbClr val="F2F2F2"/>
                    </a:solidFill>
                  </a:tcPr>
                </a:tc>
                <a:tc>
                  <a:txBody>
                    <a:bodyPr/>
                    <a:lstStyle/>
                    <a:p>
                      <a:pPr algn="ctr">
                        <a:lnSpc>
                          <a:spcPct val="107000"/>
                        </a:lnSpc>
                      </a:pPr>
                      <a:r>
                        <a:rPr lang="en-US" sz="1800">
                          <a:solidFill>
                            <a:srgbClr val="000000"/>
                          </a:solidFill>
                          <a:effectLst/>
                          <a:latin typeface="Calibri"/>
                          <a:ea typeface="Calibri"/>
                          <a:cs typeface="Calibri"/>
                        </a:rPr>
                        <a:t>12.1 (6.8-17.4)</a:t>
                      </a:r>
                      <a:r>
                        <a:rPr lang="en-GB" sz="1800">
                          <a:solidFill>
                            <a:srgbClr val="000000"/>
                          </a:solidFill>
                          <a:effectLst/>
                          <a:latin typeface="Calibri"/>
                          <a:ea typeface="Calibri"/>
                          <a:cs typeface="Calibri"/>
                        </a:rPr>
                        <a:t> </a:t>
                      </a:r>
                      <a:endParaRPr lang="en-US" sz="1800">
                        <a:effectLst/>
                        <a:latin typeface="Calibri"/>
                        <a:ea typeface="Calibri"/>
                        <a:cs typeface="Calibri"/>
                      </a:endParaRPr>
                    </a:p>
                  </a:txBody>
                  <a:tcPr marL="26025" marR="26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rgbClr val="EADEED"/>
                    </a:solidFill>
                  </a:tcPr>
                </a:tc>
                <a:tc>
                  <a:txBody>
                    <a:bodyPr/>
                    <a:lstStyle/>
                    <a:p>
                      <a:pPr algn="ctr">
                        <a:lnSpc>
                          <a:spcPct val="107000"/>
                        </a:lnSpc>
                      </a:pPr>
                      <a:r>
                        <a:rPr lang="en-US" sz="1800">
                          <a:solidFill>
                            <a:srgbClr val="000000"/>
                          </a:solidFill>
                          <a:effectLst/>
                          <a:latin typeface="Calibri"/>
                          <a:ea typeface="Calibri"/>
                          <a:cs typeface="Calibri"/>
                        </a:rPr>
                        <a:t>19.6 (5.7-33.5)</a:t>
                      </a:r>
                      <a:r>
                        <a:rPr lang="en-GB" sz="1800">
                          <a:solidFill>
                            <a:srgbClr val="000000"/>
                          </a:solidFill>
                          <a:effectLst/>
                          <a:latin typeface="Calibri"/>
                          <a:ea typeface="Calibri"/>
                          <a:cs typeface="Calibri"/>
                        </a:rPr>
                        <a:t> </a:t>
                      </a:r>
                      <a:endParaRPr lang="en-US" sz="1800">
                        <a:effectLst/>
                        <a:latin typeface="Calibri"/>
                        <a:ea typeface="Calibri"/>
                        <a:cs typeface="Calibri"/>
                      </a:endParaRPr>
                    </a:p>
                  </a:txBody>
                  <a:tcPr marL="26025" marR="26025"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rgbClr val="C5F4FF"/>
                    </a:solidFill>
                  </a:tcPr>
                </a:tc>
                <a:extLst>
                  <a:ext uri="{0D108BD9-81ED-4DB2-BD59-A6C34878D82A}">
                    <a16:rowId xmlns:a16="http://schemas.microsoft.com/office/drawing/2014/main" val="3949474277"/>
                  </a:ext>
                </a:extLst>
              </a:tr>
              <a:tr h="294154">
                <a:tc vMerge="1">
                  <a:txBody>
                    <a:bodyPr/>
                    <a:lstStyle/>
                    <a:p>
                      <a:endParaRPr lang="en-US"/>
                    </a:p>
                  </a:txBody>
                  <a:tcPr marL="26025" marR="26025" marT="0" marB="0" anchor="ctr">
                    <a:lnL w="12700">
                      <a:solidFill>
                        <a:srgbClr val="000000"/>
                      </a:solidFill>
                    </a:lnL>
                    <a:lnR w="12700">
                      <a:solidFill>
                        <a:srgbClr val="000000"/>
                      </a:solidFill>
                    </a:lnR>
                    <a:lnT w="12700">
                      <a:solidFill>
                        <a:srgbClr val="000000"/>
                      </a:solidFill>
                    </a:lnT>
                    <a:lnB w="12700">
                      <a:solidFill>
                        <a:srgbClr val="000000"/>
                      </a:solidFill>
                    </a:lnB>
                    <a:solidFill>
                      <a:srgbClr val="F2F2F2"/>
                    </a:solidFill>
                  </a:tcPr>
                </a:tc>
                <a:tc>
                  <a:txBody>
                    <a:bodyPr/>
                    <a:lstStyle/>
                    <a:p>
                      <a:pPr>
                        <a:lnSpc>
                          <a:spcPct val="107000"/>
                        </a:lnSpc>
                      </a:pPr>
                      <a:r>
                        <a:rPr lang="en-GB" sz="1800">
                          <a:solidFill>
                            <a:srgbClr val="000000"/>
                          </a:solidFill>
                          <a:effectLst/>
                          <a:latin typeface="Calibri"/>
                          <a:ea typeface="Times New Roman" panose="02020603050405020304" pitchFamily="18" charset="0"/>
                          <a:cs typeface="Calibri"/>
                        </a:rPr>
                        <a:t>Violence among those attending school</a:t>
                      </a:r>
                      <a:endParaRPr lang="en-US" sz="1800">
                        <a:effectLst/>
                        <a:latin typeface="Times New Roman"/>
                        <a:ea typeface="Calibri"/>
                        <a:cs typeface="Arial"/>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7000"/>
                        </a:lnSpc>
                      </a:pPr>
                      <a:r>
                        <a:rPr lang="en-US" sz="1800">
                          <a:solidFill>
                            <a:srgbClr val="000000"/>
                          </a:solidFill>
                          <a:effectLst/>
                          <a:latin typeface="Calibri"/>
                          <a:ea typeface="Calibri"/>
                          <a:cs typeface="Calibri"/>
                        </a:rPr>
                        <a:t>7.7 (6.4-8.9)</a:t>
                      </a:r>
                      <a:r>
                        <a:rPr lang="en-GB" sz="1800">
                          <a:solidFill>
                            <a:srgbClr val="000000"/>
                          </a:solidFill>
                          <a:effectLst/>
                          <a:latin typeface="Calibri"/>
                          <a:ea typeface="Calibri"/>
                          <a:cs typeface="Calibri"/>
                        </a:rPr>
                        <a:t> </a:t>
                      </a:r>
                      <a:endParaRPr lang="en-US" sz="1800">
                        <a:effectLst/>
                        <a:latin typeface="Calibri"/>
                        <a:ea typeface="Calibri"/>
                        <a:cs typeface="Calibri"/>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DEED"/>
                    </a:solidFill>
                  </a:tcPr>
                </a:tc>
                <a:tc>
                  <a:txBody>
                    <a:bodyPr/>
                    <a:lstStyle/>
                    <a:p>
                      <a:pPr algn="ctr">
                        <a:lnSpc>
                          <a:spcPct val="107000"/>
                        </a:lnSpc>
                      </a:pPr>
                      <a:r>
                        <a:rPr lang="en-US" sz="1800">
                          <a:solidFill>
                            <a:srgbClr val="000000"/>
                          </a:solidFill>
                          <a:effectLst/>
                          <a:latin typeface="Calibri"/>
                          <a:ea typeface="Calibri"/>
                          <a:cs typeface="Calibri"/>
                        </a:rPr>
                        <a:t>11.5 (7.7-15.3)</a:t>
                      </a:r>
                      <a:r>
                        <a:rPr lang="en-GB" sz="1800">
                          <a:solidFill>
                            <a:srgbClr val="000000"/>
                          </a:solidFill>
                          <a:effectLst/>
                          <a:latin typeface="Calibri"/>
                          <a:ea typeface="Calibri"/>
                          <a:cs typeface="Calibri"/>
                        </a:rPr>
                        <a:t> </a:t>
                      </a:r>
                      <a:endParaRPr lang="en-US" sz="1800">
                        <a:effectLst/>
                        <a:latin typeface="Calibri"/>
                        <a:ea typeface="Calibri"/>
                        <a:cs typeface="Calibri"/>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4FF"/>
                    </a:solidFill>
                  </a:tcPr>
                </a:tc>
                <a:extLst>
                  <a:ext uri="{0D108BD9-81ED-4DB2-BD59-A6C34878D82A}">
                    <a16:rowId xmlns:a16="http://schemas.microsoft.com/office/drawing/2014/main" val="618382679"/>
                  </a:ext>
                </a:extLst>
              </a:tr>
              <a:tr h="201215">
                <a:tc rowSpan="2">
                  <a:txBody>
                    <a:bodyPr/>
                    <a:lstStyle/>
                    <a:p>
                      <a:pPr lvl="0">
                        <a:lnSpc>
                          <a:spcPct val="107000"/>
                        </a:lnSpc>
                        <a:buNone/>
                      </a:pPr>
                      <a:r>
                        <a:rPr lang="en-GB" sz="1800" b="1">
                          <a:solidFill>
                            <a:srgbClr val="000000"/>
                          </a:solidFill>
                          <a:effectLst/>
                          <a:latin typeface="Calibri"/>
                          <a:ea typeface="Calibri"/>
                          <a:cs typeface="Calibri"/>
                        </a:rPr>
                        <a:t>Employment </a:t>
                      </a: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solidFill>
                      <a:srgbClr val="F2F2F2"/>
                    </a:solidFill>
                  </a:tcPr>
                </a:tc>
                <a:tc>
                  <a:txBody>
                    <a:bodyPr/>
                    <a:lstStyle/>
                    <a:p>
                      <a:pPr>
                        <a:lnSpc>
                          <a:spcPct val="107000"/>
                        </a:lnSpc>
                      </a:pPr>
                      <a:r>
                        <a:rPr lang="en-GB" sz="1800">
                          <a:solidFill>
                            <a:srgbClr val="000000"/>
                          </a:solidFill>
                          <a:effectLst/>
                          <a:latin typeface="Calibri"/>
                          <a:ea typeface="Times New Roman" panose="02020603050405020304" pitchFamily="18" charset="0"/>
                          <a:cs typeface="Calibri"/>
                        </a:rPr>
                        <a:t>Violence among youth who worked </a:t>
                      </a:r>
                      <a:endParaRPr lang="en-US" sz="1800">
                        <a:effectLst/>
                        <a:latin typeface="Times New Roman"/>
                        <a:ea typeface="Calibri"/>
                        <a:cs typeface="Arial"/>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rgbClr val="F2F2F2"/>
                    </a:solidFill>
                  </a:tcPr>
                </a:tc>
                <a:tc>
                  <a:txBody>
                    <a:bodyPr/>
                    <a:lstStyle/>
                    <a:p>
                      <a:pPr algn="ctr">
                        <a:lnSpc>
                          <a:spcPct val="107000"/>
                        </a:lnSpc>
                      </a:pPr>
                      <a:r>
                        <a:rPr lang="en-US" sz="1800">
                          <a:solidFill>
                            <a:srgbClr val="000000"/>
                          </a:solidFill>
                          <a:effectLst/>
                          <a:latin typeface="Calibri"/>
                          <a:ea typeface="Calibri"/>
                          <a:cs typeface="Calibri"/>
                        </a:rPr>
                        <a:t>8.1 (2.9-13.2)*</a:t>
                      </a:r>
                      <a:r>
                        <a:rPr lang="en-GB" sz="1800">
                          <a:solidFill>
                            <a:srgbClr val="000000"/>
                          </a:solidFill>
                          <a:effectLst/>
                          <a:latin typeface="Calibri"/>
                          <a:ea typeface="Calibri"/>
                          <a:cs typeface="Calibri"/>
                        </a:rPr>
                        <a:t> </a:t>
                      </a:r>
                      <a:endParaRPr lang="en-US" sz="1800">
                        <a:effectLst/>
                        <a:latin typeface="Calibri"/>
                        <a:ea typeface="Calibri"/>
                        <a:cs typeface="Calibri"/>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rgbClr val="EADEED"/>
                    </a:solidFill>
                  </a:tcPr>
                </a:tc>
                <a:tc>
                  <a:txBody>
                    <a:bodyPr/>
                    <a:lstStyle/>
                    <a:p>
                      <a:pPr algn="ctr">
                        <a:lnSpc>
                          <a:spcPct val="107000"/>
                        </a:lnSpc>
                      </a:pPr>
                      <a:r>
                        <a:rPr lang="en-US" sz="1800">
                          <a:solidFill>
                            <a:srgbClr val="000000"/>
                          </a:solidFill>
                          <a:effectLst/>
                          <a:latin typeface="Calibri"/>
                          <a:ea typeface="Calibri"/>
                          <a:cs typeface="Calibri"/>
                        </a:rPr>
                        <a:t>26.6 (16.4-36.9)</a:t>
                      </a:r>
                      <a:r>
                        <a:rPr lang="en-GB" sz="1800">
                          <a:solidFill>
                            <a:srgbClr val="000000"/>
                          </a:solidFill>
                          <a:effectLst/>
                          <a:latin typeface="Calibri"/>
                          <a:ea typeface="Calibri"/>
                          <a:cs typeface="Calibri"/>
                        </a:rPr>
                        <a:t> </a:t>
                      </a:r>
                      <a:endParaRPr lang="en-US" sz="1800">
                        <a:effectLst/>
                        <a:latin typeface="Calibri"/>
                        <a:ea typeface="Calibri"/>
                        <a:cs typeface="Calibri"/>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rgbClr val="C5F4FF"/>
                    </a:solidFill>
                  </a:tcPr>
                </a:tc>
                <a:extLst>
                  <a:ext uri="{0D108BD9-81ED-4DB2-BD59-A6C34878D82A}">
                    <a16:rowId xmlns:a16="http://schemas.microsoft.com/office/drawing/2014/main" val="2076070245"/>
                  </a:ext>
                </a:extLst>
              </a:tr>
              <a:tr h="201215">
                <a:tc vMerge="1">
                  <a:txBody>
                    <a:bodyPr/>
                    <a:lstStyle/>
                    <a:p>
                      <a:endParaRPr lang="en-US"/>
                    </a:p>
                  </a:txBody>
                  <a:tcPr marL="26025" marR="26025" marT="0" marB="0" anchor="ctr">
                    <a:lnL w="12700">
                      <a:solidFill>
                        <a:srgbClr val="000000"/>
                      </a:solidFill>
                    </a:lnL>
                    <a:lnR w="12700">
                      <a:solidFill>
                        <a:srgbClr val="000000"/>
                      </a:solidFill>
                    </a:lnR>
                    <a:lnT w="12700">
                      <a:solidFill>
                        <a:srgbClr val="000000"/>
                      </a:solidFill>
                    </a:lnT>
                    <a:lnB w="12700">
                      <a:solidFill>
                        <a:srgbClr val="000000"/>
                      </a:solidFill>
                    </a:lnB>
                    <a:solidFill>
                      <a:srgbClr val="F2F2F2"/>
                    </a:solidFill>
                  </a:tcPr>
                </a:tc>
                <a:tc>
                  <a:txBody>
                    <a:bodyPr/>
                    <a:lstStyle/>
                    <a:p>
                      <a:pPr>
                        <a:lnSpc>
                          <a:spcPct val="107000"/>
                        </a:lnSpc>
                      </a:pPr>
                      <a:r>
                        <a:rPr lang="en-GB" sz="1800">
                          <a:solidFill>
                            <a:srgbClr val="000000"/>
                          </a:solidFill>
                          <a:effectLst/>
                          <a:latin typeface="Calibri"/>
                          <a:ea typeface="Times New Roman" panose="02020603050405020304" pitchFamily="18" charset="0"/>
                          <a:cs typeface="Calibri"/>
                        </a:rPr>
                        <a:t>Violence among youth who did not work</a:t>
                      </a:r>
                      <a:endParaRPr lang="en-US" sz="1800">
                        <a:effectLst/>
                        <a:latin typeface="Times New Roman"/>
                        <a:ea typeface="Calibri"/>
                        <a:cs typeface="Arial"/>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7000"/>
                        </a:lnSpc>
                      </a:pPr>
                      <a:r>
                        <a:rPr lang="en-US" sz="1800">
                          <a:solidFill>
                            <a:srgbClr val="000000"/>
                          </a:solidFill>
                          <a:effectLst/>
                          <a:latin typeface="Calibri"/>
                          <a:ea typeface="Calibri"/>
                          <a:cs typeface="Calibri"/>
                        </a:rPr>
                        <a:t>8.0 (6.7-9.2)</a:t>
                      </a:r>
                      <a:endParaRPr lang="en-GB" sz="1800">
                        <a:solidFill>
                          <a:srgbClr val="000000"/>
                        </a:solidFill>
                        <a:effectLst/>
                        <a:latin typeface="Calibri"/>
                        <a:ea typeface="Calibri"/>
                        <a:cs typeface="Calibri"/>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DEED"/>
                    </a:solidFill>
                  </a:tcPr>
                </a:tc>
                <a:tc>
                  <a:txBody>
                    <a:bodyPr/>
                    <a:lstStyle/>
                    <a:p>
                      <a:pPr algn="ctr">
                        <a:lnSpc>
                          <a:spcPct val="107000"/>
                        </a:lnSpc>
                      </a:pPr>
                      <a:r>
                        <a:rPr lang="en-US" sz="1800">
                          <a:solidFill>
                            <a:srgbClr val="000000"/>
                          </a:solidFill>
                          <a:effectLst/>
                          <a:latin typeface="Calibri"/>
                          <a:ea typeface="Calibri"/>
                          <a:cs typeface="Calibri"/>
                        </a:rPr>
                        <a:t>9.2 (5.3-13.1)</a:t>
                      </a:r>
                      <a:r>
                        <a:rPr lang="en-GB" sz="1800">
                          <a:solidFill>
                            <a:srgbClr val="000000"/>
                          </a:solidFill>
                          <a:effectLst/>
                          <a:latin typeface="Calibri"/>
                          <a:ea typeface="Calibri"/>
                          <a:cs typeface="Calibri"/>
                        </a:rPr>
                        <a:t> </a:t>
                      </a:r>
                      <a:endParaRPr lang="en-US" sz="1800">
                        <a:effectLst/>
                        <a:latin typeface="Calibri"/>
                        <a:ea typeface="Calibri"/>
                        <a:cs typeface="Calibri"/>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4FF"/>
                    </a:solidFill>
                  </a:tcPr>
                </a:tc>
                <a:extLst>
                  <a:ext uri="{0D108BD9-81ED-4DB2-BD59-A6C34878D82A}">
                    <a16:rowId xmlns:a16="http://schemas.microsoft.com/office/drawing/2014/main" val="940754840"/>
                  </a:ext>
                </a:extLst>
              </a:tr>
              <a:tr h="201215">
                <a:tc rowSpan="2">
                  <a:txBody>
                    <a:bodyPr/>
                    <a:lstStyle/>
                    <a:p>
                      <a:pPr lvl="0">
                        <a:lnSpc>
                          <a:spcPct val="107000"/>
                        </a:lnSpc>
                        <a:buNone/>
                      </a:pPr>
                      <a:r>
                        <a:rPr lang="en-GB" sz="1800" b="1">
                          <a:solidFill>
                            <a:srgbClr val="000000"/>
                          </a:solidFill>
                          <a:effectLst/>
                          <a:latin typeface="Calibri"/>
                          <a:ea typeface="Calibri"/>
                          <a:cs typeface="Calibri"/>
                        </a:rPr>
                        <a:t>Witnessing violence </a:t>
                      </a: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solidFill>
                      <a:srgbClr val="F2F2F2"/>
                    </a:solidFill>
                  </a:tcPr>
                </a:tc>
                <a:tc>
                  <a:txBody>
                    <a:bodyPr/>
                    <a:lstStyle/>
                    <a:p>
                      <a:pPr>
                        <a:lnSpc>
                          <a:spcPct val="107000"/>
                        </a:lnSpc>
                      </a:pPr>
                      <a:r>
                        <a:rPr lang="en-GB" sz="1800">
                          <a:solidFill>
                            <a:srgbClr val="000000"/>
                          </a:solidFill>
                          <a:effectLst/>
                          <a:latin typeface="Calibri"/>
                          <a:ea typeface="Times New Roman" panose="02020603050405020304" pitchFamily="18" charset="0"/>
                          <a:cs typeface="Calibri"/>
                        </a:rPr>
                        <a:t>Violence among youth who witnessed violence at home</a:t>
                      </a:r>
                      <a:endParaRPr lang="en-US" sz="1800">
                        <a:effectLst/>
                        <a:latin typeface="Times New Roman"/>
                        <a:ea typeface="Calibri"/>
                        <a:cs typeface="Arial"/>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rgbClr val="F2F2F2"/>
                    </a:solidFill>
                  </a:tcPr>
                </a:tc>
                <a:tc>
                  <a:txBody>
                    <a:bodyPr/>
                    <a:lstStyle/>
                    <a:p>
                      <a:pPr algn="ctr">
                        <a:lnSpc>
                          <a:spcPct val="107000"/>
                        </a:lnSpc>
                      </a:pPr>
                      <a:r>
                        <a:rPr lang="en-US" sz="1800">
                          <a:solidFill>
                            <a:srgbClr val="000000"/>
                          </a:solidFill>
                          <a:effectLst/>
                          <a:latin typeface="Calibri"/>
                          <a:ea typeface="Calibri"/>
                          <a:cs typeface="Calibri"/>
                        </a:rPr>
                        <a:t>21.4 (15.6-27.2)</a:t>
                      </a:r>
                      <a:endParaRPr lang="en-GB" sz="1800">
                        <a:solidFill>
                          <a:srgbClr val="000000"/>
                        </a:solidFill>
                        <a:effectLst/>
                        <a:latin typeface="Times New Roman"/>
                        <a:ea typeface="Calibri"/>
                        <a:cs typeface="Calibri"/>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rgbClr val="EADEED"/>
                    </a:solidFill>
                  </a:tcPr>
                </a:tc>
                <a:tc>
                  <a:txBody>
                    <a:bodyPr/>
                    <a:lstStyle/>
                    <a:p>
                      <a:pPr algn="ctr">
                        <a:lnSpc>
                          <a:spcPct val="107000"/>
                        </a:lnSpc>
                      </a:pPr>
                      <a:r>
                        <a:rPr lang="en-US" sz="1800">
                          <a:solidFill>
                            <a:srgbClr val="000000"/>
                          </a:solidFill>
                          <a:effectLst/>
                          <a:latin typeface="Calibri"/>
                          <a:ea typeface="Calibri"/>
                          <a:cs typeface="Calibri"/>
                        </a:rPr>
                        <a:t>29.3 (19.5-39.0)</a:t>
                      </a:r>
                      <a:r>
                        <a:rPr lang="en-GB" sz="1800">
                          <a:solidFill>
                            <a:srgbClr val="000000"/>
                          </a:solidFill>
                          <a:effectLst/>
                          <a:latin typeface="Calibri"/>
                          <a:ea typeface="Calibri"/>
                          <a:cs typeface="Calibri"/>
                        </a:rPr>
                        <a:t> </a:t>
                      </a:r>
                      <a:endParaRPr lang="en-US" sz="1800">
                        <a:effectLst/>
                        <a:latin typeface="Calibri"/>
                        <a:ea typeface="Calibri"/>
                        <a:cs typeface="Calibri"/>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rgbClr val="C5F4FF"/>
                    </a:solidFill>
                  </a:tcPr>
                </a:tc>
                <a:extLst>
                  <a:ext uri="{0D108BD9-81ED-4DB2-BD59-A6C34878D82A}">
                    <a16:rowId xmlns:a16="http://schemas.microsoft.com/office/drawing/2014/main" val="4212839645"/>
                  </a:ext>
                </a:extLst>
              </a:tr>
              <a:tr h="294154">
                <a:tc vMerge="1">
                  <a:txBody>
                    <a:bodyPr/>
                    <a:lstStyle/>
                    <a:p>
                      <a:endParaRPr lang="en-US"/>
                    </a:p>
                  </a:txBody>
                  <a:tcPr marL="26025" marR="26025" marT="0" marB="0" anchor="ctr">
                    <a:lnL w="12700">
                      <a:solidFill>
                        <a:srgbClr val="000000"/>
                      </a:solidFill>
                    </a:lnL>
                    <a:lnR w="12700">
                      <a:solidFill>
                        <a:srgbClr val="000000"/>
                      </a:solidFill>
                    </a:lnR>
                    <a:lnT w="12700">
                      <a:solidFill>
                        <a:srgbClr val="000000"/>
                      </a:solidFill>
                    </a:lnT>
                    <a:lnB w="12700">
                      <a:solidFill>
                        <a:srgbClr val="000000"/>
                      </a:solidFill>
                    </a:lnB>
                    <a:solidFill>
                      <a:srgbClr val="F2F2F2"/>
                    </a:solidFill>
                  </a:tcPr>
                </a:tc>
                <a:tc>
                  <a:txBody>
                    <a:bodyPr/>
                    <a:lstStyle/>
                    <a:p>
                      <a:pPr>
                        <a:lnSpc>
                          <a:spcPct val="107000"/>
                        </a:lnSpc>
                      </a:pPr>
                      <a:r>
                        <a:rPr lang="en-GB" sz="1800">
                          <a:solidFill>
                            <a:srgbClr val="000000"/>
                          </a:solidFill>
                          <a:effectLst/>
                          <a:latin typeface="Calibri"/>
                          <a:ea typeface="Times New Roman" panose="02020603050405020304" pitchFamily="18" charset="0"/>
                          <a:cs typeface="Calibri"/>
                        </a:rPr>
                        <a:t>Violence among youth who did not witness violence at home</a:t>
                      </a:r>
                      <a:endParaRPr lang="en-US" sz="1800">
                        <a:effectLst/>
                        <a:latin typeface="Times New Roman"/>
                        <a:ea typeface="Calibri"/>
                        <a:cs typeface="Arial"/>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7000"/>
                        </a:lnSpc>
                      </a:pPr>
                      <a:r>
                        <a:rPr lang="en-US" sz="1800">
                          <a:solidFill>
                            <a:srgbClr val="000000"/>
                          </a:solidFill>
                          <a:effectLst/>
                          <a:latin typeface="Calibri"/>
                          <a:ea typeface="Calibri"/>
                          <a:cs typeface="Calibri"/>
                        </a:rPr>
                        <a:t>6.5 (5.3-7.7)</a:t>
                      </a:r>
                      <a:r>
                        <a:rPr lang="en-GB" sz="1800">
                          <a:solidFill>
                            <a:srgbClr val="000000"/>
                          </a:solidFill>
                          <a:effectLst/>
                          <a:latin typeface="Calibri"/>
                          <a:ea typeface="Calibri"/>
                          <a:cs typeface="Calibri"/>
                        </a:rPr>
                        <a:t> </a:t>
                      </a:r>
                      <a:endParaRPr lang="en-US" sz="1800">
                        <a:effectLst/>
                        <a:latin typeface="Calibri"/>
                        <a:ea typeface="Calibri"/>
                        <a:cs typeface="Calibri"/>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DEED"/>
                    </a:solidFill>
                  </a:tcPr>
                </a:tc>
                <a:tc>
                  <a:txBody>
                    <a:bodyPr/>
                    <a:lstStyle/>
                    <a:p>
                      <a:pPr algn="ctr">
                        <a:lnSpc>
                          <a:spcPct val="107000"/>
                        </a:lnSpc>
                      </a:pPr>
                      <a:r>
                        <a:rPr lang="en-US" sz="1800">
                          <a:solidFill>
                            <a:srgbClr val="000000"/>
                          </a:solidFill>
                          <a:effectLst/>
                          <a:latin typeface="Calibri"/>
                          <a:ea typeface="Calibri"/>
                          <a:cs typeface="Calibri"/>
                        </a:rPr>
                        <a:t>8.8 (5.4-12.2)</a:t>
                      </a:r>
                      <a:r>
                        <a:rPr lang="en-GB" sz="1800">
                          <a:solidFill>
                            <a:srgbClr val="000000"/>
                          </a:solidFill>
                          <a:effectLst/>
                          <a:latin typeface="Calibri"/>
                          <a:ea typeface="Calibri"/>
                          <a:cs typeface="Calibri"/>
                        </a:rPr>
                        <a:t> </a:t>
                      </a:r>
                      <a:endParaRPr lang="en-US" sz="1800">
                        <a:effectLst/>
                        <a:latin typeface="Calibri"/>
                        <a:ea typeface="Calibri"/>
                        <a:cs typeface="Calibri"/>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4FF"/>
                    </a:solidFill>
                  </a:tcPr>
                </a:tc>
                <a:extLst>
                  <a:ext uri="{0D108BD9-81ED-4DB2-BD59-A6C34878D82A}">
                    <a16:rowId xmlns:a16="http://schemas.microsoft.com/office/drawing/2014/main" val="14139148"/>
                  </a:ext>
                </a:extLst>
              </a:tr>
              <a:tr h="201215">
                <a:tc rowSpan="2">
                  <a:txBody>
                    <a:bodyPr/>
                    <a:lstStyle/>
                    <a:p>
                      <a:pPr lvl="0">
                        <a:lnSpc>
                          <a:spcPct val="107000"/>
                        </a:lnSpc>
                        <a:buNone/>
                      </a:pPr>
                      <a:r>
                        <a:rPr lang="en-GB" sz="1800" b="1">
                          <a:solidFill>
                            <a:srgbClr val="000000"/>
                          </a:solidFill>
                          <a:effectLst/>
                          <a:latin typeface="Calibri"/>
                          <a:ea typeface="Calibri"/>
                          <a:cs typeface="Calibri"/>
                        </a:rPr>
                        <a:t>Food Security </a:t>
                      </a:r>
                      <a:endParaRPr lang="en-US" sz="1800" b="1"/>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solidFill>
                      <a:srgbClr val="F2F2F2"/>
                    </a:solidFill>
                  </a:tcPr>
                </a:tc>
                <a:tc>
                  <a:txBody>
                    <a:bodyPr/>
                    <a:lstStyle/>
                    <a:p>
                      <a:pPr>
                        <a:lnSpc>
                          <a:spcPct val="107000"/>
                        </a:lnSpc>
                      </a:pPr>
                      <a:r>
                        <a:rPr lang="en-GB" sz="1800">
                          <a:solidFill>
                            <a:srgbClr val="000000"/>
                          </a:solidFill>
                          <a:effectLst/>
                          <a:latin typeface="Calibri"/>
                          <a:ea typeface="Times New Roman" panose="02020603050405020304" pitchFamily="18" charset="0"/>
                          <a:cs typeface="Calibri"/>
                        </a:rPr>
                        <a:t>Violence among youth who experienced food insecurity</a:t>
                      </a:r>
                      <a:endParaRPr lang="en-US" sz="1800">
                        <a:effectLst/>
                        <a:latin typeface="Times New Roman"/>
                        <a:ea typeface="Calibri"/>
                        <a:cs typeface="Arial"/>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rgbClr val="F2F2F2"/>
                    </a:solidFill>
                  </a:tcPr>
                </a:tc>
                <a:tc>
                  <a:txBody>
                    <a:bodyPr/>
                    <a:lstStyle/>
                    <a:p>
                      <a:pPr algn="ctr">
                        <a:lnSpc>
                          <a:spcPct val="107000"/>
                        </a:lnSpc>
                      </a:pPr>
                      <a:r>
                        <a:rPr lang="en-US" sz="1800">
                          <a:solidFill>
                            <a:srgbClr val="000000"/>
                          </a:solidFill>
                          <a:effectLst/>
                          <a:latin typeface="Calibri"/>
                          <a:ea typeface="Calibri"/>
                          <a:cs typeface="Calibri"/>
                        </a:rPr>
                        <a:t>9.1 (7.3-10.8)</a:t>
                      </a:r>
                      <a:r>
                        <a:rPr lang="en-GB" sz="1800">
                          <a:solidFill>
                            <a:srgbClr val="000000"/>
                          </a:solidFill>
                          <a:effectLst/>
                          <a:latin typeface="Calibri"/>
                          <a:ea typeface="Calibri"/>
                          <a:cs typeface="Calibri"/>
                        </a:rPr>
                        <a:t> </a:t>
                      </a:r>
                      <a:endParaRPr lang="en-US" sz="1800">
                        <a:effectLst/>
                        <a:latin typeface="Calibri"/>
                        <a:ea typeface="Calibri"/>
                        <a:cs typeface="Calibri"/>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rgbClr val="EADEED"/>
                    </a:solidFill>
                  </a:tcPr>
                </a:tc>
                <a:tc>
                  <a:txBody>
                    <a:bodyPr/>
                    <a:lstStyle/>
                    <a:p>
                      <a:pPr algn="ctr">
                        <a:lnSpc>
                          <a:spcPct val="107000"/>
                        </a:lnSpc>
                      </a:pPr>
                      <a:r>
                        <a:rPr lang="en-US" sz="1800">
                          <a:solidFill>
                            <a:srgbClr val="000000"/>
                          </a:solidFill>
                          <a:effectLst/>
                          <a:latin typeface="Calibri"/>
                          <a:ea typeface="Calibri"/>
                          <a:cs typeface="Calibri"/>
                        </a:rPr>
                        <a:t>14.9 (9.5-20.2)</a:t>
                      </a:r>
                      <a:endParaRPr lang="en-GB" sz="1800">
                        <a:solidFill>
                          <a:srgbClr val="000000"/>
                        </a:solidFill>
                        <a:effectLst/>
                        <a:latin typeface="Calibri"/>
                        <a:ea typeface="Calibri"/>
                        <a:cs typeface="Calibri"/>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rgbClr val="C5F4FF"/>
                    </a:solidFill>
                  </a:tcPr>
                </a:tc>
                <a:extLst>
                  <a:ext uri="{0D108BD9-81ED-4DB2-BD59-A6C34878D82A}">
                    <a16:rowId xmlns:a16="http://schemas.microsoft.com/office/drawing/2014/main" val="465832702"/>
                  </a:ext>
                </a:extLst>
              </a:tr>
              <a:tr h="313764">
                <a:tc vMerge="1">
                  <a:txBody>
                    <a:bodyPr/>
                    <a:lstStyle/>
                    <a:p>
                      <a:endParaRPr lang="en-US"/>
                    </a:p>
                  </a:txBody>
                  <a:tcPr marL="26025" marR="26025" marT="0" marB="0" anchor="ctr">
                    <a:lnL w="12700">
                      <a:solidFill>
                        <a:srgbClr val="000000"/>
                      </a:solidFill>
                    </a:lnL>
                    <a:lnR w="12700">
                      <a:solidFill>
                        <a:srgbClr val="000000"/>
                      </a:solidFill>
                    </a:lnR>
                    <a:lnT w="12700">
                      <a:solidFill>
                        <a:srgbClr val="000000"/>
                      </a:solidFill>
                    </a:lnT>
                    <a:lnB w="12700">
                      <a:solidFill>
                        <a:srgbClr val="000000"/>
                      </a:solidFill>
                    </a:lnB>
                    <a:solidFill>
                      <a:srgbClr val="F2F2F2"/>
                    </a:solidFill>
                  </a:tcPr>
                </a:tc>
                <a:tc>
                  <a:txBody>
                    <a:bodyPr/>
                    <a:lstStyle/>
                    <a:p>
                      <a:pPr>
                        <a:lnSpc>
                          <a:spcPct val="107000"/>
                        </a:lnSpc>
                      </a:pPr>
                      <a:r>
                        <a:rPr lang="en-GB" sz="1800">
                          <a:solidFill>
                            <a:srgbClr val="000000"/>
                          </a:solidFill>
                          <a:effectLst/>
                          <a:latin typeface="Calibri"/>
                          <a:ea typeface="Times New Roman" panose="02020603050405020304" pitchFamily="18" charset="0"/>
                          <a:cs typeface="Calibri"/>
                        </a:rPr>
                        <a:t>Violence among youth who did not experience food insecurity</a:t>
                      </a:r>
                      <a:endParaRPr lang="en-US" sz="1800">
                        <a:effectLst/>
                        <a:latin typeface="Times New Roman"/>
                        <a:ea typeface="Calibri"/>
                        <a:cs typeface="Arial"/>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7000"/>
                        </a:lnSpc>
                      </a:pPr>
                      <a:r>
                        <a:rPr lang="en-US" sz="1800">
                          <a:solidFill>
                            <a:srgbClr val="000000"/>
                          </a:solidFill>
                          <a:effectLst/>
                          <a:latin typeface="Calibri"/>
                          <a:ea typeface="Calibri"/>
                          <a:cs typeface="Calibri"/>
                        </a:rPr>
                        <a:t>6.6 (4.8-8.5)</a:t>
                      </a:r>
                      <a:r>
                        <a:rPr lang="en-GB" sz="1800">
                          <a:solidFill>
                            <a:srgbClr val="000000"/>
                          </a:solidFill>
                          <a:effectLst/>
                          <a:latin typeface="Calibri"/>
                          <a:ea typeface="Calibri"/>
                          <a:cs typeface="Calibri"/>
                        </a:rPr>
                        <a:t> </a:t>
                      </a:r>
                      <a:endParaRPr lang="en-US" sz="1800">
                        <a:effectLst/>
                        <a:latin typeface="Calibri"/>
                        <a:ea typeface="Calibri"/>
                        <a:cs typeface="Calibri"/>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DEED"/>
                    </a:solidFill>
                  </a:tcPr>
                </a:tc>
                <a:tc>
                  <a:txBody>
                    <a:bodyPr/>
                    <a:lstStyle/>
                    <a:p>
                      <a:pPr algn="ctr">
                        <a:lnSpc>
                          <a:spcPct val="107000"/>
                        </a:lnSpc>
                      </a:pPr>
                      <a:r>
                        <a:rPr lang="en-US" sz="1800">
                          <a:solidFill>
                            <a:srgbClr val="000000"/>
                          </a:solidFill>
                          <a:effectLst/>
                          <a:latin typeface="Calibri"/>
                          <a:ea typeface="Calibri"/>
                          <a:cs typeface="Calibri"/>
                        </a:rPr>
                        <a:t>7.6 (3.9-11.4)</a:t>
                      </a:r>
                      <a:r>
                        <a:rPr lang="en-GB" sz="1800">
                          <a:solidFill>
                            <a:srgbClr val="000000"/>
                          </a:solidFill>
                          <a:effectLst/>
                          <a:latin typeface="Calibri"/>
                          <a:ea typeface="Calibri"/>
                          <a:cs typeface="Calibri"/>
                        </a:rPr>
                        <a:t> </a:t>
                      </a:r>
                      <a:endParaRPr lang="en-US" sz="1800">
                        <a:effectLst/>
                        <a:latin typeface="Calibri"/>
                        <a:ea typeface="Calibri"/>
                        <a:cs typeface="Calibri"/>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4FF"/>
                    </a:solidFill>
                  </a:tcPr>
                </a:tc>
                <a:extLst>
                  <a:ext uri="{0D108BD9-81ED-4DB2-BD59-A6C34878D82A}">
                    <a16:rowId xmlns:a16="http://schemas.microsoft.com/office/drawing/2014/main" val="4050809194"/>
                  </a:ext>
                </a:extLst>
              </a:tr>
              <a:tr h="201215">
                <a:tc rowSpan="2">
                  <a:txBody>
                    <a:bodyPr/>
                    <a:lstStyle/>
                    <a:p>
                      <a:pPr lvl="0">
                        <a:lnSpc>
                          <a:spcPct val="107000"/>
                        </a:lnSpc>
                        <a:buNone/>
                      </a:pPr>
                      <a:r>
                        <a:rPr lang="en-GB" sz="1800" b="1">
                          <a:solidFill>
                            <a:srgbClr val="000000"/>
                          </a:solidFill>
                          <a:effectLst/>
                          <a:latin typeface="Calibri"/>
                          <a:ea typeface="Calibri"/>
                          <a:cs typeface="Calibri"/>
                        </a:rPr>
                        <a:t>Disability </a:t>
                      </a: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solidFill>
                      <a:srgbClr val="F2F2F2"/>
                    </a:solidFill>
                  </a:tcPr>
                </a:tc>
                <a:tc>
                  <a:txBody>
                    <a:bodyPr/>
                    <a:lstStyle/>
                    <a:p>
                      <a:pPr>
                        <a:lnSpc>
                          <a:spcPct val="107000"/>
                        </a:lnSpc>
                      </a:pPr>
                      <a:r>
                        <a:rPr lang="en-GB" sz="1800">
                          <a:solidFill>
                            <a:srgbClr val="000000"/>
                          </a:solidFill>
                          <a:effectLst/>
                          <a:latin typeface="Calibri"/>
                          <a:ea typeface="Times New Roman" panose="02020603050405020304" pitchFamily="18" charset="0"/>
                          <a:cs typeface="Calibri"/>
                        </a:rPr>
                        <a:t>Violence among youth with a disability</a:t>
                      </a:r>
                      <a:endParaRPr lang="en-US" sz="1800">
                        <a:effectLst/>
                        <a:latin typeface="Times New Roman"/>
                        <a:ea typeface="Calibri"/>
                        <a:cs typeface="Arial"/>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rgbClr val="F2F2F2"/>
                    </a:solidFill>
                  </a:tcPr>
                </a:tc>
                <a:tc>
                  <a:txBody>
                    <a:bodyPr/>
                    <a:lstStyle/>
                    <a:p>
                      <a:pPr algn="ctr">
                        <a:lnSpc>
                          <a:spcPct val="107000"/>
                        </a:lnSpc>
                      </a:pPr>
                      <a:r>
                        <a:rPr lang="en-US" sz="1800">
                          <a:solidFill>
                            <a:srgbClr val="000000"/>
                          </a:solidFill>
                          <a:effectLst/>
                          <a:latin typeface="Calibri"/>
                          <a:ea typeface="Calibri"/>
                          <a:cs typeface="Calibri"/>
                        </a:rPr>
                        <a:t>17.3 (13.1-21.5)</a:t>
                      </a:r>
                      <a:endParaRPr lang="en-US" sz="1800">
                        <a:effectLst/>
                        <a:latin typeface="Calibri"/>
                        <a:ea typeface="Calibri"/>
                        <a:cs typeface="Calibri"/>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rgbClr val="EADEED"/>
                    </a:solidFill>
                  </a:tcPr>
                </a:tc>
                <a:tc>
                  <a:txBody>
                    <a:bodyPr/>
                    <a:lstStyle/>
                    <a:p>
                      <a:pPr algn="ctr">
                        <a:lnSpc>
                          <a:spcPct val="107000"/>
                        </a:lnSpc>
                      </a:pPr>
                      <a:r>
                        <a:rPr lang="en-US" sz="1800">
                          <a:solidFill>
                            <a:srgbClr val="000000"/>
                          </a:solidFill>
                          <a:effectLst/>
                          <a:latin typeface="Calibri"/>
                          <a:ea typeface="Calibri"/>
                          <a:cs typeface="Calibri"/>
                        </a:rPr>
                        <a:t>16.3 (6.2-26.4)*</a:t>
                      </a:r>
                      <a:r>
                        <a:rPr lang="en-GB" sz="1800">
                          <a:solidFill>
                            <a:srgbClr val="000000"/>
                          </a:solidFill>
                          <a:effectLst/>
                          <a:latin typeface="Calibri"/>
                          <a:ea typeface="Calibri"/>
                          <a:cs typeface="Calibri"/>
                        </a:rPr>
                        <a:t> </a:t>
                      </a:r>
                      <a:endParaRPr lang="en-US" sz="1800">
                        <a:effectLst/>
                        <a:latin typeface="Calibri"/>
                        <a:ea typeface="Calibri"/>
                        <a:cs typeface="Calibri"/>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rgbClr val="C5F4FF"/>
                    </a:solidFill>
                  </a:tcPr>
                </a:tc>
                <a:extLst>
                  <a:ext uri="{0D108BD9-81ED-4DB2-BD59-A6C34878D82A}">
                    <a16:rowId xmlns:a16="http://schemas.microsoft.com/office/drawing/2014/main" val="1725568634"/>
                  </a:ext>
                </a:extLst>
              </a:tr>
              <a:tr h="201215">
                <a:tc vMerge="1">
                  <a:txBody>
                    <a:bodyPr/>
                    <a:lstStyle/>
                    <a:p>
                      <a:endParaRPr lang="en-US"/>
                    </a:p>
                  </a:txBody>
                  <a:tcPr marL="26025" marR="26025" marT="0" marB="0" anchor="ctr">
                    <a:lnL w="12700">
                      <a:solidFill>
                        <a:srgbClr val="000000"/>
                      </a:solidFill>
                    </a:lnL>
                    <a:lnR w="12700">
                      <a:solidFill>
                        <a:srgbClr val="000000"/>
                      </a:solidFill>
                    </a:lnR>
                    <a:lnT w="12700">
                      <a:solidFill>
                        <a:srgbClr val="000000"/>
                      </a:solidFill>
                    </a:lnT>
                    <a:lnB w="12700">
                      <a:solidFill>
                        <a:srgbClr val="000000"/>
                      </a:solidFill>
                    </a:lnB>
                    <a:solidFill>
                      <a:srgbClr val="F2F2F2"/>
                    </a:solidFill>
                  </a:tcPr>
                </a:tc>
                <a:tc>
                  <a:txBody>
                    <a:bodyPr/>
                    <a:lstStyle/>
                    <a:p>
                      <a:pPr>
                        <a:lnSpc>
                          <a:spcPct val="107000"/>
                        </a:lnSpc>
                      </a:pPr>
                      <a:r>
                        <a:rPr lang="en-GB" sz="1800">
                          <a:solidFill>
                            <a:srgbClr val="000000"/>
                          </a:solidFill>
                          <a:effectLst/>
                          <a:latin typeface="Calibri"/>
                          <a:ea typeface="Times New Roman" panose="02020603050405020304" pitchFamily="18" charset="0"/>
                          <a:cs typeface="Calibri"/>
                        </a:rPr>
                        <a:t>Violence among youth with no disability</a:t>
                      </a:r>
                      <a:endParaRPr lang="en-US" sz="1800">
                        <a:effectLst/>
                        <a:latin typeface="Times New Roman"/>
                        <a:ea typeface="Calibri"/>
                        <a:cs typeface="Arial"/>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7000"/>
                        </a:lnSpc>
                      </a:pPr>
                      <a:r>
                        <a:rPr lang="en-US" sz="1800">
                          <a:solidFill>
                            <a:srgbClr val="000000"/>
                          </a:solidFill>
                          <a:effectLst/>
                          <a:latin typeface="Calibri"/>
                          <a:ea typeface="Calibri"/>
                          <a:cs typeface="Calibri"/>
                        </a:rPr>
                        <a:t>6.4 (5.1-7.7) </a:t>
                      </a:r>
                      <a:endParaRPr lang="en-US" sz="1800">
                        <a:effectLst/>
                        <a:latin typeface="Calibri"/>
                        <a:ea typeface="Calibri"/>
                        <a:cs typeface="Calibri"/>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DEED"/>
                    </a:solidFill>
                  </a:tcPr>
                </a:tc>
                <a:tc>
                  <a:txBody>
                    <a:bodyPr/>
                    <a:lstStyle/>
                    <a:p>
                      <a:pPr algn="ctr">
                        <a:lnSpc>
                          <a:spcPct val="107000"/>
                        </a:lnSpc>
                      </a:pPr>
                      <a:r>
                        <a:rPr lang="en-US" sz="1800">
                          <a:solidFill>
                            <a:srgbClr val="000000"/>
                          </a:solidFill>
                          <a:effectLst/>
                          <a:latin typeface="Calibri"/>
                          <a:ea typeface="Calibri"/>
                          <a:cs typeface="Calibri"/>
                        </a:rPr>
                        <a:t>11.4 (7.4-15.4)</a:t>
                      </a:r>
                      <a:r>
                        <a:rPr lang="en-GB" sz="1800">
                          <a:solidFill>
                            <a:srgbClr val="000000"/>
                          </a:solidFill>
                          <a:effectLst/>
                          <a:latin typeface="Calibri"/>
                          <a:ea typeface="Calibri"/>
                          <a:cs typeface="Calibri"/>
                        </a:rPr>
                        <a:t> </a:t>
                      </a:r>
                      <a:endParaRPr lang="en-US" sz="1800">
                        <a:effectLst/>
                        <a:latin typeface="Calibri"/>
                        <a:ea typeface="Calibri"/>
                        <a:cs typeface="Calibri"/>
                      </a:endParaRPr>
                    </a:p>
                  </a:txBody>
                  <a:tcPr marL="26025" marR="26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4FF"/>
                    </a:solidFill>
                  </a:tcPr>
                </a:tc>
                <a:extLst>
                  <a:ext uri="{0D108BD9-81ED-4DB2-BD59-A6C34878D82A}">
                    <a16:rowId xmlns:a16="http://schemas.microsoft.com/office/drawing/2014/main" val="2136695577"/>
                  </a:ext>
                </a:extLst>
              </a:tr>
              <a:tr h="275989">
                <a:tc>
                  <a:txBody>
                    <a:bodyPr/>
                    <a:lstStyle/>
                    <a:p>
                      <a:pPr lvl="0">
                        <a:lnSpc>
                          <a:spcPct val="107000"/>
                        </a:lnSpc>
                        <a:buNone/>
                      </a:pPr>
                      <a:endParaRPr lang="en-US" sz="1600">
                        <a:solidFill>
                          <a:srgbClr val="000000"/>
                        </a:solidFill>
                        <a:effectLst/>
                        <a:latin typeface="Calibri"/>
                        <a:ea typeface="Calibri"/>
                        <a:cs typeface="Calibri"/>
                      </a:endParaRPr>
                    </a:p>
                  </a:txBody>
                  <a:tcPr marL="26025" marR="26025" marT="0" marB="0">
                    <a:lnL w="12700" cap="flat" cmpd="sng" algn="ctr">
                      <a:solidFill>
                        <a:schemeClr val="tx1"/>
                      </a:solidFill>
                      <a:prstDash val="solid"/>
                      <a:round/>
                      <a:headEnd type="none" w="med" len="med"/>
                      <a:tailEnd type="none" w="med" len="med"/>
                    </a:lnL>
                    <a:lnR w="0">
                      <a:noFill/>
                    </a:lnR>
                    <a:lnT w="12700">
                      <a:solidFill>
                        <a:srgbClr val="000000"/>
                      </a:solidFill>
                    </a:lnT>
                    <a:lnB w="12700" cap="flat" cmpd="sng" algn="ctr">
                      <a:solidFill>
                        <a:schemeClr val="tx1"/>
                      </a:solidFill>
                      <a:prstDash val="solid"/>
                      <a:round/>
                      <a:headEnd type="none" w="med" len="med"/>
                      <a:tailEnd type="none" w="med" len="med"/>
                    </a:lnB>
                  </a:tcPr>
                </a:tc>
                <a:tc gridSpan="3">
                  <a:txBody>
                    <a:bodyPr/>
                    <a:lstStyle/>
                    <a:p>
                      <a:pPr>
                        <a:lnSpc>
                          <a:spcPct val="107000"/>
                        </a:lnSpc>
                      </a:pPr>
                      <a:r>
                        <a:rPr lang="en-US" sz="1600">
                          <a:solidFill>
                            <a:srgbClr val="000000"/>
                          </a:solidFill>
                          <a:effectLst/>
                          <a:latin typeface="Calibri"/>
                          <a:ea typeface="Times New Roman" panose="02020603050405020304" pitchFamily="18" charset="0"/>
                          <a:cs typeface="Calibri"/>
                        </a:rPr>
                        <a:t>Violence includes sexual or physical violence  experienced in the past 12 months</a:t>
                      </a:r>
                      <a:endParaRPr lang="en-GB" sz="1600">
                        <a:solidFill>
                          <a:srgbClr val="000000"/>
                        </a:solidFill>
                        <a:effectLst/>
                        <a:latin typeface="Times New Roman"/>
                        <a:ea typeface="Calibri"/>
                        <a:cs typeface="Calibri"/>
                      </a:endParaRPr>
                    </a:p>
                  </a:txBody>
                  <a:tcPr marL="26025" marR="26025"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7176621"/>
                  </a:ext>
                </a:extLst>
              </a:tr>
            </a:tbl>
          </a:graphicData>
        </a:graphic>
      </p:graphicFrame>
      <p:sp>
        <p:nvSpPr>
          <p:cNvPr id="6" name="Title 5">
            <a:extLst>
              <a:ext uri="{FF2B5EF4-FFF2-40B4-BE49-F238E27FC236}">
                <a16:creationId xmlns:a16="http://schemas.microsoft.com/office/drawing/2014/main" id="{1482DBEF-9300-CE23-2B6C-D79D3D840A39}"/>
              </a:ext>
            </a:extLst>
          </p:cNvPr>
          <p:cNvSpPr>
            <a:spLocks noGrp="1"/>
          </p:cNvSpPr>
          <p:nvPr>
            <p:ph type="title"/>
          </p:nvPr>
        </p:nvSpPr>
        <p:spPr>
          <a:xfrm>
            <a:off x="827314" y="318295"/>
            <a:ext cx="10512425" cy="901146"/>
          </a:xfrm>
        </p:spPr>
        <p:txBody>
          <a:bodyPr>
            <a:noAutofit/>
          </a:bodyPr>
          <a:lstStyle/>
          <a:p>
            <a:pPr defTabSz="457189" fontAlgn="base">
              <a:spcAft>
                <a:spcPct val="0"/>
              </a:spcAft>
            </a:pPr>
            <a:r>
              <a:rPr lang="en-GB" sz="3600">
                <a:latin typeface="Garamond"/>
                <a:ea typeface="ＭＳ Ｐゴシック"/>
                <a:cs typeface="Arial"/>
              </a:rPr>
              <a:t>Characteristics Associated with Experiencing Sexual or Physical Violence Among Participants 13–17 years </a:t>
            </a:r>
            <a:endParaRPr lang="en-US" sz="3600">
              <a:latin typeface="Garamond"/>
              <a:ea typeface="ＭＳ Ｐゴシック"/>
              <a:cs typeface="Arial"/>
            </a:endParaRPr>
          </a:p>
        </p:txBody>
      </p:sp>
      <p:sp>
        <p:nvSpPr>
          <p:cNvPr id="7" name="Slide Number Placeholder 6">
            <a:extLst>
              <a:ext uri="{FF2B5EF4-FFF2-40B4-BE49-F238E27FC236}">
                <a16:creationId xmlns:a16="http://schemas.microsoft.com/office/drawing/2014/main" id="{9D49426A-C448-7E0B-5EF4-75CC086B72F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ABBCA-EEB9-4909-AB36-4546095AE3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E31721B-808F-AC5F-463B-3AD097DAAC22}"/>
              </a:ext>
            </a:extLst>
          </p:cNvPr>
          <p:cNvSpPr/>
          <p:nvPr/>
        </p:nvSpPr>
        <p:spPr>
          <a:xfrm>
            <a:off x="7760072" y="3652905"/>
            <a:ext cx="4323069" cy="57486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851F4A8-4C8F-84F6-D27E-9D5FA7C1BDD9}"/>
              </a:ext>
            </a:extLst>
          </p:cNvPr>
          <p:cNvSpPr/>
          <p:nvPr/>
        </p:nvSpPr>
        <p:spPr>
          <a:xfrm>
            <a:off x="7760071" y="4843184"/>
            <a:ext cx="2330985" cy="57486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57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382150-71CC-ABE4-D2DA-AB82FB85F605}"/>
              </a:ext>
            </a:extLst>
          </p:cNvPr>
          <p:cNvSpPr>
            <a:spLocks noGrp="1"/>
          </p:cNvSpPr>
          <p:nvPr>
            <p:ph type="title"/>
          </p:nvPr>
        </p:nvSpPr>
        <p:spPr>
          <a:xfrm>
            <a:off x="0" y="318295"/>
            <a:ext cx="12192000" cy="761999"/>
          </a:xfrm>
        </p:spPr>
        <p:txBody>
          <a:bodyPr>
            <a:noAutofit/>
          </a:bodyPr>
          <a:lstStyle/>
          <a:p>
            <a:pPr defTabSz="457189"/>
            <a:r>
              <a:rPr lang="en-GB" sz="3600">
                <a:latin typeface="Garamond"/>
                <a:ea typeface="ＭＳ Ｐゴシック"/>
                <a:cs typeface="Arial"/>
              </a:rPr>
              <a:t>Characteristics Associated with Experiencing Sexual or Physical Violence Among Participants 18-24 years </a:t>
            </a:r>
          </a:p>
        </p:txBody>
      </p:sp>
      <p:sp>
        <p:nvSpPr>
          <p:cNvPr id="7" name="Slide Number Placeholder 6">
            <a:extLst>
              <a:ext uri="{FF2B5EF4-FFF2-40B4-BE49-F238E27FC236}">
                <a16:creationId xmlns:a16="http://schemas.microsoft.com/office/drawing/2014/main" id="{017467A0-AD7A-D30D-63B2-3502877FFE3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ABBCA-EEB9-4909-AB36-4546095AE3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2" name="Table 11">
            <a:extLst>
              <a:ext uri="{FF2B5EF4-FFF2-40B4-BE49-F238E27FC236}">
                <a16:creationId xmlns:a16="http://schemas.microsoft.com/office/drawing/2014/main" id="{FB545158-D6B0-7B14-91F2-39489FFBA05F}"/>
              </a:ext>
            </a:extLst>
          </p:cNvPr>
          <p:cNvGraphicFramePr>
            <a:graphicFrameLocks noGrp="1"/>
          </p:cNvGraphicFramePr>
          <p:nvPr/>
        </p:nvGraphicFramePr>
        <p:xfrm>
          <a:off x="244928" y="1478046"/>
          <a:ext cx="11702143" cy="4878304"/>
        </p:xfrm>
        <a:graphic>
          <a:graphicData uri="http://schemas.openxmlformats.org/drawingml/2006/table">
            <a:tbl>
              <a:tblPr firstRow="1" firstCol="1" bandRow="1"/>
              <a:tblGrid>
                <a:gridCol w="1763034">
                  <a:extLst>
                    <a:ext uri="{9D8B030D-6E8A-4147-A177-3AD203B41FA5}">
                      <a16:colId xmlns:a16="http://schemas.microsoft.com/office/drawing/2014/main" val="154262811"/>
                    </a:ext>
                  </a:extLst>
                </a:gridCol>
                <a:gridCol w="5795977">
                  <a:extLst>
                    <a:ext uri="{9D8B030D-6E8A-4147-A177-3AD203B41FA5}">
                      <a16:colId xmlns:a16="http://schemas.microsoft.com/office/drawing/2014/main" val="3045211252"/>
                    </a:ext>
                  </a:extLst>
                </a:gridCol>
                <a:gridCol w="2126661">
                  <a:extLst>
                    <a:ext uri="{9D8B030D-6E8A-4147-A177-3AD203B41FA5}">
                      <a16:colId xmlns:a16="http://schemas.microsoft.com/office/drawing/2014/main" val="2167143458"/>
                    </a:ext>
                  </a:extLst>
                </a:gridCol>
                <a:gridCol w="2016471">
                  <a:extLst>
                    <a:ext uri="{9D8B030D-6E8A-4147-A177-3AD203B41FA5}">
                      <a16:colId xmlns:a16="http://schemas.microsoft.com/office/drawing/2014/main" val="739173245"/>
                    </a:ext>
                  </a:extLst>
                </a:gridCol>
              </a:tblGrid>
              <a:tr h="236382">
                <a:tc rowSpan="2">
                  <a:txBody>
                    <a:bodyPr/>
                    <a:lstStyle/>
                    <a:p>
                      <a:pPr>
                        <a:lnSpc>
                          <a:spcPct val="107000"/>
                        </a:lnSpc>
                      </a:pPr>
                      <a:endParaRPr lang="en-US" sz="1600">
                        <a:effectLst/>
                        <a:latin typeface="Calibri" panose="020F0502020204030204" pitchFamily="34" charset="0"/>
                        <a:cs typeface="Arial" panose="020B0604020202020204" pitchFamily="34" charset="0"/>
                      </a:endParaRPr>
                    </a:p>
                  </a:txBody>
                  <a:tcPr marL="36202" marR="36202"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pPr>
                      <a:endParaRPr lang="en-US" sz="1600">
                        <a:effectLst/>
                        <a:latin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GB"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Females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EED"/>
                    </a:solidFill>
                  </a:tcPr>
                </a:tc>
                <a:tc>
                  <a:txBody>
                    <a:bodyPr/>
                    <a:lstStyle/>
                    <a:p>
                      <a:pPr algn="ctr">
                        <a:lnSpc>
                          <a:spcPct val="107000"/>
                        </a:lnSpc>
                      </a:pPr>
                      <a:r>
                        <a:rPr lang="en-GB"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Males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F4FF"/>
                    </a:solidFill>
                  </a:tcPr>
                </a:tc>
                <a:extLst>
                  <a:ext uri="{0D108BD9-81ED-4DB2-BD59-A6C34878D82A}">
                    <a16:rowId xmlns:a16="http://schemas.microsoft.com/office/drawing/2014/main" val="1944228953"/>
                  </a:ext>
                </a:extLst>
              </a:tr>
              <a:tr h="499800">
                <a:tc vMerge="1">
                  <a:txBody>
                    <a:bodyPr/>
                    <a:lstStyle/>
                    <a:p>
                      <a:endParaRPr lang="en-US"/>
                    </a:p>
                  </a:txBody>
                  <a:tcPr/>
                </a:tc>
                <a:tc vMerge="1">
                  <a:txBody>
                    <a:bodyPr/>
                    <a:lstStyle/>
                    <a:p>
                      <a:endParaRPr lang="en-US"/>
                    </a:p>
                  </a:txBody>
                  <a:tcPr/>
                </a:tc>
                <a:tc>
                  <a:txBody>
                    <a:bodyPr/>
                    <a:lstStyle/>
                    <a:p>
                      <a:pPr algn="ctr">
                        <a:lnSpc>
                          <a:spcPct val="107000"/>
                        </a:lnSpc>
                      </a:pPr>
                      <a:r>
                        <a:rPr lang="en-GB"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Weighted % (95% CI)</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DEED"/>
                    </a:solidFill>
                  </a:tcPr>
                </a:tc>
                <a:tc>
                  <a:txBody>
                    <a:bodyPr/>
                    <a:lstStyle/>
                    <a:p>
                      <a:pPr algn="ctr">
                        <a:lnSpc>
                          <a:spcPct val="107000"/>
                        </a:lnSpc>
                      </a:pPr>
                      <a:r>
                        <a:rPr lang="en-GB"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Weighted % (95% CI)</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4FF"/>
                    </a:solidFill>
                  </a:tcPr>
                </a:tc>
                <a:extLst>
                  <a:ext uri="{0D108BD9-81ED-4DB2-BD59-A6C34878D82A}">
                    <a16:rowId xmlns:a16="http://schemas.microsoft.com/office/drawing/2014/main" val="3900587612"/>
                  </a:ext>
                </a:extLst>
              </a:tr>
              <a:tr h="236382">
                <a:tc row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Orphan status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Violence among orphans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9.6 (7.2-12.0)</a:t>
                      </a: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DEED"/>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6.5 (2.8-10.1)</a:t>
                      </a: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F4FF"/>
                    </a:solidFill>
                  </a:tcPr>
                </a:tc>
                <a:extLst>
                  <a:ext uri="{0D108BD9-81ED-4DB2-BD59-A6C34878D82A}">
                    <a16:rowId xmlns:a16="http://schemas.microsoft.com/office/drawing/2014/main" val="2299424570"/>
                  </a:ext>
                </a:extLst>
              </a:tr>
              <a:tr h="297464">
                <a:tc vMerge="1">
                  <a:txBody>
                    <a:bodyPr/>
                    <a:lstStyle/>
                    <a:p>
                      <a:pPr>
                        <a:lnSpc>
                          <a:spcPct val="107000"/>
                        </a:lnSpc>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Violence among non-orphans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7.7 (5.8-9.6)</a:t>
                      </a: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DEED"/>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9.9 (7.1-12.6)</a:t>
                      </a: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F4FF"/>
                    </a:solidFill>
                  </a:tcPr>
                </a:tc>
                <a:extLst>
                  <a:ext uri="{0D108BD9-81ED-4DB2-BD59-A6C34878D82A}">
                    <a16:rowId xmlns:a16="http://schemas.microsoft.com/office/drawing/2014/main" val="2191770019"/>
                  </a:ext>
                </a:extLst>
              </a:tr>
              <a:tr h="343385">
                <a:tc rowSpan="3">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Level of  Education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Violence among youth who completed</a:t>
                      </a:r>
                      <a:r>
                        <a:rPr lang="en-GB"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primary school or less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15.9 (9.9-21.9)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DEED"/>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9.4 (4.9-13.9)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F4FF"/>
                    </a:solidFill>
                  </a:tcPr>
                </a:tc>
                <a:extLst>
                  <a:ext uri="{0D108BD9-81ED-4DB2-BD59-A6C34878D82A}">
                    <a16:rowId xmlns:a16="http://schemas.microsoft.com/office/drawing/2014/main" val="2851702945"/>
                  </a:ext>
                </a:extLst>
              </a:tr>
              <a:tr h="244248">
                <a:tc vMerge="1">
                  <a:txBody>
                    <a:bodyPr/>
                    <a:lstStyle/>
                    <a:p>
                      <a:pPr>
                        <a:lnSpc>
                          <a:spcPct val="107000"/>
                        </a:lnSpc>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Violence among youth who </a:t>
                      </a: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completed secondary school</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9.7 (6.9-12.5)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DEED"/>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14.0 (9.0-19.0)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F4FF"/>
                    </a:solidFill>
                  </a:tcPr>
                </a:tc>
                <a:extLst>
                  <a:ext uri="{0D108BD9-81ED-4DB2-BD59-A6C34878D82A}">
                    <a16:rowId xmlns:a16="http://schemas.microsoft.com/office/drawing/2014/main" val="3499553730"/>
                  </a:ext>
                </a:extLst>
              </a:tr>
              <a:tr h="244248">
                <a:tc vMerge="1">
                  <a:txBody>
                    <a:bodyPr/>
                    <a:lstStyle/>
                    <a:p>
                      <a:pPr>
                        <a:lnSpc>
                          <a:spcPct val="107000"/>
                        </a:lnSpc>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Violence among youth who completed more than </a:t>
                      </a: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secondary school</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6.6 (5.1-8.0)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DEED"/>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6.3 (3.7-9.0)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F4FF"/>
                    </a:solidFill>
                  </a:tcPr>
                </a:tc>
                <a:extLst>
                  <a:ext uri="{0D108BD9-81ED-4DB2-BD59-A6C34878D82A}">
                    <a16:rowId xmlns:a16="http://schemas.microsoft.com/office/drawing/2014/main" val="1422567263"/>
                  </a:ext>
                </a:extLst>
              </a:tr>
              <a:tr h="244248">
                <a:tc row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600" b="1">
                          <a:effectLst/>
                          <a:latin typeface="Calibri" panose="020F0502020204030204" pitchFamily="34" charset="0"/>
                          <a:ea typeface="Calibri" panose="020F0502020204030204" pitchFamily="34" charset="0"/>
                          <a:cs typeface="Arial" panose="020B0604020202020204" pitchFamily="34" charset="0"/>
                        </a:rPr>
                        <a:t>Employment</a:t>
                      </a:r>
                      <a:endParaRPr lang="en-US" sz="1600" b="1">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Violence among youth who worked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8.3 (5.8-10.8)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DEED"/>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13.0 (7.5-18.5)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F4FF"/>
                    </a:solidFill>
                  </a:tcPr>
                </a:tc>
                <a:extLst>
                  <a:ext uri="{0D108BD9-81ED-4DB2-BD59-A6C34878D82A}">
                    <a16:rowId xmlns:a16="http://schemas.microsoft.com/office/drawing/2014/main" val="3722653498"/>
                  </a:ext>
                </a:extLst>
              </a:tr>
              <a:tr h="285957">
                <a:tc vMerge="1">
                  <a:txBody>
                    <a:bodyPr/>
                    <a:lstStyle/>
                    <a:p>
                      <a:pPr>
                        <a:lnSpc>
                          <a:spcPct val="107000"/>
                        </a:lnSpc>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Violence among youth who did not work</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8.2 (6.4-10.0)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DEED"/>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6.6 (4.0-9.2)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F4FF"/>
                    </a:solidFill>
                  </a:tcPr>
                </a:tc>
                <a:extLst>
                  <a:ext uri="{0D108BD9-81ED-4DB2-BD59-A6C34878D82A}">
                    <a16:rowId xmlns:a16="http://schemas.microsoft.com/office/drawing/2014/main" val="2164123404"/>
                  </a:ext>
                </a:extLst>
              </a:tr>
              <a:tr h="244248">
                <a:tc row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Witnessed violence at home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Violence among youth who witnessed violence at home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22.9 (15.5-30.4)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DEED"/>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23.5 (14.6-32.3)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F4FF"/>
                    </a:solidFill>
                  </a:tcPr>
                </a:tc>
                <a:extLst>
                  <a:ext uri="{0D108BD9-81ED-4DB2-BD59-A6C34878D82A}">
                    <a16:rowId xmlns:a16="http://schemas.microsoft.com/office/drawing/2014/main" val="2543556379"/>
                  </a:ext>
                </a:extLst>
              </a:tr>
              <a:tr h="0">
                <a:tc vMerge="1">
                  <a:txBody>
                    <a:bodyPr/>
                    <a:lstStyle/>
                    <a:p>
                      <a:pPr>
                        <a:lnSpc>
                          <a:spcPct val="107000"/>
                        </a:lnSpc>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Violence among youth who did not witness violence at home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6.8 (5.6-8.1)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DEED"/>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6.3 (4.3-8.3)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F4FF"/>
                    </a:solidFill>
                  </a:tcPr>
                </a:tc>
                <a:extLst>
                  <a:ext uri="{0D108BD9-81ED-4DB2-BD59-A6C34878D82A}">
                    <a16:rowId xmlns:a16="http://schemas.microsoft.com/office/drawing/2014/main" val="3205836126"/>
                  </a:ext>
                </a:extLst>
              </a:tr>
              <a:tr h="244248">
                <a:tc row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Marriage or cohabitation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nSpc>
                          <a:spcPct val="107000"/>
                        </a:lnSpc>
                      </a:pPr>
                      <a:r>
                        <a:rPr lang="en-GB"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Violence among youth who </a:t>
                      </a: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have ever been </a:t>
                      </a:r>
                      <a:r>
                        <a:rPr lang="en-GB"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married or </a:t>
                      </a: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cohabited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16.6 (11.8-21.4)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DEED"/>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19.9 (5.5-34.3)*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F4FF"/>
                    </a:solidFill>
                  </a:tcPr>
                </a:tc>
                <a:extLst>
                  <a:ext uri="{0D108BD9-81ED-4DB2-BD59-A6C34878D82A}">
                    <a16:rowId xmlns:a16="http://schemas.microsoft.com/office/drawing/2014/main" val="999788156"/>
                  </a:ext>
                </a:extLst>
              </a:tr>
              <a:tr h="380618">
                <a:tc vMerge="1">
                  <a:txBody>
                    <a:bodyPr/>
                    <a:lstStyle/>
                    <a:p>
                      <a:pPr>
                        <a:lnSpc>
                          <a:spcPct val="107000"/>
                        </a:lnSpc>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pPr>
                      <a:r>
                        <a:rPr lang="en-GB"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Violence among youth who </a:t>
                      </a: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have never been married or cohabited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7.3 (5.7-8.8)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DEED"/>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8.5 (6.4-10.6)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F4FF"/>
                    </a:solidFill>
                  </a:tcPr>
                </a:tc>
                <a:extLst>
                  <a:ext uri="{0D108BD9-81ED-4DB2-BD59-A6C34878D82A}">
                    <a16:rowId xmlns:a16="http://schemas.microsoft.com/office/drawing/2014/main" val="791825774"/>
                  </a:ext>
                </a:extLst>
              </a:tr>
              <a:tr h="244248">
                <a:tc row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Food insecurity</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nSpc>
                          <a:spcPct val="107000"/>
                        </a:lnSpc>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Violence among youth who experienced food insecurity</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9.4 (7.4-11.5)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DEED"/>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9.6 (6.7-12.5)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F4FF"/>
                    </a:solidFill>
                  </a:tcPr>
                </a:tc>
                <a:extLst>
                  <a:ext uri="{0D108BD9-81ED-4DB2-BD59-A6C34878D82A}">
                    <a16:rowId xmlns:a16="http://schemas.microsoft.com/office/drawing/2014/main" val="3172238655"/>
                  </a:ext>
                </a:extLst>
              </a:tr>
              <a:tr h="305527">
                <a:tc vMerge="1">
                  <a:txBody>
                    <a:bodyPr/>
                    <a:lstStyle/>
                    <a:p>
                      <a:pPr>
                        <a:lnSpc>
                          <a:spcPct val="107000"/>
                        </a:lnSpc>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Violence among youth who did not experience food insecurity</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6.2 (4.4-8.0)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DEED"/>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7.5 (3.7-11.4)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F4FF"/>
                    </a:solidFill>
                  </a:tcPr>
                </a:tc>
                <a:extLst>
                  <a:ext uri="{0D108BD9-81ED-4DB2-BD59-A6C34878D82A}">
                    <a16:rowId xmlns:a16="http://schemas.microsoft.com/office/drawing/2014/main" val="4050329502"/>
                  </a:ext>
                </a:extLst>
              </a:tr>
              <a:tr h="244248">
                <a:tc row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Disability </a:t>
                      </a:r>
                      <a:endParaRPr lang="en-US" sz="16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pP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Violence among youth with a disability</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13.1 (8.5-17.6)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DEED"/>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20.0 (11.9-28.1)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F4FF"/>
                    </a:solidFill>
                  </a:tcPr>
                </a:tc>
                <a:extLst>
                  <a:ext uri="{0D108BD9-81ED-4DB2-BD59-A6C34878D82A}">
                    <a16:rowId xmlns:a16="http://schemas.microsoft.com/office/drawing/2014/main" val="4091752714"/>
                  </a:ext>
                </a:extLst>
              </a:tr>
              <a:tr h="255551">
                <a:tc vMerge="1">
                  <a:txBody>
                    <a:bodyPr/>
                    <a:lstStyle/>
                    <a:p>
                      <a:pPr>
                        <a:lnSpc>
                          <a:spcPct val="107000"/>
                        </a:lnSpc>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pPr>
                      <a:r>
                        <a:rPr lang="en-GB"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Violence among youth </a:t>
                      </a: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without a </a:t>
                      </a:r>
                      <a:r>
                        <a:rPr lang="en-GB"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disability</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7.5 (6.0-9.0)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DEED"/>
                    </a:solidFill>
                  </a:tcPr>
                </a:tc>
                <a:tc>
                  <a:txBody>
                    <a:bodyPr/>
                    <a:lstStyle/>
                    <a:p>
                      <a:pPr algn="ctr">
                        <a:lnSpc>
                          <a:spcPct val="107000"/>
                        </a:lnSpc>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7.5 (5.4-9.6)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36202" marR="36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F4FF"/>
                    </a:solidFill>
                  </a:tcPr>
                </a:tc>
                <a:extLst>
                  <a:ext uri="{0D108BD9-81ED-4DB2-BD59-A6C34878D82A}">
                    <a16:rowId xmlns:a16="http://schemas.microsoft.com/office/drawing/2014/main" val="3818314467"/>
                  </a:ext>
                </a:extLst>
              </a:tr>
            </a:tbl>
          </a:graphicData>
        </a:graphic>
      </p:graphicFrame>
      <p:sp>
        <p:nvSpPr>
          <p:cNvPr id="15" name="Rectangle 14">
            <a:extLst>
              <a:ext uri="{FF2B5EF4-FFF2-40B4-BE49-F238E27FC236}">
                <a16:creationId xmlns:a16="http://schemas.microsoft.com/office/drawing/2014/main" id="{CF9B5DB7-1000-F1FE-75BE-02D821B500C5}"/>
              </a:ext>
            </a:extLst>
          </p:cNvPr>
          <p:cNvSpPr/>
          <p:nvPr/>
        </p:nvSpPr>
        <p:spPr>
          <a:xfrm>
            <a:off x="7837714" y="4120991"/>
            <a:ext cx="4109357" cy="57486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57EAC36-B75F-9950-5DAD-7943EBCA576B}"/>
              </a:ext>
            </a:extLst>
          </p:cNvPr>
          <p:cNvSpPr/>
          <p:nvPr/>
        </p:nvSpPr>
        <p:spPr>
          <a:xfrm>
            <a:off x="7837714" y="4695852"/>
            <a:ext cx="2079172" cy="57486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CAE814C-E2FA-6F8B-0F6D-6F3D36DCEAB8}"/>
              </a:ext>
            </a:extLst>
          </p:cNvPr>
          <p:cNvSpPr/>
          <p:nvPr/>
        </p:nvSpPr>
        <p:spPr>
          <a:xfrm>
            <a:off x="9892392" y="5845575"/>
            <a:ext cx="2079172" cy="51077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2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97373F-CE1A-5B12-8B4F-64CCEE1D9E0A}"/>
              </a:ext>
            </a:extLst>
          </p:cNvPr>
          <p:cNvSpPr>
            <a:spLocks noGrp="1"/>
          </p:cNvSpPr>
          <p:nvPr>
            <p:ph type="title"/>
          </p:nvPr>
        </p:nvSpPr>
        <p:spPr>
          <a:xfrm>
            <a:off x="0" y="318295"/>
            <a:ext cx="12192000" cy="761999"/>
          </a:xfrm>
        </p:spPr>
        <p:txBody>
          <a:bodyPr>
            <a:noAutofit/>
          </a:bodyPr>
          <a:lstStyle/>
          <a:p>
            <a:pPr defTabSz="457189" fontAlgn="base">
              <a:spcAft>
                <a:spcPct val="0"/>
              </a:spcAft>
            </a:pPr>
            <a:r>
              <a:rPr lang="en-GB" sz="3600">
                <a:latin typeface="Garamond"/>
                <a:ea typeface="ＭＳ Ｐゴシック"/>
                <a:cs typeface="Arial"/>
              </a:rPr>
              <a:t>Impact of Sexual Violence on Mental Health and Social Well-being </a:t>
            </a:r>
            <a:endParaRPr lang="en-US" sz="3600" dirty="0">
              <a:latin typeface="Garamond"/>
              <a:ea typeface="ＭＳ Ｐゴシック" pitchFamily="-107" charset="-128"/>
            </a:endParaRPr>
          </a:p>
        </p:txBody>
      </p:sp>
      <p:sp>
        <p:nvSpPr>
          <p:cNvPr id="4" name="Slide Number Placeholder 3">
            <a:extLst>
              <a:ext uri="{FF2B5EF4-FFF2-40B4-BE49-F238E27FC236}">
                <a16:creationId xmlns:a16="http://schemas.microsoft.com/office/drawing/2014/main" id="{51E6E4B5-CD11-34FD-8237-63A93114A59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ABBCA-EEB9-4909-AB36-4546095AE3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Content Placeholder 4">
            <a:extLst>
              <a:ext uri="{FF2B5EF4-FFF2-40B4-BE49-F238E27FC236}">
                <a16:creationId xmlns:a16="http://schemas.microsoft.com/office/drawing/2014/main" id="{79FAFBF7-2467-5553-521B-3E9A1E96D466}"/>
              </a:ext>
            </a:extLst>
          </p:cNvPr>
          <p:cNvGraphicFramePr>
            <a:graphicFrameLocks noGrp="1"/>
          </p:cNvGraphicFramePr>
          <p:nvPr>
            <p:ph idx="1"/>
          </p:nvPr>
        </p:nvGraphicFramePr>
        <p:xfrm>
          <a:off x="76200" y="1542653"/>
          <a:ext cx="5867400" cy="435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BBAC5F77-B2C1-11F4-1D0C-7DC7749D029B}"/>
              </a:ext>
            </a:extLst>
          </p:cNvPr>
          <p:cNvGraphicFramePr>
            <a:graphicFrameLocks/>
          </p:cNvGraphicFramePr>
          <p:nvPr/>
        </p:nvGraphicFramePr>
        <p:xfrm>
          <a:off x="6136758" y="1542653"/>
          <a:ext cx="5867400"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80BBE0D9-D133-2854-DDEF-C049FDDE6495}"/>
              </a:ext>
            </a:extLst>
          </p:cNvPr>
          <p:cNvSpPr txBox="1"/>
          <p:nvPr/>
        </p:nvSpPr>
        <p:spPr>
          <a:xfrm>
            <a:off x="77868" y="5997993"/>
            <a:ext cx="11706785"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panose="020F0502020204030204"/>
                <a:ea typeface="+mn-ea"/>
                <a:cs typeface="+mn-cs"/>
              </a:rPr>
              <a:t>* Ever attempted suicide was estimated among  those who ever had suicidal ideation. </a:t>
            </a:r>
            <a:endParaRPr kumimoji="0" lang="en-GB" sz="1600" b="0" i="1"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panose="020F0502020204030204"/>
                <a:ea typeface="Calibri"/>
                <a:cs typeface="Calibri"/>
              </a:rPr>
              <a:t>Statistically significant differences in mental distress, self-harm and suicidal ideation among females. Similar pattern for physical and emotional violence. Similar trend among males, but smaller numbers (unstable estimates) </a:t>
            </a:r>
          </a:p>
        </p:txBody>
      </p:sp>
    </p:spTree>
    <p:extLst>
      <p:ext uri="{BB962C8B-B14F-4D97-AF65-F5344CB8AC3E}">
        <p14:creationId xmlns:p14="http://schemas.microsoft.com/office/powerpoint/2010/main" val="2353199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51DE75-A6AA-4449-B8D1-417320094695}"/>
              </a:ext>
            </a:extLst>
          </p:cNvPr>
          <p:cNvSpPr>
            <a:spLocks noGrp="1"/>
          </p:cNvSpPr>
          <p:nvPr>
            <p:ph type="body" sz="half" idx="2"/>
          </p:nvPr>
        </p:nvSpPr>
        <p:spPr>
          <a:xfrm>
            <a:off x="8289055" y="1507034"/>
            <a:ext cx="3156018" cy="4448381"/>
          </a:xfrm>
        </p:spPr>
        <p:txBody>
          <a:bodyPr/>
          <a:lstStyle/>
          <a:p>
            <a:pPr algn="ctr">
              <a:lnSpc>
                <a:spcPct val="100000"/>
              </a:lnSpc>
            </a:pPr>
            <a:r>
              <a:rPr lang="en-US"/>
              <a:t>For questions to the panelists, use the </a:t>
            </a:r>
            <a:r>
              <a:rPr lang="en-US" b="1">
                <a:highlight>
                  <a:srgbClr val="975CA5"/>
                </a:highlight>
              </a:rPr>
              <a:t>Q&amp;A box</a:t>
            </a:r>
            <a:r>
              <a:rPr lang="en-US" b="1"/>
              <a:t> </a:t>
            </a:r>
          </a:p>
          <a:p>
            <a:pPr algn="ctr">
              <a:lnSpc>
                <a:spcPct val="100000"/>
              </a:lnSpc>
            </a:pPr>
            <a:endParaRPr lang="en-US"/>
          </a:p>
          <a:p>
            <a:pPr algn="ctr">
              <a:lnSpc>
                <a:spcPct val="100000"/>
              </a:lnSpc>
            </a:pPr>
            <a:r>
              <a:rPr lang="en-US"/>
              <a:t>The webinar recording and slides will be posted on </a:t>
            </a:r>
            <a:r>
              <a:rPr lang="en-US" b="1">
                <a:highlight>
                  <a:srgbClr val="975CA5"/>
                </a:highlight>
              </a:rPr>
              <a:t>www.icap.columbia.edu </a:t>
            </a:r>
          </a:p>
          <a:p>
            <a:pPr algn="ctr">
              <a:lnSpc>
                <a:spcPct val="100000"/>
              </a:lnSpc>
            </a:pPr>
            <a:r>
              <a:rPr lang="en-US"/>
              <a:t>  </a:t>
            </a:r>
          </a:p>
        </p:txBody>
      </p:sp>
      <p:sp>
        <p:nvSpPr>
          <p:cNvPr id="4" name="Text Placeholder 3">
            <a:extLst>
              <a:ext uri="{FF2B5EF4-FFF2-40B4-BE49-F238E27FC236}">
                <a16:creationId xmlns:a16="http://schemas.microsoft.com/office/drawing/2014/main" id="{A627A441-E390-4145-BA50-E8B716710C63}"/>
              </a:ext>
            </a:extLst>
          </p:cNvPr>
          <p:cNvSpPr>
            <a:spLocks noGrp="1"/>
          </p:cNvSpPr>
          <p:nvPr>
            <p:ph type="body" sz="half" idx="13"/>
          </p:nvPr>
        </p:nvSpPr>
        <p:spPr>
          <a:xfrm>
            <a:off x="590169" y="1507034"/>
            <a:ext cx="6323097" cy="4448381"/>
          </a:xfrm>
        </p:spPr>
        <p:txBody>
          <a:bodyPr vert="horz" lIns="91440" tIns="45720" rIns="91440" bIns="45720" numCol="2" spcCol="457200" rtlCol="0" anchor="t">
            <a:normAutofit/>
          </a:bodyPr>
          <a:lstStyle/>
          <a:p>
            <a:pPr>
              <a:lnSpc>
                <a:spcPct val="100000"/>
              </a:lnSpc>
              <a:spcBef>
                <a:spcPts val="0"/>
              </a:spcBef>
            </a:pPr>
            <a:r>
              <a:rPr lang="en-US" sz="1800" b="1" dirty="0">
                <a:solidFill>
                  <a:schemeClr val="tx1"/>
                </a:solidFill>
              </a:rPr>
              <a:t>Welcome and Introduction – </a:t>
            </a:r>
            <a:endParaRPr lang="en-US" sz="1800" i="1" dirty="0">
              <a:solidFill>
                <a:schemeClr val="tx1"/>
              </a:solidFill>
            </a:endParaRPr>
          </a:p>
          <a:p>
            <a:pPr>
              <a:lnSpc>
                <a:spcPct val="100000"/>
              </a:lnSpc>
              <a:spcBef>
                <a:spcPts val="0"/>
              </a:spcBef>
            </a:pPr>
            <a:r>
              <a:rPr lang="en-US" sz="1800" b="1" dirty="0">
                <a:solidFill>
                  <a:schemeClr val="tx1"/>
                </a:solidFill>
              </a:rPr>
              <a:t>Presentation</a:t>
            </a:r>
          </a:p>
          <a:p>
            <a:pPr>
              <a:lnSpc>
                <a:spcPct val="100000"/>
              </a:lnSpc>
              <a:spcBef>
                <a:spcPts val="0"/>
              </a:spcBef>
            </a:pPr>
            <a:endParaRPr lang="en-US" sz="1800" b="1" i="1" dirty="0">
              <a:solidFill>
                <a:srgbClr val="975CA5"/>
              </a:solidFill>
            </a:endParaRPr>
          </a:p>
          <a:p>
            <a:pPr>
              <a:lnSpc>
                <a:spcPct val="100000"/>
              </a:lnSpc>
              <a:spcBef>
                <a:spcPts val="0"/>
              </a:spcBef>
            </a:pPr>
            <a:r>
              <a:rPr lang="en-US" sz="1800" b="1" dirty="0">
                <a:solidFill>
                  <a:schemeClr val="tx1"/>
                </a:solidFill>
              </a:rPr>
              <a:t>Q &amp; A</a:t>
            </a:r>
            <a:endParaRPr lang="en-US" sz="1800" dirty="0">
              <a:solidFill>
                <a:schemeClr val="tx1"/>
              </a:solidFill>
            </a:endParaRPr>
          </a:p>
        </p:txBody>
      </p:sp>
      <p:sp>
        <p:nvSpPr>
          <p:cNvPr id="7" name="Title 3">
            <a:extLst>
              <a:ext uri="{FF2B5EF4-FFF2-40B4-BE49-F238E27FC236}">
                <a16:creationId xmlns:a16="http://schemas.microsoft.com/office/drawing/2014/main" id="{16BB6EF0-844D-4DB3-B275-55AEF13E2225}"/>
              </a:ext>
            </a:extLst>
          </p:cNvPr>
          <p:cNvSpPr txBox="1">
            <a:spLocks/>
          </p:cNvSpPr>
          <p:nvPr/>
        </p:nvSpPr>
        <p:spPr>
          <a:xfrm>
            <a:off x="590169" y="455773"/>
            <a:ext cx="3551163" cy="70208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algn="l"/>
            <a:r>
              <a:rPr lang="pt-PT" sz="3200" spc="100">
                <a:solidFill>
                  <a:schemeClr val="tx2">
                    <a:lumMod val="75000"/>
                  </a:schemeClr>
                </a:solidFill>
              </a:rPr>
              <a:t>Agenda</a:t>
            </a:r>
            <a:endParaRPr lang="en-US" sz="3200" spc="100">
              <a:solidFill>
                <a:schemeClr val="tx2">
                  <a:lumMod val="75000"/>
                </a:schemeClr>
              </a:solidFill>
            </a:endParaRPr>
          </a:p>
        </p:txBody>
      </p:sp>
      <p:sp>
        <p:nvSpPr>
          <p:cNvPr id="8" name="Rectangle 7">
            <a:extLst>
              <a:ext uri="{FF2B5EF4-FFF2-40B4-BE49-F238E27FC236}">
                <a16:creationId xmlns:a16="http://schemas.microsoft.com/office/drawing/2014/main" id="{C5110406-54C5-4447-892E-A3EE1D20DA56}"/>
              </a:ext>
            </a:extLst>
          </p:cNvPr>
          <p:cNvSpPr/>
          <p:nvPr/>
        </p:nvSpPr>
        <p:spPr>
          <a:xfrm>
            <a:off x="0" y="1156407"/>
            <a:ext cx="4141332" cy="70120"/>
          </a:xfrm>
          <a:prstGeom prst="rect">
            <a:avLst/>
          </a:prstGeom>
          <a:solidFill>
            <a:srgbClr val="975C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19DA1DB9-8019-4136-8206-4F286B49D863}"/>
              </a:ext>
            </a:extLst>
          </p:cNvPr>
          <p:cNvSpPr txBox="1">
            <a:spLocks/>
          </p:cNvSpPr>
          <p:nvPr/>
        </p:nvSpPr>
        <p:spPr>
          <a:xfrm>
            <a:off x="8289055" y="806814"/>
            <a:ext cx="3156018" cy="419714"/>
          </a:xfrm>
          <a:prstGeom prst="rect">
            <a:avLst/>
          </a:prstGeom>
        </p:spPr>
        <p:txBody>
          <a:bodyPr vert="horz" lIns="91440" tIns="45720" rIns="91440" bIns="45720" rtlCol="0">
            <a:normAutofit/>
          </a:bodyPr>
          <a:lstStyle>
            <a:lvl1pPr marL="0" indent="0" algn="l" defTabSz="457200" rtl="0" eaLnBrk="1" latinLnBrk="0" hangingPunct="1">
              <a:lnSpc>
                <a:spcPct val="140000"/>
              </a:lnSpc>
              <a:spcBef>
                <a:spcPct val="20000"/>
              </a:spcBef>
              <a:buFont typeface="Arial"/>
              <a:buNone/>
              <a:defRPr sz="1800" kern="1200">
                <a:solidFill>
                  <a:srgbClr val="FFFFFF"/>
                </a:solidFill>
                <a:latin typeface="+mn-lt"/>
                <a:ea typeface="+mn-ea"/>
                <a:cs typeface="Arial"/>
              </a:defRPr>
            </a:lvl1pPr>
            <a:lvl2pPr marL="457200" indent="0" algn="l" defTabSz="457200" rtl="0" eaLnBrk="1" latinLnBrk="0" hangingPunct="1">
              <a:lnSpc>
                <a:spcPct val="140000"/>
              </a:lnSpc>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lnSpc>
                <a:spcPct val="140000"/>
              </a:lnSpc>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lnSpc>
                <a:spcPct val="100000"/>
              </a:lnSpc>
            </a:pPr>
            <a:r>
              <a:rPr lang="en-US" b="1" spc="100">
                <a:solidFill>
                  <a:schemeClr val="tx2"/>
                </a:solidFill>
                <a:latin typeface="Century Gothic" panose="020B0502020202020204" pitchFamily="34" charset="0"/>
              </a:rPr>
              <a:t>Reminders:</a:t>
            </a:r>
          </a:p>
        </p:txBody>
      </p:sp>
      <p:sp>
        <p:nvSpPr>
          <p:cNvPr id="10" name="Rectangle 9">
            <a:extLst>
              <a:ext uri="{FF2B5EF4-FFF2-40B4-BE49-F238E27FC236}">
                <a16:creationId xmlns:a16="http://schemas.microsoft.com/office/drawing/2014/main" id="{EEC7C172-2641-4045-B27F-7FA0768AC533}"/>
              </a:ext>
            </a:extLst>
          </p:cNvPr>
          <p:cNvSpPr/>
          <p:nvPr/>
        </p:nvSpPr>
        <p:spPr>
          <a:xfrm>
            <a:off x="9434423" y="1156407"/>
            <a:ext cx="865281" cy="70120"/>
          </a:xfrm>
          <a:prstGeom prst="rect">
            <a:avLst/>
          </a:prstGeom>
          <a:solidFill>
            <a:srgbClr val="975C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185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59589C-3633-15E8-9A2B-6C888F473D85}"/>
              </a:ext>
            </a:extLst>
          </p:cNvPr>
          <p:cNvSpPr>
            <a:spLocks noGrp="1"/>
          </p:cNvSpPr>
          <p:nvPr>
            <p:ph type="title"/>
          </p:nvPr>
        </p:nvSpPr>
        <p:spPr/>
        <p:txBody>
          <a:bodyPr>
            <a:noAutofit/>
          </a:bodyPr>
          <a:lstStyle/>
          <a:p>
            <a:pPr defTabSz="457189" fontAlgn="base">
              <a:spcAft>
                <a:spcPct val="0"/>
              </a:spcAft>
            </a:pPr>
            <a:r>
              <a:rPr lang="en-GB" sz="5400" dirty="0">
                <a:latin typeface="Garamond"/>
                <a:ea typeface="ＭＳ Ｐゴシック"/>
                <a:cs typeface="Arial"/>
              </a:rPr>
              <a:t>Impact of Violence </a:t>
            </a:r>
            <a:r>
              <a:rPr lang="en-GB" sz="5400">
                <a:latin typeface="Garamond"/>
                <a:ea typeface="ＭＳ Ｐゴシック"/>
                <a:cs typeface="Arial"/>
              </a:rPr>
              <a:t>(Continued)</a:t>
            </a:r>
            <a:endParaRPr lang="en-ZA" sz="5400" dirty="0">
              <a:latin typeface="Garamond"/>
              <a:ea typeface="ＭＳ Ｐゴシック" pitchFamily="-107" charset="-128"/>
            </a:endParaRPr>
          </a:p>
        </p:txBody>
      </p:sp>
      <p:sp>
        <p:nvSpPr>
          <p:cNvPr id="7" name="Slide Number Placeholder 6">
            <a:extLst>
              <a:ext uri="{FF2B5EF4-FFF2-40B4-BE49-F238E27FC236}">
                <a16:creationId xmlns:a16="http://schemas.microsoft.com/office/drawing/2014/main" id="{6AA03835-3419-97E0-9290-44B09EEFAD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ABBCA-EEB9-4909-AB36-4546095AE3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9B851FAE-03C1-8C2C-7276-6EB9D84D756A}"/>
              </a:ext>
            </a:extLst>
          </p:cNvPr>
          <p:cNvGraphicFramePr>
            <a:graphicFrameLocks noGrp="1"/>
          </p:cNvGraphicFramePr>
          <p:nvPr/>
        </p:nvGraphicFramePr>
        <p:xfrm>
          <a:off x="261258" y="1496366"/>
          <a:ext cx="11615058" cy="4748447"/>
        </p:xfrm>
        <a:graphic>
          <a:graphicData uri="http://schemas.openxmlformats.org/drawingml/2006/table">
            <a:tbl>
              <a:tblPr firstRow="1" firstCol="1" bandRow="1">
                <a:tableStyleId>{5C22544A-7EE6-4342-B048-85BDC9FD1C3A}</a:tableStyleId>
              </a:tblPr>
              <a:tblGrid>
                <a:gridCol w="5782798">
                  <a:extLst>
                    <a:ext uri="{9D8B030D-6E8A-4147-A177-3AD203B41FA5}">
                      <a16:colId xmlns:a16="http://schemas.microsoft.com/office/drawing/2014/main" val="3312163151"/>
                    </a:ext>
                  </a:extLst>
                </a:gridCol>
                <a:gridCol w="3086884">
                  <a:extLst>
                    <a:ext uri="{9D8B030D-6E8A-4147-A177-3AD203B41FA5}">
                      <a16:colId xmlns:a16="http://schemas.microsoft.com/office/drawing/2014/main" val="3762700842"/>
                    </a:ext>
                  </a:extLst>
                </a:gridCol>
                <a:gridCol w="2745376">
                  <a:extLst>
                    <a:ext uri="{9D8B030D-6E8A-4147-A177-3AD203B41FA5}">
                      <a16:colId xmlns:a16="http://schemas.microsoft.com/office/drawing/2014/main" val="1229598508"/>
                    </a:ext>
                  </a:extLst>
                </a:gridCol>
              </a:tblGrid>
              <a:tr h="200392">
                <a:tc rowSpan="2">
                  <a:txBody>
                    <a:bodyPr/>
                    <a:lstStyle/>
                    <a:p>
                      <a:pPr>
                        <a:lnSpc>
                          <a:spcPct val="107000"/>
                        </a:lnSpc>
                      </a:pPr>
                      <a:endParaRPr lang="en-ZA" sz="3600" dirty="0">
                        <a:effectLst/>
                        <a:latin typeface="Garamond"/>
                        <a:ea typeface="Calibri"/>
                        <a:cs typeface="Arial"/>
                      </a:endParaRPr>
                    </a:p>
                  </a:txBody>
                  <a:tcPr marL="39172" marR="39172" marT="0" marB="0" anchor="ctr"/>
                </a:tc>
                <a:tc>
                  <a:txBody>
                    <a:bodyPr/>
                    <a:lstStyle/>
                    <a:p>
                      <a:pPr algn="ctr">
                        <a:lnSpc>
                          <a:spcPct val="107000"/>
                        </a:lnSpc>
                      </a:pPr>
                      <a:r>
                        <a:rPr lang="en-GB" sz="3600">
                          <a:solidFill>
                            <a:schemeClr val="tx1"/>
                          </a:solidFill>
                          <a:effectLst/>
                          <a:latin typeface="Garamond"/>
                        </a:rPr>
                        <a:t>Females </a:t>
                      </a:r>
                      <a:endParaRPr lang="en-ZA" sz="3600">
                        <a:solidFill>
                          <a:schemeClr val="tx1"/>
                        </a:solidFill>
                        <a:effectLst/>
                        <a:latin typeface="Garamond"/>
                        <a:ea typeface="Calibri"/>
                        <a:cs typeface="Arial"/>
                      </a:endParaRPr>
                    </a:p>
                  </a:txBody>
                  <a:tcPr marL="39172" marR="39172" marT="0" marB="0" anchor="ctr">
                    <a:lnB w="38100" cmpd="sng">
                      <a:noFill/>
                    </a:lnB>
                    <a:solidFill>
                      <a:srgbClr val="E8BEE4"/>
                    </a:solidFill>
                  </a:tcPr>
                </a:tc>
                <a:tc>
                  <a:txBody>
                    <a:bodyPr/>
                    <a:lstStyle/>
                    <a:p>
                      <a:pPr algn="ctr">
                        <a:lnSpc>
                          <a:spcPct val="107000"/>
                        </a:lnSpc>
                      </a:pPr>
                      <a:r>
                        <a:rPr lang="en-GB" sz="3600">
                          <a:solidFill>
                            <a:schemeClr val="tx1"/>
                          </a:solidFill>
                          <a:effectLst/>
                          <a:latin typeface="Garamond"/>
                        </a:rPr>
                        <a:t>Males </a:t>
                      </a:r>
                      <a:endParaRPr lang="en-ZA" sz="3600">
                        <a:solidFill>
                          <a:schemeClr val="tx1"/>
                        </a:solidFill>
                        <a:effectLst/>
                        <a:latin typeface="Garamond"/>
                        <a:ea typeface="Calibri"/>
                        <a:cs typeface="Arial"/>
                      </a:endParaRPr>
                    </a:p>
                  </a:txBody>
                  <a:tcPr marL="39172" marR="39172" marT="0" marB="0" anchor="ctr">
                    <a:lnB w="38100" cmpd="sng">
                      <a:noFill/>
                    </a:lnB>
                    <a:solidFill>
                      <a:srgbClr val="D3FAFD"/>
                    </a:solidFill>
                  </a:tcPr>
                </a:tc>
                <a:extLst>
                  <a:ext uri="{0D108BD9-81ED-4DB2-BD59-A6C34878D82A}">
                    <a16:rowId xmlns:a16="http://schemas.microsoft.com/office/drawing/2014/main" val="2312006177"/>
                  </a:ext>
                </a:extLst>
              </a:tr>
              <a:tr h="507779">
                <a:tc vMerge="1">
                  <a:txBody>
                    <a:bodyPr/>
                    <a:lstStyle/>
                    <a:p>
                      <a:endParaRPr lang="en-ZA"/>
                    </a:p>
                  </a:txBody>
                  <a:tcPr/>
                </a:tc>
                <a:tc>
                  <a:txBody>
                    <a:bodyPr/>
                    <a:lstStyle/>
                    <a:p>
                      <a:pPr algn="ctr">
                        <a:lnSpc>
                          <a:spcPct val="107000"/>
                        </a:lnSpc>
                      </a:pPr>
                      <a:r>
                        <a:rPr lang="en-GB" sz="3600" b="1" dirty="0">
                          <a:effectLst/>
                          <a:latin typeface="Garamond"/>
                        </a:rPr>
                        <a:t>Weighted % (95% CI)</a:t>
                      </a:r>
                      <a:endParaRPr lang="en-ZA" sz="3600" b="1" dirty="0">
                        <a:effectLst/>
                        <a:latin typeface="Garamond"/>
                        <a:ea typeface="Calibri"/>
                        <a:cs typeface="Arial"/>
                      </a:endParaRPr>
                    </a:p>
                  </a:txBody>
                  <a:tcPr marL="39172" marR="39172" marT="0" marB="0" anchor="ctr">
                    <a:lnL w="381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BEE4"/>
                    </a:solidFill>
                  </a:tcPr>
                </a:tc>
                <a:tc>
                  <a:txBody>
                    <a:bodyPr/>
                    <a:lstStyle/>
                    <a:p>
                      <a:pPr algn="ctr">
                        <a:lnSpc>
                          <a:spcPct val="107000"/>
                        </a:lnSpc>
                      </a:pPr>
                      <a:r>
                        <a:rPr lang="en-GB" sz="3600" b="1">
                          <a:effectLst/>
                          <a:latin typeface="Garamond"/>
                        </a:rPr>
                        <a:t>Weighted % (95% CI)</a:t>
                      </a:r>
                      <a:endParaRPr lang="en-ZA" sz="3600" b="1">
                        <a:effectLst/>
                        <a:latin typeface="Garamond"/>
                        <a:ea typeface="Calibri"/>
                        <a:cs typeface="Arial"/>
                      </a:endParaRPr>
                    </a:p>
                  </a:txBody>
                  <a:tcPr marL="39172" marR="39172"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FAFD"/>
                    </a:solidFill>
                  </a:tcPr>
                </a:tc>
                <a:extLst>
                  <a:ext uri="{0D108BD9-81ED-4DB2-BD59-A6C34878D82A}">
                    <a16:rowId xmlns:a16="http://schemas.microsoft.com/office/drawing/2014/main" val="1313258651"/>
                  </a:ext>
                </a:extLst>
              </a:tr>
              <a:tr h="712704">
                <a:tc>
                  <a:txBody>
                    <a:bodyPr/>
                    <a:lstStyle/>
                    <a:p>
                      <a:pPr>
                        <a:lnSpc>
                          <a:spcPct val="107000"/>
                        </a:lnSpc>
                      </a:pPr>
                      <a:r>
                        <a:rPr lang="en-GB" sz="3600" dirty="0">
                          <a:effectLst/>
                          <a:latin typeface="Garamond"/>
                        </a:rPr>
                        <a:t>Missed school due to any childhood sexual violence </a:t>
                      </a:r>
                      <a:endParaRPr lang="en-ZA" sz="3600" dirty="0">
                        <a:effectLst/>
                        <a:latin typeface="Garamond"/>
                        <a:ea typeface="Calibri"/>
                        <a:cs typeface="Arial"/>
                      </a:endParaRPr>
                    </a:p>
                  </a:txBody>
                  <a:tcPr marL="39172" marR="39172" marT="0" marB="0" anchor="ctr"/>
                </a:tc>
                <a:tc>
                  <a:txBody>
                    <a:bodyPr/>
                    <a:lstStyle/>
                    <a:p>
                      <a:pPr algn="ctr">
                        <a:lnSpc>
                          <a:spcPct val="107000"/>
                        </a:lnSpc>
                      </a:pPr>
                      <a:r>
                        <a:rPr lang="en-GB" sz="3600">
                          <a:effectLst/>
                          <a:latin typeface="Garamond"/>
                        </a:rPr>
                        <a:t>9.8 (6.6 - 12.9)</a:t>
                      </a:r>
                      <a:endParaRPr lang="en-ZA" sz="3600">
                        <a:effectLst/>
                        <a:latin typeface="Garamond"/>
                      </a:endParaRPr>
                    </a:p>
                  </a:txBody>
                  <a:tcPr marL="39172" marR="39172" marT="0" marB="0" anchor="ctr">
                    <a:lnT w="12700" cap="flat" cmpd="sng" algn="ctr">
                      <a:noFill/>
                      <a:prstDash val="solid"/>
                      <a:round/>
                      <a:headEnd type="none" w="med" len="med"/>
                      <a:tailEnd type="none" w="med" len="med"/>
                    </a:lnT>
                    <a:solidFill>
                      <a:srgbClr val="E8BEE4"/>
                    </a:solidFill>
                  </a:tcPr>
                </a:tc>
                <a:tc>
                  <a:txBody>
                    <a:bodyPr/>
                    <a:lstStyle/>
                    <a:p>
                      <a:pPr algn="ctr">
                        <a:lnSpc>
                          <a:spcPct val="107000"/>
                        </a:lnSpc>
                      </a:pPr>
                      <a:r>
                        <a:rPr lang="en-GB" sz="3600" dirty="0">
                          <a:effectLst/>
                          <a:latin typeface="Garamond"/>
                        </a:rPr>
                        <a:t>**</a:t>
                      </a:r>
                      <a:endParaRPr lang="en-ZA" sz="3600" dirty="0">
                        <a:effectLst/>
                        <a:latin typeface="Garamond"/>
                      </a:endParaRPr>
                    </a:p>
                  </a:txBody>
                  <a:tcPr marL="39172" marR="39172" marT="0" marB="0" anchor="ctr">
                    <a:lnT w="12700" cap="flat" cmpd="sng" algn="ctr">
                      <a:noFill/>
                      <a:prstDash val="solid"/>
                      <a:round/>
                      <a:headEnd type="none" w="med" len="med"/>
                      <a:tailEnd type="none" w="med" len="med"/>
                    </a:lnT>
                    <a:solidFill>
                      <a:srgbClr val="D3FAFD"/>
                    </a:solidFill>
                  </a:tcPr>
                </a:tc>
                <a:extLst>
                  <a:ext uri="{0D108BD9-81ED-4DB2-BD59-A6C34878D82A}">
                    <a16:rowId xmlns:a16="http://schemas.microsoft.com/office/drawing/2014/main" val="2595915756"/>
                  </a:ext>
                </a:extLst>
              </a:tr>
              <a:tr h="712704">
                <a:tc>
                  <a:txBody>
                    <a:bodyPr/>
                    <a:lstStyle/>
                    <a:p>
                      <a:pPr>
                        <a:lnSpc>
                          <a:spcPct val="107000"/>
                        </a:lnSpc>
                      </a:pPr>
                      <a:r>
                        <a:rPr lang="en-GB" sz="3600">
                          <a:effectLst/>
                          <a:latin typeface="Garamond"/>
                        </a:rPr>
                        <a:t>Missed school due to any childhood physical violence </a:t>
                      </a:r>
                      <a:endParaRPr lang="en-ZA" sz="3600">
                        <a:effectLst/>
                        <a:latin typeface="Garamond"/>
                        <a:ea typeface="Calibri"/>
                        <a:cs typeface="Arial"/>
                      </a:endParaRPr>
                    </a:p>
                  </a:txBody>
                  <a:tcPr marL="39172" marR="39172" marT="0" marB="0" anchor="ctr"/>
                </a:tc>
                <a:tc>
                  <a:txBody>
                    <a:bodyPr/>
                    <a:lstStyle/>
                    <a:p>
                      <a:pPr algn="ctr">
                        <a:lnSpc>
                          <a:spcPct val="107000"/>
                        </a:lnSpc>
                      </a:pPr>
                      <a:r>
                        <a:rPr lang="en-GB" sz="3600" dirty="0">
                          <a:effectLst/>
                          <a:latin typeface="Garamond"/>
                        </a:rPr>
                        <a:t>12.5 (9.1 - 15.9)</a:t>
                      </a:r>
                      <a:endParaRPr lang="en-ZA" sz="3600" dirty="0">
                        <a:effectLst/>
                        <a:latin typeface="Garamond"/>
                      </a:endParaRPr>
                    </a:p>
                  </a:txBody>
                  <a:tcPr marL="39172" marR="39172" marT="0" marB="0" anchor="ctr">
                    <a:solidFill>
                      <a:srgbClr val="E8BEE4"/>
                    </a:solidFill>
                  </a:tcPr>
                </a:tc>
                <a:tc>
                  <a:txBody>
                    <a:bodyPr/>
                    <a:lstStyle/>
                    <a:p>
                      <a:pPr algn="ctr">
                        <a:lnSpc>
                          <a:spcPct val="107000"/>
                        </a:lnSpc>
                      </a:pPr>
                      <a:r>
                        <a:rPr lang="en-GB" sz="3600" dirty="0">
                          <a:effectLst/>
                          <a:latin typeface="Garamond"/>
                        </a:rPr>
                        <a:t>9.1 (5.2 - 13.1)</a:t>
                      </a:r>
                      <a:endParaRPr lang="en-ZA" sz="3600" dirty="0">
                        <a:effectLst/>
                        <a:latin typeface="Garamond"/>
                      </a:endParaRPr>
                    </a:p>
                  </a:txBody>
                  <a:tcPr marL="39172" marR="39172" marT="0" marB="0" anchor="ctr">
                    <a:solidFill>
                      <a:srgbClr val="D3FAFD"/>
                    </a:solidFill>
                  </a:tcPr>
                </a:tc>
                <a:extLst>
                  <a:ext uri="{0D108BD9-81ED-4DB2-BD59-A6C34878D82A}">
                    <a16:rowId xmlns:a16="http://schemas.microsoft.com/office/drawing/2014/main" val="2859333779"/>
                  </a:ext>
                </a:extLst>
              </a:tr>
              <a:tr h="712704">
                <a:tc>
                  <a:txBody>
                    <a:bodyPr/>
                    <a:lstStyle/>
                    <a:p>
                      <a:pPr>
                        <a:lnSpc>
                          <a:spcPct val="107000"/>
                        </a:lnSpc>
                      </a:pPr>
                      <a:r>
                        <a:rPr lang="en-GB" sz="3600">
                          <a:effectLst/>
                          <a:latin typeface="Garamond"/>
                          <a:ea typeface="Calibri"/>
                          <a:cs typeface="Arial"/>
                        </a:rPr>
                        <a:t>Pregnancy </a:t>
                      </a:r>
                      <a:endParaRPr lang="en-ZA" sz="3600">
                        <a:effectLst/>
                        <a:latin typeface="Garamond"/>
                        <a:ea typeface="Calibri"/>
                        <a:cs typeface="Arial"/>
                      </a:endParaRPr>
                    </a:p>
                  </a:txBody>
                  <a:tcPr marL="39172" marR="39172" marT="0" marB="0" anchor="ctr"/>
                </a:tc>
                <a:tc>
                  <a:txBody>
                    <a:bodyPr/>
                    <a:lstStyle/>
                    <a:p>
                      <a:pPr algn="ctr">
                        <a:lnSpc>
                          <a:spcPct val="107000"/>
                        </a:lnSpc>
                      </a:pPr>
                      <a:r>
                        <a:rPr lang="en-GB" sz="3600" kern="1200" dirty="0">
                          <a:solidFill>
                            <a:schemeClr val="dk1"/>
                          </a:solidFill>
                          <a:effectLst/>
                          <a:latin typeface="Garamond"/>
                          <a:ea typeface="+mn-ea"/>
                          <a:cs typeface="+mn-cs"/>
                        </a:rPr>
                        <a:t>4.5 (2.0 - 7.0)</a:t>
                      </a:r>
                      <a:endParaRPr lang="en-ZA" sz="3600" dirty="0">
                        <a:effectLst/>
                        <a:latin typeface="Garamond"/>
                        <a:ea typeface="Calibri"/>
                        <a:cs typeface="Arial"/>
                      </a:endParaRPr>
                    </a:p>
                  </a:txBody>
                  <a:tcPr marL="39172" marR="39172" marT="0" marB="0" anchor="ctr">
                    <a:solidFill>
                      <a:srgbClr val="E8BEE4"/>
                    </a:solidFill>
                  </a:tcPr>
                </a:tc>
                <a:tc>
                  <a:txBody>
                    <a:bodyPr/>
                    <a:lstStyle/>
                    <a:p>
                      <a:pPr algn="ctr">
                        <a:lnSpc>
                          <a:spcPct val="107000"/>
                        </a:lnSpc>
                      </a:pPr>
                      <a:r>
                        <a:rPr lang="en-GB" sz="3600" dirty="0">
                          <a:effectLst/>
                          <a:latin typeface="Garamond"/>
                          <a:ea typeface="Calibri"/>
                          <a:cs typeface="Arial"/>
                        </a:rPr>
                        <a:t>N/A</a:t>
                      </a:r>
                      <a:endParaRPr lang="en-ZA" sz="3600" dirty="0">
                        <a:effectLst/>
                        <a:latin typeface="Garamond"/>
                        <a:ea typeface="Calibri"/>
                        <a:cs typeface="Arial"/>
                      </a:endParaRPr>
                    </a:p>
                  </a:txBody>
                  <a:tcPr marL="39172" marR="39172" marT="0" marB="0" anchor="ctr">
                    <a:solidFill>
                      <a:srgbClr val="D3FAFD"/>
                    </a:solidFill>
                  </a:tcPr>
                </a:tc>
                <a:extLst>
                  <a:ext uri="{0D108BD9-81ED-4DB2-BD59-A6C34878D82A}">
                    <a16:rowId xmlns:a16="http://schemas.microsoft.com/office/drawing/2014/main" val="1212689871"/>
                  </a:ext>
                </a:extLst>
              </a:tr>
            </a:tbl>
          </a:graphicData>
        </a:graphic>
      </p:graphicFrame>
    </p:spTree>
    <p:extLst>
      <p:ext uri="{BB962C8B-B14F-4D97-AF65-F5344CB8AC3E}">
        <p14:creationId xmlns:p14="http://schemas.microsoft.com/office/powerpoint/2010/main" val="2339460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C3011F5-779C-37A9-7E00-58FF2DC2892C}"/>
              </a:ext>
            </a:extLst>
          </p:cNvPr>
          <p:cNvGraphicFramePr>
            <a:graphicFrameLocks noGrp="1"/>
          </p:cNvGraphicFramePr>
          <p:nvPr>
            <p:ph idx="1"/>
          </p:nvPr>
        </p:nvGraphicFramePr>
        <p:xfrm>
          <a:off x="0" y="1618053"/>
          <a:ext cx="11783694" cy="4869182"/>
        </p:xfrm>
        <a:graphic>
          <a:graphicData uri="http://schemas.openxmlformats.org/drawingml/2006/table">
            <a:tbl>
              <a:tblPr firstRow="1" firstCol="1" bandRow="1"/>
              <a:tblGrid>
                <a:gridCol w="6456050">
                  <a:extLst>
                    <a:ext uri="{9D8B030D-6E8A-4147-A177-3AD203B41FA5}">
                      <a16:colId xmlns:a16="http://schemas.microsoft.com/office/drawing/2014/main" val="2055333532"/>
                    </a:ext>
                  </a:extLst>
                </a:gridCol>
                <a:gridCol w="2663822">
                  <a:extLst>
                    <a:ext uri="{9D8B030D-6E8A-4147-A177-3AD203B41FA5}">
                      <a16:colId xmlns:a16="http://schemas.microsoft.com/office/drawing/2014/main" val="3539997056"/>
                    </a:ext>
                  </a:extLst>
                </a:gridCol>
                <a:gridCol w="2663822">
                  <a:extLst>
                    <a:ext uri="{9D8B030D-6E8A-4147-A177-3AD203B41FA5}">
                      <a16:colId xmlns:a16="http://schemas.microsoft.com/office/drawing/2014/main" val="1117576564"/>
                    </a:ext>
                  </a:extLst>
                </a:gridCol>
              </a:tblGrid>
              <a:tr h="170109">
                <a:tc rowSpan="2">
                  <a:txBody>
                    <a:bodyPr/>
                    <a:lstStyle/>
                    <a:p>
                      <a:pPr>
                        <a:lnSpc>
                          <a:spcPct val="107000"/>
                        </a:lnSpc>
                      </a:pPr>
                      <a:endParaRPr lang="en-US" sz="2400">
                        <a:effectLst/>
                        <a:latin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GB"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Females</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EED"/>
                    </a:solidFill>
                  </a:tcPr>
                </a:tc>
                <a:tc>
                  <a:txBody>
                    <a:bodyPr/>
                    <a:lstStyle/>
                    <a:p>
                      <a:pPr algn="ctr">
                        <a:lnSpc>
                          <a:spcPct val="107000"/>
                        </a:lnSpc>
                      </a:pPr>
                      <a:r>
                        <a:rPr lang="en-GB"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Males</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F4FF"/>
                    </a:solidFill>
                  </a:tcPr>
                </a:tc>
                <a:extLst>
                  <a:ext uri="{0D108BD9-81ED-4DB2-BD59-A6C34878D82A}">
                    <a16:rowId xmlns:a16="http://schemas.microsoft.com/office/drawing/2014/main" val="749722229"/>
                  </a:ext>
                </a:extLst>
              </a:tr>
              <a:tr h="310120">
                <a:tc vMerge="1">
                  <a:txBody>
                    <a:bodyPr/>
                    <a:lstStyle/>
                    <a:p>
                      <a:endParaRPr lang="en-US"/>
                    </a:p>
                  </a:txBody>
                  <a:tcPr/>
                </a:tc>
                <a:tc>
                  <a:txBody>
                    <a:bodyPr/>
                    <a:lstStyle/>
                    <a:p>
                      <a:pPr algn="ctr">
                        <a:lnSpc>
                          <a:spcPct val="107000"/>
                        </a:lnSpc>
                      </a:pPr>
                      <a:r>
                        <a:rPr lang="en-GB" sz="2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Weighted % (95% CI)</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EED"/>
                    </a:solidFill>
                  </a:tcPr>
                </a:tc>
                <a:tc>
                  <a:txBody>
                    <a:bodyPr/>
                    <a:lstStyle/>
                    <a:p>
                      <a:pPr algn="ctr">
                        <a:lnSpc>
                          <a:spcPct val="107000"/>
                        </a:lnSpc>
                      </a:pPr>
                      <a:r>
                        <a:rPr lang="en-GB" sz="2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Weighted % (95% CI)</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F4FF"/>
                    </a:solidFill>
                  </a:tcPr>
                </a:tc>
                <a:extLst>
                  <a:ext uri="{0D108BD9-81ED-4DB2-BD59-A6C34878D82A}">
                    <a16:rowId xmlns:a16="http://schemas.microsoft.com/office/drawing/2014/main" val="3167629413"/>
                  </a:ext>
                </a:extLst>
              </a:tr>
              <a:tr h="199122">
                <a:tc>
                  <a:txBody>
                    <a:bodyPr/>
                    <a:lstStyle/>
                    <a:p>
                      <a:pPr>
                        <a:lnSpc>
                          <a:spcPct val="107000"/>
                        </a:lnSpc>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Living with HIV </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pPr>
                      <a:r>
                        <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6.6 (5.8-7.4)</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EED"/>
                    </a:solidFill>
                  </a:tcPr>
                </a:tc>
                <a:tc>
                  <a:txBody>
                    <a:bodyPr/>
                    <a:lstStyle/>
                    <a:p>
                      <a:pPr algn="ctr">
                        <a:lnSpc>
                          <a:spcPct val="107000"/>
                        </a:lnSpc>
                      </a:pPr>
                      <a:r>
                        <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3.3 (2.5-4.2)</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F4FF"/>
                    </a:solidFill>
                  </a:tcPr>
                </a:tc>
                <a:extLst>
                  <a:ext uri="{0D108BD9-81ED-4DB2-BD59-A6C34878D82A}">
                    <a16:rowId xmlns:a16="http://schemas.microsoft.com/office/drawing/2014/main" val="1236163071"/>
                  </a:ext>
                </a:extLst>
              </a:tr>
              <a:tr h="97308">
                <a:tc gridSpan="3">
                  <a:txBody>
                    <a:bodyPr/>
                    <a:lstStyle/>
                    <a:p>
                      <a:pPr>
                        <a:lnSpc>
                          <a:spcPct val="107000"/>
                        </a:lnSpc>
                      </a:pPr>
                      <a:r>
                        <a:rPr lang="en-GB" sz="2400" b="1">
                          <a:solidFill>
                            <a:srgbClr val="000000"/>
                          </a:solidFill>
                          <a:effectLst/>
                          <a:latin typeface="Calibri" panose="020F0502020204030204" pitchFamily="34" charset="0"/>
                          <a:ea typeface="Calibri" panose="020F0502020204030204" pitchFamily="34" charset="0"/>
                          <a:cs typeface="Calibri" panose="020F0502020204030204" pitchFamily="34" charset="0"/>
                        </a:rPr>
                        <a:t>HIV status and any lifetime violence </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31234964"/>
                  </a:ext>
                </a:extLst>
              </a:tr>
              <a:tr h="199122">
                <a:tc>
                  <a:txBody>
                    <a:bodyPr/>
                    <a:lstStyle/>
                    <a:p>
                      <a:pPr>
                        <a:lnSpc>
                          <a:spcPct val="107000"/>
                        </a:lnSpc>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HIV positive among those who experienced </a:t>
                      </a:r>
                      <a:r>
                        <a:rPr lang="en-GB"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any</a:t>
                      </a: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lifetime violence</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pP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7.4 (5.8-8.9)</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EED"/>
                    </a:solidFill>
                  </a:tcPr>
                </a:tc>
                <a:tc>
                  <a:txBody>
                    <a:bodyPr/>
                    <a:lstStyle/>
                    <a:p>
                      <a:pPr algn="ctr">
                        <a:lnSpc>
                          <a:spcPct val="107000"/>
                        </a:lnSpc>
                      </a:pPr>
                      <a:r>
                        <a:rPr lang="en-GB"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3.4 (1.8-5.0)</a:t>
                      </a: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F4FF"/>
                    </a:solidFill>
                  </a:tcPr>
                </a:tc>
                <a:extLst>
                  <a:ext uri="{0D108BD9-81ED-4DB2-BD59-A6C34878D82A}">
                    <a16:rowId xmlns:a16="http://schemas.microsoft.com/office/drawing/2014/main" val="1576651804"/>
                  </a:ext>
                </a:extLst>
              </a:tr>
              <a:tr h="199122">
                <a:tc>
                  <a:txBody>
                    <a:bodyPr/>
                    <a:lstStyle/>
                    <a:p>
                      <a:pPr>
                        <a:lnSpc>
                          <a:spcPct val="107000"/>
                        </a:lnSpc>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HIV positive among those who experienced </a:t>
                      </a:r>
                      <a:r>
                        <a:rPr lang="en-GB"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a:t>
                      </a: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lifetime violence</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pPr>
                      <a:r>
                        <a:rPr lang="en-GB"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6.4 (5.5- 7.2)</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EED"/>
                    </a:solidFill>
                  </a:tcPr>
                </a:tc>
                <a:tc>
                  <a:txBody>
                    <a:bodyPr/>
                    <a:lstStyle/>
                    <a:p>
                      <a:pPr algn="ctr">
                        <a:lnSpc>
                          <a:spcPct val="107000"/>
                        </a:lnSpc>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 (2.2-4.4) </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F4FF"/>
                    </a:solidFill>
                  </a:tcPr>
                </a:tc>
                <a:extLst>
                  <a:ext uri="{0D108BD9-81ED-4DB2-BD59-A6C34878D82A}">
                    <a16:rowId xmlns:a16="http://schemas.microsoft.com/office/drawing/2014/main" val="2384501792"/>
                  </a:ext>
                </a:extLst>
              </a:tr>
              <a:tr h="97308">
                <a:tc gridSpan="3">
                  <a:txBody>
                    <a:bodyPr/>
                    <a:lstStyle/>
                    <a:p>
                      <a:pPr>
                        <a:lnSpc>
                          <a:spcPct val="107000"/>
                        </a:lnSpc>
                      </a:pPr>
                      <a:r>
                        <a:rPr lang="en-GB" sz="2400" b="1">
                          <a:solidFill>
                            <a:srgbClr val="000000"/>
                          </a:solidFill>
                          <a:effectLst/>
                          <a:latin typeface="Calibri" panose="020F0502020204030204" pitchFamily="34" charset="0"/>
                          <a:ea typeface="Calibri" panose="020F0502020204030204" pitchFamily="34" charset="0"/>
                          <a:cs typeface="Calibri" panose="020F0502020204030204" pitchFamily="34" charset="0"/>
                        </a:rPr>
                        <a:t>HIV status and sexual violence</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7820510"/>
                  </a:ext>
                </a:extLst>
              </a:tr>
              <a:tr h="360381">
                <a:tc>
                  <a:txBody>
                    <a:bodyPr/>
                    <a:lstStyle/>
                    <a:p>
                      <a:pPr>
                        <a:lnSpc>
                          <a:spcPct val="107000"/>
                        </a:lnSpc>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HIV positive among those who experienced lifetime</a:t>
                      </a:r>
                      <a:r>
                        <a:rPr lang="en-GB"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sexual</a:t>
                      </a: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violence</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pPr>
                      <a:r>
                        <a:rPr lang="en-GB"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9.2 (6.5-12.1)</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EED"/>
                    </a:solidFill>
                  </a:tcPr>
                </a:tc>
                <a:tc>
                  <a:txBody>
                    <a:bodyPr/>
                    <a:lstStyle/>
                    <a:p>
                      <a:pPr algn="ctr">
                        <a:lnSpc>
                          <a:spcPct val="107000"/>
                        </a:lnSpc>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F4FF"/>
                    </a:solidFill>
                  </a:tcPr>
                </a:tc>
                <a:extLst>
                  <a:ext uri="{0D108BD9-81ED-4DB2-BD59-A6C34878D82A}">
                    <a16:rowId xmlns:a16="http://schemas.microsoft.com/office/drawing/2014/main" val="2637423295"/>
                  </a:ext>
                </a:extLst>
              </a:tr>
              <a:tr h="371976">
                <a:tc>
                  <a:txBody>
                    <a:bodyPr/>
                    <a:lstStyle/>
                    <a:p>
                      <a:pPr>
                        <a:lnSpc>
                          <a:spcPct val="107000"/>
                        </a:lnSpc>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HIV positive among those who experienced no lifetime </a:t>
                      </a:r>
                      <a:r>
                        <a:rPr lang="en-GB"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sexual</a:t>
                      </a: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violence</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pPr>
                      <a:r>
                        <a:rPr lang="en-GB"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6.4 (5.6-7.2)</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DEED"/>
                    </a:solidFill>
                  </a:tcPr>
                </a:tc>
                <a:tc>
                  <a:txBody>
                    <a:bodyPr/>
                    <a:lstStyle/>
                    <a:p>
                      <a:pPr algn="ctr">
                        <a:lnSpc>
                          <a:spcPct val="107000"/>
                        </a:lnSpc>
                      </a:pP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3.4 (2.5-4.2)</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38923" marR="38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F4FF"/>
                    </a:solidFill>
                  </a:tcPr>
                </a:tc>
                <a:extLst>
                  <a:ext uri="{0D108BD9-81ED-4DB2-BD59-A6C34878D82A}">
                    <a16:rowId xmlns:a16="http://schemas.microsoft.com/office/drawing/2014/main" val="4055339320"/>
                  </a:ext>
                </a:extLst>
              </a:tr>
            </a:tbl>
          </a:graphicData>
        </a:graphic>
      </p:graphicFrame>
      <p:sp>
        <p:nvSpPr>
          <p:cNvPr id="3" name="Title 2">
            <a:extLst>
              <a:ext uri="{FF2B5EF4-FFF2-40B4-BE49-F238E27FC236}">
                <a16:creationId xmlns:a16="http://schemas.microsoft.com/office/drawing/2014/main" id="{D7AC4115-7B39-FC2D-E86B-9E94B731A930}"/>
              </a:ext>
            </a:extLst>
          </p:cNvPr>
          <p:cNvSpPr>
            <a:spLocks noGrp="1"/>
          </p:cNvSpPr>
          <p:nvPr>
            <p:ph type="title"/>
          </p:nvPr>
        </p:nvSpPr>
        <p:spPr>
          <a:xfrm>
            <a:off x="990600" y="275811"/>
            <a:ext cx="10512425" cy="761999"/>
          </a:xfrm>
        </p:spPr>
        <p:txBody>
          <a:bodyPr>
            <a:noAutofit/>
          </a:bodyPr>
          <a:lstStyle/>
          <a:p>
            <a:pPr defTabSz="457189" fontAlgn="base">
              <a:spcAft>
                <a:spcPct val="0"/>
              </a:spcAft>
            </a:pPr>
            <a:r>
              <a:rPr lang="en-GB" sz="6600">
                <a:latin typeface="Garamond"/>
                <a:ea typeface="ＭＳ Ｐゴシック"/>
                <a:cs typeface="Arial"/>
              </a:rPr>
              <a:t>HIV Prevalence</a:t>
            </a:r>
            <a:endParaRPr lang="en-GB" sz="6600">
              <a:latin typeface="Garamond"/>
              <a:ea typeface="ＭＳ Ｐゴシック" pitchFamily="-107" charset="-128"/>
            </a:endParaRPr>
          </a:p>
        </p:txBody>
      </p:sp>
      <p:sp>
        <p:nvSpPr>
          <p:cNvPr id="4" name="Slide Number Placeholder 3">
            <a:extLst>
              <a:ext uri="{FF2B5EF4-FFF2-40B4-BE49-F238E27FC236}">
                <a16:creationId xmlns:a16="http://schemas.microsoft.com/office/drawing/2014/main" id="{4D749274-7E4D-3F34-BC5A-14D81B1D756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ABBCA-EEB9-4909-AB36-4546095AE3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886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5320DB-A88C-61C6-FCE7-65F751D7CC6D}"/>
              </a:ext>
            </a:extLst>
          </p:cNvPr>
          <p:cNvSpPr>
            <a:spLocks noGrp="1"/>
          </p:cNvSpPr>
          <p:nvPr>
            <p:ph type="title"/>
          </p:nvPr>
        </p:nvSpPr>
        <p:spPr>
          <a:xfrm>
            <a:off x="0" y="160034"/>
            <a:ext cx="12192000" cy="1082675"/>
          </a:xfrm>
        </p:spPr>
        <p:txBody>
          <a:bodyPr>
            <a:normAutofit/>
          </a:bodyPr>
          <a:lstStyle/>
          <a:p>
            <a:pPr defTabSz="457189" fontAlgn="base">
              <a:spcAft>
                <a:spcPct val="0"/>
              </a:spcAft>
            </a:pPr>
            <a:r>
              <a:rPr lang="en-GB" sz="6000">
                <a:latin typeface="Garamond"/>
                <a:ea typeface="ＭＳ Ｐゴシック" pitchFamily="-107" charset="-128"/>
              </a:rPr>
              <a:t>Progress since 2007: Sexual Violence</a:t>
            </a:r>
          </a:p>
        </p:txBody>
      </p:sp>
      <p:sp>
        <p:nvSpPr>
          <p:cNvPr id="4" name="Slide Number Placeholder 3">
            <a:extLst>
              <a:ext uri="{FF2B5EF4-FFF2-40B4-BE49-F238E27FC236}">
                <a16:creationId xmlns:a16="http://schemas.microsoft.com/office/drawing/2014/main" id="{6D3775D6-0F39-1AFD-EF02-C2D00D8CCEA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ABBCA-EEB9-4909-AB36-4546095AE3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45BA62-21BC-803A-DE06-D3799E896C3C}"/>
              </a:ext>
            </a:extLst>
          </p:cNvPr>
          <p:cNvSpPr txBox="1"/>
          <p:nvPr/>
        </p:nvSpPr>
        <p:spPr>
          <a:xfrm>
            <a:off x="533400" y="6265632"/>
            <a:ext cx="10515600" cy="54656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30000" noProof="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[1] Pressured or physically forced sex: in 2007 includes being persuaded, tricked, forced to have sex, or was raped; in 2022 includes being persuaded, pressured, or forced to have sex. Sexual intercourse in 2007 includes “vaginal or anal intercourse” and in 2022 includes “vaginal, oral, or anal sex or the insertion of hands, fingers, or other objects into your vagina or anus by someone else“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400" b="0" i="0" u="none" strike="noStrike" kern="1200" cap="none" spc="0" normalizeH="0" baseline="30000" noProof="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[2] Pressured sex: in 2022 includes feeling overwhelmed by continual arguments and pressure.</a:t>
            </a:r>
          </a:p>
        </p:txBody>
      </p:sp>
      <p:graphicFrame>
        <p:nvGraphicFramePr>
          <p:cNvPr id="7" name="Content Placeholder 6">
            <a:extLst>
              <a:ext uri="{FF2B5EF4-FFF2-40B4-BE49-F238E27FC236}">
                <a16:creationId xmlns:a16="http://schemas.microsoft.com/office/drawing/2014/main" id="{83757EC1-A0D9-7C10-387E-AFFE055AF468}"/>
              </a:ext>
            </a:extLst>
          </p:cNvPr>
          <p:cNvGraphicFramePr>
            <a:graphicFrameLocks noGrp="1"/>
          </p:cNvGraphicFramePr>
          <p:nvPr>
            <p:ph idx="1"/>
          </p:nvPr>
        </p:nvGraphicFramePr>
        <p:xfrm>
          <a:off x="490330" y="1442368"/>
          <a:ext cx="10896600" cy="47324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188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9BFF48-D14A-86AD-56CF-59DC0A1D211A}"/>
              </a:ext>
            </a:extLst>
          </p:cNvPr>
          <p:cNvSpPr>
            <a:spLocks noGrp="1"/>
          </p:cNvSpPr>
          <p:nvPr>
            <p:ph type="title"/>
          </p:nvPr>
        </p:nvSpPr>
        <p:spPr>
          <a:xfrm>
            <a:off x="0" y="318295"/>
            <a:ext cx="12083143" cy="761999"/>
          </a:xfrm>
        </p:spPr>
        <p:txBody>
          <a:bodyPr>
            <a:noAutofit/>
          </a:bodyPr>
          <a:lstStyle/>
          <a:p>
            <a:pPr defTabSz="457189" fontAlgn="base">
              <a:spcAft>
                <a:spcPct val="0"/>
              </a:spcAft>
            </a:pPr>
            <a:r>
              <a:rPr lang="en-GB" sz="4400" dirty="0">
                <a:latin typeface="Garamond"/>
                <a:ea typeface="ＭＳ Ｐゴシック" pitchFamily="-107" charset="-128"/>
              </a:rPr>
              <a:t>Progress since 2007: Physical and Emotional Violence </a:t>
            </a:r>
            <a:endParaRPr lang="en-US" sz="4400" dirty="0">
              <a:latin typeface="Garamond"/>
              <a:ea typeface="ＭＳ Ｐゴシック" pitchFamily="-107" charset="-128"/>
            </a:endParaRPr>
          </a:p>
        </p:txBody>
      </p:sp>
      <p:sp>
        <p:nvSpPr>
          <p:cNvPr id="4" name="Slide Number Placeholder 3">
            <a:extLst>
              <a:ext uri="{FF2B5EF4-FFF2-40B4-BE49-F238E27FC236}">
                <a16:creationId xmlns:a16="http://schemas.microsoft.com/office/drawing/2014/main" id="{51C21594-5FFD-5184-F5F9-BB890490782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ABBCA-EEB9-4909-AB36-4546095AE3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7" name="Content Placeholder 6">
            <a:extLst>
              <a:ext uri="{FF2B5EF4-FFF2-40B4-BE49-F238E27FC236}">
                <a16:creationId xmlns:a16="http://schemas.microsoft.com/office/drawing/2014/main" id="{83757EC1-A0D9-7C10-387E-AFFE055AF468}"/>
              </a:ext>
            </a:extLst>
          </p:cNvPr>
          <p:cNvGraphicFramePr>
            <a:graphicFrameLocks noGrp="1"/>
          </p:cNvGraphicFramePr>
          <p:nvPr>
            <p:ph idx="1"/>
          </p:nvPr>
        </p:nvGraphicFramePr>
        <p:xfrm>
          <a:off x="457200" y="1813322"/>
          <a:ext cx="5638800" cy="37492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6B058610-0970-29DE-DDD3-0F9971BC7E38}"/>
              </a:ext>
            </a:extLst>
          </p:cNvPr>
          <p:cNvGraphicFramePr>
            <a:graphicFrameLocks/>
          </p:cNvGraphicFramePr>
          <p:nvPr/>
        </p:nvGraphicFramePr>
        <p:xfrm>
          <a:off x="6172200" y="1813322"/>
          <a:ext cx="5410200" cy="37492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36680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B17142-2857-5A25-9D87-6220F466D236}"/>
              </a:ext>
            </a:extLst>
          </p:cNvPr>
          <p:cNvSpPr>
            <a:spLocks noGrp="1"/>
          </p:cNvSpPr>
          <p:nvPr>
            <p:ph type="body" idx="1"/>
          </p:nvPr>
        </p:nvSpPr>
        <p:spPr>
          <a:xfrm>
            <a:off x="334447" y="1465589"/>
            <a:ext cx="5157787" cy="476428"/>
          </a:xfrm>
        </p:spPr>
        <p:txBody>
          <a:bodyPr>
            <a:noAutofit/>
          </a:bodyPr>
          <a:lstStyle/>
          <a:p>
            <a:pPr algn="ctr">
              <a:lnSpc>
                <a:spcPct val="107000"/>
              </a:lnSpc>
            </a:pPr>
            <a:r>
              <a:rPr lang="en-GB" sz="2200">
                <a:effectLst/>
                <a:latin typeface="Calibri" panose="020F0502020204030204" pitchFamily="34" charset="0"/>
                <a:ea typeface="Calibri" panose="020F0502020204030204" pitchFamily="34" charset="0"/>
                <a:cs typeface="Arial" panose="020B0604020202020204" pitchFamily="34" charset="0"/>
              </a:rPr>
              <a:t>INSPIRE Indicators among 13-17-year-olds</a:t>
            </a:r>
            <a:endParaRPr lang="en-SZ" sz="220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1C5E37A2-56DB-FA39-604A-870A2D7E1E33}"/>
              </a:ext>
            </a:extLst>
          </p:cNvPr>
          <p:cNvSpPr>
            <a:spLocks noGrp="1"/>
          </p:cNvSpPr>
          <p:nvPr>
            <p:ph type="body" sz="quarter" idx="3"/>
          </p:nvPr>
        </p:nvSpPr>
        <p:spPr>
          <a:xfrm>
            <a:off x="6223432" y="1465589"/>
            <a:ext cx="5634121" cy="460877"/>
          </a:xfrm>
        </p:spPr>
        <p:txBody>
          <a:bodyPr>
            <a:normAutofit/>
          </a:bodyPr>
          <a:lstStyle/>
          <a:p>
            <a:pPr algn="ctr">
              <a:lnSpc>
                <a:spcPct val="107000"/>
              </a:lnSpc>
            </a:pPr>
            <a:r>
              <a:rPr lang="en-GB" sz="2200">
                <a:effectLst/>
                <a:latin typeface="Calibri" panose="020F0502020204030204" pitchFamily="34" charset="0"/>
                <a:ea typeface="Calibri" panose="020F0502020204030204" pitchFamily="34" charset="0"/>
                <a:cs typeface="Arial" panose="020B0604020202020204" pitchFamily="34" charset="0"/>
              </a:rPr>
              <a:t>INSPIRE Indicators among 18-24-year-olds</a:t>
            </a:r>
            <a:endParaRPr lang="en-SZ" sz="2200">
              <a:effectLst/>
              <a:latin typeface="Calibri" panose="020F0502020204030204" pitchFamily="34" charset="0"/>
              <a:ea typeface="Calibri" panose="020F0502020204030204" pitchFamily="34" charset="0"/>
              <a:cs typeface="Arial" panose="020B0604020202020204" pitchFamily="34" charset="0"/>
            </a:endParaRPr>
          </a:p>
        </p:txBody>
      </p:sp>
      <p:sp>
        <p:nvSpPr>
          <p:cNvPr id="6" name="Title 5">
            <a:extLst>
              <a:ext uri="{FF2B5EF4-FFF2-40B4-BE49-F238E27FC236}">
                <a16:creationId xmlns:a16="http://schemas.microsoft.com/office/drawing/2014/main" id="{D2382150-71CC-ABE4-D2DA-AB82FB85F605}"/>
              </a:ext>
            </a:extLst>
          </p:cNvPr>
          <p:cNvSpPr>
            <a:spLocks noGrp="1"/>
          </p:cNvSpPr>
          <p:nvPr>
            <p:ph type="title"/>
          </p:nvPr>
        </p:nvSpPr>
        <p:spPr/>
        <p:txBody>
          <a:bodyPr>
            <a:noAutofit/>
          </a:bodyPr>
          <a:lstStyle/>
          <a:p>
            <a:pPr defTabSz="457189" fontAlgn="base">
              <a:spcAft>
                <a:spcPct val="0"/>
              </a:spcAft>
            </a:pPr>
            <a:r>
              <a:rPr lang="en-GB" sz="6600" dirty="0">
                <a:latin typeface="Garamond"/>
                <a:ea typeface="ＭＳ Ｐゴシック" pitchFamily="-107" charset="-128"/>
              </a:rPr>
              <a:t>Inspire Indicators</a:t>
            </a:r>
          </a:p>
        </p:txBody>
      </p:sp>
      <p:sp>
        <p:nvSpPr>
          <p:cNvPr id="7" name="Slide Number Placeholder 6">
            <a:extLst>
              <a:ext uri="{FF2B5EF4-FFF2-40B4-BE49-F238E27FC236}">
                <a16:creationId xmlns:a16="http://schemas.microsoft.com/office/drawing/2014/main" id="{017467A0-AD7A-D30D-63B2-3502877FFE3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ABBCA-EEB9-4909-AB36-4546095AE3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D1FD7B8-EC28-5A89-BBB4-27B24606AA5D}"/>
              </a:ext>
            </a:extLst>
          </p:cNvPr>
          <p:cNvPicPr>
            <a:picLocks noChangeAspect="1"/>
          </p:cNvPicPr>
          <p:nvPr/>
        </p:nvPicPr>
        <p:blipFill>
          <a:blip r:embed="rId3"/>
          <a:stretch>
            <a:fillRect/>
          </a:stretch>
        </p:blipFill>
        <p:spPr>
          <a:xfrm>
            <a:off x="161921" y="1969602"/>
            <a:ext cx="1104900" cy="1104900"/>
          </a:xfrm>
          <a:prstGeom prst="rect">
            <a:avLst/>
          </a:prstGeom>
        </p:spPr>
      </p:pic>
      <p:sp>
        <p:nvSpPr>
          <p:cNvPr id="10" name="TextBox 9">
            <a:extLst>
              <a:ext uri="{FF2B5EF4-FFF2-40B4-BE49-F238E27FC236}">
                <a16:creationId xmlns:a16="http://schemas.microsoft.com/office/drawing/2014/main" id="{3B3EF115-7762-5E70-399E-A731FCC92774}"/>
              </a:ext>
            </a:extLst>
          </p:cNvPr>
          <p:cNvSpPr txBox="1"/>
          <p:nvPr/>
        </p:nvSpPr>
        <p:spPr>
          <a:xfrm rot="10800000" flipH="1" flipV="1">
            <a:off x="1292222" y="2058310"/>
            <a:ext cx="4838700" cy="96827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Positive relationships with mothers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97.0% males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rPr>
              <a:t>91.6%) females</a:t>
            </a:r>
            <a:endParaRPr kumimoji="0" lang="en-SZ"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769982B6-6C73-C3FA-223C-F506EA284967}"/>
              </a:ext>
            </a:extLst>
          </p:cNvPr>
          <p:cNvPicPr>
            <a:picLocks noChangeAspect="1"/>
          </p:cNvPicPr>
          <p:nvPr/>
        </p:nvPicPr>
        <p:blipFill>
          <a:blip r:embed="rId4"/>
          <a:stretch>
            <a:fillRect/>
          </a:stretch>
        </p:blipFill>
        <p:spPr>
          <a:xfrm>
            <a:off x="-16778" y="3188036"/>
            <a:ext cx="1309000" cy="1309000"/>
          </a:xfrm>
          <a:prstGeom prst="rect">
            <a:avLst/>
          </a:prstGeom>
        </p:spPr>
      </p:pic>
      <p:sp>
        <p:nvSpPr>
          <p:cNvPr id="13" name="TextBox 12">
            <a:extLst>
              <a:ext uri="{FF2B5EF4-FFF2-40B4-BE49-F238E27FC236}">
                <a16:creationId xmlns:a16="http://schemas.microsoft.com/office/drawing/2014/main" id="{97036D14-F0EC-4AE4-CAAD-CD8AE89C2664}"/>
              </a:ext>
            </a:extLst>
          </p:cNvPr>
          <p:cNvSpPr txBox="1"/>
          <p:nvPr/>
        </p:nvSpPr>
        <p:spPr>
          <a:xfrm rot="10800000" flipH="1" flipV="1">
            <a:off x="1292222" y="3305901"/>
            <a:ext cx="4838700" cy="96827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Food insecurity</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62.5% males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rPr>
              <a:t>58.7% females</a:t>
            </a:r>
            <a:endParaRPr kumimoji="0" lang="en-SZ"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0987C84-B697-4ABD-4D49-DADA0871B145}"/>
              </a:ext>
            </a:extLst>
          </p:cNvPr>
          <p:cNvSpPr txBox="1"/>
          <p:nvPr/>
        </p:nvSpPr>
        <p:spPr>
          <a:xfrm rot="10800000" flipH="1" flipV="1">
            <a:off x="1308999" y="4619673"/>
            <a:ext cx="4838700" cy="96827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Peer social supports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73.0% males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rPr>
              <a:t>63.8% females</a:t>
            </a:r>
          </a:p>
        </p:txBody>
      </p:sp>
      <p:sp>
        <p:nvSpPr>
          <p:cNvPr id="15" name="TextBox 14">
            <a:extLst>
              <a:ext uri="{FF2B5EF4-FFF2-40B4-BE49-F238E27FC236}">
                <a16:creationId xmlns:a16="http://schemas.microsoft.com/office/drawing/2014/main" id="{663FD02E-5839-0EC2-74A7-CEF70E12DB69}"/>
              </a:ext>
            </a:extLst>
          </p:cNvPr>
          <p:cNvSpPr txBox="1"/>
          <p:nvPr/>
        </p:nvSpPr>
        <p:spPr>
          <a:xfrm>
            <a:off x="1308999" y="5855496"/>
            <a:ext cx="44716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Caring relationship with an adult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78.3% males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rPr>
              <a:t>90.3% females </a:t>
            </a:r>
          </a:p>
        </p:txBody>
      </p:sp>
      <p:pic>
        <p:nvPicPr>
          <p:cNvPr id="16" name="Picture 15">
            <a:extLst>
              <a:ext uri="{FF2B5EF4-FFF2-40B4-BE49-F238E27FC236}">
                <a16:creationId xmlns:a16="http://schemas.microsoft.com/office/drawing/2014/main" id="{46B958C5-57C0-6D12-C315-014B31632774}"/>
              </a:ext>
            </a:extLst>
          </p:cNvPr>
          <p:cNvPicPr>
            <a:picLocks noChangeAspect="1"/>
          </p:cNvPicPr>
          <p:nvPr/>
        </p:nvPicPr>
        <p:blipFill>
          <a:blip r:embed="rId5"/>
          <a:stretch>
            <a:fillRect/>
          </a:stretch>
        </p:blipFill>
        <p:spPr>
          <a:xfrm>
            <a:off x="184847" y="4677875"/>
            <a:ext cx="980824" cy="704153"/>
          </a:xfrm>
          <a:prstGeom prst="rect">
            <a:avLst/>
          </a:prstGeom>
        </p:spPr>
      </p:pic>
      <p:pic>
        <p:nvPicPr>
          <p:cNvPr id="17" name="Picture 16">
            <a:extLst>
              <a:ext uri="{FF2B5EF4-FFF2-40B4-BE49-F238E27FC236}">
                <a16:creationId xmlns:a16="http://schemas.microsoft.com/office/drawing/2014/main" id="{7B30FED4-6CF8-2CCB-3A0B-83CD866B95F8}"/>
              </a:ext>
            </a:extLst>
          </p:cNvPr>
          <p:cNvPicPr>
            <a:picLocks noChangeAspect="1"/>
          </p:cNvPicPr>
          <p:nvPr/>
        </p:nvPicPr>
        <p:blipFill>
          <a:blip r:embed="rId6"/>
          <a:stretch>
            <a:fillRect/>
          </a:stretch>
        </p:blipFill>
        <p:spPr>
          <a:xfrm>
            <a:off x="10331" y="5753872"/>
            <a:ext cx="1329855" cy="885041"/>
          </a:xfrm>
          <a:prstGeom prst="rect">
            <a:avLst/>
          </a:prstGeom>
        </p:spPr>
      </p:pic>
      <p:sp>
        <p:nvSpPr>
          <p:cNvPr id="19" name="TextBox 18">
            <a:extLst>
              <a:ext uri="{FF2B5EF4-FFF2-40B4-BE49-F238E27FC236}">
                <a16:creationId xmlns:a16="http://schemas.microsoft.com/office/drawing/2014/main" id="{0F68E596-F74C-4AEF-3186-ED1D0A2727FC}"/>
              </a:ext>
            </a:extLst>
          </p:cNvPr>
          <p:cNvSpPr txBox="1"/>
          <p:nvPr/>
        </p:nvSpPr>
        <p:spPr>
          <a:xfrm rot="10800000" flipH="1" flipV="1">
            <a:off x="7570886" y="2058310"/>
            <a:ext cx="4286668" cy="89832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7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Calibri"/>
                <a:cs typeface="Calibri"/>
              </a:rPr>
              <a:t>Endorsement of traditional gender norms </a:t>
            </a:r>
            <a:endParaRPr kumimoji="0" lang="en-US" sz="1800" b="0" i="0" u="none" strike="noStrike" kern="1200" cap="none" spc="0" normalizeH="0" baseline="0" noProof="0">
              <a:ln>
                <a:noFill/>
              </a:ln>
              <a:solidFill>
                <a:srgbClr val="000000"/>
              </a:solidFill>
              <a:effectLst/>
              <a:uLnTx/>
              <a:uFillTx/>
              <a:latin typeface="Calibri"/>
              <a:ea typeface="Calibri"/>
              <a:cs typeface="Arial"/>
            </a:endParaRPr>
          </a:p>
          <a:p>
            <a:pPr marL="285750" marR="0" lvl="0" indent="-285750" algn="l" defTabSz="914400" rtl="0" eaLnBrk="1" fontAlgn="auto" latinLnBrk="0" hangingPunct="1">
              <a:lnSpc>
                <a:spcPct val="97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srgbClr val="0070C0"/>
                </a:solidFill>
                <a:effectLst/>
                <a:uLnTx/>
                <a:uFillTx/>
                <a:latin typeface="Calibri"/>
                <a:ea typeface="Calibri"/>
                <a:cs typeface="Arial"/>
              </a:rPr>
              <a:t>47.3% Males</a:t>
            </a:r>
            <a:endParaRPr kumimoji="0" lang="en-US" sz="1800" b="0" i="0" u="none" strike="noStrike" kern="1200" cap="none" spc="0" normalizeH="0" baseline="0" noProof="0">
              <a:ln>
                <a:noFill/>
              </a:ln>
              <a:solidFill>
                <a:prstClr val="black"/>
              </a:solidFill>
              <a:effectLst/>
              <a:uLnTx/>
              <a:uFillTx/>
              <a:latin typeface="Calibri"/>
              <a:ea typeface="Calibri"/>
              <a:cs typeface="Arial"/>
            </a:endParaRPr>
          </a:p>
          <a:p>
            <a:pPr marL="285750" marR="0" lvl="0" indent="-285750" algn="l" defTabSz="914400" rtl="0" eaLnBrk="1" fontAlgn="auto" latinLnBrk="0" hangingPunct="1">
              <a:lnSpc>
                <a:spcPct val="9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BD43B1"/>
                </a:solidFill>
                <a:effectLst/>
                <a:uLnTx/>
                <a:uFillTx/>
                <a:latin typeface="Calibri"/>
                <a:ea typeface="Calibri"/>
                <a:cs typeface="Arial"/>
              </a:rPr>
              <a:t>17.3%</a:t>
            </a:r>
            <a:r>
              <a:rPr kumimoji="0" lang="en-GB" sz="1800" b="0" i="0" u="none" strike="noStrike" kern="1200" cap="none" spc="0" normalizeH="0" baseline="0" noProof="0">
                <a:ln>
                  <a:noFill/>
                </a:ln>
                <a:solidFill>
                  <a:prstClr val="black"/>
                </a:solidFill>
                <a:effectLst/>
                <a:uLnTx/>
                <a:uFillTx/>
                <a:latin typeface="Calibri"/>
                <a:ea typeface="Calibri"/>
                <a:cs typeface="Calibri"/>
              </a:rPr>
              <a:t> </a:t>
            </a:r>
            <a:r>
              <a:rPr kumimoji="0" lang="en-GB" sz="1800" b="0" i="0" u="none" strike="noStrike" kern="1200" cap="none" spc="0" normalizeH="0" baseline="0" noProof="0">
                <a:ln>
                  <a:noFill/>
                </a:ln>
                <a:solidFill>
                  <a:srgbClr val="BD43B1"/>
                </a:solidFill>
                <a:effectLst/>
                <a:uLnTx/>
                <a:uFillTx/>
                <a:latin typeface="Calibri"/>
                <a:ea typeface="Calibri"/>
                <a:cs typeface="Arial"/>
              </a:rPr>
              <a:t>Females</a:t>
            </a:r>
            <a:endParaRPr kumimoji="0" lang="en-SZ" sz="1800" b="0" i="0" u="none" strike="noStrike" kern="1200" cap="none" spc="0" normalizeH="0" baseline="0" noProof="0">
              <a:ln>
                <a:noFill/>
              </a:ln>
              <a:solidFill>
                <a:srgbClr val="BD43B1"/>
              </a:solidFill>
              <a:effectLst/>
              <a:uLnTx/>
              <a:uFillTx/>
              <a:latin typeface="Calibri"/>
              <a:ea typeface="Calibri"/>
              <a:cs typeface="Arial"/>
            </a:endParaRPr>
          </a:p>
        </p:txBody>
      </p:sp>
      <p:sp>
        <p:nvSpPr>
          <p:cNvPr id="20" name="TextBox 19">
            <a:extLst>
              <a:ext uri="{FF2B5EF4-FFF2-40B4-BE49-F238E27FC236}">
                <a16:creationId xmlns:a16="http://schemas.microsoft.com/office/drawing/2014/main" id="{584CCB78-F4B0-73F6-4868-9FAF911AF644}"/>
              </a:ext>
            </a:extLst>
          </p:cNvPr>
          <p:cNvSpPr txBox="1"/>
          <p:nvPr/>
        </p:nvSpPr>
        <p:spPr>
          <a:xfrm rot="10800000" flipH="1" flipV="1">
            <a:off x="7570885" y="3660049"/>
            <a:ext cx="4557601" cy="898323"/>
          </a:xfrm>
          <a:prstGeom prst="rect">
            <a:avLst/>
          </a:prstGeom>
          <a:noFill/>
        </p:spPr>
        <p:txBody>
          <a:bodyPr wrap="square" rtlCol="0">
            <a:spAutoFit/>
          </a:bodyPr>
          <a:lstStyle/>
          <a:p>
            <a:pPr marL="0" marR="0" lvl="0" indent="0" algn="l" defTabSz="914400" rtl="0" eaLnBrk="1" fontAlgn="auto" latinLnBrk="0" hangingPunct="1">
              <a:lnSpc>
                <a:spcPct val="97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Early sexual debut </a:t>
            </a:r>
          </a:p>
          <a:p>
            <a:pPr marL="285750" marR="0" lvl="0" indent="-285750" algn="l" defTabSz="914400" rtl="0" eaLnBrk="1" fontAlgn="auto" latinLnBrk="0" hangingPunct="1">
              <a:lnSpc>
                <a:spcPct val="9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11.3%  males</a:t>
            </a:r>
          </a:p>
          <a:p>
            <a:pPr marL="285750" marR="0" lvl="0" indent="-285750" algn="l" defTabSz="914400" rtl="0" eaLnBrk="1" fontAlgn="auto" latinLnBrk="0" hangingPunct="1">
              <a:lnSpc>
                <a:spcPct val="9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rPr>
              <a:t>4.7% females</a:t>
            </a:r>
            <a:endParaRPr kumimoji="0" lang="en-SZ"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DFAF6FD-1E24-5253-0808-96FA45C0E89F}"/>
              </a:ext>
            </a:extLst>
          </p:cNvPr>
          <p:cNvSpPr txBox="1"/>
          <p:nvPr/>
        </p:nvSpPr>
        <p:spPr>
          <a:xfrm rot="10800000" flipH="1" flipV="1">
            <a:off x="7570885" y="5237047"/>
            <a:ext cx="4552936" cy="898323"/>
          </a:xfrm>
          <a:prstGeom prst="rect">
            <a:avLst/>
          </a:prstGeom>
          <a:noFill/>
        </p:spPr>
        <p:txBody>
          <a:bodyPr wrap="square" rtlCol="0">
            <a:spAutoFit/>
          </a:bodyPr>
          <a:lstStyle/>
          <a:p>
            <a:pPr marL="0" marR="0" lvl="0" indent="0" algn="l" defTabSz="914400" rtl="0" eaLnBrk="1" fontAlgn="auto" latinLnBrk="0" hangingPunct="1">
              <a:lnSpc>
                <a:spcPct val="97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Binge drinking</a:t>
            </a:r>
          </a:p>
          <a:p>
            <a:pPr marL="285750" marR="0" lvl="0" indent="-285750" algn="l" defTabSz="914400" rtl="0" eaLnBrk="1" fontAlgn="auto" latinLnBrk="0" hangingPunct="1">
              <a:lnSpc>
                <a:spcPct val="9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7.6% males </a:t>
            </a:r>
          </a:p>
          <a:p>
            <a:pPr marL="285750" marR="0" lvl="0" indent="-285750" algn="l" defTabSz="914400" rtl="0" eaLnBrk="1" fontAlgn="auto" latinLnBrk="0" hangingPunct="1">
              <a:lnSpc>
                <a:spcPct val="97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rPr>
              <a:t>3.2% females</a:t>
            </a:r>
            <a:endParaRPr kumimoji="0" lang="en-SZ" sz="1800" b="0" i="0" u="none" strike="noStrike" kern="1200" cap="none" spc="0" normalizeH="0" baseline="0" noProof="0">
              <a:ln>
                <a:noFill/>
              </a:ln>
              <a:solidFill>
                <a:srgbClr val="BD43B1"/>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DA8663C0-5238-908D-331B-2B9AC3589AE4}"/>
              </a:ext>
            </a:extLst>
          </p:cNvPr>
          <p:cNvPicPr>
            <a:picLocks noChangeAspect="1"/>
          </p:cNvPicPr>
          <p:nvPr/>
        </p:nvPicPr>
        <p:blipFill>
          <a:blip r:embed="rId7"/>
          <a:stretch>
            <a:fillRect/>
          </a:stretch>
        </p:blipFill>
        <p:spPr>
          <a:xfrm>
            <a:off x="6279916" y="5322759"/>
            <a:ext cx="1166451" cy="1065474"/>
          </a:xfrm>
          <a:prstGeom prst="rect">
            <a:avLst/>
          </a:prstGeom>
        </p:spPr>
      </p:pic>
      <p:pic>
        <p:nvPicPr>
          <p:cNvPr id="24" name="Picture 23">
            <a:extLst>
              <a:ext uri="{FF2B5EF4-FFF2-40B4-BE49-F238E27FC236}">
                <a16:creationId xmlns:a16="http://schemas.microsoft.com/office/drawing/2014/main" id="{3F017C5C-892B-0C86-783A-FA909053BEE4}"/>
              </a:ext>
            </a:extLst>
          </p:cNvPr>
          <p:cNvPicPr>
            <a:picLocks noChangeAspect="1"/>
          </p:cNvPicPr>
          <p:nvPr/>
        </p:nvPicPr>
        <p:blipFill>
          <a:blip r:embed="rId8"/>
          <a:stretch>
            <a:fillRect/>
          </a:stretch>
        </p:blipFill>
        <p:spPr>
          <a:xfrm>
            <a:off x="6223432" y="1974152"/>
            <a:ext cx="1224081" cy="1088072"/>
          </a:xfrm>
          <a:prstGeom prst="rect">
            <a:avLst/>
          </a:prstGeom>
        </p:spPr>
      </p:pic>
      <p:pic>
        <p:nvPicPr>
          <p:cNvPr id="3" name="Picture 2">
            <a:extLst>
              <a:ext uri="{FF2B5EF4-FFF2-40B4-BE49-F238E27FC236}">
                <a16:creationId xmlns:a16="http://schemas.microsoft.com/office/drawing/2014/main" id="{89C6C562-1745-B363-98B9-E6CD8E371DA6}"/>
              </a:ext>
            </a:extLst>
          </p:cNvPr>
          <p:cNvPicPr>
            <a:picLocks noChangeAspect="1"/>
          </p:cNvPicPr>
          <p:nvPr/>
        </p:nvPicPr>
        <p:blipFill>
          <a:blip r:embed="rId9"/>
          <a:stretch>
            <a:fillRect/>
          </a:stretch>
        </p:blipFill>
        <p:spPr>
          <a:xfrm>
            <a:off x="6512732" y="3701699"/>
            <a:ext cx="859611" cy="1018120"/>
          </a:xfrm>
          <a:prstGeom prst="rect">
            <a:avLst/>
          </a:prstGeom>
        </p:spPr>
      </p:pic>
    </p:spTree>
    <p:extLst>
      <p:ext uri="{BB962C8B-B14F-4D97-AF65-F5344CB8AC3E}">
        <p14:creationId xmlns:p14="http://schemas.microsoft.com/office/powerpoint/2010/main" val="314468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6271" y="136291"/>
            <a:ext cx="8719457" cy="696686"/>
          </a:xfrm>
        </p:spPr>
        <p:txBody>
          <a:bodyPr>
            <a:noAutofit/>
          </a:bodyPr>
          <a:lstStyle/>
          <a:p>
            <a:pPr algn="ctr" defTabSz="457189" rtl="0" fontAlgn="base">
              <a:lnSpc>
                <a:spcPct val="90000"/>
              </a:lnSpc>
              <a:spcBef>
                <a:spcPct val="0"/>
              </a:spcBef>
              <a:spcAft>
                <a:spcPct val="0"/>
              </a:spcAft>
            </a:pPr>
            <a:r>
              <a:rPr lang="en-US" kern="1200" dirty="0">
                <a:ea typeface="ＭＳ Ｐゴシック" pitchFamily="-107" charset="-128"/>
                <a:cs typeface="Arial" panose="020B0604020202020204" pitchFamily="34" charset="0"/>
              </a:rPr>
              <a:t>Norms and Values</a:t>
            </a:r>
          </a:p>
        </p:txBody>
      </p:sp>
      <p:graphicFrame>
        <p:nvGraphicFramePr>
          <p:cNvPr id="6" name="Content Placeholder 5"/>
          <p:cNvGraphicFramePr>
            <a:graphicFrameLocks noGrp="1"/>
          </p:cNvGraphicFramePr>
          <p:nvPr>
            <p:ph sz="half" idx="2"/>
          </p:nvPr>
        </p:nvGraphicFramePr>
        <p:xfrm>
          <a:off x="304800" y="1577975"/>
          <a:ext cx="11658600" cy="459422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304800" y="6413932"/>
            <a:ext cx="10134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Among youth ages 18-24, Eswatini VACS 2022</a:t>
            </a:r>
          </a:p>
        </p:txBody>
      </p:sp>
      <p:sp>
        <p:nvSpPr>
          <p:cNvPr id="4" name="Rounded Rectangular Callout 2">
            <a:extLst>
              <a:ext uri="{FF2B5EF4-FFF2-40B4-BE49-F238E27FC236}">
                <a16:creationId xmlns:a16="http://schemas.microsoft.com/office/drawing/2014/main" id="{D8D76478-5444-E86F-DF19-2AB7BB48ABB6}"/>
              </a:ext>
            </a:extLst>
          </p:cNvPr>
          <p:cNvSpPr/>
          <p:nvPr/>
        </p:nvSpPr>
        <p:spPr>
          <a:xfrm>
            <a:off x="6941510" y="1577975"/>
            <a:ext cx="3367261" cy="1341463"/>
          </a:xfrm>
          <a:prstGeom prst="wedgeRoundRectCallout">
            <a:avLst>
              <a:gd name="adj1" fmla="val -41848"/>
              <a:gd name="adj2" fmla="val 64166"/>
              <a:gd name="adj3" fmla="val 16667"/>
            </a:avLst>
          </a:prstGeom>
          <a:solidFill>
            <a:schemeClr val="bg1">
              <a:lumMod val="85000"/>
            </a:schemeClr>
          </a:solidFill>
          <a:ln w="25400" cap="flat" cmpd="sng" algn="ctr">
            <a:no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Myriad Web Pro"/>
                <a:ea typeface="+mn-ea"/>
                <a:cs typeface="Calibri" panose="020F0502020204030204" pitchFamily="34" charset="0"/>
              </a:rPr>
              <a:t>More males </a:t>
            </a:r>
            <a:r>
              <a:rPr kumimoji="0" lang="en-US" sz="1600" b="0" i="0" u="none" strike="noStrike" kern="0" cap="none" spc="0" normalizeH="0" baseline="0" noProof="0" dirty="0">
                <a:ln>
                  <a:noFill/>
                </a:ln>
                <a:solidFill>
                  <a:prstClr val="black"/>
                </a:solidFill>
                <a:effectLst/>
                <a:uLnTx/>
                <a:uFillTx/>
                <a:latin typeface="Myriad Web Pro"/>
                <a:ea typeface="+mn-ea"/>
                <a:cs typeface="Calibri" panose="020F0502020204030204" pitchFamily="34" charset="0"/>
              </a:rPr>
              <a:t>than females endorsed norms supportive of corporal punishment and traditional gender norms</a:t>
            </a:r>
          </a:p>
        </p:txBody>
      </p:sp>
    </p:spTree>
    <p:extLst>
      <p:ext uri="{BB962C8B-B14F-4D97-AF65-F5344CB8AC3E}">
        <p14:creationId xmlns:p14="http://schemas.microsoft.com/office/powerpoint/2010/main" val="571792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4C90112-D2C3-E80D-60C8-E5B1DDEA5F83}"/>
              </a:ext>
            </a:extLst>
          </p:cNvPr>
          <p:cNvSpPr>
            <a:spLocks noGrp="1"/>
          </p:cNvSpPr>
          <p:nvPr>
            <p:ph sz="half" idx="2"/>
          </p:nvPr>
        </p:nvSpPr>
        <p:spPr>
          <a:xfrm>
            <a:off x="304800" y="1524001"/>
            <a:ext cx="11887200" cy="5197474"/>
          </a:xfrm>
        </p:spPr>
        <p:txBody>
          <a:bodyPr vert="horz" lIns="91440" tIns="45720" rIns="91440" bIns="45720" rtlCol="0" anchor="t">
            <a:normAutofit fontScale="92500" lnSpcReduction="10000"/>
          </a:bodyPr>
          <a:lstStyle/>
          <a:p>
            <a:r>
              <a:rPr lang="en-GB" sz="2800">
                <a:latin typeface="Calibri"/>
                <a:ea typeface="Calibri"/>
                <a:cs typeface="Arial"/>
              </a:rPr>
              <a:t>Where there were comparable variables, sexual, physical and emotional violence had substantially declined between 2007 and 2022</a:t>
            </a:r>
            <a:endParaRPr lang="en-US" sz="1800">
              <a:latin typeface="Calibri"/>
              <a:ea typeface="Calibri"/>
              <a:cs typeface="Arial"/>
            </a:endParaRPr>
          </a:p>
          <a:p>
            <a:pPr lvl="1"/>
            <a:endParaRPr lang="en-US" sz="1800">
              <a:latin typeface="Calibri" panose="020F0502020204030204" pitchFamily="34" charset="0"/>
              <a:ea typeface="Calibri" panose="020F0502020204030204" pitchFamily="34" charset="0"/>
            </a:endParaRPr>
          </a:p>
          <a:p>
            <a:r>
              <a:rPr lang="en-GB" sz="2800">
                <a:latin typeface="Calibri"/>
                <a:ea typeface="Calibri"/>
                <a:cs typeface="Arial"/>
              </a:rPr>
              <a:t>However, lifetime experience of any violence remains common </a:t>
            </a:r>
          </a:p>
          <a:p>
            <a:r>
              <a:rPr lang="en-GB" sz="1800">
                <a:latin typeface="Calibri"/>
                <a:ea typeface="Calibri"/>
                <a:cs typeface="Arial"/>
              </a:rPr>
              <a:t>1 in 3 females, commonly sexual violence, commonly occurring at home, perpetrated by family members </a:t>
            </a:r>
            <a:endParaRPr lang="en-GB" sz="1800">
              <a:latin typeface="Calibri" panose="020F0502020204030204" pitchFamily="34" charset="0"/>
              <a:ea typeface="Calibri" panose="020F0502020204030204" pitchFamily="34" charset="0"/>
            </a:endParaRPr>
          </a:p>
          <a:p>
            <a:pPr lvl="1"/>
            <a:r>
              <a:rPr lang="en-GB" sz="1800">
                <a:latin typeface="Calibri"/>
                <a:ea typeface="Calibri"/>
                <a:cs typeface="Arial"/>
              </a:rPr>
              <a:t>1 in 3 males, commonly physical violence, commonly perpetrated by peers  </a:t>
            </a:r>
            <a:endParaRPr lang="en-GB" sz="1800">
              <a:latin typeface="Calibri" panose="020F0502020204030204" pitchFamily="34" charset="0"/>
              <a:ea typeface="Calibri" panose="020F0502020204030204" pitchFamily="34" charset="0"/>
            </a:endParaRPr>
          </a:p>
          <a:p>
            <a:pPr lvl="1"/>
            <a:endParaRPr lang="en-GB" sz="1800">
              <a:latin typeface="Calibri" panose="020F0502020204030204" pitchFamily="34" charset="0"/>
              <a:ea typeface="Calibri" panose="020F0502020204030204" pitchFamily="34" charset="0"/>
            </a:endParaRPr>
          </a:p>
          <a:p>
            <a:r>
              <a:rPr lang="en-GB" sz="2800">
                <a:latin typeface="Calibri"/>
                <a:ea typeface="Calibri"/>
                <a:cs typeface="Arial"/>
              </a:rPr>
              <a:t>The majority of participants disclosed the violence or knew where to go for help, but only about 1 in 5 sought help</a:t>
            </a:r>
          </a:p>
          <a:p>
            <a:endParaRPr lang="en-GB" sz="2800">
              <a:latin typeface="Calibri" panose="020F0502020204030204" pitchFamily="34" charset="0"/>
              <a:ea typeface="Calibri" panose="020F0502020204030204" pitchFamily="34" charset="0"/>
            </a:endParaRPr>
          </a:p>
          <a:p>
            <a:r>
              <a:rPr lang="en-GB" sz="2800">
                <a:latin typeface="Calibri"/>
                <a:ea typeface="Calibri"/>
                <a:cs typeface="Arial"/>
              </a:rPr>
              <a:t>Survey Strengths </a:t>
            </a:r>
            <a:endParaRPr lang="en-GB" sz="2800">
              <a:latin typeface="Calibri" panose="020F0502020204030204" pitchFamily="34" charset="0"/>
              <a:ea typeface="Calibri" panose="020F0502020204030204" pitchFamily="34" charset="0"/>
            </a:endParaRPr>
          </a:p>
          <a:p>
            <a:pPr lvl="1"/>
            <a:r>
              <a:rPr lang="en-GB" sz="1800">
                <a:effectLst/>
                <a:latin typeface="Calibri"/>
                <a:ea typeface="Calibri"/>
                <a:cs typeface="Arial"/>
              </a:rPr>
              <a:t>Nationally representative survey with detailed data on the context of violence informs programmatic and policy strategies to address violence</a:t>
            </a:r>
          </a:p>
          <a:p>
            <a:pPr lvl="1"/>
            <a:r>
              <a:rPr lang="en-GB" sz="1800">
                <a:latin typeface="Calibri"/>
                <a:ea typeface="Calibri"/>
                <a:cs typeface="Arial"/>
              </a:rPr>
              <a:t>Separation of male/female EAs and same-sex interviewers to promote truthful responses </a:t>
            </a:r>
            <a:endParaRPr lang="en-GB" sz="1800">
              <a:latin typeface="Calibri" panose="020F0502020204030204" pitchFamily="34" charset="0"/>
              <a:ea typeface="Calibri" panose="020F0502020204030204" pitchFamily="34" charset="0"/>
            </a:endParaRPr>
          </a:p>
          <a:p>
            <a:pPr lvl="1"/>
            <a:r>
              <a:rPr lang="en-GB" sz="1800">
                <a:latin typeface="Calibri"/>
                <a:ea typeface="Calibri"/>
                <a:cs typeface="Arial"/>
              </a:rPr>
              <a:t>Multi-stakeholder planning for ownership</a:t>
            </a:r>
          </a:p>
          <a:p>
            <a:pPr lvl="1"/>
            <a:endParaRPr lang="en-US" sz="1200">
              <a:latin typeface="Calibri" panose="020F0502020204030204" pitchFamily="34" charset="0"/>
              <a:ea typeface="Calibri" panose="020F0502020204030204" pitchFamily="34" charset="0"/>
            </a:endParaRPr>
          </a:p>
          <a:p>
            <a:pPr marL="457200" lvl="1" indent="0">
              <a:buNone/>
            </a:pPr>
            <a:endParaRPr lang="en-US" sz="2000">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38C6ADD6-0879-D534-65FB-B44C2F6ADBA0}"/>
              </a:ext>
            </a:extLst>
          </p:cNvPr>
          <p:cNvSpPr>
            <a:spLocks noGrp="1"/>
          </p:cNvSpPr>
          <p:nvPr>
            <p:ph type="title"/>
          </p:nvPr>
        </p:nvSpPr>
        <p:spPr/>
        <p:txBody>
          <a:bodyPr>
            <a:normAutofit fontScale="90000"/>
          </a:bodyPr>
          <a:lstStyle/>
          <a:p>
            <a:pPr defTabSz="457189" fontAlgn="base">
              <a:spcAft>
                <a:spcPct val="0"/>
              </a:spcAft>
            </a:pPr>
            <a:r>
              <a:rPr lang="en-GB" sz="6600" dirty="0">
                <a:latin typeface="Garamond"/>
                <a:ea typeface="ＭＳ Ｐゴシック" pitchFamily="-107" charset="-128"/>
              </a:rPr>
              <a:t>Summary </a:t>
            </a:r>
            <a:endParaRPr lang="en-US" sz="6600" dirty="0">
              <a:latin typeface="Garamond"/>
              <a:ea typeface="ＭＳ Ｐゴシック" pitchFamily="-107" charset="-128"/>
            </a:endParaRPr>
          </a:p>
        </p:txBody>
      </p:sp>
      <p:sp>
        <p:nvSpPr>
          <p:cNvPr id="4" name="Slide Number Placeholder 3">
            <a:extLst>
              <a:ext uri="{FF2B5EF4-FFF2-40B4-BE49-F238E27FC236}">
                <a16:creationId xmlns:a16="http://schemas.microsoft.com/office/drawing/2014/main" id="{96175B18-E88C-14C7-2ED2-940BE57C24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ABBCA-EEB9-4909-AB36-4546095AE3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596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4C90112-D2C3-E80D-60C8-E5B1DDEA5F83}"/>
              </a:ext>
            </a:extLst>
          </p:cNvPr>
          <p:cNvSpPr>
            <a:spLocks noGrp="1"/>
          </p:cNvSpPr>
          <p:nvPr>
            <p:ph sz="half" idx="2"/>
          </p:nvPr>
        </p:nvSpPr>
        <p:spPr>
          <a:xfrm>
            <a:off x="304800" y="1524001"/>
            <a:ext cx="11887200" cy="5197474"/>
          </a:xfrm>
        </p:spPr>
        <p:txBody>
          <a:bodyPr>
            <a:normAutofit lnSpcReduction="10000"/>
          </a:bodyPr>
          <a:lstStyle/>
          <a:p>
            <a:r>
              <a:rPr lang="en-GB" sz="2800" dirty="0">
                <a:latin typeface="Calibri" panose="020F0502020204030204" pitchFamily="34" charset="0"/>
                <a:ea typeface="Calibri" panose="020F0502020204030204" pitchFamily="34" charset="0"/>
              </a:rPr>
              <a:t>This was a household Survey: did not collect data on children outside households such as in care homes, residential institutions, or homeless  </a:t>
            </a:r>
          </a:p>
          <a:p>
            <a:pPr marL="457200" lvl="1" indent="0">
              <a:buNone/>
            </a:pPr>
            <a:endParaRPr lang="en-US" sz="1800" dirty="0">
              <a:latin typeface="Calibri" panose="020F0502020204030204" pitchFamily="34" charset="0"/>
              <a:ea typeface="Calibri" panose="020F0502020204030204" pitchFamily="34" charset="0"/>
            </a:endParaRPr>
          </a:p>
          <a:p>
            <a:r>
              <a:rPr lang="en-GB" sz="2800" dirty="0">
                <a:latin typeface="Calibri" panose="020F0502020204030204" pitchFamily="34" charset="0"/>
                <a:ea typeface="Calibri" panose="020F0502020204030204" pitchFamily="34" charset="0"/>
              </a:rPr>
              <a:t>VACS collects contextual data on the first and most recent incidents</a:t>
            </a:r>
          </a:p>
          <a:p>
            <a:pPr lvl="1"/>
            <a:r>
              <a:rPr lang="en-GB" sz="1800" dirty="0">
                <a:latin typeface="Calibri" panose="020F0502020204030204" pitchFamily="34" charset="0"/>
                <a:ea typeface="Calibri" panose="020F0502020204030204" pitchFamily="34" charset="0"/>
              </a:rPr>
              <a:t>No complete context by each incident for participants who experienced more than one event</a:t>
            </a:r>
          </a:p>
          <a:p>
            <a:pPr lvl="1"/>
            <a:r>
              <a:rPr lang="en-GB" sz="1800" dirty="0">
                <a:latin typeface="Calibri" panose="020F0502020204030204" pitchFamily="34" charset="0"/>
                <a:ea typeface="Calibri" panose="020F0502020204030204" pitchFamily="34" charset="0"/>
              </a:rPr>
              <a:t>No qualitative data to complement the quantitative assessment </a:t>
            </a:r>
          </a:p>
          <a:p>
            <a:pPr marL="457200" lvl="1" indent="0">
              <a:buNone/>
            </a:pPr>
            <a:endParaRPr lang="en-GB" sz="1800" dirty="0">
              <a:latin typeface="Calibri" panose="020F0502020204030204" pitchFamily="34" charset="0"/>
              <a:ea typeface="Calibri" panose="020F0502020204030204" pitchFamily="34" charset="0"/>
            </a:endParaRPr>
          </a:p>
          <a:p>
            <a:r>
              <a:rPr lang="en-US" sz="2800" dirty="0">
                <a:latin typeface="Calibri" panose="020F0502020204030204" pitchFamily="34" charset="0"/>
              </a:rPr>
              <a:t>Self report of violence may </a:t>
            </a:r>
            <a:r>
              <a:rPr lang="en-GB" sz="2800" dirty="0">
                <a:latin typeface="Calibri" panose="020F0502020204030204" pitchFamily="34" charset="0"/>
              </a:rPr>
              <a:t>underestimate the true prevalence if the respondent does not feel comfortable disclosing his or her experiences.</a:t>
            </a:r>
            <a:r>
              <a:rPr lang="en-US" sz="2800" dirty="0">
                <a:latin typeface="Calibri" panose="020F0502020204030204" pitchFamily="34" charset="0"/>
              </a:rPr>
              <a:t> </a:t>
            </a:r>
          </a:p>
          <a:p>
            <a:pPr lvl="1"/>
            <a:r>
              <a:rPr lang="en-US" sz="2000" dirty="0">
                <a:latin typeface="Calibri" panose="020F0502020204030204" pitchFamily="34" charset="0"/>
                <a:ea typeface="Calibri" panose="020F0502020204030204" pitchFamily="34" charset="0"/>
              </a:rPr>
              <a:t>Vulnerable to recall bias (mitigated by interviewing young respondents &lt;25 years) </a:t>
            </a:r>
          </a:p>
          <a:p>
            <a:pPr lvl="1"/>
            <a:endParaRPr lang="en-US" sz="2000" dirty="0">
              <a:latin typeface="Calibri" panose="020F0502020204030204" pitchFamily="34" charset="0"/>
              <a:ea typeface="Calibri" panose="020F0502020204030204" pitchFamily="34" charset="0"/>
            </a:endParaRPr>
          </a:p>
          <a:p>
            <a:r>
              <a:rPr lang="en-US" sz="2800" dirty="0">
                <a:latin typeface="Calibri" panose="020F0502020204030204" pitchFamily="34" charset="0"/>
                <a:ea typeface="Calibri" panose="020F0502020204030204" pitchFamily="34" charset="0"/>
              </a:rPr>
              <a:t>Certain types of disabilities disqualified participants from participating (deaf participants excluded, language barriers): no measure of violence in such populations </a:t>
            </a:r>
          </a:p>
        </p:txBody>
      </p:sp>
      <p:sp>
        <p:nvSpPr>
          <p:cNvPr id="3" name="Title 2">
            <a:extLst>
              <a:ext uri="{FF2B5EF4-FFF2-40B4-BE49-F238E27FC236}">
                <a16:creationId xmlns:a16="http://schemas.microsoft.com/office/drawing/2014/main" id="{38C6ADD6-0879-D534-65FB-B44C2F6ADBA0}"/>
              </a:ext>
            </a:extLst>
          </p:cNvPr>
          <p:cNvSpPr>
            <a:spLocks noGrp="1"/>
          </p:cNvSpPr>
          <p:nvPr>
            <p:ph type="title"/>
          </p:nvPr>
        </p:nvSpPr>
        <p:spPr/>
        <p:txBody>
          <a:bodyPr>
            <a:normAutofit fontScale="90000"/>
          </a:bodyPr>
          <a:lstStyle/>
          <a:p>
            <a:pPr defTabSz="457189" fontAlgn="base">
              <a:spcAft>
                <a:spcPct val="0"/>
              </a:spcAft>
            </a:pPr>
            <a:r>
              <a:rPr lang="en-GB" sz="6600" dirty="0">
                <a:latin typeface="Garamond"/>
                <a:ea typeface="ＭＳ Ｐゴシック" pitchFamily="-107" charset="-128"/>
              </a:rPr>
              <a:t>Limitations of the Survey</a:t>
            </a:r>
            <a:endParaRPr lang="en-US" sz="6600" dirty="0">
              <a:latin typeface="Garamond"/>
              <a:ea typeface="ＭＳ Ｐゴシック" pitchFamily="-107" charset="-128"/>
            </a:endParaRPr>
          </a:p>
        </p:txBody>
      </p:sp>
      <p:sp>
        <p:nvSpPr>
          <p:cNvPr id="4" name="Slide Number Placeholder 3">
            <a:extLst>
              <a:ext uri="{FF2B5EF4-FFF2-40B4-BE49-F238E27FC236}">
                <a16:creationId xmlns:a16="http://schemas.microsoft.com/office/drawing/2014/main" id="{96175B18-E88C-14C7-2ED2-940BE57C24C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ABBCA-EEB9-4909-AB36-4546095AE3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88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6EE23CB-5FF6-B612-B580-A1190F97E9C9}"/>
              </a:ext>
            </a:extLst>
          </p:cNvPr>
          <p:cNvPicPr>
            <a:picLocks noGrp="1" noChangeAspect="1"/>
          </p:cNvPicPr>
          <p:nvPr>
            <p:ph idx="1"/>
          </p:nvPr>
        </p:nvPicPr>
        <p:blipFill rotWithShape="1">
          <a:blip r:embed="rId3"/>
          <a:stretch/>
        </p:blipFill>
        <p:spPr>
          <a:xfrm>
            <a:off x="4698958" y="1962538"/>
            <a:ext cx="7253519" cy="4076020"/>
          </a:xfrm>
        </p:spPr>
      </p:pic>
      <p:sp>
        <p:nvSpPr>
          <p:cNvPr id="12" name="Title 11">
            <a:extLst>
              <a:ext uri="{FF2B5EF4-FFF2-40B4-BE49-F238E27FC236}">
                <a16:creationId xmlns:a16="http://schemas.microsoft.com/office/drawing/2014/main" id="{E7F29393-8789-80C3-AD7B-C26CB34153FF}"/>
              </a:ext>
            </a:extLst>
          </p:cNvPr>
          <p:cNvSpPr>
            <a:spLocks noGrp="1"/>
          </p:cNvSpPr>
          <p:nvPr>
            <p:ph type="title"/>
          </p:nvPr>
        </p:nvSpPr>
        <p:spPr>
          <a:xfrm>
            <a:off x="0" y="318295"/>
            <a:ext cx="12192000" cy="761999"/>
          </a:xfrm>
        </p:spPr>
        <p:txBody>
          <a:bodyPr>
            <a:noAutofit/>
          </a:bodyPr>
          <a:lstStyle/>
          <a:p>
            <a:pPr algn="ctr" defTabSz="457189" fontAlgn="base">
              <a:spcAft>
                <a:spcPct val="0"/>
              </a:spcAft>
            </a:pPr>
            <a:r>
              <a:rPr lang="en-US" sz="5400" b="0" dirty="0">
                <a:solidFill>
                  <a:schemeClr val="bg1"/>
                </a:solidFill>
                <a:latin typeface="Garamond"/>
                <a:ea typeface="ＭＳ Ｐゴシック" pitchFamily="-107" charset="-128"/>
                <a:cs typeface="Arial" panose="020B0604020202020204" pitchFamily="34" charset="0"/>
              </a:rPr>
              <a:t>VACS Data </a:t>
            </a:r>
            <a:r>
              <a:rPr lang="en-US" sz="5400" dirty="0">
                <a:latin typeface="Garamond"/>
                <a:ea typeface="ＭＳ Ｐゴシック" pitchFamily="-107" charset="-128"/>
              </a:rPr>
              <a:t>P</a:t>
            </a:r>
            <a:r>
              <a:rPr lang="en-US" sz="5400" b="0" dirty="0">
                <a:solidFill>
                  <a:schemeClr val="bg1"/>
                </a:solidFill>
                <a:latin typeface="Garamond"/>
                <a:ea typeface="ＭＳ Ｐゴシック" pitchFamily="-107" charset="-128"/>
                <a:cs typeface="Arial" panose="020B0604020202020204" pitchFamily="34" charset="0"/>
              </a:rPr>
              <a:t>rovide </a:t>
            </a:r>
            <a:r>
              <a:rPr lang="en-US" sz="5400" dirty="0">
                <a:latin typeface="Garamond"/>
                <a:ea typeface="ＭＳ Ｐゴシック" pitchFamily="-107" charset="-128"/>
              </a:rPr>
              <a:t>C</a:t>
            </a:r>
            <a:r>
              <a:rPr lang="en-US" sz="5400" b="0" dirty="0">
                <a:solidFill>
                  <a:schemeClr val="bg1"/>
                </a:solidFill>
                <a:latin typeface="Garamond"/>
                <a:ea typeface="ＭＳ Ｐゴシック" pitchFamily="-107" charset="-128"/>
                <a:cs typeface="Arial" panose="020B0604020202020204" pitchFamily="34" charset="0"/>
              </a:rPr>
              <a:t>ritical </a:t>
            </a:r>
            <a:r>
              <a:rPr lang="en-US" sz="5400" dirty="0">
                <a:latin typeface="Garamond"/>
                <a:ea typeface="ＭＳ Ｐゴシック" pitchFamily="-107" charset="-128"/>
              </a:rPr>
              <a:t>E</a:t>
            </a:r>
            <a:r>
              <a:rPr lang="en-US" sz="5400" b="0" dirty="0">
                <a:solidFill>
                  <a:schemeClr val="bg1"/>
                </a:solidFill>
                <a:latin typeface="Garamond"/>
                <a:ea typeface="ＭＳ Ｐゴシック" pitchFamily="-107" charset="-128"/>
                <a:cs typeface="Arial" panose="020B0604020202020204" pitchFamily="34" charset="0"/>
              </a:rPr>
              <a:t>vidence</a:t>
            </a:r>
          </a:p>
        </p:txBody>
      </p:sp>
      <p:sp>
        <p:nvSpPr>
          <p:cNvPr id="13" name="TextBox 12">
            <a:extLst>
              <a:ext uri="{FF2B5EF4-FFF2-40B4-BE49-F238E27FC236}">
                <a16:creationId xmlns:a16="http://schemas.microsoft.com/office/drawing/2014/main" id="{FF4B3707-A795-2520-2200-95A0C3AEE22F}"/>
              </a:ext>
            </a:extLst>
          </p:cNvPr>
          <p:cNvSpPr txBox="1"/>
          <p:nvPr/>
        </p:nvSpPr>
        <p:spPr>
          <a:xfrm>
            <a:off x="101555" y="1461392"/>
            <a:ext cx="4597403"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75000"/>
                  </a:srgbClr>
                </a:solidFill>
                <a:effectLst/>
                <a:uLnTx/>
                <a:uFillTx/>
                <a:latin typeface="Lato Black" panose="020F0502020204030203" pitchFamily="34" charset="0"/>
                <a:ea typeface="Lato Black" panose="020F0502020204030203" pitchFamily="34" charset="0"/>
                <a:cs typeface="Lato Black" panose="020F0502020204030203" pitchFamily="34" charset="0"/>
              </a:rPr>
              <a:t>The VACS data and </a:t>
            </a:r>
            <a:r>
              <a:rPr kumimoji="0" lang="en-US" sz="3200" b="0" i="0" u="none" strike="noStrike" kern="1200" cap="none" spc="0" normalizeH="0" baseline="0" noProof="0" dirty="0" err="1">
                <a:ln>
                  <a:noFill/>
                </a:ln>
                <a:solidFill>
                  <a:srgbClr val="4472C4">
                    <a:lumMod val="75000"/>
                  </a:srgbClr>
                </a:solidFill>
                <a:effectLst/>
                <a:uLnTx/>
                <a:uFillTx/>
                <a:latin typeface="Lato Black" panose="020F0502020204030203" pitchFamily="34" charset="0"/>
                <a:ea typeface="Lato Black" panose="020F0502020204030203" pitchFamily="34" charset="0"/>
                <a:cs typeface="Lato Black" panose="020F0502020204030203" pitchFamily="34" charset="0"/>
              </a:rPr>
              <a:t>D2A</a:t>
            </a:r>
            <a:r>
              <a:rPr kumimoji="0" lang="en-US" sz="3200" b="0" i="0" u="none" strike="noStrike" kern="1200" cap="none" spc="0" normalizeH="0" baseline="0" noProof="0" dirty="0">
                <a:ln>
                  <a:noFill/>
                </a:ln>
                <a:solidFill>
                  <a:srgbClr val="4472C4">
                    <a:lumMod val="75000"/>
                  </a:srgbClr>
                </a:solidFill>
                <a:effectLst/>
                <a:uLnTx/>
                <a:uFillTx/>
                <a:latin typeface="Lato Black" panose="020F0502020204030203" pitchFamily="34" charset="0"/>
                <a:ea typeface="Lato Black" panose="020F0502020204030203" pitchFamily="34" charset="0"/>
                <a:cs typeface="Lato Black" panose="020F0502020204030203" pitchFamily="34" charset="0"/>
              </a:rPr>
              <a:t> process provide: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lumMod val="75000"/>
                  </a:srgbClr>
                </a:solidFill>
                <a:effectLst/>
                <a:uLnTx/>
                <a:uFillTx/>
                <a:latin typeface="Lato" panose="020F0502020204030203" pitchFamily="34" charset="0"/>
                <a:ea typeface="Lato" panose="020F0502020204030203" pitchFamily="34" charset="0"/>
                <a:cs typeface="Lato" panose="020F0502020204030203" pitchFamily="34" charset="0"/>
              </a:rPr>
              <a:t>EVIDENCE</a:t>
            </a: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that violence against girls and boys is a </a:t>
            </a:r>
            <a:r>
              <a:rPr kumimoji="0" lang="en-US" sz="2000" b="1" i="0" u="none" strike="noStrike" kern="1200" cap="none" spc="0" normalizeH="0" baseline="0" noProof="0" dirty="0">
                <a:ln>
                  <a:noFill/>
                </a:ln>
                <a:solidFill>
                  <a:srgbClr val="5B9BD5"/>
                </a:solidFill>
                <a:effectLst/>
                <a:uLnTx/>
                <a:uFillTx/>
                <a:latin typeface="Lato" panose="020F0502020204030203" pitchFamily="34" charset="0"/>
                <a:ea typeface="Lato" panose="020F0502020204030203" pitchFamily="34" charset="0"/>
                <a:cs typeface="Lato" panose="020F0502020204030203" pitchFamily="34" charset="0"/>
              </a:rPr>
              <a:t>knowable</a:t>
            </a: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and </a:t>
            </a:r>
            <a:r>
              <a:rPr kumimoji="0" lang="en-US" sz="2000" b="1" i="0" u="none" strike="noStrike" kern="1200" cap="none" spc="0" normalizeH="0" baseline="0" noProof="0" dirty="0">
                <a:ln>
                  <a:noFill/>
                </a:ln>
                <a:solidFill>
                  <a:srgbClr val="5B9BD5"/>
                </a:solidFill>
                <a:effectLst/>
                <a:uLnTx/>
                <a:uFillTx/>
                <a:latin typeface="Lato" panose="020F0502020204030203" pitchFamily="34" charset="0"/>
                <a:ea typeface="Lato" panose="020F0502020204030203" pitchFamily="34" charset="0"/>
                <a:cs typeface="Lato" panose="020F0502020204030203" pitchFamily="34" charset="0"/>
              </a:rPr>
              <a:t>solvable</a:t>
            </a: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problem.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the </a:t>
            </a:r>
            <a:r>
              <a:rPr kumimoji="0" lang="en-US" sz="2000" b="1" i="0" u="none" strike="noStrike" kern="1200" cap="none" spc="0" normalizeH="0" baseline="0" noProof="0" dirty="0">
                <a:ln>
                  <a:noFill/>
                </a:ln>
                <a:solidFill>
                  <a:srgbClr val="ED7D31">
                    <a:lumMod val="75000"/>
                  </a:srgbClr>
                </a:solidFill>
                <a:effectLst/>
                <a:uLnTx/>
                <a:uFillTx/>
                <a:latin typeface="Lato" panose="020F0502020204030203" pitchFamily="34" charset="0"/>
                <a:ea typeface="Lato" panose="020F0502020204030203" pitchFamily="34" charset="0"/>
                <a:cs typeface="Lato" panose="020F0502020204030203" pitchFamily="34" charset="0"/>
              </a:rPr>
              <a:t>FOUNDATION</a:t>
            </a: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for </a:t>
            </a:r>
            <a:r>
              <a:rPr kumimoji="0" lang="en-US" sz="2000" b="1" i="0" u="none" strike="noStrike" kern="1200" cap="none" spc="0" normalizeH="0" baseline="0" noProof="0" dirty="0">
                <a:ln>
                  <a:noFill/>
                </a:ln>
                <a:solidFill>
                  <a:srgbClr val="4472C4">
                    <a:lumMod val="75000"/>
                  </a:srgbClr>
                </a:solidFill>
                <a:effectLst/>
                <a:uLnTx/>
                <a:uFillTx/>
                <a:latin typeface="Lato" panose="020F0502020204030203" pitchFamily="34" charset="0"/>
                <a:ea typeface="Lato" panose="020F0502020204030203" pitchFamily="34" charset="0"/>
                <a:cs typeface="Lato" panose="020F0502020204030203" pitchFamily="34" charset="0"/>
              </a:rPr>
              <a:t>developing interventions </a:t>
            </a: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that work and </a:t>
            </a:r>
            <a:r>
              <a:rPr kumimoji="0" lang="en-US" sz="2000" b="1" i="0" u="none" strike="noStrike" kern="1200" cap="none" spc="0" normalizeH="0" baseline="0" noProof="0" dirty="0">
                <a:ln>
                  <a:noFill/>
                </a:ln>
                <a:solidFill>
                  <a:srgbClr val="4472C4">
                    <a:lumMod val="75000"/>
                  </a:srgbClr>
                </a:solidFill>
                <a:effectLst/>
                <a:uLnTx/>
                <a:uFillTx/>
                <a:latin typeface="Lato" panose="020F0502020204030203" pitchFamily="34" charset="0"/>
                <a:ea typeface="Lato" panose="020F0502020204030203" pitchFamily="34" charset="0"/>
                <a:cs typeface="Lato" panose="020F0502020204030203" pitchFamily="34" charset="0"/>
              </a:rPr>
              <a:t>measuring progress</a:t>
            </a:r>
            <a:r>
              <a:rPr kumimoji="0" lang="en-US" sz="20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toward the Sustainable Development Goals (SDGs), specifically Target 5.2 and 16.2.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263386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1"/>
          <p:cNvSpPr txBox="1">
            <a:spLocks noGrp="1"/>
          </p:cNvSpPr>
          <p:nvPr>
            <p:ph type="title"/>
          </p:nvPr>
        </p:nvSpPr>
        <p:spPr>
          <a:xfrm>
            <a:off x="609600" y="262335"/>
            <a:ext cx="11210925" cy="744836"/>
          </a:xfrm>
          <a:prstGeom prst="rect">
            <a:avLst/>
          </a:prstGeom>
        </p:spPr>
        <p:txBody>
          <a:bodyPr vert="horz" lIns="91440" tIns="45720" rIns="91440" bIns="45720" rtlCol="0" anchor="ctr" anchorCtr="1">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189" fontAlgn="base">
              <a:spcAft>
                <a:spcPct val="0"/>
              </a:spcAft>
            </a:pPr>
            <a:r>
              <a:rPr lang="en-US" sz="6600" dirty="0">
                <a:solidFill>
                  <a:schemeClr val="bg1"/>
                </a:solidFill>
                <a:latin typeface="Garamond"/>
                <a:ea typeface="ＭＳ Ｐゴシック" pitchFamily="-107" charset="-128"/>
                <a:cs typeface="Arial" panose="020B0604020202020204" pitchFamily="34" charset="0"/>
              </a:rPr>
              <a:t>Using VACS to Catalyze Action</a:t>
            </a:r>
          </a:p>
        </p:txBody>
      </p:sp>
      <p:pic>
        <p:nvPicPr>
          <p:cNvPr id="2" name="Picture 1" descr="Diagram&#10;&#10;Description automatically generated">
            <a:extLst>
              <a:ext uri="{FF2B5EF4-FFF2-40B4-BE49-F238E27FC236}">
                <a16:creationId xmlns:a16="http://schemas.microsoft.com/office/drawing/2014/main" id="{60A71584-F87C-E5C2-D9BE-950F048C5931}"/>
              </a:ext>
            </a:extLst>
          </p:cNvPr>
          <p:cNvPicPr>
            <a:picLocks noChangeAspect="1"/>
          </p:cNvPicPr>
          <p:nvPr/>
        </p:nvPicPr>
        <p:blipFill>
          <a:blip r:embed="rId4"/>
          <a:stretch>
            <a:fillRect/>
          </a:stretch>
        </p:blipFill>
        <p:spPr>
          <a:xfrm>
            <a:off x="99062" y="1694445"/>
            <a:ext cx="4800600" cy="3776241"/>
          </a:xfrm>
          <a:prstGeom prst="rect">
            <a:avLst/>
          </a:prstGeom>
        </p:spPr>
        <p:style>
          <a:lnRef idx="2">
            <a:schemeClr val="dk1"/>
          </a:lnRef>
          <a:fillRef idx="1">
            <a:schemeClr val="lt1"/>
          </a:fillRef>
          <a:effectRef idx="0">
            <a:schemeClr val="dk1"/>
          </a:effectRef>
          <a:fontRef idx="minor">
            <a:schemeClr val="dk1"/>
          </a:fontRef>
        </p:style>
      </p:pic>
      <p:sp>
        <p:nvSpPr>
          <p:cNvPr id="4" name="Arrow: Right 3">
            <a:extLst>
              <a:ext uri="{FF2B5EF4-FFF2-40B4-BE49-F238E27FC236}">
                <a16:creationId xmlns:a16="http://schemas.microsoft.com/office/drawing/2014/main" id="{205820C3-DF03-C07D-B23F-6E791005748E}"/>
              </a:ext>
            </a:extLst>
          </p:cNvPr>
          <p:cNvSpPr/>
          <p:nvPr/>
        </p:nvSpPr>
        <p:spPr>
          <a:xfrm>
            <a:off x="5029200" y="2552700"/>
            <a:ext cx="1828800" cy="1752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prstClr val="white"/>
                </a:solidFill>
                <a:effectLst/>
                <a:uLnTx/>
                <a:uFillTx/>
                <a:latin typeface="Calibri" panose="020F0502020204030204"/>
                <a:ea typeface="+mn-ea"/>
                <a:cs typeface="+mn-cs"/>
              </a:rPr>
              <a:t>Eswatini Action </a:t>
            </a:r>
          </a:p>
        </p:txBody>
      </p:sp>
      <p:graphicFrame>
        <p:nvGraphicFramePr>
          <p:cNvPr id="3" name="Content Placeholder 4">
            <a:extLst>
              <a:ext uri="{FF2B5EF4-FFF2-40B4-BE49-F238E27FC236}">
                <a16:creationId xmlns:a16="http://schemas.microsoft.com/office/drawing/2014/main" id="{C88B9C73-35B5-AE9C-EC09-7AAD7D0A513F}"/>
              </a:ext>
            </a:extLst>
          </p:cNvPr>
          <p:cNvGraphicFramePr>
            <a:graphicFrameLocks/>
          </p:cNvGraphicFramePr>
          <p:nvPr/>
        </p:nvGraphicFramePr>
        <p:xfrm>
          <a:off x="4267200" y="1524000"/>
          <a:ext cx="8168639" cy="43497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a:extLst>
              <a:ext uri="{FF2B5EF4-FFF2-40B4-BE49-F238E27FC236}">
                <a16:creationId xmlns:a16="http://schemas.microsoft.com/office/drawing/2014/main" id="{E01BBF97-3587-AE9D-9DA5-ADA5E0CA3843}"/>
              </a:ext>
            </a:extLst>
          </p:cNvPr>
          <p:cNvPicPr>
            <a:picLocks noChangeAspect="1"/>
          </p:cNvPicPr>
          <p:nvPr/>
        </p:nvPicPr>
        <p:blipFill>
          <a:blip r:embed="rId10"/>
          <a:stretch>
            <a:fillRect/>
          </a:stretch>
        </p:blipFill>
        <p:spPr>
          <a:xfrm>
            <a:off x="10419811" y="2989561"/>
            <a:ext cx="1697892" cy="2006600"/>
          </a:xfrm>
          <a:prstGeom prst="rect">
            <a:avLst/>
          </a:prstGeom>
        </p:spPr>
      </p:pic>
      <p:pic>
        <p:nvPicPr>
          <p:cNvPr id="7" name="Picture 6">
            <a:extLst>
              <a:ext uri="{FF2B5EF4-FFF2-40B4-BE49-F238E27FC236}">
                <a16:creationId xmlns:a16="http://schemas.microsoft.com/office/drawing/2014/main" id="{A28E9F80-811F-138B-FEFE-027D324FB47A}"/>
              </a:ext>
            </a:extLst>
          </p:cNvPr>
          <p:cNvPicPr>
            <a:picLocks noChangeAspect="1"/>
          </p:cNvPicPr>
          <p:nvPr/>
        </p:nvPicPr>
        <p:blipFill>
          <a:blip r:embed="rId11"/>
          <a:stretch>
            <a:fillRect/>
          </a:stretch>
        </p:blipFill>
        <p:spPr>
          <a:xfrm>
            <a:off x="9982201" y="2057400"/>
            <a:ext cx="533400" cy="3564929"/>
          </a:xfrm>
          <a:prstGeom prst="rect">
            <a:avLst/>
          </a:prstGeom>
        </p:spPr>
      </p:pic>
    </p:spTree>
    <p:extLst>
      <p:ext uri="{BB962C8B-B14F-4D97-AF65-F5344CB8AC3E}">
        <p14:creationId xmlns:p14="http://schemas.microsoft.com/office/powerpoint/2010/main" val="437657573"/>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DDB88CC-F5AB-44E3-9CAE-84453945BDFF}"/>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6795905D-9E8F-432B-A794-5F0F07B11E3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97EA746-36BF-4F94-81AE-F5241B4DC45F}"/>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C3A5642-7310-4274-9FB4-DE14E54A77A4}"/>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6094E2F-6568-4164-81EC-8CC1639E4DC6}"/>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772B62B-8213-405E-AA42-7465E03FEEEC}"/>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endParaRPr lang="en-US"/>
            </a:p>
          </p:txBody>
        </p:sp>
      </p:grpSp>
      <p:sp>
        <p:nvSpPr>
          <p:cNvPr id="10" name="Title 2">
            <a:extLst>
              <a:ext uri="{FF2B5EF4-FFF2-40B4-BE49-F238E27FC236}">
                <a16:creationId xmlns:a16="http://schemas.microsoft.com/office/drawing/2014/main" id="{E4F6294E-2AC1-4D9B-A9B7-FFA167971553}"/>
              </a:ext>
            </a:extLst>
          </p:cNvPr>
          <p:cNvSpPr txBox="1">
            <a:spLocks/>
          </p:cNvSpPr>
          <p:nvPr/>
        </p:nvSpPr>
        <p:spPr>
          <a:xfrm>
            <a:off x="4060025" y="3283018"/>
            <a:ext cx="3569499" cy="1591490"/>
          </a:xfrm>
          <a:prstGeom prst="rect">
            <a:avLst/>
          </a:prstGeom>
        </p:spPr>
        <p:txBody>
          <a:bodyPr vert="horz" lIns="91440" tIns="45720" rIns="91440" bIns="45720" rtlCol="0" anchor="t">
            <a:no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fontAlgn="base"/>
            <a:r>
              <a:rPr lang="en-US" sz="2000" b="1" i="0" u="none" strike="noStrike" dirty="0">
                <a:solidFill>
                  <a:schemeClr val="bg1"/>
                </a:solidFill>
                <a:effectLst/>
                <a:latin typeface="Noah Reg"/>
              </a:rPr>
              <a:t>Harriet Nuwagaba-Biribonwoha,</a:t>
            </a:r>
          </a:p>
          <a:p>
            <a:pPr fontAlgn="base"/>
            <a:r>
              <a:rPr lang="en-US" sz="2000" b="1" i="0" dirty="0">
                <a:solidFill>
                  <a:schemeClr val="bg1"/>
                </a:solidFill>
                <a:effectLst/>
                <a:latin typeface="Noah W05 Regular"/>
              </a:rPr>
              <a:t>Research Director, </a:t>
            </a:r>
          </a:p>
          <a:p>
            <a:pPr fontAlgn="base"/>
            <a:r>
              <a:rPr lang="en-US" sz="2000" b="1" i="0" dirty="0">
                <a:solidFill>
                  <a:schemeClr val="bg1"/>
                </a:solidFill>
                <a:effectLst/>
                <a:latin typeface="Noah W05 Regular"/>
              </a:rPr>
              <a:t>ICAP in Eswatini</a:t>
            </a:r>
            <a:endParaRPr lang="en-US" sz="2000" b="0" i="0" dirty="0">
              <a:solidFill>
                <a:schemeClr val="bg1"/>
              </a:solidFill>
              <a:effectLst/>
              <a:latin typeface="Noah W05 Regular"/>
            </a:endParaRPr>
          </a:p>
        </p:txBody>
      </p:sp>
      <p:pic>
        <p:nvPicPr>
          <p:cNvPr id="11" name="Picture Placeholder 6">
            <a:extLst>
              <a:ext uri="{FF2B5EF4-FFF2-40B4-BE49-F238E27FC236}">
                <a16:creationId xmlns:a16="http://schemas.microsoft.com/office/drawing/2014/main" id="{2F0DA287-0B22-46A5-AEF8-6491DA9C80F1}"/>
              </a:ext>
            </a:extLst>
          </p:cNvPr>
          <p:cNvPicPr>
            <a:picLocks noChangeAspect="1"/>
          </p:cNvPicPr>
          <p:nvPr/>
        </p:nvPicPr>
        <p:blipFill>
          <a:blip r:embed="rId3">
            <a:extLst>
              <a:ext uri="{28A0092B-C50C-407E-A947-70E740481C1C}">
                <a14:useLocalDpi xmlns:a14="http://schemas.microsoft.com/office/drawing/2010/main" val="0"/>
              </a:ext>
            </a:extLst>
          </a:blip>
          <a:srcRect t="17029" b="17029"/>
          <a:stretch/>
        </p:blipFill>
        <p:spPr>
          <a:xfrm>
            <a:off x="4611809" y="900752"/>
            <a:ext cx="2166520" cy="2151477"/>
          </a:xfrm>
          <a:prstGeom prst="flowChartConnector">
            <a:avLst/>
          </a:prstGeom>
          <a:effectLst>
            <a:innerShdw blurRad="114300" dist="25400">
              <a:prstClr val="black"/>
            </a:innerShdw>
          </a:effectLst>
        </p:spPr>
      </p:pic>
      <p:pic>
        <p:nvPicPr>
          <p:cNvPr id="3" name="Picture Placeholder 6">
            <a:extLst>
              <a:ext uri="{FF2B5EF4-FFF2-40B4-BE49-F238E27FC236}">
                <a16:creationId xmlns:a16="http://schemas.microsoft.com/office/drawing/2014/main" id="{8A0DEBD4-41E4-C532-36EA-646092F75488}"/>
              </a:ext>
            </a:extLst>
          </p:cNvPr>
          <p:cNvPicPr>
            <a:picLocks noChangeAspect="1"/>
          </p:cNvPicPr>
          <p:nvPr/>
        </p:nvPicPr>
        <p:blipFill>
          <a:blip r:embed="rId4">
            <a:extLst>
              <a:ext uri="{28A0092B-C50C-407E-A947-70E740481C1C}">
                <a14:useLocalDpi xmlns:a14="http://schemas.microsoft.com/office/drawing/2010/main" val="0"/>
              </a:ext>
            </a:extLst>
          </a:blip>
          <a:srcRect t="12008" b="12008"/>
          <a:stretch/>
        </p:blipFill>
        <p:spPr>
          <a:xfrm>
            <a:off x="8392691" y="852637"/>
            <a:ext cx="2142801" cy="2127923"/>
          </a:xfrm>
          <a:prstGeom prst="flowChartConnector">
            <a:avLst/>
          </a:prstGeom>
          <a:effectLst>
            <a:innerShdw dist="25400">
              <a:prstClr val="black"/>
            </a:innerShdw>
          </a:effectLst>
        </p:spPr>
      </p:pic>
      <p:sp>
        <p:nvSpPr>
          <p:cNvPr id="5" name="Title 2">
            <a:extLst>
              <a:ext uri="{FF2B5EF4-FFF2-40B4-BE49-F238E27FC236}">
                <a16:creationId xmlns:a16="http://schemas.microsoft.com/office/drawing/2014/main" id="{AC1E537C-0AC5-8437-A0D8-D4ACC5A6A37A}"/>
              </a:ext>
            </a:extLst>
          </p:cNvPr>
          <p:cNvSpPr txBox="1">
            <a:spLocks/>
          </p:cNvSpPr>
          <p:nvPr/>
        </p:nvSpPr>
        <p:spPr>
          <a:xfrm>
            <a:off x="8131976" y="3211349"/>
            <a:ext cx="2672197" cy="1591490"/>
          </a:xfrm>
          <a:prstGeom prst="rect">
            <a:avLst/>
          </a:prstGeom>
        </p:spPr>
        <p:txBody>
          <a:bodyPr vert="horz" lIns="91440" tIns="45720" rIns="91440" bIns="45720" rtlCol="0" anchor="t">
            <a:no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fontAlgn="base"/>
            <a:r>
              <a:rPr lang="en-US" sz="2000" b="1" i="0" u="none" strike="noStrike" dirty="0">
                <a:solidFill>
                  <a:schemeClr val="bg1"/>
                </a:solidFill>
                <a:effectLst/>
                <a:latin typeface="Noah Reg"/>
              </a:rPr>
              <a:t>Michelle Li,</a:t>
            </a:r>
          </a:p>
          <a:p>
            <a:pPr fontAlgn="base"/>
            <a:r>
              <a:rPr lang="en-US" sz="2000" b="1" i="0" dirty="0">
                <a:solidFill>
                  <a:schemeClr val="bg1"/>
                </a:solidFill>
                <a:effectLst/>
                <a:latin typeface="Noah W05 Regular"/>
              </a:rPr>
              <a:t>Epidemiologist and Strategic Information Branch Chief, </a:t>
            </a:r>
          </a:p>
          <a:p>
            <a:pPr fontAlgn="base"/>
            <a:r>
              <a:rPr lang="en-US" sz="2000" b="1" i="0" dirty="0">
                <a:solidFill>
                  <a:schemeClr val="bg1"/>
                </a:solidFill>
                <a:effectLst/>
                <a:latin typeface="Noah W05 Regular"/>
              </a:rPr>
              <a:t>CDC in Eswatini</a:t>
            </a:r>
            <a:endParaRPr lang="en-US" sz="2000" b="0" i="0" dirty="0">
              <a:solidFill>
                <a:schemeClr val="bg1"/>
              </a:solidFill>
              <a:effectLst/>
              <a:latin typeface="Noah W05 Regular"/>
            </a:endParaRPr>
          </a:p>
        </p:txBody>
      </p:sp>
      <p:pic>
        <p:nvPicPr>
          <p:cNvPr id="6" name="Picture Placeholder 6">
            <a:extLst>
              <a:ext uri="{FF2B5EF4-FFF2-40B4-BE49-F238E27FC236}">
                <a16:creationId xmlns:a16="http://schemas.microsoft.com/office/drawing/2014/main" id="{C39534D9-6C83-0AE5-46E2-3E66D17E877E}"/>
              </a:ext>
            </a:extLst>
          </p:cNvPr>
          <p:cNvPicPr>
            <a:picLocks noChangeAspect="1"/>
          </p:cNvPicPr>
          <p:nvPr/>
        </p:nvPicPr>
        <p:blipFill>
          <a:blip r:embed="rId5">
            <a:extLst>
              <a:ext uri="{28A0092B-C50C-407E-A947-70E740481C1C}">
                <a14:useLocalDpi xmlns:a14="http://schemas.microsoft.com/office/drawing/2010/main" val="0"/>
              </a:ext>
            </a:extLst>
          </a:blip>
          <a:srcRect t="11745" b="11745"/>
          <a:stretch/>
        </p:blipFill>
        <p:spPr>
          <a:xfrm>
            <a:off x="975035" y="911700"/>
            <a:ext cx="2142801" cy="2127923"/>
          </a:xfrm>
          <a:prstGeom prst="flowChartConnector">
            <a:avLst/>
          </a:prstGeom>
          <a:effectLst>
            <a:innerShdw dist="25400">
              <a:prstClr val="black"/>
            </a:innerShdw>
          </a:effectLst>
        </p:spPr>
      </p:pic>
      <p:sp>
        <p:nvSpPr>
          <p:cNvPr id="7" name="Title 2">
            <a:extLst>
              <a:ext uri="{FF2B5EF4-FFF2-40B4-BE49-F238E27FC236}">
                <a16:creationId xmlns:a16="http://schemas.microsoft.com/office/drawing/2014/main" id="{6334DFC2-2EF7-8DE2-85C4-95FB922F275A}"/>
              </a:ext>
            </a:extLst>
          </p:cNvPr>
          <p:cNvSpPr txBox="1">
            <a:spLocks/>
          </p:cNvSpPr>
          <p:nvPr/>
        </p:nvSpPr>
        <p:spPr>
          <a:xfrm>
            <a:off x="864054" y="3283018"/>
            <a:ext cx="2528845" cy="1187868"/>
          </a:xfrm>
          <a:prstGeom prst="rect">
            <a:avLst/>
          </a:prstGeom>
        </p:spPr>
        <p:txBody>
          <a:bodyPr vert="horz" lIns="91440" tIns="45720" rIns="91440" bIns="45720" rtlCol="0" anchor="t">
            <a:no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fontAlgn="base"/>
            <a:r>
              <a:rPr lang="en-US" sz="2000" b="1" i="0" u="none" strike="noStrike" dirty="0">
                <a:solidFill>
                  <a:schemeClr val="bg1"/>
                </a:solidFill>
                <a:effectLst/>
                <a:latin typeface="Noah Reg"/>
              </a:rPr>
              <a:t>Mpho </a:t>
            </a:r>
            <a:r>
              <a:rPr lang="en-US" sz="2000" b="1" i="0" u="none" strike="noStrike" dirty="0" err="1">
                <a:solidFill>
                  <a:schemeClr val="bg1"/>
                </a:solidFill>
                <a:effectLst/>
                <a:latin typeface="Noah Reg"/>
              </a:rPr>
              <a:t>Maziya</a:t>
            </a:r>
            <a:r>
              <a:rPr lang="en-US" sz="2000" b="1" i="0" u="none" strike="noStrike" dirty="0">
                <a:solidFill>
                  <a:schemeClr val="bg1"/>
                </a:solidFill>
                <a:effectLst/>
                <a:latin typeface="Noah Reg"/>
              </a:rPr>
              <a:t>,</a:t>
            </a:r>
          </a:p>
          <a:p>
            <a:pPr fontAlgn="base"/>
            <a:r>
              <a:rPr lang="en-US" sz="2000" b="1" i="0" dirty="0">
                <a:solidFill>
                  <a:schemeClr val="bg1"/>
                </a:solidFill>
                <a:effectLst/>
                <a:latin typeface="Noah W05 Regular"/>
              </a:rPr>
              <a:t>Social Welfare Officer, Deputy Prime Minister’s Office in Eswatini</a:t>
            </a:r>
            <a:endParaRPr lang="en-US" sz="2000" b="0" i="0" dirty="0">
              <a:solidFill>
                <a:schemeClr val="bg1"/>
              </a:solidFill>
              <a:effectLst/>
              <a:latin typeface="Noah W05 Regular"/>
            </a:endParaRPr>
          </a:p>
        </p:txBody>
      </p:sp>
    </p:spTree>
    <p:extLst>
      <p:ext uri="{BB962C8B-B14F-4D97-AF65-F5344CB8AC3E}">
        <p14:creationId xmlns:p14="http://schemas.microsoft.com/office/powerpoint/2010/main" val="328392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C9B805-6FB6-8D8C-077D-35272A82BCFE}"/>
              </a:ext>
            </a:extLst>
          </p:cNvPr>
          <p:cNvSpPr>
            <a:spLocks noGrp="1"/>
          </p:cNvSpPr>
          <p:nvPr>
            <p:ph type="title"/>
          </p:nvPr>
        </p:nvSpPr>
        <p:spPr>
          <a:xfrm>
            <a:off x="76200" y="228601"/>
            <a:ext cx="12115800" cy="830997"/>
          </a:xfrm>
        </p:spPr>
        <p:txBody>
          <a:bodyPr/>
          <a:lstStyle/>
          <a:p>
            <a:pPr algn="ctr"/>
            <a:r>
              <a:rPr lang="en-GB" sz="4400" dirty="0"/>
              <a:t>   </a:t>
            </a:r>
            <a:r>
              <a:rPr lang="en-GB" sz="5400" kern="1200" dirty="0">
                <a:ea typeface="ＭＳ Ｐゴシック" pitchFamily="-107" charset="-128"/>
                <a:cs typeface="Arial" panose="020B0604020202020204" pitchFamily="34" charset="0"/>
              </a:rPr>
              <a:t>Eswatini VACS Data to Action Workshop </a:t>
            </a:r>
            <a:endParaRPr lang="en-US" sz="6600" kern="1200" dirty="0">
              <a:ea typeface="ＭＳ Ｐゴシック" pitchFamily="-107" charset="-128"/>
              <a:cs typeface="Arial" panose="020B0604020202020204" pitchFamily="34" charset="0"/>
            </a:endParaRPr>
          </a:p>
        </p:txBody>
      </p:sp>
      <p:pic>
        <p:nvPicPr>
          <p:cNvPr id="3" name="Content Placeholder 2">
            <a:extLst>
              <a:ext uri="{FF2B5EF4-FFF2-40B4-BE49-F238E27FC236}">
                <a16:creationId xmlns:a16="http://schemas.microsoft.com/office/drawing/2014/main" id="{3EF76CAF-C324-B023-C82A-D502B0C1E599}"/>
              </a:ext>
            </a:extLst>
          </p:cNvPr>
          <p:cNvPicPr>
            <a:picLocks noGrp="1" noChangeAspect="1"/>
          </p:cNvPicPr>
          <p:nvPr>
            <p:ph sz="half" idx="2"/>
          </p:nvPr>
        </p:nvPicPr>
        <p:blipFill>
          <a:blip r:embed="rId2"/>
          <a:stretch>
            <a:fillRect/>
          </a:stretch>
        </p:blipFill>
        <p:spPr>
          <a:xfrm>
            <a:off x="40848" y="1142999"/>
            <a:ext cx="5521752" cy="5538437"/>
          </a:xfrm>
          <a:prstGeom prst="rect">
            <a:avLst/>
          </a:prstGeom>
        </p:spPr>
      </p:pic>
      <p:graphicFrame>
        <p:nvGraphicFramePr>
          <p:cNvPr id="2" name="Diagram 1">
            <a:extLst>
              <a:ext uri="{FF2B5EF4-FFF2-40B4-BE49-F238E27FC236}">
                <a16:creationId xmlns:a16="http://schemas.microsoft.com/office/drawing/2014/main" id="{6157C346-B46D-848E-175B-88D0C43D66F7}"/>
              </a:ext>
            </a:extLst>
          </p:cNvPr>
          <p:cNvGraphicFramePr/>
          <p:nvPr/>
        </p:nvGraphicFramePr>
        <p:xfrm>
          <a:off x="5943600" y="1243363"/>
          <a:ext cx="6070600" cy="5538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8595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25266"/>
            <a:ext cx="12192001" cy="1021732"/>
          </a:xfrm>
          <a:solidFill>
            <a:schemeClr val="accent1">
              <a:lumMod val="50000"/>
            </a:schemeClr>
          </a:solidFill>
          <a:ln>
            <a:noFill/>
          </a:ln>
        </p:spPr>
        <p:txBody>
          <a:bodyPr vert="horz" wrap="square" lIns="91440" tIns="45720" rIns="91440" bIns="45720" numCol="1" anchor="ctr" anchorCtr="0" compatLnSpc="1">
            <a:prstTxWarp prst="textNoShape">
              <a:avLst/>
            </a:prstTxWarp>
            <a:noAutofit/>
          </a:bodyPr>
          <a:lstStyle/>
          <a:p>
            <a:pPr algn="ctr" defTabSz="457189" rtl="0" fontAlgn="base">
              <a:lnSpc>
                <a:spcPct val="90000"/>
              </a:lnSpc>
              <a:spcBef>
                <a:spcPct val="0"/>
              </a:spcBef>
              <a:spcAft>
                <a:spcPct val="0"/>
              </a:spcAft>
            </a:pPr>
            <a:r>
              <a:rPr lang="en-US" sz="4000" kern="1200" dirty="0">
                <a:ea typeface="ＭＳ Ｐゴシック" pitchFamily="-107" charset="-128"/>
                <a:cs typeface="Arial" panose="020B0604020202020204" pitchFamily="34" charset="0"/>
              </a:rPr>
              <a:t>VACS Local Data Dissemination and Data Use  Activities</a:t>
            </a:r>
          </a:p>
        </p:txBody>
      </p:sp>
      <p:sp>
        <p:nvSpPr>
          <p:cNvPr id="8" name="Content Placeholder 7">
            <a:extLst>
              <a:ext uri="{FF2B5EF4-FFF2-40B4-BE49-F238E27FC236}">
                <a16:creationId xmlns:a16="http://schemas.microsoft.com/office/drawing/2014/main" id="{CD0A7E59-1B74-2339-A5D3-5C3B192EB87C}"/>
              </a:ext>
            </a:extLst>
          </p:cNvPr>
          <p:cNvSpPr>
            <a:spLocks noGrp="1"/>
          </p:cNvSpPr>
          <p:nvPr>
            <p:ph sz="half" idx="2"/>
          </p:nvPr>
        </p:nvSpPr>
        <p:spPr>
          <a:xfrm>
            <a:off x="60271" y="4832033"/>
            <a:ext cx="4259082" cy="1909666"/>
          </a:xfrm>
        </p:spPr>
        <p:txBody>
          <a:bodyPr/>
          <a:lstStyle/>
          <a:p>
            <a:pPr marL="342891" marR="0" lvl="0" indent="-342891" algn="l" defTabSz="457189"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chemeClr val="tx2">
                    <a:lumMod val="60000"/>
                    <a:lumOff val="40000"/>
                  </a:schemeClr>
                </a:solidFill>
                <a:effectLst/>
                <a:uLnTx/>
                <a:uFillTx/>
                <a:latin typeface="Calibri"/>
                <a:ea typeface="ＭＳ Ｐゴシック" pitchFamily="-107" charset="-128"/>
                <a:cs typeface="+mn-cs"/>
              </a:rPr>
              <a:t>VACS Priority Indicator </a:t>
            </a:r>
            <a:r>
              <a:rPr lang="en-GB" sz="1800" b="1">
                <a:solidFill>
                  <a:schemeClr val="tx2">
                    <a:lumMod val="60000"/>
                    <a:lumOff val="40000"/>
                  </a:schemeClr>
                </a:solidFill>
                <a:latin typeface="Calibri"/>
                <a:cs typeface="+mn-cs"/>
              </a:rPr>
              <a:t>Re</a:t>
            </a:r>
            <a:r>
              <a:rPr kumimoji="0" lang="en-GB" sz="1800" b="1" i="0" u="none" strike="noStrike" kern="1200" cap="none" spc="0" normalizeH="0" baseline="0" noProof="0">
                <a:ln>
                  <a:noFill/>
                </a:ln>
                <a:solidFill>
                  <a:schemeClr val="tx2">
                    <a:lumMod val="60000"/>
                    <a:lumOff val="40000"/>
                  </a:schemeClr>
                </a:solidFill>
                <a:effectLst/>
                <a:uLnTx/>
                <a:uFillTx/>
                <a:latin typeface="Calibri"/>
                <a:ea typeface="ＭＳ Ｐゴシック" pitchFamily="-107" charset="-128"/>
                <a:cs typeface="+mn-cs"/>
              </a:rPr>
              <a:t>port </a:t>
            </a:r>
            <a:r>
              <a:rPr kumimoji="0" lang="en-GB" sz="1800" b="0" i="0" u="none" strike="noStrike" kern="1200" cap="none" spc="0" normalizeH="0" baseline="0" noProof="0">
                <a:ln>
                  <a:noFill/>
                </a:ln>
                <a:solidFill>
                  <a:prstClr val="black"/>
                </a:solidFill>
                <a:effectLst/>
                <a:uLnTx/>
                <a:uFillTx/>
                <a:latin typeface="Calibri"/>
                <a:ea typeface="ＭＳ Ｐゴシック" pitchFamily="-107" charset="-128"/>
                <a:cs typeface="+mn-cs"/>
              </a:rPr>
              <a:t>released and di</a:t>
            </a:r>
            <a:r>
              <a:rPr lang="en-GB" sz="1800" err="1">
                <a:solidFill>
                  <a:prstClr val="black"/>
                </a:solidFill>
                <a:latin typeface="Calibri"/>
                <a:cs typeface="+mn-cs"/>
              </a:rPr>
              <a:t>scussed</a:t>
            </a:r>
            <a:r>
              <a:rPr lang="en-GB" sz="1800">
                <a:solidFill>
                  <a:prstClr val="black"/>
                </a:solidFill>
                <a:latin typeface="Calibri"/>
                <a:cs typeface="+mn-cs"/>
              </a:rPr>
              <a:t> with stakeholders during the </a:t>
            </a:r>
            <a:r>
              <a:rPr lang="en-GB" sz="1800" b="1">
                <a:solidFill>
                  <a:schemeClr val="tx2">
                    <a:lumMod val="60000"/>
                    <a:lumOff val="40000"/>
                  </a:schemeClr>
                </a:solidFill>
                <a:latin typeface="Calibri"/>
                <a:cs typeface="+mn-cs"/>
              </a:rPr>
              <a:t>16 days of activism </a:t>
            </a:r>
            <a:r>
              <a:rPr kumimoji="0" lang="en-GB" sz="1800" b="1" i="0" u="none" strike="noStrike" kern="1200" cap="none" spc="0" normalizeH="0" baseline="0" noProof="0">
                <a:ln>
                  <a:noFill/>
                </a:ln>
                <a:solidFill>
                  <a:schemeClr val="tx2">
                    <a:lumMod val="60000"/>
                    <a:lumOff val="40000"/>
                  </a:schemeClr>
                </a:solidFill>
                <a:effectLst/>
                <a:uLnTx/>
                <a:uFillTx/>
                <a:latin typeface="Calibri"/>
                <a:ea typeface="ＭＳ Ｐゴシック" pitchFamily="-107" charset="-128"/>
                <a:cs typeface="+mn-cs"/>
              </a:rPr>
              <a:t>against GBV between Nov-Dec 2022</a:t>
            </a:r>
          </a:p>
          <a:p>
            <a:pPr marL="342891" marR="0" lvl="0" indent="-342891" algn="l" defTabSz="457189" rtl="0" eaLnBrk="1" fontAlgn="base" latinLnBrk="0" hangingPunct="1">
              <a:lnSpc>
                <a:spcPct val="90000"/>
              </a:lnSpc>
              <a:spcBef>
                <a:spcPct val="20000"/>
              </a:spcBef>
              <a:spcAft>
                <a:spcPct val="0"/>
              </a:spcAft>
              <a:buClrTx/>
              <a:buSzTx/>
              <a:buFont typeface="Arial" panose="020B0604020202020204" pitchFamily="34" charset="0"/>
              <a:buChar char="•"/>
              <a:tabLst/>
              <a:defRPr/>
            </a:pPr>
            <a:r>
              <a:rPr lang="en-GB" sz="1800">
                <a:solidFill>
                  <a:prstClr val="black"/>
                </a:solidFill>
                <a:latin typeface="Calibri"/>
                <a:cs typeface="+mn-cs"/>
              </a:rPr>
              <a:t>D</a:t>
            </a:r>
            <a:r>
              <a:rPr kumimoji="0" lang="en-GB" sz="1800" b="0" i="0" u="none" strike="noStrike" kern="1200" cap="none" spc="0" normalizeH="0" baseline="0" noProof="0" err="1">
                <a:ln>
                  <a:noFill/>
                </a:ln>
                <a:solidFill>
                  <a:prstClr val="black"/>
                </a:solidFill>
                <a:effectLst/>
                <a:uLnTx/>
                <a:uFillTx/>
                <a:latin typeface="Calibri"/>
                <a:ea typeface="ＭＳ Ｐゴシック" pitchFamily="-107" charset="-128"/>
                <a:cs typeface="+mn-cs"/>
              </a:rPr>
              <a:t>isseminated</a:t>
            </a:r>
            <a:r>
              <a:rPr kumimoji="0" lang="en-GB" sz="1800" b="0" i="0" u="none" strike="noStrike" kern="1200" cap="none" spc="0" normalizeH="0" baseline="0" noProof="0">
                <a:ln>
                  <a:noFill/>
                </a:ln>
                <a:solidFill>
                  <a:prstClr val="black"/>
                </a:solidFill>
                <a:effectLst/>
                <a:uLnTx/>
                <a:uFillTx/>
                <a:latin typeface="Calibri"/>
                <a:ea typeface="ＭＳ Ｐゴシック" pitchFamily="-107" charset="-128"/>
                <a:cs typeface="+mn-cs"/>
              </a:rPr>
              <a:t> results to high school headteachers in all 4 regions </a:t>
            </a:r>
          </a:p>
        </p:txBody>
      </p:sp>
      <p:sp>
        <p:nvSpPr>
          <p:cNvPr id="10" name="Content Placeholder 9">
            <a:extLst>
              <a:ext uri="{FF2B5EF4-FFF2-40B4-BE49-F238E27FC236}">
                <a16:creationId xmlns:a16="http://schemas.microsoft.com/office/drawing/2014/main" id="{4C0C6C0D-E77A-1882-DD48-9483DB451EA8}"/>
              </a:ext>
            </a:extLst>
          </p:cNvPr>
          <p:cNvSpPr>
            <a:spLocks noGrp="1"/>
          </p:cNvSpPr>
          <p:nvPr>
            <p:ph sz="half" idx="3"/>
          </p:nvPr>
        </p:nvSpPr>
        <p:spPr>
          <a:xfrm>
            <a:off x="4250562" y="4832187"/>
            <a:ext cx="4344522" cy="2000547"/>
          </a:xfrm>
        </p:spPr>
        <p:txBody>
          <a:bodyPr/>
          <a:lstStyle/>
          <a:p>
            <a:pPr marL="342891" marR="0" lvl="0" indent="-342891" algn="l" defTabSz="457189"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VACS full report writing workshop, 21-24 March, 2023</a:t>
            </a:r>
          </a:p>
          <a:p>
            <a:pPr marL="342891" marR="0" lvl="0" indent="-342891" algn="l" defTabSz="457189"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Release of </a:t>
            </a:r>
            <a:r>
              <a:rPr kumimoji="0" lang="en-GB" sz="1800" b="1" i="0" u="none" strike="noStrike" kern="1200" cap="none" spc="0" normalizeH="0" baseline="0" noProof="0">
                <a:ln>
                  <a:noFill/>
                </a:ln>
                <a:solidFill>
                  <a:schemeClr val="tx2">
                    <a:lumMod val="60000"/>
                    <a:lumOff val="40000"/>
                  </a:schemeClr>
                </a:solidFill>
                <a:effectLst/>
                <a:uLnTx/>
                <a:uFillTx/>
                <a:latin typeface="Calibri"/>
                <a:ea typeface="+mn-ea"/>
                <a:cs typeface="+mn-cs"/>
              </a:rPr>
              <a:t>VACS 2022 Results Tables </a:t>
            </a:r>
            <a:r>
              <a:rPr kumimoji="0" lang="en-GB" sz="1800" b="0" i="0" u="none" strike="noStrike" kern="1200" cap="none" spc="0" normalizeH="0" baseline="0" noProof="0">
                <a:ln>
                  <a:noFill/>
                </a:ln>
                <a:solidFill>
                  <a:prstClr val="black"/>
                </a:solidFill>
                <a:effectLst/>
                <a:uLnTx/>
                <a:uFillTx/>
                <a:latin typeface="Calibri"/>
                <a:ea typeface="+mn-ea"/>
                <a:cs typeface="+mn-cs"/>
              </a:rPr>
              <a:t>for use in national program planning  conducted in July 2023</a:t>
            </a:r>
          </a:p>
          <a:p>
            <a:pPr marL="342891" marR="0" lvl="0" indent="-342891" algn="l" defTabSz="457189"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Multisectoral review of preliminary VACS data during the </a:t>
            </a:r>
            <a:r>
              <a:rPr kumimoji="0" lang="en-GB" sz="1800" b="1" i="0" u="none" strike="noStrike" kern="1200" cap="none" spc="0" normalizeH="0" baseline="0" noProof="0">
                <a:ln>
                  <a:noFill/>
                </a:ln>
                <a:solidFill>
                  <a:schemeClr val="tx2">
                    <a:lumMod val="60000"/>
                    <a:lumOff val="40000"/>
                  </a:schemeClr>
                </a:solidFill>
                <a:effectLst/>
                <a:uLnTx/>
                <a:uFillTx/>
                <a:latin typeface="Calibri"/>
                <a:ea typeface="+mn-ea"/>
                <a:cs typeface="+mn-cs"/>
              </a:rPr>
              <a:t>Data to Action </a:t>
            </a:r>
            <a:r>
              <a:rPr kumimoji="0" lang="en-GB" sz="1800" b="0" i="0" u="none" strike="noStrike" kern="1200" cap="none" spc="0" normalizeH="0" baseline="0" noProof="0">
                <a:ln>
                  <a:noFill/>
                </a:ln>
                <a:solidFill>
                  <a:prstClr val="black"/>
                </a:solidFill>
                <a:effectLst/>
                <a:uLnTx/>
                <a:uFillTx/>
                <a:latin typeface="Calibri"/>
                <a:ea typeface="+mn-ea"/>
                <a:cs typeface="+mn-cs"/>
              </a:rPr>
              <a:t>workshop</a:t>
            </a:r>
          </a:p>
          <a:p>
            <a:endParaRPr lang="en-US"/>
          </a:p>
        </p:txBody>
      </p:sp>
      <p:sp>
        <p:nvSpPr>
          <p:cNvPr id="3" name="Slide Number Placeholder 2" hidden="1"/>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8517F13-D66F-48DE-A1EA-03575FB96D0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rPr>
              <a:pPr marL="0" marR="0" lvl="0" indent="0" algn="r" defTabSz="914400" rtl="0" eaLnBrk="1" fontAlgn="auto" latinLnBrk="0" hangingPunct="1">
                <a:lnSpc>
                  <a:spcPct val="100000"/>
                </a:lnSpc>
                <a:spcBef>
                  <a:spcPts val="0"/>
                </a:spcBef>
                <a:spcAft>
                  <a:spcPts val="60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endParaRPr>
          </a:p>
        </p:txBody>
      </p:sp>
      <p:sp>
        <p:nvSpPr>
          <p:cNvPr id="15" name="Slide Number Placeholder 6" hidden="1">
            <a:extLst>
              <a:ext uri="{FF2B5EF4-FFF2-40B4-BE49-F238E27FC236}">
                <a16:creationId xmlns:a16="http://schemas.microsoft.com/office/drawing/2014/main" id="{B1794E80-C399-B68A-F1B3-6321305BD4AF}"/>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8517F13-D66F-48DE-A1EA-03575FB96D0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rPr>
              <a:pPr marL="0" marR="0" lvl="0" indent="0" algn="r" defTabSz="914400" rtl="0" eaLnBrk="1" fontAlgn="auto" latinLnBrk="0" hangingPunct="1">
                <a:lnSpc>
                  <a:spcPct val="100000"/>
                </a:lnSpc>
                <a:spcBef>
                  <a:spcPts val="0"/>
                </a:spcBef>
                <a:spcAft>
                  <a:spcPts val="60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endParaRPr>
          </a:p>
        </p:txBody>
      </p:sp>
      <p:pic>
        <p:nvPicPr>
          <p:cNvPr id="2" name="Picture 1">
            <a:extLst>
              <a:ext uri="{FF2B5EF4-FFF2-40B4-BE49-F238E27FC236}">
                <a16:creationId xmlns:a16="http://schemas.microsoft.com/office/drawing/2014/main" id="{210185C1-AC5A-D3A2-B64F-8A4311DCE37F}"/>
              </a:ext>
            </a:extLst>
          </p:cNvPr>
          <p:cNvPicPr>
            <a:picLocks noChangeAspect="1"/>
          </p:cNvPicPr>
          <p:nvPr/>
        </p:nvPicPr>
        <p:blipFill rotWithShape="1">
          <a:blip r:embed="rId3"/>
          <a:srcRect l="20062" t="34252" r="4270" b="13551"/>
          <a:stretch/>
        </p:blipFill>
        <p:spPr>
          <a:xfrm>
            <a:off x="2743200" y="989403"/>
            <a:ext cx="6634295" cy="3685617"/>
          </a:xfrm>
          <a:prstGeom prst="rect">
            <a:avLst/>
          </a:prstGeom>
        </p:spPr>
      </p:pic>
      <p:pic>
        <p:nvPicPr>
          <p:cNvPr id="9" name="Picture 8">
            <a:extLst>
              <a:ext uri="{FF2B5EF4-FFF2-40B4-BE49-F238E27FC236}">
                <a16:creationId xmlns:a16="http://schemas.microsoft.com/office/drawing/2014/main" id="{2FFDE702-A594-41F6-F022-B5E15D836CD9}"/>
              </a:ext>
            </a:extLst>
          </p:cNvPr>
          <p:cNvPicPr>
            <a:picLocks noChangeAspect="1"/>
          </p:cNvPicPr>
          <p:nvPr/>
        </p:nvPicPr>
        <p:blipFill>
          <a:blip r:embed="rId4"/>
          <a:stretch>
            <a:fillRect/>
          </a:stretch>
        </p:blipFill>
        <p:spPr>
          <a:xfrm>
            <a:off x="-1" y="989403"/>
            <a:ext cx="2743201" cy="3685617"/>
          </a:xfrm>
          <a:prstGeom prst="rect">
            <a:avLst/>
          </a:prstGeom>
        </p:spPr>
      </p:pic>
      <p:sp>
        <p:nvSpPr>
          <p:cNvPr id="14" name="Content Placeholder 9">
            <a:extLst>
              <a:ext uri="{FF2B5EF4-FFF2-40B4-BE49-F238E27FC236}">
                <a16:creationId xmlns:a16="http://schemas.microsoft.com/office/drawing/2014/main" id="{C9944D70-4D8F-7884-BA9F-705DC682B322}"/>
              </a:ext>
            </a:extLst>
          </p:cNvPr>
          <p:cNvSpPr txBox="1">
            <a:spLocks/>
          </p:cNvSpPr>
          <p:nvPr/>
        </p:nvSpPr>
        <p:spPr>
          <a:xfrm>
            <a:off x="8494128" y="4832033"/>
            <a:ext cx="3618449" cy="1855893"/>
          </a:xfrm>
          <a:prstGeom prst="rect">
            <a:avLst/>
          </a:prstGeom>
        </p:spPr>
        <p:txBody>
          <a:bodyPr wrap="square" lIns="0" tIns="0" rIns="0" bIns="0">
            <a:spAutoFit/>
          </a:bodyPr>
          <a:lstStyle>
            <a:lvl1pPr marL="0">
              <a:defRPr sz="2800" b="0" i="0">
                <a:solidFill>
                  <a:srgbClr val="1F487C"/>
                </a:solidFill>
                <a:latin typeface="Garamond"/>
                <a:ea typeface="+mn-ea"/>
                <a:cs typeface="Garamon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891" marR="0" lvl="0" indent="-342891" algn="l" defTabSz="457189"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Presented VACS in local media platforms such as Kusile breakfast show and </a:t>
            </a:r>
            <a:r>
              <a:rPr kumimoji="0" lang="en-GB" sz="1800" b="0" i="0" u="none" strike="noStrike" kern="1200" cap="none" spc="0" normalizeH="0" baseline="0" noProof="0" err="1">
                <a:ln>
                  <a:noFill/>
                </a:ln>
                <a:solidFill>
                  <a:prstClr val="black"/>
                </a:solidFill>
                <a:effectLst/>
                <a:uLnTx/>
                <a:uFillTx/>
                <a:latin typeface="Calibri"/>
                <a:ea typeface="+mn-ea"/>
                <a:cs typeface="+mn-cs"/>
              </a:rPr>
              <a:t>Tenhlalakahle</a:t>
            </a:r>
            <a:r>
              <a:rPr kumimoji="0" lang="en-GB" sz="1800" b="0" i="0" u="none" strike="noStrike" kern="1200" cap="none" spc="0" normalizeH="0" baseline="0" noProof="0">
                <a:ln>
                  <a:noFill/>
                </a:ln>
                <a:solidFill>
                  <a:prstClr val="black"/>
                </a:solidFill>
                <a:effectLst/>
                <a:uLnTx/>
                <a:uFillTx/>
                <a:latin typeface="Calibri"/>
                <a:ea typeface="+mn-ea"/>
                <a:cs typeface="+mn-cs"/>
              </a:rPr>
              <a:t> Eswatini Live Radio Program</a:t>
            </a:r>
          </a:p>
          <a:p>
            <a:pPr marL="342891" marR="0" lvl="0" indent="-342891" algn="l" defTabSz="457189"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VACS </a:t>
            </a:r>
            <a:r>
              <a:rPr kumimoji="0" lang="en-GB" sz="1800" b="1" i="0" u="none" strike="noStrike" kern="1200" cap="none" spc="0" normalizeH="0" baseline="0" noProof="0">
                <a:ln>
                  <a:noFill/>
                </a:ln>
                <a:solidFill>
                  <a:srgbClr val="1F497D">
                    <a:lumMod val="60000"/>
                    <a:lumOff val="40000"/>
                  </a:srgbClr>
                </a:solidFill>
                <a:effectLst/>
                <a:uLnTx/>
                <a:uFillTx/>
                <a:latin typeface="Calibri"/>
                <a:ea typeface="+mn-ea"/>
                <a:cs typeface="+mn-cs"/>
              </a:rPr>
              <a:t>full report disseminated </a:t>
            </a:r>
            <a:r>
              <a:rPr kumimoji="0" lang="en-GB" sz="1800" b="0" i="0" u="none" strike="noStrike" kern="1200" cap="none" spc="0" normalizeH="0" baseline="0" noProof="0">
                <a:ln>
                  <a:noFill/>
                </a:ln>
                <a:solidFill>
                  <a:prstClr val="black"/>
                </a:solidFill>
                <a:effectLst/>
                <a:uLnTx/>
                <a:uFillTx/>
                <a:latin typeface="Calibri"/>
                <a:ea typeface="+mn-ea"/>
                <a:cs typeface="+mn-cs"/>
              </a:rPr>
              <a:t>Sep 2023</a:t>
            </a:r>
          </a:p>
          <a:p>
            <a:pPr marL="342891" marR="0" lvl="0" indent="-342891" algn="l" defTabSz="457189"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3798D639-9BB4-ABFA-A5FF-E4ED1526C222}"/>
              </a:ext>
            </a:extLst>
          </p:cNvPr>
          <p:cNvPicPr>
            <a:picLocks noChangeAspect="1"/>
          </p:cNvPicPr>
          <p:nvPr/>
        </p:nvPicPr>
        <p:blipFill>
          <a:blip r:embed="rId5"/>
          <a:stretch>
            <a:fillRect/>
          </a:stretch>
        </p:blipFill>
        <p:spPr>
          <a:xfrm>
            <a:off x="9377495" y="989403"/>
            <a:ext cx="2814504" cy="3697821"/>
          </a:xfrm>
          <a:prstGeom prst="rect">
            <a:avLst/>
          </a:prstGeom>
        </p:spPr>
      </p:pic>
    </p:spTree>
    <p:extLst>
      <p:ext uri="{BB962C8B-B14F-4D97-AF65-F5344CB8AC3E}">
        <p14:creationId xmlns:p14="http://schemas.microsoft.com/office/powerpoint/2010/main" val="4008019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8162F-5A22-7F5B-C8C0-7507C90E95D4}"/>
              </a:ext>
            </a:extLst>
          </p:cNvPr>
          <p:cNvSpPr>
            <a:spLocks noGrp="1"/>
          </p:cNvSpPr>
          <p:nvPr>
            <p:ph type="title"/>
          </p:nvPr>
        </p:nvSpPr>
        <p:spPr>
          <a:xfrm>
            <a:off x="762000" y="152401"/>
            <a:ext cx="11125200" cy="914400"/>
          </a:xfrm>
        </p:spPr>
        <p:txBody>
          <a:bodyPr/>
          <a:lstStyle/>
          <a:p>
            <a:pPr algn="ctr" defTabSz="457189" rtl="0" fontAlgn="base">
              <a:lnSpc>
                <a:spcPct val="90000"/>
              </a:lnSpc>
              <a:spcBef>
                <a:spcPct val="0"/>
              </a:spcBef>
              <a:spcAft>
                <a:spcPct val="0"/>
              </a:spcAft>
            </a:pPr>
            <a:r>
              <a:rPr lang="en-US" sz="6600" kern="1200" dirty="0">
                <a:ea typeface="ＭＳ Ｐゴシック" pitchFamily="-107" charset="-128"/>
                <a:cs typeface="Arial" panose="020B0604020202020204" pitchFamily="34" charset="0"/>
              </a:rPr>
              <a:t>Conclusion </a:t>
            </a:r>
          </a:p>
        </p:txBody>
      </p:sp>
      <p:sp>
        <p:nvSpPr>
          <p:cNvPr id="6" name="Content Placeholder 5">
            <a:extLst>
              <a:ext uri="{FF2B5EF4-FFF2-40B4-BE49-F238E27FC236}">
                <a16:creationId xmlns:a16="http://schemas.microsoft.com/office/drawing/2014/main" id="{633484C2-04DF-7A47-2E1C-97CB70F5087E}"/>
              </a:ext>
            </a:extLst>
          </p:cNvPr>
          <p:cNvSpPr>
            <a:spLocks noGrp="1"/>
          </p:cNvSpPr>
          <p:nvPr>
            <p:ph sz="half" idx="2"/>
          </p:nvPr>
        </p:nvSpPr>
        <p:spPr>
          <a:xfrm>
            <a:off x="876300" y="1828800"/>
            <a:ext cx="10439400" cy="2954655"/>
          </a:xfrm>
        </p:spPr>
        <p:txBody>
          <a:bodyPr/>
          <a:lstStyle/>
          <a:p>
            <a:r>
              <a:rPr lang="en-GB" sz="4800" i="1"/>
              <a:t>“Safety and Security don’t just happen, they are the result of collective consensus and public investment. We owe our children the most vulnerable citizens in our society, a life free of violence and fear.”</a:t>
            </a:r>
            <a:endParaRPr lang="en-US" sz="4800" i="1"/>
          </a:p>
        </p:txBody>
      </p:sp>
      <p:sp>
        <p:nvSpPr>
          <p:cNvPr id="2" name="TextBox 1">
            <a:extLst>
              <a:ext uri="{FF2B5EF4-FFF2-40B4-BE49-F238E27FC236}">
                <a16:creationId xmlns:a16="http://schemas.microsoft.com/office/drawing/2014/main" id="{575CC8C5-1212-A5A3-50A4-9041708221F4}"/>
              </a:ext>
            </a:extLst>
          </p:cNvPr>
          <p:cNvSpPr txBox="1"/>
          <p:nvPr/>
        </p:nvSpPr>
        <p:spPr>
          <a:xfrm>
            <a:off x="9982200" y="6400800"/>
            <a:ext cx="2057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4D5156"/>
                </a:solidFill>
                <a:effectLst/>
                <a:uLnTx/>
                <a:uFillTx/>
                <a:latin typeface="arial" panose="020B0604020202020204" pitchFamily="34" charset="0"/>
                <a:ea typeface="+mn-ea"/>
                <a:cs typeface="+mn-cs"/>
              </a:rPr>
              <a:t>Nelson Mandela</a:t>
            </a:r>
            <a:endParaRPr kumimoji="0" lang="en-US" sz="1800" b="1" i="1"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032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338AA-049B-4388-8D64-62D66F8688D7}"/>
              </a:ext>
            </a:extLst>
          </p:cNvPr>
          <p:cNvSpPr>
            <a:spLocks noGrp="1"/>
          </p:cNvSpPr>
          <p:nvPr>
            <p:ph type="title"/>
          </p:nvPr>
        </p:nvSpPr>
        <p:spPr>
          <a:xfrm>
            <a:off x="-9395" y="74645"/>
            <a:ext cx="12192000" cy="1143000"/>
          </a:xfrm>
        </p:spPr>
        <p:txBody>
          <a:bodyPr vert="horz" wrap="square" lIns="91440" tIns="45720" rIns="91440" bIns="45720" numCol="1" anchor="ctr" anchorCtr="0" compatLnSpc="1">
            <a:prstTxWarp prst="textNoShape">
              <a:avLst/>
            </a:prstTxWarp>
            <a:normAutofit/>
          </a:bodyPr>
          <a:lstStyle/>
          <a:p>
            <a:pPr>
              <a:lnSpc>
                <a:spcPct val="90000"/>
              </a:lnSpc>
            </a:pPr>
            <a:r>
              <a:rPr lang="en-US" sz="6600" dirty="0">
                <a:cs typeface="Arial" panose="020B0604020202020204" pitchFamily="34" charset="0"/>
              </a:rPr>
              <a:t>Acknowledgements </a:t>
            </a:r>
          </a:p>
        </p:txBody>
      </p:sp>
      <p:sp>
        <p:nvSpPr>
          <p:cNvPr id="2" name="Content Placeholder 6">
            <a:extLst>
              <a:ext uri="{FF2B5EF4-FFF2-40B4-BE49-F238E27FC236}">
                <a16:creationId xmlns:a16="http://schemas.microsoft.com/office/drawing/2014/main" id="{1B796396-1172-05F9-8DF4-7A63F89495CF}"/>
              </a:ext>
            </a:extLst>
          </p:cNvPr>
          <p:cNvSpPr txBox="1">
            <a:spLocks/>
          </p:cNvSpPr>
          <p:nvPr/>
        </p:nvSpPr>
        <p:spPr bwMode="auto">
          <a:xfrm>
            <a:off x="344249" y="5638800"/>
            <a:ext cx="11442958" cy="838201"/>
          </a:xfrm>
          <a:prstGeom prst="rect">
            <a:avLst/>
          </a:prstGeom>
          <a:solidFill>
            <a:schemeClr val="accent6">
              <a:lumMod val="40000"/>
              <a:lumOff val="60000"/>
            </a:schemeClr>
          </a:solid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342891" indent="-342891" algn="l" defTabSz="457189"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1pPr>
            <a:lvl2pPr marL="742932" indent="-285744" algn="l" defTabSz="457189" rtl="0" eaLnBrk="1" fontAlgn="base" hangingPunct="1">
              <a:spcBef>
                <a:spcPct val="20000"/>
              </a:spcBef>
              <a:spcAft>
                <a:spcPct val="0"/>
              </a:spcAft>
              <a:buFont typeface="Arial" charset="0"/>
              <a:buChar char="–"/>
              <a:defRPr sz="2800" kern="1200">
                <a:solidFill>
                  <a:srgbClr val="1F497D"/>
                </a:solidFill>
                <a:latin typeface="Garamond"/>
                <a:ea typeface="ＭＳ Ｐゴシック" pitchFamily="-107" charset="-128"/>
                <a:cs typeface="Garamond"/>
              </a:defRPr>
            </a:lvl2pPr>
            <a:lvl3pPr marL="1142971" indent="-228594" algn="l" defTabSz="457189" rtl="0" eaLnBrk="1" fontAlgn="base" hangingPunct="1">
              <a:spcBef>
                <a:spcPct val="20000"/>
              </a:spcBef>
              <a:spcAft>
                <a:spcPct val="0"/>
              </a:spcAft>
              <a:buFont typeface="Arial" charset="0"/>
              <a:buChar char="•"/>
              <a:defRPr sz="2400" kern="1200">
                <a:solidFill>
                  <a:srgbClr val="1F497D"/>
                </a:solidFill>
                <a:latin typeface="Garamond"/>
                <a:ea typeface="ＭＳ Ｐゴシック" pitchFamily="-107" charset="-128"/>
                <a:cs typeface="Garamond"/>
              </a:defRPr>
            </a:lvl3pPr>
            <a:lvl4pPr marL="1600160"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4pPr>
            <a:lvl5pPr marL="2057349"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1" fontAlgn="base" latinLnBrk="0" hangingPunct="1">
              <a:lnSpc>
                <a:spcPct val="100000"/>
              </a:lnSpc>
              <a:spcBef>
                <a:spcPct val="20000"/>
              </a:spcBef>
              <a:spcAft>
                <a:spcPct val="0"/>
              </a:spcAft>
              <a:buClrTx/>
              <a:buSzTx/>
              <a:buFont typeface="Arial" charset="0"/>
              <a:buNone/>
              <a:tabLst/>
              <a:defRPr/>
            </a:pPr>
            <a:r>
              <a:rPr kumimoji="0" lang="en-US" sz="2000" b="1" i="0" u="none" strike="noStrike" kern="1200" cap="none" spc="0" normalizeH="0" baseline="0" noProof="0">
                <a:ln>
                  <a:noFill/>
                </a:ln>
                <a:solidFill>
                  <a:srgbClr val="1F497D"/>
                </a:solidFill>
                <a:effectLst/>
                <a:uLnTx/>
                <a:uFillTx/>
                <a:latin typeface="Calibri"/>
                <a:ea typeface="ＭＳ Ｐゴシック"/>
              </a:rPr>
              <a:t>Participants, Baylor Eswatini, Field Teams, Admin Team, Collaborators</a:t>
            </a:r>
          </a:p>
          <a:p>
            <a:pPr marL="0" marR="0" lvl="0" indent="0" algn="ctr" defTabSz="457189" rtl="0" eaLnBrk="1" fontAlgn="base" latinLnBrk="0" hangingPunct="1">
              <a:lnSpc>
                <a:spcPct val="100000"/>
              </a:lnSpc>
              <a:spcBef>
                <a:spcPct val="20000"/>
              </a:spcBef>
              <a:spcAft>
                <a:spcPct val="0"/>
              </a:spcAft>
              <a:buClrTx/>
              <a:buSzTx/>
              <a:buFont typeface="Arial" charset="0"/>
              <a:buNone/>
              <a:tabLst/>
              <a:defRPr/>
            </a:pPr>
            <a:r>
              <a:rPr kumimoji="0" lang="en-US" sz="2000" b="1" i="0" u="none" strike="noStrike" kern="1200" cap="none" spc="0" normalizeH="0" baseline="0" noProof="0" err="1">
                <a:ln>
                  <a:noFill/>
                </a:ln>
                <a:solidFill>
                  <a:srgbClr val="C00000"/>
                </a:solidFill>
                <a:effectLst/>
                <a:uLnTx/>
                <a:uFillTx/>
                <a:latin typeface="Calibri"/>
                <a:ea typeface="ＭＳ Ｐゴシック"/>
              </a:rPr>
              <a:t>Siphiwe</a:t>
            </a:r>
            <a:r>
              <a:rPr kumimoji="0" lang="en-US" sz="2000" b="1" i="0" u="none" strike="noStrike" kern="1200" cap="none" spc="0" normalizeH="0" baseline="0" noProof="0">
                <a:ln>
                  <a:noFill/>
                </a:ln>
                <a:solidFill>
                  <a:srgbClr val="C00000"/>
                </a:solidFill>
                <a:effectLst/>
                <a:uLnTx/>
                <a:uFillTx/>
                <a:latin typeface="Calibri"/>
                <a:ea typeface="ＭＳ Ｐゴシック"/>
              </a:rPr>
              <a:t> Shongwe, Study Manager </a:t>
            </a:r>
            <a:endParaRPr kumimoji="0" lang="en-US" sz="2000" b="1" i="0" u="none" strike="noStrike" kern="1200" cap="none" spc="0" normalizeH="0" baseline="0" noProof="0">
              <a:ln>
                <a:noFill/>
              </a:ln>
              <a:solidFill>
                <a:srgbClr val="C00000"/>
              </a:solidFill>
              <a:effectLst/>
              <a:uLnTx/>
              <a:uFillTx/>
              <a:latin typeface="Calibri"/>
              <a:ea typeface="ＭＳ Ｐゴシック" pitchFamily="-107" charset="-128"/>
            </a:endParaRPr>
          </a:p>
        </p:txBody>
      </p:sp>
      <p:graphicFrame>
        <p:nvGraphicFramePr>
          <p:cNvPr id="4" name="Content Placeholder 3">
            <a:extLst>
              <a:ext uri="{FF2B5EF4-FFF2-40B4-BE49-F238E27FC236}">
                <a16:creationId xmlns:a16="http://schemas.microsoft.com/office/drawing/2014/main" id="{1AA3C881-7B78-4C8E-8D17-C0C265BB152D}"/>
              </a:ext>
            </a:extLst>
          </p:cNvPr>
          <p:cNvGraphicFramePr>
            <a:graphicFrameLocks noGrp="1"/>
          </p:cNvGraphicFramePr>
          <p:nvPr>
            <p:ph sz="half" idx="1"/>
          </p:nvPr>
        </p:nvGraphicFramePr>
        <p:xfrm>
          <a:off x="404792" y="1121228"/>
          <a:ext cx="11442959" cy="4615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close-up of a person&#10;&#10;Description automatically generated">
            <a:extLst>
              <a:ext uri="{FF2B5EF4-FFF2-40B4-BE49-F238E27FC236}">
                <a16:creationId xmlns:a16="http://schemas.microsoft.com/office/drawing/2014/main" id="{560A96EA-B70F-C714-B970-D04E0BF63A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8965" y="3131112"/>
            <a:ext cx="1655322" cy="2169284"/>
          </a:xfrm>
          <a:prstGeom prst="rect">
            <a:avLst/>
          </a:prstGeom>
        </p:spPr>
      </p:pic>
    </p:spTree>
    <p:extLst>
      <p:ext uri="{BB962C8B-B14F-4D97-AF65-F5344CB8AC3E}">
        <p14:creationId xmlns:p14="http://schemas.microsoft.com/office/powerpoint/2010/main" val="224917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7531" y="2121540"/>
            <a:ext cx="12192000" cy="1371600"/>
          </a:xfrm>
          <a:custGeom>
            <a:avLst/>
            <a:gdLst/>
            <a:ahLst/>
            <a:cxnLst/>
            <a:rect l="l" t="t" r="r" b="b"/>
            <a:pathLst>
              <a:path w="12192000" h="1810385">
                <a:moveTo>
                  <a:pt x="0" y="1810003"/>
                </a:moveTo>
                <a:lnTo>
                  <a:pt x="12192000" y="1810003"/>
                </a:lnTo>
                <a:lnTo>
                  <a:pt x="12192000" y="0"/>
                </a:lnTo>
                <a:lnTo>
                  <a:pt x="0" y="0"/>
                </a:lnTo>
                <a:lnTo>
                  <a:pt x="0" y="1810003"/>
                </a:lnTo>
                <a:close/>
              </a:path>
            </a:pathLst>
          </a:custGeom>
          <a:solidFill>
            <a:srgbClr val="1637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object 3"/>
          <p:cNvSpPr txBox="1">
            <a:spLocks noGrp="1"/>
          </p:cNvSpPr>
          <p:nvPr>
            <p:ph type="title"/>
          </p:nvPr>
        </p:nvSpPr>
        <p:spPr>
          <a:xfrm>
            <a:off x="762000" y="2339327"/>
            <a:ext cx="10058400" cy="936025"/>
          </a:xfrm>
          <a:prstGeom prst="rect">
            <a:avLst/>
          </a:prstGeom>
        </p:spPr>
        <p:txBody>
          <a:bodyPr vert="horz" wrap="square" lIns="0" tIns="12700" rIns="0" bIns="0" rtlCol="0" anchor="ctr">
            <a:spAutoFit/>
          </a:bodyPr>
          <a:lstStyle/>
          <a:p>
            <a:pPr marL="27305" algn="ctr" defTabSz="457189" rtl="0" fontAlgn="base">
              <a:lnSpc>
                <a:spcPct val="90000"/>
              </a:lnSpc>
              <a:spcBef>
                <a:spcPct val="0"/>
              </a:spcBef>
              <a:spcAft>
                <a:spcPct val="0"/>
              </a:spcAft>
            </a:pPr>
            <a:r>
              <a:rPr lang="en-US" sz="6600" kern="1200">
                <a:ea typeface="ＭＳ Ｐゴシック" pitchFamily="-107" charset="-128"/>
                <a:cs typeface="Arial" panose="020B0604020202020204" pitchFamily="34" charset="0"/>
              </a:rPr>
              <a:t>Siyabonga (Thank you!)</a:t>
            </a:r>
          </a:p>
        </p:txBody>
      </p:sp>
      <p:sp>
        <p:nvSpPr>
          <p:cNvPr id="6" name="object 6"/>
          <p:cNvSpPr txBox="1"/>
          <p:nvPr/>
        </p:nvSpPr>
        <p:spPr>
          <a:xfrm>
            <a:off x="152400" y="4093762"/>
            <a:ext cx="11887200" cy="1058623"/>
          </a:xfrm>
          <a:prstGeom prst="rect">
            <a:avLst/>
          </a:prstGeom>
        </p:spPr>
        <p:txBody>
          <a:bodyPr vert="horz" wrap="square" lIns="0" tIns="12065" rIns="0" bIns="0" rtlCol="0">
            <a:spAutoFit/>
          </a:bodyPr>
          <a:lstStyle/>
          <a:p>
            <a:pPr marL="0" marR="0" lvl="0" indent="0" algn="ctr" defTabSz="914400" rtl="0" eaLnBrk="1" fontAlgn="auto" latinLnBrk="0" hangingPunct="1">
              <a:lnSpc>
                <a:spcPct val="100000"/>
              </a:lnSpc>
              <a:spcBef>
                <a:spcPts val="95"/>
              </a:spcBef>
              <a:spcAft>
                <a:spcPts val="0"/>
              </a:spcAft>
              <a:buClrTx/>
              <a:buSzTx/>
              <a:buFontTx/>
              <a:buNone/>
              <a:tabLst/>
              <a:defRPr/>
            </a:pPr>
            <a:r>
              <a:rPr kumimoji="0" sz="2200" b="0" i="0" u="none" strike="noStrike" kern="1200" cap="none" spc="-5" normalizeH="0" baseline="0" noProof="0">
                <a:ln>
                  <a:noFill/>
                </a:ln>
                <a:solidFill>
                  <a:srgbClr val="1F477B"/>
                </a:solidFill>
                <a:effectLst/>
                <a:uLnTx/>
                <a:uFillTx/>
                <a:latin typeface="Calibri"/>
                <a:ea typeface="+mn-ea"/>
                <a:cs typeface="Garamond"/>
              </a:rPr>
              <a:t>Strengthening </a:t>
            </a:r>
            <a:r>
              <a:rPr kumimoji="0" sz="2200" b="0" i="0" u="none" strike="noStrike" kern="1200" cap="none" spc="-20" normalizeH="0" baseline="0" noProof="0">
                <a:ln>
                  <a:noFill/>
                </a:ln>
                <a:solidFill>
                  <a:srgbClr val="1F477B"/>
                </a:solidFill>
                <a:effectLst/>
                <a:uLnTx/>
                <a:uFillTx/>
                <a:latin typeface="Calibri"/>
                <a:ea typeface="+mn-ea"/>
                <a:cs typeface="Garamond"/>
              </a:rPr>
              <a:t>National </a:t>
            </a:r>
            <a:r>
              <a:rPr kumimoji="0" sz="2200" b="0" i="0" u="none" strike="noStrike" kern="1200" cap="none" spc="-10" normalizeH="0" baseline="0" noProof="0">
                <a:ln>
                  <a:noFill/>
                </a:ln>
                <a:solidFill>
                  <a:srgbClr val="1F477B"/>
                </a:solidFill>
                <a:effectLst/>
                <a:uLnTx/>
                <a:uFillTx/>
                <a:latin typeface="Calibri"/>
                <a:ea typeface="+mn-ea"/>
                <a:cs typeface="Garamond"/>
              </a:rPr>
              <a:t>Epidemiologic </a:t>
            </a:r>
            <a:r>
              <a:rPr kumimoji="0" sz="2200" b="0" i="0" u="none" strike="noStrike" kern="1200" cap="none" spc="-15" normalizeH="0" baseline="0" noProof="0">
                <a:ln>
                  <a:noFill/>
                </a:ln>
                <a:solidFill>
                  <a:srgbClr val="1F477B"/>
                </a:solidFill>
                <a:effectLst/>
                <a:uLnTx/>
                <a:uFillTx/>
                <a:latin typeface="Calibri"/>
                <a:ea typeface="+mn-ea"/>
                <a:cs typeface="Garamond"/>
              </a:rPr>
              <a:t>and </a:t>
            </a:r>
            <a:r>
              <a:rPr kumimoji="0" sz="2200" b="0" i="0" u="none" strike="noStrike" kern="1200" cap="none" spc="-40" normalizeH="0" baseline="0" noProof="0">
                <a:ln>
                  <a:noFill/>
                </a:ln>
                <a:solidFill>
                  <a:srgbClr val="1F477B"/>
                </a:solidFill>
                <a:effectLst/>
                <a:uLnTx/>
                <a:uFillTx/>
                <a:latin typeface="Calibri"/>
                <a:ea typeface="+mn-ea"/>
                <a:cs typeface="Garamond"/>
              </a:rPr>
              <a:t>Research </a:t>
            </a:r>
            <a:r>
              <a:rPr kumimoji="0" sz="2200" b="0" i="0" u="none" strike="noStrike" kern="1200" cap="none" spc="-20" normalizeH="0" baseline="0" noProof="0">
                <a:ln>
                  <a:noFill/>
                </a:ln>
                <a:solidFill>
                  <a:srgbClr val="1F477B"/>
                </a:solidFill>
                <a:effectLst/>
                <a:uLnTx/>
                <a:uFillTx/>
                <a:latin typeface="Calibri"/>
                <a:ea typeface="+mn-ea"/>
                <a:cs typeface="Garamond"/>
              </a:rPr>
              <a:t>Capacity </a:t>
            </a:r>
            <a:r>
              <a:rPr kumimoji="0" sz="2200" b="0" i="0" u="none" strike="noStrike" kern="1200" cap="none" spc="-5" normalizeH="0" baseline="0" noProof="0">
                <a:ln>
                  <a:noFill/>
                </a:ln>
                <a:solidFill>
                  <a:srgbClr val="1F477B"/>
                </a:solidFill>
                <a:effectLst/>
                <a:uLnTx/>
                <a:uFillTx/>
                <a:latin typeface="Calibri"/>
                <a:ea typeface="+mn-ea"/>
                <a:cs typeface="Garamond"/>
              </a:rPr>
              <a:t>to </a:t>
            </a:r>
            <a:r>
              <a:rPr kumimoji="0" sz="2200" b="0" i="0" u="none" strike="noStrike" kern="1200" cap="none" spc="-65" normalizeH="0" baseline="0" noProof="0">
                <a:ln>
                  <a:noFill/>
                </a:ln>
                <a:solidFill>
                  <a:srgbClr val="1F477B"/>
                </a:solidFill>
                <a:effectLst/>
                <a:uLnTx/>
                <a:uFillTx/>
                <a:latin typeface="Calibri"/>
                <a:ea typeface="+mn-ea"/>
                <a:cs typeface="Garamond"/>
              </a:rPr>
              <a:t>Track </a:t>
            </a:r>
            <a:r>
              <a:rPr kumimoji="0" sz="2200" b="0" i="0" u="none" strike="noStrike" kern="1200" cap="none" spc="-5" normalizeH="0" baseline="0" noProof="0">
                <a:ln>
                  <a:noFill/>
                </a:ln>
                <a:solidFill>
                  <a:srgbClr val="1F477B"/>
                </a:solidFill>
                <a:effectLst/>
                <a:uLnTx/>
                <a:uFillTx/>
                <a:latin typeface="Calibri"/>
                <a:ea typeface="+mn-ea"/>
                <a:cs typeface="Garamond"/>
              </a:rPr>
              <a:t>the HIV/TB </a:t>
            </a:r>
            <a:r>
              <a:rPr kumimoji="0" sz="2200" b="0" i="0" u="none" strike="noStrike" kern="1200" cap="none" spc="-10" normalizeH="0" baseline="0" noProof="0">
                <a:ln>
                  <a:noFill/>
                </a:ln>
                <a:solidFill>
                  <a:srgbClr val="1F477B"/>
                </a:solidFill>
                <a:effectLst/>
                <a:uLnTx/>
                <a:uFillTx/>
                <a:latin typeface="Calibri"/>
                <a:ea typeface="+mn-ea"/>
                <a:cs typeface="Garamond"/>
              </a:rPr>
              <a:t>Epidemic </a:t>
            </a:r>
            <a:r>
              <a:rPr kumimoji="0" sz="2200" b="0" i="0" u="none" strike="noStrike" kern="1200" cap="none" spc="-20" normalizeH="0" baseline="0" noProof="0">
                <a:ln>
                  <a:noFill/>
                </a:ln>
                <a:solidFill>
                  <a:srgbClr val="1F477B"/>
                </a:solidFill>
                <a:effectLst/>
                <a:uLnTx/>
                <a:uFillTx/>
                <a:latin typeface="Calibri"/>
                <a:ea typeface="+mn-ea"/>
                <a:cs typeface="Garamond"/>
              </a:rPr>
              <a:t>and</a:t>
            </a:r>
            <a:r>
              <a:rPr kumimoji="0" sz="2200" b="0" i="0" u="none" strike="noStrike" kern="1200" cap="none" spc="175" normalizeH="0" baseline="0" noProof="0">
                <a:ln>
                  <a:noFill/>
                </a:ln>
                <a:solidFill>
                  <a:srgbClr val="1F477B"/>
                </a:solidFill>
                <a:effectLst/>
                <a:uLnTx/>
                <a:uFillTx/>
                <a:latin typeface="Calibri"/>
                <a:ea typeface="+mn-ea"/>
                <a:cs typeface="Garamond"/>
              </a:rPr>
              <a:t> </a:t>
            </a:r>
            <a:r>
              <a:rPr kumimoji="0" sz="2200" b="0" i="0" u="none" strike="noStrike" kern="1200" cap="none" spc="-25" normalizeH="0" baseline="0" noProof="0">
                <a:ln>
                  <a:noFill/>
                </a:ln>
                <a:solidFill>
                  <a:srgbClr val="1F477B"/>
                </a:solidFill>
                <a:effectLst/>
                <a:uLnTx/>
                <a:uFillTx/>
                <a:latin typeface="Calibri"/>
                <a:ea typeface="+mn-ea"/>
                <a:cs typeface="Garamond"/>
              </a:rPr>
              <a:t>Improve</a:t>
            </a:r>
            <a:endParaRPr kumimoji="0" sz="2200" b="0" i="0" u="none" strike="noStrike" kern="1200" cap="none" spc="0" normalizeH="0" baseline="0" noProof="0">
              <a:ln>
                <a:noFill/>
              </a:ln>
              <a:solidFill>
                <a:prstClr val="black"/>
              </a:solidFill>
              <a:effectLst/>
              <a:uLnTx/>
              <a:uFillTx/>
              <a:latin typeface="Calibri"/>
              <a:ea typeface="+mn-ea"/>
              <a:cs typeface="Garamond"/>
            </a:endParaRPr>
          </a:p>
          <a:p>
            <a:pPr marL="51435" marR="0" lvl="0" indent="0" algn="ctr" defTabSz="914400" rtl="0" eaLnBrk="1" fontAlgn="auto" latinLnBrk="0" hangingPunct="1">
              <a:lnSpc>
                <a:spcPct val="100000"/>
              </a:lnSpc>
              <a:spcBef>
                <a:spcPts val="0"/>
              </a:spcBef>
              <a:spcAft>
                <a:spcPts val="0"/>
              </a:spcAft>
              <a:buClrTx/>
              <a:buSzTx/>
              <a:buFontTx/>
              <a:buNone/>
              <a:tabLst/>
              <a:defRPr/>
            </a:pPr>
            <a:r>
              <a:rPr kumimoji="0" sz="2200" b="0" i="0" u="none" strike="noStrike" kern="1200" cap="none" spc="-20" normalizeH="0" baseline="0" noProof="0">
                <a:ln>
                  <a:noFill/>
                </a:ln>
                <a:solidFill>
                  <a:srgbClr val="1F477B"/>
                </a:solidFill>
                <a:effectLst/>
                <a:uLnTx/>
                <a:uFillTx/>
                <a:latin typeface="Calibri"/>
                <a:ea typeface="+mn-ea"/>
                <a:cs typeface="Garamond"/>
              </a:rPr>
              <a:t>Health </a:t>
            </a:r>
            <a:r>
              <a:rPr kumimoji="0" sz="2200" b="0" i="0" u="none" strike="noStrike" kern="1200" cap="none" spc="-10" normalizeH="0" baseline="0" noProof="0">
                <a:ln>
                  <a:noFill/>
                </a:ln>
                <a:solidFill>
                  <a:srgbClr val="1F477B"/>
                </a:solidFill>
                <a:effectLst/>
                <a:uLnTx/>
                <a:uFillTx/>
                <a:latin typeface="Calibri"/>
                <a:ea typeface="+mn-ea"/>
                <a:cs typeface="Garamond"/>
              </a:rPr>
              <a:t>Outcomes </a:t>
            </a:r>
            <a:r>
              <a:rPr kumimoji="0" sz="2200" b="0" i="0" u="none" strike="noStrike" kern="1200" cap="none" spc="-5" normalizeH="0" baseline="0" noProof="0">
                <a:ln>
                  <a:noFill/>
                </a:ln>
                <a:solidFill>
                  <a:srgbClr val="1F477B"/>
                </a:solidFill>
                <a:effectLst/>
                <a:uLnTx/>
                <a:uFillTx/>
                <a:latin typeface="Calibri"/>
                <a:ea typeface="+mn-ea"/>
                <a:cs typeface="Garamond"/>
              </a:rPr>
              <a:t>in the Kingdom of </a:t>
            </a:r>
            <a:r>
              <a:rPr kumimoji="0" sz="2200" b="0" i="0" u="none" strike="noStrike" kern="1200" cap="none" spc="-20" normalizeH="0" baseline="0" noProof="0">
                <a:ln>
                  <a:noFill/>
                </a:ln>
                <a:solidFill>
                  <a:srgbClr val="1F477B"/>
                </a:solidFill>
                <a:effectLst/>
                <a:uLnTx/>
                <a:uFillTx/>
                <a:latin typeface="Calibri"/>
                <a:ea typeface="+mn-ea"/>
                <a:cs typeface="Garamond"/>
              </a:rPr>
              <a:t>Eswatini </a:t>
            </a:r>
            <a:r>
              <a:rPr kumimoji="0" sz="2200" b="0" i="0" u="none" strike="noStrike" kern="1200" cap="none" spc="-5" normalizeH="0" baseline="0" noProof="0">
                <a:ln>
                  <a:noFill/>
                </a:ln>
                <a:solidFill>
                  <a:srgbClr val="1F477B"/>
                </a:solidFill>
                <a:effectLst/>
                <a:uLnTx/>
                <a:uFillTx/>
                <a:latin typeface="Calibri"/>
                <a:ea typeface="+mn-ea"/>
                <a:cs typeface="Garamond"/>
              </a:rPr>
              <a:t>under the President's Emergency Plan for AIDS</a:t>
            </a:r>
            <a:r>
              <a:rPr kumimoji="0" sz="2200" b="0" i="0" u="none" strike="noStrike" kern="1200" cap="none" spc="-305" normalizeH="0" baseline="0" noProof="0">
                <a:ln>
                  <a:noFill/>
                </a:ln>
                <a:solidFill>
                  <a:srgbClr val="1F477B"/>
                </a:solidFill>
                <a:effectLst/>
                <a:uLnTx/>
                <a:uFillTx/>
                <a:latin typeface="Calibri"/>
                <a:ea typeface="+mn-ea"/>
                <a:cs typeface="Garamond"/>
              </a:rPr>
              <a:t> </a:t>
            </a:r>
            <a:r>
              <a:rPr kumimoji="0" sz="2200" b="0" i="0" u="none" strike="noStrike" kern="1200" cap="none" spc="-30" normalizeH="0" baseline="0" noProof="0">
                <a:ln>
                  <a:noFill/>
                </a:ln>
                <a:solidFill>
                  <a:srgbClr val="1F477B"/>
                </a:solidFill>
                <a:effectLst/>
                <a:uLnTx/>
                <a:uFillTx/>
                <a:latin typeface="Calibri"/>
                <a:ea typeface="+mn-ea"/>
                <a:cs typeface="Garamond"/>
              </a:rPr>
              <a:t>Relief</a:t>
            </a:r>
            <a:r>
              <a:rPr kumimoji="0" lang="en-US" sz="2200" b="0" i="0" u="none" strike="noStrike" kern="1200" cap="none" spc="-30" normalizeH="0" baseline="0" noProof="0">
                <a:ln>
                  <a:noFill/>
                </a:ln>
                <a:solidFill>
                  <a:srgbClr val="1F477B"/>
                </a:solidFill>
                <a:effectLst/>
                <a:uLnTx/>
                <a:uFillTx/>
                <a:latin typeface="Calibri"/>
                <a:ea typeface="+mn-ea"/>
                <a:cs typeface="Garamond"/>
              </a:rPr>
              <a:t> </a:t>
            </a:r>
            <a:r>
              <a:rPr kumimoji="0" lang="en-US" sz="2200" b="0" i="0" u="none" strike="noStrike" kern="1200" cap="none" spc="-5" normalizeH="0" baseline="0" noProof="0">
                <a:ln>
                  <a:noFill/>
                </a:ln>
                <a:solidFill>
                  <a:srgbClr val="1F477B"/>
                </a:solidFill>
                <a:effectLst/>
                <a:uLnTx/>
                <a:uFillTx/>
                <a:latin typeface="Calibri"/>
                <a:ea typeface="+mn-ea"/>
                <a:cs typeface="+mn-cs"/>
              </a:rPr>
              <a:t>(#NU2GGH002291)</a:t>
            </a:r>
            <a:endParaRPr kumimoji="0" sz="2200" b="0" i="0" u="none" strike="noStrike" kern="1200" cap="none" spc="-5" normalizeH="0" baseline="0" noProof="0">
              <a:ln>
                <a:noFill/>
              </a:ln>
              <a:solidFill>
                <a:srgbClr val="1F477B"/>
              </a:solidFill>
              <a:effectLst/>
              <a:uLnTx/>
              <a:uFillTx/>
              <a:latin typeface="Calibri"/>
              <a:ea typeface="+mn-ea"/>
              <a:cs typeface="+mn-cs"/>
            </a:endParaRPr>
          </a:p>
        </p:txBody>
      </p:sp>
      <p:sp>
        <p:nvSpPr>
          <p:cNvPr id="7" name="object 7"/>
          <p:cNvSpPr/>
          <p:nvPr/>
        </p:nvSpPr>
        <p:spPr>
          <a:xfrm>
            <a:off x="9448800" y="5417220"/>
            <a:ext cx="1851786" cy="93327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a:spLocks noGrp="1"/>
          </p:cNvSpPr>
          <p:nvPr>
            <p:ph type="sldNum" sz="quarter" idx="12"/>
          </p:nvPr>
        </p:nvSpPr>
        <p:spPr>
          <a:xfrm>
            <a:off x="11053571" y="6438807"/>
            <a:ext cx="247015" cy="196215"/>
          </a:xfrm>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0" i="0" u="none" strike="noStrike" kern="1200" cap="none" spc="-5" normalizeH="0" baseline="0" noProof="0" dirty="0">
                <a:ln>
                  <a:noFill/>
                </a:ln>
                <a:solidFill>
                  <a:srgbClr val="878787"/>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44</a:t>
            </a:fld>
            <a:endParaRPr kumimoji="0" sz="1200" b="0" i="0" u="none" strike="noStrike" kern="1200" cap="none" spc="-5" normalizeH="0" baseline="0" noProof="0">
              <a:ln>
                <a:noFill/>
              </a:ln>
              <a:solidFill>
                <a:srgbClr val="878787"/>
              </a:solidFill>
              <a:effectLst/>
              <a:uLnTx/>
              <a:uFillTx/>
              <a:latin typeface="Arial"/>
              <a:ea typeface="+mn-ea"/>
              <a:cs typeface="Arial"/>
            </a:endParaRPr>
          </a:p>
        </p:txBody>
      </p:sp>
      <p:pic>
        <p:nvPicPr>
          <p:cNvPr id="10" name="Picture 9" descr="Logo&#10;&#10;Description automatically generated with low confidence">
            <a:extLst>
              <a:ext uri="{FF2B5EF4-FFF2-40B4-BE49-F238E27FC236}">
                <a16:creationId xmlns:a16="http://schemas.microsoft.com/office/drawing/2014/main" id="{01DC3BC2-CD67-43CB-87DA-F8594E42C4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1" y="5225581"/>
            <a:ext cx="1752600" cy="1124912"/>
          </a:xfrm>
          <a:prstGeom prst="rect">
            <a:avLst/>
          </a:prstGeom>
        </p:spPr>
      </p:pic>
      <p:pic>
        <p:nvPicPr>
          <p:cNvPr id="4" name="Picture 3">
            <a:extLst>
              <a:ext uri="{FF2B5EF4-FFF2-40B4-BE49-F238E27FC236}">
                <a16:creationId xmlns:a16="http://schemas.microsoft.com/office/drawing/2014/main" id="{0359DEB7-F1DA-2A88-3F4F-75880AA5E70E}"/>
              </a:ext>
            </a:extLst>
          </p:cNvPr>
          <p:cNvPicPr>
            <a:picLocks noChangeAspect="1"/>
          </p:cNvPicPr>
          <p:nvPr/>
        </p:nvPicPr>
        <p:blipFill>
          <a:blip r:embed="rId4"/>
          <a:stretch>
            <a:fillRect/>
          </a:stretch>
        </p:blipFill>
        <p:spPr>
          <a:xfrm>
            <a:off x="4572000" y="120518"/>
            <a:ext cx="2328874" cy="1585097"/>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6B07-8824-4CDF-9446-C37CB896947C}"/>
              </a:ext>
            </a:extLst>
          </p:cNvPr>
          <p:cNvSpPr>
            <a:spLocks noGrp="1"/>
          </p:cNvSpPr>
          <p:nvPr>
            <p:ph type="title"/>
          </p:nvPr>
        </p:nvSpPr>
        <p:spPr>
          <a:xfrm>
            <a:off x="1707046" y="2393914"/>
            <a:ext cx="8467016" cy="1677754"/>
          </a:xfrm>
        </p:spPr>
        <p:txBody>
          <a:bodyPr>
            <a:noAutofit/>
          </a:bodyPr>
          <a:lstStyle/>
          <a:p>
            <a:r>
              <a:rPr lang="en-US" sz="13600"/>
              <a:t>Q&amp;A</a:t>
            </a:r>
          </a:p>
        </p:txBody>
      </p:sp>
    </p:spTree>
    <p:extLst>
      <p:ext uri="{BB962C8B-B14F-4D97-AF65-F5344CB8AC3E}">
        <p14:creationId xmlns:p14="http://schemas.microsoft.com/office/powerpoint/2010/main" val="205089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4F6294E-2AC1-4D9B-A9B7-FFA167971553}"/>
              </a:ext>
            </a:extLst>
          </p:cNvPr>
          <p:cNvSpPr txBox="1">
            <a:spLocks/>
          </p:cNvSpPr>
          <p:nvPr/>
        </p:nvSpPr>
        <p:spPr>
          <a:xfrm>
            <a:off x="0" y="2735504"/>
            <a:ext cx="12192000" cy="214129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3200"/>
              <a:t>This webinar recording and slides will be posted on </a:t>
            </a:r>
            <a:r>
              <a:rPr lang="en-US" sz="3200" b="1">
                <a:highlight>
                  <a:srgbClr val="975CA5"/>
                </a:highlight>
              </a:rPr>
              <a:t>www.icap.columbia.edu</a:t>
            </a:r>
            <a:endParaRPr lang="en-US" sz="4400" b="0">
              <a:solidFill>
                <a:schemeClr val="tx2"/>
              </a:solidFill>
              <a:latin typeface="+mn-lt"/>
            </a:endParaRPr>
          </a:p>
        </p:txBody>
      </p:sp>
    </p:spTree>
    <p:extLst>
      <p:ext uri="{BB962C8B-B14F-4D97-AF65-F5344CB8AC3E}">
        <p14:creationId xmlns:p14="http://schemas.microsoft.com/office/powerpoint/2010/main" val="3817473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4F6294E-2AC1-4D9B-A9B7-FFA167971553}"/>
              </a:ext>
            </a:extLst>
          </p:cNvPr>
          <p:cNvSpPr txBox="1">
            <a:spLocks/>
          </p:cNvSpPr>
          <p:nvPr/>
        </p:nvSpPr>
        <p:spPr>
          <a:xfrm>
            <a:off x="466164" y="380999"/>
            <a:ext cx="11259671" cy="5572125"/>
          </a:xfrm>
          <a:prstGeom prst="rect">
            <a:avLst/>
          </a:prstGeom>
        </p:spPr>
        <p:txBody>
          <a:bodyPr vert="horz" lIns="91440" tIns="45720" rIns="91440" bIns="45720" rtlCol="0" anchor="t">
            <a:no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dirty="0">
                <a:latin typeface="+mn-lt"/>
              </a:rPr>
              <a:t>Next Grand Rounds – </a:t>
            </a:r>
            <a:r>
              <a:rPr lang="en-US" b="0" dirty="0">
                <a:solidFill>
                  <a:schemeClr val="bg1"/>
                </a:solidFill>
                <a:latin typeface="+mn-lt"/>
              </a:rPr>
              <a:t>Thursday, November 30, 2023</a:t>
            </a:r>
          </a:p>
          <a:p>
            <a:r>
              <a:rPr lang="en-US" b="0" dirty="0">
                <a:solidFill>
                  <a:schemeClr val="bg1"/>
                </a:solidFill>
                <a:latin typeface="+mn-lt"/>
              </a:rPr>
              <a:t>9 am ET</a:t>
            </a:r>
          </a:p>
          <a:p>
            <a:endParaRPr lang="en-US" b="0" dirty="0">
              <a:solidFill>
                <a:schemeClr val="bg1"/>
              </a:solidFill>
              <a:latin typeface="+mn-lt"/>
            </a:endParaRPr>
          </a:p>
          <a:p>
            <a:endParaRPr lang="en-US" dirty="0">
              <a:latin typeface="+mn-lt"/>
            </a:endParaRPr>
          </a:p>
          <a:p>
            <a:r>
              <a:rPr lang="en-US" sz="4000" i="0" dirty="0">
                <a:solidFill>
                  <a:schemeClr val="bg1"/>
                </a:solidFill>
                <a:effectLst/>
                <a:latin typeface="Calibri" panose="020F0502020204030204" pitchFamily="34" charset="0"/>
              </a:rPr>
              <a:t>AI and Digital Innovation in Public Health</a:t>
            </a:r>
            <a:br>
              <a:rPr lang="en-US" b="0" dirty="0">
                <a:solidFill>
                  <a:schemeClr val="bg1"/>
                </a:solidFill>
                <a:latin typeface="+mn-lt"/>
              </a:rPr>
            </a:br>
            <a:endParaRPr lang="en-US" b="0" dirty="0">
              <a:solidFill>
                <a:schemeClr val="bg1"/>
              </a:solidFill>
              <a:latin typeface="+mn-lt"/>
            </a:endParaRPr>
          </a:p>
          <a:p>
            <a:br>
              <a:rPr lang="en-US" b="0" dirty="0">
                <a:latin typeface="+mn-lt"/>
              </a:rPr>
            </a:br>
            <a:r>
              <a:rPr lang="en-US" dirty="0">
                <a:latin typeface="+mn-lt"/>
              </a:rPr>
              <a:t>Presented by</a:t>
            </a:r>
          </a:p>
          <a:p>
            <a:r>
              <a:rPr lang="en-US" b="0" i="0" dirty="0">
                <a:solidFill>
                  <a:schemeClr val="bg1"/>
                </a:solidFill>
                <a:effectLst/>
                <a:latin typeface="+mn-lt"/>
              </a:rPr>
              <a:t>Huguette </a:t>
            </a:r>
            <a:r>
              <a:rPr lang="en-US" b="0" i="0" dirty="0" err="1">
                <a:solidFill>
                  <a:schemeClr val="bg1"/>
                </a:solidFill>
                <a:effectLst/>
                <a:latin typeface="+mn-lt"/>
              </a:rPr>
              <a:t>Diakabana</a:t>
            </a:r>
            <a:r>
              <a:rPr lang="en-US" b="0" i="0" dirty="0">
                <a:solidFill>
                  <a:schemeClr val="bg1"/>
                </a:solidFill>
                <a:effectLst/>
                <a:latin typeface="+mn-lt"/>
              </a:rPr>
              <a:t>, </a:t>
            </a:r>
          </a:p>
          <a:p>
            <a:r>
              <a:rPr lang="en-US" b="0" dirty="0">
                <a:solidFill>
                  <a:schemeClr val="bg1"/>
                </a:solidFill>
                <a:latin typeface="+mn-lt"/>
              </a:rPr>
              <a:t>M</a:t>
            </a:r>
            <a:r>
              <a:rPr lang="en-US" b="0" i="0" dirty="0">
                <a:solidFill>
                  <a:schemeClr val="bg1"/>
                </a:solidFill>
                <a:effectLst/>
                <a:latin typeface="+mn-lt"/>
              </a:rPr>
              <a:t>ember, WHO Digital Health Technical Advisory Group, </a:t>
            </a:r>
          </a:p>
          <a:p>
            <a:r>
              <a:rPr lang="en-US" b="0" i="0" dirty="0">
                <a:solidFill>
                  <a:schemeClr val="bg1"/>
                </a:solidFill>
                <a:effectLst/>
                <a:latin typeface="+mn-lt"/>
              </a:rPr>
              <a:t>Co-Founder, African Alliance of Digital Health Networks, </a:t>
            </a:r>
          </a:p>
          <a:p>
            <a:r>
              <a:rPr lang="en-US" b="0" i="0" dirty="0">
                <a:solidFill>
                  <a:schemeClr val="bg1"/>
                </a:solidFill>
                <a:effectLst/>
                <a:latin typeface="+mn-lt"/>
              </a:rPr>
              <a:t>Harvard faculty member</a:t>
            </a:r>
            <a:endParaRPr lang="en-US" b="0" dirty="0">
              <a:solidFill>
                <a:schemeClr val="bg1"/>
              </a:solidFill>
              <a:latin typeface="+mn-lt"/>
            </a:endParaRPr>
          </a:p>
        </p:txBody>
      </p:sp>
    </p:spTree>
    <p:extLst>
      <p:ext uri="{BB962C8B-B14F-4D97-AF65-F5344CB8AC3E}">
        <p14:creationId xmlns:p14="http://schemas.microsoft.com/office/powerpoint/2010/main" val="31477803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6B07-8824-4CDF-9446-C37CB896947C}"/>
              </a:ext>
            </a:extLst>
          </p:cNvPr>
          <p:cNvSpPr>
            <a:spLocks noGrp="1"/>
          </p:cNvSpPr>
          <p:nvPr>
            <p:ph type="title"/>
          </p:nvPr>
        </p:nvSpPr>
        <p:spPr>
          <a:xfrm>
            <a:off x="1707046" y="2186880"/>
            <a:ext cx="8467016" cy="1677754"/>
          </a:xfrm>
        </p:spPr>
        <p:txBody>
          <a:bodyPr>
            <a:noAutofit/>
          </a:bodyPr>
          <a:lstStyle/>
          <a:p>
            <a:r>
              <a:rPr lang="en-US" sz="11300"/>
              <a:t>Thank</a:t>
            </a:r>
            <a:r>
              <a:rPr lang="en-US" sz="13600"/>
              <a:t> </a:t>
            </a:r>
            <a:r>
              <a:rPr lang="en-US" sz="11300"/>
              <a:t>you</a:t>
            </a:r>
            <a:endParaRPr lang="en-US" sz="13600"/>
          </a:p>
        </p:txBody>
      </p:sp>
    </p:spTree>
    <p:extLst>
      <p:ext uri="{BB962C8B-B14F-4D97-AF65-F5344CB8AC3E}">
        <p14:creationId xmlns:p14="http://schemas.microsoft.com/office/powerpoint/2010/main" val="3583792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 y="1647321"/>
            <a:ext cx="12029056" cy="1207382"/>
          </a:xfrm>
          <a:prstGeom prst="rect">
            <a:avLst/>
          </a:prstGeom>
        </p:spPr>
        <p:txBody>
          <a:bodyPr vert="horz" wrap="square" lIns="0" tIns="220345" rIns="0" bIns="0" rtlCol="0">
            <a:spAutoFit/>
          </a:bodyPr>
          <a:lstStyle/>
          <a:p>
            <a:pPr algn="ctr">
              <a:lnSpc>
                <a:spcPct val="100000"/>
              </a:lnSpc>
              <a:spcBef>
                <a:spcPts val="1735"/>
              </a:spcBef>
              <a:tabLst>
                <a:tab pos="4334510" algn="l"/>
              </a:tabLst>
            </a:pPr>
            <a:r>
              <a:rPr lang="en-GB" sz="3200" b="1" cap="all" spc="-60" dirty="0">
                <a:solidFill>
                  <a:srgbClr val="1F477B"/>
                </a:solidFill>
                <a:latin typeface="+mj-lt"/>
              </a:rPr>
              <a:t>Building an evidence-base to Address Violence Against Children and Youth: Survey Findings from Eswatini</a:t>
            </a:r>
            <a:endParaRPr lang="en-GB" sz="3200" b="1" cap="all" spc="-60" dirty="0">
              <a:solidFill>
                <a:srgbClr val="1F477B"/>
              </a:solidFill>
              <a:latin typeface="+mj-lt"/>
              <a:cs typeface="EucrosiaUPC" panose="020B0502040204020203" pitchFamily="18" charset="-34"/>
            </a:endParaRPr>
          </a:p>
        </p:txBody>
      </p:sp>
      <p:sp>
        <p:nvSpPr>
          <p:cNvPr id="5" name="object 5"/>
          <p:cNvSpPr txBox="1"/>
          <p:nvPr/>
        </p:nvSpPr>
        <p:spPr>
          <a:xfrm>
            <a:off x="1752600" y="4886493"/>
            <a:ext cx="8394971" cy="599908"/>
          </a:xfrm>
          <a:prstGeom prst="rect">
            <a:avLst/>
          </a:prstGeom>
          <a:solidFill>
            <a:schemeClr val="bg1"/>
          </a:solidFill>
        </p:spPr>
        <p:txBody>
          <a:bodyPr vert="horz" wrap="square" lIns="0" tIns="0" rIns="0" bIns="0" rtlCol="0">
            <a:spAutoFit/>
          </a:bodyPr>
          <a:lstStyle/>
          <a:p>
            <a:pPr marL="0" marR="0" lvl="0" indent="0" algn="ctr" defTabSz="914400" rtl="0" eaLnBrk="1" fontAlgn="auto" latinLnBrk="0" hangingPunct="1">
              <a:lnSpc>
                <a:spcPts val="4930"/>
              </a:lnSpc>
              <a:spcBef>
                <a:spcPts val="0"/>
              </a:spcBef>
              <a:spcAft>
                <a:spcPts val="0"/>
              </a:spcAft>
              <a:buClrTx/>
              <a:buSzTx/>
              <a:buFontTx/>
              <a:buNone/>
              <a:tabLst>
                <a:tab pos="3710940" algn="l"/>
              </a:tabLst>
              <a:defRPr/>
            </a:pPr>
            <a:r>
              <a:rPr kumimoji="0" lang="en-GB" sz="3200" b="0" i="0" u="none" strike="noStrike" kern="1200" cap="none" spc="-5" normalizeH="0" baseline="0" noProof="0">
                <a:ln>
                  <a:noFill/>
                </a:ln>
                <a:solidFill>
                  <a:prstClr val="black"/>
                </a:solidFill>
                <a:effectLst/>
                <a:uLnTx/>
                <a:uFillTx/>
                <a:latin typeface="Calibri"/>
                <a:ea typeface="+mn-ea"/>
                <a:cs typeface="Garamond"/>
              </a:rPr>
              <a:t>ICAP Grand Rounds, 17 October 2022 </a:t>
            </a:r>
          </a:p>
        </p:txBody>
      </p:sp>
      <p:sp>
        <p:nvSpPr>
          <p:cNvPr id="7" name="object 7"/>
          <p:cNvSpPr txBox="1"/>
          <p:nvPr/>
        </p:nvSpPr>
        <p:spPr>
          <a:xfrm>
            <a:off x="11201400" y="6468793"/>
            <a:ext cx="161290" cy="196215"/>
          </a:xfrm>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0" i="0" u="none" strike="noStrike" kern="1200" cap="none" spc="-5" normalizeH="0" baseline="0" noProof="0" dirty="0">
                <a:ln>
                  <a:noFill/>
                </a:ln>
                <a:solidFill>
                  <a:srgbClr val="878787"/>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5</a:t>
            </a:fld>
            <a:endParaRPr kumimoji="0" sz="1200" b="0" i="0" u="none" strike="noStrike" kern="1200" cap="none" spc="0" normalizeH="0" baseline="0" noProof="0">
              <a:ln>
                <a:noFill/>
              </a:ln>
              <a:solidFill>
                <a:prstClr val="black"/>
              </a:solidFill>
              <a:effectLst/>
              <a:uLnTx/>
              <a:uFillTx/>
              <a:latin typeface="Arial"/>
              <a:ea typeface="+mn-ea"/>
              <a:cs typeface="Arial"/>
            </a:endParaRPr>
          </a:p>
        </p:txBody>
      </p:sp>
      <p:pic>
        <p:nvPicPr>
          <p:cNvPr id="13" name="Picture 12" descr="Logo&#10;&#10;Description automatically generated with low confidence">
            <a:extLst>
              <a:ext uri="{FF2B5EF4-FFF2-40B4-BE49-F238E27FC236}">
                <a16:creationId xmlns:a16="http://schemas.microsoft.com/office/drawing/2014/main" id="{4FE108B4-88E7-4428-A3E8-C9E04D379B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99" y="5486401"/>
            <a:ext cx="1935382" cy="1283570"/>
          </a:xfrm>
          <a:prstGeom prst="rect">
            <a:avLst/>
          </a:prstGeom>
        </p:spPr>
      </p:pic>
      <p:sp>
        <p:nvSpPr>
          <p:cNvPr id="10" name="Subtitle 6">
            <a:extLst>
              <a:ext uri="{FF2B5EF4-FFF2-40B4-BE49-F238E27FC236}">
                <a16:creationId xmlns:a16="http://schemas.microsoft.com/office/drawing/2014/main" id="{4B1D2CAD-C9AA-4224-8082-5869D0AC799B}"/>
              </a:ext>
            </a:extLst>
          </p:cNvPr>
          <p:cNvSpPr txBox="1">
            <a:spLocks/>
          </p:cNvSpPr>
          <p:nvPr/>
        </p:nvSpPr>
        <p:spPr>
          <a:xfrm>
            <a:off x="86744" y="3030057"/>
            <a:ext cx="12029056" cy="1528591"/>
          </a:xfrm>
          <a:prstGeom prst="rect">
            <a:avLst/>
          </a:prstGeom>
          <a:solidFill>
            <a:schemeClr val="tx2">
              <a:lumMod val="50000"/>
            </a:schemeClr>
          </a:solidFill>
        </p:spPr>
        <p:txBody>
          <a:bodyPr wrap="square" lIns="0" tIns="0" rIns="0" bIns="0">
            <a:normAutofit/>
          </a:bodyPr>
          <a:lstStyle>
            <a:lvl1pPr marL="0">
              <a:defRPr sz="2200" b="0" i="0">
                <a:solidFill>
                  <a:srgbClr val="1F477B"/>
                </a:solidFill>
                <a:latin typeface="Garamond"/>
                <a:ea typeface="+mn-ea"/>
                <a:cs typeface="Garamon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ndara" panose="020E0502030303020204" pitchFamily="34" charset="0"/>
                <a:ea typeface="+mn-ea"/>
              </a:rPr>
              <a:t>Poppy Mavis Sithole, </a:t>
            </a:r>
            <a:r>
              <a:rPr kumimoji="0" lang="en-US" sz="2400" b="0" i="0" u="sng" strike="noStrike" kern="0" cap="none" spc="0" normalizeH="0" baseline="0" noProof="0">
                <a:ln>
                  <a:noFill/>
                </a:ln>
                <a:solidFill>
                  <a:prstClr val="white"/>
                </a:solidFill>
                <a:effectLst/>
                <a:uLnTx/>
                <a:uFillTx/>
                <a:latin typeface="Candara" panose="020E0502030303020204" pitchFamily="34" charset="0"/>
                <a:ea typeface="+mn-ea"/>
              </a:rPr>
              <a:t>Harriet Nuwagaba-Biribonwoha</a:t>
            </a:r>
            <a:r>
              <a:rPr kumimoji="0" lang="en-US" sz="2400" b="0" i="0" u="none" strike="noStrike" kern="0" cap="none" spc="0" normalizeH="0" baseline="0" noProof="0">
                <a:ln>
                  <a:noFill/>
                </a:ln>
                <a:solidFill>
                  <a:prstClr val="white"/>
                </a:solidFill>
                <a:effectLst/>
                <a:uLnTx/>
                <a:uFillTx/>
                <a:latin typeface="Candara" panose="020E0502030303020204" pitchFamily="34" charset="0"/>
                <a:ea typeface="+mn-ea"/>
              </a:rPr>
              <a:t>, Choice Ginindza, Bonisile Nhlabatsi,  </a:t>
            </a:r>
            <a:r>
              <a:rPr kumimoji="0" lang="en-US" sz="2400" b="0" i="0" u="sng" strike="noStrike" kern="0" cap="none" spc="0" normalizeH="0" baseline="0" noProof="0">
                <a:ln>
                  <a:noFill/>
                </a:ln>
                <a:solidFill>
                  <a:prstClr val="white"/>
                </a:solidFill>
                <a:effectLst/>
                <a:uLnTx/>
                <a:uFillTx/>
                <a:latin typeface="Candara" panose="020E0502030303020204" pitchFamily="34" charset="0"/>
                <a:ea typeface="+mn-ea"/>
              </a:rPr>
              <a:t>Michelle Li</a:t>
            </a:r>
            <a:r>
              <a:rPr kumimoji="0" lang="en-US" sz="2400" b="0" i="0" u="none" strike="noStrike" kern="0" cap="none" spc="0" normalizeH="0" baseline="0" noProof="0">
                <a:ln>
                  <a:noFill/>
                </a:ln>
                <a:solidFill>
                  <a:prstClr val="white"/>
                </a:solidFill>
                <a:effectLst/>
                <a:uLnTx/>
                <a:uFillTx/>
                <a:latin typeface="Candara" panose="020E0502030303020204" pitchFamily="34" charset="0"/>
                <a:ea typeface="+mn-ea"/>
              </a:rPr>
              <a:t>, </a:t>
            </a:r>
            <a:r>
              <a:rPr kumimoji="0" lang="en-US" sz="2400" b="0" i="0" u="sng" strike="noStrike" kern="0" cap="none" spc="0" normalizeH="0" baseline="0" noProof="0">
                <a:ln>
                  <a:noFill/>
                </a:ln>
                <a:solidFill>
                  <a:prstClr val="white"/>
                </a:solidFill>
                <a:effectLst/>
                <a:uLnTx/>
                <a:uFillTx/>
                <a:latin typeface="Candara" panose="020E0502030303020204" pitchFamily="34" charset="0"/>
                <a:ea typeface="+mn-ea"/>
              </a:rPr>
              <a:t>Mpho Maziya</a:t>
            </a:r>
            <a:r>
              <a:rPr kumimoji="0" lang="en-US" sz="2400" b="0" i="0" u="none" strike="noStrike" kern="0" cap="none" spc="0" normalizeH="0" baseline="0" noProof="0">
                <a:ln>
                  <a:noFill/>
                </a:ln>
                <a:solidFill>
                  <a:prstClr val="white"/>
                </a:solidFill>
                <a:effectLst/>
                <a:uLnTx/>
                <a:uFillTx/>
                <a:latin typeface="Candara" panose="020E0502030303020204" pitchFamily="34" charset="0"/>
                <a:ea typeface="+mn-ea"/>
              </a:rPr>
              <a:t>, Harrison Kamiru, Siphiwe Shongwe-Gama, Cebisile Ngcamphalala, Ruben  Sahabo, Seya Marie Kaye Francis Annor, Boateng, Laura Chiang on behalf of the Eswatini VACS 2022 Team </a:t>
            </a:r>
          </a:p>
        </p:txBody>
      </p:sp>
      <p:pic>
        <p:nvPicPr>
          <p:cNvPr id="3" name="Picture 2">
            <a:extLst>
              <a:ext uri="{FF2B5EF4-FFF2-40B4-BE49-F238E27FC236}">
                <a16:creationId xmlns:a16="http://schemas.microsoft.com/office/drawing/2014/main" id="{4DC66434-12B7-C312-E884-C90F18B1B67A}"/>
              </a:ext>
            </a:extLst>
          </p:cNvPr>
          <p:cNvPicPr>
            <a:picLocks noChangeAspect="1"/>
          </p:cNvPicPr>
          <p:nvPr/>
        </p:nvPicPr>
        <p:blipFill>
          <a:blip r:embed="rId4"/>
          <a:stretch>
            <a:fillRect/>
          </a:stretch>
        </p:blipFill>
        <p:spPr>
          <a:xfrm>
            <a:off x="4572000" y="-152400"/>
            <a:ext cx="2331986" cy="1584555"/>
          </a:xfrm>
          <a:prstGeom prst="rect">
            <a:avLst/>
          </a:prstGeom>
        </p:spPr>
      </p:pic>
      <p:pic>
        <p:nvPicPr>
          <p:cNvPr id="9" name="Picture 8">
            <a:extLst>
              <a:ext uri="{FF2B5EF4-FFF2-40B4-BE49-F238E27FC236}">
                <a16:creationId xmlns:a16="http://schemas.microsoft.com/office/drawing/2014/main" id="{7F45737B-9D14-D886-FCD8-614687E40048}"/>
              </a:ext>
            </a:extLst>
          </p:cNvPr>
          <p:cNvPicPr>
            <a:picLocks noChangeAspect="1"/>
          </p:cNvPicPr>
          <p:nvPr/>
        </p:nvPicPr>
        <p:blipFill>
          <a:blip r:embed="rId5"/>
          <a:stretch>
            <a:fillRect/>
          </a:stretch>
        </p:blipFill>
        <p:spPr>
          <a:xfrm>
            <a:off x="9790368" y="5486401"/>
            <a:ext cx="2020633" cy="137335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30B5-FF71-A791-03D1-1834721CC1FC}"/>
              </a:ext>
            </a:extLst>
          </p:cNvPr>
          <p:cNvPicPr>
            <a:picLocks noChangeAspect="1"/>
          </p:cNvPicPr>
          <p:nvPr/>
        </p:nvPicPr>
        <p:blipFill rotWithShape="1">
          <a:blip r:embed="rId3"/>
          <a:srcRect r="27096" b="-1"/>
          <a:stretch/>
        </p:blipFill>
        <p:spPr>
          <a:xfrm>
            <a:off x="2" y="10"/>
            <a:ext cx="6896098" cy="6857990"/>
          </a:xfrm>
          <a:prstGeom prst="rect">
            <a:avLst/>
          </a:prstGeom>
          <a:noFill/>
        </p:spPr>
      </p:pic>
      <p:sp>
        <p:nvSpPr>
          <p:cNvPr id="3" name="Title 2">
            <a:extLst>
              <a:ext uri="{FF2B5EF4-FFF2-40B4-BE49-F238E27FC236}">
                <a16:creationId xmlns:a16="http://schemas.microsoft.com/office/drawing/2014/main" id="{C9E9D8CC-3F93-42BF-2C78-ACC1B1DDADAD}"/>
              </a:ext>
            </a:extLst>
          </p:cNvPr>
          <p:cNvSpPr>
            <a:spLocks noGrp="1"/>
          </p:cNvSpPr>
          <p:nvPr>
            <p:ph type="title"/>
          </p:nvPr>
        </p:nvSpPr>
        <p:spPr>
          <a:xfrm>
            <a:off x="7381496" y="508000"/>
            <a:ext cx="4366006" cy="850899"/>
          </a:xfrm>
        </p:spPr>
        <p:txBody>
          <a:bodyPr wrap="square" anchor="t">
            <a:normAutofit/>
          </a:bodyPr>
          <a:lstStyle/>
          <a:p>
            <a:r>
              <a:rPr lang="en-US" sz="5400"/>
              <a:t>Outline</a:t>
            </a:r>
          </a:p>
        </p:txBody>
      </p:sp>
      <p:sp>
        <p:nvSpPr>
          <p:cNvPr id="4" name="Text Placeholder 3">
            <a:extLst>
              <a:ext uri="{FF2B5EF4-FFF2-40B4-BE49-F238E27FC236}">
                <a16:creationId xmlns:a16="http://schemas.microsoft.com/office/drawing/2014/main" id="{90C55073-F8C2-9B59-0604-0DEA4E5D3FA7}"/>
              </a:ext>
            </a:extLst>
          </p:cNvPr>
          <p:cNvSpPr>
            <a:spLocks noGrp="1"/>
          </p:cNvSpPr>
          <p:nvPr>
            <p:ph type="body" sz="quarter" idx="10"/>
          </p:nvPr>
        </p:nvSpPr>
        <p:spPr>
          <a:xfrm>
            <a:off x="7010400" y="1600200"/>
            <a:ext cx="4952999" cy="4483100"/>
          </a:xfrm>
        </p:spPr>
        <p:txBody>
          <a:bodyPr vert="horz" wrap="square" lIns="91440" tIns="45720" rIns="91440" bIns="45720" rtlCol="0">
            <a:normAutofit/>
          </a:bodyPr>
          <a:lstStyle/>
          <a:p>
            <a:pPr marL="342900" lvl="0" indent="-342900">
              <a:buFont typeface="Symbol" panose="05050102010706020507" pitchFamily="18" charset="2"/>
              <a:buChar char=""/>
            </a:pPr>
            <a:r>
              <a:rPr lang="en-ZA" sz="3200" b="0">
                <a:effectLst/>
              </a:rPr>
              <a:t>Introduction/Background</a:t>
            </a:r>
          </a:p>
          <a:p>
            <a:pPr marL="342900" lvl="0" indent="-342900">
              <a:buFont typeface="Symbol" panose="05050102010706020507" pitchFamily="18" charset="2"/>
              <a:buChar char=""/>
            </a:pPr>
            <a:endParaRPr lang="en-ZA" sz="3200" b="0"/>
          </a:p>
          <a:p>
            <a:pPr marL="342900" lvl="0" indent="-342900">
              <a:buFont typeface="Symbol" panose="05050102010706020507" pitchFamily="18" charset="2"/>
              <a:buChar char=""/>
            </a:pPr>
            <a:r>
              <a:rPr lang="en-ZA" sz="3200" b="0"/>
              <a:t>Methods</a:t>
            </a:r>
          </a:p>
          <a:p>
            <a:pPr marL="342900" lvl="0" indent="-342900">
              <a:buFont typeface="Symbol" panose="05050102010706020507" pitchFamily="18" charset="2"/>
              <a:buChar char=""/>
            </a:pPr>
            <a:endParaRPr lang="en-ZA" sz="3200" b="0"/>
          </a:p>
          <a:p>
            <a:pPr marL="342900" lvl="0" indent="-342900">
              <a:buFont typeface="Symbol" panose="05050102010706020507" pitchFamily="18" charset="2"/>
              <a:buChar char=""/>
            </a:pPr>
            <a:r>
              <a:rPr lang="en-ZA" sz="3200" b="0"/>
              <a:t>Key findings</a:t>
            </a:r>
            <a:endParaRPr lang="en-ZA" sz="3200" b="0">
              <a:effectLst/>
            </a:endParaRPr>
          </a:p>
          <a:p>
            <a:pPr marL="342900" lvl="0" indent="-342900">
              <a:buFont typeface="Symbol" panose="05050102010706020507" pitchFamily="18" charset="2"/>
              <a:buChar char=""/>
            </a:pPr>
            <a:endParaRPr lang="en-ZA" sz="3200" b="0">
              <a:effectLst/>
            </a:endParaRPr>
          </a:p>
          <a:p>
            <a:pPr marL="342900" lvl="0" indent="-342900">
              <a:buFont typeface="Symbol" panose="05050102010706020507" pitchFamily="18" charset="2"/>
              <a:buChar char=""/>
            </a:pPr>
            <a:r>
              <a:rPr lang="en-ZA" sz="3200" b="0">
                <a:effectLst/>
              </a:rPr>
              <a:t>Data use </a:t>
            </a:r>
          </a:p>
          <a:p>
            <a:endParaRPr lang="en-US" sz="3200"/>
          </a:p>
        </p:txBody>
      </p:sp>
    </p:spTree>
    <p:extLst>
      <p:ext uri="{BB962C8B-B14F-4D97-AF65-F5344CB8AC3E}">
        <p14:creationId xmlns:p14="http://schemas.microsoft.com/office/powerpoint/2010/main" val="835153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E8C255-30B6-4364-8BE5-D47FAF7F053B}"/>
              </a:ext>
            </a:extLst>
          </p:cNvPr>
          <p:cNvSpPr>
            <a:spLocks noGrp="1"/>
          </p:cNvSpPr>
          <p:nvPr>
            <p:ph type="title"/>
          </p:nvPr>
        </p:nvSpPr>
        <p:spPr>
          <a:xfrm>
            <a:off x="152400" y="318295"/>
            <a:ext cx="11811000" cy="761999"/>
          </a:xfrm>
        </p:spPr>
        <p:txBody>
          <a:bodyPr>
            <a:noAutofit/>
          </a:bodyPr>
          <a:lstStyle/>
          <a:p>
            <a:pPr defTabSz="457189" fontAlgn="base">
              <a:spcAft>
                <a:spcPct val="0"/>
              </a:spcAft>
            </a:pPr>
            <a:r>
              <a:rPr lang="en-US" sz="5400" dirty="0">
                <a:latin typeface="Garamond"/>
                <a:ea typeface="ＭＳ Ｐゴシック" pitchFamily="-107" charset="-128"/>
              </a:rPr>
              <a:t>What is Violence and Why is it Important?</a:t>
            </a:r>
          </a:p>
        </p:txBody>
      </p:sp>
      <p:sp>
        <p:nvSpPr>
          <p:cNvPr id="7" name="Slide Number Placeholder 6">
            <a:extLst>
              <a:ext uri="{FF2B5EF4-FFF2-40B4-BE49-F238E27FC236}">
                <a16:creationId xmlns:a16="http://schemas.microsoft.com/office/drawing/2014/main" id="{FC8E3D34-E68B-0382-D973-A7332BA4A0C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ABBCA-EEB9-4909-AB36-4546095AE3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Content Placeholder 7">
            <a:extLst>
              <a:ext uri="{FF2B5EF4-FFF2-40B4-BE49-F238E27FC236}">
                <a16:creationId xmlns:a16="http://schemas.microsoft.com/office/drawing/2014/main" id="{6D7B9C81-0547-766D-78D6-ACD4F9CFD8B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34543" y="1478915"/>
            <a:ext cx="7970157" cy="5242560"/>
          </a:xfrm>
          <a:prstGeom prst="rect">
            <a:avLst/>
          </a:prstGeom>
        </p:spPr>
      </p:pic>
      <p:sp>
        <p:nvSpPr>
          <p:cNvPr id="2" name="Content Placeholder 3">
            <a:extLst>
              <a:ext uri="{FF2B5EF4-FFF2-40B4-BE49-F238E27FC236}">
                <a16:creationId xmlns:a16="http://schemas.microsoft.com/office/drawing/2014/main" id="{8B8A16D4-8413-6049-1D39-D2FC75ECB0AE}"/>
              </a:ext>
            </a:extLst>
          </p:cNvPr>
          <p:cNvSpPr txBox="1">
            <a:spLocks/>
          </p:cNvSpPr>
          <p:nvPr/>
        </p:nvSpPr>
        <p:spPr>
          <a:xfrm>
            <a:off x="76200" y="1478915"/>
            <a:ext cx="4648200" cy="52425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3552"/>
                </a:solidFill>
                <a:latin typeface="Arial Narrow" panose="020B06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3552"/>
                </a:solidFill>
                <a:latin typeface="Arial Narrow" panose="020B0606020202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3552"/>
                </a:solidFill>
                <a:latin typeface="Arial Narrow" panose="020B0606020202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3552"/>
                </a:solidFill>
                <a:latin typeface="Arial Narrow" panose="020B0606020202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3552"/>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1" u="none" strike="noStrike" kern="1200" cap="none" spc="0" normalizeH="0" baseline="0" noProof="0" dirty="0">
                <a:ln>
                  <a:noFill/>
                </a:ln>
                <a:solidFill>
                  <a:srgbClr val="093552"/>
                </a:solidFill>
                <a:effectLst/>
                <a:uLnTx/>
                <a:uFillTx/>
                <a:latin typeface="Arial Narrow" panose="020B0606020202030204" pitchFamily="34" charset="0"/>
                <a:ea typeface="+mn-ea"/>
                <a:cs typeface="Arial" panose="020B0604020202020204" pitchFamily="34" charset="0"/>
              </a:rPr>
              <a:t>The </a:t>
            </a:r>
            <a:r>
              <a:rPr kumimoji="0" lang="en-US" sz="3200" b="1" i="1" u="none" strike="noStrike" kern="1200" cap="none" spc="0" normalizeH="0" baseline="0" noProof="0" dirty="0">
                <a:ln>
                  <a:noFill/>
                </a:ln>
                <a:solidFill>
                  <a:srgbClr val="093552"/>
                </a:solidFill>
                <a:effectLst/>
                <a:uLnTx/>
                <a:uFillTx/>
                <a:latin typeface="Arial Narrow" panose="020B0606020202030204" pitchFamily="34" charset="0"/>
                <a:ea typeface="+mn-ea"/>
                <a:cs typeface="Arial" panose="020B0604020202020204" pitchFamily="34" charset="0"/>
              </a:rPr>
              <a:t>intentional </a:t>
            </a:r>
            <a:r>
              <a:rPr kumimoji="0" lang="en-US" sz="3200" b="0" i="1" u="none" strike="noStrike" kern="1200" cap="none" spc="0" normalizeH="0" baseline="0" noProof="0" dirty="0">
                <a:ln>
                  <a:noFill/>
                </a:ln>
                <a:solidFill>
                  <a:srgbClr val="093552"/>
                </a:solidFill>
                <a:effectLst/>
                <a:uLnTx/>
                <a:uFillTx/>
                <a:latin typeface="Arial Narrow" panose="020B0606020202030204" pitchFamily="34" charset="0"/>
                <a:ea typeface="+mn-ea"/>
                <a:cs typeface="Arial" panose="020B0604020202020204" pitchFamily="34" charset="0"/>
              </a:rPr>
              <a:t>use of </a:t>
            </a:r>
            <a:r>
              <a:rPr kumimoji="0" lang="en-US" sz="3200" b="1" i="1" u="none" strike="noStrike" kern="1200" cap="none" spc="0" normalizeH="0" baseline="0" noProof="0" dirty="0">
                <a:ln>
                  <a:noFill/>
                </a:ln>
                <a:solidFill>
                  <a:srgbClr val="093552"/>
                </a:solidFill>
                <a:effectLst/>
                <a:uLnTx/>
                <a:uFillTx/>
                <a:latin typeface="Arial Narrow" panose="020B0606020202030204" pitchFamily="34" charset="0"/>
                <a:ea typeface="+mn-ea"/>
                <a:cs typeface="Arial" panose="020B0604020202020204" pitchFamily="34" charset="0"/>
              </a:rPr>
              <a:t>physical force or power</a:t>
            </a:r>
            <a:r>
              <a:rPr kumimoji="0" lang="en-US" sz="3200" b="0" i="1" u="none" strike="noStrike" kern="1200" cap="none" spc="0" normalizeH="0" baseline="0" noProof="0" dirty="0">
                <a:ln>
                  <a:noFill/>
                </a:ln>
                <a:solidFill>
                  <a:srgbClr val="093552"/>
                </a:solidFill>
                <a:effectLst/>
                <a:uLnTx/>
                <a:uFillTx/>
                <a:latin typeface="Arial Narrow" panose="020B0606020202030204" pitchFamily="34" charset="0"/>
                <a:ea typeface="+mn-ea"/>
                <a:cs typeface="Arial" panose="020B0604020202020204" pitchFamily="34" charset="0"/>
              </a:rPr>
              <a:t>, threatened or actual, against oneself, another person, or against a group or community, that either </a:t>
            </a:r>
            <a:r>
              <a:rPr kumimoji="0" lang="en-US" sz="3200" b="1" i="1" u="none" strike="noStrike" kern="1200" cap="none" spc="0" normalizeH="0" baseline="0" noProof="0" dirty="0">
                <a:ln>
                  <a:noFill/>
                </a:ln>
                <a:solidFill>
                  <a:srgbClr val="093552"/>
                </a:solidFill>
                <a:effectLst/>
                <a:uLnTx/>
                <a:uFillTx/>
                <a:latin typeface="Arial Narrow" panose="020B0606020202030204" pitchFamily="34" charset="0"/>
                <a:ea typeface="+mn-ea"/>
                <a:cs typeface="Arial" panose="020B0604020202020204" pitchFamily="34" charset="0"/>
              </a:rPr>
              <a:t>results in or has a high likelihood of resulting in injury, death, psychological harm</a:t>
            </a:r>
            <a:r>
              <a:rPr kumimoji="0" lang="en-US" sz="3200" b="0" i="1" u="none" strike="noStrike" kern="1200" cap="none" spc="0" normalizeH="0" baseline="0" noProof="0" dirty="0">
                <a:ln>
                  <a:noFill/>
                </a:ln>
                <a:solidFill>
                  <a:srgbClr val="093552"/>
                </a:solidFill>
                <a:effectLst/>
                <a:uLnTx/>
                <a:uFillTx/>
                <a:latin typeface="Arial Narrow" panose="020B0606020202030204" pitchFamily="34" charset="0"/>
                <a:ea typeface="+mn-ea"/>
                <a:cs typeface="Arial" panose="020B0604020202020204" pitchFamily="34" charset="0"/>
              </a:rPr>
              <a:t>, maldevelopment or deprivation.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1" u="none" strike="noStrike" kern="1200" cap="none" spc="0" normalizeH="0" baseline="0" noProof="0" dirty="0">
              <a:ln>
                <a:noFill/>
              </a:ln>
              <a:solidFill>
                <a:srgbClr val="093552"/>
              </a:solidFill>
              <a:effectLst/>
              <a:uLnTx/>
              <a:uFillTx/>
              <a:latin typeface="Arial Narrow" panose="020B060602020203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EEAC0FB3-7286-D05C-EE5C-92570D945EB7}"/>
              </a:ext>
            </a:extLst>
          </p:cNvPr>
          <p:cNvSpPr txBox="1"/>
          <p:nvPr/>
        </p:nvSpPr>
        <p:spPr>
          <a:xfrm>
            <a:off x="152400" y="6487111"/>
            <a:ext cx="4572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www.who.int</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/groups/violence-prevention-alliance/approach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790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24"/>
          <p:cNvPicPr preferRelativeResize="0"/>
          <p:nvPr/>
        </p:nvPicPr>
        <p:blipFill rotWithShape="1">
          <a:blip r:embed="rId3">
            <a:alphaModFix/>
          </a:blip>
          <a:srcRect/>
          <a:stretch/>
        </p:blipFill>
        <p:spPr>
          <a:xfrm>
            <a:off x="489276" y="4029988"/>
            <a:ext cx="4484131" cy="2828012"/>
          </a:xfrm>
          <a:prstGeom prst="rect">
            <a:avLst/>
          </a:prstGeom>
          <a:noFill/>
          <a:ln>
            <a:noFill/>
          </a:ln>
        </p:spPr>
      </p:pic>
      <p:pic>
        <p:nvPicPr>
          <p:cNvPr id="593" name="Google Shape;593;p24"/>
          <p:cNvPicPr preferRelativeResize="0"/>
          <p:nvPr/>
        </p:nvPicPr>
        <p:blipFill rotWithShape="1">
          <a:blip r:embed="rId4">
            <a:alphaModFix/>
          </a:blip>
          <a:srcRect/>
          <a:stretch/>
        </p:blipFill>
        <p:spPr>
          <a:xfrm>
            <a:off x="149578" y="1713089"/>
            <a:ext cx="3637086" cy="2429788"/>
          </a:xfrm>
          <a:prstGeom prst="rect">
            <a:avLst/>
          </a:prstGeom>
          <a:noFill/>
          <a:ln>
            <a:noFill/>
          </a:ln>
        </p:spPr>
      </p:pic>
      <p:pic>
        <p:nvPicPr>
          <p:cNvPr id="594" name="Google Shape;594;p24"/>
          <p:cNvPicPr preferRelativeResize="0"/>
          <p:nvPr/>
        </p:nvPicPr>
        <p:blipFill rotWithShape="1">
          <a:blip r:embed="rId5">
            <a:alphaModFix/>
          </a:blip>
          <a:srcRect/>
          <a:stretch/>
        </p:blipFill>
        <p:spPr>
          <a:xfrm>
            <a:off x="4607278" y="1511154"/>
            <a:ext cx="3433841" cy="2828012"/>
          </a:xfrm>
          <a:prstGeom prst="rect">
            <a:avLst/>
          </a:prstGeom>
          <a:noFill/>
          <a:ln>
            <a:noFill/>
          </a:ln>
        </p:spPr>
      </p:pic>
      <p:pic>
        <p:nvPicPr>
          <p:cNvPr id="595" name="Google Shape;595;p24"/>
          <p:cNvPicPr preferRelativeResize="0"/>
          <p:nvPr/>
        </p:nvPicPr>
        <p:blipFill rotWithShape="1">
          <a:blip r:embed="rId6">
            <a:alphaModFix/>
          </a:blip>
          <a:srcRect/>
          <a:stretch/>
        </p:blipFill>
        <p:spPr>
          <a:xfrm>
            <a:off x="8324256" y="1528922"/>
            <a:ext cx="3796956" cy="2823957"/>
          </a:xfrm>
          <a:prstGeom prst="rect">
            <a:avLst/>
          </a:prstGeom>
          <a:noFill/>
          <a:ln>
            <a:noFill/>
          </a:ln>
        </p:spPr>
      </p:pic>
      <p:sp>
        <p:nvSpPr>
          <p:cNvPr id="596" name="Google Shape;596;p24"/>
          <p:cNvSpPr txBox="1">
            <a:spLocks noGrp="1"/>
          </p:cNvSpPr>
          <p:nvPr>
            <p:ph type="title"/>
          </p:nvPr>
        </p:nvSpPr>
        <p:spPr>
          <a:xfrm>
            <a:off x="0" y="318295"/>
            <a:ext cx="12121212" cy="761999"/>
          </a:xfrm>
          <a:prstGeom prst="rect">
            <a:avLst/>
          </a:prstGeom>
          <a:noFill/>
          <a:ln>
            <a:noFill/>
          </a:ln>
        </p:spPr>
        <p:txBody>
          <a:bodyPr spcFirstLastPara="1" wrap="square" lIns="91425" tIns="45700" rIns="91425" bIns="45700" anchor="ctr" anchorCtr="0">
            <a:noAutofit/>
          </a:bodyPr>
          <a:lstStyle/>
          <a:p>
            <a:pPr defTabSz="457189" fontAlgn="base">
              <a:spcAft>
                <a:spcPct val="0"/>
              </a:spcAft>
              <a:buClr>
                <a:schemeClr val="dk1"/>
              </a:buClr>
              <a:buSzPts val="2800"/>
            </a:pPr>
            <a:r>
              <a:rPr lang="en-US" sz="4300">
                <a:latin typeface="Garamond"/>
                <a:ea typeface="ＭＳ Ｐゴシック"/>
                <a:cs typeface="Arial"/>
              </a:rPr>
              <a:t>Consequences of Violence against Children and Youth </a:t>
            </a:r>
            <a:endParaRPr lang="en-US" sz="4300">
              <a:latin typeface="Garamond"/>
              <a:ea typeface="ＭＳ Ｐゴシック" pitchFamily="-107" charset="-128"/>
            </a:endParaRPr>
          </a:p>
        </p:txBody>
      </p:sp>
      <p:sp>
        <p:nvSpPr>
          <p:cNvPr id="2" name="TextBox 1">
            <a:extLst>
              <a:ext uri="{FF2B5EF4-FFF2-40B4-BE49-F238E27FC236}">
                <a16:creationId xmlns:a16="http://schemas.microsoft.com/office/drawing/2014/main" id="{DA8FBBFC-E408-E1B0-4515-07E01FEFFFC0}"/>
              </a:ext>
            </a:extLst>
          </p:cNvPr>
          <p:cNvSpPr txBox="1"/>
          <p:nvPr/>
        </p:nvSpPr>
        <p:spPr>
          <a:xfrm>
            <a:off x="5097639" y="5954889"/>
            <a:ext cx="68897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hlinkClick r:id="rId7"/>
              </a:rPr>
              <a:t>https://www.who.int/teams/social-determinants-of-health/violence-prevention/global-status-report-on-violence-against-children-2020</a:t>
            </a: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477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6D175-7281-6AAC-D044-79716D839088}"/>
              </a:ext>
            </a:extLst>
          </p:cNvPr>
          <p:cNvSpPr>
            <a:spLocks noGrp="1"/>
          </p:cNvSpPr>
          <p:nvPr>
            <p:ph type="title"/>
          </p:nvPr>
        </p:nvSpPr>
        <p:spPr>
          <a:xfrm>
            <a:off x="0" y="0"/>
            <a:ext cx="12192000" cy="1143000"/>
          </a:xfrm>
        </p:spPr>
        <p:txBody>
          <a:bodyPr/>
          <a:lstStyle/>
          <a:p>
            <a:r>
              <a:rPr lang="en-GB" sz="6600" dirty="0"/>
              <a:t>What is a VACS?</a:t>
            </a:r>
            <a:endParaRPr lang="en-ZA" sz="6600" dirty="0"/>
          </a:p>
        </p:txBody>
      </p:sp>
      <p:sp>
        <p:nvSpPr>
          <p:cNvPr id="3" name="Content Placeholder 2">
            <a:extLst>
              <a:ext uri="{FF2B5EF4-FFF2-40B4-BE49-F238E27FC236}">
                <a16:creationId xmlns:a16="http://schemas.microsoft.com/office/drawing/2014/main" id="{070D57A4-D89C-3A94-61B1-0E9BA36F58CA}"/>
              </a:ext>
            </a:extLst>
          </p:cNvPr>
          <p:cNvSpPr>
            <a:spLocks noGrp="1"/>
          </p:cNvSpPr>
          <p:nvPr>
            <p:ph idx="1"/>
          </p:nvPr>
        </p:nvSpPr>
        <p:spPr>
          <a:xfrm>
            <a:off x="160461" y="1531859"/>
            <a:ext cx="5410200" cy="4752000"/>
          </a:xfrm>
        </p:spPr>
        <p:txBody>
          <a:bodyPr>
            <a:normAutofit fontScale="85000" lnSpcReduction="10000"/>
          </a:bodyPr>
          <a:lstStyle/>
          <a:p>
            <a:pPr marL="0" indent="0">
              <a:buNone/>
            </a:pPr>
            <a:r>
              <a:rPr lang="en-GB" sz="3500" i="1" dirty="0">
                <a:latin typeface="Amasis MT Pro Light" panose="02040304050005020304" pitchFamily="18" charset="0"/>
              </a:rPr>
              <a:t>‘The Violence Against Children Survey (VACS) is a national, household survey designed to capture the magnitude and prevalence of violence against children in a given country</a:t>
            </a:r>
            <a:r>
              <a:rPr lang="en-GB" sz="2800" i="1" dirty="0">
                <a:latin typeface="Amasis MT Pro Light" panose="02040304050005020304" pitchFamily="18" charset="0"/>
              </a:rPr>
              <a:t>’ . </a:t>
            </a:r>
          </a:p>
          <a:p>
            <a:pPr marL="0" indent="0">
              <a:buNone/>
            </a:pPr>
            <a:r>
              <a:rPr lang="en-GB" sz="1800" dirty="0">
                <a:latin typeface="Amasis MT Pro Light" panose="02040304050005020304" pitchFamily="18" charset="0"/>
              </a:rPr>
              <a:t>Chiang LF et al</a:t>
            </a:r>
            <a:endParaRPr lang="en-GB" sz="2800" dirty="0">
              <a:latin typeface="Amasis MT Pro Light" panose="02040304050005020304" pitchFamily="18" charset="0"/>
            </a:endParaRPr>
          </a:p>
          <a:p>
            <a:pPr marL="0" indent="0">
              <a:buNone/>
            </a:pPr>
            <a:endParaRPr lang="en-GB" sz="2800" i="1" dirty="0">
              <a:latin typeface="Amasis MT Pro Light" panose="02040304050005020304" pitchFamily="18" charset="0"/>
            </a:endParaRPr>
          </a:p>
          <a:p>
            <a:pPr marL="0" indent="0">
              <a:buNone/>
            </a:pPr>
            <a:endParaRPr lang="en-GB" sz="2800" i="1" dirty="0">
              <a:latin typeface="Amasis MT Pro Light" panose="02040304050005020304" pitchFamily="18" charset="0"/>
            </a:endParaRPr>
          </a:p>
          <a:p>
            <a:r>
              <a:rPr lang="en-GB" sz="2800" dirty="0">
                <a:latin typeface="Amasis MT Pro Light" panose="02040304050005020304" pitchFamily="18" charset="0"/>
              </a:rPr>
              <a:t>VACS use standardized survey methodology to collect comprehensive data for program action</a:t>
            </a:r>
            <a:r>
              <a:rPr lang="en-GB" sz="1400" i="1" dirty="0">
                <a:latin typeface="Amasis MT Pro Light" panose="02040304050005020304" pitchFamily="18" charset="0"/>
              </a:rPr>
              <a:t>. </a:t>
            </a:r>
          </a:p>
          <a:p>
            <a:pPr marL="0" indent="0">
              <a:buNone/>
            </a:pPr>
            <a:endParaRPr lang="en-ZA" sz="1400" i="1" dirty="0">
              <a:latin typeface="Amasis MT Pro Light" panose="02040304050005020304" pitchFamily="18" charset="0"/>
            </a:endParaRPr>
          </a:p>
        </p:txBody>
      </p:sp>
      <p:pic>
        <p:nvPicPr>
          <p:cNvPr id="5" name="Picture 4">
            <a:extLst>
              <a:ext uri="{FF2B5EF4-FFF2-40B4-BE49-F238E27FC236}">
                <a16:creationId xmlns:a16="http://schemas.microsoft.com/office/drawing/2014/main" id="{D252B4F2-207E-D406-7ABB-09A58C004FE5}"/>
              </a:ext>
            </a:extLst>
          </p:cNvPr>
          <p:cNvPicPr>
            <a:picLocks noChangeAspect="1"/>
          </p:cNvPicPr>
          <p:nvPr/>
        </p:nvPicPr>
        <p:blipFill>
          <a:blip r:embed="rId3"/>
          <a:stretch>
            <a:fillRect/>
          </a:stretch>
        </p:blipFill>
        <p:spPr>
          <a:xfrm>
            <a:off x="5570661" y="2046514"/>
            <a:ext cx="6320989" cy="3432233"/>
          </a:xfrm>
          <a:prstGeom prst="rect">
            <a:avLst/>
          </a:prstGeom>
        </p:spPr>
      </p:pic>
      <p:sp>
        <p:nvSpPr>
          <p:cNvPr id="8" name="TextBox 7">
            <a:extLst>
              <a:ext uri="{FF2B5EF4-FFF2-40B4-BE49-F238E27FC236}">
                <a16:creationId xmlns:a16="http://schemas.microsoft.com/office/drawing/2014/main" id="{342E344D-7BA0-EB67-F352-6E33A2162F11}"/>
              </a:ext>
            </a:extLst>
          </p:cNvPr>
          <p:cNvSpPr txBox="1"/>
          <p:nvPr/>
        </p:nvSpPr>
        <p:spPr>
          <a:xfrm>
            <a:off x="2732315" y="6534409"/>
            <a:ext cx="8458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1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LF Chiang, H Kress, SA Summer, et al </a:t>
            </a:r>
            <a:r>
              <a:rPr kumimoji="0" lang="en-ZA" sz="11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Inj</a:t>
            </a:r>
            <a:r>
              <a:rPr kumimoji="0" lang="en-ZA" sz="11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Prev. 2016 April ; 22(</a:t>
            </a:r>
            <a:r>
              <a:rPr kumimoji="0" lang="en-ZA" sz="11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Suppl</a:t>
            </a:r>
            <a:r>
              <a:rPr kumimoji="0" lang="en-ZA" sz="11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 </a:t>
            </a:r>
            <a:r>
              <a:rPr kumimoji="0" lang="en-ZA" sz="11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i17</a:t>
            </a:r>
            <a:r>
              <a:rPr kumimoji="0" lang="en-ZA" sz="11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ZA" sz="11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i22</a:t>
            </a:r>
            <a:r>
              <a:rPr kumimoji="0" lang="en-ZA" sz="11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ZA" sz="11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doi:10.1136</a:t>
            </a:r>
            <a:r>
              <a:rPr kumimoji="0" lang="en-ZA" sz="11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ZA" sz="11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injuryprev</a:t>
            </a:r>
            <a:r>
              <a:rPr kumimoji="0" lang="en-ZA" sz="11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-2015-041820. </a:t>
            </a:r>
            <a:endParaRPr kumimoji="0" lang="en-ZA" sz="11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0690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CAP_powerpoint_lightblue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ICAP Logo with Blue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AFE50C597308CB40BCA7E320ED70E337" ma:contentTypeVersion="20" ma:contentTypeDescription="NGO Document content type" ma:contentTypeScope="" ma:versionID="a4a635cfa543361a1c755cfc69585d71">
  <xsd:schema xmlns:xsd="http://www.w3.org/2001/XMLSchema" xmlns:xs="http://www.w3.org/2001/XMLSchema" xmlns:p="http://schemas.microsoft.com/office/2006/metadata/properties" xmlns:ns2="c629780e-db83-45bc-a257-7c8c4fd6b9cb" xmlns:ns3="2636c69e-d6b9-4f6b-a248-45fd91a90b4d" targetNamespace="http://schemas.microsoft.com/office/2006/metadata/properties" ma:root="true" ma:fieldsID="9aeaf6c470d62c00c336434649b2b367" ns2:_="" ns3:_="">
    <xsd:import namespace="c629780e-db83-45bc-a257-7c8c4fd6b9cb"/>
    <xsd:import namespace="2636c69e-d6b9-4f6b-a248-45fd91a90b4d"/>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2:SharedWithUsers" minOccurs="0"/>
                <xsd:element ref="ns2:SharedWithDetails" minOccurs="0"/>
                <xsd:element ref="ns3:MediaLengthInSeconds"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36c69e-d6b9-4f6b-a248-45fd91a90b4d"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lcf76f155ced4ddcb4097134ff3c332f xmlns="2636c69e-d6b9-4f6b-a248-45fd91a90b4d">
      <Terms xmlns="http://schemas.microsoft.com/office/infopath/2007/PartnerControls"/>
    </lcf76f155ced4ddcb4097134ff3c332f>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3951DD-B007-43C1-AE3A-385F932939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29780e-db83-45bc-a257-7c8c4fd6b9cb"/>
    <ds:schemaRef ds:uri="2636c69e-d6b9-4f6b-a248-45fd91a90b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2F795F-2D3D-4322-92F2-4FFCDA24AD50}">
  <ds:schemaRefs>
    <ds:schemaRef ds:uri="http://www.w3.org/XML/1998/namespace"/>
    <ds:schemaRef ds:uri="http://schemas.microsoft.com/office/2006/metadata/properties"/>
    <ds:schemaRef ds:uri="http://schemas.microsoft.com/office/2006/documentManagement/types"/>
    <ds:schemaRef ds:uri="http://schemas.openxmlformats.org/package/2006/metadata/core-properties"/>
    <ds:schemaRef ds:uri="2636c69e-d6b9-4f6b-a248-45fd91a90b4d"/>
    <ds:schemaRef ds:uri="http://purl.org/dc/elements/1.1/"/>
    <ds:schemaRef ds:uri="c629780e-db83-45bc-a257-7c8c4fd6b9cb"/>
    <ds:schemaRef ds:uri="http://purl.org/dc/dcmityp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EE16BB1F-8881-4FD7-ABF9-8D9FDA44AD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1711</TotalTime>
  <Words>4970</Words>
  <Application>Microsoft Office PowerPoint</Application>
  <PresentationFormat>Widescreen</PresentationFormat>
  <Paragraphs>755</Paragraphs>
  <Slides>48</Slides>
  <Notes>39</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48</vt:i4>
      </vt:variant>
    </vt:vector>
  </HeadingPairs>
  <TitlesOfParts>
    <vt:vector size="72" baseType="lpstr">
      <vt:lpstr>Abadi</vt:lpstr>
      <vt:lpstr>Amasis MT Pro Light</vt:lpstr>
      <vt:lpstr>arial</vt:lpstr>
      <vt:lpstr>arial</vt:lpstr>
      <vt:lpstr>Arial Narrow</vt:lpstr>
      <vt:lpstr>Calibri</vt:lpstr>
      <vt:lpstr>Calibri Light</vt:lpstr>
      <vt:lpstr>Candara</vt:lpstr>
      <vt:lpstr>Century Gothic</vt:lpstr>
      <vt:lpstr>Garamond</vt:lpstr>
      <vt:lpstr>Lato</vt:lpstr>
      <vt:lpstr>Lato Black</vt:lpstr>
      <vt:lpstr>Lato Light</vt:lpstr>
      <vt:lpstr>Myriad Web Pro</vt:lpstr>
      <vt:lpstr>Noah Reg</vt:lpstr>
      <vt:lpstr>Noah W05 Regular</vt:lpstr>
      <vt:lpstr>Symbol</vt:lpstr>
      <vt:lpstr>Times New Roman</vt:lpstr>
      <vt:lpstr>Trade Gothic LT Std Bold</vt:lpstr>
      <vt:lpstr>Office Theme</vt:lpstr>
      <vt:lpstr>1_Office Theme</vt:lpstr>
      <vt:lpstr>3_Office Theme</vt:lpstr>
      <vt:lpstr>ICAP_powerpoint_lightbluebackground</vt:lpstr>
      <vt:lpstr>6_ICAP Logo with Blue Header</vt:lpstr>
      <vt:lpstr>Building an evidence-base to Address Violence Against Children and Youth: Survey Findings from EswatinI </vt:lpstr>
      <vt:lpstr>PowerPoint Presentation</vt:lpstr>
      <vt:lpstr>PowerPoint Presentation</vt:lpstr>
      <vt:lpstr>PowerPoint Presentation</vt:lpstr>
      <vt:lpstr>Building an evidence-base to Address Violence Against Children and Youth: Survey Findings from Eswatini</vt:lpstr>
      <vt:lpstr>Outline</vt:lpstr>
      <vt:lpstr>What is Violence and Why is it Important?</vt:lpstr>
      <vt:lpstr>Consequences of Violence against Children and Youth </vt:lpstr>
      <vt:lpstr>What is a VACS?</vt:lpstr>
      <vt:lpstr>PowerPoint Presentation</vt:lpstr>
      <vt:lpstr>Swaziland/Eswatini VACS 2007</vt:lpstr>
      <vt:lpstr>Eswatini Implemented Multi-stakeholder Interventions to Address Violence against Children </vt:lpstr>
      <vt:lpstr>Eswatini VACS 2022</vt:lpstr>
      <vt:lpstr>Eswatini VACS 2022 Methodology</vt:lpstr>
      <vt:lpstr>Survey Procedures </vt:lpstr>
      <vt:lpstr>Definitions and Types of Violence </vt:lpstr>
      <vt:lpstr>         Data Collected and Data Analysis </vt:lpstr>
      <vt:lpstr>Outline</vt:lpstr>
      <vt:lpstr>Participant Characteristics </vt:lpstr>
      <vt:lpstr>Lifetime Experience of Violence </vt:lpstr>
      <vt:lpstr>Multiple Experiences of Lifetime Violence </vt:lpstr>
      <vt:lpstr>Childhood Violence</vt:lpstr>
      <vt:lpstr>Perpetrators of Lifetime Violence Experienced by Females </vt:lpstr>
      <vt:lpstr>Perpetrators of Lifetime Violence Experienced by Males </vt:lpstr>
      <vt:lpstr>Disclosure and Services Sought/received for Lifetime Sexual Violence</vt:lpstr>
      <vt:lpstr>Disclosure and Services Sought/received for  Lifetime Physical Violence</vt:lpstr>
      <vt:lpstr>Characteristics Associated with Experiencing Sexual or Physical Violence Among Participants 13–17 years </vt:lpstr>
      <vt:lpstr>Characteristics Associated with Experiencing Sexual or Physical Violence Among Participants 18-24 years </vt:lpstr>
      <vt:lpstr>Impact of Sexual Violence on Mental Health and Social Well-being </vt:lpstr>
      <vt:lpstr>Impact of Violence (Continued)</vt:lpstr>
      <vt:lpstr>HIV Prevalence</vt:lpstr>
      <vt:lpstr>Progress since 2007: Sexual Violence</vt:lpstr>
      <vt:lpstr>Progress since 2007: Physical and Emotional Violence </vt:lpstr>
      <vt:lpstr>Inspire Indicators</vt:lpstr>
      <vt:lpstr>Norms and Values</vt:lpstr>
      <vt:lpstr>Summary </vt:lpstr>
      <vt:lpstr>Limitations of the Survey</vt:lpstr>
      <vt:lpstr>VACS Data Provide Critical Evidence</vt:lpstr>
      <vt:lpstr>Using VACS to Catalyze Action</vt:lpstr>
      <vt:lpstr>   Eswatini VACS Data to Action Workshop </vt:lpstr>
      <vt:lpstr>VACS Local Data Dissemination and Data Use  Activities</vt:lpstr>
      <vt:lpstr>Conclusion </vt:lpstr>
      <vt:lpstr>Acknowledgements </vt:lpstr>
      <vt:lpstr>Siyabonga (Thank you!)</vt:lpstr>
      <vt:lpstr>Q&amp;A</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Mental Health, and Beyond: How Research Could Protect Youth in a Rapidly Changing World</dc:title>
  <dc:creator>Hendery, Sara E.</dc:creator>
  <cp:lastModifiedBy>Sara Hendery</cp:lastModifiedBy>
  <cp:revision>3</cp:revision>
  <dcterms:created xsi:type="dcterms:W3CDTF">2023-09-11T19:32:12Z</dcterms:created>
  <dcterms:modified xsi:type="dcterms:W3CDTF">2023-10-17T14:45:36Z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0x01010033CF86A3E53F48B7ADBBC140A8AF8FA700AFE50C597308CB40BCA7E320ED70E337</vt:lpwstr>
  </property>
  <property fmtid="{D5CDD505-2E9C-101B-9397-08002B2CF9AE}" pid="3" name="MediaServiceImageTags">
    <vt:lpwstr/>
  </property>
  <property fmtid="{D5CDD505-2E9C-101B-9397-08002B2CF9AE}" pid="4" name="NGOOnlineKeywords">
    <vt:lpwstr/>
  </property>
  <property fmtid="{D5CDD505-2E9C-101B-9397-08002B2CF9AE}" pid="5" name="NGOOnlineDocumentType">
    <vt:lpwstr/>
  </property>
</Properties>
</file>