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E4DF55_9EB2308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E4DF92_335A3CB7.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E4DF51_FC190A22.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736" r:id="rId5"/>
    <p:sldMasterId id="2147483747" r:id="rId6"/>
    <p:sldMasterId id="2147483760" r:id="rId7"/>
  </p:sldMasterIdLst>
  <p:notesMasterIdLst>
    <p:notesMasterId r:id="rId46"/>
  </p:notesMasterIdLst>
  <p:handoutMasterIdLst>
    <p:handoutMasterId r:id="rId47"/>
  </p:handoutMasterIdLst>
  <p:sldIdLst>
    <p:sldId id="3255" r:id="rId8"/>
    <p:sldId id="5063" r:id="rId9"/>
    <p:sldId id="3260" r:id="rId10"/>
    <p:sldId id="3263" r:id="rId11"/>
    <p:sldId id="271" r:id="rId12"/>
    <p:sldId id="469" r:id="rId13"/>
    <p:sldId id="370" r:id="rId14"/>
    <p:sldId id="455" r:id="rId15"/>
    <p:sldId id="280" r:id="rId16"/>
    <p:sldId id="458" r:id="rId17"/>
    <p:sldId id="474" r:id="rId18"/>
    <p:sldId id="477" r:id="rId19"/>
    <p:sldId id="470" r:id="rId20"/>
    <p:sldId id="479" r:id="rId21"/>
    <p:sldId id="472" r:id="rId22"/>
    <p:sldId id="480" r:id="rId23"/>
    <p:sldId id="478" r:id="rId24"/>
    <p:sldId id="421" r:id="rId25"/>
    <p:sldId id="290" r:id="rId26"/>
    <p:sldId id="258" r:id="rId27"/>
    <p:sldId id="2145705793" r:id="rId28"/>
    <p:sldId id="2145705813" r:id="rId29"/>
    <p:sldId id="2145705812" r:id="rId30"/>
    <p:sldId id="2145705814" r:id="rId31"/>
    <p:sldId id="2145705815" r:id="rId32"/>
    <p:sldId id="2145705785" r:id="rId33"/>
    <p:sldId id="2145705784" r:id="rId34"/>
    <p:sldId id="2145705874" r:id="rId35"/>
    <p:sldId id="2145705787" r:id="rId36"/>
    <p:sldId id="2145705816" r:id="rId37"/>
    <p:sldId id="2145705875" r:id="rId38"/>
    <p:sldId id="2145705773" r:id="rId39"/>
    <p:sldId id="264" r:id="rId40"/>
    <p:sldId id="2145705809" r:id="rId41"/>
    <p:sldId id="5067" r:id="rId42"/>
    <p:sldId id="5057" r:id="rId43"/>
    <p:sldId id="5066" r:id="rId44"/>
    <p:sldId id="5068" r:id="rId4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C30F46-2127-0053-54B2-C4CE55F58D37}" name="Mohammed Lamorde" initials="ML" userId="S::mlamorde@rtsl.org::811aea39-42ce-484b-8de4-43838b3df523" providerId="AD"/>
  <p188:author id="{EFD065B1-3D05-8674-235A-0932FF6AFDC6}" name="Marie Deveaux" initials="MD" userId="S::mdeveaux@rtsl.org::9fc0be8f-9df8-4ccb-8fb2-ba99b48114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rriah" initials="M" lastIdx="15" clrIdx="0">
    <p:extLst>
      <p:ext uri="{19B8F6BF-5375-455C-9EA6-DF929625EA0E}">
        <p15:presenceInfo xmlns:p15="http://schemas.microsoft.com/office/powerpoint/2012/main" userId="Mirriah" providerId="None"/>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 id="7" name="Monica Negrete" initials="MN [2]" lastIdx="1" clrIdx="6">
    <p:extLst>
      <p:ext uri="{19B8F6BF-5375-455C-9EA6-DF929625EA0E}">
        <p15:presenceInfo xmlns:p15="http://schemas.microsoft.com/office/powerpoint/2012/main" userId="Monica Negrete"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11" name="Fatima Tsiouris" initials="FT" lastIdx="1" clrIdx="10">
    <p:extLst>
      <p:ext uri="{19B8F6BF-5375-455C-9EA6-DF929625EA0E}">
        <p15:presenceInfo xmlns:p15="http://schemas.microsoft.com/office/powerpoint/2012/main" userId="S::fao2001@icapatcolumbia.onmicrosoft.com::35ac9d81-e064-4bd9-bf7b-8c43dbafae31" providerId="AD"/>
      </p:ext>
    </p:extLst>
  </p:cmAuthor>
  <p:cmAuthor id="12" name="Hugh Siegel" initials="HS" lastIdx="2" clrIdx="11">
    <p:extLst>
      <p:ext uri="{19B8F6BF-5375-455C-9EA6-DF929625EA0E}">
        <p15:presenceInfo xmlns:p15="http://schemas.microsoft.com/office/powerpoint/2012/main" userId="S::hs3000@icapatcolumbia.onmicrosoft.com::f7d9b961-affa-41ce-aea5-6773f49b7deb" providerId="AD"/>
      </p:ext>
    </p:extLst>
  </p:cmAuthor>
  <p:cmAuthor id="13" name="Eugenie Poirot" initials="EP" lastIdx="4" clrIdx="12">
    <p:extLst>
      <p:ext uri="{19B8F6BF-5375-455C-9EA6-DF929625EA0E}">
        <p15:presenceInfo xmlns:p15="http://schemas.microsoft.com/office/powerpoint/2012/main" userId="Eugenie Poirot" providerId="None"/>
      </p:ext>
    </p:extLst>
  </p:cmAuthor>
  <p:cmAuthor id="14" name="Landovitz, Raphael J." initials="LRJ" lastIdx="1" clrIdx="13">
    <p:extLst>
      <p:ext uri="{19B8F6BF-5375-455C-9EA6-DF929625EA0E}">
        <p15:presenceInfo xmlns:p15="http://schemas.microsoft.com/office/powerpoint/2012/main" userId="S::rlandovitz@mednet.ucla.edu::2e068024-e997-45a5-a44f-7a332b8b9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4261"/>
    <a:srgbClr val="604362"/>
    <a:srgbClr val="6C546C"/>
    <a:srgbClr val="6B536B"/>
    <a:srgbClr val="975CA5"/>
    <a:srgbClr val="FFFFFF"/>
    <a:srgbClr val="000000"/>
    <a:srgbClr val="022169"/>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8974B-771F-4ED3-BEE8-FFD7FEA39765}" v="6" dt="2023-07-18T13:11:34.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6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comments/modernComment_7FE4DF51_FC190A22.xml><?xml version="1.0" encoding="utf-8"?>
<p188:cmLst xmlns:a="http://schemas.openxmlformats.org/drawingml/2006/main" xmlns:r="http://schemas.openxmlformats.org/officeDocument/2006/relationships" xmlns:p188="http://schemas.microsoft.com/office/powerpoint/2018/8/main">
  <p188:cm id="{1FF81F83-43AF-49BF-886E-A433FD55AB6F}" authorId="{EFD065B1-3D05-8674-235A-0932FF6AFDC6}" status="resolved" created="2023-07-14T19:52:42.855">
    <ac:deMkLst xmlns:ac="http://schemas.microsoft.com/office/drawing/2013/main/command">
      <pc:docMk xmlns:pc="http://schemas.microsoft.com/office/powerpoint/2013/main/command"/>
      <pc:sldMk xmlns:pc="http://schemas.microsoft.com/office/powerpoint/2013/main/command" cId="4229499426" sldId="2145705809"/>
      <ac:spMk id="5" creationId="{E45B53E3-1695-9D84-A8D0-1124D49D8DD3}"/>
    </ac:deMkLst>
    <p188:replyLst>
      <p188:reply id="{9163E22B-7AD7-469B-8252-3D6414C91AD6}" authorId="{71C30F46-2127-0053-54B2-C4CE55F58D37}" created="2023-07-14T19:53:42.033">
        <p188:txBody>
          <a:bodyPr/>
          <a:lstStyle/>
          <a:p>
            <a:r>
              <a:rPr lang="en-US"/>
              <a:t>Yes please
</a:t>
            </a:r>
          </a:p>
        </p188:txBody>
      </p188:reply>
      <p188:reply id="{9DCD0AD0-E1CA-46F0-84BE-E9EF5256C8AD}" authorId="{EFD065B1-3D05-8674-235A-0932FF6AFDC6}" created="2023-07-14T19:55:44.060">
        <p188:txBody>
          <a:bodyPr/>
          <a:lstStyle/>
          <a:p>
            <a:r>
              <a:rPr lang="en-US"/>
              <a:t>done</a:t>
            </a:r>
          </a:p>
        </p188:txBody>
      </p188:reply>
    </p188:replyLst>
    <p188:txBody>
      <a:bodyPr/>
      <a:lstStyle/>
      <a:p>
        <a:r>
          <a:rPr lang="en-US"/>
          <a:t>Should we add Technical support and tools to the list?</a:t>
        </a:r>
      </a:p>
    </p188:txBody>
  </p188:cm>
</p188:cmLst>
</file>

<file path=ppt/comments/modernComment_7FE4DF55_9EB2308A.xml><?xml version="1.0" encoding="utf-8"?>
<p188:cmLst xmlns:a="http://schemas.openxmlformats.org/drawingml/2006/main" xmlns:r="http://schemas.openxmlformats.org/officeDocument/2006/relationships" xmlns:p188="http://schemas.microsoft.com/office/powerpoint/2018/8/main">
  <p188:cm id="{4ABEA01C-5CF6-42D2-9E0F-6F33C8C7CE68}" authorId="{EFD065B1-3D05-8674-235A-0932FF6AFDC6}" status="resolved" created="2023-07-14T19:21:12.192">
    <pc:sldMkLst xmlns:pc="http://schemas.microsoft.com/office/powerpoint/2013/main/command">
      <pc:docMk/>
      <pc:sldMk cId="2662477962" sldId="2145705813"/>
    </pc:sldMkLst>
    <p188:replyLst>
      <p188:reply id="{6E1E2BB2-CE29-444A-AD6D-E26A719F2C86}" authorId="{71C30F46-2127-0053-54B2-C4CE55F58D37}" created="2023-07-14T19:28:20.766">
        <p188:txBody>
          <a:bodyPr/>
          <a:lstStyle/>
          <a:p>
            <a:r>
              <a:rPr lang="en-US"/>
              <a:t>Moved slide 8 up but not fully convinced about flow...</a:t>
            </a:r>
          </a:p>
        </p188:txBody>
      </p188:reply>
    </p188:replyLst>
    <p188:txBody>
      <a:bodyPr/>
      <a:lstStyle/>
      <a:p>
        <a:r>
          <a:rPr lang="en-US"/>
          <a:t>I would suggest that to use slide 8 here instead of this slide for a more visual representation of this concept and to improve the flow</a:t>
        </a:r>
      </a:p>
    </p188:txBody>
  </p188:cm>
</p188:cmLst>
</file>

<file path=ppt/comments/modernComment_7FE4DF92_335A3CB7.xml><?xml version="1.0" encoding="utf-8"?>
<p188:cmLst xmlns:a="http://schemas.openxmlformats.org/drawingml/2006/main" xmlns:r="http://schemas.openxmlformats.org/officeDocument/2006/relationships" xmlns:p188="http://schemas.microsoft.com/office/powerpoint/2018/8/main">
  <p188:cm id="{3E5A4102-7022-41D0-ABA1-3FE7F6FD2DBE}" authorId="{EFD065B1-3D05-8674-235A-0932FF6AFDC6}" status="resolved" created="2023-07-14T19:39:21.802">
    <pc:sldMkLst xmlns:pc="http://schemas.microsoft.com/office/powerpoint/2013/main/command">
      <pc:docMk/>
      <pc:sldMk cId="861551799" sldId="2145705874"/>
    </pc:sldMkLst>
    <p188:replyLst>
      <p188:reply id="{EF6026AC-BE7B-4DDC-8883-14C11B19C8A8}" authorId="{71C30F46-2127-0053-54B2-C4CE55F58D37}" created="2023-07-14T19:54:19.861">
        <p188:txBody>
          <a:bodyPr/>
          <a:lstStyle/>
          <a:p>
            <a:r>
              <a:rPr lang="en-US"/>
              <a:t>Credit Shefali!</a:t>
            </a:r>
          </a:p>
        </p188:txBody>
      </p188:reply>
    </p188:replyLst>
    <p188:txBody>
      <a:bodyPr/>
      <a:lstStyle/>
      <a:p>
        <a:r>
          <a:rPr lang="en-US"/>
          <a:t>that's a great slide!</a:t>
        </a:r>
      </a:p>
    </p188:txBody>
  </p188:cm>
</p188:cmLst>
</file>

<file path=ppt/diagrams/_rels/data5.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C1044F-DF57-40D6-925A-7AB593A957EF}" type="doc">
      <dgm:prSet loTypeId="urn:microsoft.com/office/officeart/2005/8/layout/venn1" loCatId="relationship" qsTypeId="urn:microsoft.com/office/officeart/2005/8/quickstyle/simple4" qsCatId="simple" csTypeId="urn:microsoft.com/office/officeart/2005/8/colors/accent1_2" csCatId="accent1" phldr="1"/>
      <dgm:spPr/>
    </dgm:pt>
    <dgm:pt modelId="{078F8E16-D981-4030-9C9F-5F291F99B9FD}">
      <dgm:prSet phldrT="[Text]" custT="1"/>
      <dgm:spPr/>
      <dgm:t>
        <a:bodyPr/>
        <a:lstStyle/>
        <a:p>
          <a:r>
            <a:rPr lang="en-US" sz="2400" dirty="0"/>
            <a:t>Health Service Delivery</a:t>
          </a:r>
        </a:p>
      </dgm:t>
    </dgm:pt>
    <dgm:pt modelId="{C5A000CC-7F1F-4C64-8691-F211E83CD275}" type="parTrans" cxnId="{0CB73B75-95D1-400E-867E-CFFCB4922761}">
      <dgm:prSet/>
      <dgm:spPr/>
      <dgm:t>
        <a:bodyPr/>
        <a:lstStyle/>
        <a:p>
          <a:endParaRPr lang="en-US"/>
        </a:p>
      </dgm:t>
    </dgm:pt>
    <dgm:pt modelId="{AB3A19A3-15C2-4C94-B696-1A990920911F}" type="sibTrans" cxnId="{0CB73B75-95D1-400E-867E-CFFCB4922761}">
      <dgm:prSet/>
      <dgm:spPr/>
      <dgm:t>
        <a:bodyPr/>
        <a:lstStyle/>
        <a:p>
          <a:endParaRPr lang="en-US"/>
        </a:p>
      </dgm:t>
    </dgm:pt>
    <dgm:pt modelId="{D1AE3CF0-AF2A-43BC-8629-9F7D40E36439}">
      <dgm:prSet phldrT="[Text]" custT="1"/>
      <dgm:spPr/>
      <dgm:t>
        <a:bodyPr/>
        <a:lstStyle/>
        <a:p>
          <a:r>
            <a:rPr lang="en-US" sz="2400" dirty="0"/>
            <a:t>Public Health Systems</a:t>
          </a:r>
        </a:p>
      </dgm:t>
    </dgm:pt>
    <dgm:pt modelId="{E7FA2F06-B751-439A-952A-485D7D813E68}" type="parTrans" cxnId="{956DB27A-DE37-4E17-8623-0E9496121681}">
      <dgm:prSet/>
      <dgm:spPr/>
      <dgm:t>
        <a:bodyPr/>
        <a:lstStyle/>
        <a:p>
          <a:endParaRPr lang="en-US"/>
        </a:p>
      </dgm:t>
    </dgm:pt>
    <dgm:pt modelId="{D2EA33AB-11B9-45F3-B403-47E743D39677}" type="sibTrans" cxnId="{956DB27A-DE37-4E17-8623-0E9496121681}">
      <dgm:prSet/>
      <dgm:spPr/>
      <dgm:t>
        <a:bodyPr/>
        <a:lstStyle/>
        <a:p>
          <a:endParaRPr lang="en-US"/>
        </a:p>
      </dgm:t>
    </dgm:pt>
    <dgm:pt modelId="{AD58B701-519E-4F19-9CA2-19E0E86B1218}" type="pres">
      <dgm:prSet presAssocID="{02C1044F-DF57-40D6-925A-7AB593A957EF}" presName="compositeShape" presStyleCnt="0">
        <dgm:presLayoutVars>
          <dgm:chMax val="7"/>
          <dgm:dir/>
          <dgm:resizeHandles val="exact"/>
        </dgm:presLayoutVars>
      </dgm:prSet>
      <dgm:spPr/>
    </dgm:pt>
    <dgm:pt modelId="{D0DF76C2-E3B2-48CE-8958-92A7E2CF3B14}" type="pres">
      <dgm:prSet presAssocID="{078F8E16-D981-4030-9C9F-5F291F99B9FD}" presName="circ1" presStyleLbl="vennNode1" presStyleIdx="0" presStyleCnt="2"/>
      <dgm:spPr/>
    </dgm:pt>
    <dgm:pt modelId="{5E71E1A1-B240-485E-84A3-3A9F723A8DAA}" type="pres">
      <dgm:prSet presAssocID="{078F8E16-D981-4030-9C9F-5F291F99B9FD}" presName="circ1Tx" presStyleLbl="revTx" presStyleIdx="0" presStyleCnt="0">
        <dgm:presLayoutVars>
          <dgm:chMax val="0"/>
          <dgm:chPref val="0"/>
          <dgm:bulletEnabled val="1"/>
        </dgm:presLayoutVars>
      </dgm:prSet>
      <dgm:spPr/>
    </dgm:pt>
    <dgm:pt modelId="{41C049B5-8F50-44FD-B847-1396125C7CDF}" type="pres">
      <dgm:prSet presAssocID="{D1AE3CF0-AF2A-43BC-8629-9F7D40E36439}" presName="circ2" presStyleLbl="vennNode1" presStyleIdx="1" presStyleCnt="2" custLinFactNeighborX="-4377" custLinFactNeighborY="2118"/>
      <dgm:spPr/>
    </dgm:pt>
    <dgm:pt modelId="{6A72EC21-EAFA-47E1-B5B7-9DF42FFDDFF5}" type="pres">
      <dgm:prSet presAssocID="{D1AE3CF0-AF2A-43BC-8629-9F7D40E36439}" presName="circ2Tx" presStyleLbl="revTx" presStyleIdx="0" presStyleCnt="0">
        <dgm:presLayoutVars>
          <dgm:chMax val="0"/>
          <dgm:chPref val="0"/>
          <dgm:bulletEnabled val="1"/>
        </dgm:presLayoutVars>
      </dgm:prSet>
      <dgm:spPr/>
    </dgm:pt>
  </dgm:ptLst>
  <dgm:cxnLst>
    <dgm:cxn modelId="{B6A3E331-D401-4838-AB25-2A763307B9E0}" type="presOf" srcId="{078F8E16-D981-4030-9C9F-5F291F99B9FD}" destId="{5E71E1A1-B240-485E-84A3-3A9F723A8DAA}" srcOrd="1" destOrd="0" presId="urn:microsoft.com/office/officeart/2005/8/layout/venn1"/>
    <dgm:cxn modelId="{1F74D739-DF8F-4E4F-AA29-3929FA579EC8}" type="presOf" srcId="{02C1044F-DF57-40D6-925A-7AB593A957EF}" destId="{AD58B701-519E-4F19-9CA2-19E0E86B1218}" srcOrd="0" destOrd="0" presId="urn:microsoft.com/office/officeart/2005/8/layout/venn1"/>
    <dgm:cxn modelId="{0CB73B75-95D1-400E-867E-CFFCB4922761}" srcId="{02C1044F-DF57-40D6-925A-7AB593A957EF}" destId="{078F8E16-D981-4030-9C9F-5F291F99B9FD}" srcOrd="0" destOrd="0" parTransId="{C5A000CC-7F1F-4C64-8691-F211E83CD275}" sibTransId="{AB3A19A3-15C2-4C94-B696-1A990920911F}"/>
    <dgm:cxn modelId="{956DB27A-DE37-4E17-8623-0E9496121681}" srcId="{02C1044F-DF57-40D6-925A-7AB593A957EF}" destId="{D1AE3CF0-AF2A-43BC-8629-9F7D40E36439}" srcOrd="1" destOrd="0" parTransId="{E7FA2F06-B751-439A-952A-485D7D813E68}" sibTransId="{D2EA33AB-11B9-45F3-B403-47E743D39677}"/>
    <dgm:cxn modelId="{6B5D68A9-92B2-40F5-BEFF-71856B7BBED6}" type="presOf" srcId="{078F8E16-D981-4030-9C9F-5F291F99B9FD}" destId="{D0DF76C2-E3B2-48CE-8958-92A7E2CF3B14}" srcOrd="0" destOrd="0" presId="urn:microsoft.com/office/officeart/2005/8/layout/venn1"/>
    <dgm:cxn modelId="{932C29D5-555D-435D-B133-10CDAB49D45E}" type="presOf" srcId="{D1AE3CF0-AF2A-43BC-8629-9F7D40E36439}" destId="{6A72EC21-EAFA-47E1-B5B7-9DF42FFDDFF5}" srcOrd="1" destOrd="0" presId="urn:microsoft.com/office/officeart/2005/8/layout/venn1"/>
    <dgm:cxn modelId="{956FF1DF-1FA1-4DA5-9E47-B9B8047BE376}" type="presOf" srcId="{D1AE3CF0-AF2A-43BC-8629-9F7D40E36439}" destId="{41C049B5-8F50-44FD-B847-1396125C7CDF}" srcOrd="0" destOrd="0" presId="urn:microsoft.com/office/officeart/2005/8/layout/venn1"/>
    <dgm:cxn modelId="{E92D1BCD-6B5E-4853-800F-5FBCA051CE6A}" type="presParOf" srcId="{AD58B701-519E-4F19-9CA2-19E0E86B1218}" destId="{D0DF76C2-E3B2-48CE-8958-92A7E2CF3B14}" srcOrd="0" destOrd="0" presId="urn:microsoft.com/office/officeart/2005/8/layout/venn1"/>
    <dgm:cxn modelId="{09D9AFF5-4A30-412B-809C-C8564A6F91DD}" type="presParOf" srcId="{AD58B701-519E-4F19-9CA2-19E0E86B1218}" destId="{5E71E1A1-B240-485E-84A3-3A9F723A8DAA}" srcOrd="1" destOrd="0" presId="urn:microsoft.com/office/officeart/2005/8/layout/venn1"/>
    <dgm:cxn modelId="{27C933F2-84F1-4CE0-8B81-C7C6E212BA8A}" type="presParOf" srcId="{AD58B701-519E-4F19-9CA2-19E0E86B1218}" destId="{41C049B5-8F50-44FD-B847-1396125C7CDF}" srcOrd="2" destOrd="0" presId="urn:microsoft.com/office/officeart/2005/8/layout/venn1"/>
    <dgm:cxn modelId="{F7CEEB51-7018-48AC-952F-6DB69912D73C}" type="presParOf" srcId="{AD58B701-519E-4F19-9CA2-19E0E86B1218}" destId="{6A72EC21-EAFA-47E1-B5B7-9DF42FFDDFF5}"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AA25E-601F-4C51-BDA6-30C3398A532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4B154A30-6B7E-48C7-B443-FB1F16347F5C}">
      <dgm:prSet phldrT="[Text]"/>
      <dgm:spPr/>
      <dgm:t>
        <a:bodyPr/>
        <a:lstStyle/>
        <a:p>
          <a:pPr>
            <a:buNone/>
          </a:pPr>
          <a:r>
            <a:rPr lang="en-GB" b="1" i="0" u="none" strike="noStrike" cap="none" spc="0" baseline="0" dirty="0">
              <a:solidFill>
                <a:srgbClr val="FFFFFF"/>
              </a:solidFill>
              <a:uFillTx/>
              <a:latin typeface="+mn-lt"/>
            </a:rPr>
            <a:t>Leadership and governance</a:t>
          </a:r>
          <a:endParaRPr lang="en-GB" dirty="0">
            <a:latin typeface="+mn-lt"/>
          </a:endParaRPr>
        </a:p>
      </dgm:t>
    </dgm:pt>
    <dgm:pt modelId="{F966DDD4-17E9-4DE6-99DF-A0B5AD215298}" type="parTrans" cxnId="{45CF78E6-FC3A-4954-95DA-34F4792AD39C}">
      <dgm:prSet/>
      <dgm:spPr/>
      <dgm:t>
        <a:bodyPr/>
        <a:lstStyle/>
        <a:p>
          <a:endParaRPr lang="en-GB">
            <a:latin typeface="+mn-lt"/>
          </a:endParaRPr>
        </a:p>
      </dgm:t>
    </dgm:pt>
    <dgm:pt modelId="{87EB84EB-D227-446F-B1C7-0294F76DFBC8}" type="sibTrans" cxnId="{45CF78E6-FC3A-4954-95DA-34F4792AD39C}">
      <dgm:prSet/>
      <dgm:spPr/>
      <dgm:t>
        <a:bodyPr/>
        <a:lstStyle/>
        <a:p>
          <a:endParaRPr lang="en-GB">
            <a:latin typeface="+mn-lt"/>
          </a:endParaRPr>
        </a:p>
      </dgm:t>
    </dgm:pt>
    <dgm:pt modelId="{3D4F936A-DE1C-4A21-84C2-A67CDE91113C}">
      <dgm:prSet phldrT="[Text]" custT="1"/>
      <dgm:spPr/>
      <dgm:t>
        <a:bodyPr/>
        <a:lstStyle/>
        <a:p>
          <a:r>
            <a:rPr lang="en-GB" sz="700" b="0" i="0" u="none" strike="noStrike" cap="none" spc="0" baseline="0" dirty="0">
              <a:solidFill>
                <a:srgbClr val="000000"/>
              </a:solidFill>
              <a:uFillTx/>
              <a:latin typeface="+mn-lt"/>
            </a:rPr>
            <a:t>Coordination </a:t>
          </a:r>
          <a:r>
            <a:rPr lang="en-GB" sz="700" dirty="0">
              <a:solidFill>
                <a:srgbClr val="000000"/>
              </a:solidFill>
              <a:latin typeface="+mn-lt"/>
            </a:rPr>
            <a:t>between</a:t>
          </a:r>
          <a:r>
            <a:rPr lang="en-GB" sz="700" b="0" i="0" u="none" strike="noStrike" cap="none" spc="0" baseline="0" dirty="0">
              <a:solidFill>
                <a:srgbClr val="000000"/>
              </a:solidFill>
              <a:uFillTx/>
              <a:latin typeface="+mn-lt"/>
            </a:rPr>
            <a:t> PHC </a:t>
          </a:r>
          <a:r>
            <a:rPr lang="en-GB" sz="700" dirty="0">
              <a:solidFill>
                <a:srgbClr val="000000"/>
              </a:solidFill>
              <a:latin typeface="+mn-lt"/>
            </a:rPr>
            <a:t>and </a:t>
          </a:r>
          <a:r>
            <a:rPr lang="en-GB" sz="700" b="0" i="0" u="none" strike="noStrike" cap="none" spc="0" baseline="0" dirty="0">
              <a:solidFill>
                <a:srgbClr val="000000"/>
              </a:solidFill>
              <a:uFillTx/>
              <a:latin typeface="+mn-lt"/>
            </a:rPr>
            <a:t>Public Health Agencies</a:t>
          </a:r>
          <a:endParaRPr lang="en-GB" sz="700" dirty="0">
            <a:latin typeface="+mn-lt"/>
          </a:endParaRPr>
        </a:p>
      </dgm:t>
    </dgm:pt>
    <dgm:pt modelId="{5E8BAC0F-5740-4571-8BF7-CAE7CE9B29FD}" type="parTrans" cxnId="{6D2B82BC-CFAA-4F16-BE24-00F9D492A865}">
      <dgm:prSet/>
      <dgm:spPr/>
      <dgm:t>
        <a:bodyPr/>
        <a:lstStyle/>
        <a:p>
          <a:endParaRPr lang="en-GB">
            <a:latin typeface="+mn-lt"/>
          </a:endParaRPr>
        </a:p>
      </dgm:t>
    </dgm:pt>
    <dgm:pt modelId="{4DCA060E-351C-4654-904F-8F03EFE76B7B}" type="sibTrans" cxnId="{6D2B82BC-CFAA-4F16-BE24-00F9D492A865}">
      <dgm:prSet/>
      <dgm:spPr/>
      <dgm:t>
        <a:bodyPr/>
        <a:lstStyle/>
        <a:p>
          <a:endParaRPr lang="en-GB">
            <a:latin typeface="+mn-lt"/>
          </a:endParaRPr>
        </a:p>
      </dgm:t>
    </dgm:pt>
    <dgm:pt modelId="{87B58C65-D01D-4C80-B191-22619DF62DB6}">
      <dgm:prSet phldrT="[Text]" custT="1"/>
      <dgm:spPr/>
      <dgm:t>
        <a:bodyPr/>
        <a:lstStyle/>
        <a:p>
          <a:r>
            <a:rPr lang="en-GB" sz="700" b="0" i="0" u="none" strike="noStrike" cap="none" spc="0" baseline="0" dirty="0">
              <a:solidFill>
                <a:srgbClr val="000000"/>
              </a:solidFill>
              <a:uFillTx/>
              <a:latin typeface="+mn-lt"/>
            </a:rPr>
            <a:t>Integration of PHC into health security, epidemic preparedness and response plans </a:t>
          </a:r>
          <a:endParaRPr lang="en-GB" sz="700" dirty="0">
            <a:latin typeface="+mn-lt"/>
          </a:endParaRPr>
        </a:p>
      </dgm:t>
    </dgm:pt>
    <dgm:pt modelId="{EAE3D2F8-E7C4-49BB-8BCB-461A1A06060F}" type="parTrans" cxnId="{04F57919-77E3-48E5-BD82-5B8BE79D375C}">
      <dgm:prSet/>
      <dgm:spPr/>
      <dgm:t>
        <a:bodyPr/>
        <a:lstStyle/>
        <a:p>
          <a:endParaRPr lang="en-GB">
            <a:latin typeface="+mn-lt"/>
          </a:endParaRPr>
        </a:p>
      </dgm:t>
    </dgm:pt>
    <dgm:pt modelId="{9EEE8163-F2D5-452C-B100-320CAB398B1C}" type="sibTrans" cxnId="{04F57919-77E3-48E5-BD82-5B8BE79D375C}">
      <dgm:prSet/>
      <dgm:spPr/>
      <dgm:t>
        <a:bodyPr/>
        <a:lstStyle/>
        <a:p>
          <a:endParaRPr lang="en-GB">
            <a:latin typeface="+mn-lt"/>
          </a:endParaRPr>
        </a:p>
      </dgm:t>
    </dgm:pt>
    <dgm:pt modelId="{4613E129-E339-4934-8F6F-03B35B351E50}">
      <dgm:prSet phldrT="[Text]"/>
      <dgm:spPr/>
      <dgm:t>
        <a:bodyPr/>
        <a:lstStyle/>
        <a:p>
          <a:pPr>
            <a:buNone/>
          </a:pPr>
          <a:r>
            <a:rPr lang="en-GB" b="1" i="0" u="none" strike="noStrike" cap="none" spc="0" baseline="0" dirty="0">
              <a:solidFill>
                <a:srgbClr val="FFFFFF"/>
              </a:solidFill>
              <a:uFillTx/>
              <a:latin typeface="+mn-lt"/>
            </a:rPr>
            <a:t>Health system financing</a:t>
          </a:r>
          <a:endParaRPr lang="en-GB" dirty="0">
            <a:latin typeface="+mn-lt"/>
          </a:endParaRPr>
        </a:p>
      </dgm:t>
    </dgm:pt>
    <dgm:pt modelId="{478D403D-F601-4625-9E67-31E86AA9E857}" type="parTrans" cxnId="{0B215268-6F49-4BE4-8D45-25763E7477C6}">
      <dgm:prSet/>
      <dgm:spPr/>
      <dgm:t>
        <a:bodyPr/>
        <a:lstStyle/>
        <a:p>
          <a:endParaRPr lang="en-GB">
            <a:latin typeface="+mn-lt"/>
          </a:endParaRPr>
        </a:p>
      </dgm:t>
    </dgm:pt>
    <dgm:pt modelId="{44A7E012-A99F-4EE3-8EEB-2C65FC41968B}" type="sibTrans" cxnId="{0B215268-6F49-4BE4-8D45-25763E7477C6}">
      <dgm:prSet/>
      <dgm:spPr/>
      <dgm:t>
        <a:bodyPr/>
        <a:lstStyle/>
        <a:p>
          <a:endParaRPr lang="en-GB">
            <a:latin typeface="+mn-lt"/>
          </a:endParaRPr>
        </a:p>
      </dgm:t>
    </dgm:pt>
    <dgm:pt modelId="{1B10D604-93AA-4ADD-9C42-00C09C249A64}">
      <dgm:prSet phldrT="[Text]" custT="1"/>
      <dgm:spPr/>
      <dgm:t>
        <a:bodyPr/>
        <a:lstStyle/>
        <a:p>
          <a:pPr>
            <a:buNone/>
          </a:pPr>
          <a:r>
            <a:rPr lang="en-GB" sz="700" b="0" i="0" u="none" strike="noStrike" cap="none" spc="0" baseline="0" dirty="0">
              <a:solidFill>
                <a:srgbClr val="000000"/>
              </a:solidFill>
              <a:uFillTx/>
              <a:latin typeface="+mn-lt"/>
            </a:rPr>
            <a:t>Increased PHC funding</a:t>
          </a:r>
          <a:endParaRPr lang="en-GB" sz="700" dirty="0">
            <a:latin typeface="+mn-lt"/>
          </a:endParaRPr>
        </a:p>
      </dgm:t>
    </dgm:pt>
    <dgm:pt modelId="{40F54FED-6F28-41A4-9E95-671981D539A5}" type="parTrans" cxnId="{59F42311-4887-49D4-848B-F0EDAC9AB07B}">
      <dgm:prSet/>
      <dgm:spPr/>
      <dgm:t>
        <a:bodyPr/>
        <a:lstStyle/>
        <a:p>
          <a:endParaRPr lang="en-GB">
            <a:latin typeface="+mn-lt"/>
          </a:endParaRPr>
        </a:p>
      </dgm:t>
    </dgm:pt>
    <dgm:pt modelId="{70D501FC-69F5-4FE3-9033-AE5C46433E68}" type="sibTrans" cxnId="{59F42311-4887-49D4-848B-F0EDAC9AB07B}">
      <dgm:prSet/>
      <dgm:spPr/>
      <dgm:t>
        <a:bodyPr/>
        <a:lstStyle/>
        <a:p>
          <a:endParaRPr lang="en-GB">
            <a:latin typeface="+mn-lt"/>
          </a:endParaRPr>
        </a:p>
      </dgm:t>
    </dgm:pt>
    <dgm:pt modelId="{3DC1E3C1-D077-4861-9439-CF4FB124C177}">
      <dgm:prSet phldrT="[Text]" custT="1"/>
      <dgm:spPr/>
      <dgm:t>
        <a:bodyPr/>
        <a:lstStyle/>
        <a:p>
          <a:pPr>
            <a:buNone/>
          </a:pPr>
          <a:r>
            <a:rPr lang="en-GB" sz="700" b="0" i="0" u="none" strike="noStrike" cap="none" spc="0" baseline="0" dirty="0">
              <a:solidFill>
                <a:srgbClr val="000000"/>
              </a:solidFill>
              <a:uFillTx/>
              <a:latin typeface="+mn-lt"/>
            </a:rPr>
            <a:t>Emergency financial mechanisms (inclusive of PHC enabling rapid allocation at the local level during emergencies) </a:t>
          </a:r>
          <a:endParaRPr lang="en-GB" sz="700" dirty="0">
            <a:latin typeface="+mn-lt"/>
          </a:endParaRPr>
        </a:p>
      </dgm:t>
    </dgm:pt>
    <dgm:pt modelId="{FDD5ADD7-AD92-485C-B65A-6C6A2C41D229}" type="parTrans" cxnId="{34B863C5-3DC7-4C9F-9C04-D3F996B0CF61}">
      <dgm:prSet/>
      <dgm:spPr/>
      <dgm:t>
        <a:bodyPr/>
        <a:lstStyle/>
        <a:p>
          <a:endParaRPr lang="en-GB">
            <a:latin typeface="+mn-lt"/>
          </a:endParaRPr>
        </a:p>
      </dgm:t>
    </dgm:pt>
    <dgm:pt modelId="{20AC8014-1927-416F-919C-F71C6D04CF2D}" type="sibTrans" cxnId="{34B863C5-3DC7-4C9F-9C04-D3F996B0CF61}">
      <dgm:prSet/>
      <dgm:spPr/>
      <dgm:t>
        <a:bodyPr/>
        <a:lstStyle/>
        <a:p>
          <a:endParaRPr lang="en-GB">
            <a:latin typeface="+mn-lt"/>
          </a:endParaRPr>
        </a:p>
      </dgm:t>
    </dgm:pt>
    <dgm:pt modelId="{8BAC6AA5-7974-4BB7-8245-685530B3DAF3}">
      <dgm:prSet/>
      <dgm:spPr/>
      <dgm:t>
        <a:bodyPr/>
        <a:lstStyle/>
        <a:p>
          <a:r>
            <a:rPr lang="en-GB" b="1" i="0" u="none" strike="noStrike" cap="none" spc="0" baseline="0" dirty="0">
              <a:solidFill>
                <a:srgbClr val="FFFFFF"/>
              </a:solidFill>
              <a:uFillTx/>
              <a:latin typeface="+mn-lt"/>
            </a:rPr>
            <a:t>Health workforce</a:t>
          </a:r>
          <a:endParaRPr lang="en-GB" b="0" i="0" u="none" strike="noStrike" cap="none" spc="0" baseline="0" dirty="0">
            <a:solidFill>
              <a:srgbClr val="FFFFFF"/>
            </a:solidFill>
            <a:uFillTx/>
            <a:latin typeface="+mn-lt"/>
          </a:endParaRPr>
        </a:p>
      </dgm:t>
    </dgm:pt>
    <dgm:pt modelId="{F9FC8649-C741-4043-8EDA-E6FA68EDF5C2}" type="parTrans" cxnId="{4DEBC77C-ABB1-4FCF-91F9-CD5B8312C015}">
      <dgm:prSet/>
      <dgm:spPr/>
      <dgm:t>
        <a:bodyPr/>
        <a:lstStyle/>
        <a:p>
          <a:endParaRPr lang="en-GB">
            <a:latin typeface="+mn-lt"/>
          </a:endParaRPr>
        </a:p>
      </dgm:t>
    </dgm:pt>
    <dgm:pt modelId="{2570F67A-637F-431A-9946-0AEE4BAE465F}" type="sibTrans" cxnId="{4DEBC77C-ABB1-4FCF-91F9-CD5B8312C015}">
      <dgm:prSet/>
      <dgm:spPr/>
      <dgm:t>
        <a:bodyPr/>
        <a:lstStyle/>
        <a:p>
          <a:endParaRPr lang="en-GB">
            <a:latin typeface="+mn-lt"/>
          </a:endParaRPr>
        </a:p>
      </dgm:t>
    </dgm:pt>
    <dgm:pt modelId="{12F5B2C6-BA09-4576-A3AE-D7C08E7D3A91}">
      <dgm:prSet custT="1"/>
      <dgm:spPr/>
      <dgm:t>
        <a:bodyPr/>
        <a:lstStyle/>
        <a:p>
          <a:r>
            <a:rPr lang="en-GB" sz="700" b="0" i="0" u="none" strike="noStrike" cap="none" spc="0" baseline="0" dirty="0">
              <a:solidFill>
                <a:srgbClr val="000000"/>
              </a:solidFill>
              <a:uFillTx/>
              <a:latin typeface="+mn-lt"/>
            </a:rPr>
            <a:t>Adequate numbers and compensation of HCWs</a:t>
          </a:r>
        </a:p>
      </dgm:t>
    </dgm:pt>
    <dgm:pt modelId="{868CC3FD-197A-4ABA-991E-89405337AFFD}" type="parTrans" cxnId="{FDBEABB8-10FE-4F70-9238-0490C8639C18}">
      <dgm:prSet/>
      <dgm:spPr/>
      <dgm:t>
        <a:bodyPr/>
        <a:lstStyle/>
        <a:p>
          <a:endParaRPr lang="en-GB">
            <a:latin typeface="+mn-lt"/>
          </a:endParaRPr>
        </a:p>
      </dgm:t>
    </dgm:pt>
    <dgm:pt modelId="{1BA812A0-3E98-44B0-A37F-C256CC6312F5}" type="sibTrans" cxnId="{FDBEABB8-10FE-4F70-9238-0490C8639C18}">
      <dgm:prSet/>
      <dgm:spPr/>
      <dgm:t>
        <a:bodyPr/>
        <a:lstStyle/>
        <a:p>
          <a:endParaRPr lang="en-GB">
            <a:latin typeface="+mn-lt"/>
          </a:endParaRPr>
        </a:p>
      </dgm:t>
    </dgm:pt>
    <dgm:pt modelId="{576BFB5D-E4DF-4CEB-A4C9-8CAB3FA55FC7}">
      <dgm:prSet custT="1"/>
      <dgm:spPr/>
      <dgm:t>
        <a:bodyPr/>
        <a:lstStyle/>
        <a:p>
          <a:r>
            <a:rPr lang="en-GB" sz="700" b="0" i="0" u="none" strike="noStrike" cap="none" spc="0" baseline="0" dirty="0">
              <a:solidFill>
                <a:srgbClr val="000000"/>
              </a:solidFill>
              <a:uFillTx/>
              <a:latin typeface="+mn-lt"/>
            </a:rPr>
            <a:t>Training and education (public health and </a:t>
          </a:r>
          <a:r>
            <a:rPr lang="en-GB" sz="700" dirty="0">
              <a:solidFill>
                <a:srgbClr val="000000"/>
              </a:solidFill>
              <a:latin typeface="+mn-lt"/>
            </a:rPr>
            <a:t>PHEM</a:t>
          </a:r>
          <a:r>
            <a:rPr lang="en-GB" sz="700" b="0" i="0" u="none" strike="noStrike" cap="none" spc="0" baseline="0" dirty="0">
              <a:solidFill>
                <a:srgbClr val="000000"/>
              </a:solidFill>
              <a:uFillTx/>
              <a:latin typeface="+mn-lt"/>
            </a:rPr>
            <a:t> competencies)</a:t>
          </a:r>
        </a:p>
      </dgm:t>
    </dgm:pt>
    <dgm:pt modelId="{355FC373-B8E5-40B5-9DFC-1A9DEFE0130D}" type="parTrans" cxnId="{242EBE00-50AC-4FA6-B283-A092CB218CDC}">
      <dgm:prSet/>
      <dgm:spPr/>
      <dgm:t>
        <a:bodyPr/>
        <a:lstStyle/>
        <a:p>
          <a:endParaRPr lang="en-GB">
            <a:latin typeface="+mn-lt"/>
          </a:endParaRPr>
        </a:p>
      </dgm:t>
    </dgm:pt>
    <dgm:pt modelId="{26A6CC41-C7E7-43AE-B7BF-5F0125CD33BB}" type="sibTrans" cxnId="{242EBE00-50AC-4FA6-B283-A092CB218CDC}">
      <dgm:prSet/>
      <dgm:spPr/>
      <dgm:t>
        <a:bodyPr/>
        <a:lstStyle/>
        <a:p>
          <a:endParaRPr lang="en-GB">
            <a:latin typeface="+mn-lt"/>
          </a:endParaRPr>
        </a:p>
      </dgm:t>
    </dgm:pt>
    <dgm:pt modelId="{2C540BC2-CBFE-482F-B295-5D348DEC3DAD}">
      <dgm:prSet custT="1"/>
      <dgm:spPr/>
      <dgm:t>
        <a:bodyPr/>
        <a:lstStyle/>
        <a:p>
          <a:r>
            <a:rPr lang="en-GB" sz="700" b="0" i="0" u="none" strike="noStrike" cap="none" spc="0" baseline="0" dirty="0">
              <a:solidFill>
                <a:srgbClr val="000000"/>
              </a:solidFill>
              <a:uFillTx/>
              <a:latin typeface="+mn-lt"/>
            </a:rPr>
            <a:t>Safety and protection of HCWs (IPC)</a:t>
          </a:r>
        </a:p>
      </dgm:t>
    </dgm:pt>
    <dgm:pt modelId="{8410635E-F5B0-4C72-8110-76572B3D458E}" type="parTrans" cxnId="{E782A213-2A6B-48EE-84FE-505F3BF23D63}">
      <dgm:prSet/>
      <dgm:spPr/>
      <dgm:t>
        <a:bodyPr/>
        <a:lstStyle/>
        <a:p>
          <a:endParaRPr lang="en-GB">
            <a:latin typeface="+mn-lt"/>
          </a:endParaRPr>
        </a:p>
      </dgm:t>
    </dgm:pt>
    <dgm:pt modelId="{A7CCCEBD-C733-4C85-8BEB-9E12086B8FAD}" type="sibTrans" cxnId="{E782A213-2A6B-48EE-84FE-505F3BF23D63}">
      <dgm:prSet/>
      <dgm:spPr/>
      <dgm:t>
        <a:bodyPr/>
        <a:lstStyle/>
        <a:p>
          <a:endParaRPr lang="en-GB">
            <a:latin typeface="+mn-lt"/>
          </a:endParaRPr>
        </a:p>
      </dgm:t>
    </dgm:pt>
    <dgm:pt modelId="{1449C5A4-A314-4BEF-B4D4-BD8550EF0CF0}">
      <dgm:prSet custT="1"/>
      <dgm:spPr/>
      <dgm:t>
        <a:bodyPr/>
        <a:lstStyle/>
        <a:p>
          <a:r>
            <a:rPr lang="en-GB" sz="700" b="0" i="0" u="none" strike="noStrike" cap="none" spc="0" baseline="0">
              <a:solidFill>
                <a:srgbClr val="000000"/>
              </a:solidFill>
              <a:uFillTx/>
              <a:latin typeface="+mn-lt"/>
            </a:rPr>
            <a:t>Community health workers (task-sharing, team-based care, and community outreach) </a:t>
          </a:r>
          <a:endParaRPr lang="en-GB" sz="700" b="0" i="0" u="none" strike="noStrike" cap="none" spc="0" baseline="0" dirty="0">
            <a:solidFill>
              <a:srgbClr val="000000"/>
            </a:solidFill>
            <a:uFillTx/>
            <a:latin typeface="+mn-lt"/>
          </a:endParaRPr>
        </a:p>
      </dgm:t>
    </dgm:pt>
    <dgm:pt modelId="{C1C8DA2B-CE59-4DD8-9E26-CC1B1E04D336}" type="parTrans" cxnId="{5B5E4F82-CABA-403F-B3A0-33FCE30F9C73}">
      <dgm:prSet/>
      <dgm:spPr/>
      <dgm:t>
        <a:bodyPr/>
        <a:lstStyle/>
        <a:p>
          <a:endParaRPr lang="en-GB">
            <a:latin typeface="+mn-lt"/>
          </a:endParaRPr>
        </a:p>
      </dgm:t>
    </dgm:pt>
    <dgm:pt modelId="{2F401494-F89B-459B-B877-7CF9C907683F}" type="sibTrans" cxnId="{5B5E4F82-CABA-403F-B3A0-33FCE30F9C73}">
      <dgm:prSet/>
      <dgm:spPr/>
      <dgm:t>
        <a:bodyPr/>
        <a:lstStyle/>
        <a:p>
          <a:endParaRPr lang="en-GB">
            <a:latin typeface="+mn-lt"/>
          </a:endParaRPr>
        </a:p>
      </dgm:t>
    </dgm:pt>
    <dgm:pt modelId="{97966FBE-CFC9-450D-BC7D-0B949041D903}">
      <dgm:prSet custT="1"/>
      <dgm:spPr/>
      <dgm:t>
        <a:bodyPr/>
        <a:lstStyle/>
        <a:p>
          <a:r>
            <a:rPr lang="en-GB" sz="700" b="0" i="0" u="none" strike="noStrike" cap="none" spc="0" baseline="0">
              <a:solidFill>
                <a:srgbClr val="000000"/>
              </a:solidFill>
              <a:uFillTx/>
              <a:latin typeface="+mn-lt"/>
            </a:rPr>
            <a:t>Designated HF focal points for IPC, surveillance, and coordination with public health agencies</a:t>
          </a:r>
          <a:endParaRPr lang="en-GB" sz="700" b="0" i="0" u="none" strike="noStrike" cap="none" spc="0" baseline="0" dirty="0">
            <a:solidFill>
              <a:srgbClr val="000000"/>
            </a:solidFill>
            <a:uFillTx/>
            <a:latin typeface="+mn-lt"/>
          </a:endParaRPr>
        </a:p>
      </dgm:t>
    </dgm:pt>
    <dgm:pt modelId="{0162912C-AFE6-442E-9617-A19059108CAC}" type="parTrans" cxnId="{946EF0DD-ACB9-40CC-9C24-3DBB410F5215}">
      <dgm:prSet/>
      <dgm:spPr/>
      <dgm:t>
        <a:bodyPr/>
        <a:lstStyle/>
        <a:p>
          <a:endParaRPr lang="en-GB">
            <a:latin typeface="+mn-lt"/>
          </a:endParaRPr>
        </a:p>
      </dgm:t>
    </dgm:pt>
    <dgm:pt modelId="{E1B773E2-A946-40B7-8D87-422B39E0D883}" type="sibTrans" cxnId="{946EF0DD-ACB9-40CC-9C24-3DBB410F5215}">
      <dgm:prSet/>
      <dgm:spPr/>
      <dgm:t>
        <a:bodyPr/>
        <a:lstStyle/>
        <a:p>
          <a:endParaRPr lang="en-GB">
            <a:latin typeface="+mn-lt"/>
          </a:endParaRPr>
        </a:p>
      </dgm:t>
    </dgm:pt>
    <dgm:pt modelId="{4D57E8A7-185C-49CF-A436-F104DAFC6362}">
      <dgm:prSet custT="1"/>
      <dgm:spPr/>
      <dgm:t>
        <a:bodyPr/>
        <a:lstStyle/>
        <a:p>
          <a:r>
            <a:rPr lang="en-GB" sz="700" b="0" i="0" u="none" strike="noStrike" cap="none" spc="0" baseline="0">
              <a:solidFill>
                <a:srgbClr val="000000"/>
              </a:solidFill>
              <a:uFillTx/>
              <a:latin typeface="+mn-lt"/>
            </a:rPr>
            <a:t>Surge capacity </a:t>
          </a:r>
          <a:endParaRPr lang="en-GB" sz="700" b="0" i="0" u="none" strike="noStrike" cap="none" spc="0" baseline="0" dirty="0">
            <a:solidFill>
              <a:srgbClr val="000000"/>
            </a:solidFill>
            <a:uFillTx/>
            <a:latin typeface="+mn-lt"/>
          </a:endParaRPr>
        </a:p>
      </dgm:t>
    </dgm:pt>
    <dgm:pt modelId="{DA2000E0-966B-45AA-A940-36370E1FD154}" type="parTrans" cxnId="{0C96813D-8E83-4FCA-AC8D-D369CAD8E53F}">
      <dgm:prSet/>
      <dgm:spPr/>
      <dgm:t>
        <a:bodyPr/>
        <a:lstStyle/>
        <a:p>
          <a:endParaRPr lang="en-GB">
            <a:latin typeface="+mn-lt"/>
          </a:endParaRPr>
        </a:p>
      </dgm:t>
    </dgm:pt>
    <dgm:pt modelId="{DA9DCFFE-1086-462C-AD50-87FDD8576803}" type="sibTrans" cxnId="{0C96813D-8E83-4FCA-AC8D-D369CAD8E53F}">
      <dgm:prSet/>
      <dgm:spPr/>
      <dgm:t>
        <a:bodyPr/>
        <a:lstStyle/>
        <a:p>
          <a:endParaRPr lang="en-GB">
            <a:latin typeface="+mn-lt"/>
          </a:endParaRPr>
        </a:p>
      </dgm:t>
    </dgm:pt>
    <dgm:pt modelId="{E01EF34C-4D27-4CC2-B582-61E9DD6475B9}">
      <dgm:prSet/>
      <dgm:spPr/>
      <dgm:t>
        <a:bodyPr/>
        <a:lstStyle/>
        <a:p>
          <a:r>
            <a:rPr lang="en-GB" b="1" i="0" u="none" strike="noStrike" cap="none" spc="0" baseline="0" dirty="0">
              <a:solidFill>
                <a:srgbClr val="FFFFFF"/>
              </a:solidFill>
              <a:uFillTx/>
              <a:latin typeface="+mn-lt"/>
            </a:rPr>
            <a:t>Service delivery</a:t>
          </a:r>
          <a:endParaRPr lang="en-GB" b="0" i="0" u="none" strike="noStrike" cap="none" spc="0" baseline="0" dirty="0">
            <a:solidFill>
              <a:srgbClr val="FFFFFF"/>
            </a:solidFill>
            <a:uFillTx/>
            <a:latin typeface="+mn-lt"/>
          </a:endParaRPr>
        </a:p>
      </dgm:t>
    </dgm:pt>
    <dgm:pt modelId="{4DCD3EEA-8155-4878-972D-8A817B689518}" type="parTrans" cxnId="{59315889-6C15-4AC8-AA5B-35AF0299BD1C}">
      <dgm:prSet/>
      <dgm:spPr/>
      <dgm:t>
        <a:bodyPr/>
        <a:lstStyle/>
        <a:p>
          <a:endParaRPr lang="en-GB">
            <a:latin typeface="+mn-lt"/>
          </a:endParaRPr>
        </a:p>
      </dgm:t>
    </dgm:pt>
    <dgm:pt modelId="{E0682981-E8E5-47B3-82CA-9CE74C747FE1}" type="sibTrans" cxnId="{59315889-6C15-4AC8-AA5B-35AF0299BD1C}">
      <dgm:prSet/>
      <dgm:spPr/>
      <dgm:t>
        <a:bodyPr/>
        <a:lstStyle/>
        <a:p>
          <a:endParaRPr lang="en-GB">
            <a:latin typeface="+mn-lt"/>
          </a:endParaRPr>
        </a:p>
      </dgm:t>
    </dgm:pt>
    <dgm:pt modelId="{D804253D-0D62-44A4-B2E7-E69FF9187255}">
      <dgm:prSet custT="1"/>
      <dgm:spPr/>
      <dgm:t>
        <a:bodyPr/>
        <a:lstStyle/>
        <a:p>
          <a:r>
            <a:rPr lang="en-GB" sz="700" b="0" i="0" u="none" strike="noStrike" cap="none" spc="0" baseline="0" dirty="0">
              <a:solidFill>
                <a:srgbClr val="000000"/>
              </a:solidFill>
              <a:uFillTx/>
              <a:latin typeface="+mn-lt"/>
            </a:rPr>
            <a:t>Integration of core public health functions into PHC services (Surveillance and early warning; Case management; Vaccination) </a:t>
          </a:r>
        </a:p>
      </dgm:t>
    </dgm:pt>
    <dgm:pt modelId="{8ADE083B-997B-48C5-8B70-839F967E25C3}" type="parTrans" cxnId="{764F784F-643B-4E55-B66C-712D28D96E21}">
      <dgm:prSet/>
      <dgm:spPr/>
      <dgm:t>
        <a:bodyPr/>
        <a:lstStyle/>
        <a:p>
          <a:endParaRPr lang="en-GB">
            <a:latin typeface="+mn-lt"/>
          </a:endParaRPr>
        </a:p>
      </dgm:t>
    </dgm:pt>
    <dgm:pt modelId="{98101690-DF69-4FC8-910C-BDC80B58AB62}" type="sibTrans" cxnId="{764F784F-643B-4E55-B66C-712D28D96E21}">
      <dgm:prSet/>
      <dgm:spPr/>
      <dgm:t>
        <a:bodyPr/>
        <a:lstStyle/>
        <a:p>
          <a:endParaRPr lang="en-GB">
            <a:latin typeface="+mn-lt"/>
          </a:endParaRPr>
        </a:p>
      </dgm:t>
    </dgm:pt>
    <dgm:pt modelId="{87FBA232-C46B-48AF-B671-DD354BBD37FD}">
      <dgm:prSet custT="1"/>
      <dgm:spPr/>
      <dgm:t>
        <a:bodyPr/>
        <a:lstStyle/>
        <a:p>
          <a:r>
            <a:rPr lang="en-GB" sz="700" b="0" i="0" u="none" strike="noStrike" cap="none" spc="0" baseline="0" dirty="0">
              <a:solidFill>
                <a:srgbClr val="000000"/>
              </a:solidFill>
              <a:uFillTx/>
              <a:latin typeface="+mn-lt"/>
            </a:rPr>
            <a:t>Preparedness plans  and resources for maintaining the delivery of essential health services  </a:t>
          </a:r>
        </a:p>
      </dgm:t>
    </dgm:pt>
    <dgm:pt modelId="{F7D02911-9F21-43A9-AD75-2F7076FE6A6A}" type="parTrans" cxnId="{B9834D64-7089-4A63-9816-12A5E22487B4}">
      <dgm:prSet/>
      <dgm:spPr/>
      <dgm:t>
        <a:bodyPr/>
        <a:lstStyle/>
        <a:p>
          <a:endParaRPr lang="en-GB">
            <a:latin typeface="+mn-lt"/>
          </a:endParaRPr>
        </a:p>
      </dgm:t>
    </dgm:pt>
    <dgm:pt modelId="{F83338F5-8FA8-4735-A072-31692AD8118C}" type="sibTrans" cxnId="{B9834D64-7089-4A63-9816-12A5E22487B4}">
      <dgm:prSet/>
      <dgm:spPr/>
      <dgm:t>
        <a:bodyPr/>
        <a:lstStyle/>
        <a:p>
          <a:endParaRPr lang="en-GB">
            <a:latin typeface="+mn-lt"/>
          </a:endParaRPr>
        </a:p>
      </dgm:t>
    </dgm:pt>
    <dgm:pt modelId="{AADA2037-2F9D-40B3-9E93-7378315AFB12}">
      <dgm:prSet custT="1"/>
      <dgm:spPr/>
      <dgm:t>
        <a:bodyPr/>
        <a:lstStyle/>
        <a:p>
          <a:r>
            <a:rPr lang="en-GB" sz="700" b="0" i="0" u="none" strike="noStrike" cap="none" spc="0" baseline="0" dirty="0">
              <a:solidFill>
                <a:srgbClr val="000000"/>
              </a:solidFill>
              <a:uFillTx/>
              <a:latin typeface="+mn-lt"/>
            </a:rPr>
            <a:t>Effective linkages across health service delivery levels </a:t>
          </a:r>
        </a:p>
      </dgm:t>
    </dgm:pt>
    <dgm:pt modelId="{E54BCA26-8EBC-417D-BCBA-5BBC7D501D89}" type="parTrans" cxnId="{87816819-F4F8-401E-83E3-EC01C3F3DB2F}">
      <dgm:prSet/>
      <dgm:spPr/>
      <dgm:t>
        <a:bodyPr/>
        <a:lstStyle/>
        <a:p>
          <a:endParaRPr lang="en-GB">
            <a:latin typeface="+mn-lt"/>
          </a:endParaRPr>
        </a:p>
      </dgm:t>
    </dgm:pt>
    <dgm:pt modelId="{2B7C39BE-774F-4113-99C7-D6F28FE622E4}" type="sibTrans" cxnId="{87816819-F4F8-401E-83E3-EC01C3F3DB2F}">
      <dgm:prSet/>
      <dgm:spPr/>
      <dgm:t>
        <a:bodyPr/>
        <a:lstStyle/>
        <a:p>
          <a:endParaRPr lang="en-GB">
            <a:latin typeface="+mn-lt"/>
          </a:endParaRPr>
        </a:p>
      </dgm:t>
    </dgm:pt>
    <dgm:pt modelId="{C9A03D61-B3DD-4749-B98B-C170FDA58B7D}">
      <dgm:prSet custT="1"/>
      <dgm:spPr/>
      <dgm:t>
        <a:bodyPr/>
        <a:lstStyle/>
        <a:p>
          <a:r>
            <a:rPr lang="en-GB" sz="700" b="0" i="0" u="none" strike="noStrike" cap="none" spc="0" baseline="0" dirty="0">
              <a:solidFill>
                <a:srgbClr val="000000"/>
              </a:solidFill>
              <a:uFillTx/>
              <a:latin typeface="+mn-lt"/>
            </a:rPr>
            <a:t>Community engagement (Epidemic preparedness strategies at the community level; Outreach initiatives; Collaboration with other community-based services) </a:t>
          </a:r>
        </a:p>
      </dgm:t>
    </dgm:pt>
    <dgm:pt modelId="{FA67518D-548A-4ECC-8022-B35BC223EB60}" type="parTrans" cxnId="{64444B10-B9DF-4EFB-9626-C40BF76043D6}">
      <dgm:prSet/>
      <dgm:spPr/>
      <dgm:t>
        <a:bodyPr/>
        <a:lstStyle/>
        <a:p>
          <a:endParaRPr lang="en-GB">
            <a:latin typeface="+mn-lt"/>
          </a:endParaRPr>
        </a:p>
      </dgm:t>
    </dgm:pt>
    <dgm:pt modelId="{CF90602D-77F2-4CDF-8E3F-D5DAE958D4AE}" type="sibTrans" cxnId="{64444B10-B9DF-4EFB-9626-C40BF76043D6}">
      <dgm:prSet/>
      <dgm:spPr/>
      <dgm:t>
        <a:bodyPr/>
        <a:lstStyle/>
        <a:p>
          <a:endParaRPr lang="en-GB">
            <a:latin typeface="+mn-lt"/>
          </a:endParaRPr>
        </a:p>
      </dgm:t>
    </dgm:pt>
    <dgm:pt modelId="{B9803512-66EA-442D-AFE0-02A71274A7E1}">
      <dgm:prSet/>
      <dgm:spPr/>
      <dgm:t>
        <a:bodyPr/>
        <a:lstStyle/>
        <a:p>
          <a:r>
            <a:rPr lang="en-GB" b="1" i="0" u="none" strike="noStrike" cap="none" spc="0" baseline="0" dirty="0">
              <a:solidFill>
                <a:srgbClr val="FFFFFF"/>
              </a:solidFill>
              <a:uFillTx/>
              <a:latin typeface="+mn-lt"/>
            </a:rPr>
            <a:t>Medical products, vaccines and technologies</a:t>
          </a:r>
          <a:endParaRPr lang="en-GB" b="0" i="0" u="none" strike="noStrike" cap="none" spc="0" baseline="0" dirty="0">
            <a:solidFill>
              <a:srgbClr val="FFFFFF"/>
            </a:solidFill>
            <a:uFillTx/>
            <a:latin typeface="+mn-lt"/>
          </a:endParaRPr>
        </a:p>
      </dgm:t>
    </dgm:pt>
    <dgm:pt modelId="{B0545C1F-067F-49CF-B2A6-DCA08E135826}" type="parTrans" cxnId="{F30C21B5-DC48-4F75-9793-7971D21E4426}">
      <dgm:prSet/>
      <dgm:spPr/>
      <dgm:t>
        <a:bodyPr/>
        <a:lstStyle/>
        <a:p>
          <a:endParaRPr lang="en-GB">
            <a:latin typeface="+mn-lt"/>
          </a:endParaRPr>
        </a:p>
      </dgm:t>
    </dgm:pt>
    <dgm:pt modelId="{502DA65D-F484-4C37-AF6A-E7F902E1E961}" type="sibTrans" cxnId="{F30C21B5-DC48-4F75-9793-7971D21E4426}">
      <dgm:prSet/>
      <dgm:spPr/>
      <dgm:t>
        <a:bodyPr/>
        <a:lstStyle/>
        <a:p>
          <a:endParaRPr lang="en-GB">
            <a:latin typeface="+mn-lt"/>
          </a:endParaRPr>
        </a:p>
      </dgm:t>
    </dgm:pt>
    <dgm:pt modelId="{6CBA4C51-22B0-491F-95BB-E7D2168F3317}">
      <dgm:prSet custT="1"/>
      <dgm:spPr/>
      <dgm:t>
        <a:bodyPr/>
        <a:lstStyle/>
        <a:p>
          <a:r>
            <a:rPr lang="en-GB" sz="700" b="0" i="0" u="none" strike="noStrike" cap="none" spc="0" baseline="0" dirty="0">
              <a:solidFill>
                <a:srgbClr val="000000"/>
              </a:solidFill>
              <a:uFillTx/>
              <a:latin typeface="+mn-lt"/>
            </a:rPr>
            <a:t>Stable and reliable supply chains to ensure availability of medications, diagnostics, and personal protective equipment</a:t>
          </a:r>
        </a:p>
      </dgm:t>
    </dgm:pt>
    <dgm:pt modelId="{C0EE9696-D326-426B-A3F8-CE6AC6BC101F}" type="parTrans" cxnId="{A84C0C82-7F4F-451D-8630-A2ACB46DFA3C}">
      <dgm:prSet/>
      <dgm:spPr/>
      <dgm:t>
        <a:bodyPr/>
        <a:lstStyle/>
        <a:p>
          <a:endParaRPr lang="en-GB">
            <a:latin typeface="+mn-lt"/>
          </a:endParaRPr>
        </a:p>
      </dgm:t>
    </dgm:pt>
    <dgm:pt modelId="{AC9367BE-49DC-4E03-A8D4-14709FA33EDA}" type="sibTrans" cxnId="{A84C0C82-7F4F-451D-8630-A2ACB46DFA3C}">
      <dgm:prSet/>
      <dgm:spPr/>
      <dgm:t>
        <a:bodyPr/>
        <a:lstStyle/>
        <a:p>
          <a:endParaRPr lang="en-GB">
            <a:latin typeface="+mn-lt"/>
          </a:endParaRPr>
        </a:p>
      </dgm:t>
    </dgm:pt>
    <dgm:pt modelId="{5ABCF7C2-4B02-4E15-9FB4-17E2E2950806}">
      <dgm:prSet custT="1"/>
      <dgm:spPr/>
      <dgm:t>
        <a:bodyPr/>
        <a:lstStyle/>
        <a:p>
          <a:r>
            <a:rPr lang="en-GB" sz="700" b="0" i="0" u="none" strike="noStrike" cap="none" spc="0" baseline="0" dirty="0">
              <a:solidFill>
                <a:srgbClr val="000000"/>
              </a:solidFill>
              <a:uFillTx/>
              <a:latin typeface="+mn-lt"/>
            </a:rPr>
            <a:t>Access to point-of-care diagnostics and a quality-assured and timely laboratory network</a:t>
          </a:r>
        </a:p>
      </dgm:t>
    </dgm:pt>
    <dgm:pt modelId="{353EA7EC-1D26-47E0-A889-7467BDFF3E39}" type="parTrans" cxnId="{45DCFBBC-DA37-407D-8261-B3CE9015B47C}">
      <dgm:prSet/>
      <dgm:spPr/>
      <dgm:t>
        <a:bodyPr/>
        <a:lstStyle/>
        <a:p>
          <a:endParaRPr lang="en-GB">
            <a:latin typeface="+mn-lt"/>
          </a:endParaRPr>
        </a:p>
      </dgm:t>
    </dgm:pt>
    <dgm:pt modelId="{16171DAA-F09B-42F1-A89D-9664D2C6EFD2}" type="sibTrans" cxnId="{45DCFBBC-DA37-407D-8261-B3CE9015B47C}">
      <dgm:prSet/>
      <dgm:spPr/>
      <dgm:t>
        <a:bodyPr/>
        <a:lstStyle/>
        <a:p>
          <a:endParaRPr lang="en-GB">
            <a:latin typeface="+mn-lt"/>
          </a:endParaRPr>
        </a:p>
      </dgm:t>
    </dgm:pt>
    <dgm:pt modelId="{2AE23769-9732-48C4-AD7A-6A9001E3B20D}">
      <dgm:prSet custT="1"/>
      <dgm:spPr/>
      <dgm:t>
        <a:bodyPr/>
        <a:lstStyle/>
        <a:p>
          <a:r>
            <a:rPr lang="en-GB" sz="700" b="0" i="0" u="none" strike="noStrike" cap="none" spc="0" baseline="0">
              <a:solidFill>
                <a:srgbClr val="000000"/>
              </a:solidFill>
              <a:uFillTx/>
              <a:latin typeface="+mn-lt"/>
            </a:rPr>
            <a:t>WASH infrastructure </a:t>
          </a:r>
          <a:endParaRPr lang="en-GB" sz="700" b="0" i="0" u="none" strike="noStrike" cap="none" spc="0" baseline="0" dirty="0">
            <a:solidFill>
              <a:srgbClr val="000000"/>
            </a:solidFill>
            <a:uFillTx/>
            <a:latin typeface="+mn-lt"/>
          </a:endParaRPr>
        </a:p>
      </dgm:t>
    </dgm:pt>
    <dgm:pt modelId="{EC2CA127-B267-4F8F-A8EA-9E8C270B8F0F}" type="parTrans" cxnId="{FC2AA4E4-3C67-40D2-993C-972C210FB1FC}">
      <dgm:prSet/>
      <dgm:spPr/>
      <dgm:t>
        <a:bodyPr/>
        <a:lstStyle/>
        <a:p>
          <a:endParaRPr lang="en-GB">
            <a:latin typeface="+mn-lt"/>
          </a:endParaRPr>
        </a:p>
      </dgm:t>
    </dgm:pt>
    <dgm:pt modelId="{19669C44-FCAD-462F-A33F-FD5D3C561CD2}" type="sibTrans" cxnId="{FC2AA4E4-3C67-40D2-993C-972C210FB1FC}">
      <dgm:prSet/>
      <dgm:spPr/>
      <dgm:t>
        <a:bodyPr/>
        <a:lstStyle/>
        <a:p>
          <a:endParaRPr lang="en-GB">
            <a:latin typeface="+mn-lt"/>
          </a:endParaRPr>
        </a:p>
      </dgm:t>
    </dgm:pt>
    <dgm:pt modelId="{0AF686CB-3897-4A1A-80ED-29DB3B20ADDE}">
      <dgm:prSet/>
      <dgm:spPr/>
      <dgm:t>
        <a:bodyPr/>
        <a:lstStyle/>
        <a:p>
          <a:r>
            <a:rPr lang="en-GB" b="1" i="0" u="none" strike="noStrike" cap="none" spc="0" baseline="0" dirty="0">
              <a:solidFill>
                <a:srgbClr val="FFFFFF"/>
              </a:solidFill>
              <a:uFillTx/>
              <a:latin typeface="+mn-lt"/>
            </a:rPr>
            <a:t>Health information system</a:t>
          </a:r>
          <a:endParaRPr lang="en-GB" b="0" i="0" u="none" strike="noStrike" cap="none" spc="0" baseline="0" dirty="0">
            <a:solidFill>
              <a:srgbClr val="FFFFFF"/>
            </a:solidFill>
            <a:uFillTx/>
            <a:latin typeface="+mn-lt"/>
          </a:endParaRPr>
        </a:p>
      </dgm:t>
    </dgm:pt>
    <dgm:pt modelId="{2A481994-4537-4196-9EBE-9C6CE2AC76DF}" type="parTrans" cxnId="{47C36FBF-343B-4977-A27E-18D7F9776511}">
      <dgm:prSet/>
      <dgm:spPr/>
      <dgm:t>
        <a:bodyPr/>
        <a:lstStyle/>
        <a:p>
          <a:endParaRPr lang="en-GB">
            <a:latin typeface="+mn-lt"/>
          </a:endParaRPr>
        </a:p>
      </dgm:t>
    </dgm:pt>
    <dgm:pt modelId="{6359B097-86E1-4482-A921-94DB2351A8D7}" type="sibTrans" cxnId="{47C36FBF-343B-4977-A27E-18D7F9776511}">
      <dgm:prSet/>
      <dgm:spPr/>
      <dgm:t>
        <a:bodyPr/>
        <a:lstStyle/>
        <a:p>
          <a:endParaRPr lang="en-GB">
            <a:latin typeface="+mn-lt"/>
          </a:endParaRPr>
        </a:p>
      </dgm:t>
    </dgm:pt>
    <dgm:pt modelId="{12DD509F-D1F3-4517-BEB1-0D34AB0F050C}">
      <dgm:prSet custT="1"/>
      <dgm:spPr/>
      <dgm:t>
        <a:bodyPr/>
        <a:lstStyle/>
        <a:p>
          <a:r>
            <a:rPr lang="en-GB" sz="700" b="0" i="0" u="none" strike="noStrike" cap="none" spc="0" baseline="0" dirty="0">
              <a:solidFill>
                <a:srgbClr val="000000"/>
              </a:solidFill>
              <a:uFillTx/>
              <a:latin typeface="+mn-lt"/>
            </a:rPr>
            <a:t>Bidirectional communication between PHC HF, sub-national level and national level </a:t>
          </a:r>
        </a:p>
      </dgm:t>
    </dgm:pt>
    <dgm:pt modelId="{774807D0-28C3-4052-9C6C-662C752CCF78}" type="parTrans" cxnId="{092420C1-04A4-4A92-BAFE-F230D7E9A46E}">
      <dgm:prSet/>
      <dgm:spPr/>
      <dgm:t>
        <a:bodyPr/>
        <a:lstStyle/>
        <a:p>
          <a:endParaRPr lang="en-GB">
            <a:latin typeface="+mn-lt"/>
          </a:endParaRPr>
        </a:p>
      </dgm:t>
    </dgm:pt>
    <dgm:pt modelId="{0BC33C7B-4353-4B82-BF34-40487237C999}" type="sibTrans" cxnId="{092420C1-04A4-4A92-BAFE-F230D7E9A46E}">
      <dgm:prSet/>
      <dgm:spPr/>
      <dgm:t>
        <a:bodyPr/>
        <a:lstStyle/>
        <a:p>
          <a:endParaRPr lang="en-GB">
            <a:latin typeface="+mn-lt"/>
          </a:endParaRPr>
        </a:p>
      </dgm:t>
    </dgm:pt>
    <dgm:pt modelId="{5F926545-ED7F-4345-B93F-70D67F0B8E2B}">
      <dgm:prSet custT="1"/>
      <dgm:spPr/>
      <dgm:t>
        <a:bodyPr/>
        <a:lstStyle/>
        <a:p>
          <a:r>
            <a:rPr lang="en-GB" sz="700" b="0" i="0" u="none" strike="noStrike" cap="none" spc="0" baseline="0" dirty="0">
              <a:solidFill>
                <a:srgbClr val="000000"/>
              </a:solidFill>
              <a:uFillTx/>
              <a:latin typeface="+mn-lt"/>
            </a:rPr>
            <a:t>Inclusive of multisectoral risk monitoring and early action </a:t>
          </a:r>
        </a:p>
      </dgm:t>
    </dgm:pt>
    <dgm:pt modelId="{A36F6C8C-E075-404E-9005-740E0CC5C0BD}" type="parTrans" cxnId="{F069FE57-FA22-44A0-B846-5B75FC973ED2}">
      <dgm:prSet/>
      <dgm:spPr/>
      <dgm:t>
        <a:bodyPr/>
        <a:lstStyle/>
        <a:p>
          <a:endParaRPr lang="en-GB">
            <a:latin typeface="+mn-lt"/>
          </a:endParaRPr>
        </a:p>
      </dgm:t>
    </dgm:pt>
    <dgm:pt modelId="{A20A71CA-EEBB-4727-94F4-4106CFB2ECC9}" type="sibTrans" cxnId="{F069FE57-FA22-44A0-B846-5B75FC973ED2}">
      <dgm:prSet/>
      <dgm:spPr/>
      <dgm:t>
        <a:bodyPr/>
        <a:lstStyle/>
        <a:p>
          <a:endParaRPr lang="en-GB">
            <a:latin typeface="+mn-lt"/>
          </a:endParaRPr>
        </a:p>
      </dgm:t>
    </dgm:pt>
    <dgm:pt modelId="{151FC1AE-519F-44A3-A366-DD8B0CB856D4}">
      <dgm:prSet custT="1"/>
      <dgm:spPr/>
      <dgm:t>
        <a:bodyPr/>
        <a:lstStyle/>
        <a:p>
          <a:r>
            <a:rPr lang="en-GB" sz="700" dirty="0">
              <a:solidFill>
                <a:srgbClr val="000000"/>
              </a:solidFill>
            </a:rPr>
            <a:t>Well-integrated information systems allow PHC providers and facilities to closely monitor populations, identifying changes in disease patterns and service demand in real time.</a:t>
          </a:r>
        </a:p>
      </dgm:t>
    </dgm:pt>
    <dgm:pt modelId="{D867BE2E-EAE6-4B4C-974A-29A801C55C18}" type="parTrans" cxnId="{2798BF5A-3C15-44C2-890C-934A3AC6F87D}">
      <dgm:prSet/>
      <dgm:spPr/>
      <dgm:t>
        <a:bodyPr/>
        <a:lstStyle/>
        <a:p>
          <a:endParaRPr lang="en-GB"/>
        </a:p>
      </dgm:t>
    </dgm:pt>
    <dgm:pt modelId="{9C49D203-66CC-4435-BC04-BA6CD1A82684}" type="sibTrans" cxnId="{2798BF5A-3C15-44C2-890C-934A3AC6F87D}">
      <dgm:prSet/>
      <dgm:spPr/>
      <dgm:t>
        <a:bodyPr/>
        <a:lstStyle/>
        <a:p>
          <a:endParaRPr lang="en-GB"/>
        </a:p>
      </dgm:t>
    </dgm:pt>
    <dgm:pt modelId="{6E4CCBC3-9E63-4830-A649-F3B6103B20FC}" type="pres">
      <dgm:prSet presAssocID="{693AA25E-601F-4C51-BDA6-30C3398A5326}" presName="diagram" presStyleCnt="0">
        <dgm:presLayoutVars>
          <dgm:chPref val="1"/>
          <dgm:dir/>
          <dgm:animOne val="branch"/>
          <dgm:animLvl val="lvl"/>
          <dgm:resizeHandles/>
        </dgm:presLayoutVars>
      </dgm:prSet>
      <dgm:spPr/>
    </dgm:pt>
    <dgm:pt modelId="{5DDB5ED3-43AA-4422-9F88-44D1A4EAB5F7}" type="pres">
      <dgm:prSet presAssocID="{4B154A30-6B7E-48C7-B443-FB1F16347F5C}" presName="root" presStyleCnt="0"/>
      <dgm:spPr/>
    </dgm:pt>
    <dgm:pt modelId="{AC48844A-3035-481F-9DD4-20CCD5B84A86}" type="pres">
      <dgm:prSet presAssocID="{4B154A30-6B7E-48C7-B443-FB1F16347F5C}" presName="rootComposite" presStyleCnt="0"/>
      <dgm:spPr/>
    </dgm:pt>
    <dgm:pt modelId="{305EAC2F-188C-4349-B174-15278FEAF13C}" type="pres">
      <dgm:prSet presAssocID="{4B154A30-6B7E-48C7-B443-FB1F16347F5C}" presName="rootText" presStyleLbl="node1" presStyleIdx="0" presStyleCnt="6"/>
      <dgm:spPr/>
    </dgm:pt>
    <dgm:pt modelId="{0F9DE232-429F-4A86-89B0-0C8EC5AB3BBD}" type="pres">
      <dgm:prSet presAssocID="{4B154A30-6B7E-48C7-B443-FB1F16347F5C}" presName="rootConnector" presStyleLbl="node1" presStyleIdx="0" presStyleCnt="6"/>
      <dgm:spPr/>
    </dgm:pt>
    <dgm:pt modelId="{3953E1E9-2619-4204-9122-13E4BA1A56B0}" type="pres">
      <dgm:prSet presAssocID="{4B154A30-6B7E-48C7-B443-FB1F16347F5C}" presName="childShape" presStyleCnt="0"/>
      <dgm:spPr/>
    </dgm:pt>
    <dgm:pt modelId="{ACD781A0-E3EC-4F93-8BCC-6ACB0DDB4759}" type="pres">
      <dgm:prSet presAssocID="{5E8BAC0F-5740-4571-8BF7-CAE7CE9B29FD}" presName="Name13" presStyleLbl="parChTrans1D2" presStyleIdx="0" presStyleCnt="20"/>
      <dgm:spPr/>
    </dgm:pt>
    <dgm:pt modelId="{0B1E6E05-9559-49C5-A3E5-3725A002D9B4}" type="pres">
      <dgm:prSet presAssocID="{3D4F936A-DE1C-4A21-84C2-A67CDE91113C}" presName="childText" presStyleLbl="bgAcc1" presStyleIdx="0" presStyleCnt="20">
        <dgm:presLayoutVars>
          <dgm:bulletEnabled val="1"/>
        </dgm:presLayoutVars>
      </dgm:prSet>
      <dgm:spPr/>
    </dgm:pt>
    <dgm:pt modelId="{2F452DBF-7D24-4590-8E3C-ABF7843E94D8}" type="pres">
      <dgm:prSet presAssocID="{EAE3D2F8-E7C4-49BB-8BCB-461A1A06060F}" presName="Name13" presStyleLbl="parChTrans1D2" presStyleIdx="1" presStyleCnt="20"/>
      <dgm:spPr/>
    </dgm:pt>
    <dgm:pt modelId="{2D0A7C26-F0D6-4E2E-B23B-1AD4930DC13C}" type="pres">
      <dgm:prSet presAssocID="{87B58C65-D01D-4C80-B191-22619DF62DB6}" presName="childText" presStyleLbl="bgAcc1" presStyleIdx="1" presStyleCnt="20">
        <dgm:presLayoutVars>
          <dgm:bulletEnabled val="1"/>
        </dgm:presLayoutVars>
      </dgm:prSet>
      <dgm:spPr/>
    </dgm:pt>
    <dgm:pt modelId="{D8D9AE8F-7166-4455-A5D2-738BA3CF3245}" type="pres">
      <dgm:prSet presAssocID="{4613E129-E339-4934-8F6F-03B35B351E50}" presName="root" presStyleCnt="0"/>
      <dgm:spPr/>
    </dgm:pt>
    <dgm:pt modelId="{36DD9E6F-1EED-417C-9540-D88230923E8C}" type="pres">
      <dgm:prSet presAssocID="{4613E129-E339-4934-8F6F-03B35B351E50}" presName="rootComposite" presStyleCnt="0"/>
      <dgm:spPr/>
    </dgm:pt>
    <dgm:pt modelId="{C712FB73-B495-4CBD-AB91-244532935F3A}" type="pres">
      <dgm:prSet presAssocID="{4613E129-E339-4934-8F6F-03B35B351E50}" presName="rootText" presStyleLbl="node1" presStyleIdx="1" presStyleCnt="6"/>
      <dgm:spPr/>
    </dgm:pt>
    <dgm:pt modelId="{40D34F21-9258-40CA-A6E3-DE0A46190843}" type="pres">
      <dgm:prSet presAssocID="{4613E129-E339-4934-8F6F-03B35B351E50}" presName="rootConnector" presStyleLbl="node1" presStyleIdx="1" presStyleCnt="6"/>
      <dgm:spPr/>
    </dgm:pt>
    <dgm:pt modelId="{C66BC223-040A-4D2E-9E31-44A250313BD3}" type="pres">
      <dgm:prSet presAssocID="{4613E129-E339-4934-8F6F-03B35B351E50}" presName="childShape" presStyleCnt="0"/>
      <dgm:spPr/>
    </dgm:pt>
    <dgm:pt modelId="{215B3D4A-3791-4D05-9E44-896F8194AA59}" type="pres">
      <dgm:prSet presAssocID="{40F54FED-6F28-41A4-9E95-671981D539A5}" presName="Name13" presStyleLbl="parChTrans1D2" presStyleIdx="2" presStyleCnt="20"/>
      <dgm:spPr/>
    </dgm:pt>
    <dgm:pt modelId="{006BFA20-08E1-42ED-8A23-8AED8D7A8081}" type="pres">
      <dgm:prSet presAssocID="{1B10D604-93AA-4ADD-9C42-00C09C249A64}" presName="childText" presStyleLbl="bgAcc1" presStyleIdx="2" presStyleCnt="20">
        <dgm:presLayoutVars>
          <dgm:bulletEnabled val="1"/>
        </dgm:presLayoutVars>
      </dgm:prSet>
      <dgm:spPr/>
    </dgm:pt>
    <dgm:pt modelId="{BC7C21A9-1802-4852-91CB-890E5CE63235}" type="pres">
      <dgm:prSet presAssocID="{FDD5ADD7-AD92-485C-B65A-6C6A2C41D229}" presName="Name13" presStyleLbl="parChTrans1D2" presStyleIdx="3" presStyleCnt="20"/>
      <dgm:spPr/>
    </dgm:pt>
    <dgm:pt modelId="{B9732877-CA05-4840-A626-E9CD1A82DE3A}" type="pres">
      <dgm:prSet presAssocID="{3DC1E3C1-D077-4861-9439-CF4FB124C177}" presName="childText" presStyleLbl="bgAcc1" presStyleIdx="3" presStyleCnt="20">
        <dgm:presLayoutVars>
          <dgm:bulletEnabled val="1"/>
        </dgm:presLayoutVars>
      </dgm:prSet>
      <dgm:spPr/>
    </dgm:pt>
    <dgm:pt modelId="{A24AE875-0A83-45E6-8B5D-431F672AB782}" type="pres">
      <dgm:prSet presAssocID="{8BAC6AA5-7974-4BB7-8245-685530B3DAF3}" presName="root" presStyleCnt="0"/>
      <dgm:spPr/>
    </dgm:pt>
    <dgm:pt modelId="{B24D63CC-48BD-4DBC-A970-9604B5733678}" type="pres">
      <dgm:prSet presAssocID="{8BAC6AA5-7974-4BB7-8245-685530B3DAF3}" presName="rootComposite" presStyleCnt="0"/>
      <dgm:spPr/>
    </dgm:pt>
    <dgm:pt modelId="{D1D60872-E131-4497-BDDF-B6F7E430FA50}" type="pres">
      <dgm:prSet presAssocID="{8BAC6AA5-7974-4BB7-8245-685530B3DAF3}" presName="rootText" presStyleLbl="node1" presStyleIdx="2" presStyleCnt="6"/>
      <dgm:spPr/>
    </dgm:pt>
    <dgm:pt modelId="{DD182033-C5D0-46FA-8074-FE91C15BC96B}" type="pres">
      <dgm:prSet presAssocID="{8BAC6AA5-7974-4BB7-8245-685530B3DAF3}" presName="rootConnector" presStyleLbl="node1" presStyleIdx="2" presStyleCnt="6"/>
      <dgm:spPr/>
    </dgm:pt>
    <dgm:pt modelId="{2C2DD8FA-2AFD-4092-8AAD-F232A0FD880D}" type="pres">
      <dgm:prSet presAssocID="{8BAC6AA5-7974-4BB7-8245-685530B3DAF3}" presName="childShape" presStyleCnt="0"/>
      <dgm:spPr/>
    </dgm:pt>
    <dgm:pt modelId="{011B7F4F-8647-49B4-8658-218B9BF5A8B6}" type="pres">
      <dgm:prSet presAssocID="{868CC3FD-197A-4ABA-991E-89405337AFFD}" presName="Name13" presStyleLbl="parChTrans1D2" presStyleIdx="4" presStyleCnt="20"/>
      <dgm:spPr/>
    </dgm:pt>
    <dgm:pt modelId="{F3B126B5-257A-4E86-A1DB-7CB0FDF846A4}" type="pres">
      <dgm:prSet presAssocID="{12F5B2C6-BA09-4576-A3AE-D7C08E7D3A91}" presName="childText" presStyleLbl="bgAcc1" presStyleIdx="4" presStyleCnt="20">
        <dgm:presLayoutVars>
          <dgm:bulletEnabled val="1"/>
        </dgm:presLayoutVars>
      </dgm:prSet>
      <dgm:spPr/>
    </dgm:pt>
    <dgm:pt modelId="{34A07C76-9050-436A-8652-49ABFEEF9208}" type="pres">
      <dgm:prSet presAssocID="{355FC373-B8E5-40B5-9DFC-1A9DEFE0130D}" presName="Name13" presStyleLbl="parChTrans1D2" presStyleIdx="5" presStyleCnt="20"/>
      <dgm:spPr/>
    </dgm:pt>
    <dgm:pt modelId="{97A42577-7685-476C-8817-75559B56C8F9}" type="pres">
      <dgm:prSet presAssocID="{576BFB5D-E4DF-4CEB-A4C9-8CAB3FA55FC7}" presName="childText" presStyleLbl="bgAcc1" presStyleIdx="5" presStyleCnt="20">
        <dgm:presLayoutVars>
          <dgm:bulletEnabled val="1"/>
        </dgm:presLayoutVars>
      </dgm:prSet>
      <dgm:spPr/>
    </dgm:pt>
    <dgm:pt modelId="{CD1EF426-0337-4E4B-B9AB-8098FB4FB84E}" type="pres">
      <dgm:prSet presAssocID="{8410635E-F5B0-4C72-8110-76572B3D458E}" presName="Name13" presStyleLbl="parChTrans1D2" presStyleIdx="6" presStyleCnt="20"/>
      <dgm:spPr/>
    </dgm:pt>
    <dgm:pt modelId="{31C31F19-427D-4786-9FCD-2739D71B8EF1}" type="pres">
      <dgm:prSet presAssocID="{2C540BC2-CBFE-482F-B295-5D348DEC3DAD}" presName="childText" presStyleLbl="bgAcc1" presStyleIdx="6" presStyleCnt="20">
        <dgm:presLayoutVars>
          <dgm:bulletEnabled val="1"/>
        </dgm:presLayoutVars>
      </dgm:prSet>
      <dgm:spPr/>
    </dgm:pt>
    <dgm:pt modelId="{3B47E4AC-084C-4E37-A5C9-BE95033D9366}" type="pres">
      <dgm:prSet presAssocID="{0162912C-AFE6-442E-9617-A19059108CAC}" presName="Name13" presStyleLbl="parChTrans1D2" presStyleIdx="7" presStyleCnt="20"/>
      <dgm:spPr/>
    </dgm:pt>
    <dgm:pt modelId="{2D26C1AA-DDFE-482E-BF6F-FDAC14CABC2C}" type="pres">
      <dgm:prSet presAssocID="{97966FBE-CFC9-450D-BC7D-0B949041D903}" presName="childText" presStyleLbl="bgAcc1" presStyleIdx="7" presStyleCnt="20">
        <dgm:presLayoutVars>
          <dgm:bulletEnabled val="1"/>
        </dgm:presLayoutVars>
      </dgm:prSet>
      <dgm:spPr/>
    </dgm:pt>
    <dgm:pt modelId="{0709350F-9CAB-45F4-9FB6-C4EFCD147DF1}" type="pres">
      <dgm:prSet presAssocID="{C1C8DA2B-CE59-4DD8-9E26-CC1B1E04D336}" presName="Name13" presStyleLbl="parChTrans1D2" presStyleIdx="8" presStyleCnt="20"/>
      <dgm:spPr/>
    </dgm:pt>
    <dgm:pt modelId="{8202D822-DBA9-46B4-B004-485F1CFC8920}" type="pres">
      <dgm:prSet presAssocID="{1449C5A4-A314-4BEF-B4D4-BD8550EF0CF0}" presName="childText" presStyleLbl="bgAcc1" presStyleIdx="8" presStyleCnt="20">
        <dgm:presLayoutVars>
          <dgm:bulletEnabled val="1"/>
        </dgm:presLayoutVars>
      </dgm:prSet>
      <dgm:spPr/>
    </dgm:pt>
    <dgm:pt modelId="{501B459C-536D-4B56-8481-93117634924F}" type="pres">
      <dgm:prSet presAssocID="{DA2000E0-966B-45AA-A940-36370E1FD154}" presName="Name13" presStyleLbl="parChTrans1D2" presStyleIdx="9" presStyleCnt="20"/>
      <dgm:spPr/>
    </dgm:pt>
    <dgm:pt modelId="{228D7BC5-3146-4E60-98C6-5EF2A553DE01}" type="pres">
      <dgm:prSet presAssocID="{4D57E8A7-185C-49CF-A436-F104DAFC6362}" presName="childText" presStyleLbl="bgAcc1" presStyleIdx="9" presStyleCnt="20">
        <dgm:presLayoutVars>
          <dgm:bulletEnabled val="1"/>
        </dgm:presLayoutVars>
      </dgm:prSet>
      <dgm:spPr/>
    </dgm:pt>
    <dgm:pt modelId="{F55E6952-BEFA-4DC7-99E2-BCBE73E5FCB2}" type="pres">
      <dgm:prSet presAssocID="{E01EF34C-4D27-4CC2-B582-61E9DD6475B9}" presName="root" presStyleCnt="0"/>
      <dgm:spPr/>
    </dgm:pt>
    <dgm:pt modelId="{AD74D930-3681-4A18-AD6D-EDD1D505D18E}" type="pres">
      <dgm:prSet presAssocID="{E01EF34C-4D27-4CC2-B582-61E9DD6475B9}" presName="rootComposite" presStyleCnt="0"/>
      <dgm:spPr/>
    </dgm:pt>
    <dgm:pt modelId="{0D4EF832-38FD-4007-84AE-A7A598B101F2}" type="pres">
      <dgm:prSet presAssocID="{E01EF34C-4D27-4CC2-B582-61E9DD6475B9}" presName="rootText" presStyleLbl="node1" presStyleIdx="3" presStyleCnt="6"/>
      <dgm:spPr/>
    </dgm:pt>
    <dgm:pt modelId="{6F36EBCF-6C31-46C1-B093-0E9DDCAD4708}" type="pres">
      <dgm:prSet presAssocID="{E01EF34C-4D27-4CC2-B582-61E9DD6475B9}" presName="rootConnector" presStyleLbl="node1" presStyleIdx="3" presStyleCnt="6"/>
      <dgm:spPr/>
    </dgm:pt>
    <dgm:pt modelId="{BC0D05C4-FF75-47C9-8E48-FE0F0957DAAA}" type="pres">
      <dgm:prSet presAssocID="{E01EF34C-4D27-4CC2-B582-61E9DD6475B9}" presName="childShape" presStyleCnt="0"/>
      <dgm:spPr/>
    </dgm:pt>
    <dgm:pt modelId="{0ACEDF34-FF36-41C1-BFA3-3074CC2B1C35}" type="pres">
      <dgm:prSet presAssocID="{8ADE083B-997B-48C5-8B70-839F967E25C3}" presName="Name13" presStyleLbl="parChTrans1D2" presStyleIdx="10" presStyleCnt="20"/>
      <dgm:spPr/>
    </dgm:pt>
    <dgm:pt modelId="{767EA394-6553-48C5-962F-0E0DBDA38A10}" type="pres">
      <dgm:prSet presAssocID="{D804253D-0D62-44A4-B2E7-E69FF9187255}" presName="childText" presStyleLbl="bgAcc1" presStyleIdx="10" presStyleCnt="20" custScaleY="130930">
        <dgm:presLayoutVars>
          <dgm:bulletEnabled val="1"/>
        </dgm:presLayoutVars>
      </dgm:prSet>
      <dgm:spPr/>
    </dgm:pt>
    <dgm:pt modelId="{4C0F47AD-554A-4BFC-8085-6833F55E541F}" type="pres">
      <dgm:prSet presAssocID="{F7D02911-9F21-43A9-AD75-2F7076FE6A6A}" presName="Name13" presStyleLbl="parChTrans1D2" presStyleIdx="11" presStyleCnt="20"/>
      <dgm:spPr/>
    </dgm:pt>
    <dgm:pt modelId="{B10D136B-034D-4000-8240-89150DDEBEBC}" type="pres">
      <dgm:prSet presAssocID="{87FBA232-C46B-48AF-B671-DD354BBD37FD}" presName="childText" presStyleLbl="bgAcc1" presStyleIdx="11" presStyleCnt="20">
        <dgm:presLayoutVars>
          <dgm:bulletEnabled val="1"/>
        </dgm:presLayoutVars>
      </dgm:prSet>
      <dgm:spPr/>
    </dgm:pt>
    <dgm:pt modelId="{CC7D0F43-26C1-4987-B3B0-285AA4DCF72A}" type="pres">
      <dgm:prSet presAssocID="{E54BCA26-8EBC-417D-BCBA-5BBC7D501D89}" presName="Name13" presStyleLbl="parChTrans1D2" presStyleIdx="12" presStyleCnt="20"/>
      <dgm:spPr/>
    </dgm:pt>
    <dgm:pt modelId="{4E4FCB42-48E6-474B-90D4-1DA54F422C03}" type="pres">
      <dgm:prSet presAssocID="{AADA2037-2F9D-40B3-9E93-7378315AFB12}" presName="childText" presStyleLbl="bgAcc1" presStyleIdx="12" presStyleCnt="20">
        <dgm:presLayoutVars>
          <dgm:bulletEnabled val="1"/>
        </dgm:presLayoutVars>
      </dgm:prSet>
      <dgm:spPr/>
    </dgm:pt>
    <dgm:pt modelId="{9EAFD5CC-C725-4183-930E-6FC7AFF117C6}" type="pres">
      <dgm:prSet presAssocID="{FA67518D-548A-4ECC-8022-B35BC223EB60}" presName="Name13" presStyleLbl="parChTrans1D2" presStyleIdx="13" presStyleCnt="20"/>
      <dgm:spPr/>
    </dgm:pt>
    <dgm:pt modelId="{2E2472C4-5A8C-43AD-81A0-948F41261BFF}" type="pres">
      <dgm:prSet presAssocID="{C9A03D61-B3DD-4749-B98B-C170FDA58B7D}" presName="childText" presStyleLbl="bgAcc1" presStyleIdx="13" presStyleCnt="20" custScaleY="175876">
        <dgm:presLayoutVars>
          <dgm:bulletEnabled val="1"/>
        </dgm:presLayoutVars>
      </dgm:prSet>
      <dgm:spPr/>
    </dgm:pt>
    <dgm:pt modelId="{C6C766EC-DC6D-4B4A-AAB8-AF375A710B99}" type="pres">
      <dgm:prSet presAssocID="{B9803512-66EA-442D-AFE0-02A71274A7E1}" presName="root" presStyleCnt="0"/>
      <dgm:spPr/>
    </dgm:pt>
    <dgm:pt modelId="{C9D02F16-CA3D-4ECC-85D2-6EF275A2D547}" type="pres">
      <dgm:prSet presAssocID="{B9803512-66EA-442D-AFE0-02A71274A7E1}" presName="rootComposite" presStyleCnt="0"/>
      <dgm:spPr/>
    </dgm:pt>
    <dgm:pt modelId="{840201E8-598E-4086-808C-5E7EDACC7ACF}" type="pres">
      <dgm:prSet presAssocID="{B9803512-66EA-442D-AFE0-02A71274A7E1}" presName="rootText" presStyleLbl="node1" presStyleIdx="4" presStyleCnt="6"/>
      <dgm:spPr/>
    </dgm:pt>
    <dgm:pt modelId="{3475166A-1F1C-4C0E-AB18-AAB1EC79CD85}" type="pres">
      <dgm:prSet presAssocID="{B9803512-66EA-442D-AFE0-02A71274A7E1}" presName="rootConnector" presStyleLbl="node1" presStyleIdx="4" presStyleCnt="6"/>
      <dgm:spPr/>
    </dgm:pt>
    <dgm:pt modelId="{E74FDDA0-6608-474C-B7AC-AE893CF8DF18}" type="pres">
      <dgm:prSet presAssocID="{B9803512-66EA-442D-AFE0-02A71274A7E1}" presName="childShape" presStyleCnt="0"/>
      <dgm:spPr/>
    </dgm:pt>
    <dgm:pt modelId="{10DD66D2-045D-4151-A250-D08ED4FC12CD}" type="pres">
      <dgm:prSet presAssocID="{C0EE9696-D326-426B-A3F8-CE6AC6BC101F}" presName="Name13" presStyleLbl="parChTrans1D2" presStyleIdx="14" presStyleCnt="20"/>
      <dgm:spPr/>
    </dgm:pt>
    <dgm:pt modelId="{A59F6EA5-B82A-4BDD-BCD6-501AF4543338}" type="pres">
      <dgm:prSet presAssocID="{6CBA4C51-22B0-491F-95BB-E7D2168F3317}" presName="childText" presStyleLbl="bgAcc1" presStyleIdx="14" presStyleCnt="20" custScaleY="115183">
        <dgm:presLayoutVars>
          <dgm:bulletEnabled val="1"/>
        </dgm:presLayoutVars>
      </dgm:prSet>
      <dgm:spPr/>
    </dgm:pt>
    <dgm:pt modelId="{C9FE5A42-5479-47A4-8A4F-620F664B9632}" type="pres">
      <dgm:prSet presAssocID="{353EA7EC-1D26-47E0-A889-7467BDFF3E39}" presName="Name13" presStyleLbl="parChTrans1D2" presStyleIdx="15" presStyleCnt="20"/>
      <dgm:spPr/>
    </dgm:pt>
    <dgm:pt modelId="{7A3F14E5-FDE5-4800-984C-651313AF2EAB}" type="pres">
      <dgm:prSet presAssocID="{5ABCF7C2-4B02-4E15-9FB4-17E2E2950806}" presName="childText" presStyleLbl="bgAcc1" presStyleIdx="15" presStyleCnt="20">
        <dgm:presLayoutVars>
          <dgm:bulletEnabled val="1"/>
        </dgm:presLayoutVars>
      </dgm:prSet>
      <dgm:spPr/>
    </dgm:pt>
    <dgm:pt modelId="{4AE37AD4-CB7C-408B-ABEC-B97FADE41BDB}" type="pres">
      <dgm:prSet presAssocID="{EC2CA127-B267-4F8F-A8EA-9E8C270B8F0F}" presName="Name13" presStyleLbl="parChTrans1D2" presStyleIdx="16" presStyleCnt="20"/>
      <dgm:spPr/>
    </dgm:pt>
    <dgm:pt modelId="{E05A3EDD-4FFC-486E-A90E-9A5411B865FC}" type="pres">
      <dgm:prSet presAssocID="{2AE23769-9732-48C4-AD7A-6A9001E3B20D}" presName="childText" presStyleLbl="bgAcc1" presStyleIdx="16" presStyleCnt="20">
        <dgm:presLayoutVars>
          <dgm:bulletEnabled val="1"/>
        </dgm:presLayoutVars>
      </dgm:prSet>
      <dgm:spPr/>
    </dgm:pt>
    <dgm:pt modelId="{9919FA0A-9327-48CC-A33C-C26D91E268C5}" type="pres">
      <dgm:prSet presAssocID="{0AF686CB-3897-4A1A-80ED-29DB3B20ADDE}" presName="root" presStyleCnt="0"/>
      <dgm:spPr/>
    </dgm:pt>
    <dgm:pt modelId="{C975FC46-ADC9-4285-A6E7-8C7F619CECF5}" type="pres">
      <dgm:prSet presAssocID="{0AF686CB-3897-4A1A-80ED-29DB3B20ADDE}" presName="rootComposite" presStyleCnt="0"/>
      <dgm:spPr/>
    </dgm:pt>
    <dgm:pt modelId="{35A262DE-A3DF-4FC3-AAA1-C1286CB7E5ED}" type="pres">
      <dgm:prSet presAssocID="{0AF686CB-3897-4A1A-80ED-29DB3B20ADDE}" presName="rootText" presStyleLbl="node1" presStyleIdx="5" presStyleCnt="6"/>
      <dgm:spPr/>
    </dgm:pt>
    <dgm:pt modelId="{28216DAB-7651-420A-86A2-4E362B85F871}" type="pres">
      <dgm:prSet presAssocID="{0AF686CB-3897-4A1A-80ED-29DB3B20ADDE}" presName="rootConnector" presStyleLbl="node1" presStyleIdx="5" presStyleCnt="6"/>
      <dgm:spPr/>
    </dgm:pt>
    <dgm:pt modelId="{D9C2F569-96C5-4E54-9C05-C29B3F513C6D}" type="pres">
      <dgm:prSet presAssocID="{0AF686CB-3897-4A1A-80ED-29DB3B20ADDE}" presName="childShape" presStyleCnt="0"/>
      <dgm:spPr/>
    </dgm:pt>
    <dgm:pt modelId="{E649DDFB-7AA4-4311-B777-AEDAC44B1A81}" type="pres">
      <dgm:prSet presAssocID="{D867BE2E-EAE6-4B4C-974A-29A801C55C18}" presName="Name13" presStyleLbl="parChTrans1D2" presStyleIdx="17" presStyleCnt="20"/>
      <dgm:spPr/>
    </dgm:pt>
    <dgm:pt modelId="{8F4B7880-B7B6-4451-BDC3-0DCE36DA7B30}" type="pres">
      <dgm:prSet presAssocID="{151FC1AE-519F-44A3-A366-DD8B0CB856D4}" presName="childText" presStyleLbl="bgAcc1" presStyleIdx="17" presStyleCnt="20" custScaleY="149825">
        <dgm:presLayoutVars>
          <dgm:bulletEnabled val="1"/>
        </dgm:presLayoutVars>
      </dgm:prSet>
      <dgm:spPr/>
    </dgm:pt>
    <dgm:pt modelId="{BDEE3EFE-0E75-453E-B424-5CE8982A80EA}" type="pres">
      <dgm:prSet presAssocID="{774807D0-28C3-4052-9C6C-662C752CCF78}" presName="Name13" presStyleLbl="parChTrans1D2" presStyleIdx="18" presStyleCnt="20"/>
      <dgm:spPr/>
    </dgm:pt>
    <dgm:pt modelId="{7191D6BB-33F3-4A76-8C79-F704D6DD6C37}" type="pres">
      <dgm:prSet presAssocID="{12DD509F-D1F3-4517-BEB1-0D34AB0F050C}" presName="childText" presStyleLbl="bgAcc1" presStyleIdx="18" presStyleCnt="20">
        <dgm:presLayoutVars>
          <dgm:bulletEnabled val="1"/>
        </dgm:presLayoutVars>
      </dgm:prSet>
      <dgm:spPr/>
    </dgm:pt>
    <dgm:pt modelId="{F8CDBA64-5D03-41B4-A77D-D408B2469881}" type="pres">
      <dgm:prSet presAssocID="{A36F6C8C-E075-404E-9005-740E0CC5C0BD}" presName="Name13" presStyleLbl="parChTrans1D2" presStyleIdx="19" presStyleCnt="20"/>
      <dgm:spPr/>
    </dgm:pt>
    <dgm:pt modelId="{AD1146F5-8C11-43EE-8A8C-31CC7DC3C025}" type="pres">
      <dgm:prSet presAssocID="{5F926545-ED7F-4345-B93F-70D67F0B8E2B}" presName="childText" presStyleLbl="bgAcc1" presStyleIdx="19" presStyleCnt="20">
        <dgm:presLayoutVars>
          <dgm:bulletEnabled val="1"/>
        </dgm:presLayoutVars>
      </dgm:prSet>
      <dgm:spPr/>
    </dgm:pt>
  </dgm:ptLst>
  <dgm:cxnLst>
    <dgm:cxn modelId="{242EBE00-50AC-4FA6-B283-A092CB218CDC}" srcId="{8BAC6AA5-7974-4BB7-8245-685530B3DAF3}" destId="{576BFB5D-E4DF-4CEB-A4C9-8CAB3FA55FC7}" srcOrd="1" destOrd="0" parTransId="{355FC373-B8E5-40B5-9DFC-1A9DEFE0130D}" sibTransId="{26A6CC41-C7E7-43AE-B7BF-5F0125CD33BB}"/>
    <dgm:cxn modelId="{818A8104-04AA-4EA5-9920-BE3F3B7CB854}" type="presOf" srcId="{3D4F936A-DE1C-4A21-84C2-A67CDE91113C}" destId="{0B1E6E05-9559-49C5-A3E5-3725A002D9B4}" srcOrd="0" destOrd="0" presId="urn:microsoft.com/office/officeart/2005/8/layout/hierarchy3"/>
    <dgm:cxn modelId="{C49AE006-46D9-4BE9-A053-52A47767BBA8}" type="presOf" srcId="{8ADE083B-997B-48C5-8B70-839F967E25C3}" destId="{0ACEDF34-FF36-41C1-BFA3-3074CC2B1C35}" srcOrd="0" destOrd="0" presId="urn:microsoft.com/office/officeart/2005/8/layout/hierarchy3"/>
    <dgm:cxn modelId="{64444B10-B9DF-4EFB-9626-C40BF76043D6}" srcId="{E01EF34C-4D27-4CC2-B582-61E9DD6475B9}" destId="{C9A03D61-B3DD-4749-B98B-C170FDA58B7D}" srcOrd="3" destOrd="0" parTransId="{FA67518D-548A-4ECC-8022-B35BC223EB60}" sibTransId="{CF90602D-77F2-4CDF-8E3F-D5DAE958D4AE}"/>
    <dgm:cxn modelId="{59F42311-4887-49D4-848B-F0EDAC9AB07B}" srcId="{4613E129-E339-4934-8F6F-03B35B351E50}" destId="{1B10D604-93AA-4ADD-9C42-00C09C249A64}" srcOrd="0" destOrd="0" parTransId="{40F54FED-6F28-41A4-9E95-671981D539A5}" sibTransId="{70D501FC-69F5-4FE3-9033-AE5C46433E68}"/>
    <dgm:cxn modelId="{E782A213-2A6B-48EE-84FE-505F3BF23D63}" srcId="{8BAC6AA5-7974-4BB7-8245-685530B3DAF3}" destId="{2C540BC2-CBFE-482F-B295-5D348DEC3DAD}" srcOrd="2" destOrd="0" parTransId="{8410635E-F5B0-4C72-8110-76572B3D458E}" sibTransId="{A7CCCEBD-C733-4C85-8BEB-9E12086B8FAD}"/>
    <dgm:cxn modelId="{A8569D14-7B4E-452E-AE08-397EBCF44F6D}" type="presOf" srcId="{DA2000E0-966B-45AA-A940-36370E1FD154}" destId="{501B459C-536D-4B56-8481-93117634924F}" srcOrd="0" destOrd="0" presId="urn:microsoft.com/office/officeart/2005/8/layout/hierarchy3"/>
    <dgm:cxn modelId="{8559AA15-8DEA-4426-B1D5-D727C85B9ABB}" type="presOf" srcId="{87B58C65-D01D-4C80-B191-22619DF62DB6}" destId="{2D0A7C26-F0D6-4E2E-B23B-1AD4930DC13C}" srcOrd="0" destOrd="0" presId="urn:microsoft.com/office/officeart/2005/8/layout/hierarchy3"/>
    <dgm:cxn modelId="{87816819-F4F8-401E-83E3-EC01C3F3DB2F}" srcId="{E01EF34C-4D27-4CC2-B582-61E9DD6475B9}" destId="{AADA2037-2F9D-40B3-9E93-7378315AFB12}" srcOrd="2" destOrd="0" parTransId="{E54BCA26-8EBC-417D-BCBA-5BBC7D501D89}" sibTransId="{2B7C39BE-774F-4113-99C7-D6F28FE622E4}"/>
    <dgm:cxn modelId="{04F57919-77E3-48E5-BD82-5B8BE79D375C}" srcId="{4B154A30-6B7E-48C7-B443-FB1F16347F5C}" destId="{87B58C65-D01D-4C80-B191-22619DF62DB6}" srcOrd="1" destOrd="0" parTransId="{EAE3D2F8-E7C4-49BB-8BCB-461A1A06060F}" sibTransId="{9EEE8163-F2D5-452C-B100-320CAB398B1C}"/>
    <dgm:cxn modelId="{B8369D25-234E-4028-8FA3-3CD811263102}" type="presOf" srcId="{8BAC6AA5-7974-4BB7-8245-685530B3DAF3}" destId="{D1D60872-E131-4497-BDDF-B6F7E430FA50}" srcOrd="0" destOrd="0" presId="urn:microsoft.com/office/officeart/2005/8/layout/hierarchy3"/>
    <dgm:cxn modelId="{C1EDD629-F83D-4B2A-9E57-E5FABB1C47F9}" type="presOf" srcId="{4D57E8A7-185C-49CF-A436-F104DAFC6362}" destId="{228D7BC5-3146-4E60-98C6-5EF2A553DE01}" srcOrd="0" destOrd="0" presId="urn:microsoft.com/office/officeart/2005/8/layout/hierarchy3"/>
    <dgm:cxn modelId="{60E4442A-57CC-40BD-88DF-B2B6CF3EF3B3}" type="presOf" srcId="{12F5B2C6-BA09-4576-A3AE-D7C08E7D3A91}" destId="{F3B126B5-257A-4E86-A1DB-7CB0FDF846A4}" srcOrd="0" destOrd="0" presId="urn:microsoft.com/office/officeart/2005/8/layout/hierarchy3"/>
    <dgm:cxn modelId="{F209362C-A3B5-4D53-9326-2C12389AA288}" type="presOf" srcId="{151FC1AE-519F-44A3-A366-DD8B0CB856D4}" destId="{8F4B7880-B7B6-4451-BDC3-0DCE36DA7B30}" srcOrd="0" destOrd="0" presId="urn:microsoft.com/office/officeart/2005/8/layout/hierarchy3"/>
    <dgm:cxn modelId="{D4E48036-C3E5-43EC-B445-9E73229704BB}" type="presOf" srcId="{693AA25E-601F-4C51-BDA6-30C3398A5326}" destId="{6E4CCBC3-9E63-4830-A649-F3B6103B20FC}" srcOrd="0" destOrd="0" presId="urn:microsoft.com/office/officeart/2005/8/layout/hierarchy3"/>
    <dgm:cxn modelId="{0C96813D-8E83-4FCA-AC8D-D369CAD8E53F}" srcId="{8BAC6AA5-7974-4BB7-8245-685530B3DAF3}" destId="{4D57E8A7-185C-49CF-A436-F104DAFC6362}" srcOrd="5" destOrd="0" parTransId="{DA2000E0-966B-45AA-A940-36370E1FD154}" sibTransId="{DA9DCFFE-1086-462C-AD50-87FDD8576803}"/>
    <dgm:cxn modelId="{EEC7193E-4FD7-4C95-8CB5-6C72B4197091}" type="presOf" srcId="{E01EF34C-4D27-4CC2-B582-61E9DD6475B9}" destId="{0D4EF832-38FD-4007-84AE-A7A598B101F2}" srcOrd="0" destOrd="0" presId="urn:microsoft.com/office/officeart/2005/8/layout/hierarchy3"/>
    <dgm:cxn modelId="{8AF44F3F-7FA7-4533-85AF-1ED42C5E1F49}" type="presOf" srcId="{12DD509F-D1F3-4517-BEB1-0D34AB0F050C}" destId="{7191D6BB-33F3-4A76-8C79-F704D6DD6C37}" srcOrd="0" destOrd="0" presId="urn:microsoft.com/office/officeart/2005/8/layout/hierarchy3"/>
    <dgm:cxn modelId="{C894535C-7910-41C8-B5AB-24850523F6C5}" type="presOf" srcId="{4B154A30-6B7E-48C7-B443-FB1F16347F5C}" destId="{305EAC2F-188C-4349-B174-15278FEAF13C}" srcOrd="0" destOrd="0" presId="urn:microsoft.com/office/officeart/2005/8/layout/hierarchy3"/>
    <dgm:cxn modelId="{9B502942-85FB-4079-95C6-1D335FC3EA4E}" type="presOf" srcId="{4613E129-E339-4934-8F6F-03B35B351E50}" destId="{40D34F21-9258-40CA-A6E3-DE0A46190843}" srcOrd="1" destOrd="0" presId="urn:microsoft.com/office/officeart/2005/8/layout/hierarchy3"/>
    <dgm:cxn modelId="{51F2B662-843D-4522-8F0A-91B7E7AA3C89}" type="presOf" srcId="{A36F6C8C-E075-404E-9005-740E0CC5C0BD}" destId="{F8CDBA64-5D03-41B4-A77D-D408B2469881}" srcOrd="0" destOrd="0" presId="urn:microsoft.com/office/officeart/2005/8/layout/hierarchy3"/>
    <dgm:cxn modelId="{B9834D64-7089-4A63-9816-12A5E22487B4}" srcId="{E01EF34C-4D27-4CC2-B582-61E9DD6475B9}" destId="{87FBA232-C46B-48AF-B671-DD354BBD37FD}" srcOrd="1" destOrd="0" parTransId="{F7D02911-9F21-43A9-AD75-2F7076FE6A6A}" sibTransId="{F83338F5-8FA8-4735-A072-31692AD8118C}"/>
    <dgm:cxn modelId="{3E1FC245-2AEF-4EE0-B602-E361334DD079}" type="presOf" srcId="{C0EE9696-D326-426B-A3F8-CE6AC6BC101F}" destId="{10DD66D2-045D-4151-A250-D08ED4FC12CD}" srcOrd="0" destOrd="0" presId="urn:microsoft.com/office/officeart/2005/8/layout/hierarchy3"/>
    <dgm:cxn modelId="{A22D3768-F62A-4B74-BBB9-32D28A747B3D}" type="presOf" srcId="{0162912C-AFE6-442E-9617-A19059108CAC}" destId="{3B47E4AC-084C-4E37-A5C9-BE95033D9366}" srcOrd="0" destOrd="0" presId="urn:microsoft.com/office/officeart/2005/8/layout/hierarchy3"/>
    <dgm:cxn modelId="{0B215268-6F49-4BE4-8D45-25763E7477C6}" srcId="{693AA25E-601F-4C51-BDA6-30C3398A5326}" destId="{4613E129-E339-4934-8F6F-03B35B351E50}" srcOrd="1" destOrd="0" parTransId="{478D403D-F601-4625-9E67-31E86AA9E857}" sibTransId="{44A7E012-A99F-4EE3-8EEB-2C65FC41968B}"/>
    <dgm:cxn modelId="{1F20BB4E-1AF5-483B-8055-2AB1B711368A}" type="presOf" srcId="{0AF686CB-3897-4A1A-80ED-29DB3B20ADDE}" destId="{28216DAB-7651-420A-86A2-4E362B85F871}" srcOrd="1" destOrd="0" presId="urn:microsoft.com/office/officeart/2005/8/layout/hierarchy3"/>
    <dgm:cxn modelId="{8633284F-CD7E-4638-9C54-2F21F366D269}" type="presOf" srcId="{D867BE2E-EAE6-4B4C-974A-29A801C55C18}" destId="{E649DDFB-7AA4-4311-B777-AEDAC44B1A81}" srcOrd="0" destOrd="0" presId="urn:microsoft.com/office/officeart/2005/8/layout/hierarchy3"/>
    <dgm:cxn modelId="{764F784F-643B-4E55-B66C-712D28D96E21}" srcId="{E01EF34C-4D27-4CC2-B582-61E9DD6475B9}" destId="{D804253D-0D62-44A4-B2E7-E69FF9187255}" srcOrd="0" destOrd="0" parTransId="{8ADE083B-997B-48C5-8B70-839F967E25C3}" sibTransId="{98101690-DF69-4FC8-910C-BDC80B58AB62}"/>
    <dgm:cxn modelId="{8C12CE70-72D2-4273-9398-F730C5D3BA4F}" type="presOf" srcId="{B9803512-66EA-442D-AFE0-02A71274A7E1}" destId="{3475166A-1F1C-4C0E-AB18-AAB1EC79CD85}" srcOrd="1" destOrd="0" presId="urn:microsoft.com/office/officeart/2005/8/layout/hierarchy3"/>
    <dgm:cxn modelId="{388EC951-0F38-41DD-AABD-FAF5595CFBED}" type="presOf" srcId="{2C540BC2-CBFE-482F-B295-5D348DEC3DAD}" destId="{31C31F19-427D-4786-9FCD-2739D71B8EF1}" srcOrd="0" destOrd="0" presId="urn:microsoft.com/office/officeart/2005/8/layout/hierarchy3"/>
    <dgm:cxn modelId="{75DD5D54-78AF-48EC-9A6A-36847F0E8C20}" type="presOf" srcId="{C1C8DA2B-CE59-4DD8-9E26-CC1B1E04D336}" destId="{0709350F-9CAB-45F4-9FB6-C4EFCD147DF1}" srcOrd="0" destOrd="0" presId="urn:microsoft.com/office/officeart/2005/8/layout/hierarchy3"/>
    <dgm:cxn modelId="{CEEEE356-CDFF-457D-B518-6FEA20B75D11}" type="presOf" srcId="{1449C5A4-A314-4BEF-B4D4-BD8550EF0CF0}" destId="{8202D822-DBA9-46B4-B004-485F1CFC8920}" srcOrd="0" destOrd="0" presId="urn:microsoft.com/office/officeart/2005/8/layout/hierarchy3"/>
    <dgm:cxn modelId="{F069FE57-FA22-44A0-B846-5B75FC973ED2}" srcId="{0AF686CB-3897-4A1A-80ED-29DB3B20ADDE}" destId="{5F926545-ED7F-4345-B93F-70D67F0B8E2B}" srcOrd="2" destOrd="0" parTransId="{A36F6C8C-E075-404E-9005-740E0CC5C0BD}" sibTransId="{A20A71CA-EEBB-4727-94F4-4106CFB2ECC9}"/>
    <dgm:cxn modelId="{07A17158-62B0-47A6-8558-44230B1FEF22}" type="presOf" srcId="{774807D0-28C3-4052-9C6C-662C752CCF78}" destId="{BDEE3EFE-0E75-453E-B424-5CE8982A80EA}" srcOrd="0" destOrd="0" presId="urn:microsoft.com/office/officeart/2005/8/layout/hierarchy3"/>
    <dgm:cxn modelId="{2798BF5A-3C15-44C2-890C-934A3AC6F87D}" srcId="{0AF686CB-3897-4A1A-80ED-29DB3B20ADDE}" destId="{151FC1AE-519F-44A3-A366-DD8B0CB856D4}" srcOrd="0" destOrd="0" parTransId="{D867BE2E-EAE6-4B4C-974A-29A801C55C18}" sibTransId="{9C49D203-66CC-4435-BC04-BA6CD1A82684}"/>
    <dgm:cxn modelId="{4DEBC77C-ABB1-4FCF-91F9-CD5B8312C015}" srcId="{693AA25E-601F-4C51-BDA6-30C3398A5326}" destId="{8BAC6AA5-7974-4BB7-8245-685530B3DAF3}" srcOrd="2" destOrd="0" parTransId="{F9FC8649-C741-4043-8EDA-E6FA68EDF5C2}" sibTransId="{2570F67A-637F-431A-9946-0AEE4BAE465F}"/>
    <dgm:cxn modelId="{2195297E-8F7B-423A-A143-35B6C2BA3481}" type="presOf" srcId="{4613E129-E339-4934-8F6F-03B35B351E50}" destId="{C712FB73-B495-4CBD-AB91-244532935F3A}" srcOrd="0" destOrd="0" presId="urn:microsoft.com/office/officeart/2005/8/layout/hierarchy3"/>
    <dgm:cxn modelId="{A84C0C82-7F4F-451D-8630-A2ACB46DFA3C}" srcId="{B9803512-66EA-442D-AFE0-02A71274A7E1}" destId="{6CBA4C51-22B0-491F-95BB-E7D2168F3317}" srcOrd="0" destOrd="0" parTransId="{C0EE9696-D326-426B-A3F8-CE6AC6BC101F}" sibTransId="{AC9367BE-49DC-4E03-A8D4-14709FA33EDA}"/>
    <dgm:cxn modelId="{5B5E4F82-CABA-403F-B3A0-33FCE30F9C73}" srcId="{8BAC6AA5-7974-4BB7-8245-685530B3DAF3}" destId="{1449C5A4-A314-4BEF-B4D4-BD8550EF0CF0}" srcOrd="4" destOrd="0" parTransId="{C1C8DA2B-CE59-4DD8-9E26-CC1B1E04D336}" sibTransId="{2F401494-F89B-459B-B877-7CF9C907683F}"/>
    <dgm:cxn modelId="{59315889-6C15-4AC8-AA5B-35AF0299BD1C}" srcId="{693AA25E-601F-4C51-BDA6-30C3398A5326}" destId="{E01EF34C-4D27-4CC2-B582-61E9DD6475B9}" srcOrd="3" destOrd="0" parTransId="{4DCD3EEA-8155-4878-972D-8A817B689518}" sibTransId="{E0682981-E8E5-47B3-82CA-9CE74C747FE1}"/>
    <dgm:cxn modelId="{81A21B93-A0A2-4A5A-950D-5815B76E0008}" type="presOf" srcId="{C9A03D61-B3DD-4749-B98B-C170FDA58B7D}" destId="{2E2472C4-5A8C-43AD-81A0-948F41261BFF}" srcOrd="0" destOrd="0" presId="urn:microsoft.com/office/officeart/2005/8/layout/hierarchy3"/>
    <dgm:cxn modelId="{34B54C9B-4676-4079-B44C-66F61D4D58A9}" type="presOf" srcId="{576BFB5D-E4DF-4CEB-A4C9-8CAB3FA55FC7}" destId="{97A42577-7685-476C-8817-75559B56C8F9}" srcOrd="0" destOrd="0" presId="urn:microsoft.com/office/officeart/2005/8/layout/hierarchy3"/>
    <dgm:cxn modelId="{C29DE79B-0302-4294-99F1-09BBB7E9B00C}" type="presOf" srcId="{E54BCA26-8EBC-417D-BCBA-5BBC7D501D89}" destId="{CC7D0F43-26C1-4987-B3B0-285AA4DCF72A}" srcOrd="0" destOrd="0" presId="urn:microsoft.com/office/officeart/2005/8/layout/hierarchy3"/>
    <dgm:cxn modelId="{BFF6259F-914C-401C-877C-0A3967ECC3EC}" type="presOf" srcId="{B9803512-66EA-442D-AFE0-02A71274A7E1}" destId="{840201E8-598E-4086-808C-5E7EDACC7ACF}" srcOrd="0" destOrd="0" presId="urn:microsoft.com/office/officeart/2005/8/layout/hierarchy3"/>
    <dgm:cxn modelId="{63237CA3-1262-4A65-A81A-668889ABAA4B}" type="presOf" srcId="{4B154A30-6B7E-48C7-B443-FB1F16347F5C}" destId="{0F9DE232-429F-4A86-89B0-0C8EC5AB3BBD}" srcOrd="1" destOrd="0" presId="urn:microsoft.com/office/officeart/2005/8/layout/hierarchy3"/>
    <dgm:cxn modelId="{637569A4-6E23-4895-97F3-FEF78C0DEB75}" type="presOf" srcId="{5ABCF7C2-4B02-4E15-9FB4-17E2E2950806}" destId="{7A3F14E5-FDE5-4800-984C-651313AF2EAB}" srcOrd="0" destOrd="0" presId="urn:microsoft.com/office/officeart/2005/8/layout/hierarchy3"/>
    <dgm:cxn modelId="{D57323A6-0761-49A0-9F37-2D3A449D88A2}" type="presOf" srcId="{1B10D604-93AA-4ADD-9C42-00C09C249A64}" destId="{006BFA20-08E1-42ED-8A23-8AED8D7A8081}" srcOrd="0" destOrd="0" presId="urn:microsoft.com/office/officeart/2005/8/layout/hierarchy3"/>
    <dgm:cxn modelId="{AFDCBCAB-D4E5-48AE-B31C-38E227DF6EA4}" type="presOf" srcId="{AADA2037-2F9D-40B3-9E93-7378315AFB12}" destId="{4E4FCB42-48E6-474B-90D4-1DA54F422C03}" srcOrd="0" destOrd="0" presId="urn:microsoft.com/office/officeart/2005/8/layout/hierarchy3"/>
    <dgm:cxn modelId="{E4F6CBAB-3717-43A8-A52E-F551FC32C4DF}" type="presOf" srcId="{40F54FED-6F28-41A4-9E95-671981D539A5}" destId="{215B3D4A-3791-4D05-9E44-896F8194AA59}" srcOrd="0" destOrd="0" presId="urn:microsoft.com/office/officeart/2005/8/layout/hierarchy3"/>
    <dgm:cxn modelId="{0E203EAC-D9F4-48C1-A6B4-DC1024DB6EAE}" type="presOf" srcId="{E01EF34C-4D27-4CC2-B582-61E9DD6475B9}" destId="{6F36EBCF-6C31-46C1-B093-0E9DDCAD4708}" srcOrd="1" destOrd="0" presId="urn:microsoft.com/office/officeart/2005/8/layout/hierarchy3"/>
    <dgm:cxn modelId="{72CC80AC-EA2F-4611-8688-ECBAF2CA1C21}" type="presOf" srcId="{6CBA4C51-22B0-491F-95BB-E7D2168F3317}" destId="{A59F6EA5-B82A-4BDD-BCD6-501AF4543338}" srcOrd="0" destOrd="0" presId="urn:microsoft.com/office/officeart/2005/8/layout/hierarchy3"/>
    <dgm:cxn modelId="{F30C21B5-DC48-4F75-9793-7971D21E4426}" srcId="{693AA25E-601F-4C51-BDA6-30C3398A5326}" destId="{B9803512-66EA-442D-AFE0-02A71274A7E1}" srcOrd="4" destOrd="0" parTransId="{B0545C1F-067F-49CF-B2A6-DCA08E135826}" sibTransId="{502DA65D-F484-4C37-AF6A-E7F902E1E961}"/>
    <dgm:cxn modelId="{FDBEABB8-10FE-4F70-9238-0490C8639C18}" srcId="{8BAC6AA5-7974-4BB7-8245-685530B3DAF3}" destId="{12F5B2C6-BA09-4576-A3AE-D7C08E7D3A91}" srcOrd="0" destOrd="0" parTransId="{868CC3FD-197A-4ABA-991E-89405337AFFD}" sibTransId="{1BA812A0-3E98-44B0-A37F-C256CC6312F5}"/>
    <dgm:cxn modelId="{489A09BA-2B68-4550-8396-799B9B6E8900}" type="presOf" srcId="{353EA7EC-1D26-47E0-A889-7467BDFF3E39}" destId="{C9FE5A42-5479-47A4-8A4F-620F664B9632}" srcOrd="0" destOrd="0" presId="urn:microsoft.com/office/officeart/2005/8/layout/hierarchy3"/>
    <dgm:cxn modelId="{6D2B82BC-CFAA-4F16-BE24-00F9D492A865}" srcId="{4B154A30-6B7E-48C7-B443-FB1F16347F5C}" destId="{3D4F936A-DE1C-4A21-84C2-A67CDE91113C}" srcOrd="0" destOrd="0" parTransId="{5E8BAC0F-5740-4571-8BF7-CAE7CE9B29FD}" sibTransId="{4DCA060E-351C-4654-904F-8F03EFE76B7B}"/>
    <dgm:cxn modelId="{45DCFBBC-DA37-407D-8261-B3CE9015B47C}" srcId="{B9803512-66EA-442D-AFE0-02A71274A7E1}" destId="{5ABCF7C2-4B02-4E15-9FB4-17E2E2950806}" srcOrd="1" destOrd="0" parTransId="{353EA7EC-1D26-47E0-A889-7467BDFF3E39}" sibTransId="{16171DAA-F09B-42F1-A89D-9664D2C6EFD2}"/>
    <dgm:cxn modelId="{47C36FBF-343B-4977-A27E-18D7F9776511}" srcId="{693AA25E-601F-4C51-BDA6-30C3398A5326}" destId="{0AF686CB-3897-4A1A-80ED-29DB3B20ADDE}" srcOrd="5" destOrd="0" parTransId="{2A481994-4537-4196-9EBE-9C6CE2AC76DF}" sibTransId="{6359B097-86E1-4482-A921-94DB2351A8D7}"/>
    <dgm:cxn modelId="{092420C1-04A4-4A92-BAFE-F230D7E9A46E}" srcId="{0AF686CB-3897-4A1A-80ED-29DB3B20ADDE}" destId="{12DD509F-D1F3-4517-BEB1-0D34AB0F050C}" srcOrd="1" destOrd="0" parTransId="{774807D0-28C3-4052-9C6C-662C752CCF78}" sibTransId="{0BC33C7B-4353-4B82-BF34-40487237C999}"/>
    <dgm:cxn modelId="{2F05E1C1-A8BD-454D-8DFC-E5F43F66C930}" type="presOf" srcId="{5E8BAC0F-5740-4571-8BF7-CAE7CE9B29FD}" destId="{ACD781A0-E3EC-4F93-8BCC-6ACB0DDB4759}" srcOrd="0" destOrd="0" presId="urn:microsoft.com/office/officeart/2005/8/layout/hierarchy3"/>
    <dgm:cxn modelId="{6DAB27C4-150B-4F2F-BE82-F4F0B9558A38}" type="presOf" srcId="{FA67518D-548A-4ECC-8022-B35BC223EB60}" destId="{9EAFD5CC-C725-4183-930E-6FC7AFF117C6}" srcOrd="0" destOrd="0" presId="urn:microsoft.com/office/officeart/2005/8/layout/hierarchy3"/>
    <dgm:cxn modelId="{3FCA7AC4-A0D8-4668-A844-562C5AC6B2A0}" type="presOf" srcId="{D804253D-0D62-44A4-B2E7-E69FF9187255}" destId="{767EA394-6553-48C5-962F-0E0DBDA38A10}" srcOrd="0" destOrd="0" presId="urn:microsoft.com/office/officeart/2005/8/layout/hierarchy3"/>
    <dgm:cxn modelId="{34B863C5-3DC7-4C9F-9C04-D3F996B0CF61}" srcId="{4613E129-E339-4934-8F6F-03B35B351E50}" destId="{3DC1E3C1-D077-4861-9439-CF4FB124C177}" srcOrd="1" destOrd="0" parTransId="{FDD5ADD7-AD92-485C-B65A-6C6A2C41D229}" sibTransId="{20AC8014-1927-416F-919C-F71C6D04CF2D}"/>
    <dgm:cxn modelId="{0B2D26CA-F705-4340-977C-E6E9770707D4}" type="presOf" srcId="{3DC1E3C1-D077-4861-9439-CF4FB124C177}" destId="{B9732877-CA05-4840-A626-E9CD1A82DE3A}" srcOrd="0" destOrd="0" presId="urn:microsoft.com/office/officeart/2005/8/layout/hierarchy3"/>
    <dgm:cxn modelId="{79C01DD2-C4F0-424A-8CF5-84F2F864941E}" type="presOf" srcId="{355FC373-B8E5-40B5-9DFC-1A9DEFE0130D}" destId="{34A07C76-9050-436A-8652-49ABFEEF9208}" srcOrd="0" destOrd="0" presId="urn:microsoft.com/office/officeart/2005/8/layout/hierarchy3"/>
    <dgm:cxn modelId="{946EF0DD-ACB9-40CC-9C24-3DBB410F5215}" srcId="{8BAC6AA5-7974-4BB7-8245-685530B3DAF3}" destId="{97966FBE-CFC9-450D-BC7D-0B949041D903}" srcOrd="3" destOrd="0" parTransId="{0162912C-AFE6-442E-9617-A19059108CAC}" sibTransId="{E1B773E2-A946-40B7-8D87-422B39E0D883}"/>
    <dgm:cxn modelId="{92B389E1-216A-4EA0-AF73-CE3E74E9EDD1}" type="presOf" srcId="{EC2CA127-B267-4F8F-A8EA-9E8C270B8F0F}" destId="{4AE37AD4-CB7C-408B-ABEC-B97FADE41BDB}" srcOrd="0" destOrd="0" presId="urn:microsoft.com/office/officeart/2005/8/layout/hierarchy3"/>
    <dgm:cxn modelId="{19AA69E3-FAC0-4323-BAB7-8B4FAD391F0B}" type="presOf" srcId="{FDD5ADD7-AD92-485C-B65A-6C6A2C41D229}" destId="{BC7C21A9-1802-4852-91CB-890E5CE63235}" srcOrd="0" destOrd="0" presId="urn:microsoft.com/office/officeart/2005/8/layout/hierarchy3"/>
    <dgm:cxn modelId="{389611E4-CBBC-4234-8A5C-B9C8C334C2EE}" type="presOf" srcId="{8410635E-F5B0-4C72-8110-76572B3D458E}" destId="{CD1EF426-0337-4E4B-B9AB-8098FB4FB84E}" srcOrd="0" destOrd="0" presId="urn:microsoft.com/office/officeart/2005/8/layout/hierarchy3"/>
    <dgm:cxn modelId="{4B5F71E4-96DE-478E-BE77-70D6015C4D68}" type="presOf" srcId="{F7D02911-9F21-43A9-AD75-2F7076FE6A6A}" destId="{4C0F47AD-554A-4BFC-8085-6833F55E541F}" srcOrd="0" destOrd="0" presId="urn:microsoft.com/office/officeart/2005/8/layout/hierarchy3"/>
    <dgm:cxn modelId="{FC2AA4E4-3C67-40D2-993C-972C210FB1FC}" srcId="{B9803512-66EA-442D-AFE0-02A71274A7E1}" destId="{2AE23769-9732-48C4-AD7A-6A9001E3B20D}" srcOrd="2" destOrd="0" parTransId="{EC2CA127-B267-4F8F-A8EA-9E8C270B8F0F}" sibTransId="{19669C44-FCAD-462F-A33F-FD5D3C561CD2}"/>
    <dgm:cxn modelId="{1EF770E5-C754-40CE-8632-1295B944FA0E}" type="presOf" srcId="{868CC3FD-197A-4ABA-991E-89405337AFFD}" destId="{011B7F4F-8647-49B4-8658-218B9BF5A8B6}" srcOrd="0" destOrd="0" presId="urn:microsoft.com/office/officeart/2005/8/layout/hierarchy3"/>
    <dgm:cxn modelId="{45CF78E6-FC3A-4954-95DA-34F4792AD39C}" srcId="{693AA25E-601F-4C51-BDA6-30C3398A5326}" destId="{4B154A30-6B7E-48C7-B443-FB1F16347F5C}" srcOrd="0" destOrd="0" parTransId="{F966DDD4-17E9-4DE6-99DF-A0B5AD215298}" sibTransId="{87EB84EB-D227-446F-B1C7-0294F76DFBC8}"/>
    <dgm:cxn modelId="{CAEA34E8-9F41-4E85-ACE7-B519135B4153}" type="presOf" srcId="{EAE3D2F8-E7C4-49BB-8BCB-461A1A06060F}" destId="{2F452DBF-7D24-4590-8E3C-ABF7843E94D8}" srcOrd="0" destOrd="0" presId="urn:microsoft.com/office/officeart/2005/8/layout/hierarchy3"/>
    <dgm:cxn modelId="{FD4A54EB-03A5-44C3-AB80-0A279D8F28AF}" type="presOf" srcId="{5F926545-ED7F-4345-B93F-70D67F0B8E2B}" destId="{AD1146F5-8C11-43EE-8A8C-31CC7DC3C025}" srcOrd="0" destOrd="0" presId="urn:microsoft.com/office/officeart/2005/8/layout/hierarchy3"/>
    <dgm:cxn modelId="{4E9B3AED-D6AD-4AFE-8E09-065C53EEA829}" type="presOf" srcId="{8BAC6AA5-7974-4BB7-8245-685530B3DAF3}" destId="{DD182033-C5D0-46FA-8074-FE91C15BC96B}" srcOrd="1" destOrd="0" presId="urn:microsoft.com/office/officeart/2005/8/layout/hierarchy3"/>
    <dgm:cxn modelId="{D9E2B8F1-4952-4E41-8614-20D5260E4C02}" type="presOf" srcId="{0AF686CB-3897-4A1A-80ED-29DB3B20ADDE}" destId="{35A262DE-A3DF-4FC3-AAA1-C1286CB7E5ED}" srcOrd="0" destOrd="0" presId="urn:microsoft.com/office/officeart/2005/8/layout/hierarchy3"/>
    <dgm:cxn modelId="{93CC63F3-CFC2-4AFF-B446-6F479567F9E1}" type="presOf" srcId="{97966FBE-CFC9-450D-BC7D-0B949041D903}" destId="{2D26C1AA-DDFE-482E-BF6F-FDAC14CABC2C}" srcOrd="0" destOrd="0" presId="urn:microsoft.com/office/officeart/2005/8/layout/hierarchy3"/>
    <dgm:cxn modelId="{E9A651FA-24EB-49FB-91E5-A575F7A0F2A1}" type="presOf" srcId="{2AE23769-9732-48C4-AD7A-6A9001E3B20D}" destId="{E05A3EDD-4FFC-486E-A90E-9A5411B865FC}" srcOrd="0" destOrd="0" presId="urn:microsoft.com/office/officeart/2005/8/layout/hierarchy3"/>
    <dgm:cxn modelId="{5D5960FD-2DCF-43B9-A456-9BD5C72FC5EC}" type="presOf" srcId="{87FBA232-C46B-48AF-B671-DD354BBD37FD}" destId="{B10D136B-034D-4000-8240-89150DDEBEBC}" srcOrd="0" destOrd="0" presId="urn:microsoft.com/office/officeart/2005/8/layout/hierarchy3"/>
    <dgm:cxn modelId="{1DCFEE1B-7393-4F05-8D76-A876399E01CE}" type="presParOf" srcId="{6E4CCBC3-9E63-4830-A649-F3B6103B20FC}" destId="{5DDB5ED3-43AA-4422-9F88-44D1A4EAB5F7}" srcOrd="0" destOrd="0" presId="urn:microsoft.com/office/officeart/2005/8/layout/hierarchy3"/>
    <dgm:cxn modelId="{468AC7C9-AF3E-417E-AFEB-D88BB2990849}" type="presParOf" srcId="{5DDB5ED3-43AA-4422-9F88-44D1A4EAB5F7}" destId="{AC48844A-3035-481F-9DD4-20CCD5B84A86}" srcOrd="0" destOrd="0" presId="urn:microsoft.com/office/officeart/2005/8/layout/hierarchy3"/>
    <dgm:cxn modelId="{882B6642-9BFE-4BBB-89C9-D217E5418B70}" type="presParOf" srcId="{AC48844A-3035-481F-9DD4-20CCD5B84A86}" destId="{305EAC2F-188C-4349-B174-15278FEAF13C}" srcOrd="0" destOrd="0" presId="urn:microsoft.com/office/officeart/2005/8/layout/hierarchy3"/>
    <dgm:cxn modelId="{57E9AFB9-0709-49C7-9131-3AA06DEF7CF3}" type="presParOf" srcId="{AC48844A-3035-481F-9DD4-20CCD5B84A86}" destId="{0F9DE232-429F-4A86-89B0-0C8EC5AB3BBD}" srcOrd="1" destOrd="0" presId="urn:microsoft.com/office/officeart/2005/8/layout/hierarchy3"/>
    <dgm:cxn modelId="{B8BDB94E-1358-41D1-8FD2-8E2C036EBB3A}" type="presParOf" srcId="{5DDB5ED3-43AA-4422-9F88-44D1A4EAB5F7}" destId="{3953E1E9-2619-4204-9122-13E4BA1A56B0}" srcOrd="1" destOrd="0" presId="urn:microsoft.com/office/officeart/2005/8/layout/hierarchy3"/>
    <dgm:cxn modelId="{B771F615-F0C9-40CD-96F2-5C920E7BE3C2}" type="presParOf" srcId="{3953E1E9-2619-4204-9122-13E4BA1A56B0}" destId="{ACD781A0-E3EC-4F93-8BCC-6ACB0DDB4759}" srcOrd="0" destOrd="0" presId="urn:microsoft.com/office/officeart/2005/8/layout/hierarchy3"/>
    <dgm:cxn modelId="{56CFDF7D-39E4-49C0-A8E6-71CAF631FA65}" type="presParOf" srcId="{3953E1E9-2619-4204-9122-13E4BA1A56B0}" destId="{0B1E6E05-9559-49C5-A3E5-3725A002D9B4}" srcOrd="1" destOrd="0" presId="urn:microsoft.com/office/officeart/2005/8/layout/hierarchy3"/>
    <dgm:cxn modelId="{47719039-6D18-4E39-A9EA-8AD00134B049}" type="presParOf" srcId="{3953E1E9-2619-4204-9122-13E4BA1A56B0}" destId="{2F452DBF-7D24-4590-8E3C-ABF7843E94D8}" srcOrd="2" destOrd="0" presId="urn:microsoft.com/office/officeart/2005/8/layout/hierarchy3"/>
    <dgm:cxn modelId="{B6A7135F-66AF-41E6-9E5F-049F05CFF424}" type="presParOf" srcId="{3953E1E9-2619-4204-9122-13E4BA1A56B0}" destId="{2D0A7C26-F0D6-4E2E-B23B-1AD4930DC13C}" srcOrd="3" destOrd="0" presId="urn:microsoft.com/office/officeart/2005/8/layout/hierarchy3"/>
    <dgm:cxn modelId="{8DE0A1EA-4CDE-40EB-BFA1-308F30DE7F63}" type="presParOf" srcId="{6E4CCBC3-9E63-4830-A649-F3B6103B20FC}" destId="{D8D9AE8F-7166-4455-A5D2-738BA3CF3245}" srcOrd="1" destOrd="0" presId="urn:microsoft.com/office/officeart/2005/8/layout/hierarchy3"/>
    <dgm:cxn modelId="{75997E07-1633-445E-B689-92C2137FF149}" type="presParOf" srcId="{D8D9AE8F-7166-4455-A5D2-738BA3CF3245}" destId="{36DD9E6F-1EED-417C-9540-D88230923E8C}" srcOrd="0" destOrd="0" presId="urn:microsoft.com/office/officeart/2005/8/layout/hierarchy3"/>
    <dgm:cxn modelId="{D77B993E-E27C-40FC-AF7F-F09CDF76630F}" type="presParOf" srcId="{36DD9E6F-1EED-417C-9540-D88230923E8C}" destId="{C712FB73-B495-4CBD-AB91-244532935F3A}" srcOrd="0" destOrd="0" presId="urn:microsoft.com/office/officeart/2005/8/layout/hierarchy3"/>
    <dgm:cxn modelId="{8E713418-E818-4DFD-8145-B0E856859F56}" type="presParOf" srcId="{36DD9E6F-1EED-417C-9540-D88230923E8C}" destId="{40D34F21-9258-40CA-A6E3-DE0A46190843}" srcOrd="1" destOrd="0" presId="urn:microsoft.com/office/officeart/2005/8/layout/hierarchy3"/>
    <dgm:cxn modelId="{81ED2E6F-034F-425E-AA72-9EA772AA2A21}" type="presParOf" srcId="{D8D9AE8F-7166-4455-A5D2-738BA3CF3245}" destId="{C66BC223-040A-4D2E-9E31-44A250313BD3}" srcOrd="1" destOrd="0" presId="urn:microsoft.com/office/officeart/2005/8/layout/hierarchy3"/>
    <dgm:cxn modelId="{AAD93FFD-7345-411A-B426-7A8AA27277AD}" type="presParOf" srcId="{C66BC223-040A-4D2E-9E31-44A250313BD3}" destId="{215B3D4A-3791-4D05-9E44-896F8194AA59}" srcOrd="0" destOrd="0" presId="urn:microsoft.com/office/officeart/2005/8/layout/hierarchy3"/>
    <dgm:cxn modelId="{6416D4E1-52A3-4E9B-961D-331605AE4F96}" type="presParOf" srcId="{C66BC223-040A-4D2E-9E31-44A250313BD3}" destId="{006BFA20-08E1-42ED-8A23-8AED8D7A8081}" srcOrd="1" destOrd="0" presId="urn:microsoft.com/office/officeart/2005/8/layout/hierarchy3"/>
    <dgm:cxn modelId="{F4FF3F5A-2460-42C9-A397-F6F4604BB81F}" type="presParOf" srcId="{C66BC223-040A-4D2E-9E31-44A250313BD3}" destId="{BC7C21A9-1802-4852-91CB-890E5CE63235}" srcOrd="2" destOrd="0" presId="urn:microsoft.com/office/officeart/2005/8/layout/hierarchy3"/>
    <dgm:cxn modelId="{649D847C-7760-4F8A-BB3E-D4FAA244B888}" type="presParOf" srcId="{C66BC223-040A-4D2E-9E31-44A250313BD3}" destId="{B9732877-CA05-4840-A626-E9CD1A82DE3A}" srcOrd="3" destOrd="0" presId="urn:microsoft.com/office/officeart/2005/8/layout/hierarchy3"/>
    <dgm:cxn modelId="{EE63BEC8-C1AD-4679-B666-44A0CCFDEA5F}" type="presParOf" srcId="{6E4CCBC3-9E63-4830-A649-F3B6103B20FC}" destId="{A24AE875-0A83-45E6-8B5D-431F672AB782}" srcOrd="2" destOrd="0" presId="urn:microsoft.com/office/officeart/2005/8/layout/hierarchy3"/>
    <dgm:cxn modelId="{BA0A6A05-6B5F-4013-8786-6EE6B45501CB}" type="presParOf" srcId="{A24AE875-0A83-45E6-8B5D-431F672AB782}" destId="{B24D63CC-48BD-4DBC-A970-9604B5733678}" srcOrd="0" destOrd="0" presId="urn:microsoft.com/office/officeart/2005/8/layout/hierarchy3"/>
    <dgm:cxn modelId="{F17032AE-A87B-4E88-AD6B-8F83A0CD5E94}" type="presParOf" srcId="{B24D63CC-48BD-4DBC-A970-9604B5733678}" destId="{D1D60872-E131-4497-BDDF-B6F7E430FA50}" srcOrd="0" destOrd="0" presId="urn:microsoft.com/office/officeart/2005/8/layout/hierarchy3"/>
    <dgm:cxn modelId="{E4459200-A646-44CB-8EC5-49AE84FBD689}" type="presParOf" srcId="{B24D63CC-48BD-4DBC-A970-9604B5733678}" destId="{DD182033-C5D0-46FA-8074-FE91C15BC96B}" srcOrd="1" destOrd="0" presId="urn:microsoft.com/office/officeart/2005/8/layout/hierarchy3"/>
    <dgm:cxn modelId="{885FB647-8EAA-4254-8974-9935F1E7BE41}" type="presParOf" srcId="{A24AE875-0A83-45E6-8B5D-431F672AB782}" destId="{2C2DD8FA-2AFD-4092-8AAD-F232A0FD880D}" srcOrd="1" destOrd="0" presId="urn:microsoft.com/office/officeart/2005/8/layout/hierarchy3"/>
    <dgm:cxn modelId="{4F179DFA-7CDB-4A37-8BBD-DFCF290A4319}" type="presParOf" srcId="{2C2DD8FA-2AFD-4092-8AAD-F232A0FD880D}" destId="{011B7F4F-8647-49B4-8658-218B9BF5A8B6}" srcOrd="0" destOrd="0" presId="urn:microsoft.com/office/officeart/2005/8/layout/hierarchy3"/>
    <dgm:cxn modelId="{0C5EFC76-B333-4EED-8E70-8D5C8533ACF9}" type="presParOf" srcId="{2C2DD8FA-2AFD-4092-8AAD-F232A0FD880D}" destId="{F3B126B5-257A-4E86-A1DB-7CB0FDF846A4}" srcOrd="1" destOrd="0" presId="urn:microsoft.com/office/officeart/2005/8/layout/hierarchy3"/>
    <dgm:cxn modelId="{DAED3197-7F8E-4D4C-BF1B-73CA02FED0DF}" type="presParOf" srcId="{2C2DD8FA-2AFD-4092-8AAD-F232A0FD880D}" destId="{34A07C76-9050-436A-8652-49ABFEEF9208}" srcOrd="2" destOrd="0" presId="urn:microsoft.com/office/officeart/2005/8/layout/hierarchy3"/>
    <dgm:cxn modelId="{7FDA3C70-DFC7-4BC3-B5C8-1BB31A276478}" type="presParOf" srcId="{2C2DD8FA-2AFD-4092-8AAD-F232A0FD880D}" destId="{97A42577-7685-476C-8817-75559B56C8F9}" srcOrd="3" destOrd="0" presId="urn:microsoft.com/office/officeart/2005/8/layout/hierarchy3"/>
    <dgm:cxn modelId="{F78C6DA3-BF2D-4D54-8BED-EA95DE9020DA}" type="presParOf" srcId="{2C2DD8FA-2AFD-4092-8AAD-F232A0FD880D}" destId="{CD1EF426-0337-4E4B-B9AB-8098FB4FB84E}" srcOrd="4" destOrd="0" presId="urn:microsoft.com/office/officeart/2005/8/layout/hierarchy3"/>
    <dgm:cxn modelId="{31D4688C-8539-444E-BCD3-D749762CAE1A}" type="presParOf" srcId="{2C2DD8FA-2AFD-4092-8AAD-F232A0FD880D}" destId="{31C31F19-427D-4786-9FCD-2739D71B8EF1}" srcOrd="5" destOrd="0" presId="urn:microsoft.com/office/officeart/2005/8/layout/hierarchy3"/>
    <dgm:cxn modelId="{C8C69030-0C7C-4BBB-A95D-A0466242C2B7}" type="presParOf" srcId="{2C2DD8FA-2AFD-4092-8AAD-F232A0FD880D}" destId="{3B47E4AC-084C-4E37-A5C9-BE95033D9366}" srcOrd="6" destOrd="0" presId="urn:microsoft.com/office/officeart/2005/8/layout/hierarchy3"/>
    <dgm:cxn modelId="{41FB1B2B-720E-4C88-8C80-DD37ACA4E500}" type="presParOf" srcId="{2C2DD8FA-2AFD-4092-8AAD-F232A0FD880D}" destId="{2D26C1AA-DDFE-482E-BF6F-FDAC14CABC2C}" srcOrd="7" destOrd="0" presId="urn:microsoft.com/office/officeart/2005/8/layout/hierarchy3"/>
    <dgm:cxn modelId="{56C96564-B90E-4A8B-8A84-BFD03EB592B7}" type="presParOf" srcId="{2C2DD8FA-2AFD-4092-8AAD-F232A0FD880D}" destId="{0709350F-9CAB-45F4-9FB6-C4EFCD147DF1}" srcOrd="8" destOrd="0" presId="urn:microsoft.com/office/officeart/2005/8/layout/hierarchy3"/>
    <dgm:cxn modelId="{B1E43AAE-1740-4982-BC07-26B69A243332}" type="presParOf" srcId="{2C2DD8FA-2AFD-4092-8AAD-F232A0FD880D}" destId="{8202D822-DBA9-46B4-B004-485F1CFC8920}" srcOrd="9" destOrd="0" presId="urn:microsoft.com/office/officeart/2005/8/layout/hierarchy3"/>
    <dgm:cxn modelId="{9AAA26E2-7005-40BD-9177-75E45B7D0A4A}" type="presParOf" srcId="{2C2DD8FA-2AFD-4092-8AAD-F232A0FD880D}" destId="{501B459C-536D-4B56-8481-93117634924F}" srcOrd="10" destOrd="0" presId="urn:microsoft.com/office/officeart/2005/8/layout/hierarchy3"/>
    <dgm:cxn modelId="{41DBA4B7-26A4-458D-95D8-CD08C6C536CB}" type="presParOf" srcId="{2C2DD8FA-2AFD-4092-8AAD-F232A0FD880D}" destId="{228D7BC5-3146-4E60-98C6-5EF2A553DE01}" srcOrd="11" destOrd="0" presId="urn:microsoft.com/office/officeart/2005/8/layout/hierarchy3"/>
    <dgm:cxn modelId="{A545DEC3-027F-4162-A707-0C6E39953098}" type="presParOf" srcId="{6E4CCBC3-9E63-4830-A649-F3B6103B20FC}" destId="{F55E6952-BEFA-4DC7-99E2-BCBE73E5FCB2}" srcOrd="3" destOrd="0" presId="urn:microsoft.com/office/officeart/2005/8/layout/hierarchy3"/>
    <dgm:cxn modelId="{B9C5430D-7B9B-4637-B15A-5A0539DE7276}" type="presParOf" srcId="{F55E6952-BEFA-4DC7-99E2-BCBE73E5FCB2}" destId="{AD74D930-3681-4A18-AD6D-EDD1D505D18E}" srcOrd="0" destOrd="0" presId="urn:microsoft.com/office/officeart/2005/8/layout/hierarchy3"/>
    <dgm:cxn modelId="{C02416A0-4A2B-40EE-999B-1955E36B4068}" type="presParOf" srcId="{AD74D930-3681-4A18-AD6D-EDD1D505D18E}" destId="{0D4EF832-38FD-4007-84AE-A7A598B101F2}" srcOrd="0" destOrd="0" presId="urn:microsoft.com/office/officeart/2005/8/layout/hierarchy3"/>
    <dgm:cxn modelId="{0F75BE12-D604-4407-ACAB-83F4BC54563C}" type="presParOf" srcId="{AD74D930-3681-4A18-AD6D-EDD1D505D18E}" destId="{6F36EBCF-6C31-46C1-B093-0E9DDCAD4708}" srcOrd="1" destOrd="0" presId="urn:microsoft.com/office/officeart/2005/8/layout/hierarchy3"/>
    <dgm:cxn modelId="{2A813EA1-4119-47A7-B3EC-8253D0179907}" type="presParOf" srcId="{F55E6952-BEFA-4DC7-99E2-BCBE73E5FCB2}" destId="{BC0D05C4-FF75-47C9-8E48-FE0F0957DAAA}" srcOrd="1" destOrd="0" presId="urn:microsoft.com/office/officeart/2005/8/layout/hierarchy3"/>
    <dgm:cxn modelId="{80050881-DD99-429B-A206-50245F2A3925}" type="presParOf" srcId="{BC0D05C4-FF75-47C9-8E48-FE0F0957DAAA}" destId="{0ACEDF34-FF36-41C1-BFA3-3074CC2B1C35}" srcOrd="0" destOrd="0" presId="urn:microsoft.com/office/officeart/2005/8/layout/hierarchy3"/>
    <dgm:cxn modelId="{8DBC1DF0-F7EA-4335-A492-EF02920715E0}" type="presParOf" srcId="{BC0D05C4-FF75-47C9-8E48-FE0F0957DAAA}" destId="{767EA394-6553-48C5-962F-0E0DBDA38A10}" srcOrd="1" destOrd="0" presId="urn:microsoft.com/office/officeart/2005/8/layout/hierarchy3"/>
    <dgm:cxn modelId="{D1E97D7E-8D25-44C6-BE04-82E6E32593B7}" type="presParOf" srcId="{BC0D05C4-FF75-47C9-8E48-FE0F0957DAAA}" destId="{4C0F47AD-554A-4BFC-8085-6833F55E541F}" srcOrd="2" destOrd="0" presId="urn:microsoft.com/office/officeart/2005/8/layout/hierarchy3"/>
    <dgm:cxn modelId="{B3D6801A-7907-4795-9D85-B62D31430745}" type="presParOf" srcId="{BC0D05C4-FF75-47C9-8E48-FE0F0957DAAA}" destId="{B10D136B-034D-4000-8240-89150DDEBEBC}" srcOrd="3" destOrd="0" presId="urn:microsoft.com/office/officeart/2005/8/layout/hierarchy3"/>
    <dgm:cxn modelId="{FC03A9E7-7BFB-45F3-B3AE-56B7FE664230}" type="presParOf" srcId="{BC0D05C4-FF75-47C9-8E48-FE0F0957DAAA}" destId="{CC7D0F43-26C1-4987-B3B0-285AA4DCF72A}" srcOrd="4" destOrd="0" presId="urn:microsoft.com/office/officeart/2005/8/layout/hierarchy3"/>
    <dgm:cxn modelId="{F7EFEB3D-8C31-4C3A-A678-FF637347744E}" type="presParOf" srcId="{BC0D05C4-FF75-47C9-8E48-FE0F0957DAAA}" destId="{4E4FCB42-48E6-474B-90D4-1DA54F422C03}" srcOrd="5" destOrd="0" presId="urn:microsoft.com/office/officeart/2005/8/layout/hierarchy3"/>
    <dgm:cxn modelId="{8D72E1D0-EE12-401F-937F-C938342767A9}" type="presParOf" srcId="{BC0D05C4-FF75-47C9-8E48-FE0F0957DAAA}" destId="{9EAFD5CC-C725-4183-930E-6FC7AFF117C6}" srcOrd="6" destOrd="0" presId="urn:microsoft.com/office/officeart/2005/8/layout/hierarchy3"/>
    <dgm:cxn modelId="{FE8E435E-12D4-4032-B02F-7740C0DBB808}" type="presParOf" srcId="{BC0D05C4-FF75-47C9-8E48-FE0F0957DAAA}" destId="{2E2472C4-5A8C-43AD-81A0-948F41261BFF}" srcOrd="7" destOrd="0" presId="urn:microsoft.com/office/officeart/2005/8/layout/hierarchy3"/>
    <dgm:cxn modelId="{977AD3D3-CA9E-471A-A29D-F67FD86BB37D}" type="presParOf" srcId="{6E4CCBC3-9E63-4830-A649-F3B6103B20FC}" destId="{C6C766EC-DC6D-4B4A-AAB8-AF375A710B99}" srcOrd="4" destOrd="0" presId="urn:microsoft.com/office/officeart/2005/8/layout/hierarchy3"/>
    <dgm:cxn modelId="{088E32AB-CC04-4BD7-8D40-CA9D4C2F409D}" type="presParOf" srcId="{C6C766EC-DC6D-4B4A-AAB8-AF375A710B99}" destId="{C9D02F16-CA3D-4ECC-85D2-6EF275A2D547}" srcOrd="0" destOrd="0" presId="urn:microsoft.com/office/officeart/2005/8/layout/hierarchy3"/>
    <dgm:cxn modelId="{A9F1BAF9-D047-4FF5-BBCE-F1F59993D978}" type="presParOf" srcId="{C9D02F16-CA3D-4ECC-85D2-6EF275A2D547}" destId="{840201E8-598E-4086-808C-5E7EDACC7ACF}" srcOrd="0" destOrd="0" presId="urn:microsoft.com/office/officeart/2005/8/layout/hierarchy3"/>
    <dgm:cxn modelId="{7BBC3112-5B92-416D-8F8E-441F91EE6AC6}" type="presParOf" srcId="{C9D02F16-CA3D-4ECC-85D2-6EF275A2D547}" destId="{3475166A-1F1C-4C0E-AB18-AAB1EC79CD85}" srcOrd="1" destOrd="0" presId="urn:microsoft.com/office/officeart/2005/8/layout/hierarchy3"/>
    <dgm:cxn modelId="{369A7912-DE04-4541-94E8-2908E251B41B}" type="presParOf" srcId="{C6C766EC-DC6D-4B4A-AAB8-AF375A710B99}" destId="{E74FDDA0-6608-474C-B7AC-AE893CF8DF18}" srcOrd="1" destOrd="0" presId="urn:microsoft.com/office/officeart/2005/8/layout/hierarchy3"/>
    <dgm:cxn modelId="{CA759435-5D02-4A69-975F-1B9C659D772F}" type="presParOf" srcId="{E74FDDA0-6608-474C-B7AC-AE893CF8DF18}" destId="{10DD66D2-045D-4151-A250-D08ED4FC12CD}" srcOrd="0" destOrd="0" presId="urn:microsoft.com/office/officeart/2005/8/layout/hierarchy3"/>
    <dgm:cxn modelId="{9A0A46A6-48A8-4AAE-8F6F-7375A5B9D370}" type="presParOf" srcId="{E74FDDA0-6608-474C-B7AC-AE893CF8DF18}" destId="{A59F6EA5-B82A-4BDD-BCD6-501AF4543338}" srcOrd="1" destOrd="0" presId="urn:microsoft.com/office/officeart/2005/8/layout/hierarchy3"/>
    <dgm:cxn modelId="{583AD221-9F5A-4C47-9E14-33439D6F45F1}" type="presParOf" srcId="{E74FDDA0-6608-474C-B7AC-AE893CF8DF18}" destId="{C9FE5A42-5479-47A4-8A4F-620F664B9632}" srcOrd="2" destOrd="0" presId="urn:microsoft.com/office/officeart/2005/8/layout/hierarchy3"/>
    <dgm:cxn modelId="{9D284591-9A4E-4B0C-8499-D3F10388F64B}" type="presParOf" srcId="{E74FDDA0-6608-474C-B7AC-AE893CF8DF18}" destId="{7A3F14E5-FDE5-4800-984C-651313AF2EAB}" srcOrd="3" destOrd="0" presId="urn:microsoft.com/office/officeart/2005/8/layout/hierarchy3"/>
    <dgm:cxn modelId="{66FFA952-3466-4D6E-AB47-197748302F57}" type="presParOf" srcId="{E74FDDA0-6608-474C-B7AC-AE893CF8DF18}" destId="{4AE37AD4-CB7C-408B-ABEC-B97FADE41BDB}" srcOrd="4" destOrd="0" presId="urn:microsoft.com/office/officeart/2005/8/layout/hierarchy3"/>
    <dgm:cxn modelId="{D1F443DC-B2B9-4C77-BD13-65B423802FDE}" type="presParOf" srcId="{E74FDDA0-6608-474C-B7AC-AE893CF8DF18}" destId="{E05A3EDD-4FFC-486E-A90E-9A5411B865FC}" srcOrd="5" destOrd="0" presId="urn:microsoft.com/office/officeart/2005/8/layout/hierarchy3"/>
    <dgm:cxn modelId="{4F73FE27-E9B6-4D59-A104-D7A884A913F9}" type="presParOf" srcId="{6E4CCBC3-9E63-4830-A649-F3B6103B20FC}" destId="{9919FA0A-9327-48CC-A33C-C26D91E268C5}" srcOrd="5" destOrd="0" presId="urn:microsoft.com/office/officeart/2005/8/layout/hierarchy3"/>
    <dgm:cxn modelId="{21355418-D45E-4DF9-978D-969C34AEDC8E}" type="presParOf" srcId="{9919FA0A-9327-48CC-A33C-C26D91E268C5}" destId="{C975FC46-ADC9-4285-A6E7-8C7F619CECF5}" srcOrd="0" destOrd="0" presId="urn:microsoft.com/office/officeart/2005/8/layout/hierarchy3"/>
    <dgm:cxn modelId="{2FB9E20B-00A2-47CA-827C-C730766BED83}" type="presParOf" srcId="{C975FC46-ADC9-4285-A6E7-8C7F619CECF5}" destId="{35A262DE-A3DF-4FC3-AAA1-C1286CB7E5ED}" srcOrd="0" destOrd="0" presId="urn:microsoft.com/office/officeart/2005/8/layout/hierarchy3"/>
    <dgm:cxn modelId="{608546C0-4E3A-438B-8CB0-3187B8DCD951}" type="presParOf" srcId="{C975FC46-ADC9-4285-A6E7-8C7F619CECF5}" destId="{28216DAB-7651-420A-86A2-4E362B85F871}" srcOrd="1" destOrd="0" presId="urn:microsoft.com/office/officeart/2005/8/layout/hierarchy3"/>
    <dgm:cxn modelId="{CDE8ED0A-D080-4242-81AF-52C790595AE2}" type="presParOf" srcId="{9919FA0A-9327-48CC-A33C-C26D91E268C5}" destId="{D9C2F569-96C5-4E54-9C05-C29B3F513C6D}" srcOrd="1" destOrd="0" presId="urn:microsoft.com/office/officeart/2005/8/layout/hierarchy3"/>
    <dgm:cxn modelId="{D37AA32C-4527-454C-B096-70FBCA654348}" type="presParOf" srcId="{D9C2F569-96C5-4E54-9C05-C29B3F513C6D}" destId="{E649DDFB-7AA4-4311-B777-AEDAC44B1A81}" srcOrd="0" destOrd="0" presId="urn:microsoft.com/office/officeart/2005/8/layout/hierarchy3"/>
    <dgm:cxn modelId="{097C184D-6299-43D6-BD63-443E23DDC5E5}" type="presParOf" srcId="{D9C2F569-96C5-4E54-9C05-C29B3F513C6D}" destId="{8F4B7880-B7B6-4451-BDC3-0DCE36DA7B30}" srcOrd="1" destOrd="0" presId="urn:microsoft.com/office/officeart/2005/8/layout/hierarchy3"/>
    <dgm:cxn modelId="{B3C1C549-D2F1-476D-BE8F-B4FD65C64628}" type="presParOf" srcId="{D9C2F569-96C5-4E54-9C05-C29B3F513C6D}" destId="{BDEE3EFE-0E75-453E-B424-5CE8982A80EA}" srcOrd="2" destOrd="0" presId="urn:microsoft.com/office/officeart/2005/8/layout/hierarchy3"/>
    <dgm:cxn modelId="{1D8C9774-B3F3-4D9A-BB19-63028B061DB2}" type="presParOf" srcId="{D9C2F569-96C5-4E54-9C05-C29B3F513C6D}" destId="{7191D6BB-33F3-4A76-8C79-F704D6DD6C37}" srcOrd="3" destOrd="0" presId="urn:microsoft.com/office/officeart/2005/8/layout/hierarchy3"/>
    <dgm:cxn modelId="{A0DBA357-F34F-4AD9-AC15-3BF0948F5451}" type="presParOf" srcId="{D9C2F569-96C5-4E54-9C05-C29B3F513C6D}" destId="{F8CDBA64-5D03-41B4-A77D-D408B2469881}" srcOrd="4" destOrd="0" presId="urn:microsoft.com/office/officeart/2005/8/layout/hierarchy3"/>
    <dgm:cxn modelId="{206F5D12-0882-481D-A016-24DB130FA575}" type="presParOf" srcId="{D9C2F569-96C5-4E54-9C05-C29B3F513C6D}" destId="{AD1146F5-8C11-43EE-8A8C-31CC7DC3C02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184C6D-BCD6-421D-8164-4006D8E014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62037C1-9773-4F72-9FE1-BF332DB0FA86}">
      <dgm:prSet phldrT="[Text]" custT="1"/>
      <dgm:spPr>
        <a:solidFill>
          <a:schemeClr val="accent2"/>
        </a:solidFill>
      </dgm:spPr>
      <dgm:t>
        <a:bodyPr/>
        <a:lstStyle/>
        <a:p>
          <a:r>
            <a:rPr lang="en-GB" sz="1600" dirty="0"/>
            <a:t>Continuous quality improvement and workforce development</a:t>
          </a:r>
        </a:p>
      </dgm:t>
    </dgm:pt>
    <dgm:pt modelId="{79D2A84E-37E9-4A52-AEE9-962F96FDFFC7}" type="parTrans" cxnId="{7D9A36EC-48F6-44FD-B14A-2057995BBEB4}">
      <dgm:prSet/>
      <dgm:spPr/>
      <dgm:t>
        <a:bodyPr/>
        <a:lstStyle/>
        <a:p>
          <a:endParaRPr lang="en-GB"/>
        </a:p>
      </dgm:t>
    </dgm:pt>
    <dgm:pt modelId="{DCEB3646-6F60-4317-8C02-8BD8C0A52F30}" type="sibTrans" cxnId="{7D9A36EC-48F6-44FD-B14A-2057995BBEB4}">
      <dgm:prSet/>
      <dgm:spPr/>
      <dgm:t>
        <a:bodyPr/>
        <a:lstStyle/>
        <a:p>
          <a:endParaRPr lang="en-GB"/>
        </a:p>
      </dgm:t>
    </dgm:pt>
    <dgm:pt modelId="{E62A6BF3-FBF5-4E34-82B4-923951988F48}">
      <dgm:prSet phldrT="[Text]" custT="1"/>
      <dgm:spPr>
        <a:solidFill>
          <a:schemeClr val="accent2"/>
        </a:solidFill>
      </dgm:spPr>
      <dgm:t>
        <a:bodyPr/>
        <a:lstStyle/>
        <a:p>
          <a:r>
            <a:rPr lang="en-US" sz="1600" b="0" dirty="0"/>
            <a:t>Data for Performance Improvement</a:t>
          </a:r>
          <a:endParaRPr lang="en-GB" sz="1600" b="0" dirty="0"/>
        </a:p>
      </dgm:t>
    </dgm:pt>
    <dgm:pt modelId="{DFDE6130-CC39-4008-8D7B-13805B4C5648}" type="parTrans" cxnId="{9A70D648-8A41-4131-9CDA-3957D63AEF98}">
      <dgm:prSet/>
      <dgm:spPr/>
      <dgm:t>
        <a:bodyPr/>
        <a:lstStyle/>
        <a:p>
          <a:endParaRPr lang="en-GB"/>
        </a:p>
      </dgm:t>
    </dgm:pt>
    <dgm:pt modelId="{1C27C636-538F-476D-AE5C-DF915DADD1FD}" type="sibTrans" cxnId="{9A70D648-8A41-4131-9CDA-3957D63AEF98}">
      <dgm:prSet/>
      <dgm:spPr/>
      <dgm:t>
        <a:bodyPr/>
        <a:lstStyle/>
        <a:p>
          <a:endParaRPr lang="en-GB"/>
        </a:p>
      </dgm:t>
    </dgm:pt>
    <dgm:pt modelId="{98813445-B32E-43CE-BD5B-5CD2CC45ABCF}">
      <dgm:prSet phldrT="[Text]" custT="1"/>
      <dgm:spPr>
        <a:solidFill>
          <a:schemeClr val="accent2"/>
        </a:solidFill>
      </dgm:spPr>
      <dgm:t>
        <a:bodyPr/>
        <a:lstStyle/>
        <a:p>
          <a:r>
            <a:rPr lang="en-US" sz="1600" b="0" dirty="0"/>
            <a:t>Health Facility and sub-national preparedness</a:t>
          </a:r>
          <a:endParaRPr lang="en-GB" sz="1600" b="0" dirty="0"/>
        </a:p>
      </dgm:t>
    </dgm:pt>
    <dgm:pt modelId="{B56FC0A1-3692-4C9F-B3E2-AB2FCE5C7333}" type="parTrans" cxnId="{5A49A7B2-B619-431C-A04D-B1B46AEA6A70}">
      <dgm:prSet/>
      <dgm:spPr/>
      <dgm:t>
        <a:bodyPr/>
        <a:lstStyle/>
        <a:p>
          <a:endParaRPr lang="en-GB"/>
        </a:p>
      </dgm:t>
    </dgm:pt>
    <dgm:pt modelId="{A37DC561-8D36-4CB3-A22A-898319F01FBB}" type="sibTrans" cxnId="{5A49A7B2-B619-431C-A04D-B1B46AEA6A70}">
      <dgm:prSet/>
      <dgm:spPr/>
      <dgm:t>
        <a:bodyPr/>
        <a:lstStyle/>
        <a:p>
          <a:endParaRPr lang="en-GB"/>
        </a:p>
      </dgm:t>
    </dgm:pt>
    <dgm:pt modelId="{98AA8D8D-ECA6-4C2E-9510-C3E52234EB2F}">
      <dgm:prSet phldrT="[Text]" custT="1"/>
      <dgm:spPr>
        <a:solidFill>
          <a:schemeClr val="accent2"/>
        </a:solidFill>
      </dgm:spPr>
      <dgm:t>
        <a:bodyPr/>
        <a:lstStyle/>
        <a:p>
          <a:r>
            <a:rPr lang="en-GB" sz="1600" b="0" dirty="0"/>
            <a:t>Communication, coordination and integration</a:t>
          </a:r>
        </a:p>
      </dgm:t>
    </dgm:pt>
    <dgm:pt modelId="{4BEE01B8-177F-4309-B307-70E8A515A5F9}" type="parTrans" cxnId="{472036EA-246A-414D-9897-95C59C109B5B}">
      <dgm:prSet/>
      <dgm:spPr/>
      <dgm:t>
        <a:bodyPr/>
        <a:lstStyle/>
        <a:p>
          <a:endParaRPr lang="en-GB"/>
        </a:p>
      </dgm:t>
    </dgm:pt>
    <dgm:pt modelId="{C4169B8C-5B60-448F-A12A-A73CDC8FBED8}" type="sibTrans" cxnId="{472036EA-246A-414D-9897-95C59C109B5B}">
      <dgm:prSet/>
      <dgm:spPr/>
      <dgm:t>
        <a:bodyPr/>
        <a:lstStyle/>
        <a:p>
          <a:endParaRPr lang="en-GB"/>
        </a:p>
      </dgm:t>
    </dgm:pt>
    <dgm:pt modelId="{1D3CC735-2F4E-4EC1-8D25-B87B3EA51FBC}" type="pres">
      <dgm:prSet presAssocID="{91184C6D-BCD6-421D-8164-4006D8E014B4}" presName="diagram" presStyleCnt="0">
        <dgm:presLayoutVars>
          <dgm:dir/>
          <dgm:resizeHandles val="exact"/>
        </dgm:presLayoutVars>
      </dgm:prSet>
      <dgm:spPr/>
    </dgm:pt>
    <dgm:pt modelId="{7180FDCD-1784-4F43-8A2D-11E9A4E36275}" type="pres">
      <dgm:prSet presAssocID="{562037C1-9773-4F72-9FE1-BF332DB0FA86}" presName="node" presStyleLbl="node1" presStyleIdx="0" presStyleCnt="4" custScaleX="108332">
        <dgm:presLayoutVars>
          <dgm:bulletEnabled val="1"/>
        </dgm:presLayoutVars>
      </dgm:prSet>
      <dgm:spPr/>
    </dgm:pt>
    <dgm:pt modelId="{6C8A2FB5-8BED-4417-B7F1-13B9E753F9F9}" type="pres">
      <dgm:prSet presAssocID="{DCEB3646-6F60-4317-8C02-8BD8C0A52F30}" presName="sibTrans" presStyleCnt="0"/>
      <dgm:spPr/>
    </dgm:pt>
    <dgm:pt modelId="{82145A3B-C9E1-4484-9A36-612F2383979A}" type="pres">
      <dgm:prSet presAssocID="{E62A6BF3-FBF5-4E34-82B4-923951988F48}" presName="node" presStyleLbl="node1" presStyleIdx="1" presStyleCnt="4">
        <dgm:presLayoutVars>
          <dgm:bulletEnabled val="1"/>
        </dgm:presLayoutVars>
      </dgm:prSet>
      <dgm:spPr/>
    </dgm:pt>
    <dgm:pt modelId="{DD3729E2-97C9-4C6B-8A7F-79A527AE2D8D}" type="pres">
      <dgm:prSet presAssocID="{1C27C636-538F-476D-AE5C-DF915DADD1FD}" presName="sibTrans" presStyleCnt="0"/>
      <dgm:spPr/>
    </dgm:pt>
    <dgm:pt modelId="{76EDF4E1-8A55-4E6D-8739-0E1DFA6FF0A0}" type="pres">
      <dgm:prSet presAssocID="{98813445-B32E-43CE-BD5B-5CD2CC45ABCF}" presName="node" presStyleLbl="node1" presStyleIdx="2" presStyleCnt="4" custScaleX="111309">
        <dgm:presLayoutVars>
          <dgm:bulletEnabled val="1"/>
        </dgm:presLayoutVars>
      </dgm:prSet>
      <dgm:spPr/>
    </dgm:pt>
    <dgm:pt modelId="{D4041108-03AE-43E1-9132-FE6952720CC7}" type="pres">
      <dgm:prSet presAssocID="{A37DC561-8D36-4CB3-A22A-898319F01FBB}" presName="sibTrans" presStyleCnt="0"/>
      <dgm:spPr/>
    </dgm:pt>
    <dgm:pt modelId="{03058943-A297-41AA-B273-F49003A0C720}" type="pres">
      <dgm:prSet presAssocID="{98AA8D8D-ECA6-4C2E-9510-C3E52234EB2F}" presName="node" presStyleLbl="node1" presStyleIdx="3" presStyleCnt="4">
        <dgm:presLayoutVars>
          <dgm:bulletEnabled val="1"/>
        </dgm:presLayoutVars>
      </dgm:prSet>
      <dgm:spPr/>
    </dgm:pt>
  </dgm:ptLst>
  <dgm:cxnLst>
    <dgm:cxn modelId="{00831A25-5C02-4313-84FF-DD30F724ECCA}" type="presOf" srcId="{91184C6D-BCD6-421D-8164-4006D8E014B4}" destId="{1D3CC735-2F4E-4EC1-8D25-B87B3EA51FBC}" srcOrd="0" destOrd="0" presId="urn:microsoft.com/office/officeart/2005/8/layout/default"/>
    <dgm:cxn modelId="{6D073B2A-20C7-4AF7-A8DE-D532173A9D19}" type="presOf" srcId="{98AA8D8D-ECA6-4C2E-9510-C3E52234EB2F}" destId="{03058943-A297-41AA-B273-F49003A0C720}" srcOrd="0" destOrd="0" presId="urn:microsoft.com/office/officeart/2005/8/layout/default"/>
    <dgm:cxn modelId="{5B1E6B42-52F6-43D2-A3A4-CB55F831BEEA}" type="presOf" srcId="{98813445-B32E-43CE-BD5B-5CD2CC45ABCF}" destId="{76EDF4E1-8A55-4E6D-8739-0E1DFA6FF0A0}" srcOrd="0" destOrd="0" presId="urn:microsoft.com/office/officeart/2005/8/layout/default"/>
    <dgm:cxn modelId="{9A70D648-8A41-4131-9CDA-3957D63AEF98}" srcId="{91184C6D-BCD6-421D-8164-4006D8E014B4}" destId="{E62A6BF3-FBF5-4E34-82B4-923951988F48}" srcOrd="1" destOrd="0" parTransId="{DFDE6130-CC39-4008-8D7B-13805B4C5648}" sibTransId="{1C27C636-538F-476D-AE5C-DF915DADD1FD}"/>
    <dgm:cxn modelId="{205BB791-67A6-4C3F-93FE-3925FEBEEBA0}" type="presOf" srcId="{562037C1-9773-4F72-9FE1-BF332DB0FA86}" destId="{7180FDCD-1784-4F43-8A2D-11E9A4E36275}" srcOrd="0" destOrd="0" presId="urn:microsoft.com/office/officeart/2005/8/layout/default"/>
    <dgm:cxn modelId="{5A49A7B2-B619-431C-A04D-B1B46AEA6A70}" srcId="{91184C6D-BCD6-421D-8164-4006D8E014B4}" destId="{98813445-B32E-43CE-BD5B-5CD2CC45ABCF}" srcOrd="2" destOrd="0" parTransId="{B56FC0A1-3692-4C9F-B3E2-AB2FCE5C7333}" sibTransId="{A37DC561-8D36-4CB3-A22A-898319F01FBB}"/>
    <dgm:cxn modelId="{472036EA-246A-414D-9897-95C59C109B5B}" srcId="{91184C6D-BCD6-421D-8164-4006D8E014B4}" destId="{98AA8D8D-ECA6-4C2E-9510-C3E52234EB2F}" srcOrd="3" destOrd="0" parTransId="{4BEE01B8-177F-4309-B307-70E8A515A5F9}" sibTransId="{C4169B8C-5B60-448F-A12A-A73CDC8FBED8}"/>
    <dgm:cxn modelId="{B64B0EEB-4186-4E8D-A347-F8B5B2E13902}" type="presOf" srcId="{E62A6BF3-FBF5-4E34-82B4-923951988F48}" destId="{82145A3B-C9E1-4484-9A36-612F2383979A}" srcOrd="0" destOrd="0" presId="urn:microsoft.com/office/officeart/2005/8/layout/default"/>
    <dgm:cxn modelId="{7D9A36EC-48F6-44FD-B14A-2057995BBEB4}" srcId="{91184C6D-BCD6-421D-8164-4006D8E014B4}" destId="{562037C1-9773-4F72-9FE1-BF332DB0FA86}" srcOrd="0" destOrd="0" parTransId="{79D2A84E-37E9-4A52-AEE9-962F96FDFFC7}" sibTransId="{DCEB3646-6F60-4317-8C02-8BD8C0A52F30}"/>
    <dgm:cxn modelId="{4BE9DA6E-40FE-40F4-B7BE-8B4F5FCF5002}" type="presParOf" srcId="{1D3CC735-2F4E-4EC1-8D25-B87B3EA51FBC}" destId="{7180FDCD-1784-4F43-8A2D-11E9A4E36275}" srcOrd="0" destOrd="0" presId="urn:microsoft.com/office/officeart/2005/8/layout/default"/>
    <dgm:cxn modelId="{36C2362C-7445-4E7E-AEEB-3A18B08EAA1A}" type="presParOf" srcId="{1D3CC735-2F4E-4EC1-8D25-B87B3EA51FBC}" destId="{6C8A2FB5-8BED-4417-B7F1-13B9E753F9F9}" srcOrd="1" destOrd="0" presId="urn:microsoft.com/office/officeart/2005/8/layout/default"/>
    <dgm:cxn modelId="{31471554-25E8-491F-B163-FFACF5D87BD6}" type="presParOf" srcId="{1D3CC735-2F4E-4EC1-8D25-B87B3EA51FBC}" destId="{82145A3B-C9E1-4484-9A36-612F2383979A}" srcOrd="2" destOrd="0" presId="urn:microsoft.com/office/officeart/2005/8/layout/default"/>
    <dgm:cxn modelId="{BE0F4654-043F-4C6D-868F-717FFDFA22B1}" type="presParOf" srcId="{1D3CC735-2F4E-4EC1-8D25-B87B3EA51FBC}" destId="{DD3729E2-97C9-4C6B-8A7F-79A527AE2D8D}" srcOrd="3" destOrd="0" presId="urn:microsoft.com/office/officeart/2005/8/layout/default"/>
    <dgm:cxn modelId="{F1F352B0-B488-4DFF-90E8-F836F3C9BDE5}" type="presParOf" srcId="{1D3CC735-2F4E-4EC1-8D25-B87B3EA51FBC}" destId="{76EDF4E1-8A55-4E6D-8739-0E1DFA6FF0A0}" srcOrd="4" destOrd="0" presId="urn:microsoft.com/office/officeart/2005/8/layout/default"/>
    <dgm:cxn modelId="{9ADA6F99-972D-4484-A516-47BB31B15A90}" type="presParOf" srcId="{1D3CC735-2F4E-4EC1-8D25-B87B3EA51FBC}" destId="{D4041108-03AE-43E1-9132-FE6952720CC7}" srcOrd="5" destOrd="0" presId="urn:microsoft.com/office/officeart/2005/8/layout/default"/>
    <dgm:cxn modelId="{0299AD00-593C-4879-910A-3FAB42080E55}" type="presParOf" srcId="{1D3CC735-2F4E-4EC1-8D25-B87B3EA51FBC}" destId="{03058943-A297-41AA-B273-F49003A0C72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47B8FF-4065-B340-A0BF-54FD95B6E32B}"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58099EAA-D3ED-A84D-813F-3E29A164D96E}">
      <dgm:prSet phldrT="[Text]" custT="1"/>
      <dgm:spPr>
        <a:solidFill>
          <a:srgbClr val="3D9D45"/>
        </a:solidFill>
      </dgm:spPr>
      <dgm:t>
        <a:bodyPr/>
        <a:lstStyle/>
        <a:p>
          <a:r>
            <a:rPr lang="en-US" sz="1600" b="1" i="0">
              <a:latin typeface="Public Sans" pitchFamily="2" charset="77"/>
              <a:cs typeface="Arial" panose="020B0604020202020204" pitchFamily="34" charset="0"/>
            </a:rPr>
            <a:t>Capture and assess 7-1-7 performance</a:t>
          </a:r>
          <a:endParaRPr lang="en-US" sz="1600" b="1"/>
        </a:p>
      </dgm:t>
    </dgm:pt>
    <dgm:pt modelId="{8F87B8FA-9A43-6840-B89F-DB0A82C63BFA}" type="parTrans" cxnId="{5832C367-4742-644F-8FE8-D146586E8490}">
      <dgm:prSet/>
      <dgm:spPr/>
      <dgm:t>
        <a:bodyPr/>
        <a:lstStyle/>
        <a:p>
          <a:endParaRPr lang="en-US"/>
        </a:p>
      </dgm:t>
    </dgm:pt>
    <dgm:pt modelId="{E45849DE-81E1-B248-8B27-598F92D9A282}" type="sibTrans" cxnId="{5832C367-4742-644F-8FE8-D146586E8490}">
      <dgm:prSet/>
      <dgm:spPr>
        <a:solidFill>
          <a:srgbClr val="94C488"/>
        </a:solidFill>
      </dgm:spPr>
      <dgm:t>
        <a:bodyPr/>
        <a:lstStyle/>
        <a:p>
          <a:endParaRPr lang="en-US"/>
        </a:p>
      </dgm:t>
    </dgm:pt>
    <dgm:pt modelId="{33E7D148-3FA1-5948-A6B9-EB15579FEAC3}">
      <dgm:prSet phldrT="[Text]" custT="1"/>
      <dgm:spPr>
        <a:solidFill>
          <a:srgbClr val="3D9D45"/>
        </a:solidFill>
      </dgm:spPr>
      <dgm:t>
        <a:bodyPr/>
        <a:lstStyle/>
        <a:p>
          <a:r>
            <a:rPr lang="en-US" sz="1600" b="1" i="0">
              <a:latin typeface="Public Sans" pitchFamily="2" charset="77"/>
              <a:cs typeface="Arial" panose="020B0604020202020204" pitchFamily="34" charset="0"/>
            </a:rPr>
            <a:t>Use 7-1-7 performance to identify bottlenecks and enablers</a:t>
          </a:r>
          <a:endParaRPr lang="en-US" sz="1600" b="1"/>
        </a:p>
      </dgm:t>
    </dgm:pt>
    <dgm:pt modelId="{CC7994AD-D843-6D48-864A-FA0B3C272FDD}" type="parTrans" cxnId="{0BD39EAB-2BEC-3449-93FE-F913410C66ED}">
      <dgm:prSet/>
      <dgm:spPr/>
      <dgm:t>
        <a:bodyPr/>
        <a:lstStyle/>
        <a:p>
          <a:endParaRPr lang="en-US"/>
        </a:p>
      </dgm:t>
    </dgm:pt>
    <dgm:pt modelId="{5F98829D-8B90-D648-93E3-B74A5BEBAA61}" type="sibTrans" cxnId="{0BD39EAB-2BEC-3449-93FE-F913410C66ED}">
      <dgm:prSet/>
      <dgm:spPr>
        <a:solidFill>
          <a:srgbClr val="94C488"/>
        </a:solidFill>
      </dgm:spPr>
      <dgm:t>
        <a:bodyPr/>
        <a:lstStyle/>
        <a:p>
          <a:endParaRPr lang="en-US"/>
        </a:p>
      </dgm:t>
    </dgm:pt>
    <dgm:pt modelId="{40BFD5C6-F887-CD47-8202-77C59EC71991}">
      <dgm:prSet phldrT="[Text]" custT="1"/>
      <dgm:spPr>
        <a:solidFill>
          <a:srgbClr val="3D9D45"/>
        </a:solidFill>
      </dgm:spPr>
      <dgm:t>
        <a:bodyPr/>
        <a:lstStyle/>
        <a:p>
          <a:r>
            <a:rPr lang="en-US" sz="1600" b="1" i="0">
              <a:latin typeface="Public Sans" pitchFamily="2" charset="77"/>
              <a:cs typeface="Arial" panose="020B0604020202020204" pitchFamily="34" charset="0"/>
            </a:rPr>
            <a:t>Identify and implement </a:t>
          </a:r>
          <a:br>
            <a:rPr lang="en-US" sz="1600" b="1" i="0">
              <a:latin typeface="Public Sans" pitchFamily="2" charset="77"/>
              <a:cs typeface="Arial" panose="020B0604020202020204" pitchFamily="34" charset="0"/>
            </a:rPr>
          </a:br>
          <a:r>
            <a:rPr lang="en-US" sz="1600" b="1" i="0">
              <a:latin typeface="Public Sans" pitchFamily="2" charset="77"/>
              <a:cs typeface="Arial" panose="020B0604020202020204" pitchFamily="34" charset="0"/>
            </a:rPr>
            <a:t>actions</a:t>
          </a:r>
          <a:endParaRPr lang="en-US" sz="1600" b="1"/>
        </a:p>
      </dgm:t>
    </dgm:pt>
    <dgm:pt modelId="{A1109BD9-30BD-C345-B70E-635E77E280E9}" type="parTrans" cxnId="{9488E48E-B034-8445-9125-B99A7BF7392A}">
      <dgm:prSet/>
      <dgm:spPr/>
      <dgm:t>
        <a:bodyPr/>
        <a:lstStyle/>
        <a:p>
          <a:endParaRPr lang="en-US"/>
        </a:p>
      </dgm:t>
    </dgm:pt>
    <dgm:pt modelId="{B24EABFF-2400-FE46-BA37-EBB7E8649236}" type="sibTrans" cxnId="{9488E48E-B034-8445-9125-B99A7BF7392A}">
      <dgm:prSet/>
      <dgm:spPr/>
      <dgm:t>
        <a:bodyPr/>
        <a:lstStyle/>
        <a:p>
          <a:endParaRPr lang="en-US"/>
        </a:p>
      </dgm:t>
    </dgm:pt>
    <dgm:pt modelId="{EB01F8C4-0D4C-3C46-89C3-09BD58638931}" type="pres">
      <dgm:prSet presAssocID="{E647B8FF-4065-B340-A0BF-54FD95B6E32B}" presName="linearFlow" presStyleCnt="0">
        <dgm:presLayoutVars>
          <dgm:resizeHandles val="exact"/>
        </dgm:presLayoutVars>
      </dgm:prSet>
      <dgm:spPr/>
    </dgm:pt>
    <dgm:pt modelId="{EA0E6312-D1DF-4D4D-86A6-963524CF6B21}" type="pres">
      <dgm:prSet presAssocID="{58099EAA-D3ED-A84D-813F-3E29A164D96E}" presName="node" presStyleLbl="node1" presStyleIdx="0" presStyleCnt="3">
        <dgm:presLayoutVars>
          <dgm:bulletEnabled val="1"/>
        </dgm:presLayoutVars>
      </dgm:prSet>
      <dgm:spPr/>
    </dgm:pt>
    <dgm:pt modelId="{1336D54E-0990-4548-80F7-8E957AE39774}" type="pres">
      <dgm:prSet presAssocID="{E45849DE-81E1-B248-8B27-598F92D9A282}" presName="sibTrans" presStyleLbl="sibTrans2D1" presStyleIdx="0" presStyleCnt="2"/>
      <dgm:spPr/>
    </dgm:pt>
    <dgm:pt modelId="{06A8C328-E9B7-0447-91D4-A2184355958D}" type="pres">
      <dgm:prSet presAssocID="{E45849DE-81E1-B248-8B27-598F92D9A282}" presName="connectorText" presStyleLbl="sibTrans2D1" presStyleIdx="0" presStyleCnt="2"/>
      <dgm:spPr/>
    </dgm:pt>
    <dgm:pt modelId="{78F16142-32F1-DC4B-BC94-8015CDCE326D}" type="pres">
      <dgm:prSet presAssocID="{33E7D148-3FA1-5948-A6B9-EB15579FEAC3}" presName="node" presStyleLbl="node1" presStyleIdx="1" presStyleCnt="3">
        <dgm:presLayoutVars>
          <dgm:bulletEnabled val="1"/>
        </dgm:presLayoutVars>
      </dgm:prSet>
      <dgm:spPr/>
    </dgm:pt>
    <dgm:pt modelId="{C812B9BB-49BE-AD43-9D9C-F479D9DDCC66}" type="pres">
      <dgm:prSet presAssocID="{5F98829D-8B90-D648-93E3-B74A5BEBAA61}" presName="sibTrans" presStyleLbl="sibTrans2D1" presStyleIdx="1" presStyleCnt="2"/>
      <dgm:spPr/>
    </dgm:pt>
    <dgm:pt modelId="{3B269891-9EA3-194C-B513-BD22E34C9FC5}" type="pres">
      <dgm:prSet presAssocID="{5F98829D-8B90-D648-93E3-B74A5BEBAA61}" presName="connectorText" presStyleLbl="sibTrans2D1" presStyleIdx="1" presStyleCnt="2"/>
      <dgm:spPr/>
    </dgm:pt>
    <dgm:pt modelId="{C9BD687E-BA67-4643-8957-9EA5AD4C0D6E}" type="pres">
      <dgm:prSet presAssocID="{40BFD5C6-F887-CD47-8202-77C59EC71991}" presName="node" presStyleLbl="node1" presStyleIdx="2" presStyleCnt="3">
        <dgm:presLayoutVars>
          <dgm:bulletEnabled val="1"/>
        </dgm:presLayoutVars>
      </dgm:prSet>
      <dgm:spPr/>
    </dgm:pt>
  </dgm:ptLst>
  <dgm:cxnLst>
    <dgm:cxn modelId="{1E2A4F00-B56E-744D-9106-0B3A0C8963DA}" type="presOf" srcId="{E647B8FF-4065-B340-A0BF-54FD95B6E32B}" destId="{EB01F8C4-0D4C-3C46-89C3-09BD58638931}" srcOrd="0" destOrd="0" presId="urn:microsoft.com/office/officeart/2005/8/layout/process2"/>
    <dgm:cxn modelId="{3094F50D-8A3C-124D-A26D-5A102F0706CC}" type="presOf" srcId="{E45849DE-81E1-B248-8B27-598F92D9A282}" destId="{1336D54E-0990-4548-80F7-8E957AE39774}" srcOrd="0" destOrd="0" presId="urn:microsoft.com/office/officeart/2005/8/layout/process2"/>
    <dgm:cxn modelId="{5832C367-4742-644F-8FE8-D146586E8490}" srcId="{E647B8FF-4065-B340-A0BF-54FD95B6E32B}" destId="{58099EAA-D3ED-A84D-813F-3E29A164D96E}" srcOrd="0" destOrd="0" parTransId="{8F87B8FA-9A43-6840-B89F-DB0A82C63BFA}" sibTransId="{E45849DE-81E1-B248-8B27-598F92D9A282}"/>
    <dgm:cxn modelId="{8C3B1471-CA4C-2444-8D37-F65D0FE867C2}" type="presOf" srcId="{5F98829D-8B90-D648-93E3-B74A5BEBAA61}" destId="{3B269891-9EA3-194C-B513-BD22E34C9FC5}" srcOrd="1" destOrd="0" presId="urn:microsoft.com/office/officeart/2005/8/layout/process2"/>
    <dgm:cxn modelId="{39119084-C1AB-4F4B-8D93-613E342E9A62}" type="presOf" srcId="{5F98829D-8B90-D648-93E3-B74A5BEBAA61}" destId="{C812B9BB-49BE-AD43-9D9C-F479D9DDCC66}" srcOrd="0" destOrd="0" presId="urn:microsoft.com/office/officeart/2005/8/layout/process2"/>
    <dgm:cxn modelId="{9488E48E-B034-8445-9125-B99A7BF7392A}" srcId="{E647B8FF-4065-B340-A0BF-54FD95B6E32B}" destId="{40BFD5C6-F887-CD47-8202-77C59EC71991}" srcOrd="2" destOrd="0" parTransId="{A1109BD9-30BD-C345-B70E-635E77E280E9}" sibTransId="{B24EABFF-2400-FE46-BA37-EBB7E8649236}"/>
    <dgm:cxn modelId="{0BD39EAB-2BEC-3449-93FE-F913410C66ED}" srcId="{E647B8FF-4065-B340-A0BF-54FD95B6E32B}" destId="{33E7D148-3FA1-5948-A6B9-EB15579FEAC3}" srcOrd="1" destOrd="0" parTransId="{CC7994AD-D843-6D48-864A-FA0B3C272FDD}" sibTransId="{5F98829D-8B90-D648-93E3-B74A5BEBAA61}"/>
    <dgm:cxn modelId="{9358BEB9-8061-EA43-AEBA-474FE1D4E193}" type="presOf" srcId="{58099EAA-D3ED-A84D-813F-3E29A164D96E}" destId="{EA0E6312-D1DF-4D4D-86A6-963524CF6B21}" srcOrd="0" destOrd="0" presId="urn:microsoft.com/office/officeart/2005/8/layout/process2"/>
    <dgm:cxn modelId="{A01A17BB-817B-1445-9AE8-65F380C8A27B}" type="presOf" srcId="{33E7D148-3FA1-5948-A6B9-EB15579FEAC3}" destId="{78F16142-32F1-DC4B-BC94-8015CDCE326D}" srcOrd="0" destOrd="0" presId="urn:microsoft.com/office/officeart/2005/8/layout/process2"/>
    <dgm:cxn modelId="{913C09BF-EBD1-DB45-8F93-4074F4026A7F}" type="presOf" srcId="{40BFD5C6-F887-CD47-8202-77C59EC71991}" destId="{C9BD687E-BA67-4643-8957-9EA5AD4C0D6E}" srcOrd="0" destOrd="0" presId="urn:microsoft.com/office/officeart/2005/8/layout/process2"/>
    <dgm:cxn modelId="{B25C81D3-2501-AB42-9CC7-FD33E9AA6CBB}" type="presOf" srcId="{E45849DE-81E1-B248-8B27-598F92D9A282}" destId="{06A8C328-E9B7-0447-91D4-A2184355958D}" srcOrd="1" destOrd="0" presId="urn:microsoft.com/office/officeart/2005/8/layout/process2"/>
    <dgm:cxn modelId="{F39C36D6-9181-F34C-B078-75DAF50EDC14}" type="presParOf" srcId="{EB01F8C4-0D4C-3C46-89C3-09BD58638931}" destId="{EA0E6312-D1DF-4D4D-86A6-963524CF6B21}" srcOrd="0" destOrd="0" presId="urn:microsoft.com/office/officeart/2005/8/layout/process2"/>
    <dgm:cxn modelId="{60093B01-6486-D44E-B904-FDF14D7755DA}" type="presParOf" srcId="{EB01F8C4-0D4C-3C46-89C3-09BD58638931}" destId="{1336D54E-0990-4548-80F7-8E957AE39774}" srcOrd="1" destOrd="0" presId="urn:microsoft.com/office/officeart/2005/8/layout/process2"/>
    <dgm:cxn modelId="{4CED853E-BD9B-A644-9BFE-8395916AC40C}" type="presParOf" srcId="{1336D54E-0990-4548-80F7-8E957AE39774}" destId="{06A8C328-E9B7-0447-91D4-A2184355958D}" srcOrd="0" destOrd="0" presId="urn:microsoft.com/office/officeart/2005/8/layout/process2"/>
    <dgm:cxn modelId="{563F896B-1B72-134F-832C-F38350163FCD}" type="presParOf" srcId="{EB01F8C4-0D4C-3C46-89C3-09BD58638931}" destId="{78F16142-32F1-DC4B-BC94-8015CDCE326D}" srcOrd="2" destOrd="0" presId="urn:microsoft.com/office/officeart/2005/8/layout/process2"/>
    <dgm:cxn modelId="{86F41884-0F99-CE49-85C0-4080FA9ED50F}" type="presParOf" srcId="{EB01F8C4-0D4C-3C46-89C3-09BD58638931}" destId="{C812B9BB-49BE-AD43-9D9C-F479D9DDCC66}" srcOrd="3" destOrd="0" presId="urn:microsoft.com/office/officeart/2005/8/layout/process2"/>
    <dgm:cxn modelId="{DF798FE1-11ED-2647-A27D-0FD3FCD95BDD}" type="presParOf" srcId="{C812B9BB-49BE-AD43-9D9C-F479D9DDCC66}" destId="{3B269891-9EA3-194C-B513-BD22E34C9FC5}" srcOrd="0" destOrd="0" presId="urn:microsoft.com/office/officeart/2005/8/layout/process2"/>
    <dgm:cxn modelId="{2463FD69-B40B-F842-B636-C5629E82B3B3}" type="presParOf" srcId="{EB01F8C4-0D4C-3C46-89C3-09BD58638931}" destId="{C9BD687E-BA67-4643-8957-9EA5AD4C0D6E}"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E48847-C168-4C12-9F22-03EDDC01F1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F9B0D69-5AFE-459F-8F51-7D9235743E2A}">
      <dgm:prSet/>
      <dgm:spPr/>
      <dgm:t>
        <a:bodyPr/>
        <a:lstStyle/>
        <a:p>
          <a:r>
            <a:rPr lang="en-US" b="1" i="0"/>
            <a:t>41 public health events </a:t>
          </a:r>
          <a:endParaRPr lang="en-US" b="1"/>
        </a:p>
      </dgm:t>
    </dgm:pt>
    <dgm:pt modelId="{B5FCF39D-04EB-4861-AF61-D911826B5A34}" type="parTrans" cxnId="{1BACEDF1-DA2D-4462-A025-03796D614FF0}">
      <dgm:prSet/>
      <dgm:spPr/>
      <dgm:t>
        <a:bodyPr/>
        <a:lstStyle/>
        <a:p>
          <a:endParaRPr lang="en-US"/>
        </a:p>
      </dgm:t>
    </dgm:pt>
    <dgm:pt modelId="{0606B858-AD42-4E2A-B3D9-743C41F93993}" type="sibTrans" cxnId="{1BACEDF1-DA2D-4462-A025-03796D614FF0}">
      <dgm:prSet/>
      <dgm:spPr/>
      <dgm:t>
        <a:bodyPr/>
        <a:lstStyle/>
        <a:p>
          <a:endParaRPr lang="en-US"/>
        </a:p>
      </dgm:t>
    </dgm:pt>
    <dgm:pt modelId="{465CB0E7-690F-4C62-AF28-6B3E3D709D96}">
      <dgm:prSet/>
      <dgm:spPr/>
      <dgm:t>
        <a:bodyPr/>
        <a:lstStyle/>
        <a:p>
          <a:r>
            <a:rPr lang="en-US" b="1" i="0"/>
            <a:t>22 (54%) met a target of 7 days to detect (median 6 days)</a:t>
          </a:r>
          <a:endParaRPr lang="en-US" b="1"/>
        </a:p>
      </dgm:t>
    </dgm:pt>
    <dgm:pt modelId="{4FF9086D-7746-451C-92D4-3CD7A8558B7E}" type="parTrans" cxnId="{5AFB3E32-51DB-4006-848B-82F9490CC171}">
      <dgm:prSet/>
      <dgm:spPr/>
      <dgm:t>
        <a:bodyPr/>
        <a:lstStyle/>
        <a:p>
          <a:endParaRPr lang="en-US"/>
        </a:p>
      </dgm:t>
    </dgm:pt>
    <dgm:pt modelId="{8BD024F9-AC07-4E6E-9108-5E3183664EDD}" type="sibTrans" cxnId="{5AFB3E32-51DB-4006-848B-82F9490CC171}">
      <dgm:prSet/>
      <dgm:spPr/>
      <dgm:t>
        <a:bodyPr/>
        <a:lstStyle/>
        <a:p>
          <a:endParaRPr lang="en-US"/>
        </a:p>
      </dgm:t>
    </dgm:pt>
    <dgm:pt modelId="{D895D3D7-B52E-47F2-9E6B-FB3838D7D6F8}">
      <dgm:prSet/>
      <dgm:spPr/>
      <dgm:t>
        <a:bodyPr/>
        <a:lstStyle/>
        <a:p>
          <a:r>
            <a:rPr lang="en-US" b="1" i="0"/>
            <a:t>29 (71%) met a target of 1 day to notify (0 days ) </a:t>
          </a:r>
          <a:endParaRPr lang="en-US" b="1"/>
        </a:p>
      </dgm:t>
    </dgm:pt>
    <dgm:pt modelId="{FFA02BFC-F212-408B-AD99-6810427130BC}" type="parTrans" cxnId="{4BFBC396-14BC-4243-9540-FFA31D5B178C}">
      <dgm:prSet/>
      <dgm:spPr/>
      <dgm:t>
        <a:bodyPr/>
        <a:lstStyle/>
        <a:p>
          <a:endParaRPr lang="en-US"/>
        </a:p>
      </dgm:t>
    </dgm:pt>
    <dgm:pt modelId="{8177E4D9-6736-4192-96D2-E0753B472DAA}" type="sibTrans" cxnId="{4BFBC396-14BC-4243-9540-FFA31D5B178C}">
      <dgm:prSet/>
      <dgm:spPr/>
      <dgm:t>
        <a:bodyPr/>
        <a:lstStyle/>
        <a:p>
          <a:endParaRPr lang="en-US"/>
        </a:p>
      </dgm:t>
    </dgm:pt>
    <dgm:pt modelId="{DD8D093F-6332-4DC1-8947-A58FFC6F9371}">
      <dgm:prSet/>
      <dgm:spPr/>
      <dgm:t>
        <a:bodyPr/>
        <a:lstStyle/>
        <a:p>
          <a:r>
            <a:rPr lang="en-US" b="1" i="0"/>
            <a:t>20 (49%) met a target of 7 days to complete all early response actions (8 days )</a:t>
          </a:r>
          <a:endParaRPr lang="en-US" b="1"/>
        </a:p>
      </dgm:t>
    </dgm:pt>
    <dgm:pt modelId="{695038AD-25A8-4F5C-B258-8203C38A864C}" type="parTrans" cxnId="{AA9137A5-2DC5-48A0-BCC0-89E9FDAC4882}">
      <dgm:prSet/>
      <dgm:spPr/>
      <dgm:t>
        <a:bodyPr/>
        <a:lstStyle/>
        <a:p>
          <a:endParaRPr lang="en-US"/>
        </a:p>
      </dgm:t>
    </dgm:pt>
    <dgm:pt modelId="{7C5F7222-4E71-4D0F-9764-B836952F7502}" type="sibTrans" cxnId="{AA9137A5-2DC5-48A0-BCC0-89E9FDAC4882}">
      <dgm:prSet/>
      <dgm:spPr/>
      <dgm:t>
        <a:bodyPr/>
        <a:lstStyle/>
        <a:p>
          <a:endParaRPr lang="en-US"/>
        </a:p>
      </dgm:t>
    </dgm:pt>
    <dgm:pt modelId="{F4B198E9-FD0A-4C57-9728-2A7CF3F7F6E4}">
      <dgm:prSet/>
      <dgm:spPr/>
      <dgm:t>
        <a:bodyPr/>
        <a:lstStyle/>
        <a:p>
          <a:r>
            <a:rPr lang="en-US" b="1" i="0"/>
            <a:t>11 (27%) events met the complete 7-1-7 target</a:t>
          </a:r>
          <a:endParaRPr lang="en-US" b="1"/>
        </a:p>
      </dgm:t>
    </dgm:pt>
    <dgm:pt modelId="{7AD8F0E8-A84E-40B9-BBC3-ED87FD05240E}" type="parTrans" cxnId="{753F506D-38F8-45C7-B078-4D47C91C3126}">
      <dgm:prSet/>
      <dgm:spPr/>
      <dgm:t>
        <a:bodyPr/>
        <a:lstStyle/>
        <a:p>
          <a:endParaRPr lang="en-US"/>
        </a:p>
      </dgm:t>
    </dgm:pt>
    <dgm:pt modelId="{D3EDB0B4-8B7B-4498-925A-3C1AC9715B59}" type="sibTrans" cxnId="{753F506D-38F8-45C7-B078-4D47C91C3126}">
      <dgm:prSet/>
      <dgm:spPr/>
      <dgm:t>
        <a:bodyPr/>
        <a:lstStyle/>
        <a:p>
          <a:endParaRPr lang="en-US"/>
        </a:p>
      </dgm:t>
    </dgm:pt>
    <dgm:pt modelId="{8311665E-9366-472A-8933-B16607EBE075}" type="pres">
      <dgm:prSet presAssocID="{1FE48847-C168-4C12-9F22-03EDDC01F15F}" presName="root" presStyleCnt="0">
        <dgm:presLayoutVars>
          <dgm:dir/>
          <dgm:resizeHandles val="exact"/>
        </dgm:presLayoutVars>
      </dgm:prSet>
      <dgm:spPr/>
    </dgm:pt>
    <dgm:pt modelId="{EFABAB0C-FF7D-456C-B11C-6D25F2EABA5C}" type="pres">
      <dgm:prSet presAssocID="{3F9B0D69-5AFE-459F-8F51-7D9235743E2A}" presName="compNode" presStyleCnt="0"/>
      <dgm:spPr/>
    </dgm:pt>
    <dgm:pt modelId="{13359EFE-5359-40DC-8715-13C19D5BB5FE}" type="pres">
      <dgm:prSet presAssocID="{3F9B0D69-5AFE-459F-8F51-7D9235743E2A}" presName="bgRect" presStyleLbl="bgShp" presStyleIdx="0" presStyleCnt="5"/>
      <dgm:spPr/>
    </dgm:pt>
    <dgm:pt modelId="{890545BE-49E4-42B8-BA1B-E268596F96D6}" type="pres">
      <dgm:prSet presAssocID="{3F9B0D69-5AFE-459F-8F51-7D9235743E2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11836C58-5081-4021-8ECB-E262609B70C8}" type="pres">
      <dgm:prSet presAssocID="{3F9B0D69-5AFE-459F-8F51-7D9235743E2A}" presName="spaceRect" presStyleCnt="0"/>
      <dgm:spPr/>
    </dgm:pt>
    <dgm:pt modelId="{148FDEB0-535A-4EAE-81DD-5B4C858F43BD}" type="pres">
      <dgm:prSet presAssocID="{3F9B0D69-5AFE-459F-8F51-7D9235743E2A}" presName="parTx" presStyleLbl="revTx" presStyleIdx="0" presStyleCnt="5">
        <dgm:presLayoutVars>
          <dgm:chMax val="0"/>
          <dgm:chPref val="0"/>
        </dgm:presLayoutVars>
      </dgm:prSet>
      <dgm:spPr/>
    </dgm:pt>
    <dgm:pt modelId="{DA1E3610-EEB1-4CF6-9224-CC7A8C0F12DE}" type="pres">
      <dgm:prSet presAssocID="{0606B858-AD42-4E2A-B3D9-743C41F93993}" presName="sibTrans" presStyleCnt="0"/>
      <dgm:spPr/>
    </dgm:pt>
    <dgm:pt modelId="{739EE867-A147-4F17-93F9-7760E373DB4F}" type="pres">
      <dgm:prSet presAssocID="{465CB0E7-690F-4C62-AF28-6B3E3D709D96}" presName="compNode" presStyleCnt="0"/>
      <dgm:spPr/>
    </dgm:pt>
    <dgm:pt modelId="{CB89222C-D368-4AC8-9EC1-886655C235C7}" type="pres">
      <dgm:prSet presAssocID="{465CB0E7-690F-4C62-AF28-6B3E3D709D96}" presName="bgRect" presStyleLbl="bgShp" presStyleIdx="1" presStyleCnt="5"/>
      <dgm:spPr/>
    </dgm:pt>
    <dgm:pt modelId="{FDE0C68E-789F-4A3D-A2DA-CAD1B9BDBA4D}" type="pres">
      <dgm:prSet presAssocID="{465CB0E7-690F-4C62-AF28-6B3E3D709D96}" presName="iconRect" presStyleLbl="node1" presStyleIdx="1" presStyleCnt="5"/>
      <dgm:spPr>
        <a:ln>
          <a:noFill/>
        </a:ln>
      </dgm:spPr>
    </dgm:pt>
    <dgm:pt modelId="{37275391-0955-4959-B2C6-B55A2248348F}" type="pres">
      <dgm:prSet presAssocID="{465CB0E7-690F-4C62-AF28-6B3E3D709D96}" presName="spaceRect" presStyleCnt="0"/>
      <dgm:spPr/>
    </dgm:pt>
    <dgm:pt modelId="{242519ED-C2A5-44D1-B3A8-E76D5C7513EF}" type="pres">
      <dgm:prSet presAssocID="{465CB0E7-690F-4C62-AF28-6B3E3D709D96}" presName="parTx" presStyleLbl="revTx" presStyleIdx="1" presStyleCnt="5">
        <dgm:presLayoutVars>
          <dgm:chMax val="0"/>
          <dgm:chPref val="0"/>
        </dgm:presLayoutVars>
      </dgm:prSet>
      <dgm:spPr/>
    </dgm:pt>
    <dgm:pt modelId="{50DA34D1-6D0A-4D70-99A3-4169028C78DC}" type="pres">
      <dgm:prSet presAssocID="{8BD024F9-AC07-4E6E-9108-5E3183664EDD}" presName="sibTrans" presStyleCnt="0"/>
      <dgm:spPr/>
    </dgm:pt>
    <dgm:pt modelId="{1E2615AF-6933-49C3-BA25-175589804BA6}" type="pres">
      <dgm:prSet presAssocID="{D895D3D7-B52E-47F2-9E6B-FB3838D7D6F8}" presName="compNode" presStyleCnt="0"/>
      <dgm:spPr/>
    </dgm:pt>
    <dgm:pt modelId="{AC04AF1D-D30C-40EF-948C-CEB5B21AF0FF}" type="pres">
      <dgm:prSet presAssocID="{D895D3D7-B52E-47F2-9E6B-FB3838D7D6F8}" presName="bgRect" presStyleLbl="bgShp" presStyleIdx="2" presStyleCnt="5"/>
      <dgm:spPr/>
    </dgm:pt>
    <dgm:pt modelId="{AC297678-63AD-498F-8C70-F16B86104B68}" type="pres">
      <dgm:prSet presAssocID="{D895D3D7-B52E-47F2-9E6B-FB3838D7D6F8}" presName="iconRect" presStyleLbl="node1" presStyleIdx="2" presStyleCnt="5"/>
      <dgm:spPr>
        <a:ln>
          <a:noFill/>
        </a:ln>
      </dgm:spPr>
    </dgm:pt>
    <dgm:pt modelId="{938F23DB-A29B-4267-9C9F-9393E4044535}" type="pres">
      <dgm:prSet presAssocID="{D895D3D7-B52E-47F2-9E6B-FB3838D7D6F8}" presName="spaceRect" presStyleCnt="0"/>
      <dgm:spPr/>
    </dgm:pt>
    <dgm:pt modelId="{02AAB75B-78FE-43D0-91FB-949B740FC60F}" type="pres">
      <dgm:prSet presAssocID="{D895D3D7-B52E-47F2-9E6B-FB3838D7D6F8}" presName="parTx" presStyleLbl="revTx" presStyleIdx="2" presStyleCnt="5">
        <dgm:presLayoutVars>
          <dgm:chMax val="0"/>
          <dgm:chPref val="0"/>
        </dgm:presLayoutVars>
      </dgm:prSet>
      <dgm:spPr/>
    </dgm:pt>
    <dgm:pt modelId="{55AC7E2C-0EC6-4EF9-8954-1D067794F7FF}" type="pres">
      <dgm:prSet presAssocID="{8177E4D9-6736-4192-96D2-E0753B472DAA}" presName="sibTrans" presStyleCnt="0"/>
      <dgm:spPr/>
    </dgm:pt>
    <dgm:pt modelId="{5944C036-1B88-4E19-A6A7-529F69680844}" type="pres">
      <dgm:prSet presAssocID="{DD8D093F-6332-4DC1-8947-A58FFC6F9371}" presName="compNode" presStyleCnt="0"/>
      <dgm:spPr/>
    </dgm:pt>
    <dgm:pt modelId="{AA4C153B-AFC9-4166-B33A-51CECF850F4B}" type="pres">
      <dgm:prSet presAssocID="{DD8D093F-6332-4DC1-8947-A58FFC6F9371}" presName="bgRect" presStyleLbl="bgShp" presStyleIdx="3" presStyleCnt="5"/>
      <dgm:spPr/>
    </dgm:pt>
    <dgm:pt modelId="{50E4F2D5-C14E-4B67-86BB-4DE68B10D564}" type="pres">
      <dgm:prSet presAssocID="{DD8D093F-6332-4DC1-8947-A58FFC6F9371}" presName="iconRect" presStyleLbl="node1" presStyleIdx="3" presStyleCnt="5"/>
      <dgm:spPr>
        <a:ln>
          <a:noFill/>
        </a:ln>
      </dgm:spPr>
    </dgm:pt>
    <dgm:pt modelId="{C49CB22B-4128-4A7E-ABCF-DC78C67164C7}" type="pres">
      <dgm:prSet presAssocID="{DD8D093F-6332-4DC1-8947-A58FFC6F9371}" presName="spaceRect" presStyleCnt="0"/>
      <dgm:spPr/>
    </dgm:pt>
    <dgm:pt modelId="{04B1AB61-EAE0-4E1A-963A-29C931CC5746}" type="pres">
      <dgm:prSet presAssocID="{DD8D093F-6332-4DC1-8947-A58FFC6F9371}" presName="parTx" presStyleLbl="revTx" presStyleIdx="3" presStyleCnt="5">
        <dgm:presLayoutVars>
          <dgm:chMax val="0"/>
          <dgm:chPref val="0"/>
        </dgm:presLayoutVars>
      </dgm:prSet>
      <dgm:spPr/>
    </dgm:pt>
    <dgm:pt modelId="{F152B626-808F-4651-98BA-C3D21C0766D4}" type="pres">
      <dgm:prSet presAssocID="{7C5F7222-4E71-4D0F-9764-B836952F7502}" presName="sibTrans" presStyleCnt="0"/>
      <dgm:spPr/>
    </dgm:pt>
    <dgm:pt modelId="{E336C8EC-4261-4875-A97A-446D755D8CAC}" type="pres">
      <dgm:prSet presAssocID="{F4B198E9-FD0A-4C57-9728-2A7CF3F7F6E4}" presName="compNode" presStyleCnt="0"/>
      <dgm:spPr/>
    </dgm:pt>
    <dgm:pt modelId="{94776B62-A388-45B3-BB80-1F7A9C640FE7}" type="pres">
      <dgm:prSet presAssocID="{F4B198E9-FD0A-4C57-9728-2A7CF3F7F6E4}" presName="bgRect" presStyleLbl="bgShp" presStyleIdx="4" presStyleCnt="5"/>
      <dgm:spPr/>
    </dgm:pt>
    <dgm:pt modelId="{51C7343B-4BF1-41D8-879A-DA38D99247D6}" type="pres">
      <dgm:prSet presAssocID="{F4B198E9-FD0A-4C57-9728-2A7CF3F7F6E4}" presName="iconRect" presStyleLbl="node1" presStyleIdx="4" presStyleCnt="5"/>
      <dgm:spPr>
        <a:ln>
          <a:noFill/>
        </a:ln>
      </dgm:spPr>
    </dgm:pt>
    <dgm:pt modelId="{ED97A326-787B-4733-AB25-AD639AAA6288}" type="pres">
      <dgm:prSet presAssocID="{F4B198E9-FD0A-4C57-9728-2A7CF3F7F6E4}" presName="spaceRect" presStyleCnt="0"/>
      <dgm:spPr/>
    </dgm:pt>
    <dgm:pt modelId="{BB992009-9BF6-48B6-A4D7-CF4738F5172D}" type="pres">
      <dgm:prSet presAssocID="{F4B198E9-FD0A-4C57-9728-2A7CF3F7F6E4}" presName="parTx" presStyleLbl="revTx" presStyleIdx="4" presStyleCnt="5">
        <dgm:presLayoutVars>
          <dgm:chMax val="0"/>
          <dgm:chPref val="0"/>
        </dgm:presLayoutVars>
      </dgm:prSet>
      <dgm:spPr/>
    </dgm:pt>
  </dgm:ptLst>
  <dgm:cxnLst>
    <dgm:cxn modelId="{743FE92D-21E4-4CEA-84C1-3CA2124830A5}" type="presOf" srcId="{3F9B0D69-5AFE-459F-8F51-7D9235743E2A}" destId="{148FDEB0-535A-4EAE-81DD-5B4C858F43BD}" srcOrd="0" destOrd="0" presId="urn:microsoft.com/office/officeart/2018/2/layout/IconVerticalSolidList"/>
    <dgm:cxn modelId="{5AFB3E32-51DB-4006-848B-82F9490CC171}" srcId="{1FE48847-C168-4C12-9F22-03EDDC01F15F}" destId="{465CB0E7-690F-4C62-AF28-6B3E3D709D96}" srcOrd="1" destOrd="0" parTransId="{4FF9086D-7746-451C-92D4-3CD7A8558B7E}" sibTransId="{8BD024F9-AC07-4E6E-9108-5E3183664EDD}"/>
    <dgm:cxn modelId="{269B0166-33AA-499E-A640-B292DAFF9083}" type="presOf" srcId="{DD8D093F-6332-4DC1-8947-A58FFC6F9371}" destId="{04B1AB61-EAE0-4E1A-963A-29C931CC5746}" srcOrd="0" destOrd="0" presId="urn:microsoft.com/office/officeart/2018/2/layout/IconVerticalSolidList"/>
    <dgm:cxn modelId="{753F506D-38F8-45C7-B078-4D47C91C3126}" srcId="{1FE48847-C168-4C12-9F22-03EDDC01F15F}" destId="{F4B198E9-FD0A-4C57-9728-2A7CF3F7F6E4}" srcOrd="4" destOrd="0" parTransId="{7AD8F0E8-A84E-40B9-BBC3-ED87FD05240E}" sibTransId="{D3EDB0B4-8B7B-4498-925A-3C1AC9715B59}"/>
    <dgm:cxn modelId="{C9D99F53-882D-4087-9F40-2FBA3496B757}" type="presOf" srcId="{1FE48847-C168-4C12-9F22-03EDDC01F15F}" destId="{8311665E-9366-472A-8933-B16607EBE075}" srcOrd="0" destOrd="0" presId="urn:microsoft.com/office/officeart/2018/2/layout/IconVerticalSolidList"/>
    <dgm:cxn modelId="{DD7E677A-A46D-448F-B389-D925F013D1E9}" type="presOf" srcId="{465CB0E7-690F-4C62-AF28-6B3E3D709D96}" destId="{242519ED-C2A5-44D1-B3A8-E76D5C7513EF}" srcOrd="0" destOrd="0" presId="urn:microsoft.com/office/officeart/2018/2/layout/IconVerticalSolidList"/>
    <dgm:cxn modelId="{3C66B18D-3ACE-40E1-A185-8D08B6CFFC7A}" type="presOf" srcId="{D895D3D7-B52E-47F2-9E6B-FB3838D7D6F8}" destId="{02AAB75B-78FE-43D0-91FB-949B740FC60F}" srcOrd="0" destOrd="0" presId="urn:microsoft.com/office/officeart/2018/2/layout/IconVerticalSolidList"/>
    <dgm:cxn modelId="{4BFBC396-14BC-4243-9540-FFA31D5B178C}" srcId="{1FE48847-C168-4C12-9F22-03EDDC01F15F}" destId="{D895D3D7-B52E-47F2-9E6B-FB3838D7D6F8}" srcOrd="2" destOrd="0" parTransId="{FFA02BFC-F212-408B-AD99-6810427130BC}" sibTransId="{8177E4D9-6736-4192-96D2-E0753B472DAA}"/>
    <dgm:cxn modelId="{AA9137A5-2DC5-48A0-BCC0-89E9FDAC4882}" srcId="{1FE48847-C168-4C12-9F22-03EDDC01F15F}" destId="{DD8D093F-6332-4DC1-8947-A58FFC6F9371}" srcOrd="3" destOrd="0" parTransId="{695038AD-25A8-4F5C-B258-8203C38A864C}" sibTransId="{7C5F7222-4E71-4D0F-9764-B836952F7502}"/>
    <dgm:cxn modelId="{1BACEDF1-DA2D-4462-A025-03796D614FF0}" srcId="{1FE48847-C168-4C12-9F22-03EDDC01F15F}" destId="{3F9B0D69-5AFE-459F-8F51-7D9235743E2A}" srcOrd="0" destOrd="0" parTransId="{B5FCF39D-04EB-4861-AF61-D911826B5A34}" sibTransId="{0606B858-AD42-4E2A-B3D9-743C41F93993}"/>
    <dgm:cxn modelId="{43F591FE-3F5D-4905-A42B-8DFCB83B0DF1}" type="presOf" srcId="{F4B198E9-FD0A-4C57-9728-2A7CF3F7F6E4}" destId="{BB992009-9BF6-48B6-A4D7-CF4738F5172D}" srcOrd="0" destOrd="0" presId="urn:microsoft.com/office/officeart/2018/2/layout/IconVerticalSolidList"/>
    <dgm:cxn modelId="{EC02595D-EA53-45CB-9FF2-3E795D834415}" type="presParOf" srcId="{8311665E-9366-472A-8933-B16607EBE075}" destId="{EFABAB0C-FF7D-456C-B11C-6D25F2EABA5C}" srcOrd="0" destOrd="0" presId="urn:microsoft.com/office/officeart/2018/2/layout/IconVerticalSolidList"/>
    <dgm:cxn modelId="{80AF1158-E4D6-40F7-97AF-1A2019602E16}" type="presParOf" srcId="{EFABAB0C-FF7D-456C-B11C-6D25F2EABA5C}" destId="{13359EFE-5359-40DC-8715-13C19D5BB5FE}" srcOrd="0" destOrd="0" presId="urn:microsoft.com/office/officeart/2018/2/layout/IconVerticalSolidList"/>
    <dgm:cxn modelId="{C77681F6-A203-40FF-8AF1-B63DF8DF18CA}" type="presParOf" srcId="{EFABAB0C-FF7D-456C-B11C-6D25F2EABA5C}" destId="{890545BE-49E4-42B8-BA1B-E268596F96D6}" srcOrd="1" destOrd="0" presId="urn:microsoft.com/office/officeart/2018/2/layout/IconVerticalSolidList"/>
    <dgm:cxn modelId="{6808CF5F-AC68-4739-95CA-301002D036F8}" type="presParOf" srcId="{EFABAB0C-FF7D-456C-B11C-6D25F2EABA5C}" destId="{11836C58-5081-4021-8ECB-E262609B70C8}" srcOrd="2" destOrd="0" presId="urn:microsoft.com/office/officeart/2018/2/layout/IconVerticalSolidList"/>
    <dgm:cxn modelId="{FB86D9FC-BEE8-4384-A25C-B8CAB02A5094}" type="presParOf" srcId="{EFABAB0C-FF7D-456C-B11C-6D25F2EABA5C}" destId="{148FDEB0-535A-4EAE-81DD-5B4C858F43BD}" srcOrd="3" destOrd="0" presId="urn:microsoft.com/office/officeart/2018/2/layout/IconVerticalSolidList"/>
    <dgm:cxn modelId="{588C387D-BC8D-4735-8864-7C6CA8AF6ABB}" type="presParOf" srcId="{8311665E-9366-472A-8933-B16607EBE075}" destId="{DA1E3610-EEB1-4CF6-9224-CC7A8C0F12DE}" srcOrd="1" destOrd="0" presId="urn:microsoft.com/office/officeart/2018/2/layout/IconVerticalSolidList"/>
    <dgm:cxn modelId="{8A1F06CF-1C73-4DDE-9DA8-A84BB86BE56F}" type="presParOf" srcId="{8311665E-9366-472A-8933-B16607EBE075}" destId="{739EE867-A147-4F17-93F9-7760E373DB4F}" srcOrd="2" destOrd="0" presId="urn:microsoft.com/office/officeart/2018/2/layout/IconVerticalSolidList"/>
    <dgm:cxn modelId="{2ED74CA5-DC6B-4F6F-9363-B3AE9C556CD1}" type="presParOf" srcId="{739EE867-A147-4F17-93F9-7760E373DB4F}" destId="{CB89222C-D368-4AC8-9EC1-886655C235C7}" srcOrd="0" destOrd="0" presId="urn:microsoft.com/office/officeart/2018/2/layout/IconVerticalSolidList"/>
    <dgm:cxn modelId="{B963F76B-9574-4932-AB22-AE27C5D8D521}" type="presParOf" srcId="{739EE867-A147-4F17-93F9-7760E373DB4F}" destId="{FDE0C68E-789F-4A3D-A2DA-CAD1B9BDBA4D}" srcOrd="1" destOrd="0" presId="urn:microsoft.com/office/officeart/2018/2/layout/IconVerticalSolidList"/>
    <dgm:cxn modelId="{1DD00CC2-FE52-4108-B551-BB27D6FDA14A}" type="presParOf" srcId="{739EE867-A147-4F17-93F9-7760E373DB4F}" destId="{37275391-0955-4959-B2C6-B55A2248348F}" srcOrd="2" destOrd="0" presId="urn:microsoft.com/office/officeart/2018/2/layout/IconVerticalSolidList"/>
    <dgm:cxn modelId="{BF0B42E3-000E-44C3-BE5C-2C1F99B3D778}" type="presParOf" srcId="{739EE867-A147-4F17-93F9-7760E373DB4F}" destId="{242519ED-C2A5-44D1-B3A8-E76D5C7513EF}" srcOrd="3" destOrd="0" presId="urn:microsoft.com/office/officeart/2018/2/layout/IconVerticalSolidList"/>
    <dgm:cxn modelId="{ACCD9AB5-33B0-4821-86BE-64BB2168EE32}" type="presParOf" srcId="{8311665E-9366-472A-8933-B16607EBE075}" destId="{50DA34D1-6D0A-4D70-99A3-4169028C78DC}" srcOrd="3" destOrd="0" presId="urn:microsoft.com/office/officeart/2018/2/layout/IconVerticalSolidList"/>
    <dgm:cxn modelId="{C3F9A77C-7434-4291-AB60-1DBC8EB46037}" type="presParOf" srcId="{8311665E-9366-472A-8933-B16607EBE075}" destId="{1E2615AF-6933-49C3-BA25-175589804BA6}" srcOrd="4" destOrd="0" presId="urn:microsoft.com/office/officeart/2018/2/layout/IconVerticalSolidList"/>
    <dgm:cxn modelId="{BFB5EC6E-AC28-44C1-9DD2-7DFFC6373EA3}" type="presParOf" srcId="{1E2615AF-6933-49C3-BA25-175589804BA6}" destId="{AC04AF1D-D30C-40EF-948C-CEB5B21AF0FF}" srcOrd="0" destOrd="0" presId="urn:microsoft.com/office/officeart/2018/2/layout/IconVerticalSolidList"/>
    <dgm:cxn modelId="{7BD88CE6-5AA7-4E3C-86F4-9F13110AD8A4}" type="presParOf" srcId="{1E2615AF-6933-49C3-BA25-175589804BA6}" destId="{AC297678-63AD-498F-8C70-F16B86104B68}" srcOrd="1" destOrd="0" presId="urn:microsoft.com/office/officeart/2018/2/layout/IconVerticalSolidList"/>
    <dgm:cxn modelId="{C668B281-C9F7-4A05-816E-4D7576FA6674}" type="presParOf" srcId="{1E2615AF-6933-49C3-BA25-175589804BA6}" destId="{938F23DB-A29B-4267-9C9F-9393E4044535}" srcOrd="2" destOrd="0" presId="urn:microsoft.com/office/officeart/2018/2/layout/IconVerticalSolidList"/>
    <dgm:cxn modelId="{BADCE174-A78B-4EC8-8479-732100ECF882}" type="presParOf" srcId="{1E2615AF-6933-49C3-BA25-175589804BA6}" destId="{02AAB75B-78FE-43D0-91FB-949B740FC60F}" srcOrd="3" destOrd="0" presId="urn:microsoft.com/office/officeart/2018/2/layout/IconVerticalSolidList"/>
    <dgm:cxn modelId="{5FBA2B2A-73A2-4618-93D8-B06620FFD180}" type="presParOf" srcId="{8311665E-9366-472A-8933-B16607EBE075}" destId="{55AC7E2C-0EC6-4EF9-8954-1D067794F7FF}" srcOrd="5" destOrd="0" presId="urn:microsoft.com/office/officeart/2018/2/layout/IconVerticalSolidList"/>
    <dgm:cxn modelId="{3E31A591-3924-4BA4-AF85-DE9C0690A01A}" type="presParOf" srcId="{8311665E-9366-472A-8933-B16607EBE075}" destId="{5944C036-1B88-4E19-A6A7-529F69680844}" srcOrd="6" destOrd="0" presId="urn:microsoft.com/office/officeart/2018/2/layout/IconVerticalSolidList"/>
    <dgm:cxn modelId="{CBF24372-F797-40AC-B40D-DAE15E38C4D5}" type="presParOf" srcId="{5944C036-1B88-4E19-A6A7-529F69680844}" destId="{AA4C153B-AFC9-4166-B33A-51CECF850F4B}" srcOrd="0" destOrd="0" presId="urn:microsoft.com/office/officeart/2018/2/layout/IconVerticalSolidList"/>
    <dgm:cxn modelId="{AB526109-6EFC-45D6-B70E-B9A441AB9340}" type="presParOf" srcId="{5944C036-1B88-4E19-A6A7-529F69680844}" destId="{50E4F2D5-C14E-4B67-86BB-4DE68B10D564}" srcOrd="1" destOrd="0" presId="urn:microsoft.com/office/officeart/2018/2/layout/IconVerticalSolidList"/>
    <dgm:cxn modelId="{907EDDC4-E130-4032-99D0-FF112F415A4C}" type="presParOf" srcId="{5944C036-1B88-4E19-A6A7-529F69680844}" destId="{C49CB22B-4128-4A7E-ABCF-DC78C67164C7}" srcOrd="2" destOrd="0" presId="urn:microsoft.com/office/officeart/2018/2/layout/IconVerticalSolidList"/>
    <dgm:cxn modelId="{E27BD0D8-80A5-4FEA-8FDB-D00CDC75250A}" type="presParOf" srcId="{5944C036-1B88-4E19-A6A7-529F69680844}" destId="{04B1AB61-EAE0-4E1A-963A-29C931CC5746}" srcOrd="3" destOrd="0" presId="urn:microsoft.com/office/officeart/2018/2/layout/IconVerticalSolidList"/>
    <dgm:cxn modelId="{19C6B6E9-D4C4-4DDB-91F4-BD7D0E0D4C2C}" type="presParOf" srcId="{8311665E-9366-472A-8933-B16607EBE075}" destId="{F152B626-808F-4651-98BA-C3D21C0766D4}" srcOrd="7" destOrd="0" presId="urn:microsoft.com/office/officeart/2018/2/layout/IconVerticalSolidList"/>
    <dgm:cxn modelId="{8DF4BDAF-0430-4511-8FA2-1CACFE46520F}" type="presParOf" srcId="{8311665E-9366-472A-8933-B16607EBE075}" destId="{E336C8EC-4261-4875-A97A-446D755D8CAC}" srcOrd="8" destOrd="0" presId="urn:microsoft.com/office/officeart/2018/2/layout/IconVerticalSolidList"/>
    <dgm:cxn modelId="{8F6409D6-D496-4A99-B2ED-650340146BB0}" type="presParOf" srcId="{E336C8EC-4261-4875-A97A-446D755D8CAC}" destId="{94776B62-A388-45B3-BB80-1F7A9C640FE7}" srcOrd="0" destOrd="0" presId="urn:microsoft.com/office/officeart/2018/2/layout/IconVerticalSolidList"/>
    <dgm:cxn modelId="{84645F7D-9F52-4F0D-87E2-78CC8D772C75}" type="presParOf" srcId="{E336C8EC-4261-4875-A97A-446D755D8CAC}" destId="{51C7343B-4BF1-41D8-879A-DA38D99247D6}" srcOrd="1" destOrd="0" presId="urn:microsoft.com/office/officeart/2018/2/layout/IconVerticalSolidList"/>
    <dgm:cxn modelId="{14848B6F-DEA5-4428-A6E5-16F0E5D41272}" type="presParOf" srcId="{E336C8EC-4261-4875-A97A-446D755D8CAC}" destId="{ED97A326-787B-4733-AB25-AD639AAA6288}" srcOrd="2" destOrd="0" presId="urn:microsoft.com/office/officeart/2018/2/layout/IconVerticalSolidList"/>
    <dgm:cxn modelId="{4D97D756-D888-489B-AB7F-E797B131BEF5}" type="presParOf" srcId="{E336C8EC-4261-4875-A97A-446D755D8CAC}" destId="{BB992009-9BF6-48B6-A4D7-CF4738F5172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F76C2-E3B2-48CE-8958-92A7E2CF3B14}">
      <dsp:nvSpPr>
        <dsp:cNvPr id="0" name=""/>
        <dsp:cNvSpPr/>
      </dsp:nvSpPr>
      <dsp:spPr>
        <a:xfrm>
          <a:off x="102123" y="193730"/>
          <a:ext cx="2519044" cy="251904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Health Service Delivery</a:t>
          </a:r>
        </a:p>
      </dsp:txBody>
      <dsp:txXfrm>
        <a:off x="453881" y="490779"/>
        <a:ext cx="1452422" cy="1924945"/>
      </dsp:txXfrm>
    </dsp:sp>
    <dsp:sp modelId="{41C049B5-8F50-44FD-B847-1396125C7CDF}">
      <dsp:nvSpPr>
        <dsp:cNvPr id="0" name=""/>
        <dsp:cNvSpPr/>
      </dsp:nvSpPr>
      <dsp:spPr>
        <a:xfrm>
          <a:off x="1807392" y="247083"/>
          <a:ext cx="2519044" cy="251904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Public Health Systems</a:t>
          </a:r>
        </a:p>
      </dsp:txBody>
      <dsp:txXfrm>
        <a:off x="2522256" y="544133"/>
        <a:ext cx="1452422" cy="1924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EAC2F-188C-4349-B174-15278FEAF13C}">
      <dsp:nvSpPr>
        <dsp:cNvPr id="0" name=""/>
        <dsp:cNvSpPr/>
      </dsp:nvSpPr>
      <dsp:spPr>
        <a:xfrm>
          <a:off x="7507"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Leadership and governance</a:t>
          </a:r>
          <a:endParaRPr lang="en-GB" sz="1000" kern="1200" dirty="0">
            <a:latin typeface="+mn-lt"/>
          </a:endParaRPr>
        </a:p>
      </dsp:txBody>
      <dsp:txXfrm>
        <a:off x="25224" y="297961"/>
        <a:ext cx="1174359" cy="569462"/>
      </dsp:txXfrm>
    </dsp:sp>
    <dsp:sp modelId="{ACD781A0-E3EC-4F93-8BCC-6ACB0DDB4759}">
      <dsp:nvSpPr>
        <dsp:cNvPr id="0" name=""/>
        <dsp:cNvSpPr/>
      </dsp:nvSpPr>
      <dsp:spPr>
        <a:xfrm>
          <a:off x="128486" y="885141"/>
          <a:ext cx="120979" cy="453672"/>
        </a:xfrm>
        <a:custGeom>
          <a:avLst/>
          <a:gdLst/>
          <a:ahLst/>
          <a:cxnLst/>
          <a:rect l="0" t="0" r="0" b="0"/>
          <a:pathLst>
            <a:path>
              <a:moveTo>
                <a:pt x="0" y="0"/>
              </a:moveTo>
              <a:lnTo>
                <a:pt x="0" y="453672"/>
              </a:lnTo>
              <a:lnTo>
                <a:pt x="120979" y="453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1E6E05-9559-49C5-A3E5-3725A002D9B4}">
      <dsp:nvSpPr>
        <dsp:cNvPr id="0" name=""/>
        <dsp:cNvSpPr/>
      </dsp:nvSpPr>
      <dsp:spPr>
        <a:xfrm>
          <a:off x="249466" y="1036365"/>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Coordination </a:t>
          </a:r>
          <a:r>
            <a:rPr lang="en-GB" sz="700" kern="1200" dirty="0">
              <a:solidFill>
                <a:srgbClr val="000000"/>
              </a:solidFill>
              <a:latin typeface="+mn-lt"/>
            </a:rPr>
            <a:t>between</a:t>
          </a:r>
          <a:r>
            <a:rPr lang="en-GB" sz="700" b="0" i="0" u="none" strike="noStrike" kern="1200" cap="none" spc="0" baseline="0" dirty="0">
              <a:solidFill>
                <a:srgbClr val="000000"/>
              </a:solidFill>
              <a:uFillTx/>
              <a:latin typeface="+mn-lt"/>
            </a:rPr>
            <a:t> PHC </a:t>
          </a:r>
          <a:r>
            <a:rPr lang="en-GB" sz="700" kern="1200" dirty="0">
              <a:solidFill>
                <a:srgbClr val="000000"/>
              </a:solidFill>
              <a:latin typeface="+mn-lt"/>
            </a:rPr>
            <a:t>and </a:t>
          </a:r>
          <a:r>
            <a:rPr lang="en-GB" sz="700" b="0" i="0" u="none" strike="noStrike" kern="1200" cap="none" spc="0" baseline="0" dirty="0">
              <a:solidFill>
                <a:srgbClr val="000000"/>
              </a:solidFill>
              <a:uFillTx/>
              <a:latin typeface="+mn-lt"/>
            </a:rPr>
            <a:t>Public Health Agencies</a:t>
          </a:r>
          <a:endParaRPr lang="en-GB" sz="700" kern="1200" dirty="0">
            <a:latin typeface="+mn-lt"/>
          </a:endParaRPr>
        </a:p>
      </dsp:txBody>
      <dsp:txXfrm>
        <a:off x="267183" y="1054082"/>
        <a:ext cx="932401" cy="569462"/>
      </dsp:txXfrm>
    </dsp:sp>
    <dsp:sp modelId="{2F452DBF-7D24-4590-8E3C-ABF7843E94D8}">
      <dsp:nvSpPr>
        <dsp:cNvPr id="0" name=""/>
        <dsp:cNvSpPr/>
      </dsp:nvSpPr>
      <dsp:spPr>
        <a:xfrm>
          <a:off x="128486" y="885141"/>
          <a:ext cx="120979" cy="1209793"/>
        </a:xfrm>
        <a:custGeom>
          <a:avLst/>
          <a:gdLst/>
          <a:ahLst/>
          <a:cxnLst/>
          <a:rect l="0" t="0" r="0" b="0"/>
          <a:pathLst>
            <a:path>
              <a:moveTo>
                <a:pt x="0" y="0"/>
              </a:moveTo>
              <a:lnTo>
                <a:pt x="0" y="1209793"/>
              </a:lnTo>
              <a:lnTo>
                <a:pt x="120979" y="12097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A7C26-F0D6-4E2E-B23B-1AD4930DC13C}">
      <dsp:nvSpPr>
        <dsp:cNvPr id="0" name=""/>
        <dsp:cNvSpPr/>
      </dsp:nvSpPr>
      <dsp:spPr>
        <a:xfrm>
          <a:off x="249466" y="1792486"/>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Integration of PHC into health security, epidemic preparedness and response plans </a:t>
          </a:r>
          <a:endParaRPr lang="en-GB" sz="700" kern="1200" dirty="0">
            <a:latin typeface="+mn-lt"/>
          </a:endParaRPr>
        </a:p>
      </dsp:txBody>
      <dsp:txXfrm>
        <a:off x="267183" y="1810203"/>
        <a:ext cx="932401" cy="569462"/>
      </dsp:txXfrm>
    </dsp:sp>
    <dsp:sp modelId="{C712FB73-B495-4CBD-AB91-244532935F3A}">
      <dsp:nvSpPr>
        <dsp:cNvPr id="0" name=""/>
        <dsp:cNvSpPr/>
      </dsp:nvSpPr>
      <dsp:spPr>
        <a:xfrm>
          <a:off x="1519749"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Health system financing</a:t>
          </a:r>
          <a:endParaRPr lang="en-GB" sz="1000" kern="1200" dirty="0">
            <a:latin typeface="+mn-lt"/>
          </a:endParaRPr>
        </a:p>
      </dsp:txBody>
      <dsp:txXfrm>
        <a:off x="1537466" y="297961"/>
        <a:ext cx="1174359" cy="569462"/>
      </dsp:txXfrm>
    </dsp:sp>
    <dsp:sp modelId="{215B3D4A-3791-4D05-9E44-896F8194AA59}">
      <dsp:nvSpPr>
        <dsp:cNvPr id="0" name=""/>
        <dsp:cNvSpPr/>
      </dsp:nvSpPr>
      <dsp:spPr>
        <a:xfrm>
          <a:off x="1640729" y="885141"/>
          <a:ext cx="120979" cy="453672"/>
        </a:xfrm>
        <a:custGeom>
          <a:avLst/>
          <a:gdLst/>
          <a:ahLst/>
          <a:cxnLst/>
          <a:rect l="0" t="0" r="0" b="0"/>
          <a:pathLst>
            <a:path>
              <a:moveTo>
                <a:pt x="0" y="0"/>
              </a:moveTo>
              <a:lnTo>
                <a:pt x="0" y="453672"/>
              </a:lnTo>
              <a:lnTo>
                <a:pt x="120979" y="453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BFA20-08E1-42ED-8A23-8AED8D7A8081}">
      <dsp:nvSpPr>
        <dsp:cNvPr id="0" name=""/>
        <dsp:cNvSpPr/>
      </dsp:nvSpPr>
      <dsp:spPr>
        <a:xfrm>
          <a:off x="1761708" y="1036365"/>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Increased PHC funding</a:t>
          </a:r>
          <a:endParaRPr lang="en-GB" sz="700" kern="1200" dirty="0">
            <a:latin typeface="+mn-lt"/>
          </a:endParaRPr>
        </a:p>
      </dsp:txBody>
      <dsp:txXfrm>
        <a:off x="1779425" y="1054082"/>
        <a:ext cx="932401" cy="569462"/>
      </dsp:txXfrm>
    </dsp:sp>
    <dsp:sp modelId="{BC7C21A9-1802-4852-91CB-890E5CE63235}">
      <dsp:nvSpPr>
        <dsp:cNvPr id="0" name=""/>
        <dsp:cNvSpPr/>
      </dsp:nvSpPr>
      <dsp:spPr>
        <a:xfrm>
          <a:off x="1640729" y="885141"/>
          <a:ext cx="120979" cy="1209793"/>
        </a:xfrm>
        <a:custGeom>
          <a:avLst/>
          <a:gdLst/>
          <a:ahLst/>
          <a:cxnLst/>
          <a:rect l="0" t="0" r="0" b="0"/>
          <a:pathLst>
            <a:path>
              <a:moveTo>
                <a:pt x="0" y="0"/>
              </a:moveTo>
              <a:lnTo>
                <a:pt x="0" y="1209793"/>
              </a:lnTo>
              <a:lnTo>
                <a:pt x="120979" y="12097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732877-CA05-4840-A626-E9CD1A82DE3A}">
      <dsp:nvSpPr>
        <dsp:cNvPr id="0" name=""/>
        <dsp:cNvSpPr/>
      </dsp:nvSpPr>
      <dsp:spPr>
        <a:xfrm>
          <a:off x="1761708" y="1792486"/>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Emergency financial mechanisms (inclusive of PHC enabling rapid allocation at the local level during emergencies) </a:t>
          </a:r>
          <a:endParaRPr lang="en-GB" sz="700" kern="1200" dirty="0">
            <a:latin typeface="+mn-lt"/>
          </a:endParaRPr>
        </a:p>
      </dsp:txBody>
      <dsp:txXfrm>
        <a:off x="1779425" y="1810203"/>
        <a:ext cx="932401" cy="569462"/>
      </dsp:txXfrm>
    </dsp:sp>
    <dsp:sp modelId="{D1D60872-E131-4497-BDDF-B6F7E430FA50}">
      <dsp:nvSpPr>
        <dsp:cNvPr id="0" name=""/>
        <dsp:cNvSpPr/>
      </dsp:nvSpPr>
      <dsp:spPr>
        <a:xfrm>
          <a:off x="3031992"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Health workforce</a:t>
          </a:r>
          <a:endParaRPr lang="en-GB" sz="1000" b="0" i="0" u="none" strike="noStrike" kern="1200" cap="none" spc="0" baseline="0" dirty="0">
            <a:solidFill>
              <a:srgbClr val="FFFFFF"/>
            </a:solidFill>
            <a:uFillTx/>
            <a:latin typeface="+mn-lt"/>
          </a:endParaRPr>
        </a:p>
      </dsp:txBody>
      <dsp:txXfrm>
        <a:off x="3049709" y="297961"/>
        <a:ext cx="1174359" cy="569462"/>
      </dsp:txXfrm>
    </dsp:sp>
    <dsp:sp modelId="{011B7F4F-8647-49B4-8658-218B9BF5A8B6}">
      <dsp:nvSpPr>
        <dsp:cNvPr id="0" name=""/>
        <dsp:cNvSpPr/>
      </dsp:nvSpPr>
      <dsp:spPr>
        <a:xfrm>
          <a:off x="3152971" y="885141"/>
          <a:ext cx="120979" cy="453672"/>
        </a:xfrm>
        <a:custGeom>
          <a:avLst/>
          <a:gdLst/>
          <a:ahLst/>
          <a:cxnLst/>
          <a:rect l="0" t="0" r="0" b="0"/>
          <a:pathLst>
            <a:path>
              <a:moveTo>
                <a:pt x="0" y="0"/>
              </a:moveTo>
              <a:lnTo>
                <a:pt x="0" y="453672"/>
              </a:lnTo>
              <a:lnTo>
                <a:pt x="120979" y="453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B126B5-257A-4E86-A1DB-7CB0FDF846A4}">
      <dsp:nvSpPr>
        <dsp:cNvPr id="0" name=""/>
        <dsp:cNvSpPr/>
      </dsp:nvSpPr>
      <dsp:spPr>
        <a:xfrm>
          <a:off x="3273951" y="1036365"/>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Adequate numbers and compensation of HCWs</a:t>
          </a:r>
        </a:p>
      </dsp:txBody>
      <dsp:txXfrm>
        <a:off x="3291668" y="1054082"/>
        <a:ext cx="932401" cy="569462"/>
      </dsp:txXfrm>
    </dsp:sp>
    <dsp:sp modelId="{34A07C76-9050-436A-8652-49ABFEEF9208}">
      <dsp:nvSpPr>
        <dsp:cNvPr id="0" name=""/>
        <dsp:cNvSpPr/>
      </dsp:nvSpPr>
      <dsp:spPr>
        <a:xfrm>
          <a:off x="3152971" y="885141"/>
          <a:ext cx="120979" cy="1209793"/>
        </a:xfrm>
        <a:custGeom>
          <a:avLst/>
          <a:gdLst/>
          <a:ahLst/>
          <a:cxnLst/>
          <a:rect l="0" t="0" r="0" b="0"/>
          <a:pathLst>
            <a:path>
              <a:moveTo>
                <a:pt x="0" y="0"/>
              </a:moveTo>
              <a:lnTo>
                <a:pt x="0" y="1209793"/>
              </a:lnTo>
              <a:lnTo>
                <a:pt x="120979" y="12097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A42577-7685-476C-8817-75559B56C8F9}">
      <dsp:nvSpPr>
        <dsp:cNvPr id="0" name=""/>
        <dsp:cNvSpPr/>
      </dsp:nvSpPr>
      <dsp:spPr>
        <a:xfrm>
          <a:off x="3273951" y="1792486"/>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Training and education (public health and </a:t>
          </a:r>
          <a:r>
            <a:rPr lang="en-GB" sz="700" kern="1200" dirty="0">
              <a:solidFill>
                <a:srgbClr val="000000"/>
              </a:solidFill>
              <a:latin typeface="+mn-lt"/>
            </a:rPr>
            <a:t>PHEM</a:t>
          </a:r>
          <a:r>
            <a:rPr lang="en-GB" sz="700" b="0" i="0" u="none" strike="noStrike" kern="1200" cap="none" spc="0" baseline="0" dirty="0">
              <a:solidFill>
                <a:srgbClr val="000000"/>
              </a:solidFill>
              <a:uFillTx/>
              <a:latin typeface="+mn-lt"/>
            </a:rPr>
            <a:t> competencies)</a:t>
          </a:r>
        </a:p>
      </dsp:txBody>
      <dsp:txXfrm>
        <a:off x="3291668" y="1810203"/>
        <a:ext cx="932401" cy="569462"/>
      </dsp:txXfrm>
    </dsp:sp>
    <dsp:sp modelId="{CD1EF426-0337-4E4B-B9AB-8098FB4FB84E}">
      <dsp:nvSpPr>
        <dsp:cNvPr id="0" name=""/>
        <dsp:cNvSpPr/>
      </dsp:nvSpPr>
      <dsp:spPr>
        <a:xfrm>
          <a:off x="3152971" y="885141"/>
          <a:ext cx="120979" cy="1965915"/>
        </a:xfrm>
        <a:custGeom>
          <a:avLst/>
          <a:gdLst/>
          <a:ahLst/>
          <a:cxnLst/>
          <a:rect l="0" t="0" r="0" b="0"/>
          <a:pathLst>
            <a:path>
              <a:moveTo>
                <a:pt x="0" y="0"/>
              </a:moveTo>
              <a:lnTo>
                <a:pt x="0" y="1965915"/>
              </a:lnTo>
              <a:lnTo>
                <a:pt x="120979" y="19659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C31F19-427D-4786-9FCD-2739D71B8EF1}">
      <dsp:nvSpPr>
        <dsp:cNvPr id="0" name=""/>
        <dsp:cNvSpPr/>
      </dsp:nvSpPr>
      <dsp:spPr>
        <a:xfrm>
          <a:off x="3273951" y="2548608"/>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Safety and protection of HCWs (IPC)</a:t>
          </a:r>
        </a:p>
      </dsp:txBody>
      <dsp:txXfrm>
        <a:off x="3291668" y="2566325"/>
        <a:ext cx="932401" cy="569462"/>
      </dsp:txXfrm>
    </dsp:sp>
    <dsp:sp modelId="{3B47E4AC-084C-4E37-A5C9-BE95033D9366}">
      <dsp:nvSpPr>
        <dsp:cNvPr id="0" name=""/>
        <dsp:cNvSpPr/>
      </dsp:nvSpPr>
      <dsp:spPr>
        <a:xfrm>
          <a:off x="3152971" y="885141"/>
          <a:ext cx="120979" cy="2722036"/>
        </a:xfrm>
        <a:custGeom>
          <a:avLst/>
          <a:gdLst/>
          <a:ahLst/>
          <a:cxnLst/>
          <a:rect l="0" t="0" r="0" b="0"/>
          <a:pathLst>
            <a:path>
              <a:moveTo>
                <a:pt x="0" y="0"/>
              </a:moveTo>
              <a:lnTo>
                <a:pt x="0" y="2722036"/>
              </a:lnTo>
              <a:lnTo>
                <a:pt x="120979" y="27220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6C1AA-DDFE-482E-BF6F-FDAC14CABC2C}">
      <dsp:nvSpPr>
        <dsp:cNvPr id="0" name=""/>
        <dsp:cNvSpPr/>
      </dsp:nvSpPr>
      <dsp:spPr>
        <a:xfrm>
          <a:off x="3273951" y="3304729"/>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a:solidFill>
                <a:srgbClr val="000000"/>
              </a:solidFill>
              <a:uFillTx/>
              <a:latin typeface="+mn-lt"/>
            </a:rPr>
            <a:t>Designated HF focal points for IPC, surveillance, and coordination with public health agencies</a:t>
          </a:r>
          <a:endParaRPr lang="en-GB" sz="700" b="0" i="0" u="none" strike="noStrike" kern="1200" cap="none" spc="0" baseline="0" dirty="0">
            <a:solidFill>
              <a:srgbClr val="000000"/>
            </a:solidFill>
            <a:uFillTx/>
            <a:latin typeface="+mn-lt"/>
          </a:endParaRPr>
        </a:p>
      </dsp:txBody>
      <dsp:txXfrm>
        <a:off x="3291668" y="3322446"/>
        <a:ext cx="932401" cy="569462"/>
      </dsp:txXfrm>
    </dsp:sp>
    <dsp:sp modelId="{0709350F-9CAB-45F4-9FB6-C4EFCD147DF1}">
      <dsp:nvSpPr>
        <dsp:cNvPr id="0" name=""/>
        <dsp:cNvSpPr/>
      </dsp:nvSpPr>
      <dsp:spPr>
        <a:xfrm>
          <a:off x="3152971" y="885141"/>
          <a:ext cx="120979" cy="3478157"/>
        </a:xfrm>
        <a:custGeom>
          <a:avLst/>
          <a:gdLst/>
          <a:ahLst/>
          <a:cxnLst/>
          <a:rect l="0" t="0" r="0" b="0"/>
          <a:pathLst>
            <a:path>
              <a:moveTo>
                <a:pt x="0" y="0"/>
              </a:moveTo>
              <a:lnTo>
                <a:pt x="0" y="3478157"/>
              </a:lnTo>
              <a:lnTo>
                <a:pt x="120979" y="34781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02D822-DBA9-46B4-B004-485F1CFC8920}">
      <dsp:nvSpPr>
        <dsp:cNvPr id="0" name=""/>
        <dsp:cNvSpPr/>
      </dsp:nvSpPr>
      <dsp:spPr>
        <a:xfrm>
          <a:off x="3273951" y="4060850"/>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a:solidFill>
                <a:srgbClr val="000000"/>
              </a:solidFill>
              <a:uFillTx/>
              <a:latin typeface="+mn-lt"/>
            </a:rPr>
            <a:t>Community health workers (task-sharing, team-based care, and community outreach) </a:t>
          </a:r>
          <a:endParaRPr lang="en-GB" sz="700" b="0" i="0" u="none" strike="noStrike" kern="1200" cap="none" spc="0" baseline="0" dirty="0">
            <a:solidFill>
              <a:srgbClr val="000000"/>
            </a:solidFill>
            <a:uFillTx/>
            <a:latin typeface="+mn-lt"/>
          </a:endParaRPr>
        </a:p>
      </dsp:txBody>
      <dsp:txXfrm>
        <a:off x="3291668" y="4078567"/>
        <a:ext cx="932401" cy="569462"/>
      </dsp:txXfrm>
    </dsp:sp>
    <dsp:sp modelId="{501B459C-536D-4B56-8481-93117634924F}">
      <dsp:nvSpPr>
        <dsp:cNvPr id="0" name=""/>
        <dsp:cNvSpPr/>
      </dsp:nvSpPr>
      <dsp:spPr>
        <a:xfrm>
          <a:off x="3152971" y="885141"/>
          <a:ext cx="120979" cy="4234278"/>
        </a:xfrm>
        <a:custGeom>
          <a:avLst/>
          <a:gdLst/>
          <a:ahLst/>
          <a:cxnLst/>
          <a:rect l="0" t="0" r="0" b="0"/>
          <a:pathLst>
            <a:path>
              <a:moveTo>
                <a:pt x="0" y="0"/>
              </a:moveTo>
              <a:lnTo>
                <a:pt x="0" y="4234278"/>
              </a:lnTo>
              <a:lnTo>
                <a:pt x="120979" y="42342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D7BC5-3146-4E60-98C6-5EF2A553DE01}">
      <dsp:nvSpPr>
        <dsp:cNvPr id="0" name=""/>
        <dsp:cNvSpPr/>
      </dsp:nvSpPr>
      <dsp:spPr>
        <a:xfrm>
          <a:off x="3273951" y="4816971"/>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a:solidFill>
                <a:srgbClr val="000000"/>
              </a:solidFill>
              <a:uFillTx/>
              <a:latin typeface="+mn-lt"/>
            </a:rPr>
            <a:t>Surge capacity </a:t>
          </a:r>
          <a:endParaRPr lang="en-GB" sz="700" b="0" i="0" u="none" strike="noStrike" kern="1200" cap="none" spc="0" baseline="0" dirty="0">
            <a:solidFill>
              <a:srgbClr val="000000"/>
            </a:solidFill>
            <a:uFillTx/>
            <a:latin typeface="+mn-lt"/>
          </a:endParaRPr>
        </a:p>
      </dsp:txBody>
      <dsp:txXfrm>
        <a:off x="3291668" y="4834688"/>
        <a:ext cx="932401" cy="569462"/>
      </dsp:txXfrm>
    </dsp:sp>
    <dsp:sp modelId="{0D4EF832-38FD-4007-84AE-A7A598B101F2}">
      <dsp:nvSpPr>
        <dsp:cNvPr id="0" name=""/>
        <dsp:cNvSpPr/>
      </dsp:nvSpPr>
      <dsp:spPr>
        <a:xfrm>
          <a:off x="4544234"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Service delivery</a:t>
          </a:r>
          <a:endParaRPr lang="en-GB" sz="1000" b="0" i="0" u="none" strike="noStrike" kern="1200" cap="none" spc="0" baseline="0" dirty="0">
            <a:solidFill>
              <a:srgbClr val="FFFFFF"/>
            </a:solidFill>
            <a:uFillTx/>
            <a:latin typeface="+mn-lt"/>
          </a:endParaRPr>
        </a:p>
      </dsp:txBody>
      <dsp:txXfrm>
        <a:off x="4561951" y="297961"/>
        <a:ext cx="1174359" cy="569462"/>
      </dsp:txXfrm>
    </dsp:sp>
    <dsp:sp modelId="{0ACEDF34-FF36-41C1-BFA3-3074CC2B1C35}">
      <dsp:nvSpPr>
        <dsp:cNvPr id="0" name=""/>
        <dsp:cNvSpPr/>
      </dsp:nvSpPr>
      <dsp:spPr>
        <a:xfrm>
          <a:off x="4665214" y="885141"/>
          <a:ext cx="120979" cy="547220"/>
        </a:xfrm>
        <a:custGeom>
          <a:avLst/>
          <a:gdLst/>
          <a:ahLst/>
          <a:cxnLst/>
          <a:rect l="0" t="0" r="0" b="0"/>
          <a:pathLst>
            <a:path>
              <a:moveTo>
                <a:pt x="0" y="0"/>
              </a:moveTo>
              <a:lnTo>
                <a:pt x="0" y="547220"/>
              </a:lnTo>
              <a:lnTo>
                <a:pt x="120979" y="547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7EA394-6553-48C5-962F-0E0DBDA38A10}">
      <dsp:nvSpPr>
        <dsp:cNvPr id="0" name=""/>
        <dsp:cNvSpPr/>
      </dsp:nvSpPr>
      <dsp:spPr>
        <a:xfrm>
          <a:off x="4786193" y="1036365"/>
          <a:ext cx="967835" cy="7919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Integration of core public health functions into PHC services (Surveillance and early warning; Case management; Vaccination) </a:t>
          </a:r>
        </a:p>
      </dsp:txBody>
      <dsp:txXfrm>
        <a:off x="4809390" y="1059562"/>
        <a:ext cx="921441" cy="745597"/>
      </dsp:txXfrm>
    </dsp:sp>
    <dsp:sp modelId="{4C0F47AD-554A-4BFC-8085-6833F55E541F}">
      <dsp:nvSpPr>
        <dsp:cNvPr id="0" name=""/>
        <dsp:cNvSpPr/>
      </dsp:nvSpPr>
      <dsp:spPr>
        <a:xfrm>
          <a:off x="4665214" y="885141"/>
          <a:ext cx="120979" cy="1396888"/>
        </a:xfrm>
        <a:custGeom>
          <a:avLst/>
          <a:gdLst/>
          <a:ahLst/>
          <a:cxnLst/>
          <a:rect l="0" t="0" r="0" b="0"/>
          <a:pathLst>
            <a:path>
              <a:moveTo>
                <a:pt x="0" y="0"/>
              </a:moveTo>
              <a:lnTo>
                <a:pt x="0" y="1396888"/>
              </a:lnTo>
              <a:lnTo>
                <a:pt x="120979" y="1396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D136B-034D-4000-8240-89150DDEBEBC}">
      <dsp:nvSpPr>
        <dsp:cNvPr id="0" name=""/>
        <dsp:cNvSpPr/>
      </dsp:nvSpPr>
      <dsp:spPr>
        <a:xfrm>
          <a:off x="4786193" y="1979581"/>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Preparedness plans  and resources for maintaining the delivery of essential health services  </a:t>
          </a:r>
        </a:p>
      </dsp:txBody>
      <dsp:txXfrm>
        <a:off x="4803910" y="1997298"/>
        <a:ext cx="932401" cy="569462"/>
      </dsp:txXfrm>
    </dsp:sp>
    <dsp:sp modelId="{CC7D0F43-26C1-4987-B3B0-285AA4DCF72A}">
      <dsp:nvSpPr>
        <dsp:cNvPr id="0" name=""/>
        <dsp:cNvSpPr/>
      </dsp:nvSpPr>
      <dsp:spPr>
        <a:xfrm>
          <a:off x="4665214" y="885141"/>
          <a:ext cx="120979" cy="2153009"/>
        </a:xfrm>
        <a:custGeom>
          <a:avLst/>
          <a:gdLst/>
          <a:ahLst/>
          <a:cxnLst/>
          <a:rect l="0" t="0" r="0" b="0"/>
          <a:pathLst>
            <a:path>
              <a:moveTo>
                <a:pt x="0" y="0"/>
              </a:moveTo>
              <a:lnTo>
                <a:pt x="0" y="2153009"/>
              </a:lnTo>
              <a:lnTo>
                <a:pt x="120979" y="2153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4FCB42-48E6-474B-90D4-1DA54F422C03}">
      <dsp:nvSpPr>
        <dsp:cNvPr id="0" name=""/>
        <dsp:cNvSpPr/>
      </dsp:nvSpPr>
      <dsp:spPr>
        <a:xfrm>
          <a:off x="4786193" y="2735702"/>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Effective linkages across health service delivery levels </a:t>
          </a:r>
        </a:p>
      </dsp:txBody>
      <dsp:txXfrm>
        <a:off x="4803910" y="2753419"/>
        <a:ext cx="932401" cy="569462"/>
      </dsp:txXfrm>
    </dsp:sp>
    <dsp:sp modelId="{9EAFD5CC-C725-4183-930E-6FC7AFF117C6}">
      <dsp:nvSpPr>
        <dsp:cNvPr id="0" name=""/>
        <dsp:cNvSpPr/>
      </dsp:nvSpPr>
      <dsp:spPr>
        <a:xfrm>
          <a:off x="4665214" y="885141"/>
          <a:ext cx="120979" cy="3138616"/>
        </a:xfrm>
        <a:custGeom>
          <a:avLst/>
          <a:gdLst/>
          <a:ahLst/>
          <a:cxnLst/>
          <a:rect l="0" t="0" r="0" b="0"/>
          <a:pathLst>
            <a:path>
              <a:moveTo>
                <a:pt x="0" y="0"/>
              </a:moveTo>
              <a:lnTo>
                <a:pt x="0" y="3138616"/>
              </a:lnTo>
              <a:lnTo>
                <a:pt x="120979" y="31386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2472C4-5A8C-43AD-81A0-948F41261BFF}">
      <dsp:nvSpPr>
        <dsp:cNvPr id="0" name=""/>
        <dsp:cNvSpPr/>
      </dsp:nvSpPr>
      <dsp:spPr>
        <a:xfrm>
          <a:off x="4786193" y="3491823"/>
          <a:ext cx="967835" cy="106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Community engagement (Epidemic preparedness strategies at the community level; Outreach initiatives; Collaboration with other community-based services) </a:t>
          </a:r>
        </a:p>
      </dsp:txBody>
      <dsp:txXfrm>
        <a:off x="4814540" y="3520170"/>
        <a:ext cx="911141" cy="1007174"/>
      </dsp:txXfrm>
    </dsp:sp>
    <dsp:sp modelId="{840201E8-598E-4086-808C-5E7EDACC7ACF}">
      <dsp:nvSpPr>
        <dsp:cNvPr id="0" name=""/>
        <dsp:cNvSpPr/>
      </dsp:nvSpPr>
      <dsp:spPr>
        <a:xfrm>
          <a:off x="6056477"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Medical products, vaccines and technologies</a:t>
          </a:r>
          <a:endParaRPr lang="en-GB" sz="1000" b="0" i="0" u="none" strike="noStrike" kern="1200" cap="none" spc="0" baseline="0" dirty="0">
            <a:solidFill>
              <a:srgbClr val="FFFFFF"/>
            </a:solidFill>
            <a:uFillTx/>
            <a:latin typeface="+mn-lt"/>
          </a:endParaRPr>
        </a:p>
      </dsp:txBody>
      <dsp:txXfrm>
        <a:off x="6074194" y="297961"/>
        <a:ext cx="1174359" cy="569462"/>
      </dsp:txXfrm>
    </dsp:sp>
    <dsp:sp modelId="{10DD66D2-045D-4151-A250-D08ED4FC12CD}">
      <dsp:nvSpPr>
        <dsp:cNvPr id="0" name=""/>
        <dsp:cNvSpPr/>
      </dsp:nvSpPr>
      <dsp:spPr>
        <a:xfrm>
          <a:off x="6177456" y="885141"/>
          <a:ext cx="120979" cy="499593"/>
        </a:xfrm>
        <a:custGeom>
          <a:avLst/>
          <a:gdLst/>
          <a:ahLst/>
          <a:cxnLst/>
          <a:rect l="0" t="0" r="0" b="0"/>
          <a:pathLst>
            <a:path>
              <a:moveTo>
                <a:pt x="0" y="0"/>
              </a:moveTo>
              <a:lnTo>
                <a:pt x="0" y="499593"/>
              </a:lnTo>
              <a:lnTo>
                <a:pt x="120979" y="4995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9F6EA5-B82A-4BDD-BCD6-501AF4543338}">
      <dsp:nvSpPr>
        <dsp:cNvPr id="0" name=""/>
        <dsp:cNvSpPr/>
      </dsp:nvSpPr>
      <dsp:spPr>
        <a:xfrm>
          <a:off x="6298435" y="1036365"/>
          <a:ext cx="967835" cy="6967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Stable and reliable supply chains to ensure availability of medications, diagnostics, and personal protective equipment</a:t>
          </a:r>
        </a:p>
      </dsp:txBody>
      <dsp:txXfrm>
        <a:off x="6318842" y="1056772"/>
        <a:ext cx="927021" cy="655924"/>
      </dsp:txXfrm>
    </dsp:sp>
    <dsp:sp modelId="{C9FE5A42-5479-47A4-8A4F-620F664B9632}">
      <dsp:nvSpPr>
        <dsp:cNvPr id="0" name=""/>
        <dsp:cNvSpPr/>
      </dsp:nvSpPr>
      <dsp:spPr>
        <a:xfrm>
          <a:off x="6177456" y="885141"/>
          <a:ext cx="120979" cy="1301635"/>
        </a:xfrm>
        <a:custGeom>
          <a:avLst/>
          <a:gdLst/>
          <a:ahLst/>
          <a:cxnLst/>
          <a:rect l="0" t="0" r="0" b="0"/>
          <a:pathLst>
            <a:path>
              <a:moveTo>
                <a:pt x="0" y="0"/>
              </a:moveTo>
              <a:lnTo>
                <a:pt x="0" y="1301635"/>
              </a:lnTo>
              <a:lnTo>
                <a:pt x="120979" y="1301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3F14E5-FDE5-4800-984C-651313AF2EAB}">
      <dsp:nvSpPr>
        <dsp:cNvPr id="0" name=""/>
        <dsp:cNvSpPr/>
      </dsp:nvSpPr>
      <dsp:spPr>
        <a:xfrm>
          <a:off x="6298435" y="1884328"/>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Access to point-of-care diagnostics and a quality-assured and timely laboratory network</a:t>
          </a:r>
        </a:p>
      </dsp:txBody>
      <dsp:txXfrm>
        <a:off x="6316152" y="1902045"/>
        <a:ext cx="932401" cy="569462"/>
      </dsp:txXfrm>
    </dsp:sp>
    <dsp:sp modelId="{4AE37AD4-CB7C-408B-ABEC-B97FADE41BDB}">
      <dsp:nvSpPr>
        <dsp:cNvPr id="0" name=""/>
        <dsp:cNvSpPr/>
      </dsp:nvSpPr>
      <dsp:spPr>
        <a:xfrm>
          <a:off x="6177456" y="885141"/>
          <a:ext cx="120979" cy="2057756"/>
        </a:xfrm>
        <a:custGeom>
          <a:avLst/>
          <a:gdLst/>
          <a:ahLst/>
          <a:cxnLst/>
          <a:rect l="0" t="0" r="0" b="0"/>
          <a:pathLst>
            <a:path>
              <a:moveTo>
                <a:pt x="0" y="0"/>
              </a:moveTo>
              <a:lnTo>
                <a:pt x="0" y="2057756"/>
              </a:lnTo>
              <a:lnTo>
                <a:pt x="120979" y="20577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A3EDD-4FFC-486E-A90E-9A5411B865FC}">
      <dsp:nvSpPr>
        <dsp:cNvPr id="0" name=""/>
        <dsp:cNvSpPr/>
      </dsp:nvSpPr>
      <dsp:spPr>
        <a:xfrm>
          <a:off x="6298435" y="2640449"/>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a:solidFill>
                <a:srgbClr val="000000"/>
              </a:solidFill>
              <a:uFillTx/>
              <a:latin typeface="+mn-lt"/>
            </a:rPr>
            <a:t>WASH infrastructure </a:t>
          </a:r>
          <a:endParaRPr lang="en-GB" sz="700" b="0" i="0" u="none" strike="noStrike" kern="1200" cap="none" spc="0" baseline="0" dirty="0">
            <a:solidFill>
              <a:srgbClr val="000000"/>
            </a:solidFill>
            <a:uFillTx/>
            <a:latin typeface="+mn-lt"/>
          </a:endParaRPr>
        </a:p>
      </dsp:txBody>
      <dsp:txXfrm>
        <a:off x="6316152" y="2658166"/>
        <a:ext cx="932401" cy="569462"/>
      </dsp:txXfrm>
    </dsp:sp>
    <dsp:sp modelId="{35A262DE-A3DF-4FC3-AAA1-C1286CB7E5ED}">
      <dsp:nvSpPr>
        <dsp:cNvPr id="0" name=""/>
        <dsp:cNvSpPr/>
      </dsp:nvSpPr>
      <dsp:spPr>
        <a:xfrm>
          <a:off x="7568719" y="280244"/>
          <a:ext cx="1209793" cy="6048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i="0" u="none" strike="noStrike" kern="1200" cap="none" spc="0" baseline="0" dirty="0">
              <a:solidFill>
                <a:srgbClr val="FFFFFF"/>
              </a:solidFill>
              <a:uFillTx/>
              <a:latin typeface="+mn-lt"/>
            </a:rPr>
            <a:t>Health information system</a:t>
          </a:r>
          <a:endParaRPr lang="en-GB" sz="1000" b="0" i="0" u="none" strike="noStrike" kern="1200" cap="none" spc="0" baseline="0" dirty="0">
            <a:solidFill>
              <a:srgbClr val="FFFFFF"/>
            </a:solidFill>
            <a:uFillTx/>
            <a:latin typeface="+mn-lt"/>
          </a:endParaRPr>
        </a:p>
      </dsp:txBody>
      <dsp:txXfrm>
        <a:off x="7586436" y="297961"/>
        <a:ext cx="1174359" cy="569462"/>
      </dsp:txXfrm>
    </dsp:sp>
    <dsp:sp modelId="{E649DDFB-7AA4-4311-B777-AEDAC44B1A81}">
      <dsp:nvSpPr>
        <dsp:cNvPr id="0" name=""/>
        <dsp:cNvSpPr/>
      </dsp:nvSpPr>
      <dsp:spPr>
        <a:xfrm>
          <a:off x="7689698" y="885141"/>
          <a:ext cx="120979" cy="604367"/>
        </a:xfrm>
        <a:custGeom>
          <a:avLst/>
          <a:gdLst/>
          <a:ahLst/>
          <a:cxnLst/>
          <a:rect l="0" t="0" r="0" b="0"/>
          <a:pathLst>
            <a:path>
              <a:moveTo>
                <a:pt x="0" y="0"/>
              </a:moveTo>
              <a:lnTo>
                <a:pt x="0" y="604367"/>
              </a:lnTo>
              <a:lnTo>
                <a:pt x="120979" y="6043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4B7880-B7B6-4451-BDC3-0DCE36DA7B30}">
      <dsp:nvSpPr>
        <dsp:cNvPr id="0" name=""/>
        <dsp:cNvSpPr/>
      </dsp:nvSpPr>
      <dsp:spPr>
        <a:xfrm>
          <a:off x="7810678" y="1036365"/>
          <a:ext cx="967835" cy="906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000000"/>
              </a:solidFill>
            </a:rPr>
            <a:t>Well-integrated information systems allow PHC providers and facilities to closely monitor populations, identifying changes in disease patterns and service demand in real time.</a:t>
          </a:r>
        </a:p>
      </dsp:txBody>
      <dsp:txXfrm>
        <a:off x="7837222" y="1062909"/>
        <a:ext cx="914747" cy="853198"/>
      </dsp:txXfrm>
    </dsp:sp>
    <dsp:sp modelId="{BDEE3EFE-0E75-453E-B424-5CE8982A80EA}">
      <dsp:nvSpPr>
        <dsp:cNvPr id="0" name=""/>
        <dsp:cNvSpPr/>
      </dsp:nvSpPr>
      <dsp:spPr>
        <a:xfrm>
          <a:off x="7689698" y="885141"/>
          <a:ext cx="120979" cy="1511183"/>
        </a:xfrm>
        <a:custGeom>
          <a:avLst/>
          <a:gdLst/>
          <a:ahLst/>
          <a:cxnLst/>
          <a:rect l="0" t="0" r="0" b="0"/>
          <a:pathLst>
            <a:path>
              <a:moveTo>
                <a:pt x="0" y="0"/>
              </a:moveTo>
              <a:lnTo>
                <a:pt x="0" y="1511183"/>
              </a:lnTo>
              <a:lnTo>
                <a:pt x="120979" y="15111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91D6BB-33F3-4A76-8C79-F704D6DD6C37}">
      <dsp:nvSpPr>
        <dsp:cNvPr id="0" name=""/>
        <dsp:cNvSpPr/>
      </dsp:nvSpPr>
      <dsp:spPr>
        <a:xfrm>
          <a:off x="7810678" y="2093876"/>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Bidirectional communication between PHC HF, sub-national level and national level </a:t>
          </a:r>
        </a:p>
      </dsp:txBody>
      <dsp:txXfrm>
        <a:off x="7828395" y="2111593"/>
        <a:ext cx="932401" cy="569462"/>
      </dsp:txXfrm>
    </dsp:sp>
    <dsp:sp modelId="{F8CDBA64-5D03-41B4-A77D-D408B2469881}">
      <dsp:nvSpPr>
        <dsp:cNvPr id="0" name=""/>
        <dsp:cNvSpPr/>
      </dsp:nvSpPr>
      <dsp:spPr>
        <a:xfrm>
          <a:off x="7689698" y="885141"/>
          <a:ext cx="120979" cy="2267305"/>
        </a:xfrm>
        <a:custGeom>
          <a:avLst/>
          <a:gdLst/>
          <a:ahLst/>
          <a:cxnLst/>
          <a:rect l="0" t="0" r="0" b="0"/>
          <a:pathLst>
            <a:path>
              <a:moveTo>
                <a:pt x="0" y="0"/>
              </a:moveTo>
              <a:lnTo>
                <a:pt x="0" y="2267305"/>
              </a:lnTo>
              <a:lnTo>
                <a:pt x="120979" y="22673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1146F5-8C11-43EE-8A8C-31CC7DC3C025}">
      <dsp:nvSpPr>
        <dsp:cNvPr id="0" name=""/>
        <dsp:cNvSpPr/>
      </dsp:nvSpPr>
      <dsp:spPr>
        <a:xfrm>
          <a:off x="7810678" y="2849997"/>
          <a:ext cx="967835" cy="6048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b="0" i="0" u="none" strike="noStrike" kern="1200" cap="none" spc="0" baseline="0" dirty="0">
              <a:solidFill>
                <a:srgbClr val="000000"/>
              </a:solidFill>
              <a:uFillTx/>
              <a:latin typeface="+mn-lt"/>
            </a:rPr>
            <a:t>Inclusive of multisectoral risk monitoring and early action </a:t>
          </a:r>
        </a:p>
      </dsp:txBody>
      <dsp:txXfrm>
        <a:off x="7828395" y="2867714"/>
        <a:ext cx="932401" cy="569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DCD-1784-4F43-8A2D-11E9A4E36275}">
      <dsp:nvSpPr>
        <dsp:cNvPr id="0" name=""/>
        <dsp:cNvSpPr/>
      </dsp:nvSpPr>
      <dsp:spPr>
        <a:xfrm>
          <a:off x="144436" y="491"/>
          <a:ext cx="2300271" cy="127401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Continuous quality improvement and workforce development</a:t>
          </a:r>
        </a:p>
      </dsp:txBody>
      <dsp:txXfrm>
        <a:off x="144436" y="491"/>
        <a:ext cx="2300271" cy="1274011"/>
      </dsp:txXfrm>
    </dsp:sp>
    <dsp:sp modelId="{82145A3B-C9E1-4484-9A36-612F2383979A}">
      <dsp:nvSpPr>
        <dsp:cNvPr id="0" name=""/>
        <dsp:cNvSpPr/>
      </dsp:nvSpPr>
      <dsp:spPr>
        <a:xfrm>
          <a:off x="2657043" y="491"/>
          <a:ext cx="2123353" cy="127401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Data for Performance Improvement</a:t>
          </a:r>
          <a:endParaRPr lang="en-GB" sz="1600" b="0" kern="1200" dirty="0"/>
        </a:p>
      </dsp:txBody>
      <dsp:txXfrm>
        <a:off x="2657043" y="491"/>
        <a:ext cx="2123353" cy="1274011"/>
      </dsp:txXfrm>
    </dsp:sp>
    <dsp:sp modelId="{76EDF4E1-8A55-4E6D-8739-0E1DFA6FF0A0}">
      <dsp:nvSpPr>
        <dsp:cNvPr id="0" name=""/>
        <dsp:cNvSpPr/>
      </dsp:nvSpPr>
      <dsp:spPr>
        <a:xfrm>
          <a:off x="112830" y="1486839"/>
          <a:ext cx="2363483" cy="127401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Health Facility and sub-national preparedness</a:t>
          </a:r>
          <a:endParaRPr lang="en-GB" sz="1600" b="0" kern="1200" dirty="0"/>
        </a:p>
      </dsp:txBody>
      <dsp:txXfrm>
        <a:off x="112830" y="1486839"/>
        <a:ext cx="2363483" cy="1274011"/>
      </dsp:txXfrm>
    </dsp:sp>
    <dsp:sp modelId="{03058943-A297-41AA-B273-F49003A0C720}">
      <dsp:nvSpPr>
        <dsp:cNvPr id="0" name=""/>
        <dsp:cNvSpPr/>
      </dsp:nvSpPr>
      <dsp:spPr>
        <a:xfrm>
          <a:off x="2688649" y="1486839"/>
          <a:ext cx="2123353" cy="127401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Communication, coordination and integration</a:t>
          </a:r>
        </a:p>
      </dsp:txBody>
      <dsp:txXfrm>
        <a:off x="2688649" y="1486839"/>
        <a:ext cx="2123353" cy="1274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6312-D1DF-4D4D-86A6-963524CF6B21}">
      <dsp:nvSpPr>
        <dsp:cNvPr id="0" name=""/>
        <dsp:cNvSpPr/>
      </dsp:nvSpPr>
      <dsp:spPr>
        <a:xfrm>
          <a:off x="0" y="0"/>
          <a:ext cx="1485486" cy="1374201"/>
        </a:xfrm>
        <a:prstGeom prst="roundRect">
          <a:avLst>
            <a:gd name="adj" fmla="val 10000"/>
          </a:avLst>
        </a:prstGeom>
        <a:solidFill>
          <a:srgbClr val="3D9D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Public Sans" pitchFamily="2" charset="77"/>
              <a:cs typeface="Arial" panose="020B0604020202020204" pitchFamily="34" charset="0"/>
            </a:rPr>
            <a:t>Capture and assess 7-1-7 performance</a:t>
          </a:r>
          <a:endParaRPr lang="en-US" sz="1600" b="1" kern="1200"/>
        </a:p>
      </dsp:txBody>
      <dsp:txXfrm>
        <a:off x="40249" y="40249"/>
        <a:ext cx="1404988" cy="1293703"/>
      </dsp:txXfrm>
    </dsp:sp>
    <dsp:sp modelId="{1336D54E-0990-4548-80F7-8E957AE39774}">
      <dsp:nvSpPr>
        <dsp:cNvPr id="0" name=""/>
        <dsp:cNvSpPr/>
      </dsp:nvSpPr>
      <dsp:spPr>
        <a:xfrm rot="5400000">
          <a:off x="485080" y="1408557"/>
          <a:ext cx="515325" cy="618390"/>
        </a:xfrm>
        <a:prstGeom prst="rightArrow">
          <a:avLst>
            <a:gd name="adj1" fmla="val 60000"/>
            <a:gd name="adj2" fmla="val 50000"/>
          </a:avLst>
        </a:prstGeom>
        <a:solidFill>
          <a:srgbClr val="94C48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557226" y="1460090"/>
        <a:ext cx="371034" cy="360728"/>
      </dsp:txXfrm>
    </dsp:sp>
    <dsp:sp modelId="{78F16142-32F1-DC4B-BC94-8015CDCE326D}">
      <dsp:nvSpPr>
        <dsp:cNvPr id="0" name=""/>
        <dsp:cNvSpPr/>
      </dsp:nvSpPr>
      <dsp:spPr>
        <a:xfrm>
          <a:off x="0" y="2061303"/>
          <a:ext cx="1485486" cy="1374201"/>
        </a:xfrm>
        <a:prstGeom prst="roundRect">
          <a:avLst>
            <a:gd name="adj" fmla="val 10000"/>
          </a:avLst>
        </a:prstGeom>
        <a:solidFill>
          <a:srgbClr val="3D9D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Public Sans" pitchFamily="2" charset="77"/>
              <a:cs typeface="Arial" panose="020B0604020202020204" pitchFamily="34" charset="0"/>
            </a:rPr>
            <a:t>Use 7-1-7 performance to identify bottlenecks and enablers</a:t>
          </a:r>
          <a:endParaRPr lang="en-US" sz="1600" b="1" kern="1200"/>
        </a:p>
      </dsp:txBody>
      <dsp:txXfrm>
        <a:off x="40249" y="2101552"/>
        <a:ext cx="1404988" cy="1293703"/>
      </dsp:txXfrm>
    </dsp:sp>
    <dsp:sp modelId="{C812B9BB-49BE-AD43-9D9C-F479D9DDCC66}">
      <dsp:nvSpPr>
        <dsp:cNvPr id="0" name=""/>
        <dsp:cNvSpPr/>
      </dsp:nvSpPr>
      <dsp:spPr>
        <a:xfrm rot="5400000">
          <a:off x="485080" y="3469860"/>
          <a:ext cx="515325" cy="618390"/>
        </a:xfrm>
        <a:prstGeom prst="rightArrow">
          <a:avLst>
            <a:gd name="adj1" fmla="val 60000"/>
            <a:gd name="adj2" fmla="val 50000"/>
          </a:avLst>
        </a:prstGeom>
        <a:solidFill>
          <a:srgbClr val="94C48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557226" y="3521393"/>
        <a:ext cx="371034" cy="360728"/>
      </dsp:txXfrm>
    </dsp:sp>
    <dsp:sp modelId="{C9BD687E-BA67-4643-8957-9EA5AD4C0D6E}">
      <dsp:nvSpPr>
        <dsp:cNvPr id="0" name=""/>
        <dsp:cNvSpPr/>
      </dsp:nvSpPr>
      <dsp:spPr>
        <a:xfrm>
          <a:off x="0" y="4122606"/>
          <a:ext cx="1485486" cy="1374201"/>
        </a:xfrm>
        <a:prstGeom prst="roundRect">
          <a:avLst>
            <a:gd name="adj" fmla="val 10000"/>
          </a:avLst>
        </a:prstGeom>
        <a:solidFill>
          <a:srgbClr val="3D9D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Public Sans" pitchFamily="2" charset="77"/>
              <a:cs typeface="Arial" panose="020B0604020202020204" pitchFamily="34" charset="0"/>
            </a:rPr>
            <a:t>Identify and implement </a:t>
          </a:r>
          <a:br>
            <a:rPr lang="en-US" sz="1600" b="1" i="0" kern="1200">
              <a:latin typeface="Public Sans" pitchFamily="2" charset="77"/>
              <a:cs typeface="Arial" panose="020B0604020202020204" pitchFamily="34" charset="0"/>
            </a:rPr>
          </a:br>
          <a:r>
            <a:rPr lang="en-US" sz="1600" b="1" i="0" kern="1200">
              <a:latin typeface="Public Sans" pitchFamily="2" charset="77"/>
              <a:cs typeface="Arial" panose="020B0604020202020204" pitchFamily="34" charset="0"/>
            </a:rPr>
            <a:t>actions</a:t>
          </a:r>
          <a:endParaRPr lang="en-US" sz="1600" b="1" kern="1200"/>
        </a:p>
      </dsp:txBody>
      <dsp:txXfrm>
        <a:off x="40249" y="4162855"/>
        <a:ext cx="1404988" cy="12937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59EFE-5359-40DC-8715-13C19D5BB5FE}">
      <dsp:nvSpPr>
        <dsp:cNvPr id="0" name=""/>
        <dsp:cNvSpPr/>
      </dsp:nvSpPr>
      <dsp:spPr>
        <a:xfrm>
          <a:off x="0" y="3748"/>
          <a:ext cx="10689404" cy="798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545BE-49E4-42B8-BA1B-E268596F96D6}">
      <dsp:nvSpPr>
        <dsp:cNvPr id="0" name=""/>
        <dsp:cNvSpPr/>
      </dsp:nvSpPr>
      <dsp:spPr>
        <a:xfrm>
          <a:off x="241522" y="183393"/>
          <a:ext cx="439132" cy="4391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FDEB0-535A-4EAE-81DD-5B4C858F43BD}">
      <dsp:nvSpPr>
        <dsp:cNvPr id="0" name=""/>
        <dsp:cNvSpPr/>
      </dsp:nvSpPr>
      <dsp:spPr>
        <a:xfrm>
          <a:off x="922178" y="3748"/>
          <a:ext cx="9767225" cy="7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0" tIns="84500" rIns="84500" bIns="84500" numCol="1" spcCol="1270" anchor="ctr" anchorCtr="0">
          <a:noAutofit/>
        </a:bodyPr>
        <a:lstStyle/>
        <a:p>
          <a:pPr marL="0" lvl="0" indent="0" algn="l" defTabSz="844550">
            <a:lnSpc>
              <a:spcPct val="90000"/>
            </a:lnSpc>
            <a:spcBef>
              <a:spcPct val="0"/>
            </a:spcBef>
            <a:spcAft>
              <a:spcPct val="35000"/>
            </a:spcAft>
            <a:buNone/>
          </a:pPr>
          <a:r>
            <a:rPr lang="en-US" sz="1900" b="1" i="0" kern="1200"/>
            <a:t>41 public health events </a:t>
          </a:r>
          <a:endParaRPr lang="en-US" sz="1900" b="1" kern="1200"/>
        </a:p>
      </dsp:txBody>
      <dsp:txXfrm>
        <a:off x="922178" y="3748"/>
        <a:ext cx="9767225" cy="798422"/>
      </dsp:txXfrm>
    </dsp:sp>
    <dsp:sp modelId="{CB89222C-D368-4AC8-9EC1-886655C235C7}">
      <dsp:nvSpPr>
        <dsp:cNvPr id="0" name=""/>
        <dsp:cNvSpPr/>
      </dsp:nvSpPr>
      <dsp:spPr>
        <a:xfrm>
          <a:off x="0" y="1001776"/>
          <a:ext cx="10689404" cy="798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0C68E-789F-4A3D-A2DA-CAD1B9BDBA4D}">
      <dsp:nvSpPr>
        <dsp:cNvPr id="0" name=""/>
        <dsp:cNvSpPr/>
      </dsp:nvSpPr>
      <dsp:spPr>
        <a:xfrm>
          <a:off x="241522" y="1181421"/>
          <a:ext cx="439132" cy="43913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2519ED-C2A5-44D1-B3A8-E76D5C7513EF}">
      <dsp:nvSpPr>
        <dsp:cNvPr id="0" name=""/>
        <dsp:cNvSpPr/>
      </dsp:nvSpPr>
      <dsp:spPr>
        <a:xfrm>
          <a:off x="922178" y="1001776"/>
          <a:ext cx="9767225" cy="7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0" tIns="84500" rIns="84500" bIns="84500" numCol="1" spcCol="1270" anchor="ctr" anchorCtr="0">
          <a:noAutofit/>
        </a:bodyPr>
        <a:lstStyle/>
        <a:p>
          <a:pPr marL="0" lvl="0" indent="0" algn="l" defTabSz="844550">
            <a:lnSpc>
              <a:spcPct val="90000"/>
            </a:lnSpc>
            <a:spcBef>
              <a:spcPct val="0"/>
            </a:spcBef>
            <a:spcAft>
              <a:spcPct val="35000"/>
            </a:spcAft>
            <a:buNone/>
          </a:pPr>
          <a:r>
            <a:rPr lang="en-US" sz="1900" b="1" i="0" kern="1200"/>
            <a:t>22 (54%) met a target of 7 days to detect (median 6 days)</a:t>
          </a:r>
          <a:endParaRPr lang="en-US" sz="1900" b="1" kern="1200"/>
        </a:p>
      </dsp:txBody>
      <dsp:txXfrm>
        <a:off x="922178" y="1001776"/>
        <a:ext cx="9767225" cy="798422"/>
      </dsp:txXfrm>
    </dsp:sp>
    <dsp:sp modelId="{AC04AF1D-D30C-40EF-948C-CEB5B21AF0FF}">
      <dsp:nvSpPr>
        <dsp:cNvPr id="0" name=""/>
        <dsp:cNvSpPr/>
      </dsp:nvSpPr>
      <dsp:spPr>
        <a:xfrm>
          <a:off x="0" y="1999804"/>
          <a:ext cx="10689404" cy="798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97678-63AD-498F-8C70-F16B86104B68}">
      <dsp:nvSpPr>
        <dsp:cNvPr id="0" name=""/>
        <dsp:cNvSpPr/>
      </dsp:nvSpPr>
      <dsp:spPr>
        <a:xfrm>
          <a:off x="241522" y="2179449"/>
          <a:ext cx="439132" cy="43913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AAB75B-78FE-43D0-91FB-949B740FC60F}">
      <dsp:nvSpPr>
        <dsp:cNvPr id="0" name=""/>
        <dsp:cNvSpPr/>
      </dsp:nvSpPr>
      <dsp:spPr>
        <a:xfrm>
          <a:off x="922178" y="1999804"/>
          <a:ext cx="9767225" cy="7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0" tIns="84500" rIns="84500" bIns="84500" numCol="1" spcCol="1270" anchor="ctr" anchorCtr="0">
          <a:noAutofit/>
        </a:bodyPr>
        <a:lstStyle/>
        <a:p>
          <a:pPr marL="0" lvl="0" indent="0" algn="l" defTabSz="844550">
            <a:lnSpc>
              <a:spcPct val="90000"/>
            </a:lnSpc>
            <a:spcBef>
              <a:spcPct val="0"/>
            </a:spcBef>
            <a:spcAft>
              <a:spcPct val="35000"/>
            </a:spcAft>
            <a:buNone/>
          </a:pPr>
          <a:r>
            <a:rPr lang="en-US" sz="1900" b="1" i="0" kern="1200"/>
            <a:t>29 (71%) met a target of 1 day to notify (0 days ) </a:t>
          </a:r>
          <a:endParaRPr lang="en-US" sz="1900" b="1" kern="1200"/>
        </a:p>
      </dsp:txBody>
      <dsp:txXfrm>
        <a:off x="922178" y="1999804"/>
        <a:ext cx="9767225" cy="798422"/>
      </dsp:txXfrm>
    </dsp:sp>
    <dsp:sp modelId="{AA4C153B-AFC9-4166-B33A-51CECF850F4B}">
      <dsp:nvSpPr>
        <dsp:cNvPr id="0" name=""/>
        <dsp:cNvSpPr/>
      </dsp:nvSpPr>
      <dsp:spPr>
        <a:xfrm>
          <a:off x="0" y="2997832"/>
          <a:ext cx="10689404" cy="798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4F2D5-C14E-4B67-86BB-4DE68B10D564}">
      <dsp:nvSpPr>
        <dsp:cNvPr id="0" name=""/>
        <dsp:cNvSpPr/>
      </dsp:nvSpPr>
      <dsp:spPr>
        <a:xfrm>
          <a:off x="241522" y="3177477"/>
          <a:ext cx="439132" cy="43913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1AB61-EAE0-4E1A-963A-29C931CC5746}">
      <dsp:nvSpPr>
        <dsp:cNvPr id="0" name=""/>
        <dsp:cNvSpPr/>
      </dsp:nvSpPr>
      <dsp:spPr>
        <a:xfrm>
          <a:off x="922178" y="2997832"/>
          <a:ext cx="9767225" cy="7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0" tIns="84500" rIns="84500" bIns="84500" numCol="1" spcCol="1270" anchor="ctr" anchorCtr="0">
          <a:noAutofit/>
        </a:bodyPr>
        <a:lstStyle/>
        <a:p>
          <a:pPr marL="0" lvl="0" indent="0" algn="l" defTabSz="844550">
            <a:lnSpc>
              <a:spcPct val="90000"/>
            </a:lnSpc>
            <a:spcBef>
              <a:spcPct val="0"/>
            </a:spcBef>
            <a:spcAft>
              <a:spcPct val="35000"/>
            </a:spcAft>
            <a:buNone/>
          </a:pPr>
          <a:r>
            <a:rPr lang="en-US" sz="1900" b="1" i="0" kern="1200"/>
            <a:t>20 (49%) met a target of 7 days to complete all early response actions (8 days )</a:t>
          </a:r>
          <a:endParaRPr lang="en-US" sz="1900" b="1" kern="1200"/>
        </a:p>
      </dsp:txBody>
      <dsp:txXfrm>
        <a:off x="922178" y="2997832"/>
        <a:ext cx="9767225" cy="798422"/>
      </dsp:txXfrm>
    </dsp:sp>
    <dsp:sp modelId="{94776B62-A388-45B3-BB80-1F7A9C640FE7}">
      <dsp:nvSpPr>
        <dsp:cNvPr id="0" name=""/>
        <dsp:cNvSpPr/>
      </dsp:nvSpPr>
      <dsp:spPr>
        <a:xfrm>
          <a:off x="0" y="3995861"/>
          <a:ext cx="10689404" cy="798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7343B-4BF1-41D8-879A-DA38D99247D6}">
      <dsp:nvSpPr>
        <dsp:cNvPr id="0" name=""/>
        <dsp:cNvSpPr/>
      </dsp:nvSpPr>
      <dsp:spPr>
        <a:xfrm>
          <a:off x="241522" y="4175506"/>
          <a:ext cx="439132" cy="43913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992009-9BF6-48B6-A4D7-CF4738F5172D}">
      <dsp:nvSpPr>
        <dsp:cNvPr id="0" name=""/>
        <dsp:cNvSpPr/>
      </dsp:nvSpPr>
      <dsp:spPr>
        <a:xfrm>
          <a:off x="922178" y="3995861"/>
          <a:ext cx="9767225" cy="7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0" tIns="84500" rIns="84500" bIns="84500" numCol="1" spcCol="1270" anchor="ctr" anchorCtr="0">
          <a:noAutofit/>
        </a:bodyPr>
        <a:lstStyle/>
        <a:p>
          <a:pPr marL="0" lvl="0" indent="0" algn="l" defTabSz="844550">
            <a:lnSpc>
              <a:spcPct val="90000"/>
            </a:lnSpc>
            <a:spcBef>
              <a:spcPct val="0"/>
            </a:spcBef>
            <a:spcAft>
              <a:spcPct val="35000"/>
            </a:spcAft>
            <a:buNone/>
          </a:pPr>
          <a:r>
            <a:rPr lang="en-US" sz="1900" b="1" i="0" kern="1200"/>
            <a:t>11 (27%) events met the complete 7-1-7 target</a:t>
          </a:r>
          <a:endParaRPr lang="en-US" sz="1900" b="1" kern="1200"/>
        </a:p>
      </dsp:txBody>
      <dsp:txXfrm>
        <a:off x="922178" y="3995861"/>
        <a:ext cx="9767225" cy="7984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0D1D1B35-6FA9-8845-A3E6-B5BF73ACF6AB}" type="datetimeFigureOut">
              <a:rPr lang="en-US" smtClean="0"/>
              <a:t>7/18/2023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A9DEDDDD-250C-482E-9DE6-C403974E4336}" type="datetimeFigureOut">
              <a:rPr lang="en-US" smtClean="0"/>
              <a:t>7/18/2023</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700" b="0" dirty="0">
              <a:solidFill>
                <a:schemeClr val="accent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700" b="0" dirty="0">
              <a:solidFill>
                <a:schemeClr val="accent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44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700" b="0" dirty="0">
              <a:solidFill>
                <a:schemeClr val="accent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6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5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696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513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82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791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668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simple set of timeliness metrics, with corresponding targets, can help jurisdictions to identify bottlenecks and propose actions to address those bottlenecks, improving pandemic preparedness</a:t>
            </a:r>
          </a:p>
          <a:p>
            <a:pPr algn="l"/>
            <a:endParaRPr lang="en-US" sz="1200" b="0" i="0" u="none" strike="noStrike" baseline="0">
              <a:solidFill>
                <a:srgbClr val="F4775C"/>
              </a:solidFill>
              <a:latin typeface="HKGrotesk-Bold"/>
            </a:endParaRPr>
          </a:p>
          <a:p>
            <a:pPr algn="l"/>
            <a:r>
              <a:rPr lang="en-US" sz="1200" b="0" i="0" u="none" strike="noStrike" baseline="0">
                <a:solidFill>
                  <a:srgbClr val="F4775C"/>
                </a:solidFill>
                <a:latin typeface="HKGrotesk-Bold"/>
              </a:rPr>
              <a:t>The 7-1-7 approach includes three timeliness metrics and targets:  </a:t>
            </a:r>
          </a:p>
          <a:p>
            <a:pPr algn="l"/>
            <a:r>
              <a:rPr lang="en-US" sz="1200" b="0" i="0" u="none" strike="noStrike" kern="1200" baseline="0">
                <a:solidFill>
                  <a:srgbClr val="F4775C"/>
                </a:solidFill>
                <a:latin typeface="HKGrotesk-Bold"/>
                <a:ea typeface="+mn-ea"/>
                <a:cs typeface="+mn-cs"/>
              </a:rPr>
              <a:t>1.   </a:t>
            </a:r>
            <a:r>
              <a:rPr lang="en-US" sz="1000" b="1" i="0" kern="1200">
                <a:solidFill>
                  <a:schemeClr val="tx1"/>
                </a:solidFill>
                <a:latin typeface="Arial" panose="020B0604020202020204" pitchFamily="34" charset="0"/>
                <a:ea typeface="+mn-ea"/>
                <a:cs typeface="+mn-cs"/>
              </a:rPr>
              <a:t>Time to Detect</a:t>
            </a:r>
            <a:r>
              <a:rPr lang="en-US" sz="1000" b="0" i="0" kern="1200">
                <a:solidFill>
                  <a:schemeClr val="tx1"/>
                </a:solidFill>
                <a:latin typeface="Arial" panose="020B0604020202020204" pitchFamily="34" charset="0"/>
                <a:ea typeface="+mn-ea"/>
                <a:cs typeface="+mn-cs"/>
              </a:rPr>
              <a:t>: 7 days to identify a suspected public health threat (time between emergence of a public health threat and detection)</a:t>
            </a:r>
          </a:p>
          <a:p>
            <a:pPr marL="0" indent="0" algn="l" defTabSz="914400" rtl="0" eaLnBrk="1" latinLnBrk="0" hangingPunct="1">
              <a:buFont typeface="+mj-lt"/>
              <a:buNone/>
            </a:pPr>
            <a:r>
              <a:rPr lang="en-US" sz="1000" b="0" i="0" kern="1200">
                <a:solidFill>
                  <a:schemeClr val="tx1"/>
                </a:solidFill>
                <a:latin typeface="Arial" panose="020B0604020202020204" pitchFamily="34" charset="0"/>
                <a:ea typeface="+mn-ea"/>
                <a:cs typeface="+mn-cs"/>
              </a:rPr>
              <a:t>2.   </a:t>
            </a:r>
            <a:r>
              <a:rPr lang="en-US" sz="1000" b="1" i="0" kern="1200">
                <a:solidFill>
                  <a:schemeClr val="tx1"/>
                </a:solidFill>
                <a:latin typeface="Arial" panose="020B0604020202020204" pitchFamily="34" charset="0"/>
                <a:ea typeface="+mn-ea"/>
                <a:cs typeface="+mn-cs"/>
              </a:rPr>
              <a:t>Time to Notify</a:t>
            </a:r>
            <a:r>
              <a:rPr lang="en-US" sz="1000" b="0" i="0" kern="1200">
                <a:solidFill>
                  <a:schemeClr val="tx1"/>
                </a:solidFill>
                <a:latin typeface="Arial" panose="020B0604020202020204" pitchFamily="34" charset="0"/>
                <a:ea typeface="+mn-ea"/>
                <a:cs typeface="+mn-cs"/>
              </a:rPr>
              <a:t>: 1 day to inform the appropriate public health authorities (time between detection and notification)</a:t>
            </a:r>
          </a:p>
          <a:p>
            <a:pPr marL="0" indent="0" algn="l" defTabSz="914400" rtl="0" eaLnBrk="1" latinLnBrk="0" hangingPunct="1">
              <a:buFont typeface="+mj-lt"/>
              <a:buNone/>
            </a:pPr>
            <a:r>
              <a:rPr lang="en-US" sz="1000" b="0" i="0" kern="1200">
                <a:solidFill>
                  <a:schemeClr val="tx1"/>
                </a:solidFill>
                <a:latin typeface="Arial" panose="020B0604020202020204" pitchFamily="34" charset="0"/>
                <a:ea typeface="+mn-ea"/>
                <a:cs typeface="+mn-cs"/>
              </a:rPr>
              <a:t>3.   </a:t>
            </a:r>
            <a:r>
              <a:rPr lang="en-US" sz="1000" b="1" i="0" kern="1200">
                <a:solidFill>
                  <a:schemeClr val="tx1"/>
                </a:solidFill>
                <a:latin typeface="Arial" panose="020B0604020202020204" pitchFamily="34" charset="0"/>
                <a:ea typeface="+mn-ea"/>
                <a:cs typeface="+mn-cs"/>
              </a:rPr>
              <a:t>Time to Complete Early Response</a:t>
            </a:r>
            <a:r>
              <a:rPr lang="en-US" sz="1000" b="0" i="0" kern="1200">
                <a:solidFill>
                  <a:schemeClr val="tx1"/>
                </a:solidFill>
                <a:latin typeface="Arial" panose="020B0604020202020204" pitchFamily="34" charset="0"/>
                <a:ea typeface="+mn-ea"/>
                <a:cs typeface="+mn-cs"/>
              </a:rPr>
              <a:t>: 7 days to initiate an effective response (time between notification and early response completion)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44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98192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7-1-7 approach was developed based on the idea that every public health event is an opportunity to review performance, learn and improve.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8633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effectLst/>
              <a:latin typeface="Public Sans"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Public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Public Sans" pitchFamily="2" charset="77"/>
              <a:ea typeface="+mn-ea"/>
              <a:cs typeface="+mn-cs"/>
            </a:endParaRPr>
          </a:p>
        </p:txBody>
      </p:sp>
    </p:spTree>
    <p:extLst>
      <p:ext uri="{BB962C8B-B14F-4D97-AF65-F5344CB8AC3E}">
        <p14:creationId xmlns:p14="http://schemas.microsoft.com/office/powerpoint/2010/main" val="1248791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None/>
            </a:pPr>
            <a:endParaRPr lang="en" sz="1200" b="0" i="0" kern="1200" noProof="0">
              <a:solidFill>
                <a:schemeClr val="tx1"/>
              </a:solidFill>
              <a:latin typeface="Arial" panose="020B0604020202020204" pitchFamily="34" charset="0"/>
              <a:ea typeface="+mn-ea"/>
              <a:cs typeface="+mn-cs"/>
              <a:sym typeface="Source Sans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8A503-4A27-4C8D-B552-B774F7E31C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55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919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300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WHO AFRO adopted the 7-1-7 target in their Regional Strategy for Health Security and Emergencies 2022–2030.</a:t>
            </a:r>
          </a:p>
          <a:p>
            <a:pPr marL="0" lvl="0" indent="0" algn="l" rtl="0">
              <a:spcBef>
                <a:spcPts val="0"/>
              </a:spcBef>
              <a:spcAft>
                <a:spcPts val="0"/>
              </a:spcAft>
              <a:buNone/>
            </a:pPr>
            <a:r>
              <a:rPr lang="en-US"/>
              <a:t>It includes using 7-1-7 as an indicator with the objective to have all 47 Member states meeting the 7-1-7 target by 2024.</a:t>
            </a:r>
          </a:p>
          <a:p>
            <a:pPr marL="0" lvl="0" indent="0" algn="l" rtl="0">
              <a:spcBef>
                <a:spcPts val="0"/>
              </a:spcBef>
              <a:spcAft>
                <a:spcPts val="0"/>
              </a:spcAft>
              <a:buNone/>
            </a:pPr>
            <a:r>
              <a:rPr lang="en-US"/>
              <a:t>Available at: https://www.afro.who.int/sites/default/files/2022-07/AFR-RC72-8%20Regional%20strategy%20for%20health%20security%20and%20emergencies%202022-2030%20.pdf</a:t>
            </a:r>
            <a:endParaRPr/>
          </a:p>
        </p:txBody>
      </p:sp>
      <p:sp>
        <p:nvSpPr>
          <p:cNvPr id="616" name="Google Shape;616;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Calibri"/>
              <a:buNone/>
              <a:tabLst/>
              <a:defRPr/>
            </a:pPr>
            <a:fld id="{00000000-1234-1234-1234-123412341234}" type="slidenum">
              <a:rPr kumimoji="0" lang="en-US" sz="11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100"/>
                <a:buFont typeface="Calibri"/>
                <a:buNone/>
                <a:tabLst/>
                <a:defRPr/>
              </a:pPr>
              <a:t>32</a:t>
            </a:fld>
            <a:endParaRPr kumimoji="0" sz="11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035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applying 7-1-7 to a real-world event in Uganda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5042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8319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11715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215733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159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38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49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450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1C9B8-63CF-4FB8-972F-C27EEC76AE2D}"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4221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700" b="0" dirty="0">
              <a:solidFill>
                <a:schemeClr val="accent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D7AD6-60FD-4595-B608-525BDEA6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669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Master" Target="../slideMasters/slideMaster2.xml"/><Relationship Id="rId5" Type="http://schemas.openxmlformats.org/officeDocument/2006/relationships/image" Target="../media/image14.jpe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07800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0" name="Picture 9" descr="Logos of the U.S. Department of Health and Human Services and Centers for Disease Control and Prevention" title="LOGOS">
            <a:extLst>
              <a:ext uri="{FF2B5EF4-FFF2-40B4-BE49-F238E27FC236}">
                <a16:creationId xmlns:a16="http://schemas.microsoft.com/office/drawing/2014/main" id="{D78E6F11-4F6C-433F-AB6D-BE5FFA1D3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10" y="5740917"/>
            <a:ext cx="1561260" cy="895068"/>
          </a:xfrm>
          <a:prstGeom prst="rect">
            <a:avLst/>
          </a:prstGeom>
        </p:spPr>
      </p:pic>
    </p:spTree>
    <p:extLst>
      <p:ext uri="{BB962C8B-B14F-4D97-AF65-F5344CB8AC3E}">
        <p14:creationId xmlns:p14="http://schemas.microsoft.com/office/powerpoint/2010/main" val="19926384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162768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4" name="Picture 13" descr="Logos of the U.S. Department of Health and Human Services and Centers for Disease Control and Prevention" title="LOGOS">
            <a:extLst>
              <a:ext uri="{FF2B5EF4-FFF2-40B4-BE49-F238E27FC236}">
                <a16:creationId xmlns:a16="http://schemas.microsoft.com/office/drawing/2014/main" id="{A20C8A97-BA3D-4259-9219-72F03F272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09" y="5939319"/>
            <a:ext cx="1158819" cy="664349"/>
          </a:xfrm>
          <a:prstGeom prst="rect">
            <a:avLst/>
          </a:prstGeom>
        </p:spPr>
      </p:pic>
    </p:spTree>
    <p:extLst>
      <p:ext uri="{BB962C8B-B14F-4D97-AF65-F5344CB8AC3E}">
        <p14:creationId xmlns:p14="http://schemas.microsoft.com/office/powerpoint/2010/main" val="28611807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8376263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22" name="Picture 21" descr="Logos of the U.S. Department of Health and Human Services and Centers for Disease Control and Prevention" title="LOGOS">
            <a:extLst>
              <a:ext uri="{FF2B5EF4-FFF2-40B4-BE49-F238E27FC236}">
                <a16:creationId xmlns:a16="http://schemas.microsoft.com/office/drawing/2014/main" id="{CCD9B5AD-61DF-45B1-BCD3-91B0BC9A0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61360"/>
            <a:ext cx="1577631" cy="904453"/>
          </a:xfrm>
          <a:prstGeom prst="rect">
            <a:avLst/>
          </a:prstGeom>
        </p:spPr>
      </p:pic>
    </p:spTree>
    <p:extLst>
      <p:ext uri="{BB962C8B-B14F-4D97-AF65-F5344CB8AC3E}">
        <p14:creationId xmlns:p14="http://schemas.microsoft.com/office/powerpoint/2010/main" val="15956211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descr="Logos of the U.S. Department of Health and Human Services and Centers for Disease Control and Prevention" title="LOGOS">
            <a:extLst>
              <a:ext uri="{FF2B5EF4-FFF2-40B4-BE49-F238E27FC236}">
                <a16:creationId xmlns:a16="http://schemas.microsoft.com/office/drawing/2014/main" id="{D6605476-4711-4F2E-AF25-E1B57C88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225731409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7" name="Picture 6" descr="Logos of the U.S. Department of Health and Human Services and Centers for Disease Control and Prevention" title="LOGOS">
            <a:extLst>
              <a:ext uri="{FF2B5EF4-FFF2-40B4-BE49-F238E27FC236}">
                <a16:creationId xmlns:a16="http://schemas.microsoft.com/office/drawing/2014/main" id="{33FCCE1E-325B-4451-BEFB-16F813A4F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8222375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22740711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41809650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CA8F4A-3A76-FA84-66B9-93F69A0D0C91}"/>
              </a:ext>
            </a:extLst>
          </p:cNvPr>
          <p:cNvSpPr/>
          <p:nvPr userDrawn="1"/>
        </p:nvSpPr>
        <p:spPr>
          <a:xfrm>
            <a:off x="0" y="0"/>
            <a:ext cx="12192000" cy="6858000"/>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F13A5-6240-37A5-4E8B-5EF5A680F594}"/>
              </a:ext>
            </a:extLst>
          </p:cNvPr>
          <p:cNvSpPr>
            <a:spLocks noGrp="1"/>
          </p:cNvSpPr>
          <p:nvPr>
            <p:ph type="ctrTitle"/>
          </p:nvPr>
        </p:nvSpPr>
        <p:spPr>
          <a:xfrm>
            <a:off x="1991809" y="1481844"/>
            <a:ext cx="8208381" cy="1980882"/>
          </a:xfrm>
        </p:spPr>
        <p:txBody>
          <a:bodyPr anchor="b"/>
          <a:lstStyle>
            <a:lvl1pPr algn="ctr">
              <a:defRPr sz="6000">
                <a:solidFill>
                  <a:srgbClr val="3D9D45"/>
                </a:solidFill>
              </a:defRPr>
            </a:lvl1pPr>
          </a:lstStyle>
          <a:p>
            <a:r>
              <a:rPr lang="en-US"/>
              <a:t>Click to edit Master title style</a:t>
            </a:r>
          </a:p>
        </p:txBody>
      </p:sp>
      <p:pic>
        <p:nvPicPr>
          <p:cNvPr id="4" name="Picture 3" descr="A picture containing text, person&#10;&#10;Description automatically generated">
            <a:extLst>
              <a:ext uri="{FF2B5EF4-FFF2-40B4-BE49-F238E27FC236}">
                <a16:creationId xmlns:a16="http://schemas.microsoft.com/office/drawing/2014/main" id="{9E3B93EF-71AF-A772-059A-5AB8EFDED908}"/>
              </a:ext>
            </a:extLst>
          </p:cNvPr>
          <p:cNvPicPr>
            <a:picLocks noChangeAspect="1"/>
          </p:cNvPicPr>
          <p:nvPr userDrawn="1"/>
        </p:nvPicPr>
        <p:blipFill>
          <a:blip r:embed="rId2"/>
          <a:stretch>
            <a:fillRect/>
          </a:stretch>
        </p:blipFill>
        <p:spPr>
          <a:xfrm>
            <a:off x="946484" y="4230964"/>
            <a:ext cx="10684041" cy="2627036"/>
          </a:xfrm>
          <a:prstGeom prst="rect">
            <a:avLst/>
          </a:prstGeom>
        </p:spPr>
      </p:pic>
      <p:sp>
        <p:nvSpPr>
          <p:cNvPr id="3" name="Subtitle 2">
            <a:extLst>
              <a:ext uri="{FF2B5EF4-FFF2-40B4-BE49-F238E27FC236}">
                <a16:creationId xmlns:a16="http://schemas.microsoft.com/office/drawing/2014/main" id="{8F3A819B-E98A-3E5E-5F2F-6B714664C7B0}"/>
              </a:ext>
            </a:extLst>
          </p:cNvPr>
          <p:cNvSpPr>
            <a:spLocks noGrp="1"/>
          </p:cNvSpPr>
          <p:nvPr>
            <p:ph type="subTitle" idx="1"/>
          </p:nvPr>
        </p:nvSpPr>
        <p:spPr>
          <a:xfrm>
            <a:off x="1991808" y="3681975"/>
            <a:ext cx="8208381" cy="756205"/>
          </a:xfrm>
        </p:spPr>
        <p:txBody>
          <a:bodyPr/>
          <a:lstStyle>
            <a:lvl1pPr marL="0" indent="0" algn="ctr">
              <a:buNone/>
              <a:defRPr sz="2400" b="0">
                <a:solidFill>
                  <a:srgbClr val="1F2A2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01D9C6F-3AA8-C8DB-E8B7-852B83A59DA6}"/>
              </a:ext>
            </a:extLst>
          </p:cNvPr>
          <p:cNvPicPr>
            <a:picLocks noChangeAspect="1"/>
          </p:cNvPicPr>
          <p:nvPr/>
        </p:nvPicPr>
        <p:blipFill>
          <a:blip r:embed="rId3"/>
          <a:stretch>
            <a:fillRect/>
          </a:stretch>
        </p:blipFill>
        <p:spPr>
          <a:xfrm>
            <a:off x="4079239" y="352378"/>
            <a:ext cx="4033520" cy="1100051"/>
          </a:xfrm>
          <a:prstGeom prst="rect">
            <a:avLst/>
          </a:prstGeom>
        </p:spPr>
      </p:pic>
    </p:spTree>
    <p:extLst>
      <p:ext uri="{BB962C8B-B14F-4D97-AF65-F5344CB8AC3E}">
        <p14:creationId xmlns:p14="http://schemas.microsoft.com/office/powerpoint/2010/main" val="245812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CA8F4A-3A76-FA84-66B9-93F69A0D0C91}"/>
              </a:ext>
            </a:extLst>
          </p:cNvPr>
          <p:cNvSpPr/>
          <p:nvPr userDrawn="1"/>
        </p:nvSpPr>
        <p:spPr>
          <a:xfrm>
            <a:off x="0" y="0"/>
            <a:ext cx="12192000" cy="6858000"/>
          </a:xfrm>
          <a:prstGeom prst="rect">
            <a:avLst/>
          </a:prstGeom>
          <a:gradFill>
            <a:gsLst>
              <a:gs pos="16000">
                <a:srgbClr val="86C28B">
                  <a:alpha val="67500"/>
                </a:srgbClr>
              </a:gs>
              <a:gs pos="9000">
                <a:srgbClr val="62B068">
                  <a:lumMod val="100000"/>
                  <a:alpha val="88486"/>
                </a:srgbClr>
              </a:gs>
              <a:gs pos="2000">
                <a:srgbClr val="3D9D45"/>
              </a:gs>
              <a:gs pos="23000">
                <a:srgbClr val="CFE7D1"/>
              </a:gs>
              <a:gs pos="53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F13A5-6240-37A5-4E8B-5EF5A680F594}"/>
              </a:ext>
            </a:extLst>
          </p:cNvPr>
          <p:cNvSpPr>
            <a:spLocks noGrp="1"/>
          </p:cNvSpPr>
          <p:nvPr>
            <p:ph type="ctrTitle"/>
          </p:nvPr>
        </p:nvSpPr>
        <p:spPr>
          <a:xfrm>
            <a:off x="1991809" y="2113393"/>
            <a:ext cx="8208381" cy="1980882"/>
          </a:xfrm>
        </p:spPr>
        <p:txBody>
          <a:bodyPr anchor="b"/>
          <a:lstStyle>
            <a:lvl1pPr algn="ctr">
              <a:defRPr sz="6000">
                <a:solidFill>
                  <a:srgbClr val="3D9D45"/>
                </a:solidFill>
              </a:defRPr>
            </a:lvl1pPr>
          </a:lstStyle>
          <a:p>
            <a:r>
              <a:rPr lang="en-US"/>
              <a:t>Click to edit Master title style</a:t>
            </a:r>
          </a:p>
        </p:txBody>
      </p:sp>
      <p:sp>
        <p:nvSpPr>
          <p:cNvPr id="3" name="Subtitle 2">
            <a:extLst>
              <a:ext uri="{FF2B5EF4-FFF2-40B4-BE49-F238E27FC236}">
                <a16:creationId xmlns:a16="http://schemas.microsoft.com/office/drawing/2014/main" id="{8F3A819B-E98A-3E5E-5F2F-6B714664C7B0}"/>
              </a:ext>
            </a:extLst>
          </p:cNvPr>
          <p:cNvSpPr>
            <a:spLocks noGrp="1"/>
          </p:cNvSpPr>
          <p:nvPr>
            <p:ph type="subTitle" idx="1"/>
          </p:nvPr>
        </p:nvSpPr>
        <p:spPr>
          <a:xfrm>
            <a:off x="2926465" y="4337454"/>
            <a:ext cx="6339068" cy="1419938"/>
          </a:xfrm>
        </p:spPr>
        <p:txBody>
          <a:bodyPr/>
          <a:lstStyle>
            <a:lvl1pPr marL="0" indent="0" algn="ctr">
              <a:buNone/>
              <a:defRPr sz="2400" b="0">
                <a:solidFill>
                  <a:srgbClr val="1F2A2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01D9C6F-3AA8-C8DB-E8B7-852B83A59DA6}"/>
              </a:ext>
            </a:extLst>
          </p:cNvPr>
          <p:cNvPicPr>
            <a:picLocks noChangeAspect="1"/>
          </p:cNvPicPr>
          <p:nvPr/>
        </p:nvPicPr>
        <p:blipFill>
          <a:blip r:embed="rId2"/>
          <a:stretch>
            <a:fillRect/>
          </a:stretch>
        </p:blipFill>
        <p:spPr>
          <a:xfrm>
            <a:off x="4079239" y="743421"/>
            <a:ext cx="4033520" cy="1100051"/>
          </a:xfrm>
          <a:prstGeom prst="rect">
            <a:avLst/>
          </a:prstGeom>
        </p:spPr>
      </p:pic>
    </p:spTree>
    <p:extLst>
      <p:ext uri="{BB962C8B-B14F-4D97-AF65-F5344CB8AC3E}">
        <p14:creationId xmlns:p14="http://schemas.microsoft.com/office/powerpoint/2010/main" val="3027902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3254-8F45-9B73-0E7E-818C0D51F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069F-8037-0B3D-3B6F-4E23927E130F}"/>
              </a:ext>
            </a:extLst>
          </p:cNvPr>
          <p:cNvSpPr>
            <a:spLocks noGrp="1"/>
          </p:cNvSpPr>
          <p:nvPr>
            <p:ph idx="1"/>
          </p:nvPr>
        </p:nvSpPr>
        <p:spPr/>
        <p:txBody>
          <a:bodyPr/>
          <a:lstStyle>
            <a:lvl1pPr>
              <a:spcBef>
                <a:spcPts val="600"/>
              </a:spcBef>
              <a:spcAft>
                <a:spcPts val="600"/>
              </a:spcAft>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3C8CE3-5218-B144-52F7-2E7F252A8DA6}"/>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2209001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85DF-82AF-1754-F0C8-214E8BBC17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7F5F8D-13AE-3A71-07C1-6B7C74097D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B8C235-9071-52BE-35D1-E1D9125AE8AE}"/>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2045758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3322-32E6-0744-7E4A-A50AFD4F3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C30097-D9A2-30EE-E407-1B24440BA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2B71AA-550C-F915-40AF-BF86500EA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673191-F910-2AF3-15E0-69481750F33A}"/>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4215147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B1E5-996F-61F1-42E4-0BF3BFAF9B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279EF1-A5D4-3397-CE14-C58748BF1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9AA9B-D7E5-E7F0-4E3C-91E278D82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71C6F-A86C-794A-0393-4492AEB74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7BA8F-D3D0-481A-3EF4-052973E576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19DC9C1-BA33-A56A-379E-4AE386F5B790}"/>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2935922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F592-AA97-DF67-4C9D-A7337D11D0D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241EFD3-F35D-E4CE-367B-E49AF8C360E9}"/>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4056751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DD52F-055E-8368-C260-8542AED5DF89}"/>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9285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589935-40E5-A093-8ED6-86BC11D453A2}"/>
              </a:ext>
            </a:extLst>
          </p:cNvPr>
          <p:cNvSpPr/>
          <p:nvPr/>
        </p:nvSpPr>
        <p:spPr>
          <a:xfrm>
            <a:off x="0" y="0"/>
            <a:ext cx="4190035" cy="6858000"/>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51455EC6-78AB-C8DA-250E-8A6611568879}"/>
              </a:ext>
            </a:extLst>
          </p:cNvPr>
          <p:cNvSpPr>
            <a:spLocks noGrp="1"/>
          </p:cNvSpPr>
          <p:nvPr>
            <p:ph type="title"/>
          </p:nvPr>
        </p:nvSpPr>
        <p:spPr>
          <a:xfrm>
            <a:off x="399950" y="457200"/>
            <a:ext cx="3338673"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067F1-7748-3EC5-D847-478B213BE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6A8C9-0AF3-7CA9-F91A-6182B3711FF8}"/>
              </a:ext>
            </a:extLst>
          </p:cNvPr>
          <p:cNvSpPr>
            <a:spLocks noGrp="1"/>
          </p:cNvSpPr>
          <p:nvPr>
            <p:ph type="body" sz="half" idx="2"/>
          </p:nvPr>
        </p:nvSpPr>
        <p:spPr>
          <a:xfrm>
            <a:off x="399950" y="2057400"/>
            <a:ext cx="3338673" cy="3811588"/>
          </a:xfrm>
        </p:spPr>
        <p:txBody>
          <a:bodyPr/>
          <a:lstStyle>
            <a:lvl1pPr marL="0" indent="0">
              <a:buNone/>
              <a:defRPr sz="1600">
                <a:solidFill>
                  <a:schemeClr val="accent6">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7D9AB9-0288-C4C9-3A00-7F3820F69E31}"/>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822203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F972-4843-7D1C-A4DA-892AA31C0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6945E3-E2A4-47B2-194F-80922FA61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6835203-03A1-7AD3-0920-7392A666A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E99E38B-78E4-C548-1B70-D3D97A541500}"/>
              </a:ext>
            </a:extLst>
          </p:cNvPr>
          <p:cNvSpPr>
            <a:spLocks noGrp="1"/>
          </p:cNvSpPr>
          <p:nvPr>
            <p:ph type="sldNum" sz="quarter" idx="12"/>
          </p:nvPr>
        </p:nvSpPr>
        <p:spPr/>
        <p:txBody>
          <a:bodyPr/>
          <a:lstStyle/>
          <a:p>
            <a:fld id="{D6632B84-2BCD-574C-A789-8EF95483F1D9}" type="slidenum">
              <a:rPr lang="en-US" smtClean="0"/>
              <a:t>‹#›</a:t>
            </a:fld>
            <a:endParaRPr lang="en-US"/>
          </a:p>
        </p:txBody>
      </p:sp>
    </p:spTree>
    <p:extLst>
      <p:ext uri="{BB962C8B-B14F-4D97-AF65-F5344CB8AC3E}">
        <p14:creationId xmlns:p14="http://schemas.microsoft.com/office/powerpoint/2010/main" val="3526339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341529"/>
            <a:ext cx="3969834" cy="461665"/>
          </a:xfrm>
          <a:prstGeom prst="rect">
            <a:avLst/>
          </a:prstGeom>
          <a:noFill/>
        </p:spPr>
        <p:txBody>
          <a:bodyPr wrap="square" rtlCol="0">
            <a:spAutoFit/>
          </a:bodyPr>
          <a:lstStyle/>
          <a:p>
            <a:pPr algn="ctr"/>
            <a:r>
              <a:rPr lang="en-US" sz="2400" b="0" i="0" cap="none" spc="10" baseline="0">
                <a:solidFill>
                  <a:schemeClr val="tx1"/>
                </a:solidFill>
                <a:latin typeface="Arial" panose="020B0604020202020204" pitchFamily="34" charset="0"/>
              </a:rPr>
              <a:t>717alliance.org</a:t>
            </a:r>
          </a:p>
        </p:txBody>
      </p:sp>
    </p:spTree>
    <p:extLst>
      <p:ext uri="{BB962C8B-B14F-4D97-AF65-F5344CB8AC3E}">
        <p14:creationId xmlns:p14="http://schemas.microsoft.com/office/powerpoint/2010/main" val="2112448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8EA61D6-F90C-437F-BD42-8FF6C0C2D0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p:nvPr>
        </p:nvSpPr>
        <p:spPr>
          <a:xfrm>
            <a:off x="7687765" y="1367530"/>
            <a:ext cx="3989376" cy="4582601"/>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6" y="453808"/>
            <a:ext cx="4011085"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3EBAECE7-AD50-454B-8B54-514865839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3796853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Picture with Caption" type="tx">
  <p:cSld name="1_Picture with Caption">
    <p:spTree>
      <p:nvGrpSpPr>
        <p:cNvPr id="1" name="Shape 73"/>
        <p:cNvGrpSpPr/>
        <p:nvPr/>
      </p:nvGrpSpPr>
      <p:grpSpPr>
        <a:xfrm>
          <a:off x="0" y="0"/>
          <a:ext cx="0" cy="0"/>
          <a:chOff x="0" y="0"/>
          <a:chExt cx="0" cy="0"/>
        </a:xfrm>
      </p:grpSpPr>
      <p:sp>
        <p:nvSpPr>
          <p:cNvPr id="74" name="Google Shape;74;p34"/>
          <p:cNvSpPr txBox="1">
            <a:spLocks noGrp="1"/>
          </p:cNvSpPr>
          <p:nvPr>
            <p:ph type="title"/>
          </p:nvPr>
        </p:nvSpPr>
        <p:spPr>
          <a:xfrm>
            <a:off x="839787" y="457200"/>
            <a:ext cx="3932240"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a:spLocks noGrp="1"/>
          </p:cNvSpPr>
          <p:nvPr>
            <p:ph type="pic" idx="2"/>
          </p:nvPr>
        </p:nvSpPr>
        <p:spPr>
          <a:xfrm>
            <a:off x="5183187" y="987425"/>
            <a:ext cx="6172202" cy="4873625"/>
          </a:xfrm>
          <a:prstGeom prst="rect">
            <a:avLst/>
          </a:prstGeom>
          <a:noFill/>
          <a:ln>
            <a:noFill/>
          </a:ln>
        </p:spPr>
      </p:sp>
      <p:sp>
        <p:nvSpPr>
          <p:cNvPr id="76" name="Google Shape;76;p34"/>
          <p:cNvSpPr txBox="1">
            <a:spLocks noGrp="1"/>
          </p:cNvSpPr>
          <p:nvPr>
            <p:ph type="body" idx="1"/>
          </p:nvPr>
        </p:nvSpPr>
        <p:spPr>
          <a:xfrm>
            <a:off x="839787" y="2057400"/>
            <a:ext cx="3932240" cy="3811588"/>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rgbClr val="7F7F7F"/>
              </a:buClr>
              <a:buSzPts val="1600"/>
              <a:buFont typeface="Quattrocento Sans"/>
              <a:buNone/>
              <a:defRPr sz="1600"/>
            </a:lvl1pPr>
            <a:lvl2pPr marL="914400" lvl="1" indent="-228600" algn="l">
              <a:spcBef>
                <a:spcPts val="320"/>
              </a:spcBef>
              <a:spcAft>
                <a:spcPts val="0"/>
              </a:spcAft>
              <a:buClr>
                <a:srgbClr val="7F7F7F"/>
              </a:buClr>
              <a:buSzPts val="1600"/>
              <a:buFont typeface="Quattrocento Sans"/>
              <a:buNone/>
              <a:defRPr sz="1600"/>
            </a:lvl2pPr>
            <a:lvl3pPr marL="1371600" lvl="2" indent="-228600" algn="l">
              <a:spcBef>
                <a:spcPts val="320"/>
              </a:spcBef>
              <a:spcAft>
                <a:spcPts val="0"/>
              </a:spcAft>
              <a:buClr>
                <a:srgbClr val="7F7F7F"/>
              </a:buClr>
              <a:buSzPts val="1600"/>
              <a:buFont typeface="Quattrocento Sans"/>
              <a:buNone/>
              <a:defRPr sz="1600"/>
            </a:lvl3pPr>
            <a:lvl4pPr marL="1828800" lvl="3" indent="-228600" algn="l">
              <a:spcBef>
                <a:spcPts val="320"/>
              </a:spcBef>
              <a:spcAft>
                <a:spcPts val="0"/>
              </a:spcAft>
              <a:buClr>
                <a:srgbClr val="7F7F7F"/>
              </a:buClr>
              <a:buSzPts val="1600"/>
              <a:buFont typeface="Quattrocento Sans"/>
              <a:buNone/>
              <a:defRPr sz="1600"/>
            </a:lvl4pPr>
            <a:lvl5pPr marL="2286000" lvl="4" indent="-228600" algn="l">
              <a:spcBef>
                <a:spcPts val="320"/>
              </a:spcBef>
              <a:spcAft>
                <a:spcPts val="0"/>
              </a:spcAft>
              <a:buClr>
                <a:srgbClr val="7F7F7F"/>
              </a:buClr>
              <a:buSzPts val="1600"/>
              <a:buFont typeface="Quattrocento Sans"/>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4"/>
          <p:cNvSpPr txBox="1">
            <a:spLocks noGrp="1"/>
          </p:cNvSpPr>
          <p:nvPr>
            <p:ph type="sldNum" idx="12"/>
          </p:nvPr>
        </p:nvSpPr>
        <p:spPr>
          <a:xfrm>
            <a:off x="8819819" y="602128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0496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Title Slide (Brigh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96B0C2B-1108-6743-AA05-0852199B7984}"/>
              </a:ext>
            </a:extLst>
          </p:cNvPr>
          <p:cNvSpPr/>
          <p:nvPr userDrawn="1"/>
        </p:nvSpPr>
        <p:spPr>
          <a:xfrm>
            <a:off x="0" y="1"/>
            <a:ext cx="12192000" cy="5589916"/>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algn="ctr"/>
            <a:endParaRPr dirty="0"/>
          </a:p>
        </p:txBody>
      </p:sp>
      <p:pic>
        <p:nvPicPr>
          <p:cNvPr id="10" name="Picture 9">
            <a:extLst>
              <a:ext uri="{FF2B5EF4-FFF2-40B4-BE49-F238E27FC236}">
                <a16:creationId xmlns:a16="http://schemas.microsoft.com/office/drawing/2014/main" id="{BF6B60E7-14A6-E247-8DC8-1423F0F7F159}"/>
              </a:ext>
            </a:extLst>
          </p:cNvPr>
          <p:cNvPicPr>
            <a:picLocks noChangeAspect="1"/>
          </p:cNvPicPr>
          <p:nvPr userDrawn="1"/>
        </p:nvPicPr>
        <p:blipFill>
          <a:blip r:embed="rId2">
            <a:alphaModFix amt="10000"/>
          </a:blip>
          <a:stretch>
            <a:fillRect/>
          </a:stretch>
        </p:blipFill>
        <p:spPr>
          <a:xfrm>
            <a:off x="6866695" y="327803"/>
            <a:ext cx="5003674" cy="5003322"/>
          </a:xfrm>
          <a:prstGeom prst="rect">
            <a:avLst/>
          </a:prstGeom>
        </p:spPr>
      </p:pic>
      <p:sp>
        <p:nvSpPr>
          <p:cNvPr id="2" name="Title 1">
            <a:extLst>
              <a:ext uri="{FF2B5EF4-FFF2-40B4-BE49-F238E27FC236}">
                <a16:creationId xmlns:a16="http://schemas.microsoft.com/office/drawing/2014/main" id="{B8D14BDB-5E37-D349-AB74-D170B9E7A66E}"/>
              </a:ext>
            </a:extLst>
          </p:cNvPr>
          <p:cNvSpPr>
            <a:spLocks noGrp="1"/>
          </p:cNvSpPr>
          <p:nvPr>
            <p:ph type="ctrTitle"/>
          </p:nvPr>
        </p:nvSpPr>
        <p:spPr>
          <a:xfrm>
            <a:off x="667520" y="890677"/>
            <a:ext cx="7560000" cy="2336800"/>
          </a:xfrm>
        </p:spPr>
        <p:txBody>
          <a:bodyPr lIns="0" rIns="0" anchor="b">
            <a:normAutofit/>
          </a:bodyPr>
          <a:lstStyle>
            <a:lvl1pPr algn="l">
              <a:defRPr sz="5000" b="1" i="0" cap="all" spc="-80" baseline="0">
                <a:solidFill>
                  <a:schemeClr val="bg1"/>
                </a:solidFill>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5AA3D86-63D8-8243-A651-9B2EF8EF1E0F}"/>
              </a:ext>
            </a:extLst>
          </p:cNvPr>
          <p:cNvSpPr>
            <a:spLocks noGrp="1"/>
          </p:cNvSpPr>
          <p:nvPr>
            <p:ph type="subTitle" idx="1"/>
          </p:nvPr>
        </p:nvSpPr>
        <p:spPr>
          <a:xfrm>
            <a:off x="667519" y="3360707"/>
            <a:ext cx="7560000" cy="1464128"/>
          </a:xfrm>
        </p:spPr>
        <p:txBody>
          <a:bodyPr lIns="0" rIns="0"/>
          <a:lstStyle>
            <a:lvl1pPr marL="0" indent="0" algn="l">
              <a:buNone/>
              <a:defRPr sz="3000" b="1" i="0" spc="-10" baseline="0">
                <a:solidFill>
                  <a:schemeClr val="accent6"/>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3">
            <a:extLst>
              <a:ext uri="{FF2B5EF4-FFF2-40B4-BE49-F238E27FC236}">
                <a16:creationId xmlns:a16="http://schemas.microsoft.com/office/drawing/2014/main" id="{D3B12DAB-C068-2C41-A9E1-99A76C77EC4A}"/>
              </a:ext>
            </a:extLst>
          </p:cNvPr>
          <p:cNvSpPr>
            <a:spLocks noGrp="1"/>
          </p:cNvSpPr>
          <p:nvPr>
            <p:ph type="body" sz="half" idx="2"/>
          </p:nvPr>
        </p:nvSpPr>
        <p:spPr>
          <a:xfrm>
            <a:off x="8471140" y="6011994"/>
            <a:ext cx="3086405" cy="609113"/>
          </a:xfrm>
        </p:spPr>
        <p:txBody>
          <a:bodyPr lIns="0" tIns="0" rIns="0" bIns="0" anchor="t"/>
          <a:lstStyle>
            <a:lvl1pPr marL="0" indent="0">
              <a:buNone/>
              <a:defRPr sz="1600" b="0" i="0" baseline="0">
                <a:solidFill>
                  <a:schemeClr val="accent2"/>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FC72F3C0-FB43-6F49-92DA-F0FAAB5346F9}"/>
              </a:ext>
            </a:extLst>
          </p:cNvPr>
          <p:cNvPicPr>
            <a:picLocks noChangeAspect="1"/>
          </p:cNvPicPr>
          <p:nvPr userDrawn="1"/>
        </p:nvPicPr>
        <p:blipFill>
          <a:blip r:embed="rId3"/>
          <a:stretch>
            <a:fillRect/>
          </a:stretch>
        </p:blipFill>
        <p:spPr>
          <a:xfrm>
            <a:off x="381957" y="5627756"/>
            <a:ext cx="2737828" cy="1195738"/>
          </a:xfrm>
          <a:prstGeom prst="rect">
            <a:avLst/>
          </a:prstGeom>
        </p:spPr>
      </p:pic>
    </p:spTree>
    <p:extLst>
      <p:ext uri="{BB962C8B-B14F-4D97-AF65-F5344CB8AC3E}">
        <p14:creationId xmlns:p14="http://schemas.microsoft.com/office/powerpoint/2010/main" val="900585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AFEB3F8-5A9E-9B40-B7CC-23679AF3CC01}"/>
              </a:ext>
            </a:extLst>
          </p:cNvPr>
          <p:cNvSpPr/>
          <p:nvPr userDrawn="1"/>
        </p:nvSpPr>
        <p:spPr>
          <a:xfrm>
            <a:off x="0" y="638355"/>
            <a:ext cx="12192000" cy="621964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algn="ctr"/>
            <a:endParaRPr dirty="0"/>
          </a:p>
        </p:txBody>
      </p:sp>
      <p:sp>
        <p:nvSpPr>
          <p:cNvPr id="2" name="Title 1">
            <a:extLst>
              <a:ext uri="{FF2B5EF4-FFF2-40B4-BE49-F238E27FC236}">
                <a16:creationId xmlns:a16="http://schemas.microsoft.com/office/drawing/2014/main" id="{3A993197-5567-6843-A276-9C9BF9E62FD7}"/>
              </a:ext>
            </a:extLst>
          </p:cNvPr>
          <p:cNvSpPr>
            <a:spLocks noGrp="1"/>
          </p:cNvSpPr>
          <p:nvPr>
            <p:ph type="title"/>
          </p:nvPr>
        </p:nvSpPr>
        <p:spPr>
          <a:xfrm>
            <a:off x="831850" y="848745"/>
            <a:ext cx="7777312" cy="2757759"/>
          </a:xfrm>
        </p:spPr>
        <p:txBody>
          <a:bodyPr lIns="0" rIns="90000" anchor="b">
            <a:normAutofit/>
          </a:bodyPr>
          <a:lstStyle>
            <a:lvl1pPr>
              <a:defRPr sz="5000" b="1" i="0" cap="all" spc="-80" baseline="0">
                <a:solidFill>
                  <a:schemeClr val="bg1"/>
                </a:solidFill>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BC03237-C55D-7C47-80FD-E1D1D5F524A7}"/>
              </a:ext>
            </a:extLst>
          </p:cNvPr>
          <p:cNvSpPr>
            <a:spLocks noGrp="1"/>
          </p:cNvSpPr>
          <p:nvPr>
            <p:ph type="body" idx="1"/>
          </p:nvPr>
        </p:nvSpPr>
        <p:spPr>
          <a:xfrm>
            <a:off x="831850" y="3732584"/>
            <a:ext cx="7777312" cy="1753211"/>
          </a:xfrm>
        </p:spPr>
        <p:txBody>
          <a:bodyPr lIns="0" rIns="90000"/>
          <a:lstStyle>
            <a:lvl1pPr marL="0" indent="0">
              <a:buNone/>
              <a:defRPr sz="3000" b="1" i="0" baseline="0">
                <a:solidFill>
                  <a:schemeClr val="accent3"/>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5152064-06ED-9C4F-B17D-6959D9252D5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grpSp>
        <p:nvGrpSpPr>
          <p:cNvPr id="9" name="Group 8">
            <a:extLst>
              <a:ext uri="{FF2B5EF4-FFF2-40B4-BE49-F238E27FC236}">
                <a16:creationId xmlns:a16="http://schemas.microsoft.com/office/drawing/2014/main" id="{FE817299-3215-6E47-B01E-3408D4C29835}"/>
              </a:ext>
            </a:extLst>
          </p:cNvPr>
          <p:cNvGrpSpPr/>
          <p:nvPr userDrawn="1"/>
        </p:nvGrpSpPr>
        <p:grpSpPr>
          <a:xfrm>
            <a:off x="6105351" y="822275"/>
            <a:ext cx="5850860" cy="5850426"/>
            <a:chOff x="640282" y="738004"/>
            <a:chExt cx="6415961" cy="6415935"/>
          </a:xfrm>
        </p:grpSpPr>
        <p:sp>
          <p:nvSpPr>
            <p:cNvPr id="10" name="object 3">
              <a:extLst>
                <a:ext uri="{FF2B5EF4-FFF2-40B4-BE49-F238E27FC236}">
                  <a16:creationId xmlns:a16="http://schemas.microsoft.com/office/drawing/2014/main" id="{D7314FD4-21D9-2E4E-B73F-301B350E7835}"/>
                </a:ext>
              </a:extLst>
            </p:cNvPr>
            <p:cNvSpPr/>
            <p:nvPr userDrawn="1"/>
          </p:nvSpPr>
          <p:spPr>
            <a:xfrm>
              <a:off x="640301"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1" name="object 4">
              <a:extLst>
                <a:ext uri="{FF2B5EF4-FFF2-40B4-BE49-F238E27FC236}">
                  <a16:creationId xmlns:a16="http://schemas.microsoft.com/office/drawing/2014/main" id="{662299E3-FD93-E54E-9011-1A7E161D8DA4}"/>
                </a:ext>
              </a:extLst>
            </p:cNvPr>
            <p:cNvSpPr/>
            <p:nvPr userDrawn="1"/>
          </p:nvSpPr>
          <p:spPr>
            <a:xfrm>
              <a:off x="640282"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2" name="object 5">
              <a:extLst>
                <a:ext uri="{FF2B5EF4-FFF2-40B4-BE49-F238E27FC236}">
                  <a16:creationId xmlns:a16="http://schemas.microsoft.com/office/drawing/2014/main" id="{CEDFDF3B-E992-9C45-B83C-DB708D0BC227}"/>
                </a:ext>
              </a:extLst>
            </p:cNvPr>
            <p:cNvSpPr/>
            <p:nvPr userDrawn="1"/>
          </p:nvSpPr>
          <p:spPr>
            <a:xfrm>
              <a:off x="640282"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2" y="914150"/>
                  </a:lnTo>
                  <a:lnTo>
                    <a:pt x="550603" y="907206"/>
                  </a:lnTo>
                  <a:lnTo>
                    <a:pt x="594520" y="895913"/>
                  </a:lnTo>
                  <a:lnTo>
                    <a:pt x="636623" y="880503"/>
                  </a:lnTo>
                  <a:lnTo>
                    <a:pt x="676682" y="861205"/>
                  </a:lnTo>
                  <a:lnTo>
                    <a:pt x="714465" y="838251"/>
                  </a:lnTo>
                  <a:lnTo>
                    <a:pt x="749743" y="811870"/>
                  </a:lnTo>
                  <a:lnTo>
                    <a:pt x="782286" y="782292"/>
                  </a:lnTo>
                  <a:lnTo>
                    <a:pt x="811863" y="749749"/>
                  </a:lnTo>
                  <a:lnTo>
                    <a:pt x="838243" y="714471"/>
                  </a:lnTo>
                  <a:lnTo>
                    <a:pt x="861197" y="676687"/>
                  </a:lnTo>
                  <a:lnTo>
                    <a:pt x="880494" y="636629"/>
                  </a:lnTo>
                  <a:lnTo>
                    <a:pt x="895903" y="594527"/>
                  </a:lnTo>
                  <a:lnTo>
                    <a:pt x="907196" y="550611"/>
                  </a:lnTo>
                  <a:lnTo>
                    <a:pt x="914140" y="505111"/>
                  </a:lnTo>
                  <a:lnTo>
                    <a:pt x="916506" y="458258"/>
                  </a:lnTo>
                  <a:lnTo>
                    <a:pt x="914140" y="411405"/>
                  </a:lnTo>
                  <a:lnTo>
                    <a:pt x="907196" y="365905"/>
                  </a:lnTo>
                  <a:lnTo>
                    <a:pt x="895903" y="321989"/>
                  </a:lnTo>
                  <a:lnTo>
                    <a:pt x="880494" y="279886"/>
                  </a:lnTo>
                  <a:lnTo>
                    <a:pt x="861197" y="239828"/>
                  </a:lnTo>
                  <a:lnTo>
                    <a:pt x="838243" y="202045"/>
                  </a:lnTo>
                  <a:lnTo>
                    <a:pt x="811863" y="166766"/>
                  </a:lnTo>
                  <a:lnTo>
                    <a:pt x="782286" y="134223"/>
                  </a:lnTo>
                  <a:lnTo>
                    <a:pt x="749743" y="104646"/>
                  </a:lnTo>
                  <a:lnTo>
                    <a:pt x="714465" y="78265"/>
                  </a:lnTo>
                  <a:lnTo>
                    <a:pt x="676682" y="55310"/>
                  </a:lnTo>
                  <a:lnTo>
                    <a:pt x="636623" y="36013"/>
                  </a:lnTo>
                  <a:lnTo>
                    <a:pt x="594520" y="20603"/>
                  </a:lnTo>
                  <a:lnTo>
                    <a:pt x="550603" y="9310"/>
                  </a:lnTo>
                  <a:lnTo>
                    <a:pt x="505102"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13" name="object 6">
              <a:extLst>
                <a:ext uri="{FF2B5EF4-FFF2-40B4-BE49-F238E27FC236}">
                  <a16:creationId xmlns:a16="http://schemas.microsoft.com/office/drawing/2014/main" id="{CA359836-475D-C246-BCA6-B656A0694C8F}"/>
                </a:ext>
              </a:extLst>
            </p:cNvPr>
            <p:cNvSpPr/>
            <p:nvPr userDrawn="1"/>
          </p:nvSpPr>
          <p:spPr>
            <a:xfrm>
              <a:off x="640282"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2" y="914140"/>
                  </a:lnTo>
                  <a:lnTo>
                    <a:pt x="550603" y="907196"/>
                  </a:lnTo>
                  <a:lnTo>
                    <a:pt x="594520" y="895903"/>
                  </a:lnTo>
                  <a:lnTo>
                    <a:pt x="636623" y="880494"/>
                  </a:lnTo>
                  <a:lnTo>
                    <a:pt x="676682" y="861197"/>
                  </a:lnTo>
                  <a:lnTo>
                    <a:pt x="714465" y="838243"/>
                  </a:lnTo>
                  <a:lnTo>
                    <a:pt x="749743" y="811863"/>
                  </a:lnTo>
                  <a:lnTo>
                    <a:pt x="782286" y="782286"/>
                  </a:lnTo>
                  <a:lnTo>
                    <a:pt x="811863" y="749743"/>
                  </a:lnTo>
                  <a:lnTo>
                    <a:pt x="838243" y="714465"/>
                  </a:lnTo>
                  <a:lnTo>
                    <a:pt x="861197" y="676682"/>
                  </a:lnTo>
                  <a:lnTo>
                    <a:pt x="880494" y="636623"/>
                  </a:lnTo>
                  <a:lnTo>
                    <a:pt x="895903" y="594520"/>
                  </a:lnTo>
                  <a:lnTo>
                    <a:pt x="907196" y="550603"/>
                  </a:lnTo>
                  <a:lnTo>
                    <a:pt x="914140" y="505102"/>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4" name="object 7">
              <a:extLst>
                <a:ext uri="{FF2B5EF4-FFF2-40B4-BE49-F238E27FC236}">
                  <a16:creationId xmlns:a16="http://schemas.microsoft.com/office/drawing/2014/main" id="{3AD7BF20-D627-2141-9BDF-A666E94907B7}"/>
                </a:ext>
              </a:extLst>
            </p:cNvPr>
            <p:cNvSpPr/>
            <p:nvPr userDrawn="1"/>
          </p:nvSpPr>
          <p:spPr>
            <a:xfrm>
              <a:off x="640282"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5" name="object 8">
              <a:extLst>
                <a:ext uri="{FF2B5EF4-FFF2-40B4-BE49-F238E27FC236}">
                  <a16:creationId xmlns:a16="http://schemas.microsoft.com/office/drawing/2014/main" id="{BFB3B089-EA7B-C04B-BC6B-89BFD0A15D1B}"/>
                </a:ext>
              </a:extLst>
            </p:cNvPr>
            <p:cNvSpPr/>
            <p:nvPr userDrawn="1"/>
          </p:nvSpPr>
          <p:spPr>
            <a:xfrm>
              <a:off x="2015040"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6" name="object 9">
              <a:extLst>
                <a:ext uri="{FF2B5EF4-FFF2-40B4-BE49-F238E27FC236}">
                  <a16:creationId xmlns:a16="http://schemas.microsoft.com/office/drawing/2014/main" id="{5F420659-5FE4-0042-A729-0BDD83127476}"/>
                </a:ext>
              </a:extLst>
            </p:cNvPr>
            <p:cNvSpPr/>
            <p:nvPr userDrawn="1"/>
          </p:nvSpPr>
          <p:spPr>
            <a:xfrm>
              <a:off x="2015040"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7" name="object 10">
              <a:extLst>
                <a:ext uri="{FF2B5EF4-FFF2-40B4-BE49-F238E27FC236}">
                  <a16:creationId xmlns:a16="http://schemas.microsoft.com/office/drawing/2014/main" id="{3221B344-03C5-2F49-8FE4-8E23A391BB92}"/>
                </a:ext>
              </a:extLst>
            </p:cNvPr>
            <p:cNvSpPr/>
            <p:nvPr userDrawn="1"/>
          </p:nvSpPr>
          <p:spPr>
            <a:xfrm>
              <a:off x="2015040"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18" name="object 11">
              <a:extLst>
                <a:ext uri="{FF2B5EF4-FFF2-40B4-BE49-F238E27FC236}">
                  <a16:creationId xmlns:a16="http://schemas.microsoft.com/office/drawing/2014/main" id="{7E58A625-359A-5F41-ADFC-819C2D01BB75}"/>
                </a:ext>
              </a:extLst>
            </p:cNvPr>
            <p:cNvSpPr/>
            <p:nvPr userDrawn="1"/>
          </p:nvSpPr>
          <p:spPr>
            <a:xfrm>
              <a:off x="2015040"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9" name="object 12">
              <a:extLst>
                <a:ext uri="{FF2B5EF4-FFF2-40B4-BE49-F238E27FC236}">
                  <a16:creationId xmlns:a16="http://schemas.microsoft.com/office/drawing/2014/main" id="{09128FDD-BDB6-704D-AB91-520AF434B18D}"/>
                </a:ext>
              </a:extLst>
            </p:cNvPr>
            <p:cNvSpPr/>
            <p:nvPr userDrawn="1"/>
          </p:nvSpPr>
          <p:spPr>
            <a:xfrm>
              <a:off x="2015040"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0" name="object 13">
              <a:extLst>
                <a:ext uri="{FF2B5EF4-FFF2-40B4-BE49-F238E27FC236}">
                  <a16:creationId xmlns:a16="http://schemas.microsoft.com/office/drawing/2014/main" id="{A99FFD27-65F8-B044-B355-771EAB10C06E}"/>
                </a:ext>
              </a:extLst>
            </p:cNvPr>
            <p:cNvSpPr/>
            <p:nvPr userDrawn="1"/>
          </p:nvSpPr>
          <p:spPr>
            <a:xfrm>
              <a:off x="3389794"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1" name="object 14">
              <a:extLst>
                <a:ext uri="{FF2B5EF4-FFF2-40B4-BE49-F238E27FC236}">
                  <a16:creationId xmlns:a16="http://schemas.microsoft.com/office/drawing/2014/main" id="{9AB024C4-CFA1-804F-A7E6-C0D5EF3E8DD1}"/>
                </a:ext>
              </a:extLst>
            </p:cNvPr>
            <p:cNvSpPr/>
            <p:nvPr userDrawn="1"/>
          </p:nvSpPr>
          <p:spPr>
            <a:xfrm>
              <a:off x="3389794"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2" name="object 15">
              <a:extLst>
                <a:ext uri="{FF2B5EF4-FFF2-40B4-BE49-F238E27FC236}">
                  <a16:creationId xmlns:a16="http://schemas.microsoft.com/office/drawing/2014/main" id="{118DCE39-70D7-8D4F-82BA-27940B75D4A2}"/>
                </a:ext>
              </a:extLst>
            </p:cNvPr>
            <p:cNvSpPr/>
            <p:nvPr userDrawn="1"/>
          </p:nvSpPr>
          <p:spPr>
            <a:xfrm>
              <a:off x="3389794"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3" name="object 16">
              <a:extLst>
                <a:ext uri="{FF2B5EF4-FFF2-40B4-BE49-F238E27FC236}">
                  <a16:creationId xmlns:a16="http://schemas.microsoft.com/office/drawing/2014/main" id="{37FEED80-05EF-1748-8245-F53BAADCDA12}"/>
                </a:ext>
              </a:extLst>
            </p:cNvPr>
            <p:cNvSpPr/>
            <p:nvPr userDrawn="1"/>
          </p:nvSpPr>
          <p:spPr>
            <a:xfrm>
              <a:off x="3389794"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4" name="object 17">
              <a:extLst>
                <a:ext uri="{FF2B5EF4-FFF2-40B4-BE49-F238E27FC236}">
                  <a16:creationId xmlns:a16="http://schemas.microsoft.com/office/drawing/2014/main" id="{972506CC-4EC6-D341-8D39-990A7A58FCC9}"/>
                </a:ext>
              </a:extLst>
            </p:cNvPr>
            <p:cNvSpPr/>
            <p:nvPr userDrawn="1"/>
          </p:nvSpPr>
          <p:spPr>
            <a:xfrm>
              <a:off x="3389794"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5" name="object 18">
              <a:extLst>
                <a:ext uri="{FF2B5EF4-FFF2-40B4-BE49-F238E27FC236}">
                  <a16:creationId xmlns:a16="http://schemas.microsoft.com/office/drawing/2014/main" id="{55E07A7D-474C-AE42-AE38-918A227FAF29}"/>
                </a:ext>
              </a:extLst>
            </p:cNvPr>
            <p:cNvSpPr/>
            <p:nvPr userDrawn="1"/>
          </p:nvSpPr>
          <p:spPr>
            <a:xfrm>
              <a:off x="4764543"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6" name="object 19">
              <a:extLst>
                <a:ext uri="{FF2B5EF4-FFF2-40B4-BE49-F238E27FC236}">
                  <a16:creationId xmlns:a16="http://schemas.microsoft.com/office/drawing/2014/main" id="{5758A701-F56E-4243-9E14-E3C4BEA4B9C4}"/>
                </a:ext>
              </a:extLst>
            </p:cNvPr>
            <p:cNvSpPr/>
            <p:nvPr userDrawn="1"/>
          </p:nvSpPr>
          <p:spPr>
            <a:xfrm>
              <a:off x="4764543"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7" name="object 20">
              <a:extLst>
                <a:ext uri="{FF2B5EF4-FFF2-40B4-BE49-F238E27FC236}">
                  <a16:creationId xmlns:a16="http://schemas.microsoft.com/office/drawing/2014/main" id="{33665F77-1F2C-8F47-AE03-708263EA888B}"/>
                </a:ext>
              </a:extLst>
            </p:cNvPr>
            <p:cNvSpPr/>
            <p:nvPr userDrawn="1"/>
          </p:nvSpPr>
          <p:spPr>
            <a:xfrm>
              <a:off x="4764543"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8" name="object 21">
              <a:extLst>
                <a:ext uri="{FF2B5EF4-FFF2-40B4-BE49-F238E27FC236}">
                  <a16:creationId xmlns:a16="http://schemas.microsoft.com/office/drawing/2014/main" id="{CF838D54-98CF-2740-B58D-6964018D7CFE}"/>
                </a:ext>
              </a:extLst>
            </p:cNvPr>
            <p:cNvSpPr/>
            <p:nvPr userDrawn="1"/>
          </p:nvSpPr>
          <p:spPr>
            <a:xfrm>
              <a:off x="4764543"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9" name="object 22">
              <a:extLst>
                <a:ext uri="{FF2B5EF4-FFF2-40B4-BE49-F238E27FC236}">
                  <a16:creationId xmlns:a16="http://schemas.microsoft.com/office/drawing/2014/main" id="{1B758255-D7BD-0541-B55C-FADCB3A0ED55}"/>
                </a:ext>
              </a:extLst>
            </p:cNvPr>
            <p:cNvSpPr/>
            <p:nvPr userDrawn="1"/>
          </p:nvSpPr>
          <p:spPr>
            <a:xfrm>
              <a:off x="4764543"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30" name="object 23">
              <a:extLst>
                <a:ext uri="{FF2B5EF4-FFF2-40B4-BE49-F238E27FC236}">
                  <a16:creationId xmlns:a16="http://schemas.microsoft.com/office/drawing/2014/main" id="{07FC1891-1D59-AE4D-8B0F-AE0549C88890}"/>
                </a:ext>
              </a:extLst>
            </p:cNvPr>
            <p:cNvSpPr/>
            <p:nvPr userDrawn="1"/>
          </p:nvSpPr>
          <p:spPr>
            <a:xfrm>
              <a:off x="6139303" y="738004"/>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1" name="object 24">
              <a:extLst>
                <a:ext uri="{FF2B5EF4-FFF2-40B4-BE49-F238E27FC236}">
                  <a16:creationId xmlns:a16="http://schemas.microsoft.com/office/drawing/2014/main" id="{922A9EA7-2EB6-764C-B9A6-88A88AD8F4C4}"/>
                </a:ext>
              </a:extLst>
            </p:cNvPr>
            <p:cNvSpPr/>
            <p:nvPr userDrawn="1"/>
          </p:nvSpPr>
          <p:spPr>
            <a:xfrm>
              <a:off x="6139303" y="2112748"/>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2" name="object 25">
              <a:extLst>
                <a:ext uri="{FF2B5EF4-FFF2-40B4-BE49-F238E27FC236}">
                  <a16:creationId xmlns:a16="http://schemas.microsoft.com/office/drawing/2014/main" id="{62587B44-B9E1-3140-BE1D-58A6C8D3B0B4}"/>
                </a:ext>
              </a:extLst>
            </p:cNvPr>
            <p:cNvSpPr/>
            <p:nvPr userDrawn="1"/>
          </p:nvSpPr>
          <p:spPr>
            <a:xfrm>
              <a:off x="6139303" y="3487477"/>
              <a:ext cx="916940" cy="916940"/>
            </a:xfrm>
            <a:custGeom>
              <a:avLst/>
              <a:gdLst/>
              <a:ahLst/>
              <a:cxnLst/>
              <a:rect l="l" t="t" r="r" b="b"/>
              <a:pathLst>
                <a:path w="916940" h="916939">
                  <a:moveTo>
                    <a:pt x="458237" y="0"/>
                  </a:moveTo>
                  <a:lnTo>
                    <a:pt x="411384" y="2366"/>
                  </a:lnTo>
                  <a:lnTo>
                    <a:pt x="365885" y="9310"/>
                  </a:lnTo>
                  <a:lnTo>
                    <a:pt x="321970" y="20603"/>
                  </a:lnTo>
                  <a:lnTo>
                    <a:pt x="279869" y="36013"/>
                  </a:lnTo>
                  <a:lnTo>
                    <a:pt x="239812" y="55310"/>
                  </a:lnTo>
                  <a:lnTo>
                    <a:pt x="202030" y="78265"/>
                  </a:lnTo>
                  <a:lnTo>
                    <a:pt x="166754" y="104646"/>
                  </a:lnTo>
                  <a:lnTo>
                    <a:pt x="134213" y="134223"/>
                  </a:lnTo>
                  <a:lnTo>
                    <a:pt x="104637" y="166766"/>
                  </a:lnTo>
                  <a:lnTo>
                    <a:pt x="78258"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8" y="714471"/>
                  </a:lnTo>
                  <a:lnTo>
                    <a:pt x="104637" y="749749"/>
                  </a:lnTo>
                  <a:lnTo>
                    <a:pt x="134213" y="782292"/>
                  </a:lnTo>
                  <a:lnTo>
                    <a:pt x="166754" y="811870"/>
                  </a:lnTo>
                  <a:lnTo>
                    <a:pt x="202030" y="838251"/>
                  </a:lnTo>
                  <a:lnTo>
                    <a:pt x="239812" y="861205"/>
                  </a:lnTo>
                  <a:lnTo>
                    <a:pt x="279869" y="880503"/>
                  </a:lnTo>
                  <a:lnTo>
                    <a:pt x="321970" y="895913"/>
                  </a:lnTo>
                  <a:lnTo>
                    <a:pt x="365885" y="907206"/>
                  </a:lnTo>
                  <a:lnTo>
                    <a:pt x="411384" y="914150"/>
                  </a:lnTo>
                  <a:lnTo>
                    <a:pt x="458237" y="916516"/>
                  </a:lnTo>
                  <a:lnTo>
                    <a:pt x="505092" y="914150"/>
                  </a:lnTo>
                  <a:lnTo>
                    <a:pt x="550593" y="907206"/>
                  </a:lnTo>
                  <a:lnTo>
                    <a:pt x="594510" y="895913"/>
                  </a:lnTo>
                  <a:lnTo>
                    <a:pt x="636613" y="880503"/>
                  </a:lnTo>
                  <a:lnTo>
                    <a:pt x="676671" y="861205"/>
                  </a:lnTo>
                  <a:lnTo>
                    <a:pt x="714455" y="838251"/>
                  </a:lnTo>
                  <a:lnTo>
                    <a:pt x="749733" y="811870"/>
                  </a:lnTo>
                  <a:lnTo>
                    <a:pt x="782275" y="782292"/>
                  </a:lnTo>
                  <a:lnTo>
                    <a:pt x="811852" y="749749"/>
                  </a:lnTo>
                  <a:lnTo>
                    <a:pt x="838233" y="714471"/>
                  </a:lnTo>
                  <a:lnTo>
                    <a:pt x="861186"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6" y="239828"/>
                  </a:lnTo>
                  <a:lnTo>
                    <a:pt x="838233" y="202045"/>
                  </a:lnTo>
                  <a:lnTo>
                    <a:pt x="811852" y="166766"/>
                  </a:lnTo>
                  <a:lnTo>
                    <a:pt x="782275" y="134223"/>
                  </a:lnTo>
                  <a:lnTo>
                    <a:pt x="749733" y="104646"/>
                  </a:lnTo>
                  <a:lnTo>
                    <a:pt x="714455" y="78265"/>
                  </a:lnTo>
                  <a:lnTo>
                    <a:pt x="676671" y="55310"/>
                  </a:lnTo>
                  <a:lnTo>
                    <a:pt x="636613" y="36013"/>
                  </a:lnTo>
                  <a:lnTo>
                    <a:pt x="594510" y="20603"/>
                  </a:lnTo>
                  <a:lnTo>
                    <a:pt x="550593" y="9310"/>
                  </a:lnTo>
                  <a:lnTo>
                    <a:pt x="505092" y="2366"/>
                  </a:lnTo>
                  <a:lnTo>
                    <a:pt x="458237" y="0"/>
                  </a:lnTo>
                  <a:close/>
                </a:path>
              </a:pathLst>
            </a:custGeom>
            <a:solidFill>
              <a:srgbClr val="6477BA">
                <a:alpha val="10000"/>
              </a:srgbClr>
            </a:solidFill>
          </p:spPr>
          <p:txBody>
            <a:bodyPr wrap="square" lIns="0" tIns="0" rIns="0" bIns="0" rtlCol="0"/>
            <a:lstStyle/>
            <a:p>
              <a:endParaRPr>
                <a:noFill/>
              </a:endParaRPr>
            </a:p>
          </p:txBody>
        </p:sp>
        <p:sp>
          <p:nvSpPr>
            <p:cNvPr id="33" name="object 26">
              <a:extLst>
                <a:ext uri="{FF2B5EF4-FFF2-40B4-BE49-F238E27FC236}">
                  <a16:creationId xmlns:a16="http://schemas.microsoft.com/office/drawing/2014/main" id="{040D4B59-8169-0743-8ADA-085DA094FAB9}"/>
                </a:ext>
              </a:extLst>
            </p:cNvPr>
            <p:cNvSpPr/>
            <p:nvPr userDrawn="1"/>
          </p:nvSpPr>
          <p:spPr>
            <a:xfrm>
              <a:off x="6139303" y="4862255"/>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4" name="object 27">
              <a:extLst>
                <a:ext uri="{FF2B5EF4-FFF2-40B4-BE49-F238E27FC236}">
                  <a16:creationId xmlns:a16="http://schemas.microsoft.com/office/drawing/2014/main" id="{87DD3191-EA99-B74E-9A06-58B7C46637B1}"/>
                </a:ext>
              </a:extLst>
            </p:cNvPr>
            <p:cNvSpPr/>
            <p:nvPr userDrawn="1"/>
          </p:nvSpPr>
          <p:spPr>
            <a:xfrm>
              <a:off x="6139303" y="6236999"/>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grpSp>
      <p:sp>
        <p:nvSpPr>
          <p:cNvPr id="35" name="Text Placeholder 2">
            <a:extLst>
              <a:ext uri="{FF2B5EF4-FFF2-40B4-BE49-F238E27FC236}">
                <a16:creationId xmlns:a16="http://schemas.microsoft.com/office/drawing/2014/main" id="{ADAEC170-E91D-D842-8DB8-E59AA01E29DC}"/>
              </a:ext>
            </a:extLst>
          </p:cNvPr>
          <p:cNvSpPr>
            <a:spLocks noGrp="1"/>
          </p:cNvSpPr>
          <p:nvPr>
            <p:ph type="body" idx="11" hasCustomPrompt="1"/>
          </p:nvPr>
        </p:nvSpPr>
        <p:spPr>
          <a:xfrm>
            <a:off x="743663" y="106430"/>
            <a:ext cx="11355410" cy="428829"/>
          </a:xfrm>
        </p:spPr>
        <p:txBody>
          <a:bodyPr lIns="0" rIns="90000">
            <a:normAutofit/>
          </a:bodyPr>
          <a:lstStyle>
            <a:lvl1pPr marL="0" indent="0">
              <a:buNone/>
              <a:defRPr sz="1600" b="1" i="0" cap="all" baseline="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5280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819159-AA62-2C46-ABB9-70F2FCD1344C}"/>
              </a:ext>
            </a:extLst>
          </p:cNvPr>
          <p:cNvSpPr/>
          <p:nvPr userDrawn="1"/>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E59ED-24CE-374D-9771-C382F72A4FD3}"/>
              </a:ext>
            </a:extLst>
          </p:cNvPr>
          <p:cNvSpPr>
            <a:spLocks noGrp="1"/>
          </p:cNvSpPr>
          <p:nvPr>
            <p:ph type="title"/>
          </p:nvPr>
        </p:nvSpPr>
        <p:spPr>
          <a:xfrm>
            <a:off x="540000" y="931653"/>
            <a:ext cx="11112000" cy="759035"/>
          </a:xfrm>
        </p:spPr>
        <p:txBody>
          <a:bodyPr lIns="0" anchor="t">
            <a:normAutofit/>
          </a:bodyPr>
          <a:lstStyle>
            <a:lvl1pPr>
              <a:defRPr sz="3200" b="1" i="0" cap="all" baseline="0">
                <a:solidFill>
                  <a:schemeClr val="tx1"/>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442E407-D02E-534B-85B8-CE4DC4CC96D5}"/>
              </a:ext>
            </a:extLst>
          </p:cNvPr>
          <p:cNvSpPr>
            <a:spLocks noGrp="1"/>
          </p:cNvSpPr>
          <p:nvPr>
            <p:ph idx="1"/>
          </p:nvPr>
        </p:nvSpPr>
        <p:spPr>
          <a:xfrm>
            <a:off x="540000" y="1825625"/>
            <a:ext cx="7583424" cy="4351338"/>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0FAD092F-CB81-0845-9519-68682A88C19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7" name="Text Placeholder 2">
            <a:extLst>
              <a:ext uri="{FF2B5EF4-FFF2-40B4-BE49-F238E27FC236}">
                <a16:creationId xmlns:a16="http://schemas.microsoft.com/office/drawing/2014/main" id="{926AB149-335C-0E43-A2E3-DD94CA969920}"/>
              </a:ext>
            </a:extLst>
          </p:cNvPr>
          <p:cNvSpPr>
            <a:spLocks noGrp="1"/>
          </p:cNvSpPr>
          <p:nvPr>
            <p:ph type="body" idx="11" hasCustomPrompt="1"/>
          </p:nvPr>
        </p:nvSpPr>
        <p:spPr>
          <a:xfrm>
            <a:off x="743663" y="106430"/>
            <a:ext cx="11355410" cy="428829"/>
          </a:xfrm>
        </p:spPr>
        <p:txBody>
          <a:bodyPr lIns="0" rIns="90000">
            <a:normAutofit/>
          </a:bodyPr>
          <a:lstStyle>
            <a:lvl1pPr marL="0" indent="0">
              <a:buNone/>
              <a:defRPr sz="1600" b="1" i="0" cap="all" baseline="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6673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0F2D2D-6194-2442-9917-9E00F477B7A2}"/>
              </a:ext>
            </a:extLst>
          </p:cNvPr>
          <p:cNvSpPr/>
          <p:nvPr userDrawn="1"/>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8489935-24F5-AF44-AEE1-95F5537DD90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10" name="Title 1">
            <a:extLst>
              <a:ext uri="{FF2B5EF4-FFF2-40B4-BE49-F238E27FC236}">
                <a16:creationId xmlns:a16="http://schemas.microsoft.com/office/drawing/2014/main" id="{E7717AAA-298D-5341-8052-B6C07824D95D}"/>
              </a:ext>
            </a:extLst>
          </p:cNvPr>
          <p:cNvSpPr>
            <a:spLocks noGrp="1"/>
          </p:cNvSpPr>
          <p:nvPr>
            <p:ph type="title"/>
          </p:nvPr>
        </p:nvSpPr>
        <p:spPr>
          <a:xfrm>
            <a:off x="540000" y="931653"/>
            <a:ext cx="11112000" cy="759035"/>
          </a:xfrm>
        </p:spPr>
        <p:txBody>
          <a:bodyPr lIns="0" anchor="t">
            <a:normAutofit/>
          </a:bodyPr>
          <a:lstStyle>
            <a:lvl1pPr>
              <a:defRPr sz="3200" b="1" i="0" cap="all" baseline="0">
                <a:solidFill>
                  <a:schemeClr val="tx1"/>
                </a:solidFill>
                <a:latin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21AA818A-A352-BB48-835A-E650BD3A4D78}"/>
              </a:ext>
            </a:extLst>
          </p:cNvPr>
          <p:cNvSpPr>
            <a:spLocks noGrp="1"/>
          </p:cNvSpPr>
          <p:nvPr>
            <p:ph idx="1"/>
          </p:nvPr>
        </p:nvSpPr>
        <p:spPr>
          <a:xfrm>
            <a:off x="540000" y="1825625"/>
            <a:ext cx="5256362" cy="4351338"/>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4EBE6818-62A8-C449-9F4A-00CF93DAD014}"/>
              </a:ext>
            </a:extLst>
          </p:cNvPr>
          <p:cNvSpPr>
            <a:spLocks noGrp="1"/>
          </p:cNvSpPr>
          <p:nvPr>
            <p:ph idx="10"/>
          </p:nvPr>
        </p:nvSpPr>
        <p:spPr>
          <a:xfrm>
            <a:off x="6406551" y="1825625"/>
            <a:ext cx="5256362" cy="4351338"/>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a:extLst>
              <a:ext uri="{FF2B5EF4-FFF2-40B4-BE49-F238E27FC236}">
                <a16:creationId xmlns:a16="http://schemas.microsoft.com/office/drawing/2014/main" id="{EB6A7F79-468C-8F4E-81E7-6E993FC43F01}"/>
              </a:ext>
            </a:extLst>
          </p:cNvPr>
          <p:cNvCxnSpPr/>
          <p:nvPr userDrawn="1"/>
        </p:nvCxnSpPr>
        <p:spPr>
          <a:xfrm>
            <a:off x="6090249" y="1846053"/>
            <a:ext cx="0" cy="434771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F4AF6547-EDA7-C946-9ADE-DDF4DAAF6E1C}"/>
              </a:ext>
            </a:extLst>
          </p:cNvPr>
          <p:cNvSpPr>
            <a:spLocks noGrp="1"/>
          </p:cNvSpPr>
          <p:nvPr>
            <p:ph type="body" idx="11" hasCustomPrompt="1"/>
          </p:nvPr>
        </p:nvSpPr>
        <p:spPr>
          <a:xfrm>
            <a:off x="743663" y="106430"/>
            <a:ext cx="11355410" cy="428829"/>
          </a:xfrm>
        </p:spPr>
        <p:txBody>
          <a:bodyPr lIns="0" rIns="90000">
            <a:normAutofit/>
          </a:bodyPr>
          <a:lstStyle>
            <a:lvl1pPr marL="0" indent="0">
              <a:buNone/>
              <a:defRPr sz="1600" b="1" i="0" cap="all" baseline="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12472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sual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67E3-B789-2044-86E9-8B1CD84FBE20}"/>
              </a:ext>
            </a:extLst>
          </p:cNvPr>
          <p:cNvSpPr>
            <a:spLocks noGrp="1"/>
          </p:cNvSpPr>
          <p:nvPr>
            <p:ph type="title" hasCustomPrompt="1"/>
          </p:nvPr>
        </p:nvSpPr>
        <p:spPr>
          <a:xfrm>
            <a:off x="225675" y="536578"/>
            <a:ext cx="10515600" cy="857500"/>
          </a:xfrm>
        </p:spPr>
        <p:txBody>
          <a:bodyPr lIns="0" anchor="t">
            <a:normAutofit/>
          </a:bodyPr>
          <a:lstStyle>
            <a:lvl1pPr>
              <a:defRPr sz="2400" b="1" i="0" cap="all" spc="-60" baseline="0">
                <a:latin typeface="Arial" panose="020B0604020202020204" pitchFamily="34" charset="0"/>
              </a:defRPr>
            </a:lvl1pPr>
          </a:lstStyle>
          <a:p>
            <a:r>
              <a:rPr lang="en-US" dirty="0"/>
              <a:t>Click to edit title</a:t>
            </a:r>
          </a:p>
        </p:txBody>
      </p:sp>
      <p:pic>
        <p:nvPicPr>
          <p:cNvPr id="5" name="Picture 4">
            <a:extLst>
              <a:ext uri="{FF2B5EF4-FFF2-40B4-BE49-F238E27FC236}">
                <a16:creationId xmlns:a16="http://schemas.microsoft.com/office/drawing/2014/main" id="{762F9D8C-691A-2243-AF59-DBCFF1DC4B4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Tree>
    <p:extLst>
      <p:ext uri="{BB962C8B-B14F-4D97-AF65-F5344CB8AC3E}">
        <p14:creationId xmlns:p14="http://schemas.microsoft.com/office/powerpoint/2010/main" val="2342742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Image right with 2/3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17E12E6-623C-4241-8937-7D6E298D0A3F}"/>
              </a:ext>
            </a:extLst>
          </p:cNvPr>
          <p:cNvSpPr>
            <a:spLocks noGrp="1"/>
          </p:cNvSpPr>
          <p:nvPr>
            <p:ph type="pic" idx="1"/>
          </p:nvPr>
        </p:nvSpPr>
        <p:spPr>
          <a:xfrm>
            <a:off x="7560001" y="0"/>
            <a:ext cx="4631999" cy="6858000"/>
          </a:xfrm>
          <a:noFill/>
        </p:spPr>
        <p:txBody>
          <a:bodyPr anchor="ctr"/>
          <a:lstStyle>
            <a:lvl1pPr marL="0" indent="0" algn="ctr">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a:t>
            </a:r>
            <a:br>
              <a:rPr lang="en-US" dirty="0"/>
            </a:br>
            <a:r>
              <a:rPr lang="en-US" dirty="0"/>
              <a:t>to add image</a:t>
            </a:r>
          </a:p>
        </p:txBody>
      </p:sp>
      <p:pic>
        <p:nvPicPr>
          <p:cNvPr id="12" name="Picture 11">
            <a:extLst>
              <a:ext uri="{FF2B5EF4-FFF2-40B4-BE49-F238E27FC236}">
                <a16:creationId xmlns:a16="http://schemas.microsoft.com/office/drawing/2014/main" id="{BA95D84A-BC51-DF43-BE72-5920247057F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14" name="Title 1">
            <a:extLst>
              <a:ext uri="{FF2B5EF4-FFF2-40B4-BE49-F238E27FC236}">
                <a16:creationId xmlns:a16="http://schemas.microsoft.com/office/drawing/2014/main" id="{569687DD-7B83-884C-AD0D-0E6B30B26C3F}"/>
              </a:ext>
            </a:extLst>
          </p:cNvPr>
          <p:cNvSpPr>
            <a:spLocks noGrp="1"/>
          </p:cNvSpPr>
          <p:nvPr>
            <p:ph type="title"/>
          </p:nvPr>
        </p:nvSpPr>
        <p:spPr>
          <a:xfrm>
            <a:off x="540000" y="931653"/>
            <a:ext cx="6418013" cy="759035"/>
          </a:xfrm>
        </p:spPr>
        <p:txBody>
          <a:bodyPr lIns="0" anchor="t">
            <a:noAutofit/>
          </a:bodyPr>
          <a:lstStyle>
            <a:lvl1pPr>
              <a:defRPr sz="3200" b="1" i="0" cap="all" baseline="0">
                <a:solidFill>
                  <a:schemeClr val="tx1"/>
                </a:solidFill>
                <a:latin typeface="Arial" panose="020B0604020202020204" pitchFamily="34"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0DAC3720-50A4-DE46-B1AD-6A9EA6D63118}"/>
              </a:ext>
            </a:extLst>
          </p:cNvPr>
          <p:cNvSpPr>
            <a:spLocks noGrp="1"/>
          </p:cNvSpPr>
          <p:nvPr>
            <p:ph idx="10"/>
          </p:nvPr>
        </p:nvSpPr>
        <p:spPr>
          <a:xfrm>
            <a:off x="540000" y="2000241"/>
            <a:ext cx="6432300" cy="3948113"/>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5D765E04-3FDB-2F47-AE9B-0E109FCC2F53}"/>
              </a:ext>
            </a:extLst>
          </p:cNvPr>
          <p:cNvSpPr>
            <a:spLocks noGrp="1"/>
          </p:cNvSpPr>
          <p:nvPr>
            <p:ph type="body" idx="11" hasCustomPrompt="1"/>
          </p:nvPr>
        </p:nvSpPr>
        <p:spPr>
          <a:xfrm>
            <a:off x="743663" y="106430"/>
            <a:ext cx="11355410" cy="428829"/>
          </a:xfrm>
        </p:spPr>
        <p:txBody>
          <a:bodyPr lIns="0" rIns="90000">
            <a:normAutofit/>
          </a:bodyPr>
          <a:lstStyle>
            <a:lvl1pPr marL="0" indent="0">
              <a:buNone/>
              <a:defRPr sz="1600" b="1" i="0" cap="all" baseline="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64217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Picture with Right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5E9DD7-509C-CF46-93FD-922EC3A17CA6}"/>
              </a:ext>
            </a:extLst>
          </p:cNvPr>
          <p:cNvSpPr>
            <a:spLocks noGrp="1"/>
          </p:cNvSpPr>
          <p:nvPr>
            <p:ph type="pic" idx="1"/>
          </p:nvPr>
        </p:nvSpPr>
        <p:spPr>
          <a:xfrm>
            <a:off x="0" y="0"/>
            <a:ext cx="7429500" cy="6858000"/>
          </a:xfrm>
          <a:noFill/>
        </p:spPr>
        <p:txBody>
          <a:bodyPr anchor="ctr"/>
          <a:lstStyle>
            <a:lvl1pPr marL="0" indent="0" algn="ctr">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r>
              <a:rPr lang="en-US" dirty="0"/>
              <a:t>Click icon to add image</a:t>
            </a:r>
          </a:p>
        </p:txBody>
      </p:sp>
      <p:sp>
        <p:nvSpPr>
          <p:cNvPr id="6" name="Content Placeholder 2">
            <a:extLst>
              <a:ext uri="{FF2B5EF4-FFF2-40B4-BE49-F238E27FC236}">
                <a16:creationId xmlns:a16="http://schemas.microsoft.com/office/drawing/2014/main" id="{6CDD1583-B6C8-C744-B182-5BAD07026A4C}"/>
              </a:ext>
            </a:extLst>
          </p:cNvPr>
          <p:cNvSpPr>
            <a:spLocks noGrp="1"/>
          </p:cNvSpPr>
          <p:nvPr>
            <p:ph idx="10"/>
          </p:nvPr>
        </p:nvSpPr>
        <p:spPr>
          <a:xfrm>
            <a:off x="7886700" y="2070640"/>
            <a:ext cx="4000500" cy="4534951"/>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a:extLst>
              <a:ext uri="{FF2B5EF4-FFF2-40B4-BE49-F238E27FC236}">
                <a16:creationId xmlns:a16="http://schemas.microsoft.com/office/drawing/2014/main" id="{823AF7C3-7EF3-0540-B101-0D89D7C9CCFA}"/>
              </a:ext>
            </a:extLst>
          </p:cNvPr>
          <p:cNvSpPr>
            <a:spLocks noGrp="1"/>
          </p:cNvSpPr>
          <p:nvPr>
            <p:ph type="title"/>
          </p:nvPr>
        </p:nvSpPr>
        <p:spPr>
          <a:xfrm>
            <a:off x="7900988" y="600082"/>
            <a:ext cx="3957637" cy="1401246"/>
          </a:xfrm>
        </p:spPr>
        <p:txBody>
          <a:bodyPr lIns="0" anchor="t">
            <a:normAutofit/>
          </a:bodyPr>
          <a:lstStyle>
            <a:lvl1pPr>
              <a:defRPr sz="3200" b="1" i="0" cap="all" baseline="0">
                <a:solidFill>
                  <a:schemeClr val="tx1"/>
                </a:solidFill>
                <a:latin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F23A41E2-F929-FB48-BA35-8A88A7278CC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876949" y="266914"/>
            <a:ext cx="454143" cy="69312"/>
          </a:xfrm>
          <a:prstGeom prst="rect">
            <a:avLst/>
          </a:prstGeom>
        </p:spPr>
      </p:pic>
    </p:spTree>
    <p:extLst>
      <p:ext uri="{BB962C8B-B14F-4D97-AF65-F5344CB8AC3E}">
        <p14:creationId xmlns:p14="http://schemas.microsoft.com/office/powerpoint/2010/main" val="317326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Content with Left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DFCA9-F533-FF48-85F1-DB7A544FD6A1}"/>
              </a:ext>
            </a:extLst>
          </p:cNvPr>
          <p:cNvSpPr/>
          <p:nvPr userDrawn="1"/>
        </p:nvSpPr>
        <p:spPr>
          <a:xfrm>
            <a:off x="5043488" y="1"/>
            <a:ext cx="7148512" cy="6858000"/>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ADFD991-F192-DB45-BB35-3DAD3C638266}"/>
              </a:ext>
            </a:extLst>
          </p:cNvPr>
          <p:cNvSpPr>
            <a:spLocks noGrp="1"/>
          </p:cNvSpPr>
          <p:nvPr>
            <p:ph type="title"/>
          </p:nvPr>
        </p:nvSpPr>
        <p:spPr>
          <a:xfrm>
            <a:off x="540000" y="931653"/>
            <a:ext cx="4074863" cy="2665562"/>
          </a:xfrm>
        </p:spPr>
        <p:txBody>
          <a:bodyPr lIns="0" anchor="b">
            <a:normAutofit/>
          </a:bodyPr>
          <a:lstStyle>
            <a:lvl1pPr>
              <a:defRPr sz="3200" b="1" i="0" cap="all" baseline="0">
                <a:solidFill>
                  <a:schemeClr val="tx1"/>
                </a:solidFill>
                <a:latin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226D63D2-8BC7-7F49-B2CA-06A26AE5ED3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10" name="Content Placeholder 2">
            <a:extLst>
              <a:ext uri="{FF2B5EF4-FFF2-40B4-BE49-F238E27FC236}">
                <a16:creationId xmlns:a16="http://schemas.microsoft.com/office/drawing/2014/main" id="{96A0D09E-E122-6245-AD09-E93BF4874FC2}"/>
              </a:ext>
            </a:extLst>
          </p:cNvPr>
          <p:cNvSpPr>
            <a:spLocks noGrp="1"/>
          </p:cNvSpPr>
          <p:nvPr>
            <p:ph idx="10"/>
          </p:nvPr>
        </p:nvSpPr>
        <p:spPr>
          <a:xfrm>
            <a:off x="5554912" y="957261"/>
            <a:ext cx="6432300" cy="3948113"/>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a:extLst>
              <a:ext uri="{FF2B5EF4-FFF2-40B4-BE49-F238E27FC236}">
                <a16:creationId xmlns:a16="http://schemas.microsoft.com/office/drawing/2014/main" id="{0DD3A1CE-4BED-80ED-1B47-BC8DFD7F7523}"/>
              </a:ext>
            </a:extLst>
          </p:cNvPr>
          <p:cNvSpPr>
            <a:spLocks noGrp="1"/>
          </p:cNvSpPr>
          <p:nvPr>
            <p:ph type="body" sz="quarter" idx="11"/>
          </p:nvPr>
        </p:nvSpPr>
        <p:spPr>
          <a:xfrm>
            <a:off x="539750" y="3700463"/>
            <a:ext cx="4075113" cy="2682875"/>
          </a:xfrm>
        </p:spPr>
        <p:txBody>
          <a:bodyPr/>
          <a:lstStyle>
            <a:lvl1pPr marL="0" indent="0">
              <a:lnSpc>
                <a:spcPct val="100000"/>
              </a:lnSpc>
              <a:buNone/>
              <a:defRPr>
                <a:solidFill>
                  <a:schemeClr val="accent2"/>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731308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1/2 Content with Left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DFCA9-F533-FF48-85F1-DB7A544FD6A1}"/>
              </a:ext>
            </a:extLst>
          </p:cNvPr>
          <p:cNvSpPr/>
          <p:nvPr userDrawn="1"/>
        </p:nvSpPr>
        <p:spPr>
          <a:xfrm>
            <a:off x="0" y="1"/>
            <a:ext cx="50006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92656F-1451-1B48-922F-F0EC7386DCFE}"/>
              </a:ext>
            </a:extLst>
          </p:cNvPr>
          <p:cNvGrpSpPr/>
          <p:nvPr userDrawn="1"/>
        </p:nvGrpSpPr>
        <p:grpSpPr>
          <a:xfrm>
            <a:off x="556616" y="1436911"/>
            <a:ext cx="4020756" cy="4020458"/>
            <a:chOff x="640282" y="738004"/>
            <a:chExt cx="6415961" cy="6415935"/>
          </a:xfrm>
        </p:grpSpPr>
        <p:sp>
          <p:nvSpPr>
            <p:cNvPr id="12" name="object 3">
              <a:extLst>
                <a:ext uri="{FF2B5EF4-FFF2-40B4-BE49-F238E27FC236}">
                  <a16:creationId xmlns:a16="http://schemas.microsoft.com/office/drawing/2014/main" id="{56FC1B36-FADD-5F4C-B1E6-E00B67FF0CCB}"/>
                </a:ext>
              </a:extLst>
            </p:cNvPr>
            <p:cNvSpPr/>
            <p:nvPr userDrawn="1"/>
          </p:nvSpPr>
          <p:spPr>
            <a:xfrm>
              <a:off x="640301"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3" name="object 4">
              <a:extLst>
                <a:ext uri="{FF2B5EF4-FFF2-40B4-BE49-F238E27FC236}">
                  <a16:creationId xmlns:a16="http://schemas.microsoft.com/office/drawing/2014/main" id="{7DDC1077-4F8A-A34D-981D-FB3B339D7366}"/>
                </a:ext>
              </a:extLst>
            </p:cNvPr>
            <p:cNvSpPr/>
            <p:nvPr userDrawn="1"/>
          </p:nvSpPr>
          <p:spPr>
            <a:xfrm>
              <a:off x="640282"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4" name="object 5">
              <a:extLst>
                <a:ext uri="{FF2B5EF4-FFF2-40B4-BE49-F238E27FC236}">
                  <a16:creationId xmlns:a16="http://schemas.microsoft.com/office/drawing/2014/main" id="{E3A8B546-90E9-7E4E-8F9B-736E9A450DE5}"/>
                </a:ext>
              </a:extLst>
            </p:cNvPr>
            <p:cNvSpPr/>
            <p:nvPr userDrawn="1"/>
          </p:nvSpPr>
          <p:spPr>
            <a:xfrm>
              <a:off x="640282"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2" y="914150"/>
                  </a:lnTo>
                  <a:lnTo>
                    <a:pt x="550603" y="907206"/>
                  </a:lnTo>
                  <a:lnTo>
                    <a:pt x="594520" y="895913"/>
                  </a:lnTo>
                  <a:lnTo>
                    <a:pt x="636623" y="880503"/>
                  </a:lnTo>
                  <a:lnTo>
                    <a:pt x="676682" y="861205"/>
                  </a:lnTo>
                  <a:lnTo>
                    <a:pt x="714465" y="838251"/>
                  </a:lnTo>
                  <a:lnTo>
                    <a:pt x="749743" y="811870"/>
                  </a:lnTo>
                  <a:lnTo>
                    <a:pt x="782286" y="782292"/>
                  </a:lnTo>
                  <a:lnTo>
                    <a:pt x="811863" y="749749"/>
                  </a:lnTo>
                  <a:lnTo>
                    <a:pt x="838243" y="714471"/>
                  </a:lnTo>
                  <a:lnTo>
                    <a:pt x="861197" y="676687"/>
                  </a:lnTo>
                  <a:lnTo>
                    <a:pt x="880494" y="636629"/>
                  </a:lnTo>
                  <a:lnTo>
                    <a:pt x="895903" y="594527"/>
                  </a:lnTo>
                  <a:lnTo>
                    <a:pt x="907196" y="550611"/>
                  </a:lnTo>
                  <a:lnTo>
                    <a:pt x="914140" y="505111"/>
                  </a:lnTo>
                  <a:lnTo>
                    <a:pt x="916506" y="458258"/>
                  </a:lnTo>
                  <a:lnTo>
                    <a:pt x="914140" y="411405"/>
                  </a:lnTo>
                  <a:lnTo>
                    <a:pt x="907196" y="365905"/>
                  </a:lnTo>
                  <a:lnTo>
                    <a:pt x="895903" y="321989"/>
                  </a:lnTo>
                  <a:lnTo>
                    <a:pt x="880494" y="279886"/>
                  </a:lnTo>
                  <a:lnTo>
                    <a:pt x="861197" y="239828"/>
                  </a:lnTo>
                  <a:lnTo>
                    <a:pt x="838243" y="202045"/>
                  </a:lnTo>
                  <a:lnTo>
                    <a:pt x="811863" y="166766"/>
                  </a:lnTo>
                  <a:lnTo>
                    <a:pt x="782286" y="134223"/>
                  </a:lnTo>
                  <a:lnTo>
                    <a:pt x="749743" y="104646"/>
                  </a:lnTo>
                  <a:lnTo>
                    <a:pt x="714465" y="78265"/>
                  </a:lnTo>
                  <a:lnTo>
                    <a:pt x="676682" y="55310"/>
                  </a:lnTo>
                  <a:lnTo>
                    <a:pt x="636623" y="36013"/>
                  </a:lnTo>
                  <a:lnTo>
                    <a:pt x="594520" y="20603"/>
                  </a:lnTo>
                  <a:lnTo>
                    <a:pt x="550603" y="9310"/>
                  </a:lnTo>
                  <a:lnTo>
                    <a:pt x="505102"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15" name="object 6">
              <a:extLst>
                <a:ext uri="{FF2B5EF4-FFF2-40B4-BE49-F238E27FC236}">
                  <a16:creationId xmlns:a16="http://schemas.microsoft.com/office/drawing/2014/main" id="{496B60D9-30CE-9F47-B293-A6207BFF6536}"/>
                </a:ext>
              </a:extLst>
            </p:cNvPr>
            <p:cNvSpPr/>
            <p:nvPr userDrawn="1"/>
          </p:nvSpPr>
          <p:spPr>
            <a:xfrm>
              <a:off x="640282"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2" y="914140"/>
                  </a:lnTo>
                  <a:lnTo>
                    <a:pt x="550603" y="907196"/>
                  </a:lnTo>
                  <a:lnTo>
                    <a:pt x="594520" y="895903"/>
                  </a:lnTo>
                  <a:lnTo>
                    <a:pt x="636623" y="880494"/>
                  </a:lnTo>
                  <a:lnTo>
                    <a:pt x="676682" y="861197"/>
                  </a:lnTo>
                  <a:lnTo>
                    <a:pt x="714465" y="838243"/>
                  </a:lnTo>
                  <a:lnTo>
                    <a:pt x="749743" y="811863"/>
                  </a:lnTo>
                  <a:lnTo>
                    <a:pt x="782286" y="782286"/>
                  </a:lnTo>
                  <a:lnTo>
                    <a:pt x="811863" y="749743"/>
                  </a:lnTo>
                  <a:lnTo>
                    <a:pt x="838243" y="714465"/>
                  </a:lnTo>
                  <a:lnTo>
                    <a:pt x="861197" y="676682"/>
                  </a:lnTo>
                  <a:lnTo>
                    <a:pt x="880494" y="636623"/>
                  </a:lnTo>
                  <a:lnTo>
                    <a:pt x="895903" y="594520"/>
                  </a:lnTo>
                  <a:lnTo>
                    <a:pt x="907196" y="550603"/>
                  </a:lnTo>
                  <a:lnTo>
                    <a:pt x="914140" y="505102"/>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6" name="object 7">
              <a:extLst>
                <a:ext uri="{FF2B5EF4-FFF2-40B4-BE49-F238E27FC236}">
                  <a16:creationId xmlns:a16="http://schemas.microsoft.com/office/drawing/2014/main" id="{F73A24D8-3B0C-BB41-BCCF-D042CE36E1DD}"/>
                </a:ext>
              </a:extLst>
            </p:cNvPr>
            <p:cNvSpPr/>
            <p:nvPr userDrawn="1"/>
          </p:nvSpPr>
          <p:spPr>
            <a:xfrm>
              <a:off x="640282"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7" name="object 8">
              <a:extLst>
                <a:ext uri="{FF2B5EF4-FFF2-40B4-BE49-F238E27FC236}">
                  <a16:creationId xmlns:a16="http://schemas.microsoft.com/office/drawing/2014/main" id="{E5DE093E-1BE4-244D-8F4D-C24AA3E4F49D}"/>
                </a:ext>
              </a:extLst>
            </p:cNvPr>
            <p:cNvSpPr/>
            <p:nvPr userDrawn="1"/>
          </p:nvSpPr>
          <p:spPr>
            <a:xfrm>
              <a:off x="2015040"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8" name="object 9">
              <a:extLst>
                <a:ext uri="{FF2B5EF4-FFF2-40B4-BE49-F238E27FC236}">
                  <a16:creationId xmlns:a16="http://schemas.microsoft.com/office/drawing/2014/main" id="{F45DE75D-8436-794D-9BA6-B58D19988345}"/>
                </a:ext>
              </a:extLst>
            </p:cNvPr>
            <p:cNvSpPr/>
            <p:nvPr userDrawn="1"/>
          </p:nvSpPr>
          <p:spPr>
            <a:xfrm>
              <a:off x="2015040"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9" name="object 10">
              <a:extLst>
                <a:ext uri="{FF2B5EF4-FFF2-40B4-BE49-F238E27FC236}">
                  <a16:creationId xmlns:a16="http://schemas.microsoft.com/office/drawing/2014/main" id="{93B44997-BD5C-154B-89C0-CA289C6FCB71}"/>
                </a:ext>
              </a:extLst>
            </p:cNvPr>
            <p:cNvSpPr/>
            <p:nvPr userDrawn="1"/>
          </p:nvSpPr>
          <p:spPr>
            <a:xfrm>
              <a:off x="2015040"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0" name="object 11">
              <a:extLst>
                <a:ext uri="{FF2B5EF4-FFF2-40B4-BE49-F238E27FC236}">
                  <a16:creationId xmlns:a16="http://schemas.microsoft.com/office/drawing/2014/main" id="{C4AE4210-6537-D74D-AD8D-025CA612A37E}"/>
                </a:ext>
              </a:extLst>
            </p:cNvPr>
            <p:cNvSpPr/>
            <p:nvPr userDrawn="1"/>
          </p:nvSpPr>
          <p:spPr>
            <a:xfrm>
              <a:off x="2015040"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1" name="object 12">
              <a:extLst>
                <a:ext uri="{FF2B5EF4-FFF2-40B4-BE49-F238E27FC236}">
                  <a16:creationId xmlns:a16="http://schemas.microsoft.com/office/drawing/2014/main" id="{8F56DCCA-5417-6241-A6D0-4BD89FC1B3D5}"/>
                </a:ext>
              </a:extLst>
            </p:cNvPr>
            <p:cNvSpPr/>
            <p:nvPr userDrawn="1"/>
          </p:nvSpPr>
          <p:spPr>
            <a:xfrm>
              <a:off x="2015040"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2" name="object 13">
              <a:extLst>
                <a:ext uri="{FF2B5EF4-FFF2-40B4-BE49-F238E27FC236}">
                  <a16:creationId xmlns:a16="http://schemas.microsoft.com/office/drawing/2014/main" id="{18774CC6-1881-7C40-9DC5-F50C658890C1}"/>
                </a:ext>
              </a:extLst>
            </p:cNvPr>
            <p:cNvSpPr/>
            <p:nvPr userDrawn="1"/>
          </p:nvSpPr>
          <p:spPr>
            <a:xfrm>
              <a:off x="3389794"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3" name="object 14">
              <a:extLst>
                <a:ext uri="{FF2B5EF4-FFF2-40B4-BE49-F238E27FC236}">
                  <a16:creationId xmlns:a16="http://schemas.microsoft.com/office/drawing/2014/main" id="{B24A6556-DBDA-D14D-B2B1-AA1A9FE6F0A6}"/>
                </a:ext>
              </a:extLst>
            </p:cNvPr>
            <p:cNvSpPr/>
            <p:nvPr userDrawn="1"/>
          </p:nvSpPr>
          <p:spPr>
            <a:xfrm>
              <a:off x="3389794"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4" name="object 15">
              <a:extLst>
                <a:ext uri="{FF2B5EF4-FFF2-40B4-BE49-F238E27FC236}">
                  <a16:creationId xmlns:a16="http://schemas.microsoft.com/office/drawing/2014/main" id="{5449C449-C191-6947-8855-7904DA49ACBF}"/>
                </a:ext>
              </a:extLst>
            </p:cNvPr>
            <p:cNvSpPr/>
            <p:nvPr userDrawn="1"/>
          </p:nvSpPr>
          <p:spPr>
            <a:xfrm>
              <a:off x="3389794"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5" name="object 16">
              <a:extLst>
                <a:ext uri="{FF2B5EF4-FFF2-40B4-BE49-F238E27FC236}">
                  <a16:creationId xmlns:a16="http://schemas.microsoft.com/office/drawing/2014/main" id="{D360E2D4-ADF1-584F-A818-03B90A933135}"/>
                </a:ext>
              </a:extLst>
            </p:cNvPr>
            <p:cNvSpPr/>
            <p:nvPr userDrawn="1"/>
          </p:nvSpPr>
          <p:spPr>
            <a:xfrm>
              <a:off x="3389794"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6" name="object 17">
              <a:extLst>
                <a:ext uri="{FF2B5EF4-FFF2-40B4-BE49-F238E27FC236}">
                  <a16:creationId xmlns:a16="http://schemas.microsoft.com/office/drawing/2014/main" id="{25C7C3AE-57F4-204F-A6D3-8595DCC50677}"/>
                </a:ext>
              </a:extLst>
            </p:cNvPr>
            <p:cNvSpPr/>
            <p:nvPr userDrawn="1"/>
          </p:nvSpPr>
          <p:spPr>
            <a:xfrm>
              <a:off x="3389794"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7" name="object 18">
              <a:extLst>
                <a:ext uri="{FF2B5EF4-FFF2-40B4-BE49-F238E27FC236}">
                  <a16:creationId xmlns:a16="http://schemas.microsoft.com/office/drawing/2014/main" id="{89B98589-BB4A-E348-A0ED-6AE4421023E1}"/>
                </a:ext>
              </a:extLst>
            </p:cNvPr>
            <p:cNvSpPr/>
            <p:nvPr userDrawn="1"/>
          </p:nvSpPr>
          <p:spPr>
            <a:xfrm>
              <a:off x="4764543"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8" name="object 19">
              <a:extLst>
                <a:ext uri="{FF2B5EF4-FFF2-40B4-BE49-F238E27FC236}">
                  <a16:creationId xmlns:a16="http://schemas.microsoft.com/office/drawing/2014/main" id="{AC61C2F7-F0D5-6E4D-9697-27CBB79BC95D}"/>
                </a:ext>
              </a:extLst>
            </p:cNvPr>
            <p:cNvSpPr/>
            <p:nvPr userDrawn="1"/>
          </p:nvSpPr>
          <p:spPr>
            <a:xfrm>
              <a:off x="4764543"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9" name="object 20">
              <a:extLst>
                <a:ext uri="{FF2B5EF4-FFF2-40B4-BE49-F238E27FC236}">
                  <a16:creationId xmlns:a16="http://schemas.microsoft.com/office/drawing/2014/main" id="{BF2C6F32-A71B-684E-8B43-AE1277352863}"/>
                </a:ext>
              </a:extLst>
            </p:cNvPr>
            <p:cNvSpPr/>
            <p:nvPr userDrawn="1"/>
          </p:nvSpPr>
          <p:spPr>
            <a:xfrm>
              <a:off x="4764543"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30" name="object 21">
              <a:extLst>
                <a:ext uri="{FF2B5EF4-FFF2-40B4-BE49-F238E27FC236}">
                  <a16:creationId xmlns:a16="http://schemas.microsoft.com/office/drawing/2014/main" id="{10022A07-B09B-D149-AD8E-D56EEC833F21}"/>
                </a:ext>
              </a:extLst>
            </p:cNvPr>
            <p:cNvSpPr/>
            <p:nvPr userDrawn="1"/>
          </p:nvSpPr>
          <p:spPr>
            <a:xfrm>
              <a:off x="4764543"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31" name="object 22">
              <a:extLst>
                <a:ext uri="{FF2B5EF4-FFF2-40B4-BE49-F238E27FC236}">
                  <a16:creationId xmlns:a16="http://schemas.microsoft.com/office/drawing/2014/main" id="{B94A3B9D-2646-494C-AC77-DE250F1405E4}"/>
                </a:ext>
              </a:extLst>
            </p:cNvPr>
            <p:cNvSpPr/>
            <p:nvPr userDrawn="1"/>
          </p:nvSpPr>
          <p:spPr>
            <a:xfrm>
              <a:off x="4764543"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32" name="object 23">
              <a:extLst>
                <a:ext uri="{FF2B5EF4-FFF2-40B4-BE49-F238E27FC236}">
                  <a16:creationId xmlns:a16="http://schemas.microsoft.com/office/drawing/2014/main" id="{C9E3E32B-E166-A343-BAF1-613332A21D1E}"/>
                </a:ext>
              </a:extLst>
            </p:cNvPr>
            <p:cNvSpPr/>
            <p:nvPr userDrawn="1"/>
          </p:nvSpPr>
          <p:spPr>
            <a:xfrm>
              <a:off x="6139303" y="738004"/>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3" name="object 24">
              <a:extLst>
                <a:ext uri="{FF2B5EF4-FFF2-40B4-BE49-F238E27FC236}">
                  <a16:creationId xmlns:a16="http://schemas.microsoft.com/office/drawing/2014/main" id="{EA98671C-068B-5744-A843-05588FA9A997}"/>
                </a:ext>
              </a:extLst>
            </p:cNvPr>
            <p:cNvSpPr/>
            <p:nvPr userDrawn="1"/>
          </p:nvSpPr>
          <p:spPr>
            <a:xfrm>
              <a:off x="6139303" y="2112748"/>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4" name="object 25">
              <a:extLst>
                <a:ext uri="{FF2B5EF4-FFF2-40B4-BE49-F238E27FC236}">
                  <a16:creationId xmlns:a16="http://schemas.microsoft.com/office/drawing/2014/main" id="{5189D1F3-4B61-E740-BA0C-0C74CE56ED9F}"/>
                </a:ext>
              </a:extLst>
            </p:cNvPr>
            <p:cNvSpPr/>
            <p:nvPr userDrawn="1"/>
          </p:nvSpPr>
          <p:spPr>
            <a:xfrm>
              <a:off x="6139303" y="3487477"/>
              <a:ext cx="916940" cy="916940"/>
            </a:xfrm>
            <a:custGeom>
              <a:avLst/>
              <a:gdLst/>
              <a:ahLst/>
              <a:cxnLst/>
              <a:rect l="l" t="t" r="r" b="b"/>
              <a:pathLst>
                <a:path w="916940" h="916939">
                  <a:moveTo>
                    <a:pt x="458237" y="0"/>
                  </a:moveTo>
                  <a:lnTo>
                    <a:pt x="411384" y="2366"/>
                  </a:lnTo>
                  <a:lnTo>
                    <a:pt x="365885" y="9310"/>
                  </a:lnTo>
                  <a:lnTo>
                    <a:pt x="321970" y="20603"/>
                  </a:lnTo>
                  <a:lnTo>
                    <a:pt x="279869" y="36013"/>
                  </a:lnTo>
                  <a:lnTo>
                    <a:pt x="239812" y="55310"/>
                  </a:lnTo>
                  <a:lnTo>
                    <a:pt x="202030" y="78265"/>
                  </a:lnTo>
                  <a:lnTo>
                    <a:pt x="166754" y="104646"/>
                  </a:lnTo>
                  <a:lnTo>
                    <a:pt x="134213" y="134223"/>
                  </a:lnTo>
                  <a:lnTo>
                    <a:pt x="104637" y="166766"/>
                  </a:lnTo>
                  <a:lnTo>
                    <a:pt x="78258"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8" y="714471"/>
                  </a:lnTo>
                  <a:lnTo>
                    <a:pt x="104637" y="749749"/>
                  </a:lnTo>
                  <a:lnTo>
                    <a:pt x="134213" y="782292"/>
                  </a:lnTo>
                  <a:lnTo>
                    <a:pt x="166754" y="811870"/>
                  </a:lnTo>
                  <a:lnTo>
                    <a:pt x="202030" y="838251"/>
                  </a:lnTo>
                  <a:lnTo>
                    <a:pt x="239812" y="861205"/>
                  </a:lnTo>
                  <a:lnTo>
                    <a:pt x="279869" y="880503"/>
                  </a:lnTo>
                  <a:lnTo>
                    <a:pt x="321970" y="895913"/>
                  </a:lnTo>
                  <a:lnTo>
                    <a:pt x="365885" y="907206"/>
                  </a:lnTo>
                  <a:lnTo>
                    <a:pt x="411384" y="914150"/>
                  </a:lnTo>
                  <a:lnTo>
                    <a:pt x="458237" y="916516"/>
                  </a:lnTo>
                  <a:lnTo>
                    <a:pt x="505092" y="914150"/>
                  </a:lnTo>
                  <a:lnTo>
                    <a:pt x="550593" y="907206"/>
                  </a:lnTo>
                  <a:lnTo>
                    <a:pt x="594510" y="895913"/>
                  </a:lnTo>
                  <a:lnTo>
                    <a:pt x="636613" y="880503"/>
                  </a:lnTo>
                  <a:lnTo>
                    <a:pt x="676671" y="861205"/>
                  </a:lnTo>
                  <a:lnTo>
                    <a:pt x="714455" y="838251"/>
                  </a:lnTo>
                  <a:lnTo>
                    <a:pt x="749733" y="811870"/>
                  </a:lnTo>
                  <a:lnTo>
                    <a:pt x="782275" y="782292"/>
                  </a:lnTo>
                  <a:lnTo>
                    <a:pt x="811852" y="749749"/>
                  </a:lnTo>
                  <a:lnTo>
                    <a:pt x="838233" y="714471"/>
                  </a:lnTo>
                  <a:lnTo>
                    <a:pt x="861186"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6" y="239828"/>
                  </a:lnTo>
                  <a:lnTo>
                    <a:pt x="838233" y="202045"/>
                  </a:lnTo>
                  <a:lnTo>
                    <a:pt x="811852" y="166766"/>
                  </a:lnTo>
                  <a:lnTo>
                    <a:pt x="782275" y="134223"/>
                  </a:lnTo>
                  <a:lnTo>
                    <a:pt x="749733" y="104646"/>
                  </a:lnTo>
                  <a:lnTo>
                    <a:pt x="714455" y="78265"/>
                  </a:lnTo>
                  <a:lnTo>
                    <a:pt x="676671" y="55310"/>
                  </a:lnTo>
                  <a:lnTo>
                    <a:pt x="636613" y="36013"/>
                  </a:lnTo>
                  <a:lnTo>
                    <a:pt x="594510" y="20603"/>
                  </a:lnTo>
                  <a:lnTo>
                    <a:pt x="550593" y="9310"/>
                  </a:lnTo>
                  <a:lnTo>
                    <a:pt x="505092" y="2366"/>
                  </a:lnTo>
                  <a:lnTo>
                    <a:pt x="458237" y="0"/>
                  </a:lnTo>
                  <a:close/>
                </a:path>
              </a:pathLst>
            </a:custGeom>
            <a:solidFill>
              <a:srgbClr val="6477BA">
                <a:alpha val="10000"/>
              </a:srgbClr>
            </a:solidFill>
          </p:spPr>
          <p:txBody>
            <a:bodyPr wrap="square" lIns="0" tIns="0" rIns="0" bIns="0" rtlCol="0"/>
            <a:lstStyle/>
            <a:p>
              <a:endParaRPr>
                <a:noFill/>
              </a:endParaRPr>
            </a:p>
          </p:txBody>
        </p:sp>
        <p:sp>
          <p:nvSpPr>
            <p:cNvPr id="35" name="object 26">
              <a:extLst>
                <a:ext uri="{FF2B5EF4-FFF2-40B4-BE49-F238E27FC236}">
                  <a16:creationId xmlns:a16="http://schemas.microsoft.com/office/drawing/2014/main" id="{60C5B1EB-C3E2-1444-9461-CE71D1B68BF8}"/>
                </a:ext>
              </a:extLst>
            </p:cNvPr>
            <p:cNvSpPr/>
            <p:nvPr userDrawn="1"/>
          </p:nvSpPr>
          <p:spPr>
            <a:xfrm>
              <a:off x="6139303" y="4862255"/>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6" name="object 27">
              <a:extLst>
                <a:ext uri="{FF2B5EF4-FFF2-40B4-BE49-F238E27FC236}">
                  <a16:creationId xmlns:a16="http://schemas.microsoft.com/office/drawing/2014/main" id="{9985C4CA-CCC7-E74A-9BEA-06533447077A}"/>
                </a:ext>
              </a:extLst>
            </p:cNvPr>
            <p:cNvSpPr/>
            <p:nvPr userDrawn="1"/>
          </p:nvSpPr>
          <p:spPr>
            <a:xfrm>
              <a:off x="6139303" y="6236999"/>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grpSp>
      <p:sp>
        <p:nvSpPr>
          <p:cNvPr id="10" name="Content Placeholder 2">
            <a:extLst>
              <a:ext uri="{FF2B5EF4-FFF2-40B4-BE49-F238E27FC236}">
                <a16:creationId xmlns:a16="http://schemas.microsoft.com/office/drawing/2014/main" id="{96A0D09E-E122-6245-AD09-E93BF4874FC2}"/>
              </a:ext>
            </a:extLst>
          </p:cNvPr>
          <p:cNvSpPr>
            <a:spLocks noGrp="1"/>
          </p:cNvSpPr>
          <p:nvPr>
            <p:ph idx="10"/>
          </p:nvPr>
        </p:nvSpPr>
        <p:spPr>
          <a:xfrm>
            <a:off x="5554912" y="957261"/>
            <a:ext cx="6432300" cy="3948113"/>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5A4EB576-561B-A74A-A7A7-480D31B5E66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505223" y="266914"/>
            <a:ext cx="454143" cy="69312"/>
          </a:xfrm>
          <a:prstGeom prst="rect">
            <a:avLst/>
          </a:prstGeom>
        </p:spPr>
      </p:pic>
      <p:sp>
        <p:nvSpPr>
          <p:cNvPr id="37" name="Title 1">
            <a:extLst>
              <a:ext uri="{FF2B5EF4-FFF2-40B4-BE49-F238E27FC236}">
                <a16:creationId xmlns:a16="http://schemas.microsoft.com/office/drawing/2014/main" id="{5E7C4336-C655-8DDE-0405-77680D4A9098}"/>
              </a:ext>
            </a:extLst>
          </p:cNvPr>
          <p:cNvSpPr>
            <a:spLocks noGrp="1"/>
          </p:cNvSpPr>
          <p:nvPr>
            <p:ph type="title"/>
          </p:nvPr>
        </p:nvSpPr>
        <p:spPr>
          <a:xfrm>
            <a:off x="540000" y="931653"/>
            <a:ext cx="4074863" cy="2665562"/>
          </a:xfrm>
        </p:spPr>
        <p:txBody>
          <a:bodyPr lIns="0" anchor="b">
            <a:normAutofit/>
          </a:bodyPr>
          <a:lstStyle>
            <a:lvl1pPr>
              <a:defRPr sz="3200" b="1" i="0" cap="all" baseline="0">
                <a:solidFill>
                  <a:schemeClr val="bg1"/>
                </a:solidFill>
                <a:latin typeface="Arial" panose="020B0604020202020204" pitchFamily="34" charset="0"/>
              </a:defRPr>
            </a:lvl1pPr>
          </a:lstStyle>
          <a:p>
            <a:r>
              <a:rPr lang="en-US" dirty="0"/>
              <a:t>Click to edit Master title style</a:t>
            </a:r>
          </a:p>
        </p:txBody>
      </p:sp>
      <p:sp>
        <p:nvSpPr>
          <p:cNvPr id="38" name="Text Placeholder 11">
            <a:extLst>
              <a:ext uri="{FF2B5EF4-FFF2-40B4-BE49-F238E27FC236}">
                <a16:creationId xmlns:a16="http://schemas.microsoft.com/office/drawing/2014/main" id="{17FD8F5F-DA0F-B787-5DDC-C89A1EA12172}"/>
              </a:ext>
            </a:extLst>
          </p:cNvPr>
          <p:cNvSpPr>
            <a:spLocks noGrp="1"/>
          </p:cNvSpPr>
          <p:nvPr>
            <p:ph type="body" sz="quarter" idx="11"/>
          </p:nvPr>
        </p:nvSpPr>
        <p:spPr>
          <a:xfrm>
            <a:off x="539750" y="3700463"/>
            <a:ext cx="4075113" cy="2682875"/>
          </a:xfrm>
        </p:spPr>
        <p:txBody>
          <a:bodyPr/>
          <a:lstStyle>
            <a:lvl1pPr marL="0" indent="0">
              <a:lnSpc>
                <a:spcPct val="100000"/>
              </a:lnSpc>
              <a:buNone/>
              <a:defRPr>
                <a:solidFill>
                  <a:schemeClr val="accent3"/>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26898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3951911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hank you">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AFEB3F8-5A9E-9B40-B7CC-23679AF3CC01}"/>
              </a:ext>
            </a:extLst>
          </p:cNvPr>
          <p:cNvSpPr/>
          <p:nvPr userDrawn="1"/>
        </p:nvSpPr>
        <p:spPr>
          <a:xfrm>
            <a:off x="0" y="1"/>
            <a:ext cx="12192000" cy="6858000"/>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algn="ctr"/>
            <a:endParaRPr dirty="0"/>
          </a:p>
        </p:txBody>
      </p:sp>
      <p:sp>
        <p:nvSpPr>
          <p:cNvPr id="2" name="Title 1">
            <a:extLst>
              <a:ext uri="{FF2B5EF4-FFF2-40B4-BE49-F238E27FC236}">
                <a16:creationId xmlns:a16="http://schemas.microsoft.com/office/drawing/2014/main" id="{3A993197-5567-6843-A276-9C9BF9E62FD7}"/>
              </a:ext>
            </a:extLst>
          </p:cNvPr>
          <p:cNvSpPr>
            <a:spLocks noGrp="1"/>
          </p:cNvSpPr>
          <p:nvPr>
            <p:ph type="title" hasCustomPrompt="1"/>
          </p:nvPr>
        </p:nvSpPr>
        <p:spPr>
          <a:xfrm>
            <a:off x="2207344" y="877321"/>
            <a:ext cx="7777312" cy="2757759"/>
          </a:xfrm>
        </p:spPr>
        <p:txBody>
          <a:bodyPr lIns="0" rIns="90000" anchor="b">
            <a:normAutofit/>
          </a:bodyPr>
          <a:lstStyle>
            <a:lvl1pPr algn="ctr">
              <a:defRPr sz="5000" b="1" i="0" cap="all" spc="-80" baseline="0">
                <a:solidFill>
                  <a:schemeClr val="bg1"/>
                </a:solidFill>
                <a:latin typeface="Arial" panose="020B0604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3BC03237-C55D-7C47-80FD-E1D1D5F524A7}"/>
              </a:ext>
            </a:extLst>
          </p:cNvPr>
          <p:cNvSpPr>
            <a:spLocks noGrp="1"/>
          </p:cNvSpPr>
          <p:nvPr>
            <p:ph type="body" idx="1"/>
          </p:nvPr>
        </p:nvSpPr>
        <p:spPr>
          <a:xfrm>
            <a:off x="2171700" y="3732584"/>
            <a:ext cx="7829550" cy="1753211"/>
          </a:xfrm>
        </p:spPr>
        <p:txBody>
          <a:bodyPr lIns="0" rIns="90000"/>
          <a:lstStyle>
            <a:lvl1pPr marL="0" indent="0" algn="ctr">
              <a:buNone/>
              <a:defRPr sz="3000" b="1" i="0" baseline="0">
                <a:solidFill>
                  <a:schemeClr val="accent3"/>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9" name="Group 8">
            <a:extLst>
              <a:ext uri="{FF2B5EF4-FFF2-40B4-BE49-F238E27FC236}">
                <a16:creationId xmlns:a16="http://schemas.microsoft.com/office/drawing/2014/main" id="{FE817299-3215-6E47-B01E-3408D4C29835}"/>
              </a:ext>
            </a:extLst>
          </p:cNvPr>
          <p:cNvGrpSpPr/>
          <p:nvPr userDrawn="1"/>
        </p:nvGrpSpPr>
        <p:grpSpPr>
          <a:xfrm>
            <a:off x="3170570" y="507950"/>
            <a:ext cx="5850860" cy="5850426"/>
            <a:chOff x="640282" y="738004"/>
            <a:chExt cx="6415961" cy="6415935"/>
          </a:xfrm>
        </p:grpSpPr>
        <p:sp>
          <p:nvSpPr>
            <p:cNvPr id="10" name="object 3">
              <a:extLst>
                <a:ext uri="{FF2B5EF4-FFF2-40B4-BE49-F238E27FC236}">
                  <a16:creationId xmlns:a16="http://schemas.microsoft.com/office/drawing/2014/main" id="{D7314FD4-21D9-2E4E-B73F-301B350E7835}"/>
                </a:ext>
              </a:extLst>
            </p:cNvPr>
            <p:cNvSpPr/>
            <p:nvPr userDrawn="1"/>
          </p:nvSpPr>
          <p:spPr>
            <a:xfrm>
              <a:off x="640301"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1" name="object 4">
              <a:extLst>
                <a:ext uri="{FF2B5EF4-FFF2-40B4-BE49-F238E27FC236}">
                  <a16:creationId xmlns:a16="http://schemas.microsoft.com/office/drawing/2014/main" id="{662299E3-FD93-E54E-9011-1A7E161D8DA4}"/>
                </a:ext>
              </a:extLst>
            </p:cNvPr>
            <p:cNvSpPr/>
            <p:nvPr userDrawn="1"/>
          </p:nvSpPr>
          <p:spPr>
            <a:xfrm>
              <a:off x="640282"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2" name="object 5">
              <a:extLst>
                <a:ext uri="{FF2B5EF4-FFF2-40B4-BE49-F238E27FC236}">
                  <a16:creationId xmlns:a16="http://schemas.microsoft.com/office/drawing/2014/main" id="{CEDFDF3B-E992-9C45-B83C-DB708D0BC227}"/>
                </a:ext>
              </a:extLst>
            </p:cNvPr>
            <p:cNvSpPr/>
            <p:nvPr userDrawn="1"/>
          </p:nvSpPr>
          <p:spPr>
            <a:xfrm>
              <a:off x="640282"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2" y="914150"/>
                  </a:lnTo>
                  <a:lnTo>
                    <a:pt x="550603" y="907206"/>
                  </a:lnTo>
                  <a:lnTo>
                    <a:pt x="594520" y="895913"/>
                  </a:lnTo>
                  <a:lnTo>
                    <a:pt x="636623" y="880503"/>
                  </a:lnTo>
                  <a:lnTo>
                    <a:pt x="676682" y="861205"/>
                  </a:lnTo>
                  <a:lnTo>
                    <a:pt x="714465" y="838251"/>
                  </a:lnTo>
                  <a:lnTo>
                    <a:pt x="749743" y="811870"/>
                  </a:lnTo>
                  <a:lnTo>
                    <a:pt x="782286" y="782292"/>
                  </a:lnTo>
                  <a:lnTo>
                    <a:pt x="811863" y="749749"/>
                  </a:lnTo>
                  <a:lnTo>
                    <a:pt x="838243" y="714471"/>
                  </a:lnTo>
                  <a:lnTo>
                    <a:pt x="861197" y="676687"/>
                  </a:lnTo>
                  <a:lnTo>
                    <a:pt x="880494" y="636629"/>
                  </a:lnTo>
                  <a:lnTo>
                    <a:pt x="895903" y="594527"/>
                  </a:lnTo>
                  <a:lnTo>
                    <a:pt x="907196" y="550611"/>
                  </a:lnTo>
                  <a:lnTo>
                    <a:pt x="914140" y="505111"/>
                  </a:lnTo>
                  <a:lnTo>
                    <a:pt x="916506" y="458258"/>
                  </a:lnTo>
                  <a:lnTo>
                    <a:pt x="914140" y="411405"/>
                  </a:lnTo>
                  <a:lnTo>
                    <a:pt x="907196" y="365905"/>
                  </a:lnTo>
                  <a:lnTo>
                    <a:pt x="895903" y="321989"/>
                  </a:lnTo>
                  <a:lnTo>
                    <a:pt x="880494" y="279886"/>
                  </a:lnTo>
                  <a:lnTo>
                    <a:pt x="861197" y="239828"/>
                  </a:lnTo>
                  <a:lnTo>
                    <a:pt x="838243" y="202045"/>
                  </a:lnTo>
                  <a:lnTo>
                    <a:pt x="811863" y="166766"/>
                  </a:lnTo>
                  <a:lnTo>
                    <a:pt x="782286" y="134223"/>
                  </a:lnTo>
                  <a:lnTo>
                    <a:pt x="749743" y="104646"/>
                  </a:lnTo>
                  <a:lnTo>
                    <a:pt x="714465" y="78265"/>
                  </a:lnTo>
                  <a:lnTo>
                    <a:pt x="676682" y="55310"/>
                  </a:lnTo>
                  <a:lnTo>
                    <a:pt x="636623" y="36013"/>
                  </a:lnTo>
                  <a:lnTo>
                    <a:pt x="594520" y="20603"/>
                  </a:lnTo>
                  <a:lnTo>
                    <a:pt x="550603" y="9310"/>
                  </a:lnTo>
                  <a:lnTo>
                    <a:pt x="505102"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13" name="object 6">
              <a:extLst>
                <a:ext uri="{FF2B5EF4-FFF2-40B4-BE49-F238E27FC236}">
                  <a16:creationId xmlns:a16="http://schemas.microsoft.com/office/drawing/2014/main" id="{CA359836-475D-C246-BCA6-B656A0694C8F}"/>
                </a:ext>
              </a:extLst>
            </p:cNvPr>
            <p:cNvSpPr/>
            <p:nvPr userDrawn="1"/>
          </p:nvSpPr>
          <p:spPr>
            <a:xfrm>
              <a:off x="640282"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2" y="914140"/>
                  </a:lnTo>
                  <a:lnTo>
                    <a:pt x="550603" y="907196"/>
                  </a:lnTo>
                  <a:lnTo>
                    <a:pt x="594520" y="895903"/>
                  </a:lnTo>
                  <a:lnTo>
                    <a:pt x="636623" y="880494"/>
                  </a:lnTo>
                  <a:lnTo>
                    <a:pt x="676682" y="861197"/>
                  </a:lnTo>
                  <a:lnTo>
                    <a:pt x="714465" y="838243"/>
                  </a:lnTo>
                  <a:lnTo>
                    <a:pt x="749743" y="811863"/>
                  </a:lnTo>
                  <a:lnTo>
                    <a:pt x="782286" y="782286"/>
                  </a:lnTo>
                  <a:lnTo>
                    <a:pt x="811863" y="749743"/>
                  </a:lnTo>
                  <a:lnTo>
                    <a:pt x="838243" y="714465"/>
                  </a:lnTo>
                  <a:lnTo>
                    <a:pt x="861197" y="676682"/>
                  </a:lnTo>
                  <a:lnTo>
                    <a:pt x="880494" y="636623"/>
                  </a:lnTo>
                  <a:lnTo>
                    <a:pt x="895903" y="594520"/>
                  </a:lnTo>
                  <a:lnTo>
                    <a:pt x="907196" y="550603"/>
                  </a:lnTo>
                  <a:lnTo>
                    <a:pt x="914140" y="505102"/>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4" name="object 7">
              <a:extLst>
                <a:ext uri="{FF2B5EF4-FFF2-40B4-BE49-F238E27FC236}">
                  <a16:creationId xmlns:a16="http://schemas.microsoft.com/office/drawing/2014/main" id="{3AD7BF20-D627-2141-9BDF-A666E94907B7}"/>
                </a:ext>
              </a:extLst>
            </p:cNvPr>
            <p:cNvSpPr/>
            <p:nvPr userDrawn="1"/>
          </p:nvSpPr>
          <p:spPr>
            <a:xfrm>
              <a:off x="640282"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5" name="object 8">
              <a:extLst>
                <a:ext uri="{FF2B5EF4-FFF2-40B4-BE49-F238E27FC236}">
                  <a16:creationId xmlns:a16="http://schemas.microsoft.com/office/drawing/2014/main" id="{BFB3B089-EA7B-C04B-BC6B-89BFD0A15D1B}"/>
                </a:ext>
              </a:extLst>
            </p:cNvPr>
            <p:cNvSpPr/>
            <p:nvPr userDrawn="1"/>
          </p:nvSpPr>
          <p:spPr>
            <a:xfrm>
              <a:off x="2015040"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6" name="object 9">
              <a:extLst>
                <a:ext uri="{FF2B5EF4-FFF2-40B4-BE49-F238E27FC236}">
                  <a16:creationId xmlns:a16="http://schemas.microsoft.com/office/drawing/2014/main" id="{5F420659-5FE4-0042-A729-0BDD83127476}"/>
                </a:ext>
              </a:extLst>
            </p:cNvPr>
            <p:cNvSpPr/>
            <p:nvPr userDrawn="1"/>
          </p:nvSpPr>
          <p:spPr>
            <a:xfrm>
              <a:off x="2015040"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7" name="object 10">
              <a:extLst>
                <a:ext uri="{FF2B5EF4-FFF2-40B4-BE49-F238E27FC236}">
                  <a16:creationId xmlns:a16="http://schemas.microsoft.com/office/drawing/2014/main" id="{3221B344-03C5-2F49-8FE4-8E23A391BB92}"/>
                </a:ext>
              </a:extLst>
            </p:cNvPr>
            <p:cNvSpPr/>
            <p:nvPr userDrawn="1"/>
          </p:nvSpPr>
          <p:spPr>
            <a:xfrm>
              <a:off x="2015040"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18" name="object 11">
              <a:extLst>
                <a:ext uri="{FF2B5EF4-FFF2-40B4-BE49-F238E27FC236}">
                  <a16:creationId xmlns:a16="http://schemas.microsoft.com/office/drawing/2014/main" id="{7E58A625-359A-5F41-ADFC-819C2D01BB75}"/>
                </a:ext>
              </a:extLst>
            </p:cNvPr>
            <p:cNvSpPr/>
            <p:nvPr userDrawn="1"/>
          </p:nvSpPr>
          <p:spPr>
            <a:xfrm>
              <a:off x="2015040"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19" name="object 12">
              <a:extLst>
                <a:ext uri="{FF2B5EF4-FFF2-40B4-BE49-F238E27FC236}">
                  <a16:creationId xmlns:a16="http://schemas.microsoft.com/office/drawing/2014/main" id="{09128FDD-BDB6-704D-AB91-520AF434B18D}"/>
                </a:ext>
              </a:extLst>
            </p:cNvPr>
            <p:cNvSpPr/>
            <p:nvPr userDrawn="1"/>
          </p:nvSpPr>
          <p:spPr>
            <a:xfrm>
              <a:off x="2015040"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0" name="object 13">
              <a:extLst>
                <a:ext uri="{FF2B5EF4-FFF2-40B4-BE49-F238E27FC236}">
                  <a16:creationId xmlns:a16="http://schemas.microsoft.com/office/drawing/2014/main" id="{A99FFD27-65F8-B044-B355-771EAB10C06E}"/>
                </a:ext>
              </a:extLst>
            </p:cNvPr>
            <p:cNvSpPr/>
            <p:nvPr userDrawn="1"/>
          </p:nvSpPr>
          <p:spPr>
            <a:xfrm>
              <a:off x="3389794"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1" name="object 14">
              <a:extLst>
                <a:ext uri="{FF2B5EF4-FFF2-40B4-BE49-F238E27FC236}">
                  <a16:creationId xmlns:a16="http://schemas.microsoft.com/office/drawing/2014/main" id="{9AB024C4-CFA1-804F-A7E6-C0D5EF3E8DD1}"/>
                </a:ext>
              </a:extLst>
            </p:cNvPr>
            <p:cNvSpPr/>
            <p:nvPr userDrawn="1"/>
          </p:nvSpPr>
          <p:spPr>
            <a:xfrm>
              <a:off x="3389794"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2" name="object 15">
              <a:extLst>
                <a:ext uri="{FF2B5EF4-FFF2-40B4-BE49-F238E27FC236}">
                  <a16:creationId xmlns:a16="http://schemas.microsoft.com/office/drawing/2014/main" id="{118DCE39-70D7-8D4F-82BA-27940B75D4A2}"/>
                </a:ext>
              </a:extLst>
            </p:cNvPr>
            <p:cNvSpPr/>
            <p:nvPr userDrawn="1"/>
          </p:nvSpPr>
          <p:spPr>
            <a:xfrm>
              <a:off x="3389794"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3" name="object 16">
              <a:extLst>
                <a:ext uri="{FF2B5EF4-FFF2-40B4-BE49-F238E27FC236}">
                  <a16:creationId xmlns:a16="http://schemas.microsoft.com/office/drawing/2014/main" id="{37FEED80-05EF-1748-8245-F53BAADCDA12}"/>
                </a:ext>
              </a:extLst>
            </p:cNvPr>
            <p:cNvSpPr/>
            <p:nvPr userDrawn="1"/>
          </p:nvSpPr>
          <p:spPr>
            <a:xfrm>
              <a:off x="3389794"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4" name="object 17">
              <a:extLst>
                <a:ext uri="{FF2B5EF4-FFF2-40B4-BE49-F238E27FC236}">
                  <a16:creationId xmlns:a16="http://schemas.microsoft.com/office/drawing/2014/main" id="{972506CC-4EC6-D341-8D39-990A7A58FCC9}"/>
                </a:ext>
              </a:extLst>
            </p:cNvPr>
            <p:cNvSpPr/>
            <p:nvPr userDrawn="1"/>
          </p:nvSpPr>
          <p:spPr>
            <a:xfrm>
              <a:off x="3389794"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5" name="object 18">
              <a:extLst>
                <a:ext uri="{FF2B5EF4-FFF2-40B4-BE49-F238E27FC236}">
                  <a16:creationId xmlns:a16="http://schemas.microsoft.com/office/drawing/2014/main" id="{55E07A7D-474C-AE42-AE38-918A227FAF29}"/>
                </a:ext>
              </a:extLst>
            </p:cNvPr>
            <p:cNvSpPr/>
            <p:nvPr userDrawn="1"/>
          </p:nvSpPr>
          <p:spPr>
            <a:xfrm>
              <a:off x="4764543"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6" name="object 19">
              <a:extLst>
                <a:ext uri="{FF2B5EF4-FFF2-40B4-BE49-F238E27FC236}">
                  <a16:creationId xmlns:a16="http://schemas.microsoft.com/office/drawing/2014/main" id="{5758A701-F56E-4243-9E14-E3C4BEA4B9C4}"/>
                </a:ext>
              </a:extLst>
            </p:cNvPr>
            <p:cNvSpPr/>
            <p:nvPr userDrawn="1"/>
          </p:nvSpPr>
          <p:spPr>
            <a:xfrm>
              <a:off x="4764543"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7" name="object 20">
              <a:extLst>
                <a:ext uri="{FF2B5EF4-FFF2-40B4-BE49-F238E27FC236}">
                  <a16:creationId xmlns:a16="http://schemas.microsoft.com/office/drawing/2014/main" id="{33665F77-1F2C-8F47-AE03-708263EA888B}"/>
                </a:ext>
              </a:extLst>
            </p:cNvPr>
            <p:cNvSpPr/>
            <p:nvPr userDrawn="1"/>
          </p:nvSpPr>
          <p:spPr>
            <a:xfrm>
              <a:off x="4764543"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endParaRPr>
                <a:noFill/>
              </a:endParaRPr>
            </a:p>
          </p:txBody>
        </p:sp>
        <p:sp>
          <p:nvSpPr>
            <p:cNvPr id="28" name="object 21">
              <a:extLst>
                <a:ext uri="{FF2B5EF4-FFF2-40B4-BE49-F238E27FC236}">
                  <a16:creationId xmlns:a16="http://schemas.microsoft.com/office/drawing/2014/main" id="{CF838D54-98CF-2740-B58D-6964018D7CFE}"/>
                </a:ext>
              </a:extLst>
            </p:cNvPr>
            <p:cNvSpPr/>
            <p:nvPr userDrawn="1"/>
          </p:nvSpPr>
          <p:spPr>
            <a:xfrm>
              <a:off x="4764543"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29" name="object 22">
              <a:extLst>
                <a:ext uri="{FF2B5EF4-FFF2-40B4-BE49-F238E27FC236}">
                  <a16:creationId xmlns:a16="http://schemas.microsoft.com/office/drawing/2014/main" id="{1B758255-D7BD-0541-B55C-FADCB3A0ED55}"/>
                </a:ext>
              </a:extLst>
            </p:cNvPr>
            <p:cNvSpPr/>
            <p:nvPr userDrawn="1"/>
          </p:nvSpPr>
          <p:spPr>
            <a:xfrm>
              <a:off x="4764543"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endParaRPr>
                <a:noFill/>
              </a:endParaRPr>
            </a:p>
          </p:txBody>
        </p:sp>
        <p:sp>
          <p:nvSpPr>
            <p:cNvPr id="30" name="object 23">
              <a:extLst>
                <a:ext uri="{FF2B5EF4-FFF2-40B4-BE49-F238E27FC236}">
                  <a16:creationId xmlns:a16="http://schemas.microsoft.com/office/drawing/2014/main" id="{07FC1891-1D59-AE4D-8B0F-AE0549C88890}"/>
                </a:ext>
              </a:extLst>
            </p:cNvPr>
            <p:cNvSpPr/>
            <p:nvPr userDrawn="1"/>
          </p:nvSpPr>
          <p:spPr>
            <a:xfrm>
              <a:off x="6139303" y="738004"/>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1" name="object 24">
              <a:extLst>
                <a:ext uri="{FF2B5EF4-FFF2-40B4-BE49-F238E27FC236}">
                  <a16:creationId xmlns:a16="http://schemas.microsoft.com/office/drawing/2014/main" id="{922A9EA7-2EB6-764C-B9A6-88A88AD8F4C4}"/>
                </a:ext>
              </a:extLst>
            </p:cNvPr>
            <p:cNvSpPr/>
            <p:nvPr userDrawn="1"/>
          </p:nvSpPr>
          <p:spPr>
            <a:xfrm>
              <a:off x="6139303" y="2112748"/>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2" name="object 25">
              <a:extLst>
                <a:ext uri="{FF2B5EF4-FFF2-40B4-BE49-F238E27FC236}">
                  <a16:creationId xmlns:a16="http://schemas.microsoft.com/office/drawing/2014/main" id="{62587B44-B9E1-3140-BE1D-58A6C8D3B0B4}"/>
                </a:ext>
              </a:extLst>
            </p:cNvPr>
            <p:cNvSpPr/>
            <p:nvPr userDrawn="1"/>
          </p:nvSpPr>
          <p:spPr>
            <a:xfrm>
              <a:off x="6139303" y="3487477"/>
              <a:ext cx="916940" cy="916940"/>
            </a:xfrm>
            <a:custGeom>
              <a:avLst/>
              <a:gdLst/>
              <a:ahLst/>
              <a:cxnLst/>
              <a:rect l="l" t="t" r="r" b="b"/>
              <a:pathLst>
                <a:path w="916940" h="916939">
                  <a:moveTo>
                    <a:pt x="458237" y="0"/>
                  </a:moveTo>
                  <a:lnTo>
                    <a:pt x="411384" y="2366"/>
                  </a:lnTo>
                  <a:lnTo>
                    <a:pt x="365885" y="9310"/>
                  </a:lnTo>
                  <a:lnTo>
                    <a:pt x="321970" y="20603"/>
                  </a:lnTo>
                  <a:lnTo>
                    <a:pt x="279869" y="36013"/>
                  </a:lnTo>
                  <a:lnTo>
                    <a:pt x="239812" y="55310"/>
                  </a:lnTo>
                  <a:lnTo>
                    <a:pt x="202030" y="78265"/>
                  </a:lnTo>
                  <a:lnTo>
                    <a:pt x="166754" y="104646"/>
                  </a:lnTo>
                  <a:lnTo>
                    <a:pt x="134213" y="134223"/>
                  </a:lnTo>
                  <a:lnTo>
                    <a:pt x="104637" y="166766"/>
                  </a:lnTo>
                  <a:lnTo>
                    <a:pt x="78258"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8" y="714471"/>
                  </a:lnTo>
                  <a:lnTo>
                    <a:pt x="104637" y="749749"/>
                  </a:lnTo>
                  <a:lnTo>
                    <a:pt x="134213" y="782292"/>
                  </a:lnTo>
                  <a:lnTo>
                    <a:pt x="166754" y="811870"/>
                  </a:lnTo>
                  <a:lnTo>
                    <a:pt x="202030" y="838251"/>
                  </a:lnTo>
                  <a:lnTo>
                    <a:pt x="239812" y="861205"/>
                  </a:lnTo>
                  <a:lnTo>
                    <a:pt x="279869" y="880503"/>
                  </a:lnTo>
                  <a:lnTo>
                    <a:pt x="321970" y="895913"/>
                  </a:lnTo>
                  <a:lnTo>
                    <a:pt x="365885" y="907206"/>
                  </a:lnTo>
                  <a:lnTo>
                    <a:pt x="411384" y="914150"/>
                  </a:lnTo>
                  <a:lnTo>
                    <a:pt x="458237" y="916516"/>
                  </a:lnTo>
                  <a:lnTo>
                    <a:pt x="505092" y="914150"/>
                  </a:lnTo>
                  <a:lnTo>
                    <a:pt x="550593" y="907206"/>
                  </a:lnTo>
                  <a:lnTo>
                    <a:pt x="594510" y="895913"/>
                  </a:lnTo>
                  <a:lnTo>
                    <a:pt x="636613" y="880503"/>
                  </a:lnTo>
                  <a:lnTo>
                    <a:pt x="676671" y="861205"/>
                  </a:lnTo>
                  <a:lnTo>
                    <a:pt x="714455" y="838251"/>
                  </a:lnTo>
                  <a:lnTo>
                    <a:pt x="749733" y="811870"/>
                  </a:lnTo>
                  <a:lnTo>
                    <a:pt x="782275" y="782292"/>
                  </a:lnTo>
                  <a:lnTo>
                    <a:pt x="811852" y="749749"/>
                  </a:lnTo>
                  <a:lnTo>
                    <a:pt x="838233" y="714471"/>
                  </a:lnTo>
                  <a:lnTo>
                    <a:pt x="861186"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6" y="239828"/>
                  </a:lnTo>
                  <a:lnTo>
                    <a:pt x="838233" y="202045"/>
                  </a:lnTo>
                  <a:lnTo>
                    <a:pt x="811852" y="166766"/>
                  </a:lnTo>
                  <a:lnTo>
                    <a:pt x="782275" y="134223"/>
                  </a:lnTo>
                  <a:lnTo>
                    <a:pt x="749733" y="104646"/>
                  </a:lnTo>
                  <a:lnTo>
                    <a:pt x="714455" y="78265"/>
                  </a:lnTo>
                  <a:lnTo>
                    <a:pt x="676671" y="55310"/>
                  </a:lnTo>
                  <a:lnTo>
                    <a:pt x="636613" y="36013"/>
                  </a:lnTo>
                  <a:lnTo>
                    <a:pt x="594510" y="20603"/>
                  </a:lnTo>
                  <a:lnTo>
                    <a:pt x="550593" y="9310"/>
                  </a:lnTo>
                  <a:lnTo>
                    <a:pt x="505092" y="2366"/>
                  </a:lnTo>
                  <a:lnTo>
                    <a:pt x="458237" y="0"/>
                  </a:lnTo>
                  <a:close/>
                </a:path>
              </a:pathLst>
            </a:custGeom>
            <a:solidFill>
              <a:srgbClr val="6477BA">
                <a:alpha val="10000"/>
              </a:srgbClr>
            </a:solidFill>
          </p:spPr>
          <p:txBody>
            <a:bodyPr wrap="square" lIns="0" tIns="0" rIns="0" bIns="0" rtlCol="0"/>
            <a:lstStyle/>
            <a:p>
              <a:endParaRPr>
                <a:noFill/>
              </a:endParaRPr>
            </a:p>
          </p:txBody>
        </p:sp>
        <p:sp>
          <p:nvSpPr>
            <p:cNvPr id="33" name="object 26">
              <a:extLst>
                <a:ext uri="{FF2B5EF4-FFF2-40B4-BE49-F238E27FC236}">
                  <a16:creationId xmlns:a16="http://schemas.microsoft.com/office/drawing/2014/main" id="{040D4B59-8169-0743-8ADA-085DA094FAB9}"/>
                </a:ext>
              </a:extLst>
            </p:cNvPr>
            <p:cNvSpPr/>
            <p:nvPr userDrawn="1"/>
          </p:nvSpPr>
          <p:spPr>
            <a:xfrm>
              <a:off x="6139303" y="4862255"/>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sp>
          <p:nvSpPr>
            <p:cNvPr id="34" name="object 27">
              <a:extLst>
                <a:ext uri="{FF2B5EF4-FFF2-40B4-BE49-F238E27FC236}">
                  <a16:creationId xmlns:a16="http://schemas.microsoft.com/office/drawing/2014/main" id="{87DD3191-EA99-B74E-9A06-58B7C46637B1}"/>
                </a:ext>
              </a:extLst>
            </p:cNvPr>
            <p:cNvSpPr/>
            <p:nvPr userDrawn="1"/>
          </p:nvSpPr>
          <p:spPr>
            <a:xfrm>
              <a:off x="6139303" y="6236999"/>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endParaRPr>
                <a:noFill/>
              </a:endParaRPr>
            </a:p>
          </p:txBody>
        </p:sp>
      </p:grpSp>
    </p:spTree>
    <p:extLst>
      <p:ext uri="{BB962C8B-B14F-4D97-AF65-F5344CB8AC3E}">
        <p14:creationId xmlns:p14="http://schemas.microsoft.com/office/powerpoint/2010/main" val="3367870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341529"/>
            <a:ext cx="3969834" cy="461665"/>
          </a:xfrm>
          <a:prstGeom prst="rect">
            <a:avLst/>
          </a:prstGeom>
          <a:noFill/>
        </p:spPr>
        <p:txBody>
          <a:bodyPr wrap="square" rtlCol="0">
            <a:spAutoFit/>
          </a:bodyPr>
          <a:lstStyle/>
          <a:p>
            <a:pPr algn="ctr"/>
            <a:r>
              <a:rPr lang="en-US" sz="2400" b="0" i="0" cap="none" spc="10" baseline="0" dirty="0" err="1">
                <a:solidFill>
                  <a:schemeClr val="tx1"/>
                </a:solidFill>
                <a:latin typeface="Arial" panose="020B0604020202020204" pitchFamily="34" charset="0"/>
              </a:rPr>
              <a:t>resolvetosavelives.org</a:t>
            </a:r>
            <a:endParaRPr lang="en-US" sz="2400" b="0" i="0" cap="none" spc="10" baseline="0" dirty="0">
              <a:solidFill>
                <a:schemeClr val="tx1"/>
              </a:solidFill>
              <a:latin typeface="Arial" panose="020B0604020202020204" pitchFamily="34" charset="0"/>
            </a:endParaRPr>
          </a:p>
        </p:txBody>
      </p:sp>
      <p:pic>
        <p:nvPicPr>
          <p:cNvPr id="7" name="Picture 6" descr="Logo&#10;&#10;Description automatically generated with medium confidence">
            <a:extLst>
              <a:ext uri="{FF2B5EF4-FFF2-40B4-BE49-F238E27FC236}">
                <a16:creationId xmlns:a16="http://schemas.microsoft.com/office/drawing/2014/main" id="{DD3B1AF9-4A8F-C94D-8F1A-EDAE49536119}"/>
              </a:ext>
            </a:extLst>
          </p:cNvPr>
          <p:cNvPicPr>
            <a:picLocks noChangeAspect="1"/>
          </p:cNvPicPr>
          <p:nvPr userDrawn="1"/>
        </p:nvPicPr>
        <p:blipFill>
          <a:blip r:embed="rId2"/>
          <a:stretch>
            <a:fillRect/>
          </a:stretch>
        </p:blipFill>
        <p:spPr>
          <a:xfrm>
            <a:off x="3683351" y="2375283"/>
            <a:ext cx="4825298" cy="2107434"/>
          </a:xfrm>
          <a:prstGeom prst="rect">
            <a:avLst/>
          </a:prstGeom>
        </p:spPr>
      </p:pic>
    </p:spTree>
    <p:extLst>
      <p:ext uri="{BB962C8B-B14F-4D97-AF65-F5344CB8AC3E}">
        <p14:creationId xmlns:p14="http://schemas.microsoft.com/office/powerpoint/2010/main" val="1696779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8BD28A7-8860-43B0-B3FB-36A06BF390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561011" cy="6858000"/>
          </a:xfrm>
          <a:prstGeom prst="rect">
            <a:avLst/>
          </a:prstGeom>
        </p:spPr>
      </p:pic>
      <p:sp>
        <p:nvSpPr>
          <p:cNvPr id="14" name="Title 1"/>
          <p:cNvSpPr>
            <a:spLocks noGrp="1"/>
          </p:cNvSpPr>
          <p:nvPr>
            <p:ph type="title"/>
          </p:nvPr>
        </p:nvSpPr>
        <p:spPr>
          <a:xfrm>
            <a:off x="2246811" y="721856"/>
            <a:ext cx="9122185"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2246811" y="1308295"/>
            <a:ext cx="9106700"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6" name="Picture 5">
            <a:extLst>
              <a:ext uri="{FF2B5EF4-FFF2-40B4-BE49-F238E27FC236}">
                <a16:creationId xmlns:a16="http://schemas.microsoft.com/office/drawing/2014/main" id="{D52A4823-6469-4C80-8254-81D56706C4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1304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D28307C-E95A-4ED9-8FE7-9E3B6B7BF1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5101" y="6310554"/>
            <a:ext cx="670562" cy="384648"/>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7926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1921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09BD1C4C-C47F-41C5-821F-BF3E70A52702}"/>
              </a:ext>
            </a:extLst>
          </p:cNvPr>
          <p:cNvSpPr txBox="1"/>
          <p:nvPr userDrawn="1"/>
        </p:nvSpPr>
        <p:spPr>
          <a:xfrm>
            <a:off x="6616119" y="5795759"/>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
        <p:nvSpPr>
          <p:cNvPr id="16" name="TextBox 15">
            <a:extLst>
              <a:ext uri="{FF2B5EF4-FFF2-40B4-BE49-F238E27FC236}">
                <a16:creationId xmlns:a16="http://schemas.microsoft.com/office/drawing/2014/main" id="{411A4EE6-CE0F-4A99-92EC-CFE29CE36FC4}"/>
              </a:ext>
            </a:extLst>
          </p:cNvPr>
          <p:cNvSpPr txBox="1"/>
          <p:nvPr userDrawn="1"/>
        </p:nvSpPr>
        <p:spPr>
          <a:xfrm>
            <a:off x="6616120" y="6329239"/>
            <a:ext cx="5391925" cy="379656"/>
          </a:xfrm>
          <a:prstGeom prst="rect">
            <a:avLst/>
          </a:prstGeom>
          <a:noFill/>
        </p:spPr>
        <p:txBody>
          <a:bodyPr wrap="none" rtlCol="0">
            <a:spAutoFit/>
          </a:bodyPr>
          <a:lstStyle/>
          <a:p>
            <a:r>
              <a:rPr lang="en-US" sz="1867">
                <a:solidFill>
                  <a:srgbClr val="000000"/>
                </a:solidFill>
                <a:latin typeface="Calibri" panose="020F0502020204030204" pitchFamily="34" charset="0"/>
              </a:rPr>
              <a:t>www.cdc.gov/coronavirus/2019-ncov/global-covid-19</a:t>
            </a:r>
          </a:p>
        </p:txBody>
      </p:sp>
      <p:pic>
        <p:nvPicPr>
          <p:cNvPr id="19" name="Picture 18" descr="Logos of the U.S. Department of Health and Human Services and Centers for Disease Control and Prevention" title="LOGOS">
            <a:extLst>
              <a:ext uri="{FF2B5EF4-FFF2-40B4-BE49-F238E27FC236}">
                <a16:creationId xmlns:a16="http://schemas.microsoft.com/office/drawing/2014/main" id="{098BD5DD-1164-499F-9183-CC99AE5803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0701852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86" r:id="rId1"/>
    <p:sldLayoutId id="2147483674" r:id="rId2"/>
    <p:sldLayoutId id="2147483677" r:id="rId3"/>
    <p:sldLayoutId id="2147483679" r:id="rId4"/>
    <p:sldLayoutId id="2147483681" r:id="rId5"/>
    <p:sldLayoutId id="2147483682" r:id="rId6"/>
    <p:sldLayoutId id="2147483683" r:id="rId7"/>
    <p:sldLayoutId id="2147483684"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247084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A5166-7DF4-BA2D-AC25-53BF1917B330}"/>
              </a:ext>
            </a:extLst>
          </p:cNvPr>
          <p:cNvSpPr/>
          <p:nvPr userDrawn="1"/>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Placeholder 1">
            <a:extLst>
              <a:ext uri="{FF2B5EF4-FFF2-40B4-BE49-F238E27FC236}">
                <a16:creationId xmlns:a16="http://schemas.microsoft.com/office/drawing/2014/main" id="{71D820BF-4019-B5D0-5980-5DF95767D9DF}"/>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BB3C509-4248-FF95-980B-A1402630E5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121336E-84E0-A07C-9E8D-AEE2B1F2F60B}"/>
              </a:ext>
            </a:extLst>
          </p:cNvPr>
          <p:cNvSpPr>
            <a:spLocks noGrp="1"/>
          </p:cNvSpPr>
          <p:nvPr>
            <p:ph type="sldNum" sz="quarter" idx="4"/>
          </p:nvPr>
        </p:nvSpPr>
        <p:spPr>
          <a:xfrm>
            <a:off x="9425650" y="6209398"/>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panose="020B0604020202020204" pitchFamily="34" charset="0"/>
                <a:cs typeface="Arial" panose="020B0604020202020204" pitchFamily="34" charset="0"/>
              </a:defRPr>
            </a:lvl1pPr>
          </a:lstStyle>
          <a:p>
            <a:fld id="{D6632B84-2BCD-574C-A789-8EF95483F1D9}" type="slidenum">
              <a:rPr lang="en-US" smtClean="0"/>
              <a:pPr/>
              <a:t>‹#›</a:t>
            </a:fld>
            <a:endParaRPr lang="en-US"/>
          </a:p>
        </p:txBody>
      </p:sp>
      <p:pic>
        <p:nvPicPr>
          <p:cNvPr id="8" name="Picture 7">
            <a:extLst>
              <a:ext uri="{FF2B5EF4-FFF2-40B4-BE49-F238E27FC236}">
                <a16:creationId xmlns:a16="http://schemas.microsoft.com/office/drawing/2014/main" id="{1966E343-B72D-AF10-6B61-75A464EA97F4}"/>
              </a:ext>
            </a:extLst>
          </p:cNvPr>
          <p:cNvPicPr>
            <a:picLocks noChangeAspect="1"/>
          </p:cNvPicPr>
          <p:nvPr userDrawn="1"/>
        </p:nvPicPr>
        <p:blipFill>
          <a:blip r:embed="rId14">
            <a:alphaModFix/>
          </a:blip>
          <a:stretch>
            <a:fillRect/>
          </a:stretch>
        </p:blipFill>
        <p:spPr>
          <a:xfrm>
            <a:off x="11488230" y="6677246"/>
            <a:ext cx="618894" cy="80227"/>
          </a:xfrm>
          <a:prstGeom prst="rect">
            <a:avLst/>
          </a:prstGeom>
        </p:spPr>
      </p:pic>
    </p:spTree>
    <p:extLst>
      <p:ext uri="{BB962C8B-B14F-4D97-AF65-F5344CB8AC3E}">
        <p14:creationId xmlns:p14="http://schemas.microsoft.com/office/powerpoint/2010/main" val="21628204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000" b="1" kern="1200">
          <a:solidFill>
            <a:srgbClr val="3D9D45"/>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6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F2EC8-15F5-0941-ABBC-2EC97DE4BD48}"/>
              </a:ext>
            </a:extLst>
          </p:cNvPr>
          <p:cNvSpPr>
            <a:spLocks noGrp="1"/>
          </p:cNvSpPr>
          <p:nvPr>
            <p:ph type="title"/>
          </p:nvPr>
        </p:nvSpPr>
        <p:spPr>
          <a:xfrm>
            <a:off x="838200" y="365125"/>
            <a:ext cx="10515600" cy="1325563"/>
          </a:xfrm>
          <a:prstGeom prst="rect">
            <a:avLst/>
          </a:prstGeom>
        </p:spPr>
        <p:txBody>
          <a:bodyPr vert="horz" lIns="0" tIns="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434AFE-C45D-D240-AA57-B1E654085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7327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3200" b="1" i="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lancet.com/journals/lanpub/article/PIIS2468-2667(23)00060-9/fulltext" TargetMode="Externa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E4DF55_9EB2308A.xm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2.png"/><Relationship Id="rId3" Type="http://schemas.microsoft.com/office/2018/10/relationships/comments" Target="../comments/modernComment_7FE4DF92_335A3CB7.xml"/><Relationship Id="rId7" Type="http://schemas.microsoft.com/office/2007/relationships/hdphoto" Target="../media/hdphoto3.wdp"/><Relationship Id="rId12" Type="http://schemas.microsoft.com/office/2007/relationships/diagramDrawing" Target="../diagrams/drawing4.xml"/><Relationship Id="rId17" Type="http://schemas.microsoft.com/office/2007/relationships/hdphoto" Target="../media/hdphoto5.wdp"/><Relationship Id="rId2" Type="http://schemas.openxmlformats.org/officeDocument/2006/relationships/notesSlide" Target="../notesSlides/notesSlide21.xml"/><Relationship Id="rId16"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1.png"/><Relationship Id="rId11" Type="http://schemas.openxmlformats.org/officeDocument/2006/relationships/diagramColors" Target="../diagrams/colors4.xml"/><Relationship Id="rId5" Type="http://schemas.openxmlformats.org/officeDocument/2006/relationships/image" Target="../media/image40.png"/><Relationship Id="rId15" Type="http://schemas.microsoft.com/office/2007/relationships/hdphoto" Target="../media/hdphoto4.wdp"/><Relationship Id="rId10" Type="http://schemas.openxmlformats.org/officeDocument/2006/relationships/diagramQuickStyle" Target="../diagrams/quickStyle4.xml"/><Relationship Id="rId4" Type="http://schemas.openxmlformats.org/officeDocument/2006/relationships/image" Target="../media/image39.tiff"/><Relationship Id="rId9" Type="http://schemas.openxmlformats.org/officeDocument/2006/relationships/diagramLayout" Target="../diagrams/layout4.xml"/><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56.tif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tiff"/><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7FE4DF51_FC190A22.xml"/><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noChangeAspect="1"/>
          </p:cNvPicPr>
          <p:nvPr/>
        </p:nvPicPr>
        <p:blipFill>
          <a:blip r:embed="rId3"/>
          <a:srcRect l="10398" r="10398"/>
          <a:stretch/>
        </p:blipFill>
        <p:spPr>
          <a:xfrm>
            <a:off x="0" y="0"/>
            <a:ext cx="7242402" cy="6858000"/>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7" y="1126422"/>
            <a:ext cx="3994438" cy="1348509"/>
          </a:xfrm>
          <a:noFill/>
        </p:spPr>
        <p:txBody>
          <a:bodyPr/>
          <a:lstStyle/>
          <a:p>
            <a:r>
              <a:rPr lang="en-US" sz="3400" spc="100" dirty="0">
                <a:solidFill>
                  <a:schemeClr val="bg1"/>
                </a:solidFill>
                <a:latin typeface="Calibri" panose="020F0502020204030204" pitchFamily="34" charset="0"/>
              </a:rPr>
              <a:t>Improving Epidemic Preparedness</a:t>
            </a: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July 18, 2023</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03A3CC-73F9-867A-8DCA-F9E3EA04575C}"/>
              </a:ext>
            </a:extLst>
          </p:cNvPr>
          <p:cNvSpPr>
            <a:spLocks noGrp="1"/>
          </p:cNvSpPr>
          <p:nvPr>
            <p:ph type="title"/>
          </p:nvPr>
        </p:nvSpPr>
        <p:spPr/>
        <p:txBody>
          <a:bodyPr>
            <a:normAutofit/>
          </a:bodyPr>
          <a:lstStyle/>
          <a:p>
            <a:r>
              <a:rPr lang="en-GB" sz="4400" dirty="0"/>
              <a:t>HOW DO WE GET THERE? </a:t>
            </a:r>
          </a:p>
        </p:txBody>
      </p:sp>
    </p:spTree>
    <p:extLst>
      <p:ext uri="{BB962C8B-B14F-4D97-AF65-F5344CB8AC3E}">
        <p14:creationId xmlns:p14="http://schemas.microsoft.com/office/powerpoint/2010/main" val="172010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E864-C134-8483-338C-E0679DC7C753}"/>
              </a:ext>
            </a:extLst>
          </p:cNvPr>
          <p:cNvSpPr>
            <a:spLocks noGrp="1"/>
          </p:cNvSpPr>
          <p:nvPr>
            <p:ph type="title"/>
          </p:nvPr>
        </p:nvSpPr>
        <p:spPr>
          <a:xfrm>
            <a:off x="540000" y="619681"/>
            <a:ext cx="11310624" cy="759035"/>
          </a:xfrm>
        </p:spPr>
        <p:txBody>
          <a:bodyPr>
            <a:normAutofit/>
          </a:bodyPr>
          <a:lstStyle/>
          <a:p>
            <a:r>
              <a:rPr lang="en-US" sz="2400" dirty="0">
                <a:latin typeface="Arial"/>
                <a:cs typeface="Arial"/>
              </a:rPr>
              <a:t>What capacities do health facilities need to be epidemic ready?</a:t>
            </a:r>
          </a:p>
        </p:txBody>
      </p:sp>
      <p:sp>
        <p:nvSpPr>
          <p:cNvPr id="4" name="TextBox 3">
            <a:extLst>
              <a:ext uri="{FF2B5EF4-FFF2-40B4-BE49-F238E27FC236}">
                <a16:creationId xmlns:a16="http://schemas.microsoft.com/office/drawing/2014/main" id="{14348626-481A-649C-2BCD-A167AF4FD803}"/>
              </a:ext>
            </a:extLst>
          </p:cNvPr>
          <p:cNvSpPr txBox="1"/>
          <p:nvPr/>
        </p:nvSpPr>
        <p:spPr>
          <a:xfrm>
            <a:off x="6879266" y="1636777"/>
            <a:ext cx="5054191" cy="4511392"/>
          </a:xfrm>
          <a:prstGeom prst="rect">
            <a:avLst/>
          </a:prstGeom>
        </p:spPr>
        <p:txBody>
          <a:bodyPr vert="horz" wrap="square" lIns="0" tIns="0" rIns="0" bIns="45720" rtlCol="0" anchor="t">
            <a:norm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ERPHC Capacities </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1. Effective surveillance and early warning systems </a:t>
            </a: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Arial" panose="020B0604020202020204"/>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2. Safe heath service delivery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3. Protected and epidemic ready workforce</a:t>
            </a: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4. Connected, engaged and protected communities </a:t>
            </a:r>
            <a:r>
              <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rPr>
              <a:t> </a:t>
            </a: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38EDDEB-0AB6-5A3C-4221-F972F19A1CD2}"/>
              </a:ext>
            </a:extLst>
          </p:cNvPr>
          <p:cNvSpPr txBox="1"/>
          <p:nvPr/>
        </p:nvSpPr>
        <p:spPr>
          <a:xfrm>
            <a:off x="252921" y="1563625"/>
            <a:ext cx="5843080" cy="4965192"/>
          </a:xfrm>
          <a:prstGeom prst="rect">
            <a:avLst/>
          </a:prstGeom>
          <a:noFill/>
          <a:ln cap="flat">
            <a:noFill/>
          </a:ln>
        </p:spPr>
        <p:txBody>
          <a:bodyPr vert="horz" wrap="square" lIns="0" tIns="0" rIns="0" bIns="45720" anchor="t" anchorCtr="0" compatLnSpc="1">
            <a:normAutofit/>
          </a:bodyPr>
          <a:lstStyle/>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0" u="none" strike="noStrike" kern="1200" cap="none" spc="0" normalizeH="0" baseline="0" noProof="0" dirty="0">
              <a:ln>
                <a:noFill/>
              </a:ln>
              <a:solidFill>
                <a:srgbClr val="382886"/>
              </a:solidFill>
              <a:effectLst/>
              <a:uLnTx/>
              <a:uFillTx/>
              <a:latin typeface="Arial"/>
              <a:ea typeface="+mn-ea"/>
              <a:cs typeface="Arial"/>
            </a:endParaRP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382886"/>
                </a:solidFill>
                <a:effectLst/>
                <a:uLnTx/>
                <a:uFillTx/>
                <a:latin typeface="Arial"/>
                <a:ea typeface="+mn-ea"/>
                <a:cs typeface="Arial"/>
              </a:rPr>
              <a:t>Epidemic-ready primary health facilities should be able to:</a:t>
            </a: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0" cap="none" spc="0" normalizeH="0" baseline="0" noProof="0" dirty="0">
                <a:ln>
                  <a:noFill/>
                </a:ln>
                <a:solidFill>
                  <a:srgbClr val="382886"/>
                </a:solidFill>
                <a:effectLst/>
                <a:uLnTx/>
                <a:uFillTx/>
                <a:latin typeface="Arial"/>
                <a:ea typeface="+mn-ea"/>
                <a:cs typeface="Arial"/>
              </a:rPr>
              <a:t>Provide preventive services, diagnose</a:t>
            </a:r>
            <a:r>
              <a:rPr kumimoji="0" lang="en-US" sz="1800" b="0" i="0" u="none" strike="noStrike" kern="1200" cap="none" spc="0" normalizeH="0" baseline="0" noProof="0" dirty="0">
                <a:ln>
                  <a:noFill/>
                </a:ln>
                <a:solidFill>
                  <a:srgbClr val="382886"/>
                </a:solidFill>
                <a:effectLst/>
                <a:uLnTx/>
                <a:uFillTx/>
                <a:latin typeface="Arial"/>
                <a:ea typeface="+mn-ea"/>
                <a:cs typeface="Arial"/>
              </a:rPr>
              <a:t> and treat disease</a:t>
            </a:r>
            <a:r>
              <a:rPr kumimoji="0" lang="en-US" sz="1800" b="0" i="0" u="none" strike="noStrike" kern="0" cap="none" spc="0" normalizeH="0" baseline="0" noProof="0" dirty="0">
                <a:ln>
                  <a:noFill/>
                </a:ln>
                <a:solidFill>
                  <a:srgbClr val="382886"/>
                </a:solidFill>
                <a:effectLst/>
                <a:uLnTx/>
                <a:uFillTx/>
                <a:latin typeface="Arial"/>
                <a:ea typeface="+mn-ea"/>
                <a:cs typeface="Arial"/>
              </a:rPr>
              <a:t>;</a:t>
            </a:r>
            <a:endParaRPr kumimoji="0" lang="en-US" sz="1800" b="0" i="0" u="none" strike="noStrike" kern="1200" cap="none" spc="0" normalizeH="0" baseline="0" noProof="0" dirty="0">
              <a:ln>
                <a:noFill/>
              </a:ln>
              <a:solidFill>
                <a:srgbClr val="382886"/>
              </a:solidFill>
              <a:effectLst/>
              <a:uLnTx/>
              <a:uFillTx/>
              <a:latin typeface="Arial"/>
              <a:ea typeface="+mn-ea"/>
              <a:cs typeface="Arial"/>
            </a:endParaRPr>
          </a:p>
          <a:p>
            <a:pPr marL="0" marR="0" lvl="0" indent="0" algn="l" defTabSz="914400" rtl="0" eaLnBrk="1" fontAlgn="auto" latinLnBrk="0" hangingPunct="1">
              <a:lnSpc>
                <a:spcPct val="80000"/>
              </a:lnSpc>
              <a:spcBef>
                <a:spcPts val="0"/>
              </a:spcBef>
              <a:spcAft>
                <a:spcPts val="300"/>
              </a:spcAft>
              <a:buClrTx/>
              <a:buSzTx/>
              <a:buFontTx/>
              <a:buNone/>
              <a:tabLst/>
              <a:defRPr sz="1800" b="0" i="0" u="none" strike="noStrike" kern="0" cap="none" spc="0" baseline="0">
                <a:solidFill>
                  <a:srgbClr val="000000"/>
                </a:solidFill>
                <a:uFillTx/>
              </a:defRPr>
            </a:pPr>
            <a:endParaRPr kumimoji="0" lang="en-US" sz="900" b="0" i="0" u="none" strike="noStrike" kern="120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0" cap="none" spc="0" normalizeH="0" baseline="0" noProof="0" dirty="0">
                <a:ln>
                  <a:noFill/>
                </a:ln>
                <a:solidFill>
                  <a:srgbClr val="382886"/>
                </a:solidFill>
                <a:effectLst/>
                <a:uLnTx/>
                <a:uFillTx/>
                <a:latin typeface="Arial"/>
                <a:ea typeface="+mn-ea"/>
                <a:cs typeface="Arial"/>
              </a:rPr>
              <a:t>D</a:t>
            </a:r>
            <a:r>
              <a:rPr kumimoji="0" lang="en-US" sz="1800" b="0" i="0" u="none" strike="noStrike" kern="1200" cap="none" spc="0" normalizeH="0" baseline="0" noProof="0" dirty="0">
                <a:ln>
                  <a:noFill/>
                </a:ln>
                <a:solidFill>
                  <a:srgbClr val="382886"/>
                </a:solidFill>
                <a:effectLst/>
                <a:uLnTx/>
                <a:uFillTx/>
                <a:latin typeface="Arial"/>
                <a:ea typeface="+mn-ea"/>
                <a:cs typeface="Arial"/>
              </a:rPr>
              <a:t>etect new outbreaks;</a:t>
            </a:r>
          </a:p>
          <a:p>
            <a:pPr marL="0" marR="0" lvl="0" indent="0" algn="l" defTabSz="914400" rtl="0" eaLnBrk="1" fontAlgn="auto" latinLnBrk="0" hangingPunct="1">
              <a:lnSpc>
                <a:spcPct val="80000"/>
              </a:lnSpc>
              <a:spcBef>
                <a:spcPts val="0"/>
              </a:spcBef>
              <a:spcAft>
                <a:spcPts val="300"/>
              </a:spcAft>
              <a:buClrTx/>
              <a:buSzTx/>
              <a:buFontTx/>
              <a:buNone/>
              <a:tabLst/>
              <a:defRPr sz="1800" b="0" i="0" u="none" strike="noStrike" kern="0" cap="none" spc="0" baseline="0">
                <a:solidFill>
                  <a:srgbClr val="000000"/>
                </a:solidFill>
                <a:uFillTx/>
              </a:defRPr>
            </a:pPr>
            <a:endParaRPr kumimoji="0" lang="en-US" sz="900" b="0" i="0" u="none" strike="noStrike" kern="120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0" cap="none" spc="0" normalizeH="0" baseline="0" noProof="0" dirty="0">
                <a:ln>
                  <a:noFill/>
                </a:ln>
                <a:solidFill>
                  <a:srgbClr val="382886"/>
                </a:solidFill>
                <a:effectLst/>
                <a:uLnTx/>
                <a:uFillTx/>
                <a:latin typeface="Arial"/>
                <a:ea typeface="+mn-ea"/>
                <a:cs typeface="Arial"/>
              </a:rPr>
              <a:t>N</a:t>
            </a:r>
            <a:r>
              <a:rPr kumimoji="0" lang="en-US" sz="1800" b="0" i="0" u="none" strike="noStrike" kern="1200" cap="none" spc="0" normalizeH="0" baseline="0" noProof="0" dirty="0">
                <a:ln>
                  <a:noFill/>
                </a:ln>
                <a:solidFill>
                  <a:srgbClr val="382886"/>
                </a:solidFill>
                <a:effectLst/>
                <a:uLnTx/>
                <a:uFillTx/>
                <a:latin typeface="Arial"/>
                <a:ea typeface="+mn-ea"/>
                <a:cs typeface="Arial"/>
              </a:rPr>
              <a:t>otify the appropriate authorities</a:t>
            </a:r>
            <a:r>
              <a:rPr kumimoji="0" lang="en-US" sz="1800" b="0" i="0" u="none" strike="noStrike" kern="0" cap="none" spc="0" normalizeH="0" baseline="0" noProof="0" dirty="0">
                <a:ln>
                  <a:noFill/>
                </a:ln>
                <a:solidFill>
                  <a:srgbClr val="382886"/>
                </a:solidFill>
                <a:effectLst/>
                <a:uLnTx/>
                <a:uFillTx/>
                <a:latin typeface="Arial"/>
                <a:ea typeface="+mn-ea"/>
                <a:cs typeface="Arial"/>
              </a:rPr>
              <a:t> within the right timeframe</a:t>
            </a:r>
            <a:r>
              <a:rPr kumimoji="0" lang="en-US" sz="1800" b="0" i="0" u="none" strike="noStrike" kern="1200" cap="none" spc="0" normalizeH="0" baseline="0" noProof="0" dirty="0">
                <a:ln>
                  <a:noFill/>
                </a:ln>
                <a:solidFill>
                  <a:srgbClr val="382886"/>
                </a:solidFill>
                <a:effectLst/>
                <a:uLnTx/>
                <a:uFillTx/>
                <a:latin typeface="Arial"/>
                <a:ea typeface="+mn-ea"/>
                <a:cs typeface="Arial"/>
              </a:rPr>
              <a:t>, collect and send appropriate specimens, and provide appropriate and timely care;</a:t>
            </a:r>
          </a:p>
          <a:p>
            <a:pPr marL="0" marR="0" lvl="0" indent="0" algn="l" defTabSz="914400" rtl="0" eaLnBrk="1" fontAlgn="auto" latinLnBrk="0" hangingPunct="1">
              <a:lnSpc>
                <a:spcPct val="80000"/>
              </a:lnSpc>
              <a:spcBef>
                <a:spcPts val="0"/>
              </a:spcBef>
              <a:spcAft>
                <a:spcPts val="30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1200" cap="none" spc="0" normalizeH="0" baseline="0" noProof="0" dirty="0">
                <a:ln>
                  <a:noFill/>
                </a:ln>
                <a:solidFill>
                  <a:srgbClr val="382886"/>
                </a:solidFill>
                <a:effectLst/>
                <a:uLnTx/>
                <a:uFillTx/>
                <a:latin typeface="Arial"/>
                <a:ea typeface="+mn-ea"/>
                <a:cs typeface="Arial"/>
              </a:rPr>
              <a:t>Support outbreak prevention and response ac</a:t>
            </a:r>
            <a:r>
              <a:rPr kumimoji="0" lang="en-US" sz="1800" b="0" i="0" u="none" strike="noStrike" kern="0" cap="none" spc="0" normalizeH="0" baseline="0" noProof="0" dirty="0">
                <a:ln>
                  <a:noFill/>
                </a:ln>
                <a:solidFill>
                  <a:srgbClr val="382886"/>
                </a:solidFill>
                <a:effectLst/>
                <a:uLnTx/>
                <a:uFillTx/>
                <a:latin typeface="Arial"/>
                <a:ea typeface="+mn-ea"/>
                <a:cs typeface="Arial"/>
              </a:rPr>
              <a:t>tivities;</a:t>
            </a:r>
          </a:p>
          <a:p>
            <a:pPr marL="0" marR="0" lvl="0" indent="0" algn="l" defTabSz="914400" rtl="0" eaLnBrk="1" fontAlgn="auto" latinLnBrk="0" hangingPunct="1">
              <a:lnSpc>
                <a:spcPct val="80000"/>
              </a:lnSpc>
              <a:spcBef>
                <a:spcPts val="0"/>
              </a:spcBef>
              <a:spcAft>
                <a:spcPts val="300"/>
              </a:spcAft>
              <a:buClrTx/>
              <a:buSzTx/>
              <a:buFontTx/>
              <a:buNone/>
              <a:tabLst/>
              <a:defRPr sz="1800" b="0" i="0" u="none" strike="noStrike" kern="0" cap="none" spc="0" baseline="0">
                <a:solidFill>
                  <a:srgbClr val="000000"/>
                </a:solidFill>
                <a:uFillTx/>
              </a:defRPr>
            </a:pPr>
            <a:endParaRPr kumimoji="0" lang="en-US" sz="900" b="0" i="0" u="none" strike="noStrike" kern="120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0" cap="none" spc="0" normalizeH="0" baseline="0" noProof="0" dirty="0">
                <a:ln>
                  <a:noFill/>
                </a:ln>
                <a:solidFill>
                  <a:srgbClr val="382886"/>
                </a:solidFill>
                <a:effectLst/>
                <a:uLnTx/>
                <a:uFillTx/>
                <a:latin typeface="Arial"/>
                <a:ea typeface="+mn-ea"/>
                <a:cs typeface="Arial"/>
              </a:rPr>
              <a:t>M</a:t>
            </a:r>
            <a:r>
              <a:rPr kumimoji="0" lang="en-US" sz="1800" b="0" i="0" u="none" strike="noStrike" kern="1200" cap="none" spc="0" normalizeH="0" baseline="0" noProof="0" dirty="0">
                <a:ln>
                  <a:noFill/>
                </a:ln>
                <a:solidFill>
                  <a:srgbClr val="382886"/>
                </a:solidFill>
                <a:effectLst/>
                <a:uLnTx/>
                <a:uFillTx/>
                <a:latin typeface="Arial"/>
                <a:ea typeface="+mn-ea"/>
                <a:cs typeface="Arial"/>
              </a:rPr>
              <a:t>aintain quality of care, essential services, and HCW and patient safety during outbreaks;</a:t>
            </a:r>
          </a:p>
          <a:p>
            <a:pPr marL="0" marR="0" lvl="0" indent="0" algn="l" defTabSz="914400" rtl="0" eaLnBrk="1" fontAlgn="auto" latinLnBrk="0" hangingPunct="1">
              <a:lnSpc>
                <a:spcPct val="80000"/>
              </a:lnSpc>
              <a:spcBef>
                <a:spcPts val="0"/>
              </a:spcBef>
              <a:spcAft>
                <a:spcPts val="300"/>
              </a:spcAft>
              <a:buClrTx/>
              <a:buSzTx/>
              <a:buFontTx/>
              <a:buNone/>
              <a:tabLst/>
              <a:defRPr sz="1800" b="0" i="0" u="none" strike="noStrike" kern="0" cap="none" spc="0" baseline="0">
                <a:solidFill>
                  <a:srgbClr val="000000"/>
                </a:solidFill>
                <a:uFillTx/>
              </a:defRPr>
            </a:pPr>
            <a:endParaRPr kumimoji="0" lang="en-US" sz="900" b="0" i="0" u="none" strike="noStrike" kern="1200" cap="none" spc="0" normalizeH="0" baseline="0" noProof="0" dirty="0">
              <a:ln>
                <a:noFill/>
              </a:ln>
              <a:solidFill>
                <a:srgbClr val="382886"/>
              </a:solidFill>
              <a:effectLst/>
              <a:uLnTx/>
              <a:uFillTx/>
              <a:latin typeface="Arial"/>
              <a:ea typeface="+mn-ea"/>
              <a:cs typeface="Arial"/>
            </a:endParaRPr>
          </a:p>
          <a:p>
            <a:pPr marL="285750" marR="0" lvl="0" indent="-28575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800" b="0" i="0" u="none" strike="noStrike" kern="0" cap="none" spc="0" normalizeH="0" baseline="0" noProof="0" dirty="0">
                <a:ln>
                  <a:noFill/>
                </a:ln>
                <a:solidFill>
                  <a:srgbClr val="382886"/>
                </a:solidFill>
                <a:effectLst/>
                <a:uLnTx/>
                <a:uFillTx/>
                <a:latin typeface="Arial"/>
                <a:ea typeface="+mn-ea"/>
                <a:cs typeface="Arial"/>
              </a:rPr>
              <a:t>S</a:t>
            </a:r>
            <a:r>
              <a:rPr kumimoji="0" lang="en-US" sz="1800" b="0" i="0" u="none" strike="noStrike" kern="1200" cap="none" spc="0" normalizeH="0" baseline="0" noProof="0" dirty="0">
                <a:ln>
                  <a:noFill/>
                </a:ln>
                <a:solidFill>
                  <a:srgbClr val="382886"/>
                </a:solidFill>
                <a:effectLst/>
                <a:uLnTx/>
                <a:uFillTx/>
                <a:latin typeface="Arial"/>
                <a:ea typeface="+mn-ea"/>
                <a:cs typeface="Arial"/>
              </a:rPr>
              <a:t>erve as a trusted source of information and services for the community. </a:t>
            </a: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Arrow: Right 5">
            <a:extLst>
              <a:ext uri="{FF2B5EF4-FFF2-40B4-BE49-F238E27FC236}">
                <a16:creationId xmlns:a16="http://schemas.microsoft.com/office/drawing/2014/main" id="{B2CCEE8E-BD7A-1D2C-16B5-D8D88E04A600}"/>
              </a:ext>
            </a:extLst>
          </p:cNvPr>
          <p:cNvSpPr/>
          <p:nvPr/>
        </p:nvSpPr>
        <p:spPr>
          <a:xfrm>
            <a:off x="6305108" y="3603468"/>
            <a:ext cx="606056" cy="5351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217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21538CF-4D0B-62E5-CF7B-67C4DCF820ED}"/>
              </a:ext>
            </a:extLst>
          </p:cNvPr>
          <p:cNvSpPr txBox="1"/>
          <p:nvPr/>
        </p:nvSpPr>
        <p:spPr>
          <a:xfrm>
            <a:off x="406172" y="1112156"/>
            <a:ext cx="11572495" cy="1466451"/>
          </a:xfrm>
          <a:prstGeom prst="rect">
            <a:avLst/>
          </a:prstGeom>
        </p:spPr>
        <p:txBody>
          <a:bodyPr vert="horz" wrap="square" lIns="0" tIns="0" rIns="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382886"/>
                </a:solidFill>
                <a:effectLst/>
                <a:uLnTx/>
                <a:uFillTx/>
                <a:latin typeface="Arial" panose="020B0604020202020204"/>
                <a:ea typeface="+mn-ea"/>
                <a:cs typeface="Arial"/>
              </a:rPr>
              <a:t>Capacity alone is not sufficient</a:t>
            </a:r>
            <a:endParaRPr kumimoji="0" lang="en-US" sz="3500" b="1" i="0" u="none" strike="noStrike" kern="1200" cap="none" spc="0" normalizeH="0" baseline="0" noProof="0" dirty="0">
              <a:ln>
                <a:noFill/>
              </a:ln>
              <a:solidFill>
                <a:srgbClr val="38288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82886"/>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82886"/>
                </a:solidFill>
                <a:effectLst/>
                <a:uLnTx/>
                <a:uFillTx/>
                <a:latin typeface="Arial" panose="020B0604020202020204"/>
                <a:ea typeface="+mn-ea"/>
                <a:cs typeface="+mn-cs"/>
              </a:rPr>
              <a:t>Key health system enablers must also be strengthened to achieve ERPHC</a:t>
            </a:r>
            <a:endParaRPr kumimoji="0" lang="en-GB" sz="2600" b="0" i="0" u="none" strike="noStrike" kern="1200" cap="none" spc="0" normalizeH="0" baseline="0" noProof="0" dirty="0">
              <a:ln>
                <a:noFill/>
              </a:ln>
              <a:solidFill>
                <a:srgbClr val="382886"/>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srgbClr val="382886"/>
                </a:solidFill>
                <a:effectLst/>
                <a:uLnTx/>
                <a:uFillTx/>
                <a:latin typeface="Arial" panose="020B0604020202020204"/>
                <a:ea typeface="+mn-ea"/>
                <a:cs typeface="+mn-cs"/>
              </a:rPr>
            </a:br>
            <a:endParaRPr kumimoji="0" lang="en-GB" sz="900" b="1"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2BC4F82B-9298-1EA1-932B-282657B639E1}"/>
              </a:ext>
            </a:extLst>
          </p:cNvPr>
          <p:cNvSpPr>
            <a:spLocks noGrp="1"/>
          </p:cNvSpPr>
          <p:nvPr/>
        </p:nvSpPr>
        <p:spPr>
          <a:xfrm>
            <a:off x="540000" y="619681"/>
            <a:ext cx="11112000" cy="759035"/>
          </a:xfrm>
          <a:prstGeom prst="rect">
            <a:avLst/>
          </a:prstGeom>
        </p:spPr>
        <p:txBody>
          <a:bodyPr vert="horz" lIns="0" tIns="0" rIns="0" bIns="45720" rtlCol="0" anchor="t">
            <a:normAutofit/>
          </a:bodyPr>
          <a:lstStyle>
            <a:lvl1pPr algn="l" defTabSz="914400" rtl="0" eaLnBrk="1" latinLnBrk="0" hangingPunct="1">
              <a:lnSpc>
                <a:spcPct val="90000"/>
              </a:lnSpc>
              <a:spcBef>
                <a:spcPct val="0"/>
              </a:spcBef>
              <a:buNone/>
              <a:defRPr sz="3200" b="1" i="0" kern="1200" cap="all"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382886"/>
                </a:solidFill>
                <a:effectLst/>
                <a:uLnTx/>
                <a:uFillTx/>
                <a:latin typeface="Arial" panose="020B0604020202020204" pitchFamily="34" charset="0"/>
                <a:ea typeface="+mj-ea"/>
                <a:cs typeface="+mj-cs"/>
              </a:rPr>
              <a:t>ERPHC enablers</a:t>
            </a:r>
          </a:p>
        </p:txBody>
      </p:sp>
      <p:pic>
        <p:nvPicPr>
          <p:cNvPr id="3" name="Picture 2">
            <a:extLst>
              <a:ext uri="{FF2B5EF4-FFF2-40B4-BE49-F238E27FC236}">
                <a16:creationId xmlns:a16="http://schemas.microsoft.com/office/drawing/2014/main" id="{6EC9F3BD-0872-4246-D63B-75604B9523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088" y="3167703"/>
            <a:ext cx="12158912" cy="910442"/>
          </a:xfrm>
          <a:prstGeom prst="rect">
            <a:avLst/>
          </a:prstGeom>
        </p:spPr>
      </p:pic>
      <p:sp>
        <p:nvSpPr>
          <p:cNvPr id="5" name="TextBox 4">
            <a:extLst>
              <a:ext uri="{FF2B5EF4-FFF2-40B4-BE49-F238E27FC236}">
                <a16:creationId xmlns:a16="http://schemas.microsoft.com/office/drawing/2014/main" id="{2F5C4E3D-E207-C55A-8502-4E5F5868F57E}"/>
              </a:ext>
            </a:extLst>
          </p:cNvPr>
          <p:cNvSpPr txBox="1"/>
          <p:nvPr/>
        </p:nvSpPr>
        <p:spPr>
          <a:xfrm>
            <a:off x="1880012" y="2811656"/>
            <a:ext cx="8431975" cy="283446"/>
          </a:xfrm>
          <a:prstGeom prst="rect">
            <a:avLst/>
          </a:prstGeom>
        </p:spPr>
        <p:txBody>
          <a:bodyPr vert="horz" wrap="square" lIns="0" tIns="0" rIns="0" bIns="45720" rtlCol="0" anchor="t">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WHO Health System Building Blocks</a:t>
            </a:r>
          </a:p>
        </p:txBody>
      </p:sp>
    </p:spTree>
    <p:extLst>
      <p:ext uri="{BB962C8B-B14F-4D97-AF65-F5344CB8AC3E}">
        <p14:creationId xmlns:p14="http://schemas.microsoft.com/office/powerpoint/2010/main" val="127993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E864-C134-8483-338C-E0679DC7C753}"/>
              </a:ext>
            </a:extLst>
          </p:cNvPr>
          <p:cNvSpPr>
            <a:spLocks noGrp="1"/>
          </p:cNvSpPr>
          <p:nvPr>
            <p:ph type="title"/>
          </p:nvPr>
        </p:nvSpPr>
        <p:spPr>
          <a:xfrm>
            <a:off x="540000" y="619682"/>
            <a:ext cx="11112000" cy="428830"/>
          </a:xfrm>
        </p:spPr>
        <p:txBody>
          <a:bodyPr>
            <a:normAutofit/>
          </a:bodyPr>
          <a:lstStyle/>
          <a:p>
            <a:r>
              <a:rPr lang="en-US" sz="2400" dirty="0"/>
              <a:t>ERPHC Components ACROSS THE HEALTH SYSTEM </a:t>
            </a:r>
          </a:p>
        </p:txBody>
      </p:sp>
      <p:sp>
        <p:nvSpPr>
          <p:cNvPr id="57" name="TextBox 56">
            <a:extLst>
              <a:ext uri="{FF2B5EF4-FFF2-40B4-BE49-F238E27FC236}">
                <a16:creationId xmlns:a16="http://schemas.microsoft.com/office/drawing/2014/main" id="{131480E3-8319-A411-0F1E-8197D706F89D}"/>
              </a:ext>
            </a:extLst>
          </p:cNvPr>
          <p:cNvSpPr txBox="1"/>
          <p:nvPr/>
        </p:nvSpPr>
        <p:spPr>
          <a:xfrm>
            <a:off x="1700610" y="1071891"/>
            <a:ext cx="8431975" cy="283446"/>
          </a:xfrm>
          <a:prstGeom prst="rect">
            <a:avLst/>
          </a:prstGeom>
        </p:spPr>
        <p:txBody>
          <a:bodyPr vert="horz" wrap="square" lIns="0" tIns="0" rIns="0" bIns="45720" rtlCol="0" anchor="t">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rPr>
              <a:t>ERPHC and the WHO Health System Building Blocks</a:t>
            </a:r>
          </a:p>
        </p:txBody>
      </p:sp>
      <p:graphicFrame>
        <p:nvGraphicFramePr>
          <p:cNvPr id="3" name="Diagram 2">
            <a:extLst>
              <a:ext uri="{FF2B5EF4-FFF2-40B4-BE49-F238E27FC236}">
                <a16:creationId xmlns:a16="http://schemas.microsoft.com/office/drawing/2014/main" id="{3D0FB3D2-69BF-2D9F-C827-4917AF28D675}"/>
              </a:ext>
            </a:extLst>
          </p:cNvPr>
          <p:cNvGraphicFramePr/>
          <p:nvPr/>
        </p:nvGraphicFramePr>
        <p:xfrm>
          <a:off x="1523588" y="1236993"/>
          <a:ext cx="8786021" cy="570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119A4079-126D-CCCD-B3C7-75F462FD7239}"/>
              </a:ext>
            </a:extLst>
          </p:cNvPr>
          <p:cNvSpPr/>
          <p:nvPr/>
        </p:nvSpPr>
        <p:spPr>
          <a:xfrm>
            <a:off x="1482094" y="1418300"/>
            <a:ext cx="1342391" cy="2370439"/>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AA6D53AD-D063-8A2D-6DA4-6AC603A7868C}"/>
              </a:ext>
            </a:extLst>
          </p:cNvPr>
          <p:cNvSpPr/>
          <p:nvPr/>
        </p:nvSpPr>
        <p:spPr>
          <a:xfrm>
            <a:off x="2963791" y="1420606"/>
            <a:ext cx="1406190" cy="2370439"/>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C993DE90-CCA1-A8FA-734D-B2F48529FE5F}"/>
              </a:ext>
            </a:extLst>
          </p:cNvPr>
          <p:cNvSpPr/>
          <p:nvPr/>
        </p:nvSpPr>
        <p:spPr>
          <a:xfrm>
            <a:off x="4480932" y="1436017"/>
            <a:ext cx="1406190" cy="5315553"/>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F96283D9-19D9-85A3-6177-2EC8716A49BB}"/>
              </a:ext>
            </a:extLst>
          </p:cNvPr>
          <p:cNvSpPr/>
          <p:nvPr/>
        </p:nvSpPr>
        <p:spPr>
          <a:xfrm>
            <a:off x="6003047" y="1436017"/>
            <a:ext cx="1406190" cy="4602833"/>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CE8C4EDE-A9BA-8571-4B6E-61A4D6E96B82}"/>
              </a:ext>
            </a:extLst>
          </p:cNvPr>
          <p:cNvSpPr/>
          <p:nvPr/>
        </p:nvSpPr>
        <p:spPr>
          <a:xfrm>
            <a:off x="7517031" y="1417687"/>
            <a:ext cx="1406190" cy="3218108"/>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Rounded Corners 57">
            <a:extLst>
              <a:ext uri="{FF2B5EF4-FFF2-40B4-BE49-F238E27FC236}">
                <a16:creationId xmlns:a16="http://schemas.microsoft.com/office/drawing/2014/main" id="{558A432F-53A1-77C0-DEFE-91094778EE35}"/>
              </a:ext>
            </a:extLst>
          </p:cNvPr>
          <p:cNvSpPr/>
          <p:nvPr/>
        </p:nvSpPr>
        <p:spPr>
          <a:xfrm>
            <a:off x="9027550" y="1378716"/>
            <a:ext cx="1406190" cy="3479034"/>
          </a:xfrm>
          <a:prstGeom prst="roundRect">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2048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Callout 7">
            <a:extLst>
              <a:ext uri="{FF2B5EF4-FFF2-40B4-BE49-F238E27FC236}">
                <a16:creationId xmlns:a16="http://schemas.microsoft.com/office/drawing/2014/main" id="{87768AD2-7CD2-6AEE-B1D7-675A3536F32D}"/>
              </a:ext>
            </a:extLst>
          </p:cNvPr>
          <p:cNvSpPr/>
          <p:nvPr/>
        </p:nvSpPr>
        <p:spPr>
          <a:xfrm>
            <a:off x="5408290" y="1857353"/>
            <a:ext cx="4094458" cy="4744615"/>
          </a:xfrm>
          <a:prstGeom prst="rightArrowCallout">
            <a:avLst>
              <a:gd name="adj1" fmla="val 20848"/>
              <a:gd name="adj2" fmla="val 16519"/>
              <a:gd name="adj3" fmla="val 7342"/>
              <a:gd name="adj4" fmla="val 893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8681164C-ECCF-6B9A-7533-8F63F805AAA3}"/>
              </a:ext>
            </a:extLst>
          </p:cNvPr>
          <p:cNvSpPr/>
          <p:nvPr/>
        </p:nvSpPr>
        <p:spPr>
          <a:xfrm>
            <a:off x="9497642" y="1857353"/>
            <a:ext cx="2419339" cy="47446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38B3E03F-6DED-AF96-96D7-8CE9CD040D25}"/>
              </a:ext>
            </a:extLst>
          </p:cNvPr>
          <p:cNvSpPr/>
          <p:nvPr/>
        </p:nvSpPr>
        <p:spPr>
          <a:xfrm>
            <a:off x="5408544" y="1857353"/>
            <a:ext cx="3658416" cy="7503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C626E081-534F-80B9-B85A-CF28C4C13DCB}"/>
              </a:ext>
            </a:extLst>
          </p:cNvPr>
          <p:cNvSpPr/>
          <p:nvPr/>
        </p:nvSpPr>
        <p:spPr>
          <a:xfrm>
            <a:off x="9507853" y="1857353"/>
            <a:ext cx="2410569" cy="7503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ight Arrow Callout 2">
            <a:extLst>
              <a:ext uri="{FF2B5EF4-FFF2-40B4-BE49-F238E27FC236}">
                <a16:creationId xmlns:a16="http://schemas.microsoft.com/office/drawing/2014/main" id="{9F4B8985-BFFC-CF01-4D81-9DFB5A229963}"/>
              </a:ext>
            </a:extLst>
          </p:cNvPr>
          <p:cNvSpPr/>
          <p:nvPr/>
        </p:nvSpPr>
        <p:spPr>
          <a:xfrm>
            <a:off x="361823" y="1857353"/>
            <a:ext cx="5041361" cy="4744615"/>
          </a:xfrm>
          <a:prstGeom prst="rightArrowCallout">
            <a:avLst>
              <a:gd name="adj1" fmla="val 20848"/>
              <a:gd name="adj2" fmla="val 16519"/>
              <a:gd name="adj3" fmla="val 7342"/>
              <a:gd name="adj4" fmla="val 893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D63E864-C134-8483-338C-E0679DC7C753}"/>
              </a:ext>
            </a:extLst>
          </p:cNvPr>
          <p:cNvSpPr>
            <a:spLocks noGrp="1"/>
          </p:cNvSpPr>
          <p:nvPr>
            <p:ph type="title"/>
          </p:nvPr>
        </p:nvSpPr>
        <p:spPr>
          <a:xfrm>
            <a:off x="540000" y="693157"/>
            <a:ext cx="11112000" cy="759035"/>
          </a:xfrm>
        </p:spPr>
        <p:txBody>
          <a:bodyPr>
            <a:normAutofit/>
          </a:bodyPr>
          <a:lstStyle/>
          <a:p>
            <a:r>
              <a:rPr lang="en-US" sz="2400" dirty="0">
                <a:latin typeface="Arial"/>
                <a:cs typeface="Arial"/>
              </a:rPr>
              <a:t>Achieving epidemic-ready primary health care</a:t>
            </a:r>
          </a:p>
        </p:txBody>
      </p:sp>
      <p:sp>
        <p:nvSpPr>
          <p:cNvPr id="22" name="TextBox 21">
            <a:extLst>
              <a:ext uri="{FF2B5EF4-FFF2-40B4-BE49-F238E27FC236}">
                <a16:creationId xmlns:a16="http://schemas.microsoft.com/office/drawing/2014/main" id="{2CD51037-4577-0C92-1B2F-5A771F1E10AE}"/>
              </a:ext>
            </a:extLst>
          </p:cNvPr>
          <p:cNvSpPr txBox="1"/>
          <p:nvPr/>
        </p:nvSpPr>
        <p:spPr>
          <a:xfrm>
            <a:off x="5626880" y="3043796"/>
            <a:ext cx="1798909" cy="3073534"/>
          </a:xfrm>
          <a:prstGeom prst="rect">
            <a:avLst/>
          </a:prstGeom>
          <a:noFill/>
          <a:ln w="15875">
            <a:noFill/>
          </a:ln>
        </p:spPr>
        <p:txBody>
          <a:bodyPr wrap="square" rtlCol="0">
            <a:spAutoFit/>
          </a:bodyPr>
          <a:lstStyle/>
          <a:p>
            <a:pPr marL="115888" marR="0" lvl="0" indent="-115888"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Prevent </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outbreaks </a:t>
            </a:r>
            <a:endParaRPr kumimoji="0" lang="en-GB" sz="1400" b="0" i="0" u="none" strike="noStrike" kern="1200" cap="none" spc="0" normalizeH="0" baseline="0" noProof="0" dirty="0">
              <a:ln>
                <a:noFill/>
              </a:ln>
              <a:solidFill>
                <a:srgbClr val="382886"/>
              </a:solidFill>
              <a:effectLst/>
              <a:uLnTx/>
              <a:uFillTx/>
              <a:latin typeface="Arial" panose="020B0604020202020204"/>
              <a:ea typeface="Times New Roman" panose="02020603050405020304" pitchFamily="18" charset="0"/>
              <a:cs typeface="Times New Roman" panose="02020603050405020304" pitchFamily="18" charset="0"/>
            </a:endParaRPr>
          </a:p>
          <a:p>
            <a:pPr marL="115888" marR="0" lvl="0" indent="-115888"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Detect</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 outbreaks</a:t>
            </a:r>
            <a:endParaRPr kumimoji="0" lang="en-GB" sz="1400" b="0" i="0" u="none" strike="noStrike" kern="1200" cap="none" spc="0" normalizeH="0" baseline="0" noProof="0" dirty="0">
              <a:ln>
                <a:noFill/>
              </a:ln>
              <a:solidFill>
                <a:srgbClr val="382886"/>
              </a:solidFill>
              <a:effectLst/>
              <a:uLnTx/>
              <a:uFillTx/>
              <a:latin typeface="Arial" panose="020B0604020202020204"/>
              <a:ea typeface="Times New Roman" panose="02020603050405020304" pitchFamily="18" charset="0"/>
              <a:cs typeface="Times New Roman" panose="02020603050405020304" pitchFamily="18" charset="0"/>
            </a:endParaRPr>
          </a:p>
          <a:p>
            <a:pPr marL="115888" marR="0" lvl="0" indent="-115888"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Respond </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early and effectively  </a:t>
            </a:r>
          </a:p>
          <a:p>
            <a:pPr marL="115888" marR="0" lvl="0" indent="-115888"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Maintain </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the delivery of essential health services </a:t>
            </a:r>
          </a:p>
          <a:p>
            <a:pPr marL="115888" marR="0" lvl="0" indent="-115888"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Learn </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and </a:t>
            </a:r>
            <a:r>
              <a:rPr kumimoji="0" lang="en-GB" sz="14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adapt </a:t>
            </a:r>
            <a:endParaRPr kumimoji="0" lang="en-GB" sz="14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F20D3CC1-EFE4-9891-3F97-7A575D5A6131}"/>
              </a:ext>
            </a:extLst>
          </p:cNvPr>
          <p:cNvSpPr txBox="1"/>
          <p:nvPr/>
        </p:nvSpPr>
        <p:spPr>
          <a:xfrm>
            <a:off x="7465329" y="3973727"/>
            <a:ext cx="17203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Absorptive</a:t>
            </a:r>
          </a:p>
        </p:txBody>
      </p:sp>
      <p:sp>
        <p:nvSpPr>
          <p:cNvPr id="24" name="TextBox 23">
            <a:extLst>
              <a:ext uri="{FF2B5EF4-FFF2-40B4-BE49-F238E27FC236}">
                <a16:creationId xmlns:a16="http://schemas.microsoft.com/office/drawing/2014/main" id="{7731A508-9880-3CB7-B7E6-15A6347C7434}"/>
              </a:ext>
            </a:extLst>
          </p:cNvPr>
          <p:cNvSpPr txBox="1"/>
          <p:nvPr/>
        </p:nvSpPr>
        <p:spPr>
          <a:xfrm>
            <a:off x="7465330" y="3037843"/>
            <a:ext cx="17203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Aware</a:t>
            </a:r>
          </a:p>
        </p:txBody>
      </p:sp>
      <p:sp>
        <p:nvSpPr>
          <p:cNvPr id="25" name="TextBox 24">
            <a:extLst>
              <a:ext uri="{FF2B5EF4-FFF2-40B4-BE49-F238E27FC236}">
                <a16:creationId xmlns:a16="http://schemas.microsoft.com/office/drawing/2014/main" id="{5B56FEAB-5E03-99A7-BD85-D45A78D21F39}"/>
              </a:ext>
            </a:extLst>
          </p:cNvPr>
          <p:cNvSpPr txBox="1"/>
          <p:nvPr/>
        </p:nvSpPr>
        <p:spPr>
          <a:xfrm>
            <a:off x="7465329" y="4636521"/>
            <a:ext cx="17203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Adaptive</a:t>
            </a:r>
          </a:p>
        </p:txBody>
      </p:sp>
      <p:sp>
        <p:nvSpPr>
          <p:cNvPr id="26" name="TextBox 25">
            <a:extLst>
              <a:ext uri="{FF2B5EF4-FFF2-40B4-BE49-F238E27FC236}">
                <a16:creationId xmlns:a16="http://schemas.microsoft.com/office/drawing/2014/main" id="{A33FAF0F-90EA-92A5-9060-7BC3339F8975}"/>
              </a:ext>
            </a:extLst>
          </p:cNvPr>
          <p:cNvSpPr txBox="1"/>
          <p:nvPr/>
        </p:nvSpPr>
        <p:spPr>
          <a:xfrm>
            <a:off x="7420848" y="5783167"/>
            <a:ext cx="19180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Transformative</a:t>
            </a:r>
          </a:p>
        </p:txBody>
      </p:sp>
      <p:sp>
        <p:nvSpPr>
          <p:cNvPr id="12" name="TextBox 11">
            <a:extLst>
              <a:ext uri="{FF2B5EF4-FFF2-40B4-BE49-F238E27FC236}">
                <a16:creationId xmlns:a16="http://schemas.microsoft.com/office/drawing/2014/main" id="{438A5E3B-56A1-4874-D55D-0BB8BC0B7FD6}"/>
              </a:ext>
            </a:extLst>
          </p:cNvPr>
          <p:cNvSpPr txBox="1"/>
          <p:nvPr/>
        </p:nvSpPr>
        <p:spPr>
          <a:xfrm>
            <a:off x="5948288" y="2047788"/>
            <a:ext cx="27083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Resilient PHC</a:t>
            </a:r>
          </a:p>
        </p:txBody>
      </p:sp>
      <p:sp>
        <p:nvSpPr>
          <p:cNvPr id="13" name="TextBox 12">
            <a:extLst>
              <a:ext uri="{FF2B5EF4-FFF2-40B4-BE49-F238E27FC236}">
                <a16:creationId xmlns:a16="http://schemas.microsoft.com/office/drawing/2014/main" id="{DE81E6AF-0DBB-071E-9313-33A01A7E294C}"/>
              </a:ext>
            </a:extLst>
          </p:cNvPr>
          <p:cNvSpPr txBox="1"/>
          <p:nvPr/>
        </p:nvSpPr>
        <p:spPr>
          <a:xfrm>
            <a:off x="9366607" y="2047787"/>
            <a:ext cx="27083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Impact</a:t>
            </a:r>
          </a:p>
        </p:txBody>
      </p:sp>
      <p:sp>
        <p:nvSpPr>
          <p:cNvPr id="18" name="TextBox 17">
            <a:extLst>
              <a:ext uri="{FF2B5EF4-FFF2-40B4-BE49-F238E27FC236}">
                <a16:creationId xmlns:a16="http://schemas.microsoft.com/office/drawing/2014/main" id="{57DACF4F-5C3D-CFFA-261D-4355ACC922A0}"/>
              </a:ext>
            </a:extLst>
          </p:cNvPr>
          <p:cNvSpPr txBox="1"/>
          <p:nvPr/>
        </p:nvSpPr>
        <p:spPr>
          <a:xfrm>
            <a:off x="9771200" y="3296917"/>
            <a:ext cx="1899180" cy="2246769"/>
          </a:xfrm>
          <a:prstGeom prst="rect">
            <a:avLst/>
          </a:prstGeom>
          <a:noFill/>
          <a:ln w="15875">
            <a:noFill/>
          </a:ln>
        </p:spPr>
        <p:txBody>
          <a:bodyPr wrap="square" rtlCol="0">
            <a:spAutoFit/>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Reduced </a:t>
            </a:r>
            <a:b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morbidity and mortality</a:t>
            </a:r>
            <a:b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a:t>
            </a:r>
            <a:b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Reduced </a:t>
            </a:r>
            <a:b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socio-economic costs</a:t>
            </a:r>
            <a:br>
              <a:rPr kumimoji="0" lang="en-GB"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a:t>
            </a:r>
            <a:br>
              <a:rPr kumimoji="0" lang="en-GB" sz="14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b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Improved health and wellbeing</a:t>
            </a:r>
          </a:p>
        </p:txBody>
      </p:sp>
      <p:sp>
        <p:nvSpPr>
          <p:cNvPr id="28" name="TextBox 27">
            <a:extLst>
              <a:ext uri="{FF2B5EF4-FFF2-40B4-BE49-F238E27FC236}">
                <a16:creationId xmlns:a16="http://schemas.microsoft.com/office/drawing/2014/main" id="{5BF40FC7-91F2-D749-901A-93AEEDCC4B09}"/>
              </a:ext>
            </a:extLst>
          </p:cNvPr>
          <p:cNvSpPr txBox="1"/>
          <p:nvPr/>
        </p:nvSpPr>
        <p:spPr>
          <a:xfrm>
            <a:off x="1481640" y="1188932"/>
            <a:ext cx="91614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Open Sans Light" panose="020B0306030504020204" pitchFamily="34" charset="0"/>
              </a:rPr>
              <a:t>Integrating health security and health systems strengthening </a:t>
            </a:r>
            <a:endParaRPr kumimoji="0" lang="en-GB" sz="24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7D935F1-CF30-B4FF-F365-6C03A956D0D7}"/>
              </a:ext>
            </a:extLst>
          </p:cNvPr>
          <p:cNvSpPr txBox="1"/>
          <p:nvPr/>
        </p:nvSpPr>
        <p:spPr>
          <a:xfrm>
            <a:off x="5522806" y="2416368"/>
            <a:ext cx="0" cy="0"/>
          </a:xfrm>
          <a:prstGeom prst="rect">
            <a:avLst/>
          </a:prstGeom>
        </p:spPr>
        <p:txBody>
          <a:bodyPr vert="horz" wrap="none" lIns="0" tIns="0" rIns="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DB2F2596-5D1F-1B6D-1BCE-17E095BAD011}"/>
              </a:ext>
            </a:extLst>
          </p:cNvPr>
          <p:cNvSpPr/>
          <p:nvPr/>
        </p:nvSpPr>
        <p:spPr>
          <a:xfrm>
            <a:off x="361134" y="1857353"/>
            <a:ext cx="4503474" cy="7503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D68C140-7AE9-1FA7-A27C-4E95B6A4D5E1}"/>
              </a:ext>
            </a:extLst>
          </p:cNvPr>
          <p:cNvSpPr txBox="1"/>
          <p:nvPr/>
        </p:nvSpPr>
        <p:spPr>
          <a:xfrm>
            <a:off x="816725" y="1968091"/>
            <a:ext cx="38147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Capacities and Enablers </a:t>
            </a:r>
            <a:b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for ERPHC</a:t>
            </a:r>
          </a:p>
        </p:txBody>
      </p:sp>
      <p:sp>
        <p:nvSpPr>
          <p:cNvPr id="35" name="TextBox 34">
            <a:extLst>
              <a:ext uri="{FF2B5EF4-FFF2-40B4-BE49-F238E27FC236}">
                <a16:creationId xmlns:a16="http://schemas.microsoft.com/office/drawing/2014/main" id="{9EB60BAC-2C0E-AC2C-2C4D-D0EAE8DC9A1F}"/>
              </a:ext>
            </a:extLst>
          </p:cNvPr>
          <p:cNvSpPr txBox="1"/>
          <p:nvPr/>
        </p:nvSpPr>
        <p:spPr>
          <a:xfrm>
            <a:off x="7465330" y="3513331"/>
            <a:ext cx="17203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Agile</a:t>
            </a:r>
          </a:p>
        </p:txBody>
      </p:sp>
      <p:sp>
        <p:nvSpPr>
          <p:cNvPr id="36" name="TextBox 35">
            <a:extLst>
              <a:ext uri="{FF2B5EF4-FFF2-40B4-BE49-F238E27FC236}">
                <a16:creationId xmlns:a16="http://schemas.microsoft.com/office/drawing/2014/main" id="{A1F3A4B2-9AAE-8454-63C6-E93B6E551B08}"/>
              </a:ext>
            </a:extLst>
          </p:cNvPr>
          <p:cNvSpPr txBox="1"/>
          <p:nvPr/>
        </p:nvSpPr>
        <p:spPr>
          <a:xfrm>
            <a:off x="1239570" y="3694881"/>
            <a:ext cx="2746602" cy="1831271"/>
          </a:xfrm>
          <a:prstGeom prst="rect">
            <a:avLst/>
          </a:prstGeom>
          <a:noFill/>
          <a:ln w="15875">
            <a:noFill/>
          </a:ln>
        </p:spPr>
        <p:txBody>
          <a:bodyPr wrap="square" rtlCol="0">
            <a:spAutoFit/>
          </a:bodyPr>
          <a:lstStyle/>
          <a:p>
            <a:pPr marL="342900" marR="0" lvl="0" indent="-251460" algn="l" defTabSz="914400" rtl="0" eaLnBrk="1" fontAlgn="auto" latinLnBrk="0" hangingPunct="1">
              <a:lnSpc>
                <a:spcPct val="100000"/>
              </a:lnSpc>
              <a:spcBef>
                <a:spcPts val="0"/>
              </a:spcBef>
              <a:spcAft>
                <a:spcPts val="600"/>
              </a:spcAft>
              <a:buClr>
                <a:srgbClr val="6577BA"/>
              </a:buClr>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panose="020F0502020204030204" pitchFamily="34" charset="0"/>
              </a:rPr>
              <a:t>Effective surveillance and early warning systems</a:t>
            </a:r>
          </a:p>
          <a:p>
            <a:pPr marL="342900" marR="0" lvl="0" indent="-251460" algn="l" defTabSz="914400" rtl="0" eaLnBrk="1" fontAlgn="auto" latinLnBrk="0" hangingPunct="1">
              <a:lnSpc>
                <a:spcPct val="100000"/>
              </a:lnSpc>
              <a:spcBef>
                <a:spcPts val="0"/>
              </a:spcBef>
              <a:spcAft>
                <a:spcPts val="600"/>
              </a:spcAft>
              <a:buClr>
                <a:srgbClr val="6577BA"/>
              </a:buClr>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Safe health service delivery</a:t>
            </a:r>
          </a:p>
          <a:p>
            <a:pPr marL="342900" marR="0" lvl="0" indent="-251460" algn="l" defTabSz="914400" rtl="0" eaLnBrk="1" fontAlgn="auto" latinLnBrk="0" hangingPunct="1">
              <a:lnSpc>
                <a:spcPct val="100000"/>
              </a:lnSpc>
              <a:spcBef>
                <a:spcPts val="0"/>
              </a:spcBef>
              <a:spcAft>
                <a:spcPts val="600"/>
              </a:spcAft>
              <a:buClr>
                <a:srgbClr val="6577BA"/>
              </a:buClr>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Protected and epidemic ready workforce</a:t>
            </a:r>
          </a:p>
          <a:p>
            <a:pPr marL="342900" marR="0" lvl="0" indent="-251460" algn="l" defTabSz="914400" rtl="0" eaLnBrk="1" fontAlgn="auto" latinLnBrk="0" hangingPunct="1">
              <a:lnSpc>
                <a:spcPct val="100000"/>
              </a:lnSpc>
              <a:spcBef>
                <a:spcPts val="0"/>
              </a:spcBef>
              <a:spcAft>
                <a:spcPts val="600"/>
              </a:spcAft>
              <a:buClr>
                <a:srgbClr val="6577BA"/>
              </a:buClr>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Connected, engaged and protected communities</a:t>
            </a:r>
            <a:endParaRPr kumimoji="0" lang="en-GB" sz="14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91B2C396-2FD9-9CF5-A31F-4AB64627FA92}"/>
              </a:ext>
            </a:extLst>
          </p:cNvPr>
          <p:cNvCxnSpPr/>
          <p:nvPr/>
        </p:nvCxnSpPr>
        <p:spPr>
          <a:xfrm>
            <a:off x="1371600" y="3382671"/>
            <a:ext cx="301752" cy="28930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BC7674-40A5-4896-0E84-9069A796F937}"/>
              </a:ext>
            </a:extLst>
          </p:cNvPr>
          <p:cNvCxnSpPr>
            <a:cxnSpLocks/>
          </p:cNvCxnSpPr>
          <p:nvPr/>
        </p:nvCxnSpPr>
        <p:spPr>
          <a:xfrm flipH="1">
            <a:off x="3099816" y="3382671"/>
            <a:ext cx="301752" cy="28930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6A41DE-6D6E-2D2D-D3D4-AA96B7222B67}"/>
              </a:ext>
            </a:extLst>
          </p:cNvPr>
          <p:cNvCxnSpPr>
            <a:cxnSpLocks/>
          </p:cNvCxnSpPr>
          <p:nvPr/>
        </p:nvCxnSpPr>
        <p:spPr>
          <a:xfrm flipV="1">
            <a:off x="1371600" y="5568087"/>
            <a:ext cx="301752" cy="28930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0DC4F6-899D-2DD0-23C9-2AC3C7200654}"/>
              </a:ext>
            </a:extLst>
          </p:cNvPr>
          <p:cNvCxnSpPr>
            <a:cxnSpLocks/>
          </p:cNvCxnSpPr>
          <p:nvPr/>
        </p:nvCxnSpPr>
        <p:spPr>
          <a:xfrm flipH="1" flipV="1">
            <a:off x="3099816" y="5568087"/>
            <a:ext cx="301752" cy="28930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0BD39810-6CDB-416F-1883-A3E964139D5E}"/>
              </a:ext>
            </a:extLst>
          </p:cNvPr>
          <p:cNvSpPr/>
          <p:nvPr/>
        </p:nvSpPr>
        <p:spPr>
          <a:xfrm>
            <a:off x="732015" y="5789952"/>
            <a:ext cx="1499250" cy="558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Financing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ounded Rectangle 37">
            <a:extLst>
              <a:ext uri="{FF2B5EF4-FFF2-40B4-BE49-F238E27FC236}">
                <a16:creationId xmlns:a16="http://schemas.microsoft.com/office/drawing/2014/main" id="{0A5E29BE-18DF-96FB-4104-F1CF142C5699}"/>
              </a:ext>
            </a:extLst>
          </p:cNvPr>
          <p:cNvSpPr/>
          <p:nvPr/>
        </p:nvSpPr>
        <p:spPr>
          <a:xfrm>
            <a:off x="2867559" y="2878713"/>
            <a:ext cx="1499567" cy="558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Leadership + governance</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ounded Rectangle 38">
            <a:extLst>
              <a:ext uri="{FF2B5EF4-FFF2-40B4-BE49-F238E27FC236}">
                <a16:creationId xmlns:a16="http://schemas.microsoft.com/office/drawing/2014/main" id="{B283F17D-A29E-FBDC-1730-95D9051A266B}"/>
              </a:ext>
            </a:extLst>
          </p:cNvPr>
          <p:cNvSpPr/>
          <p:nvPr/>
        </p:nvSpPr>
        <p:spPr>
          <a:xfrm>
            <a:off x="733994" y="2868057"/>
            <a:ext cx="1499250" cy="558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Supply chain + infrastructure</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Rounded Rectangle 39">
            <a:extLst>
              <a:ext uri="{FF2B5EF4-FFF2-40B4-BE49-F238E27FC236}">
                <a16:creationId xmlns:a16="http://schemas.microsoft.com/office/drawing/2014/main" id="{83C69135-07E1-85E4-B549-4B036B60CF18}"/>
              </a:ext>
            </a:extLst>
          </p:cNvPr>
          <p:cNvSpPr/>
          <p:nvPr/>
        </p:nvSpPr>
        <p:spPr>
          <a:xfrm>
            <a:off x="2867559" y="5789952"/>
            <a:ext cx="1499250" cy="558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577BA"/>
                </a:solidFill>
                <a:effectLst/>
                <a:uLnTx/>
                <a:uFillTx/>
                <a:latin typeface="Arial" panose="020B0604020202020204"/>
                <a:ea typeface="+mn-ea"/>
                <a:cs typeface="+mn-cs"/>
              </a:rPr>
              <a:t>Health workforce</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1626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ABF22-AE57-EE13-DDBE-E3F7A9CB2C1E}"/>
              </a:ext>
            </a:extLst>
          </p:cNvPr>
          <p:cNvSpPr>
            <a:spLocks noGrp="1"/>
          </p:cNvSpPr>
          <p:nvPr>
            <p:ph type="title"/>
          </p:nvPr>
        </p:nvSpPr>
        <p:spPr/>
        <p:txBody>
          <a:bodyPr/>
          <a:lstStyle/>
          <a:p>
            <a:r>
              <a:rPr lang="en-US" sz="2400" dirty="0">
                <a:latin typeface="Arial"/>
                <a:cs typeface="Arial"/>
              </a:rPr>
              <a:t>Achieving epidemic-ready primary health care</a:t>
            </a:r>
            <a:endParaRPr lang="en-GB" dirty="0"/>
          </a:p>
        </p:txBody>
      </p:sp>
      <p:pic>
        <p:nvPicPr>
          <p:cNvPr id="6" name="Picture 5">
            <a:hlinkClick r:id="rId2"/>
            <a:extLst>
              <a:ext uri="{FF2B5EF4-FFF2-40B4-BE49-F238E27FC236}">
                <a16:creationId xmlns:a16="http://schemas.microsoft.com/office/drawing/2014/main" id="{925B6077-FA25-24E0-1812-91E4738C7CA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70959" y="4715531"/>
            <a:ext cx="6741034" cy="1922466"/>
          </a:xfrm>
          <a:prstGeom prst="rect">
            <a:avLst/>
          </a:prstGeom>
        </p:spPr>
      </p:pic>
      <p:sp>
        <p:nvSpPr>
          <p:cNvPr id="10" name="TextBox 9">
            <a:extLst>
              <a:ext uri="{FF2B5EF4-FFF2-40B4-BE49-F238E27FC236}">
                <a16:creationId xmlns:a16="http://schemas.microsoft.com/office/drawing/2014/main" id="{5320852E-73FB-EF36-0F0F-D242F354D048}"/>
              </a:ext>
            </a:extLst>
          </p:cNvPr>
          <p:cNvSpPr txBox="1"/>
          <p:nvPr/>
        </p:nvSpPr>
        <p:spPr>
          <a:xfrm>
            <a:off x="262889" y="2572526"/>
            <a:ext cx="5220586" cy="1183759"/>
          </a:xfrm>
          <a:prstGeom prst="rect">
            <a:avLst/>
          </a:prstGeom>
        </p:spPr>
        <p:txBody>
          <a:bodyPr vert="horz" wrap="square" lIns="0" tIns="0" rIns="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E468462-B1CE-D0AD-3E24-3FD357D2F5D0}"/>
              </a:ext>
            </a:extLst>
          </p:cNvPr>
          <p:cNvSpPr txBox="1"/>
          <p:nvPr/>
        </p:nvSpPr>
        <p:spPr>
          <a:xfrm>
            <a:off x="748822" y="4704940"/>
            <a:ext cx="9963326" cy="1183759"/>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2886"/>
                </a:solidFill>
                <a:effectLst/>
                <a:uLnTx/>
                <a:uFillTx/>
                <a:latin typeface="Arial" panose="020B0604020202020204"/>
                <a:ea typeface="+mn-ea"/>
                <a:cs typeface="+mn-cs"/>
              </a:rPr>
              <a:t>The evidence base is weak concerning which specific interventions countries should implement at the primary health-care level to improve resilience</a:t>
            </a:r>
            <a:endPar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757BAEF-137C-4390-F91C-B2F8A8023B2D}"/>
              </a:ext>
            </a:extLst>
          </p:cNvPr>
          <p:cNvSpPr txBox="1"/>
          <p:nvPr/>
        </p:nvSpPr>
        <p:spPr>
          <a:xfrm>
            <a:off x="140698" y="1337893"/>
            <a:ext cx="11179574" cy="2780479"/>
          </a:xfrm>
          <a:prstGeom prst="rect">
            <a:avLst/>
          </a:prstGeom>
        </p:spPr>
        <p:txBody>
          <a:bodyPr vert="horz" wrap="square" lIns="0" tIns="0" rIns="0" bIns="4572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Requires a fundamental shift in our approach to healthcare governance, financing, and integration with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Sustained political and financial 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2886"/>
                </a:solidFill>
                <a:effectLst/>
                <a:uLnTx/>
                <a:uFillTx/>
                <a:latin typeface="Arial" panose="020B0604020202020204"/>
                <a:ea typeface="Calibri"/>
                <a:cs typeface="Times New Roman"/>
              </a:rPr>
              <a:t>Multi-level interventions</a:t>
            </a: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rPr>
              <a:t>Progress is likely to be stepwise and incremental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382886"/>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FBFC66E7-BD6B-71B9-8716-8B7636453759}"/>
              </a:ext>
            </a:extLst>
          </p:cNvPr>
          <p:cNvSpPr txBox="1"/>
          <p:nvPr/>
        </p:nvSpPr>
        <p:spPr>
          <a:xfrm>
            <a:off x="6883962" y="2952470"/>
            <a:ext cx="5220586" cy="402677"/>
          </a:xfrm>
          <a:prstGeom prst="rect">
            <a:avLst/>
          </a:prstGeom>
        </p:spPr>
        <p:txBody>
          <a:bodyPr vert="horz" wrap="square" lIns="0" tIns="0" rIns="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6061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5B8B9-61E0-7520-CF0E-8B5CBCB60523}"/>
              </a:ext>
            </a:extLst>
          </p:cNvPr>
          <p:cNvSpPr>
            <a:spLocks noGrp="1"/>
          </p:cNvSpPr>
          <p:nvPr>
            <p:ph idx="10"/>
          </p:nvPr>
        </p:nvSpPr>
        <p:spPr>
          <a:xfrm>
            <a:off x="366921" y="1221049"/>
            <a:ext cx="4321124" cy="1441810"/>
          </a:xfrm>
        </p:spPr>
        <p:txBody>
          <a:bodyPr>
            <a:normAutofit/>
          </a:bodyPr>
          <a:lstStyle/>
          <a:p>
            <a:r>
              <a:rPr lang="en-US" sz="1800" dirty="0">
                <a:solidFill>
                  <a:schemeClr val="tx1"/>
                </a:solidFill>
                <a:effectLst/>
                <a:latin typeface="+mn-lt"/>
                <a:ea typeface="Cambria" panose="02040503050406030204" pitchFamily="18" charset="0"/>
                <a:cs typeface="Cambria" panose="02040503050406030204" pitchFamily="18" charset="0"/>
              </a:rPr>
              <a:t>Collaboration with partners in four countries: Nigeria, Ethiopia, Uganda, and Sierra Leone</a:t>
            </a:r>
            <a:endParaRPr lang="en-GB" sz="1800" kern="150" dirty="0">
              <a:solidFill>
                <a:schemeClr val="tx1"/>
              </a:solidFill>
              <a:effectLst/>
              <a:latin typeface="+mn-lt"/>
              <a:ea typeface="Calibri" panose="020F0502020204030204" pitchFamily="34" charset="0"/>
              <a:cs typeface="Calibri" panose="020F0502020204030204" pitchFamily="34" charset="0"/>
            </a:endParaRPr>
          </a:p>
          <a:p>
            <a:endParaRPr lang="en-GB" sz="1800" kern="150" dirty="0">
              <a:solidFill>
                <a:schemeClr val="tx1"/>
              </a:solidFill>
              <a:latin typeface="+mn-lt"/>
              <a:ea typeface="Calibri" panose="020F0502020204030204" pitchFamily="34" charset="0"/>
              <a:cs typeface="Calibri" panose="020F0502020204030204" pitchFamily="34" charset="0"/>
            </a:endParaRPr>
          </a:p>
          <a:p>
            <a:endParaRPr lang="en-GB" sz="1800" kern="150" dirty="0">
              <a:solidFill>
                <a:srgbClr val="000000"/>
              </a:solidFill>
              <a:effectLst/>
              <a:latin typeface="+mn-lt"/>
              <a:ea typeface="Calibri" panose="020F0502020204030204" pitchFamily="34" charset="0"/>
              <a:cs typeface="Calibri" panose="020F0502020204030204" pitchFamily="34" charset="0"/>
            </a:endParaRPr>
          </a:p>
          <a:p>
            <a:endParaRPr lang="en-GB" sz="1800" kern="150" dirty="0">
              <a:effectLst/>
              <a:latin typeface="+mn-lt"/>
              <a:ea typeface="Calibri" panose="020F0502020204030204" pitchFamily="34" charset="0"/>
              <a:cs typeface="Courier New" panose="02070309020205020404" pitchFamily="49" charset="0"/>
            </a:endParaRPr>
          </a:p>
          <a:p>
            <a:endParaRPr lang="en-GB" dirty="0">
              <a:latin typeface="+mn-lt"/>
            </a:endParaRPr>
          </a:p>
        </p:txBody>
      </p:sp>
      <p:sp>
        <p:nvSpPr>
          <p:cNvPr id="5" name="Content Placeholder 2">
            <a:extLst>
              <a:ext uri="{FF2B5EF4-FFF2-40B4-BE49-F238E27FC236}">
                <a16:creationId xmlns:a16="http://schemas.microsoft.com/office/drawing/2014/main" id="{D199BCFF-DDB3-7493-31C4-B267EC119586}"/>
              </a:ext>
            </a:extLst>
          </p:cNvPr>
          <p:cNvSpPr txBox="1">
            <a:spLocks/>
          </p:cNvSpPr>
          <p:nvPr/>
        </p:nvSpPr>
        <p:spPr>
          <a:xfrm>
            <a:off x="6004585" y="611285"/>
            <a:ext cx="5257800" cy="3408512"/>
          </a:xfrm>
          <a:prstGeom prst="rect">
            <a:avLst/>
          </a:prstGeom>
          <a:noFill/>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6577BA"/>
                </a:solidFill>
                <a:effectLst/>
                <a:uLnTx/>
                <a:uFillTx/>
                <a:latin typeface="Arial" panose="020B0604020202020204" pitchFamily="34" charset="0"/>
                <a:ea typeface="+mn-ea"/>
                <a:cs typeface="+mn-cs"/>
              </a:rPr>
              <a:t>ERPHC Pilot Model</a:t>
            </a:r>
            <a:br>
              <a:rPr kumimoji="0" lang="en-GB" sz="1600" b="1" i="0" u="none" strike="noStrike" kern="1200" cap="none" spc="0" normalizeH="0" baseline="0" noProof="0" dirty="0">
                <a:ln>
                  <a:noFill/>
                </a:ln>
                <a:solidFill>
                  <a:srgbClr val="6577BA"/>
                </a:solidFill>
                <a:effectLst/>
                <a:uLnTx/>
                <a:uFillTx/>
                <a:latin typeface="Arial" panose="020B0604020202020204" pitchFamily="34" charset="0"/>
                <a:ea typeface="+mn-ea"/>
                <a:cs typeface="+mn-cs"/>
              </a:rPr>
            </a:br>
            <a:endParaRPr kumimoji="0" lang="en-US" sz="1600" b="0"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Times New Roman" panose="02020603050405020304" pitchFamily="18" charset="0"/>
            </a:endParaRP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rPr>
              <a:t>Focus on the safety of health care workers </a:t>
            </a:r>
            <a:r>
              <a:rPr kumimoji="0" lang="en-US" sz="16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rPr>
              <a:t>through enhanced infection prevention and control (IPC) interventions, ensuring a protected workforce and safe health service delivery</a:t>
            </a: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GB" sz="1600" b="1"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Mitigate the impact of health threats </a:t>
            </a:r>
            <a:r>
              <a:rPr kumimoji="0" lang="en-GB" sz="1600" b="0"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through prompt detection and reporting of notifiable diseases and unusual health events through strengthening Integrated Disease Surveillance and Response (IDSR) implementation at PHC level</a:t>
            </a: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None/>
              <a:tabLst/>
              <a:defRPr/>
            </a:pPr>
            <a:endParaRPr kumimoji="0" lang="en-GB" sz="800" b="0"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endParaRP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GB" sz="1600" b="1"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Support linkages between service delivery and public health </a:t>
            </a:r>
            <a:r>
              <a:rPr kumimoji="0" lang="en-GB" sz="1600" b="0"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and improve coordination and communication among different levels of the health system</a:t>
            </a: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None/>
              <a:tabLst/>
              <a:defRPr/>
            </a:pPr>
            <a:endParaRPr kumimoji="0" lang="en-GB" sz="800" b="0" i="0" u="none" strike="noStrike" kern="150" cap="none" spc="0" normalizeH="0" baseline="0" noProof="0" dirty="0">
              <a:ln>
                <a:noFill/>
              </a:ln>
              <a:solidFill>
                <a:srgbClr val="382886"/>
              </a:solidFill>
              <a:effectLst/>
              <a:uLnTx/>
              <a:uFillTx/>
              <a:latin typeface="Arial" panose="020B0604020202020204"/>
              <a:ea typeface="Calibri" panose="020F0502020204030204" pitchFamily="34" charset="0"/>
              <a:cs typeface="Courier New" panose="02070309020205020404" pitchFamily="49" charset="0"/>
            </a:endParaRPr>
          </a:p>
          <a:p>
            <a:pPr marL="174625" marR="0" lvl="0" indent="-174625"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382886"/>
                </a:solidFill>
                <a:effectLst/>
                <a:uLnTx/>
                <a:uFillTx/>
                <a:latin typeface="Arial"/>
                <a:ea typeface="Calibri"/>
                <a:cs typeface="Times New Roman"/>
              </a:rPr>
              <a:t>Strengthen Public Health Emergency Management (PHEM) </a:t>
            </a:r>
            <a:r>
              <a:rPr kumimoji="0" lang="en-US" sz="1600" b="0" i="0" u="none" strike="noStrike" kern="1200" cap="none" spc="0" normalizeH="0" baseline="0" noProof="0" dirty="0">
                <a:ln>
                  <a:noFill/>
                </a:ln>
                <a:solidFill>
                  <a:srgbClr val="382886"/>
                </a:solidFill>
                <a:effectLst/>
                <a:uLnTx/>
                <a:uFillTx/>
                <a:latin typeface="Arial"/>
                <a:ea typeface="Calibri"/>
                <a:cs typeface="Times New Roman"/>
              </a:rPr>
              <a:t>approaches at the health facility and sub-national levels to ensure the </a:t>
            </a:r>
            <a:r>
              <a:rPr kumimoji="0" lang="en-GB" sz="1600" b="0" i="0" u="none" strike="noStrike" kern="150" cap="none" spc="0" normalizeH="0" baseline="0" noProof="0" dirty="0">
                <a:ln>
                  <a:noFill/>
                </a:ln>
                <a:solidFill>
                  <a:srgbClr val="382886"/>
                </a:solidFill>
                <a:effectLst/>
                <a:uLnTx/>
                <a:uFillTx/>
                <a:latin typeface="Arial"/>
                <a:ea typeface="Calibri"/>
                <a:cs typeface="Calibri"/>
              </a:rPr>
              <a:t>continuity of essential health service delivery during a health threat</a:t>
            </a:r>
            <a:endParaRPr kumimoji="0" lang="en-US" sz="1600" b="1" i="0" u="none" strike="noStrike" kern="1200" cap="none" spc="0" normalizeH="0" baseline="0" noProof="0" dirty="0">
              <a:ln>
                <a:noFill/>
              </a:ln>
              <a:solidFill>
                <a:srgbClr val="382886"/>
              </a:solidFill>
              <a:effectLst/>
              <a:uLnTx/>
              <a:uFillTx/>
              <a:latin typeface="Arial"/>
              <a:ea typeface="Calibri"/>
              <a:cs typeface="Calibri"/>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2" name="Title 4">
            <a:extLst>
              <a:ext uri="{FF2B5EF4-FFF2-40B4-BE49-F238E27FC236}">
                <a16:creationId xmlns:a16="http://schemas.microsoft.com/office/drawing/2014/main" id="{F7316CF5-353A-382D-1FF3-D6BAACF68BDC}"/>
              </a:ext>
            </a:extLst>
          </p:cNvPr>
          <p:cNvSpPr txBox="1">
            <a:spLocks/>
          </p:cNvSpPr>
          <p:nvPr/>
        </p:nvSpPr>
        <p:spPr>
          <a:xfrm>
            <a:off x="225675" y="536578"/>
            <a:ext cx="10515600" cy="857500"/>
          </a:xfrm>
          <a:prstGeom prst="rect">
            <a:avLst/>
          </a:prstGeom>
        </p:spPr>
        <p:txBody>
          <a:bodyPr vert="horz" lIns="0" tIns="0" rIns="0" bIns="45720" rtlCol="0" anchor="t">
            <a:normAutofit/>
          </a:bodyPr>
          <a:lstStyle>
            <a:lvl1pPr algn="l" defTabSz="914400" rtl="0" eaLnBrk="1" latinLnBrk="0" hangingPunct="1">
              <a:lnSpc>
                <a:spcPct val="90000"/>
              </a:lnSpc>
              <a:spcBef>
                <a:spcPct val="0"/>
              </a:spcBef>
              <a:buNone/>
              <a:defRPr sz="3200" b="1" i="0" kern="1200" cap="all"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all" spc="0" normalizeH="0" baseline="0" noProof="0" dirty="0">
                <a:ln>
                  <a:noFill/>
                </a:ln>
                <a:solidFill>
                  <a:srgbClr val="382886"/>
                </a:solidFill>
                <a:effectLst/>
                <a:uLnTx/>
                <a:uFillTx/>
                <a:latin typeface="Arial" panose="020B0604020202020204" pitchFamily="34" charset="0"/>
                <a:ea typeface="+mj-ea"/>
                <a:cs typeface="+mj-cs"/>
              </a:rPr>
              <a:t>ERPHC Pilot </a:t>
            </a:r>
          </a:p>
        </p:txBody>
      </p:sp>
      <p:sp>
        <p:nvSpPr>
          <p:cNvPr id="9" name="Rectangle 8">
            <a:extLst>
              <a:ext uri="{FF2B5EF4-FFF2-40B4-BE49-F238E27FC236}">
                <a16:creationId xmlns:a16="http://schemas.microsoft.com/office/drawing/2014/main" id="{EF36A362-1602-5C0E-54DC-60F396EED4BE}"/>
              </a:ext>
            </a:extLst>
          </p:cNvPr>
          <p:cNvSpPr/>
          <p:nvPr/>
        </p:nvSpPr>
        <p:spPr>
          <a:xfrm>
            <a:off x="356710" y="3065440"/>
            <a:ext cx="4321124" cy="33368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756AB28-9091-428F-2BCC-0AD204894234}"/>
              </a:ext>
            </a:extLst>
          </p:cNvPr>
          <p:cNvSpPr/>
          <p:nvPr/>
        </p:nvSpPr>
        <p:spPr>
          <a:xfrm>
            <a:off x="366921" y="2678623"/>
            <a:ext cx="4310913" cy="7503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43E7174-A43C-FE52-002E-2E804BB0FDA5}"/>
              </a:ext>
            </a:extLst>
          </p:cNvPr>
          <p:cNvSpPr txBox="1"/>
          <p:nvPr/>
        </p:nvSpPr>
        <p:spPr>
          <a:xfrm>
            <a:off x="1173300" y="2856267"/>
            <a:ext cx="27083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Goal</a:t>
            </a:r>
          </a:p>
        </p:txBody>
      </p:sp>
      <p:sp>
        <p:nvSpPr>
          <p:cNvPr id="8" name="Content Placeholder 1">
            <a:extLst>
              <a:ext uri="{FF2B5EF4-FFF2-40B4-BE49-F238E27FC236}">
                <a16:creationId xmlns:a16="http://schemas.microsoft.com/office/drawing/2014/main" id="{67BA4F61-E0B7-1EB4-63DC-EF57508F7641}"/>
              </a:ext>
            </a:extLst>
          </p:cNvPr>
          <p:cNvSpPr txBox="1">
            <a:spLocks/>
          </p:cNvSpPr>
          <p:nvPr/>
        </p:nvSpPr>
        <p:spPr>
          <a:xfrm>
            <a:off x="692136" y="3606644"/>
            <a:ext cx="3834144" cy="260734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accent2"/>
                </a:solidFill>
                <a:latin typeface="Arial" panose="020B0604020202020204" pitchFamily="34" charset="0"/>
                <a:ea typeface="+mn-ea"/>
                <a:cs typeface="+mn-cs"/>
              </a:defRPr>
            </a:lvl1pPr>
            <a:lvl2pPr marL="15875" indent="0" algn="l" defTabSz="914400" rtl="0" eaLnBrk="1" latinLnBrk="0" hangingPunct="1">
              <a:lnSpc>
                <a:spcPct val="120000"/>
              </a:lnSpc>
              <a:spcBef>
                <a:spcPts val="500"/>
              </a:spcBef>
              <a:buFont typeface="Arial" panose="020B0604020202020204" pitchFamily="34" charset="0"/>
              <a:buNone/>
              <a:tabLst/>
              <a:defRPr sz="2400" b="0" i="0" kern="1200" baseline="0">
                <a:solidFill>
                  <a:srgbClr val="000000"/>
                </a:solidFill>
                <a:latin typeface="Arial" panose="020B0604020202020204" pitchFamily="34" charset="0"/>
                <a:ea typeface="+mn-ea"/>
                <a:cs typeface="+mn-cs"/>
              </a:defRPr>
            </a:lvl2pPr>
            <a:lvl3pPr marL="685800" indent="-223838" algn="l" defTabSz="914400" rtl="0" eaLnBrk="1" latinLnBrk="0" hangingPunct="1">
              <a:lnSpc>
                <a:spcPct val="120000"/>
              </a:lnSpc>
              <a:spcBef>
                <a:spcPts val="500"/>
              </a:spcBef>
              <a:buClr>
                <a:schemeClr val="accent2"/>
              </a:buClr>
              <a:buSzPct val="120000"/>
              <a:buFont typeface="Arial" panose="020B0604020202020204" pitchFamily="34" charset="0"/>
              <a:buChar char="•"/>
              <a:tabLst/>
              <a:defRPr sz="2400" b="0" i="0" kern="1200" baseline="0">
                <a:solidFill>
                  <a:srgbClr val="000000"/>
                </a:solidFill>
                <a:latin typeface="Arial" panose="020B0604020202020204" pitchFamily="34" charset="0"/>
                <a:ea typeface="+mn-ea"/>
                <a:cs typeface="+mn-cs"/>
              </a:defRPr>
            </a:lvl3pPr>
            <a:lvl4pPr marL="1200150" indent="-274638" algn="l" defTabSz="914400" rtl="0" eaLnBrk="1" latinLnBrk="0" hangingPunct="1">
              <a:lnSpc>
                <a:spcPct val="120000"/>
              </a:lnSpc>
              <a:spcBef>
                <a:spcPts val="500"/>
              </a:spcBef>
              <a:buClr>
                <a:schemeClr val="accent2"/>
              </a:buClr>
              <a:buFont typeface="Courier New" panose="02070309020205020404" pitchFamily="49" charset="0"/>
              <a:buChar char="o"/>
              <a:tabLst/>
              <a:defRPr sz="2400" b="0" i="0" kern="1200" baseline="0">
                <a:solidFill>
                  <a:srgbClr val="000000"/>
                </a:solidFill>
                <a:latin typeface="Arial" panose="020B0604020202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400" b="0" i="0" kern="1200" baseline="0">
                <a:solidFill>
                  <a:srgbClr val="00000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80"/>
              </a:lnSpc>
              <a:spcBef>
                <a:spcPts val="1000"/>
              </a:spcBef>
              <a:spcAft>
                <a:spcPts val="0"/>
              </a:spcAft>
              <a:buClrTx/>
              <a:buSzTx/>
              <a:buFont typeface="Arial" panose="020B0604020202020204" pitchFamily="34" charset="0"/>
              <a:buNone/>
              <a:tabLst/>
              <a:defRPr/>
            </a:pPr>
            <a:r>
              <a:rPr kumimoji="0" lang="en-GB" sz="1600" b="0" i="0" u="none" strike="noStrike" kern="15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Prototype and test an implementation model that can:</a:t>
            </a:r>
          </a:p>
          <a:p>
            <a:pPr marL="285750" marR="0" lvl="0" indent="-285750" algn="l" defTabSz="914400" rtl="0" eaLnBrk="1" fontAlgn="auto" latinLnBrk="0" hangingPunct="1">
              <a:lnSpc>
                <a:spcPts val="2080"/>
              </a:lnSpc>
              <a:spcBef>
                <a:spcPts val="1000"/>
              </a:spcBef>
              <a:spcAft>
                <a:spcPts val="0"/>
              </a:spcAft>
              <a:buClrTx/>
              <a:buSzTx/>
              <a:buFontTx/>
              <a:buChar char="-"/>
              <a:tabLst/>
              <a:defRPr/>
            </a:pPr>
            <a:r>
              <a:rPr kumimoji="0" lang="en-GB" sz="1600" b="0" i="0" u="none" strike="noStrike" kern="15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Integrate critical public health functions with health service delivery</a:t>
            </a:r>
          </a:p>
          <a:p>
            <a:pPr marL="285750" marR="0" lvl="0" indent="-285750" algn="l" defTabSz="914400" rtl="0" eaLnBrk="1" fontAlgn="auto" latinLnBrk="0" hangingPunct="1">
              <a:lnSpc>
                <a:spcPts val="2080"/>
              </a:lnSpc>
              <a:spcBef>
                <a:spcPts val="1000"/>
              </a:spcBef>
              <a:spcAft>
                <a:spcPts val="0"/>
              </a:spcAft>
              <a:buClrTx/>
              <a:buSzTx/>
              <a:buFontTx/>
              <a:buChar char="-"/>
              <a:tabLst/>
              <a:defRPr/>
            </a:pPr>
            <a:r>
              <a:rPr kumimoji="0" lang="en-GB" sz="1600" b="0" i="0" u="none" strike="noStrike" kern="15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Be scaled and sustained with domestic support </a:t>
            </a:r>
          </a:p>
          <a:p>
            <a:pPr marL="285750" marR="0" lvl="0" indent="-285750" algn="l" defTabSz="914400" rtl="0" eaLnBrk="1" fontAlgn="auto" latinLnBrk="0" hangingPunct="1">
              <a:lnSpc>
                <a:spcPts val="2080"/>
              </a:lnSpc>
              <a:spcBef>
                <a:spcPts val="1000"/>
              </a:spcBef>
              <a:spcAft>
                <a:spcPts val="0"/>
              </a:spcAft>
              <a:buClrTx/>
              <a:buSzTx/>
              <a:buFontTx/>
              <a:buChar char="-"/>
              <a:tabLst/>
              <a:defRPr/>
            </a:pPr>
            <a:r>
              <a:rPr kumimoji="0" lang="en-GB" sz="1600" b="0" i="0" u="none" strike="noStrike" kern="150" cap="none" spc="0" normalizeH="0" baseline="0" noProof="0" dirty="0">
                <a:ln>
                  <a:noFill/>
                </a:ln>
                <a:solidFill>
                  <a:srgbClr val="6577BA"/>
                </a:solidFill>
                <a:effectLst/>
                <a:uLnTx/>
                <a:uFillTx/>
                <a:latin typeface="Arial" panose="020B0604020202020204"/>
                <a:ea typeface="Calibri" panose="020F0502020204030204" pitchFamily="34" charset="0"/>
                <a:cs typeface="Calibri" panose="020F0502020204030204" pitchFamily="34" charset="0"/>
              </a:rPr>
              <a:t>Demonstrate the importance of PHC in health security</a:t>
            </a:r>
          </a:p>
        </p:txBody>
      </p:sp>
    </p:spTree>
    <p:extLst>
      <p:ext uri="{BB962C8B-B14F-4D97-AF65-F5344CB8AC3E}">
        <p14:creationId xmlns:p14="http://schemas.microsoft.com/office/powerpoint/2010/main" val="671126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DECCBD-F416-FCB2-E570-B59A0C9AA1ED}"/>
              </a:ext>
            </a:extLst>
          </p:cNvPr>
          <p:cNvSpPr/>
          <p:nvPr/>
        </p:nvSpPr>
        <p:spPr>
          <a:xfrm>
            <a:off x="5671610" y="1083773"/>
            <a:ext cx="6100177" cy="51623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ight Arrow Callout 13">
            <a:extLst>
              <a:ext uri="{FF2B5EF4-FFF2-40B4-BE49-F238E27FC236}">
                <a16:creationId xmlns:a16="http://schemas.microsoft.com/office/drawing/2014/main" id="{DD43B15C-11FD-A31F-A15C-9C56AC377890}"/>
              </a:ext>
            </a:extLst>
          </p:cNvPr>
          <p:cNvSpPr/>
          <p:nvPr/>
        </p:nvSpPr>
        <p:spPr>
          <a:xfrm>
            <a:off x="256863" y="1058692"/>
            <a:ext cx="5403225" cy="5187478"/>
          </a:xfrm>
          <a:prstGeom prst="rightArrowCallout">
            <a:avLst>
              <a:gd name="adj1" fmla="val 20848"/>
              <a:gd name="adj2" fmla="val 16519"/>
              <a:gd name="adj3" fmla="val 7342"/>
              <a:gd name="adj4" fmla="val 893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8">
            <a:extLst>
              <a:ext uri="{FF2B5EF4-FFF2-40B4-BE49-F238E27FC236}">
                <a16:creationId xmlns:a16="http://schemas.microsoft.com/office/drawing/2014/main" id="{2DEC9046-3EC6-6249-ACE8-5EEA0A91F6E5}"/>
              </a:ext>
            </a:extLst>
          </p:cNvPr>
          <p:cNvSpPr txBox="1">
            <a:spLocks/>
          </p:cNvSpPr>
          <p:nvPr/>
        </p:nvSpPr>
        <p:spPr>
          <a:xfrm>
            <a:off x="225675" y="536578"/>
            <a:ext cx="10515600" cy="857500"/>
          </a:xfrm>
          <a:prstGeom prst="rect">
            <a:avLst/>
          </a:prstGeom>
        </p:spPr>
        <p:txBody>
          <a:bodyPr vert="horz" lIns="0" tIns="0" rIns="0" bIns="45720" rtlCol="0" anchor="t">
            <a:normAutofit/>
          </a:bodyPr>
          <a:lstStyle>
            <a:lvl1pPr algn="l" defTabSz="914400" rtl="0" eaLnBrk="1" latinLnBrk="0" hangingPunct="1">
              <a:lnSpc>
                <a:spcPct val="90000"/>
              </a:lnSpc>
              <a:spcBef>
                <a:spcPct val="0"/>
              </a:spcBef>
              <a:buNone/>
              <a:defRPr sz="3200" b="1" i="0" kern="1200" cap="all"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all" spc="0" normalizeH="0" baseline="0" noProof="0" dirty="0">
                <a:ln>
                  <a:noFill/>
                </a:ln>
                <a:solidFill>
                  <a:srgbClr val="382886"/>
                </a:solidFill>
                <a:effectLst/>
                <a:uLnTx/>
                <a:uFillTx/>
                <a:latin typeface="Arial" panose="020B0604020202020204" pitchFamily="34" charset="0"/>
                <a:ea typeface="+mj-ea"/>
                <a:cs typeface="+mj-cs"/>
              </a:rPr>
              <a:t>ERPHC Pilot  </a:t>
            </a:r>
          </a:p>
        </p:txBody>
      </p:sp>
      <p:sp>
        <p:nvSpPr>
          <p:cNvPr id="10" name="TextBox 9">
            <a:extLst>
              <a:ext uri="{FF2B5EF4-FFF2-40B4-BE49-F238E27FC236}">
                <a16:creationId xmlns:a16="http://schemas.microsoft.com/office/drawing/2014/main" id="{AB19E3BF-2B03-B2D8-F0EB-7777AFCC4801}"/>
              </a:ext>
            </a:extLst>
          </p:cNvPr>
          <p:cNvSpPr txBox="1"/>
          <p:nvPr/>
        </p:nvSpPr>
        <p:spPr>
          <a:xfrm>
            <a:off x="1190847" y="4848447"/>
            <a:ext cx="9037674" cy="1472975"/>
          </a:xfrm>
          <a:prstGeom prst="rect">
            <a:avLst/>
          </a:prstGeom>
        </p:spPr>
        <p:txBody>
          <a:bodyPr vert="horz" wrap="square" lIns="0" tIns="0" rIns="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E89307D-EEFB-0B10-14E8-7186F6052A14}"/>
              </a:ext>
            </a:extLst>
          </p:cNvPr>
          <p:cNvSpPr txBox="1"/>
          <p:nvPr/>
        </p:nvSpPr>
        <p:spPr>
          <a:xfrm>
            <a:off x="1443735" y="6246170"/>
            <a:ext cx="8739963" cy="579067"/>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6577BA"/>
                </a:solidFill>
                <a:effectLst/>
                <a:uLnTx/>
                <a:uFillTx/>
                <a:latin typeface="Arial" panose="020B0604020202020204"/>
                <a:ea typeface="+mn-ea"/>
                <a:cs typeface="+mn-cs"/>
              </a:rPr>
              <a:t>Learn, refine, adapt </a:t>
            </a:r>
          </a:p>
        </p:txBody>
      </p:sp>
      <p:sp>
        <p:nvSpPr>
          <p:cNvPr id="13" name="TextBox 12">
            <a:extLst>
              <a:ext uri="{FF2B5EF4-FFF2-40B4-BE49-F238E27FC236}">
                <a16:creationId xmlns:a16="http://schemas.microsoft.com/office/drawing/2014/main" id="{8015C0FD-DCB9-BAEF-DE9F-92B2E2854214}"/>
              </a:ext>
            </a:extLst>
          </p:cNvPr>
          <p:cNvSpPr txBox="1"/>
          <p:nvPr/>
        </p:nvSpPr>
        <p:spPr>
          <a:xfrm>
            <a:off x="420213" y="1118918"/>
            <a:ext cx="4201633" cy="447780"/>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577BA"/>
                </a:solidFill>
                <a:effectLst/>
                <a:uLnTx/>
                <a:uFillTx/>
                <a:latin typeface="Arial" panose="020B0604020202020204"/>
                <a:ea typeface="+mn-ea"/>
                <a:cs typeface="+mn-cs"/>
              </a:rPr>
              <a:t>Core intervention package </a:t>
            </a:r>
          </a:p>
        </p:txBody>
      </p:sp>
      <p:sp>
        <p:nvSpPr>
          <p:cNvPr id="2" name="TextBox 1">
            <a:extLst>
              <a:ext uri="{FF2B5EF4-FFF2-40B4-BE49-F238E27FC236}">
                <a16:creationId xmlns:a16="http://schemas.microsoft.com/office/drawing/2014/main" id="{FBA7843D-5871-FF93-A18C-49F7EC74C11F}"/>
              </a:ext>
            </a:extLst>
          </p:cNvPr>
          <p:cNvSpPr txBox="1"/>
          <p:nvPr/>
        </p:nvSpPr>
        <p:spPr>
          <a:xfrm>
            <a:off x="5813717" y="1468452"/>
            <a:ext cx="5403225" cy="1738296"/>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29"/>
              </a:spcAft>
              <a:buClrTx/>
              <a:buSzTx/>
              <a:buFontTx/>
              <a:buNone/>
              <a:tabLst/>
              <a:defRPr/>
            </a:pPr>
            <a:r>
              <a:rPr kumimoji="0" lang="en-US" sz="1235"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Health Facility Level</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Conduct regular quality improvement site visits </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Build capacity of facility staff in IPC and IDSR</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Shift mentoring activities from external staff to facility staff</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Data use to guide improvements</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Improve IDSR indicator-based surveillance at health facilities</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Support HCW-specific surveillance activities (I.e., internal/external reporting, case identification, data analysis and use, etc.)</a:t>
            </a:r>
          </a:p>
        </p:txBody>
      </p:sp>
      <p:sp>
        <p:nvSpPr>
          <p:cNvPr id="3" name="TextBox 2">
            <a:extLst>
              <a:ext uri="{FF2B5EF4-FFF2-40B4-BE49-F238E27FC236}">
                <a16:creationId xmlns:a16="http://schemas.microsoft.com/office/drawing/2014/main" id="{BDB7B02F-9C58-D457-6ABA-6F889764CD53}"/>
              </a:ext>
            </a:extLst>
          </p:cNvPr>
          <p:cNvSpPr txBox="1"/>
          <p:nvPr/>
        </p:nvSpPr>
        <p:spPr>
          <a:xfrm>
            <a:off x="5813717" y="3344117"/>
            <a:ext cx="5403225" cy="1687257"/>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29"/>
              </a:spcAft>
              <a:buClrTx/>
              <a:buSzTx/>
              <a:buFontTx/>
              <a:buNone/>
              <a:tabLst/>
              <a:defRPr/>
            </a:pPr>
            <a:r>
              <a:rPr kumimoji="0" lang="en-US" sz="12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Subnational Level</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Strengthen capacity at the subnational level on data collection, synthesis, and use</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Regular synthesis of data from health facilities, communication of findings, and data use for decision making, monitoring and evaluation, and coordination with health facilities and the national level</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Mentorship visits to strengthen capacity at the health facility level</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Bidirectional communication between health facilities and the subnational level</a:t>
            </a:r>
          </a:p>
          <a:p>
            <a:pPr marL="80645" marR="0" lvl="0" indent="-80645" algn="l" defTabSz="914400" rtl="0" eaLnBrk="1" fontAlgn="auto" latinLnBrk="0" hangingPunct="1">
              <a:lnSpc>
                <a:spcPct val="100000"/>
              </a:lnSpc>
              <a:spcBef>
                <a:spcPts val="0"/>
              </a:spcBef>
              <a:spcAft>
                <a:spcPts val="353"/>
              </a:spcAft>
              <a:buClrTx/>
              <a:buSzTx/>
              <a:buFont typeface="Arial" panose="020B0604020202020204" pitchFamily="34" charset="0"/>
              <a:buChar char="•"/>
              <a:tabLst/>
              <a:defRPr/>
            </a:pPr>
            <a:r>
              <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Rapid mobilization when outbreaks are identified</a:t>
            </a:r>
          </a:p>
        </p:txBody>
      </p:sp>
      <p:sp>
        <p:nvSpPr>
          <p:cNvPr id="4" name="TextBox 3">
            <a:extLst>
              <a:ext uri="{FF2B5EF4-FFF2-40B4-BE49-F238E27FC236}">
                <a16:creationId xmlns:a16="http://schemas.microsoft.com/office/drawing/2014/main" id="{1A6A7A79-282B-BB97-4D5F-7E03B6B0AABA}"/>
              </a:ext>
            </a:extLst>
          </p:cNvPr>
          <p:cNvSpPr txBox="1"/>
          <p:nvPr/>
        </p:nvSpPr>
        <p:spPr>
          <a:xfrm>
            <a:off x="5813717" y="5168743"/>
            <a:ext cx="5403225" cy="889987"/>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29"/>
              </a:spcAft>
              <a:buClrTx/>
              <a:buSzTx/>
              <a:buFontTx/>
              <a:buNone/>
              <a:tabLst/>
              <a:defRPr/>
            </a:pPr>
            <a:r>
              <a:rPr kumimoji="0" lang="en-US" sz="12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National Level</a:t>
            </a:r>
            <a:endParaRPr kumimoji="0" lang="en-US" sz="18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529"/>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Support advocacy efforts for models of ERPHC in national planning</a:t>
            </a:r>
          </a:p>
          <a:p>
            <a:pPr marL="171450" marR="0" lvl="0" indent="-171450" algn="l" defTabSz="914400" rtl="0" eaLnBrk="1" fontAlgn="auto" latinLnBrk="0" hangingPunct="1">
              <a:lnSpc>
                <a:spcPct val="100000"/>
              </a:lnSpc>
              <a:spcBef>
                <a:spcPts val="0"/>
              </a:spcBef>
              <a:spcAft>
                <a:spcPts val="529"/>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rPr>
              <a:t>Strengthen national IPC programs through TA and development of national policies, training materials, and advocacy efforts for dedicated domestic funding for IPC </a:t>
            </a:r>
            <a:endParaRPr kumimoji="0" lang="en-US" sz="1059"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6FAD68C2-C6DE-395B-A8A1-B4B04655A2EA}"/>
              </a:ext>
            </a:extLst>
          </p:cNvPr>
          <p:cNvSpPr txBox="1">
            <a:spLocks/>
          </p:cNvSpPr>
          <p:nvPr/>
        </p:nvSpPr>
        <p:spPr>
          <a:xfrm>
            <a:off x="5483475" y="1089274"/>
            <a:ext cx="6427787" cy="48361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6577BA"/>
                </a:solidFill>
                <a:effectLst/>
                <a:uLnTx/>
                <a:uFillTx/>
                <a:latin typeface="Arial" panose="020B0604020202020204"/>
                <a:ea typeface="Calibri" panose="020F0502020204030204" pitchFamily="34" charset="0"/>
                <a:cs typeface="Times New Roman" panose="02020603050405020304" pitchFamily="18" charset="0"/>
              </a:rPr>
              <a:t>Implemented across health system levels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 </a:t>
            </a:r>
            <a:endPar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6" name="Arrow: Up-Down 5">
            <a:extLst>
              <a:ext uri="{FF2B5EF4-FFF2-40B4-BE49-F238E27FC236}">
                <a16:creationId xmlns:a16="http://schemas.microsoft.com/office/drawing/2014/main" id="{77B4C975-AFB0-C8C8-71C3-CB166C3F6E42}"/>
              </a:ext>
            </a:extLst>
          </p:cNvPr>
          <p:cNvSpPr/>
          <p:nvPr/>
        </p:nvSpPr>
        <p:spPr>
          <a:xfrm>
            <a:off x="10897965" y="3006831"/>
            <a:ext cx="318977" cy="4678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rrow: Up-Down 6">
            <a:extLst>
              <a:ext uri="{FF2B5EF4-FFF2-40B4-BE49-F238E27FC236}">
                <a16:creationId xmlns:a16="http://schemas.microsoft.com/office/drawing/2014/main" id="{E91F4006-3EA7-D42B-5D6F-E806396D4901}"/>
              </a:ext>
            </a:extLst>
          </p:cNvPr>
          <p:cNvSpPr/>
          <p:nvPr/>
        </p:nvSpPr>
        <p:spPr>
          <a:xfrm>
            <a:off x="10879145" y="4828497"/>
            <a:ext cx="318977" cy="4678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4" name="Diagram 13">
            <a:extLst>
              <a:ext uri="{FF2B5EF4-FFF2-40B4-BE49-F238E27FC236}">
                <a16:creationId xmlns:a16="http://schemas.microsoft.com/office/drawing/2014/main" id="{593F5F52-B6F0-5E5E-9769-2C24723F63AF}"/>
              </a:ext>
            </a:extLst>
          </p:cNvPr>
          <p:cNvGraphicFramePr/>
          <p:nvPr/>
        </p:nvGraphicFramePr>
        <p:xfrm>
          <a:off x="82842" y="2086179"/>
          <a:ext cx="4924833" cy="2761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199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mask and gloves&#10;&#10;Description automatically generated">
            <a:extLst>
              <a:ext uri="{FF2B5EF4-FFF2-40B4-BE49-F238E27FC236}">
                <a16:creationId xmlns:a16="http://schemas.microsoft.com/office/drawing/2014/main" id="{49F963FE-4601-A019-B00C-41F267C13C9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4046" r="11039"/>
          <a:stretch/>
        </p:blipFill>
        <p:spPr bwMode="auto">
          <a:xfrm>
            <a:off x="7560001" y="10"/>
            <a:ext cx="4631999" cy="68579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4F1D7131-C986-1190-6F58-9D2625E47213}"/>
              </a:ext>
            </a:extLst>
          </p:cNvPr>
          <p:cNvSpPr>
            <a:spLocks noGrp="1"/>
          </p:cNvSpPr>
          <p:nvPr>
            <p:ph type="title"/>
          </p:nvPr>
        </p:nvSpPr>
        <p:spPr>
          <a:xfrm>
            <a:off x="520950" y="588753"/>
            <a:ext cx="6418013" cy="759035"/>
          </a:xfrm>
        </p:spPr>
        <p:txBody>
          <a:bodyPr anchor="t">
            <a:normAutofit/>
          </a:bodyPr>
          <a:lstStyle/>
          <a:p>
            <a:r>
              <a:rPr lang="en-GB" dirty="0"/>
              <a:t>Summary </a:t>
            </a:r>
          </a:p>
        </p:txBody>
      </p:sp>
      <p:sp>
        <p:nvSpPr>
          <p:cNvPr id="10" name="Content Placeholder 9">
            <a:extLst>
              <a:ext uri="{FF2B5EF4-FFF2-40B4-BE49-F238E27FC236}">
                <a16:creationId xmlns:a16="http://schemas.microsoft.com/office/drawing/2014/main" id="{35608D7E-DFBB-04B2-5492-ADFFFB3FE500}"/>
              </a:ext>
            </a:extLst>
          </p:cNvPr>
          <p:cNvSpPr>
            <a:spLocks noGrp="1"/>
          </p:cNvSpPr>
          <p:nvPr>
            <p:ph idx="10"/>
          </p:nvPr>
        </p:nvSpPr>
        <p:spPr>
          <a:xfrm>
            <a:off x="169482" y="1220988"/>
            <a:ext cx="7269543" cy="5048259"/>
          </a:xfrm>
        </p:spPr>
        <p:txBody>
          <a:bodyPr vert="horz" lIns="91440" tIns="45720" rIns="91440" bIns="45720" rtlCol="0">
            <a:normAutofit/>
          </a:bodyPr>
          <a:lstStyle/>
          <a:p>
            <a:pPr marL="285750" indent="-285750">
              <a:lnSpc>
                <a:spcPct val="110000"/>
              </a:lnSpc>
              <a:buFont typeface="Arial" panose="020B0604020202020204" pitchFamily="34" charset="0"/>
              <a:buChar char="•"/>
            </a:pPr>
            <a:r>
              <a:rPr lang="en-GB" sz="2000" b="0" dirty="0">
                <a:solidFill>
                  <a:schemeClr val="accent1"/>
                </a:solidFill>
              </a:rPr>
              <a:t>PHC plays a critical role in epidemic prevention and control</a:t>
            </a:r>
          </a:p>
          <a:p>
            <a:pPr>
              <a:lnSpc>
                <a:spcPct val="110000"/>
              </a:lnSpc>
            </a:pPr>
            <a:endParaRPr lang="en-US" sz="800" dirty="0">
              <a:solidFill>
                <a:schemeClr val="accent1"/>
              </a:solidFill>
            </a:endParaRPr>
          </a:p>
          <a:p>
            <a:pPr marL="285750" indent="-285750">
              <a:lnSpc>
                <a:spcPct val="110000"/>
              </a:lnSpc>
              <a:buFont typeface="Arial" panose="020B0604020202020204" pitchFamily="34" charset="0"/>
              <a:buChar char="•"/>
            </a:pPr>
            <a:r>
              <a:rPr lang="en-GB" sz="2000" b="0" dirty="0">
                <a:solidFill>
                  <a:schemeClr val="accent1"/>
                </a:solidFill>
              </a:rPr>
              <a:t>ERPHC aims to integrate critical public health functions with health service delivery to increase the readiness and resilience of PHC to detect and respond to outbreaks, while maintaining essential health services</a:t>
            </a:r>
          </a:p>
          <a:p>
            <a:pPr>
              <a:lnSpc>
                <a:spcPct val="110000"/>
              </a:lnSpc>
            </a:pPr>
            <a:endParaRPr lang="en-GB" sz="800" b="0" dirty="0">
              <a:solidFill>
                <a:schemeClr val="accent1"/>
              </a:solidFill>
            </a:endParaRPr>
          </a:p>
          <a:p>
            <a:pPr marL="285750" indent="-285750">
              <a:lnSpc>
                <a:spcPct val="110000"/>
              </a:lnSpc>
              <a:buFont typeface="Arial" panose="020B0604020202020204" pitchFamily="34" charset="0"/>
              <a:buChar char="•"/>
            </a:pPr>
            <a:r>
              <a:rPr lang="en-GB" sz="2000" b="0" dirty="0">
                <a:solidFill>
                  <a:schemeClr val="accent1"/>
                </a:solidFill>
              </a:rPr>
              <a:t>Achieving ERPHC will require:</a:t>
            </a:r>
          </a:p>
          <a:p>
            <a:pPr marL="971550" lvl="2" indent="-285750">
              <a:lnSpc>
                <a:spcPct val="110000"/>
              </a:lnSpc>
            </a:pPr>
            <a:r>
              <a:rPr lang="en-GB" sz="1800" b="0" dirty="0">
                <a:solidFill>
                  <a:schemeClr val="accent1"/>
                </a:solidFill>
              </a:rPr>
              <a:t>Sustained financial and political commitment</a:t>
            </a:r>
          </a:p>
          <a:p>
            <a:pPr marL="971550" lvl="2" indent="-285750">
              <a:lnSpc>
                <a:spcPct val="110000"/>
              </a:lnSpc>
            </a:pPr>
            <a:r>
              <a:rPr lang="en-GB" sz="1800" kern="150" dirty="0">
                <a:solidFill>
                  <a:schemeClr val="accent1"/>
                </a:solidFill>
                <a:effectLst/>
                <a:latin typeface="+mn-lt"/>
                <a:ea typeface="Calibri" panose="020F0502020204030204" pitchFamily="34" charset="0"/>
                <a:cs typeface="Calibri" panose="020F0502020204030204" pitchFamily="34" charset="0"/>
              </a:rPr>
              <a:t>Effective integration between public health​ functions and health service delivery</a:t>
            </a:r>
            <a:endParaRPr lang="en-GB" sz="1800" kern="150" dirty="0">
              <a:solidFill>
                <a:schemeClr val="accent1"/>
              </a:solidFill>
              <a:latin typeface="+mn-lt"/>
              <a:ea typeface="Calibri" panose="020F0502020204030204" pitchFamily="34" charset="0"/>
              <a:cs typeface="Times New Roman" panose="02020603050405020304" pitchFamily="18" charset="0"/>
            </a:endParaRPr>
          </a:p>
          <a:p>
            <a:pPr marL="971550" lvl="2" indent="-285750">
              <a:lnSpc>
                <a:spcPct val="110000"/>
              </a:lnSpc>
            </a:pPr>
            <a:r>
              <a:rPr lang="en-GB" sz="1800" kern="150" dirty="0">
                <a:solidFill>
                  <a:schemeClr val="accent1"/>
                </a:solidFill>
                <a:effectLst/>
                <a:latin typeface="+mn-lt"/>
                <a:ea typeface="Calibri" panose="020F0502020204030204" pitchFamily="34" charset="0"/>
                <a:cs typeface="Times New Roman" panose="02020603050405020304" pitchFamily="18" charset="0"/>
              </a:rPr>
              <a:t>Intentional integration and linkages between Global Health Security and Health Systems Strengthening</a:t>
            </a:r>
          </a:p>
          <a:p>
            <a:pPr marL="971550" lvl="2" indent="-285750">
              <a:lnSpc>
                <a:spcPct val="110000"/>
              </a:lnSpc>
            </a:pPr>
            <a:r>
              <a:rPr lang="en-GB" sz="1800" kern="150" dirty="0">
                <a:solidFill>
                  <a:schemeClr val="accent1"/>
                </a:solidFill>
                <a:effectLst/>
                <a:latin typeface="+mn-lt"/>
                <a:ea typeface="Calibri" panose="020F0502020204030204" pitchFamily="34" charset="0"/>
                <a:cs typeface="Times New Roman" panose="02020603050405020304" pitchFamily="18" charset="0"/>
              </a:rPr>
              <a:t>Inclusion of PHC as a core part of advancing health security </a:t>
            </a:r>
          </a:p>
          <a:p>
            <a:pPr>
              <a:lnSpc>
                <a:spcPct val="110000"/>
              </a:lnSpc>
            </a:pPr>
            <a:endParaRPr lang="en-GB" sz="900" b="0" dirty="0"/>
          </a:p>
          <a:p>
            <a:pPr marL="171450" indent="-171450">
              <a:lnSpc>
                <a:spcPct val="110000"/>
              </a:lnSpc>
            </a:pPr>
            <a:endParaRPr lang="en-GB" sz="1800" b="0" dirty="0"/>
          </a:p>
          <a:p>
            <a:pPr>
              <a:lnSpc>
                <a:spcPct val="110000"/>
              </a:lnSpc>
            </a:pPr>
            <a:endParaRPr lang="en-GB" sz="1800" dirty="0"/>
          </a:p>
        </p:txBody>
      </p:sp>
    </p:spTree>
    <p:extLst>
      <p:ext uri="{BB962C8B-B14F-4D97-AF65-F5344CB8AC3E}">
        <p14:creationId xmlns:p14="http://schemas.microsoft.com/office/powerpoint/2010/main" val="2105308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294389-9FA6-1E4F-8466-2F2A15EDDABB}"/>
              </a:ext>
            </a:extLst>
          </p:cNvPr>
          <p:cNvSpPr>
            <a:spLocks noGrp="1"/>
          </p:cNvSpPr>
          <p:nvPr>
            <p:ph type="body" idx="1"/>
          </p:nvPr>
        </p:nvSpPr>
        <p:spPr/>
        <p:txBody>
          <a:bodyPr/>
          <a:lstStyle/>
          <a:p>
            <a:r>
              <a:rPr lang="en-US" dirty="0"/>
              <a:t>smearns@rtsl.org</a:t>
            </a:r>
          </a:p>
        </p:txBody>
      </p:sp>
      <p:sp>
        <p:nvSpPr>
          <p:cNvPr id="4" name="TextBox 3">
            <a:extLst>
              <a:ext uri="{FF2B5EF4-FFF2-40B4-BE49-F238E27FC236}">
                <a16:creationId xmlns:a16="http://schemas.microsoft.com/office/drawing/2014/main" id="{3F7A2A54-8C98-8EB4-3522-D51F13F4C2F5}"/>
              </a:ext>
            </a:extLst>
          </p:cNvPr>
          <p:cNvSpPr txBox="1"/>
          <p:nvPr/>
        </p:nvSpPr>
        <p:spPr>
          <a:xfrm>
            <a:off x="2923953" y="2673230"/>
            <a:ext cx="6071191" cy="1297728"/>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FFFFFF"/>
                </a:solidFill>
                <a:effectLst/>
                <a:uLnTx/>
                <a:uFillTx/>
                <a:latin typeface="Arial" panose="020B0604020202020204"/>
                <a:ea typeface="+mn-ea"/>
                <a:cs typeface="+mn-cs"/>
              </a:rPr>
              <a:t>THANK YOU </a:t>
            </a:r>
          </a:p>
        </p:txBody>
      </p:sp>
    </p:spTree>
    <p:extLst>
      <p:ext uri="{BB962C8B-B14F-4D97-AF65-F5344CB8AC3E}">
        <p14:creationId xmlns:p14="http://schemas.microsoft.com/office/powerpoint/2010/main" val="352360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1593266" y="4224887"/>
            <a:ext cx="9040078" cy="1591490"/>
          </a:xfrm>
          <a:prstGeom prst="rect">
            <a:avLst/>
          </a:prstGeom>
        </p:spPr>
        <p:txBody>
          <a:bodyPr vert="horz" lIns="91440" tIns="45720" rIns="91440" bIns="45720" rtlCol="0" anchor="t">
            <a:normAutofit fontScale="82500" lnSpcReduction="1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100" dirty="0">
                <a:solidFill>
                  <a:schemeClr val="bg1"/>
                </a:solidFill>
                <a:latin typeface="+mn-lt"/>
              </a:rPr>
              <a:t>Susan Michaels-Strasser, PhD, MPH, RN, FAAN</a:t>
            </a:r>
          </a:p>
          <a:p>
            <a:r>
              <a:rPr lang="en-US" sz="2800" dirty="0">
                <a:solidFill>
                  <a:schemeClr val="bg1"/>
                </a:solidFill>
                <a:latin typeface="+mn-lt"/>
              </a:rPr>
              <a:t>Senior Director, Human Resources for Health Development, </a:t>
            </a:r>
          </a:p>
          <a:p>
            <a:r>
              <a:rPr lang="en-US" sz="2800" dirty="0">
                <a:solidFill>
                  <a:schemeClr val="bg1"/>
                </a:solidFill>
                <a:latin typeface="+mn-lt"/>
              </a:rPr>
              <a:t>ICAP at Columbia University</a:t>
            </a:r>
            <a:endParaRPr lang="en-US" sz="1800" b="0" dirty="0">
              <a:solidFill>
                <a:schemeClr val="bg1"/>
              </a:solidFill>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srcRect t="347" b="347"/>
          <a:stretch/>
        </p:blipFill>
        <p:spPr>
          <a:xfrm>
            <a:off x="4611538" y="895692"/>
            <a:ext cx="2968924" cy="2948309"/>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2839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07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ctrTitle"/>
          </p:nvPr>
        </p:nvSpPr>
        <p:spPr>
          <a:xfrm>
            <a:off x="1991809" y="1710827"/>
            <a:ext cx="8208381" cy="1980882"/>
          </a:xfrm>
        </p:spPr>
        <p:txBody>
          <a:bodyPr>
            <a:normAutofit/>
          </a:bodyPr>
          <a:lstStyle/>
          <a:p>
            <a:r>
              <a:rPr lang="en-US">
                <a:latin typeface="Arial"/>
                <a:cs typeface="Arial"/>
              </a:rPr>
              <a:t>The 7-1-7 framework</a:t>
            </a:r>
          </a:p>
        </p:txBody>
      </p:sp>
      <p:sp>
        <p:nvSpPr>
          <p:cNvPr id="3" name="Subtitle 2">
            <a:extLst>
              <a:ext uri="{FF2B5EF4-FFF2-40B4-BE49-F238E27FC236}">
                <a16:creationId xmlns:a16="http://schemas.microsoft.com/office/drawing/2014/main" id="{6FCB29A9-8F84-23F8-F74A-3915DFB6DB5A}"/>
              </a:ext>
            </a:extLst>
          </p:cNvPr>
          <p:cNvSpPr>
            <a:spLocks noGrp="1"/>
          </p:cNvSpPr>
          <p:nvPr>
            <p:ph type="subTitle" idx="1"/>
          </p:nvPr>
        </p:nvSpPr>
        <p:spPr>
          <a:xfrm>
            <a:off x="1991937" y="4093039"/>
            <a:ext cx="8208124" cy="1419938"/>
          </a:xfrm>
        </p:spPr>
        <p:txBody>
          <a:bodyPr>
            <a:normAutofit/>
          </a:bodyPr>
          <a:lstStyle/>
          <a:p>
            <a:r>
              <a:rPr lang="en-US" sz="3600"/>
              <a:t>Improving timeliness and effectiveness of public health responses</a:t>
            </a:r>
          </a:p>
        </p:txBody>
      </p:sp>
    </p:spTree>
    <p:extLst>
      <p:ext uri="{BB962C8B-B14F-4D97-AF65-F5344CB8AC3E}">
        <p14:creationId xmlns:p14="http://schemas.microsoft.com/office/powerpoint/2010/main" val="2714141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94AB3-EB95-4FB8-82B9-B335309BA1C7}"/>
              </a:ext>
            </a:extLst>
          </p:cNvPr>
          <p:cNvSpPr/>
          <p:nvPr/>
        </p:nvSpPr>
        <p:spPr>
          <a:xfrm>
            <a:off x="4201297" y="5758249"/>
            <a:ext cx="4382530" cy="1099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0">
            <a:extLst>
              <a:ext uri="{FF2B5EF4-FFF2-40B4-BE49-F238E27FC236}">
                <a16:creationId xmlns:a16="http://schemas.microsoft.com/office/drawing/2014/main" id="{4B88041C-B7F7-AAE3-20CD-1DE988F6764D}"/>
              </a:ext>
            </a:extLst>
          </p:cNvPr>
          <p:cNvSpPr txBox="1">
            <a:spLocks/>
          </p:cNvSpPr>
          <p:nvPr/>
        </p:nvSpPr>
        <p:spPr>
          <a:xfrm>
            <a:off x="255103" y="246549"/>
            <a:ext cx="11579087"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3D9D4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a:ln>
                  <a:noFill/>
                </a:ln>
                <a:solidFill>
                  <a:srgbClr val="3D9D45"/>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a:ln>
                <a:noFill/>
              </a:ln>
              <a:solidFill>
                <a:srgbClr val="3D9D45"/>
              </a:solidFill>
              <a:effectLst/>
              <a:uLnTx/>
              <a:uFillTx/>
              <a:latin typeface="Arial" panose="020B0604020202020204" pitchFamily="34" charset="0"/>
              <a:ea typeface="+mj-ea"/>
              <a:cs typeface="Arial" panose="020B0604020202020204" pitchFamily="34" charset="0"/>
            </a:endParaRPr>
          </a:p>
        </p:txBody>
      </p:sp>
      <p:sp>
        <p:nvSpPr>
          <p:cNvPr id="11" name="Title 10">
            <a:extLst>
              <a:ext uri="{FF2B5EF4-FFF2-40B4-BE49-F238E27FC236}">
                <a16:creationId xmlns:a16="http://schemas.microsoft.com/office/drawing/2014/main" id="{6A6D182F-53C3-BC81-BCD5-65901F31A545}"/>
              </a:ext>
            </a:extLst>
          </p:cNvPr>
          <p:cNvSpPr>
            <a:spLocks noGrp="1"/>
          </p:cNvSpPr>
          <p:nvPr>
            <p:ph type="title"/>
          </p:nvPr>
        </p:nvSpPr>
        <p:spPr/>
        <p:txBody>
          <a:bodyPr/>
          <a:lstStyle/>
          <a:p>
            <a:r>
              <a:rPr lang="en-US"/>
              <a:t> Public health events</a:t>
            </a:r>
          </a:p>
        </p:txBody>
      </p:sp>
      <p:sp>
        <p:nvSpPr>
          <p:cNvPr id="2" name="Content Placeholder 1">
            <a:extLst>
              <a:ext uri="{FF2B5EF4-FFF2-40B4-BE49-F238E27FC236}">
                <a16:creationId xmlns:a16="http://schemas.microsoft.com/office/drawing/2014/main" id="{DE99E49B-1D3A-0456-275A-1DE3A68F8482}"/>
              </a:ext>
            </a:extLst>
          </p:cNvPr>
          <p:cNvSpPr>
            <a:spLocks noGrp="1"/>
          </p:cNvSpPr>
          <p:nvPr>
            <p:ph idx="1"/>
          </p:nvPr>
        </p:nvSpPr>
        <p:spPr>
          <a:xfrm>
            <a:off x="838200" y="1690688"/>
            <a:ext cx="10515600" cy="4351338"/>
          </a:xfrm>
        </p:spPr>
        <p:txBody>
          <a:bodyPr/>
          <a:lstStyle/>
          <a:p>
            <a:r>
              <a:rPr lang="en-US" b="1"/>
              <a:t>Any event that represents immediate threat to human health and requires prompt action*</a:t>
            </a:r>
          </a:p>
          <a:p>
            <a:endParaRPr lang="en-US"/>
          </a:p>
          <a:p>
            <a:endParaRPr lang="en-US"/>
          </a:p>
          <a:p>
            <a:endParaRPr lang="en-US"/>
          </a:p>
          <a:p>
            <a:r>
              <a:rPr lang="en-US" sz="2400"/>
              <a:t>*implementation of control and/or mitigation measures to protect the health of the public</a:t>
            </a:r>
          </a:p>
        </p:txBody>
      </p:sp>
    </p:spTree>
    <p:extLst>
      <p:ext uri="{BB962C8B-B14F-4D97-AF65-F5344CB8AC3E}">
        <p14:creationId xmlns:p14="http://schemas.microsoft.com/office/powerpoint/2010/main" val="266247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 with red and white flags&#10;&#10;Description automatically generated">
            <a:extLst>
              <a:ext uri="{FF2B5EF4-FFF2-40B4-BE49-F238E27FC236}">
                <a16:creationId xmlns:a16="http://schemas.microsoft.com/office/drawing/2014/main" id="{BC73D368-01A9-4B6C-720C-ECE15CC11BF9}"/>
              </a:ext>
            </a:extLst>
          </p:cNvPr>
          <p:cNvPicPr>
            <a:picLocks noGrp="1" noChangeAspect="1"/>
          </p:cNvPicPr>
          <p:nvPr>
            <p:ph idx="1"/>
          </p:nvPr>
        </p:nvPicPr>
        <p:blipFill rotWithShape="1">
          <a:blip r:embed="rId3"/>
          <a:srcRect t="13659" b="23139"/>
          <a:stretch/>
        </p:blipFill>
        <p:spPr>
          <a:xfrm>
            <a:off x="20" y="0"/>
            <a:ext cx="12191980" cy="6857990"/>
          </a:xfrm>
          <a:noFill/>
        </p:spPr>
      </p:pic>
      <p:sp>
        <p:nvSpPr>
          <p:cNvPr id="7" name="TextBox 6">
            <a:extLst>
              <a:ext uri="{FF2B5EF4-FFF2-40B4-BE49-F238E27FC236}">
                <a16:creationId xmlns:a16="http://schemas.microsoft.com/office/drawing/2014/main" id="{527BB509-8761-DD4F-59CE-E036CFCC3AFC}"/>
              </a:ext>
            </a:extLst>
          </p:cNvPr>
          <p:cNvSpPr txBox="1"/>
          <p:nvPr/>
        </p:nvSpPr>
        <p:spPr>
          <a:xfrm>
            <a:off x="7399150" y="395099"/>
            <a:ext cx="4188064"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152 events (127 outbreaks) monitored in WHO AFRO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Week of June 19</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979293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DB69-EF32-8C50-3671-A0E36BB45E60}"/>
              </a:ext>
            </a:extLst>
          </p:cNvPr>
          <p:cNvSpPr>
            <a:spLocks noGrp="1"/>
          </p:cNvSpPr>
          <p:nvPr>
            <p:ph type="title"/>
          </p:nvPr>
        </p:nvSpPr>
        <p:spPr/>
        <p:txBody>
          <a:bodyPr/>
          <a:lstStyle/>
          <a:p>
            <a:r>
              <a:rPr lang="en-US"/>
              <a:t>Challenges</a:t>
            </a:r>
          </a:p>
        </p:txBody>
      </p:sp>
      <p:sp>
        <p:nvSpPr>
          <p:cNvPr id="3" name="Content Placeholder 2">
            <a:extLst>
              <a:ext uri="{FF2B5EF4-FFF2-40B4-BE49-F238E27FC236}">
                <a16:creationId xmlns:a16="http://schemas.microsoft.com/office/drawing/2014/main" id="{1FBC58DB-A331-871A-BACC-011EEBDE675E}"/>
              </a:ext>
            </a:extLst>
          </p:cNvPr>
          <p:cNvSpPr>
            <a:spLocks noGrp="1"/>
          </p:cNvSpPr>
          <p:nvPr>
            <p:ph idx="1"/>
          </p:nvPr>
        </p:nvSpPr>
        <p:spPr>
          <a:xfrm>
            <a:off x="838200" y="1527674"/>
            <a:ext cx="10515600" cy="4351338"/>
          </a:xfrm>
        </p:spPr>
        <p:txBody>
          <a:bodyPr>
            <a:normAutofit fontScale="92500" lnSpcReduction="10000"/>
          </a:bodyPr>
          <a:lstStyle/>
          <a:p>
            <a:pPr marL="457200" indent="-457200">
              <a:buFont typeface="Arial" panose="020B0604020202020204" pitchFamily="34" charset="0"/>
              <a:buChar char="•"/>
            </a:pPr>
            <a:r>
              <a:rPr lang="en-US"/>
              <a:t>Climate change</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Zoonotic spillover</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Increasing population, high mobility</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Misinformation/disinformation</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Lack of therapeutics and vaccines</a:t>
            </a:r>
          </a:p>
        </p:txBody>
      </p:sp>
    </p:spTree>
    <p:extLst>
      <p:ext uri="{BB962C8B-B14F-4D97-AF65-F5344CB8AC3E}">
        <p14:creationId xmlns:p14="http://schemas.microsoft.com/office/powerpoint/2010/main" val="2206848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270EC-C63D-68D6-0BA8-B5B94422557F}"/>
              </a:ext>
            </a:extLst>
          </p:cNvPr>
          <p:cNvSpPr>
            <a:spLocks noGrp="1"/>
          </p:cNvSpPr>
          <p:nvPr>
            <p:ph type="title"/>
          </p:nvPr>
        </p:nvSpPr>
        <p:spPr/>
        <p:txBody>
          <a:bodyPr/>
          <a:lstStyle/>
          <a:p>
            <a:r>
              <a:rPr lang="en-US"/>
              <a:t>What is 7-1-7?</a:t>
            </a:r>
          </a:p>
        </p:txBody>
      </p:sp>
      <p:pic>
        <p:nvPicPr>
          <p:cNvPr id="9" name="Picture 8">
            <a:extLst>
              <a:ext uri="{FF2B5EF4-FFF2-40B4-BE49-F238E27FC236}">
                <a16:creationId xmlns:a16="http://schemas.microsoft.com/office/drawing/2014/main" id="{3A50CEA1-3E74-3047-6F18-FDE1B9105947}"/>
              </a:ext>
            </a:extLst>
          </p:cNvPr>
          <p:cNvPicPr>
            <a:picLocks noChangeAspect="1"/>
          </p:cNvPicPr>
          <p:nvPr/>
        </p:nvPicPr>
        <p:blipFill>
          <a:blip r:embed="rId2"/>
          <a:stretch>
            <a:fillRect/>
          </a:stretch>
        </p:blipFill>
        <p:spPr>
          <a:xfrm>
            <a:off x="1932497" y="4226427"/>
            <a:ext cx="8312630" cy="1958197"/>
          </a:xfrm>
          <a:prstGeom prst="rect">
            <a:avLst/>
          </a:prstGeom>
        </p:spPr>
      </p:pic>
      <p:pic>
        <p:nvPicPr>
          <p:cNvPr id="4" name="Picture 5" descr="A screenshot of a computer&#10;&#10;Description automatically generated">
            <a:extLst>
              <a:ext uri="{FF2B5EF4-FFF2-40B4-BE49-F238E27FC236}">
                <a16:creationId xmlns:a16="http://schemas.microsoft.com/office/drawing/2014/main" id="{7D0092C2-7ACD-7657-D7B4-088A0B4CC397}"/>
              </a:ext>
            </a:extLst>
          </p:cNvPr>
          <p:cNvPicPr>
            <a:picLocks noChangeAspect="1"/>
          </p:cNvPicPr>
          <p:nvPr/>
        </p:nvPicPr>
        <p:blipFill>
          <a:blip r:embed="rId3"/>
          <a:stretch>
            <a:fillRect/>
          </a:stretch>
        </p:blipFill>
        <p:spPr>
          <a:xfrm>
            <a:off x="4120551" y="1329678"/>
            <a:ext cx="3965275" cy="3177854"/>
          </a:xfrm>
          <a:prstGeom prst="rect">
            <a:avLst/>
          </a:prstGeom>
        </p:spPr>
      </p:pic>
    </p:spTree>
    <p:extLst>
      <p:ext uri="{BB962C8B-B14F-4D97-AF65-F5344CB8AC3E}">
        <p14:creationId xmlns:p14="http://schemas.microsoft.com/office/powerpoint/2010/main" val="1359522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94AB3-EB95-4FB8-82B9-B335309BA1C7}"/>
              </a:ext>
            </a:extLst>
          </p:cNvPr>
          <p:cNvSpPr/>
          <p:nvPr/>
        </p:nvSpPr>
        <p:spPr>
          <a:xfrm>
            <a:off x="4201297" y="5758249"/>
            <a:ext cx="4382530" cy="1099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2C94328-1A42-D674-7E3A-4EA931BC1D3B}"/>
              </a:ext>
            </a:extLst>
          </p:cNvPr>
          <p:cNvPicPr>
            <a:picLocks noChangeAspect="1"/>
          </p:cNvPicPr>
          <p:nvPr/>
        </p:nvPicPr>
        <p:blipFill>
          <a:blip r:embed="rId3"/>
          <a:stretch>
            <a:fillRect/>
          </a:stretch>
        </p:blipFill>
        <p:spPr>
          <a:xfrm>
            <a:off x="412230" y="1716334"/>
            <a:ext cx="11355050" cy="3462809"/>
          </a:xfrm>
          <a:prstGeom prst="rect">
            <a:avLst/>
          </a:prstGeom>
        </p:spPr>
      </p:pic>
      <p:sp>
        <p:nvSpPr>
          <p:cNvPr id="9" name="Title 10">
            <a:extLst>
              <a:ext uri="{FF2B5EF4-FFF2-40B4-BE49-F238E27FC236}">
                <a16:creationId xmlns:a16="http://schemas.microsoft.com/office/drawing/2014/main" id="{4B88041C-B7F7-AAE3-20CD-1DE988F6764D}"/>
              </a:ext>
            </a:extLst>
          </p:cNvPr>
          <p:cNvSpPr txBox="1">
            <a:spLocks/>
          </p:cNvSpPr>
          <p:nvPr/>
        </p:nvSpPr>
        <p:spPr>
          <a:xfrm>
            <a:off x="255103" y="246549"/>
            <a:ext cx="11579087"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3D9D4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a:ln>
                  <a:noFill/>
                </a:ln>
                <a:solidFill>
                  <a:srgbClr val="3D9D45"/>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a:ln>
                <a:noFill/>
              </a:ln>
              <a:solidFill>
                <a:srgbClr val="3D9D45"/>
              </a:solidFill>
              <a:effectLst/>
              <a:uLnTx/>
              <a:uFillTx/>
              <a:latin typeface="Arial" panose="020B0604020202020204" pitchFamily="34" charset="0"/>
              <a:ea typeface="+mj-ea"/>
              <a:cs typeface="Arial" panose="020B0604020202020204" pitchFamily="34" charset="0"/>
            </a:endParaRPr>
          </a:p>
        </p:txBody>
      </p:sp>
      <p:sp>
        <p:nvSpPr>
          <p:cNvPr id="11" name="Title 10">
            <a:extLst>
              <a:ext uri="{FF2B5EF4-FFF2-40B4-BE49-F238E27FC236}">
                <a16:creationId xmlns:a16="http://schemas.microsoft.com/office/drawing/2014/main" id="{6A6D182F-53C3-BC81-BCD5-65901F31A545}"/>
              </a:ext>
            </a:extLst>
          </p:cNvPr>
          <p:cNvSpPr>
            <a:spLocks noGrp="1"/>
          </p:cNvSpPr>
          <p:nvPr>
            <p:ph type="title"/>
          </p:nvPr>
        </p:nvSpPr>
        <p:spPr/>
        <p:txBody>
          <a:bodyPr/>
          <a:lstStyle/>
          <a:p>
            <a:r>
              <a:rPr lang="en-US">
                <a:latin typeface="Arial"/>
                <a:cs typeface="Arial"/>
              </a:rPr>
              <a:t> 7-1-7 timeliness metrics and milestones</a:t>
            </a:r>
          </a:p>
        </p:txBody>
      </p:sp>
    </p:spTree>
    <p:extLst>
      <p:ext uri="{BB962C8B-B14F-4D97-AF65-F5344CB8AC3E}">
        <p14:creationId xmlns:p14="http://schemas.microsoft.com/office/powerpoint/2010/main" val="294045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905A422C-47E5-4C63-9224-B091C6C3AF40}"/>
              </a:ext>
            </a:extLst>
          </p:cNvPr>
          <p:cNvPicPr>
            <a:picLocks noChangeAspect="1"/>
          </p:cNvPicPr>
          <p:nvPr/>
        </p:nvPicPr>
        <p:blipFill rotWithShape="1">
          <a:blip r:embed="rId3">
            <a:extLst>
              <a:ext uri="{28A0092B-C50C-407E-A947-70E740481C1C}">
                <a14:useLocalDpi xmlns:a14="http://schemas.microsoft.com/office/drawing/2010/main" val="0"/>
              </a:ext>
            </a:extLst>
          </a:blip>
          <a:srcRect l="3621" r="3138"/>
          <a:stretch/>
        </p:blipFill>
        <p:spPr>
          <a:xfrm>
            <a:off x="4544102" y="550856"/>
            <a:ext cx="7403199" cy="5756288"/>
          </a:xfrm>
          <a:prstGeom prst="rect">
            <a:avLst/>
          </a:prstGeom>
          <a:noFill/>
        </p:spPr>
      </p:pic>
      <p:sp>
        <p:nvSpPr>
          <p:cNvPr id="4" name="Title 3">
            <a:extLst>
              <a:ext uri="{FF2B5EF4-FFF2-40B4-BE49-F238E27FC236}">
                <a16:creationId xmlns:a16="http://schemas.microsoft.com/office/drawing/2014/main" id="{4A521160-59D8-02C1-F3FE-E90120862C04}"/>
              </a:ext>
            </a:extLst>
          </p:cNvPr>
          <p:cNvSpPr>
            <a:spLocks noGrp="1"/>
          </p:cNvSpPr>
          <p:nvPr>
            <p:ph type="title"/>
          </p:nvPr>
        </p:nvSpPr>
        <p:spPr>
          <a:xfrm>
            <a:off x="399950" y="457199"/>
            <a:ext cx="3338673" cy="5750417"/>
          </a:xfrm>
        </p:spPr>
        <p:txBody>
          <a:bodyPr anchor="ctr">
            <a:normAutofit/>
          </a:bodyPr>
          <a:lstStyle/>
          <a:p>
            <a:pPr algn="ct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j-ea"/>
                <a:cs typeface="+mj-cs"/>
              </a:rPr>
              <a:t>Every public health event is an opportunity to learn and improve </a:t>
            </a:r>
            <a:endParaRPr lang="en-US"/>
          </a:p>
        </p:txBody>
      </p:sp>
    </p:spTree>
    <p:extLst>
      <p:ext uri="{BB962C8B-B14F-4D97-AF65-F5344CB8AC3E}">
        <p14:creationId xmlns:p14="http://schemas.microsoft.com/office/powerpoint/2010/main" val="988625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71C825AA-CB27-9EE4-FE69-F78D4D7A5927}"/>
              </a:ext>
            </a:extLst>
          </p:cNvPr>
          <p:cNvSpPr/>
          <p:nvPr/>
        </p:nvSpPr>
        <p:spPr>
          <a:xfrm>
            <a:off x="0" y="2896633"/>
            <a:ext cx="12192000" cy="1761351"/>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ublic Sans" pitchFamily="2" charset="77"/>
              <a:ea typeface="+mn-ea"/>
              <a:cs typeface="+mn-cs"/>
            </a:endParaRPr>
          </a:p>
        </p:txBody>
      </p:sp>
      <p:sp>
        <p:nvSpPr>
          <p:cNvPr id="31" name="TextBox 30">
            <a:extLst>
              <a:ext uri="{FF2B5EF4-FFF2-40B4-BE49-F238E27FC236}">
                <a16:creationId xmlns:a16="http://schemas.microsoft.com/office/drawing/2014/main" id="{52CAC26D-2A33-CB79-E647-E4E33EE45EF2}"/>
              </a:ext>
            </a:extLst>
          </p:cNvPr>
          <p:cNvSpPr txBox="1"/>
          <p:nvPr/>
        </p:nvSpPr>
        <p:spPr>
          <a:xfrm>
            <a:off x="8524321" y="952698"/>
            <a:ext cx="3231606"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Retrospective review </a:t>
            </a:r>
            <a:r>
              <a:rPr kumimoji="0" lang="en-US" sz="15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immediately after response concludes or in AAR for larger events.​</a:t>
            </a:r>
          </a:p>
        </p:txBody>
      </p:sp>
      <p:grpSp>
        <p:nvGrpSpPr>
          <p:cNvPr id="4" name="Group 3">
            <a:extLst>
              <a:ext uri="{FF2B5EF4-FFF2-40B4-BE49-F238E27FC236}">
                <a16:creationId xmlns:a16="http://schemas.microsoft.com/office/drawing/2014/main" id="{CEBE330C-9ADA-20E1-D3B0-231B7E22C828}"/>
              </a:ext>
            </a:extLst>
          </p:cNvPr>
          <p:cNvGrpSpPr/>
          <p:nvPr/>
        </p:nvGrpSpPr>
        <p:grpSpPr>
          <a:xfrm>
            <a:off x="2253242" y="1629790"/>
            <a:ext cx="10045629" cy="1077671"/>
            <a:chOff x="2253242" y="1629790"/>
            <a:chExt cx="10045629" cy="1077671"/>
          </a:xfrm>
        </p:grpSpPr>
        <p:sp>
          <p:nvSpPr>
            <p:cNvPr id="17" name="Rounded Rectangle 16">
              <a:extLst>
                <a:ext uri="{FF2B5EF4-FFF2-40B4-BE49-F238E27FC236}">
                  <a16:creationId xmlns:a16="http://schemas.microsoft.com/office/drawing/2014/main" id="{5F35DA3D-E3B3-72A3-B275-A255351A6E4B}"/>
                </a:ext>
              </a:extLst>
            </p:cNvPr>
            <p:cNvSpPr/>
            <p:nvPr/>
          </p:nvSpPr>
          <p:spPr>
            <a:xfrm>
              <a:off x="9387654" y="1858875"/>
              <a:ext cx="1077387" cy="5347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ublic Sans" pitchFamily="2" charset="77"/>
                <a:ea typeface="+mn-ea"/>
                <a:cs typeface="+mn-cs"/>
              </a:endParaRPr>
            </a:p>
          </p:txBody>
        </p:sp>
        <p:sp>
          <p:nvSpPr>
            <p:cNvPr id="5" name="Rounded Rectangle 4">
              <a:extLst>
                <a:ext uri="{FF2B5EF4-FFF2-40B4-BE49-F238E27FC236}">
                  <a16:creationId xmlns:a16="http://schemas.microsoft.com/office/drawing/2014/main" id="{596B25F5-782C-73B4-F410-FDBD81D72415}"/>
                </a:ext>
              </a:extLst>
            </p:cNvPr>
            <p:cNvSpPr/>
            <p:nvPr/>
          </p:nvSpPr>
          <p:spPr>
            <a:xfrm>
              <a:off x="7264982" y="1856132"/>
              <a:ext cx="1965981" cy="534775"/>
            </a:xfrm>
            <a:prstGeom prst="roundRect">
              <a:avLst>
                <a:gd name="adj" fmla="val 50000"/>
              </a:avLst>
            </a:prstGeom>
            <a:gradFill>
              <a:gsLst>
                <a:gs pos="0">
                  <a:srgbClr val="62B068">
                    <a:lumMod val="100000"/>
                    <a:alpha val="88486"/>
                  </a:srgbClr>
                </a:gs>
                <a:gs pos="23000">
                  <a:srgbClr val="CFE7D1"/>
                </a:gs>
                <a:gs pos="53000">
                  <a:schemeClr val="accent1">
                    <a:lumMod val="20000"/>
                    <a:lumOff val="8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ublic Sans" pitchFamily="2" charset="77"/>
                <a:ea typeface="+mn-ea"/>
                <a:cs typeface="+mn-cs"/>
              </a:endParaRPr>
            </a:p>
          </p:txBody>
        </p:sp>
        <p:pic>
          <p:nvPicPr>
            <p:cNvPr id="10" name="Image" descr="Image">
              <a:extLst>
                <a:ext uri="{FF2B5EF4-FFF2-40B4-BE49-F238E27FC236}">
                  <a16:creationId xmlns:a16="http://schemas.microsoft.com/office/drawing/2014/main" id="{504BFC11-9122-3538-3B4C-B9B5CB0E03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96186" y="1856132"/>
              <a:ext cx="534775" cy="534775"/>
            </a:xfrm>
            <a:prstGeom prst="rect">
              <a:avLst/>
            </a:prstGeom>
            <a:ln w="12700">
              <a:miter lim="400000"/>
            </a:ln>
          </p:spPr>
        </p:pic>
        <p:grpSp>
          <p:nvGrpSpPr>
            <p:cNvPr id="3" name="Group 2">
              <a:extLst>
                <a:ext uri="{FF2B5EF4-FFF2-40B4-BE49-F238E27FC236}">
                  <a16:creationId xmlns:a16="http://schemas.microsoft.com/office/drawing/2014/main" id="{5A412A4C-4323-1F9A-36E2-F06B9ED58A2D}"/>
                </a:ext>
              </a:extLst>
            </p:cNvPr>
            <p:cNvGrpSpPr/>
            <p:nvPr/>
          </p:nvGrpSpPr>
          <p:grpSpPr>
            <a:xfrm>
              <a:off x="2253242" y="1629790"/>
              <a:ext cx="6015400" cy="980592"/>
              <a:chOff x="1515670" y="1350462"/>
              <a:chExt cx="8247855" cy="1344512"/>
            </a:xfrm>
          </p:grpSpPr>
          <p:pic>
            <p:nvPicPr>
              <p:cNvPr id="6" name="Picture 8" descr="Graphical user interface, application&#10;&#10;Description automatically generated">
                <a:extLst>
                  <a:ext uri="{FF2B5EF4-FFF2-40B4-BE49-F238E27FC236}">
                    <a16:creationId xmlns:a16="http://schemas.microsoft.com/office/drawing/2014/main" id="{EEA06858-43B3-0FC0-EA80-F8E6ED7EEDD3}"/>
                  </a:ext>
                </a:extLst>
              </p:cNvPr>
              <p:cNvPicPr>
                <a:picLocks noChangeAspect="1"/>
              </p:cNvPicPr>
              <p:nvPr/>
            </p:nvPicPr>
            <p:blipFill rotWithShape="1">
              <a:blip r:embed="rId5"/>
              <a:srcRect l="-269" t="21090" r="115" b="28899"/>
              <a:stretch/>
            </p:blipFill>
            <p:spPr>
              <a:xfrm>
                <a:off x="1546083" y="1405997"/>
                <a:ext cx="7844823" cy="1240298"/>
              </a:xfrm>
              <a:prstGeom prst="rect">
                <a:avLst/>
              </a:prstGeom>
            </p:spPr>
          </p:pic>
          <p:sp>
            <p:nvSpPr>
              <p:cNvPr id="8" name="Rectangle 7">
                <a:extLst>
                  <a:ext uri="{FF2B5EF4-FFF2-40B4-BE49-F238E27FC236}">
                    <a16:creationId xmlns:a16="http://schemas.microsoft.com/office/drawing/2014/main" id="{1A598DF1-A863-78B5-1B17-568ACE13B274}"/>
                  </a:ext>
                </a:extLst>
              </p:cNvPr>
              <p:cNvSpPr/>
              <p:nvPr/>
            </p:nvSpPr>
            <p:spPr>
              <a:xfrm>
                <a:off x="1515670" y="2442284"/>
                <a:ext cx="3402900" cy="21857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sp>
            <p:nvSpPr>
              <p:cNvPr id="9" name="Rectangle 8">
                <a:extLst>
                  <a:ext uri="{FF2B5EF4-FFF2-40B4-BE49-F238E27FC236}">
                    <a16:creationId xmlns:a16="http://schemas.microsoft.com/office/drawing/2014/main" id="{B0A352C7-5F46-37AF-5840-BAD760A4CE54}"/>
                  </a:ext>
                </a:extLst>
              </p:cNvPr>
              <p:cNvSpPr/>
              <p:nvPr/>
            </p:nvSpPr>
            <p:spPr>
              <a:xfrm>
                <a:off x="4973102" y="1350462"/>
                <a:ext cx="1253378" cy="93467"/>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sp>
            <p:nvSpPr>
              <p:cNvPr id="11" name="Rectangle 10">
                <a:extLst>
                  <a:ext uri="{FF2B5EF4-FFF2-40B4-BE49-F238E27FC236}">
                    <a16:creationId xmlns:a16="http://schemas.microsoft.com/office/drawing/2014/main" id="{0EC11FDD-8F8A-8FA9-F327-B8BE3F892CE9}"/>
                  </a:ext>
                </a:extLst>
              </p:cNvPr>
              <p:cNvSpPr/>
              <p:nvPr/>
            </p:nvSpPr>
            <p:spPr>
              <a:xfrm>
                <a:off x="6360625" y="2476403"/>
                <a:ext cx="3402900" cy="21857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sp>
            <p:nvSpPr>
              <p:cNvPr id="13" name="Rectangle 12">
                <a:extLst>
                  <a:ext uri="{FF2B5EF4-FFF2-40B4-BE49-F238E27FC236}">
                    <a16:creationId xmlns:a16="http://schemas.microsoft.com/office/drawing/2014/main" id="{34B7B4B9-F43D-D077-1662-AFFFCDEF458D}"/>
                  </a:ext>
                </a:extLst>
              </p:cNvPr>
              <p:cNvSpPr/>
              <p:nvPr/>
            </p:nvSpPr>
            <p:spPr>
              <a:xfrm>
                <a:off x="1686267" y="1350463"/>
                <a:ext cx="3402900" cy="21857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sp>
            <p:nvSpPr>
              <p:cNvPr id="14" name="Rectangle 13">
                <a:extLst>
                  <a:ext uri="{FF2B5EF4-FFF2-40B4-BE49-F238E27FC236}">
                    <a16:creationId xmlns:a16="http://schemas.microsoft.com/office/drawing/2014/main" id="{4BC882FF-DE83-A68B-52A0-BB2FD0203BFC}"/>
                  </a:ext>
                </a:extLst>
              </p:cNvPr>
              <p:cNvSpPr/>
              <p:nvPr/>
            </p:nvSpPr>
            <p:spPr>
              <a:xfrm>
                <a:off x="5996684" y="1350462"/>
                <a:ext cx="3360545" cy="261665"/>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sp>
            <p:nvSpPr>
              <p:cNvPr id="16" name="Rectangle 15">
                <a:extLst>
                  <a:ext uri="{FF2B5EF4-FFF2-40B4-BE49-F238E27FC236}">
                    <a16:creationId xmlns:a16="http://schemas.microsoft.com/office/drawing/2014/main" id="{0D774399-4958-3279-AC0F-81C2888CFB62}"/>
                  </a:ext>
                </a:extLst>
              </p:cNvPr>
              <p:cNvSpPr/>
              <p:nvPr/>
            </p:nvSpPr>
            <p:spPr>
              <a:xfrm>
                <a:off x="2812207" y="2556015"/>
                <a:ext cx="3402900" cy="10484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Public Sans" pitchFamily="2" charset="77"/>
                  <a:ea typeface="+mn-ea"/>
                  <a:cs typeface="+mn-cs"/>
                </a:endParaRPr>
              </a:p>
            </p:txBody>
          </p:sp>
        </p:grpSp>
        <p:sp>
          <p:nvSpPr>
            <p:cNvPr id="19" name="Oval 18">
              <a:extLst>
                <a:ext uri="{FF2B5EF4-FFF2-40B4-BE49-F238E27FC236}">
                  <a16:creationId xmlns:a16="http://schemas.microsoft.com/office/drawing/2014/main" id="{7D572298-E10B-4CAB-DE80-4896C9EB83C8}"/>
                </a:ext>
              </a:extLst>
            </p:cNvPr>
            <p:cNvSpPr/>
            <p:nvPr/>
          </p:nvSpPr>
          <p:spPr>
            <a:xfrm>
              <a:off x="9930267" y="1855198"/>
              <a:ext cx="534774" cy="5347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Public Sans" pitchFamily="2" charset="77"/>
                <a:ea typeface="+mn-ea"/>
                <a:cs typeface="Arial" panose="020B0604020202020204" pitchFamily="34" charset="0"/>
              </a:endParaRPr>
            </a:p>
          </p:txBody>
        </p:sp>
        <p:sp>
          <p:nvSpPr>
            <p:cNvPr id="25" name="TextBox 24">
              <a:extLst>
                <a:ext uri="{FF2B5EF4-FFF2-40B4-BE49-F238E27FC236}">
                  <a16:creationId xmlns:a16="http://schemas.microsoft.com/office/drawing/2014/main" id="{E421AE6B-2556-FF23-D66A-21B6D0575C74}"/>
                </a:ext>
              </a:extLst>
            </p:cNvPr>
            <p:cNvSpPr txBox="1"/>
            <p:nvPr/>
          </p:nvSpPr>
          <p:spPr>
            <a:xfrm>
              <a:off x="2547156" y="2430462"/>
              <a:ext cx="9751715"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ublic Sans"/>
                  <a:ea typeface="+mn-ea"/>
                  <a:cs typeface="Arial"/>
                </a:rPr>
                <a:t>Emergence                       Detection   Notification                                         Response                      End                             Post-event</a:t>
              </a:r>
            </a:p>
          </p:txBody>
        </p:sp>
        <p:pic>
          <p:nvPicPr>
            <p:cNvPr id="1030" name="Picture 6">
              <a:extLst>
                <a:ext uri="{FF2B5EF4-FFF2-40B4-BE49-F238E27FC236}">
                  <a16:creationId xmlns:a16="http://schemas.microsoft.com/office/drawing/2014/main" id="{1EC6D938-D2DB-2910-5D0C-4411AE65CD18}"/>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044494" y="1969425"/>
              <a:ext cx="306317" cy="30631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ounded Rectangle 50">
            <a:extLst>
              <a:ext uri="{FF2B5EF4-FFF2-40B4-BE49-F238E27FC236}">
                <a16:creationId xmlns:a16="http://schemas.microsoft.com/office/drawing/2014/main" id="{6F6F552D-4CF4-05DA-2B6D-FB8A34389BEC}"/>
              </a:ext>
            </a:extLst>
          </p:cNvPr>
          <p:cNvSpPr/>
          <p:nvPr/>
        </p:nvSpPr>
        <p:spPr>
          <a:xfrm>
            <a:off x="2513919" y="5186800"/>
            <a:ext cx="2124051" cy="479176"/>
          </a:xfrm>
          <a:prstGeom prst="roundRect">
            <a:avLst>
              <a:gd name="adj" fmla="val 456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Immediate actions</a:t>
            </a:r>
          </a:p>
        </p:txBody>
      </p:sp>
      <p:sp>
        <p:nvSpPr>
          <p:cNvPr id="52" name="Rounded Rectangle 51">
            <a:extLst>
              <a:ext uri="{FF2B5EF4-FFF2-40B4-BE49-F238E27FC236}">
                <a16:creationId xmlns:a16="http://schemas.microsoft.com/office/drawing/2014/main" id="{50F23341-81FF-65C2-0D9D-2992FA46874E}"/>
              </a:ext>
            </a:extLst>
          </p:cNvPr>
          <p:cNvSpPr/>
          <p:nvPr/>
        </p:nvSpPr>
        <p:spPr>
          <a:xfrm>
            <a:off x="6446428" y="5182053"/>
            <a:ext cx="3584023" cy="479176"/>
          </a:xfrm>
          <a:prstGeom prst="roundRect">
            <a:avLst>
              <a:gd name="adj" fmla="val 456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Medium to longer-term actions</a:t>
            </a:r>
          </a:p>
        </p:txBody>
      </p:sp>
      <p:sp>
        <p:nvSpPr>
          <p:cNvPr id="53" name="TextBox 52">
            <a:extLst>
              <a:ext uri="{FF2B5EF4-FFF2-40B4-BE49-F238E27FC236}">
                <a16:creationId xmlns:a16="http://schemas.microsoft.com/office/drawing/2014/main" id="{1F9ED39A-C06F-2079-0CB2-E8FF36A87939}"/>
              </a:ext>
            </a:extLst>
          </p:cNvPr>
          <p:cNvSpPr txBox="1"/>
          <p:nvPr/>
        </p:nvSpPr>
        <p:spPr>
          <a:xfrm>
            <a:off x="2331297" y="5732784"/>
            <a:ext cx="25956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Necessary resources </a:t>
            </a:r>
            <a:b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already available</a:t>
            </a:r>
            <a:endParaRPr kumimoji="0" lang="en-US" sz="1400" b="0" i="0" u="none" strike="noStrike" kern="1200" cap="none" spc="0" normalizeH="0" baseline="0" noProof="0">
              <a:ln>
                <a:noFill/>
              </a:ln>
              <a:solidFill>
                <a:prstClr val="black"/>
              </a:solidFill>
              <a:effectLst/>
              <a:uLnTx/>
              <a:uFillTx/>
              <a:latin typeface="Public Sans" pitchFamily="2" charset="77"/>
              <a:ea typeface="+mn-ea"/>
              <a:cs typeface="+mn-cs"/>
            </a:endParaRPr>
          </a:p>
        </p:txBody>
      </p:sp>
      <p:sp>
        <p:nvSpPr>
          <p:cNvPr id="54" name="TextBox 53">
            <a:extLst>
              <a:ext uri="{FF2B5EF4-FFF2-40B4-BE49-F238E27FC236}">
                <a16:creationId xmlns:a16="http://schemas.microsoft.com/office/drawing/2014/main" id="{C407E7B4-8878-CB90-8F6A-40E17AF8F85C}"/>
              </a:ext>
            </a:extLst>
          </p:cNvPr>
          <p:cNvSpPr txBox="1"/>
          <p:nvPr/>
        </p:nvSpPr>
        <p:spPr>
          <a:xfrm>
            <a:off x="6450419" y="5729603"/>
            <a:ext cx="38941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Necessary resources not currently available</a:t>
            </a:r>
            <a:b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br>
            <a:b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br>
            <a:endParaRPr kumimoji="0" lang="en-US" sz="1400" b="0" i="0" u="none" strike="noStrike" kern="1200" cap="none" spc="0" normalizeH="0" baseline="0" noProof="0">
              <a:ln>
                <a:noFill/>
              </a:ln>
              <a:solidFill>
                <a:prstClr val="black"/>
              </a:solidFill>
              <a:effectLst/>
              <a:uLnTx/>
              <a:uFillTx/>
              <a:latin typeface="Public Sans" pitchFamily="2" charset="77"/>
              <a:ea typeface="+mn-ea"/>
              <a:cs typeface="+mn-cs"/>
            </a:endParaRPr>
          </a:p>
        </p:txBody>
      </p:sp>
      <p:graphicFrame>
        <p:nvGraphicFramePr>
          <p:cNvPr id="59" name="Diagram 58">
            <a:extLst>
              <a:ext uri="{FF2B5EF4-FFF2-40B4-BE49-F238E27FC236}">
                <a16:creationId xmlns:a16="http://schemas.microsoft.com/office/drawing/2014/main" id="{53F53900-6D56-7386-797B-F239C361651D}"/>
              </a:ext>
            </a:extLst>
          </p:cNvPr>
          <p:cNvGraphicFramePr/>
          <p:nvPr/>
        </p:nvGraphicFramePr>
        <p:xfrm>
          <a:off x="585974" y="1012874"/>
          <a:ext cx="1485487" cy="54968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25" name="Rounded Rectangle 1024">
            <a:extLst>
              <a:ext uri="{FF2B5EF4-FFF2-40B4-BE49-F238E27FC236}">
                <a16:creationId xmlns:a16="http://schemas.microsoft.com/office/drawing/2014/main" id="{DA68C0E0-8D44-7801-FF7C-DB1C2D08ADAD}"/>
              </a:ext>
            </a:extLst>
          </p:cNvPr>
          <p:cNvSpPr/>
          <p:nvPr/>
        </p:nvSpPr>
        <p:spPr>
          <a:xfrm>
            <a:off x="5073598" y="5194987"/>
            <a:ext cx="1250340" cy="870157"/>
          </a:xfrm>
          <a:prstGeom prst="roundRect">
            <a:avLst>
              <a:gd name="adj" fmla="val 13365"/>
            </a:avLst>
          </a:prstGeom>
          <a:solidFill>
            <a:srgbClr val="E69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Public Sans" pitchFamily="2" charset="77"/>
                <a:ea typeface="+mn-ea"/>
                <a:cs typeface="Arial" panose="020B0604020202020204" pitchFamily="34" charset="0"/>
              </a:rPr>
              <a:t>Implement as soon as possible</a:t>
            </a:r>
            <a:endParaRPr kumimoji="0" lang="en-US" sz="1400" b="1" i="0" u="none" strike="noStrike" kern="1200" cap="none" spc="0" normalizeH="0" baseline="0" noProof="0">
              <a:ln>
                <a:noFill/>
              </a:ln>
              <a:solidFill>
                <a:prstClr val="white"/>
              </a:solidFill>
              <a:effectLst/>
              <a:uLnTx/>
              <a:uFillTx/>
              <a:latin typeface="Public Sans" pitchFamily="2" charset="77"/>
              <a:ea typeface="+mn-ea"/>
              <a:cs typeface="+mn-cs"/>
            </a:endParaRPr>
          </a:p>
        </p:txBody>
      </p:sp>
      <p:sp>
        <p:nvSpPr>
          <p:cNvPr id="1027" name="Rounded Rectangle 1026">
            <a:extLst>
              <a:ext uri="{FF2B5EF4-FFF2-40B4-BE49-F238E27FC236}">
                <a16:creationId xmlns:a16="http://schemas.microsoft.com/office/drawing/2014/main" id="{8EF921CE-EB85-410C-888D-BD4428E53B31}"/>
              </a:ext>
            </a:extLst>
          </p:cNvPr>
          <p:cNvSpPr/>
          <p:nvPr/>
        </p:nvSpPr>
        <p:spPr>
          <a:xfrm>
            <a:off x="10503026" y="4944137"/>
            <a:ext cx="1435811" cy="1121007"/>
          </a:xfrm>
          <a:prstGeom prst="roundRect">
            <a:avLst>
              <a:gd name="adj" fmla="val 13365"/>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Public Sans" pitchFamily="2" charset="77"/>
                <a:ea typeface="+mn-ea"/>
                <a:cs typeface="Arial" panose="020B0604020202020204" pitchFamily="34" charset="0"/>
              </a:rPr>
              <a:t>Consider for planning </a:t>
            </a:r>
            <a:br>
              <a:rPr kumimoji="0" lang="en-US" sz="1400" b="1" i="0" u="none" strike="noStrike" kern="1200" cap="none" spc="0" normalizeH="0" baseline="0" noProof="0">
                <a:ln>
                  <a:noFill/>
                </a:ln>
                <a:solidFill>
                  <a:prstClr val="white"/>
                </a:solidFill>
                <a:effectLst/>
                <a:uLnTx/>
                <a:uFillTx/>
                <a:latin typeface="Public Sans" pitchFamily="2" charset="77"/>
                <a:ea typeface="+mn-ea"/>
                <a:cs typeface="Arial" panose="020B0604020202020204" pitchFamily="34" charset="0"/>
              </a:rPr>
            </a:br>
            <a:r>
              <a:rPr kumimoji="0" lang="en-US" sz="1400" b="1" i="0" u="none" strike="noStrike" kern="1200" cap="none" spc="0" normalizeH="0" baseline="0" noProof="0">
                <a:ln>
                  <a:noFill/>
                </a:ln>
                <a:solidFill>
                  <a:prstClr val="white"/>
                </a:solidFill>
                <a:effectLst/>
                <a:uLnTx/>
                <a:uFillTx/>
                <a:latin typeface="Public Sans" pitchFamily="2" charset="77"/>
                <a:ea typeface="+mn-ea"/>
                <a:cs typeface="Arial" panose="020B0604020202020204" pitchFamily="34" charset="0"/>
              </a:rPr>
              <a:t>and funding opportunities</a:t>
            </a:r>
            <a:endParaRPr kumimoji="0" lang="en-US" sz="1400" b="1" i="0" u="none" strike="noStrike" kern="1200" cap="none" spc="0" normalizeH="0" baseline="0" noProof="0">
              <a:ln>
                <a:noFill/>
              </a:ln>
              <a:solidFill>
                <a:prstClr val="white"/>
              </a:solidFill>
              <a:effectLst/>
              <a:uLnTx/>
              <a:uFillTx/>
              <a:latin typeface="Public Sans" pitchFamily="2" charset="77"/>
              <a:ea typeface="+mn-ea"/>
              <a:cs typeface="+mn-cs"/>
            </a:endParaRPr>
          </a:p>
        </p:txBody>
      </p:sp>
      <p:pic>
        <p:nvPicPr>
          <p:cNvPr id="1040" name="Picture 8">
            <a:extLst>
              <a:ext uri="{FF2B5EF4-FFF2-40B4-BE49-F238E27FC236}">
                <a16:creationId xmlns:a16="http://schemas.microsoft.com/office/drawing/2014/main" id="{041970F2-3D45-578F-C68D-AC04E3801F1F}"/>
              </a:ext>
            </a:extLst>
          </p:cNvPr>
          <p:cNvPicPr>
            <a:picLocks noChangeAspect="1" noChangeArrowheads="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9773" y="5273446"/>
            <a:ext cx="299979" cy="31947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8">
            <a:extLst>
              <a:ext uri="{FF2B5EF4-FFF2-40B4-BE49-F238E27FC236}">
                <a16:creationId xmlns:a16="http://schemas.microsoft.com/office/drawing/2014/main" id="{77608E9C-2449-8917-D537-D3D993EBAE90}"/>
              </a:ext>
            </a:extLst>
          </p:cNvPr>
          <p:cNvPicPr>
            <a:picLocks noChangeAspect="1" noChangeArrowheads="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94754" y="5246022"/>
            <a:ext cx="299979" cy="319471"/>
          </a:xfrm>
          <a:prstGeom prst="rect">
            <a:avLst/>
          </a:prstGeom>
          <a:noFill/>
          <a:extLst>
            <a:ext uri="{909E8E84-426E-40DD-AFC4-6F175D3DCCD1}">
              <a14:hiddenFill xmlns:a14="http://schemas.microsoft.com/office/drawing/2010/main">
                <a:solidFill>
                  <a:srgbClr val="FFFFFF"/>
                </a:solidFill>
              </a14:hiddenFill>
            </a:ext>
          </a:extLst>
        </p:spPr>
      </p:pic>
      <p:cxnSp>
        <p:nvCxnSpPr>
          <p:cNvPr id="1086" name="Straight Arrow Connector 1085">
            <a:extLst>
              <a:ext uri="{FF2B5EF4-FFF2-40B4-BE49-F238E27FC236}">
                <a16:creationId xmlns:a16="http://schemas.microsoft.com/office/drawing/2014/main" id="{8BB56FE8-A42D-65B8-DDCF-1D27E5D37688}"/>
              </a:ext>
            </a:extLst>
          </p:cNvPr>
          <p:cNvCxnSpPr>
            <a:cxnSpLocks/>
          </p:cNvCxnSpPr>
          <p:nvPr/>
        </p:nvCxnSpPr>
        <p:spPr>
          <a:xfrm>
            <a:off x="3214957" y="4788821"/>
            <a:ext cx="0" cy="30162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7" name="Straight Arrow Connector 1086">
            <a:extLst>
              <a:ext uri="{FF2B5EF4-FFF2-40B4-BE49-F238E27FC236}">
                <a16:creationId xmlns:a16="http://schemas.microsoft.com/office/drawing/2014/main" id="{01841631-7458-BCD8-7342-F58DD661831A}"/>
              </a:ext>
            </a:extLst>
          </p:cNvPr>
          <p:cNvCxnSpPr>
            <a:cxnSpLocks/>
          </p:cNvCxnSpPr>
          <p:nvPr/>
        </p:nvCxnSpPr>
        <p:spPr>
          <a:xfrm>
            <a:off x="8238439" y="4788821"/>
            <a:ext cx="0" cy="30162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8" name="Straight Arrow Connector 1087">
            <a:extLst>
              <a:ext uri="{FF2B5EF4-FFF2-40B4-BE49-F238E27FC236}">
                <a16:creationId xmlns:a16="http://schemas.microsoft.com/office/drawing/2014/main" id="{2B127F7F-1B32-8651-FDEC-9F3D67EA0F5B}"/>
              </a:ext>
            </a:extLst>
          </p:cNvPr>
          <p:cNvCxnSpPr>
            <a:cxnSpLocks/>
          </p:cNvCxnSpPr>
          <p:nvPr/>
        </p:nvCxnSpPr>
        <p:spPr>
          <a:xfrm>
            <a:off x="3582465" y="4335648"/>
            <a:ext cx="0" cy="453173"/>
          </a:xfrm>
          <a:prstGeom prst="straightConnector1">
            <a:avLst/>
          </a:prstGeom>
          <a:ln w="2857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89" name="Straight Arrow Connector 1088">
            <a:extLst>
              <a:ext uri="{FF2B5EF4-FFF2-40B4-BE49-F238E27FC236}">
                <a16:creationId xmlns:a16="http://schemas.microsoft.com/office/drawing/2014/main" id="{693B4B44-B18F-35AF-17A7-74251D06DE7E}"/>
              </a:ext>
            </a:extLst>
          </p:cNvPr>
          <p:cNvCxnSpPr>
            <a:cxnSpLocks/>
          </p:cNvCxnSpPr>
          <p:nvPr/>
        </p:nvCxnSpPr>
        <p:spPr>
          <a:xfrm flipH="1">
            <a:off x="3198844" y="4788821"/>
            <a:ext cx="402485" cy="0"/>
          </a:xfrm>
          <a:prstGeom prst="straightConnector1">
            <a:avLst/>
          </a:prstGeom>
          <a:ln w="2857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5C4E9D8-C264-71C8-FAE4-FAA41ACAD736}"/>
              </a:ext>
            </a:extLst>
          </p:cNvPr>
          <p:cNvGrpSpPr/>
          <p:nvPr/>
        </p:nvGrpSpPr>
        <p:grpSpPr>
          <a:xfrm>
            <a:off x="2513438" y="2692072"/>
            <a:ext cx="8099132" cy="1604574"/>
            <a:chOff x="2513438" y="2692072"/>
            <a:chExt cx="8099132" cy="1604574"/>
          </a:xfrm>
        </p:grpSpPr>
        <p:sp>
          <p:nvSpPr>
            <p:cNvPr id="48" name="Rounded Rectangle 47">
              <a:extLst>
                <a:ext uri="{FF2B5EF4-FFF2-40B4-BE49-F238E27FC236}">
                  <a16:creationId xmlns:a16="http://schemas.microsoft.com/office/drawing/2014/main" id="{4DB649B6-99C2-D739-8EE2-A27075103FBE}"/>
                </a:ext>
              </a:extLst>
            </p:cNvPr>
            <p:cNvSpPr/>
            <p:nvPr/>
          </p:nvSpPr>
          <p:spPr>
            <a:xfrm>
              <a:off x="5326222" y="3432779"/>
              <a:ext cx="1804200" cy="479176"/>
            </a:xfrm>
            <a:prstGeom prst="roundRect">
              <a:avLst>
                <a:gd name="adj" fmla="val 45699"/>
              </a:avLst>
            </a:prstGeom>
            <a:solidFill>
              <a:srgbClr val="DCF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endParaRPr>
            </a:p>
          </p:txBody>
        </p:sp>
        <p:sp>
          <p:nvSpPr>
            <p:cNvPr id="34" name="Rounded Rectangle 33">
              <a:extLst>
                <a:ext uri="{FF2B5EF4-FFF2-40B4-BE49-F238E27FC236}">
                  <a16:creationId xmlns:a16="http://schemas.microsoft.com/office/drawing/2014/main" id="{1110BBC3-6B8E-8A68-DFAE-3198A7097E9F}"/>
                </a:ext>
              </a:extLst>
            </p:cNvPr>
            <p:cNvSpPr/>
            <p:nvPr/>
          </p:nvSpPr>
          <p:spPr>
            <a:xfrm>
              <a:off x="2513438" y="3432779"/>
              <a:ext cx="2124532" cy="479176"/>
            </a:xfrm>
            <a:prstGeom prst="roundRect">
              <a:avLst>
                <a:gd name="adj" fmla="val 45699"/>
              </a:avLst>
            </a:prstGeom>
            <a:solidFill>
              <a:srgbClr val="FF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endParaRPr>
            </a:p>
          </p:txBody>
        </p:sp>
        <p:pic>
          <p:nvPicPr>
            <p:cNvPr id="37" name="Image" descr="Image">
              <a:extLst>
                <a:ext uri="{FF2B5EF4-FFF2-40B4-BE49-F238E27FC236}">
                  <a16:creationId xmlns:a16="http://schemas.microsoft.com/office/drawing/2014/main" id="{59F5CC95-0117-0513-2F50-52DA8DFE651A}"/>
                </a:ext>
              </a:extLst>
            </p:cNvPr>
            <p:cNvPicPr>
              <a:picLocks noChangeAspect="1"/>
            </p:cNvPicPr>
            <p:nvPr/>
          </p:nvPicPr>
          <p:blipFill>
            <a:blip r:embed="rId14" cstate="hqprint">
              <a:duotone>
                <a:schemeClr val="accent6">
                  <a:shade val="45000"/>
                  <a:satMod val="135000"/>
                </a:schemeClr>
                <a:prstClr val="white"/>
              </a:duotone>
              <a:extLst>
                <a:ext uri="{BEBA8EAE-BF5A-486C-A8C5-ECC9F3942E4B}">
                  <a14:imgProps xmlns:a14="http://schemas.microsoft.com/office/drawing/2010/main">
                    <a14:imgLayer r:embed="rId15">
                      <a14:imgEffect>
                        <a14:brightnessContrast bright="-29000" contrast="76000"/>
                      </a14:imgEffect>
                    </a14:imgLayer>
                  </a14:imgProps>
                </a:ext>
                <a:ext uri="{28A0092B-C50C-407E-A947-70E740481C1C}">
                  <a14:useLocalDpi xmlns:a14="http://schemas.microsoft.com/office/drawing/2010/main"/>
                </a:ext>
              </a:extLst>
            </a:blip>
            <a:stretch>
              <a:fillRect/>
            </a:stretch>
          </p:blipFill>
          <p:spPr>
            <a:xfrm>
              <a:off x="5420021" y="3481530"/>
              <a:ext cx="360670" cy="360670"/>
            </a:xfrm>
            <a:prstGeom prst="rect">
              <a:avLst/>
            </a:prstGeom>
            <a:ln w="12700">
              <a:miter lim="400000"/>
            </a:ln>
          </p:spPr>
        </p:pic>
        <p:pic>
          <p:nvPicPr>
            <p:cNvPr id="38" name="Picture 2">
              <a:extLst>
                <a:ext uri="{FF2B5EF4-FFF2-40B4-BE49-F238E27FC236}">
                  <a16:creationId xmlns:a16="http://schemas.microsoft.com/office/drawing/2014/main" id="{6F4194A1-15EF-9D88-5D60-B340A20EBF8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94093" y="3488332"/>
              <a:ext cx="360670" cy="3606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424E4D74-977B-E4FD-EDF6-0648796C8CAC}"/>
                </a:ext>
              </a:extLst>
            </p:cNvPr>
            <p:cNvSpPr txBox="1"/>
            <p:nvPr/>
          </p:nvSpPr>
          <p:spPr>
            <a:xfrm>
              <a:off x="2728716" y="3988869"/>
              <a:ext cx="193596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Hindered timeliness</a:t>
              </a:r>
              <a:endParaRPr kumimoji="0" lang="en-US" sz="1400" b="0" i="0" u="none" strike="noStrike" kern="1200" cap="none" spc="0" normalizeH="0" baseline="0" noProof="0">
                <a:ln>
                  <a:noFill/>
                </a:ln>
                <a:solidFill>
                  <a:prstClr val="black"/>
                </a:solidFill>
                <a:effectLst/>
                <a:uLnTx/>
                <a:uFillTx/>
                <a:latin typeface="Public Sans" pitchFamily="2" charset="77"/>
                <a:ea typeface="+mn-ea"/>
                <a:cs typeface="+mn-cs"/>
              </a:endParaRPr>
            </a:p>
          </p:txBody>
        </p:sp>
        <p:sp>
          <p:nvSpPr>
            <p:cNvPr id="40" name="TextBox 39">
              <a:extLst>
                <a:ext uri="{FF2B5EF4-FFF2-40B4-BE49-F238E27FC236}">
                  <a16:creationId xmlns:a16="http://schemas.microsoft.com/office/drawing/2014/main" id="{396603D1-EF26-0AB7-60F6-934C874E1936}"/>
                </a:ext>
              </a:extLst>
            </p:cNvPr>
            <p:cNvSpPr txBox="1"/>
            <p:nvPr/>
          </p:nvSpPr>
          <p:spPr>
            <a:xfrm>
              <a:off x="5420021" y="3981852"/>
              <a:ext cx="17130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Facilitated timeliness</a:t>
              </a:r>
            </a:p>
          </p:txBody>
        </p:sp>
        <p:sp>
          <p:nvSpPr>
            <p:cNvPr id="47" name="TextBox 46">
              <a:extLst>
                <a:ext uri="{FF2B5EF4-FFF2-40B4-BE49-F238E27FC236}">
                  <a16:creationId xmlns:a16="http://schemas.microsoft.com/office/drawing/2014/main" id="{C3E70304-099A-F7B6-AEF4-0CB773536B55}"/>
                </a:ext>
              </a:extLst>
            </p:cNvPr>
            <p:cNvSpPr txBox="1"/>
            <p:nvPr/>
          </p:nvSpPr>
          <p:spPr>
            <a:xfrm>
              <a:off x="2954764" y="3475001"/>
              <a:ext cx="14838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Bottlenecks</a:t>
              </a:r>
            </a:p>
          </p:txBody>
        </p:sp>
        <p:sp>
          <p:nvSpPr>
            <p:cNvPr id="50" name="TextBox 49">
              <a:extLst>
                <a:ext uri="{FF2B5EF4-FFF2-40B4-BE49-F238E27FC236}">
                  <a16:creationId xmlns:a16="http://schemas.microsoft.com/office/drawing/2014/main" id="{E4B99D68-C37A-459E-32AC-D040E35D7DD7}"/>
                </a:ext>
              </a:extLst>
            </p:cNvPr>
            <p:cNvSpPr txBox="1"/>
            <p:nvPr/>
          </p:nvSpPr>
          <p:spPr>
            <a:xfrm>
              <a:off x="5646554" y="3475001"/>
              <a:ext cx="14838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Enablers</a:t>
              </a:r>
            </a:p>
          </p:txBody>
        </p:sp>
        <p:cxnSp>
          <p:nvCxnSpPr>
            <p:cNvPr id="1065" name="Straight Arrow Connector 1064">
              <a:extLst>
                <a:ext uri="{FF2B5EF4-FFF2-40B4-BE49-F238E27FC236}">
                  <a16:creationId xmlns:a16="http://schemas.microsoft.com/office/drawing/2014/main" id="{A38D875D-DC02-663B-B01D-B794A12B00EA}"/>
                </a:ext>
              </a:extLst>
            </p:cNvPr>
            <p:cNvCxnSpPr>
              <a:cxnSpLocks/>
            </p:cNvCxnSpPr>
            <p:nvPr/>
          </p:nvCxnSpPr>
          <p:spPr>
            <a:xfrm>
              <a:off x="3601329" y="3127380"/>
              <a:ext cx="0" cy="30162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Straight Arrow Connector 1068">
              <a:extLst>
                <a:ext uri="{FF2B5EF4-FFF2-40B4-BE49-F238E27FC236}">
                  <a16:creationId xmlns:a16="http://schemas.microsoft.com/office/drawing/2014/main" id="{449ADBA3-609C-8AA1-7F44-309BB5461249}"/>
                </a:ext>
              </a:extLst>
            </p:cNvPr>
            <p:cNvCxnSpPr>
              <a:cxnSpLocks/>
            </p:cNvCxnSpPr>
            <p:nvPr/>
          </p:nvCxnSpPr>
          <p:spPr>
            <a:xfrm>
              <a:off x="6323938" y="3145245"/>
              <a:ext cx="0" cy="30162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0" name="Straight Arrow Connector 1069">
              <a:extLst>
                <a:ext uri="{FF2B5EF4-FFF2-40B4-BE49-F238E27FC236}">
                  <a16:creationId xmlns:a16="http://schemas.microsoft.com/office/drawing/2014/main" id="{5A7311F3-6D5E-0682-5C0F-8CCBDC278BD2}"/>
                </a:ext>
              </a:extLst>
            </p:cNvPr>
            <p:cNvCxnSpPr>
              <a:cxnSpLocks/>
            </p:cNvCxnSpPr>
            <p:nvPr/>
          </p:nvCxnSpPr>
          <p:spPr>
            <a:xfrm>
              <a:off x="4859497" y="2692072"/>
              <a:ext cx="0" cy="453173"/>
            </a:xfrm>
            <a:prstGeom prst="straightConnector1">
              <a:avLst/>
            </a:prstGeom>
            <a:ln w="2857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1" name="Straight Arrow Connector 1070">
              <a:extLst>
                <a:ext uri="{FF2B5EF4-FFF2-40B4-BE49-F238E27FC236}">
                  <a16:creationId xmlns:a16="http://schemas.microsoft.com/office/drawing/2014/main" id="{ADCCFE5C-45CA-AF29-778B-A3E6D2E205AA}"/>
                </a:ext>
              </a:extLst>
            </p:cNvPr>
            <p:cNvCxnSpPr>
              <a:cxnSpLocks/>
            </p:cNvCxnSpPr>
            <p:nvPr/>
          </p:nvCxnSpPr>
          <p:spPr>
            <a:xfrm flipH="1">
              <a:off x="3584748" y="3145245"/>
              <a:ext cx="2753258" cy="0"/>
            </a:xfrm>
            <a:prstGeom prst="straightConnector1">
              <a:avLst/>
            </a:prstGeom>
            <a:ln w="2857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92" name="Straight Arrow Connector 1091">
              <a:extLst>
                <a:ext uri="{FF2B5EF4-FFF2-40B4-BE49-F238E27FC236}">
                  <a16:creationId xmlns:a16="http://schemas.microsoft.com/office/drawing/2014/main" id="{F5F992D5-6027-65DD-E999-86F9AECD2BE5}"/>
                </a:ext>
              </a:extLst>
            </p:cNvPr>
            <p:cNvCxnSpPr>
              <a:cxnSpLocks/>
            </p:cNvCxnSpPr>
            <p:nvPr/>
          </p:nvCxnSpPr>
          <p:spPr>
            <a:xfrm flipV="1">
              <a:off x="7224221" y="3668667"/>
              <a:ext cx="503583" cy="5562"/>
            </a:xfrm>
            <a:prstGeom prst="straightConnector1">
              <a:avLst/>
            </a:prstGeom>
            <a:ln w="28575">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01" name="TextBox 1100">
              <a:extLst>
                <a:ext uri="{FF2B5EF4-FFF2-40B4-BE49-F238E27FC236}">
                  <a16:creationId xmlns:a16="http://schemas.microsoft.com/office/drawing/2014/main" id="{21DD2185-5987-A266-4569-BDA28D7AC93C}"/>
                </a:ext>
              </a:extLst>
            </p:cNvPr>
            <p:cNvSpPr txBox="1"/>
            <p:nvPr/>
          </p:nvSpPr>
          <p:spPr>
            <a:xfrm>
              <a:off x="7818673" y="3466932"/>
              <a:ext cx="2793897"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Public Sans"/>
                  <a:ea typeface="+mn-ea"/>
                  <a:cs typeface="+mn-cs"/>
                </a:rPr>
                <a:t>Use to support advocacy objectives (best practices, improvements, etc.)</a:t>
              </a:r>
            </a:p>
          </p:txBody>
        </p:sp>
      </p:grpSp>
      <p:sp>
        <p:nvSpPr>
          <p:cNvPr id="2" name="TextBox 1">
            <a:extLst>
              <a:ext uri="{FF2B5EF4-FFF2-40B4-BE49-F238E27FC236}">
                <a16:creationId xmlns:a16="http://schemas.microsoft.com/office/drawing/2014/main" id="{39ADFA59-6FAC-415C-E461-85521DFD8027}"/>
              </a:ext>
            </a:extLst>
          </p:cNvPr>
          <p:cNvSpPr txBox="1"/>
          <p:nvPr/>
        </p:nvSpPr>
        <p:spPr>
          <a:xfrm>
            <a:off x="681711" y="212023"/>
            <a:ext cx="11061858"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D9D45"/>
                </a:solidFill>
                <a:effectLst/>
                <a:uLnTx/>
                <a:uFillTx/>
                <a:latin typeface="Arial"/>
                <a:ea typeface="+mn-ea"/>
                <a:cs typeface="Arial"/>
              </a:rPr>
              <a:t>Performance improvement for a single event</a:t>
            </a:r>
          </a:p>
        </p:txBody>
      </p:sp>
      <p:sp>
        <p:nvSpPr>
          <p:cNvPr id="18" name="TextBox 17">
            <a:extLst>
              <a:ext uri="{FF2B5EF4-FFF2-40B4-BE49-F238E27FC236}">
                <a16:creationId xmlns:a16="http://schemas.microsoft.com/office/drawing/2014/main" id="{602EE5DA-6658-A3BB-A979-6E7402CBCE17}"/>
              </a:ext>
            </a:extLst>
          </p:cNvPr>
          <p:cNvSpPr txBox="1"/>
          <p:nvPr/>
        </p:nvSpPr>
        <p:spPr>
          <a:xfrm>
            <a:off x="2494740" y="948585"/>
            <a:ext cx="3755810"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Real-time implementation </a:t>
            </a:r>
            <a:br>
              <a:rPr kumimoji="0" lang="en-US" sz="15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br>
            <a:r>
              <a:rPr kumimoji="0" lang="en-US" sz="1500" b="0" i="0" u="none" strike="noStrike" kern="1200" cap="none" spc="0" normalizeH="0" baseline="0" noProof="0">
                <a:ln>
                  <a:noFill/>
                </a:ln>
                <a:solidFill>
                  <a:prstClr val="black"/>
                </a:solidFill>
                <a:effectLst/>
                <a:uLnTx/>
                <a:uFillTx/>
                <a:latin typeface="Public Sans" pitchFamily="2" charset="77"/>
                <a:ea typeface="+mn-ea"/>
                <a:cs typeface="Arial" panose="020B0604020202020204" pitchFamily="34" charset="0"/>
              </a:rPr>
              <a:t>to support an ongoing response immediately after an event is detected </a:t>
            </a:r>
          </a:p>
        </p:txBody>
      </p:sp>
      <p:cxnSp>
        <p:nvCxnSpPr>
          <p:cNvPr id="12" name="Straight Arrow Connector 11">
            <a:extLst>
              <a:ext uri="{FF2B5EF4-FFF2-40B4-BE49-F238E27FC236}">
                <a16:creationId xmlns:a16="http://schemas.microsoft.com/office/drawing/2014/main" id="{A5EE12DC-528E-F717-18C8-1A16B75046D6}"/>
              </a:ext>
            </a:extLst>
          </p:cNvPr>
          <p:cNvCxnSpPr>
            <a:cxnSpLocks/>
          </p:cNvCxnSpPr>
          <p:nvPr/>
        </p:nvCxnSpPr>
        <p:spPr>
          <a:xfrm flipH="1">
            <a:off x="3187661" y="4788821"/>
            <a:ext cx="5049128" cy="0"/>
          </a:xfrm>
          <a:prstGeom prst="straightConnector1">
            <a:avLst/>
          </a:prstGeom>
          <a:ln w="2857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5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8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 grpId="0" animBg="1"/>
      <p:bldP spid="31" grpId="0"/>
      <p:bldP spid="51" grpId="0" animBg="1"/>
      <p:bldP spid="52" grpId="0" animBg="1"/>
      <p:bldP spid="53" grpId="0"/>
      <p:bldP spid="54" grpId="0"/>
      <p:bldGraphic spid="59" grpId="0">
        <p:bldAsOne/>
      </p:bldGraphic>
      <p:bldP spid="1025" grpId="0" animBg="1"/>
      <p:bldP spid="1027" grpId="0" animBg="1"/>
      <p:bldP spid="18" grpId="0"/>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A002738-BFB2-A2DB-8AFD-3CFC201F90F2}"/>
              </a:ext>
            </a:extLst>
          </p:cNvPr>
          <p:cNvSpPr/>
          <p:nvPr/>
        </p:nvSpPr>
        <p:spPr>
          <a:xfrm>
            <a:off x="483704" y="1374621"/>
            <a:ext cx="11224591" cy="1021851"/>
          </a:xfrm>
          <a:prstGeom prst="rect">
            <a:avLst/>
          </a:prstGeom>
          <a:solidFill>
            <a:schemeClr val="accent6">
              <a:lumMod val="20000"/>
              <a:lumOff val="80000"/>
              <a:alpha val="50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Фигура">
            <a:extLst>
              <a:ext uri="{FF2B5EF4-FFF2-40B4-BE49-F238E27FC236}">
                <a16:creationId xmlns:a16="http://schemas.microsoft.com/office/drawing/2014/main" id="{C40F4427-5354-0950-B62A-BA1D46D339E0}"/>
              </a:ext>
            </a:extLst>
          </p:cNvPr>
          <p:cNvSpPr>
            <a:spLocks/>
          </p:cNvSpPr>
          <p:nvPr/>
        </p:nvSpPr>
        <p:spPr bwMode="auto">
          <a:xfrm>
            <a:off x="483705" y="1374621"/>
            <a:ext cx="4648988" cy="1017777"/>
          </a:xfrm>
          <a:prstGeom prst="roundRect">
            <a:avLst/>
          </a:prstGeom>
          <a:gradFill rotWithShape="1">
            <a:gsLst>
              <a:gs pos="0">
                <a:srgbClr val="3D9D45">
                  <a:lumMod val="86825"/>
                  <a:lumOff val="13175"/>
                  <a:alpha val="18478"/>
                </a:srgbClr>
              </a:gs>
              <a:gs pos="100000">
                <a:srgbClr val="FFFFFF">
                  <a:alpha val="50000"/>
                </a:srgbClr>
              </a:gs>
            </a:gsLst>
            <a:lin ang="10440000"/>
          </a:gra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302020204030203" pitchFamily="34" charset="77"/>
              <a:ea typeface="+mn-ea"/>
              <a:cs typeface="+mn-cs"/>
            </a:endParaRPr>
          </a:p>
        </p:txBody>
      </p:sp>
      <p:sp>
        <p:nvSpPr>
          <p:cNvPr id="29" name="Rectangle 28">
            <a:extLst>
              <a:ext uri="{FF2B5EF4-FFF2-40B4-BE49-F238E27FC236}">
                <a16:creationId xmlns:a16="http://schemas.microsoft.com/office/drawing/2014/main" id="{F82D71F0-7212-6FAC-D93D-EF71080809C0}"/>
              </a:ext>
            </a:extLst>
          </p:cNvPr>
          <p:cNvSpPr/>
          <p:nvPr/>
        </p:nvSpPr>
        <p:spPr>
          <a:xfrm>
            <a:off x="483704" y="5297264"/>
            <a:ext cx="11224591" cy="1021851"/>
          </a:xfrm>
          <a:prstGeom prst="rect">
            <a:avLst/>
          </a:prstGeom>
          <a:solidFill>
            <a:schemeClr val="accent6">
              <a:lumMod val="20000"/>
              <a:lumOff val="80000"/>
              <a:alpha val="50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856570A-22BB-7D91-6EBA-035910914E2C}"/>
              </a:ext>
            </a:extLst>
          </p:cNvPr>
          <p:cNvSpPr/>
          <p:nvPr/>
        </p:nvSpPr>
        <p:spPr>
          <a:xfrm>
            <a:off x="483704" y="3905788"/>
            <a:ext cx="11224591" cy="1285488"/>
          </a:xfrm>
          <a:prstGeom prst="rect">
            <a:avLst/>
          </a:prstGeom>
          <a:solidFill>
            <a:schemeClr val="accent6">
              <a:lumMod val="20000"/>
              <a:lumOff val="80000"/>
              <a:alpha val="50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B431CAC-C154-B2F1-0129-FC25A65028DD}"/>
              </a:ext>
            </a:extLst>
          </p:cNvPr>
          <p:cNvSpPr/>
          <p:nvPr/>
        </p:nvSpPr>
        <p:spPr>
          <a:xfrm>
            <a:off x="483704" y="2514310"/>
            <a:ext cx="11224591" cy="1285488"/>
          </a:xfrm>
          <a:prstGeom prst="rect">
            <a:avLst/>
          </a:prstGeom>
          <a:solidFill>
            <a:schemeClr val="accent6">
              <a:lumMod val="20000"/>
              <a:lumOff val="80000"/>
              <a:alpha val="50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Фигура">
            <a:extLst>
              <a:ext uri="{FF2B5EF4-FFF2-40B4-BE49-F238E27FC236}">
                <a16:creationId xmlns:a16="http://schemas.microsoft.com/office/drawing/2014/main" id="{B9A031E6-26DC-CA70-1DB1-494649D3E024}"/>
              </a:ext>
            </a:extLst>
          </p:cNvPr>
          <p:cNvSpPr>
            <a:spLocks/>
          </p:cNvSpPr>
          <p:nvPr/>
        </p:nvSpPr>
        <p:spPr bwMode="auto">
          <a:xfrm>
            <a:off x="483705" y="2530321"/>
            <a:ext cx="4648988" cy="1278953"/>
          </a:xfrm>
          <a:prstGeom prst="roundRect">
            <a:avLst/>
          </a:prstGeom>
          <a:gradFill rotWithShape="1">
            <a:gsLst>
              <a:gs pos="0">
                <a:srgbClr val="3D9D45">
                  <a:lumMod val="86825"/>
                  <a:lumOff val="13175"/>
                  <a:alpha val="18478"/>
                </a:srgbClr>
              </a:gs>
              <a:gs pos="100000">
                <a:srgbClr val="FFFFFF">
                  <a:alpha val="50000"/>
                </a:srgbClr>
              </a:gs>
            </a:gsLst>
            <a:lin ang="10440000"/>
          </a:gra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302020204030203" pitchFamily="34" charset="77"/>
              <a:ea typeface="+mn-ea"/>
              <a:cs typeface="+mn-cs"/>
            </a:endParaRPr>
          </a:p>
        </p:txBody>
      </p:sp>
      <p:sp>
        <p:nvSpPr>
          <p:cNvPr id="32" name="Фигура">
            <a:extLst>
              <a:ext uri="{FF2B5EF4-FFF2-40B4-BE49-F238E27FC236}">
                <a16:creationId xmlns:a16="http://schemas.microsoft.com/office/drawing/2014/main" id="{B19D7AFD-394A-37C5-3161-F6DBBEA17E9E}"/>
              </a:ext>
            </a:extLst>
          </p:cNvPr>
          <p:cNvSpPr>
            <a:spLocks/>
          </p:cNvSpPr>
          <p:nvPr/>
        </p:nvSpPr>
        <p:spPr bwMode="auto">
          <a:xfrm>
            <a:off x="483705" y="3927321"/>
            <a:ext cx="4648988" cy="1278953"/>
          </a:xfrm>
          <a:prstGeom prst="roundRect">
            <a:avLst/>
          </a:prstGeom>
          <a:gradFill rotWithShape="1">
            <a:gsLst>
              <a:gs pos="0">
                <a:srgbClr val="3D9D45">
                  <a:lumMod val="86825"/>
                  <a:lumOff val="13175"/>
                  <a:alpha val="18478"/>
                </a:srgbClr>
              </a:gs>
              <a:gs pos="100000">
                <a:srgbClr val="FFFFFF">
                  <a:alpha val="50000"/>
                </a:srgbClr>
              </a:gs>
            </a:gsLst>
            <a:lin ang="10440000"/>
          </a:gra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302020204030203" pitchFamily="34" charset="77"/>
              <a:ea typeface="+mn-ea"/>
              <a:cs typeface="+mn-cs"/>
            </a:endParaRPr>
          </a:p>
        </p:txBody>
      </p:sp>
      <p:sp>
        <p:nvSpPr>
          <p:cNvPr id="33" name="Фигура">
            <a:extLst>
              <a:ext uri="{FF2B5EF4-FFF2-40B4-BE49-F238E27FC236}">
                <a16:creationId xmlns:a16="http://schemas.microsoft.com/office/drawing/2014/main" id="{EDDAB9D5-CAAA-EBB5-7881-0872D8AEDFA5}"/>
              </a:ext>
            </a:extLst>
          </p:cNvPr>
          <p:cNvSpPr>
            <a:spLocks/>
          </p:cNvSpPr>
          <p:nvPr/>
        </p:nvSpPr>
        <p:spPr bwMode="auto">
          <a:xfrm>
            <a:off x="483705" y="5298921"/>
            <a:ext cx="4648988" cy="1017777"/>
          </a:xfrm>
          <a:prstGeom prst="roundRect">
            <a:avLst/>
          </a:prstGeom>
          <a:gradFill rotWithShape="1">
            <a:gsLst>
              <a:gs pos="0">
                <a:srgbClr val="3D9D45">
                  <a:lumMod val="86825"/>
                  <a:lumOff val="13175"/>
                  <a:alpha val="18478"/>
                </a:srgbClr>
              </a:gs>
              <a:gs pos="100000">
                <a:srgbClr val="FFFFFF">
                  <a:alpha val="50000"/>
                </a:srgbClr>
              </a:gs>
            </a:gsLst>
            <a:lin ang="10440000"/>
          </a:gra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302020204030203" pitchFamily="34" charset="77"/>
              <a:ea typeface="+mn-ea"/>
              <a:cs typeface="+mn-cs"/>
            </a:endParaRPr>
          </a:p>
        </p:txBody>
      </p:sp>
      <p:sp>
        <p:nvSpPr>
          <p:cNvPr id="11" name="Title 10">
            <a:extLst>
              <a:ext uri="{FF2B5EF4-FFF2-40B4-BE49-F238E27FC236}">
                <a16:creationId xmlns:a16="http://schemas.microsoft.com/office/drawing/2014/main" id="{6EF1E750-33A4-A7E1-98D0-FE497A227A7C}"/>
              </a:ext>
            </a:extLst>
          </p:cNvPr>
          <p:cNvSpPr>
            <a:spLocks noGrp="1"/>
          </p:cNvSpPr>
          <p:nvPr>
            <p:ph type="title"/>
          </p:nvPr>
        </p:nvSpPr>
        <p:spPr>
          <a:xfrm>
            <a:off x="298235" y="304058"/>
            <a:ext cx="11579087" cy="1325563"/>
          </a:xfrm>
        </p:spPr>
        <p:txBody>
          <a:bodyPr>
            <a:noAutofit/>
          </a:bodyPr>
          <a:lstStyle/>
          <a:p>
            <a:r>
              <a:rPr lang="en-US" sz="3200"/>
              <a:t>How can the 7-1-7 approach improve public health action?</a:t>
            </a:r>
            <a:br>
              <a:rPr lang="en-US" sz="3200"/>
            </a:br>
            <a:endParaRPr lang="en-US" sz="3200"/>
          </a:p>
        </p:txBody>
      </p:sp>
      <p:sp>
        <p:nvSpPr>
          <p:cNvPr id="2" name="Content Placeholder 2">
            <a:extLst>
              <a:ext uri="{FF2B5EF4-FFF2-40B4-BE49-F238E27FC236}">
                <a16:creationId xmlns:a16="http://schemas.microsoft.com/office/drawing/2014/main" id="{E3A56ADE-4E46-BD7C-A3E3-C45C29EC5789}"/>
              </a:ext>
            </a:extLst>
          </p:cNvPr>
          <p:cNvSpPr txBox="1">
            <a:spLocks/>
          </p:cNvSpPr>
          <p:nvPr/>
        </p:nvSpPr>
        <p:spPr>
          <a:xfrm>
            <a:off x="714677" y="1374621"/>
            <a:ext cx="4290432" cy="890463"/>
          </a:xfrm>
          <a:prstGeom prst="rect">
            <a:avLst/>
          </a:prstGeom>
        </p:spPr>
        <p:txBody>
          <a:bodyPr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Performance improvement</a:t>
            </a:r>
          </a:p>
        </p:txBody>
      </p:sp>
      <p:sp>
        <p:nvSpPr>
          <p:cNvPr id="9" name="Content Placeholder 2">
            <a:extLst>
              <a:ext uri="{FF2B5EF4-FFF2-40B4-BE49-F238E27FC236}">
                <a16:creationId xmlns:a16="http://schemas.microsoft.com/office/drawing/2014/main" id="{D08BF2A7-2425-22E8-F6E8-476FC8607D4A}"/>
              </a:ext>
            </a:extLst>
          </p:cNvPr>
          <p:cNvSpPr txBox="1">
            <a:spLocks/>
          </p:cNvSpPr>
          <p:nvPr/>
        </p:nvSpPr>
        <p:spPr>
          <a:xfrm>
            <a:off x="692756" y="2692537"/>
            <a:ext cx="4419828" cy="919217"/>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Prioritization for financing and systems strengthening  </a:t>
            </a:r>
          </a:p>
        </p:txBody>
      </p:sp>
      <p:sp>
        <p:nvSpPr>
          <p:cNvPr id="17" name="Content Placeholder 2">
            <a:extLst>
              <a:ext uri="{FF2B5EF4-FFF2-40B4-BE49-F238E27FC236}">
                <a16:creationId xmlns:a16="http://schemas.microsoft.com/office/drawing/2014/main" id="{5DFC57A0-9ECF-78F1-5B8F-F032A5032FDD}"/>
              </a:ext>
            </a:extLst>
          </p:cNvPr>
          <p:cNvSpPr txBox="1">
            <a:spLocks/>
          </p:cNvSpPr>
          <p:nvPr/>
        </p:nvSpPr>
        <p:spPr>
          <a:xfrm>
            <a:off x="5338970" y="1478899"/>
            <a:ext cx="6201829" cy="89046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Delays and bottlenecks are easily identified and quantified, and remedial actions are taken to drive rapid improvement</a:t>
            </a:r>
          </a:p>
        </p:txBody>
      </p:sp>
      <p:sp>
        <p:nvSpPr>
          <p:cNvPr id="19" name="Content Placeholder 2">
            <a:extLst>
              <a:ext uri="{FF2B5EF4-FFF2-40B4-BE49-F238E27FC236}">
                <a16:creationId xmlns:a16="http://schemas.microsoft.com/office/drawing/2014/main" id="{DDC33210-CCBF-7647-2159-1A27A0E32AF7}"/>
              </a:ext>
            </a:extLst>
          </p:cNvPr>
          <p:cNvSpPr txBox="1">
            <a:spLocks/>
          </p:cNvSpPr>
          <p:nvPr/>
        </p:nvSpPr>
        <p:spPr>
          <a:xfrm>
            <a:off x="5338970" y="2577099"/>
            <a:ext cx="6201828" cy="1051068"/>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Data on real-world system performance informs prioritization of available and needed financing (complementing the JEE and SPAR)</a:t>
            </a:r>
          </a:p>
        </p:txBody>
      </p:sp>
      <p:sp>
        <p:nvSpPr>
          <p:cNvPr id="5" name="Content Placeholder 2">
            <a:extLst>
              <a:ext uri="{FF2B5EF4-FFF2-40B4-BE49-F238E27FC236}">
                <a16:creationId xmlns:a16="http://schemas.microsoft.com/office/drawing/2014/main" id="{28BC689D-28EC-E8CC-C219-9C5771DAECED}"/>
              </a:ext>
            </a:extLst>
          </p:cNvPr>
          <p:cNvSpPr txBox="1">
            <a:spLocks/>
          </p:cNvSpPr>
          <p:nvPr/>
        </p:nvSpPr>
        <p:spPr>
          <a:xfrm>
            <a:off x="686753" y="4025202"/>
            <a:ext cx="4290432" cy="89046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Communication </a:t>
            </a:r>
            <a:b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b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and advocacy</a:t>
            </a:r>
          </a:p>
        </p:txBody>
      </p:sp>
      <p:sp>
        <p:nvSpPr>
          <p:cNvPr id="6" name="Content Placeholder 2">
            <a:extLst>
              <a:ext uri="{FF2B5EF4-FFF2-40B4-BE49-F238E27FC236}">
                <a16:creationId xmlns:a16="http://schemas.microsoft.com/office/drawing/2014/main" id="{7E9C8FE1-665B-4CC1-BE79-9FCF49560F3C}"/>
              </a:ext>
            </a:extLst>
          </p:cNvPr>
          <p:cNvSpPr txBox="1">
            <a:spLocks/>
          </p:cNvSpPr>
          <p:nvPr/>
        </p:nvSpPr>
        <p:spPr>
          <a:xfrm>
            <a:off x="5323192" y="3985326"/>
            <a:ext cx="6201829" cy="121084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When presented with simple metrics, political leaders and donors can clearly visualize resource needs and necessary policy interventions, substantiated by clear data </a:t>
            </a:r>
          </a:p>
        </p:txBody>
      </p:sp>
      <p:sp>
        <p:nvSpPr>
          <p:cNvPr id="3" name="Content Placeholder 2">
            <a:extLst>
              <a:ext uri="{FF2B5EF4-FFF2-40B4-BE49-F238E27FC236}">
                <a16:creationId xmlns:a16="http://schemas.microsoft.com/office/drawing/2014/main" id="{801F0A04-14A5-D3C6-06DD-3623FC6E1A9B}"/>
              </a:ext>
            </a:extLst>
          </p:cNvPr>
          <p:cNvSpPr txBox="1">
            <a:spLocks/>
          </p:cNvSpPr>
          <p:nvPr/>
        </p:nvSpPr>
        <p:spPr>
          <a:xfrm>
            <a:off x="693758" y="5306740"/>
            <a:ext cx="4290432" cy="89046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Accountability </a:t>
            </a:r>
            <a:b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br>
            <a:r>
              <a:rPr kumimoji="0" lang="en-US" sz="2400" b="1" i="0" u="none" strike="noStrike" kern="1200" cap="none" spc="0" normalizeH="0" baseline="0" noProof="0">
                <a:ln>
                  <a:noFill/>
                </a:ln>
                <a:solidFill>
                  <a:srgbClr val="3D9D45"/>
                </a:solidFill>
                <a:effectLst/>
                <a:uLnTx/>
                <a:uFillTx/>
                <a:latin typeface="Arial" panose="020B0604020202020204" pitchFamily="34" charset="0"/>
                <a:ea typeface="+mn-ea"/>
                <a:cs typeface="+mn-cs"/>
              </a:rPr>
              <a:t>and reporting</a:t>
            </a:r>
          </a:p>
        </p:txBody>
      </p:sp>
      <p:sp>
        <p:nvSpPr>
          <p:cNvPr id="20" name="Content Placeholder 2">
            <a:extLst>
              <a:ext uri="{FF2B5EF4-FFF2-40B4-BE49-F238E27FC236}">
                <a16:creationId xmlns:a16="http://schemas.microsoft.com/office/drawing/2014/main" id="{F2E6B7FC-DB6D-579C-334A-2F061B742C97}"/>
              </a:ext>
            </a:extLst>
          </p:cNvPr>
          <p:cNvSpPr txBox="1">
            <a:spLocks/>
          </p:cNvSpPr>
          <p:nvPr/>
        </p:nvSpPr>
        <p:spPr>
          <a:xfrm>
            <a:off x="5326543" y="5448229"/>
            <a:ext cx="6201828" cy="1163222"/>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Reporting against simple metrics can monitor performance, evaluate interventions and improve transparency</a:t>
            </a:r>
          </a:p>
        </p:txBody>
      </p:sp>
    </p:spTree>
    <p:extLst>
      <p:ext uri="{BB962C8B-B14F-4D97-AF65-F5344CB8AC3E}">
        <p14:creationId xmlns:p14="http://schemas.microsoft.com/office/powerpoint/2010/main" val="594510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and Introduction – Susan Michaels-Strasser</a:t>
            </a:r>
          </a:p>
          <a:p>
            <a:pPr>
              <a:lnSpc>
                <a:spcPct val="100000"/>
              </a:lnSpc>
              <a:spcBef>
                <a:spcPts val="0"/>
              </a:spcBef>
            </a:pPr>
            <a:endParaRPr lang="en-US" sz="1800" i="1" dirty="0">
              <a:solidFill>
                <a:srgbClr val="975CA5"/>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 (Moderator: Susan Michaels-Strasser)</a:t>
            </a:r>
          </a:p>
          <a:p>
            <a:pPr>
              <a:lnSpc>
                <a:spcPct val="100000"/>
              </a:lnSpc>
              <a:spcBef>
                <a:spcPts val="0"/>
              </a:spcBef>
            </a:pP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C3DDC4-74F2-9FB7-3C5B-B7B2F46AB106}"/>
              </a:ext>
            </a:extLst>
          </p:cNvPr>
          <p:cNvPicPr>
            <a:picLocks noChangeAspect="1"/>
          </p:cNvPicPr>
          <p:nvPr/>
        </p:nvPicPr>
        <p:blipFill rotWithShape="1">
          <a:blip r:embed="rId3"/>
          <a:srcRect t="5682" r="-125" b="-379"/>
          <a:stretch/>
        </p:blipFill>
        <p:spPr>
          <a:xfrm>
            <a:off x="1199477" y="3265283"/>
            <a:ext cx="9649282" cy="2997301"/>
          </a:xfrm>
          <a:prstGeom prst="rect">
            <a:avLst/>
          </a:prstGeom>
        </p:spPr>
      </p:pic>
      <p:pic>
        <p:nvPicPr>
          <p:cNvPr id="2" name="Picture 2" descr="A screenshot of a computer&#10;&#10;Description automatically generated">
            <a:extLst>
              <a:ext uri="{FF2B5EF4-FFF2-40B4-BE49-F238E27FC236}">
                <a16:creationId xmlns:a16="http://schemas.microsoft.com/office/drawing/2014/main" id="{D8E4F09E-83FB-644D-CF16-1B122C3A8FA9}"/>
              </a:ext>
            </a:extLst>
          </p:cNvPr>
          <p:cNvPicPr>
            <a:picLocks noChangeAspect="1"/>
          </p:cNvPicPr>
          <p:nvPr/>
        </p:nvPicPr>
        <p:blipFill>
          <a:blip r:embed="rId4"/>
          <a:stretch>
            <a:fillRect/>
          </a:stretch>
        </p:blipFill>
        <p:spPr>
          <a:xfrm>
            <a:off x="4163684" y="768960"/>
            <a:ext cx="3735237" cy="2990949"/>
          </a:xfrm>
          <a:prstGeom prst="rect">
            <a:avLst/>
          </a:prstGeom>
        </p:spPr>
      </p:pic>
    </p:spTree>
    <p:extLst>
      <p:ext uri="{BB962C8B-B14F-4D97-AF65-F5344CB8AC3E}">
        <p14:creationId xmlns:p14="http://schemas.microsoft.com/office/powerpoint/2010/main" val="4050668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99D1E46-7759-EB9F-FBEF-97CC968E012B}"/>
              </a:ext>
            </a:extLst>
          </p:cNvPr>
          <p:cNvSpPr>
            <a:spLocks noGrp="1"/>
          </p:cNvSpPr>
          <p:nvPr>
            <p:ph type="title"/>
          </p:nvPr>
        </p:nvSpPr>
        <p:spPr>
          <a:xfrm>
            <a:off x="838200" y="365125"/>
            <a:ext cx="10515600" cy="1325563"/>
          </a:xfrm>
        </p:spPr>
        <p:txBody>
          <a:bodyPr>
            <a:normAutofit/>
          </a:bodyPr>
          <a:lstStyle/>
          <a:p>
            <a:r>
              <a:rPr lang="it-IT" sz="2800" err="1">
                <a:latin typeface="Arial"/>
                <a:cs typeface="Arial"/>
              </a:rPr>
              <a:t>Retrospective</a:t>
            </a:r>
            <a:r>
              <a:rPr lang="it-IT" sz="2800">
                <a:latin typeface="Arial"/>
                <a:cs typeface="Arial"/>
              </a:rPr>
              <a:t> study in Brazil, </a:t>
            </a:r>
            <a:r>
              <a:rPr lang="it-IT" sz="2800" err="1">
                <a:latin typeface="Arial"/>
                <a:cs typeface="Arial"/>
              </a:rPr>
              <a:t>Ethiopia</a:t>
            </a:r>
            <a:r>
              <a:rPr lang="it-IT" sz="2800">
                <a:latin typeface="Arial"/>
                <a:cs typeface="Arial"/>
              </a:rPr>
              <a:t>, Liberia, Nigeria, and Uganda</a:t>
            </a:r>
            <a:endParaRPr lang="en-US" sz="2800">
              <a:latin typeface="Arial"/>
              <a:cs typeface="Arial"/>
            </a:endParaRPr>
          </a:p>
        </p:txBody>
      </p:sp>
      <p:graphicFrame>
        <p:nvGraphicFramePr>
          <p:cNvPr id="10" name="TextBox 5">
            <a:extLst>
              <a:ext uri="{FF2B5EF4-FFF2-40B4-BE49-F238E27FC236}">
                <a16:creationId xmlns:a16="http://schemas.microsoft.com/office/drawing/2014/main" id="{DBBA3310-7A86-7CF4-5E6B-4D0107552EE7}"/>
              </a:ext>
            </a:extLst>
          </p:cNvPr>
          <p:cNvGraphicFramePr/>
          <p:nvPr/>
        </p:nvGraphicFramePr>
        <p:xfrm>
          <a:off x="823823" y="1512273"/>
          <a:ext cx="10689404" cy="4798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616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3" name="Rectangle 2">
            <a:extLst>
              <a:ext uri="{FF2B5EF4-FFF2-40B4-BE49-F238E27FC236}">
                <a16:creationId xmlns:a16="http://schemas.microsoft.com/office/drawing/2014/main" id="{CCBB1149-6247-654B-B0EB-2C56DDE594A7}"/>
              </a:ext>
            </a:extLst>
          </p:cNvPr>
          <p:cNvSpPr/>
          <p:nvPr/>
        </p:nvSpPr>
        <p:spPr>
          <a:xfrm>
            <a:off x="0" y="1546415"/>
            <a:ext cx="12192000" cy="48470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8" name="Google Shape;618;p4"/>
          <p:cNvSpPr txBox="1"/>
          <p:nvPr/>
        </p:nvSpPr>
        <p:spPr>
          <a:xfrm>
            <a:off x="533399" y="65550"/>
            <a:ext cx="11454525" cy="1400313"/>
          </a:xfrm>
          <a:prstGeom prst="rect">
            <a:avLst/>
          </a:prstGeom>
          <a:noFill/>
          <a:ln>
            <a:noFill/>
          </a:ln>
        </p:spPr>
        <p:txBody>
          <a:bodyPr spcFirstLastPara="1" wrap="square" lIns="22825" tIns="22825" rIns="22825" bIns="22825"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Quattrocento Sans"/>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Quattrocento Sans"/>
                <a:cs typeface="Arial" panose="020B0604020202020204" pitchFamily="34" charset="0"/>
                <a:sym typeface="Quattrocento Sans"/>
              </a:rPr>
              <a:t>Regional Strategy for Health Security and Emergencies </a:t>
            </a:r>
            <a:b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Quattrocento Sans"/>
                <a:cs typeface="Arial" panose="020B0604020202020204" pitchFamily="34" charset="0"/>
                <a:sym typeface="Quattrocento Sans"/>
              </a:rPr>
            </a:b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Quattrocento Sans"/>
                <a:cs typeface="Arial" panose="020B0604020202020204" pitchFamily="34" charset="0"/>
                <a:sym typeface="Quattrocento Sans"/>
              </a:rPr>
              <a:t>2022–2030 (August 2022, Lomé)</a:t>
            </a:r>
          </a:p>
          <a:p>
            <a:pPr marL="0" marR="0" lvl="0" indent="0" algn="l" defTabSz="914400" rtl="0" eaLnBrk="1" fontAlgn="auto" latinLnBrk="0" hangingPunct="1">
              <a:lnSpc>
                <a:spcPct val="100000"/>
              </a:lnSpc>
              <a:spcBef>
                <a:spcPts val="0"/>
              </a:spcBef>
              <a:spcAft>
                <a:spcPts val="0"/>
              </a:spcAft>
              <a:buClr>
                <a:srgbClr val="FFFFFF"/>
              </a:buClr>
              <a:buSzPts val="3200"/>
              <a:buFont typeface="Quattrocento Sans"/>
              <a:buNone/>
              <a:tabLst/>
              <a:defRPr/>
            </a:pPr>
            <a:endParaRPr kumimoji="0" lang="en-US" sz="3200"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pic>
        <p:nvPicPr>
          <p:cNvPr id="4" name="Content Placeholder 4" descr="Text, letter&#10;&#10;Description automatically generated">
            <a:extLst>
              <a:ext uri="{FF2B5EF4-FFF2-40B4-BE49-F238E27FC236}">
                <a16:creationId xmlns:a16="http://schemas.microsoft.com/office/drawing/2014/main" id="{87E1C699-AA11-706A-4B4F-684B1768B1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370"/>
          <a:stretch/>
        </p:blipFill>
        <p:spPr>
          <a:xfrm>
            <a:off x="176013" y="1863445"/>
            <a:ext cx="5919987" cy="4212994"/>
          </a:xfrm>
          <a:prstGeom prst="rect">
            <a:avLst/>
          </a:prstGeom>
          <a:noFill/>
          <a:ln>
            <a:noFill/>
          </a:ln>
          <a:effectLst>
            <a:outerShdw blurRad="63500" sx="102000" sy="102000" algn="ctr" rotWithShape="0">
              <a:prstClr val="black">
                <a:alpha val="20036"/>
              </a:prstClr>
            </a:outerShdw>
          </a:effectLst>
        </p:spPr>
      </p:pic>
      <p:pic>
        <p:nvPicPr>
          <p:cNvPr id="5" name="Picture 4" descr="Text, letter&#10;&#10;Description automatically generated">
            <a:extLst>
              <a:ext uri="{FF2B5EF4-FFF2-40B4-BE49-F238E27FC236}">
                <a16:creationId xmlns:a16="http://schemas.microsoft.com/office/drawing/2014/main" id="{7A3758F7-FA71-51F5-CB4A-7A200B08DC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69" t="4240" b="39974"/>
          <a:stretch/>
        </p:blipFill>
        <p:spPr>
          <a:xfrm>
            <a:off x="6272013" y="1863445"/>
            <a:ext cx="5743974" cy="2522999"/>
          </a:xfrm>
          <a:prstGeom prst="rect">
            <a:avLst/>
          </a:prstGeom>
          <a:effectLst>
            <a:outerShdw blurRad="63500" sx="102000" sy="102000" algn="ctr" rotWithShape="0">
              <a:prstClr val="black">
                <a:alpha val="20036"/>
              </a:prstClr>
            </a:outerShdw>
          </a:effectLst>
        </p:spPr>
      </p:pic>
      <p:sp>
        <p:nvSpPr>
          <p:cNvPr id="7" name="Title 1">
            <a:extLst>
              <a:ext uri="{FF2B5EF4-FFF2-40B4-BE49-F238E27FC236}">
                <a16:creationId xmlns:a16="http://schemas.microsoft.com/office/drawing/2014/main" id="{1C4BE8E9-72EF-0B06-57C3-D011015FEA71}"/>
              </a:ext>
            </a:extLst>
          </p:cNvPr>
          <p:cNvSpPr txBox="1">
            <a:spLocks/>
          </p:cNvSpPr>
          <p:nvPr/>
        </p:nvSpPr>
        <p:spPr>
          <a:xfrm>
            <a:off x="787542" y="336370"/>
            <a:ext cx="10617327"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3D9D4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3D9D45"/>
                </a:solidFill>
                <a:effectLst/>
                <a:uLnTx/>
                <a:uFillTx/>
                <a:latin typeface="Arial"/>
                <a:ea typeface="+mj-ea"/>
                <a:cs typeface="Arial"/>
              </a:rPr>
              <a:t>WHO AFRO Regional Strategy for Health Security and Emergencies 2022-2030 adopts the 7-1-7 target</a:t>
            </a:r>
          </a:p>
        </p:txBody>
      </p:sp>
      <p:pic>
        <p:nvPicPr>
          <p:cNvPr id="9" name="Picture 8">
            <a:extLst>
              <a:ext uri="{FF2B5EF4-FFF2-40B4-BE49-F238E27FC236}">
                <a16:creationId xmlns:a16="http://schemas.microsoft.com/office/drawing/2014/main" id="{E9BD6E4E-C08E-5EFA-1FC9-B82F70602904}"/>
              </a:ext>
            </a:extLst>
          </p:cNvPr>
          <p:cNvPicPr>
            <a:picLocks noChangeAspect="1"/>
          </p:cNvPicPr>
          <p:nvPr/>
        </p:nvPicPr>
        <p:blipFill>
          <a:blip r:embed="rId5"/>
          <a:stretch>
            <a:fillRect/>
          </a:stretch>
        </p:blipFill>
        <p:spPr>
          <a:xfrm>
            <a:off x="6272013" y="4520715"/>
            <a:ext cx="5743974" cy="636228"/>
          </a:xfrm>
          <a:prstGeom prst="rect">
            <a:avLst/>
          </a:prstGeom>
        </p:spPr>
      </p:pic>
      <p:grpSp>
        <p:nvGrpSpPr>
          <p:cNvPr id="14" name="Group 13">
            <a:extLst>
              <a:ext uri="{FF2B5EF4-FFF2-40B4-BE49-F238E27FC236}">
                <a16:creationId xmlns:a16="http://schemas.microsoft.com/office/drawing/2014/main" id="{7C3A4C33-48DF-82E7-47A6-109B2CC737F9}"/>
              </a:ext>
            </a:extLst>
          </p:cNvPr>
          <p:cNvGrpSpPr/>
          <p:nvPr/>
        </p:nvGrpSpPr>
        <p:grpSpPr>
          <a:xfrm>
            <a:off x="6260661" y="5291214"/>
            <a:ext cx="5715911" cy="785225"/>
            <a:chOff x="1470967" y="94784"/>
            <a:chExt cx="9250066" cy="1270730"/>
          </a:xfrm>
        </p:grpSpPr>
        <p:pic>
          <p:nvPicPr>
            <p:cNvPr id="11" name="Picture 10">
              <a:extLst>
                <a:ext uri="{FF2B5EF4-FFF2-40B4-BE49-F238E27FC236}">
                  <a16:creationId xmlns:a16="http://schemas.microsoft.com/office/drawing/2014/main" id="{39200336-2A8F-2502-AAE7-317AC79C5A30}"/>
                </a:ext>
              </a:extLst>
            </p:cNvPr>
            <p:cNvPicPr>
              <a:picLocks noChangeAspect="1"/>
            </p:cNvPicPr>
            <p:nvPr/>
          </p:nvPicPr>
          <p:blipFill rotWithShape="1">
            <a:blip r:embed="rId6"/>
            <a:srcRect b="89701"/>
            <a:stretch/>
          </p:blipFill>
          <p:spPr>
            <a:xfrm>
              <a:off x="1470967" y="94784"/>
              <a:ext cx="9250066" cy="686777"/>
            </a:xfrm>
            <a:prstGeom prst="rect">
              <a:avLst/>
            </a:prstGeom>
          </p:spPr>
        </p:pic>
        <p:pic>
          <p:nvPicPr>
            <p:cNvPr id="13" name="Picture 12">
              <a:extLst>
                <a:ext uri="{FF2B5EF4-FFF2-40B4-BE49-F238E27FC236}">
                  <a16:creationId xmlns:a16="http://schemas.microsoft.com/office/drawing/2014/main" id="{1F71A7DF-BAF2-64D8-F3C3-FD2714B6684C}"/>
                </a:ext>
              </a:extLst>
            </p:cNvPr>
            <p:cNvPicPr>
              <a:picLocks noChangeAspect="1"/>
            </p:cNvPicPr>
            <p:nvPr/>
          </p:nvPicPr>
          <p:blipFill rotWithShape="1">
            <a:blip r:embed="rId6"/>
            <a:srcRect t="90774"/>
            <a:stretch/>
          </p:blipFill>
          <p:spPr>
            <a:xfrm>
              <a:off x="1470967" y="750268"/>
              <a:ext cx="9250066" cy="615246"/>
            </a:xfrm>
            <a:prstGeom prst="rect">
              <a:avLst/>
            </a:prstGeom>
          </p:spPr>
        </p:pic>
      </p:grpSp>
    </p:spTree>
    <p:extLst>
      <p:ext uri="{BB962C8B-B14F-4D97-AF65-F5344CB8AC3E}">
        <p14:creationId xmlns:p14="http://schemas.microsoft.com/office/powerpoint/2010/main" val="2624477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1F477785-6615-13D9-433C-AA77BF4A0164}"/>
              </a:ext>
            </a:extLst>
          </p:cNvPr>
          <p:cNvCxnSpPr>
            <a:cxnSpLocks/>
          </p:cNvCxnSpPr>
          <p:nvPr/>
        </p:nvCxnSpPr>
        <p:spPr>
          <a:xfrm>
            <a:off x="3778432" y="2516007"/>
            <a:ext cx="0" cy="884213"/>
          </a:xfrm>
          <a:prstGeom prst="line">
            <a:avLst/>
          </a:prstGeom>
          <a:noFill/>
          <a:ln w="31750" cap="flat" cmpd="sng" algn="ctr">
            <a:solidFill>
              <a:srgbClr val="23347D">
                <a:lumMod val="75000"/>
              </a:srgbClr>
            </a:solidFill>
            <a:prstDash val="sysDot"/>
          </a:ln>
          <a:effectLst/>
        </p:spPr>
      </p:cxnSp>
      <p:cxnSp>
        <p:nvCxnSpPr>
          <p:cNvPr id="62" name="Straight Connector 61">
            <a:extLst>
              <a:ext uri="{FF2B5EF4-FFF2-40B4-BE49-F238E27FC236}">
                <a16:creationId xmlns:a16="http://schemas.microsoft.com/office/drawing/2014/main" id="{0587B490-F5AC-F0FC-9794-55C272CBC813}"/>
              </a:ext>
            </a:extLst>
          </p:cNvPr>
          <p:cNvCxnSpPr>
            <a:cxnSpLocks/>
          </p:cNvCxnSpPr>
          <p:nvPr/>
        </p:nvCxnSpPr>
        <p:spPr>
          <a:xfrm>
            <a:off x="6083515" y="2516007"/>
            <a:ext cx="0" cy="884213"/>
          </a:xfrm>
          <a:prstGeom prst="line">
            <a:avLst/>
          </a:prstGeom>
          <a:noFill/>
          <a:ln w="31750" cap="flat" cmpd="sng" algn="ctr">
            <a:solidFill>
              <a:srgbClr val="23347D">
                <a:lumMod val="75000"/>
              </a:srgbClr>
            </a:solidFill>
            <a:prstDash val="sysDot"/>
          </a:ln>
          <a:effectLst/>
        </p:spPr>
      </p:cxnSp>
      <p:cxnSp>
        <p:nvCxnSpPr>
          <p:cNvPr id="63" name="Straight Connector 62">
            <a:extLst>
              <a:ext uri="{FF2B5EF4-FFF2-40B4-BE49-F238E27FC236}">
                <a16:creationId xmlns:a16="http://schemas.microsoft.com/office/drawing/2014/main" id="{0B8CEE12-3EF3-197B-8956-BD64C2231560}"/>
              </a:ext>
            </a:extLst>
          </p:cNvPr>
          <p:cNvCxnSpPr>
            <a:cxnSpLocks/>
          </p:cNvCxnSpPr>
          <p:nvPr/>
        </p:nvCxnSpPr>
        <p:spPr>
          <a:xfrm>
            <a:off x="8580013" y="2516007"/>
            <a:ext cx="0" cy="884213"/>
          </a:xfrm>
          <a:prstGeom prst="line">
            <a:avLst/>
          </a:prstGeom>
          <a:noFill/>
          <a:ln w="31750" cap="flat" cmpd="sng" algn="ctr">
            <a:solidFill>
              <a:srgbClr val="23347D">
                <a:lumMod val="75000"/>
              </a:srgbClr>
            </a:solidFill>
            <a:prstDash val="sysDot"/>
          </a:ln>
          <a:effectLst/>
        </p:spPr>
      </p:cxnSp>
      <p:sp>
        <p:nvSpPr>
          <p:cNvPr id="64" name="Rounded Rectangle">
            <a:extLst>
              <a:ext uri="{FF2B5EF4-FFF2-40B4-BE49-F238E27FC236}">
                <a16:creationId xmlns:a16="http://schemas.microsoft.com/office/drawing/2014/main" id="{46FD429A-4BCF-C419-66C2-980BA16247B0}"/>
              </a:ext>
            </a:extLst>
          </p:cNvPr>
          <p:cNvSpPr/>
          <p:nvPr/>
        </p:nvSpPr>
        <p:spPr>
          <a:xfrm>
            <a:off x="1876447" y="1626826"/>
            <a:ext cx="3597465" cy="980135"/>
          </a:xfrm>
          <a:prstGeom prst="roundRect">
            <a:avLst>
              <a:gd name="adj" fmla="val 50000"/>
            </a:avLst>
          </a:prstGeom>
          <a:gradFill>
            <a:gsLst>
              <a:gs pos="0">
                <a:srgbClr val="77537D"/>
              </a:gs>
              <a:gs pos="100000">
                <a:srgbClr val="FF7375"/>
              </a:gs>
            </a:gsLst>
          </a:gradFill>
          <a:ln w="12700">
            <a:miter lim="400000"/>
          </a:ln>
        </p:spPr>
        <p:txBody>
          <a:bodyPr lIns="45719" rIns="45719"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Rounded Rectangle">
            <a:extLst>
              <a:ext uri="{FF2B5EF4-FFF2-40B4-BE49-F238E27FC236}">
                <a16:creationId xmlns:a16="http://schemas.microsoft.com/office/drawing/2014/main" id="{4F43A095-4BDB-691E-D7C5-2CFBACD296ED}"/>
              </a:ext>
            </a:extLst>
          </p:cNvPr>
          <p:cNvSpPr/>
          <p:nvPr/>
        </p:nvSpPr>
        <p:spPr>
          <a:xfrm>
            <a:off x="4509060" y="1626826"/>
            <a:ext cx="3890885" cy="980135"/>
          </a:xfrm>
          <a:prstGeom prst="roundRect">
            <a:avLst>
              <a:gd name="adj" fmla="val 50000"/>
            </a:avLst>
          </a:prstGeom>
          <a:gradFill>
            <a:gsLst>
              <a:gs pos="0">
                <a:srgbClr val="FF7375"/>
              </a:gs>
              <a:gs pos="100000">
                <a:srgbClr val="E7A649"/>
              </a:gs>
            </a:gsLst>
          </a:gradFill>
          <a:ln w="12700">
            <a:miter lim="400000"/>
          </a:ln>
        </p:spPr>
        <p:txBody>
          <a:bodyPr lIns="45719" rIns="45719"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Rounded Rectangle">
            <a:extLst>
              <a:ext uri="{FF2B5EF4-FFF2-40B4-BE49-F238E27FC236}">
                <a16:creationId xmlns:a16="http://schemas.microsoft.com/office/drawing/2014/main" id="{28342BA3-3E10-F619-89E4-13E8B462C989}"/>
              </a:ext>
            </a:extLst>
          </p:cNvPr>
          <p:cNvSpPr/>
          <p:nvPr/>
        </p:nvSpPr>
        <p:spPr>
          <a:xfrm>
            <a:off x="7421479" y="1626826"/>
            <a:ext cx="3812962" cy="980135"/>
          </a:xfrm>
          <a:prstGeom prst="roundRect">
            <a:avLst>
              <a:gd name="adj" fmla="val 50000"/>
            </a:avLst>
          </a:prstGeom>
          <a:gradFill>
            <a:gsLst>
              <a:gs pos="0">
                <a:srgbClr val="E7A649"/>
              </a:gs>
              <a:gs pos="100000">
                <a:srgbClr val="57AD6A"/>
              </a:gs>
            </a:gsLst>
          </a:gradFill>
          <a:ln w="12700">
            <a:miter lim="400000"/>
          </a:ln>
        </p:spPr>
        <p:txBody>
          <a:bodyPr lIns="45719" rIns="45719"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7" name="Image" descr="Image">
            <a:extLst>
              <a:ext uri="{FF2B5EF4-FFF2-40B4-BE49-F238E27FC236}">
                <a16:creationId xmlns:a16="http://schemas.microsoft.com/office/drawing/2014/main" id="{E33FD60F-9C48-8CFA-AB91-79571F1900B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414" y="1649378"/>
            <a:ext cx="968531" cy="968531"/>
          </a:xfrm>
          <a:prstGeom prst="rect">
            <a:avLst/>
          </a:prstGeom>
          <a:ln w="12700">
            <a:miter lim="400000"/>
          </a:ln>
        </p:spPr>
      </p:pic>
      <p:pic>
        <p:nvPicPr>
          <p:cNvPr id="68" name="Image" descr="Image">
            <a:extLst>
              <a:ext uri="{FF2B5EF4-FFF2-40B4-BE49-F238E27FC236}">
                <a16:creationId xmlns:a16="http://schemas.microsoft.com/office/drawing/2014/main" id="{1628B56B-5F4E-CDD5-272A-D8A8C7E2D4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1323" y="1640741"/>
            <a:ext cx="980135" cy="982077"/>
          </a:xfrm>
          <a:prstGeom prst="rect">
            <a:avLst/>
          </a:prstGeom>
          <a:ln w="12700">
            <a:miter lim="400000"/>
          </a:ln>
        </p:spPr>
      </p:pic>
      <p:pic>
        <p:nvPicPr>
          <p:cNvPr id="69" name="Image" descr="Image">
            <a:extLst>
              <a:ext uri="{FF2B5EF4-FFF2-40B4-BE49-F238E27FC236}">
                <a16:creationId xmlns:a16="http://schemas.microsoft.com/office/drawing/2014/main" id="{63319BD1-9B11-4A6D-4F88-B63BEC1A738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6597" y="1622995"/>
            <a:ext cx="960106" cy="960106"/>
          </a:xfrm>
          <a:prstGeom prst="rect">
            <a:avLst/>
          </a:prstGeom>
          <a:ln w="12700">
            <a:miter lim="400000"/>
          </a:ln>
        </p:spPr>
      </p:pic>
      <p:pic>
        <p:nvPicPr>
          <p:cNvPr id="70" name="Image" descr="Image">
            <a:extLst>
              <a:ext uri="{FF2B5EF4-FFF2-40B4-BE49-F238E27FC236}">
                <a16:creationId xmlns:a16="http://schemas.microsoft.com/office/drawing/2014/main" id="{6AF5DAD1-9A2F-2343-2308-0E08FCB2C1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76447" y="1632628"/>
            <a:ext cx="968530" cy="968531"/>
          </a:xfrm>
          <a:prstGeom prst="rect">
            <a:avLst/>
          </a:prstGeom>
          <a:ln w="12700">
            <a:miter lim="400000"/>
          </a:ln>
        </p:spPr>
      </p:pic>
      <p:sp>
        <p:nvSpPr>
          <p:cNvPr id="71" name="Outbreak Emergence">
            <a:extLst>
              <a:ext uri="{FF2B5EF4-FFF2-40B4-BE49-F238E27FC236}">
                <a16:creationId xmlns:a16="http://schemas.microsoft.com/office/drawing/2014/main" id="{14963F78-BF2E-CD20-FE19-1FF45E294EBA}"/>
              </a:ext>
            </a:extLst>
          </p:cNvPr>
          <p:cNvSpPr txBox="1"/>
          <p:nvPr/>
        </p:nvSpPr>
        <p:spPr>
          <a:xfrm>
            <a:off x="1732412" y="2689928"/>
            <a:ext cx="2046020"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emergence</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5 August 2022</a:t>
            </a:r>
            <a:endParaRPr kumimoji="0" sz="1400" b="1" i="0" u="none" strike="noStrike" kern="1200" cap="none" spc="0" normalizeH="0" baseline="0" noProof="0">
              <a:ln>
                <a:noFill/>
              </a:ln>
              <a:solidFill>
                <a:srgbClr val="000000"/>
              </a:solidFill>
              <a:effectLst/>
              <a:uLnTx/>
              <a:uFillTx/>
              <a:latin typeface="Arial"/>
              <a:ea typeface="+mn-ea"/>
              <a:cs typeface="Arial"/>
            </a:endParaRPr>
          </a:p>
        </p:txBody>
      </p:sp>
      <p:sp>
        <p:nvSpPr>
          <p:cNvPr id="72" name="Outbreak Emergence">
            <a:extLst>
              <a:ext uri="{FF2B5EF4-FFF2-40B4-BE49-F238E27FC236}">
                <a16:creationId xmlns:a16="http://schemas.microsoft.com/office/drawing/2014/main" id="{5FE20081-D353-7106-824A-A63B0F5CD58C}"/>
              </a:ext>
            </a:extLst>
          </p:cNvPr>
          <p:cNvSpPr txBox="1"/>
          <p:nvPr/>
        </p:nvSpPr>
        <p:spPr>
          <a:xfrm>
            <a:off x="2728133" y="665533"/>
            <a:ext cx="1783190"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C5354"/>
              </a:solidFill>
              <a:effectLst/>
              <a:uLnTx/>
              <a:uFillTx/>
              <a:latin typeface="Arial" panose="020B0604020202020204" pitchFamily="34" charset="0"/>
              <a:ea typeface="+mn-ea"/>
              <a:cs typeface="Arial" panose="020B0604020202020204" pitchFamily="34"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C5354"/>
                </a:solidFill>
                <a:effectLst/>
                <a:uLnTx/>
                <a:uFillTx/>
                <a:latin typeface="Arial" panose="020B0604020202020204" pitchFamily="34" charset="0"/>
                <a:ea typeface="+mn-ea"/>
                <a:cs typeface="Arial" panose="020B0604020202020204" pitchFamily="34" charset="0"/>
              </a:rPr>
              <a:t>DETECT</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Target: 7 days</a:t>
            </a:r>
            <a:b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endParaRPr>
          </a:p>
        </p:txBody>
      </p:sp>
      <p:sp>
        <p:nvSpPr>
          <p:cNvPr id="73" name="Outbreak Emergence">
            <a:extLst>
              <a:ext uri="{FF2B5EF4-FFF2-40B4-BE49-F238E27FC236}">
                <a16:creationId xmlns:a16="http://schemas.microsoft.com/office/drawing/2014/main" id="{A9AC1A90-A07F-7E31-930E-46656A9F254E}"/>
              </a:ext>
            </a:extLst>
          </p:cNvPr>
          <p:cNvSpPr txBox="1"/>
          <p:nvPr/>
        </p:nvSpPr>
        <p:spPr>
          <a:xfrm>
            <a:off x="5780964" y="665533"/>
            <a:ext cx="1441103"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srgbClr val="F3AD4C"/>
                </a:solidFill>
                <a:effectLst/>
                <a:uLnTx/>
                <a:uFillTx/>
                <a:latin typeface="Arial" panose="020B0604020202020204" pitchFamily="34" charset="0"/>
                <a:ea typeface="+mn-ea"/>
                <a:cs typeface="Arial" panose="020B0604020202020204" pitchFamily="34" charset="0"/>
              </a:rPr>
              <a:t>NOTIFY</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Target: 1 day</a:t>
            </a:r>
            <a:br>
              <a:rPr kumimoji="0" lang="en-US"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rPr>
            </a:br>
            <a:endParaRPr kumimoji="0"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endParaRPr>
          </a:p>
        </p:txBody>
      </p:sp>
      <p:sp>
        <p:nvSpPr>
          <p:cNvPr id="74" name="Outbreak Emergence">
            <a:extLst>
              <a:ext uri="{FF2B5EF4-FFF2-40B4-BE49-F238E27FC236}">
                <a16:creationId xmlns:a16="http://schemas.microsoft.com/office/drawing/2014/main" id="{B7112D06-F2FD-F78E-F70A-1CF909FDC07A}"/>
              </a:ext>
            </a:extLst>
          </p:cNvPr>
          <p:cNvSpPr txBox="1"/>
          <p:nvPr/>
        </p:nvSpPr>
        <p:spPr>
          <a:xfrm>
            <a:off x="8496865" y="665533"/>
            <a:ext cx="1652519"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srgbClr val="65CA79"/>
                </a:solidFill>
                <a:effectLst/>
                <a:uLnTx/>
                <a:uFillTx/>
                <a:latin typeface="Arial" panose="020B0604020202020204" pitchFamily="34" charset="0"/>
                <a:ea typeface="+mn-ea"/>
                <a:cs typeface="Arial" panose="020B0604020202020204" pitchFamily="34" charset="0"/>
              </a:rPr>
              <a:t>RESPOND</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Target: 7 days</a:t>
            </a:r>
            <a:br>
              <a:rPr kumimoji="0" lang="en-US"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rPr>
            </a:br>
            <a:endParaRPr kumimoji="0" sz="1600" b="1" i="0" u="none" strike="noStrike" kern="1200" cap="none" spc="0" normalizeH="0" baseline="0" noProof="0">
              <a:ln>
                <a:noFill/>
              </a:ln>
              <a:solidFill>
                <a:srgbClr val="70527E"/>
              </a:solidFill>
              <a:effectLst/>
              <a:uLnTx/>
              <a:uFillTx/>
              <a:latin typeface="Arial" panose="020B0604020202020204" pitchFamily="34" charset="0"/>
              <a:ea typeface="+mn-ea"/>
              <a:cs typeface="Arial" panose="020B0604020202020204" pitchFamily="34" charset="0"/>
            </a:endParaRPr>
          </a:p>
        </p:txBody>
      </p:sp>
      <p:sp>
        <p:nvSpPr>
          <p:cNvPr id="75" name="Outbreak Emergence">
            <a:extLst>
              <a:ext uri="{FF2B5EF4-FFF2-40B4-BE49-F238E27FC236}">
                <a16:creationId xmlns:a16="http://schemas.microsoft.com/office/drawing/2014/main" id="{303FBB4F-62E2-46A4-B485-90E18BFABE1E}"/>
              </a:ext>
            </a:extLst>
          </p:cNvPr>
          <p:cNvSpPr txBox="1"/>
          <p:nvPr/>
        </p:nvSpPr>
        <p:spPr>
          <a:xfrm>
            <a:off x="3577087" y="2705784"/>
            <a:ext cx="2506428"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detection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17 September 2022</a:t>
            </a:r>
            <a:endParaRPr kumimoji="0" sz="1400" b="1" i="0" u="none" strike="noStrike" kern="1200" cap="none" spc="0" normalizeH="0" baseline="0" noProof="0">
              <a:ln>
                <a:noFill/>
              </a:ln>
              <a:solidFill>
                <a:srgbClr val="000000"/>
              </a:solidFill>
              <a:effectLst/>
              <a:uLnTx/>
              <a:uFillTx/>
              <a:latin typeface="Arial"/>
              <a:ea typeface="+mn-ea"/>
              <a:cs typeface="Arial"/>
            </a:endParaRPr>
          </a:p>
        </p:txBody>
      </p:sp>
      <p:sp>
        <p:nvSpPr>
          <p:cNvPr id="76" name="Outbreak Emergence">
            <a:extLst>
              <a:ext uri="{FF2B5EF4-FFF2-40B4-BE49-F238E27FC236}">
                <a16:creationId xmlns:a16="http://schemas.microsoft.com/office/drawing/2014/main" id="{EDCEEC29-0FE6-C67A-5F4B-C600CDED02A3}"/>
              </a:ext>
            </a:extLst>
          </p:cNvPr>
          <p:cNvSpPr txBox="1"/>
          <p:nvPr/>
        </p:nvSpPr>
        <p:spPr>
          <a:xfrm>
            <a:off x="6285204" y="2705784"/>
            <a:ext cx="2014871"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notification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17 September 2022</a:t>
            </a:r>
            <a:endParaRPr kumimoji="0" sz="1400" b="1" i="0" u="none" strike="noStrike" kern="1200" cap="none" spc="0" normalizeH="0" baseline="0" noProof="0">
              <a:ln>
                <a:noFill/>
              </a:ln>
              <a:solidFill>
                <a:srgbClr val="000000"/>
              </a:solidFill>
              <a:effectLst/>
              <a:uLnTx/>
              <a:uFillTx/>
              <a:latin typeface="Arial"/>
              <a:ea typeface="+mn-ea"/>
              <a:cs typeface="Arial"/>
            </a:endParaRPr>
          </a:p>
        </p:txBody>
      </p:sp>
      <p:sp>
        <p:nvSpPr>
          <p:cNvPr id="77" name="Outbreak Emergence">
            <a:extLst>
              <a:ext uri="{FF2B5EF4-FFF2-40B4-BE49-F238E27FC236}">
                <a16:creationId xmlns:a16="http://schemas.microsoft.com/office/drawing/2014/main" id="{91252864-3E86-7A50-C5D8-8544CE5F91BF}"/>
              </a:ext>
            </a:extLst>
          </p:cNvPr>
          <p:cNvSpPr txBox="1"/>
          <p:nvPr/>
        </p:nvSpPr>
        <p:spPr>
          <a:xfrm>
            <a:off x="8760083" y="2714572"/>
            <a:ext cx="2139992"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early response</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26 September 2022</a:t>
            </a:r>
            <a:endParaRPr kumimoji="0" sz="1400" b="1" i="0" u="none" strike="noStrike" kern="1200" cap="none" spc="0" normalizeH="0" baseline="0" noProof="0">
              <a:ln>
                <a:noFill/>
              </a:ln>
              <a:solidFill>
                <a:srgbClr val="000000"/>
              </a:solidFill>
              <a:effectLst/>
              <a:uLnTx/>
              <a:uFillTx/>
              <a:latin typeface="Arial"/>
              <a:ea typeface="+mn-ea"/>
              <a:cs typeface="Arial"/>
            </a:endParaRPr>
          </a:p>
        </p:txBody>
      </p:sp>
      <p:sp>
        <p:nvSpPr>
          <p:cNvPr id="78" name="# DAYS">
            <a:extLst>
              <a:ext uri="{FF2B5EF4-FFF2-40B4-BE49-F238E27FC236}">
                <a16:creationId xmlns:a16="http://schemas.microsoft.com/office/drawing/2014/main" id="{44EE1BF1-05C4-9CBA-5165-C5471C3A5543}"/>
              </a:ext>
            </a:extLst>
          </p:cNvPr>
          <p:cNvSpPr txBox="1"/>
          <p:nvPr/>
        </p:nvSpPr>
        <p:spPr>
          <a:xfrm>
            <a:off x="3048748" y="1901289"/>
            <a:ext cx="1210137"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20" rIns="45719" bIns="45720" anchor="t">
            <a:spAutoFit/>
          </a:bodyPr>
          <a:lstStyle>
            <a:lvl1pPr algn="ctr">
              <a:defRPr sz="2900" b="1">
                <a:solidFill>
                  <a:srgbClr val="FFFFFF"/>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 46 DAYS</a:t>
            </a:r>
          </a:p>
        </p:txBody>
      </p:sp>
      <p:sp>
        <p:nvSpPr>
          <p:cNvPr id="79" name="# DAYS">
            <a:extLst>
              <a:ext uri="{FF2B5EF4-FFF2-40B4-BE49-F238E27FC236}">
                <a16:creationId xmlns:a16="http://schemas.microsoft.com/office/drawing/2014/main" id="{45325AEF-558F-2BCF-53EE-3E5C8646F701}"/>
              </a:ext>
            </a:extLst>
          </p:cNvPr>
          <p:cNvSpPr txBox="1"/>
          <p:nvPr/>
        </p:nvSpPr>
        <p:spPr>
          <a:xfrm>
            <a:off x="5956968" y="1898981"/>
            <a:ext cx="1308240"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algn="ctr">
              <a:defRPr sz="2900" b="1">
                <a:solidFill>
                  <a:srgbClr val="FFFFFF"/>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 &lt;1 DAY</a:t>
            </a:r>
          </a:p>
        </p:txBody>
      </p:sp>
      <p:sp>
        <p:nvSpPr>
          <p:cNvPr id="80" name="# DAYS">
            <a:extLst>
              <a:ext uri="{FF2B5EF4-FFF2-40B4-BE49-F238E27FC236}">
                <a16:creationId xmlns:a16="http://schemas.microsoft.com/office/drawing/2014/main" id="{7E8B51A0-829D-B7CF-3C91-02A9B904F165}"/>
              </a:ext>
            </a:extLst>
          </p:cNvPr>
          <p:cNvSpPr txBox="1"/>
          <p:nvPr/>
        </p:nvSpPr>
        <p:spPr>
          <a:xfrm>
            <a:off x="8868009" y="1881261"/>
            <a:ext cx="996938"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20" rIns="45719" bIns="45720" anchor="t">
            <a:spAutoFit/>
          </a:bodyPr>
          <a:lstStyle>
            <a:lvl1pPr algn="ctr">
              <a:defRPr sz="2900" b="1">
                <a:solidFill>
                  <a:srgbClr val="FFFFFF"/>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9</a:t>
            </a:r>
            <a:r>
              <a:rPr kumimoji="0" sz="2000" b="1" i="0" u="none" strike="noStrike" kern="1200" cap="none" spc="0" normalizeH="0" baseline="0" noProof="0">
                <a:ln>
                  <a:noFill/>
                </a:ln>
                <a:solidFill>
                  <a:srgbClr val="FFFFFF"/>
                </a:solidFill>
                <a:effectLst/>
                <a:uLnTx/>
                <a:uFillTx/>
                <a:latin typeface="Arial"/>
                <a:ea typeface="+mn-ea"/>
                <a:cs typeface="Arial"/>
              </a:rPr>
              <a:t> DAYS</a:t>
            </a: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81" name="Rounded Rectangle 53">
            <a:extLst>
              <a:ext uri="{FF2B5EF4-FFF2-40B4-BE49-F238E27FC236}">
                <a16:creationId xmlns:a16="http://schemas.microsoft.com/office/drawing/2014/main" id="{BBD240C7-D4ED-655F-25AD-2B63FD449143}"/>
              </a:ext>
            </a:extLst>
          </p:cNvPr>
          <p:cNvSpPr/>
          <p:nvPr/>
        </p:nvSpPr>
        <p:spPr>
          <a:xfrm>
            <a:off x="2345846" y="4107596"/>
            <a:ext cx="2652415" cy="878579"/>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From COVID, community-based surveillance was fatigued and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failed to identify the unusual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cluster of deaths</a:t>
            </a:r>
            <a:endPar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mn-cs"/>
            </a:endParaRPr>
          </a:p>
        </p:txBody>
      </p:sp>
      <p:sp>
        <p:nvSpPr>
          <p:cNvPr id="82" name="Rounded Rectangle 54">
            <a:extLst>
              <a:ext uri="{FF2B5EF4-FFF2-40B4-BE49-F238E27FC236}">
                <a16:creationId xmlns:a16="http://schemas.microsoft.com/office/drawing/2014/main" id="{A40F2558-7C9A-CB2B-95E8-5D05163D3C35}"/>
              </a:ext>
            </a:extLst>
          </p:cNvPr>
          <p:cNvSpPr/>
          <p:nvPr/>
        </p:nvSpPr>
        <p:spPr>
          <a:xfrm>
            <a:off x="2322874" y="3286108"/>
            <a:ext cx="2675387" cy="713583"/>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Lack of knowledge on IDSR suspected case definitions at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private facilities</a:t>
            </a:r>
          </a:p>
        </p:txBody>
      </p:sp>
      <p:sp>
        <p:nvSpPr>
          <p:cNvPr id="83" name="Rounded Rectangle 62">
            <a:extLst>
              <a:ext uri="{FF2B5EF4-FFF2-40B4-BE49-F238E27FC236}">
                <a16:creationId xmlns:a16="http://schemas.microsoft.com/office/drawing/2014/main" id="{E881F6B6-175F-99BF-7E3F-A270234261C8}"/>
              </a:ext>
            </a:extLst>
          </p:cNvPr>
          <p:cNvSpPr/>
          <p:nvPr/>
        </p:nvSpPr>
        <p:spPr>
          <a:xfrm>
            <a:off x="5187541" y="4103116"/>
            <a:ext cx="2939843" cy="885576"/>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Under-utilization of prepaid SMS </a:t>
            </a:r>
          </a:p>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for notification for new staff</a:t>
            </a:r>
            <a:endPar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endParaRPr>
          </a:p>
        </p:txBody>
      </p:sp>
      <p:sp>
        <p:nvSpPr>
          <p:cNvPr id="84" name="Rounded Rectangle 63">
            <a:extLst>
              <a:ext uri="{FF2B5EF4-FFF2-40B4-BE49-F238E27FC236}">
                <a16:creationId xmlns:a16="http://schemas.microsoft.com/office/drawing/2014/main" id="{FE5259CB-DB5D-280B-84A3-2D1F185E1D3F}"/>
              </a:ext>
            </a:extLst>
          </p:cNvPr>
          <p:cNvSpPr/>
          <p:nvPr/>
        </p:nvSpPr>
        <p:spPr>
          <a:xfrm>
            <a:off x="5187541" y="3275831"/>
            <a:ext cx="2939844" cy="723860"/>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Lack of clear roles on notification </a:t>
            </a:r>
          </a:p>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if a suspected case is detected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at the regional referral</a:t>
            </a:r>
          </a:p>
        </p:txBody>
      </p:sp>
      <p:sp>
        <p:nvSpPr>
          <p:cNvPr id="85" name="Rounded Rectangle 65">
            <a:extLst>
              <a:ext uri="{FF2B5EF4-FFF2-40B4-BE49-F238E27FC236}">
                <a16:creationId xmlns:a16="http://schemas.microsoft.com/office/drawing/2014/main" id="{91765A92-66F6-4D5F-6895-EB26461DF78A}"/>
              </a:ext>
            </a:extLst>
          </p:cNvPr>
          <p:cNvSpPr/>
          <p:nvPr/>
        </p:nvSpPr>
        <p:spPr>
          <a:xfrm>
            <a:off x="8351237" y="4106973"/>
            <a:ext cx="2833272" cy="885576"/>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Pct val="100000"/>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Delays in accessing funds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for rapid response team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rPr>
              <a:t>to conduct contact tracing</a:t>
            </a:r>
          </a:p>
        </p:txBody>
      </p:sp>
      <p:sp>
        <p:nvSpPr>
          <p:cNvPr id="86" name="TextBox 85">
            <a:extLst>
              <a:ext uri="{FF2B5EF4-FFF2-40B4-BE49-F238E27FC236}">
                <a16:creationId xmlns:a16="http://schemas.microsoft.com/office/drawing/2014/main" id="{D92F964C-1B04-BAF4-8D94-989982C6DF05}"/>
              </a:ext>
            </a:extLst>
          </p:cNvPr>
          <p:cNvSpPr txBox="1"/>
          <p:nvPr/>
        </p:nvSpPr>
        <p:spPr>
          <a:xfrm>
            <a:off x="602209" y="1147262"/>
            <a:ext cx="102075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TARGET</a:t>
            </a:r>
          </a:p>
        </p:txBody>
      </p:sp>
      <p:sp>
        <p:nvSpPr>
          <p:cNvPr id="87" name="TextBox 86">
            <a:extLst>
              <a:ext uri="{FF2B5EF4-FFF2-40B4-BE49-F238E27FC236}">
                <a16:creationId xmlns:a16="http://schemas.microsoft.com/office/drawing/2014/main" id="{EB8D3901-28C1-04CC-B364-3277FA50ADF6}"/>
              </a:ext>
            </a:extLst>
          </p:cNvPr>
          <p:cNvSpPr txBox="1"/>
          <p:nvPr/>
        </p:nvSpPr>
        <p:spPr>
          <a:xfrm>
            <a:off x="602209" y="1990408"/>
            <a:ext cx="1223739"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TIMELINE</a:t>
            </a:r>
          </a:p>
        </p:txBody>
      </p:sp>
      <p:sp>
        <p:nvSpPr>
          <p:cNvPr id="88" name="TextBox 87">
            <a:extLst>
              <a:ext uri="{FF2B5EF4-FFF2-40B4-BE49-F238E27FC236}">
                <a16:creationId xmlns:a16="http://schemas.microsoft.com/office/drawing/2014/main" id="{F06A252A-D11E-E6BC-99B2-9C34733DB866}"/>
              </a:ext>
            </a:extLst>
          </p:cNvPr>
          <p:cNvSpPr txBox="1"/>
          <p:nvPr/>
        </p:nvSpPr>
        <p:spPr>
          <a:xfrm>
            <a:off x="587829" y="3283082"/>
            <a:ext cx="136772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BOTTLENECKS</a:t>
            </a:r>
          </a:p>
        </p:txBody>
      </p:sp>
      <p:sp>
        <p:nvSpPr>
          <p:cNvPr id="89" name="TextBox 88">
            <a:extLst>
              <a:ext uri="{FF2B5EF4-FFF2-40B4-BE49-F238E27FC236}">
                <a16:creationId xmlns:a16="http://schemas.microsoft.com/office/drawing/2014/main" id="{87DFD4B9-C7C2-2A6A-DE4E-C2379165760B}"/>
              </a:ext>
            </a:extLst>
          </p:cNvPr>
          <p:cNvSpPr txBox="1"/>
          <p:nvPr/>
        </p:nvSpPr>
        <p:spPr>
          <a:xfrm>
            <a:off x="651259" y="6107291"/>
            <a:ext cx="10521783" cy="461665"/>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REMEDIAL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ACTIONS</a:t>
            </a:r>
            <a:endParaRPr kumimoji="0" lang="en-US" sz="12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90" name="Rounded Rectangle 75">
            <a:extLst>
              <a:ext uri="{FF2B5EF4-FFF2-40B4-BE49-F238E27FC236}">
                <a16:creationId xmlns:a16="http://schemas.microsoft.com/office/drawing/2014/main" id="{978BBFBC-67A6-25DD-6835-1B28D53F15E0}"/>
              </a:ext>
            </a:extLst>
          </p:cNvPr>
          <p:cNvSpPr/>
          <p:nvPr/>
        </p:nvSpPr>
        <p:spPr>
          <a:xfrm>
            <a:off x="8329655" y="5105478"/>
            <a:ext cx="2833272" cy="878579"/>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Pct val="100000"/>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Regional referral hospital </a:t>
            </a:r>
          </a:p>
          <a:p>
            <a:pPr marL="0" marR="0" lvl="0" indent="0" algn="ctr" defTabSz="914446" rtl="0" eaLnBrk="1" fontAlgn="auto" latinLnBrk="0" hangingPunct="1">
              <a:lnSpc>
                <a:spcPct val="100000"/>
              </a:lnSpc>
              <a:spcBef>
                <a:spcPts val="0"/>
              </a:spcBef>
              <a:spcAft>
                <a:spcPts val="0"/>
              </a:spcAft>
              <a:buClrTx/>
              <a:buSzPct val="100000"/>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mobilized resources for initial investigation of community deaths</a:t>
            </a:r>
            <a:endPar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Arial" panose="020B0604020202020204" pitchFamily="34" charset="0"/>
            </a:endParaRPr>
          </a:p>
        </p:txBody>
      </p:sp>
      <p:pic>
        <p:nvPicPr>
          <p:cNvPr id="91" name="Picture 12">
            <a:extLst>
              <a:ext uri="{FF2B5EF4-FFF2-40B4-BE49-F238E27FC236}">
                <a16:creationId xmlns:a16="http://schemas.microsoft.com/office/drawing/2014/main" id="{0C900EDA-0EA0-4EF6-FF63-666BFF26C7C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275009" y="3206193"/>
            <a:ext cx="233922" cy="23392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a:extLst>
              <a:ext uri="{FF2B5EF4-FFF2-40B4-BE49-F238E27FC236}">
                <a16:creationId xmlns:a16="http://schemas.microsoft.com/office/drawing/2014/main" id="{1142CFD8-0459-1DAB-B893-5C344FDB11C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284062" y="4041977"/>
            <a:ext cx="233922" cy="23392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a:extLst>
              <a:ext uri="{FF2B5EF4-FFF2-40B4-BE49-F238E27FC236}">
                <a16:creationId xmlns:a16="http://schemas.microsoft.com/office/drawing/2014/main" id="{C4A6832D-DD23-3577-39FF-3B29F4D60A4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150641" y="3237137"/>
            <a:ext cx="233922" cy="23392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a:extLst>
              <a:ext uri="{FF2B5EF4-FFF2-40B4-BE49-F238E27FC236}">
                <a16:creationId xmlns:a16="http://schemas.microsoft.com/office/drawing/2014/main" id="{3A1B1F29-E8C6-EC84-6FD0-653A1D0C9C7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141588" y="4066498"/>
            <a:ext cx="233922" cy="251060"/>
          </a:xfrm>
          <a:prstGeom prst="rect">
            <a:avLst/>
          </a:prstGeom>
          <a:noFill/>
          <a:extLst>
            <a:ext uri="{909E8E84-426E-40DD-AFC4-6F175D3DCCD1}">
              <a14:hiddenFill xmlns:a14="http://schemas.microsoft.com/office/drawing/2010/main">
                <a:solidFill>
                  <a:srgbClr val="FFFFFF"/>
                </a:solidFill>
              </a14:hiddenFill>
            </a:ext>
          </a:extLst>
        </p:spPr>
      </p:pic>
      <p:sp>
        <p:nvSpPr>
          <p:cNvPr id="96" name="Rounded Rectangle 92">
            <a:extLst>
              <a:ext uri="{FF2B5EF4-FFF2-40B4-BE49-F238E27FC236}">
                <a16:creationId xmlns:a16="http://schemas.microsoft.com/office/drawing/2014/main" id="{B8689A5B-0625-4824-6C45-9DA4ACE3779E}"/>
              </a:ext>
            </a:extLst>
          </p:cNvPr>
          <p:cNvSpPr/>
          <p:nvPr/>
        </p:nvSpPr>
        <p:spPr>
          <a:xfrm>
            <a:off x="2326004" y="6082426"/>
            <a:ext cx="8908437" cy="498236"/>
          </a:xfrm>
          <a:prstGeom prst="roundRect">
            <a:avLst>
              <a:gd name="adj" fmla="val 7152"/>
            </a:avLst>
          </a:prstGeom>
          <a:solidFill>
            <a:srgbClr val="00A651">
              <a:lumMod val="20000"/>
              <a:lumOff val="80000"/>
            </a:srgbClr>
          </a:solidFill>
          <a:ln w="19050" cap="flat" cmpd="sng" algn="ctr">
            <a:noFill/>
            <a:prstDash val="solid"/>
          </a:ln>
          <a:effectLst/>
        </p:spPr>
        <p:txBody>
          <a:bodyPr rtlCol="0" anchor="ct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IMMEDIATE: </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Identify a building with better facilities for an isolation unit; Identify partners with funds available for contact tracing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LONG TERM: </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nationwide IDSR trainings for providers at private facilities</a:t>
            </a:r>
          </a:p>
        </p:txBody>
      </p:sp>
      <p:sp>
        <p:nvSpPr>
          <p:cNvPr id="97" name="TextBox 96">
            <a:extLst>
              <a:ext uri="{FF2B5EF4-FFF2-40B4-BE49-F238E27FC236}">
                <a16:creationId xmlns:a16="http://schemas.microsoft.com/office/drawing/2014/main" id="{A87F5133-642D-25E8-20E1-8FF7BAFB6C20}"/>
              </a:ext>
            </a:extLst>
          </p:cNvPr>
          <p:cNvSpPr txBox="1"/>
          <p:nvPr/>
        </p:nvSpPr>
        <p:spPr>
          <a:xfrm>
            <a:off x="622713" y="5198288"/>
            <a:ext cx="1098507"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ENABLERS</a:t>
            </a:r>
          </a:p>
        </p:txBody>
      </p:sp>
      <p:pic>
        <p:nvPicPr>
          <p:cNvPr id="98" name="Picture 68" descr="Picture 68">
            <a:extLst>
              <a:ext uri="{FF2B5EF4-FFF2-40B4-BE49-F238E27FC236}">
                <a16:creationId xmlns:a16="http://schemas.microsoft.com/office/drawing/2014/main" id="{1D179DA2-1578-756A-7AE1-86A461B17A5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52151" y="6063597"/>
            <a:ext cx="279638" cy="277000"/>
          </a:xfrm>
          <a:prstGeom prst="rect">
            <a:avLst/>
          </a:prstGeom>
          <a:ln w="12700">
            <a:miter lim="400000"/>
          </a:ln>
        </p:spPr>
      </p:pic>
      <p:sp>
        <p:nvSpPr>
          <p:cNvPr id="99" name="Rounded Rectangle 75">
            <a:extLst>
              <a:ext uri="{FF2B5EF4-FFF2-40B4-BE49-F238E27FC236}">
                <a16:creationId xmlns:a16="http://schemas.microsoft.com/office/drawing/2014/main" id="{402DB51E-4640-41F9-1A99-EE35DBD48CF6}"/>
              </a:ext>
            </a:extLst>
          </p:cNvPr>
          <p:cNvSpPr/>
          <p:nvPr/>
        </p:nvSpPr>
        <p:spPr>
          <a:xfrm>
            <a:off x="8335964" y="3290855"/>
            <a:ext cx="2833271" cy="705345"/>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Isolation unit was partially functional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with no sanitation facilities</a:t>
            </a:r>
            <a:endParaRPr kumimoji="0" lang="en-US" sz="1200" b="0" i="0" u="none" strike="noStrike" kern="0" cap="none" spc="0" normalizeH="0" baseline="0" noProof="0">
              <a:ln>
                <a:noFill/>
              </a:ln>
              <a:solidFill>
                <a:srgbClr val="0C0F22"/>
              </a:solidFill>
              <a:effectLst/>
              <a:uLnTx/>
              <a:uFillTx/>
              <a:latin typeface="Arial" panose="020B0604020202020204" pitchFamily="34" charset="0"/>
              <a:ea typeface="+mn-ea"/>
              <a:cs typeface="+mn-cs"/>
            </a:endParaRPr>
          </a:p>
        </p:txBody>
      </p:sp>
      <p:sp>
        <p:nvSpPr>
          <p:cNvPr id="100" name="Rounded Rectangle 62">
            <a:extLst>
              <a:ext uri="{FF2B5EF4-FFF2-40B4-BE49-F238E27FC236}">
                <a16:creationId xmlns:a16="http://schemas.microsoft.com/office/drawing/2014/main" id="{B29232C2-857B-9E08-17E4-2605FD4B512E}"/>
              </a:ext>
            </a:extLst>
          </p:cNvPr>
          <p:cNvSpPr/>
          <p:nvPr/>
        </p:nvSpPr>
        <p:spPr>
          <a:xfrm>
            <a:off x="5187541" y="5105479"/>
            <a:ext cx="2939843" cy="878579"/>
          </a:xfrm>
          <a:prstGeom prst="roundRect">
            <a:avLst>
              <a:gd name="adj" fmla="val 7152"/>
            </a:avLst>
          </a:prstGeom>
          <a:solidFill>
            <a:sysClr val="window" lastClr="FFFFFF">
              <a:lumMod val="85000"/>
            </a:sysClr>
          </a:solidFill>
          <a:ln w="19050" cap="flat" cmpd="sng" algn="ctr">
            <a:noFill/>
            <a:prstDash val="solid"/>
          </a:ln>
          <a:effectLst/>
        </p:spPr>
        <p:txBody>
          <a:bodyPr lIns="91440" tIns="45720" rIns="9144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Regional referral hospital immediately called district rapid response team </a:t>
            </a:r>
            <a:b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b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and alerted them of the case</a:t>
            </a:r>
          </a:p>
        </p:txBody>
      </p:sp>
      <p:pic>
        <p:nvPicPr>
          <p:cNvPr id="101" name="Picture 12">
            <a:extLst>
              <a:ext uri="{FF2B5EF4-FFF2-40B4-BE49-F238E27FC236}">
                <a16:creationId xmlns:a16="http://schemas.microsoft.com/office/drawing/2014/main" id="{99143376-F569-45EC-7A48-A2489859E22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141588" y="5045656"/>
            <a:ext cx="233922" cy="23392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a:extLst>
              <a:ext uri="{FF2B5EF4-FFF2-40B4-BE49-F238E27FC236}">
                <a16:creationId xmlns:a16="http://schemas.microsoft.com/office/drawing/2014/main" id="{D5844EDF-2E6E-6C76-185F-511A4368111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287405" y="4083863"/>
            <a:ext cx="233922" cy="25106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
            <a:extLst>
              <a:ext uri="{FF2B5EF4-FFF2-40B4-BE49-F238E27FC236}">
                <a16:creationId xmlns:a16="http://schemas.microsoft.com/office/drawing/2014/main" id="{BF8EF891-6D90-470B-7FFD-43F5DDD0714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287405" y="5034993"/>
            <a:ext cx="233922" cy="233922"/>
          </a:xfrm>
          <a:prstGeom prst="rect">
            <a:avLst/>
          </a:prstGeom>
          <a:noFill/>
          <a:extLst>
            <a:ext uri="{909E8E84-426E-40DD-AFC4-6F175D3DCCD1}">
              <a14:hiddenFill xmlns:a14="http://schemas.microsoft.com/office/drawing/2010/main">
                <a:solidFill>
                  <a:srgbClr val="FFFFFF"/>
                </a:solidFill>
              </a14:hiddenFill>
            </a:ext>
          </a:extLst>
        </p:spPr>
      </p:pic>
      <p:sp>
        <p:nvSpPr>
          <p:cNvPr id="104" name="Rounded Rectangle 62">
            <a:extLst>
              <a:ext uri="{FF2B5EF4-FFF2-40B4-BE49-F238E27FC236}">
                <a16:creationId xmlns:a16="http://schemas.microsoft.com/office/drawing/2014/main" id="{B1FEB18D-E7BB-8F00-07DA-B3604BC4D987}"/>
              </a:ext>
            </a:extLst>
          </p:cNvPr>
          <p:cNvSpPr/>
          <p:nvPr/>
        </p:nvSpPr>
        <p:spPr>
          <a:xfrm>
            <a:off x="2345846" y="5105479"/>
            <a:ext cx="2652415" cy="878579"/>
          </a:xfrm>
          <a:prstGeom prst="roundRect">
            <a:avLst>
              <a:gd name="adj" fmla="val 7152"/>
            </a:avLst>
          </a:prstGeom>
          <a:solidFill>
            <a:sysClr val="window" lastClr="FFFFFF">
              <a:lumMod val="85000"/>
            </a:sysClr>
          </a:solidFill>
          <a:ln w="19050" cap="flat" cmpd="sng" algn="ctr">
            <a:noFill/>
            <a:prstDash val="solid"/>
          </a:ln>
          <a:effectLst/>
        </p:spPr>
        <p:txBody>
          <a:bodyPr lIns="182880" tIns="45720" rIns="182880" bIns="4572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solidFill>
                  <a:srgbClr val="0C0F22"/>
                </a:solidFill>
              </a:defRPr>
            </a:pPr>
            <a:r>
              <a:rPr kumimoji="0" lang="en-US" sz="1200" b="0" i="0" u="none" strike="noStrike" kern="0" cap="none" spc="0" normalizeH="0" baseline="0" noProof="0">
                <a:ln>
                  <a:noFill/>
                </a:ln>
                <a:solidFill>
                  <a:srgbClr val="0C0F22"/>
                </a:solidFill>
                <a:effectLst/>
                <a:uLnTx/>
                <a:uFillTx/>
                <a:latin typeface="Arial" panose="020B0604020202020204" pitchFamily="34" charset="0"/>
                <a:ea typeface="+mn-lt"/>
                <a:cs typeface="Arial" panose="020B0604020202020204" pitchFamily="34" charset="0"/>
              </a:rPr>
              <a:t>Syndromic surveillance for acute febrile illness at Mubende Regional Referral who suspected VHF and notified district</a:t>
            </a:r>
          </a:p>
        </p:txBody>
      </p:sp>
      <p:pic>
        <p:nvPicPr>
          <p:cNvPr id="105" name="Picture 12">
            <a:extLst>
              <a:ext uri="{FF2B5EF4-FFF2-40B4-BE49-F238E27FC236}">
                <a16:creationId xmlns:a16="http://schemas.microsoft.com/office/drawing/2014/main" id="{D52CB2B3-BB6F-3628-F185-7BC6F7A0DA3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283985" y="5050904"/>
            <a:ext cx="215968" cy="233922"/>
          </a:xfrm>
          <a:prstGeom prst="rect">
            <a:avLst/>
          </a:prstGeom>
          <a:noFill/>
          <a:extLst>
            <a:ext uri="{909E8E84-426E-40DD-AFC4-6F175D3DCCD1}">
              <a14:hiddenFill xmlns:a14="http://schemas.microsoft.com/office/drawing/2010/main">
                <a:solidFill>
                  <a:srgbClr val="FFFFFF"/>
                </a:solidFill>
              </a14:hiddenFill>
            </a:ext>
          </a:extLst>
        </p:spPr>
      </p:pic>
      <p:sp>
        <p:nvSpPr>
          <p:cNvPr id="107" name="Title 11">
            <a:extLst>
              <a:ext uri="{FF2B5EF4-FFF2-40B4-BE49-F238E27FC236}">
                <a16:creationId xmlns:a16="http://schemas.microsoft.com/office/drawing/2014/main" id="{D6DEEE6C-88B3-94DA-AD6D-A890076A7F36}"/>
              </a:ext>
            </a:extLst>
          </p:cNvPr>
          <p:cNvSpPr txBox="1">
            <a:spLocks/>
          </p:cNvSpPr>
          <p:nvPr/>
        </p:nvSpPr>
        <p:spPr>
          <a:xfrm>
            <a:off x="571299" y="187622"/>
            <a:ext cx="11748218" cy="736476"/>
          </a:xfrm>
          <a:prstGeom prst="rect">
            <a:avLst/>
          </a:prstGeom>
        </p:spPr>
        <p:txBody>
          <a:bodyPr vert="horz" lIns="0" tIns="0" rIns="0" bIns="0" anchor="ctr">
            <a:noAutofit/>
          </a:bodyPr>
          <a:lstStyle>
            <a:lvl1pPr algn="l" rtl="0" eaLnBrk="1" latinLnBrk="0" hangingPunct="1">
              <a:spcBef>
                <a:spcPct val="0"/>
              </a:spcBef>
              <a:buNone/>
              <a:defRPr kumimoji="0" sz="4800" b="1" i="0" kern="1200">
                <a:solidFill>
                  <a:schemeClr val="accent3"/>
                </a:solidFill>
                <a:latin typeface="+mj-lt"/>
                <a:ea typeface="Verdana" panose="020B0604030504040204" pitchFamily="34" charset="0"/>
                <a:cs typeface="Arial" panose="020B0604020202020204" pitchFamily="34" charset="0"/>
              </a:defRPr>
            </a:lvl1p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3D9D45"/>
                </a:solidFill>
                <a:effectLst/>
                <a:uLnTx/>
                <a:uFillTx/>
                <a:latin typeface="Arial"/>
                <a:ea typeface="Verdana"/>
                <a:cs typeface="Calibri"/>
              </a:rPr>
              <a:t>Utilizing 7-1-7: Sudan Virus Disease Outbreak Response </a:t>
            </a:r>
            <a:br>
              <a:rPr kumimoji="0" lang="en-US" sz="2400" b="1" i="0" u="none" strike="noStrike" kern="1200" cap="none" spc="0" normalizeH="0" baseline="0" noProof="0">
                <a:ln>
                  <a:noFill/>
                </a:ln>
                <a:solidFill>
                  <a:srgbClr val="A5A5A5"/>
                </a:solidFill>
                <a:effectLst/>
                <a:uLnTx/>
                <a:uFillTx/>
                <a:latin typeface="Arial" panose="020B0604020202020204"/>
                <a:ea typeface="Verdana" panose="020B0604030504040204" pitchFamily="34" charset="0"/>
                <a:cs typeface="Arial" panose="020B0604020202020204" pitchFamily="34" charset="0"/>
              </a:rPr>
            </a:br>
            <a:r>
              <a:rPr kumimoji="0" lang="en-US" sz="2000" b="1" i="0" u="none" strike="noStrike" kern="1200" cap="none" spc="0" normalizeH="0" baseline="0" noProof="0" err="1">
                <a:ln>
                  <a:noFill/>
                </a:ln>
                <a:solidFill>
                  <a:srgbClr val="3D9D45"/>
                </a:solidFill>
                <a:effectLst/>
                <a:uLnTx/>
                <a:uFillTx/>
                <a:latin typeface="Arial"/>
                <a:ea typeface="Verdana"/>
                <a:cs typeface="Calibri"/>
              </a:rPr>
              <a:t>Mubende</a:t>
            </a:r>
            <a:r>
              <a:rPr kumimoji="0" lang="en-US" sz="2000" b="1" i="0" u="none" strike="noStrike" kern="1200" cap="none" spc="0" normalizeH="0" baseline="0" noProof="0">
                <a:ln>
                  <a:noFill/>
                </a:ln>
                <a:solidFill>
                  <a:srgbClr val="3D9D45"/>
                </a:solidFill>
                <a:effectLst/>
                <a:uLnTx/>
                <a:uFillTx/>
                <a:latin typeface="Arial"/>
                <a:ea typeface="Verdana"/>
                <a:cs typeface="Calibri"/>
              </a:rPr>
              <a:t>, Uganda</a:t>
            </a:r>
          </a:p>
        </p:txBody>
      </p:sp>
      <p:sp>
        <p:nvSpPr>
          <p:cNvPr id="5" name="Outbreak Emergence">
            <a:extLst>
              <a:ext uri="{FF2B5EF4-FFF2-40B4-BE49-F238E27FC236}">
                <a16:creationId xmlns:a16="http://schemas.microsoft.com/office/drawing/2014/main" id="{3BE11F50-2AC7-2C1D-3BDF-EEF9EAAECDB3}"/>
              </a:ext>
            </a:extLst>
          </p:cNvPr>
          <p:cNvSpPr txBox="1"/>
          <p:nvPr/>
        </p:nvSpPr>
        <p:spPr>
          <a:xfrm>
            <a:off x="1731337" y="2689927"/>
            <a:ext cx="2046020"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emergence</a:t>
            </a:r>
          </a:p>
        </p:txBody>
      </p:sp>
      <p:sp>
        <p:nvSpPr>
          <p:cNvPr id="6" name="Outbreak Emergence">
            <a:extLst>
              <a:ext uri="{FF2B5EF4-FFF2-40B4-BE49-F238E27FC236}">
                <a16:creationId xmlns:a16="http://schemas.microsoft.com/office/drawing/2014/main" id="{DDC238E0-3B5E-8767-55FF-CB09A865F8AC}"/>
              </a:ext>
            </a:extLst>
          </p:cNvPr>
          <p:cNvSpPr txBox="1"/>
          <p:nvPr/>
        </p:nvSpPr>
        <p:spPr>
          <a:xfrm>
            <a:off x="3577086" y="2708361"/>
            <a:ext cx="2506428"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detection</a:t>
            </a:r>
          </a:p>
        </p:txBody>
      </p:sp>
      <p:sp>
        <p:nvSpPr>
          <p:cNvPr id="7" name="Outbreak Emergence">
            <a:extLst>
              <a:ext uri="{FF2B5EF4-FFF2-40B4-BE49-F238E27FC236}">
                <a16:creationId xmlns:a16="http://schemas.microsoft.com/office/drawing/2014/main" id="{60CF01BE-A6E0-4D3B-7678-E2587F07C3F7}"/>
              </a:ext>
            </a:extLst>
          </p:cNvPr>
          <p:cNvSpPr txBox="1"/>
          <p:nvPr/>
        </p:nvSpPr>
        <p:spPr>
          <a:xfrm>
            <a:off x="6285204" y="2708360"/>
            <a:ext cx="201487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notification</a:t>
            </a:r>
          </a:p>
        </p:txBody>
      </p:sp>
      <p:sp>
        <p:nvSpPr>
          <p:cNvPr id="8" name="Outbreak Emergence">
            <a:extLst>
              <a:ext uri="{FF2B5EF4-FFF2-40B4-BE49-F238E27FC236}">
                <a16:creationId xmlns:a16="http://schemas.microsoft.com/office/drawing/2014/main" id="{B00963F3-6B35-C207-52B5-668326ED534B}"/>
              </a:ext>
            </a:extLst>
          </p:cNvPr>
          <p:cNvSpPr txBox="1"/>
          <p:nvPr/>
        </p:nvSpPr>
        <p:spPr>
          <a:xfrm>
            <a:off x="8760082" y="2714572"/>
            <a:ext cx="2139992"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ctr">
            <a:spAutoFit/>
          </a:bodyPr>
          <a:lstStyle>
            <a:lvl1pPr>
              <a:defRPr sz="1300" b="1">
                <a:solidFill>
                  <a:srgbClr val="7A7A7B"/>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Date of early response</a:t>
            </a:r>
          </a:p>
        </p:txBody>
      </p:sp>
      <p:pic>
        <p:nvPicPr>
          <p:cNvPr id="95" name="Picture 12">
            <a:extLst>
              <a:ext uri="{FF2B5EF4-FFF2-40B4-BE49-F238E27FC236}">
                <a16:creationId xmlns:a16="http://schemas.microsoft.com/office/drawing/2014/main" id="{90577ACA-B514-8052-5485-ECD0A9C90A6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287405" y="3226271"/>
            <a:ext cx="233922" cy="23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13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5B53E3-1695-9D84-A8D0-1124D49D8DD3}"/>
              </a:ext>
            </a:extLst>
          </p:cNvPr>
          <p:cNvSpPr>
            <a:spLocks noGrp="1"/>
          </p:cNvSpPr>
          <p:nvPr>
            <p:ph idx="1"/>
          </p:nvPr>
        </p:nvSpPr>
        <p:spPr>
          <a:xfrm>
            <a:off x="778765" y="2233786"/>
            <a:ext cx="5733734" cy="3774395"/>
          </a:xfrm>
        </p:spPr>
        <p:txBody>
          <a:bodyPr vert="horz" lIns="91440" tIns="45720" rIns="91440" bIns="45720" rtlCol="0" anchor="t">
            <a:normAutofit/>
          </a:bodyPr>
          <a:lstStyle/>
          <a:p>
            <a:r>
              <a:rPr lang="en-US" sz="1800">
                <a:latin typeface="Arial"/>
                <a:cs typeface="Arial"/>
              </a:rPr>
              <a:t>The 7-1-7 Alliance is a country-led initiative providing technical assistance, financial support and a growing, global community of practice to help all countries achieve the 7-1-7 target for outbreak detection and control.​</a:t>
            </a:r>
          </a:p>
          <a:p>
            <a:endParaRPr lang="en-US" sz="800">
              <a:latin typeface="Arial"/>
              <a:cs typeface="Arial"/>
            </a:endParaRPr>
          </a:p>
          <a:p>
            <a:r>
              <a:rPr lang="en-US" sz="1800">
                <a:latin typeface="Arial"/>
                <a:cs typeface="Arial"/>
              </a:rPr>
              <a:t>The Alliance provides:</a:t>
            </a:r>
            <a:endParaRPr lang="en-US" sz="1800"/>
          </a:p>
          <a:p>
            <a:pPr marL="457200" indent="-457200">
              <a:buFont typeface="Arial" panose="020B0604020202020204" pitchFamily="34" charset="0"/>
              <a:buChar char="•"/>
            </a:pPr>
            <a:r>
              <a:rPr lang="en-US" sz="1800">
                <a:latin typeface="Arial"/>
                <a:cs typeface="Arial"/>
              </a:rPr>
              <a:t>Technical support and tools</a:t>
            </a:r>
          </a:p>
          <a:p>
            <a:pPr marL="457200" indent="-457200">
              <a:buFont typeface="Arial" panose="020B0604020202020204" pitchFamily="34" charset="0"/>
              <a:buChar char="•"/>
            </a:pPr>
            <a:r>
              <a:rPr lang="en-US" sz="1800">
                <a:latin typeface="Arial"/>
                <a:cs typeface="Arial"/>
              </a:rPr>
              <a:t>Catalytic country grants​</a:t>
            </a:r>
            <a:endParaRPr lang="en-US"/>
          </a:p>
          <a:p>
            <a:pPr marL="457200" indent="-457200">
              <a:buFont typeface="Arial" panose="020B0604020202020204" pitchFamily="34" charset="0"/>
              <a:buChar char="•"/>
            </a:pPr>
            <a:r>
              <a:rPr lang="en-US" sz="1800">
                <a:latin typeface="Arial"/>
                <a:cs typeface="Arial"/>
              </a:rPr>
              <a:t>Global community of practice and learning​</a:t>
            </a:r>
          </a:p>
          <a:p>
            <a:pPr marL="457200" indent="-457200">
              <a:buFont typeface="Arial" panose="020B0604020202020204" pitchFamily="34" charset="0"/>
              <a:buChar char="•"/>
            </a:pPr>
            <a:r>
              <a:rPr lang="en-US" sz="1800">
                <a:latin typeface="Arial"/>
                <a:cs typeface="Arial"/>
              </a:rPr>
              <a:t>Operational research </a:t>
            </a:r>
            <a:endParaRPr lang="en-US" sz="1800"/>
          </a:p>
          <a:p>
            <a:pPr marL="457200" indent="-457200">
              <a:buFont typeface="Arial" panose="020B0604020202020204" pitchFamily="34" charset="0"/>
              <a:buChar char="•"/>
            </a:pPr>
            <a:endParaRPr lang="en-US"/>
          </a:p>
        </p:txBody>
      </p:sp>
      <p:pic>
        <p:nvPicPr>
          <p:cNvPr id="13" name="Picture 12">
            <a:extLst>
              <a:ext uri="{FF2B5EF4-FFF2-40B4-BE49-F238E27FC236}">
                <a16:creationId xmlns:a16="http://schemas.microsoft.com/office/drawing/2014/main" id="{EA914DC6-0BB1-7D7B-AA0E-D1D99C5D5095}"/>
              </a:ext>
            </a:extLst>
          </p:cNvPr>
          <p:cNvPicPr>
            <a:picLocks noChangeAspect="1"/>
          </p:cNvPicPr>
          <p:nvPr/>
        </p:nvPicPr>
        <p:blipFill rotWithShape="1">
          <a:blip r:embed="rId4"/>
          <a:srcRect r="309" b="47826"/>
          <a:stretch/>
        </p:blipFill>
        <p:spPr>
          <a:xfrm>
            <a:off x="860776" y="924197"/>
            <a:ext cx="4133055" cy="921914"/>
          </a:xfrm>
          <a:prstGeom prst="rect">
            <a:avLst/>
          </a:prstGeom>
        </p:spPr>
      </p:pic>
      <p:pic>
        <p:nvPicPr>
          <p:cNvPr id="2" name="Picture 3" descr="A computer screen shot of a computer&#10;&#10;Description automatically generated">
            <a:extLst>
              <a:ext uri="{FF2B5EF4-FFF2-40B4-BE49-F238E27FC236}">
                <a16:creationId xmlns:a16="http://schemas.microsoft.com/office/drawing/2014/main" id="{B8396338-7A54-9513-0A6D-FAE10F691AF6}"/>
              </a:ext>
            </a:extLst>
          </p:cNvPr>
          <p:cNvPicPr>
            <a:picLocks noChangeAspect="1"/>
          </p:cNvPicPr>
          <p:nvPr/>
        </p:nvPicPr>
        <p:blipFill rotWithShape="1">
          <a:blip r:embed="rId5"/>
          <a:srcRect l="16071" t="-139" r="18303" b="395"/>
          <a:stretch/>
        </p:blipFill>
        <p:spPr>
          <a:xfrm>
            <a:off x="7197306" y="2304438"/>
            <a:ext cx="4225064" cy="3618469"/>
          </a:xfrm>
          <a:prstGeom prst="rect">
            <a:avLst/>
          </a:prstGeom>
        </p:spPr>
      </p:pic>
      <p:pic>
        <p:nvPicPr>
          <p:cNvPr id="4" name="Picture 3" descr="A black background with green text&#10;&#10;Description automatically generated">
            <a:extLst>
              <a:ext uri="{FF2B5EF4-FFF2-40B4-BE49-F238E27FC236}">
                <a16:creationId xmlns:a16="http://schemas.microsoft.com/office/drawing/2014/main" id="{79921B22-2902-2679-DDFE-36D0C9F73BAD}"/>
              </a:ext>
            </a:extLst>
          </p:cNvPr>
          <p:cNvPicPr>
            <a:picLocks noChangeAspect="1"/>
          </p:cNvPicPr>
          <p:nvPr/>
        </p:nvPicPr>
        <p:blipFill rotWithShape="1">
          <a:blip r:embed="rId4"/>
          <a:srcRect t="52899" r="309" b="11706"/>
          <a:stretch/>
        </p:blipFill>
        <p:spPr>
          <a:xfrm>
            <a:off x="8178850" y="924197"/>
            <a:ext cx="4075546" cy="617205"/>
          </a:xfrm>
          <a:prstGeom prst="rect">
            <a:avLst/>
          </a:prstGeom>
        </p:spPr>
      </p:pic>
    </p:spTree>
    <p:extLst>
      <p:ext uri="{BB962C8B-B14F-4D97-AF65-F5344CB8AC3E}">
        <p14:creationId xmlns:p14="http://schemas.microsoft.com/office/powerpoint/2010/main" val="4229499426"/>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1194668"/>
            <a:ext cx="11259671" cy="3705936"/>
          </a:xfrm>
          <a:prstGeom prst="rect">
            <a:avLst/>
          </a:prstGeom>
        </p:spPr>
        <p:txBody>
          <a:bodyPr vert="horz" lIns="91440" tIns="45720" rIns="91440" bIns="45720" rtlCol="0" anchor="t">
            <a:normAutofit fontScale="450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400" dirty="0">
                <a:latin typeface="+mn-lt"/>
              </a:rPr>
              <a:t>Next Grand Rounds – </a:t>
            </a:r>
            <a:r>
              <a:rPr lang="en-US" sz="4400" b="0" dirty="0">
                <a:solidFill>
                  <a:schemeClr val="bg1"/>
                </a:solidFill>
                <a:latin typeface="+mn-lt"/>
              </a:rPr>
              <a:t>Tuesday, August 15, 2023</a:t>
            </a:r>
          </a:p>
          <a:p>
            <a:r>
              <a:rPr lang="en-US" sz="4400" b="0" dirty="0">
                <a:solidFill>
                  <a:schemeClr val="bg1"/>
                </a:solidFill>
                <a:latin typeface="+mn-lt"/>
              </a:rPr>
              <a:t>9 am ET</a:t>
            </a:r>
          </a:p>
          <a:p>
            <a:endParaRPr lang="en-US" sz="4400" b="0" dirty="0">
              <a:solidFill>
                <a:schemeClr val="bg1"/>
              </a:solidFill>
              <a:latin typeface="+mn-lt"/>
            </a:endParaRPr>
          </a:p>
          <a:p>
            <a:endParaRPr lang="en-US" sz="5300" dirty="0">
              <a:latin typeface="+mn-lt"/>
            </a:endParaRPr>
          </a:p>
          <a:p>
            <a:r>
              <a:rPr lang="en-US" sz="5300" dirty="0"/>
              <a:t>HIV, Mental Health, and Beyond: How Research Could Protect Youth in a Rapidly Changing World</a:t>
            </a:r>
          </a:p>
          <a:p>
            <a:br>
              <a:rPr lang="en-US" sz="3600" b="0" dirty="0">
                <a:solidFill>
                  <a:schemeClr val="tx2"/>
                </a:solidFill>
                <a:latin typeface="+mn-lt"/>
              </a:rPr>
            </a:br>
            <a:endParaRPr lang="en-US" sz="3600" b="0" dirty="0">
              <a:solidFill>
                <a:schemeClr val="tx2"/>
              </a:solidFill>
              <a:latin typeface="+mn-lt"/>
            </a:endParaRPr>
          </a:p>
          <a:p>
            <a:r>
              <a:rPr lang="en-US" sz="3000" b="0" dirty="0"/>
              <a:t>Presented by</a:t>
            </a:r>
          </a:p>
          <a:p>
            <a:br>
              <a:rPr lang="en-US" sz="3600" b="0" dirty="0"/>
            </a:br>
            <a:r>
              <a:rPr lang="en-US" sz="3600" b="0" dirty="0"/>
              <a:t>Lucie </a:t>
            </a:r>
            <a:r>
              <a:rPr lang="en-US" sz="3600" b="0" dirty="0" err="1"/>
              <a:t>Cluver</a:t>
            </a:r>
            <a:r>
              <a:rPr lang="en-US" sz="3600" b="0" dirty="0"/>
              <a:t>, professor, Oxford University and the University of Cape Town</a:t>
            </a:r>
          </a:p>
          <a:p>
            <a:endParaRPr lang="en-US" sz="3600" b="0" dirty="0"/>
          </a:p>
          <a:p>
            <a:r>
              <a:rPr lang="en-US" sz="3600" b="0" dirty="0" err="1"/>
              <a:t>Elona</a:t>
            </a:r>
            <a:r>
              <a:rPr lang="en-US" sz="3600" b="0" dirty="0"/>
              <a:t> </a:t>
            </a:r>
            <a:r>
              <a:rPr lang="en-US" sz="3600" b="0" dirty="0" err="1"/>
              <a:t>Toska</a:t>
            </a:r>
            <a:r>
              <a:rPr lang="en-US" sz="3600" b="0" dirty="0"/>
              <a:t>, associate professor, University of Cape Town, research associate, University of Oxford</a:t>
            </a:r>
          </a:p>
        </p:txBody>
      </p:sp>
    </p:spTree>
    <p:extLst>
      <p:ext uri="{BB962C8B-B14F-4D97-AF65-F5344CB8AC3E}">
        <p14:creationId xmlns:p14="http://schemas.microsoft.com/office/powerpoint/2010/main" val="3147780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6338520" y="4351029"/>
            <a:ext cx="4647707" cy="1260498"/>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dirty="0">
                <a:solidFill>
                  <a:schemeClr val="bg1"/>
                </a:solidFill>
                <a:latin typeface="+mn-lt"/>
              </a:rPr>
              <a:t>Mohammed </a:t>
            </a:r>
            <a:r>
              <a:rPr lang="en-US" dirty="0" err="1">
                <a:solidFill>
                  <a:schemeClr val="bg1"/>
                </a:solidFill>
                <a:latin typeface="+mn-lt"/>
              </a:rPr>
              <a:t>Lamorde</a:t>
            </a:r>
            <a:r>
              <a:rPr lang="en-US" b="1" i="0" dirty="0">
                <a:solidFill>
                  <a:srgbClr val="383838"/>
                </a:solidFill>
                <a:effectLst/>
                <a:latin typeface="Noah W05 Regular"/>
              </a:rPr>
              <a:t> </a:t>
            </a:r>
          </a:p>
          <a:p>
            <a:r>
              <a:rPr lang="en-US" sz="1800" b="0" i="0" dirty="0">
                <a:solidFill>
                  <a:schemeClr val="bg1"/>
                </a:solidFill>
                <a:effectLst/>
                <a:latin typeface="+mj-lt"/>
              </a:rPr>
              <a:t>Project Director, 7-1-7 Alliance, </a:t>
            </a:r>
          </a:p>
          <a:p>
            <a:r>
              <a:rPr lang="en-US" sz="1800" b="0" i="0" dirty="0">
                <a:solidFill>
                  <a:schemeClr val="bg1"/>
                </a:solidFill>
                <a:effectLst/>
                <a:latin typeface="+mj-lt"/>
              </a:rPr>
              <a:t>Resolve to Save Lives</a:t>
            </a:r>
            <a:endParaRPr lang="en-US" sz="1800" b="0" dirty="0">
              <a:solidFill>
                <a:schemeClr val="bg1"/>
              </a:solidFill>
              <a:latin typeface="+mj-lt"/>
            </a:endParaRPr>
          </a:p>
        </p:txBody>
      </p:sp>
      <p:pic>
        <p:nvPicPr>
          <p:cNvPr id="12" name="Picture Placeholder 6">
            <a:extLst>
              <a:ext uri="{FF2B5EF4-FFF2-40B4-BE49-F238E27FC236}">
                <a16:creationId xmlns:a16="http://schemas.microsoft.com/office/drawing/2014/main" id="{D998600B-B34F-4C94-AB01-17650B831A0F}"/>
              </a:ext>
            </a:extLst>
          </p:cNvPr>
          <p:cNvPicPr>
            <a:picLocks noChangeAspect="1"/>
          </p:cNvPicPr>
          <p:nvPr/>
        </p:nvPicPr>
        <p:blipFill>
          <a:blip r:embed="rId3"/>
          <a:srcRect t="2243" b="2243"/>
          <a:stretch/>
        </p:blipFill>
        <p:spPr>
          <a:xfrm>
            <a:off x="1649257" y="1142879"/>
            <a:ext cx="2915594" cy="2895350"/>
          </a:xfrm>
          <a:prstGeom prst="flowChartConnector">
            <a:avLst/>
          </a:prstGeom>
          <a:effectLst>
            <a:innerShdw dist="25400">
              <a:prstClr val="black"/>
            </a:innerShdw>
          </a:effectLst>
        </p:spPr>
      </p:pic>
      <p:pic>
        <p:nvPicPr>
          <p:cNvPr id="2" name="Picture Placeholder 6">
            <a:extLst>
              <a:ext uri="{FF2B5EF4-FFF2-40B4-BE49-F238E27FC236}">
                <a16:creationId xmlns:a16="http://schemas.microsoft.com/office/drawing/2014/main" id="{718AF29E-8F4D-EE74-15C6-C06E8546A101}"/>
              </a:ext>
            </a:extLst>
          </p:cNvPr>
          <p:cNvPicPr preferRelativeResize="0">
            <a:picLocks/>
          </p:cNvPicPr>
          <p:nvPr/>
        </p:nvPicPr>
        <p:blipFill>
          <a:blip r:embed="rId4"/>
          <a:srcRect t="347" b="347"/>
          <a:stretch/>
        </p:blipFill>
        <p:spPr>
          <a:xfrm>
            <a:off x="7204576" y="1142880"/>
            <a:ext cx="2915593" cy="2895349"/>
          </a:xfrm>
          <a:prstGeom prst="flowChartConnector">
            <a:avLst/>
          </a:prstGeom>
          <a:effectLst>
            <a:innerShdw dist="25400">
              <a:prstClr val="black"/>
            </a:innerShdw>
          </a:effectLst>
        </p:spPr>
      </p:pic>
      <p:sp>
        <p:nvSpPr>
          <p:cNvPr id="3" name="Title 2">
            <a:extLst>
              <a:ext uri="{FF2B5EF4-FFF2-40B4-BE49-F238E27FC236}">
                <a16:creationId xmlns:a16="http://schemas.microsoft.com/office/drawing/2014/main" id="{D9BEEAA9-893E-5B1E-E62B-B258D8424AC0}"/>
              </a:ext>
            </a:extLst>
          </p:cNvPr>
          <p:cNvSpPr txBox="1">
            <a:spLocks/>
          </p:cNvSpPr>
          <p:nvPr/>
        </p:nvSpPr>
        <p:spPr>
          <a:xfrm>
            <a:off x="783201" y="4267446"/>
            <a:ext cx="4647707" cy="159149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b="1" i="0" dirty="0">
                <a:solidFill>
                  <a:schemeClr val="bg1"/>
                </a:solidFill>
                <a:effectLst/>
                <a:latin typeface="+mn-lt"/>
              </a:rPr>
              <a:t>Stacey Mearns </a:t>
            </a:r>
            <a:endParaRPr lang="en-US" sz="2800" dirty="0">
              <a:solidFill>
                <a:schemeClr val="bg1"/>
              </a:solidFill>
              <a:latin typeface="+mn-lt"/>
            </a:endParaRPr>
          </a:p>
          <a:p>
            <a:r>
              <a:rPr lang="en-US" sz="1800" b="0" dirty="0">
                <a:solidFill>
                  <a:schemeClr val="bg1"/>
                </a:solidFill>
                <a:latin typeface="+mj-lt"/>
              </a:rPr>
              <a:t>Director, Epidemic Ready Primary Healthcare (ERPHC), Resolve to Save Lives</a:t>
            </a:r>
            <a:r>
              <a:rPr lang="en-US" sz="1200" b="0" i="0" dirty="0">
                <a:solidFill>
                  <a:srgbClr val="383838"/>
                </a:solidFill>
                <a:effectLst/>
                <a:latin typeface="Noah W05 Regular"/>
              </a:rPr>
              <a:t> </a:t>
            </a:r>
            <a:endParaRPr lang="en-US" sz="1800" b="0" dirty="0">
              <a:solidFill>
                <a:schemeClr val="bg1"/>
              </a:solidFill>
              <a:latin typeface="+mj-lt"/>
            </a:endParaRPr>
          </a:p>
        </p:txBody>
      </p:sp>
    </p:spTree>
    <p:extLst>
      <p:ext uri="{BB962C8B-B14F-4D97-AF65-F5344CB8AC3E}">
        <p14:creationId xmlns:p14="http://schemas.microsoft.com/office/powerpoint/2010/main" val="30494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457965-0758-574D-AED2-B7A62E4D4943}"/>
              </a:ext>
            </a:extLst>
          </p:cNvPr>
          <p:cNvSpPr>
            <a:spLocks noGrp="1"/>
          </p:cNvSpPr>
          <p:nvPr>
            <p:ph type="ctrTitle"/>
          </p:nvPr>
        </p:nvSpPr>
        <p:spPr>
          <a:xfrm>
            <a:off x="347472" y="890677"/>
            <a:ext cx="11713464" cy="2336800"/>
          </a:xfrm>
        </p:spPr>
        <p:txBody>
          <a:bodyPr>
            <a:normAutofit fontScale="90000"/>
          </a:bodyPr>
          <a:lstStyle/>
          <a:p>
            <a:br>
              <a:rPr lang="en-US" dirty="0">
                <a:ea typeface="Karla" pitchFamily="2" charset="0"/>
                <a:cs typeface="Poppins" panose="00000800000000000000" pitchFamily="2" charset="0"/>
              </a:rPr>
            </a:br>
            <a:br>
              <a:rPr lang="en-US" dirty="0">
                <a:ea typeface="Karla" pitchFamily="2" charset="0"/>
                <a:cs typeface="Poppins" panose="00000800000000000000" pitchFamily="2" charset="0"/>
              </a:rPr>
            </a:br>
            <a:r>
              <a:rPr lang="en-US" dirty="0">
                <a:ea typeface="Karla" pitchFamily="2" charset="0"/>
                <a:cs typeface="Poppins" panose="00000800000000000000" pitchFamily="2" charset="0"/>
              </a:rPr>
              <a:t>Epidemic Ready Primary Healthcare</a:t>
            </a:r>
          </a:p>
        </p:txBody>
      </p:sp>
      <p:sp>
        <p:nvSpPr>
          <p:cNvPr id="6" name="Subtitle 5">
            <a:extLst>
              <a:ext uri="{FF2B5EF4-FFF2-40B4-BE49-F238E27FC236}">
                <a16:creationId xmlns:a16="http://schemas.microsoft.com/office/drawing/2014/main" id="{949B9D64-0CFF-F44B-9D02-CDFEE3D167D2}"/>
              </a:ext>
            </a:extLst>
          </p:cNvPr>
          <p:cNvSpPr>
            <a:spLocks noGrp="1"/>
          </p:cNvSpPr>
          <p:nvPr>
            <p:ph type="subTitle" idx="1"/>
          </p:nvPr>
        </p:nvSpPr>
        <p:spPr/>
        <p:txBody>
          <a:bodyPr/>
          <a:lstStyle/>
          <a:p>
            <a:r>
              <a:rPr lang="en-US" dirty="0"/>
              <a:t>ICAP July Grand Rounds </a:t>
            </a:r>
          </a:p>
        </p:txBody>
      </p:sp>
      <p:sp>
        <p:nvSpPr>
          <p:cNvPr id="7" name="Text Placeholder 6">
            <a:extLst>
              <a:ext uri="{FF2B5EF4-FFF2-40B4-BE49-F238E27FC236}">
                <a16:creationId xmlns:a16="http://schemas.microsoft.com/office/drawing/2014/main" id="{71B3F50F-5E54-6A47-87D9-296853114539}"/>
              </a:ext>
            </a:extLst>
          </p:cNvPr>
          <p:cNvSpPr>
            <a:spLocks noGrp="1"/>
          </p:cNvSpPr>
          <p:nvPr>
            <p:ph type="body" sz="half" idx="2"/>
          </p:nvPr>
        </p:nvSpPr>
        <p:spPr>
          <a:xfrm>
            <a:off x="7102550" y="6011994"/>
            <a:ext cx="4454996" cy="609113"/>
          </a:xfrm>
        </p:spPr>
        <p:txBody>
          <a:bodyPr>
            <a:normAutofit lnSpcReduction="10000"/>
          </a:bodyPr>
          <a:lstStyle/>
          <a:p>
            <a:r>
              <a:rPr lang="en-US" sz="1400" dirty="0">
                <a:latin typeface="Arial"/>
                <a:cs typeface="Arial"/>
              </a:rPr>
              <a:t>Dr. Stacey Mearns </a:t>
            </a:r>
            <a:endParaRPr lang="en-US" sz="1400" dirty="0"/>
          </a:p>
          <a:p>
            <a:r>
              <a:rPr lang="en-US" sz="1400" dirty="0"/>
              <a:t>Director, Epidemic Ready Primary Healthcare</a:t>
            </a:r>
          </a:p>
        </p:txBody>
      </p:sp>
    </p:spTree>
    <p:extLst>
      <p:ext uri="{BB962C8B-B14F-4D97-AF65-F5344CB8AC3E}">
        <p14:creationId xmlns:p14="http://schemas.microsoft.com/office/powerpoint/2010/main" val="240285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ED5E-10BE-203C-EACD-5414A5309BB4}"/>
              </a:ext>
            </a:extLst>
          </p:cNvPr>
          <p:cNvSpPr>
            <a:spLocks noGrp="1"/>
          </p:cNvSpPr>
          <p:nvPr>
            <p:ph type="title"/>
          </p:nvPr>
        </p:nvSpPr>
        <p:spPr>
          <a:xfrm>
            <a:off x="111252" y="777239"/>
            <a:ext cx="11969496" cy="491722"/>
          </a:xfrm>
        </p:spPr>
        <p:txBody>
          <a:bodyPr>
            <a:noAutofit/>
          </a:bodyPr>
          <a:lstStyle/>
          <a:p>
            <a:pPr algn="ctr"/>
            <a:r>
              <a:rPr lang="en-US" sz="2400" dirty="0">
                <a:solidFill>
                  <a:schemeClr val="accent1"/>
                </a:solidFill>
                <a:latin typeface="Arial"/>
                <a:cs typeface="Arial"/>
              </a:rPr>
              <a:t>COVID-19 highlighted major gaps in PHC systems around the world</a:t>
            </a:r>
          </a:p>
        </p:txBody>
      </p:sp>
      <p:sp>
        <p:nvSpPr>
          <p:cNvPr id="3" name="Content Placeholder 2">
            <a:extLst>
              <a:ext uri="{FF2B5EF4-FFF2-40B4-BE49-F238E27FC236}">
                <a16:creationId xmlns:a16="http://schemas.microsoft.com/office/drawing/2014/main" id="{4D3C5A4E-0568-F5BF-CCA6-522BB392976A}"/>
              </a:ext>
            </a:extLst>
          </p:cNvPr>
          <p:cNvSpPr>
            <a:spLocks noGrp="1"/>
          </p:cNvSpPr>
          <p:nvPr>
            <p:ph idx="1"/>
          </p:nvPr>
        </p:nvSpPr>
        <p:spPr>
          <a:xfrm>
            <a:off x="457199" y="1175167"/>
            <a:ext cx="11355411" cy="5156734"/>
          </a:xfrm>
        </p:spPr>
        <p:txBody>
          <a:bodyPr vert="horz" lIns="91440" tIns="45720" rIns="91440" bIns="45720" rtlCol="0" anchor="t">
            <a:normAutofit/>
          </a:bodyPr>
          <a:lstStyle/>
          <a:p>
            <a:endParaRPr lang="en-GB" sz="800" kern="0" dirty="0">
              <a:effectLst/>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kern="0" dirty="0">
                <a:effectLst/>
                <a:latin typeface="+mn-lt"/>
                <a:ea typeface="Times New Roman" panose="02020603050405020304" pitchFamily="18" charset="0"/>
                <a:cs typeface="Times New Roman" panose="02020603050405020304" pitchFamily="18" charset="0"/>
              </a:rPr>
              <a:t>Lack of integration between PHC services and public health response functions</a:t>
            </a:r>
          </a:p>
          <a:p>
            <a:pPr marL="285750" indent="-285750">
              <a:buFont typeface="Arial" panose="020B0604020202020204" pitchFamily="34" charset="0"/>
              <a:buChar char="•"/>
            </a:pPr>
            <a:r>
              <a:rPr lang="en-GB" sz="2000" kern="0" dirty="0">
                <a:effectLst/>
                <a:latin typeface="+mn-lt"/>
                <a:ea typeface="Times New Roman" panose="02020603050405020304" pitchFamily="18" charset="0"/>
                <a:cs typeface="Times New Roman" panose="02020603050405020304" pitchFamily="18" charset="0"/>
              </a:rPr>
              <a:t>Disruption of routine </a:t>
            </a:r>
            <a:r>
              <a:rPr lang="en-GB" sz="2000" kern="0" dirty="0">
                <a:latin typeface="+mn-lt"/>
                <a:ea typeface="Times New Roman" panose="02020603050405020304" pitchFamily="18" charset="0"/>
                <a:cs typeface="Times New Roman" panose="02020603050405020304" pitchFamily="18" charset="0"/>
              </a:rPr>
              <a:t>h</a:t>
            </a:r>
            <a:r>
              <a:rPr lang="en-GB" sz="2000" kern="0" dirty="0">
                <a:effectLst/>
                <a:latin typeface="+mn-lt"/>
                <a:ea typeface="Times New Roman" panose="02020603050405020304" pitchFamily="18" charset="0"/>
                <a:cs typeface="Times New Roman" panose="02020603050405020304" pitchFamily="18" charset="0"/>
              </a:rPr>
              <a:t>ealthcare </a:t>
            </a:r>
            <a:r>
              <a:rPr lang="en-GB" sz="2000" kern="0" dirty="0">
                <a:latin typeface="+mn-lt"/>
                <a:ea typeface="Times New Roman" panose="02020603050405020304" pitchFamily="18" charset="0"/>
                <a:cs typeface="Times New Roman" panose="02020603050405020304" pitchFamily="18" charset="0"/>
              </a:rPr>
              <a:t>s</a:t>
            </a:r>
            <a:r>
              <a:rPr lang="en-GB" sz="2000" kern="0" dirty="0">
                <a:effectLst/>
                <a:latin typeface="+mn-lt"/>
                <a:ea typeface="Times New Roman" panose="02020603050405020304" pitchFamily="18" charset="0"/>
                <a:cs typeface="Times New Roman" panose="02020603050405020304" pitchFamily="18" charset="0"/>
              </a:rPr>
              <a:t>ervices</a:t>
            </a:r>
          </a:p>
          <a:p>
            <a:pPr marL="285750" indent="-285750">
              <a:buFont typeface="Arial" panose="020B0604020202020204" pitchFamily="34" charset="0"/>
              <a:buChar char="•"/>
            </a:pPr>
            <a:r>
              <a:rPr lang="en-GB" sz="2000" kern="0" dirty="0">
                <a:latin typeface="+mn-lt"/>
                <a:ea typeface="Times New Roman" panose="02020603050405020304" pitchFamily="18" charset="0"/>
                <a:cs typeface="Times New Roman" panose="02020603050405020304" pitchFamily="18" charset="0"/>
              </a:rPr>
              <a:t>Lack of protection for HCWs, s</a:t>
            </a:r>
            <a:r>
              <a:rPr lang="en-GB" sz="2000" kern="0" dirty="0">
                <a:effectLst/>
                <a:latin typeface="+mn-lt"/>
                <a:ea typeface="Times New Roman" panose="02020603050405020304" pitchFamily="18" charset="0"/>
                <a:cs typeface="Times New Roman" panose="02020603050405020304" pitchFamily="18" charset="0"/>
              </a:rPr>
              <a:t>taffing shortages and burnout</a:t>
            </a:r>
          </a:p>
          <a:p>
            <a:pPr marL="285750" indent="-285750">
              <a:buFont typeface="Arial" panose="020B0604020202020204" pitchFamily="34" charset="0"/>
              <a:buChar char="•"/>
            </a:pPr>
            <a:r>
              <a:rPr lang="en-GB" sz="2000" kern="0" dirty="0">
                <a:effectLst/>
                <a:latin typeface="+mn-lt"/>
                <a:ea typeface="Times New Roman" panose="02020603050405020304" pitchFamily="18" charset="0"/>
                <a:cs typeface="Times New Roman" panose="02020603050405020304" pitchFamily="18" charset="0"/>
              </a:rPr>
              <a:t>Inadequate infrastructure and resources</a:t>
            </a:r>
          </a:p>
          <a:p>
            <a:pPr marL="285750" indent="-285750">
              <a:buFont typeface="Arial" panose="020B0604020202020204" pitchFamily="34" charset="0"/>
              <a:buChar char="•"/>
            </a:pPr>
            <a:r>
              <a:rPr lang="en-GB" sz="2000" kern="0" dirty="0">
                <a:effectLst/>
                <a:latin typeface="+mn-lt"/>
                <a:ea typeface="Times New Roman" panose="02020603050405020304" pitchFamily="18" charset="0"/>
                <a:cs typeface="Times New Roman" panose="02020603050405020304" pitchFamily="18" charset="0"/>
              </a:rPr>
              <a:t>Information overload and misinformation</a:t>
            </a:r>
          </a:p>
          <a:p>
            <a:pPr marL="285750" indent="-285750">
              <a:buFont typeface="Arial" panose="020B0604020202020204" pitchFamily="34" charset="0"/>
              <a:buChar char="•"/>
            </a:pPr>
            <a:endParaRPr lang="en-GB" sz="1800" kern="15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kern="1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700" b="0" dirty="0">
              <a:solidFill>
                <a:schemeClr val="accent1"/>
              </a:solidFill>
              <a:latin typeface="Arial"/>
              <a:cs typeface="Arial"/>
            </a:endParaRPr>
          </a:p>
          <a:p>
            <a:endParaRPr lang="en-US" dirty="0"/>
          </a:p>
        </p:txBody>
      </p:sp>
      <p:sp>
        <p:nvSpPr>
          <p:cNvPr id="6" name="TextBox 5">
            <a:extLst>
              <a:ext uri="{FF2B5EF4-FFF2-40B4-BE49-F238E27FC236}">
                <a16:creationId xmlns:a16="http://schemas.microsoft.com/office/drawing/2014/main" id="{DAD414A5-5F29-3E6C-F4C9-DA2A46B32F18}"/>
              </a:ext>
            </a:extLst>
          </p:cNvPr>
          <p:cNvSpPr txBox="1"/>
          <p:nvPr/>
        </p:nvSpPr>
        <p:spPr>
          <a:xfrm>
            <a:off x="622046" y="4462273"/>
            <a:ext cx="11025716" cy="1481328"/>
          </a:xfrm>
          <a:prstGeom prst="rect">
            <a:avLst/>
          </a:prstGeom>
          <a:ln w="38100">
            <a:solidFill>
              <a:schemeClr val="accent1">
                <a:tint val="40000"/>
                <a:hueOff val="0"/>
                <a:satOff val="0"/>
                <a:lumOff val="0"/>
              </a:schemeClr>
            </a:solidFill>
          </a:ln>
        </p:spPr>
        <p:txBody>
          <a:bodyPr vert="horz" wrap="square" lIns="0" tIns="0" rIns="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82886"/>
                </a:solidFill>
                <a:effectLst/>
                <a:uLnTx/>
                <a:uFillTx/>
                <a:latin typeface="Arial" panose="020B0604020202020204"/>
                <a:ea typeface="Times New Roman" panose="02020603050405020304" pitchFamily="18" charset="0"/>
                <a:cs typeface="+mn-cs"/>
              </a:rPr>
              <a:t>Key learnings underscore the importance of strengthening PHC systems, building resilience, and investing in preparedness to mitigate the negative impacts of future epidemics/pandemics on PHC facilities and the communities they serve</a:t>
            </a: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236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B7740C-54FB-E655-1877-BB7E060687DC}"/>
              </a:ext>
            </a:extLst>
          </p:cNvPr>
          <p:cNvSpPr>
            <a:spLocks noGrp="1"/>
          </p:cNvSpPr>
          <p:nvPr>
            <p:ph idx="1"/>
          </p:nvPr>
        </p:nvSpPr>
        <p:spPr>
          <a:xfrm>
            <a:off x="92926" y="1197010"/>
            <a:ext cx="11762375" cy="4351338"/>
          </a:xfrm>
        </p:spPr>
        <p:txBody>
          <a:bodyPr vert="horz" lIns="91440" tIns="45720" rIns="91440" bIns="45720" rtlCol="0" anchor="t">
            <a:normAutofit/>
          </a:bodyPr>
          <a:lstStyle/>
          <a:p>
            <a:pPr lvl="1">
              <a:buClr>
                <a:schemeClr val="accent1"/>
              </a:buClr>
            </a:pPr>
            <a:r>
              <a:rPr lang="en-US" sz="1800" b="1" dirty="0">
                <a:solidFill>
                  <a:schemeClr val="accent1"/>
                </a:solidFill>
                <a:latin typeface="Arial"/>
                <a:cs typeface="Arial"/>
              </a:rPr>
              <a:t>7-1-7 findings:</a:t>
            </a:r>
            <a:r>
              <a:rPr lang="en-US" b="1" dirty="0">
                <a:solidFill>
                  <a:schemeClr val="accent1"/>
                </a:solidFill>
                <a:latin typeface="Arial"/>
                <a:cs typeface="Arial"/>
              </a:rPr>
              <a:t> </a:t>
            </a:r>
            <a:endParaRPr lang="en-US" b="1" dirty="0">
              <a:solidFill>
                <a:schemeClr val="accent1"/>
              </a:solidFill>
            </a:endParaRPr>
          </a:p>
          <a:p>
            <a:pPr marL="301625" lvl="1" indent="-285750">
              <a:buClr>
                <a:schemeClr val="accent1"/>
              </a:buClr>
              <a:buFont typeface="Arial" panose="020B0604020202020204" pitchFamily="34" charset="0"/>
              <a:buChar char="•"/>
            </a:pPr>
            <a:r>
              <a:rPr lang="en-US" sz="1600" dirty="0">
                <a:solidFill>
                  <a:schemeClr val="accent1"/>
                </a:solidFill>
                <a:latin typeface="Arial"/>
                <a:cs typeface="Arial"/>
              </a:rPr>
              <a:t>Most 7-1-7 outbreaks were detected in health facilities (41% at PHC level), yet most bottlenecks for detection and notification were also at this level </a:t>
            </a:r>
          </a:p>
          <a:p>
            <a:pPr marL="301625" lvl="1" indent="-285750">
              <a:buClr>
                <a:schemeClr val="accent1"/>
              </a:buClr>
              <a:buFont typeface="Arial" panose="020B0604020202020204" pitchFamily="34" charset="0"/>
              <a:buChar char="•"/>
            </a:pPr>
            <a:r>
              <a:rPr lang="en-US" sz="1600" dirty="0">
                <a:solidFill>
                  <a:schemeClr val="tx1"/>
                </a:solidFill>
                <a:latin typeface="Arial"/>
                <a:cs typeface="Arial"/>
              </a:rPr>
              <a:t>The most frequently observed bottleneck to detection was low awareness or clinical suspicion by health workers</a:t>
            </a:r>
          </a:p>
        </p:txBody>
      </p:sp>
      <p:sp>
        <p:nvSpPr>
          <p:cNvPr id="5" name="TextBox 4">
            <a:extLst>
              <a:ext uri="{FF2B5EF4-FFF2-40B4-BE49-F238E27FC236}">
                <a16:creationId xmlns:a16="http://schemas.microsoft.com/office/drawing/2014/main" id="{55F23B3B-706A-67F3-43E7-9F0EC03CF975}"/>
              </a:ext>
            </a:extLst>
          </p:cNvPr>
          <p:cNvSpPr txBox="1"/>
          <p:nvPr/>
        </p:nvSpPr>
        <p:spPr>
          <a:xfrm>
            <a:off x="410959" y="606304"/>
            <a:ext cx="11438401" cy="772264"/>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Calibri"/>
                <a:cs typeface="Calibri"/>
              </a:rPr>
              <a:t>PHC is often the first point of contact with the health system</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2886"/>
                </a:solidFill>
                <a:effectLst/>
                <a:uLnTx/>
                <a:uFillTx/>
                <a:latin typeface="Arial"/>
                <a:ea typeface="Calibri"/>
                <a:cs typeface="Segoe UI"/>
              </a:rPr>
              <a:t>Well prepared PHC facilities can serve as the first line of defence in detecting and responding to epidemics</a:t>
            </a:r>
            <a:endParaRPr kumimoji="0" lang="en-GB" sz="1800" b="0" i="0" u="none" strike="noStrike" kern="1200" cap="none" spc="0" normalizeH="0" baseline="0" noProof="0" dirty="0">
              <a:ln>
                <a:noFill/>
              </a:ln>
              <a:solidFill>
                <a:srgbClr val="382886"/>
              </a:solidFill>
              <a:effectLst/>
              <a:uLnTx/>
              <a:uFillTx/>
              <a:latin typeface="Arial"/>
              <a:ea typeface="Calibri"/>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82886"/>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355BB22E-F3D2-7AF3-95E5-009E3388874A}"/>
              </a:ext>
            </a:extLst>
          </p:cNvPr>
          <p:cNvGrpSpPr/>
          <p:nvPr/>
        </p:nvGrpSpPr>
        <p:grpSpPr>
          <a:xfrm>
            <a:off x="829958" y="2708731"/>
            <a:ext cx="3057929" cy="3783377"/>
            <a:chOff x="2722766" y="2839331"/>
            <a:chExt cx="3057929" cy="3783377"/>
          </a:xfrm>
        </p:grpSpPr>
        <p:pic>
          <p:nvPicPr>
            <p:cNvPr id="10" name="Picture 9" descr="Graphical user interface, text&#10;&#10;Description automatically generated">
              <a:extLst>
                <a:ext uri="{FF2B5EF4-FFF2-40B4-BE49-F238E27FC236}">
                  <a16:creationId xmlns:a16="http://schemas.microsoft.com/office/drawing/2014/main" id="{5D7DBAEC-9B8A-243B-320B-9D640CC474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22766" y="2839331"/>
              <a:ext cx="3057929" cy="3783377"/>
            </a:xfrm>
            <a:prstGeom prst="rect">
              <a:avLst/>
            </a:prstGeom>
            <a:noFill/>
          </p:spPr>
        </p:pic>
        <p:sp>
          <p:nvSpPr>
            <p:cNvPr id="13" name="Rectangle 12">
              <a:extLst>
                <a:ext uri="{FF2B5EF4-FFF2-40B4-BE49-F238E27FC236}">
                  <a16:creationId xmlns:a16="http://schemas.microsoft.com/office/drawing/2014/main" id="{B8BB7F98-00B3-DD18-8890-3B93CB18E546}"/>
                </a:ext>
              </a:extLst>
            </p:cNvPr>
            <p:cNvSpPr/>
            <p:nvPr/>
          </p:nvSpPr>
          <p:spPr>
            <a:xfrm>
              <a:off x="2849526" y="3271311"/>
              <a:ext cx="2764465" cy="17726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ED46E28-C06A-6EC8-6BFF-78EA9FBF393C}"/>
                </a:ext>
              </a:extLst>
            </p:cNvPr>
            <p:cNvSpPr/>
            <p:nvPr/>
          </p:nvSpPr>
          <p:spPr>
            <a:xfrm>
              <a:off x="2849525" y="4206716"/>
              <a:ext cx="2764465" cy="17726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oup 20">
            <a:extLst>
              <a:ext uri="{FF2B5EF4-FFF2-40B4-BE49-F238E27FC236}">
                <a16:creationId xmlns:a16="http://schemas.microsoft.com/office/drawing/2014/main" id="{3588258B-DCA5-824C-F9BE-E661AA681E12}"/>
              </a:ext>
            </a:extLst>
          </p:cNvPr>
          <p:cNvGrpSpPr/>
          <p:nvPr/>
        </p:nvGrpSpPr>
        <p:grpSpPr>
          <a:xfrm>
            <a:off x="4624919" y="3017718"/>
            <a:ext cx="7034784" cy="3002510"/>
            <a:chOff x="5874263" y="3429000"/>
            <a:chExt cx="6317737" cy="2584470"/>
          </a:xfrm>
        </p:grpSpPr>
        <p:pic>
          <p:nvPicPr>
            <p:cNvPr id="6" name="Picture 5">
              <a:extLst>
                <a:ext uri="{FF2B5EF4-FFF2-40B4-BE49-F238E27FC236}">
                  <a16:creationId xmlns:a16="http://schemas.microsoft.com/office/drawing/2014/main" id="{61C0276F-6069-D354-3F03-62B69E273D70}"/>
                </a:ext>
              </a:extLst>
            </p:cNvPr>
            <p:cNvPicPr>
              <a:picLocks noChangeAspect="1"/>
            </p:cNvPicPr>
            <p:nvPr/>
          </p:nvPicPr>
          <p:blipFill rotWithShape="1">
            <a:blip r:embed="rId4"/>
            <a:srcRect r="12639"/>
            <a:stretch/>
          </p:blipFill>
          <p:spPr>
            <a:xfrm>
              <a:off x="5874263" y="3448571"/>
              <a:ext cx="6224810" cy="2564899"/>
            </a:xfrm>
            <a:prstGeom prst="rect">
              <a:avLst/>
            </a:prstGeom>
          </p:spPr>
        </p:pic>
        <p:sp>
          <p:nvSpPr>
            <p:cNvPr id="15" name="Rectangle 14">
              <a:extLst>
                <a:ext uri="{FF2B5EF4-FFF2-40B4-BE49-F238E27FC236}">
                  <a16:creationId xmlns:a16="http://schemas.microsoft.com/office/drawing/2014/main" id="{3897DC8C-F4A9-F6B7-9FBA-5AE3F99C015A}"/>
                </a:ext>
              </a:extLst>
            </p:cNvPr>
            <p:cNvSpPr/>
            <p:nvPr/>
          </p:nvSpPr>
          <p:spPr>
            <a:xfrm>
              <a:off x="6044301" y="3429000"/>
              <a:ext cx="6147699" cy="20733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09AAFFC4-1E8F-407D-E8B1-DA17491ABEE9}"/>
              </a:ext>
            </a:extLst>
          </p:cNvPr>
          <p:cNvSpPr txBox="1"/>
          <p:nvPr/>
        </p:nvSpPr>
        <p:spPr>
          <a:xfrm>
            <a:off x="189777" y="6492108"/>
            <a:ext cx="11909296" cy="415498"/>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6E8F5">
                    <a:lumMod val="75000"/>
                  </a:srgbClr>
                </a:solidFill>
                <a:effectLst/>
                <a:uLnTx/>
                <a:uFillTx/>
                <a:latin typeface="Arial" panose="020B0604020202020204"/>
                <a:ea typeface="+mn-ea"/>
                <a:cs typeface="Arial"/>
              </a:rPr>
              <a:t>Bochner, et al (2023) </a:t>
            </a:r>
            <a:r>
              <a:rPr kumimoji="0" lang="en-GB" sz="1200" b="0" i="0" u="none" strike="noStrike" kern="1200" cap="none" spc="0" normalizeH="0" baseline="0" noProof="0" dirty="0">
                <a:ln>
                  <a:noFill/>
                </a:ln>
                <a:solidFill>
                  <a:srgbClr val="E6E8F5">
                    <a:lumMod val="75000"/>
                  </a:srgbClr>
                </a:solidFill>
                <a:effectLst/>
                <a:uLnTx/>
                <a:uFillTx/>
                <a:latin typeface="Arial" panose="020B0604020202020204"/>
                <a:ea typeface="+mn-ea"/>
                <a:cs typeface="+mn-cs"/>
              </a:rPr>
              <a:t>Implementation of the 7-1-7 target for detection, notification, and response to public health threats in five countries: a retrospective, observational study. Lancet Global Health; Volume 11, Issue 6. </a:t>
            </a:r>
            <a:r>
              <a:rPr kumimoji="0" lang="en-GB" sz="1200" b="0" i="0" u="none" strike="noStrike" kern="1200" cap="all" spc="0" normalizeH="0" baseline="0" noProof="0" dirty="0">
                <a:ln>
                  <a:noFill/>
                </a:ln>
                <a:solidFill>
                  <a:srgbClr val="FFFFFF"/>
                </a:solidFill>
                <a:effectLst/>
                <a:uLnTx/>
                <a:uFillTx/>
                <a:latin typeface="Arial" panose="020B0604020202020204"/>
                <a:ea typeface="+mn-ea"/>
                <a:cs typeface="+mn-cs"/>
              </a:rPr>
              <a:t>, </a:t>
            </a:r>
            <a:endParaRPr kumimoji="0" lang="en-GB" sz="1200" b="0" i="0" u="none" strike="noStrike" kern="1200" cap="none" spc="0" normalizeH="0" baseline="0" noProof="0" dirty="0">
              <a:ln>
                <a:noFill/>
              </a:ln>
              <a:solidFill>
                <a:srgbClr val="E6E8F5">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45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B8897-284D-52B1-183C-2707D7D0305B}"/>
              </a:ext>
            </a:extLst>
          </p:cNvPr>
          <p:cNvSpPr>
            <a:spLocks noGrp="1"/>
          </p:cNvSpPr>
          <p:nvPr>
            <p:ph type="title"/>
          </p:nvPr>
        </p:nvSpPr>
        <p:spPr>
          <a:xfrm>
            <a:off x="540000" y="800924"/>
            <a:ext cx="11112000" cy="759035"/>
          </a:xfrm>
        </p:spPr>
        <p:txBody>
          <a:bodyPr>
            <a:normAutofit/>
          </a:bodyPr>
          <a:lstStyle/>
          <a:p>
            <a:r>
              <a:rPr lang="en-US" sz="2800" dirty="0"/>
              <a:t>What is epidemic-ready primary health care (ERPHC)?</a:t>
            </a:r>
          </a:p>
        </p:txBody>
      </p:sp>
      <p:graphicFrame>
        <p:nvGraphicFramePr>
          <p:cNvPr id="6" name="Diagram 5">
            <a:extLst>
              <a:ext uri="{FF2B5EF4-FFF2-40B4-BE49-F238E27FC236}">
                <a16:creationId xmlns:a16="http://schemas.microsoft.com/office/drawing/2014/main" id="{521E67D8-4908-6AB9-4283-183AB033EC90}"/>
              </a:ext>
            </a:extLst>
          </p:cNvPr>
          <p:cNvGraphicFramePr/>
          <p:nvPr/>
        </p:nvGraphicFramePr>
        <p:xfrm>
          <a:off x="7653181" y="1975747"/>
          <a:ext cx="4538819" cy="290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B2E8ED7-3649-5787-1F4B-1F3CA04B51F3}"/>
              </a:ext>
            </a:extLst>
          </p:cNvPr>
          <p:cNvSpPr txBox="1"/>
          <p:nvPr/>
        </p:nvSpPr>
        <p:spPr>
          <a:xfrm>
            <a:off x="9460248" y="3347346"/>
            <a:ext cx="839619" cy="544443"/>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577BA">
                    <a:lumMod val="20000"/>
                    <a:lumOff val="80000"/>
                  </a:srgbClr>
                </a:solidFill>
                <a:effectLst/>
                <a:uLnTx/>
                <a:uFillTx/>
                <a:latin typeface="Arial" panose="020B0604020202020204"/>
                <a:ea typeface="+mn-ea"/>
                <a:cs typeface="+mn-cs"/>
              </a:rPr>
              <a:t>ERPHC</a:t>
            </a:r>
          </a:p>
        </p:txBody>
      </p:sp>
      <p:sp>
        <p:nvSpPr>
          <p:cNvPr id="8" name="Content Placeholder 2">
            <a:extLst>
              <a:ext uri="{FF2B5EF4-FFF2-40B4-BE49-F238E27FC236}">
                <a16:creationId xmlns:a16="http://schemas.microsoft.com/office/drawing/2014/main" id="{D4D95991-EF61-DC0A-4760-FC46EB7D06C0}"/>
              </a:ext>
            </a:extLst>
          </p:cNvPr>
          <p:cNvSpPr txBox="1">
            <a:spLocks/>
          </p:cNvSpPr>
          <p:nvPr/>
        </p:nvSpPr>
        <p:spPr>
          <a:xfrm>
            <a:off x="575242" y="1454760"/>
            <a:ext cx="6196262" cy="465024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accent2"/>
                </a:solidFill>
                <a:latin typeface="Arial" panose="020B0604020202020204" pitchFamily="34" charset="0"/>
                <a:ea typeface="+mn-ea"/>
                <a:cs typeface="+mn-cs"/>
              </a:defRPr>
            </a:lvl1pPr>
            <a:lvl2pPr marL="15875" indent="0" algn="l" defTabSz="914400" rtl="0" eaLnBrk="1" latinLnBrk="0" hangingPunct="1">
              <a:lnSpc>
                <a:spcPct val="120000"/>
              </a:lnSpc>
              <a:spcBef>
                <a:spcPts val="500"/>
              </a:spcBef>
              <a:buFont typeface="Arial" panose="020B0604020202020204" pitchFamily="34" charset="0"/>
              <a:buNone/>
              <a:tabLst/>
              <a:defRPr sz="2400" b="0" i="0" kern="1200" baseline="0">
                <a:solidFill>
                  <a:srgbClr val="000000"/>
                </a:solidFill>
                <a:latin typeface="Arial" panose="020B0604020202020204" pitchFamily="34" charset="0"/>
                <a:ea typeface="+mn-ea"/>
                <a:cs typeface="+mn-cs"/>
              </a:defRPr>
            </a:lvl2pPr>
            <a:lvl3pPr marL="685800" indent="-223838" algn="l" defTabSz="914400" rtl="0" eaLnBrk="1" latinLnBrk="0" hangingPunct="1">
              <a:lnSpc>
                <a:spcPct val="120000"/>
              </a:lnSpc>
              <a:spcBef>
                <a:spcPts val="500"/>
              </a:spcBef>
              <a:buClr>
                <a:schemeClr val="accent2"/>
              </a:buClr>
              <a:buSzPct val="120000"/>
              <a:buFont typeface="Arial" panose="020B0604020202020204" pitchFamily="34" charset="0"/>
              <a:buChar char="•"/>
              <a:tabLst/>
              <a:defRPr sz="2400" b="0" i="0" kern="1200" baseline="0">
                <a:solidFill>
                  <a:srgbClr val="000000"/>
                </a:solidFill>
                <a:latin typeface="Arial" panose="020B0604020202020204" pitchFamily="34" charset="0"/>
                <a:ea typeface="+mn-ea"/>
                <a:cs typeface="+mn-cs"/>
              </a:defRPr>
            </a:lvl3pPr>
            <a:lvl4pPr marL="1200150" indent="-274638" algn="l" defTabSz="914400" rtl="0" eaLnBrk="1" latinLnBrk="0" hangingPunct="1">
              <a:lnSpc>
                <a:spcPct val="120000"/>
              </a:lnSpc>
              <a:spcBef>
                <a:spcPts val="500"/>
              </a:spcBef>
              <a:buClr>
                <a:schemeClr val="accent2"/>
              </a:buClr>
              <a:buFont typeface="Courier New" panose="02070309020205020404" pitchFamily="49" charset="0"/>
              <a:buChar char="o"/>
              <a:tabLst/>
              <a:defRPr sz="2400" b="0" i="0" kern="1200" baseline="0">
                <a:solidFill>
                  <a:srgbClr val="000000"/>
                </a:solidFill>
                <a:latin typeface="Arial" panose="020B0604020202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400" b="0" i="0" kern="1200" baseline="0">
                <a:solidFill>
                  <a:srgbClr val="00000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382886"/>
                </a:solidFill>
                <a:effectLst/>
                <a:uLnTx/>
                <a:uFillTx/>
                <a:latin typeface="Arial" panose="020B0604020202020204"/>
                <a:ea typeface="Calibri" panose="020F0502020204030204" pitchFamily="34" charset="0"/>
                <a:cs typeface="Arial" panose="020B0604020202020204" pitchFamily="34" charset="0"/>
              </a:rPr>
              <a:t>An approach to increasing the resilience of PHC </a:t>
            </a: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382886"/>
                </a:solidFill>
                <a:effectLst/>
                <a:uLnTx/>
                <a:uFillTx/>
                <a:latin typeface="Arial" panose="020B0604020202020204"/>
                <a:ea typeface="Calibri" panose="020F0502020204030204" pitchFamily="34" charset="0"/>
                <a:cs typeface="Open Sans Light" panose="020B0306030504020204" pitchFamily="34" charset="0"/>
              </a:rPr>
              <a:t>A PHC system that can prevent, prepare for, respond to and learn from infectious disease outbreaks, while continuing to deliver quality essential health services</a:t>
            </a: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82886"/>
              </a:solidFill>
              <a:effectLst/>
              <a:uLnTx/>
              <a:uFillTx/>
              <a:latin typeface="Arial" panose="020B060402020202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82886"/>
                </a:solidFill>
                <a:effectLst/>
                <a:uLnTx/>
                <a:uFillTx/>
                <a:latin typeface="Arial" panose="020B0604020202020204"/>
                <a:ea typeface="+mn-ea"/>
                <a:cs typeface="+mn-cs"/>
              </a:rPr>
              <a:t>Bridging the gap between health service delivery and public health systems at the health facility-level to improve PHC resiliency and epidemic preparedness, and contribute to health security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382886"/>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21184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604A00-4219-4062-A97E-E2530080E9E3}"/>
              </a:ext>
            </a:extLst>
          </p:cNvPr>
          <p:cNvSpPr txBox="1">
            <a:spLocks/>
          </p:cNvSpPr>
          <p:nvPr/>
        </p:nvSpPr>
        <p:spPr>
          <a:xfrm>
            <a:off x="838200" y="151731"/>
            <a:ext cx="10515600" cy="525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CAD0C75A-109A-4F30-BEED-03453F2EC65A}"/>
              </a:ext>
            </a:extLst>
          </p:cNvPr>
          <p:cNvSpPr txBox="1"/>
          <p:nvPr/>
        </p:nvSpPr>
        <p:spPr>
          <a:xfrm>
            <a:off x="1143625" y="2833963"/>
            <a:ext cx="2677622"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Importance of Epidemic Ready Primary Healthcare</a:t>
            </a:r>
          </a:p>
        </p:txBody>
      </p:sp>
      <p:sp>
        <p:nvSpPr>
          <p:cNvPr id="7" name="TextBox 6">
            <a:extLst>
              <a:ext uri="{FF2B5EF4-FFF2-40B4-BE49-F238E27FC236}">
                <a16:creationId xmlns:a16="http://schemas.microsoft.com/office/drawing/2014/main" id="{222F2F1F-53ED-4D6A-9C31-D06B5C14F6E9}"/>
              </a:ext>
            </a:extLst>
          </p:cNvPr>
          <p:cNvSpPr txBox="1"/>
          <p:nvPr/>
        </p:nvSpPr>
        <p:spPr>
          <a:xfrm>
            <a:off x="7019979" y="959365"/>
            <a:ext cx="279109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Early detection</a:t>
            </a:r>
          </a:p>
        </p:txBody>
      </p:sp>
      <p:sp>
        <p:nvSpPr>
          <p:cNvPr id="8" name="TextBox 7">
            <a:extLst>
              <a:ext uri="{FF2B5EF4-FFF2-40B4-BE49-F238E27FC236}">
                <a16:creationId xmlns:a16="http://schemas.microsoft.com/office/drawing/2014/main" id="{8E1C1A33-0482-4B4D-89AB-6BF374F3A708}"/>
              </a:ext>
            </a:extLst>
          </p:cNvPr>
          <p:cNvSpPr txBox="1"/>
          <p:nvPr/>
        </p:nvSpPr>
        <p:spPr>
          <a:xfrm>
            <a:off x="7019979" y="2107838"/>
            <a:ext cx="472701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Timely and effective response</a:t>
            </a:r>
          </a:p>
        </p:txBody>
      </p:sp>
      <p:sp>
        <p:nvSpPr>
          <p:cNvPr id="9" name="TextBox 8">
            <a:extLst>
              <a:ext uri="{FF2B5EF4-FFF2-40B4-BE49-F238E27FC236}">
                <a16:creationId xmlns:a16="http://schemas.microsoft.com/office/drawing/2014/main" id="{7403C4F4-2CD6-467D-9671-BA1AB96741E9}"/>
              </a:ext>
            </a:extLst>
          </p:cNvPr>
          <p:cNvSpPr txBox="1"/>
          <p:nvPr/>
        </p:nvSpPr>
        <p:spPr>
          <a:xfrm>
            <a:off x="7019978" y="3256311"/>
            <a:ext cx="4826725"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Ensure continuity of essential health services</a:t>
            </a:r>
          </a:p>
        </p:txBody>
      </p:sp>
      <p:sp>
        <p:nvSpPr>
          <p:cNvPr id="10" name="TextBox 9">
            <a:extLst>
              <a:ext uri="{FF2B5EF4-FFF2-40B4-BE49-F238E27FC236}">
                <a16:creationId xmlns:a16="http://schemas.microsoft.com/office/drawing/2014/main" id="{738C185A-EECC-4269-B2AF-6C0CC3B82D8A}"/>
              </a:ext>
            </a:extLst>
          </p:cNvPr>
          <p:cNvSpPr txBox="1"/>
          <p:nvPr/>
        </p:nvSpPr>
        <p:spPr>
          <a:xfrm>
            <a:off x="7019978" y="4774116"/>
            <a:ext cx="5077533"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82886"/>
                </a:solidFill>
                <a:effectLst/>
                <a:uLnTx/>
                <a:uFillTx/>
                <a:latin typeface="Arial" panose="020B0604020202020204"/>
                <a:ea typeface="+mn-ea"/>
                <a:cs typeface="+mn-cs"/>
              </a:rPr>
              <a:t>Protect health workers and patients</a:t>
            </a:r>
          </a:p>
        </p:txBody>
      </p:sp>
      <p:pic>
        <p:nvPicPr>
          <p:cNvPr id="13" name="Picture 2" descr="Search Error Icons - Free SVG &amp; PNG Search Error Images - Noun Project">
            <a:extLst>
              <a:ext uri="{FF2B5EF4-FFF2-40B4-BE49-F238E27FC236}">
                <a16:creationId xmlns:a16="http://schemas.microsoft.com/office/drawing/2014/main" id="{A45CA104-9A9A-4460-832D-3FB6AEDD4B2B}"/>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41254" y="794056"/>
            <a:ext cx="790765" cy="7907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imely Icons - Free SVG &amp; PNG Timely Images - Noun Project">
            <a:extLst>
              <a:ext uri="{FF2B5EF4-FFF2-40B4-BE49-F238E27FC236}">
                <a16:creationId xmlns:a16="http://schemas.microsoft.com/office/drawing/2014/main" id="{7F9F1728-81B9-4228-8094-DDD3F2D356FE}"/>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5940" y="1958136"/>
            <a:ext cx="845324" cy="8453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9,164 Healthcare Team Icons Images, Stock Photos &amp; Vectors | Shutterstock">
            <a:extLst>
              <a:ext uri="{FF2B5EF4-FFF2-40B4-BE49-F238E27FC236}">
                <a16:creationId xmlns:a16="http://schemas.microsoft.com/office/drawing/2014/main" id="{8A7A4669-1E40-4060-BEAB-F5A825EADCDC}"/>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975940" y="4727094"/>
            <a:ext cx="1022311" cy="6443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ealth Check Icon Vector Art, Icons, and Graphics for Free Download">
            <a:extLst>
              <a:ext uri="{FF2B5EF4-FFF2-40B4-BE49-F238E27FC236}">
                <a16:creationId xmlns:a16="http://schemas.microsoft.com/office/drawing/2014/main" id="{D6DA2547-1F7D-444F-99B1-E68DA7EC8111}"/>
              </a:ext>
            </a:extLst>
          </p:cNvPr>
          <p:cNvPicPr>
            <a:picLocks noChangeAspect="1" noChangeArrowheads="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bwMode="auto">
          <a:xfrm>
            <a:off x="6042803" y="3305571"/>
            <a:ext cx="836023" cy="73247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F43B5619-AC16-408B-9769-12512F51196E}"/>
              </a:ext>
            </a:extLst>
          </p:cNvPr>
          <p:cNvSpPr/>
          <p:nvPr/>
        </p:nvSpPr>
        <p:spPr>
          <a:xfrm>
            <a:off x="3962399" y="3150437"/>
            <a:ext cx="687977" cy="5529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59A80DB-6F16-42C5-8A63-6C57AE15C219}"/>
              </a:ext>
            </a:extLst>
          </p:cNvPr>
          <p:cNvSpPr txBox="1"/>
          <p:nvPr/>
        </p:nvSpPr>
        <p:spPr>
          <a:xfrm>
            <a:off x="5414369" y="882263"/>
            <a:ext cx="62497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rPr>
              <a:t>1.</a:t>
            </a:r>
          </a:p>
        </p:txBody>
      </p:sp>
      <p:sp>
        <p:nvSpPr>
          <p:cNvPr id="19" name="TextBox 18">
            <a:extLst>
              <a:ext uri="{FF2B5EF4-FFF2-40B4-BE49-F238E27FC236}">
                <a16:creationId xmlns:a16="http://schemas.microsoft.com/office/drawing/2014/main" id="{04154B16-1C93-40A3-9365-D3F8F164BA8C}"/>
              </a:ext>
            </a:extLst>
          </p:cNvPr>
          <p:cNvSpPr txBox="1"/>
          <p:nvPr/>
        </p:nvSpPr>
        <p:spPr>
          <a:xfrm>
            <a:off x="5414368" y="4848269"/>
            <a:ext cx="62497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rPr>
              <a:t>4.</a:t>
            </a:r>
          </a:p>
        </p:txBody>
      </p:sp>
      <p:sp>
        <p:nvSpPr>
          <p:cNvPr id="20" name="TextBox 19">
            <a:extLst>
              <a:ext uri="{FF2B5EF4-FFF2-40B4-BE49-F238E27FC236}">
                <a16:creationId xmlns:a16="http://schemas.microsoft.com/office/drawing/2014/main" id="{85BBCECF-89AC-49C1-A678-96A0C184DE22}"/>
              </a:ext>
            </a:extLst>
          </p:cNvPr>
          <p:cNvSpPr txBox="1"/>
          <p:nvPr/>
        </p:nvSpPr>
        <p:spPr>
          <a:xfrm>
            <a:off x="5414369" y="3443498"/>
            <a:ext cx="62497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rPr>
              <a:t>3.</a:t>
            </a:r>
          </a:p>
        </p:txBody>
      </p:sp>
      <p:sp>
        <p:nvSpPr>
          <p:cNvPr id="21" name="TextBox 20">
            <a:extLst>
              <a:ext uri="{FF2B5EF4-FFF2-40B4-BE49-F238E27FC236}">
                <a16:creationId xmlns:a16="http://schemas.microsoft.com/office/drawing/2014/main" id="{D63E412D-DCBE-4F9B-93FD-4D86E3CF6EF4}"/>
              </a:ext>
            </a:extLst>
          </p:cNvPr>
          <p:cNvSpPr txBox="1"/>
          <p:nvPr/>
        </p:nvSpPr>
        <p:spPr>
          <a:xfrm>
            <a:off x="5414369" y="2159902"/>
            <a:ext cx="62497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rPr>
              <a:t>2.</a:t>
            </a:r>
          </a:p>
        </p:txBody>
      </p:sp>
      <p:sp>
        <p:nvSpPr>
          <p:cNvPr id="5" name="Title 4">
            <a:extLst>
              <a:ext uri="{FF2B5EF4-FFF2-40B4-BE49-F238E27FC236}">
                <a16:creationId xmlns:a16="http://schemas.microsoft.com/office/drawing/2014/main" id="{CB3C2E3C-1B1F-C670-E0EC-383571E0250D}"/>
              </a:ext>
            </a:extLst>
          </p:cNvPr>
          <p:cNvSpPr>
            <a:spLocks noGrp="1"/>
          </p:cNvSpPr>
          <p:nvPr>
            <p:ph type="title"/>
          </p:nvPr>
        </p:nvSpPr>
        <p:spPr>
          <a:xfrm>
            <a:off x="445004" y="1682345"/>
            <a:ext cx="4074863" cy="2665562"/>
          </a:xfrm>
        </p:spPr>
        <p:txBody>
          <a:bodyPr/>
          <a:lstStyle/>
          <a:p>
            <a:r>
              <a:rPr lang="en-GB" sz="3200" b="1" dirty="0">
                <a:solidFill>
                  <a:schemeClr val="bg1"/>
                </a:solidFill>
                <a:latin typeface="+mn-lt"/>
              </a:rPr>
              <a:t>Why is </a:t>
            </a:r>
            <a:r>
              <a:rPr lang="en-GB" sz="3200" b="1" dirty="0">
                <a:solidFill>
                  <a:schemeClr val="bg1"/>
                </a:solidFill>
                <a:latin typeface="+mn-lt"/>
                <a:ea typeface="Calibri" panose="020F0502020204030204" pitchFamily="34" charset="0"/>
                <a:cs typeface="Open Sans Light" panose="020B0306030504020204" pitchFamily="34" charset="0"/>
              </a:rPr>
              <a:t>Epidemic Ready Primary Healthcare important?</a:t>
            </a:r>
            <a:r>
              <a:rPr lang="en-GB" sz="3200" dirty="0">
                <a:solidFill>
                  <a:schemeClr val="bg1"/>
                </a:solidFill>
                <a:latin typeface="+mn-lt"/>
                <a:ea typeface="Calibri" panose="020F0502020204030204" pitchFamily="34" charset="0"/>
                <a:cs typeface="Open Sans Light" panose="020B0306030504020204" pitchFamily="34" charset="0"/>
              </a:rPr>
              <a:t> </a:t>
            </a:r>
            <a:endParaRPr lang="en-GB" dirty="0">
              <a:latin typeface="+mn-lt"/>
            </a:endParaRPr>
          </a:p>
        </p:txBody>
      </p:sp>
    </p:spTree>
    <p:extLst>
      <p:ext uri="{BB962C8B-B14F-4D97-AF65-F5344CB8AC3E}">
        <p14:creationId xmlns:p14="http://schemas.microsoft.com/office/powerpoint/2010/main" val="1326163849"/>
      </p:ext>
    </p:extLst>
  </p:cSld>
  <p:clrMapOvr>
    <a:masterClrMapping/>
  </p:clrMapOvr>
</p:sld>
</file>

<file path=ppt/theme/theme1.xml><?xml version="1.0" encoding="utf-8"?>
<a:theme xmlns:a="http://schemas.openxmlformats.org/drawingml/2006/main" name="1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_PE 717 Alliance_Presentation_0123_Rev A_v1" id="{C6F924EE-65BE-0D4D-AA03-DDDC630E7708}" vid="{915C3017-4FD7-3F40-8029-A1D9CE67E456}"/>
    </a:ext>
  </a:extLst>
</a:theme>
</file>

<file path=ppt/theme/theme4.xml><?xml version="1.0" encoding="utf-8"?>
<a:theme xmlns:a="http://schemas.openxmlformats.org/drawingml/2006/main" name="RTSL-theme">
  <a:themeElements>
    <a:clrScheme name="RTSL">
      <a:dk1>
        <a:srgbClr val="382886"/>
      </a:dk1>
      <a:lt1>
        <a:srgbClr val="FFFFFF"/>
      </a:lt1>
      <a:dk2>
        <a:srgbClr val="382886"/>
      </a:dk2>
      <a:lt2>
        <a:srgbClr val="E6E8F5"/>
      </a:lt2>
      <a:accent1>
        <a:srgbClr val="382886"/>
      </a:accent1>
      <a:accent2>
        <a:srgbClr val="6577BA"/>
      </a:accent2>
      <a:accent3>
        <a:srgbClr val="B2B1D9"/>
      </a:accent3>
      <a:accent4>
        <a:srgbClr val="E6E8F5"/>
      </a:accent4>
      <a:accent5>
        <a:srgbClr val="E3E7EE"/>
      </a:accent5>
      <a:accent6>
        <a:srgbClr val="F3775C"/>
      </a:accent6>
      <a:hlink>
        <a:srgbClr val="F3775C"/>
      </a:hlink>
      <a:folHlink>
        <a:srgbClr val="F377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45720" rtlCol="0" anchor="t">
        <a:normAutofit/>
      </a:bodyPr>
      <a:lstStyle>
        <a:defPPr algn="l">
          <a:defRPr sz="2400" cap="none" dirty="0" smtClean="0">
            <a:solidFill>
              <a:schemeClr val="accent2"/>
            </a:solidFill>
          </a:defRPr>
        </a:defPPr>
      </a:lstStyle>
    </a:txDef>
  </a:objectDefaults>
  <a:extraClrSchemeLst/>
  <a:extLst>
    <a:ext uri="{05A4C25C-085E-4340-85A3-A5531E510DB2}">
      <thm15:themeFamily xmlns:thm15="http://schemas.microsoft.com/office/thememl/2012/main" name="RTSL-theme" id="{77DDEC52-5A35-AD40-8347-513A36D338B0}" vid="{E9BFE9F4-C0E7-9C47-8CF3-680596CFF12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636c69e-d6b9-4f6b-a248-45fd91a90b4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19" ma:contentTypeDescription="NGO Document content type" ma:contentTypeScope="" ma:versionID="2237034da4156b1fb30022c42ea1b656">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1b5ef716a10e65990ac2ffc294125c38"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978B8-74BD-4ABE-8747-4338AF74F122}">
  <ds:schemaRefs>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2636c69e-d6b9-4f6b-a248-45fd91a90b4d"/>
    <ds:schemaRef ds:uri="c629780e-db83-45bc-a257-7c8c4fd6b9cb"/>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3.xml><?xml version="1.0" encoding="utf-8"?>
<ds:datastoreItem xmlns:ds="http://schemas.openxmlformats.org/officeDocument/2006/customXml" ds:itemID="{65028247-C9A6-4901-8EA0-D80DDA19D105}">
  <ds:schemaRefs>
    <ds:schemaRef ds:uri="2636c69e-d6b9-4f6b-a248-45fd91a90b4d"/>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3145</TotalTime>
  <Words>2530</Words>
  <Application>Microsoft Office PowerPoint</Application>
  <PresentationFormat>Widescreen</PresentationFormat>
  <Paragraphs>373</Paragraphs>
  <Slides>38</Slides>
  <Notes>29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vt:i4>
      </vt:variant>
    </vt:vector>
  </HeadingPairs>
  <TitlesOfParts>
    <vt:vector size="54" baseType="lpstr">
      <vt:lpstr>Arial</vt:lpstr>
      <vt:lpstr>Calibri</vt:lpstr>
      <vt:lpstr>Cambria</vt:lpstr>
      <vt:lpstr>Century Gothic</vt:lpstr>
      <vt:lpstr>Courier New</vt:lpstr>
      <vt:lpstr>HKGrotesk-Bold</vt:lpstr>
      <vt:lpstr>Lato Light</vt:lpstr>
      <vt:lpstr>Myriad Web Pro</vt:lpstr>
      <vt:lpstr>Noah W05 Regular</vt:lpstr>
      <vt:lpstr>Public Sans</vt:lpstr>
      <vt:lpstr>Quattrocento Sans</vt:lpstr>
      <vt:lpstr>Wingdings</vt:lpstr>
      <vt:lpstr>1_Office Theme</vt:lpstr>
      <vt:lpstr>Master</vt:lpstr>
      <vt:lpstr>Office Theme</vt:lpstr>
      <vt:lpstr>RTSL-theme</vt:lpstr>
      <vt:lpstr>Improving Epidemic Preparedness</vt:lpstr>
      <vt:lpstr>PowerPoint Presentation</vt:lpstr>
      <vt:lpstr>PowerPoint Presentation</vt:lpstr>
      <vt:lpstr>PowerPoint Presentation</vt:lpstr>
      <vt:lpstr>  Epidemic Ready Primary Healthcare</vt:lpstr>
      <vt:lpstr>COVID-19 highlighted major gaps in PHC systems around the world</vt:lpstr>
      <vt:lpstr>PowerPoint Presentation</vt:lpstr>
      <vt:lpstr>What is epidemic-ready primary health care (ERPHC)?</vt:lpstr>
      <vt:lpstr>Why is Epidemic Ready Primary Healthcare important? </vt:lpstr>
      <vt:lpstr>HOW DO WE GET THERE? </vt:lpstr>
      <vt:lpstr>What capacities do health facilities need to be epidemic ready?</vt:lpstr>
      <vt:lpstr>PowerPoint Presentation</vt:lpstr>
      <vt:lpstr>ERPHC Components ACROSS THE HEALTH SYSTEM </vt:lpstr>
      <vt:lpstr>Achieving epidemic-ready primary health care</vt:lpstr>
      <vt:lpstr>Achieving epidemic-ready primary health care</vt:lpstr>
      <vt:lpstr>PowerPoint Presentation</vt:lpstr>
      <vt:lpstr>PowerPoint Presentation</vt:lpstr>
      <vt:lpstr>Summary </vt:lpstr>
      <vt:lpstr>PowerPoint Presentation</vt:lpstr>
      <vt:lpstr>PowerPoint Presentation</vt:lpstr>
      <vt:lpstr>The 7-1-7 framework</vt:lpstr>
      <vt:lpstr> Public health events</vt:lpstr>
      <vt:lpstr>PowerPoint Presentation</vt:lpstr>
      <vt:lpstr>Challenges</vt:lpstr>
      <vt:lpstr>What is 7-1-7?</vt:lpstr>
      <vt:lpstr> 7-1-7 timeliness metrics and milestones</vt:lpstr>
      <vt:lpstr>Every public health event is an opportunity to learn and improve </vt:lpstr>
      <vt:lpstr>PowerPoint Presentation</vt:lpstr>
      <vt:lpstr>How can the 7-1-7 approach improve public health action? </vt:lpstr>
      <vt:lpstr>PowerPoint Presentation</vt:lpstr>
      <vt:lpstr>Retrospective study in Brazil, Ethiopia, Liberia, Nigeria, and Uganda</vt:lpstr>
      <vt:lpstr>PowerPoint Presentation</vt:lpstr>
      <vt:lpstr>PowerPoint Presentation</vt:lpstr>
      <vt:lpstr>PowerPoint Presentation</vt:lpstr>
      <vt:lpstr>Q&amp;A</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User</dc:creator>
  <cp:lastModifiedBy>Sara Hendery</cp:lastModifiedBy>
  <cp:revision>2</cp:revision>
  <cp:lastPrinted>2021-07-21T14:19:26Z</cp:lastPrinted>
  <dcterms:created xsi:type="dcterms:W3CDTF">2015-10-28T00:03:59Z</dcterms:created>
  <dcterms:modified xsi:type="dcterms:W3CDTF">2023-07-18T18:24:01Z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