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91" r:id="rId6"/>
    <p:sldMasterId id="2147483699" r:id="rId7"/>
  </p:sldMasterIdLst>
  <p:notesMasterIdLst>
    <p:notesMasterId r:id="rId81"/>
  </p:notesMasterIdLst>
  <p:sldIdLst>
    <p:sldId id="3255" r:id="rId8"/>
    <p:sldId id="2147472897" r:id="rId9"/>
    <p:sldId id="3260" r:id="rId10"/>
    <p:sldId id="2145706923" r:id="rId11"/>
    <p:sldId id="2147472143" r:id="rId12"/>
    <p:sldId id="1616" r:id="rId13"/>
    <p:sldId id="332" r:id="rId14"/>
    <p:sldId id="2147472189" r:id="rId15"/>
    <p:sldId id="2147472192" r:id="rId16"/>
    <p:sldId id="2147472191" r:id="rId17"/>
    <p:sldId id="2147472193" r:id="rId18"/>
    <p:sldId id="2147472194" r:id="rId19"/>
    <p:sldId id="2147472195" r:id="rId20"/>
    <p:sldId id="2147472196" r:id="rId21"/>
    <p:sldId id="2147472197" r:id="rId22"/>
    <p:sldId id="2147472198" r:id="rId23"/>
    <p:sldId id="2147472200" r:id="rId24"/>
    <p:sldId id="2147472201" r:id="rId25"/>
    <p:sldId id="2147472887" r:id="rId26"/>
    <p:sldId id="2147472888" r:id="rId27"/>
    <p:sldId id="2147472894" r:id="rId28"/>
    <p:sldId id="2147472859" r:id="rId29"/>
    <p:sldId id="2147472204" r:id="rId30"/>
    <p:sldId id="2147472217" r:id="rId31"/>
    <p:sldId id="2147472218" r:id="rId32"/>
    <p:sldId id="2147472889" r:id="rId33"/>
    <p:sldId id="2147472274" r:id="rId34"/>
    <p:sldId id="2147472222" r:id="rId35"/>
    <p:sldId id="2147472223" r:id="rId36"/>
    <p:sldId id="2147472224" r:id="rId37"/>
    <p:sldId id="2147472226" r:id="rId38"/>
    <p:sldId id="2147472228" r:id="rId39"/>
    <p:sldId id="2147472229" r:id="rId40"/>
    <p:sldId id="2147472230" r:id="rId41"/>
    <p:sldId id="2147472855" r:id="rId42"/>
    <p:sldId id="2147472890" r:id="rId43"/>
    <p:sldId id="2147472874" r:id="rId44"/>
    <p:sldId id="2147472235" r:id="rId45"/>
    <p:sldId id="2147472856" r:id="rId46"/>
    <p:sldId id="2147472877" r:id="rId47"/>
    <p:sldId id="2147472895" r:id="rId48"/>
    <p:sldId id="2147472878" r:id="rId49"/>
    <p:sldId id="2147472886" r:id="rId50"/>
    <p:sldId id="2147472896" r:id="rId51"/>
    <p:sldId id="2147472250" r:id="rId52"/>
    <p:sldId id="2147472861" r:id="rId53"/>
    <p:sldId id="2147472862" r:id="rId54"/>
    <p:sldId id="2147472277" r:id="rId55"/>
    <p:sldId id="2147472864" r:id="rId56"/>
    <p:sldId id="2147472865" r:id="rId57"/>
    <p:sldId id="2147472872" r:id="rId58"/>
    <p:sldId id="2147472266" r:id="rId59"/>
    <p:sldId id="2147472893" r:id="rId60"/>
    <p:sldId id="2145707627" r:id="rId61"/>
    <p:sldId id="2145707673" r:id="rId62"/>
    <p:sldId id="2145707633" r:id="rId63"/>
    <p:sldId id="1448942835" r:id="rId64"/>
    <p:sldId id="2145707661" r:id="rId65"/>
    <p:sldId id="2145707623" r:id="rId66"/>
    <p:sldId id="2145707655" r:id="rId67"/>
    <p:sldId id="2145707625" r:id="rId68"/>
    <p:sldId id="2145707669" r:id="rId69"/>
    <p:sldId id="2145707619" r:id="rId70"/>
    <p:sldId id="2145707671" r:id="rId71"/>
    <p:sldId id="1448942859" r:id="rId72"/>
    <p:sldId id="2145707663" r:id="rId73"/>
    <p:sldId id="2145707670" r:id="rId74"/>
    <p:sldId id="2145707659" r:id="rId75"/>
    <p:sldId id="2145707636" r:id="rId76"/>
    <p:sldId id="5067" r:id="rId77"/>
    <p:sldId id="5057" r:id="rId78"/>
    <p:sldId id="5066" r:id="rId79"/>
    <p:sldId id="506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BE465-07ED-4C18-972B-F1DE775CD8BC}" v="4" dt="2024-02-20T13:07:51.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7" d="100"/>
          <a:sy n="67" d="100"/>
        </p:scale>
        <p:origin x="5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Hendery" userId="f325871a-63f3-4f08-ae16-74c23a15e324" providerId="ADAL" clId="{78EBE465-07ED-4C18-972B-F1DE775CD8BC}"/>
    <pc:docChg chg="custSel addSld modSld sldOrd">
      <pc:chgData name="Sara Hendery" userId="f325871a-63f3-4f08-ae16-74c23a15e324" providerId="ADAL" clId="{78EBE465-07ED-4C18-972B-F1DE775CD8BC}" dt="2024-02-20T13:10:37.789" v="109"/>
      <pc:docMkLst>
        <pc:docMk/>
      </pc:docMkLst>
      <pc:sldChg chg="ord">
        <pc:chgData name="Sara Hendery" userId="f325871a-63f3-4f08-ae16-74c23a15e324" providerId="ADAL" clId="{78EBE465-07ED-4C18-972B-F1DE775CD8BC}" dt="2024-02-20T13:10:37.789" v="109"/>
        <pc:sldMkLst>
          <pc:docMk/>
          <pc:sldMk cId="2086185903" sldId="3260"/>
        </pc:sldMkLst>
      </pc:sldChg>
      <pc:sldChg chg="modSp mod">
        <pc:chgData name="Sara Hendery" userId="f325871a-63f3-4f08-ae16-74c23a15e324" providerId="ADAL" clId="{78EBE465-07ED-4C18-972B-F1DE775CD8BC}" dt="2024-02-20T13:00:09.017" v="17" actId="20577"/>
        <pc:sldMkLst>
          <pc:docMk/>
          <pc:sldMk cId="3147780374" sldId="5066"/>
        </pc:sldMkLst>
        <pc:spChg chg="mod">
          <ac:chgData name="Sara Hendery" userId="f325871a-63f3-4f08-ae16-74c23a15e324" providerId="ADAL" clId="{78EBE465-07ED-4C18-972B-F1DE775CD8BC}" dt="2024-02-20T13:00:09.017" v="17" actId="20577"/>
          <ac:spMkLst>
            <pc:docMk/>
            <pc:sldMk cId="3147780374" sldId="5066"/>
            <ac:spMk id="10" creationId="{E4F6294E-2AC1-4D9B-A9B7-FFA167971553}"/>
          </ac:spMkLst>
        </pc:spChg>
      </pc:sldChg>
      <pc:sldChg chg="delSp modSp add mod">
        <pc:chgData name="Sara Hendery" userId="f325871a-63f3-4f08-ae16-74c23a15e324" providerId="ADAL" clId="{78EBE465-07ED-4C18-972B-F1DE775CD8BC}" dt="2024-02-20T13:10:21.674" v="107" actId="255"/>
        <pc:sldMkLst>
          <pc:docMk/>
          <pc:sldMk cId="3508839227" sldId="2147472897"/>
        </pc:sldMkLst>
        <pc:spChg chg="del">
          <ac:chgData name="Sara Hendery" userId="f325871a-63f3-4f08-ae16-74c23a15e324" providerId="ADAL" clId="{78EBE465-07ED-4C18-972B-F1DE775CD8BC}" dt="2024-02-20T13:05:07.185" v="20" actId="478"/>
          <ac:spMkLst>
            <pc:docMk/>
            <pc:sldMk cId="3508839227" sldId="2147472897"/>
            <ac:spMk id="3" creationId="{82B802EC-3AFC-29D7-8149-26656894C193}"/>
          </ac:spMkLst>
        </pc:spChg>
        <pc:spChg chg="mod">
          <ac:chgData name="Sara Hendery" userId="f325871a-63f3-4f08-ae16-74c23a15e324" providerId="ADAL" clId="{78EBE465-07ED-4C18-972B-F1DE775CD8BC}" dt="2024-02-20T13:10:21.674" v="107" actId="255"/>
          <ac:spMkLst>
            <pc:docMk/>
            <pc:sldMk cId="3508839227" sldId="2147472897"/>
            <ac:spMk id="10" creationId="{E4F6294E-2AC1-4D9B-A9B7-FFA167971553}"/>
          </ac:spMkLst>
        </pc:spChg>
        <pc:picChg chg="del">
          <ac:chgData name="Sara Hendery" userId="f325871a-63f3-4f08-ae16-74c23a15e324" providerId="ADAL" clId="{78EBE465-07ED-4C18-972B-F1DE775CD8BC}" dt="2024-02-20T13:05:03.747" v="19" actId="478"/>
          <ac:picMkLst>
            <pc:docMk/>
            <pc:sldMk cId="3508839227" sldId="2147472897"/>
            <ac:picMk id="2" creationId="{DA30452C-AEE5-DCED-B651-925C9E09EDD5}"/>
          </ac:picMkLst>
        </pc:picChg>
        <pc:picChg chg="mod modCrop">
          <ac:chgData name="Sara Hendery" userId="f325871a-63f3-4f08-ae16-74c23a15e324" providerId="ADAL" clId="{78EBE465-07ED-4C18-972B-F1DE775CD8BC}" dt="2024-02-20T13:08:15.324" v="24" actId="18131"/>
          <ac:picMkLst>
            <pc:docMk/>
            <pc:sldMk cId="3508839227" sldId="2147472897"/>
            <ac:picMk id="11" creationId="{2F0DA287-0B22-46A5-AEF8-6491DA9C80F1}"/>
          </ac:picMkLst>
        </pc:picChg>
      </pc:sldChg>
    </pc:docChg>
  </pc:docChgLst>
  <pc:docChgLst>
    <pc:chgData name="Hendery, Sara E." userId="16b337ac-3e46-4492-bfe1-1439cfc44d58" providerId="ADAL" clId="{214B15E1-8A52-427C-8A1F-E81BC324D969}"/>
    <pc:docChg chg="undo custSel delSld modSld delMainMaster">
      <pc:chgData name="Hendery, Sara E." userId="16b337ac-3e46-4492-bfe1-1439cfc44d58" providerId="ADAL" clId="{214B15E1-8A52-427C-8A1F-E81BC324D969}" dt="2024-01-26T20:09:12.313" v="398" actId="20577"/>
      <pc:docMkLst>
        <pc:docMk/>
      </pc:docMkLst>
      <pc:sldChg chg="del">
        <pc:chgData name="Hendery, Sara E." userId="16b337ac-3e46-4492-bfe1-1439cfc44d58" providerId="ADAL" clId="{214B15E1-8A52-427C-8A1F-E81BC324D969}" dt="2024-01-26T20:08:43.598" v="364" actId="47"/>
        <pc:sldMkLst>
          <pc:docMk/>
          <pc:sldMk cId="1297452902" sldId="256"/>
        </pc:sldMkLst>
      </pc:sldChg>
      <pc:sldChg chg="del">
        <pc:chgData name="Hendery, Sara E." userId="16b337ac-3e46-4492-bfe1-1439cfc44d58" providerId="ADAL" clId="{214B15E1-8A52-427C-8A1F-E81BC324D969}" dt="2024-01-26T20:08:43.598" v="364" actId="47"/>
        <pc:sldMkLst>
          <pc:docMk/>
          <pc:sldMk cId="3686721024" sldId="257"/>
        </pc:sldMkLst>
      </pc:sldChg>
      <pc:sldChg chg="del">
        <pc:chgData name="Hendery, Sara E." userId="16b337ac-3e46-4492-bfe1-1439cfc44d58" providerId="ADAL" clId="{214B15E1-8A52-427C-8A1F-E81BC324D969}" dt="2024-01-26T20:08:43.598" v="364" actId="47"/>
        <pc:sldMkLst>
          <pc:docMk/>
          <pc:sldMk cId="3569232746" sldId="258"/>
        </pc:sldMkLst>
      </pc:sldChg>
      <pc:sldChg chg="del">
        <pc:chgData name="Hendery, Sara E." userId="16b337ac-3e46-4492-bfe1-1439cfc44d58" providerId="ADAL" clId="{214B15E1-8A52-427C-8A1F-E81BC324D969}" dt="2024-01-26T20:08:43.598" v="364" actId="47"/>
        <pc:sldMkLst>
          <pc:docMk/>
          <pc:sldMk cId="3457705773" sldId="264"/>
        </pc:sldMkLst>
      </pc:sldChg>
      <pc:sldChg chg="del">
        <pc:chgData name="Hendery, Sara E." userId="16b337ac-3e46-4492-bfe1-1439cfc44d58" providerId="ADAL" clId="{214B15E1-8A52-427C-8A1F-E81BC324D969}" dt="2024-01-26T20:08:43.598" v="364" actId="47"/>
        <pc:sldMkLst>
          <pc:docMk/>
          <pc:sldMk cId="3989794131" sldId="265"/>
        </pc:sldMkLst>
      </pc:sldChg>
      <pc:sldChg chg="del">
        <pc:chgData name="Hendery, Sara E." userId="16b337ac-3e46-4492-bfe1-1439cfc44d58" providerId="ADAL" clId="{214B15E1-8A52-427C-8A1F-E81BC324D969}" dt="2024-01-26T20:08:43.598" v="364" actId="47"/>
        <pc:sldMkLst>
          <pc:docMk/>
          <pc:sldMk cId="116355843" sldId="266"/>
        </pc:sldMkLst>
      </pc:sldChg>
      <pc:sldChg chg="del">
        <pc:chgData name="Hendery, Sara E." userId="16b337ac-3e46-4492-bfe1-1439cfc44d58" providerId="ADAL" clId="{214B15E1-8A52-427C-8A1F-E81BC324D969}" dt="2024-01-26T20:08:43.598" v="364" actId="47"/>
        <pc:sldMkLst>
          <pc:docMk/>
          <pc:sldMk cId="3938553990" sldId="268"/>
        </pc:sldMkLst>
      </pc:sldChg>
      <pc:sldChg chg="del">
        <pc:chgData name="Hendery, Sara E." userId="16b337ac-3e46-4492-bfe1-1439cfc44d58" providerId="ADAL" clId="{214B15E1-8A52-427C-8A1F-E81BC324D969}" dt="2024-01-26T20:08:43.598" v="364" actId="47"/>
        <pc:sldMkLst>
          <pc:docMk/>
          <pc:sldMk cId="4107310163" sldId="269"/>
        </pc:sldMkLst>
      </pc:sldChg>
      <pc:sldChg chg="del">
        <pc:chgData name="Hendery, Sara E." userId="16b337ac-3e46-4492-bfe1-1439cfc44d58" providerId="ADAL" clId="{214B15E1-8A52-427C-8A1F-E81BC324D969}" dt="2024-01-26T20:08:43.598" v="364" actId="47"/>
        <pc:sldMkLst>
          <pc:docMk/>
          <pc:sldMk cId="4132696859" sldId="270"/>
        </pc:sldMkLst>
      </pc:sldChg>
      <pc:sldChg chg="del">
        <pc:chgData name="Hendery, Sara E." userId="16b337ac-3e46-4492-bfe1-1439cfc44d58" providerId="ADAL" clId="{214B15E1-8A52-427C-8A1F-E81BC324D969}" dt="2024-01-26T20:08:43.598" v="364" actId="47"/>
        <pc:sldMkLst>
          <pc:docMk/>
          <pc:sldMk cId="2919491212" sldId="309"/>
        </pc:sldMkLst>
      </pc:sldChg>
      <pc:sldChg chg="del">
        <pc:chgData name="Hendery, Sara E." userId="16b337ac-3e46-4492-bfe1-1439cfc44d58" providerId="ADAL" clId="{214B15E1-8A52-427C-8A1F-E81BC324D969}" dt="2024-01-26T20:08:43.598" v="364" actId="47"/>
        <pc:sldMkLst>
          <pc:docMk/>
          <pc:sldMk cId="710386565" sldId="310"/>
        </pc:sldMkLst>
      </pc:sldChg>
      <pc:sldChg chg="modSp mod">
        <pc:chgData name="Hendery, Sara E." userId="16b337ac-3e46-4492-bfe1-1439cfc44d58" providerId="ADAL" clId="{214B15E1-8A52-427C-8A1F-E81BC324D969}" dt="2024-01-26T19:57:51.120" v="172" actId="20577"/>
        <pc:sldMkLst>
          <pc:docMk/>
          <pc:sldMk cId="3491193050" sldId="3255"/>
        </pc:sldMkLst>
        <pc:spChg chg="mod">
          <ac:chgData name="Hendery, Sara E." userId="16b337ac-3e46-4492-bfe1-1439cfc44d58" providerId="ADAL" clId="{214B15E1-8A52-427C-8A1F-E81BC324D969}" dt="2024-01-26T19:57:51.120" v="172" actId="20577"/>
          <ac:spMkLst>
            <pc:docMk/>
            <pc:sldMk cId="3491193050" sldId="3255"/>
            <ac:spMk id="7" creationId="{9E364E1A-06BE-44A8-BA33-4F626F1D6775}"/>
          </ac:spMkLst>
        </pc:spChg>
        <pc:spChg chg="mod">
          <ac:chgData name="Hendery, Sara E." userId="16b337ac-3e46-4492-bfe1-1439cfc44d58" providerId="ADAL" clId="{214B15E1-8A52-427C-8A1F-E81BC324D969}" dt="2024-01-26T19:57:33.840" v="160" actId="6549"/>
          <ac:spMkLst>
            <pc:docMk/>
            <pc:sldMk cId="3491193050" sldId="3255"/>
            <ac:spMk id="223" creationId="{80D8679A-2C93-4711-A590-CAD021EDF5FD}"/>
          </ac:spMkLst>
        </pc:spChg>
        <pc:picChg chg="mod">
          <ac:chgData name="Hendery, Sara E." userId="16b337ac-3e46-4492-bfe1-1439cfc44d58" providerId="ADAL" clId="{214B15E1-8A52-427C-8A1F-E81BC324D969}" dt="2024-01-26T19:56:24.207" v="0" actId="14826"/>
          <ac:picMkLst>
            <pc:docMk/>
            <pc:sldMk cId="3491193050" sldId="3255"/>
            <ac:picMk id="5" creationId="{371F4989-6A39-455E-9C10-50A2987551CD}"/>
          </ac:picMkLst>
        </pc:picChg>
      </pc:sldChg>
      <pc:sldChg chg="del">
        <pc:chgData name="Hendery, Sara E." userId="16b337ac-3e46-4492-bfe1-1439cfc44d58" providerId="ADAL" clId="{214B15E1-8A52-427C-8A1F-E81BC324D969}" dt="2024-01-26T20:08:34.956" v="363" actId="47"/>
        <pc:sldMkLst>
          <pc:docMk/>
          <pc:sldMk cId="328392303" sldId="5063"/>
        </pc:sldMkLst>
      </pc:sldChg>
      <pc:sldChg chg="modSp mod">
        <pc:chgData name="Hendery, Sara E." userId="16b337ac-3e46-4492-bfe1-1439cfc44d58" providerId="ADAL" clId="{214B15E1-8A52-427C-8A1F-E81BC324D969}" dt="2024-01-26T20:09:12.313" v="398" actId="20577"/>
        <pc:sldMkLst>
          <pc:docMk/>
          <pc:sldMk cId="3147780374" sldId="5066"/>
        </pc:sldMkLst>
        <pc:spChg chg="mod">
          <ac:chgData name="Hendery, Sara E." userId="16b337ac-3e46-4492-bfe1-1439cfc44d58" providerId="ADAL" clId="{214B15E1-8A52-427C-8A1F-E81BC324D969}" dt="2024-01-26T20:09:12.313" v="398" actId="20577"/>
          <ac:spMkLst>
            <pc:docMk/>
            <pc:sldMk cId="3147780374" sldId="5066"/>
            <ac:spMk id="10" creationId="{E4F6294E-2AC1-4D9B-A9B7-FFA167971553}"/>
          </ac:spMkLst>
        </pc:spChg>
      </pc:sldChg>
      <pc:sldChg chg="addSp modSp mod">
        <pc:chgData name="Hendery, Sara E." userId="16b337ac-3e46-4492-bfe1-1439cfc44d58" providerId="ADAL" clId="{214B15E1-8A52-427C-8A1F-E81BC324D969}" dt="2024-01-26T20:08:21.286" v="362" actId="20577"/>
        <pc:sldMkLst>
          <pc:docMk/>
          <pc:sldMk cId="1070381645" sldId="2145706923"/>
        </pc:sldMkLst>
        <pc:spChg chg="add mod">
          <ac:chgData name="Hendery, Sara E." userId="16b337ac-3e46-4492-bfe1-1439cfc44d58" providerId="ADAL" clId="{214B15E1-8A52-427C-8A1F-E81BC324D969}" dt="2024-01-26T20:07:18.645" v="353" actId="27636"/>
          <ac:spMkLst>
            <pc:docMk/>
            <pc:sldMk cId="1070381645" sldId="2145706923"/>
            <ac:spMk id="3" creationId="{82B802EC-3AFC-29D7-8149-26656894C193}"/>
          </ac:spMkLst>
        </pc:spChg>
        <pc:spChg chg="mod">
          <ac:chgData name="Hendery, Sara E." userId="16b337ac-3e46-4492-bfe1-1439cfc44d58" providerId="ADAL" clId="{214B15E1-8A52-427C-8A1F-E81BC324D969}" dt="2024-01-26T20:08:21.286" v="362" actId="20577"/>
          <ac:spMkLst>
            <pc:docMk/>
            <pc:sldMk cId="1070381645" sldId="2145706923"/>
            <ac:spMk id="10" creationId="{E4F6294E-2AC1-4D9B-A9B7-FFA167971553}"/>
          </ac:spMkLst>
        </pc:spChg>
        <pc:picChg chg="add mod">
          <ac:chgData name="Hendery, Sara E." userId="16b337ac-3e46-4492-bfe1-1439cfc44d58" providerId="ADAL" clId="{214B15E1-8A52-427C-8A1F-E81BC324D969}" dt="2024-01-26T20:08:08.932" v="361" actId="1076"/>
          <ac:picMkLst>
            <pc:docMk/>
            <pc:sldMk cId="1070381645" sldId="2145706923"/>
            <ac:picMk id="2" creationId="{DA30452C-AEE5-DCED-B651-925C9E09EDD5}"/>
          </ac:picMkLst>
        </pc:picChg>
        <pc:picChg chg="mod">
          <ac:chgData name="Hendery, Sara E." userId="16b337ac-3e46-4492-bfe1-1439cfc44d58" providerId="ADAL" clId="{214B15E1-8A52-427C-8A1F-E81BC324D969}" dt="2024-01-26T20:07:55.583" v="359" actId="1076"/>
          <ac:picMkLst>
            <pc:docMk/>
            <pc:sldMk cId="1070381645" sldId="2145706923"/>
            <ac:picMk id="11" creationId="{2F0DA287-0B22-46A5-AEF8-6491DA9C80F1}"/>
          </ac:picMkLst>
        </pc:picChg>
      </pc:sldChg>
      <pc:sldMasterChg chg="del delSldLayout">
        <pc:chgData name="Hendery, Sara E." userId="16b337ac-3e46-4492-bfe1-1439cfc44d58" providerId="ADAL" clId="{214B15E1-8A52-427C-8A1F-E81BC324D969}" dt="2024-01-26T20:08:43.598" v="364" actId="47"/>
        <pc:sldMasterMkLst>
          <pc:docMk/>
          <pc:sldMasterMk cId="903754193" sldId="2147483699"/>
        </pc:sldMasterMkLst>
        <pc:sldLayoutChg chg="del">
          <pc:chgData name="Hendery, Sara E." userId="16b337ac-3e46-4492-bfe1-1439cfc44d58" providerId="ADAL" clId="{214B15E1-8A52-427C-8A1F-E81BC324D969}" dt="2024-01-26T20:08:43.598" v="364" actId="47"/>
          <pc:sldLayoutMkLst>
            <pc:docMk/>
            <pc:sldMasterMk cId="903754193" sldId="2147483699"/>
            <pc:sldLayoutMk cId="1956587616" sldId="2147483700"/>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4289622580" sldId="2147483701"/>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4257615156" sldId="2147483702"/>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2456173730" sldId="2147483703"/>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1707641320" sldId="2147483704"/>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2131060257" sldId="2147483705"/>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126213996" sldId="2147483706"/>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2831630815" sldId="2147483707"/>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335475854" sldId="2147483708"/>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2789572605" sldId="2147483709"/>
          </pc:sldLayoutMkLst>
        </pc:sldLayoutChg>
        <pc:sldLayoutChg chg="del">
          <pc:chgData name="Hendery, Sara E." userId="16b337ac-3e46-4492-bfe1-1439cfc44d58" providerId="ADAL" clId="{214B15E1-8A52-427C-8A1F-E81BC324D969}" dt="2024-01-26T20:08:43.598" v="364" actId="47"/>
          <pc:sldLayoutMkLst>
            <pc:docMk/>
            <pc:sldMasterMk cId="903754193" sldId="2147483699"/>
            <pc:sldLayoutMk cId="733101902" sldId="2147483710"/>
          </pc:sldLayoutMkLst>
        </pc:sldLayoutChg>
      </pc:sldMasterChg>
      <pc:sldMasterChg chg="del delSldLayout">
        <pc:chgData name="Hendery, Sara E." userId="16b337ac-3e46-4492-bfe1-1439cfc44d58" providerId="ADAL" clId="{214B15E1-8A52-427C-8A1F-E81BC324D969}" dt="2024-01-26T20:08:43.598" v="364" actId="47"/>
        <pc:sldMasterMkLst>
          <pc:docMk/>
          <pc:sldMasterMk cId="3303248946" sldId="2147483711"/>
        </pc:sldMasterMkLst>
        <pc:sldLayoutChg chg="del">
          <pc:chgData name="Hendery, Sara E." userId="16b337ac-3e46-4492-bfe1-1439cfc44d58" providerId="ADAL" clId="{214B15E1-8A52-427C-8A1F-E81BC324D969}" dt="2024-01-26T20:08:43.598" v="364" actId="47"/>
          <pc:sldLayoutMkLst>
            <pc:docMk/>
            <pc:sldMasterMk cId="3303248946" sldId="2147483711"/>
            <pc:sldLayoutMk cId="2868522188" sldId="2147483712"/>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126286594" sldId="2147483713"/>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1457538862" sldId="2147483714"/>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1561423656" sldId="2147483715"/>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526009845" sldId="2147483716"/>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2477545620" sldId="2147483717"/>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2127668607" sldId="2147483718"/>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813417106" sldId="2147483719"/>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2626103487" sldId="2147483720"/>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3704696937" sldId="2147483721"/>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3278108649" sldId="2147483722"/>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784945784" sldId="2147483723"/>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493060189" sldId="2147483724"/>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242866750" sldId="2147483725"/>
          </pc:sldLayoutMkLst>
        </pc:sldLayoutChg>
        <pc:sldLayoutChg chg="del">
          <pc:chgData name="Hendery, Sara E." userId="16b337ac-3e46-4492-bfe1-1439cfc44d58" providerId="ADAL" clId="{214B15E1-8A52-427C-8A1F-E81BC324D969}" dt="2024-01-26T20:08:43.598" v="364" actId="47"/>
          <pc:sldLayoutMkLst>
            <pc:docMk/>
            <pc:sldMasterMk cId="3303248946" sldId="2147483711"/>
            <pc:sldLayoutMk cId="1859005583" sldId="214748372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N2158\Documents\MY%20DOCS\Courses%20&amp;%20Training\Funding%20opportunities\Calderone_2020\Abstracts%20and%20Manuscripts\Acceptability%20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2.xml"/><Relationship Id="rId4" Type="http://schemas.openxmlformats.org/officeDocument/2006/relationships/oleObject" Target="file:///C:\MY%20DOCS\Courses%20&amp;%20Training\Funding%20opportunities\Calderone_2020\Abstracts%20and%20Manuscripts\Main%20Paper\Acceptability%20charts_1Feb23.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HN2158\Documents\MY%20DOCS\Courses%20&amp;%20Training\Funding%20opportunities\Calderone_2020\Abstracts%20and%20Manuscripts\Acceptability%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N2158\Documents\MY%20DOCS\Courses%20&amp;%20Training\Funding%20opportunities\Calderone_2020\Abstracts%20and%20Manuscripts\Acceptability%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N2158\Documents\MY%20DOCS\Courses%20&amp;%20Training\Funding%20opportunities\Calderone_2020\Abstracts%20and%20Manuscripts\Acceptability%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MY%20DOCS\Courses%20&amp;%20Training\Funding%20opportunities\Calderone_2020\Abstracts%20and%20Manuscripts\Main%20Paper\Fig%201%20and%20Fig%204_and%20sensitivit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'Daily enrolment'!$B$1</c:f>
              <c:strCache>
                <c:ptCount val="1"/>
                <c:pt idx="0">
                  <c:v>Daily accrual </c:v>
                </c:pt>
              </c:strCache>
            </c:strRef>
          </c:tx>
          <c:spPr>
            <a:solidFill>
              <a:schemeClr val="accent1"/>
            </a:solidFill>
            <a:ln>
              <a:noFill/>
            </a:ln>
            <a:effectLst/>
          </c:spPr>
          <c:invertIfNegative val="0"/>
          <c:cat>
            <c:numRef>
              <c:f>'Daily enrolment'!$A$2:$A$36</c:f>
              <c:numCache>
                <c:formatCode>d\-mmm\-yy</c:formatCode>
                <c:ptCount val="35"/>
                <c:pt idx="0">
                  <c:v>44788</c:v>
                </c:pt>
                <c:pt idx="1">
                  <c:v>44789</c:v>
                </c:pt>
                <c:pt idx="2">
                  <c:v>44790</c:v>
                </c:pt>
                <c:pt idx="3">
                  <c:v>44795</c:v>
                </c:pt>
                <c:pt idx="4">
                  <c:v>44796</c:v>
                </c:pt>
                <c:pt idx="5">
                  <c:v>44797</c:v>
                </c:pt>
                <c:pt idx="6">
                  <c:v>44798</c:v>
                </c:pt>
                <c:pt idx="7">
                  <c:v>44799</c:v>
                </c:pt>
                <c:pt idx="8">
                  <c:v>44802</c:v>
                </c:pt>
                <c:pt idx="9">
                  <c:v>44803</c:v>
                </c:pt>
                <c:pt idx="10">
                  <c:v>44804</c:v>
                </c:pt>
                <c:pt idx="11">
                  <c:v>44805</c:v>
                </c:pt>
                <c:pt idx="12">
                  <c:v>44806</c:v>
                </c:pt>
                <c:pt idx="13">
                  <c:v>44811</c:v>
                </c:pt>
                <c:pt idx="14">
                  <c:v>44816</c:v>
                </c:pt>
                <c:pt idx="15">
                  <c:v>44817</c:v>
                </c:pt>
                <c:pt idx="16">
                  <c:v>44818</c:v>
                </c:pt>
                <c:pt idx="17">
                  <c:v>44819</c:v>
                </c:pt>
                <c:pt idx="18">
                  <c:v>44823</c:v>
                </c:pt>
                <c:pt idx="19">
                  <c:v>44824</c:v>
                </c:pt>
                <c:pt idx="20">
                  <c:v>44825</c:v>
                </c:pt>
                <c:pt idx="21">
                  <c:v>44826</c:v>
                </c:pt>
                <c:pt idx="22">
                  <c:v>44830</c:v>
                </c:pt>
                <c:pt idx="23">
                  <c:v>44831</c:v>
                </c:pt>
                <c:pt idx="24">
                  <c:v>44832</c:v>
                </c:pt>
                <c:pt idx="25">
                  <c:v>44833</c:v>
                </c:pt>
                <c:pt idx="26">
                  <c:v>44837</c:v>
                </c:pt>
                <c:pt idx="27">
                  <c:v>44838</c:v>
                </c:pt>
                <c:pt idx="28">
                  <c:v>44839</c:v>
                </c:pt>
                <c:pt idx="29">
                  <c:v>44840</c:v>
                </c:pt>
                <c:pt idx="30">
                  <c:v>44841</c:v>
                </c:pt>
                <c:pt idx="31">
                  <c:v>44844</c:v>
                </c:pt>
                <c:pt idx="32">
                  <c:v>44845</c:v>
                </c:pt>
                <c:pt idx="33">
                  <c:v>44846</c:v>
                </c:pt>
                <c:pt idx="34">
                  <c:v>44848</c:v>
                </c:pt>
              </c:numCache>
            </c:numRef>
          </c:cat>
          <c:val>
            <c:numRef>
              <c:f>'Daily enrolment'!$B$2:$B$36</c:f>
              <c:numCache>
                <c:formatCode>General</c:formatCode>
                <c:ptCount val="35"/>
                <c:pt idx="0">
                  <c:v>7</c:v>
                </c:pt>
                <c:pt idx="1">
                  <c:v>10</c:v>
                </c:pt>
                <c:pt idx="2">
                  <c:v>4</c:v>
                </c:pt>
                <c:pt idx="3">
                  <c:v>9</c:v>
                </c:pt>
                <c:pt idx="4">
                  <c:v>9</c:v>
                </c:pt>
                <c:pt idx="5">
                  <c:v>9</c:v>
                </c:pt>
                <c:pt idx="6">
                  <c:v>11</c:v>
                </c:pt>
                <c:pt idx="7">
                  <c:v>3</c:v>
                </c:pt>
                <c:pt idx="8">
                  <c:v>10</c:v>
                </c:pt>
                <c:pt idx="9">
                  <c:v>8</c:v>
                </c:pt>
                <c:pt idx="10">
                  <c:v>9</c:v>
                </c:pt>
                <c:pt idx="11">
                  <c:v>12</c:v>
                </c:pt>
                <c:pt idx="12">
                  <c:v>1</c:v>
                </c:pt>
                <c:pt idx="13">
                  <c:v>4</c:v>
                </c:pt>
                <c:pt idx="14">
                  <c:v>8</c:v>
                </c:pt>
                <c:pt idx="15">
                  <c:v>7</c:v>
                </c:pt>
                <c:pt idx="16">
                  <c:v>8</c:v>
                </c:pt>
                <c:pt idx="17">
                  <c:v>10</c:v>
                </c:pt>
                <c:pt idx="18">
                  <c:v>6</c:v>
                </c:pt>
                <c:pt idx="19">
                  <c:v>7</c:v>
                </c:pt>
                <c:pt idx="20">
                  <c:v>9</c:v>
                </c:pt>
                <c:pt idx="21">
                  <c:v>8</c:v>
                </c:pt>
                <c:pt idx="22">
                  <c:v>8</c:v>
                </c:pt>
                <c:pt idx="23">
                  <c:v>9</c:v>
                </c:pt>
                <c:pt idx="24">
                  <c:v>8</c:v>
                </c:pt>
                <c:pt idx="25">
                  <c:v>9</c:v>
                </c:pt>
                <c:pt idx="26">
                  <c:v>8</c:v>
                </c:pt>
                <c:pt idx="27">
                  <c:v>8</c:v>
                </c:pt>
                <c:pt idx="28">
                  <c:v>4</c:v>
                </c:pt>
                <c:pt idx="29">
                  <c:v>3</c:v>
                </c:pt>
                <c:pt idx="30">
                  <c:v>3</c:v>
                </c:pt>
                <c:pt idx="31">
                  <c:v>8</c:v>
                </c:pt>
                <c:pt idx="32">
                  <c:v>6</c:v>
                </c:pt>
                <c:pt idx="33">
                  <c:v>5</c:v>
                </c:pt>
                <c:pt idx="34">
                  <c:v>2</c:v>
                </c:pt>
              </c:numCache>
            </c:numRef>
          </c:val>
          <c:extLst>
            <c:ext xmlns:c16="http://schemas.microsoft.com/office/drawing/2014/chart" uri="{C3380CC4-5D6E-409C-BE32-E72D297353CC}">
              <c16:uniqueId val="{00000000-9D08-4D60-BE98-35310EC4DC4F}"/>
            </c:ext>
          </c:extLst>
        </c:ser>
        <c:dLbls>
          <c:showLegendKey val="0"/>
          <c:showVal val="0"/>
          <c:showCatName val="0"/>
          <c:showSerName val="0"/>
          <c:showPercent val="0"/>
          <c:showBubbleSize val="0"/>
        </c:dLbls>
        <c:gapWidth val="150"/>
        <c:axId val="587826463"/>
        <c:axId val="587828959"/>
      </c:barChart>
      <c:lineChart>
        <c:grouping val="standard"/>
        <c:varyColors val="0"/>
        <c:ser>
          <c:idx val="1"/>
          <c:order val="1"/>
          <c:tx>
            <c:strRef>
              <c:f>'Daily enrolment'!$C$1</c:f>
              <c:strCache>
                <c:ptCount val="1"/>
                <c:pt idx="0">
                  <c:v>Cumulative accrual </c:v>
                </c:pt>
              </c:strCache>
            </c:strRef>
          </c:tx>
          <c:spPr>
            <a:ln w="28575" cap="rnd">
              <a:solidFill>
                <a:schemeClr val="accent2"/>
              </a:solidFill>
              <a:round/>
            </a:ln>
            <a:effectLst/>
          </c:spPr>
          <c:marker>
            <c:symbol val="none"/>
          </c:marker>
          <c:cat>
            <c:numRef>
              <c:f>'Daily enrolment'!$A$2:$A$36</c:f>
              <c:numCache>
                <c:formatCode>d\-mmm\-yy</c:formatCode>
                <c:ptCount val="35"/>
                <c:pt idx="0">
                  <c:v>44788</c:v>
                </c:pt>
                <c:pt idx="1">
                  <c:v>44789</c:v>
                </c:pt>
                <c:pt idx="2">
                  <c:v>44790</c:v>
                </c:pt>
                <c:pt idx="3">
                  <c:v>44795</c:v>
                </c:pt>
                <c:pt idx="4">
                  <c:v>44796</c:v>
                </c:pt>
                <c:pt idx="5">
                  <c:v>44797</c:v>
                </c:pt>
                <c:pt idx="6">
                  <c:v>44798</c:v>
                </c:pt>
                <c:pt idx="7">
                  <c:v>44799</c:v>
                </c:pt>
                <c:pt idx="8">
                  <c:v>44802</c:v>
                </c:pt>
                <c:pt idx="9">
                  <c:v>44803</c:v>
                </c:pt>
                <c:pt idx="10">
                  <c:v>44804</c:v>
                </c:pt>
                <c:pt idx="11">
                  <c:v>44805</c:v>
                </c:pt>
                <c:pt idx="12">
                  <c:v>44806</c:v>
                </c:pt>
                <c:pt idx="13">
                  <c:v>44811</c:v>
                </c:pt>
                <c:pt idx="14">
                  <c:v>44816</c:v>
                </c:pt>
                <c:pt idx="15">
                  <c:v>44817</c:v>
                </c:pt>
                <c:pt idx="16">
                  <c:v>44818</c:v>
                </c:pt>
                <c:pt idx="17">
                  <c:v>44819</c:v>
                </c:pt>
                <c:pt idx="18">
                  <c:v>44823</c:v>
                </c:pt>
                <c:pt idx="19">
                  <c:v>44824</c:v>
                </c:pt>
                <c:pt idx="20">
                  <c:v>44825</c:v>
                </c:pt>
                <c:pt idx="21">
                  <c:v>44826</c:v>
                </c:pt>
                <c:pt idx="22">
                  <c:v>44830</c:v>
                </c:pt>
                <c:pt idx="23">
                  <c:v>44831</c:v>
                </c:pt>
                <c:pt idx="24">
                  <c:v>44832</c:v>
                </c:pt>
                <c:pt idx="25">
                  <c:v>44833</c:v>
                </c:pt>
                <c:pt idx="26">
                  <c:v>44837</c:v>
                </c:pt>
                <c:pt idx="27">
                  <c:v>44838</c:v>
                </c:pt>
                <c:pt idx="28">
                  <c:v>44839</c:v>
                </c:pt>
                <c:pt idx="29">
                  <c:v>44840</c:v>
                </c:pt>
                <c:pt idx="30">
                  <c:v>44841</c:v>
                </c:pt>
                <c:pt idx="31">
                  <c:v>44844</c:v>
                </c:pt>
                <c:pt idx="32">
                  <c:v>44845</c:v>
                </c:pt>
                <c:pt idx="33">
                  <c:v>44846</c:v>
                </c:pt>
                <c:pt idx="34">
                  <c:v>44848</c:v>
                </c:pt>
              </c:numCache>
            </c:numRef>
          </c:cat>
          <c:val>
            <c:numRef>
              <c:f>'Daily enrolment'!$C$2:$C$36</c:f>
              <c:numCache>
                <c:formatCode>0</c:formatCode>
                <c:ptCount val="35"/>
                <c:pt idx="0">
                  <c:v>7</c:v>
                </c:pt>
                <c:pt idx="1">
                  <c:v>17</c:v>
                </c:pt>
                <c:pt idx="2">
                  <c:v>21</c:v>
                </c:pt>
                <c:pt idx="3">
                  <c:v>30</c:v>
                </c:pt>
                <c:pt idx="4">
                  <c:v>39</c:v>
                </c:pt>
                <c:pt idx="5">
                  <c:v>48</c:v>
                </c:pt>
                <c:pt idx="6">
                  <c:v>59</c:v>
                </c:pt>
                <c:pt idx="7">
                  <c:v>62</c:v>
                </c:pt>
                <c:pt idx="8">
                  <c:v>72</c:v>
                </c:pt>
                <c:pt idx="9">
                  <c:v>80</c:v>
                </c:pt>
                <c:pt idx="10">
                  <c:v>89</c:v>
                </c:pt>
                <c:pt idx="11">
                  <c:v>101</c:v>
                </c:pt>
                <c:pt idx="12">
                  <c:v>102</c:v>
                </c:pt>
                <c:pt idx="13">
                  <c:v>106</c:v>
                </c:pt>
                <c:pt idx="14">
                  <c:v>114</c:v>
                </c:pt>
                <c:pt idx="15">
                  <c:v>121</c:v>
                </c:pt>
                <c:pt idx="16">
                  <c:v>129</c:v>
                </c:pt>
                <c:pt idx="17">
                  <c:v>139</c:v>
                </c:pt>
                <c:pt idx="18">
                  <c:v>145</c:v>
                </c:pt>
                <c:pt idx="19">
                  <c:v>152</c:v>
                </c:pt>
                <c:pt idx="20">
                  <c:v>161</c:v>
                </c:pt>
                <c:pt idx="21">
                  <c:v>169</c:v>
                </c:pt>
                <c:pt idx="22">
                  <c:v>177</c:v>
                </c:pt>
                <c:pt idx="23">
                  <c:v>186</c:v>
                </c:pt>
                <c:pt idx="24">
                  <c:v>194</c:v>
                </c:pt>
                <c:pt idx="25">
                  <c:v>203</c:v>
                </c:pt>
                <c:pt idx="26">
                  <c:v>211</c:v>
                </c:pt>
                <c:pt idx="27">
                  <c:v>219</c:v>
                </c:pt>
                <c:pt idx="28">
                  <c:v>223</c:v>
                </c:pt>
                <c:pt idx="29">
                  <c:v>226</c:v>
                </c:pt>
                <c:pt idx="30">
                  <c:v>229</c:v>
                </c:pt>
                <c:pt idx="31">
                  <c:v>237</c:v>
                </c:pt>
                <c:pt idx="32">
                  <c:v>243</c:v>
                </c:pt>
                <c:pt idx="33">
                  <c:v>248</c:v>
                </c:pt>
                <c:pt idx="34">
                  <c:v>250</c:v>
                </c:pt>
              </c:numCache>
            </c:numRef>
          </c:val>
          <c:smooth val="0"/>
          <c:extLst>
            <c:ext xmlns:c16="http://schemas.microsoft.com/office/drawing/2014/chart" uri="{C3380CC4-5D6E-409C-BE32-E72D297353CC}">
              <c16:uniqueId val="{00000001-9D08-4D60-BE98-35310EC4DC4F}"/>
            </c:ext>
          </c:extLst>
        </c:ser>
        <c:dLbls>
          <c:showLegendKey val="0"/>
          <c:showVal val="0"/>
          <c:showCatName val="0"/>
          <c:showSerName val="0"/>
          <c:showPercent val="0"/>
          <c:showBubbleSize val="0"/>
        </c:dLbls>
        <c:marker val="1"/>
        <c:smooth val="0"/>
        <c:axId val="845861951"/>
        <c:axId val="845860703"/>
      </c:lineChart>
      <c:dateAx>
        <c:axId val="587826463"/>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a:t>Calendar date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7828959"/>
        <c:crosses val="autoZero"/>
        <c:auto val="1"/>
        <c:lblOffset val="100"/>
        <c:baseTimeUnit val="days"/>
      </c:dateAx>
      <c:valAx>
        <c:axId val="5878289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ZA" sz="1400" dirty="0"/>
                  <a:t>Daily</a:t>
                </a:r>
                <a:r>
                  <a:rPr lang="en-ZA" sz="1400" baseline="0" dirty="0"/>
                  <a:t> n</a:t>
                </a:r>
                <a:r>
                  <a:rPr lang="en-ZA" sz="1400" dirty="0"/>
                  <a:t>umber of</a:t>
                </a:r>
                <a:r>
                  <a:rPr lang="en-ZA" sz="1400" baseline="0" dirty="0"/>
                  <a:t> participants</a:t>
                </a:r>
                <a:endParaRPr lang="en-ZA" sz="14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7826463"/>
        <c:crosses val="autoZero"/>
        <c:crossBetween val="between"/>
      </c:valAx>
      <c:valAx>
        <c:axId val="845860703"/>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ZA" sz="1400" dirty="0"/>
                  <a:t>Cumulative</a:t>
                </a:r>
                <a:r>
                  <a:rPr lang="en-ZA" sz="1400" baseline="0" dirty="0"/>
                  <a:t> n</a:t>
                </a:r>
                <a:r>
                  <a:rPr lang="en-ZA" sz="1400" dirty="0"/>
                  <a:t>umber</a:t>
                </a:r>
                <a:r>
                  <a:rPr lang="en-ZA" sz="1400" baseline="0" dirty="0"/>
                  <a:t> of participants </a:t>
                </a:r>
                <a:endParaRPr lang="en-ZA"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5861951"/>
        <c:crosses val="max"/>
        <c:crossBetween val="between"/>
      </c:valAx>
      <c:dateAx>
        <c:axId val="845861951"/>
        <c:scaling>
          <c:orientation val="minMax"/>
        </c:scaling>
        <c:delete val="1"/>
        <c:axPos val="b"/>
        <c:numFmt formatCode="d\-mmm\-yy" sourceLinked="1"/>
        <c:majorTickMark val="out"/>
        <c:minorTickMark val="none"/>
        <c:tickLblPos val="nextTo"/>
        <c:crossAx val="845860703"/>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1758084155549575"/>
          <c:y val="3.8882111953874691E-2"/>
          <c:w val="0.35028226982106064"/>
          <c:h val="0.76436761868577296"/>
        </c:manualLayout>
      </c:layout>
      <c:barChart>
        <c:barDir val="bar"/>
        <c:grouping val="clustered"/>
        <c:varyColors val="0"/>
        <c:ser>
          <c:idx val="0"/>
          <c:order val="0"/>
          <c:spPr>
            <a:solidFill>
              <a:schemeClr val="accent1"/>
            </a:solidFill>
            <a:ln>
              <a:noFill/>
            </a:ln>
            <a:effectLst/>
          </c:spPr>
          <c:invertIfNegative val="0"/>
          <c:cat>
            <c:multiLvlStrRef>
              <c:f>'reasons, likes, dislikes '!$A$2:$B$25</c:f>
              <c:multiLvlStrCache>
                <c:ptCount val="24"/>
                <c:lvl>
                  <c:pt idx="0">
                    <c:v> It was easy to perform the test, it took a short time </c:v>
                  </c:pt>
                  <c:pt idx="1">
                    <c:v>The study provided STI medication</c:v>
                  </c:pt>
                  <c:pt idx="2">
                    <c:v>Results came back the same day</c:v>
                  </c:pt>
                  <c:pt idx="3">
                    <c:v>Participants collected the samples themselves</c:v>
                  </c:pt>
                  <c:pt idx="4">
                    <c:v>The duration of the study was short</c:v>
                  </c:pt>
                  <c:pt idx="5">
                    <c:v>The sample size was too small</c:v>
                  </c:pt>
                  <c:pt idx="6">
                    <c:v>The age eligibility limited to 18 to 45 years</c:v>
                  </c:pt>
                  <c:pt idx="7">
                    <c:v>The procedures were too long, increasing waiting time </c:v>
                  </c:pt>
                  <c:pt idx="8">
                    <c:v>It was easy to collect the a sample</c:v>
                  </c:pt>
                  <c:pt idx="9">
                    <c:v>It took a short time</c:v>
                  </c:pt>
                  <c:pt idx="10">
                    <c:v>I got my results on the same day</c:v>
                  </c:pt>
                  <c:pt idx="11">
                    <c:v>The providers were friendly/polite   </c:v>
                  </c:pt>
                  <c:pt idx="12">
                    <c:v>It was NOT easy to collect the sample</c:v>
                  </c:pt>
                  <c:pt idx="13">
                    <c:v>I did NOT get my results on the same day</c:v>
                  </c:pt>
                  <c:pt idx="14">
                    <c:v>It took a long time</c:v>
                  </c:pt>
                  <c:pt idx="15">
                    <c:v>My partner recently had a sexually transmitted infection </c:v>
                  </c:pt>
                  <c:pt idx="16">
                    <c:v>I think I am at risk for sexually transmitted infections </c:v>
                  </c:pt>
                  <c:pt idx="17">
                    <c:v>I have always wanted such a test </c:v>
                  </c:pt>
                  <c:pt idx="18">
                    <c:v>I recently had sex without a condom</c:v>
                  </c:pt>
                  <c:pt idx="19">
                    <c:v>I am sexually active </c:v>
                  </c:pt>
                  <c:pt idx="20">
                    <c:v>Other, specify </c:v>
                  </c:pt>
                  <c:pt idx="21">
                    <c:v>I have genital symptoms </c:v>
                  </c:pt>
                  <c:pt idx="22">
                    <c:v>I am interested in any test that assesses my health status </c:v>
                  </c:pt>
                  <c:pt idx="23">
                    <c:v>I was just curious </c:v>
                  </c:pt>
                </c:lvl>
                <c:lvl>
                  <c:pt idx="0">
                    <c:v>HCW likes </c:v>
                  </c:pt>
                  <c:pt idx="4">
                    <c:v>HCW dislikes </c:v>
                  </c:pt>
                  <c:pt idx="8">
                    <c:v>Client likes </c:v>
                  </c:pt>
                  <c:pt idx="12">
                    <c:v>Client dislikes </c:v>
                  </c:pt>
                  <c:pt idx="15">
                    <c:v>Client reasons for agreeing to POC testing   </c:v>
                  </c:pt>
                </c:lvl>
              </c:multiLvlStrCache>
            </c:multiLvlStrRef>
          </c:cat>
          <c:val>
            <c:numRef>
              <c:f>'reasons, likes, dislikes '!$C$2:$C$25</c:f>
            </c:numRef>
          </c:val>
          <c:extLst>
            <c:ext xmlns:c16="http://schemas.microsoft.com/office/drawing/2014/chart" uri="{C3380CC4-5D6E-409C-BE32-E72D297353CC}">
              <c16:uniqueId val="{00000000-63F9-4CD3-8037-A6DB39893B35}"/>
            </c:ext>
          </c:extLst>
        </c:ser>
        <c:ser>
          <c:idx val="1"/>
          <c:order val="1"/>
          <c:spPr>
            <a:solidFill>
              <a:schemeClr val="accent2"/>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2-63F9-4CD3-8037-A6DB39893B35}"/>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4-63F9-4CD3-8037-A6DB39893B35}"/>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6-63F9-4CD3-8037-A6DB39893B35}"/>
              </c:ext>
            </c:extLst>
          </c:dPt>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63F9-4CD3-8037-A6DB39893B35}"/>
              </c:ext>
            </c:extLst>
          </c:dPt>
          <c:dPt>
            <c:idx val="7"/>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A-63F9-4CD3-8037-A6DB39893B35}"/>
              </c:ext>
            </c:extLst>
          </c:dPt>
          <c:dPt>
            <c:idx val="8"/>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C-63F9-4CD3-8037-A6DB39893B35}"/>
              </c:ext>
            </c:extLst>
          </c:dPt>
          <c:dPt>
            <c:idx val="9"/>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E-63F9-4CD3-8037-A6DB39893B35}"/>
              </c:ext>
            </c:extLst>
          </c:dPt>
          <c:dPt>
            <c:idx val="1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10-63F9-4CD3-8037-A6DB39893B35}"/>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12-63F9-4CD3-8037-A6DB39893B35}"/>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14-63F9-4CD3-8037-A6DB39893B35}"/>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16-63F9-4CD3-8037-A6DB39893B35}"/>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18-63F9-4CD3-8037-A6DB39893B35}"/>
              </c:ext>
            </c:extLst>
          </c:dPt>
          <c:dPt>
            <c:idx val="15"/>
            <c:invertIfNegative val="0"/>
            <c:bubble3D val="0"/>
            <c:spPr>
              <a:solidFill>
                <a:schemeClr val="accent6">
                  <a:lumMod val="50000"/>
                </a:schemeClr>
              </a:solidFill>
              <a:ln>
                <a:noFill/>
              </a:ln>
              <a:effectLst/>
            </c:spPr>
            <c:extLst>
              <c:ext xmlns:c16="http://schemas.microsoft.com/office/drawing/2014/chart" uri="{C3380CC4-5D6E-409C-BE32-E72D297353CC}">
                <c16:uniqueId val="{0000001A-63F9-4CD3-8037-A6DB39893B35}"/>
              </c:ext>
            </c:extLst>
          </c:dPt>
          <c:dPt>
            <c:idx val="16"/>
            <c:invertIfNegative val="0"/>
            <c:bubble3D val="0"/>
            <c:spPr>
              <a:solidFill>
                <a:schemeClr val="accent6">
                  <a:lumMod val="50000"/>
                </a:schemeClr>
              </a:solidFill>
              <a:ln>
                <a:noFill/>
              </a:ln>
              <a:effectLst/>
            </c:spPr>
            <c:extLst>
              <c:ext xmlns:c16="http://schemas.microsoft.com/office/drawing/2014/chart" uri="{C3380CC4-5D6E-409C-BE32-E72D297353CC}">
                <c16:uniqueId val="{0000001C-63F9-4CD3-8037-A6DB39893B35}"/>
              </c:ext>
            </c:extLst>
          </c:dPt>
          <c:dPt>
            <c:idx val="17"/>
            <c:invertIfNegative val="0"/>
            <c:bubble3D val="0"/>
            <c:spPr>
              <a:solidFill>
                <a:schemeClr val="accent6">
                  <a:lumMod val="50000"/>
                </a:schemeClr>
              </a:solidFill>
              <a:ln>
                <a:noFill/>
              </a:ln>
              <a:effectLst/>
            </c:spPr>
            <c:extLst>
              <c:ext xmlns:c16="http://schemas.microsoft.com/office/drawing/2014/chart" uri="{C3380CC4-5D6E-409C-BE32-E72D297353CC}">
                <c16:uniqueId val="{0000001E-63F9-4CD3-8037-A6DB39893B35}"/>
              </c:ext>
            </c:extLst>
          </c:dPt>
          <c:dPt>
            <c:idx val="18"/>
            <c:invertIfNegative val="0"/>
            <c:bubble3D val="0"/>
            <c:spPr>
              <a:solidFill>
                <a:schemeClr val="accent6">
                  <a:lumMod val="50000"/>
                </a:schemeClr>
              </a:solidFill>
              <a:ln>
                <a:noFill/>
              </a:ln>
              <a:effectLst/>
            </c:spPr>
            <c:extLst>
              <c:ext xmlns:c16="http://schemas.microsoft.com/office/drawing/2014/chart" uri="{C3380CC4-5D6E-409C-BE32-E72D297353CC}">
                <c16:uniqueId val="{00000020-63F9-4CD3-8037-A6DB39893B35}"/>
              </c:ext>
            </c:extLst>
          </c:dPt>
          <c:dPt>
            <c:idx val="19"/>
            <c:invertIfNegative val="0"/>
            <c:bubble3D val="0"/>
            <c:spPr>
              <a:solidFill>
                <a:schemeClr val="accent6">
                  <a:lumMod val="50000"/>
                </a:schemeClr>
              </a:solidFill>
              <a:ln>
                <a:noFill/>
              </a:ln>
              <a:effectLst/>
            </c:spPr>
            <c:extLst>
              <c:ext xmlns:c16="http://schemas.microsoft.com/office/drawing/2014/chart" uri="{C3380CC4-5D6E-409C-BE32-E72D297353CC}">
                <c16:uniqueId val="{00000022-63F9-4CD3-8037-A6DB39893B35}"/>
              </c:ext>
            </c:extLst>
          </c:dPt>
          <c:dPt>
            <c:idx val="20"/>
            <c:invertIfNegative val="0"/>
            <c:bubble3D val="0"/>
            <c:spPr>
              <a:solidFill>
                <a:schemeClr val="accent6">
                  <a:lumMod val="50000"/>
                </a:schemeClr>
              </a:solidFill>
              <a:ln>
                <a:noFill/>
              </a:ln>
              <a:effectLst/>
            </c:spPr>
            <c:extLst>
              <c:ext xmlns:c16="http://schemas.microsoft.com/office/drawing/2014/chart" uri="{C3380CC4-5D6E-409C-BE32-E72D297353CC}">
                <c16:uniqueId val="{00000024-63F9-4CD3-8037-A6DB39893B35}"/>
              </c:ext>
            </c:extLst>
          </c:dPt>
          <c:dPt>
            <c:idx val="21"/>
            <c:invertIfNegative val="0"/>
            <c:bubble3D val="0"/>
            <c:spPr>
              <a:solidFill>
                <a:schemeClr val="accent6">
                  <a:lumMod val="50000"/>
                </a:schemeClr>
              </a:solidFill>
              <a:ln>
                <a:noFill/>
              </a:ln>
              <a:effectLst/>
            </c:spPr>
            <c:extLst>
              <c:ext xmlns:c16="http://schemas.microsoft.com/office/drawing/2014/chart" uri="{C3380CC4-5D6E-409C-BE32-E72D297353CC}">
                <c16:uniqueId val="{00000026-63F9-4CD3-8037-A6DB39893B35}"/>
              </c:ext>
            </c:extLst>
          </c:dPt>
          <c:dPt>
            <c:idx val="22"/>
            <c:invertIfNegative val="0"/>
            <c:bubble3D val="0"/>
            <c:spPr>
              <a:solidFill>
                <a:schemeClr val="accent6">
                  <a:lumMod val="50000"/>
                </a:schemeClr>
              </a:solidFill>
              <a:ln>
                <a:noFill/>
              </a:ln>
              <a:effectLst/>
            </c:spPr>
            <c:extLst>
              <c:ext xmlns:c16="http://schemas.microsoft.com/office/drawing/2014/chart" uri="{C3380CC4-5D6E-409C-BE32-E72D297353CC}">
                <c16:uniqueId val="{00000028-63F9-4CD3-8037-A6DB39893B35}"/>
              </c:ext>
            </c:extLst>
          </c:dPt>
          <c:dPt>
            <c:idx val="23"/>
            <c:invertIfNegative val="0"/>
            <c:bubble3D val="0"/>
            <c:spPr>
              <a:solidFill>
                <a:schemeClr val="accent6">
                  <a:lumMod val="50000"/>
                </a:schemeClr>
              </a:solidFill>
              <a:ln>
                <a:noFill/>
              </a:ln>
              <a:effectLst/>
            </c:spPr>
            <c:extLst>
              <c:ext xmlns:c16="http://schemas.microsoft.com/office/drawing/2014/chart" uri="{C3380CC4-5D6E-409C-BE32-E72D297353CC}">
                <c16:uniqueId val="{0000002A-63F9-4CD3-8037-A6DB39893B35}"/>
              </c:ext>
            </c:extLst>
          </c:dPt>
          <c:cat>
            <c:multiLvlStrRef>
              <c:f>'reasons, likes, dislikes_used4r'!$A$2:$B$25</c:f>
              <c:multiLvlStrCache>
                <c:ptCount val="24"/>
                <c:lvl>
                  <c:pt idx="0">
                    <c:v>The duration of the study was short</c:v>
                  </c:pt>
                  <c:pt idx="1">
                    <c:v>The sample size was too small</c:v>
                  </c:pt>
                  <c:pt idx="2">
                    <c:v>The age eligibility was limited to 18 to 45 years</c:v>
                  </c:pt>
                  <c:pt idx="3">
                    <c:v>The procedures were too long, increasing waiting time </c:v>
                  </c:pt>
                  <c:pt idx="4">
                    <c:v>It was NOT easy to collect the sample</c:v>
                  </c:pt>
                  <c:pt idx="5">
                    <c:v>I did NOT get my results on the same day</c:v>
                  </c:pt>
                  <c:pt idx="6">
                    <c:v>It took a long time</c:v>
                  </c:pt>
                  <c:pt idx="7">
                    <c:v> It was easy to perform the test, it took a short time </c:v>
                  </c:pt>
                  <c:pt idx="8">
                    <c:v>The study provided STI medication</c:v>
                  </c:pt>
                  <c:pt idx="9">
                    <c:v>Results came back the same day</c:v>
                  </c:pt>
                  <c:pt idx="10">
                    <c:v>Participants collected the samples themselves</c:v>
                  </c:pt>
                  <c:pt idx="11">
                    <c:v>It was easy to collect the a sample</c:v>
                  </c:pt>
                  <c:pt idx="12">
                    <c:v>It took a short time</c:v>
                  </c:pt>
                  <c:pt idx="13">
                    <c:v>I got my results on the same day</c:v>
                  </c:pt>
                  <c:pt idx="14">
                    <c:v>The providers were friendly/polite   </c:v>
                  </c:pt>
                  <c:pt idx="15">
                    <c:v>My partner recently had a sexually transmitted infection </c:v>
                  </c:pt>
                  <c:pt idx="16">
                    <c:v>I think I am at risk for sexually transmitted infections </c:v>
                  </c:pt>
                  <c:pt idx="17">
                    <c:v>I have always wanted such a test </c:v>
                  </c:pt>
                  <c:pt idx="18">
                    <c:v>I recently had sex without a condom</c:v>
                  </c:pt>
                  <c:pt idx="19">
                    <c:v>I am sexually active </c:v>
                  </c:pt>
                  <c:pt idx="20">
                    <c:v>Other, specify </c:v>
                  </c:pt>
                  <c:pt idx="21">
                    <c:v>I have genital symptoms </c:v>
                  </c:pt>
                  <c:pt idx="22">
                    <c:v>I am interested in any test that assesses my health status </c:v>
                  </c:pt>
                  <c:pt idx="23">
                    <c:v>I was just curious </c:v>
                  </c:pt>
                </c:lvl>
                <c:lvl>
                  <c:pt idx="0">
                    <c:v>HCW dislikes </c:v>
                  </c:pt>
                  <c:pt idx="4">
                    <c:v>Client dislikes </c:v>
                  </c:pt>
                  <c:pt idx="7">
                    <c:v>HCW likes </c:v>
                  </c:pt>
                  <c:pt idx="11">
                    <c:v>Client likes </c:v>
                  </c:pt>
                  <c:pt idx="15">
                    <c:v>Client reasons for agreeing to POC testing   </c:v>
                  </c:pt>
                </c:lvl>
              </c:multiLvlStrCache>
            </c:multiLvlStrRef>
          </c:cat>
          <c:val>
            <c:numRef>
              <c:f>'reasons, likes, dislikes_used4r'!$D$2:$D$25</c:f>
              <c:numCache>
                <c:formatCode>0%</c:formatCode>
                <c:ptCount val="24"/>
                <c:pt idx="0">
                  <c:v>0.125</c:v>
                </c:pt>
                <c:pt idx="1">
                  <c:v>0.15625</c:v>
                </c:pt>
                <c:pt idx="2">
                  <c:v>0.1875</c:v>
                </c:pt>
                <c:pt idx="3">
                  <c:v>0.59375</c:v>
                </c:pt>
                <c:pt idx="4">
                  <c:v>1.6597510373443983E-2</c:v>
                </c:pt>
                <c:pt idx="5">
                  <c:v>3.3195020746887967E-2</c:v>
                </c:pt>
                <c:pt idx="6">
                  <c:v>6.2240663900414939E-2</c:v>
                </c:pt>
                <c:pt idx="7">
                  <c:v>0.125</c:v>
                </c:pt>
                <c:pt idx="8">
                  <c:v>0.15625</c:v>
                </c:pt>
                <c:pt idx="9">
                  <c:v>0.25</c:v>
                </c:pt>
                <c:pt idx="10">
                  <c:v>0.65625</c:v>
                </c:pt>
                <c:pt idx="11">
                  <c:v>8.7136929460580909E-2</c:v>
                </c:pt>
                <c:pt idx="12">
                  <c:v>9.9585062240663894E-2</c:v>
                </c:pt>
                <c:pt idx="13">
                  <c:v>9.9585062240663894E-2</c:v>
                </c:pt>
                <c:pt idx="14">
                  <c:v>0.68049792531120334</c:v>
                </c:pt>
                <c:pt idx="15">
                  <c:v>4.5643153526970952E-2</c:v>
                </c:pt>
                <c:pt idx="16">
                  <c:v>5.3941908713692949E-2</c:v>
                </c:pt>
                <c:pt idx="17">
                  <c:v>7.0539419087136929E-2</c:v>
                </c:pt>
                <c:pt idx="18">
                  <c:v>8.2987551867219914E-2</c:v>
                </c:pt>
                <c:pt idx="19">
                  <c:v>9.1286307053941904E-2</c:v>
                </c:pt>
                <c:pt idx="20">
                  <c:v>0.11618257261410789</c:v>
                </c:pt>
                <c:pt idx="21">
                  <c:v>0.31950207468879666</c:v>
                </c:pt>
                <c:pt idx="22">
                  <c:v>0.41493775933609961</c:v>
                </c:pt>
                <c:pt idx="23">
                  <c:v>0.50207468879668049</c:v>
                </c:pt>
              </c:numCache>
            </c:numRef>
          </c:val>
          <c:extLst>
            <c:ext xmlns:c16="http://schemas.microsoft.com/office/drawing/2014/chart" uri="{C3380CC4-5D6E-409C-BE32-E72D297353CC}">
              <c16:uniqueId val="{0000002B-63F9-4CD3-8037-A6DB39893B35}"/>
            </c:ext>
          </c:extLst>
        </c:ser>
        <c:dLbls>
          <c:showLegendKey val="0"/>
          <c:showVal val="0"/>
          <c:showCatName val="0"/>
          <c:showSerName val="0"/>
          <c:showPercent val="0"/>
          <c:showBubbleSize val="0"/>
        </c:dLbls>
        <c:gapWidth val="182"/>
        <c:axId val="1898685615"/>
        <c:axId val="1898684367"/>
      </c:barChart>
      <c:catAx>
        <c:axId val="18986856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98684367"/>
        <c:crosses val="autoZero"/>
        <c:auto val="1"/>
        <c:lblAlgn val="ctr"/>
        <c:lblOffset val="100"/>
        <c:noMultiLvlLbl val="0"/>
      </c:catAx>
      <c:valAx>
        <c:axId val="18986843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sz="1200" dirty="0"/>
                  <a:t>Percentage of respondents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98685615"/>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1"/>
          <c:order val="1"/>
          <c:tx>
            <c:strRef>
              <c:f>'ROR Choice'!$J$1</c:f>
              <c:strCache>
                <c:ptCount val="1"/>
                <c:pt idx="0">
                  <c:v>Males </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CD43-4339-92B7-0EC64FE35F6C}"/>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CD43-4339-92B7-0EC64FE35F6C}"/>
              </c:ext>
            </c:extLst>
          </c:dPt>
          <c:dLbls>
            <c:dLbl>
              <c:idx val="0"/>
              <c:layout>
                <c:manualLayout>
                  <c:x val="-0.19161894810251373"/>
                  <c:y val="-0.26938071769712879"/>
                </c:manualLayout>
              </c:layout>
              <c:showLegendKey val="0"/>
              <c:showVal val="1"/>
              <c:showCatName val="0"/>
              <c:showSerName val="0"/>
              <c:showPercent val="0"/>
              <c:showBubbleSize val="0"/>
              <c:extLst>
                <c:ext xmlns:c15="http://schemas.microsoft.com/office/drawing/2012/chart" uri="{CE6537A1-D6FC-4f65-9D91-7224C49458BB}">
                  <c15:layout>
                    <c:manualLayout>
                      <c:w val="0.23701578159011424"/>
                      <c:h val="0.33405308597185895"/>
                    </c:manualLayout>
                  </c15:layout>
                </c:ext>
                <c:ext xmlns:c16="http://schemas.microsoft.com/office/drawing/2014/chart" uri="{C3380CC4-5D6E-409C-BE32-E72D297353CC}">
                  <c16:uniqueId val="{00000001-CD43-4339-92B7-0EC64FE35F6C}"/>
                </c:ext>
              </c:extLst>
            </c:dLbl>
            <c:dLbl>
              <c:idx val="1"/>
              <c:delete val="1"/>
              <c:extLst>
                <c:ext xmlns:c15="http://schemas.microsoft.com/office/drawing/2012/chart" uri="{CE6537A1-D6FC-4f65-9D91-7224C49458BB}">
                  <c15:layout>
                    <c:manualLayout>
                      <c:w val="0.11176644948772826"/>
                      <c:h val="9.4396842564845498E-2"/>
                    </c:manualLayout>
                  </c15:layout>
                </c:ext>
                <c:ext xmlns:c16="http://schemas.microsoft.com/office/drawing/2014/chart" uri="{C3380CC4-5D6E-409C-BE32-E72D297353CC}">
                  <c16:uniqueId val="{00000003-CD43-4339-92B7-0EC64FE35F6C}"/>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'ROR Choice'!$H$2:$H$3</c:f>
              <c:strCache>
                <c:ptCount val="2"/>
                <c:pt idx="0">
                  <c:v>Telephone </c:v>
                </c:pt>
                <c:pt idx="1">
                  <c:v>In-person</c:v>
                </c:pt>
              </c:strCache>
            </c:strRef>
          </c:cat>
          <c:val>
            <c:numRef>
              <c:f>'ROR Choice'!$J$2:$J$3</c:f>
              <c:numCache>
                <c:formatCode>0%</c:formatCode>
                <c:ptCount val="2"/>
                <c:pt idx="0">
                  <c:v>0.81818181818181823</c:v>
                </c:pt>
                <c:pt idx="1">
                  <c:v>0.18181818181818182</c:v>
                </c:pt>
              </c:numCache>
            </c:numRef>
          </c:val>
          <c:extLst>
            <c:ext xmlns:c16="http://schemas.microsoft.com/office/drawing/2014/chart" uri="{C3380CC4-5D6E-409C-BE32-E72D297353CC}">
              <c16:uniqueId val="{00000004-CD43-4339-92B7-0EC64FE35F6C}"/>
            </c:ext>
          </c:extLst>
        </c:ser>
        <c:dLbls>
          <c:showLegendKey val="0"/>
          <c:showVal val="0"/>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tx>
                  <c:strRef>
                    <c:extLst>
                      <c:ext uri="{02D57815-91ED-43cb-92C2-25804820EDAC}">
                        <c15:formulaRef>
                          <c15:sqref>'ROR Choice'!$I$1</c15:sqref>
                        </c15:formulaRef>
                      </c:ext>
                    </c:extLst>
                    <c:strCache>
                      <c:ptCount val="1"/>
                      <c:pt idx="0">
                        <c:v>Total </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6-CD43-4339-92B7-0EC64FE35F6C}"/>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8-CD43-4339-92B7-0EC64FE35F6C}"/>
                    </c:ext>
                  </c:extLst>
                </c:dPt>
                <c:cat>
                  <c:strRef>
                    <c:extLst>
                      <c:ext uri="{02D57815-91ED-43cb-92C2-25804820EDAC}">
                        <c15:formulaRef>
                          <c15:sqref>'ROR Choice'!$H$2:$H$3</c15:sqref>
                        </c15:formulaRef>
                      </c:ext>
                    </c:extLst>
                    <c:strCache>
                      <c:ptCount val="2"/>
                      <c:pt idx="0">
                        <c:v>Telephone </c:v>
                      </c:pt>
                      <c:pt idx="1">
                        <c:v>In-person</c:v>
                      </c:pt>
                    </c:strCache>
                  </c:strRef>
                </c:cat>
                <c:val>
                  <c:numRef>
                    <c:extLst>
                      <c:ext uri="{02D57815-91ED-43cb-92C2-25804820EDAC}">
                        <c15:formulaRef>
                          <c15:sqref>'ROR Choice'!$I$2:$I$3</c15:sqref>
                        </c15:formulaRef>
                      </c:ext>
                    </c:extLst>
                    <c:numCache>
                      <c:formatCode>0%</c:formatCode>
                      <c:ptCount val="2"/>
                      <c:pt idx="0">
                        <c:v>0.75203252032520329</c:v>
                      </c:pt>
                      <c:pt idx="1">
                        <c:v>0.24796747967479674</c:v>
                      </c:pt>
                    </c:numCache>
                  </c:numRef>
                </c:val>
                <c:extLst>
                  <c:ext xmlns:c16="http://schemas.microsoft.com/office/drawing/2014/chart" uri="{C3380CC4-5D6E-409C-BE32-E72D297353CC}">
                    <c16:uniqueId val="{00000009-CD43-4339-92B7-0EC64FE35F6C}"/>
                  </c:ext>
                </c:extLst>
              </c15:ser>
            </c15:filteredPieSeries>
          </c:ext>
        </c:extLst>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2"/>
          <c:order val="2"/>
          <c:tx>
            <c:strRef>
              <c:f>'ROR Choice'!$K$1</c:f>
              <c:strCache>
                <c:ptCount val="1"/>
                <c:pt idx="0">
                  <c:v>Females </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AFC7-430A-856E-5083C6571711}"/>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AFC7-430A-856E-5083C6571711}"/>
              </c:ext>
            </c:extLst>
          </c:dPt>
          <c:dLbls>
            <c:dLbl>
              <c:idx val="0"/>
              <c:layout>
                <c:manualLayout>
                  <c:x val="-0.2362355642413704"/>
                  <c:y val="-0.18952033334284363"/>
                </c:manualLayout>
              </c:layout>
              <c:showLegendKey val="0"/>
              <c:showVal val="1"/>
              <c:showCatName val="0"/>
              <c:showSerName val="0"/>
              <c:showPercent val="0"/>
              <c:showBubbleSize val="0"/>
              <c:extLst>
                <c:ext xmlns:c15="http://schemas.microsoft.com/office/drawing/2012/chart" uri="{CE6537A1-D6FC-4f65-9D91-7224C49458BB}">
                  <c15:layout>
                    <c:manualLayout>
                      <c:w val="0.25886360503277839"/>
                      <c:h val="0.29382516878529058"/>
                    </c:manualLayout>
                  </c15:layout>
                </c:ext>
                <c:ext xmlns:c16="http://schemas.microsoft.com/office/drawing/2014/chart" uri="{C3380CC4-5D6E-409C-BE32-E72D297353CC}">
                  <c16:uniqueId val="{00000001-AFC7-430A-856E-5083C6571711}"/>
                </c:ext>
              </c:extLst>
            </c:dLbl>
            <c:dLbl>
              <c:idx val="1"/>
              <c:delete val="1"/>
              <c:extLst>
                <c:ext xmlns:c15="http://schemas.microsoft.com/office/drawing/2012/chart" uri="{CE6537A1-D6FC-4f65-9D91-7224C49458BB}"/>
                <c:ext xmlns:c16="http://schemas.microsoft.com/office/drawing/2014/chart" uri="{C3380CC4-5D6E-409C-BE32-E72D297353CC}">
                  <c16:uniqueId val="{00000003-AFC7-430A-856E-5083C6571711}"/>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'ROR Choice'!$H$2:$H$3</c:f>
              <c:strCache>
                <c:ptCount val="2"/>
                <c:pt idx="0">
                  <c:v>Telephone </c:v>
                </c:pt>
                <c:pt idx="1">
                  <c:v>In-person</c:v>
                </c:pt>
              </c:strCache>
            </c:strRef>
          </c:cat>
          <c:val>
            <c:numRef>
              <c:f>'ROR Choice'!$K$2:$K$3</c:f>
              <c:numCache>
                <c:formatCode>0%</c:formatCode>
                <c:ptCount val="2"/>
                <c:pt idx="0">
                  <c:v>0.7133757961783439</c:v>
                </c:pt>
                <c:pt idx="1">
                  <c:v>0.28662420382165604</c:v>
                </c:pt>
              </c:numCache>
            </c:numRef>
          </c:val>
          <c:extLst>
            <c:ext xmlns:c16="http://schemas.microsoft.com/office/drawing/2014/chart" uri="{C3380CC4-5D6E-409C-BE32-E72D297353CC}">
              <c16:uniqueId val="{00000004-AFC7-430A-856E-5083C6571711}"/>
            </c:ext>
          </c:extLst>
        </c:ser>
        <c:dLbls>
          <c:showLegendKey val="0"/>
          <c:showVal val="0"/>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tx>
                  <c:strRef>
                    <c:extLst>
                      <c:ext uri="{02D57815-91ED-43cb-92C2-25804820EDAC}">
                        <c15:formulaRef>
                          <c15:sqref>'ROR Choice'!$I$1</c15:sqref>
                        </c15:formulaRef>
                      </c:ext>
                    </c:extLst>
                    <c:strCache>
                      <c:ptCount val="1"/>
                      <c:pt idx="0">
                        <c:v>Total </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6-AFC7-430A-856E-5083C6571711}"/>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8-AFC7-430A-856E-5083C6571711}"/>
                    </c:ext>
                  </c:extLst>
                </c:dPt>
                <c:cat>
                  <c:strRef>
                    <c:extLst>
                      <c:ext uri="{02D57815-91ED-43cb-92C2-25804820EDAC}">
                        <c15:formulaRef>
                          <c15:sqref>'ROR Choice'!$H$2:$H$3</c15:sqref>
                        </c15:formulaRef>
                      </c:ext>
                    </c:extLst>
                    <c:strCache>
                      <c:ptCount val="2"/>
                      <c:pt idx="0">
                        <c:v>Telephone </c:v>
                      </c:pt>
                      <c:pt idx="1">
                        <c:v>In-person</c:v>
                      </c:pt>
                    </c:strCache>
                  </c:strRef>
                </c:cat>
                <c:val>
                  <c:numRef>
                    <c:extLst>
                      <c:ext uri="{02D57815-91ED-43cb-92C2-25804820EDAC}">
                        <c15:formulaRef>
                          <c15:sqref>'ROR Choice'!$I$2:$I$3</c15:sqref>
                        </c15:formulaRef>
                      </c:ext>
                    </c:extLst>
                    <c:numCache>
                      <c:formatCode>0%</c:formatCode>
                      <c:ptCount val="2"/>
                      <c:pt idx="0">
                        <c:v>0.75203252032520329</c:v>
                      </c:pt>
                      <c:pt idx="1">
                        <c:v>0.24796747967479674</c:v>
                      </c:pt>
                    </c:numCache>
                  </c:numRef>
                </c:val>
                <c:extLst>
                  <c:ext xmlns:c16="http://schemas.microsoft.com/office/drawing/2014/chart" uri="{C3380CC4-5D6E-409C-BE32-E72D297353CC}">
                    <c16:uniqueId val="{00000009-AFC7-430A-856E-5083C6571711}"/>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'ROR Choice'!$J$1</c15:sqref>
                        </c15:formulaRef>
                      </c:ext>
                    </c:extLst>
                    <c:strCache>
                      <c:ptCount val="1"/>
                      <c:pt idx="0">
                        <c:v>Males </c:v>
                      </c:pt>
                    </c:strCache>
                  </c:strRef>
                </c:tx>
                <c:dPt>
                  <c:idx val="0"/>
                  <c:bubble3D val="0"/>
                  <c:spPr>
                    <a:solidFill>
                      <a:schemeClr val="accent2">
                        <a:shade val="76000"/>
                      </a:schemeClr>
                    </a:solidFill>
                    <a:ln w="19050">
                      <a:solidFill>
                        <a:schemeClr val="lt1"/>
                      </a:solidFill>
                    </a:ln>
                    <a:effectLst/>
                  </c:spPr>
                  <c:extLst xmlns:c15="http://schemas.microsoft.com/office/drawing/2012/chart">
                    <c:ext xmlns:c16="http://schemas.microsoft.com/office/drawing/2014/chart" uri="{C3380CC4-5D6E-409C-BE32-E72D297353CC}">
                      <c16:uniqueId val="{0000000B-AFC7-430A-856E-5083C6571711}"/>
                    </c:ext>
                  </c:extLst>
                </c:dPt>
                <c:dPt>
                  <c:idx val="1"/>
                  <c:bubble3D val="0"/>
                  <c:spPr>
                    <a:solidFill>
                      <a:schemeClr val="accent2">
                        <a:tint val="77000"/>
                      </a:schemeClr>
                    </a:solidFill>
                    <a:ln w="19050">
                      <a:solidFill>
                        <a:schemeClr val="lt1"/>
                      </a:solidFill>
                    </a:ln>
                    <a:effectLst/>
                  </c:spPr>
                  <c:extLst xmlns:c15="http://schemas.microsoft.com/office/drawing/2012/chart">
                    <c:ext xmlns:c16="http://schemas.microsoft.com/office/drawing/2014/chart" uri="{C3380CC4-5D6E-409C-BE32-E72D297353CC}">
                      <c16:uniqueId val="{0000000D-AFC7-430A-856E-5083C6571711}"/>
                    </c:ext>
                  </c:extLst>
                </c:dPt>
                <c:cat>
                  <c:strRef>
                    <c:extLst xmlns:c15="http://schemas.microsoft.com/office/drawing/2012/chart">
                      <c:ext xmlns:c15="http://schemas.microsoft.com/office/drawing/2012/chart" uri="{02D57815-91ED-43cb-92C2-25804820EDAC}">
                        <c15:formulaRef>
                          <c15:sqref>'ROR Choice'!$H$2:$H$3</c15:sqref>
                        </c15:formulaRef>
                      </c:ext>
                    </c:extLst>
                    <c:strCache>
                      <c:ptCount val="2"/>
                      <c:pt idx="0">
                        <c:v>Telephone </c:v>
                      </c:pt>
                      <c:pt idx="1">
                        <c:v>In-person</c:v>
                      </c:pt>
                    </c:strCache>
                  </c:strRef>
                </c:cat>
                <c:val>
                  <c:numRef>
                    <c:extLst xmlns:c15="http://schemas.microsoft.com/office/drawing/2012/chart">
                      <c:ext xmlns:c15="http://schemas.microsoft.com/office/drawing/2012/chart" uri="{02D57815-91ED-43cb-92C2-25804820EDAC}">
                        <c15:formulaRef>
                          <c15:sqref>'ROR Choice'!$J$2:$J$3</c15:sqref>
                        </c15:formulaRef>
                      </c:ext>
                    </c:extLst>
                    <c:numCache>
                      <c:formatCode>0%</c:formatCode>
                      <c:ptCount val="2"/>
                      <c:pt idx="0">
                        <c:v>0.81818181818181823</c:v>
                      </c:pt>
                      <c:pt idx="1">
                        <c:v>0.18181818181818182</c:v>
                      </c:pt>
                    </c:numCache>
                  </c:numRef>
                </c:val>
                <c:extLst xmlns:c15="http://schemas.microsoft.com/office/drawing/2012/chart">
                  <c:ext xmlns:c16="http://schemas.microsoft.com/office/drawing/2014/chart" uri="{C3380CC4-5D6E-409C-BE32-E72D297353CC}">
                    <c16:uniqueId val="{0000000E-AFC7-430A-856E-5083C6571711}"/>
                  </c:ext>
                </c:extLst>
              </c15:ser>
            </c15:filteredPieSeries>
          </c:ext>
        </c:extLst>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'ROR Choice'!$I$1</c:f>
              <c:strCache>
                <c:ptCount val="1"/>
                <c:pt idx="0">
                  <c:v>Total </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D846-4C0C-9EB8-5BD58EF738EC}"/>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D846-4C0C-9EB8-5BD58EF738EC}"/>
              </c:ext>
            </c:extLst>
          </c:dPt>
          <c:dLbls>
            <c:dLbl>
              <c:idx val="0"/>
              <c:layout>
                <c:manualLayout>
                  <c:x val="-0.17908764183482281"/>
                  <c:y val="-0.23006719607826245"/>
                </c:manualLayout>
              </c:layout>
              <c:showLegendKey val="0"/>
              <c:showVal val="1"/>
              <c:showCatName val="0"/>
              <c:showSerName val="0"/>
              <c:showPercent val="0"/>
              <c:showBubbleSize val="0"/>
              <c:extLst>
                <c:ext xmlns:c15="http://schemas.microsoft.com/office/drawing/2012/chart" uri="{CE6537A1-D6FC-4f65-9D91-7224C49458BB}">
                  <c15:layout>
                    <c:manualLayout>
                      <c:w val="0.251143016440459"/>
                      <c:h val="0.34146550815625704"/>
                    </c:manualLayout>
                  </c15:layout>
                </c:ext>
                <c:ext xmlns:c16="http://schemas.microsoft.com/office/drawing/2014/chart" uri="{C3380CC4-5D6E-409C-BE32-E72D297353CC}">
                  <c16:uniqueId val="{00000001-D846-4C0C-9EB8-5BD58EF738EC}"/>
                </c:ext>
              </c:extLst>
            </c:dLbl>
            <c:dLbl>
              <c:idx val="1"/>
              <c:delete val="1"/>
              <c:extLst>
                <c:ext xmlns:c15="http://schemas.microsoft.com/office/drawing/2012/chart" uri="{CE6537A1-D6FC-4f65-9D91-7224C49458BB}"/>
                <c:ext xmlns:c16="http://schemas.microsoft.com/office/drawing/2014/chart" uri="{C3380CC4-5D6E-409C-BE32-E72D297353CC}">
                  <c16:uniqueId val="{00000003-D846-4C0C-9EB8-5BD58EF738EC}"/>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'ROR Choice'!$H$2:$H$3</c:f>
              <c:strCache>
                <c:ptCount val="2"/>
                <c:pt idx="0">
                  <c:v>Telephone </c:v>
                </c:pt>
                <c:pt idx="1">
                  <c:v>In-person</c:v>
                </c:pt>
              </c:strCache>
            </c:strRef>
          </c:cat>
          <c:val>
            <c:numRef>
              <c:f>'ROR Choice'!$I$2:$I$3</c:f>
              <c:numCache>
                <c:formatCode>0%</c:formatCode>
                <c:ptCount val="2"/>
                <c:pt idx="0">
                  <c:v>0.75203252032520329</c:v>
                </c:pt>
                <c:pt idx="1">
                  <c:v>0.24796747967479674</c:v>
                </c:pt>
              </c:numCache>
            </c:numRef>
          </c:val>
          <c:extLst>
            <c:ext xmlns:c16="http://schemas.microsoft.com/office/drawing/2014/chart" uri="{C3380CC4-5D6E-409C-BE32-E72D297353CC}">
              <c16:uniqueId val="{00000004-D846-4C0C-9EB8-5BD58EF738E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261052409283224"/>
          <c:y val="9.7764280486650923E-2"/>
          <c:w val="0.48269739625157143"/>
          <c:h val="0.85208653379090826"/>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8-DD9D-4203-916A-6996C73FD1AF}"/>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7-DD9D-4203-916A-6996C73FD1AF}"/>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6-DD9D-4203-916A-6996C73FD1AF}"/>
              </c:ext>
            </c:extLst>
          </c:dPt>
          <c:dPt>
            <c:idx val="3"/>
            <c:invertIfNegative val="0"/>
            <c:bubble3D val="0"/>
            <c:spPr>
              <a:solidFill>
                <a:schemeClr val="accent1">
                  <a:lumMod val="75000"/>
                </a:schemeClr>
              </a:solidFill>
              <a:ln>
                <a:noFill/>
              </a:ln>
              <a:effectLst/>
            </c:spPr>
            <c:extLst>
              <c:ext xmlns:c16="http://schemas.microsoft.com/office/drawing/2014/chart" uri="{C3380CC4-5D6E-409C-BE32-E72D297353CC}">
                <c16:uniqueId val="{00000005-DD9D-4203-916A-6996C73FD1AF}"/>
              </c:ext>
            </c:extLst>
          </c:dPt>
          <c:dPt>
            <c:idx val="4"/>
            <c:invertIfNegative val="0"/>
            <c:bubble3D val="0"/>
            <c:spPr>
              <a:solidFill>
                <a:schemeClr val="accent1">
                  <a:lumMod val="75000"/>
                </a:schemeClr>
              </a:solidFill>
              <a:ln>
                <a:noFill/>
              </a:ln>
              <a:effectLst/>
            </c:spPr>
            <c:extLst>
              <c:ext xmlns:c16="http://schemas.microsoft.com/office/drawing/2014/chart" uri="{C3380CC4-5D6E-409C-BE32-E72D297353CC}">
                <c16:uniqueId val="{00000004-DD9D-4203-916A-6996C73FD1AF}"/>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3-DD9D-4203-916A-6996C73FD1AF}"/>
              </c:ext>
            </c:extLst>
          </c:dPt>
          <c:dPt>
            <c:idx val="6"/>
            <c:invertIfNegative val="0"/>
            <c:bubble3D val="0"/>
            <c:spPr>
              <a:solidFill>
                <a:schemeClr val="accent1">
                  <a:lumMod val="75000"/>
                </a:schemeClr>
              </a:solidFill>
              <a:ln>
                <a:noFill/>
              </a:ln>
              <a:effectLst/>
            </c:spPr>
            <c:extLst>
              <c:ext xmlns:c16="http://schemas.microsoft.com/office/drawing/2014/chart" uri="{C3380CC4-5D6E-409C-BE32-E72D297353CC}">
                <c16:uniqueId val="{00000000-DD9D-4203-916A-6996C73FD1AF}"/>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1-DD9D-4203-916A-6996C73FD1A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2-DD9D-4203-916A-6996C73FD1AF}"/>
              </c:ext>
            </c:extLst>
          </c:dPt>
          <c:dLbls>
            <c:dLbl>
              <c:idx val="2"/>
              <c:tx>
                <c:rich>
                  <a:bodyPr/>
                  <a:lstStyle/>
                  <a:p>
                    <a:r>
                      <a:rPr lang="en-US" dirty="0"/>
                      <a:t>247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D9D-4203-916A-6996C73FD1AF}"/>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Sheet1!$B$5:$B$13</c:f>
              <c:strCache>
                <c:ptCount val="9"/>
                <c:pt idx="0">
                  <c:v>Number of adults offered STI POCT</c:v>
                </c:pt>
                <c:pt idx="1">
                  <c:v>Number who accepted STI (study participants) </c:v>
                </c:pt>
                <c:pt idx="2">
                  <c:v>Number of participants who received results</c:v>
                </c:pt>
                <c:pt idx="3">
                  <c:v>Number of participants with STIs</c:v>
                </c:pt>
                <c:pt idx="4">
                  <c:v>Number of participants treated </c:v>
                </c:pt>
                <c:pt idx="5">
                  <c:v>Number of participants counselled about partner notification</c:v>
                </c:pt>
                <c:pt idx="6">
                  <c:v>Number of participants who notified partners </c:v>
                </c:pt>
                <c:pt idx="7">
                  <c:v>Number of partners listed (eligible for notification) </c:v>
                </c:pt>
                <c:pt idx="8">
                  <c:v>Number of partners notified</c:v>
                </c:pt>
              </c:strCache>
            </c:strRef>
          </c:cat>
          <c:val>
            <c:numRef>
              <c:f>Sheet1!$C$5:$C$13</c:f>
              <c:numCache>
                <c:formatCode>General</c:formatCode>
                <c:ptCount val="9"/>
                <c:pt idx="0">
                  <c:v>250</c:v>
                </c:pt>
                <c:pt idx="1">
                  <c:v>248</c:v>
                </c:pt>
                <c:pt idx="2">
                  <c:v>246</c:v>
                </c:pt>
                <c:pt idx="3">
                  <c:v>55</c:v>
                </c:pt>
                <c:pt idx="4">
                  <c:v>51</c:v>
                </c:pt>
                <c:pt idx="5">
                  <c:v>54</c:v>
                </c:pt>
                <c:pt idx="6">
                  <c:v>47</c:v>
                </c:pt>
                <c:pt idx="7">
                  <c:v>102</c:v>
                </c:pt>
                <c:pt idx="8">
                  <c:v>50</c:v>
                </c:pt>
              </c:numCache>
            </c:numRef>
          </c:val>
          <c:extLst>
            <c:ext xmlns:c16="http://schemas.microsoft.com/office/drawing/2014/chart" uri="{C3380CC4-5D6E-409C-BE32-E72D297353CC}">
              <c16:uniqueId val="{00000000-2EC0-4638-920A-7738C8088B50}"/>
            </c:ext>
          </c:extLst>
        </c:ser>
        <c:dLbls>
          <c:showLegendKey val="0"/>
          <c:showVal val="0"/>
          <c:showCatName val="0"/>
          <c:showSerName val="0"/>
          <c:showPercent val="0"/>
          <c:showBubbleSize val="0"/>
        </c:dLbls>
        <c:gapWidth val="72"/>
        <c:axId val="414703199"/>
        <c:axId val="414703615"/>
      </c:barChart>
      <c:catAx>
        <c:axId val="4147031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4703615"/>
        <c:crosses val="autoZero"/>
        <c:auto val="1"/>
        <c:lblAlgn val="ctr"/>
        <c:lblOffset val="100"/>
        <c:noMultiLvlLbl val="0"/>
      </c:catAx>
      <c:valAx>
        <c:axId val="414703615"/>
        <c:scaling>
          <c:orientation val="minMax"/>
        </c:scaling>
        <c:delete val="0"/>
        <c:axPos val="t"/>
        <c:title>
          <c:tx>
            <c:rich>
              <a:bodyPr rot="0" spcFirstLastPara="1" vertOverflow="ellipsis" vert="horz" wrap="square" anchor="t" anchorCtr="0"/>
              <a:lstStyle/>
              <a:p>
                <a:pPr>
                  <a:defRPr sz="1600" b="0" i="0" u="none" strike="noStrike" kern="1200" baseline="0">
                    <a:solidFill>
                      <a:schemeClr val="tx1">
                        <a:lumMod val="65000"/>
                        <a:lumOff val="35000"/>
                      </a:schemeClr>
                    </a:solidFill>
                    <a:latin typeface="+mn-lt"/>
                    <a:ea typeface="+mn-ea"/>
                    <a:cs typeface="+mn-cs"/>
                  </a:defRPr>
                </a:pPr>
                <a:r>
                  <a:rPr lang="en-ZA" dirty="0"/>
                  <a:t>Number</a:t>
                </a:r>
                <a:r>
                  <a:rPr lang="en-ZA" baseline="0" dirty="0"/>
                  <a:t> of adults </a:t>
                </a:r>
                <a:endParaRPr lang="en-ZA" dirty="0"/>
              </a:p>
            </c:rich>
          </c:tx>
          <c:overlay val="0"/>
          <c:spPr>
            <a:noFill/>
            <a:ln>
              <a:noFill/>
            </a:ln>
            <a:effectLst/>
          </c:spPr>
          <c:txPr>
            <a:bodyPr rot="0" spcFirstLastPara="1" vertOverflow="ellipsis" vert="horz" wrap="square" anchor="t" anchorCtr="0"/>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4703199"/>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 in Microsoft PowerPoint]Sheet3!PivotTable1</c:name>
    <c:fmtId val="9"/>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Sheet3!$B$3</c:f>
              <c:strCache>
                <c:ptCount val="1"/>
                <c:pt idx="0">
                  <c:v>Sum of Enrolled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Sheet3!$A$4:$A$19</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18-24</c:v>
                  </c:pt>
                  <c:pt idx="2">
                    <c:v>25-29</c:v>
                  </c:pt>
                  <c:pt idx="4">
                    <c:v>30-34</c:v>
                  </c:pt>
                  <c:pt idx="6">
                    <c:v>35-39</c:v>
                  </c:pt>
                  <c:pt idx="8">
                    <c:v>40-45</c:v>
                  </c:pt>
                </c:lvl>
              </c:multiLvlStrCache>
            </c:multiLvlStrRef>
          </c:cat>
          <c:val>
            <c:numRef>
              <c:f>Sheet3!$B$4:$B$19</c:f>
              <c:numCache>
                <c:formatCode>General</c:formatCode>
                <c:ptCount val="10"/>
                <c:pt idx="0">
                  <c:v>45</c:v>
                </c:pt>
                <c:pt idx="1">
                  <c:v>20</c:v>
                </c:pt>
                <c:pt idx="2">
                  <c:v>37</c:v>
                </c:pt>
                <c:pt idx="3">
                  <c:v>18</c:v>
                </c:pt>
                <c:pt idx="4">
                  <c:v>38</c:v>
                </c:pt>
                <c:pt idx="5">
                  <c:v>18</c:v>
                </c:pt>
                <c:pt idx="6">
                  <c:v>24</c:v>
                </c:pt>
                <c:pt idx="7">
                  <c:v>21</c:v>
                </c:pt>
                <c:pt idx="8">
                  <c:v>16</c:v>
                </c:pt>
                <c:pt idx="9">
                  <c:v>12</c:v>
                </c:pt>
              </c:numCache>
            </c:numRef>
          </c:val>
          <c:extLst>
            <c:ext xmlns:c16="http://schemas.microsoft.com/office/drawing/2014/chart" uri="{C3380CC4-5D6E-409C-BE32-E72D297353CC}">
              <c16:uniqueId val="{00000000-9BB0-4563-885F-3417B4CC7505}"/>
            </c:ext>
          </c:extLst>
        </c:ser>
        <c:ser>
          <c:idx val="1"/>
          <c:order val="1"/>
          <c:tx>
            <c:strRef>
              <c:f>Sheet3!$C$3</c:f>
              <c:strCache>
                <c:ptCount val="1"/>
                <c:pt idx="0">
                  <c:v>Sum of Ditected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Sheet3!$A$4:$A$19</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18-24</c:v>
                  </c:pt>
                  <c:pt idx="2">
                    <c:v>25-29</c:v>
                  </c:pt>
                  <c:pt idx="4">
                    <c:v>30-34</c:v>
                  </c:pt>
                  <c:pt idx="6">
                    <c:v>35-39</c:v>
                  </c:pt>
                  <c:pt idx="8">
                    <c:v>40-45</c:v>
                  </c:pt>
                </c:lvl>
              </c:multiLvlStrCache>
            </c:multiLvlStrRef>
          </c:cat>
          <c:val>
            <c:numRef>
              <c:f>Sheet3!$C$4:$C$19</c:f>
              <c:numCache>
                <c:formatCode>General</c:formatCode>
                <c:ptCount val="10"/>
                <c:pt idx="0">
                  <c:v>14</c:v>
                </c:pt>
                <c:pt idx="1">
                  <c:v>6</c:v>
                </c:pt>
                <c:pt idx="2">
                  <c:v>11</c:v>
                </c:pt>
                <c:pt idx="3">
                  <c:v>5</c:v>
                </c:pt>
                <c:pt idx="4">
                  <c:v>2</c:v>
                </c:pt>
                <c:pt idx="5">
                  <c:v>5</c:v>
                </c:pt>
                <c:pt idx="6">
                  <c:v>6</c:v>
                </c:pt>
                <c:pt idx="7">
                  <c:v>2</c:v>
                </c:pt>
                <c:pt idx="8">
                  <c:v>1</c:v>
                </c:pt>
                <c:pt idx="9">
                  <c:v>2</c:v>
                </c:pt>
              </c:numCache>
            </c:numRef>
          </c:val>
          <c:extLst>
            <c:ext xmlns:c16="http://schemas.microsoft.com/office/drawing/2014/chart" uri="{C3380CC4-5D6E-409C-BE32-E72D297353CC}">
              <c16:uniqueId val="{00000001-9BB0-4563-885F-3417B4CC7505}"/>
            </c:ext>
          </c:extLst>
        </c:ser>
        <c:dLbls>
          <c:showLegendKey val="0"/>
          <c:showVal val="1"/>
          <c:showCatName val="0"/>
          <c:showSerName val="0"/>
          <c:showPercent val="0"/>
          <c:showBubbleSize val="0"/>
        </c:dLbls>
        <c:gapWidth val="75"/>
        <c:axId val="1770806271"/>
        <c:axId val="1770805439"/>
      </c:barChart>
      <c:lineChart>
        <c:grouping val="standard"/>
        <c:varyColors val="0"/>
        <c:ser>
          <c:idx val="2"/>
          <c:order val="2"/>
          <c:tx>
            <c:strRef>
              <c:f>Sheet3!$D$3</c:f>
              <c:strCache>
                <c:ptCount val="1"/>
                <c:pt idx="0">
                  <c:v>Sum of Percent Recent</c:v>
                </c:pt>
              </c:strCache>
            </c:strRef>
          </c:tx>
          <c:spPr>
            <a:ln w="28575" cap="rnd">
              <a:noFill/>
              <a:round/>
            </a:ln>
            <a:effectLst/>
          </c:spPr>
          <c:marker>
            <c:symbol val="none"/>
          </c:marker>
          <c:dLbls>
            <c:spPr>
              <a:solidFill>
                <a:schemeClr val="accent3"/>
              </a:solidFill>
              <a:ln>
                <a:solidFill>
                  <a:schemeClr val="accent1"/>
                </a:solid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Sheet3!$A$4:$A$19</c:f>
              <c:multiLvlStrCache>
                <c:ptCount val="10"/>
                <c:lvl>
                  <c:pt idx="0">
                    <c:v>Female</c:v>
                  </c:pt>
                  <c:pt idx="1">
                    <c:v>Male</c:v>
                  </c:pt>
                  <c:pt idx="2">
                    <c:v>Female</c:v>
                  </c:pt>
                  <c:pt idx="3">
                    <c:v>Male</c:v>
                  </c:pt>
                  <c:pt idx="4">
                    <c:v>Female</c:v>
                  </c:pt>
                  <c:pt idx="5">
                    <c:v>Male</c:v>
                  </c:pt>
                  <c:pt idx="6">
                    <c:v>Female</c:v>
                  </c:pt>
                  <c:pt idx="7">
                    <c:v>Male</c:v>
                  </c:pt>
                  <c:pt idx="8">
                    <c:v>Female</c:v>
                  </c:pt>
                  <c:pt idx="9">
                    <c:v>Male</c:v>
                  </c:pt>
                </c:lvl>
                <c:lvl>
                  <c:pt idx="0">
                    <c:v>18-24</c:v>
                  </c:pt>
                  <c:pt idx="2">
                    <c:v>25-29</c:v>
                  </c:pt>
                  <c:pt idx="4">
                    <c:v>30-34</c:v>
                  </c:pt>
                  <c:pt idx="6">
                    <c:v>35-39</c:v>
                  </c:pt>
                  <c:pt idx="8">
                    <c:v>40-45</c:v>
                  </c:pt>
                </c:lvl>
              </c:multiLvlStrCache>
            </c:multiLvlStrRef>
          </c:cat>
          <c:val>
            <c:numRef>
              <c:f>Sheet3!$D$4:$D$19</c:f>
              <c:numCache>
                <c:formatCode>0%</c:formatCode>
                <c:ptCount val="10"/>
                <c:pt idx="0">
                  <c:v>0.31111111111111112</c:v>
                </c:pt>
                <c:pt idx="1">
                  <c:v>0.3</c:v>
                </c:pt>
                <c:pt idx="2">
                  <c:v>0.29729729729729731</c:v>
                </c:pt>
                <c:pt idx="3">
                  <c:v>0.27777777777777779</c:v>
                </c:pt>
                <c:pt idx="4">
                  <c:v>5.2631578947368418E-2</c:v>
                </c:pt>
                <c:pt idx="5">
                  <c:v>0.27777777777777779</c:v>
                </c:pt>
                <c:pt idx="6">
                  <c:v>0.25</c:v>
                </c:pt>
                <c:pt idx="7">
                  <c:v>9.5238095238095233E-2</c:v>
                </c:pt>
                <c:pt idx="8">
                  <c:v>6.25E-2</c:v>
                </c:pt>
                <c:pt idx="9">
                  <c:v>0.16666666666666666</c:v>
                </c:pt>
              </c:numCache>
            </c:numRef>
          </c:val>
          <c:smooth val="0"/>
          <c:extLst>
            <c:ext xmlns:c16="http://schemas.microsoft.com/office/drawing/2014/chart" uri="{C3380CC4-5D6E-409C-BE32-E72D297353CC}">
              <c16:uniqueId val="{00000002-9BB0-4563-885F-3417B4CC7505}"/>
            </c:ext>
          </c:extLst>
        </c:ser>
        <c:dLbls>
          <c:showLegendKey val="0"/>
          <c:showVal val="0"/>
          <c:showCatName val="0"/>
          <c:showSerName val="0"/>
          <c:showPercent val="0"/>
          <c:showBubbleSize val="0"/>
        </c:dLbls>
        <c:marker val="1"/>
        <c:smooth val="0"/>
        <c:axId val="1637663839"/>
        <c:axId val="1637671327"/>
      </c:lineChart>
      <c:catAx>
        <c:axId val="1770806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70805439"/>
        <c:crosses val="autoZero"/>
        <c:auto val="1"/>
        <c:lblAlgn val="ctr"/>
        <c:lblOffset val="100"/>
        <c:noMultiLvlLbl val="0"/>
      </c:catAx>
      <c:valAx>
        <c:axId val="1770805439"/>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dirty="0"/>
                  <a:t>Number enrolled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70806271"/>
        <c:crosses val="autoZero"/>
        <c:crossBetween val="between"/>
      </c:valAx>
      <c:valAx>
        <c:axId val="1637671327"/>
        <c:scaling>
          <c:orientation val="minMax"/>
        </c:scaling>
        <c:delete val="0"/>
        <c:axPos val="r"/>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US" dirty="0"/>
                  <a:t>STI Prevalence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37663839"/>
        <c:crosses val="max"/>
        <c:crossBetween val="between"/>
      </c:valAx>
      <c:catAx>
        <c:axId val="1637663839"/>
        <c:scaling>
          <c:orientation val="minMax"/>
        </c:scaling>
        <c:delete val="1"/>
        <c:axPos val="b"/>
        <c:numFmt formatCode="General" sourceLinked="1"/>
        <c:majorTickMark val="out"/>
        <c:minorTickMark val="none"/>
        <c:tickLblPos val="nextTo"/>
        <c:crossAx val="163767132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sz="900" b="1"/>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50094517585598"/>
          <c:y val="6.4327165060694788E-2"/>
          <c:w val="0.68271378378991354"/>
          <c:h val="0.64614702439723537"/>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5B05-41A3-AF4B-75549626BE7B}"/>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5B05-41A3-AF4B-75549626BE7B}"/>
              </c:ext>
            </c:extLst>
          </c:dPt>
          <c:dPt>
            <c:idx val="3"/>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5-5B05-41A3-AF4B-75549626BE7B}"/>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7-5B05-41A3-AF4B-75549626BE7B}"/>
              </c:ext>
            </c:extLst>
          </c:dPt>
          <c:dLbls>
            <c:dLbl>
              <c:idx val="0"/>
              <c:layout>
                <c:manualLayout>
                  <c:x val="2.1583490635059374E-3"/>
                  <c:y val="-2.2392565458173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B05-41A3-AF4B-75549626BE7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Sheet1!$A$20:$A$24</c:f>
              <c:strCache>
                <c:ptCount val="5"/>
                <c:pt idx="0">
                  <c:v>Total</c:v>
                </c:pt>
                <c:pt idx="1">
                  <c:v>Detected</c:v>
                </c:pt>
                <c:pt idx="2">
                  <c:v>NG detected</c:v>
                </c:pt>
                <c:pt idx="3">
                  <c:v>CT Detected</c:v>
                </c:pt>
                <c:pt idx="4">
                  <c:v>Co-infection</c:v>
                </c:pt>
              </c:strCache>
            </c:strRef>
          </c:cat>
          <c:val>
            <c:numRef>
              <c:f>Sheet1!$B$20:$B$24</c:f>
              <c:numCache>
                <c:formatCode>General</c:formatCode>
                <c:ptCount val="5"/>
                <c:pt idx="0">
                  <c:v>89</c:v>
                </c:pt>
                <c:pt idx="1">
                  <c:v>20</c:v>
                </c:pt>
                <c:pt idx="2">
                  <c:v>12</c:v>
                </c:pt>
                <c:pt idx="3">
                  <c:v>7</c:v>
                </c:pt>
                <c:pt idx="4">
                  <c:v>1</c:v>
                </c:pt>
              </c:numCache>
            </c:numRef>
          </c:val>
          <c:extLst>
            <c:ext xmlns:c16="http://schemas.microsoft.com/office/drawing/2014/chart" uri="{C3380CC4-5D6E-409C-BE32-E72D297353CC}">
              <c16:uniqueId val="{00000009-5B05-41A3-AF4B-75549626BE7B}"/>
            </c:ext>
          </c:extLst>
        </c:ser>
        <c:dLbls>
          <c:showLegendKey val="0"/>
          <c:showVal val="0"/>
          <c:showCatName val="0"/>
          <c:showSerName val="0"/>
          <c:showPercent val="0"/>
          <c:showBubbleSize val="0"/>
        </c:dLbls>
        <c:gapWidth val="81"/>
        <c:axId val="1506468016"/>
        <c:axId val="1506468848"/>
      </c:barChart>
      <c:lineChart>
        <c:grouping val="standard"/>
        <c:varyColors val="0"/>
        <c:ser>
          <c:idx val="1"/>
          <c:order val="1"/>
          <c:spPr>
            <a:ln w="28575" cap="rnd">
              <a:noFill/>
              <a:round/>
            </a:ln>
            <a:effectLst/>
          </c:spPr>
          <c:marker>
            <c:symbol val="none"/>
          </c:marker>
          <c:dLbls>
            <c:dLbl>
              <c:idx val="3"/>
              <c:layout>
                <c:manualLayout>
                  <c:x val="-2.5178603571766347E-2"/>
                  <c:y val="-8.7188433583151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B05-41A3-AF4B-75549626BE7B}"/>
                </c:ext>
              </c:extLst>
            </c:dLbl>
            <c:dLbl>
              <c:idx val="4"/>
              <c:layout>
                <c:manualLayout>
                  <c:x val="-1.3473070130373063E-3"/>
                  <c:y val="-0.10484754713826173"/>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3994864396601098E-2"/>
                      <c:h val="0.19295782638468639"/>
                    </c:manualLayout>
                  </c15:layout>
                </c:ext>
                <c:ext xmlns:c16="http://schemas.microsoft.com/office/drawing/2014/chart" uri="{C3380CC4-5D6E-409C-BE32-E72D297353CC}">
                  <c16:uniqueId val="{0000000B-5B05-41A3-AF4B-75549626BE7B}"/>
                </c:ext>
              </c:extLst>
            </c:dLbl>
            <c:spPr>
              <a:solidFill>
                <a:schemeClr val="accent3"/>
              </a:solidFill>
              <a:ln>
                <a:solidFill>
                  <a:schemeClr val="accent1"/>
                </a:solid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Sheet1!$A$20:$A$24</c:f>
              <c:strCache>
                <c:ptCount val="5"/>
                <c:pt idx="0">
                  <c:v>Total</c:v>
                </c:pt>
                <c:pt idx="1">
                  <c:v>Detected</c:v>
                </c:pt>
                <c:pt idx="2">
                  <c:v>NG detected</c:v>
                </c:pt>
                <c:pt idx="3">
                  <c:v>CT Detected</c:v>
                </c:pt>
                <c:pt idx="4">
                  <c:v>Co-infection</c:v>
                </c:pt>
              </c:strCache>
            </c:strRef>
          </c:cat>
          <c:val>
            <c:numRef>
              <c:f>Sheet1!$C$20:$C$24</c:f>
              <c:numCache>
                <c:formatCode>0%</c:formatCode>
                <c:ptCount val="5"/>
                <c:pt idx="1">
                  <c:v>0.2247191011235955</c:v>
                </c:pt>
                <c:pt idx="2">
                  <c:v>0.1348314606741573</c:v>
                </c:pt>
                <c:pt idx="3">
                  <c:v>7.8651685393258425E-2</c:v>
                </c:pt>
                <c:pt idx="4">
                  <c:v>1.1235955056179775E-2</c:v>
                </c:pt>
              </c:numCache>
            </c:numRef>
          </c:val>
          <c:smooth val="0"/>
          <c:extLst>
            <c:ext xmlns:c16="http://schemas.microsoft.com/office/drawing/2014/chart" uri="{C3380CC4-5D6E-409C-BE32-E72D297353CC}">
              <c16:uniqueId val="{0000000C-5B05-41A3-AF4B-75549626BE7B}"/>
            </c:ext>
          </c:extLst>
        </c:ser>
        <c:dLbls>
          <c:showLegendKey val="0"/>
          <c:showVal val="0"/>
          <c:showCatName val="0"/>
          <c:showSerName val="0"/>
          <c:showPercent val="0"/>
          <c:showBubbleSize val="0"/>
        </c:dLbls>
        <c:marker val="1"/>
        <c:smooth val="0"/>
        <c:axId val="1643874575"/>
        <c:axId val="1643878735"/>
      </c:lineChart>
      <c:catAx>
        <c:axId val="150646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06468848"/>
        <c:crosses val="autoZero"/>
        <c:auto val="1"/>
        <c:lblAlgn val="ctr"/>
        <c:lblOffset val="100"/>
        <c:noMultiLvlLbl val="0"/>
      </c:catAx>
      <c:valAx>
        <c:axId val="150646884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Number enrolled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6468016"/>
        <c:crosses val="autoZero"/>
        <c:crossBetween val="between"/>
      </c:valAx>
      <c:valAx>
        <c:axId val="1643878735"/>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STI Prevalence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43874575"/>
        <c:crosses val="max"/>
        <c:crossBetween val="between"/>
      </c:valAx>
      <c:catAx>
        <c:axId val="1643874575"/>
        <c:scaling>
          <c:orientation val="minMax"/>
        </c:scaling>
        <c:delete val="1"/>
        <c:axPos val="b"/>
        <c:numFmt formatCode="General" sourceLinked="1"/>
        <c:majorTickMark val="out"/>
        <c:minorTickMark val="none"/>
        <c:tickLblPos val="nextTo"/>
        <c:crossAx val="16438787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275274647378493E-2"/>
          <c:y val="0.13245801396856599"/>
          <c:w val="0.78308002538041255"/>
          <c:h val="0.71206174963062374"/>
        </c:manualLayout>
      </c:layout>
      <c:barChart>
        <c:barDir val="col"/>
        <c:grouping val="clustered"/>
        <c:varyColors val="0"/>
        <c:ser>
          <c:idx val="0"/>
          <c:order val="0"/>
          <c:tx>
            <c:strRef>
              <c:f>Sheet1!$B$3</c:f>
              <c:strCache>
                <c:ptCount val="1"/>
                <c:pt idx="0">
                  <c:v>Enrolled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Urine Specimen</c:v>
                </c:pt>
                <c:pt idx="1">
                  <c:v>Vaginal Swab</c:v>
                </c:pt>
              </c:strCache>
            </c:strRef>
          </c:cat>
          <c:val>
            <c:numRef>
              <c:f>Sheet1!$C$3:$D$3</c:f>
              <c:numCache>
                <c:formatCode>General</c:formatCode>
                <c:ptCount val="2"/>
                <c:pt idx="0">
                  <c:v>79</c:v>
                </c:pt>
                <c:pt idx="1">
                  <c:v>80</c:v>
                </c:pt>
              </c:numCache>
            </c:numRef>
          </c:val>
          <c:extLst>
            <c:ext xmlns:c16="http://schemas.microsoft.com/office/drawing/2014/chart" uri="{C3380CC4-5D6E-409C-BE32-E72D297353CC}">
              <c16:uniqueId val="{00000000-9AAE-44DD-93E9-BE2CC6EC9CCB}"/>
            </c:ext>
          </c:extLst>
        </c:ser>
        <c:ser>
          <c:idx val="1"/>
          <c:order val="1"/>
          <c:tx>
            <c:strRef>
              <c:f>Sheet1!$B$4</c:f>
              <c:strCache>
                <c:ptCount val="1"/>
                <c:pt idx="0">
                  <c:v>STI Detected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Urine Specimen</c:v>
                </c:pt>
                <c:pt idx="1">
                  <c:v>Vaginal Swab</c:v>
                </c:pt>
              </c:strCache>
            </c:strRef>
          </c:cat>
          <c:val>
            <c:numRef>
              <c:f>Sheet1!$C$4:$D$4</c:f>
              <c:numCache>
                <c:formatCode>General</c:formatCode>
                <c:ptCount val="2"/>
                <c:pt idx="0">
                  <c:v>18</c:v>
                </c:pt>
                <c:pt idx="1">
                  <c:v>15</c:v>
                </c:pt>
              </c:numCache>
            </c:numRef>
          </c:val>
          <c:extLst>
            <c:ext xmlns:c16="http://schemas.microsoft.com/office/drawing/2014/chart" uri="{C3380CC4-5D6E-409C-BE32-E72D297353CC}">
              <c16:uniqueId val="{00000001-9AAE-44DD-93E9-BE2CC6EC9CCB}"/>
            </c:ext>
          </c:extLst>
        </c:ser>
        <c:ser>
          <c:idx val="3"/>
          <c:order val="3"/>
          <c:tx>
            <c:strRef>
              <c:f>Sheet1!$B$6</c:f>
              <c:strCache>
                <c:ptCount val="1"/>
                <c:pt idx="0">
                  <c:v>CT Detected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Urine Specimen</c:v>
                </c:pt>
                <c:pt idx="1">
                  <c:v>Vaginal Swab</c:v>
                </c:pt>
              </c:strCache>
            </c:strRef>
          </c:cat>
          <c:val>
            <c:numRef>
              <c:f>Sheet1!$C$6:$D$6</c:f>
              <c:numCache>
                <c:formatCode>General</c:formatCode>
                <c:ptCount val="2"/>
                <c:pt idx="0">
                  <c:v>14</c:v>
                </c:pt>
                <c:pt idx="1">
                  <c:v>12</c:v>
                </c:pt>
              </c:numCache>
            </c:numRef>
          </c:val>
          <c:extLst>
            <c:ext xmlns:c16="http://schemas.microsoft.com/office/drawing/2014/chart" uri="{C3380CC4-5D6E-409C-BE32-E72D297353CC}">
              <c16:uniqueId val="{00000002-9AAE-44DD-93E9-BE2CC6EC9CCB}"/>
            </c:ext>
          </c:extLst>
        </c:ser>
        <c:ser>
          <c:idx val="5"/>
          <c:order val="5"/>
          <c:tx>
            <c:strRef>
              <c:f>Sheet1!$B$8</c:f>
              <c:strCache>
                <c:ptCount val="1"/>
                <c:pt idx="0">
                  <c:v>NG Deteted</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Urine Specimen</c:v>
                </c:pt>
                <c:pt idx="1">
                  <c:v>Vaginal Swab</c:v>
                </c:pt>
              </c:strCache>
            </c:strRef>
          </c:cat>
          <c:val>
            <c:numRef>
              <c:f>Sheet1!$C$8:$D$8</c:f>
              <c:numCache>
                <c:formatCode>General</c:formatCode>
                <c:ptCount val="2"/>
                <c:pt idx="0">
                  <c:v>6</c:v>
                </c:pt>
                <c:pt idx="1">
                  <c:v>5</c:v>
                </c:pt>
              </c:numCache>
            </c:numRef>
          </c:val>
          <c:extLst>
            <c:ext xmlns:c16="http://schemas.microsoft.com/office/drawing/2014/chart" uri="{C3380CC4-5D6E-409C-BE32-E72D297353CC}">
              <c16:uniqueId val="{00000003-9AAE-44DD-93E9-BE2CC6EC9CCB}"/>
            </c:ext>
          </c:extLst>
        </c:ser>
        <c:ser>
          <c:idx val="7"/>
          <c:order val="7"/>
          <c:tx>
            <c:strRef>
              <c:f>Sheet1!$B$10</c:f>
              <c:strCache>
                <c:ptCount val="1"/>
                <c:pt idx="0">
                  <c:v>Co-Infection</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Urine Specimen</c:v>
                </c:pt>
                <c:pt idx="1">
                  <c:v>Vaginal Swab</c:v>
                </c:pt>
              </c:strCache>
            </c:strRef>
          </c:cat>
          <c:val>
            <c:numRef>
              <c:f>Sheet1!$C$10:$D$10</c:f>
              <c:numCache>
                <c:formatCode>General</c:formatCode>
                <c:ptCount val="2"/>
                <c:pt idx="0">
                  <c:v>2</c:v>
                </c:pt>
                <c:pt idx="1">
                  <c:v>0</c:v>
                </c:pt>
              </c:numCache>
            </c:numRef>
          </c:val>
          <c:extLst>
            <c:ext xmlns:c16="http://schemas.microsoft.com/office/drawing/2014/chart" uri="{C3380CC4-5D6E-409C-BE32-E72D297353CC}">
              <c16:uniqueId val="{00000004-9AAE-44DD-93E9-BE2CC6EC9CCB}"/>
            </c:ext>
          </c:extLst>
        </c:ser>
        <c:dLbls>
          <c:showLegendKey val="0"/>
          <c:showVal val="0"/>
          <c:showCatName val="0"/>
          <c:showSerName val="0"/>
          <c:showPercent val="0"/>
          <c:showBubbleSize val="0"/>
        </c:dLbls>
        <c:gapWidth val="75"/>
        <c:axId val="1593054431"/>
        <c:axId val="1593042367"/>
      </c:barChart>
      <c:lineChart>
        <c:grouping val="standard"/>
        <c:varyColors val="0"/>
        <c:ser>
          <c:idx val="2"/>
          <c:order val="2"/>
          <c:tx>
            <c:strRef>
              <c:f>Sheet1!$B$5</c:f>
              <c:strCache>
                <c:ptCount val="1"/>
                <c:pt idx="0">
                  <c:v>%</c:v>
                </c:pt>
              </c:strCache>
            </c:strRef>
          </c:tx>
          <c:spPr>
            <a:ln w="28575" cap="rnd">
              <a:solidFill>
                <a:schemeClr val="accent3"/>
              </a:solidFill>
              <a:round/>
            </a:ln>
            <a:effectLst/>
          </c:spPr>
          <c:marker>
            <c:symbol val="none"/>
          </c:marker>
          <c:dPt>
            <c:idx val="1"/>
            <c:marker>
              <c:symbol val="none"/>
            </c:marker>
            <c:bubble3D val="0"/>
            <c:spPr>
              <a:ln w="28575" cap="rnd">
                <a:noFill/>
                <a:round/>
              </a:ln>
              <a:effectLst/>
            </c:spPr>
            <c:extLst>
              <c:ext xmlns:c16="http://schemas.microsoft.com/office/drawing/2014/chart" uri="{C3380CC4-5D6E-409C-BE32-E72D297353CC}">
                <c16:uniqueId val="{00000006-9AAE-44DD-93E9-BE2CC6EC9CCB}"/>
              </c:ext>
            </c:extLst>
          </c:dPt>
          <c:dLbls>
            <c:dLbl>
              <c:idx val="0"/>
              <c:layout>
                <c:manualLayout>
                  <c:x val="-6.9750135243864642E-2"/>
                  <c:y val="2.37268490408187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AE-44DD-93E9-BE2CC6EC9CCB}"/>
                </c:ext>
              </c:extLst>
            </c:dLbl>
            <c:dLbl>
              <c:idx val="1"/>
              <c:layout>
                <c:manualLayout>
                  <c:x val="-9.3454425351972875E-2"/>
                  <c:y val="5.46214945473125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AE-44DD-93E9-BE2CC6EC9CCB}"/>
                </c:ext>
              </c:extLst>
            </c:dLbl>
            <c:spPr>
              <a:solidFill>
                <a:schemeClr val="accent3"/>
              </a:solidFill>
              <a:ln>
                <a:solidFill>
                  <a:schemeClr val="tx2">
                    <a:lumMod val="60000"/>
                    <a:lumOff val="40000"/>
                  </a:schemeClr>
                </a:solid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Sheet1!$C$2:$D$2</c:f>
              <c:strCache>
                <c:ptCount val="2"/>
                <c:pt idx="0">
                  <c:v>Urine Specimen</c:v>
                </c:pt>
                <c:pt idx="1">
                  <c:v>Vaginal Swab</c:v>
                </c:pt>
              </c:strCache>
            </c:strRef>
          </c:cat>
          <c:val>
            <c:numRef>
              <c:f>Sheet1!$C$5:$D$5</c:f>
              <c:numCache>
                <c:formatCode>0%</c:formatCode>
                <c:ptCount val="2"/>
                <c:pt idx="0">
                  <c:v>0.22784810126582278</c:v>
                </c:pt>
                <c:pt idx="1">
                  <c:v>0.1875</c:v>
                </c:pt>
              </c:numCache>
            </c:numRef>
          </c:val>
          <c:smooth val="0"/>
          <c:extLst>
            <c:ext xmlns:c16="http://schemas.microsoft.com/office/drawing/2014/chart" uri="{C3380CC4-5D6E-409C-BE32-E72D297353CC}">
              <c16:uniqueId val="{00000008-9AAE-44DD-93E9-BE2CC6EC9CCB}"/>
            </c:ext>
          </c:extLst>
        </c:ser>
        <c:ser>
          <c:idx val="4"/>
          <c:order val="4"/>
          <c:tx>
            <c:strRef>
              <c:f>Sheet1!$B$7</c:f>
              <c:strCache>
                <c:ptCount val="1"/>
                <c:pt idx="0">
                  <c:v>%</c:v>
                </c:pt>
              </c:strCache>
            </c:strRef>
          </c:tx>
          <c:spPr>
            <a:ln w="28575" cap="rnd">
              <a:noFill/>
              <a:round/>
            </a:ln>
            <a:effectLst/>
          </c:spPr>
          <c:marker>
            <c:symbol val="none"/>
          </c:marker>
          <c:dLbls>
            <c:spPr>
              <a:solidFill>
                <a:schemeClr val="accent3"/>
              </a:solidFill>
              <a:ln>
                <a:solidFill>
                  <a:schemeClr val="tx2">
                    <a:lumMod val="60000"/>
                    <a:lumOff val="40000"/>
                  </a:schemeClr>
                </a:solid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Urine Specimen</c:v>
                </c:pt>
                <c:pt idx="1">
                  <c:v>Vaginal Swab</c:v>
                </c:pt>
              </c:strCache>
            </c:strRef>
          </c:cat>
          <c:val>
            <c:numRef>
              <c:f>Sheet1!$C$7:$D$7</c:f>
              <c:numCache>
                <c:formatCode>0%</c:formatCode>
                <c:ptCount val="2"/>
                <c:pt idx="0">
                  <c:v>0.17721518987341772</c:v>
                </c:pt>
                <c:pt idx="1">
                  <c:v>0.15</c:v>
                </c:pt>
              </c:numCache>
            </c:numRef>
          </c:val>
          <c:smooth val="0"/>
          <c:extLst>
            <c:ext xmlns:c16="http://schemas.microsoft.com/office/drawing/2014/chart" uri="{C3380CC4-5D6E-409C-BE32-E72D297353CC}">
              <c16:uniqueId val="{00000009-9AAE-44DD-93E9-BE2CC6EC9CCB}"/>
            </c:ext>
          </c:extLst>
        </c:ser>
        <c:ser>
          <c:idx val="6"/>
          <c:order val="6"/>
          <c:tx>
            <c:strRef>
              <c:f>Sheet1!$B$9</c:f>
              <c:strCache>
                <c:ptCount val="1"/>
                <c:pt idx="0">
                  <c:v>%</c:v>
                </c:pt>
              </c:strCache>
            </c:strRef>
          </c:tx>
          <c:spPr>
            <a:ln w="28575" cap="rnd">
              <a:noFill/>
              <a:round/>
            </a:ln>
            <a:effectLst/>
          </c:spPr>
          <c:marker>
            <c:symbol val="none"/>
          </c:marker>
          <c:dLbls>
            <c:dLbl>
              <c:idx val="0"/>
              <c:layout>
                <c:manualLayout>
                  <c:x val="5.4333968227891168E-2"/>
                  <c:y val="2.73107472736562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AE-44DD-93E9-BE2CC6EC9CCB}"/>
                </c:ext>
              </c:extLst>
            </c:dLbl>
            <c:dLbl>
              <c:idx val="1"/>
              <c:layout>
                <c:manualLayout>
                  <c:x val="5.2160609498775559E-2"/>
                  <c:y val="-1.001382498644654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AE-44DD-93E9-BE2CC6EC9CCB}"/>
                </c:ext>
              </c:extLst>
            </c:dLbl>
            <c:spPr>
              <a:solidFill>
                <a:schemeClr val="accent3"/>
              </a:solidFill>
              <a:ln>
                <a:solidFill>
                  <a:schemeClr val="tx2">
                    <a:lumMod val="60000"/>
                    <a:lumOff val="40000"/>
                  </a:schemeClr>
                </a:solid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Sheet1!$C$2:$D$2</c:f>
              <c:strCache>
                <c:ptCount val="2"/>
                <c:pt idx="0">
                  <c:v>Urine Specimen</c:v>
                </c:pt>
                <c:pt idx="1">
                  <c:v>Vaginal Swab</c:v>
                </c:pt>
              </c:strCache>
            </c:strRef>
          </c:cat>
          <c:val>
            <c:numRef>
              <c:f>Sheet1!$C$9:$D$9</c:f>
              <c:numCache>
                <c:formatCode>0%</c:formatCode>
                <c:ptCount val="2"/>
                <c:pt idx="0">
                  <c:v>7.5949367088607597E-2</c:v>
                </c:pt>
                <c:pt idx="1">
                  <c:v>6.25E-2</c:v>
                </c:pt>
              </c:numCache>
            </c:numRef>
          </c:val>
          <c:smooth val="0"/>
          <c:extLst>
            <c:ext xmlns:c16="http://schemas.microsoft.com/office/drawing/2014/chart" uri="{C3380CC4-5D6E-409C-BE32-E72D297353CC}">
              <c16:uniqueId val="{0000000C-9AAE-44DD-93E9-BE2CC6EC9CCB}"/>
            </c:ext>
          </c:extLst>
        </c:ser>
        <c:ser>
          <c:idx val="8"/>
          <c:order val="8"/>
          <c:tx>
            <c:strRef>
              <c:f>Sheet1!$B$11</c:f>
              <c:strCache>
                <c:ptCount val="1"/>
                <c:pt idx="0">
                  <c:v>%</c:v>
                </c:pt>
              </c:strCache>
            </c:strRef>
          </c:tx>
          <c:spPr>
            <a:ln w="28575" cap="rnd">
              <a:noFill/>
              <a:round/>
            </a:ln>
            <a:effectLst/>
          </c:spPr>
          <c:marker>
            <c:symbol val="none"/>
          </c:marker>
          <c:dLbls>
            <c:dLbl>
              <c:idx val="0"/>
              <c:layout>
                <c:manualLayout>
                  <c:x val="0.15300581358206095"/>
                  <c:y val="-2.5728356441008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AAE-44DD-93E9-BE2CC6EC9CCB}"/>
                </c:ext>
              </c:extLst>
            </c:dLbl>
            <c:dLbl>
              <c:idx val="1"/>
              <c:layout>
                <c:manualLayout>
                  <c:x val="0.15213511103809538"/>
                  <c:y val="-5.7352569274678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AAE-44DD-93E9-BE2CC6EC9CCB}"/>
                </c:ext>
              </c:extLst>
            </c:dLbl>
            <c:spPr>
              <a:solidFill>
                <a:schemeClr val="accent3"/>
              </a:solidFill>
              <a:ln>
                <a:solidFill>
                  <a:schemeClr val="tx2">
                    <a:lumMod val="60000"/>
                    <a:lumOff val="40000"/>
                  </a:schemeClr>
                </a:solid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Sheet1!$C$2:$D$2</c:f>
              <c:strCache>
                <c:ptCount val="2"/>
                <c:pt idx="0">
                  <c:v>Urine Specimen</c:v>
                </c:pt>
                <c:pt idx="1">
                  <c:v>Vaginal Swab</c:v>
                </c:pt>
              </c:strCache>
            </c:strRef>
          </c:cat>
          <c:val>
            <c:numRef>
              <c:f>Sheet1!$C$11:$D$11</c:f>
              <c:numCache>
                <c:formatCode>0%</c:formatCode>
                <c:ptCount val="2"/>
                <c:pt idx="0">
                  <c:v>2.5316455696202531E-2</c:v>
                </c:pt>
                <c:pt idx="1">
                  <c:v>0</c:v>
                </c:pt>
              </c:numCache>
            </c:numRef>
          </c:val>
          <c:smooth val="0"/>
          <c:extLst>
            <c:ext xmlns:c16="http://schemas.microsoft.com/office/drawing/2014/chart" uri="{C3380CC4-5D6E-409C-BE32-E72D297353CC}">
              <c16:uniqueId val="{0000000F-9AAE-44DD-93E9-BE2CC6EC9CCB}"/>
            </c:ext>
          </c:extLst>
        </c:ser>
        <c:dLbls>
          <c:showLegendKey val="0"/>
          <c:showVal val="0"/>
          <c:showCatName val="0"/>
          <c:showSerName val="0"/>
          <c:showPercent val="0"/>
          <c:showBubbleSize val="0"/>
        </c:dLbls>
        <c:marker val="1"/>
        <c:smooth val="0"/>
        <c:axId val="1355770031"/>
        <c:axId val="1355769615"/>
      </c:lineChart>
      <c:catAx>
        <c:axId val="1593054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3042367"/>
        <c:crosses val="autoZero"/>
        <c:auto val="1"/>
        <c:lblAlgn val="ctr"/>
        <c:lblOffset val="100"/>
        <c:noMultiLvlLbl val="0"/>
      </c:catAx>
      <c:valAx>
        <c:axId val="1593042367"/>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0" dirty="0"/>
                  <a:t>Number enrolled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3054431"/>
        <c:crosses val="autoZero"/>
        <c:crossBetween val="between"/>
      </c:valAx>
      <c:valAx>
        <c:axId val="1355769615"/>
        <c:scaling>
          <c:orientation val="minMax"/>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0" dirty="0"/>
                  <a:t>STI Prevalence</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5770031"/>
        <c:crosses val="max"/>
        <c:crossBetween val="between"/>
      </c:valAx>
      <c:catAx>
        <c:axId val="1355770031"/>
        <c:scaling>
          <c:orientation val="minMax"/>
        </c:scaling>
        <c:delete val="1"/>
        <c:axPos val="b"/>
        <c:numFmt formatCode="General" sourceLinked="1"/>
        <c:majorTickMark val="out"/>
        <c:minorTickMark val="none"/>
        <c:tickLblPos val="nextTo"/>
        <c:crossAx val="1355769615"/>
        <c:crosses val="autoZero"/>
        <c:auto val="1"/>
        <c:lblAlgn val="ctr"/>
        <c:lblOffset val="100"/>
        <c:noMultiLvlLbl val="0"/>
      </c:catAx>
      <c:spPr>
        <a:noFill/>
        <a:ln>
          <a:noFill/>
        </a:ln>
        <a:effectLst/>
      </c:spPr>
    </c:plotArea>
    <c:legend>
      <c:legendPos val="t"/>
      <c:legendEntry>
        <c:idx val="6"/>
        <c:delete val="1"/>
      </c:legendEntry>
      <c:legendEntry>
        <c:idx val="7"/>
        <c:delete val="1"/>
      </c:legendEntry>
      <c:legendEntry>
        <c:idx val="8"/>
        <c:delete val="1"/>
      </c:legendEntry>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3">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C88E-4B07-A1DE-862DC66302BF}"/>
              </c:ext>
            </c:extLst>
          </c:dPt>
          <c:dPt>
            <c:idx val="1"/>
            <c:bubble3D val="0"/>
            <c:spPr>
              <a:solidFill>
                <a:schemeClr val="accent3">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C88E-4B07-A1DE-862DC66302BF}"/>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70C0"/>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No symptoms </c:v>
                </c:pt>
                <c:pt idx="1">
                  <c:v>Current Symptoms </c:v>
                </c:pt>
              </c:strCache>
            </c:strRef>
          </c:cat>
          <c:val>
            <c:numRef>
              <c:f>Sheet1!$B$1:$B$2</c:f>
              <c:numCache>
                <c:formatCode>General</c:formatCode>
                <c:ptCount val="2"/>
                <c:pt idx="0">
                  <c:v>25</c:v>
                </c:pt>
                <c:pt idx="1">
                  <c:v>30</c:v>
                </c:pt>
              </c:numCache>
            </c:numRef>
          </c:val>
          <c:extLst>
            <c:ext xmlns:c16="http://schemas.microsoft.com/office/drawing/2014/chart" uri="{C3380CC4-5D6E-409C-BE32-E72D297353CC}">
              <c16:uniqueId val="{00000004-C88E-4B07-A1DE-862DC66302BF}"/>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65909-063F-47CF-B0F3-041027A251F6}"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C984B527-428A-4350-96EF-6E15A3C82449}">
      <dgm:prSet/>
      <dgm:spPr/>
      <dgm:t>
        <a:bodyPr/>
        <a:lstStyle/>
        <a:p>
          <a:pPr>
            <a:lnSpc>
              <a:spcPct val="100000"/>
            </a:lnSpc>
            <a:defRPr b="1"/>
          </a:pPr>
          <a:r>
            <a:rPr lang="en-US" b="0" i="0" dirty="0"/>
            <a:t>Primary Prevention</a:t>
          </a:r>
          <a:endParaRPr lang="en-US" dirty="0"/>
        </a:p>
      </dgm:t>
    </dgm:pt>
    <dgm:pt modelId="{868EF920-71DE-4C7F-94C2-AC8ACB7AAF1A}" type="parTrans" cxnId="{552E22EC-6A27-44CE-9503-834D87EDD54B}">
      <dgm:prSet/>
      <dgm:spPr/>
      <dgm:t>
        <a:bodyPr/>
        <a:lstStyle/>
        <a:p>
          <a:endParaRPr lang="en-US"/>
        </a:p>
      </dgm:t>
    </dgm:pt>
    <dgm:pt modelId="{2A6D7425-95A7-406B-90B5-BEFB4EBE9A77}" type="sibTrans" cxnId="{552E22EC-6A27-44CE-9503-834D87EDD54B}">
      <dgm:prSet/>
      <dgm:spPr/>
      <dgm:t>
        <a:bodyPr/>
        <a:lstStyle/>
        <a:p>
          <a:endParaRPr lang="en-US"/>
        </a:p>
      </dgm:t>
    </dgm:pt>
    <dgm:pt modelId="{2CE96B48-FFFE-4603-BF17-8810522F7118}">
      <dgm:prSet custT="1"/>
      <dgm:spPr/>
      <dgm:t>
        <a:bodyPr/>
        <a:lstStyle/>
        <a:p>
          <a:pPr>
            <a:lnSpc>
              <a:spcPct val="100000"/>
            </a:lnSpc>
          </a:pPr>
          <a:r>
            <a:rPr lang="en-US" sz="2000" b="1" i="0" dirty="0"/>
            <a:t>Risk reduction counseling</a:t>
          </a:r>
        </a:p>
        <a:p>
          <a:pPr>
            <a:lnSpc>
              <a:spcPct val="100000"/>
            </a:lnSpc>
          </a:pPr>
          <a:r>
            <a:rPr lang="en-US" sz="2000" b="1" i="0" dirty="0"/>
            <a:t>Vaccination</a:t>
          </a:r>
          <a:endParaRPr lang="en-US" sz="2000" b="1" dirty="0"/>
        </a:p>
      </dgm:t>
    </dgm:pt>
    <dgm:pt modelId="{DABEFC12-8D64-462E-92EF-CC8DEAA4BFEF}" type="parTrans" cxnId="{BBFDEBAA-A092-41A8-8EC5-A85347FCA97B}">
      <dgm:prSet/>
      <dgm:spPr/>
      <dgm:t>
        <a:bodyPr/>
        <a:lstStyle/>
        <a:p>
          <a:endParaRPr lang="en-US"/>
        </a:p>
      </dgm:t>
    </dgm:pt>
    <dgm:pt modelId="{ECF16AA1-1F11-4424-B924-A4B94FB3B622}" type="sibTrans" cxnId="{BBFDEBAA-A092-41A8-8EC5-A85347FCA97B}">
      <dgm:prSet/>
      <dgm:spPr/>
      <dgm:t>
        <a:bodyPr/>
        <a:lstStyle/>
        <a:p>
          <a:endParaRPr lang="en-US"/>
        </a:p>
      </dgm:t>
    </dgm:pt>
    <dgm:pt modelId="{2C91E2BB-BB8E-464D-8688-D6EA56C9A36B}">
      <dgm:prSet custT="1"/>
      <dgm:spPr/>
      <dgm:t>
        <a:bodyPr/>
        <a:lstStyle/>
        <a:p>
          <a:r>
            <a:rPr lang="en-US" sz="2000" b="0" i="0" dirty="0"/>
            <a:t>Hepatitis A/B</a:t>
          </a:r>
          <a:endParaRPr lang="en-US" sz="2000" dirty="0"/>
        </a:p>
      </dgm:t>
    </dgm:pt>
    <dgm:pt modelId="{70623699-2BC2-4C11-A5AF-4E877F9263CA}" type="parTrans" cxnId="{55A6EEB1-9B4A-44F4-A528-42ACDD463D77}">
      <dgm:prSet/>
      <dgm:spPr/>
      <dgm:t>
        <a:bodyPr/>
        <a:lstStyle/>
        <a:p>
          <a:endParaRPr lang="en-US"/>
        </a:p>
      </dgm:t>
    </dgm:pt>
    <dgm:pt modelId="{325A496A-46D9-430E-B12A-C02F757DB806}" type="sibTrans" cxnId="{55A6EEB1-9B4A-44F4-A528-42ACDD463D77}">
      <dgm:prSet/>
      <dgm:spPr/>
      <dgm:t>
        <a:bodyPr/>
        <a:lstStyle/>
        <a:p>
          <a:endParaRPr lang="en-US"/>
        </a:p>
      </dgm:t>
    </dgm:pt>
    <dgm:pt modelId="{AC680C52-CEA8-4F96-93B6-1D180FB0440C}">
      <dgm:prSet custT="1"/>
      <dgm:spPr/>
      <dgm:t>
        <a:bodyPr/>
        <a:lstStyle/>
        <a:p>
          <a:r>
            <a:rPr lang="en-US" sz="2000" b="0" i="0" dirty="0"/>
            <a:t>Meningococcal ACYW</a:t>
          </a:r>
          <a:endParaRPr lang="en-US" sz="2000" dirty="0"/>
        </a:p>
      </dgm:t>
    </dgm:pt>
    <dgm:pt modelId="{7C045114-A84A-4118-B1FC-911C9C921D3D}" type="parTrans" cxnId="{45D5DD3A-119B-4361-B4BF-2DDFFC3BAD49}">
      <dgm:prSet/>
      <dgm:spPr/>
      <dgm:t>
        <a:bodyPr/>
        <a:lstStyle/>
        <a:p>
          <a:endParaRPr lang="en-US"/>
        </a:p>
      </dgm:t>
    </dgm:pt>
    <dgm:pt modelId="{15509227-98A7-4A7B-B890-D9BEB66CC9C7}" type="sibTrans" cxnId="{45D5DD3A-119B-4361-B4BF-2DDFFC3BAD49}">
      <dgm:prSet/>
      <dgm:spPr/>
      <dgm:t>
        <a:bodyPr/>
        <a:lstStyle/>
        <a:p>
          <a:endParaRPr lang="en-US"/>
        </a:p>
      </dgm:t>
    </dgm:pt>
    <dgm:pt modelId="{F082064B-B48F-442A-A157-31EFBD341159}">
      <dgm:prSet/>
      <dgm:spPr/>
      <dgm:t>
        <a:bodyPr/>
        <a:lstStyle/>
        <a:p>
          <a:pPr>
            <a:lnSpc>
              <a:spcPct val="100000"/>
            </a:lnSpc>
            <a:defRPr b="1"/>
          </a:pPr>
          <a:r>
            <a:rPr lang="en-US" b="0" i="0"/>
            <a:t>Secondary Prevention</a:t>
          </a:r>
          <a:endParaRPr lang="en-US"/>
        </a:p>
      </dgm:t>
    </dgm:pt>
    <dgm:pt modelId="{0023B78E-7B06-4661-BBCF-1BA9ADDAC924}" type="parTrans" cxnId="{5DA71DFC-722F-413C-AEA1-D87E53529379}">
      <dgm:prSet/>
      <dgm:spPr/>
      <dgm:t>
        <a:bodyPr/>
        <a:lstStyle/>
        <a:p>
          <a:endParaRPr lang="en-US"/>
        </a:p>
      </dgm:t>
    </dgm:pt>
    <dgm:pt modelId="{CB63CF69-6D59-40A3-89E4-6B44F566A99E}" type="sibTrans" cxnId="{5DA71DFC-722F-413C-AEA1-D87E53529379}">
      <dgm:prSet/>
      <dgm:spPr/>
      <dgm:t>
        <a:bodyPr/>
        <a:lstStyle/>
        <a:p>
          <a:endParaRPr lang="en-US"/>
        </a:p>
      </dgm:t>
    </dgm:pt>
    <dgm:pt modelId="{9FC28D90-A9AC-40E1-9E8F-44D3287FB0CD}">
      <dgm:prSet custT="1"/>
      <dgm:spPr/>
      <dgm:t>
        <a:bodyPr/>
        <a:lstStyle/>
        <a:p>
          <a:pPr algn="l">
            <a:lnSpc>
              <a:spcPct val="100000"/>
            </a:lnSpc>
          </a:pPr>
          <a:r>
            <a:rPr lang="en-US" sz="2000" b="1" i="0" dirty="0"/>
            <a:t>Routine screening (Q3 months)</a:t>
          </a:r>
          <a:endParaRPr lang="en-US" sz="2000" b="1" dirty="0"/>
        </a:p>
      </dgm:t>
    </dgm:pt>
    <dgm:pt modelId="{FF45FB8D-BDCA-489E-B266-60A84BBB0118}" type="parTrans" cxnId="{F2B4BC12-9845-42B8-8091-344B9BA95939}">
      <dgm:prSet/>
      <dgm:spPr/>
      <dgm:t>
        <a:bodyPr/>
        <a:lstStyle/>
        <a:p>
          <a:endParaRPr lang="en-US"/>
        </a:p>
      </dgm:t>
    </dgm:pt>
    <dgm:pt modelId="{752312DB-C0F3-4512-B22E-458AA48FF417}" type="sibTrans" cxnId="{F2B4BC12-9845-42B8-8091-344B9BA95939}">
      <dgm:prSet/>
      <dgm:spPr/>
      <dgm:t>
        <a:bodyPr/>
        <a:lstStyle/>
        <a:p>
          <a:endParaRPr lang="en-US"/>
        </a:p>
      </dgm:t>
    </dgm:pt>
    <dgm:pt modelId="{8A21596F-4F6C-402B-9482-A58ABFB28F02}">
      <dgm:prSet custT="1"/>
      <dgm:spPr/>
      <dgm:t>
        <a:bodyPr/>
        <a:lstStyle/>
        <a:p>
          <a:r>
            <a:rPr lang="en-US" sz="2000" b="0" i="0" dirty="0"/>
            <a:t>HPV</a:t>
          </a:r>
          <a:endParaRPr lang="en-US" sz="2000" dirty="0"/>
        </a:p>
      </dgm:t>
    </dgm:pt>
    <dgm:pt modelId="{743F335C-13D2-4178-A16D-349A3F834445}" type="parTrans" cxnId="{238E207C-0F13-4192-925B-890199FB3546}">
      <dgm:prSet/>
      <dgm:spPr/>
      <dgm:t>
        <a:bodyPr/>
        <a:lstStyle/>
        <a:p>
          <a:endParaRPr lang="en-US"/>
        </a:p>
      </dgm:t>
    </dgm:pt>
    <dgm:pt modelId="{A23D0E73-AAF5-450D-B538-2186D06180AF}" type="sibTrans" cxnId="{238E207C-0F13-4192-925B-890199FB3546}">
      <dgm:prSet/>
      <dgm:spPr/>
      <dgm:t>
        <a:bodyPr/>
        <a:lstStyle/>
        <a:p>
          <a:endParaRPr lang="en-US"/>
        </a:p>
      </dgm:t>
    </dgm:pt>
    <dgm:pt modelId="{2C6D75CE-01A8-4411-B549-849E38691FE3}">
      <dgm:prSet custT="1"/>
      <dgm:spPr/>
      <dgm:t>
        <a:bodyPr/>
        <a:lstStyle/>
        <a:p>
          <a:pPr>
            <a:lnSpc>
              <a:spcPct val="100000"/>
            </a:lnSpc>
          </a:pPr>
          <a:r>
            <a:rPr lang="en-US" sz="2000" b="1" dirty="0"/>
            <a:t>Medication</a:t>
          </a:r>
        </a:p>
      </dgm:t>
    </dgm:pt>
    <dgm:pt modelId="{9C38E870-AEF5-44E1-8B17-7268FFA35BAB}" type="parTrans" cxnId="{09BBA86F-A87C-40A0-8D18-9F12C68AD8B2}">
      <dgm:prSet/>
      <dgm:spPr/>
      <dgm:t>
        <a:bodyPr/>
        <a:lstStyle/>
        <a:p>
          <a:endParaRPr lang="en-US"/>
        </a:p>
      </dgm:t>
    </dgm:pt>
    <dgm:pt modelId="{856AED0D-FDF6-48E5-AEFF-F5E233ED4059}" type="sibTrans" cxnId="{09BBA86F-A87C-40A0-8D18-9F12C68AD8B2}">
      <dgm:prSet/>
      <dgm:spPr/>
      <dgm:t>
        <a:bodyPr/>
        <a:lstStyle/>
        <a:p>
          <a:endParaRPr lang="en-US"/>
        </a:p>
      </dgm:t>
    </dgm:pt>
    <dgm:pt modelId="{28497B62-F8C6-494C-8856-134059FB0E35}">
      <dgm:prSet custT="1"/>
      <dgm:spPr/>
      <dgm:t>
        <a:bodyPr/>
        <a:lstStyle/>
        <a:p>
          <a:r>
            <a:rPr lang="en-US" sz="2000" dirty="0"/>
            <a:t>HIV PrEP</a:t>
          </a:r>
        </a:p>
      </dgm:t>
    </dgm:pt>
    <dgm:pt modelId="{977DBA1D-40FD-4932-B4ED-FE35F06E8902}" type="parTrans" cxnId="{1BD9E434-9C3A-4C00-B1A3-DD9CCC48E7DE}">
      <dgm:prSet/>
      <dgm:spPr/>
      <dgm:t>
        <a:bodyPr/>
        <a:lstStyle/>
        <a:p>
          <a:endParaRPr lang="en-US"/>
        </a:p>
      </dgm:t>
    </dgm:pt>
    <dgm:pt modelId="{6B2637F8-FA6B-4E15-85C1-755A8A02BB23}" type="sibTrans" cxnId="{1BD9E434-9C3A-4C00-B1A3-DD9CCC48E7DE}">
      <dgm:prSet/>
      <dgm:spPr/>
      <dgm:t>
        <a:bodyPr/>
        <a:lstStyle/>
        <a:p>
          <a:endParaRPr lang="en-US"/>
        </a:p>
      </dgm:t>
    </dgm:pt>
    <dgm:pt modelId="{C1F24BCF-C6DE-4B50-89F4-73DA269BC729}">
      <dgm:prSet custT="1"/>
      <dgm:spPr/>
      <dgm:t>
        <a:bodyPr/>
        <a:lstStyle/>
        <a:p>
          <a:pPr algn="l">
            <a:lnSpc>
              <a:spcPct val="100000"/>
            </a:lnSpc>
          </a:pPr>
          <a:r>
            <a:rPr lang="en-US" sz="2000" b="1" dirty="0"/>
            <a:t>Syndromic testing and treatment</a:t>
          </a:r>
        </a:p>
      </dgm:t>
    </dgm:pt>
    <dgm:pt modelId="{39781FA4-0351-4E45-8731-45FB7B89C820}" type="parTrans" cxnId="{0B519172-3B92-4210-B15F-E4D37686D321}">
      <dgm:prSet/>
      <dgm:spPr/>
      <dgm:t>
        <a:bodyPr/>
        <a:lstStyle/>
        <a:p>
          <a:endParaRPr lang="en-US"/>
        </a:p>
      </dgm:t>
    </dgm:pt>
    <dgm:pt modelId="{641A40FE-1C18-4134-A8E1-AAF3A92FA684}" type="sibTrans" cxnId="{0B519172-3B92-4210-B15F-E4D37686D321}">
      <dgm:prSet/>
      <dgm:spPr/>
      <dgm:t>
        <a:bodyPr/>
        <a:lstStyle/>
        <a:p>
          <a:endParaRPr lang="en-US"/>
        </a:p>
      </dgm:t>
    </dgm:pt>
    <dgm:pt modelId="{2DB49DD7-7CA7-44BA-BCD2-704299884C1F}">
      <dgm:prSet custT="1"/>
      <dgm:spPr/>
      <dgm:t>
        <a:bodyPr/>
        <a:lstStyle/>
        <a:p>
          <a:pPr algn="l">
            <a:lnSpc>
              <a:spcPct val="100000"/>
            </a:lnSpc>
          </a:pPr>
          <a:r>
            <a:rPr lang="en-US" sz="2000" b="1" dirty="0"/>
            <a:t>Presumptive treatment</a:t>
          </a:r>
        </a:p>
      </dgm:t>
    </dgm:pt>
    <dgm:pt modelId="{87F3F3EB-95FB-4F64-9D8F-8F1392E5FE75}" type="parTrans" cxnId="{46545091-9348-483C-9F34-D9C163072900}">
      <dgm:prSet/>
      <dgm:spPr/>
      <dgm:t>
        <a:bodyPr/>
        <a:lstStyle/>
        <a:p>
          <a:endParaRPr lang="en-US"/>
        </a:p>
      </dgm:t>
    </dgm:pt>
    <dgm:pt modelId="{C8EEA0BE-CE85-4D57-BD74-3E17E507EF70}" type="sibTrans" cxnId="{46545091-9348-483C-9F34-D9C163072900}">
      <dgm:prSet/>
      <dgm:spPr/>
      <dgm:t>
        <a:bodyPr/>
        <a:lstStyle/>
        <a:p>
          <a:endParaRPr lang="en-US"/>
        </a:p>
      </dgm:t>
    </dgm:pt>
    <dgm:pt modelId="{C6CB6754-869E-4D96-B474-83731B65256B}">
      <dgm:prSet custT="1"/>
      <dgm:spPr/>
      <dgm:t>
        <a:bodyPr/>
        <a:lstStyle/>
        <a:p>
          <a:pPr algn="ctr">
            <a:lnSpc>
              <a:spcPct val="100000"/>
            </a:lnSpc>
          </a:pPr>
          <a:endParaRPr lang="en-US" sz="2000" dirty="0"/>
        </a:p>
      </dgm:t>
    </dgm:pt>
    <dgm:pt modelId="{29053EBD-B509-42B6-8A28-A486C23198FC}" type="parTrans" cxnId="{A9E9DBE1-4D04-4293-B80A-9F73E0283B63}">
      <dgm:prSet/>
      <dgm:spPr/>
      <dgm:t>
        <a:bodyPr/>
        <a:lstStyle/>
        <a:p>
          <a:endParaRPr lang="en-US"/>
        </a:p>
      </dgm:t>
    </dgm:pt>
    <dgm:pt modelId="{DD13629F-574B-446A-916F-CFC4A9FD654B}" type="sibTrans" cxnId="{A9E9DBE1-4D04-4293-B80A-9F73E0283B63}">
      <dgm:prSet/>
      <dgm:spPr/>
      <dgm:t>
        <a:bodyPr/>
        <a:lstStyle/>
        <a:p>
          <a:endParaRPr lang="en-US"/>
        </a:p>
      </dgm:t>
    </dgm:pt>
    <dgm:pt modelId="{54A92CEE-BE04-46E8-8EB4-71B39CB466AA}">
      <dgm:prSet custT="1"/>
      <dgm:spPr/>
      <dgm:t>
        <a:bodyPr/>
        <a:lstStyle/>
        <a:p>
          <a:r>
            <a:rPr lang="en-US" sz="2000" dirty="0"/>
            <a:t>Mpox</a:t>
          </a:r>
        </a:p>
      </dgm:t>
    </dgm:pt>
    <dgm:pt modelId="{67AFC528-2ECE-4BB5-8BBE-183B05BD3C8E}" type="parTrans" cxnId="{B16BF4CF-2CF4-4462-A221-66E861F242F0}">
      <dgm:prSet/>
      <dgm:spPr/>
      <dgm:t>
        <a:bodyPr/>
        <a:lstStyle/>
        <a:p>
          <a:endParaRPr lang="en-US"/>
        </a:p>
      </dgm:t>
    </dgm:pt>
    <dgm:pt modelId="{AE432EB9-3A32-4E44-BBFA-AE4A6D31B6CA}" type="sibTrans" cxnId="{B16BF4CF-2CF4-4462-A221-66E861F242F0}">
      <dgm:prSet/>
      <dgm:spPr/>
      <dgm:t>
        <a:bodyPr/>
        <a:lstStyle/>
        <a:p>
          <a:endParaRPr lang="en-US"/>
        </a:p>
      </dgm:t>
    </dgm:pt>
    <dgm:pt modelId="{BA58DEC3-5B3E-4DA5-8495-CC0D89941C6C}" type="pres">
      <dgm:prSet presAssocID="{69C65909-063F-47CF-B0F3-041027A251F6}" presName="root" presStyleCnt="0">
        <dgm:presLayoutVars>
          <dgm:dir/>
          <dgm:resizeHandles val="exact"/>
        </dgm:presLayoutVars>
      </dgm:prSet>
      <dgm:spPr/>
    </dgm:pt>
    <dgm:pt modelId="{B0C87CB7-D3DD-4862-8592-26982F2E187E}" type="pres">
      <dgm:prSet presAssocID="{C984B527-428A-4350-96EF-6E15A3C82449}" presName="compNode" presStyleCnt="0"/>
      <dgm:spPr/>
    </dgm:pt>
    <dgm:pt modelId="{BAE339A5-9B5C-4B07-A79E-C7CFB730D083}" type="pres">
      <dgm:prSet presAssocID="{C984B527-428A-4350-96EF-6E15A3C824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F6D18216-EBD9-45E9-B190-B3485799A51A}" type="pres">
      <dgm:prSet presAssocID="{C984B527-428A-4350-96EF-6E15A3C82449}" presName="iconSpace" presStyleCnt="0"/>
      <dgm:spPr/>
    </dgm:pt>
    <dgm:pt modelId="{B3DEBA72-2718-4BCF-B54C-AB1AF738BF5D}" type="pres">
      <dgm:prSet presAssocID="{C984B527-428A-4350-96EF-6E15A3C82449}" presName="parTx" presStyleLbl="revTx" presStyleIdx="0" presStyleCnt="4">
        <dgm:presLayoutVars>
          <dgm:chMax val="0"/>
          <dgm:chPref val="0"/>
        </dgm:presLayoutVars>
      </dgm:prSet>
      <dgm:spPr/>
    </dgm:pt>
    <dgm:pt modelId="{A896E286-7C68-449A-98D3-4E7C2789B4A5}" type="pres">
      <dgm:prSet presAssocID="{C984B527-428A-4350-96EF-6E15A3C82449}" presName="txSpace" presStyleCnt="0"/>
      <dgm:spPr/>
    </dgm:pt>
    <dgm:pt modelId="{A0FCB7B8-4203-4283-8EA7-B3D0D31AB9ED}" type="pres">
      <dgm:prSet presAssocID="{C984B527-428A-4350-96EF-6E15A3C82449}" presName="desTx" presStyleLbl="revTx" presStyleIdx="1" presStyleCnt="4">
        <dgm:presLayoutVars/>
      </dgm:prSet>
      <dgm:spPr/>
    </dgm:pt>
    <dgm:pt modelId="{7D02D68B-7D4B-4252-B12B-0DF85001D848}" type="pres">
      <dgm:prSet presAssocID="{2A6D7425-95A7-406B-90B5-BEFB4EBE9A77}" presName="sibTrans" presStyleCnt="0"/>
      <dgm:spPr/>
    </dgm:pt>
    <dgm:pt modelId="{C8B57FE5-5A9F-446F-9DC0-C7398996D85E}" type="pres">
      <dgm:prSet presAssocID="{F082064B-B48F-442A-A157-31EFBD341159}" presName="compNode" presStyleCnt="0"/>
      <dgm:spPr/>
    </dgm:pt>
    <dgm:pt modelId="{E1723726-5067-4F58-BB13-4AF5A604BE08}" type="pres">
      <dgm:prSet presAssocID="{F082064B-B48F-442A-A157-31EFBD3411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E35B5363-0DDF-426F-B494-A36A3339D1D3}" type="pres">
      <dgm:prSet presAssocID="{F082064B-B48F-442A-A157-31EFBD341159}" presName="iconSpace" presStyleCnt="0"/>
      <dgm:spPr/>
    </dgm:pt>
    <dgm:pt modelId="{59EDCF46-FC2F-4D47-AF79-D4F79A282B5C}" type="pres">
      <dgm:prSet presAssocID="{F082064B-B48F-442A-A157-31EFBD341159}" presName="parTx" presStyleLbl="revTx" presStyleIdx="2" presStyleCnt="4">
        <dgm:presLayoutVars>
          <dgm:chMax val="0"/>
          <dgm:chPref val="0"/>
        </dgm:presLayoutVars>
      </dgm:prSet>
      <dgm:spPr/>
    </dgm:pt>
    <dgm:pt modelId="{54D5DF16-8C1D-400F-979D-FD489A227969}" type="pres">
      <dgm:prSet presAssocID="{F082064B-B48F-442A-A157-31EFBD341159}" presName="txSpace" presStyleCnt="0"/>
      <dgm:spPr/>
    </dgm:pt>
    <dgm:pt modelId="{2DFBC802-13BF-4B80-975A-9ED5ECC5B042}" type="pres">
      <dgm:prSet presAssocID="{F082064B-B48F-442A-A157-31EFBD341159}" presName="desTx" presStyleLbl="revTx" presStyleIdx="3" presStyleCnt="4">
        <dgm:presLayoutVars/>
      </dgm:prSet>
      <dgm:spPr/>
    </dgm:pt>
  </dgm:ptLst>
  <dgm:cxnLst>
    <dgm:cxn modelId="{F2B4BC12-9845-42B8-8091-344B9BA95939}" srcId="{F082064B-B48F-442A-A157-31EFBD341159}" destId="{9FC28D90-A9AC-40E1-9E8F-44D3287FB0CD}" srcOrd="0" destOrd="0" parTransId="{FF45FB8D-BDCA-489E-B266-60A84BBB0118}" sibTransId="{752312DB-C0F3-4512-B22E-458AA48FF417}"/>
    <dgm:cxn modelId="{8A5C571B-56E8-498A-8C0A-8305A4EA2301}" type="presOf" srcId="{28497B62-F8C6-494C-8856-134059FB0E35}" destId="{A0FCB7B8-4203-4283-8EA7-B3D0D31AB9ED}" srcOrd="0" destOrd="6" presId="urn:microsoft.com/office/officeart/2018/5/layout/CenteredIconLabelDescriptionList"/>
    <dgm:cxn modelId="{22F8FB1B-3D5A-4169-8708-11E4E7653A87}" type="presOf" srcId="{2DB49DD7-7CA7-44BA-BCD2-704299884C1F}" destId="{2DFBC802-13BF-4B80-975A-9ED5ECC5B042}" srcOrd="0" destOrd="2" presId="urn:microsoft.com/office/officeart/2018/5/layout/CenteredIconLabelDescriptionList"/>
    <dgm:cxn modelId="{4CC9B21F-94F8-47A5-A41B-A6508FDA6257}" type="presOf" srcId="{F082064B-B48F-442A-A157-31EFBD341159}" destId="{59EDCF46-FC2F-4D47-AF79-D4F79A282B5C}" srcOrd="0" destOrd="0" presId="urn:microsoft.com/office/officeart/2018/5/layout/CenteredIconLabelDescriptionList"/>
    <dgm:cxn modelId="{7BD96623-8C2A-4E57-9F8A-4190CB5416EA}" type="presOf" srcId="{C6CB6754-869E-4D96-B474-83731B65256B}" destId="{2DFBC802-13BF-4B80-975A-9ED5ECC5B042}" srcOrd="0" destOrd="3" presId="urn:microsoft.com/office/officeart/2018/5/layout/CenteredIconLabelDescriptionList"/>
    <dgm:cxn modelId="{1BD9E434-9C3A-4C00-B1A3-DD9CCC48E7DE}" srcId="{2C6D75CE-01A8-4411-B549-849E38691FE3}" destId="{28497B62-F8C6-494C-8856-134059FB0E35}" srcOrd="0" destOrd="0" parTransId="{977DBA1D-40FD-4932-B4ED-FE35F06E8902}" sibTransId="{6B2637F8-FA6B-4E15-85C1-755A8A02BB23}"/>
    <dgm:cxn modelId="{45D5DD3A-119B-4361-B4BF-2DDFFC3BAD49}" srcId="{2CE96B48-FFFE-4603-BF17-8810522F7118}" destId="{AC680C52-CEA8-4F96-93B6-1D180FB0440C}" srcOrd="2" destOrd="0" parTransId="{7C045114-A84A-4118-B1FC-911C9C921D3D}" sibTransId="{15509227-98A7-4A7B-B890-D9BEB66CC9C7}"/>
    <dgm:cxn modelId="{78EA2B66-91C8-4413-ACDB-568FE41F927D}" type="presOf" srcId="{C1F24BCF-C6DE-4B50-89F4-73DA269BC729}" destId="{2DFBC802-13BF-4B80-975A-9ED5ECC5B042}" srcOrd="0" destOrd="1" presId="urn:microsoft.com/office/officeart/2018/5/layout/CenteredIconLabelDescriptionList"/>
    <dgm:cxn modelId="{09BBA86F-A87C-40A0-8D18-9F12C68AD8B2}" srcId="{C984B527-428A-4350-96EF-6E15A3C82449}" destId="{2C6D75CE-01A8-4411-B549-849E38691FE3}" srcOrd="1" destOrd="0" parTransId="{9C38E870-AEF5-44E1-8B17-7268FFA35BAB}" sibTransId="{856AED0D-FDF6-48E5-AEFF-F5E233ED4059}"/>
    <dgm:cxn modelId="{0B519172-3B92-4210-B15F-E4D37686D321}" srcId="{F082064B-B48F-442A-A157-31EFBD341159}" destId="{C1F24BCF-C6DE-4B50-89F4-73DA269BC729}" srcOrd="1" destOrd="0" parTransId="{39781FA4-0351-4E45-8731-45FB7B89C820}" sibTransId="{641A40FE-1C18-4134-A8E1-AAF3A92FA684}"/>
    <dgm:cxn modelId="{780B5374-E749-48DA-8781-F8E0F7F7DCC3}" type="presOf" srcId="{9FC28D90-A9AC-40E1-9E8F-44D3287FB0CD}" destId="{2DFBC802-13BF-4B80-975A-9ED5ECC5B042}" srcOrd="0" destOrd="0" presId="urn:microsoft.com/office/officeart/2018/5/layout/CenteredIconLabelDescriptionList"/>
    <dgm:cxn modelId="{238E207C-0F13-4192-925B-890199FB3546}" srcId="{2CE96B48-FFFE-4603-BF17-8810522F7118}" destId="{8A21596F-4F6C-402B-9482-A58ABFB28F02}" srcOrd="0" destOrd="0" parTransId="{743F335C-13D2-4178-A16D-349A3F834445}" sibTransId="{A23D0E73-AAF5-450D-B538-2186D06180AF}"/>
    <dgm:cxn modelId="{5248DE85-04D1-49C7-9F3F-87C5DFE3CB68}" type="presOf" srcId="{2CE96B48-FFFE-4603-BF17-8810522F7118}" destId="{A0FCB7B8-4203-4283-8EA7-B3D0D31AB9ED}" srcOrd="0" destOrd="0" presId="urn:microsoft.com/office/officeart/2018/5/layout/CenteredIconLabelDescriptionList"/>
    <dgm:cxn modelId="{71B04589-1E81-4D3A-AE67-A1A1DEDEC1C8}" type="presOf" srcId="{2C91E2BB-BB8E-464D-8688-D6EA56C9A36B}" destId="{A0FCB7B8-4203-4283-8EA7-B3D0D31AB9ED}" srcOrd="0" destOrd="2" presId="urn:microsoft.com/office/officeart/2018/5/layout/CenteredIconLabelDescriptionList"/>
    <dgm:cxn modelId="{46545091-9348-483C-9F34-D9C163072900}" srcId="{F082064B-B48F-442A-A157-31EFBD341159}" destId="{2DB49DD7-7CA7-44BA-BCD2-704299884C1F}" srcOrd="2" destOrd="0" parTransId="{87F3F3EB-95FB-4F64-9D8F-8F1392E5FE75}" sibTransId="{C8EEA0BE-CE85-4D57-BD74-3E17E507EF70}"/>
    <dgm:cxn modelId="{8886AEA7-E171-459D-A23C-3FF576D544A6}" type="presOf" srcId="{AC680C52-CEA8-4F96-93B6-1D180FB0440C}" destId="{A0FCB7B8-4203-4283-8EA7-B3D0D31AB9ED}" srcOrd="0" destOrd="3" presId="urn:microsoft.com/office/officeart/2018/5/layout/CenteredIconLabelDescriptionList"/>
    <dgm:cxn modelId="{BBFDEBAA-A092-41A8-8EC5-A85347FCA97B}" srcId="{C984B527-428A-4350-96EF-6E15A3C82449}" destId="{2CE96B48-FFFE-4603-BF17-8810522F7118}" srcOrd="0" destOrd="0" parTransId="{DABEFC12-8D64-462E-92EF-CC8DEAA4BFEF}" sibTransId="{ECF16AA1-1F11-4424-B924-A4B94FB3B622}"/>
    <dgm:cxn modelId="{F0D997B1-8F35-4207-A792-B639520B823E}" type="presOf" srcId="{8A21596F-4F6C-402B-9482-A58ABFB28F02}" destId="{A0FCB7B8-4203-4283-8EA7-B3D0D31AB9ED}" srcOrd="0" destOrd="1" presId="urn:microsoft.com/office/officeart/2018/5/layout/CenteredIconLabelDescriptionList"/>
    <dgm:cxn modelId="{55A6EEB1-9B4A-44F4-A528-42ACDD463D77}" srcId="{2CE96B48-FFFE-4603-BF17-8810522F7118}" destId="{2C91E2BB-BB8E-464D-8688-D6EA56C9A36B}" srcOrd="1" destOrd="0" parTransId="{70623699-2BC2-4C11-A5AF-4E877F9263CA}" sibTransId="{325A496A-46D9-430E-B12A-C02F757DB806}"/>
    <dgm:cxn modelId="{461201B2-C60A-4180-9C1E-335166E63B09}" type="presOf" srcId="{69C65909-063F-47CF-B0F3-041027A251F6}" destId="{BA58DEC3-5B3E-4DA5-8495-CC0D89941C6C}" srcOrd="0" destOrd="0" presId="urn:microsoft.com/office/officeart/2018/5/layout/CenteredIconLabelDescriptionList"/>
    <dgm:cxn modelId="{9AEB8CCB-2A0D-4E93-BB08-B8C91717A477}" type="presOf" srcId="{54A92CEE-BE04-46E8-8EB4-71B39CB466AA}" destId="{A0FCB7B8-4203-4283-8EA7-B3D0D31AB9ED}" srcOrd="0" destOrd="4" presId="urn:microsoft.com/office/officeart/2018/5/layout/CenteredIconLabelDescriptionList"/>
    <dgm:cxn modelId="{B16BF4CF-2CF4-4462-A221-66E861F242F0}" srcId="{2CE96B48-FFFE-4603-BF17-8810522F7118}" destId="{54A92CEE-BE04-46E8-8EB4-71B39CB466AA}" srcOrd="3" destOrd="0" parTransId="{67AFC528-2ECE-4BB5-8BBE-183B05BD3C8E}" sibTransId="{AE432EB9-3A32-4E44-BBFA-AE4A6D31B6CA}"/>
    <dgm:cxn modelId="{67579ED9-EB5C-4506-BD14-37AF343B95BA}" type="presOf" srcId="{C984B527-428A-4350-96EF-6E15A3C82449}" destId="{B3DEBA72-2718-4BCF-B54C-AB1AF738BF5D}" srcOrd="0" destOrd="0" presId="urn:microsoft.com/office/officeart/2018/5/layout/CenteredIconLabelDescriptionList"/>
    <dgm:cxn modelId="{A9E9DBE1-4D04-4293-B80A-9F73E0283B63}" srcId="{F082064B-B48F-442A-A157-31EFBD341159}" destId="{C6CB6754-869E-4D96-B474-83731B65256B}" srcOrd="3" destOrd="0" parTransId="{29053EBD-B509-42B6-8A28-A486C23198FC}" sibTransId="{DD13629F-574B-446A-916F-CFC4A9FD654B}"/>
    <dgm:cxn modelId="{4061C9EB-5B4F-4D1E-AF93-C7FB2F4132D7}" type="presOf" srcId="{2C6D75CE-01A8-4411-B549-849E38691FE3}" destId="{A0FCB7B8-4203-4283-8EA7-B3D0D31AB9ED}" srcOrd="0" destOrd="5" presId="urn:microsoft.com/office/officeart/2018/5/layout/CenteredIconLabelDescriptionList"/>
    <dgm:cxn modelId="{552E22EC-6A27-44CE-9503-834D87EDD54B}" srcId="{69C65909-063F-47CF-B0F3-041027A251F6}" destId="{C984B527-428A-4350-96EF-6E15A3C82449}" srcOrd="0" destOrd="0" parTransId="{868EF920-71DE-4C7F-94C2-AC8ACB7AAF1A}" sibTransId="{2A6D7425-95A7-406B-90B5-BEFB4EBE9A77}"/>
    <dgm:cxn modelId="{5DA71DFC-722F-413C-AEA1-D87E53529379}" srcId="{69C65909-063F-47CF-B0F3-041027A251F6}" destId="{F082064B-B48F-442A-A157-31EFBD341159}" srcOrd="1" destOrd="0" parTransId="{0023B78E-7B06-4661-BBCF-1BA9ADDAC924}" sibTransId="{CB63CF69-6D59-40A3-89E4-6B44F566A99E}"/>
    <dgm:cxn modelId="{9723FCAC-E5A0-4574-ACB3-B2B0BDC411FE}" type="presParOf" srcId="{BA58DEC3-5B3E-4DA5-8495-CC0D89941C6C}" destId="{B0C87CB7-D3DD-4862-8592-26982F2E187E}" srcOrd="0" destOrd="0" presId="urn:microsoft.com/office/officeart/2018/5/layout/CenteredIconLabelDescriptionList"/>
    <dgm:cxn modelId="{3BB1F8AF-E9DB-479B-9991-E7A5414C6257}" type="presParOf" srcId="{B0C87CB7-D3DD-4862-8592-26982F2E187E}" destId="{BAE339A5-9B5C-4B07-A79E-C7CFB730D083}" srcOrd="0" destOrd="0" presId="urn:microsoft.com/office/officeart/2018/5/layout/CenteredIconLabelDescriptionList"/>
    <dgm:cxn modelId="{1A1D2D45-DC4E-4241-80BC-D49A6037CD15}" type="presParOf" srcId="{B0C87CB7-D3DD-4862-8592-26982F2E187E}" destId="{F6D18216-EBD9-45E9-B190-B3485799A51A}" srcOrd="1" destOrd="0" presId="urn:microsoft.com/office/officeart/2018/5/layout/CenteredIconLabelDescriptionList"/>
    <dgm:cxn modelId="{3D3927AF-DCB9-4C6F-A804-DC99CF6A6BB8}" type="presParOf" srcId="{B0C87CB7-D3DD-4862-8592-26982F2E187E}" destId="{B3DEBA72-2718-4BCF-B54C-AB1AF738BF5D}" srcOrd="2" destOrd="0" presId="urn:microsoft.com/office/officeart/2018/5/layout/CenteredIconLabelDescriptionList"/>
    <dgm:cxn modelId="{2CA6EC7E-AF12-406A-9B78-A1B289900026}" type="presParOf" srcId="{B0C87CB7-D3DD-4862-8592-26982F2E187E}" destId="{A896E286-7C68-449A-98D3-4E7C2789B4A5}" srcOrd="3" destOrd="0" presId="urn:microsoft.com/office/officeart/2018/5/layout/CenteredIconLabelDescriptionList"/>
    <dgm:cxn modelId="{01AD3103-D543-4371-B7FE-22373777F1DD}" type="presParOf" srcId="{B0C87CB7-D3DD-4862-8592-26982F2E187E}" destId="{A0FCB7B8-4203-4283-8EA7-B3D0D31AB9ED}" srcOrd="4" destOrd="0" presId="urn:microsoft.com/office/officeart/2018/5/layout/CenteredIconLabelDescriptionList"/>
    <dgm:cxn modelId="{C2186078-0B68-4819-8EE9-4D6EF5328C34}" type="presParOf" srcId="{BA58DEC3-5B3E-4DA5-8495-CC0D89941C6C}" destId="{7D02D68B-7D4B-4252-B12B-0DF85001D848}" srcOrd="1" destOrd="0" presId="urn:microsoft.com/office/officeart/2018/5/layout/CenteredIconLabelDescriptionList"/>
    <dgm:cxn modelId="{9B21781D-3F35-48C5-9EB9-3D84226DC9BF}" type="presParOf" srcId="{BA58DEC3-5B3E-4DA5-8495-CC0D89941C6C}" destId="{C8B57FE5-5A9F-446F-9DC0-C7398996D85E}" srcOrd="2" destOrd="0" presId="urn:microsoft.com/office/officeart/2018/5/layout/CenteredIconLabelDescriptionList"/>
    <dgm:cxn modelId="{D4B47130-25B9-408F-8EF0-C6EDB05407AC}" type="presParOf" srcId="{C8B57FE5-5A9F-446F-9DC0-C7398996D85E}" destId="{E1723726-5067-4F58-BB13-4AF5A604BE08}" srcOrd="0" destOrd="0" presId="urn:microsoft.com/office/officeart/2018/5/layout/CenteredIconLabelDescriptionList"/>
    <dgm:cxn modelId="{4B572EFA-3934-471D-A8C4-35A8BDA26503}" type="presParOf" srcId="{C8B57FE5-5A9F-446F-9DC0-C7398996D85E}" destId="{E35B5363-0DDF-426F-B494-A36A3339D1D3}" srcOrd="1" destOrd="0" presId="urn:microsoft.com/office/officeart/2018/5/layout/CenteredIconLabelDescriptionList"/>
    <dgm:cxn modelId="{13E99629-6E7F-437C-BAAE-2868279EB754}" type="presParOf" srcId="{C8B57FE5-5A9F-446F-9DC0-C7398996D85E}" destId="{59EDCF46-FC2F-4D47-AF79-D4F79A282B5C}" srcOrd="2" destOrd="0" presId="urn:microsoft.com/office/officeart/2018/5/layout/CenteredIconLabelDescriptionList"/>
    <dgm:cxn modelId="{A54B72AA-3FDE-4B07-AA9E-A305F55D3C7B}" type="presParOf" srcId="{C8B57FE5-5A9F-446F-9DC0-C7398996D85E}" destId="{54D5DF16-8C1D-400F-979D-FD489A227969}" srcOrd="3" destOrd="0" presId="urn:microsoft.com/office/officeart/2018/5/layout/CenteredIconLabelDescriptionList"/>
    <dgm:cxn modelId="{CCA637A5-297C-438F-888E-6E532129BBDB}" type="presParOf" srcId="{C8B57FE5-5A9F-446F-9DC0-C7398996D85E}" destId="{2DFBC802-13BF-4B80-975A-9ED5ECC5B04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67158E9-5B49-483F-979F-946B8022D430}"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ZA"/>
        </a:p>
      </dgm:t>
    </dgm:pt>
    <dgm:pt modelId="{7048B37C-00EE-4159-ACD9-F5F4D667F489}">
      <dgm:prSet phldrT="[Text]"/>
      <dgm:spPr/>
      <dgm:t>
        <a:bodyPr/>
        <a:lstStyle/>
        <a:p>
          <a:r>
            <a:rPr lang="en-ZA" dirty="0"/>
            <a:t>6</a:t>
          </a:r>
        </a:p>
      </dgm:t>
    </dgm:pt>
    <dgm:pt modelId="{D9958F08-198B-4688-83D2-845896DA41AB}" type="parTrans" cxnId="{12FD496D-B48E-445F-88F2-8FE3ED1DEBB1}">
      <dgm:prSet/>
      <dgm:spPr/>
      <dgm:t>
        <a:bodyPr/>
        <a:lstStyle/>
        <a:p>
          <a:endParaRPr lang="en-ZA"/>
        </a:p>
      </dgm:t>
    </dgm:pt>
    <dgm:pt modelId="{ED74FCC4-6D79-429E-A6A3-A99BE47A3801}" type="sibTrans" cxnId="{12FD496D-B48E-445F-88F2-8FE3ED1DEBB1}">
      <dgm:prSet/>
      <dgm:spPr/>
      <dgm:t>
        <a:bodyPr/>
        <a:lstStyle/>
        <a:p>
          <a:endParaRPr lang="en-ZA"/>
        </a:p>
      </dgm:t>
    </dgm:pt>
    <dgm:pt modelId="{24DF3A7F-1FCD-43F5-96D4-E7D54F2329BC}">
      <dgm:prSet phldrT="[Text]"/>
      <dgm:spPr/>
      <dgm:t>
        <a:bodyPr/>
        <a:lstStyle/>
        <a:p>
          <a:r>
            <a:rPr lang="en-ZA" dirty="0"/>
            <a:t>18</a:t>
          </a:r>
        </a:p>
      </dgm:t>
    </dgm:pt>
    <dgm:pt modelId="{36B182E8-FD04-4821-8F00-210538B9F0C9}" type="parTrans" cxnId="{EBCBEF41-873B-42B5-ABC7-D9DADC16D325}">
      <dgm:prSet/>
      <dgm:spPr/>
      <dgm:t>
        <a:bodyPr/>
        <a:lstStyle/>
        <a:p>
          <a:endParaRPr lang="en-ZA" dirty="0"/>
        </a:p>
      </dgm:t>
    </dgm:pt>
    <dgm:pt modelId="{6FE277D8-9047-480A-A08A-59670E22EF90}" type="sibTrans" cxnId="{EBCBEF41-873B-42B5-ABC7-D9DADC16D325}">
      <dgm:prSet/>
      <dgm:spPr/>
      <dgm:t>
        <a:bodyPr/>
        <a:lstStyle/>
        <a:p>
          <a:endParaRPr lang="en-ZA"/>
        </a:p>
      </dgm:t>
    </dgm:pt>
    <dgm:pt modelId="{251E2562-AD34-4942-9613-F3AE07DA5079}" type="pres">
      <dgm:prSet presAssocID="{667158E9-5B49-483F-979F-946B8022D430}" presName="Name0" presStyleCnt="0">
        <dgm:presLayoutVars>
          <dgm:chMax val="1"/>
          <dgm:dir/>
          <dgm:animLvl val="ctr"/>
          <dgm:resizeHandles val="exact"/>
        </dgm:presLayoutVars>
      </dgm:prSet>
      <dgm:spPr/>
    </dgm:pt>
    <dgm:pt modelId="{D0073426-A5A2-4461-BE12-34B0DD7D0008}" type="pres">
      <dgm:prSet presAssocID="{7048B37C-00EE-4159-ACD9-F5F4D667F489}" presName="centerShape" presStyleLbl="node0" presStyleIdx="0" presStyleCnt="1" custLinFactNeighborX="8336" custLinFactNeighborY="-50804"/>
      <dgm:spPr/>
    </dgm:pt>
    <dgm:pt modelId="{A409EF41-DB4A-4A96-91D1-70AA31102397}" type="pres">
      <dgm:prSet presAssocID="{36B182E8-FD04-4821-8F00-210538B9F0C9}" presName="parTrans" presStyleLbl="sibTrans2D1" presStyleIdx="0" presStyleCnt="1"/>
      <dgm:spPr/>
    </dgm:pt>
    <dgm:pt modelId="{FA65AB7F-47A5-41A4-9CEF-13FD2980B5E3}" type="pres">
      <dgm:prSet presAssocID="{36B182E8-FD04-4821-8F00-210538B9F0C9}" presName="connectorText" presStyleLbl="sibTrans2D1" presStyleIdx="0" presStyleCnt="1"/>
      <dgm:spPr/>
    </dgm:pt>
    <dgm:pt modelId="{C74666C5-0C17-4A27-8F6F-5C560E55A6DA}" type="pres">
      <dgm:prSet presAssocID="{24DF3A7F-1FCD-43F5-96D4-E7D54F2329BC}" presName="node" presStyleLbl="node1" presStyleIdx="0" presStyleCnt="1" custRadScaleRad="17494" custRadScaleInc="42871">
        <dgm:presLayoutVars>
          <dgm:bulletEnabled val="1"/>
        </dgm:presLayoutVars>
      </dgm:prSet>
      <dgm:spPr/>
    </dgm:pt>
  </dgm:ptLst>
  <dgm:cxnLst>
    <dgm:cxn modelId="{C918CF2F-7B9B-4324-8ACC-8F60FB453224}" type="presOf" srcId="{36B182E8-FD04-4821-8F00-210538B9F0C9}" destId="{A409EF41-DB4A-4A96-91D1-70AA31102397}" srcOrd="0" destOrd="0" presId="urn:microsoft.com/office/officeart/2005/8/layout/radial5"/>
    <dgm:cxn modelId="{EBCBEF41-873B-42B5-ABC7-D9DADC16D325}" srcId="{7048B37C-00EE-4159-ACD9-F5F4D667F489}" destId="{24DF3A7F-1FCD-43F5-96D4-E7D54F2329BC}" srcOrd="0" destOrd="0" parTransId="{36B182E8-FD04-4821-8F00-210538B9F0C9}" sibTransId="{6FE277D8-9047-480A-A08A-59670E22EF90}"/>
    <dgm:cxn modelId="{AAC06463-05A9-4E64-BBF7-42017E61FDE9}" type="presOf" srcId="{7048B37C-00EE-4159-ACD9-F5F4D667F489}" destId="{D0073426-A5A2-4461-BE12-34B0DD7D0008}" srcOrd="0" destOrd="0" presId="urn:microsoft.com/office/officeart/2005/8/layout/radial5"/>
    <dgm:cxn modelId="{12FD496D-B48E-445F-88F2-8FE3ED1DEBB1}" srcId="{667158E9-5B49-483F-979F-946B8022D430}" destId="{7048B37C-00EE-4159-ACD9-F5F4D667F489}" srcOrd="0" destOrd="0" parTransId="{D9958F08-198B-4688-83D2-845896DA41AB}" sibTransId="{ED74FCC4-6D79-429E-A6A3-A99BE47A3801}"/>
    <dgm:cxn modelId="{5D52B572-1B39-46A2-9075-02DCAE1A837D}" type="presOf" srcId="{667158E9-5B49-483F-979F-946B8022D430}" destId="{251E2562-AD34-4942-9613-F3AE07DA5079}" srcOrd="0" destOrd="0" presId="urn:microsoft.com/office/officeart/2005/8/layout/radial5"/>
    <dgm:cxn modelId="{BD4FF6B3-E7E7-497A-A3C9-2ED27693FD49}" type="presOf" srcId="{36B182E8-FD04-4821-8F00-210538B9F0C9}" destId="{FA65AB7F-47A5-41A4-9CEF-13FD2980B5E3}" srcOrd="1" destOrd="0" presId="urn:microsoft.com/office/officeart/2005/8/layout/radial5"/>
    <dgm:cxn modelId="{CA05B0FB-CB5E-448D-B8A0-B3A4D834CBEC}" type="presOf" srcId="{24DF3A7F-1FCD-43F5-96D4-E7D54F2329BC}" destId="{C74666C5-0C17-4A27-8F6F-5C560E55A6DA}" srcOrd="0" destOrd="0" presId="urn:microsoft.com/office/officeart/2005/8/layout/radial5"/>
    <dgm:cxn modelId="{8E0F4561-4B2B-4807-9CDE-50DC9431E095}" type="presParOf" srcId="{251E2562-AD34-4942-9613-F3AE07DA5079}" destId="{D0073426-A5A2-4461-BE12-34B0DD7D0008}" srcOrd="0" destOrd="0" presId="urn:microsoft.com/office/officeart/2005/8/layout/radial5"/>
    <dgm:cxn modelId="{11CFFBB3-2B54-4C31-9CCA-8A3EAC71F385}" type="presParOf" srcId="{251E2562-AD34-4942-9613-F3AE07DA5079}" destId="{A409EF41-DB4A-4A96-91D1-70AA31102397}" srcOrd="1" destOrd="0" presId="urn:microsoft.com/office/officeart/2005/8/layout/radial5"/>
    <dgm:cxn modelId="{A9904C03-A0DA-43C9-8234-C9D86DECB2B4}" type="presParOf" srcId="{A409EF41-DB4A-4A96-91D1-70AA31102397}" destId="{FA65AB7F-47A5-41A4-9CEF-13FD2980B5E3}" srcOrd="0" destOrd="0" presId="urn:microsoft.com/office/officeart/2005/8/layout/radial5"/>
    <dgm:cxn modelId="{74222958-408D-4717-A1DD-FD1BE24EABBD}" type="presParOf" srcId="{251E2562-AD34-4942-9613-F3AE07DA5079}" destId="{C74666C5-0C17-4A27-8F6F-5C560E55A6DA}" srcOrd="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7158E9-5B49-483F-979F-946B8022D430}"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ZA"/>
        </a:p>
      </dgm:t>
    </dgm:pt>
    <dgm:pt modelId="{7048B37C-00EE-4159-ACD9-F5F4D667F489}">
      <dgm:prSet phldrT="[Text]"/>
      <dgm:spPr/>
      <dgm:t>
        <a:bodyPr/>
        <a:lstStyle/>
        <a:p>
          <a:r>
            <a:rPr lang="en-ZA" dirty="0"/>
            <a:t>4</a:t>
          </a:r>
        </a:p>
      </dgm:t>
    </dgm:pt>
    <dgm:pt modelId="{D9958F08-198B-4688-83D2-845896DA41AB}" type="parTrans" cxnId="{12FD496D-B48E-445F-88F2-8FE3ED1DEBB1}">
      <dgm:prSet/>
      <dgm:spPr/>
      <dgm:t>
        <a:bodyPr/>
        <a:lstStyle/>
        <a:p>
          <a:endParaRPr lang="en-ZA"/>
        </a:p>
      </dgm:t>
    </dgm:pt>
    <dgm:pt modelId="{ED74FCC4-6D79-429E-A6A3-A99BE47A3801}" type="sibTrans" cxnId="{12FD496D-B48E-445F-88F2-8FE3ED1DEBB1}">
      <dgm:prSet/>
      <dgm:spPr/>
      <dgm:t>
        <a:bodyPr/>
        <a:lstStyle/>
        <a:p>
          <a:endParaRPr lang="en-ZA"/>
        </a:p>
      </dgm:t>
    </dgm:pt>
    <dgm:pt modelId="{24DF3A7F-1FCD-43F5-96D4-E7D54F2329BC}">
      <dgm:prSet phldrT="[Text]"/>
      <dgm:spPr/>
      <dgm:t>
        <a:bodyPr/>
        <a:lstStyle/>
        <a:p>
          <a:r>
            <a:rPr lang="en-ZA" dirty="0"/>
            <a:t>28</a:t>
          </a:r>
        </a:p>
      </dgm:t>
    </dgm:pt>
    <dgm:pt modelId="{36B182E8-FD04-4821-8F00-210538B9F0C9}" type="parTrans" cxnId="{EBCBEF41-873B-42B5-ABC7-D9DADC16D325}">
      <dgm:prSet/>
      <dgm:spPr/>
      <dgm:t>
        <a:bodyPr/>
        <a:lstStyle/>
        <a:p>
          <a:endParaRPr lang="en-ZA" dirty="0"/>
        </a:p>
      </dgm:t>
    </dgm:pt>
    <dgm:pt modelId="{6FE277D8-9047-480A-A08A-59670E22EF90}" type="sibTrans" cxnId="{EBCBEF41-873B-42B5-ABC7-D9DADC16D325}">
      <dgm:prSet/>
      <dgm:spPr/>
      <dgm:t>
        <a:bodyPr/>
        <a:lstStyle/>
        <a:p>
          <a:endParaRPr lang="en-ZA"/>
        </a:p>
      </dgm:t>
    </dgm:pt>
    <dgm:pt modelId="{251E2562-AD34-4942-9613-F3AE07DA5079}" type="pres">
      <dgm:prSet presAssocID="{667158E9-5B49-483F-979F-946B8022D430}" presName="Name0" presStyleCnt="0">
        <dgm:presLayoutVars>
          <dgm:chMax val="1"/>
          <dgm:dir/>
          <dgm:animLvl val="ctr"/>
          <dgm:resizeHandles val="exact"/>
        </dgm:presLayoutVars>
      </dgm:prSet>
      <dgm:spPr/>
    </dgm:pt>
    <dgm:pt modelId="{D0073426-A5A2-4461-BE12-34B0DD7D0008}" type="pres">
      <dgm:prSet presAssocID="{7048B37C-00EE-4159-ACD9-F5F4D667F489}" presName="centerShape" presStyleLbl="node0" presStyleIdx="0" presStyleCnt="1" custLinFactNeighborX="8336" custLinFactNeighborY="-50804"/>
      <dgm:spPr/>
    </dgm:pt>
    <dgm:pt modelId="{A409EF41-DB4A-4A96-91D1-70AA31102397}" type="pres">
      <dgm:prSet presAssocID="{36B182E8-FD04-4821-8F00-210538B9F0C9}" presName="parTrans" presStyleLbl="sibTrans2D1" presStyleIdx="0" presStyleCnt="1"/>
      <dgm:spPr/>
    </dgm:pt>
    <dgm:pt modelId="{FA65AB7F-47A5-41A4-9CEF-13FD2980B5E3}" type="pres">
      <dgm:prSet presAssocID="{36B182E8-FD04-4821-8F00-210538B9F0C9}" presName="connectorText" presStyleLbl="sibTrans2D1" presStyleIdx="0" presStyleCnt="1"/>
      <dgm:spPr/>
    </dgm:pt>
    <dgm:pt modelId="{C74666C5-0C17-4A27-8F6F-5C560E55A6DA}" type="pres">
      <dgm:prSet presAssocID="{24DF3A7F-1FCD-43F5-96D4-E7D54F2329BC}" presName="node" presStyleLbl="node1" presStyleIdx="0" presStyleCnt="1" custRadScaleRad="15444" custRadScaleInc="50221">
        <dgm:presLayoutVars>
          <dgm:bulletEnabled val="1"/>
        </dgm:presLayoutVars>
      </dgm:prSet>
      <dgm:spPr/>
    </dgm:pt>
  </dgm:ptLst>
  <dgm:cxnLst>
    <dgm:cxn modelId="{C918CF2F-7B9B-4324-8ACC-8F60FB453224}" type="presOf" srcId="{36B182E8-FD04-4821-8F00-210538B9F0C9}" destId="{A409EF41-DB4A-4A96-91D1-70AA31102397}" srcOrd="0" destOrd="0" presId="urn:microsoft.com/office/officeart/2005/8/layout/radial5"/>
    <dgm:cxn modelId="{EBCBEF41-873B-42B5-ABC7-D9DADC16D325}" srcId="{7048B37C-00EE-4159-ACD9-F5F4D667F489}" destId="{24DF3A7F-1FCD-43F5-96D4-E7D54F2329BC}" srcOrd="0" destOrd="0" parTransId="{36B182E8-FD04-4821-8F00-210538B9F0C9}" sibTransId="{6FE277D8-9047-480A-A08A-59670E22EF90}"/>
    <dgm:cxn modelId="{AAC06463-05A9-4E64-BBF7-42017E61FDE9}" type="presOf" srcId="{7048B37C-00EE-4159-ACD9-F5F4D667F489}" destId="{D0073426-A5A2-4461-BE12-34B0DD7D0008}" srcOrd="0" destOrd="0" presId="urn:microsoft.com/office/officeart/2005/8/layout/radial5"/>
    <dgm:cxn modelId="{12FD496D-B48E-445F-88F2-8FE3ED1DEBB1}" srcId="{667158E9-5B49-483F-979F-946B8022D430}" destId="{7048B37C-00EE-4159-ACD9-F5F4D667F489}" srcOrd="0" destOrd="0" parTransId="{D9958F08-198B-4688-83D2-845896DA41AB}" sibTransId="{ED74FCC4-6D79-429E-A6A3-A99BE47A3801}"/>
    <dgm:cxn modelId="{5D52B572-1B39-46A2-9075-02DCAE1A837D}" type="presOf" srcId="{667158E9-5B49-483F-979F-946B8022D430}" destId="{251E2562-AD34-4942-9613-F3AE07DA5079}" srcOrd="0" destOrd="0" presId="urn:microsoft.com/office/officeart/2005/8/layout/radial5"/>
    <dgm:cxn modelId="{BD4FF6B3-E7E7-497A-A3C9-2ED27693FD49}" type="presOf" srcId="{36B182E8-FD04-4821-8F00-210538B9F0C9}" destId="{FA65AB7F-47A5-41A4-9CEF-13FD2980B5E3}" srcOrd="1" destOrd="0" presId="urn:microsoft.com/office/officeart/2005/8/layout/radial5"/>
    <dgm:cxn modelId="{CA05B0FB-CB5E-448D-B8A0-B3A4D834CBEC}" type="presOf" srcId="{24DF3A7F-1FCD-43F5-96D4-E7D54F2329BC}" destId="{C74666C5-0C17-4A27-8F6F-5C560E55A6DA}" srcOrd="0" destOrd="0" presId="urn:microsoft.com/office/officeart/2005/8/layout/radial5"/>
    <dgm:cxn modelId="{8E0F4561-4B2B-4807-9CDE-50DC9431E095}" type="presParOf" srcId="{251E2562-AD34-4942-9613-F3AE07DA5079}" destId="{D0073426-A5A2-4461-BE12-34B0DD7D0008}" srcOrd="0" destOrd="0" presId="urn:microsoft.com/office/officeart/2005/8/layout/radial5"/>
    <dgm:cxn modelId="{11CFFBB3-2B54-4C31-9CCA-8A3EAC71F385}" type="presParOf" srcId="{251E2562-AD34-4942-9613-F3AE07DA5079}" destId="{A409EF41-DB4A-4A96-91D1-70AA31102397}" srcOrd="1" destOrd="0" presId="urn:microsoft.com/office/officeart/2005/8/layout/radial5"/>
    <dgm:cxn modelId="{A9904C03-A0DA-43C9-8234-C9D86DECB2B4}" type="presParOf" srcId="{A409EF41-DB4A-4A96-91D1-70AA31102397}" destId="{FA65AB7F-47A5-41A4-9CEF-13FD2980B5E3}" srcOrd="0" destOrd="0" presId="urn:microsoft.com/office/officeart/2005/8/layout/radial5"/>
    <dgm:cxn modelId="{74222958-408D-4717-A1DD-FD1BE24EABBD}" type="presParOf" srcId="{251E2562-AD34-4942-9613-F3AE07DA5079}" destId="{C74666C5-0C17-4A27-8F6F-5C560E55A6DA}" srcOrd="2"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7158E9-5B49-483F-979F-946B8022D430}"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ZA"/>
        </a:p>
      </dgm:t>
    </dgm:pt>
    <dgm:pt modelId="{7048B37C-00EE-4159-ACD9-F5F4D667F489}">
      <dgm:prSet phldrT="[Text]"/>
      <dgm:spPr/>
      <dgm:t>
        <a:bodyPr/>
        <a:lstStyle/>
        <a:p>
          <a:r>
            <a:rPr lang="en-ZA" dirty="0"/>
            <a:t>12 </a:t>
          </a:r>
        </a:p>
      </dgm:t>
    </dgm:pt>
    <dgm:pt modelId="{D9958F08-198B-4688-83D2-845896DA41AB}" type="parTrans" cxnId="{12FD496D-B48E-445F-88F2-8FE3ED1DEBB1}">
      <dgm:prSet/>
      <dgm:spPr/>
      <dgm:t>
        <a:bodyPr/>
        <a:lstStyle/>
        <a:p>
          <a:endParaRPr lang="en-ZA"/>
        </a:p>
      </dgm:t>
    </dgm:pt>
    <dgm:pt modelId="{ED74FCC4-6D79-429E-A6A3-A99BE47A3801}" type="sibTrans" cxnId="{12FD496D-B48E-445F-88F2-8FE3ED1DEBB1}">
      <dgm:prSet/>
      <dgm:spPr/>
      <dgm:t>
        <a:bodyPr/>
        <a:lstStyle/>
        <a:p>
          <a:endParaRPr lang="en-ZA"/>
        </a:p>
      </dgm:t>
    </dgm:pt>
    <dgm:pt modelId="{24DF3A7F-1FCD-43F5-96D4-E7D54F2329BC}">
      <dgm:prSet phldrT="[Text]"/>
      <dgm:spPr/>
      <dgm:t>
        <a:bodyPr/>
        <a:lstStyle/>
        <a:p>
          <a:r>
            <a:rPr lang="en-ZA" dirty="0"/>
            <a:t>24</a:t>
          </a:r>
        </a:p>
      </dgm:t>
    </dgm:pt>
    <dgm:pt modelId="{36B182E8-FD04-4821-8F00-210538B9F0C9}" type="parTrans" cxnId="{EBCBEF41-873B-42B5-ABC7-D9DADC16D325}">
      <dgm:prSet/>
      <dgm:spPr/>
      <dgm:t>
        <a:bodyPr/>
        <a:lstStyle/>
        <a:p>
          <a:endParaRPr lang="en-ZA" dirty="0"/>
        </a:p>
      </dgm:t>
    </dgm:pt>
    <dgm:pt modelId="{6FE277D8-9047-480A-A08A-59670E22EF90}" type="sibTrans" cxnId="{EBCBEF41-873B-42B5-ABC7-D9DADC16D325}">
      <dgm:prSet/>
      <dgm:spPr/>
      <dgm:t>
        <a:bodyPr/>
        <a:lstStyle/>
        <a:p>
          <a:endParaRPr lang="en-ZA"/>
        </a:p>
      </dgm:t>
    </dgm:pt>
    <dgm:pt modelId="{251E2562-AD34-4942-9613-F3AE07DA5079}" type="pres">
      <dgm:prSet presAssocID="{667158E9-5B49-483F-979F-946B8022D430}" presName="Name0" presStyleCnt="0">
        <dgm:presLayoutVars>
          <dgm:chMax val="1"/>
          <dgm:dir/>
          <dgm:animLvl val="ctr"/>
          <dgm:resizeHandles val="exact"/>
        </dgm:presLayoutVars>
      </dgm:prSet>
      <dgm:spPr/>
    </dgm:pt>
    <dgm:pt modelId="{D0073426-A5A2-4461-BE12-34B0DD7D0008}" type="pres">
      <dgm:prSet presAssocID="{7048B37C-00EE-4159-ACD9-F5F4D667F489}" presName="centerShape" presStyleLbl="node0" presStyleIdx="0" presStyleCnt="1" custLinFactNeighborX="8336" custLinFactNeighborY="-50804"/>
      <dgm:spPr/>
    </dgm:pt>
    <dgm:pt modelId="{A409EF41-DB4A-4A96-91D1-70AA31102397}" type="pres">
      <dgm:prSet presAssocID="{36B182E8-FD04-4821-8F00-210538B9F0C9}" presName="parTrans" presStyleLbl="sibTrans2D1" presStyleIdx="0" presStyleCnt="1"/>
      <dgm:spPr/>
    </dgm:pt>
    <dgm:pt modelId="{FA65AB7F-47A5-41A4-9CEF-13FD2980B5E3}" type="pres">
      <dgm:prSet presAssocID="{36B182E8-FD04-4821-8F00-210538B9F0C9}" presName="connectorText" presStyleLbl="sibTrans2D1" presStyleIdx="0" presStyleCnt="1"/>
      <dgm:spPr/>
    </dgm:pt>
    <dgm:pt modelId="{C74666C5-0C17-4A27-8F6F-5C560E55A6DA}" type="pres">
      <dgm:prSet presAssocID="{24DF3A7F-1FCD-43F5-96D4-E7D54F2329BC}" presName="node" presStyleLbl="node1" presStyleIdx="0" presStyleCnt="1" custRadScaleRad="14915" custRadScaleInc="51369">
        <dgm:presLayoutVars>
          <dgm:bulletEnabled val="1"/>
        </dgm:presLayoutVars>
      </dgm:prSet>
      <dgm:spPr/>
    </dgm:pt>
  </dgm:ptLst>
  <dgm:cxnLst>
    <dgm:cxn modelId="{C918CF2F-7B9B-4324-8ACC-8F60FB453224}" type="presOf" srcId="{36B182E8-FD04-4821-8F00-210538B9F0C9}" destId="{A409EF41-DB4A-4A96-91D1-70AA31102397}" srcOrd="0" destOrd="0" presId="urn:microsoft.com/office/officeart/2005/8/layout/radial5"/>
    <dgm:cxn modelId="{EBCBEF41-873B-42B5-ABC7-D9DADC16D325}" srcId="{7048B37C-00EE-4159-ACD9-F5F4D667F489}" destId="{24DF3A7F-1FCD-43F5-96D4-E7D54F2329BC}" srcOrd="0" destOrd="0" parTransId="{36B182E8-FD04-4821-8F00-210538B9F0C9}" sibTransId="{6FE277D8-9047-480A-A08A-59670E22EF90}"/>
    <dgm:cxn modelId="{AAC06463-05A9-4E64-BBF7-42017E61FDE9}" type="presOf" srcId="{7048B37C-00EE-4159-ACD9-F5F4D667F489}" destId="{D0073426-A5A2-4461-BE12-34B0DD7D0008}" srcOrd="0" destOrd="0" presId="urn:microsoft.com/office/officeart/2005/8/layout/radial5"/>
    <dgm:cxn modelId="{12FD496D-B48E-445F-88F2-8FE3ED1DEBB1}" srcId="{667158E9-5B49-483F-979F-946B8022D430}" destId="{7048B37C-00EE-4159-ACD9-F5F4D667F489}" srcOrd="0" destOrd="0" parTransId="{D9958F08-198B-4688-83D2-845896DA41AB}" sibTransId="{ED74FCC4-6D79-429E-A6A3-A99BE47A3801}"/>
    <dgm:cxn modelId="{5D52B572-1B39-46A2-9075-02DCAE1A837D}" type="presOf" srcId="{667158E9-5B49-483F-979F-946B8022D430}" destId="{251E2562-AD34-4942-9613-F3AE07DA5079}" srcOrd="0" destOrd="0" presId="urn:microsoft.com/office/officeart/2005/8/layout/radial5"/>
    <dgm:cxn modelId="{BD4FF6B3-E7E7-497A-A3C9-2ED27693FD49}" type="presOf" srcId="{36B182E8-FD04-4821-8F00-210538B9F0C9}" destId="{FA65AB7F-47A5-41A4-9CEF-13FD2980B5E3}" srcOrd="1" destOrd="0" presId="urn:microsoft.com/office/officeart/2005/8/layout/radial5"/>
    <dgm:cxn modelId="{CA05B0FB-CB5E-448D-B8A0-B3A4D834CBEC}" type="presOf" srcId="{24DF3A7F-1FCD-43F5-96D4-E7D54F2329BC}" destId="{C74666C5-0C17-4A27-8F6F-5C560E55A6DA}" srcOrd="0" destOrd="0" presId="urn:microsoft.com/office/officeart/2005/8/layout/radial5"/>
    <dgm:cxn modelId="{8E0F4561-4B2B-4807-9CDE-50DC9431E095}" type="presParOf" srcId="{251E2562-AD34-4942-9613-F3AE07DA5079}" destId="{D0073426-A5A2-4461-BE12-34B0DD7D0008}" srcOrd="0" destOrd="0" presId="urn:microsoft.com/office/officeart/2005/8/layout/radial5"/>
    <dgm:cxn modelId="{11CFFBB3-2B54-4C31-9CCA-8A3EAC71F385}" type="presParOf" srcId="{251E2562-AD34-4942-9613-F3AE07DA5079}" destId="{A409EF41-DB4A-4A96-91D1-70AA31102397}" srcOrd="1" destOrd="0" presId="urn:microsoft.com/office/officeart/2005/8/layout/radial5"/>
    <dgm:cxn modelId="{A9904C03-A0DA-43C9-8234-C9D86DECB2B4}" type="presParOf" srcId="{A409EF41-DB4A-4A96-91D1-70AA31102397}" destId="{FA65AB7F-47A5-41A4-9CEF-13FD2980B5E3}" srcOrd="0" destOrd="0" presId="urn:microsoft.com/office/officeart/2005/8/layout/radial5"/>
    <dgm:cxn modelId="{74222958-408D-4717-A1DD-FD1BE24EABBD}" type="presParOf" srcId="{251E2562-AD34-4942-9613-F3AE07DA5079}" destId="{C74666C5-0C17-4A27-8F6F-5C560E55A6DA}" srcOrd="2" destOrd="0" presId="urn:microsoft.com/office/officeart/2005/8/layout/radial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7158E9-5B49-483F-979F-946B8022D430}" type="doc">
      <dgm:prSet loTypeId="urn:microsoft.com/office/officeart/2005/8/layout/radial5" loCatId="relationship" qsTypeId="urn:microsoft.com/office/officeart/2005/8/quickstyle/simple1" qsCatId="simple" csTypeId="urn:microsoft.com/office/officeart/2005/8/colors/colorful2" csCatId="colorful" phldr="1"/>
      <dgm:spPr/>
      <dgm:t>
        <a:bodyPr/>
        <a:lstStyle/>
        <a:p>
          <a:endParaRPr lang="en-ZA"/>
        </a:p>
      </dgm:t>
    </dgm:pt>
    <dgm:pt modelId="{7048B37C-00EE-4159-ACD9-F5F4D667F489}">
      <dgm:prSet phldrT="[Text]"/>
      <dgm:spPr/>
      <dgm:t>
        <a:bodyPr/>
        <a:lstStyle/>
        <a:p>
          <a:r>
            <a:rPr lang="en-ZA" dirty="0"/>
            <a:t>32 </a:t>
          </a:r>
        </a:p>
      </dgm:t>
    </dgm:pt>
    <dgm:pt modelId="{D9958F08-198B-4688-83D2-845896DA41AB}" type="parTrans" cxnId="{12FD496D-B48E-445F-88F2-8FE3ED1DEBB1}">
      <dgm:prSet/>
      <dgm:spPr/>
      <dgm:t>
        <a:bodyPr/>
        <a:lstStyle/>
        <a:p>
          <a:endParaRPr lang="en-ZA"/>
        </a:p>
      </dgm:t>
    </dgm:pt>
    <dgm:pt modelId="{ED74FCC4-6D79-429E-A6A3-A99BE47A3801}" type="sibTrans" cxnId="{12FD496D-B48E-445F-88F2-8FE3ED1DEBB1}">
      <dgm:prSet/>
      <dgm:spPr/>
      <dgm:t>
        <a:bodyPr/>
        <a:lstStyle/>
        <a:p>
          <a:endParaRPr lang="en-ZA"/>
        </a:p>
      </dgm:t>
    </dgm:pt>
    <dgm:pt modelId="{24DF3A7F-1FCD-43F5-96D4-E7D54F2329BC}">
      <dgm:prSet phldrT="[Text]"/>
      <dgm:spPr/>
      <dgm:t>
        <a:bodyPr/>
        <a:lstStyle/>
        <a:p>
          <a:r>
            <a:rPr lang="en-ZA" dirty="0"/>
            <a:t>32</a:t>
          </a:r>
        </a:p>
      </dgm:t>
    </dgm:pt>
    <dgm:pt modelId="{36B182E8-FD04-4821-8F00-210538B9F0C9}" type="parTrans" cxnId="{EBCBEF41-873B-42B5-ABC7-D9DADC16D325}">
      <dgm:prSet/>
      <dgm:spPr/>
      <dgm:t>
        <a:bodyPr/>
        <a:lstStyle/>
        <a:p>
          <a:endParaRPr lang="en-ZA" dirty="0"/>
        </a:p>
      </dgm:t>
    </dgm:pt>
    <dgm:pt modelId="{6FE277D8-9047-480A-A08A-59670E22EF90}" type="sibTrans" cxnId="{EBCBEF41-873B-42B5-ABC7-D9DADC16D325}">
      <dgm:prSet/>
      <dgm:spPr/>
      <dgm:t>
        <a:bodyPr/>
        <a:lstStyle/>
        <a:p>
          <a:endParaRPr lang="en-ZA"/>
        </a:p>
      </dgm:t>
    </dgm:pt>
    <dgm:pt modelId="{251E2562-AD34-4942-9613-F3AE07DA5079}" type="pres">
      <dgm:prSet presAssocID="{667158E9-5B49-483F-979F-946B8022D430}" presName="Name0" presStyleCnt="0">
        <dgm:presLayoutVars>
          <dgm:chMax val="1"/>
          <dgm:dir/>
          <dgm:animLvl val="ctr"/>
          <dgm:resizeHandles val="exact"/>
        </dgm:presLayoutVars>
      </dgm:prSet>
      <dgm:spPr/>
    </dgm:pt>
    <dgm:pt modelId="{D0073426-A5A2-4461-BE12-34B0DD7D0008}" type="pres">
      <dgm:prSet presAssocID="{7048B37C-00EE-4159-ACD9-F5F4D667F489}" presName="centerShape" presStyleLbl="node0" presStyleIdx="0" presStyleCnt="1" custLinFactNeighborX="8336" custLinFactNeighborY="-50804"/>
      <dgm:spPr/>
    </dgm:pt>
    <dgm:pt modelId="{A409EF41-DB4A-4A96-91D1-70AA31102397}" type="pres">
      <dgm:prSet presAssocID="{36B182E8-FD04-4821-8F00-210538B9F0C9}" presName="parTrans" presStyleLbl="sibTrans2D1" presStyleIdx="0" presStyleCnt="1"/>
      <dgm:spPr/>
    </dgm:pt>
    <dgm:pt modelId="{FA65AB7F-47A5-41A4-9CEF-13FD2980B5E3}" type="pres">
      <dgm:prSet presAssocID="{36B182E8-FD04-4821-8F00-210538B9F0C9}" presName="connectorText" presStyleLbl="sibTrans2D1" presStyleIdx="0" presStyleCnt="1"/>
      <dgm:spPr/>
    </dgm:pt>
    <dgm:pt modelId="{C74666C5-0C17-4A27-8F6F-5C560E55A6DA}" type="pres">
      <dgm:prSet presAssocID="{24DF3A7F-1FCD-43F5-96D4-E7D54F2329BC}" presName="node" presStyleLbl="node1" presStyleIdx="0" presStyleCnt="1" custRadScaleRad="18384" custRadScaleInc="51478">
        <dgm:presLayoutVars>
          <dgm:bulletEnabled val="1"/>
        </dgm:presLayoutVars>
      </dgm:prSet>
      <dgm:spPr/>
    </dgm:pt>
  </dgm:ptLst>
  <dgm:cxnLst>
    <dgm:cxn modelId="{C918CF2F-7B9B-4324-8ACC-8F60FB453224}" type="presOf" srcId="{36B182E8-FD04-4821-8F00-210538B9F0C9}" destId="{A409EF41-DB4A-4A96-91D1-70AA31102397}" srcOrd="0" destOrd="0" presId="urn:microsoft.com/office/officeart/2005/8/layout/radial5"/>
    <dgm:cxn modelId="{EBCBEF41-873B-42B5-ABC7-D9DADC16D325}" srcId="{7048B37C-00EE-4159-ACD9-F5F4D667F489}" destId="{24DF3A7F-1FCD-43F5-96D4-E7D54F2329BC}" srcOrd="0" destOrd="0" parTransId="{36B182E8-FD04-4821-8F00-210538B9F0C9}" sibTransId="{6FE277D8-9047-480A-A08A-59670E22EF90}"/>
    <dgm:cxn modelId="{AAC06463-05A9-4E64-BBF7-42017E61FDE9}" type="presOf" srcId="{7048B37C-00EE-4159-ACD9-F5F4D667F489}" destId="{D0073426-A5A2-4461-BE12-34B0DD7D0008}" srcOrd="0" destOrd="0" presId="urn:microsoft.com/office/officeart/2005/8/layout/radial5"/>
    <dgm:cxn modelId="{12FD496D-B48E-445F-88F2-8FE3ED1DEBB1}" srcId="{667158E9-5B49-483F-979F-946B8022D430}" destId="{7048B37C-00EE-4159-ACD9-F5F4D667F489}" srcOrd="0" destOrd="0" parTransId="{D9958F08-198B-4688-83D2-845896DA41AB}" sibTransId="{ED74FCC4-6D79-429E-A6A3-A99BE47A3801}"/>
    <dgm:cxn modelId="{5D52B572-1B39-46A2-9075-02DCAE1A837D}" type="presOf" srcId="{667158E9-5B49-483F-979F-946B8022D430}" destId="{251E2562-AD34-4942-9613-F3AE07DA5079}" srcOrd="0" destOrd="0" presId="urn:microsoft.com/office/officeart/2005/8/layout/radial5"/>
    <dgm:cxn modelId="{BD4FF6B3-E7E7-497A-A3C9-2ED27693FD49}" type="presOf" srcId="{36B182E8-FD04-4821-8F00-210538B9F0C9}" destId="{FA65AB7F-47A5-41A4-9CEF-13FD2980B5E3}" srcOrd="1" destOrd="0" presId="urn:microsoft.com/office/officeart/2005/8/layout/radial5"/>
    <dgm:cxn modelId="{CA05B0FB-CB5E-448D-B8A0-B3A4D834CBEC}" type="presOf" srcId="{24DF3A7F-1FCD-43F5-96D4-E7D54F2329BC}" destId="{C74666C5-0C17-4A27-8F6F-5C560E55A6DA}" srcOrd="0" destOrd="0" presId="urn:microsoft.com/office/officeart/2005/8/layout/radial5"/>
    <dgm:cxn modelId="{8E0F4561-4B2B-4807-9CDE-50DC9431E095}" type="presParOf" srcId="{251E2562-AD34-4942-9613-F3AE07DA5079}" destId="{D0073426-A5A2-4461-BE12-34B0DD7D0008}" srcOrd="0" destOrd="0" presId="urn:microsoft.com/office/officeart/2005/8/layout/radial5"/>
    <dgm:cxn modelId="{11CFFBB3-2B54-4C31-9CCA-8A3EAC71F385}" type="presParOf" srcId="{251E2562-AD34-4942-9613-F3AE07DA5079}" destId="{A409EF41-DB4A-4A96-91D1-70AA31102397}" srcOrd="1" destOrd="0" presId="urn:microsoft.com/office/officeart/2005/8/layout/radial5"/>
    <dgm:cxn modelId="{A9904C03-A0DA-43C9-8234-C9D86DECB2B4}" type="presParOf" srcId="{A409EF41-DB4A-4A96-91D1-70AA31102397}" destId="{FA65AB7F-47A5-41A4-9CEF-13FD2980B5E3}" srcOrd="0" destOrd="0" presId="urn:microsoft.com/office/officeart/2005/8/layout/radial5"/>
    <dgm:cxn modelId="{74222958-408D-4717-A1DD-FD1BE24EABBD}" type="presParOf" srcId="{251E2562-AD34-4942-9613-F3AE07DA5079}" destId="{C74666C5-0C17-4A27-8F6F-5C560E55A6DA}" srcOrd="2" destOrd="0" presId="urn:microsoft.com/office/officeart/2005/8/layout/radial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6A5FD-6DC4-4BD6-B17E-C1FA12576DD1}"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E59E6BD-2D81-4655-9895-7A13D1054406}">
      <dgm:prSet custT="1"/>
      <dgm:spPr>
        <a:solidFill>
          <a:schemeClr val="accent1"/>
        </a:solidFill>
      </dgm:spPr>
      <dgm:t>
        <a:bodyPr/>
        <a:lstStyle/>
        <a:p>
          <a:pPr algn="ctr"/>
          <a:r>
            <a:rPr lang="en-US" sz="2000" b="1" dirty="0"/>
            <a:t>Lab results:</a:t>
          </a:r>
          <a:endParaRPr lang="en-US" sz="2000" dirty="0"/>
        </a:p>
      </dgm:t>
    </dgm:pt>
    <dgm:pt modelId="{D49A97E7-A515-496D-88C0-49766891B0ED}" type="parTrans" cxnId="{FED04AB0-1A37-4B91-B2B1-6C32E6FE88D9}">
      <dgm:prSet/>
      <dgm:spPr/>
      <dgm:t>
        <a:bodyPr/>
        <a:lstStyle/>
        <a:p>
          <a:endParaRPr lang="en-US" sz="2000"/>
        </a:p>
      </dgm:t>
    </dgm:pt>
    <dgm:pt modelId="{5F348081-E1CB-4657-840E-83D0AEF90467}" type="sibTrans" cxnId="{FED04AB0-1A37-4B91-B2B1-6C32E6FE88D9}">
      <dgm:prSet/>
      <dgm:spPr/>
      <dgm:t>
        <a:bodyPr/>
        <a:lstStyle/>
        <a:p>
          <a:endParaRPr lang="en-US" sz="2000"/>
        </a:p>
      </dgm:t>
    </dgm:pt>
    <dgm:pt modelId="{B8F3C9DB-5A9A-434E-8733-962901C7FA6D}">
      <dgm:prSet custT="1"/>
      <dgm:spPr>
        <a:solidFill>
          <a:schemeClr val="accent1"/>
        </a:solidFill>
      </dgm:spPr>
      <dgm:t>
        <a:bodyPr/>
        <a:lstStyle/>
        <a:p>
          <a:r>
            <a:rPr lang="en-US" sz="2000" dirty="0">
              <a:solidFill>
                <a:srgbClr val="C00000"/>
              </a:solidFill>
            </a:rPr>
            <a:t>Urine GC/CT – GC positive</a:t>
          </a:r>
        </a:p>
      </dgm:t>
    </dgm:pt>
    <dgm:pt modelId="{EF677548-3180-4EBD-A2F0-4962198C647E}" type="parTrans" cxnId="{3ACA6CEF-053A-4E50-89C2-66EFC3348C3C}">
      <dgm:prSet/>
      <dgm:spPr/>
      <dgm:t>
        <a:bodyPr/>
        <a:lstStyle/>
        <a:p>
          <a:endParaRPr lang="en-US" sz="2000"/>
        </a:p>
      </dgm:t>
    </dgm:pt>
    <dgm:pt modelId="{0F0282FA-F6B8-4F3F-B118-E5892B6D84DF}" type="sibTrans" cxnId="{3ACA6CEF-053A-4E50-89C2-66EFC3348C3C}">
      <dgm:prSet/>
      <dgm:spPr/>
      <dgm:t>
        <a:bodyPr/>
        <a:lstStyle/>
        <a:p>
          <a:endParaRPr lang="en-US" sz="2000"/>
        </a:p>
      </dgm:t>
    </dgm:pt>
    <dgm:pt modelId="{E0303072-BFDA-4051-837E-3F4280012069}">
      <dgm:prSet custT="1"/>
      <dgm:spPr>
        <a:solidFill>
          <a:schemeClr val="accent1"/>
        </a:solidFill>
      </dgm:spPr>
      <dgm:t>
        <a:bodyPr/>
        <a:lstStyle/>
        <a:p>
          <a:r>
            <a:rPr lang="en-US" sz="2000" dirty="0">
              <a:solidFill>
                <a:srgbClr val="C00000"/>
              </a:solidFill>
            </a:rPr>
            <a:t>Pharyngeal GC/CT – GC positive</a:t>
          </a:r>
        </a:p>
      </dgm:t>
    </dgm:pt>
    <dgm:pt modelId="{DDB969EF-108A-4114-9730-504E19A13653}" type="parTrans" cxnId="{84B54EF1-A45C-4131-B261-42070539AEF9}">
      <dgm:prSet/>
      <dgm:spPr/>
      <dgm:t>
        <a:bodyPr/>
        <a:lstStyle/>
        <a:p>
          <a:endParaRPr lang="en-US" sz="2000"/>
        </a:p>
      </dgm:t>
    </dgm:pt>
    <dgm:pt modelId="{1F48A77E-34B9-48FF-8B52-44372582C997}" type="sibTrans" cxnId="{84B54EF1-A45C-4131-B261-42070539AEF9}">
      <dgm:prSet/>
      <dgm:spPr/>
      <dgm:t>
        <a:bodyPr/>
        <a:lstStyle/>
        <a:p>
          <a:endParaRPr lang="en-US" sz="2000"/>
        </a:p>
      </dgm:t>
    </dgm:pt>
    <dgm:pt modelId="{54C71101-574E-4DC2-A9EB-E3EAED709C32}">
      <dgm:prSet custT="1"/>
      <dgm:spPr>
        <a:solidFill>
          <a:schemeClr val="accent1"/>
        </a:solidFill>
      </dgm:spPr>
      <dgm:t>
        <a:bodyPr/>
        <a:lstStyle/>
        <a:p>
          <a:r>
            <a:rPr lang="en-US" sz="2000" dirty="0">
              <a:solidFill>
                <a:srgbClr val="C00000"/>
              </a:solidFill>
            </a:rPr>
            <a:t>Rectal GC/CT – GC positive</a:t>
          </a:r>
        </a:p>
      </dgm:t>
    </dgm:pt>
    <dgm:pt modelId="{EB4D92A7-56C1-4608-8008-7039E8FB0D66}" type="parTrans" cxnId="{C5603837-4F8E-44F9-9ACF-9C5A8398B818}">
      <dgm:prSet/>
      <dgm:spPr/>
      <dgm:t>
        <a:bodyPr/>
        <a:lstStyle/>
        <a:p>
          <a:endParaRPr lang="en-US" sz="2000"/>
        </a:p>
      </dgm:t>
    </dgm:pt>
    <dgm:pt modelId="{3583737C-EBA0-4DF3-A26F-0888CDA057DC}" type="sibTrans" cxnId="{C5603837-4F8E-44F9-9ACF-9C5A8398B818}">
      <dgm:prSet/>
      <dgm:spPr/>
      <dgm:t>
        <a:bodyPr/>
        <a:lstStyle/>
        <a:p>
          <a:endParaRPr lang="en-US" sz="2000"/>
        </a:p>
      </dgm:t>
    </dgm:pt>
    <dgm:pt modelId="{7517BD5E-BBF5-4346-A626-9E984423F381}">
      <dgm:prSet custT="1"/>
      <dgm:spPr>
        <a:solidFill>
          <a:schemeClr val="accent1"/>
        </a:solidFill>
      </dgm:spPr>
      <dgm:t>
        <a:bodyPr/>
        <a:lstStyle/>
        <a:p>
          <a:r>
            <a:rPr lang="en-US" sz="2000" dirty="0">
              <a:solidFill>
                <a:schemeClr val="tx1"/>
              </a:solidFill>
            </a:rPr>
            <a:t>RPR – Negative</a:t>
          </a:r>
        </a:p>
      </dgm:t>
    </dgm:pt>
    <dgm:pt modelId="{0E12AD7A-9E1F-425F-8E39-85AC1478B768}" type="parTrans" cxnId="{9A0EE69C-FEB3-49ED-B1DE-3F04095AB048}">
      <dgm:prSet/>
      <dgm:spPr/>
      <dgm:t>
        <a:bodyPr/>
        <a:lstStyle/>
        <a:p>
          <a:endParaRPr lang="en-US" sz="2000"/>
        </a:p>
      </dgm:t>
    </dgm:pt>
    <dgm:pt modelId="{5E555F20-3A21-4C55-8257-39AD461CE2C9}" type="sibTrans" cxnId="{9A0EE69C-FEB3-49ED-B1DE-3F04095AB048}">
      <dgm:prSet/>
      <dgm:spPr/>
      <dgm:t>
        <a:bodyPr/>
        <a:lstStyle/>
        <a:p>
          <a:endParaRPr lang="en-US" sz="2000"/>
        </a:p>
      </dgm:t>
    </dgm:pt>
    <dgm:pt modelId="{561960B6-9FBA-4B84-AD2E-E95178530D3D}">
      <dgm:prSet custT="1"/>
      <dgm:spPr>
        <a:solidFill>
          <a:schemeClr val="accent1"/>
        </a:solidFill>
      </dgm:spPr>
      <dgm:t>
        <a:bodyPr/>
        <a:lstStyle/>
        <a:p>
          <a:r>
            <a:rPr lang="en-US" sz="2000" dirty="0"/>
            <a:t>HIV Ab/Ag – non-reactive</a:t>
          </a:r>
        </a:p>
      </dgm:t>
    </dgm:pt>
    <dgm:pt modelId="{B58CBF2E-F5BE-4BE7-B64E-1B53E0E61676}" type="parTrans" cxnId="{86D4B0C5-6651-46DB-8BC1-98176DE71ED2}">
      <dgm:prSet/>
      <dgm:spPr/>
      <dgm:t>
        <a:bodyPr/>
        <a:lstStyle/>
        <a:p>
          <a:endParaRPr lang="en-US" sz="2000"/>
        </a:p>
      </dgm:t>
    </dgm:pt>
    <dgm:pt modelId="{2792D0E5-A944-4E38-8FA3-3837A0741FCA}" type="sibTrans" cxnId="{86D4B0C5-6651-46DB-8BC1-98176DE71ED2}">
      <dgm:prSet/>
      <dgm:spPr/>
      <dgm:t>
        <a:bodyPr/>
        <a:lstStyle/>
        <a:p>
          <a:endParaRPr lang="en-US" sz="2000"/>
        </a:p>
      </dgm:t>
    </dgm:pt>
    <dgm:pt modelId="{63F202A1-7368-430F-8171-5A52D13585F4}" type="pres">
      <dgm:prSet presAssocID="{AC56A5FD-6DC4-4BD6-B17E-C1FA12576DD1}" presName="linear" presStyleCnt="0">
        <dgm:presLayoutVars>
          <dgm:animLvl val="lvl"/>
          <dgm:resizeHandles val="exact"/>
        </dgm:presLayoutVars>
      </dgm:prSet>
      <dgm:spPr/>
    </dgm:pt>
    <dgm:pt modelId="{A31EB831-DCD2-4B1A-AFAD-2D03FB693B11}" type="pres">
      <dgm:prSet presAssocID="{4E59E6BD-2D81-4655-9895-7A13D1054406}" presName="parentText" presStyleLbl="node1" presStyleIdx="0" presStyleCnt="6" custLinFactY="-56607" custLinFactNeighborX="-30034" custLinFactNeighborY="-100000">
        <dgm:presLayoutVars>
          <dgm:chMax val="0"/>
          <dgm:bulletEnabled val="1"/>
        </dgm:presLayoutVars>
      </dgm:prSet>
      <dgm:spPr/>
    </dgm:pt>
    <dgm:pt modelId="{AF8C6B24-7204-49ED-8BE6-3157AC9C0088}" type="pres">
      <dgm:prSet presAssocID="{5F348081-E1CB-4657-840E-83D0AEF90467}" presName="spacer" presStyleCnt="0"/>
      <dgm:spPr/>
    </dgm:pt>
    <dgm:pt modelId="{077AF731-28DB-4047-B9AD-BBB42BFC053A}" type="pres">
      <dgm:prSet presAssocID="{561960B6-9FBA-4B84-AD2E-E95178530D3D}" presName="parentText" presStyleLbl="node1" presStyleIdx="1" presStyleCnt="6">
        <dgm:presLayoutVars>
          <dgm:chMax val="0"/>
          <dgm:bulletEnabled val="1"/>
        </dgm:presLayoutVars>
      </dgm:prSet>
      <dgm:spPr/>
    </dgm:pt>
    <dgm:pt modelId="{2FB65721-9F9D-40DD-9D6F-BC93CA4DF6C2}" type="pres">
      <dgm:prSet presAssocID="{2792D0E5-A944-4E38-8FA3-3837A0741FCA}" presName="spacer" presStyleCnt="0"/>
      <dgm:spPr/>
    </dgm:pt>
    <dgm:pt modelId="{F38F6B02-4866-4B6E-93F6-41AA6ED2F275}" type="pres">
      <dgm:prSet presAssocID="{B8F3C9DB-5A9A-434E-8733-962901C7FA6D}" presName="parentText" presStyleLbl="node1" presStyleIdx="2" presStyleCnt="6">
        <dgm:presLayoutVars>
          <dgm:chMax val="0"/>
          <dgm:bulletEnabled val="1"/>
        </dgm:presLayoutVars>
      </dgm:prSet>
      <dgm:spPr/>
    </dgm:pt>
    <dgm:pt modelId="{787E4872-D6CF-43C0-8B95-C0F21461D91B}" type="pres">
      <dgm:prSet presAssocID="{0F0282FA-F6B8-4F3F-B118-E5892B6D84DF}" presName="spacer" presStyleCnt="0"/>
      <dgm:spPr/>
    </dgm:pt>
    <dgm:pt modelId="{D38B2081-4493-4729-B1BE-863E757CF1E3}" type="pres">
      <dgm:prSet presAssocID="{E0303072-BFDA-4051-837E-3F4280012069}" presName="parentText" presStyleLbl="node1" presStyleIdx="3" presStyleCnt="6">
        <dgm:presLayoutVars>
          <dgm:chMax val="0"/>
          <dgm:bulletEnabled val="1"/>
        </dgm:presLayoutVars>
      </dgm:prSet>
      <dgm:spPr/>
    </dgm:pt>
    <dgm:pt modelId="{12E6BE58-D62E-4535-A4FB-36231736878E}" type="pres">
      <dgm:prSet presAssocID="{1F48A77E-34B9-48FF-8B52-44372582C997}" presName="spacer" presStyleCnt="0"/>
      <dgm:spPr/>
    </dgm:pt>
    <dgm:pt modelId="{0923DA68-5CC3-4385-AB8B-BA9EB1069ABF}" type="pres">
      <dgm:prSet presAssocID="{54C71101-574E-4DC2-A9EB-E3EAED709C32}" presName="parentText" presStyleLbl="node1" presStyleIdx="4" presStyleCnt="6">
        <dgm:presLayoutVars>
          <dgm:chMax val="0"/>
          <dgm:bulletEnabled val="1"/>
        </dgm:presLayoutVars>
      </dgm:prSet>
      <dgm:spPr/>
    </dgm:pt>
    <dgm:pt modelId="{2C2936CB-C40A-4238-BEC6-1C21FDD6F45D}" type="pres">
      <dgm:prSet presAssocID="{3583737C-EBA0-4DF3-A26F-0888CDA057DC}" presName="spacer" presStyleCnt="0"/>
      <dgm:spPr/>
    </dgm:pt>
    <dgm:pt modelId="{83F3AE6E-7461-4630-8506-366A3FD3EBC4}" type="pres">
      <dgm:prSet presAssocID="{7517BD5E-BBF5-4346-A626-9E984423F381}" presName="parentText" presStyleLbl="node1" presStyleIdx="5" presStyleCnt="6" custLinFactNeighborX="-21462" custLinFactNeighborY="14788">
        <dgm:presLayoutVars>
          <dgm:chMax val="0"/>
          <dgm:bulletEnabled val="1"/>
        </dgm:presLayoutVars>
      </dgm:prSet>
      <dgm:spPr/>
    </dgm:pt>
  </dgm:ptLst>
  <dgm:cxnLst>
    <dgm:cxn modelId="{C5603837-4F8E-44F9-9ACF-9C5A8398B818}" srcId="{AC56A5FD-6DC4-4BD6-B17E-C1FA12576DD1}" destId="{54C71101-574E-4DC2-A9EB-E3EAED709C32}" srcOrd="4" destOrd="0" parTransId="{EB4D92A7-56C1-4608-8008-7039E8FB0D66}" sibTransId="{3583737C-EBA0-4DF3-A26F-0888CDA057DC}"/>
    <dgm:cxn modelId="{C3ED6E65-76F2-4F48-9F54-CAB23D8ED0C8}" type="presOf" srcId="{B8F3C9DB-5A9A-434E-8733-962901C7FA6D}" destId="{F38F6B02-4866-4B6E-93F6-41AA6ED2F275}" srcOrd="0" destOrd="0" presId="urn:microsoft.com/office/officeart/2005/8/layout/vList2"/>
    <dgm:cxn modelId="{9E766152-B99A-4559-8D6D-541287F1BD34}" type="presOf" srcId="{561960B6-9FBA-4B84-AD2E-E95178530D3D}" destId="{077AF731-28DB-4047-B9AD-BBB42BFC053A}" srcOrd="0" destOrd="0" presId="urn:microsoft.com/office/officeart/2005/8/layout/vList2"/>
    <dgm:cxn modelId="{1B45F494-44CA-4891-A1A7-AFAC46AEF9C4}" type="presOf" srcId="{54C71101-574E-4DC2-A9EB-E3EAED709C32}" destId="{0923DA68-5CC3-4385-AB8B-BA9EB1069ABF}" srcOrd="0" destOrd="0" presId="urn:microsoft.com/office/officeart/2005/8/layout/vList2"/>
    <dgm:cxn modelId="{9A0EE69C-FEB3-49ED-B1DE-3F04095AB048}" srcId="{AC56A5FD-6DC4-4BD6-B17E-C1FA12576DD1}" destId="{7517BD5E-BBF5-4346-A626-9E984423F381}" srcOrd="5" destOrd="0" parTransId="{0E12AD7A-9E1F-425F-8E39-85AC1478B768}" sibTransId="{5E555F20-3A21-4C55-8257-39AD461CE2C9}"/>
    <dgm:cxn modelId="{99693BAF-CC53-416C-B405-8CFF25C5A90C}" type="presOf" srcId="{AC56A5FD-6DC4-4BD6-B17E-C1FA12576DD1}" destId="{63F202A1-7368-430F-8171-5A52D13585F4}" srcOrd="0" destOrd="0" presId="urn:microsoft.com/office/officeart/2005/8/layout/vList2"/>
    <dgm:cxn modelId="{FED04AB0-1A37-4B91-B2B1-6C32E6FE88D9}" srcId="{AC56A5FD-6DC4-4BD6-B17E-C1FA12576DD1}" destId="{4E59E6BD-2D81-4655-9895-7A13D1054406}" srcOrd="0" destOrd="0" parTransId="{D49A97E7-A515-496D-88C0-49766891B0ED}" sibTransId="{5F348081-E1CB-4657-840E-83D0AEF90467}"/>
    <dgm:cxn modelId="{86D4B0C5-6651-46DB-8BC1-98176DE71ED2}" srcId="{AC56A5FD-6DC4-4BD6-B17E-C1FA12576DD1}" destId="{561960B6-9FBA-4B84-AD2E-E95178530D3D}" srcOrd="1" destOrd="0" parTransId="{B58CBF2E-F5BE-4BE7-B64E-1B53E0E61676}" sibTransId="{2792D0E5-A944-4E38-8FA3-3837A0741FCA}"/>
    <dgm:cxn modelId="{9C54E9D1-F390-4A9D-821E-8EBA5DE2B102}" type="presOf" srcId="{E0303072-BFDA-4051-837E-3F4280012069}" destId="{D38B2081-4493-4729-B1BE-863E757CF1E3}" srcOrd="0" destOrd="0" presId="urn:microsoft.com/office/officeart/2005/8/layout/vList2"/>
    <dgm:cxn modelId="{D4F7A2E5-1911-49B1-9550-1FB75671F14A}" type="presOf" srcId="{4E59E6BD-2D81-4655-9895-7A13D1054406}" destId="{A31EB831-DCD2-4B1A-AFAD-2D03FB693B11}" srcOrd="0" destOrd="0" presId="urn:microsoft.com/office/officeart/2005/8/layout/vList2"/>
    <dgm:cxn modelId="{E45F73EA-DA87-4D3C-BA49-44B94EED07F9}" type="presOf" srcId="{7517BD5E-BBF5-4346-A626-9E984423F381}" destId="{83F3AE6E-7461-4630-8506-366A3FD3EBC4}" srcOrd="0" destOrd="0" presId="urn:microsoft.com/office/officeart/2005/8/layout/vList2"/>
    <dgm:cxn modelId="{3ACA6CEF-053A-4E50-89C2-66EFC3348C3C}" srcId="{AC56A5FD-6DC4-4BD6-B17E-C1FA12576DD1}" destId="{B8F3C9DB-5A9A-434E-8733-962901C7FA6D}" srcOrd="2" destOrd="0" parTransId="{EF677548-3180-4EBD-A2F0-4962198C647E}" sibTransId="{0F0282FA-F6B8-4F3F-B118-E5892B6D84DF}"/>
    <dgm:cxn modelId="{84B54EF1-A45C-4131-B261-42070539AEF9}" srcId="{AC56A5FD-6DC4-4BD6-B17E-C1FA12576DD1}" destId="{E0303072-BFDA-4051-837E-3F4280012069}" srcOrd="3" destOrd="0" parTransId="{DDB969EF-108A-4114-9730-504E19A13653}" sibTransId="{1F48A77E-34B9-48FF-8B52-44372582C997}"/>
    <dgm:cxn modelId="{1B6B1EB6-A89B-44A2-84ED-5188DBC8DB5F}" type="presParOf" srcId="{63F202A1-7368-430F-8171-5A52D13585F4}" destId="{A31EB831-DCD2-4B1A-AFAD-2D03FB693B11}" srcOrd="0" destOrd="0" presId="urn:microsoft.com/office/officeart/2005/8/layout/vList2"/>
    <dgm:cxn modelId="{966A7616-610F-46E5-A1E2-340CED0A0629}" type="presParOf" srcId="{63F202A1-7368-430F-8171-5A52D13585F4}" destId="{AF8C6B24-7204-49ED-8BE6-3157AC9C0088}" srcOrd="1" destOrd="0" presId="urn:microsoft.com/office/officeart/2005/8/layout/vList2"/>
    <dgm:cxn modelId="{FBEFDB43-9FC2-4D63-82C3-C8927C0585B3}" type="presParOf" srcId="{63F202A1-7368-430F-8171-5A52D13585F4}" destId="{077AF731-28DB-4047-B9AD-BBB42BFC053A}" srcOrd="2" destOrd="0" presId="urn:microsoft.com/office/officeart/2005/8/layout/vList2"/>
    <dgm:cxn modelId="{7EADDEE4-C0A4-435B-907B-57A20689326E}" type="presParOf" srcId="{63F202A1-7368-430F-8171-5A52D13585F4}" destId="{2FB65721-9F9D-40DD-9D6F-BC93CA4DF6C2}" srcOrd="3" destOrd="0" presId="urn:microsoft.com/office/officeart/2005/8/layout/vList2"/>
    <dgm:cxn modelId="{B0D1D1F7-17A2-476A-BCD4-0597D06E8882}" type="presParOf" srcId="{63F202A1-7368-430F-8171-5A52D13585F4}" destId="{F38F6B02-4866-4B6E-93F6-41AA6ED2F275}" srcOrd="4" destOrd="0" presId="urn:microsoft.com/office/officeart/2005/8/layout/vList2"/>
    <dgm:cxn modelId="{EB46F430-6343-4C59-82FD-D61DA303BF3A}" type="presParOf" srcId="{63F202A1-7368-430F-8171-5A52D13585F4}" destId="{787E4872-D6CF-43C0-8B95-C0F21461D91B}" srcOrd="5" destOrd="0" presId="urn:microsoft.com/office/officeart/2005/8/layout/vList2"/>
    <dgm:cxn modelId="{BE4AE092-300F-4399-9F27-2C1F60C41C29}" type="presParOf" srcId="{63F202A1-7368-430F-8171-5A52D13585F4}" destId="{D38B2081-4493-4729-B1BE-863E757CF1E3}" srcOrd="6" destOrd="0" presId="urn:microsoft.com/office/officeart/2005/8/layout/vList2"/>
    <dgm:cxn modelId="{341230A9-4413-4F60-90F8-A387580BEEE5}" type="presParOf" srcId="{63F202A1-7368-430F-8171-5A52D13585F4}" destId="{12E6BE58-D62E-4535-A4FB-36231736878E}" srcOrd="7" destOrd="0" presId="urn:microsoft.com/office/officeart/2005/8/layout/vList2"/>
    <dgm:cxn modelId="{16EC69C1-4880-4AB3-B136-EA41C4D2B567}" type="presParOf" srcId="{63F202A1-7368-430F-8171-5A52D13585F4}" destId="{0923DA68-5CC3-4385-AB8B-BA9EB1069ABF}" srcOrd="8" destOrd="0" presId="urn:microsoft.com/office/officeart/2005/8/layout/vList2"/>
    <dgm:cxn modelId="{4EC6FFB4-D8F3-48B8-8B91-F6209CD79AD2}" type="presParOf" srcId="{63F202A1-7368-430F-8171-5A52D13585F4}" destId="{2C2936CB-C40A-4238-BEC6-1C21FDD6F45D}" srcOrd="9" destOrd="0" presId="urn:microsoft.com/office/officeart/2005/8/layout/vList2"/>
    <dgm:cxn modelId="{A23BC7EE-649B-4D49-B4E7-DC1D0B904503}" type="presParOf" srcId="{63F202A1-7368-430F-8171-5A52D13585F4}" destId="{83F3AE6E-7461-4630-8506-366A3FD3EBC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56A5FD-6DC4-4BD6-B17E-C1FA12576DD1}"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E59E6BD-2D81-4655-9895-7A13D1054406}">
      <dgm:prSet custT="1"/>
      <dgm:spPr>
        <a:noFill/>
      </dgm:spPr>
      <dgm:t>
        <a:bodyPr/>
        <a:lstStyle/>
        <a:p>
          <a:pPr algn="ctr"/>
          <a:r>
            <a:rPr lang="en-US" sz="2000" b="1" dirty="0"/>
            <a:t>Lab results:</a:t>
          </a:r>
          <a:endParaRPr lang="en-US" sz="2000" dirty="0"/>
        </a:p>
      </dgm:t>
    </dgm:pt>
    <dgm:pt modelId="{D49A97E7-A515-496D-88C0-49766891B0ED}" type="parTrans" cxnId="{FED04AB0-1A37-4B91-B2B1-6C32E6FE88D9}">
      <dgm:prSet/>
      <dgm:spPr/>
      <dgm:t>
        <a:bodyPr/>
        <a:lstStyle/>
        <a:p>
          <a:endParaRPr lang="en-US" sz="2000"/>
        </a:p>
      </dgm:t>
    </dgm:pt>
    <dgm:pt modelId="{5F348081-E1CB-4657-840E-83D0AEF90467}" type="sibTrans" cxnId="{FED04AB0-1A37-4B91-B2B1-6C32E6FE88D9}">
      <dgm:prSet/>
      <dgm:spPr/>
      <dgm:t>
        <a:bodyPr/>
        <a:lstStyle/>
        <a:p>
          <a:endParaRPr lang="en-US" sz="2000"/>
        </a:p>
      </dgm:t>
    </dgm:pt>
    <dgm:pt modelId="{B8F3C9DB-5A9A-434E-8733-962901C7FA6D}">
      <dgm:prSet custT="1"/>
      <dgm:spPr>
        <a:noFill/>
      </dgm:spPr>
      <dgm:t>
        <a:bodyPr/>
        <a:lstStyle/>
        <a:p>
          <a:r>
            <a:rPr lang="en-US" sz="2000" dirty="0">
              <a:solidFill>
                <a:srgbClr val="C00000"/>
              </a:solidFill>
            </a:rPr>
            <a:t>Urine GC/CT – GC positive</a:t>
          </a:r>
        </a:p>
      </dgm:t>
    </dgm:pt>
    <dgm:pt modelId="{EF677548-3180-4EBD-A2F0-4962198C647E}" type="parTrans" cxnId="{3ACA6CEF-053A-4E50-89C2-66EFC3348C3C}">
      <dgm:prSet/>
      <dgm:spPr/>
      <dgm:t>
        <a:bodyPr/>
        <a:lstStyle/>
        <a:p>
          <a:endParaRPr lang="en-US" sz="2000"/>
        </a:p>
      </dgm:t>
    </dgm:pt>
    <dgm:pt modelId="{0F0282FA-F6B8-4F3F-B118-E5892B6D84DF}" type="sibTrans" cxnId="{3ACA6CEF-053A-4E50-89C2-66EFC3348C3C}">
      <dgm:prSet/>
      <dgm:spPr/>
      <dgm:t>
        <a:bodyPr/>
        <a:lstStyle/>
        <a:p>
          <a:endParaRPr lang="en-US" sz="2000"/>
        </a:p>
      </dgm:t>
    </dgm:pt>
    <dgm:pt modelId="{E0303072-BFDA-4051-837E-3F4280012069}">
      <dgm:prSet custT="1"/>
      <dgm:spPr>
        <a:noFill/>
      </dgm:spPr>
      <dgm:t>
        <a:bodyPr/>
        <a:lstStyle/>
        <a:p>
          <a:r>
            <a:rPr lang="en-US" sz="2000" dirty="0">
              <a:solidFill>
                <a:srgbClr val="C00000"/>
              </a:solidFill>
            </a:rPr>
            <a:t>Pharyngeal GC/CT – GC positive</a:t>
          </a:r>
        </a:p>
      </dgm:t>
    </dgm:pt>
    <dgm:pt modelId="{DDB969EF-108A-4114-9730-504E19A13653}" type="parTrans" cxnId="{84B54EF1-A45C-4131-B261-42070539AEF9}">
      <dgm:prSet/>
      <dgm:spPr/>
      <dgm:t>
        <a:bodyPr/>
        <a:lstStyle/>
        <a:p>
          <a:endParaRPr lang="en-US" sz="2000"/>
        </a:p>
      </dgm:t>
    </dgm:pt>
    <dgm:pt modelId="{1F48A77E-34B9-48FF-8B52-44372582C997}" type="sibTrans" cxnId="{84B54EF1-A45C-4131-B261-42070539AEF9}">
      <dgm:prSet/>
      <dgm:spPr/>
      <dgm:t>
        <a:bodyPr/>
        <a:lstStyle/>
        <a:p>
          <a:endParaRPr lang="en-US" sz="2000"/>
        </a:p>
      </dgm:t>
    </dgm:pt>
    <dgm:pt modelId="{54C71101-574E-4DC2-A9EB-E3EAED709C32}">
      <dgm:prSet custT="1"/>
      <dgm:spPr>
        <a:noFill/>
      </dgm:spPr>
      <dgm:t>
        <a:bodyPr/>
        <a:lstStyle/>
        <a:p>
          <a:r>
            <a:rPr lang="en-US" sz="2000" dirty="0">
              <a:solidFill>
                <a:schemeClr val="tx1"/>
              </a:solidFill>
            </a:rPr>
            <a:t>Rectal GC/CT – negative</a:t>
          </a:r>
        </a:p>
      </dgm:t>
    </dgm:pt>
    <dgm:pt modelId="{EB4D92A7-56C1-4608-8008-7039E8FB0D66}" type="parTrans" cxnId="{C5603837-4F8E-44F9-9ACF-9C5A8398B818}">
      <dgm:prSet/>
      <dgm:spPr/>
      <dgm:t>
        <a:bodyPr/>
        <a:lstStyle/>
        <a:p>
          <a:endParaRPr lang="en-US" sz="2000"/>
        </a:p>
      </dgm:t>
    </dgm:pt>
    <dgm:pt modelId="{3583737C-EBA0-4DF3-A26F-0888CDA057DC}" type="sibTrans" cxnId="{C5603837-4F8E-44F9-9ACF-9C5A8398B818}">
      <dgm:prSet/>
      <dgm:spPr/>
      <dgm:t>
        <a:bodyPr/>
        <a:lstStyle/>
        <a:p>
          <a:endParaRPr lang="en-US" sz="2000"/>
        </a:p>
      </dgm:t>
    </dgm:pt>
    <dgm:pt modelId="{7517BD5E-BBF5-4346-A626-9E984423F381}">
      <dgm:prSet custT="1"/>
      <dgm:spPr>
        <a:noFill/>
      </dgm:spPr>
      <dgm:t>
        <a:bodyPr/>
        <a:lstStyle/>
        <a:p>
          <a:r>
            <a:rPr lang="en-US" sz="2000" dirty="0">
              <a:solidFill>
                <a:schemeClr val="tx1"/>
              </a:solidFill>
            </a:rPr>
            <a:t>RPR – 1:4</a:t>
          </a:r>
        </a:p>
      </dgm:t>
    </dgm:pt>
    <dgm:pt modelId="{0E12AD7A-9E1F-425F-8E39-85AC1478B768}" type="parTrans" cxnId="{9A0EE69C-FEB3-49ED-B1DE-3F04095AB048}">
      <dgm:prSet/>
      <dgm:spPr/>
      <dgm:t>
        <a:bodyPr/>
        <a:lstStyle/>
        <a:p>
          <a:endParaRPr lang="en-US" sz="2000"/>
        </a:p>
      </dgm:t>
    </dgm:pt>
    <dgm:pt modelId="{5E555F20-3A21-4C55-8257-39AD461CE2C9}" type="sibTrans" cxnId="{9A0EE69C-FEB3-49ED-B1DE-3F04095AB048}">
      <dgm:prSet/>
      <dgm:spPr/>
      <dgm:t>
        <a:bodyPr/>
        <a:lstStyle/>
        <a:p>
          <a:endParaRPr lang="en-US" sz="2000"/>
        </a:p>
      </dgm:t>
    </dgm:pt>
    <dgm:pt modelId="{561960B6-9FBA-4B84-AD2E-E95178530D3D}">
      <dgm:prSet custT="1"/>
      <dgm:spPr>
        <a:noFill/>
      </dgm:spPr>
      <dgm:t>
        <a:bodyPr/>
        <a:lstStyle/>
        <a:p>
          <a:r>
            <a:rPr lang="en-US" sz="2000"/>
            <a:t>HIV Ab/Ag - Negative</a:t>
          </a:r>
          <a:endParaRPr lang="en-US" sz="2000" dirty="0"/>
        </a:p>
      </dgm:t>
    </dgm:pt>
    <dgm:pt modelId="{B58CBF2E-F5BE-4BE7-B64E-1B53E0E61676}" type="parTrans" cxnId="{86D4B0C5-6651-46DB-8BC1-98176DE71ED2}">
      <dgm:prSet/>
      <dgm:spPr/>
      <dgm:t>
        <a:bodyPr/>
        <a:lstStyle/>
        <a:p>
          <a:endParaRPr lang="en-US" sz="2000"/>
        </a:p>
      </dgm:t>
    </dgm:pt>
    <dgm:pt modelId="{2792D0E5-A944-4E38-8FA3-3837A0741FCA}" type="sibTrans" cxnId="{86D4B0C5-6651-46DB-8BC1-98176DE71ED2}">
      <dgm:prSet/>
      <dgm:spPr/>
      <dgm:t>
        <a:bodyPr/>
        <a:lstStyle/>
        <a:p>
          <a:endParaRPr lang="en-US" sz="2000"/>
        </a:p>
      </dgm:t>
    </dgm:pt>
    <dgm:pt modelId="{63F202A1-7368-430F-8171-5A52D13585F4}" type="pres">
      <dgm:prSet presAssocID="{AC56A5FD-6DC4-4BD6-B17E-C1FA12576DD1}" presName="linear" presStyleCnt="0">
        <dgm:presLayoutVars>
          <dgm:animLvl val="lvl"/>
          <dgm:resizeHandles val="exact"/>
        </dgm:presLayoutVars>
      </dgm:prSet>
      <dgm:spPr/>
    </dgm:pt>
    <dgm:pt modelId="{A31EB831-DCD2-4B1A-AFAD-2D03FB693B11}" type="pres">
      <dgm:prSet presAssocID="{4E59E6BD-2D81-4655-9895-7A13D1054406}" presName="parentText" presStyleLbl="node1" presStyleIdx="0" presStyleCnt="6" custLinFactY="-14542" custLinFactNeighborX="-1554" custLinFactNeighborY="-100000">
        <dgm:presLayoutVars>
          <dgm:chMax val="0"/>
          <dgm:bulletEnabled val="1"/>
        </dgm:presLayoutVars>
      </dgm:prSet>
      <dgm:spPr/>
    </dgm:pt>
    <dgm:pt modelId="{AF8C6B24-7204-49ED-8BE6-3157AC9C0088}" type="pres">
      <dgm:prSet presAssocID="{5F348081-E1CB-4657-840E-83D0AEF90467}" presName="spacer" presStyleCnt="0"/>
      <dgm:spPr/>
    </dgm:pt>
    <dgm:pt modelId="{077AF731-28DB-4047-B9AD-BBB42BFC053A}" type="pres">
      <dgm:prSet presAssocID="{561960B6-9FBA-4B84-AD2E-E95178530D3D}" presName="parentText" presStyleLbl="node1" presStyleIdx="1" presStyleCnt="6">
        <dgm:presLayoutVars>
          <dgm:chMax val="0"/>
          <dgm:bulletEnabled val="1"/>
        </dgm:presLayoutVars>
      </dgm:prSet>
      <dgm:spPr/>
    </dgm:pt>
    <dgm:pt modelId="{2FB65721-9F9D-40DD-9D6F-BC93CA4DF6C2}" type="pres">
      <dgm:prSet presAssocID="{2792D0E5-A944-4E38-8FA3-3837A0741FCA}" presName="spacer" presStyleCnt="0"/>
      <dgm:spPr/>
    </dgm:pt>
    <dgm:pt modelId="{F38F6B02-4866-4B6E-93F6-41AA6ED2F275}" type="pres">
      <dgm:prSet presAssocID="{B8F3C9DB-5A9A-434E-8733-962901C7FA6D}" presName="parentText" presStyleLbl="node1" presStyleIdx="2" presStyleCnt="6">
        <dgm:presLayoutVars>
          <dgm:chMax val="0"/>
          <dgm:bulletEnabled val="1"/>
        </dgm:presLayoutVars>
      </dgm:prSet>
      <dgm:spPr/>
    </dgm:pt>
    <dgm:pt modelId="{787E4872-D6CF-43C0-8B95-C0F21461D91B}" type="pres">
      <dgm:prSet presAssocID="{0F0282FA-F6B8-4F3F-B118-E5892B6D84DF}" presName="spacer" presStyleCnt="0"/>
      <dgm:spPr/>
    </dgm:pt>
    <dgm:pt modelId="{D38B2081-4493-4729-B1BE-863E757CF1E3}" type="pres">
      <dgm:prSet presAssocID="{E0303072-BFDA-4051-837E-3F4280012069}" presName="parentText" presStyleLbl="node1" presStyleIdx="3" presStyleCnt="6">
        <dgm:presLayoutVars>
          <dgm:chMax val="0"/>
          <dgm:bulletEnabled val="1"/>
        </dgm:presLayoutVars>
      </dgm:prSet>
      <dgm:spPr/>
    </dgm:pt>
    <dgm:pt modelId="{12E6BE58-D62E-4535-A4FB-36231736878E}" type="pres">
      <dgm:prSet presAssocID="{1F48A77E-34B9-48FF-8B52-44372582C997}" presName="spacer" presStyleCnt="0"/>
      <dgm:spPr/>
    </dgm:pt>
    <dgm:pt modelId="{0923DA68-5CC3-4385-AB8B-BA9EB1069ABF}" type="pres">
      <dgm:prSet presAssocID="{54C71101-574E-4DC2-A9EB-E3EAED709C32}" presName="parentText" presStyleLbl="node1" presStyleIdx="4" presStyleCnt="6">
        <dgm:presLayoutVars>
          <dgm:chMax val="0"/>
          <dgm:bulletEnabled val="1"/>
        </dgm:presLayoutVars>
      </dgm:prSet>
      <dgm:spPr/>
    </dgm:pt>
    <dgm:pt modelId="{2C2936CB-C40A-4238-BEC6-1C21FDD6F45D}" type="pres">
      <dgm:prSet presAssocID="{3583737C-EBA0-4DF3-A26F-0888CDA057DC}" presName="spacer" presStyleCnt="0"/>
      <dgm:spPr/>
    </dgm:pt>
    <dgm:pt modelId="{83F3AE6E-7461-4630-8506-366A3FD3EBC4}" type="pres">
      <dgm:prSet presAssocID="{7517BD5E-BBF5-4346-A626-9E984423F381}" presName="parentText" presStyleLbl="node1" presStyleIdx="5" presStyleCnt="6">
        <dgm:presLayoutVars>
          <dgm:chMax val="0"/>
          <dgm:bulletEnabled val="1"/>
        </dgm:presLayoutVars>
      </dgm:prSet>
      <dgm:spPr/>
    </dgm:pt>
  </dgm:ptLst>
  <dgm:cxnLst>
    <dgm:cxn modelId="{C5603837-4F8E-44F9-9ACF-9C5A8398B818}" srcId="{AC56A5FD-6DC4-4BD6-B17E-C1FA12576DD1}" destId="{54C71101-574E-4DC2-A9EB-E3EAED709C32}" srcOrd="4" destOrd="0" parTransId="{EB4D92A7-56C1-4608-8008-7039E8FB0D66}" sibTransId="{3583737C-EBA0-4DF3-A26F-0888CDA057DC}"/>
    <dgm:cxn modelId="{C3ED6E65-76F2-4F48-9F54-CAB23D8ED0C8}" type="presOf" srcId="{B8F3C9DB-5A9A-434E-8733-962901C7FA6D}" destId="{F38F6B02-4866-4B6E-93F6-41AA6ED2F275}" srcOrd="0" destOrd="0" presId="urn:microsoft.com/office/officeart/2005/8/layout/vList2"/>
    <dgm:cxn modelId="{9E766152-B99A-4559-8D6D-541287F1BD34}" type="presOf" srcId="{561960B6-9FBA-4B84-AD2E-E95178530D3D}" destId="{077AF731-28DB-4047-B9AD-BBB42BFC053A}" srcOrd="0" destOrd="0" presId="urn:microsoft.com/office/officeart/2005/8/layout/vList2"/>
    <dgm:cxn modelId="{1B45F494-44CA-4891-A1A7-AFAC46AEF9C4}" type="presOf" srcId="{54C71101-574E-4DC2-A9EB-E3EAED709C32}" destId="{0923DA68-5CC3-4385-AB8B-BA9EB1069ABF}" srcOrd="0" destOrd="0" presId="urn:microsoft.com/office/officeart/2005/8/layout/vList2"/>
    <dgm:cxn modelId="{9A0EE69C-FEB3-49ED-B1DE-3F04095AB048}" srcId="{AC56A5FD-6DC4-4BD6-B17E-C1FA12576DD1}" destId="{7517BD5E-BBF5-4346-A626-9E984423F381}" srcOrd="5" destOrd="0" parTransId="{0E12AD7A-9E1F-425F-8E39-85AC1478B768}" sibTransId="{5E555F20-3A21-4C55-8257-39AD461CE2C9}"/>
    <dgm:cxn modelId="{99693BAF-CC53-416C-B405-8CFF25C5A90C}" type="presOf" srcId="{AC56A5FD-6DC4-4BD6-B17E-C1FA12576DD1}" destId="{63F202A1-7368-430F-8171-5A52D13585F4}" srcOrd="0" destOrd="0" presId="urn:microsoft.com/office/officeart/2005/8/layout/vList2"/>
    <dgm:cxn modelId="{FED04AB0-1A37-4B91-B2B1-6C32E6FE88D9}" srcId="{AC56A5FD-6DC4-4BD6-B17E-C1FA12576DD1}" destId="{4E59E6BD-2D81-4655-9895-7A13D1054406}" srcOrd="0" destOrd="0" parTransId="{D49A97E7-A515-496D-88C0-49766891B0ED}" sibTransId="{5F348081-E1CB-4657-840E-83D0AEF90467}"/>
    <dgm:cxn modelId="{86D4B0C5-6651-46DB-8BC1-98176DE71ED2}" srcId="{AC56A5FD-6DC4-4BD6-B17E-C1FA12576DD1}" destId="{561960B6-9FBA-4B84-AD2E-E95178530D3D}" srcOrd="1" destOrd="0" parTransId="{B58CBF2E-F5BE-4BE7-B64E-1B53E0E61676}" sibTransId="{2792D0E5-A944-4E38-8FA3-3837A0741FCA}"/>
    <dgm:cxn modelId="{9C54E9D1-F390-4A9D-821E-8EBA5DE2B102}" type="presOf" srcId="{E0303072-BFDA-4051-837E-3F4280012069}" destId="{D38B2081-4493-4729-B1BE-863E757CF1E3}" srcOrd="0" destOrd="0" presId="urn:microsoft.com/office/officeart/2005/8/layout/vList2"/>
    <dgm:cxn modelId="{D4F7A2E5-1911-49B1-9550-1FB75671F14A}" type="presOf" srcId="{4E59E6BD-2D81-4655-9895-7A13D1054406}" destId="{A31EB831-DCD2-4B1A-AFAD-2D03FB693B11}" srcOrd="0" destOrd="0" presId="urn:microsoft.com/office/officeart/2005/8/layout/vList2"/>
    <dgm:cxn modelId="{E45F73EA-DA87-4D3C-BA49-44B94EED07F9}" type="presOf" srcId="{7517BD5E-BBF5-4346-A626-9E984423F381}" destId="{83F3AE6E-7461-4630-8506-366A3FD3EBC4}" srcOrd="0" destOrd="0" presId="urn:microsoft.com/office/officeart/2005/8/layout/vList2"/>
    <dgm:cxn modelId="{3ACA6CEF-053A-4E50-89C2-66EFC3348C3C}" srcId="{AC56A5FD-6DC4-4BD6-B17E-C1FA12576DD1}" destId="{B8F3C9DB-5A9A-434E-8733-962901C7FA6D}" srcOrd="2" destOrd="0" parTransId="{EF677548-3180-4EBD-A2F0-4962198C647E}" sibTransId="{0F0282FA-F6B8-4F3F-B118-E5892B6D84DF}"/>
    <dgm:cxn modelId="{84B54EF1-A45C-4131-B261-42070539AEF9}" srcId="{AC56A5FD-6DC4-4BD6-B17E-C1FA12576DD1}" destId="{E0303072-BFDA-4051-837E-3F4280012069}" srcOrd="3" destOrd="0" parTransId="{DDB969EF-108A-4114-9730-504E19A13653}" sibTransId="{1F48A77E-34B9-48FF-8B52-44372582C997}"/>
    <dgm:cxn modelId="{1B6B1EB6-A89B-44A2-84ED-5188DBC8DB5F}" type="presParOf" srcId="{63F202A1-7368-430F-8171-5A52D13585F4}" destId="{A31EB831-DCD2-4B1A-AFAD-2D03FB693B11}" srcOrd="0" destOrd="0" presId="urn:microsoft.com/office/officeart/2005/8/layout/vList2"/>
    <dgm:cxn modelId="{966A7616-610F-46E5-A1E2-340CED0A0629}" type="presParOf" srcId="{63F202A1-7368-430F-8171-5A52D13585F4}" destId="{AF8C6B24-7204-49ED-8BE6-3157AC9C0088}" srcOrd="1" destOrd="0" presId="urn:microsoft.com/office/officeart/2005/8/layout/vList2"/>
    <dgm:cxn modelId="{FBEFDB43-9FC2-4D63-82C3-C8927C0585B3}" type="presParOf" srcId="{63F202A1-7368-430F-8171-5A52D13585F4}" destId="{077AF731-28DB-4047-B9AD-BBB42BFC053A}" srcOrd="2" destOrd="0" presId="urn:microsoft.com/office/officeart/2005/8/layout/vList2"/>
    <dgm:cxn modelId="{7EADDEE4-C0A4-435B-907B-57A20689326E}" type="presParOf" srcId="{63F202A1-7368-430F-8171-5A52D13585F4}" destId="{2FB65721-9F9D-40DD-9D6F-BC93CA4DF6C2}" srcOrd="3" destOrd="0" presId="urn:microsoft.com/office/officeart/2005/8/layout/vList2"/>
    <dgm:cxn modelId="{B0D1D1F7-17A2-476A-BCD4-0597D06E8882}" type="presParOf" srcId="{63F202A1-7368-430F-8171-5A52D13585F4}" destId="{F38F6B02-4866-4B6E-93F6-41AA6ED2F275}" srcOrd="4" destOrd="0" presId="urn:microsoft.com/office/officeart/2005/8/layout/vList2"/>
    <dgm:cxn modelId="{EB46F430-6343-4C59-82FD-D61DA303BF3A}" type="presParOf" srcId="{63F202A1-7368-430F-8171-5A52D13585F4}" destId="{787E4872-D6CF-43C0-8B95-C0F21461D91B}" srcOrd="5" destOrd="0" presId="urn:microsoft.com/office/officeart/2005/8/layout/vList2"/>
    <dgm:cxn modelId="{BE4AE092-300F-4399-9F27-2C1F60C41C29}" type="presParOf" srcId="{63F202A1-7368-430F-8171-5A52D13585F4}" destId="{D38B2081-4493-4729-B1BE-863E757CF1E3}" srcOrd="6" destOrd="0" presId="urn:microsoft.com/office/officeart/2005/8/layout/vList2"/>
    <dgm:cxn modelId="{341230A9-4413-4F60-90F8-A387580BEEE5}" type="presParOf" srcId="{63F202A1-7368-430F-8171-5A52D13585F4}" destId="{12E6BE58-D62E-4535-A4FB-36231736878E}" srcOrd="7" destOrd="0" presId="urn:microsoft.com/office/officeart/2005/8/layout/vList2"/>
    <dgm:cxn modelId="{16EC69C1-4880-4AB3-B136-EA41C4D2B567}" type="presParOf" srcId="{63F202A1-7368-430F-8171-5A52D13585F4}" destId="{0923DA68-5CC3-4385-AB8B-BA9EB1069ABF}" srcOrd="8" destOrd="0" presId="urn:microsoft.com/office/officeart/2005/8/layout/vList2"/>
    <dgm:cxn modelId="{4EC6FFB4-D8F3-48B8-8B91-F6209CD79AD2}" type="presParOf" srcId="{63F202A1-7368-430F-8171-5A52D13585F4}" destId="{2C2936CB-C40A-4238-BEC6-1C21FDD6F45D}" srcOrd="9" destOrd="0" presId="urn:microsoft.com/office/officeart/2005/8/layout/vList2"/>
    <dgm:cxn modelId="{A23BC7EE-649B-4D49-B4E7-DC1D0B904503}" type="presParOf" srcId="{63F202A1-7368-430F-8171-5A52D13585F4}" destId="{83F3AE6E-7461-4630-8506-366A3FD3EBC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56A5FD-6DC4-4BD6-B17E-C1FA12576DD1}"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E59E6BD-2D81-4655-9895-7A13D1054406}">
      <dgm:prSet custT="1"/>
      <dgm:spPr>
        <a:solidFill>
          <a:schemeClr val="accent1"/>
        </a:solidFill>
      </dgm:spPr>
      <dgm:t>
        <a:bodyPr/>
        <a:lstStyle/>
        <a:p>
          <a:pPr algn="ctr"/>
          <a:r>
            <a:rPr lang="en-US" sz="2000" b="1" dirty="0"/>
            <a:t>Lab results:</a:t>
          </a:r>
          <a:endParaRPr lang="en-US" sz="2000" dirty="0"/>
        </a:p>
      </dgm:t>
    </dgm:pt>
    <dgm:pt modelId="{D49A97E7-A515-496D-88C0-49766891B0ED}" type="parTrans" cxnId="{FED04AB0-1A37-4B91-B2B1-6C32E6FE88D9}">
      <dgm:prSet/>
      <dgm:spPr/>
      <dgm:t>
        <a:bodyPr/>
        <a:lstStyle/>
        <a:p>
          <a:endParaRPr lang="en-US" sz="2000"/>
        </a:p>
      </dgm:t>
    </dgm:pt>
    <dgm:pt modelId="{5F348081-E1CB-4657-840E-83D0AEF90467}" type="sibTrans" cxnId="{FED04AB0-1A37-4B91-B2B1-6C32E6FE88D9}">
      <dgm:prSet/>
      <dgm:spPr/>
      <dgm:t>
        <a:bodyPr/>
        <a:lstStyle/>
        <a:p>
          <a:endParaRPr lang="en-US" sz="2000"/>
        </a:p>
      </dgm:t>
    </dgm:pt>
    <dgm:pt modelId="{B8F3C9DB-5A9A-434E-8733-962901C7FA6D}">
      <dgm:prSet custT="1"/>
      <dgm:spPr>
        <a:solidFill>
          <a:schemeClr val="accent1"/>
        </a:solidFill>
      </dgm:spPr>
      <dgm:t>
        <a:bodyPr/>
        <a:lstStyle/>
        <a:p>
          <a:r>
            <a:rPr lang="en-US" sz="2000" dirty="0">
              <a:solidFill>
                <a:srgbClr val="C00000"/>
              </a:solidFill>
            </a:rPr>
            <a:t>Ciprofloxacin – resistant (MIC 1)</a:t>
          </a:r>
        </a:p>
      </dgm:t>
    </dgm:pt>
    <dgm:pt modelId="{EF677548-3180-4EBD-A2F0-4962198C647E}" type="parTrans" cxnId="{3ACA6CEF-053A-4E50-89C2-66EFC3348C3C}">
      <dgm:prSet/>
      <dgm:spPr/>
      <dgm:t>
        <a:bodyPr/>
        <a:lstStyle/>
        <a:p>
          <a:endParaRPr lang="en-US" sz="2000"/>
        </a:p>
      </dgm:t>
    </dgm:pt>
    <dgm:pt modelId="{0F0282FA-F6B8-4F3F-B118-E5892B6D84DF}" type="sibTrans" cxnId="{3ACA6CEF-053A-4E50-89C2-66EFC3348C3C}">
      <dgm:prSet/>
      <dgm:spPr/>
      <dgm:t>
        <a:bodyPr/>
        <a:lstStyle/>
        <a:p>
          <a:endParaRPr lang="en-US" sz="2000"/>
        </a:p>
      </dgm:t>
    </dgm:pt>
    <dgm:pt modelId="{E0303072-BFDA-4051-837E-3F4280012069}">
      <dgm:prSet custT="1"/>
      <dgm:spPr>
        <a:solidFill>
          <a:schemeClr val="accent1"/>
        </a:solidFill>
      </dgm:spPr>
      <dgm:t>
        <a:bodyPr/>
        <a:lstStyle/>
        <a:p>
          <a:r>
            <a:rPr lang="en-US" sz="2000" dirty="0">
              <a:solidFill>
                <a:schemeClr val="tx1"/>
              </a:solidFill>
            </a:rPr>
            <a:t>Ceftriaxone – susceptible (MIC 0.016)</a:t>
          </a:r>
        </a:p>
      </dgm:t>
    </dgm:pt>
    <dgm:pt modelId="{DDB969EF-108A-4114-9730-504E19A13653}" type="parTrans" cxnId="{84B54EF1-A45C-4131-B261-42070539AEF9}">
      <dgm:prSet/>
      <dgm:spPr/>
      <dgm:t>
        <a:bodyPr/>
        <a:lstStyle/>
        <a:p>
          <a:endParaRPr lang="en-US" sz="2000"/>
        </a:p>
      </dgm:t>
    </dgm:pt>
    <dgm:pt modelId="{1F48A77E-34B9-48FF-8B52-44372582C997}" type="sibTrans" cxnId="{84B54EF1-A45C-4131-B261-42070539AEF9}">
      <dgm:prSet/>
      <dgm:spPr/>
      <dgm:t>
        <a:bodyPr/>
        <a:lstStyle/>
        <a:p>
          <a:endParaRPr lang="en-US" sz="2000"/>
        </a:p>
      </dgm:t>
    </dgm:pt>
    <dgm:pt modelId="{54C71101-574E-4DC2-A9EB-E3EAED709C32}">
      <dgm:prSet custT="1"/>
      <dgm:spPr>
        <a:solidFill>
          <a:schemeClr val="accent1"/>
        </a:solidFill>
      </dgm:spPr>
      <dgm:t>
        <a:bodyPr/>
        <a:lstStyle/>
        <a:p>
          <a:r>
            <a:rPr lang="en-US" sz="2000" dirty="0">
              <a:solidFill>
                <a:schemeClr val="tx1"/>
              </a:solidFill>
            </a:rPr>
            <a:t>Cefixime – Susceptible (48mm)</a:t>
          </a:r>
        </a:p>
      </dgm:t>
    </dgm:pt>
    <dgm:pt modelId="{EB4D92A7-56C1-4608-8008-7039E8FB0D66}" type="parTrans" cxnId="{C5603837-4F8E-44F9-9ACF-9C5A8398B818}">
      <dgm:prSet/>
      <dgm:spPr/>
      <dgm:t>
        <a:bodyPr/>
        <a:lstStyle/>
        <a:p>
          <a:endParaRPr lang="en-US" sz="2000"/>
        </a:p>
      </dgm:t>
    </dgm:pt>
    <dgm:pt modelId="{3583737C-EBA0-4DF3-A26F-0888CDA057DC}" type="sibTrans" cxnId="{C5603837-4F8E-44F9-9ACF-9C5A8398B818}">
      <dgm:prSet/>
      <dgm:spPr/>
      <dgm:t>
        <a:bodyPr/>
        <a:lstStyle/>
        <a:p>
          <a:endParaRPr lang="en-US" sz="2000"/>
        </a:p>
      </dgm:t>
    </dgm:pt>
    <dgm:pt modelId="{7517BD5E-BBF5-4346-A626-9E984423F381}">
      <dgm:prSet custT="1"/>
      <dgm:spPr>
        <a:solidFill>
          <a:schemeClr val="accent1"/>
        </a:solidFill>
      </dgm:spPr>
      <dgm:t>
        <a:bodyPr/>
        <a:lstStyle/>
        <a:p>
          <a:r>
            <a:rPr lang="en-US" sz="2000" b="1" dirty="0">
              <a:solidFill>
                <a:srgbClr val="C00000"/>
              </a:solidFill>
            </a:rPr>
            <a:t>Tetracycline – resistant (MIC 12)</a:t>
          </a:r>
        </a:p>
      </dgm:t>
    </dgm:pt>
    <dgm:pt modelId="{0E12AD7A-9E1F-425F-8E39-85AC1478B768}" type="parTrans" cxnId="{9A0EE69C-FEB3-49ED-B1DE-3F04095AB048}">
      <dgm:prSet/>
      <dgm:spPr/>
      <dgm:t>
        <a:bodyPr/>
        <a:lstStyle/>
        <a:p>
          <a:endParaRPr lang="en-US" sz="2000"/>
        </a:p>
      </dgm:t>
    </dgm:pt>
    <dgm:pt modelId="{5E555F20-3A21-4C55-8257-39AD461CE2C9}" type="sibTrans" cxnId="{9A0EE69C-FEB3-49ED-B1DE-3F04095AB048}">
      <dgm:prSet/>
      <dgm:spPr/>
      <dgm:t>
        <a:bodyPr/>
        <a:lstStyle/>
        <a:p>
          <a:endParaRPr lang="en-US" sz="2000"/>
        </a:p>
      </dgm:t>
    </dgm:pt>
    <dgm:pt modelId="{561960B6-9FBA-4B84-AD2E-E95178530D3D}">
      <dgm:prSet custT="1"/>
      <dgm:spPr>
        <a:solidFill>
          <a:schemeClr val="accent1"/>
        </a:solidFill>
      </dgm:spPr>
      <dgm:t>
        <a:bodyPr/>
        <a:lstStyle/>
        <a:p>
          <a:r>
            <a:rPr lang="en-US" sz="2000" dirty="0"/>
            <a:t>Azithromycin – susceptible (MIC 0.125)</a:t>
          </a:r>
        </a:p>
      </dgm:t>
    </dgm:pt>
    <dgm:pt modelId="{B58CBF2E-F5BE-4BE7-B64E-1B53E0E61676}" type="parTrans" cxnId="{86D4B0C5-6651-46DB-8BC1-98176DE71ED2}">
      <dgm:prSet/>
      <dgm:spPr/>
      <dgm:t>
        <a:bodyPr/>
        <a:lstStyle/>
        <a:p>
          <a:endParaRPr lang="en-US" sz="2000"/>
        </a:p>
      </dgm:t>
    </dgm:pt>
    <dgm:pt modelId="{2792D0E5-A944-4E38-8FA3-3837A0741FCA}" type="sibTrans" cxnId="{86D4B0C5-6651-46DB-8BC1-98176DE71ED2}">
      <dgm:prSet/>
      <dgm:spPr/>
      <dgm:t>
        <a:bodyPr/>
        <a:lstStyle/>
        <a:p>
          <a:endParaRPr lang="en-US" sz="2000"/>
        </a:p>
      </dgm:t>
    </dgm:pt>
    <dgm:pt modelId="{63F202A1-7368-430F-8171-5A52D13585F4}" type="pres">
      <dgm:prSet presAssocID="{AC56A5FD-6DC4-4BD6-B17E-C1FA12576DD1}" presName="linear" presStyleCnt="0">
        <dgm:presLayoutVars>
          <dgm:animLvl val="lvl"/>
          <dgm:resizeHandles val="exact"/>
        </dgm:presLayoutVars>
      </dgm:prSet>
      <dgm:spPr/>
    </dgm:pt>
    <dgm:pt modelId="{A31EB831-DCD2-4B1A-AFAD-2D03FB693B11}" type="pres">
      <dgm:prSet presAssocID="{4E59E6BD-2D81-4655-9895-7A13D1054406}" presName="parentText" presStyleLbl="node1" presStyleIdx="0" presStyleCnt="6" custLinFactY="-15517" custLinFactNeighborX="-1137" custLinFactNeighborY="-100000">
        <dgm:presLayoutVars>
          <dgm:chMax val="0"/>
          <dgm:bulletEnabled val="1"/>
        </dgm:presLayoutVars>
      </dgm:prSet>
      <dgm:spPr/>
    </dgm:pt>
    <dgm:pt modelId="{AF8C6B24-7204-49ED-8BE6-3157AC9C0088}" type="pres">
      <dgm:prSet presAssocID="{5F348081-E1CB-4657-840E-83D0AEF90467}" presName="spacer" presStyleCnt="0"/>
      <dgm:spPr/>
    </dgm:pt>
    <dgm:pt modelId="{077AF731-28DB-4047-B9AD-BBB42BFC053A}" type="pres">
      <dgm:prSet presAssocID="{561960B6-9FBA-4B84-AD2E-E95178530D3D}" presName="parentText" presStyleLbl="node1" presStyleIdx="1" presStyleCnt="6">
        <dgm:presLayoutVars>
          <dgm:chMax val="0"/>
          <dgm:bulletEnabled val="1"/>
        </dgm:presLayoutVars>
      </dgm:prSet>
      <dgm:spPr/>
    </dgm:pt>
    <dgm:pt modelId="{2FB65721-9F9D-40DD-9D6F-BC93CA4DF6C2}" type="pres">
      <dgm:prSet presAssocID="{2792D0E5-A944-4E38-8FA3-3837A0741FCA}" presName="spacer" presStyleCnt="0"/>
      <dgm:spPr/>
    </dgm:pt>
    <dgm:pt modelId="{F38F6B02-4866-4B6E-93F6-41AA6ED2F275}" type="pres">
      <dgm:prSet presAssocID="{B8F3C9DB-5A9A-434E-8733-962901C7FA6D}" presName="parentText" presStyleLbl="node1" presStyleIdx="2" presStyleCnt="6">
        <dgm:presLayoutVars>
          <dgm:chMax val="0"/>
          <dgm:bulletEnabled val="1"/>
        </dgm:presLayoutVars>
      </dgm:prSet>
      <dgm:spPr/>
    </dgm:pt>
    <dgm:pt modelId="{787E4872-D6CF-43C0-8B95-C0F21461D91B}" type="pres">
      <dgm:prSet presAssocID="{0F0282FA-F6B8-4F3F-B118-E5892B6D84DF}" presName="spacer" presStyleCnt="0"/>
      <dgm:spPr/>
    </dgm:pt>
    <dgm:pt modelId="{D38B2081-4493-4729-B1BE-863E757CF1E3}" type="pres">
      <dgm:prSet presAssocID="{E0303072-BFDA-4051-837E-3F4280012069}" presName="parentText" presStyleLbl="node1" presStyleIdx="3" presStyleCnt="6">
        <dgm:presLayoutVars>
          <dgm:chMax val="0"/>
          <dgm:bulletEnabled val="1"/>
        </dgm:presLayoutVars>
      </dgm:prSet>
      <dgm:spPr/>
    </dgm:pt>
    <dgm:pt modelId="{12E6BE58-D62E-4535-A4FB-36231736878E}" type="pres">
      <dgm:prSet presAssocID="{1F48A77E-34B9-48FF-8B52-44372582C997}" presName="spacer" presStyleCnt="0"/>
      <dgm:spPr/>
    </dgm:pt>
    <dgm:pt modelId="{0923DA68-5CC3-4385-AB8B-BA9EB1069ABF}" type="pres">
      <dgm:prSet presAssocID="{54C71101-574E-4DC2-A9EB-E3EAED709C32}" presName="parentText" presStyleLbl="node1" presStyleIdx="4" presStyleCnt="6">
        <dgm:presLayoutVars>
          <dgm:chMax val="0"/>
          <dgm:bulletEnabled val="1"/>
        </dgm:presLayoutVars>
      </dgm:prSet>
      <dgm:spPr/>
    </dgm:pt>
    <dgm:pt modelId="{2C2936CB-C40A-4238-BEC6-1C21FDD6F45D}" type="pres">
      <dgm:prSet presAssocID="{3583737C-EBA0-4DF3-A26F-0888CDA057DC}" presName="spacer" presStyleCnt="0"/>
      <dgm:spPr/>
    </dgm:pt>
    <dgm:pt modelId="{83F3AE6E-7461-4630-8506-366A3FD3EBC4}" type="pres">
      <dgm:prSet presAssocID="{7517BD5E-BBF5-4346-A626-9E984423F381}" presName="parentText" presStyleLbl="node1" presStyleIdx="5" presStyleCnt="6">
        <dgm:presLayoutVars>
          <dgm:chMax val="0"/>
          <dgm:bulletEnabled val="1"/>
        </dgm:presLayoutVars>
      </dgm:prSet>
      <dgm:spPr/>
    </dgm:pt>
  </dgm:ptLst>
  <dgm:cxnLst>
    <dgm:cxn modelId="{C5603837-4F8E-44F9-9ACF-9C5A8398B818}" srcId="{AC56A5FD-6DC4-4BD6-B17E-C1FA12576DD1}" destId="{54C71101-574E-4DC2-A9EB-E3EAED709C32}" srcOrd="4" destOrd="0" parTransId="{EB4D92A7-56C1-4608-8008-7039E8FB0D66}" sibTransId="{3583737C-EBA0-4DF3-A26F-0888CDA057DC}"/>
    <dgm:cxn modelId="{C3ED6E65-76F2-4F48-9F54-CAB23D8ED0C8}" type="presOf" srcId="{B8F3C9DB-5A9A-434E-8733-962901C7FA6D}" destId="{F38F6B02-4866-4B6E-93F6-41AA6ED2F275}" srcOrd="0" destOrd="0" presId="urn:microsoft.com/office/officeart/2005/8/layout/vList2"/>
    <dgm:cxn modelId="{9E766152-B99A-4559-8D6D-541287F1BD34}" type="presOf" srcId="{561960B6-9FBA-4B84-AD2E-E95178530D3D}" destId="{077AF731-28DB-4047-B9AD-BBB42BFC053A}" srcOrd="0" destOrd="0" presId="urn:microsoft.com/office/officeart/2005/8/layout/vList2"/>
    <dgm:cxn modelId="{1B45F494-44CA-4891-A1A7-AFAC46AEF9C4}" type="presOf" srcId="{54C71101-574E-4DC2-A9EB-E3EAED709C32}" destId="{0923DA68-5CC3-4385-AB8B-BA9EB1069ABF}" srcOrd="0" destOrd="0" presId="urn:microsoft.com/office/officeart/2005/8/layout/vList2"/>
    <dgm:cxn modelId="{9A0EE69C-FEB3-49ED-B1DE-3F04095AB048}" srcId="{AC56A5FD-6DC4-4BD6-B17E-C1FA12576DD1}" destId="{7517BD5E-BBF5-4346-A626-9E984423F381}" srcOrd="5" destOrd="0" parTransId="{0E12AD7A-9E1F-425F-8E39-85AC1478B768}" sibTransId="{5E555F20-3A21-4C55-8257-39AD461CE2C9}"/>
    <dgm:cxn modelId="{99693BAF-CC53-416C-B405-8CFF25C5A90C}" type="presOf" srcId="{AC56A5FD-6DC4-4BD6-B17E-C1FA12576DD1}" destId="{63F202A1-7368-430F-8171-5A52D13585F4}" srcOrd="0" destOrd="0" presId="urn:microsoft.com/office/officeart/2005/8/layout/vList2"/>
    <dgm:cxn modelId="{FED04AB0-1A37-4B91-B2B1-6C32E6FE88D9}" srcId="{AC56A5FD-6DC4-4BD6-B17E-C1FA12576DD1}" destId="{4E59E6BD-2D81-4655-9895-7A13D1054406}" srcOrd="0" destOrd="0" parTransId="{D49A97E7-A515-496D-88C0-49766891B0ED}" sibTransId="{5F348081-E1CB-4657-840E-83D0AEF90467}"/>
    <dgm:cxn modelId="{86D4B0C5-6651-46DB-8BC1-98176DE71ED2}" srcId="{AC56A5FD-6DC4-4BD6-B17E-C1FA12576DD1}" destId="{561960B6-9FBA-4B84-AD2E-E95178530D3D}" srcOrd="1" destOrd="0" parTransId="{B58CBF2E-F5BE-4BE7-B64E-1B53E0E61676}" sibTransId="{2792D0E5-A944-4E38-8FA3-3837A0741FCA}"/>
    <dgm:cxn modelId="{9C54E9D1-F390-4A9D-821E-8EBA5DE2B102}" type="presOf" srcId="{E0303072-BFDA-4051-837E-3F4280012069}" destId="{D38B2081-4493-4729-B1BE-863E757CF1E3}" srcOrd="0" destOrd="0" presId="urn:microsoft.com/office/officeart/2005/8/layout/vList2"/>
    <dgm:cxn modelId="{D4F7A2E5-1911-49B1-9550-1FB75671F14A}" type="presOf" srcId="{4E59E6BD-2D81-4655-9895-7A13D1054406}" destId="{A31EB831-DCD2-4B1A-AFAD-2D03FB693B11}" srcOrd="0" destOrd="0" presId="urn:microsoft.com/office/officeart/2005/8/layout/vList2"/>
    <dgm:cxn modelId="{E45F73EA-DA87-4D3C-BA49-44B94EED07F9}" type="presOf" srcId="{7517BD5E-BBF5-4346-A626-9E984423F381}" destId="{83F3AE6E-7461-4630-8506-366A3FD3EBC4}" srcOrd="0" destOrd="0" presId="urn:microsoft.com/office/officeart/2005/8/layout/vList2"/>
    <dgm:cxn modelId="{3ACA6CEF-053A-4E50-89C2-66EFC3348C3C}" srcId="{AC56A5FD-6DC4-4BD6-B17E-C1FA12576DD1}" destId="{B8F3C9DB-5A9A-434E-8733-962901C7FA6D}" srcOrd="2" destOrd="0" parTransId="{EF677548-3180-4EBD-A2F0-4962198C647E}" sibTransId="{0F0282FA-F6B8-4F3F-B118-E5892B6D84DF}"/>
    <dgm:cxn modelId="{84B54EF1-A45C-4131-B261-42070539AEF9}" srcId="{AC56A5FD-6DC4-4BD6-B17E-C1FA12576DD1}" destId="{E0303072-BFDA-4051-837E-3F4280012069}" srcOrd="3" destOrd="0" parTransId="{DDB969EF-108A-4114-9730-504E19A13653}" sibTransId="{1F48A77E-34B9-48FF-8B52-44372582C997}"/>
    <dgm:cxn modelId="{1B6B1EB6-A89B-44A2-84ED-5188DBC8DB5F}" type="presParOf" srcId="{63F202A1-7368-430F-8171-5A52D13585F4}" destId="{A31EB831-DCD2-4B1A-AFAD-2D03FB693B11}" srcOrd="0" destOrd="0" presId="urn:microsoft.com/office/officeart/2005/8/layout/vList2"/>
    <dgm:cxn modelId="{966A7616-610F-46E5-A1E2-340CED0A0629}" type="presParOf" srcId="{63F202A1-7368-430F-8171-5A52D13585F4}" destId="{AF8C6B24-7204-49ED-8BE6-3157AC9C0088}" srcOrd="1" destOrd="0" presId="urn:microsoft.com/office/officeart/2005/8/layout/vList2"/>
    <dgm:cxn modelId="{FBEFDB43-9FC2-4D63-82C3-C8927C0585B3}" type="presParOf" srcId="{63F202A1-7368-430F-8171-5A52D13585F4}" destId="{077AF731-28DB-4047-B9AD-BBB42BFC053A}" srcOrd="2" destOrd="0" presId="urn:microsoft.com/office/officeart/2005/8/layout/vList2"/>
    <dgm:cxn modelId="{7EADDEE4-C0A4-435B-907B-57A20689326E}" type="presParOf" srcId="{63F202A1-7368-430F-8171-5A52D13585F4}" destId="{2FB65721-9F9D-40DD-9D6F-BC93CA4DF6C2}" srcOrd="3" destOrd="0" presId="urn:microsoft.com/office/officeart/2005/8/layout/vList2"/>
    <dgm:cxn modelId="{B0D1D1F7-17A2-476A-BCD4-0597D06E8882}" type="presParOf" srcId="{63F202A1-7368-430F-8171-5A52D13585F4}" destId="{F38F6B02-4866-4B6E-93F6-41AA6ED2F275}" srcOrd="4" destOrd="0" presId="urn:microsoft.com/office/officeart/2005/8/layout/vList2"/>
    <dgm:cxn modelId="{EB46F430-6343-4C59-82FD-D61DA303BF3A}" type="presParOf" srcId="{63F202A1-7368-430F-8171-5A52D13585F4}" destId="{787E4872-D6CF-43C0-8B95-C0F21461D91B}" srcOrd="5" destOrd="0" presId="urn:microsoft.com/office/officeart/2005/8/layout/vList2"/>
    <dgm:cxn modelId="{BE4AE092-300F-4399-9F27-2C1F60C41C29}" type="presParOf" srcId="{63F202A1-7368-430F-8171-5A52D13585F4}" destId="{D38B2081-4493-4729-B1BE-863E757CF1E3}" srcOrd="6" destOrd="0" presId="urn:microsoft.com/office/officeart/2005/8/layout/vList2"/>
    <dgm:cxn modelId="{341230A9-4413-4F60-90F8-A387580BEEE5}" type="presParOf" srcId="{63F202A1-7368-430F-8171-5A52D13585F4}" destId="{12E6BE58-D62E-4535-A4FB-36231736878E}" srcOrd="7" destOrd="0" presId="urn:microsoft.com/office/officeart/2005/8/layout/vList2"/>
    <dgm:cxn modelId="{16EC69C1-4880-4AB3-B136-EA41C4D2B567}" type="presParOf" srcId="{63F202A1-7368-430F-8171-5A52D13585F4}" destId="{0923DA68-5CC3-4385-AB8B-BA9EB1069ABF}" srcOrd="8" destOrd="0" presId="urn:microsoft.com/office/officeart/2005/8/layout/vList2"/>
    <dgm:cxn modelId="{4EC6FFB4-D8F3-48B8-8B91-F6209CD79AD2}" type="presParOf" srcId="{63F202A1-7368-430F-8171-5A52D13585F4}" destId="{2C2936CB-C40A-4238-BEC6-1C21FDD6F45D}" srcOrd="9" destOrd="0" presId="urn:microsoft.com/office/officeart/2005/8/layout/vList2"/>
    <dgm:cxn modelId="{A23BC7EE-649B-4D49-B4E7-DC1D0B904503}" type="presParOf" srcId="{63F202A1-7368-430F-8171-5A52D13585F4}" destId="{83F3AE6E-7461-4630-8506-366A3FD3EBC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1D34C3-61B1-4C80-AF8F-5126622CF850}" type="doc">
      <dgm:prSet loTypeId="urn:microsoft.com/office/officeart/2005/8/layout/hierarchy6" loCatId="hierarchy" qsTypeId="urn:microsoft.com/office/officeart/2005/8/quickstyle/simple1" qsCatId="simple" csTypeId="urn:microsoft.com/office/officeart/2005/8/colors/colorful2" csCatId="colorful" phldr="1"/>
      <dgm:spPr/>
      <dgm:t>
        <a:bodyPr/>
        <a:lstStyle/>
        <a:p>
          <a:endParaRPr lang="en-ZA"/>
        </a:p>
      </dgm:t>
    </dgm:pt>
    <dgm:pt modelId="{1CBB6F6C-B3C8-45FB-834A-B6844E3D24AD}">
      <dgm:prSet phldrT="[Text]"/>
      <dgm:spPr/>
      <dgm:t>
        <a:bodyPr/>
        <a:lstStyle/>
        <a:p>
          <a:r>
            <a:rPr lang="en-GB" dirty="0"/>
            <a:t>250</a:t>
          </a:r>
          <a:endParaRPr lang="en-ZA" dirty="0"/>
        </a:p>
      </dgm:t>
    </dgm:pt>
    <dgm:pt modelId="{50F65C82-0711-485D-A899-B677222A3E5D}" type="parTrans" cxnId="{078D868C-B79B-4E86-B1CD-7A14B35803B3}">
      <dgm:prSet/>
      <dgm:spPr/>
      <dgm:t>
        <a:bodyPr/>
        <a:lstStyle/>
        <a:p>
          <a:endParaRPr lang="en-ZA"/>
        </a:p>
      </dgm:t>
    </dgm:pt>
    <dgm:pt modelId="{C2E2C785-E9C5-4980-BBBA-B7C346285302}" type="sibTrans" cxnId="{078D868C-B79B-4E86-B1CD-7A14B35803B3}">
      <dgm:prSet/>
      <dgm:spPr/>
      <dgm:t>
        <a:bodyPr/>
        <a:lstStyle/>
        <a:p>
          <a:endParaRPr lang="en-ZA"/>
        </a:p>
      </dgm:t>
    </dgm:pt>
    <dgm:pt modelId="{B811EE09-76C3-421E-AA60-FEFE3D37656B}">
      <dgm:prSet phldrT="[Text]"/>
      <dgm:spPr>
        <a:solidFill>
          <a:schemeClr val="accent4"/>
        </a:solidFill>
      </dgm:spPr>
      <dgm:t>
        <a:bodyPr/>
        <a:lstStyle/>
        <a:p>
          <a:r>
            <a:rPr lang="en-GB" dirty="0"/>
            <a:t>160 Females </a:t>
          </a:r>
        </a:p>
      </dgm:t>
    </dgm:pt>
    <dgm:pt modelId="{AAD16228-74F0-4D58-9BC3-7CDD93855B92}" type="parTrans" cxnId="{ACD61BFA-9F0A-4347-83DE-6EE9C2845341}">
      <dgm:prSet/>
      <dgm:spPr/>
      <dgm:t>
        <a:bodyPr/>
        <a:lstStyle/>
        <a:p>
          <a:endParaRPr lang="en-ZA"/>
        </a:p>
      </dgm:t>
    </dgm:pt>
    <dgm:pt modelId="{E523F2C3-18D2-4002-A20C-6CAACD25CE38}" type="sibTrans" cxnId="{ACD61BFA-9F0A-4347-83DE-6EE9C2845341}">
      <dgm:prSet/>
      <dgm:spPr/>
      <dgm:t>
        <a:bodyPr/>
        <a:lstStyle/>
        <a:p>
          <a:endParaRPr lang="en-ZA"/>
        </a:p>
      </dgm:t>
    </dgm:pt>
    <dgm:pt modelId="{617F067F-62F5-4FDB-9024-DD8E2B32642D}">
      <dgm:prSet phldrT="[Text]"/>
      <dgm:spPr/>
      <dgm:t>
        <a:bodyPr/>
        <a:lstStyle/>
        <a:p>
          <a:r>
            <a:rPr lang="en-GB" dirty="0"/>
            <a:t>80        VS </a:t>
          </a:r>
          <a:endParaRPr lang="en-ZA" dirty="0"/>
        </a:p>
      </dgm:t>
    </dgm:pt>
    <dgm:pt modelId="{4A2AF934-D3A0-4F39-9996-3078BE2D69E9}" type="parTrans" cxnId="{D6294398-CD7B-4972-B06C-15A6695F040F}">
      <dgm:prSet/>
      <dgm:spPr/>
      <dgm:t>
        <a:bodyPr/>
        <a:lstStyle/>
        <a:p>
          <a:endParaRPr lang="en-ZA"/>
        </a:p>
      </dgm:t>
    </dgm:pt>
    <dgm:pt modelId="{3F24B855-E6B8-4041-ABEF-AD4E25E11CDE}" type="sibTrans" cxnId="{D6294398-CD7B-4972-B06C-15A6695F040F}">
      <dgm:prSet/>
      <dgm:spPr/>
      <dgm:t>
        <a:bodyPr/>
        <a:lstStyle/>
        <a:p>
          <a:endParaRPr lang="en-ZA"/>
        </a:p>
      </dgm:t>
    </dgm:pt>
    <dgm:pt modelId="{CF180C03-B2D1-4EE7-B1DC-B35C4C6DCD99}">
      <dgm:prSet phldrT="[Text]"/>
      <dgm:spPr/>
      <dgm:t>
        <a:bodyPr/>
        <a:lstStyle/>
        <a:p>
          <a:r>
            <a:rPr lang="en-GB" dirty="0"/>
            <a:t>80      Urine </a:t>
          </a:r>
          <a:endParaRPr lang="en-ZA" dirty="0"/>
        </a:p>
      </dgm:t>
    </dgm:pt>
    <dgm:pt modelId="{A128A553-DB50-4195-982A-C5231D5BF60C}" type="parTrans" cxnId="{D91DD97B-82DC-4F6D-AFC9-5B339050D6CE}">
      <dgm:prSet/>
      <dgm:spPr/>
      <dgm:t>
        <a:bodyPr/>
        <a:lstStyle/>
        <a:p>
          <a:endParaRPr lang="en-ZA"/>
        </a:p>
      </dgm:t>
    </dgm:pt>
    <dgm:pt modelId="{A37338E1-EB81-4AAD-848D-8D9A74CC9780}" type="sibTrans" cxnId="{D91DD97B-82DC-4F6D-AFC9-5B339050D6CE}">
      <dgm:prSet/>
      <dgm:spPr/>
      <dgm:t>
        <a:bodyPr/>
        <a:lstStyle/>
        <a:p>
          <a:endParaRPr lang="en-ZA"/>
        </a:p>
      </dgm:t>
    </dgm:pt>
    <dgm:pt modelId="{391CAD63-47F8-4742-9F46-B5F03BE07C06}">
      <dgm:prSet phldrT="[Text]"/>
      <dgm:spPr/>
      <dgm:t>
        <a:bodyPr/>
        <a:lstStyle/>
        <a:p>
          <a:r>
            <a:rPr lang="en-GB" dirty="0"/>
            <a:t>90     Males</a:t>
          </a:r>
          <a:endParaRPr lang="en-ZA" dirty="0"/>
        </a:p>
      </dgm:t>
    </dgm:pt>
    <dgm:pt modelId="{38A0E783-FAD1-4968-9688-E0A44B1D760A}" type="parTrans" cxnId="{CD29E136-B8CF-46D1-9E61-CEEA485E5524}">
      <dgm:prSet/>
      <dgm:spPr/>
      <dgm:t>
        <a:bodyPr/>
        <a:lstStyle/>
        <a:p>
          <a:endParaRPr lang="en-ZA"/>
        </a:p>
      </dgm:t>
    </dgm:pt>
    <dgm:pt modelId="{6A52F166-71CD-4C5C-80A7-0DA15334F5CE}" type="sibTrans" cxnId="{CD29E136-B8CF-46D1-9E61-CEEA485E5524}">
      <dgm:prSet/>
      <dgm:spPr/>
      <dgm:t>
        <a:bodyPr/>
        <a:lstStyle/>
        <a:p>
          <a:endParaRPr lang="en-ZA"/>
        </a:p>
      </dgm:t>
    </dgm:pt>
    <dgm:pt modelId="{8BD31D08-6EB3-4E78-82F6-134B092EB79D}">
      <dgm:prSet phldrT="[Text]"/>
      <dgm:spPr>
        <a:solidFill>
          <a:schemeClr val="accent3"/>
        </a:solidFill>
      </dgm:spPr>
      <dgm:t>
        <a:bodyPr/>
        <a:lstStyle/>
        <a:p>
          <a:r>
            <a:rPr lang="en-GB" dirty="0"/>
            <a:t>90      Urine </a:t>
          </a:r>
          <a:endParaRPr lang="en-ZA" dirty="0"/>
        </a:p>
      </dgm:t>
    </dgm:pt>
    <dgm:pt modelId="{0BFFAF22-8E89-42D1-9DE6-5B201E975168}" type="parTrans" cxnId="{AF3E5607-D5D9-41F3-9E37-11827BE09C21}">
      <dgm:prSet/>
      <dgm:spPr/>
      <dgm:t>
        <a:bodyPr/>
        <a:lstStyle/>
        <a:p>
          <a:endParaRPr lang="en-ZA"/>
        </a:p>
      </dgm:t>
    </dgm:pt>
    <dgm:pt modelId="{58C66B74-641D-4B48-A34F-14B798268352}" type="sibTrans" cxnId="{AF3E5607-D5D9-41F3-9E37-11827BE09C21}">
      <dgm:prSet/>
      <dgm:spPr/>
      <dgm:t>
        <a:bodyPr/>
        <a:lstStyle/>
        <a:p>
          <a:endParaRPr lang="en-ZA"/>
        </a:p>
      </dgm:t>
    </dgm:pt>
    <dgm:pt modelId="{7223129F-D5A1-4709-97C0-1A711E08B1AE}">
      <dgm:prSet phldrT="[Text]"/>
      <dgm:spPr/>
      <dgm:t>
        <a:bodyPr/>
        <a:lstStyle/>
        <a:p>
          <a:r>
            <a:rPr lang="en-GB" dirty="0"/>
            <a:t>Target number of participants</a:t>
          </a:r>
          <a:endParaRPr lang="en-ZA" dirty="0"/>
        </a:p>
      </dgm:t>
    </dgm:pt>
    <dgm:pt modelId="{28D4DEA6-A5A1-44C3-AA01-F62C2F939B46}" type="parTrans" cxnId="{8A952A3E-5491-4214-88C2-C50CAD0D4E64}">
      <dgm:prSet/>
      <dgm:spPr/>
      <dgm:t>
        <a:bodyPr/>
        <a:lstStyle/>
        <a:p>
          <a:endParaRPr lang="en-ZA"/>
        </a:p>
      </dgm:t>
    </dgm:pt>
    <dgm:pt modelId="{D276971F-2E1A-4E92-8863-E862F8354326}" type="sibTrans" cxnId="{8A952A3E-5491-4214-88C2-C50CAD0D4E64}">
      <dgm:prSet/>
      <dgm:spPr/>
      <dgm:t>
        <a:bodyPr/>
        <a:lstStyle/>
        <a:p>
          <a:endParaRPr lang="en-ZA"/>
        </a:p>
      </dgm:t>
    </dgm:pt>
    <dgm:pt modelId="{1ECAB3EF-1D7E-490E-B30B-B8E9667D0E04}">
      <dgm:prSet phldrT="[Text]"/>
      <dgm:spPr/>
      <dgm:t>
        <a:bodyPr/>
        <a:lstStyle/>
        <a:p>
          <a:r>
            <a:rPr lang="en-GB" dirty="0"/>
            <a:t>Participant sex </a:t>
          </a:r>
          <a:endParaRPr lang="en-ZA" dirty="0"/>
        </a:p>
      </dgm:t>
    </dgm:pt>
    <dgm:pt modelId="{845B3E8A-0982-41F7-A1DE-A82046CC224C}" type="parTrans" cxnId="{CD57B57A-1CFF-4F55-A53A-5F874E6D11EA}">
      <dgm:prSet/>
      <dgm:spPr/>
      <dgm:t>
        <a:bodyPr/>
        <a:lstStyle/>
        <a:p>
          <a:endParaRPr lang="en-ZA"/>
        </a:p>
      </dgm:t>
    </dgm:pt>
    <dgm:pt modelId="{93730134-5B0B-4799-A541-90CC41C34653}" type="sibTrans" cxnId="{CD57B57A-1CFF-4F55-A53A-5F874E6D11EA}">
      <dgm:prSet/>
      <dgm:spPr/>
      <dgm:t>
        <a:bodyPr/>
        <a:lstStyle/>
        <a:p>
          <a:endParaRPr lang="en-ZA"/>
        </a:p>
      </dgm:t>
    </dgm:pt>
    <dgm:pt modelId="{451C4CA3-D5B7-404A-B849-510D200D342E}">
      <dgm:prSet phldrT="[Text]"/>
      <dgm:spPr/>
      <dgm:t>
        <a:bodyPr/>
        <a:lstStyle/>
        <a:p>
          <a:r>
            <a:rPr lang="en-GB" dirty="0"/>
            <a:t>Sample collection </a:t>
          </a:r>
          <a:endParaRPr lang="en-ZA" dirty="0"/>
        </a:p>
      </dgm:t>
    </dgm:pt>
    <dgm:pt modelId="{2B86110C-0F0A-4D53-9CA8-5A40F246E9C1}" type="parTrans" cxnId="{3E7F78C7-109E-4717-8CBE-AF4A101CA724}">
      <dgm:prSet/>
      <dgm:spPr/>
      <dgm:t>
        <a:bodyPr/>
        <a:lstStyle/>
        <a:p>
          <a:endParaRPr lang="en-ZA"/>
        </a:p>
      </dgm:t>
    </dgm:pt>
    <dgm:pt modelId="{F90C4DCA-5317-4E71-B120-895BD1C147A7}" type="sibTrans" cxnId="{3E7F78C7-109E-4717-8CBE-AF4A101CA724}">
      <dgm:prSet/>
      <dgm:spPr/>
      <dgm:t>
        <a:bodyPr/>
        <a:lstStyle/>
        <a:p>
          <a:endParaRPr lang="en-ZA"/>
        </a:p>
      </dgm:t>
    </dgm:pt>
    <dgm:pt modelId="{A45042A5-BD26-4BBF-9472-BB4A85A4651E}" type="pres">
      <dgm:prSet presAssocID="{0A1D34C3-61B1-4C80-AF8F-5126622CF850}" presName="mainComposite" presStyleCnt="0">
        <dgm:presLayoutVars>
          <dgm:chPref val="1"/>
          <dgm:dir/>
          <dgm:animOne val="branch"/>
          <dgm:animLvl val="lvl"/>
          <dgm:resizeHandles val="exact"/>
        </dgm:presLayoutVars>
      </dgm:prSet>
      <dgm:spPr/>
    </dgm:pt>
    <dgm:pt modelId="{63F2CA50-BD52-4D46-9D28-173BF038A8F1}" type="pres">
      <dgm:prSet presAssocID="{0A1D34C3-61B1-4C80-AF8F-5126622CF850}" presName="hierFlow" presStyleCnt="0"/>
      <dgm:spPr/>
    </dgm:pt>
    <dgm:pt modelId="{0B516DF6-09DE-42EF-805F-A22DE39B5544}" type="pres">
      <dgm:prSet presAssocID="{0A1D34C3-61B1-4C80-AF8F-5126622CF850}" presName="firstBuf" presStyleCnt="0"/>
      <dgm:spPr/>
    </dgm:pt>
    <dgm:pt modelId="{801EDAB3-31B5-449D-B06E-569F12042C9F}" type="pres">
      <dgm:prSet presAssocID="{0A1D34C3-61B1-4C80-AF8F-5126622CF850}" presName="hierChild1" presStyleCnt="0">
        <dgm:presLayoutVars>
          <dgm:chPref val="1"/>
          <dgm:animOne val="branch"/>
          <dgm:animLvl val="lvl"/>
        </dgm:presLayoutVars>
      </dgm:prSet>
      <dgm:spPr/>
    </dgm:pt>
    <dgm:pt modelId="{06FDECB4-DD45-40C5-9AE3-39C1B541E802}" type="pres">
      <dgm:prSet presAssocID="{1CBB6F6C-B3C8-45FB-834A-B6844E3D24AD}" presName="Name14" presStyleCnt="0"/>
      <dgm:spPr/>
    </dgm:pt>
    <dgm:pt modelId="{49B5C16F-D3F7-4452-AF60-8C2958577637}" type="pres">
      <dgm:prSet presAssocID="{1CBB6F6C-B3C8-45FB-834A-B6844E3D24AD}" presName="level1Shape" presStyleLbl="node0" presStyleIdx="0" presStyleCnt="1">
        <dgm:presLayoutVars>
          <dgm:chPref val="3"/>
        </dgm:presLayoutVars>
      </dgm:prSet>
      <dgm:spPr/>
    </dgm:pt>
    <dgm:pt modelId="{0620B39C-E46A-42E4-AB4C-DAED9C261510}" type="pres">
      <dgm:prSet presAssocID="{1CBB6F6C-B3C8-45FB-834A-B6844E3D24AD}" presName="hierChild2" presStyleCnt="0"/>
      <dgm:spPr/>
    </dgm:pt>
    <dgm:pt modelId="{0096DBA6-2025-4CC0-9A40-EA246FFF77FB}" type="pres">
      <dgm:prSet presAssocID="{AAD16228-74F0-4D58-9BC3-7CDD93855B92}" presName="Name19" presStyleLbl="parChTrans1D2" presStyleIdx="0" presStyleCnt="2"/>
      <dgm:spPr/>
    </dgm:pt>
    <dgm:pt modelId="{4041AB6E-FAE0-4C9B-AB9E-8F322C90756E}" type="pres">
      <dgm:prSet presAssocID="{B811EE09-76C3-421E-AA60-FEFE3D37656B}" presName="Name21" presStyleCnt="0"/>
      <dgm:spPr/>
    </dgm:pt>
    <dgm:pt modelId="{8CFD99FB-E1B4-4E41-B269-089A4276E1DE}" type="pres">
      <dgm:prSet presAssocID="{B811EE09-76C3-421E-AA60-FEFE3D37656B}" presName="level2Shape" presStyleLbl="node2" presStyleIdx="0" presStyleCnt="2"/>
      <dgm:spPr/>
    </dgm:pt>
    <dgm:pt modelId="{2AA252DC-F6B2-4957-AF7E-1F9EB943C563}" type="pres">
      <dgm:prSet presAssocID="{B811EE09-76C3-421E-AA60-FEFE3D37656B}" presName="hierChild3" presStyleCnt="0"/>
      <dgm:spPr/>
    </dgm:pt>
    <dgm:pt modelId="{552BF487-0F85-4BA2-BFF2-E7AB965190FB}" type="pres">
      <dgm:prSet presAssocID="{4A2AF934-D3A0-4F39-9996-3078BE2D69E9}" presName="Name19" presStyleLbl="parChTrans1D3" presStyleIdx="0" presStyleCnt="3"/>
      <dgm:spPr/>
    </dgm:pt>
    <dgm:pt modelId="{A679D5F4-1572-4CA5-96A8-B8E6E0E0732C}" type="pres">
      <dgm:prSet presAssocID="{617F067F-62F5-4FDB-9024-DD8E2B32642D}" presName="Name21" presStyleCnt="0"/>
      <dgm:spPr/>
    </dgm:pt>
    <dgm:pt modelId="{BF0326B4-A07A-4D0F-AD63-9A7D0CEBDA95}" type="pres">
      <dgm:prSet presAssocID="{617F067F-62F5-4FDB-9024-DD8E2B32642D}" presName="level2Shape" presStyleLbl="node3" presStyleIdx="0" presStyleCnt="3"/>
      <dgm:spPr/>
    </dgm:pt>
    <dgm:pt modelId="{B476A0E0-B4CE-4EFF-8651-0815739AE8D4}" type="pres">
      <dgm:prSet presAssocID="{617F067F-62F5-4FDB-9024-DD8E2B32642D}" presName="hierChild3" presStyleCnt="0"/>
      <dgm:spPr/>
    </dgm:pt>
    <dgm:pt modelId="{E95FF9D2-251B-47AE-8BE1-83E439245464}" type="pres">
      <dgm:prSet presAssocID="{A128A553-DB50-4195-982A-C5231D5BF60C}" presName="Name19" presStyleLbl="parChTrans1D3" presStyleIdx="1" presStyleCnt="3"/>
      <dgm:spPr/>
    </dgm:pt>
    <dgm:pt modelId="{E9ED49C1-C151-4B90-A109-1C50595FF545}" type="pres">
      <dgm:prSet presAssocID="{CF180C03-B2D1-4EE7-B1DC-B35C4C6DCD99}" presName="Name21" presStyleCnt="0"/>
      <dgm:spPr/>
    </dgm:pt>
    <dgm:pt modelId="{818D8921-7997-454B-9224-3416246A01AD}" type="pres">
      <dgm:prSet presAssocID="{CF180C03-B2D1-4EE7-B1DC-B35C4C6DCD99}" presName="level2Shape" presStyleLbl="node3" presStyleIdx="1" presStyleCnt="3"/>
      <dgm:spPr/>
    </dgm:pt>
    <dgm:pt modelId="{B563B672-8965-4BDF-8F04-500B229FE837}" type="pres">
      <dgm:prSet presAssocID="{CF180C03-B2D1-4EE7-B1DC-B35C4C6DCD99}" presName="hierChild3" presStyleCnt="0"/>
      <dgm:spPr/>
    </dgm:pt>
    <dgm:pt modelId="{9A26E764-74C3-4EF1-B449-FA7C31AEBD3D}" type="pres">
      <dgm:prSet presAssocID="{38A0E783-FAD1-4968-9688-E0A44B1D760A}" presName="Name19" presStyleLbl="parChTrans1D2" presStyleIdx="1" presStyleCnt="2"/>
      <dgm:spPr/>
    </dgm:pt>
    <dgm:pt modelId="{DD518C7B-9741-4CDA-BB4F-8EA2D8BDED1E}" type="pres">
      <dgm:prSet presAssocID="{391CAD63-47F8-4742-9F46-B5F03BE07C06}" presName="Name21" presStyleCnt="0"/>
      <dgm:spPr/>
    </dgm:pt>
    <dgm:pt modelId="{614F15E1-C6A5-4DC5-99B3-6A164D3AC712}" type="pres">
      <dgm:prSet presAssocID="{391CAD63-47F8-4742-9F46-B5F03BE07C06}" presName="level2Shape" presStyleLbl="node2" presStyleIdx="1" presStyleCnt="2"/>
      <dgm:spPr/>
    </dgm:pt>
    <dgm:pt modelId="{D411670F-261F-42E5-B929-8275CCD72589}" type="pres">
      <dgm:prSet presAssocID="{391CAD63-47F8-4742-9F46-B5F03BE07C06}" presName="hierChild3" presStyleCnt="0"/>
      <dgm:spPr/>
    </dgm:pt>
    <dgm:pt modelId="{4AF52915-1C29-4D0E-950B-C9F25589534B}" type="pres">
      <dgm:prSet presAssocID="{0BFFAF22-8E89-42D1-9DE6-5B201E975168}" presName="Name19" presStyleLbl="parChTrans1D3" presStyleIdx="2" presStyleCnt="3"/>
      <dgm:spPr/>
    </dgm:pt>
    <dgm:pt modelId="{49EB9DC3-CEE8-4B9B-821D-1F14AAE24B76}" type="pres">
      <dgm:prSet presAssocID="{8BD31D08-6EB3-4E78-82F6-134B092EB79D}" presName="Name21" presStyleCnt="0"/>
      <dgm:spPr/>
    </dgm:pt>
    <dgm:pt modelId="{D998975E-0D9C-4404-9595-673731625CD1}" type="pres">
      <dgm:prSet presAssocID="{8BD31D08-6EB3-4E78-82F6-134B092EB79D}" presName="level2Shape" presStyleLbl="node3" presStyleIdx="2" presStyleCnt="3"/>
      <dgm:spPr/>
    </dgm:pt>
    <dgm:pt modelId="{A6BAEC35-C978-4CB5-97CB-2774D37791A7}" type="pres">
      <dgm:prSet presAssocID="{8BD31D08-6EB3-4E78-82F6-134B092EB79D}" presName="hierChild3" presStyleCnt="0"/>
      <dgm:spPr/>
    </dgm:pt>
    <dgm:pt modelId="{66737E30-560A-4AEB-B1D9-A41BCB4A2C17}" type="pres">
      <dgm:prSet presAssocID="{0A1D34C3-61B1-4C80-AF8F-5126622CF850}" presName="bgShapesFlow" presStyleCnt="0"/>
      <dgm:spPr/>
    </dgm:pt>
    <dgm:pt modelId="{74A8DBA7-E1CA-4BF0-84CD-0834E04A5E55}" type="pres">
      <dgm:prSet presAssocID="{7223129F-D5A1-4709-97C0-1A711E08B1AE}" presName="rectComp" presStyleCnt="0"/>
      <dgm:spPr/>
    </dgm:pt>
    <dgm:pt modelId="{AA1E8CCB-8D6F-4BA4-AC66-A64A497A3E6F}" type="pres">
      <dgm:prSet presAssocID="{7223129F-D5A1-4709-97C0-1A711E08B1AE}" presName="bgRect" presStyleLbl="bgShp" presStyleIdx="0" presStyleCnt="3" custLinFactNeighborY="-5220"/>
      <dgm:spPr/>
    </dgm:pt>
    <dgm:pt modelId="{0E608F7D-A648-4367-9171-B02461FDFAE2}" type="pres">
      <dgm:prSet presAssocID="{7223129F-D5A1-4709-97C0-1A711E08B1AE}" presName="bgRectTx" presStyleLbl="bgShp" presStyleIdx="0" presStyleCnt="3">
        <dgm:presLayoutVars>
          <dgm:bulletEnabled val="1"/>
        </dgm:presLayoutVars>
      </dgm:prSet>
      <dgm:spPr/>
    </dgm:pt>
    <dgm:pt modelId="{DE8754D8-6896-4248-8033-A3F01EE67900}" type="pres">
      <dgm:prSet presAssocID="{7223129F-D5A1-4709-97C0-1A711E08B1AE}" presName="spComp" presStyleCnt="0"/>
      <dgm:spPr/>
    </dgm:pt>
    <dgm:pt modelId="{3C5156F9-0328-419D-9354-15F3DFD1ED69}" type="pres">
      <dgm:prSet presAssocID="{7223129F-D5A1-4709-97C0-1A711E08B1AE}" presName="vSp" presStyleCnt="0"/>
      <dgm:spPr/>
    </dgm:pt>
    <dgm:pt modelId="{E72DFCC6-D2AD-4A46-B439-0F55BA9CDC00}" type="pres">
      <dgm:prSet presAssocID="{1ECAB3EF-1D7E-490E-B30B-B8E9667D0E04}" presName="rectComp" presStyleCnt="0"/>
      <dgm:spPr/>
    </dgm:pt>
    <dgm:pt modelId="{6D80AED4-F1D1-48CC-99AE-F0DA7D443736}" type="pres">
      <dgm:prSet presAssocID="{1ECAB3EF-1D7E-490E-B30B-B8E9667D0E04}" presName="bgRect" presStyleLbl="bgShp" presStyleIdx="1" presStyleCnt="3" custLinFactNeighborX="441" custLinFactNeighborY="746"/>
      <dgm:spPr/>
    </dgm:pt>
    <dgm:pt modelId="{6275FE89-6B32-485A-95C6-7355EF13CD5D}" type="pres">
      <dgm:prSet presAssocID="{1ECAB3EF-1D7E-490E-B30B-B8E9667D0E04}" presName="bgRectTx" presStyleLbl="bgShp" presStyleIdx="1" presStyleCnt="3">
        <dgm:presLayoutVars>
          <dgm:bulletEnabled val="1"/>
        </dgm:presLayoutVars>
      </dgm:prSet>
      <dgm:spPr/>
    </dgm:pt>
    <dgm:pt modelId="{3B811CC2-05D5-4549-9A7B-52218DAC295C}" type="pres">
      <dgm:prSet presAssocID="{1ECAB3EF-1D7E-490E-B30B-B8E9667D0E04}" presName="spComp" presStyleCnt="0"/>
      <dgm:spPr/>
    </dgm:pt>
    <dgm:pt modelId="{3BBFE1EB-F155-4598-83E1-E02A0F389329}" type="pres">
      <dgm:prSet presAssocID="{1ECAB3EF-1D7E-490E-B30B-B8E9667D0E04}" presName="vSp" presStyleCnt="0"/>
      <dgm:spPr/>
    </dgm:pt>
    <dgm:pt modelId="{1CD2E557-16A2-4CB1-8919-7172C81ACA28}" type="pres">
      <dgm:prSet presAssocID="{451C4CA3-D5B7-404A-B849-510D200D342E}" presName="rectComp" presStyleCnt="0"/>
      <dgm:spPr/>
    </dgm:pt>
    <dgm:pt modelId="{597342ED-D8B9-4411-ADC1-4587D34463C0}" type="pres">
      <dgm:prSet presAssocID="{451C4CA3-D5B7-404A-B849-510D200D342E}" presName="bgRect" presStyleLbl="bgShp" presStyleIdx="2" presStyleCnt="3"/>
      <dgm:spPr/>
    </dgm:pt>
    <dgm:pt modelId="{8E751859-6E97-435B-BF57-A87B601175FF}" type="pres">
      <dgm:prSet presAssocID="{451C4CA3-D5B7-404A-B849-510D200D342E}" presName="bgRectTx" presStyleLbl="bgShp" presStyleIdx="2" presStyleCnt="3">
        <dgm:presLayoutVars>
          <dgm:bulletEnabled val="1"/>
        </dgm:presLayoutVars>
      </dgm:prSet>
      <dgm:spPr/>
    </dgm:pt>
  </dgm:ptLst>
  <dgm:cxnLst>
    <dgm:cxn modelId="{AF3E5607-D5D9-41F3-9E37-11827BE09C21}" srcId="{391CAD63-47F8-4742-9F46-B5F03BE07C06}" destId="{8BD31D08-6EB3-4E78-82F6-134B092EB79D}" srcOrd="0" destOrd="0" parTransId="{0BFFAF22-8E89-42D1-9DE6-5B201E975168}" sibTransId="{58C66B74-641D-4B48-A34F-14B798268352}"/>
    <dgm:cxn modelId="{7ECA980E-5F28-4FE4-B01D-37836A771BA9}" type="presOf" srcId="{B811EE09-76C3-421E-AA60-FEFE3D37656B}" destId="{8CFD99FB-E1B4-4E41-B269-089A4276E1DE}" srcOrd="0" destOrd="0" presId="urn:microsoft.com/office/officeart/2005/8/layout/hierarchy6"/>
    <dgm:cxn modelId="{F608D31C-1B7F-4C93-B03F-369ED9B124B3}" type="presOf" srcId="{451C4CA3-D5B7-404A-B849-510D200D342E}" destId="{597342ED-D8B9-4411-ADC1-4587D34463C0}" srcOrd="0" destOrd="0" presId="urn:microsoft.com/office/officeart/2005/8/layout/hierarchy6"/>
    <dgm:cxn modelId="{4EE19A32-6B0F-4235-AE40-60628B781D23}" type="presOf" srcId="{7223129F-D5A1-4709-97C0-1A711E08B1AE}" destId="{0E608F7D-A648-4367-9171-B02461FDFAE2}" srcOrd="1" destOrd="0" presId="urn:microsoft.com/office/officeart/2005/8/layout/hierarchy6"/>
    <dgm:cxn modelId="{CD29E136-B8CF-46D1-9E61-CEEA485E5524}" srcId="{1CBB6F6C-B3C8-45FB-834A-B6844E3D24AD}" destId="{391CAD63-47F8-4742-9F46-B5F03BE07C06}" srcOrd="1" destOrd="0" parTransId="{38A0E783-FAD1-4968-9688-E0A44B1D760A}" sibTransId="{6A52F166-71CD-4C5C-80A7-0DA15334F5CE}"/>
    <dgm:cxn modelId="{30419139-D21B-46E0-9306-3AEE57065739}" type="presOf" srcId="{0A1D34C3-61B1-4C80-AF8F-5126622CF850}" destId="{A45042A5-BD26-4BBF-9472-BB4A85A4651E}" srcOrd="0" destOrd="0" presId="urn:microsoft.com/office/officeart/2005/8/layout/hierarchy6"/>
    <dgm:cxn modelId="{0366793A-F405-4A87-B3FC-D1158FF1B74A}" type="presOf" srcId="{AAD16228-74F0-4D58-9BC3-7CDD93855B92}" destId="{0096DBA6-2025-4CC0-9A40-EA246FFF77FB}" srcOrd="0" destOrd="0" presId="urn:microsoft.com/office/officeart/2005/8/layout/hierarchy6"/>
    <dgm:cxn modelId="{8A952A3E-5491-4214-88C2-C50CAD0D4E64}" srcId="{0A1D34C3-61B1-4C80-AF8F-5126622CF850}" destId="{7223129F-D5A1-4709-97C0-1A711E08B1AE}" srcOrd="1" destOrd="0" parTransId="{28D4DEA6-A5A1-44C3-AA01-F62C2F939B46}" sibTransId="{D276971F-2E1A-4E92-8863-E862F8354326}"/>
    <dgm:cxn modelId="{71318848-60C8-4C20-A3DF-ED276A81E00E}" type="presOf" srcId="{0BFFAF22-8E89-42D1-9DE6-5B201E975168}" destId="{4AF52915-1C29-4D0E-950B-C9F25589534B}" srcOrd="0" destOrd="0" presId="urn:microsoft.com/office/officeart/2005/8/layout/hierarchy6"/>
    <dgm:cxn modelId="{3017ED6C-CAF9-4122-898C-680E212AEB84}" type="presOf" srcId="{1ECAB3EF-1D7E-490E-B30B-B8E9667D0E04}" destId="{6275FE89-6B32-485A-95C6-7355EF13CD5D}" srcOrd="1" destOrd="0" presId="urn:microsoft.com/office/officeart/2005/8/layout/hierarchy6"/>
    <dgm:cxn modelId="{45BCAF4E-6324-4010-B2F9-49C0DB936264}" type="presOf" srcId="{1ECAB3EF-1D7E-490E-B30B-B8E9667D0E04}" destId="{6D80AED4-F1D1-48CC-99AE-F0DA7D443736}" srcOrd="0" destOrd="0" presId="urn:microsoft.com/office/officeart/2005/8/layout/hierarchy6"/>
    <dgm:cxn modelId="{C95BA577-7924-4D9B-8E1F-F34E55568754}" type="presOf" srcId="{451C4CA3-D5B7-404A-B849-510D200D342E}" destId="{8E751859-6E97-435B-BF57-A87B601175FF}" srcOrd="1" destOrd="0" presId="urn:microsoft.com/office/officeart/2005/8/layout/hierarchy6"/>
    <dgm:cxn modelId="{CD57B57A-1CFF-4F55-A53A-5F874E6D11EA}" srcId="{0A1D34C3-61B1-4C80-AF8F-5126622CF850}" destId="{1ECAB3EF-1D7E-490E-B30B-B8E9667D0E04}" srcOrd="2" destOrd="0" parTransId="{845B3E8A-0982-41F7-A1DE-A82046CC224C}" sibTransId="{93730134-5B0B-4799-A541-90CC41C34653}"/>
    <dgm:cxn modelId="{D91DD97B-82DC-4F6D-AFC9-5B339050D6CE}" srcId="{B811EE09-76C3-421E-AA60-FEFE3D37656B}" destId="{CF180C03-B2D1-4EE7-B1DC-B35C4C6DCD99}" srcOrd="1" destOrd="0" parTransId="{A128A553-DB50-4195-982A-C5231D5BF60C}" sibTransId="{A37338E1-EB81-4AAD-848D-8D9A74CC9780}"/>
    <dgm:cxn modelId="{212FA581-77F6-406B-8939-8068499E824F}" type="presOf" srcId="{8BD31D08-6EB3-4E78-82F6-134B092EB79D}" destId="{D998975E-0D9C-4404-9595-673731625CD1}" srcOrd="0" destOrd="0" presId="urn:microsoft.com/office/officeart/2005/8/layout/hierarchy6"/>
    <dgm:cxn modelId="{078D868C-B79B-4E86-B1CD-7A14B35803B3}" srcId="{0A1D34C3-61B1-4C80-AF8F-5126622CF850}" destId="{1CBB6F6C-B3C8-45FB-834A-B6844E3D24AD}" srcOrd="0" destOrd="0" parTransId="{50F65C82-0711-485D-A899-B677222A3E5D}" sibTransId="{C2E2C785-E9C5-4980-BBBA-B7C346285302}"/>
    <dgm:cxn modelId="{BB9CE390-2C6E-4EDA-9AFD-403DE64080B3}" type="presOf" srcId="{1CBB6F6C-B3C8-45FB-834A-B6844E3D24AD}" destId="{49B5C16F-D3F7-4452-AF60-8C2958577637}" srcOrd="0" destOrd="0" presId="urn:microsoft.com/office/officeart/2005/8/layout/hierarchy6"/>
    <dgm:cxn modelId="{D6294398-CD7B-4972-B06C-15A6695F040F}" srcId="{B811EE09-76C3-421E-AA60-FEFE3D37656B}" destId="{617F067F-62F5-4FDB-9024-DD8E2B32642D}" srcOrd="0" destOrd="0" parTransId="{4A2AF934-D3A0-4F39-9996-3078BE2D69E9}" sibTransId="{3F24B855-E6B8-4041-ABEF-AD4E25E11CDE}"/>
    <dgm:cxn modelId="{1AB85B9A-3B08-4FC1-8976-189BB8B50412}" type="presOf" srcId="{CF180C03-B2D1-4EE7-B1DC-B35C4C6DCD99}" destId="{818D8921-7997-454B-9224-3416246A01AD}" srcOrd="0" destOrd="0" presId="urn:microsoft.com/office/officeart/2005/8/layout/hierarchy6"/>
    <dgm:cxn modelId="{7FD2859A-B159-4104-8260-7FD51BFBF530}" type="presOf" srcId="{A128A553-DB50-4195-982A-C5231D5BF60C}" destId="{E95FF9D2-251B-47AE-8BE1-83E439245464}" srcOrd="0" destOrd="0" presId="urn:microsoft.com/office/officeart/2005/8/layout/hierarchy6"/>
    <dgm:cxn modelId="{668AE4A7-2EAD-4DD4-A678-6C342F1308C2}" type="presOf" srcId="{391CAD63-47F8-4742-9F46-B5F03BE07C06}" destId="{614F15E1-C6A5-4DC5-99B3-6A164D3AC712}" srcOrd="0" destOrd="0" presId="urn:microsoft.com/office/officeart/2005/8/layout/hierarchy6"/>
    <dgm:cxn modelId="{22F777AA-03B0-406F-80E8-2DA422DA20EC}" type="presOf" srcId="{38A0E783-FAD1-4968-9688-E0A44B1D760A}" destId="{9A26E764-74C3-4EF1-B449-FA7C31AEBD3D}" srcOrd="0" destOrd="0" presId="urn:microsoft.com/office/officeart/2005/8/layout/hierarchy6"/>
    <dgm:cxn modelId="{3E7F78C7-109E-4717-8CBE-AF4A101CA724}" srcId="{0A1D34C3-61B1-4C80-AF8F-5126622CF850}" destId="{451C4CA3-D5B7-404A-B849-510D200D342E}" srcOrd="3" destOrd="0" parTransId="{2B86110C-0F0A-4D53-9CA8-5A40F246E9C1}" sibTransId="{F90C4DCA-5317-4E71-B120-895BD1C147A7}"/>
    <dgm:cxn modelId="{78EA6AE5-F6EF-4915-A9A8-A8B0BD97251D}" type="presOf" srcId="{4A2AF934-D3A0-4F39-9996-3078BE2D69E9}" destId="{552BF487-0F85-4BA2-BFF2-E7AB965190FB}" srcOrd="0" destOrd="0" presId="urn:microsoft.com/office/officeart/2005/8/layout/hierarchy6"/>
    <dgm:cxn modelId="{955119EF-CE0E-40F3-9421-43B6673144AA}" type="presOf" srcId="{617F067F-62F5-4FDB-9024-DD8E2B32642D}" destId="{BF0326B4-A07A-4D0F-AD63-9A7D0CEBDA95}" srcOrd="0" destOrd="0" presId="urn:microsoft.com/office/officeart/2005/8/layout/hierarchy6"/>
    <dgm:cxn modelId="{DC330CFA-B01C-4157-8EF6-85037B1BD91F}" type="presOf" srcId="{7223129F-D5A1-4709-97C0-1A711E08B1AE}" destId="{AA1E8CCB-8D6F-4BA4-AC66-A64A497A3E6F}" srcOrd="0" destOrd="0" presId="urn:microsoft.com/office/officeart/2005/8/layout/hierarchy6"/>
    <dgm:cxn modelId="{ACD61BFA-9F0A-4347-83DE-6EE9C2845341}" srcId="{1CBB6F6C-B3C8-45FB-834A-B6844E3D24AD}" destId="{B811EE09-76C3-421E-AA60-FEFE3D37656B}" srcOrd="0" destOrd="0" parTransId="{AAD16228-74F0-4D58-9BC3-7CDD93855B92}" sibTransId="{E523F2C3-18D2-4002-A20C-6CAACD25CE38}"/>
    <dgm:cxn modelId="{37E0A39C-B906-4853-9A56-A8599DBD71A5}" type="presParOf" srcId="{A45042A5-BD26-4BBF-9472-BB4A85A4651E}" destId="{63F2CA50-BD52-4D46-9D28-173BF038A8F1}" srcOrd="0" destOrd="0" presId="urn:microsoft.com/office/officeart/2005/8/layout/hierarchy6"/>
    <dgm:cxn modelId="{B89709D2-4F50-416F-8A9E-E4051EF04CBA}" type="presParOf" srcId="{63F2CA50-BD52-4D46-9D28-173BF038A8F1}" destId="{0B516DF6-09DE-42EF-805F-A22DE39B5544}" srcOrd="0" destOrd="0" presId="urn:microsoft.com/office/officeart/2005/8/layout/hierarchy6"/>
    <dgm:cxn modelId="{039A8F50-7A2F-41C5-B45A-6A4E3FD4A216}" type="presParOf" srcId="{63F2CA50-BD52-4D46-9D28-173BF038A8F1}" destId="{801EDAB3-31B5-449D-B06E-569F12042C9F}" srcOrd="1" destOrd="0" presId="urn:microsoft.com/office/officeart/2005/8/layout/hierarchy6"/>
    <dgm:cxn modelId="{A36407BF-4054-470B-AA5F-F32A8C36AA22}" type="presParOf" srcId="{801EDAB3-31B5-449D-B06E-569F12042C9F}" destId="{06FDECB4-DD45-40C5-9AE3-39C1B541E802}" srcOrd="0" destOrd="0" presId="urn:microsoft.com/office/officeart/2005/8/layout/hierarchy6"/>
    <dgm:cxn modelId="{22C0197C-4BB2-40D1-974A-9C54FE22A66D}" type="presParOf" srcId="{06FDECB4-DD45-40C5-9AE3-39C1B541E802}" destId="{49B5C16F-D3F7-4452-AF60-8C2958577637}" srcOrd="0" destOrd="0" presId="urn:microsoft.com/office/officeart/2005/8/layout/hierarchy6"/>
    <dgm:cxn modelId="{30646E9B-33E0-488C-AC28-3BF5A6179E6E}" type="presParOf" srcId="{06FDECB4-DD45-40C5-9AE3-39C1B541E802}" destId="{0620B39C-E46A-42E4-AB4C-DAED9C261510}" srcOrd="1" destOrd="0" presId="urn:microsoft.com/office/officeart/2005/8/layout/hierarchy6"/>
    <dgm:cxn modelId="{647B613C-92D0-405F-8D73-EAD4958BCDCA}" type="presParOf" srcId="{0620B39C-E46A-42E4-AB4C-DAED9C261510}" destId="{0096DBA6-2025-4CC0-9A40-EA246FFF77FB}" srcOrd="0" destOrd="0" presId="urn:microsoft.com/office/officeart/2005/8/layout/hierarchy6"/>
    <dgm:cxn modelId="{80535133-11DC-4816-A421-FD5500ED6361}" type="presParOf" srcId="{0620B39C-E46A-42E4-AB4C-DAED9C261510}" destId="{4041AB6E-FAE0-4C9B-AB9E-8F322C90756E}" srcOrd="1" destOrd="0" presId="urn:microsoft.com/office/officeart/2005/8/layout/hierarchy6"/>
    <dgm:cxn modelId="{699AE8BF-E1C7-4148-8D96-71C5E0AE2BD6}" type="presParOf" srcId="{4041AB6E-FAE0-4C9B-AB9E-8F322C90756E}" destId="{8CFD99FB-E1B4-4E41-B269-089A4276E1DE}" srcOrd="0" destOrd="0" presId="urn:microsoft.com/office/officeart/2005/8/layout/hierarchy6"/>
    <dgm:cxn modelId="{105A7693-CF21-44C1-9D81-A2FC51505196}" type="presParOf" srcId="{4041AB6E-FAE0-4C9B-AB9E-8F322C90756E}" destId="{2AA252DC-F6B2-4957-AF7E-1F9EB943C563}" srcOrd="1" destOrd="0" presId="urn:microsoft.com/office/officeart/2005/8/layout/hierarchy6"/>
    <dgm:cxn modelId="{4B3DF6FF-2EE5-4F91-A42E-37F5285E9977}" type="presParOf" srcId="{2AA252DC-F6B2-4957-AF7E-1F9EB943C563}" destId="{552BF487-0F85-4BA2-BFF2-E7AB965190FB}" srcOrd="0" destOrd="0" presId="urn:microsoft.com/office/officeart/2005/8/layout/hierarchy6"/>
    <dgm:cxn modelId="{073FEE70-101D-4B03-A516-D95978DE7E46}" type="presParOf" srcId="{2AA252DC-F6B2-4957-AF7E-1F9EB943C563}" destId="{A679D5F4-1572-4CA5-96A8-B8E6E0E0732C}" srcOrd="1" destOrd="0" presId="urn:microsoft.com/office/officeart/2005/8/layout/hierarchy6"/>
    <dgm:cxn modelId="{C9557DE3-10DF-4257-8373-5C862BDC2A2E}" type="presParOf" srcId="{A679D5F4-1572-4CA5-96A8-B8E6E0E0732C}" destId="{BF0326B4-A07A-4D0F-AD63-9A7D0CEBDA95}" srcOrd="0" destOrd="0" presId="urn:microsoft.com/office/officeart/2005/8/layout/hierarchy6"/>
    <dgm:cxn modelId="{ADDA7879-6377-4357-82B1-1AF4A6F68C08}" type="presParOf" srcId="{A679D5F4-1572-4CA5-96A8-B8E6E0E0732C}" destId="{B476A0E0-B4CE-4EFF-8651-0815739AE8D4}" srcOrd="1" destOrd="0" presId="urn:microsoft.com/office/officeart/2005/8/layout/hierarchy6"/>
    <dgm:cxn modelId="{CFCD1317-4495-4827-8AA5-78E2C3938EC7}" type="presParOf" srcId="{2AA252DC-F6B2-4957-AF7E-1F9EB943C563}" destId="{E95FF9D2-251B-47AE-8BE1-83E439245464}" srcOrd="2" destOrd="0" presId="urn:microsoft.com/office/officeart/2005/8/layout/hierarchy6"/>
    <dgm:cxn modelId="{782FAAAB-5082-4F1E-B7C3-C9001349797A}" type="presParOf" srcId="{2AA252DC-F6B2-4957-AF7E-1F9EB943C563}" destId="{E9ED49C1-C151-4B90-A109-1C50595FF545}" srcOrd="3" destOrd="0" presId="urn:microsoft.com/office/officeart/2005/8/layout/hierarchy6"/>
    <dgm:cxn modelId="{F4F30280-4973-46AE-B0DB-237391FA5422}" type="presParOf" srcId="{E9ED49C1-C151-4B90-A109-1C50595FF545}" destId="{818D8921-7997-454B-9224-3416246A01AD}" srcOrd="0" destOrd="0" presId="urn:microsoft.com/office/officeart/2005/8/layout/hierarchy6"/>
    <dgm:cxn modelId="{18462935-8387-4428-A23A-83EAAE6D3AB7}" type="presParOf" srcId="{E9ED49C1-C151-4B90-A109-1C50595FF545}" destId="{B563B672-8965-4BDF-8F04-500B229FE837}" srcOrd="1" destOrd="0" presId="urn:microsoft.com/office/officeart/2005/8/layout/hierarchy6"/>
    <dgm:cxn modelId="{B80FF1F1-2724-4D1A-B4EB-1AA08FA068AC}" type="presParOf" srcId="{0620B39C-E46A-42E4-AB4C-DAED9C261510}" destId="{9A26E764-74C3-4EF1-B449-FA7C31AEBD3D}" srcOrd="2" destOrd="0" presId="urn:microsoft.com/office/officeart/2005/8/layout/hierarchy6"/>
    <dgm:cxn modelId="{2CEAA4D2-77B5-4369-ACB9-9C4D130449C1}" type="presParOf" srcId="{0620B39C-E46A-42E4-AB4C-DAED9C261510}" destId="{DD518C7B-9741-4CDA-BB4F-8EA2D8BDED1E}" srcOrd="3" destOrd="0" presId="urn:microsoft.com/office/officeart/2005/8/layout/hierarchy6"/>
    <dgm:cxn modelId="{2C004679-A19B-4138-8D51-A73B8EF3B6C8}" type="presParOf" srcId="{DD518C7B-9741-4CDA-BB4F-8EA2D8BDED1E}" destId="{614F15E1-C6A5-4DC5-99B3-6A164D3AC712}" srcOrd="0" destOrd="0" presId="urn:microsoft.com/office/officeart/2005/8/layout/hierarchy6"/>
    <dgm:cxn modelId="{19A3B292-B2D4-45B0-B451-0F35FD9DCFB0}" type="presParOf" srcId="{DD518C7B-9741-4CDA-BB4F-8EA2D8BDED1E}" destId="{D411670F-261F-42E5-B929-8275CCD72589}" srcOrd="1" destOrd="0" presId="urn:microsoft.com/office/officeart/2005/8/layout/hierarchy6"/>
    <dgm:cxn modelId="{C2EEDD95-8E74-4AF6-964F-09A32859CFE2}" type="presParOf" srcId="{D411670F-261F-42E5-B929-8275CCD72589}" destId="{4AF52915-1C29-4D0E-950B-C9F25589534B}" srcOrd="0" destOrd="0" presId="urn:microsoft.com/office/officeart/2005/8/layout/hierarchy6"/>
    <dgm:cxn modelId="{B57BE90E-779D-471C-99BE-0AF35645836D}" type="presParOf" srcId="{D411670F-261F-42E5-B929-8275CCD72589}" destId="{49EB9DC3-CEE8-4B9B-821D-1F14AAE24B76}" srcOrd="1" destOrd="0" presId="urn:microsoft.com/office/officeart/2005/8/layout/hierarchy6"/>
    <dgm:cxn modelId="{A2A6EB97-40EE-4F5B-8BAC-A75632A24E61}" type="presParOf" srcId="{49EB9DC3-CEE8-4B9B-821D-1F14AAE24B76}" destId="{D998975E-0D9C-4404-9595-673731625CD1}" srcOrd="0" destOrd="0" presId="urn:microsoft.com/office/officeart/2005/8/layout/hierarchy6"/>
    <dgm:cxn modelId="{0D59B1FA-DBE2-4D21-B0D3-0CF89D1A02CB}" type="presParOf" srcId="{49EB9DC3-CEE8-4B9B-821D-1F14AAE24B76}" destId="{A6BAEC35-C978-4CB5-97CB-2774D37791A7}" srcOrd="1" destOrd="0" presId="urn:microsoft.com/office/officeart/2005/8/layout/hierarchy6"/>
    <dgm:cxn modelId="{78BFC81B-1028-4D64-804E-DBDA355CB9B5}" type="presParOf" srcId="{A45042A5-BD26-4BBF-9472-BB4A85A4651E}" destId="{66737E30-560A-4AEB-B1D9-A41BCB4A2C17}" srcOrd="1" destOrd="0" presId="urn:microsoft.com/office/officeart/2005/8/layout/hierarchy6"/>
    <dgm:cxn modelId="{A463B66D-328E-4207-8D8F-48BB876C6396}" type="presParOf" srcId="{66737E30-560A-4AEB-B1D9-A41BCB4A2C17}" destId="{74A8DBA7-E1CA-4BF0-84CD-0834E04A5E55}" srcOrd="0" destOrd="0" presId="urn:microsoft.com/office/officeart/2005/8/layout/hierarchy6"/>
    <dgm:cxn modelId="{194D524D-7705-4044-80F5-D1D8743AAB94}" type="presParOf" srcId="{74A8DBA7-E1CA-4BF0-84CD-0834E04A5E55}" destId="{AA1E8CCB-8D6F-4BA4-AC66-A64A497A3E6F}" srcOrd="0" destOrd="0" presId="urn:microsoft.com/office/officeart/2005/8/layout/hierarchy6"/>
    <dgm:cxn modelId="{E3B5662A-2C38-423A-869D-525E98C40CB7}" type="presParOf" srcId="{74A8DBA7-E1CA-4BF0-84CD-0834E04A5E55}" destId="{0E608F7D-A648-4367-9171-B02461FDFAE2}" srcOrd="1" destOrd="0" presId="urn:microsoft.com/office/officeart/2005/8/layout/hierarchy6"/>
    <dgm:cxn modelId="{8C72B6EC-7491-41C9-A387-F98DD3521FC6}" type="presParOf" srcId="{66737E30-560A-4AEB-B1D9-A41BCB4A2C17}" destId="{DE8754D8-6896-4248-8033-A3F01EE67900}" srcOrd="1" destOrd="0" presId="urn:microsoft.com/office/officeart/2005/8/layout/hierarchy6"/>
    <dgm:cxn modelId="{EEB284E3-BAF4-45D4-8B49-71DC64278801}" type="presParOf" srcId="{DE8754D8-6896-4248-8033-A3F01EE67900}" destId="{3C5156F9-0328-419D-9354-15F3DFD1ED69}" srcOrd="0" destOrd="0" presId="urn:microsoft.com/office/officeart/2005/8/layout/hierarchy6"/>
    <dgm:cxn modelId="{42A7EE8D-47DF-4DD6-98FB-9A8EB24312FC}" type="presParOf" srcId="{66737E30-560A-4AEB-B1D9-A41BCB4A2C17}" destId="{E72DFCC6-D2AD-4A46-B439-0F55BA9CDC00}" srcOrd="2" destOrd="0" presId="urn:microsoft.com/office/officeart/2005/8/layout/hierarchy6"/>
    <dgm:cxn modelId="{656940E2-004C-403A-99DE-B9590319CAC9}" type="presParOf" srcId="{E72DFCC6-D2AD-4A46-B439-0F55BA9CDC00}" destId="{6D80AED4-F1D1-48CC-99AE-F0DA7D443736}" srcOrd="0" destOrd="0" presId="urn:microsoft.com/office/officeart/2005/8/layout/hierarchy6"/>
    <dgm:cxn modelId="{3968FB87-3851-44F7-837F-E3EA74A8B28E}" type="presParOf" srcId="{E72DFCC6-D2AD-4A46-B439-0F55BA9CDC00}" destId="{6275FE89-6B32-485A-95C6-7355EF13CD5D}" srcOrd="1" destOrd="0" presId="urn:microsoft.com/office/officeart/2005/8/layout/hierarchy6"/>
    <dgm:cxn modelId="{289E083E-E8A0-46F1-B93D-9861515CFD80}" type="presParOf" srcId="{66737E30-560A-4AEB-B1D9-A41BCB4A2C17}" destId="{3B811CC2-05D5-4549-9A7B-52218DAC295C}" srcOrd="3" destOrd="0" presId="urn:microsoft.com/office/officeart/2005/8/layout/hierarchy6"/>
    <dgm:cxn modelId="{0B4404A5-EED4-44A6-9A42-6176E381F8BF}" type="presParOf" srcId="{3B811CC2-05D5-4549-9A7B-52218DAC295C}" destId="{3BBFE1EB-F155-4598-83E1-E02A0F389329}" srcOrd="0" destOrd="0" presId="urn:microsoft.com/office/officeart/2005/8/layout/hierarchy6"/>
    <dgm:cxn modelId="{25A09F26-6ECC-4D9A-AFDA-3E67B593ED09}" type="presParOf" srcId="{66737E30-560A-4AEB-B1D9-A41BCB4A2C17}" destId="{1CD2E557-16A2-4CB1-8919-7172C81ACA28}" srcOrd="4" destOrd="0" presId="urn:microsoft.com/office/officeart/2005/8/layout/hierarchy6"/>
    <dgm:cxn modelId="{E7733531-5E0E-4B6C-8B13-B70F272ACC0B}" type="presParOf" srcId="{1CD2E557-16A2-4CB1-8919-7172C81ACA28}" destId="{597342ED-D8B9-4411-ADC1-4587D34463C0}" srcOrd="0" destOrd="0" presId="urn:microsoft.com/office/officeart/2005/8/layout/hierarchy6"/>
    <dgm:cxn modelId="{DFA1DBBB-1E68-4D68-B4A9-AC019E89134D}" type="presParOf" srcId="{1CD2E557-16A2-4CB1-8919-7172C81ACA28}" destId="{8E751859-6E97-435B-BF57-A87B601175F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1707C5-EF93-48B2-A08E-46CD9D507FE6}" type="doc">
      <dgm:prSet loTypeId="urn:microsoft.com/office/officeart/2008/layout/NameandTitleOrganizationalChart" loCatId="hierarchy" qsTypeId="urn:microsoft.com/office/officeart/2005/8/quickstyle/3d4" qsCatId="3D" csTypeId="urn:microsoft.com/office/officeart/2005/8/colors/accent0_2" csCatId="mainScheme" phldr="1"/>
      <dgm:spPr/>
      <dgm:t>
        <a:bodyPr/>
        <a:lstStyle/>
        <a:p>
          <a:endParaRPr lang="en-ZA"/>
        </a:p>
      </dgm:t>
    </dgm:pt>
    <dgm:pt modelId="{1608AC15-C295-4609-9167-EAB15F9A2633}">
      <dgm:prSet phldrT="[Text]" custT="1"/>
      <dgm:spPr/>
      <dgm:t>
        <a:bodyPr/>
        <a:lstStyle/>
        <a:p>
          <a:r>
            <a:rPr lang="en-ZA" sz="1600" dirty="0"/>
            <a:t>Number offered </a:t>
          </a:r>
        </a:p>
        <a:p>
          <a:r>
            <a:rPr lang="en-ZA" sz="1600" dirty="0"/>
            <a:t>STI POCT</a:t>
          </a:r>
        </a:p>
      </dgm:t>
    </dgm:pt>
    <dgm:pt modelId="{56A90556-AF36-4917-BCEC-F1F02B81B2F3}" type="parTrans" cxnId="{75FA0DFD-E189-4986-91BB-0BC3DDD49F61}">
      <dgm:prSet/>
      <dgm:spPr/>
      <dgm:t>
        <a:bodyPr/>
        <a:lstStyle/>
        <a:p>
          <a:endParaRPr lang="en-ZA" sz="1400"/>
        </a:p>
      </dgm:t>
    </dgm:pt>
    <dgm:pt modelId="{1BE9EC6D-1C37-4AC6-885D-4EC0F6ED89B5}" type="sibTrans" cxnId="{75FA0DFD-E189-4986-91BB-0BC3DDD49F61}">
      <dgm:prSet custT="1"/>
      <dgm:spPr/>
      <dgm:t>
        <a:bodyPr/>
        <a:lstStyle/>
        <a:p>
          <a:pPr algn="ctr"/>
          <a:r>
            <a:rPr lang="en-ZA" sz="1200" dirty="0"/>
            <a:t>N=250</a:t>
          </a:r>
        </a:p>
      </dgm:t>
    </dgm:pt>
    <dgm:pt modelId="{5D729E8D-7C25-4BCE-AF44-FA5C77250EEC}" type="asst">
      <dgm:prSet phldrT="[Text]" custT="1"/>
      <dgm:spPr/>
      <dgm:t>
        <a:bodyPr/>
        <a:lstStyle/>
        <a:p>
          <a:r>
            <a:rPr lang="en-ZA" sz="1600" dirty="0"/>
            <a:t>Declined STI POCT</a:t>
          </a:r>
        </a:p>
      </dgm:t>
    </dgm:pt>
    <dgm:pt modelId="{16CF4026-4933-43B7-AC2A-8FF6F834AAB7}" type="parTrans" cxnId="{312BF325-F695-4501-AD76-333AB4E85D41}">
      <dgm:prSet/>
      <dgm:spPr/>
      <dgm:t>
        <a:bodyPr/>
        <a:lstStyle/>
        <a:p>
          <a:endParaRPr lang="en-ZA" sz="1400"/>
        </a:p>
      </dgm:t>
    </dgm:pt>
    <dgm:pt modelId="{212E2C54-1A5D-444B-83C3-1CD762E9C037}" type="sibTrans" cxnId="{312BF325-F695-4501-AD76-333AB4E85D41}">
      <dgm:prSet custT="1"/>
      <dgm:spPr/>
      <dgm:t>
        <a:bodyPr/>
        <a:lstStyle/>
        <a:p>
          <a:pPr algn="ctr"/>
          <a:r>
            <a:rPr lang="en-ZA" sz="1200" dirty="0"/>
            <a:t>N=2 (0.8%)</a:t>
          </a:r>
        </a:p>
      </dgm:t>
    </dgm:pt>
    <dgm:pt modelId="{14F85D34-950B-4688-8DA8-B03D55FF1ED8}">
      <dgm:prSet phldrT="[Text]" custT="1"/>
      <dgm:spPr/>
      <dgm:t>
        <a:bodyPr/>
        <a:lstStyle/>
        <a:p>
          <a:r>
            <a:rPr lang="en-ZA" sz="1600" dirty="0"/>
            <a:t>Completed STI POCT</a:t>
          </a:r>
        </a:p>
      </dgm:t>
    </dgm:pt>
    <dgm:pt modelId="{AFABB45C-78EA-42C4-A414-C797412CDA18}" type="parTrans" cxnId="{83DF3759-AA29-4142-8934-07C23638EA9C}">
      <dgm:prSet/>
      <dgm:spPr/>
      <dgm:t>
        <a:bodyPr/>
        <a:lstStyle/>
        <a:p>
          <a:endParaRPr lang="en-ZA" sz="1400"/>
        </a:p>
      </dgm:t>
    </dgm:pt>
    <dgm:pt modelId="{3291EAC3-B248-431B-83B5-B7A940FEFA6C}" type="sibTrans" cxnId="{83DF3759-AA29-4142-8934-07C23638EA9C}">
      <dgm:prSet custT="1"/>
      <dgm:spPr/>
      <dgm:t>
        <a:bodyPr/>
        <a:lstStyle/>
        <a:p>
          <a:pPr algn="ctr"/>
          <a:r>
            <a:rPr lang="en-ZA" sz="1200" dirty="0"/>
            <a:t>N=248 (99.2%)</a:t>
          </a:r>
        </a:p>
      </dgm:t>
    </dgm:pt>
    <dgm:pt modelId="{72B5068F-F3C1-4D7C-ABE4-D731A2B4D430}">
      <dgm:prSet phldrT="[Text]" custT="1"/>
      <dgm:spPr/>
      <dgm:t>
        <a:bodyPr/>
        <a:lstStyle/>
        <a:p>
          <a:r>
            <a:rPr lang="en-ZA" sz="1600" dirty="0"/>
            <a:t>Males</a:t>
          </a:r>
        </a:p>
      </dgm:t>
    </dgm:pt>
    <dgm:pt modelId="{A2A14F54-B787-484C-83FE-E08D9F2C1BC9}" type="parTrans" cxnId="{A5623CDC-BDE9-4FE2-A114-1684F73D6709}">
      <dgm:prSet/>
      <dgm:spPr/>
      <dgm:t>
        <a:bodyPr/>
        <a:lstStyle/>
        <a:p>
          <a:endParaRPr lang="en-ZA" sz="1400"/>
        </a:p>
      </dgm:t>
    </dgm:pt>
    <dgm:pt modelId="{5E1D1511-5A17-4F91-A5B3-A94B6B8A0904}" type="sibTrans" cxnId="{A5623CDC-BDE9-4FE2-A114-1684F73D6709}">
      <dgm:prSet custT="1"/>
      <dgm:spPr/>
      <dgm:t>
        <a:bodyPr/>
        <a:lstStyle/>
        <a:p>
          <a:pPr algn="ctr"/>
          <a:r>
            <a:rPr lang="en-ZA" sz="1200" dirty="0"/>
            <a:t>N=89 (36%)</a:t>
          </a:r>
        </a:p>
      </dgm:t>
    </dgm:pt>
    <dgm:pt modelId="{749B034C-49F1-4FC4-B13D-280A53E50873}">
      <dgm:prSet phldrT="[Text]" custT="1"/>
      <dgm:spPr/>
      <dgm:t>
        <a:bodyPr/>
        <a:lstStyle/>
        <a:p>
          <a:r>
            <a:rPr lang="en-ZA" sz="1600" dirty="0"/>
            <a:t>Females</a:t>
          </a:r>
        </a:p>
      </dgm:t>
    </dgm:pt>
    <dgm:pt modelId="{5459ED17-45EB-44D8-899C-4FE8C71ABEAB}" type="parTrans" cxnId="{F8FB474A-8B29-4903-BB9A-EFD7C19DF3FB}">
      <dgm:prSet/>
      <dgm:spPr/>
      <dgm:t>
        <a:bodyPr/>
        <a:lstStyle/>
        <a:p>
          <a:endParaRPr lang="en-ZA" sz="1400"/>
        </a:p>
      </dgm:t>
    </dgm:pt>
    <dgm:pt modelId="{3691D58A-0C3C-443B-8DFD-804324855C74}" type="sibTrans" cxnId="{F8FB474A-8B29-4903-BB9A-EFD7C19DF3FB}">
      <dgm:prSet custT="1"/>
      <dgm:spPr/>
      <dgm:t>
        <a:bodyPr/>
        <a:lstStyle/>
        <a:p>
          <a:pPr algn="ctr"/>
          <a:r>
            <a:rPr lang="en-ZA" sz="1200" dirty="0"/>
            <a:t>N=159 (64%)</a:t>
          </a:r>
        </a:p>
      </dgm:t>
    </dgm:pt>
    <dgm:pt modelId="{DF6A2DC7-655F-4A57-AD01-786756F82A2D}">
      <dgm:prSet phldrT="[Text]" custT="1"/>
      <dgm:spPr/>
      <dgm:t>
        <a:bodyPr/>
        <a:lstStyle/>
        <a:p>
          <a:r>
            <a:rPr lang="en-ZA" sz="1600" dirty="0"/>
            <a:t>Urine sample</a:t>
          </a:r>
        </a:p>
      </dgm:t>
    </dgm:pt>
    <dgm:pt modelId="{92071516-A51B-4A30-B95A-264AD50F2D3B}" type="parTrans" cxnId="{5DA6F834-A342-4870-8883-98221F61C994}">
      <dgm:prSet/>
      <dgm:spPr/>
      <dgm:t>
        <a:bodyPr/>
        <a:lstStyle/>
        <a:p>
          <a:endParaRPr lang="en-ZA" sz="1400"/>
        </a:p>
      </dgm:t>
    </dgm:pt>
    <dgm:pt modelId="{3CD9654F-7307-4B76-B7FA-A90130F5A9AB}" type="sibTrans" cxnId="{5DA6F834-A342-4870-8883-98221F61C994}">
      <dgm:prSet custT="1"/>
      <dgm:spPr/>
      <dgm:t>
        <a:bodyPr/>
        <a:lstStyle/>
        <a:p>
          <a:pPr algn="ctr"/>
          <a:r>
            <a:rPr lang="en-ZA" sz="1200" dirty="0"/>
            <a:t>N=79 (50%)</a:t>
          </a:r>
        </a:p>
      </dgm:t>
    </dgm:pt>
    <dgm:pt modelId="{3DD53C28-6218-44BA-BD91-730DDBC5DBE5}">
      <dgm:prSet phldrT="[Text]" custT="1"/>
      <dgm:spPr/>
      <dgm:t>
        <a:bodyPr/>
        <a:lstStyle/>
        <a:p>
          <a:r>
            <a:rPr lang="en-ZA" sz="1600" dirty="0"/>
            <a:t>Vaginal swab  </a:t>
          </a:r>
        </a:p>
      </dgm:t>
    </dgm:pt>
    <dgm:pt modelId="{8C64A670-927E-49EB-BF79-9F1E3788195C}" type="parTrans" cxnId="{57D55CF0-ACB7-42F3-AE78-E728FA0F128A}">
      <dgm:prSet/>
      <dgm:spPr/>
      <dgm:t>
        <a:bodyPr/>
        <a:lstStyle/>
        <a:p>
          <a:endParaRPr lang="en-ZA" sz="1400"/>
        </a:p>
      </dgm:t>
    </dgm:pt>
    <dgm:pt modelId="{44CD5C60-BF09-4FA4-B7CE-1AB894A78E35}" type="sibTrans" cxnId="{57D55CF0-ACB7-42F3-AE78-E728FA0F128A}">
      <dgm:prSet custT="1"/>
      <dgm:spPr/>
      <dgm:t>
        <a:bodyPr/>
        <a:lstStyle/>
        <a:p>
          <a:pPr algn="ctr"/>
          <a:r>
            <a:rPr lang="en-ZA" sz="1200" dirty="0"/>
            <a:t>N=80 (50%)</a:t>
          </a:r>
        </a:p>
      </dgm:t>
    </dgm:pt>
    <dgm:pt modelId="{BB066E67-328C-4432-9CA2-74DB74B1E3DF}" type="pres">
      <dgm:prSet presAssocID="{141707C5-EF93-48B2-A08E-46CD9D507FE6}" presName="hierChild1" presStyleCnt="0">
        <dgm:presLayoutVars>
          <dgm:orgChart val="1"/>
          <dgm:chPref val="1"/>
          <dgm:dir/>
          <dgm:animOne val="branch"/>
          <dgm:animLvl val="lvl"/>
          <dgm:resizeHandles/>
        </dgm:presLayoutVars>
      </dgm:prSet>
      <dgm:spPr/>
    </dgm:pt>
    <dgm:pt modelId="{61F06439-FA82-469B-BAC5-4B2573A404D8}" type="pres">
      <dgm:prSet presAssocID="{1608AC15-C295-4609-9167-EAB15F9A2633}" presName="hierRoot1" presStyleCnt="0">
        <dgm:presLayoutVars>
          <dgm:hierBranch val="init"/>
        </dgm:presLayoutVars>
      </dgm:prSet>
      <dgm:spPr/>
    </dgm:pt>
    <dgm:pt modelId="{DE9E58CB-C7BF-4E76-8BCF-866F61AC3977}" type="pres">
      <dgm:prSet presAssocID="{1608AC15-C295-4609-9167-EAB15F9A2633}" presName="rootComposite1" presStyleCnt="0"/>
      <dgm:spPr/>
    </dgm:pt>
    <dgm:pt modelId="{8A60EA45-404E-4AEC-9B71-57E44BB07160}" type="pres">
      <dgm:prSet presAssocID="{1608AC15-C295-4609-9167-EAB15F9A2633}" presName="rootText1" presStyleLbl="node0" presStyleIdx="0" presStyleCnt="1" custScaleX="141906">
        <dgm:presLayoutVars>
          <dgm:chMax/>
          <dgm:chPref val="3"/>
        </dgm:presLayoutVars>
      </dgm:prSet>
      <dgm:spPr/>
    </dgm:pt>
    <dgm:pt modelId="{BF118EC0-21B0-49A1-9586-7DF63DD8A4D8}" type="pres">
      <dgm:prSet presAssocID="{1608AC15-C295-4609-9167-EAB15F9A2633}" presName="titleText1" presStyleLbl="fgAcc0" presStyleIdx="0" presStyleCnt="1">
        <dgm:presLayoutVars>
          <dgm:chMax val="0"/>
          <dgm:chPref val="0"/>
        </dgm:presLayoutVars>
      </dgm:prSet>
      <dgm:spPr/>
    </dgm:pt>
    <dgm:pt modelId="{187C61FF-2939-4ECB-AE16-9363D65BA37D}" type="pres">
      <dgm:prSet presAssocID="{1608AC15-C295-4609-9167-EAB15F9A2633}" presName="rootConnector1" presStyleLbl="node1" presStyleIdx="0" presStyleCnt="5"/>
      <dgm:spPr/>
    </dgm:pt>
    <dgm:pt modelId="{ADADA59A-96CE-4A42-8796-30ECB8C2B53C}" type="pres">
      <dgm:prSet presAssocID="{1608AC15-C295-4609-9167-EAB15F9A2633}" presName="hierChild2" presStyleCnt="0"/>
      <dgm:spPr/>
    </dgm:pt>
    <dgm:pt modelId="{684E12C5-A539-4EBF-8578-932AD30E7519}" type="pres">
      <dgm:prSet presAssocID="{AFABB45C-78EA-42C4-A414-C797412CDA18}" presName="Name37" presStyleLbl="parChTrans1D2" presStyleIdx="0" presStyleCnt="2"/>
      <dgm:spPr/>
    </dgm:pt>
    <dgm:pt modelId="{359872FD-3BEC-4C3E-8C24-1C03F14FF439}" type="pres">
      <dgm:prSet presAssocID="{14F85D34-950B-4688-8DA8-B03D55FF1ED8}" presName="hierRoot2" presStyleCnt="0">
        <dgm:presLayoutVars>
          <dgm:hierBranch val="init"/>
        </dgm:presLayoutVars>
      </dgm:prSet>
      <dgm:spPr/>
    </dgm:pt>
    <dgm:pt modelId="{16C487EA-A599-477C-8C8A-39FC0FB27127}" type="pres">
      <dgm:prSet presAssocID="{14F85D34-950B-4688-8DA8-B03D55FF1ED8}" presName="rootComposite" presStyleCnt="0"/>
      <dgm:spPr/>
    </dgm:pt>
    <dgm:pt modelId="{8DE48346-D114-4E1C-A548-9090F56F1CEE}" type="pres">
      <dgm:prSet presAssocID="{14F85D34-950B-4688-8DA8-B03D55FF1ED8}" presName="rootText" presStyleLbl="node1" presStyleIdx="0" presStyleCnt="5" custScaleX="122346">
        <dgm:presLayoutVars>
          <dgm:chMax/>
          <dgm:chPref val="3"/>
        </dgm:presLayoutVars>
      </dgm:prSet>
      <dgm:spPr/>
    </dgm:pt>
    <dgm:pt modelId="{57E0B7C2-ED6A-471E-9945-A001A8976DEC}" type="pres">
      <dgm:prSet presAssocID="{14F85D34-950B-4688-8DA8-B03D55FF1ED8}" presName="titleText2" presStyleLbl="fgAcc1" presStyleIdx="0" presStyleCnt="5">
        <dgm:presLayoutVars>
          <dgm:chMax val="0"/>
          <dgm:chPref val="0"/>
        </dgm:presLayoutVars>
      </dgm:prSet>
      <dgm:spPr/>
    </dgm:pt>
    <dgm:pt modelId="{BCB45863-4918-4D4F-B2C4-A463718C4CA5}" type="pres">
      <dgm:prSet presAssocID="{14F85D34-950B-4688-8DA8-B03D55FF1ED8}" presName="rootConnector" presStyleLbl="node2" presStyleIdx="0" presStyleCnt="0"/>
      <dgm:spPr/>
    </dgm:pt>
    <dgm:pt modelId="{D032FE71-D8F2-47BC-B6FE-429DE10BD044}" type="pres">
      <dgm:prSet presAssocID="{14F85D34-950B-4688-8DA8-B03D55FF1ED8}" presName="hierChild4" presStyleCnt="0"/>
      <dgm:spPr/>
    </dgm:pt>
    <dgm:pt modelId="{5B39C7B6-8AB5-4645-9A98-2D37F1F28A93}" type="pres">
      <dgm:prSet presAssocID="{A2A14F54-B787-484C-83FE-E08D9F2C1BC9}" presName="Name37" presStyleLbl="parChTrans1D3" presStyleIdx="0" presStyleCnt="2"/>
      <dgm:spPr/>
    </dgm:pt>
    <dgm:pt modelId="{9291AAFB-AB1E-4FC1-B362-2100409A71FE}" type="pres">
      <dgm:prSet presAssocID="{72B5068F-F3C1-4D7C-ABE4-D731A2B4D430}" presName="hierRoot2" presStyleCnt="0">
        <dgm:presLayoutVars>
          <dgm:hierBranch val="init"/>
        </dgm:presLayoutVars>
      </dgm:prSet>
      <dgm:spPr/>
    </dgm:pt>
    <dgm:pt modelId="{2A0FF5D2-70C4-45BE-BC0E-E2362BF88155}" type="pres">
      <dgm:prSet presAssocID="{72B5068F-F3C1-4D7C-ABE4-D731A2B4D430}" presName="rootComposite" presStyleCnt="0"/>
      <dgm:spPr/>
    </dgm:pt>
    <dgm:pt modelId="{DD08A020-0ED5-41A5-AD0F-6080FD28F345}" type="pres">
      <dgm:prSet presAssocID="{72B5068F-F3C1-4D7C-ABE4-D731A2B4D430}" presName="rootText" presStyleLbl="node1" presStyleIdx="1" presStyleCnt="5">
        <dgm:presLayoutVars>
          <dgm:chMax/>
          <dgm:chPref val="3"/>
        </dgm:presLayoutVars>
      </dgm:prSet>
      <dgm:spPr/>
    </dgm:pt>
    <dgm:pt modelId="{60162809-2916-4D81-A95F-B7C4892F5804}" type="pres">
      <dgm:prSet presAssocID="{72B5068F-F3C1-4D7C-ABE4-D731A2B4D430}" presName="titleText2" presStyleLbl="fgAcc1" presStyleIdx="1" presStyleCnt="5">
        <dgm:presLayoutVars>
          <dgm:chMax val="0"/>
          <dgm:chPref val="0"/>
        </dgm:presLayoutVars>
      </dgm:prSet>
      <dgm:spPr/>
    </dgm:pt>
    <dgm:pt modelId="{EA97E9D4-7764-44A0-A27F-58BBF2D31798}" type="pres">
      <dgm:prSet presAssocID="{72B5068F-F3C1-4D7C-ABE4-D731A2B4D430}" presName="rootConnector" presStyleLbl="node3" presStyleIdx="0" presStyleCnt="0"/>
      <dgm:spPr/>
    </dgm:pt>
    <dgm:pt modelId="{A9B2934F-1F0E-4DEC-A53C-AA33F0B9061D}" type="pres">
      <dgm:prSet presAssocID="{72B5068F-F3C1-4D7C-ABE4-D731A2B4D430}" presName="hierChild4" presStyleCnt="0"/>
      <dgm:spPr/>
    </dgm:pt>
    <dgm:pt modelId="{3974EABF-2C88-49A5-BB32-195FB12341EB}" type="pres">
      <dgm:prSet presAssocID="{72B5068F-F3C1-4D7C-ABE4-D731A2B4D430}" presName="hierChild5" presStyleCnt="0"/>
      <dgm:spPr/>
    </dgm:pt>
    <dgm:pt modelId="{09F78B0B-1D46-4E5E-BAF5-2F9E4091E341}" type="pres">
      <dgm:prSet presAssocID="{5459ED17-45EB-44D8-899C-4FE8C71ABEAB}" presName="Name37" presStyleLbl="parChTrans1D3" presStyleIdx="1" presStyleCnt="2"/>
      <dgm:spPr/>
    </dgm:pt>
    <dgm:pt modelId="{1E56C10D-802A-43F3-9827-D489CB9343D9}" type="pres">
      <dgm:prSet presAssocID="{749B034C-49F1-4FC4-B13D-280A53E50873}" presName="hierRoot2" presStyleCnt="0">
        <dgm:presLayoutVars>
          <dgm:hierBranch val="init"/>
        </dgm:presLayoutVars>
      </dgm:prSet>
      <dgm:spPr/>
    </dgm:pt>
    <dgm:pt modelId="{B42BBE7E-FF26-4FA9-A763-9773A5CF7067}" type="pres">
      <dgm:prSet presAssocID="{749B034C-49F1-4FC4-B13D-280A53E50873}" presName="rootComposite" presStyleCnt="0"/>
      <dgm:spPr/>
    </dgm:pt>
    <dgm:pt modelId="{F5E6D9AA-FB3D-43C4-9FDC-49272BDC515F}" type="pres">
      <dgm:prSet presAssocID="{749B034C-49F1-4FC4-B13D-280A53E50873}" presName="rootText" presStyleLbl="node1" presStyleIdx="2" presStyleCnt="5">
        <dgm:presLayoutVars>
          <dgm:chMax/>
          <dgm:chPref val="3"/>
        </dgm:presLayoutVars>
      </dgm:prSet>
      <dgm:spPr/>
    </dgm:pt>
    <dgm:pt modelId="{5CBEDBA2-9E36-49CB-8750-387779CB705D}" type="pres">
      <dgm:prSet presAssocID="{749B034C-49F1-4FC4-B13D-280A53E50873}" presName="titleText2" presStyleLbl="fgAcc1" presStyleIdx="2" presStyleCnt="5">
        <dgm:presLayoutVars>
          <dgm:chMax val="0"/>
          <dgm:chPref val="0"/>
        </dgm:presLayoutVars>
      </dgm:prSet>
      <dgm:spPr/>
    </dgm:pt>
    <dgm:pt modelId="{269D6146-5180-49FD-8185-0F561FD4F8FF}" type="pres">
      <dgm:prSet presAssocID="{749B034C-49F1-4FC4-B13D-280A53E50873}" presName="rootConnector" presStyleLbl="node3" presStyleIdx="0" presStyleCnt="0"/>
      <dgm:spPr/>
    </dgm:pt>
    <dgm:pt modelId="{4C93F90E-A08C-4602-9057-377A48EF2596}" type="pres">
      <dgm:prSet presAssocID="{749B034C-49F1-4FC4-B13D-280A53E50873}" presName="hierChild4" presStyleCnt="0"/>
      <dgm:spPr/>
    </dgm:pt>
    <dgm:pt modelId="{19AD85DA-A7CD-4B42-9B32-F5DDEC33EDF0}" type="pres">
      <dgm:prSet presAssocID="{92071516-A51B-4A30-B95A-264AD50F2D3B}" presName="Name37" presStyleLbl="parChTrans1D4" presStyleIdx="0" presStyleCnt="2"/>
      <dgm:spPr/>
    </dgm:pt>
    <dgm:pt modelId="{3F6CA896-DA83-4F3D-BC39-A5CEE1E3E321}" type="pres">
      <dgm:prSet presAssocID="{DF6A2DC7-655F-4A57-AD01-786756F82A2D}" presName="hierRoot2" presStyleCnt="0">
        <dgm:presLayoutVars>
          <dgm:hierBranch val="init"/>
        </dgm:presLayoutVars>
      </dgm:prSet>
      <dgm:spPr/>
    </dgm:pt>
    <dgm:pt modelId="{AE936C3B-B894-4D5D-81FD-C593FFFCA602}" type="pres">
      <dgm:prSet presAssocID="{DF6A2DC7-655F-4A57-AD01-786756F82A2D}" presName="rootComposite" presStyleCnt="0"/>
      <dgm:spPr/>
    </dgm:pt>
    <dgm:pt modelId="{51DA375A-AFC1-424F-9D3D-E2A0D3088064}" type="pres">
      <dgm:prSet presAssocID="{DF6A2DC7-655F-4A57-AD01-786756F82A2D}" presName="rootText" presStyleLbl="node1" presStyleIdx="3" presStyleCnt="5">
        <dgm:presLayoutVars>
          <dgm:chMax/>
          <dgm:chPref val="3"/>
        </dgm:presLayoutVars>
      </dgm:prSet>
      <dgm:spPr/>
    </dgm:pt>
    <dgm:pt modelId="{8EAA7525-E7F8-4B22-8DFD-EC695F14DA5A}" type="pres">
      <dgm:prSet presAssocID="{DF6A2DC7-655F-4A57-AD01-786756F82A2D}" presName="titleText2" presStyleLbl="fgAcc1" presStyleIdx="3" presStyleCnt="5">
        <dgm:presLayoutVars>
          <dgm:chMax val="0"/>
          <dgm:chPref val="0"/>
        </dgm:presLayoutVars>
      </dgm:prSet>
      <dgm:spPr/>
    </dgm:pt>
    <dgm:pt modelId="{DFB681FC-54A5-42BD-A1EE-EC743BAFD455}" type="pres">
      <dgm:prSet presAssocID="{DF6A2DC7-655F-4A57-AD01-786756F82A2D}" presName="rootConnector" presStyleLbl="node4" presStyleIdx="0" presStyleCnt="0"/>
      <dgm:spPr/>
    </dgm:pt>
    <dgm:pt modelId="{F2F06A25-B2D0-481B-8AAE-B73A7496C737}" type="pres">
      <dgm:prSet presAssocID="{DF6A2DC7-655F-4A57-AD01-786756F82A2D}" presName="hierChild4" presStyleCnt="0"/>
      <dgm:spPr/>
    </dgm:pt>
    <dgm:pt modelId="{C241A10C-A4B2-4078-925D-47A0B8377A95}" type="pres">
      <dgm:prSet presAssocID="{DF6A2DC7-655F-4A57-AD01-786756F82A2D}" presName="hierChild5" presStyleCnt="0"/>
      <dgm:spPr/>
    </dgm:pt>
    <dgm:pt modelId="{23464653-9CA1-4D42-BAE1-3620FCCB43C7}" type="pres">
      <dgm:prSet presAssocID="{8C64A670-927E-49EB-BF79-9F1E3788195C}" presName="Name37" presStyleLbl="parChTrans1D4" presStyleIdx="1" presStyleCnt="2"/>
      <dgm:spPr/>
    </dgm:pt>
    <dgm:pt modelId="{659D6574-39E0-4AEF-8B40-7553C47D4284}" type="pres">
      <dgm:prSet presAssocID="{3DD53C28-6218-44BA-BD91-730DDBC5DBE5}" presName="hierRoot2" presStyleCnt="0">
        <dgm:presLayoutVars>
          <dgm:hierBranch val="init"/>
        </dgm:presLayoutVars>
      </dgm:prSet>
      <dgm:spPr/>
    </dgm:pt>
    <dgm:pt modelId="{94D0222E-FBDA-4206-A857-DBA29A917ABA}" type="pres">
      <dgm:prSet presAssocID="{3DD53C28-6218-44BA-BD91-730DDBC5DBE5}" presName="rootComposite" presStyleCnt="0"/>
      <dgm:spPr/>
    </dgm:pt>
    <dgm:pt modelId="{E622BBCA-BF08-49D8-BCB0-BD1DBC720AF3}" type="pres">
      <dgm:prSet presAssocID="{3DD53C28-6218-44BA-BD91-730DDBC5DBE5}" presName="rootText" presStyleLbl="node1" presStyleIdx="4" presStyleCnt="5">
        <dgm:presLayoutVars>
          <dgm:chMax/>
          <dgm:chPref val="3"/>
        </dgm:presLayoutVars>
      </dgm:prSet>
      <dgm:spPr/>
    </dgm:pt>
    <dgm:pt modelId="{51A6B6BA-5D77-4BB3-B9CE-A76CDBCEA60F}" type="pres">
      <dgm:prSet presAssocID="{3DD53C28-6218-44BA-BD91-730DDBC5DBE5}" presName="titleText2" presStyleLbl="fgAcc1" presStyleIdx="4" presStyleCnt="5">
        <dgm:presLayoutVars>
          <dgm:chMax val="0"/>
          <dgm:chPref val="0"/>
        </dgm:presLayoutVars>
      </dgm:prSet>
      <dgm:spPr/>
    </dgm:pt>
    <dgm:pt modelId="{B867BE1A-F872-4BE2-9820-0FD4248C79F1}" type="pres">
      <dgm:prSet presAssocID="{3DD53C28-6218-44BA-BD91-730DDBC5DBE5}" presName="rootConnector" presStyleLbl="node4" presStyleIdx="0" presStyleCnt="0"/>
      <dgm:spPr/>
    </dgm:pt>
    <dgm:pt modelId="{25DA6723-C94A-4E08-A651-D2EBA069CF63}" type="pres">
      <dgm:prSet presAssocID="{3DD53C28-6218-44BA-BD91-730DDBC5DBE5}" presName="hierChild4" presStyleCnt="0"/>
      <dgm:spPr/>
    </dgm:pt>
    <dgm:pt modelId="{019792C6-208E-4905-A1BA-A63F5EEEB180}" type="pres">
      <dgm:prSet presAssocID="{3DD53C28-6218-44BA-BD91-730DDBC5DBE5}" presName="hierChild5" presStyleCnt="0"/>
      <dgm:spPr/>
    </dgm:pt>
    <dgm:pt modelId="{ED7AC90C-ED3A-4266-A2CE-135249CB4944}" type="pres">
      <dgm:prSet presAssocID="{749B034C-49F1-4FC4-B13D-280A53E50873}" presName="hierChild5" presStyleCnt="0"/>
      <dgm:spPr/>
    </dgm:pt>
    <dgm:pt modelId="{752FB605-D5B8-4EBB-8A4C-8D4C0D8DA8EF}" type="pres">
      <dgm:prSet presAssocID="{14F85D34-950B-4688-8DA8-B03D55FF1ED8}" presName="hierChild5" presStyleCnt="0"/>
      <dgm:spPr/>
    </dgm:pt>
    <dgm:pt modelId="{F364E739-EBC9-422F-B428-509D1B9CADA3}" type="pres">
      <dgm:prSet presAssocID="{1608AC15-C295-4609-9167-EAB15F9A2633}" presName="hierChild3" presStyleCnt="0"/>
      <dgm:spPr/>
    </dgm:pt>
    <dgm:pt modelId="{B27639AF-D53C-4E06-87EC-6BB2F6D50CEE}" type="pres">
      <dgm:prSet presAssocID="{16CF4026-4933-43B7-AC2A-8FF6F834AAB7}" presName="Name96" presStyleLbl="parChTrans1D2" presStyleIdx="1" presStyleCnt="2"/>
      <dgm:spPr/>
    </dgm:pt>
    <dgm:pt modelId="{FB1E90AD-D6F2-45B1-90E5-4B7ED733084B}" type="pres">
      <dgm:prSet presAssocID="{5D729E8D-7C25-4BCE-AF44-FA5C77250EEC}" presName="hierRoot3" presStyleCnt="0">
        <dgm:presLayoutVars>
          <dgm:hierBranch val="init"/>
        </dgm:presLayoutVars>
      </dgm:prSet>
      <dgm:spPr/>
    </dgm:pt>
    <dgm:pt modelId="{EA6D0B74-A45C-4E3E-A577-F14F59F0976E}" type="pres">
      <dgm:prSet presAssocID="{5D729E8D-7C25-4BCE-AF44-FA5C77250EEC}" presName="rootComposite3" presStyleCnt="0"/>
      <dgm:spPr/>
    </dgm:pt>
    <dgm:pt modelId="{EC1FB44C-A0D4-415A-9F12-76906ED0FE98}" type="pres">
      <dgm:prSet presAssocID="{5D729E8D-7C25-4BCE-AF44-FA5C77250EEC}" presName="rootText3" presStyleLbl="asst1" presStyleIdx="0" presStyleCnt="1">
        <dgm:presLayoutVars>
          <dgm:chPref val="3"/>
        </dgm:presLayoutVars>
      </dgm:prSet>
      <dgm:spPr/>
    </dgm:pt>
    <dgm:pt modelId="{A60A661B-13BB-4802-AC06-9D1B4F4B1C7D}" type="pres">
      <dgm:prSet presAssocID="{5D729E8D-7C25-4BCE-AF44-FA5C77250EEC}" presName="titleText3" presStyleLbl="fgAcc2" presStyleIdx="0" presStyleCnt="1">
        <dgm:presLayoutVars>
          <dgm:chMax val="0"/>
          <dgm:chPref val="0"/>
        </dgm:presLayoutVars>
      </dgm:prSet>
      <dgm:spPr/>
    </dgm:pt>
    <dgm:pt modelId="{91CC05E6-34AE-45B6-9C75-BAF44AD87645}" type="pres">
      <dgm:prSet presAssocID="{5D729E8D-7C25-4BCE-AF44-FA5C77250EEC}" presName="rootConnector3" presStyleLbl="asst1" presStyleIdx="0" presStyleCnt="1"/>
      <dgm:spPr/>
    </dgm:pt>
    <dgm:pt modelId="{A1D647C0-4397-48EB-B12C-714A92497B4C}" type="pres">
      <dgm:prSet presAssocID="{5D729E8D-7C25-4BCE-AF44-FA5C77250EEC}" presName="hierChild6" presStyleCnt="0"/>
      <dgm:spPr/>
    </dgm:pt>
    <dgm:pt modelId="{D45600B4-6889-4D69-B810-95AB5490BC3E}" type="pres">
      <dgm:prSet presAssocID="{5D729E8D-7C25-4BCE-AF44-FA5C77250EEC}" presName="hierChild7" presStyleCnt="0"/>
      <dgm:spPr/>
    </dgm:pt>
  </dgm:ptLst>
  <dgm:cxnLst>
    <dgm:cxn modelId="{14650405-CF8C-489F-B655-3ED578DA98D0}" type="presOf" srcId="{72B5068F-F3C1-4D7C-ABE4-D731A2B4D430}" destId="{DD08A020-0ED5-41A5-AD0F-6080FD28F345}" srcOrd="0" destOrd="0" presId="urn:microsoft.com/office/officeart/2008/layout/NameandTitleOrganizationalChart"/>
    <dgm:cxn modelId="{BCF9F708-7353-4415-8E86-216976A83246}" type="presOf" srcId="{1608AC15-C295-4609-9167-EAB15F9A2633}" destId="{187C61FF-2939-4ECB-AE16-9363D65BA37D}" srcOrd="1" destOrd="0" presId="urn:microsoft.com/office/officeart/2008/layout/NameandTitleOrganizationalChart"/>
    <dgm:cxn modelId="{312BF325-F695-4501-AD76-333AB4E85D41}" srcId="{1608AC15-C295-4609-9167-EAB15F9A2633}" destId="{5D729E8D-7C25-4BCE-AF44-FA5C77250EEC}" srcOrd="0" destOrd="0" parTransId="{16CF4026-4933-43B7-AC2A-8FF6F834AAB7}" sibTransId="{212E2C54-1A5D-444B-83C3-1CD762E9C037}"/>
    <dgm:cxn modelId="{58862B26-E15D-48B5-8EBD-39C958221694}" type="presOf" srcId="{749B034C-49F1-4FC4-B13D-280A53E50873}" destId="{F5E6D9AA-FB3D-43C4-9FDC-49272BDC515F}" srcOrd="0" destOrd="0" presId="urn:microsoft.com/office/officeart/2008/layout/NameandTitleOrganizationalChart"/>
    <dgm:cxn modelId="{6C36FF26-DCFE-44F0-8DB6-2CBBAE89DC80}" type="presOf" srcId="{141707C5-EF93-48B2-A08E-46CD9D507FE6}" destId="{BB066E67-328C-4432-9CA2-74DB74B1E3DF}" srcOrd="0" destOrd="0" presId="urn:microsoft.com/office/officeart/2008/layout/NameandTitleOrganizationalChart"/>
    <dgm:cxn modelId="{68AD5333-FA32-4877-BDFA-2BAC78F8A768}" type="presOf" srcId="{3CD9654F-7307-4B76-B7FA-A90130F5A9AB}" destId="{8EAA7525-E7F8-4B22-8DFD-EC695F14DA5A}" srcOrd="0" destOrd="0" presId="urn:microsoft.com/office/officeart/2008/layout/NameandTitleOrganizationalChart"/>
    <dgm:cxn modelId="{5DA6F834-A342-4870-8883-98221F61C994}" srcId="{749B034C-49F1-4FC4-B13D-280A53E50873}" destId="{DF6A2DC7-655F-4A57-AD01-786756F82A2D}" srcOrd="0" destOrd="0" parTransId="{92071516-A51B-4A30-B95A-264AD50F2D3B}" sibTransId="{3CD9654F-7307-4B76-B7FA-A90130F5A9AB}"/>
    <dgm:cxn modelId="{8A656A45-B1E6-4C6F-834D-4186BC8AD381}" type="presOf" srcId="{5D729E8D-7C25-4BCE-AF44-FA5C77250EEC}" destId="{91CC05E6-34AE-45B6-9C75-BAF44AD87645}" srcOrd="1" destOrd="0" presId="urn:microsoft.com/office/officeart/2008/layout/NameandTitleOrganizationalChart"/>
    <dgm:cxn modelId="{F8FB474A-8B29-4903-BB9A-EFD7C19DF3FB}" srcId="{14F85D34-950B-4688-8DA8-B03D55FF1ED8}" destId="{749B034C-49F1-4FC4-B13D-280A53E50873}" srcOrd="1" destOrd="0" parTransId="{5459ED17-45EB-44D8-899C-4FE8C71ABEAB}" sibTransId="{3691D58A-0C3C-443B-8DFD-804324855C74}"/>
    <dgm:cxn modelId="{027ED073-51F3-4F52-A0BB-247B2B71E8A0}" type="presOf" srcId="{3DD53C28-6218-44BA-BD91-730DDBC5DBE5}" destId="{B867BE1A-F872-4BE2-9820-0FD4248C79F1}" srcOrd="1" destOrd="0" presId="urn:microsoft.com/office/officeart/2008/layout/NameandTitleOrganizationalChart"/>
    <dgm:cxn modelId="{5488A656-3268-46A5-9946-09C0196F82BB}" type="presOf" srcId="{DF6A2DC7-655F-4A57-AD01-786756F82A2D}" destId="{DFB681FC-54A5-42BD-A1EE-EC743BAFD455}" srcOrd="1" destOrd="0" presId="urn:microsoft.com/office/officeart/2008/layout/NameandTitleOrganizationalChart"/>
    <dgm:cxn modelId="{2BB36458-9E82-4EDB-9E75-635B30E20D41}" type="presOf" srcId="{212E2C54-1A5D-444B-83C3-1CD762E9C037}" destId="{A60A661B-13BB-4802-AC06-9D1B4F4B1C7D}" srcOrd="0" destOrd="0" presId="urn:microsoft.com/office/officeart/2008/layout/NameandTitleOrganizationalChart"/>
    <dgm:cxn modelId="{83DF3759-AA29-4142-8934-07C23638EA9C}" srcId="{1608AC15-C295-4609-9167-EAB15F9A2633}" destId="{14F85D34-950B-4688-8DA8-B03D55FF1ED8}" srcOrd="1" destOrd="0" parTransId="{AFABB45C-78EA-42C4-A414-C797412CDA18}" sibTransId="{3291EAC3-B248-431B-83B5-B7A940FEFA6C}"/>
    <dgm:cxn modelId="{5B1BDE7F-6793-47A6-889C-6A905B649290}" type="presOf" srcId="{3291EAC3-B248-431B-83B5-B7A940FEFA6C}" destId="{57E0B7C2-ED6A-471E-9945-A001A8976DEC}" srcOrd="0" destOrd="0" presId="urn:microsoft.com/office/officeart/2008/layout/NameandTitleOrganizationalChart"/>
    <dgm:cxn modelId="{BDCFBF89-1617-43E8-9A36-9E9E82D36C91}" type="presOf" srcId="{DF6A2DC7-655F-4A57-AD01-786756F82A2D}" destId="{51DA375A-AFC1-424F-9D3D-E2A0D3088064}" srcOrd="0" destOrd="0" presId="urn:microsoft.com/office/officeart/2008/layout/NameandTitleOrganizationalChart"/>
    <dgm:cxn modelId="{0F5EB28F-04E9-4336-82C7-B4BACC027AC4}" type="presOf" srcId="{1608AC15-C295-4609-9167-EAB15F9A2633}" destId="{8A60EA45-404E-4AEC-9B71-57E44BB07160}" srcOrd="0" destOrd="0" presId="urn:microsoft.com/office/officeart/2008/layout/NameandTitleOrganizationalChart"/>
    <dgm:cxn modelId="{45B9F695-A152-480A-B242-BBF1C6736357}" type="presOf" srcId="{3691D58A-0C3C-443B-8DFD-804324855C74}" destId="{5CBEDBA2-9E36-49CB-8750-387779CB705D}" srcOrd="0" destOrd="0" presId="urn:microsoft.com/office/officeart/2008/layout/NameandTitleOrganizationalChart"/>
    <dgm:cxn modelId="{02E87B9A-224E-4A01-BDBB-E38671104D01}" type="presOf" srcId="{44CD5C60-BF09-4FA4-B7CE-1AB894A78E35}" destId="{51A6B6BA-5D77-4BB3-B9CE-A76CDBCEA60F}" srcOrd="0" destOrd="0" presId="urn:microsoft.com/office/officeart/2008/layout/NameandTitleOrganizationalChart"/>
    <dgm:cxn modelId="{654245A8-73B7-48B1-81FC-ED150E2FA95E}" type="presOf" srcId="{5459ED17-45EB-44D8-899C-4FE8C71ABEAB}" destId="{09F78B0B-1D46-4E5E-BAF5-2F9E4091E341}" srcOrd="0" destOrd="0" presId="urn:microsoft.com/office/officeart/2008/layout/NameandTitleOrganizationalChart"/>
    <dgm:cxn modelId="{6D3085B2-1A85-4941-8DA1-51AFCC809C0B}" type="presOf" srcId="{749B034C-49F1-4FC4-B13D-280A53E50873}" destId="{269D6146-5180-49FD-8185-0F561FD4F8FF}" srcOrd="1" destOrd="0" presId="urn:microsoft.com/office/officeart/2008/layout/NameandTitleOrganizationalChart"/>
    <dgm:cxn modelId="{59F3CDB6-585B-4AE7-816F-44F89BE18930}" type="presOf" srcId="{8C64A670-927E-49EB-BF79-9F1E3788195C}" destId="{23464653-9CA1-4D42-BAE1-3620FCCB43C7}" srcOrd="0" destOrd="0" presId="urn:microsoft.com/office/officeart/2008/layout/NameandTitleOrganizationalChart"/>
    <dgm:cxn modelId="{2F73F8C7-624D-4F83-97F3-F4F7AEBFA582}" type="presOf" srcId="{14F85D34-950B-4688-8DA8-B03D55FF1ED8}" destId="{BCB45863-4918-4D4F-B2C4-A463718C4CA5}" srcOrd="1" destOrd="0" presId="urn:microsoft.com/office/officeart/2008/layout/NameandTitleOrganizationalChart"/>
    <dgm:cxn modelId="{EB2788CC-BF59-41D1-9485-615FC11DF59F}" type="presOf" srcId="{5E1D1511-5A17-4F91-A5B3-A94B6B8A0904}" destId="{60162809-2916-4D81-A95F-B7C4892F5804}" srcOrd="0" destOrd="0" presId="urn:microsoft.com/office/officeart/2008/layout/NameandTitleOrganizationalChart"/>
    <dgm:cxn modelId="{6EA8BFCC-A8A8-4A11-B353-491C8080C357}" type="presOf" srcId="{92071516-A51B-4A30-B95A-264AD50F2D3B}" destId="{19AD85DA-A7CD-4B42-9B32-F5DDEC33EDF0}" srcOrd="0" destOrd="0" presId="urn:microsoft.com/office/officeart/2008/layout/NameandTitleOrganizationalChart"/>
    <dgm:cxn modelId="{309B8ADA-02E8-464F-83A4-CE177D6458A2}" type="presOf" srcId="{AFABB45C-78EA-42C4-A414-C797412CDA18}" destId="{684E12C5-A539-4EBF-8578-932AD30E7519}" srcOrd="0" destOrd="0" presId="urn:microsoft.com/office/officeart/2008/layout/NameandTitleOrganizationalChart"/>
    <dgm:cxn modelId="{A5623CDC-BDE9-4FE2-A114-1684F73D6709}" srcId="{14F85D34-950B-4688-8DA8-B03D55FF1ED8}" destId="{72B5068F-F3C1-4D7C-ABE4-D731A2B4D430}" srcOrd="0" destOrd="0" parTransId="{A2A14F54-B787-484C-83FE-E08D9F2C1BC9}" sibTransId="{5E1D1511-5A17-4F91-A5B3-A94B6B8A0904}"/>
    <dgm:cxn modelId="{D040EDE3-7C91-437F-962B-9DC657425769}" type="presOf" srcId="{3DD53C28-6218-44BA-BD91-730DDBC5DBE5}" destId="{E622BBCA-BF08-49D8-BCB0-BD1DBC720AF3}" srcOrd="0" destOrd="0" presId="urn:microsoft.com/office/officeart/2008/layout/NameandTitleOrganizationalChart"/>
    <dgm:cxn modelId="{E54B44E6-73A6-4C45-9E74-368047200D0D}" type="presOf" srcId="{72B5068F-F3C1-4D7C-ABE4-D731A2B4D430}" destId="{EA97E9D4-7764-44A0-A27F-58BBF2D31798}" srcOrd="1" destOrd="0" presId="urn:microsoft.com/office/officeart/2008/layout/NameandTitleOrganizationalChart"/>
    <dgm:cxn modelId="{8F9C28F0-17B2-4EC6-A653-A7056E2A2A18}" type="presOf" srcId="{1BE9EC6D-1C37-4AC6-885D-4EC0F6ED89B5}" destId="{BF118EC0-21B0-49A1-9586-7DF63DD8A4D8}" srcOrd="0" destOrd="0" presId="urn:microsoft.com/office/officeart/2008/layout/NameandTitleOrganizationalChart"/>
    <dgm:cxn modelId="{57D55CF0-ACB7-42F3-AE78-E728FA0F128A}" srcId="{749B034C-49F1-4FC4-B13D-280A53E50873}" destId="{3DD53C28-6218-44BA-BD91-730DDBC5DBE5}" srcOrd="1" destOrd="0" parTransId="{8C64A670-927E-49EB-BF79-9F1E3788195C}" sibTransId="{44CD5C60-BF09-4FA4-B7CE-1AB894A78E35}"/>
    <dgm:cxn modelId="{8EEF1DF1-5678-42A6-BACE-20C2D2A82802}" type="presOf" srcId="{A2A14F54-B787-484C-83FE-E08D9F2C1BC9}" destId="{5B39C7B6-8AB5-4645-9A98-2D37F1F28A93}" srcOrd="0" destOrd="0" presId="urn:microsoft.com/office/officeart/2008/layout/NameandTitleOrganizationalChart"/>
    <dgm:cxn modelId="{D9281CFB-2E1E-4DCD-AD0C-BE051E8AFE6D}" type="presOf" srcId="{5D729E8D-7C25-4BCE-AF44-FA5C77250EEC}" destId="{EC1FB44C-A0D4-415A-9F12-76906ED0FE98}" srcOrd="0" destOrd="0" presId="urn:microsoft.com/office/officeart/2008/layout/NameandTitleOrganizationalChart"/>
    <dgm:cxn modelId="{5DF969FB-5935-431F-A90D-39D3D102169E}" type="presOf" srcId="{14F85D34-950B-4688-8DA8-B03D55FF1ED8}" destId="{8DE48346-D114-4E1C-A548-9090F56F1CEE}" srcOrd="0" destOrd="0" presId="urn:microsoft.com/office/officeart/2008/layout/NameandTitleOrganizationalChart"/>
    <dgm:cxn modelId="{75FA0DFD-E189-4986-91BB-0BC3DDD49F61}" srcId="{141707C5-EF93-48B2-A08E-46CD9D507FE6}" destId="{1608AC15-C295-4609-9167-EAB15F9A2633}" srcOrd="0" destOrd="0" parTransId="{56A90556-AF36-4917-BCEC-F1F02B81B2F3}" sibTransId="{1BE9EC6D-1C37-4AC6-885D-4EC0F6ED89B5}"/>
    <dgm:cxn modelId="{A4025DFF-578C-484C-B9E9-F0161CECDC3E}" type="presOf" srcId="{16CF4026-4933-43B7-AC2A-8FF6F834AAB7}" destId="{B27639AF-D53C-4E06-87EC-6BB2F6D50CEE}" srcOrd="0" destOrd="0" presId="urn:microsoft.com/office/officeart/2008/layout/NameandTitleOrganizationalChart"/>
    <dgm:cxn modelId="{54DF4506-0112-4D4A-8F43-F687E95588E9}" type="presParOf" srcId="{BB066E67-328C-4432-9CA2-74DB74B1E3DF}" destId="{61F06439-FA82-469B-BAC5-4B2573A404D8}" srcOrd="0" destOrd="0" presId="urn:microsoft.com/office/officeart/2008/layout/NameandTitleOrganizationalChart"/>
    <dgm:cxn modelId="{4A27F40F-4756-4235-9CC5-062FF262E336}" type="presParOf" srcId="{61F06439-FA82-469B-BAC5-4B2573A404D8}" destId="{DE9E58CB-C7BF-4E76-8BCF-866F61AC3977}" srcOrd="0" destOrd="0" presId="urn:microsoft.com/office/officeart/2008/layout/NameandTitleOrganizationalChart"/>
    <dgm:cxn modelId="{6472CCB7-30DA-429B-9EE8-8A96292F70DB}" type="presParOf" srcId="{DE9E58CB-C7BF-4E76-8BCF-866F61AC3977}" destId="{8A60EA45-404E-4AEC-9B71-57E44BB07160}" srcOrd="0" destOrd="0" presId="urn:microsoft.com/office/officeart/2008/layout/NameandTitleOrganizationalChart"/>
    <dgm:cxn modelId="{C1A240F4-06C4-4743-AEDD-34FDBEB4D16C}" type="presParOf" srcId="{DE9E58CB-C7BF-4E76-8BCF-866F61AC3977}" destId="{BF118EC0-21B0-49A1-9586-7DF63DD8A4D8}" srcOrd="1" destOrd="0" presId="urn:microsoft.com/office/officeart/2008/layout/NameandTitleOrganizationalChart"/>
    <dgm:cxn modelId="{DB92EDBA-09CF-4577-BC05-28820C7EFC1E}" type="presParOf" srcId="{DE9E58CB-C7BF-4E76-8BCF-866F61AC3977}" destId="{187C61FF-2939-4ECB-AE16-9363D65BA37D}" srcOrd="2" destOrd="0" presId="urn:microsoft.com/office/officeart/2008/layout/NameandTitleOrganizationalChart"/>
    <dgm:cxn modelId="{35BA87B2-5F99-4531-B9BF-13B666309CB5}" type="presParOf" srcId="{61F06439-FA82-469B-BAC5-4B2573A404D8}" destId="{ADADA59A-96CE-4A42-8796-30ECB8C2B53C}" srcOrd="1" destOrd="0" presId="urn:microsoft.com/office/officeart/2008/layout/NameandTitleOrganizationalChart"/>
    <dgm:cxn modelId="{81984429-9C71-4C81-99F5-DA98BA649833}" type="presParOf" srcId="{ADADA59A-96CE-4A42-8796-30ECB8C2B53C}" destId="{684E12C5-A539-4EBF-8578-932AD30E7519}" srcOrd="0" destOrd="0" presId="urn:microsoft.com/office/officeart/2008/layout/NameandTitleOrganizationalChart"/>
    <dgm:cxn modelId="{F4AE5DD9-0F7D-4E7C-9902-54F43488898E}" type="presParOf" srcId="{ADADA59A-96CE-4A42-8796-30ECB8C2B53C}" destId="{359872FD-3BEC-4C3E-8C24-1C03F14FF439}" srcOrd="1" destOrd="0" presId="urn:microsoft.com/office/officeart/2008/layout/NameandTitleOrganizationalChart"/>
    <dgm:cxn modelId="{4B42C2C6-373C-4F3B-B560-2C043E43DB29}" type="presParOf" srcId="{359872FD-3BEC-4C3E-8C24-1C03F14FF439}" destId="{16C487EA-A599-477C-8C8A-39FC0FB27127}" srcOrd="0" destOrd="0" presId="urn:microsoft.com/office/officeart/2008/layout/NameandTitleOrganizationalChart"/>
    <dgm:cxn modelId="{287ADE4E-FD55-44CA-9581-E1079B00DA53}" type="presParOf" srcId="{16C487EA-A599-477C-8C8A-39FC0FB27127}" destId="{8DE48346-D114-4E1C-A548-9090F56F1CEE}" srcOrd="0" destOrd="0" presId="urn:microsoft.com/office/officeart/2008/layout/NameandTitleOrganizationalChart"/>
    <dgm:cxn modelId="{1D51255B-817E-4670-B68D-28F91042C94C}" type="presParOf" srcId="{16C487EA-A599-477C-8C8A-39FC0FB27127}" destId="{57E0B7C2-ED6A-471E-9945-A001A8976DEC}" srcOrd="1" destOrd="0" presId="urn:microsoft.com/office/officeart/2008/layout/NameandTitleOrganizationalChart"/>
    <dgm:cxn modelId="{4057D89F-B32F-4EBA-9F25-71AADE17182E}" type="presParOf" srcId="{16C487EA-A599-477C-8C8A-39FC0FB27127}" destId="{BCB45863-4918-4D4F-B2C4-A463718C4CA5}" srcOrd="2" destOrd="0" presId="urn:microsoft.com/office/officeart/2008/layout/NameandTitleOrganizationalChart"/>
    <dgm:cxn modelId="{57E10367-0DAC-4D57-B50B-F0B45055FAB3}" type="presParOf" srcId="{359872FD-3BEC-4C3E-8C24-1C03F14FF439}" destId="{D032FE71-D8F2-47BC-B6FE-429DE10BD044}" srcOrd="1" destOrd="0" presId="urn:microsoft.com/office/officeart/2008/layout/NameandTitleOrganizationalChart"/>
    <dgm:cxn modelId="{FB9BD3C2-F548-42BD-917A-28ADAC0D8CE5}" type="presParOf" srcId="{D032FE71-D8F2-47BC-B6FE-429DE10BD044}" destId="{5B39C7B6-8AB5-4645-9A98-2D37F1F28A93}" srcOrd="0" destOrd="0" presId="urn:microsoft.com/office/officeart/2008/layout/NameandTitleOrganizationalChart"/>
    <dgm:cxn modelId="{318953F1-C025-4683-B7C6-DA0290ACB810}" type="presParOf" srcId="{D032FE71-D8F2-47BC-B6FE-429DE10BD044}" destId="{9291AAFB-AB1E-4FC1-B362-2100409A71FE}" srcOrd="1" destOrd="0" presId="urn:microsoft.com/office/officeart/2008/layout/NameandTitleOrganizationalChart"/>
    <dgm:cxn modelId="{5F997622-9BAA-4A9C-BBCF-22F88E784DBF}" type="presParOf" srcId="{9291AAFB-AB1E-4FC1-B362-2100409A71FE}" destId="{2A0FF5D2-70C4-45BE-BC0E-E2362BF88155}" srcOrd="0" destOrd="0" presId="urn:microsoft.com/office/officeart/2008/layout/NameandTitleOrganizationalChart"/>
    <dgm:cxn modelId="{7C9C08E0-229A-417C-951E-AFFB69845828}" type="presParOf" srcId="{2A0FF5D2-70C4-45BE-BC0E-E2362BF88155}" destId="{DD08A020-0ED5-41A5-AD0F-6080FD28F345}" srcOrd="0" destOrd="0" presId="urn:microsoft.com/office/officeart/2008/layout/NameandTitleOrganizationalChart"/>
    <dgm:cxn modelId="{8A402B8D-27E3-4226-BDDA-0FDEBC49B935}" type="presParOf" srcId="{2A0FF5D2-70C4-45BE-BC0E-E2362BF88155}" destId="{60162809-2916-4D81-A95F-B7C4892F5804}" srcOrd="1" destOrd="0" presId="urn:microsoft.com/office/officeart/2008/layout/NameandTitleOrganizationalChart"/>
    <dgm:cxn modelId="{6EBD4DE0-7AE8-48EB-A47A-74B112D3BA8B}" type="presParOf" srcId="{2A0FF5D2-70C4-45BE-BC0E-E2362BF88155}" destId="{EA97E9D4-7764-44A0-A27F-58BBF2D31798}" srcOrd="2" destOrd="0" presId="urn:microsoft.com/office/officeart/2008/layout/NameandTitleOrganizationalChart"/>
    <dgm:cxn modelId="{09491B2B-1C68-4C2F-B054-F691CB0A5779}" type="presParOf" srcId="{9291AAFB-AB1E-4FC1-B362-2100409A71FE}" destId="{A9B2934F-1F0E-4DEC-A53C-AA33F0B9061D}" srcOrd="1" destOrd="0" presId="urn:microsoft.com/office/officeart/2008/layout/NameandTitleOrganizationalChart"/>
    <dgm:cxn modelId="{23D4FEF4-991D-4D69-86CD-1EA642C44E69}" type="presParOf" srcId="{9291AAFB-AB1E-4FC1-B362-2100409A71FE}" destId="{3974EABF-2C88-49A5-BB32-195FB12341EB}" srcOrd="2" destOrd="0" presId="urn:microsoft.com/office/officeart/2008/layout/NameandTitleOrganizationalChart"/>
    <dgm:cxn modelId="{BC82E20C-4530-42AE-8736-CEF1071A2894}" type="presParOf" srcId="{D032FE71-D8F2-47BC-B6FE-429DE10BD044}" destId="{09F78B0B-1D46-4E5E-BAF5-2F9E4091E341}" srcOrd="2" destOrd="0" presId="urn:microsoft.com/office/officeart/2008/layout/NameandTitleOrganizationalChart"/>
    <dgm:cxn modelId="{491ABEE1-E777-43D5-893B-045148EBBA1C}" type="presParOf" srcId="{D032FE71-D8F2-47BC-B6FE-429DE10BD044}" destId="{1E56C10D-802A-43F3-9827-D489CB9343D9}" srcOrd="3" destOrd="0" presId="urn:microsoft.com/office/officeart/2008/layout/NameandTitleOrganizationalChart"/>
    <dgm:cxn modelId="{F83F4392-03D0-4232-A509-5194DF8C04AD}" type="presParOf" srcId="{1E56C10D-802A-43F3-9827-D489CB9343D9}" destId="{B42BBE7E-FF26-4FA9-A763-9773A5CF7067}" srcOrd="0" destOrd="0" presId="urn:microsoft.com/office/officeart/2008/layout/NameandTitleOrganizationalChart"/>
    <dgm:cxn modelId="{3772D6C4-F87B-400D-8269-1E5187247C70}" type="presParOf" srcId="{B42BBE7E-FF26-4FA9-A763-9773A5CF7067}" destId="{F5E6D9AA-FB3D-43C4-9FDC-49272BDC515F}" srcOrd="0" destOrd="0" presId="urn:microsoft.com/office/officeart/2008/layout/NameandTitleOrganizationalChart"/>
    <dgm:cxn modelId="{E0C211CB-959A-4E3D-A1DC-1E8B5BC0C5EE}" type="presParOf" srcId="{B42BBE7E-FF26-4FA9-A763-9773A5CF7067}" destId="{5CBEDBA2-9E36-49CB-8750-387779CB705D}" srcOrd="1" destOrd="0" presId="urn:microsoft.com/office/officeart/2008/layout/NameandTitleOrganizationalChart"/>
    <dgm:cxn modelId="{EAA1E1AF-C5FF-426C-90F4-8F3AB8FBF45A}" type="presParOf" srcId="{B42BBE7E-FF26-4FA9-A763-9773A5CF7067}" destId="{269D6146-5180-49FD-8185-0F561FD4F8FF}" srcOrd="2" destOrd="0" presId="urn:microsoft.com/office/officeart/2008/layout/NameandTitleOrganizationalChart"/>
    <dgm:cxn modelId="{BF2983F7-EF2C-46F3-AFC9-24C5FA68AB33}" type="presParOf" srcId="{1E56C10D-802A-43F3-9827-D489CB9343D9}" destId="{4C93F90E-A08C-4602-9057-377A48EF2596}" srcOrd="1" destOrd="0" presId="urn:microsoft.com/office/officeart/2008/layout/NameandTitleOrganizationalChart"/>
    <dgm:cxn modelId="{741E3D0C-3F04-45DD-9786-D10F02F01B93}" type="presParOf" srcId="{4C93F90E-A08C-4602-9057-377A48EF2596}" destId="{19AD85DA-A7CD-4B42-9B32-F5DDEC33EDF0}" srcOrd="0" destOrd="0" presId="urn:microsoft.com/office/officeart/2008/layout/NameandTitleOrganizationalChart"/>
    <dgm:cxn modelId="{17E3013F-7356-4CDA-BB7A-5073635E01AB}" type="presParOf" srcId="{4C93F90E-A08C-4602-9057-377A48EF2596}" destId="{3F6CA896-DA83-4F3D-BC39-A5CEE1E3E321}" srcOrd="1" destOrd="0" presId="urn:microsoft.com/office/officeart/2008/layout/NameandTitleOrganizationalChart"/>
    <dgm:cxn modelId="{635ED0E0-0C69-48B2-BB3D-BF2A1C0245D4}" type="presParOf" srcId="{3F6CA896-DA83-4F3D-BC39-A5CEE1E3E321}" destId="{AE936C3B-B894-4D5D-81FD-C593FFFCA602}" srcOrd="0" destOrd="0" presId="urn:microsoft.com/office/officeart/2008/layout/NameandTitleOrganizationalChart"/>
    <dgm:cxn modelId="{18F0075C-DB38-4A97-9480-BCBFCF53D043}" type="presParOf" srcId="{AE936C3B-B894-4D5D-81FD-C593FFFCA602}" destId="{51DA375A-AFC1-424F-9D3D-E2A0D3088064}" srcOrd="0" destOrd="0" presId="urn:microsoft.com/office/officeart/2008/layout/NameandTitleOrganizationalChart"/>
    <dgm:cxn modelId="{EC3EE15D-D644-4ABC-A588-7049B9B740FC}" type="presParOf" srcId="{AE936C3B-B894-4D5D-81FD-C593FFFCA602}" destId="{8EAA7525-E7F8-4B22-8DFD-EC695F14DA5A}" srcOrd="1" destOrd="0" presId="urn:microsoft.com/office/officeart/2008/layout/NameandTitleOrganizationalChart"/>
    <dgm:cxn modelId="{BAA1FEA3-6C5A-40C8-BE5C-CD01C433863B}" type="presParOf" srcId="{AE936C3B-B894-4D5D-81FD-C593FFFCA602}" destId="{DFB681FC-54A5-42BD-A1EE-EC743BAFD455}" srcOrd="2" destOrd="0" presId="urn:microsoft.com/office/officeart/2008/layout/NameandTitleOrganizationalChart"/>
    <dgm:cxn modelId="{5FCE1B71-3F8A-412F-BF51-9770FC4B9F9D}" type="presParOf" srcId="{3F6CA896-DA83-4F3D-BC39-A5CEE1E3E321}" destId="{F2F06A25-B2D0-481B-8AAE-B73A7496C737}" srcOrd="1" destOrd="0" presId="urn:microsoft.com/office/officeart/2008/layout/NameandTitleOrganizationalChart"/>
    <dgm:cxn modelId="{A81FEA20-AE26-4448-9B1C-19C748558424}" type="presParOf" srcId="{3F6CA896-DA83-4F3D-BC39-A5CEE1E3E321}" destId="{C241A10C-A4B2-4078-925D-47A0B8377A95}" srcOrd="2" destOrd="0" presId="urn:microsoft.com/office/officeart/2008/layout/NameandTitleOrganizationalChart"/>
    <dgm:cxn modelId="{347A5167-8D72-44EA-9145-930B3A3734B7}" type="presParOf" srcId="{4C93F90E-A08C-4602-9057-377A48EF2596}" destId="{23464653-9CA1-4D42-BAE1-3620FCCB43C7}" srcOrd="2" destOrd="0" presId="urn:microsoft.com/office/officeart/2008/layout/NameandTitleOrganizationalChart"/>
    <dgm:cxn modelId="{DEC18A72-AC98-432C-B0C3-4EC3141F8CDE}" type="presParOf" srcId="{4C93F90E-A08C-4602-9057-377A48EF2596}" destId="{659D6574-39E0-4AEF-8B40-7553C47D4284}" srcOrd="3" destOrd="0" presId="urn:microsoft.com/office/officeart/2008/layout/NameandTitleOrganizationalChart"/>
    <dgm:cxn modelId="{FDB91AA9-6D8F-4B45-973E-F1C14BDE9DCC}" type="presParOf" srcId="{659D6574-39E0-4AEF-8B40-7553C47D4284}" destId="{94D0222E-FBDA-4206-A857-DBA29A917ABA}" srcOrd="0" destOrd="0" presId="urn:microsoft.com/office/officeart/2008/layout/NameandTitleOrganizationalChart"/>
    <dgm:cxn modelId="{74D62714-947B-4D19-B919-5D4628643A60}" type="presParOf" srcId="{94D0222E-FBDA-4206-A857-DBA29A917ABA}" destId="{E622BBCA-BF08-49D8-BCB0-BD1DBC720AF3}" srcOrd="0" destOrd="0" presId="urn:microsoft.com/office/officeart/2008/layout/NameandTitleOrganizationalChart"/>
    <dgm:cxn modelId="{84844D41-0E59-469F-823C-0590AEC3BD5F}" type="presParOf" srcId="{94D0222E-FBDA-4206-A857-DBA29A917ABA}" destId="{51A6B6BA-5D77-4BB3-B9CE-A76CDBCEA60F}" srcOrd="1" destOrd="0" presId="urn:microsoft.com/office/officeart/2008/layout/NameandTitleOrganizationalChart"/>
    <dgm:cxn modelId="{FD49A0FB-5C54-4D7D-962E-69DBF82517F9}" type="presParOf" srcId="{94D0222E-FBDA-4206-A857-DBA29A917ABA}" destId="{B867BE1A-F872-4BE2-9820-0FD4248C79F1}" srcOrd="2" destOrd="0" presId="urn:microsoft.com/office/officeart/2008/layout/NameandTitleOrganizationalChart"/>
    <dgm:cxn modelId="{2C543800-5E6C-4126-ABBB-86D67EBAABB3}" type="presParOf" srcId="{659D6574-39E0-4AEF-8B40-7553C47D4284}" destId="{25DA6723-C94A-4E08-A651-D2EBA069CF63}" srcOrd="1" destOrd="0" presId="urn:microsoft.com/office/officeart/2008/layout/NameandTitleOrganizationalChart"/>
    <dgm:cxn modelId="{F9590D76-C82D-49DE-AADE-A8DB681F790E}" type="presParOf" srcId="{659D6574-39E0-4AEF-8B40-7553C47D4284}" destId="{019792C6-208E-4905-A1BA-A63F5EEEB180}" srcOrd="2" destOrd="0" presId="urn:microsoft.com/office/officeart/2008/layout/NameandTitleOrganizationalChart"/>
    <dgm:cxn modelId="{41112A49-6CE2-4298-967B-D5F4C9DFFB6D}" type="presParOf" srcId="{1E56C10D-802A-43F3-9827-D489CB9343D9}" destId="{ED7AC90C-ED3A-4266-A2CE-135249CB4944}" srcOrd="2" destOrd="0" presId="urn:microsoft.com/office/officeart/2008/layout/NameandTitleOrganizationalChart"/>
    <dgm:cxn modelId="{C9E8DAF1-7239-4329-992A-E0636E019F93}" type="presParOf" srcId="{359872FD-3BEC-4C3E-8C24-1C03F14FF439}" destId="{752FB605-D5B8-4EBB-8A4C-8D4C0D8DA8EF}" srcOrd="2" destOrd="0" presId="urn:microsoft.com/office/officeart/2008/layout/NameandTitleOrganizationalChart"/>
    <dgm:cxn modelId="{DE980290-4A84-4871-BFBB-27B0A98C651D}" type="presParOf" srcId="{61F06439-FA82-469B-BAC5-4B2573A404D8}" destId="{F364E739-EBC9-422F-B428-509D1B9CADA3}" srcOrd="2" destOrd="0" presId="urn:microsoft.com/office/officeart/2008/layout/NameandTitleOrganizationalChart"/>
    <dgm:cxn modelId="{AD28864E-A40C-41C9-B87F-294172DDDF57}" type="presParOf" srcId="{F364E739-EBC9-422F-B428-509D1B9CADA3}" destId="{B27639AF-D53C-4E06-87EC-6BB2F6D50CEE}" srcOrd="0" destOrd="0" presId="urn:microsoft.com/office/officeart/2008/layout/NameandTitleOrganizationalChart"/>
    <dgm:cxn modelId="{DD202048-250A-4188-85D4-CDF6E6BCD342}" type="presParOf" srcId="{F364E739-EBC9-422F-B428-509D1B9CADA3}" destId="{FB1E90AD-D6F2-45B1-90E5-4B7ED733084B}" srcOrd="1" destOrd="0" presId="urn:microsoft.com/office/officeart/2008/layout/NameandTitleOrganizationalChart"/>
    <dgm:cxn modelId="{89FFA1FE-95CA-4416-8E4F-5B28647FD1D1}" type="presParOf" srcId="{FB1E90AD-D6F2-45B1-90E5-4B7ED733084B}" destId="{EA6D0B74-A45C-4E3E-A577-F14F59F0976E}" srcOrd="0" destOrd="0" presId="urn:microsoft.com/office/officeart/2008/layout/NameandTitleOrganizationalChart"/>
    <dgm:cxn modelId="{ADF18784-19F4-4D3C-8715-0E38DE8A7139}" type="presParOf" srcId="{EA6D0B74-A45C-4E3E-A577-F14F59F0976E}" destId="{EC1FB44C-A0D4-415A-9F12-76906ED0FE98}" srcOrd="0" destOrd="0" presId="urn:microsoft.com/office/officeart/2008/layout/NameandTitleOrganizationalChart"/>
    <dgm:cxn modelId="{8EE45573-56E9-4829-802A-5B53A6D582BC}" type="presParOf" srcId="{EA6D0B74-A45C-4E3E-A577-F14F59F0976E}" destId="{A60A661B-13BB-4802-AC06-9D1B4F4B1C7D}" srcOrd="1" destOrd="0" presId="urn:microsoft.com/office/officeart/2008/layout/NameandTitleOrganizationalChart"/>
    <dgm:cxn modelId="{40DAE0C9-A01C-4109-8606-634537139587}" type="presParOf" srcId="{EA6D0B74-A45C-4E3E-A577-F14F59F0976E}" destId="{91CC05E6-34AE-45B6-9C75-BAF44AD87645}" srcOrd="2" destOrd="0" presId="urn:microsoft.com/office/officeart/2008/layout/NameandTitleOrganizationalChart"/>
    <dgm:cxn modelId="{351205AC-BF0C-4E8C-BA8C-66DD7CFB2A1F}" type="presParOf" srcId="{FB1E90AD-D6F2-45B1-90E5-4B7ED733084B}" destId="{A1D647C0-4397-48EB-B12C-714A92497B4C}" srcOrd="1" destOrd="0" presId="urn:microsoft.com/office/officeart/2008/layout/NameandTitleOrganizationalChart"/>
    <dgm:cxn modelId="{337752F4-5779-43DB-AF21-75CE3866CCE1}" type="presParOf" srcId="{FB1E90AD-D6F2-45B1-90E5-4B7ED733084B}" destId="{D45600B4-6889-4D69-B810-95AB5490BC3E}" srcOrd="2" destOrd="0" presId="urn:microsoft.com/office/officeart/2008/layout/NameandTitleOrganizationalChart"/>
  </dgm:cxnLst>
  <dgm:bg>
    <a:solidFill>
      <a:schemeClr val="accent2">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0C5315-544D-47BF-8B5B-7E636167147D}" type="doc">
      <dgm:prSet loTypeId="urn:microsoft.com/office/officeart/2005/8/layout/hProcess6" loCatId="process" qsTypeId="urn:microsoft.com/office/officeart/2005/8/quickstyle/3d3" qsCatId="3D" csTypeId="urn:microsoft.com/office/officeart/2005/8/colors/colorful1" csCatId="colorful" phldr="1"/>
      <dgm:spPr/>
      <dgm:t>
        <a:bodyPr/>
        <a:lstStyle/>
        <a:p>
          <a:endParaRPr lang="en-ZA"/>
        </a:p>
      </dgm:t>
    </dgm:pt>
    <dgm:pt modelId="{25565C2F-38FF-4E6B-BAB4-5822ABCE2264}">
      <dgm:prSet phldrT="[Text]"/>
      <dgm:spPr/>
      <dgm:t>
        <a:bodyPr/>
        <a:lstStyle/>
        <a:p>
          <a:r>
            <a:rPr lang="en-GB" dirty="0"/>
            <a:t>2Min</a:t>
          </a:r>
          <a:endParaRPr lang="en-ZA" dirty="0"/>
        </a:p>
      </dgm:t>
    </dgm:pt>
    <dgm:pt modelId="{018A03DD-A960-4F6F-848B-AF56D3162653}" type="parTrans" cxnId="{E19FC14F-2E42-4138-8D45-1AFB18CBF66A}">
      <dgm:prSet/>
      <dgm:spPr/>
      <dgm:t>
        <a:bodyPr/>
        <a:lstStyle/>
        <a:p>
          <a:endParaRPr lang="en-ZA"/>
        </a:p>
      </dgm:t>
    </dgm:pt>
    <dgm:pt modelId="{2C2690AF-06A5-4ED0-8532-4A4817078A8B}" type="sibTrans" cxnId="{E19FC14F-2E42-4138-8D45-1AFB18CBF66A}">
      <dgm:prSet/>
      <dgm:spPr/>
      <dgm:t>
        <a:bodyPr/>
        <a:lstStyle/>
        <a:p>
          <a:endParaRPr lang="en-ZA"/>
        </a:p>
      </dgm:t>
    </dgm:pt>
    <dgm:pt modelId="{07E825FB-A3C4-405B-9F35-F67FAAAD4D5D}">
      <dgm:prSet phldrT="[Text]"/>
      <dgm:spPr/>
      <dgm:t>
        <a:bodyPr/>
        <a:lstStyle/>
        <a:p>
          <a:r>
            <a:rPr lang="en-GB" dirty="0"/>
            <a:t>Triage</a:t>
          </a:r>
          <a:endParaRPr lang="en-ZA" dirty="0"/>
        </a:p>
      </dgm:t>
    </dgm:pt>
    <dgm:pt modelId="{95A15CDB-65E4-46C8-A938-3F4B112F4646}" type="parTrans" cxnId="{69A25545-2657-49FB-9DE3-5DDA7C07368D}">
      <dgm:prSet/>
      <dgm:spPr/>
      <dgm:t>
        <a:bodyPr/>
        <a:lstStyle/>
        <a:p>
          <a:endParaRPr lang="en-ZA"/>
        </a:p>
      </dgm:t>
    </dgm:pt>
    <dgm:pt modelId="{B22544D7-EFA4-4C07-B1B3-56F8F5D75104}" type="sibTrans" cxnId="{69A25545-2657-49FB-9DE3-5DDA7C07368D}">
      <dgm:prSet/>
      <dgm:spPr/>
      <dgm:t>
        <a:bodyPr/>
        <a:lstStyle/>
        <a:p>
          <a:endParaRPr lang="en-ZA"/>
        </a:p>
      </dgm:t>
    </dgm:pt>
    <dgm:pt modelId="{2C20A89C-EEE3-4EEF-9DAE-4D42D27C4893}">
      <dgm:prSet phldrT="[Text]"/>
      <dgm:spPr/>
      <dgm:t>
        <a:bodyPr/>
        <a:lstStyle/>
        <a:p>
          <a:r>
            <a:rPr lang="en-GB" dirty="0"/>
            <a:t>Ref for consent</a:t>
          </a:r>
          <a:endParaRPr lang="en-ZA" dirty="0"/>
        </a:p>
      </dgm:t>
    </dgm:pt>
    <dgm:pt modelId="{6C81E761-E8C0-4065-8890-FC5620D0C4FE}" type="parTrans" cxnId="{6002DD1E-C49B-4A1D-954A-38F967B6FD3E}">
      <dgm:prSet/>
      <dgm:spPr/>
      <dgm:t>
        <a:bodyPr/>
        <a:lstStyle/>
        <a:p>
          <a:endParaRPr lang="en-ZA"/>
        </a:p>
      </dgm:t>
    </dgm:pt>
    <dgm:pt modelId="{45BA8B51-E6B9-485A-96DE-968FB9A9F46E}" type="sibTrans" cxnId="{6002DD1E-C49B-4A1D-954A-38F967B6FD3E}">
      <dgm:prSet/>
      <dgm:spPr/>
      <dgm:t>
        <a:bodyPr/>
        <a:lstStyle/>
        <a:p>
          <a:endParaRPr lang="en-ZA"/>
        </a:p>
      </dgm:t>
    </dgm:pt>
    <dgm:pt modelId="{22C9476E-807F-4D5F-A7C8-3C816C589426}">
      <dgm:prSet phldrT="[Text]"/>
      <dgm:spPr/>
      <dgm:t>
        <a:bodyPr/>
        <a:lstStyle/>
        <a:p>
          <a:r>
            <a:rPr lang="en-GB" dirty="0"/>
            <a:t>7Min</a:t>
          </a:r>
          <a:endParaRPr lang="en-ZA" dirty="0"/>
        </a:p>
      </dgm:t>
    </dgm:pt>
    <dgm:pt modelId="{E13BC0B5-CA46-43F3-A254-623F3D87E880}" type="parTrans" cxnId="{A31726F2-E40C-4D38-B0BB-5766CAB30F43}">
      <dgm:prSet/>
      <dgm:spPr/>
      <dgm:t>
        <a:bodyPr/>
        <a:lstStyle/>
        <a:p>
          <a:endParaRPr lang="en-ZA"/>
        </a:p>
      </dgm:t>
    </dgm:pt>
    <dgm:pt modelId="{6B0F1424-D461-4B65-B50B-67E47EE918E6}" type="sibTrans" cxnId="{A31726F2-E40C-4D38-B0BB-5766CAB30F43}">
      <dgm:prSet/>
      <dgm:spPr/>
      <dgm:t>
        <a:bodyPr/>
        <a:lstStyle/>
        <a:p>
          <a:endParaRPr lang="en-ZA"/>
        </a:p>
      </dgm:t>
    </dgm:pt>
    <dgm:pt modelId="{65AD96F4-ABD7-4479-AF8E-8D7A514DDAB8}">
      <dgm:prSet phldrT="[Text]"/>
      <dgm:spPr/>
      <dgm:t>
        <a:bodyPr/>
        <a:lstStyle/>
        <a:p>
          <a:r>
            <a:rPr lang="en-GB" dirty="0"/>
            <a:t>Consent </a:t>
          </a:r>
          <a:endParaRPr lang="en-ZA" dirty="0"/>
        </a:p>
      </dgm:t>
    </dgm:pt>
    <dgm:pt modelId="{AB11E596-AA22-4C00-8C68-7897FD3E07E6}" type="parTrans" cxnId="{03CC2013-3168-4981-87D3-24D799FE808A}">
      <dgm:prSet/>
      <dgm:spPr/>
      <dgm:t>
        <a:bodyPr/>
        <a:lstStyle/>
        <a:p>
          <a:endParaRPr lang="en-ZA"/>
        </a:p>
      </dgm:t>
    </dgm:pt>
    <dgm:pt modelId="{24731B53-2FD7-4A44-9AFB-971C9D83A934}" type="sibTrans" cxnId="{03CC2013-3168-4981-87D3-24D799FE808A}">
      <dgm:prSet/>
      <dgm:spPr/>
      <dgm:t>
        <a:bodyPr/>
        <a:lstStyle/>
        <a:p>
          <a:endParaRPr lang="en-ZA"/>
        </a:p>
      </dgm:t>
    </dgm:pt>
    <dgm:pt modelId="{96FDA024-DA4B-4050-8A67-8903A04F2383}">
      <dgm:prSet phldrT="[Text]"/>
      <dgm:spPr/>
      <dgm:t>
        <a:bodyPr/>
        <a:lstStyle/>
        <a:p>
          <a:r>
            <a:rPr lang="en-GB" dirty="0"/>
            <a:t>13Min</a:t>
          </a:r>
          <a:endParaRPr lang="en-ZA" dirty="0"/>
        </a:p>
      </dgm:t>
    </dgm:pt>
    <dgm:pt modelId="{5F534E40-A0BB-4F2D-A817-43A814D28E5E}" type="parTrans" cxnId="{DCD54BD9-A81D-43AE-9B16-5B45D1577128}">
      <dgm:prSet/>
      <dgm:spPr/>
      <dgm:t>
        <a:bodyPr/>
        <a:lstStyle/>
        <a:p>
          <a:endParaRPr lang="en-ZA"/>
        </a:p>
      </dgm:t>
    </dgm:pt>
    <dgm:pt modelId="{D91D94D0-FA6B-44F5-B97E-4B9AA8878863}" type="sibTrans" cxnId="{DCD54BD9-A81D-43AE-9B16-5B45D1577128}">
      <dgm:prSet/>
      <dgm:spPr/>
      <dgm:t>
        <a:bodyPr/>
        <a:lstStyle/>
        <a:p>
          <a:endParaRPr lang="en-ZA"/>
        </a:p>
      </dgm:t>
    </dgm:pt>
    <dgm:pt modelId="{C6CC21D7-02D6-4670-8F5A-ADB3FF78A133}">
      <dgm:prSet phldrT="[Text]"/>
      <dgm:spPr/>
      <dgm:t>
        <a:bodyPr/>
        <a:lstStyle/>
        <a:p>
          <a:r>
            <a:rPr lang="en-GB" dirty="0"/>
            <a:t>STI assessment tool </a:t>
          </a:r>
          <a:endParaRPr lang="en-ZA" dirty="0"/>
        </a:p>
      </dgm:t>
    </dgm:pt>
    <dgm:pt modelId="{2AF53419-3A2E-4BAA-99EB-B6A3C4A3D6EC}" type="parTrans" cxnId="{E3CDFA38-D0F1-4134-8A21-7C3975C4F029}">
      <dgm:prSet/>
      <dgm:spPr/>
      <dgm:t>
        <a:bodyPr/>
        <a:lstStyle/>
        <a:p>
          <a:endParaRPr lang="en-ZA"/>
        </a:p>
      </dgm:t>
    </dgm:pt>
    <dgm:pt modelId="{86F3BB3C-E695-4B12-8E47-D95820C1CD98}" type="sibTrans" cxnId="{E3CDFA38-D0F1-4134-8A21-7C3975C4F029}">
      <dgm:prSet/>
      <dgm:spPr/>
      <dgm:t>
        <a:bodyPr/>
        <a:lstStyle/>
        <a:p>
          <a:endParaRPr lang="en-ZA"/>
        </a:p>
      </dgm:t>
    </dgm:pt>
    <dgm:pt modelId="{7E7DD711-06AB-4BE7-8921-6A79B5EAE2EC}">
      <dgm:prSet phldrT="[Text]"/>
      <dgm:spPr/>
      <dgm:t>
        <a:bodyPr/>
        <a:lstStyle/>
        <a:p>
          <a:r>
            <a:rPr lang="en-GB" dirty="0"/>
            <a:t>Sample collection</a:t>
          </a:r>
          <a:endParaRPr lang="en-ZA" dirty="0"/>
        </a:p>
      </dgm:t>
    </dgm:pt>
    <dgm:pt modelId="{1A6DE0C4-4C38-46AC-BF2E-A0FFC85C1013}" type="parTrans" cxnId="{96864A31-866B-4E18-8B23-0E58C1BEEBAF}">
      <dgm:prSet/>
      <dgm:spPr/>
      <dgm:t>
        <a:bodyPr/>
        <a:lstStyle/>
        <a:p>
          <a:endParaRPr lang="en-ZA"/>
        </a:p>
      </dgm:t>
    </dgm:pt>
    <dgm:pt modelId="{691AC70A-F438-4C87-8C21-D007B44EBB39}" type="sibTrans" cxnId="{96864A31-866B-4E18-8B23-0E58C1BEEBAF}">
      <dgm:prSet/>
      <dgm:spPr/>
      <dgm:t>
        <a:bodyPr/>
        <a:lstStyle/>
        <a:p>
          <a:endParaRPr lang="en-ZA"/>
        </a:p>
      </dgm:t>
    </dgm:pt>
    <dgm:pt modelId="{1957ADC2-C0DC-467B-BD43-53D6F3B72E57}">
      <dgm:prSet phldrT="[Text]"/>
      <dgm:spPr/>
      <dgm:t>
        <a:bodyPr/>
        <a:lstStyle/>
        <a:p>
          <a:r>
            <a:rPr lang="en-GB" dirty="0"/>
            <a:t>3Hrs</a:t>
          </a:r>
          <a:endParaRPr lang="en-ZA" dirty="0"/>
        </a:p>
      </dgm:t>
    </dgm:pt>
    <dgm:pt modelId="{5B5F11D1-4BB1-4912-A7A4-C9344B0470D0}" type="parTrans" cxnId="{DF8BFFDC-37E0-4E5F-8AC2-C65E160078EF}">
      <dgm:prSet/>
      <dgm:spPr/>
      <dgm:t>
        <a:bodyPr/>
        <a:lstStyle/>
        <a:p>
          <a:endParaRPr lang="en-ZA"/>
        </a:p>
      </dgm:t>
    </dgm:pt>
    <dgm:pt modelId="{57E4B2D9-2370-469C-8D34-8A7EA41027C8}" type="sibTrans" cxnId="{DF8BFFDC-37E0-4E5F-8AC2-C65E160078EF}">
      <dgm:prSet/>
      <dgm:spPr/>
      <dgm:t>
        <a:bodyPr/>
        <a:lstStyle/>
        <a:p>
          <a:endParaRPr lang="en-ZA"/>
        </a:p>
      </dgm:t>
    </dgm:pt>
    <dgm:pt modelId="{7EE0E6EE-C437-47B0-88F3-BDFB5725712D}">
      <dgm:prSet phldrT="[Text]"/>
      <dgm:spPr/>
      <dgm:t>
        <a:bodyPr/>
        <a:lstStyle/>
        <a:p>
          <a:r>
            <a:rPr lang="en-GB" dirty="0"/>
            <a:t>STI POCT  (GeneXpert platform)  </a:t>
          </a:r>
          <a:endParaRPr lang="en-ZA" dirty="0"/>
        </a:p>
      </dgm:t>
    </dgm:pt>
    <dgm:pt modelId="{5A037EDB-8D12-42B9-9BCC-C1229BD18973}" type="parTrans" cxnId="{BE4250E5-3E07-432E-8DD9-9EAFEC46B7B1}">
      <dgm:prSet/>
      <dgm:spPr/>
      <dgm:t>
        <a:bodyPr/>
        <a:lstStyle/>
        <a:p>
          <a:endParaRPr lang="en-ZA"/>
        </a:p>
      </dgm:t>
    </dgm:pt>
    <dgm:pt modelId="{C0A4302B-5F45-447F-A955-F45C9FB6382C}" type="sibTrans" cxnId="{BE4250E5-3E07-432E-8DD9-9EAFEC46B7B1}">
      <dgm:prSet/>
      <dgm:spPr/>
      <dgm:t>
        <a:bodyPr/>
        <a:lstStyle/>
        <a:p>
          <a:endParaRPr lang="en-ZA"/>
        </a:p>
      </dgm:t>
    </dgm:pt>
    <dgm:pt modelId="{B3DDC6E8-DCD3-4CD4-BD8D-D13C9591F972}">
      <dgm:prSet phldrT="[Text]"/>
      <dgm:spPr/>
      <dgm:t>
        <a:bodyPr/>
        <a:lstStyle/>
        <a:p>
          <a:r>
            <a:rPr lang="en-GB" dirty="0"/>
            <a:t>24Hrs</a:t>
          </a:r>
          <a:endParaRPr lang="en-ZA" dirty="0"/>
        </a:p>
      </dgm:t>
    </dgm:pt>
    <dgm:pt modelId="{18168B35-CC75-46D1-8366-2FD25EBFCC5F}" type="parTrans" cxnId="{3C7110A1-94B5-4FC0-B3A6-3730C82454F0}">
      <dgm:prSet/>
      <dgm:spPr/>
      <dgm:t>
        <a:bodyPr/>
        <a:lstStyle/>
        <a:p>
          <a:endParaRPr lang="en-ZA"/>
        </a:p>
      </dgm:t>
    </dgm:pt>
    <dgm:pt modelId="{A2F5E31C-33A0-46AC-BD68-BB5F1E4EE64E}" type="sibTrans" cxnId="{3C7110A1-94B5-4FC0-B3A6-3730C82454F0}">
      <dgm:prSet/>
      <dgm:spPr/>
      <dgm:t>
        <a:bodyPr/>
        <a:lstStyle/>
        <a:p>
          <a:endParaRPr lang="en-ZA"/>
        </a:p>
      </dgm:t>
    </dgm:pt>
    <dgm:pt modelId="{7A17459E-CF6A-441D-820E-3CE8426A25E7}">
      <dgm:prSet phldrT="[Text]"/>
      <dgm:spPr/>
      <dgm:t>
        <a:bodyPr/>
        <a:lstStyle/>
        <a:p>
          <a:r>
            <a:rPr lang="en-GB" dirty="0"/>
            <a:t>Return of results </a:t>
          </a:r>
          <a:endParaRPr lang="en-ZA" dirty="0"/>
        </a:p>
      </dgm:t>
    </dgm:pt>
    <dgm:pt modelId="{C9FE7305-ABEA-4007-A7C9-3EEBC9E366DA}" type="parTrans" cxnId="{993AB3C5-395F-4AFD-B8FF-F82315BA4F8F}">
      <dgm:prSet/>
      <dgm:spPr/>
      <dgm:t>
        <a:bodyPr/>
        <a:lstStyle/>
        <a:p>
          <a:endParaRPr lang="en-ZA"/>
        </a:p>
      </dgm:t>
    </dgm:pt>
    <dgm:pt modelId="{6D733308-0982-445C-ABA3-30CEB4B83AFA}" type="sibTrans" cxnId="{993AB3C5-395F-4AFD-B8FF-F82315BA4F8F}">
      <dgm:prSet/>
      <dgm:spPr/>
      <dgm:t>
        <a:bodyPr/>
        <a:lstStyle/>
        <a:p>
          <a:endParaRPr lang="en-ZA"/>
        </a:p>
      </dgm:t>
    </dgm:pt>
    <dgm:pt modelId="{6AA94CC6-D6A0-44DB-8E31-06053CD3B6D4}" type="pres">
      <dgm:prSet presAssocID="{1D0C5315-544D-47BF-8B5B-7E636167147D}" presName="theList" presStyleCnt="0">
        <dgm:presLayoutVars>
          <dgm:dir/>
          <dgm:animLvl val="lvl"/>
          <dgm:resizeHandles val="exact"/>
        </dgm:presLayoutVars>
      </dgm:prSet>
      <dgm:spPr/>
    </dgm:pt>
    <dgm:pt modelId="{C283FD15-ECE5-4A14-A778-1C35A7F94C65}" type="pres">
      <dgm:prSet presAssocID="{25565C2F-38FF-4E6B-BAB4-5822ABCE2264}" presName="compNode" presStyleCnt="0"/>
      <dgm:spPr/>
    </dgm:pt>
    <dgm:pt modelId="{C5C33D69-0A1E-46C7-9796-C11FD7ACD9B5}" type="pres">
      <dgm:prSet presAssocID="{25565C2F-38FF-4E6B-BAB4-5822ABCE2264}" presName="noGeometry" presStyleCnt="0"/>
      <dgm:spPr/>
    </dgm:pt>
    <dgm:pt modelId="{FEBB0FF4-E752-4C02-89A6-A67D2CFF979A}" type="pres">
      <dgm:prSet presAssocID="{25565C2F-38FF-4E6B-BAB4-5822ABCE2264}" presName="childTextVisible" presStyleLbl="bgAccFollowNode1" presStyleIdx="0" presStyleCnt="5">
        <dgm:presLayoutVars>
          <dgm:bulletEnabled val="1"/>
        </dgm:presLayoutVars>
      </dgm:prSet>
      <dgm:spPr/>
    </dgm:pt>
    <dgm:pt modelId="{9BA8A996-1EB1-4B91-979F-84DBCB6F8734}" type="pres">
      <dgm:prSet presAssocID="{25565C2F-38FF-4E6B-BAB4-5822ABCE2264}" presName="childTextHidden" presStyleLbl="bgAccFollowNode1" presStyleIdx="0" presStyleCnt="5"/>
      <dgm:spPr/>
    </dgm:pt>
    <dgm:pt modelId="{28FCC481-AB65-4274-BA02-03ECFA8C43B8}" type="pres">
      <dgm:prSet presAssocID="{25565C2F-38FF-4E6B-BAB4-5822ABCE2264}" presName="parentText" presStyleLbl="node1" presStyleIdx="0" presStyleCnt="5">
        <dgm:presLayoutVars>
          <dgm:chMax val="1"/>
          <dgm:bulletEnabled val="1"/>
        </dgm:presLayoutVars>
      </dgm:prSet>
      <dgm:spPr/>
    </dgm:pt>
    <dgm:pt modelId="{851BF47A-55DF-43C6-8961-6CC28C566B19}" type="pres">
      <dgm:prSet presAssocID="{25565C2F-38FF-4E6B-BAB4-5822ABCE2264}" presName="aSpace" presStyleCnt="0"/>
      <dgm:spPr/>
    </dgm:pt>
    <dgm:pt modelId="{0F72F9E0-ABE4-4AC0-8689-2F9B0BFE260C}" type="pres">
      <dgm:prSet presAssocID="{22C9476E-807F-4D5F-A7C8-3C816C589426}" presName="compNode" presStyleCnt="0"/>
      <dgm:spPr/>
    </dgm:pt>
    <dgm:pt modelId="{882B807A-1DB3-47AB-9846-F9D4B94DC448}" type="pres">
      <dgm:prSet presAssocID="{22C9476E-807F-4D5F-A7C8-3C816C589426}" presName="noGeometry" presStyleCnt="0"/>
      <dgm:spPr/>
    </dgm:pt>
    <dgm:pt modelId="{8436923D-469F-4D65-9E25-7BEA0E73DD1B}" type="pres">
      <dgm:prSet presAssocID="{22C9476E-807F-4D5F-A7C8-3C816C589426}" presName="childTextVisible" presStyleLbl="bgAccFollowNode1" presStyleIdx="1" presStyleCnt="5">
        <dgm:presLayoutVars>
          <dgm:bulletEnabled val="1"/>
        </dgm:presLayoutVars>
      </dgm:prSet>
      <dgm:spPr/>
    </dgm:pt>
    <dgm:pt modelId="{51C1219F-B331-4F38-9F20-47D16F5F38A2}" type="pres">
      <dgm:prSet presAssocID="{22C9476E-807F-4D5F-A7C8-3C816C589426}" presName="childTextHidden" presStyleLbl="bgAccFollowNode1" presStyleIdx="1" presStyleCnt="5"/>
      <dgm:spPr/>
    </dgm:pt>
    <dgm:pt modelId="{C0BA5316-7C57-4E74-8565-5D07A39EA1FE}" type="pres">
      <dgm:prSet presAssocID="{22C9476E-807F-4D5F-A7C8-3C816C589426}" presName="parentText" presStyleLbl="node1" presStyleIdx="1" presStyleCnt="5">
        <dgm:presLayoutVars>
          <dgm:chMax val="1"/>
          <dgm:bulletEnabled val="1"/>
        </dgm:presLayoutVars>
      </dgm:prSet>
      <dgm:spPr/>
    </dgm:pt>
    <dgm:pt modelId="{89634B3C-DBB0-4FEF-9E6D-9B1BBF79C052}" type="pres">
      <dgm:prSet presAssocID="{22C9476E-807F-4D5F-A7C8-3C816C589426}" presName="aSpace" presStyleCnt="0"/>
      <dgm:spPr/>
    </dgm:pt>
    <dgm:pt modelId="{79D44E5B-C969-4BE7-AC56-26B251E5AEDF}" type="pres">
      <dgm:prSet presAssocID="{96FDA024-DA4B-4050-8A67-8903A04F2383}" presName="compNode" presStyleCnt="0"/>
      <dgm:spPr/>
    </dgm:pt>
    <dgm:pt modelId="{4F8315DD-318B-4C3C-ABF4-FB32057DC2B7}" type="pres">
      <dgm:prSet presAssocID="{96FDA024-DA4B-4050-8A67-8903A04F2383}" presName="noGeometry" presStyleCnt="0"/>
      <dgm:spPr/>
    </dgm:pt>
    <dgm:pt modelId="{6500AA83-A701-4AB9-9B00-151023EC5C15}" type="pres">
      <dgm:prSet presAssocID="{96FDA024-DA4B-4050-8A67-8903A04F2383}" presName="childTextVisible" presStyleLbl="bgAccFollowNode1" presStyleIdx="2" presStyleCnt="5">
        <dgm:presLayoutVars>
          <dgm:bulletEnabled val="1"/>
        </dgm:presLayoutVars>
      </dgm:prSet>
      <dgm:spPr/>
    </dgm:pt>
    <dgm:pt modelId="{CEB4912A-6BC2-44EC-B9D0-B2793A094295}" type="pres">
      <dgm:prSet presAssocID="{96FDA024-DA4B-4050-8A67-8903A04F2383}" presName="childTextHidden" presStyleLbl="bgAccFollowNode1" presStyleIdx="2" presStyleCnt="5"/>
      <dgm:spPr/>
    </dgm:pt>
    <dgm:pt modelId="{3ED1A60A-7FE4-4613-A500-491369765CC3}" type="pres">
      <dgm:prSet presAssocID="{96FDA024-DA4B-4050-8A67-8903A04F2383}" presName="parentText" presStyleLbl="node1" presStyleIdx="2" presStyleCnt="5">
        <dgm:presLayoutVars>
          <dgm:chMax val="1"/>
          <dgm:bulletEnabled val="1"/>
        </dgm:presLayoutVars>
      </dgm:prSet>
      <dgm:spPr/>
    </dgm:pt>
    <dgm:pt modelId="{4E820C60-3777-495C-B790-A0E0164FBCD0}" type="pres">
      <dgm:prSet presAssocID="{96FDA024-DA4B-4050-8A67-8903A04F2383}" presName="aSpace" presStyleCnt="0"/>
      <dgm:spPr/>
    </dgm:pt>
    <dgm:pt modelId="{A9C2506B-21F2-4127-A859-DD40CB43AA50}" type="pres">
      <dgm:prSet presAssocID="{1957ADC2-C0DC-467B-BD43-53D6F3B72E57}" presName="compNode" presStyleCnt="0"/>
      <dgm:spPr/>
    </dgm:pt>
    <dgm:pt modelId="{71E43401-7861-47C8-A595-C4DEE8B817E8}" type="pres">
      <dgm:prSet presAssocID="{1957ADC2-C0DC-467B-BD43-53D6F3B72E57}" presName="noGeometry" presStyleCnt="0"/>
      <dgm:spPr/>
    </dgm:pt>
    <dgm:pt modelId="{BBE9B98C-A4D0-4102-8886-FFF8A560D67B}" type="pres">
      <dgm:prSet presAssocID="{1957ADC2-C0DC-467B-BD43-53D6F3B72E57}" presName="childTextVisible" presStyleLbl="bgAccFollowNode1" presStyleIdx="3" presStyleCnt="5" custLinFactNeighborX="4357" custLinFactNeighborY="-1469">
        <dgm:presLayoutVars>
          <dgm:bulletEnabled val="1"/>
        </dgm:presLayoutVars>
      </dgm:prSet>
      <dgm:spPr/>
    </dgm:pt>
    <dgm:pt modelId="{F69FF01D-2FD8-4C8E-A5CA-2258E043A345}" type="pres">
      <dgm:prSet presAssocID="{1957ADC2-C0DC-467B-BD43-53D6F3B72E57}" presName="childTextHidden" presStyleLbl="bgAccFollowNode1" presStyleIdx="3" presStyleCnt="5"/>
      <dgm:spPr/>
    </dgm:pt>
    <dgm:pt modelId="{C965A4B0-9D23-49B3-ACD5-E87C5B8BD117}" type="pres">
      <dgm:prSet presAssocID="{1957ADC2-C0DC-467B-BD43-53D6F3B72E57}" presName="parentText" presStyleLbl="node1" presStyleIdx="3" presStyleCnt="5">
        <dgm:presLayoutVars>
          <dgm:chMax val="1"/>
          <dgm:bulletEnabled val="1"/>
        </dgm:presLayoutVars>
      </dgm:prSet>
      <dgm:spPr/>
    </dgm:pt>
    <dgm:pt modelId="{9ED06B71-DB58-4536-AA48-F84B160525B6}" type="pres">
      <dgm:prSet presAssocID="{1957ADC2-C0DC-467B-BD43-53D6F3B72E57}" presName="aSpace" presStyleCnt="0"/>
      <dgm:spPr/>
    </dgm:pt>
    <dgm:pt modelId="{B3A9FA9A-B3DE-49AB-9D2E-61E255B5B4FD}" type="pres">
      <dgm:prSet presAssocID="{B3DDC6E8-DCD3-4CD4-BD8D-D13C9591F972}" presName="compNode" presStyleCnt="0"/>
      <dgm:spPr/>
    </dgm:pt>
    <dgm:pt modelId="{22D3BCC2-6BBB-4543-A3CD-443291C16CE8}" type="pres">
      <dgm:prSet presAssocID="{B3DDC6E8-DCD3-4CD4-BD8D-D13C9591F972}" presName="noGeometry" presStyleCnt="0"/>
      <dgm:spPr/>
    </dgm:pt>
    <dgm:pt modelId="{77AD87DB-F2FC-4BB5-AE17-4FD279D542CB}" type="pres">
      <dgm:prSet presAssocID="{B3DDC6E8-DCD3-4CD4-BD8D-D13C9591F972}" presName="childTextVisible" presStyleLbl="bgAccFollowNode1" presStyleIdx="4" presStyleCnt="5">
        <dgm:presLayoutVars>
          <dgm:bulletEnabled val="1"/>
        </dgm:presLayoutVars>
      </dgm:prSet>
      <dgm:spPr/>
    </dgm:pt>
    <dgm:pt modelId="{ED370FDB-ACC9-4006-B359-E003293B2FED}" type="pres">
      <dgm:prSet presAssocID="{B3DDC6E8-DCD3-4CD4-BD8D-D13C9591F972}" presName="childTextHidden" presStyleLbl="bgAccFollowNode1" presStyleIdx="4" presStyleCnt="5"/>
      <dgm:spPr/>
    </dgm:pt>
    <dgm:pt modelId="{20E23A8D-7E6A-4E4E-AFF2-C4147E4A2CD3}" type="pres">
      <dgm:prSet presAssocID="{B3DDC6E8-DCD3-4CD4-BD8D-D13C9591F972}" presName="parentText" presStyleLbl="node1" presStyleIdx="4" presStyleCnt="5">
        <dgm:presLayoutVars>
          <dgm:chMax val="1"/>
          <dgm:bulletEnabled val="1"/>
        </dgm:presLayoutVars>
      </dgm:prSet>
      <dgm:spPr/>
    </dgm:pt>
  </dgm:ptLst>
  <dgm:cxnLst>
    <dgm:cxn modelId="{DB82150E-935A-4BDE-8EA4-487EDE2A2164}" type="presOf" srcId="{7A17459E-CF6A-441D-820E-3CE8426A25E7}" destId="{ED370FDB-ACC9-4006-B359-E003293B2FED}" srcOrd="1" destOrd="0" presId="urn:microsoft.com/office/officeart/2005/8/layout/hProcess6"/>
    <dgm:cxn modelId="{03CC2013-3168-4981-87D3-24D799FE808A}" srcId="{22C9476E-807F-4D5F-A7C8-3C816C589426}" destId="{65AD96F4-ABD7-4479-AF8E-8D7A514DDAB8}" srcOrd="0" destOrd="0" parTransId="{AB11E596-AA22-4C00-8C68-7897FD3E07E6}" sibTransId="{24731B53-2FD7-4A44-9AFB-971C9D83A934}"/>
    <dgm:cxn modelId="{6002DD1E-C49B-4A1D-954A-38F967B6FD3E}" srcId="{25565C2F-38FF-4E6B-BAB4-5822ABCE2264}" destId="{2C20A89C-EEE3-4EEF-9DAE-4D42D27C4893}" srcOrd="1" destOrd="0" parTransId="{6C81E761-E8C0-4065-8890-FC5620D0C4FE}" sibTransId="{45BA8B51-E6B9-485A-96DE-968FB9A9F46E}"/>
    <dgm:cxn modelId="{4640161F-A4C8-4903-92A0-E67F95E3C8E6}" type="presOf" srcId="{65AD96F4-ABD7-4479-AF8E-8D7A514DDAB8}" destId="{51C1219F-B331-4F38-9F20-47D16F5F38A2}" srcOrd="1" destOrd="0" presId="urn:microsoft.com/office/officeart/2005/8/layout/hProcess6"/>
    <dgm:cxn modelId="{0F9E7521-DC2C-4623-B4DF-44FB789F029B}" type="presOf" srcId="{07E825FB-A3C4-405B-9F35-F67FAAAD4D5D}" destId="{FEBB0FF4-E752-4C02-89A6-A67D2CFF979A}" srcOrd="0" destOrd="0" presId="urn:microsoft.com/office/officeart/2005/8/layout/hProcess6"/>
    <dgm:cxn modelId="{84DE8F28-355F-4861-B025-94D4DF60650E}" type="presOf" srcId="{7A17459E-CF6A-441D-820E-3CE8426A25E7}" destId="{77AD87DB-F2FC-4BB5-AE17-4FD279D542CB}" srcOrd="0" destOrd="0" presId="urn:microsoft.com/office/officeart/2005/8/layout/hProcess6"/>
    <dgm:cxn modelId="{96864A31-866B-4E18-8B23-0E58C1BEEBAF}" srcId="{96FDA024-DA4B-4050-8A67-8903A04F2383}" destId="{7E7DD711-06AB-4BE7-8921-6A79B5EAE2EC}" srcOrd="1" destOrd="0" parTransId="{1A6DE0C4-4C38-46AC-BF2E-A0FFC85C1013}" sibTransId="{691AC70A-F438-4C87-8C21-D007B44EBB39}"/>
    <dgm:cxn modelId="{DA819837-641E-40BE-B1C2-34BF8E1CDB5A}" type="presOf" srcId="{2C20A89C-EEE3-4EEF-9DAE-4D42D27C4893}" destId="{9BA8A996-1EB1-4B91-979F-84DBCB6F8734}" srcOrd="1" destOrd="1" presId="urn:microsoft.com/office/officeart/2005/8/layout/hProcess6"/>
    <dgm:cxn modelId="{E3CDFA38-D0F1-4134-8A21-7C3975C4F029}" srcId="{96FDA024-DA4B-4050-8A67-8903A04F2383}" destId="{C6CC21D7-02D6-4670-8F5A-ADB3FF78A133}" srcOrd="0" destOrd="0" parTransId="{2AF53419-3A2E-4BAA-99EB-B6A3C4A3D6EC}" sibTransId="{86F3BB3C-E695-4B12-8E47-D95820C1CD98}"/>
    <dgm:cxn modelId="{6DD6205F-9F3B-4395-9FA3-38F904807656}" type="presOf" srcId="{25565C2F-38FF-4E6B-BAB4-5822ABCE2264}" destId="{28FCC481-AB65-4274-BA02-03ECFA8C43B8}" srcOrd="0" destOrd="0" presId="urn:microsoft.com/office/officeart/2005/8/layout/hProcess6"/>
    <dgm:cxn modelId="{7938CF61-D954-49FB-AB7F-D8A591941B88}" type="presOf" srcId="{2C20A89C-EEE3-4EEF-9DAE-4D42D27C4893}" destId="{FEBB0FF4-E752-4C02-89A6-A67D2CFF979A}" srcOrd="0" destOrd="1" presId="urn:microsoft.com/office/officeart/2005/8/layout/hProcess6"/>
    <dgm:cxn modelId="{69A25545-2657-49FB-9DE3-5DDA7C07368D}" srcId="{25565C2F-38FF-4E6B-BAB4-5822ABCE2264}" destId="{07E825FB-A3C4-405B-9F35-F67FAAAD4D5D}" srcOrd="0" destOrd="0" parTransId="{95A15CDB-65E4-46C8-A938-3F4B112F4646}" sibTransId="{B22544D7-EFA4-4C07-B1B3-56F8F5D75104}"/>
    <dgm:cxn modelId="{2C418046-69D0-46D0-99B0-88E014213EE9}" type="presOf" srcId="{1D0C5315-544D-47BF-8B5B-7E636167147D}" destId="{6AA94CC6-D6A0-44DB-8E31-06053CD3B6D4}" srcOrd="0" destOrd="0" presId="urn:microsoft.com/office/officeart/2005/8/layout/hProcess6"/>
    <dgm:cxn modelId="{70A3394A-7A1D-48E3-92A9-0F363970C220}" type="presOf" srcId="{7EE0E6EE-C437-47B0-88F3-BDFB5725712D}" destId="{BBE9B98C-A4D0-4102-8886-FFF8A560D67B}" srcOrd="0" destOrd="0" presId="urn:microsoft.com/office/officeart/2005/8/layout/hProcess6"/>
    <dgm:cxn modelId="{E19FC14F-2E42-4138-8D45-1AFB18CBF66A}" srcId="{1D0C5315-544D-47BF-8B5B-7E636167147D}" destId="{25565C2F-38FF-4E6B-BAB4-5822ABCE2264}" srcOrd="0" destOrd="0" parTransId="{018A03DD-A960-4F6F-848B-AF56D3162653}" sibTransId="{2C2690AF-06A5-4ED0-8532-4A4817078A8B}"/>
    <dgm:cxn modelId="{C047BA58-F8D0-4230-A5C4-4F1492CC3B5E}" type="presOf" srcId="{22C9476E-807F-4D5F-A7C8-3C816C589426}" destId="{C0BA5316-7C57-4E74-8565-5D07A39EA1FE}" srcOrd="0" destOrd="0" presId="urn:microsoft.com/office/officeart/2005/8/layout/hProcess6"/>
    <dgm:cxn modelId="{16BCEB82-645A-43C9-9EEF-6306B78728DC}" type="presOf" srcId="{1957ADC2-C0DC-467B-BD43-53D6F3B72E57}" destId="{C965A4B0-9D23-49B3-ACD5-E87C5B8BD117}" srcOrd="0" destOrd="0" presId="urn:microsoft.com/office/officeart/2005/8/layout/hProcess6"/>
    <dgm:cxn modelId="{18D7CD97-33B4-452F-8EB4-A0266BF3B564}" type="presOf" srcId="{C6CC21D7-02D6-4670-8F5A-ADB3FF78A133}" destId="{CEB4912A-6BC2-44EC-B9D0-B2793A094295}" srcOrd="1" destOrd="0" presId="urn:microsoft.com/office/officeart/2005/8/layout/hProcess6"/>
    <dgm:cxn modelId="{5114FB9D-73F2-4D39-92F7-CEE023AB41EB}" type="presOf" srcId="{7EE0E6EE-C437-47B0-88F3-BDFB5725712D}" destId="{F69FF01D-2FD8-4C8E-A5CA-2258E043A345}" srcOrd="1" destOrd="0" presId="urn:microsoft.com/office/officeart/2005/8/layout/hProcess6"/>
    <dgm:cxn modelId="{8871519E-56FB-4273-8777-78FD6AF8A26A}" type="presOf" srcId="{B3DDC6E8-DCD3-4CD4-BD8D-D13C9591F972}" destId="{20E23A8D-7E6A-4E4E-AFF2-C4147E4A2CD3}" srcOrd="0" destOrd="0" presId="urn:microsoft.com/office/officeart/2005/8/layout/hProcess6"/>
    <dgm:cxn modelId="{3C7110A1-94B5-4FC0-B3A6-3730C82454F0}" srcId="{1D0C5315-544D-47BF-8B5B-7E636167147D}" destId="{B3DDC6E8-DCD3-4CD4-BD8D-D13C9591F972}" srcOrd="4" destOrd="0" parTransId="{18168B35-CC75-46D1-8366-2FD25EBFCC5F}" sibTransId="{A2F5E31C-33A0-46AC-BD68-BB5F1E4EE64E}"/>
    <dgm:cxn modelId="{7A7A6EAA-7F0A-404D-92B0-BB2C6EF80333}" type="presOf" srcId="{96FDA024-DA4B-4050-8A67-8903A04F2383}" destId="{3ED1A60A-7FE4-4613-A500-491369765CC3}" srcOrd="0" destOrd="0" presId="urn:microsoft.com/office/officeart/2005/8/layout/hProcess6"/>
    <dgm:cxn modelId="{993AB3C5-395F-4AFD-B8FF-F82315BA4F8F}" srcId="{B3DDC6E8-DCD3-4CD4-BD8D-D13C9591F972}" destId="{7A17459E-CF6A-441D-820E-3CE8426A25E7}" srcOrd="0" destOrd="0" parTransId="{C9FE7305-ABEA-4007-A7C9-3EEBC9E366DA}" sibTransId="{6D733308-0982-445C-ABA3-30CEB4B83AFA}"/>
    <dgm:cxn modelId="{D33CF9D1-0892-477A-8C7F-9EE31483EC28}" type="presOf" srcId="{07E825FB-A3C4-405B-9F35-F67FAAAD4D5D}" destId="{9BA8A996-1EB1-4B91-979F-84DBCB6F8734}" srcOrd="1" destOrd="0" presId="urn:microsoft.com/office/officeart/2005/8/layout/hProcess6"/>
    <dgm:cxn modelId="{DCD54BD9-A81D-43AE-9B16-5B45D1577128}" srcId="{1D0C5315-544D-47BF-8B5B-7E636167147D}" destId="{96FDA024-DA4B-4050-8A67-8903A04F2383}" srcOrd="2" destOrd="0" parTransId="{5F534E40-A0BB-4F2D-A817-43A814D28E5E}" sibTransId="{D91D94D0-FA6B-44F5-B97E-4B9AA8878863}"/>
    <dgm:cxn modelId="{DF8BFFDC-37E0-4E5F-8AC2-C65E160078EF}" srcId="{1D0C5315-544D-47BF-8B5B-7E636167147D}" destId="{1957ADC2-C0DC-467B-BD43-53D6F3B72E57}" srcOrd="3" destOrd="0" parTransId="{5B5F11D1-4BB1-4912-A7A4-C9344B0470D0}" sibTransId="{57E4B2D9-2370-469C-8D34-8A7EA41027C8}"/>
    <dgm:cxn modelId="{9EF7B8DD-1138-4799-A1F0-0118A7BA78A7}" type="presOf" srcId="{7E7DD711-06AB-4BE7-8921-6A79B5EAE2EC}" destId="{CEB4912A-6BC2-44EC-B9D0-B2793A094295}" srcOrd="1" destOrd="1" presId="urn:microsoft.com/office/officeart/2005/8/layout/hProcess6"/>
    <dgm:cxn modelId="{BE4250E5-3E07-432E-8DD9-9EAFEC46B7B1}" srcId="{1957ADC2-C0DC-467B-BD43-53D6F3B72E57}" destId="{7EE0E6EE-C437-47B0-88F3-BDFB5725712D}" srcOrd="0" destOrd="0" parTransId="{5A037EDB-8D12-42B9-9BCC-C1229BD18973}" sibTransId="{C0A4302B-5F45-447F-A955-F45C9FB6382C}"/>
    <dgm:cxn modelId="{43C1F6E7-6293-471F-B13B-783933168E45}" type="presOf" srcId="{7E7DD711-06AB-4BE7-8921-6A79B5EAE2EC}" destId="{6500AA83-A701-4AB9-9B00-151023EC5C15}" srcOrd="0" destOrd="1" presId="urn:microsoft.com/office/officeart/2005/8/layout/hProcess6"/>
    <dgm:cxn modelId="{F05DA9E8-697F-44A5-ADBC-585F173BA5CB}" type="presOf" srcId="{C6CC21D7-02D6-4670-8F5A-ADB3FF78A133}" destId="{6500AA83-A701-4AB9-9B00-151023EC5C15}" srcOrd="0" destOrd="0" presId="urn:microsoft.com/office/officeart/2005/8/layout/hProcess6"/>
    <dgm:cxn modelId="{A31726F2-E40C-4D38-B0BB-5766CAB30F43}" srcId="{1D0C5315-544D-47BF-8B5B-7E636167147D}" destId="{22C9476E-807F-4D5F-A7C8-3C816C589426}" srcOrd="1" destOrd="0" parTransId="{E13BC0B5-CA46-43F3-A254-623F3D87E880}" sibTransId="{6B0F1424-D461-4B65-B50B-67E47EE918E6}"/>
    <dgm:cxn modelId="{C410EFF7-34B1-4819-9E7D-E38F89E83FF4}" type="presOf" srcId="{65AD96F4-ABD7-4479-AF8E-8D7A514DDAB8}" destId="{8436923D-469F-4D65-9E25-7BEA0E73DD1B}" srcOrd="0" destOrd="0" presId="urn:microsoft.com/office/officeart/2005/8/layout/hProcess6"/>
    <dgm:cxn modelId="{B0293760-88C7-4DDC-A0C1-DC7722F772C7}" type="presParOf" srcId="{6AA94CC6-D6A0-44DB-8E31-06053CD3B6D4}" destId="{C283FD15-ECE5-4A14-A778-1C35A7F94C65}" srcOrd="0" destOrd="0" presId="urn:microsoft.com/office/officeart/2005/8/layout/hProcess6"/>
    <dgm:cxn modelId="{8A57E6C3-4E77-4F04-8B49-D78FB66997E4}" type="presParOf" srcId="{C283FD15-ECE5-4A14-A778-1C35A7F94C65}" destId="{C5C33D69-0A1E-46C7-9796-C11FD7ACD9B5}" srcOrd="0" destOrd="0" presId="urn:microsoft.com/office/officeart/2005/8/layout/hProcess6"/>
    <dgm:cxn modelId="{37EE4603-9B91-4A76-B283-1B491BF116CE}" type="presParOf" srcId="{C283FD15-ECE5-4A14-A778-1C35A7F94C65}" destId="{FEBB0FF4-E752-4C02-89A6-A67D2CFF979A}" srcOrd="1" destOrd="0" presId="urn:microsoft.com/office/officeart/2005/8/layout/hProcess6"/>
    <dgm:cxn modelId="{DFD51E59-E48A-4733-94A0-22FB603DA693}" type="presParOf" srcId="{C283FD15-ECE5-4A14-A778-1C35A7F94C65}" destId="{9BA8A996-1EB1-4B91-979F-84DBCB6F8734}" srcOrd="2" destOrd="0" presId="urn:microsoft.com/office/officeart/2005/8/layout/hProcess6"/>
    <dgm:cxn modelId="{55E154DD-CC9E-43A5-8BCA-35609EC54D37}" type="presParOf" srcId="{C283FD15-ECE5-4A14-A778-1C35A7F94C65}" destId="{28FCC481-AB65-4274-BA02-03ECFA8C43B8}" srcOrd="3" destOrd="0" presId="urn:microsoft.com/office/officeart/2005/8/layout/hProcess6"/>
    <dgm:cxn modelId="{B96B6655-C223-4F87-B64C-05CB4B8D7D04}" type="presParOf" srcId="{6AA94CC6-D6A0-44DB-8E31-06053CD3B6D4}" destId="{851BF47A-55DF-43C6-8961-6CC28C566B19}" srcOrd="1" destOrd="0" presId="urn:microsoft.com/office/officeart/2005/8/layout/hProcess6"/>
    <dgm:cxn modelId="{9EC95238-B2C1-465C-ACC8-17784EFD7D66}" type="presParOf" srcId="{6AA94CC6-D6A0-44DB-8E31-06053CD3B6D4}" destId="{0F72F9E0-ABE4-4AC0-8689-2F9B0BFE260C}" srcOrd="2" destOrd="0" presId="urn:microsoft.com/office/officeart/2005/8/layout/hProcess6"/>
    <dgm:cxn modelId="{39134866-FD8C-44A9-9988-C8F79304A623}" type="presParOf" srcId="{0F72F9E0-ABE4-4AC0-8689-2F9B0BFE260C}" destId="{882B807A-1DB3-47AB-9846-F9D4B94DC448}" srcOrd="0" destOrd="0" presId="urn:microsoft.com/office/officeart/2005/8/layout/hProcess6"/>
    <dgm:cxn modelId="{6A8B17F7-09CC-4F88-B88D-FB41E3163D3B}" type="presParOf" srcId="{0F72F9E0-ABE4-4AC0-8689-2F9B0BFE260C}" destId="{8436923D-469F-4D65-9E25-7BEA0E73DD1B}" srcOrd="1" destOrd="0" presId="urn:microsoft.com/office/officeart/2005/8/layout/hProcess6"/>
    <dgm:cxn modelId="{84C96173-7914-400E-B8D9-E2B5CF82CAF4}" type="presParOf" srcId="{0F72F9E0-ABE4-4AC0-8689-2F9B0BFE260C}" destId="{51C1219F-B331-4F38-9F20-47D16F5F38A2}" srcOrd="2" destOrd="0" presId="urn:microsoft.com/office/officeart/2005/8/layout/hProcess6"/>
    <dgm:cxn modelId="{4BA54E6B-C26D-47A2-B774-783B2F4EB4AE}" type="presParOf" srcId="{0F72F9E0-ABE4-4AC0-8689-2F9B0BFE260C}" destId="{C0BA5316-7C57-4E74-8565-5D07A39EA1FE}" srcOrd="3" destOrd="0" presId="urn:microsoft.com/office/officeart/2005/8/layout/hProcess6"/>
    <dgm:cxn modelId="{AEB723D5-2F02-4061-8315-7C92A43FFA3A}" type="presParOf" srcId="{6AA94CC6-D6A0-44DB-8E31-06053CD3B6D4}" destId="{89634B3C-DBB0-4FEF-9E6D-9B1BBF79C052}" srcOrd="3" destOrd="0" presId="urn:microsoft.com/office/officeart/2005/8/layout/hProcess6"/>
    <dgm:cxn modelId="{5C7950DD-1AFB-4476-AB34-80A72F598B83}" type="presParOf" srcId="{6AA94CC6-D6A0-44DB-8E31-06053CD3B6D4}" destId="{79D44E5B-C969-4BE7-AC56-26B251E5AEDF}" srcOrd="4" destOrd="0" presId="urn:microsoft.com/office/officeart/2005/8/layout/hProcess6"/>
    <dgm:cxn modelId="{C5220EE7-F80B-4881-8C8B-22DC8AF482AA}" type="presParOf" srcId="{79D44E5B-C969-4BE7-AC56-26B251E5AEDF}" destId="{4F8315DD-318B-4C3C-ABF4-FB32057DC2B7}" srcOrd="0" destOrd="0" presId="urn:microsoft.com/office/officeart/2005/8/layout/hProcess6"/>
    <dgm:cxn modelId="{40E12314-F3A5-439D-8EF0-208F879B3ECA}" type="presParOf" srcId="{79D44E5B-C969-4BE7-AC56-26B251E5AEDF}" destId="{6500AA83-A701-4AB9-9B00-151023EC5C15}" srcOrd="1" destOrd="0" presId="urn:microsoft.com/office/officeart/2005/8/layout/hProcess6"/>
    <dgm:cxn modelId="{C31A9D47-DC1C-4EE9-87F2-D2E7B2FCA10B}" type="presParOf" srcId="{79D44E5B-C969-4BE7-AC56-26B251E5AEDF}" destId="{CEB4912A-6BC2-44EC-B9D0-B2793A094295}" srcOrd="2" destOrd="0" presId="urn:microsoft.com/office/officeart/2005/8/layout/hProcess6"/>
    <dgm:cxn modelId="{11A4866E-9AB0-44A7-BBD3-D306F59E32B0}" type="presParOf" srcId="{79D44E5B-C969-4BE7-AC56-26B251E5AEDF}" destId="{3ED1A60A-7FE4-4613-A500-491369765CC3}" srcOrd="3" destOrd="0" presId="urn:microsoft.com/office/officeart/2005/8/layout/hProcess6"/>
    <dgm:cxn modelId="{C04AB67B-3287-4756-A6F6-DB257988B8AA}" type="presParOf" srcId="{6AA94CC6-D6A0-44DB-8E31-06053CD3B6D4}" destId="{4E820C60-3777-495C-B790-A0E0164FBCD0}" srcOrd="5" destOrd="0" presId="urn:microsoft.com/office/officeart/2005/8/layout/hProcess6"/>
    <dgm:cxn modelId="{F895DD66-819F-4CC5-86FF-64A3DD138EFC}" type="presParOf" srcId="{6AA94CC6-D6A0-44DB-8E31-06053CD3B6D4}" destId="{A9C2506B-21F2-4127-A859-DD40CB43AA50}" srcOrd="6" destOrd="0" presId="urn:microsoft.com/office/officeart/2005/8/layout/hProcess6"/>
    <dgm:cxn modelId="{B8F5D458-59CE-4704-BE18-FC9FF5AFA0E3}" type="presParOf" srcId="{A9C2506B-21F2-4127-A859-DD40CB43AA50}" destId="{71E43401-7861-47C8-A595-C4DEE8B817E8}" srcOrd="0" destOrd="0" presId="urn:microsoft.com/office/officeart/2005/8/layout/hProcess6"/>
    <dgm:cxn modelId="{80035AA9-5D4F-4244-8E5D-9A9A12EA9432}" type="presParOf" srcId="{A9C2506B-21F2-4127-A859-DD40CB43AA50}" destId="{BBE9B98C-A4D0-4102-8886-FFF8A560D67B}" srcOrd="1" destOrd="0" presId="urn:microsoft.com/office/officeart/2005/8/layout/hProcess6"/>
    <dgm:cxn modelId="{1A9F28C9-42C1-476F-AC84-90F965DA7FD1}" type="presParOf" srcId="{A9C2506B-21F2-4127-A859-DD40CB43AA50}" destId="{F69FF01D-2FD8-4C8E-A5CA-2258E043A345}" srcOrd="2" destOrd="0" presId="urn:microsoft.com/office/officeart/2005/8/layout/hProcess6"/>
    <dgm:cxn modelId="{A30536A7-CFF5-4819-8C62-4365FBD13E7E}" type="presParOf" srcId="{A9C2506B-21F2-4127-A859-DD40CB43AA50}" destId="{C965A4B0-9D23-49B3-ACD5-E87C5B8BD117}" srcOrd="3" destOrd="0" presId="urn:microsoft.com/office/officeart/2005/8/layout/hProcess6"/>
    <dgm:cxn modelId="{FABA7469-EFE1-4E3F-9A73-B44CF1B867DA}" type="presParOf" srcId="{6AA94CC6-D6A0-44DB-8E31-06053CD3B6D4}" destId="{9ED06B71-DB58-4536-AA48-F84B160525B6}" srcOrd="7" destOrd="0" presId="urn:microsoft.com/office/officeart/2005/8/layout/hProcess6"/>
    <dgm:cxn modelId="{B261180D-0D46-4478-8CBB-ADD7895BF87A}" type="presParOf" srcId="{6AA94CC6-D6A0-44DB-8E31-06053CD3B6D4}" destId="{B3A9FA9A-B3DE-49AB-9D2E-61E255B5B4FD}" srcOrd="8" destOrd="0" presId="urn:microsoft.com/office/officeart/2005/8/layout/hProcess6"/>
    <dgm:cxn modelId="{8BE420B5-AB22-4D96-AEB8-0EA0CE210C6C}" type="presParOf" srcId="{B3A9FA9A-B3DE-49AB-9D2E-61E255B5B4FD}" destId="{22D3BCC2-6BBB-4543-A3CD-443291C16CE8}" srcOrd="0" destOrd="0" presId="urn:microsoft.com/office/officeart/2005/8/layout/hProcess6"/>
    <dgm:cxn modelId="{E5254E38-9459-4F92-9A45-8451C9E87744}" type="presParOf" srcId="{B3A9FA9A-B3DE-49AB-9D2E-61E255B5B4FD}" destId="{77AD87DB-F2FC-4BB5-AE17-4FD279D542CB}" srcOrd="1" destOrd="0" presId="urn:microsoft.com/office/officeart/2005/8/layout/hProcess6"/>
    <dgm:cxn modelId="{DF867FFA-D9C1-4165-891A-19C9C659A040}" type="presParOf" srcId="{B3A9FA9A-B3DE-49AB-9D2E-61E255B5B4FD}" destId="{ED370FDB-ACC9-4006-B359-E003293B2FED}" srcOrd="2" destOrd="0" presId="urn:microsoft.com/office/officeart/2005/8/layout/hProcess6"/>
    <dgm:cxn modelId="{88F55855-F7E6-43B6-AA75-B5B384C30AA7}" type="presParOf" srcId="{B3A9FA9A-B3DE-49AB-9D2E-61E255B5B4FD}" destId="{20E23A8D-7E6A-4E4E-AFF2-C4147E4A2CD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BEAA08-47F1-4BE7-B28C-B960A53BD97B}" type="doc">
      <dgm:prSet loTypeId="urn:microsoft.com/office/officeart/2005/8/layout/hProcess9" loCatId="process" qsTypeId="urn:microsoft.com/office/officeart/2005/8/quickstyle/simple1" qsCatId="simple" csTypeId="urn:microsoft.com/office/officeart/2005/8/colors/colorful1" csCatId="colorful" phldr="1"/>
      <dgm:spPr/>
    </dgm:pt>
    <dgm:pt modelId="{E3D62022-27EB-433B-95BC-AC2E1A4CFBAC}">
      <dgm:prSet phldrT="[Text]"/>
      <dgm:spPr/>
      <dgm:t>
        <a:bodyPr/>
        <a:lstStyle/>
        <a:p>
          <a:r>
            <a:rPr lang="en-GB" dirty="0"/>
            <a:t>2-3Min</a:t>
          </a:r>
          <a:endParaRPr lang="en-ZA" dirty="0"/>
        </a:p>
      </dgm:t>
    </dgm:pt>
    <dgm:pt modelId="{9E2BE6E0-DA47-44DE-BF96-ABDF6B6F0C29}" type="parTrans" cxnId="{D6A82EDA-D7AC-4B4C-B9BA-DE16C3EF66B3}">
      <dgm:prSet/>
      <dgm:spPr/>
      <dgm:t>
        <a:bodyPr/>
        <a:lstStyle/>
        <a:p>
          <a:endParaRPr lang="en-ZA"/>
        </a:p>
      </dgm:t>
    </dgm:pt>
    <dgm:pt modelId="{253522D4-BE6A-486D-87ED-3C47EFE834EE}" type="sibTrans" cxnId="{D6A82EDA-D7AC-4B4C-B9BA-DE16C3EF66B3}">
      <dgm:prSet/>
      <dgm:spPr/>
      <dgm:t>
        <a:bodyPr/>
        <a:lstStyle/>
        <a:p>
          <a:endParaRPr lang="en-ZA"/>
        </a:p>
      </dgm:t>
    </dgm:pt>
    <dgm:pt modelId="{DB9E3F01-3281-484F-AAB6-2D34381F25BE}">
      <dgm:prSet phldrT="[Text]"/>
      <dgm:spPr/>
      <dgm:t>
        <a:bodyPr/>
        <a:lstStyle/>
        <a:p>
          <a:r>
            <a:rPr lang="en-GB" dirty="0"/>
            <a:t>10-17Min 	</a:t>
          </a:r>
          <a:endParaRPr lang="en-ZA" dirty="0"/>
        </a:p>
      </dgm:t>
    </dgm:pt>
    <dgm:pt modelId="{BA4EE015-3FA8-4DD1-AD47-6FD74767055C}" type="parTrans" cxnId="{95EB3A1C-6475-4A55-8FD7-3CAA9D9D41FB}">
      <dgm:prSet/>
      <dgm:spPr/>
      <dgm:t>
        <a:bodyPr/>
        <a:lstStyle/>
        <a:p>
          <a:endParaRPr lang="en-ZA"/>
        </a:p>
      </dgm:t>
    </dgm:pt>
    <dgm:pt modelId="{9A27AB30-6CDB-48F6-8B49-8894F63E3597}" type="sibTrans" cxnId="{95EB3A1C-6475-4A55-8FD7-3CAA9D9D41FB}">
      <dgm:prSet/>
      <dgm:spPr/>
      <dgm:t>
        <a:bodyPr/>
        <a:lstStyle/>
        <a:p>
          <a:endParaRPr lang="en-ZA"/>
        </a:p>
      </dgm:t>
    </dgm:pt>
    <dgm:pt modelId="{CB29BAA3-C39C-424B-86BF-AAA1FCBCFF23}">
      <dgm:prSet phldrT="[Text]"/>
      <dgm:spPr/>
      <dgm:t>
        <a:bodyPr/>
        <a:lstStyle/>
        <a:p>
          <a:r>
            <a:rPr lang="en-GB" dirty="0"/>
            <a:t>2.5-4Hrs </a:t>
          </a:r>
          <a:endParaRPr lang="en-ZA" dirty="0"/>
        </a:p>
      </dgm:t>
    </dgm:pt>
    <dgm:pt modelId="{4B07F3C0-0280-4C8A-9F8C-5B78F484D97A}" type="parTrans" cxnId="{7A18607D-852F-43D6-8EAE-163D2C2F4982}">
      <dgm:prSet/>
      <dgm:spPr/>
      <dgm:t>
        <a:bodyPr/>
        <a:lstStyle/>
        <a:p>
          <a:endParaRPr lang="en-ZA"/>
        </a:p>
      </dgm:t>
    </dgm:pt>
    <dgm:pt modelId="{BD9FD964-4192-44F1-8AD0-CD85896D5B0C}" type="sibTrans" cxnId="{7A18607D-852F-43D6-8EAE-163D2C2F4982}">
      <dgm:prSet/>
      <dgm:spPr/>
      <dgm:t>
        <a:bodyPr/>
        <a:lstStyle/>
        <a:p>
          <a:endParaRPr lang="en-ZA"/>
        </a:p>
      </dgm:t>
    </dgm:pt>
    <dgm:pt modelId="{3928B26F-2905-47AC-81BA-568B4EF52633}">
      <dgm:prSet phldrT="[Text]"/>
      <dgm:spPr/>
      <dgm:t>
        <a:bodyPr/>
        <a:lstStyle/>
        <a:p>
          <a:r>
            <a:rPr lang="en-GB" dirty="0"/>
            <a:t>6-8Min</a:t>
          </a:r>
          <a:endParaRPr lang="en-ZA" dirty="0"/>
        </a:p>
      </dgm:t>
    </dgm:pt>
    <dgm:pt modelId="{D463CC7B-4D40-4E7B-9D87-9E70F1F05021}" type="parTrans" cxnId="{A2A473A7-0C77-4405-AFF1-65A52F8B4746}">
      <dgm:prSet/>
      <dgm:spPr/>
      <dgm:t>
        <a:bodyPr/>
        <a:lstStyle/>
        <a:p>
          <a:endParaRPr lang="en-ZA"/>
        </a:p>
      </dgm:t>
    </dgm:pt>
    <dgm:pt modelId="{2E4B445F-4F9F-4DDC-9925-D80C5EB7D3DC}" type="sibTrans" cxnId="{A2A473A7-0C77-4405-AFF1-65A52F8B4746}">
      <dgm:prSet/>
      <dgm:spPr/>
      <dgm:t>
        <a:bodyPr/>
        <a:lstStyle/>
        <a:p>
          <a:endParaRPr lang="en-ZA"/>
        </a:p>
      </dgm:t>
    </dgm:pt>
    <dgm:pt modelId="{431B5760-6946-49E4-B65C-3FF2C89E985E}">
      <dgm:prSet phldrT="[Text]"/>
      <dgm:spPr/>
      <dgm:t>
        <a:bodyPr/>
        <a:lstStyle/>
        <a:p>
          <a:r>
            <a:rPr lang="en-GB" dirty="0"/>
            <a:t>0-1 Days </a:t>
          </a:r>
          <a:endParaRPr lang="en-ZA" dirty="0"/>
        </a:p>
      </dgm:t>
    </dgm:pt>
    <dgm:pt modelId="{6C674E8E-2C3A-4A29-A170-0BFF35CD938C}" type="parTrans" cxnId="{7016EFA8-665B-4C73-B63D-21A8E2F3F587}">
      <dgm:prSet/>
      <dgm:spPr/>
      <dgm:t>
        <a:bodyPr/>
        <a:lstStyle/>
        <a:p>
          <a:endParaRPr lang="en-ZA"/>
        </a:p>
      </dgm:t>
    </dgm:pt>
    <dgm:pt modelId="{CBF323D8-1BC7-493B-ABB4-215E9020CFB6}" type="sibTrans" cxnId="{7016EFA8-665B-4C73-B63D-21A8E2F3F587}">
      <dgm:prSet/>
      <dgm:spPr/>
      <dgm:t>
        <a:bodyPr/>
        <a:lstStyle/>
        <a:p>
          <a:endParaRPr lang="en-ZA"/>
        </a:p>
      </dgm:t>
    </dgm:pt>
    <dgm:pt modelId="{90EF927B-B012-456C-B1CF-DFA55F9C916C}" type="pres">
      <dgm:prSet presAssocID="{A4BEAA08-47F1-4BE7-B28C-B960A53BD97B}" presName="CompostProcess" presStyleCnt="0">
        <dgm:presLayoutVars>
          <dgm:dir/>
          <dgm:resizeHandles val="exact"/>
        </dgm:presLayoutVars>
      </dgm:prSet>
      <dgm:spPr/>
    </dgm:pt>
    <dgm:pt modelId="{238F6143-7C24-4347-A8B6-7CB440BD3033}" type="pres">
      <dgm:prSet presAssocID="{A4BEAA08-47F1-4BE7-B28C-B960A53BD97B}" presName="arrow" presStyleLbl="bgShp" presStyleIdx="0" presStyleCnt="1"/>
      <dgm:spPr/>
    </dgm:pt>
    <dgm:pt modelId="{6981145F-AF0F-4089-A0F4-B3A1C5BC9A1C}" type="pres">
      <dgm:prSet presAssocID="{A4BEAA08-47F1-4BE7-B28C-B960A53BD97B}" presName="linearProcess" presStyleCnt="0"/>
      <dgm:spPr/>
    </dgm:pt>
    <dgm:pt modelId="{04041988-EAC1-4B38-80CF-306ED8D923FC}" type="pres">
      <dgm:prSet presAssocID="{E3D62022-27EB-433B-95BC-AC2E1A4CFBAC}" presName="textNode" presStyleLbl="node1" presStyleIdx="0" presStyleCnt="5">
        <dgm:presLayoutVars>
          <dgm:bulletEnabled val="1"/>
        </dgm:presLayoutVars>
      </dgm:prSet>
      <dgm:spPr/>
    </dgm:pt>
    <dgm:pt modelId="{ACB1303F-7A56-4015-92AC-098F45E3041D}" type="pres">
      <dgm:prSet presAssocID="{253522D4-BE6A-486D-87ED-3C47EFE834EE}" presName="sibTrans" presStyleCnt="0"/>
      <dgm:spPr/>
    </dgm:pt>
    <dgm:pt modelId="{A80166F3-206F-427E-8866-BB6130CDCDCB}" type="pres">
      <dgm:prSet presAssocID="{3928B26F-2905-47AC-81BA-568B4EF52633}" presName="textNode" presStyleLbl="node1" presStyleIdx="1" presStyleCnt="5">
        <dgm:presLayoutVars>
          <dgm:bulletEnabled val="1"/>
        </dgm:presLayoutVars>
      </dgm:prSet>
      <dgm:spPr/>
    </dgm:pt>
    <dgm:pt modelId="{E2012071-3EAA-4804-8E97-E188A60D3894}" type="pres">
      <dgm:prSet presAssocID="{2E4B445F-4F9F-4DDC-9925-D80C5EB7D3DC}" presName="sibTrans" presStyleCnt="0"/>
      <dgm:spPr/>
    </dgm:pt>
    <dgm:pt modelId="{15D020FD-E23B-4BD1-9D98-6B687688E074}" type="pres">
      <dgm:prSet presAssocID="{DB9E3F01-3281-484F-AAB6-2D34381F25BE}" presName="textNode" presStyleLbl="node1" presStyleIdx="2" presStyleCnt="5">
        <dgm:presLayoutVars>
          <dgm:bulletEnabled val="1"/>
        </dgm:presLayoutVars>
      </dgm:prSet>
      <dgm:spPr/>
    </dgm:pt>
    <dgm:pt modelId="{7ACDE43C-E779-47A5-884D-2AE229AA8AA7}" type="pres">
      <dgm:prSet presAssocID="{9A27AB30-6CDB-48F6-8B49-8894F63E3597}" presName="sibTrans" presStyleCnt="0"/>
      <dgm:spPr/>
    </dgm:pt>
    <dgm:pt modelId="{E53BE5C9-89E4-4D43-8C19-34B212BADBF5}" type="pres">
      <dgm:prSet presAssocID="{CB29BAA3-C39C-424B-86BF-AAA1FCBCFF23}" presName="textNode" presStyleLbl="node1" presStyleIdx="3" presStyleCnt="5">
        <dgm:presLayoutVars>
          <dgm:bulletEnabled val="1"/>
        </dgm:presLayoutVars>
      </dgm:prSet>
      <dgm:spPr/>
    </dgm:pt>
    <dgm:pt modelId="{A7FF9334-4D84-4B96-BD4E-B7DDDC811127}" type="pres">
      <dgm:prSet presAssocID="{BD9FD964-4192-44F1-8AD0-CD85896D5B0C}" presName="sibTrans" presStyleCnt="0"/>
      <dgm:spPr/>
    </dgm:pt>
    <dgm:pt modelId="{9C065DF9-AE22-49C1-864B-F70D50286C19}" type="pres">
      <dgm:prSet presAssocID="{431B5760-6946-49E4-B65C-3FF2C89E985E}" presName="textNode" presStyleLbl="node1" presStyleIdx="4" presStyleCnt="5">
        <dgm:presLayoutVars>
          <dgm:bulletEnabled val="1"/>
        </dgm:presLayoutVars>
      </dgm:prSet>
      <dgm:spPr/>
    </dgm:pt>
  </dgm:ptLst>
  <dgm:cxnLst>
    <dgm:cxn modelId="{43278B19-44FB-42B5-B6B7-2488FB41A5D3}" type="presOf" srcId="{DB9E3F01-3281-484F-AAB6-2D34381F25BE}" destId="{15D020FD-E23B-4BD1-9D98-6B687688E074}" srcOrd="0" destOrd="0" presId="urn:microsoft.com/office/officeart/2005/8/layout/hProcess9"/>
    <dgm:cxn modelId="{95EB3A1C-6475-4A55-8FD7-3CAA9D9D41FB}" srcId="{A4BEAA08-47F1-4BE7-B28C-B960A53BD97B}" destId="{DB9E3F01-3281-484F-AAB6-2D34381F25BE}" srcOrd="2" destOrd="0" parTransId="{BA4EE015-3FA8-4DD1-AD47-6FD74767055C}" sibTransId="{9A27AB30-6CDB-48F6-8B49-8894F63E3597}"/>
    <dgm:cxn modelId="{3A5A8F2F-E8F0-48E0-8A7E-B6F0A287EAA5}" type="presOf" srcId="{E3D62022-27EB-433B-95BC-AC2E1A4CFBAC}" destId="{04041988-EAC1-4B38-80CF-306ED8D923FC}" srcOrd="0" destOrd="0" presId="urn:microsoft.com/office/officeart/2005/8/layout/hProcess9"/>
    <dgm:cxn modelId="{65EF0D3D-AAAB-4365-84E5-5B54F08DE6E5}" type="presOf" srcId="{3928B26F-2905-47AC-81BA-568B4EF52633}" destId="{A80166F3-206F-427E-8866-BB6130CDCDCB}" srcOrd="0" destOrd="0" presId="urn:microsoft.com/office/officeart/2005/8/layout/hProcess9"/>
    <dgm:cxn modelId="{5C3F3B3F-E178-4000-A87A-2A299DB69FC1}" type="presOf" srcId="{CB29BAA3-C39C-424B-86BF-AAA1FCBCFF23}" destId="{E53BE5C9-89E4-4D43-8C19-34B212BADBF5}" srcOrd="0" destOrd="0" presId="urn:microsoft.com/office/officeart/2005/8/layout/hProcess9"/>
    <dgm:cxn modelId="{7431C47C-A4A8-4FA9-BA67-43B8E9B3BAFB}" type="presOf" srcId="{431B5760-6946-49E4-B65C-3FF2C89E985E}" destId="{9C065DF9-AE22-49C1-864B-F70D50286C19}" srcOrd="0" destOrd="0" presId="urn:microsoft.com/office/officeart/2005/8/layout/hProcess9"/>
    <dgm:cxn modelId="{7A18607D-852F-43D6-8EAE-163D2C2F4982}" srcId="{A4BEAA08-47F1-4BE7-B28C-B960A53BD97B}" destId="{CB29BAA3-C39C-424B-86BF-AAA1FCBCFF23}" srcOrd="3" destOrd="0" parTransId="{4B07F3C0-0280-4C8A-9F8C-5B78F484D97A}" sibTransId="{BD9FD964-4192-44F1-8AD0-CD85896D5B0C}"/>
    <dgm:cxn modelId="{A2A473A7-0C77-4405-AFF1-65A52F8B4746}" srcId="{A4BEAA08-47F1-4BE7-B28C-B960A53BD97B}" destId="{3928B26F-2905-47AC-81BA-568B4EF52633}" srcOrd="1" destOrd="0" parTransId="{D463CC7B-4D40-4E7B-9D87-9E70F1F05021}" sibTransId="{2E4B445F-4F9F-4DDC-9925-D80C5EB7D3DC}"/>
    <dgm:cxn modelId="{7016EFA8-665B-4C73-B63D-21A8E2F3F587}" srcId="{A4BEAA08-47F1-4BE7-B28C-B960A53BD97B}" destId="{431B5760-6946-49E4-B65C-3FF2C89E985E}" srcOrd="4" destOrd="0" parTransId="{6C674E8E-2C3A-4A29-A170-0BFF35CD938C}" sibTransId="{CBF323D8-1BC7-493B-ABB4-215E9020CFB6}"/>
    <dgm:cxn modelId="{106C4BC8-D654-4B9F-9FA9-1E6EF98D9A5D}" type="presOf" srcId="{A4BEAA08-47F1-4BE7-B28C-B960A53BD97B}" destId="{90EF927B-B012-456C-B1CF-DFA55F9C916C}" srcOrd="0" destOrd="0" presId="urn:microsoft.com/office/officeart/2005/8/layout/hProcess9"/>
    <dgm:cxn modelId="{D6A82EDA-D7AC-4B4C-B9BA-DE16C3EF66B3}" srcId="{A4BEAA08-47F1-4BE7-B28C-B960A53BD97B}" destId="{E3D62022-27EB-433B-95BC-AC2E1A4CFBAC}" srcOrd="0" destOrd="0" parTransId="{9E2BE6E0-DA47-44DE-BF96-ABDF6B6F0C29}" sibTransId="{253522D4-BE6A-486D-87ED-3C47EFE834EE}"/>
    <dgm:cxn modelId="{FD7BE78D-F00E-4DFB-8279-2C225BDAA6D5}" type="presParOf" srcId="{90EF927B-B012-456C-B1CF-DFA55F9C916C}" destId="{238F6143-7C24-4347-A8B6-7CB440BD3033}" srcOrd="0" destOrd="0" presId="urn:microsoft.com/office/officeart/2005/8/layout/hProcess9"/>
    <dgm:cxn modelId="{A3A4D6E6-8038-4349-AAFB-74100E7735EB}" type="presParOf" srcId="{90EF927B-B012-456C-B1CF-DFA55F9C916C}" destId="{6981145F-AF0F-4089-A0F4-B3A1C5BC9A1C}" srcOrd="1" destOrd="0" presId="urn:microsoft.com/office/officeart/2005/8/layout/hProcess9"/>
    <dgm:cxn modelId="{E64C9330-B20E-4EB6-8E55-A2757C81AA10}" type="presParOf" srcId="{6981145F-AF0F-4089-A0F4-B3A1C5BC9A1C}" destId="{04041988-EAC1-4B38-80CF-306ED8D923FC}" srcOrd="0" destOrd="0" presId="urn:microsoft.com/office/officeart/2005/8/layout/hProcess9"/>
    <dgm:cxn modelId="{78AECA60-7ADE-4304-AFCB-4E63A1C8FADD}" type="presParOf" srcId="{6981145F-AF0F-4089-A0F4-B3A1C5BC9A1C}" destId="{ACB1303F-7A56-4015-92AC-098F45E3041D}" srcOrd="1" destOrd="0" presId="urn:microsoft.com/office/officeart/2005/8/layout/hProcess9"/>
    <dgm:cxn modelId="{A4CBBFDF-FB4D-45A5-B175-FAAE6B8BFBFD}" type="presParOf" srcId="{6981145F-AF0F-4089-A0F4-B3A1C5BC9A1C}" destId="{A80166F3-206F-427E-8866-BB6130CDCDCB}" srcOrd="2" destOrd="0" presId="urn:microsoft.com/office/officeart/2005/8/layout/hProcess9"/>
    <dgm:cxn modelId="{3B0BB3DD-7462-4703-A07C-9B032CC2EAD2}" type="presParOf" srcId="{6981145F-AF0F-4089-A0F4-B3A1C5BC9A1C}" destId="{E2012071-3EAA-4804-8E97-E188A60D3894}" srcOrd="3" destOrd="0" presId="urn:microsoft.com/office/officeart/2005/8/layout/hProcess9"/>
    <dgm:cxn modelId="{42ED9BAA-F1FC-4D02-8BC0-6FD365389889}" type="presParOf" srcId="{6981145F-AF0F-4089-A0F4-B3A1C5BC9A1C}" destId="{15D020FD-E23B-4BD1-9D98-6B687688E074}" srcOrd="4" destOrd="0" presId="urn:microsoft.com/office/officeart/2005/8/layout/hProcess9"/>
    <dgm:cxn modelId="{5C366945-EA78-49D7-970B-08872F5BEDA8}" type="presParOf" srcId="{6981145F-AF0F-4089-A0F4-B3A1C5BC9A1C}" destId="{7ACDE43C-E779-47A5-884D-2AE229AA8AA7}" srcOrd="5" destOrd="0" presId="urn:microsoft.com/office/officeart/2005/8/layout/hProcess9"/>
    <dgm:cxn modelId="{C7F04025-199C-495C-A1BE-5E7C0CF43A73}" type="presParOf" srcId="{6981145F-AF0F-4089-A0F4-B3A1C5BC9A1C}" destId="{E53BE5C9-89E4-4D43-8C19-34B212BADBF5}" srcOrd="6" destOrd="0" presId="urn:microsoft.com/office/officeart/2005/8/layout/hProcess9"/>
    <dgm:cxn modelId="{A3E047D5-D903-40D0-BEC4-845FC969CE8E}" type="presParOf" srcId="{6981145F-AF0F-4089-A0F4-B3A1C5BC9A1C}" destId="{A7FF9334-4D84-4B96-BD4E-B7DDDC811127}" srcOrd="7" destOrd="0" presId="urn:microsoft.com/office/officeart/2005/8/layout/hProcess9"/>
    <dgm:cxn modelId="{486F65EB-37AA-4B80-A8BD-2988BA8D0A6F}" type="presParOf" srcId="{6981145F-AF0F-4089-A0F4-B3A1C5BC9A1C}" destId="{9C065DF9-AE22-49C1-864B-F70D50286C19}" srcOrd="8"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BEAA08-47F1-4BE7-B28C-B960A53BD97B}" type="doc">
      <dgm:prSet loTypeId="urn:microsoft.com/office/officeart/2005/8/layout/hProcess9" loCatId="process" qsTypeId="urn:microsoft.com/office/officeart/2005/8/quickstyle/simple1" qsCatId="simple" csTypeId="urn:microsoft.com/office/officeart/2005/8/colors/colorful1" csCatId="colorful" phldr="1"/>
      <dgm:spPr/>
    </dgm:pt>
    <dgm:pt modelId="{E3D62022-27EB-433B-95BC-AC2E1A4CFBAC}">
      <dgm:prSet phldrT="[Text]"/>
      <dgm:spPr/>
      <dgm:t>
        <a:bodyPr/>
        <a:lstStyle/>
        <a:p>
          <a:r>
            <a:rPr lang="en-GB" dirty="0"/>
            <a:t>1-9Min</a:t>
          </a:r>
          <a:endParaRPr lang="en-ZA" dirty="0"/>
        </a:p>
      </dgm:t>
    </dgm:pt>
    <dgm:pt modelId="{9E2BE6E0-DA47-44DE-BF96-ABDF6B6F0C29}" type="parTrans" cxnId="{D6A82EDA-D7AC-4B4C-B9BA-DE16C3EF66B3}">
      <dgm:prSet/>
      <dgm:spPr/>
      <dgm:t>
        <a:bodyPr/>
        <a:lstStyle/>
        <a:p>
          <a:endParaRPr lang="en-ZA"/>
        </a:p>
      </dgm:t>
    </dgm:pt>
    <dgm:pt modelId="{253522D4-BE6A-486D-87ED-3C47EFE834EE}" type="sibTrans" cxnId="{D6A82EDA-D7AC-4B4C-B9BA-DE16C3EF66B3}">
      <dgm:prSet/>
      <dgm:spPr/>
      <dgm:t>
        <a:bodyPr/>
        <a:lstStyle/>
        <a:p>
          <a:endParaRPr lang="en-ZA"/>
        </a:p>
      </dgm:t>
    </dgm:pt>
    <dgm:pt modelId="{DB9E3F01-3281-484F-AAB6-2D34381F25BE}">
      <dgm:prSet phldrT="[Text]"/>
      <dgm:spPr/>
      <dgm:t>
        <a:bodyPr/>
        <a:lstStyle/>
        <a:p>
          <a:r>
            <a:rPr lang="en-GB" dirty="0"/>
            <a:t>10Min-2Hrs</a:t>
          </a:r>
          <a:endParaRPr lang="en-ZA" dirty="0"/>
        </a:p>
      </dgm:t>
    </dgm:pt>
    <dgm:pt modelId="{BA4EE015-3FA8-4DD1-AD47-6FD74767055C}" type="parTrans" cxnId="{95EB3A1C-6475-4A55-8FD7-3CAA9D9D41FB}">
      <dgm:prSet/>
      <dgm:spPr/>
      <dgm:t>
        <a:bodyPr/>
        <a:lstStyle/>
        <a:p>
          <a:endParaRPr lang="en-ZA"/>
        </a:p>
      </dgm:t>
    </dgm:pt>
    <dgm:pt modelId="{9A27AB30-6CDB-48F6-8B49-8894F63E3597}" type="sibTrans" cxnId="{95EB3A1C-6475-4A55-8FD7-3CAA9D9D41FB}">
      <dgm:prSet/>
      <dgm:spPr/>
      <dgm:t>
        <a:bodyPr/>
        <a:lstStyle/>
        <a:p>
          <a:endParaRPr lang="en-ZA"/>
        </a:p>
      </dgm:t>
    </dgm:pt>
    <dgm:pt modelId="{CB29BAA3-C39C-424B-86BF-AAA1FCBCFF23}">
      <dgm:prSet phldrT="[Text]"/>
      <dgm:spPr/>
      <dgm:t>
        <a:bodyPr/>
        <a:lstStyle/>
        <a:p>
          <a:r>
            <a:rPr lang="en-GB" dirty="0"/>
            <a:t>1.5-8Hrs </a:t>
          </a:r>
          <a:endParaRPr lang="en-ZA" dirty="0"/>
        </a:p>
      </dgm:t>
    </dgm:pt>
    <dgm:pt modelId="{4B07F3C0-0280-4C8A-9F8C-5B78F484D97A}" type="parTrans" cxnId="{7A18607D-852F-43D6-8EAE-163D2C2F4982}">
      <dgm:prSet/>
      <dgm:spPr/>
      <dgm:t>
        <a:bodyPr/>
        <a:lstStyle/>
        <a:p>
          <a:endParaRPr lang="en-ZA"/>
        </a:p>
      </dgm:t>
    </dgm:pt>
    <dgm:pt modelId="{BD9FD964-4192-44F1-8AD0-CD85896D5B0C}" type="sibTrans" cxnId="{7A18607D-852F-43D6-8EAE-163D2C2F4982}">
      <dgm:prSet/>
      <dgm:spPr/>
      <dgm:t>
        <a:bodyPr/>
        <a:lstStyle/>
        <a:p>
          <a:endParaRPr lang="en-ZA"/>
        </a:p>
      </dgm:t>
    </dgm:pt>
    <dgm:pt modelId="{3928B26F-2905-47AC-81BA-568B4EF52633}">
      <dgm:prSet phldrT="[Text]"/>
      <dgm:spPr/>
      <dgm:t>
        <a:bodyPr/>
        <a:lstStyle/>
        <a:p>
          <a:r>
            <a:rPr lang="en-GB" dirty="0"/>
            <a:t>5-16Min</a:t>
          </a:r>
          <a:endParaRPr lang="en-ZA" dirty="0"/>
        </a:p>
      </dgm:t>
    </dgm:pt>
    <dgm:pt modelId="{D463CC7B-4D40-4E7B-9D87-9E70F1F05021}" type="parTrans" cxnId="{A2A473A7-0C77-4405-AFF1-65A52F8B4746}">
      <dgm:prSet/>
      <dgm:spPr/>
      <dgm:t>
        <a:bodyPr/>
        <a:lstStyle/>
        <a:p>
          <a:endParaRPr lang="en-ZA"/>
        </a:p>
      </dgm:t>
    </dgm:pt>
    <dgm:pt modelId="{2E4B445F-4F9F-4DDC-9925-D80C5EB7D3DC}" type="sibTrans" cxnId="{A2A473A7-0C77-4405-AFF1-65A52F8B4746}">
      <dgm:prSet/>
      <dgm:spPr/>
      <dgm:t>
        <a:bodyPr/>
        <a:lstStyle/>
        <a:p>
          <a:endParaRPr lang="en-ZA"/>
        </a:p>
      </dgm:t>
    </dgm:pt>
    <dgm:pt modelId="{431B5760-6946-49E4-B65C-3FF2C89E985E}">
      <dgm:prSet phldrT="[Text]"/>
      <dgm:spPr/>
      <dgm:t>
        <a:bodyPr/>
        <a:lstStyle/>
        <a:p>
          <a:r>
            <a:rPr lang="en-GB" dirty="0"/>
            <a:t>0-50 Days*</a:t>
          </a:r>
          <a:endParaRPr lang="en-ZA" dirty="0"/>
        </a:p>
      </dgm:t>
    </dgm:pt>
    <dgm:pt modelId="{6C674E8E-2C3A-4A29-A170-0BFF35CD938C}" type="parTrans" cxnId="{7016EFA8-665B-4C73-B63D-21A8E2F3F587}">
      <dgm:prSet/>
      <dgm:spPr/>
      <dgm:t>
        <a:bodyPr/>
        <a:lstStyle/>
        <a:p>
          <a:endParaRPr lang="en-ZA"/>
        </a:p>
      </dgm:t>
    </dgm:pt>
    <dgm:pt modelId="{CBF323D8-1BC7-493B-ABB4-215E9020CFB6}" type="sibTrans" cxnId="{7016EFA8-665B-4C73-B63D-21A8E2F3F587}">
      <dgm:prSet/>
      <dgm:spPr/>
      <dgm:t>
        <a:bodyPr/>
        <a:lstStyle/>
        <a:p>
          <a:endParaRPr lang="en-ZA"/>
        </a:p>
      </dgm:t>
    </dgm:pt>
    <dgm:pt modelId="{90EF927B-B012-456C-B1CF-DFA55F9C916C}" type="pres">
      <dgm:prSet presAssocID="{A4BEAA08-47F1-4BE7-B28C-B960A53BD97B}" presName="CompostProcess" presStyleCnt="0">
        <dgm:presLayoutVars>
          <dgm:dir/>
          <dgm:resizeHandles val="exact"/>
        </dgm:presLayoutVars>
      </dgm:prSet>
      <dgm:spPr/>
    </dgm:pt>
    <dgm:pt modelId="{238F6143-7C24-4347-A8B6-7CB440BD3033}" type="pres">
      <dgm:prSet presAssocID="{A4BEAA08-47F1-4BE7-B28C-B960A53BD97B}" presName="arrow" presStyleLbl="bgShp" presStyleIdx="0" presStyleCnt="1"/>
      <dgm:spPr/>
    </dgm:pt>
    <dgm:pt modelId="{6981145F-AF0F-4089-A0F4-B3A1C5BC9A1C}" type="pres">
      <dgm:prSet presAssocID="{A4BEAA08-47F1-4BE7-B28C-B960A53BD97B}" presName="linearProcess" presStyleCnt="0"/>
      <dgm:spPr/>
    </dgm:pt>
    <dgm:pt modelId="{04041988-EAC1-4B38-80CF-306ED8D923FC}" type="pres">
      <dgm:prSet presAssocID="{E3D62022-27EB-433B-95BC-AC2E1A4CFBAC}" presName="textNode" presStyleLbl="node1" presStyleIdx="0" presStyleCnt="5">
        <dgm:presLayoutVars>
          <dgm:bulletEnabled val="1"/>
        </dgm:presLayoutVars>
      </dgm:prSet>
      <dgm:spPr/>
    </dgm:pt>
    <dgm:pt modelId="{ACB1303F-7A56-4015-92AC-098F45E3041D}" type="pres">
      <dgm:prSet presAssocID="{253522D4-BE6A-486D-87ED-3C47EFE834EE}" presName="sibTrans" presStyleCnt="0"/>
      <dgm:spPr/>
    </dgm:pt>
    <dgm:pt modelId="{A80166F3-206F-427E-8866-BB6130CDCDCB}" type="pres">
      <dgm:prSet presAssocID="{3928B26F-2905-47AC-81BA-568B4EF52633}" presName="textNode" presStyleLbl="node1" presStyleIdx="1" presStyleCnt="5">
        <dgm:presLayoutVars>
          <dgm:bulletEnabled val="1"/>
        </dgm:presLayoutVars>
      </dgm:prSet>
      <dgm:spPr/>
    </dgm:pt>
    <dgm:pt modelId="{E2012071-3EAA-4804-8E97-E188A60D3894}" type="pres">
      <dgm:prSet presAssocID="{2E4B445F-4F9F-4DDC-9925-D80C5EB7D3DC}" presName="sibTrans" presStyleCnt="0"/>
      <dgm:spPr/>
    </dgm:pt>
    <dgm:pt modelId="{15D020FD-E23B-4BD1-9D98-6B687688E074}" type="pres">
      <dgm:prSet presAssocID="{DB9E3F01-3281-484F-AAB6-2D34381F25BE}" presName="textNode" presStyleLbl="node1" presStyleIdx="2" presStyleCnt="5">
        <dgm:presLayoutVars>
          <dgm:bulletEnabled val="1"/>
        </dgm:presLayoutVars>
      </dgm:prSet>
      <dgm:spPr/>
    </dgm:pt>
    <dgm:pt modelId="{7ACDE43C-E779-47A5-884D-2AE229AA8AA7}" type="pres">
      <dgm:prSet presAssocID="{9A27AB30-6CDB-48F6-8B49-8894F63E3597}" presName="sibTrans" presStyleCnt="0"/>
      <dgm:spPr/>
    </dgm:pt>
    <dgm:pt modelId="{E53BE5C9-89E4-4D43-8C19-34B212BADBF5}" type="pres">
      <dgm:prSet presAssocID="{CB29BAA3-C39C-424B-86BF-AAA1FCBCFF23}" presName="textNode" presStyleLbl="node1" presStyleIdx="3" presStyleCnt="5">
        <dgm:presLayoutVars>
          <dgm:bulletEnabled val="1"/>
        </dgm:presLayoutVars>
      </dgm:prSet>
      <dgm:spPr/>
    </dgm:pt>
    <dgm:pt modelId="{A7FF9334-4D84-4B96-BD4E-B7DDDC811127}" type="pres">
      <dgm:prSet presAssocID="{BD9FD964-4192-44F1-8AD0-CD85896D5B0C}" presName="sibTrans" presStyleCnt="0"/>
      <dgm:spPr/>
    </dgm:pt>
    <dgm:pt modelId="{9C065DF9-AE22-49C1-864B-F70D50286C19}" type="pres">
      <dgm:prSet presAssocID="{431B5760-6946-49E4-B65C-3FF2C89E985E}" presName="textNode" presStyleLbl="node1" presStyleIdx="4" presStyleCnt="5">
        <dgm:presLayoutVars>
          <dgm:bulletEnabled val="1"/>
        </dgm:presLayoutVars>
      </dgm:prSet>
      <dgm:spPr/>
    </dgm:pt>
  </dgm:ptLst>
  <dgm:cxnLst>
    <dgm:cxn modelId="{43278B19-44FB-42B5-B6B7-2488FB41A5D3}" type="presOf" srcId="{DB9E3F01-3281-484F-AAB6-2D34381F25BE}" destId="{15D020FD-E23B-4BD1-9D98-6B687688E074}" srcOrd="0" destOrd="0" presId="urn:microsoft.com/office/officeart/2005/8/layout/hProcess9"/>
    <dgm:cxn modelId="{95EB3A1C-6475-4A55-8FD7-3CAA9D9D41FB}" srcId="{A4BEAA08-47F1-4BE7-B28C-B960A53BD97B}" destId="{DB9E3F01-3281-484F-AAB6-2D34381F25BE}" srcOrd="2" destOrd="0" parTransId="{BA4EE015-3FA8-4DD1-AD47-6FD74767055C}" sibTransId="{9A27AB30-6CDB-48F6-8B49-8894F63E3597}"/>
    <dgm:cxn modelId="{3A5A8F2F-E8F0-48E0-8A7E-B6F0A287EAA5}" type="presOf" srcId="{E3D62022-27EB-433B-95BC-AC2E1A4CFBAC}" destId="{04041988-EAC1-4B38-80CF-306ED8D923FC}" srcOrd="0" destOrd="0" presId="urn:microsoft.com/office/officeart/2005/8/layout/hProcess9"/>
    <dgm:cxn modelId="{65EF0D3D-AAAB-4365-84E5-5B54F08DE6E5}" type="presOf" srcId="{3928B26F-2905-47AC-81BA-568B4EF52633}" destId="{A80166F3-206F-427E-8866-BB6130CDCDCB}" srcOrd="0" destOrd="0" presId="urn:microsoft.com/office/officeart/2005/8/layout/hProcess9"/>
    <dgm:cxn modelId="{5C3F3B3F-E178-4000-A87A-2A299DB69FC1}" type="presOf" srcId="{CB29BAA3-C39C-424B-86BF-AAA1FCBCFF23}" destId="{E53BE5C9-89E4-4D43-8C19-34B212BADBF5}" srcOrd="0" destOrd="0" presId="urn:microsoft.com/office/officeart/2005/8/layout/hProcess9"/>
    <dgm:cxn modelId="{7431C47C-A4A8-4FA9-BA67-43B8E9B3BAFB}" type="presOf" srcId="{431B5760-6946-49E4-B65C-3FF2C89E985E}" destId="{9C065DF9-AE22-49C1-864B-F70D50286C19}" srcOrd="0" destOrd="0" presId="urn:microsoft.com/office/officeart/2005/8/layout/hProcess9"/>
    <dgm:cxn modelId="{7A18607D-852F-43D6-8EAE-163D2C2F4982}" srcId="{A4BEAA08-47F1-4BE7-B28C-B960A53BD97B}" destId="{CB29BAA3-C39C-424B-86BF-AAA1FCBCFF23}" srcOrd="3" destOrd="0" parTransId="{4B07F3C0-0280-4C8A-9F8C-5B78F484D97A}" sibTransId="{BD9FD964-4192-44F1-8AD0-CD85896D5B0C}"/>
    <dgm:cxn modelId="{A2A473A7-0C77-4405-AFF1-65A52F8B4746}" srcId="{A4BEAA08-47F1-4BE7-B28C-B960A53BD97B}" destId="{3928B26F-2905-47AC-81BA-568B4EF52633}" srcOrd="1" destOrd="0" parTransId="{D463CC7B-4D40-4E7B-9D87-9E70F1F05021}" sibTransId="{2E4B445F-4F9F-4DDC-9925-D80C5EB7D3DC}"/>
    <dgm:cxn modelId="{7016EFA8-665B-4C73-B63D-21A8E2F3F587}" srcId="{A4BEAA08-47F1-4BE7-B28C-B960A53BD97B}" destId="{431B5760-6946-49E4-B65C-3FF2C89E985E}" srcOrd="4" destOrd="0" parTransId="{6C674E8E-2C3A-4A29-A170-0BFF35CD938C}" sibTransId="{CBF323D8-1BC7-493B-ABB4-215E9020CFB6}"/>
    <dgm:cxn modelId="{106C4BC8-D654-4B9F-9FA9-1E6EF98D9A5D}" type="presOf" srcId="{A4BEAA08-47F1-4BE7-B28C-B960A53BD97B}" destId="{90EF927B-B012-456C-B1CF-DFA55F9C916C}" srcOrd="0" destOrd="0" presId="urn:microsoft.com/office/officeart/2005/8/layout/hProcess9"/>
    <dgm:cxn modelId="{D6A82EDA-D7AC-4B4C-B9BA-DE16C3EF66B3}" srcId="{A4BEAA08-47F1-4BE7-B28C-B960A53BD97B}" destId="{E3D62022-27EB-433B-95BC-AC2E1A4CFBAC}" srcOrd="0" destOrd="0" parTransId="{9E2BE6E0-DA47-44DE-BF96-ABDF6B6F0C29}" sibTransId="{253522D4-BE6A-486D-87ED-3C47EFE834EE}"/>
    <dgm:cxn modelId="{FD7BE78D-F00E-4DFB-8279-2C225BDAA6D5}" type="presParOf" srcId="{90EF927B-B012-456C-B1CF-DFA55F9C916C}" destId="{238F6143-7C24-4347-A8B6-7CB440BD3033}" srcOrd="0" destOrd="0" presId="urn:microsoft.com/office/officeart/2005/8/layout/hProcess9"/>
    <dgm:cxn modelId="{A3A4D6E6-8038-4349-AAFB-74100E7735EB}" type="presParOf" srcId="{90EF927B-B012-456C-B1CF-DFA55F9C916C}" destId="{6981145F-AF0F-4089-A0F4-B3A1C5BC9A1C}" srcOrd="1" destOrd="0" presId="urn:microsoft.com/office/officeart/2005/8/layout/hProcess9"/>
    <dgm:cxn modelId="{E64C9330-B20E-4EB6-8E55-A2757C81AA10}" type="presParOf" srcId="{6981145F-AF0F-4089-A0F4-B3A1C5BC9A1C}" destId="{04041988-EAC1-4B38-80CF-306ED8D923FC}" srcOrd="0" destOrd="0" presId="urn:microsoft.com/office/officeart/2005/8/layout/hProcess9"/>
    <dgm:cxn modelId="{78AECA60-7ADE-4304-AFCB-4E63A1C8FADD}" type="presParOf" srcId="{6981145F-AF0F-4089-A0F4-B3A1C5BC9A1C}" destId="{ACB1303F-7A56-4015-92AC-098F45E3041D}" srcOrd="1" destOrd="0" presId="urn:microsoft.com/office/officeart/2005/8/layout/hProcess9"/>
    <dgm:cxn modelId="{A4CBBFDF-FB4D-45A5-B175-FAAE6B8BFBFD}" type="presParOf" srcId="{6981145F-AF0F-4089-A0F4-B3A1C5BC9A1C}" destId="{A80166F3-206F-427E-8866-BB6130CDCDCB}" srcOrd="2" destOrd="0" presId="urn:microsoft.com/office/officeart/2005/8/layout/hProcess9"/>
    <dgm:cxn modelId="{3B0BB3DD-7462-4703-A07C-9B032CC2EAD2}" type="presParOf" srcId="{6981145F-AF0F-4089-A0F4-B3A1C5BC9A1C}" destId="{E2012071-3EAA-4804-8E97-E188A60D3894}" srcOrd="3" destOrd="0" presId="urn:microsoft.com/office/officeart/2005/8/layout/hProcess9"/>
    <dgm:cxn modelId="{42ED9BAA-F1FC-4D02-8BC0-6FD365389889}" type="presParOf" srcId="{6981145F-AF0F-4089-A0F4-B3A1C5BC9A1C}" destId="{15D020FD-E23B-4BD1-9D98-6B687688E074}" srcOrd="4" destOrd="0" presId="urn:microsoft.com/office/officeart/2005/8/layout/hProcess9"/>
    <dgm:cxn modelId="{5C366945-EA78-49D7-970B-08872F5BEDA8}" type="presParOf" srcId="{6981145F-AF0F-4089-A0F4-B3A1C5BC9A1C}" destId="{7ACDE43C-E779-47A5-884D-2AE229AA8AA7}" srcOrd="5" destOrd="0" presId="urn:microsoft.com/office/officeart/2005/8/layout/hProcess9"/>
    <dgm:cxn modelId="{C7F04025-199C-495C-A1BE-5E7C0CF43A73}" type="presParOf" srcId="{6981145F-AF0F-4089-A0F4-B3A1C5BC9A1C}" destId="{E53BE5C9-89E4-4D43-8C19-34B212BADBF5}" srcOrd="6" destOrd="0" presId="urn:microsoft.com/office/officeart/2005/8/layout/hProcess9"/>
    <dgm:cxn modelId="{A3E047D5-D903-40D0-BEC4-845FC969CE8E}" type="presParOf" srcId="{6981145F-AF0F-4089-A0F4-B3A1C5BC9A1C}" destId="{A7FF9334-4D84-4B96-BD4E-B7DDDC811127}" srcOrd="7" destOrd="0" presId="urn:microsoft.com/office/officeart/2005/8/layout/hProcess9"/>
    <dgm:cxn modelId="{486F65EB-37AA-4B80-A8BD-2988BA8D0A6F}" type="presParOf" srcId="{6981145F-AF0F-4089-A0F4-B3A1C5BC9A1C}" destId="{9C065DF9-AE22-49C1-864B-F70D50286C19}" srcOrd="8"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339A5-9B5C-4B07-A79E-C7CFB730D083}">
      <dsp:nvSpPr>
        <dsp:cNvPr id="0" name=""/>
        <dsp:cNvSpPr/>
      </dsp:nvSpPr>
      <dsp:spPr>
        <a:xfrm>
          <a:off x="1662216" y="0"/>
          <a:ext cx="1510523" cy="1320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DEBA72-2718-4BCF-B54C-AB1AF738BF5D}">
      <dsp:nvSpPr>
        <dsp:cNvPr id="0" name=""/>
        <dsp:cNvSpPr/>
      </dsp:nvSpPr>
      <dsp:spPr>
        <a:xfrm>
          <a:off x="259587" y="1490743"/>
          <a:ext cx="4315781" cy="56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defRPr b="1"/>
          </a:pPr>
          <a:r>
            <a:rPr lang="en-US" sz="3400" b="0" i="0" kern="1200" dirty="0"/>
            <a:t>Primary Prevention</a:t>
          </a:r>
          <a:endParaRPr lang="en-US" sz="3400" kern="1200" dirty="0"/>
        </a:p>
      </dsp:txBody>
      <dsp:txXfrm>
        <a:off x="259587" y="1490743"/>
        <a:ext cx="4315781" cy="565970"/>
      </dsp:txXfrm>
    </dsp:sp>
    <dsp:sp modelId="{A0FCB7B8-4203-4283-8EA7-B3D0D31AB9ED}">
      <dsp:nvSpPr>
        <dsp:cNvPr id="0" name=""/>
        <dsp:cNvSpPr/>
      </dsp:nvSpPr>
      <dsp:spPr>
        <a:xfrm>
          <a:off x="259587" y="2135851"/>
          <a:ext cx="4315781" cy="2390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b="1" i="0" kern="1200" dirty="0"/>
            <a:t>Risk reduction counseling</a:t>
          </a:r>
        </a:p>
        <a:p>
          <a:pPr marL="0" lvl="0" indent="0" algn="l" defTabSz="889000">
            <a:lnSpc>
              <a:spcPct val="100000"/>
            </a:lnSpc>
            <a:spcBef>
              <a:spcPct val="0"/>
            </a:spcBef>
            <a:spcAft>
              <a:spcPct val="35000"/>
            </a:spcAft>
            <a:buNone/>
          </a:pPr>
          <a:r>
            <a:rPr lang="en-US" sz="2000" b="1" i="0" kern="1200" dirty="0"/>
            <a:t>Vaccination</a:t>
          </a:r>
          <a:endParaRPr lang="en-US" sz="2000" b="1" kern="1200" dirty="0"/>
        </a:p>
        <a:p>
          <a:pPr marL="228600" lvl="1" indent="-228600" algn="l" defTabSz="889000">
            <a:lnSpc>
              <a:spcPct val="90000"/>
            </a:lnSpc>
            <a:spcBef>
              <a:spcPct val="0"/>
            </a:spcBef>
            <a:spcAft>
              <a:spcPct val="15000"/>
            </a:spcAft>
            <a:buChar char="•"/>
          </a:pPr>
          <a:r>
            <a:rPr lang="en-US" sz="2000" b="0" i="0" kern="1200" dirty="0"/>
            <a:t>HPV</a:t>
          </a:r>
          <a:endParaRPr lang="en-US" sz="2000" kern="1200" dirty="0"/>
        </a:p>
        <a:p>
          <a:pPr marL="228600" lvl="1" indent="-228600" algn="l" defTabSz="889000">
            <a:lnSpc>
              <a:spcPct val="90000"/>
            </a:lnSpc>
            <a:spcBef>
              <a:spcPct val="0"/>
            </a:spcBef>
            <a:spcAft>
              <a:spcPct val="15000"/>
            </a:spcAft>
            <a:buChar char="•"/>
          </a:pPr>
          <a:r>
            <a:rPr lang="en-US" sz="2000" b="0" i="0" kern="1200" dirty="0"/>
            <a:t>Hepatitis A/B</a:t>
          </a:r>
          <a:endParaRPr lang="en-US" sz="2000" kern="1200" dirty="0"/>
        </a:p>
        <a:p>
          <a:pPr marL="228600" lvl="1" indent="-228600" algn="l" defTabSz="889000">
            <a:lnSpc>
              <a:spcPct val="90000"/>
            </a:lnSpc>
            <a:spcBef>
              <a:spcPct val="0"/>
            </a:spcBef>
            <a:spcAft>
              <a:spcPct val="15000"/>
            </a:spcAft>
            <a:buChar char="•"/>
          </a:pPr>
          <a:r>
            <a:rPr lang="en-US" sz="2000" b="0" i="0" kern="1200" dirty="0"/>
            <a:t>Meningococcal ACYW</a:t>
          </a:r>
          <a:endParaRPr lang="en-US" sz="2000" kern="1200" dirty="0"/>
        </a:p>
        <a:p>
          <a:pPr marL="228600" lvl="1" indent="-228600" algn="l" defTabSz="889000">
            <a:lnSpc>
              <a:spcPct val="90000"/>
            </a:lnSpc>
            <a:spcBef>
              <a:spcPct val="0"/>
            </a:spcBef>
            <a:spcAft>
              <a:spcPct val="15000"/>
            </a:spcAft>
            <a:buChar char="•"/>
          </a:pPr>
          <a:r>
            <a:rPr lang="en-US" sz="2000" kern="1200" dirty="0"/>
            <a:t>Mpox</a:t>
          </a:r>
        </a:p>
        <a:p>
          <a:pPr marL="0" lvl="0" indent="0" algn="l" defTabSz="889000">
            <a:lnSpc>
              <a:spcPct val="100000"/>
            </a:lnSpc>
            <a:spcBef>
              <a:spcPct val="0"/>
            </a:spcBef>
            <a:spcAft>
              <a:spcPct val="35000"/>
            </a:spcAft>
            <a:buNone/>
          </a:pPr>
          <a:r>
            <a:rPr lang="en-US" sz="2000" b="1" kern="1200" dirty="0"/>
            <a:t>Medication</a:t>
          </a:r>
        </a:p>
        <a:p>
          <a:pPr marL="228600" lvl="1" indent="-228600" algn="l" defTabSz="889000">
            <a:lnSpc>
              <a:spcPct val="90000"/>
            </a:lnSpc>
            <a:spcBef>
              <a:spcPct val="0"/>
            </a:spcBef>
            <a:spcAft>
              <a:spcPct val="15000"/>
            </a:spcAft>
            <a:buChar char="•"/>
          </a:pPr>
          <a:r>
            <a:rPr lang="en-US" sz="2000" kern="1200" dirty="0"/>
            <a:t>HIV PrEP</a:t>
          </a:r>
        </a:p>
      </dsp:txBody>
      <dsp:txXfrm>
        <a:off x="259587" y="2135851"/>
        <a:ext cx="4315781" cy="2390111"/>
      </dsp:txXfrm>
    </dsp:sp>
    <dsp:sp modelId="{E1723726-5067-4F58-BB13-4AF5A604BE08}">
      <dsp:nvSpPr>
        <dsp:cNvPr id="0" name=""/>
        <dsp:cNvSpPr/>
      </dsp:nvSpPr>
      <dsp:spPr>
        <a:xfrm>
          <a:off x="6733259" y="0"/>
          <a:ext cx="1510523" cy="1320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EDCF46-FC2F-4D47-AF79-D4F79A282B5C}">
      <dsp:nvSpPr>
        <dsp:cNvPr id="0" name=""/>
        <dsp:cNvSpPr/>
      </dsp:nvSpPr>
      <dsp:spPr>
        <a:xfrm>
          <a:off x="5330630" y="1490743"/>
          <a:ext cx="4315781" cy="56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defRPr b="1"/>
          </a:pPr>
          <a:r>
            <a:rPr lang="en-US" sz="3400" b="0" i="0" kern="1200"/>
            <a:t>Secondary Prevention</a:t>
          </a:r>
          <a:endParaRPr lang="en-US" sz="3400" kern="1200"/>
        </a:p>
      </dsp:txBody>
      <dsp:txXfrm>
        <a:off x="5330630" y="1490743"/>
        <a:ext cx="4315781" cy="565970"/>
      </dsp:txXfrm>
    </dsp:sp>
    <dsp:sp modelId="{2DFBC802-13BF-4B80-975A-9ED5ECC5B042}">
      <dsp:nvSpPr>
        <dsp:cNvPr id="0" name=""/>
        <dsp:cNvSpPr/>
      </dsp:nvSpPr>
      <dsp:spPr>
        <a:xfrm>
          <a:off x="5330630" y="2135851"/>
          <a:ext cx="4315781" cy="2390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b="1" i="0" kern="1200" dirty="0"/>
            <a:t>Routine screening (Q3 months)</a:t>
          </a:r>
          <a:endParaRPr lang="en-US" sz="2000" b="1" kern="1200" dirty="0"/>
        </a:p>
        <a:p>
          <a:pPr marL="0" lvl="0" indent="0" algn="l" defTabSz="889000">
            <a:lnSpc>
              <a:spcPct val="100000"/>
            </a:lnSpc>
            <a:spcBef>
              <a:spcPct val="0"/>
            </a:spcBef>
            <a:spcAft>
              <a:spcPct val="35000"/>
            </a:spcAft>
            <a:buNone/>
          </a:pPr>
          <a:r>
            <a:rPr lang="en-US" sz="2000" b="1" kern="1200" dirty="0"/>
            <a:t>Syndromic testing and treatment</a:t>
          </a:r>
        </a:p>
        <a:p>
          <a:pPr marL="0" lvl="0" indent="0" algn="l" defTabSz="889000">
            <a:lnSpc>
              <a:spcPct val="100000"/>
            </a:lnSpc>
            <a:spcBef>
              <a:spcPct val="0"/>
            </a:spcBef>
            <a:spcAft>
              <a:spcPct val="35000"/>
            </a:spcAft>
            <a:buNone/>
          </a:pPr>
          <a:r>
            <a:rPr lang="en-US" sz="2000" b="1" kern="1200" dirty="0"/>
            <a:t>Presumptive treatment</a:t>
          </a:r>
        </a:p>
        <a:p>
          <a:pPr marL="0" lvl="0" indent="0" algn="ctr" defTabSz="889000">
            <a:lnSpc>
              <a:spcPct val="100000"/>
            </a:lnSpc>
            <a:spcBef>
              <a:spcPct val="0"/>
            </a:spcBef>
            <a:spcAft>
              <a:spcPct val="35000"/>
            </a:spcAft>
            <a:buNone/>
          </a:pPr>
          <a:endParaRPr lang="en-US" sz="2000" kern="1200" dirty="0"/>
        </a:p>
      </dsp:txBody>
      <dsp:txXfrm>
        <a:off x="5330630" y="2135851"/>
        <a:ext cx="4315781" cy="23901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73426-A5A2-4461-BE12-34B0DD7D0008}">
      <dsp:nvSpPr>
        <dsp:cNvPr id="0" name=""/>
        <dsp:cNvSpPr/>
      </dsp:nvSpPr>
      <dsp:spPr>
        <a:xfrm>
          <a:off x="877142" y="0"/>
          <a:ext cx="1110200" cy="11102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6</a:t>
          </a:r>
        </a:p>
      </dsp:txBody>
      <dsp:txXfrm>
        <a:off x="1039727" y="162585"/>
        <a:ext cx="785030" cy="785030"/>
      </dsp:txXfrm>
    </dsp:sp>
    <dsp:sp modelId="{A409EF41-DB4A-4A96-91D1-70AA31102397}">
      <dsp:nvSpPr>
        <dsp:cNvPr id="0" name=""/>
        <dsp:cNvSpPr/>
      </dsp:nvSpPr>
      <dsp:spPr>
        <a:xfrm rot="5386242">
          <a:off x="1333244" y="1108078"/>
          <a:ext cx="203933" cy="3774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ZA" sz="1600" kern="1200" dirty="0"/>
        </a:p>
      </dsp:txBody>
      <dsp:txXfrm>
        <a:off x="1363712" y="1152982"/>
        <a:ext cx="142753" cy="226480"/>
      </dsp:txXfrm>
    </dsp:sp>
    <dsp:sp modelId="{C74666C5-0C17-4A27-8F6F-5C560E55A6DA}">
      <dsp:nvSpPr>
        <dsp:cNvPr id="0" name=""/>
        <dsp:cNvSpPr/>
      </dsp:nvSpPr>
      <dsp:spPr>
        <a:xfrm>
          <a:off x="883125" y="1494968"/>
          <a:ext cx="1110200" cy="11102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18</a:t>
          </a:r>
        </a:p>
      </dsp:txBody>
      <dsp:txXfrm>
        <a:off x="1045710" y="1657553"/>
        <a:ext cx="785030" cy="785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73426-A5A2-4461-BE12-34B0DD7D0008}">
      <dsp:nvSpPr>
        <dsp:cNvPr id="0" name=""/>
        <dsp:cNvSpPr/>
      </dsp:nvSpPr>
      <dsp:spPr>
        <a:xfrm>
          <a:off x="877142" y="0"/>
          <a:ext cx="1110200" cy="11102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4</a:t>
          </a:r>
        </a:p>
      </dsp:txBody>
      <dsp:txXfrm>
        <a:off x="1039727" y="162585"/>
        <a:ext cx="785030" cy="785030"/>
      </dsp:txXfrm>
    </dsp:sp>
    <dsp:sp modelId="{A409EF41-DB4A-4A96-91D1-70AA31102397}">
      <dsp:nvSpPr>
        <dsp:cNvPr id="0" name=""/>
        <dsp:cNvSpPr/>
      </dsp:nvSpPr>
      <dsp:spPr>
        <a:xfrm rot="5442136">
          <a:off x="1304350" y="1138160"/>
          <a:ext cx="236863" cy="3774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ZA" sz="1600" kern="1200" dirty="0"/>
        </a:p>
      </dsp:txBody>
      <dsp:txXfrm rot="10800000">
        <a:off x="1340315" y="1178127"/>
        <a:ext cx="165804" cy="226480"/>
      </dsp:txXfrm>
    </dsp:sp>
    <dsp:sp modelId="{C74666C5-0C17-4A27-8F6F-5C560E55A6DA}">
      <dsp:nvSpPr>
        <dsp:cNvPr id="0" name=""/>
        <dsp:cNvSpPr/>
      </dsp:nvSpPr>
      <dsp:spPr>
        <a:xfrm>
          <a:off x="858057" y="1556995"/>
          <a:ext cx="1110200" cy="11102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28</a:t>
          </a:r>
        </a:p>
      </dsp:txBody>
      <dsp:txXfrm>
        <a:off x="1020642" y="1719580"/>
        <a:ext cx="785030" cy="7850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73426-A5A2-4461-BE12-34B0DD7D0008}">
      <dsp:nvSpPr>
        <dsp:cNvPr id="0" name=""/>
        <dsp:cNvSpPr/>
      </dsp:nvSpPr>
      <dsp:spPr>
        <a:xfrm>
          <a:off x="877142" y="0"/>
          <a:ext cx="1110200" cy="11102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12 </a:t>
          </a:r>
        </a:p>
      </dsp:txBody>
      <dsp:txXfrm>
        <a:off x="1039727" y="162585"/>
        <a:ext cx="785030" cy="785030"/>
      </dsp:txXfrm>
    </dsp:sp>
    <dsp:sp modelId="{A409EF41-DB4A-4A96-91D1-70AA31102397}">
      <dsp:nvSpPr>
        <dsp:cNvPr id="0" name=""/>
        <dsp:cNvSpPr/>
      </dsp:nvSpPr>
      <dsp:spPr>
        <a:xfrm rot="5460739">
          <a:off x="1300139" y="1138159"/>
          <a:ext cx="236930" cy="3774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ZA" sz="1600" kern="1200" dirty="0"/>
        </a:p>
      </dsp:txBody>
      <dsp:txXfrm rot="10800000">
        <a:off x="1336306" y="1178119"/>
        <a:ext cx="165851" cy="226480"/>
      </dsp:txXfrm>
    </dsp:sp>
    <dsp:sp modelId="{C74666C5-0C17-4A27-8F6F-5C560E55A6DA}">
      <dsp:nvSpPr>
        <dsp:cNvPr id="0" name=""/>
        <dsp:cNvSpPr/>
      </dsp:nvSpPr>
      <dsp:spPr>
        <a:xfrm>
          <a:off x="849630" y="1556995"/>
          <a:ext cx="1110200" cy="11102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24</a:t>
          </a:r>
        </a:p>
      </dsp:txBody>
      <dsp:txXfrm>
        <a:off x="1012215" y="1719580"/>
        <a:ext cx="785030" cy="7850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73426-A5A2-4461-BE12-34B0DD7D0008}">
      <dsp:nvSpPr>
        <dsp:cNvPr id="0" name=""/>
        <dsp:cNvSpPr/>
      </dsp:nvSpPr>
      <dsp:spPr>
        <a:xfrm>
          <a:off x="877142" y="0"/>
          <a:ext cx="1110200" cy="11102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32 </a:t>
          </a:r>
        </a:p>
      </dsp:txBody>
      <dsp:txXfrm>
        <a:off x="1039727" y="162585"/>
        <a:ext cx="785030" cy="785030"/>
      </dsp:txXfrm>
    </dsp:sp>
    <dsp:sp modelId="{A409EF41-DB4A-4A96-91D1-70AA31102397}">
      <dsp:nvSpPr>
        <dsp:cNvPr id="0" name=""/>
        <dsp:cNvSpPr/>
      </dsp:nvSpPr>
      <dsp:spPr>
        <a:xfrm rot="5341957">
          <a:off x="1326815" y="1138159"/>
          <a:ext cx="236919" cy="3774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ZA" sz="1600" kern="1200" dirty="0"/>
        </a:p>
      </dsp:txBody>
      <dsp:txXfrm>
        <a:off x="1361753" y="1178120"/>
        <a:ext cx="165843" cy="226480"/>
      </dsp:txXfrm>
    </dsp:sp>
    <dsp:sp modelId="{C74666C5-0C17-4A27-8F6F-5C560E55A6DA}">
      <dsp:nvSpPr>
        <dsp:cNvPr id="0" name=""/>
        <dsp:cNvSpPr/>
      </dsp:nvSpPr>
      <dsp:spPr>
        <a:xfrm>
          <a:off x="903433" y="1556995"/>
          <a:ext cx="1110200" cy="11102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ZA" sz="4700" kern="1200" dirty="0"/>
            <a:t>32</a:t>
          </a:r>
        </a:p>
      </dsp:txBody>
      <dsp:txXfrm>
        <a:off x="1066018" y="1719580"/>
        <a:ext cx="785030" cy="785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EB831-DCD2-4B1A-AFAD-2D03FB693B11}">
      <dsp:nvSpPr>
        <dsp:cNvPr id="0" name=""/>
        <dsp:cNvSpPr/>
      </dsp:nvSpPr>
      <dsp:spPr>
        <a:xfrm>
          <a:off x="0" y="0"/>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Lab results:</a:t>
          </a:r>
          <a:endParaRPr lang="en-US" sz="2000" kern="1200" dirty="0"/>
        </a:p>
      </dsp:txBody>
      <dsp:txXfrm>
        <a:off x="31984" y="31984"/>
        <a:ext cx="5320832" cy="591232"/>
      </dsp:txXfrm>
    </dsp:sp>
    <dsp:sp modelId="{077AF731-28DB-4047-B9AD-BBB42BFC053A}">
      <dsp:nvSpPr>
        <dsp:cNvPr id="0" name=""/>
        <dsp:cNvSpPr/>
      </dsp:nvSpPr>
      <dsp:spPr>
        <a:xfrm>
          <a:off x="0" y="801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HIV Ab/Ag – non-reactive</a:t>
          </a:r>
        </a:p>
      </dsp:txBody>
      <dsp:txXfrm>
        <a:off x="31984" y="833365"/>
        <a:ext cx="5320832" cy="591232"/>
      </dsp:txXfrm>
    </dsp:sp>
    <dsp:sp modelId="{F38F6B02-4866-4B6E-93F6-41AA6ED2F275}">
      <dsp:nvSpPr>
        <dsp:cNvPr id="0" name=""/>
        <dsp:cNvSpPr/>
      </dsp:nvSpPr>
      <dsp:spPr>
        <a:xfrm>
          <a:off x="0" y="1557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C00000"/>
              </a:solidFill>
            </a:rPr>
            <a:t>Urine GC/CT – GC positive</a:t>
          </a:r>
        </a:p>
      </dsp:txBody>
      <dsp:txXfrm>
        <a:off x="31984" y="1589365"/>
        <a:ext cx="5320832" cy="591232"/>
      </dsp:txXfrm>
    </dsp:sp>
    <dsp:sp modelId="{D38B2081-4493-4729-B1BE-863E757CF1E3}">
      <dsp:nvSpPr>
        <dsp:cNvPr id="0" name=""/>
        <dsp:cNvSpPr/>
      </dsp:nvSpPr>
      <dsp:spPr>
        <a:xfrm>
          <a:off x="0" y="2313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C00000"/>
              </a:solidFill>
            </a:rPr>
            <a:t>Pharyngeal GC/CT – GC positive</a:t>
          </a:r>
        </a:p>
      </dsp:txBody>
      <dsp:txXfrm>
        <a:off x="31984" y="2345365"/>
        <a:ext cx="5320832" cy="591232"/>
      </dsp:txXfrm>
    </dsp:sp>
    <dsp:sp modelId="{0923DA68-5CC3-4385-AB8B-BA9EB1069ABF}">
      <dsp:nvSpPr>
        <dsp:cNvPr id="0" name=""/>
        <dsp:cNvSpPr/>
      </dsp:nvSpPr>
      <dsp:spPr>
        <a:xfrm>
          <a:off x="0" y="3069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C00000"/>
              </a:solidFill>
            </a:rPr>
            <a:t>Rectal GC/CT – GC positive</a:t>
          </a:r>
        </a:p>
      </dsp:txBody>
      <dsp:txXfrm>
        <a:off x="31984" y="3101365"/>
        <a:ext cx="5320832" cy="591232"/>
      </dsp:txXfrm>
    </dsp:sp>
    <dsp:sp modelId="{83F3AE6E-7461-4630-8506-366A3FD3EBC4}">
      <dsp:nvSpPr>
        <dsp:cNvPr id="0" name=""/>
        <dsp:cNvSpPr/>
      </dsp:nvSpPr>
      <dsp:spPr>
        <a:xfrm>
          <a:off x="0" y="3840287"/>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RPR – Negative</a:t>
          </a:r>
        </a:p>
      </dsp:txBody>
      <dsp:txXfrm>
        <a:off x="31984" y="3872271"/>
        <a:ext cx="5320832"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EB831-DCD2-4B1A-AFAD-2D03FB693B11}">
      <dsp:nvSpPr>
        <dsp:cNvPr id="0" name=""/>
        <dsp:cNvSpPr/>
      </dsp:nvSpPr>
      <dsp:spPr>
        <a:xfrm>
          <a:off x="0" y="0"/>
          <a:ext cx="5108575" cy="636480"/>
        </a:xfrm>
        <a:prstGeom prst="roundRect">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Lab results:</a:t>
          </a:r>
          <a:endParaRPr lang="en-US" sz="2000" kern="1200" dirty="0"/>
        </a:p>
      </dsp:txBody>
      <dsp:txXfrm>
        <a:off x="31070" y="31070"/>
        <a:ext cx="5046435" cy="574340"/>
      </dsp:txXfrm>
    </dsp:sp>
    <dsp:sp modelId="{077AF731-28DB-4047-B9AD-BBB42BFC053A}">
      <dsp:nvSpPr>
        <dsp:cNvPr id="0" name=""/>
        <dsp:cNvSpPr/>
      </dsp:nvSpPr>
      <dsp:spPr>
        <a:xfrm>
          <a:off x="0" y="795516"/>
          <a:ext cx="5108575" cy="636480"/>
        </a:xfrm>
        <a:prstGeom prst="roundRect">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HIV Ab/Ag - Negative</a:t>
          </a:r>
          <a:endParaRPr lang="en-US" sz="2000" kern="1200" dirty="0"/>
        </a:p>
      </dsp:txBody>
      <dsp:txXfrm>
        <a:off x="31070" y="826586"/>
        <a:ext cx="5046435" cy="574340"/>
      </dsp:txXfrm>
    </dsp:sp>
    <dsp:sp modelId="{F38F6B02-4866-4B6E-93F6-41AA6ED2F275}">
      <dsp:nvSpPr>
        <dsp:cNvPr id="0" name=""/>
        <dsp:cNvSpPr/>
      </dsp:nvSpPr>
      <dsp:spPr>
        <a:xfrm>
          <a:off x="0" y="1529916"/>
          <a:ext cx="5108575" cy="636480"/>
        </a:xfrm>
        <a:prstGeom prst="roundRect">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C00000"/>
              </a:solidFill>
            </a:rPr>
            <a:t>Urine GC/CT – GC positive</a:t>
          </a:r>
        </a:p>
      </dsp:txBody>
      <dsp:txXfrm>
        <a:off x="31070" y="1560986"/>
        <a:ext cx="5046435" cy="574340"/>
      </dsp:txXfrm>
    </dsp:sp>
    <dsp:sp modelId="{D38B2081-4493-4729-B1BE-863E757CF1E3}">
      <dsp:nvSpPr>
        <dsp:cNvPr id="0" name=""/>
        <dsp:cNvSpPr/>
      </dsp:nvSpPr>
      <dsp:spPr>
        <a:xfrm>
          <a:off x="0" y="2264316"/>
          <a:ext cx="5108575" cy="636480"/>
        </a:xfrm>
        <a:prstGeom prst="roundRect">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C00000"/>
              </a:solidFill>
            </a:rPr>
            <a:t>Pharyngeal GC/CT – GC positive</a:t>
          </a:r>
        </a:p>
      </dsp:txBody>
      <dsp:txXfrm>
        <a:off x="31070" y="2295386"/>
        <a:ext cx="5046435" cy="574340"/>
      </dsp:txXfrm>
    </dsp:sp>
    <dsp:sp modelId="{0923DA68-5CC3-4385-AB8B-BA9EB1069ABF}">
      <dsp:nvSpPr>
        <dsp:cNvPr id="0" name=""/>
        <dsp:cNvSpPr/>
      </dsp:nvSpPr>
      <dsp:spPr>
        <a:xfrm>
          <a:off x="0" y="2998716"/>
          <a:ext cx="5108575" cy="636480"/>
        </a:xfrm>
        <a:prstGeom prst="roundRect">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Rectal GC/CT – negative</a:t>
          </a:r>
        </a:p>
      </dsp:txBody>
      <dsp:txXfrm>
        <a:off x="31070" y="3029786"/>
        <a:ext cx="5046435" cy="574340"/>
      </dsp:txXfrm>
    </dsp:sp>
    <dsp:sp modelId="{83F3AE6E-7461-4630-8506-366A3FD3EBC4}">
      <dsp:nvSpPr>
        <dsp:cNvPr id="0" name=""/>
        <dsp:cNvSpPr/>
      </dsp:nvSpPr>
      <dsp:spPr>
        <a:xfrm>
          <a:off x="0" y="3733116"/>
          <a:ext cx="5108575" cy="636480"/>
        </a:xfrm>
        <a:prstGeom prst="roundRect">
          <a:avLst/>
        </a:prstGeom>
        <a:no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RPR – 1:4</a:t>
          </a:r>
        </a:p>
      </dsp:txBody>
      <dsp:txXfrm>
        <a:off x="31070" y="3764186"/>
        <a:ext cx="5046435" cy="574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EB831-DCD2-4B1A-AFAD-2D03FB693B11}">
      <dsp:nvSpPr>
        <dsp:cNvPr id="0" name=""/>
        <dsp:cNvSpPr/>
      </dsp:nvSpPr>
      <dsp:spPr>
        <a:xfrm>
          <a:off x="0" y="0"/>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Lab results:</a:t>
          </a:r>
          <a:endParaRPr lang="en-US" sz="2000" kern="1200" dirty="0"/>
        </a:p>
      </dsp:txBody>
      <dsp:txXfrm>
        <a:off x="31984" y="31984"/>
        <a:ext cx="5320832" cy="591232"/>
      </dsp:txXfrm>
    </dsp:sp>
    <dsp:sp modelId="{077AF731-28DB-4047-B9AD-BBB42BFC053A}">
      <dsp:nvSpPr>
        <dsp:cNvPr id="0" name=""/>
        <dsp:cNvSpPr/>
      </dsp:nvSpPr>
      <dsp:spPr>
        <a:xfrm>
          <a:off x="0" y="801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Azithromycin – susceptible (MIC 0.125)</a:t>
          </a:r>
        </a:p>
      </dsp:txBody>
      <dsp:txXfrm>
        <a:off x="31984" y="833365"/>
        <a:ext cx="5320832" cy="591232"/>
      </dsp:txXfrm>
    </dsp:sp>
    <dsp:sp modelId="{F38F6B02-4866-4B6E-93F6-41AA6ED2F275}">
      <dsp:nvSpPr>
        <dsp:cNvPr id="0" name=""/>
        <dsp:cNvSpPr/>
      </dsp:nvSpPr>
      <dsp:spPr>
        <a:xfrm>
          <a:off x="0" y="1557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C00000"/>
              </a:solidFill>
            </a:rPr>
            <a:t>Ciprofloxacin – resistant (MIC 1)</a:t>
          </a:r>
        </a:p>
      </dsp:txBody>
      <dsp:txXfrm>
        <a:off x="31984" y="1589365"/>
        <a:ext cx="5320832" cy="591232"/>
      </dsp:txXfrm>
    </dsp:sp>
    <dsp:sp modelId="{D38B2081-4493-4729-B1BE-863E757CF1E3}">
      <dsp:nvSpPr>
        <dsp:cNvPr id="0" name=""/>
        <dsp:cNvSpPr/>
      </dsp:nvSpPr>
      <dsp:spPr>
        <a:xfrm>
          <a:off x="0" y="2313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Ceftriaxone – susceptible (MIC 0.016)</a:t>
          </a:r>
        </a:p>
      </dsp:txBody>
      <dsp:txXfrm>
        <a:off x="31984" y="2345365"/>
        <a:ext cx="5320832" cy="591232"/>
      </dsp:txXfrm>
    </dsp:sp>
    <dsp:sp modelId="{0923DA68-5CC3-4385-AB8B-BA9EB1069ABF}">
      <dsp:nvSpPr>
        <dsp:cNvPr id="0" name=""/>
        <dsp:cNvSpPr/>
      </dsp:nvSpPr>
      <dsp:spPr>
        <a:xfrm>
          <a:off x="0" y="3069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Cefixime – Susceptible (48mm)</a:t>
          </a:r>
        </a:p>
      </dsp:txBody>
      <dsp:txXfrm>
        <a:off x="31984" y="3101365"/>
        <a:ext cx="5320832" cy="591232"/>
      </dsp:txXfrm>
    </dsp:sp>
    <dsp:sp modelId="{83F3AE6E-7461-4630-8506-366A3FD3EBC4}">
      <dsp:nvSpPr>
        <dsp:cNvPr id="0" name=""/>
        <dsp:cNvSpPr/>
      </dsp:nvSpPr>
      <dsp:spPr>
        <a:xfrm>
          <a:off x="0" y="3825381"/>
          <a:ext cx="5384800" cy="655200"/>
        </a:xfrm>
        <a:prstGeom prst="roundRect">
          <a:avLst/>
        </a:prstGeom>
        <a:solidFill>
          <a:schemeClr val="accent1"/>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C00000"/>
              </a:solidFill>
            </a:rPr>
            <a:t>Tetracycline – resistant (MIC 12)</a:t>
          </a:r>
        </a:p>
      </dsp:txBody>
      <dsp:txXfrm>
        <a:off x="31984" y="3857365"/>
        <a:ext cx="5320832" cy="591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342ED-D8B9-4411-ADC1-4587D34463C0}">
      <dsp:nvSpPr>
        <dsp:cNvPr id="0" name=""/>
        <dsp:cNvSpPr/>
      </dsp:nvSpPr>
      <dsp:spPr>
        <a:xfrm>
          <a:off x="0" y="1707071"/>
          <a:ext cx="5084837" cy="7306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Sample collection </a:t>
          </a:r>
          <a:endParaRPr lang="en-ZA" sz="1600" kern="1200" dirty="0"/>
        </a:p>
      </dsp:txBody>
      <dsp:txXfrm>
        <a:off x="0" y="1707071"/>
        <a:ext cx="1525451" cy="730615"/>
      </dsp:txXfrm>
    </dsp:sp>
    <dsp:sp modelId="{6D80AED4-F1D1-48CC-99AE-F0DA7D443736}">
      <dsp:nvSpPr>
        <dsp:cNvPr id="0" name=""/>
        <dsp:cNvSpPr/>
      </dsp:nvSpPr>
      <dsp:spPr>
        <a:xfrm>
          <a:off x="0" y="859420"/>
          <a:ext cx="5084837" cy="7306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Participant sex </a:t>
          </a:r>
          <a:endParaRPr lang="en-ZA" sz="1600" kern="1200" dirty="0"/>
        </a:p>
      </dsp:txBody>
      <dsp:txXfrm>
        <a:off x="0" y="859420"/>
        <a:ext cx="1525451" cy="730615"/>
      </dsp:txXfrm>
    </dsp:sp>
    <dsp:sp modelId="{AA1E8CCB-8D6F-4BA4-AC66-A64A497A3E6F}">
      <dsp:nvSpPr>
        <dsp:cNvPr id="0" name=""/>
        <dsp:cNvSpPr/>
      </dsp:nvSpPr>
      <dsp:spPr>
        <a:xfrm>
          <a:off x="0" y="0"/>
          <a:ext cx="5084837" cy="7306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Target number of participants</a:t>
          </a:r>
          <a:endParaRPr lang="en-ZA" sz="1600" kern="1200" dirty="0"/>
        </a:p>
      </dsp:txBody>
      <dsp:txXfrm>
        <a:off x="0" y="0"/>
        <a:ext cx="1525451" cy="730615"/>
      </dsp:txXfrm>
    </dsp:sp>
    <dsp:sp modelId="{49B5C16F-D3F7-4452-AF60-8C2958577637}">
      <dsp:nvSpPr>
        <dsp:cNvPr id="0" name=""/>
        <dsp:cNvSpPr/>
      </dsp:nvSpPr>
      <dsp:spPr>
        <a:xfrm>
          <a:off x="3093532" y="62111"/>
          <a:ext cx="918647" cy="6124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250</a:t>
          </a:r>
          <a:endParaRPr lang="en-ZA" sz="1600" kern="1200" dirty="0"/>
        </a:p>
      </dsp:txBody>
      <dsp:txXfrm>
        <a:off x="3111469" y="80048"/>
        <a:ext cx="882773" cy="576557"/>
      </dsp:txXfrm>
    </dsp:sp>
    <dsp:sp modelId="{0096DBA6-2025-4CC0-9A40-EA246FFF77FB}">
      <dsp:nvSpPr>
        <dsp:cNvPr id="0" name=""/>
        <dsp:cNvSpPr/>
      </dsp:nvSpPr>
      <dsp:spPr>
        <a:xfrm>
          <a:off x="2657174" y="674543"/>
          <a:ext cx="895681" cy="244972"/>
        </a:xfrm>
        <a:custGeom>
          <a:avLst/>
          <a:gdLst/>
          <a:ahLst/>
          <a:cxnLst/>
          <a:rect l="0" t="0" r="0" b="0"/>
          <a:pathLst>
            <a:path>
              <a:moveTo>
                <a:pt x="895681" y="0"/>
              </a:moveTo>
              <a:lnTo>
                <a:pt x="895681" y="122486"/>
              </a:lnTo>
              <a:lnTo>
                <a:pt x="0" y="122486"/>
              </a:lnTo>
              <a:lnTo>
                <a:pt x="0" y="24497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FD99FB-E1B4-4E41-B269-089A4276E1DE}">
      <dsp:nvSpPr>
        <dsp:cNvPr id="0" name=""/>
        <dsp:cNvSpPr/>
      </dsp:nvSpPr>
      <dsp:spPr>
        <a:xfrm>
          <a:off x="2197851" y="919515"/>
          <a:ext cx="918647" cy="612431"/>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160 Females </a:t>
          </a:r>
        </a:p>
      </dsp:txBody>
      <dsp:txXfrm>
        <a:off x="2215788" y="937452"/>
        <a:ext cx="882773" cy="576557"/>
      </dsp:txXfrm>
    </dsp:sp>
    <dsp:sp modelId="{552BF487-0F85-4BA2-BFF2-E7AB965190FB}">
      <dsp:nvSpPr>
        <dsp:cNvPr id="0" name=""/>
        <dsp:cNvSpPr/>
      </dsp:nvSpPr>
      <dsp:spPr>
        <a:xfrm>
          <a:off x="2060054" y="1531947"/>
          <a:ext cx="597120" cy="244972"/>
        </a:xfrm>
        <a:custGeom>
          <a:avLst/>
          <a:gdLst/>
          <a:ahLst/>
          <a:cxnLst/>
          <a:rect l="0" t="0" r="0" b="0"/>
          <a:pathLst>
            <a:path>
              <a:moveTo>
                <a:pt x="597120" y="0"/>
              </a:moveTo>
              <a:lnTo>
                <a:pt x="597120" y="122486"/>
              </a:lnTo>
              <a:lnTo>
                <a:pt x="0" y="122486"/>
              </a:lnTo>
              <a:lnTo>
                <a:pt x="0" y="24497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0326B4-A07A-4D0F-AD63-9A7D0CEBDA95}">
      <dsp:nvSpPr>
        <dsp:cNvPr id="0" name=""/>
        <dsp:cNvSpPr/>
      </dsp:nvSpPr>
      <dsp:spPr>
        <a:xfrm>
          <a:off x="1600730" y="1776919"/>
          <a:ext cx="918647" cy="61243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80        VS </a:t>
          </a:r>
          <a:endParaRPr lang="en-ZA" sz="1600" kern="1200" dirty="0"/>
        </a:p>
      </dsp:txBody>
      <dsp:txXfrm>
        <a:off x="1618667" y="1794856"/>
        <a:ext cx="882773" cy="576557"/>
      </dsp:txXfrm>
    </dsp:sp>
    <dsp:sp modelId="{E95FF9D2-251B-47AE-8BE1-83E439245464}">
      <dsp:nvSpPr>
        <dsp:cNvPr id="0" name=""/>
        <dsp:cNvSpPr/>
      </dsp:nvSpPr>
      <dsp:spPr>
        <a:xfrm>
          <a:off x="2657174" y="1531947"/>
          <a:ext cx="597120" cy="244972"/>
        </a:xfrm>
        <a:custGeom>
          <a:avLst/>
          <a:gdLst/>
          <a:ahLst/>
          <a:cxnLst/>
          <a:rect l="0" t="0" r="0" b="0"/>
          <a:pathLst>
            <a:path>
              <a:moveTo>
                <a:pt x="0" y="0"/>
              </a:moveTo>
              <a:lnTo>
                <a:pt x="0" y="122486"/>
              </a:lnTo>
              <a:lnTo>
                <a:pt x="597120" y="122486"/>
              </a:lnTo>
              <a:lnTo>
                <a:pt x="597120" y="24497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D8921-7997-454B-9224-3416246A01AD}">
      <dsp:nvSpPr>
        <dsp:cNvPr id="0" name=""/>
        <dsp:cNvSpPr/>
      </dsp:nvSpPr>
      <dsp:spPr>
        <a:xfrm>
          <a:off x="2794972" y="1776919"/>
          <a:ext cx="918647" cy="61243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80      Urine </a:t>
          </a:r>
          <a:endParaRPr lang="en-ZA" sz="1600" kern="1200" dirty="0"/>
        </a:p>
      </dsp:txBody>
      <dsp:txXfrm>
        <a:off x="2812909" y="1794856"/>
        <a:ext cx="882773" cy="576557"/>
      </dsp:txXfrm>
    </dsp:sp>
    <dsp:sp modelId="{9A26E764-74C3-4EF1-B449-FA7C31AEBD3D}">
      <dsp:nvSpPr>
        <dsp:cNvPr id="0" name=""/>
        <dsp:cNvSpPr/>
      </dsp:nvSpPr>
      <dsp:spPr>
        <a:xfrm>
          <a:off x="3552856" y="674543"/>
          <a:ext cx="895681" cy="244972"/>
        </a:xfrm>
        <a:custGeom>
          <a:avLst/>
          <a:gdLst/>
          <a:ahLst/>
          <a:cxnLst/>
          <a:rect l="0" t="0" r="0" b="0"/>
          <a:pathLst>
            <a:path>
              <a:moveTo>
                <a:pt x="0" y="0"/>
              </a:moveTo>
              <a:lnTo>
                <a:pt x="0" y="122486"/>
              </a:lnTo>
              <a:lnTo>
                <a:pt x="895681" y="122486"/>
              </a:lnTo>
              <a:lnTo>
                <a:pt x="895681" y="24497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4F15E1-C6A5-4DC5-99B3-6A164D3AC712}">
      <dsp:nvSpPr>
        <dsp:cNvPr id="0" name=""/>
        <dsp:cNvSpPr/>
      </dsp:nvSpPr>
      <dsp:spPr>
        <a:xfrm>
          <a:off x="3989213" y="919515"/>
          <a:ext cx="918647" cy="61243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90     Males</a:t>
          </a:r>
          <a:endParaRPr lang="en-ZA" sz="1600" kern="1200" dirty="0"/>
        </a:p>
      </dsp:txBody>
      <dsp:txXfrm>
        <a:off x="4007150" y="937452"/>
        <a:ext cx="882773" cy="576557"/>
      </dsp:txXfrm>
    </dsp:sp>
    <dsp:sp modelId="{4AF52915-1C29-4D0E-950B-C9F25589534B}">
      <dsp:nvSpPr>
        <dsp:cNvPr id="0" name=""/>
        <dsp:cNvSpPr/>
      </dsp:nvSpPr>
      <dsp:spPr>
        <a:xfrm>
          <a:off x="4402817" y="1531947"/>
          <a:ext cx="91440" cy="244972"/>
        </a:xfrm>
        <a:custGeom>
          <a:avLst/>
          <a:gdLst/>
          <a:ahLst/>
          <a:cxnLst/>
          <a:rect l="0" t="0" r="0" b="0"/>
          <a:pathLst>
            <a:path>
              <a:moveTo>
                <a:pt x="45720" y="0"/>
              </a:moveTo>
              <a:lnTo>
                <a:pt x="45720" y="24497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8975E-0D9C-4404-9595-673731625CD1}">
      <dsp:nvSpPr>
        <dsp:cNvPr id="0" name=""/>
        <dsp:cNvSpPr/>
      </dsp:nvSpPr>
      <dsp:spPr>
        <a:xfrm>
          <a:off x="3989213" y="1776919"/>
          <a:ext cx="918647" cy="61243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90      Urine </a:t>
          </a:r>
          <a:endParaRPr lang="en-ZA" sz="1600" kern="1200" dirty="0"/>
        </a:p>
      </dsp:txBody>
      <dsp:txXfrm>
        <a:off x="4007150" y="1794856"/>
        <a:ext cx="882773" cy="5765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639AF-D53C-4E06-87EC-6BB2F6D50CEE}">
      <dsp:nvSpPr>
        <dsp:cNvPr id="0" name=""/>
        <dsp:cNvSpPr/>
      </dsp:nvSpPr>
      <dsp:spPr>
        <a:xfrm>
          <a:off x="1954045" y="686219"/>
          <a:ext cx="292497" cy="739192"/>
        </a:xfrm>
        <a:custGeom>
          <a:avLst/>
          <a:gdLst/>
          <a:ahLst/>
          <a:cxnLst/>
          <a:rect l="0" t="0" r="0" b="0"/>
          <a:pathLst>
            <a:path>
              <a:moveTo>
                <a:pt x="292497" y="0"/>
              </a:moveTo>
              <a:lnTo>
                <a:pt x="292497" y="739192"/>
              </a:lnTo>
              <a:lnTo>
                <a:pt x="0" y="739192"/>
              </a:lnTo>
            </a:path>
          </a:pathLst>
        </a:custGeom>
        <a:noFill/>
        <a:ln w="254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3464653-9CA1-4D42-BAE1-3620FCCB43C7}">
      <dsp:nvSpPr>
        <dsp:cNvPr id="0" name=""/>
        <dsp:cNvSpPr/>
      </dsp:nvSpPr>
      <dsp:spPr>
        <a:xfrm>
          <a:off x="3068902" y="3932569"/>
          <a:ext cx="888592" cy="396268"/>
        </a:xfrm>
        <a:custGeom>
          <a:avLst/>
          <a:gdLst/>
          <a:ahLst/>
          <a:cxnLst/>
          <a:rect l="0" t="0" r="0" b="0"/>
          <a:pathLst>
            <a:path>
              <a:moveTo>
                <a:pt x="0" y="0"/>
              </a:moveTo>
              <a:lnTo>
                <a:pt x="0" y="236236"/>
              </a:lnTo>
              <a:lnTo>
                <a:pt x="888592" y="236236"/>
              </a:lnTo>
              <a:lnTo>
                <a:pt x="888592" y="396268"/>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9AD85DA-A7CD-4B42-9B32-F5DDEC33EDF0}">
      <dsp:nvSpPr>
        <dsp:cNvPr id="0" name=""/>
        <dsp:cNvSpPr/>
      </dsp:nvSpPr>
      <dsp:spPr>
        <a:xfrm>
          <a:off x="2180309" y="3932569"/>
          <a:ext cx="888592" cy="396268"/>
        </a:xfrm>
        <a:custGeom>
          <a:avLst/>
          <a:gdLst/>
          <a:ahLst/>
          <a:cxnLst/>
          <a:rect l="0" t="0" r="0" b="0"/>
          <a:pathLst>
            <a:path>
              <a:moveTo>
                <a:pt x="888592" y="0"/>
              </a:moveTo>
              <a:lnTo>
                <a:pt x="888592" y="236236"/>
              </a:lnTo>
              <a:lnTo>
                <a:pt x="0" y="236236"/>
              </a:lnTo>
              <a:lnTo>
                <a:pt x="0" y="396268"/>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9F78B0B-1D46-4E5E-BAF5-2F9E4091E341}">
      <dsp:nvSpPr>
        <dsp:cNvPr id="0" name=""/>
        <dsp:cNvSpPr/>
      </dsp:nvSpPr>
      <dsp:spPr>
        <a:xfrm>
          <a:off x="2246542" y="2850453"/>
          <a:ext cx="822359" cy="396268"/>
        </a:xfrm>
        <a:custGeom>
          <a:avLst/>
          <a:gdLst/>
          <a:ahLst/>
          <a:cxnLst/>
          <a:rect l="0" t="0" r="0" b="0"/>
          <a:pathLst>
            <a:path>
              <a:moveTo>
                <a:pt x="0" y="0"/>
              </a:moveTo>
              <a:lnTo>
                <a:pt x="0" y="236236"/>
              </a:lnTo>
              <a:lnTo>
                <a:pt x="822359" y="236236"/>
              </a:lnTo>
              <a:lnTo>
                <a:pt x="822359" y="396268"/>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5B39C7B6-8AB5-4645-9A98-2D37F1F28A93}">
      <dsp:nvSpPr>
        <dsp:cNvPr id="0" name=""/>
        <dsp:cNvSpPr/>
      </dsp:nvSpPr>
      <dsp:spPr>
        <a:xfrm>
          <a:off x="1291717" y="2850453"/>
          <a:ext cx="954825" cy="396268"/>
        </a:xfrm>
        <a:custGeom>
          <a:avLst/>
          <a:gdLst/>
          <a:ahLst/>
          <a:cxnLst/>
          <a:rect l="0" t="0" r="0" b="0"/>
          <a:pathLst>
            <a:path>
              <a:moveTo>
                <a:pt x="954825" y="0"/>
              </a:moveTo>
              <a:lnTo>
                <a:pt x="954825" y="236236"/>
              </a:lnTo>
              <a:lnTo>
                <a:pt x="0" y="236236"/>
              </a:lnTo>
              <a:lnTo>
                <a:pt x="0" y="396268"/>
              </a:lnTo>
            </a:path>
          </a:pathLst>
        </a:custGeom>
        <a:noFill/>
        <a:ln w="25400" cap="flat" cmpd="sng" algn="ctr">
          <a:solidFill>
            <a:schemeClr val="dk2">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84E12C5-A539-4EBF-8578-932AD30E7519}">
      <dsp:nvSpPr>
        <dsp:cNvPr id="0" name=""/>
        <dsp:cNvSpPr/>
      </dsp:nvSpPr>
      <dsp:spPr>
        <a:xfrm>
          <a:off x="2200822" y="686219"/>
          <a:ext cx="91440" cy="1478384"/>
        </a:xfrm>
        <a:custGeom>
          <a:avLst/>
          <a:gdLst/>
          <a:ahLst/>
          <a:cxnLst/>
          <a:rect l="0" t="0" r="0" b="0"/>
          <a:pathLst>
            <a:path>
              <a:moveTo>
                <a:pt x="45720" y="0"/>
              </a:moveTo>
              <a:lnTo>
                <a:pt x="45720" y="1478384"/>
              </a:lnTo>
            </a:path>
          </a:pathLst>
        </a:custGeom>
        <a:noFill/>
        <a:ln w="254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8A60EA45-404E-4AEC-9B71-57E44BB07160}">
      <dsp:nvSpPr>
        <dsp:cNvPr id="0" name=""/>
        <dsp:cNvSpPr/>
      </dsp:nvSpPr>
      <dsp:spPr>
        <a:xfrm>
          <a:off x="1306658" y="371"/>
          <a:ext cx="1879767"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Number offered </a:t>
          </a:r>
        </a:p>
        <a:p>
          <a:pPr marL="0" lvl="0" indent="0" algn="ctr" defTabSz="711200">
            <a:lnSpc>
              <a:spcPct val="90000"/>
            </a:lnSpc>
            <a:spcBef>
              <a:spcPct val="0"/>
            </a:spcBef>
            <a:spcAft>
              <a:spcPct val="35000"/>
            </a:spcAft>
            <a:buNone/>
          </a:pPr>
          <a:r>
            <a:rPr lang="en-ZA" sz="1600" kern="1200" dirty="0"/>
            <a:t>STI POCT</a:t>
          </a:r>
        </a:p>
      </dsp:txBody>
      <dsp:txXfrm>
        <a:off x="1306658" y="371"/>
        <a:ext cx="1879767" cy="685848"/>
      </dsp:txXfrm>
    </dsp:sp>
    <dsp:sp modelId="{BF118EC0-21B0-49A1-9586-7DF63DD8A4D8}">
      <dsp:nvSpPr>
        <dsp:cNvPr id="0" name=""/>
        <dsp:cNvSpPr/>
      </dsp:nvSpPr>
      <dsp:spPr>
        <a:xfrm>
          <a:off x="1849145" y="533808"/>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N=250</a:t>
          </a:r>
        </a:p>
      </dsp:txBody>
      <dsp:txXfrm>
        <a:off x="1849145" y="533808"/>
        <a:ext cx="1192191" cy="228616"/>
      </dsp:txXfrm>
    </dsp:sp>
    <dsp:sp modelId="{8DE48346-D114-4E1C-A548-9090F56F1CEE}">
      <dsp:nvSpPr>
        <dsp:cNvPr id="0" name=""/>
        <dsp:cNvSpPr/>
      </dsp:nvSpPr>
      <dsp:spPr>
        <a:xfrm>
          <a:off x="1436210" y="2164604"/>
          <a:ext cx="1620664"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Completed STI POCT</a:t>
          </a:r>
        </a:p>
      </dsp:txBody>
      <dsp:txXfrm>
        <a:off x="1436210" y="2164604"/>
        <a:ext cx="1620664" cy="685848"/>
      </dsp:txXfrm>
    </dsp:sp>
    <dsp:sp modelId="{57E0B7C2-ED6A-471E-9945-A001A8976DEC}">
      <dsp:nvSpPr>
        <dsp:cNvPr id="0" name=""/>
        <dsp:cNvSpPr/>
      </dsp:nvSpPr>
      <dsp:spPr>
        <a:xfrm>
          <a:off x="1849145" y="2698042"/>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N=248 (99.2%)</a:t>
          </a:r>
        </a:p>
      </dsp:txBody>
      <dsp:txXfrm>
        <a:off x="1849145" y="2698042"/>
        <a:ext cx="1192191" cy="228616"/>
      </dsp:txXfrm>
    </dsp:sp>
    <dsp:sp modelId="{DD08A020-0ED5-41A5-AD0F-6080FD28F345}">
      <dsp:nvSpPr>
        <dsp:cNvPr id="0" name=""/>
        <dsp:cNvSpPr/>
      </dsp:nvSpPr>
      <dsp:spPr>
        <a:xfrm>
          <a:off x="629388" y="3246721"/>
          <a:ext cx="1324656"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Males</a:t>
          </a:r>
        </a:p>
      </dsp:txBody>
      <dsp:txXfrm>
        <a:off x="629388" y="3246721"/>
        <a:ext cx="1324656" cy="685848"/>
      </dsp:txXfrm>
    </dsp:sp>
    <dsp:sp modelId="{60162809-2916-4D81-A95F-B7C4892F5804}">
      <dsp:nvSpPr>
        <dsp:cNvPr id="0" name=""/>
        <dsp:cNvSpPr/>
      </dsp:nvSpPr>
      <dsp:spPr>
        <a:xfrm>
          <a:off x="894320" y="3780159"/>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N=89 (36%)</a:t>
          </a:r>
        </a:p>
      </dsp:txBody>
      <dsp:txXfrm>
        <a:off x="894320" y="3780159"/>
        <a:ext cx="1192191" cy="228616"/>
      </dsp:txXfrm>
    </dsp:sp>
    <dsp:sp modelId="{F5E6D9AA-FB3D-43C4-9FDC-49272BDC515F}">
      <dsp:nvSpPr>
        <dsp:cNvPr id="0" name=""/>
        <dsp:cNvSpPr/>
      </dsp:nvSpPr>
      <dsp:spPr>
        <a:xfrm>
          <a:off x="2406574" y="3246721"/>
          <a:ext cx="1324656"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Females</a:t>
          </a:r>
        </a:p>
      </dsp:txBody>
      <dsp:txXfrm>
        <a:off x="2406574" y="3246721"/>
        <a:ext cx="1324656" cy="685848"/>
      </dsp:txXfrm>
    </dsp:sp>
    <dsp:sp modelId="{5CBEDBA2-9E36-49CB-8750-387779CB705D}">
      <dsp:nvSpPr>
        <dsp:cNvPr id="0" name=""/>
        <dsp:cNvSpPr/>
      </dsp:nvSpPr>
      <dsp:spPr>
        <a:xfrm>
          <a:off x="2671505" y="3780159"/>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N=159 (64%)</a:t>
          </a:r>
        </a:p>
      </dsp:txBody>
      <dsp:txXfrm>
        <a:off x="2671505" y="3780159"/>
        <a:ext cx="1192191" cy="228616"/>
      </dsp:txXfrm>
    </dsp:sp>
    <dsp:sp modelId="{51DA375A-AFC1-424F-9D3D-E2A0D3088064}">
      <dsp:nvSpPr>
        <dsp:cNvPr id="0" name=""/>
        <dsp:cNvSpPr/>
      </dsp:nvSpPr>
      <dsp:spPr>
        <a:xfrm>
          <a:off x="1517981" y="4328837"/>
          <a:ext cx="1324656"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Urine sample</a:t>
          </a:r>
        </a:p>
      </dsp:txBody>
      <dsp:txXfrm>
        <a:off x="1517981" y="4328837"/>
        <a:ext cx="1324656" cy="685848"/>
      </dsp:txXfrm>
    </dsp:sp>
    <dsp:sp modelId="{8EAA7525-E7F8-4B22-8DFD-EC695F14DA5A}">
      <dsp:nvSpPr>
        <dsp:cNvPr id="0" name=""/>
        <dsp:cNvSpPr/>
      </dsp:nvSpPr>
      <dsp:spPr>
        <a:xfrm>
          <a:off x="1782912" y="4862275"/>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N=79 (50%)</a:t>
          </a:r>
        </a:p>
      </dsp:txBody>
      <dsp:txXfrm>
        <a:off x="1782912" y="4862275"/>
        <a:ext cx="1192191" cy="228616"/>
      </dsp:txXfrm>
    </dsp:sp>
    <dsp:sp modelId="{E622BBCA-BF08-49D8-BCB0-BD1DBC720AF3}">
      <dsp:nvSpPr>
        <dsp:cNvPr id="0" name=""/>
        <dsp:cNvSpPr/>
      </dsp:nvSpPr>
      <dsp:spPr>
        <a:xfrm>
          <a:off x="3295166" y="4328837"/>
          <a:ext cx="1324656"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Vaginal swab  </a:t>
          </a:r>
        </a:p>
      </dsp:txBody>
      <dsp:txXfrm>
        <a:off x="3295166" y="4328837"/>
        <a:ext cx="1324656" cy="685848"/>
      </dsp:txXfrm>
    </dsp:sp>
    <dsp:sp modelId="{51A6B6BA-5D77-4BB3-B9CE-A76CDBCEA60F}">
      <dsp:nvSpPr>
        <dsp:cNvPr id="0" name=""/>
        <dsp:cNvSpPr/>
      </dsp:nvSpPr>
      <dsp:spPr>
        <a:xfrm>
          <a:off x="3560098" y="4862275"/>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N=80 (50%)</a:t>
          </a:r>
        </a:p>
      </dsp:txBody>
      <dsp:txXfrm>
        <a:off x="3560098" y="4862275"/>
        <a:ext cx="1192191" cy="228616"/>
      </dsp:txXfrm>
    </dsp:sp>
    <dsp:sp modelId="{EC1FB44C-A0D4-415A-9F12-76906ED0FE98}">
      <dsp:nvSpPr>
        <dsp:cNvPr id="0" name=""/>
        <dsp:cNvSpPr/>
      </dsp:nvSpPr>
      <dsp:spPr>
        <a:xfrm>
          <a:off x="629388" y="1082487"/>
          <a:ext cx="1324656" cy="685848"/>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96781" numCol="1" spcCol="1270" anchor="ctr" anchorCtr="0">
          <a:noAutofit/>
        </a:bodyPr>
        <a:lstStyle/>
        <a:p>
          <a:pPr marL="0" lvl="0" indent="0" algn="ctr" defTabSz="711200">
            <a:lnSpc>
              <a:spcPct val="90000"/>
            </a:lnSpc>
            <a:spcBef>
              <a:spcPct val="0"/>
            </a:spcBef>
            <a:spcAft>
              <a:spcPct val="35000"/>
            </a:spcAft>
            <a:buNone/>
          </a:pPr>
          <a:r>
            <a:rPr lang="en-ZA" sz="1600" kern="1200" dirty="0"/>
            <a:t>Declined STI POCT</a:t>
          </a:r>
        </a:p>
      </dsp:txBody>
      <dsp:txXfrm>
        <a:off x="629388" y="1082487"/>
        <a:ext cx="1324656" cy="685848"/>
      </dsp:txXfrm>
    </dsp:sp>
    <dsp:sp modelId="{A60A661B-13BB-4802-AC06-9D1B4F4B1C7D}">
      <dsp:nvSpPr>
        <dsp:cNvPr id="0" name=""/>
        <dsp:cNvSpPr/>
      </dsp:nvSpPr>
      <dsp:spPr>
        <a:xfrm>
          <a:off x="894320" y="1615925"/>
          <a:ext cx="1192191" cy="228616"/>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r>
            <a:rPr lang="en-ZA" sz="1200" kern="1200" dirty="0"/>
            <a:t>N=2 (0.8%)</a:t>
          </a:r>
        </a:p>
      </dsp:txBody>
      <dsp:txXfrm>
        <a:off x="894320" y="1615925"/>
        <a:ext cx="1192191" cy="2286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B0FF4-E752-4C02-89A6-A67D2CFF979A}">
      <dsp:nvSpPr>
        <dsp:cNvPr id="0" name=""/>
        <dsp:cNvSpPr/>
      </dsp:nvSpPr>
      <dsp:spPr>
        <a:xfrm>
          <a:off x="416624" y="870926"/>
          <a:ext cx="1647657" cy="1440259"/>
        </a:xfrm>
        <a:prstGeom prst="rightArrow">
          <a:avLst>
            <a:gd name="adj1" fmla="val 70000"/>
            <a:gd name="adj2" fmla="val 5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GB" sz="1100" kern="1200" dirty="0"/>
            <a:t>Triage</a:t>
          </a:r>
          <a:endParaRPr lang="en-ZA" sz="1100" kern="1200" dirty="0"/>
        </a:p>
        <a:p>
          <a:pPr marL="57150" lvl="1" indent="-57150" algn="l" defTabSz="488950">
            <a:lnSpc>
              <a:spcPct val="90000"/>
            </a:lnSpc>
            <a:spcBef>
              <a:spcPct val="0"/>
            </a:spcBef>
            <a:spcAft>
              <a:spcPct val="15000"/>
            </a:spcAft>
            <a:buChar char="•"/>
          </a:pPr>
          <a:r>
            <a:rPr lang="en-GB" sz="1100" kern="1200" dirty="0"/>
            <a:t>Ref for consent</a:t>
          </a:r>
          <a:endParaRPr lang="en-ZA" sz="1100" kern="1200" dirty="0"/>
        </a:p>
      </dsp:txBody>
      <dsp:txXfrm>
        <a:off x="828539" y="1086965"/>
        <a:ext cx="803233" cy="1008181"/>
      </dsp:txXfrm>
    </dsp:sp>
    <dsp:sp modelId="{28FCC481-AB65-4274-BA02-03ECFA8C43B8}">
      <dsp:nvSpPr>
        <dsp:cNvPr id="0" name=""/>
        <dsp:cNvSpPr/>
      </dsp:nvSpPr>
      <dsp:spPr>
        <a:xfrm>
          <a:off x="4710" y="1179141"/>
          <a:ext cx="823828" cy="823828"/>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2Min</a:t>
          </a:r>
          <a:endParaRPr lang="en-ZA" sz="1600" kern="1200" dirty="0"/>
        </a:p>
      </dsp:txBody>
      <dsp:txXfrm>
        <a:off x="125357" y="1299788"/>
        <a:ext cx="582534" cy="582534"/>
      </dsp:txXfrm>
    </dsp:sp>
    <dsp:sp modelId="{8436923D-469F-4D65-9E25-7BEA0E73DD1B}">
      <dsp:nvSpPr>
        <dsp:cNvPr id="0" name=""/>
        <dsp:cNvSpPr/>
      </dsp:nvSpPr>
      <dsp:spPr>
        <a:xfrm>
          <a:off x="2579175" y="870926"/>
          <a:ext cx="1647657" cy="1440259"/>
        </a:xfrm>
        <a:prstGeom prst="rightArrow">
          <a:avLst>
            <a:gd name="adj1" fmla="val 70000"/>
            <a:gd name="adj2" fmla="val 5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Consent </a:t>
          </a:r>
          <a:endParaRPr lang="en-ZA" sz="1100" kern="1200" dirty="0"/>
        </a:p>
      </dsp:txBody>
      <dsp:txXfrm>
        <a:off x="2991089" y="1086965"/>
        <a:ext cx="803233" cy="1008181"/>
      </dsp:txXfrm>
    </dsp:sp>
    <dsp:sp modelId="{C0BA5316-7C57-4E74-8565-5D07A39EA1FE}">
      <dsp:nvSpPr>
        <dsp:cNvPr id="0" name=""/>
        <dsp:cNvSpPr/>
      </dsp:nvSpPr>
      <dsp:spPr>
        <a:xfrm>
          <a:off x="2167260" y="1179141"/>
          <a:ext cx="823828" cy="823828"/>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7Min</a:t>
          </a:r>
          <a:endParaRPr lang="en-ZA" sz="1600" kern="1200" dirty="0"/>
        </a:p>
      </dsp:txBody>
      <dsp:txXfrm>
        <a:off x="2287907" y="1299788"/>
        <a:ext cx="582534" cy="582534"/>
      </dsp:txXfrm>
    </dsp:sp>
    <dsp:sp modelId="{6500AA83-A701-4AB9-9B00-151023EC5C15}">
      <dsp:nvSpPr>
        <dsp:cNvPr id="0" name=""/>
        <dsp:cNvSpPr/>
      </dsp:nvSpPr>
      <dsp:spPr>
        <a:xfrm>
          <a:off x="4741725" y="870926"/>
          <a:ext cx="1647657" cy="1440259"/>
        </a:xfrm>
        <a:prstGeom prst="rightArrow">
          <a:avLst>
            <a:gd name="adj1" fmla="val 70000"/>
            <a:gd name="adj2" fmla="val 5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GB" sz="1100" kern="1200" dirty="0"/>
            <a:t>STI assessment tool </a:t>
          </a:r>
          <a:endParaRPr lang="en-ZA" sz="1100" kern="1200" dirty="0"/>
        </a:p>
        <a:p>
          <a:pPr marL="57150" lvl="1" indent="-57150" algn="l" defTabSz="488950">
            <a:lnSpc>
              <a:spcPct val="90000"/>
            </a:lnSpc>
            <a:spcBef>
              <a:spcPct val="0"/>
            </a:spcBef>
            <a:spcAft>
              <a:spcPct val="15000"/>
            </a:spcAft>
            <a:buChar char="•"/>
          </a:pPr>
          <a:r>
            <a:rPr lang="en-GB" sz="1100" kern="1200" dirty="0"/>
            <a:t>Sample collection</a:t>
          </a:r>
          <a:endParaRPr lang="en-ZA" sz="1100" kern="1200" dirty="0"/>
        </a:p>
      </dsp:txBody>
      <dsp:txXfrm>
        <a:off x="5153639" y="1086965"/>
        <a:ext cx="803233" cy="1008181"/>
      </dsp:txXfrm>
    </dsp:sp>
    <dsp:sp modelId="{3ED1A60A-7FE4-4613-A500-491369765CC3}">
      <dsp:nvSpPr>
        <dsp:cNvPr id="0" name=""/>
        <dsp:cNvSpPr/>
      </dsp:nvSpPr>
      <dsp:spPr>
        <a:xfrm>
          <a:off x="4329811" y="1179141"/>
          <a:ext cx="823828" cy="823828"/>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13Min</a:t>
          </a:r>
          <a:endParaRPr lang="en-ZA" sz="1600" kern="1200" dirty="0"/>
        </a:p>
      </dsp:txBody>
      <dsp:txXfrm>
        <a:off x="4450458" y="1299788"/>
        <a:ext cx="582534" cy="582534"/>
      </dsp:txXfrm>
    </dsp:sp>
    <dsp:sp modelId="{BBE9B98C-A4D0-4102-8886-FFF8A560D67B}">
      <dsp:nvSpPr>
        <dsp:cNvPr id="0" name=""/>
        <dsp:cNvSpPr/>
      </dsp:nvSpPr>
      <dsp:spPr>
        <a:xfrm>
          <a:off x="6976064" y="849768"/>
          <a:ext cx="1647657" cy="1440259"/>
        </a:xfrm>
        <a:prstGeom prst="rightArrow">
          <a:avLst>
            <a:gd name="adj1" fmla="val 70000"/>
            <a:gd name="adj2" fmla="val 5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STI POCT  (GeneXpert platform)  </a:t>
          </a:r>
          <a:endParaRPr lang="en-ZA" sz="1100" kern="1200" dirty="0"/>
        </a:p>
      </dsp:txBody>
      <dsp:txXfrm>
        <a:off x="7387978" y="1065807"/>
        <a:ext cx="803233" cy="1008181"/>
      </dsp:txXfrm>
    </dsp:sp>
    <dsp:sp modelId="{C965A4B0-9D23-49B3-ACD5-E87C5B8BD117}">
      <dsp:nvSpPr>
        <dsp:cNvPr id="0" name=""/>
        <dsp:cNvSpPr/>
      </dsp:nvSpPr>
      <dsp:spPr>
        <a:xfrm>
          <a:off x="6492361" y="1179141"/>
          <a:ext cx="823828" cy="823828"/>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3Hrs</a:t>
          </a:r>
          <a:endParaRPr lang="en-ZA" sz="1600" kern="1200" dirty="0"/>
        </a:p>
      </dsp:txBody>
      <dsp:txXfrm>
        <a:off x="6613008" y="1299788"/>
        <a:ext cx="582534" cy="582534"/>
      </dsp:txXfrm>
    </dsp:sp>
    <dsp:sp modelId="{77AD87DB-F2FC-4BB5-AE17-4FD279D542CB}">
      <dsp:nvSpPr>
        <dsp:cNvPr id="0" name=""/>
        <dsp:cNvSpPr/>
      </dsp:nvSpPr>
      <dsp:spPr>
        <a:xfrm>
          <a:off x="9066826" y="870926"/>
          <a:ext cx="1647657" cy="1440259"/>
        </a:xfrm>
        <a:prstGeom prst="rightArrow">
          <a:avLst>
            <a:gd name="adj1" fmla="val 70000"/>
            <a:gd name="adj2" fmla="val 50000"/>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Return of results </a:t>
          </a:r>
          <a:endParaRPr lang="en-ZA" sz="1100" kern="1200" dirty="0"/>
        </a:p>
      </dsp:txBody>
      <dsp:txXfrm>
        <a:off x="9478740" y="1086965"/>
        <a:ext cx="803233" cy="1008181"/>
      </dsp:txXfrm>
    </dsp:sp>
    <dsp:sp modelId="{20E23A8D-7E6A-4E4E-AFF2-C4147E4A2CD3}">
      <dsp:nvSpPr>
        <dsp:cNvPr id="0" name=""/>
        <dsp:cNvSpPr/>
      </dsp:nvSpPr>
      <dsp:spPr>
        <a:xfrm>
          <a:off x="8654911" y="1179141"/>
          <a:ext cx="823828" cy="823828"/>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24Hrs</a:t>
          </a:r>
          <a:endParaRPr lang="en-ZA" sz="1600" kern="1200" dirty="0"/>
        </a:p>
      </dsp:txBody>
      <dsp:txXfrm>
        <a:off x="8775558" y="1299788"/>
        <a:ext cx="582534" cy="5825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F6143-7C24-4347-A8B6-7CB440BD3033}">
      <dsp:nvSpPr>
        <dsp:cNvPr id="0" name=""/>
        <dsp:cNvSpPr/>
      </dsp:nvSpPr>
      <dsp:spPr>
        <a:xfrm>
          <a:off x="803939" y="0"/>
          <a:ext cx="9111314" cy="118290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041988-EAC1-4B38-80CF-306ED8D923FC}">
      <dsp:nvSpPr>
        <dsp:cNvPr id="0" name=""/>
        <dsp:cNvSpPr/>
      </dsp:nvSpPr>
      <dsp:spPr>
        <a:xfrm>
          <a:off x="3140" y="354872"/>
          <a:ext cx="1890514" cy="47316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2-3Min</a:t>
          </a:r>
          <a:endParaRPr lang="en-ZA" sz="1900" kern="1200" dirty="0"/>
        </a:p>
      </dsp:txBody>
      <dsp:txXfrm>
        <a:off x="26238" y="377970"/>
        <a:ext cx="1844318" cy="426967"/>
      </dsp:txXfrm>
    </dsp:sp>
    <dsp:sp modelId="{A80166F3-206F-427E-8866-BB6130CDCDCB}">
      <dsp:nvSpPr>
        <dsp:cNvPr id="0" name=""/>
        <dsp:cNvSpPr/>
      </dsp:nvSpPr>
      <dsp:spPr>
        <a:xfrm>
          <a:off x="2208740" y="354872"/>
          <a:ext cx="1890514" cy="4731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6-8Min</a:t>
          </a:r>
          <a:endParaRPr lang="en-ZA" sz="1900" kern="1200" dirty="0"/>
        </a:p>
      </dsp:txBody>
      <dsp:txXfrm>
        <a:off x="2231838" y="377970"/>
        <a:ext cx="1844318" cy="426967"/>
      </dsp:txXfrm>
    </dsp:sp>
    <dsp:sp modelId="{15D020FD-E23B-4BD1-9D98-6B687688E074}">
      <dsp:nvSpPr>
        <dsp:cNvPr id="0" name=""/>
        <dsp:cNvSpPr/>
      </dsp:nvSpPr>
      <dsp:spPr>
        <a:xfrm>
          <a:off x="4414339" y="354872"/>
          <a:ext cx="1890514" cy="4731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10-17Min 	</a:t>
          </a:r>
          <a:endParaRPr lang="en-ZA" sz="1900" kern="1200" dirty="0"/>
        </a:p>
      </dsp:txBody>
      <dsp:txXfrm>
        <a:off x="4437437" y="377970"/>
        <a:ext cx="1844318" cy="426967"/>
      </dsp:txXfrm>
    </dsp:sp>
    <dsp:sp modelId="{E53BE5C9-89E4-4D43-8C19-34B212BADBF5}">
      <dsp:nvSpPr>
        <dsp:cNvPr id="0" name=""/>
        <dsp:cNvSpPr/>
      </dsp:nvSpPr>
      <dsp:spPr>
        <a:xfrm>
          <a:off x="6619939" y="354872"/>
          <a:ext cx="1890514" cy="4731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2.5-4Hrs </a:t>
          </a:r>
          <a:endParaRPr lang="en-ZA" sz="1900" kern="1200" dirty="0"/>
        </a:p>
      </dsp:txBody>
      <dsp:txXfrm>
        <a:off x="6643037" y="377970"/>
        <a:ext cx="1844318" cy="426967"/>
      </dsp:txXfrm>
    </dsp:sp>
    <dsp:sp modelId="{9C065DF9-AE22-49C1-864B-F70D50286C19}">
      <dsp:nvSpPr>
        <dsp:cNvPr id="0" name=""/>
        <dsp:cNvSpPr/>
      </dsp:nvSpPr>
      <dsp:spPr>
        <a:xfrm>
          <a:off x="8825539" y="354872"/>
          <a:ext cx="1890514" cy="47316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0-1 Days </a:t>
          </a:r>
          <a:endParaRPr lang="en-ZA" sz="1900" kern="1200" dirty="0"/>
        </a:p>
      </dsp:txBody>
      <dsp:txXfrm>
        <a:off x="8848637" y="377970"/>
        <a:ext cx="1844318" cy="4269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F6143-7C24-4347-A8B6-7CB440BD3033}">
      <dsp:nvSpPr>
        <dsp:cNvPr id="0" name=""/>
        <dsp:cNvSpPr/>
      </dsp:nvSpPr>
      <dsp:spPr>
        <a:xfrm>
          <a:off x="803939" y="0"/>
          <a:ext cx="9111314" cy="118290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041988-EAC1-4B38-80CF-306ED8D923FC}">
      <dsp:nvSpPr>
        <dsp:cNvPr id="0" name=""/>
        <dsp:cNvSpPr/>
      </dsp:nvSpPr>
      <dsp:spPr>
        <a:xfrm>
          <a:off x="3140" y="354872"/>
          <a:ext cx="1890514" cy="47316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1-9Min</a:t>
          </a:r>
          <a:endParaRPr lang="en-ZA" sz="1900" kern="1200" dirty="0"/>
        </a:p>
      </dsp:txBody>
      <dsp:txXfrm>
        <a:off x="26238" y="377970"/>
        <a:ext cx="1844318" cy="426967"/>
      </dsp:txXfrm>
    </dsp:sp>
    <dsp:sp modelId="{A80166F3-206F-427E-8866-BB6130CDCDCB}">
      <dsp:nvSpPr>
        <dsp:cNvPr id="0" name=""/>
        <dsp:cNvSpPr/>
      </dsp:nvSpPr>
      <dsp:spPr>
        <a:xfrm>
          <a:off x="2208740" y="354872"/>
          <a:ext cx="1890514" cy="4731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5-16Min</a:t>
          </a:r>
          <a:endParaRPr lang="en-ZA" sz="1900" kern="1200" dirty="0"/>
        </a:p>
      </dsp:txBody>
      <dsp:txXfrm>
        <a:off x="2231838" y="377970"/>
        <a:ext cx="1844318" cy="426967"/>
      </dsp:txXfrm>
    </dsp:sp>
    <dsp:sp modelId="{15D020FD-E23B-4BD1-9D98-6B687688E074}">
      <dsp:nvSpPr>
        <dsp:cNvPr id="0" name=""/>
        <dsp:cNvSpPr/>
      </dsp:nvSpPr>
      <dsp:spPr>
        <a:xfrm>
          <a:off x="4414339" y="354872"/>
          <a:ext cx="1890514" cy="4731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10Min-2Hrs</a:t>
          </a:r>
          <a:endParaRPr lang="en-ZA" sz="1900" kern="1200" dirty="0"/>
        </a:p>
      </dsp:txBody>
      <dsp:txXfrm>
        <a:off x="4437437" y="377970"/>
        <a:ext cx="1844318" cy="426967"/>
      </dsp:txXfrm>
    </dsp:sp>
    <dsp:sp modelId="{E53BE5C9-89E4-4D43-8C19-34B212BADBF5}">
      <dsp:nvSpPr>
        <dsp:cNvPr id="0" name=""/>
        <dsp:cNvSpPr/>
      </dsp:nvSpPr>
      <dsp:spPr>
        <a:xfrm>
          <a:off x="6619939" y="354872"/>
          <a:ext cx="1890514" cy="47316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1.5-8Hrs </a:t>
          </a:r>
          <a:endParaRPr lang="en-ZA" sz="1900" kern="1200" dirty="0"/>
        </a:p>
      </dsp:txBody>
      <dsp:txXfrm>
        <a:off x="6643037" y="377970"/>
        <a:ext cx="1844318" cy="426967"/>
      </dsp:txXfrm>
    </dsp:sp>
    <dsp:sp modelId="{9C065DF9-AE22-49C1-864B-F70D50286C19}">
      <dsp:nvSpPr>
        <dsp:cNvPr id="0" name=""/>
        <dsp:cNvSpPr/>
      </dsp:nvSpPr>
      <dsp:spPr>
        <a:xfrm>
          <a:off x="8825539" y="354872"/>
          <a:ext cx="1890514" cy="473163"/>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0-50 Days*</a:t>
          </a:r>
          <a:endParaRPr lang="en-ZA" sz="1900" kern="1200" dirty="0"/>
        </a:p>
      </dsp:txBody>
      <dsp:txXfrm>
        <a:off x="8848637" y="377970"/>
        <a:ext cx="1844318" cy="426967"/>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0.86324</cdr:x>
      <cdr:y>0.211</cdr:y>
    </cdr:from>
    <cdr:to>
      <cdr:x>0.91783</cdr:x>
      <cdr:y>0.28586</cdr:y>
    </cdr:to>
    <cdr:sp macro="" textlink="">
      <cdr:nvSpPr>
        <cdr:cNvPr id="2" name="TextBox 1">
          <a:extLst xmlns:a="http://schemas.openxmlformats.org/drawingml/2006/main">
            <a:ext uri="{FF2B5EF4-FFF2-40B4-BE49-F238E27FC236}">
              <a16:creationId xmlns:a16="http://schemas.microsoft.com/office/drawing/2014/main" id="{32E75063-A474-4ABB-B15A-B7645E8843F9}"/>
            </a:ext>
          </a:extLst>
        </cdr:cNvPr>
        <cdr:cNvSpPr txBox="1"/>
      </cdr:nvSpPr>
      <cdr:spPr>
        <a:xfrm xmlns:a="http://schemas.openxmlformats.org/drawingml/2006/main">
          <a:off x="10431742" y="1184077"/>
          <a:ext cx="659688" cy="420089"/>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en-US" sz="1600" dirty="0"/>
            <a:t>(99%)</a:t>
          </a:r>
        </a:p>
      </cdr:txBody>
    </cdr:sp>
  </cdr:relSizeAnchor>
  <cdr:relSizeAnchor xmlns:cdr="http://schemas.openxmlformats.org/drawingml/2006/chartDrawing">
    <cdr:from>
      <cdr:x>0.56004</cdr:x>
      <cdr:y>0.5</cdr:y>
    </cdr:from>
    <cdr:to>
      <cdr:x>0.61463</cdr:x>
      <cdr:y>0.57961</cdr:y>
    </cdr:to>
    <cdr:sp macro="" textlink="">
      <cdr:nvSpPr>
        <cdr:cNvPr id="5" name="TextBox 1">
          <a:extLst xmlns:a="http://schemas.openxmlformats.org/drawingml/2006/main">
            <a:ext uri="{FF2B5EF4-FFF2-40B4-BE49-F238E27FC236}">
              <a16:creationId xmlns:a16="http://schemas.microsoft.com/office/drawing/2014/main" id="{ACBE64BD-1C81-4FDC-B8FF-C079C36B02EC}"/>
            </a:ext>
          </a:extLst>
        </cdr:cNvPr>
        <cdr:cNvSpPr txBox="1"/>
      </cdr:nvSpPr>
      <cdr:spPr>
        <a:xfrm xmlns:a="http://schemas.openxmlformats.org/drawingml/2006/main">
          <a:off x="6767735" y="2805830"/>
          <a:ext cx="659689" cy="446729"/>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(93%)</a:t>
          </a:r>
        </a:p>
      </cdr:txBody>
    </cdr:sp>
  </cdr:relSizeAnchor>
  <cdr:relSizeAnchor xmlns:cdr="http://schemas.openxmlformats.org/drawingml/2006/chartDrawing">
    <cdr:from>
      <cdr:x>0.55788</cdr:x>
      <cdr:y>0.40109</cdr:y>
    </cdr:from>
    <cdr:to>
      <cdr:x>0.61247</cdr:x>
      <cdr:y>0.47992</cdr:y>
    </cdr:to>
    <cdr:sp macro="" textlink="">
      <cdr:nvSpPr>
        <cdr:cNvPr id="6" name="TextBox 1">
          <a:extLst xmlns:a="http://schemas.openxmlformats.org/drawingml/2006/main">
            <a:ext uri="{FF2B5EF4-FFF2-40B4-BE49-F238E27FC236}">
              <a16:creationId xmlns:a16="http://schemas.microsoft.com/office/drawing/2014/main" id="{ACBE64BD-1C81-4FDC-B8FF-C079C36B02EC}"/>
            </a:ext>
          </a:extLst>
        </cdr:cNvPr>
        <cdr:cNvSpPr txBox="1"/>
      </cdr:nvSpPr>
      <cdr:spPr>
        <a:xfrm xmlns:a="http://schemas.openxmlformats.org/drawingml/2006/main">
          <a:off x="6741620" y="2250803"/>
          <a:ext cx="659688" cy="442350"/>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(22%)</a:t>
          </a:r>
        </a:p>
      </cdr:txBody>
    </cdr:sp>
  </cdr:relSizeAnchor>
  <cdr:relSizeAnchor xmlns:cdr="http://schemas.openxmlformats.org/drawingml/2006/chartDrawing">
    <cdr:from>
      <cdr:x>0.54681</cdr:x>
      <cdr:y>0.58867</cdr:y>
    </cdr:from>
    <cdr:to>
      <cdr:x>0.6164</cdr:x>
      <cdr:y>0.67042</cdr:y>
    </cdr:to>
    <cdr:sp macro="" textlink="">
      <cdr:nvSpPr>
        <cdr:cNvPr id="7" name="TextBox 1">
          <a:extLst xmlns:a="http://schemas.openxmlformats.org/drawingml/2006/main">
            <a:ext uri="{FF2B5EF4-FFF2-40B4-BE49-F238E27FC236}">
              <a16:creationId xmlns:a16="http://schemas.microsoft.com/office/drawing/2014/main" id="{ACBE64BD-1C81-4FDC-B8FF-C079C36B02EC}"/>
            </a:ext>
          </a:extLst>
        </cdr:cNvPr>
        <cdr:cNvSpPr txBox="1"/>
      </cdr:nvSpPr>
      <cdr:spPr>
        <a:xfrm xmlns:a="http://schemas.openxmlformats.org/drawingml/2006/main">
          <a:off x="6607844" y="3303426"/>
          <a:ext cx="840955" cy="458734"/>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(98%)</a:t>
          </a:r>
        </a:p>
      </cdr:txBody>
    </cdr:sp>
  </cdr:relSizeAnchor>
  <cdr:relSizeAnchor xmlns:cdr="http://schemas.openxmlformats.org/drawingml/2006/chartDrawing">
    <cdr:from>
      <cdr:x>0.52792</cdr:x>
      <cdr:y>0.68268</cdr:y>
    </cdr:from>
    <cdr:to>
      <cdr:x>0.58251</cdr:x>
      <cdr:y>0.75754</cdr:y>
    </cdr:to>
    <cdr:sp macro="" textlink="">
      <cdr:nvSpPr>
        <cdr:cNvPr id="8" name="TextBox 1">
          <a:extLst xmlns:a="http://schemas.openxmlformats.org/drawingml/2006/main">
            <a:ext uri="{FF2B5EF4-FFF2-40B4-BE49-F238E27FC236}">
              <a16:creationId xmlns:a16="http://schemas.microsoft.com/office/drawing/2014/main" id="{ACBE64BD-1C81-4FDC-B8FF-C079C36B02EC}"/>
            </a:ext>
          </a:extLst>
        </cdr:cNvPr>
        <cdr:cNvSpPr txBox="1"/>
      </cdr:nvSpPr>
      <cdr:spPr>
        <a:xfrm xmlns:a="http://schemas.openxmlformats.org/drawingml/2006/main">
          <a:off x="6379661" y="3830962"/>
          <a:ext cx="659689" cy="420089"/>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(85%)</a:t>
          </a:r>
        </a:p>
      </cdr:txBody>
    </cdr:sp>
  </cdr:relSizeAnchor>
  <cdr:relSizeAnchor xmlns:cdr="http://schemas.openxmlformats.org/drawingml/2006/chartDrawing">
    <cdr:from>
      <cdr:x>0.54019</cdr:x>
      <cdr:y>0.87463</cdr:y>
    </cdr:from>
    <cdr:to>
      <cdr:x>0.59478</cdr:x>
      <cdr:y>0.94949</cdr:y>
    </cdr:to>
    <cdr:sp macro="" textlink="">
      <cdr:nvSpPr>
        <cdr:cNvPr id="10" name="TextBox 1">
          <a:extLst xmlns:a="http://schemas.openxmlformats.org/drawingml/2006/main">
            <a:ext uri="{FF2B5EF4-FFF2-40B4-BE49-F238E27FC236}">
              <a16:creationId xmlns:a16="http://schemas.microsoft.com/office/drawing/2014/main" id="{ACBE64BD-1C81-4FDC-B8FF-C079C36B02EC}"/>
            </a:ext>
          </a:extLst>
        </cdr:cNvPr>
        <cdr:cNvSpPr txBox="1"/>
      </cdr:nvSpPr>
      <cdr:spPr>
        <a:xfrm xmlns:a="http://schemas.openxmlformats.org/drawingml/2006/main">
          <a:off x="6527847" y="4908147"/>
          <a:ext cx="659689" cy="420089"/>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(49%)</a:t>
          </a:r>
        </a:p>
      </cdr:txBody>
    </cdr:sp>
  </cdr:relSizeAnchor>
  <cdr:relSizeAnchor xmlns:cdr="http://schemas.openxmlformats.org/drawingml/2006/chartDrawing">
    <cdr:from>
      <cdr:x>0.86086</cdr:x>
      <cdr:y>0.30055</cdr:y>
    </cdr:from>
    <cdr:to>
      <cdr:x>0.91545</cdr:x>
      <cdr:y>0.38015</cdr:y>
    </cdr:to>
    <cdr:sp macro="" textlink="">
      <cdr:nvSpPr>
        <cdr:cNvPr id="11" name="TextBox 1">
          <a:extLst xmlns:a="http://schemas.openxmlformats.org/drawingml/2006/main">
            <a:ext uri="{FF2B5EF4-FFF2-40B4-BE49-F238E27FC236}">
              <a16:creationId xmlns:a16="http://schemas.microsoft.com/office/drawing/2014/main" id="{786CD7D7-635A-49E6-9D3A-BCDD706226FE}"/>
            </a:ext>
          </a:extLst>
        </cdr:cNvPr>
        <cdr:cNvSpPr txBox="1"/>
      </cdr:nvSpPr>
      <cdr:spPr>
        <a:xfrm xmlns:a="http://schemas.openxmlformats.org/drawingml/2006/main">
          <a:off x="10402983" y="1686565"/>
          <a:ext cx="659689" cy="446729"/>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(99%)</a:t>
          </a:r>
        </a:p>
      </cdr:txBody>
    </cdr:sp>
  </cdr:relSizeAnchor>
</c:userShapes>
</file>

<file path=ppt/drawings/drawing2.xml><?xml version="1.0" encoding="utf-8"?>
<c:userShapes xmlns:c="http://schemas.openxmlformats.org/drawingml/2006/chart">
  <cdr:relSizeAnchor xmlns:cdr="http://schemas.openxmlformats.org/drawingml/2006/chartDrawing">
    <cdr:from>
      <cdr:x>0.36701</cdr:x>
      <cdr:y>0.03175</cdr:y>
    </cdr:from>
    <cdr:to>
      <cdr:x>0.61831</cdr:x>
      <cdr:y>0.14253</cdr:y>
    </cdr:to>
    <cdr:sp macro="" textlink="">
      <cdr:nvSpPr>
        <cdr:cNvPr id="2" name="Rectangle 1">
          <a:extLst xmlns:a="http://schemas.openxmlformats.org/drawingml/2006/main">
            <a:ext uri="{FF2B5EF4-FFF2-40B4-BE49-F238E27FC236}">
              <a16:creationId xmlns:a16="http://schemas.microsoft.com/office/drawing/2014/main" id="{FCCAAD08-9F4D-5E13-254E-775DE47B2482}"/>
            </a:ext>
          </a:extLst>
        </cdr:cNvPr>
        <cdr:cNvSpPr/>
      </cdr:nvSpPr>
      <cdr:spPr>
        <a:xfrm xmlns:a="http://schemas.openxmlformats.org/drawingml/2006/main">
          <a:off x="5537808" y="195557"/>
          <a:ext cx="3791777" cy="682389"/>
        </a:xfrm>
        <a:prstGeom xmlns:a="http://schemas.openxmlformats.org/drawingml/2006/main" prst="rect">
          <a:avLst/>
        </a:prstGeom>
        <a:noFill xmlns:a="http://schemas.openxmlformats.org/drawingml/2006/main"/>
        <a:ln xmlns:a="http://schemas.openxmlformats.org/drawingml/2006/main" w="19050">
          <a:solidFill>
            <a:srgbClr val="00B05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ZA" dirty="0"/>
        </a:p>
      </cdr:txBody>
    </cdr:sp>
  </cdr:relSizeAnchor>
  <cdr:relSizeAnchor xmlns:cdr="http://schemas.openxmlformats.org/drawingml/2006/chartDrawing">
    <cdr:from>
      <cdr:x>0.36701</cdr:x>
      <cdr:y>0.32503</cdr:y>
    </cdr:from>
    <cdr:to>
      <cdr:x>0.61831</cdr:x>
      <cdr:y>0.39789</cdr:y>
    </cdr:to>
    <cdr:sp macro="" textlink="">
      <cdr:nvSpPr>
        <cdr:cNvPr id="3" name="Rectangle 2">
          <a:extLst xmlns:a="http://schemas.openxmlformats.org/drawingml/2006/main">
            <a:ext uri="{FF2B5EF4-FFF2-40B4-BE49-F238E27FC236}">
              <a16:creationId xmlns:a16="http://schemas.microsoft.com/office/drawing/2014/main" id="{FCCAAD08-9F4D-5E13-254E-775DE47B2482}"/>
            </a:ext>
          </a:extLst>
        </cdr:cNvPr>
        <cdr:cNvSpPr/>
      </cdr:nvSpPr>
      <cdr:spPr>
        <a:xfrm xmlns:a="http://schemas.openxmlformats.org/drawingml/2006/main">
          <a:off x="5537808" y="2002063"/>
          <a:ext cx="3791777" cy="448787"/>
        </a:xfrm>
        <a:prstGeom xmlns:a="http://schemas.openxmlformats.org/drawingml/2006/main" prst="rect">
          <a:avLst/>
        </a:prstGeom>
        <a:noFill xmlns:a="http://schemas.openxmlformats.org/drawingml/2006/main"/>
        <a:ln xmlns:a="http://schemas.openxmlformats.org/drawingml/2006/main" w="19050">
          <a:solidFill>
            <a:srgbClr val="00B05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ZA" dirty="0"/>
        </a:p>
      </cdr:txBody>
    </cdr:sp>
  </cdr:relSizeAnchor>
  <cdr:relSizeAnchor xmlns:cdr="http://schemas.openxmlformats.org/drawingml/2006/chartDrawing">
    <cdr:from>
      <cdr:x>0.36701</cdr:x>
      <cdr:y>0.44928</cdr:y>
    </cdr:from>
    <cdr:to>
      <cdr:x>0.61831</cdr:x>
      <cdr:y>0.52578</cdr:y>
    </cdr:to>
    <cdr:sp macro="" textlink="">
      <cdr:nvSpPr>
        <cdr:cNvPr id="4" name="Rectangle 3">
          <a:extLst xmlns:a="http://schemas.openxmlformats.org/drawingml/2006/main">
            <a:ext uri="{FF2B5EF4-FFF2-40B4-BE49-F238E27FC236}">
              <a16:creationId xmlns:a16="http://schemas.microsoft.com/office/drawing/2014/main" id="{FCCAAD08-9F4D-5E13-254E-775DE47B2482}"/>
            </a:ext>
          </a:extLst>
        </cdr:cNvPr>
        <cdr:cNvSpPr/>
      </cdr:nvSpPr>
      <cdr:spPr>
        <a:xfrm xmlns:a="http://schemas.openxmlformats.org/drawingml/2006/main">
          <a:off x="5537808" y="2767386"/>
          <a:ext cx="3791777" cy="471219"/>
        </a:xfrm>
        <a:prstGeom xmlns:a="http://schemas.openxmlformats.org/drawingml/2006/main" prst="rect">
          <a:avLst/>
        </a:prstGeom>
        <a:noFill xmlns:a="http://schemas.openxmlformats.org/drawingml/2006/main"/>
        <a:ln xmlns:a="http://schemas.openxmlformats.org/drawingml/2006/main" w="19050">
          <a:solidFill>
            <a:srgbClr val="00B05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ZA"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1728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6188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60939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02479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76893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4626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72207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0700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25891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E26F-5A01-C155-4DD8-24E143928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17016-72AB-3F0D-2CCD-73DF1D07C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6A250-0DB0-AA50-628E-131F311C0D32}"/>
              </a:ext>
            </a:extLst>
          </p:cNvPr>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1BD76F08-F01C-3F5F-9E2A-B61CD7D6A162}"/>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3275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3919600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7675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65269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7777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76579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5031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4908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21990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3902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0922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29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1047766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88432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12514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39681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83813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32602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8D281-158E-9975-C79A-DF6646CE7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6EA70-CDE6-6DDF-F1A4-368A24D91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DCE1B-ABF1-0B19-72AD-002893167BD8}"/>
              </a:ext>
            </a:extLst>
          </p:cNvPr>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dirty="0"/>
          </a:p>
        </p:txBody>
      </p:sp>
      <p:sp>
        <p:nvSpPr>
          <p:cNvPr id="4" name="Slide Number Placeholder 3">
            <a:extLst>
              <a:ext uri="{FF2B5EF4-FFF2-40B4-BE49-F238E27FC236}">
                <a16:creationId xmlns:a16="http://schemas.microsoft.com/office/drawing/2014/main" id="{DF40E329-540F-86B7-CC46-FAD5DAC6CB7C}"/>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27854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F4D1D-46F0-E3EA-9CF6-7C6E12450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1DF1D-AD2D-9981-09D4-E3424ACBE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2E5C8-DCC1-1EE4-E449-7CADF3CEAE17}"/>
              </a:ext>
            </a:extLst>
          </p:cNvPr>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a:extLst>
              <a:ext uri="{FF2B5EF4-FFF2-40B4-BE49-F238E27FC236}">
                <a16:creationId xmlns:a16="http://schemas.microsoft.com/office/drawing/2014/main" id="{8542BF03-697D-01AF-B2D7-E8C5C934D8B3}"/>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24756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12815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82520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3905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36943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2C755-41E7-A0EB-5623-FBFE50F6C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34BAE-CF7E-2491-3781-D0116D0C6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3D3D9-AD9F-E884-79DA-0413E1B79826}"/>
              </a:ext>
            </a:extLst>
          </p:cNvPr>
          <p:cNvSpPr>
            <a:spLocks noGrp="1"/>
          </p:cNvSpPr>
          <p:nvPr>
            <p:ph type="body" idx="1"/>
          </p:nvPr>
        </p:nvSpPr>
        <p:spPr/>
        <p:txBody>
          <a:bodyPr/>
          <a:lstStyle/>
          <a:p>
            <a:pPr marL="323286" indent="-323286">
              <a:lnSpc>
                <a:spcPct val="107000"/>
              </a:lnSpc>
              <a:buFont typeface="Symbol" panose="05050102010706020507" pitchFamily="18" charset="2"/>
              <a:buChar char=""/>
            </a:pPr>
            <a:endParaRPr lang="en-US" dirty="0"/>
          </a:p>
        </p:txBody>
      </p:sp>
      <p:sp>
        <p:nvSpPr>
          <p:cNvPr id="4" name="Slide Number Placeholder 3">
            <a:extLst>
              <a:ext uri="{FF2B5EF4-FFF2-40B4-BE49-F238E27FC236}">
                <a16:creationId xmlns:a16="http://schemas.microsoft.com/office/drawing/2014/main" id="{9480B22A-824D-977E-D011-BFE33A2DBE84}"/>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39403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6929-9EDB-8206-4A10-CEF51544D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C94F1-98EE-5372-6315-73D678C6A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1CFD5-2AAE-FEA9-D2AF-60A04254E9EE}"/>
              </a:ext>
            </a:extLst>
          </p:cNvPr>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36714CA-4D90-C236-463E-6B2D807E2478}"/>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29239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6929-9EDB-8206-4A10-CEF51544D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C94F1-98EE-5372-6315-73D678C6A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1CFD5-2AAE-FEA9-D2AF-60A04254E9EE}"/>
              </a:ext>
            </a:extLst>
          </p:cNvPr>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36714CA-4D90-C236-463E-6B2D807E2478}"/>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02954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38F12-C264-C146-3D04-1B5CF2561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ABD69-8654-DBBD-A0B8-716F875DA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163B0-CE96-D8E3-655F-87E54E74177A}"/>
              </a:ext>
            </a:extLst>
          </p:cNvPr>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dirty="0"/>
          </a:p>
        </p:txBody>
      </p:sp>
      <p:sp>
        <p:nvSpPr>
          <p:cNvPr id="4" name="Slide Number Placeholder 3">
            <a:extLst>
              <a:ext uri="{FF2B5EF4-FFF2-40B4-BE49-F238E27FC236}">
                <a16:creationId xmlns:a16="http://schemas.microsoft.com/office/drawing/2014/main" id="{B26418F5-7A83-20F3-59D7-6238ED4FBBEA}"/>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64604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03621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55647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8130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60113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42012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4760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15000"/>
              </a:lnSpc>
              <a:spcBef>
                <a:spcPts val="0"/>
              </a:spcBef>
              <a:spcAft>
                <a:spcPts val="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48033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20873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1337-A4A2-1C38-7614-45BFC8994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FCD9A-93B6-EDBE-9A5E-E21369CD0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A80C6-A312-9ACB-1C79-6EC95918A272}"/>
              </a:ext>
            </a:extLst>
          </p:cNvPr>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a:extLst>
              <a:ext uri="{FF2B5EF4-FFF2-40B4-BE49-F238E27FC236}">
                <a16:creationId xmlns:a16="http://schemas.microsoft.com/office/drawing/2014/main" id="{A740CD55-F882-336E-8BAF-0C5F1388EDD4}"/>
              </a:ext>
            </a:extLst>
          </p:cNvPr>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02990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Thank you for the opportunity to participate in this ground rounds session, and to present this work on behalf of my co-authors. </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AB4D4B-3894-48AF-83CB-A252B00D8ED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18155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13029-2CD3-7428-34A2-2B3D928C3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DE716-4979-092A-A2DF-E81B1E347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D62E6-7CA8-3425-50BB-804F09A2A897}"/>
              </a:ext>
            </a:extLst>
          </p:cNvPr>
          <p:cNvSpPr>
            <a:spLocks noGrp="1"/>
          </p:cNvSpPr>
          <p:nvPr>
            <p:ph type="body" idx="1"/>
          </p:nvPr>
        </p:nvSpPr>
        <p:spPr/>
        <p:txBody>
          <a:bodyPr/>
          <a:lstStyle/>
          <a:p>
            <a:pPr marL="0" indent="0" algn="just">
              <a:buNone/>
            </a:pPr>
            <a:r>
              <a:rPr lang="en-GB" sz="1400" b="1" dirty="0">
                <a:latin typeface="Garamond" panose="02020404030301010803" pitchFamily="18" charset="0"/>
                <a:ea typeface="Times New Roman" panose="02020603050405020304" pitchFamily="18" charset="0"/>
                <a:cs typeface="Arial" panose="020B0604020202020204" pitchFamily="34" charset="0"/>
              </a:rPr>
              <a:t>To start with a bit of context: Eswatini located in southern Africa (here), with 4 administrative regions and with 1.1 million people. It is a nation with one the severest HIV epidemics globally. In some age groups, 1 in 2 adults is living with HIV. Annual HIV incidence among women exceeds 1%. Eswatini has aggressively implemented programs to address the HIV epidemic, and achieved the UNAIDS 95-95-95 indicators. The country has a severe STI disease burden and progress with STI management hasn’t been in tandem with that observed with HIV: STIs are managed syndromically in primary health care facilities. </a:t>
            </a:r>
            <a:endParaRPr lang="en-ZA" dirty="0"/>
          </a:p>
        </p:txBody>
      </p:sp>
      <p:sp>
        <p:nvSpPr>
          <p:cNvPr id="4" name="Slide Number Placeholder 3">
            <a:extLst>
              <a:ext uri="{FF2B5EF4-FFF2-40B4-BE49-F238E27FC236}">
                <a16:creationId xmlns:a16="http://schemas.microsoft.com/office/drawing/2014/main" id="{D1224687-AB9A-A112-EEBB-FAC9C9725D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032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a:latin typeface="Garamond" panose="02020404030301010803" pitchFamily="18" charset="0"/>
                <a:ea typeface="Times New Roman" panose="02020603050405020304" pitchFamily="18" charset="0"/>
                <a:cs typeface="Arial" panose="020B0604020202020204" pitchFamily="34" charset="0"/>
              </a:rPr>
              <a:t>Our small pilot study </a:t>
            </a:r>
            <a:r>
              <a:rPr lang="en-US" sz="1800" dirty="0">
                <a:effectLst/>
                <a:latin typeface="Arial Nova" panose="020B0504020202020204" pitchFamily="34" charset="0"/>
                <a:ea typeface="Calibri" panose="020F0502020204030204" pitchFamily="34" charset="0"/>
                <a:cs typeface="Times New Roman" panose="02020603050405020304" pitchFamily="18" charset="0"/>
              </a:rPr>
              <a:t>aimed to measure feasibility of introducing STI POCT services for CT and NG. We wanted to understand if and how this would work by assessing</a:t>
            </a:r>
            <a:r>
              <a:rPr lang="en-US" sz="1800" i="1" dirty="0">
                <a:effectLst/>
                <a:latin typeface="Arial Nova" panose="020B0504020202020204" pitchFamily="34" charset="0"/>
                <a:ea typeface="Calibri" panose="020F0502020204030204" pitchFamily="34" charset="0"/>
                <a:cs typeface="Times New Roman" panose="02020603050405020304" pitchFamily="18" charset="0"/>
              </a:rPr>
              <a:t> 1) practicality</a:t>
            </a:r>
            <a:r>
              <a:rPr lang="en-US" sz="1800" dirty="0">
                <a:effectLst/>
                <a:latin typeface="Arial Nova" panose="020B0504020202020204" pitchFamily="34" charset="0"/>
                <a:ea typeface="Calibri" panose="020F0502020204030204" pitchFamily="34" charset="0"/>
                <a:cs typeface="Times New Roman" panose="02020603050405020304" pitchFamily="18" charset="0"/>
              </a:rPr>
              <a:t> (process indicators for duration of recruitment, duration of STI POCT procedures, time to return of results); </a:t>
            </a:r>
            <a:r>
              <a:rPr lang="en-US" sz="1800" i="1" dirty="0">
                <a:effectLst/>
                <a:latin typeface="Arial Nova" panose="020B0504020202020204" pitchFamily="34" charset="0"/>
                <a:ea typeface="Calibri" panose="020F0502020204030204" pitchFamily="34" charset="0"/>
                <a:cs typeface="Times New Roman" panose="02020603050405020304" pitchFamily="18" charset="0"/>
              </a:rPr>
              <a:t>2) acceptability among the target population</a:t>
            </a:r>
            <a:r>
              <a:rPr lang="en-US" sz="1800" dirty="0">
                <a:effectLst/>
                <a:latin typeface="Arial Nova" panose="020B0504020202020204" pitchFamily="34" charset="0"/>
                <a:ea typeface="Calibri" panose="020F0502020204030204" pitchFamily="34" charset="0"/>
                <a:cs typeface="Times New Roman" panose="02020603050405020304" pitchFamily="18" charset="0"/>
              </a:rPr>
              <a:t> (uptake: the number of individuals accepting STI POCT services, the resulting STI cascade of services, and overall satisfaction among adults accessing STI POCT services); </a:t>
            </a:r>
            <a:r>
              <a:rPr lang="en-US" sz="1800" i="1" dirty="0">
                <a:effectLst/>
                <a:latin typeface="Arial Nova" panose="020B0504020202020204" pitchFamily="34" charset="0"/>
                <a:ea typeface="Calibri" panose="020F0502020204030204" pitchFamily="34" charset="0"/>
                <a:cs typeface="Times New Roman" panose="02020603050405020304" pitchFamily="18" charset="0"/>
              </a:rPr>
              <a:t>3) acceptability among healthcare workers (HCW)</a:t>
            </a:r>
            <a:r>
              <a:rPr lang="en-US" sz="1800" dirty="0">
                <a:effectLst/>
                <a:latin typeface="Arial Nova" panose="020B0504020202020204" pitchFamily="34" charset="0"/>
                <a:ea typeface="Calibri" panose="020F0502020204030204" pitchFamily="34" charset="0"/>
                <a:cs typeface="Times New Roman" panose="02020603050405020304" pitchFamily="18" charset="0"/>
              </a:rPr>
              <a:t> providing STI POCT  (perceived benefits and overall satisfaction); </a:t>
            </a:r>
            <a:r>
              <a:rPr lang="en-US" sz="1800" i="1" dirty="0">
                <a:effectLst/>
                <a:latin typeface="Arial Nova" panose="020B0504020202020204" pitchFamily="34" charset="0"/>
                <a:ea typeface="Calibri" panose="020F0502020204030204" pitchFamily="34" charset="0"/>
                <a:cs typeface="Times New Roman" panose="02020603050405020304" pitchFamily="18" charset="0"/>
              </a:rPr>
              <a:t>4) demand</a:t>
            </a:r>
            <a:r>
              <a:rPr lang="en-US" sz="1800" dirty="0">
                <a:effectLst/>
                <a:latin typeface="Arial Nova" panose="020B0504020202020204" pitchFamily="34" charset="0"/>
                <a:ea typeface="Calibri" panose="020F0502020204030204" pitchFamily="34" charset="0"/>
                <a:cs typeface="Times New Roman" panose="02020603050405020304" pitchFamily="18" charset="0"/>
              </a:rPr>
              <a:t> among clients and HCW (likelihood to use STI POCT in future and to recommend it to others). To inform future prioritization of populations for this intervention, we also assessed correlates of prevalent CT/NG infections. </a:t>
            </a:r>
            <a:endParaRPr lang="en-ZA" sz="1800" dirty="0">
              <a:effectLst/>
              <a:latin typeface="Arial Nova" panose="020B05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131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highly summarised methods slide: </a:t>
            </a:r>
          </a:p>
          <a:p>
            <a:r>
              <a:rPr lang="en-GB" dirty="0"/>
              <a:t>We conducted a cross sectional study at 2 outpatient clinics in the most populous region of the country, which also has a high number of HIV recent infections. </a:t>
            </a:r>
          </a:p>
          <a:p>
            <a:r>
              <a:rPr lang="en-GB" dirty="0"/>
              <a:t>We engaged MOH (go through text box). </a:t>
            </a:r>
          </a:p>
          <a:p>
            <a:r>
              <a:rPr lang="en-GB" dirty="0"/>
              <a:t>Individuals eligible for STI POCT were adults 18 years and older (go through right side of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run </a:t>
            </a:r>
            <a:r>
              <a:rPr lang="en-GB" sz="1200" dirty="0"/>
              <a:t>descriptive analyses: Frequencies, time differences, and 2xn tabulations and a logistic regression model for correlates of CT/NG</a:t>
            </a:r>
            <a:endParaRPr lang="en-US" sz="1200" dirty="0"/>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358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ova" panose="020B0504020202020204" pitchFamily="34" charset="0"/>
                <a:ea typeface="Calibri" panose="020F0502020204030204" pitchFamily="34" charset="0"/>
                <a:cs typeface="Times New Roman" panose="02020603050405020304" pitchFamily="18" charset="0"/>
              </a:rPr>
              <a:t>The 250 participants were recruited as targeted (within two months) between 15 August 2022 and 14 October 2022.  Only 1 male and 1 female did not participate: the male said he was in a hurry and the female took a VS collection kit and did not return the sample.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ova" panose="020B0504020202020204" pitchFamily="34" charset="0"/>
                <a:ea typeface="Calibri" panose="020F0502020204030204" pitchFamily="34" charset="0"/>
                <a:cs typeface="Times New Roman" panose="02020603050405020304" pitchFamily="18" charset="0"/>
              </a:rPr>
              <a:t>So overall, uptake of the STI POCT was 99% with no differences by sex or whether women we requested to provide a urine sample or vaginal swab.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effectLst/>
              <a:latin typeface="Arial Nova" panose="020B05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608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ova" panose="020B0504020202020204" pitchFamily="34" charset="0"/>
                <a:ea typeface="Calibri" panose="020F0502020204030204" pitchFamily="34" charset="0"/>
                <a:cs typeface="Times New Roman" panose="02020603050405020304" pitchFamily="18" charset="0"/>
              </a:rPr>
              <a:t>The pre-laboratory procedures took a median of 22 minutes: 2 minutes for triage, 7 minutes for verbal,  and 13 minutes for STI assessment and sample 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ova" panose="020B0504020202020204" pitchFamily="34" charset="0"/>
                <a:ea typeface="Calibri" panose="020F0502020204030204" pitchFamily="34" charset="0"/>
                <a:cs typeface="Times New Roman" panose="02020603050405020304" pitchFamily="18" charset="0"/>
              </a:rPr>
              <a:t>The in-laboratory testing process took a median of 3 hours. Nearly all samples were run successfully on the GeneXpert platform (244/248, 98%). The four samples that failed were turbid urine samples (3 females and 1 male), all were re-tested, the male sample had NG detected, CT/NG was not detected in the three female samples.</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ova" panose="020B0504020202020204" pitchFamily="34" charset="0"/>
                <a:ea typeface="Calibri" panose="020F0502020204030204" pitchFamily="34" charset="0"/>
                <a:cs typeface="Times New Roman" panose="02020603050405020304" pitchFamily="18" charset="0"/>
              </a:rPr>
              <a:t>Most participants (90%) received their results within 24 hours (61% same day, and 29% the next day).  </a:t>
            </a:r>
            <a:endParaRPr lang="en-ZA" sz="1800" dirty="0">
              <a:effectLst/>
              <a:latin typeface="Arial Nova" panose="020B050402020202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36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325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we slightly older, most participants were having condomless sex, and about half had recent STI symptoms. </a:t>
            </a:r>
          </a:p>
          <a:p>
            <a:r>
              <a:rPr lang="en-US" dirty="0"/>
              <a:t>Most participants were single, nearly half were living with HIV, and one in three had 2 or more sexual partners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56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02322656-8894-1544-92AA-01B3CF5E618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891799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50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points to make here. Even though our pilot sample was small, CT/NG were detected in all genders and age-groups </a:t>
            </a:r>
          </a:p>
          <a:p>
            <a:r>
              <a:rPr lang="en-GB" dirty="0"/>
              <a:t>3 participants had both infections </a:t>
            </a:r>
          </a:p>
          <a:p>
            <a:r>
              <a:rPr lang="en-GB" dirty="0"/>
              <a:t>And we didn’t observe differences in CT/NG detection by sample (urine or vaginal swab) or by sex </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28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D3F33-E2C9-19EE-E137-5DFE0A36D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807CC-15A5-600D-047C-6B4824BCD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D720F-C38C-FA65-A8D6-F9C5B23CE1B0}"/>
              </a:ext>
            </a:extLst>
          </p:cNvPr>
          <p:cNvSpPr>
            <a:spLocks noGrp="1"/>
          </p:cNvSpPr>
          <p:nvPr>
            <p:ph type="body" idx="1"/>
          </p:nvPr>
        </p:nvSpPr>
        <p:spPr/>
        <p:txBody>
          <a:bodyPr/>
          <a:lstStyle/>
          <a:p>
            <a:r>
              <a:rPr lang="en-US" dirty="0"/>
              <a:t>Of 146 individuals with recent symptoms, only 39 (27%) had CT/NG </a:t>
            </a:r>
          </a:p>
        </p:txBody>
      </p:sp>
      <p:sp>
        <p:nvSpPr>
          <p:cNvPr id="4" name="Slide Number Placeholder 3">
            <a:extLst>
              <a:ext uri="{FF2B5EF4-FFF2-40B4-BE49-F238E27FC236}">
                <a16:creationId xmlns:a16="http://schemas.microsoft.com/office/drawing/2014/main" id="{7819F20E-F971-3D06-6C77-710FA4844C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5583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7297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Nova" panose="020B0504020202020204" pitchFamily="34" charset="0"/>
                <a:ea typeface="Calibri" panose="020F0502020204030204" pitchFamily="34" charset="0"/>
                <a:cs typeface="Times New Roman" panose="02020603050405020304" pitchFamily="18" charset="0"/>
              </a:rPr>
              <a:t>REASSURED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R</a:t>
            </a:r>
            <a:r>
              <a:rPr lang="en-GB" sz="1800" dirty="0">
                <a:effectLst/>
                <a:latin typeface="Arial Nova" panose="020B0504020202020204" pitchFamily="34" charset="0"/>
                <a:ea typeface="Calibri" panose="020F0502020204030204" pitchFamily="34" charset="0"/>
                <a:cs typeface="Times New Roman" panose="02020603050405020304" pitchFamily="18" charset="0"/>
              </a:rPr>
              <a:t>eal-time connectivity,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E</a:t>
            </a:r>
            <a:r>
              <a:rPr lang="en-GB" sz="1800" dirty="0">
                <a:effectLst/>
                <a:latin typeface="Arial Nova" panose="020B0504020202020204" pitchFamily="34" charset="0"/>
                <a:ea typeface="Calibri" panose="020F0502020204030204" pitchFamily="34" charset="0"/>
                <a:cs typeface="Times New Roman" panose="02020603050405020304" pitchFamily="18" charset="0"/>
              </a:rPr>
              <a:t>ase of specimen collection,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A</a:t>
            </a:r>
            <a:r>
              <a:rPr lang="en-GB" sz="1800" dirty="0">
                <a:effectLst/>
                <a:latin typeface="Arial Nova" panose="020B0504020202020204" pitchFamily="34" charset="0"/>
                <a:ea typeface="Calibri" panose="020F0502020204030204" pitchFamily="34" charset="0"/>
                <a:cs typeface="Times New Roman" panose="02020603050405020304" pitchFamily="18" charset="0"/>
              </a:rPr>
              <a:t>ffordable,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S</a:t>
            </a:r>
            <a:r>
              <a:rPr lang="en-GB" sz="1800" dirty="0">
                <a:effectLst/>
                <a:latin typeface="Arial Nova" panose="020B0504020202020204" pitchFamily="34" charset="0"/>
                <a:ea typeface="Calibri" panose="020F0502020204030204" pitchFamily="34" charset="0"/>
                <a:cs typeface="Times New Roman" panose="02020603050405020304" pitchFamily="18" charset="0"/>
              </a:rPr>
              <a:t>ensitive,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S</a:t>
            </a:r>
            <a:r>
              <a:rPr lang="en-GB" sz="1800" dirty="0">
                <a:effectLst/>
                <a:latin typeface="Arial Nova" panose="020B0504020202020204" pitchFamily="34" charset="0"/>
                <a:ea typeface="Calibri" panose="020F0502020204030204" pitchFamily="34" charset="0"/>
                <a:cs typeface="Times New Roman" panose="02020603050405020304" pitchFamily="18" charset="0"/>
              </a:rPr>
              <a:t>pecific,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U</a:t>
            </a:r>
            <a:r>
              <a:rPr lang="en-GB" sz="1800" dirty="0">
                <a:effectLst/>
                <a:latin typeface="Arial Nova" panose="020B0504020202020204" pitchFamily="34" charset="0"/>
                <a:ea typeface="Calibri" panose="020F0502020204030204" pitchFamily="34" charset="0"/>
                <a:cs typeface="Times New Roman" panose="02020603050405020304" pitchFamily="18" charset="0"/>
              </a:rPr>
              <a:t>ser-friendly,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R</a:t>
            </a:r>
            <a:r>
              <a:rPr lang="en-GB" sz="1800" dirty="0">
                <a:effectLst/>
                <a:latin typeface="Arial Nova" panose="020B0504020202020204" pitchFamily="34" charset="0"/>
                <a:ea typeface="Calibri" panose="020F0502020204030204" pitchFamily="34" charset="0"/>
                <a:cs typeface="Times New Roman" panose="02020603050405020304" pitchFamily="18" charset="0"/>
              </a:rPr>
              <a:t>apid and robust,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E</a:t>
            </a:r>
            <a:r>
              <a:rPr lang="en-GB" sz="1800" dirty="0">
                <a:effectLst/>
                <a:latin typeface="Arial Nova" panose="020B0504020202020204" pitchFamily="34" charset="0"/>
                <a:ea typeface="Calibri" panose="020F0502020204030204" pitchFamily="34" charset="0"/>
                <a:cs typeface="Times New Roman" panose="02020603050405020304" pitchFamily="18" charset="0"/>
              </a:rPr>
              <a:t>quipment-free and </a:t>
            </a:r>
            <a:r>
              <a:rPr lang="en-GB" sz="1800" b="1" dirty="0">
                <a:effectLst/>
                <a:latin typeface="Arial Nova" panose="020B0504020202020204" pitchFamily="34" charset="0"/>
                <a:ea typeface="Calibri" panose="020F0502020204030204" pitchFamily="34" charset="0"/>
                <a:cs typeface="Times New Roman" panose="02020603050405020304" pitchFamily="18" charset="0"/>
              </a:rPr>
              <a:t>D</a:t>
            </a:r>
            <a:r>
              <a:rPr lang="en-GB" sz="1800" dirty="0">
                <a:effectLst/>
                <a:latin typeface="Arial Nova" panose="020B0504020202020204" pitchFamily="34" charset="0"/>
                <a:ea typeface="Calibri" panose="020F0502020204030204" pitchFamily="34" charset="0"/>
                <a:cs typeface="Times New Roman" panose="02020603050405020304" pitchFamily="18" charset="0"/>
              </a:rPr>
              <a:t>eliverable to end-users)</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D2B0-938A-479B-A168-E76406EBBDDE}"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83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71</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72</a:t>
            </a:fld>
            <a:endParaRPr lang="en-US"/>
          </a:p>
        </p:txBody>
      </p:sp>
    </p:spTree>
    <p:extLst>
      <p:ext uri="{BB962C8B-B14F-4D97-AF65-F5344CB8AC3E}">
        <p14:creationId xmlns:p14="http://schemas.microsoft.com/office/powerpoint/2010/main" val="311715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2853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8832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AF63B0A-4841-4F97-83DB-9BCE9C8AAEC3}"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2514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17513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481208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174078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C36-1D14-469C-A2B5-1FA6E49D0E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866C08-D2E5-4C6B-B442-3730F7AE49A6}"/>
              </a:ext>
            </a:extLst>
          </p:cNvPr>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56158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2839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8075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58517F13-D66F-48DE-A1EA-03575FB96D04}" type="slidenum">
              <a:rPr lang="en-US" smtClean="0"/>
              <a:t>‹#›</a:t>
            </a:fld>
            <a:endParaRPr lang="en-US"/>
          </a:p>
        </p:txBody>
      </p:sp>
    </p:spTree>
    <p:extLst>
      <p:ext uri="{BB962C8B-B14F-4D97-AF65-F5344CB8AC3E}">
        <p14:creationId xmlns:p14="http://schemas.microsoft.com/office/powerpoint/2010/main" val="35395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_1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7C5C66-F5FF-401A-A64C-C9C432894E54}"/>
              </a:ext>
            </a:extLst>
          </p:cNvPr>
          <p:cNvSpPr/>
          <p:nvPr userDrawn="1"/>
        </p:nvSpPr>
        <p:spPr>
          <a:xfrm rot="10800000">
            <a:off x="5391152" y="0"/>
            <a:ext cx="6800847" cy="6858000"/>
          </a:xfrm>
          <a:prstGeom prst="rect">
            <a:avLst/>
          </a:prstGeom>
          <a:gradFill flip="none" rotWithShape="1">
            <a:gsLst>
              <a:gs pos="86000">
                <a:srgbClr val="73B4E2"/>
              </a:gs>
              <a:gs pos="0">
                <a:srgbClr val="B0DFDB"/>
              </a:gs>
            </a:gsLst>
            <a:path path="circle">
              <a:fillToRect l="100000" t="100000"/>
            </a:path>
            <a:tileRect r="-100000" b="-100000"/>
          </a:gra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22AB2F2-7576-41D7-A56A-53F41A21E441}"/>
              </a:ext>
            </a:extLst>
          </p:cNvPr>
          <p:cNvSpPr/>
          <p:nvPr userDrawn="1"/>
        </p:nvSpPr>
        <p:spPr>
          <a:xfrm>
            <a:off x="0" y="0"/>
            <a:ext cx="53911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1F9D298-3334-4809-95DB-ABE2548F0825}"/>
              </a:ext>
            </a:extLst>
          </p:cNvPr>
          <p:cNvSpPr>
            <a:spLocks noGrp="1"/>
          </p:cNvSpPr>
          <p:nvPr>
            <p:ph idx="1"/>
          </p:nvPr>
        </p:nvSpPr>
        <p:spPr>
          <a:xfrm>
            <a:off x="341375" y="1416725"/>
            <a:ext cx="4649725" cy="4995835"/>
          </a:xfrm>
          <a:prstGeom prst="rect">
            <a:avLst/>
          </a:prstGeom>
        </p:spPr>
        <p:txBody>
          <a:bodyPr>
            <a:normAutofit/>
          </a:bodyPr>
          <a:lstStyle>
            <a:lvl1pPr marL="0" indent="0">
              <a:buClr>
                <a:schemeClr val="tx1"/>
              </a:buClr>
              <a:buSzPct val="80000"/>
              <a:buFont typeface="Arial" panose="020B0604020202020204" pitchFamily="34" charset="0"/>
              <a:buNone/>
              <a:defRPr sz="2400" b="0">
                <a:solidFill>
                  <a:schemeClr val="tx1"/>
                </a:solidFill>
                <a:latin typeface="+mn-lt"/>
                <a:cs typeface="Arial" panose="020B0604020202020204" pitchFamily="34" charset="0"/>
              </a:defRPr>
            </a:lvl1pPr>
            <a:lvl2pPr>
              <a:buClr>
                <a:schemeClr val="tx1"/>
              </a:buClr>
              <a:buSzPct val="80000"/>
              <a:buFont typeface="Arial" panose="020B0604020202020204" pitchFamily="34" charset="0"/>
              <a:buChar char="•"/>
              <a:defRPr sz="2000">
                <a:solidFill>
                  <a:schemeClr val="tx1"/>
                </a:solidFill>
                <a:latin typeface="+mn-lt"/>
                <a:cs typeface="Arial" panose="020B0604020202020204" pitchFamily="34" charset="0"/>
              </a:defRPr>
            </a:lvl2pPr>
            <a:lvl3pPr>
              <a:buClr>
                <a:schemeClr val="tx1"/>
              </a:buClr>
              <a:buSzPct val="80000"/>
              <a:buFont typeface="Arial" panose="020B0604020202020204" pitchFamily="34" charset="0"/>
              <a:buChar char="•"/>
              <a:defRPr sz="1800">
                <a:solidFill>
                  <a:schemeClr val="tx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1D6F17A-A57F-4293-B8E9-FE3630FDA4C9}"/>
              </a:ext>
            </a:extLst>
          </p:cNvPr>
          <p:cNvSpPr>
            <a:spLocks noGrp="1"/>
          </p:cNvSpPr>
          <p:nvPr>
            <p:ph type="title"/>
          </p:nvPr>
        </p:nvSpPr>
        <p:spPr>
          <a:xfrm>
            <a:off x="341376" y="210094"/>
            <a:ext cx="4649725" cy="971285"/>
          </a:xfrm>
          <a:prstGeom prst="rect">
            <a:avLst/>
          </a:prstGeom>
        </p:spPr>
        <p:txBody>
          <a:bodyPr anchor="ctr">
            <a:noAutofit/>
          </a:bodyPr>
          <a:lstStyle>
            <a:lvl1pPr>
              <a:defRPr sz="2800" b="1" i="0">
                <a:solidFill>
                  <a:srgbClr val="4B545B"/>
                </a:solidFill>
                <a:latin typeface="+mn-lt"/>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7098C026-E8D4-4D85-A22C-80D753270CEE}"/>
              </a:ext>
            </a:extLst>
          </p:cNvPr>
          <p:cNvSpPr>
            <a:spLocks noGrp="1"/>
          </p:cNvSpPr>
          <p:nvPr>
            <p:ph idx="10"/>
          </p:nvPr>
        </p:nvSpPr>
        <p:spPr>
          <a:xfrm>
            <a:off x="6096000" y="1416725"/>
            <a:ext cx="4649725" cy="4995835"/>
          </a:xfrm>
          <a:prstGeom prst="rect">
            <a:avLst/>
          </a:prstGeom>
        </p:spPr>
        <p:txBody>
          <a:bodyPr>
            <a:normAutofit/>
          </a:bodyPr>
          <a:lstStyle>
            <a:lvl1pPr marL="0" indent="0">
              <a:buClr>
                <a:srgbClr val="093552"/>
              </a:buClr>
              <a:buSzPct val="80000"/>
              <a:buNone/>
              <a:defRPr sz="2400" b="1">
                <a:solidFill>
                  <a:schemeClr val="bg1"/>
                </a:solidFill>
                <a:latin typeface="+mn-lt"/>
                <a:cs typeface="Arial" panose="020B0604020202020204" pitchFamily="34" charset="0"/>
              </a:defRPr>
            </a:lvl1pPr>
            <a:lvl2pPr>
              <a:buClr>
                <a:schemeClr val="bg1"/>
              </a:buClr>
              <a:buSzPct val="80000"/>
              <a:defRPr sz="2000">
                <a:solidFill>
                  <a:schemeClr val="bg1"/>
                </a:solidFill>
                <a:latin typeface="+mn-lt"/>
                <a:cs typeface="Arial" panose="020B0604020202020204" pitchFamily="34" charset="0"/>
              </a:defRPr>
            </a:lvl2pPr>
            <a:lvl3pPr>
              <a:buClr>
                <a:schemeClr val="bg1"/>
              </a:buClr>
              <a:buSzPct val="80000"/>
              <a:defRPr sz="1800">
                <a:solidFill>
                  <a:schemeClr val="bg1"/>
                </a:solidFill>
                <a:latin typeface="+mn-lt"/>
                <a:cs typeface="Arial" panose="020B0604020202020204" pitchFamily="34" charset="0"/>
              </a:defRPr>
            </a:lvl3pPr>
            <a:lvl4pPr>
              <a:buClr>
                <a:srgbClr val="6CADDF"/>
              </a:buClr>
              <a:buSzPct val="80000"/>
              <a:defRPr sz="1600">
                <a:solidFill>
                  <a:srgbClr val="093552"/>
                </a:solidFill>
                <a:latin typeface="Arial" panose="020B0604020202020204" pitchFamily="34" charset="0"/>
                <a:cs typeface="Arial" panose="020B0604020202020204" pitchFamily="34" charset="0"/>
              </a:defRPr>
            </a:lvl4pPr>
            <a:lvl5pPr>
              <a:buClr>
                <a:srgbClr val="6CADDF"/>
              </a:buClr>
              <a:buSzPct val="80000"/>
              <a:defRPr sz="1600">
                <a:solidFill>
                  <a:srgbClr val="09355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7D4FD47-481A-4624-90C3-B594AFE379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479" y="6458935"/>
            <a:ext cx="1678009" cy="344491"/>
          </a:xfrm>
          <a:prstGeom prst="rect">
            <a:avLst/>
          </a:prstGeom>
        </p:spPr>
      </p:pic>
      <p:cxnSp>
        <p:nvCxnSpPr>
          <p:cNvPr id="17" name="Straight Connector 16">
            <a:extLst>
              <a:ext uri="{FF2B5EF4-FFF2-40B4-BE49-F238E27FC236}">
                <a16:creationId xmlns:a16="http://schemas.microsoft.com/office/drawing/2014/main" id="{D988A843-91EF-48DF-A156-C1593678D68C}"/>
              </a:ext>
            </a:extLst>
          </p:cNvPr>
          <p:cNvCxnSpPr/>
          <p:nvPr userDrawn="1"/>
        </p:nvCxnSpPr>
        <p:spPr>
          <a:xfrm>
            <a:off x="414794" y="1181379"/>
            <a:ext cx="1594216" cy="0"/>
          </a:xfrm>
          <a:prstGeom prst="line">
            <a:avLst/>
          </a:prstGeom>
          <a:ln w="12700">
            <a:solidFill>
              <a:srgbClr val="B0DF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38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91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11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21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1271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744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32810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i="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1089846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0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cxnSp>
        <p:nvCxnSpPr>
          <p:cNvPr id="7" name="Straight Connector 6"/>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8272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7464"/>
            <a:ext cx="12192000" cy="820737"/>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81891" y="1210469"/>
            <a:ext cx="10972800" cy="45132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0" hasCustomPrompt="1"/>
          </p:nvPr>
        </p:nvSpPr>
        <p:spPr>
          <a:xfrm>
            <a:off x="5638800" y="6096001"/>
            <a:ext cx="38100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cxnSp>
        <p:nvCxnSpPr>
          <p:cNvPr id="7" name="Straight Connector 6"/>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56276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2299" y="1204118"/>
            <a:ext cx="7582223"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4" name="Content Placeholder 3"/>
          <p:cNvSpPr>
            <a:spLocks noGrp="1"/>
          </p:cNvSpPr>
          <p:nvPr>
            <p:ph sz="half" idx="2"/>
          </p:nvPr>
        </p:nvSpPr>
        <p:spPr>
          <a:xfrm>
            <a:off x="8458200" y="1204118"/>
            <a:ext cx="3136900"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Content Placeholder 2">
            <a:extLst>
              <a:ext uri="{FF2B5EF4-FFF2-40B4-BE49-F238E27FC236}">
                <a16:creationId xmlns:a16="http://schemas.microsoft.com/office/drawing/2014/main" id="{E4F023E9-CAC3-4E02-A7CE-0A573AEF9867}"/>
              </a:ext>
            </a:extLst>
          </p:cNvPr>
          <p:cNvSpPr>
            <a:spLocks noGrp="1"/>
          </p:cNvSpPr>
          <p:nvPr>
            <p:ph idx="10" hasCustomPrompt="1"/>
          </p:nvPr>
        </p:nvSpPr>
        <p:spPr>
          <a:xfrm>
            <a:off x="5638800" y="6096001"/>
            <a:ext cx="38100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2546035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12877" y="1214476"/>
            <a:ext cx="7582223"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cxnSp>
        <p:nvCxnSpPr>
          <p:cNvPr id="11" name="Straight Connector 10"/>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Content Placeholder 2">
            <a:extLst>
              <a:ext uri="{FF2B5EF4-FFF2-40B4-BE49-F238E27FC236}">
                <a16:creationId xmlns:a16="http://schemas.microsoft.com/office/drawing/2014/main" id="{E4F023E9-CAC3-4E02-A7CE-0A573AEF9867}"/>
              </a:ext>
            </a:extLst>
          </p:cNvPr>
          <p:cNvSpPr>
            <a:spLocks noGrp="1"/>
          </p:cNvSpPr>
          <p:nvPr>
            <p:ph idx="10" hasCustomPrompt="1"/>
          </p:nvPr>
        </p:nvSpPr>
        <p:spPr>
          <a:xfrm>
            <a:off x="5638800" y="6096001"/>
            <a:ext cx="38100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
        <p:nvSpPr>
          <p:cNvPr id="5" name="Content Placeholder 3">
            <a:extLst>
              <a:ext uri="{FF2B5EF4-FFF2-40B4-BE49-F238E27FC236}">
                <a16:creationId xmlns:a16="http://schemas.microsoft.com/office/drawing/2014/main" id="{16BFAB39-7A05-F191-18C7-DDCE0EF6833E}"/>
              </a:ext>
            </a:extLst>
          </p:cNvPr>
          <p:cNvSpPr>
            <a:spLocks noGrp="1"/>
          </p:cNvSpPr>
          <p:nvPr>
            <p:ph sz="half" idx="11"/>
          </p:nvPr>
        </p:nvSpPr>
        <p:spPr>
          <a:xfrm>
            <a:off x="630437" y="1193761"/>
            <a:ext cx="3136900"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1736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2300" y="1204118"/>
            <a:ext cx="5384800"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0300" y="1204118"/>
            <a:ext cx="5384800"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5" name="Content Placeholder 2">
            <a:extLst>
              <a:ext uri="{FF2B5EF4-FFF2-40B4-BE49-F238E27FC236}">
                <a16:creationId xmlns:a16="http://schemas.microsoft.com/office/drawing/2014/main" id="{E140CDFB-0A75-7039-1006-75B80F65D23F}"/>
              </a:ext>
            </a:extLst>
          </p:cNvPr>
          <p:cNvSpPr txBox="1">
            <a:spLocks/>
          </p:cNvSpPr>
          <p:nvPr userDrawn="1"/>
        </p:nvSpPr>
        <p:spPr>
          <a:xfrm>
            <a:off x="5638800" y="6096000"/>
            <a:ext cx="4876800" cy="762000"/>
          </a:xfrm>
          <a:prstGeom prst="rect">
            <a:avLst/>
          </a:prstGeom>
        </p:spPr>
        <p:txBody>
          <a:bodyPr vert="horz"/>
          <a:lstStyle>
            <a:lvl1pPr marL="342900" indent="-342900" algn="l" rtl="0" eaLnBrk="0" fontAlgn="base" hangingPunct="0">
              <a:spcBef>
                <a:spcPct val="20000"/>
              </a:spcBef>
              <a:spcAft>
                <a:spcPct val="0"/>
              </a:spcAft>
              <a:buChar char="•"/>
              <a:defRPr sz="8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mj-lt"/>
              <a:buNone/>
            </a:pPr>
            <a:endParaRPr lang="en-US" kern="0" dirty="0"/>
          </a:p>
        </p:txBody>
      </p:sp>
      <p:sp>
        <p:nvSpPr>
          <p:cNvPr id="6" name="Content Placeholder 2">
            <a:extLst>
              <a:ext uri="{FF2B5EF4-FFF2-40B4-BE49-F238E27FC236}">
                <a16:creationId xmlns:a16="http://schemas.microsoft.com/office/drawing/2014/main" id="{0470EBF7-6B47-69A0-2B8F-CFBEC2A19AB0}"/>
              </a:ext>
            </a:extLst>
          </p:cNvPr>
          <p:cNvSpPr>
            <a:spLocks noGrp="1"/>
          </p:cNvSpPr>
          <p:nvPr>
            <p:ph idx="10" hasCustomPrompt="1"/>
          </p:nvPr>
        </p:nvSpPr>
        <p:spPr>
          <a:xfrm>
            <a:off x="5638800" y="6096001"/>
            <a:ext cx="36576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2835624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09599" y="1168790"/>
            <a:ext cx="5386917" cy="427038"/>
          </a:xfrm>
          <a:prstGeom prst="rect">
            <a:avLst/>
          </a:prstGeom>
        </p:spPr>
        <p:txBody>
          <a:bodyPr vert="horz"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599" y="1625991"/>
            <a:ext cx="5386917" cy="4144961"/>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endParaRPr lang="en-US" dirty="0"/>
          </a:p>
        </p:txBody>
      </p:sp>
      <p:sp>
        <p:nvSpPr>
          <p:cNvPr id="5" name="Text Placeholder 4"/>
          <p:cNvSpPr>
            <a:spLocks noGrp="1"/>
          </p:cNvSpPr>
          <p:nvPr>
            <p:ph type="body" sz="quarter" idx="3"/>
          </p:nvPr>
        </p:nvSpPr>
        <p:spPr>
          <a:xfrm>
            <a:off x="6206067" y="1168790"/>
            <a:ext cx="5389033" cy="427038"/>
          </a:xfrm>
          <a:prstGeom prst="rect">
            <a:avLst/>
          </a:prstGeom>
        </p:spPr>
        <p:txBody>
          <a:bodyPr vert="horz"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7" y="1625990"/>
            <a:ext cx="5389033" cy="4144962"/>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9" name="Content Placeholder 2">
            <a:extLst>
              <a:ext uri="{FF2B5EF4-FFF2-40B4-BE49-F238E27FC236}">
                <a16:creationId xmlns:a16="http://schemas.microsoft.com/office/drawing/2014/main" id="{37087C7C-5FDC-4377-A71D-D7FBC80B5532}"/>
              </a:ext>
            </a:extLst>
          </p:cNvPr>
          <p:cNvSpPr>
            <a:spLocks noGrp="1"/>
          </p:cNvSpPr>
          <p:nvPr>
            <p:ph idx="10" hasCustomPrompt="1"/>
          </p:nvPr>
        </p:nvSpPr>
        <p:spPr>
          <a:xfrm>
            <a:off x="5638800" y="6096001"/>
            <a:ext cx="38100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718479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09599" y="1168790"/>
            <a:ext cx="5386917" cy="427038"/>
          </a:xfrm>
          <a:prstGeom prst="rect">
            <a:avLst/>
          </a:prstGeom>
        </p:spPr>
        <p:txBody>
          <a:bodyPr vert="horz"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599" y="1625992"/>
            <a:ext cx="5386917" cy="2184008"/>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endParaRPr lang="en-US" dirty="0"/>
          </a:p>
        </p:txBody>
      </p:sp>
      <p:sp>
        <p:nvSpPr>
          <p:cNvPr id="5" name="Text Placeholder 4"/>
          <p:cNvSpPr>
            <a:spLocks noGrp="1"/>
          </p:cNvSpPr>
          <p:nvPr>
            <p:ph type="body" sz="quarter" idx="3"/>
          </p:nvPr>
        </p:nvSpPr>
        <p:spPr>
          <a:xfrm>
            <a:off x="6206067" y="1168790"/>
            <a:ext cx="5389033" cy="427038"/>
          </a:xfrm>
          <a:prstGeom prst="rect">
            <a:avLst/>
          </a:prstGeom>
        </p:spPr>
        <p:txBody>
          <a:bodyPr vert="horz"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7" y="1625990"/>
            <a:ext cx="5389033" cy="2184008"/>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9" name="Content Placeholder 2">
            <a:extLst>
              <a:ext uri="{FF2B5EF4-FFF2-40B4-BE49-F238E27FC236}">
                <a16:creationId xmlns:a16="http://schemas.microsoft.com/office/drawing/2014/main" id="{37087C7C-5FDC-4377-A71D-D7FBC80B5532}"/>
              </a:ext>
            </a:extLst>
          </p:cNvPr>
          <p:cNvSpPr>
            <a:spLocks noGrp="1"/>
          </p:cNvSpPr>
          <p:nvPr>
            <p:ph idx="10" hasCustomPrompt="1"/>
          </p:nvPr>
        </p:nvSpPr>
        <p:spPr>
          <a:xfrm>
            <a:off x="5638800" y="6096001"/>
            <a:ext cx="38100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
        <p:nvSpPr>
          <p:cNvPr id="10" name="Content Placeholder 3">
            <a:extLst>
              <a:ext uri="{FF2B5EF4-FFF2-40B4-BE49-F238E27FC236}">
                <a16:creationId xmlns:a16="http://schemas.microsoft.com/office/drawing/2014/main" id="{66E8AE23-6054-4E9C-8D1E-0D542CE63DAB}"/>
              </a:ext>
            </a:extLst>
          </p:cNvPr>
          <p:cNvSpPr>
            <a:spLocks noGrp="1"/>
          </p:cNvSpPr>
          <p:nvPr>
            <p:ph sz="half" idx="11"/>
          </p:nvPr>
        </p:nvSpPr>
        <p:spPr>
          <a:xfrm>
            <a:off x="609599" y="3809998"/>
            <a:ext cx="5386917" cy="2184008"/>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endParaRPr lang="en-US" dirty="0"/>
          </a:p>
        </p:txBody>
      </p:sp>
      <p:sp>
        <p:nvSpPr>
          <p:cNvPr id="11" name="Content Placeholder 3">
            <a:extLst>
              <a:ext uri="{FF2B5EF4-FFF2-40B4-BE49-F238E27FC236}">
                <a16:creationId xmlns:a16="http://schemas.microsoft.com/office/drawing/2014/main" id="{97FD5261-69B4-4B36-AE9B-5A94A42ED8AE}"/>
              </a:ext>
            </a:extLst>
          </p:cNvPr>
          <p:cNvSpPr>
            <a:spLocks noGrp="1"/>
          </p:cNvSpPr>
          <p:nvPr>
            <p:ph sz="half" idx="12"/>
          </p:nvPr>
        </p:nvSpPr>
        <p:spPr>
          <a:xfrm>
            <a:off x="6208183" y="3809998"/>
            <a:ext cx="5386917" cy="2184008"/>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1460348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cxnSp>
        <p:nvCxnSpPr>
          <p:cNvPr id="6" name="Straight Connector 5"/>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64659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9" name="Title 1"/>
          <p:cNvSpPr>
            <a:spLocks noGrp="1"/>
          </p:cNvSpPr>
          <p:nvPr>
            <p:ph type="title"/>
          </p:nvPr>
        </p:nvSpPr>
        <p:spPr>
          <a:xfrm>
            <a:off x="0" y="0"/>
            <a:ext cx="12192000" cy="838200"/>
          </a:xfrm>
          <a:prstGeom prst="rect">
            <a:avLst/>
          </a:prstGeom>
        </p:spPr>
        <p:txBody>
          <a:bodyPr vert="horz"/>
          <a:lstStyle>
            <a:lvl1pPr>
              <a:defRPr>
                <a:solidFill>
                  <a:schemeClr val="accent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0E5482E0-660A-4619-A182-4DC3E9791F74}"/>
              </a:ext>
            </a:extLst>
          </p:cNvPr>
          <p:cNvSpPr>
            <a:spLocks noGrp="1"/>
          </p:cNvSpPr>
          <p:nvPr>
            <p:ph idx="10" hasCustomPrompt="1"/>
          </p:nvPr>
        </p:nvSpPr>
        <p:spPr>
          <a:xfrm>
            <a:off x="5638800" y="6096001"/>
            <a:ext cx="36576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3138211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2"/>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4" name="Title 1"/>
          <p:cNvSpPr txBox="1">
            <a:spLocks/>
          </p:cNvSpPr>
          <p:nvPr userDrawn="1"/>
        </p:nvSpPr>
        <p:spPr>
          <a:xfrm>
            <a:off x="0" y="0"/>
            <a:ext cx="12192000" cy="838200"/>
          </a:xfrm>
          <a:prstGeom prst="rect">
            <a:avLst/>
          </a:prstGeom>
        </p:spPr>
        <p:txBody>
          <a:bodyPr vert="horz"/>
          <a:lstStyle>
            <a:lvl1pPr algn="ctr" rtl="0" eaLnBrk="0" fontAlgn="base" hangingPunct="0">
              <a:spcBef>
                <a:spcPct val="0"/>
              </a:spcBef>
              <a:spcAft>
                <a:spcPct val="0"/>
              </a:spcAft>
              <a:defRPr sz="4400">
                <a:solidFill>
                  <a:schemeClr val="accent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400" kern="0" dirty="0"/>
              <a:t>Click to edit Master title style</a:t>
            </a:r>
          </a:p>
        </p:txBody>
      </p:sp>
      <p:sp>
        <p:nvSpPr>
          <p:cNvPr id="5" name="Content Placeholder 2"/>
          <p:cNvSpPr>
            <a:spLocks noGrp="1"/>
          </p:cNvSpPr>
          <p:nvPr>
            <p:ph idx="10" hasCustomPrompt="1"/>
          </p:nvPr>
        </p:nvSpPr>
        <p:spPr>
          <a:xfrm>
            <a:off x="4876800" y="6096001"/>
            <a:ext cx="67056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394138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92CD-F304-4E23-87F6-10F94A04CD9E}"/>
              </a:ext>
            </a:extLst>
          </p:cNvPr>
          <p:cNvSpPr>
            <a:spLocks noGrp="1"/>
          </p:cNvSpPr>
          <p:nvPr>
            <p:ph type="title"/>
          </p:nvPr>
        </p:nvSpPr>
        <p:spPr>
          <a:xfrm>
            <a:off x="560936" y="283054"/>
            <a:ext cx="10972800" cy="868430"/>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86B54292-BD67-4A53-84AD-A115F5C39D82}"/>
              </a:ext>
            </a:extLst>
          </p:cNvPr>
          <p:cNvSpPr>
            <a:spLocks noGrp="1"/>
          </p:cNvSpPr>
          <p:nvPr>
            <p:ph type="body" idx="10" hasCustomPrompt="1"/>
          </p:nvPr>
        </p:nvSpPr>
        <p:spPr>
          <a:xfrm>
            <a:off x="560936" y="1378264"/>
            <a:ext cx="5029200" cy="4101472"/>
          </a:xfrm>
          <a:prstGeom prst="rect">
            <a:avLst/>
          </a:prstGeom>
        </p:spPr>
        <p:txBody>
          <a:bodyPr>
            <a:noAutofit/>
          </a:bodyPr>
          <a:lstStyle>
            <a:lvl1pPr marL="0" indent="0">
              <a:lnSpc>
                <a:spcPts val="2600"/>
              </a:lnSpc>
              <a:buNone/>
              <a:defRPr sz="20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Text</a:t>
            </a:r>
          </a:p>
        </p:txBody>
      </p:sp>
      <p:sp>
        <p:nvSpPr>
          <p:cNvPr id="4" name="Text Placeholder 2">
            <a:extLst>
              <a:ext uri="{FF2B5EF4-FFF2-40B4-BE49-F238E27FC236}">
                <a16:creationId xmlns:a16="http://schemas.microsoft.com/office/drawing/2014/main" id="{3BB484AD-3497-4A65-93E4-30C9FF893282}"/>
              </a:ext>
            </a:extLst>
          </p:cNvPr>
          <p:cNvSpPr>
            <a:spLocks noGrp="1"/>
          </p:cNvSpPr>
          <p:nvPr>
            <p:ph type="body" idx="11" hasCustomPrompt="1"/>
          </p:nvPr>
        </p:nvSpPr>
        <p:spPr>
          <a:xfrm>
            <a:off x="6504536" y="1378264"/>
            <a:ext cx="5029200" cy="4101472"/>
          </a:xfrm>
          <a:prstGeom prst="rect">
            <a:avLst/>
          </a:prstGeom>
        </p:spPr>
        <p:txBody>
          <a:bodyPr>
            <a:noAutofit/>
          </a:bodyPr>
          <a:lstStyle>
            <a:lvl1pPr marL="0" indent="0">
              <a:lnSpc>
                <a:spcPts val="2600"/>
              </a:lnSpc>
              <a:buNone/>
              <a:defRPr sz="2000" b="0" i="0" spc="-5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Text</a:t>
            </a:r>
          </a:p>
        </p:txBody>
      </p:sp>
      <p:sp>
        <p:nvSpPr>
          <p:cNvPr id="5" name="Content Placeholder 2">
            <a:extLst>
              <a:ext uri="{FF2B5EF4-FFF2-40B4-BE49-F238E27FC236}">
                <a16:creationId xmlns:a16="http://schemas.microsoft.com/office/drawing/2014/main" id="{F7E08C93-228A-4CDA-94F6-E663F069FBAB}"/>
              </a:ext>
            </a:extLst>
          </p:cNvPr>
          <p:cNvSpPr>
            <a:spLocks noGrp="1"/>
          </p:cNvSpPr>
          <p:nvPr>
            <p:ph idx="12" hasCustomPrompt="1"/>
          </p:nvPr>
        </p:nvSpPr>
        <p:spPr>
          <a:xfrm>
            <a:off x="5638800" y="6096001"/>
            <a:ext cx="48768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181537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sic Slide">
  <p:cSld name="Basic Slide">
    <p:spTree>
      <p:nvGrpSpPr>
        <p:cNvPr id="1" name="Shape 708"/>
        <p:cNvGrpSpPr/>
        <p:nvPr/>
      </p:nvGrpSpPr>
      <p:grpSpPr>
        <a:xfrm>
          <a:off x="0" y="0"/>
          <a:ext cx="0" cy="0"/>
          <a:chOff x="0" y="0"/>
          <a:chExt cx="0" cy="0"/>
        </a:xfrm>
      </p:grpSpPr>
      <p:sp>
        <p:nvSpPr>
          <p:cNvPr id="709" name="Google Shape;709;gef45ce3bc6_2_2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0" name="Google Shape;710;gef45ce3bc6_2_27"/>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11" name="Google Shape;711;gef45ce3bc6_2_2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Tree>
    <p:extLst>
      <p:ext uri="{BB962C8B-B14F-4D97-AF65-F5344CB8AC3E}">
        <p14:creationId xmlns:p14="http://schemas.microsoft.com/office/powerpoint/2010/main" val="1509982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prstGeom prst="rect">
            <a:avLst/>
          </a:prstGeom>
        </p:spPr>
        <p:txBody>
          <a:bodyPr vert="horz"/>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09600" y="1524001"/>
            <a:ext cx="5386917" cy="427038"/>
          </a:xfrm>
          <a:prstGeom prst="rect">
            <a:avLst/>
          </a:prstGeom>
        </p:spPr>
        <p:txBody>
          <a:bodyPr vert="horz"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81202"/>
            <a:ext cx="5386917" cy="4144961"/>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endParaRPr lang="en-US" dirty="0"/>
          </a:p>
        </p:txBody>
      </p:sp>
      <p:sp>
        <p:nvSpPr>
          <p:cNvPr id="5" name="Text Placeholder 4"/>
          <p:cNvSpPr>
            <a:spLocks noGrp="1"/>
          </p:cNvSpPr>
          <p:nvPr>
            <p:ph type="body" sz="quarter" idx="3"/>
          </p:nvPr>
        </p:nvSpPr>
        <p:spPr>
          <a:xfrm>
            <a:off x="6206068" y="1524001"/>
            <a:ext cx="5389033" cy="427038"/>
          </a:xfrm>
          <a:prstGeom prst="rect">
            <a:avLst/>
          </a:prstGeom>
        </p:spPr>
        <p:txBody>
          <a:bodyPr vert="horz"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981201"/>
            <a:ext cx="5389033" cy="4144962"/>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10" name="Content Placeholder 2"/>
          <p:cNvSpPr>
            <a:spLocks noGrp="1"/>
          </p:cNvSpPr>
          <p:nvPr>
            <p:ph idx="11" hasCustomPrompt="1"/>
          </p:nvPr>
        </p:nvSpPr>
        <p:spPr>
          <a:xfrm>
            <a:off x="5638800" y="6126164"/>
            <a:ext cx="36576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Tree>
    <p:extLst>
      <p:ext uri="{BB962C8B-B14F-4D97-AF65-F5344CB8AC3E}">
        <p14:creationId xmlns:p14="http://schemas.microsoft.com/office/powerpoint/2010/main" val="4014249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3_Comparison">
    <p:spTree>
      <p:nvGrpSpPr>
        <p:cNvPr id="1" name="Shape 861"/>
        <p:cNvGrpSpPr/>
        <p:nvPr/>
      </p:nvGrpSpPr>
      <p:grpSpPr>
        <a:xfrm>
          <a:off x="0" y="0"/>
          <a:ext cx="0" cy="0"/>
          <a:chOff x="0" y="0"/>
          <a:chExt cx="0" cy="0"/>
        </a:xfrm>
      </p:grpSpPr>
      <p:sp>
        <p:nvSpPr>
          <p:cNvPr id="862" name="Google Shape;862;gf09eb2b3e0_4_8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3" name="Google Shape;863;gf09eb2b3e0_4_8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4" name="Google Shape;864;gf09eb2b3e0_4_8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5" name="Google Shape;865;gf09eb2b3e0_4_8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6" name="Google Shape;866;gf09eb2b3e0_4_8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7" name="Google Shape;867;gf09eb2b3e0_4_8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8" name="Google Shape;868;gf09eb2b3e0_4_8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9" name="Google Shape;869;gf09eb2b3e0_4_8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37927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ustom Layout">
  <p:cSld name="2_Custom Layout">
    <p:spTree>
      <p:nvGrpSpPr>
        <p:cNvPr id="1" name="Shape 194"/>
        <p:cNvGrpSpPr/>
        <p:nvPr/>
      </p:nvGrpSpPr>
      <p:grpSpPr>
        <a:xfrm>
          <a:off x="0" y="0"/>
          <a:ext cx="0" cy="0"/>
          <a:chOff x="0" y="0"/>
          <a:chExt cx="0" cy="0"/>
        </a:xfrm>
      </p:grpSpPr>
      <p:sp>
        <p:nvSpPr>
          <p:cNvPr id="195" name="Google Shape;195;p72"/>
          <p:cNvSpPr/>
          <p:nvPr/>
        </p:nvSpPr>
        <p:spPr>
          <a:xfrm>
            <a:off x="0" y="6492876"/>
            <a:ext cx="12192000" cy="365125"/>
          </a:xfrm>
          <a:prstGeom prst="rect">
            <a:avLst/>
          </a:prstGeom>
          <a:solidFill>
            <a:srgbClr val="2232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96" name="Google Shape;196;p72"/>
          <p:cNvSpPr/>
          <p:nvPr/>
        </p:nvSpPr>
        <p:spPr>
          <a:xfrm>
            <a:off x="0" y="6316134"/>
            <a:ext cx="12192000" cy="271703"/>
          </a:xfrm>
          <a:prstGeom prst="rect">
            <a:avLst/>
          </a:prstGeom>
          <a:solidFill>
            <a:srgbClr val="606E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97" name="Google Shape;197;p72"/>
          <p:cNvSpPr/>
          <p:nvPr/>
        </p:nvSpPr>
        <p:spPr>
          <a:xfrm rot="10800000" flipH="1">
            <a:off x="0" y="6270414"/>
            <a:ext cx="12192000" cy="45719"/>
          </a:xfrm>
          <a:prstGeom prst="rect">
            <a:avLst/>
          </a:prstGeom>
          <a:solidFill>
            <a:srgbClr val="C67D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198" name="Google Shape;198;p72"/>
          <p:cNvCxnSpPr/>
          <p:nvPr/>
        </p:nvCxnSpPr>
        <p:spPr>
          <a:xfrm>
            <a:off x="0" y="6492875"/>
            <a:ext cx="12192000" cy="0"/>
          </a:xfrm>
          <a:prstGeom prst="straightConnector1">
            <a:avLst/>
          </a:prstGeom>
          <a:noFill/>
          <a:ln w="12700" cap="flat" cmpd="sng">
            <a:solidFill>
              <a:srgbClr val="509E2F"/>
            </a:solidFill>
            <a:prstDash val="solid"/>
            <a:miter lim="800000"/>
            <a:headEnd type="none" w="sm" len="sm"/>
            <a:tailEnd type="none" w="sm" len="sm"/>
          </a:ln>
        </p:spPr>
      </p:cxnSp>
      <p:pic>
        <p:nvPicPr>
          <p:cNvPr id="199" name="Google Shape;199;p72"/>
          <p:cNvPicPr preferRelativeResize="0"/>
          <p:nvPr/>
        </p:nvPicPr>
        <p:blipFill rotWithShape="1">
          <a:blip r:embed="rId2">
            <a:alphaModFix/>
          </a:blip>
          <a:srcRect/>
          <a:stretch/>
        </p:blipFill>
        <p:spPr>
          <a:xfrm>
            <a:off x="219597" y="123259"/>
            <a:ext cx="2678459" cy="577511"/>
          </a:xfrm>
          <a:prstGeom prst="rect">
            <a:avLst/>
          </a:prstGeom>
          <a:noFill/>
          <a:ln>
            <a:noFill/>
          </a:ln>
        </p:spPr>
      </p:pic>
      <p:cxnSp>
        <p:nvCxnSpPr>
          <p:cNvPr id="200" name="Google Shape;200;p72"/>
          <p:cNvCxnSpPr/>
          <p:nvPr/>
        </p:nvCxnSpPr>
        <p:spPr>
          <a:xfrm>
            <a:off x="0" y="813863"/>
            <a:ext cx="12192000" cy="0"/>
          </a:xfrm>
          <a:prstGeom prst="straightConnector1">
            <a:avLst/>
          </a:prstGeom>
          <a:noFill/>
          <a:ln w="12700" cap="flat" cmpd="sng">
            <a:solidFill>
              <a:srgbClr val="22326E"/>
            </a:solidFill>
            <a:prstDash val="solid"/>
            <a:miter lim="800000"/>
            <a:headEnd type="none" w="sm" len="sm"/>
            <a:tailEnd type="none" w="sm" len="sm"/>
          </a:ln>
        </p:spPr>
      </p:cxnSp>
    </p:spTree>
    <p:extLst>
      <p:ext uri="{BB962C8B-B14F-4D97-AF65-F5344CB8AC3E}">
        <p14:creationId xmlns:p14="http://schemas.microsoft.com/office/powerpoint/2010/main" val="1764517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2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8446" y="356768"/>
            <a:ext cx="10808852" cy="1507067"/>
          </a:xfrm>
        </p:spPr>
        <p:txBody>
          <a:bodyPr>
            <a:normAutofit/>
          </a:bodyPr>
          <a:lstStyle>
            <a:lvl1pPr>
              <a:defRPr sz="5333">
                <a:solidFill>
                  <a:srgbClr val="06588E"/>
                </a:solidFill>
              </a:defRPr>
            </a:lvl1pPr>
          </a:lstStyle>
          <a:p>
            <a:r>
              <a:rPr lang="en-US" dirty="0"/>
              <a:t>Click to edit Master title style</a:t>
            </a:r>
          </a:p>
        </p:txBody>
      </p:sp>
      <p:sp>
        <p:nvSpPr>
          <p:cNvPr id="3" name="Content Placeholder 2"/>
          <p:cNvSpPr>
            <a:spLocks noGrp="1"/>
          </p:cNvSpPr>
          <p:nvPr>
            <p:ph sz="half" idx="1"/>
          </p:nvPr>
        </p:nvSpPr>
        <p:spPr>
          <a:xfrm>
            <a:off x="684213" y="2019301"/>
            <a:ext cx="5401279" cy="3615267"/>
          </a:xfrm>
        </p:spPr>
        <p:txBody>
          <a:bodyPr>
            <a:normAutofit/>
          </a:bodyPr>
          <a:lstStyle>
            <a:lvl1pPr>
              <a:defRPr sz="2667">
                <a:solidFill>
                  <a:srgbClr val="06588E"/>
                </a:solidFill>
              </a:defRPr>
            </a:lvl1pPr>
            <a:lvl2pPr>
              <a:defRPr sz="2667">
                <a:solidFill>
                  <a:srgbClr val="06588E"/>
                </a:solidFill>
              </a:defRPr>
            </a:lvl2pPr>
            <a:lvl3pPr>
              <a:defRPr sz="2667">
                <a:solidFill>
                  <a:srgbClr val="06588E"/>
                </a:solidFill>
              </a:defRPr>
            </a:lvl3pPr>
            <a:lvl4pPr>
              <a:defRPr sz="2667">
                <a:solidFill>
                  <a:srgbClr val="06588E"/>
                </a:solidFill>
              </a:defRPr>
            </a:lvl4pPr>
            <a:lvl5pPr>
              <a:defRPr sz="2667">
                <a:solidFill>
                  <a:srgbClr val="0658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7399" y="2019300"/>
            <a:ext cx="5193151" cy="3615267"/>
          </a:xfrm>
        </p:spPr>
        <p:txBody>
          <a:bodyPr>
            <a:normAutofit/>
          </a:bodyPr>
          <a:lstStyle>
            <a:lvl1pPr>
              <a:defRPr sz="2667">
                <a:solidFill>
                  <a:srgbClr val="06588E"/>
                </a:solidFill>
              </a:defRPr>
            </a:lvl1pPr>
            <a:lvl2pPr>
              <a:defRPr sz="2667">
                <a:solidFill>
                  <a:srgbClr val="06588E"/>
                </a:solidFill>
              </a:defRPr>
            </a:lvl2pPr>
            <a:lvl3pPr>
              <a:defRPr sz="2667">
                <a:solidFill>
                  <a:srgbClr val="06588E"/>
                </a:solidFill>
              </a:defRPr>
            </a:lvl3pPr>
            <a:lvl4pPr>
              <a:defRPr sz="2667">
                <a:solidFill>
                  <a:srgbClr val="06588E"/>
                </a:solidFill>
              </a:defRPr>
            </a:lvl4pPr>
            <a:lvl5pPr>
              <a:defRPr sz="2667">
                <a:solidFill>
                  <a:srgbClr val="06588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defRPr>
                <a:solidFill>
                  <a:srgbClr val="06588E"/>
                </a:solidFill>
              </a:defRPr>
            </a:lvl1pPr>
          </a:lstStyle>
          <a:p>
            <a:endParaRPr lang="en-US" dirty="0"/>
          </a:p>
        </p:txBody>
      </p:sp>
    </p:spTree>
    <p:extLst>
      <p:ext uri="{BB962C8B-B14F-4D97-AF65-F5344CB8AC3E}">
        <p14:creationId xmlns:p14="http://schemas.microsoft.com/office/powerpoint/2010/main" val="60074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5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6A7652B1-5B5C-21E8-4784-03074727E62D}"/>
              </a:ext>
            </a:extLst>
          </p:cNvPr>
          <p:cNvSpPr>
            <a:spLocks noGrp="1"/>
          </p:cNvSpPr>
          <p:nvPr>
            <p:ph sz="half" idx="14"/>
          </p:nvPr>
        </p:nvSpPr>
        <p:spPr>
          <a:xfrm>
            <a:off x="622300" y="2054678"/>
            <a:ext cx="5386917" cy="3691156"/>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1" name="Content Placeholder 5">
            <a:extLst>
              <a:ext uri="{FF2B5EF4-FFF2-40B4-BE49-F238E27FC236}">
                <a16:creationId xmlns:a16="http://schemas.microsoft.com/office/drawing/2014/main" id="{E37564D4-4AA8-C17C-C3C4-D408F85477FE}"/>
              </a:ext>
            </a:extLst>
          </p:cNvPr>
          <p:cNvSpPr>
            <a:spLocks noGrp="1"/>
          </p:cNvSpPr>
          <p:nvPr>
            <p:ph sz="quarter" idx="4"/>
          </p:nvPr>
        </p:nvSpPr>
        <p:spPr>
          <a:xfrm>
            <a:off x="6218768" y="2054678"/>
            <a:ext cx="5382111" cy="3691156"/>
          </a:xfrm>
          <a:prstGeom prst="rect">
            <a:avLst/>
          </a:prstGeom>
        </p:spPr>
        <p:txBody>
          <a:bodyPr vert="horz"/>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0BBF1D9-DB09-721F-D00D-4FC48BFC9F71}"/>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D9197FAC-E988-A5B5-5A31-43185DD6AE13}"/>
              </a:ext>
            </a:extLst>
          </p:cNvPr>
          <p:cNvSpPr>
            <a:spLocks noGrp="1"/>
          </p:cNvSpPr>
          <p:nvPr>
            <p:ph type="sldNum" sz="quarter" idx="10"/>
          </p:nvPr>
        </p:nvSpPr>
        <p:spPr/>
        <p:txBody>
          <a:bodyPr/>
          <a:lstStyle/>
          <a:p>
            <a:fld id="{1D2EA5EF-C699-AF4C-BA42-C0A1CAAB713C}" type="slidenum">
              <a:rPr lang="en-US" smtClean="0"/>
              <a:t>‹#›</a:t>
            </a:fld>
            <a:endParaRPr lang="en-US" dirty="0"/>
          </a:p>
        </p:txBody>
      </p:sp>
      <p:sp>
        <p:nvSpPr>
          <p:cNvPr id="4" name="Date Placeholder 3">
            <a:extLst>
              <a:ext uri="{FF2B5EF4-FFF2-40B4-BE49-F238E27FC236}">
                <a16:creationId xmlns:a16="http://schemas.microsoft.com/office/drawing/2014/main" id="{5782F498-5846-8A4F-6ADB-DFA4434C84E9}"/>
              </a:ext>
            </a:extLst>
          </p:cNvPr>
          <p:cNvSpPr>
            <a:spLocks noGrp="1"/>
          </p:cNvSpPr>
          <p:nvPr>
            <p:ph type="dt" sz="half" idx="11"/>
          </p:nvPr>
        </p:nvSpPr>
        <p:spPr/>
        <p:txBody>
          <a:bodyPr/>
          <a:lstStyle/>
          <a:p>
            <a:fld id="{00CF7707-16DB-4FC5-8905-D837C0A3EEA0}" type="datetime1">
              <a:rPr lang="en-US" smtClean="0"/>
              <a:t>2/20/2024</a:t>
            </a:fld>
            <a:endParaRPr lang="en-US" dirty="0"/>
          </a:p>
        </p:txBody>
      </p:sp>
      <p:sp>
        <p:nvSpPr>
          <p:cNvPr id="5" name="Footer Placeholder 4">
            <a:extLst>
              <a:ext uri="{FF2B5EF4-FFF2-40B4-BE49-F238E27FC236}">
                <a16:creationId xmlns:a16="http://schemas.microsoft.com/office/drawing/2014/main" id="{F717B770-8C43-9808-E9EE-6ADCD6D57C72}"/>
              </a:ext>
            </a:extLst>
          </p:cNvPr>
          <p:cNvSpPr>
            <a:spLocks noGrp="1"/>
          </p:cNvSpPr>
          <p:nvPr>
            <p:ph type="ftr" sz="quarter" idx="12"/>
          </p:nvPr>
        </p:nvSpPr>
        <p:spPr/>
        <p:txBody>
          <a:bodyPr/>
          <a:lstStyle/>
          <a:p>
            <a:endParaRPr lang="en-US" dirty="0"/>
          </a:p>
        </p:txBody>
      </p:sp>
      <p:sp>
        <p:nvSpPr>
          <p:cNvPr id="6" name="Text Placeholder 2">
            <a:extLst>
              <a:ext uri="{FF2B5EF4-FFF2-40B4-BE49-F238E27FC236}">
                <a16:creationId xmlns:a16="http://schemas.microsoft.com/office/drawing/2014/main" id="{D4AE1803-5218-D50F-CD11-4BD74708478C}"/>
              </a:ext>
            </a:extLst>
          </p:cNvPr>
          <p:cNvSpPr>
            <a:spLocks noGrp="1"/>
          </p:cNvSpPr>
          <p:nvPr>
            <p:ph type="body" idx="1"/>
          </p:nvPr>
        </p:nvSpPr>
        <p:spPr>
          <a:xfrm>
            <a:off x="622300" y="1597476"/>
            <a:ext cx="5386917" cy="427038"/>
          </a:xfrm>
          <a:prstGeom prst="rect">
            <a:avLst/>
          </a:prstGeom>
        </p:spPr>
        <p:txBody>
          <a:bodyPr vert="horz"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B369EED-1B33-418B-7DC1-317BF72AD9D3}"/>
              </a:ext>
            </a:extLst>
          </p:cNvPr>
          <p:cNvSpPr>
            <a:spLocks noGrp="1"/>
          </p:cNvSpPr>
          <p:nvPr>
            <p:ph type="body" sz="quarter" idx="3"/>
          </p:nvPr>
        </p:nvSpPr>
        <p:spPr>
          <a:xfrm>
            <a:off x="6218768" y="1597476"/>
            <a:ext cx="5389033" cy="427038"/>
          </a:xfrm>
          <a:prstGeom prst="rect">
            <a:avLst/>
          </a:prstGeom>
        </p:spPr>
        <p:txBody>
          <a:bodyPr vert="horz"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17236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D109-2D17-E6F6-C1B6-7F9A5437D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361C4-B992-BD90-6B95-36E717F2EE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2E222-81A0-5E46-DC77-15AF627A3BAF}"/>
              </a:ext>
            </a:extLst>
          </p:cNvPr>
          <p:cNvSpPr>
            <a:spLocks noGrp="1"/>
          </p:cNvSpPr>
          <p:nvPr>
            <p:ph type="dt" sz="half" idx="10"/>
          </p:nvPr>
        </p:nvSpPr>
        <p:spPr/>
        <p:txBody>
          <a:bodyPr/>
          <a:lstStyle/>
          <a:p>
            <a:fld id="{DF3AA6AF-8A51-4506-9E1B-8118C5736EC6}" type="datetimeFigureOut">
              <a:rPr lang="en-US" smtClean="0"/>
              <a:t>2/20/2024</a:t>
            </a:fld>
            <a:endParaRPr lang="en-US"/>
          </a:p>
        </p:txBody>
      </p:sp>
      <p:sp>
        <p:nvSpPr>
          <p:cNvPr id="5" name="Footer Placeholder 4">
            <a:extLst>
              <a:ext uri="{FF2B5EF4-FFF2-40B4-BE49-F238E27FC236}">
                <a16:creationId xmlns:a16="http://schemas.microsoft.com/office/drawing/2014/main" id="{72522B5F-CD33-07A6-07E5-1158AE97D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36927-82AB-DCBB-66C1-3E4BF07E506B}"/>
              </a:ext>
            </a:extLst>
          </p:cNvPr>
          <p:cNvSpPr>
            <a:spLocks noGrp="1"/>
          </p:cNvSpPr>
          <p:nvPr>
            <p:ph type="sldNum" sz="quarter" idx="12"/>
          </p:nvPr>
        </p:nvSpPr>
        <p:spPr/>
        <p:txBody>
          <a:bodyPr/>
          <a:lstStyle/>
          <a:p>
            <a:fld id="{BCCEF5DC-FD30-4246-BB02-F5F56C77D34F}" type="slidenum">
              <a:rPr lang="en-US" smtClean="0"/>
              <a:t>‹#›</a:t>
            </a:fld>
            <a:endParaRPr lang="en-US"/>
          </a:p>
        </p:txBody>
      </p:sp>
    </p:spTree>
    <p:extLst>
      <p:ext uri="{BB962C8B-B14F-4D97-AF65-F5344CB8AC3E}">
        <p14:creationId xmlns:p14="http://schemas.microsoft.com/office/powerpoint/2010/main" val="3339830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535336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2299" y="1204118"/>
            <a:ext cx="8597901" cy="452596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cxnSp>
        <p:nvCxnSpPr>
          <p:cNvPr id="11" name="Straight Connector 10"/>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Content Placeholder 2">
            <a:extLst>
              <a:ext uri="{FF2B5EF4-FFF2-40B4-BE49-F238E27FC236}">
                <a16:creationId xmlns:a16="http://schemas.microsoft.com/office/drawing/2014/main" id="{E4F023E9-CAC3-4E02-A7CE-0A573AEF9867}"/>
              </a:ext>
            </a:extLst>
          </p:cNvPr>
          <p:cNvSpPr>
            <a:spLocks noGrp="1"/>
          </p:cNvSpPr>
          <p:nvPr>
            <p:ph idx="10" hasCustomPrompt="1"/>
          </p:nvPr>
        </p:nvSpPr>
        <p:spPr>
          <a:xfrm>
            <a:off x="5638800" y="6096001"/>
            <a:ext cx="4876800" cy="761999"/>
          </a:xfrm>
          <a:prstGeom prst="rect">
            <a:avLst/>
          </a:prstGeom>
        </p:spPr>
        <p:txBody>
          <a:bodyPr vert="horz"/>
          <a:lstStyle>
            <a:lvl1pPr>
              <a:defRPr sz="800"/>
            </a:lvl1pPr>
            <a:lvl2pPr>
              <a:defRPr sz="2000"/>
            </a:lvl2pPr>
            <a:lvl3pPr>
              <a:defRPr sz="2000"/>
            </a:lvl3pPr>
            <a:lvl4pPr>
              <a:defRPr sz="2000"/>
            </a:lvl4pPr>
            <a:lvl5pPr>
              <a:defRPr sz="2000"/>
            </a:lvl5pPr>
          </a:lstStyle>
          <a:p>
            <a:pPr lvl="0"/>
            <a:r>
              <a:rPr lang="en-US" dirty="0"/>
              <a:t>Bib</a:t>
            </a:r>
          </a:p>
        </p:txBody>
      </p:sp>
      <p:sp>
        <p:nvSpPr>
          <p:cNvPr id="5" name="Picture Placeholder 2">
            <a:extLst>
              <a:ext uri="{FF2B5EF4-FFF2-40B4-BE49-F238E27FC236}">
                <a16:creationId xmlns:a16="http://schemas.microsoft.com/office/drawing/2014/main" id="{C20170D8-277C-EED3-DB72-42BA4FC8577C}"/>
              </a:ext>
            </a:extLst>
          </p:cNvPr>
          <p:cNvSpPr>
            <a:spLocks noGrp="1" noChangeAspect="1"/>
          </p:cNvSpPr>
          <p:nvPr>
            <p:ph type="pic" idx="13"/>
          </p:nvPr>
        </p:nvSpPr>
        <p:spPr>
          <a:xfrm>
            <a:off x="9296401" y="1204118"/>
            <a:ext cx="2413106" cy="2148678"/>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6" name="Picture Placeholder 2">
            <a:extLst>
              <a:ext uri="{FF2B5EF4-FFF2-40B4-BE49-F238E27FC236}">
                <a16:creationId xmlns:a16="http://schemas.microsoft.com/office/drawing/2014/main" id="{FC913CBB-66BD-80BC-D96A-166FD923ECD9}"/>
              </a:ext>
            </a:extLst>
          </p:cNvPr>
          <p:cNvSpPr>
            <a:spLocks noGrp="1" noChangeAspect="1"/>
          </p:cNvSpPr>
          <p:nvPr>
            <p:ph type="pic" idx="14"/>
          </p:nvPr>
        </p:nvSpPr>
        <p:spPr>
          <a:xfrm>
            <a:off x="9296401" y="3577704"/>
            <a:ext cx="2413106" cy="2148678"/>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48807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762000" y="1196582"/>
            <a:ext cx="3275706" cy="3520279"/>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6096000"/>
            <a:ext cx="12192000" cy="0"/>
          </a:xfrm>
          <a:prstGeom prst="line">
            <a:avLst/>
          </a:prstGeom>
        </p:spPr>
        <p:style>
          <a:lnRef idx="1">
            <a:schemeClr val="accent4"/>
          </a:lnRef>
          <a:fillRef idx="0">
            <a:schemeClr val="accent4"/>
          </a:fillRef>
          <a:effectRef idx="0">
            <a:schemeClr val="accent4"/>
          </a:effectRef>
          <a:fontRef idx="minor">
            <a:schemeClr val="tx1"/>
          </a:fontRef>
        </p:style>
      </p:cxnSp>
      <p:sp>
        <p:nvSpPr>
          <p:cNvPr id="5" name="Content Placeholder 2">
            <a:extLst>
              <a:ext uri="{FF2B5EF4-FFF2-40B4-BE49-F238E27FC236}">
                <a16:creationId xmlns:a16="http://schemas.microsoft.com/office/drawing/2014/main" id="{E140CDFB-0A75-7039-1006-75B80F65D23F}"/>
              </a:ext>
            </a:extLst>
          </p:cNvPr>
          <p:cNvSpPr txBox="1">
            <a:spLocks/>
          </p:cNvSpPr>
          <p:nvPr userDrawn="1"/>
        </p:nvSpPr>
        <p:spPr>
          <a:xfrm>
            <a:off x="5638800" y="6096000"/>
            <a:ext cx="4876800" cy="762000"/>
          </a:xfrm>
          <a:prstGeom prst="rect">
            <a:avLst/>
          </a:prstGeom>
        </p:spPr>
        <p:txBody>
          <a:bodyPr vert="horz"/>
          <a:lstStyle>
            <a:lvl1pPr marL="342900" indent="-342900" algn="l" rtl="0" eaLnBrk="0" fontAlgn="base" hangingPunct="0">
              <a:spcBef>
                <a:spcPct val="20000"/>
              </a:spcBef>
              <a:spcAft>
                <a:spcPct val="0"/>
              </a:spcAft>
              <a:buChar char="•"/>
              <a:defRPr sz="8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mj-lt"/>
              <a:buNone/>
            </a:pPr>
            <a:endParaRPr lang="en-US" kern="0" dirty="0"/>
          </a:p>
        </p:txBody>
      </p:sp>
      <p:sp>
        <p:nvSpPr>
          <p:cNvPr id="6" name="Content Placeholder 2">
            <a:extLst>
              <a:ext uri="{FF2B5EF4-FFF2-40B4-BE49-F238E27FC236}">
                <a16:creationId xmlns:a16="http://schemas.microsoft.com/office/drawing/2014/main" id="{290FB8D6-BF91-48E5-E0E7-0538929B3303}"/>
              </a:ext>
            </a:extLst>
          </p:cNvPr>
          <p:cNvSpPr>
            <a:spLocks noGrp="1"/>
          </p:cNvSpPr>
          <p:nvPr>
            <p:ph sz="half" idx="10"/>
          </p:nvPr>
        </p:nvSpPr>
        <p:spPr>
          <a:xfrm>
            <a:off x="4494906" y="1196582"/>
            <a:ext cx="3275706" cy="352027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547B516-55FC-130F-016D-0DE9850CFF69}"/>
              </a:ext>
            </a:extLst>
          </p:cNvPr>
          <p:cNvSpPr>
            <a:spLocks noGrp="1"/>
          </p:cNvSpPr>
          <p:nvPr>
            <p:ph sz="half" idx="11"/>
          </p:nvPr>
        </p:nvSpPr>
        <p:spPr>
          <a:xfrm>
            <a:off x="8227812" y="1196588"/>
            <a:ext cx="3275706" cy="3520273"/>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48C86C3-279D-FE5F-8F82-CEDF1F069707}"/>
              </a:ext>
            </a:extLst>
          </p:cNvPr>
          <p:cNvSpPr>
            <a:spLocks noGrp="1"/>
          </p:cNvSpPr>
          <p:nvPr>
            <p:ph sz="half" idx="12"/>
          </p:nvPr>
        </p:nvSpPr>
        <p:spPr>
          <a:xfrm>
            <a:off x="762000" y="4716855"/>
            <a:ext cx="3275706" cy="1165624"/>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57ED51A-BA31-2FDA-C8C7-3E9CADF5EB80}"/>
              </a:ext>
            </a:extLst>
          </p:cNvPr>
          <p:cNvSpPr>
            <a:spLocks noGrp="1"/>
          </p:cNvSpPr>
          <p:nvPr>
            <p:ph sz="half" idx="13"/>
          </p:nvPr>
        </p:nvSpPr>
        <p:spPr>
          <a:xfrm>
            <a:off x="4494906" y="4716855"/>
            <a:ext cx="3275706" cy="1165624"/>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5A65788-CA0D-5610-1F6D-2D4CEEA57B02}"/>
              </a:ext>
            </a:extLst>
          </p:cNvPr>
          <p:cNvSpPr>
            <a:spLocks noGrp="1"/>
          </p:cNvSpPr>
          <p:nvPr>
            <p:ph sz="half" idx="14"/>
          </p:nvPr>
        </p:nvSpPr>
        <p:spPr>
          <a:xfrm>
            <a:off x="8227812" y="4716855"/>
            <a:ext cx="3275706" cy="1165624"/>
          </a:xfrm>
          <a:prstGeom prst="rect">
            <a:avLst/>
          </a:prstGeom>
        </p:spPr>
        <p:txBody>
          <a:bodyPr vert="horz"/>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spcBef>
                <a:spcPts val="600"/>
              </a:spcBef>
              <a:spcAft>
                <a:spcPts val="600"/>
              </a:spcAft>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387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2/20/2024</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image" Target="../media/image7.png"/><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image" Target="../media/image6.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5.tif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2/20/2024</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17F13-D66F-48DE-A1EA-03575FB96D04}" type="slidenum">
              <a:rPr lang="en-US" smtClean="0"/>
              <a:t>‹#›</a:t>
            </a:fld>
            <a:endParaRPr lang="en-US"/>
          </a:p>
        </p:txBody>
      </p:sp>
    </p:spTree>
    <p:extLst>
      <p:ext uri="{BB962C8B-B14F-4D97-AF65-F5344CB8AC3E}">
        <p14:creationId xmlns:p14="http://schemas.microsoft.com/office/powerpoint/2010/main" val="35320643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12192000" cy="1143000"/>
          </a:xfrm>
          <a:prstGeom prst="rect">
            <a:avLst/>
          </a:prstGeom>
          <a:solidFill>
            <a:schemeClr val="tx2">
              <a:lumMod val="75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2619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sldNum="0" hdr="0" ftr="0" dt="0"/>
  <p:txStyles>
    <p:title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9" name="Rectangle 4"/>
          <p:cNvSpPr>
            <a:spLocks noChangeArrowheads="1"/>
          </p:cNvSpPr>
          <p:nvPr userDrawn="1"/>
        </p:nvSpPr>
        <p:spPr bwMode="auto">
          <a:xfrm>
            <a:off x="0" y="1"/>
            <a:ext cx="12192000" cy="862013"/>
          </a:xfrm>
          <a:prstGeom prst="rect">
            <a:avLst/>
          </a:prstGeom>
          <a:solidFill>
            <a:srgbClr val="1D4F91"/>
          </a:solidFill>
          <a:ln w="9525">
            <a:noFill/>
            <a:miter lim="800000"/>
            <a:headEnd/>
            <a:tailEnd/>
          </a:ln>
        </p:spPr>
        <p:txBody>
          <a:bodyPr anchor="ctr"/>
          <a:lstStyle/>
          <a:p>
            <a:pPr algn="ctr" eaLnBrk="1" hangingPunct="1">
              <a:defRPr/>
            </a:pPr>
            <a:endParaRPr lang="en-US" sz="4400" dirty="0">
              <a:solidFill>
                <a:schemeClr val="tx2"/>
              </a:solidFill>
              <a:latin typeface="Arial" pitchFamily="-111" charset="0"/>
              <a:ea typeface="+mn-ea"/>
            </a:endParaRPr>
          </a:p>
        </p:txBody>
      </p:sp>
      <p:pic>
        <p:nvPicPr>
          <p:cNvPr id="2" name="Picture 1">
            <a:extLst>
              <a:ext uri="{FF2B5EF4-FFF2-40B4-BE49-F238E27FC236}">
                <a16:creationId xmlns:a16="http://schemas.microsoft.com/office/drawing/2014/main" id="{0DA878EF-0CE7-7940-B5E2-9D56F07AEB39}"/>
              </a:ext>
            </a:extLst>
          </p:cNvPr>
          <p:cNvPicPr>
            <a:picLocks noChangeAspect="1"/>
          </p:cNvPicPr>
          <p:nvPr userDrawn="1"/>
        </p:nvPicPr>
        <p:blipFill>
          <a:blip r:embed="rId24"/>
          <a:stretch>
            <a:fillRect/>
          </a:stretch>
        </p:blipFill>
        <p:spPr>
          <a:xfrm>
            <a:off x="10807947" y="6074668"/>
            <a:ext cx="1358900" cy="749300"/>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340C912A-551C-4CFB-A2D2-6C43C5F08D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04800" y="6187819"/>
            <a:ext cx="5361444" cy="670181"/>
          </a:xfrm>
          <a:prstGeom prst="rect">
            <a:avLst/>
          </a:prstGeom>
        </p:spPr>
      </p:pic>
      <p:pic>
        <p:nvPicPr>
          <p:cNvPr id="7" name="Picture 6" descr="Logo&#10;&#10;Description automatically generated">
            <a:extLst>
              <a:ext uri="{FF2B5EF4-FFF2-40B4-BE49-F238E27FC236}">
                <a16:creationId xmlns:a16="http://schemas.microsoft.com/office/drawing/2014/main" id="{FB52994A-E937-04C5-4464-8D11FFEB83E6}"/>
              </a:ext>
            </a:extLst>
          </p:cNvPr>
          <p:cNvPicPr>
            <a:picLocks noChangeAspect="1"/>
          </p:cNvPicPr>
          <p:nvPr userDrawn="1"/>
        </p:nvPicPr>
        <p:blipFill rotWithShape="1">
          <a:blip r:embed="rId26"/>
          <a:srcRect t="18406" r="43349" b="14708"/>
          <a:stretch/>
        </p:blipFill>
        <p:spPr>
          <a:xfrm>
            <a:off x="9448800" y="6108700"/>
            <a:ext cx="1275886" cy="749300"/>
          </a:xfrm>
          <a:prstGeom prst="rect">
            <a:avLst/>
          </a:prstGeom>
          <a:solidFill>
            <a:srgbClr val="001962"/>
          </a:solidFill>
        </p:spPr>
      </p:pic>
    </p:spTree>
    <p:extLst>
      <p:ext uri="{BB962C8B-B14F-4D97-AF65-F5344CB8AC3E}">
        <p14:creationId xmlns:p14="http://schemas.microsoft.com/office/powerpoint/2010/main" val="13730131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4.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tags" Target="../tags/tag4.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tags" Target="../tags/tag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jpe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3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5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66.emf"/></Relationships>
</file>

<file path=ppt/slides/_rels/slide5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chart" Target="../charts/chart1.xml"/><Relationship Id="rId7" Type="http://schemas.openxmlformats.org/officeDocument/2006/relationships/diagramColors" Target="../diagrams/colors6.xml"/><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67.jpeg"/></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57.xml"/><Relationship Id="rId16" Type="http://schemas.openxmlformats.org/officeDocument/2006/relationships/diagramColors" Target="../diagrams/colors9.xml"/><Relationship Id="rId1" Type="http://schemas.openxmlformats.org/officeDocument/2006/relationships/slideLayout" Target="../slideLayouts/slideLayout2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8.xml"/><Relationship Id="rId1" Type="http://schemas.openxmlformats.org/officeDocument/2006/relationships/slideLayout" Target="../slideLayouts/slideLayout23.xml"/><Relationship Id="rId5" Type="http://schemas.openxmlformats.org/officeDocument/2006/relationships/chart" Target="../charts/chart4.xml"/><Relationship Id="rId4" Type="http://schemas.openxmlformats.org/officeDocument/2006/relationships/chart" Target="../charts/char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1.xml"/><Relationship Id="rId1" Type="http://schemas.openxmlformats.org/officeDocument/2006/relationships/slideLayout" Target="../slideLayouts/slideLayout23.xml"/><Relationship Id="rId5" Type="http://schemas.openxmlformats.org/officeDocument/2006/relationships/chart" Target="../charts/chart8.xml"/><Relationship Id="rId4" Type="http://schemas.openxmlformats.org/officeDocument/2006/relationships/chart" Target="../charts/chart7.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diagramData" Target="../diagrams/data13.xml"/><Relationship Id="rId3" Type="http://schemas.openxmlformats.org/officeDocument/2006/relationships/diagramData" Target="../diagrams/data10.xml"/><Relationship Id="rId21" Type="http://schemas.openxmlformats.org/officeDocument/2006/relationships/diagramColors" Target="../diagrams/colors13.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62.xml"/><Relationship Id="rId16" Type="http://schemas.openxmlformats.org/officeDocument/2006/relationships/diagramColors" Target="../diagrams/colors12.xml"/><Relationship Id="rId20" Type="http://schemas.openxmlformats.org/officeDocument/2006/relationships/diagramQuickStyle" Target="../diagrams/quickStyle13.xml"/><Relationship Id="rId1" Type="http://schemas.openxmlformats.org/officeDocument/2006/relationships/slideLayout" Target="../slideLayouts/slideLayout2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23" Type="http://schemas.openxmlformats.org/officeDocument/2006/relationships/chart" Target="../charts/chart9.xml"/><Relationship Id="rId10" Type="http://schemas.openxmlformats.org/officeDocument/2006/relationships/diagramQuickStyle" Target="../diagrams/quickStyle11.xml"/><Relationship Id="rId19" Type="http://schemas.openxmlformats.org/officeDocument/2006/relationships/diagramLayout" Target="../diagrams/layout13.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s>
</file>

<file path=ppt/slides/_rels/slide6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teams/global-hiv-hepatitis-and-stis-programmes/stis/strategic-information"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hyperlink" Target="https://www.who.int/news-room/fact-sheets/detail/sexually-transmitted-infections-(stis)"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ags" Target="../tags/tag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noChangeAspect="1"/>
          </p:cNvPicPr>
          <p:nvPr/>
        </p:nvPicPr>
        <p:blipFill>
          <a:blip r:embed="rId3">
            <a:extLst>
              <a:ext uri="{28A0092B-C50C-407E-A947-70E740481C1C}">
                <a14:useLocalDpi xmlns:a14="http://schemas.microsoft.com/office/drawing/2010/main" val="0"/>
              </a:ext>
            </a:extLst>
          </a:blip>
          <a:srcRect l="10398" r="10398"/>
          <a:stretch/>
        </p:blipFill>
        <p:spPr>
          <a:xfrm>
            <a:off x="0" y="0"/>
            <a:ext cx="7242402" cy="6858000"/>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564890"/>
            <a:ext cx="4312938" cy="3133807"/>
          </a:xfrm>
          <a:noFill/>
        </p:spPr>
        <p:txBody>
          <a:bodyPr/>
          <a:lstStyle/>
          <a:p>
            <a:r>
              <a:rPr lang="en-GB" sz="3200" cap="all" spc="-60" dirty="0">
                <a:solidFill>
                  <a:schemeClr val="bg1"/>
                </a:solidFill>
                <a:latin typeface="+mn-lt"/>
              </a:rPr>
              <a:t>Ending the STI Epidemic through prevention </a:t>
            </a:r>
            <a:br>
              <a:rPr lang="en-US" sz="800" b="1" i="0" u="none" strike="noStrike" dirty="0">
                <a:solidFill>
                  <a:srgbClr val="383838"/>
                </a:solidFill>
                <a:effectLst/>
                <a:latin typeface="Noah Reg"/>
              </a:rPr>
            </a:br>
            <a:br>
              <a:rPr lang="en-US" sz="800" b="1" i="0" u="none" strike="noStrike" dirty="0">
                <a:solidFill>
                  <a:srgbClr val="383838"/>
                </a:solidFill>
                <a:effectLst/>
                <a:latin typeface="Noah Reg"/>
              </a:rPr>
            </a:br>
            <a:br>
              <a:rPr lang="en-US" sz="1400" b="1" i="0" u="none" strike="noStrike" dirty="0">
                <a:solidFill>
                  <a:srgbClr val="383838"/>
                </a:solidFill>
                <a:effectLst/>
                <a:latin typeface="Noah Reg"/>
              </a:rPr>
            </a:b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February 20, 2024</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2DFD64-92A3-278C-0E86-71C2AC629E4E}"/>
              </a:ext>
            </a:extLst>
          </p:cNvPr>
          <p:cNvPicPr>
            <a:picLocks noChangeAspect="1"/>
          </p:cNvPicPr>
          <p:nvPr/>
        </p:nvPicPr>
        <p:blipFill>
          <a:blip r:embed="rId4"/>
          <a:stretch>
            <a:fillRect/>
          </a:stretch>
        </p:blipFill>
        <p:spPr>
          <a:xfrm>
            <a:off x="6270183" y="1449500"/>
            <a:ext cx="5115405" cy="4009180"/>
          </a:xfrm>
          <a:prstGeom prst="rect">
            <a:avLst/>
          </a:prstGeom>
        </p:spPr>
      </p:pic>
      <p:pic>
        <p:nvPicPr>
          <p:cNvPr id="11" name="Content Placeholder 6">
            <a:extLst>
              <a:ext uri="{FF2B5EF4-FFF2-40B4-BE49-F238E27FC236}">
                <a16:creationId xmlns:a16="http://schemas.microsoft.com/office/drawing/2014/main" id="{95C595B5-C427-29B5-11D5-4EFDBE30DE78}"/>
              </a:ext>
            </a:extLst>
          </p:cNvPr>
          <p:cNvPicPr>
            <a:picLocks noChangeAspect="1"/>
          </p:cNvPicPr>
          <p:nvPr/>
        </p:nvPicPr>
        <p:blipFill>
          <a:blip r:embed="rId5"/>
          <a:stretch>
            <a:fillRect/>
          </a:stretch>
        </p:blipFill>
        <p:spPr>
          <a:xfrm>
            <a:off x="6206067" y="1638690"/>
            <a:ext cx="5419434" cy="3238110"/>
          </a:xfrm>
          <a:prstGeom prst="rect">
            <a:avLst/>
          </a:prstGeom>
          <a:noFill/>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CC6BEAB-BD85-0FDF-BB2E-AD365BF7A815}"/>
              </a:ext>
            </a:extLst>
          </p:cNvPr>
          <p:cNvSpPr>
            <a:spLocks noGrp="1"/>
          </p:cNvSpPr>
          <p:nvPr>
            <p:ph type="title"/>
          </p:nvPr>
        </p:nvSpPr>
        <p:spPr/>
        <p:txBody>
          <a:bodyPr/>
          <a:lstStyle/>
          <a:p>
            <a:r>
              <a:rPr lang="en-US" dirty="0"/>
              <a:t>We Need to Prevent STIs</a:t>
            </a:r>
          </a:p>
        </p:txBody>
      </p:sp>
      <p:sp>
        <p:nvSpPr>
          <p:cNvPr id="15" name="Text Placeholder 14">
            <a:extLst>
              <a:ext uri="{FF2B5EF4-FFF2-40B4-BE49-F238E27FC236}">
                <a16:creationId xmlns:a16="http://schemas.microsoft.com/office/drawing/2014/main" id="{59B10C83-1294-AE45-80FF-E80A773287E5}"/>
              </a:ext>
            </a:extLst>
          </p:cNvPr>
          <p:cNvSpPr>
            <a:spLocks noGrp="1"/>
          </p:cNvSpPr>
          <p:nvPr>
            <p:ph type="body" idx="1"/>
          </p:nvPr>
        </p:nvSpPr>
        <p:spPr/>
        <p:txBody>
          <a:bodyPr/>
          <a:lstStyle/>
          <a:p>
            <a:pPr algn="ctr"/>
            <a:r>
              <a:rPr lang="en-US" kern="0" dirty="0"/>
              <a:t>Rising Gonorrhea Resistance</a:t>
            </a:r>
          </a:p>
        </p:txBody>
      </p:sp>
      <p:sp>
        <p:nvSpPr>
          <p:cNvPr id="16" name="Content Placeholder 15">
            <a:extLst>
              <a:ext uri="{FF2B5EF4-FFF2-40B4-BE49-F238E27FC236}">
                <a16:creationId xmlns:a16="http://schemas.microsoft.com/office/drawing/2014/main" id="{83087115-FB25-4706-562B-D9A109EC8AF9}"/>
              </a:ext>
            </a:extLst>
          </p:cNvPr>
          <p:cNvSpPr>
            <a:spLocks noGrp="1"/>
          </p:cNvSpPr>
          <p:nvPr>
            <p:ph sz="half" idx="2"/>
          </p:nvPr>
        </p:nvSpPr>
        <p:spPr/>
        <p:txBody>
          <a:bodyPr/>
          <a:lstStyle/>
          <a:p>
            <a:endParaRPr lang="en-US"/>
          </a:p>
        </p:txBody>
      </p:sp>
      <p:sp>
        <p:nvSpPr>
          <p:cNvPr id="17" name="Text Placeholder 16">
            <a:extLst>
              <a:ext uri="{FF2B5EF4-FFF2-40B4-BE49-F238E27FC236}">
                <a16:creationId xmlns:a16="http://schemas.microsoft.com/office/drawing/2014/main" id="{000E2BF1-111D-2931-264A-F9DC28AED5E2}"/>
              </a:ext>
            </a:extLst>
          </p:cNvPr>
          <p:cNvSpPr>
            <a:spLocks noGrp="1"/>
          </p:cNvSpPr>
          <p:nvPr>
            <p:ph type="body" sz="quarter" idx="3"/>
          </p:nvPr>
        </p:nvSpPr>
        <p:spPr/>
        <p:txBody>
          <a:bodyPr/>
          <a:lstStyle/>
          <a:p>
            <a:endParaRPr lang="en-US"/>
          </a:p>
        </p:txBody>
      </p:sp>
      <p:sp>
        <p:nvSpPr>
          <p:cNvPr id="19" name="Content Placeholder 18">
            <a:extLst>
              <a:ext uri="{FF2B5EF4-FFF2-40B4-BE49-F238E27FC236}">
                <a16:creationId xmlns:a16="http://schemas.microsoft.com/office/drawing/2014/main" id="{531F04A2-DAE6-D7BE-3F50-52DEC2038959}"/>
              </a:ext>
            </a:extLst>
          </p:cNvPr>
          <p:cNvSpPr>
            <a:spLocks noGrp="1"/>
          </p:cNvSpPr>
          <p:nvPr>
            <p:ph idx="10"/>
          </p:nvPr>
        </p:nvSpPr>
        <p:spPr/>
        <p:txBody>
          <a:bodyPr/>
          <a:lstStyle/>
          <a:p>
            <a:endParaRPr lang="en-US"/>
          </a:p>
        </p:txBody>
      </p:sp>
      <p:pic>
        <p:nvPicPr>
          <p:cNvPr id="10" name="Picture 4" descr="Drug-Resistant Gonorrhea Among Adolescents and Young Adults: Need for K-12  Education">
            <a:extLst>
              <a:ext uri="{FF2B5EF4-FFF2-40B4-BE49-F238E27FC236}">
                <a16:creationId xmlns:a16="http://schemas.microsoft.com/office/drawing/2014/main" id="{CAEEAA8A-F2C2-C5AA-4B4C-496A24F79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97" y="1629554"/>
            <a:ext cx="5386917" cy="2042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 Placeholder 2">
            <a:extLst>
              <a:ext uri="{FF2B5EF4-FFF2-40B4-BE49-F238E27FC236}">
                <a16:creationId xmlns:a16="http://schemas.microsoft.com/office/drawing/2014/main" id="{CD9C893C-18EA-12E8-5AC3-C5BA0AD84499}"/>
              </a:ext>
            </a:extLst>
          </p:cNvPr>
          <p:cNvSpPr txBox="1">
            <a:spLocks/>
          </p:cNvSpPr>
          <p:nvPr/>
        </p:nvSpPr>
        <p:spPr>
          <a:xfrm>
            <a:off x="-5104516" y="1606536"/>
            <a:ext cx="5186811" cy="639763"/>
          </a:xfrm>
          <a:prstGeom prst="rect">
            <a:avLst/>
          </a:prstGeom>
        </p:spPr>
        <p:txBody>
          <a:bodyPr vert="horz"/>
          <a:lstStyle>
            <a:lvl1pPr marL="342900" indent="-342900" algn="l" rtl="0" eaLnBrk="0" fontAlgn="base" hangingPunct="0">
              <a:spcBef>
                <a:spcPts val="600"/>
              </a:spcBef>
              <a:spcAft>
                <a:spcPts val="600"/>
              </a:spcAft>
              <a:buChar char="•"/>
              <a:defRPr sz="20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ts val="600"/>
              </a:spcBef>
              <a:spcAft>
                <a:spcPts val="600"/>
              </a:spcAft>
              <a:buChar char="–"/>
              <a:defRPr sz="2000">
                <a:solidFill>
                  <a:schemeClr val="tx1"/>
                </a:solidFill>
                <a:latin typeface="+mn-lt"/>
                <a:ea typeface="ＭＳ Ｐゴシック" pitchFamily="-111" charset="-128"/>
              </a:defRPr>
            </a:lvl2pPr>
            <a:lvl3pPr marL="11430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3pPr>
            <a:lvl4pPr marL="16002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4pPr>
            <a:lvl5pPr marL="20574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custDataLst>
      <p:tags r:id="rId1"/>
    </p:custDataLst>
    <p:extLst>
      <p:ext uri="{BB962C8B-B14F-4D97-AF65-F5344CB8AC3E}">
        <p14:creationId xmlns:p14="http://schemas.microsoft.com/office/powerpoint/2010/main" val="6237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961B-07FA-5C5C-6C7B-B3ECCFB23D18}"/>
              </a:ext>
            </a:extLst>
          </p:cNvPr>
          <p:cNvSpPr>
            <a:spLocks noGrp="1"/>
          </p:cNvSpPr>
          <p:nvPr>
            <p:ph type="title"/>
          </p:nvPr>
        </p:nvSpPr>
        <p:spPr/>
        <p:txBody>
          <a:bodyPr/>
          <a:lstStyle/>
          <a:p>
            <a:r>
              <a:rPr lang="en-US" sz="4000" dirty="0"/>
              <a:t>STI Prevention Landscape</a:t>
            </a:r>
            <a:br>
              <a:rPr lang="en-US" sz="4000" dirty="0"/>
            </a:br>
            <a:endParaRPr lang="en-US" dirty="0"/>
          </a:p>
        </p:txBody>
      </p:sp>
      <p:sp>
        <p:nvSpPr>
          <p:cNvPr id="4" name="Content Placeholder 3">
            <a:extLst>
              <a:ext uri="{FF2B5EF4-FFF2-40B4-BE49-F238E27FC236}">
                <a16:creationId xmlns:a16="http://schemas.microsoft.com/office/drawing/2014/main" id="{A0B43885-4A67-ADC7-62B0-1C685B95ABC6}"/>
              </a:ext>
            </a:extLst>
          </p:cNvPr>
          <p:cNvSpPr>
            <a:spLocks noGrp="1"/>
          </p:cNvSpPr>
          <p:nvPr>
            <p:ph idx="10"/>
          </p:nvPr>
        </p:nvSpPr>
        <p:spPr/>
        <p:txBody>
          <a:bodyPr/>
          <a:lstStyle/>
          <a:p>
            <a:endParaRPr lang="en-US"/>
          </a:p>
        </p:txBody>
      </p:sp>
      <p:sp>
        <p:nvSpPr>
          <p:cNvPr id="5" name="Google Shape;603;p26">
            <a:extLst>
              <a:ext uri="{FF2B5EF4-FFF2-40B4-BE49-F238E27FC236}">
                <a16:creationId xmlns:a16="http://schemas.microsoft.com/office/drawing/2014/main" id="{F0E7AD8B-7A7E-5950-3299-05AC2CF291FD}"/>
              </a:ext>
            </a:extLst>
          </p:cNvPr>
          <p:cNvSpPr txBox="1">
            <a:spLocks noGrp="1"/>
          </p:cNvSpPr>
          <p:nvPr>
            <p:ph idx="1"/>
          </p:nvPr>
        </p:nvSpPr>
        <p:spPr>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6" name="Google Shape;603;p26">
            <a:extLst>
              <a:ext uri="{FF2B5EF4-FFF2-40B4-BE49-F238E27FC236}">
                <a16:creationId xmlns:a16="http://schemas.microsoft.com/office/drawing/2014/main" id="{D25FDC18-5158-09C9-19E1-F7D0B0C6F220}"/>
              </a:ext>
            </a:extLst>
          </p:cNvPr>
          <p:cNvSpPr txBox="1"/>
          <p:nvPr/>
        </p:nvSpPr>
        <p:spPr>
          <a:xfrm>
            <a:off x="868894" y="3086131"/>
            <a:ext cx="2163947" cy="54325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8" name="Google Shape;596;p26">
            <a:extLst>
              <a:ext uri="{FF2B5EF4-FFF2-40B4-BE49-F238E27FC236}">
                <a16:creationId xmlns:a16="http://schemas.microsoft.com/office/drawing/2014/main" id="{00C60EB2-7005-4DC6-F2BB-DA6A4512731C}"/>
              </a:ext>
            </a:extLst>
          </p:cNvPr>
          <p:cNvGrpSpPr/>
          <p:nvPr/>
        </p:nvGrpSpPr>
        <p:grpSpPr>
          <a:xfrm>
            <a:off x="257296" y="3250461"/>
            <a:ext cx="3669521" cy="838200"/>
            <a:chOff x="1942088" y="1193838"/>
            <a:chExt cx="5287975" cy="774592"/>
          </a:xfrm>
        </p:grpSpPr>
        <p:grpSp>
          <p:nvGrpSpPr>
            <p:cNvPr id="9" name="Google Shape;597;p26">
              <a:extLst>
                <a:ext uri="{FF2B5EF4-FFF2-40B4-BE49-F238E27FC236}">
                  <a16:creationId xmlns:a16="http://schemas.microsoft.com/office/drawing/2014/main" id="{7F3DEF31-688C-8555-3E16-A59E8B678B18}"/>
                </a:ext>
              </a:extLst>
            </p:cNvPr>
            <p:cNvGrpSpPr/>
            <p:nvPr/>
          </p:nvGrpSpPr>
          <p:grpSpPr>
            <a:xfrm>
              <a:off x="2569956" y="1193838"/>
              <a:ext cx="3986156" cy="600163"/>
              <a:chOff x="3334894" y="1205063"/>
              <a:chExt cx="3986156" cy="600163"/>
            </a:xfrm>
          </p:grpSpPr>
          <p:sp>
            <p:nvSpPr>
              <p:cNvPr id="18" name="Google Shape;598;p26">
                <a:extLst>
                  <a:ext uri="{FF2B5EF4-FFF2-40B4-BE49-F238E27FC236}">
                    <a16:creationId xmlns:a16="http://schemas.microsoft.com/office/drawing/2014/main" id="{46D7D064-1408-C4E1-8DC9-FAB09B470A63}"/>
                  </a:ext>
                </a:extLst>
              </p:cNvPr>
              <p:cNvSpPr/>
              <p:nvPr/>
            </p:nvSpPr>
            <p:spPr>
              <a:xfrm>
                <a:off x="3334894" y="1205063"/>
                <a:ext cx="2477385" cy="599911"/>
              </a:xfrm>
              <a:custGeom>
                <a:avLst/>
                <a:gdLst/>
                <a:ahLst/>
                <a:cxnLst/>
                <a:rect l="l" t="t" r="r" b="b"/>
                <a:pathLst>
                  <a:path w="67366" h="16313" extrusionOk="0">
                    <a:moveTo>
                      <a:pt x="0" y="1"/>
                    </a:moveTo>
                    <a:lnTo>
                      <a:pt x="0" y="5739"/>
                    </a:lnTo>
                    <a:cubicBezTo>
                      <a:pt x="750" y="5394"/>
                      <a:pt x="1500" y="5192"/>
                      <a:pt x="2072" y="5192"/>
                    </a:cubicBezTo>
                    <a:cubicBezTo>
                      <a:pt x="3644" y="5192"/>
                      <a:pt x="4739" y="6406"/>
                      <a:pt x="4739" y="8144"/>
                    </a:cubicBezTo>
                    <a:cubicBezTo>
                      <a:pt x="4739" y="9883"/>
                      <a:pt x="3644" y="11097"/>
                      <a:pt x="2072" y="11097"/>
                    </a:cubicBezTo>
                    <a:cubicBezTo>
                      <a:pt x="1322" y="11097"/>
                      <a:pt x="500" y="10764"/>
                      <a:pt x="0" y="10526"/>
                    </a:cubicBezTo>
                    <a:lnTo>
                      <a:pt x="0" y="16312"/>
                    </a:lnTo>
                    <a:lnTo>
                      <a:pt x="67366" y="16312"/>
                    </a:lnTo>
                    <a:lnTo>
                      <a:pt x="67366" y="1"/>
                    </a:ln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9" name="Google Shape;599;p26">
                <a:extLst>
                  <a:ext uri="{FF2B5EF4-FFF2-40B4-BE49-F238E27FC236}">
                    <a16:creationId xmlns:a16="http://schemas.microsoft.com/office/drawing/2014/main" id="{E018544B-9174-CB54-6C1E-9FBF417772F6}"/>
                  </a:ext>
                </a:extLst>
              </p:cNvPr>
              <p:cNvSpPr/>
              <p:nvPr/>
            </p:nvSpPr>
            <p:spPr>
              <a:xfrm>
                <a:off x="5488350" y="1205225"/>
                <a:ext cx="1832700" cy="600000"/>
              </a:xfrm>
              <a:prstGeom prst="rect">
                <a:avLst/>
              </a:pr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grpSp>
        <p:sp>
          <p:nvSpPr>
            <p:cNvPr id="10" name="Google Shape;600;p26">
              <a:extLst>
                <a:ext uri="{FF2B5EF4-FFF2-40B4-BE49-F238E27FC236}">
                  <a16:creationId xmlns:a16="http://schemas.microsoft.com/office/drawing/2014/main" id="{7D4289CD-559D-2D6D-E9C0-E4D047291C10}"/>
                </a:ext>
              </a:extLst>
            </p:cNvPr>
            <p:cNvSpPr/>
            <p:nvPr/>
          </p:nvSpPr>
          <p:spPr>
            <a:xfrm>
              <a:off x="6597921" y="1193838"/>
              <a:ext cx="27177" cy="599911"/>
            </a:xfrm>
            <a:custGeom>
              <a:avLst/>
              <a:gdLst/>
              <a:ahLst/>
              <a:cxnLst/>
              <a:rect l="l" t="t" r="r" b="b"/>
              <a:pathLst>
                <a:path w="739" h="16313" extrusionOk="0">
                  <a:moveTo>
                    <a:pt x="0" y="1"/>
                  </a:moveTo>
                  <a:lnTo>
                    <a:pt x="0" y="16312"/>
                  </a:lnTo>
                  <a:lnTo>
                    <a:pt x="738" y="16312"/>
                  </a:lnTo>
                  <a:lnTo>
                    <a:pt x="738" y="1"/>
                  </a:lnTo>
                  <a:close/>
                </a:path>
              </a:pathLst>
            </a:custGeom>
            <a:solidFill>
              <a:srgbClr val="5EB2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1" name="Google Shape;601;p26">
              <a:extLst>
                <a:ext uri="{FF2B5EF4-FFF2-40B4-BE49-F238E27FC236}">
                  <a16:creationId xmlns:a16="http://schemas.microsoft.com/office/drawing/2014/main" id="{020F90A3-612C-2445-454D-B3D70926C69D}"/>
                </a:ext>
              </a:extLst>
            </p:cNvPr>
            <p:cNvSpPr/>
            <p:nvPr/>
          </p:nvSpPr>
          <p:spPr>
            <a:xfrm>
              <a:off x="1942088" y="1193838"/>
              <a:ext cx="774592" cy="774592"/>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4"/>
                  </a:cubicBezTo>
                  <a:cubicBezTo>
                    <a:pt x="4751" y="9359"/>
                    <a:pt x="4073" y="10347"/>
                    <a:pt x="2834" y="10347"/>
                  </a:cubicBezTo>
                  <a:cubicBezTo>
                    <a:pt x="2322" y="10347"/>
                    <a:pt x="1620" y="10121"/>
                    <a:pt x="965" y="9787"/>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1"/>
                    <a:pt x="5954" y="18622"/>
                    <a:pt x="5954" y="19134"/>
                  </a:cubicBezTo>
                  <a:cubicBezTo>
                    <a:pt x="5954" y="20384"/>
                    <a:pt x="6942" y="21063"/>
                    <a:pt x="8156" y="21063"/>
                  </a:cubicBezTo>
                  <a:cubicBezTo>
                    <a:pt x="9371" y="21063"/>
                    <a:pt x="10359" y="20384"/>
                    <a:pt x="10359" y="19134"/>
                  </a:cubicBezTo>
                  <a:cubicBezTo>
                    <a:pt x="10359" y="18622"/>
                    <a:pt x="10133" y="17931"/>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7"/>
                  </a:cubicBezTo>
                  <a:cubicBezTo>
                    <a:pt x="17931" y="10121"/>
                    <a:pt x="18634" y="10347"/>
                    <a:pt x="19146" y="10347"/>
                  </a:cubicBezTo>
                  <a:cubicBezTo>
                    <a:pt x="20396" y="10347"/>
                    <a:pt x="21063" y="9359"/>
                    <a:pt x="21063" y="8144"/>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4"/>
                    <a:pt x="9799" y="965"/>
                  </a:cubicBezTo>
                  <a:cubicBezTo>
                    <a:pt x="10133" y="1608"/>
                    <a:pt x="10359" y="2310"/>
                    <a:pt x="10359" y="2822"/>
                  </a:cubicBezTo>
                  <a:cubicBezTo>
                    <a:pt x="10359" y="4073"/>
                    <a:pt x="9371" y="4739"/>
                    <a:pt x="8156" y="4739"/>
                  </a:cubicBezTo>
                  <a:cubicBezTo>
                    <a:pt x="6942" y="4739"/>
                    <a:pt x="5954" y="4073"/>
                    <a:pt x="5954" y="2822"/>
                  </a:cubicBezTo>
                  <a:cubicBezTo>
                    <a:pt x="5954" y="2310"/>
                    <a:pt x="6168" y="1608"/>
                    <a:pt x="6478" y="965"/>
                  </a:cubicBezTo>
                  <a:cubicBezTo>
                    <a:pt x="6704" y="513"/>
                    <a:pt x="6382" y="1"/>
                    <a:pt x="5882" y="1"/>
                  </a:cubicBez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2" name="Google Shape;602;p26">
              <a:extLst>
                <a:ext uri="{FF2B5EF4-FFF2-40B4-BE49-F238E27FC236}">
                  <a16:creationId xmlns:a16="http://schemas.microsoft.com/office/drawing/2014/main" id="{AE36FF37-990C-2788-AE15-2530EDE456EE}"/>
                </a:ext>
              </a:extLst>
            </p:cNvPr>
            <p:cNvSpPr/>
            <p:nvPr/>
          </p:nvSpPr>
          <p:spPr>
            <a:xfrm>
              <a:off x="6666883" y="1193838"/>
              <a:ext cx="535076" cy="599911"/>
            </a:xfrm>
            <a:custGeom>
              <a:avLst/>
              <a:gdLst/>
              <a:ahLst/>
              <a:cxnLst/>
              <a:rect l="l" t="t" r="r" b="b"/>
              <a:pathLst>
                <a:path w="14550" h="16313" extrusionOk="0">
                  <a:moveTo>
                    <a:pt x="1" y="1"/>
                  </a:moveTo>
                  <a:lnTo>
                    <a:pt x="1" y="16312"/>
                  </a:lnTo>
                  <a:lnTo>
                    <a:pt x="9156" y="16312"/>
                  </a:lnTo>
                  <a:lnTo>
                    <a:pt x="14550" y="8156"/>
                  </a:lnTo>
                  <a:lnTo>
                    <a:pt x="9156" y="1"/>
                  </a:ln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3" name="Google Shape;603;p26">
              <a:extLst>
                <a:ext uri="{FF2B5EF4-FFF2-40B4-BE49-F238E27FC236}">
                  <a16:creationId xmlns:a16="http://schemas.microsoft.com/office/drawing/2014/main" id="{9EBCC96E-1A4A-D6D0-F360-1E6E6D3D64D6}"/>
                </a:ext>
              </a:extLst>
            </p:cNvPr>
            <p:cNvSpPr txBox="1"/>
            <p:nvPr/>
          </p:nvSpPr>
          <p:spPr>
            <a:xfrm>
              <a:off x="2851537" y="1242774"/>
              <a:ext cx="3118363" cy="50202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14" name="Google Shape;605;p26">
              <a:extLst>
                <a:ext uri="{FF2B5EF4-FFF2-40B4-BE49-F238E27FC236}">
                  <a16:creationId xmlns:a16="http://schemas.microsoft.com/office/drawing/2014/main" id="{2BEC7EE4-9FE0-3436-C888-354B2B6EF745}"/>
                </a:ext>
              </a:extLst>
            </p:cNvPr>
            <p:cNvSpPr txBox="1"/>
            <p:nvPr/>
          </p:nvSpPr>
          <p:spPr>
            <a:xfrm>
              <a:off x="6638763" y="1335525"/>
              <a:ext cx="591300" cy="316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9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15" name="Google Shape;606;p26">
              <a:extLst>
                <a:ext uri="{FF2B5EF4-FFF2-40B4-BE49-F238E27FC236}">
                  <a16:creationId xmlns:a16="http://schemas.microsoft.com/office/drawing/2014/main" id="{D8F0C9B4-CCF3-D259-5A93-950D3429D4C5}"/>
                </a:ext>
              </a:extLst>
            </p:cNvPr>
            <p:cNvGrpSpPr/>
            <p:nvPr/>
          </p:nvGrpSpPr>
          <p:grpSpPr>
            <a:xfrm>
              <a:off x="6091076" y="1324424"/>
              <a:ext cx="352349" cy="338760"/>
              <a:chOff x="4447550" y="249750"/>
              <a:chExt cx="500425" cy="481125"/>
            </a:xfrm>
          </p:grpSpPr>
          <p:sp>
            <p:nvSpPr>
              <p:cNvPr id="16" name="Google Shape;607;p26">
                <a:extLst>
                  <a:ext uri="{FF2B5EF4-FFF2-40B4-BE49-F238E27FC236}">
                    <a16:creationId xmlns:a16="http://schemas.microsoft.com/office/drawing/2014/main" id="{A7B03843-1134-A4FD-2E14-D5A276DB4FD6}"/>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sp>
            <p:nvSpPr>
              <p:cNvPr id="17" name="Google Shape;608;p26">
                <a:extLst>
                  <a:ext uri="{FF2B5EF4-FFF2-40B4-BE49-F238E27FC236}">
                    <a16:creationId xmlns:a16="http://schemas.microsoft.com/office/drawing/2014/main" id="{6689EA8E-51C4-BEBA-07E2-59F1C604FD19}"/>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grpSp>
      </p:grpSp>
      <p:grpSp>
        <p:nvGrpSpPr>
          <p:cNvPr id="20" name="Google Shape;596;p26">
            <a:extLst>
              <a:ext uri="{FF2B5EF4-FFF2-40B4-BE49-F238E27FC236}">
                <a16:creationId xmlns:a16="http://schemas.microsoft.com/office/drawing/2014/main" id="{67470380-D581-B105-5CB4-4480ECAD8616}"/>
              </a:ext>
            </a:extLst>
          </p:cNvPr>
          <p:cNvGrpSpPr/>
          <p:nvPr/>
        </p:nvGrpSpPr>
        <p:grpSpPr>
          <a:xfrm>
            <a:off x="257296" y="3899446"/>
            <a:ext cx="3650019" cy="838472"/>
            <a:chOff x="1942088" y="1193587"/>
            <a:chExt cx="5259871" cy="774843"/>
          </a:xfrm>
        </p:grpSpPr>
        <p:grpSp>
          <p:nvGrpSpPr>
            <p:cNvPr id="21" name="Google Shape;597;p26">
              <a:extLst>
                <a:ext uri="{FF2B5EF4-FFF2-40B4-BE49-F238E27FC236}">
                  <a16:creationId xmlns:a16="http://schemas.microsoft.com/office/drawing/2014/main" id="{0DF16A64-FB69-7E80-F8ED-EA8E82D1E188}"/>
                </a:ext>
              </a:extLst>
            </p:cNvPr>
            <p:cNvGrpSpPr/>
            <p:nvPr/>
          </p:nvGrpSpPr>
          <p:grpSpPr>
            <a:xfrm>
              <a:off x="2569956" y="1193838"/>
              <a:ext cx="3986156" cy="600163"/>
              <a:chOff x="3334894" y="1205063"/>
              <a:chExt cx="3986156" cy="600163"/>
            </a:xfrm>
          </p:grpSpPr>
          <p:sp>
            <p:nvSpPr>
              <p:cNvPr id="29" name="Google Shape;598;p26">
                <a:extLst>
                  <a:ext uri="{FF2B5EF4-FFF2-40B4-BE49-F238E27FC236}">
                    <a16:creationId xmlns:a16="http://schemas.microsoft.com/office/drawing/2014/main" id="{1BFEE028-F63B-4B03-29EF-C7C79BD1105C}"/>
                  </a:ext>
                </a:extLst>
              </p:cNvPr>
              <p:cNvSpPr/>
              <p:nvPr/>
            </p:nvSpPr>
            <p:spPr>
              <a:xfrm>
                <a:off x="3334894" y="1205063"/>
                <a:ext cx="2477385" cy="599911"/>
              </a:xfrm>
              <a:custGeom>
                <a:avLst/>
                <a:gdLst/>
                <a:ahLst/>
                <a:cxnLst/>
                <a:rect l="l" t="t" r="r" b="b"/>
                <a:pathLst>
                  <a:path w="67366" h="16313" extrusionOk="0">
                    <a:moveTo>
                      <a:pt x="0" y="1"/>
                    </a:moveTo>
                    <a:lnTo>
                      <a:pt x="0" y="5739"/>
                    </a:lnTo>
                    <a:cubicBezTo>
                      <a:pt x="750" y="5394"/>
                      <a:pt x="1500" y="5192"/>
                      <a:pt x="2072" y="5192"/>
                    </a:cubicBezTo>
                    <a:cubicBezTo>
                      <a:pt x="3644" y="5192"/>
                      <a:pt x="4739" y="6406"/>
                      <a:pt x="4739" y="8144"/>
                    </a:cubicBezTo>
                    <a:cubicBezTo>
                      <a:pt x="4739" y="9883"/>
                      <a:pt x="3644" y="11097"/>
                      <a:pt x="2072" y="11097"/>
                    </a:cubicBezTo>
                    <a:cubicBezTo>
                      <a:pt x="1322" y="11097"/>
                      <a:pt x="500" y="10764"/>
                      <a:pt x="0" y="10526"/>
                    </a:cubicBezTo>
                    <a:lnTo>
                      <a:pt x="0" y="16312"/>
                    </a:lnTo>
                    <a:lnTo>
                      <a:pt x="67366" y="16312"/>
                    </a:lnTo>
                    <a:lnTo>
                      <a:pt x="67366" y="1"/>
                    </a:ln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30" name="Google Shape;599;p26">
                <a:extLst>
                  <a:ext uri="{FF2B5EF4-FFF2-40B4-BE49-F238E27FC236}">
                    <a16:creationId xmlns:a16="http://schemas.microsoft.com/office/drawing/2014/main" id="{CAB9CE06-A03C-1B6D-9C48-F68851E285D9}"/>
                  </a:ext>
                </a:extLst>
              </p:cNvPr>
              <p:cNvSpPr/>
              <p:nvPr/>
            </p:nvSpPr>
            <p:spPr>
              <a:xfrm>
                <a:off x="5488350" y="1205225"/>
                <a:ext cx="1832700" cy="600000"/>
              </a:xfrm>
              <a:prstGeom prst="rect">
                <a:avLst/>
              </a:pr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grpSp>
        <p:sp>
          <p:nvSpPr>
            <p:cNvPr id="22" name="Google Shape;600;p26">
              <a:extLst>
                <a:ext uri="{FF2B5EF4-FFF2-40B4-BE49-F238E27FC236}">
                  <a16:creationId xmlns:a16="http://schemas.microsoft.com/office/drawing/2014/main" id="{600EAC8E-FF3B-1F9B-9DFD-0FFB0CF2632A}"/>
                </a:ext>
              </a:extLst>
            </p:cNvPr>
            <p:cNvSpPr/>
            <p:nvPr/>
          </p:nvSpPr>
          <p:spPr>
            <a:xfrm>
              <a:off x="6597921" y="1193838"/>
              <a:ext cx="27177" cy="599911"/>
            </a:xfrm>
            <a:custGeom>
              <a:avLst/>
              <a:gdLst/>
              <a:ahLst/>
              <a:cxnLst/>
              <a:rect l="l" t="t" r="r" b="b"/>
              <a:pathLst>
                <a:path w="739" h="16313" extrusionOk="0">
                  <a:moveTo>
                    <a:pt x="0" y="1"/>
                  </a:moveTo>
                  <a:lnTo>
                    <a:pt x="0" y="16312"/>
                  </a:lnTo>
                  <a:lnTo>
                    <a:pt x="738" y="16312"/>
                  </a:lnTo>
                  <a:lnTo>
                    <a:pt x="738" y="1"/>
                  </a:lnTo>
                  <a:close/>
                </a:path>
              </a:pathLst>
            </a:custGeom>
            <a:solidFill>
              <a:srgbClr val="5EB2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3" name="Google Shape;601;p26">
              <a:extLst>
                <a:ext uri="{FF2B5EF4-FFF2-40B4-BE49-F238E27FC236}">
                  <a16:creationId xmlns:a16="http://schemas.microsoft.com/office/drawing/2014/main" id="{3EED5486-8151-9F19-70E7-235377EA335C}"/>
                </a:ext>
              </a:extLst>
            </p:cNvPr>
            <p:cNvSpPr/>
            <p:nvPr/>
          </p:nvSpPr>
          <p:spPr>
            <a:xfrm>
              <a:off x="1942088" y="1193838"/>
              <a:ext cx="774592" cy="774592"/>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4"/>
                  </a:cubicBezTo>
                  <a:cubicBezTo>
                    <a:pt x="4751" y="9359"/>
                    <a:pt x="4073" y="10347"/>
                    <a:pt x="2834" y="10347"/>
                  </a:cubicBezTo>
                  <a:cubicBezTo>
                    <a:pt x="2322" y="10347"/>
                    <a:pt x="1620" y="10121"/>
                    <a:pt x="965" y="9787"/>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1"/>
                    <a:pt x="5954" y="18622"/>
                    <a:pt x="5954" y="19134"/>
                  </a:cubicBezTo>
                  <a:cubicBezTo>
                    <a:pt x="5954" y="20384"/>
                    <a:pt x="6942" y="21063"/>
                    <a:pt x="8156" y="21063"/>
                  </a:cubicBezTo>
                  <a:cubicBezTo>
                    <a:pt x="9371" y="21063"/>
                    <a:pt x="10359" y="20384"/>
                    <a:pt x="10359" y="19134"/>
                  </a:cubicBezTo>
                  <a:cubicBezTo>
                    <a:pt x="10359" y="18622"/>
                    <a:pt x="10133" y="17931"/>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7"/>
                  </a:cubicBezTo>
                  <a:cubicBezTo>
                    <a:pt x="17931" y="10121"/>
                    <a:pt x="18634" y="10347"/>
                    <a:pt x="19146" y="10347"/>
                  </a:cubicBezTo>
                  <a:cubicBezTo>
                    <a:pt x="20396" y="10347"/>
                    <a:pt x="21063" y="9359"/>
                    <a:pt x="21063" y="8144"/>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4"/>
                    <a:pt x="9799" y="965"/>
                  </a:cubicBezTo>
                  <a:cubicBezTo>
                    <a:pt x="10133" y="1608"/>
                    <a:pt x="10359" y="2310"/>
                    <a:pt x="10359" y="2822"/>
                  </a:cubicBezTo>
                  <a:cubicBezTo>
                    <a:pt x="10359" y="4073"/>
                    <a:pt x="9371" y="4739"/>
                    <a:pt x="8156" y="4739"/>
                  </a:cubicBezTo>
                  <a:cubicBezTo>
                    <a:pt x="6942" y="4739"/>
                    <a:pt x="5954" y="4073"/>
                    <a:pt x="5954" y="2822"/>
                  </a:cubicBezTo>
                  <a:cubicBezTo>
                    <a:pt x="5954" y="2310"/>
                    <a:pt x="6168" y="1608"/>
                    <a:pt x="6478" y="965"/>
                  </a:cubicBezTo>
                  <a:cubicBezTo>
                    <a:pt x="6704" y="513"/>
                    <a:pt x="6382" y="1"/>
                    <a:pt x="5882" y="1"/>
                  </a:cubicBez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4" name="Google Shape;602;p26">
              <a:extLst>
                <a:ext uri="{FF2B5EF4-FFF2-40B4-BE49-F238E27FC236}">
                  <a16:creationId xmlns:a16="http://schemas.microsoft.com/office/drawing/2014/main" id="{F8B232FF-7FDC-077F-992A-C1217DD5DFFA}"/>
                </a:ext>
              </a:extLst>
            </p:cNvPr>
            <p:cNvSpPr/>
            <p:nvPr/>
          </p:nvSpPr>
          <p:spPr>
            <a:xfrm>
              <a:off x="6666883" y="1193838"/>
              <a:ext cx="535076" cy="599911"/>
            </a:xfrm>
            <a:custGeom>
              <a:avLst/>
              <a:gdLst/>
              <a:ahLst/>
              <a:cxnLst/>
              <a:rect l="l" t="t" r="r" b="b"/>
              <a:pathLst>
                <a:path w="14550" h="16313" extrusionOk="0">
                  <a:moveTo>
                    <a:pt x="1" y="1"/>
                  </a:moveTo>
                  <a:lnTo>
                    <a:pt x="1" y="16312"/>
                  </a:lnTo>
                  <a:lnTo>
                    <a:pt x="9156" y="16312"/>
                  </a:lnTo>
                  <a:lnTo>
                    <a:pt x="14550" y="8156"/>
                  </a:lnTo>
                  <a:lnTo>
                    <a:pt x="9156" y="1"/>
                  </a:ln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5" name="Google Shape;603;p26">
              <a:extLst>
                <a:ext uri="{FF2B5EF4-FFF2-40B4-BE49-F238E27FC236}">
                  <a16:creationId xmlns:a16="http://schemas.microsoft.com/office/drawing/2014/main" id="{6D52DD57-5603-B4E6-7F87-E933C5D8EF24}"/>
                </a:ext>
              </a:extLst>
            </p:cNvPr>
            <p:cNvSpPr txBox="1"/>
            <p:nvPr/>
          </p:nvSpPr>
          <p:spPr>
            <a:xfrm>
              <a:off x="2758465" y="1193587"/>
              <a:ext cx="3386035" cy="50202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Secondary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26" name="Google Shape;606;p26">
              <a:extLst>
                <a:ext uri="{FF2B5EF4-FFF2-40B4-BE49-F238E27FC236}">
                  <a16:creationId xmlns:a16="http://schemas.microsoft.com/office/drawing/2014/main" id="{AB37CE8A-B470-F133-9975-1A69A5E76622}"/>
                </a:ext>
              </a:extLst>
            </p:cNvPr>
            <p:cNvGrpSpPr/>
            <p:nvPr/>
          </p:nvGrpSpPr>
          <p:grpSpPr>
            <a:xfrm>
              <a:off x="6091076" y="1324424"/>
              <a:ext cx="352349" cy="338760"/>
              <a:chOff x="4447550" y="249750"/>
              <a:chExt cx="500425" cy="481125"/>
            </a:xfrm>
          </p:grpSpPr>
          <p:sp>
            <p:nvSpPr>
              <p:cNvPr id="27" name="Google Shape;607;p26">
                <a:extLst>
                  <a:ext uri="{FF2B5EF4-FFF2-40B4-BE49-F238E27FC236}">
                    <a16:creationId xmlns:a16="http://schemas.microsoft.com/office/drawing/2014/main" id="{E68D2E40-AAEE-4C49-07A0-2B0E9E9C81EA}"/>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sp>
            <p:nvSpPr>
              <p:cNvPr id="28" name="Google Shape;608;p26">
                <a:extLst>
                  <a:ext uri="{FF2B5EF4-FFF2-40B4-BE49-F238E27FC236}">
                    <a16:creationId xmlns:a16="http://schemas.microsoft.com/office/drawing/2014/main" id="{5B7C370C-3351-6FB9-5524-4B313B17BBDF}"/>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grpSp>
      </p:grpSp>
      <p:grpSp>
        <p:nvGrpSpPr>
          <p:cNvPr id="31" name="Google Shape;89;p16">
            <a:extLst>
              <a:ext uri="{FF2B5EF4-FFF2-40B4-BE49-F238E27FC236}">
                <a16:creationId xmlns:a16="http://schemas.microsoft.com/office/drawing/2014/main" id="{3B6352EC-9DA3-7862-3A96-5B2F2073FA46}"/>
              </a:ext>
            </a:extLst>
          </p:cNvPr>
          <p:cNvGrpSpPr/>
          <p:nvPr/>
        </p:nvGrpSpPr>
        <p:grpSpPr>
          <a:xfrm>
            <a:off x="4178898" y="2150268"/>
            <a:ext cx="1720340" cy="1721296"/>
            <a:chOff x="1643187" y="2160319"/>
            <a:chExt cx="1290255" cy="1290972"/>
          </a:xfrm>
          <a:solidFill>
            <a:srgbClr val="8DC6FF"/>
          </a:solidFill>
        </p:grpSpPr>
        <p:sp>
          <p:nvSpPr>
            <p:cNvPr id="32" name="Google Shape;90;p16">
              <a:extLst>
                <a:ext uri="{FF2B5EF4-FFF2-40B4-BE49-F238E27FC236}">
                  <a16:creationId xmlns:a16="http://schemas.microsoft.com/office/drawing/2014/main" id="{CFCCF2E7-CA9C-0654-CB16-C1393BAB41F1}"/>
                </a:ext>
              </a:extLst>
            </p:cNvPr>
            <p:cNvSpPr/>
            <p:nvPr/>
          </p:nvSpPr>
          <p:spPr>
            <a:xfrm>
              <a:off x="1643187" y="2160319"/>
              <a:ext cx="1290255" cy="1290972"/>
            </a:xfrm>
            <a:custGeom>
              <a:avLst/>
              <a:gdLst/>
              <a:ahLst/>
              <a:cxnLst/>
              <a:rect l="l" t="t" r="r" b="b"/>
              <a:pathLst>
                <a:path w="21587" h="21599" extrusionOk="0">
                  <a:moveTo>
                    <a:pt x="4966" y="18860"/>
                  </a:moveTo>
                  <a:cubicBezTo>
                    <a:pt x="5323" y="18503"/>
                    <a:pt x="5382" y="17920"/>
                    <a:pt x="5382" y="17920"/>
                  </a:cubicBezTo>
                  <a:cubicBezTo>
                    <a:pt x="5394" y="17717"/>
                    <a:pt x="5537" y="17432"/>
                    <a:pt x="5680" y="17289"/>
                  </a:cubicBezTo>
                  <a:lnTo>
                    <a:pt x="5752" y="17205"/>
                  </a:lnTo>
                  <a:cubicBezTo>
                    <a:pt x="5906" y="17063"/>
                    <a:pt x="6144" y="17063"/>
                    <a:pt x="6287" y="17205"/>
                  </a:cubicBezTo>
                  <a:lnTo>
                    <a:pt x="10526" y="21444"/>
                  </a:lnTo>
                  <a:cubicBezTo>
                    <a:pt x="10681" y="21599"/>
                    <a:pt x="10919" y="21599"/>
                    <a:pt x="11062" y="21444"/>
                  </a:cubicBezTo>
                  <a:lnTo>
                    <a:pt x="15300" y="17205"/>
                  </a:lnTo>
                  <a:cubicBezTo>
                    <a:pt x="15443" y="17063"/>
                    <a:pt x="15681" y="17063"/>
                    <a:pt x="15836" y="17205"/>
                  </a:cubicBezTo>
                  <a:lnTo>
                    <a:pt x="15836" y="17205"/>
                  </a:lnTo>
                  <a:cubicBezTo>
                    <a:pt x="15979" y="17360"/>
                    <a:pt x="16122" y="17646"/>
                    <a:pt x="16134" y="17848"/>
                  </a:cubicBezTo>
                  <a:cubicBezTo>
                    <a:pt x="16134" y="17848"/>
                    <a:pt x="16193" y="18432"/>
                    <a:pt x="16551" y="18789"/>
                  </a:cubicBezTo>
                  <a:cubicBezTo>
                    <a:pt x="17170" y="19396"/>
                    <a:pt x="18170" y="19396"/>
                    <a:pt x="18777" y="18789"/>
                  </a:cubicBezTo>
                  <a:cubicBezTo>
                    <a:pt x="19396" y="18170"/>
                    <a:pt x="19396" y="17170"/>
                    <a:pt x="18777" y="16551"/>
                  </a:cubicBezTo>
                  <a:cubicBezTo>
                    <a:pt x="18420" y="16193"/>
                    <a:pt x="17848" y="16146"/>
                    <a:pt x="17848" y="16146"/>
                  </a:cubicBezTo>
                  <a:cubicBezTo>
                    <a:pt x="17646" y="16122"/>
                    <a:pt x="17360" y="15979"/>
                    <a:pt x="17205" y="15836"/>
                  </a:cubicBezTo>
                  <a:lnTo>
                    <a:pt x="17205" y="15836"/>
                  </a:lnTo>
                  <a:cubicBezTo>
                    <a:pt x="17062" y="15693"/>
                    <a:pt x="17062" y="15443"/>
                    <a:pt x="17205" y="15300"/>
                  </a:cubicBezTo>
                  <a:lnTo>
                    <a:pt x="21444" y="11062"/>
                  </a:lnTo>
                  <a:cubicBezTo>
                    <a:pt x="21587" y="10919"/>
                    <a:pt x="21587" y="10681"/>
                    <a:pt x="21444" y="10526"/>
                  </a:cubicBezTo>
                  <a:lnTo>
                    <a:pt x="17205" y="6287"/>
                  </a:lnTo>
                  <a:cubicBezTo>
                    <a:pt x="17062" y="6145"/>
                    <a:pt x="16824" y="6145"/>
                    <a:pt x="16670" y="6287"/>
                  </a:cubicBezTo>
                  <a:lnTo>
                    <a:pt x="16622" y="6335"/>
                  </a:lnTo>
                  <a:cubicBezTo>
                    <a:pt x="16479" y="6490"/>
                    <a:pt x="16348" y="6776"/>
                    <a:pt x="16324" y="6978"/>
                  </a:cubicBezTo>
                  <a:cubicBezTo>
                    <a:pt x="16324" y="6978"/>
                    <a:pt x="16265" y="7549"/>
                    <a:pt x="15908" y="7907"/>
                  </a:cubicBezTo>
                  <a:cubicBezTo>
                    <a:pt x="15300" y="8526"/>
                    <a:pt x="14300" y="8526"/>
                    <a:pt x="13681" y="7907"/>
                  </a:cubicBezTo>
                  <a:cubicBezTo>
                    <a:pt x="13062" y="7299"/>
                    <a:pt x="13062" y="6299"/>
                    <a:pt x="13681" y="5680"/>
                  </a:cubicBezTo>
                  <a:cubicBezTo>
                    <a:pt x="14038" y="5323"/>
                    <a:pt x="14610" y="5263"/>
                    <a:pt x="14610" y="5263"/>
                  </a:cubicBezTo>
                  <a:cubicBezTo>
                    <a:pt x="14824" y="5252"/>
                    <a:pt x="15110" y="5109"/>
                    <a:pt x="15253" y="4966"/>
                  </a:cubicBezTo>
                  <a:lnTo>
                    <a:pt x="15300" y="4918"/>
                  </a:lnTo>
                  <a:cubicBezTo>
                    <a:pt x="15443" y="4775"/>
                    <a:pt x="15443" y="4537"/>
                    <a:pt x="15300" y="4382"/>
                  </a:cubicBezTo>
                  <a:lnTo>
                    <a:pt x="11062" y="144"/>
                  </a:lnTo>
                  <a:cubicBezTo>
                    <a:pt x="10919" y="1"/>
                    <a:pt x="10681" y="1"/>
                    <a:pt x="10526" y="144"/>
                  </a:cubicBezTo>
                  <a:lnTo>
                    <a:pt x="6287" y="4382"/>
                  </a:lnTo>
                  <a:cubicBezTo>
                    <a:pt x="6144" y="4537"/>
                    <a:pt x="6144" y="4775"/>
                    <a:pt x="6287" y="4918"/>
                  </a:cubicBezTo>
                  <a:lnTo>
                    <a:pt x="6335" y="4966"/>
                  </a:lnTo>
                  <a:cubicBezTo>
                    <a:pt x="6478" y="5109"/>
                    <a:pt x="6764" y="5252"/>
                    <a:pt x="6978" y="5263"/>
                  </a:cubicBezTo>
                  <a:cubicBezTo>
                    <a:pt x="6978" y="5263"/>
                    <a:pt x="7549" y="5323"/>
                    <a:pt x="7907" y="5680"/>
                  </a:cubicBezTo>
                  <a:cubicBezTo>
                    <a:pt x="8526" y="6299"/>
                    <a:pt x="8526" y="7299"/>
                    <a:pt x="7907" y="7907"/>
                  </a:cubicBezTo>
                  <a:cubicBezTo>
                    <a:pt x="7287" y="8526"/>
                    <a:pt x="6287" y="8526"/>
                    <a:pt x="5680" y="7907"/>
                  </a:cubicBezTo>
                  <a:cubicBezTo>
                    <a:pt x="5323" y="7549"/>
                    <a:pt x="5263" y="6978"/>
                    <a:pt x="5263" y="6978"/>
                  </a:cubicBezTo>
                  <a:cubicBezTo>
                    <a:pt x="5240" y="6776"/>
                    <a:pt x="5109" y="6478"/>
                    <a:pt x="4966" y="6335"/>
                  </a:cubicBezTo>
                  <a:lnTo>
                    <a:pt x="4918" y="6287"/>
                  </a:lnTo>
                  <a:cubicBezTo>
                    <a:pt x="4775" y="6145"/>
                    <a:pt x="4525" y="6145"/>
                    <a:pt x="4382" y="6287"/>
                  </a:cubicBezTo>
                  <a:lnTo>
                    <a:pt x="144" y="10526"/>
                  </a:lnTo>
                  <a:cubicBezTo>
                    <a:pt x="1" y="10681"/>
                    <a:pt x="1" y="10919"/>
                    <a:pt x="144" y="11062"/>
                  </a:cubicBezTo>
                  <a:lnTo>
                    <a:pt x="4382" y="15300"/>
                  </a:lnTo>
                  <a:cubicBezTo>
                    <a:pt x="4525" y="15455"/>
                    <a:pt x="4525" y="15693"/>
                    <a:pt x="4382" y="15836"/>
                  </a:cubicBezTo>
                  <a:lnTo>
                    <a:pt x="4311" y="15908"/>
                  </a:lnTo>
                  <a:cubicBezTo>
                    <a:pt x="4156" y="16062"/>
                    <a:pt x="3870" y="16193"/>
                    <a:pt x="3668" y="16217"/>
                  </a:cubicBezTo>
                  <a:cubicBezTo>
                    <a:pt x="3668" y="16217"/>
                    <a:pt x="3096" y="16265"/>
                    <a:pt x="2739" y="16622"/>
                  </a:cubicBezTo>
                  <a:cubicBezTo>
                    <a:pt x="2120" y="17241"/>
                    <a:pt x="2120" y="18241"/>
                    <a:pt x="2739" y="18860"/>
                  </a:cubicBezTo>
                  <a:cubicBezTo>
                    <a:pt x="3346" y="19468"/>
                    <a:pt x="4347" y="19468"/>
                    <a:pt x="4966" y="18860"/>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3" name="Google Shape;91;p16">
              <a:extLst>
                <a:ext uri="{FF2B5EF4-FFF2-40B4-BE49-F238E27FC236}">
                  <a16:creationId xmlns:a16="http://schemas.microsoft.com/office/drawing/2014/main" id="{4B9F1DE2-D253-D21C-29FE-580CDFD5CCC6}"/>
                </a:ext>
              </a:extLst>
            </p:cNvPr>
            <p:cNvSpPr txBox="1"/>
            <p:nvPr/>
          </p:nvSpPr>
          <p:spPr>
            <a:xfrm>
              <a:off x="2074925" y="2761125"/>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34" name="Google Shape;101;p16">
            <a:extLst>
              <a:ext uri="{FF2B5EF4-FFF2-40B4-BE49-F238E27FC236}">
                <a16:creationId xmlns:a16="http://schemas.microsoft.com/office/drawing/2014/main" id="{0091CE70-758C-F634-6133-56CF9C2445A2}"/>
              </a:ext>
            </a:extLst>
          </p:cNvPr>
          <p:cNvGrpSpPr/>
          <p:nvPr/>
        </p:nvGrpSpPr>
        <p:grpSpPr>
          <a:xfrm>
            <a:off x="5045252" y="3016622"/>
            <a:ext cx="1721296" cy="1721296"/>
            <a:chOff x="2292953" y="2810084"/>
            <a:chExt cx="1290972" cy="1290972"/>
          </a:xfrm>
          <a:solidFill>
            <a:srgbClr val="5895C4"/>
          </a:solidFill>
        </p:grpSpPr>
        <p:sp>
          <p:nvSpPr>
            <p:cNvPr id="35" name="Google Shape;102;p16">
              <a:extLst>
                <a:ext uri="{FF2B5EF4-FFF2-40B4-BE49-F238E27FC236}">
                  <a16:creationId xmlns:a16="http://schemas.microsoft.com/office/drawing/2014/main" id="{51A42426-365D-8AE5-92FD-A47C917CFC85}"/>
                </a:ext>
              </a:extLst>
            </p:cNvPr>
            <p:cNvSpPr/>
            <p:nvPr/>
          </p:nvSpPr>
          <p:spPr>
            <a:xfrm>
              <a:off x="2292953" y="2810084"/>
              <a:ext cx="1290972" cy="1290972"/>
            </a:xfrm>
            <a:custGeom>
              <a:avLst/>
              <a:gdLst/>
              <a:ahLst/>
              <a:cxnLst/>
              <a:rect l="l" t="t" r="r" b="b"/>
              <a:pathLst>
                <a:path w="21599" h="21599" extrusionOk="0">
                  <a:moveTo>
                    <a:pt x="18860" y="4977"/>
                  </a:moveTo>
                  <a:cubicBezTo>
                    <a:pt x="18503" y="5334"/>
                    <a:pt x="17931" y="5382"/>
                    <a:pt x="17931" y="5382"/>
                  </a:cubicBezTo>
                  <a:cubicBezTo>
                    <a:pt x="17717" y="5406"/>
                    <a:pt x="17431" y="5537"/>
                    <a:pt x="17288" y="5691"/>
                  </a:cubicBezTo>
                  <a:lnTo>
                    <a:pt x="17205" y="5763"/>
                  </a:lnTo>
                  <a:cubicBezTo>
                    <a:pt x="17062" y="5906"/>
                    <a:pt x="17062" y="6144"/>
                    <a:pt x="17205" y="6299"/>
                  </a:cubicBezTo>
                  <a:lnTo>
                    <a:pt x="21443" y="10537"/>
                  </a:lnTo>
                  <a:cubicBezTo>
                    <a:pt x="21598" y="10680"/>
                    <a:pt x="21598" y="10918"/>
                    <a:pt x="21443" y="11061"/>
                  </a:cubicBezTo>
                  <a:lnTo>
                    <a:pt x="17205" y="15300"/>
                  </a:lnTo>
                  <a:cubicBezTo>
                    <a:pt x="17062" y="15455"/>
                    <a:pt x="17062" y="15693"/>
                    <a:pt x="17205" y="15836"/>
                  </a:cubicBezTo>
                  <a:lnTo>
                    <a:pt x="17217" y="15836"/>
                  </a:lnTo>
                  <a:cubicBezTo>
                    <a:pt x="17360" y="15990"/>
                    <a:pt x="17645" y="16121"/>
                    <a:pt x="17848" y="16145"/>
                  </a:cubicBezTo>
                  <a:cubicBezTo>
                    <a:pt x="17848" y="16145"/>
                    <a:pt x="18431" y="16205"/>
                    <a:pt x="18788" y="16550"/>
                  </a:cubicBezTo>
                  <a:cubicBezTo>
                    <a:pt x="19407" y="17169"/>
                    <a:pt x="19407" y="18169"/>
                    <a:pt x="18788" y="18788"/>
                  </a:cubicBezTo>
                  <a:cubicBezTo>
                    <a:pt x="18169" y="19407"/>
                    <a:pt x="17169" y="19407"/>
                    <a:pt x="16550" y="18788"/>
                  </a:cubicBezTo>
                  <a:cubicBezTo>
                    <a:pt x="16193" y="18431"/>
                    <a:pt x="16145" y="17860"/>
                    <a:pt x="16145" y="17860"/>
                  </a:cubicBezTo>
                  <a:cubicBezTo>
                    <a:pt x="16121" y="17645"/>
                    <a:pt x="15990" y="17360"/>
                    <a:pt x="15836" y="17217"/>
                  </a:cubicBezTo>
                  <a:lnTo>
                    <a:pt x="15836" y="17205"/>
                  </a:lnTo>
                  <a:cubicBezTo>
                    <a:pt x="15693" y="17062"/>
                    <a:pt x="15455" y="17062"/>
                    <a:pt x="15300" y="17205"/>
                  </a:cubicBezTo>
                  <a:lnTo>
                    <a:pt x="11061" y="21455"/>
                  </a:lnTo>
                  <a:cubicBezTo>
                    <a:pt x="10918" y="21598"/>
                    <a:pt x="10680" y="21598"/>
                    <a:pt x="10537" y="21455"/>
                  </a:cubicBezTo>
                  <a:lnTo>
                    <a:pt x="6299" y="17205"/>
                  </a:lnTo>
                  <a:cubicBezTo>
                    <a:pt x="6144" y="17062"/>
                    <a:pt x="6144" y="16824"/>
                    <a:pt x="6299" y="16681"/>
                  </a:cubicBezTo>
                  <a:lnTo>
                    <a:pt x="6346" y="16633"/>
                  </a:lnTo>
                  <a:cubicBezTo>
                    <a:pt x="6489" y="16490"/>
                    <a:pt x="6775" y="16348"/>
                    <a:pt x="6977" y="16324"/>
                  </a:cubicBezTo>
                  <a:cubicBezTo>
                    <a:pt x="6977" y="16324"/>
                    <a:pt x="7561" y="16276"/>
                    <a:pt x="7918" y="15919"/>
                  </a:cubicBezTo>
                  <a:cubicBezTo>
                    <a:pt x="8525" y="15300"/>
                    <a:pt x="8525" y="14300"/>
                    <a:pt x="7918" y="13681"/>
                  </a:cubicBezTo>
                  <a:cubicBezTo>
                    <a:pt x="7299" y="13073"/>
                    <a:pt x="6299" y="13073"/>
                    <a:pt x="5680" y="13681"/>
                  </a:cubicBezTo>
                  <a:cubicBezTo>
                    <a:pt x="5322" y="14038"/>
                    <a:pt x="5275" y="14621"/>
                    <a:pt x="5275" y="14621"/>
                  </a:cubicBezTo>
                  <a:cubicBezTo>
                    <a:pt x="5251" y="14824"/>
                    <a:pt x="5120" y="15109"/>
                    <a:pt x="4965" y="15264"/>
                  </a:cubicBezTo>
                  <a:lnTo>
                    <a:pt x="4918" y="15300"/>
                  </a:lnTo>
                  <a:cubicBezTo>
                    <a:pt x="4775" y="15455"/>
                    <a:pt x="4537" y="15455"/>
                    <a:pt x="4394" y="15300"/>
                  </a:cubicBezTo>
                  <a:lnTo>
                    <a:pt x="143" y="11061"/>
                  </a:lnTo>
                  <a:cubicBezTo>
                    <a:pt x="0" y="10918"/>
                    <a:pt x="0" y="10680"/>
                    <a:pt x="143" y="10537"/>
                  </a:cubicBezTo>
                  <a:lnTo>
                    <a:pt x="4394" y="6299"/>
                  </a:lnTo>
                  <a:cubicBezTo>
                    <a:pt x="4537" y="6144"/>
                    <a:pt x="4775" y="6144"/>
                    <a:pt x="4918" y="6299"/>
                  </a:cubicBezTo>
                  <a:lnTo>
                    <a:pt x="4965" y="6334"/>
                  </a:lnTo>
                  <a:cubicBezTo>
                    <a:pt x="5108" y="6489"/>
                    <a:pt x="5251" y="6775"/>
                    <a:pt x="5263" y="6977"/>
                  </a:cubicBezTo>
                  <a:cubicBezTo>
                    <a:pt x="5263" y="6977"/>
                    <a:pt x="5322" y="7561"/>
                    <a:pt x="5680" y="7918"/>
                  </a:cubicBezTo>
                  <a:cubicBezTo>
                    <a:pt x="6299" y="8525"/>
                    <a:pt x="7299" y="8525"/>
                    <a:pt x="7906" y="7918"/>
                  </a:cubicBezTo>
                  <a:cubicBezTo>
                    <a:pt x="8525" y="7299"/>
                    <a:pt x="8525" y="6299"/>
                    <a:pt x="7906" y="5680"/>
                  </a:cubicBezTo>
                  <a:cubicBezTo>
                    <a:pt x="7561" y="5322"/>
                    <a:pt x="6977" y="5275"/>
                    <a:pt x="6977" y="5275"/>
                  </a:cubicBezTo>
                  <a:cubicBezTo>
                    <a:pt x="6775" y="5251"/>
                    <a:pt x="6489" y="5108"/>
                    <a:pt x="6334" y="4965"/>
                  </a:cubicBezTo>
                  <a:lnTo>
                    <a:pt x="6299" y="4918"/>
                  </a:lnTo>
                  <a:cubicBezTo>
                    <a:pt x="6144" y="4775"/>
                    <a:pt x="6144" y="4537"/>
                    <a:pt x="6299" y="4394"/>
                  </a:cubicBezTo>
                  <a:lnTo>
                    <a:pt x="10537" y="155"/>
                  </a:lnTo>
                  <a:cubicBezTo>
                    <a:pt x="10680" y="0"/>
                    <a:pt x="10918" y="0"/>
                    <a:pt x="11061" y="155"/>
                  </a:cubicBezTo>
                  <a:lnTo>
                    <a:pt x="15300" y="4394"/>
                  </a:lnTo>
                  <a:cubicBezTo>
                    <a:pt x="15455" y="4537"/>
                    <a:pt x="15693" y="4537"/>
                    <a:pt x="15836" y="4394"/>
                  </a:cubicBezTo>
                  <a:lnTo>
                    <a:pt x="15907" y="4310"/>
                  </a:lnTo>
                  <a:cubicBezTo>
                    <a:pt x="16062" y="4167"/>
                    <a:pt x="16193" y="3882"/>
                    <a:pt x="16217" y="3667"/>
                  </a:cubicBezTo>
                  <a:cubicBezTo>
                    <a:pt x="16217" y="3667"/>
                    <a:pt x="16276" y="3096"/>
                    <a:pt x="16633" y="2739"/>
                  </a:cubicBezTo>
                  <a:cubicBezTo>
                    <a:pt x="17240" y="2120"/>
                    <a:pt x="18241" y="2120"/>
                    <a:pt x="18860" y="2739"/>
                  </a:cubicBezTo>
                  <a:cubicBezTo>
                    <a:pt x="19479" y="3358"/>
                    <a:pt x="19479" y="4358"/>
                    <a:pt x="18860" y="4977"/>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6" name="Google Shape;103;p16">
              <a:extLst>
                <a:ext uri="{FF2B5EF4-FFF2-40B4-BE49-F238E27FC236}">
                  <a16:creationId xmlns:a16="http://schemas.microsoft.com/office/drawing/2014/main" id="{C0132E54-2AE8-60F3-95E8-378F0EFFCD74}"/>
                </a:ext>
              </a:extLst>
            </p:cNvPr>
            <p:cNvSpPr txBox="1"/>
            <p:nvPr/>
          </p:nvSpPr>
          <p:spPr>
            <a:xfrm>
              <a:off x="271960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37" name="Google Shape;92;p16">
            <a:extLst>
              <a:ext uri="{FF2B5EF4-FFF2-40B4-BE49-F238E27FC236}">
                <a16:creationId xmlns:a16="http://schemas.microsoft.com/office/drawing/2014/main" id="{F0743A26-C52E-FC11-59E0-FCB0D072A3FE}"/>
              </a:ext>
            </a:extLst>
          </p:cNvPr>
          <p:cNvGrpSpPr/>
          <p:nvPr/>
        </p:nvGrpSpPr>
        <p:grpSpPr>
          <a:xfrm>
            <a:off x="5918143" y="2144610"/>
            <a:ext cx="1720340" cy="1720340"/>
            <a:chOff x="2947621" y="2156075"/>
            <a:chExt cx="1290255" cy="1290255"/>
          </a:xfrm>
          <a:solidFill>
            <a:srgbClr val="8DC6FF"/>
          </a:solidFill>
        </p:grpSpPr>
        <p:sp>
          <p:nvSpPr>
            <p:cNvPr id="38" name="Google Shape;93;p16">
              <a:extLst>
                <a:ext uri="{FF2B5EF4-FFF2-40B4-BE49-F238E27FC236}">
                  <a16:creationId xmlns:a16="http://schemas.microsoft.com/office/drawing/2014/main" id="{CD3F78B5-3FDF-B228-CF55-65B6A665AC47}"/>
                </a:ext>
              </a:extLst>
            </p:cNvPr>
            <p:cNvSpPr/>
            <p:nvPr/>
          </p:nvSpPr>
          <p:spPr>
            <a:xfrm>
              <a:off x="2947621" y="2156075"/>
              <a:ext cx="1290255" cy="1290255"/>
            </a:xfrm>
            <a:custGeom>
              <a:avLst/>
              <a:gdLst/>
              <a:ahLst/>
              <a:cxnLst/>
              <a:rect l="l" t="t" r="r" b="b"/>
              <a:pathLst>
                <a:path w="21587" h="21587" extrusionOk="0">
                  <a:moveTo>
                    <a:pt x="16622" y="2739"/>
                  </a:moveTo>
                  <a:cubicBezTo>
                    <a:pt x="16265" y="3096"/>
                    <a:pt x="16205" y="3668"/>
                    <a:pt x="16205" y="3668"/>
                  </a:cubicBezTo>
                  <a:cubicBezTo>
                    <a:pt x="16193" y="3870"/>
                    <a:pt x="16051" y="4168"/>
                    <a:pt x="15908" y="4311"/>
                  </a:cubicBezTo>
                  <a:lnTo>
                    <a:pt x="15824" y="4382"/>
                  </a:lnTo>
                  <a:cubicBezTo>
                    <a:pt x="15682" y="4537"/>
                    <a:pt x="15443" y="4537"/>
                    <a:pt x="15301" y="4382"/>
                  </a:cubicBezTo>
                  <a:lnTo>
                    <a:pt x="11062" y="143"/>
                  </a:lnTo>
                  <a:cubicBezTo>
                    <a:pt x="10907" y="0"/>
                    <a:pt x="10669" y="0"/>
                    <a:pt x="10526" y="143"/>
                  </a:cubicBezTo>
                  <a:lnTo>
                    <a:pt x="6287" y="4382"/>
                  </a:lnTo>
                  <a:cubicBezTo>
                    <a:pt x="6145" y="4537"/>
                    <a:pt x="5906" y="4537"/>
                    <a:pt x="5752" y="4382"/>
                  </a:cubicBezTo>
                  <a:lnTo>
                    <a:pt x="5752" y="4382"/>
                  </a:lnTo>
                  <a:cubicBezTo>
                    <a:pt x="5609" y="4239"/>
                    <a:pt x="5466" y="3953"/>
                    <a:pt x="5454" y="3739"/>
                  </a:cubicBezTo>
                  <a:cubicBezTo>
                    <a:pt x="5454" y="3739"/>
                    <a:pt x="5395" y="3168"/>
                    <a:pt x="5037" y="2810"/>
                  </a:cubicBezTo>
                  <a:cubicBezTo>
                    <a:pt x="4418" y="2191"/>
                    <a:pt x="3418" y="2191"/>
                    <a:pt x="2811" y="2810"/>
                  </a:cubicBezTo>
                  <a:cubicBezTo>
                    <a:pt x="2192" y="3429"/>
                    <a:pt x="2192" y="4430"/>
                    <a:pt x="2811" y="5037"/>
                  </a:cubicBezTo>
                  <a:cubicBezTo>
                    <a:pt x="3156" y="5394"/>
                    <a:pt x="3740" y="5454"/>
                    <a:pt x="3740" y="5454"/>
                  </a:cubicBezTo>
                  <a:cubicBezTo>
                    <a:pt x="3942" y="5477"/>
                    <a:pt x="4228" y="5608"/>
                    <a:pt x="4382" y="5751"/>
                  </a:cubicBezTo>
                  <a:lnTo>
                    <a:pt x="4382" y="5763"/>
                  </a:lnTo>
                  <a:cubicBezTo>
                    <a:pt x="4525" y="5906"/>
                    <a:pt x="4525" y="6144"/>
                    <a:pt x="4382" y="6287"/>
                  </a:cubicBezTo>
                  <a:lnTo>
                    <a:pt x="144" y="10526"/>
                  </a:lnTo>
                  <a:cubicBezTo>
                    <a:pt x="1" y="10680"/>
                    <a:pt x="1" y="10918"/>
                    <a:pt x="144" y="11061"/>
                  </a:cubicBezTo>
                  <a:lnTo>
                    <a:pt x="4382" y="15300"/>
                  </a:lnTo>
                  <a:cubicBezTo>
                    <a:pt x="4525" y="15443"/>
                    <a:pt x="4763" y="15443"/>
                    <a:pt x="4918" y="15300"/>
                  </a:cubicBezTo>
                  <a:lnTo>
                    <a:pt x="4966" y="15252"/>
                  </a:lnTo>
                  <a:cubicBezTo>
                    <a:pt x="5109" y="15109"/>
                    <a:pt x="5240" y="14824"/>
                    <a:pt x="5264" y="14609"/>
                  </a:cubicBezTo>
                  <a:cubicBezTo>
                    <a:pt x="5264" y="14609"/>
                    <a:pt x="5323" y="14038"/>
                    <a:pt x="5680" y="13681"/>
                  </a:cubicBezTo>
                  <a:cubicBezTo>
                    <a:pt x="6287" y="13062"/>
                    <a:pt x="7288" y="13062"/>
                    <a:pt x="7907" y="13681"/>
                  </a:cubicBezTo>
                  <a:cubicBezTo>
                    <a:pt x="8526" y="14300"/>
                    <a:pt x="8526" y="15300"/>
                    <a:pt x="7907" y="15907"/>
                  </a:cubicBezTo>
                  <a:cubicBezTo>
                    <a:pt x="7550" y="16264"/>
                    <a:pt x="6978" y="16324"/>
                    <a:pt x="6978" y="16324"/>
                  </a:cubicBezTo>
                  <a:cubicBezTo>
                    <a:pt x="6764" y="16348"/>
                    <a:pt x="6478" y="16479"/>
                    <a:pt x="6335" y="16633"/>
                  </a:cubicBezTo>
                  <a:lnTo>
                    <a:pt x="6287" y="16669"/>
                  </a:lnTo>
                  <a:cubicBezTo>
                    <a:pt x="6145" y="16824"/>
                    <a:pt x="6145" y="17062"/>
                    <a:pt x="6287" y="17205"/>
                  </a:cubicBezTo>
                  <a:lnTo>
                    <a:pt x="10526" y="21444"/>
                  </a:lnTo>
                  <a:cubicBezTo>
                    <a:pt x="10669" y="21586"/>
                    <a:pt x="10907" y="21586"/>
                    <a:pt x="11062" y="21444"/>
                  </a:cubicBezTo>
                  <a:lnTo>
                    <a:pt x="15301" y="17205"/>
                  </a:lnTo>
                  <a:cubicBezTo>
                    <a:pt x="15443" y="17062"/>
                    <a:pt x="15443" y="16824"/>
                    <a:pt x="15301" y="16669"/>
                  </a:cubicBezTo>
                  <a:lnTo>
                    <a:pt x="15253" y="16633"/>
                  </a:lnTo>
                  <a:cubicBezTo>
                    <a:pt x="15110" y="16479"/>
                    <a:pt x="14812" y="16348"/>
                    <a:pt x="14610" y="16324"/>
                  </a:cubicBezTo>
                  <a:cubicBezTo>
                    <a:pt x="14610" y="16324"/>
                    <a:pt x="14038" y="16276"/>
                    <a:pt x="13681" y="15919"/>
                  </a:cubicBezTo>
                  <a:cubicBezTo>
                    <a:pt x="13062" y="15300"/>
                    <a:pt x="13062" y="14300"/>
                    <a:pt x="13681" y="13681"/>
                  </a:cubicBezTo>
                  <a:cubicBezTo>
                    <a:pt x="14300" y="13062"/>
                    <a:pt x="15289" y="13062"/>
                    <a:pt x="15908" y="13681"/>
                  </a:cubicBezTo>
                  <a:cubicBezTo>
                    <a:pt x="16265" y="14038"/>
                    <a:pt x="16324" y="14621"/>
                    <a:pt x="16324" y="14621"/>
                  </a:cubicBezTo>
                  <a:cubicBezTo>
                    <a:pt x="16348" y="14824"/>
                    <a:pt x="16479" y="15109"/>
                    <a:pt x="16622" y="15252"/>
                  </a:cubicBezTo>
                  <a:lnTo>
                    <a:pt x="16670" y="15300"/>
                  </a:lnTo>
                  <a:cubicBezTo>
                    <a:pt x="16813" y="15443"/>
                    <a:pt x="17051" y="15443"/>
                    <a:pt x="17206" y="15300"/>
                  </a:cubicBezTo>
                  <a:lnTo>
                    <a:pt x="21444" y="11061"/>
                  </a:lnTo>
                  <a:cubicBezTo>
                    <a:pt x="21587" y="10918"/>
                    <a:pt x="21587" y="10680"/>
                    <a:pt x="21444" y="10526"/>
                  </a:cubicBezTo>
                  <a:lnTo>
                    <a:pt x="17206" y="6287"/>
                  </a:lnTo>
                  <a:cubicBezTo>
                    <a:pt x="17051" y="6144"/>
                    <a:pt x="17051" y="5906"/>
                    <a:pt x="17206" y="5763"/>
                  </a:cubicBezTo>
                  <a:lnTo>
                    <a:pt x="17277" y="5680"/>
                  </a:lnTo>
                  <a:cubicBezTo>
                    <a:pt x="17420" y="5537"/>
                    <a:pt x="17717" y="5406"/>
                    <a:pt x="17920" y="5382"/>
                  </a:cubicBezTo>
                  <a:cubicBezTo>
                    <a:pt x="17920" y="5382"/>
                    <a:pt x="18491" y="5323"/>
                    <a:pt x="18849" y="4965"/>
                  </a:cubicBezTo>
                  <a:cubicBezTo>
                    <a:pt x="19468" y="4346"/>
                    <a:pt x="19468" y="3358"/>
                    <a:pt x="18849" y="2739"/>
                  </a:cubicBezTo>
                  <a:cubicBezTo>
                    <a:pt x="18241" y="2120"/>
                    <a:pt x="17241" y="2120"/>
                    <a:pt x="16622"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9" name="Google Shape;94;p16">
              <a:extLst>
                <a:ext uri="{FF2B5EF4-FFF2-40B4-BE49-F238E27FC236}">
                  <a16:creationId xmlns:a16="http://schemas.microsoft.com/office/drawing/2014/main" id="{11396737-3D40-45CE-3560-83582F2DD4BF}"/>
                </a:ext>
              </a:extLst>
            </p:cNvPr>
            <p:cNvSpPr txBox="1"/>
            <p:nvPr/>
          </p:nvSpPr>
          <p:spPr>
            <a:xfrm>
              <a:off x="3373275" y="2536838"/>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0" name="Google Shape;104;p16">
            <a:extLst>
              <a:ext uri="{FF2B5EF4-FFF2-40B4-BE49-F238E27FC236}">
                <a16:creationId xmlns:a16="http://schemas.microsoft.com/office/drawing/2014/main" id="{E34AF728-0826-4F30-26D7-B2EA63FE9D84}"/>
              </a:ext>
            </a:extLst>
          </p:cNvPr>
          <p:cNvGrpSpPr/>
          <p:nvPr/>
        </p:nvGrpSpPr>
        <p:grpSpPr>
          <a:xfrm>
            <a:off x="6790154" y="3016622"/>
            <a:ext cx="1721296" cy="1721296"/>
            <a:chOff x="3601630" y="2810084"/>
            <a:chExt cx="1290972" cy="1290972"/>
          </a:xfrm>
          <a:solidFill>
            <a:srgbClr val="5895C4"/>
          </a:solidFill>
        </p:grpSpPr>
        <p:sp>
          <p:nvSpPr>
            <p:cNvPr id="41" name="Google Shape;105;p16">
              <a:extLst>
                <a:ext uri="{FF2B5EF4-FFF2-40B4-BE49-F238E27FC236}">
                  <a16:creationId xmlns:a16="http://schemas.microsoft.com/office/drawing/2014/main" id="{ADB2B126-FD5C-C92D-7611-322C1187A8DB}"/>
                </a:ext>
              </a:extLst>
            </p:cNvPr>
            <p:cNvSpPr/>
            <p:nvPr/>
          </p:nvSpPr>
          <p:spPr>
            <a:xfrm>
              <a:off x="3601630" y="2810084"/>
              <a:ext cx="1290972" cy="1290972"/>
            </a:xfrm>
            <a:custGeom>
              <a:avLst/>
              <a:gdLst/>
              <a:ahLst/>
              <a:cxnLst/>
              <a:rect l="l" t="t" r="r" b="b"/>
              <a:pathLst>
                <a:path w="21599" h="21599" extrusionOk="0">
                  <a:moveTo>
                    <a:pt x="4966" y="2739"/>
                  </a:moveTo>
                  <a:cubicBezTo>
                    <a:pt x="5323" y="3096"/>
                    <a:pt x="5382" y="3679"/>
                    <a:pt x="5382" y="3679"/>
                  </a:cubicBezTo>
                  <a:cubicBezTo>
                    <a:pt x="5406" y="3882"/>
                    <a:pt x="5537" y="4167"/>
                    <a:pt x="5680" y="4310"/>
                  </a:cubicBezTo>
                  <a:lnTo>
                    <a:pt x="5763" y="4394"/>
                  </a:lnTo>
                  <a:cubicBezTo>
                    <a:pt x="5906" y="4537"/>
                    <a:pt x="6144" y="4537"/>
                    <a:pt x="6287" y="4394"/>
                  </a:cubicBezTo>
                  <a:lnTo>
                    <a:pt x="10526" y="155"/>
                  </a:lnTo>
                  <a:cubicBezTo>
                    <a:pt x="10681" y="0"/>
                    <a:pt x="10919" y="0"/>
                    <a:pt x="11062" y="155"/>
                  </a:cubicBezTo>
                  <a:lnTo>
                    <a:pt x="15300" y="4394"/>
                  </a:lnTo>
                  <a:cubicBezTo>
                    <a:pt x="15443" y="4537"/>
                    <a:pt x="15693" y="4537"/>
                    <a:pt x="15836" y="4394"/>
                  </a:cubicBezTo>
                  <a:lnTo>
                    <a:pt x="15836" y="4382"/>
                  </a:lnTo>
                  <a:cubicBezTo>
                    <a:pt x="15979" y="4239"/>
                    <a:pt x="16122" y="3953"/>
                    <a:pt x="16146" y="3751"/>
                  </a:cubicBezTo>
                  <a:cubicBezTo>
                    <a:pt x="16146" y="3751"/>
                    <a:pt x="16193" y="3167"/>
                    <a:pt x="16551" y="2810"/>
                  </a:cubicBezTo>
                  <a:cubicBezTo>
                    <a:pt x="17170" y="2203"/>
                    <a:pt x="18170" y="2203"/>
                    <a:pt x="18789" y="2810"/>
                  </a:cubicBezTo>
                  <a:cubicBezTo>
                    <a:pt x="19396" y="3429"/>
                    <a:pt x="19396" y="4429"/>
                    <a:pt x="18789" y="5049"/>
                  </a:cubicBezTo>
                  <a:cubicBezTo>
                    <a:pt x="18432" y="5406"/>
                    <a:pt x="17848" y="5453"/>
                    <a:pt x="17848" y="5453"/>
                  </a:cubicBezTo>
                  <a:cubicBezTo>
                    <a:pt x="17646" y="5477"/>
                    <a:pt x="17360" y="5608"/>
                    <a:pt x="17205" y="5763"/>
                  </a:cubicBezTo>
                  <a:lnTo>
                    <a:pt x="17205" y="5763"/>
                  </a:lnTo>
                  <a:cubicBezTo>
                    <a:pt x="17062" y="5906"/>
                    <a:pt x="17062" y="6144"/>
                    <a:pt x="17205" y="6299"/>
                  </a:cubicBezTo>
                  <a:lnTo>
                    <a:pt x="21444" y="10537"/>
                  </a:lnTo>
                  <a:cubicBezTo>
                    <a:pt x="21599" y="10680"/>
                    <a:pt x="21599" y="10918"/>
                    <a:pt x="21444" y="11061"/>
                  </a:cubicBezTo>
                  <a:lnTo>
                    <a:pt x="17205" y="15312"/>
                  </a:lnTo>
                  <a:cubicBezTo>
                    <a:pt x="17062" y="15455"/>
                    <a:pt x="16824" y="15455"/>
                    <a:pt x="16681" y="15312"/>
                  </a:cubicBezTo>
                  <a:lnTo>
                    <a:pt x="16634" y="15264"/>
                  </a:lnTo>
                  <a:cubicBezTo>
                    <a:pt x="16479" y="15109"/>
                    <a:pt x="16348" y="14824"/>
                    <a:pt x="16324" y="14621"/>
                  </a:cubicBezTo>
                  <a:cubicBezTo>
                    <a:pt x="16324" y="14621"/>
                    <a:pt x="16265" y="14038"/>
                    <a:pt x="15908" y="13681"/>
                  </a:cubicBezTo>
                  <a:cubicBezTo>
                    <a:pt x="15300" y="13073"/>
                    <a:pt x="14300" y="13073"/>
                    <a:pt x="13681" y="13681"/>
                  </a:cubicBezTo>
                  <a:cubicBezTo>
                    <a:pt x="13062" y="14300"/>
                    <a:pt x="13062" y="15300"/>
                    <a:pt x="13681" y="15919"/>
                  </a:cubicBezTo>
                  <a:cubicBezTo>
                    <a:pt x="14038" y="16276"/>
                    <a:pt x="14610" y="16324"/>
                    <a:pt x="14610" y="16324"/>
                  </a:cubicBezTo>
                  <a:cubicBezTo>
                    <a:pt x="14824" y="16348"/>
                    <a:pt x="15110" y="16490"/>
                    <a:pt x="15253" y="16633"/>
                  </a:cubicBezTo>
                  <a:lnTo>
                    <a:pt x="15300" y="16681"/>
                  </a:lnTo>
                  <a:cubicBezTo>
                    <a:pt x="15443" y="16824"/>
                    <a:pt x="15443" y="17062"/>
                    <a:pt x="15300" y="17217"/>
                  </a:cubicBezTo>
                  <a:lnTo>
                    <a:pt x="11062" y="21455"/>
                  </a:lnTo>
                  <a:cubicBezTo>
                    <a:pt x="10919" y="21598"/>
                    <a:pt x="10681" y="21598"/>
                    <a:pt x="10526" y="21455"/>
                  </a:cubicBezTo>
                  <a:lnTo>
                    <a:pt x="6287" y="17217"/>
                  </a:lnTo>
                  <a:cubicBezTo>
                    <a:pt x="6144" y="17062"/>
                    <a:pt x="6144" y="16824"/>
                    <a:pt x="6287" y="16681"/>
                  </a:cubicBezTo>
                  <a:lnTo>
                    <a:pt x="6335" y="16633"/>
                  </a:lnTo>
                  <a:cubicBezTo>
                    <a:pt x="6478" y="16490"/>
                    <a:pt x="6775" y="16348"/>
                    <a:pt x="6978" y="16336"/>
                  </a:cubicBezTo>
                  <a:cubicBezTo>
                    <a:pt x="6978" y="16336"/>
                    <a:pt x="7549" y="16276"/>
                    <a:pt x="7907" y="15919"/>
                  </a:cubicBezTo>
                  <a:cubicBezTo>
                    <a:pt x="8526" y="15300"/>
                    <a:pt x="8526" y="14300"/>
                    <a:pt x="7907" y="13692"/>
                  </a:cubicBezTo>
                  <a:cubicBezTo>
                    <a:pt x="7299" y="13073"/>
                    <a:pt x="6299" y="13073"/>
                    <a:pt x="5680" y="13692"/>
                  </a:cubicBezTo>
                  <a:cubicBezTo>
                    <a:pt x="5323" y="14050"/>
                    <a:pt x="5263" y="14621"/>
                    <a:pt x="5263" y="14621"/>
                  </a:cubicBezTo>
                  <a:cubicBezTo>
                    <a:pt x="5251" y="14824"/>
                    <a:pt x="5109" y="15109"/>
                    <a:pt x="4966" y="15264"/>
                  </a:cubicBezTo>
                  <a:lnTo>
                    <a:pt x="4918" y="15312"/>
                  </a:lnTo>
                  <a:cubicBezTo>
                    <a:pt x="4775" y="15455"/>
                    <a:pt x="4537" y="15455"/>
                    <a:pt x="4382" y="15312"/>
                  </a:cubicBezTo>
                  <a:lnTo>
                    <a:pt x="144" y="11061"/>
                  </a:lnTo>
                  <a:cubicBezTo>
                    <a:pt x="1" y="10918"/>
                    <a:pt x="1" y="10680"/>
                    <a:pt x="144" y="10537"/>
                  </a:cubicBezTo>
                  <a:lnTo>
                    <a:pt x="4382" y="6299"/>
                  </a:lnTo>
                  <a:cubicBezTo>
                    <a:pt x="4537" y="6144"/>
                    <a:pt x="4537" y="5906"/>
                    <a:pt x="4382" y="5763"/>
                  </a:cubicBezTo>
                  <a:lnTo>
                    <a:pt x="4311" y="5691"/>
                  </a:lnTo>
                  <a:cubicBezTo>
                    <a:pt x="4168" y="5537"/>
                    <a:pt x="3870" y="5406"/>
                    <a:pt x="3668" y="5382"/>
                  </a:cubicBezTo>
                  <a:cubicBezTo>
                    <a:pt x="3668" y="5382"/>
                    <a:pt x="3096" y="5334"/>
                    <a:pt x="2739" y="4977"/>
                  </a:cubicBezTo>
                  <a:cubicBezTo>
                    <a:pt x="2120" y="4358"/>
                    <a:pt x="2120" y="3358"/>
                    <a:pt x="2739" y="2739"/>
                  </a:cubicBezTo>
                  <a:cubicBezTo>
                    <a:pt x="3358" y="2120"/>
                    <a:pt x="4347" y="2120"/>
                    <a:pt x="4966"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2" name="Google Shape;106;p16">
              <a:extLst>
                <a:ext uri="{FF2B5EF4-FFF2-40B4-BE49-F238E27FC236}">
                  <a16:creationId xmlns:a16="http://schemas.microsoft.com/office/drawing/2014/main" id="{EDB258CD-440A-935C-760D-1ACD44898ADE}"/>
                </a:ext>
              </a:extLst>
            </p:cNvPr>
            <p:cNvSpPr txBox="1"/>
            <p:nvPr/>
          </p:nvSpPr>
          <p:spPr>
            <a:xfrm>
              <a:off x="402585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3" name="Google Shape;95;p16">
            <a:extLst>
              <a:ext uri="{FF2B5EF4-FFF2-40B4-BE49-F238E27FC236}">
                <a16:creationId xmlns:a16="http://schemas.microsoft.com/office/drawing/2014/main" id="{32715155-351E-9D81-62C3-CC4B75791099}"/>
              </a:ext>
            </a:extLst>
          </p:cNvPr>
          <p:cNvGrpSpPr/>
          <p:nvPr/>
        </p:nvGrpSpPr>
        <p:grpSpPr>
          <a:xfrm>
            <a:off x="7656510" y="2150268"/>
            <a:ext cx="1721296" cy="1721296"/>
            <a:chOff x="4251397" y="2160319"/>
            <a:chExt cx="1290972" cy="1290972"/>
          </a:xfrm>
          <a:solidFill>
            <a:srgbClr val="8DC6FF"/>
          </a:solidFill>
        </p:grpSpPr>
        <p:sp>
          <p:nvSpPr>
            <p:cNvPr id="44" name="Google Shape;96;p16">
              <a:extLst>
                <a:ext uri="{FF2B5EF4-FFF2-40B4-BE49-F238E27FC236}">
                  <a16:creationId xmlns:a16="http://schemas.microsoft.com/office/drawing/2014/main" id="{CC7BD2D0-91E8-5716-749D-D52FAC6D858D}"/>
                </a:ext>
              </a:extLst>
            </p:cNvPr>
            <p:cNvSpPr/>
            <p:nvPr/>
          </p:nvSpPr>
          <p:spPr>
            <a:xfrm>
              <a:off x="4251397" y="2160319"/>
              <a:ext cx="1290972" cy="1290972"/>
            </a:xfrm>
            <a:custGeom>
              <a:avLst/>
              <a:gdLst/>
              <a:ahLst/>
              <a:cxnLst/>
              <a:rect l="l" t="t" r="r" b="b"/>
              <a:pathLst>
                <a:path w="21599" h="21599" extrusionOk="0">
                  <a:moveTo>
                    <a:pt x="16621" y="2739"/>
                  </a:moveTo>
                  <a:cubicBezTo>
                    <a:pt x="16276" y="3097"/>
                    <a:pt x="16217" y="3668"/>
                    <a:pt x="16217" y="3668"/>
                  </a:cubicBezTo>
                  <a:cubicBezTo>
                    <a:pt x="16193" y="3882"/>
                    <a:pt x="16062" y="4168"/>
                    <a:pt x="15907" y="4311"/>
                  </a:cubicBezTo>
                  <a:lnTo>
                    <a:pt x="15836" y="4394"/>
                  </a:lnTo>
                  <a:cubicBezTo>
                    <a:pt x="15693" y="4537"/>
                    <a:pt x="15455" y="4537"/>
                    <a:pt x="15300" y="4394"/>
                  </a:cubicBezTo>
                  <a:lnTo>
                    <a:pt x="11061" y="156"/>
                  </a:lnTo>
                  <a:cubicBezTo>
                    <a:pt x="10918" y="1"/>
                    <a:pt x="10680" y="1"/>
                    <a:pt x="10537" y="156"/>
                  </a:cubicBezTo>
                  <a:lnTo>
                    <a:pt x="6299" y="4394"/>
                  </a:lnTo>
                  <a:cubicBezTo>
                    <a:pt x="6144" y="4537"/>
                    <a:pt x="5906" y="4537"/>
                    <a:pt x="5763" y="4394"/>
                  </a:cubicBezTo>
                  <a:lnTo>
                    <a:pt x="5763" y="4382"/>
                  </a:lnTo>
                  <a:cubicBezTo>
                    <a:pt x="5608" y="4240"/>
                    <a:pt x="5477" y="3954"/>
                    <a:pt x="5453" y="3739"/>
                  </a:cubicBezTo>
                  <a:cubicBezTo>
                    <a:pt x="5453" y="3739"/>
                    <a:pt x="5394" y="3168"/>
                    <a:pt x="5048" y="2811"/>
                  </a:cubicBezTo>
                  <a:cubicBezTo>
                    <a:pt x="4429" y="2192"/>
                    <a:pt x="3429" y="2192"/>
                    <a:pt x="2810" y="2811"/>
                  </a:cubicBezTo>
                  <a:cubicBezTo>
                    <a:pt x="2191" y="3430"/>
                    <a:pt x="2191" y="4430"/>
                    <a:pt x="2810" y="5049"/>
                  </a:cubicBezTo>
                  <a:cubicBezTo>
                    <a:pt x="3167" y="5406"/>
                    <a:pt x="3739" y="5454"/>
                    <a:pt x="3739" y="5454"/>
                  </a:cubicBezTo>
                  <a:cubicBezTo>
                    <a:pt x="3953" y="5478"/>
                    <a:pt x="4239" y="5609"/>
                    <a:pt x="4382" y="5764"/>
                  </a:cubicBezTo>
                  <a:lnTo>
                    <a:pt x="4394" y="5764"/>
                  </a:lnTo>
                  <a:cubicBezTo>
                    <a:pt x="4537" y="5906"/>
                    <a:pt x="4537" y="6145"/>
                    <a:pt x="4394" y="6299"/>
                  </a:cubicBezTo>
                  <a:lnTo>
                    <a:pt x="143" y="10538"/>
                  </a:lnTo>
                  <a:cubicBezTo>
                    <a:pt x="0" y="10681"/>
                    <a:pt x="0" y="10919"/>
                    <a:pt x="143" y="11062"/>
                  </a:cubicBezTo>
                  <a:lnTo>
                    <a:pt x="4394" y="15300"/>
                  </a:lnTo>
                  <a:cubicBezTo>
                    <a:pt x="4537" y="15455"/>
                    <a:pt x="4775" y="15455"/>
                    <a:pt x="4918" y="15300"/>
                  </a:cubicBezTo>
                  <a:lnTo>
                    <a:pt x="4965" y="15253"/>
                  </a:lnTo>
                  <a:cubicBezTo>
                    <a:pt x="5108" y="15110"/>
                    <a:pt x="5251" y="14824"/>
                    <a:pt x="5275" y="14622"/>
                  </a:cubicBezTo>
                  <a:cubicBezTo>
                    <a:pt x="5275" y="14622"/>
                    <a:pt x="5322" y="14038"/>
                    <a:pt x="5680" y="13681"/>
                  </a:cubicBezTo>
                  <a:cubicBezTo>
                    <a:pt x="6299" y="13074"/>
                    <a:pt x="7299" y="13074"/>
                    <a:pt x="7918" y="13681"/>
                  </a:cubicBezTo>
                  <a:cubicBezTo>
                    <a:pt x="8525" y="14300"/>
                    <a:pt x="8525" y="15300"/>
                    <a:pt x="7918" y="15920"/>
                  </a:cubicBezTo>
                  <a:cubicBezTo>
                    <a:pt x="7561" y="16277"/>
                    <a:pt x="6977" y="16324"/>
                    <a:pt x="6977" y="16324"/>
                  </a:cubicBezTo>
                  <a:cubicBezTo>
                    <a:pt x="6775" y="16348"/>
                    <a:pt x="6489" y="16479"/>
                    <a:pt x="6334" y="16634"/>
                  </a:cubicBezTo>
                  <a:lnTo>
                    <a:pt x="6299" y="16682"/>
                  </a:lnTo>
                  <a:cubicBezTo>
                    <a:pt x="6144" y="16824"/>
                    <a:pt x="6144" y="17063"/>
                    <a:pt x="6299" y="17205"/>
                  </a:cubicBezTo>
                  <a:lnTo>
                    <a:pt x="10537" y="21444"/>
                  </a:lnTo>
                  <a:cubicBezTo>
                    <a:pt x="10680" y="21599"/>
                    <a:pt x="10918" y="21599"/>
                    <a:pt x="11061" y="21444"/>
                  </a:cubicBezTo>
                  <a:lnTo>
                    <a:pt x="15300" y="17205"/>
                  </a:lnTo>
                  <a:cubicBezTo>
                    <a:pt x="15455" y="17063"/>
                    <a:pt x="15455" y="16824"/>
                    <a:pt x="15300" y="16682"/>
                  </a:cubicBezTo>
                  <a:lnTo>
                    <a:pt x="15264" y="16634"/>
                  </a:lnTo>
                  <a:cubicBezTo>
                    <a:pt x="15109" y="16491"/>
                    <a:pt x="14824" y="16348"/>
                    <a:pt x="14621" y="16336"/>
                  </a:cubicBezTo>
                  <a:cubicBezTo>
                    <a:pt x="14621" y="16336"/>
                    <a:pt x="14038" y="16277"/>
                    <a:pt x="13681" y="15920"/>
                  </a:cubicBezTo>
                  <a:cubicBezTo>
                    <a:pt x="13073" y="15300"/>
                    <a:pt x="13073" y="14300"/>
                    <a:pt x="13681" y="13681"/>
                  </a:cubicBezTo>
                  <a:cubicBezTo>
                    <a:pt x="14300" y="13074"/>
                    <a:pt x="15300" y="13074"/>
                    <a:pt x="15919" y="13681"/>
                  </a:cubicBezTo>
                  <a:cubicBezTo>
                    <a:pt x="16276" y="14038"/>
                    <a:pt x="16324" y="14622"/>
                    <a:pt x="16324" y="14622"/>
                  </a:cubicBezTo>
                  <a:cubicBezTo>
                    <a:pt x="16348" y="14824"/>
                    <a:pt x="16490" y="15110"/>
                    <a:pt x="16633" y="15265"/>
                  </a:cubicBezTo>
                  <a:lnTo>
                    <a:pt x="16681" y="15300"/>
                  </a:lnTo>
                  <a:cubicBezTo>
                    <a:pt x="16824" y="15455"/>
                    <a:pt x="17062" y="15455"/>
                    <a:pt x="17205" y="15300"/>
                  </a:cubicBezTo>
                  <a:lnTo>
                    <a:pt x="21443" y="11062"/>
                  </a:lnTo>
                  <a:cubicBezTo>
                    <a:pt x="21598" y="10919"/>
                    <a:pt x="21598" y="10681"/>
                    <a:pt x="21443" y="10538"/>
                  </a:cubicBezTo>
                  <a:lnTo>
                    <a:pt x="17205" y="6299"/>
                  </a:lnTo>
                  <a:cubicBezTo>
                    <a:pt x="17062" y="6145"/>
                    <a:pt x="17062" y="5906"/>
                    <a:pt x="17205" y="5764"/>
                  </a:cubicBezTo>
                  <a:lnTo>
                    <a:pt x="17288" y="5680"/>
                  </a:lnTo>
                  <a:cubicBezTo>
                    <a:pt x="17431" y="5537"/>
                    <a:pt x="17717" y="5406"/>
                    <a:pt x="17931" y="5383"/>
                  </a:cubicBezTo>
                  <a:cubicBezTo>
                    <a:pt x="17931" y="5383"/>
                    <a:pt x="18503" y="5323"/>
                    <a:pt x="18860" y="4966"/>
                  </a:cubicBezTo>
                  <a:cubicBezTo>
                    <a:pt x="19479" y="4359"/>
                    <a:pt x="19479" y="3358"/>
                    <a:pt x="18860" y="2739"/>
                  </a:cubicBezTo>
                  <a:cubicBezTo>
                    <a:pt x="18241" y="2120"/>
                    <a:pt x="17240" y="2120"/>
                    <a:pt x="16621"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5" name="Google Shape;97;p16">
              <a:extLst>
                <a:ext uri="{FF2B5EF4-FFF2-40B4-BE49-F238E27FC236}">
                  <a16:creationId xmlns:a16="http://schemas.microsoft.com/office/drawing/2014/main" id="{FF99FC40-0D45-627F-78E1-E7A77A52D022}"/>
                </a:ext>
              </a:extLst>
            </p:cNvPr>
            <p:cNvSpPr txBox="1"/>
            <p:nvPr/>
          </p:nvSpPr>
          <p:spPr>
            <a:xfrm>
              <a:off x="4677738" y="2536838"/>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6" name="Google Shape;107;p16">
            <a:extLst>
              <a:ext uri="{FF2B5EF4-FFF2-40B4-BE49-F238E27FC236}">
                <a16:creationId xmlns:a16="http://schemas.microsoft.com/office/drawing/2014/main" id="{EA633020-F75B-E7F1-ECA1-96C143AE450A}"/>
              </a:ext>
            </a:extLst>
          </p:cNvPr>
          <p:cNvGrpSpPr/>
          <p:nvPr/>
        </p:nvGrpSpPr>
        <p:grpSpPr>
          <a:xfrm>
            <a:off x="8529400" y="3023237"/>
            <a:ext cx="1720340" cy="1720340"/>
            <a:chOff x="4906064" y="2815045"/>
            <a:chExt cx="1290255" cy="1290255"/>
          </a:xfrm>
          <a:solidFill>
            <a:srgbClr val="5895C4"/>
          </a:solidFill>
        </p:grpSpPr>
        <p:sp>
          <p:nvSpPr>
            <p:cNvPr id="47" name="Google Shape;108;p16">
              <a:extLst>
                <a:ext uri="{FF2B5EF4-FFF2-40B4-BE49-F238E27FC236}">
                  <a16:creationId xmlns:a16="http://schemas.microsoft.com/office/drawing/2014/main" id="{0749C65A-00D8-78AE-3BE5-3C50B848E27C}"/>
                </a:ext>
              </a:extLst>
            </p:cNvPr>
            <p:cNvSpPr/>
            <p:nvPr/>
          </p:nvSpPr>
          <p:spPr>
            <a:xfrm>
              <a:off x="4906064" y="2815045"/>
              <a:ext cx="1290255" cy="1290255"/>
            </a:xfrm>
            <a:custGeom>
              <a:avLst/>
              <a:gdLst/>
              <a:ahLst/>
              <a:cxnLst/>
              <a:rect l="l" t="t" r="r" b="b"/>
              <a:pathLst>
                <a:path w="21587" h="21587" extrusionOk="0">
                  <a:moveTo>
                    <a:pt x="2728" y="4966"/>
                  </a:moveTo>
                  <a:cubicBezTo>
                    <a:pt x="3085" y="5323"/>
                    <a:pt x="3668" y="5382"/>
                    <a:pt x="3668" y="5382"/>
                  </a:cubicBezTo>
                  <a:cubicBezTo>
                    <a:pt x="3871" y="5394"/>
                    <a:pt x="4156" y="5537"/>
                    <a:pt x="4311" y="5680"/>
                  </a:cubicBezTo>
                  <a:lnTo>
                    <a:pt x="4382" y="5751"/>
                  </a:lnTo>
                  <a:cubicBezTo>
                    <a:pt x="4525" y="5906"/>
                    <a:pt x="4525" y="6144"/>
                    <a:pt x="4382" y="6287"/>
                  </a:cubicBezTo>
                  <a:lnTo>
                    <a:pt x="144" y="10526"/>
                  </a:lnTo>
                  <a:cubicBezTo>
                    <a:pt x="1" y="10669"/>
                    <a:pt x="1" y="10907"/>
                    <a:pt x="144" y="11062"/>
                  </a:cubicBezTo>
                  <a:lnTo>
                    <a:pt x="4382" y="15300"/>
                  </a:lnTo>
                  <a:cubicBezTo>
                    <a:pt x="4525" y="15443"/>
                    <a:pt x="4525" y="15681"/>
                    <a:pt x="4382" y="15824"/>
                  </a:cubicBezTo>
                  <a:lnTo>
                    <a:pt x="4382" y="15836"/>
                  </a:lnTo>
                  <a:cubicBezTo>
                    <a:pt x="4228" y="15979"/>
                    <a:pt x="3942" y="16110"/>
                    <a:pt x="3740" y="16134"/>
                  </a:cubicBezTo>
                  <a:cubicBezTo>
                    <a:pt x="3740" y="16134"/>
                    <a:pt x="3168" y="16193"/>
                    <a:pt x="2811" y="16550"/>
                  </a:cubicBezTo>
                  <a:cubicBezTo>
                    <a:pt x="2192" y="17169"/>
                    <a:pt x="2192" y="18158"/>
                    <a:pt x="2811" y="18777"/>
                  </a:cubicBezTo>
                  <a:cubicBezTo>
                    <a:pt x="3418" y="19396"/>
                    <a:pt x="4418" y="19396"/>
                    <a:pt x="5037" y="18777"/>
                  </a:cubicBezTo>
                  <a:cubicBezTo>
                    <a:pt x="5395" y="18420"/>
                    <a:pt x="5454" y="17848"/>
                    <a:pt x="5454" y="17848"/>
                  </a:cubicBezTo>
                  <a:cubicBezTo>
                    <a:pt x="5466" y="17646"/>
                    <a:pt x="5609" y="17348"/>
                    <a:pt x="5752" y="17205"/>
                  </a:cubicBezTo>
                  <a:lnTo>
                    <a:pt x="5752" y="17205"/>
                  </a:lnTo>
                  <a:cubicBezTo>
                    <a:pt x="5906" y="17050"/>
                    <a:pt x="6145" y="17050"/>
                    <a:pt x="6287" y="17205"/>
                  </a:cubicBezTo>
                  <a:lnTo>
                    <a:pt x="10526" y="21444"/>
                  </a:lnTo>
                  <a:cubicBezTo>
                    <a:pt x="10669" y="21587"/>
                    <a:pt x="10907" y="21587"/>
                    <a:pt x="11062" y="21444"/>
                  </a:cubicBezTo>
                  <a:lnTo>
                    <a:pt x="15301" y="17205"/>
                  </a:lnTo>
                  <a:cubicBezTo>
                    <a:pt x="15443" y="17050"/>
                    <a:pt x="15443" y="16812"/>
                    <a:pt x="15301" y="16669"/>
                  </a:cubicBezTo>
                  <a:lnTo>
                    <a:pt x="15253" y="16622"/>
                  </a:lnTo>
                  <a:cubicBezTo>
                    <a:pt x="15110" y="16479"/>
                    <a:pt x="14812" y="16336"/>
                    <a:pt x="14610" y="16324"/>
                  </a:cubicBezTo>
                  <a:cubicBezTo>
                    <a:pt x="14610" y="16324"/>
                    <a:pt x="14038" y="16265"/>
                    <a:pt x="13681" y="15907"/>
                  </a:cubicBezTo>
                  <a:cubicBezTo>
                    <a:pt x="13062" y="15288"/>
                    <a:pt x="13062" y="14288"/>
                    <a:pt x="13681" y="13681"/>
                  </a:cubicBezTo>
                  <a:cubicBezTo>
                    <a:pt x="14288" y="13062"/>
                    <a:pt x="15289" y="13062"/>
                    <a:pt x="15908" y="13681"/>
                  </a:cubicBezTo>
                  <a:cubicBezTo>
                    <a:pt x="16265" y="14038"/>
                    <a:pt x="16324" y="14610"/>
                    <a:pt x="16324" y="14610"/>
                  </a:cubicBezTo>
                  <a:cubicBezTo>
                    <a:pt x="16336" y="14812"/>
                    <a:pt x="16479" y="15110"/>
                    <a:pt x="16622" y="15252"/>
                  </a:cubicBezTo>
                  <a:lnTo>
                    <a:pt x="16670" y="15300"/>
                  </a:lnTo>
                  <a:cubicBezTo>
                    <a:pt x="16813" y="15443"/>
                    <a:pt x="17063" y="15443"/>
                    <a:pt x="17206" y="15300"/>
                  </a:cubicBezTo>
                  <a:lnTo>
                    <a:pt x="21444" y="11062"/>
                  </a:lnTo>
                  <a:cubicBezTo>
                    <a:pt x="21587" y="10907"/>
                    <a:pt x="21587" y="10669"/>
                    <a:pt x="21444" y="10526"/>
                  </a:cubicBezTo>
                  <a:lnTo>
                    <a:pt x="17206" y="6287"/>
                  </a:lnTo>
                  <a:cubicBezTo>
                    <a:pt x="17063" y="6144"/>
                    <a:pt x="16813" y="6144"/>
                    <a:pt x="16670" y="6287"/>
                  </a:cubicBezTo>
                  <a:lnTo>
                    <a:pt x="16622" y="6335"/>
                  </a:lnTo>
                  <a:cubicBezTo>
                    <a:pt x="16479" y="6478"/>
                    <a:pt x="16348" y="6763"/>
                    <a:pt x="16324" y="6978"/>
                  </a:cubicBezTo>
                  <a:cubicBezTo>
                    <a:pt x="16324" y="6978"/>
                    <a:pt x="16265" y="7549"/>
                    <a:pt x="15908" y="7906"/>
                  </a:cubicBezTo>
                  <a:cubicBezTo>
                    <a:pt x="15289" y="8525"/>
                    <a:pt x="14300" y="8525"/>
                    <a:pt x="13681" y="7906"/>
                  </a:cubicBezTo>
                  <a:cubicBezTo>
                    <a:pt x="13062" y="7287"/>
                    <a:pt x="13062" y="6287"/>
                    <a:pt x="13681" y="5680"/>
                  </a:cubicBezTo>
                  <a:cubicBezTo>
                    <a:pt x="14038" y="5323"/>
                    <a:pt x="14610" y="5263"/>
                    <a:pt x="14610" y="5263"/>
                  </a:cubicBezTo>
                  <a:cubicBezTo>
                    <a:pt x="14812" y="5239"/>
                    <a:pt x="15110" y="5108"/>
                    <a:pt x="15253" y="4954"/>
                  </a:cubicBezTo>
                  <a:lnTo>
                    <a:pt x="15301" y="4918"/>
                  </a:lnTo>
                  <a:cubicBezTo>
                    <a:pt x="15443" y="4763"/>
                    <a:pt x="15443" y="4525"/>
                    <a:pt x="15301" y="4382"/>
                  </a:cubicBezTo>
                  <a:lnTo>
                    <a:pt x="11062" y="143"/>
                  </a:lnTo>
                  <a:cubicBezTo>
                    <a:pt x="10907" y="1"/>
                    <a:pt x="10669" y="1"/>
                    <a:pt x="10526" y="143"/>
                  </a:cubicBezTo>
                  <a:lnTo>
                    <a:pt x="6287" y="4382"/>
                  </a:lnTo>
                  <a:cubicBezTo>
                    <a:pt x="6145" y="4525"/>
                    <a:pt x="5906" y="4525"/>
                    <a:pt x="5752" y="4382"/>
                  </a:cubicBezTo>
                  <a:lnTo>
                    <a:pt x="5680" y="4311"/>
                  </a:lnTo>
                  <a:cubicBezTo>
                    <a:pt x="5537" y="4156"/>
                    <a:pt x="5395" y="3870"/>
                    <a:pt x="5383" y="3668"/>
                  </a:cubicBezTo>
                  <a:cubicBezTo>
                    <a:pt x="5383" y="3668"/>
                    <a:pt x="5323" y="3084"/>
                    <a:pt x="4966" y="2739"/>
                  </a:cubicBezTo>
                  <a:cubicBezTo>
                    <a:pt x="4347" y="2120"/>
                    <a:pt x="3347" y="2120"/>
                    <a:pt x="2728" y="2739"/>
                  </a:cubicBezTo>
                  <a:cubicBezTo>
                    <a:pt x="2120" y="3346"/>
                    <a:pt x="2120" y="4346"/>
                    <a:pt x="2728" y="4966"/>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8" name="Google Shape;109;p16">
              <a:extLst>
                <a:ext uri="{FF2B5EF4-FFF2-40B4-BE49-F238E27FC236}">
                  <a16:creationId xmlns:a16="http://schemas.microsoft.com/office/drawing/2014/main" id="{35EBAA4D-26B0-4ED5-A61E-1A5AD350E3C8}"/>
                </a:ext>
              </a:extLst>
            </p:cNvPr>
            <p:cNvSpPr txBox="1"/>
            <p:nvPr/>
          </p:nvSpPr>
          <p:spPr>
            <a:xfrm>
              <a:off x="5332075"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9" name="Google Shape;98;p16">
            <a:extLst>
              <a:ext uri="{FF2B5EF4-FFF2-40B4-BE49-F238E27FC236}">
                <a16:creationId xmlns:a16="http://schemas.microsoft.com/office/drawing/2014/main" id="{97548382-2DDF-01BD-1634-B22FE89E3A2F}"/>
              </a:ext>
            </a:extLst>
          </p:cNvPr>
          <p:cNvGrpSpPr/>
          <p:nvPr/>
        </p:nvGrpSpPr>
        <p:grpSpPr>
          <a:xfrm>
            <a:off x="9401412" y="2150268"/>
            <a:ext cx="1721296" cy="1721296"/>
            <a:chOff x="5560073" y="2160319"/>
            <a:chExt cx="1290972" cy="1290972"/>
          </a:xfrm>
          <a:solidFill>
            <a:srgbClr val="8DC6FF"/>
          </a:solidFill>
        </p:grpSpPr>
        <p:sp>
          <p:nvSpPr>
            <p:cNvPr id="50" name="Google Shape;99;p16">
              <a:extLst>
                <a:ext uri="{FF2B5EF4-FFF2-40B4-BE49-F238E27FC236}">
                  <a16:creationId xmlns:a16="http://schemas.microsoft.com/office/drawing/2014/main" id="{9918F323-EF96-F048-03FD-48EC2076E8C5}"/>
                </a:ext>
              </a:extLst>
            </p:cNvPr>
            <p:cNvSpPr/>
            <p:nvPr/>
          </p:nvSpPr>
          <p:spPr>
            <a:xfrm>
              <a:off x="5560073" y="2160319"/>
              <a:ext cx="1290972" cy="1290972"/>
            </a:xfrm>
            <a:custGeom>
              <a:avLst/>
              <a:gdLst/>
              <a:ahLst/>
              <a:cxnLst/>
              <a:rect l="l" t="t" r="r" b="b"/>
              <a:pathLst>
                <a:path w="21599" h="21599" extrusionOk="0">
                  <a:moveTo>
                    <a:pt x="4966" y="18860"/>
                  </a:moveTo>
                  <a:cubicBezTo>
                    <a:pt x="5323" y="18503"/>
                    <a:pt x="5382" y="17932"/>
                    <a:pt x="5382" y="17932"/>
                  </a:cubicBezTo>
                  <a:cubicBezTo>
                    <a:pt x="5406" y="17717"/>
                    <a:pt x="5537" y="17432"/>
                    <a:pt x="5680" y="17289"/>
                  </a:cubicBezTo>
                  <a:lnTo>
                    <a:pt x="5763" y="17205"/>
                  </a:lnTo>
                  <a:cubicBezTo>
                    <a:pt x="5906" y="17063"/>
                    <a:pt x="6144" y="17063"/>
                    <a:pt x="6287" y="17205"/>
                  </a:cubicBezTo>
                  <a:lnTo>
                    <a:pt x="10526" y="21444"/>
                  </a:lnTo>
                  <a:cubicBezTo>
                    <a:pt x="10681" y="21599"/>
                    <a:pt x="10919" y="21599"/>
                    <a:pt x="11062" y="21444"/>
                  </a:cubicBezTo>
                  <a:lnTo>
                    <a:pt x="15300" y="17205"/>
                  </a:lnTo>
                  <a:cubicBezTo>
                    <a:pt x="15443" y="17063"/>
                    <a:pt x="15693" y="17063"/>
                    <a:pt x="15836" y="17205"/>
                  </a:cubicBezTo>
                  <a:lnTo>
                    <a:pt x="15836" y="17217"/>
                  </a:lnTo>
                  <a:cubicBezTo>
                    <a:pt x="15979" y="17360"/>
                    <a:pt x="16122" y="17646"/>
                    <a:pt x="16146" y="17860"/>
                  </a:cubicBezTo>
                  <a:cubicBezTo>
                    <a:pt x="16146" y="17860"/>
                    <a:pt x="16193" y="18432"/>
                    <a:pt x="16551" y="18789"/>
                  </a:cubicBezTo>
                  <a:cubicBezTo>
                    <a:pt x="17170" y="19408"/>
                    <a:pt x="18170" y="19408"/>
                    <a:pt x="18789" y="18789"/>
                  </a:cubicBezTo>
                  <a:cubicBezTo>
                    <a:pt x="19396" y="18170"/>
                    <a:pt x="19396" y="17170"/>
                    <a:pt x="18789" y="16551"/>
                  </a:cubicBezTo>
                  <a:cubicBezTo>
                    <a:pt x="18432" y="16193"/>
                    <a:pt x="17848" y="16146"/>
                    <a:pt x="17848" y="16146"/>
                  </a:cubicBezTo>
                  <a:cubicBezTo>
                    <a:pt x="17646" y="16122"/>
                    <a:pt x="17360" y="15991"/>
                    <a:pt x="17205" y="15836"/>
                  </a:cubicBezTo>
                  <a:lnTo>
                    <a:pt x="17205" y="15836"/>
                  </a:lnTo>
                  <a:cubicBezTo>
                    <a:pt x="17062" y="15693"/>
                    <a:pt x="17062" y="15455"/>
                    <a:pt x="17205" y="15300"/>
                  </a:cubicBezTo>
                  <a:lnTo>
                    <a:pt x="21444" y="11062"/>
                  </a:lnTo>
                  <a:cubicBezTo>
                    <a:pt x="21599" y="10919"/>
                    <a:pt x="21599" y="10681"/>
                    <a:pt x="21444" y="10538"/>
                  </a:cubicBezTo>
                  <a:lnTo>
                    <a:pt x="17205" y="6299"/>
                  </a:lnTo>
                  <a:cubicBezTo>
                    <a:pt x="17062" y="6145"/>
                    <a:pt x="16824" y="6145"/>
                    <a:pt x="16681" y="6299"/>
                  </a:cubicBezTo>
                  <a:lnTo>
                    <a:pt x="16634" y="6347"/>
                  </a:lnTo>
                  <a:cubicBezTo>
                    <a:pt x="16479" y="6490"/>
                    <a:pt x="16348" y="6776"/>
                    <a:pt x="16324" y="6978"/>
                  </a:cubicBezTo>
                  <a:cubicBezTo>
                    <a:pt x="16324" y="6978"/>
                    <a:pt x="16265" y="7561"/>
                    <a:pt x="15919" y="7919"/>
                  </a:cubicBezTo>
                  <a:cubicBezTo>
                    <a:pt x="15300" y="8526"/>
                    <a:pt x="14300" y="8526"/>
                    <a:pt x="13681" y="7919"/>
                  </a:cubicBezTo>
                  <a:cubicBezTo>
                    <a:pt x="13062" y="7299"/>
                    <a:pt x="13062" y="6299"/>
                    <a:pt x="13681" y="5680"/>
                  </a:cubicBezTo>
                  <a:cubicBezTo>
                    <a:pt x="14038" y="5323"/>
                    <a:pt x="14610" y="5275"/>
                    <a:pt x="14610" y="5275"/>
                  </a:cubicBezTo>
                  <a:cubicBezTo>
                    <a:pt x="14824" y="5252"/>
                    <a:pt x="15110" y="5121"/>
                    <a:pt x="15253" y="4966"/>
                  </a:cubicBezTo>
                  <a:lnTo>
                    <a:pt x="15300" y="4918"/>
                  </a:lnTo>
                  <a:cubicBezTo>
                    <a:pt x="15455" y="4775"/>
                    <a:pt x="15455" y="4537"/>
                    <a:pt x="15300" y="4394"/>
                  </a:cubicBezTo>
                  <a:lnTo>
                    <a:pt x="11062" y="156"/>
                  </a:lnTo>
                  <a:cubicBezTo>
                    <a:pt x="10919" y="1"/>
                    <a:pt x="10681" y="1"/>
                    <a:pt x="10526" y="156"/>
                  </a:cubicBezTo>
                  <a:lnTo>
                    <a:pt x="6287" y="4394"/>
                  </a:lnTo>
                  <a:cubicBezTo>
                    <a:pt x="6144" y="4537"/>
                    <a:pt x="6144" y="4775"/>
                    <a:pt x="6287" y="4918"/>
                  </a:cubicBezTo>
                  <a:lnTo>
                    <a:pt x="6335" y="4966"/>
                  </a:lnTo>
                  <a:cubicBezTo>
                    <a:pt x="6478" y="5109"/>
                    <a:pt x="6775" y="5252"/>
                    <a:pt x="6978" y="5275"/>
                  </a:cubicBezTo>
                  <a:cubicBezTo>
                    <a:pt x="6978" y="5275"/>
                    <a:pt x="7549" y="5323"/>
                    <a:pt x="7907" y="5680"/>
                  </a:cubicBezTo>
                  <a:cubicBezTo>
                    <a:pt x="8526" y="6299"/>
                    <a:pt x="8526" y="7299"/>
                    <a:pt x="7907" y="7919"/>
                  </a:cubicBezTo>
                  <a:cubicBezTo>
                    <a:pt x="7299" y="8526"/>
                    <a:pt x="6299" y="8526"/>
                    <a:pt x="5680" y="7919"/>
                  </a:cubicBezTo>
                  <a:cubicBezTo>
                    <a:pt x="5323" y="7561"/>
                    <a:pt x="5263" y="6978"/>
                    <a:pt x="5263" y="6978"/>
                  </a:cubicBezTo>
                  <a:cubicBezTo>
                    <a:pt x="5251" y="6776"/>
                    <a:pt x="5109" y="6490"/>
                    <a:pt x="4966" y="6335"/>
                  </a:cubicBezTo>
                  <a:lnTo>
                    <a:pt x="4918" y="6299"/>
                  </a:lnTo>
                  <a:cubicBezTo>
                    <a:pt x="4775" y="6145"/>
                    <a:pt x="4537" y="6145"/>
                    <a:pt x="4382" y="6299"/>
                  </a:cubicBezTo>
                  <a:lnTo>
                    <a:pt x="144" y="10538"/>
                  </a:lnTo>
                  <a:cubicBezTo>
                    <a:pt x="1" y="10681"/>
                    <a:pt x="1" y="10919"/>
                    <a:pt x="144" y="11062"/>
                  </a:cubicBezTo>
                  <a:lnTo>
                    <a:pt x="4382" y="15300"/>
                  </a:lnTo>
                  <a:cubicBezTo>
                    <a:pt x="4537" y="15455"/>
                    <a:pt x="4537" y="15693"/>
                    <a:pt x="4382" y="15836"/>
                  </a:cubicBezTo>
                  <a:lnTo>
                    <a:pt x="4311" y="15920"/>
                  </a:lnTo>
                  <a:cubicBezTo>
                    <a:pt x="4168" y="16062"/>
                    <a:pt x="3882" y="16193"/>
                    <a:pt x="3668" y="16217"/>
                  </a:cubicBezTo>
                  <a:cubicBezTo>
                    <a:pt x="3668" y="16217"/>
                    <a:pt x="3096" y="16277"/>
                    <a:pt x="2739" y="16634"/>
                  </a:cubicBezTo>
                  <a:cubicBezTo>
                    <a:pt x="2120" y="17241"/>
                    <a:pt x="2120" y="18241"/>
                    <a:pt x="2739" y="18860"/>
                  </a:cubicBezTo>
                  <a:cubicBezTo>
                    <a:pt x="3358" y="19479"/>
                    <a:pt x="4359" y="19479"/>
                    <a:pt x="4966" y="18860"/>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51" name="Google Shape;100;p16">
              <a:extLst>
                <a:ext uri="{FF2B5EF4-FFF2-40B4-BE49-F238E27FC236}">
                  <a16:creationId xmlns:a16="http://schemas.microsoft.com/office/drawing/2014/main" id="{BE9AA86B-E4A9-1F4E-F94D-1C08590345E2}"/>
                </a:ext>
              </a:extLst>
            </p:cNvPr>
            <p:cNvSpPr txBox="1"/>
            <p:nvPr/>
          </p:nvSpPr>
          <p:spPr>
            <a:xfrm>
              <a:off x="5982188" y="2761125"/>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52" name="Google Shape;110;p16">
            <a:extLst>
              <a:ext uri="{FF2B5EF4-FFF2-40B4-BE49-F238E27FC236}">
                <a16:creationId xmlns:a16="http://schemas.microsoft.com/office/drawing/2014/main" id="{23B1EA46-BB36-5B30-8B0E-920EB2F4272C}"/>
              </a:ext>
            </a:extLst>
          </p:cNvPr>
          <p:cNvGrpSpPr/>
          <p:nvPr/>
        </p:nvGrpSpPr>
        <p:grpSpPr>
          <a:xfrm>
            <a:off x="10267768" y="3016622"/>
            <a:ext cx="1721296" cy="1721296"/>
            <a:chOff x="6209840" y="2810084"/>
            <a:chExt cx="1290972" cy="1290972"/>
          </a:xfrm>
          <a:solidFill>
            <a:srgbClr val="5895C4"/>
          </a:solidFill>
        </p:grpSpPr>
        <p:sp>
          <p:nvSpPr>
            <p:cNvPr id="53" name="Google Shape;111;p16">
              <a:extLst>
                <a:ext uri="{FF2B5EF4-FFF2-40B4-BE49-F238E27FC236}">
                  <a16:creationId xmlns:a16="http://schemas.microsoft.com/office/drawing/2014/main" id="{F8051B67-17F7-2D7F-09AE-DE7A99E93AFF}"/>
                </a:ext>
              </a:extLst>
            </p:cNvPr>
            <p:cNvSpPr/>
            <p:nvPr/>
          </p:nvSpPr>
          <p:spPr>
            <a:xfrm>
              <a:off x="6209840" y="2810084"/>
              <a:ext cx="1290972" cy="1290972"/>
            </a:xfrm>
            <a:custGeom>
              <a:avLst/>
              <a:gdLst/>
              <a:ahLst/>
              <a:cxnLst/>
              <a:rect l="l" t="t" r="r" b="b"/>
              <a:pathLst>
                <a:path w="21599" h="21599" extrusionOk="0">
                  <a:moveTo>
                    <a:pt x="18860" y="16633"/>
                  </a:moveTo>
                  <a:cubicBezTo>
                    <a:pt x="18503" y="16276"/>
                    <a:pt x="17931" y="16217"/>
                    <a:pt x="17931" y="16217"/>
                  </a:cubicBezTo>
                  <a:cubicBezTo>
                    <a:pt x="17717" y="16193"/>
                    <a:pt x="17431" y="16062"/>
                    <a:pt x="17288" y="15919"/>
                  </a:cubicBezTo>
                  <a:lnTo>
                    <a:pt x="17205" y="15836"/>
                  </a:lnTo>
                  <a:cubicBezTo>
                    <a:pt x="17062" y="15693"/>
                    <a:pt x="17062" y="15455"/>
                    <a:pt x="17205" y="15312"/>
                  </a:cubicBezTo>
                  <a:lnTo>
                    <a:pt x="21443" y="11073"/>
                  </a:lnTo>
                  <a:cubicBezTo>
                    <a:pt x="21598" y="10918"/>
                    <a:pt x="21598" y="10680"/>
                    <a:pt x="21443" y="10537"/>
                  </a:cubicBezTo>
                  <a:lnTo>
                    <a:pt x="17205" y="6299"/>
                  </a:lnTo>
                  <a:cubicBezTo>
                    <a:pt x="17062" y="6144"/>
                    <a:pt x="17062" y="5906"/>
                    <a:pt x="17205" y="5763"/>
                  </a:cubicBezTo>
                  <a:lnTo>
                    <a:pt x="17217" y="5763"/>
                  </a:lnTo>
                  <a:cubicBezTo>
                    <a:pt x="17360" y="5620"/>
                    <a:pt x="17645" y="5477"/>
                    <a:pt x="17848" y="5453"/>
                  </a:cubicBezTo>
                  <a:cubicBezTo>
                    <a:pt x="17848" y="5453"/>
                    <a:pt x="18431" y="5406"/>
                    <a:pt x="18788" y="5049"/>
                  </a:cubicBezTo>
                  <a:cubicBezTo>
                    <a:pt x="19407" y="4429"/>
                    <a:pt x="19407" y="3429"/>
                    <a:pt x="18788" y="2810"/>
                  </a:cubicBezTo>
                  <a:cubicBezTo>
                    <a:pt x="18169" y="2203"/>
                    <a:pt x="17169" y="2203"/>
                    <a:pt x="16550" y="2810"/>
                  </a:cubicBezTo>
                  <a:cubicBezTo>
                    <a:pt x="16193" y="3167"/>
                    <a:pt x="16145" y="3751"/>
                    <a:pt x="16145" y="3751"/>
                  </a:cubicBezTo>
                  <a:cubicBezTo>
                    <a:pt x="16121" y="3953"/>
                    <a:pt x="15990" y="4239"/>
                    <a:pt x="15836" y="4382"/>
                  </a:cubicBezTo>
                  <a:lnTo>
                    <a:pt x="15836" y="4394"/>
                  </a:lnTo>
                  <a:cubicBezTo>
                    <a:pt x="15693" y="4537"/>
                    <a:pt x="15455" y="4537"/>
                    <a:pt x="15300" y="4394"/>
                  </a:cubicBezTo>
                  <a:lnTo>
                    <a:pt x="11061" y="155"/>
                  </a:lnTo>
                  <a:cubicBezTo>
                    <a:pt x="10918" y="0"/>
                    <a:pt x="10680" y="0"/>
                    <a:pt x="10537" y="155"/>
                  </a:cubicBezTo>
                  <a:lnTo>
                    <a:pt x="6299" y="4394"/>
                  </a:lnTo>
                  <a:cubicBezTo>
                    <a:pt x="6144" y="4537"/>
                    <a:pt x="6144" y="4775"/>
                    <a:pt x="6299" y="4918"/>
                  </a:cubicBezTo>
                  <a:lnTo>
                    <a:pt x="6346" y="4965"/>
                  </a:lnTo>
                  <a:cubicBezTo>
                    <a:pt x="6489" y="5120"/>
                    <a:pt x="6775" y="5251"/>
                    <a:pt x="6977" y="5275"/>
                  </a:cubicBezTo>
                  <a:cubicBezTo>
                    <a:pt x="6977" y="5275"/>
                    <a:pt x="7561" y="5322"/>
                    <a:pt x="7918" y="5680"/>
                  </a:cubicBezTo>
                  <a:cubicBezTo>
                    <a:pt x="8525" y="6299"/>
                    <a:pt x="8525" y="7299"/>
                    <a:pt x="7918" y="7918"/>
                  </a:cubicBezTo>
                  <a:cubicBezTo>
                    <a:pt x="7299" y="8537"/>
                    <a:pt x="6299" y="8537"/>
                    <a:pt x="5680" y="7918"/>
                  </a:cubicBezTo>
                  <a:cubicBezTo>
                    <a:pt x="5322" y="7561"/>
                    <a:pt x="5275" y="6989"/>
                    <a:pt x="5275" y="6989"/>
                  </a:cubicBezTo>
                  <a:cubicBezTo>
                    <a:pt x="5251" y="6775"/>
                    <a:pt x="5108" y="6489"/>
                    <a:pt x="4965" y="6346"/>
                  </a:cubicBezTo>
                  <a:lnTo>
                    <a:pt x="4918" y="6299"/>
                  </a:lnTo>
                  <a:cubicBezTo>
                    <a:pt x="4775" y="6144"/>
                    <a:pt x="4537" y="6144"/>
                    <a:pt x="4394" y="6299"/>
                  </a:cubicBezTo>
                  <a:lnTo>
                    <a:pt x="155" y="10537"/>
                  </a:lnTo>
                  <a:cubicBezTo>
                    <a:pt x="0" y="10680"/>
                    <a:pt x="0" y="10918"/>
                    <a:pt x="143" y="11073"/>
                  </a:cubicBezTo>
                  <a:lnTo>
                    <a:pt x="4394" y="15312"/>
                  </a:lnTo>
                  <a:cubicBezTo>
                    <a:pt x="4537" y="15455"/>
                    <a:pt x="4775" y="15455"/>
                    <a:pt x="4918" y="15312"/>
                  </a:cubicBezTo>
                  <a:lnTo>
                    <a:pt x="4965" y="15264"/>
                  </a:lnTo>
                  <a:cubicBezTo>
                    <a:pt x="5108" y="15109"/>
                    <a:pt x="5251" y="14824"/>
                    <a:pt x="5263" y="14621"/>
                  </a:cubicBezTo>
                  <a:cubicBezTo>
                    <a:pt x="5263" y="14621"/>
                    <a:pt x="5322" y="14050"/>
                    <a:pt x="5680" y="13692"/>
                  </a:cubicBezTo>
                  <a:cubicBezTo>
                    <a:pt x="6299" y="13073"/>
                    <a:pt x="7299" y="13073"/>
                    <a:pt x="7906" y="13692"/>
                  </a:cubicBezTo>
                  <a:cubicBezTo>
                    <a:pt x="8525" y="14300"/>
                    <a:pt x="8525" y="15300"/>
                    <a:pt x="7906" y="15919"/>
                  </a:cubicBezTo>
                  <a:cubicBezTo>
                    <a:pt x="7561" y="16276"/>
                    <a:pt x="6977" y="16336"/>
                    <a:pt x="6977" y="16336"/>
                  </a:cubicBezTo>
                  <a:cubicBezTo>
                    <a:pt x="6775" y="16348"/>
                    <a:pt x="6489" y="16490"/>
                    <a:pt x="6334" y="16633"/>
                  </a:cubicBezTo>
                  <a:lnTo>
                    <a:pt x="6299" y="16681"/>
                  </a:lnTo>
                  <a:cubicBezTo>
                    <a:pt x="6144" y="16824"/>
                    <a:pt x="6144" y="17062"/>
                    <a:pt x="6299" y="17217"/>
                  </a:cubicBezTo>
                  <a:lnTo>
                    <a:pt x="10537" y="21455"/>
                  </a:lnTo>
                  <a:cubicBezTo>
                    <a:pt x="10680" y="21598"/>
                    <a:pt x="10918" y="21598"/>
                    <a:pt x="11061" y="21455"/>
                  </a:cubicBezTo>
                  <a:lnTo>
                    <a:pt x="15300" y="17217"/>
                  </a:lnTo>
                  <a:cubicBezTo>
                    <a:pt x="15455" y="17062"/>
                    <a:pt x="15693" y="17062"/>
                    <a:pt x="15836" y="17217"/>
                  </a:cubicBezTo>
                  <a:lnTo>
                    <a:pt x="15907" y="17288"/>
                  </a:lnTo>
                  <a:cubicBezTo>
                    <a:pt x="16062" y="17431"/>
                    <a:pt x="16193" y="17717"/>
                    <a:pt x="16217" y="17931"/>
                  </a:cubicBezTo>
                  <a:cubicBezTo>
                    <a:pt x="16217" y="17931"/>
                    <a:pt x="16276" y="18503"/>
                    <a:pt x="16621" y="18860"/>
                  </a:cubicBezTo>
                  <a:cubicBezTo>
                    <a:pt x="17240" y="19479"/>
                    <a:pt x="18241" y="19479"/>
                    <a:pt x="18860" y="18860"/>
                  </a:cubicBezTo>
                  <a:cubicBezTo>
                    <a:pt x="19479" y="18241"/>
                    <a:pt x="19479" y="17240"/>
                    <a:pt x="18860" y="16633"/>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54" name="Google Shape;112;p16">
              <a:extLst>
                <a:ext uri="{FF2B5EF4-FFF2-40B4-BE49-F238E27FC236}">
                  <a16:creationId xmlns:a16="http://schemas.microsoft.com/office/drawing/2014/main" id="{B72AF5CB-F7A3-677A-C466-99D849DF42AC}"/>
                </a:ext>
              </a:extLst>
            </p:cNvPr>
            <p:cNvSpPr txBox="1"/>
            <p:nvPr/>
          </p:nvSpPr>
          <p:spPr>
            <a:xfrm>
              <a:off x="663825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sp>
        <p:nvSpPr>
          <p:cNvPr id="55" name="Google Shape;82;p16">
            <a:extLst>
              <a:ext uri="{FF2B5EF4-FFF2-40B4-BE49-F238E27FC236}">
                <a16:creationId xmlns:a16="http://schemas.microsoft.com/office/drawing/2014/main" id="{84EA3155-01DD-7072-831E-4A10CB5434D7}"/>
              </a:ext>
            </a:extLst>
          </p:cNvPr>
          <p:cNvSpPr txBox="1"/>
          <p:nvPr/>
        </p:nvSpPr>
        <p:spPr>
          <a:xfrm>
            <a:off x="3907315" y="1475876"/>
            <a:ext cx="1706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Condoms</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6" name="Google Shape;83;p16">
            <a:extLst>
              <a:ext uri="{FF2B5EF4-FFF2-40B4-BE49-F238E27FC236}">
                <a16:creationId xmlns:a16="http://schemas.microsoft.com/office/drawing/2014/main" id="{6637E5DE-57F8-60D3-3598-7F77B338BB35}"/>
              </a:ext>
            </a:extLst>
          </p:cNvPr>
          <p:cNvSpPr txBox="1"/>
          <p:nvPr/>
        </p:nvSpPr>
        <p:spPr>
          <a:xfrm>
            <a:off x="5677030" y="1449966"/>
            <a:ext cx="2226247"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Risk Reduction Counseling</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7" name="Google Shape;87;p16">
            <a:extLst>
              <a:ext uri="{FF2B5EF4-FFF2-40B4-BE49-F238E27FC236}">
                <a16:creationId xmlns:a16="http://schemas.microsoft.com/office/drawing/2014/main" id="{0DD8C837-501B-1E34-8624-B5784F423B55}"/>
              </a:ext>
            </a:extLst>
          </p:cNvPr>
          <p:cNvSpPr txBox="1"/>
          <p:nvPr/>
        </p:nvSpPr>
        <p:spPr>
          <a:xfrm>
            <a:off x="7666546" y="1475876"/>
            <a:ext cx="1860786"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Vaccination</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8" name="Google Shape;88;p16">
            <a:extLst>
              <a:ext uri="{FF2B5EF4-FFF2-40B4-BE49-F238E27FC236}">
                <a16:creationId xmlns:a16="http://schemas.microsoft.com/office/drawing/2014/main" id="{08B2B058-1782-063D-2AC0-36116777ABE9}"/>
              </a:ext>
            </a:extLst>
          </p:cNvPr>
          <p:cNvSpPr txBox="1"/>
          <p:nvPr/>
        </p:nvSpPr>
        <p:spPr>
          <a:xfrm>
            <a:off x="9408650" y="1475876"/>
            <a:ext cx="1795082"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Medication Prophylaxis</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9" name="Google Shape;84;p16">
            <a:extLst>
              <a:ext uri="{FF2B5EF4-FFF2-40B4-BE49-F238E27FC236}">
                <a16:creationId xmlns:a16="http://schemas.microsoft.com/office/drawing/2014/main" id="{BAFB87FE-EE35-5888-205F-AD850226DECD}"/>
              </a:ext>
            </a:extLst>
          </p:cNvPr>
          <p:cNvSpPr txBox="1"/>
          <p:nvPr/>
        </p:nvSpPr>
        <p:spPr>
          <a:xfrm>
            <a:off x="5053930"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Routine Screening</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60" name="Google Shape;85;p16">
            <a:extLst>
              <a:ext uri="{FF2B5EF4-FFF2-40B4-BE49-F238E27FC236}">
                <a16:creationId xmlns:a16="http://schemas.microsoft.com/office/drawing/2014/main" id="{C7311397-5301-4308-D4CE-4AD43DEB3AFA}"/>
              </a:ext>
            </a:extLst>
          </p:cNvPr>
          <p:cNvSpPr txBox="1"/>
          <p:nvPr/>
        </p:nvSpPr>
        <p:spPr>
          <a:xfrm>
            <a:off x="6623331" y="4839510"/>
            <a:ext cx="2301848"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Syndromic </a:t>
            </a:r>
          </a:p>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testing/treatment </a:t>
            </a:r>
          </a:p>
        </p:txBody>
      </p:sp>
      <p:sp>
        <p:nvSpPr>
          <p:cNvPr id="61" name="Google Shape;86;p16">
            <a:extLst>
              <a:ext uri="{FF2B5EF4-FFF2-40B4-BE49-F238E27FC236}">
                <a16:creationId xmlns:a16="http://schemas.microsoft.com/office/drawing/2014/main" id="{6606ABF1-99EF-9103-6C1F-6AE6A08454D6}"/>
              </a:ext>
            </a:extLst>
          </p:cNvPr>
          <p:cNvSpPr txBox="1"/>
          <p:nvPr/>
        </p:nvSpPr>
        <p:spPr>
          <a:xfrm>
            <a:off x="8537210"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Presumptive treatment</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62" name="Google Shape;81;p16">
            <a:extLst>
              <a:ext uri="{FF2B5EF4-FFF2-40B4-BE49-F238E27FC236}">
                <a16:creationId xmlns:a16="http://schemas.microsoft.com/office/drawing/2014/main" id="{DBE7CF26-A7C2-B7BF-8406-E76CC91FDF1A}"/>
              </a:ext>
            </a:extLst>
          </p:cNvPr>
          <p:cNvSpPr txBox="1"/>
          <p:nvPr/>
        </p:nvSpPr>
        <p:spPr>
          <a:xfrm>
            <a:off x="10276008"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Partner services/EPT</a:t>
            </a:r>
          </a:p>
        </p:txBody>
      </p:sp>
    </p:spTree>
    <p:extLst>
      <p:ext uri="{BB962C8B-B14F-4D97-AF65-F5344CB8AC3E}">
        <p14:creationId xmlns:p14="http://schemas.microsoft.com/office/powerpoint/2010/main" val="2648296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0">
            <a:extLst>
              <a:ext uri="{FF2B5EF4-FFF2-40B4-BE49-F238E27FC236}">
                <a16:creationId xmlns:a16="http://schemas.microsoft.com/office/drawing/2014/main" id="{67102B9D-41D9-1432-F0BD-75046B29EEF1}"/>
              </a:ext>
            </a:extLst>
          </p:cNvPr>
          <p:cNvSpPr>
            <a:spLocks noGrp="1"/>
          </p:cNvSpPr>
          <p:nvPr>
            <p:ph sz="half" idx="1"/>
          </p:nvPr>
        </p:nvSpPr>
        <p:spPr/>
        <p:txBody>
          <a:bodyPr>
            <a:noAutofit/>
          </a:bodyPr>
          <a:lstStyle/>
          <a:p>
            <a:pPr>
              <a:lnSpc>
                <a:spcPct val="90000"/>
              </a:lnSpc>
              <a:spcBef>
                <a:spcPts val="600"/>
              </a:spcBef>
              <a:spcAft>
                <a:spcPts val="600"/>
              </a:spcAft>
            </a:pPr>
            <a:r>
              <a:rPr lang="en-US" dirty="0"/>
              <a:t>29-year-old male</a:t>
            </a:r>
          </a:p>
          <a:p>
            <a:pPr>
              <a:lnSpc>
                <a:spcPct val="90000"/>
              </a:lnSpc>
              <a:spcBef>
                <a:spcPts val="600"/>
              </a:spcBef>
              <a:spcAft>
                <a:spcPts val="600"/>
              </a:spcAft>
            </a:pPr>
            <a:r>
              <a:rPr lang="en-US" dirty="0"/>
              <a:t>Takes HIV </a:t>
            </a:r>
            <a:r>
              <a:rPr lang="en-US" dirty="0" err="1"/>
              <a:t>PrEP</a:t>
            </a:r>
            <a:r>
              <a:rPr lang="en-US" dirty="0"/>
              <a:t> for HIV prevention</a:t>
            </a:r>
          </a:p>
          <a:p>
            <a:pPr>
              <a:lnSpc>
                <a:spcPct val="90000"/>
              </a:lnSpc>
              <a:spcBef>
                <a:spcPts val="600"/>
              </a:spcBef>
              <a:spcAft>
                <a:spcPts val="600"/>
              </a:spcAft>
            </a:pPr>
            <a:r>
              <a:rPr lang="en-US" dirty="0"/>
              <a:t>Sexually active with men</a:t>
            </a:r>
          </a:p>
          <a:p>
            <a:pPr lvl="1">
              <a:lnSpc>
                <a:spcPct val="90000"/>
              </a:lnSpc>
              <a:spcBef>
                <a:spcPts val="600"/>
              </a:spcBef>
              <a:spcAft>
                <a:spcPts val="600"/>
              </a:spcAft>
            </a:pPr>
            <a:r>
              <a:rPr lang="en-US" dirty="0"/>
              <a:t>Four condomless partners since his last visit</a:t>
            </a:r>
          </a:p>
          <a:p>
            <a:pPr lvl="1">
              <a:lnSpc>
                <a:spcPct val="90000"/>
              </a:lnSpc>
              <a:spcBef>
                <a:spcPts val="600"/>
              </a:spcBef>
              <a:spcAft>
                <a:spcPts val="600"/>
              </a:spcAft>
            </a:pPr>
            <a:r>
              <a:rPr lang="en-US" dirty="0"/>
              <a:t>Is a walks in to clinic between quarterly visits with 2 days of green penile discharge</a:t>
            </a:r>
          </a:p>
          <a:p>
            <a:pPr>
              <a:lnSpc>
                <a:spcPct val="90000"/>
              </a:lnSpc>
              <a:spcBef>
                <a:spcPts val="600"/>
              </a:spcBef>
              <a:spcAft>
                <a:spcPts val="600"/>
              </a:spcAft>
            </a:pPr>
            <a:endParaRPr lang="en-US" b="1" dirty="0"/>
          </a:p>
          <a:p>
            <a:pPr>
              <a:lnSpc>
                <a:spcPct val="90000"/>
              </a:lnSpc>
              <a:spcBef>
                <a:spcPts val="600"/>
              </a:spcBef>
              <a:spcAft>
                <a:spcPts val="600"/>
              </a:spcAft>
            </a:pPr>
            <a:r>
              <a:rPr lang="en-US" b="1" dirty="0"/>
              <a:t>Routine testing for HIV, syphilis, and three-site gonorrhea/chlamydia testing performed</a:t>
            </a:r>
          </a:p>
          <a:p>
            <a:pPr>
              <a:lnSpc>
                <a:spcPct val="90000"/>
              </a:lnSpc>
              <a:spcBef>
                <a:spcPts val="600"/>
              </a:spcBef>
              <a:spcAft>
                <a:spcPts val="600"/>
              </a:spcAft>
            </a:pPr>
            <a:endParaRPr lang="en-US" b="1" dirty="0"/>
          </a:p>
          <a:p>
            <a:pPr>
              <a:lnSpc>
                <a:spcPct val="90000"/>
              </a:lnSpc>
              <a:spcBef>
                <a:spcPts val="600"/>
              </a:spcBef>
              <a:spcAft>
                <a:spcPts val="600"/>
              </a:spcAft>
            </a:pPr>
            <a:r>
              <a:rPr lang="en-US" b="1" dirty="0"/>
              <a:t>Treated empirically with Ceftriaxone and Doxycycline</a:t>
            </a:r>
          </a:p>
        </p:txBody>
      </p:sp>
      <p:sp>
        <p:nvSpPr>
          <p:cNvPr id="2" name="Title 1">
            <a:extLst>
              <a:ext uri="{FF2B5EF4-FFF2-40B4-BE49-F238E27FC236}">
                <a16:creationId xmlns:a16="http://schemas.microsoft.com/office/drawing/2014/main" id="{3A828EC0-15B3-D313-64F7-C56EB3D32DA5}"/>
              </a:ext>
            </a:extLst>
          </p:cNvPr>
          <p:cNvSpPr>
            <a:spLocks noGrp="1"/>
          </p:cNvSpPr>
          <p:nvPr>
            <p:ph type="title"/>
          </p:nvPr>
        </p:nvSpPr>
        <p:spPr/>
        <p:txBody>
          <a:bodyPr>
            <a:normAutofit/>
          </a:bodyPr>
          <a:lstStyle/>
          <a:p>
            <a:r>
              <a:rPr lang="en-US" dirty="0"/>
              <a:t>Meet Igor </a:t>
            </a:r>
          </a:p>
        </p:txBody>
      </p:sp>
      <p:sp>
        <p:nvSpPr>
          <p:cNvPr id="3" name="Content Placeholder 2">
            <a:extLst>
              <a:ext uri="{FF2B5EF4-FFF2-40B4-BE49-F238E27FC236}">
                <a16:creationId xmlns:a16="http://schemas.microsoft.com/office/drawing/2014/main" id="{18B9E958-59C1-AEBF-6AA8-16376D42B4EE}"/>
              </a:ext>
            </a:extLst>
          </p:cNvPr>
          <p:cNvSpPr>
            <a:spLocks noGrp="1"/>
          </p:cNvSpPr>
          <p:nvPr>
            <p:ph sz="half" idx="2"/>
          </p:nvPr>
        </p:nvSpPr>
        <p:spPr/>
        <p:txBody>
          <a:bodyPr/>
          <a:lstStyle/>
          <a:p>
            <a:endParaRPr lang="en-US"/>
          </a:p>
        </p:txBody>
      </p:sp>
      <p:sp>
        <p:nvSpPr>
          <p:cNvPr id="4" name="Content Placeholder 3">
            <a:extLst>
              <a:ext uri="{FF2B5EF4-FFF2-40B4-BE49-F238E27FC236}">
                <a16:creationId xmlns:a16="http://schemas.microsoft.com/office/drawing/2014/main" id="{7993C931-D4B0-5238-0800-6D1823C45668}"/>
              </a:ext>
            </a:extLst>
          </p:cNvPr>
          <p:cNvSpPr>
            <a:spLocks noGrp="1"/>
          </p:cNvSpPr>
          <p:nvPr>
            <p:ph idx="10"/>
          </p:nvPr>
        </p:nvSpPr>
        <p:spPr/>
        <p:txBody>
          <a:bodyPr/>
          <a:lstStyle/>
          <a:p>
            <a:endParaRPr lang="en-US"/>
          </a:p>
        </p:txBody>
      </p:sp>
      <p:pic>
        <p:nvPicPr>
          <p:cNvPr id="6" name="Content Placeholder 2" descr="Free Silhouette of a Man Stock Photo">
            <a:extLst>
              <a:ext uri="{FF2B5EF4-FFF2-40B4-BE49-F238E27FC236}">
                <a16:creationId xmlns:a16="http://schemas.microsoft.com/office/drawing/2014/main" id="{8FF4BCAD-9E4B-4D57-763E-E74970D415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548621" y="1204117"/>
            <a:ext cx="3021080" cy="4525963"/>
          </a:xfrm>
          <a:prstGeom prst="rect">
            <a:avLst/>
          </a:prstGeom>
          <a:noFill/>
        </p:spPr>
      </p:pic>
    </p:spTree>
    <p:custDataLst>
      <p:tags r:id="rId1"/>
    </p:custDataLst>
    <p:extLst>
      <p:ext uri="{BB962C8B-B14F-4D97-AF65-F5344CB8AC3E}">
        <p14:creationId xmlns:p14="http://schemas.microsoft.com/office/powerpoint/2010/main" val="2242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F010-412C-324F-1309-31FFA9541E1B}"/>
              </a:ext>
            </a:extLst>
          </p:cNvPr>
          <p:cNvSpPr>
            <a:spLocks noGrp="1"/>
          </p:cNvSpPr>
          <p:nvPr>
            <p:ph type="title"/>
          </p:nvPr>
        </p:nvSpPr>
        <p:spPr/>
        <p:txBody>
          <a:bodyPr/>
          <a:lstStyle/>
          <a:p>
            <a:r>
              <a:rPr lang="en-US" sz="4000" dirty="0"/>
              <a:t>Igor’s Prevention Plan</a:t>
            </a:r>
            <a:endParaRPr lang="en-US" dirty="0"/>
          </a:p>
        </p:txBody>
      </p:sp>
      <p:sp>
        <p:nvSpPr>
          <p:cNvPr id="4" name="Content Placeholder 3">
            <a:extLst>
              <a:ext uri="{FF2B5EF4-FFF2-40B4-BE49-F238E27FC236}">
                <a16:creationId xmlns:a16="http://schemas.microsoft.com/office/drawing/2014/main" id="{C238C4C3-6824-BD7C-1D85-E43F37EE4E4B}"/>
              </a:ext>
            </a:extLst>
          </p:cNvPr>
          <p:cNvSpPr>
            <a:spLocks noGrp="1"/>
          </p:cNvSpPr>
          <p:nvPr>
            <p:ph idx="10"/>
          </p:nvPr>
        </p:nvSpPr>
        <p:spPr/>
        <p:txBody>
          <a:bodyPr/>
          <a:lstStyle/>
          <a:p>
            <a:endParaRPr lang="en-US"/>
          </a:p>
        </p:txBody>
      </p:sp>
      <p:grpSp>
        <p:nvGrpSpPr>
          <p:cNvPr id="7" name="Google Shape;596;p26">
            <a:extLst>
              <a:ext uri="{FF2B5EF4-FFF2-40B4-BE49-F238E27FC236}">
                <a16:creationId xmlns:a16="http://schemas.microsoft.com/office/drawing/2014/main" id="{CCA9E91F-E877-7128-0FD0-9603A684603C}"/>
              </a:ext>
            </a:extLst>
          </p:cNvPr>
          <p:cNvGrpSpPr/>
          <p:nvPr/>
        </p:nvGrpSpPr>
        <p:grpSpPr>
          <a:xfrm>
            <a:off x="257296" y="3250461"/>
            <a:ext cx="3669521" cy="838200"/>
            <a:chOff x="1942088" y="1193838"/>
            <a:chExt cx="5287975" cy="774592"/>
          </a:xfrm>
        </p:grpSpPr>
        <p:grpSp>
          <p:nvGrpSpPr>
            <p:cNvPr id="8" name="Google Shape;597;p26">
              <a:extLst>
                <a:ext uri="{FF2B5EF4-FFF2-40B4-BE49-F238E27FC236}">
                  <a16:creationId xmlns:a16="http://schemas.microsoft.com/office/drawing/2014/main" id="{E769CAF3-ED16-CC3B-AED3-A01CA497D661}"/>
                </a:ext>
              </a:extLst>
            </p:cNvPr>
            <p:cNvGrpSpPr/>
            <p:nvPr/>
          </p:nvGrpSpPr>
          <p:grpSpPr>
            <a:xfrm>
              <a:off x="2569956" y="1193838"/>
              <a:ext cx="3986156" cy="600163"/>
              <a:chOff x="3334894" y="1205063"/>
              <a:chExt cx="3986156" cy="600163"/>
            </a:xfrm>
          </p:grpSpPr>
          <p:sp>
            <p:nvSpPr>
              <p:cNvPr id="17" name="Google Shape;598;p26">
                <a:extLst>
                  <a:ext uri="{FF2B5EF4-FFF2-40B4-BE49-F238E27FC236}">
                    <a16:creationId xmlns:a16="http://schemas.microsoft.com/office/drawing/2014/main" id="{C388F21C-E0F5-1EB8-AA87-72C17808F310}"/>
                  </a:ext>
                </a:extLst>
              </p:cNvPr>
              <p:cNvSpPr/>
              <p:nvPr/>
            </p:nvSpPr>
            <p:spPr>
              <a:xfrm>
                <a:off x="3334894" y="1205063"/>
                <a:ext cx="2477385" cy="599911"/>
              </a:xfrm>
              <a:custGeom>
                <a:avLst/>
                <a:gdLst/>
                <a:ahLst/>
                <a:cxnLst/>
                <a:rect l="l" t="t" r="r" b="b"/>
                <a:pathLst>
                  <a:path w="67366" h="16313" extrusionOk="0">
                    <a:moveTo>
                      <a:pt x="0" y="1"/>
                    </a:moveTo>
                    <a:lnTo>
                      <a:pt x="0" y="5739"/>
                    </a:lnTo>
                    <a:cubicBezTo>
                      <a:pt x="750" y="5394"/>
                      <a:pt x="1500" y="5192"/>
                      <a:pt x="2072" y="5192"/>
                    </a:cubicBezTo>
                    <a:cubicBezTo>
                      <a:pt x="3644" y="5192"/>
                      <a:pt x="4739" y="6406"/>
                      <a:pt x="4739" y="8144"/>
                    </a:cubicBezTo>
                    <a:cubicBezTo>
                      <a:pt x="4739" y="9883"/>
                      <a:pt x="3644" y="11097"/>
                      <a:pt x="2072" y="11097"/>
                    </a:cubicBezTo>
                    <a:cubicBezTo>
                      <a:pt x="1322" y="11097"/>
                      <a:pt x="500" y="10764"/>
                      <a:pt x="0" y="10526"/>
                    </a:cubicBezTo>
                    <a:lnTo>
                      <a:pt x="0" y="16312"/>
                    </a:lnTo>
                    <a:lnTo>
                      <a:pt x="67366" y="16312"/>
                    </a:lnTo>
                    <a:lnTo>
                      <a:pt x="67366" y="1"/>
                    </a:ln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8" name="Google Shape;599;p26">
                <a:extLst>
                  <a:ext uri="{FF2B5EF4-FFF2-40B4-BE49-F238E27FC236}">
                    <a16:creationId xmlns:a16="http://schemas.microsoft.com/office/drawing/2014/main" id="{8DD409FF-2938-B7D5-2F8F-D99A2DAC1314}"/>
                  </a:ext>
                </a:extLst>
              </p:cNvPr>
              <p:cNvSpPr/>
              <p:nvPr/>
            </p:nvSpPr>
            <p:spPr>
              <a:xfrm>
                <a:off x="5488350" y="1205225"/>
                <a:ext cx="1832700" cy="600000"/>
              </a:xfrm>
              <a:prstGeom prst="rect">
                <a:avLst/>
              </a:pr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grpSp>
        <p:sp>
          <p:nvSpPr>
            <p:cNvPr id="9" name="Google Shape;600;p26">
              <a:extLst>
                <a:ext uri="{FF2B5EF4-FFF2-40B4-BE49-F238E27FC236}">
                  <a16:creationId xmlns:a16="http://schemas.microsoft.com/office/drawing/2014/main" id="{6CC148F4-2472-E7E2-F34F-AE6B0E6E9478}"/>
                </a:ext>
              </a:extLst>
            </p:cNvPr>
            <p:cNvSpPr/>
            <p:nvPr/>
          </p:nvSpPr>
          <p:spPr>
            <a:xfrm>
              <a:off x="6597921" y="1193838"/>
              <a:ext cx="27177" cy="599911"/>
            </a:xfrm>
            <a:custGeom>
              <a:avLst/>
              <a:gdLst/>
              <a:ahLst/>
              <a:cxnLst/>
              <a:rect l="l" t="t" r="r" b="b"/>
              <a:pathLst>
                <a:path w="739" h="16313" extrusionOk="0">
                  <a:moveTo>
                    <a:pt x="0" y="1"/>
                  </a:moveTo>
                  <a:lnTo>
                    <a:pt x="0" y="16312"/>
                  </a:lnTo>
                  <a:lnTo>
                    <a:pt x="738" y="16312"/>
                  </a:lnTo>
                  <a:lnTo>
                    <a:pt x="738" y="1"/>
                  </a:lnTo>
                  <a:close/>
                </a:path>
              </a:pathLst>
            </a:custGeom>
            <a:solidFill>
              <a:srgbClr val="5EB2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0" name="Google Shape;601;p26">
              <a:extLst>
                <a:ext uri="{FF2B5EF4-FFF2-40B4-BE49-F238E27FC236}">
                  <a16:creationId xmlns:a16="http://schemas.microsoft.com/office/drawing/2014/main" id="{E27A7E9E-83BD-13E2-9152-35C55B6240B7}"/>
                </a:ext>
              </a:extLst>
            </p:cNvPr>
            <p:cNvSpPr/>
            <p:nvPr/>
          </p:nvSpPr>
          <p:spPr>
            <a:xfrm>
              <a:off x="1942088" y="1193838"/>
              <a:ext cx="774592" cy="774592"/>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4"/>
                  </a:cubicBezTo>
                  <a:cubicBezTo>
                    <a:pt x="4751" y="9359"/>
                    <a:pt x="4073" y="10347"/>
                    <a:pt x="2834" y="10347"/>
                  </a:cubicBezTo>
                  <a:cubicBezTo>
                    <a:pt x="2322" y="10347"/>
                    <a:pt x="1620" y="10121"/>
                    <a:pt x="965" y="9787"/>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1"/>
                    <a:pt x="5954" y="18622"/>
                    <a:pt x="5954" y="19134"/>
                  </a:cubicBezTo>
                  <a:cubicBezTo>
                    <a:pt x="5954" y="20384"/>
                    <a:pt x="6942" y="21063"/>
                    <a:pt x="8156" y="21063"/>
                  </a:cubicBezTo>
                  <a:cubicBezTo>
                    <a:pt x="9371" y="21063"/>
                    <a:pt x="10359" y="20384"/>
                    <a:pt x="10359" y="19134"/>
                  </a:cubicBezTo>
                  <a:cubicBezTo>
                    <a:pt x="10359" y="18622"/>
                    <a:pt x="10133" y="17931"/>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7"/>
                  </a:cubicBezTo>
                  <a:cubicBezTo>
                    <a:pt x="17931" y="10121"/>
                    <a:pt x="18634" y="10347"/>
                    <a:pt x="19146" y="10347"/>
                  </a:cubicBezTo>
                  <a:cubicBezTo>
                    <a:pt x="20396" y="10347"/>
                    <a:pt x="21063" y="9359"/>
                    <a:pt x="21063" y="8144"/>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4"/>
                    <a:pt x="9799" y="965"/>
                  </a:cubicBezTo>
                  <a:cubicBezTo>
                    <a:pt x="10133" y="1608"/>
                    <a:pt x="10359" y="2310"/>
                    <a:pt x="10359" y="2822"/>
                  </a:cubicBezTo>
                  <a:cubicBezTo>
                    <a:pt x="10359" y="4073"/>
                    <a:pt x="9371" y="4739"/>
                    <a:pt x="8156" y="4739"/>
                  </a:cubicBezTo>
                  <a:cubicBezTo>
                    <a:pt x="6942" y="4739"/>
                    <a:pt x="5954" y="4073"/>
                    <a:pt x="5954" y="2822"/>
                  </a:cubicBezTo>
                  <a:cubicBezTo>
                    <a:pt x="5954" y="2310"/>
                    <a:pt x="6168" y="1608"/>
                    <a:pt x="6478" y="965"/>
                  </a:cubicBezTo>
                  <a:cubicBezTo>
                    <a:pt x="6704" y="513"/>
                    <a:pt x="6382" y="1"/>
                    <a:pt x="5882" y="1"/>
                  </a:cubicBez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1" name="Google Shape;602;p26">
              <a:extLst>
                <a:ext uri="{FF2B5EF4-FFF2-40B4-BE49-F238E27FC236}">
                  <a16:creationId xmlns:a16="http://schemas.microsoft.com/office/drawing/2014/main" id="{D1DDBE3E-B71F-D8FD-7C0F-7260B8FD392B}"/>
                </a:ext>
              </a:extLst>
            </p:cNvPr>
            <p:cNvSpPr/>
            <p:nvPr/>
          </p:nvSpPr>
          <p:spPr>
            <a:xfrm>
              <a:off x="6666883" y="1193838"/>
              <a:ext cx="535076" cy="599911"/>
            </a:xfrm>
            <a:custGeom>
              <a:avLst/>
              <a:gdLst/>
              <a:ahLst/>
              <a:cxnLst/>
              <a:rect l="l" t="t" r="r" b="b"/>
              <a:pathLst>
                <a:path w="14550" h="16313" extrusionOk="0">
                  <a:moveTo>
                    <a:pt x="1" y="1"/>
                  </a:moveTo>
                  <a:lnTo>
                    <a:pt x="1" y="16312"/>
                  </a:lnTo>
                  <a:lnTo>
                    <a:pt x="9156" y="16312"/>
                  </a:lnTo>
                  <a:lnTo>
                    <a:pt x="14550" y="8156"/>
                  </a:lnTo>
                  <a:lnTo>
                    <a:pt x="9156" y="1"/>
                  </a:ln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2" name="Google Shape;603;p26">
              <a:extLst>
                <a:ext uri="{FF2B5EF4-FFF2-40B4-BE49-F238E27FC236}">
                  <a16:creationId xmlns:a16="http://schemas.microsoft.com/office/drawing/2014/main" id="{B405B30F-BDFA-2906-3E44-8CBB947EC6B4}"/>
                </a:ext>
              </a:extLst>
            </p:cNvPr>
            <p:cNvSpPr txBox="1"/>
            <p:nvPr/>
          </p:nvSpPr>
          <p:spPr>
            <a:xfrm>
              <a:off x="2851537" y="1242774"/>
              <a:ext cx="3118363" cy="50202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13" name="Google Shape;605;p26">
              <a:extLst>
                <a:ext uri="{FF2B5EF4-FFF2-40B4-BE49-F238E27FC236}">
                  <a16:creationId xmlns:a16="http://schemas.microsoft.com/office/drawing/2014/main" id="{1ED36FC6-DA03-69E3-7019-4352531DB705}"/>
                </a:ext>
              </a:extLst>
            </p:cNvPr>
            <p:cNvSpPr txBox="1"/>
            <p:nvPr/>
          </p:nvSpPr>
          <p:spPr>
            <a:xfrm>
              <a:off x="6638763" y="1335525"/>
              <a:ext cx="591300" cy="316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9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14" name="Google Shape;606;p26">
              <a:extLst>
                <a:ext uri="{FF2B5EF4-FFF2-40B4-BE49-F238E27FC236}">
                  <a16:creationId xmlns:a16="http://schemas.microsoft.com/office/drawing/2014/main" id="{395EA72C-B6A7-B0F3-BAD6-031F60842B9D}"/>
                </a:ext>
              </a:extLst>
            </p:cNvPr>
            <p:cNvGrpSpPr/>
            <p:nvPr/>
          </p:nvGrpSpPr>
          <p:grpSpPr>
            <a:xfrm>
              <a:off x="6091076" y="1324424"/>
              <a:ext cx="352349" cy="338760"/>
              <a:chOff x="4447550" y="249750"/>
              <a:chExt cx="500425" cy="481125"/>
            </a:xfrm>
          </p:grpSpPr>
          <p:sp>
            <p:nvSpPr>
              <p:cNvPr id="15" name="Google Shape;607;p26">
                <a:extLst>
                  <a:ext uri="{FF2B5EF4-FFF2-40B4-BE49-F238E27FC236}">
                    <a16:creationId xmlns:a16="http://schemas.microsoft.com/office/drawing/2014/main" id="{307DEEBE-3ABB-FF94-471A-7C91FF47C7C0}"/>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sp>
            <p:nvSpPr>
              <p:cNvPr id="16" name="Google Shape;608;p26">
                <a:extLst>
                  <a:ext uri="{FF2B5EF4-FFF2-40B4-BE49-F238E27FC236}">
                    <a16:creationId xmlns:a16="http://schemas.microsoft.com/office/drawing/2014/main" id="{3BFF72A3-5D4B-C4B9-D1AC-64CF3310BED4}"/>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grpSp>
      </p:grpSp>
      <p:grpSp>
        <p:nvGrpSpPr>
          <p:cNvPr id="19" name="Google Shape;596;p26">
            <a:extLst>
              <a:ext uri="{FF2B5EF4-FFF2-40B4-BE49-F238E27FC236}">
                <a16:creationId xmlns:a16="http://schemas.microsoft.com/office/drawing/2014/main" id="{A1E553CE-D646-D1BA-9F8B-AEB88570A781}"/>
              </a:ext>
            </a:extLst>
          </p:cNvPr>
          <p:cNvGrpSpPr/>
          <p:nvPr/>
        </p:nvGrpSpPr>
        <p:grpSpPr>
          <a:xfrm>
            <a:off x="257296" y="3899446"/>
            <a:ext cx="3650019" cy="838472"/>
            <a:chOff x="1942088" y="1193587"/>
            <a:chExt cx="5259871" cy="774843"/>
          </a:xfrm>
        </p:grpSpPr>
        <p:grpSp>
          <p:nvGrpSpPr>
            <p:cNvPr id="20" name="Google Shape;597;p26">
              <a:extLst>
                <a:ext uri="{FF2B5EF4-FFF2-40B4-BE49-F238E27FC236}">
                  <a16:creationId xmlns:a16="http://schemas.microsoft.com/office/drawing/2014/main" id="{A540FFDE-0ABA-F367-10B7-E2256717580D}"/>
                </a:ext>
              </a:extLst>
            </p:cNvPr>
            <p:cNvGrpSpPr/>
            <p:nvPr/>
          </p:nvGrpSpPr>
          <p:grpSpPr>
            <a:xfrm>
              <a:off x="2569956" y="1193838"/>
              <a:ext cx="3986156" cy="600163"/>
              <a:chOff x="3334894" y="1205063"/>
              <a:chExt cx="3986156" cy="600163"/>
            </a:xfrm>
          </p:grpSpPr>
          <p:sp>
            <p:nvSpPr>
              <p:cNvPr id="28" name="Google Shape;598;p26">
                <a:extLst>
                  <a:ext uri="{FF2B5EF4-FFF2-40B4-BE49-F238E27FC236}">
                    <a16:creationId xmlns:a16="http://schemas.microsoft.com/office/drawing/2014/main" id="{4AB97C43-1BFC-418B-AB81-F8C69EA41DC2}"/>
                  </a:ext>
                </a:extLst>
              </p:cNvPr>
              <p:cNvSpPr/>
              <p:nvPr/>
            </p:nvSpPr>
            <p:spPr>
              <a:xfrm>
                <a:off x="3334894" y="1205063"/>
                <a:ext cx="2477385" cy="599911"/>
              </a:xfrm>
              <a:custGeom>
                <a:avLst/>
                <a:gdLst/>
                <a:ahLst/>
                <a:cxnLst/>
                <a:rect l="l" t="t" r="r" b="b"/>
                <a:pathLst>
                  <a:path w="67366" h="16313" extrusionOk="0">
                    <a:moveTo>
                      <a:pt x="0" y="1"/>
                    </a:moveTo>
                    <a:lnTo>
                      <a:pt x="0" y="5739"/>
                    </a:lnTo>
                    <a:cubicBezTo>
                      <a:pt x="750" y="5394"/>
                      <a:pt x="1500" y="5192"/>
                      <a:pt x="2072" y="5192"/>
                    </a:cubicBezTo>
                    <a:cubicBezTo>
                      <a:pt x="3644" y="5192"/>
                      <a:pt x="4739" y="6406"/>
                      <a:pt x="4739" y="8144"/>
                    </a:cubicBezTo>
                    <a:cubicBezTo>
                      <a:pt x="4739" y="9883"/>
                      <a:pt x="3644" y="11097"/>
                      <a:pt x="2072" y="11097"/>
                    </a:cubicBezTo>
                    <a:cubicBezTo>
                      <a:pt x="1322" y="11097"/>
                      <a:pt x="500" y="10764"/>
                      <a:pt x="0" y="10526"/>
                    </a:cubicBezTo>
                    <a:lnTo>
                      <a:pt x="0" y="16312"/>
                    </a:lnTo>
                    <a:lnTo>
                      <a:pt x="67366" y="16312"/>
                    </a:lnTo>
                    <a:lnTo>
                      <a:pt x="67366" y="1"/>
                    </a:ln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9" name="Google Shape;599;p26">
                <a:extLst>
                  <a:ext uri="{FF2B5EF4-FFF2-40B4-BE49-F238E27FC236}">
                    <a16:creationId xmlns:a16="http://schemas.microsoft.com/office/drawing/2014/main" id="{69ADDDE7-8438-49AE-FF72-57625D9EF85F}"/>
                  </a:ext>
                </a:extLst>
              </p:cNvPr>
              <p:cNvSpPr/>
              <p:nvPr/>
            </p:nvSpPr>
            <p:spPr>
              <a:xfrm>
                <a:off x="5488350" y="1205225"/>
                <a:ext cx="1832700" cy="600000"/>
              </a:xfrm>
              <a:prstGeom prst="rect">
                <a:avLst/>
              </a:pr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grpSp>
        <p:sp>
          <p:nvSpPr>
            <p:cNvPr id="21" name="Google Shape;600;p26">
              <a:extLst>
                <a:ext uri="{FF2B5EF4-FFF2-40B4-BE49-F238E27FC236}">
                  <a16:creationId xmlns:a16="http://schemas.microsoft.com/office/drawing/2014/main" id="{6E4A639A-A95E-894F-FB98-C3FA7DFA3921}"/>
                </a:ext>
              </a:extLst>
            </p:cNvPr>
            <p:cNvSpPr/>
            <p:nvPr/>
          </p:nvSpPr>
          <p:spPr>
            <a:xfrm>
              <a:off x="6597921" y="1193838"/>
              <a:ext cx="27177" cy="599911"/>
            </a:xfrm>
            <a:custGeom>
              <a:avLst/>
              <a:gdLst/>
              <a:ahLst/>
              <a:cxnLst/>
              <a:rect l="l" t="t" r="r" b="b"/>
              <a:pathLst>
                <a:path w="739" h="16313" extrusionOk="0">
                  <a:moveTo>
                    <a:pt x="0" y="1"/>
                  </a:moveTo>
                  <a:lnTo>
                    <a:pt x="0" y="16312"/>
                  </a:lnTo>
                  <a:lnTo>
                    <a:pt x="738" y="16312"/>
                  </a:lnTo>
                  <a:lnTo>
                    <a:pt x="738" y="1"/>
                  </a:lnTo>
                  <a:close/>
                </a:path>
              </a:pathLst>
            </a:custGeom>
            <a:solidFill>
              <a:srgbClr val="5EB2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2" name="Google Shape;601;p26">
              <a:extLst>
                <a:ext uri="{FF2B5EF4-FFF2-40B4-BE49-F238E27FC236}">
                  <a16:creationId xmlns:a16="http://schemas.microsoft.com/office/drawing/2014/main" id="{A399D0BF-D937-8263-F1D5-36703B1A3697}"/>
                </a:ext>
              </a:extLst>
            </p:cNvPr>
            <p:cNvSpPr/>
            <p:nvPr/>
          </p:nvSpPr>
          <p:spPr>
            <a:xfrm>
              <a:off x="1942088" y="1193838"/>
              <a:ext cx="774592" cy="774592"/>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4"/>
                  </a:cubicBezTo>
                  <a:cubicBezTo>
                    <a:pt x="4751" y="9359"/>
                    <a:pt x="4073" y="10347"/>
                    <a:pt x="2834" y="10347"/>
                  </a:cubicBezTo>
                  <a:cubicBezTo>
                    <a:pt x="2322" y="10347"/>
                    <a:pt x="1620" y="10121"/>
                    <a:pt x="965" y="9787"/>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1"/>
                    <a:pt x="5954" y="18622"/>
                    <a:pt x="5954" y="19134"/>
                  </a:cubicBezTo>
                  <a:cubicBezTo>
                    <a:pt x="5954" y="20384"/>
                    <a:pt x="6942" y="21063"/>
                    <a:pt x="8156" y="21063"/>
                  </a:cubicBezTo>
                  <a:cubicBezTo>
                    <a:pt x="9371" y="21063"/>
                    <a:pt x="10359" y="20384"/>
                    <a:pt x="10359" y="19134"/>
                  </a:cubicBezTo>
                  <a:cubicBezTo>
                    <a:pt x="10359" y="18622"/>
                    <a:pt x="10133" y="17931"/>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7"/>
                  </a:cubicBezTo>
                  <a:cubicBezTo>
                    <a:pt x="17931" y="10121"/>
                    <a:pt x="18634" y="10347"/>
                    <a:pt x="19146" y="10347"/>
                  </a:cubicBezTo>
                  <a:cubicBezTo>
                    <a:pt x="20396" y="10347"/>
                    <a:pt x="21063" y="9359"/>
                    <a:pt x="21063" y="8144"/>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4"/>
                    <a:pt x="9799" y="965"/>
                  </a:cubicBezTo>
                  <a:cubicBezTo>
                    <a:pt x="10133" y="1608"/>
                    <a:pt x="10359" y="2310"/>
                    <a:pt x="10359" y="2822"/>
                  </a:cubicBezTo>
                  <a:cubicBezTo>
                    <a:pt x="10359" y="4073"/>
                    <a:pt x="9371" y="4739"/>
                    <a:pt x="8156" y="4739"/>
                  </a:cubicBezTo>
                  <a:cubicBezTo>
                    <a:pt x="6942" y="4739"/>
                    <a:pt x="5954" y="4073"/>
                    <a:pt x="5954" y="2822"/>
                  </a:cubicBezTo>
                  <a:cubicBezTo>
                    <a:pt x="5954" y="2310"/>
                    <a:pt x="6168" y="1608"/>
                    <a:pt x="6478" y="965"/>
                  </a:cubicBezTo>
                  <a:cubicBezTo>
                    <a:pt x="6704" y="513"/>
                    <a:pt x="6382" y="1"/>
                    <a:pt x="5882" y="1"/>
                  </a:cubicBez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3" name="Google Shape;602;p26">
              <a:extLst>
                <a:ext uri="{FF2B5EF4-FFF2-40B4-BE49-F238E27FC236}">
                  <a16:creationId xmlns:a16="http://schemas.microsoft.com/office/drawing/2014/main" id="{672B5773-5E15-1F8F-E736-5EE27A9EC08A}"/>
                </a:ext>
              </a:extLst>
            </p:cNvPr>
            <p:cNvSpPr/>
            <p:nvPr/>
          </p:nvSpPr>
          <p:spPr>
            <a:xfrm>
              <a:off x="6666883" y="1193838"/>
              <a:ext cx="535076" cy="599911"/>
            </a:xfrm>
            <a:custGeom>
              <a:avLst/>
              <a:gdLst/>
              <a:ahLst/>
              <a:cxnLst/>
              <a:rect l="l" t="t" r="r" b="b"/>
              <a:pathLst>
                <a:path w="14550" h="16313" extrusionOk="0">
                  <a:moveTo>
                    <a:pt x="1" y="1"/>
                  </a:moveTo>
                  <a:lnTo>
                    <a:pt x="1" y="16312"/>
                  </a:lnTo>
                  <a:lnTo>
                    <a:pt x="9156" y="16312"/>
                  </a:lnTo>
                  <a:lnTo>
                    <a:pt x="14550" y="8156"/>
                  </a:lnTo>
                  <a:lnTo>
                    <a:pt x="9156" y="1"/>
                  </a:ln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4" name="Google Shape;603;p26">
              <a:extLst>
                <a:ext uri="{FF2B5EF4-FFF2-40B4-BE49-F238E27FC236}">
                  <a16:creationId xmlns:a16="http://schemas.microsoft.com/office/drawing/2014/main" id="{1DE67952-BD39-7490-F44A-A2A4B3CBEFFD}"/>
                </a:ext>
              </a:extLst>
            </p:cNvPr>
            <p:cNvSpPr txBox="1"/>
            <p:nvPr/>
          </p:nvSpPr>
          <p:spPr>
            <a:xfrm>
              <a:off x="2758465" y="1193587"/>
              <a:ext cx="3386035" cy="50202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Secondary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25" name="Google Shape;606;p26">
              <a:extLst>
                <a:ext uri="{FF2B5EF4-FFF2-40B4-BE49-F238E27FC236}">
                  <a16:creationId xmlns:a16="http://schemas.microsoft.com/office/drawing/2014/main" id="{0C9C3D91-D545-95B3-41BD-5C01D82D19EF}"/>
                </a:ext>
              </a:extLst>
            </p:cNvPr>
            <p:cNvGrpSpPr/>
            <p:nvPr/>
          </p:nvGrpSpPr>
          <p:grpSpPr>
            <a:xfrm>
              <a:off x="6091076" y="1324424"/>
              <a:ext cx="352349" cy="338760"/>
              <a:chOff x="4447550" y="249750"/>
              <a:chExt cx="500425" cy="481125"/>
            </a:xfrm>
          </p:grpSpPr>
          <p:sp>
            <p:nvSpPr>
              <p:cNvPr id="26" name="Google Shape;607;p26">
                <a:extLst>
                  <a:ext uri="{FF2B5EF4-FFF2-40B4-BE49-F238E27FC236}">
                    <a16:creationId xmlns:a16="http://schemas.microsoft.com/office/drawing/2014/main" id="{446C59D7-4018-E0A7-0C22-FBD5205398E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sp>
            <p:nvSpPr>
              <p:cNvPr id="27" name="Google Shape;608;p26">
                <a:extLst>
                  <a:ext uri="{FF2B5EF4-FFF2-40B4-BE49-F238E27FC236}">
                    <a16:creationId xmlns:a16="http://schemas.microsoft.com/office/drawing/2014/main" id="{E813E560-35CE-E53D-1BC9-985F5D8520E9}"/>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grpSp>
      </p:grpSp>
      <p:grpSp>
        <p:nvGrpSpPr>
          <p:cNvPr id="30" name="Google Shape;89;p16">
            <a:extLst>
              <a:ext uri="{FF2B5EF4-FFF2-40B4-BE49-F238E27FC236}">
                <a16:creationId xmlns:a16="http://schemas.microsoft.com/office/drawing/2014/main" id="{34FEEC48-2FC3-B41A-3AFC-957E9C53957C}"/>
              </a:ext>
            </a:extLst>
          </p:cNvPr>
          <p:cNvGrpSpPr/>
          <p:nvPr/>
        </p:nvGrpSpPr>
        <p:grpSpPr>
          <a:xfrm>
            <a:off x="4178898" y="2150268"/>
            <a:ext cx="1720340" cy="1721296"/>
            <a:chOff x="1643187" y="2160319"/>
            <a:chExt cx="1290255" cy="1290972"/>
          </a:xfrm>
          <a:solidFill>
            <a:srgbClr val="8DC6FF"/>
          </a:solidFill>
        </p:grpSpPr>
        <p:sp>
          <p:nvSpPr>
            <p:cNvPr id="31" name="Google Shape;90;p16">
              <a:extLst>
                <a:ext uri="{FF2B5EF4-FFF2-40B4-BE49-F238E27FC236}">
                  <a16:creationId xmlns:a16="http://schemas.microsoft.com/office/drawing/2014/main" id="{57C2DE64-009D-77EC-ACD7-0EC1487479F6}"/>
                </a:ext>
              </a:extLst>
            </p:cNvPr>
            <p:cNvSpPr/>
            <p:nvPr/>
          </p:nvSpPr>
          <p:spPr>
            <a:xfrm>
              <a:off x="1643187" y="2160319"/>
              <a:ext cx="1290255" cy="1290972"/>
            </a:xfrm>
            <a:custGeom>
              <a:avLst/>
              <a:gdLst/>
              <a:ahLst/>
              <a:cxnLst/>
              <a:rect l="l" t="t" r="r" b="b"/>
              <a:pathLst>
                <a:path w="21587" h="21599" extrusionOk="0">
                  <a:moveTo>
                    <a:pt x="4966" y="18860"/>
                  </a:moveTo>
                  <a:cubicBezTo>
                    <a:pt x="5323" y="18503"/>
                    <a:pt x="5382" y="17920"/>
                    <a:pt x="5382" y="17920"/>
                  </a:cubicBezTo>
                  <a:cubicBezTo>
                    <a:pt x="5394" y="17717"/>
                    <a:pt x="5537" y="17432"/>
                    <a:pt x="5680" y="17289"/>
                  </a:cubicBezTo>
                  <a:lnTo>
                    <a:pt x="5752" y="17205"/>
                  </a:lnTo>
                  <a:cubicBezTo>
                    <a:pt x="5906" y="17063"/>
                    <a:pt x="6144" y="17063"/>
                    <a:pt x="6287" y="17205"/>
                  </a:cubicBezTo>
                  <a:lnTo>
                    <a:pt x="10526" y="21444"/>
                  </a:lnTo>
                  <a:cubicBezTo>
                    <a:pt x="10681" y="21599"/>
                    <a:pt x="10919" y="21599"/>
                    <a:pt x="11062" y="21444"/>
                  </a:cubicBezTo>
                  <a:lnTo>
                    <a:pt x="15300" y="17205"/>
                  </a:lnTo>
                  <a:cubicBezTo>
                    <a:pt x="15443" y="17063"/>
                    <a:pt x="15681" y="17063"/>
                    <a:pt x="15836" y="17205"/>
                  </a:cubicBezTo>
                  <a:lnTo>
                    <a:pt x="15836" y="17205"/>
                  </a:lnTo>
                  <a:cubicBezTo>
                    <a:pt x="15979" y="17360"/>
                    <a:pt x="16122" y="17646"/>
                    <a:pt x="16134" y="17848"/>
                  </a:cubicBezTo>
                  <a:cubicBezTo>
                    <a:pt x="16134" y="17848"/>
                    <a:pt x="16193" y="18432"/>
                    <a:pt x="16551" y="18789"/>
                  </a:cubicBezTo>
                  <a:cubicBezTo>
                    <a:pt x="17170" y="19396"/>
                    <a:pt x="18170" y="19396"/>
                    <a:pt x="18777" y="18789"/>
                  </a:cubicBezTo>
                  <a:cubicBezTo>
                    <a:pt x="19396" y="18170"/>
                    <a:pt x="19396" y="17170"/>
                    <a:pt x="18777" y="16551"/>
                  </a:cubicBezTo>
                  <a:cubicBezTo>
                    <a:pt x="18420" y="16193"/>
                    <a:pt x="17848" y="16146"/>
                    <a:pt x="17848" y="16146"/>
                  </a:cubicBezTo>
                  <a:cubicBezTo>
                    <a:pt x="17646" y="16122"/>
                    <a:pt x="17360" y="15979"/>
                    <a:pt x="17205" y="15836"/>
                  </a:cubicBezTo>
                  <a:lnTo>
                    <a:pt x="17205" y="15836"/>
                  </a:lnTo>
                  <a:cubicBezTo>
                    <a:pt x="17062" y="15693"/>
                    <a:pt x="17062" y="15443"/>
                    <a:pt x="17205" y="15300"/>
                  </a:cubicBezTo>
                  <a:lnTo>
                    <a:pt x="21444" y="11062"/>
                  </a:lnTo>
                  <a:cubicBezTo>
                    <a:pt x="21587" y="10919"/>
                    <a:pt x="21587" y="10681"/>
                    <a:pt x="21444" y="10526"/>
                  </a:cubicBezTo>
                  <a:lnTo>
                    <a:pt x="17205" y="6287"/>
                  </a:lnTo>
                  <a:cubicBezTo>
                    <a:pt x="17062" y="6145"/>
                    <a:pt x="16824" y="6145"/>
                    <a:pt x="16670" y="6287"/>
                  </a:cubicBezTo>
                  <a:lnTo>
                    <a:pt x="16622" y="6335"/>
                  </a:lnTo>
                  <a:cubicBezTo>
                    <a:pt x="16479" y="6490"/>
                    <a:pt x="16348" y="6776"/>
                    <a:pt x="16324" y="6978"/>
                  </a:cubicBezTo>
                  <a:cubicBezTo>
                    <a:pt x="16324" y="6978"/>
                    <a:pt x="16265" y="7549"/>
                    <a:pt x="15908" y="7907"/>
                  </a:cubicBezTo>
                  <a:cubicBezTo>
                    <a:pt x="15300" y="8526"/>
                    <a:pt x="14300" y="8526"/>
                    <a:pt x="13681" y="7907"/>
                  </a:cubicBezTo>
                  <a:cubicBezTo>
                    <a:pt x="13062" y="7299"/>
                    <a:pt x="13062" y="6299"/>
                    <a:pt x="13681" y="5680"/>
                  </a:cubicBezTo>
                  <a:cubicBezTo>
                    <a:pt x="14038" y="5323"/>
                    <a:pt x="14610" y="5263"/>
                    <a:pt x="14610" y="5263"/>
                  </a:cubicBezTo>
                  <a:cubicBezTo>
                    <a:pt x="14824" y="5252"/>
                    <a:pt x="15110" y="5109"/>
                    <a:pt x="15253" y="4966"/>
                  </a:cubicBezTo>
                  <a:lnTo>
                    <a:pt x="15300" y="4918"/>
                  </a:lnTo>
                  <a:cubicBezTo>
                    <a:pt x="15443" y="4775"/>
                    <a:pt x="15443" y="4537"/>
                    <a:pt x="15300" y="4382"/>
                  </a:cubicBezTo>
                  <a:lnTo>
                    <a:pt x="11062" y="144"/>
                  </a:lnTo>
                  <a:cubicBezTo>
                    <a:pt x="10919" y="1"/>
                    <a:pt x="10681" y="1"/>
                    <a:pt x="10526" y="144"/>
                  </a:cubicBezTo>
                  <a:lnTo>
                    <a:pt x="6287" y="4382"/>
                  </a:lnTo>
                  <a:cubicBezTo>
                    <a:pt x="6144" y="4537"/>
                    <a:pt x="6144" y="4775"/>
                    <a:pt x="6287" y="4918"/>
                  </a:cubicBezTo>
                  <a:lnTo>
                    <a:pt x="6335" y="4966"/>
                  </a:lnTo>
                  <a:cubicBezTo>
                    <a:pt x="6478" y="5109"/>
                    <a:pt x="6764" y="5252"/>
                    <a:pt x="6978" y="5263"/>
                  </a:cubicBezTo>
                  <a:cubicBezTo>
                    <a:pt x="6978" y="5263"/>
                    <a:pt x="7549" y="5323"/>
                    <a:pt x="7907" y="5680"/>
                  </a:cubicBezTo>
                  <a:cubicBezTo>
                    <a:pt x="8526" y="6299"/>
                    <a:pt x="8526" y="7299"/>
                    <a:pt x="7907" y="7907"/>
                  </a:cubicBezTo>
                  <a:cubicBezTo>
                    <a:pt x="7287" y="8526"/>
                    <a:pt x="6287" y="8526"/>
                    <a:pt x="5680" y="7907"/>
                  </a:cubicBezTo>
                  <a:cubicBezTo>
                    <a:pt x="5323" y="7549"/>
                    <a:pt x="5263" y="6978"/>
                    <a:pt x="5263" y="6978"/>
                  </a:cubicBezTo>
                  <a:cubicBezTo>
                    <a:pt x="5240" y="6776"/>
                    <a:pt x="5109" y="6478"/>
                    <a:pt x="4966" y="6335"/>
                  </a:cubicBezTo>
                  <a:lnTo>
                    <a:pt x="4918" y="6287"/>
                  </a:lnTo>
                  <a:cubicBezTo>
                    <a:pt x="4775" y="6145"/>
                    <a:pt x="4525" y="6145"/>
                    <a:pt x="4382" y="6287"/>
                  </a:cubicBezTo>
                  <a:lnTo>
                    <a:pt x="144" y="10526"/>
                  </a:lnTo>
                  <a:cubicBezTo>
                    <a:pt x="1" y="10681"/>
                    <a:pt x="1" y="10919"/>
                    <a:pt x="144" y="11062"/>
                  </a:cubicBezTo>
                  <a:lnTo>
                    <a:pt x="4382" y="15300"/>
                  </a:lnTo>
                  <a:cubicBezTo>
                    <a:pt x="4525" y="15455"/>
                    <a:pt x="4525" y="15693"/>
                    <a:pt x="4382" y="15836"/>
                  </a:cubicBezTo>
                  <a:lnTo>
                    <a:pt x="4311" y="15908"/>
                  </a:lnTo>
                  <a:cubicBezTo>
                    <a:pt x="4156" y="16062"/>
                    <a:pt x="3870" y="16193"/>
                    <a:pt x="3668" y="16217"/>
                  </a:cubicBezTo>
                  <a:cubicBezTo>
                    <a:pt x="3668" y="16217"/>
                    <a:pt x="3096" y="16265"/>
                    <a:pt x="2739" y="16622"/>
                  </a:cubicBezTo>
                  <a:cubicBezTo>
                    <a:pt x="2120" y="17241"/>
                    <a:pt x="2120" y="18241"/>
                    <a:pt x="2739" y="18860"/>
                  </a:cubicBezTo>
                  <a:cubicBezTo>
                    <a:pt x="3346" y="19468"/>
                    <a:pt x="4347" y="19468"/>
                    <a:pt x="4966" y="18860"/>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2" name="Google Shape;91;p16">
              <a:extLst>
                <a:ext uri="{FF2B5EF4-FFF2-40B4-BE49-F238E27FC236}">
                  <a16:creationId xmlns:a16="http://schemas.microsoft.com/office/drawing/2014/main" id="{DE8FFE22-547F-70F4-C71C-70A84EB3605C}"/>
                </a:ext>
              </a:extLst>
            </p:cNvPr>
            <p:cNvSpPr txBox="1"/>
            <p:nvPr/>
          </p:nvSpPr>
          <p:spPr>
            <a:xfrm>
              <a:off x="2074925" y="2761125"/>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sp>
        <p:nvSpPr>
          <p:cNvPr id="34" name="Google Shape;102;p16">
            <a:extLst>
              <a:ext uri="{FF2B5EF4-FFF2-40B4-BE49-F238E27FC236}">
                <a16:creationId xmlns:a16="http://schemas.microsoft.com/office/drawing/2014/main" id="{D194E485-2109-734A-F677-7D4E30E15F52}"/>
              </a:ext>
            </a:extLst>
          </p:cNvPr>
          <p:cNvSpPr/>
          <p:nvPr/>
        </p:nvSpPr>
        <p:spPr>
          <a:xfrm>
            <a:off x="5045252" y="3016622"/>
            <a:ext cx="1721296" cy="1721296"/>
          </a:xfrm>
          <a:custGeom>
            <a:avLst/>
            <a:gdLst/>
            <a:ahLst/>
            <a:cxnLst/>
            <a:rect l="l" t="t" r="r" b="b"/>
            <a:pathLst>
              <a:path w="21599" h="21599" extrusionOk="0">
                <a:moveTo>
                  <a:pt x="18860" y="4977"/>
                </a:moveTo>
                <a:cubicBezTo>
                  <a:pt x="18503" y="5334"/>
                  <a:pt x="17931" y="5382"/>
                  <a:pt x="17931" y="5382"/>
                </a:cubicBezTo>
                <a:cubicBezTo>
                  <a:pt x="17717" y="5406"/>
                  <a:pt x="17431" y="5537"/>
                  <a:pt x="17288" y="5691"/>
                </a:cubicBezTo>
                <a:lnTo>
                  <a:pt x="17205" y="5763"/>
                </a:lnTo>
                <a:cubicBezTo>
                  <a:pt x="17062" y="5906"/>
                  <a:pt x="17062" y="6144"/>
                  <a:pt x="17205" y="6299"/>
                </a:cubicBezTo>
                <a:lnTo>
                  <a:pt x="21443" y="10537"/>
                </a:lnTo>
                <a:cubicBezTo>
                  <a:pt x="21598" y="10680"/>
                  <a:pt x="21598" y="10918"/>
                  <a:pt x="21443" y="11061"/>
                </a:cubicBezTo>
                <a:lnTo>
                  <a:pt x="17205" y="15300"/>
                </a:lnTo>
                <a:cubicBezTo>
                  <a:pt x="17062" y="15455"/>
                  <a:pt x="17062" y="15693"/>
                  <a:pt x="17205" y="15836"/>
                </a:cubicBezTo>
                <a:lnTo>
                  <a:pt x="17217" y="15836"/>
                </a:lnTo>
                <a:cubicBezTo>
                  <a:pt x="17360" y="15990"/>
                  <a:pt x="17645" y="16121"/>
                  <a:pt x="17848" y="16145"/>
                </a:cubicBezTo>
                <a:cubicBezTo>
                  <a:pt x="17848" y="16145"/>
                  <a:pt x="18431" y="16205"/>
                  <a:pt x="18788" y="16550"/>
                </a:cubicBezTo>
                <a:cubicBezTo>
                  <a:pt x="19407" y="17169"/>
                  <a:pt x="19407" y="18169"/>
                  <a:pt x="18788" y="18788"/>
                </a:cubicBezTo>
                <a:cubicBezTo>
                  <a:pt x="18169" y="19407"/>
                  <a:pt x="17169" y="19407"/>
                  <a:pt x="16550" y="18788"/>
                </a:cubicBezTo>
                <a:cubicBezTo>
                  <a:pt x="16193" y="18431"/>
                  <a:pt x="16145" y="17860"/>
                  <a:pt x="16145" y="17860"/>
                </a:cubicBezTo>
                <a:cubicBezTo>
                  <a:pt x="16121" y="17645"/>
                  <a:pt x="15990" y="17360"/>
                  <a:pt x="15836" y="17217"/>
                </a:cubicBezTo>
                <a:lnTo>
                  <a:pt x="15836" y="17205"/>
                </a:lnTo>
                <a:cubicBezTo>
                  <a:pt x="15693" y="17062"/>
                  <a:pt x="15455" y="17062"/>
                  <a:pt x="15300" y="17205"/>
                </a:cubicBezTo>
                <a:lnTo>
                  <a:pt x="11061" y="21455"/>
                </a:lnTo>
                <a:cubicBezTo>
                  <a:pt x="10918" y="21598"/>
                  <a:pt x="10680" y="21598"/>
                  <a:pt x="10537" y="21455"/>
                </a:cubicBezTo>
                <a:lnTo>
                  <a:pt x="6299" y="17205"/>
                </a:lnTo>
                <a:cubicBezTo>
                  <a:pt x="6144" y="17062"/>
                  <a:pt x="6144" y="16824"/>
                  <a:pt x="6299" y="16681"/>
                </a:cubicBezTo>
                <a:lnTo>
                  <a:pt x="6346" y="16633"/>
                </a:lnTo>
                <a:cubicBezTo>
                  <a:pt x="6489" y="16490"/>
                  <a:pt x="6775" y="16348"/>
                  <a:pt x="6977" y="16324"/>
                </a:cubicBezTo>
                <a:cubicBezTo>
                  <a:pt x="6977" y="16324"/>
                  <a:pt x="7561" y="16276"/>
                  <a:pt x="7918" y="15919"/>
                </a:cubicBezTo>
                <a:cubicBezTo>
                  <a:pt x="8525" y="15300"/>
                  <a:pt x="8525" y="14300"/>
                  <a:pt x="7918" y="13681"/>
                </a:cubicBezTo>
                <a:cubicBezTo>
                  <a:pt x="7299" y="13073"/>
                  <a:pt x="6299" y="13073"/>
                  <a:pt x="5680" y="13681"/>
                </a:cubicBezTo>
                <a:cubicBezTo>
                  <a:pt x="5322" y="14038"/>
                  <a:pt x="5275" y="14621"/>
                  <a:pt x="5275" y="14621"/>
                </a:cubicBezTo>
                <a:cubicBezTo>
                  <a:pt x="5251" y="14824"/>
                  <a:pt x="5120" y="15109"/>
                  <a:pt x="4965" y="15264"/>
                </a:cubicBezTo>
                <a:lnTo>
                  <a:pt x="4918" y="15300"/>
                </a:lnTo>
                <a:cubicBezTo>
                  <a:pt x="4775" y="15455"/>
                  <a:pt x="4537" y="15455"/>
                  <a:pt x="4394" y="15300"/>
                </a:cubicBezTo>
                <a:lnTo>
                  <a:pt x="143" y="11061"/>
                </a:lnTo>
                <a:cubicBezTo>
                  <a:pt x="0" y="10918"/>
                  <a:pt x="0" y="10680"/>
                  <a:pt x="143" y="10537"/>
                </a:cubicBezTo>
                <a:lnTo>
                  <a:pt x="4394" y="6299"/>
                </a:lnTo>
                <a:cubicBezTo>
                  <a:pt x="4537" y="6144"/>
                  <a:pt x="4775" y="6144"/>
                  <a:pt x="4918" y="6299"/>
                </a:cubicBezTo>
                <a:lnTo>
                  <a:pt x="4965" y="6334"/>
                </a:lnTo>
                <a:cubicBezTo>
                  <a:pt x="5108" y="6489"/>
                  <a:pt x="5251" y="6775"/>
                  <a:pt x="5263" y="6977"/>
                </a:cubicBezTo>
                <a:cubicBezTo>
                  <a:pt x="5263" y="6977"/>
                  <a:pt x="5322" y="7561"/>
                  <a:pt x="5680" y="7918"/>
                </a:cubicBezTo>
                <a:cubicBezTo>
                  <a:pt x="6299" y="8525"/>
                  <a:pt x="7299" y="8525"/>
                  <a:pt x="7906" y="7918"/>
                </a:cubicBezTo>
                <a:cubicBezTo>
                  <a:pt x="8525" y="7299"/>
                  <a:pt x="8525" y="6299"/>
                  <a:pt x="7906" y="5680"/>
                </a:cubicBezTo>
                <a:cubicBezTo>
                  <a:pt x="7561" y="5322"/>
                  <a:pt x="6977" y="5275"/>
                  <a:pt x="6977" y="5275"/>
                </a:cubicBezTo>
                <a:cubicBezTo>
                  <a:pt x="6775" y="5251"/>
                  <a:pt x="6489" y="5108"/>
                  <a:pt x="6334" y="4965"/>
                </a:cubicBezTo>
                <a:lnTo>
                  <a:pt x="6299" y="4918"/>
                </a:lnTo>
                <a:cubicBezTo>
                  <a:pt x="6144" y="4775"/>
                  <a:pt x="6144" y="4537"/>
                  <a:pt x="6299" y="4394"/>
                </a:cubicBezTo>
                <a:lnTo>
                  <a:pt x="10537" y="155"/>
                </a:lnTo>
                <a:cubicBezTo>
                  <a:pt x="10680" y="0"/>
                  <a:pt x="10918" y="0"/>
                  <a:pt x="11061" y="155"/>
                </a:cubicBezTo>
                <a:lnTo>
                  <a:pt x="15300" y="4394"/>
                </a:lnTo>
                <a:cubicBezTo>
                  <a:pt x="15455" y="4537"/>
                  <a:pt x="15693" y="4537"/>
                  <a:pt x="15836" y="4394"/>
                </a:cubicBezTo>
                <a:lnTo>
                  <a:pt x="15907" y="4310"/>
                </a:lnTo>
                <a:cubicBezTo>
                  <a:pt x="16062" y="4167"/>
                  <a:pt x="16193" y="3882"/>
                  <a:pt x="16217" y="3667"/>
                </a:cubicBezTo>
                <a:cubicBezTo>
                  <a:pt x="16217" y="3667"/>
                  <a:pt x="16276" y="3096"/>
                  <a:pt x="16633" y="2739"/>
                </a:cubicBezTo>
                <a:cubicBezTo>
                  <a:pt x="17240" y="2120"/>
                  <a:pt x="18241" y="2120"/>
                  <a:pt x="18860" y="2739"/>
                </a:cubicBezTo>
                <a:cubicBezTo>
                  <a:pt x="19479" y="3358"/>
                  <a:pt x="19479" y="4358"/>
                  <a:pt x="18860" y="4977"/>
                </a:cubicBezTo>
                <a:close/>
              </a:path>
            </a:pathLst>
          </a:custGeom>
          <a:solidFill>
            <a:srgbClr val="FF0000"/>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grpSp>
        <p:nvGrpSpPr>
          <p:cNvPr id="35" name="Google Shape;92;p16">
            <a:extLst>
              <a:ext uri="{FF2B5EF4-FFF2-40B4-BE49-F238E27FC236}">
                <a16:creationId xmlns:a16="http://schemas.microsoft.com/office/drawing/2014/main" id="{FA8F725C-D600-ABD3-7B38-6F3364EF9191}"/>
              </a:ext>
            </a:extLst>
          </p:cNvPr>
          <p:cNvGrpSpPr/>
          <p:nvPr/>
        </p:nvGrpSpPr>
        <p:grpSpPr>
          <a:xfrm>
            <a:off x="5918143" y="2144610"/>
            <a:ext cx="1720340" cy="1720340"/>
            <a:chOff x="2947621" y="2156075"/>
            <a:chExt cx="1290255" cy="1290255"/>
          </a:xfrm>
          <a:solidFill>
            <a:srgbClr val="FF0000"/>
          </a:solidFill>
        </p:grpSpPr>
        <p:sp>
          <p:nvSpPr>
            <p:cNvPr id="36" name="Google Shape;93;p16">
              <a:extLst>
                <a:ext uri="{FF2B5EF4-FFF2-40B4-BE49-F238E27FC236}">
                  <a16:creationId xmlns:a16="http://schemas.microsoft.com/office/drawing/2014/main" id="{02F45AA6-C3E6-1082-0584-65FF621BA2CE}"/>
                </a:ext>
              </a:extLst>
            </p:cNvPr>
            <p:cNvSpPr/>
            <p:nvPr/>
          </p:nvSpPr>
          <p:spPr>
            <a:xfrm>
              <a:off x="2947621" y="2156075"/>
              <a:ext cx="1290255" cy="1290255"/>
            </a:xfrm>
            <a:custGeom>
              <a:avLst/>
              <a:gdLst/>
              <a:ahLst/>
              <a:cxnLst/>
              <a:rect l="l" t="t" r="r" b="b"/>
              <a:pathLst>
                <a:path w="21587" h="21587" extrusionOk="0">
                  <a:moveTo>
                    <a:pt x="16622" y="2739"/>
                  </a:moveTo>
                  <a:cubicBezTo>
                    <a:pt x="16265" y="3096"/>
                    <a:pt x="16205" y="3668"/>
                    <a:pt x="16205" y="3668"/>
                  </a:cubicBezTo>
                  <a:cubicBezTo>
                    <a:pt x="16193" y="3870"/>
                    <a:pt x="16051" y="4168"/>
                    <a:pt x="15908" y="4311"/>
                  </a:cubicBezTo>
                  <a:lnTo>
                    <a:pt x="15824" y="4382"/>
                  </a:lnTo>
                  <a:cubicBezTo>
                    <a:pt x="15682" y="4537"/>
                    <a:pt x="15443" y="4537"/>
                    <a:pt x="15301" y="4382"/>
                  </a:cubicBezTo>
                  <a:lnTo>
                    <a:pt x="11062" y="143"/>
                  </a:lnTo>
                  <a:cubicBezTo>
                    <a:pt x="10907" y="0"/>
                    <a:pt x="10669" y="0"/>
                    <a:pt x="10526" y="143"/>
                  </a:cubicBezTo>
                  <a:lnTo>
                    <a:pt x="6287" y="4382"/>
                  </a:lnTo>
                  <a:cubicBezTo>
                    <a:pt x="6145" y="4537"/>
                    <a:pt x="5906" y="4537"/>
                    <a:pt x="5752" y="4382"/>
                  </a:cubicBezTo>
                  <a:lnTo>
                    <a:pt x="5752" y="4382"/>
                  </a:lnTo>
                  <a:cubicBezTo>
                    <a:pt x="5609" y="4239"/>
                    <a:pt x="5466" y="3953"/>
                    <a:pt x="5454" y="3739"/>
                  </a:cubicBezTo>
                  <a:cubicBezTo>
                    <a:pt x="5454" y="3739"/>
                    <a:pt x="5395" y="3168"/>
                    <a:pt x="5037" y="2810"/>
                  </a:cubicBezTo>
                  <a:cubicBezTo>
                    <a:pt x="4418" y="2191"/>
                    <a:pt x="3418" y="2191"/>
                    <a:pt x="2811" y="2810"/>
                  </a:cubicBezTo>
                  <a:cubicBezTo>
                    <a:pt x="2192" y="3429"/>
                    <a:pt x="2192" y="4430"/>
                    <a:pt x="2811" y="5037"/>
                  </a:cubicBezTo>
                  <a:cubicBezTo>
                    <a:pt x="3156" y="5394"/>
                    <a:pt x="3740" y="5454"/>
                    <a:pt x="3740" y="5454"/>
                  </a:cubicBezTo>
                  <a:cubicBezTo>
                    <a:pt x="3942" y="5477"/>
                    <a:pt x="4228" y="5608"/>
                    <a:pt x="4382" y="5751"/>
                  </a:cubicBezTo>
                  <a:lnTo>
                    <a:pt x="4382" y="5763"/>
                  </a:lnTo>
                  <a:cubicBezTo>
                    <a:pt x="4525" y="5906"/>
                    <a:pt x="4525" y="6144"/>
                    <a:pt x="4382" y="6287"/>
                  </a:cubicBezTo>
                  <a:lnTo>
                    <a:pt x="144" y="10526"/>
                  </a:lnTo>
                  <a:cubicBezTo>
                    <a:pt x="1" y="10680"/>
                    <a:pt x="1" y="10918"/>
                    <a:pt x="144" y="11061"/>
                  </a:cubicBezTo>
                  <a:lnTo>
                    <a:pt x="4382" y="15300"/>
                  </a:lnTo>
                  <a:cubicBezTo>
                    <a:pt x="4525" y="15443"/>
                    <a:pt x="4763" y="15443"/>
                    <a:pt x="4918" y="15300"/>
                  </a:cubicBezTo>
                  <a:lnTo>
                    <a:pt x="4966" y="15252"/>
                  </a:lnTo>
                  <a:cubicBezTo>
                    <a:pt x="5109" y="15109"/>
                    <a:pt x="5240" y="14824"/>
                    <a:pt x="5264" y="14609"/>
                  </a:cubicBezTo>
                  <a:cubicBezTo>
                    <a:pt x="5264" y="14609"/>
                    <a:pt x="5323" y="14038"/>
                    <a:pt x="5680" y="13681"/>
                  </a:cubicBezTo>
                  <a:cubicBezTo>
                    <a:pt x="6287" y="13062"/>
                    <a:pt x="7288" y="13062"/>
                    <a:pt x="7907" y="13681"/>
                  </a:cubicBezTo>
                  <a:cubicBezTo>
                    <a:pt x="8526" y="14300"/>
                    <a:pt x="8526" y="15300"/>
                    <a:pt x="7907" y="15907"/>
                  </a:cubicBezTo>
                  <a:cubicBezTo>
                    <a:pt x="7550" y="16264"/>
                    <a:pt x="6978" y="16324"/>
                    <a:pt x="6978" y="16324"/>
                  </a:cubicBezTo>
                  <a:cubicBezTo>
                    <a:pt x="6764" y="16348"/>
                    <a:pt x="6478" y="16479"/>
                    <a:pt x="6335" y="16633"/>
                  </a:cubicBezTo>
                  <a:lnTo>
                    <a:pt x="6287" y="16669"/>
                  </a:lnTo>
                  <a:cubicBezTo>
                    <a:pt x="6145" y="16824"/>
                    <a:pt x="6145" y="17062"/>
                    <a:pt x="6287" y="17205"/>
                  </a:cubicBezTo>
                  <a:lnTo>
                    <a:pt x="10526" y="21444"/>
                  </a:lnTo>
                  <a:cubicBezTo>
                    <a:pt x="10669" y="21586"/>
                    <a:pt x="10907" y="21586"/>
                    <a:pt x="11062" y="21444"/>
                  </a:cubicBezTo>
                  <a:lnTo>
                    <a:pt x="15301" y="17205"/>
                  </a:lnTo>
                  <a:cubicBezTo>
                    <a:pt x="15443" y="17062"/>
                    <a:pt x="15443" y="16824"/>
                    <a:pt x="15301" y="16669"/>
                  </a:cubicBezTo>
                  <a:lnTo>
                    <a:pt x="15253" y="16633"/>
                  </a:lnTo>
                  <a:cubicBezTo>
                    <a:pt x="15110" y="16479"/>
                    <a:pt x="14812" y="16348"/>
                    <a:pt x="14610" y="16324"/>
                  </a:cubicBezTo>
                  <a:cubicBezTo>
                    <a:pt x="14610" y="16324"/>
                    <a:pt x="14038" y="16276"/>
                    <a:pt x="13681" y="15919"/>
                  </a:cubicBezTo>
                  <a:cubicBezTo>
                    <a:pt x="13062" y="15300"/>
                    <a:pt x="13062" y="14300"/>
                    <a:pt x="13681" y="13681"/>
                  </a:cubicBezTo>
                  <a:cubicBezTo>
                    <a:pt x="14300" y="13062"/>
                    <a:pt x="15289" y="13062"/>
                    <a:pt x="15908" y="13681"/>
                  </a:cubicBezTo>
                  <a:cubicBezTo>
                    <a:pt x="16265" y="14038"/>
                    <a:pt x="16324" y="14621"/>
                    <a:pt x="16324" y="14621"/>
                  </a:cubicBezTo>
                  <a:cubicBezTo>
                    <a:pt x="16348" y="14824"/>
                    <a:pt x="16479" y="15109"/>
                    <a:pt x="16622" y="15252"/>
                  </a:cubicBezTo>
                  <a:lnTo>
                    <a:pt x="16670" y="15300"/>
                  </a:lnTo>
                  <a:cubicBezTo>
                    <a:pt x="16813" y="15443"/>
                    <a:pt x="17051" y="15443"/>
                    <a:pt x="17206" y="15300"/>
                  </a:cubicBezTo>
                  <a:lnTo>
                    <a:pt x="21444" y="11061"/>
                  </a:lnTo>
                  <a:cubicBezTo>
                    <a:pt x="21587" y="10918"/>
                    <a:pt x="21587" y="10680"/>
                    <a:pt x="21444" y="10526"/>
                  </a:cubicBezTo>
                  <a:lnTo>
                    <a:pt x="17206" y="6287"/>
                  </a:lnTo>
                  <a:cubicBezTo>
                    <a:pt x="17051" y="6144"/>
                    <a:pt x="17051" y="5906"/>
                    <a:pt x="17206" y="5763"/>
                  </a:cubicBezTo>
                  <a:lnTo>
                    <a:pt x="17277" y="5680"/>
                  </a:lnTo>
                  <a:cubicBezTo>
                    <a:pt x="17420" y="5537"/>
                    <a:pt x="17717" y="5406"/>
                    <a:pt x="17920" y="5382"/>
                  </a:cubicBezTo>
                  <a:cubicBezTo>
                    <a:pt x="17920" y="5382"/>
                    <a:pt x="18491" y="5323"/>
                    <a:pt x="18849" y="4965"/>
                  </a:cubicBezTo>
                  <a:cubicBezTo>
                    <a:pt x="19468" y="4346"/>
                    <a:pt x="19468" y="3358"/>
                    <a:pt x="18849" y="2739"/>
                  </a:cubicBezTo>
                  <a:cubicBezTo>
                    <a:pt x="18241" y="2120"/>
                    <a:pt x="17241" y="2120"/>
                    <a:pt x="16622"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7" name="Google Shape;94;p16">
              <a:extLst>
                <a:ext uri="{FF2B5EF4-FFF2-40B4-BE49-F238E27FC236}">
                  <a16:creationId xmlns:a16="http://schemas.microsoft.com/office/drawing/2014/main" id="{52D20DF8-3FFB-16D1-CD47-C5619BD9BF15}"/>
                </a:ext>
              </a:extLst>
            </p:cNvPr>
            <p:cNvSpPr txBox="1"/>
            <p:nvPr/>
          </p:nvSpPr>
          <p:spPr>
            <a:xfrm>
              <a:off x="3373275" y="2536838"/>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38" name="Google Shape;104;p16">
            <a:extLst>
              <a:ext uri="{FF2B5EF4-FFF2-40B4-BE49-F238E27FC236}">
                <a16:creationId xmlns:a16="http://schemas.microsoft.com/office/drawing/2014/main" id="{2F4BABD5-BE81-E392-9CD7-44E52E5241F9}"/>
              </a:ext>
            </a:extLst>
          </p:cNvPr>
          <p:cNvGrpSpPr/>
          <p:nvPr/>
        </p:nvGrpSpPr>
        <p:grpSpPr>
          <a:xfrm>
            <a:off x="6790154" y="3016622"/>
            <a:ext cx="1721296" cy="1721296"/>
            <a:chOff x="3601630" y="2810084"/>
            <a:chExt cx="1290972" cy="1290972"/>
          </a:xfrm>
          <a:solidFill>
            <a:srgbClr val="FF0000"/>
          </a:solidFill>
        </p:grpSpPr>
        <p:sp>
          <p:nvSpPr>
            <p:cNvPr id="39" name="Google Shape;105;p16">
              <a:extLst>
                <a:ext uri="{FF2B5EF4-FFF2-40B4-BE49-F238E27FC236}">
                  <a16:creationId xmlns:a16="http://schemas.microsoft.com/office/drawing/2014/main" id="{70160A94-E517-A2C3-B498-8693B259B85D}"/>
                </a:ext>
              </a:extLst>
            </p:cNvPr>
            <p:cNvSpPr/>
            <p:nvPr/>
          </p:nvSpPr>
          <p:spPr>
            <a:xfrm>
              <a:off x="3601630" y="2810084"/>
              <a:ext cx="1290972" cy="1290972"/>
            </a:xfrm>
            <a:custGeom>
              <a:avLst/>
              <a:gdLst/>
              <a:ahLst/>
              <a:cxnLst/>
              <a:rect l="l" t="t" r="r" b="b"/>
              <a:pathLst>
                <a:path w="21599" h="21599" extrusionOk="0">
                  <a:moveTo>
                    <a:pt x="4966" y="2739"/>
                  </a:moveTo>
                  <a:cubicBezTo>
                    <a:pt x="5323" y="3096"/>
                    <a:pt x="5382" y="3679"/>
                    <a:pt x="5382" y="3679"/>
                  </a:cubicBezTo>
                  <a:cubicBezTo>
                    <a:pt x="5406" y="3882"/>
                    <a:pt x="5537" y="4167"/>
                    <a:pt x="5680" y="4310"/>
                  </a:cubicBezTo>
                  <a:lnTo>
                    <a:pt x="5763" y="4394"/>
                  </a:lnTo>
                  <a:cubicBezTo>
                    <a:pt x="5906" y="4537"/>
                    <a:pt x="6144" y="4537"/>
                    <a:pt x="6287" y="4394"/>
                  </a:cubicBezTo>
                  <a:lnTo>
                    <a:pt x="10526" y="155"/>
                  </a:lnTo>
                  <a:cubicBezTo>
                    <a:pt x="10681" y="0"/>
                    <a:pt x="10919" y="0"/>
                    <a:pt x="11062" y="155"/>
                  </a:cubicBezTo>
                  <a:lnTo>
                    <a:pt x="15300" y="4394"/>
                  </a:lnTo>
                  <a:cubicBezTo>
                    <a:pt x="15443" y="4537"/>
                    <a:pt x="15693" y="4537"/>
                    <a:pt x="15836" y="4394"/>
                  </a:cubicBezTo>
                  <a:lnTo>
                    <a:pt x="15836" y="4382"/>
                  </a:lnTo>
                  <a:cubicBezTo>
                    <a:pt x="15979" y="4239"/>
                    <a:pt x="16122" y="3953"/>
                    <a:pt x="16146" y="3751"/>
                  </a:cubicBezTo>
                  <a:cubicBezTo>
                    <a:pt x="16146" y="3751"/>
                    <a:pt x="16193" y="3167"/>
                    <a:pt x="16551" y="2810"/>
                  </a:cubicBezTo>
                  <a:cubicBezTo>
                    <a:pt x="17170" y="2203"/>
                    <a:pt x="18170" y="2203"/>
                    <a:pt x="18789" y="2810"/>
                  </a:cubicBezTo>
                  <a:cubicBezTo>
                    <a:pt x="19396" y="3429"/>
                    <a:pt x="19396" y="4429"/>
                    <a:pt x="18789" y="5049"/>
                  </a:cubicBezTo>
                  <a:cubicBezTo>
                    <a:pt x="18432" y="5406"/>
                    <a:pt x="17848" y="5453"/>
                    <a:pt x="17848" y="5453"/>
                  </a:cubicBezTo>
                  <a:cubicBezTo>
                    <a:pt x="17646" y="5477"/>
                    <a:pt x="17360" y="5608"/>
                    <a:pt x="17205" y="5763"/>
                  </a:cubicBezTo>
                  <a:lnTo>
                    <a:pt x="17205" y="5763"/>
                  </a:lnTo>
                  <a:cubicBezTo>
                    <a:pt x="17062" y="5906"/>
                    <a:pt x="17062" y="6144"/>
                    <a:pt x="17205" y="6299"/>
                  </a:cubicBezTo>
                  <a:lnTo>
                    <a:pt x="21444" y="10537"/>
                  </a:lnTo>
                  <a:cubicBezTo>
                    <a:pt x="21599" y="10680"/>
                    <a:pt x="21599" y="10918"/>
                    <a:pt x="21444" y="11061"/>
                  </a:cubicBezTo>
                  <a:lnTo>
                    <a:pt x="17205" y="15312"/>
                  </a:lnTo>
                  <a:cubicBezTo>
                    <a:pt x="17062" y="15455"/>
                    <a:pt x="16824" y="15455"/>
                    <a:pt x="16681" y="15312"/>
                  </a:cubicBezTo>
                  <a:lnTo>
                    <a:pt x="16634" y="15264"/>
                  </a:lnTo>
                  <a:cubicBezTo>
                    <a:pt x="16479" y="15109"/>
                    <a:pt x="16348" y="14824"/>
                    <a:pt x="16324" y="14621"/>
                  </a:cubicBezTo>
                  <a:cubicBezTo>
                    <a:pt x="16324" y="14621"/>
                    <a:pt x="16265" y="14038"/>
                    <a:pt x="15908" y="13681"/>
                  </a:cubicBezTo>
                  <a:cubicBezTo>
                    <a:pt x="15300" y="13073"/>
                    <a:pt x="14300" y="13073"/>
                    <a:pt x="13681" y="13681"/>
                  </a:cubicBezTo>
                  <a:cubicBezTo>
                    <a:pt x="13062" y="14300"/>
                    <a:pt x="13062" y="15300"/>
                    <a:pt x="13681" y="15919"/>
                  </a:cubicBezTo>
                  <a:cubicBezTo>
                    <a:pt x="14038" y="16276"/>
                    <a:pt x="14610" y="16324"/>
                    <a:pt x="14610" y="16324"/>
                  </a:cubicBezTo>
                  <a:cubicBezTo>
                    <a:pt x="14824" y="16348"/>
                    <a:pt x="15110" y="16490"/>
                    <a:pt x="15253" y="16633"/>
                  </a:cubicBezTo>
                  <a:lnTo>
                    <a:pt x="15300" y="16681"/>
                  </a:lnTo>
                  <a:cubicBezTo>
                    <a:pt x="15443" y="16824"/>
                    <a:pt x="15443" y="17062"/>
                    <a:pt x="15300" y="17217"/>
                  </a:cubicBezTo>
                  <a:lnTo>
                    <a:pt x="11062" y="21455"/>
                  </a:lnTo>
                  <a:cubicBezTo>
                    <a:pt x="10919" y="21598"/>
                    <a:pt x="10681" y="21598"/>
                    <a:pt x="10526" y="21455"/>
                  </a:cubicBezTo>
                  <a:lnTo>
                    <a:pt x="6287" y="17217"/>
                  </a:lnTo>
                  <a:cubicBezTo>
                    <a:pt x="6144" y="17062"/>
                    <a:pt x="6144" y="16824"/>
                    <a:pt x="6287" y="16681"/>
                  </a:cubicBezTo>
                  <a:lnTo>
                    <a:pt x="6335" y="16633"/>
                  </a:lnTo>
                  <a:cubicBezTo>
                    <a:pt x="6478" y="16490"/>
                    <a:pt x="6775" y="16348"/>
                    <a:pt x="6978" y="16336"/>
                  </a:cubicBezTo>
                  <a:cubicBezTo>
                    <a:pt x="6978" y="16336"/>
                    <a:pt x="7549" y="16276"/>
                    <a:pt x="7907" y="15919"/>
                  </a:cubicBezTo>
                  <a:cubicBezTo>
                    <a:pt x="8526" y="15300"/>
                    <a:pt x="8526" y="14300"/>
                    <a:pt x="7907" y="13692"/>
                  </a:cubicBezTo>
                  <a:cubicBezTo>
                    <a:pt x="7299" y="13073"/>
                    <a:pt x="6299" y="13073"/>
                    <a:pt x="5680" y="13692"/>
                  </a:cubicBezTo>
                  <a:cubicBezTo>
                    <a:pt x="5323" y="14050"/>
                    <a:pt x="5263" y="14621"/>
                    <a:pt x="5263" y="14621"/>
                  </a:cubicBezTo>
                  <a:cubicBezTo>
                    <a:pt x="5251" y="14824"/>
                    <a:pt x="5109" y="15109"/>
                    <a:pt x="4966" y="15264"/>
                  </a:cubicBezTo>
                  <a:lnTo>
                    <a:pt x="4918" y="15312"/>
                  </a:lnTo>
                  <a:cubicBezTo>
                    <a:pt x="4775" y="15455"/>
                    <a:pt x="4537" y="15455"/>
                    <a:pt x="4382" y="15312"/>
                  </a:cubicBezTo>
                  <a:lnTo>
                    <a:pt x="144" y="11061"/>
                  </a:lnTo>
                  <a:cubicBezTo>
                    <a:pt x="1" y="10918"/>
                    <a:pt x="1" y="10680"/>
                    <a:pt x="144" y="10537"/>
                  </a:cubicBezTo>
                  <a:lnTo>
                    <a:pt x="4382" y="6299"/>
                  </a:lnTo>
                  <a:cubicBezTo>
                    <a:pt x="4537" y="6144"/>
                    <a:pt x="4537" y="5906"/>
                    <a:pt x="4382" y="5763"/>
                  </a:cubicBezTo>
                  <a:lnTo>
                    <a:pt x="4311" y="5691"/>
                  </a:lnTo>
                  <a:cubicBezTo>
                    <a:pt x="4168" y="5537"/>
                    <a:pt x="3870" y="5406"/>
                    <a:pt x="3668" y="5382"/>
                  </a:cubicBezTo>
                  <a:cubicBezTo>
                    <a:pt x="3668" y="5382"/>
                    <a:pt x="3096" y="5334"/>
                    <a:pt x="2739" y="4977"/>
                  </a:cubicBezTo>
                  <a:cubicBezTo>
                    <a:pt x="2120" y="4358"/>
                    <a:pt x="2120" y="3358"/>
                    <a:pt x="2739" y="2739"/>
                  </a:cubicBezTo>
                  <a:cubicBezTo>
                    <a:pt x="3358" y="2120"/>
                    <a:pt x="4347" y="2120"/>
                    <a:pt x="4966"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0" name="Google Shape;106;p16">
              <a:extLst>
                <a:ext uri="{FF2B5EF4-FFF2-40B4-BE49-F238E27FC236}">
                  <a16:creationId xmlns:a16="http://schemas.microsoft.com/office/drawing/2014/main" id="{7DBD1500-6D2F-74A6-DD8C-5F137BD18A54}"/>
                </a:ext>
              </a:extLst>
            </p:cNvPr>
            <p:cNvSpPr txBox="1"/>
            <p:nvPr/>
          </p:nvSpPr>
          <p:spPr>
            <a:xfrm>
              <a:off x="402585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1" name="Google Shape;95;p16">
            <a:extLst>
              <a:ext uri="{FF2B5EF4-FFF2-40B4-BE49-F238E27FC236}">
                <a16:creationId xmlns:a16="http://schemas.microsoft.com/office/drawing/2014/main" id="{6F7171A5-AE20-C3F9-3FEF-82709E5A7879}"/>
              </a:ext>
            </a:extLst>
          </p:cNvPr>
          <p:cNvGrpSpPr/>
          <p:nvPr/>
        </p:nvGrpSpPr>
        <p:grpSpPr>
          <a:xfrm>
            <a:off x="7656510" y="2150268"/>
            <a:ext cx="1721296" cy="1721296"/>
            <a:chOff x="4251397" y="2160319"/>
            <a:chExt cx="1290972" cy="1290972"/>
          </a:xfrm>
          <a:solidFill>
            <a:srgbClr val="FF0000"/>
          </a:solidFill>
        </p:grpSpPr>
        <p:sp>
          <p:nvSpPr>
            <p:cNvPr id="42" name="Google Shape;96;p16">
              <a:extLst>
                <a:ext uri="{FF2B5EF4-FFF2-40B4-BE49-F238E27FC236}">
                  <a16:creationId xmlns:a16="http://schemas.microsoft.com/office/drawing/2014/main" id="{F81910A6-EB9A-2B03-1519-48B669282351}"/>
                </a:ext>
              </a:extLst>
            </p:cNvPr>
            <p:cNvSpPr/>
            <p:nvPr/>
          </p:nvSpPr>
          <p:spPr>
            <a:xfrm>
              <a:off x="4251397" y="2160319"/>
              <a:ext cx="1290972" cy="1290972"/>
            </a:xfrm>
            <a:custGeom>
              <a:avLst/>
              <a:gdLst/>
              <a:ahLst/>
              <a:cxnLst/>
              <a:rect l="l" t="t" r="r" b="b"/>
              <a:pathLst>
                <a:path w="21599" h="21599" extrusionOk="0">
                  <a:moveTo>
                    <a:pt x="16621" y="2739"/>
                  </a:moveTo>
                  <a:cubicBezTo>
                    <a:pt x="16276" y="3097"/>
                    <a:pt x="16217" y="3668"/>
                    <a:pt x="16217" y="3668"/>
                  </a:cubicBezTo>
                  <a:cubicBezTo>
                    <a:pt x="16193" y="3882"/>
                    <a:pt x="16062" y="4168"/>
                    <a:pt x="15907" y="4311"/>
                  </a:cubicBezTo>
                  <a:lnTo>
                    <a:pt x="15836" y="4394"/>
                  </a:lnTo>
                  <a:cubicBezTo>
                    <a:pt x="15693" y="4537"/>
                    <a:pt x="15455" y="4537"/>
                    <a:pt x="15300" y="4394"/>
                  </a:cubicBezTo>
                  <a:lnTo>
                    <a:pt x="11061" y="156"/>
                  </a:lnTo>
                  <a:cubicBezTo>
                    <a:pt x="10918" y="1"/>
                    <a:pt x="10680" y="1"/>
                    <a:pt x="10537" y="156"/>
                  </a:cubicBezTo>
                  <a:lnTo>
                    <a:pt x="6299" y="4394"/>
                  </a:lnTo>
                  <a:cubicBezTo>
                    <a:pt x="6144" y="4537"/>
                    <a:pt x="5906" y="4537"/>
                    <a:pt x="5763" y="4394"/>
                  </a:cubicBezTo>
                  <a:lnTo>
                    <a:pt x="5763" y="4382"/>
                  </a:lnTo>
                  <a:cubicBezTo>
                    <a:pt x="5608" y="4240"/>
                    <a:pt x="5477" y="3954"/>
                    <a:pt x="5453" y="3739"/>
                  </a:cubicBezTo>
                  <a:cubicBezTo>
                    <a:pt x="5453" y="3739"/>
                    <a:pt x="5394" y="3168"/>
                    <a:pt x="5048" y="2811"/>
                  </a:cubicBezTo>
                  <a:cubicBezTo>
                    <a:pt x="4429" y="2192"/>
                    <a:pt x="3429" y="2192"/>
                    <a:pt x="2810" y="2811"/>
                  </a:cubicBezTo>
                  <a:cubicBezTo>
                    <a:pt x="2191" y="3430"/>
                    <a:pt x="2191" y="4430"/>
                    <a:pt x="2810" y="5049"/>
                  </a:cubicBezTo>
                  <a:cubicBezTo>
                    <a:pt x="3167" y="5406"/>
                    <a:pt x="3739" y="5454"/>
                    <a:pt x="3739" y="5454"/>
                  </a:cubicBezTo>
                  <a:cubicBezTo>
                    <a:pt x="3953" y="5478"/>
                    <a:pt x="4239" y="5609"/>
                    <a:pt x="4382" y="5764"/>
                  </a:cubicBezTo>
                  <a:lnTo>
                    <a:pt x="4394" y="5764"/>
                  </a:lnTo>
                  <a:cubicBezTo>
                    <a:pt x="4537" y="5906"/>
                    <a:pt x="4537" y="6145"/>
                    <a:pt x="4394" y="6299"/>
                  </a:cubicBezTo>
                  <a:lnTo>
                    <a:pt x="143" y="10538"/>
                  </a:lnTo>
                  <a:cubicBezTo>
                    <a:pt x="0" y="10681"/>
                    <a:pt x="0" y="10919"/>
                    <a:pt x="143" y="11062"/>
                  </a:cubicBezTo>
                  <a:lnTo>
                    <a:pt x="4394" y="15300"/>
                  </a:lnTo>
                  <a:cubicBezTo>
                    <a:pt x="4537" y="15455"/>
                    <a:pt x="4775" y="15455"/>
                    <a:pt x="4918" y="15300"/>
                  </a:cubicBezTo>
                  <a:lnTo>
                    <a:pt x="4965" y="15253"/>
                  </a:lnTo>
                  <a:cubicBezTo>
                    <a:pt x="5108" y="15110"/>
                    <a:pt x="5251" y="14824"/>
                    <a:pt x="5275" y="14622"/>
                  </a:cubicBezTo>
                  <a:cubicBezTo>
                    <a:pt x="5275" y="14622"/>
                    <a:pt x="5322" y="14038"/>
                    <a:pt x="5680" y="13681"/>
                  </a:cubicBezTo>
                  <a:cubicBezTo>
                    <a:pt x="6299" y="13074"/>
                    <a:pt x="7299" y="13074"/>
                    <a:pt x="7918" y="13681"/>
                  </a:cubicBezTo>
                  <a:cubicBezTo>
                    <a:pt x="8525" y="14300"/>
                    <a:pt x="8525" y="15300"/>
                    <a:pt x="7918" y="15920"/>
                  </a:cubicBezTo>
                  <a:cubicBezTo>
                    <a:pt x="7561" y="16277"/>
                    <a:pt x="6977" y="16324"/>
                    <a:pt x="6977" y="16324"/>
                  </a:cubicBezTo>
                  <a:cubicBezTo>
                    <a:pt x="6775" y="16348"/>
                    <a:pt x="6489" y="16479"/>
                    <a:pt x="6334" y="16634"/>
                  </a:cubicBezTo>
                  <a:lnTo>
                    <a:pt x="6299" y="16682"/>
                  </a:lnTo>
                  <a:cubicBezTo>
                    <a:pt x="6144" y="16824"/>
                    <a:pt x="6144" y="17063"/>
                    <a:pt x="6299" y="17205"/>
                  </a:cubicBezTo>
                  <a:lnTo>
                    <a:pt x="10537" y="21444"/>
                  </a:lnTo>
                  <a:cubicBezTo>
                    <a:pt x="10680" y="21599"/>
                    <a:pt x="10918" y="21599"/>
                    <a:pt x="11061" y="21444"/>
                  </a:cubicBezTo>
                  <a:lnTo>
                    <a:pt x="15300" y="17205"/>
                  </a:lnTo>
                  <a:cubicBezTo>
                    <a:pt x="15455" y="17063"/>
                    <a:pt x="15455" y="16824"/>
                    <a:pt x="15300" y="16682"/>
                  </a:cubicBezTo>
                  <a:lnTo>
                    <a:pt x="15264" y="16634"/>
                  </a:lnTo>
                  <a:cubicBezTo>
                    <a:pt x="15109" y="16491"/>
                    <a:pt x="14824" y="16348"/>
                    <a:pt x="14621" y="16336"/>
                  </a:cubicBezTo>
                  <a:cubicBezTo>
                    <a:pt x="14621" y="16336"/>
                    <a:pt x="14038" y="16277"/>
                    <a:pt x="13681" y="15920"/>
                  </a:cubicBezTo>
                  <a:cubicBezTo>
                    <a:pt x="13073" y="15300"/>
                    <a:pt x="13073" y="14300"/>
                    <a:pt x="13681" y="13681"/>
                  </a:cubicBezTo>
                  <a:cubicBezTo>
                    <a:pt x="14300" y="13074"/>
                    <a:pt x="15300" y="13074"/>
                    <a:pt x="15919" y="13681"/>
                  </a:cubicBezTo>
                  <a:cubicBezTo>
                    <a:pt x="16276" y="14038"/>
                    <a:pt x="16324" y="14622"/>
                    <a:pt x="16324" y="14622"/>
                  </a:cubicBezTo>
                  <a:cubicBezTo>
                    <a:pt x="16348" y="14824"/>
                    <a:pt x="16490" y="15110"/>
                    <a:pt x="16633" y="15265"/>
                  </a:cubicBezTo>
                  <a:lnTo>
                    <a:pt x="16681" y="15300"/>
                  </a:lnTo>
                  <a:cubicBezTo>
                    <a:pt x="16824" y="15455"/>
                    <a:pt x="17062" y="15455"/>
                    <a:pt x="17205" y="15300"/>
                  </a:cubicBezTo>
                  <a:lnTo>
                    <a:pt x="21443" y="11062"/>
                  </a:lnTo>
                  <a:cubicBezTo>
                    <a:pt x="21598" y="10919"/>
                    <a:pt x="21598" y="10681"/>
                    <a:pt x="21443" y="10538"/>
                  </a:cubicBezTo>
                  <a:lnTo>
                    <a:pt x="17205" y="6299"/>
                  </a:lnTo>
                  <a:cubicBezTo>
                    <a:pt x="17062" y="6145"/>
                    <a:pt x="17062" y="5906"/>
                    <a:pt x="17205" y="5764"/>
                  </a:cubicBezTo>
                  <a:lnTo>
                    <a:pt x="17288" y="5680"/>
                  </a:lnTo>
                  <a:cubicBezTo>
                    <a:pt x="17431" y="5537"/>
                    <a:pt x="17717" y="5406"/>
                    <a:pt x="17931" y="5383"/>
                  </a:cubicBezTo>
                  <a:cubicBezTo>
                    <a:pt x="17931" y="5383"/>
                    <a:pt x="18503" y="5323"/>
                    <a:pt x="18860" y="4966"/>
                  </a:cubicBezTo>
                  <a:cubicBezTo>
                    <a:pt x="19479" y="4359"/>
                    <a:pt x="19479" y="3358"/>
                    <a:pt x="18860" y="2739"/>
                  </a:cubicBezTo>
                  <a:cubicBezTo>
                    <a:pt x="18241" y="2120"/>
                    <a:pt x="17240" y="2120"/>
                    <a:pt x="16621"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3" name="Google Shape;97;p16">
              <a:extLst>
                <a:ext uri="{FF2B5EF4-FFF2-40B4-BE49-F238E27FC236}">
                  <a16:creationId xmlns:a16="http://schemas.microsoft.com/office/drawing/2014/main" id="{95B9F808-4A29-B3E9-7A92-A034FB0FCC28}"/>
                </a:ext>
              </a:extLst>
            </p:cNvPr>
            <p:cNvSpPr txBox="1"/>
            <p:nvPr/>
          </p:nvSpPr>
          <p:spPr>
            <a:xfrm>
              <a:off x="4677738" y="2536838"/>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4" name="Google Shape;107;p16">
            <a:extLst>
              <a:ext uri="{FF2B5EF4-FFF2-40B4-BE49-F238E27FC236}">
                <a16:creationId xmlns:a16="http://schemas.microsoft.com/office/drawing/2014/main" id="{A0892A55-E927-9A9A-5C8B-C70C39B6D6F0}"/>
              </a:ext>
            </a:extLst>
          </p:cNvPr>
          <p:cNvGrpSpPr/>
          <p:nvPr/>
        </p:nvGrpSpPr>
        <p:grpSpPr>
          <a:xfrm>
            <a:off x="8529400" y="3023237"/>
            <a:ext cx="1720340" cy="1720340"/>
            <a:chOff x="4906064" y="2815045"/>
            <a:chExt cx="1290255" cy="1290255"/>
          </a:xfrm>
          <a:solidFill>
            <a:srgbClr val="FF0000"/>
          </a:solidFill>
        </p:grpSpPr>
        <p:sp>
          <p:nvSpPr>
            <p:cNvPr id="45" name="Google Shape;108;p16">
              <a:extLst>
                <a:ext uri="{FF2B5EF4-FFF2-40B4-BE49-F238E27FC236}">
                  <a16:creationId xmlns:a16="http://schemas.microsoft.com/office/drawing/2014/main" id="{B83EAB08-9047-82E5-FE00-C163CBEA5233}"/>
                </a:ext>
              </a:extLst>
            </p:cNvPr>
            <p:cNvSpPr/>
            <p:nvPr/>
          </p:nvSpPr>
          <p:spPr>
            <a:xfrm>
              <a:off x="4906064" y="2815045"/>
              <a:ext cx="1290255" cy="1290255"/>
            </a:xfrm>
            <a:custGeom>
              <a:avLst/>
              <a:gdLst/>
              <a:ahLst/>
              <a:cxnLst/>
              <a:rect l="l" t="t" r="r" b="b"/>
              <a:pathLst>
                <a:path w="21587" h="21587" extrusionOk="0">
                  <a:moveTo>
                    <a:pt x="2728" y="4966"/>
                  </a:moveTo>
                  <a:cubicBezTo>
                    <a:pt x="3085" y="5323"/>
                    <a:pt x="3668" y="5382"/>
                    <a:pt x="3668" y="5382"/>
                  </a:cubicBezTo>
                  <a:cubicBezTo>
                    <a:pt x="3871" y="5394"/>
                    <a:pt x="4156" y="5537"/>
                    <a:pt x="4311" y="5680"/>
                  </a:cubicBezTo>
                  <a:lnTo>
                    <a:pt x="4382" y="5751"/>
                  </a:lnTo>
                  <a:cubicBezTo>
                    <a:pt x="4525" y="5906"/>
                    <a:pt x="4525" y="6144"/>
                    <a:pt x="4382" y="6287"/>
                  </a:cubicBezTo>
                  <a:lnTo>
                    <a:pt x="144" y="10526"/>
                  </a:lnTo>
                  <a:cubicBezTo>
                    <a:pt x="1" y="10669"/>
                    <a:pt x="1" y="10907"/>
                    <a:pt x="144" y="11062"/>
                  </a:cubicBezTo>
                  <a:lnTo>
                    <a:pt x="4382" y="15300"/>
                  </a:lnTo>
                  <a:cubicBezTo>
                    <a:pt x="4525" y="15443"/>
                    <a:pt x="4525" y="15681"/>
                    <a:pt x="4382" y="15824"/>
                  </a:cubicBezTo>
                  <a:lnTo>
                    <a:pt x="4382" y="15836"/>
                  </a:lnTo>
                  <a:cubicBezTo>
                    <a:pt x="4228" y="15979"/>
                    <a:pt x="3942" y="16110"/>
                    <a:pt x="3740" y="16134"/>
                  </a:cubicBezTo>
                  <a:cubicBezTo>
                    <a:pt x="3740" y="16134"/>
                    <a:pt x="3168" y="16193"/>
                    <a:pt x="2811" y="16550"/>
                  </a:cubicBezTo>
                  <a:cubicBezTo>
                    <a:pt x="2192" y="17169"/>
                    <a:pt x="2192" y="18158"/>
                    <a:pt x="2811" y="18777"/>
                  </a:cubicBezTo>
                  <a:cubicBezTo>
                    <a:pt x="3418" y="19396"/>
                    <a:pt x="4418" y="19396"/>
                    <a:pt x="5037" y="18777"/>
                  </a:cubicBezTo>
                  <a:cubicBezTo>
                    <a:pt x="5395" y="18420"/>
                    <a:pt x="5454" y="17848"/>
                    <a:pt x="5454" y="17848"/>
                  </a:cubicBezTo>
                  <a:cubicBezTo>
                    <a:pt x="5466" y="17646"/>
                    <a:pt x="5609" y="17348"/>
                    <a:pt x="5752" y="17205"/>
                  </a:cubicBezTo>
                  <a:lnTo>
                    <a:pt x="5752" y="17205"/>
                  </a:lnTo>
                  <a:cubicBezTo>
                    <a:pt x="5906" y="17050"/>
                    <a:pt x="6145" y="17050"/>
                    <a:pt x="6287" y="17205"/>
                  </a:cubicBezTo>
                  <a:lnTo>
                    <a:pt x="10526" y="21444"/>
                  </a:lnTo>
                  <a:cubicBezTo>
                    <a:pt x="10669" y="21587"/>
                    <a:pt x="10907" y="21587"/>
                    <a:pt x="11062" y="21444"/>
                  </a:cubicBezTo>
                  <a:lnTo>
                    <a:pt x="15301" y="17205"/>
                  </a:lnTo>
                  <a:cubicBezTo>
                    <a:pt x="15443" y="17050"/>
                    <a:pt x="15443" y="16812"/>
                    <a:pt x="15301" y="16669"/>
                  </a:cubicBezTo>
                  <a:lnTo>
                    <a:pt x="15253" y="16622"/>
                  </a:lnTo>
                  <a:cubicBezTo>
                    <a:pt x="15110" y="16479"/>
                    <a:pt x="14812" y="16336"/>
                    <a:pt x="14610" y="16324"/>
                  </a:cubicBezTo>
                  <a:cubicBezTo>
                    <a:pt x="14610" y="16324"/>
                    <a:pt x="14038" y="16265"/>
                    <a:pt x="13681" y="15907"/>
                  </a:cubicBezTo>
                  <a:cubicBezTo>
                    <a:pt x="13062" y="15288"/>
                    <a:pt x="13062" y="14288"/>
                    <a:pt x="13681" y="13681"/>
                  </a:cubicBezTo>
                  <a:cubicBezTo>
                    <a:pt x="14288" y="13062"/>
                    <a:pt x="15289" y="13062"/>
                    <a:pt x="15908" y="13681"/>
                  </a:cubicBezTo>
                  <a:cubicBezTo>
                    <a:pt x="16265" y="14038"/>
                    <a:pt x="16324" y="14610"/>
                    <a:pt x="16324" y="14610"/>
                  </a:cubicBezTo>
                  <a:cubicBezTo>
                    <a:pt x="16336" y="14812"/>
                    <a:pt x="16479" y="15110"/>
                    <a:pt x="16622" y="15252"/>
                  </a:cubicBezTo>
                  <a:lnTo>
                    <a:pt x="16670" y="15300"/>
                  </a:lnTo>
                  <a:cubicBezTo>
                    <a:pt x="16813" y="15443"/>
                    <a:pt x="17063" y="15443"/>
                    <a:pt x="17206" y="15300"/>
                  </a:cubicBezTo>
                  <a:lnTo>
                    <a:pt x="21444" y="11062"/>
                  </a:lnTo>
                  <a:cubicBezTo>
                    <a:pt x="21587" y="10907"/>
                    <a:pt x="21587" y="10669"/>
                    <a:pt x="21444" y="10526"/>
                  </a:cubicBezTo>
                  <a:lnTo>
                    <a:pt x="17206" y="6287"/>
                  </a:lnTo>
                  <a:cubicBezTo>
                    <a:pt x="17063" y="6144"/>
                    <a:pt x="16813" y="6144"/>
                    <a:pt x="16670" y="6287"/>
                  </a:cubicBezTo>
                  <a:lnTo>
                    <a:pt x="16622" y="6335"/>
                  </a:lnTo>
                  <a:cubicBezTo>
                    <a:pt x="16479" y="6478"/>
                    <a:pt x="16348" y="6763"/>
                    <a:pt x="16324" y="6978"/>
                  </a:cubicBezTo>
                  <a:cubicBezTo>
                    <a:pt x="16324" y="6978"/>
                    <a:pt x="16265" y="7549"/>
                    <a:pt x="15908" y="7906"/>
                  </a:cubicBezTo>
                  <a:cubicBezTo>
                    <a:pt x="15289" y="8525"/>
                    <a:pt x="14300" y="8525"/>
                    <a:pt x="13681" y="7906"/>
                  </a:cubicBezTo>
                  <a:cubicBezTo>
                    <a:pt x="13062" y="7287"/>
                    <a:pt x="13062" y="6287"/>
                    <a:pt x="13681" y="5680"/>
                  </a:cubicBezTo>
                  <a:cubicBezTo>
                    <a:pt x="14038" y="5323"/>
                    <a:pt x="14610" y="5263"/>
                    <a:pt x="14610" y="5263"/>
                  </a:cubicBezTo>
                  <a:cubicBezTo>
                    <a:pt x="14812" y="5239"/>
                    <a:pt x="15110" y="5108"/>
                    <a:pt x="15253" y="4954"/>
                  </a:cubicBezTo>
                  <a:lnTo>
                    <a:pt x="15301" y="4918"/>
                  </a:lnTo>
                  <a:cubicBezTo>
                    <a:pt x="15443" y="4763"/>
                    <a:pt x="15443" y="4525"/>
                    <a:pt x="15301" y="4382"/>
                  </a:cubicBezTo>
                  <a:lnTo>
                    <a:pt x="11062" y="143"/>
                  </a:lnTo>
                  <a:cubicBezTo>
                    <a:pt x="10907" y="1"/>
                    <a:pt x="10669" y="1"/>
                    <a:pt x="10526" y="143"/>
                  </a:cubicBezTo>
                  <a:lnTo>
                    <a:pt x="6287" y="4382"/>
                  </a:lnTo>
                  <a:cubicBezTo>
                    <a:pt x="6145" y="4525"/>
                    <a:pt x="5906" y="4525"/>
                    <a:pt x="5752" y="4382"/>
                  </a:cubicBezTo>
                  <a:lnTo>
                    <a:pt x="5680" y="4311"/>
                  </a:lnTo>
                  <a:cubicBezTo>
                    <a:pt x="5537" y="4156"/>
                    <a:pt x="5395" y="3870"/>
                    <a:pt x="5383" y="3668"/>
                  </a:cubicBezTo>
                  <a:cubicBezTo>
                    <a:pt x="5383" y="3668"/>
                    <a:pt x="5323" y="3084"/>
                    <a:pt x="4966" y="2739"/>
                  </a:cubicBezTo>
                  <a:cubicBezTo>
                    <a:pt x="4347" y="2120"/>
                    <a:pt x="3347" y="2120"/>
                    <a:pt x="2728" y="2739"/>
                  </a:cubicBezTo>
                  <a:cubicBezTo>
                    <a:pt x="2120" y="3346"/>
                    <a:pt x="2120" y="4346"/>
                    <a:pt x="2728" y="4966"/>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6" name="Google Shape;109;p16">
              <a:extLst>
                <a:ext uri="{FF2B5EF4-FFF2-40B4-BE49-F238E27FC236}">
                  <a16:creationId xmlns:a16="http://schemas.microsoft.com/office/drawing/2014/main" id="{108E31A4-B9FC-A0BC-79F9-D6C32941B04F}"/>
                </a:ext>
              </a:extLst>
            </p:cNvPr>
            <p:cNvSpPr txBox="1"/>
            <p:nvPr/>
          </p:nvSpPr>
          <p:spPr>
            <a:xfrm>
              <a:off x="5332075"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7" name="Google Shape;98;p16">
            <a:extLst>
              <a:ext uri="{FF2B5EF4-FFF2-40B4-BE49-F238E27FC236}">
                <a16:creationId xmlns:a16="http://schemas.microsoft.com/office/drawing/2014/main" id="{7CCA12AA-FBD5-9972-CFB7-363FED7933F9}"/>
              </a:ext>
            </a:extLst>
          </p:cNvPr>
          <p:cNvGrpSpPr/>
          <p:nvPr/>
        </p:nvGrpSpPr>
        <p:grpSpPr>
          <a:xfrm>
            <a:off x="9401412" y="2150268"/>
            <a:ext cx="1721296" cy="1721296"/>
            <a:chOff x="5560073" y="2160319"/>
            <a:chExt cx="1290972" cy="1290972"/>
          </a:xfrm>
          <a:solidFill>
            <a:srgbClr val="FF0000"/>
          </a:solidFill>
        </p:grpSpPr>
        <p:sp>
          <p:nvSpPr>
            <p:cNvPr id="48" name="Google Shape;99;p16">
              <a:extLst>
                <a:ext uri="{FF2B5EF4-FFF2-40B4-BE49-F238E27FC236}">
                  <a16:creationId xmlns:a16="http://schemas.microsoft.com/office/drawing/2014/main" id="{8E92D110-445C-8BB6-BA8F-8701711851AD}"/>
                </a:ext>
              </a:extLst>
            </p:cNvPr>
            <p:cNvSpPr/>
            <p:nvPr/>
          </p:nvSpPr>
          <p:spPr>
            <a:xfrm>
              <a:off x="5560073" y="2160319"/>
              <a:ext cx="1290972" cy="1290972"/>
            </a:xfrm>
            <a:custGeom>
              <a:avLst/>
              <a:gdLst/>
              <a:ahLst/>
              <a:cxnLst/>
              <a:rect l="l" t="t" r="r" b="b"/>
              <a:pathLst>
                <a:path w="21599" h="21599" extrusionOk="0">
                  <a:moveTo>
                    <a:pt x="4966" y="18860"/>
                  </a:moveTo>
                  <a:cubicBezTo>
                    <a:pt x="5323" y="18503"/>
                    <a:pt x="5382" y="17932"/>
                    <a:pt x="5382" y="17932"/>
                  </a:cubicBezTo>
                  <a:cubicBezTo>
                    <a:pt x="5406" y="17717"/>
                    <a:pt x="5537" y="17432"/>
                    <a:pt x="5680" y="17289"/>
                  </a:cubicBezTo>
                  <a:lnTo>
                    <a:pt x="5763" y="17205"/>
                  </a:lnTo>
                  <a:cubicBezTo>
                    <a:pt x="5906" y="17063"/>
                    <a:pt x="6144" y="17063"/>
                    <a:pt x="6287" y="17205"/>
                  </a:cubicBezTo>
                  <a:lnTo>
                    <a:pt x="10526" y="21444"/>
                  </a:lnTo>
                  <a:cubicBezTo>
                    <a:pt x="10681" y="21599"/>
                    <a:pt x="10919" y="21599"/>
                    <a:pt x="11062" y="21444"/>
                  </a:cubicBezTo>
                  <a:lnTo>
                    <a:pt x="15300" y="17205"/>
                  </a:lnTo>
                  <a:cubicBezTo>
                    <a:pt x="15443" y="17063"/>
                    <a:pt x="15693" y="17063"/>
                    <a:pt x="15836" y="17205"/>
                  </a:cubicBezTo>
                  <a:lnTo>
                    <a:pt x="15836" y="17217"/>
                  </a:lnTo>
                  <a:cubicBezTo>
                    <a:pt x="15979" y="17360"/>
                    <a:pt x="16122" y="17646"/>
                    <a:pt x="16146" y="17860"/>
                  </a:cubicBezTo>
                  <a:cubicBezTo>
                    <a:pt x="16146" y="17860"/>
                    <a:pt x="16193" y="18432"/>
                    <a:pt x="16551" y="18789"/>
                  </a:cubicBezTo>
                  <a:cubicBezTo>
                    <a:pt x="17170" y="19408"/>
                    <a:pt x="18170" y="19408"/>
                    <a:pt x="18789" y="18789"/>
                  </a:cubicBezTo>
                  <a:cubicBezTo>
                    <a:pt x="19396" y="18170"/>
                    <a:pt x="19396" y="17170"/>
                    <a:pt x="18789" y="16551"/>
                  </a:cubicBezTo>
                  <a:cubicBezTo>
                    <a:pt x="18432" y="16193"/>
                    <a:pt x="17848" y="16146"/>
                    <a:pt x="17848" y="16146"/>
                  </a:cubicBezTo>
                  <a:cubicBezTo>
                    <a:pt x="17646" y="16122"/>
                    <a:pt x="17360" y="15991"/>
                    <a:pt x="17205" y="15836"/>
                  </a:cubicBezTo>
                  <a:lnTo>
                    <a:pt x="17205" y="15836"/>
                  </a:lnTo>
                  <a:cubicBezTo>
                    <a:pt x="17062" y="15693"/>
                    <a:pt x="17062" y="15455"/>
                    <a:pt x="17205" y="15300"/>
                  </a:cubicBezTo>
                  <a:lnTo>
                    <a:pt x="21444" y="11062"/>
                  </a:lnTo>
                  <a:cubicBezTo>
                    <a:pt x="21599" y="10919"/>
                    <a:pt x="21599" y="10681"/>
                    <a:pt x="21444" y="10538"/>
                  </a:cubicBezTo>
                  <a:lnTo>
                    <a:pt x="17205" y="6299"/>
                  </a:lnTo>
                  <a:cubicBezTo>
                    <a:pt x="17062" y="6145"/>
                    <a:pt x="16824" y="6145"/>
                    <a:pt x="16681" y="6299"/>
                  </a:cubicBezTo>
                  <a:lnTo>
                    <a:pt x="16634" y="6347"/>
                  </a:lnTo>
                  <a:cubicBezTo>
                    <a:pt x="16479" y="6490"/>
                    <a:pt x="16348" y="6776"/>
                    <a:pt x="16324" y="6978"/>
                  </a:cubicBezTo>
                  <a:cubicBezTo>
                    <a:pt x="16324" y="6978"/>
                    <a:pt x="16265" y="7561"/>
                    <a:pt x="15919" y="7919"/>
                  </a:cubicBezTo>
                  <a:cubicBezTo>
                    <a:pt x="15300" y="8526"/>
                    <a:pt x="14300" y="8526"/>
                    <a:pt x="13681" y="7919"/>
                  </a:cubicBezTo>
                  <a:cubicBezTo>
                    <a:pt x="13062" y="7299"/>
                    <a:pt x="13062" y="6299"/>
                    <a:pt x="13681" y="5680"/>
                  </a:cubicBezTo>
                  <a:cubicBezTo>
                    <a:pt x="14038" y="5323"/>
                    <a:pt x="14610" y="5275"/>
                    <a:pt x="14610" y="5275"/>
                  </a:cubicBezTo>
                  <a:cubicBezTo>
                    <a:pt x="14824" y="5252"/>
                    <a:pt x="15110" y="5121"/>
                    <a:pt x="15253" y="4966"/>
                  </a:cubicBezTo>
                  <a:lnTo>
                    <a:pt x="15300" y="4918"/>
                  </a:lnTo>
                  <a:cubicBezTo>
                    <a:pt x="15455" y="4775"/>
                    <a:pt x="15455" y="4537"/>
                    <a:pt x="15300" y="4394"/>
                  </a:cubicBezTo>
                  <a:lnTo>
                    <a:pt x="11062" y="156"/>
                  </a:lnTo>
                  <a:cubicBezTo>
                    <a:pt x="10919" y="1"/>
                    <a:pt x="10681" y="1"/>
                    <a:pt x="10526" y="156"/>
                  </a:cubicBezTo>
                  <a:lnTo>
                    <a:pt x="6287" y="4394"/>
                  </a:lnTo>
                  <a:cubicBezTo>
                    <a:pt x="6144" y="4537"/>
                    <a:pt x="6144" y="4775"/>
                    <a:pt x="6287" y="4918"/>
                  </a:cubicBezTo>
                  <a:lnTo>
                    <a:pt x="6335" y="4966"/>
                  </a:lnTo>
                  <a:cubicBezTo>
                    <a:pt x="6478" y="5109"/>
                    <a:pt x="6775" y="5252"/>
                    <a:pt x="6978" y="5275"/>
                  </a:cubicBezTo>
                  <a:cubicBezTo>
                    <a:pt x="6978" y="5275"/>
                    <a:pt x="7549" y="5323"/>
                    <a:pt x="7907" y="5680"/>
                  </a:cubicBezTo>
                  <a:cubicBezTo>
                    <a:pt x="8526" y="6299"/>
                    <a:pt x="8526" y="7299"/>
                    <a:pt x="7907" y="7919"/>
                  </a:cubicBezTo>
                  <a:cubicBezTo>
                    <a:pt x="7299" y="8526"/>
                    <a:pt x="6299" y="8526"/>
                    <a:pt x="5680" y="7919"/>
                  </a:cubicBezTo>
                  <a:cubicBezTo>
                    <a:pt x="5323" y="7561"/>
                    <a:pt x="5263" y="6978"/>
                    <a:pt x="5263" y="6978"/>
                  </a:cubicBezTo>
                  <a:cubicBezTo>
                    <a:pt x="5251" y="6776"/>
                    <a:pt x="5109" y="6490"/>
                    <a:pt x="4966" y="6335"/>
                  </a:cubicBezTo>
                  <a:lnTo>
                    <a:pt x="4918" y="6299"/>
                  </a:lnTo>
                  <a:cubicBezTo>
                    <a:pt x="4775" y="6145"/>
                    <a:pt x="4537" y="6145"/>
                    <a:pt x="4382" y="6299"/>
                  </a:cubicBezTo>
                  <a:lnTo>
                    <a:pt x="144" y="10538"/>
                  </a:lnTo>
                  <a:cubicBezTo>
                    <a:pt x="1" y="10681"/>
                    <a:pt x="1" y="10919"/>
                    <a:pt x="144" y="11062"/>
                  </a:cubicBezTo>
                  <a:lnTo>
                    <a:pt x="4382" y="15300"/>
                  </a:lnTo>
                  <a:cubicBezTo>
                    <a:pt x="4537" y="15455"/>
                    <a:pt x="4537" y="15693"/>
                    <a:pt x="4382" y="15836"/>
                  </a:cubicBezTo>
                  <a:lnTo>
                    <a:pt x="4311" y="15920"/>
                  </a:lnTo>
                  <a:cubicBezTo>
                    <a:pt x="4168" y="16062"/>
                    <a:pt x="3882" y="16193"/>
                    <a:pt x="3668" y="16217"/>
                  </a:cubicBezTo>
                  <a:cubicBezTo>
                    <a:pt x="3668" y="16217"/>
                    <a:pt x="3096" y="16277"/>
                    <a:pt x="2739" y="16634"/>
                  </a:cubicBezTo>
                  <a:cubicBezTo>
                    <a:pt x="2120" y="17241"/>
                    <a:pt x="2120" y="18241"/>
                    <a:pt x="2739" y="18860"/>
                  </a:cubicBezTo>
                  <a:cubicBezTo>
                    <a:pt x="3358" y="19479"/>
                    <a:pt x="4359" y="19479"/>
                    <a:pt x="4966" y="18860"/>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9" name="Google Shape;100;p16">
              <a:extLst>
                <a:ext uri="{FF2B5EF4-FFF2-40B4-BE49-F238E27FC236}">
                  <a16:creationId xmlns:a16="http://schemas.microsoft.com/office/drawing/2014/main" id="{46C722D0-2C9A-718E-2F2B-4C6E5C251AD6}"/>
                </a:ext>
              </a:extLst>
            </p:cNvPr>
            <p:cNvSpPr txBox="1"/>
            <p:nvPr/>
          </p:nvSpPr>
          <p:spPr>
            <a:xfrm>
              <a:off x="5982188" y="2761125"/>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50" name="Google Shape;110;p16">
            <a:extLst>
              <a:ext uri="{FF2B5EF4-FFF2-40B4-BE49-F238E27FC236}">
                <a16:creationId xmlns:a16="http://schemas.microsoft.com/office/drawing/2014/main" id="{59AE1B55-9DD5-C4FF-F550-EAA27CAD3D92}"/>
              </a:ext>
            </a:extLst>
          </p:cNvPr>
          <p:cNvGrpSpPr/>
          <p:nvPr/>
        </p:nvGrpSpPr>
        <p:grpSpPr>
          <a:xfrm>
            <a:off x="10267768" y="3016622"/>
            <a:ext cx="1721296" cy="1721296"/>
            <a:chOff x="6209840" y="2810084"/>
            <a:chExt cx="1290972" cy="1290972"/>
          </a:xfrm>
          <a:solidFill>
            <a:srgbClr val="5895C4"/>
          </a:solidFill>
        </p:grpSpPr>
        <p:sp>
          <p:nvSpPr>
            <p:cNvPr id="51" name="Google Shape;111;p16">
              <a:extLst>
                <a:ext uri="{FF2B5EF4-FFF2-40B4-BE49-F238E27FC236}">
                  <a16:creationId xmlns:a16="http://schemas.microsoft.com/office/drawing/2014/main" id="{EAE1595F-4BC7-3528-DD9D-180305E8DBDC}"/>
                </a:ext>
              </a:extLst>
            </p:cNvPr>
            <p:cNvSpPr/>
            <p:nvPr/>
          </p:nvSpPr>
          <p:spPr>
            <a:xfrm>
              <a:off x="6209840" y="2810084"/>
              <a:ext cx="1290972" cy="1290972"/>
            </a:xfrm>
            <a:custGeom>
              <a:avLst/>
              <a:gdLst/>
              <a:ahLst/>
              <a:cxnLst/>
              <a:rect l="l" t="t" r="r" b="b"/>
              <a:pathLst>
                <a:path w="21599" h="21599" extrusionOk="0">
                  <a:moveTo>
                    <a:pt x="18860" y="16633"/>
                  </a:moveTo>
                  <a:cubicBezTo>
                    <a:pt x="18503" y="16276"/>
                    <a:pt x="17931" y="16217"/>
                    <a:pt x="17931" y="16217"/>
                  </a:cubicBezTo>
                  <a:cubicBezTo>
                    <a:pt x="17717" y="16193"/>
                    <a:pt x="17431" y="16062"/>
                    <a:pt x="17288" y="15919"/>
                  </a:cubicBezTo>
                  <a:lnTo>
                    <a:pt x="17205" y="15836"/>
                  </a:lnTo>
                  <a:cubicBezTo>
                    <a:pt x="17062" y="15693"/>
                    <a:pt x="17062" y="15455"/>
                    <a:pt x="17205" y="15312"/>
                  </a:cubicBezTo>
                  <a:lnTo>
                    <a:pt x="21443" y="11073"/>
                  </a:lnTo>
                  <a:cubicBezTo>
                    <a:pt x="21598" y="10918"/>
                    <a:pt x="21598" y="10680"/>
                    <a:pt x="21443" y="10537"/>
                  </a:cubicBezTo>
                  <a:lnTo>
                    <a:pt x="17205" y="6299"/>
                  </a:lnTo>
                  <a:cubicBezTo>
                    <a:pt x="17062" y="6144"/>
                    <a:pt x="17062" y="5906"/>
                    <a:pt x="17205" y="5763"/>
                  </a:cubicBezTo>
                  <a:lnTo>
                    <a:pt x="17217" y="5763"/>
                  </a:lnTo>
                  <a:cubicBezTo>
                    <a:pt x="17360" y="5620"/>
                    <a:pt x="17645" y="5477"/>
                    <a:pt x="17848" y="5453"/>
                  </a:cubicBezTo>
                  <a:cubicBezTo>
                    <a:pt x="17848" y="5453"/>
                    <a:pt x="18431" y="5406"/>
                    <a:pt x="18788" y="5049"/>
                  </a:cubicBezTo>
                  <a:cubicBezTo>
                    <a:pt x="19407" y="4429"/>
                    <a:pt x="19407" y="3429"/>
                    <a:pt x="18788" y="2810"/>
                  </a:cubicBezTo>
                  <a:cubicBezTo>
                    <a:pt x="18169" y="2203"/>
                    <a:pt x="17169" y="2203"/>
                    <a:pt x="16550" y="2810"/>
                  </a:cubicBezTo>
                  <a:cubicBezTo>
                    <a:pt x="16193" y="3167"/>
                    <a:pt x="16145" y="3751"/>
                    <a:pt x="16145" y="3751"/>
                  </a:cubicBezTo>
                  <a:cubicBezTo>
                    <a:pt x="16121" y="3953"/>
                    <a:pt x="15990" y="4239"/>
                    <a:pt x="15836" y="4382"/>
                  </a:cubicBezTo>
                  <a:lnTo>
                    <a:pt x="15836" y="4394"/>
                  </a:lnTo>
                  <a:cubicBezTo>
                    <a:pt x="15693" y="4537"/>
                    <a:pt x="15455" y="4537"/>
                    <a:pt x="15300" y="4394"/>
                  </a:cubicBezTo>
                  <a:lnTo>
                    <a:pt x="11061" y="155"/>
                  </a:lnTo>
                  <a:cubicBezTo>
                    <a:pt x="10918" y="0"/>
                    <a:pt x="10680" y="0"/>
                    <a:pt x="10537" y="155"/>
                  </a:cubicBezTo>
                  <a:lnTo>
                    <a:pt x="6299" y="4394"/>
                  </a:lnTo>
                  <a:cubicBezTo>
                    <a:pt x="6144" y="4537"/>
                    <a:pt x="6144" y="4775"/>
                    <a:pt x="6299" y="4918"/>
                  </a:cubicBezTo>
                  <a:lnTo>
                    <a:pt x="6346" y="4965"/>
                  </a:lnTo>
                  <a:cubicBezTo>
                    <a:pt x="6489" y="5120"/>
                    <a:pt x="6775" y="5251"/>
                    <a:pt x="6977" y="5275"/>
                  </a:cubicBezTo>
                  <a:cubicBezTo>
                    <a:pt x="6977" y="5275"/>
                    <a:pt x="7561" y="5322"/>
                    <a:pt x="7918" y="5680"/>
                  </a:cubicBezTo>
                  <a:cubicBezTo>
                    <a:pt x="8525" y="6299"/>
                    <a:pt x="8525" y="7299"/>
                    <a:pt x="7918" y="7918"/>
                  </a:cubicBezTo>
                  <a:cubicBezTo>
                    <a:pt x="7299" y="8537"/>
                    <a:pt x="6299" y="8537"/>
                    <a:pt x="5680" y="7918"/>
                  </a:cubicBezTo>
                  <a:cubicBezTo>
                    <a:pt x="5322" y="7561"/>
                    <a:pt x="5275" y="6989"/>
                    <a:pt x="5275" y="6989"/>
                  </a:cubicBezTo>
                  <a:cubicBezTo>
                    <a:pt x="5251" y="6775"/>
                    <a:pt x="5108" y="6489"/>
                    <a:pt x="4965" y="6346"/>
                  </a:cubicBezTo>
                  <a:lnTo>
                    <a:pt x="4918" y="6299"/>
                  </a:lnTo>
                  <a:cubicBezTo>
                    <a:pt x="4775" y="6144"/>
                    <a:pt x="4537" y="6144"/>
                    <a:pt x="4394" y="6299"/>
                  </a:cubicBezTo>
                  <a:lnTo>
                    <a:pt x="155" y="10537"/>
                  </a:lnTo>
                  <a:cubicBezTo>
                    <a:pt x="0" y="10680"/>
                    <a:pt x="0" y="10918"/>
                    <a:pt x="143" y="11073"/>
                  </a:cubicBezTo>
                  <a:lnTo>
                    <a:pt x="4394" y="15312"/>
                  </a:lnTo>
                  <a:cubicBezTo>
                    <a:pt x="4537" y="15455"/>
                    <a:pt x="4775" y="15455"/>
                    <a:pt x="4918" y="15312"/>
                  </a:cubicBezTo>
                  <a:lnTo>
                    <a:pt x="4965" y="15264"/>
                  </a:lnTo>
                  <a:cubicBezTo>
                    <a:pt x="5108" y="15109"/>
                    <a:pt x="5251" y="14824"/>
                    <a:pt x="5263" y="14621"/>
                  </a:cubicBezTo>
                  <a:cubicBezTo>
                    <a:pt x="5263" y="14621"/>
                    <a:pt x="5322" y="14050"/>
                    <a:pt x="5680" y="13692"/>
                  </a:cubicBezTo>
                  <a:cubicBezTo>
                    <a:pt x="6299" y="13073"/>
                    <a:pt x="7299" y="13073"/>
                    <a:pt x="7906" y="13692"/>
                  </a:cubicBezTo>
                  <a:cubicBezTo>
                    <a:pt x="8525" y="14300"/>
                    <a:pt x="8525" y="15300"/>
                    <a:pt x="7906" y="15919"/>
                  </a:cubicBezTo>
                  <a:cubicBezTo>
                    <a:pt x="7561" y="16276"/>
                    <a:pt x="6977" y="16336"/>
                    <a:pt x="6977" y="16336"/>
                  </a:cubicBezTo>
                  <a:cubicBezTo>
                    <a:pt x="6775" y="16348"/>
                    <a:pt x="6489" y="16490"/>
                    <a:pt x="6334" y="16633"/>
                  </a:cubicBezTo>
                  <a:lnTo>
                    <a:pt x="6299" y="16681"/>
                  </a:lnTo>
                  <a:cubicBezTo>
                    <a:pt x="6144" y="16824"/>
                    <a:pt x="6144" y="17062"/>
                    <a:pt x="6299" y="17217"/>
                  </a:cubicBezTo>
                  <a:lnTo>
                    <a:pt x="10537" y="21455"/>
                  </a:lnTo>
                  <a:cubicBezTo>
                    <a:pt x="10680" y="21598"/>
                    <a:pt x="10918" y="21598"/>
                    <a:pt x="11061" y="21455"/>
                  </a:cubicBezTo>
                  <a:lnTo>
                    <a:pt x="15300" y="17217"/>
                  </a:lnTo>
                  <a:cubicBezTo>
                    <a:pt x="15455" y="17062"/>
                    <a:pt x="15693" y="17062"/>
                    <a:pt x="15836" y="17217"/>
                  </a:cubicBezTo>
                  <a:lnTo>
                    <a:pt x="15907" y="17288"/>
                  </a:lnTo>
                  <a:cubicBezTo>
                    <a:pt x="16062" y="17431"/>
                    <a:pt x="16193" y="17717"/>
                    <a:pt x="16217" y="17931"/>
                  </a:cubicBezTo>
                  <a:cubicBezTo>
                    <a:pt x="16217" y="17931"/>
                    <a:pt x="16276" y="18503"/>
                    <a:pt x="16621" y="18860"/>
                  </a:cubicBezTo>
                  <a:cubicBezTo>
                    <a:pt x="17240" y="19479"/>
                    <a:pt x="18241" y="19479"/>
                    <a:pt x="18860" y="18860"/>
                  </a:cubicBezTo>
                  <a:cubicBezTo>
                    <a:pt x="19479" y="18241"/>
                    <a:pt x="19479" y="17240"/>
                    <a:pt x="18860" y="16633"/>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52" name="Google Shape;112;p16">
              <a:extLst>
                <a:ext uri="{FF2B5EF4-FFF2-40B4-BE49-F238E27FC236}">
                  <a16:creationId xmlns:a16="http://schemas.microsoft.com/office/drawing/2014/main" id="{97748876-C87C-E442-0203-63D21CB7BBA6}"/>
                </a:ext>
              </a:extLst>
            </p:cNvPr>
            <p:cNvSpPr txBox="1"/>
            <p:nvPr/>
          </p:nvSpPr>
          <p:spPr>
            <a:xfrm>
              <a:off x="663825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sp>
        <p:nvSpPr>
          <p:cNvPr id="53" name="Google Shape;82;p16">
            <a:extLst>
              <a:ext uri="{FF2B5EF4-FFF2-40B4-BE49-F238E27FC236}">
                <a16:creationId xmlns:a16="http://schemas.microsoft.com/office/drawing/2014/main" id="{410A21A7-9AD8-EE75-CC66-DD0CF7952971}"/>
              </a:ext>
            </a:extLst>
          </p:cNvPr>
          <p:cNvSpPr txBox="1"/>
          <p:nvPr/>
        </p:nvSpPr>
        <p:spPr>
          <a:xfrm>
            <a:off x="3907315" y="1475876"/>
            <a:ext cx="1706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Condoms</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4" name="Google Shape;83;p16">
            <a:extLst>
              <a:ext uri="{FF2B5EF4-FFF2-40B4-BE49-F238E27FC236}">
                <a16:creationId xmlns:a16="http://schemas.microsoft.com/office/drawing/2014/main" id="{203FAD87-8E90-0F58-F680-8A2B186982E9}"/>
              </a:ext>
            </a:extLst>
          </p:cNvPr>
          <p:cNvSpPr txBox="1"/>
          <p:nvPr/>
        </p:nvSpPr>
        <p:spPr>
          <a:xfrm>
            <a:off x="5677030" y="1449966"/>
            <a:ext cx="2226247"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Risk Reduction Counseling</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5" name="Google Shape;87;p16">
            <a:extLst>
              <a:ext uri="{FF2B5EF4-FFF2-40B4-BE49-F238E27FC236}">
                <a16:creationId xmlns:a16="http://schemas.microsoft.com/office/drawing/2014/main" id="{AFEE70BB-5286-FEE3-1890-2DA37BEC9AF0}"/>
              </a:ext>
            </a:extLst>
          </p:cNvPr>
          <p:cNvSpPr txBox="1"/>
          <p:nvPr/>
        </p:nvSpPr>
        <p:spPr>
          <a:xfrm>
            <a:off x="7666546" y="1475876"/>
            <a:ext cx="1860786"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Vaccination</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6" name="Google Shape;88;p16">
            <a:extLst>
              <a:ext uri="{FF2B5EF4-FFF2-40B4-BE49-F238E27FC236}">
                <a16:creationId xmlns:a16="http://schemas.microsoft.com/office/drawing/2014/main" id="{74C45BB5-6BD7-1B22-627C-83CF5AB628DF}"/>
              </a:ext>
            </a:extLst>
          </p:cNvPr>
          <p:cNvSpPr txBox="1"/>
          <p:nvPr/>
        </p:nvSpPr>
        <p:spPr>
          <a:xfrm>
            <a:off x="9408650" y="1475876"/>
            <a:ext cx="1795082"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Medication Prophylaxis</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7" name="Google Shape;84;p16">
            <a:extLst>
              <a:ext uri="{FF2B5EF4-FFF2-40B4-BE49-F238E27FC236}">
                <a16:creationId xmlns:a16="http://schemas.microsoft.com/office/drawing/2014/main" id="{7E5C2DFE-1814-5720-DF3A-6139F9E0123A}"/>
              </a:ext>
            </a:extLst>
          </p:cNvPr>
          <p:cNvSpPr txBox="1"/>
          <p:nvPr/>
        </p:nvSpPr>
        <p:spPr>
          <a:xfrm>
            <a:off x="5053930"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Routine Screening</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8" name="Google Shape;85;p16">
            <a:extLst>
              <a:ext uri="{FF2B5EF4-FFF2-40B4-BE49-F238E27FC236}">
                <a16:creationId xmlns:a16="http://schemas.microsoft.com/office/drawing/2014/main" id="{CA3C8B3C-25AF-71C9-C664-20B54CA57F22}"/>
              </a:ext>
            </a:extLst>
          </p:cNvPr>
          <p:cNvSpPr txBox="1"/>
          <p:nvPr/>
        </p:nvSpPr>
        <p:spPr>
          <a:xfrm>
            <a:off x="6623331" y="4839510"/>
            <a:ext cx="2301848"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Syndromic </a:t>
            </a:r>
          </a:p>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testing/treatment </a:t>
            </a:r>
          </a:p>
        </p:txBody>
      </p:sp>
      <p:sp>
        <p:nvSpPr>
          <p:cNvPr id="59" name="Google Shape;86;p16">
            <a:extLst>
              <a:ext uri="{FF2B5EF4-FFF2-40B4-BE49-F238E27FC236}">
                <a16:creationId xmlns:a16="http://schemas.microsoft.com/office/drawing/2014/main" id="{8E420B94-6095-B1EA-3FEA-728FF498EC74}"/>
              </a:ext>
            </a:extLst>
          </p:cNvPr>
          <p:cNvSpPr txBox="1"/>
          <p:nvPr/>
        </p:nvSpPr>
        <p:spPr>
          <a:xfrm>
            <a:off x="8537210"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Presumptive treatment</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60" name="Google Shape;81;p16">
            <a:extLst>
              <a:ext uri="{FF2B5EF4-FFF2-40B4-BE49-F238E27FC236}">
                <a16:creationId xmlns:a16="http://schemas.microsoft.com/office/drawing/2014/main" id="{ACBD205F-2277-5ADF-1C65-E2E25182C23C}"/>
              </a:ext>
            </a:extLst>
          </p:cNvPr>
          <p:cNvSpPr txBox="1"/>
          <p:nvPr/>
        </p:nvSpPr>
        <p:spPr>
          <a:xfrm>
            <a:off x="10276008"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Partner services/EPT</a:t>
            </a:r>
          </a:p>
        </p:txBody>
      </p:sp>
    </p:spTree>
    <p:extLst>
      <p:ext uri="{BB962C8B-B14F-4D97-AF65-F5344CB8AC3E}">
        <p14:creationId xmlns:p14="http://schemas.microsoft.com/office/powerpoint/2010/main" val="2153773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7F1F-4D51-38F6-ED7D-ACAC7FA96664}"/>
              </a:ext>
            </a:extLst>
          </p:cNvPr>
          <p:cNvSpPr>
            <a:spLocks noGrp="1"/>
          </p:cNvSpPr>
          <p:nvPr>
            <p:ph type="title"/>
          </p:nvPr>
        </p:nvSpPr>
        <p:spPr/>
        <p:txBody>
          <a:bodyPr/>
          <a:lstStyle/>
          <a:p>
            <a:r>
              <a:rPr lang="en-US" dirty="0"/>
              <a:t>Igor's Prevention Plan</a:t>
            </a:r>
          </a:p>
        </p:txBody>
      </p:sp>
      <p:graphicFrame>
        <p:nvGraphicFramePr>
          <p:cNvPr id="5" name="Content Placeholder 2">
            <a:extLst>
              <a:ext uri="{FF2B5EF4-FFF2-40B4-BE49-F238E27FC236}">
                <a16:creationId xmlns:a16="http://schemas.microsoft.com/office/drawing/2014/main" id="{CD087D79-F8B1-E8F4-B795-0C046383DA08}"/>
              </a:ext>
            </a:extLst>
          </p:cNvPr>
          <p:cNvGraphicFramePr>
            <a:graphicFrameLocks noGrp="1"/>
          </p:cNvGraphicFramePr>
          <p:nvPr>
            <p:ph sz="half" idx="1"/>
          </p:nvPr>
        </p:nvGraphicFramePr>
        <p:xfrm>
          <a:off x="1143000" y="1166018"/>
          <a:ext cx="9906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432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4146-1582-07D6-F5F3-B4692EB63770}"/>
              </a:ext>
            </a:extLst>
          </p:cNvPr>
          <p:cNvSpPr>
            <a:spLocks noGrp="1"/>
          </p:cNvSpPr>
          <p:nvPr>
            <p:ph type="title"/>
          </p:nvPr>
        </p:nvSpPr>
        <p:spPr/>
        <p:txBody>
          <a:bodyPr/>
          <a:lstStyle/>
          <a:p>
            <a:r>
              <a:rPr lang="en-US" dirty="0"/>
              <a:t>Igor’s Results</a:t>
            </a:r>
          </a:p>
        </p:txBody>
      </p:sp>
      <p:sp>
        <p:nvSpPr>
          <p:cNvPr id="9" name="Content Placeholder 8">
            <a:extLst>
              <a:ext uri="{FF2B5EF4-FFF2-40B4-BE49-F238E27FC236}">
                <a16:creationId xmlns:a16="http://schemas.microsoft.com/office/drawing/2014/main" id="{339FC9A5-A4CC-DF60-A2B7-B09DDEED7CD7}"/>
              </a:ext>
            </a:extLst>
          </p:cNvPr>
          <p:cNvSpPr>
            <a:spLocks noGrp="1"/>
          </p:cNvSpPr>
          <p:nvPr>
            <p:ph sz="half" idx="1"/>
          </p:nvPr>
        </p:nvSpPr>
        <p:spPr/>
        <p:txBody>
          <a:bodyPr/>
          <a:lstStyle/>
          <a:p>
            <a:endParaRPr lang="en-US" dirty="0"/>
          </a:p>
        </p:txBody>
      </p:sp>
      <p:pic>
        <p:nvPicPr>
          <p:cNvPr id="6" name="Picture 2" descr="Write, Plan, Desk, Notes, Pen, Writing, Taking Notes">
            <a:extLst>
              <a:ext uri="{FF2B5EF4-FFF2-40B4-BE49-F238E27FC236}">
                <a16:creationId xmlns:a16="http://schemas.microsoft.com/office/drawing/2014/main" id="{77BCA73E-A95B-899D-A11B-3CF3000CB8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84900" y="1208399"/>
            <a:ext cx="5384800" cy="318039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BAB774DF-DB83-0441-AD2E-D00FB742EC8C}"/>
              </a:ext>
            </a:extLst>
          </p:cNvPr>
          <p:cNvSpPr>
            <a:spLocks noGrp="1"/>
          </p:cNvSpPr>
          <p:nvPr>
            <p:ph idx="10"/>
          </p:nvPr>
        </p:nvSpPr>
        <p:spPr/>
        <p:txBody>
          <a:bodyPr/>
          <a:lstStyle/>
          <a:p>
            <a:endParaRPr lang="en-US"/>
          </a:p>
        </p:txBody>
      </p:sp>
      <p:graphicFrame>
        <p:nvGraphicFramePr>
          <p:cNvPr id="11" name="Content Placeholder 3">
            <a:extLst>
              <a:ext uri="{FF2B5EF4-FFF2-40B4-BE49-F238E27FC236}">
                <a16:creationId xmlns:a16="http://schemas.microsoft.com/office/drawing/2014/main" id="{2239D36D-B7C6-19E9-8EC3-90B70BA25C00}"/>
              </a:ext>
            </a:extLst>
          </p:cNvPr>
          <p:cNvGraphicFramePr>
            <a:graphicFrameLocks/>
          </p:cNvGraphicFramePr>
          <p:nvPr/>
        </p:nvGraphicFramePr>
        <p:xfrm>
          <a:off x="622300" y="1203325"/>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268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0">
            <a:extLst>
              <a:ext uri="{FF2B5EF4-FFF2-40B4-BE49-F238E27FC236}">
                <a16:creationId xmlns:a16="http://schemas.microsoft.com/office/drawing/2014/main" id="{C1B19B71-331E-1E7E-2D43-A498A1389DB6}"/>
              </a:ext>
            </a:extLst>
          </p:cNvPr>
          <p:cNvSpPr>
            <a:spLocks noGrp="1"/>
          </p:cNvSpPr>
          <p:nvPr>
            <p:ph sz="half" idx="1"/>
          </p:nvPr>
        </p:nvSpPr>
        <p:spPr/>
        <p:txBody>
          <a:bodyPr>
            <a:noAutofit/>
          </a:bodyPr>
          <a:lstStyle/>
          <a:p>
            <a:pPr>
              <a:lnSpc>
                <a:spcPct val="90000"/>
              </a:lnSpc>
              <a:spcBef>
                <a:spcPts val="600"/>
              </a:spcBef>
              <a:spcAft>
                <a:spcPts val="600"/>
              </a:spcAft>
            </a:pPr>
            <a:r>
              <a:rPr lang="en-US" dirty="0"/>
              <a:t>Returned 6 weeks later saying that, </a:t>
            </a:r>
            <a:r>
              <a:rPr lang="en-US" b="1" dirty="0"/>
              <a:t>“I got totally better but now it hurts again when I pee”</a:t>
            </a:r>
          </a:p>
          <a:p>
            <a:pPr lvl="1">
              <a:lnSpc>
                <a:spcPct val="90000"/>
              </a:lnSpc>
            </a:pPr>
            <a:r>
              <a:rPr lang="en-US" dirty="0"/>
              <a:t>Seven condomless partners since his last visit</a:t>
            </a:r>
          </a:p>
          <a:p>
            <a:pPr lvl="1">
              <a:lnSpc>
                <a:spcPct val="90000"/>
              </a:lnSpc>
            </a:pPr>
            <a:r>
              <a:rPr lang="en-US" dirty="0"/>
              <a:t>Confident that his regular partners were treated for gonorrhea and syphilis</a:t>
            </a:r>
          </a:p>
          <a:p>
            <a:pPr lvl="1">
              <a:lnSpc>
                <a:spcPct val="90000"/>
              </a:lnSpc>
            </a:pPr>
            <a:endParaRPr lang="en-US" dirty="0"/>
          </a:p>
          <a:p>
            <a:pPr lvl="1">
              <a:lnSpc>
                <a:spcPct val="90000"/>
              </a:lnSpc>
            </a:pPr>
            <a:r>
              <a:rPr lang="en-US" dirty="0"/>
              <a:t>Repeat routine testing for HIV, syphilis, and three-site gonorrhea/chlamydia testing was performed</a:t>
            </a:r>
          </a:p>
          <a:p>
            <a:pPr lvl="1">
              <a:lnSpc>
                <a:spcPct val="90000"/>
              </a:lnSpc>
            </a:pPr>
            <a:r>
              <a:rPr lang="en-US" dirty="0"/>
              <a:t>Treated empirically with Ceftriaxone and Doxycycline</a:t>
            </a:r>
          </a:p>
          <a:p>
            <a:pPr marL="457200" lvl="1" indent="0">
              <a:lnSpc>
                <a:spcPct val="90000"/>
              </a:lnSpc>
              <a:buNone/>
            </a:pPr>
            <a:endParaRPr lang="en-US" b="1" dirty="0"/>
          </a:p>
          <a:p>
            <a:pPr lvl="1">
              <a:lnSpc>
                <a:spcPct val="90000"/>
              </a:lnSpc>
            </a:pPr>
            <a:r>
              <a:rPr lang="en-US" b="1" dirty="0"/>
              <a:t>“This is frustrating, is there anything I can do so I stop getting STIs?”</a:t>
            </a:r>
            <a:endParaRPr lang="en-US" dirty="0"/>
          </a:p>
        </p:txBody>
      </p:sp>
      <p:sp>
        <p:nvSpPr>
          <p:cNvPr id="2" name="Title 1">
            <a:extLst>
              <a:ext uri="{FF2B5EF4-FFF2-40B4-BE49-F238E27FC236}">
                <a16:creationId xmlns:a16="http://schemas.microsoft.com/office/drawing/2014/main" id="{77FB237C-3243-2BEF-91A4-4FFC5E9D43FC}"/>
              </a:ext>
            </a:extLst>
          </p:cNvPr>
          <p:cNvSpPr>
            <a:spLocks noGrp="1"/>
          </p:cNvSpPr>
          <p:nvPr>
            <p:ph type="title"/>
          </p:nvPr>
        </p:nvSpPr>
        <p:spPr/>
        <p:txBody>
          <a:bodyPr/>
          <a:lstStyle/>
          <a:p>
            <a:r>
              <a:rPr lang="en-US" dirty="0"/>
              <a:t>Igor</a:t>
            </a:r>
          </a:p>
        </p:txBody>
      </p:sp>
      <p:sp>
        <p:nvSpPr>
          <p:cNvPr id="4" name="Content Placeholder 3">
            <a:extLst>
              <a:ext uri="{FF2B5EF4-FFF2-40B4-BE49-F238E27FC236}">
                <a16:creationId xmlns:a16="http://schemas.microsoft.com/office/drawing/2014/main" id="{F53B5B23-4FDD-C904-27CD-BB245018AE28}"/>
              </a:ext>
            </a:extLst>
          </p:cNvPr>
          <p:cNvSpPr>
            <a:spLocks noGrp="1"/>
          </p:cNvSpPr>
          <p:nvPr>
            <p:ph idx="10"/>
          </p:nvPr>
        </p:nvSpPr>
        <p:spPr/>
        <p:txBody>
          <a:bodyPr/>
          <a:lstStyle/>
          <a:p>
            <a:endParaRPr lang="en-US"/>
          </a:p>
        </p:txBody>
      </p:sp>
      <p:sp>
        <p:nvSpPr>
          <p:cNvPr id="8" name="Content Placeholder 7">
            <a:extLst>
              <a:ext uri="{FF2B5EF4-FFF2-40B4-BE49-F238E27FC236}">
                <a16:creationId xmlns:a16="http://schemas.microsoft.com/office/drawing/2014/main" id="{30348F57-F2CA-9DA9-94DD-DE25A23CB1CA}"/>
              </a:ext>
            </a:extLst>
          </p:cNvPr>
          <p:cNvSpPr>
            <a:spLocks noGrp="1"/>
          </p:cNvSpPr>
          <p:nvPr>
            <p:ph sz="half" idx="2"/>
          </p:nvPr>
        </p:nvSpPr>
        <p:spPr/>
        <p:txBody>
          <a:bodyPr/>
          <a:lstStyle/>
          <a:p>
            <a:endParaRPr lang="en-US"/>
          </a:p>
        </p:txBody>
      </p:sp>
      <p:pic>
        <p:nvPicPr>
          <p:cNvPr id="9" name="Content Placeholder 2" descr="Free Silhouette of a Man Stock Photo">
            <a:extLst>
              <a:ext uri="{FF2B5EF4-FFF2-40B4-BE49-F238E27FC236}">
                <a16:creationId xmlns:a16="http://schemas.microsoft.com/office/drawing/2014/main" id="{7BD34B56-C828-D3F4-FF1D-C9EB48F30F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548621" y="1204117"/>
            <a:ext cx="3021080" cy="4525963"/>
          </a:xfrm>
          <a:prstGeom prst="rect">
            <a:avLst/>
          </a:prstGeom>
          <a:noFill/>
        </p:spPr>
      </p:pic>
    </p:spTree>
    <p:custDataLst>
      <p:tags r:id="rId1"/>
    </p:custDataLst>
    <p:extLst>
      <p:ext uri="{BB962C8B-B14F-4D97-AF65-F5344CB8AC3E}">
        <p14:creationId xmlns:p14="http://schemas.microsoft.com/office/powerpoint/2010/main" val="5294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CC5E-59B0-09C5-CB00-5E4A43D73AD1}"/>
              </a:ext>
            </a:extLst>
          </p:cNvPr>
          <p:cNvSpPr>
            <a:spLocks noGrp="1"/>
          </p:cNvSpPr>
          <p:nvPr>
            <p:ph type="title"/>
          </p:nvPr>
        </p:nvSpPr>
        <p:spPr/>
        <p:txBody>
          <a:bodyPr/>
          <a:lstStyle/>
          <a:p>
            <a:r>
              <a:rPr lang="en-US" dirty="0"/>
              <a:t>Medication Prophylaxis</a:t>
            </a:r>
          </a:p>
        </p:txBody>
      </p:sp>
      <p:sp>
        <p:nvSpPr>
          <p:cNvPr id="6" name="Content Placeholder 7">
            <a:extLst>
              <a:ext uri="{FF2B5EF4-FFF2-40B4-BE49-F238E27FC236}">
                <a16:creationId xmlns:a16="http://schemas.microsoft.com/office/drawing/2014/main" id="{257FACD5-9844-FFCF-916F-0F9DE6F9BCCD}"/>
              </a:ext>
            </a:extLst>
          </p:cNvPr>
          <p:cNvSpPr>
            <a:spLocks noGrp="1"/>
          </p:cNvSpPr>
          <p:nvPr>
            <p:ph sz="half" idx="2"/>
          </p:nvPr>
        </p:nvSpPr>
        <p:spPr/>
        <p:txBody>
          <a:bodyPr>
            <a:normAutofit/>
          </a:bodyPr>
          <a:lstStyle/>
          <a:p>
            <a:pPr marL="0" indent="0">
              <a:buNone/>
            </a:pPr>
            <a:r>
              <a:rPr lang="en-US" b="1" u="sng" dirty="0"/>
              <a:t>Medication Prophylaxis</a:t>
            </a:r>
          </a:p>
          <a:p>
            <a:pPr marL="457200" indent="-457200">
              <a:buClrTx/>
              <a:buFont typeface="+mj-lt"/>
              <a:buAutoNum type="arabicPeriod"/>
            </a:pPr>
            <a:r>
              <a:rPr lang="en-US" sz="2000" dirty="0"/>
              <a:t>HIV post-exposure prophylaxis (PEP)</a:t>
            </a:r>
          </a:p>
          <a:p>
            <a:pPr marL="457200" indent="-457200">
              <a:buClrTx/>
              <a:buFont typeface="+mj-lt"/>
              <a:buAutoNum type="arabicPeriod"/>
            </a:pPr>
            <a:r>
              <a:rPr lang="en-US" sz="2000" dirty="0"/>
              <a:t>HIV pre-exposure prophylaxis (PrEP)</a:t>
            </a:r>
          </a:p>
          <a:p>
            <a:pPr marL="457200" indent="-457200">
              <a:buClrTx/>
              <a:buFont typeface="+mj-lt"/>
              <a:buAutoNum type="arabicPeriod"/>
            </a:pPr>
            <a:r>
              <a:rPr lang="en-US" sz="2000" b="1" dirty="0">
                <a:solidFill>
                  <a:srgbClr val="C00000"/>
                </a:solidFill>
              </a:rPr>
              <a:t>Doxy-PEP</a:t>
            </a:r>
          </a:p>
          <a:p>
            <a:pPr marL="571312" indent="-457200">
              <a:buClrTx/>
              <a:buFont typeface="+mj-lt"/>
              <a:buAutoNum type="arabicPeriod"/>
            </a:pPr>
            <a:endParaRPr lang="en-US" sz="2000" dirty="0"/>
          </a:p>
        </p:txBody>
      </p:sp>
      <p:sp>
        <p:nvSpPr>
          <p:cNvPr id="69" name="Content Placeholder 68">
            <a:extLst>
              <a:ext uri="{FF2B5EF4-FFF2-40B4-BE49-F238E27FC236}">
                <a16:creationId xmlns:a16="http://schemas.microsoft.com/office/drawing/2014/main" id="{C4926C56-6E9F-E228-2889-DC96D1345AF9}"/>
              </a:ext>
            </a:extLst>
          </p:cNvPr>
          <p:cNvSpPr>
            <a:spLocks noGrp="1"/>
          </p:cNvSpPr>
          <p:nvPr>
            <p:ph idx="10"/>
          </p:nvPr>
        </p:nvSpPr>
        <p:spPr/>
        <p:txBody>
          <a:bodyPr/>
          <a:lstStyle/>
          <a:p>
            <a:endParaRPr lang="en-US"/>
          </a:p>
        </p:txBody>
      </p:sp>
      <p:pic>
        <p:nvPicPr>
          <p:cNvPr id="68" name="Picture 67">
            <a:extLst>
              <a:ext uri="{FF2B5EF4-FFF2-40B4-BE49-F238E27FC236}">
                <a16:creationId xmlns:a16="http://schemas.microsoft.com/office/drawing/2014/main" id="{95E0A00D-71CC-3FB0-AE40-5CBC6DDEB5DC}"/>
              </a:ext>
            </a:extLst>
          </p:cNvPr>
          <p:cNvPicPr>
            <a:picLocks noChangeAspect="1"/>
          </p:cNvPicPr>
          <p:nvPr/>
        </p:nvPicPr>
        <p:blipFill>
          <a:blip r:embed="rId4"/>
          <a:stretch>
            <a:fillRect/>
          </a:stretch>
        </p:blipFill>
        <p:spPr>
          <a:xfrm>
            <a:off x="457200" y="1204118"/>
            <a:ext cx="7474205" cy="2870219"/>
          </a:xfrm>
          <a:prstGeom prst="rect">
            <a:avLst/>
          </a:prstGeom>
        </p:spPr>
      </p:pic>
    </p:spTree>
    <p:custDataLst>
      <p:tags r:id="rId1"/>
    </p:custDataLst>
    <p:extLst>
      <p:ext uri="{BB962C8B-B14F-4D97-AF65-F5344CB8AC3E}">
        <p14:creationId xmlns:p14="http://schemas.microsoft.com/office/powerpoint/2010/main" val="4899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FB7D-B2B2-78DE-7499-9A08898F9A17}"/>
              </a:ext>
            </a:extLst>
          </p:cNvPr>
          <p:cNvSpPr>
            <a:spLocks noGrp="1"/>
          </p:cNvSpPr>
          <p:nvPr>
            <p:ph type="title"/>
          </p:nvPr>
        </p:nvSpPr>
        <p:spPr/>
        <p:txBody>
          <a:bodyPr/>
          <a:lstStyle/>
          <a:p>
            <a:r>
              <a:rPr lang="en-US" dirty="0"/>
              <a:t>What is Doxy-PEP?</a:t>
            </a:r>
          </a:p>
        </p:txBody>
      </p:sp>
      <p:sp>
        <p:nvSpPr>
          <p:cNvPr id="3" name="Content Placeholder 2">
            <a:extLst>
              <a:ext uri="{FF2B5EF4-FFF2-40B4-BE49-F238E27FC236}">
                <a16:creationId xmlns:a16="http://schemas.microsoft.com/office/drawing/2014/main" id="{C52F3413-E6B8-591C-1274-5FC17A4D6863}"/>
              </a:ext>
            </a:extLst>
          </p:cNvPr>
          <p:cNvSpPr>
            <a:spLocks noGrp="1"/>
          </p:cNvSpPr>
          <p:nvPr>
            <p:ph sz="half" idx="1"/>
          </p:nvPr>
        </p:nvSpPr>
        <p:spPr/>
        <p:txBody>
          <a:bodyPr/>
          <a:lstStyle/>
          <a:p>
            <a:pPr marL="0" indent="0" algn="ctr">
              <a:buNone/>
            </a:pPr>
            <a:endParaRPr lang="en-US" sz="2000" dirty="0"/>
          </a:p>
          <a:p>
            <a:pPr marL="0" indent="0" algn="ctr">
              <a:buNone/>
            </a:pPr>
            <a:endParaRPr lang="en-US" dirty="0"/>
          </a:p>
          <a:p>
            <a:pPr marL="0" indent="0" algn="ctr">
              <a:buNone/>
            </a:pPr>
            <a:r>
              <a:rPr lang="en-US" sz="2000" dirty="0"/>
              <a:t>Doxycycline 200mg by mouth up to 72 hours after a condomless sexual encounter </a:t>
            </a:r>
            <a:r>
              <a:rPr lang="en-US" sz="2000" dirty="0">
                <a:latin typeface="Arial" panose="020B0604020202020204" pitchFamily="34" charset="0"/>
                <a:ea typeface="Calibri" panose="020F0502020204030204" pitchFamily="34" charset="0"/>
              </a:rPr>
              <a:t>at any anatomic site</a:t>
            </a:r>
            <a:endParaRPr lang="en-US" dirty="0"/>
          </a:p>
          <a:p>
            <a:endParaRPr lang="en-US" sz="2000" dirty="0"/>
          </a:p>
        </p:txBody>
      </p:sp>
      <p:sp>
        <p:nvSpPr>
          <p:cNvPr id="5" name="Content Placeholder 4">
            <a:extLst>
              <a:ext uri="{FF2B5EF4-FFF2-40B4-BE49-F238E27FC236}">
                <a16:creationId xmlns:a16="http://schemas.microsoft.com/office/drawing/2014/main" id="{88B0A61A-D5E6-3230-F513-20F04A74CE7D}"/>
              </a:ext>
            </a:extLst>
          </p:cNvPr>
          <p:cNvSpPr>
            <a:spLocks noGrp="1"/>
          </p:cNvSpPr>
          <p:nvPr>
            <p:ph idx="10"/>
          </p:nvPr>
        </p:nvSpPr>
        <p:spPr/>
        <p:txBody>
          <a:bodyPr/>
          <a:lstStyle/>
          <a:p>
            <a:endParaRPr lang="en-US"/>
          </a:p>
        </p:txBody>
      </p:sp>
      <p:pic>
        <p:nvPicPr>
          <p:cNvPr id="6" name="Content Placeholder 15">
            <a:extLst>
              <a:ext uri="{FF2B5EF4-FFF2-40B4-BE49-F238E27FC236}">
                <a16:creationId xmlns:a16="http://schemas.microsoft.com/office/drawing/2014/main" id="{E7550728-744E-B4CF-226D-50EB7E169821}"/>
              </a:ext>
            </a:extLst>
          </p:cNvPr>
          <p:cNvPicPr>
            <a:picLocks noGrp="1" noChangeAspect="1"/>
          </p:cNvPicPr>
          <p:nvPr>
            <p:ph sz="half" idx="2"/>
          </p:nvPr>
        </p:nvPicPr>
        <p:blipFill>
          <a:blip r:embed="rId3"/>
          <a:stretch>
            <a:fillRect/>
          </a:stretch>
        </p:blipFill>
        <p:spPr>
          <a:xfrm>
            <a:off x="6248400" y="1066800"/>
            <a:ext cx="5384800" cy="3675936"/>
          </a:xfrm>
          <a:prstGeom prst="rect">
            <a:avLst/>
          </a:prstGeom>
        </p:spPr>
      </p:pic>
    </p:spTree>
    <p:extLst>
      <p:ext uri="{BB962C8B-B14F-4D97-AF65-F5344CB8AC3E}">
        <p14:creationId xmlns:p14="http://schemas.microsoft.com/office/powerpoint/2010/main" val="1096892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7E2AE6-5611-A576-2597-1C34D6EE39F3}"/>
              </a:ext>
            </a:extLst>
          </p:cNvPr>
          <p:cNvSpPr>
            <a:spLocks noGrp="1"/>
          </p:cNvSpPr>
          <p:nvPr>
            <p:ph sz="half" idx="1"/>
          </p:nvPr>
        </p:nvSpPr>
        <p:spPr/>
        <p:txBody>
          <a:bodyPr/>
          <a:lstStyle/>
          <a:p>
            <a:endParaRPr lang="en-US"/>
          </a:p>
        </p:txBody>
      </p:sp>
      <p:sp>
        <p:nvSpPr>
          <p:cNvPr id="8" name="Title 7">
            <a:extLst>
              <a:ext uri="{FF2B5EF4-FFF2-40B4-BE49-F238E27FC236}">
                <a16:creationId xmlns:a16="http://schemas.microsoft.com/office/drawing/2014/main" id="{404C82F5-E46B-9F95-CF95-B8BB7557497D}"/>
              </a:ext>
            </a:extLst>
          </p:cNvPr>
          <p:cNvSpPr>
            <a:spLocks noGrp="1"/>
          </p:cNvSpPr>
          <p:nvPr>
            <p:ph type="title"/>
          </p:nvPr>
        </p:nvSpPr>
        <p:spPr/>
        <p:txBody>
          <a:bodyPr/>
          <a:lstStyle/>
          <a:p>
            <a:r>
              <a:rPr lang="en-US" dirty="0"/>
              <a:t>Doxy-PEP Considerations</a:t>
            </a:r>
          </a:p>
        </p:txBody>
      </p:sp>
      <p:sp>
        <p:nvSpPr>
          <p:cNvPr id="3" name="Content Placeholder 2">
            <a:extLst>
              <a:ext uri="{FF2B5EF4-FFF2-40B4-BE49-F238E27FC236}">
                <a16:creationId xmlns:a16="http://schemas.microsoft.com/office/drawing/2014/main" id="{61E12C13-C2BB-1323-240D-4EB609635E42}"/>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A8012AA3-79CB-A39E-0EB4-BB206A8D0F63}"/>
              </a:ext>
            </a:extLst>
          </p:cNvPr>
          <p:cNvSpPr>
            <a:spLocks noGrp="1"/>
          </p:cNvSpPr>
          <p:nvPr>
            <p:ph sz="half" idx="11"/>
          </p:nvPr>
        </p:nvSpPr>
        <p:spPr/>
        <p:txBody>
          <a:bodyPr/>
          <a:lstStyle/>
          <a:p>
            <a:r>
              <a:rPr lang="en-US" dirty="0"/>
              <a:t>Benefits</a:t>
            </a:r>
          </a:p>
          <a:p>
            <a:r>
              <a:rPr lang="en-US" dirty="0"/>
              <a:t>Risks</a:t>
            </a:r>
          </a:p>
          <a:p>
            <a:r>
              <a:rPr lang="en-US" dirty="0"/>
              <a:t>Implementation</a:t>
            </a:r>
          </a:p>
        </p:txBody>
      </p:sp>
    </p:spTree>
    <p:extLst>
      <p:ext uri="{BB962C8B-B14F-4D97-AF65-F5344CB8AC3E}">
        <p14:creationId xmlns:p14="http://schemas.microsoft.com/office/powerpoint/2010/main" val="8273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3882059" y="3997489"/>
            <a:ext cx="4099517"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600" dirty="0">
                <a:solidFill>
                  <a:schemeClr val="bg1"/>
                </a:solidFill>
                <a:latin typeface="+mn-lt"/>
              </a:rPr>
              <a:t>Jessica Justman, </a:t>
            </a:r>
          </a:p>
          <a:p>
            <a:r>
              <a:rPr lang="en-US" sz="2500" dirty="0">
                <a:solidFill>
                  <a:schemeClr val="bg1"/>
                </a:solidFill>
                <a:latin typeface="+mn-lt"/>
              </a:rPr>
              <a:t>Senior Technical Director, </a:t>
            </a:r>
          </a:p>
          <a:p>
            <a:r>
              <a:rPr lang="en-US" sz="2500" dirty="0">
                <a:solidFill>
                  <a:schemeClr val="bg1"/>
                </a:solidFill>
                <a:latin typeface="+mn-lt"/>
              </a:rPr>
              <a:t>ICAP at Columbia University</a:t>
            </a: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rotWithShape="1">
          <a:blip r:embed="rId3">
            <a:extLst>
              <a:ext uri="{28A0092B-C50C-407E-A947-70E740481C1C}">
                <a14:useLocalDpi xmlns:a14="http://schemas.microsoft.com/office/drawing/2010/main" val="0"/>
              </a:ext>
            </a:extLst>
          </a:blip>
          <a:srcRect l="-182" r="182" b="692"/>
          <a:stretch/>
        </p:blipFill>
        <p:spPr>
          <a:xfrm>
            <a:off x="4421389" y="900752"/>
            <a:ext cx="3009900" cy="2989045"/>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508839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8B773-16A1-9821-4FD7-A523A594F9F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A2040B-739F-547C-EB55-A8130EF981FD}"/>
              </a:ext>
            </a:extLst>
          </p:cNvPr>
          <p:cNvSpPr>
            <a:spLocks noGrp="1"/>
          </p:cNvSpPr>
          <p:nvPr>
            <p:ph sz="half" idx="1"/>
          </p:nvPr>
        </p:nvSpPr>
        <p:spPr/>
        <p:txBody>
          <a:bodyPr/>
          <a:lstStyle/>
          <a:p>
            <a:r>
              <a:rPr lang="en-US" dirty="0"/>
              <a:t>Does Doxy-PEP Prevent STIs? </a:t>
            </a:r>
          </a:p>
        </p:txBody>
      </p:sp>
      <p:sp>
        <p:nvSpPr>
          <p:cNvPr id="8" name="Title 7">
            <a:extLst>
              <a:ext uri="{FF2B5EF4-FFF2-40B4-BE49-F238E27FC236}">
                <a16:creationId xmlns:a16="http://schemas.microsoft.com/office/drawing/2014/main" id="{1EC4FC90-E628-098D-233B-BBBD65B797E2}"/>
              </a:ext>
            </a:extLst>
          </p:cNvPr>
          <p:cNvSpPr>
            <a:spLocks noGrp="1"/>
          </p:cNvSpPr>
          <p:nvPr>
            <p:ph type="title"/>
          </p:nvPr>
        </p:nvSpPr>
        <p:spPr/>
        <p:txBody>
          <a:bodyPr/>
          <a:lstStyle/>
          <a:p>
            <a:r>
              <a:rPr lang="en-US" dirty="0"/>
              <a:t>Doxy-PEP Considerations</a:t>
            </a:r>
          </a:p>
        </p:txBody>
      </p:sp>
      <p:sp>
        <p:nvSpPr>
          <p:cNvPr id="3" name="Content Placeholder 2">
            <a:extLst>
              <a:ext uri="{FF2B5EF4-FFF2-40B4-BE49-F238E27FC236}">
                <a16:creationId xmlns:a16="http://schemas.microsoft.com/office/drawing/2014/main" id="{50677403-B0DB-8A6F-3D9A-1EA5B75E6EBD}"/>
              </a:ext>
            </a:extLst>
          </p:cNvPr>
          <p:cNvSpPr>
            <a:spLocks noGrp="1"/>
          </p:cNvSpPr>
          <p:nvPr>
            <p:ph idx="10"/>
          </p:nvPr>
        </p:nvSpPr>
        <p:spPr/>
        <p:txBody>
          <a:bodyPr/>
          <a:lstStyle/>
          <a:p>
            <a:endParaRPr lang="en-US"/>
          </a:p>
        </p:txBody>
      </p:sp>
      <p:sp>
        <p:nvSpPr>
          <p:cNvPr id="4" name="Content Placeholder 3">
            <a:extLst>
              <a:ext uri="{FF2B5EF4-FFF2-40B4-BE49-F238E27FC236}">
                <a16:creationId xmlns:a16="http://schemas.microsoft.com/office/drawing/2014/main" id="{06081916-5619-AF0F-D8B6-02FD72907B4D}"/>
              </a:ext>
            </a:extLst>
          </p:cNvPr>
          <p:cNvSpPr>
            <a:spLocks noGrp="1"/>
          </p:cNvSpPr>
          <p:nvPr>
            <p:ph sz="half" idx="11"/>
          </p:nvPr>
        </p:nvSpPr>
        <p:spPr/>
        <p:txBody>
          <a:bodyPr/>
          <a:lstStyle/>
          <a:p>
            <a:r>
              <a:rPr lang="en-US" b="1" dirty="0"/>
              <a:t>Benefits</a:t>
            </a:r>
          </a:p>
          <a:p>
            <a:r>
              <a:rPr lang="en-US" dirty="0"/>
              <a:t>Risks</a:t>
            </a:r>
          </a:p>
          <a:p>
            <a:r>
              <a:rPr lang="en-US" dirty="0"/>
              <a:t>Implementation</a:t>
            </a:r>
          </a:p>
        </p:txBody>
      </p:sp>
    </p:spTree>
    <p:extLst>
      <p:ext uri="{BB962C8B-B14F-4D97-AF65-F5344CB8AC3E}">
        <p14:creationId xmlns:p14="http://schemas.microsoft.com/office/powerpoint/2010/main" val="1058824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2035-A704-5D9B-BC57-792ED1CB9BCC}"/>
              </a:ext>
            </a:extLst>
          </p:cNvPr>
          <p:cNvSpPr>
            <a:spLocks noGrp="1"/>
          </p:cNvSpPr>
          <p:nvPr>
            <p:ph type="title"/>
          </p:nvPr>
        </p:nvSpPr>
        <p:spPr/>
        <p:txBody>
          <a:bodyPr/>
          <a:lstStyle/>
          <a:p>
            <a:r>
              <a:rPr lang="en-US" dirty="0"/>
              <a:t>What We Know About the </a:t>
            </a:r>
            <a:r>
              <a:rPr lang="en-US" b="1" u="sng" dirty="0"/>
              <a:t>Benefits</a:t>
            </a:r>
            <a:r>
              <a:rPr lang="en-US" dirty="0"/>
              <a:t> of Doxy-PEP</a:t>
            </a:r>
          </a:p>
        </p:txBody>
      </p:sp>
      <p:sp>
        <p:nvSpPr>
          <p:cNvPr id="9" name="Content Placeholder 8">
            <a:extLst>
              <a:ext uri="{FF2B5EF4-FFF2-40B4-BE49-F238E27FC236}">
                <a16:creationId xmlns:a16="http://schemas.microsoft.com/office/drawing/2014/main" id="{16189787-70D2-6867-1EF6-66039186F6F7}"/>
              </a:ext>
            </a:extLst>
          </p:cNvPr>
          <p:cNvSpPr>
            <a:spLocks noGrp="1"/>
          </p:cNvSpPr>
          <p:nvPr>
            <p:ph sz="half" idx="2"/>
          </p:nvPr>
        </p:nvSpPr>
        <p:spPr>
          <a:xfrm>
            <a:off x="8458200" y="1204118"/>
            <a:ext cx="3581400" cy="4525963"/>
          </a:xfrm>
        </p:spPr>
        <p:txBody>
          <a:bodyPr/>
          <a:lstStyle/>
          <a:p>
            <a:endParaRPr lang="en-US" sz="2000" dirty="0"/>
          </a:p>
        </p:txBody>
      </p:sp>
      <p:sp>
        <p:nvSpPr>
          <p:cNvPr id="10" name="Content Placeholder 9">
            <a:extLst>
              <a:ext uri="{FF2B5EF4-FFF2-40B4-BE49-F238E27FC236}">
                <a16:creationId xmlns:a16="http://schemas.microsoft.com/office/drawing/2014/main" id="{647CA6A1-4F05-899E-CBFB-691C3B1CF31A}"/>
              </a:ext>
            </a:extLst>
          </p:cNvPr>
          <p:cNvSpPr>
            <a:spLocks noGrp="1"/>
          </p:cNvSpPr>
          <p:nvPr>
            <p:ph idx="10"/>
          </p:nvPr>
        </p:nvSpPr>
        <p:spPr/>
        <p:txBody>
          <a:bodyPr/>
          <a:lstStyle/>
          <a:p>
            <a:endParaRPr lang="en-US"/>
          </a:p>
        </p:txBody>
      </p:sp>
      <p:pic>
        <p:nvPicPr>
          <p:cNvPr id="13" name="Content Placeholder 12">
            <a:extLst>
              <a:ext uri="{FF2B5EF4-FFF2-40B4-BE49-F238E27FC236}">
                <a16:creationId xmlns:a16="http://schemas.microsoft.com/office/drawing/2014/main" id="{FB4670E7-C0E4-A50F-46A2-4142BB8DAEBC}"/>
              </a:ext>
            </a:extLst>
          </p:cNvPr>
          <p:cNvPicPr>
            <a:picLocks noGrp="1" noChangeAspect="1"/>
          </p:cNvPicPr>
          <p:nvPr>
            <p:ph sz="half" idx="1"/>
          </p:nvPr>
        </p:nvPicPr>
        <p:blipFill>
          <a:blip r:embed="rId3"/>
          <a:stretch>
            <a:fillRect/>
          </a:stretch>
        </p:blipFill>
        <p:spPr>
          <a:xfrm>
            <a:off x="622300" y="1705530"/>
            <a:ext cx="7581900" cy="3521553"/>
          </a:xfrm>
          <a:prstGeom prst="rect">
            <a:avLst/>
          </a:prstGeom>
        </p:spPr>
      </p:pic>
    </p:spTree>
    <p:extLst>
      <p:ext uri="{BB962C8B-B14F-4D97-AF65-F5344CB8AC3E}">
        <p14:creationId xmlns:p14="http://schemas.microsoft.com/office/powerpoint/2010/main" val="2031113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2035-A704-5D9B-BC57-792ED1CB9BCC}"/>
              </a:ext>
            </a:extLst>
          </p:cNvPr>
          <p:cNvSpPr>
            <a:spLocks noGrp="1"/>
          </p:cNvSpPr>
          <p:nvPr>
            <p:ph type="title"/>
          </p:nvPr>
        </p:nvSpPr>
        <p:spPr/>
        <p:txBody>
          <a:bodyPr/>
          <a:lstStyle/>
          <a:p>
            <a:r>
              <a:rPr lang="en-US" dirty="0"/>
              <a:t>What We Know About the </a:t>
            </a:r>
            <a:r>
              <a:rPr lang="en-US" b="1" u="sng" dirty="0"/>
              <a:t>Benefits</a:t>
            </a:r>
            <a:r>
              <a:rPr lang="en-US" dirty="0"/>
              <a:t> of Doxy-PEP</a:t>
            </a:r>
          </a:p>
        </p:txBody>
      </p:sp>
      <p:sp>
        <p:nvSpPr>
          <p:cNvPr id="9" name="Content Placeholder 8">
            <a:extLst>
              <a:ext uri="{FF2B5EF4-FFF2-40B4-BE49-F238E27FC236}">
                <a16:creationId xmlns:a16="http://schemas.microsoft.com/office/drawing/2014/main" id="{16189787-70D2-6867-1EF6-66039186F6F7}"/>
              </a:ext>
            </a:extLst>
          </p:cNvPr>
          <p:cNvSpPr>
            <a:spLocks noGrp="1"/>
          </p:cNvSpPr>
          <p:nvPr>
            <p:ph sz="half" idx="2"/>
          </p:nvPr>
        </p:nvSpPr>
        <p:spPr>
          <a:xfrm>
            <a:off x="8458200" y="1204118"/>
            <a:ext cx="3581400" cy="4525963"/>
          </a:xfrm>
        </p:spPr>
        <p:txBody>
          <a:bodyPr/>
          <a:lstStyle/>
          <a:p>
            <a:endParaRPr lang="en-US" sz="2000" dirty="0"/>
          </a:p>
          <a:p>
            <a:r>
              <a:rPr lang="en-US" sz="2000" dirty="0"/>
              <a:t>Doxycycline </a:t>
            </a:r>
            <a:r>
              <a:rPr lang="en-US" sz="2000" b="1" dirty="0"/>
              <a:t>post-exposure prophylaxis</a:t>
            </a:r>
            <a:r>
              <a:rPr lang="en-US" sz="2000" dirty="0"/>
              <a:t> (PEP) is safe and well tolerated</a:t>
            </a:r>
          </a:p>
          <a:p>
            <a:r>
              <a:rPr lang="en-US" sz="2000" dirty="0"/>
              <a:t>Doxy-PEP </a:t>
            </a:r>
            <a:r>
              <a:rPr lang="en-US" sz="2000" b="1" u="sng" dirty="0"/>
              <a:t>prevents</a:t>
            </a:r>
            <a:r>
              <a:rPr lang="en-US" sz="2000" dirty="0"/>
              <a:t> STIs in MSM and transgender women</a:t>
            </a:r>
          </a:p>
          <a:p>
            <a:r>
              <a:rPr lang="en-US" sz="2000" dirty="0"/>
              <a:t>Doxy-PEP </a:t>
            </a:r>
            <a:r>
              <a:rPr lang="en-US" sz="2000" b="1" u="sng" dirty="0"/>
              <a:t>did not </a:t>
            </a:r>
            <a:r>
              <a:rPr lang="en-US" sz="2000" dirty="0"/>
              <a:t>prevent STIs in cis-women in the </a:t>
            </a:r>
            <a:r>
              <a:rPr lang="en-US" sz="2000" dirty="0" err="1"/>
              <a:t>dPEP</a:t>
            </a:r>
            <a:r>
              <a:rPr lang="en-US" sz="2000" dirty="0"/>
              <a:t> study</a:t>
            </a:r>
          </a:p>
        </p:txBody>
      </p:sp>
      <p:sp>
        <p:nvSpPr>
          <p:cNvPr id="10" name="Content Placeholder 9">
            <a:extLst>
              <a:ext uri="{FF2B5EF4-FFF2-40B4-BE49-F238E27FC236}">
                <a16:creationId xmlns:a16="http://schemas.microsoft.com/office/drawing/2014/main" id="{647CA6A1-4F05-899E-CBFB-691C3B1CF31A}"/>
              </a:ext>
            </a:extLst>
          </p:cNvPr>
          <p:cNvSpPr>
            <a:spLocks noGrp="1"/>
          </p:cNvSpPr>
          <p:nvPr>
            <p:ph idx="10"/>
          </p:nvPr>
        </p:nvSpPr>
        <p:spPr/>
        <p:txBody>
          <a:bodyPr/>
          <a:lstStyle/>
          <a:p>
            <a:endParaRPr lang="en-US"/>
          </a:p>
        </p:txBody>
      </p:sp>
      <p:pic>
        <p:nvPicPr>
          <p:cNvPr id="13" name="Content Placeholder 12">
            <a:extLst>
              <a:ext uri="{FF2B5EF4-FFF2-40B4-BE49-F238E27FC236}">
                <a16:creationId xmlns:a16="http://schemas.microsoft.com/office/drawing/2014/main" id="{FB4670E7-C0E4-A50F-46A2-4142BB8DAEBC}"/>
              </a:ext>
            </a:extLst>
          </p:cNvPr>
          <p:cNvPicPr>
            <a:picLocks noGrp="1" noChangeAspect="1"/>
          </p:cNvPicPr>
          <p:nvPr>
            <p:ph sz="half" idx="1"/>
          </p:nvPr>
        </p:nvPicPr>
        <p:blipFill>
          <a:blip r:embed="rId3"/>
          <a:stretch>
            <a:fillRect/>
          </a:stretch>
        </p:blipFill>
        <p:spPr>
          <a:xfrm>
            <a:off x="622300" y="1705530"/>
            <a:ext cx="7581900" cy="3521553"/>
          </a:xfrm>
          <a:prstGeom prst="rect">
            <a:avLst/>
          </a:prstGeom>
        </p:spPr>
      </p:pic>
    </p:spTree>
    <p:extLst>
      <p:ext uri="{BB962C8B-B14F-4D97-AF65-F5344CB8AC3E}">
        <p14:creationId xmlns:p14="http://schemas.microsoft.com/office/powerpoint/2010/main" val="2660270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1613BB-851E-1316-92E2-0D1792829E46}"/>
              </a:ext>
            </a:extLst>
          </p:cNvPr>
          <p:cNvSpPr>
            <a:spLocks noGrp="1"/>
          </p:cNvSpPr>
          <p:nvPr>
            <p:ph sz="half" idx="1"/>
          </p:nvPr>
        </p:nvSpPr>
        <p:spPr/>
        <p:txBody>
          <a:bodyPr/>
          <a:lstStyle/>
          <a:p>
            <a:r>
              <a:rPr lang="en-US" sz="2000" dirty="0"/>
              <a:t>How will Doxy-PEP impact sexual behavior? </a:t>
            </a:r>
          </a:p>
          <a:p>
            <a:r>
              <a:rPr lang="en-US" sz="2000" dirty="0"/>
              <a:t>How will Doxy-PEP change the presentation or diagnosis of STIs</a:t>
            </a:r>
          </a:p>
          <a:p>
            <a:r>
              <a:rPr lang="en-US" dirty="0"/>
              <a:t>How will Doxy-PEP impact antimicrobial resistance</a:t>
            </a:r>
          </a:p>
          <a:p>
            <a:r>
              <a:rPr lang="en-US" dirty="0"/>
              <a:t>How will Doxy-PEP change overall antibiotic and doxycycline usage</a:t>
            </a:r>
          </a:p>
        </p:txBody>
      </p:sp>
      <p:sp>
        <p:nvSpPr>
          <p:cNvPr id="3" name="Title 2">
            <a:extLst>
              <a:ext uri="{FF2B5EF4-FFF2-40B4-BE49-F238E27FC236}">
                <a16:creationId xmlns:a16="http://schemas.microsoft.com/office/drawing/2014/main" id="{AF2EDE9F-8CE9-42DE-A468-E78C34FE0EF5}"/>
              </a:ext>
            </a:extLst>
          </p:cNvPr>
          <p:cNvSpPr>
            <a:spLocks noGrp="1"/>
          </p:cNvSpPr>
          <p:nvPr>
            <p:ph type="title"/>
          </p:nvPr>
        </p:nvSpPr>
        <p:spPr/>
        <p:txBody>
          <a:bodyPr/>
          <a:lstStyle/>
          <a:p>
            <a:r>
              <a:rPr lang="en-US" dirty="0"/>
              <a:t>Doxy-PEP Considerations</a:t>
            </a:r>
          </a:p>
        </p:txBody>
      </p:sp>
      <p:sp>
        <p:nvSpPr>
          <p:cNvPr id="4" name="Content Placeholder 3">
            <a:extLst>
              <a:ext uri="{FF2B5EF4-FFF2-40B4-BE49-F238E27FC236}">
                <a16:creationId xmlns:a16="http://schemas.microsoft.com/office/drawing/2014/main" id="{D5FA1893-3B8F-3221-9249-7E2C5B4259FF}"/>
              </a:ext>
            </a:extLst>
          </p:cNvPr>
          <p:cNvSpPr>
            <a:spLocks noGrp="1"/>
          </p:cNvSpPr>
          <p:nvPr>
            <p:ph idx="10"/>
          </p:nvPr>
        </p:nvSpPr>
        <p:spPr/>
        <p:txBody>
          <a:bodyPr/>
          <a:lstStyle/>
          <a:p>
            <a:endParaRPr lang="en-US"/>
          </a:p>
        </p:txBody>
      </p:sp>
      <p:sp>
        <p:nvSpPr>
          <p:cNvPr id="5" name="Content Placeholder 4">
            <a:extLst>
              <a:ext uri="{FF2B5EF4-FFF2-40B4-BE49-F238E27FC236}">
                <a16:creationId xmlns:a16="http://schemas.microsoft.com/office/drawing/2014/main" id="{335674F0-514A-9957-EEA2-BEAFAACE5348}"/>
              </a:ext>
            </a:extLst>
          </p:cNvPr>
          <p:cNvSpPr>
            <a:spLocks noGrp="1"/>
          </p:cNvSpPr>
          <p:nvPr>
            <p:ph sz="half" idx="11"/>
          </p:nvPr>
        </p:nvSpPr>
        <p:spPr/>
        <p:txBody>
          <a:bodyPr/>
          <a:lstStyle/>
          <a:p>
            <a:r>
              <a:rPr lang="en-US" dirty="0"/>
              <a:t>Benefits</a:t>
            </a:r>
          </a:p>
          <a:p>
            <a:r>
              <a:rPr lang="en-US" b="1" dirty="0"/>
              <a:t>Risks</a:t>
            </a:r>
          </a:p>
          <a:p>
            <a:r>
              <a:rPr lang="en-US" dirty="0"/>
              <a:t>Implementation</a:t>
            </a:r>
          </a:p>
        </p:txBody>
      </p:sp>
    </p:spTree>
    <p:extLst>
      <p:ext uri="{BB962C8B-B14F-4D97-AF65-F5344CB8AC3E}">
        <p14:creationId xmlns:p14="http://schemas.microsoft.com/office/powerpoint/2010/main" val="1934065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FB54-E707-DE08-4145-E721204E9B9C}"/>
              </a:ext>
            </a:extLst>
          </p:cNvPr>
          <p:cNvSpPr>
            <a:spLocks noGrp="1"/>
          </p:cNvSpPr>
          <p:nvPr>
            <p:ph type="title"/>
          </p:nvPr>
        </p:nvSpPr>
        <p:spPr/>
        <p:txBody>
          <a:bodyPr/>
          <a:lstStyle/>
          <a:p>
            <a:r>
              <a:rPr lang="en-US" dirty="0"/>
              <a:t>Doxy-PEP and Behavior Change</a:t>
            </a:r>
          </a:p>
        </p:txBody>
      </p:sp>
      <p:sp>
        <p:nvSpPr>
          <p:cNvPr id="5" name="Content Placeholder 6">
            <a:extLst>
              <a:ext uri="{FF2B5EF4-FFF2-40B4-BE49-F238E27FC236}">
                <a16:creationId xmlns:a16="http://schemas.microsoft.com/office/drawing/2014/main" id="{674B8EE7-7DF0-F87A-6220-03635A77C395}"/>
              </a:ext>
            </a:extLst>
          </p:cNvPr>
          <p:cNvSpPr>
            <a:spLocks noGrp="1"/>
          </p:cNvSpPr>
          <p:nvPr>
            <p:ph sz="half" idx="1"/>
          </p:nvPr>
        </p:nvSpPr>
        <p:spPr/>
        <p:txBody>
          <a:bodyPr>
            <a:normAutofit/>
          </a:bodyPr>
          <a:lstStyle/>
          <a:p>
            <a:pPr>
              <a:spcBef>
                <a:spcPts val="600"/>
              </a:spcBef>
              <a:spcAft>
                <a:spcPts val="600"/>
              </a:spcAft>
            </a:pPr>
            <a:r>
              <a:rPr lang="en-US" sz="2000"/>
              <a:t>How will Doxy-PEP impact sexual behavior? </a:t>
            </a:r>
            <a:endParaRPr lang="en-US" sz="2000" dirty="0"/>
          </a:p>
        </p:txBody>
      </p:sp>
      <p:sp>
        <p:nvSpPr>
          <p:cNvPr id="8" name="Content Placeholder 7">
            <a:extLst>
              <a:ext uri="{FF2B5EF4-FFF2-40B4-BE49-F238E27FC236}">
                <a16:creationId xmlns:a16="http://schemas.microsoft.com/office/drawing/2014/main" id="{224C9791-0069-AF38-8A08-39D890820356}"/>
              </a:ext>
            </a:extLst>
          </p:cNvPr>
          <p:cNvSpPr>
            <a:spLocks noGrp="1"/>
          </p:cNvSpPr>
          <p:nvPr>
            <p:ph sz="half" idx="2"/>
          </p:nvPr>
        </p:nvSpPr>
        <p:spPr/>
        <p:txBody>
          <a:bodyPr/>
          <a:lstStyle/>
          <a:p>
            <a:r>
              <a:rPr lang="en-US" kern="0" dirty="0"/>
              <a:t>DoxyPEP  and DoxyVAC</a:t>
            </a:r>
          </a:p>
          <a:p>
            <a:pPr lvl="1"/>
            <a:r>
              <a:rPr lang="en-US" kern="0" dirty="0"/>
              <a:t>No impact on sexual behavior</a:t>
            </a:r>
          </a:p>
          <a:p>
            <a:pPr lvl="1"/>
            <a:r>
              <a:rPr lang="en-US" kern="0" dirty="0"/>
              <a:t>Changes in sexual behavior could impact Doxy-PEPs effectiveness </a:t>
            </a:r>
          </a:p>
          <a:p>
            <a:endParaRPr lang="en-US" dirty="0"/>
          </a:p>
        </p:txBody>
      </p:sp>
      <p:sp>
        <p:nvSpPr>
          <p:cNvPr id="6" name="Content Placeholder 5">
            <a:extLst>
              <a:ext uri="{FF2B5EF4-FFF2-40B4-BE49-F238E27FC236}">
                <a16:creationId xmlns:a16="http://schemas.microsoft.com/office/drawing/2014/main" id="{3E4C0A3B-CB7B-E428-FCFD-48815C01A412}"/>
              </a:ext>
            </a:extLst>
          </p:cNvPr>
          <p:cNvSpPr txBox="1">
            <a:spLocks/>
          </p:cNvSpPr>
          <p:nvPr/>
        </p:nvSpPr>
        <p:spPr>
          <a:xfrm>
            <a:off x="10591800" y="1298773"/>
            <a:ext cx="5155437" cy="4431308"/>
          </a:xfrm>
          <a:prstGeom prst="rect">
            <a:avLst/>
          </a:prstGeom>
        </p:spPr>
        <p:txBody>
          <a:bodyPr vert="horz">
            <a:normAutofit/>
          </a:bodyPr>
          <a:lstStyle>
            <a:lvl1pPr marL="342900" indent="-342900" algn="l" rtl="0" eaLnBrk="0" fontAlgn="base" hangingPunct="0">
              <a:spcBef>
                <a:spcPts val="600"/>
              </a:spcBef>
              <a:spcAft>
                <a:spcPts val="600"/>
              </a:spcAft>
              <a:buChar char="•"/>
              <a:defRPr sz="20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ts val="600"/>
              </a:spcBef>
              <a:spcAft>
                <a:spcPts val="600"/>
              </a:spcAft>
              <a:buChar char="–"/>
              <a:defRPr sz="2000">
                <a:solidFill>
                  <a:schemeClr val="tx1"/>
                </a:solidFill>
                <a:latin typeface="+mn-lt"/>
                <a:ea typeface="ＭＳ Ｐゴシック" pitchFamily="-111" charset="-128"/>
              </a:defRPr>
            </a:lvl2pPr>
            <a:lvl3pPr marL="11430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3pPr>
            <a:lvl4pPr marL="16002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4pPr>
            <a:lvl5pPr marL="20574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600"/>
              </a:spcBef>
              <a:spcAft>
                <a:spcPts val="60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pic>
        <p:nvPicPr>
          <p:cNvPr id="3" name="Picture 2">
            <a:extLst>
              <a:ext uri="{FF2B5EF4-FFF2-40B4-BE49-F238E27FC236}">
                <a16:creationId xmlns:a16="http://schemas.microsoft.com/office/drawing/2014/main" id="{755A881E-144D-9BE2-E633-AC72EF290DD0}"/>
              </a:ext>
            </a:extLst>
          </p:cNvPr>
          <p:cNvPicPr>
            <a:picLocks noChangeAspect="1"/>
          </p:cNvPicPr>
          <p:nvPr/>
        </p:nvPicPr>
        <p:blipFill>
          <a:blip r:embed="rId3"/>
          <a:stretch>
            <a:fillRect/>
          </a:stretch>
        </p:blipFill>
        <p:spPr>
          <a:xfrm>
            <a:off x="425196" y="2221883"/>
            <a:ext cx="5361897" cy="2490432"/>
          </a:xfrm>
          <a:prstGeom prst="rect">
            <a:avLst/>
          </a:prstGeom>
        </p:spPr>
      </p:pic>
    </p:spTree>
    <p:extLst>
      <p:ext uri="{BB962C8B-B14F-4D97-AF65-F5344CB8AC3E}">
        <p14:creationId xmlns:p14="http://schemas.microsoft.com/office/powerpoint/2010/main" val="16744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73D4-F9C6-9406-6658-75AD7CE842C7}"/>
              </a:ext>
            </a:extLst>
          </p:cNvPr>
          <p:cNvSpPr>
            <a:spLocks noGrp="1"/>
          </p:cNvSpPr>
          <p:nvPr>
            <p:ph type="title"/>
          </p:nvPr>
        </p:nvSpPr>
        <p:spPr/>
        <p:txBody>
          <a:bodyPr/>
          <a:lstStyle/>
          <a:p>
            <a:r>
              <a:rPr lang="en-US" dirty="0"/>
              <a:t>Doxy-PEP and STI Presentations</a:t>
            </a:r>
          </a:p>
        </p:txBody>
      </p:sp>
      <p:sp>
        <p:nvSpPr>
          <p:cNvPr id="5" name="Content Placeholder 6">
            <a:extLst>
              <a:ext uri="{FF2B5EF4-FFF2-40B4-BE49-F238E27FC236}">
                <a16:creationId xmlns:a16="http://schemas.microsoft.com/office/drawing/2014/main" id="{1A9040A2-CF55-000D-B940-3D999178FFEA}"/>
              </a:ext>
            </a:extLst>
          </p:cNvPr>
          <p:cNvSpPr>
            <a:spLocks noGrp="1"/>
          </p:cNvSpPr>
          <p:nvPr>
            <p:ph sz="half" idx="1"/>
          </p:nvPr>
        </p:nvSpPr>
        <p:spPr/>
        <p:txBody>
          <a:bodyPr>
            <a:normAutofit/>
          </a:bodyPr>
          <a:lstStyle/>
          <a:p>
            <a:pPr>
              <a:spcBef>
                <a:spcPts val="600"/>
              </a:spcBef>
              <a:spcAft>
                <a:spcPts val="600"/>
              </a:spcAft>
            </a:pPr>
            <a:r>
              <a:rPr lang="en-US" sz="2000" dirty="0"/>
              <a:t>Antibiotic prophylaxis may change the presentation or diagnosis of STIs</a:t>
            </a:r>
          </a:p>
          <a:p>
            <a:pPr>
              <a:spcBef>
                <a:spcPts val="600"/>
              </a:spcBef>
              <a:spcAft>
                <a:spcPts val="600"/>
              </a:spcAft>
            </a:pPr>
            <a:endParaRPr lang="en-US" sz="2000" b="1" dirty="0"/>
          </a:p>
          <a:p>
            <a:pPr>
              <a:spcBef>
                <a:spcPts val="600"/>
              </a:spcBef>
              <a:spcAft>
                <a:spcPts val="600"/>
              </a:spcAft>
            </a:pPr>
            <a:endParaRPr lang="en-US" sz="2000" dirty="0"/>
          </a:p>
        </p:txBody>
      </p:sp>
      <p:sp>
        <p:nvSpPr>
          <p:cNvPr id="10" name="Content Placeholder 9">
            <a:extLst>
              <a:ext uri="{FF2B5EF4-FFF2-40B4-BE49-F238E27FC236}">
                <a16:creationId xmlns:a16="http://schemas.microsoft.com/office/drawing/2014/main" id="{364C29EB-8BE5-BAD3-799C-D9130DCB6625}"/>
              </a:ext>
            </a:extLst>
          </p:cNvPr>
          <p:cNvSpPr>
            <a:spLocks noGrp="1"/>
          </p:cNvSpPr>
          <p:nvPr>
            <p:ph sz="half" idx="2"/>
          </p:nvPr>
        </p:nvSpPr>
        <p:spPr/>
        <p:txBody>
          <a:bodyPr/>
          <a:lstStyle/>
          <a:p>
            <a:r>
              <a:rPr lang="en-US" kern="0" dirty="0"/>
              <a:t>No data so far</a:t>
            </a:r>
          </a:p>
          <a:p>
            <a:r>
              <a:rPr lang="en-US" kern="0" dirty="0"/>
              <a:t>Notable concern about the impact on syphilis </a:t>
            </a:r>
            <a:r>
              <a:rPr lang="en-US" b="1" u="sng" kern="0" dirty="0"/>
              <a:t>serological</a:t>
            </a:r>
            <a:r>
              <a:rPr lang="en-US" kern="0" dirty="0"/>
              <a:t> testing</a:t>
            </a:r>
          </a:p>
          <a:p>
            <a:pPr lvl="1"/>
            <a:r>
              <a:rPr lang="en-US" kern="0" dirty="0"/>
              <a:t>Partial treatment</a:t>
            </a:r>
          </a:p>
          <a:p>
            <a:pPr lvl="1"/>
            <a:r>
              <a:rPr lang="en-US" kern="0" dirty="0"/>
              <a:t>Delayed diagnosis</a:t>
            </a:r>
          </a:p>
          <a:p>
            <a:pPr lvl="1"/>
            <a:r>
              <a:rPr lang="en-US" kern="0" dirty="0"/>
              <a:t>False negatives</a:t>
            </a:r>
          </a:p>
          <a:p>
            <a:endParaRPr lang="en-US" dirty="0"/>
          </a:p>
        </p:txBody>
      </p:sp>
      <p:sp>
        <p:nvSpPr>
          <p:cNvPr id="6" name="Content Placeholder 5">
            <a:extLst>
              <a:ext uri="{FF2B5EF4-FFF2-40B4-BE49-F238E27FC236}">
                <a16:creationId xmlns:a16="http://schemas.microsoft.com/office/drawing/2014/main" id="{2D22A9C1-2972-5C7F-4B2E-41DA14E8D36F}"/>
              </a:ext>
            </a:extLst>
          </p:cNvPr>
          <p:cNvSpPr txBox="1">
            <a:spLocks/>
          </p:cNvSpPr>
          <p:nvPr/>
        </p:nvSpPr>
        <p:spPr>
          <a:xfrm>
            <a:off x="11569700" y="1107866"/>
            <a:ext cx="5155437" cy="4431308"/>
          </a:xfrm>
          <a:prstGeom prst="rect">
            <a:avLst/>
          </a:prstGeom>
        </p:spPr>
        <p:txBody>
          <a:bodyPr vert="horz">
            <a:normAutofit/>
          </a:bodyPr>
          <a:lstStyle>
            <a:lvl1pPr marL="342900" indent="-342900" algn="l" rtl="0" eaLnBrk="0" fontAlgn="base" hangingPunct="0">
              <a:spcBef>
                <a:spcPts val="600"/>
              </a:spcBef>
              <a:spcAft>
                <a:spcPts val="600"/>
              </a:spcAft>
              <a:buChar char="•"/>
              <a:defRPr sz="20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ts val="600"/>
              </a:spcBef>
              <a:spcAft>
                <a:spcPts val="600"/>
              </a:spcAft>
              <a:buChar char="–"/>
              <a:defRPr sz="2000">
                <a:solidFill>
                  <a:schemeClr val="tx1"/>
                </a:solidFill>
                <a:latin typeface="+mn-lt"/>
                <a:ea typeface="ＭＳ Ｐゴシック" pitchFamily="-111" charset="-128"/>
              </a:defRPr>
            </a:lvl2pPr>
            <a:lvl3pPr marL="11430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3pPr>
            <a:lvl4pPr marL="16002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4pPr>
            <a:lvl5pPr marL="20574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600"/>
              </a:spcBef>
              <a:spcAft>
                <a:spcPts val="60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extLst>
      <p:ext uri="{BB962C8B-B14F-4D97-AF65-F5344CB8AC3E}">
        <p14:creationId xmlns:p14="http://schemas.microsoft.com/office/powerpoint/2010/main" val="573386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B4BC-1776-9D1C-6968-87FC0F77C1F5}"/>
              </a:ext>
            </a:extLst>
          </p:cNvPr>
          <p:cNvSpPr>
            <a:spLocks noGrp="1"/>
          </p:cNvSpPr>
          <p:nvPr>
            <p:ph type="title"/>
          </p:nvPr>
        </p:nvSpPr>
        <p:spPr/>
        <p:txBody>
          <a:bodyPr/>
          <a:lstStyle/>
          <a:p>
            <a:r>
              <a:rPr lang="en-US" dirty="0"/>
              <a:t>How will Doxy-PEP Impact Antimicrobial Resistance?</a:t>
            </a:r>
          </a:p>
        </p:txBody>
      </p:sp>
      <p:sp>
        <p:nvSpPr>
          <p:cNvPr id="4" name="Content Placeholder 3">
            <a:extLst>
              <a:ext uri="{FF2B5EF4-FFF2-40B4-BE49-F238E27FC236}">
                <a16:creationId xmlns:a16="http://schemas.microsoft.com/office/drawing/2014/main" id="{6CF0DB3C-7FE7-C014-EC70-3A450117DD37}"/>
              </a:ext>
            </a:extLst>
          </p:cNvPr>
          <p:cNvSpPr>
            <a:spLocks noGrp="1"/>
          </p:cNvSpPr>
          <p:nvPr>
            <p:ph sz="half" idx="2"/>
          </p:nvPr>
        </p:nvSpPr>
        <p:spPr/>
        <p:txBody>
          <a:bodyPr/>
          <a:lstStyle/>
          <a:p>
            <a:endParaRPr lang="en-US"/>
          </a:p>
        </p:txBody>
      </p:sp>
      <p:sp>
        <p:nvSpPr>
          <p:cNvPr id="5" name="Content Placeholder 4">
            <a:extLst>
              <a:ext uri="{FF2B5EF4-FFF2-40B4-BE49-F238E27FC236}">
                <a16:creationId xmlns:a16="http://schemas.microsoft.com/office/drawing/2014/main" id="{3BF363AD-78C0-2AEF-CC3D-7087CD201700}"/>
              </a:ext>
            </a:extLst>
          </p:cNvPr>
          <p:cNvSpPr>
            <a:spLocks noGrp="1"/>
          </p:cNvSpPr>
          <p:nvPr>
            <p:ph idx="10"/>
          </p:nvPr>
        </p:nvSpPr>
        <p:spPr/>
        <p:txBody>
          <a:bodyPr/>
          <a:lstStyle/>
          <a:p>
            <a:endParaRPr lang="en-US"/>
          </a:p>
        </p:txBody>
      </p:sp>
      <p:pic>
        <p:nvPicPr>
          <p:cNvPr id="9" name="Picture 8">
            <a:extLst>
              <a:ext uri="{FF2B5EF4-FFF2-40B4-BE49-F238E27FC236}">
                <a16:creationId xmlns:a16="http://schemas.microsoft.com/office/drawing/2014/main" id="{DB1A4192-E9C7-A38E-D740-3405357E03A2}"/>
              </a:ext>
            </a:extLst>
          </p:cNvPr>
          <p:cNvPicPr>
            <a:picLocks noChangeAspect="1"/>
          </p:cNvPicPr>
          <p:nvPr/>
        </p:nvPicPr>
        <p:blipFill>
          <a:blip r:embed="rId3"/>
          <a:stretch>
            <a:fillRect/>
          </a:stretch>
        </p:blipFill>
        <p:spPr>
          <a:xfrm>
            <a:off x="7397750" y="1203325"/>
            <a:ext cx="3009900" cy="4614442"/>
          </a:xfrm>
          <a:prstGeom prst="rect">
            <a:avLst/>
          </a:prstGeom>
        </p:spPr>
      </p:pic>
      <p:pic>
        <p:nvPicPr>
          <p:cNvPr id="2050" name="Picture 2">
            <a:extLst>
              <a:ext uri="{FF2B5EF4-FFF2-40B4-BE49-F238E27FC236}">
                <a16:creationId xmlns:a16="http://schemas.microsoft.com/office/drawing/2014/main" id="{91ED526B-276A-30A5-ABB0-01F4D1DB395F}"/>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1166018" y="1264960"/>
            <a:ext cx="4525963"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3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8F6421-F4B5-2477-1381-7B2D4C85F5A1}"/>
              </a:ext>
            </a:extLst>
          </p:cNvPr>
          <p:cNvSpPr>
            <a:spLocks noGrp="1"/>
          </p:cNvSpPr>
          <p:nvPr>
            <p:ph type="title"/>
          </p:nvPr>
        </p:nvSpPr>
        <p:spPr/>
        <p:txBody>
          <a:bodyPr/>
          <a:lstStyle/>
          <a:p>
            <a:r>
              <a:rPr lang="en-US" dirty="0"/>
              <a:t>How will Doxy-PEP Impact Antimicrobial Resistance?</a:t>
            </a:r>
          </a:p>
        </p:txBody>
      </p:sp>
      <p:sp>
        <p:nvSpPr>
          <p:cNvPr id="6" name="Content Placeholder 5">
            <a:extLst>
              <a:ext uri="{FF2B5EF4-FFF2-40B4-BE49-F238E27FC236}">
                <a16:creationId xmlns:a16="http://schemas.microsoft.com/office/drawing/2014/main" id="{A8124617-0329-0D94-8D86-8FD4C689990A}"/>
              </a:ext>
            </a:extLst>
          </p:cNvPr>
          <p:cNvSpPr>
            <a:spLocks noGrp="1"/>
          </p:cNvSpPr>
          <p:nvPr>
            <p:ph sz="half" idx="1"/>
          </p:nvPr>
        </p:nvSpPr>
        <p:spPr/>
        <p:txBody>
          <a:bodyPr/>
          <a:lstStyle/>
          <a:p>
            <a:endParaRPr lang="en-US" dirty="0"/>
          </a:p>
        </p:txBody>
      </p:sp>
      <p:sp>
        <p:nvSpPr>
          <p:cNvPr id="7" name="Content Placeholder 6">
            <a:extLst>
              <a:ext uri="{FF2B5EF4-FFF2-40B4-BE49-F238E27FC236}">
                <a16:creationId xmlns:a16="http://schemas.microsoft.com/office/drawing/2014/main" id="{B7BA59DC-4672-61CF-A465-5B75D8DEE4E4}"/>
              </a:ext>
            </a:extLst>
          </p:cNvPr>
          <p:cNvSpPr>
            <a:spLocks noGrp="1"/>
          </p:cNvSpPr>
          <p:nvPr>
            <p:ph sz="half" idx="2"/>
          </p:nvPr>
        </p:nvSpPr>
        <p:spPr/>
        <p:txBody>
          <a:bodyPr/>
          <a:lstStyle/>
          <a:p>
            <a:pPr>
              <a:spcAft>
                <a:spcPts val="400"/>
              </a:spcAft>
              <a:buFont typeface="+mj-lt"/>
              <a:buAutoNum type="arabicPeriod"/>
            </a:pPr>
            <a:r>
              <a:rPr lang="en-US" kern="0" dirty="0">
                <a:solidFill>
                  <a:schemeClr val="tx1"/>
                </a:solidFill>
              </a:rPr>
              <a:t>Antimicrobial Resistance in STIs</a:t>
            </a:r>
          </a:p>
          <a:p>
            <a:pPr lvl="1" indent="-342900">
              <a:spcAft>
                <a:spcPts val="400"/>
              </a:spcAft>
              <a:buFont typeface="+mj-lt"/>
              <a:buAutoNum type="arabicPeriod"/>
            </a:pPr>
            <a:r>
              <a:rPr lang="en-US" i="1" kern="0" dirty="0">
                <a:solidFill>
                  <a:schemeClr val="tx1"/>
                </a:solidFill>
              </a:rPr>
              <a:t>Treponema pallidum</a:t>
            </a:r>
          </a:p>
          <a:p>
            <a:pPr lvl="1" indent="-342900">
              <a:spcAft>
                <a:spcPts val="400"/>
              </a:spcAft>
              <a:buFont typeface="+mj-lt"/>
              <a:buAutoNum type="arabicPeriod"/>
            </a:pPr>
            <a:r>
              <a:rPr lang="en-US" i="1" kern="0" dirty="0">
                <a:solidFill>
                  <a:schemeClr val="tx1"/>
                </a:solidFill>
              </a:rPr>
              <a:t>Chlamydia trachomatis </a:t>
            </a:r>
          </a:p>
          <a:p>
            <a:pPr lvl="1" indent="-342900">
              <a:spcAft>
                <a:spcPts val="400"/>
              </a:spcAft>
              <a:buFont typeface="+mj-lt"/>
              <a:buAutoNum type="arabicPeriod"/>
            </a:pPr>
            <a:r>
              <a:rPr lang="en-US" i="1" kern="0" dirty="0">
                <a:solidFill>
                  <a:schemeClr val="tx1"/>
                </a:solidFill>
              </a:rPr>
              <a:t>Mycoplasma Genitalium</a:t>
            </a:r>
          </a:p>
          <a:p>
            <a:pPr lvl="1" indent="-342900">
              <a:spcAft>
                <a:spcPts val="400"/>
              </a:spcAft>
              <a:buFont typeface="+mj-lt"/>
              <a:buAutoNum type="arabicPeriod"/>
            </a:pPr>
            <a:r>
              <a:rPr lang="en-US" i="1" kern="0" dirty="0">
                <a:solidFill>
                  <a:schemeClr val="tx1"/>
                </a:solidFill>
              </a:rPr>
              <a:t>Neisseria Gonorrhea</a:t>
            </a:r>
          </a:p>
          <a:p>
            <a:pPr>
              <a:spcAft>
                <a:spcPts val="400"/>
              </a:spcAft>
              <a:buFont typeface="+mj-lt"/>
              <a:buAutoNum type="arabicPeriod"/>
            </a:pPr>
            <a:endParaRPr lang="en-US" kern="0" dirty="0">
              <a:solidFill>
                <a:schemeClr val="tx1"/>
              </a:solidFill>
            </a:endParaRPr>
          </a:p>
          <a:p>
            <a:pPr>
              <a:spcAft>
                <a:spcPts val="400"/>
              </a:spcAft>
              <a:buFont typeface="+mj-lt"/>
              <a:buAutoNum type="arabicPeriod"/>
            </a:pPr>
            <a:r>
              <a:rPr lang="en-US" kern="0" dirty="0">
                <a:solidFill>
                  <a:schemeClr val="tx1"/>
                </a:solidFill>
              </a:rPr>
              <a:t>Antimicrobial Resistance in other bacterial species</a:t>
            </a:r>
          </a:p>
          <a:p>
            <a:pPr lvl="1">
              <a:spcAft>
                <a:spcPts val="400"/>
              </a:spcAft>
              <a:buFont typeface="+mj-lt"/>
              <a:buAutoNum type="arabicPeriod"/>
            </a:pPr>
            <a:r>
              <a:rPr lang="en-US" kern="0" dirty="0">
                <a:solidFill>
                  <a:schemeClr val="tx1"/>
                </a:solidFill>
              </a:rPr>
              <a:t>Commensal bacteria</a:t>
            </a:r>
          </a:p>
          <a:p>
            <a:pPr>
              <a:spcAft>
                <a:spcPts val="400"/>
              </a:spcAft>
              <a:buFont typeface="+mj-lt"/>
              <a:buAutoNum type="arabicPeriod"/>
            </a:pPr>
            <a:endParaRPr lang="en-US" kern="0" dirty="0">
              <a:solidFill>
                <a:schemeClr val="tx1"/>
              </a:solidFill>
            </a:endParaRPr>
          </a:p>
          <a:p>
            <a:pPr>
              <a:spcAft>
                <a:spcPts val="400"/>
              </a:spcAft>
              <a:buFont typeface="+mj-lt"/>
              <a:buAutoNum type="arabicPeriod"/>
            </a:pPr>
            <a:endParaRPr lang="en-US" i="1" kern="0" dirty="0">
              <a:solidFill>
                <a:schemeClr val="tx1"/>
              </a:solidFill>
            </a:endParaRPr>
          </a:p>
          <a:p>
            <a:endParaRPr lang="en-US" dirty="0"/>
          </a:p>
        </p:txBody>
      </p:sp>
      <p:pic>
        <p:nvPicPr>
          <p:cNvPr id="9" name="Content Placeholder 4">
            <a:extLst>
              <a:ext uri="{FF2B5EF4-FFF2-40B4-BE49-F238E27FC236}">
                <a16:creationId xmlns:a16="http://schemas.microsoft.com/office/drawing/2014/main" id="{430ACFC5-2845-F2E4-24D3-0403942509D3}"/>
              </a:ext>
            </a:extLst>
          </p:cNvPr>
          <p:cNvPicPr>
            <a:picLocks noChangeAspect="1"/>
          </p:cNvPicPr>
          <p:nvPr/>
        </p:nvPicPr>
        <p:blipFill rotWithShape="1">
          <a:blip r:embed="rId3"/>
          <a:srcRect b="51751"/>
          <a:stretch/>
        </p:blipFill>
        <p:spPr>
          <a:xfrm>
            <a:off x="621414" y="1204119"/>
            <a:ext cx="5386571" cy="1615282"/>
          </a:xfrm>
          <a:prstGeom prst="rect">
            <a:avLst/>
          </a:prstGeom>
          <a:ln>
            <a:noFill/>
          </a:ln>
          <a:effectLst>
            <a:outerShdw blurRad="292100" dist="139700" dir="2700000" algn="tl" rotWithShape="0">
              <a:srgbClr val="333333">
                <a:alpha val="65000"/>
              </a:srgbClr>
            </a:outerShdw>
          </a:effectLst>
        </p:spPr>
      </p:pic>
      <p:sp>
        <p:nvSpPr>
          <p:cNvPr id="11" name="Content Placeholder 3">
            <a:extLst>
              <a:ext uri="{FF2B5EF4-FFF2-40B4-BE49-F238E27FC236}">
                <a16:creationId xmlns:a16="http://schemas.microsoft.com/office/drawing/2014/main" id="{ABD73B2E-B6BE-6CB5-91B8-05BC7D075417}"/>
              </a:ext>
            </a:extLst>
          </p:cNvPr>
          <p:cNvSpPr txBox="1">
            <a:spLocks/>
          </p:cNvSpPr>
          <p:nvPr/>
        </p:nvSpPr>
        <p:spPr>
          <a:xfrm>
            <a:off x="5638800" y="6096001"/>
            <a:ext cx="3810000" cy="761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Kong FYS, Kenyon C, </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Unemo</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 M. Important considerations regarding the widespread use of doxycycline chemoprophylaxis against sexually transmitted infections. J </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Antimicrob</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 </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Chemother</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 2023;78(7):1561-1568. doi:10.1093/</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jac</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/dkad129</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extLst>
      <p:ext uri="{BB962C8B-B14F-4D97-AF65-F5344CB8AC3E}">
        <p14:creationId xmlns:p14="http://schemas.microsoft.com/office/powerpoint/2010/main" val="3358395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1203-67BE-2E0A-F376-E603C4EA693B}"/>
              </a:ext>
            </a:extLst>
          </p:cNvPr>
          <p:cNvSpPr>
            <a:spLocks noGrp="1"/>
          </p:cNvSpPr>
          <p:nvPr>
            <p:ph type="title"/>
          </p:nvPr>
        </p:nvSpPr>
        <p:spPr/>
        <p:txBody>
          <a:bodyPr/>
          <a:lstStyle/>
          <a:p>
            <a:r>
              <a:rPr lang="en-US" dirty="0"/>
              <a:t>Antimicrobial Resistance – Chlamydia and Syphilis </a:t>
            </a:r>
          </a:p>
        </p:txBody>
      </p:sp>
      <p:sp>
        <p:nvSpPr>
          <p:cNvPr id="3" name="Text Placeholder 2">
            <a:extLst>
              <a:ext uri="{FF2B5EF4-FFF2-40B4-BE49-F238E27FC236}">
                <a16:creationId xmlns:a16="http://schemas.microsoft.com/office/drawing/2014/main" id="{0772ACEC-4B2D-99EE-0083-AC4BED200AF7}"/>
              </a:ext>
            </a:extLst>
          </p:cNvPr>
          <p:cNvSpPr>
            <a:spLocks noGrp="1"/>
          </p:cNvSpPr>
          <p:nvPr>
            <p:ph type="body" idx="1"/>
          </p:nvPr>
        </p:nvSpPr>
        <p:spPr/>
        <p:txBody>
          <a:bodyPr/>
          <a:lstStyle/>
          <a:p>
            <a:pPr algn="ctr"/>
            <a:r>
              <a:rPr lang="en-US" dirty="0"/>
              <a:t>Chlamydia</a:t>
            </a:r>
          </a:p>
        </p:txBody>
      </p:sp>
      <p:sp>
        <p:nvSpPr>
          <p:cNvPr id="5" name="Text Placeholder 9">
            <a:extLst>
              <a:ext uri="{FF2B5EF4-FFF2-40B4-BE49-F238E27FC236}">
                <a16:creationId xmlns:a16="http://schemas.microsoft.com/office/drawing/2014/main" id="{A616FAC2-E5B7-36E4-F43C-A468D593B918}"/>
              </a:ext>
            </a:extLst>
          </p:cNvPr>
          <p:cNvSpPr>
            <a:spLocks noGrp="1"/>
          </p:cNvSpPr>
          <p:nvPr>
            <p:ph sz="half" idx="2"/>
          </p:nvPr>
        </p:nvSpPr>
        <p:spPr/>
        <p:txBody>
          <a:bodyPr/>
          <a:lstStyle/>
          <a:p>
            <a:r>
              <a:rPr lang="en-US" sz="2000" kern="0" dirty="0"/>
              <a:t>No clinical resistance to tetracyclines in </a:t>
            </a:r>
            <a:r>
              <a:rPr lang="en-US" sz="2000" i="1" kern="0" dirty="0"/>
              <a:t>Chlamydia trachomatis </a:t>
            </a:r>
          </a:p>
          <a:p>
            <a:endParaRPr lang="en-US" sz="2000" kern="0" dirty="0"/>
          </a:p>
          <a:p>
            <a:r>
              <a:rPr lang="en-US" sz="2000" kern="0" dirty="0"/>
              <a:t>Tetracycline resistance has been seen in </a:t>
            </a:r>
            <a:r>
              <a:rPr lang="en-US" sz="2000" kern="0" dirty="0" err="1"/>
              <a:t>C.suis</a:t>
            </a:r>
            <a:r>
              <a:rPr lang="en-US" sz="2000" kern="0" dirty="0"/>
              <a:t> (pigs)</a:t>
            </a:r>
          </a:p>
          <a:p>
            <a:pPr lvl="1"/>
            <a:r>
              <a:rPr lang="en-US" sz="2000" kern="0" dirty="0" err="1"/>
              <a:t>tetC</a:t>
            </a:r>
            <a:r>
              <a:rPr lang="en-US" sz="2000" kern="0" dirty="0"/>
              <a:t> (efflux pump)</a:t>
            </a:r>
          </a:p>
          <a:p>
            <a:pPr marL="0" indent="0" algn="ctr">
              <a:buNone/>
            </a:pPr>
            <a:endParaRPr lang="en-US" dirty="0"/>
          </a:p>
        </p:txBody>
      </p:sp>
      <p:sp>
        <p:nvSpPr>
          <p:cNvPr id="9" name="Text Placeholder 8">
            <a:extLst>
              <a:ext uri="{FF2B5EF4-FFF2-40B4-BE49-F238E27FC236}">
                <a16:creationId xmlns:a16="http://schemas.microsoft.com/office/drawing/2014/main" id="{B5B81ADC-2C61-AE46-AE77-34001578347C}"/>
              </a:ext>
            </a:extLst>
          </p:cNvPr>
          <p:cNvSpPr>
            <a:spLocks noGrp="1"/>
          </p:cNvSpPr>
          <p:nvPr>
            <p:ph type="body" sz="quarter" idx="3"/>
          </p:nvPr>
        </p:nvSpPr>
        <p:spPr/>
        <p:txBody>
          <a:bodyPr/>
          <a:lstStyle/>
          <a:p>
            <a:pPr algn="ctr"/>
            <a:r>
              <a:rPr lang="en-US" sz="2000" kern="0" dirty="0"/>
              <a:t>Syphilis</a:t>
            </a:r>
          </a:p>
        </p:txBody>
      </p:sp>
      <p:sp>
        <p:nvSpPr>
          <p:cNvPr id="10" name="Content Placeholder 9">
            <a:extLst>
              <a:ext uri="{FF2B5EF4-FFF2-40B4-BE49-F238E27FC236}">
                <a16:creationId xmlns:a16="http://schemas.microsoft.com/office/drawing/2014/main" id="{BD369CEB-9EAA-F71D-972A-55BEDFFD2845}"/>
              </a:ext>
            </a:extLst>
          </p:cNvPr>
          <p:cNvSpPr>
            <a:spLocks noGrp="1"/>
          </p:cNvSpPr>
          <p:nvPr>
            <p:ph sz="quarter" idx="4"/>
          </p:nvPr>
        </p:nvSpPr>
        <p:spPr/>
        <p:txBody>
          <a:bodyPr/>
          <a:lstStyle/>
          <a:p>
            <a:r>
              <a:rPr lang="en-US" sz="2000" kern="0" dirty="0"/>
              <a:t>No clinical resistance to tetracyclines in </a:t>
            </a:r>
            <a:r>
              <a:rPr lang="en-US" sz="2000" i="1" kern="0" dirty="0"/>
              <a:t>Treponema pallidum</a:t>
            </a:r>
          </a:p>
          <a:p>
            <a:endParaRPr lang="en-US" sz="2000" i="1" kern="0" dirty="0"/>
          </a:p>
          <a:p>
            <a:r>
              <a:rPr lang="en-US" sz="2000" kern="0" dirty="0"/>
              <a:t>Widespread macrolide resistance was seen with a single-point mutation</a:t>
            </a:r>
          </a:p>
          <a:p>
            <a:endParaRPr lang="en-US" kern="0" dirty="0"/>
          </a:p>
          <a:p>
            <a:endParaRPr lang="en-US" kern="0" dirty="0"/>
          </a:p>
          <a:p>
            <a:endParaRPr lang="en-US" kern="0" dirty="0"/>
          </a:p>
          <a:p>
            <a:endParaRPr lang="en-US" kern="0" dirty="0"/>
          </a:p>
          <a:p>
            <a:endParaRPr lang="en-US" dirty="0"/>
          </a:p>
        </p:txBody>
      </p:sp>
      <p:sp>
        <p:nvSpPr>
          <p:cNvPr id="11" name="Content Placeholder 10">
            <a:extLst>
              <a:ext uri="{FF2B5EF4-FFF2-40B4-BE49-F238E27FC236}">
                <a16:creationId xmlns:a16="http://schemas.microsoft.com/office/drawing/2014/main" id="{212D9623-5F1B-5E53-2AC8-CF0317C34103}"/>
              </a:ext>
            </a:extLst>
          </p:cNvPr>
          <p:cNvSpPr>
            <a:spLocks noGrp="1"/>
          </p:cNvSpPr>
          <p:nvPr>
            <p:ph idx="10"/>
          </p:nvPr>
        </p:nvSpPr>
        <p:spPr/>
        <p:txBody>
          <a:bodyPr/>
          <a:lstStyle/>
          <a:p>
            <a:r>
              <a:rPr lang="en-US" sz="650" dirty="0" err="1"/>
              <a:t>Benamri</a:t>
            </a:r>
            <a:r>
              <a:rPr lang="en-US" sz="650" dirty="0"/>
              <a:t> I, </a:t>
            </a:r>
            <a:r>
              <a:rPr lang="en-US" sz="650" dirty="0" err="1"/>
              <a:t>Azzouzi</a:t>
            </a:r>
            <a:r>
              <a:rPr lang="en-US" sz="650" dirty="0"/>
              <a:t> M, </a:t>
            </a:r>
            <a:r>
              <a:rPr lang="en-US" sz="650" dirty="0" err="1"/>
              <a:t>Sanak</a:t>
            </a:r>
            <a:r>
              <a:rPr lang="en-US" sz="650" dirty="0"/>
              <a:t> K, Moussa A, </a:t>
            </a:r>
            <a:r>
              <a:rPr lang="en-US" sz="650" dirty="0" err="1"/>
              <a:t>Radouani</a:t>
            </a:r>
            <a:r>
              <a:rPr lang="en-US" sz="650" dirty="0"/>
              <a:t> F. An overview of genes and mutations associated with </a:t>
            </a:r>
            <a:r>
              <a:rPr lang="en-US" sz="650" dirty="0" err="1"/>
              <a:t>Chlamydiae</a:t>
            </a:r>
            <a:r>
              <a:rPr lang="en-US" sz="650" dirty="0"/>
              <a:t> species' resistance to antibiotics. Ann Clin </a:t>
            </a:r>
            <a:r>
              <a:rPr lang="en-US" sz="650" dirty="0" err="1"/>
              <a:t>Microbiol</a:t>
            </a:r>
            <a:r>
              <a:rPr lang="en-US" sz="650" dirty="0"/>
              <a:t> </a:t>
            </a:r>
            <a:r>
              <a:rPr lang="en-US" sz="650" dirty="0" err="1"/>
              <a:t>Antimicrob</a:t>
            </a:r>
            <a:r>
              <a:rPr lang="en-US" sz="650" dirty="0"/>
              <a:t>. 2021;20(1):59. Published 2021 Sep 3. doi:10.1186/s12941-021-00465-4</a:t>
            </a:r>
          </a:p>
          <a:p>
            <a:r>
              <a:rPr lang="en-US" sz="650" dirty="0"/>
              <a:t>Beale MA, Marks M, </a:t>
            </a:r>
            <a:r>
              <a:rPr lang="en-US" sz="650" dirty="0" err="1"/>
              <a:t>Sahi</a:t>
            </a:r>
            <a:r>
              <a:rPr lang="en-US" sz="650" dirty="0"/>
              <a:t> SK, et al. Genomic epidemiology of syphilis reveals independent emergence of macrolide resistance across multiple circulating lineages. Nat </a:t>
            </a:r>
            <a:r>
              <a:rPr lang="en-US" sz="650" dirty="0" err="1"/>
              <a:t>Commun</a:t>
            </a:r>
            <a:r>
              <a:rPr lang="en-US" sz="650" dirty="0"/>
              <a:t>. 2019;10(1):3255. Published 2019 Jul 22. doi:10.1038/s41467-019-11216-7</a:t>
            </a:r>
          </a:p>
          <a:p>
            <a:endParaRPr lang="en-US" sz="650" dirty="0"/>
          </a:p>
        </p:txBody>
      </p:sp>
      <p:sp>
        <p:nvSpPr>
          <p:cNvPr id="6" name="Content Placeholder 10">
            <a:extLst>
              <a:ext uri="{FF2B5EF4-FFF2-40B4-BE49-F238E27FC236}">
                <a16:creationId xmlns:a16="http://schemas.microsoft.com/office/drawing/2014/main" id="{FBCA90E2-DE40-D921-0726-E633D85338A1}"/>
              </a:ext>
            </a:extLst>
          </p:cNvPr>
          <p:cNvSpPr txBox="1">
            <a:spLocks/>
          </p:cNvSpPr>
          <p:nvPr/>
        </p:nvSpPr>
        <p:spPr>
          <a:xfrm>
            <a:off x="-3657600" y="1850232"/>
            <a:ext cx="5186811" cy="355878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
        <p:nvSpPr>
          <p:cNvPr id="7" name="Content Placeholder 12">
            <a:extLst>
              <a:ext uri="{FF2B5EF4-FFF2-40B4-BE49-F238E27FC236}">
                <a16:creationId xmlns:a16="http://schemas.microsoft.com/office/drawing/2014/main" id="{4DCAE96F-7E5E-1F41-11F6-08FE1A78EB39}"/>
              </a:ext>
            </a:extLst>
          </p:cNvPr>
          <p:cNvSpPr txBox="1">
            <a:spLocks/>
          </p:cNvSpPr>
          <p:nvPr/>
        </p:nvSpPr>
        <p:spPr>
          <a:xfrm>
            <a:off x="12179687" y="1539040"/>
            <a:ext cx="5384799" cy="355878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
        <p:nvSpPr>
          <p:cNvPr id="8" name="Text Placeholder 11">
            <a:extLst>
              <a:ext uri="{FF2B5EF4-FFF2-40B4-BE49-F238E27FC236}">
                <a16:creationId xmlns:a16="http://schemas.microsoft.com/office/drawing/2014/main" id="{20F959D8-6F34-EFDE-DDC8-F9499299E921}"/>
              </a:ext>
            </a:extLst>
          </p:cNvPr>
          <p:cNvSpPr txBox="1">
            <a:spLocks/>
          </p:cNvSpPr>
          <p:nvPr/>
        </p:nvSpPr>
        <p:spPr>
          <a:xfrm>
            <a:off x="10134600" y="3147219"/>
            <a:ext cx="5384799" cy="6397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extLst>
      <p:ext uri="{BB962C8B-B14F-4D97-AF65-F5344CB8AC3E}">
        <p14:creationId xmlns:p14="http://schemas.microsoft.com/office/powerpoint/2010/main" val="3318630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69B2-9E93-F08B-B390-F3D2125562E4}"/>
              </a:ext>
            </a:extLst>
          </p:cNvPr>
          <p:cNvSpPr>
            <a:spLocks noGrp="1"/>
          </p:cNvSpPr>
          <p:nvPr>
            <p:ph type="title"/>
          </p:nvPr>
        </p:nvSpPr>
        <p:spPr/>
        <p:txBody>
          <a:bodyPr/>
          <a:lstStyle/>
          <a:p>
            <a:r>
              <a:rPr lang="en-US" dirty="0"/>
              <a:t>Antimicrobial Resistance – M. Genitalium </a:t>
            </a:r>
          </a:p>
        </p:txBody>
      </p:sp>
      <p:sp>
        <p:nvSpPr>
          <p:cNvPr id="5" name="Content Placeholder 8">
            <a:extLst>
              <a:ext uri="{FF2B5EF4-FFF2-40B4-BE49-F238E27FC236}">
                <a16:creationId xmlns:a16="http://schemas.microsoft.com/office/drawing/2014/main" id="{F282D168-16D4-4011-F2CC-1C748DF83CBB}"/>
              </a:ext>
            </a:extLst>
          </p:cNvPr>
          <p:cNvSpPr>
            <a:spLocks noGrp="1"/>
          </p:cNvSpPr>
          <p:nvPr>
            <p:ph sz="half" idx="1"/>
          </p:nvPr>
        </p:nvSpPr>
        <p:spPr/>
        <p:txBody>
          <a:bodyPr>
            <a:normAutofit/>
          </a:bodyPr>
          <a:lstStyle/>
          <a:p>
            <a:pPr>
              <a:lnSpc>
                <a:spcPct val="80000"/>
              </a:lnSpc>
            </a:pPr>
            <a:r>
              <a:rPr lang="en-US" altLang="en-US" sz="1900" b="1" i="1" dirty="0">
                <a:latin typeface="+mj-lt"/>
              </a:rPr>
              <a:t>Mycoplasma genitalium</a:t>
            </a:r>
          </a:p>
          <a:p>
            <a:pPr lvl="1">
              <a:lnSpc>
                <a:spcPct val="80000"/>
              </a:lnSpc>
            </a:pPr>
            <a:r>
              <a:rPr lang="en-US" altLang="en-US" sz="1900" dirty="0"/>
              <a:t>Previously an “emerging” STI</a:t>
            </a:r>
          </a:p>
          <a:p>
            <a:pPr lvl="1">
              <a:lnSpc>
                <a:spcPct val="80000"/>
              </a:lnSpc>
            </a:pPr>
            <a:r>
              <a:rPr lang="en-US" altLang="en-US" sz="1900" dirty="0"/>
              <a:t>Persistent urethritis in men and women</a:t>
            </a:r>
          </a:p>
          <a:p>
            <a:pPr lvl="1">
              <a:lnSpc>
                <a:spcPct val="80000"/>
              </a:lnSpc>
            </a:pPr>
            <a:r>
              <a:rPr lang="en-US" altLang="en-US" sz="1900" dirty="0"/>
              <a:t>Test using first-void urine or urethral swab, send for NAAT </a:t>
            </a:r>
          </a:p>
          <a:p>
            <a:pPr lvl="1">
              <a:lnSpc>
                <a:spcPct val="80000"/>
              </a:lnSpc>
            </a:pPr>
            <a:r>
              <a:rPr lang="en-US" altLang="en-US" sz="1900" dirty="0"/>
              <a:t>Treatment based on testing availability</a:t>
            </a:r>
          </a:p>
          <a:p>
            <a:pPr>
              <a:spcBef>
                <a:spcPts val="600"/>
              </a:spcBef>
              <a:spcAft>
                <a:spcPts val="600"/>
              </a:spcAft>
            </a:pPr>
            <a:endParaRPr lang="en-US" dirty="0">
              <a:latin typeface="Arial (Body)"/>
            </a:endParaRPr>
          </a:p>
        </p:txBody>
      </p:sp>
      <p:sp>
        <p:nvSpPr>
          <p:cNvPr id="3" name="Content Placeholder 2">
            <a:extLst>
              <a:ext uri="{FF2B5EF4-FFF2-40B4-BE49-F238E27FC236}">
                <a16:creationId xmlns:a16="http://schemas.microsoft.com/office/drawing/2014/main" id="{E43DF77F-9A6A-F602-7622-5AA401B70F8F}"/>
              </a:ext>
            </a:extLst>
          </p:cNvPr>
          <p:cNvSpPr>
            <a:spLocks noGrp="1"/>
          </p:cNvSpPr>
          <p:nvPr>
            <p:ph sz="half" idx="2"/>
          </p:nvPr>
        </p:nvSpPr>
        <p:spPr/>
        <p:txBody>
          <a:bodyPr/>
          <a:lstStyle/>
          <a:p>
            <a:pPr>
              <a:spcBef>
                <a:spcPts val="600"/>
              </a:spcBef>
              <a:spcAft>
                <a:spcPts val="600"/>
              </a:spcAft>
            </a:pPr>
            <a:r>
              <a:rPr lang="en-US" sz="1900" kern="0" dirty="0">
                <a:effectLst/>
                <a:latin typeface="Arial (Body)"/>
                <a:ea typeface="Calibri" panose="020F0502020204030204" pitchFamily="34" charset="0"/>
              </a:rPr>
              <a:t>Intrinsically </a:t>
            </a:r>
            <a:r>
              <a:rPr lang="en-US" sz="1900" u="sng" kern="0" dirty="0">
                <a:effectLst/>
                <a:latin typeface="Arial (Body)"/>
                <a:ea typeface="Calibri" panose="020F0502020204030204" pitchFamily="34" charset="0"/>
              </a:rPr>
              <a:t>resistant</a:t>
            </a:r>
            <a:r>
              <a:rPr lang="en-US" sz="1900" kern="0" dirty="0">
                <a:effectLst/>
                <a:latin typeface="Arial (Body)"/>
                <a:ea typeface="Calibri" panose="020F0502020204030204" pitchFamily="34" charset="0"/>
              </a:rPr>
              <a:t> to:</a:t>
            </a:r>
          </a:p>
          <a:p>
            <a:pPr lvl="1">
              <a:spcBef>
                <a:spcPts val="600"/>
              </a:spcBef>
              <a:spcAft>
                <a:spcPts val="600"/>
              </a:spcAft>
            </a:pPr>
            <a:r>
              <a:rPr lang="en-US" sz="1900" kern="0" dirty="0">
                <a:latin typeface="Arial (Body)"/>
                <a:ea typeface="Calibri" panose="020F0502020204030204" pitchFamily="34" charset="0"/>
              </a:rPr>
              <a:t>C</a:t>
            </a:r>
            <a:r>
              <a:rPr lang="en-US" sz="1900" kern="0" dirty="0">
                <a:effectLst/>
                <a:latin typeface="Arial (Body)"/>
                <a:ea typeface="Calibri" panose="020F0502020204030204" pitchFamily="34" charset="0"/>
              </a:rPr>
              <a:t>ell wall and folic acid inhibitors</a:t>
            </a:r>
          </a:p>
          <a:p>
            <a:pPr>
              <a:spcBef>
                <a:spcPts val="600"/>
              </a:spcBef>
              <a:spcAft>
                <a:spcPts val="600"/>
              </a:spcAft>
            </a:pPr>
            <a:r>
              <a:rPr lang="en-US" sz="1900" kern="0" dirty="0">
                <a:effectLst/>
                <a:latin typeface="Arial (Body)"/>
                <a:ea typeface="Calibri" panose="020F0502020204030204" pitchFamily="34" charset="0"/>
              </a:rPr>
              <a:t>High </a:t>
            </a:r>
            <a:r>
              <a:rPr lang="en-US" sz="1900" u="sng" kern="0" dirty="0">
                <a:effectLst/>
                <a:latin typeface="Arial (Body)"/>
                <a:ea typeface="Calibri" panose="020F0502020204030204" pitchFamily="34" charset="0"/>
              </a:rPr>
              <a:t>resistance</a:t>
            </a:r>
            <a:r>
              <a:rPr lang="en-US" sz="1900" kern="0" dirty="0">
                <a:effectLst/>
                <a:latin typeface="Arial (Body)"/>
                <a:ea typeface="Calibri" panose="020F0502020204030204" pitchFamily="34" charset="0"/>
              </a:rPr>
              <a:t> rates to:</a:t>
            </a:r>
          </a:p>
          <a:p>
            <a:pPr lvl="1">
              <a:spcBef>
                <a:spcPts val="600"/>
              </a:spcBef>
              <a:spcAft>
                <a:spcPts val="600"/>
              </a:spcAft>
            </a:pPr>
            <a:r>
              <a:rPr lang="en-US" sz="1900" kern="0" dirty="0">
                <a:effectLst/>
                <a:latin typeface="Arial (Body)"/>
                <a:ea typeface="Calibri" panose="020F0502020204030204" pitchFamily="34" charset="0"/>
              </a:rPr>
              <a:t> Protein synthesis inhibitors </a:t>
            </a:r>
          </a:p>
          <a:p>
            <a:pPr lvl="2">
              <a:spcBef>
                <a:spcPts val="600"/>
              </a:spcBef>
              <a:spcAft>
                <a:spcPts val="600"/>
              </a:spcAft>
            </a:pPr>
            <a:r>
              <a:rPr lang="en-US" sz="1900" kern="0" dirty="0">
                <a:latin typeface="Arial (Body)"/>
                <a:ea typeface="Calibri" panose="020F0502020204030204" pitchFamily="34" charset="0"/>
              </a:rPr>
              <a:t>M</a:t>
            </a:r>
            <a:r>
              <a:rPr lang="en-US" sz="1900" kern="0" dirty="0">
                <a:effectLst/>
                <a:latin typeface="Arial (Body)"/>
                <a:ea typeface="Calibri" panose="020F0502020204030204" pitchFamily="34" charset="0"/>
              </a:rPr>
              <a:t>acrolides 77%</a:t>
            </a:r>
          </a:p>
          <a:p>
            <a:pPr lvl="2">
              <a:spcBef>
                <a:spcPts val="600"/>
              </a:spcBef>
              <a:spcAft>
                <a:spcPts val="600"/>
              </a:spcAft>
            </a:pPr>
            <a:r>
              <a:rPr lang="en-US" sz="1900" b="1" kern="0" dirty="0">
                <a:latin typeface="Arial (Body)"/>
                <a:ea typeface="Calibri" panose="020F0502020204030204" pitchFamily="34" charset="0"/>
              </a:rPr>
              <a:t>T</a:t>
            </a:r>
            <a:r>
              <a:rPr lang="en-US" sz="1900" b="1" kern="0" dirty="0">
                <a:effectLst/>
                <a:latin typeface="Arial (Body)"/>
                <a:ea typeface="Calibri" panose="020F0502020204030204" pitchFamily="34" charset="0"/>
              </a:rPr>
              <a:t>etracyclines, 60%</a:t>
            </a:r>
          </a:p>
          <a:p>
            <a:pPr lvl="1">
              <a:spcBef>
                <a:spcPts val="600"/>
              </a:spcBef>
              <a:spcAft>
                <a:spcPts val="600"/>
              </a:spcAft>
            </a:pPr>
            <a:r>
              <a:rPr lang="en-US" sz="1900" kern="0" dirty="0">
                <a:latin typeface="Arial (Body)"/>
                <a:ea typeface="Calibri" panose="020F0502020204030204" pitchFamily="34" charset="0"/>
              </a:rPr>
              <a:t>N</a:t>
            </a:r>
            <a:r>
              <a:rPr lang="en-US" sz="1900" kern="0" dirty="0">
                <a:effectLst/>
                <a:latin typeface="Arial (Body)"/>
                <a:ea typeface="Calibri" panose="020F0502020204030204" pitchFamily="34" charset="0"/>
              </a:rPr>
              <a:t>ucleic acid synthesis inhibitors </a:t>
            </a:r>
          </a:p>
          <a:p>
            <a:pPr lvl="2">
              <a:spcBef>
                <a:spcPts val="600"/>
              </a:spcBef>
              <a:spcAft>
                <a:spcPts val="600"/>
              </a:spcAft>
            </a:pPr>
            <a:r>
              <a:rPr lang="en-US" sz="1900" kern="0" dirty="0">
                <a:effectLst/>
                <a:latin typeface="Arial (Body)"/>
                <a:ea typeface="Calibri" panose="020F0502020204030204" pitchFamily="34" charset="0"/>
              </a:rPr>
              <a:t>quinolones, 90%</a:t>
            </a:r>
            <a:endParaRPr lang="en-US" sz="1900" dirty="0">
              <a:latin typeface="Arial (Body)"/>
            </a:endParaRPr>
          </a:p>
          <a:p>
            <a:endParaRPr lang="en-US" sz="1900" dirty="0"/>
          </a:p>
        </p:txBody>
      </p:sp>
      <p:pic>
        <p:nvPicPr>
          <p:cNvPr id="6" name="Picture 5">
            <a:extLst>
              <a:ext uri="{FF2B5EF4-FFF2-40B4-BE49-F238E27FC236}">
                <a16:creationId xmlns:a16="http://schemas.microsoft.com/office/drawing/2014/main" id="{B73461D2-40E7-4A23-025A-1333BC22971A}"/>
              </a:ext>
            </a:extLst>
          </p:cNvPr>
          <p:cNvPicPr>
            <a:picLocks noChangeAspect="1"/>
          </p:cNvPicPr>
          <p:nvPr/>
        </p:nvPicPr>
        <p:blipFill>
          <a:blip r:embed="rId3"/>
          <a:stretch>
            <a:fillRect/>
          </a:stretch>
        </p:blipFill>
        <p:spPr>
          <a:xfrm>
            <a:off x="685800" y="3541063"/>
            <a:ext cx="5257800" cy="2232569"/>
          </a:xfrm>
          <a:prstGeom prst="rect">
            <a:avLst/>
          </a:prstGeom>
        </p:spPr>
      </p:pic>
    </p:spTree>
    <p:extLst>
      <p:ext uri="{BB962C8B-B14F-4D97-AF65-F5344CB8AC3E}">
        <p14:creationId xmlns:p14="http://schemas.microsoft.com/office/powerpoint/2010/main" val="38390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and Introduction – </a:t>
            </a:r>
            <a:endParaRPr lang="en-US" sz="1800" i="1" dirty="0">
              <a:solidFill>
                <a:schemeClr val="tx1"/>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a:t>
            </a: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4D08-9ACF-FF86-4813-5B69A260308A}"/>
              </a:ext>
            </a:extLst>
          </p:cNvPr>
          <p:cNvSpPr>
            <a:spLocks noGrp="1"/>
          </p:cNvSpPr>
          <p:nvPr>
            <p:ph type="title"/>
          </p:nvPr>
        </p:nvSpPr>
        <p:spPr/>
        <p:txBody>
          <a:bodyPr/>
          <a:lstStyle/>
          <a:p>
            <a:r>
              <a:rPr lang="en-US" dirty="0"/>
              <a:t>Antimicrobial Resistance – M. Genitalium </a:t>
            </a:r>
          </a:p>
        </p:txBody>
      </p:sp>
      <p:sp>
        <p:nvSpPr>
          <p:cNvPr id="8" name="Content Placeholder 7">
            <a:extLst>
              <a:ext uri="{FF2B5EF4-FFF2-40B4-BE49-F238E27FC236}">
                <a16:creationId xmlns:a16="http://schemas.microsoft.com/office/drawing/2014/main" id="{56AA90C6-A0DE-90BB-55AA-0D3F964385CC}"/>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0C15C097-8A3C-6E04-9C23-DD4730686C35}"/>
              </a:ext>
            </a:extLst>
          </p:cNvPr>
          <p:cNvSpPr>
            <a:spLocks noGrp="1"/>
          </p:cNvSpPr>
          <p:nvPr>
            <p:ph sz="half" idx="2"/>
          </p:nvPr>
        </p:nvSpPr>
        <p:spPr/>
        <p:txBody>
          <a:bodyPr/>
          <a:lstStyle/>
          <a:p>
            <a:endParaRPr lang="en-US" dirty="0"/>
          </a:p>
        </p:txBody>
      </p:sp>
      <p:pic>
        <p:nvPicPr>
          <p:cNvPr id="10" name="Content Placeholder 9">
            <a:extLst>
              <a:ext uri="{FF2B5EF4-FFF2-40B4-BE49-F238E27FC236}">
                <a16:creationId xmlns:a16="http://schemas.microsoft.com/office/drawing/2014/main" id="{73BFCAFF-3326-0A51-45A6-95FAD720C0EA}"/>
              </a:ext>
            </a:extLst>
          </p:cNvPr>
          <p:cNvPicPr>
            <a:picLocks noChangeAspect="1"/>
          </p:cNvPicPr>
          <p:nvPr/>
        </p:nvPicPr>
        <p:blipFill>
          <a:blip r:embed="rId3"/>
          <a:stretch>
            <a:fillRect/>
          </a:stretch>
        </p:blipFill>
        <p:spPr>
          <a:xfrm>
            <a:off x="622299" y="1622783"/>
            <a:ext cx="5384801" cy="361243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4AA9891-1FE5-ACE2-165D-8DB5BE90F388}"/>
              </a:ext>
            </a:extLst>
          </p:cNvPr>
          <p:cNvPicPr>
            <a:picLocks noChangeAspect="1"/>
          </p:cNvPicPr>
          <p:nvPr/>
        </p:nvPicPr>
        <p:blipFill>
          <a:blip r:embed="rId4"/>
          <a:stretch>
            <a:fillRect/>
          </a:stretch>
        </p:blipFill>
        <p:spPr>
          <a:xfrm>
            <a:off x="6273552" y="1458601"/>
            <a:ext cx="5258296" cy="4016995"/>
          </a:xfrm>
          <a:prstGeom prst="rect">
            <a:avLst/>
          </a:prstGeom>
          <a:ln>
            <a:noFill/>
          </a:ln>
          <a:effectLst>
            <a:outerShdw blurRad="292100" dist="139700" dir="2700000" algn="tl" rotWithShape="0">
              <a:srgbClr val="333333">
                <a:alpha val="65000"/>
              </a:srgbClr>
            </a:outerShdw>
          </a:effectLst>
        </p:spPr>
      </p:pic>
      <p:sp>
        <p:nvSpPr>
          <p:cNvPr id="13" name="Content Placeholder 10">
            <a:extLst>
              <a:ext uri="{FF2B5EF4-FFF2-40B4-BE49-F238E27FC236}">
                <a16:creationId xmlns:a16="http://schemas.microsoft.com/office/drawing/2014/main" id="{D0CD507C-6552-9B0A-E85C-2F61DEAC9D7E}"/>
              </a:ext>
            </a:extLst>
          </p:cNvPr>
          <p:cNvSpPr txBox="1">
            <a:spLocks/>
          </p:cNvSpPr>
          <p:nvPr/>
        </p:nvSpPr>
        <p:spPr>
          <a:xfrm>
            <a:off x="5638800" y="6096001"/>
            <a:ext cx="3810000" cy="761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a:ln>
                  <a:noFill/>
                </a:ln>
                <a:solidFill>
                  <a:srgbClr val="000000"/>
                </a:solidFill>
                <a:effectLst/>
                <a:uLnTx/>
                <a:uFillTx/>
                <a:latin typeface="Arial"/>
                <a:ea typeface="ＭＳ Ｐゴシック" pitchFamily="-111" charset="-128"/>
              </a:rPr>
              <a:t>Read TRH, Fairley CK, Murray GL, et al. Outcomes of Resistance-guided Sequential Treatment of Mycoplasma genitalium Infections: A Prospective Evaluation. Clin Infect Dis. 2019;68(4):554-560. doi:10.1093/cid/ciy477</a:t>
            </a:r>
            <a:endPar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extLst>
      <p:ext uri="{BB962C8B-B14F-4D97-AF65-F5344CB8AC3E}">
        <p14:creationId xmlns:p14="http://schemas.microsoft.com/office/powerpoint/2010/main" val="3174647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317BB6-34DD-F42F-9998-70C0E7803A9E}"/>
              </a:ext>
            </a:extLst>
          </p:cNvPr>
          <p:cNvSpPr>
            <a:spLocks noGrp="1"/>
          </p:cNvSpPr>
          <p:nvPr>
            <p:ph sz="half" idx="1"/>
          </p:nvPr>
        </p:nvSpPr>
        <p:spPr/>
        <p:txBody>
          <a:bodyPr/>
          <a:lstStyle/>
          <a:p>
            <a:endParaRPr lang="en-US" dirty="0"/>
          </a:p>
        </p:txBody>
      </p:sp>
      <p:sp>
        <p:nvSpPr>
          <p:cNvPr id="2" name="Title 1">
            <a:extLst>
              <a:ext uri="{FF2B5EF4-FFF2-40B4-BE49-F238E27FC236}">
                <a16:creationId xmlns:a16="http://schemas.microsoft.com/office/drawing/2014/main" id="{6CF194EC-81A1-BAB6-72D7-49D59201FAD6}"/>
              </a:ext>
            </a:extLst>
          </p:cNvPr>
          <p:cNvSpPr>
            <a:spLocks noGrp="1"/>
          </p:cNvSpPr>
          <p:nvPr>
            <p:ph type="title"/>
          </p:nvPr>
        </p:nvSpPr>
        <p:spPr/>
        <p:txBody>
          <a:bodyPr/>
          <a:lstStyle/>
          <a:p>
            <a:r>
              <a:rPr lang="en-US" dirty="0"/>
              <a:t>Antimicrobial Resistance - Gonorrhea </a:t>
            </a:r>
          </a:p>
        </p:txBody>
      </p:sp>
      <p:sp>
        <p:nvSpPr>
          <p:cNvPr id="4" name="Content Placeholder 3">
            <a:extLst>
              <a:ext uri="{FF2B5EF4-FFF2-40B4-BE49-F238E27FC236}">
                <a16:creationId xmlns:a16="http://schemas.microsoft.com/office/drawing/2014/main" id="{E29332C9-A9AD-6521-3D14-C04E5DC66557}"/>
              </a:ext>
            </a:extLst>
          </p:cNvPr>
          <p:cNvSpPr>
            <a:spLocks noGrp="1"/>
          </p:cNvSpPr>
          <p:nvPr>
            <p:ph sz="half" idx="2"/>
          </p:nvPr>
        </p:nvSpPr>
        <p:spPr/>
        <p:txBody>
          <a:bodyPr/>
          <a:lstStyle/>
          <a:p>
            <a:r>
              <a:rPr lang="en-US" dirty="0"/>
              <a:t>Risk of </a:t>
            </a:r>
            <a:r>
              <a:rPr lang="en-US" b="1" dirty="0"/>
              <a:t>resistance to tetracyclines </a:t>
            </a:r>
            <a:r>
              <a:rPr lang="en-US" dirty="0"/>
              <a:t>(doxycycline) in gonorrhea</a:t>
            </a:r>
          </a:p>
          <a:p>
            <a:r>
              <a:rPr lang="en-US" dirty="0"/>
              <a:t>Risk of </a:t>
            </a:r>
            <a:r>
              <a:rPr lang="en-US" b="1" dirty="0"/>
              <a:t>cross resistance </a:t>
            </a:r>
            <a:r>
              <a:rPr lang="en-US" dirty="0"/>
              <a:t>to other antimicrobials including beta-lactams like Ceftriaxone</a:t>
            </a:r>
          </a:p>
        </p:txBody>
      </p:sp>
      <p:sp>
        <p:nvSpPr>
          <p:cNvPr id="5" name="Content Placeholder 4">
            <a:extLst>
              <a:ext uri="{FF2B5EF4-FFF2-40B4-BE49-F238E27FC236}">
                <a16:creationId xmlns:a16="http://schemas.microsoft.com/office/drawing/2014/main" id="{8465A8D0-6510-0CDB-5D32-ABBB8627C7B0}"/>
              </a:ext>
            </a:extLst>
          </p:cNvPr>
          <p:cNvSpPr>
            <a:spLocks noGrp="1"/>
          </p:cNvSpPr>
          <p:nvPr>
            <p:ph idx="10"/>
          </p:nvPr>
        </p:nvSpPr>
        <p:spPr/>
        <p:txBody>
          <a:bodyPr/>
          <a:lstStyle/>
          <a:p>
            <a:endParaRPr lang="en-US"/>
          </a:p>
        </p:txBody>
      </p:sp>
      <p:pic>
        <p:nvPicPr>
          <p:cNvPr id="7" name="Picture 6">
            <a:extLst>
              <a:ext uri="{FF2B5EF4-FFF2-40B4-BE49-F238E27FC236}">
                <a16:creationId xmlns:a16="http://schemas.microsoft.com/office/drawing/2014/main" id="{248EEAA3-9EC8-63DC-5E31-DCDCE325E887}"/>
              </a:ext>
            </a:extLst>
          </p:cNvPr>
          <p:cNvPicPr>
            <a:picLocks noChangeAspect="1"/>
          </p:cNvPicPr>
          <p:nvPr/>
        </p:nvPicPr>
        <p:blipFill rotWithShape="1">
          <a:blip r:embed="rId3"/>
          <a:srcRect b="21097"/>
          <a:stretch/>
        </p:blipFill>
        <p:spPr>
          <a:xfrm>
            <a:off x="228600" y="944561"/>
            <a:ext cx="3377717" cy="1901272"/>
          </a:xfrm>
          <a:prstGeom prst="rect">
            <a:avLst/>
          </a:prstGeom>
          <a:ln>
            <a:noFill/>
          </a:ln>
          <a:effectLst>
            <a:outerShdw blurRad="292100" dist="139700" dir="2700000" algn="tl" rotWithShape="0">
              <a:srgbClr val="333333">
                <a:alpha val="65000"/>
              </a:srgbClr>
            </a:outerShdw>
          </a:effectLst>
        </p:spPr>
      </p:pic>
      <p:pic>
        <p:nvPicPr>
          <p:cNvPr id="14" name="Content Placeholder 4">
            <a:extLst>
              <a:ext uri="{FF2B5EF4-FFF2-40B4-BE49-F238E27FC236}">
                <a16:creationId xmlns:a16="http://schemas.microsoft.com/office/drawing/2014/main" id="{E0287DBB-C90D-4125-C3EA-107246DC6849}"/>
              </a:ext>
            </a:extLst>
          </p:cNvPr>
          <p:cNvPicPr>
            <a:picLocks noChangeAspect="1"/>
          </p:cNvPicPr>
          <p:nvPr/>
        </p:nvPicPr>
        <p:blipFill>
          <a:blip r:embed="rId4"/>
          <a:stretch>
            <a:fillRect/>
          </a:stretch>
        </p:blipFill>
        <p:spPr>
          <a:xfrm>
            <a:off x="3470341" y="1310481"/>
            <a:ext cx="4749421" cy="4419600"/>
          </a:xfrm>
          <a:prstGeom prst="rect">
            <a:avLst/>
          </a:prstGeom>
          <a:ln>
            <a:noFill/>
          </a:ln>
          <a:effectLst>
            <a:outerShdw blurRad="292100" dist="139700" dir="2700000" algn="tl" rotWithShape="0">
              <a:srgbClr val="333333">
                <a:alpha val="65000"/>
              </a:srgbClr>
            </a:outerShdw>
          </a:effectLst>
        </p:spPr>
      </p:pic>
      <p:sp>
        <p:nvSpPr>
          <p:cNvPr id="15" name="Content Placeholder 10">
            <a:extLst>
              <a:ext uri="{FF2B5EF4-FFF2-40B4-BE49-F238E27FC236}">
                <a16:creationId xmlns:a16="http://schemas.microsoft.com/office/drawing/2014/main" id="{2B506AEF-B04B-8DCF-2EF6-8C18B5A41352}"/>
              </a:ext>
            </a:extLst>
          </p:cNvPr>
          <p:cNvSpPr txBox="1">
            <a:spLocks/>
          </p:cNvSpPr>
          <p:nvPr/>
        </p:nvSpPr>
        <p:spPr>
          <a:xfrm>
            <a:off x="5638800" y="6096001"/>
            <a:ext cx="3810000" cy="761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Mortimer TD, Grad YH. A genomic perspective on the near-term impact of doxycycline post-exposure prophylaxis on Neisseria gonorrhoeae antimicrobial resistance [published online ahead of print, 2023 May 4]. Clin Infect Dis. 2023;ciad279. doi:10.1093/</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cid</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/ciad279</a:t>
            </a:r>
          </a:p>
        </p:txBody>
      </p:sp>
    </p:spTree>
    <p:extLst>
      <p:ext uri="{BB962C8B-B14F-4D97-AF65-F5344CB8AC3E}">
        <p14:creationId xmlns:p14="http://schemas.microsoft.com/office/powerpoint/2010/main" val="2836067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C464-EA4B-1DD6-E587-DF21E29FAFAB}"/>
              </a:ext>
            </a:extLst>
          </p:cNvPr>
          <p:cNvSpPr>
            <a:spLocks noGrp="1"/>
          </p:cNvSpPr>
          <p:nvPr>
            <p:ph type="title"/>
          </p:nvPr>
        </p:nvSpPr>
        <p:spPr/>
        <p:txBody>
          <a:bodyPr vert="horz">
            <a:normAutofit/>
          </a:bodyPr>
          <a:lstStyle/>
          <a:p>
            <a:r>
              <a:rPr lang="en-US" dirty="0">
                <a:latin typeface="+mj-lt"/>
                <a:ea typeface="ＭＳ Ｐゴシック" pitchFamily="-111" charset="-128"/>
                <a:cs typeface="ＭＳ Ｐゴシック" pitchFamily="-111" charset="-128"/>
              </a:rPr>
              <a:t>Antimicrobial Resistance – Commensal Bacteria</a:t>
            </a:r>
          </a:p>
        </p:txBody>
      </p:sp>
      <p:sp>
        <p:nvSpPr>
          <p:cNvPr id="8" name="Content Placeholder 7">
            <a:extLst>
              <a:ext uri="{FF2B5EF4-FFF2-40B4-BE49-F238E27FC236}">
                <a16:creationId xmlns:a16="http://schemas.microsoft.com/office/drawing/2014/main" id="{5375DEE1-AFF9-A1A0-77B2-22E75556B3D9}"/>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B9A290BE-A564-6308-00AB-379CF25D73F2}"/>
              </a:ext>
            </a:extLst>
          </p:cNvPr>
          <p:cNvSpPr>
            <a:spLocks noGrp="1"/>
          </p:cNvSpPr>
          <p:nvPr>
            <p:ph sz="half" idx="2"/>
          </p:nvPr>
        </p:nvSpPr>
        <p:spPr/>
        <p:txBody>
          <a:bodyPr/>
          <a:lstStyle/>
          <a:p>
            <a:r>
              <a:rPr lang="en-US" sz="2000" kern="0" dirty="0"/>
              <a:t>Limited data from small prospective studies may suggest that oral tetracyclines for 2–18 weeks </a:t>
            </a:r>
            <a:r>
              <a:rPr lang="en-US" sz="2000" b="1" kern="0" dirty="0"/>
              <a:t>increase resistance in subgingival, gastrointestinal and upper respiratory tract flora.</a:t>
            </a:r>
          </a:p>
          <a:p>
            <a:endParaRPr lang="en-US" dirty="0"/>
          </a:p>
        </p:txBody>
      </p:sp>
      <p:sp>
        <p:nvSpPr>
          <p:cNvPr id="6" name="Content Placeholder 3">
            <a:extLst>
              <a:ext uri="{FF2B5EF4-FFF2-40B4-BE49-F238E27FC236}">
                <a16:creationId xmlns:a16="http://schemas.microsoft.com/office/drawing/2014/main" id="{F62098A3-95A8-58C1-E42C-E30F6A157FF0}"/>
              </a:ext>
            </a:extLst>
          </p:cNvPr>
          <p:cNvSpPr txBox="1">
            <a:spLocks/>
          </p:cNvSpPr>
          <p:nvPr/>
        </p:nvSpPr>
        <p:spPr>
          <a:xfrm>
            <a:off x="11201400" y="1824789"/>
            <a:ext cx="5384800" cy="4525963"/>
          </a:xfrm>
          <a:prstGeom prst="rect">
            <a:avLst/>
          </a:prstGeom>
        </p:spPr>
        <p:txBody>
          <a:bodyPr vert="horz">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600"/>
              </a:spcBef>
              <a:spcAft>
                <a:spcPts val="60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pic>
        <p:nvPicPr>
          <p:cNvPr id="11" name="Content Placeholder 4">
            <a:extLst>
              <a:ext uri="{FF2B5EF4-FFF2-40B4-BE49-F238E27FC236}">
                <a16:creationId xmlns:a16="http://schemas.microsoft.com/office/drawing/2014/main" id="{8DD91A25-BF91-127A-E456-C0B9B456929E}"/>
              </a:ext>
            </a:extLst>
          </p:cNvPr>
          <p:cNvPicPr>
            <a:picLocks noChangeAspect="1"/>
          </p:cNvPicPr>
          <p:nvPr/>
        </p:nvPicPr>
        <p:blipFill rotWithShape="1">
          <a:blip r:embed="rId3"/>
          <a:srcRect b="65994"/>
          <a:stretch/>
        </p:blipFill>
        <p:spPr>
          <a:xfrm>
            <a:off x="622299" y="1204117"/>
            <a:ext cx="5359401" cy="1631135"/>
          </a:xfrm>
          <a:prstGeom prst="rect">
            <a:avLst/>
          </a:prstGeom>
          <a:noFill/>
          <a:ln>
            <a:noFill/>
          </a:ln>
          <a:effectLst>
            <a:outerShdw blurRad="292100" dist="139700" dir="2700000" algn="tl" rotWithShape="0">
              <a:srgbClr val="333333">
                <a:alpha val="65000"/>
              </a:srgbClr>
            </a:outerShdw>
          </a:effectLst>
        </p:spPr>
      </p:pic>
      <p:sp>
        <p:nvSpPr>
          <p:cNvPr id="12" name="Content Placeholder 10">
            <a:extLst>
              <a:ext uri="{FF2B5EF4-FFF2-40B4-BE49-F238E27FC236}">
                <a16:creationId xmlns:a16="http://schemas.microsoft.com/office/drawing/2014/main" id="{61266247-3C93-4D49-CA1A-36CB24106983}"/>
              </a:ext>
            </a:extLst>
          </p:cNvPr>
          <p:cNvSpPr txBox="1">
            <a:spLocks/>
          </p:cNvSpPr>
          <p:nvPr/>
        </p:nvSpPr>
        <p:spPr>
          <a:xfrm>
            <a:off x="5638800" y="6096001"/>
            <a:ext cx="4876800" cy="761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Truong R, Tang V, </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Grennan</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 T, Tan DHS. A systematic review of the impacts of oral tetracycline class antibiotics on antimicrobial resistance in normal human flora. JAC </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Antimicrob</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 Resist. 2022;4(1):dlac009. Published 2022 Feb 15. doi:10.1093/</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jacamr</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/dlac009</a:t>
            </a:r>
          </a:p>
        </p:txBody>
      </p:sp>
    </p:spTree>
    <p:extLst>
      <p:ext uri="{BB962C8B-B14F-4D97-AF65-F5344CB8AC3E}">
        <p14:creationId xmlns:p14="http://schemas.microsoft.com/office/powerpoint/2010/main" val="4017144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8">
            <a:extLst>
              <a:ext uri="{FF2B5EF4-FFF2-40B4-BE49-F238E27FC236}">
                <a16:creationId xmlns:a16="http://schemas.microsoft.com/office/drawing/2014/main" id="{ED41CB5F-5676-E099-CDA7-28DB3F8939E9}"/>
              </a:ext>
            </a:extLst>
          </p:cNvPr>
          <p:cNvPicPr>
            <a:picLocks noChangeAspect="1"/>
          </p:cNvPicPr>
          <p:nvPr/>
        </p:nvPicPr>
        <p:blipFill>
          <a:blip r:embed="rId3"/>
          <a:stretch>
            <a:fillRect/>
          </a:stretch>
        </p:blipFill>
        <p:spPr>
          <a:xfrm>
            <a:off x="626045" y="1676400"/>
            <a:ext cx="5389033" cy="3698355"/>
          </a:xfrm>
          <a:prstGeom prst="rect">
            <a:avLst/>
          </a:prstGeom>
          <a:noFill/>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2D17680C-4D35-66E3-94D5-861804CCED0A}"/>
              </a:ext>
            </a:extLst>
          </p:cNvPr>
          <p:cNvSpPr>
            <a:spLocks noGrp="1"/>
          </p:cNvSpPr>
          <p:nvPr>
            <p:ph type="title"/>
          </p:nvPr>
        </p:nvSpPr>
        <p:spPr/>
        <p:txBody>
          <a:bodyPr/>
          <a:lstStyle/>
          <a:p>
            <a:r>
              <a:rPr lang="en-US" dirty="0"/>
              <a:t>Antimicrobial Resistance – </a:t>
            </a:r>
            <a:r>
              <a:rPr lang="en-US" dirty="0" err="1"/>
              <a:t>DoxyPEP</a:t>
            </a:r>
            <a:r>
              <a:rPr lang="en-US" dirty="0"/>
              <a:t> Study</a:t>
            </a:r>
          </a:p>
        </p:txBody>
      </p:sp>
      <p:sp>
        <p:nvSpPr>
          <p:cNvPr id="14" name="Content Placeholder 13">
            <a:extLst>
              <a:ext uri="{FF2B5EF4-FFF2-40B4-BE49-F238E27FC236}">
                <a16:creationId xmlns:a16="http://schemas.microsoft.com/office/drawing/2014/main" id="{82E09AD6-3C71-21C9-503C-DCF1F207F553}"/>
              </a:ext>
            </a:extLst>
          </p:cNvPr>
          <p:cNvSpPr>
            <a:spLocks noGrp="1"/>
          </p:cNvSpPr>
          <p:nvPr>
            <p:ph sz="half" idx="1"/>
          </p:nvPr>
        </p:nvSpPr>
        <p:spPr/>
        <p:txBody>
          <a:bodyPr/>
          <a:lstStyle/>
          <a:p>
            <a:endParaRPr lang="en-US"/>
          </a:p>
        </p:txBody>
      </p:sp>
      <p:sp>
        <p:nvSpPr>
          <p:cNvPr id="16" name="Content Placeholder 15">
            <a:extLst>
              <a:ext uri="{FF2B5EF4-FFF2-40B4-BE49-F238E27FC236}">
                <a16:creationId xmlns:a16="http://schemas.microsoft.com/office/drawing/2014/main" id="{799ED258-F83F-3F91-442C-E0D067799290}"/>
              </a:ext>
            </a:extLst>
          </p:cNvPr>
          <p:cNvSpPr>
            <a:spLocks noGrp="1"/>
          </p:cNvSpPr>
          <p:nvPr>
            <p:ph sz="half" idx="2"/>
          </p:nvPr>
        </p:nvSpPr>
        <p:spPr/>
        <p:txBody>
          <a:bodyPr/>
          <a:lstStyle/>
          <a:p>
            <a:endParaRPr lang="en-US"/>
          </a:p>
        </p:txBody>
      </p:sp>
      <p:pic>
        <p:nvPicPr>
          <p:cNvPr id="18" name="Content Placeholder 10">
            <a:extLst>
              <a:ext uri="{FF2B5EF4-FFF2-40B4-BE49-F238E27FC236}">
                <a16:creationId xmlns:a16="http://schemas.microsoft.com/office/drawing/2014/main" id="{80F6D821-DFBC-EA96-B1B7-C9C4CD3934B9}"/>
              </a:ext>
            </a:extLst>
          </p:cNvPr>
          <p:cNvPicPr>
            <a:picLocks noChangeAspect="1"/>
          </p:cNvPicPr>
          <p:nvPr/>
        </p:nvPicPr>
        <p:blipFill>
          <a:blip r:embed="rId4"/>
          <a:stretch>
            <a:fillRect/>
          </a:stretch>
        </p:blipFill>
        <p:spPr>
          <a:xfrm>
            <a:off x="6230001" y="1607923"/>
            <a:ext cx="5386917" cy="3854301"/>
          </a:xfrm>
          <a:prstGeom prst="rect">
            <a:avLst/>
          </a:prstGeom>
          <a:noFill/>
          <a:ln>
            <a:noFill/>
          </a:ln>
          <a:effectLst>
            <a:outerShdw blurRad="292100" dist="139700" dir="2700000" algn="tl" rotWithShape="0">
              <a:srgbClr val="333333">
                <a:alpha val="65000"/>
              </a:srgbClr>
            </a:outerShdw>
          </a:effectLst>
        </p:spPr>
      </p:pic>
      <p:sp>
        <p:nvSpPr>
          <p:cNvPr id="20" name="Content Placeholder 10">
            <a:extLst>
              <a:ext uri="{FF2B5EF4-FFF2-40B4-BE49-F238E27FC236}">
                <a16:creationId xmlns:a16="http://schemas.microsoft.com/office/drawing/2014/main" id="{4D1BB87A-851F-DC1B-8564-E5AA69C87C7F}"/>
              </a:ext>
            </a:extLst>
          </p:cNvPr>
          <p:cNvSpPr txBox="1">
            <a:spLocks/>
          </p:cNvSpPr>
          <p:nvPr/>
        </p:nvSpPr>
        <p:spPr>
          <a:xfrm>
            <a:off x="5638800" y="6096001"/>
            <a:ext cx="4876800" cy="761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Luetkemeyer AF, Donnell D, Dombrowski JC, et al. Postexposure Doxycycline to Prevent Bacterial Sexually Transmitted Infections. N Engl J Med. 2023;388(14):1296-1306. doi:10.1056/NEJMoa2211934</a:t>
            </a:r>
          </a:p>
        </p:txBody>
      </p:sp>
    </p:spTree>
    <p:extLst>
      <p:ext uri="{BB962C8B-B14F-4D97-AF65-F5344CB8AC3E}">
        <p14:creationId xmlns:p14="http://schemas.microsoft.com/office/powerpoint/2010/main" val="2301919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DAE8-9BD1-3A50-52EC-594E85B4CDCA}"/>
              </a:ext>
            </a:extLst>
          </p:cNvPr>
          <p:cNvSpPr>
            <a:spLocks noGrp="1"/>
          </p:cNvSpPr>
          <p:nvPr>
            <p:ph type="title"/>
          </p:nvPr>
        </p:nvSpPr>
        <p:spPr/>
        <p:txBody>
          <a:bodyPr/>
          <a:lstStyle/>
          <a:p>
            <a:r>
              <a:rPr lang="en-US" dirty="0"/>
              <a:t>Antimicrobial Resistance – </a:t>
            </a:r>
            <a:r>
              <a:rPr lang="en-US" dirty="0" err="1"/>
              <a:t>DoxyVac</a:t>
            </a:r>
            <a:r>
              <a:rPr lang="en-US" dirty="0"/>
              <a:t> Study</a:t>
            </a:r>
          </a:p>
        </p:txBody>
      </p:sp>
      <p:sp>
        <p:nvSpPr>
          <p:cNvPr id="12" name="Content Placeholder 11">
            <a:extLst>
              <a:ext uri="{FF2B5EF4-FFF2-40B4-BE49-F238E27FC236}">
                <a16:creationId xmlns:a16="http://schemas.microsoft.com/office/drawing/2014/main" id="{8CA0CE1D-4F8F-251E-2AB7-CF0DD6671496}"/>
              </a:ext>
            </a:extLst>
          </p:cNvPr>
          <p:cNvSpPr>
            <a:spLocks noGrp="1"/>
          </p:cNvSpPr>
          <p:nvPr>
            <p:ph sz="half" idx="1"/>
          </p:nvPr>
        </p:nvSpPr>
        <p:spPr/>
        <p:txBody>
          <a:bodyPr/>
          <a:lstStyle/>
          <a:p>
            <a:endParaRPr lang="en-US"/>
          </a:p>
        </p:txBody>
      </p:sp>
      <p:sp>
        <p:nvSpPr>
          <p:cNvPr id="13" name="Content Placeholder 12">
            <a:extLst>
              <a:ext uri="{FF2B5EF4-FFF2-40B4-BE49-F238E27FC236}">
                <a16:creationId xmlns:a16="http://schemas.microsoft.com/office/drawing/2014/main" id="{95AE83A6-FAE5-6E99-FFB7-26B021451BA4}"/>
              </a:ext>
            </a:extLst>
          </p:cNvPr>
          <p:cNvSpPr>
            <a:spLocks noGrp="1"/>
          </p:cNvSpPr>
          <p:nvPr>
            <p:ph sz="half" idx="2"/>
          </p:nvPr>
        </p:nvSpPr>
        <p:spPr/>
        <p:txBody>
          <a:bodyPr/>
          <a:lstStyle/>
          <a:p>
            <a:endParaRPr lang="en-US"/>
          </a:p>
        </p:txBody>
      </p:sp>
      <p:pic>
        <p:nvPicPr>
          <p:cNvPr id="14" name="Content Placeholder 14" descr="A graph of a test&#10;&#10;Description automatically generated with medium confidence">
            <a:extLst>
              <a:ext uri="{FF2B5EF4-FFF2-40B4-BE49-F238E27FC236}">
                <a16:creationId xmlns:a16="http://schemas.microsoft.com/office/drawing/2014/main" id="{044D724C-857E-14E4-4FE3-9B917A20306C}"/>
              </a:ext>
            </a:extLst>
          </p:cNvPr>
          <p:cNvPicPr>
            <a:picLocks noChangeAspect="1"/>
          </p:cNvPicPr>
          <p:nvPr/>
        </p:nvPicPr>
        <p:blipFill rotWithShape="1">
          <a:blip r:embed="rId3"/>
          <a:srcRect l="47519" t="17216"/>
          <a:stretch/>
        </p:blipFill>
        <p:spPr>
          <a:xfrm>
            <a:off x="766363" y="1166017"/>
            <a:ext cx="5096673" cy="4525963"/>
          </a:xfrm>
          <a:prstGeom prst="rect">
            <a:avLst/>
          </a:prstGeom>
          <a:ln>
            <a:noFill/>
          </a:ln>
          <a:effectLst>
            <a:outerShdw blurRad="292100" dist="139700" dir="2700000" algn="tl" rotWithShape="0">
              <a:srgbClr val="333333">
                <a:alpha val="65000"/>
              </a:srgbClr>
            </a:outerShdw>
          </a:effectLst>
        </p:spPr>
      </p:pic>
      <p:pic>
        <p:nvPicPr>
          <p:cNvPr id="15" name="Content Placeholder 21" descr="A screenshot of a graph&#10;&#10;Description automatically generated">
            <a:extLst>
              <a:ext uri="{FF2B5EF4-FFF2-40B4-BE49-F238E27FC236}">
                <a16:creationId xmlns:a16="http://schemas.microsoft.com/office/drawing/2014/main" id="{120D86CD-18DC-3816-DBBA-1E05E8BC5433}"/>
              </a:ext>
            </a:extLst>
          </p:cNvPr>
          <p:cNvPicPr>
            <a:picLocks noChangeAspect="1"/>
          </p:cNvPicPr>
          <p:nvPr/>
        </p:nvPicPr>
        <p:blipFill rotWithShape="1">
          <a:blip r:embed="rId4"/>
          <a:srcRect t="14451" r="8260"/>
          <a:stretch/>
        </p:blipFill>
        <p:spPr>
          <a:xfrm>
            <a:off x="6210300" y="2050270"/>
            <a:ext cx="5389562" cy="2833658"/>
          </a:xfrm>
          <a:prstGeom prst="rect">
            <a:avLst/>
          </a:prstGeom>
          <a:ln>
            <a:noFill/>
          </a:ln>
          <a:effectLst>
            <a:outerShdw blurRad="292100" dist="139700" dir="2700000" algn="tl" rotWithShape="0">
              <a:srgbClr val="333333">
                <a:alpha val="65000"/>
              </a:srgbClr>
            </a:outerShdw>
          </a:effectLst>
        </p:spPr>
      </p:pic>
      <p:sp>
        <p:nvSpPr>
          <p:cNvPr id="16" name="Content Placeholder 10">
            <a:extLst>
              <a:ext uri="{FF2B5EF4-FFF2-40B4-BE49-F238E27FC236}">
                <a16:creationId xmlns:a16="http://schemas.microsoft.com/office/drawing/2014/main" id="{83CC25B3-536E-A22D-3003-EA509EB78F52}"/>
              </a:ext>
            </a:extLst>
          </p:cNvPr>
          <p:cNvSpPr txBox="1">
            <a:spLocks/>
          </p:cNvSpPr>
          <p:nvPr/>
        </p:nvSpPr>
        <p:spPr>
          <a:xfrm>
            <a:off x="5638800" y="6096001"/>
            <a:ext cx="4876800" cy="7619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Molina et al DOXYVAC CROI 2023 Abstract 119</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Liu AY, Buchbinder SP. CROI 2023: Epidemiologic Trends and Prevention for HIV and Other Sexually Transmitted Infections. Top </a:t>
            </a:r>
            <a:r>
              <a:rPr kumimoji="0" lang="en-US" sz="800" b="0" i="0" u="none" strike="noStrike" kern="0" cap="none" spc="0" normalizeH="0" baseline="0" noProof="0" dirty="0" err="1">
                <a:ln>
                  <a:noFill/>
                </a:ln>
                <a:solidFill>
                  <a:srgbClr val="000000"/>
                </a:solidFill>
                <a:effectLst/>
                <a:uLnTx/>
                <a:uFillTx/>
                <a:latin typeface="Arial"/>
                <a:ea typeface="ＭＳ Ｐゴシック" pitchFamily="-111" charset="-128"/>
              </a:rPr>
              <a:t>Antivir</a:t>
            </a:r>
            <a:r>
              <a:rPr kumimoji="0" lang="en-US" sz="800" b="0" i="0" u="none" strike="noStrike" kern="0" cap="none" spc="0" normalizeH="0" baseline="0" noProof="0" dirty="0">
                <a:ln>
                  <a:noFill/>
                </a:ln>
                <a:solidFill>
                  <a:srgbClr val="000000"/>
                </a:solidFill>
                <a:effectLst/>
                <a:uLnTx/>
                <a:uFillTx/>
                <a:latin typeface="Arial"/>
                <a:ea typeface="ＭＳ Ｐゴシック" pitchFamily="-111" charset="-128"/>
              </a:rPr>
              <a:t> Med. 2023;31(3):468-492.</a:t>
            </a:r>
          </a:p>
        </p:txBody>
      </p:sp>
    </p:spTree>
    <p:extLst>
      <p:ext uri="{BB962C8B-B14F-4D97-AF65-F5344CB8AC3E}">
        <p14:creationId xmlns:p14="http://schemas.microsoft.com/office/powerpoint/2010/main" val="3793956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B66FA0-1889-E15A-B41B-8E87532DBEDC}"/>
              </a:ext>
            </a:extLst>
          </p:cNvPr>
          <p:cNvSpPr>
            <a:spLocks noGrp="1"/>
          </p:cNvSpPr>
          <p:nvPr>
            <p:ph type="title"/>
          </p:nvPr>
        </p:nvSpPr>
        <p:spPr/>
        <p:txBody>
          <a:bodyPr/>
          <a:lstStyle/>
          <a:p>
            <a:r>
              <a:rPr lang="en-US" dirty="0"/>
              <a:t>Doxy-PEP </a:t>
            </a:r>
            <a:r>
              <a:rPr lang="en-US" b="1" u="sng" dirty="0"/>
              <a:t>Will</a:t>
            </a:r>
            <a:r>
              <a:rPr lang="en-US" b="1" dirty="0"/>
              <a:t> </a:t>
            </a:r>
            <a:r>
              <a:rPr lang="en-US" dirty="0"/>
              <a:t>Increase Doxycycline Usage</a:t>
            </a:r>
          </a:p>
        </p:txBody>
      </p:sp>
      <p:pic>
        <p:nvPicPr>
          <p:cNvPr id="11" name="Content Placeholder 10">
            <a:extLst>
              <a:ext uri="{FF2B5EF4-FFF2-40B4-BE49-F238E27FC236}">
                <a16:creationId xmlns:a16="http://schemas.microsoft.com/office/drawing/2014/main" id="{9FDAAF0D-1E78-F3EF-3AB6-4C3288CD3029}"/>
              </a:ext>
            </a:extLst>
          </p:cNvPr>
          <p:cNvPicPr>
            <a:picLocks noGrp="1" noChangeAspect="1"/>
          </p:cNvPicPr>
          <p:nvPr>
            <p:ph sz="half" idx="1"/>
          </p:nvPr>
        </p:nvPicPr>
        <p:blipFill>
          <a:blip r:embed="rId3"/>
          <a:stretch>
            <a:fillRect/>
          </a:stretch>
        </p:blipFill>
        <p:spPr>
          <a:xfrm>
            <a:off x="1057705" y="1203325"/>
            <a:ext cx="4513989" cy="4525963"/>
          </a:xfrm>
          <a:prstGeom prst="rect">
            <a:avLst/>
          </a:prstGeom>
          <a:ln>
            <a:noFill/>
          </a:ln>
          <a:effectLst>
            <a:outerShdw blurRad="292100" dist="139700" dir="2700000" algn="tl" rotWithShape="0">
              <a:srgbClr val="333333">
                <a:alpha val="65000"/>
              </a:srgbClr>
            </a:outerShdw>
          </a:effectLst>
        </p:spPr>
      </p:pic>
      <p:sp>
        <p:nvSpPr>
          <p:cNvPr id="8" name="Content Placeholder 7">
            <a:extLst>
              <a:ext uri="{FF2B5EF4-FFF2-40B4-BE49-F238E27FC236}">
                <a16:creationId xmlns:a16="http://schemas.microsoft.com/office/drawing/2014/main" id="{072F0D72-5E8F-739E-DDC8-4FFE7273697F}"/>
              </a:ext>
            </a:extLst>
          </p:cNvPr>
          <p:cNvSpPr>
            <a:spLocks noGrp="1"/>
          </p:cNvSpPr>
          <p:nvPr>
            <p:ph sz="half" idx="2"/>
          </p:nvPr>
        </p:nvSpPr>
        <p:spPr/>
        <p:txBody>
          <a:bodyPr/>
          <a:lstStyle/>
          <a:p>
            <a:r>
              <a:rPr lang="en-US" dirty="0"/>
              <a:t>“Fully balancing doxy-PEP consumption …would require </a:t>
            </a:r>
            <a:r>
              <a:rPr lang="en-US" b="1" dirty="0"/>
              <a:t>restricting prescriptions to a group with an incidence of 7·8 infections per person year</a:t>
            </a:r>
            <a:r>
              <a:rPr lang="en-US" dirty="0"/>
              <a:t>…</a:t>
            </a:r>
          </a:p>
          <a:p>
            <a:r>
              <a:rPr lang="en-US" dirty="0"/>
              <a:t>Doxycycline consumption in the USA will increase with the introduction of doxy-PEP, even when accounting for the reduction in antibiotics used</a:t>
            </a:r>
          </a:p>
          <a:p>
            <a:r>
              <a:rPr lang="en-US" dirty="0"/>
              <a:t>Monitoring changes in antibiotic consumption, disease incidence, and burden of resistance will be important to understand the effects of doxy-PEP</a:t>
            </a:r>
          </a:p>
        </p:txBody>
      </p:sp>
      <p:sp>
        <p:nvSpPr>
          <p:cNvPr id="9" name="Content Placeholder 8">
            <a:extLst>
              <a:ext uri="{FF2B5EF4-FFF2-40B4-BE49-F238E27FC236}">
                <a16:creationId xmlns:a16="http://schemas.microsoft.com/office/drawing/2014/main" id="{AFBD8C18-B84A-2C44-1491-328C135AB65C}"/>
              </a:ext>
            </a:extLst>
          </p:cNvPr>
          <p:cNvSpPr>
            <a:spLocks noGrp="1"/>
          </p:cNvSpPr>
          <p:nvPr>
            <p:ph idx="10"/>
          </p:nvPr>
        </p:nvSpPr>
        <p:spPr/>
        <p:txBody>
          <a:bodyPr/>
          <a:lstStyle/>
          <a:p>
            <a:r>
              <a:rPr lang="en-US" dirty="0"/>
              <a:t>https://www.thelancet.com/journals/lanmic/article/PIIS2666-5247(23)00314-2/fulltext#articleInformation</a:t>
            </a:r>
          </a:p>
        </p:txBody>
      </p:sp>
    </p:spTree>
    <p:extLst>
      <p:ext uri="{BB962C8B-B14F-4D97-AF65-F5344CB8AC3E}">
        <p14:creationId xmlns:p14="http://schemas.microsoft.com/office/powerpoint/2010/main" val="3664778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A3BD8-E4B6-3020-ED2D-0BAD5F2984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965B09-6C8A-2F7E-EA22-E5CAD7012922}"/>
              </a:ext>
            </a:extLst>
          </p:cNvPr>
          <p:cNvSpPr>
            <a:spLocks noGrp="1"/>
          </p:cNvSpPr>
          <p:nvPr>
            <p:ph sz="half" idx="1"/>
          </p:nvPr>
        </p:nvSpPr>
        <p:spPr/>
        <p:txBody>
          <a:bodyPr/>
          <a:lstStyle/>
          <a:p>
            <a:r>
              <a:rPr lang="en-US" sz="2000" kern="0" dirty="0"/>
              <a:t>Who should be given DoxyPEP?</a:t>
            </a:r>
          </a:p>
          <a:p>
            <a:r>
              <a:rPr lang="en-US" sz="2000" kern="0" dirty="0"/>
              <a:t>What is the proper interval for STI testing for individuals on Doxy-PEP?</a:t>
            </a:r>
          </a:p>
          <a:p>
            <a:r>
              <a:rPr lang="en-US" dirty="0"/>
              <a:t>How does this impact STI treatment?</a:t>
            </a:r>
            <a:endParaRPr lang="en-US" sz="2000" kern="0" dirty="0"/>
          </a:p>
          <a:p>
            <a:endParaRPr lang="en-US" sz="2000" kern="0" dirty="0"/>
          </a:p>
        </p:txBody>
      </p:sp>
      <p:sp>
        <p:nvSpPr>
          <p:cNvPr id="3" name="Title 2">
            <a:extLst>
              <a:ext uri="{FF2B5EF4-FFF2-40B4-BE49-F238E27FC236}">
                <a16:creationId xmlns:a16="http://schemas.microsoft.com/office/drawing/2014/main" id="{76B33082-1651-1A21-D7EB-CBD80FDEF9FC}"/>
              </a:ext>
            </a:extLst>
          </p:cNvPr>
          <p:cNvSpPr>
            <a:spLocks noGrp="1"/>
          </p:cNvSpPr>
          <p:nvPr>
            <p:ph type="title"/>
          </p:nvPr>
        </p:nvSpPr>
        <p:spPr/>
        <p:txBody>
          <a:bodyPr/>
          <a:lstStyle/>
          <a:p>
            <a:r>
              <a:rPr lang="en-US" dirty="0"/>
              <a:t>Doxy-PEP Considerations</a:t>
            </a:r>
          </a:p>
        </p:txBody>
      </p:sp>
      <p:sp>
        <p:nvSpPr>
          <p:cNvPr id="4" name="Content Placeholder 3">
            <a:extLst>
              <a:ext uri="{FF2B5EF4-FFF2-40B4-BE49-F238E27FC236}">
                <a16:creationId xmlns:a16="http://schemas.microsoft.com/office/drawing/2014/main" id="{01896326-F6B2-C73D-8958-A1CB3A89C21C}"/>
              </a:ext>
            </a:extLst>
          </p:cNvPr>
          <p:cNvSpPr>
            <a:spLocks noGrp="1"/>
          </p:cNvSpPr>
          <p:nvPr>
            <p:ph idx="10"/>
          </p:nvPr>
        </p:nvSpPr>
        <p:spPr/>
        <p:txBody>
          <a:bodyPr/>
          <a:lstStyle/>
          <a:p>
            <a:endParaRPr lang="en-US"/>
          </a:p>
        </p:txBody>
      </p:sp>
      <p:sp>
        <p:nvSpPr>
          <p:cNvPr id="5" name="Content Placeholder 4">
            <a:extLst>
              <a:ext uri="{FF2B5EF4-FFF2-40B4-BE49-F238E27FC236}">
                <a16:creationId xmlns:a16="http://schemas.microsoft.com/office/drawing/2014/main" id="{923BEC58-51AB-4E1C-6289-C3953BD70F56}"/>
              </a:ext>
            </a:extLst>
          </p:cNvPr>
          <p:cNvSpPr>
            <a:spLocks noGrp="1"/>
          </p:cNvSpPr>
          <p:nvPr>
            <p:ph sz="half" idx="11"/>
          </p:nvPr>
        </p:nvSpPr>
        <p:spPr/>
        <p:txBody>
          <a:bodyPr/>
          <a:lstStyle/>
          <a:p>
            <a:r>
              <a:rPr lang="en-US" dirty="0"/>
              <a:t>Benefits</a:t>
            </a:r>
          </a:p>
          <a:p>
            <a:r>
              <a:rPr lang="en-US" dirty="0"/>
              <a:t>Risks</a:t>
            </a:r>
          </a:p>
          <a:p>
            <a:r>
              <a:rPr lang="en-US" b="1" dirty="0"/>
              <a:t>Implementation</a:t>
            </a:r>
          </a:p>
        </p:txBody>
      </p:sp>
    </p:spTree>
    <p:extLst>
      <p:ext uri="{BB962C8B-B14F-4D97-AF65-F5344CB8AC3E}">
        <p14:creationId xmlns:p14="http://schemas.microsoft.com/office/powerpoint/2010/main" val="403475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92C0-4811-C528-2A00-645571980D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88132-4C96-641F-1553-A8BC55ECACA1}"/>
              </a:ext>
            </a:extLst>
          </p:cNvPr>
          <p:cNvSpPr>
            <a:spLocks noGrp="1"/>
          </p:cNvSpPr>
          <p:nvPr>
            <p:ph sz="half" idx="1"/>
          </p:nvPr>
        </p:nvSpPr>
        <p:spPr/>
        <p:txBody>
          <a:bodyPr/>
          <a:lstStyle/>
          <a:p>
            <a:endParaRPr lang="en-US" dirty="0"/>
          </a:p>
        </p:txBody>
      </p:sp>
      <p:sp>
        <p:nvSpPr>
          <p:cNvPr id="2" name="Title 1">
            <a:extLst>
              <a:ext uri="{FF2B5EF4-FFF2-40B4-BE49-F238E27FC236}">
                <a16:creationId xmlns:a16="http://schemas.microsoft.com/office/drawing/2014/main" id="{D89419EC-C4B6-1713-AC8A-6A843F066136}"/>
              </a:ext>
            </a:extLst>
          </p:cNvPr>
          <p:cNvSpPr>
            <a:spLocks noGrp="1"/>
          </p:cNvSpPr>
          <p:nvPr>
            <p:ph type="title"/>
          </p:nvPr>
        </p:nvSpPr>
        <p:spPr/>
        <p:txBody>
          <a:bodyPr anchor="ctr"/>
          <a:lstStyle/>
          <a:p>
            <a:r>
              <a:rPr lang="en-US" dirty="0"/>
              <a:t>Who should be given DoxyPEP?</a:t>
            </a:r>
          </a:p>
        </p:txBody>
      </p:sp>
      <p:sp>
        <p:nvSpPr>
          <p:cNvPr id="4" name="Content Placeholder 3">
            <a:extLst>
              <a:ext uri="{FF2B5EF4-FFF2-40B4-BE49-F238E27FC236}">
                <a16:creationId xmlns:a16="http://schemas.microsoft.com/office/drawing/2014/main" id="{2D6F7C11-03D3-8132-6C8B-CB4DAFCA6012}"/>
              </a:ext>
            </a:extLst>
          </p:cNvPr>
          <p:cNvSpPr>
            <a:spLocks noGrp="1"/>
          </p:cNvSpPr>
          <p:nvPr>
            <p:ph sz="half" idx="2"/>
          </p:nvPr>
        </p:nvSpPr>
        <p:spPr/>
        <p:txBody>
          <a:bodyPr/>
          <a:lstStyle/>
          <a:p>
            <a:pPr marL="0" indent="0">
              <a:buNone/>
            </a:pPr>
            <a:r>
              <a:rPr lang="en-US" sz="2000" kern="100" dirty="0">
                <a:latin typeface="Arial" panose="020B0604020202020204" pitchFamily="34" charset="0"/>
                <a:ea typeface="Calibri" panose="020F0502020204030204" pitchFamily="34" charset="0"/>
                <a:cs typeface="Times New Roman" panose="02020603050405020304" pitchFamily="18" charset="0"/>
              </a:rPr>
              <a:t>The most </a:t>
            </a:r>
            <a:r>
              <a:rPr lang="en-US" sz="2000" b="1" u="sng" kern="100" dirty="0">
                <a:latin typeface="Arial" panose="020B0604020202020204" pitchFamily="34" charset="0"/>
                <a:ea typeface="Calibri" panose="020F0502020204030204" pitchFamily="34" charset="0"/>
                <a:cs typeface="Times New Roman" panose="02020603050405020304" pitchFamily="18" charset="0"/>
              </a:rPr>
              <a:t>efficient</a:t>
            </a:r>
            <a:r>
              <a:rPr lang="en-US" sz="2000" kern="100" dirty="0">
                <a:latin typeface="Arial" panose="020B0604020202020204" pitchFamily="34" charset="0"/>
                <a:ea typeface="Calibri" panose="020F0502020204030204" pitchFamily="34" charset="0"/>
                <a:cs typeface="Times New Roman" panose="02020603050405020304" pitchFamily="18" charset="0"/>
              </a:rPr>
              <a:t> prescribing strategies were </a:t>
            </a:r>
            <a:r>
              <a:rPr lang="en-US" sz="2000" b="1" u="sng" kern="100" dirty="0">
                <a:latin typeface="Arial" panose="020B0604020202020204" pitchFamily="34" charset="0"/>
                <a:ea typeface="Calibri" panose="020F0502020204030204" pitchFamily="34" charset="0"/>
                <a:cs typeface="Times New Roman" panose="02020603050405020304" pitchFamily="18" charset="0"/>
              </a:rPr>
              <a:t>based on STI history </a:t>
            </a:r>
            <a:r>
              <a:rPr lang="en-US" sz="2000" kern="100" dirty="0">
                <a:latin typeface="Arial" panose="020B0604020202020204" pitchFamily="34" charset="0"/>
                <a:ea typeface="Calibri" panose="020F0502020204030204" pitchFamily="34" charset="0"/>
                <a:cs typeface="Times New Roman" panose="02020603050405020304" pitchFamily="18" charset="0"/>
              </a:rPr>
              <a:t>rather than HIV status or PrEP use.</a:t>
            </a:r>
            <a:endParaRPr lang="en-US" dirty="0"/>
          </a:p>
        </p:txBody>
      </p:sp>
      <p:sp>
        <p:nvSpPr>
          <p:cNvPr id="6" name="Content Placeholder 5">
            <a:extLst>
              <a:ext uri="{FF2B5EF4-FFF2-40B4-BE49-F238E27FC236}">
                <a16:creationId xmlns:a16="http://schemas.microsoft.com/office/drawing/2014/main" id="{78510D6E-71F2-C39E-1111-19258F0468CB}"/>
              </a:ext>
            </a:extLst>
          </p:cNvPr>
          <p:cNvSpPr>
            <a:spLocks noGrp="1"/>
          </p:cNvSpPr>
          <p:nvPr>
            <p:ph idx="10"/>
          </p:nvPr>
        </p:nvSpPr>
        <p:spPr/>
        <p:txBody>
          <a:bodyPr/>
          <a:lstStyle/>
          <a:p>
            <a:r>
              <a:rPr lang="en-US" dirty="0"/>
              <a:t>Traeger MW, Mayer KH, </a:t>
            </a:r>
            <a:r>
              <a:rPr lang="en-US" dirty="0" err="1"/>
              <a:t>Krakower</a:t>
            </a:r>
            <a:r>
              <a:rPr lang="en-US" dirty="0"/>
              <a:t> DS, Gitin S, </a:t>
            </a:r>
            <a:r>
              <a:rPr lang="en-US" dirty="0" err="1"/>
              <a:t>Jenness</a:t>
            </a:r>
            <a:r>
              <a:rPr lang="en-US" dirty="0"/>
              <a:t> SM, Marcus JL. Potential impact of doxycycline post-exposure prophylaxis prescribing strategies on incidence of bacterial sexually transmitted infections [published online ahead of print, 2023 Aug 18]. Clin Infect Dis. 2023;ciad488. doi:10.1093/</a:t>
            </a:r>
            <a:r>
              <a:rPr lang="en-US" dirty="0" err="1"/>
              <a:t>cid</a:t>
            </a:r>
            <a:r>
              <a:rPr lang="en-US" dirty="0"/>
              <a:t>/ciad488</a:t>
            </a:r>
          </a:p>
          <a:p>
            <a:endParaRPr lang="en-US" dirty="0"/>
          </a:p>
        </p:txBody>
      </p:sp>
      <p:pic>
        <p:nvPicPr>
          <p:cNvPr id="5" name="Content Placeholder 4">
            <a:extLst>
              <a:ext uri="{FF2B5EF4-FFF2-40B4-BE49-F238E27FC236}">
                <a16:creationId xmlns:a16="http://schemas.microsoft.com/office/drawing/2014/main" id="{A3AEEA53-637E-6CA3-1686-A43D24366CA1}"/>
              </a:ext>
            </a:extLst>
          </p:cNvPr>
          <p:cNvPicPr>
            <a:picLocks noChangeAspect="1"/>
          </p:cNvPicPr>
          <p:nvPr/>
        </p:nvPicPr>
        <p:blipFill>
          <a:blip r:embed="rId3"/>
          <a:stretch>
            <a:fillRect/>
          </a:stretch>
        </p:blipFill>
        <p:spPr>
          <a:xfrm>
            <a:off x="622622" y="1204118"/>
            <a:ext cx="7581900" cy="3398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916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D85A-CB38-2F04-CE23-D6BD630AC30A}"/>
              </a:ext>
            </a:extLst>
          </p:cNvPr>
          <p:cNvSpPr>
            <a:spLocks noGrp="1"/>
          </p:cNvSpPr>
          <p:nvPr>
            <p:ph type="title"/>
          </p:nvPr>
        </p:nvSpPr>
        <p:spPr/>
        <p:txBody>
          <a:bodyPr anchor="ctr"/>
          <a:lstStyle/>
          <a:p>
            <a:r>
              <a:rPr lang="en-US" dirty="0"/>
              <a:t>BASHH (British) Recommendations</a:t>
            </a:r>
          </a:p>
        </p:txBody>
      </p:sp>
      <p:sp>
        <p:nvSpPr>
          <p:cNvPr id="8" name="Content Placeholder 7">
            <a:extLst>
              <a:ext uri="{FF2B5EF4-FFF2-40B4-BE49-F238E27FC236}">
                <a16:creationId xmlns:a16="http://schemas.microsoft.com/office/drawing/2014/main" id="{6DDF353F-0E4A-5205-71B8-0A0EDCCF3BF9}"/>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E096670E-BAD0-578B-5787-1810D08DA023}"/>
              </a:ext>
            </a:extLst>
          </p:cNvPr>
          <p:cNvSpPr>
            <a:spLocks noGrp="1"/>
          </p:cNvSpPr>
          <p:nvPr>
            <p:ph sz="half" idx="2"/>
          </p:nvPr>
        </p:nvSpPr>
        <p:spPr/>
        <p:txBody>
          <a:bodyPr/>
          <a:lstStyle/>
          <a:p>
            <a:r>
              <a:rPr lang="en-US" sz="2000" kern="0" dirty="0"/>
              <a:t>“Importantly, it remains the case that doxycycline taken as PEP or pre- exposure prophylaxis (PrEP) for STIs </a:t>
            </a:r>
            <a:r>
              <a:rPr lang="en-US" sz="2000" b="1" u="sng" kern="0" dirty="0"/>
              <a:t>is not endorsed</a:t>
            </a:r>
            <a:r>
              <a:rPr lang="en-US" sz="2000" b="1" kern="0" dirty="0"/>
              <a:t> </a:t>
            </a:r>
            <a:r>
              <a:rPr lang="en-US" sz="2000" kern="0" dirty="0"/>
              <a:t>by BASHH or UKHSA”</a:t>
            </a:r>
          </a:p>
          <a:p>
            <a:endParaRPr lang="en-US" dirty="0"/>
          </a:p>
          <a:p>
            <a:endParaRPr lang="en-US" dirty="0"/>
          </a:p>
        </p:txBody>
      </p:sp>
      <p:sp>
        <p:nvSpPr>
          <p:cNvPr id="10" name="Content Placeholder 9">
            <a:extLst>
              <a:ext uri="{FF2B5EF4-FFF2-40B4-BE49-F238E27FC236}">
                <a16:creationId xmlns:a16="http://schemas.microsoft.com/office/drawing/2014/main" id="{A8763F45-A6B7-651C-71D4-CB2ADFF7978F}"/>
              </a:ext>
            </a:extLst>
          </p:cNvPr>
          <p:cNvSpPr>
            <a:spLocks noGrp="1"/>
          </p:cNvSpPr>
          <p:nvPr>
            <p:ph idx="10"/>
          </p:nvPr>
        </p:nvSpPr>
        <p:spPr/>
        <p:txBody>
          <a:bodyPr/>
          <a:lstStyle/>
          <a:p>
            <a:r>
              <a:rPr lang="en-US" dirty="0"/>
              <a:t>Kohli M, </a:t>
            </a:r>
            <a:r>
              <a:rPr lang="en-US" dirty="0" err="1"/>
              <a:t>Medland</a:t>
            </a:r>
            <a:r>
              <a:rPr lang="en-US" dirty="0"/>
              <a:t> N, Fifer H, Saunders J. BASHH updated position statement on doxycycline as prophylaxis for sexually transmitted infections. Sex </a:t>
            </a:r>
            <a:r>
              <a:rPr lang="en-US" dirty="0" err="1"/>
              <a:t>Transm</a:t>
            </a:r>
            <a:r>
              <a:rPr lang="en-US" dirty="0"/>
              <a:t> Infect. 2022;98(3):235-236. doi:10.1136/sextrans-2022-055425</a:t>
            </a:r>
          </a:p>
          <a:p>
            <a:endParaRPr lang="en-US" dirty="0"/>
          </a:p>
        </p:txBody>
      </p:sp>
      <p:pic>
        <p:nvPicPr>
          <p:cNvPr id="11" name="Content Placeholder 6">
            <a:extLst>
              <a:ext uri="{FF2B5EF4-FFF2-40B4-BE49-F238E27FC236}">
                <a16:creationId xmlns:a16="http://schemas.microsoft.com/office/drawing/2014/main" id="{64A76D5E-F6DF-278C-D086-983D7686CA17}"/>
              </a:ext>
            </a:extLst>
          </p:cNvPr>
          <p:cNvPicPr>
            <a:picLocks noChangeAspect="1"/>
          </p:cNvPicPr>
          <p:nvPr/>
        </p:nvPicPr>
        <p:blipFill>
          <a:blip r:embed="rId3"/>
          <a:stretch>
            <a:fillRect/>
          </a:stretch>
        </p:blipFill>
        <p:spPr>
          <a:xfrm>
            <a:off x="1181100" y="1022572"/>
            <a:ext cx="4267200" cy="4889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5280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6C3E3D-CC6D-A26B-A52B-3FEBA20A769E}"/>
              </a:ext>
            </a:extLst>
          </p:cNvPr>
          <p:cNvSpPr>
            <a:spLocks noGrp="1"/>
          </p:cNvSpPr>
          <p:nvPr>
            <p:ph sz="half" idx="1"/>
          </p:nvPr>
        </p:nvSpPr>
        <p:spPr/>
        <p:txBody>
          <a:bodyPr/>
          <a:lstStyle/>
          <a:p>
            <a:r>
              <a:rPr lang="en-US" sz="1800" dirty="0"/>
              <a:t>“Doxy-PEP should be considered </a:t>
            </a:r>
            <a:r>
              <a:rPr lang="en-US" sz="1800" b="1" dirty="0"/>
              <a:t>primarily for the prevention of syphilis </a:t>
            </a:r>
            <a:r>
              <a:rPr lang="en-US" sz="1800" dirty="0"/>
              <a:t>in GBMSM who are at risk of this STI, although for some individuals the reduction in chlamydia, and the lesser reduction of </a:t>
            </a:r>
            <a:r>
              <a:rPr lang="en-US" sz="1800" dirty="0" err="1"/>
              <a:t>gonorrhoea</a:t>
            </a:r>
            <a:r>
              <a:rPr lang="en-US" sz="1800" dirty="0"/>
              <a:t> might be important.”</a:t>
            </a:r>
          </a:p>
          <a:p>
            <a:pPr lvl="1"/>
            <a:r>
              <a:rPr lang="en-US" sz="1800" dirty="0"/>
              <a:t>Some stakeholders held the view that </a:t>
            </a:r>
            <a:r>
              <a:rPr lang="en-US" sz="1800" b="1" dirty="0"/>
              <a:t>Doxy-PEP should be considered only for the prevention of syphilis </a:t>
            </a:r>
            <a:r>
              <a:rPr lang="en-US" sz="1800" dirty="0"/>
              <a:t>in GBMSM….</a:t>
            </a:r>
          </a:p>
          <a:p>
            <a:r>
              <a:rPr lang="en-US" sz="1800" dirty="0"/>
              <a:t>Doxy-PEP users should be assisted </a:t>
            </a:r>
            <a:r>
              <a:rPr lang="en-US" sz="1800" b="1" dirty="0"/>
              <a:t>to </a:t>
            </a:r>
            <a:r>
              <a:rPr lang="en-US" sz="1800" b="1" dirty="0" err="1"/>
              <a:t>maximise</a:t>
            </a:r>
            <a:r>
              <a:rPr lang="en-US" sz="1800" b="1" dirty="0"/>
              <a:t> the benefits of Doxy-PEP while </a:t>
            </a:r>
            <a:r>
              <a:rPr lang="en-US" sz="1800" b="1" dirty="0" err="1"/>
              <a:t>minimising</a:t>
            </a:r>
            <a:r>
              <a:rPr lang="en-US" sz="1800" b="1" dirty="0"/>
              <a:t> overall antibiotic use. </a:t>
            </a:r>
          </a:p>
          <a:p>
            <a:pPr lvl="1"/>
            <a:r>
              <a:rPr lang="en-US" sz="1800" dirty="0"/>
              <a:t>For example, if a Doxy-PEP user tends to have multiple sexual partners during weekends but few during the week, then a single Monday morning dose of 200mg Doxy-PEP should adequately cover their STI risk, rather than multiple doses over the weekend</a:t>
            </a:r>
          </a:p>
          <a:p>
            <a:endParaRPr lang="en-US" sz="1800" dirty="0"/>
          </a:p>
        </p:txBody>
      </p:sp>
      <p:sp>
        <p:nvSpPr>
          <p:cNvPr id="2" name="Title 1">
            <a:extLst>
              <a:ext uri="{FF2B5EF4-FFF2-40B4-BE49-F238E27FC236}">
                <a16:creationId xmlns:a16="http://schemas.microsoft.com/office/drawing/2014/main" id="{19F1E776-DE1A-45E4-CC35-9DCEFE19AAA6}"/>
              </a:ext>
            </a:extLst>
          </p:cNvPr>
          <p:cNvSpPr>
            <a:spLocks noGrp="1"/>
          </p:cNvSpPr>
          <p:nvPr>
            <p:ph type="title"/>
          </p:nvPr>
        </p:nvSpPr>
        <p:spPr/>
        <p:txBody>
          <a:bodyPr/>
          <a:lstStyle/>
          <a:p>
            <a:r>
              <a:rPr lang="en-US" dirty="0"/>
              <a:t>Australian Recommendations</a:t>
            </a:r>
          </a:p>
        </p:txBody>
      </p:sp>
      <p:sp>
        <p:nvSpPr>
          <p:cNvPr id="7" name="Content Placeholder 6">
            <a:extLst>
              <a:ext uri="{FF2B5EF4-FFF2-40B4-BE49-F238E27FC236}">
                <a16:creationId xmlns:a16="http://schemas.microsoft.com/office/drawing/2014/main" id="{674AE7C8-7435-8013-9F44-6922A495914A}"/>
              </a:ext>
            </a:extLst>
          </p:cNvPr>
          <p:cNvSpPr>
            <a:spLocks noGrp="1"/>
          </p:cNvSpPr>
          <p:nvPr>
            <p:ph idx="10"/>
          </p:nvPr>
        </p:nvSpPr>
        <p:spPr/>
        <p:txBody>
          <a:bodyPr/>
          <a:lstStyle/>
          <a:p>
            <a:r>
              <a:rPr lang="en-US" dirty="0"/>
              <a:t>https://ashm.org.au/about/news/doxy-pep-statement/#:~:text=infections%20(STI).-,Among%20gay%2C%20bisexual%2C%20and%20other%20men%20who%20have%20sex%20with,to%20varying%20levels%20of%20tetracycline</a:t>
            </a:r>
          </a:p>
        </p:txBody>
      </p:sp>
      <p:sp>
        <p:nvSpPr>
          <p:cNvPr id="8" name="Content Placeholder 7">
            <a:extLst>
              <a:ext uri="{FF2B5EF4-FFF2-40B4-BE49-F238E27FC236}">
                <a16:creationId xmlns:a16="http://schemas.microsoft.com/office/drawing/2014/main" id="{715B55FA-F043-0E1E-CBEC-CD5AFC4CF3C9}"/>
              </a:ext>
            </a:extLst>
          </p:cNvPr>
          <p:cNvSpPr>
            <a:spLocks noGrp="1"/>
          </p:cNvSpPr>
          <p:nvPr>
            <p:ph sz="half" idx="11"/>
          </p:nvPr>
        </p:nvSpPr>
        <p:spPr/>
        <p:txBody>
          <a:bodyPr/>
          <a:lstStyle/>
          <a:p>
            <a:endParaRPr lang="en-US"/>
          </a:p>
        </p:txBody>
      </p:sp>
      <p:pic>
        <p:nvPicPr>
          <p:cNvPr id="15" name="Picture 14">
            <a:extLst>
              <a:ext uri="{FF2B5EF4-FFF2-40B4-BE49-F238E27FC236}">
                <a16:creationId xmlns:a16="http://schemas.microsoft.com/office/drawing/2014/main" id="{D1EB7A67-16B4-1FF5-9BC9-F05DDFDA7CC9}"/>
              </a:ext>
            </a:extLst>
          </p:cNvPr>
          <p:cNvPicPr>
            <a:picLocks noChangeAspect="1"/>
          </p:cNvPicPr>
          <p:nvPr/>
        </p:nvPicPr>
        <p:blipFill>
          <a:blip r:embed="rId3"/>
          <a:stretch>
            <a:fillRect/>
          </a:stretch>
        </p:blipFill>
        <p:spPr>
          <a:xfrm>
            <a:off x="785210" y="1214476"/>
            <a:ext cx="2827354" cy="4522181"/>
          </a:xfrm>
          <a:prstGeom prst="rect">
            <a:avLst/>
          </a:prstGeom>
        </p:spPr>
      </p:pic>
    </p:spTree>
    <p:extLst>
      <p:ext uri="{BB962C8B-B14F-4D97-AF65-F5344CB8AC3E}">
        <p14:creationId xmlns:p14="http://schemas.microsoft.com/office/powerpoint/2010/main" val="1018591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1862759" y="4198683"/>
            <a:ext cx="4099517" cy="1831106"/>
          </a:xfrm>
          <a:prstGeom prst="rect">
            <a:avLst/>
          </a:prstGeom>
        </p:spPr>
        <p:txBody>
          <a:bodyPr vert="horz" lIns="91440" tIns="45720" rIns="91440" bIns="45720" rtlCol="0" anchor="t">
            <a:normAutofit fontScale="90000" lnSpcReduction="2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600" dirty="0">
                <a:solidFill>
                  <a:schemeClr val="bg1"/>
                </a:solidFill>
                <a:latin typeface="+mn-lt"/>
              </a:rPr>
              <a:t>Jason Zucker,</a:t>
            </a:r>
          </a:p>
          <a:p>
            <a:r>
              <a:rPr lang="en-US" sz="2000" i="0" dirty="0">
                <a:solidFill>
                  <a:schemeClr val="bg1"/>
                </a:solidFill>
                <a:effectLst/>
                <a:latin typeface="+mn-lt"/>
              </a:rPr>
              <a:t>Assistant Professor of Medicine,</a:t>
            </a:r>
          </a:p>
          <a:p>
            <a:r>
              <a:rPr lang="en-US" sz="2000" i="0" dirty="0">
                <a:solidFill>
                  <a:schemeClr val="bg1"/>
                </a:solidFill>
                <a:effectLst/>
                <a:latin typeface="+mn-lt"/>
              </a:rPr>
              <a:t>Division of Infectious Diseases, Columbia University Medical Center; </a:t>
            </a:r>
          </a:p>
          <a:p>
            <a:r>
              <a:rPr lang="en-US" sz="2000" i="0" dirty="0">
                <a:solidFill>
                  <a:schemeClr val="bg1"/>
                </a:solidFill>
                <a:effectLst/>
                <a:latin typeface="+mn-lt"/>
              </a:rPr>
              <a:t>Assistant </a:t>
            </a:r>
            <a:r>
              <a:rPr lang="en-US" sz="2000" dirty="0">
                <a:solidFill>
                  <a:schemeClr val="bg1"/>
                </a:solidFill>
                <a:latin typeface="+mn-lt"/>
              </a:rPr>
              <a:t>M</a:t>
            </a:r>
            <a:r>
              <a:rPr lang="en-US" sz="2000" i="0" dirty="0">
                <a:solidFill>
                  <a:schemeClr val="bg1"/>
                </a:solidFill>
                <a:effectLst/>
                <a:latin typeface="+mn-lt"/>
              </a:rPr>
              <a:t>edical </a:t>
            </a:r>
            <a:r>
              <a:rPr lang="en-US" sz="2000" dirty="0">
                <a:solidFill>
                  <a:schemeClr val="bg1"/>
                </a:solidFill>
                <a:latin typeface="+mn-lt"/>
              </a:rPr>
              <a:t>D</a:t>
            </a:r>
            <a:r>
              <a:rPr lang="en-US" sz="2000" i="0" dirty="0">
                <a:solidFill>
                  <a:schemeClr val="bg1"/>
                </a:solidFill>
                <a:effectLst/>
                <a:latin typeface="+mn-lt"/>
              </a:rPr>
              <a:t>irector, </a:t>
            </a:r>
          </a:p>
          <a:p>
            <a:r>
              <a:rPr lang="en-US" sz="2000" i="0" dirty="0">
                <a:solidFill>
                  <a:schemeClr val="bg1"/>
                </a:solidFill>
                <a:effectLst/>
                <a:latin typeface="+mn-lt"/>
              </a:rPr>
              <a:t>New York City STD Prevention Training Center</a:t>
            </a:r>
            <a:endParaRPr lang="en-US" sz="2000" i="0" dirty="0">
              <a:solidFill>
                <a:srgbClr val="FFFFFF"/>
              </a:solidFill>
              <a:effectLst/>
              <a:latin typeface="+mn-lt"/>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extLst>
              <a:ext uri="{28A0092B-C50C-407E-A947-70E740481C1C}">
                <a14:useLocalDpi xmlns:a14="http://schemas.microsoft.com/office/drawing/2010/main" val="0"/>
              </a:ext>
            </a:extLst>
          </a:blip>
          <a:srcRect t="3912" b="3912"/>
          <a:stretch/>
        </p:blipFill>
        <p:spPr>
          <a:xfrm>
            <a:off x="2402089" y="1101946"/>
            <a:ext cx="3009900" cy="2989045"/>
          </a:xfrm>
          <a:prstGeom prst="flowChartConnector">
            <a:avLst/>
          </a:prstGeom>
          <a:effectLst>
            <a:innerShdw blurRad="114300" dist="25400">
              <a:prstClr val="black"/>
            </a:innerShdw>
          </a:effectLst>
        </p:spPr>
      </p:pic>
      <p:pic>
        <p:nvPicPr>
          <p:cNvPr id="2" name="Picture Placeholder 6">
            <a:extLst>
              <a:ext uri="{FF2B5EF4-FFF2-40B4-BE49-F238E27FC236}">
                <a16:creationId xmlns:a16="http://schemas.microsoft.com/office/drawing/2014/main" id="{DA30452C-AEE5-DCED-B651-925C9E09EDD5}"/>
              </a:ext>
            </a:extLst>
          </p:cNvPr>
          <p:cNvPicPr>
            <a:picLocks noChangeAspect="1"/>
          </p:cNvPicPr>
          <p:nvPr/>
        </p:nvPicPr>
        <p:blipFill>
          <a:blip r:embed="rId4">
            <a:extLst>
              <a:ext uri="{28A0092B-C50C-407E-A947-70E740481C1C}">
                <a14:useLocalDpi xmlns:a14="http://schemas.microsoft.com/office/drawing/2010/main" val="0"/>
              </a:ext>
            </a:extLst>
          </a:blip>
          <a:srcRect t="346" b="346"/>
          <a:stretch/>
        </p:blipFill>
        <p:spPr>
          <a:xfrm>
            <a:off x="6601013" y="1101945"/>
            <a:ext cx="3009900" cy="2989045"/>
          </a:xfrm>
          <a:prstGeom prst="flowChartConnector">
            <a:avLst/>
          </a:prstGeom>
          <a:effectLst>
            <a:innerShdw blurRad="114300" dist="25400">
              <a:prstClr val="black"/>
            </a:innerShdw>
          </a:effectLst>
        </p:spPr>
      </p:pic>
      <p:sp>
        <p:nvSpPr>
          <p:cNvPr id="3" name="Title 2">
            <a:extLst>
              <a:ext uri="{FF2B5EF4-FFF2-40B4-BE49-F238E27FC236}">
                <a16:creationId xmlns:a16="http://schemas.microsoft.com/office/drawing/2014/main" id="{82B802EC-3AFC-29D7-8149-26656894C193}"/>
              </a:ext>
            </a:extLst>
          </p:cNvPr>
          <p:cNvSpPr txBox="1">
            <a:spLocks/>
          </p:cNvSpPr>
          <p:nvPr/>
        </p:nvSpPr>
        <p:spPr>
          <a:xfrm>
            <a:off x="6229727" y="4124644"/>
            <a:ext cx="3752473" cy="2250718"/>
          </a:xfrm>
          <a:prstGeom prst="rect">
            <a:avLst/>
          </a:prstGeom>
        </p:spPr>
        <p:txBody>
          <a:bodyPr vert="horz" lIns="91440" tIns="45720" rIns="91440" bIns="45720" rtlCol="0" anchor="t">
            <a:normAutofit fontScale="60000" lnSpcReduction="2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4700" i="0" dirty="0">
                <a:solidFill>
                  <a:schemeClr val="bg1"/>
                </a:solidFill>
                <a:effectLst/>
                <a:latin typeface="Noah W05 Regular"/>
              </a:rPr>
              <a:t>Harriet </a:t>
            </a:r>
            <a:r>
              <a:rPr lang="en-US" sz="4700" i="0" dirty="0">
                <a:solidFill>
                  <a:schemeClr val="bg1"/>
                </a:solidFill>
                <a:effectLst/>
                <a:latin typeface="+mn-lt"/>
              </a:rPr>
              <a:t>Nuwagaba-Biribonwoha </a:t>
            </a:r>
          </a:p>
          <a:p>
            <a:r>
              <a:rPr lang="en-US" sz="3000" i="0" dirty="0">
                <a:solidFill>
                  <a:schemeClr val="bg1"/>
                </a:solidFill>
                <a:effectLst/>
                <a:latin typeface="+mn-lt"/>
              </a:rPr>
              <a:t>Assistant </a:t>
            </a:r>
            <a:r>
              <a:rPr lang="en-US" sz="3000" dirty="0">
                <a:solidFill>
                  <a:schemeClr val="bg1"/>
                </a:solidFill>
                <a:latin typeface="+mn-lt"/>
              </a:rPr>
              <a:t>P</a:t>
            </a:r>
            <a:r>
              <a:rPr lang="en-US" sz="3000" i="0" dirty="0">
                <a:solidFill>
                  <a:schemeClr val="bg1"/>
                </a:solidFill>
                <a:effectLst/>
                <a:latin typeface="+mn-lt"/>
              </a:rPr>
              <a:t>rofessor </a:t>
            </a:r>
            <a:r>
              <a:rPr lang="en-US" sz="3000" dirty="0">
                <a:solidFill>
                  <a:schemeClr val="bg1"/>
                </a:solidFill>
                <a:latin typeface="+mn-lt"/>
              </a:rPr>
              <a:t>of E</a:t>
            </a:r>
            <a:r>
              <a:rPr lang="en-US" sz="3000" i="0" dirty="0">
                <a:solidFill>
                  <a:schemeClr val="bg1"/>
                </a:solidFill>
                <a:effectLst/>
                <a:latin typeface="+mn-lt"/>
              </a:rPr>
              <a:t>pidemiology, </a:t>
            </a:r>
          </a:p>
          <a:p>
            <a:r>
              <a:rPr lang="en-US" sz="3000" i="0" dirty="0">
                <a:solidFill>
                  <a:schemeClr val="bg1"/>
                </a:solidFill>
                <a:effectLst/>
                <a:latin typeface="+mn-lt"/>
              </a:rPr>
              <a:t>Columbia University’s Mailman School of Public Health; </a:t>
            </a:r>
          </a:p>
          <a:p>
            <a:r>
              <a:rPr lang="en-US" sz="3000" i="0" dirty="0">
                <a:solidFill>
                  <a:schemeClr val="bg1"/>
                </a:solidFill>
                <a:effectLst/>
                <a:latin typeface="+mn-lt"/>
              </a:rPr>
              <a:t>Research </a:t>
            </a:r>
            <a:r>
              <a:rPr lang="en-US" sz="3000" dirty="0">
                <a:solidFill>
                  <a:schemeClr val="bg1"/>
                </a:solidFill>
                <a:latin typeface="+mn-lt"/>
              </a:rPr>
              <a:t>D</a:t>
            </a:r>
            <a:r>
              <a:rPr lang="en-US" sz="3000" i="0" dirty="0">
                <a:solidFill>
                  <a:schemeClr val="bg1"/>
                </a:solidFill>
                <a:effectLst/>
                <a:latin typeface="+mn-lt"/>
              </a:rPr>
              <a:t>irector, ICAP in Eswatini</a:t>
            </a:r>
            <a:r>
              <a:rPr lang="en-US" sz="3000" i="0" dirty="0">
                <a:solidFill>
                  <a:srgbClr val="383838"/>
                </a:solidFill>
                <a:effectLst/>
                <a:latin typeface="Noah W05 Regular"/>
              </a:rPr>
              <a:t>. </a:t>
            </a:r>
            <a:endParaRPr lang="en-US" sz="3000" i="0" dirty="0">
              <a:solidFill>
                <a:srgbClr val="FFFFFF"/>
              </a:solidFill>
              <a:effectLst/>
              <a:latin typeface="+mn-lt"/>
            </a:endParaRPr>
          </a:p>
        </p:txBody>
      </p:sp>
    </p:spTree>
    <p:extLst>
      <p:ext uri="{BB962C8B-B14F-4D97-AF65-F5344CB8AC3E}">
        <p14:creationId xmlns:p14="http://schemas.microsoft.com/office/powerpoint/2010/main" val="1070381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2BF82-5773-9910-4F30-134B0264CD1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8E2D6-4CD3-D919-7157-777169648792}"/>
              </a:ext>
            </a:extLst>
          </p:cNvPr>
          <p:cNvSpPr>
            <a:spLocks noGrp="1"/>
          </p:cNvSpPr>
          <p:nvPr>
            <p:ph sz="half" idx="1"/>
          </p:nvPr>
        </p:nvSpPr>
        <p:spPr/>
        <p:txBody>
          <a:bodyPr/>
          <a:lstStyle/>
          <a:p>
            <a:endParaRPr lang="en-US"/>
          </a:p>
        </p:txBody>
      </p:sp>
      <p:sp>
        <p:nvSpPr>
          <p:cNvPr id="2" name="Title 1">
            <a:extLst>
              <a:ext uri="{FF2B5EF4-FFF2-40B4-BE49-F238E27FC236}">
                <a16:creationId xmlns:a16="http://schemas.microsoft.com/office/drawing/2014/main" id="{2695214F-01F8-E48C-2442-24F440014735}"/>
              </a:ext>
            </a:extLst>
          </p:cNvPr>
          <p:cNvSpPr>
            <a:spLocks noGrp="1"/>
          </p:cNvSpPr>
          <p:nvPr>
            <p:ph type="title"/>
          </p:nvPr>
        </p:nvSpPr>
        <p:spPr/>
        <p:txBody>
          <a:bodyPr/>
          <a:lstStyle/>
          <a:p>
            <a:r>
              <a:rPr lang="en-US" dirty="0"/>
              <a:t>CDC Preliminary Guidance</a:t>
            </a:r>
          </a:p>
        </p:txBody>
      </p:sp>
      <p:sp>
        <p:nvSpPr>
          <p:cNvPr id="6" name="Content Placeholder 5">
            <a:extLst>
              <a:ext uri="{FF2B5EF4-FFF2-40B4-BE49-F238E27FC236}">
                <a16:creationId xmlns:a16="http://schemas.microsoft.com/office/drawing/2014/main" id="{4F975B1E-089B-C678-94A6-81CA60279E44}"/>
              </a:ext>
            </a:extLst>
          </p:cNvPr>
          <p:cNvSpPr>
            <a:spLocks noGrp="1"/>
          </p:cNvSpPr>
          <p:nvPr>
            <p:ph sz="half" idx="2"/>
          </p:nvPr>
        </p:nvSpPr>
        <p:spPr/>
        <p:txBody>
          <a:bodyPr/>
          <a:lstStyle/>
          <a:p>
            <a:r>
              <a:rPr lang="en-US" dirty="0"/>
              <a:t>Should be considered</a:t>
            </a:r>
          </a:p>
        </p:txBody>
      </p:sp>
      <p:sp>
        <p:nvSpPr>
          <p:cNvPr id="4" name="Content Placeholder 3">
            <a:extLst>
              <a:ext uri="{FF2B5EF4-FFF2-40B4-BE49-F238E27FC236}">
                <a16:creationId xmlns:a16="http://schemas.microsoft.com/office/drawing/2014/main" id="{CD826B60-94EE-2B5F-3E5E-295332F6EE30}"/>
              </a:ext>
            </a:extLst>
          </p:cNvPr>
          <p:cNvSpPr>
            <a:spLocks noGrp="1"/>
          </p:cNvSpPr>
          <p:nvPr>
            <p:ph idx="10"/>
          </p:nvPr>
        </p:nvSpPr>
        <p:spPr/>
        <p:txBody>
          <a:bodyPr/>
          <a:lstStyle/>
          <a:p>
            <a:endParaRPr lang="en-US"/>
          </a:p>
        </p:txBody>
      </p:sp>
      <p:pic>
        <p:nvPicPr>
          <p:cNvPr id="11" name="Picture 10">
            <a:extLst>
              <a:ext uri="{FF2B5EF4-FFF2-40B4-BE49-F238E27FC236}">
                <a16:creationId xmlns:a16="http://schemas.microsoft.com/office/drawing/2014/main" id="{CD764EE3-6CFA-535C-5852-651DA4BBEB0A}"/>
              </a:ext>
            </a:extLst>
          </p:cNvPr>
          <p:cNvPicPr>
            <a:picLocks noChangeAspect="1"/>
          </p:cNvPicPr>
          <p:nvPr/>
        </p:nvPicPr>
        <p:blipFill>
          <a:blip r:embed="rId3"/>
          <a:stretch>
            <a:fillRect/>
          </a:stretch>
        </p:blipFill>
        <p:spPr>
          <a:xfrm>
            <a:off x="681606" y="1208807"/>
            <a:ext cx="7522916" cy="2905239"/>
          </a:xfrm>
          <a:prstGeom prst="rect">
            <a:avLst/>
          </a:prstGeom>
        </p:spPr>
      </p:pic>
    </p:spTree>
    <p:extLst>
      <p:ext uri="{BB962C8B-B14F-4D97-AF65-F5344CB8AC3E}">
        <p14:creationId xmlns:p14="http://schemas.microsoft.com/office/powerpoint/2010/main" val="1806057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641A-747D-24A4-1549-8071765B4BF3}"/>
              </a:ext>
            </a:extLst>
          </p:cNvPr>
          <p:cNvSpPr>
            <a:spLocks noGrp="1"/>
          </p:cNvSpPr>
          <p:nvPr>
            <p:ph type="title"/>
          </p:nvPr>
        </p:nvSpPr>
        <p:spPr/>
        <p:txBody>
          <a:bodyPr/>
          <a:lstStyle/>
          <a:p>
            <a:r>
              <a:rPr lang="en-US" dirty="0"/>
              <a:t>WHO Guidelines Pending</a:t>
            </a:r>
          </a:p>
        </p:txBody>
      </p:sp>
      <p:sp>
        <p:nvSpPr>
          <p:cNvPr id="7" name="Content Placeholder 6">
            <a:extLst>
              <a:ext uri="{FF2B5EF4-FFF2-40B4-BE49-F238E27FC236}">
                <a16:creationId xmlns:a16="http://schemas.microsoft.com/office/drawing/2014/main" id="{35CB9C71-C32D-1243-4D62-8ADCFF5006E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FF4D130-4B51-691E-09D9-3994DF658957}"/>
              </a:ext>
            </a:extLst>
          </p:cNvPr>
          <p:cNvSpPr>
            <a:spLocks noGrp="1"/>
          </p:cNvSpPr>
          <p:nvPr>
            <p:ph sz="half" idx="2"/>
          </p:nvPr>
        </p:nvSpPr>
        <p:spPr/>
        <p:txBody>
          <a:bodyPr/>
          <a:lstStyle/>
          <a:p>
            <a:endParaRPr lang="en-US" dirty="0"/>
          </a:p>
        </p:txBody>
      </p:sp>
      <p:sp>
        <p:nvSpPr>
          <p:cNvPr id="8" name="Content Placeholder 7">
            <a:extLst>
              <a:ext uri="{FF2B5EF4-FFF2-40B4-BE49-F238E27FC236}">
                <a16:creationId xmlns:a16="http://schemas.microsoft.com/office/drawing/2014/main" id="{9415D878-8199-BE5A-95D9-2C19CD2A2A4D}"/>
              </a:ext>
            </a:extLst>
          </p:cNvPr>
          <p:cNvSpPr>
            <a:spLocks noGrp="1"/>
          </p:cNvSpPr>
          <p:nvPr>
            <p:ph idx="10"/>
          </p:nvPr>
        </p:nvSpPr>
        <p:spPr/>
        <p:txBody>
          <a:bodyPr/>
          <a:lstStyle/>
          <a:p>
            <a:r>
              <a:rPr lang="en-US" dirty="0"/>
              <a:t>https://www.who.int/publications/i/item/9789240052390</a:t>
            </a:r>
          </a:p>
          <a:p>
            <a:r>
              <a:rPr lang="en-US" dirty="0"/>
              <a:t>https://www.who.int/news/item/18-05-2023-who-announces-the-development-of-the-consolidated-guidelines-on-sti-prevention-and-care-2022-2023</a:t>
            </a:r>
          </a:p>
          <a:p>
            <a:endParaRPr lang="en-US" dirty="0"/>
          </a:p>
        </p:txBody>
      </p:sp>
      <p:pic>
        <p:nvPicPr>
          <p:cNvPr id="12" name="Picture 11">
            <a:extLst>
              <a:ext uri="{FF2B5EF4-FFF2-40B4-BE49-F238E27FC236}">
                <a16:creationId xmlns:a16="http://schemas.microsoft.com/office/drawing/2014/main" id="{11CC66CB-AD3E-A5D1-1D5F-041038699475}"/>
              </a:ext>
            </a:extLst>
          </p:cNvPr>
          <p:cNvPicPr>
            <a:picLocks noChangeAspect="1"/>
          </p:cNvPicPr>
          <p:nvPr/>
        </p:nvPicPr>
        <p:blipFill>
          <a:blip r:embed="rId2"/>
          <a:stretch>
            <a:fillRect/>
          </a:stretch>
        </p:blipFill>
        <p:spPr>
          <a:xfrm>
            <a:off x="1981200" y="1204118"/>
            <a:ext cx="3187700" cy="4532172"/>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0124E5F4-CD0D-E7C4-52CA-F48C191B887D}"/>
              </a:ext>
            </a:extLst>
          </p:cNvPr>
          <p:cNvGrpSpPr/>
          <p:nvPr/>
        </p:nvGrpSpPr>
        <p:grpSpPr>
          <a:xfrm>
            <a:off x="6540500" y="1237491"/>
            <a:ext cx="4724400" cy="4477509"/>
            <a:chOff x="6540500" y="1237491"/>
            <a:chExt cx="4724400" cy="4477509"/>
          </a:xfrm>
        </p:grpSpPr>
        <p:pic>
          <p:nvPicPr>
            <p:cNvPr id="16" name="Picture 15">
              <a:extLst>
                <a:ext uri="{FF2B5EF4-FFF2-40B4-BE49-F238E27FC236}">
                  <a16:creationId xmlns:a16="http://schemas.microsoft.com/office/drawing/2014/main" id="{21F93076-6AD8-9BA7-6377-A1109F3CC173}"/>
                </a:ext>
              </a:extLst>
            </p:cNvPr>
            <p:cNvPicPr>
              <a:picLocks noChangeAspect="1"/>
            </p:cNvPicPr>
            <p:nvPr/>
          </p:nvPicPr>
          <p:blipFill>
            <a:blip r:embed="rId3"/>
            <a:stretch>
              <a:fillRect/>
            </a:stretch>
          </p:blipFill>
          <p:spPr>
            <a:xfrm>
              <a:off x="6540500" y="1237491"/>
              <a:ext cx="4724400" cy="4459219"/>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7B529981-DE1B-721D-C4D5-2C11E06731CA}"/>
                </a:ext>
              </a:extLst>
            </p:cNvPr>
            <p:cNvSpPr/>
            <p:nvPr/>
          </p:nvSpPr>
          <p:spPr>
            <a:xfrm>
              <a:off x="6858000" y="5547518"/>
              <a:ext cx="2819400" cy="167482"/>
            </a:xfrm>
            <a:prstGeom prst="rect">
              <a:avLst/>
            </a:pr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DEF6F1"/>
                </a:solidFill>
                <a:effectLst/>
                <a:uLnTx/>
                <a:uFillTx/>
                <a:latin typeface="Arial"/>
                <a:ea typeface="+mn-ea"/>
                <a:cs typeface="+mn-cs"/>
              </a:endParaRPr>
            </a:p>
          </p:txBody>
        </p:sp>
      </p:grpSp>
    </p:spTree>
    <p:extLst>
      <p:ext uri="{BB962C8B-B14F-4D97-AF65-F5344CB8AC3E}">
        <p14:creationId xmlns:p14="http://schemas.microsoft.com/office/powerpoint/2010/main" val="605850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CCB2-CF30-77A5-6B05-6998E6B3D13C}"/>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24B6195-D2EA-0705-E784-918D62A620B5}"/>
              </a:ext>
            </a:extLst>
          </p:cNvPr>
          <p:cNvPicPr>
            <a:picLocks noGrp="1" noChangeAspect="1"/>
          </p:cNvPicPr>
          <p:nvPr>
            <p:ph sz="half" idx="1"/>
          </p:nvPr>
        </p:nvPicPr>
        <p:blipFill>
          <a:blip r:embed="rId3"/>
          <a:stretch>
            <a:fillRect/>
          </a:stretch>
        </p:blipFill>
        <p:spPr>
          <a:xfrm>
            <a:off x="685800" y="1295400"/>
            <a:ext cx="7581900" cy="3521553"/>
          </a:xfrm>
          <a:prstGeom prst="rect">
            <a:avLst/>
          </a:prstGeom>
        </p:spPr>
      </p:pic>
      <p:sp>
        <p:nvSpPr>
          <p:cNvPr id="2" name="Title 1">
            <a:extLst>
              <a:ext uri="{FF2B5EF4-FFF2-40B4-BE49-F238E27FC236}">
                <a16:creationId xmlns:a16="http://schemas.microsoft.com/office/drawing/2014/main" id="{9050C00E-D7C6-E2B5-0E16-024060B29DEE}"/>
              </a:ext>
            </a:extLst>
          </p:cNvPr>
          <p:cNvSpPr>
            <a:spLocks noGrp="1"/>
          </p:cNvSpPr>
          <p:nvPr>
            <p:ph type="title"/>
          </p:nvPr>
        </p:nvSpPr>
        <p:spPr/>
        <p:txBody>
          <a:bodyPr/>
          <a:lstStyle/>
          <a:p>
            <a:r>
              <a:rPr lang="en-US" sz="4000" kern="0" dirty="0"/>
              <a:t>What is the Proper </a:t>
            </a:r>
            <a:r>
              <a:rPr lang="en-US" dirty="0"/>
              <a:t>I</a:t>
            </a:r>
            <a:r>
              <a:rPr lang="en-US" sz="4000" kern="0" dirty="0"/>
              <a:t>nterval for STI testing?</a:t>
            </a:r>
          </a:p>
        </p:txBody>
      </p:sp>
      <p:sp>
        <p:nvSpPr>
          <p:cNvPr id="4" name="Content Placeholder 3">
            <a:extLst>
              <a:ext uri="{FF2B5EF4-FFF2-40B4-BE49-F238E27FC236}">
                <a16:creationId xmlns:a16="http://schemas.microsoft.com/office/drawing/2014/main" id="{420F06A3-3677-3F2F-8905-FEEBD02204AA}"/>
              </a:ext>
            </a:extLst>
          </p:cNvPr>
          <p:cNvSpPr>
            <a:spLocks noGrp="1"/>
          </p:cNvSpPr>
          <p:nvPr>
            <p:ph sz="half" idx="2"/>
          </p:nvPr>
        </p:nvSpPr>
        <p:spPr/>
        <p:txBody>
          <a:bodyPr/>
          <a:lstStyle/>
          <a:p>
            <a:r>
              <a:rPr lang="en-US" dirty="0"/>
              <a:t>Not 100%</a:t>
            </a:r>
          </a:p>
          <a:p>
            <a:pPr lvl="1"/>
            <a:r>
              <a:rPr lang="en-US" dirty="0"/>
              <a:t>Only ~2/3 effective</a:t>
            </a:r>
          </a:p>
          <a:p>
            <a:r>
              <a:rPr lang="en-US" dirty="0"/>
              <a:t>Gonorrhea effectiveness expected to decrease</a:t>
            </a:r>
          </a:p>
          <a:p>
            <a:endParaRPr lang="en-US" dirty="0"/>
          </a:p>
          <a:p>
            <a:r>
              <a:rPr lang="en-US" b="1" dirty="0"/>
              <a:t>Need to continue routine screening based on local guidance and availability</a:t>
            </a:r>
          </a:p>
          <a:p>
            <a:endParaRPr lang="en-US" dirty="0"/>
          </a:p>
        </p:txBody>
      </p:sp>
      <p:sp>
        <p:nvSpPr>
          <p:cNvPr id="6" name="Content Placeholder 5">
            <a:extLst>
              <a:ext uri="{FF2B5EF4-FFF2-40B4-BE49-F238E27FC236}">
                <a16:creationId xmlns:a16="http://schemas.microsoft.com/office/drawing/2014/main" id="{C359FA72-C40B-F93A-7072-1EAC3BD51299}"/>
              </a:ext>
            </a:extLst>
          </p:cNvPr>
          <p:cNvSpPr>
            <a:spLocks noGrp="1"/>
          </p:cNvSpPr>
          <p:nvPr>
            <p:ph idx="10"/>
          </p:nvPr>
        </p:nvSpPr>
        <p:spPr/>
        <p:txBody>
          <a:bodyPr/>
          <a:lstStyle/>
          <a:p>
            <a:r>
              <a:rPr lang="en-US" dirty="0"/>
              <a:t>Workowski KA, Bachmann LH, Chan PA, et al. Sexually Transmitted Infections Treatment Guidelines, 2021. MMWR </a:t>
            </a:r>
            <a:r>
              <a:rPr lang="en-US" dirty="0" err="1"/>
              <a:t>Recomm</a:t>
            </a:r>
            <a:r>
              <a:rPr lang="en-US" dirty="0"/>
              <a:t> Rep. 2021;70(4):1-187. Published 2021 Jul 23. doi:10.15585/mmwr.rr7004a1</a:t>
            </a:r>
          </a:p>
          <a:p>
            <a:endParaRPr lang="en-US" dirty="0"/>
          </a:p>
          <a:p>
            <a:endParaRPr lang="en-US" dirty="0"/>
          </a:p>
        </p:txBody>
      </p:sp>
    </p:spTree>
    <p:extLst>
      <p:ext uri="{BB962C8B-B14F-4D97-AF65-F5344CB8AC3E}">
        <p14:creationId xmlns:p14="http://schemas.microsoft.com/office/powerpoint/2010/main" val="833947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DE35C-FAC3-9B4F-53C3-1CDB9324E8C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F49C0-C42B-4920-1684-BD1F2CA8AA01}"/>
              </a:ext>
            </a:extLst>
          </p:cNvPr>
          <p:cNvSpPr>
            <a:spLocks noGrp="1"/>
          </p:cNvSpPr>
          <p:nvPr>
            <p:ph sz="half" idx="1"/>
          </p:nvPr>
        </p:nvSpPr>
        <p:spPr/>
        <p:txBody>
          <a:bodyPr/>
          <a:lstStyle/>
          <a:p>
            <a:endParaRPr lang="en-US" dirty="0"/>
          </a:p>
        </p:txBody>
      </p:sp>
      <p:sp>
        <p:nvSpPr>
          <p:cNvPr id="2" name="Title 1">
            <a:extLst>
              <a:ext uri="{FF2B5EF4-FFF2-40B4-BE49-F238E27FC236}">
                <a16:creationId xmlns:a16="http://schemas.microsoft.com/office/drawing/2014/main" id="{A011FE91-FDA1-B5AF-F257-A8DDB4E8EE0E}"/>
              </a:ext>
            </a:extLst>
          </p:cNvPr>
          <p:cNvSpPr>
            <a:spLocks noGrp="1"/>
          </p:cNvSpPr>
          <p:nvPr>
            <p:ph type="title"/>
          </p:nvPr>
        </p:nvSpPr>
        <p:spPr/>
        <p:txBody>
          <a:bodyPr/>
          <a:lstStyle/>
          <a:p>
            <a:r>
              <a:rPr lang="en-US" sz="4000" kern="0" dirty="0"/>
              <a:t>What is the Proper </a:t>
            </a:r>
            <a:r>
              <a:rPr lang="en-US" dirty="0"/>
              <a:t>I</a:t>
            </a:r>
            <a:r>
              <a:rPr lang="en-US" sz="4000" kern="0" dirty="0"/>
              <a:t>nterval for STI testing?</a:t>
            </a:r>
            <a:endParaRPr lang="en-US" dirty="0"/>
          </a:p>
        </p:txBody>
      </p:sp>
      <p:sp>
        <p:nvSpPr>
          <p:cNvPr id="4" name="Content Placeholder 3">
            <a:extLst>
              <a:ext uri="{FF2B5EF4-FFF2-40B4-BE49-F238E27FC236}">
                <a16:creationId xmlns:a16="http://schemas.microsoft.com/office/drawing/2014/main" id="{0BF677D4-183F-A357-74A5-C907BAB0752A}"/>
              </a:ext>
            </a:extLst>
          </p:cNvPr>
          <p:cNvSpPr>
            <a:spLocks noGrp="1"/>
          </p:cNvSpPr>
          <p:nvPr>
            <p:ph sz="half" idx="2"/>
          </p:nvPr>
        </p:nvSpPr>
        <p:spPr>
          <a:xfrm>
            <a:off x="8458200" y="1204118"/>
            <a:ext cx="3200400" cy="4525963"/>
          </a:xfrm>
        </p:spPr>
        <p:txBody>
          <a:bodyPr/>
          <a:lstStyle/>
          <a:p>
            <a:pPr>
              <a:spcBef>
                <a:spcPts val="600"/>
              </a:spcBef>
              <a:spcAft>
                <a:spcPts val="600"/>
              </a:spcAft>
            </a:pPr>
            <a:r>
              <a:rPr lang="en-US" dirty="0"/>
              <a:t>Need to continue routine screening based on local guidance and availability</a:t>
            </a:r>
          </a:p>
        </p:txBody>
      </p:sp>
      <p:sp>
        <p:nvSpPr>
          <p:cNvPr id="6" name="Content Placeholder 5">
            <a:extLst>
              <a:ext uri="{FF2B5EF4-FFF2-40B4-BE49-F238E27FC236}">
                <a16:creationId xmlns:a16="http://schemas.microsoft.com/office/drawing/2014/main" id="{71E0A616-5C8B-0E32-7DE8-ECD78C38B341}"/>
              </a:ext>
            </a:extLst>
          </p:cNvPr>
          <p:cNvSpPr>
            <a:spLocks noGrp="1"/>
          </p:cNvSpPr>
          <p:nvPr>
            <p:ph idx="10"/>
          </p:nvPr>
        </p:nvSpPr>
        <p:spPr/>
        <p:txBody>
          <a:bodyPr/>
          <a:lstStyle/>
          <a:p>
            <a:r>
              <a:rPr lang="en-US" dirty="0"/>
              <a:t>Workowski KA, Bachmann LH, Chan PA, et al. Sexually Transmitted Infections Treatment Guidelines, 2021. MMWR </a:t>
            </a:r>
            <a:r>
              <a:rPr lang="en-US" dirty="0" err="1"/>
              <a:t>Recomm</a:t>
            </a:r>
            <a:r>
              <a:rPr lang="en-US" dirty="0"/>
              <a:t> Rep. 2021;70(4):1-187. Published 2021 Jul 23. doi:10.15585/mmwr.rr7004a1</a:t>
            </a:r>
          </a:p>
          <a:p>
            <a:endParaRPr lang="en-US" dirty="0"/>
          </a:p>
          <a:p>
            <a:endParaRPr lang="en-US" dirty="0"/>
          </a:p>
        </p:txBody>
      </p:sp>
      <p:graphicFrame>
        <p:nvGraphicFramePr>
          <p:cNvPr id="11" name="Content Placeholder 7">
            <a:extLst>
              <a:ext uri="{FF2B5EF4-FFF2-40B4-BE49-F238E27FC236}">
                <a16:creationId xmlns:a16="http://schemas.microsoft.com/office/drawing/2014/main" id="{BAC4E5C6-8C18-A39E-5845-F8EB17ECFE5C}"/>
              </a:ext>
            </a:extLst>
          </p:cNvPr>
          <p:cNvGraphicFramePr>
            <a:graphicFrameLocks/>
          </p:cNvGraphicFramePr>
          <p:nvPr/>
        </p:nvGraphicFramePr>
        <p:xfrm>
          <a:off x="609403" y="1204118"/>
          <a:ext cx="7582223" cy="4616038"/>
        </p:xfrm>
        <a:graphic>
          <a:graphicData uri="http://schemas.openxmlformats.org/drawingml/2006/table">
            <a:tbl>
              <a:tblPr firstRow="1" bandRow="1"/>
              <a:tblGrid>
                <a:gridCol w="1352525">
                  <a:extLst>
                    <a:ext uri="{9D8B030D-6E8A-4147-A177-3AD203B41FA5}">
                      <a16:colId xmlns:a16="http://schemas.microsoft.com/office/drawing/2014/main" val="2351058715"/>
                    </a:ext>
                  </a:extLst>
                </a:gridCol>
                <a:gridCol w="6229698">
                  <a:extLst>
                    <a:ext uri="{9D8B030D-6E8A-4147-A177-3AD203B41FA5}">
                      <a16:colId xmlns:a16="http://schemas.microsoft.com/office/drawing/2014/main" val="3173627149"/>
                    </a:ext>
                  </a:extLst>
                </a:gridCol>
              </a:tblGrid>
              <a:tr h="358988">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200" dirty="0"/>
                        <a:t>Population</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solidFill>
                      <a:srgbClr val="0054A6"/>
                    </a:solidFill>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200" dirty="0"/>
                        <a:t>Recommendations</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solidFill>
                      <a:srgbClr val="0054A6"/>
                    </a:solidFill>
                  </a:tcPr>
                </a:tc>
                <a:extLst>
                  <a:ext uri="{0D108BD9-81ED-4DB2-BD59-A6C34878D82A}">
                    <a16:rowId xmlns:a16="http://schemas.microsoft.com/office/drawing/2014/main" val="3130324263"/>
                  </a:ext>
                </a:extLst>
              </a:tr>
              <a:tr h="5606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Men who have sex with men</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At least annually, test at each site of exposure (urethra, rectum) for sexually active MSM regardless of condom use or every 3-6 months </a:t>
                      </a:r>
                      <a:r>
                        <a:rPr lang="en-US" sz="1200" b="1" u="sng" dirty="0"/>
                        <a:t>if at increased risk</a:t>
                      </a:r>
                      <a:r>
                        <a:rPr lang="en-US" sz="1200" dirty="0"/>
                        <a:t>.</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775129"/>
                  </a:ext>
                </a:extLst>
              </a:tr>
              <a:tr h="5606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Patients</a:t>
                      </a:r>
                      <a:r>
                        <a:rPr lang="en-US" sz="1200" baseline="0" dirty="0"/>
                        <a:t> taking PrEP</a:t>
                      </a:r>
                      <a:endParaRPr lang="en-US" sz="1200" dirty="0"/>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All patients starting and taking oral PrEP should have genitourinary and extra-genital testing performed at baseline and every 3 months.</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623519"/>
                  </a:ext>
                </a:extLst>
              </a:tr>
              <a:tr h="79665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Persons living with HIV</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sexually active individuals, screen at first HIV evaluation and at least annually thereafter.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More frequent screening might be appropriate depending </a:t>
                      </a:r>
                      <a:r>
                        <a:rPr lang="en-US" sz="1200" b="1" u="sng" dirty="0"/>
                        <a:t>on individual risk behaviors </a:t>
                      </a:r>
                      <a:r>
                        <a:rPr lang="en-US" sz="1200" dirty="0"/>
                        <a:t>and local epidemiology </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0234032"/>
                  </a:ext>
                </a:extLst>
              </a:tr>
              <a:tr h="10327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0" i="0" u="none" strike="noStrike" kern="1200" baseline="0" dirty="0">
                          <a:solidFill>
                            <a:schemeClr val="tx1"/>
                          </a:solidFill>
                          <a:latin typeface="+mn-lt"/>
                          <a:ea typeface="+mn-ea"/>
                          <a:cs typeface="+mn-cs"/>
                        </a:rPr>
                        <a:t>Non-pregnant Women</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Test at least annually for sexually active women under 25 years of age and those aged 25 years and older </a:t>
                      </a:r>
                      <a:r>
                        <a:rPr lang="en-US" sz="1200" b="1" u="sng" dirty="0"/>
                        <a:t>if at increased risk</a:t>
                      </a:r>
                    </a:p>
                    <a:p>
                      <a:r>
                        <a:rPr lang="en-US" sz="1200" dirty="0"/>
                        <a:t>Rectal chlamydial testing can be considered in females </a:t>
                      </a:r>
                      <a:r>
                        <a:rPr lang="en-US" sz="1200" b="1" u="sng" dirty="0"/>
                        <a:t>based on sexual behaviors and exposure </a:t>
                      </a:r>
                      <a:r>
                        <a:rPr lang="en-US" sz="1200" dirty="0"/>
                        <a:t>through shared clinical decision making. </a:t>
                      </a:r>
                      <a:endParaRPr lang="en-US" sz="1200" u="sng" dirty="0"/>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1974453"/>
                  </a:ext>
                </a:extLst>
              </a:tr>
              <a:tr h="5606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Men who have sex with women***</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 screening young men in high prevalence clinical settings (adolescent and STI clinics and correctional facilities)</a:t>
                      </a:r>
                      <a:endParaRPr lang="en-US" sz="1200" b="0" u="none" dirty="0"/>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214121"/>
                  </a:ext>
                </a:extLst>
              </a:tr>
              <a:tr h="5606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Pregnant Women</a:t>
                      </a:r>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dirty="0"/>
                        <a:t>All pregnant women under 25 years of age and those aged 25 years and older </a:t>
                      </a:r>
                      <a:r>
                        <a:rPr lang="en-US" sz="1200" b="1" u="sng" dirty="0"/>
                        <a:t>if at increased risk</a:t>
                      </a:r>
                      <a:r>
                        <a:rPr lang="en-US" sz="1200" dirty="0"/>
                        <a:t>.</a:t>
                      </a:r>
                    </a:p>
                    <a:p>
                      <a:r>
                        <a:rPr lang="en-US" sz="1200" dirty="0"/>
                        <a:t>retest during 3rd trimester if under 25 years of age or at risk.</a:t>
                      </a:r>
                      <a:endParaRPr lang="en-US" sz="1200" b="1" dirty="0"/>
                    </a:p>
                  </a:txBody>
                  <a:tcPr>
                    <a:lnL w="12700" cap="flat" cmpd="sng" algn="ctr">
                      <a:solidFill>
                        <a:srgbClr val="222222"/>
                      </a:solidFill>
                      <a:prstDash val="solid"/>
                      <a:round/>
                      <a:headEnd type="none" w="med" len="med"/>
                      <a:tailEnd type="none" w="med" len="med"/>
                    </a:lnL>
                    <a:lnR w="12700" cap="flat" cmpd="sng" algn="ctr">
                      <a:solidFill>
                        <a:srgbClr val="222222"/>
                      </a:solidFill>
                      <a:prstDash val="solid"/>
                      <a:round/>
                      <a:headEnd type="none" w="med" len="med"/>
                      <a:tailEnd type="none" w="med" len="med"/>
                    </a:lnR>
                    <a:lnT w="12700" cap="flat" cmpd="sng" algn="ctr">
                      <a:solidFill>
                        <a:srgbClr val="222222"/>
                      </a:solidFill>
                      <a:prstDash val="solid"/>
                      <a:round/>
                      <a:headEnd type="none" w="med" len="med"/>
                      <a:tailEnd type="none" w="med" len="med"/>
                    </a:lnT>
                    <a:lnB w="12700" cap="flat" cmpd="sng" algn="ctr">
                      <a:solidFill>
                        <a:srgbClr val="22222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5163462"/>
                  </a:ext>
                </a:extLst>
              </a:tr>
            </a:tbl>
          </a:graphicData>
        </a:graphic>
      </p:graphicFrame>
    </p:spTree>
    <p:extLst>
      <p:ext uri="{BB962C8B-B14F-4D97-AF65-F5344CB8AC3E}">
        <p14:creationId xmlns:p14="http://schemas.microsoft.com/office/powerpoint/2010/main" val="223327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DE35C-FAC3-9B4F-53C3-1CDB9324E8C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F49C0-C42B-4920-1684-BD1F2CA8AA01}"/>
              </a:ext>
            </a:extLst>
          </p:cNvPr>
          <p:cNvSpPr>
            <a:spLocks noGrp="1"/>
          </p:cNvSpPr>
          <p:nvPr>
            <p:ph sz="half" idx="1"/>
          </p:nvPr>
        </p:nvSpPr>
        <p:spPr/>
        <p:txBody>
          <a:bodyPr/>
          <a:lstStyle/>
          <a:p>
            <a:endParaRPr lang="en-US" dirty="0"/>
          </a:p>
        </p:txBody>
      </p:sp>
      <p:sp>
        <p:nvSpPr>
          <p:cNvPr id="2" name="Title 1">
            <a:extLst>
              <a:ext uri="{FF2B5EF4-FFF2-40B4-BE49-F238E27FC236}">
                <a16:creationId xmlns:a16="http://schemas.microsoft.com/office/drawing/2014/main" id="{A011FE91-FDA1-B5AF-F257-A8DDB4E8EE0E}"/>
              </a:ext>
            </a:extLst>
          </p:cNvPr>
          <p:cNvSpPr>
            <a:spLocks noGrp="1"/>
          </p:cNvSpPr>
          <p:nvPr>
            <p:ph type="title"/>
          </p:nvPr>
        </p:nvSpPr>
        <p:spPr/>
        <p:txBody>
          <a:bodyPr/>
          <a:lstStyle/>
          <a:p>
            <a:r>
              <a:rPr lang="en-US" sz="4000" kern="0" dirty="0"/>
              <a:t>What is the Proper </a:t>
            </a:r>
            <a:r>
              <a:rPr lang="en-US" dirty="0"/>
              <a:t>I</a:t>
            </a:r>
            <a:r>
              <a:rPr lang="en-US" sz="4000" kern="0" dirty="0"/>
              <a:t>nterval for STI testing?</a:t>
            </a:r>
            <a:endParaRPr lang="en-US" dirty="0"/>
          </a:p>
        </p:txBody>
      </p:sp>
      <p:sp>
        <p:nvSpPr>
          <p:cNvPr id="4" name="Content Placeholder 3">
            <a:extLst>
              <a:ext uri="{FF2B5EF4-FFF2-40B4-BE49-F238E27FC236}">
                <a16:creationId xmlns:a16="http://schemas.microsoft.com/office/drawing/2014/main" id="{0BF677D4-183F-A357-74A5-C907BAB0752A}"/>
              </a:ext>
            </a:extLst>
          </p:cNvPr>
          <p:cNvSpPr>
            <a:spLocks noGrp="1"/>
          </p:cNvSpPr>
          <p:nvPr>
            <p:ph sz="half" idx="2"/>
          </p:nvPr>
        </p:nvSpPr>
        <p:spPr>
          <a:xfrm>
            <a:off x="8458200" y="1204118"/>
            <a:ext cx="3200400" cy="4525963"/>
          </a:xfrm>
        </p:spPr>
        <p:txBody>
          <a:bodyPr/>
          <a:lstStyle/>
          <a:p>
            <a:pPr>
              <a:spcBef>
                <a:spcPts val="600"/>
              </a:spcBef>
              <a:spcAft>
                <a:spcPts val="600"/>
              </a:spcAft>
            </a:pPr>
            <a:r>
              <a:rPr lang="en-US" dirty="0"/>
              <a:t>Need to continue routine screening based on local guidance and availability</a:t>
            </a:r>
          </a:p>
        </p:txBody>
      </p:sp>
      <p:sp>
        <p:nvSpPr>
          <p:cNvPr id="6" name="Content Placeholder 5">
            <a:extLst>
              <a:ext uri="{FF2B5EF4-FFF2-40B4-BE49-F238E27FC236}">
                <a16:creationId xmlns:a16="http://schemas.microsoft.com/office/drawing/2014/main" id="{71E0A616-5C8B-0E32-7DE8-ECD78C38B341}"/>
              </a:ext>
            </a:extLst>
          </p:cNvPr>
          <p:cNvSpPr>
            <a:spLocks noGrp="1"/>
          </p:cNvSpPr>
          <p:nvPr>
            <p:ph idx="10"/>
          </p:nvPr>
        </p:nvSpPr>
        <p:spPr/>
        <p:txBody>
          <a:bodyPr/>
          <a:lstStyle/>
          <a:p>
            <a:r>
              <a:rPr lang="en-US" dirty="0"/>
              <a:t>https://www.who.int/publications/i/item/9789240052390</a:t>
            </a:r>
          </a:p>
          <a:p>
            <a:endParaRPr lang="en-US" dirty="0"/>
          </a:p>
        </p:txBody>
      </p:sp>
      <p:pic>
        <p:nvPicPr>
          <p:cNvPr id="12" name="Picture 11">
            <a:extLst>
              <a:ext uri="{FF2B5EF4-FFF2-40B4-BE49-F238E27FC236}">
                <a16:creationId xmlns:a16="http://schemas.microsoft.com/office/drawing/2014/main" id="{108BB0DE-C45F-0C7F-48D1-89C3563B02B2}"/>
              </a:ext>
            </a:extLst>
          </p:cNvPr>
          <p:cNvPicPr>
            <a:picLocks noChangeAspect="1"/>
          </p:cNvPicPr>
          <p:nvPr/>
        </p:nvPicPr>
        <p:blipFill>
          <a:blip r:embed="rId3"/>
          <a:stretch>
            <a:fillRect/>
          </a:stretch>
        </p:blipFill>
        <p:spPr>
          <a:xfrm>
            <a:off x="2698910" y="1008164"/>
            <a:ext cx="3429000" cy="4841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0843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88DB-C84D-4E0C-046A-981D082B5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507BD-F7CA-FF7A-4419-5E91EE5D10F3}"/>
              </a:ext>
            </a:extLst>
          </p:cNvPr>
          <p:cNvSpPr>
            <a:spLocks noGrp="1"/>
          </p:cNvSpPr>
          <p:nvPr>
            <p:ph type="title"/>
          </p:nvPr>
        </p:nvSpPr>
        <p:spPr/>
        <p:txBody>
          <a:bodyPr/>
          <a:lstStyle/>
          <a:p>
            <a:r>
              <a:rPr lang="en-US" dirty="0"/>
              <a:t>How Does Doxy-PEP Impact STI treatment?</a:t>
            </a:r>
          </a:p>
        </p:txBody>
      </p:sp>
      <p:sp>
        <p:nvSpPr>
          <p:cNvPr id="3" name="Text Placeholder 2">
            <a:extLst>
              <a:ext uri="{FF2B5EF4-FFF2-40B4-BE49-F238E27FC236}">
                <a16:creationId xmlns:a16="http://schemas.microsoft.com/office/drawing/2014/main" id="{B300B515-FC27-A186-E564-04625873C561}"/>
              </a:ext>
            </a:extLst>
          </p:cNvPr>
          <p:cNvSpPr>
            <a:spLocks noGrp="1"/>
          </p:cNvSpPr>
          <p:nvPr>
            <p:ph type="body" idx="1"/>
          </p:nvPr>
        </p:nvSpPr>
        <p:spPr/>
        <p:txBody>
          <a:bodyPr/>
          <a:lstStyle/>
          <a:p>
            <a:pPr algn="ctr"/>
            <a:r>
              <a:rPr lang="en-US" b="1" kern="0" dirty="0"/>
              <a:t>Continue to follow loca</a:t>
            </a:r>
            <a:r>
              <a:rPr lang="en-US" dirty="0"/>
              <a:t>l treatment guidance</a:t>
            </a:r>
            <a:endParaRPr lang="en-US" b="1" kern="0" dirty="0"/>
          </a:p>
        </p:txBody>
      </p:sp>
      <p:pic>
        <p:nvPicPr>
          <p:cNvPr id="13" name="Content Placeholder 12">
            <a:extLst>
              <a:ext uri="{FF2B5EF4-FFF2-40B4-BE49-F238E27FC236}">
                <a16:creationId xmlns:a16="http://schemas.microsoft.com/office/drawing/2014/main" id="{DB219204-6A98-3063-58AA-F8D79F09F548}"/>
              </a:ext>
            </a:extLst>
          </p:cNvPr>
          <p:cNvPicPr>
            <a:picLocks noGrp="1" noChangeAspect="1"/>
          </p:cNvPicPr>
          <p:nvPr>
            <p:ph sz="half" idx="2"/>
          </p:nvPr>
        </p:nvPicPr>
        <p:blipFill>
          <a:blip r:embed="rId3"/>
          <a:stretch>
            <a:fillRect/>
          </a:stretch>
        </p:blipFill>
        <p:spPr>
          <a:xfrm>
            <a:off x="3764728" y="3995767"/>
            <a:ext cx="3132884" cy="1749749"/>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F01FFED8-2B9B-A5B4-B936-9EC108DBBBCF}"/>
              </a:ext>
            </a:extLst>
          </p:cNvPr>
          <p:cNvSpPr>
            <a:spLocks noGrp="1"/>
          </p:cNvSpPr>
          <p:nvPr>
            <p:ph type="body" sz="quarter" idx="3"/>
          </p:nvPr>
        </p:nvSpPr>
        <p:spPr/>
        <p:txBody>
          <a:bodyPr/>
          <a:lstStyle/>
          <a:p>
            <a:pPr algn="ctr"/>
            <a:r>
              <a:rPr lang="en-US" sz="2000" b="1" kern="0" dirty="0"/>
              <a:t>Exception</a:t>
            </a:r>
          </a:p>
        </p:txBody>
      </p:sp>
      <p:sp>
        <p:nvSpPr>
          <p:cNvPr id="9" name="Content Placeholder 8">
            <a:extLst>
              <a:ext uri="{FF2B5EF4-FFF2-40B4-BE49-F238E27FC236}">
                <a16:creationId xmlns:a16="http://schemas.microsoft.com/office/drawing/2014/main" id="{4B638C6F-72AF-D2CB-9236-DBB5E24B5CF3}"/>
              </a:ext>
            </a:extLst>
          </p:cNvPr>
          <p:cNvSpPr>
            <a:spLocks noGrp="1"/>
          </p:cNvSpPr>
          <p:nvPr>
            <p:ph sz="quarter" idx="4"/>
          </p:nvPr>
        </p:nvSpPr>
        <p:spPr/>
        <p:txBody>
          <a:bodyPr/>
          <a:lstStyle/>
          <a:p>
            <a:pPr lvl="2">
              <a:spcBef>
                <a:spcPts val="600"/>
              </a:spcBef>
              <a:spcAft>
                <a:spcPts val="600"/>
              </a:spcAft>
            </a:pPr>
            <a:r>
              <a:rPr lang="en-US" b="1" i="1" kern="0" dirty="0"/>
              <a:t>Consider in-person and exam and deferring empiric treatment for “exposure”</a:t>
            </a:r>
          </a:p>
          <a:p>
            <a:pPr marL="410805" lvl="1" indent="0">
              <a:spcBef>
                <a:spcPts val="600"/>
              </a:spcBef>
              <a:spcAft>
                <a:spcPts val="600"/>
              </a:spcAft>
              <a:buFontTx/>
              <a:buNone/>
            </a:pPr>
            <a:r>
              <a:rPr lang="en-US" sz="2000" kern="0" dirty="0"/>
              <a:t>	</a:t>
            </a:r>
          </a:p>
          <a:p>
            <a:pPr lvl="1"/>
            <a:endParaRPr lang="en-US" sz="2000" kern="0" dirty="0"/>
          </a:p>
          <a:p>
            <a:endParaRPr lang="en-US" dirty="0"/>
          </a:p>
        </p:txBody>
      </p:sp>
      <p:sp>
        <p:nvSpPr>
          <p:cNvPr id="10" name="Content Placeholder 9">
            <a:extLst>
              <a:ext uri="{FF2B5EF4-FFF2-40B4-BE49-F238E27FC236}">
                <a16:creationId xmlns:a16="http://schemas.microsoft.com/office/drawing/2014/main" id="{03D28297-0DB3-661A-60C9-8A2295CFB7D9}"/>
              </a:ext>
            </a:extLst>
          </p:cNvPr>
          <p:cNvSpPr>
            <a:spLocks noGrp="1"/>
          </p:cNvSpPr>
          <p:nvPr>
            <p:ph idx="10"/>
          </p:nvPr>
        </p:nvSpPr>
        <p:spPr/>
        <p:txBody>
          <a:bodyPr/>
          <a:lstStyle/>
          <a:p>
            <a:endParaRPr lang="en-US"/>
          </a:p>
        </p:txBody>
      </p:sp>
      <p:sp>
        <p:nvSpPr>
          <p:cNvPr id="8" name="Content Placeholder 3">
            <a:extLst>
              <a:ext uri="{FF2B5EF4-FFF2-40B4-BE49-F238E27FC236}">
                <a16:creationId xmlns:a16="http://schemas.microsoft.com/office/drawing/2014/main" id="{DCBCEFC4-FABC-6A8D-FCA6-601642E0CA99}"/>
              </a:ext>
            </a:extLst>
          </p:cNvPr>
          <p:cNvSpPr txBox="1">
            <a:spLocks/>
          </p:cNvSpPr>
          <p:nvPr/>
        </p:nvSpPr>
        <p:spPr>
          <a:xfrm>
            <a:off x="11757480" y="1382309"/>
            <a:ext cx="5601029" cy="443130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cs typeface="+mn-cs"/>
            </a:endParaRPr>
          </a:p>
        </p:txBody>
      </p:sp>
      <p:pic>
        <p:nvPicPr>
          <p:cNvPr id="11" name="Picture 10">
            <a:extLst>
              <a:ext uri="{FF2B5EF4-FFF2-40B4-BE49-F238E27FC236}">
                <a16:creationId xmlns:a16="http://schemas.microsoft.com/office/drawing/2014/main" id="{2D3BC275-489B-1DF5-4FA8-45BF9B347BA1}"/>
              </a:ext>
            </a:extLst>
          </p:cNvPr>
          <p:cNvPicPr>
            <a:picLocks noChangeAspect="1"/>
          </p:cNvPicPr>
          <p:nvPr/>
        </p:nvPicPr>
        <p:blipFill>
          <a:blip r:embed="rId4"/>
          <a:stretch>
            <a:fillRect/>
          </a:stretch>
        </p:blipFill>
        <p:spPr>
          <a:xfrm>
            <a:off x="619124" y="1595828"/>
            <a:ext cx="3145604" cy="152837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63AD9F1-BC2C-C475-723E-E28FD5F54705}"/>
              </a:ext>
            </a:extLst>
          </p:cNvPr>
          <p:cNvPicPr>
            <a:picLocks noChangeAspect="1"/>
          </p:cNvPicPr>
          <p:nvPr/>
        </p:nvPicPr>
        <p:blipFill>
          <a:blip r:embed="rId5"/>
          <a:stretch>
            <a:fillRect/>
          </a:stretch>
        </p:blipFill>
        <p:spPr>
          <a:xfrm>
            <a:off x="609599" y="3369872"/>
            <a:ext cx="2549086" cy="22860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5232950-768B-2088-BD30-415F313E0C16}"/>
              </a:ext>
            </a:extLst>
          </p:cNvPr>
          <p:cNvPicPr>
            <a:picLocks noChangeAspect="1"/>
          </p:cNvPicPr>
          <p:nvPr/>
        </p:nvPicPr>
        <p:blipFill>
          <a:blip r:embed="rId6"/>
          <a:stretch>
            <a:fillRect/>
          </a:stretch>
        </p:blipFill>
        <p:spPr>
          <a:xfrm>
            <a:off x="4306520" y="2570448"/>
            <a:ext cx="2312158" cy="1107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10D7-D4ED-BCDE-D5E7-CEB7B7075C2D}"/>
              </a:ext>
            </a:extLst>
          </p:cNvPr>
          <p:cNvSpPr>
            <a:spLocks noGrp="1"/>
          </p:cNvSpPr>
          <p:nvPr>
            <p:ph type="title"/>
          </p:nvPr>
        </p:nvSpPr>
        <p:spPr/>
        <p:txBody>
          <a:bodyPr/>
          <a:lstStyle/>
          <a:p>
            <a:r>
              <a:rPr lang="en-US" dirty="0"/>
              <a:t>Igor’s Results</a:t>
            </a:r>
          </a:p>
        </p:txBody>
      </p:sp>
      <p:sp>
        <p:nvSpPr>
          <p:cNvPr id="3" name="Content Placeholder 2">
            <a:extLst>
              <a:ext uri="{FF2B5EF4-FFF2-40B4-BE49-F238E27FC236}">
                <a16:creationId xmlns:a16="http://schemas.microsoft.com/office/drawing/2014/main" id="{5670257F-5034-5729-4F76-ED1E2CE7B8B3}"/>
              </a:ext>
            </a:extLst>
          </p:cNvPr>
          <p:cNvSpPr>
            <a:spLocks noGrp="1"/>
          </p:cNvSpPr>
          <p:nvPr>
            <p:ph sz="half" idx="1"/>
          </p:nvPr>
        </p:nvSpPr>
        <p:spPr/>
        <p:txBody>
          <a:bodyPr/>
          <a:lstStyle/>
          <a:p>
            <a:endParaRPr lang="en-US"/>
          </a:p>
        </p:txBody>
      </p:sp>
      <p:pic>
        <p:nvPicPr>
          <p:cNvPr id="8" name="Picture 2" descr="Write, Plan, Desk, Notes, Pen, Writing, Taking Notes">
            <a:extLst>
              <a:ext uri="{FF2B5EF4-FFF2-40B4-BE49-F238E27FC236}">
                <a16:creationId xmlns:a16="http://schemas.microsoft.com/office/drawing/2014/main" id="{C82C6198-1E97-C3A4-3B1D-4689F802DFB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210300" y="1876108"/>
            <a:ext cx="5384800" cy="318039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C70C642-8694-673E-4845-4E03A27F0917}"/>
              </a:ext>
            </a:extLst>
          </p:cNvPr>
          <p:cNvSpPr>
            <a:spLocks noGrp="1"/>
          </p:cNvSpPr>
          <p:nvPr>
            <p:ph idx="10"/>
          </p:nvPr>
        </p:nvSpPr>
        <p:spPr/>
        <p:txBody>
          <a:bodyPr/>
          <a:lstStyle/>
          <a:p>
            <a:endParaRPr lang="en-US"/>
          </a:p>
        </p:txBody>
      </p:sp>
      <p:graphicFrame>
        <p:nvGraphicFramePr>
          <p:cNvPr id="6" name="Content Placeholder 3">
            <a:extLst>
              <a:ext uri="{FF2B5EF4-FFF2-40B4-BE49-F238E27FC236}">
                <a16:creationId xmlns:a16="http://schemas.microsoft.com/office/drawing/2014/main" id="{401889DC-440A-9D0B-9033-B832D7C87E4A}"/>
              </a:ext>
            </a:extLst>
          </p:cNvPr>
          <p:cNvGraphicFramePr>
            <a:graphicFrameLocks/>
          </p:cNvGraphicFramePr>
          <p:nvPr/>
        </p:nvGraphicFramePr>
        <p:xfrm>
          <a:off x="760412" y="1259659"/>
          <a:ext cx="5108575" cy="4430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1689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C00B-9446-3AB7-B8C5-40715774072F}"/>
              </a:ext>
            </a:extLst>
          </p:cNvPr>
          <p:cNvSpPr>
            <a:spLocks noGrp="1"/>
          </p:cNvSpPr>
          <p:nvPr>
            <p:ph type="title"/>
          </p:nvPr>
        </p:nvSpPr>
        <p:spPr/>
        <p:txBody>
          <a:bodyPr/>
          <a:lstStyle/>
          <a:p>
            <a:r>
              <a:rPr lang="en-US" dirty="0"/>
              <a:t>Igor’s Gonorrhea Culture</a:t>
            </a:r>
          </a:p>
        </p:txBody>
      </p:sp>
      <p:graphicFrame>
        <p:nvGraphicFramePr>
          <p:cNvPr id="11" name="Content Placeholder 3">
            <a:extLst>
              <a:ext uri="{FF2B5EF4-FFF2-40B4-BE49-F238E27FC236}">
                <a16:creationId xmlns:a16="http://schemas.microsoft.com/office/drawing/2014/main" id="{572C1432-19A4-9E90-66E5-065BF3ADB94C}"/>
              </a:ext>
            </a:extLst>
          </p:cNvPr>
          <p:cNvGraphicFramePr>
            <a:graphicFrameLocks noGrp="1"/>
          </p:cNvGraphicFramePr>
          <p:nvPr>
            <p:ph sz="half" idx="1"/>
          </p:nvPr>
        </p:nvGraphicFramePr>
        <p:xfrm>
          <a:off x="622300" y="1203325"/>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Write, Plan, Desk, Notes, Pen, Writing, Taking Notes">
            <a:extLst>
              <a:ext uri="{FF2B5EF4-FFF2-40B4-BE49-F238E27FC236}">
                <a16:creationId xmlns:a16="http://schemas.microsoft.com/office/drawing/2014/main" id="{0893EB3C-6082-3A00-8353-7436224C7FC7}"/>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tretch>
            <a:fillRect/>
          </a:stretch>
        </p:blipFill>
        <p:spPr bwMode="auto">
          <a:xfrm>
            <a:off x="6210300" y="1876108"/>
            <a:ext cx="5384800" cy="31803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64F93D1-DE9E-E99C-680C-C018AED223FA}"/>
              </a:ext>
            </a:extLst>
          </p:cNvPr>
          <p:cNvSpPr>
            <a:spLocks noGrp="1"/>
          </p:cNvSpPr>
          <p:nvPr>
            <p:ph idx="10"/>
          </p:nvPr>
        </p:nvSpPr>
        <p:spPr/>
        <p:txBody>
          <a:bodyPr/>
          <a:lstStyle/>
          <a:p>
            <a:endParaRPr lang="en-US"/>
          </a:p>
        </p:txBody>
      </p:sp>
      <p:sp>
        <p:nvSpPr>
          <p:cNvPr id="6" name="TextBox 5">
            <a:extLst>
              <a:ext uri="{FF2B5EF4-FFF2-40B4-BE49-F238E27FC236}">
                <a16:creationId xmlns:a16="http://schemas.microsoft.com/office/drawing/2014/main" id="{51E3BF71-2239-9BAE-9D69-95D5EA4D725A}"/>
              </a:ext>
            </a:extLst>
          </p:cNvPr>
          <p:cNvSpPr txBox="1"/>
          <p:nvPr/>
        </p:nvSpPr>
        <p:spPr>
          <a:xfrm>
            <a:off x="6400800" y="5206921"/>
            <a:ext cx="516890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Is there anything else you can offer me?</a:t>
            </a:r>
          </a:p>
        </p:txBody>
      </p:sp>
    </p:spTree>
    <p:extLst>
      <p:ext uri="{BB962C8B-B14F-4D97-AF65-F5344CB8AC3E}">
        <p14:creationId xmlns:p14="http://schemas.microsoft.com/office/powerpoint/2010/main" val="3165419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72D9235-CAD9-A370-739E-D991171FBC16}"/>
              </a:ext>
            </a:extLst>
          </p:cNvPr>
          <p:cNvSpPr>
            <a:spLocks noGrp="1"/>
          </p:cNvSpPr>
          <p:nvPr>
            <p:ph type="title"/>
          </p:nvPr>
        </p:nvSpPr>
        <p:spPr/>
        <p:txBody>
          <a:bodyPr/>
          <a:lstStyle/>
          <a:p>
            <a:r>
              <a:rPr lang="en-US" dirty="0"/>
              <a:t>Does 4CMenB Vaccine Prevent Gonorrhea?</a:t>
            </a:r>
          </a:p>
        </p:txBody>
      </p:sp>
      <p:sp>
        <p:nvSpPr>
          <p:cNvPr id="18" name="Content Placeholder 17">
            <a:extLst>
              <a:ext uri="{FF2B5EF4-FFF2-40B4-BE49-F238E27FC236}">
                <a16:creationId xmlns:a16="http://schemas.microsoft.com/office/drawing/2014/main" id="{3DE4AEE0-EF23-2666-74A8-833A3DB8BE29}"/>
              </a:ext>
            </a:extLst>
          </p:cNvPr>
          <p:cNvSpPr>
            <a:spLocks noGrp="1"/>
          </p:cNvSpPr>
          <p:nvPr>
            <p:ph sz="half" idx="12"/>
          </p:nvPr>
        </p:nvSpPr>
        <p:spPr>
          <a:xfrm>
            <a:off x="2441575" y="2321492"/>
            <a:ext cx="3275706" cy="1165624"/>
          </a:xfrm>
        </p:spPr>
        <p:txBody>
          <a:bodyPr/>
          <a:lstStyle/>
          <a:p>
            <a:pPr marL="0" indent="0">
              <a:buNone/>
            </a:pPr>
            <a:r>
              <a:rPr lang="en-US" sz="1800" b="1" dirty="0"/>
              <a:t>Pop: </a:t>
            </a:r>
            <a:r>
              <a:rPr lang="en-US" sz="1800" dirty="0"/>
              <a:t>MSM living with HIV</a:t>
            </a:r>
          </a:p>
          <a:p>
            <a:pPr marL="0" indent="0">
              <a:buNone/>
            </a:pPr>
            <a:r>
              <a:rPr lang="en-US" sz="1800" b="1" dirty="0"/>
              <a:t>Efficacy: </a:t>
            </a:r>
            <a:r>
              <a:rPr lang="en-US" sz="1800" dirty="0"/>
              <a:t>44% (9-65%)</a:t>
            </a:r>
          </a:p>
          <a:p>
            <a:pPr marL="0" indent="0">
              <a:buNone/>
            </a:pPr>
            <a:r>
              <a:rPr lang="en-US" sz="1800" b="1" dirty="0"/>
              <a:t>Location: </a:t>
            </a:r>
            <a:r>
              <a:rPr lang="en-US" sz="1800" dirty="0"/>
              <a:t>Italy </a:t>
            </a:r>
          </a:p>
        </p:txBody>
      </p:sp>
      <p:sp>
        <p:nvSpPr>
          <p:cNvPr id="19" name="Content Placeholder 18">
            <a:extLst>
              <a:ext uri="{FF2B5EF4-FFF2-40B4-BE49-F238E27FC236}">
                <a16:creationId xmlns:a16="http://schemas.microsoft.com/office/drawing/2014/main" id="{9093E13B-DEE4-9A33-BD7D-7DB3401533CB}"/>
              </a:ext>
            </a:extLst>
          </p:cNvPr>
          <p:cNvSpPr>
            <a:spLocks noGrp="1"/>
          </p:cNvSpPr>
          <p:nvPr>
            <p:ph sz="half" idx="13"/>
          </p:nvPr>
        </p:nvSpPr>
        <p:spPr>
          <a:xfrm>
            <a:off x="6286600" y="2321492"/>
            <a:ext cx="3275706" cy="1165624"/>
          </a:xfrm>
        </p:spPr>
        <p:txBody>
          <a:bodyPr/>
          <a:lstStyle/>
          <a:p>
            <a:pPr marL="0" indent="0">
              <a:buNone/>
            </a:pPr>
            <a:r>
              <a:rPr lang="en-US" sz="1800" b="1" dirty="0"/>
              <a:t>Pop: </a:t>
            </a:r>
            <a:r>
              <a:rPr lang="en-US" sz="1800" dirty="0"/>
              <a:t>Age 16 - 23</a:t>
            </a:r>
          </a:p>
          <a:p>
            <a:pPr marL="0" indent="0">
              <a:buNone/>
            </a:pPr>
            <a:r>
              <a:rPr lang="en-US" sz="1800" b="1" dirty="0"/>
              <a:t>Efficacy: </a:t>
            </a:r>
            <a:r>
              <a:rPr lang="en-US" sz="1800" dirty="0"/>
              <a:t>40% (23-53%)</a:t>
            </a:r>
          </a:p>
          <a:p>
            <a:pPr marL="0" indent="0">
              <a:buNone/>
            </a:pPr>
            <a:r>
              <a:rPr lang="en-US" sz="1800" b="1" dirty="0"/>
              <a:t>Location: </a:t>
            </a:r>
            <a:r>
              <a:rPr lang="en-US" sz="1800" dirty="0"/>
              <a:t>USA (East Coast)</a:t>
            </a:r>
          </a:p>
        </p:txBody>
      </p:sp>
      <p:sp>
        <p:nvSpPr>
          <p:cNvPr id="20" name="Content Placeholder 19">
            <a:extLst>
              <a:ext uri="{FF2B5EF4-FFF2-40B4-BE49-F238E27FC236}">
                <a16:creationId xmlns:a16="http://schemas.microsoft.com/office/drawing/2014/main" id="{59031AEA-F87B-A32A-329C-ED75E533EAB6}"/>
              </a:ext>
            </a:extLst>
          </p:cNvPr>
          <p:cNvSpPr>
            <a:spLocks noGrp="1"/>
          </p:cNvSpPr>
          <p:nvPr>
            <p:ph sz="half" idx="14"/>
          </p:nvPr>
        </p:nvSpPr>
        <p:spPr>
          <a:xfrm>
            <a:off x="6439347" y="4828956"/>
            <a:ext cx="3275706" cy="1165624"/>
          </a:xfrm>
        </p:spPr>
        <p:txBody>
          <a:bodyPr/>
          <a:lstStyle/>
          <a:p>
            <a:pPr marL="0" indent="0">
              <a:buNone/>
            </a:pPr>
            <a:r>
              <a:rPr lang="en-US" sz="1800" b="1" dirty="0"/>
              <a:t>Pop: </a:t>
            </a:r>
            <a:r>
              <a:rPr lang="en-US" sz="1800" dirty="0"/>
              <a:t>Teens and Young Adults</a:t>
            </a:r>
          </a:p>
          <a:p>
            <a:pPr marL="0" indent="0">
              <a:buNone/>
            </a:pPr>
            <a:r>
              <a:rPr lang="en-US" sz="1800" b="1" dirty="0"/>
              <a:t>Efficacy: </a:t>
            </a:r>
            <a:r>
              <a:rPr lang="en-US" sz="1800" dirty="0"/>
              <a:t>46% (24-66%) </a:t>
            </a:r>
          </a:p>
          <a:p>
            <a:pPr marL="0" indent="0">
              <a:buNone/>
            </a:pPr>
            <a:r>
              <a:rPr lang="en-US" sz="1800" b="1" dirty="0"/>
              <a:t>Location: </a:t>
            </a:r>
            <a:r>
              <a:rPr lang="en-US" sz="1800" dirty="0"/>
              <a:t>USA (West Coast)</a:t>
            </a:r>
          </a:p>
          <a:p>
            <a:endParaRPr lang="en-US" sz="1800" dirty="0"/>
          </a:p>
        </p:txBody>
      </p:sp>
      <p:sp>
        <p:nvSpPr>
          <p:cNvPr id="21" name="Content Placeholder 4">
            <a:extLst>
              <a:ext uri="{FF2B5EF4-FFF2-40B4-BE49-F238E27FC236}">
                <a16:creationId xmlns:a16="http://schemas.microsoft.com/office/drawing/2014/main" id="{B9A9A35A-8415-0BC6-F20C-C6B91D89BFAE}"/>
              </a:ext>
            </a:extLst>
          </p:cNvPr>
          <p:cNvSpPr txBox="1">
            <a:spLocks/>
          </p:cNvSpPr>
          <p:nvPr/>
        </p:nvSpPr>
        <p:spPr>
          <a:xfrm>
            <a:off x="5638800" y="6096000"/>
            <a:ext cx="4876800" cy="762000"/>
          </a:xfrm>
          <a:prstGeom prst="rect">
            <a:avLst/>
          </a:prstGeom>
        </p:spPr>
        <p:txBody>
          <a:bodyPr vert="horz">
            <a:noAutofit/>
          </a:bodyPr>
          <a:lstStyle>
            <a:lvl1pPr marL="342900" indent="-342900" algn="l" rtl="0" eaLnBrk="0" fontAlgn="base" hangingPunct="0">
              <a:spcBef>
                <a:spcPct val="20000"/>
              </a:spcBef>
              <a:spcAft>
                <a:spcPct val="0"/>
              </a:spcAft>
              <a:buChar char="•"/>
              <a:defRPr sz="8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28600" marR="0" lvl="0" indent="-228600" algn="l" defTabSz="914400" rtl="0" eaLnBrk="0" fontAlgn="base" latinLnBrk="0" hangingPunct="0">
              <a:lnSpc>
                <a:spcPct val="100000"/>
              </a:lnSpc>
              <a:spcBef>
                <a:spcPct val="20000"/>
              </a:spcBef>
              <a:spcAft>
                <a:spcPct val="0"/>
              </a:spcAft>
              <a:buClr>
                <a:srgbClr val="DEF6F1"/>
              </a:buClr>
              <a:buSzTx/>
              <a:buFont typeface="+mj-lt"/>
              <a:buAutoNum type="arabicPeriod"/>
              <a:tabLst/>
              <a:defRPr/>
            </a:pPr>
            <a:r>
              <a:rPr kumimoji="0" lang="en-US" sz="650" b="0" i="0" u="none" strike="noStrike" kern="1200" cap="none" spc="0" normalizeH="0" baseline="0" noProof="0" dirty="0" err="1">
                <a:ln>
                  <a:noFill/>
                </a:ln>
                <a:solidFill>
                  <a:srgbClr val="000000"/>
                </a:solidFill>
                <a:effectLst/>
                <a:uLnTx/>
                <a:uFillTx/>
                <a:latin typeface="BlinkMacSystemFont"/>
                <a:ea typeface="ＭＳ Ｐゴシック" pitchFamily="-111" charset="-128"/>
              </a:rPr>
              <a:t>Raccagni</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 AR, Galli L, Spagnuolo V, et al. Meningococcus B Vaccination Effectiveness Against Neisseria gonorrhoeae Infection in People Living With HIV: A Case-Control Study. </a:t>
            </a:r>
            <a:r>
              <a:rPr kumimoji="0" lang="en-US" sz="650" b="0" i="1" u="none" strike="noStrike" kern="1200" cap="none" spc="0" normalizeH="0" baseline="0" noProof="0" dirty="0">
                <a:ln>
                  <a:noFill/>
                </a:ln>
                <a:solidFill>
                  <a:srgbClr val="000000"/>
                </a:solidFill>
                <a:effectLst/>
                <a:uLnTx/>
                <a:uFillTx/>
                <a:latin typeface="BlinkMacSystemFont"/>
                <a:ea typeface="ＭＳ Ｐゴシック" pitchFamily="-111" charset="-128"/>
              </a:rPr>
              <a:t>Sex </a:t>
            </a:r>
            <a:r>
              <a:rPr kumimoji="0" lang="en-US" sz="650" b="0" i="1" u="none" strike="noStrike" kern="1200" cap="none" spc="0" normalizeH="0" baseline="0" noProof="0" dirty="0" err="1">
                <a:ln>
                  <a:noFill/>
                </a:ln>
                <a:solidFill>
                  <a:srgbClr val="000000"/>
                </a:solidFill>
                <a:effectLst/>
                <a:uLnTx/>
                <a:uFillTx/>
                <a:latin typeface="BlinkMacSystemFont"/>
                <a:ea typeface="ＭＳ Ｐゴシック" pitchFamily="-111" charset="-128"/>
              </a:rPr>
              <a:t>Transm</a:t>
            </a:r>
            <a:r>
              <a:rPr kumimoji="0" lang="en-US" sz="650" b="0" i="1" u="none" strike="noStrike" kern="1200" cap="none" spc="0" normalizeH="0" baseline="0" noProof="0" dirty="0">
                <a:ln>
                  <a:noFill/>
                </a:ln>
                <a:solidFill>
                  <a:srgbClr val="000000"/>
                </a:solidFill>
                <a:effectLst/>
                <a:uLnTx/>
                <a:uFillTx/>
                <a:latin typeface="BlinkMacSystemFont"/>
                <a:ea typeface="ＭＳ Ｐゴシック" pitchFamily="-111" charset="-128"/>
              </a:rPr>
              <a:t> Dis</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 2023;50(5):247-251. doi:10.1097/OLQ.0000000000001771</a:t>
            </a:r>
          </a:p>
          <a:p>
            <a:pPr marL="228600" marR="0" lvl="0" indent="-228600" algn="l" defTabSz="914400" rtl="0" eaLnBrk="0" fontAlgn="base" latinLnBrk="0" hangingPunct="0">
              <a:lnSpc>
                <a:spcPct val="100000"/>
              </a:lnSpc>
              <a:spcBef>
                <a:spcPct val="20000"/>
              </a:spcBef>
              <a:spcAft>
                <a:spcPct val="0"/>
              </a:spcAft>
              <a:buClr>
                <a:srgbClr val="DEF6F1"/>
              </a:buClr>
              <a:buSzTx/>
              <a:buFont typeface="+mj-lt"/>
              <a:buAutoNum type="arabicPeriod"/>
              <a:tabLst/>
              <a:defRPr/>
            </a:pPr>
            <a:r>
              <a:rPr kumimoji="0" lang="en-US" sz="650" b="0" i="0" u="none" strike="noStrike" kern="1200" cap="none" spc="0" normalizeH="0" baseline="0" noProof="0" dirty="0" err="1">
                <a:ln>
                  <a:noFill/>
                </a:ln>
                <a:solidFill>
                  <a:srgbClr val="000000"/>
                </a:solidFill>
                <a:effectLst/>
                <a:uLnTx/>
                <a:uFillTx/>
                <a:latin typeface="BlinkMacSystemFont"/>
                <a:ea typeface="ＭＳ Ｐゴシック" pitchFamily="-111" charset="-128"/>
              </a:rPr>
              <a:t>Abara</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 WE, Bernstein KT, Lewis FMT, et al. Effectiveness of a serogroup B outer membrane vesicle meningococcal vaccine against </a:t>
            </a:r>
            <a:r>
              <a:rPr kumimoji="0" lang="en-US" sz="650" b="0" i="0" u="none" strike="noStrike" kern="1200" cap="none" spc="0" normalizeH="0" baseline="0" noProof="0" dirty="0" err="1">
                <a:ln>
                  <a:noFill/>
                </a:ln>
                <a:solidFill>
                  <a:srgbClr val="000000"/>
                </a:solidFill>
                <a:effectLst/>
                <a:uLnTx/>
                <a:uFillTx/>
                <a:latin typeface="BlinkMacSystemFont"/>
                <a:ea typeface="ＭＳ Ｐゴシック" pitchFamily="-111" charset="-128"/>
              </a:rPr>
              <a:t>gonorrhoea</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 a retrospective observational study. Lancet Infect Dis. 2022;22(7):1021-1029. doi:10.1016/S1473-3099(21)00812-4</a:t>
            </a:r>
          </a:p>
          <a:p>
            <a:pPr marL="228600" marR="0" lvl="0" indent="-228600" algn="l" defTabSz="914400" rtl="0" eaLnBrk="0" fontAlgn="base" latinLnBrk="0" hangingPunct="0">
              <a:lnSpc>
                <a:spcPct val="100000"/>
              </a:lnSpc>
              <a:spcBef>
                <a:spcPct val="20000"/>
              </a:spcBef>
              <a:spcAft>
                <a:spcPct val="0"/>
              </a:spcAft>
              <a:buClr>
                <a:srgbClr val="DEF6F1"/>
              </a:buClr>
              <a:buSzTx/>
              <a:buFont typeface="+mj-lt"/>
              <a:buAutoNum type="arabicPeriod"/>
              <a:tabLst/>
              <a:defRPr/>
            </a:pPr>
            <a:r>
              <a:rPr kumimoji="0" lang="en-US" sz="650" b="0" i="0" u="none" strike="noStrike" kern="1200" cap="none" spc="0" normalizeH="0" baseline="0" noProof="0" dirty="0" err="1">
                <a:ln>
                  <a:noFill/>
                </a:ln>
                <a:solidFill>
                  <a:srgbClr val="000000"/>
                </a:solidFill>
                <a:effectLst/>
                <a:uLnTx/>
                <a:uFillTx/>
                <a:latin typeface="BlinkMacSystemFont"/>
                <a:ea typeface="ＭＳ Ｐゴシック" pitchFamily="-111" charset="-128"/>
              </a:rPr>
              <a:t>Bruxvoort</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 KJ, </a:t>
            </a:r>
            <a:r>
              <a:rPr kumimoji="0" lang="en-US" sz="650" b="0" i="0" u="none" strike="noStrike" kern="1200" cap="none" spc="0" normalizeH="0" baseline="0" noProof="0" dirty="0" err="1">
                <a:ln>
                  <a:noFill/>
                </a:ln>
                <a:solidFill>
                  <a:srgbClr val="000000"/>
                </a:solidFill>
                <a:effectLst/>
                <a:uLnTx/>
                <a:uFillTx/>
                <a:latin typeface="BlinkMacSystemFont"/>
                <a:ea typeface="ＭＳ Ｐゴシック" pitchFamily="-111" charset="-128"/>
              </a:rPr>
              <a:t>Lewnard</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 JA, Chen LH, et al. Prevention of Neisseria gonorrhoeae With Meningococcal B Vaccine: A Matched Cohort Study in Southern California [published correction appears in Clin Infect Dis. 2023 Jan 11;:]. Clin Infect Dis. 2023;76(3):e1341-e1349. doi:10.1093/</a:t>
            </a:r>
            <a:r>
              <a:rPr kumimoji="0" lang="en-US" sz="650" b="0" i="0" u="none" strike="noStrike" kern="1200" cap="none" spc="0" normalizeH="0" baseline="0" noProof="0" dirty="0" err="1">
                <a:ln>
                  <a:noFill/>
                </a:ln>
                <a:solidFill>
                  <a:srgbClr val="000000"/>
                </a:solidFill>
                <a:effectLst/>
                <a:uLnTx/>
                <a:uFillTx/>
                <a:latin typeface="BlinkMacSystemFont"/>
                <a:ea typeface="ＭＳ Ｐゴシック" pitchFamily="-111" charset="-128"/>
              </a:rPr>
              <a:t>cid</a:t>
            </a:r>
            <a:r>
              <a:rPr kumimoji="0" lang="en-US" sz="650" b="0" i="0" u="none" strike="noStrike" kern="1200" cap="none" spc="0" normalizeH="0" baseline="0" noProof="0" dirty="0">
                <a:ln>
                  <a:noFill/>
                </a:ln>
                <a:solidFill>
                  <a:srgbClr val="000000"/>
                </a:solidFill>
                <a:effectLst/>
                <a:uLnTx/>
                <a:uFillTx/>
                <a:latin typeface="BlinkMacSystemFont"/>
                <a:ea typeface="ＭＳ Ｐゴシック" pitchFamily="-111" charset="-128"/>
              </a:rPr>
              <a:t>/ciac436</a:t>
            </a:r>
            <a:endParaRPr kumimoji="0" lang="en-US" sz="650" b="0" i="0" u="none" strike="noStrike" kern="1200" cap="none" spc="0" normalizeH="0" baseline="0" noProof="0" dirty="0">
              <a:ln>
                <a:noFill/>
              </a:ln>
              <a:solidFill>
                <a:srgbClr val="000000"/>
              </a:solidFill>
              <a:effectLst/>
              <a:uLnTx/>
              <a:uFillTx/>
              <a:latin typeface="Arial"/>
              <a:ea typeface="ＭＳ Ｐゴシック" pitchFamily="-111" charset="-128"/>
            </a:endParaRPr>
          </a:p>
        </p:txBody>
      </p:sp>
      <p:pic>
        <p:nvPicPr>
          <p:cNvPr id="22" name="Content Placeholder 6">
            <a:extLst>
              <a:ext uri="{FF2B5EF4-FFF2-40B4-BE49-F238E27FC236}">
                <a16:creationId xmlns:a16="http://schemas.microsoft.com/office/drawing/2014/main" id="{F00A30B4-2179-999E-CD48-EB8D9FE3AE7B}"/>
              </a:ext>
            </a:extLst>
          </p:cNvPr>
          <p:cNvPicPr>
            <a:picLocks noGrp="1" noChangeAspect="1"/>
          </p:cNvPicPr>
          <p:nvPr>
            <p:ph sz="half" idx="1"/>
          </p:nvPr>
        </p:nvPicPr>
        <p:blipFill rotWithShape="1">
          <a:blip r:embed="rId3"/>
          <a:srcRect b="57368"/>
          <a:stretch/>
        </p:blipFill>
        <p:spPr>
          <a:xfrm>
            <a:off x="2514600" y="1026831"/>
            <a:ext cx="3275013" cy="1165624"/>
          </a:xfrm>
          <a:prstGeom prst="rect">
            <a:avLst/>
          </a:prstGeom>
          <a:ln>
            <a:noFill/>
          </a:ln>
          <a:effectLst>
            <a:outerShdw blurRad="292100" dist="139700" dir="2700000" algn="tl" rotWithShape="0">
              <a:srgbClr val="333333">
                <a:alpha val="65000"/>
              </a:srgbClr>
            </a:outerShdw>
          </a:effectLst>
        </p:spPr>
      </p:pic>
      <p:pic>
        <p:nvPicPr>
          <p:cNvPr id="23" name="Content Placeholder 7">
            <a:extLst>
              <a:ext uri="{FF2B5EF4-FFF2-40B4-BE49-F238E27FC236}">
                <a16:creationId xmlns:a16="http://schemas.microsoft.com/office/drawing/2014/main" id="{F4CAC39D-C197-CC8B-8561-8C088E840BA7}"/>
              </a:ext>
            </a:extLst>
          </p:cNvPr>
          <p:cNvPicPr>
            <a:picLocks noGrp="1" noChangeAspect="1"/>
          </p:cNvPicPr>
          <p:nvPr>
            <p:ph sz="half" idx="10"/>
          </p:nvPr>
        </p:nvPicPr>
        <p:blipFill rotWithShape="1">
          <a:blip r:embed="rId4"/>
          <a:srcRect b="70337"/>
          <a:stretch/>
        </p:blipFill>
        <p:spPr>
          <a:xfrm>
            <a:off x="6233912" y="1039531"/>
            <a:ext cx="3276600" cy="946266"/>
          </a:xfrm>
          <a:prstGeom prst="rect">
            <a:avLst/>
          </a:prstGeom>
          <a:ln>
            <a:noFill/>
          </a:ln>
          <a:effectLst>
            <a:outerShdw blurRad="292100" dist="139700" dir="2700000" algn="tl" rotWithShape="0">
              <a:srgbClr val="333333">
                <a:alpha val="65000"/>
              </a:srgbClr>
            </a:outerShdw>
          </a:effectLst>
        </p:spPr>
      </p:pic>
      <p:pic>
        <p:nvPicPr>
          <p:cNvPr id="24" name="Content Placeholder 9">
            <a:extLst>
              <a:ext uri="{FF2B5EF4-FFF2-40B4-BE49-F238E27FC236}">
                <a16:creationId xmlns:a16="http://schemas.microsoft.com/office/drawing/2014/main" id="{5CBB5F6F-8B73-58F7-A26E-3267F69DF8E1}"/>
              </a:ext>
            </a:extLst>
          </p:cNvPr>
          <p:cNvPicPr>
            <a:picLocks noGrp="1" noChangeAspect="1"/>
          </p:cNvPicPr>
          <p:nvPr>
            <p:ph sz="half" idx="11"/>
          </p:nvPr>
        </p:nvPicPr>
        <p:blipFill rotWithShape="1">
          <a:blip r:embed="rId5"/>
          <a:srcRect t="1" b="66386"/>
          <a:stretch/>
        </p:blipFill>
        <p:spPr>
          <a:xfrm>
            <a:off x="6345841" y="3781271"/>
            <a:ext cx="3275012" cy="94626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86FFF1B-6995-E73B-F7D2-6D4530E82A00}"/>
              </a:ext>
            </a:extLst>
          </p:cNvPr>
          <p:cNvPicPr>
            <a:picLocks noChangeAspect="1"/>
          </p:cNvPicPr>
          <p:nvPr/>
        </p:nvPicPr>
        <p:blipFill>
          <a:blip r:embed="rId6"/>
          <a:stretch>
            <a:fillRect/>
          </a:stretch>
        </p:blipFill>
        <p:spPr>
          <a:xfrm>
            <a:off x="2540000" y="3781271"/>
            <a:ext cx="3306161" cy="946266"/>
          </a:xfrm>
          <a:prstGeom prst="rect">
            <a:avLst/>
          </a:prstGeom>
          <a:ln>
            <a:noFill/>
          </a:ln>
          <a:effectLst>
            <a:outerShdw blurRad="292100" dist="139700" dir="2700000" algn="tl" rotWithShape="0">
              <a:srgbClr val="333333">
                <a:alpha val="65000"/>
              </a:srgbClr>
            </a:outerShdw>
          </a:effectLst>
        </p:spPr>
      </p:pic>
      <p:sp>
        <p:nvSpPr>
          <p:cNvPr id="4" name="Content Placeholder 17">
            <a:extLst>
              <a:ext uri="{FF2B5EF4-FFF2-40B4-BE49-F238E27FC236}">
                <a16:creationId xmlns:a16="http://schemas.microsoft.com/office/drawing/2014/main" id="{271A42C4-FF15-D1FF-83F6-D02554B10095}"/>
              </a:ext>
            </a:extLst>
          </p:cNvPr>
          <p:cNvSpPr txBox="1">
            <a:spLocks/>
          </p:cNvSpPr>
          <p:nvPr/>
        </p:nvSpPr>
        <p:spPr>
          <a:xfrm>
            <a:off x="2513907" y="4828956"/>
            <a:ext cx="3275706" cy="1165624"/>
          </a:xfrm>
          <a:prstGeom prst="rect">
            <a:avLst/>
          </a:prstGeom>
        </p:spPr>
        <p:txBody>
          <a:bodyPr vert="horz"/>
          <a:lstStyle>
            <a:lvl1pPr marL="342900" indent="-342900" algn="l" rtl="0" eaLnBrk="0" fontAlgn="base" hangingPunct="0">
              <a:spcBef>
                <a:spcPts val="600"/>
              </a:spcBef>
              <a:spcAft>
                <a:spcPts val="600"/>
              </a:spcAft>
              <a:buChar char="•"/>
              <a:defRPr sz="20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ts val="600"/>
              </a:spcBef>
              <a:spcAft>
                <a:spcPts val="600"/>
              </a:spcAft>
              <a:buChar char="–"/>
              <a:defRPr sz="2000">
                <a:solidFill>
                  <a:schemeClr val="tx1"/>
                </a:solidFill>
                <a:latin typeface="+mn-lt"/>
                <a:ea typeface="ＭＳ Ｐゴシック" pitchFamily="-111" charset="-128"/>
              </a:defRPr>
            </a:lvl2pPr>
            <a:lvl3pPr marL="11430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3pPr>
            <a:lvl4pPr marL="16002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4pPr>
            <a:lvl5pPr marL="20574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11" charset="-128"/>
              </a:rPr>
              <a:t>Pop: </a:t>
            </a:r>
            <a:r>
              <a:rPr kumimoji="0" lang="en-US" sz="1800" b="0" i="0" u="none" strike="noStrike" kern="0" cap="none" spc="0" normalizeH="0" baseline="0" noProof="0" dirty="0">
                <a:ln>
                  <a:noFill/>
                </a:ln>
                <a:solidFill>
                  <a:srgbClr val="000000"/>
                </a:solidFill>
                <a:effectLst/>
                <a:uLnTx/>
                <a:uFillTx/>
                <a:latin typeface="Arial"/>
                <a:ea typeface="ＭＳ Ｐゴシック" pitchFamily="-111" charset="-128"/>
              </a:rPr>
              <a:t>College students</a:t>
            </a:r>
          </a:p>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11" charset="-128"/>
              </a:rPr>
              <a:t>Efficacy: </a:t>
            </a:r>
            <a:r>
              <a:rPr kumimoji="0" lang="en-US" sz="1800" b="0" i="0" u="none" strike="noStrike" kern="0" cap="none" spc="0" normalizeH="0" baseline="0" noProof="0" dirty="0">
                <a:ln>
                  <a:noFill/>
                </a:ln>
                <a:solidFill>
                  <a:srgbClr val="000000"/>
                </a:solidFill>
                <a:effectLst/>
                <a:uLnTx/>
                <a:uFillTx/>
                <a:latin typeface="Arial"/>
                <a:ea typeface="ＭＳ Ｐゴシック" pitchFamily="-111" charset="-128"/>
              </a:rPr>
              <a:t>47% (13%-68%)</a:t>
            </a:r>
          </a:p>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pitchFamily="-111" charset="-128"/>
              </a:rPr>
              <a:t>Location: </a:t>
            </a:r>
            <a:r>
              <a:rPr kumimoji="0" lang="en-US" sz="1800" b="0" i="0" u="none" strike="noStrike" kern="0" cap="none" spc="0" normalizeH="0" baseline="0" noProof="0" dirty="0">
                <a:ln>
                  <a:noFill/>
                </a:ln>
                <a:solidFill>
                  <a:srgbClr val="000000"/>
                </a:solidFill>
                <a:effectLst/>
                <a:uLnTx/>
                <a:uFillTx/>
                <a:latin typeface="Arial"/>
                <a:ea typeface="ＭＳ Ｐゴシック" pitchFamily="-111" charset="-128"/>
              </a:rPr>
              <a:t>Australia </a:t>
            </a:r>
          </a:p>
        </p:txBody>
      </p:sp>
    </p:spTree>
    <p:extLst>
      <p:ext uri="{BB962C8B-B14F-4D97-AF65-F5344CB8AC3E}">
        <p14:creationId xmlns:p14="http://schemas.microsoft.com/office/powerpoint/2010/main" val="4280540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B0C9-3C52-4C86-28DE-F6841FA87C35}"/>
              </a:ext>
            </a:extLst>
          </p:cNvPr>
          <p:cNvSpPr>
            <a:spLocks noGrp="1"/>
          </p:cNvSpPr>
          <p:nvPr>
            <p:ph type="title"/>
          </p:nvPr>
        </p:nvSpPr>
        <p:spPr/>
        <p:txBody>
          <a:bodyPr/>
          <a:lstStyle/>
          <a:p>
            <a:r>
              <a:rPr lang="en-US" dirty="0" err="1"/>
              <a:t>DoxyVac</a:t>
            </a:r>
            <a:r>
              <a:rPr lang="en-US" dirty="0"/>
              <a:t> Study</a:t>
            </a:r>
          </a:p>
        </p:txBody>
      </p:sp>
      <p:sp>
        <p:nvSpPr>
          <p:cNvPr id="3" name="Text Placeholder 2">
            <a:extLst>
              <a:ext uri="{FF2B5EF4-FFF2-40B4-BE49-F238E27FC236}">
                <a16:creationId xmlns:a16="http://schemas.microsoft.com/office/drawing/2014/main" id="{D04C08AF-B187-8F73-7498-F57272EDC8B0}"/>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9B5F89C7-4496-FCB1-D423-38325FC1AC1A}"/>
              </a:ext>
            </a:extLst>
          </p:cNvPr>
          <p:cNvSpPr>
            <a:spLocks noGrp="1"/>
          </p:cNvSpPr>
          <p:nvPr>
            <p:ph type="body" sz="quarter" idx="3"/>
          </p:nvPr>
        </p:nvSpPr>
        <p:spPr/>
        <p:txBody>
          <a:bodyPr/>
          <a:lstStyle/>
          <a:p>
            <a:pPr algn="ctr"/>
            <a:r>
              <a:rPr lang="en-US" kern="0" dirty="0"/>
              <a:t>CROI 2023</a:t>
            </a:r>
          </a:p>
        </p:txBody>
      </p:sp>
      <p:sp>
        <p:nvSpPr>
          <p:cNvPr id="9" name="Content Placeholder 8">
            <a:extLst>
              <a:ext uri="{FF2B5EF4-FFF2-40B4-BE49-F238E27FC236}">
                <a16:creationId xmlns:a16="http://schemas.microsoft.com/office/drawing/2014/main" id="{3B8E686D-B7E9-C888-C500-59614E464082}"/>
              </a:ext>
            </a:extLst>
          </p:cNvPr>
          <p:cNvSpPr>
            <a:spLocks noGrp="1"/>
          </p:cNvSpPr>
          <p:nvPr>
            <p:ph sz="quarter" idx="4"/>
          </p:nvPr>
        </p:nvSpPr>
        <p:spPr/>
        <p:txBody>
          <a:bodyPr/>
          <a:lstStyle/>
          <a:p>
            <a:r>
              <a:rPr lang="en-US" kern="0" dirty="0"/>
              <a:t>Interim analysis</a:t>
            </a:r>
          </a:p>
          <a:p>
            <a:pPr lvl="1"/>
            <a:r>
              <a:rPr lang="en-US" kern="0" dirty="0"/>
              <a:t>Incidence of first episode of gonorrhea: 9.8 vs 19.7 per 100 person years in the 4CmenB vaccine vs no vaccine arms</a:t>
            </a:r>
          </a:p>
          <a:p>
            <a:pPr lvl="1"/>
            <a:r>
              <a:rPr lang="en-US" kern="0" dirty="0"/>
              <a:t>(</a:t>
            </a:r>
            <a:r>
              <a:rPr lang="en-US" kern="0" dirty="0" err="1"/>
              <a:t>aHR</a:t>
            </a:r>
            <a:r>
              <a:rPr lang="en-US" kern="0" dirty="0"/>
              <a:t>, 0.49; 95% CI, 0.27-0.88)</a:t>
            </a:r>
          </a:p>
          <a:p>
            <a:pPr lvl="1"/>
            <a:endParaRPr lang="en-US" kern="0" dirty="0"/>
          </a:p>
          <a:p>
            <a:r>
              <a:rPr lang="en-US" kern="0" dirty="0"/>
              <a:t>DSMB recommended to stop the study and that all the participants be offered doxycycline and/or the meningococcal B vaccine</a:t>
            </a:r>
          </a:p>
          <a:p>
            <a:pPr marL="0" indent="0">
              <a:buFontTx/>
              <a:buNone/>
            </a:pPr>
            <a:endParaRPr lang="en-US" kern="0" dirty="0"/>
          </a:p>
          <a:p>
            <a:endParaRPr lang="en-US" dirty="0"/>
          </a:p>
        </p:txBody>
      </p:sp>
      <p:sp>
        <p:nvSpPr>
          <p:cNvPr id="10" name="Content Placeholder 9">
            <a:extLst>
              <a:ext uri="{FF2B5EF4-FFF2-40B4-BE49-F238E27FC236}">
                <a16:creationId xmlns:a16="http://schemas.microsoft.com/office/drawing/2014/main" id="{FD79118D-2B97-4252-4996-82777BAADAA8}"/>
              </a:ext>
            </a:extLst>
          </p:cNvPr>
          <p:cNvSpPr>
            <a:spLocks noGrp="1"/>
          </p:cNvSpPr>
          <p:nvPr>
            <p:ph idx="10"/>
          </p:nvPr>
        </p:nvSpPr>
        <p:spPr/>
        <p:txBody>
          <a:bodyPr/>
          <a:lstStyle/>
          <a:p>
            <a:r>
              <a:rPr lang="en-US" dirty="0"/>
              <a:t>Molina et al DOXYVAC CROI 2023 Abstract 119</a:t>
            </a:r>
          </a:p>
          <a:p>
            <a:r>
              <a:rPr lang="en-US" dirty="0"/>
              <a:t> Liu AY, Buchbinder SP. CROI 2023: Epidemiologic Trends and Prevention for HIV and Other Sexually Transmitted Infections. Top </a:t>
            </a:r>
            <a:r>
              <a:rPr lang="en-US" dirty="0" err="1"/>
              <a:t>Antivir</a:t>
            </a:r>
            <a:r>
              <a:rPr lang="en-US" dirty="0"/>
              <a:t> Med. 2023;31(3):468-492.</a:t>
            </a:r>
          </a:p>
          <a:p>
            <a:endParaRPr lang="en-US" dirty="0"/>
          </a:p>
        </p:txBody>
      </p:sp>
      <p:sp>
        <p:nvSpPr>
          <p:cNvPr id="6" name="Content Placeholder 6">
            <a:extLst>
              <a:ext uri="{FF2B5EF4-FFF2-40B4-BE49-F238E27FC236}">
                <a16:creationId xmlns:a16="http://schemas.microsoft.com/office/drawing/2014/main" id="{BFB55849-918B-5419-E59E-4A4CB6580BA8}"/>
              </a:ext>
            </a:extLst>
          </p:cNvPr>
          <p:cNvSpPr txBox="1">
            <a:spLocks/>
          </p:cNvSpPr>
          <p:nvPr/>
        </p:nvSpPr>
        <p:spPr>
          <a:xfrm>
            <a:off x="6336572" y="3724437"/>
            <a:ext cx="4876800" cy="3558783"/>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
        <p:nvSpPr>
          <p:cNvPr id="7" name="Text Placeholder 3">
            <a:extLst>
              <a:ext uri="{FF2B5EF4-FFF2-40B4-BE49-F238E27FC236}">
                <a16:creationId xmlns:a16="http://schemas.microsoft.com/office/drawing/2014/main" id="{7D008318-755E-3DA0-4F8E-601D13B6385D}"/>
              </a:ext>
            </a:extLst>
          </p:cNvPr>
          <p:cNvSpPr txBox="1">
            <a:spLocks/>
          </p:cNvSpPr>
          <p:nvPr/>
        </p:nvSpPr>
        <p:spPr>
          <a:xfrm>
            <a:off x="7053146" y="1263441"/>
            <a:ext cx="5384799" cy="6397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
        <p:nvSpPr>
          <p:cNvPr id="12" name="Content Placeholder 11">
            <a:extLst>
              <a:ext uri="{FF2B5EF4-FFF2-40B4-BE49-F238E27FC236}">
                <a16:creationId xmlns:a16="http://schemas.microsoft.com/office/drawing/2014/main" id="{FCD8C720-B91C-65FA-A856-CADDE2A8AF5F}"/>
              </a:ext>
            </a:extLst>
          </p:cNvPr>
          <p:cNvSpPr>
            <a:spLocks noGrp="1"/>
          </p:cNvSpPr>
          <p:nvPr>
            <p:ph sz="half" idx="2"/>
          </p:nvPr>
        </p:nvSpPr>
        <p:spPr/>
        <p:txBody>
          <a:bodyPr/>
          <a:lstStyle/>
          <a:p>
            <a:endParaRPr lang="en-US"/>
          </a:p>
        </p:txBody>
      </p:sp>
      <p:pic>
        <p:nvPicPr>
          <p:cNvPr id="14" name="Content Placeholder 4">
            <a:extLst>
              <a:ext uri="{FF2B5EF4-FFF2-40B4-BE49-F238E27FC236}">
                <a16:creationId xmlns:a16="http://schemas.microsoft.com/office/drawing/2014/main" id="{11F4F758-A4C3-EB51-B192-7BDBD5C32D4E}"/>
              </a:ext>
            </a:extLst>
          </p:cNvPr>
          <p:cNvPicPr>
            <a:picLocks noChangeAspect="1"/>
          </p:cNvPicPr>
          <p:nvPr/>
        </p:nvPicPr>
        <p:blipFill>
          <a:blip r:embed="rId3"/>
          <a:stretch>
            <a:fillRect/>
          </a:stretch>
        </p:blipFill>
        <p:spPr>
          <a:xfrm>
            <a:off x="457200" y="1925765"/>
            <a:ext cx="5879372" cy="3445878"/>
          </a:xfrm>
          <a:prstGeom prst="rect">
            <a:avLst/>
          </a:prstGeom>
        </p:spPr>
      </p:pic>
    </p:spTree>
    <p:extLst>
      <p:ext uri="{BB962C8B-B14F-4D97-AF65-F5344CB8AC3E}">
        <p14:creationId xmlns:p14="http://schemas.microsoft.com/office/powerpoint/2010/main" val="1520105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D433A7-AC58-AB0F-478D-4CC7FCEF2B04}"/>
              </a:ext>
            </a:extLst>
          </p:cNvPr>
          <p:cNvSpPr>
            <a:spLocks noGrp="1"/>
          </p:cNvSpPr>
          <p:nvPr>
            <p:ph type="ctrTitle"/>
          </p:nvPr>
        </p:nvSpPr>
        <p:spPr>
          <a:xfrm>
            <a:off x="914400" y="1371600"/>
            <a:ext cx="10363200" cy="1470025"/>
          </a:xfrm>
        </p:spPr>
        <p:txBody>
          <a:bodyPr/>
          <a:lstStyle/>
          <a:p>
            <a:br>
              <a:rPr lang="en-US" dirty="0"/>
            </a:br>
            <a:r>
              <a:rPr lang="en-US" dirty="0"/>
              <a:t>Ending the STI Epidemic Worldwide </a:t>
            </a:r>
            <a:br>
              <a:rPr lang="en-US" dirty="0"/>
            </a:br>
            <a:r>
              <a:rPr lang="en-US" dirty="0"/>
              <a:t>Through Prevention</a:t>
            </a:r>
            <a:br>
              <a:rPr lang="en-US" dirty="0"/>
            </a:br>
            <a:endParaRPr lang="en-US" dirty="0"/>
          </a:p>
        </p:txBody>
      </p:sp>
      <p:sp>
        <p:nvSpPr>
          <p:cNvPr id="8" name="Subtitle 7">
            <a:extLst>
              <a:ext uri="{FF2B5EF4-FFF2-40B4-BE49-F238E27FC236}">
                <a16:creationId xmlns:a16="http://schemas.microsoft.com/office/drawing/2014/main" id="{DE94A66B-A8C6-5741-AF25-4045B558D0CD}"/>
              </a:ext>
            </a:extLst>
          </p:cNvPr>
          <p:cNvSpPr>
            <a:spLocks noGrp="1"/>
          </p:cNvSpPr>
          <p:nvPr>
            <p:ph type="subTitle" idx="1"/>
          </p:nvPr>
        </p:nvSpPr>
        <p:spPr>
          <a:xfrm>
            <a:off x="152400" y="3886200"/>
            <a:ext cx="11430000" cy="1752600"/>
          </a:xfrm>
        </p:spPr>
        <p:txBody>
          <a:bodyPr/>
          <a:lstStyle/>
          <a:p>
            <a:r>
              <a:rPr lang="en-US" dirty="0"/>
              <a:t>Jason Zucker, MD</a:t>
            </a:r>
          </a:p>
          <a:p>
            <a:r>
              <a:rPr lang="en-US" dirty="0"/>
              <a:t>Assistant Professor of Medicine at the Columbia University Irving Medical Center</a:t>
            </a:r>
          </a:p>
          <a:p>
            <a:r>
              <a:rPr lang="en-US" dirty="0"/>
              <a:t>Assistant Medical Director, NYC STD Prevention Training Center</a:t>
            </a:r>
          </a:p>
          <a:p>
            <a:r>
              <a:rPr lang="en-US" dirty="0"/>
              <a:t>JZ2700@cumc.columbia.edu</a:t>
            </a:r>
          </a:p>
          <a:p>
            <a:endParaRPr lang="en-US" dirty="0"/>
          </a:p>
        </p:txBody>
      </p:sp>
    </p:spTree>
    <p:extLst>
      <p:ext uri="{BB962C8B-B14F-4D97-AF65-F5344CB8AC3E}">
        <p14:creationId xmlns:p14="http://schemas.microsoft.com/office/powerpoint/2010/main" val="2902242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1">
            <a:extLst>
              <a:ext uri="{FF2B5EF4-FFF2-40B4-BE49-F238E27FC236}">
                <a16:creationId xmlns:a16="http://schemas.microsoft.com/office/drawing/2014/main" id="{CB703419-0239-A018-C558-9B0730CC95C6}"/>
              </a:ext>
            </a:extLst>
          </p:cNvPr>
          <p:cNvPicPr>
            <a:picLocks noGrp="1" noChangeAspect="1"/>
          </p:cNvPicPr>
          <p:nvPr>
            <p:ph sz="half" idx="1"/>
          </p:nvPr>
        </p:nvPicPr>
        <p:blipFill>
          <a:blip r:embed="rId3"/>
          <a:stretch>
            <a:fillRect/>
          </a:stretch>
        </p:blipFill>
        <p:spPr>
          <a:xfrm>
            <a:off x="596900" y="1363417"/>
            <a:ext cx="7581900" cy="234225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400B137-F916-BBDF-608B-B48161533266}"/>
              </a:ext>
            </a:extLst>
          </p:cNvPr>
          <p:cNvSpPr>
            <a:spLocks noGrp="1"/>
          </p:cNvSpPr>
          <p:nvPr>
            <p:ph type="title"/>
          </p:nvPr>
        </p:nvSpPr>
        <p:spPr/>
        <p:txBody>
          <a:bodyPr/>
          <a:lstStyle/>
          <a:p>
            <a:r>
              <a:rPr lang="en-US" dirty="0"/>
              <a:t>Does </a:t>
            </a:r>
            <a:r>
              <a:rPr lang="en-US" dirty="0" err="1"/>
              <a:t>MenB</a:t>
            </a:r>
            <a:r>
              <a:rPr lang="en-US" dirty="0"/>
              <a:t> Vaccination Prevent Gonorrhea?</a:t>
            </a:r>
          </a:p>
        </p:txBody>
      </p:sp>
      <p:sp>
        <p:nvSpPr>
          <p:cNvPr id="3" name="Content Placeholder 2">
            <a:extLst>
              <a:ext uri="{FF2B5EF4-FFF2-40B4-BE49-F238E27FC236}">
                <a16:creationId xmlns:a16="http://schemas.microsoft.com/office/drawing/2014/main" id="{69E449ED-616D-7CAC-C8AD-D71009223297}"/>
              </a:ext>
            </a:extLst>
          </p:cNvPr>
          <p:cNvSpPr>
            <a:spLocks noGrp="1"/>
          </p:cNvSpPr>
          <p:nvPr>
            <p:ph sz="half" idx="2"/>
          </p:nvPr>
        </p:nvSpPr>
        <p:spPr/>
        <p:txBody>
          <a:bodyPr/>
          <a:lstStyle/>
          <a:p>
            <a:r>
              <a:rPr lang="en-US" sz="2000" kern="0" dirty="0"/>
              <a:t>Discrepancy between interim and final analysis on the effectiveness of the meningococcal B vaccine on gonococcal infections</a:t>
            </a:r>
          </a:p>
          <a:p>
            <a:endParaRPr lang="en-US" sz="2000" kern="0" dirty="0"/>
          </a:p>
          <a:p>
            <a:r>
              <a:rPr lang="en-US" sz="2000" b="1" kern="0" dirty="0"/>
              <a:t>Re-analysis is ongoing</a:t>
            </a:r>
          </a:p>
          <a:p>
            <a:endParaRPr lang="en-US" dirty="0"/>
          </a:p>
        </p:txBody>
      </p:sp>
      <p:sp>
        <p:nvSpPr>
          <p:cNvPr id="7" name="Content Placeholder 6">
            <a:extLst>
              <a:ext uri="{FF2B5EF4-FFF2-40B4-BE49-F238E27FC236}">
                <a16:creationId xmlns:a16="http://schemas.microsoft.com/office/drawing/2014/main" id="{9A37908F-D227-0E1C-DA55-072D4EB68820}"/>
              </a:ext>
            </a:extLst>
          </p:cNvPr>
          <p:cNvSpPr>
            <a:spLocks noGrp="1"/>
          </p:cNvSpPr>
          <p:nvPr>
            <p:ph idx="10"/>
          </p:nvPr>
        </p:nvSpPr>
        <p:spPr>
          <a:xfrm>
            <a:off x="5638800" y="6096001"/>
            <a:ext cx="4800600" cy="761999"/>
          </a:xfrm>
        </p:spPr>
        <p:txBody>
          <a:bodyPr/>
          <a:lstStyle/>
          <a:p>
            <a:r>
              <a:rPr lang="en-US" kern="0" dirty="0"/>
              <a:t>CROI 2023 ABSTRACT 119</a:t>
            </a:r>
          </a:p>
          <a:p>
            <a:endParaRPr lang="en-US" dirty="0"/>
          </a:p>
        </p:txBody>
      </p:sp>
      <p:sp>
        <p:nvSpPr>
          <p:cNvPr id="6" name="Content Placeholder 13">
            <a:extLst>
              <a:ext uri="{FF2B5EF4-FFF2-40B4-BE49-F238E27FC236}">
                <a16:creationId xmlns:a16="http://schemas.microsoft.com/office/drawing/2014/main" id="{D257EC3E-E6C9-9DFF-2D95-9F78594A3442}"/>
              </a:ext>
            </a:extLst>
          </p:cNvPr>
          <p:cNvSpPr txBox="1">
            <a:spLocks/>
          </p:cNvSpPr>
          <p:nvPr/>
        </p:nvSpPr>
        <p:spPr>
          <a:xfrm>
            <a:off x="5410200" y="3276600"/>
            <a:ext cx="3848429" cy="443130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extLst>
      <p:ext uri="{BB962C8B-B14F-4D97-AF65-F5344CB8AC3E}">
        <p14:creationId xmlns:p14="http://schemas.microsoft.com/office/powerpoint/2010/main" val="527383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65EA5-2EF2-0443-63FA-4552E705F20A}"/>
              </a:ext>
            </a:extLst>
          </p:cNvPr>
          <p:cNvSpPr>
            <a:spLocks noGrp="1"/>
          </p:cNvSpPr>
          <p:nvPr>
            <p:ph type="title"/>
          </p:nvPr>
        </p:nvSpPr>
        <p:spPr/>
        <p:txBody>
          <a:bodyPr/>
          <a:lstStyle/>
          <a:p>
            <a:r>
              <a:rPr lang="en-US" dirty="0"/>
              <a:t>Does </a:t>
            </a:r>
            <a:r>
              <a:rPr lang="en-US" dirty="0" err="1"/>
              <a:t>MenB</a:t>
            </a:r>
            <a:r>
              <a:rPr lang="en-US" dirty="0"/>
              <a:t> Vaccination Prevent Gonorrhea?</a:t>
            </a:r>
          </a:p>
        </p:txBody>
      </p:sp>
      <p:pic>
        <p:nvPicPr>
          <p:cNvPr id="10" name="Content Placeholder 9">
            <a:extLst>
              <a:ext uri="{FF2B5EF4-FFF2-40B4-BE49-F238E27FC236}">
                <a16:creationId xmlns:a16="http://schemas.microsoft.com/office/drawing/2014/main" id="{2174C5B7-9C24-FE23-6B08-BCC35F2A79BA}"/>
              </a:ext>
            </a:extLst>
          </p:cNvPr>
          <p:cNvPicPr>
            <a:picLocks noGrp="1" noChangeAspect="1"/>
          </p:cNvPicPr>
          <p:nvPr>
            <p:ph sz="half" idx="1"/>
          </p:nvPr>
        </p:nvPicPr>
        <p:blipFill>
          <a:blip r:embed="rId3"/>
          <a:stretch>
            <a:fillRect/>
          </a:stretch>
        </p:blipFill>
        <p:spPr>
          <a:xfrm>
            <a:off x="622300" y="2120106"/>
            <a:ext cx="5384800" cy="2692400"/>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D9148243-C8F0-8DFF-5AC7-E011543F3923}"/>
              </a:ext>
            </a:extLst>
          </p:cNvPr>
          <p:cNvSpPr>
            <a:spLocks noGrp="1"/>
          </p:cNvSpPr>
          <p:nvPr>
            <p:ph sz="half" idx="2"/>
          </p:nvPr>
        </p:nvSpPr>
        <p:spPr/>
        <p:txBody>
          <a:bodyPr/>
          <a:lstStyle/>
          <a:p>
            <a:endParaRPr lang="en-US" dirty="0"/>
          </a:p>
          <a:p>
            <a:endParaRPr lang="en-US" dirty="0"/>
          </a:p>
          <a:p>
            <a:endParaRPr lang="en-US" dirty="0"/>
          </a:p>
          <a:p>
            <a:r>
              <a:rPr lang="en-US" dirty="0"/>
              <a:t>“The committee agreed that a targeted </a:t>
            </a:r>
            <a:r>
              <a:rPr lang="en-US" dirty="0" err="1"/>
              <a:t>programme</a:t>
            </a:r>
            <a:r>
              <a:rPr lang="en-US" dirty="0"/>
              <a:t> should be initiated using the 4CMenB vaccine for the prevention of </a:t>
            </a:r>
            <a:r>
              <a:rPr lang="en-US" dirty="0" err="1"/>
              <a:t>gonorrhoea</a:t>
            </a:r>
            <a:r>
              <a:rPr lang="en-US" dirty="0"/>
              <a:t> in those who are at greatest risk of infection.”</a:t>
            </a:r>
          </a:p>
          <a:p>
            <a:endParaRPr lang="en-US" dirty="0"/>
          </a:p>
        </p:txBody>
      </p:sp>
      <p:sp>
        <p:nvSpPr>
          <p:cNvPr id="8" name="Content Placeholder 7">
            <a:extLst>
              <a:ext uri="{FF2B5EF4-FFF2-40B4-BE49-F238E27FC236}">
                <a16:creationId xmlns:a16="http://schemas.microsoft.com/office/drawing/2014/main" id="{AAACFB63-3085-EDE0-2CEA-3C563048A582}"/>
              </a:ext>
            </a:extLst>
          </p:cNvPr>
          <p:cNvSpPr>
            <a:spLocks noGrp="1"/>
          </p:cNvSpPr>
          <p:nvPr>
            <p:ph idx="10"/>
          </p:nvPr>
        </p:nvSpPr>
        <p:spPr/>
        <p:txBody>
          <a:bodyPr/>
          <a:lstStyle/>
          <a:p>
            <a:r>
              <a:rPr lang="en-US" dirty="0"/>
              <a:t>https://www.gov.uk/government/publications/meningococcal-b-vaccination-for-the-prevention-of-gonorrhoea-jcvi-advice-10-november/jcvi-advice-on-the-use-of-meningococcal-b-vaccination-for-the-prevention-of-gonorrhoea#jcvi-advice</a:t>
            </a:r>
          </a:p>
        </p:txBody>
      </p:sp>
    </p:spTree>
    <p:extLst>
      <p:ext uri="{BB962C8B-B14F-4D97-AF65-F5344CB8AC3E}">
        <p14:creationId xmlns:p14="http://schemas.microsoft.com/office/powerpoint/2010/main" val="1548879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561B-3BBD-9BB1-F4B9-AE90284D4253}"/>
              </a:ext>
            </a:extLst>
          </p:cNvPr>
          <p:cNvSpPr>
            <a:spLocks noGrp="1"/>
          </p:cNvSpPr>
          <p:nvPr>
            <p:ph type="title"/>
          </p:nvPr>
        </p:nvSpPr>
        <p:spPr/>
        <p:txBody>
          <a:bodyPr/>
          <a:lstStyle/>
          <a:p>
            <a:r>
              <a:rPr lang="en-US" dirty="0"/>
              <a:t>STI Prevention Summary</a:t>
            </a:r>
          </a:p>
        </p:txBody>
      </p:sp>
      <p:sp>
        <p:nvSpPr>
          <p:cNvPr id="4" name="Content Placeholder 3">
            <a:extLst>
              <a:ext uri="{FF2B5EF4-FFF2-40B4-BE49-F238E27FC236}">
                <a16:creationId xmlns:a16="http://schemas.microsoft.com/office/drawing/2014/main" id="{FAEA518F-664E-3C9B-0489-BE8E1F7548B0}"/>
              </a:ext>
            </a:extLst>
          </p:cNvPr>
          <p:cNvSpPr>
            <a:spLocks noGrp="1"/>
          </p:cNvSpPr>
          <p:nvPr>
            <p:ph idx="10"/>
          </p:nvPr>
        </p:nvSpPr>
        <p:spPr/>
        <p:txBody>
          <a:bodyPr/>
          <a:lstStyle/>
          <a:p>
            <a:endParaRPr lang="en-US"/>
          </a:p>
        </p:txBody>
      </p:sp>
      <p:sp>
        <p:nvSpPr>
          <p:cNvPr id="5" name="Content Placeholder 5">
            <a:extLst>
              <a:ext uri="{FF2B5EF4-FFF2-40B4-BE49-F238E27FC236}">
                <a16:creationId xmlns:a16="http://schemas.microsoft.com/office/drawing/2014/main" id="{3B348069-A171-EF9D-4E3E-5999ED7C3438}"/>
              </a:ext>
            </a:extLst>
          </p:cNvPr>
          <p:cNvSpPr>
            <a:spLocks noGrp="1"/>
          </p:cNvSpPr>
          <p:nvPr>
            <p:ph idx="1"/>
          </p:nvPr>
        </p:nvSpPr>
        <p:spPr>
          <a:xfrm>
            <a:off x="581891" y="1210469"/>
            <a:ext cx="10972800" cy="4885532"/>
          </a:xfrm>
        </p:spPr>
        <p:txBody>
          <a:bodyPr>
            <a:normAutofit fontScale="70000" lnSpcReduction="20000"/>
          </a:bodyPr>
          <a:lstStyle/>
          <a:p>
            <a:pPr>
              <a:spcBef>
                <a:spcPts val="600"/>
              </a:spcBef>
            </a:pPr>
            <a:r>
              <a:rPr lang="en-US" sz="2900" dirty="0"/>
              <a:t>We are in an era of STI prevention choice and patients should be aware of their options</a:t>
            </a:r>
          </a:p>
          <a:p>
            <a:pPr>
              <a:spcBef>
                <a:spcPts val="600"/>
              </a:spcBef>
            </a:pPr>
            <a:r>
              <a:rPr lang="en-US" sz="2900" dirty="0"/>
              <a:t>Doxy-PEP</a:t>
            </a:r>
          </a:p>
          <a:p>
            <a:pPr lvl="1">
              <a:spcBef>
                <a:spcPts val="600"/>
              </a:spcBef>
            </a:pPr>
            <a:r>
              <a:rPr lang="en-US" sz="2900" dirty="0"/>
              <a:t>Doxy-PEP </a:t>
            </a:r>
            <a:r>
              <a:rPr lang="en-US" sz="2900" b="1" dirty="0"/>
              <a:t>works</a:t>
            </a:r>
            <a:r>
              <a:rPr lang="en-US" sz="2900" dirty="0"/>
              <a:t> to prevent STIs in men who have sex with men and transgender women living with and without HIV</a:t>
            </a:r>
          </a:p>
          <a:p>
            <a:pPr lvl="1">
              <a:spcBef>
                <a:spcPts val="600"/>
              </a:spcBef>
            </a:pPr>
            <a:r>
              <a:rPr lang="en-US" sz="2900" dirty="0"/>
              <a:t>Doxy-PEP </a:t>
            </a:r>
            <a:r>
              <a:rPr lang="en-US" sz="2900" b="1" dirty="0"/>
              <a:t>did not work</a:t>
            </a:r>
            <a:r>
              <a:rPr lang="en-US" sz="2900" dirty="0"/>
              <a:t> to prevent STIs in persons assigned female at birth in the Kenyan study</a:t>
            </a:r>
          </a:p>
          <a:p>
            <a:pPr lvl="1">
              <a:spcBef>
                <a:spcPts val="600"/>
              </a:spcBef>
            </a:pPr>
            <a:r>
              <a:rPr lang="en-US" sz="2900" dirty="0"/>
              <a:t>There remain unknowns about the overall impact, risks, and unintended consequences of Doxy-PEP that potential users should be aware of (</a:t>
            </a:r>
            <a:r>
              <a:rPr lang="en-US" sz="2900" b="1" u="sng" dirty="0"/>
              <a:t>Shared Decision Making</a:t>
            </a:r>
            <a:r>
              <a:rPr lang="en-US" sz="2900" dirty="0"/>
              <a:t>)</a:t>
            </a:r>
          </a:p>
          <a:p>
            <a:pPr>
              <a:spcBef>
                <a:spcPts val="600"/>
              </a:spcBef>
            </a:pPr>
            <a:r>
              <a:rPr lang="en-US" sz="2900" dirty="0"/>
              <a:t>4CMenB vaccine </a:t>
            </a:r>
            <a:r>
              <a:rPr lang="en-US" sz="2900" b="1" dirty="0"/>
              <a:t>MAY</a:t>
            </a:r>
            <a:r>
              <a:rPr lang="en-US" sz="2900" dirty="0"/>
              <a:t> reduce an individual's risk of gonorrhea</a:t>
            </a:r>
          </a:p>
          <a:p>
            <a:pPr lvl="1">
              <a:spcBef>
                <a:spcPts val="600"/>
              </a:spcBef>
            </a:pPr>
            <a:r>
              <a:rPr lang="en-US" sz="2900" dirty="0"/>
              <a:t>4CMenB vaccination prevents against gonorrhea in observational studies, but randomized clinical trial data is </a:t>
            </a:r>
            <a:r>
              <a:rPr lang="en-US" sz="2900" b="1" u="sng" dirty="0"/>
              <a:t>not confirmatory</a:t>
            </a:r>
          </a:p>
          <a:p>
            <a:r>
              <a:rPr lang="en-US" sz="2900" dirty="0"/>
              <a:t>Flexibility is key, management will change as we learn more</a:t>
            </a:r>
            <a:endParaRPr lang="en-US" sz="2900" b="1" u="sng" dirty="0"/>
          </a:p>
          <a:p>
            <a:r>
              <a:rPr lang="en-US" sz="2900" b="1" dirty="0"/>
              <a:t>Research is needed to help us better understand the risks and benefits of different STI prevention modalities</a:t>
            </a:r>
          </a:p>
          <a:p>
            <a:pPr>
              <a:spcBef>
                <a:spcPts val="600"/>
              </a:spcBef>
            </a:pPr>
            <a:endParaRPr lang="en-US" sz="2000" dirty="0"/>
          </a:p>
        </p:txBody>
      </p:sp>
    </p:spTree>
    <p:extLst>
      <p:ext uri="{BB962C8B-B14F-4D97-AF65-F5344CB8AC3E}">
        <p14:creationId xmlns:p14="http://schemas.microsoft.com/office/powerpoint/2010/main" val="2283483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4FB4-88B7-DE0C-5AA5-EB560F011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1F41B-6BC7-728A-38B7-3597FD409FB7}"/>
              </a:ext>
            </a:extLst>
          </p:cNvPr>
          <p:cNvSpPr>
            <a:spLocks noGrp="1"/>
          </p:cNvSpPr>
          <p:nvPr>
            <p:ph type="title"/>
          </p:nvPr>
        </p:nvSpPr>
        <p:spPr/>
        <p:txBody>
          <a:bodyPr/>
          <a:lstStyle/>
          <a:p>
            <a:r>
              <a:rPr lang="en-US" dirty="0"/>
              <a:t>Thank you!</a:t>
            </a:r>
          </a:p>
        </p:txBody>
      </p:sp>
      <p:sp>
        <p:nvSpPr>
          <p:cNvPr id="4" name="Content Placeholder 3">
            <a:extLst>
              <a:ext uri="{FF2B5EF4-FFF2-40B4-BE49-F238E27FC236}">
                <a16:creationId xmlns:a16="http://schemas.microsoft.com/office/drawing/2014/main" id="{BC65DF92-A282-4B42-C99E-C1D289B3481D}"/>
              </a:ext>
            </a:extLst>
          </p:cNvPr>
          <p:cNvSpPr>
            <a:spLocks noGrp="1"/>
          </p:cNvSpPr>
          <p:nvPr>
            <p:ph idx="10"/>
          </p:nvPr>
        </p:nvSpPr>
        <p:spPr/>
        <p:txBody>
          <a:bodyPr/>
          <a:lstStyle/>
          <a:p>
            <a:endParaRPr lang="en-US"/>
          </a:p>
        </p:txBody>
      </p:sp>
      <p:sp>
        <p:nvSpPr>
          <p:cNvPr id="5" name="Google Shape;603;p26">
            <a:extLst>
              <a:ext uri="{FF2B5EF4-FFF2-40B4-BE49-F238E27FC236}">
                <a16:creationId xmlns:a16="http://schemas.microsoft.com/office/drawing/2014/main" id="{5B96DCD8-9C86-AA6E-374A-E9385F18A0EE}"/>
              </a:ext>
            </a:extLst>
          </p:cNvPr>
          <p:cNvSpPr txBox="1">
            <a:spLocks noGrp="1"/>
          </p:cNvSpPr>
          <p:nvPr>
            <p:ph idx="1"/>
          </p:nvPr>
        </p:nvSpPr>
        <p:spPr>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6" name="Google Shape;603;p26">
            <a:extLst>
              <a:ext uri="{FF2B5EF4-FFF2-40B4-BE49-F238E27FC236}">
                <a16:creationId xmlns:a16="http://schemas.microsoft.com/office/drawing/2014/main" id="{31426BB0-2053-72D7-7D41-2C958FEC127B}"/>
              </a:ext>
            </a:extLst>
          </p:cNvPr>
          <p:cNvSpPr txBox="1"/>
          <p:nvPr/>
        </p:nvSpPr>
        <p:spPr>
          <a:xfrm>
            <a:off x="868894" y="3086131"/>
            <a:ext cx="2163947" cy="54325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8" name="Google Shape;596;p26">
            <a:extLst>
              <a:ext uri="{FF2B5EF4-FFF2-40B4-BE49-F238E27FC236}">
                <a16:creationId xmlns:a16="http://schemas.microsoft.com/office/drawing/2014/main" id="{75AB5279-CB29-8007-409B-C1E47AA2A58A}"/>
              </a:ext>
            </a:extLst>
          </p:cNvPr>
          <p:cNvGrpSpPr/>
          <p:nvPr/>
        </p:nvGrpSpPr>
        <p:grpSpPr>
          <a:xfrm>
            <a:off x="257296" y="3250461"/>
            <a:ext cx="3669521" cy="838200"/>
            <a:chOff x="1942088" y="1193838"/>
            <a:chExt cx="5287975" cy="774592"/>
          </a:xfrm>
        </p:grpSpPr>
        <p:grpSp>
          <p:nvGrpSpPr>
            <p:cNvPr id="9" name="Google Shape;597;p26">
              <a:extLst>
                <a:ext uri="{FF2B5EF4-FFF2-40B4-BE49-F238E27FC236}">
                  <a16:creationId xmlns:a16="http://schemas.microsoft.com/office/drawing/2014/main" id="{F5D50FF4-E03A-1E90-60DA-015DF8BC91E9}"/>
                </a:ext>
              </a:extLst>
            </p:cNvPr>
            <p:cNvGrpSpPr/>
            <p:nvPr/>
          </p:nvGrpSpPr>
          <p:grpSpPr>
            <a:xfrm>
              <a:off x="2569956" y="1193838"/>
              <a:ext cx="3986156" cy="600163"/>
              <a:chOff x="3334894" y="1205063"/>
              <a:chExt cx="3986156" cy="600163"/>
            </a:xfrm>
          </p:grpSpPr>
          <p:sp>
            <p:nvSpPr>
              <p:cNvPr id="18" name="Google Shape;598;p26">
                <a:extLst>
                  <a:ext uri="{FF2B5EF4-FFF2-40B4-BE49-F238E27FC236}">
                    <a16:creationId xmlns:a16="http://schemas.microsoft.com/office/drawing/2014/main" id="{DB60BA58-D5F8-CA79-97D0-5450D512B76A}"/>
                  </a:ext>
                </a:extLst>
              </p:cNvPr>
              <p:cNvSpPr/>
              <p:nvPr/>
            </p:nvSpPr>
            <p:spPr>
              <a:xfrm>
                <a:off x="3334894" y="1205063"/>
                <a:ext cx="2477385" cy="599911"/>
              </a:xfrm>
              <a:custGeom>
                <a:avLst/>
                <a:gdLst/>
                <a:ahLst/>
                <a:cxnLst/>
                <a:rect l="l" t="t" r="r" b="b"/>
                <a:pathLst>
                  <a:path w="67366" h="16313" extrusionOk="0">
                    <a:moveTo>
                      <a:pt x="0" y="1"/>
                    </a:moveTo>
                    <a:lnTo>
                      <a:pt x="0" y="5739"/>
                    </a:lnTo>
                    <a:cubicBezTo>
                      <a:pt x="750" y="5394"/>
                      <a:pt x="1500" y="5192"/>
                      <a:pt x="2072" y="5192"/>
                    </a:cubicBezTo>
                    <a:cubicBezTo>
                      <a:pt x="3644" y="5192"/>
                      <a:pt x="4739" y="6406"/>
                      <a:pt x="4739" y="8144"/>
                    </a:cubicBezTo>
                    <a:cubicBezTo>
                      <a:pt x="4739" y="9883"/>
                      <a:pt x="3644" y="11097"/>
                      <a:pt x="2072" y="11097"/>
                    </a:cubicBezTo>
                    <a:cubicBezTo>
                      <a:pt x="1322" y="11097"/>
                      <a:pt x="500" y="10764"/>
                      <a:pt x="0" y="10526"/>
                    </a:cubicBezTo>
                    <a:lnTo>
                      <a:pt x="0" y="16312"/>
                    </a:lnTo>
                    <a:lnTo>
                      <a:pt x="67366" y="16312"/>
                    </a:lnTo>
                    <a:lnTo>
                      <a:pt x="67366" y="1"/>
                    </a:ln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9" name="Google Shape;599;p26">
                <a:extLst>
                  <a:ext uri="{FF2B5EF4-FFF2-40B4-BE49-F238E27FC236}">
                    <a16:creationId xmlns:a16="http://schemas.microsoft.com/office/drawing/2014/main" id="{0F37D471-D6A9-7B95-7A70-432C90089DC2}"/>
                  </a:ext>
                </a:extLst>
              </p:cNvPr>
              <p:cNvSpPr/>
              <p:nvPr/>
            </p:nvSpPr>
            <p:spPr>
              <a:xfrm>
                <a:off x="5488350" y="1205225"/>
                <a:ext cx="1832700" cy="600000"/>
              </a:xfrm>
              <a:prstGeom prst="rect">
                <a:avLst/>
              </a:pr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grpSp>
        <p:sp>
          <p:nvSpPr>
            <p:cNvPr id="10" name="Google Shape;600;p26">
              <a:extLst>
                <a:ext uri="{FF2B5EF4-FFF2-40B4-BE49-F238E27FC236}">
                  <a16:creationId xmlns:a16="http://schemas.microsoft.com/office/drawing/2014/main" id="{DA308436-F543-42C7-C471-B8AC70F70B91}"/>
                </a:ext>
              </a:extLst>
            </p:cNvPr>
            <p:cNvSpPr/>
            <p:nvPr/>
          </p:nvSpPr>
          <p:spPr>
            <a:xfrm>
              <a:off x="6597921" y="1193838"/>
              <a:ext cx="27177" cy="599911"/>
            </a:xfrm>
            <a:custGeom>
              <a:avLst/>
              <a:gdLst/>
              <a:ahLst/>
              <a:cxnLst/>
              <a:rect l="l" t="t" r="r" b="b"/>
              <a:pathLst>
                <a:path w="739" h="16313" extrusionOk="0">
                  <a:moveTo>
                    <a:pt x="0" y="1"/>
                  </a:moveTo>
                  <a:lnTo>
                    <a:pt x="0" y="16312"/>
                  </a:lnTo>
                  <a:lnTo>
                    <a:pt x="738" y="16312"/>
                  </a:lnTo>
                  <a:lnTo>
                    <a:pt x="738" y="1"/>
                  </a:lnTo>
                  <a:close/>
                </a:path>
              </a:pathLst>
            </a:custGeom>
            <a:solidFill>
              <a:srgbClr val="5EB2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1" name="Google Shape;601;p26">
              <a:extLst>
                <a:ext uri="{FF2B5EF4-FFF2-40B4-BE49-F238E27FC236}">
                  <a16:creationId xmlns:a16="http://schemas.microsoft.com/office/drawing/2014/main" id="{ED98A0FA-574F-F051-FA4C-197EBE10574A}"/>
                </a:ext>
              </a:extLst>
            </p:cNvPr>
            <p:cNvSpPr/>
            <p:nvPr/>
          </p:nvSpPr>
          <p:spPr>
            <a:xfrm>
              <a:off x="1942088" y="1193838"/>
              <a:ext cx="774592" cy="774592"/>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4"/>
                  </a:cubicBezTo>
                  <a:cubicBezTo>
                    <a:pt x="4751" y="9359"/>
                    <a:pt x="4073" y="10347"/>
                    <a:pt x="2834" y="10347"/>
                  </a:cubicBezTo>
                  <a:cubicBezTo>
                    <a:pt x="2322" y="10347"/>
                    <a:pt x="1620" y="10121"/>
                    <a:pt x="965" y="9787"/>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1"/>
                    <a:pt x="5954" y="18622"/>
                    <a:pt x="5954" y="19134"/>
                  </a:cubicBezTo>
                  <a:cubicBezTo>
                    <a:pt x="5954" y="20384"/>
                    <a:pt x="6942" y="21063"/>
                    <a:pt x="8156" y="21063"/>
                  </a:cubicBezTo>
                  <a:cubicBezTo>
                    <a:pt x="9371" y="21063"/>
                    <a:pt x="10359" y="20384"/>
                    <a:pt x="10359" y="19134"/>
                  </a:cubicBezTo>
                  <a:cubicBezTo>
                    <a:pt x="10359" y="18622"/>
                    <a:pt x="10133" y="17931"/>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7"/>
                  </a:cubicBezTo>
                  <a:cubicBezTo>
                    <a:pt x="17931" y="10121"/>
                    <a:pt x="18634" y="10347"/>
                    <a:pt x="19146" y="10347"/>
                  </a:cubicBezTo>
                  <a:cubicBezTo>
                    <a:pt x="20396" y="10347"/>
                    <a:pt x="21063" y="9359"/>
                    <a:pt x="21063" y="8144"/>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4"/>
                    <a:pt x="9799" y="965"/>
                  </a:cubicBezTo>
                  <a:cubicBezTo>
                    <a:pt x="10133" y="1608"/>
                    <a:pt x="10359" y="2310"/>
                    <a:pt x="10359" y="2822"/>
                  </a:cubicBezTo>
                  <a:cubicBezTo>
                    <a:pt x="10359" y="4073"/>
                    <a:pt x="9371" y="4739"/>
                    <a:pt x="8156" y="4739"/>
                  </a:cubicBezTo>
                  <a:cubicBezTo>
                    <a:pt x="6942" y="4739"/>
                    <a:pt x="5954" y="4073"/>
                    <a:pt x="5954" y="2822"/>
                  </a:cubicBezTo>
                  <a:cubicBezTo>
                    <a:pt x="5954" y="2310"/>
                    <a:pt x="6168" y="1608"/>
                    <a:pt x="6478" y="965"/>
                  </a:cubicBezTo>
                  <a:cubicBezTo>
                    <a:pt x="6704" y="513"/>
                    <a:pt x="6382" y="1"/>
                    <a:pt x="5882" y="1"/>
                  </a:cubicBez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2" name="Google Shape;602;p26">
              <a:extLst>
                <a:ext uri="{FF2B5EF4-FFF2-40B4-BE49-F238E27FC236}">
                  <a16:creationId xmlns:a16="http://schemas.microsoft.com/office/drawing/2014/main" id="{1B40024A-6008-C253-A004-DD06682DCAF5}"/>
                </a:ext>
              </a:extLst>
            </p:cNvPr>
            <p:cNvSpPr/>
            <p:nvPr/>
          </p:nvSpPr>
          <p:spPr>
            <a:xfrm>
              <a:off x="6666883" y="1193838"/>
              <a:ext cx="535076" cy="599911"/>
            </a:xfrm>
            <a:custGeom>
              <a:avLst/>
              <a:gdLst/>
              <a:ahLst/>
              <a:cxnLst/>
              <a:rect l="l" t="t" r="r" b="b"/>
              <a:pathLst>
                <a:path w="14550" h="16313" extrusionOk="0">
                  <a:moveTo>
                    <a:pt x="1" y="1"/>
                  </a:moveTo>
                  <a:lnTo>
                    <a:pt x="1" y="16312"/>
                  </a:lnTo>
                  <a:lnTo>
                    <a:pt x="9156" y="16312"/>
                  </a:lnTo>
                  <a:lnTo>
                    <a:pt x="14550" y="8156"/>
                  </a:lnTo>
                  <a:lnTo>
                    <a:pt x="9156" y="1"/>
                  </a:lnTo>
                  <a:close/>
                </a:path>
              </a:pathLst>
            </a:custGeom>
            <a:solidFill>
              <a:srgbClr val="8DC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13" name="Google Shape;603;p26">
              <a:extLst>
                <a:ext uri="{FF2B5EF4-FFF2-40B4-BE49-F238E27FC236}">
                  <a16:creationId xmlns:a16="http://schemas.microsoft.com/office/drawing/2014/main" id="{0AE1D8C6-10F1-0354-1E2A-2E6443719727}"/>
                </a:ext>
              </a:extLst>
            </p:cNvPr>
            <p:cNvSpPr txBox="1"/>
            <p:nvPr/>
          </p:nvSpPr>
          <p:spPr>
            <a:xfrm>
              <a:off x="2851537" y="1242774"/>
              <a:ext cx="3118363" cy="50202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Primary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14" name="Google Shape;605;p26">
              <a:extLst>
                <a:ext uri="{FF2B5EF4-FFF2-40B4-BE49-F238E27FC236}">
                  <a16:creationId xmlns:a16="http://schemas.microsoft.com/office/drawing/2014/main" id="{6162401B-CA1D-ECAF-1EDA-0FECDE2B63C6}"/>
                </a:ext>
              </a:extLst>
            </p:cNvPr>
            <p:cNvSpPr txBox="1"/>
            <p:nvPr/>
          </p:nvSpPr>
          <p:spPr>
            <a:xfrm>
              <a:off x="6638763" y="1335525"/>
              <a:ext cx="591300" cy="316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9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15" name="Google Shape;606;p26">
              <a:extLst>
                <a:ext uri="{FF2B5EF4-FFF2-40B4-BE49-F238E27FC236}">
                  <a16:creationId xmlns:a16="http://schemas.microsoft.com/office/drawing/2014/main" id="{B4D6E032-D6B7-096E-E589-2F6499A40763}"/>
                </a:ext>
              </a:extLst>
            </p:cNvPr>
            <p:cNvGrpSpPr/>
            <p:nvPr/>
          </p:nvGrpSpPr>
          <p:grpSpPr>
            <a:xfrm>
              <a:off x="6091076" y="1324424"/>
              <a:ext cx="352349" cy="338760"/>
              <a:chOff x="4447550" y="249750"/>
              <a:chExt cx="500425" cy="481125"/>
            </a:xfrm>
          </p:grpSpPr>
          <p:sp>
            <p:nvSpPr>
              <p:cNvPr id="16" name="Google Shape;607;p26">
                <a:extLst>
                  <a:ext uri="{FF2B5EF4-FFF2-40B4-BE49-F238E27FC236}">
                    <a16:creationId xmlns:a16="http://schemas.microsoft.com/office/drawing/2014/main" id="{8EB9FD4E-FABE-B933-F3F3-6DBA92099A68}"/>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sp>
            <p:nvSpPr>
              <p:cNvPr id="17" name="Google Shape;608;p26">
                <a:extLst>
                  <a:ext uri="{FF2B5EF4-FFF2-40B4-BE49-F238E27FC236}">
                    <a16:creationId xmlns:a16="http://schemas.microsoft.com/office/drawing/2014/main" id="{DB4F32F4-660C-C18B-3765-5C94FF37701F}"/>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grpSp>
      </p:grpSp>
      <p:grpSp>
        <p:nvGrpSpPr>
          <p:cNvPr id="20" name="Google Shape;596;p26">
            <a:extLst>
              <a:ext uri="{FF2B5EF4-FFF2-40B4-BE49-F238E27FC236}">
                <a16:creationId xmlns:a16="http://schemas.microsoft.com/office/drawing/2014/main" id="{539B5183-2D06-C84B-93BE-135EEA820602}"/>
              </a:ext>
            </a:extLst>
          </p:cNvPr>
          <p:cNvGrpSpPr/>
          <p:nvPr/>
        </p:nvGrpSpPr>
        <p:grpSpPr>
          <a:xfrm>
            <a:off x="257296" y="3899446"/>
            <a:ext cx="3650019" cy="838472"/>
            <a:chOff x="1942088" y="1193587"/>
            <a:chExt cx="5259871" cy="774843"/>
          </a:xfrm>
        </p:grpSpPr>
        <p:grpSp>
          <p:nvGrpSpPr>
            <p:cNvPr id="21" name="Google Shape;597;p26">
              <a:extLst>
                <a:ext uri="{FF2B5EF4-FFF2-40B4-BE49-F238E27FC236}">
                  <a16:creationId xmlns:a16="http://schemas.microsoft.com/office/drawing/2014/main" id="{156A5EEE-B911-AFA3-F7C3-50B87A932B2D}"/>
                </a:ext>
              </a:extLst>
            </p:cNvPr>
            <p:cNvGrpSpPr/>
            <p:nvPr/>
          </p:nvGrpSpPr>
          <p:grpSpPr>
            <a:xfrm>
              <a:off x="2569956" y="1193838"/>
              <a:ext cx="3986156" cy="600163"/>
              <a:chOff x="3334894" y="1205063"/>
              <a:chExt cx="3986156" cy="600163"/>
            </a:xfrm>
          </p:grpSpPr>
          <p:sp>
            <p:nvSpPr>
              <p:cNvPr id="29" name="Google Shape;598;p26">
                <a:extLst>
                  <a:ext uri="{FF2B5EF4-FFF2-40B4-BE49-F238E27FC236}">
                    <a16:creationId xmlns:a16="http://schemas.microsoft.com/office/drawing/2014/main" id="{72FC31DA-40BC-E3A0-C44A-4AC4F6714F16}"/>
                  </a:ext>
                </a:extLst>
              </p:cNvPr>
              <p:cNvSpPr/>
              <p:nvPr/>
            </p:nvSpPr>
            <p:spPr>
              <a:xfrm>
                <a:off x="3334894" y="1205063"/>
                <a:ext cx="2477385" cy="599911"/>
              </a:xfrm>
              <a:custGeom>
                <a:avLst/>
                <a:gdLst/>
                <a:ahLst/>
                <a:cxnLst/>
                <a:rect l="l" t="t" r="r" b="b"/>
                <a:pathLst>
                  <a:path w="67366" h="16313" extrusionOk="0">
                    <a:moveTo>
                      <a:pt x="0" y="1"/>
                    </a:moveTo>
                    <a:lnTo>
                      <a:pt x="0" y="5739"/>
                    </a:lnTo>
                    <a:cubicBezTo>
                      <a:pt x="750" y="5394"/>
                      <a:pt x="1500" y="5192"/>
                      <a:pt x="2072" y="5192"/>
                    </a:cubicBezTo>
                    <a:cubicBezTo>
                      <a:pt x="3644" y="5192"/>
                      <a:pt x="4739" y="6406"/>
                      <a:pt x="4739" y="8144"/>
                    </a:cubicBezTo>
                    <a:cubicBezTo>
                      <a:pt x="4739" y="9883"/>
                      <a:pt x="3644" y="11097"/>
                      <a:pt x="2072" y="11097"/>
                    </a:cubicBezTo>
                    <a:cubicBezTo>
                      <a:pt x="1322" y="11097"/>
                      <a:pt x="500" y="10764"/>
                      <a:pt x="0" y="10526"/>
                    </a:cubicBezTo>
                    <a:lnTo>
                      <a:pt x="0" y="16312"/>
                    </a:lnTo>
                    <a:lnTo>
                      <a:pt x="67366" y="16312"/>
                    </a:lnTo>
                    <a:lnTo>
                      <a:pt x="67366" y="1"/>
                    </a:ln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30" name="Google Shape;599;p26">
                <a:extLst>
                  <a:ext uri="{FF2B5EF4-FFF2-40B4-BE49-F238E27FC236}">
                    <a16:creationId xmlns:a16="http://schemas.microsoft.com/office/drawing/2014/main" id="{7C52ECEF-DF62-EEA6-FDE8-34FD1F363281}"/>
                  </a:ext>
                </a:extLst>
              </p:cNvPr>
              <p:cNvSpPr/>
              <p:nvPr/>
            </p:nvSpPr>
            <p:spPr>
              <a:xfrm>
                <a:off x="5488350" y="1205225"/>
                <a:ext cx="1832700" cy="600000"/>
              </a:xfrm>
              <a:prstGeom prst="rect">
                <a:avLst/>
              </a:pr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grpSp>
        <p:sp>
          <p:nvSpPr>
            <p:cNvPr id="22" name="Google Shape;600;p26">
              <a:extLst>
                <a:ext uri="{FF2B5EF4-FFF2-40B4-BE49-F238E27FC236}">
                  <a16:creationId xmlns:a16="http://schemas.microsoft.com/office/drawing/2014/main" id="{7BE76782-CE0C-81D1-A258-DE72A7E43A0B}"/>
                </a:ext>
              </a:extLst>
            </p:cNvPr>
            <p:cNvSpPr/>
            <p:nvPr/>
          </p:nvSpPr>
          <p:spPr>
            <a:xfrm>
              <a:off x="6597921" y="1193838"/>
              <a:ext cx="27177" cy="599911"/>
            </a:xfrm>
            <a:custGeom>
              <a:avLst/>
              <a:gdLst/>
              <a:ahLst/>
              <a:cxnLst/>
              <a:rect l="l" t="t" r="r" b="b"/>
              <a:pathLst>
                <a:path w="739" h="16313" extrusionOk="0">
                  <a:moveTo>
                    <a:pt x="0" y="1"/>
                  </a:moveTo>
                  <a:lnTo>
                    <a:pt x="0" y="16312"/>
                  </a:lnTo>
                  <a:lnTo>
                    <a:pt x="738" y="16312"/>
                  </a:lnTo>
                  <a:lnTo>
                    <a:pt x="738" y="1"/>
                  </a:lnTo>
                  <a:close/>
                </a:path>
              </a:pathLst>
            </a:custGeom>
            <a:solidFill>
              <a:srgbClr val="5EB2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3" name="Google Shape;601;p26">
              <a:extLst>
                <a:ext uri="{FF2B5EF4-FFF2-40B4-BE49-F238E27FC236}">
                  <a16:creationId xmlns:a16="http://schemas.microsoft.com/office/drawing/2014/main" id="{DD43C710-BBD8-BF31-6D87-F1B222D67D6B}"/>
                </a:ext>
              </a:extLst>
            </p:cNvPr>
            <p:cNvSpPr/>
            <p:nvPr/>
          </p:nvSpPr>
          <p:spPr>
            <a:xfrm>
              <a:off x="1942088" y="1193838"/>
              <a:ext cx="774592" cy="774592"/>
            </a:xfrm>
            <a:custGeom>
              <a:avLst/>
              <a:gdLst/>
              <a:ahLst/>
              <a:cxnLst/>
              <a:rect l="l" t="t" r="r" b="b"/>
              <a:pathLst>
                <a:path w="21063" h="21063" extrusionOk="0">
                  <a:moveTo>
                    <a:pt x="1" y="1"/>
                  </a:moveTo>
                  <a:lnTo>
                    <a:pt x="1" y="5882"/>
                  </a:lnTo>
                  <a:cubicBezTo>
                    <a:pt x="1" y="6265"/>
                    <a:pt x="323" y="6545"/>
                    <a:pt x="674" y="6545"/>
                  </a:cubicBezTo>
                  <a:cubicBezTo>
                    <a:pt x="771" y="6545"/>
                    <a:pt x="870" y="6524"/>
                    <a:pt x="965" y="6478"/>
                  </a:cubicBezTo>
                  <a:cubicBezTo>
                    <a:pt x="1620" y="6156"/>
                    <a:pt x="2322" y="5942"/>
                    <a:pt x="2834" y="5942"/>
                  </a:cubicBezTo>
                  <a:cubicBezTo>
                    <a:pt x="4073" y="5942"/>
                    <a:pt x="4751" y="6930"/>
                    <a:pt x="4751" y="8144"/>
                  </a:cubicBezTo>
                  <a:cubicBezTo>
                    <a:pt x="4751" y="9359"/>
                    <a:pt x="4073" y="10347"/>
                    <a:pt x="2834" y="10347"/>
                  </a:cubicBezTo>
                  <a:cubicBezTo>
                    <a:pt x="2322" y="10347"/>
                    <a:pt x="1620" y="10121"/>
                    <a:pt x="965" y="9787"/>
                  </a:cubicBezTo>
                  <a:cubicBezTo>
                    <a:pt x="869" y="9738"/>
                    <a:pt x="768" y="9715"/>
                    <a:pt x="670" y="9715"/>
                  </a:cubicBezTo>
                  <a:cubicBezTo>
                    <a:pt x="320" y="9715"/>
                    <a:pt x="1" y="10004"/>
                    <a:pt x="1" y="10395"/>
                  </a:cubicBezTo>
                  <a:lnTo>
                    <a:pt x="1" y="16312"/>
                  </a:lnTo>
                  <a:lnTo>
                    <a:pt x="5882" y="16312"/>
                  </a:lnTo>
                  <a:cubicBezTo>
                    <a:pt x="6382" y="16312"/>
                    <a:pt x="6704" y="16836"/>
                    <a:pt x="6478" y="17277"/>
                  </a:cubicBezTo>
                  <a:cubicBezTo>
                    <a:pt x="6168" y="17931"/>
                    <a:pt x="5954" y="18622"/>
                    <a:pt x="5954" y="19134"/>
                  </a:cubicBezTo>
                  <a:cubicBezTo>
                    <a:pt x="5954" y="20384"/>
                    <a:pt x="6942" y="21063"/>
                    <a:pt x="8156" y="21063"/>
                  </a:cubicBezTo>
                  <a:cubicBezTo>
                    <a:pt x="9371" y="21063"/>
                    <a:pt x="10359" y="20384"/>
                    <a:pt x="10359" y="19134"/>
                  </a:cubicBezTo>
                  <a:cubicBezTo>
                    <a:pt x="10359" y="18622"/>
                    <a:pt x="10133" y="17931"/>
                    <a:pt x="9799" y="17277"/>
                  </a:cubicBezTo>
                  <a:cubicBezTo>
                    <a:pt x="9573" y="16836"/>
                    <a:pt x="9907" y="16312"/>
                    <a:pt x="10395" y="16312"/>
                  </a:cubicBezTo>
                  <a:lnTo>
                    <a:pt x="16324" y="16312"/>
                  </a:lnTo>
                  <a:lnTo>
                    <a:pt x="16324" y="10395"/>
                  </a:lnTo>
                  <a:cubicBezTo>
                    <a:pt x="16324" y="10004"/>
                    <a:pt x="16644" y="9715"/>
                    <a:pt x="16994" y="9715"/>
                  </a:cubicBezTo>
                  <a:cubicBezTo>
                    <a:pt x="17092" y="9715"/>
                    <a:pt x="17192" y="9738"/>
                    <a:pt x="17289" y="9787"/>
                  </a:cubicBezTo>
                  <a:cubicBezTo>
                    <a:pt x="17931" y="10121"/>
                    <a:pt x="18634" y="10347"/>
                    <a:pt x="19146" y="10347"/>
                  </a:cubicBezTo>
                  <a:cubicBezTo>
                    <a:pt x="20396" y="10347"/>
                    <a:pt x="21063" y="9359"/>
                    <a:pt x="21063" y="8144"/>
                  </a:cubicBezTo>
                  <a:cubicBezTo>
                    <a:pt x="21063" y="6930"/>
                    <a:pt x="20396" y="5942"/>
                    <a:pt x="19146" y="5942"/>
                  </a:cubicBezTo>
                  <a:cubicBezTo>
                    <a:pt x="18634" y="5942"/>
                    <a:pt x="17931" y="6156"/>
                    <a:pt x="17289" y="6478"/>
                  </a:cubicBezTo>
                  <a:cubicBezTo>
                    <a:pt x="17191" y="6524"/>
                    <a:pt x="17090" y="6545"/>
                    <a:pt x="16993" y="6545"/>
                  </a:cubicBezTo>
                  <a:cubicBezTo>
                    <a:pt x="16639" y="6545"/>
                    <a:pt x="16324" y="6265"/>
                    <a:pt x="16324" y="5882"/>
                  </a:cubicBezTo>
                  <a:lnTo>
                    <a:pt x="16324" y="1"/>
                  </a:lnTo>
                  <a:lnTo>
                    <a:pt x="10395" y="1"/>
                  </a:lnTo>
                  <a:cubicBezTo>
                    <a:pt x="9907" y="1"/>
                    <a:pt x="9573" y="524"/>
                    <a:pt x="9799" y="965"/>
                  </a:cubicBezTo>
                  <a:cubicBezTo>
                    <a:pt x="10133" y="1608"/>
                    <a:pt x="10359" y="2310"/>
                    <a:pt x="10359" y="2822"/>
                  </a:cubicBezTo>
                  <a:cubicBezTo>
                    <a:pt x="10359" y="4073"/>
                    <a:pt x="9371" y="4739"/>
                    <a:pt x="8156" y="4739"/>
                  </a:cubicBezTo>
                  <a:cubicBezTo>
                    <a:pt x="6942" y="4739"/>
                    <a:pt x="5954" y="4073"/>
                    <a:pt x="5954" y="2822"/>
                  </a:cubicBezTo>
                  <a:cubicBezTo>
                    <a:pt x="5954" y="2310"/>
                    <a:pt x="6168" y="1608"/>
                    <a:pt x="6478" y="965"/>
                  </a:cubicBezTo>
                  <a:cubicBezTo>
                    <a:pt x="6704" y="513"/>
                    <a:pt x="6382" y="1"/>
                    <a:pt x="5882" y="1"/>
                  </a:cubicBez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4" name="Google Shape;602;p26">
              <a:extLst>
                <a:ext uri="{FF2B5EF4-FFF2-40B4-BE49-F238E27FC236}">
                  <a16:creationId xmlns:a16="http://schemas.microsoft.com/office/drawing/2014/main" id="{E964DFF8-DE64-8064-5ECC-02176B819941}"/>
                </a:ext>
              </a:extLst>
            </p:cNvPr>
            <p:cNvSpPr/>
            <p:nvPr/>
          </p:nvSpPr>
          <p:spPr>
            <a:xfrm>
              <a:off x="6666883" y="1193838"/>
              <a:ext cx="535076" cy="599911"/>
            </a:xfrm>
            <a:custGeom>
              <a:avLst/>
              <a:gdLst/>
              <a:ahLst/>
              <a:cxnLst/>
              <a:rect l="l" t="t" r="r" b="b"/>
              <a:pathLst>
                <a:path w="14550" h="16313" extrusionOk="0">
                  <a:moveTo>
                    <a:pt x="1" y="1"/>
                  </a:moveTo>
                  <a:lnTo>
                    <a:pt x="1" y="16312"/>
                  </a:lnTo>
                  <a:lnTo>
                    <a:pt x="9156" y="16312"/>
                  </a:lnTo>
                  <a:lnTo>
                    <a:pt x="14550" y="8156"/>
                  </a:lnTo>
                  <a:lnTo>
                    <a:pt x="9156" y="1"/>
                  </a:lnTo>
                  <a:close/>
                </a:path>
              </a:pathLst>
            </a:custGeom>
            <a:solidFill>
              <a:srgbClr val="589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ＭＳ Ｐゴシック" panose="020B0600070205080204" pitchFamily="34" charset="-128"/>
                <a:cs typeface="Arial"/>
                <a:sym typeface="Arial"/>
              </a:endParaRPr>
            </a:p>
          </p:txBody>
        </p:sp>
        <p:sp>
          <p:nvSpPr>
            <p:cNvPr id="25" name="Google Shape;603;p26">
              <a:extLst>
                <a:ext uri="{FF2B5EF4-FFF2-40B4-BE49-F238E27FC236}">
                  <a16:creationId xmlns:a16="http://schemas.microsoft.com/office/drawing/2014/main" id="{8E6444B3-5D10-AE65-3652-71ACF5A80BDD}"/>
                </a:ext>
              </a:extLst>
            </p:cNvPr>
            <p:cNvSpPr txBox="1"/>
            <p:nvPr/>
          </p:nvSpPr>
          <p:spPr>
            <a:xfrm>
              <a:off x="2758465" y="1193587"/>
              <a:ext cx="3386035" cy="50202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Secondary Prevention</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26" name="Google Shape;606;p26">
              <a:extLst>
                <a:ext uri="{FF2B5EF4-FFF2-40B4-BE49-F238E27FC236}">
                  <a16:creationId xmlns:a16="http://schemas.microsoft.com/office/drawing/2014/main" id="{B6447A7E-38DB-5244-ABD5-B83D18D49735}"/>
                </a:ext>
              </a:extLst>
            </p:cNvPr>
            <p:cNvGrpSpPr/>
            <p:nvPr/>
          </p:nvGrpSpPr>
          <p:grpSpPr>
            <a:xfrm>
              <a:off x="6091076" y="1324424"/>
              <a:ext cx="352349" cy="338760"/>
              <a:chOff x="4447550" y="249750"/>
              <a:chExt cx="500425" cy="481125"/>
            </a:xfrm>
          </p:grpSpPr>
          <p:sp>
            <p:nvSpPr>
              <p:cNvPr id="27" name="Google Shape;607;p26">
                <a:extLst>
                  <a:ext uri="{FF2B5EF4-FFF2-40B4-BE49-F238E27FC236}">
                    <a16:creationId xmlns:a16="http://schemas.microsoft.com/office/drawing/2014/main" id="{99770D74-36F0-FFBC-141B-9459426B5C26}"/>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sp>
            <p:nvSpPr>
              <p:cNvPr id="28" name="Google Shape;608;p26">
                <a:extLst>
                  <a:ext uri="{FF2B5EF4-FFF2-40B4-BE49-F238E27FC236}">
                    <a16:creationId xmlns:a16="http://schemas.microsoft.com/office/drawing/2014/main" id="{E0B8EC4C-0436-8CB7-94EB-4C7792003643}"/>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ea typeface="ＭＳ Ｐゴシック" panose="020B0600070205080204" pitchFamily="34" charset="-128"/>
                  <a:cs typeface="Arial"/>
                  <a:sym typeface="Arial"/>
                </a:endParaRPr>
              </a:p>
            </p:txBody>
          </p:sp>
        </p:grpSp>
      </p:grpSp>
      <p:grpSp>
        <p:nvGrpSpPr>
          <p:cNvPr id="31" name="Google Shape;89;p16">
            <a:extLst>
              <a:ext uri="{FF2B5EF4-FFF2-40B4-BE49-F238E27FC236}">
                <a16:creationId xmlns:a16="http://schemas.microsoft.com/office/drawing/2014/main" id="{9C82AD21-E20D-E1D1-ECBE-280318FF1419}"/>
              </a:ext>
            </a:extLst>
          </p:cNvPr>
          <p:cNvGrpSpPr/>
          <p:nvPr/>
        </p:nvGrpSpPr>
        <p:grpSpPr>
          <a:xfrm>
            <a:off x="4178898" y="2150268"/>
            <a:ext cx="1720340" cy="1721296"/>
            <a:chOff x="1643187" y="2160319"/>
            <a:chExt cx="1290255" cy="1290972"/>
          </a:xfrm>
          <a:solidFill>
            <a:srgbClr val="8DC6FF"/>
          </a:solidFill>
        </p:grpSpPr>
        <p:sp>
          <p:nvSpPr>
            <p:cNvPr id="32" name="Google Shape;90;p16">
              <a:extLst>
                <a:ext uri="{FF2B5EF4-FFF2-40B4-BE49-F238E27FC236}">
                  <a16:creationId xmlns:a16="http://schemas.microsoft.com/office/drawing/2014/main" id="{6C38B383-E188-1D56-A5B2-DD07D87E1C82}"/>
                </a:ext>
              </a:extLst>
            </p:cNvPr>
            <p:cNvSpPr/>
            <p:nvPr/>
          </p:nvSpPr>
          <p:spPr>
            <a:xfrm>
              <a:off x="1643187" y="2160319"/>
              <a:ext cx="1290255" cy="1290972"/>
            </a:xfrm>
            <a:custGeom>
              <a:avLst/>
              <a:gdLst/>
              <a:ahLst/>
              <a:cxnLst/>
              <a:rect l="l" t="t" r="r" b="b"/>
              <a:pathLst>
                <a:path w="21587" h="21599" extrusionOk="0">
                  <a:moveTo>
                    <a:pt x="4966" y="18860"/>
                  </a:moveTo>
                  <a:cubicBezTo>
                    <a:pt x="5323" y="18503"/>
                    <a:pt x="5382" y="17920"/>
                    <a:pt x="5382" y="17920"/>
                  </a:cubicBezTo>
                  <a:cubicBezTo>
                    <a:pt x="5394" y="17717"/>
                    <a:pt x="5537" y="17432"/>
                    <a:pt x="5680" y="17289"/>
                  </a:cubicBezTo>
                  <a:lnTo>
                    <a:pt x="5752" y="17205"/>
                  </a:lnTo>
                  <a:cubicBezTo>
                    <a:pt x="5906" y="17063"/>
                    <a:pt x="6144" y="17063"/>
                    <a:pt x="6287" y="17205"/>
                  </a:cubicBezTo>
                  <a:lnTo>
                    <a:pt x="10526" y="21444"/>
                  </a:lnTo>
                  <a:cubicBezTo>
                    <a:pt x="10681" y="21599"/>
                    <a:pt x="10919" y="21599"/>
                    <a:pt x="11062" y="21444"/>
                  </a:cubicBezTo>
                  <a:lnTo>
                    <a:pt x="15300" y="17205"/>
                  </a:lnTo>
                  <a:cubicBezTo>
                    <a:pt x="15443" y="17063"/>
                    <a:pt x="15681" y="17063"/>
                    <a:pt x="15836" y="17205"/>
                  </a:cubicBezTo>
                  <a:lnTo>
                    <a:pt x="15836" y="17205"/>
                  </a:lnTo>
                  <a:cubicBezTo>
                    <a:pt x="15979" y="17360"/>
                    <a:pt x="16122" y="17646"/>
                    <a:pt x="16134" y="17848"/>
                  </a:cubicBezTo>
                  <a:cubicBezTo>
                    <a:pt x="16134" y="17848"/>
                    <a:pt x="16193" y="18432"/>
                    <a:pt x="16551" y="18789"/>
                  </a:cubicBezTo>
                  <a:cubicBezTo>
                    <a:pt x="17170" y="19396"/>
                    <a:pt x="18170" y="19396"/>
                    <a:pt x="18777" y="18789"/>
                  </a:cubicBezTo>
                  <a:cubicBezTo>
                    <a:pt x="19396" y="18170"/>
                    <a:pt x="19396" y="17170"/>
                    <a:pt x="18777" y="16551"/>
                  </a:cubicBezTo>
                  <a:cubicBezTo>
                    <a:pt x="18420" y="16193"/>
                    <a:pt x="17848" y="16146"/>
                    <a:pt x="17848" y="16146"/>
                  </a:cubicBezTo>
                  <a:cubicBezTo>
                    <a:pt x="17646" y="16122"/>
                    <a:pt x="17360" y="15979"/>
                    <a:pt x="17205" y="15836"/>
                  </a:cubicBezTo>
                  <a:lnTo>
                    <a:pt x="17205" y="15836"/>
                  </a:lnTo>
                  <a:cubicBezTo>
                    <a:pt x="17062" y="15693"/>
                    <a:pt x="17062" y="15443"/>
                    <a:pt x="17205" y="15300"/>
                  </a:cubicBezTo>
                  <a:lnTo>
                    <a:pt x="21444" y="11062"/>
                  </a:lnTo>
                  <a:cubicBezTo>
                    <a:pt x="21587" y="10919"/>
                    <a:pt x="21587" y="10681"/>
                    <a:pt x="21444" y="10526"/>
                  </a:cubicBezTo>
                  <a:lnTo>
                    <a:pt x="17205" y="6287"/>
                  </a:lnTo>
                  <a:cubicBezTo>
                    <a:pt x="17062" y="6145"/>
                    <a:pt x="16824" y="6145"/>
                    <a:pt x="16670" y="6287"/>
                  </a:cubicBezTo>
                  <a:lnTo>
                    <a:pt x="16622" y="6335"/>
                  </a:lnTo>
                  <a:cubicBezTo>
                    <a:pt x="16479" y="6490"/>
                    <a:pt x="16348" y="6776"/>
                    <a:pt x="16324" y="6978"/>
                  </a:cubicBezTo>
                  <a:cubicBezTo>
                    <a:pt x="16324" y="6978"/>
                    <a:pt x="16265" y="7549"/>
                    <a:pt x="15908" y="7907"/>
                  </a:cubicBezTo>
                  <a:cubicBezTo>
                    <a:pt x="15300" y="8526"/>
                    <a:pt x="14300" y="8526"/>
                    <a:pt x="13681" y="7907"/>
                  </a:cubicBezTo>
                  <a:cubicBezTo>
                    <a:pt x="13062" y="7299"/>
                    <a:pt x="13062" y="6299"/>
                    <a:pt x="13681" y="5680"/>
                  </a:cubicBezTo>
                  <a:cubicBezTo>
                    <a:pt x="14038" y="5323"/>
                    <a:pt x="14610" y="5263"/>
                    <a:pt x="14610" y="5263"/>
                  </a:cubicBezTo>
                  <a:cubicBezTo>
                    <a:pt x="14824" y="5252"/>
                    <a:pt x="15110" y="5109"/>
                    <a:pt x="15253" y="4966"/>
                  </a:cubicBezTo>
                  <a:lnTo>
                    <a:pt x="15300" y="4918"/>
                  </a:lnTo>
                  <a:cubicBezTo>
                    <a:pt x="15443" y="4775"/>
                    <a:pt x="15443" y="4537"/>
                    <a:pt x="15300" y="4382"/>
                  </a:cubicBezTo>
                  <a:lnTo>
                    <a:pt x="11062" y="144"/>
                  </a:lnTo>
                  <a:cubicBezTo>
                    <a:pt x="10919" y="1"/>
                    <a:pt x="10681" y="1"/>
                    <a:pt x="10526" y="144"/>
                  </a:cubicBezTo>
                  <a:lnTo>
                    <a:pt x="6287" y="4382"/>
                  </a:lnTo>
                  <a:cubicBezTo>
                    <a:pt x="6144" y="4537"/>
                    <a:pt x="6144" y="4775"/>
                    <a:pt x="6287" y="4918"/>
                  </a:cubicBezTo>
                  <a:lnTo>
                    <a:pt x="6335" y="4966"/>
                  </a:lnTo>
                  <a:cubicBezTo>
                    <a:pt x="6478" y="5109"/>
                    <a:pt x="6764" y="5252"/>
                    <a:pt x="6978" y="5263"/>
                  </a:cubicBezTo>
                  <a:cubicBezTo>
                    <a:pt x="6978" y="5263"/>
                    <a:pt x="7549" y="5323"/>
                    <a:pt x="7907" y="5680"/>
                  </a:cubicBezTo>
                  <a:cubicBezTo>
                    <a:pt x="8526" y="6299"/>
                    <a:pt x="8526" y="7299"/>
                    <a:pt x="7907" y="7907"/>
                  </a:cubicBezTo>
                  <a:cubicBezTo>
                    <a:pt x="7287" y="8526"/>
                    <a:pt x="6287" y="8526"/>
                    <a:pt x="5680" y="7907"/>
                  </a:cubicBezTo>
                  <a:cubicBezTo>
                    <a:pt x="5323" y="7549"/>
                    <a:pt x="5263" y="6978"/>
                    <a:pt x="5263" y="6978"/>
                  </a:cubicBezTo>
                  <a:cubicBezTo>
                    <a:pt x="5240" y="6776"/>
                    <a:pt x="5109" y="6478"/>
                    <a:pt x="4966" y="6335"/>
                  </a:cubicBezTo>
                  <a:lnTo>
                    <a:pt x="4918" y="6287"/>
                  </a:lnTo>
                  <a:cubicBezTo>
                    <a:pt x="4775" y="6145"/>
                    <a:pt x="4525" y="6145"/>
                    <a:pt x="4382" y="6287"/>
                  </a:cubicBezTo>
                  <a:lnTo>
                    <a:pt x="144" y="10526"/>
                  </a:lnTo>
                  <a:cubicBezTo>
                    <a:pt x="1" y="10681"/>
                    <a:pt x="1" y="10919"/>
                    <a:pt x="144" y="11062"/>
                  </a:cubicBezTo>
                  <a:lnTo>
                    <a:pt x="4382" y="15300"/>
                  </a:lnTo>
                  <a:cubicBezTo>
                    <a:pt x="4525" y="15455"/>
                    <a:pt x="4525" y="15693"/>
                    <a:pt x="4382" y="15836"/>
                  </a:cubicBezTo>
                  <a:lnTo>
                    <a:pt x="4311" y="15908"/>
                  </a:lnTo>
                  <a:cubicBezTo>
                    <a:pt x="4156" y="16062"/>
                    <a:pt x="3870" y="16193"/>
                    <a:pt x="3668" y="16217"/>
                  </a:cubicBezTo>
                  <a:cubicBezTo>
                    <a:pt x="3668" y="16217"/>
                    <a:pt x="3096" y="16265"/>
                    <a:pt x="2739" y="16622"/>
                  </a:cubicBezTo>
                  <a:cubicBezTo>
                    <a:pt x="2120" y="17241"/>
                    <a:pt x="2120" y="18241"/>
                    <a:pt x="2739" y="18860"/>
                  </a:cubicBezTo>
                  <a:cubicBezTo>
                    <a:pt x="3346" y="19468"/>
                    <a:pt x="4347" y="19468"/>
                    <a:pt x="4966" y="18860"/>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3" name="Google Shape;91;p16">
              <a:extLst>
                <a:ext uri="{FF2B5EF4-FFF2-40B4-BE49-F238E27FC236}">
                  <a16:creationId xmlns:a16="http://schemas.microsoft.com/office/drawing/2014/main" id="{276AD24B-A0A8-B749-B0E6-7AB49B168AE3}"/>
                </a:ext>
              </a:extLst>
            </p:cNvPr>
            <p:cNvSpPr txBox="1"/>
            <p:nvPr/>
          </p:nvSpPr>
          <p:spPr>
            <a:xfrm>
              <a:off x="2074925" y="2761125"/>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34" name="Google Shape;101;p16">
            <a:extLst>
              <a:ext uri="{FF2B5EF4-FFF2-40B4-BE49-F238E27FC236}">
                <a16:creationId xmlns:a16="http://schemas.microsoft.com/office/drawing/2014/main" id="{9E0D4839-03FA-CB64-CC9A-181886E5DE9D}"/>
              </a:ext>
            </a:extLst>
          </p:cNvPr>
          <p:cNvGrpSpPr/>
          <p:nvPr/>
        </p:nvGrpSpPr>
        <p:grpSpPr>
          <a:xfrm>
            <a:off x="5045252" y="3016622"/>
            <a:ext cx="1721296" cy="1721296"/>
            <a:chOff x="2292953" y="2810084"/>
            <a:chExt cx="1290972" cy="1290972"/>
          </a:xfrm>
          <a:solidFill>
            <a:srgbClr val="FF0000"/>
          </a:solidFill>
        </p:grpSpPr>
        <p:sp>
          <p:nvSpPr>
            <p:cNvPr id="35" name="Google Shape;102;p16">
              <a:extLst>
                <a:ext uri="{FF2B5EF4-FFF2-40B4-BE49-F238E27FC236}">
                  <a16:creationId xmlns:a16="http://schemas.microsoft.com/office/drawing/2014/main" id="{32573482-923B-6B13-3980-98773B1EB93B}"/>
                </a:ext>
              </a:extLst>
            </p:cNvPr>
            <p:cNvSpPr/>
            <p:nvPr/>
          </p:nvSpPr>
          <p:spPr>
            <a:xfrm>
              <a:off x="2292953" y="2810084"/>
              <a:ext cx="1290972" cy="1290972"/>
            </a:xfrm>
            <a:custGeom>
              <a:avLst/>
              <a:gdLst/>
              <a:ahLst/>
              <a:cxnLst/>
              <a:rect l="l" t="t" r="r" b="b"/>
              <a:pathLst>
                <a:path w="21599" h="21599" extrusionOk="0">
                  <a:moveTo>
                    <a:pt x="18860" y="4977"/>
                  </a:moveTo>
                  <a:cubicBezTo>
                    <a:pt x="18503" y="5334"/>
                    <a:pt x="17931" y="5382"/>
                    <a:pt x="17931" y="5382"/>
                  </a:cubicBezTo>
                  <a:cubicBezTo>
                    <a:pt x="17717" y="5406"/>
                    <a:pt x="17431" y="5537"/>
                    <a:pt x="17288" y="5691"/>
                  </a:cubicBezTo>
                  <a:lnTo>
                    <a:pt x="17205" y="5763"/>
                  </a:lnTo>
                  <a:cubicBezTo>
                    <a:pt x="17062" y="5906"/>
                    <a:pt x="17062" y="6144"/>
                    <a:pt x="17205" y="6299"/>
                  </a:cubicBezTo>
                  <a:lnTo>
                    <a:pt x="21443" y="10537"/>
                  </a:lnTo>
                  <a:cubicBezTo>
                    <a:pt x="21598" y="10680"/>
                    <a:pt x="21598" y="10918"/>
                    <a:pt x="21443" y="11061"/>
                  </a:cubicBezTo>
                  <a:lnTo>
                    <a:pt x="17205" y="15300"/>
                  </a:lnTo>
                  <a:cubicBezTo>
                    <a:pt x="17062" y="15455"/>
                    <a:pt x="17062" y="15693"/>
                    <a:pt x="17205" y="15836"/>
                  </a:cubicBezTo>
                  <a:lnTo>
                    <a:pt x="17217" y="15836"/>
                  </a:lnTo>
                  <a:cubicBezTo>
                    <a:pt x="17360" y="15990"/>
                    <a:pt x="17645" y="16121"/>
                    <a:pt x="17848" y="16145"/>
                  </a:cubicBezTo>
                  <a:cubicBezTo>
                    <a:pt x="17848" y="16145"/>
                    <a:pt x="18431" y="16205"/>
                    <a:pt x="18788" y="16550"/>
                  </a:cubicBezTo>
                  <a:cubicBezTo>
                    <a:pt x="19407" y="17169"/>
                    <a:pt x="19407" y="18169"/>
                    <a:pt x="18788" y="18788"/>
                  </a:cubicBezTo>
                  <a:cubicBezTo>
                    <a:pt x="18169" y="19407"/>
                    <a:pt x="17169" y="19407"/>
                    <a:pt x="16550" y="18788"/>
                  </a:cubicBezTo>
                  <a:cubicBezTo>
                    <a:pt x="16193" y="18431"/>
                    <a:pt x="16145" y="17860"/>
                    <a:pt x="16145" y="17860"/>
                  </a:cubicBezTo>
                  <a:cubicBezTo>
                    <a:pt x="16121" y="17645"/>
                    <a:pt x="15990" y="17360"/>
                    <a:pt x="15836" y="17217"/>
                  </a:cubicBezTo>
                  <a:lnTo>
                    <a:pt x="15836" y="17205"/>
                  </a:lnTo>
                  <a:cubicBezTo>
                    <a:pt x="15693" y="17062"/>
                    <a:pt x="15455" y="17062"/>
                    <a:pt x="15300" y="17205"/>
                  </a:cubicBezTo>
                  <a:lnTo>
                    <a:pt x="11061" y="21455"/>
                  </a:lnTo>
                  <a:cubicBezTo>
                    <a:pt x="10918" y="21598"/>
                    <a:pt x="10680" y="21598"/>
                    <a:pt x="10537" y="21455"/>
                  </a:cubicBezTo>
                  <a:lnTo>
                    <a:pt x="6299" y="17205"/>
                  </a:lnTo>
                  <a:cubicBezTo>
                    <a:pt x="6144" y="17062"/>
                    <a:pt x="6144" y="16824"/>
                    <a:pt x="6299" y="16681"/>
                  </a:cubicBezTo>
                  <a:lnTo>
                    <a:pt x="6346" y="16633"/>
                  </a:lnTo>
                  <a:cubicBezTo>
                    <a:pt x="6489" y="16490"/>
                    <a:pt x="6775" y="16348"/>
                    <a:pt x="6977" y="16324"/>
                  </a:cubicBezTo>
                  <a:cubicBezTo>
                    <a:pt x="6977" y="16324"/>
                    <a:pt x="7561" y="16276"/>
                    <a:pt x="7918" y="15919"/>
                  </a:cubicBezTo>
                  <a:cubicBezTo>
                    <a:pt x="8525" y="15300"/>
                    <a:pt x="8525" y="14300"/>
                    <a:pt x="7918" y="13681"/>
                  </a:cubicBezTo>
                  <a:cubicBezTo>
                    <a:pt x="7299" y="13073"/>
                    <a:pt x="6299" y="13073"/>
                    <a:pt x="5680" y="13681"/>
                  </a:cubicBezTo>
                  <a:cubicBezTo>
                    <a:pt x="5322" y="14038"/>
                    <a:pt x="5275" y="14621"/>
                    <a:pt x="5275" y="14621"/>
                  </a:cubicBezTo>
                  <a:cubicBezTo>
                    <a:pt x="5251" y="14824"/>
                    <a:pt x="5120" y="15109"/>
                    <a:pt x="4965" y="15264"/>
                  </a:cubicBezTo>
                  <a:lnTo>
                    <a:pt x="4918" y="15300"/>
                  </a:lnTo>
                  <a:cubicBezTo>
                    <a:pt x="4775" y="15455"/>
                    <a:pt x="4537" y="15455"/>
                    <a:pt x="4394" y="15300"/>
                  </a:cubicBezTo>
                  <a:lnTo>
                    <a:pt x="143" y="11061"/>
                  </a:lnTo>
                  <a:cubicBezTo>
                    <a:pt x="0" y="10918"/>
                    <a:pt x="0" y="10680"/>
                    <a:pt x="143" y="10537"/>
                  </a:cubicBezTo>
                  <a:lnTo>
                    <a:pt x="4394" y="6299"/>
                  </a:lnTo>
                  <a:cubicBezTo>
                    <a:pt x="4537" y="6144"/>
                    <a:pt x="4775" y="6144"/>
                    <a:pt x="4918" y="6299"/>
                  </a:cubicBezTo>
                  <a:lnTo>
                    <a:pt x="4965" y="6334"/>
                  </a:lnTo>
                  <a:cubicBezTo>
                    <a:pt x="5108" y="6489"/>
                    <a:pt x="5251" y="6775"/>
                    <a:pt x="5263" y="6977"/>
                  </a:cubicBezTo>
                  <a:cubicBezTo>
                    <a:pt x="5263" y="6977"/>
                    <a:pt x="5322" y="7561"/>
                    <a:pt x="5680" y="7918"/>
                  </a:cubicBezTo>
                  <a:cubicBezTo>
                    <a:pt x="6299" y="8525"/>
                    <a:pt x="7299" y="8525"/>
                    <a:pt x="7906" y="7918"/>
                  </a:cubicBezTo>
                  <a:cubicBezTo>
                    <a:pt x="8525" y="7299"/>
                    <a:pt x="8525" y="6299"/>
                    <a:pt x="7906" y="5680"/>
                  </a:cubicBezTo>
                  <a:cubicBezTo>
                    <a:pt x="7561" y="5322"/>
                    <a:pt x="6977" y="5275"/>
                    <a:pt x="6977" y="5275"/>
                  </a:cubicBezTo>
                  <a:cubicBezTo>
                    <a:pt x="6775" y="5251"/>
                    <a:pt x="6489" y="5108"/>
                    <a:pt x="6334" y="4965"/>
                  </a:cubicBezTo>
                  <a:lnTo>
                    <a:pt x="6299" y="4918"/>
                  </a:lnTo>
                  <a:cubicBezTo>
                    <a:pt x="6144" y="4775"/>
                    <a:pt x="6144" y="4537"/>
                    <a:pt x="6299" y="4394"/>
                  </a:cubicBezTo>
                  <a:lnTo>
                    <a:pt x="10537" y="155"/>
                  </a:lnTo>
                  <a:cubicBezTo>
                    <a:pt x="10680" y="0"/>
                    <a:pt x="10918" y="0"/>
                    <a:pt x="11061" y="155"/>
                  </a:cubicBezTo>
                  <a:lnTo>
                    <a:pt x="15300" y="4394"/>
                  </a:lnTo>
                  <a:cubicBezTo>
                    <a:pt x="15455" y="4537"/>
                    <a:pt x="15693" y="4537"/>
                    <a:pt x="15836" y="4394"/>
                  </a:cubicBezTo>
                  <a:lnTo>
                    <a:pt x="15907" y="4310"/>
                  </a:lnTo>
                  <a:cubicBezTo>
                    <a:pt x="16062" y="4167"/>
                    <a:pt x="16193" y="3882"/>
                    <a:pt x="16217" y="3667"/>
                  </a:cubicBezTo>
                  <a:cubicBezTo>
                    <a:pt x="16217" y="3667"/>
                    <a:pt x="16276" y="3096"/>
                    <a:pt x="16633" y="2739"/>
                  </a:cubicBezTo>
                  <a:cubicBezTo>
                    <a:pt x="17240" y="2120"/>
                    <a:pt x="18241" y="2120"/>
                    <a:pt x="18860" y="2739"/>
                  </a:cubicBezTo>
                  <a:cubicBezTo>
                    <a:pt x="19479" y="3358"/>
                    <a:pt x="19479" y="4358"/>
                    <a:pt x="18860" y="4977"/>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6" name="Google Shape;103;p16">
              <a:extLst>
                <a:ext uri="{FF2B5EF4-FFF2-40B4-BE49-F238E27FC236}">
                  <a16:creationId xmlns:a16="http://schemas.microsoft.com/office/drawing/2014/main" id="{CC337C36-94D8-56D8-3F6D-3E28B69E272B}"/>
                </a:ext>
              </a:extLst>
            </p:cNvPr>
            <p:cNvSpPr txBox="1"/>
            <p:nvPr/>
          </p:nvSpPr>
          <p:spPr>
            <a:xfrm>
              <a:off x="271960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37" name="Google Shape;92;p16">
            <a:extLst>
              <a:ext uri="{FF2B5EF4-FFF2-40B4-BE49-F238E27FC236}">
                <a16:creationId xmlns:a16="http://schemas.microsoft.com/office/drawing/2014/main" id="{7237EA11-51E9-AB40-A431-F34E2726A67C}"/>
              </a:ext>
            </a:extLst>
          </p:cNvPr>
          <p:cNvGrpSpPr/>
          <p:nvPr/>
        </p:nvGrpSpPr>
        <p:grpSpPr>
          <a:xfrm>
            <a:off x="5918143" y="2144610"/>
            <a:ext cx="1720340" cy="1720340"/>
            <a:chOff x="2947621" y="2156075"/>
            <a:chExt cx="1290255" cy="1290255"/>
          </a:xfrm>
          <a:solidFill>
            <a:srgbClr val="8DC6FF"/>
          </a:solidFill>
        </p:grpSpPr>
        <p:sp>
          <p:nvSpPr>
            <p:cNvPr id="38" name="Google Shape;93;p16">
              <a:extLst>
                <a:ext uri="{FF2B5EF4-FFF2-40B4-BE49-F238E27FC236}">
                  <a16:creationId xmlns:a16="http://schemas.microsoft.com/office/drawing/2014/main" id="{9EC3B7A6-0E77-7D64-93D9-B44FDAC13AE9}"/>
                </a:ext>
              </a:extLst>
            </p:cNvPr>
            <p:cNvSpPr/>
            <p:nvPr/>
          </p:nvSpPr>
          <p:spPr>
            <a:xfrm>
              <a:off x="2947621" y="2156075"/>
              <a:ext cx="1290255" cy="1290255"/>
            </a:xfrm>
            <a:custGeom>
              <a:avLst/>
              <a:gdLst/>
              <a:ahLst/>
              <a:cxnLst/>
              <a:rect l="l" t="t" r="r" b="b"/>
              <a:pathLst>
                <a:path w="21587" h="21587" extrusionOk="0">
                  <a:moveTo>
                    <a:pt x="16622" y="2739"/>
                  </a:moveTo>
                  <a:cubicBezTo>
                    <a:pt x="16265" y="3096"/>
                    <a:pt x="16205" y="3668"/>
                    <a:pt x="16205" y="3668"/>
                  </a:cubicBezTo>
                  <a:cubicBezTo>
                    <a:pt x="16193" y="3870"/>
                    <a:pt x="16051" y="4168"/>
                    <a:pt x="15908" y="4311"/>
                  </a:cubicBezTo>
                  <a:lnTo>
                    <a:pt x="15824" y="4382"/>
                  </a:lnTo>
                  <a:cubicBezTo>
                    <a:pt x="15682" y="4537"/>
                    <a:pt x="15443" y="4537"/>
                    <a:pt x="15301" y="4382"/>
                  </a:cubicBezTo>
                  <a:lnTo>
                    <a:pt x="11062" y="143"/>
                  </a:lnTo>
                  <a:cubicBezTo>
                    <a:pt x="10907" y="0"/>
                    <a:pt x="10669" y="0"/>
                    <a:pt x="10526" y="143"/>
                  </a:cubicBezTo>
                  <a:lnTo>
                    <a:pt x="6287" y="4382"/>
                  </a:lnTo>
                  <a:cubicBezTo>
                    <a:pt x="6145" y="4537"/>
                    <a:pt x="5906" y="4537"/>
                    <a:pt x="5752" y="4382"/>
                  </a:cubicBezTo>
                  <a:lnTo>
                    <a:pt x="5752" y="4382"/>
                  </a:lnTo>
                  <a:cubicBezTo>
                    <a:pt x="5609" y="4239"/>
                    <a:pt x="5466" y="3953"/>
                    <a:pt x="5454" y="3739"/>
                  </a:cubicBezTo>
                  <a:cubicBezTo>
                    <a:pt x="5454" y="3739"/>
                    <a:pt x="5395" y="3168"/>
                    <a:pt x="5037" y="2810"/>
                  </a:cubicBezTo>
                  <a:cubicBezTo>
                    <a:pt x="4418" y="2191"/>
                    <a:pt x="3418" y="2191"/>
                    <a:pt x="2811" y="2810"/>
                  </a:cubicBezTo>
                  <a:cubicBezTo>
                    <a:pt x="2192" y="3429"/>
                    <a:pt x="2192" y="4430"/>
                    <a:pt x="2811" y="5037"/>
                  </a:cubicBezTo>
                  <a:cubicBezTo>
                    <a:pt x="3156" y="5394"/>
                    <a:pt x="3740" y="5454"/>
                    <a:pt x="3740" y="5454"/>
                  </a:cubicBezTo>
                  <a:cubicBezTo>
                    <a:pt x="3942" y="5477"/>
                    <a:pt x="4228" y="5608"/>
                    <a:pt x="4382" y="5751"/>
                  </a:cubicBezTo>
                  <a:lnTo>
                    <a:pt x="4382" y="5763"/>
                  </a:lnTo>
                  <a:cubicBezTo>
                    <a:pt x="4525" y="5906"/>
                    <a:pt x="4525" y="6144"/>
                    <a:pt x="4382" y="6287"/>
                  </a:cubicBezTo>
                  <a:lnTo>
                    <a:pt x="144" y="10526"/>
                  </a:lnTo>
                  <a:cubicBezTo>
                    <a:pt x="1" y="10680"/>
                    <a:pt x="1" y="10918"/>
                    <a:pt x="144" y="11061"/>
                  </a:cubicBezTo>
                  <a:lnTo>
                    <a:pt x="4382" y="15300"/>
                  </a:lnTo>
                  <a:cubicBezTo>
                    <a:pt x="4525" y="15443"/>
                    <a:pt x="4763" y="15443"/>
                    <a:pt x="4918" y="15300"/>
                  </a:cubicBezTo>
                  <a:lnTo>
                    <a:pt x="4966" y="15252"/>
                  </a:lnTo>
                  <a:cubicBezTo>
                    <a:pt x="5109" y="15109"/>
                    <a:pt x="5240" y="14824"/>
                    <a:pt x="5264" y="14609"/>
                  </a:cubicBezTo>
                  <a:cubicBezTo>
                    <a:pt x="5264" y="14609"/>
                    <a:pt x="5323" y="14038"/>
                    <a:pt x="5680" y="13681"/>
                  </a:cubicBezTo>
                  <a:cubicBezTo>
                    <a:pt x="6287" y="13062"/>
                    <a:pt x="7288" y="13062"/>
                    <a:pt x="7907" y="13681"/>
                  </a:cubicBezTo>
                  <a:cubicBezTo>
                    <a:pt x="8526" y="14300"/>
                    <a:pt x="8526" y="15300"/>
                    <a:pt x="7907" y="15907"/>
                  </a:cubicBezTo>
                  <a:cubicBezTo>
                    <a:pt x="7550" y="16264"/>
                    <a:pt x="6978" y="16324"/>
                    <a:pt x="6978" y="16324"/>
                  </a:cubicBezTo>
                  <a:cubicBezTo>
                    <a:pt x="6764" y="16348"/>
                    <a:pt x="6478" y="16479"/>
                    <a:pt x="6335" y="16633"/>
                  </a:cubicBezTo>
                  <a:lnTo>
                    <a:pt x="6287" y="16669"/>
                  </a:lnTo>
                  <a:cubicBezTo>
                    <a:pt x="6145" y="16824"/>
                    <a:pt x="6145" y="17062"/>
                    <a:pt x="6287" y="17205"/>
                  </a:cubicBezTo>
                  <a:lnTo>
                    <a:pt x="10526" y="21444"/>
                  </a:lnTo>
                  <a:cubicBezTo>
                    <a:pt x="10669" y="21586"/>
                    <a:pt x="10907" y="21586"/>
                    <a:pt x="11062" y="21444"/>
                  </a:cubicBezTo>
                  <a:lnTo>
                    <a:pt x="15301" y="17205"/>
                  </a:lnTo>
                  <a:cubicBezTo>
                    <a:pt x="15443" y="17062"/>
                    <a:pt x="15443" y="16824"/>
                    <a:pt x="15301" y="16669"/>
                  </a:cubicBezTo>
                  <a:lnTo>
                    <a:pt x="15253" y="16633"/>
                  </a:lnTo>
                  <a:cubicBezTo>
                    <a:pt x="15110" y="16479"/>
                    <a:pt x="14812" y="16348"/>
                    <a:pt x="14610" y="16324"/>
                  </a:cubicBezTo>
                  <a:cubicBezTo>
                    <a:pt x="14610" y="16324"/>
                    <a:pt x="14038" y="16276"/>
                    <a:pt x="13681" y="15919"/>
                  </a:cubicBezTo>
                  <a:cubicBezTo>
                    <a:pt x="13062" y="15300"/>
                    <a:pt x="13062" y="14300"/>
                    <a:pt x="13681" y="13681"/>
                  </a:cubicBezTo>
                  <a:cubicBezTo>
                    <a:pt x="14300" y="13062"/>
                    <a:pt x="15289" y="13062"/>
                    <a:pt x="15908" y="13681"/>
                  </a:cubicBezTo>
                  <a:cubicBezTo>
                    <a:pt x="16265" y="14038"/>
                    <a:pt x="16324" y="14621"/>
                    <a:pt x="16324" y="14621"/>
                  </a:cubicBezTo>
                  <a:cubicBezTo>
                    <a:pt x="16348" y="14824"/>
                    <a:pt x="16479" y="15109"/>
                    <a:pt x="16622" y="15252"/>
                  </a:cubicBezTo>
                  <a:lnTo>
                    <a:pt x="16670" y="15300"/>
                  </a:lnTo>
                  <a:cubicBezTo>
                    <a:pt x="16813" y="15443"/>
                    <a:pt x="17051" y="15443"/>
                    <a:pt x="17206" y="15300"/>
                  </a:cubicBezTo>
                  <a:lnTo>
                    <a:pt x="21444" y="11061"/>
                  </a:lnTo>
                  <a:cubicBezTo>
                    <a:pt x="21587" y="10918"/>
                    <a:pt x="21587" y="10680"/>
                    <a:pt x="21444" y="10526"/>
                  </a:cubicBezTo>
                  <a:lnTo>
                    <a:pt x="17206" y="6287"/>
                  </a:lnTo>
                  <a:cubicBezTo>
                    <a:pt x="17051" y="6144"/>
                    <a:pt x="17051" y="5906"/>
                    <a:pt x="17206" y="5763"/>
                  </a:cubicBezTo>
                  <a:lnTo>
                    <a:pt x="17277" y="5680"/>
                  </a:lnTo>
                  <a:cubicBezTo>
                    <a:pt x="17420" y="5537"/>
                    <a:pt x="17717" y="5406"/>
                    <a:pt x="17920" y="5382"/>
                  </a:cubicBezTo>
                  <a:cubicBezTo>
                    <a:pt x="17920" y="5382"/>
                    <a:pt x="18491" y="5323"/>
                    <a:pt x="18849" y="4965"/>
                  </a:cubicBezTo>
                  <a:cubicBezTo>
                    <a:pt x="19468" y="4346"/>
                    <a:pt x="19468" y="3358"/>
                    <a:pt x="18849" y="2739"/>
                  </a:cubicBezTo>
                  <a:cubicBezTo>
                    <a:pt x="18241" y="2120"/>
                    <a:pt x="17241" y="2120"/>
                    <a:pt x="16622"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39" name="Google Shape;94;p16">
              <a:extLst>
                <a:ext uri="{FF2B5EF4-FFF2-40B4-BE49-F238E27FC236}">
                  <a16:creationId xmlns:a16="http://schemas.microsoft.com/office/drawing/2014/main" id="{57CB049A-541D-8CB1-4686-26E68965C6E3}"/>
                </a:ext>
              </a:extLst>
            </p:cNvPr>
            <p:cNvSpPr txBox="1"/>
            <p:nvPr/>
          </p:nvSpPr>
          <p:spPr>
            <a:xfrm>
              <a:off x="3373275" y="2536838"/>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0" name="Google Shape;104;p16">
            <a:extLst>
              <a:ext uri="{FF2B5EF4-FFF2-40B4-BE49-F238E27FC236}">
                <a16:creationId xmlns:a16="http://schemas.microsoft.com/office/drawing/2014/main" id="{CFD3D394-06C2-C76B-571D-C1441D126778}"/>
              </a:ext>
            </a:extLst>
          </p:cNvPr>
          <p:cNvGrpSpPr/>
          <p:nvPr/>
        </p:nvGrpSpPr>
        <p:grpSpPr>
          <a:xfrm>
            <a:off x="6790154" y="3016622"/>
            <a:ext cx="1721296" cy="1721296"/>
            <a:chOff x="3601630" y="2810084"/>
            <a:chExt cx="1290972" cy="1290972"/>
          </a:xfrm>
          <a:solidFill>
            <a:srgbClr val="FF0000"/>
          </a:solidFill>
        </p:grpSpPr>
        <p:sp>
          <p:nvSpPr>
            <p:cNvPr id="41" name="Google Shape;105;p16">
              <a:extLst>
                <a:ext uri="{FF2B5EF4-FFF2-40B4-BE49-F238E27FC236}">
                  <a16:creationId xmlns:a16="http://schemas.microsoft.com/office/drawing/2014/main" id="{6B7A6EB8-7A72-5C3B-410D-FFF3BF927147}"/>
                </a:ext>
              </a:extLst>
            </p:cNvPr>
            <p:cNvSpPr/>
            <p:nvPr/>
          </p:nvSpPr>
          <p:spPr>
            <a:xfrm>
              <a:off x="3601630" y="2810084"/>
              <a:ext cx="1290972" cy="1290972"/>
            </a:xfrm>
            <a:custGeom>
              <a:avLst/>
              <a:gdLst/>
              <a:ahLst/>
              <a:cxnLst/>
              <a:rect l="l" t="t" r="r" b="b"/>
              <a:pathLst>
                <a:path w="21599" h="21599" extrusionOk="0">
                  <a:moveTo>
                    <a:pt x="4966" y="2739"/>
                  </a:moveTo>
                  <a:cubicBezTo>
                    <a:pt x="5323" y="3096"/>
                    <a:pt x="5382" y="3679"/>
                    <a:pt x="5382" y="3679"/>
                  </a:cubicBezTo>
                  <a:cubicBezTo>
                    <a:pt x="5406" y="3882"/>
                    <a:pt x="5537" y="4167"/>
                    <a:pt x="5680" y="4310"/>
                  </a:cubicBezTo>
                  <a:lnTo>
                    <a:pt x="5763" y="4394"/>
                  </a:lnTo>
                  <a:cubicBezTo>
                    <a:pt x="5906" y="4537"/>
                    <a:pt x="6144" y="4537"/>
                    <a:pt x="6287" y="4394"/>
                  </a:cubicBezTo>
                  <a:lnTo>
                    <a:pt x="10526" y="155"/>
                  </a:lnTo>
                  <a:cubicBezTo>
                    <a:pt x="10681" y="0"/>
                    <a:pt x="10919" y="0"/>
                    <a:pt x="11062" y="155"/>
                  </a:cubicBezTo>
                  <a:lnTo>
                    <a:pt x="15300" y="4394"/>
                  </a:lnTo>
                  <a:cubicBezTo>
                    <a:pt x="15443" y="4537"/>
                    <a:pt x="15693" y="4537"/>
                    <a:pt x="15836" y="4394"/>
                  </a:cubicBezTo>
                  <a:lnTo>
                    <a:pt x="15836" y="4382"/>
                  </a:lnTo>
                  <a:cubicBezTo>
                    <a:pt x="15979" y="4239"/>
                    <a:pt x="16122" y="3953"/>
                    <a:pt x="16146" y="3751"/>
                  </a:cubicBezTo>
                  <a:cubicBezTo>
                    <a:pt x="16146" y="3751"/>
                    <a:pt x="16193" y="3167"/>
                    <a:pt x="16551" y="2810"/>
                  </a:cubicBezTo>
                  <a:cubicBezTo>
                    <a:pt x="17170" y="2203"/>
                    <a:pt x="18170" y="2203"/>
                    <a:pt x="18789" y="2810"/>
                  </a:cubicBezTo>
                  <a:cubicBezTo>
                    <a:pt x="19396" y="3429"/>
                    <a:pt x="19396" y="4429"/>
                    <a:pt x="18789" y="5049"/>
                  </a:cubicBezTo>
                  <a:cubicBezTo>
                    <a:pt x="18432" y="5406"/>
                    <a:pt x="17848" y="5453"/>
                    <a:pt x="17848" y="5453"/>
                  </a:cubicBezTo>
                  <a:cubicBezTo>
                    <a:pt x="17646" y="5477"/>
                    <a:pt x="17360" y="5608"/>
                    <a:pt x="17205" y="5763"/>
                  </a:cubicBezTo>
                  <a:lnTo>
                    <a:pt x="17205" y="5763"/>
                  </a:lnTo>
                  <a:cubicBezTo>
                    <a:pt x="17062" y="5906"/>
                    <a:pt x="17062" y="6144"/>
                    <a:pt x="17205" y="6299"/>
                  </a:cubicBezTo>
                  <a:lnTo>
                    <a:pt x="21444" y="10537"/>
                  </a:lnTo>
                  <a:cubicBezTo>
                    <a:pt x="21599" y="10680"/>
                    <a:pt x="21599" y="10918"/>
                    <a:pt x="21444" y="11061"/>
                  </a:cubicBezTo>
                  <a:lnTo>
                    <a:pt x="17205" y="15312"/>
                  </a:lnTo>
                  <a:cubicBezTo>
                    <a:pt x="17062" y="15455"/>
                    <a:pt x="16824" y="15455"/>
                    <a:pt x="16681" y="15312"/>
                  </a:cubicBezTo>
                  <a:lnTo>
                    <a:pt x="16634" y="15264"/>
                  </a:lnTo>
                  <a:cubicBezTo>
                    <a:pt x="16479" y="15109"/>
                    <a:pt x="16348" y="14824"/>
                    <a:pt x="16324" y="14621"/>
                  </a:cubicBezTo>
                  <a:cubicBezTo>
                    <a:pt x="16324" y="14621"/>
                    <a:pt x="16265" y="14038"/>
                    <a:pt x="15908" y="13681"/>
                  </a:cubicBezTo>
                  <a:cubicBezTo>
                    <a:pt x="15300" y="13073"/>
                    <a:pt x="14300" y="13073"/>
                    <a:pt x="13681" y="13681"/>
                  </a:cubicBezTo>
                  <a:cubicBezTo>
                    <a:pt x="13062" y="14300"/>
                    <a:pt x="13062" y="15300"/>
                    <a:pt x="13681" y="15919"/>
                  </a:cubicBezTo>
                  <a:cubicBezTo>
                    <a:pt x="14038" y="16276"/>
                    <a:pt x="14610" y="16324"/>
                    <a:pt x="14610" y="16324"/>
                  </a:cubicBezTo>
                  <a:cubicBezTo>
                    <a:pt x="14824" y="16348"/>
                    <a:pt x="15110" y="16490"/>
                    <a:pt x="15253" y="16633"/>
                  </a:cubicBezTo>
                  <a:lnTo>
                    <a:pt x="15300" y="16681"/>
                  </a:lnTo>
                  <a:cubicBezTo>
                    <a:pt x="15443" y="16824"/>
                    <a:pt x="15443" y="17062"/>
                    <a:pt x="15300" y="17217"/>
                  </a:cubicBezTo>
                  <a:lnTo>
                    <a:pt x="11062" y="21455"/>
                  </a:lnTo>
                  <a:cubicBezTo>
                    <a:pt x="10919" y="21598"/>
                    <a:pt x="10681" y="21598"/>
                    <a:pt x="10526" y="21455"/>
                  </a:cubicBezTo>
                  <a:lnTo>
                    <a:pt x="6287" y="17217"/>
                  </a:lnTo>
                  <a:cubicBezTo>
                    <a:pt x="6144" y="17062"/>
                    <a:pt x="6144" y="16824"/>
                    <a:pt x="6287" y="16681"/>
                  </a:cubicBezTo>
                  <a:lnTo>
                    <a:pt x="6335" y="16633"/>
                  </a:lnTo>
                  <a:cubicBezTo>
                    <a:pt x="6478" y="16490"/>
                    <a:pt x="6775" y="16348"/>
                    <a:pt x="6978" y="16336"/>
                  </a:cubicBezTo>
                  <a:cubicBezTo>
                    <a:pt x="6978" y="16336"/>
                    <a:pt x="7549" y="16276"/>
                    <a:pt x="7907" y="15919"/>
                  </a:cubicBezTo>
                  <a:cubicBezTo>
                    <a:pt x="8526" y="15300"/>
                    <a:pt x="8526" y="14300"/>
                    <a:pt x="7907" y="13692"/>
                  </a:cubicBezTo>
                  <a:cubicBezTo>
                    <a:pt x="7299" y="13073"/>
                    <a:pt x="6299" y="13073"/>
                    <a:pt x="5680" y="13692"/>
                  </a:cubicBezTo>
                  <a:cubicBezTo>
                    <a:pt x="5323" y="14050"/>
                    <a:pt x="5263" y="14621"/>
                    <a:pt x="5263" y="14621"/>
                  </a:cubicBezTo>
                  <a:cubicBezTo>
                    <a:pt x="5251" y="14824"/>
                    <a:pt x="5109" y="15109"/>
                    <a:pt x="4966" y="15264"/>
                  </a:cubicBezTo>
                  <a:lnTo>
                    <a:pt x="4918" y="15312"/>
                  </a:lnTo>
                  <a:cubicBezTo>
                    <a:pt x="4775" y="15455"/>
                    <a:pt x="4537" y="15455"/>
                    <a:pt x="4382" y="15312"/>
                  </a:cubicBezTo>
                  <a:lnTo>
                    <a:pt x="144" y="11061"/>
                  </a:lnTo>
                  <a:cubicBezTo>
                    <a:pt x="1" y="10918"/>
                    <a:pt x="1" y="10680"/>
                    <a:pt x="144" y="10537"/>
                  </a:cubicBezTo>
                  <a:lnTo>
                    <a:pt x="4382" y="6299"/>
                  </a:lnTo>
                  <a:cubicBezTo>
                    <a:pt x="4537" y="6144"/>
                    <a:pt x="4537" y="5906"/>
                    <a:pt x="4382" y="5763"/>
                  </a:cubicBezTo>
                  <a:lnTo>
                    <a:pt x="4311" y="5691"/>
                  </a:lnTo>
                  <a:cubicBezTo>
                    <a:pt x="4168" y="5537"/>
                    <a:pt x="3870" y="5406"/>
                    <a:pt x="3668" y="5382"/>
                  </a:cubicBezTo>
                  <a:cubicBezTo>
                    <a:pt x="3668" y="5382"/>
                    <a:pt x="3096" y="5334"/>
                    <a:pt x="2739" y="4977"/>
                  </a:cubicBezTo>
                  <a:cubicBezTo>
                    <a:pt x="2120" y="4358"/>
                    <a:pt x="2120" y="3358"/>
                    <a:pt x="2739" y="2739"/>
                  </a:cubicBezTo>
                  <a:cubicBezTo>
                    <a:pt x="3358" y="2120"/>
                    <a:pt x="4347" y="2120"/>
                    <a:pt x="4966"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2" name="Google Shape;106;p16">
              <a:extLst>
                <a:ext uri="{FF2B5EF4-FFF2-40B4-BE49-F238E27FC236}">
                  <a16:creationId xmlns:a16="http://schemas.microsoft.com/office/drawing/2014/main" id="{0B6B594E-3F4D-6ED3-3CE7-D7B48FE53B31}"/>
                </a:ext>
              </a:extLst>
            </p:cNvPr>
            <p:cNvSpPr txBox="1"/>
            <p:nvPr/>
          </p:nvSpPr>
          <p:spPr>
            <a:xfrm>
              <a:off x="402585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3" name="Google Shape;95;p16">
            <a:extLst>
              <a:ext uri="{FF2B5EF4-FFF2-40B4-BE49-F238E27FC236}">
                <a16:creationId xmlns:a16="http://schemas.microsoft.com/office/drawing/2014/main" id="{850C64FD-340B-EAE3-509D-614356917776}"/>
              </a:ext>
            </a:extLst>
          </p:cNvPr>
          <p:cNvGrpSpPr/>
          <p:nvPr/>
        </p:nvGrpSpPr>
        <p:grpSpPr>
          <a:xfrm>
            <a:off x="7656510" y="2150268"/>
            <a:ext cx="1721296" cy="1721296"/>
            <a:chOff x="4251397" y="2160319"/>
            <a:chExt cx="1290972" cy="1290972"/>
          </a:xfrm>
          <a:solidFill>
            <a:srgbClr val="8DC6FF"/>
          </a:solidFill>
        </p:grpSpPr>
        <p:sp>
          <p:nvSpPr>
            <p:cNvPr id="44" name="Google Shape;96;p16">
              <a:extLst>
                <a:ext uri="{FF2B5EF4-FFF2-40B4-BE49-F238E27FC236}">
                  <a16:creationId xmlns:a16="http://schemas.microsoft.com/office/drawing/2014/main" id="{CBB3344C-E8A8-3432-F0D8-D637B77A50ED}"/>
                </a:ext>
              </a:extLst>
            </p:cNvPr>
            <p:cNvSpPr/>
            <p:nvPr/>
          </p:nvSpPr>
          <p:spPr>
            <a:xfrm>
              <a:off x="4251397" y="2160319"/>
              <a:ext cx="1290972" cy="1290972"/>
            </a:xfrm>
            <a:custGeom>
              <a:avLst/>
              <a:gdLst/>
              <a:ahLst/>
              <a:cxnLst/>
              <a:rect l="l" t="t" r="r" b="b"/>
              <a:pathLst>
                <a:path w="21599" h="21599" extrusionOk="0">
                  <a:moveTo>
                    <a:pt x="16621" y="2739"/>
                  </a:moveTo>
                  <a:cubicBezTo>
                    <a:pt x="16276" y="3097"/>
                    <a:pt x="16217" y="3668"/>
                    <a:pt x="16217" y="3668"/>
                  </a:cubicBezTo>
                  <a:cubicBezTo>
                    <a:pt x="16193" y="3882"/>
                    <a:pt x="16062" y="4168"/>
                    <a:pt x="15907" y="4311"/>
                  </a:cubicBezTo>
                  <a:lnTo>
                    <a:pt x="15836" y="4394"/>
                  </a:lnTo>
                  <a:cubicBezTo>
                    <a:pt x="15693" y="4537"/>
                    <a:pt x="15455" y="4537"/>
                    <a:pt x="15300" y="4394"/>
                  </a:cubicBezTo>
                  <a:lnTo>
                    <a:pt x="11061" y="156"/>
                  </a:lnTo>
                  <a:cubicBezTo>
                    <a:pt x="10918" y="1"/>
                    <a:pt x="10680" y="1"/>
                    <a:pt x="10537" y="156"/>
                  </a:cubicBezTo>
                  <a:lnTo>
                    <a:pt x="6299" y="4394"/>
                  </a:lnTo>
                  <a:cubicBezTo>
                    <a:pt x="6144" y="4537"/>
                    <a:pt x="5906" y="4537"/>
                    <a:pt x="5763" y="4394"/>
                  </a:cubicBezTo>
                  <a:lnTo>
                    <a:pt x="5763" y="4382"/>
                  </a:lnTo>
                  <a:cubicBezTo>
                    <a:pt x="5608" y="4240"/>
                    <a:pt x="5477" y="3954"/>
                    <a:pt x="5453" y="3739"/>
                  </a:cubicBezTo>
                  <a:cubicBezTo>
                    <a:pt x="5453" y="3739"/>
                    <a:pt x="5394" y="3168"/>
                    <a:pt x="5048" y="2811"/>
                  </a:cubicBezTo>
                  <a:cubicBezTo>
                    <a:pt x="4429" y="2192"/>
                    <a:pt x="3429" y="2192"/>
                    <a:pt x="2810" y="2811"/>
                  </a:cubicBezTo>
                  <a:cubicBezTo>
                    <a:pt x="2191" y="3430"/>
                    <a:pt x="2191" y="4430"/>
                    <a:pt x="2810" y="5049"/>
                  </a:cubicBezTo>
                  <a:cubicBezTo>
                    <a:pt x="3167" y="5406"/>
                    <a:pt x="3739" y="5454"/>
                    <a:pt x="3739" y="5454"/>
                  </a:cubicBezTo>
                  <a:cubicBezTo>
                    <a:pt x="3953" y="5478"/>
                    <a:pt x="4239" y="5609"/>
                    <a:pt x="4382" y="5764"/>
                  </a:cubicBezTo>
                  <a:lnTo>
                    <a:pt x="4394" y="5764"/>
                  </a:lnTo>
                  <a:cubicBezTo>
                    <a:pt x="4537" y="5906"/>
                    <a:pt x="4537" y="6145"/>
                    <a:pt x="4394" y="6299"/>
                  </a:cubicBezTo>
                  <a:lnTo>
                    <a:pt x="143" y="10538"/>
                  </a:lnTo>
                  <a:cubicBezTo>
                    <a:pt x="0" y="10681"/>
                    <a:pt x="0" y="10919"/>
                    <a:pt x="143" y="11062"/>
                  </a:cubicBezTo>
                  <a:lnTo>
                    <a:pt x="4394" y="15300"/>
                  </a:lnTo>
                  <a:cubicBezTo>
                    <a:pt x="4537" y="15455"/>
                    <a:pt x="4775" y="15455"/>
                    <a:pt x="4918" y="15300"/>
                  </a:cubicBezTo>
                  <a:lnTo>
                    <a:pt x="4965" y="15253"/>
                  </a:lnTo>
                  <a:cubicBezTo>
                    <a:pt x="5108" y="15110"/>
                    <a:pt x="5251" y="14824"/>
                    <a:pt x="5275" y="14622"/>
                  </a:cubicBezTo>
                  <a:cubicBezTo>
                    <a:pt x="5275" y="14622"/>
                    <a:pt x="5322" y="14038"/>
                    <a:pt x="5680" y="13681"/>
                  </a:cubicBezTo>
                  <a:cubicBezTo>
                    <a:pt x="6299" y="13074"/>
                    <a:pt x="7299" y="13074"/>
                    <a:pt x="7918" y="13681"/>
                  </a:cubicBezTo>
                  <a:cubicBezTo>
                    <a:pt x="8525" y="14300"/>
                    <a:pt x="8525" y="15300"/>
                    <a:pt x="7918" y="15920"/>
                  </a:cubicBezTo>
                  <a:cubicBezTo>
                    <a:pt x="7561" y="16277"/>
                    <a:pt x="6977" y="16324"/>
                    <a:pt x="6977" y="16324"/>
                  </a:cubicBezTo>
                  <a:cubicBezTo>
                    <a:pt x="6775" y="16348"/>
                    <a:pt x="6489" y="16479"/>
                    <a:pt x="6334" y="16634"/>
                  </a:cubicBezTo>
                  <a:lnTo>
                    <a:pt x="6299" y="16682"/>
                  </a:lnTo>
                  <a:cubicBezTo>
                    <a:pt x="6144" y="16824"/>
                    <a:pt x="6144" y="17063"/>
                    <a:pt x="6299" y="17205"/>
                  </a:cubicBezTo>
                  <a:lnTo>
                    <a:pt x="10537" y="21444"/>
                  </a:lnTo>
                  <a:cubicBezTo>
                    <a:pt x="10680" y="21599"/>
                    <a:pt x="10918" y="21599"/>
                    <a:pt x="11061" y="21444"/>
                  </a:cubicBezTo>
                  <a:lnTo>
                    <a:pt x="15300" y="17205"/>
                  </a:lnTo>
                  <a:cubicBezTo>
                    <a:pt x="15455" y="17063"/>
                    <a:pt x="15455" y="16824"/>
                    <a:pt x="15300" y="16682"/>
                  </a:cubicBezTo>
                  <a:lnTo>
                    <a:pt x="15264" y="16634"/>
                  </a:lnTo>
                  <a:cubicBezTo>
                    <a:pt x="15109" y="16491"/>
                    <a:pt x="14824" y="16348"/>
                    <a:pt x="14621" y="16336"/>
                  </a:cubicBezTo>
                  <a:cubicBezTo>
                    <a:pt x="14621" y="16336"/>
                    <a:pt x="14038" y="16277"/>
                    <a:pt x="13681" y="15920"/>
                  </a:cubicBezTo>
                  <a:cubicBezTo>
                    <a:pt x="13073" y="15300"/>
                    <a:pt x="13073" y="14300"/>
                    <a:pt x="13681" y="13681"/>
                  </a:cubicBezTo>
                  <a:cubicBezTo>
                    <a:pt x="14300" y="13074"/>
                    <a:pt x="15300" y="13074"/>
                    <a:pt x="15919" y="13681"/>
                  </a:cubicBezTo>
                  <a:cubicBezTo>
                    <a:pt x="16276" y="14038"/>
                    <a:pt x="16324" y="14622"/>
                    <a:pt x="16324" y="14622"/>
                  </a:cubicBezTo>
                  <a:cubicBezTo>
                    <a:pt x="16348" y="14824"/>
                    <a:pt x="16490" y="15110"/>
                    <a:pt x="16633" y="15265"/>
                  </a:cubicBezTo>
                  <a:lnTo>
                    <a:pt x="16681" y="15300"/>
                  </a:lnTo>
                  <a:cubicBezTo>
                    <a:pt x="16824" y="15455"/>
                    <a:pt x="17062" y="15455"/>
                    <a:pt x="17205" y="15300"/>
                  </a:cubicBezTo>
                  <a:lnTo>
                    <a:pt x="21443" y="11062"/>
                  </a:lnTo>
                  <a:cubicBezTo>
                    <a:pt x="21598" y="10919"/>
                    <a:pt x="21598" y="10681"/>
                    <a:pt x="21443" y="10538"/>
                  </a:cubicBezTo>
                  <a:lnTo>
                    <a:pt x="17205" y="6299"/>
                  </a:lnTo>
                  <a:cubicBezTo>
                    <a:pt x="17062" y="6145"/>
                    <a:pt x="17062" y="5906"/>
                    <a:pt x="17205" y="5764"/>
                  </a:cubicBezTo>
                  <a:lnTo>
                    <a:pt x="17288" y="5680"/>
                  </a:lnTo>
                  <a:cubicBezTo>
                    <a:pt x="17431" y="5537"/>
                    <a:pt x="17717" y="5406"/>
                    <a:pt x="17931" y="5383"/>
                  </a:cubicBezTo>
                  <a:cubicBezTo>
                    <a:pt x="17931" y="5383"/>
                    <a:pt x="18503" y="5323"/>
                    <a:pt x="18860" y="4966"/>
                  </a:cubicBezTo>
                  <a:cubicBezTo>
                    <a:pt x="19479" y="4359"/>
                    <a:pt x="19479" y="3358"/>
                    <a:pt x="18860" y="2739"/>
                  </a:cubicBezTo>
                  <a:cubicBezTo>
                    <a:pt x="18241" y="2120"/>
                    <a:pt x="17240" y="2120"/>
                    <a:pt x="16621" y="2739"/>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5" name="Google Shape;97;p16">
              <a:extLst>
                <a:ext uri="{FF2B5EF4-FFF2-40B4-BE49-F238E27FC236}">
                  <a16:creationId xmlns:a16="http://schemas.microsoft.com/office/drawing/2014/main" id="{29098D75-C7A4-019B-AEAC-2CF3AAB3BB98}"/>
                </a:ext>
              </a:extLst>
            </p:cNvPr>
            <p:cNvSpPr txBox="1"/>
            <p:nvPr/>
          </p:nvSpPr>
          <p:spPr>
            <a:xfrm>
              <a:off x="4677738" y="2536838"/>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6" name="Google Shape;107;p16">
            <a:extLst>
              <a:ext uri="{FF2B5EF4-FFF2-40B4-BE49-F238E27FC236}">
                <a16:creationId xmlns:a16="http://schemas.microsoft.com/office/drawing/2014/main" id="{21F4ECAC-FD43-0244-2B34-7E81DA5EEE35}"/>
              </a:ext>
            </a:extLst>
          </p:cNvPr>
          <p:cNvGrpSpPr/>
          <p:nvPr/>
        </p:nvGrpSpPr>
        <p:grpSpPr>
          <a:xfrm>
            <a:off x="8529400" y="3023237"/>
            <a:ext cx="1720340" cy="1720340"/>
            <a:chOff x="4906064" y="2815045"/>
            <a:chExt cx="1290255" cy="1290255"/>
          </a:xfrm>
          <a:solidFill>
            <a:srgbClr val="5895C4"/>
          </a:solidFill>
        </p:grpSpPr>
        <p:sp>
          <p:nvSpPr>
            <p:cNvPr id="47" name="Google Shape;108;p16">
              <a:extLst>
                <a:ext uri="{FF2B5EF4-FFF2-40B4-BE49-F238E27FC236}">
                  <a16:creationId xmlns:a16="http://schemas.microsoft.com/office/drawing/2014/main" id="{2F623535-CBCF-94FB-6D8F-E6C0A722689C}"/>
                </a:ext>
              </a:extLst>
            </p:cNvPr>
            <p:cNvSpPr/>
            <p:nvPr/>
          </p:nvSpPr>
          <p:spPr>
            <a:xfrm>
              <a:off x="4906064" y="2815045"/>
              <a:ext cx="1290255" cy="1290255"/>
            </a:xfrm>
            <a:custGeom>
              <a:avLst/>
              <a:gdLst/>
              <a:ahLst/>
              <a:cxnLst/>
              <a:rect l="l" t="t" r="r" b="b"/>
              <a:pathLst>
                <a:path w="21587" h="21587" extrusionOk="0">
                  <a:moveTo>
                    <a:pt x="2728" y="4966"/>
                  </a:moveTo>
                  <a:cubicBezTo>
                    <a:pt x="3085" y="5323"/>
                    <a:pt x="3668" y="5382"/>
                    <a:pt x="3668" y="5382"/>
                  </a:cubicBezTo>
                  <a:cubicBezTo>
                    <a:pt x="3871" y="5394"/>
                    <a:pt x="4156" y="5537"/>
                    <a:pt x="4311" y="5680"/>
                  </a:cubicBezTo>
                  <a:lnTo>
                    <a:pt x="4382" y="5751"/>
                  </a:lnTo>
                  <a:cubicBezTo>
                    <a:pt x="4525" y="5906"/>
                    <a:pt x="4525" y="6144"/>
                    <a:pt x="4382" y="6287"/>
                  </a:cubicBezTo>
                  <a:lnTo>
                    <a:pt x="144" y="10526"/>
                  </a:lnTo>
                  <a:cubicBezTo>
                    <a:pt x="1" y="10669"/>
                    <a:pt x="1" y="10907"/>
                    <a:pt x="144" y="11062"/>
                  </a:cubicBezTo>
                  <a:lnTo>
                    <a:pt x="4382" y="15300"/>
                  </a:lnTo>
                  <a:cubicBezTo>
                    <a:pt x="4525" y="15443"/>
                    <a:pt x="4525" y="15681"/>
                    <a:pt x="4382" y="15824"/>
                  </a:cubicBezTo>
                  <a:lnTo>
                    <a:pt x="4382" y="15836"/>
                  </a:lnTo>
                  <a:cubicBezTo>
                    <a:pt x="4228" y="15979"/>
                    <a:pt x="3942" y="16110"/>
                    <a:pt x="3740" y="16134"/>
                  </a:cubicBezTo>
                  <a:cubicBezTo>
                    <a:pt x="3740" y="16134"/>
                    <a:pt x="3168" y="16193"/>
                    <a:pt x="2811" y="16550"/>
                  </a:cubicBezTo>
                  <a:cubicBezTo>
                    <a:pt x="2192" y="17169"/>
                    <a:pt x="2192" y="18158"/>
                    <a:pt x="2811" y="18777"/>
                  </a:cubicBezTo>
                  <a:cubicBezTo>
                    <a:pt x="3418" y="19396"/>
                    <a:pt x="4418" y="19396"/>
                    <a:pt x="5037" y="18777"/>
                  </a:cubicBezTo>
                  <a:cubicBezTo>
                    <a:pt x="5395" y="18420"/>
                    <a:pt x="5454" y="17848"/>
                    <a:pt x="5454" y="17848"/>
                  </a:cubicBezTo>
                  <a:cubicBezTo>
                    <a:pt x="5466" y="17646"/>
                    <a:pt x="5609" y="17348"/>
                    <a:pt x="5752" y="17205"/>
                  </a:cubicBezTo>
                  <a:lnTo>
                    <a:pt x="5752" y="17205"/>
                  </a:lnTo>
                  <a:cubicBezTo>
                    <a:pt x="5906" y="17050"/>
                    <a:pt x="6145" y="17050"/>
                    <a:pt x="6287" y="17205"/>
                  </a:cubicBezTo>
                  <a:lnTo>
                    <a:pt x="10526" y="21444"/>
                  </a:lnTo>
                  <a:cubicBezTo>
                    <a:pt x="10669" y="21587"/>
                    <a:pt x="10907" y="21587"/>
                    <a:pt x="11062" y="21444"/>
                  </a:cubicBezTo>
                  <a:lnTo>
                    <a:pt x="15301" y="17205"/>
                  </a:lnTo>
                  <a:cubicBezTo>
                    <a:pt x="15443" y="17050"/>
                    <a:pt x="15443" y="16812"/>
                    <a:pt x="15301" y="16669"/>
                  </a:cubicBezTo>
                  <a:lnTo>
                    <a:pt x="15253" y="16622"/>
                  </a:lnTo>
                  <a:cubicBezTo>
                    <a:pt x="15110" y="16479"/>
                    <a:pt x="14812" y="16336"/>
                    <a:pt x="14610" y="16324"/>
                  </a:cubicBezTo>
                  <a:cubicBezTo>
                    <a:pt x="14610" y="16324"/>
                    <a:pt x="14038" y="16265"/>
                    <a:pt x="13681" y="15907"/>
                  </a:cubicBezTo>
                  <a:cubicBezTo>
                    <a:pt x="13062" y="15288"/>
                    <a:pt x="13062" y="14288"/>
                    <a:pt x="13681" y="13681"/>
                  </a:cubicBezTo>
                  <a:cubicBezTo>
                    <a:pt x="14288" y="13062"/>
                    <a:pt x="15289" y="13062"/>
                    <a:pt x="15908" y="13681"/>
                  </a:cubicBezTo>
                  <a:cubicBezTo>
                    <a:pt x="16265" y="14038"/>
                    <a:pt x="16324" y="14610"/>
                    <a:pt x="16324" y="14610"/>
                  </a:cubicBezTo>
                  <a:cubicBezTo>
                    <a:pt x="16336" y="14812"/>
                    <a:pt x="16479" y="15110"/>
                    <a:pt x="16622" y="15252"/>
                  </a:cubicBezTo>
                  <a:lnTo>
                    <a:pt x="16670" y="15300"/>
                  </a:lnTo>
                  <a:cubicBezTo>
                    <a:pt x="16813" y="15443"/>
                    <a:pt x="17063" y="15443"/>
                    <a:pt x="17206" y="15300"/>
                  </a:cubicBezTo>
                  <a:lnTo>
                    <a:pt x="21444" y="11062"/>
                  </a:lnTo>
                  <a:cubicBezTo>
                    <a:pt x="21587" y="10907"/>
                    <a:pt x="21587" y="10669"/>
                    <a:pt x="21444" y="10526"/>
                  </a:cubicBezTo>
                  <a:lnTo>
                    <a:pt x="17206" y="6287"/>
                  </a:lnTo>
                  <a:cubicBezTo>
                    <a:pt x="17063" y="6144"/>
                    <a:pt x="16813" y="6144"/>
                    <a:pt x="16670" y="6287"/>
                  </a:cubicBezTo>
                  <a:lnTo>
                    <a:pt x="16622" y="6335"/>
                  </a:lnTo>
                  <a:cubicBezTo>
                    <a:pt x="16479" y="6478"/>
                    <a:pt x="16348" y="6763"/>
                    <a:pt x="16324" y="6978"/>
                  </a:cubicBezTo>
                  <a:cubicBezTo>
                    <a:pt x="16324" y="6978"/>
                    <a:pt x="16265" y="7549"/>
                    <a:pt x="15908" y="7906"/>
                  </a:cubicBezTo>
                  <a:cubicBezTo>
                    <a:pt x="15289" y="8525"/>
                    <a:pt x="14300" y="8525"/>
                    <a:pt x="13681" y="7906"/>
                  </a:cubicBezTo>
                  <a:cubicBezTo>
                    <a:pt x="13062" y="7287"/>
                    <a:pt x="13062" y="6287"/>
                    <a:pt x="13681" y="5680"/>
                  </a:cubicBezTo>
                  <a:cubicBezTo>
                    <a:pt x="14038" y="5323"/>
                    <a:pt x="14610" y="5263"/>
                    <a:pt x="14610" y="5263"/>
                  </a:cubicBezTo>
                  <a:cubicBezTo>
                    <a:pt x="14812" y="5239"/>
                    <a:pt x="15110" y="5108"/>
                    <a:pt x="15253" y="4954"/>
                  </a:cubicBezTo>
                  <a:lnTo>
                    <a:pt x="15301" y="4918"/>
                  </a:lnTo>
                  <a:cubicBezTo>
                    <a:pt x="15443" y="4763"/>
                    <a:pt x="15443" y="4525"/>
                    <a:pt x="15301" y="4382"/>
                  </a:cubicBezTo>
                  <a:lnTo>
                    <a:pt x="11062" y="143"/>
                  </a:lnTo>
                  <a:cubicBezTo>
                    <a:pt x="10907" y="1"/>
                    <a:pt x="10669" y="1"/>
                    <a:pt x="10526" y="143"/>
                  </a:cubicBezTo>
                  <a:lnTo>
                    <a:pt x="6287" y="4382"/>
                  </a:lnTo>
                  <a:cubicBezTo>
                    <a:pt x="6145" y="4525"/>
                    <a:pt x="5906" y="4525"/>
                    <a:pt x="5752" y="4382"/>
                  </a:cubicBezTo>
                  <a:lnTo>
                    <a:pt x="5680" y="4311"/>
                  </a:lnTo>
                  <a:cubicBezTo>
                    <a:pt x="5537" y="4156"/>
                    <a:pt x="5395" y="3870"/>
                    <a:pt x="5383" y="3668"/>
                  </a:cubicBezTo>
                  <a:cubicBezTo>
                    <a:pt x="5383" y="3668"/>
                    <a:pt x="5323" y="3084"/>
                    <a:pt x="4966" y="2739"/>
                  </a:cubicBezTo>
                  <a:cubicBezTo>
                    <a:pt x="4347" y="2120"/>
                    <a:pt x="3347" y="2120"/>
                    <a:pt x="2728" y="2739"/>
                  </a:cubicBezTo>
                  <a:cubicBezTo>
                    <a:pt x="2120" y="3346"/>
                    <a:pt x="2120" y="4346"/>
                    <a:pt x="2728" y="4966"/>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48" name="Google Shape;109;p16">
              <a:extLst>
                <a:ext uri="{FF2B5EF4-FFF2-40B4-BE49-F238E27FC236}">
                  <a16:creationId xmlns:a16="http://schemas.microsoft.com/office/drawing/2014/main" id="{C94D2A83-F264-2AE1-5A6C-6D45DC3BBE0F}"/>
                </a:ext>
              </a:extLst>
            </p:cNvPr>
            <p:cNvSpPr txBox="1"/>
            <p:nvPr/>
          </p:nvSpPr>
          <p:spPr>
            <a:xfrm>
              <a:off x="5332075"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49" name="Google Shape;98;p16">
            <a:extLst>
              <a:ext uri="{FF2B5EF4-FFF2-40B4-BE49-F238E27FC236}">
                <a16:creationId xmlns:a16="http://schemas.microsoft.com/office/drawing/2014/main" id="{4E77E2CD-D294-CFF4-23DA-80C785908BAD}"/>
              </a:ext>
            </a:extLst>
          </p:cNvPr>
          <p:cNvGrpSpPr/>
          <p:nvPr/>
        </p:nvGrpSpPr>
        <p:grpSpPr>
          <a:xfrm>
            <a:off x="9401412" y="2150268"/>
            <a:ext cx="1721296" cy="1721296"/>
            <a:chOff x="5560073" y="2160319"/>
            <a:chExt cx="1290972" cy="1290972"/>
          </a:xfrm>
          <a:solidFill>
            <a:srgbClr val="8DC6FF"/>
          </a:solidFill>
        </p:grpSpPr>
        <p:sp>
          <p:nvSpPr>
            <p:cNvPr id="50" name="Google Shape;99;p16">
              <a:extLst>
                <a:ext uri="{FF2B5EF4-FFF2-40B4-BE49-F238E27FC236}">
                  <a16:creationId xmlns:a16="http://schemas.microsoft.com/office/drawing/2014/main" id="{E6153BFD-77AE-65A4-EE83-7FF4B6C545F8}"/>
                </a:ext>
              </a:extLst>
            </p:cNvPr>
            <p:cNvSpPr/>
            <p:nvPr/>
          </p:nvSpPr>
          <p:spPr>
            <a:xfrm>
              <a:off x="5560073" y="2160319"/>
              <a:ext cx="1290972" cy="1290972"/>
            </a:xfrm>
            <a:custGeom>
              <a:avLst/>
              <a:gdLst/>
              <a:ahLst/>
              <a:cxnLst/>
              <a:rect l="l" t="t" r="r" b="b"/>
              <a:pathLst>
                <a:path w="21599" h="21599" extrusionOk="0">
                  <a:moveTo>
                    <a:pt x="4966" y="18860"/>
                  </a:moveTo>
                  <a:cubicBezTo>
                    <a:pt x="5323" y="18503"/>
                    <a:pt x="5382" y="17932"/>
                    <a:pt x="5382" y="17932"/>
                  </a:cubicBezTo>
                  <a:cubicBezTo>
                    <a:pt x="5406" y="17717"/>
                    <a:pt x="5537" y="17432"/>
                    <a:pt x="5680" y="17289"/>
                  </a:cubicBezTo>
                  <a:lnTo>
                    <a:pt x="5763" y="17205"/>
                  </a:lnTo>
                  <a:cubicBezTo>
                    <a:pt x="5906" y="17063"/>
                    <a:pt x="6144" y="17063"/>
                    <a:pt x="6287" y="17205"/>
                  </a:cubicBezTo>
                  <a:lnTo>
                    <a:pt x="10526" y="21444"/>
                  </a:lnTo>
                  <a:cubicBezTo>
                    <a:pt x="10681" y="21599"/>
                    <a:pt x="10919" y="21599"/>
                    <a:pt x="11062" y="21444"/>
                  </a:cubicBezTo>
                  <a:lnTo>
                    <a:pt x="15300" y="17205"/>
                  </a:lnTo>
                  <a:cubicBezTo>
                    <a:pt x="15443" y="17063"/>
                    <a:pt x="15693" y="17063"/>
                    <a:pt x="15836" y="17205"/>
                  </a:cubicBezTo>
                  <a:lnTo>
                    <a:pt x="15836" y="17217"/>
                  </a:lnTo>
                  <a:cubicBezTo>
                    <a:pt x="15979" y="17360"/>
                    <a:pt x="16122" y="17646"/>
                    <a:pt x="16146" y="17860"/>
                  </a:cubicBezTo>
                  <a:cubicBezTo>
                    <a:pt x="16146" y="17860"/>
                    <a:pt x="16193" y="18432"/>
                    <a:pt x="16551" y="18789"/>
                  </a:cubicBezTo>
                  <a:cubicBezTo>
                    <a:pt x="17170" y="19408"/>
                    <a:pt x="18170" y="19408"/>
                    <a:pt x="18789" y="18789"/>
                  </a:cubicBezTo>
                  <a:cubicBezTo>
                    <a:pt x="19396" y="18170"/>
                    <a:pt x="19396" y="17170"/>
                    <a:pt x="18789" y="16551"/>
                  </a:cubicBezTo>
                  <a:cubicBezTo>
                    <a:pt x="18432" y="16193"/>
                    <a:pt x="17848" y="16146"/>
                    <a:pt x="17848" y="16146"/>
                  </a:cubicBezTo>
                  <a:cubicBezTo>
                    <a:pt x="17646" y="16122"/>
                    <a:pt x="17360" y="15991"/>
                    <a:pt x="17205" y="15836"/>
                  </a:cubicBezTo>
                  <a:lnTo>
                    <a:pt x="17205" y="15836"/>
                  </a:lnTo>
                  <a:cubicBezTo>
                    <a:pt x="17062" y="15693"/>
                    <a:pt x="17062" y="15455"/>
                    <a:pt x="17205" y="15300"/>
                  </a:cubicBezTo>
                  <a:lnTo>
                    <a:pt x="21444" y="11062"/>
                  </a:lnTo>
                  <a:cubicBezTo>
                    <a:pt x="21599" y="10919"/>
                    <a:pt x="21599" y="10681"/>
                    <a:pt x="21444" y="10538"/>
                  </a:cubicBezTo>
                  <a:lnTo>
                    <a:pt x="17205" y="6299"/>
                  </a:lnTo>
                  <a:cubicBezTo>
                    <a:pt x="17062" y="6145"/>
                    <a:pt x="16824" y="6145"/>
                    <a:pt x="16681" y="6299"/>
                  </a:cubicBezTo>
                  <a:lnTo>
                    <a:pt x="16634" y="6347"/>
                  </a:lnTo>
                  <a:cubicBezTo>
                    <a:pt x="16479" y="6490"/>
                    <a:pt x="16348" y="6776"/>
                    <a:pt x="16324" y="6978"/>
                  </a:cubicBezTo>
                  <a:cubicBezTo>
                    <a:pt x="16324" y="6978"/>
                    <a:pt x="16265" y="7561"/>
                    <a:pt x="15919" y="7919"/>
                  </a:cubicBezTo>
                  <a:cubicBezTo>
                    <a:pt x="15300" y="8526"/>
                    <a:pt x="14300" y="8526"/>
                    <a:pt x="13681" y="7919"/>
                  </a:cubicBezTo>
                  <a:cubicBezTo>
                    <a:pt x="13062" y="7299"/>
                    <a:pt x="13062" y="6299"/>
                    <a:pt x="13681" y="5680"/>
                  </a:cubicBezTo>
                  <a:cubicBezTo>
                    <a:pt x="14038" y="5323"/>
                    <a:pt x="14610" y="5275"/>
                    <a:pt x="14610" y="5275"/>
                  </a:cubicBezTo>
                  <a:cubicBezTo>
                    <a:pt x="14824" y="5252"/>
                    <a:pt x="15110" y="5121"/>
                    <a:pt x="15253" y="4966"/>
                  </a:cubicBezTo>
                  <a:lnTo>
                    <a:pt x="15300" y="4918"/>
                  </a:lnTo>
                  <a:cubicBezTo>
                    <a:pt x="15455" y="4775"/>
                    <a:pt x="15455" y="4537"/>
                    <a:pt x="15300" y="4394"/>
                  </a:cubicBezTo>
                  <a:lnTo>
                    <a:pt x="11062" y="156"/>
                  </a:lnTo>
                  <a:cubicBezTo>
                    <a:pt x="10919" y="1"/>
                    <a:pt x="10681" y="1"/>
                    <a:pt x="10526" y="156"/>
                  </a:cubicBezTo>
                  <a:lnTo>
                    <a:pt x="6287" y="4394"/>
                  </a:lnTo>
                  <a:cubicBezTo>
                    <a:pt x="6144" y="4537"/>
                    <a:pt x="6144" y="4775"/>
                    <a:pt x="6287" y="4918"/>
                  </a:cubicBezTo>
                  <a:lnTo>
                    <a:pt x="6335" y="4966"/>
                  </a:lnTo>
                  <a:cubicBezTo>
                    <a:pt x="6478" y="5109"/>
                    <a:pt x="6775" y="5252"/>
                    <a:pt x="6978" y="5275"/>
                  </a:cubicBezTo>
                  <a:cubicBezTo>
                    <a:pt x="6978" y="5275"/>
                    <a:pt x="7549" y="5323"/>
                    <a:pt x="7907" y="5680"/>
                  </a:cubicBezTo>
                  <a:cubicBezTo>
                    <a:pt x="8526" y="6299"/>
                    <a:pt x="8526" y="7299"/>
                    <a:pt x="7907" y="7919"/>
                  </a:cubicBezTo>
                  <a:cubicBezTo>
                    <a:pt x="7299" y="8526"/>
                    <a:pt x="6299" y="8526"/>
                    <a:pt x="5680" y="7919"/>
                  </a:cubicBezTo>
                  <a:cubicBezTo>
                    <a:pt x="5323" y="7561"/>
                    <a:pt x="5263" y="6978"/>
                    <a:pt x="5263" y="6978"/>
                  </a:cubicBezTo>
                  <a:cubicBezTo>
                    <a:pt x="5251" y="6776"/>
                    <a:pt x="5109" y="6490"/>
                    <a:pt x="4966" y="6335"/>
                  </a:cubicBezTo>
                  <a:lnTo>
                    <a:pt x="4918" y="6299"/>
                  </a:lnTo>
                  <a:cubicBezTo>
                    <a:pt x="4775" y="6145"/>
                    <a:pt x="4537" y="6145"/>
                    <a:pt x="4382" y="6299"/>
                  </a:cubicBezTo>
                  <a:lnTo>
                    <a:pt x="144" y="10538"/>
                  </a:lnTo>
                  <a:cubicBezTo>
                    <a:pt x="1" y="10681"/>
                    <a:pt x="1" y="10919"/>
                    <a:pt x="144" y="11062"/>
                  </a:cubicBezTo>
                  <a:lnTo>
                    <a:pt x="4382" y="15300"/>
                  </a:lnTo>
                  <a:cubicBezTo>
                    <a:pt x="4537" y="15455"/>
                    <a:pt x="4537" y="15693"/>
                    <a:pt x="4382" y="15836"/>
                  </a:cubicBezTo>
                  <a:lnTo>
                    <a:pt x="4311" y="15920"/>
                  </a:lnTo>
                  <a:cubicBezTo>
                    <a:pt x="4168" y="16062"/>
                    <a:pt x="3882" y="16193"/>
                    <a:pt x="3668" y="16217"/>
                  </a:cubicBezTo>
                  <a:cubicBezTo>
                    <a:pt x="3668" y="16217"/>
                    <a:pt x="3096" y="16277"/>
                    <a:pt x="2739" y="16634"/>
                  </a:cubicBezTo>
                  <a:cubicBezTo>
                    <a:pt x="2120" y="17241"/>
                    <a:pt x="2120" y="18241"/>
                    <a:pt x="2739" y="18860"/>
                  </a:cubicBezTo>
                  <a:cubicBezTo>
                    <a:pt x="3358" y="19479"/>
                    <a:pt x="4359" y="19479"/>
                    <a:pt x="4966" y="18860"/>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51" name="Google Shape;100;p16">
              <a:extLst>
                <a:ext uri="{FF2B5EF4-FFF2-40B4-BE49-F238E27FC236}">
                  <a16:creationId xmlns:a16="http://schemas.microsoft.com/office/drawing/2014/main" id="{DFB079F0-4681-13FA-08C1-74169091B3DA}"/>
                </a:ext>
              </a:extLst>
            </p:cNvPr>
            <p:cNvSpPr txBox="1"/>
            <p:nvPr/>
          </p:nvSpPr>
          <p:spPr>
            <a:xfrm>
              <a:off x="5982188" y="2761125"/>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grpSp>
        <p:nvGrpSpPr>
          <p:cNvPr id="52" name="Google Shape;110;p16">
            <a:extLst>
              <a:ext uri="{FF2B5EF4-FFF2-40B4-BE49-F238E27FC236}">
                <a16:creationId xmlns:a16="http://schemas.microsoft.com/office/drawing/2014/main" id="{17B04F9A-9651-0FB3-AA0D-DAB84D86F909}"/>
              </a:ext>
            </a:extLst>
          </p:cNvPr>
          <p:cNvGrpSpPr/>
          <p:nvPr/>
        </p:nvGrpSpPr>
        <p:grpSpPr>
          <a:xfrm>
            <a:off x="10267768" y="3016622"/>
            <a:ext cx="1721296" cy="1721296"/>
            <a:chOff x="6209840" y="2810084"/>
            <a:chExt cx="1290972" cy="1290972"/>
          </a:xfrm>
          <a:solidFill>
            <a:srgbClr val="5895C4"/>
          </a:solidFill>
        </p:grpSpPr>
        <p:sp>
          <p:nvSpPr>
            <p:cNvPr id="53" name="Google Shape;111;p16">
              <a:extLst>
                <a:ext uri="{FF2B5EF4-FFF2-40B4-BE49-F238E27FC236}">
                  <a16:creationId xmlns:a16="http://schemas.microsoft.com/office/drawing/2014/main" id="{17152B2E-5D8C-446C-F525-6A5DF1DDD13A}"/>
                </a:ext>
              </a:extLst>
            </p:cNvPr>
            <p:cNvSpPr/>
            <p:nvPr/>
          </p:nvSpPr>
          <p:spPr>
            <a:xfrm>
              <a:off x="6209840" y="2810084"/>
              <a:ext cx="1290972" cy="1290972"/>
            </a:xfrm>
            <a:custGeom>
              <a:avLst/>
              <a:gdLst/>
              <a:ahLst/>
              <a:cxnLst/>
              <a:rect l="l" t="t" r="r" b="b"/>
              <a:pathLst>
                <a:path w="21599" h="21599" extrusionOk="0">
                  <a:moveTo>
                    <a:pt x="18860" y="16633"/>
                  </a:moveTo>
                  <a:cubicBezTo>
                    <a:pt x="18503" y="16276"/>
                    <a:pt x="17931" y="16217"/>
                    <a:pt x="17931" y="16217"/>
                  </a:cubicBezTo>
                  <a:cubicBezTo>
                    <a:pt x="17717" y="16193"/>
                    <a:pt x="17431" y="16062"/>
                    <a:pt x="17288" y="15919"/>
                  </a:cubicBezTo>
                  <a:lnTo>
                    <a:pt x="17205" y="15836"/>
                  </a:lnTo>
                  <a:cubicBezTo>
                    <a:pt x="17062" y="15693"/>
                    <a:pt x="17062" y="15455"/>
                    <a:pt x="17205" y="15312"/>
                  </a:cubicBezTo>
                  <a:lnTo>
                    <a:pt x="21443" y="11073"/>
                  </a:lnTo>
                  <a:cubicBezTo>
                    <a:pt x="21598" y="10918"/>
                    <a:pt x="21598" y="10680"/>
                    <a:pt x="21443" y="10537"/>
                  </a:cubicBezTo>
                  <a:lnTo>
                    <a:pt x="17205" y="6299"/>
                  </a:lnTo>
                  <a:cubicBezTo>
                    <a:pt x="17062" y="6144"/>
                    <a:pt x="17062" y="5906"/>
                    <a:pt x="17205" y="5763"/>
                  </a:cubicBezTo>
                  <a:lnTo>
                    <a:pt x="17217" y="5763"/>
                  </a:lnTo>
                  <a:cubicBezTo>
                    <a:pt x="17360" y="5620"/>
                    <a:pt x="17645" y="5477"/>
                    <a:pt x="17848" y="5453"/>
                  </a:cubicBezTo>
                  <a:cubicBezTo>
                    <a:pt x="17848" y="5453"/>
                    <a:pt x="18431" y="5406"/>
                    <a:pt x="18788" y="5049"/>
                  </a:cubicBezTo>
                  <a:cubicBezTo>
                    <a:pt x="19407" y="4429"/>
                    <a:pt x="19407" y="3429"/>
                    <a:pt x="18788" y="2810"/>
                  </a:cubicBezTo>
                  <a:cubicBezTo>
                    <a:pt x="18169" y="2203"/>
                    <a:pt x="17169" y="2203"/>
                    <a:pt x="16550" y="2810"/>
                  </a:cubicBezTo>
                  <a:cubicBezTo>
                    <a:pt x="16193" y="3167"/>
                    <a:pt x="16145" y="3751"/>
                    <a:pt x="16145" y="3751"/>
                  </a:cubicBezTo>
                  <a:cubicBezTo>
                    <a:pt x="16121" y="3953"/>
                    <a:pt x="15990" y="4239"/>
                    <a:pt x="15836" y="4382"/>
                  </a:cubicBezTo>
                  <a:lnTo>
                    <a:pt x="15836" y="4394"/>
                  </a:lnTo>
                  <a:cubicBezTo>
                    <a:pt x="15693" y="4537"/>
                    <a:pt x="15455" y="4537"/>
                    <a:pt x="15300" y="4394"/>
                  </a:cubicBezTo>
                  <a:lnTo>
                    <a:pt x="11061" y="155"/>
                  </a:lnTo>
                  <a:cubicBezTo>
                    <a:pt x="10918" y="0"/>
                    <a:pt x="10680" y="0"/>
                    <a:pt x="10537" y="155"/>
                  </a:cubicBezTo>
                  <a:lnTo>
                    <a:pt x="6299" y="4394"/>
                  </a:lnTo>
                  <a:cubicBezTo>
                    <a:pt x="6144" y="4537"/>
                    <a:pt x="6144" y="4775"/>
                    <a:pt x="6299" y="4918"/>
                  </a:cubicBezTo>
                  <a:lnTo>
                    <a:pt x="6346" y="4965"/>
                  </a:lnTo>
                  <a:cubicBezTo>
                    <a:pt x="6489" y="5120"/>
                    <a:pt x="6775" y="5251"/>
                    <a:pt x="6977" y="5275"/>
                  </a:cubicBezTo>
                  <a:cubicBezTo>
                    <a:pt x="6977" y="5275"/>
                    <a:pt x="7561" y="5322"/>
                    <a:pt x="7918" y="5680"/>
                  </a:cubicBezTo>
                  <a:cubicBezTo>
                    <a:pt x="8525" y="6299"/>
                    <a:pt x="8525" y="7299"/>
                    <a:pt x="7918" y="7918"/>
                  </a:cubicBezTo>
                  <a:cubicBezTo>
                    <a:pt x="7299" y="8537"/>
                    <a:pt x="6299" y="8537"/>
                    <a:pt x="5680" y="7918"/>
                  </a:cubicBezTo>
                  <a:cubicBezTo>
                    <a:pt x="5322" y="7561"/>
                    <a:pt x="5275" y="6989"/>
                    <a:pt x="5275" y="6989"/>
                  </a:cubicBezTo>
                  <a:cubicBezTo>
                    <a:pt x="5251" y="6775"/>
                    <a:pt x="5108" y="6489"/>
                    <a:pt x="4965" y="6346"/>
                  </a:cubicBezTo>
                  <a:lnTo>
                    <a:pt x="4918" y="6299"/>
                  </a:lnTo>
                  <a:cubicBezTo>
                    <a:pt x="4775" y="6144"/>
                    <a:pt x="4537" y="6144"/>
                    <a:pt x="4394" y="6299"/>
                  </a:cubicBezTo>
                  <a:lnTo>
                    <a:pt x="155" y="10537"/>
                  </a:lnTo>
                  <a:cubicBezTo>
                    <a:pt x="0" y="10680"/>
                    <a:pt x="0" y="10918"/>
                    <a:pt x="143" y="11073"/>
                  </a:cubicBezTo>
                  <a:lnTo>
                    <a:pt x="4394" y="15312"/>
                  </a:lnTo>
                  <a:cubicBezTo>
                    <a:pt x="4537" y="15455"/>
                    <a:pt x="4775" y="15455"/>
                    <a:pt x="4918" y="15312"/>
                  </a:cubicBezTo>
                  <a:lnTo>
                    <a:pt x="4965" y="15264"/>
                  </a:lnTo>
                  <a:cubicBezTo>
                    <a:pt x="5108" y="15109"/>
                    <a:pt x="5251" y="14824"/>
                    <a:pt x="5263" y="14621"/>
                  </a:cubicBezTo>
                  <a:cubicBezTo>
                    <a:pt x="5263" y="14621"/>
                    <a:pt x="5322" y="14050"/>
                    <a:pt x="5680" y="13692"/>
                  </a:cubicBezTo>
                  <a:cubicBezTo>
                    <a:pt x="6299" y="13073"/>
                    <a:pt x="7299" y="13073"/>
                    <a:pt x="7906" y="13692"/>
                  </a:cubicBezTo>
                  <a:cubicBezTo>
                    <a:pt x="8525" y="14300"/>
                    <a:pt x="8525" y="15300"/>
                    <a:pt x="7906" y="15919"/>
                  </a:cubicBezTo>
                  <a:cubicBezTo>
                    <a:pt x="7561" y="16276"/>
                    <a:pt x="6977" y="16336"/>
                    <a:pt x="6977" y="16336"/>
                  </a:cubicBezTo>
                  <a:cubicBezTo>
                    <a:pt x="6775" y="16348"/>
                    <a:pt x="6489" y="16490"/>
                    <a:pt x="6334" y="16633"/>
                  </a:cubicBezTo>
                  <a:lnTo>
                    <a:pt x="6299" y="16681"/>
                  </a:lnTo>
                  <a:cubicBezTo>
                    <a:pt x="6144" y="16824"/>
                    <a:pt x="6144" y="17062"/>
                    <a:pt x="6299" y="17217"/>
                  </a:cubicBezTo>
                  <a:lnTo>
                    <a:pt x="10537" y="21455"/>
                  </a:lnTo>
                  <a:cubicBezTo>
                    <a:pt x="10680" y="21598"/>
                    <a:pt x="10918" y="21598"/>
                    <a:pt x="11061" y="21455"/>
                  </a:cubicBezTo>
                  <a:lnTo>
                    <a:pt x="15300" y="17217"/>
                  </a:lnTo>
                  <a:cubicBezTo>
                    <a:pt x="15455" y="17062"/>
                    <a:pt x="15693" y="17062"/>
                    <a:pt x="15836" y="17217"/>
                  </a:cubicBezTo>
                  <a:lnTo>
                    <a:pt x="15907" y="17288"/>
                  </a:lnTo>
                  <a:cubicBezTo>
                    <a:pt x="16062" y="17431"/>
                    <a:pt x="16193" y="17717"/>
                    <a:pt x="16217" y="17931"/>
                  </a:cubicBezTo>
                  <a:cubicBezTo>
                    <a:pt x="16217" y="17931"/>
                    <a:pt x="16276" y="18503"/>
                    <a:pt x="16621" y="18860"/>
                  </a:cubicBezTo>
                  <a:cubicBezTo>
                    <a:pt x="17240" y="19479"/>
                    <a:pt x="18241" y="19479"/>
                    <a:pt x="18860" y="18860"/>
                  </a:cubicBezTo>
                  <a:cubicBezTo>
                    <a:pt x="19479" y="18241"/>
                    <a:pt x="19479" y="17240"/>
                    <a:pt x="18860" y="16633"/>
                  </a:cubicBezTo>
                  <a:close/>
                </a:path>
              </a:pathLst>
            </a:custGeom>
            <a:grp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sp>
          <p:nvSpPr>
            <p:cNvPr id="54" name="Google Shape;112;p16">
              <a:extLst>
                <a:ext uri="{FF2B5EF4-FFF2-40B4-BE49-F238E27FC236}">
                  <a16:creationId xmlns:a16="http://schemas.microsoft.com/office/drawing/2014/main" id="{3F04E4F5-7DFC-2F5A-1266-151731F9F574}"/>
                </a:ext>
              </a:extLst>
            </p:cNvPr>
            <p:cNvSpPr txBox="1"/>
            <p:nvPr/>
          </p:nvSpPr>
          <p:spPr>
            <a:xfrm>
              <a:off x="6638250" y="3251450"/>
              <a:ext cx="438300" cy="3168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DEF6F1"/>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grpSp>
      <p:sp>
        <p:nvSpPr>
          <p:cNvPr id="55" name="Google Shape;82;p16">
            <a:extLst>
              <a:ext uri="{FF2B5EF4-FFF2-40B4-BE49-F238E27FC236}">
                <a16:creationId xmlns:a16="http://schemas.microsoft.com/office/drawing/2014/main" id="{DB1C2C9C-E192-5EA2-C4EC-530F0E68E433}"/>
              </a:ext>
            </a:extLst>
          </p:cNvPr>
          <p:cNvSpPr txBox="1"/>
          <p:nvPr/>
        </p:nvSpPr>
        <p:spPr>
          <a:xfrm>
            <a:off x="3907315" y="1475876"/>
            <a:ext cx="1706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Condoms</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6" name="Google Shape;83;p16">
            <a:extLst>
              <a:ext uri="{FF2B5EF4-FFF2-40B4-BE49-F238E27FC236}">
                <a16:creationId xmlns:a16="http://schemas.microsoft.com/office/drawing/2014/main" id="{24D15382-286D-5C7F-05D5-CE33A89A794D}"/>
              </a:ext>
            </a:extLst>
          </p:cNvPr>
          <p:cNvSpPr txBox="1"/>
          <p:nvPr/>
        </p:nvSpPr>
        <p:spPr>
          <a:xfrm>
            <a:off x="5677030" y="1449966"/>
            <a:ext cx="2226247"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Risk Reduction Counseling</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7" name="Google Shape;87;p16">
            <a:extLst>
              <a:ext uri="{FF2B5EF4-FFF2-40B4-BE49-F238E27FC236}">
                <a16:creationId xmlns:a16="http://schemas.microsoft.com/office/drawing/2014/main" id="{6C8C7531-9897-7BDE-69EC-39C5AD1A42FB}"/>
              </a:ext>
            </a:extLst>
          </p:cNvPr>
          <p:cNvSpPr txBox="1"/>
          <p:nvPr/>
        </p:nvSpPr>
        <p:spPr>
          <a:xfrm>
            <a:off x="7666546" y="1475876"/>
            <a:ext cx="1860786"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Vaccination</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8" name="Google Shape;88;p16">
            <a:extLst>
              <a:ext uri="{FF2B5EF4-FFF2-40B4-BE49-F238E27FC236}">
                <a16:creationId xmlns:a16="http://schemas.microsoft.com/office/drawing/2014/main" id="{51409D4E-97EF-B88C-5284-050E6FF5103E}"/>
              </a:ext>
            </a:extLst>
          </p:cNvPr>
          <p:cNvSpPr txBox="1"/>
          <p:nvPr/>
        </p:nvSpPr>
        <p:spPr>
          <a:xfrm>
            <a:off x="9408650" y="1475876"/>
            <a:ext cx="1795082"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Medication Prophylaxis</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59" name="Google Shape;84;p16">
            <a:extLst>
              <a:ext uri="{FF2B5EF4-FFF2-40B4-BE49-F238E27FC236}">
                <a16:creationId xmlns:a16="http://schemas.microsoft.com/office/drawing/2014/main" id="{AC1D9359-075F-B043-D729-16FB03F7D0F5}"/>
              </a:ext>
            </a:extLst>
          </p:cNvPr>
          <p:cNvSpPr txBox="1"/>
          <p:nvPr/>
        </p:nvSpPr>
        <p:spPr>
          <a:xfrm>
            <a:off x="5053930"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rPr>
              <a:t>Routine Screening</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60" name="Google Shape;85;p16">
            <a:extLst>
              <a:ext uri="{FF2B5EF4-FFF2-40B4-BE49-F238E27FC236}">
                <a16:creationId xmlns:a16="http://schemas.microsoft.com/office/drawing/2014/main" id="{8B82AF4D-C3DC-0A48-462A-C924BB8EBE63}"/>
              </a:ext>
            </a:extLst>
          </p:cNvPr>
          <p:cNvSpPr txBox="1"/>
          <p:nvPr/>
        </p:nvSpPr>
        <p:spPr>
          <a:xfrm>
            <a:off x="6623331" y="4839510"/>
            <a:ext cx="2301848"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Syndromic </a:t>
            </a:r>
          </a:p>
          <a:p>
            <a:pPr marL="0" marR="0" lvl="0" indent="0" algn="ctr" defTabSz="914400" rtl="0" eaLnBrk="0" fontAlgn="base" latinLnBrk="0" hangingPunct="0">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testing/treatment </a:t>
            </a:r>
          </a:p>
        </p:txBody>
      </p:sp>
      <p:sp>
        <p:nvSpPr>
          <p:cNvPr id="61" name="Google Shape;86;p16">
            <a:extLst>
              <a:ext uri="{FF2B5EF4-FFF2-40B4-BE49-F238E27FC236}">
                <a16:creationId xmlns:a16="http://schemas.microsoft.com/office/drawing/2014/main" id="{46DDC0F4-9E77-DBA4-894C-1B5BEE61C075}"/>
              </a:ext>
            </a:extLst>
          </p:cNvPr>
          <p:cNvSpPr txBox="1"/>
          <p:nvPr/>
        </p:nvSpPr>
        <p:spPr>
          <a:xfrm>
            <a:off x="8537210"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Presumptive treatment</a:t>
            </a:r>
            <a:endParaRPr kumimoji="0" sz="2000" b="0" i="0" u="none" strike="noStrike" kern="1200" cap="none" spc="0" normalizeH="0" baseline="0" noProof="0" dirty="0">
              <a:ln>
                <a:noFill/>
              </a:ln>
              <a:solidFill>
                <a:srgbClr val="434343"/>
              </a:solidFill>
              <a:effectLst/>
              <a:uLnTx/>
              <a:uFillTx/>
              <a:latin typeface="Arial Narrow" panose="020B0606020202030204" pitchFamily="34" charset="0"/>
              <a:ea typeface="Fira Sans Extra Condensed Medium"/>
              <a:cs typeface="Fira Sans Extra Condensed Medium"/>
              <a:sym typeface="Fira Sans Extra Condensed Medium"/>
            </a:endParaRPr>
          </a:p>
        </p:txBody>
      </p:sp>
      <p:sp>
        <p:nvSpPr>
          <p:cNvPr id="62" name="Google Shape;81;p16">
            <a:extLst>
              <a:ext uri="{FF2B5EF4-FFF2-40B4-BE49-F238E27FC236}">
                <a16:creationId xmlns:a16="http://schemas.microsoft.com/office/drawing/2014/main" id="{6FC34C31-F92E-7C22-FD19-76B5FF7832E7}"/>
              </a:ext>
            </a:extLst>
          </p:cNvPr>
          <p:cNvSpPr txBox="1"/>
          <p:nvPr/>
        </p:nvSpPr>
        <p:spPr>
          <a:xfrm>
            <a:off x="10276008" y="4839510"/>
            <a:ext cx="1704800" cy="5728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Times New Roman" panose="02020603050405020304" pitchFamily="18" charset="0"/>
              </a:rPr>
              <a:t>Partner services/EPT</a:t>
            </a:r>
          </a:p>
        </p:txBody>
      </p:sp>
    </p:spTree>
    <p:extLst>
      <p:ext uri="{BB962C8B-B14F-4D97-AF65-F5344CB8AC3E}">
        <p14:creationId xmlns:p14="http://schemas.microsoft.com/office/powerpoint/2010/main" val="2267094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1" y="218245"/>
            <a:ext cx="12191999" cy="1947598"/>
          </a:xfrm>
          <a:prstGeom prst="rect">
            <a:avLst/>
          </a:prstGeom>
          <a:solidFill>
            <a:schemeClr val="tx2">
              <a:lumMod val="75000"/>
            </a:schemeClr>
          </a:solidFill>
          <a:ln>
            <a:noFill/>
          </a:ln>
        </p:spPr>
        <p:txBody>
          <a:bodyPr/>
          <a:lstStyle>
            <a:lvl1pPr defTabSz="457200">
              <a:spcBef>
                <a:spcPct val="20000"/>
              </a:spcBef>
              <a:buFont typeface="Arial" panose="020B0604020202020204" pitchFamily="34" charset="0"/>
              <a:buChar char="•"/>
              <a:defRPr>
                <a:solidFill>
                  <a:srgbClr val="1F497D"/>
                </a:solidFill>
                <a:latin typeface="Garamond" panose="02020404030301010803" pitchFamily="18" charset="0"/>
                <a:ea typeface="MS PGothic" panose="020B0600070205080204" pitchFamily="34" charset="-128"/>
                <a:cs typeface="Garamond" panose="02020404030301010803" pitchFamily="18" charset="0"/>
              </a:defRPr>
            </a:lvl1pPr>
            <a:lvl2pPr marL="742950" indent="-285750" defTabSz="457200">
              <a:spcBef>
                <a:spcPct val="20000"/>
              </a:spcBef>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2pPr>
            <a:lvl3pPr marL="1143000" indent="-228600" defTabSz="457200">
              <a:spcBef>
                <a:spcPct val="20000"/>
              </a:spcBef>
              <a:buFont typeface="Arial" panose="020B0604020202020204" pitchFamily="34" charset="0"/>
              <a:buChar char="•"/>
              <a:defRPr>
                <a:solidFill>
                  <a:srgbClr val="1F497D"/>
                </a:solidFill>
                <a:latin typeface="Garamond" panose="02020404030301010803" pitchFamily="18" charset="0"/>
                <a:ea typeface="MS PGothic" panose="020B0600070205080204" pitchFamily="34" charset="-128"/>
                <a:cs typeface="Garamond" panose="02020404030301010803" pitchFamily="18" charset="0"/>
              </a:defRPr>
            </a:lvl3pPr>
            <a:lvl4pPr marL="1600200" indent="-228600" defTabSz="457200">
              <a:spcBef>
                <a:spcPct val="20000"/>
              </a:spcBef>
              <a:buFont typeface="Arial" panose="020B0604020202020204" pitchFamily="34" charset="0"/>
              <a:buChar char="–"/>
              <a:defRPr sz="1100">
                <a:solidFill>
                  <a:srgbClr val="1F497D"/>
                </a:solidFill>
                <a:latin typeface="Garamond" panose="02020404030301010803" pitchFamily="18" charset="0"/>
                <a:ea typeface="MS PGothic" panose="020B0600070205080204" pitchFamily="34" charset="-128"/>
                <a:cs typeface="Garamond" panose="02020404030301010803" pitchFamily="18" charset="0"/>
              </a:defRPr>
            </a:lvl4pPr>
            <a:lvl5pPr marL="2057400" indent="-228600" defTabSz="457200">
              <a:spcBef>
                <a:spcPct val="20000"/>
              </a:spcBef>
              <a:buFont typeface="Arial" panose="020B0604020202020204" pitchFamily="34" charset="0"/>
              <a:buChar char="»"/>
              <a:defRPr sz="1100">
                <a:solidFill>
                  <a:srgbClr val="1F497D"/>
                </a:solidFill>
                <a:latin typeface="Garamond" panose="02020404030301010803" pitchFamily="18" charset="0"/>
                <a:ea typeface="MS PGothic" panose="020B0600070205080204" pitchFamily="34" charset="-128"/>
                <a:cs typeface="Garamond" panose="020204040303010108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100">
                <a:solidFill>
                  <a:srgbClr val="1F497D"/>
                </a:solidFill>
                <a:latin typeface="Garamond" panose="02020404030301010803" pitchFamily="18" charset="0"/>
                <a:ea typeface="MS PGothic" panose="020B0600070205080204" pitchFamily="34" charset="-128"/>
                <a:cs typeface="Garamond" panose="020204040303010108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100">
                <a:solidFill>
                  <a:srgbClr val="1F497D"/>
                </a:solidFill>
                <a:latin typeface="Garamond" panose="02020404030301010803" pitchFamily="18" charset="0"/>
                <a:ea typeface="MS PGothic" panose="020B0600070205080204" pitchFamily="34" charset="-128"/>
                <a:cs typeface="Garamond" panose="020204040303010108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100">
                <a:solidFill>
                  <a:srgbClr val="1F497D"/>
                </a:solidFill>
                <a:latin typeface="Garamond" panose="02020404030301010803" pitchFamily="18" charset="0"/>
                <a:ea typeface="MS PGothic" panose="020B0600070205080204" pitchFamily="34" charset="-128"/>
                <a:cs typeface="Garamond" panose="020204040303010108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100">
                <a:solidFill>
                  <a:srgbClr val="1F497D"/>
                </a:solidFill>
                <a:latin typeface="Garamond" panose="02020404030301010803" pitchFamily="18" charset="0"/>
                <a:ea typeface="MS PGothic" panose="020B0600070205080204" pitchFamily="34" charset="-128"/>
                <a:cs typeface="Garamond" panose="02020404030301010803" pitchFamily="18" charset="0"/>
              </a:defRPr>
            </a:lvl9pPr>
          </a:lstStyle>
          <a:p>
            <a:pPr marL="0" marR="45720" lvl="0" indent="0" algn="ctr" defTabSz="457200" rtl="0" eaLnBrk="1" fontAlgn="auto" latinLnBrk="0" hangingPunct="1">
              <a:lnSpc>
                <a:spcPct val="100000"/>
              </a:lnSpc>
              <a:spcBef>
                <a:spcPct val="20000"/>
              </a:spcBef>
              <a:spcAft>
                <a:spcPts val="0"/>
              </a:spcAft>
              <a:buClr>
                <a:srgbClr val="9BBB59"/>
              </a:buClr>
              <a:buSzPct val="95000"/>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Feasibility and acceptability of point of care testing for sexually transmitted infections in outpatient clinics offering integrated services in Eswatini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endParaRPr>
          </a:p>
        </p:txBody>
      </p:sp>
      <p:sp>
        <p:nvSpPr>
          <p:cNvPr id="41987" name="Subtitle 2"/>
          <p:cNvSpPr txBox="1">
            <a:spLocks/>
          </p:cNvSpPr>
          <p:nvPr/>
        </p:nvSpPr>
        <p:spPr bwMode="auto">
          <a:xfrm>
            <a:off x="214760" y="5220670"/>
            <a:ext cx="10443247"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400">
                <a:solidFill>
                  <a:srgbClr val="1F497D"/>
                </a:solidFill>
                <a:latin typeface="Garamond" panose="02020404030301010803" pitchFamily="18" charset="0"/>
                <a:ea typeface="MS PGothic" panose="020B0600070205080204" pitchFamily="34" charset="-128"/>
                <a:cs typeface="Garamond" panose="02020404030301010803" pitchFamily="18" charset="0"/>
              </a:defRPr>
            </a:lvl1pPr>
            <a:lvl2pPr marL="742950" indent="-285750" defTabSz="457200">
              <a:spcBef>
                <a:spcPct val="20000"/>
              </a:spcBef>
              <a:buFont typeface="Arial" panose="020B0604020202020204" pitchFamily="34" charset="0"/>
              <a:buChar char="–"/>
              <a:defRPr sz="2100">
                <a:solidFill>
                  <a:srgbClr val="1F497D"/>
                </a:solidFill>
                <a:latin typeface="Garamond" panose="02020404030301010803" pitchFamily="18" charset="0"/>
                <a:ea typeface="MS PGothic" panose="020B0600070205080204" pitchFamily="34" charset="-128"/>
                <a:cs typeface="Garamond" panose="02020404030301010803" pitchFamily="18" charset="0"/>
              </a:defRPr>
            </a:lvl2pPr>
            <a:lvl3pPr marL="1143000" indent="-228600" defTabSz="457200">
              <a:spcBef>
                <a:spcPct val="20000"/>
              </a:spcBef>
              <a:buFont typeface="Arial" panose="020B0604020202020204" pitchFamily="34" charset="0"/>
              <a:buChar char="•"/>
              <a:defRPr>
                <a:solidFill>
                  <a:srgbClr val="1F497D"/>
                </a:solidFill>
                <a:latin typeface="Garamond" panose="02020404030301010803" pitchFamily="18" charset="0"/>
                <a:ea typeface="MS PGothic" panose="020B0600070205080204" pitchFamily="34" charset="-128"/>
                <a:cs typeface="Garamond" panose="02020404030301010803" pitchFamily="18" charset="0"/>
              </a:defRPr>
            </a:lvl3pPr>
            <a:lvl4pPr marL="1600200" indent="-228600" defTabSz="457200">
              <a:spcBef>
                <a:spcPct val="20000"/>
              </a:spcBef>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4pPr>
            <a:lvl5pPr marL="2057400" indent="-228600" defTabSz="457200">
              <a:spcBef>
                <a:spcPct val="20000"/>
              </a:spcBef>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9pPr>
          </a:lstStyle>
          <a:p>
            <a:pPr marL="0" marR="45720" lvl="0" indent="0" algn="l" defTabSz="457200" rtl="0" eaLnBrk="1" fontAlgn="auto" latinLnBrk="0" hangingPunct="1">
              <a:lnSpc>
                <a:spcPct val="100000"/>
              </a:lnSpc>
              <a:spcBef>
                <a:spcPct val="20000"/>
              </a:spcBef>
              <a:spcAft>
                <a:spcPts val="0"/>
              </a:spcAft>
              <a:buClr>
                <a:srgbClr val="9BBB59"/>
              </a:buClr>
              <a:buSzPct val="95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ICAP Grand Rounds: Ending the STI Epidemic Through Prevention  </a:t>
            </a:r>
          </a:p>
          <a:p>
            <a:pPr marL="0" marR="45720" lvl="0" indent="0" algn="l" defTabSz="457200" rtl="0" eaLnBrk="1" fontAlgn="auto" latinLnBrk="0" hangingPunct="1">
              <a:lnSpc>
                <a:spcPct val="100000"/>
              </a:lnSpc>
              <a:spcBef>
                <a:spcPct val="20000"/>
              </a:spcBef>
              <a:spcAft>
                <a:spcPts val="0"/>
              </a:spcAft>
              <a:buClr>
                <a:srgbClr val="9BBB59"/>
              </a:buClr>
              <a:buSzPct val="95000"/>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20 February 2024</a:t>
            </a:r>
            <a:endParaRPr kumimoji="0" lang="en-US" altLang="en-US" sz="4800" b="0" i="0" u="none" strike="noStrike" kern="1200" cap="none" spc="0" normalizeH="0" baseline="0" noProof="0" dirty="0">
              <a:ln>
                <a:noFill/>
              </a:ln>
              <a:solidFill>
                <a:prstClr val="black"/>
              </a:solidFill>
              <a:effectLst/>
              <a:uLnTx/>
              <a:uFillTx/>
              <a:latin typeface="Garamond" panose="02020404030301010803" pitchFamily="18" charset="0"/>
              <a:ea typeface="MS PGothic" panose="020B0600070205080204" pitchFamily="34" charset="-128"/>
            </a:endParaRPr>
          </a:p>
        </p:txBody>
      </p:sp>
      <p:sp>
        <p:nvSpPr>
          <p:cNvPr id="7" name="object 6">
            <a:extLst>
              <a:ext uri="{FF2B5EF4-FFF2-40B4-BE49-F238E27FC236}">
                <a16:creationId xmlns:a16="http://schemas.microsoft.com/office/drawing/2014/main" id="{8FB9D8F5-8EEB-4128-AE16-B05AEF7E12C9}"/>
              </a:ext>
            </a:extLst>
          </p:cNvPr>
          <p:cNvSpPr/>
          <p:nvPr/>
        </p:nvSpPr>
        <p:spPr>
          <a:xfrm>
            <a:off x="10304483" y="5812259"/>
            <a:ext cx="1672757" cy="914399"/>
          </a:xfrm>
          <a:prstGeom prst="rect">
            <a:avLst/>
          </a:prstGeom>
          <a:blipFill>
            <a:blip r:embed="rId3" cstate="print"/>
            <a:stretch>
              <a:fillRect/>
            </a:stretch>
          </a:blip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ubtitle 2">
            <a:extLst>
              <a:ext uri="{FF2B5EF4-FFF2-40B4-BE49-F238E27FC236}">
                <a16:creationId xmlns:a16="http://schemas.microsoft.com/office/drawing/2014/main" id="{D5A00216-2436-402D-8A14-D4656C803144}"/>
              </a:ext>
            </a:extLst>
          </p:cNvPr>
          <p:cNvSpPr txBox="1">
            <a:spLocks/>
          </p:cNvSpPr>
          <p:nvPr/>
        </p:nvSpPr>
        <p:spPr bwMode="auto">
          <a:xfrm>
            <a:off x="-1" y="2837573"/>
            <a:ext cx="11855320" cy="184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defTabSz="457200">
              <a:spcBef>
                <a:spcPct val="20000"/>
              </a:spcBef>
              <a:buFont typeface="Arial" panose="020B0604020202020204" pitchFamily="34" charset="0"/>
              <a:buChar char="•"/>
              <a:defRPr sz="2400">
                <a:solidFill>
                  <a:srgbClr val="1F497D"/>
                </a:solidFill>
                <a:latin typeface="Garamond" panose="02020404030301010803" pitchFamily="18" charset="0"/>
                <a:ea typeface="MS PGothic" panose="020B0600070205080204" pitchFamily="34" charset="-128"/>
                <a:cs typeface="Garamond" panose="02020404030301010803" pitchFamily="18" charset="0"/>
              </a:defRPr>
            </a:lvl1pPr>
            <a:lvl2pPr marL="742950" indent="-285750" defTabSz="457200">
              <a:spcBef>
                <a:spcPct val="20000"/>
              </a:spcBef>
              <a:buFont typeface="Arial" panose="020B0604020202020204" pitchFamily="34" charset="0"/>
              <a:buChar char="–"/>
              <a:defRPr sz="2100">
                <a:solidFill>
                  <a:srgbClr val="1F497D"/>
                </a:solidFill>
                <a:latin typeface="Garamond" panose="02020404030301010803" pitchFamily="18" charset="0"/>
                <a:ea typeface="MS PGothic" panose="020B0600070205080204" pitchFamily="34" charset="-128"/>
                <a:cs typeface="Garamond" panose="02020404030301010803" pitchFamily="18" charset="0"/>
              </a:defRPr>
            </a:lvl2pPr>
            <a:lvl3pPr marL="1143000" indent="-228600" defTabSz="457200">
              <a:spcBef>
                <a:spcPct val="20000"/>
              </a:spcBef>
              <a:buFont typeface="Arial" panose="020B0604020202020204" pitchFamily="34" charset="0"/>
              <a:buChar char="•"/>
              <a:defRPr>
                <a:solidFill>
                  <a:srgbClr val="1F497D"/>
                </a:solidFill>
                <a:latin typeface="Garamond" panose="02020404030301010803" pitchFamily="18" charset="0"/>
                <a:ea typeface="MS PGothic" panose="020B0600070205080204" pitchFamily="34" charset="-128"/>
                <a:cs typeface="Garamond" panose="02020404030301010803" pitchFamily="18" charset="0"/>
              </a:defRPr>
            </a:lvl3pPr>
            <a:lvl4pPr marL="1600200" indent="-228600" defTabSz="457200">
              <a:spcBef>
                <a:spcPct val="20000"/>
              </a:spcBef>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4pPr>
            <a:lvl5pPr marL="2057400" indent="-228600" defTabSz="457200">
              <a:spcBef>
                <a:spcPct val="20000"/>
              </a:spcBef>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500">
                <a:solidFill>
                  <a:srgbClr val="1F497D"/>
                </a:solidFill>
                <a:latin typeface="Garamond" panose="02020404030301010803" pitchFamily="18" charset="0"/>
                <a:ea typeface="MS PGothic" panose="020B0600070205080204" pitchFamily="34" charset="-128"/>
                <a:cs typeface="Garamond" panose="02020404030301010803" pitchFamily="18" charset="0"/>
              </a:defRPr>
            </a:lvl9pPr>
          </a:lstStyle>
          <a:p>
            <a:pPr marL="0" marR="45720" lvl="0" indent="0" algn="ctr" defTabSz="457200" rtl="0" eaLnBrk="1" fontAlgn="auto" latinLnBrk="0" hangingPunct="1">
              <a:lnSpc>
                <a:spcPct val="120000"/>
              </a:lnSpc>
              <a:spcBef>
                <a:spcPct val="20000"/>
              </a:spcBef>
              <a:spcAft>
                <a:spcPts val="0"/>
              </a:spcAft>
              <a:buClr>
                <a:srgbClr val="9BBB59"/>
              </a:buClr>
              <a:buSzPct val="95000"/>
              <a:buFont typeface="Arial" panose="020B0604020202020204" pitchFamily="34" charset="0"/>
              <a:buNone/>
              <a:tabLst/>
              <a:defRPr/>
            </a:pPr>
            <a:r>
              <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rPr>
              <a:t>Harriet Nuwagaba-Biribonwoha</a:t>
            </a:r>
            <a:r>
              <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rPr>
              <a:t>, Samkelo Simelane, Trevor Sithole, Sindisiwe Dlamini, Mpumelelo Mavimbela, Nkululeko Dube, Siboniso Mamba, Mabutho Mamba, Ritha Ncube-Sihlongonyane, Tesfay Abreha, Ruben Sahabo, Wafaa El Sadr, Elaine Abrams, Jessica Justman, on behalf of the STI POC Study Team</a:t>
            </a:r>
            <a:endParaRPr kumimoji="0" lang="en-US" altLang="en-US" sz="7200" b="0" i="0" u="none" strike="noStrike" kern="1200" cap="none" spc="0" normalizeH="0" baseline="0" noProof="0" dirty="0">
              <a:ln>
                <a:noFill/>
              </a:ln>
              <a:solidFill>
                <a:srgbClr val="1F497D"/>
              </a:solidFill>
              <a:effectLst/>
              <a:uLnTx/>
              <a:uFillTx/>
              <a:latin typeface="Garamond" panose="02020404030301010803" pitchFamily="18" charset="0"/>
              <a:ea typeface="MS PGothic" panose="020B0600070205080204" pitchFamily="34" charset="-128"/>
            </a:endParaRPr>
          </a:p>
        </p:txBody>
      </p:sp>
      <p:cxnSp>
        <p:nvCxnSpPr>
          <p:cNvPr id="3" name="Straight Connector 2">
            <a:extLst>
              <a:ext uri="{FF2B5EF4-FFF2-40B4-BE49-F238E27FC236}">
                <a16:creationId xmlns:a16="http://schemas.microsoft.com/office/drawing/2014/main" id="{698D1195-2B54-4B84-8B69-00BA83064B07}"/>
              </a:ext>
            </a:extLst>
          </p:cNvPr>
          <p:cNvCxnSpPr/>
          <p:nvPr/>
        </p:nvCxnSpPr>
        <p:spPr>
          <a:xfrm>
            <a:off x="0" y="4960658"/>
            <a:ext cx="1219200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730340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0648-58A2-F853-D2D9-69D819384F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6D508A-0019-4574-F45B-05D64E584A94}"/>
              </a:ext>
            </a:extLst>
          </p:cNvPr>
          <p:cNvSpPr>
            <a:spLocks noGrp="1"/>
          </p:cNvSpPr>
          <p:nvPr>
            <p:ph type="title"/>
          </p:nvPr>
        </p:nvSpPr>
        <p:spPr>
          <a:xfrm>
            <a:off x="0" y="91440"/>
            <a:ext cx="12192000" cy="897775"/>
          </a:xfrm>
        </p:spPr>
        <p:txBody>
          <a:bodyPr/>
          <a:lstStyle/>
          <a:p>
            <a:r>
              <a:rPr lang="en-ZA" sz="6000" dirty="0"/>
              <a:t>Context: Kingdom of Eswatini  </a:t>
            </a:r>
          </a:p>
        </p:txBody>
      </p:sp>
      <p:graphicFrame>
        <p:nvGraphicFramePr>
          <p:cNvPr id="4" name="Table 3">
            <a:extLst>
              <a:ext uri="{FF2B5EF4-FFF2-40B4-BE49-F238E27FC236}">
                <a16:creationId xmlns:a16="http://schemas.microsoft.com/office/drawing/2014/main" id="{16423E2E-E4EA-C9FD-67E9-D50A7A57A41E}"/>
              </a:ext>
            </a:extLst>
          </p:cNvPr>
          <p:cNvGraphicFramePr>
            <a:graphicFrameLocks noGrp="1"/>
          </p:cNvGraphicFramePr>
          <p:nvPr/>
        </p:nvGraphicFramePr>
        <p:xfrm>
          <a:off x="3080439" y="1036687"/>
          <a:ext cx="5124311" cy="5669280"/>
        </p:xfrm>
        <a:graphic>
          <a:graphicData uri="http://schemas.openxmlformats.org/drawingml/2006/table">
            <a:tbl>
              <a:tblPr firstRow="1" bandRow="1">
                <a:tableStyleId>{69CF1AB2-1976-4502-BF36-3FF5EA218861}</a:tableStyleId>
              </a:tblPr>
              <a:tblGrid>
                <a:gridCol w="3592626">
                  <a:extLst>
                    <a:ext uri="{9D8B030D-6E8A-4147-A177-3AD203B41FA5}">
                      <a16:colId xmlns:a16="http://schemas.microsoft.com/office/drawing/2014/main" val="3008503257"/>
                    </a:ext>
                  </a:extLst>
                </a:gridCol>
                <a:gridCol w="1531685">
                  <a:extLst>
                    <a:ext uri="{9D8B030D-6E8A-4147-A177-3AD203B41FA5}">
                      <a16:colId xmlns:a16="http://schemas.microsoft.com/office/drawing/2014/main" val="2953078956"/>
                    </a:ext>
                  </a:extLst>
                </a:gridCol>
              </a:tblGrid>
              <a:tr h="236231">
                <a:tc>
                  <a:txBody>
                    <a:bodyPr/>
                    <a:lstStyle/>
                    <a:p>
                      <a:pPr>
                        <a:lnSpc>
                          <a:spcPct val="100000"/>
                        </a:lnSpc>
                        <a:spcAft>
                          <a:spcPts val="0"/>
                        </a:spcAft>
                      </a:pPr>
                      <a:r>
                        <a:rPr lang="en-US" sz="2400" b="0" kern="1200" dirty="0">
                          <a:effectLst/>
                        </a:rPr>
                        <a:t>Population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0000"/>
                        </a:lnSpc>
                        <a:spcAft>
                          <a:spcPts val="0"/>
                        </a:spcAft>
                      </a:pPr>
                      <a:r>
                        <a:rPr lang="en-US" sz="2400" b="0" kern="1200" dirty="0">
                          <a:effectLst/>
                        </a:rPr>
                        <a:t>1.1 million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21230461"/>
                  </a:ext>
                </a:extLst>
              </a:tr>
              <a:tr h="236231">
                <a:tc>
                  <a:txBody>
                    <a:bodyPr/>
                    <a:lstStyle/>
                    <a:p>
                      <a:pPr>
                        <a:lnSpc>
                          <a:spcPct val="100000"/>
                        </a:lnSpc>
                        <a:spcAft>
                          <a:spcPts val="0"/>
                        </a:spcAft>
                      </a:pPr>
                      <a:r>
                        <a:rPr lang="en-US" sz="2400" b="0" kern="1200" dirty="0">
                          <a:effectLst/>
                        </a:rPr>
                        <a:t>Adult HIV prevalence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0000"/>
                        </a:lnSpc>
                        <a:spcAft>
                          <a:spcPts val="0"/>
                        </a:spcAft>
                      </a:pPr>
                      <a:r>
                        <a:rPr lang="en-US" sz="2400" b="0" kern="1200" dirty="0">
                          <a:effectLst/>
                        </a:rPr>
                        <a:t>24%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60506322"/>
                  </a:ext>
                </a:extLst>
              </a:tr>
              <a:tr h="451846">
                <a:tc>
                  <a:txBody>
                    <a:bodyPr/>
                    <a:lstStyle/>
                    <a:p>
                      <a:pPr>
                        <a:lnSpc>
                          <a:spcPct val="100000"/>
                        </a:lnSpc>
                        <a:spcAft>
                          <a:spcPts val="0"/>
                        </a:spcAft>
                      </a:pPr>
                      <a:r>
                        <a:rPr lang="en-US" sz="2400" b="0" kern="1200" dirty="0">
                          <a:effectLst/>
                        </a:rPr>
                        <a:t>Highest HIV prevalence </a:t>
                      </a:r>
                      <a:endParaRPr lang="en-ZA" sz="2400" b="0" kern="100" dirty="0">
                        <a:effectLst/>
                      </a:endParaRPr>
                    </a:p>
                    <a:p>
                      <a:pPr>
                        <a:lnSpc>
                          <a:spcPct val="100000"/>
                        </a:lnSpc>
                        <a:spcAft>
                          <a:spcPts val="0"/>
                        </a:spcAft>
                      </a:pPr>
                      <a:r>
                        <a:rPr lang="en-US" sz="2400" b="0" kern="1200" dirty="0">
                          <a:effectLst/>
                          <a:sym typeface="Wingdings" panose="05000000000000000000" pitchFamily="2" charset="2"/>
                        </a:rPr>
                        <a:t></a:t>
                      </a:r>
                      <a:r>
                        <a:rPr lang="en-US" sz="2400" b="0" kern="1200" dirty="0">
                          <a:effectLst/>
                        </a:rPr>
                        <a:t> Women 40-44 years</a:t>
                      </a:r>
                      <a:endParaRPr lang="en-ZA" sz="2400" b="0" kern="100" dirty="0">
                        <a:effectLst/>
                      </a:endParaRPr>
                    </a:p>
                    <a:p>
                      <a:pPr>
                        <a:lnSpc>
                          <a:spcPct val="100000"/>
                        </a:lnSpc>
                        <a:spcAft>
                          <a:spcPts val="0"/>
                        </a:spcAft>
                      </a:pPr>
                      <a:r>
                        <a:rPr lang="en-ZA" sz="2400" b="0" kern="1200" dirty="0">
                          <a:effectLst/>
                          <a:sym typeface="Wingdings" panose="05000000000000000000" pitchFamily="2" charset="2"/>
                        </a:rPr>
                        <a:t></a:t>
                      </a:r>
                      <a:r>
                        <a:rPr lang="en-ZA" sz="2400" b="0" kern="1200" dirty="0">
                          <a:effectLst/>
                        </a:rPr>
                        <a:t> </a:t>
                      </a:r>
                      <a:r>
                        <a:rPr lang="en-US" sz="2400" b="0" kern="1200" dirty="0">
                          <a:effectLst/>
                        </a:rPr>
                        <a:t>Men 45-49 years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0000"/>
                        </a:lnSpc>
                        <a:spcAft>
                          <a:spcPts val="0"/>
                        </a:spcAft>
                      </a:pPr>
                      <a:r>
                        <a:rPr lang="en-US" sz="2400" b="0" kern="1200" dirty="0">
                          <a:effectLst/>
                        </a:rPr>
                        <a:t> </a:t>
                      </a:r>
                      <a:endParaRPr lang="en-ZA" sz="2400" b="0" kern="100" dirty="0">
                        <a:effectLst/>
                      </a:endParaRPr>
                    </a:p>
                    <a:p>
                      <a:pPr>
                        <a:lnSpc>
                          <a:spcPct val="100000"/>
                        </a:lnSpc>
                        <a:spcAft>
                          <a:spcPts val="0"/>
                        </a:spcAft>
                      </a:pPr>
                      <a:r>
                        <a:rPr lang="en-US" sz="2400" b="0" kern="1200" dirty="0">
                          <a:effectLst/>
                        </a:rPr>
                        <a:t>57%</a:t>
                      </a:r>
                      <a:endParaRPr lang="en-ZA" sz="2400" b="0" kern="100" dirty="0">
                        <a:effectLst/>
                      </a:endParaRPr>
                    </a:p>
                    <a:p>
                      <a:pPr>
                        <a:lnSpc>
                          <a:spcPct val="100000"/>
                        </a:lnSpc>
                        <a:spcAft>
                          <a:spcPts val="0"/>
                        </a:spcAft>
                      </a:pPr>
                      <a:r>
                        <a:rPr lang="en-US" sz="2400" b="0" kern="1200" dirty="0">
                          <a:effectLst/>
                        </a:rPr>
                        <a:t>50%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46067871"/>
                  </a:ext>
                </a:extLst>
              </a:tr>
              <a:tr h="0">
                <a:tc>
                  <a:txBody>
                    <a:bodyPr/>
                    <a:lstStyle/>
                    <a:p>
                      <a:pPr>
                        <a:lnSpc>
                          <a:spcPct val="100000"/>
                        </a:lnSpc>
                        <a:spcAft>
                          <a:spcPts val="0"/>
                        </a:spcAft>
                      </a:pPr>
                      <a:r>
                        <a:rPr lang="en-GB" sz="2400" b="0" kern="100" dirty="0">
                          <a:effectLst/>
                          <a:latin typeface="Calibri" panose="020F0502020204030204" pitchFamily="34" charset="0"/>
                          <a:ea typeface="Calibri" panose="020F0502020204030204" pitchFamily="34" charset="0"/>
                          <a:cs typeface="Times New Roman" panose="02020603050405020304" pitchFamily="18" charset="0"/>
                        </a:rPr>
                        <a:t>Annual HIV incidence </a:t>
                      </a:r>
                    </a:p>
                    <a:p>
                      <a:pPr>
                        <a:lnSpc>
                          <a:spcPct val="100000"/>
                        </a:lnSpc>
                        <a:spcAft>
                          <a:spcPts val="0"/>
                        </a:spcAft>
                      </a:pPr>
                      <a:r>
                        <a:rPr lang="en-US" sz="2400" b="0" kern="1200" dirty="0">
                          <a:effectLst/>
                          <a:sym typeface="Wingdings" panose="05000000000000000000" pitchFamily="2" charset="2"/>
                        </a:rPr>
                        <a:t></a:t>
                      </a:r>
                      <a:r>
                        <a:rPr lang="en-US" sz="2400" b="0" kern="1200" dirty="0">
                          <a:effectLst/>
                        </a:rPr>
                        <a:t> Women 15-49 years</a:t>
                      </a:r>
                      <a:endParaRPr lang="en-ZA" sz="2400" b="0" kern="100" dirty="0">
                        <a:effectLst/>
                      </a:endParaRPr>
                    </a:p>
                    <a:p>
                      <a:pPr>
                        <a:lnSpc>
                          <a:spcPct val="100000"/>
                        </a:lnSpc>
                        <a:spcAft>
                          <a:spcPts val="0"/>
                        </a:spcAft>
                      </a:pPr>
                      <a:r>
                        <a:rPr lang="en-ZA" sz="2400" b="0" kern="1200" dirty="0">
                          <a:effectLst/>
                          <a:sym typeface="Wingdings" panose="05000000000000000000" pitchFamily="2" charset="2"/>
                        </a:rPr>
                        <a:t></a:t>
                      </a:r>
                      <a:r>
                        <a:rPr lang="en-ZA" sz="2400" b="0" kern="1200" dirty="0">
                          <a:effectLst/>
                        </a:rPr>
                        <a:t> </a:t>
                      </a:r>
                      <a:r>
                        <a:rPr lang="en-US" sz="2400" b="0" kern="1200" dirty="0">
                          <a:effectLst/>
                        </a:rPr>
                        <a:t>Men 15-49 years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0000"/>
                        </a:lnSpc>
                        <a:spcAft>
                          <a:spcPts val="0"/>
                        </a:spcAft>
                      </a:pPr>
                      <a:endParaRPr lang="en-GB" sz="24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en-ZA" sz="2400" b="0" kern="100" dirty="0">
                          <a:effectLst/>
                          <a:latin typeface="Calibri" panose="020F0502020204030204" pitchFamily="34" charset="0"/>
                          <a:ea typeface="Calibri" panose="020F0502020204030204" pitchFamily="34" charset="0"/>
                          <a:cs typeface="Times New Roman" panose="02020603050405020304" pitchFamily="18" charset="0"/>
                        </a:rPr>
                        <a:t>1.45%</a:t>
                      </a:r>
                    </a:p>
                    <a:p>
                      <a:pPr>
                        <a:lnSpc>
                          <a:spcPct val="100000"/>
                        </a:lnSpc>
                        <a:spcAft>
                          <a:spcPts val="0"/>
                        </a:spcAft>
                      </a:pPr>
                      <a:r>
                        <a:rPr lang="en-ZA" sz="2400" b="0" kern="100" dirty="0">
                          <a:effectLst/>
                          <a:latin typeface="Calibri" panose="020F0502020204030204" pitchFamily="34" charset="0"/>
                          <a:ea typeface="Calibri" panose="020F0502020204030204" pitchFamily="34" charset="0"/>
                          <a:cs typeface="Times New Roman" panose="02020603050405020304" pitchFamily="18" charset="0"/>
                        </a:rPr>
                        <a:t>0.20%</a:t>
                      </a:r>
                    </a:p>
                  </a:txBody>
                  <a:tcPr/>
                </a:tc>
                <a:extLst>
                  <a:ext uri="{0D108BD9-81ED-4DB2-BD59-A6C34878D82A}">
                    <a16:rowId xmlns:a16="http://schemas.microsoft.com/office/drawing/2014/main" val="1313987499"/>
                  </a:ext>
                </a:extLst>
              </a:tr>
              <a:tr h="236231">
                <a:tc>
                  <a:txBody>
                    <a:bodyPr/>
                    <a:lstStyle/>
                    <a:p>
                      <a:pPr>
                        <a:lnSpc>
                          <a:spcPct val="100000"/>
                        </a:lnSpc>
                        <a:spcAft>
                          <a:spcPts val="0"/>
                        </a:spcAft>
                      </a:pPr>
                      <a:r>
                        <a:rPr lang="en-US" sz="2400" b="0" kern="1200" dirty="0">
                          <a:effectLst/>
                        </a:rPr>
                        <a:t>UNAIDS 95-95-95 indicators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0000"/>
                        </a:lnSpc>
                        <a:spcAft>
                          <a:spcPts val="0"/>
                        </a:spcAft>
                      </a:pPr>
                      <a:r>
                        <a:rPr lang="en-US" sz="2400" b="0" kern="1200" dirty="0">
                          <a:effectLst/>
                        </a:rPr>
                        <a:t>94-97-96</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02363752"/>
                  </a:ext>
                </a:extLst>
              </a:tr>
              <a:tr h="236231">
                <a:tc>
                  <a:txBody>
                    <a:bodyPr/>
                    <a:lstStyle/>
                    <a:p>
                      <a:pPr>
                        <a:lnSpc>
                          <a:spcPct val="100000"/>
                        </a:lnSpc>
                        <a:spcAft>
                          <a:spcPts val="0"/>
                        </a:spcAft>
                      </a:pPr>
                      <a:r>
                        <a:rPr lang="en-US" sz="2400" b="0" kern="1200" dirty="0">
                          <a:effectLst/>
                        </a:rPr>
                        <a:t>STI Prevalence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r>
                        <a:rPr kumimoji="0" lang="en-US" sz="2400" b="0" i="0" u="none" strike="noStrike" kern="1200" cap="none" spc="0" normalizeH="0" baseline="0" noProof="0" dirty="0">
                          <a:ln>
                            <a:noFill/>
                          </a:ln>
                          <a:solidFill>
                            <a:prstClr val="black"/>
                          </a:solidFill>
                          <a:effectLst/>
                          <a:uLnTx/>
                          <a:uFillTx/>
                          <a:latin typeface="+mn-lt"/>
                          <a:ea typeface="+mn-ea"/>
                          <a:cs typeface="+mn-cs"/>
                        </a:rPr>
                        <a:t> PLHIV 15-24 years (2018)</a:t>
                      </a:r>
                      <a:endParaRPr kumimoji="0" lang="en-ZA" sz="2400" b="0" i="0" u="none" strike="noStrike" kern="100" cap="none" spc="0" normalizeH="0" baseline="0" noProof="0" dirty="0">
                        <a:ln>
                          <a:noFill/>
                        </a:ln>
                        <a:solidFill>
                          <a:prstClr val="black"/>
                        </a:solidFill>
                        <a:effectLst/>
                        <a:uLnTx/>
                        <a:uFillTx/>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r>
                        <a:rPr kumimoji="0" lang="en-ZA" sz="2400" b="0" i="0" u="none" strike="noStrike" kern="1200" cap="none" spc="0" normalizeH="0" baseline="0" noProof="0" dirty="0">
                          <a:ln>
                            <a:noFill/>
                          </a:ln>
                          <a:solidFill>
                            <a:prstClr val="black"/>
                          </a:solidFill>
                          <a:effectLst/>
                          <a:uLnTx/>
                          <a:uFillTx/>
                          <a:latin typeface="+mn-lt"/>
                          <a:ea typeface="+mn-ea"/>
                          <a:cs typeface="+mn-cs"/>
                        </a:rPr>
                        <a:t> </a:t>
                      </a:r>
                      <a:r>
                        <a:rPr kumimoji="0" lang="en-US" sz="2400" b="0" i="0" u="none" strike="noStrike" kern="1200" cap="none" spc="0" normalizeH="0" baseline="0" noProof="0" dirty="0">
                          <a:ln>
                            <a:noFill/>
                          </a:ln>
                          <a:solidFill>
                            <a:prstClr val="black"/>
                          </a:solidFill>
                          <a:effectLst/>
                          <a:uLnTx/>
                          <a:uFillTx/>
                          <a:latin typeface="+mn-lt"/>
                          <a:ea typeface="+mn-ea"/>
                          <a:cs typeface="+mn-cs"/>
                        </a:rPr>
                        <a:t>Sexually active women 15-49 years (2015) </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0000"/>
                        </a:lnSpc>
                        <a:spcAft>
                          <a:spcPts val="0"/>
                        </a:spcAft>
                      </a:pPr>
                      <a:endParaRPr lang="en-US" sz="2400" b="0" kern="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en-US" sz="2400" b="0" kern="1200" dirty="0">
                          <a:effectLst/>
                          <a:latin typeface="Calibri" panose="020F0502020204030204" pitchFamily="34" charset="0"/>
                          <a:ea typeface="Calibri" panose="020F0502020204030204" pitchFamily="34" charset="0"/>
                          <a:cs typeface="Times New Roman" panose="02020603050405020304" pitchFamily="18" charset="0"/>
                        </a:rPr>
                        <a:t>15%</a:t>
                      </a:r>
                    </a:p>
                    <a:p>
                      <a:pPr>
                        <a:lnSpc>
                          <a:spcPct val="100000"/>
                        </a:lnSpc>
                        <a:spcAft>
                          <a:spcPts val="0"/>
                        </a:spcAft>
                      </a:pPr>
                      <a:r>
                        <a:rPr lang="en-US" sz="2400" b="0" kern="1200" dirty="0">
                          <a:effectLst/>
                          <a:latin typeface="Calibri" panose="020F0502020204030204" pitchFamily="34" charset="0"/>
                          <a:ea typeface="Calibri" panose="020F0502020204030204" pitchFamily="34" charset="0"/>
                          <a:cs typeface="Times New Roman" panose="02020603050405020304" pitchFamily="18" charset="0"/>
                        </a:rPr>
                        <a:t>19%</a:t>
                      </a:r>
                      <a:endParaRPr lang="en-ZA"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544282241"/>
                  </a:ext>
                </a:extLst>
              </a:tr>
            </a:tbl>
          </a:graphicData>
        </a:graphic>
      </p:graphicFrame>
      <p:pic>
        <p:nvPicPr>
          <p:cNvPr id="1026" name="Picture 2" descr="Eswatini Maps &amp; Facts - World Atlas">
            <a:extLst>
              <a:ext uri="{FF2B5EF4-FFF2-40B4-BE49-F238E27FC236}">
                <a16:creationId xmlns:a16="http://schemas.microsoft.com/office/drawing/2014/main" id="{47DB531A-69CC-F6B1-9BDD-8CBD45ACD7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3"/>
          <a:stretch/>
        </p:blipFill>
        <p:spPr bwMode="auto">
          <a:xfrm>
            <a:off x="116094" y="1036687"/>
            <a:ext cx="2922104" cy="282263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DE4BB38-F497-FF25-36A4-DB07E14EC607}"/>
              </a:ext>
            </a:extLst>
          </p:cNvPr>
          <p:cNvGrpSpPr/>
          <p:nvPr/>
        </p:nvGrpSpPr>
        <p:grpSpPr>
          <a:xfrm>
            <a:off x="178213" y="4069391"/>
            <a:ext cx="2778569" cy="2697169"/>
            <a:chOff x="6771391" y="1184218"/>
            <a:chExt cx="2697169" cy="2697169"/>
          </a:xfrm>
        </p:grpSpPr>
        <p:pic>
          <p:nvPicPr>
            <p:cNvPr id="8" name="Picture 4" descr="Eswatini Map | Detailed Maps of Kingdom of Eswatini (Swaziland)">
              <a:extLst>
                <a:ext uri="{FF2B5EF4-FFF2-40B4-BE49-F238E27FC236}">
                  <a16:creationId xmlns:a16="http://schemas.microsoft.com/office/drawing/2014/main" id="{19294A29-31E3-F22B-F78F-37B453996D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1391" y="1184218"/>
              <a:ext cx="2697169" cy="2697169"/>
            </a:xfrm>
            <a:prstGeom prst="rect">
              <a:avLst/>
            </a:prstGeom>
            <a:solidFill>
              <a:srgbClr val="FFFFFF"/>
            </a:solidFill>
          </p:spPr>
        </p:pic>
        <p:sp>
          <p:nvSpPr>
            <p:cNvPr id="9" name="Oval 8">
              <a:extLst>
                <a:ext uri="{FF2B5EF4-FFF2-40B4-BE49-F238E27FC236}">
                  <a16:creationId xmlns:a16="http://schemas.microsoft.com/office/drawing/2014/main" id="{D725AADB-9387-5511-DD2D-F7A6960DD910}"/>
                </a:ext>
              </a:extLst>
            </p:cNvPr>
            <p:cNvSpPr/>
            <p:nvPr/>
          </p:nvSpPr>
          <p:spPr>
            <a:xfrm>
              <a:off x="7844589" y="2249906"/>
              <a:ext cx="505327" cy="577516"/>
            </a:xfrm>
            <a:prstGeom prst="ellipse">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Arrow: Striped Right 11">
            <a:extLst>
              <a:ext uri="{FF2B5EF4-FFF2-40B4-BE49-F238E27FC236}">
                <a16:creationId xmlns:a16="http://schemas.microsoft.com/office/drawing/2014/main" id="{15077B42-1E01-95AD-6F57-7FEE6B74D0A6}"/>
              </a:ext>
            </a:extLst>
          </p:cNvPr>
          <p:cNvSpPr/>
          <p:nvPr/>
        </p:nvSpPr>
        <p:spPr>
          <a:xfrm rot="5400000">
            <a:off x="1706526" y="3591208"/>
            <a:ext cx="701750" cy="745088"/>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ontent Placeholder 5">
            <a:extLst>
              <a:ext uri="{FF2B5EF4-FFF2-40B4-BE49-F238E27FC236}">
                <a16:creationId xmlns:a16="http://schemas.microsoft.com/office/drawing/2014/main" id="{C2E4D8D3-5907-283F-37F7-75228D21F3C0}"/>
              </a:ext>
            </a:extLst>
          </p:cNvPr>
          <p:cNvSpPr>
            <a:spLocks noGrp="1"/>
          </p:cNvSpPr>
          <p:nvPr>
            <p:ph sz="half" idx="1"/>
          </p:nvPr>
        </p:nvSpPr>
        <p:spPr>
          <a:xfrm>
            <a:off x="8204751" y="1139402"/>
            <a:ext cx="3627783" cy="5400546"/>
          </a:xfrm>
        </p:spPr>
        <p:txBody>
          <a:bodyPr wrap="square" anchor="t">
            <a:normAutofit fontScale="92500" lnSpcReduction="20000"/>
          </a:bodyPr>
          <a:lstStyle/>
          <a:p>
            <a:pPr>
              <a:lnSpc>
                <a:spcPct val="90000"/>
              </a:lnSpc>
            </a:pPr>
            <a:r>
              <a:rPr lang="en-GB" dirty="0">
                <a:latin typeface="+mj-lt"/>
              </a:rPr>
              <a:t>327 </a:t>
            </a:r>
            <a:r>
              <a:rPr lang="en-GB" dirty="0">
                <a:effectLst/>
                <a:latin typeface="+mj-lt"/>
              </a:rPr>
              <a:t>p</a:t>
            </a:r>
            <a:r>
              <a:rPr lang="en-GB" dirty="0">
                <a:latin typeface="+mj-lt"/>
              </a:rPr>
              <a:t>rimary health care facilities offering integrated outpatient services </a:t>
            </a:r>
          </a:p>
          <a:p>
            <a:pPr lvl="1">
              <a:lnSpc>
                <a:spcPct val="90000"/>
              </a:lnSpc>
            </a:pPr>
            <a:r>
              <a:rPr lang="en-GB" dirty="0">
                <a:latin typeface="+mj-lt"/>
              </a:rPr>
              <a:t>HIV testing care and treatment </a:t>
            </a:r>
          </a:p>
          <a:p>
            <a:pPr lvl="1">
              <a:lnSpc>
                <a:spcPct val="90000"/>
              </a:lnSpc>
            </a:pPr>
            <a:r>
              <a:rPr lang="en-GB" dirty="0">
                <a:latin typeface="+mj-lt"/>
              </a:rPr>
              <a:t>Reproductive health services </a:t>
            </a:r>
          </a:p>
          <a:p>
            <a:pPr lvl="1">
              <a:lnSpc>
                <a:spcPct val="90000"/>
              </a:lnSpc>
            </a:pPr>
            <a:r>
              <a:rPr lang="en-GB" dirty="0">
                <a:latin typeface="+mj-lt"/>
              </a:rPr>
              <a:t>Diagnostic and treatment services </a:t>
            </a:r>
          </a:p>
          <a:p>
            <a:pPr>
              <a:lnSpc>
                <a:spcPct val="90000"/>
              </a:lnSpc>
            </a:pPr>
            <a:r>
              <a:rPr lang="en-GB" dirty="0">
                <a:latin typeface="+mj-lt"/>
              </a:rPr>
              <a:t>STIs managed syndromically: by reported symptoms</a:t>
            </a:r>
          </a:p>
          <a:p>
            <a:pPr lvl="1">
              <a:lnSpc>
                <a:spcPct val="90000"/>
              </a:lnSpc>
            </a:pPr>
            <a:r>
              <a:rPr lang="en-GB" dirty="0">
                <a:latin typeface="+mj-lt"/>
              </a:rPr>
              <a:t>No laboratory diagnosis of STIs conducted routinely   </a:t>
            </a:r>
          </a:p>
        </p:txBody>
      </p:sp>
    </p:spTree>
    <p:extLst>
      <p:ext uri="{BB962C8B-B14F-4D97-AF65-F5344CB8AC3E}">
        <p14:creationId xmlns:p14="http://schemas.microsoft.com/office/powerpoint/2010/main" val="644669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23ACB6-CC96-4922-B63A-113330160A4B}"/>
              </a:ext>
            </a:extLst>
          </p:cNvPr>
          <p:cNvSpPr>
            <a:spLocks noGrp="1"/>
          </p:cNvSpPr>
          <p:nvPr>
            <p:ph type="title"/>
          </p:nvPr>
        </p:nvSpPr>
        <p:spPr>
          <a:xfrm>
            <a:off x="0" y="91440"/>
            <a:ext cx="12192000" cy="897775"/>
          </a:xfrm>
        </p:spPr>
        <p:txBody>
          <a:bodyPr/>
          <a:lstStyle/>
          <a:p>
            <a:r>
              <a:rPr lang="en-ZA" sz="6000" dirty="0"/>
              <a:t>Objectives </a:t>
            </a:r>
          </a:p>
        </p:txBody>
      </p:sp>
      <p:sp>
        <p:nvSpPr>
          <p:cNvPr id="6" name="Content Placeholder 5">
            <a:extLst>
              <a:ext uri="{FF2B5EF4-FFF2-40B4-BE49-F238E27FC236}">
                <a16:creationId xmlns:a16="http://schemas.microsoft.com/office/drawing/2014/main" id="{01B337A0-2DF4-43F9-B459-E2A44191580A}"/>
              </a:ext>
            </a:extLst>
          </p:cNvPr>
          <p:cNvSpPr>
            <a:spLocks noGrp="1"/>
          </p:cNvSpPr>
          <p:nvPr>
            <p:ph idx="1"/>
          </p:nvPr>
        </p:nvSpPr>
        <p:spPr>
          <a:xfrm>
            <a:off x="266007" y="1072343"/>
            <a:ext cx="11696007" cy="5378334"/>
          </a:xfrm>
        </p:spPr>
        <p:txBody>
          <a:bodyPr/>
          <a:lstStyle/>
          <a:p>
            <a:pPr marL="742950" indent="-742950" algn="just">
              <a:buFont typeface="+mj-lt"/>
              <a:buAutoNum type="arabicPeriod"/>
            </a:pPr>
            <a:r>
              <a:rPr lang="en-US" sz="3000" dirty="0">
                <a:effectLst/>
                <a:latin typeface="+mj-lt"/>
                <a:ea typeface="Times New Roman" panose="02020603050405020304" pitchFamily="18" charset="0"/>
                <a:cs typeface="Arial" panose="020B0604020202020204" pitchFamily="34" charset="0"/>
              </a:rPr>
              <a:t>Assess </a:t>
            </a:r>
            <a:r>
              <a:rPr lang="en-US" sz="3000" b="1" dirty="0">
                <a:solidFill>
                  <a:srgbClr val="7030A0"/>
                </a:solidFill>
                <a:latin typeface="+mj-lt"/>
                <a:cs typeface="Arial" panose="020B0604020202020204" pitchFamily="34" charset="0"/>
              </a:rPr>
              <a:t>feasibility </a:t>
            </a:r>
            <a:r>
              <a:rPr lang="en-US" sz="3000" dirty="0">
                <a:effectLst/>
                <a:latin typeface="+mj-lt"/>
                <a:ea typeface="Times New Roman" panose="02020603050405020304" pitchFamily="18" charset="0"/>
                <a:cs typeface="Arial" panose="020B0604020202020204" pitchFamily="34" charset="0"/>
              </a:rPr>
              <a:t>of STI point of care testing </a:t>
            </a:r>
            <a:r>
              <a:rPr lang="en-US" sz="3000" b="1" dirty="0">
                <a:effectLst/>
                <a:latin typeface="+mj-lt"/>
                <a:ea typeface="Times New Roman" panose="02020603050405020304" pitchFamily="18" charset="0"/>
                <a:cs typeface="Arial" panose="020B0604020202020204" pitchFamily="34" charset="0"/>
              </a:rPr>
              <a:t>(STI POCT) </a:t>
            </a:r>
            <a:r>
              <a:rPr lang="en-US" sz="3000" dirty="0">
                <a:effectLst/>
                <a:latin typeface="+mj-lt"/>
                <a:ea typeface="Times New Roman" panose="02020603050405020304" pitchFamily="18" charset="0"/>
                <a:cs typeface="Arial" panose="020B0604020202020204" pitchFamily="34" charset="0"/>
              </a:rPr>
              <a:t>for two curable STI (CT and NG)  among adult men and women in Eswatini </a:t>
            </a:r>
            <a:endParaRPr lang="en-ZA" sz="3000" dirty="0">
              <a:effectLst/>
              <a:latin typeface="+mj-lt"/>
              <a:ea typeface="Times New Roman" panose="02020603050405020304" pitchFamily="18" charset="0"/>
            </a:endParaRPr>
          </a:p>
          <a:p>
            <a:pPr marL="742950" indent="-742950" algn="just">
              <a:buFont typeface="+mj-lt"/>
              <a:buAutoNum type="arabicPeriod"/>
            </a:pPr>
            <a:r>
              <a:rPr lang="en-US" sz="3000" dirty="0">
                <a:effectLst/>
                <a:latin typeface="+mj-lt"/>
                <a:ea typeface="Times New Roman" panose="02020603050405020304" pitchFamily="18" charset="0"/>
                <a:cs typeface="Arial" panose="020B0604020202020204" pitchFamily="34" charset="0"/>
              </a:rPr>
              <a:t>Describe the </a:t>
            </a:r>
            <a:r>
              <a:rPr lang="en-US" sz="3000" b="1" dirty="0">
                <a:solidFill>
                  <a:srgbClr val="7030A0"/>
                </a:solidFill>
                <a:effectLst/>
                <a:latin typeface="+mj-lt"/>
                <a:ea typeface="Times New Roman" panose="02020603050405020304" pitchFamily="18" charset="0"/>
                <a:cs typeface="Arial" panose="020B0604020202020204" pitchFamily="34" charset="0"/>
              </a:rPr>
              <a:t>STI cascade </a:t>
            </a:r>
            <a:r>
              <a:rPr lang="en-US" sz="3000" dirty="0">
                <a:latin typeface="+mj-lt"/>
                <a:ea typeface="Times New Roman" panose="02020603050405020304" pitchFamily="18" charset="0"/>
                <a:cs typeface="Arial" panose="020B0604020202020204" pitchFamily="34" charset="0"/>
              </a:rPr>
              <a:t>from </a:t>
            </a:r>
            <a:r>
              <a:rPr lang="en-US" sz="3000" dirty="0">
                <a:effectLst/>
                <a:latin typeface="+mj-lt"/>
                <a:ea typeface="Times New Roman" panose="02020603050405020304" pitchFamily="18" charset="0"/>
                <a:cs typeface="Arial" panose="020B0604020202020204" pitchFamily="34" charset="0"/>
              </a:rPr>
              <a:t>diagnosis to treatment i.e., number of men and women offered STI point of care testing, number tested, number of individuals diagnosed with STIs, number treated, and number of partners notified.</a:t>
            </a:r>
          </a:p>
          <a:p>
            <a:pPr marL="742950" indent="-742950" algn="just">
              <a:buFont typeface="+mj-lt"/>
              <a:buAutoNum type="arabicPeriod"/>
            </a:pPr>
            <a:r>
              <a:rPr lang="en-US" sz="3000" dirty="0">
                <a:latin typeface="+mj-lt"/>
                <a:ea typeface="Times New Roman" panose="02020603050405020304" pitchFamily="18" charset="0"/>
                <a:cs typeface="Arial" panose="020B0604020202020204" pitchFamily="34" charset="0"/>
              </a:rPr>
              <a:t>Assess </a:t>
            </a:r>
            <a:r>
              <a:rPr lang="en-US" sz="3000" b="1" dirty="0">
                <a:solidFill>
                  <a:srgbClr val="7030A0"/>
                </a:solidFill>
                <a:effectLst/>
                <a:latin typeface="+mj-lt"/>
                <a:ea typeface="Times New Roman" panose="02020603050405020304" pitchFamily="18" charset="0"/>
                <a:cs typeface="Arial" panose="020B0604020202020204" pitchFamily="34" charset="0"/>
              </a:rPr>
              <a:t>acceptability</a:t>
            </a:r>
            <a:r>
              <a:rPr lang="en-US" sz="3000" dirty="0">
                <a:effectLst/>
                <a:latin typeface="+mj-lt"/>
                <a:ea typeface="Times New Roman" panose="02020603050405020304" pitchFamily="18" charset="0"/>
                <a:cs typeface="Arial" panose="020B0604020202020204" pitchFamily="34" charset="0"/>
              </a:rPr>
              <a:t> </a:t>
            </a:r>
            <a:r>
              <a:rPr lang="en-US" sz="3000" dirty="0">
                <a:latin typeface="+mj-lt"/>
                <a:ea typeface="Times New Roman" panose="02020603050405020304" pitchFamily="18" charset="0"/>
                <a:cs typeface="Arial" panose="020B0604020202020204" pitchFamily="34" charset="0"/>
              </a:rPr>
              <a:t>among the target population and healthcare workers (HCW) engaged in the pilot </a:t>
            </a:r>
            <a:endParaRPr lang="en-ZA" sz="3000" dirty="0">
              <a:effectLst/>
              <a:latin typeface="+mj-lt"/>
              <a:ea typeface="Times New Roman" panose="02020603050405020304" pitchFamily="18" charset="0"/>
            </a:endParaRPr>
          </a:p>
          <a:p>
            <a:pPr marL="742950" indent="-742950" algn="just">
              <a:buFont typeface="+mj-lt"/>
              <a:buAutoNum type="arabicPeriod"/>
            </a:pPr>
            <a:r>
              <a:rPr lang="en-US" sz="3000" dirty="0">
                <a:latin typeface="+mj-lt"/>
                <a:cs typeface="Arial" panose="020B0604020202020204" pitchFamily="34" charset="0"/>
              </a:rPr>
              <a:t>Assess </a:t>
            </a:r>
            <a:r>
              <a:rPr lang="en-US" sz="3000" b="1" dirty="0">
                <a:solidFill>
                  <a:srgbClr val="7030A0"/>
                </a:solidFill>
                <a:latin typeface="+mj-lt"/>
                <a:cs typeface="Arial" panose="020B0604020202020204" pitchFamily="34" charset="0"/>
              </a:rPr>
              <a:t>correlates</a:t>
            </a:r>
            <a:r>
              <a:rPr lang="en-US" sz="3000" dirty="0">
                <a:latin typeface="+mj-lt"/>
                <a:cs typeface="Arial" panose="020B0604020202020204" pitchFamily="34" charset="0"/>
              </a:rPr>
              <a:t> of prevalent CT/NG infections to inform future prioritization of populations for this intervention </a:t>
            </a:r>
          </a:p>
        </p:txBody>
      </p:sp>
    </p:spTree>
    <p:extLst>
      <p:ext uri="{BB962C8B-B14F-4D97-AF65-F5344CB8AC3E}">
        <p14:creationId xmlns:p14="http://schemas.microsoft.com/office/powerpoint/2010/main" val="3441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23ACB6-CC96-4922-B63A-113330160A4B}"/>
              </a:ext>
            </a:extLst>
          </p:cNvPr>
          <p:cNvSpPr>
            <a:spLocks noGrp="1"/>
          </p:cNvSpPr>
          <p:nvPr>
            <p:ph type="title"/>
          </p:nvPr>
        </p:nvSpPr>
        <p:spPr>
          <a:xfrm>
            <a:off x="85877" y="45195"/>
            <a:ext cx="12192000" cy="903642"/>
          </a:xfrm>
        </p:spPr>
        <p:txBody>
          <a:bodyPr/>
          <a:lstStyle/>
          <a:p>
            <a:pPr algn="l">
              <a:tabLst>
                <a:tab pos="-914400" algn="l"/>
              </a:tabLst>
            </a:pPr>
            <a:r>
              <a:rPr lang="en-US" sz="4800" dirty="0"/>
              <a:t> Pilot Study Methods</a:t>
            </a:r>
            <a:endParaRPr lang="en-US" sz="6600" dirty="0"/>
          </a:p>
        </p:txBody>
      </p:sp>
      <p:sp>
        <p:nvSpPr>
          <p:cNvPr id="6" name="Content Placeholder 5">
            <a:extLst>
              <a:ext uri="{FF2B5EF4-FFF2-40B4-BE49-F238E27FC236}">
                <a16:creationId xmlns:a16="http://schemas.microsoft.com/office/drawing/2014/main" id="{01B337A0-2DF4-43F9-B459-E2A44191580A}"/>
              </a:ext>
            </a:extLst>
          </p:cNvPr>
          <p:cNvSpPr>
            <a:spLocks noGrp="1"/>
          </p:cNvSpPr>
          <p:nvPr>
            <p:ph idx="1"/>
          </p:nvPr>
        </p:nvSpPr>
        <p:spPr>
          <a:xfrm>
            <a:off x="5513615" y="45195"/>
            <a:ext cx="6678386" cy="6753474"/>
          </a:xfrm>
          <a:solidFill>
            <a:schemeClr val="bg1"/>
          </a:solidFill>
        </p:spPr>
        <p:txBody>
          <a:bodyPr>
            <a:normAutofit lnSpcReduction="10000"/>
          </a:bodyPr>
          <a:lstStyle/>
          <a:p>
            <a:pPr marL="266700" indent="-211138">
              <a:lnSpc>
                <a:spcPct val="110000"/>
              </a:lnSpc>
              <a:spcBef>
                <a:spcPts val="0"/>
              </a:spcBef>
              <a:buFont typeface="Garamond" panose="02020404030301010803" pitchFamily="18" charset="0"/>
              <a:buChar char="•"/>
              <a:tabLst>
                <a:tab pos="-914400" algn="l"/>
              </a:tabLst>
            </a:pPr>
            <a:r>
              <a:rPr lang="en-US" sz="2000" dirty="0">
                <a:latin typeface="+mj-lt"/>
              </a:rPr>
              <a:t>Engaged </a:t>
            </a:r>
            <a:r>
              <a:rPr lang="en-US" sz="2000" b="1" dirty="0">
                <a:latin typeface="+mj-lt"/>
              </a:rPr>
              <a:t>Ministry of Health </a:t>
            </a:r>
            <a:r>
              <a:rPr lang="en-US" sz="2000" dirty="0">
                <a:latin typeface="+mj-lt"/>
              </a:rPr>
              <a:t>and participating clinics in protocol development </a:t>
            </a:r>
          </a:p>
          <a:p>
            <a:pPr marL="266700" indent="-211138">
              <a:lnSpc>
                <a:spcPct val="110000"/>
              </a:lnSpc>
              <a:spcBef>
                <a:spcPts val="0"/>
              </a:spcBef>
              <a:tabLst>
                <a:tab pos="-914400" algn="l"/>
              </a:tabLst>
            </a:pPr>
            <a:r>
              <a:rPr lang="en-US" sz="2000" dirty="0">
                <a:latin typeface="+mj-lt"/>
              </a:rPr>
              <a:t>Engaged participating clinics to identify </a:t>
            </a:r>
            <a:r>
              <a:rPr lang="en-US" sz="2000" b="1" dirty="0">
                <a:latin typeface="+mj-lt"/>
              </a:rPr>
              <a:t>facility flow patterns </a:t>
            </a:r>
            <a:r>
              <a:rPr lang="en-US" sz="2000" dirty="0">
                <a:latin typeface="+mj-lt"/>
              </a:rPr>
              <a:t>that allowed STI POCT </a:t>
            </a:r>
          </a:p>
          <a:p>
            <a:pPr marL="266700" indent="-211138">
              <a:lnSpc>
                <a:spcPct val="110000"/>
              </a:lnSpc>
              <a:spcBef>
                <a:spcPts val="0"/>
              </a:spcBef>
              <a:tabLst>
                <a:tab pos="-914400" algn="l"/>
              </a:tabLst>
            </a:pPr>
            <a:r>
              <a:rPr lang="en-US" sz="2000" b="1" dirty="0">
                <a:latin typeface="+mj-lt"/>
              </a:rPr>
              <a:t>Procured </a:t>
            </a:r>
            <a:r>
              <a:rPr lang="en-US" sz="2000" dirty="0">
                <a:latin typeface="+mj-lt"/>
              </a:rPr>
              <a:t>Cepheid sample collection kits and cartridges with inbuilt controls</a:t>
            </a:r>
          </a:p>
          <a:p>
            <a:pPr marL="266700" indent="-211138">
              <a:lnSpc>
                <a:spcPct val="110000"/>
              </a:lnSpc>
              <a:spcBef>
                <a:spcPts val="0"/>
              </a:spcBef>
              <a:tabLst>
                <a:tab pos="-914400" algn="l"/>
              </a:tabLst>
            </a:pPr>
            <a:r>
              <a:rPr lang="en-US" sz="2000" b="1" dirty="0">
                <a:latin typeface="+mj-lt"/>
              </a:rPr>
              <a:t>Training and site activation  </a:t>
            </a:r>
          </a:p>
          <a:p>
            <a:pPr marL="266700" indent="-211138">
              <a:lnSpc>
                <a:spcPct val="110000"/>
              </a:lnSpc>
              <a:spcBef>
                <a:spcPts val="0"/>
              </a:spcBef>
              <a:tabLst>
                <a:tab pos="-914400" algn="l"/>
              </a:tabLst>
            </a:pPr>
            <a:r>
              <a:rPr lang="en-GB" sz="2000" dirty="0">
                <a:latin typeface="+mj-lt"/>
              </a:rPr>
              <a:t>STI </a:t>
            </a:r>
            <a:r>
              <a:rPr lang="en-GB" sz="2000" b="1" dirty="0">
                <a:latin typeface="+mj-lt"/>
              </a:rPr>
              <a:t>assessment tool </a:t>
            </a:r>
            <a:r>
              <a:rPr lang="en-GB" sz="2000" dirty="0">
                <a:latin typeface="+mj-lt"/>
              </a:rPr>
              <a:t>to capture STI history and testing outcomes </a:t>
            </a:r>
          </a:p>
          <a:p>
            <a:pPr marL="914388" lvl="1" indent="-457200">
              <a:lnSpc>
                <a:spcPct val="110000"/>
              </a:lnSpc>
              <a:spcBef>
                <a:spcPts val="0"/>
              </a:spcBef>
              <a:tabLst>
                <a:tab pos="-914400" algn="l"/>
                <a:tab pos="719138" algn="l"/>
              </a:tabLst>
            </a:pPr>
            <a:r>
              <a:rPr lang="en-GB" sz="1800" dirty="0">
                <a:latin typeface="+mj-lt"/>
              </a:rPr>
              <a:t>Target recruitment 250 participants in 2 months </a:t>
            </a:r>
          </a:p>
          <a:p>
            <a:pPr marL="180975" indent="-180975">
              <a:lnSpc>
                <a:spcPct val="110000"/>
              </a:lnSpc>
              <a:spcBef>
                <a:spcPts val="0"/>
              </a:spcBef>
              <a:tabLst>
                <a:tab pos="-914400" algn="l"/>
              </a:tabLst>
            </a:pPr>
            <a:r>
              <a:rPr lang="en-GB" sz="2000" b="1" dirty="0">
                <a:latin typeface="+mj-lt"/>
              </a:rPr>
              <a:t>Self-collected samples </a:t>
            </a:r>
            <a:r>
              <a:rPr lang="en-GB" sz="2000" dirty="0">
                <a:latin typeface="+mj-lt"/>
              </a:rPr>
              <a:t>run </a:t>
            </a:r>
            <a:r>
              <a:rPr lang="en-US" sz="2000" dirty="0">
                <a:latin typeface="+mj-lt"/>
              </a:rPr>
              <a:t>on existing GeneXpert 4- and 8- module platforms</a:t>
            </a:r>
          </a:p>
          <a:p>
            <a:pPr marL="804863" lvl="1" indent="-349250">
              <a:lnSpc>
                <a:spcPct val="110000"/>
              </a:lnSpc>
              <a:spcBef>
                <a:spcPts val="0"/>
              </a:spcBef>
              <a:tabLst>
                <a:tab pos="-914400" algn="l"/>
              </a:tabLst>
            </a:pPr>
            <a:r>
              <a:rPr lang="en-GB" sz="1800" dirty="0">
                <a:latin typeface="+mj-lt"/>
              </a:rPr>
              <a:t>Participants offered a choice to wait for results or get them by phone</a:t>
            </a:r>
            <a:r>
              <a:rPr lang="en-US" sz="1800" dirty="0">
                <a:latin typeface="+mj-lt"/>
              </a:rPr>
              <a:t> </a:t>
            </a:r>
          </a:p>
          <a:p>
            <a:pPr marL="804863" lvl="1" indent="-349250">
              <a:lnSpc>
                <a:spcPct val="110000"/>
              </a:lnSpc>
              <a:spcBef>
                <a:spcPts val="0"/>
              </a:spcBef>
              <a:tabLst>
                <a:tab pos="-914400" algn="l"/>
              </a:tabLst>
            </a:pPr>
            <a:r>
              <a:rPr lang="en-US" sz="1800" dirty="0">
                <a:latin typeface="+mj-lt"/>
              </a:rPr>
              <a:t>Time for procedures captured using tablets </a:t>
            </a:r>
          </a:p>
          <a:p>
            <a:pPr marL="180975" indent="-180975">
              <a:lnSpc>
                <a:spcPct val="110000"/>
              </a:lnSpc>
              <a:spcBef>
                <a:spcPts val="0"/>
              </a:spcBef>
            </a:pPr>
            <a:r>
              <a:rPr lang="en-GB" sz="2000" b="1" dirty="0">
                <a:latin typeface="+mj-lt"/>
              </a:rPr>
              <a:t>Follow-up telephone calls  </a:t>
            </a:r>
            <a:r>
              <a:rPr lang="en-GB" sz="2000" dirty="0">
                <a:latin typeface="+mj-lt"/>
              </a:rPr>
              <a:t>to capture treatment outcomes, satisfaction with services, demand for future services </a:t>
            </a:r>
          </a:p>
          <a:p>
            <a:pPr marL="180975" indent="-180975">
              <a:lnSpc>
                <a:spcPct val="110000"/>
              </a:lnSpc>
              <a:spcBef>
                <a:spcPts val="0"/>
              </a:spcBef>
            </a:pPr>
            <a:r>
              <a:rPr lang="en-GB" sz="2000" b="1" dirty="0">
                <a:effectLst/>
                <a:latin typeface="+mj-lt"/>
              </a:rPr>
              <a:t>HCW poll </a:t>
            </a:r>
            <a:r>
              <a:rPr lang="en-GB" sz="2000" dirty="0">
                <a:effectLst/>
                <a:latin typeface="+mj-lt"/>
              </a:rPr>
              <a:t>at the end of pilot for likes, dislikes, demand</a:t>
            </a:r>
          </a:p>
          <a:p>
            <a:pPr marL="180975" indent="-180975">
              <a:lnSpc>
                <a:spcPct val="110000"/>
              </a:lnSpc>
              <a:spcBef>
                <a:spcPts val="0"/>
              </a:spcBef>
            </a:pPr>
            <a:r>
              <a:rPr lang="en-US" sz="2000" dirty="0">
                <a:latin typeface="+mj-lt"/>
              </a:rPr>
              <a:t>We run </a:t>
            </a:r>
            <a:r>
              <a:rPr lang="en-GB" sz="2000" dirty="0">
                <a:latin typeface="+mj-lt"/>
              </a:rPr>
              <a:t>descriptive </a:t>
            </a:r>
            <a:r>
              <a:rPr lang="en-GB" sz="2000" b="1" dirty="0">
                <a:latin typeface="+mj-lt"/>
              </a:rPr>
              <a:t>analyses</a:t>
            </a:r>
            <a:r>
              <a:rPr lang="en-GB" sz="2000" dirty="0">
                <a:latin typeface="+mj-lt"/>
              </a:rPr>
              <a:t>: Frequencies, time differences, and 2xn tabulations and a logistic regression model for correlates of CT/NG</a:t>
            </a:r>
            <a:endParaRPr lang="en-US" sz="2000" dirty="0">
              <a:latin typeface="+mj-lt"/>
            </a:endParaRPr>
          </a:p>
        </p:txBody>
      </p:sp>
      <p:graphicFrame>
        <p:nvGraphicFramePr>
          <p:cNvPr id="7" name="Diagram 6">
            <a:extLst>
              <a:ext uri="{FF2B5EF4-FFF2-40B4-BE49-F238E27FC236}">
                <a16:creationId xmlns:a16="http://schemas.microsoft.com/office/drawing/2014/main" id="{82929DBA-FE90-47FE-8553-1EF5A567B68F}"/>
              </a:ext>
            </a:extLst>
          </p:cNvPr>
          <p:cNvGraphicFramePr/>
          <p:nvPr/>
        </p:nvGraphicFramePr>
        <p:xfrm>
          <a:off x="85877" y="4046467"/>
          <a:ext cx="5084837" cy="2438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F73CE89-24C5-4D3B-BE7F-0B13CD778B50}"/>
              </a:ext>
            </a:extLst>
          </p:cNvPr>
          <p:cNvPicPr>
            <a:picLocks noChangeAspect="1"/>
          </p:cNvPicPr>
          <p:nvPr/>
        </p:nvPicPr>
        <p:blipFill>
          <a:blip r:embed="rId8"/>
          <a:stretch>
            <a:fillRect/>
          </a:stretch>
        </p:blipFill>
        <p:spPr>
          <a:xfrm>
            <a:off x="3138109" y="6409773"/>
            <a:ext cx="363751" cy="286435"/>
          </a:xfrm>
          <a:prstGeom prst="rect">
            <a:avLst/>
          </a:prstGeom>
        </p:spPr>
      </p:pic>
      <p:pic>
        <p:nvPicPr>
          <p:cNvPr id="9" name="Content Placeholder 10">
            <a:extLst>
              <a:ext uri="{FF2B5EF4-FFF2-40B4-BE49-F238E27FC236}">
                <a16:creationId xmlns:a16="http://schemas.microsoft.com/office/drawing/2014/main" id="{55A9277B-D5E6-4415-BBDC-CD9077D2381F}"/>
              </a:ext>
            </a:extLst>
          </p:cNvPr>
          <p:cNvPicPr>
            <a:picLocks noChangeAspect="1"/>
          </p:cNvPicPr>
          <p:nvPr/>
        </p:nvPicPr>
        <p:blipFill>
          <a:blip r:embed="rId9"/>
          <a:stretch>
            <a:fillRect/>
          </a:stretch>
        </p:blipFill>
        <p:spPr bwMode="auto">
          <a:xfrm>
            <a:off x="1880569" y="6361547"/>
            <a:ext cx="466400" cy="28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a:extLst>
              <a:ext uri="{FF2B5EF4-FFF2-40B4-BE49-F238E27FC236}">
                <a16:creationId xmlns:a16="http://schemas.microsoft.com/office/drawing/2014/main" id="{F19F8C2D-EAB3-44BE-A5E3-906C148EFE9F}"/>
              </a:ext>
            </a:extLst>
          </p:cNvPr>
          <p:cNvPicPr>
            <a:picLocks noChangeAspect="1"/>
          </p:cNvPicPr>
          <p:nvPr/>
        </p:nvPicPr>
        <p:blipFill>
          <a:blip r:embed="rId8"/>
          <a:stretch>
            <a:fillRect/>
          </a:stretch>
        </p:blipFill>
        <p:spPr>
          <a:xfrm>
            <a:off x="4275338" y="6371510"/>
            <a:ext cx="363753" cy="286436"/>
          </a:xfrm>
          <a:prstGeom prst="rect">
            <a:avLst/>
          </a:prstGeom>
        </p:spPr>
      </p:pic>
      <p:graphicFrame>
        <p:nvGraphicFramePr>
          <p:cNvPr id="4" name="Table 3">
            <a:extLst>
              <a:ext uri="{FF2B5EF4-FFF2-40B4-BE49-F238E27FC236}">
                <a16:creationId xmlns:a16="http://schemas.microsoft.com/office/drawing/2014/main" id="{1EC4144B-2A83-256B-07AB-F306008BE330}"/>
              </a:ext>
            </a:extLst>
          </p:cNvPr>
          <p:cNvGraphicFramePr>
            <a:graphicFrameLocks noGrp="1"/>
          </p:cNvGraphicFramePr>
          <p:nvPr/>
        </p:nvGraphicFramePr>
        <p:xfrm>
          <a:off x="139299" y="1071256"/>
          <a:ext cx="5031415" cy="1563087"/>
        </p:xfrm>
        <a:graphic>
          <a:graphicData uri="http://schemas.openxmlformats.org/drawingml/2006/table">
            <a:tbl>
              <a:tblPr firstRow="1" bandRow="1">
                <a:tableStyleId>{5C22544A-7EE6-4342-B048-85BDC9FD1C3A}</a:tableStyleId>
              </a:tblPr>
              <a:tblGrid>
                <a:gridCol w="5031415">
                  <a:extLst>
                    <a:ext uri="{9D8B030D-6E8A-4147-A177-3AD203B41FA5}">
                      <a16:colId xmlns:a16="http://schemas.microsoft.com/office/drawing/2014/main" val="470889257"/>
                    </a:ext>
                  </a:extLst>
                </a:gridCol>
              </a:tblGrid>
              <a:tr h="496287">
                <a:tc>
                  <a:txBody>
                    <a:bodyPr/>
                    <a:lstStyle/>
                    <a:p>
                      <a:pPr algn="just">
                        <a:tabLst>
                          <a:tab pos="1973263" algn="l"/>
                        </a:tabLst>
                      </a:pPr>
                      <a:r>
                        <a:rPr lang="en-US" sz="1400" b="1" i="0" u="sng" dirty="0">
                          <a:solidFill>
                            <a:schemeClr val="bg1"/>
                          </a:solidFill>
                          <a:effectLst/>
                          <a:latin typeface="+mn-lt"/>
                          <a:ea typeface="Times New Roman" panose="02020603050405020304" pitchFamily="18" charset="0"/>
                          <a:cs typeface="Times New Roman" panose="02020603050405020304" pitchFamily="18" charset="0"/>
                        </a:rPr>
                        <a:t>Eligibility: </a:t>
                      </a:r>
                      <a:r>
                        <a:rPr lang="en-US" sz="1400" b="1" i="1" dirty="0">
                          <a:solidFill>
                            <a:schemeClr val="bg1"/>
                          </a:solidFill>
                          <a:effectLst/>
                          <a:latin typeface="+mn-lt"/>
                          <a:ea typeface="Times New Roman" panose="02020603050405020304" pitchFamily="18" charset="0"/>
                          <a:cs typeface="Times New Roman" panose="02020603050405020304" pitchFamily="18" charset="0"/>
                        </a:rPr>
                        <a:t>Adults 18-45 years who were sexually</a:t>
                      </a:r>
                      <a:r>
                        <a:rPr lang="en-US" sz="1400" b="1" i="1" dirty="0">
                          <a:effectLst/>
                          <a:latin typeface="+mn-lt"/>
                          <a:ea typeface="Times New Roman" panose="02020603050405020304" pitchFamily="18" charset="0"/>
                          <a:cs typeface="Times New Roman" panose="02020603050405020304" pitchFamily="18" charset="0"/>
                        </a:rPr>
                        <a:t> active in the previous 3 months</a:t>
                      </a:r>
                      <a:r>
                        <a:rPr lang="en-US" sz="1400" b="1" i="1" dirty="0">
                          <a:solidFill>
                            <a:srgbClr val="000000"/>
                          </a:solidFill>
                          <a:effectLst/>
                          <a:latin typeface="+mn-lt"/>
                          <a:ea typeface="Times New Roman" panose="02020603050405020304" pitchFamily="18" charset="0"/>
                          <a:cs typeface="Times New Roman" panose="02020603050405020304" pitchFamily="18" charset="0"/>
                        </a:rPr>
                        <a:t> </a:t>
                      </a:r>
                      <a:r>
                        <a:rPr lang="en-US" sz="1400" b="1" i="1" u="sng" dirty="0">
                          <a:solidFill>
                            <a:schemeClr val="bg1"/>
                          </a:solidFill>
                          <a:effectLst/>
                          <a:latin typeface="+mn-lt"/>
                          <a:ea typeface="Times New Roman" panose="02020603050405020304" pitchFamily="18" charset="0"/>
                          <a:cs typeface="Times New Roman" panose="02020603050405020304" pitchFamily="18" charset="0"/>
                        </a:rPr>
                        <a:t>AND</a:t>
                      </a:r>
                      <a:r>
                        <a:rPr lang="en-US" sz="1400" b="1" i="1" dirty="0">
                          <a:solidFill>
                            <a:schemeClr val="bg1"/>
                          </a:solidFill>
                          <a:effectLst/>
                          <a:latin typeface="+mn-lt"/>
                          <a:ea typeface="Times New Roman" panose="02020603050405020304" pitchFamily="18" charset="0"/>
                          <a:cs typeface="Times New Roman" panose="02020603050405020304" pitchFamily="18" charset="0"/>
                        </a:rPr>
                        <a:t> </a:t>
                      </a:r>
                      <a:endParaRPr lang="en-ZA" sz="14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3895151716"/>
                  </a:ext>
                </a:extLst>
              </a:tr>
              <a:tr h="0">
                <a:tc>
                  <a:txBody>
                    <a:bodyPr/>
                    <a:lstStyle/>
                    <a:p>
                      <a:pPr marL="285750" indent="-285750" algn="just">
                        <a:buFont typeface="Arial" panose="020B0604020202020204" pitchFamily="34" charset="0"/>
                        <a:buChar char="•"/>
                      </a:pPr>
                      <a:r>
                        <a:rPr lang="en-US" sz="1400" i="1" dirty="0">
                          <a:effectLst/>
                          <a:latin typeface="+mn-lt"/>
                          <a:ea typeface="Times New Roman" panose="02020603050405020304" pitchFamily="18" charset="0"/>
                          <a:cs typeface="Times New Roman" panose="02020603050405020304" pitchFamily="18" charset="0"/>
                        </a:rPr>
                        <a:t>Any condom less sexual intercourse in the previous 3 months? </a:t>
                      </a:r>
                      <a:r>
                        <a:rPr lang="en-US" sz="1400" b="1" i="1" dirty="0">
                          <a:effectLst/>
                          <a:latin typeface="+mn-lt"/>
                          <a:ea typeface="Times New Roman" panose="02020603050405020304" pitchFamily="18" charset="0"/>
                          <a:cs typeface="Times New Roman" panose="02020603050405020304" pitchFamily="18" charset="0"/>
                        </a:rPr>
                        <a:t>OR</a:t>
                      </a:r>
                    </a:p>
                    <a:p>
                      <a:pPr marL="285750" marR="0" lvl="0" indent="-285750" algn="just"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effectLst/>
                          <a:latin typeface="+mn-lt"/>
                          <a:ea typeface="Times New Roman" panose="02020603050405020304" pitchFamily="18" charset="0"/>
                          <a:cs typeface="Times New Roman" panose="02020603050405020304" pitchFamily="18" charset="0"/>
                        </a:rPr>
                        <a:t>More than 1 sexual partner in the previous 6 months? </a:t>
                      </a:r>
                      <a:r>
                        <a:rPr lang="en-US" sz="1400" b="1" i="1" dirty="0">
                          <a:effectLst/>
                          <a:latin typeface="+mn-lt"/>
                          <a:ea typeface="Times New Roman" panose="02020603050405020304" pitchFamily="18" charset="0"/>
                          <a:cs typeface="Times New Roman" panose="02020603050405020304" pitchFamily="18" charset="0"/>
                        </a:rPr>
                        <a:t>OR</a:t>
                      </a:r>
                      <a:endParaRPr lang="en-ZA" sz="1400" dirty="0">
                        <a:effectLst/>
                        <a:latin typeface="+mn-lt"/>
                        <a:ea typeface="Times New Roman" panose="02020603050405020304" pitchFamily="18" charset="0"/>
                        <a:cs typeface="Times New Roman" panose="02020603050405020304" pitchFamily="18" charset="0"/>
                      </a:endParaRPr>
                    </a:p>
                    <a:p>
                      <a:pPr marL="285750" marR="0" lvl="0" indent="-285750" algn="just"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effectLst/>
                          <a:latin typeface="+mn-lt"/>
                          <a:ea typeface="Times New Roman" panose="02020603050405020304" pitchFamily="18" charset="0"/>
                          <a:cs typeface="Times New Roman" panose="02020603050405020304" pitchFamily="18" charset="0"/>
                        </a:rPr>
                        <a:t>Any new sexual partner in the previous 6 months? </a:t>
                      </a:r>
                      <a:r>
                        <a:rPr lang="en-US" sz="1400" b="1" i="1" dirty="0">
                          <a:effectLst/>
                          <a:latin typeface="+mn-lt"/>
                          <a:ea typeface="Times New Roman" panose="02020603050405020304" pitchFamily="18" charset="0"/>
                          <a:cs typeface="Times New Roman" panose="02020603050405020304" pitchFamily="18" charset="0"/>
                        </a:rPr>
                        <a:t>OR</a:t>
                      </a:r>
                      <a:endParaRPr lang="en-ZA" sz="1400" dirty="0">
                        <a:effectLst/>
                        <a:latin typeface="+mn-lt"/>
                        <a:ea typeface="Times New Roman" panose="02020603050405020304" pitchFamily="18" charset="0"/>
                        <a:cs typeface="Times New Roman" panose="02020603050405020304" pitchFamily="18" charset="0"/>
                      </a:endParaRPr>
                    </a:p>
                    <a:p>
                      <a:pPr marL="285750" marR="0" lvl="0" indent="-285750" algn="just"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effectLst/>
                          <a:latin typeface="+mn-lt"/>
                          <a:ea typeface="Times New Roman" panose="02020603050405020304" pitchFamily="18" charset="0"/>
                          <a:cs typeface="Times New Roman" panose="02020603050405020304" pitchFamily="18" charset="0"/>
                        </a:rPr>
                        <a:t>Any genital symptoms in the previous 6 months? </a:t>
                      </a:r>
                      <a:endParaRPr lang="en-ZA" sz="14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22543734"/>
                  </a:ext>
                </a:extLst>
              </a:tr>
            </a:tbl>
          </a:graphicData>
        </a:graphic>
      </p:graphicFrame>
      <p:sp>
        <p:nvSpPr>
          <p:cNvPr id="12" name="Content Placeholder 5">
            <a:extLst>
              <a:ext uri="{FF2B5EF4-FFF2-40B4-BE49-F238E27FC236}">
                <a16:creationId xmlns:a16="http://schemas.microsoft.com/office/drawing/2014/main" id="{DB8516B1-4CB9-00C5-E8E7-90A9C1C28E4E}"/>
              </a:ext>
            </a:extLst>
          </p:cNvPr>
          <p:cNvSpPr txBox="1">
            <a:spLocks/>
          </p:cNvSpPr>
          <p:nvPr/>
        </p:nvSpPr>
        <p:spPr bwMode="auto">
          <a:xfrm>
            <a:off x="139299" y="2811533"/>
            <a:ext cx="5031415" cy="738819"/>
          </a:xfrm>
          <a:prstGeom prst="rect">
            <a:avLst/>
          </a:prstGeom>
          <a:solidFill>
            <a:srgbClr val="7030A0"/>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92500"/>
          </a:bodyPr>
          <a:lstStyle>
            <a:lvl1pPr marL="342891" indent="-342891" algn="l" defTabSz="457189" rtl="0" eaLnBrk="1" fontAlgn="base" hangingPunct="1">
              <a:spcBef>
                <a:spcPct val="20000"/>
              </a:spcBef>
              <a:spcAft>
                <a:spcPct val="0"/>
              </a:spcAft>
              <a:buFont typeface="Arial" charset="0"/>
              <a:buChar char="•"/>
              <a:defRPr sz="3200" kern="1200">
                <a:solidFill>
                  <a:srgbClr val="1F497D"/>
                </a:solidFill>
                <a:latin typeface="Garamond"/>
                <a:ea typeface="ＭＳ Ｐゴシック" pitchFamily="-107" charset="-128"/>
                <a:cs typeface="Garamond"/>
              </a:defRPr>
            </a:lvl1pPr>
            <a:lvl2pPr marL="742932" indent="-285744" algn="l" defTabSz="457189" rtl="0" eaLnBrk="1" fontAlgn="base" hangingPunct="1">
              <a:spcBef>
                <a:spcPct val="20000"/>
              </a:spcBef>
              <a:spcAft>
                <a:spcPct val="0"/>
              </a:spcAft>
              <a:buFont typeface="Arial" charset="0"/>
              <a:buChar char="–"/>
              <a:defRPr sz="2800" kern="1200">
                <a:solidFill>
                  <a:srgbClr val="1F497D"/>
                </a:solidFill>
                <a:latin typeface="Garamond"/>
                <a:ea typeface="ＭＳ Ｐゴシック" pitchFamily="-107" charset="-128"/>
                <a:cs typeface="Garamond"/>
              </a:defRPr>
            </a:lvl2pPr>
            <a:lvl3pPr marL="1142971" indent="-228594" algn="l" defTabSz="457189" rtl="0" eaLnBrk="1" fontAlgn="base" hangingPunct="1">
              <a:spcBef>
                <a:spcPct val="20000"/>
              </a:spcBef>
              <a:spcAft>
                <a:spcPct val="0"/>
              </a:spcAft>
              <a:buFont typeface="Arial" charset="0"/>
              <a:buChar char="•"/>
              <a:defRPr sz="2400" kern="1200">
                <a:solidFill>
                  <a:srgbClr val="1F497D"/>
                </a:solidFill>
                <a:latin typeface="Garamond"/>
                <a:ea typeface="ＭＳ Ｐゴシック" pitchFamily="-107" charset="-128"/>
                <a:cs typeface="Garamond"/>
              </a:defRPr>
            </a:lvl3pPr>
            <a:lvl4pPr marL="1600160"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4pPr>
            <a:lvl5pPr marL="2057349" indent="-228594" algn="l" defTabSz="457189" rtl="0" eaLnBrk="1" fontAlgn="base" hangingPunct="1">
              <a:spcBef>
                <a:spcPct val="20000"/>
              </a:spcBef>
              <a:spcAft>
                <a:spcPct val="0"/>
              </a:spcAft>
              <a:buFont typeface="Arial" charset="0"/>
              <a:buChar char="»"/>
              <a:defRPr sz="2000" kern="1200">
                <a:solidFill>
                  <a:srgbClr val="1F497D"/>
                </a:solidFill>
                <a:latin typeface="Garamond"/>
                <a:ea typeface="ＭＳ Ｐゴシック" pitchFamily="-107" charset="-128"/>
                <a:cs typeface="Garamond"/>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7147" marR="0" lvl="0" indent="0" algn="l" defTabSz="457189" rtl="0" eaLnBrk="1" fontAlgn="base" latinLnBrk="0" hangingPunct="1">
              <a:lnSpc>
                <a:spcPct val="100000"/>
              </a:lnSpc>
              <a:spcBef>
                <a:spcPct val="20000"/>
              </a:spcBef>
              <a:spcAft>
                <a:spcPct val="0"/>
              </a:spcAft>
              <a:buClrTx/>
              <a:buSzTx/>
              <a:buFont typeface="Arial" charset="0"/>
              <a:buNone/>
              <a:tabLst>
                <a:tab pos="-914400" algn="l"/>
              </a:tabLst>
              <a:defRPr/>
            </a:pPr>
            <a:r>
              <a:rPr kumimoji="0" lang="en-GB" sz="1600" b="0" i="0" u="none" strike="noStrike" kern="1200" cap="none" spc="0" normalizeH="0" baseline="0" noProof="0" dirty="0">
                <a:ln>
                  <a:noFill/>
                </a:ln>
                <a:solidFill>
                  <a:prstClr val="white"/>
                </a:solidFill>
                <a:effectLst/>
                <a:uLnTx/>
                <a:uFillTx/>
                <a:latin typeface="Calibri"/>
                <a:ea typeface="ＭＳ Ｐゴシック" pitchFamily="-107" charset="-128"/>
              </a:rPr>
              <a:t>To assess acceptability of self-collected samples, females were randomized 1:1 to provide urine or a vaginal swab (VS)</a:t>
            </a:r>
            <a:endParaRPr kumimoji="0" lang="en-US" sz="1600" b="0" i="0" u="none" strike="noStrike" kern="120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2118343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AB07-1BE5-450D-A698-95728C180BA7}"/>
              </a:ext>
            </a:extLst>
          </p:cNvPr>
          <p:cNvSpPr>
            <a:spLocks noGrp="1"/>
          </p:cNvSpPr>
          <p:nvPr>
            <p:ph type="title"/>
          </p:nvPr>
        </p:nvSpPr>
        <p:spPr>
          <a:xfrm>
            <a:off x="0" y="274638"/>
            <a:ext cx="12192000" cy="1143000"/>
          </a:xfrm>
        </p:spPr>
        <p:txBody>
          <a:bodyPr vert="horz" wrap="square" lIns="91440" tIns="45720" rIns="91440" bIns="45720" numCol="1" anchor="ctr" anchorCtr="0" compatLnSpc="1">
            <a:prstTxWarp prst="textNoShape">
              <a:avLst/>
            </a:prstTxWarp>
            <a:normAutofit/>
          </a:bodyPr>
          <a:lstStyle/>
          <a:p>
            <a:pPr marR="45720" defTabSz="457200" fontAlgn="auto">
              <a:spcBef>
                <a:spcPct val="20000"/>
              </a:spcBef>
              <a:spcAft>
                <a:spcPts val="0"/>
              </a:spcAft>
              <a:buClr>
                <a:srgbClr val="9BBB59"/>
              </a:buClr>
              <a:buSzPct val="95000"/>
            </a:pPr>
            <a:r>
              <a:rPr lang="en-US" sz="5200" dirty="0"/>
              <a:t>Results: Practicality and </a:t>
            </a:r>
            <a:r>
              <a:rPr lang="en-US" sz="5200" dirty="0">
                <a:solidFill>
                  <a:prstClr val="white"/>
                </a:solidFill>
                <a:latin typeface="Garamond" panose="02020404030301010803" pitchFamily="18" charset="0"/>
              </a:rPr>
              <a:t>Uptake of STI POCT</a:t>
            </a:r>
            <a:r>
              <a:rPr lang="en-US" sz="5200" dirty="0"/>
              <a:t> </a:t>
            </a:r>
          </a:p>
        </p:txBody>
      </p:sp>
      <p:sp>
        <p:nvSpPr>
          <p:cNvPr id="5" name="Content Placeholder 5">
            <a:extLst>
              <a:ext uri="{FF2B5EF4-FFF2-40B4-BE49-F238E27FC236}">
                <a16:creationId xmlns:a16="http://schemas.microsoft.com/office/drawing/2014/main" id="{C215C221-73C1-48E7-B9B3-8AA630A691A8}"/>
              </a:ext>
            </a:extLst>
          </p:cNvPr>
          <p:cNvSpPr>
            <a:spLocks noGrp="1"/>
          </p:cNvSpPr>
          <p:nvPr>
            <p:ph sz="half" idx="2"/>
          </p:nvPr>
        </p:nvSpPr>
        <p:spPr>
          <a:xfrm>
            <a:off x="220261" y="5341966"/>
            <a:ext cx="4280848" cy="1639555"/>
          </a:xfrm>
        </p:spPr>
        <p:txBody>
          <a:bodyPr wrap="square" anchor="t">
            <a:normAutofit fontScale="47500" lnSpcReduction="20000"/>
          </a:bodyPr>
          <a:lstStyle/>
          <a:p>
            <a:r>
              <a:rPr lang="en-GB" sz="3600" dirty="0">
                <a:effectLst/>
                <a:latin typeface="+mj-lt"/>
              </a:rPr>
              <a:t>250 participants approached/recruited as targeted within two months </a:t>
            </a:r>
            <a:r>
              <a:rPr lang="en-GB" sz="3600" dirty="0">
                <a:latin typeface="+mj-lt"/>
              </a:rPr>
              <a:t>(15 August 2022 and 14 October 2022)</a:t>
            </a:r>
            <a:endParaRPr lang="en-US" sz="3600" dirty="0">
              <a:effectLst/>
              <a:latin typeface="+mj-lt"/>
            </a:endParaRPr>
          </a:p>
        </p:txBody>
      </p:sp>
      <p:graphicFrame>
        <p:nvGraphicFramePr>
          <p:cNvPr id="8" name="Chart 7">
            <a:extLst>
              <a:ext uri="{FF2B5EF4-FFF2-40B4-BE49-F238E27FC236}">
                <a16:creationId xmlns:a16="http://schemas.microsoft.com/office/drawing/2014/main" id="{B418F17F-06EE-423B-A99B-AF293D44D9E6}"/>
              </a:ext>
            </a:extLst>
          </p:cNvPr>
          <p:cNvGraphicFramePr>
            <a:graphicFrameLocks/>
          </p:cNvGraphicFramePr>
          <p:nvPr/>
        </p:nvGraphicFramePr>
        <p:xfrm>
          <a:off x="321431" y="1600207"/>
          <a:ext cx="4280848" cy="35591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918B1289-9E0D-22A4-2857-6E3EB40B99BA}"/>
              </a:ext>
            </a:extLst>
          </p:cNvPr>
          <p:cNvGraphicFramePr/>
          <p:nvPr/>
        </p:nvGraphicFramePr>
        <p:xfrm>
          <a:off x="4501109" y="1621472"/>
          <a:ext cx="5381678" cy="5091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descr="It's 99%">
            <a:extLst>
              <a:ext uri="{FF2B5EF4-FFF2-40B4-BE49-F238E27FC236}">
                <a16:creationId xmlns:a16="http://schemas.microsoft.com/office/drawing/2014/main" id="{A2E0280D-1E06-ACF8-C99C-0B8A97A860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2113" y="1560944"/>
            <a:ext cx="1618456" cy="181885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A1B57DE8-9465-03FD-8D45-626C1631409A}"/>
              </a:ext>
            </a:extLst>
          </p:cNvPr>
          <p:cNvSpPr>
            <a:spLocks noGrp="1"/>
          </p:cNvSpPr>
          <p:nvPr>
            <p:ph sz="half" idx="1"/>
          </p:nvPr>
        </p:nvSpPr>
        <p:spPr>
          <a:xfrm>
            <a:off x="9882787" y="3608675"/>
            <a:ext cx="2192138" cy="3173629"/>
          </a:xfrm>
        </p:spPr>
        <p:txBody>
          <a:bodyPr>
            <a:normAutofit fontScale="47500" lnSpcReduction="20000"/>
          </a:bodyPr>
          <a:lstStyle/>
          <a:p>
            <a:r>
              <a:rPr lang="en-GB" sz="3600" dirty="0">
                <a:latin typeface="+mj-lt"/>
              </a:rPr>
              <a:t>99% of adults offered STI POCT </a:t>
            </a:r>
            <a:r>
              <a:rPr lang="en-GB" sz="3600" b="1" dirty="0">
                <a:latin typeface="+mj-lt"/>
              </a:rPr>
              <a:t>accepted</a:t>
            </a:r>
            <a:r>
              <a:rPr lang="en-GB" sz="3600" dirty="0">
                <a:latin typeface="+mj-lt"/>
              </a:rPr>
              <a:t> it. </a:t>
            </a:r>
          </a:p>
          <a:p>
            <a:pPr lvl="1"/>
            <a:r>
              <a:rPr lang="en-GB" sz="3200" dirty="0">
                <a:latin typeface="+mj-lt"/>
              </a:rPr>
              <a:t>89/90 (99%) males </a:t>
            </a:r>
          </a:p>
          <a:p>
            <a:pPr lvl="1"/>
            <a:r>
              <a:rPr lang="en-GB" sz="3200" dirty="0">
                <a:latin typeface="+mj-lt"/>
              </a:rPr>
              <a:t>159/160 (99%) females</a:t>
            </a:r>
          </a:p>
          <a:p>
            <a:r>
              <a:rPr lang="en-GB" sz="3600" dirty="0">
                <a:latin typeface="+mj-lt"/>
              </a:rPr>
              <a:t>No differences in acceptability by sex </a:t>
            </a:r>
          </a:p>
          <a:p>
            <a:r>
              <a:rPr lang="en-GB" sz="3600" dirty="0">
                <a:latin typeface="+mj-lt"/>
              </a:rPr>
              <a:t>No differences in acceptability by VS or urine sample among women  </a:t>
            </a:r>
            <a:endParaRPr lang="en-ZA" sz="3600" dirty="0">
              <a:latin typeface="+mj-lt"/>
            </a:endParaRPr>
          </a:p>
        </p:txBody>
      </p:sp>
    </p:spTree>
    <p:extLst>
      <p:ext uri="{BB962C8B-B14F-4D97-AF65-F5344CB8AC3E}">
        <p14:creationId xmlns:p14="http://schemas.microsoft.com/office/powerpoint/2010/main" val="3271150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3885E5-8B1D-40BA-A465-A19E31756958}"/>
              </a:ext>
            </a:extLst>
          </p:cNvPr>
          <p:cNvGraphicFramePr/>
          <p:nvPr/>
        </p:nvGraphicFramePr>
        <p:xfrm>
          <a:off x="840460" y="1016610"/>
          <a:ext cx="10719194" cy="3182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34EA63C-5321-4327-9B06-AA956628BCB2}"/>
              </a:ext>
            </a:extLst>
          </p:cNvPr>
          <p:cNvGraphicFramePr/>
          <p:nvPr/>
        </p:nvGraphicFramePr>
        <p:xfrm>
          <a:off x="840460" y="3607268"/>
          <a:ext cx="10719194" cy="11829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Rounded Corners 7">
            <a:extLst>
              <a:ext uri="{FF2B5EF4-FFF2-40B4-BE49-F238E27FC236}">
                <a16:creationId xmlns:a16="http://schemas.microsoft.com/office/drawing/2014/main" id="{10C1FC40-FB36-4A9B-8F26-AB40EB1D9ACD}"/>
              </a:ext>
            </a:extLst>
          </p:cNvPr>
          <p:cNvSpPr/>
          <p:nvPr/>
        </p:nvSpPr>
        <p:spPr>
          <a:xfrm rot="16200000">
            <a:off x="108324" y="3979265"/>
            <a:ext cx="737365" cy="43891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IQR</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3F00DB63-55D6-4B19-BA15-F1F22D30A57F}"/>
              </a:ext>
            </a:extLst>
          </p:cNvPr>
          <p:cNvSpPr/>
          <p:nvPr/>
        </p:nvSpPr>
        <p:spPr>
          <a:xfrm rot="16200000">
            <a:off x="-32214" y="2484001"/>
            <a:ext cx="960275" cy="43043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Median</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Left Brace 9">
            <a:extLst>
              <a:ext uri="{FF2B5EF4-FFF2-40B4-BE49-F238E27FC236}">
                <a16:creationId xmlns:a16="http://schemas.microsoft.com/office/drawing/2014/main" id="{21BB52AE-6F4E-4EBE-A8E7-FCA328B94B4B}"/>
              </a:ext>
            </a:extLst>
          </p:cNvPr>
          <p:cNvSpPr/>
          <p:nvPr/>
        </p:nvSpPr>
        <p:spPr>
          <a:xfrm rot="5400000">
            <a:off x="3504434" y="-1827390"/>
            <a:ext cx="972000" cy="66600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D486454-32CC-4D95-9389-8294DC0D3711}"/>
              </a:ext>
            </a:extLst>
          </p:cNvPr>
          <p:cNvSpPr txBox="1"/>
          <p:nvPr/>
        </p:nvSpPr>
        <p:spPr>
          <a:xfrm>
            <a:off x="1596719" y="554944"/>
            <a:ext cx="4949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Pre-laboratory testing (22 min) </a:t>
            </a:r>
            <a:endParaRPr kumimoji="0" lang="en-ZA"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Left Brace 11">
            <a:extLst>
              <a:ext uri="{FF2B5EF4-FFF2-40B4-BE49-F238E27FC236}">
                <a16:creationId xmlns:a16="http://schemas.microsoft.com/office/drawing/2014/main" id="{143A52CE-A753-4903-A9F6-3AB62CB14F54}"/>
              </a:ext>
            </a:extLst>
          </p:cNvPr>
          <p:cNvSpPr/>
          <p:nvPr/>
        </p:nvSpPr>
        <p:spPr>
          <a:xfrm rot="5400000">
            <a:off x="8003255" y="478080"/>
            <a:ext cx="972000" cy="20490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1B95A60-FABD-4D03-B8C5-CC13EB696A02}"/>
              </a:ext>
            </a:extLst>
          </p:cNvPr>
          <p:cNvSpPr txBox="1"/>
          <p:nvPr/>
        </p:nvSpPr>
        <p:spPr>
          <a:xfrm>
            <a:off x="7420706" y="250224"/>
            <a:ext cx="2310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Laboratory testing (3 hours)  </a:t>
            </a:r>
            <a:endParaRPr kumimoji="0" lang="en-ZA"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Left Brace 13">
            <a:extLst>
              <a:ext uri="{FF2B5EF4-FFF2-40B4-BE49-F238E27FC236}">
                <a16:creationId xmlns:a16="http://schemas.microsoft.com/office/drawing/2014/main" id="{E2A0D15E-0063-43D7-98DB-E7FEEE67DC44}"/>
              </a:ext>
            </a:extLst>
          </p:cNvPr>
          <p:cNvSpPr/>
          <p:nvPr/>
        </p:nvSpPr>
        <p:spPr>
          <a:xfrm rot="5400000">
            <a:off x="10415574" y="503583"/>
            <a:ext cx="822645" cy="204905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B6981DA-CA37-4342-A959-B2A9F87EAA67}"/>
              </a:ext>
            </a:extLst>
          </p:cNvPr>
          <p:cNvSpPr txBox="1"/>
          <p:nvPr/>
        </p:nvSpPr>
        <p:spPr>
          <a:xfrm>
            <a:off x="9730785" y="250224"/>
            <a:ext cx="23888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Return of results (24 hours) </a:t>
            </a:r>
            <a:endParaRPr kumimoji="0" lang="en-ZA" sz="24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6" name="Diagram 15">
            <a:extLst>
              <a:ext uri="{FF2B5EF4-FFF2-40B4-BE49-F238E27FC236}">
                <a16:creationId xmlns:a16="http://schemas.microsoft.com/office/drawing/2014/main" id="{372AF30D-D587-4A77-A93C-D4196609829F}"/>
              </a:ext>
            </a:extLst>
          </p:cNvPr>
          <p:cNvGraphicFramePr/>
          <p:nvPr/>
        </p:nvGraphicFramePr>
        <p:xfrm>
          <a:off x="840460" y="4597868"/>
          <a:ext cx="10719194" cy="118290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7" name="Rectangle: Rounded Corners 16">
            <a:extLst>
              <a:ext uri="{FF2B5EF4-FFF2-40B4-BE49-F238E27FC236}">
                <a16:creationId xmlns:a16="http://schemas.microsoft.com/office/drawing/2014/main" id="{526231D3-9736-48E4-8BAD-1147F84A567F}"/>
              </a:ext>
            </a:extLst>
          </p:cNvPr>
          <p:cNvSpPr/>
          <p:nvPr/>
        </p:nvSpPr>
        <p:spPr>
          <a:xfrm rot="16200000">
            <a:off x="68129" y="4969865"/>
            <a:ext cx="737365" cy="438912"/>
          </a:xfrm>
          <a:prstGeom prst="roundRect">
            <a:avLst/>
          </a:prstGeom>
          <a:solidFill>
            <a:schemeClr val="bg2">
              <a:lumMod val="25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Range</a:t>
            </a:r>
            <a:endParaRPr kumimoji="0" lang="en-ZA"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F9D6AE89-39E4-1B6F-7FF2-028D075F3BAF}"/>
              </a:ext>
            </a:extLst>
          </p:cNvPr>
          <p:cNvSpPr txBox="1"/>
          <p:nvPr/>
        </p:nvSpPr>
        <p:spPr>
          <a:xfrm>
            <a:off x="116185" y="229602"/>
            <a:ext cx="7348540" cy="307777"/>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Practicality:</a:t>
            </a:r>
            <a:r>
              <a:rPr kumimoji="0" lang="en-ZA" sz="1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Median duration of STI POCT procedures and return of results </a:t>
            </a:r>
            <a:endParaRPr kumimoji="0" lang="en-ZA"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4B4540B-0D9E-DAA9-4DEE-80A03EA59D34}"/>
              </a:ext>
            </a:extLst>
          </p:cNvPr>
          <p:cNvSpPr txBox="1"/>
          <p:nvPr/>
        </p:nvSpPr>
        <p:spPr>
          <a:xfrm>
            <a:off x="139693" y="5726171"/>
            <a:ext cx="120034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black"/>
                </a:solidFill>
                <a:effectLst/>
                <a:uLnTx/>
                <a:uFillTx/>
                <a:latin typeface="Calibri"/>
                <a:ea typeface="+mn-ea"/>
                <a:cs typeface="+mn-cs"/>
              </a:rPr>
              <a:t>* Most participants received their results within a day (same day or next day): </a:t>
            </a:r>
            <a:r>
              <a:rPr kumimoji="0" lang="en-ZA"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90%, 224/248. </a:t>
            </a:r>
            <a:r>
              <a:rPr kumimoji="0" lang="en-ZA"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Nearly all participants  received their results within 7 days: 97% (240/248). Only </a:t>
            </a:r>
            <a:r>
              <a:rPr kumimoji="0" lang="en-ZA" sz="1600" b="0" i="0" u="none" strike="noStrike" kern="1200" cap="none" spc="0" normalizeH="0" baseline="0" noProof="0" dirty="0">
                <a:ln>
                  <a:noFill/>
                </a:ln>
                <a:solidFill>
                  <a:prstClr val="black"/>
                </a:solidFill>
                <a:effectLst/>
                <a:uLnTx/>
                <a:uFillTx/>
                <a:latin typeface="Calibri"/>
                <a:ea typeface="+mn-ea"/>
                <a:cs typeface="+mn-cs"/>
              </a:rPr>
              <a:t>7/247 (3%) participants received their results after 7 days, 4/7 of these participants received their results within the second week. Of the participants with CT/NG, 54/55 received their results within 7 days, 1/55 male with NG never received their result. </a:t>
            </a:r>
          </a:p>
        </p:txBody>
      </p:sp>
    </p:spTree>
    <p:extLst>
      <p:ext uri="{BB962C8B-B14F-4D97-AF65-F5344CB8AC3E}">
        <p14:creationId xmlns:p14="http://schemas.microsoft.com/office/powerpoint/2010/main" val="90514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A368-C3D5-4617-9F1B-9433D374A0C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BE01F91F-BCDD-4831-9FD2-497740CE9D6E}"/>
              </a:ext>
            </a:extLst>
          </p:cNvPr>
          <p:cNvSpPr>
            <a:spLocks noGrp="1"/>
          </p:cNvSpPr>
          <p:nvPr>
            <p:ph idx="1"/>
          </p:nvPr>
        </p:nvSpPr>
        <p:spPr/>
        <p:txBody>
          <a:bodyPr/>
          <a:lstStyle/>
          <a:p>
            <a:pPr marL="285750" indent="-285750">
              <a:spcBef>
                <a:spcPts val="600"/>
              </a:spcBef>
              <a:spcAft>
                <a:spcPts val="600"/>
              </a:spcAft>
              <a:buFont typeface="Arial" panose="020B0604020202020204" pitchFamily="34" charset="0"/>
              <a:buChar char="•"/>
            </a:pPr>
            <a:r>
              <a:rPr lang="en-US" sz="2000" dirty="0"/>
              <a:t>I have no commercial relationships to disclose.</a:t>
            </a:r>
          </a:p>
          <a:p>
            <a:pPr marL="285750" indent="-285750">
              <a:spcBef>
                <a:spcPts val="600"/>
              </a:spcBef>
              <a:spcAft>
                <a:spcPts val="600"/>
              </a:spcAft>
              <a:buFont typeface="Arial" panose="020B0604020202020204" pitchFamily="34" charset="0"/>
              <a:buChar char="•"/>
            </a:pPr>
            <a:endParaRPr lang="en-US" dirty="0"/>
          </a:p>
          <a:p>
            <a:pPr marL="285750" indent="-285750">
              <a:spcBef>
                <a:spcPts val="600"/>
              </a:spcBef>
              <a:spcAft>
                <a:spcPts val="600"/>
              </a:spcAft>
              <a:buFont typeface="Arial" panose="020B0604020202020204" pitchFamily="34" charset="0"/>
              <a:buChar char="•"/>
            </a:pPr>
            <a:r>
              <a:rPr lang="en-US" dirty="0"/>
              <a:t>I receive </a:t>
            </a:r>
            <a:r>
              <a:rPr lang="en-US" b="1" dirty="0"/>
              <a:t>NIH</a:t>
            </a:r>
            <a:r>
              <a:rPr lang="en-US" dirty="0"/>
              <a:t> funding for HIV prevention and STI-related research</a:t>
            </a:r>
          </a:p>
          <a:p>
            <a:pPr marL="285750" indent="-285750">
              <a:spcBef>
                <a:spcPts val="600"/>
              </a:spcBef>
              <a:spcAft>
                <a:spcPts val="600"/>
              </a:spcAft>
              <a:buFont typeface="Arial" panose="020B0604020202020204" pitchFamily="34" charset="0"/>
              <a:buChar char="•"/>
            </a:pPr>
            <a:r>
              <a:rPr lang="en-US" dirty="0"/>
              <a:t>I receive </a:t>
            </a:r>
            <a:r>
              <a:rPr lang="en-US" b="1" dirty="0"/>
              <a:t>CDC</a:t>
            </a:r>
            <a:r>
              <a:rPr lang="en-US" dirty="0"/>
              <a:t> funding for research related to Mpox</a:t>
            </a:r>
          </a:p>
          <a:p>
            <a:pPr marL="285750" indent="-285750">
              <a:spcBef>
                <a:spcPts val="600"/>
              </a:spcBef>
              <a:spcAft>
                <a:spcPts val="600"/>
              </a:spcAft>
              <a:buFont typeface="Arial" panose="020B0604020202020204" pitchFamily="34" charset="0"/>
              <a:buChar char="•"/>
            </a:pPr>
            <a:r>
              <a:rPr lang="en-US" dirty="0"/>
              <a:t>I am a medical consultant to the </a:t>
            </a:r>
            <a:r>
              <a:rPr lang="en-US" b="1" dirty="0"/>
              <a:t>CDC</a:t>
            </a:r>
            <a:r>
              <a:rPr lang="en-US" dirty="0"/>
              <a:t> for an upcoming version of the STI guidelines</a:t>
            </a:r>
          </a:p>
        </p:txBody>
      </p:sp>
      <p:sp>
        <p:nvSpPr>
          <p:cNvPr id="4" name="Content Placeholder 3">
            <a:extLst>
              <a:ext uri="{FF2B5EF4-FFF2-40B4-BE49-F238E27FC236}">
                <a16:creationId xmlns:a16="http://schemas.microsoft.com/office/drawing/2014/main" id="{454BC672-5CD2-4B61-BF30-8DBB26F18278}"/>
              </a:ext>
            </a:extLst>
          </p:cNvPr>
          <p:cNvSpPr>
            <a:spLocks noGrp="1"/>
          </p:cNvSpPr>
          <p:nvPr>
            <p:ph idx="10"/>
          </p:nvPr>
        </p:nvSpPr>
        <p:spPr/>
        <p:txBody>
          <a:bodyPr/>
          <a:lstStyle/>
          <a:p>
            <a:endParaRPr lang="en-US" dirty="0"/>
          </a:p>
        </p:txBody>
      </p:sp>
    </p:spTree>
    <p:extLst>
      <p:ext uri="{BB962C8B-B14F-4D97-AF65-F5344CB8AC3E}">
        <p14:creationId xmlns:p14="http://schemas.microsoft.com/office/powerpoint/2010/main" val="7391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AB07-1BE5-450D-A698-95728C180BA7}"/>
              </a:ext>
            </a:extLst>
          </p:cNvPr>
          <p:cNvSpPr>
            <a:spLocks noGrp="1"/>
          </p:cNvSpPr>
          <p:nvPr>
            <p:ph type="title"/>
          </p:nvPr>
        </p:nvSpPr>
        <p:spPr>
          <a:xfrm>
            <a:off x="-95536" y="1"/>
            <a:ext cx="12192000" cy="926431"/>
          </a:xfrm>
          <a:solidFill>
            <a:schemeClr val="tx2">
              <a:lumMod val="75000"/>
            </a:schemeClr>
          </a:solidFill>
          <a:ln>
            <a:noFill/>
          </a:ln>
        </p:spPr>
        <p:txBody>
          <a:bodyPr vert="horz" wrap="square" lIns="91440" tIns="45720" rIns="91440" bIns="45720" numCol="1" anchor="ctr" anchorCtr="0" compatLnSpc="1">
            <a:prstTxWarp prst="textNoShape">
              <a:avLst/>
            </a:prstTxWarp>
          </a:bodyPr>
          <a:lstStyle/>
          <a:p>
            <a:pPr marR="45720" defTabSz="457200" fontAlgn="auto">
              <a:spcBef>
                <a:spcPct val="20000"/>
              </a:spcBef>
              <a:spcAft>
                <a:spcPts val="0"/>
              </a:spcAft>
              <a:buClr>
                <a:srgbClr val="9BBB59"/>
              </a:buClr>
              <a:buSzPct val="95000"/>
            </a:pPr>
            <a:r>
              <a:rPr lang="en-US" sz="5400" dirty="0">
                <a:solidFill>
                  <a:prstClr val="white"/>
                </a:solidFill>
                <a:latin typeface="Garamond" panose="02020404030301010803" pitchFamily="18" charset="0"/>
              </a:rPr>
              <a:t>Choice of Return of Results</a:t>
            </a:r>
          </a:p>
        </p:txBody>
      </p:sp>
      <p:sp>
        <p:nvSpPr>
          <p:cNvPr id="3" name="TextBox 2">
            <a:extLst>
              <a:ext uri="{FF2B5EF4-FFF2-40B4-BE49-F238E27FC236}">
                <a16:creationId xmlns:a16="http://schemas.microsoft.com/office/drawing/2014/main" id="{A34616D5-6883-485C-8D48-5505DE90470B}"/>
              </a:ext>
            </a:extLst>
          </p:cNvPr>
          <p:cNvSpPr txBox="1"/>
          <p:nvPr/>
        </p:nvSpPr>
        <p:spPr>
          <a:xfrm>
            <a:off x="73980" y="5288340"/>
            <a:ext cx="12118020" cy="1569660"/>
          </a:xfrm>
          <a:prstGeom prst="rect">
            <a:avLst/>
          </a:prstGeom>
          <a:solidFill>
            <a:schemeClr val="accent5">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Calibri"/>
                <a:ea typeface="+mn-ea"/>
                <a:cs typeface="+mn-cs"/>
              </a:rPr>
              <a:t>Most adults preferred to receive their results by 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Calibri"/>
                <a:ea typeface="+mn-ea"/>
                <a:cs typeface="+mn-cs"/>
              </a:rPr>
              <a:t>Nearly all results were returned: </a:t>
            </a:r>
            <a:r>
              <a:rPr kumimoji="0" lang="en-ZA" sz="2400" b="1" i="0" u="none" strike="noStrike" kern="1200" cap="none" spc="0" normalizeH="0" baseline="0" noProof="0" dirty="0">
                <a:ln>
                  <a:noFill/>
                </a:ln>
                <a:solidFill>
                  <a:prstClr val="black"/>
                </a:solidFill>
                <a:effectLst/>
                <a:uLnTx/>
                <a:uFillTx/>
                <a:latin typeface="Calibri"/>
                <a:ea typeface="+mn-ea"/>
                <a:cs typeface="+mn-cs"/>
              </a:rPr>
              <a:t>247/248 (99%)</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Calibri"/>
                <a:ea typeface="+mn-ea"/>
                <a:cs typeface="+mn-cs"/>
              </a:rPr>
              <a:t>Results not returned to 1 participant: phone not reachable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Calibri"/>
                <a:ea typeface="+mn-ea"/>
                <a:cs typeface="+mn-cs"/>
              </a:rPr>
              <a:t>This participant was </a:t>
            </a:r>
            <a:r>
              <a:rPr kumimoji="0" lang="en-ZA" sz="2400" b="0" i="0" u="none" strike="noStrike" kern="1200" cap="none" spc="0" normalizeH="0" baseline="0" noProof="0" dirty="0">
                <a:ln>
                  <a:noFill/>
                </a:ln>
                <a:solidFill>
                  <a:srgbClr val="FF0000"/>
                </a:solidFill>
                <a:effectLst/>
                <a:uLnTx/>
                <a:uFillTx/>
                <a:latin typeface="Calibri"/>
                <a:ea typeface="+mn-ea"/>
                <a:cs typeface="+mn-cs"/>
              </a:rPr>
              <a:t>NG </a:t>
            </a:r>
            <a:r>
              <a:rPr kumimoji="0" lang="en-ZA" sz="2400" b="0" i="0" u="none" strike="noStrike" kern="1200" cap="none" spc="0" normalizeH="0" baseline="0" noProof="0" dirty="0">
                <a:ln>
                  <a:noFill/>
                </a:ln>
                <a:solidFill>
                  <a:prstClr val="black"/>
                </a:solidFill>
                <a:effectLst/>
                <a:uLnTx/>
                <a:uFillTx/>
                <a:latin typeface="Calibri"/>
                <a:ea typeface="+mn-ea"/>
                <a:cs typeface="+mn-cs"/>
              </a:rPr>
              <a:t>positive and treated syndromically  </a:t>
            </a:r>
          </a:p>
        </p:txBody>
      </p:sp>
      <p:graphicFrame>
        <p:nvGraphicFramePr>
          <p:cNvPr id="7" name="Table 7">
            <a:extLst>
              <a:ext uri="{FF2B5EF4-FFF2-40B4-BE49-F238E27FC236}">
                <a16:creationId xmlns:a16="http://schemas.microsoft.com/office/drawing/2014/main" id="{15C2E45A-FEC7-4EED-8D51-394CEC2CC26D}"/>
              </a:ext>
            </a:extLst>
          </p:cNvPr>
          <p:cNvGraphicFramePr>
            <a:graphicFrameLocks noGrp="1"/>
          </p:cNvGraphicFramePr>
          <p:nvPr/>
        </p:nvGraphicFramePr>
        <p:xfrm>
          <a:off x="296564" y="1118933"/>
          <a:ext cx="10781730" cy="3852336"/>
        </p:xfrm>
        <a:graphic>
          <a:graphicData uri="http://schemas.openxmlformats.org/drawingml/2006/table">
            <a:tbl>
              <a:tblPr firstRow="1" bandRow="1">
                <a:tableStyleId>{5940675A-B579-460E-94D1-54222C63F5DA}</a:tableStyleId>
              </a:tblPr>
              <a:tblGrid>
                <a:gridCol w="3593910">
                  <a:extLst>
                    <a:ext uri="{9D8B030D-6E8A-4147-A177-3AD203B41FA5}">
                      <a16:colId xmlns:a16="http://schemas.microsoft.com/office/drawing/2014/main" val="527685362"/>
                    </a:ext>
                  </a:extLst>
                </a:gridCol>
                <a:gridCol w="3593910">
                  <a:extLst>
                    <a:ext uri="{9D8B030D-6E8A-4147-A177-3AD203B41FA5}">
                      <a16:colId xmlns:a16="http://schemas.microsoft.com/office/drawing/2014/main" val="1885985959"/>
                    </a:ext>
                  </a:extLst>
                </a:gridCol>
                <a:gridCol w="3593910">
                  <a:extLst>
                    <a:ext uri="{9D8B030D-6E8A-4147-A177-3AD203B41FA5}">
                      <a16:colId xmlns:a16="http://schemas.microsoft.com/office/drawing/2014/main" val="4266847268"/>
                    </a:ext>
                  </a:extLst>
                </a:gridCol>
              </a:tblGrid>
              <a:tr h="790965">
                <a:tc>
                  <a:txBody>
                    <a:bodyPr/>
                    <a:lstStyle/>
                    <a:p>
                      <a:pPr algn="ctr"/>
                      <a:r>
                        <a:rPr lang="en-GB" sz="4000" b="1" dirty="0"/>
                        <a:t>All Participants </a:t>
                      </a:r>
                      <a:endParaRPr lang="en-ZA" sz="4000" b="1" dirty="0"/>
                    </a:p>
                  </a:txBody>
                  <a:tcPr/>
                </a:tc>
                <a:tc>
                  <a:txBody>
                    <a:bodyPr/>
                    <a:lstStyle/>
                    <a:p>
                      <a:pPr algn="ctr"/>
                      <a:r>
                        <a:rPr lang="en-GB" sz="4000" b="1" dirty="0"/>
                        <a:t>Males </a:t>
                      </a:r>
                      <a:endParaRPr lang="en-ZA" sz="4000" b="1" dirty="0"/>
                    </a:p>
                  </a:txBody>
                  <a:tcPr/>
                </a:tc>
                <a:tc>
                  <a:txBody>
                    <a:bodyPr/>
                    <a:lstStyle/>
                    <a:p>
                      <a:pPr algn="ctr"/>
                      <a:r>
                        <a:rPr lang="en-GB" sz="4000" b="1" dirty="0"/>
                        <a:t>Females </a:t>
                      </a:r>
                      <a:endParaRPr lang="en-ZA" sz="4000" b="1" dirty="0"/>
                    </a:p>
                  </a:txBody>
                  <a:tcPr/>
                </a:tc>
                <a:extLst>
                  <a:ext uri="{0D108BD9-81ED-4DB2-BD59-A6C34878D82A}">
                    <a16:rowId xmlns:a16="http://schemas.microsoft.com/office/drawing/2014/main" val="1412118444"/>
                  </a:ext>
                </a:extLst>
              </a:tr>
              <a:tr h="3061371">
                <a:tc>
                  <a:txBody>
                    <a:bodyPr/>
                    <a:lstStyle/>
                    <a:p>
                      <a:endParaRPr lang="en-ZA" dirty="0"/>
                    </a:p>
                  </a:txBody>
                  <a:tcPr/>
                </a:tc>
                <a:tc>
                  <a:txBody>
                    <a:bodyPr/>
                    <a:lstStyle/>
                    <a:p>
                      <a:endParaRPr lang="en-ZA" dirty="0"/>
                    </a:p>
                  </a:txBody>
                  <a:tcPr/>
                </a:tc>
                <a:tc>
                  <a:txBody>
                    <a:bodyPr/>
                    <a:lstStyle/>
                    <a:p>
                      <a:endParaRPr lang="en-ZA" dirty="0"/>
                    </a:p>
                  </a:txBody>
                  <a:tcPr/>
                </a:tc>
                <a:extLst>
                  <a:ext uri="{0D108BD9-81ED-4DB2-BD59-A6C34878D82A}">
                    <a16:rowId xmlns:a16="http://schemas.microsoft.com/office/drawing/2014/main" val="2185145897"/>
                  </a:ext>
                </a:extLst>
              </a:tr>
            </a:tbl>
          </a:graphicData>
        </a:graphic>
      </p:graphicFrame>
      <p:graphicFrame>
        <p:nvGraphicFramePr>
          <p:cNvPr id="8" name="Chart 7">
            <a:extLst>
              <a:ext uri="{FF2B5EF4-FFF2-40B4-BE49-F238E27FC236}">
                <a16:creationId xmlns:a16="http://schemas.microsoft.com/office/drawing/2014/main" id="{0E187539-3A74-4E46-B87E-E70A21FA4A7C}"/>
              </a:ext>
            </a:extLst>
          </p:cNvPr>
          <p:cNvGraphicFramePr>
            <a:graphicFrameLocks/>
          </p:cNvGraphicFramePr>
          <p:nvPr/>
        </p:nvGraphicFramePr>
        <p:xfrm>
          <a:off x="3967810" y="1941466"/>
          <a:ext cx="3452884" cy="30843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4BAF0638-1C99-497B-8087-0A61577A7AD7}"/>
              </a:ext>
            </a:extLst>
          </p:cNvPr>
          <p:cNvGraphicFramePr>
            <a:graphicFrameLocks/>
          </p:cNvGraphicFramePr>
          <p:nvPr/>
        </p:nvGraphicFramePr>
        <p:xfrm>
          <a:off x="7727768" y="1996058"/>
          <a:ext cx="3452884" cy="30843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AB2D1958-C7FA-469E-A353-7B8938903966}"/>
              </a:ext>
            </a:extLst>
          </p:cNvPr>
          <p:cNvGraphicFramePr>
            <a:graphicFrameLocks/>
          </p:cNvGraphicFramePr>
          <p:nvPr/>
        </p:nvGraphicFramePr>
        <p:xfrm>
          <a:off x="405744" y="1996058"/>
          <a:ext cx="3562066" cy="29752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47448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AB07-1BE5-450D-A698-95728C180BA7}"/>
              </a:ext>
            </a:extLst>
          </p:cNvPr>
          <p:cNvSpPr>
            <a:spLocks noGrp="1"/>
          </p:cNvSpPr>
          <p:nvPr>
            <p:ph type="title"/>
          </p:nvPr>
        </p:nvSpPr>
        <p:spPr>
          <a:xfrm>
            <a:off x="0" y="82194"/>
            <a:ext cx="12192000" cy="667820"/>
          </a:xfrm>
          <a:solidFill>
            <a:schemeClr val="tx2">
              <a:lumMod val="75000"/>
            </a:schemeClr>
          </a:solidFill>
          <a:ln>
            <a:noFill/>
          </a:ln>
        </p:spPr>
        <p:txBody>
          <a:bodyPr vert="horz" wrap="square" lIns="91440" tIns="45720" rIns="91440" bIns="45720" numCol="1" anchor="ctr" anchorCtr="0" compatLnSpc="1">
            <a:prstTxWarp prst="textNoShape">
              <a:avLst/>
            </a:prstTxWarp>
          </a:bodyPr>
          <a:lstStyle/>
          <a:p>
            <a:pPr marR="45720" defTabSz="457200" fontAlgn="auto">
              <a:spcBef>
                <a:spcPct val="20000"/>
              </a:spcBef>
              <a:spcAft>
                <a:spcPts val="0"/>
              </a:spcAft>
              <a:buClr>
                <a:srgbClr val="9BBB59"/>
              </a:buClr>
              <a:buSzPct val="95000"/>
            </a:pPr>
            <a:r>
              <a:rPr lang="en-US" sz="5400" dirty="0">
                <a:solidFill>
                  <a:prstClr val="white"/>
                </a:solidFill>
                <a:latin typeface="Garamond" panose="02020404030301010803" pitchFamily="18" charset="0"/>
              </a:rPr>
              <a:t>Participant Characteristics </a:t>
            </a:r>
          </a:p>
        </p:txBody>
      </p:sp>
      <p:graphicFrame>
        <p:nvGraphicFramePr>
          <p:cNvPr id="16" name="Table 15">
            <a:extLst>
              <a:ext uri="{FF2B5EF4-FFF2-40B4-BE49-F238E27FC236}">
                <a16:creationId xmlns:a16="http://schemas.microsoft.com/office/drawing/2014/main" id="{C9DBBBE6-32F4-4289-9845-CEF63BF21D5A}"/>
              </a:ext>
            </a:extLst>
          </p:cNvPr>
          <p:cNvGraphicFramePr>
            <a:graphicFrameLocks noGrp="1"/>
          </p:cNvGraphicFramePr>
          <p:nvPr/>
        </p:nvGraphicFramePr>
        <p:xfrm>
          <a:off x="103204" y="788257"/>
          <a:ext cx="11847681" cy="5272878"/>
        </p:xfrm>
        <a:graphic>
          <a:graphicData uri="http://schemas.openxmlformats.org/drawingml/2006/table">
            <a:tbl>
              <a:tblPr firstRow="1" bandRow="1">
                <a:tableStyleId>{F5AB1C69-6EDB-4FF4-983F-18BD219EF322}</a:tableStyleId>
              </a:tblPr>
              <a:tblGrid>
                <a:gridCol w="2086008">
                  <a:extLst>
                    <a:ext uri="{9D8B030D-6E8A-4147-A177-3AD203B41FA5}">
                      <a16:colId xmlns:a16="http://schemas.microsoft.com/office/drawing/2014/main" val="2718972058"/>
                    </a:ext>
                  </a:extLst>
                </a:gridCol>
                <a:gridCol w="3899825">
                  <a:extLst>
                    <a:ext uri="{9D8B030D-6E8A-4147-A177-3AD203B41FA5}">
                      <a16:colId xmlns:a16="http://schemas.microsoft.com/office/drawing/2014/main" val="1201713880"/>
                    </a:ext>
                  </a:extLst>
                </a:gridCol>
                <a:gridCol w="1780355">
                  <a:extLst>
                    <a:ext uri="{9D8B030D-6E8A-4147-A177-3AD203B41FA5}">
                      <a16:colId xmlns:a16="http://schemas.microsoft.com/office/drawing/2014/main" val="1189740447"/>
                    </a:ext>
                  </a:extLst>
                </a:gridCol>
                <a:gridCol w="1901467">
                  <a:extLst>
                    <a:ext uri="{9D8B030D-6E8A-4147-A177-3AD203B41FA5}">
                      <a16:colId xmlns:a16="http://schemas.microsoft.com/office/drawing/2014/main" val="1035746794"/>
                    </a:ext>
                  </a:extLst>
                </a:gridCol>
                <a:gridCol w="2180026">
                  <a:extLst>
                    <a:ext uri="{9D8B030D-6E8A-4147-A177-3AD203B41FA5}">
                      <a16:colId xmlns:a16="http://schemas.microsoft.com/office/drawing/2014/main" val="582963337"/>
                    </a:ext>
                  </a:extLst>
                </a:gridCol>
              </a:tblGrid>
              <a:tr h="240764">
                <a:tc>
                  <a:txBody>
                    <a:bodyPr/>
                    <a:lstStyle/>
                    <a:p>
                      <a:pPr algn="ctr" fontAlgn="t"/>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algn="ctr" fontAlgn="t"/>
                      <a:r>
                        <a:rPr lang="en-ZA" sz="1800" u="none" strike="noStrike" dirty="0">
                          <a:effectLst/>
                          <a:latin typeface="Times New Roman" panose="02020603050405020304" pitchFamily="18" charset="0"/>
                          <a:cs typeface="Times New Roman" panose="02020603050405020304" pitchFamily="18" charset="0"/>
                        </a:rPr>
                        <a:t> </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algn="r" rtl="0" fontAlgn="ctr"/>
                      <a:r>
                        <a:rPr lang="en-GB" sz="1800" b="1" u="none" strike="noStrike" dirty="0">
                          <a:solidFill>
                            <a:srgbClr val="FFFFFF"/>
                          </a:solidFill>
                          <a:effectLst/>
                          <a:latin typeface="Times New Roman" panose="02020603050405020304" pitchFamily="18" charset="0"/>
                          <a:cs typeface="Times New Roman" panose="02020603050405020304" pitchFamily="18" charset="0"/>
                        </a:rPr>
                        <a:t>Total, N=248 (%)</a:t>
                      </a:r>
                      <a:endParaRPr lang="en-ZA"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5443" marR="5443" marT="5443" marB="0" anchor="ctr"/>
                </a:tc>
                <a:tc>
                  <a:txBody>
                    <a:bodyPr/>
                    <a:lstStyle/>
                    <a:p>
                      <a:pPr algn="r" rtl="0" fontAlgn="ctr"/>
                      <a:r>
                        <a:rPr lang="en-ZA" sz="1800" b="1" u="none" strike="noStrike" dirty="0">
                          <a:effectLst/>
                          <a:latin typeface="Times New Roman" panose="02020603050405020304" pitchFamily="18" charset="0"/>
                          <a:cs typeface="Times New Roman" panose="02020603050405020304" pitchFamily="18" charset="0"/>
                        </a:rPr>
                        <a:t>Male, N=89 (%)</a:t>
                      </a:r>
                      <a:endParaRPr lang="en-ZA"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5443" marR="5443" marT="5443" marB="0" anchor="ctr">
                    <a:solidFill>
                      <a:srgbClr val="0070C0"/>
                    </a:solidFill>
                  </a:tcPr>
                </a:tc>
                <a:tc>
                  <a:txBody>
                    <a:bodyPr/>
                    <a:lstStyle/>
                    <a:p>
                      <a:pPr algn="r" rtl="0" fontAlgn="ctr"/>
                      <a:r>
                        <a:rPr lang="en-ZA" sz="1800" b="1" u="none" strike="noStrike" dirty="0">
                          <a:effectLst/>
                          <a:latin typeface="Times New Roman" panose="02020603050405020304" pitchFamily="18" charset="0"/>
                          <a:cs typeface="Times New Roman" panose="02020603050405020304" pitchFamily="18" charset="0"/>
                        </a:rPr>
                        <a:t>Female, N=159 (%) </a:t>
                      </a:r>
                      <a:endParaRPr lang="en-ZA" sz="18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5443" marR="5443" marT="5443" marB="0" anchor="ctr">
                    <a:solidFill>
                      <a:schemeClr val="accent4">
                        <a:lumMod val="75000"/>
                      </a:schemeClr>
                    </a:solidFill>
                  </a:tcPr>
                </a:tc>
                <a:extLst>
                  <a:ext uri="{0D108BD9-81ED-4DB2-BD59-A6C34878D82A}">
                    <a16:rowId xmlns:a16="http://schemas.microsoft.com/office/drawing/2014/main" val="467530049"/>
                  </a:ext>
                </a:extLst>
              </a:tr>
              <a:tr h="269964">
                <a:tc>
                  <a:txBody>
                    <a:bodyPr/>
                    <a:lstStyle/>
                    <a:p>
                      <a:pPr algn="l">
                        <a:lnSpc>
                          <a:spcPct val="107000"/>
                        </a:lnSpc>
                        <a:spcAft>
                          <a:spcPts val="800"/>
                        </a:spcAft>
                      </a:pPr>
                      <a:r>
                        <a:rPr lang="en-ZA" sz="1800" b="1" dirty="0">
                          <a:effectLst/>
                          <a:latin typeface="Times New Roman" panose="02020603050405020304" pitchFamily="18" charset="0"/>
                          <a:cs typeface="Times New Roman" panose="02020603050405020304" pitchFamily="18" charset="0"/>
                        </a:rPr>
                        <a:t>Age (years)</a:t>
                      </a:r>
                      <a:endParaRPr lang="en-ZA"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55" marR="64455" marT="0" marB="0" anchor="b"/>
                </a:tc>
                <a:tc>
                  <a:txBody>
                    <a:bodyPr/>
                    <a:lstStyle/>
                    <a:p>
                      <a:pPr>
                        <a:lnSpc>
                          <a:spcPct val="107000"/>
                        </a:lnSpc>
                        <a:spcAft>
                          <a:spcPts val="800"/>
                        </a:spcAft>
                      </a:pPr>
                      <a:r>
                        <a:rPr lang="en-ZA" sz="1800" dirty="0">
                          <a:effectLst/>
                          <a:latin typeface="Times New Roman" panose="02020603050405020304" pitchFamily="18" charset="0"/>
                          <a:cs typeface="Times New Roman" panose="02020603050405020304" pitchFamily="18" charset="0"/>
                        </a:rPr>
                        <a:t>Median (IQR)</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55" marR="64455" marT="0" marB="0" anchor="b"/>
                </a:tc>
                <a:tc>
                  <a:txBody>
                    <a:bodyPr/>
                    <a:lstStyle/>
                    <a:p>
                      <a:pPr algn="r">
                        <a:lnSpc>
                          <a:spcPct val="107000"/>
                        </a:lnSpc>
                        <a:spcAft>
                          <a:spcPts val="800"/>
                        </a:spcAft>
                      </a:pPr>
                      <a:r>
                        <a:rPr lang="en-ZA" sz="1800" dirty="0">
                          <a:effectLst/>
                          <a:latin typeface="Times New Roman" panose="02020603050405020304" pitchFamily="18" charset="0"/>
                          <a:cs typeface="Times New Roman" panose="02020603050405020304" pitchFamily="18" charset="0"/>
                        </a:rPr>
                        <a:t>30 (24-36)</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55" marR="64455" marT="0" marB="0" anchor="b"/>
                </a:tc>
                <a:tc>
                  <a:txBody>
                    <a:bodyPr/>
                    <a:lstStyle/>
                    <a:p>
                      <a:pPr algn="r">
                        <a:lnSpc>
                          <a:spcPct val="107000"/>
                        </a:lnSpc>
                        <a:spcAft>
                          <a:spcPts val="800"/>
                        </a:spcAft>
                      </a:pPr>
                      <a:r>
                        <a:rPr lang="en-ZA" sz="1800" dirty="0">
                          <a:effectLst/>
                          <a:latin typeface="Times New Roman" panose="02020603050405020304" pitchFamily="18" charset="0"/>
                          <a:cs typeface="Times New Roman" panose="02020603050405020304" pitchFamily="18" charset="0"/>
                        </a:rPr>
                        <a:t>31 (26-37)</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55" marR="64455" marT="0" marB="0" anchor="b">
                    <a:solidFill>
                      <a:schemeClr val="accent1">
                        <a:lumMod val="20000"/>
                        <a:lumOff val="80000"/>
                      </a:schemeClr>
                    </a:solidFill>
                  </a:tcPr>
                </a:tc>
                <a:tc>
                  <a:txBody>
                    <a:bodyPr/>
                    <a:lstStyle/>
                    <a:p>
                      <a:pPr algn="r">
                        <a:lnSpc>
                          <a:spcPct val="107000"/>
                        </a:lnSpc>
                        <a:spcAft>
                          <a:spcPts val="800"/>
                        </a:spcAft>
                      </a:pPr>
                      <a:r>
                        <a:rPr lang="en-ZA" sz="1800" dirty="0">
                          <a:effectLst/>
                          <a:latin typeface="Times New Roman" panose="02020603050405020304" pitchFamily="18" charset="0"/>
                          <a:cs typeface="Times New Roman" panose="02020603050405020304" pitchFamily="18" charset="0"/>
                        </a:rPr>
                        <a:t>29 (24-35)</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55" marR="64455" marT="0" marB="0" anchor="b">
                    <a:solidFill>
                      <a:schemeClr val="accent2">
                        <a:lumMod val="20000"/>
                        <a:lumOff val="80000"/>
                      </a:schemeClr>
                    </a:solidFill>
                  </a:tcPr>
                </a:tc>
                <a:extLst>
                  <a:ext uri="{0D108BD9-81ED-4DB2-BD59-A6C34878D82A}">
                    <a16:rowId xmlns:a16="http://schemas.microsoft.com/office/drawing/2014/main" val="468987102"/>
                  </a:ext>
                </a:extLst>
              </a:tr>
              <a:tr h="269964">
                <a:tc rowSpan="4">
                  <a:txBody>
                    <a:bodyPr/>
                    <a:lstStyle/>
                    <a:p>
                      <a:pPr algn="l" fontAlgn="t"/>
                      <a:r>
                        <a:rPr lang="en-GB" sz="1800" b="1" i="0" u="none" strike="noStrike" dirty="0">
                          <a:solidFill>
                            <a:srgbClr val="000000"/>
                          </a:solidFill>
                          <a:effectLst/>
                          <a:latin typeface="Times New Roman" panose="02020603050405020304" pitchFamily="18" charset="0"/>
                          <a:cs typeface="Times New Roman" panose="02020603050405020304" pitchFamily="18" charset="0"/>
                        </a:rPr>
                        <a:t>Screening risk factor </a:t>
                      </a:r>
                      <a:endParaRPr lang="en-ZA"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algn="l" fontAlgn="t"/>
                      <a:r>
                        <a:rPr lang="en-ZA" sz="1800" u="none" strike="noStrike" dirty="0">
                          <a:effectLst/>
                          <a:latin typeface="Times New Roman" panose="02020603050405020304" pitchFamily="18" charset="0"/>
                          <a:cs typeface="Times New Roman" panose="02020603050405020304" pitchFamily="18" charset="0"/>
                        </a:rPr>
                        <a:t>Condomless sex (3M)</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238 (96)</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algn="r" fontAlgn="t"/>
                      <a:r>
                        <a:rPr lang="en-ZA" sz="1800" u="none" strike="noStrike" dirty="0">
                          <a:effectLst/>
                          <a:latin typeface="Times New Roman" panose="02020603050405020304" pitchFamily="18" charset="0"/>
                          <a:cs typeface="Times New Roman" panose="02020603050405020304" pitchFamily="18" charset="0"/>
                        </a:rPr>
                        <a:t>87 (98)</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1">
                        <a:lumMod val="20000"/>
                        <a:lumOff val="80000"/>
                      </a:schemeClr>
                    </a:solidFill>
                  </a:tcPr>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151 (94)</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2">
                        <a:lumMod val="20000"/>
                        <a:lumOff val="80000"/>
                      </a:schemeClr>
                    </a:solidFill>
                  </a:tcPr>
                </a:tc>
                <a:extLst>
                  <a:ext uri="{0D108BD9-81ED-4DB2-BD59-A6C34878D82A}">
                    <a16:rowId xmlns:a16="http://schemas.microsoft.com/office/drawing/2014/main" val="1432108483"/>
                  </a:ext>
                </a:extLst>
              </a:tr>
              <a:tr h="281844">
                <a:tc vMerge="1">
                  <a:txBody>
                    <a:bodyPr/>
                    <a:lstStyle/>
                    <a:p>
                      <a:pPr algn="l" fontAlgn="t"/>
                      <a:endParaRPr lang="en-ZA" sz="24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tc>
                <a:tc>
                  <a:txBody>
                    <a:bodyPr/>
                    <a:lstStyle/>
                    <a:p>
                      <a:pPr algn="l" fontAlgn="t"/>
                      <a:r>
                        <a:rPr lang="en-ZA" sz="1800" u="none" strike="noStrike" dirty="0">
                          <a:effectLst/>
                          <a:latin typeface="Times New Roman" panose="02020603050405020304" pitchFamily="18" charset="0"/>
                          <a:cs typeface="Times New Roman" panose="02020603050405020304" pitchFamily="18" charset="0"/>
                        </a:rPr>
                        <a:t>Genital symptoms (6M) </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138 (55)</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algn="r" fontAlgn="t"/>
                      <a:r>
                        <a:rPr lang="en-ZA" sz="1800" u="none" strike="noStrike" dirty="0">
                          <a:effectLst/>
                          <a:latin typeface="Times New Roman" panose="02020603050405020304" pitchFamily="18" charset="0"/>
                          <a:cs typeface="Times New Roman" panose="02020603050405020304" pitchFamily="18" charset="0"/>
                        </a:rPr>
                        <a:t>41 (46)</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1">
                        <a:lumMod val="40000"/>
                        <a:lumOff val="60000"/>
                      </a:schemeClr>
                    </a:solidFill>
                  </a:tcPr>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97 (61)</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2">
                        <a:lumMod val="40000"/>
                        <a:lumOff val="60000"/>
                      </a:schemeClr>
                    </a:solidFill>
                  </a:tcPr>
                </a:tc>
                <a:extLst>
                  <a:ext uri="{0D108BD9-81ED-4DB2-BD59-A6C34878D82A}">
                    <a16:rowId xmlns:a16="http://schemas.microsoft.com/office/drawing/2014/main" val="1558436903"/>
                  </a:ext>
                </a:extLst>
              </a:tr>
              <a:tr h="269964">
                <a:tc vMerge="1">
                  <a:txBody>
                    <a:bodyPr/>
                    <a:lstStyle/>
                    <a:p>
                      <a:pPr algn="l" fontAlgn="t"/>
                      <a:endParaRPr lang="en-ZA" sz="24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tc>
                <a:tc>
                  <a:txBody>
                    <a:bodyPr/>
                    <a:lstStyle/>
                    <a:p>
                      <a:pPr algn="l" fontAlgn="t"/>
                      <a:r>
                        <a:rPr lang="en-ZA" sz="1800" u="none" strike="noStrike" dirty="0">
                          <a:effectLst/>
                          <a:latin typeface="Times New Roman" panose="02020603050405020304" pitchFamily="18" charset="0"/>
                          <a:cs typeface="Times New Roman" panose="02020603050405020304" pitchFamily="18" charset="0"/>
                        </a:rPr>
                        <a:t>&gt;1 Sexual partner (6M) </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95 (38)</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54 (61)</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1">
                        <a:lumMod val="20000"/>
                        <a:lumOff val="80000"/>
                      </a:schemeClr>
                    </a:solidFill>
                  </a:tcPr>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41 (26)</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2">
                        <a:lumMod val="20000"/>
                        <a:lumOff val="80000"/>
                      </a:schemeClr>
                    </a:solidFill>
                  </a:tcPr>
                </a:tc>
                <a:extLst>
                  <a:ext uri="{0D108BD9-81ED-4DB2-BD59-A6C34878D82A}">
                    <a16:rowId xmlns:a16="http://schemas.microsoft.com/office/drawing/2014/main" val="2668784774"/>
                  </a:ext>
                </a:extLst>
              </a:tr>
              <a:tr h="269964">
                <a:tc vMerge="1">
                  <a:txBody>
                    <a:bodyPr/>
                    <a:lstStyle/>
                    <a:p>
                      <a:pPr algn="l" fontAlgn="t"/>
                      <a:endParaRPr lang="en-ZA" sz="24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tc>
                <a:tc>
                  <a:txBody>
                    <a:bodyPr/>
                    <a:lstStyle/>
                    <a:p>
                      <a:pPr algn="l" fontAlgn="t"/>
                      <a:r>
                        <a:rPr lang="en-ZA" sz="1800" u="none" strike="noStrike" dirty="0">
                          <a:effectLst/>
                          <a:latin typeface="Times New Roman" panose="02020603050405020304" pitchFamily="18" charset="0"/>
                          <a:cs typeface="Times New Roman" panose="02020603050405020304" pitchFamily="18" charset="0"/>
                        </a:rPr>
                        <a:t>New partner (6M) </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85 (34)</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41 (46)</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1">
                        <a:lumMod val="40000"/>
                        <a:lumOff val="60000"/>
                      </a:schemeClr>
                    </a:solidFill>
                  </a:tcPr>
                </a:tc>
                <a:tc>
                  <a:txBody>
                    <a:bodyPr/>
                    <a:lstStyle/>
                    <a:p>
                      <a:pPr marL="0" marR="0" lvl="0" indent="0" algn="r" defTabSz="457189" rtl="0" eaLnBrk="1" fontAlgn="t" latinLnBrk="0" hangingPunct="1">
                        <a:lnSpc>
                          <a:spcPct val="100000"/>
                        </a:lnSpc>
                        <a:spcBef>
                          <a:spcPts val="0"/>
                        </a:spcBef>
                        <a:spcAft>
                          <a:spcPts val="0"/>
                        </a:spcAft>
                        <a:buClrTx/>
                        <a:buSzTx/>
                        <a:buFontTx/>
                        <a:buNone/>
                        <a:tabLst/>
                        <a:defRPr/>
                      </a:pPr>
                      <a:r>
                        <a:rPr lang="en-ZA" sz="1800" u="none" strike="noStrike" dirty="0">
                          <a:effectLst/>
                          <a:latin typeface="Times New Roman" panose="02020603050405020304" pitchFamily="18" charset="0"/>
                          <a:cs typeface="Times New Roman" panose="02020603050405020304" pitchFamily="18" charset="0"/>
                        </a:rPr>
                        <a:t>44 (28)</a:t>
                      </a:r>
                      <a:endParaRPr lang="en-ZA"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solidFill>
                      <a:schemeClr val="accent2">
                        <a:lumMod val="40000"/>
                        <a:lumOff val="60000"/>
                      </a:schemeClr>
                    </a:solidFill>
                  </a:tcPr>
                </a:tc>
                <a:extLst>
                  <a:ext uri="{0D108BD9-81ED-4DB2-BD59-A6C34878D82A}">
                    <a16:rowId xmlns:a16="http://schemas.microsoft.com/office/drawing/2014/main" val="1319858716"/>
                  </a:ext>
                </a:extLst>
              </a:tr>
              <a:tr h="269964">
                <a:tc>
                  <a:txBody>
                    <a:bodyPr/>
                    <a:lstStyle/>
                    <a:p>
                      <a:pPr algn="l">
                        <a:lnSpc>
                          <a:spcPct val="107000"/>
                        </a:lnSpc>
                        <a:spcAft>
                          <a:spcPts val="800"/>
                        </a:spcAft>
                      </a:pPr>
                      <a:r>
                        <a:rPr lang="en-ZA" sz="1800" b="1" dirty="0">
                          <a:solidFill>
                            <a:srgbClr val="000000"/>
                          </a:solidFill>
                          <a:effectLst/>
                          <a:latin typeface="Times New Roman" panose="02020603050405020304" pitchFamily="18" charset="0"/>
                          <a:cs typeface="Times New Roman" panose="02020603050405020304" pitchFamily="18" charset="0"/>
                        </a:rPr>
                        <a:t>Marital status</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Never married</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165 (67)</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56 (63)</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109 (69)</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3206778941"/>
                  </a:ext>
                </a:extLst>
              </a:tr>
              <a:tr h="269964">
                <a:tc>
                  <a:txBody>
                    <a:bodyPr/>
                    <a:lstStyle/>
                    <a:p>
                      <a:pPr algn="l">
                        <a:lnSpc>
                          <a:spcPct val="107000"/>
                        </a:lnSpc>
                      </a:pPr>
                      <a:endParaRPr lang="en-ZA" sz="1800" dirty="0">
                        <a:effectLst/>
                        <a:latin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Married</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46 (19)</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15 (17)</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31 (19)</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3960926260"/>
                  </a:ext>
                </a:extLst>
              </a:tr>
              <a:tr h="269964">
                <a:tc>
                  <a:txBody>
                    <a:bodyPr/>
                    <a:lstStyle/>
                    <a:p>
                      <a:pPr algn="l">
                        <a:lnSpc>
                          <a:spcPct val="107000"/>
                        </a:lnSpc>
                      </a:pPr>
                      <a:endParaRPr lang="en-ZA" sz="1800" dirty="0">
                        <a:effectLst/>
                        <a:latin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Living together</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29 (12)</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16 (18)</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13 (8)</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2206144190"/>
                  </a:ext>
                </a:extLst>
              </a:tr>
              <a:tr h="269964">
                <a:tc>
                  <a:txBody>
                    <a:bodyPr/>
                    <a:lstStyle/>
                    <a:p>
                      <a:pPr algn="l">
                        <a:lnSpc>
                          <a:spcPct val="107000"/>
                        </a:lnSpc>
                      </a:pPr>
                      <a:endParaRPr lang="en-ZA" sz="1800" dirty="0">
                        <a:effectLst/>
                        <a:latin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Separated, widowed</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8 (3)</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2 (2)</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6 (4)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2438014802"/>
                  </a:ext>
                </a:extLst>
              </a:tr>
              <a:tr h="269964">
                <a:tc>
                  <a:txBody>
                    <a:bodyPr/>
                    <a:lstStyle/>
                    <a:p>
                      <a:pPr algn="l">
                        <a:lnSpc>
                          <a:spcPct val="107000"/>
                        </a:lnSpc>
                        <a:spcAft>
                          <a:spcPts val="800"/>
                        </a:spcAft>
                      </a:pPr>
                      <a:r>
                        <a:rPr lang="en-ZA" sz="1800" b="1" dirty="0">
                          <a:solidFill>
                            <a:srgbClr val="000000"/>
                          </a:solidFill>
                          <a:effectLst/>
                          <a:latin typeface="Times New Roman" panose="02020603050405020304" pitchFamily="18" charset="0"/>
                          <a:cs typeface="Times New Roman" panose="02020603050405020304" pitchFamily="18" charset="0"/>
                        </a:rPr>
                        <a:t>HIV status</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HIV negative</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131 (53)</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52 (59)</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79 (50)</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1855506867"/>
                  </a:ext>
                </a:extLst>
              </a:tr>
              <a:tr h="269964">
                <a:tc>
                  <a:txBody>
                    <a:bodyPr/>
                    <a:lstStyle/>
                    <a:p>
                      <a:pPr algn="l">
                        <a:lnSpc>
                          <a:spcPct val="107000"/>
                        </a:lnSpc>
                      </a:pPr>
                      <a:endParaRPr lang="en-ZA" sz="1800" dirty="0">
                        <a:effectLst/>
                        <a:latin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Known PLHIV on treatment</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109 (46)</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35 (39)</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74 (46)</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4137014986"/>
                  </a:ext>
                </a:extLst>
              </a:tr>
              <a:tr h="269964">
                <a:tc>
                  <a:txBody>
                    <a:bodyPr/>
                    <a:lstStyle/>
                    <a:p>
                      <a:pPr algn="l">
                        <a:lnSpc>
                          <a:spcPct val="107000"/>
                        </a:lnSpc>
                      </a:pPr>
                      <a:endParaRPr lang="en-ZA" sz="1800" dirty="0">
                        <a:effectLst/>
                        <a:latin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Unknown</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7 (3)</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 (1)</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6 (4)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2410305199"/>
                  </a:ext>
                </a:extLst>
              </a:tr>
              <a:tr h="269964">
                <a:tc rowSpan="3">
                  <a:txBody>
                    <a:bodyPr/>
                    <a:lstStyle/>
                    <a:p>
                      <a:pPr algn="l">
                        <a:lnSpc>
                          <a:spcPct val="107000"/>
                        </a:lnSpc>
                        <a:spcAft>
                          <a:spcPts val="800"/>
                        </a:spcAft>
                      </a:pPr>
                      <a:r>
                        <a:rPr lang="en-ZA" sz="1800" b="1" dirty="0">
                          <a:solidFill>
                            <a:srgbClr val="000000"/>
                          </a:solidFill>
                          <a:effectLst/>
                          <a:latin typeface="Times New Roman" panose="02020603050405020304" pitchFamily="18" charset="0"/>
                          <a:cs typeface="Times New Roman" panose="02020603050405020304" pitchFamily="18" charset="0"/>
                        </a:rPr>
                        <a:t>Number of sexual partners in the past 6 months</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153 (62)</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35 (40)</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118 (74)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4285605141"/>
                  </a:ext>
                </a:extLst>
              </a:tr>
              <a:tr h="269964">
                <a:tc vMerge="1">
                  <a:txBody>
                    <a:bodyPr/>
                    <a:lstStyle/>
                    <a:p>
                      <a:endParaRPr lang="en-ZA"/>
                    </a:p>
                  </a:txBody>
                  <a:tcPr/>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2</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55 (22)</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21 (24)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34 (21)</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4175937111"/>
                  </a:ext>
                </a:extLst>
              </a:tr>
              <a:tr h="269964">
                <a:tc vMerge="1">
                  <a:txBody>
                    <a:bodyPr/>
                    <a:lstStyle/>
                    <a:p>
                      <a:endParaRPr lang="en-ZA"/>
                    </a:p>
                  </a:txBody>
                  <a:tcPr/>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40 (16)</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33 (36)</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7 (4)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1295843327"/>
                  </a:ext>
                </a:extLst>
              </a:tr>
              <a:tr h="269964">
                <a:tc rowSpan="3">
                  <a:txBody>
                    <a:bodyPr/>
                    <a:lstStyle/>
                    <a:p>
                      <a:pPr algn="l">
                        <a:lnSpc>
                          <a:spcPct val="107000"/>
                        </a:lnSpc>
                        <a:spcAft>
                          <a:spcPts val="800"/>
                        </a:spcAft>
                      </a:pPr>
                      <a:r>
                        <a:rPr lang="en-ZA" sz="1800" b="1" dirty="0">
                          <a:solidFill>
                            <a:srgbClr val="000000"/>
                          </a:solidFill>
                          <a:effectLst/>
                          <a:latin typeface="Times New Roman" panose="02020603050405020304" pitchFamily="18" charset="0"/>
                          <a:cs typeface="Times New Roman" panose="02020603050405020304" pitchFamily="18" charset="0"/>
                        </a:rPr>
                        <a:t>Most recent sexual encounter</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Within the last 7 days</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135 (54)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48 (53)</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87 (54)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2027841785"/>
                  </a:ext>
                </a:extLst>
              </a:tr>
              <a:tr h="269964">
                <a:tc vMerge="1">
                  <a:txBody>
                    <a:bodyPr/>
                    <a:lstStyle/>
                    <a:p>
                      <a:endParaRPr lang="en-ZA"/>
                    </a:p>
                  </a:txBody>
                  <a:tcPr/>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Within 8-30 days ago</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76 (31)</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31 (35)</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56 (29)</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4190210315"/>
                  </a:ext>
                </a:extLst>
              </a:tr>
              <a:tr h="269964">
                <a:tc vMerge="1">
                  <a:txBody>
                    <a:bodyPr/>
                    <a:lstStyle/>
                    <a:p>
                      <a:endParaRPr lang="en-ZA"/>
                    </a:p>
                  </a:txBody>
                  <a:tcPr/>
                </a:tc>
                <a:tc>
                  <a:txBody>
                    <a:bodyPr/>
                    <a:lstStyle/>
                    <a:p>
                      <a:pP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Over 30 days ago</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37 (14)</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10 (11)</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1">
                        <a:lumMod val="40000"/>
                        <a:lumOff val="60000"/>
                      </a:schemeClr>
                    </a:solidFill>
                  </a:tcPr>
                </a:tc>
                <a:tc>
                  <a:txBody>
                    <a:bodyPr/>
                    <a:lstStyle/>
                    <a:p>
                      <a:pPr algn="r">
                        <a:lnSpc>
                          <a:spcPct val="107000"/>
                        </a:lnSpc>
                        <a:spcAft>
                          <a:spcPts val="800"/>
                        </a:spcAft>
                      </a:pPr>
                      <a:r>
                        <a:rPr lang="en-ZA" sz="1800" dirty="0">
                          <a:solidFill>
                            <a:srgbClr val="000000"/>
                          </a:solidFill>
                          <a:effectLst/>
                          <a:latin typeface="Times New Roman" panose="02020603050405020304" pitchFamily="18" charset="0"/>
                          <a:cs typeface="Times New Roman" panose="02020603050405020304" pitchFamily="18" charset="0"/>
                        </a:rPr>
                        <a:t>27 (17)</a:t>
                      </a:r>
                      <a:endParaRPr lang="en-ZA"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extLst>
                  <a:ext uri="{0D108BD9-81ED-4DB2-BD59-A6C34878D82A}">
                    <a16:rowId xmlns:a16="http://schemas.microsoft.com/office/drawing/2014/main" val="3110023083"/>
                  </a:ext>
                </a:extLst>
              </a:tr>
            </a:tbl>
          </a:graphicData>
        </a:graphic>
      </p:graphicFrame>
      <p:sp>
        <p:nvSpPr>
          <p:cNvPr id="6" name="Rectangle 5">
            <a:extLst>
              <a:ext uri="{FF2B5EF4-FFF2-40B4-BE49-F238E27FC236}">
                <a16:creationId xmlns:a16="http://schemas.microsoft.com/office/drawing/2014/main" id="{0FF22EF9-7609-FA63-C05B-77D51C0668F6}"/>
              </a:ext>
            </a:extLst>
          </p:cNvPr>
          <p:cNvSpPr/>
          <p:nvPr/>
        </p:nvSpPr>
        <p:spPr>
          <a:xfrm>
            <a:off x="8175826" y="1048874"/>
            <a:ext cx="3816006" cy="875460"/>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35C26E4-C92E-0828-17E8-5735C2DAD2F6}"/>
              </a:ext>
            </a:extLst>
          </p:cNvPr>
          <p:cNvSpPr/>
          <p:nvPr/>
        </p:nvSpPr>
        <p:spPr>
          <a:xfrm>
            <a:off x="8071192" y="2422049"/>
            <a:ext cx="3920640" cy="396365"/>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4B25B65-E453-0B6E-7024-392F91FE58EE}"/>
              </a:ext>
            </a:extLst>
          </p:cNvPr>
          <p:cNvSpPr/>
          <p:nvPr/>
        </p:nvSpPr>
        <p:spPr>
          <a:xfrm>
            <a:off x="8280459" y="3820795"/>
            <a:ext cx="3711373" cy="341772"/>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DC37B51-CAAA-FE60-FB67-7CEEA7AE39D4}"/>
              </a:ext>
            </a:extLst>
          </p:cNvPr>
          <p:cNvSpPr/>
          <p:nvPr/>
        </p:nvSpPr>
        <p:spPr>
          <a:xfrm>
            <a:off x="8259985" y="4614536"/>
            <a:ext cx="3711373" cy="65349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80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06FB748-0141-47E4-8D36-467A1E6BC00E}"/>
              </a:ext>
            </a:extLst>
          </p:cNvPr>
          <p:cNvGraphicFramePr>
            <a:graphicFrameLocks/>
          </p:cNvGraphicFramePr>
          <p:nvPr/>
        </p:nvGraphicFramePr>
        <p:xfrm>
          <a:off x="107576" y="812984"/>
          <a:ext cx="12084424" cy="561166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B15ADB0-216B-43C1-9E67-96860BA6B4B5}"/>
              </a:ext>
            </a:extLst>
          </p:cNvPr>
          <p:cNvSpPr txBox="1"/>
          <p:nvPr/>
        </p:nvSpPr>
        <p:spPr>
          <a:xfrm>
            <a:off x="-107577" y="45320"/>
            <a:ext cx="12192001" cy="5078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Arial Nova" panose="020B0504020202020204" pitchFamily="34" charset="0"/>
                <a:ea typeface="+mn-ea"/>
                <a:cs typeface="Times New Roman" panose="02020603050405020304" pitchFamily="18" charset="0"/>
              </a:rPr>
              <a:t>STI cascade among adults accessing STI POCT </a:t>
            </a:r>
            <a:r>
              <a:rPr kumimoji="0" lang="en-GB" sz="2700" b="0" i="0" u="none" strike="noStrike" kern="1200" cap="none" spc="0" normalizeH="0" baseline="0" noProof="0" dirty="0">
                <a:ln>
                  <a:noFill/>
                </a:ln>
                <a:solidFill>
                  <a:prstClr val="white"/>
                </a:solidFill>
                <a:effectLst/>
                <a:uLnTx/>
                <a:uFillTx/>
                <a:latin typeface="Arial Nova" panose="020B0504020202020204" pitchFamily="34" charset="0"/>
                <a:ea typeface="Calibri" panose="020F0502020204030204" pitchFamily="34" charset="0"/>
                <a:cs typeface="Times New Roman" panose="02020603050405020304" pitchFamily="18" charset="0"/>
              </a:rPr>
              <a:t>in the Eswatini feasibility study</a:t>
            </a:r>
            <a:endParaRPr kumimoji="0" lang="en-ZA" sz="2700" b="0" i="0" u="none" strike="noStrike" kern="1200" cap="none" spc="0" normalizeH="0" baseline="0" noProof="0" dirty="0">
              <a:ln>
                <a:noFill/>
              </a:ln>
              <a:solidFill>
                <a:prstClr val="white"/>
              </a:solidFill>
              <a:effectLst/>
              <a:uLnTx/>
              <a:uFillTx/>
              <a:latin typeface="Arial Nova" panose="020B0504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CA98C3-7BA4-25F4-A1CC-C3558B91F9CF}"/>
              </a:ext>
            </a:extLst>
          </p:cNvPr>
          <p:cNvSpPr txBox="1"/>
          <p:nvPr/>
        </p:nvSpPr>
        <p:spPr>
          <a:xfrm>
            <a:off x="522513" y="6289460"/>
            <a:ext cx="111982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1" u="none" strike="noStrike" kern="1200" cap="none" spc="0" normalizeH="0" baseline="0" noProof="0" dirty="0">
                <a:ln>
                  <a:noFill/>
                </a:ln>
                <a:solidFill>
                  <a:prstClr val="black"/>
                </a:solidFill>
                <a:effectLst/>
                <a:uLnTx/>
                <a:uFillTx/>
                <a:latin typeface="Calibri"/>
                <a:ea typeface="+mn-ea"/>
                <a:cs typeface="+mn-cs"/>
              </a:rPr>
              <a:t>Notes: </a:t>
            </a:r>
            <a:r>
              <a:rPr kumimoji="0" lang="en-ZA" sz="1400" b="0" i="1" u="none" strike="noStrike" kern="1200" cap="none" spc="0" normalizeH="0" baseline="0" noProof="0" dirty="0">
                <a:ln>
                  <a:noFill/>
                </a:ln>
                <a:solidFill>
                  <a:prstClr val="black"/>
                </a:solidFill>
                <a:effectLst/>
                <a:uLnTx/>
                <a:uFillTx/>
                <a:latin typeface="Calibri"/>
                <a:ea typeface="+mn-ea"/>
                <a:cs typeface="+mn-cs"/>
              </a:rPr>
              <a:t>51 participants reported as treated 41 from clinic records, and 9 by self-report over the phone. </a:t>
            </a:r>
            <a:r>
              <a:rPr kumimoji="0" lang="en-ZA" sz="1400" b="1" i="1" u="none" strike="noStrike" kern="1200" cap="none" spc="0" normalizeH="0" baseline="0" noProof="0" dirty="0">
                <a:ln>
                  <a:noFill/>
                </a:ln>
                <a:solidFill>
                  <a:prstClr val="black"/>
                </a:solidFill>
                <a:effectLst/>
                <a:uLnTx/>
                <a:uFillTx/>
                <a:latin typeface="Calibri"/>
                <a:ea typeface="+mn-ea"/>
                <a:cs typeface="+mn-cs"/>
              </a:rPr>
              <a:t> </a:t>
            </a:r>
            <a:r>
              <a:rPr kumimoji="0" lang="en-ZA" sz="1400" b="0" i="1" u="none" strike="noStrike" kern="1200" cap="none" spc="0" normalizeH="0" baseline="0" noProof="0" dirty="0">
                <a:ln>
                  <a:noFill/>
                </a:ln>
                <a:solidFill>
                  <a:prstClr val="black"/>
                </a:solidFill>
                <a:effectLst/>
                <a:uLnTx/>
                <a:uFillTx/>
                <a:latin typeface="Calibri"/>
                <a:ea typeface="+mn-ea"/>
                <a:cs typeface="+mn-cs"/>
              </a:rPr>
              <a:t>4/55 participants were not treated: 3 reported being far from clinics, 1 did not receive their results.  1/55 participant not counselled on partner notification because they did not receive their results.   </a:t>
            </a:r>
          </a:p>
        </p:txBody>
      </p:sp>
      <p:pic>
        <p:nvPicPr>
          <p:cNvPr id="2052" name="Picture 4" descr="In an extraordinary year, Princeton offers admission to 1,498 students for  the Class of 2025">
            <a:extLst>
              <a:ext uri="{FF2B5EF4-FFF2-40B4-BE49-F238E27FC236}">
                <a16:creationId xmlns:a16="http://schemas.microsoft.com/office/drawing/2014/main" id="{D92690D6-FE4B-43FE-D3CB-BD3B5EE84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567" y="368549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CAB402-D404-D17F-76FE-1D86790478C9}"/>
              </a:ext>
            </a:extLst>
          </p:cNvPr>
          <p:cNvSpPr txBox="1"/>
          <p:nvPr/>
        </p:nvSpPr>
        <p:spPr>
          <a:xfrm>
            <a:off x="9301843" y="3336004"/>
            <a:ext cx="20846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a:ea typeface="+mn-ea"/>
                <a:cs typeface="+mn-cs"/>
              </a:rPr>
              <a:t>CT/NG Detected</a:t>
            </a:r>
            <a:endParaRPr kumimoji="0" lang="en-ZA" sz="1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1421277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B095-A617-483B-94BF-09DBEB772F80}"/>
              </a:ext>
            </a:extLst>
          </p:cNvPr>
          <p:cNvSpPr>
            <a:spLocks noGrp="1"/>
          </p:cNvSpPr>
          <p:nvPr>
            <p:ph type="title"/>
          </p:nvPr>
        </p:nvSpPr>
        <p:spPr>
          <a:xfrm>
            <a:off x="0" y="217076"/>
            <a:ext cx="12192000" cy="907186"/>
          </a:xfrm>
          <a:solidFill>
            <a:schemeClr val="tx2">
              <a:lumMod val="75000"/>
            </a:schemeClr>
          </a:solidFill>
          <a:ln>
            <a:noFill/>
          </a:ln>
        </p:spPr>
        <p:txBody>
          <a:bodyPr vert="horz" wrap="square" lIns="91440" tIns="45720" rIns="91440" bIns="45720" numCol="1" anchor="ctr" anchorCtr="0" compatLnSpc="1">
            <a:prstTxWarp prst="textNoShape">
              <a:avLst/>
            </a:prstTxWarp>
          </a:bodyPr>
          <a:lstStyle/>
          <a:p>
            <a:pPr marR="45720" defTabSz="457200" fontAlgn="auto">
              <a:spcBef>
                <a:spcPct val="20000"/>
              </a:spcBef>
              <a:spcAft>
                <a:spcPts val="0"/>
              </a:spcAft>
              <a:buClr>
                <a:srgbClr val="9BBB59"/>
              </a:buClr>
              <a:buSzPct val="95000"/>
            </a:pPr>
            <a:r>
              <a:rPr lang="en-US" sz="6000" dirty="0">
                <a:solidFill>
                  <a:prstClr val="white"/>
                </a:solidFill>
                <a:latin typeface="Garamond" panose="02020404030301010803" pitchFamily="18" charset="0"/>
              </a:rPr>
              <a:t>CT/NG Prevalence by Age and Sex </a:t>
            </a:r>
          </a:p>
        </p:txBody>
      </p:sp>
      <p:graphicFrame>
        <p:nvGraphicFramePr>
          <p:cNvPr id="5" name="Content Placeholder 4">
            <a:extLst>
              <a:ext uri="{FF2B5EF4-FFF2-40B4-BE49-F238E27FC236}">
                <a16:creationId xmlns:a16="http://schemas.microsoft.com/office/drawing/2014/main" id="{1AFB2CDD-920E-42C7-95DB-82D653F62FE3}"/>
              </a:ext>
            </a:extLst>
          </p:cNvPr>
          <p:cNvGraphicFramePr>
            <a:graphicFrameLocks noGrp="1"/>
          </p:cNvGraphicFramePr>
          <p:nvPr>
            <p:ph sz="half" idx="1"/>
          </p:nvPr>
        </p:nvGraphicFramePr>
        <p:xfrm>
          <a:off x="220147" y="1224865"/>
          <a:ext cx="5070484" cy="377966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C9082BB-0C7F-416C-8650-B068A094EF3B}"/>
              </a:ext>
            </a:extLst>
          </p:cNvPr>
          <p:cNvSpPr txBox="1"/>
          <p:nvPr/>
        </p:nvSpPr>
        <p:spPr>
          <a:xfrm>
            <a:off x="176602" y="5081475"/>
            <a:ext cx="5445869" cy="1754326"/>
          </a:xfrm>
          <a:prstGeom prst="rect">
            <a:avLst/>
          </a:prstGeom>
          <a:solidFill>
            <a:schemeClr val="bg1">
              <a:lumMod val="7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CT/NG was detected in all age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NG more frequently detected among males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CT more frequently detected among females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male and 2 females had CT/NG coinfection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Among females: CT/NG detection didn’t vary by specimen type </a:t>
            </a:r>
          </a:p>
        </p:txBody>
      </p:sp>
      <p:sp>
        <p:nvSpPr>
          <p:cNvPr id="4" name="Title 1">
            <a:extLst>
              <a:ext uri="{FF2B5EF4-FFF2-40B4-BE49-F238E27FC236}">
                <a16:creationId xmlns:a16="http://schemas.microsoft.com/office/drawing/2014/main" id="{3C94A8E7-E5CF-1C40-E4D1-4D752B66E50B}"/>
              </a:ext>
            </a:extLst>
          </p:cNvPr>
          <p:cNvSpPr txBox="1">
            <a:spLocks/>
          </p:cNvSpPr>
          <p:nvPr/>
        </p:nvSpPr>
        <p:spPr bwMode="auto">
          <a:xfrm>
            <a:off x="6822557" y="1251576"/>
            <a:ext cx="5070485" cy="331658"/>
          </a:xfrm>
          <a:prstGeom prst="rect">
            <a:avLst/>
          </a:prstGeom>
          <a:solidFill>
            <a:schemeClr val="tx2">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a:lstStyle>
          <a:p>
            <a:pPr marL="0" marR="45720" lvl="0" indent="0" algn="ctr" defTabSz="457200" rtl="0" eaLnBrk="1" fontAlgn="auto" latinLnBrk="0" hangingPunct="1">
              <a:lnSpc>
                <a:spcPct val="100000"/>
              </a:lnSpc>
              <a:spcBef>
                <a:spcPct val="20000"/>
              </a:spcBef>
              <a:spcAft>
                <a:spcPts val="0"/>
              </a:spcAft>
              <a:buClr>
                <a:srgbClr val="9BBB59"/>
              </a:buClr>
              <a:buSzPct val="95000"/>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Garamond"/>
                <a:ea typeface="ＭＳ Ｐゴシック" pitchFamily="-107" charset="-128"/>
              </a:rPr>
              <a:t>CT/NG Detected among Males</a:t>
            </a:r>
            <a:endParaRPr kumimoji="0" lang="en-US" sz="2000" b="0" i="0" u="none" strike="noStrike" kern="1200" cap="none" spc="0" normalizeH="0" baseline="0" noProof="0" dirty="0">
              <a:ln>
                <a:noFill/>
              </a:ln>
              <a:solidFill>
                <a:prstClr val="white"/>
              </a:solidFill>
              <a:effectLst/>
              <a:uLnTx/>
              <a:uFillTx/>
              <a:latin typeface="Garamond" panose="02020404030301010803" pitchFamily="18" charset="0"/>
              <a:ea typeface="ＭＳ Ｐゴシック" pitchFamily="-107" charset="-128"/>
            </a:endParaRPr>
          </a:p>
        </p:txBody>
      </p:sp>
      <p:graphicFrame>
        <p:nvGraphicFramePr>
          <p:cNvPr id="7" name="Chart 6">
            <a:extLst>
              <a:ext uri="{FF2B5EF4-FFF2-40B4-BE49-F238E27FC236}">
                <a16:creationId xmlns:a16="http://schemas.microsoft.com/office/drawing/2014/main" id="{9D1CFE8C-A34B-5300-B263-61DA7722CE17}"/>
              </a:ext>
            </a:extLst>
          </p:cNvPr>
          <p:cNvGraphicFramePr>
            <a:graphicFrameLocks/>
          </p:cNvGraphicFramePr>
          <p:nvPr/>
        </p:nvGraphicFramePr>
        <p:xfrm>
          <a:off x="6901370" y="1669963"/>
          <a:ext cx="5070485" cy="200940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6FFAF1CE-93C0-ABB2-710B-6F320BA1FB2C}"/>
              </a:ext>
            </a:extLst>
          </p:cNvPr>
          <p:cNvSpPr txBox="1">
            <a:spLocks/>
          </p:cNvSpPr>
          <p:nvPr/>
        </p:nvSpPr>
        <p:spPr bwMode="auto">
          <a:xfrm>
            <a:off x="5622471" y="3756313"/>
            <a:ext cx="6626566" cy="331192"/>
          </a:xfrm>
          <a:prstGeom prst="rect">
            <a:avLst/>
          </a:prstGeom>
          <a:solidFill>
            <a:srgbClr val="7030A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kern="1200">
                <a:solidFill>
                  <a:schemeClr val="bg1"/>
                </a:solidFill>
                <a:latin typeface="Garamond"/>
                <a:ea typeface="ＭＳ Ｐゴシック" pitchFamily="-107" charset="-128"/>
                <a:cs typeface="Garamond"/>
              </a:defRPr>
            </a:lvl1pPr>
            <a:lvl2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2pPr>
            <a:lvl3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3pPr>
            <a:lvl4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4pPr>
            <a:lvl5pPr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5pPr>
            <a:lvl6pPr marL="457189"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6pPr>
            <a:lvl7pPr marL="914377"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7pPr>
            <a:lvl8pPr marL="1371566"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8pPr>
            <a:lvl9pPr marL="1828754" algn="ctr" defTabSz="457189" rtl="0" eaLnBrk="1" fontAlgn="base" hangingPunct="1">
              <a:spcBef>
                <a:spcPct val="0"/>
              </a:spcBef>
              <a:spcAft>
                <a:spcPct val="0"/>
              </a:spcAft>
              <a:defRPr sz="4400">
                <a:solidFill>
                  <a:srgbClr val="1F497D"/>
                </a:solidFill>
                <a:latin typeface="Garamond" pitchFamily="-107" charset="0"/>
                <a:ea typeface="ＭＳ Ｐゴシック" pitchFamily="-107" charset="-128"/>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Garamond"/>
                <a:ea typeface="ＭＳ Ｐゴシック" pitchFamily="-107" charset="-128"/>
              </a:rPr>
              <a:t>CT/NG Detected among Females by Specimen Type</a:t>
            </a:r>
            <a:endParaRPr kumimoji="0" lang="en-US" sz="1800" b="0" i="0" u="none" strike="noStrike" kern="1200" cap="none" spc="0" normalizeH="0" baseline="0" noProof="0" dirty="0">
              <a:ln>
                <a:noFill/>
              </a:ln>
              <a:solidFill>
                <a:prstClr val="white"/>
              </a:solidFill>
              <a:effectLst/>
              <a:uLnTx/>
              <a:uFillTx/>
              <a:latin typeface="Garamond"/>
              <a:ea typeface="ＭＳ Ｐゴシック" pitchFamily="-107" charset="-128"/>
            </a:endParaRPr>
          </a:p>
        </p:txBody>
      </p:sp>
      <p:graphicFrame>
        <p:nvGraphicFramePr>
          <p:cNvPr id="9" name="Chart 8">
            <a:extLst>
              <a:ext uri="{FF2B5EF4-FFF2-40B4-BE49-F238E27FC236}">
                <a16:creationId xmlns:a16="http://schemas.microsoft.com/office/drawing/2014/main" id="{83BE9258-77B4-6EF2-BC23-FE5BCD345710}"/>
              </a:ext>
            </a:extLst>
          </p:cNvPr>
          <p:cNvGraphicFramePr>
            <a:graphicFrameLocks/>
          </p:cNvGraphicFramePr>
          <p:nvPr/>
        </p:nvGraphicFramePr>
        <p:xfrm>
          <a:off x="5801157" y="4164448"/>
          <a:ext cx="6214241" cy="25394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691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P spid="8" grpId="0" animBg="1"/>
      <p:bldGraphic spid="9"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3F2FA-9572-0D93-2355-0C304DC5A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D8B0A-21C8-6F90-922A-96926A1A700D}"/>
              </a:ext>
            </a:extLst>
          </p:cNvPr>
          <p:cNvSpPr>
            <a:spLocks noGrp="1"/>
          </p:cNvSpPr>
          <p:nvPr>
            <p:ph type="title"/>
          </p:nvPr>
        </p:nvSpPr>
        <p:spPr>
          <a:xfrm>
            <a:off x="0" y="118254"/>
            <a:ext cx="12192000" cy="832242"/>
          </a:xfrm>
          <a:solidFill>
            <a:schemeClr val="tx2">
              <a:lumMod val="75000"/>
            </a:schemeClr>
          </a:solidFill>
          <a:ln>
            <a:noFill/>
          </a:ln>
        </p:spPr>
        <p:txBody>
          <a:bodyPr vert="horz" wrap="square" lIns="91440" tIns="45720" rIns="91440" bIns="45720" numCol="1" anchor="ctr" anchorCtr="0" compatLnSpc="1">
            <a:prstTxWarp prst="textNoShape">
              <a:avLst/>
            </a:prstTxWarp>
          </a:bodyPr>
          <a:lstStyle/>
          <a:p>
            <a:pPr marR="45720" defTabSz="457200" fontAlgn="auto">
              <a:spcBef>
                <a:spcPct val="20000"/>
              </a:spcBef>
              <a:spcAft>
                <a:spcPts val="0"/>
              </a:spcAft>
              <a:buClr>
                <a:srgbClr val="9BBB59"/>
              </a:buClr>
              <a:buSzPct val="95000"/>
            </a:pPr>
            <a:r>
              <a:rPr lang="en-US" sz="4000" dirty="0">
                <a:solidFill>
                  <a:prstClr val="white"/>
                </a:solidFill>
                <a:latin typeface="Garamond" panose="02020404030301010803" pitchFamily="18" charset="0"/>
              </a:rPr>
              <a:t>Missed opportunities to mitigate spread of STIs</a:t>
            </a:r>
          </a:p>
        </p:txBody>
      </p:sp>
      <p:sp>
        <p:nvSpPr>
          <p:cNvPr id="5" name="Content Placeholder 4">
            <a:extLst>
              <a:ext uri="{FF2B5EF4-FFF2-40B4-BE49-F238E27FC236}">
                <a16:creationId xmlns:a16="http://schemas.microsoft.com/office/drawing/2014/main" id="{8038CE71-C837-1D64-02BC-47706E424F0E}"/>
              </a:ext>
            </a:extLst>
          </p:cNvPr>
          <p:cNvSpPr>
            <a:spLocks noGrp="1"/>
          </p:cNvSpPr>
          <p:nvPr>
            <p:ph sz="half" idx="1"/>
          </p:nvPr>
        </p:nvSpPr>
        <p:spPr>
          <a:xfrm>
            <a:off x="152400" y="1082848"/>
            <a:ext cx="4686578" cy="5462331"/>
          </a:xfrm>
        </p:spPr>
        <p:txBody>
          <a:bodyPr>
            <a:normAutofit/>
          </a:bodyPr>
          <a:lstStyle/>
          <a:p>
            <a:r>
              <a:rPr lang="en-GB" dirty="0">
                <a:latin typeface="Arial Nova" panose="020B0504020202020204" pitchFamily="34" charset="0"/>
                <a:cs typeface="Times New Roman" panose="02020603050405020304" pitchFamily="18" charset="0"/>
              </a:rPr>
              <a:t>Of 55 adults with CT/NG: </a:t>
            </a:r>
          </a:p>
          <a:p>
            <a:endParaRPr lang="en-GB" dirty="0">
              <a:latin typeface="Arial Nova" panose="020B0504020202020204" pitchFamily="34" charset="0"/>
              <a:cs typeface="Times New Roman" panose="02020603050405020304" pitchFamily="18" charset="0"/>
            </a:endParaRPr>
          </a:p>
          <a:p>
            <a:pPr marL="0" indent="0">
              <a:buNone/>
            </a:pPr>
            <a:endParaRPr lang="en-GB" dirty="0">
              <a:latin typeface="Arial Nova" panose="020B0504020202020204" pitchFamily="34" charset="0"/>
              <a:cs typeface="Times New Roman" panose="02020603050405020304" pitchFamily="18" charset="0"/>
            </a:endParaRPr>
          </a:p>
          <a:p>
            <a:endParaRPr lang="en-GB" dirty="0">
              <a:latin typeface="Arial Nova" panose="020B0504020202020204" pitchFamily="34" charset="0"/>
              <a:cs typeface="Times New Roman" panose="02020603050405020304" pitchFamily="18" charset="0"/>
            </a:endParaRPr>
          </a:p>
        </p:txBody>
      </p:sp>
      <p:graphicFrame>
        <p:nvGraphicFramePr>
          <p:cNvPr id="4" name="Table 18">
            <a:extLst>
              <a:ext uri="{FF2B5EF4-FFF2-40B4-BE49-F238E27FC236}">
                <a16:creationId xmlns:a16="http://schemas.microsoft.com/office/drawing/2014/main" id="{EF79FC7B-57F2-D3E7-7C0E-0E3495B0C850}"/>
              </a:ext>
            </a:extLst>
          </p:cNvPr>
          <p:cNvGraphicFramePr>
            <a:graphicFrameLocks/>
          </p:cNvGraphicFramePr>
          <p:nvPr/>
        </p:nvGraphicFramePr>
        <p:xfrm>
          <a:off x="4953747" y="2714932"/>
          <a:ext cx="6700824" cy="3688080"/>
        </p:xfrm>
        <a:graphic>
          <a:graphicData uri="http://schemas.openxmlformats.org/drawingml/2006/table">
            <a:tbl>
              <a:tblPr firstRow="1" bandRow="1">
                <a:tableStyleId>{5940675A-B579-460E-94D1-54222C63F5DA}</a:tableStyleId>
              </a:tblPr>
              <a:tblGrid>
                <a:gridCol w="1612118">
                  <a:extLst>
                    <a:ext uri="{9D8B030D-6E8A-4147-A177-3AD203B41FA5}">
                      <a16:colId xmlns:a16="http://schemas.microsoft.com/office/drawing/2014/main" val="2277579976"/>
                    </a:ext>
                  </a:extLst>
                </a:gridCol>
                <a:gridCol w="1664121">
                  <a:extLst>
                    <a:ext uri="{9D8B030D-6E8A-4147-A177-3AD203B41FA5}">
                      <a16:colId xmlns:a16="http://schemas.microsoft.com/office/drawing/2014/main" val="1346886414"/>
                    </a:ext>
                  </a:extLst>
                </a:gridCol>
                <a:gridCol w="1651120">
                  <a:extLst>
                    <a:ext uri="{9D8B030D-6E8A-4147-A177-3AD203B41FA5}">
                      <a16:colId xmlns:a16="http://schemas.microsoft.com/office/drawing/2014/main" val="3704551111"/>
                    </a:ext>
                  </a:extLst>
                </a:gridCol>
                <a:gridCol w="1773465">
                  <a:extLst>
                    <a:ext uri="{9D8B030D-6E8A-4147-A177-3AD203B41FA5}">
                      <a16:colId xmlns:a16="http://schemas.microsoft.com/office/drawing/2014/main" val="1502081266"/>
                    </a:ext>
                  </a:extLst>
                </a:gridCol>
              </a:tblGrid>
              <a:tr h="575423">
                <a:tc>
                  <a:txBody>
                    <a:bodyPr/>
                    <a:lstStyle/>
                    <a:p>
                      <a:r>
                        <a:rPr lang="en-ZA" sz="1600" dirty="0"/>
                        <a:t>STI participants with 1 partner </a:t>
                      </a:r>
                    </a:p>
                  </a:txBody>
                  <a:tcPr/>
                </a:tc>
                <a:tc>
                  <a:txBody>
                    <a:bodyPr/>
                    <a:lstStyle/>
                    <a:p>
                      <a:r>
                        <a:rPr lang="en-ZA" sz="1600" dirty="0"/>
                        <a:t>STI participants with 2 partners</a:t>
                      </a:r>
                    </a:p>
                  </a:txBody>
                  <a:tcPr/>
                </a:tc>
                <a:tc>
                  <a:txBody>
                    <a:bodyPr/>
                    <a:lstStyle/>
                    <a:p>
                      <a:r>
                        <a:rPr lang="en-ZA" sz="1600" dirty="0"/>
                        <a:t>STI participants with 3 partners</a:t>
                      </a:r>
                    </a:p>
                  </a:txBody>
                  <a:tcPr/>
                </a:tc>
                <a:tc>
                  <a:txBody>
                    <a:bodyPr/>
                    <a:lstStyle/>
                    <a:p>
                      <a:r>
                        <a:rPr lang="en-ZA" sz="1600" dirty="0"/>
                        <a:t>STI participants with 4+ partners </a:t>
                      </a:r>
                    </a:p>
                  </a:txBody>
                  <a:tcPr/>
                </a:tc>
                <a:extLst>
                  <a:ext uri="{0D108BD9-81ED-4DB2-BD59-A6C34878D82A}">
                    <a16:rowId xmlns:a16="http://schemas.microsoft.com/office/drawing/2014/main" val="587211299"/>
                  </a:ext>
                </a:extLst>
              </a:tr>
              <a:tr h="3089112">
                <a:tc>
                  <a:txBody>
                    <a:bodyPr/>
                    <a:lstStyle/>
                    <a:p>
                      <a:endParaRPr lang="en-ZA" dirty="0"/>
                    </a:p>
                    <a:p>
                      <a:endParaRPr lang="en-ZA" dirty="0"/>
                    </a:p>
                    <a:p>
                      <a:endParaRPr lang="en-ZA" dirty="0"/>
                    </a:p>
                    <a:p>
                      <a:endParaRPr lang="en-ZA" dirty="0"/>
                    </a:p>
                    <a:p>
                      <a:endParaRPr lang="en-ZA" dirty="0"/>
                    </a:p>
                    <a:p>
                      <a:endParaRPr lang="en-ZA" dirty="0"/>
                    </a:p>
                    <a:p>
                      <a:endParaRPr lang="en-ZA" dirty="0"/>
                    </a:p>
                    <a:p>
                      <a:endParaRPr lang="en-ZA" dirty="0"/>
                    </a:p>
                    <a:p>
                      <a:endParaRPr lang="en-ZA" dirty="0"/>
                    </a:p>
                    <a:p>
                      <a:endParaRPr lang="en-ZA" dirty="0"/>
                    </a:p>
                    <a:p>
                      <a:endParaRPr lang="en-ZA" dirty="0"/>
                    </a:p>
                  </a:txBody>
                  <a:tcPr/>
                </a:tc>
                <a:tc>
                  <a:txBody>
                    <a:bodyPr/>
                    <a:lstStyle/>
                    <a:p>
                      <a:endParaRPr lang="en-ZA" dirty="0"/>
                    </a:p>
                  </a:txBody>
                  <a:tcPr/>
                </a:tc>
                <a:tc>
                  <a:txBody>
                    <a:bodyPr/>
                    <a:lstStyle/>
                    <a:p>
                      <a:endParaRPr lang="en-ZA" dirty="0"/>
                    </a:p>
                  </a:txBody>
                  <a:tcPr/>
                </a:tc>
                <a:tc>
                  <a:txBody>
                    <a:bodyPr/>
                    <a:lstStyle/>
                    <a:p>
                      <a:endParaRPr lang="en-ZA" dirty="0"/>
                    </a:p>
                  </a:txBody>
                  <a:tcPr/>
                </a:tc>
                <a:extLst>
                  <a:ext uri="{0D108BD9-81ED-4DB2-BD59-A6C34878D82A}">
                    <a16:rowId xmlns:a16="http://schemas.microsoft.com/office/drawing/2014/main" val="3394117998"/>
                  </a:ext>
                </a:extLst>
              </a:tr>
            </a:tbl>
          </a:graphicData>
        </a:graphic>
      </p:graphicFrame>
      <p:grpSp>
        <p:nvGrpSpPr>
          <p:cNvPr id="6" name="Group 5">
            <a:extLst>
              <a:ext uri="{FF2B5EF4-FFF2-40B4-BE49-F238E27FC236}">
                <a16:creationId xmlns:a16="http://schemas.microsoft.com/office/drawing/2014/main" id="{3B7B59F3-8FD4-2859-76CE-DC5871C908FF}"/>
              </a:ext>
            </a:extLst>
          </p:cNvPr>
          <p:cNvGrpSpPr/>
          <p:nvPr/>
        </p:nvGrpSpPr>
        <p:grpSpPr>
          <a:xfrm>
            <a:off x="4393424" y="3651985"/>
            <a:ext cx="7451781" cy="2724580"/>
            <a:chOff x="4793995" y="3605141"/>
            <a:chExt cx="7451781" cy="2724580"/>
          </a:xfrm>
        </p:grpSpPr>
        <p:graphicFrame>
          <p:nvGraphicFramePr>
            <p:cNvPr id="7" name="Diagram 6">
              <a:extLst>
                <a:ext uri="{FF2B5EF4-FFF2-40B4-BE49-F238E27FC236}">
                  <a16:creationId xmlns:a16="http://schemas.microsoft.com/office/drawing/2014/main" id="{63136FD1-15EF-FBA9-710C-4A0D58094BBA}"/>
                </a:ext>
              </a:extLst>
            </p:cNvPr>
            <p:cNvGraphicFramePr/>
            <p:nvPr/>
          </p:nvGraphicFramePr>
          <p:xfrm>
            <a:off x="8050560" y="3662525"/>
            <a:ext cx="2346429" cy="2667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06ADBCCF-1BCE-3C7E-17BA-403068AC578D}"/>
                </a:ext>
              </a:extLst>
            </p:cNvPr>
            <p:cNvGraphicFramePr/>
            <p:nvPr/>
          </p:nvGraphicFramePr>
          <p:xfrm>
            <a:off x="9899347" y="3633833"/>
            <a:ext cx="2346429" cy="26671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B93DC1D7-D391-3637-2690-6D8A402BB29E}"/>
                </a:ext>
              </a:extLst>
            </p:cNvPr>
            <p:cNvGraphicFramePr/>
            <p:nvPr/>
          </p:nvGraphicFramePr>
          <p:xfrm>
            <a:off x="6314367" y="3633833"/>
            <a:ext cx="2346429" cy="26671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a:extLst>
                <a:ext uri="{FF2B5EF4-FFF2-40B4-BE49-F238E27FC236}">
                  <a16:creationId xmlns:a16="http://schemas.microsoft.com/office/drawing/2014/main" id="{254D3D97-F242-3DF3-779D-461D5C4F4621}"/>
                </a:ext>
              </a:extLst>
            </p:cNvPr>
            <p:cNvGraphicFramePr/>
            <p:nvPr/>
          </p:nvGraphicFramePr>
          <p:xfrm>
            <a:off x="4793995" y="3605141"/>
            <a:ext cx="2346429" cy="266719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1" name="TextBox 10">
            <a:extLst>
              <a:ext uri="{FF2B5EF4-FFF2-40B4-BE49-F238E27FC236}">
                <a16:creationId xmlns:a16="http://schemas.microsoft.com/office/drawing/2014/main" id="{4E558981-890C-7CB0-2ADB-A0F1C97CE668}"/>
              </a:ext>
            </a:extLst>
          </p:cNvPr>
          <p:cNvSpPr txBox="1"/>
          <p:nvPr/>
        </p:nvSpPr>
        <p:spPr>
          <a:xfrm>
            <a:off x="6328012" y="1484589"/>
            <a:ext cx="4641010" cy="954107"/>
          </a:xfrm>
          <a:prstGeom prst="rect">
            <a:avLst/>
          </a:prstGeom>
          <a:solidFill>
            <a:schemeClr val="accent5">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800" b="1" i="0" u="none" strike="noStrike" kern="1200" cap="none" spc="0" normalizeH="0" baseline="0" noProof="0" dirty="0">
                <a:ln>
                  <a:noFill/>
                </a:ln>
                <a:solidFill>
                  <a:srgbClr val="F79646">
                    <a:lumMod val="75000"/>
                  </a:srgbClr>
                </a:solidFill>
                <a:effectLst/>
                <a:uLnTx/>
                <a:uFillTx/>
                <a:latin typeface="Garamond" panose="02020404030301010803" pitchFamily="18" charset="0"/>
                <a:ea typeface="+mn-ea"/>
                <a:cs typeface="+mn-cs"/>
              </a:rPr>
              <a:t>7% of adults with CT/NG listed 27% of the partners </a:t>
            </a:r>
          </a:p>
        </p:txBody>
      </p:sp>
      <p:graphicFrame>
        <p:nvGraphicFramePr>
          <p:cNvPr id="3" name="Chart 2">
            <a:extLst>
              <a:ext uri="{FF2B5EF4-FFF2-40B4-BE49-F238E27FC236}">
                <a16:creationId xmlns:a16="http://schemas.microsoft.com/office/drawing/2014/main" id="{10D2CDF6-4EC2-BF21-2ADB-6243DA79BE01}"/>
              </a:ext>
            </a:extLst>
          </p:cNvPr>
          <p:cNvGraphicFramePr>
            <a:graphicFrameLocks/>
          </p:cNvGraphicFramePr>
          <p:nvPr/>
        </p:nvGraphicFramePr>
        <p:xfrm>
          <a:off x="259387" y="1464112"/>
          <a:ext cx="4503726" cy="2987748"/>
        </p:xfrm>
        <a:graphic>
          <a:graphicData uri="http://schemas.openxmlformats.org/drawingml/2006/chart">
            <c:chart xmlns:c="http://schemas.openxmlformats.org/drawingml/2006/chart" xmlns:r="http://schemas.openxmlformats.org/officeDocument/2006/relationships" r:id="rId23"/>
          </a:graphicData>
        </a:graphic>
      </p:graphicFrame>
    </p:spTree>
    <p:extLst>
      <p:ext uri="{BB962C8B-B14F-4D97-AF65-F5344CB8AC3E}">
        <p14:creationId xmlns:p14="http://schemas.microsoft.com/office/powerpoint/2010/main" val="19578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AB07-1BE5-450D-A698-95728C180BA7}"/>
              </a:ext>
            </a:extLst>
          </p:cNvPr>
          <p:cNvSpPr>
            <a:spLocks noGrp="1"/>
          </p:cNvSpPr>
          <p:nvPr>
            <p:ph type="title"/>
          </p:nvPr>
        </p:nvSpPr>
        <p:spPr>
          <a:xfrm>
            <a:off x="0" y="0"/>
            <a:ext cx="12192000" cy="851647"/>
          </a:xfrm>
          <a:solidFill>
            <a:schemeClr val="tx2">
              <a:lumMod val="75000"/>
            </a:schemeClr>
          </a:solidFill>
          <a:ln>
            <a:noFill/>
          </a:ln>
        </p:spPr>
        <p:txBody>
          <a:bodyPr vert="horz" wrap="square" lIns="91440" tIns="45720" rIns="91440" bIns="45720" numCol="1" anchor="ctr" anchorCtr="0" compatLnSpc="1">
            <a:prstTxWarp prst="textNoShape">
              <a:avLst/>
            </a:prstTxWarp>
          </a:bodyPr>
          <a:lstStyle/>
          <a:p>
            <a:pPr marR="45720" defTabSz="457200" fontAlgn="auto">
              <a:spcBef>
                <a:spcPct val="20000"/>
              </a:spcBef>
              <a:spcAft>
                <a:spcPts val="0"/>
              </a:spcAft>
              <a:buClr>
                <a:srgbClr val="9BBB59"/>
              </a:buClr>
              <a:buSzPct val="95000"/>
            </a:pPr>
            <a:r>
              <a:rPr lang="en-US" sz="5400" dirty="0">
                <a:solidFill>
                  <a:prstClr val="white"/>
                </a:solidFill>
                <a:latin typeface="Garamond" panose="02020404030301010803" pitchFamily="18" charset="0"/>
              </a:rPr>
              <a:t>Priority Populations for CT/NG Testing</a:t>
            </a:r>
          </a:p>
        </p:txBody>
      </p:sp>
      <p:pic>
        <p:nvPicPr>
          <p:cNvPr id="4" name="Picture 3">
            <a:extLst>
              <a:ext uri="{FF2B5EF4-FFF2-40B4-BE49-F238E27FC236}">
                <a16:creationId xmlns:a16="http://schemas.microsoft.com/office/drawing/2014/main" id="{0ACDC8D6-F3E7-2D55-783F-36CE84BBBD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42" y="851647"/>
            <a:ext cx="8214189" cy="5881955"/>
          </a:xfrm>
          <a:prstGeom prst="rect">
            <a:avLst/>
          </a:prstGeom>
          <a:noFill/>
          <a:ln>
            <a:noFill/>
          </a:ln>
        </p:spPr>
      </p:pic>
      <p:sp>
        <p:nvSpPr>
          <p:cNvPr id="5" name="Content Placeholder 4">
            <a:extLst>
              <a:ext uri="{FF2B5EF4-FFF2-40B4-BE49-F238E27FC236}">
                <a16:creationId xmlns:a16="http://schemas.microsoft.com/office/drawing/2014/main" id="{9E892FE9-46BF-9E69-A842-DC8600444C53}"/>
              </a:ext>
            </a:extLst>
          </p:cNvPr>
          <p:cNvSpPr>
            <a:spLocks noGrp="1"/>
          </p:cNvSpPr>
          <p:nvPr>
            <p:ph sz="half" idx="1"/>
          </p:nvPr>
        </p:nvSpPr>
        <p:spPr>
          <a:xfrm>
            <a:off x="8597440" y="1341862"/>
            <a:ext cx="3594559" cy="5572645"/>
          </a:xfrm>
        </p:spPr>
        <p:txBody>
          <a:bodyPr>
            <a:normAutofit fontScale="77500" lnSpcReduction="20000"/>
          </a:bodyPr>
          <a:lstStyle/>
          <a:p>
            <a:r>
              <a:rPr lang="en-GB" sz="3600" dirty="0"/>
              <a:t>Logistic regression model: odds of CT/NG detection were higher among </a:t>
            </a:r>
          </a:p>
          <a:p>
            <a:pPr lvl="1"/>
            <a:r>
              <a:rPr lang="en-GB" sz="3200" dirty="0"/>
              <a:t>Youth 18-24 years (vs older adults 25-45 years) </a:t>
            </a:r>
          </a:p>
          <a:p>
            <a:pPr lvl="1"/>
            <a:r>
              <a:rPr lang="en-GB" sz="3200" dirty="0"/>
              <a:t>Those sexually active within the past week (ref: over 1 month ago) </a:t>
            </a:r>
          </a:p>
          <a:p>
            <a:pPr lvl="1"/>
            <a:r>
              <a:rPr lang="en-GB" sz="3200" dirty="0"/>
              <a:t>Condomless sex</a:t>
            </a:r>
          </a:p>
          <a:p>
            <a:r>
              <a:rPr lang="en-GB" sz="3600" dirty="0"/>
              <a:t>No correlation with HIV status or STI symptoms  </a:t>
            </a:r>
            <a:endParaRPr lang="en-ZA" sz="3600" dirty="0"/>
          </a:p>
        </p:txBody>
      </p:sp>
      <p:sp>
        <p:nvSpPr>
          <p:cNvPr id="7" name="Rectangle 6">
            <a:extLst>
              <a:ext uri="{FF2B5EF4-FFF2-40B4-BE49-F238E27FC236}">
                <a16:creationId xmlns:a16="http://schemas.microsoft.com/office/drawing/2014/main" id="{70B9495D-9198-6720-6075-6C0450A6AEDA}"/>
              </a:ext>
            </a:extLst>
          </p:cNvPr>
          <p:cNvSpPr/>
          <p:nvPr/>
        </p:nvSpPr>
        <p:spPr>
          <a:xfrm>
            <a:off x="5645649" y="1508085"/>
            <a:ext cx="1695236" cy="39041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D70B0A4-5F1A-183F-B50F-1F82D03F127A}"/>
              </a:ext>
            </a:extLst>
          </p:cNvPr>
          <p:cNvSpPr/>
          <p:nvPr/>
        </p:nvSpPr>
        <p:spPr>
          <a:xfrm>
            <a:off x="5645649" y="5239820"/>
            <a:ext cx="2357920" cy="837344"/>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33CE662-3E15-B57F-915F-B60DB261C1E1}"/>
              </a:ext>
            </a:extLst>
          </p:cNvPr>
          <p:cNvSpPr/>
          <p:nvPr/>
        </p:nvSpPr>
        <p:spPr>
          <a:xfrm>
            <a:off x="5248382" y="2031513"/>
            <a:ext cx="1695236" cy="39041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CCAAD08-9F4D-5E13-254E-775DE47B2482}"/>
              </a:ext>
            </a:extLst>
          </p:cNvPr>
          <p:cNvSpPr/>
          <p:nvPr/>
        </p:nvSpPr>
        <p:spPr>
          <a:xfrm>
            <a:off x="5414430" y="4325974"/>
            <a:ext cx="1695236" cy="39041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105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23ACB6-CC96-4922-B63A-113330160A4B}"/>
              </a:ext>
            </a:extLst>
          </p:cNvPr>
          <p:cNvSpPr>
            <a:spLocks noGrp="1"/>
          </p:cNvSpPr>
          <p:nvPr>
            <p:ph type="title"/>
          </p:nvPr>
        </p:nvSpPr>
        <p:spPr>
          <a:xfrm>
            <a:off x="0" y="91440"/>
            <a:ext cx="12192000" cy="897775"/>
          </a:xfrm>
        </p:spPr>
        <p:txBody>
          <a:bodyPr/>
          <a:lstStyle/>
          <a:p>
            <a:r>
              <a:rPr lang="en-ZA" dirty="0"/>
              <a:t>Participant and Healthcare Worker (HCW) Satisfaction </a:t>
            </a:r>
          </a:p>
        </p:txBody>
      </p:sp>
      <p:sp>
        <p:nvSpPr>
          <p:cNvPr id="6" name="Content Placeholder 5">
            <a:extLst>
              <a:ext uri="{FF2B5EF4-FFF2-40B4-BE49-F238E27FC236}">
                <a16:creationId xmlns:a16="http://schemas.microsoft.com/office/drawing/2014/main" id="{01B337A0-2DF4-43F9-B459-E2A44191580A}"/>
              </a:ext>
            </a:extLst>
          </p:cNvPr>
          <p:cNvSpPr>
            <a:spLocks noGrp="1"/>
          </p:cNvSpPr>
          <p:nvPr>
            <p:ph idx="1"/>
          </p:nvPr>
        </p:nvSpPr>
        <p:spPr>
          <a:xfrm>
            <a:off x="266007" y="1072343"/>
            <a:ext cx="11696007" cy="5378334"/>
          </a:xfrm>
        </p:spPr>
        <p:txBody>
          <a:bodyPr/>
          <a:lstStyle/>
          <a:p>
            <a:pPr marL="0" indent="0">
              <a:buNone/>
              <a:tabLst>
                <a:tab pos="-914400" algn="l"/>
              </a:tabLst>
            </a:pPr>
            <a:endParaRPr lang="en-US" sz="6000" dirty="0">
              <a:latin typeface="Garamond" panose="02020404030301010803" pitchFamily="18" charset="0"/>
              <a:cs typeface="Arial" panose="020B0604020202020204" pitchFamily="34" charset="0"/>
            </a:endParaRPr>
          </a:p>
        </p:txBody>
      </p:sp>
      <p:pic>
        <p:nvPicPr>
          <p:cNvPr id="2" name="Picture 1">
            <a:extLst>
              <a:ext uri="{FF2B5EF4-FFF2-40B4-BE49-F238E27FC236}">
                <a16:creationId xmlns:a16="http://schemas.microsoft.com/office/drawing/2014/main" id="{14405CB0-2671-4D54-A70C-A78EA656734D}"/>
              </a:ext>
            </a:extLst>
          </p:cNvPr>
          <p:cNvPicPr>
            <a:picLocks noChangeAspect="1"/>
          </p:cNvPicPr>
          <p:nvPr/>
        </p:nvPicPr>
        <p:blipFill>
          <a:blip r:embed="rId2"/>
          <a:stretch>
            <a:fillRect/>
          </a:stretch>
        </p:blipFill>
        <p:spPr>
          <a:xfrm>
            <a:off x="266007" y="1072343"/>
            <a:ext cx="11696007" cy="5694217"/>
          </a:xfrm>
          <a:prstGeom prst="rect">
            <a:avLst/>
          </a:prstGeom>
        </p:spPr>
      </p:pic>
    </p:spTree>
    <p:extLst>
      <p:ext uri="{BB962C8B-B14F-4D97-AF65-F5344CB8AC3E}">
        <p14:creationId xmlns:p14="http://schemas.microsoft.com/office/powerpoint/2010/main" val="19008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29B1B48-621E-4E06-AFAD-24D99274B43D}"/>
              </a:ext>
            </a:extLst>
          </p:cNvPr>
          <p:cNvGraphicFramePr>
            <a:graphicFrameLocks/>
          </p:cNvGraphicFramePr>
          <p:nvPr/>
        </p:nvGraphicFramePr>
        <p:xfrm>
          <a:off x="-2758190" y="978149"/>
          <a:ext cx="15088942" cy="615963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244C9D2-C051-7A49-86E3-24E65325892C}"/>
              </a:ext>
            </a:extLst>
          </p:cNvPr>
          <p:cNvSpPr txBox="1"/>
          <p:nvPr/>
        </p:nvSpPr>
        <p:spPr>
          <a:xfrm>
            <a:off x="0" y="124326"/>
            <a:ext cx="12192000" cy="641842"/>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ZA" sz="3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Feedback from participants and healthcare workers (HCW)</a:t>
            </a:r>
            <a:endParaRPr kumimoji="0" lang="en-ZA" sz="3600" b="0" i="0" u="none" strike="noStrike" kern="1200" cap="none" spc="0" normalizeH="0" baseline="0" noProof="0" dirty="0">
              <a:ln>
                <a:noFill/>
              </a:ln>
              <a:solidFill>
                <a:prstClr val="white"/>
              </a:solidFill>
              <a:effectLst/>
              <a:uLnTx/>
              <a:uFillTx/>
              <a:latin typeface="Arial Nova" panose="020B05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7889194-8AF2-A90C-9972-CB860C04E00D}"/>
              </a:ext>
            </a:extLst>
          </p:cNvPr>
          <p:cNvSpPr/>
          <p:nvPr/>
        </p:nvSpPr>
        <p:spPr>
          <a:xfrm>
            <a:off x="2779619" y="5152037"/>
            <a:ext cx="3791778" cy="3957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C8F3A2F-FAD7-AB6E-AA26-7FCF71788680}"/>
              </a:ext>
            </a:extLst>
          </p:cNvPr>
          <p:cNvSpPr/>
          <p:nvPr/>
        </p:nvSpPr>
        <p:spPr>
          <a:xfrm>
            <a:off x="2779619" y="4544278"/>
            <a:ext cx="3791778" cy="3957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76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3DD8-C807-4B1E-A08F-880ED43000EA}"/>
              </a:ext>
            </a:extLst>
          </p:cNvPr>
          <p:cNvSpPr>
            <a:spLocks noGrp="1"/>
          </p:cNvSpPr>
          <p:nvPr>
            <p:ph type="title"/>
          </p:nvPr>
        </p:nvSpPr>
        <p:spPr/>
        <p:txBody>
          <a:bodyPr/>
          <a:lstStyle/>
          <a:p>
            <a:r>
              <a:rPr lang="en-ZA" sz="6000" dirty="0"/>
              <a:t>Conclusions</a:t>
            </a:r>
          </a:p>
        </p:txBody>
      </p:sp>
      <p:sp>
        <p:nvSpPr>
          <p:cNvPr id="3" name="Content Placeholder 2">
            <a:extLst>
              <a:ext uri="{FF2B5EF4-FFF2-40B4-BE49-F238E27FC236}">
                <a16:creationId xmlns:a16="http://schemas.microsoft.com/office/drawing/2014/main" id="{5F593F97-356E-495E-BF94-E1C76744F932}"/>
              </a:ext>
            </a:extLst>
          </p:cNvPr>
          <p:cNvSpPr>
            <a:spLocks noGrp="1"/>
          </p:cNvSpPr>
          <p:nvPr>
            <p:ph idx="1"/>
          </p:nvPr>
        </p:nvSpPr>
        <p:spPr>
          <a:xfrm>
            <a:off x="609600" y="1600206"/>
            <a:ext cx="11491182" cy="4855185"/>
          </a:xfrm>
        </p:spPr>
        <p:txBody>
          <a:bodyPr>
            <a:normAutofit fontScale="92500" lnSpcReduction="10000"/>
          </a:bodyPr>
          <a:lstStyle/>
          <a:p>
            <a:r>
              <a:rPr lang="en-ZA" sz="3600" dirty="0">
                <a:latin typeface="+mj-lt"/>
              </a:rPr>
              <a:t>We demonstrated that introduction of STI POCT testing was feasible and acceptable to the recipient population and HCW</a:t>
            </a:r>
          </a:p>
          <a:p>
            <a:r>
              <a:rPr lang="en-ZA" sz="3600" dirty="0">
                <a:latin typeface="+mj-lt"/>
              </a:rPr>
              <a:t>High prevalence of CT/NG among adults</a:t>
            </a:r>
          </a:p>
          <a:p>
            <a:pPr lvl="1"/>
            <a:r>
              <a:rPr lang="en-ZA" dirty="0">
                <a:latin typeface="+mj-lt"/>
              </a:rPr>
              <a:t>Particularly among youth and those reporting condomless sex </a:t>
            </a:r>
          </a:p>
          <a:p>
            <a:r>
              <a:rPr lang="en-ZA" sz="3600" dirty="0">
                <a:latin typeface="+mj-lt"/>
              </a:rPr>
              <a:t>STI POCT using existing lab platforms can be used for a ‘test and treat’ approach to STI management </a:t>
            </a:r>
          </a:p>
          <a:p>
            <a:pPr lvl="1"/>
            <a:r>
              <a:rPr lang="en-ZA" dirty="0">
                <a:latin typeface="+mj-lt"/>
              </a:rPr>
              <a:t>But with a median turnaround time of 3 hours, service is ‘near point of care’</a:t>
            </a:r>
          </a:p>
          <a:p>
            <a:r>
              <a:rPr lang="en-ZA" sz="3600" dirty="0">
                <a:latin typeface="+mj-lt"/>
              </a:rPr>
              <a:t>STI POCT that meet REASSURED criteria  are needed to mitigate continued spread of undiagnosed STIs </a:t>
            </a:r>
            <a:endParaRPr lang="en-ZA" sz="3200" dirty="0">
              <a:latin typeface="+mj-lt"/>
            </a:endParaRPr>
          </a:p>
        </p:txBody>
      </p:sp>
    </p:spTree>
    <p:extLst>
      <p:ext uri="{BB962C8B-B14F-4D97-AF65-F5344CB8AC3E}">
        <p14:creationId xmlns:p14="http://schemas.microsoft.com/office/powerpoint/2010/main" val="2644708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925286"/>
          </a:xfrm>
        </p:spPr>
        <p:txBody>
          <a:bodyPr/>
          <a:lstStyle/>
          <a:p>
            <a:r>
              <a:rPr lang="en-US" sz="6600" dirty="0"/>
              <a:t>Acknowledgments </a:t>
            </a:r>
            <a:endParaRPr lang="en-US" sz="6000" dirty="0"/>
          </a:p>
        </p:txBody>
      </p:sp>
      <p:graphicFrame>
        <p:nvGraphicFramePr>
          <p:cNvPr id="2" name="Table 2">
            <a:extLst>
              <a:ext uri="{FF2B5EF4-FFF2-40B4-BE49-F238E27FC236}">
                <a16:creationId xmlns:a16="http://schemas.microsoft.com/office/drawing/2014/main" id="{35120B8E-C4C6-4FC2-BB61-7C4F37BA3D32}"/>
              </a:ext>
            </a:extLst>
          </p:cNvPr>
          <p:cNvGraphicFramePr>
            <a:graphicFrameLocks noGrp="1"/>
          </p:cNvGraphicFramePr>
          <p:nvPr>
            <p:ph idx="1"/>
          </p:nvPr>
        </p:nvGraphicFramePr>
        <p:xfrm>
          <a:off x="744621" y="925286"/>
          <a:ext cx="10481754" cy="5791200"/>
        </p:xfrm>
        <a:graphic>
          <a:graphicData uri="http://schemas.openxmlformats.org/drawingml/2006/table">
            <a:tbl>
              <a:tblPr firstRow="1" bandRow="1">
                <a:tableStyleId>{21E4AEA4-8DFA-4A89-87EB-49C32662AFE0}</a:tableStyleId>
              </a:tblPr>
              <a:tblGrid>
                <a:gridCol w="2557354">
                  <a:extLst>
                    <a:ext uri="{9D8B030D-6E8A-4147-A177-3AD203B41FA5}">
                      <a16:colId xmlns:a16="http://schemas.microsoft.com/office/drawing/2014/main" val="3394320800"/>
                    </a:ext>
                  </a:extLst>
                </a:gridCol>
                <a:gridCol w="7924400">
                  <a:extLst>
                    <a:ext uri="{9D8B030D-6E8A-4147-A177-3AD203B41FA5}">
                      <a16:colId xmlns:a16="http://schemas.microsoft.com/office/drawing/2014/main" val="3189656177"/>
                    </a:ext>
                  </a:extLst>
                </a:gridCol>
              </a:tblGrid>
              <a:tr h="0">
                <a:tc>
                  <a:txBody>
                    <a:bodyPr/>
                    <a:lstStyle/>
                    <a:p>
                      <a:endParaRPr lang="en-ZA" sz="200" b="1" dirty="0">
                        <a:latin typeface="Dotum" panose="020B0600000101010101" pitchFamily="34" charset="-127"/>
                        <a:ea typeface="Dotum" panose="020B0600000101010101" pitchFamily="34" charset="-127"/>
                      </a:endParaRPr>
                    </a:p>
                  </a:txBody>
                  <a:tcPr/>
                </a:tc>
                <a:tc>
                  <a:txBody>
                    <a:bodyPr/>
                    <a:lstStyle/>
                    <a:p>
                      <a:endParaRPr lang="en-ZA" sz="200" b="1" dirty="0">
                        <a:latin typeface="Dotum" panose="020B0600000101010101" pitchFamily="34" charset="-127"/>
                        <a:ea typeface="Dotum" panose="020B0600000101010101" pitchFamily="34" charset="-127"/>
                      </a:endParaRPr>
                    </a:p>
                  </a:txBody>
                  <a:tcPr/>
                </a:tc>
                <a:extLst>
                  <a:ext uri="{0D108BD9-81ED-4DB2-BD59-A6C34878D82A}">
                    <a16:rowId xmlns:a16="http://schemas.microsoft.com/office/drawing/2014/main" val="4078346290"/>
                  </a:ext>
                </a:extLst>
              </a:tr>
              <a:tr h="370840">
                <a:tc>
                  <a:txBody>
                    <a:bodyPr/>
                    <a:lstStyle/>
                    <a:p>
                      <a:r>
                        <a:rPr lang="en-GB" sz="2000" b="1" dirty="0">
                          <a:latin typeface="Dotum" panose="020B0600000101010101" pitchFamily="34" charset="-127"/>
                          <a:ea typeface="Dotum" panose="020B0600000101010101" pitchFamily="34" charset="-127"/>
                        </a:rPr>
                        <a:t>MOH ENAP/EHLS</a:t>
                      </a:r>
                    </a:p>
                  </a:txBody>
                  <a:tcPr/>
                </a:tc>
                <a:tc>
                  <a:txBody>
                    <a:bodyPr/>
                    <a:lstStyle/>
                    <a:p>
                      <a:pPr marL="0" algn="l" defTabSz="457189" rtl="0" eaLnBrk="1" latinLnBrk="0" hangingPunct="1"/>
                      <a:r>
                        <a:rPr lang="en-US" sz="2000" b="0" kern="1200" dirty="0">
                          <a:solidFill>
                            <a:schemeClr val="dk1"/>
                          </a:solidFill>
                          <a:latin typeface="Dotum" panose="020B0600000101010101" pitchFamily="34" charset="-127"/>
                          <a:ea typeface="Dotum" panose="020B0600000101010101" pitchFamily="34" charset="-127"/>
                          <a:cs typeface="+mn-cs"/>
                        </a:rPr>
                        <a:t>Themba Dlamini </a:t>
                      </a:r>
                    </a:p>
                    <a:p>
                      <a:pPr marL="0" algn="l" defTabSz="457189" rtl="0" eaLnBrk="1" latinLnBrk="0" hangingPunct="1"/>
                      <a:r>
                        <a:rPr lang="en-US" sz="2000" b="0" kern="1200" dirty="0">
                          <a:solidFill>
                            <a:schemeClr val="dk1"/>
                          </a:solidFill>
                          <a:latin typeface="Dotum" panose="020B0600000101010101" pitchFamily="34" charset="-127"/>
                          <a:ea typeface="Dotum" panose="020B0600000101010101" pitchFamily="34" charset="-127"/>
                          <a:cs typeface="+mn-cs"/>
                        </a:rPr>
                        <a:t>Lungile Mkhweli  </a:t>
                      </a:r>
                    </a:p>
                  </a:txBody>
                  <a:tcPr marL="68580" marR="68580" marT="0" marB="0"/>
                </a:tc>
                <a:extLst>
                  <a:ext uri="{0D108BD9-81ED-4DB2-BD59-A6C34878D82A}">
                    <a16:rowId xmlns:a16="http://schemas.microsoft.com/office/drawing/2014/main" val="1718750371"/>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2000" b="1" dirty="0">
                          <a:latin typeface="Dotum" panose="020B0600000101010101" pitchFamily="34" charset="-127"/>
                          <a:ea typeface="Dotum" panose="020B0600000101010101" pitchFamily="34" charset="-127"/>
                        </a:rPr>
                        <a:t>ICAP at Columbia University </a:t>
                      </a: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Nokuphila Magagula</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Siphesihle Gama</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Zanele Mdluli </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Laura </a:t>
                      </a:r>
                      <a:r>
                        <a:rPr lang="en-GB" sz="2000" b="0" kern="1200" dirty="0" err="1">
                          <a:solidFill>
                            <a:schemeClr val="dk1"/>
                          </a:solidFill>
                          <a:latin typeface="Dotum" panose="020B0600000101010101" pitchFamily="34" charset="-127"/>
                          <a:ea typeface="Dotum" panose="020B0600000101010101" pitchFamily="34" charset="-127"/>
                          <a:cs typeface="+mn-cs"/>
                        </a:rPr>
                        <a:t>Baras</a:t>
                      </a:r>
                      <a:endParaRPr lang="en-GB" sz="2000" b="0" kern="1200" dirty="0">
                        <a:solidFill>
                          <a:schemeClr val="dk1"/>
                        </a:solidFill>
                        <a:latin typeface="Dotum" panose="020B0600000101010101" pitchFamily="34" charset="-127"/>
                        <a:ea typeface="Dotum" panose="020B0600000101010101" pitchFamily="34" charset="-127"/>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Dr. Cebisile Ngcampalala </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Sehlephi </a:t>
                      </a:r>
                      <a:r>
                        <a:rPr lang="en-GB" sz="2000" b="0" kern="1200" dirty="0" err="1">
                          <a:solidFill>
                            <a:schemeClr val="dk1"/>
                          </a:solidFill>
                          <a:latin typeface="Dotum" panose="020B0600000101010101" pitchFamily="34" charset="-127"/>
                          <a:ea typeface="Dotum" panose="020B0600000101010101" pitchFamily="34" charset="-127"/>
                          <a:cs typeface="+mn-cs"/>
                        </a:rPr>
                        <a:t>Kuhlase</a:t>
                      </a:r>
                      <a:r>
                        <a:rPr lang="en-GB" sz="2000" b="0" kern="1200" dirty="0">
                          <a:solidFill>
                            <a:schemeClr val="dk1"/>
                          </a:solidFill>
                          <a:latin typeface="Dotum" panose="020B0600000101010101" pitchFamily="34" charset="-127"/>
                          <a:ea typeface="Dotum" panose="020B0600000101010101" pitchFamily="34" charset="-127"/>
                          <a:cs typeface="+mn-cs"/>
                        </a:rPr>
                        <a:t>-Dlamini</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2000" b="0" kern="1200" dirty="0">
                          <a:solidFill>
                            <a:schemeClr val="dk1"/>
                          </a:solidFill>
                          <a:latin typeface="Dotum" panose="020B0600000101010101" pitchFamily="34" charset="-127"/>
                          <a:ea typeface="Dotum" panose="020B0600000101010101" pitchFamily="34" charset="-127"/>
                          <a:cs typeface="+mn-cs"/>
                        </a:rPr>
                        <a:t>Pinky Khubeka </a:t>
                      </a:r>
                    </a:p>
                  </a:txBody>
                  <a:tcPr/>
                </a:tc>
                <a:extLst>
                  <a:ext uri="{0D108BD9-81ED-4DB2-BD59-A6C34878D82A}">
                    <a16:rowId xmlns:a16="http://schemas.microsoft.com/office/drawing/2014/main" val="3794699259"/>
                  </a:ext>
                </a:extLst>
              </a:tr>
              <a:tr h="482615">
                <a:tc>
                  <a:txBody>
                    <a:bodyPr/>
                    <a:lstStyle/>
                    <a:p>
                      <a:r>
                        <a:rPr lang="en-GB" sz="2000" b="1" dirty="0">
                          <a:latin typeface="Dotum" panose="020B0600000101010101" pitchFamily="34" charset="-127"/>
                          <a:ea typeface="Dotum" panose="020B0600000101010101" pitchFamily="34" charset="-127"/>
                        </a:rPr>
                        <a:t>AHF </a:t>
                      </a:r>
                      <a:endParaRPr lang="en-ZA" sz="2000" b="1" dirty="0">
                        <a:latin typeface="Dotum" panose="020B0600000101010101" pitchFamily="34" charset="-127"/>
                        <a:ea typeface="Dotum" panose="020B0600000101010101" pitchFamily="34" charset="-127"/>
                      </a:endParaRPr>
                    </a:p>
                  </a:txBody>
                  <a:tcPr/>
                </a:tc>
                <a:tc>
                  <a:txBody>
                    <a:bodyPr/>
                    <a:lstStyle/>
                    <a:p>
                      <a:pPr marL="0" algn="l" defTabSz="457189" rtl="0" eaLnBrk="1" latinLnBrk="0" hangingPunct="1"/>
                      <a:r>
                        <a:rPr lang="en-US" sz="2000" b="0" kern="1200" dirty="0">
                          <a:solidFill>
                            <a:schemeClr val="dk1"/>
                          </a:solidFill>
                          <a:latin typeface="Dotum" panose="020B0600000101010101" pitchFamily="34" charset="-127"/>
                          <a:ea typeface="Dotum" panose="020B0600000101010101" pitchFamily="34" charset="-127"/>
                          <a:cs typeface="+mn-cs"/>
                        </a:rPr>
                        <a:t>Dr. </a:t>
                      </a:r>
                      <a:r>
                        <a:rPr lang="en-US" sz="2000" b="0" kern="1200" dirty="0" err="1">
                          <a:solidFill>
                            <a:schemeClr val="dk1"/>
                          </a:solidFill>
                          <a:latin typeface="Dotum" panose="020B0600000101010101" pitchFamily="34" charset="-127"/>
                          <a:ea typeface="Dotum" panose="020B0600000101010101" pitchFamily="34" charset="-127"/>
                          <a:cs typeface="+mn-cs"/>
                        </a:rPr>
                        <a:t>Nkosana</a:t>
                      </a:r>
                      <a:r>
                        <a:rPr lang="en-US" sz="2000" b="0" kern="1200" dirty="0">
                          <a:solidFill>
                            <a:schemeClr val="dk1"/>
                          </a:solidFill>
                          <a:latin typeface="Dotum" panose="020B0600000101010101" pitchFamily="34" charset="-127"/>
                          <a:ea typeface="Dotum" panose="020B0600000101010101" pitchFamily="34" charset="-127"/>
                          <a:cs typeface="+mn-cs"/>
                        </a:rPr>
                        <a:t> Dube</a:t>
                      </a:r>
                    </a:p>
                    <a:p>
                      <a:pPr marL="0" algn="l" defTabSz="457189" rtl="0" eaLnBrk="1" latinLnBrk="0" hangingPunct="1"/>
                      <a:r>
                        <a:rPr lang="en-US" sz="2000" b="0" kern="1200" dirty="0">
                          <a:solidFill>
                            <a:schemeClr val="dk1"/>
                          </a:solidFill>
                          <a:latin typeface="Dotum" panose="020B0600000101010101" pitchFamily="34" charset="-127"/>
                          <a:ea typeface="Dotum" panose="020B0600000101010101" pitchFamily="34" charset="-127"/>
                          <a:cs typeface="+mn-cs"/>
                        </a:rPr>
                        <a:t>Dr. Yves Mafulu</a:t>
                      </a:r>
                    </a:p>
                    <a:p>
                      <a:pPr marL="0" algn="l" defTabSz="457189" rtl="0" eaLnBrk="1" latinLnBrk="0" hangingPunct="1"/>
                      <a:r>
                        <a:rPr lang="pt-BR" sz="2000" b="0" kern="1200" dirty="0">
                          <a:solidFill>
                            <a:schemeClr val="dk1"/>
                          </a:solidFill>
                          <a:latin typeface="Dotum" panose="020B0600000101010101" pitchFamily="34" charset="-127"/>
                          <a:ea typeface="Dotum" panose="020B0600000101010101" pitchFamily="34" charset="-127"/>
                          <a:cs typeface="+mn-cs"/>
                        </a:rPr>
                        <a:t>Sr. Khetsiwe Maseko </a:t>
                      </a:r>
                    </a:p>
                    <a:p>
                      <a:pPr marL="0" algn="l" defTabSz="457189" rtl="0" eaLnBrk="1" latinLnBrk="0" hangingPunct="1"/>
                      <a:r>
                        <a:rPr lang="pt-BR" sz="2000" b="0" kern="1200" dirty="0">
                          <a:solidFill>
                            <a:schemeClr val="dk1"/>
                          </a:solidFill>
                          <a:latin typeface="Dotum" panose="020B0600000101010101" pitchFamily="34" charset="-127"/>
                          <a:ea typeface="Dotum" panose="020B0600000101010101" pitchFamily="34" charset="-127"/>
                          <a:cs typeface="+mn-cs"/>
                        </a:rPr>
                        <a:t>Sr. Princess Donga</a:t>
                      </a:r>
                    </a:p>
                    <a:p>
                      <a:pPr marL="0" algn="l" defTabSz="457189" rtl="0" eaLnBrk="1" latinLnBrk="0" hangingPunct="1"/>
                      <a:r>
                        <a:rPr lang="pt-BR" sz="2000" b="0" kern="1200" dirty="0">
                          <a:solidFill>
                            <a:schemeClr val="dk1"/>
                          </a:solidFill>
                          <a:latin typeface="Dotum" panose="020B0600000101010101" pitchFamily="34" charset="-127"/>
                          <a:ea typeface="Dotum" panose="020B0600000101010101" pitchFamily="34" charset="-127"/>
                          <a:cs typeface="+mn-cs"/>
                        </a:rPr>
                        <a:t>Nonhlanla Dlamini </a:t>
                      </a:r>
                    </a:p>
                    <a:p>
                      <a:pPr marL="0" algn="l" defTabSz="457189" rtl="0" eaLnBrk="1" latinLnBrk="0" hangingPunct="1"/>
                      <a:r>
                        <a:rPr lang="pt-BR" sz="2000" b="0" kern="1200" dirty="0">
                          <a:solidFill>
                            <a:schemeClr val="dk1"/>
                          </a:solidFill>
                          <a:latin typeface="Dotum" panose="020B0600000101010101" pitchFamily="34" charset="-127"/>
                          <a:ea typeface="Dotum" panose="020B0600000101010101" pitchFamily="34" charset="-127"/>
                          <a:cs typeface="+mn-cs"/>
                        </a:rPr>
                        <a:t>Mxolisi Mamba  </a:t>
                      </a:r>
                    </a:p>
                  </a:txBody>
                  <a:tcPr marL="68580" marR="68580" marT="0" marB="0"/>
                </a:tc>
                <a:extLst>
                  <a:ext uri="{0D108BD9-81ED-4DB2-BD59-A6C34878D82A}">
                    <a16:rowId xmlns:a16="http://schemas.microsoft.com/office/drawing/2014/main" val="2999822927"/>
                  </a:ext>
                </a:extLst>
              </a:tr>
              <a:tr h="370840">
                <a:tc>
                  <a:txBody>
                    <a:bodyPr/>
                    <a:lstStyle/>
                    <a:p>
                      <a:r>
                        <a:rPr lang="en-GB" sz="2000" b="1" dirty="0">
                          <a:latin typeface="Dotum" panose="020B0600000101010101" pitchFamily="34" charset="-127"/>
                          <a:ea typeface="Dotum" panose="020B0600000101010101" pitchFamily="34" charset="-127"/>
                        </a:rPr>
                        <a:t>CDC Eswatini </a:t>
                      </a:r>
                      <a:endParaRPr lang="en-ZA" sz="2000" b="1" dirty="0">
                        <a:latin typeface="Dotum" panose="020B0600000101010101" pitchFamily="34" charset="-127"/>
                        <a:ea typeface="Dotum" panose="020B0600000101010101" pitchFamily="34" charset="-127"/>
                      </a:endParaRPr>
                    </a:p>
                  </a:txBody>
                  <a:tcPr/>
                </a:tc>
                <a:tc>
                  <a:txBody>
                    <a:bodyPr/>
                    <a:lstStyle/>
                    <a:p>
                      <a:pPr marL="0" algn="l" defTabSz="457189" rtl="0" eaLnBrk="1" latinLnBrk="0" hangingPunct="1"/>
                      <a:r>
                        <a:rPr lang="pt-BR" sz="2000" b="0" kern="1200" dirty="0">
                          <a:solidFill>
                            <a:schemeClr val="dk1"/>
                          </a:solidFill>
                          <a:latin typeface="Dotum" panose="020B0600000101010101" pitchFamily="34" charset="-127"/>
                          <a:ea typeface="Dotum" panose="020B0600000101010101" pitchFamily="34" charset="-127"/>
                          <a:cs typeface="+mn-cs"/>
                        </a:rPr>
                        <a:t>Phumzile Mndzebele</a:t>
                      </a:r>
                    </a:p>
                  </a:txBody>
                  <a:tcPr marL="68580" marR="68580" marT="0" marB="0"/>
                </a:tc>
                <a:extLst>
                  <a:ext uri="{0D108BD9-81ED-4DB2-BD59-A6C34878D82A}">
                    <a16:rowId xmlns:a16="http://schemas.microsoft.com/office/drawing/2014/main" val="2912997987"/>
                  </a:ext>
                </a:extLst>
              </a:tr>
              <a:tr h="370840">
                <a:tc>
                  <a:txBody>
                    <a:bodyPr/>
                    <a:lstStyle/>
                    <a:p>
                      <a:r>
                        <a:rPr lang="en-GB" sz="2000" b="1" dirty="0">
                          <a:latin typeface="Dotum" panose="020B0600000101010101" pitchFamily="34" charset="-127"/>
                          <a:ea typeface="Dotum" panose="020B0600000101010101" pitchFamily="34" charset="-127"/>
                        </a:rPr>
                        <a:t>Funding </a:t>
                      </a:r>
                      <a:endParaRPr lang="en-ZA" sz="2000" b="1" dirty="0">
                        <a:latin typeface="Dotum" panose="020B0600000101010101" pitchFamily="34" charset="-127"/>
                        <a:ea typeface="Dotum" panose="020B0600000101010101" pitchFamily="34" charset="-127"/>
                      </a:endParaRPr>
                    </a:p>
                  </a:txBody>
                  <a:tcPr/>
                </a:tc>
                <a:tc>
                  <a:txBody>
                    <a:bodyPr/>
                    <a:lstStyle/>
                    <a:p>
                      <a:pPr marL="0" algn="l" defTabSz="457189" rtl="0" eaLnBrk="1" latinLnBrk="0" hangingPunct="1"/>
                      <a:r>
                        <a:rPr lang="en-GB" sz="2000" b="0" kern="1200" dirty="0">
                          <a:solidFill>
                            <a:schemeClr val="dk1"/>
                          </a:solidFill>
                          <a:latin typeface="Dotum" panose="020B0600000101010101" pitchFamily="34" charset="-127"/>
                          <a:ea typeface="Dotum" panose="020B0600000101010101" pitchFamily="34" charset="-127"/>
                          <a:cs typeface="+mn-cs"/>
                        </a:rPr>
                        <a:t>Calderone Award for Junior Faculty Development, awarded through Columbia University, Mailman School of Public Health </a:t>
                      </a:r>
                      <a:endParaRPr lang="en-US" sz="2000" b="0" kern="1200" dirty="0">
                        <a:solidFill>
                          <a:schemeClr val="dk1"/>
                        </a:solidFill>
                        <a:latin typeface="Dotum" panose="020B0600000101010101" pitchFamily="34" charset="-127"/>
                        <a:ea typeface="Dotum" panose="020B0600000101010101" pitchFamily="34" charset="-127"/>
                        <a:cs typeface="+mn-cs"/>
                      </a:endParaRPr>
                    </a:p>
                  </a:txBody>
                  <a:tcPr marL="68580" marR="68580" marT="0" marB="0"/>
                </a:tc>
                <a:extLst>
                  <a:ext uri="{0D108BD9-81ED-4DB2-BD59-A6C34878D82A}">
                    <a16:rowId xmlns:a16="http://schemas.microsoft.com/office/drawing/2014/main" val="689421971"/>
                  </a:ext>
                </a:extLst>
              </a:tr>
            </a:tbl>
          </a:graphicData>
        </a:graphic>
      </p:graphicFrame>
      <p:sp>
        <p:nvSpPr>
          <p:cNvPr id="4" name="Slide Number Placeholder 3">
            <a:extLst>
              <a:ext uri="{FF2B5EF4-FFF2-40B4-BE49-F238E27FC236}">
                <a16:creationId xmlns:a16="http://schemas.microsoft.com/office/drawing/2014/main" id="{242F0FE9-759C-4EDF-9C10-FDA4F91924A6}"/>
              </a:ext>
            </a:extLst>
          </p:cNvPr>
          <p:cNvSpPr txBox="1">
            <a:spLocks/>
          </p:cNvSpPr>
          <p:nvPr/>
        </p:nvSpPr>
        <p:spPr>
          <a:xfrm>
            <a:off x="8737600" y="6356353"/>
            <a:ext cx="28448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1C96B2D-E8C0-48D0-8B46-6293C7460255}"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rPr>
              <a:pPr marL="0" marR="0" lvl="0" indent="0" algn="r" defTabSz="457200" rtl="0" eaLnBrk="0" fontAlgn="base" latinLnBrk="0" hangingPunct="0">
                <a:lnSpc>
                  <a:spcPct val="100000"/>
                </a:lnSpc>
                <a:spcBef>
                  <a:spcPct val="0"/>
                </a:spcBef>
                <a:spcAft>
                  <a:spcPct val="0"/>
                </a:spcAft>
                <a:buClrTx/>
                <a:buSzTx/>
                <a:buFontTx/>
                <a:buNone/>
                <a:tabLst/>
                <a:defRPr/>
              </a:pPr>
              <a:t>69</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89974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7B5A8-136F-C36E-3F58-9BC7B5E9790C}"/>
              </a:ext>
            </a:extLst>
          </p:cNvPr>
          <p:cNvPicPr>
            <a:picLocks noChangeAspect="1"/>
          </p:cNvPicPr>
          <p:nvPr/>
        </p:nvPicPr>
        <p:blipFill>
          <a:blip r:embed="rId3"/>
          <a:stretch>
            <a:fillRect/>
          </a:stretch>
        </p:blipFill>
        <p:spPr>
          <a:xfrm>
            <a:off x="596900" y="1599314"/>
            <a:ext cx="5410200" cy="377624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E4BCB9E-2DBC-41E7-98A9-27094AA0FE07}"/>
              </a:ext>
            </a:extLst>
          </p:cNvPr>
          <p:cNvSpPr>
            <a:spLocks noGrp="1"/>
          </p:cNvSpPr>
          <p:nvPr>
            <p:ph type="title"/>
          </p:nvPr>
        </p:nvSpPr>
        <p:spPr/>
        <p:txBody>
          <a:bodyPr/>
          <a:lstStyle/>
          <a:p>
            <a:r>
              <a:rPr lang="en-US" dirty="0"/>
              <a:t>An Epidemic of Sexually Transmitted Infections</a:t>
            </a:r>
          </a:p>
        </p:txBody>
      </p:sp>
      <p:sp>
        <p:nvSpPr>
          <p:cNvPr id="3" name="Content Placeholder 2">
            <a:extLst>
              <a:ext uri="{FF2B5EF4-FFF2-40B4-BE49-F238E27FC236}">
                <a16:creationId xmlns:a16="http://schemas.microsoft.com/office/drawing/2014/main" id="{34F0599F-8480-01A6-26EC-3CEBE5BA57D0}"/>
              </a:ext>
            </a:extLst>
          </p:cNvPr>
          <p:cNvSpPr>
            <a:spLocks noGrp="1"/>
          </p:cNvSpPr>
          <p:nvPr>
            <p:ph idx="10"/>
          </p:nvPr>
        </p:nvSpPr>
        <p:spPr/>
        <p:txBody>
          <a:bodyPr/>
          <a:lstStyle/>
          <a:p>
            <a:r>
              <a:rPr lang="en-US" dirty="0"/>
              <a:t>https://www.cdc.gov/std/statistics/infographic.htm</a:t>
            </a:r>
          </a:p>
          <a:p>
            <a:endParaRPr lang="en-US" dirty="0"/>
          </a:p>
        </p:txBody>
      </p:sp>
      <p:pic>
        <p:nvPicPr>
          <p:cNvPr id="9" name="Google Shape;588;p5">
            <a:extLst>
              <a:ext uri="{FF2B5EF4-FFF2-40B4-BE49-F238E27FC236}">
                <a16:creationId xmlns:a16="http://schemas.microsoft.com/office/drawing/2014/main" id="{33882EC7-7609-4BC2-801A-8D94BD0A3E71}"/>
              </a:ext>
            </a:extLst>
          </p:cNvPr>
          <p:cNvPicPr preferRelativeResize="0">
            <a:picLocks noGrp="1"/>
          </p:cNvPicPr>
          <p:nvPr>
            <p:ph sz="half" idx="2"/>
          </p:nvPr>
        </p:nvPicPr>
        <p:blipFill rotWithShape="1">
          <a:blip r:embed="rId4">
            <a:alphaModFix/>
          </a:blip>
          <a:stretch/>
        </p:blipFill>
        <p:spPr>
          <a:xfrm>
            <a:off x="6210300" y="2027219"/>
            <a:ext cx="5384800" cy="2878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27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a:t>This webinar recording and slides will be posted on </a:t>
            </a:r>
            <a:r>
              <a:rPr lang="en-US" sz="3200" b="1">
                <a:highlight>
                  <a:srgbClr val="975CA5"/>
                </a:highlight>
              </a:rPr>
              <a:t>www.icap.columbia.edu</a:t>
            </a:r>
            <a:endParaRPr lang="en-US" sz="4400" b="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466164" y="380999"/>
            <a:ext cx="11259671" cy="5572125"/>
          </a:xfrm>
          <a:prstGeom prst="rect">
            <a:avLst/>
          </a:prstGeom>
        </p:spPr>
        <p:txBody>
          <a:bodyPr vert="horz" lIns="91440" tIns="45720" rIns="91440" bIns="45720" rtlCol="0" anchor="t">
            <a:no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endParaRPr lang="en-US" sz="4000" i="0" dirty="0">
              <a:solidFill>
                <a:schemeClr val="bg1"/>
              </a:solidFill>
              <a:effectLst/>
              <a:latin typeface="Calibri" panose="020F0502020204030204" pitchFamily="34" charset="0"/>
            </a:endParaRPr>
          </a:p>
          <a:p>
            <a:endParaRPr lang="en-US" sz="4000" dirty="0">
              <a:solidFill>
                <a:schemeClr val="bg1"/>
              </a:solidFill>
              <a:latin typeface="Calibri" panose="020F0502020204030204" pitchFamily="34" charset="0"/>
            </a:endParaRPr>
          </a:p>
          <a:p>
            <a:r>
              <a:rPr lang="en-US" sz="4000" i="0" dirty="0">
                <a:solidFill>
                  <a:schemeClr val="bg1"/>
                </a:solidFill>
                <a:effectLst/>
                <a:latin typeface="Calibri" panose="020F0502020204030204" pitchFamily="34" charset="0"/>
              </a:rPr>
              <a:t>Please join us for next month’s Grand Rounds on MARCH 19, 2024</a:t>
            </a:r>
          </a:p>
          <a:p>
            <a:endParaRPr lang="en-US" sz="4000" b="0" dirty="0">
              <a:solidFill>
                <a:schemeClr val="bg1"/>
              </a:solidFill>
              <a:latin typeface="Calibri" panose="020F0502020204030204" pitchFamily="34" charset="0"/>
            </a:endParaRPr>
          </a:p>
          <a:p>
            <a:br>
              <a:rPr lang="en-US" b="0" dirty="0">
                <a:latin typeface="+mn-lt"/>
              </a:rPr>
            </a:br>
            <a:endParaRPr lang="en-US" b="0" dirty="0">
              <a:solidFill>
                <a:schemeClr val="bg1"/>
              </a:solidFill>
              <a:latin typeface="+mn-lt"/>
            </a:endParaRPr>
          </a:p>
        </p:txBody>
      </p:sp>
    </p:spTree>
    <p:extLst>
      <p:ext uri="{BB962C8B-B14F-4D97-AF65-F5344CB8AC3E}">
        <p14:creationId xmlns:p14="http://schemas.microsoft.com/office/powerpoint/2010/main" val="3147780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8DAE3CA7-3831-8D6A-C202-2C90D7906740}"/>
              </a:ext>
            </a:extLst>
          </p:cNvPr>
          <p:cNvSpPr>
            <a:spLocks noGrp="1"/>
          </p:cNvSpPr>
          <p:nvPr>
            <p:ph sz="half" idx="1"/>
          </p:nvPr>
        </p:nvSpPr>
        <p:spPr/>
        <p:txBody>
          <a:bodyPr/>
          <a:lstStyle/>
          <a:p>
            <a:endParaRPr lang="en-US" dirty="0"/>
          </a:p>
        </p:txBody>
      </p:sp>
      <p:sp>
        <p:nvSpPr>
          <p:cNvPr id="2" name="Title 1">
            <a:extLst>
              <a:ext uri="{FF2B5EF4-FFF2-40B4-BE49-F238E27FC236}">
                <a16:creationId xmlns:a16="http://schemas.microsoft.com/office/drawing/2014/main" id="{AF39A78F-5A62-4232-38CA-E2647E81D8FB}"/>
              </a:ext>
            </a:extLst>
          </p:cNvPr>
          <p:cNvSpPr>
            <a:spLocks noGrp="1"/>
          </p:cNvSpPr>
          <p:nvPr>
            <p:ph type="title"/>
          </p:nvPr>
        </p:nvSpPr>
        <p:spPr/>
        <p:txBody>
          <a:bodyPr/>
          <a:lstStyle/>
          <a:p>
            <a:r>
              <a:rPr lang="en-US" dirty="0"/>
              <a:t>STIs Are Worldwide Epidemic</a:t>
            </a:r>
          </a:p>
        </p:txBody>
      </p:sp>
      <p:sp>
        <p:nvSpPr>
          <p:cNvPr id="3" name="Content Placeholder 2">
            <a:extLst>
              <a:ext uri="{FF2B5EF4-FFF2-40B4-BE49-F238E27FC236}">
                <a16:creationId xmlns:a16="http://schemas.microsoft.com/office/drawing/2014/main" id="{7FD3E558-9B2B-CF1E-7176-BEEC67B45F95}"/>
              </a:ext>
            </a:extLst>
          </p:cNvPr>
          <p:cNvSpPr>
            <a:spLocks noGrp="1"/>
          </p:cNvSpPr>
          <p:nvPr>
            <p:ph sz="half" idx="2"/>
          </p:nvPr>
        </p:nvSpPr>
        <p:spPr>
          <a:xfrm>
            <a:off x="8458200" y="1204118"/>
            <a:ext cx="3505200" cy="4525963"/>
          </a:xfrm>
        </p:spPr>
        <p:txBody>
          <a:bodyPr/>
          <a:lstStyle/>
          <a:p>
            <a:r>
              <a:rPr lang="en-US" b="0" i="0" dirty="0">
                <a:solidFill>
                  <a:srgbClr val="3C4245"/>
                </a:solidFill>
                <a:effectLst/>
                <a:latin typeface="Noto Sans" panose="020B0502040504020204" pitchFamily="34" charset="0"/>
              </a:rPr>
              <a:t>1 million STIs are acquired every day</a:t>
            </a:r>
          </a:p>
          <a:p>
            <a:endParaRPr lang="en-US" b="0" i="0" dirty="0">
              <a:solidFill>
                <a:srgbClr val="3C4245"/>
              </a:solidFill>
              <a:effectLst/>
              <a:latin typeface="Noto Sans" panose="020B0502040504020204" pitchFamily="34" charset="0"/>
            </a:endParaRPr>
          </a:p>
          <a:p>
            <a:pPr marL="0" indent="0">
              <a:buNone/>
            </a:pPr>
            <a:r>
              <a:rPr lang="en-US" dirty="0">
                <a:solidFill>
                  <a:srgbClr val="3C4245"/>
                </a:solidFill>
                <a:latin typeface="Noto Sans" panose="020B0502040504020204" pitchFamily="34" charset="0"/>
              </a:rPr>
              <a:t>Annual new infections:</a:t>
            </a:r>
            <a:endParaRPr lang="en-US" b="0" i="0" dirty="0">
              <a:solidFill>
                <a:srgbClr val="3C4245"/>
              </a:solidFill>
              <a:effectLst/>
              <a:latin typeface="Noto Sans" panose="020B0502040504020204" pitchFamily="34" charset="0"/>
            </a:endParaRPr>
          </a:p>
          <a:p>
            <a:r>
              <a:rPr lang="en-US" b="0" i="0" dirty="0">
                <a:solidFill>
                  <a:srgbClr val="3C4245"/>
                </a:solidFill>
                <a:effectLst/>
                <a:latin typeface="Noto Sans" panose="020B0502040504020204" pitchFamily="34" charset="0"/>
              </a:rPr>
              <a:t>Chlamydia 129 million</a:t>
            </a:r>
          </a:p>
          <a:p>
            <a:r>
              <a:rPr lang="en-US" dirty="0">
                <a:solidFill>
                  <a:srgbClr val="3C4245"/>
                </a:solidFill>
                <a:latin typeface="Noto Sans" panose="020B0502040504020204" pitchFamily="34" charset="0"/>
              </a:rPr>
              <a:t>Gonorrhea </a:t>
            </a:r>
            <a:r>
              <a:rPr lang="en-US" b="0" i="0" dirty="0">
                <a:solidFill>
                  <a:srgbClr val="3C4245"/>
                </a:solidFill>
                <a:effectLst/>
                <a:latin typeface="Noto Sans" panose="020B0502040504020204" pitchFamily="34" charset="0"/>
              </a:rPr>
              <a:t>82 million</a:t>
            </a:r>
          </a:p>
          <a:p>
            <a:r>
              <a:rPr lang="en-US" dirty="0">
                <a:solidFill>
                  <a:srgbClr val="3C4245"/>
                </a:solidFill>
                <a:latin typeface="Noto Sans" panose="020B0502040504020204" pitchFamily="34" charset="0"/>
              </a:rPr>
              <a:t>S</a:t>
            </a:r>
            <a:r>
              <a:rPr lang="en-US" b="0" i="0" dirty="0">
                <a:solidFill>
                  <a:srgbClr val="3C4245"/>
                </a:solidFill>
                <a:effectLst/>
                <a:latin typeface="Noto Sans" panose="020B0502040504020204" pitchFamily="34" charset="0"/>
              </a:rPr>
              <a:t>yphilis 7.1 million</a:t>
            </a:r>
            <a:endParaRPr lang="en-US" dirty="0"/>
          </a:p>
        </p:txBody>
      </p:sp>
      <p:sp>
        <p:nvSpPr>
          <p:cNvPr id="5" name="Content Placeholder 4">
            <a:extLst>
              <a:ext uri="{FF2B5EF4-FFF2-40B4-BE49-F238E27FC236}">
                <a16:creationId xmlns:a16="http://schemas.microsoft.com/office/drawing/2014/main" id="{1CFDC029-A8AB-A0DC-5168-7FC62EA5535E}"/>
              </a:ext>
            </a:extLst>
          </p:cNvPr>
          <p:cNvSpPr>
            <a:spLocks noGrp="1"/>
          </p:cNvSpPr>
          <p:nvPr>
            <p:ph idx="10"/>
          </p:nvPr>
        </p:nvSpPr>
        <p:spPr/>
        <p:txBody>
          <a:bodyPr/>
          <a:lstStyle/>
          <a:p>
            <a:r>
              <a:rPr lang="en-US" dirty="0">
                <a:hlinkClick r:id="rId3"/>
              </a:rPr>
              <a:t>https://www.who.int/teams/global-hiv-hepatitis-and-stis-programmes/stis/strategic-information</a:t>
            </a:r>
            <a:endParaRPr lang="en-US" dirty="0"/>
          </a:p>
          <a:p>
            <a:r>
              <a:rPr lang="en-US" dirty="0">
                <a:hlinkClick r:id="rId4"/>
              </a:rPr>
              <a:t>https://www.who.int/news-room/fact-sheets/detail/sexually-transmitted-infections-(stis)</a:t>
            </a:r>
            <a:endParaRPr lang="en-US" dirty="0"/>
          </a:p>
          <a:p>
            <a:endParaRPr lang="en-US" dirty="0"/>
          </a:p>
          <a:p>
            <a:endParaRPr lang="en-US" dirty="0"/>
          </a:p>
        </p:txBody>
      </p:sp>
      <p:sp>
        <p:nvSpPr>
          <p:cNvPr id="10" name="Text Placeholder 2">
            <a:extLst>
              <a:ext uri="{FF2B5EF4-FFF2-40B4-BE49-F238E27FC236}">
                <a16:creationId xmlns:a16="http://schemas.microsoft.com/office/drawing/2014/main" id="{6A9A82AD-C2A6-2E48-9F32-544E8F49AEAA}"/>
              </a:ext>
            </a:extLst>
          </p:cNvPr>
          <p:cNvSpPr txBox="1">
            <a:spLocks/>
          </p:cNvSpPr>
          <p:nvPr/>
        </p:nvSpPr>
        <p:spPr>
          <a:xfrm>
            <a:off x="-4267200" y="1378298"/>
            <a:ext cx="5186811" cy="639763"/>
          </a:xfrm>
          <a:prstGeom prst="rect">
            <a:avLst/>
          </a:prstGeom>
        </p:spPr>
        <p:txBody>
          <a:bodyPr vert="horz"/>
          <a:lstStyle>
            <a:lvl1pPr marL="342900" indent="-342900" algn="l" rtl="0" eaLnBrk="0" fontAlgn="base" hangingPunct="0">
              <a:spcBef>
                <a:spcPts val="600"/>
              </a:spcBef>
              <a:spcAft>
                <a:spcPts val="600"/>
              </a:spcAft>
              <a:buChar char="•"/>
              <a:defRPr sz="20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ts val="600"/>
              </a:spcBef>
              <a:spcAft>
                <a:spcPts val="600"/>
              </a:spcAft>
              <a:buChar char="–"/>
              <a:defRPr sz="2000">
                <a:solidFill>
                  <a:schemeClr val="tx1"/>
                </a:solidFill>
                <a:latin typeface="+mn-lt"/>
                <a:ea typeface="ＭＳ Ｐゴシック" pitchFamily="-111" charset="-128"/>
              </a:defRPr>
            </a:lvl2pPr>
            <a:lvl3pPr marL="11430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3pPr>
            <a:lvl4pPr marL="16002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4pPr>
            <a:lvl5pPr marL="2057400" indent="-228600" algn="l" rtl="0" eaLnBrk="0" fontAlgn="base" hangingPunct="0">
              <a:spcBef>
                <a:spcPts val="600"/>
              </a:spcBef>
              <a:spcAft>
                <a:spcPts val="60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600"/>
              </a:spcBef>
              <a:spcAft>
                <a:spcPts val="60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
        <p:nvSpPr>
          <p:cNvPr id="11" name="Text Placeholder 3">
            <a:extLst>
              <a:ext uri="{FF2B5EF4-FFF2-40B4-BE49-F238E27FC236}">
                <a16:creationId xmlns:a16="http://schemas.microsoft.com/office/drawing/2014/main" id="{2C3BBB05-A257-A656-6EAD-9753231B84E2}"/>
              </a:ext>
            </a:extLst>
          </p:cNvPr>
          <p:cNvSpPr txBox="1">
            <a:spLocks/>
          </p:cNvSpPr>
          <p:nvPr/>
        </p:nvSpPr>
        <p:spPr>
          <a:xfrm>
            <a:off x="11595100" y="1671233"/>
            <a:ext cx="5384799" cy="34682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pic>
        <p:nvPicPr>
          <p:cNvPr id="1028" name="Picture 4">
            <a:extLst>
              <a:ext uri="{FF2B5EF4-FFF2-40B4-BE49-F238E27FC236}">
                <a16:creationId xmlns:a16="http://schemas.microsoft.com/office/drawing/2014/main" id="{8E46BFC1-26F8-3AF1-D145-AA82BE652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99" y="1158081"/>
            <a:ext cx="7582223"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5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1AFB-3EAD-2C59-3517-80B63C41DD96}"/>
              </a:ext>
            </a:extLst>
          </p:cNvPr>
          <p:cNvSpPr>
            <a:spLocks noGrp="1"/>
          </p:cNvSpPr>
          <p:nvPr>
            <p:ph type="title"/>
          </p:nvPr>
        </p:nvSpPr>
        <p:spPr/>
        <p:txBody>
          <a:bodyPr/>
          <a:lstStyle/>
          <a:p>
            <a:r>
              <a:rPr lang="en-US" dirty="0"/>
              <a:t>We Need to Prevent STIs</a:t>
            </a:r>
          </a:p>
        </p:txBody>
      </p:sp>
      <p:sp>
        <p:nvSpPr>
          <p:cNvPr id="3" name="Text Placeholder 2">
            <a:extLst>
              <a:ext uri="{FF2B5EF4-FFF2-40B4-BE49-F238E27FC236}">
                <a16:creationId xmlns:a16="http://schemas.microsoft.com/office/drawing/2014/main" id="{F88E674D-6BF3-563F-923F-687AD189ADE2}"/>
              </a:ext>
            </a:extLst>
          </p:cNvPr>
          <p:cNvSpPr>
            <a:spLocks noGrp="1"/>
          </p:cNvSpPr>
          <p:nvPr>
            <p:ph type="body" idx="1"/>
          </p:nvPr>
        </p:nvSpPr>
        <p:spPr/>
        <p:txBody>
          <a:bodyPr/>
          <a:lstStyle/>
          <a:p>
            <a:endParaRPr lang="en-US"/>
          </a:p>
        </p:txBody>
      </p:sp>
      <p:pic>
        <p:nvPicPr>
          <p:cNvPr id="5" name="Content Placeholder 10">
            <a:extLst>
              <a:ext uri="{FF2B5EF4-FFF2-40B4-BE49-F238E27FC236}">
                <a16:creationId xmlns:a16="http://schemas.microsoft.com/office/drawing/2014/main" id="{35786EF1-6388-1779-0E7F-95FC8F7128BD}"/>
              </a:ext>
            </a:extLst>
          </p:cNvPr>
          <p:cNvPicPr>
            <a:picLocks noGrp="1" noChangeAspect="1"/>
          </p:cNvPicPr>
          <p:nvPr>
            <p:ph sz="half" idx="2"/>
          </p:nvPr>
        </p:nvPicPr>
        <p:blipFill rotWithShape="1">
          <a:blip r:embed="rId4"/>
          <a:stretch/>
        </p:blipFill>
        <p:spPr>
          <a:xfrm>
            <a:off x="610128" y="2439906"/>
            <a:ext cx="5386388" cy="1643598"/>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CC53C6C7-40AF-768E-710B-CFAD0789DA39}"/>
              </a:ext>
            </a:extLst>
          </p:cNvPr>
          <p:cNvSpPr>
            <a:spLocks noGrp="1"/>
          </p:cNvSpPr>
          <p:nvPr>
            <p:ph type="body" sz="quarter" idx="3"/>
          </p:nvPr>
        </p:nvSpPr>
        <p:spPr/>
        <p:txBody>
          <a:bodyPr/>
          <a:lstStyle/>
          <a:p>
            <a:pPr algn="ctr"/>
            <a:r>
              <a:rPr lang="en-US" dirty="0"/>
              <a:t>STIs Are Not Benign</a:t>
            </a:r>
          </a:p>
        </p:txBody>
      </p:sp>
      <p:sp>
        <p:nvSpPr>
          <p:cNvPr id="8" name="Content Placeholder 7">
            <a:extLst>
              <a:ext uri="{FF2B5EF4-FFF2-40B4-BE49-F238E27FC236}">
                <a16:creationId xmlns:a16="http://schemas.microsoft.com/office/drawing/2014/main" id="{3D3F79B2-22CF-B8E9-E236-EBCC729799F1}"/>
              </a:ext>
            </a:extLst>
          </p:cNvPr>
          <p:cNvSpPr>
            <a:spLocks noGrp="1"/>
          </p:cNvSpPr>
          <p:nvPr>
            <p:ph sz="quarter" idx="4"/>
          </p:nvPr>
        </p:nvSpPr>
        <p:spPr/>
        <p:txBody>
          <a:bodyPr/>
          <a:lstStyle/>
          <a:p>
            <a:r>
              <a:rPr lang="en-US" sz="2000" kern="0" dirty="0"/>
              <a:t>Increased risk of HIV</a:t>
            </a:r>
          </a:p>
          <a:p>
            <a:r>
              <a:rPr lang="en-US" sz="2000" kern="0" dirty="0"/>
              <a:t>Pelvic inflammatory disease</a:t>
            </a:r>
          </a:p>
          <a:p>
            <a:r>
              <a:rPr lang="en-US" sz="2000" kern="0" dirty="0"/>
              <a:t>Chronic pelvic pain</a:t>
            </a:r>
          </a:p>
          <a:p>
            <a:r>
              <a:rPr lang="en-US" sz="2000" kern="0" dirty="0"/>
              <a:t>Infertility</a:t>
            </a:r>
          </a:p>
          <a:p>
            <a:r>
              <a:rPr lang="en-US" sz="2000" kern="0" dirty="0"/>
              <a:t>Adverse pregnancy outcomes</a:t>
            </a:r>
          </a:p>
          <a:p>
            <a:pPr lvl="1"/>
            <a:r>
              <a:rPr lang="en-US" sz="2000" kern="0" dirty="0"/>
              <a:t>Prematurity</a:t>
            </a:r>
          </a:p>
          <a:p>
            <a:pPr lvl="1"/>
            <a:r>
              <a:rPr lang="en-US" sz="2000" kern="0" dirty="0"/>
              <a:t>Stillbirth</a:t>
            </a:r>
          </a:p>
          <a:p>
            <a:r>
              <a:rPr lang="en-US" sz="2000" kern="0" dirty="0"/>
              <a:t>Urethral strictures</a:t>
            </a:r>
          </a:p>
          <a:p>
            <a:r>
              <a:rPr lang="en-US" sz="2000" kern="0" dirty="0"/>
              <a:t>Gastrointestinal fistulas</a:t>
            </a:r>
          </a:p>
          <a:p>
            <a:r>
              <a:rPr lang="en-US" sz="2000" kern="0" dirty="0"/>
              <a:t>Peri-rectal abscesses</a:t>
            </a:r>
          </a:p>
          <a:p>
            <a:r>
              <a:rPr lang="en-US" sz="2000" kern="0" dirty="0"/>
              <a:t>Severe complications of syphilis</a:t>
            </a:r>
          </a:p>
        </p:txBody>
      </p:sp>
      <p:sp>
        <p:nvSpPr>
          <p:cNvPr id="9" name="Content Placeholder 8">
            <a:extLst>
              <a:ext uri="{FF2B5EF4-FFF2-40B4-BE49-F238E27FC236}">
                <a16:creationId xmlns:a16="http://schemas.microsoft.com/office/drawing/2014/main" id="{4F95F247-CB1C-E093-CD99-344D7AACEE15}"/>
              </a:ext>
            </a:extLst>
          </p:cNvPr>
          <p:cNvSpPr>
            <a:spLocks noGrp="1"/>
          </p:cNvSpPr>
          <p:nvPr>
            <p:ph idx="10"/>
          </p:nvPr>
        </p:nvSpPr>
        <p:spPr/>
        <p:txBody>
          <a:bodyPr/>
          <a:lstStyle/>
          <a:p>
            <a:endParaRPr lang="en-US"/>
          </a:p>
        </p:txBody>
      </p:sp>
      <p:sp>
        <p:nvSpPr>
          <p:cNvPr id="6" name="Text Placeholder 2">
            <a:extLst>
              <a:ext uri="{FF2B5EF4-FFF2-40B4-BE49-F238E27FC236}">
                <a16:creationId xmlns:a16="http://schemas.microsoft.com/office/drawing/2014/main" id="{1B6E9943-5B6D-2F30-BFF4-4F35ABF2FAB3}"/>
              </a:ext>
            </a:extLst>
          </p:cNvPr>
          <p:cNvSpPr txBox="1">
            <a:spLocks/>
          </p:cNvSpPr>
          <p:nvPr/>
        </p:nvSpPr>
        <p:spPr>
          <a:xfrm>
            <a:off x="762000" y="1682278"/>
            <a:ext cx="5601029" cy="443130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pitchFamily="-111" charset="-128"/>
            </a:endParaRPr>
          </a:p>
        </p:txBody>
      </p:sp>
    </p:spTree>
    <p:custDataLst>
      <p:tags r:id="rId1"/>
    </p:custDataLst>
    <p:extLst>
      <p:ext uri="{BB962C8B-B14F-4D97-AF65-F5344CB8AC3E}">
        <p14:creationId xmlns:p14="http://schemas.microsoft.com/office/powerpoint/2010/main" val="174915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8"/>
</p:tagLst>
</file>

<file path=ppt/tags/tag2.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25|7.1"/>
</p:tagLst>
</file>

<file path=ppt/tags/tag4.xml><?xml version="1.0" encoding="utf-8"?>
<p:tagLst xmlns:a="http://schemas.openxmlformats.org/drawingml/2006/main" xmlns:r="http://schemas.openxmlformats.org/officeDocument/2006/relationships" xmlns:p="http://schemas.openxmlformats.org/presentationml/2006/main">
  <p:tag name="TIMING" val="|20.7|2"/>
</p:tagLst>
</file>

<file path=ppt/tags/tag5.xml><?xml version="1.0" encoding="utf-8"?>
<p:tagLst xmlns:a="http://schemas.openxmlformats.org/drawingml/2006/main" xmlns:r="http://schemas.openxmlformats.org/officeDocument/2006/relationships" xmlns:p="http://schemas.openxmlformats.org/presentationml/2006/main">
  <p:tag name="TIMING" val="|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AP_powerpoint_lightblu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ICAP Logo with Blue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1" ma:contentTypeDescription="NGO Document content type" ma:contentTypeScope="" ma:versionID="e63b89470fe57da074579f98df0adf5d">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4865acd4e12714af64ec65f2440f6a3d"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0BAD9D-9065-4059-900F-6E5A742BE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636c69e-d6b9-4f6b-a248-45fd91a9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2F795F-2D3D-4322-92F2-4FFCDA24AD50}">
  <ds:schemaRefs>
    <ds:schemaRef ds:uri="http://schemas.microsoft.com/office/infopath/2007/PartnerControls"/>
    <ds:schemaRef ds:uri="http://purl.org/dc/dcmitype/"/>
    <ds:schemaRef ds:uri="http://purl.org/dc/terms/"/>
    <ds:schemaRef ds:uri="2636c69e-d6b9-4f6b-a248-45fd91a90b4d"/>
    <ds:schemaRef ds:uri="http://schemas.microsoft.com/office/2006/metadata/properties"/>
    <ds:schemaRef ds:uri="http://schemas.openxmlformats.org/package/2006/metadata/core-properties"/>
    <ds:schemaRef ds:uri="http://schemas.microsoft.com/office/2006/documentManagement/types"/>
    <ds:schemaRef ds:uri="c629780e-db83-45bc-a257-7c8c4fd6b9cb"/>
    <ds:schemaRef ds:uri="http://www.w3.org/XML/1998/namespace"/>
    <ds:schemaRef ds:uri="http://purl.org/dc/elements/1.1/"/>
  </ds:schemaRefs>
</ds:datastoreItem>
</file>

<file path=customXml/itemProps3.xml><?xml version="1.0" encoding="utf-8"?>
<ds:datastoreItem xmlns:ds="http://schemas.openxmlformats.org/officeDocument/2006/customXml" ds:itemID="{EE16BB1F-8881-4FD7-ABF9-8D9FDA44A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3064</TotalTime>
  <Words>5337</Words>
  <Application>Microsoft Office PowerPoint</Application>
  <PresentationFormat>Widescreen</PresentationFormat>
  <Paragraphs>762</Paragraphs>
  <Slides>73</Slides>
  <Notes>66</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73</vt:i4>
      </vt:variant>
    </vt:vector>
  </HeadingPairs>
  <TitlesOfParts>
    <vt:vector size="94" baseType="lpstr">
      <vt:lpstr>Dotum</vt:lpstr>
      <vt:lpstr>Arial</vt:lpstr>
      <vt:lpstr>Arial (Body)</vt:lpstr>
      <vt:lpstr>Arial Narrow</vt:lpstr>
      <vt:lpstr>Arial Nova</vt:lpstr>
      <vt:lpstr>BlinkMacSystemFont</vt:lpstr>
      <vt:lpstr>Calibri</vt:lpstr>
      <vt:lpstr>Calibri Light</vt:lpstr>
      <vt:lpstr>Century Gothic</vt:lpstr>
      <vt:lpstr>Fira Sans Extra Condensed Medium</vt:lpstr>
      <vt:lpstr>Garamond</vt:lpstr>
      <vt:lpstr>Noah Reg</vt:lpstr>
      <vt:lpstr>Noah W05 Regular</vt:lpstr>
      <vt:lpstr>Noto Sans</vt:lpstr>
      <vt:lpstr>Symbol</vt:lpstr>
      <vt:lpstr>Times New Roman</vt:lpstr>
      <vt:lpstr>Wingdings</vt:lpstr>
      <vt:lpstr>Office Theme</vt:lpstr>
      <vt:lpstr>ICAP_powerpoint_lightbluebackground</vt:lpstr>
      <vt:lpstr>6_ICAP Logo with Blue Header</vt:lpstr>
      <vt:lpstr>Default Design</vt:lpstr>
      <vt:lpstr>Ending the STI Epidemic through prevention    </vt:lpstr>
      <vt:lpstr>PowerPoint Presentation</vt:lpstr>
      <vt:lpstr>PowerPoint Presentation</vt:lpstr>
      <vt:lpstr>PowerPoint Presentation</vt:lpstr>
      <vt:lpstr> Ending the STI Epidemic Worldwide  Through Prevention </vt:lpstr>
      <vt:lpstr>Disclosures</vt:lpstr>
      <vt:lpstr>An Epidemic of Sexually Transmitted Infections</vt:lpstr>
      <vt:lpstr>STIs Are Worldwide Epidemic</vt:lpstr>
      <vt:lpstr>We Need to Prevent STIs</vt:lpstr>
      <vt:lpstr>We Need to Prevent STIs</vt:lpstr>
      <vt:lpstr>STI Prevention Landscape </vt:lpstr>
      <vt:lpstr>Meet Igor </vt:lpstr>
      <vt:lpstr>Igor’s Prevention Plan</vt:lpstr>
      <vt:lpstr>Igor's Prevention Plan</vt:lpstr>
      <vt:lpstr>Igor’s Results</vt:lpstr>
      <vt:lpstr>Igor</vt:lpstr>
      <vt:lpstr>Medication Prophylaxis</vt:lpstr>
      <vt:lpstr>What is Doxy-PEP?</vt:lpstr>
      <vt:lpstr>Doxy-PEP Considerations</vt:lpstr>
      <vt:lpstr>Doxy-PEP Considerations</vt:lpstr>
      <vt:lpstr>What We Know About the Benefits of Doxy-PEP</vt:lpstr>
      <vt:lpstr>What We Know About the Benefits of Doxy-PEP</vt:lpstr>
      <vt:lpstr>Doxy-PEP Considerations</vt:lpstr>
      <vt:lpstr>Doxy-PEP and Behavior Change</vt:lpstr>
      <vt:lpstr>Doxy-PEP and STI Presentations</vt:lpstr>
      <vt:lpstr>How will Doxy-PEP Impact Antimicrobial Resistance?</vt:lpstr>
      <vt:lpstr>How will Doxy-PEP Impact Antimicrobial Resistance?</vt:lpstr>
      <vt:lpstr>Antimicrobial Resistance – Chlamydia and Syphilis </vt:lpstr>
      <vt:lpstr>Antimicrobial Resistance – M. Genitalium </vt:lpstr>
      <vt:lpstr>Antimicrobial Resistance – M. Genitalium </vt:lpstr>
      <vt:lpstr>Antimicrobial Resistance - Gonorrhea </vt:lpstr>
      <vt:lpstr>Antimicrobial Resistance – Commensal Bacteria</vt:lpstr>
      <vt:lpstr>Antimicrobial Resistance – DoxyPEP Study</vt:lpstr>
      <vt:lpstr>Antimicrobial Resistance – DoxyVac Study</vt:lpstr>
      <vt:lpstr>Doxy-PEP Will Increase Doxycycline Usage</vt:lpstr>
      <vt:lpstr>Doxy-PEP Considerations</vt:lpstr>
      <vt:lpstr>Who should be given DoxyPEP?</vt:lpstr>
      <vt:lpstr>BASHH (British) Recommendations</vt:lpstr>
      <vt:lpstr>Australian Recommendations</vt:lpstr>
      <vt:lpstr>CDC Preliminary Guidance</vt:lpstr>
      <vt:lpstr>WHO Guidelines Pending</vt:lpstr>
      <vt:lpstr>What is the Proper Interval for STI testing?</vt:lpstr>
      <vt:lpstr>What is the Proper Interval for STI testing?</vt:lpstr>
      <vt:lpstr>What is the Proper Interval for STI testing?</vt:lpstr>
      <vt:lpstr>How Does Doxy-PEP Impact STI treatment?</vt:lpstr>
      <vt:lpstr>Igor’s Results</vt:lpstr>
      <vt:lpstr>Igor’s Gonorrhea Culture</vt:lpstr>
      <vt:lpstr>Does 4CMenB Vaccine Prevent Gonorrhea?</vt:lpstr>
      <vt:lpstr>DoxyVac Study</vt:lpstr>
      <vt:lpstr>Does MenB Vaccination Prevent Gonorrhea?</vt:lpstr>
      <vt:lpstr>Does MenB Vaccination Prevent Gonorrhea?</vt:lpstr>
      <vt:lpstr>STI Prevention Summary</vt:lpstr>
      <vt:lpstr>Thank you!</vt:lpstr>
      <vt:lpstr>PowerPoint Presentation</vt:lpstr>
      <vt:lpstr>Context: Kingdom of Eswatini  </vt:lpstr>
      <vt:lpstr>Objectives </vt:lpstr>
      <vt:lpstr> Pilot Study Methods</vt:lpstr>
      <vt:lpstr>Results: Practicality and Uptake of STI POCT </vt:lpstr>
      <vt:lpstr>PowerPoint Presentation</vt:lpstr>
      <vt:lpstr>Choice of Return of Results</vt:lpstr>
      <vt:lpstr>Participant Characteristics </vt:lpstr>
      <vt:lpstr>PowerPoint Presentation</vt:lpstr>
      <vt:lpstr>CT/NG Prevalence by Age and Sex </vt:lpstr>
      <vt:lpstr>Missed opportunities to mitigate spread of STIs</vt:lpstr>
      <vt:lpstr>Priority Populations for CT/NG Testing</vt:lpstr>
      <vt:lpstr>Participant and Healthcare Worker (HCW) Satisfaction </vt:lpstr>
      <vt:lpstr>PowerPoint Presentation</vt:lpstr>
      <vt:lpstr>Conclusions</vt:lpstr>
      <vt:lpstr>Acknowledgments </vt:lpstr>
      <vt:lpstr>Q&amp;A</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Hendery, Sara E.</cp:lastModifiedBy>
  <cp:revision>4</cp:revision>
  <dcterms:created xsi:type="dcterms:W3CDTF">2023-09-11T19:32:12Z</dcterms:created>
  <dcterms:modified xsi:type="dcterms:W3CDTF">2024-02-20T13:10:47Z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