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736" r:id="rId5"/>
  </p:sldMasterIdLst>
  <p:notesMasterIdLst>
    <p:notesMasterId r:id="rId51"/>
  </p:notesMasterIdLst>
  <p:handoutMasterIdLst>
    <p:handoutMasterId r:id="rId52"/>
  </p:handoutMasterIdLst>
  <p:sldIdLst>
    <p:sldId id="3255" r:id="rId6"/>
    <p:sldId id="5063" r:id="rId7"/>
    <p:sldId id="3260" r:id="rId8"/>
    <p:sldId id="3263" r:id="rId9"/>
    <p:sldId id="256" r:id="rId10"/>
    <p:sldId id="258" r:id="rId11"/>
    <p:sldId id="533" r:id="rId12"/>
    <p:sldId id="5351" r:id="rId13"/>
    <p:sldId id="532" r:id="rId14"/>
    <p:sldId id="5367" r:id="rId15"/>
    <p:sldId id="2205" r:id="rId16"/>
    <p:sldId id="2206" r:id="rId17"/>
    <p:sldId id="717" r:id="rId18"/>
    <p:sldId id="634" r:id="rId19"/>
    <p:sldId id="5355" r:id="rId20"/>
    <p:sldId id="5356" r:id="rId21"/>
    <p:sldId id="5360" r:id="rId22"/>
    <p:sldId id="5361" r:id="rId23"/>
    <p:sldId id="5364" r:id="rId24"/>
    <p:sldId id="5363" r:id="rId25"/>
    <p:sldId id="5365" r:id="rId26"/>
    <p:sldId id="712" r:id="rId27"/>
    <p:sldId id="663" r:id="rId28"/>
    <p:sldId id="5334" r:id="rId29"/>
    <p:sldId id="687" r:id="rId30"/>
    <p:sldId id="5327" r:id="rId31"/>
    <p:sldId id="612" r:id="rId32"/>
    <p:sldId id="5368" r:id="rId33"/>
    <p:sldId id="5369" r:id="rId34"/>
    <p:sldId id="5370" r:id="rId35"/>
    <p:sldId id="5382" r:id="rId36"/>
    <p:sldId id="5371" r:id="rId37"/>
    <p:sldId id="5372" r:id="rId38"/>
    <p:sldId id="5373" r:id="rId39"/>
    <p:sldId id="5378" r:id="rId40"/>
    <p:sldId id="5379" r:id="rId41"/>
    <p:sldId id="5376" r:id="rId42"/>
    <p:sldId id="259" r:id="rId43"/>
    <p:sldId id="5380" r:id="rId44"/>
    <p:sldId id="5381" r:id="rId45"/>
    <p:sldId id="5374" r:id="rId46"/>
    <p:sldId id="707" r:id="rId47"/>
    <p:sldId id="5328" r:id="rId48"/>
    <p:sldId id="5057" r:id="rId49"/>
    <p:sldId id="5064" r:id="rId5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riah" initials="M" lastIdx="15" clrIdx="0">
    <p:extLst>
      <p:ext uri="{19B8F6BF-5375-455C-9EA6-DF929625EA0E}">
        <p15:presenceInfo xmlns:p15="http://schemas.microsoft.com/office/powerpoint/2012/main" userId="Mirriah" providerId="None"/>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 id="7" name="Monica Negrete" initials="MN [2]" lastIdx="1" clrIdx="6">
    <p:extLst>
      <p:ext uri="{19B8F6BF-5375-455C-9EA6-DF929625EA0E}">
        <p15:presenceInfo xmlns:p15="http://schemas.microsoft.com/office/powerpoint/2012/main" userId="Monica Negrete"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11" name="Fatima Tsiouris" initials="FT" lastIdx="1" clrIdx="10">
    <p:extLst>
      <p:ext uri="{19B8F6BF-5375-455C-9EA6-DF929625EA0E}">
        <p15:presenceInfo xmlns:p15="http://schemas.microsoft.com/office/powerpoint/2012/main" userId="S::fao2001@icapatcolumbia.onmicrosoft.com::35ac9d81-e064-4bd9-bf7b-8c43dbafae31" providerId="AD"/>
      </p:ext>
    </p:extLst>
  </p:cmAuthor>
  <p:cmAuthor id="12" name="Hugh Siegel" initials="HS" lastIdx="2" clrIdx="11">
    <p:extLst>
      <p:ext uri="{19B8F6BF-5375-455C-9EA6-DF929625EA0E}">
        <p15:presenceInfo xmlns:p15="http://schemas.microsoft.com/office/powerpoint/2012/main" userId="S::hs3000@icapatcolumbia.onmicrosoft.com::f7d9b961-affa-41ce-aea5-6773f49b7deb" providerId="AD"/>
      </p:ext>
    </p:extLst>
  </p:cmAuthor>
  <p:cmAuthor id="13" name="Eugenie Poirot" initials="EP" lastIdx="4" clrIdx="12">
    <p:extLst>
      <p:ext uri="{19B8F6BF-5375-455C-9EA6-DF929625EA0E}">
        <p15:presenceInfo xmlns:p15="http://schemas.microsoft.com/office/powerpoint/2012/main" userId="Eugenie Poirot" providerId="None"/>
      </p:ext>
    </p:extLst>
  </p:cmAuthor>
  <p:cmAuthor id="14" name="Landovitz, Raphael J." initials="LRJ" lastIdx="1" clrIdx="13">
    <p:extLst>
      <p:ext uri="{19B8F6BF-5375-455C-9EA6-DF929625EA0E}">
        <p15:presenceInfo xmlns:p15="http://schemas.microsoft.com/office/powerpoint/2012/main" userId="S::rlandovitz@mednet.ucla.edu::2e068024-e997-45a5-a44f-7a332b8b96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4261"/>
    <a:srgbClr val="604362"/>
    <a:srgbClr val="6C546C"/>
    <a:srgbClr val="6B536B"/>
    <a:srgbClr val="975CA5"/>
    <a:srgbClr val="FFFFFF"/>
    <a:srgbClr val="000000"/>
    <a:srgbClr val="022169"/>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CC8A8-AFAC-4173-B7B9-EBCD37C3CA61}" v="11" dt="2022-10-18T14:32:44.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66" d="100"/>
          <a:sy n="66" d="100"/>
        </p:scale>
        <p:origin x="648"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c:spPr>
          <c:invertIfNegative val="0"/>
          <c:dPt>
            <c:idx val="0"/>
            <c:invertIfNegative val="0"/>
            <c:bubble3D val="0"/>
            <c:extLst>
              <c:ext xmlns:c16="http://schemas.microsoft.com/office/drawing/2014/chart" uri="{C3380CC4-5D6E-409C-BE32-E72D297353CC}">
                <c16:uniqueId val="{00000000-68B5-4700-ABEA-9931DE63C630}"/>
              </c:ext>
            </c:extLst>
          </c:dPt>
          <c:dPt>
            <c:idx val="1"/>
            <c:invertIfNegative val="0"/>
            <c:bubble3D val="0"/>
            <c:spPr>
              <a:solidFill>
                <a:schemeClr val="accent2"/>
              </a:solidFill>
              <a:ln>
                <a:solidFill>
                  <a:schemeClr val="tx1"/>
                </a:solidFill>
              </a:ln>
            </c:spPr>
            <c:extLst>
              <c:ext xmlns:c16="http://schemas.microsoft.com/office/drawing/2014/chart" uri="{C3380CC4-5D6E-409C-BE32-E72D297353CC}">
                <c16:uniqueId val="{00000002-68B5-4700-ABEA-9931DE63C630}"/>
              </c:ext>
            </c:extLst>
          </c:dPt>
          <c:val>
            <c:numRef>
              <c:f>Sheet1!$B$2:$B$3</c:f>
              <c:numCache>
                <c:formatCode>General</c:formatCode>
                <c:ptCount val="2"/>
                <c:pt idx="0">
                  <c:v>0.41</c:v>
                </c:pt>
                <c:pt idx="1">
                  <c:v>1.29</c:v>
                </c:pt>
              </c:numCache>
            </c:numRef>
          </c:val>
          <c:extLst>
            <c:ext xmlns:c16="http://schemas.microsoft.com/office/drawing/2014/chart" uri="{C3380CC4-5D6E-409C-BE32-E72D297353CC}">
              <c16:uniqueId val="{00000003-68B5-4700-ABEA-9931DE63C630}"/>
            </c:ext>
          </c:extLst>
        </c:ser>
        <c:dLbls>
          <c:showLegendKey val="0"/>
          <c:showVal val="0"/>
          <c:showCatName val="0"/>
          <c:showSerName val="0"/>
          <c:showPercent val="0"/>
          <c:showBubbleSize val="0"/>
        </c:dLbls>
        <c:gapWidth val="30"/>
        <c:axId val="280196992"/>
        <c:axId val="280198528"/>
      </c:barChart>
      <c:catAx>
        <c:axId val="280196992"/>
        <c:scaling>
          <c:orientation val="minMax"/>
        </c:scaling>
        <c:delete val="0"/>
        <c:axPos val="b"/>
        <c:majorTickMark val="none"/>
        <c:minorTickMark val="none"/>
        <c:tickLblPos val="none"/>
        <c:spPr>
          <a:ln w="28575">
            <a:solidFill>
              <a:schemeClr val="tx1"/>
            </a:solidFill>
          </a:ln>
        </c:spPr>
        <c:crossAx val="280198528"/>
        <c:crosses val="autoZero"/>
        <c:auto val="1"/>
        <c:lblAlgn val="ctr"/>
        <c:lblOffset val="100"/>
        <c:noMultiLvlLbl val="0"/>
      </c:catAx>
      <c:valAx>
        <c:axId val="280198528"/>
        <c:scaling>
          <c:orientation val="minMax"/>
          <c:max val="3"/>
          <c:min val="0"/>
        </c:scaling>
        <c:delete val="0"/>
        <c:axPos val="l"/>
        <c:numFmt formatCode="General" sourceLinked="1"/>
        <c:majorTickMark val="out"/>
        <c:minorTickMark val="none"/>
        <c:tickLblPos val="nextTo"/>
        <c:spPr>
          <a:ln w="28575">
            <a:solidFill>
              <a:schemeClr val="tx1"/>
            </a:solidFill>
          </a:ln>
        </c:spPr>
        <c:txPr>
          <a:bodyPr/>
          <a:lstStyle/>
          <a:p>
            <a:pPr>
              <a:defRPr sz="1400" b="0">
                <a:solidFill>
                  <a:schemeClr val="tx1"/>
                </a:solidFill>
              </a:defRPr>
            </a:pPr>
            <a:endParaRPr lang="en-US"/>
          </a:p>
        </c:txPr>
        <c:crossAx val="280196992"/>
        <c:crosses val="autoZero"/>
        <c:crossBetween val="between"/>
        <c:majorUnit val="0.5"/>
      </c:valAx>
    </c:plotArea>
    <c:plotVisOnly val="1"/>
    <c:dispBlanksAs val="gap"/>
    <c:showDLblsOverMax val="0"/>
  </c:chart>
  <c:txPr>
    <a:bodyPr/>
    <a:lstStyle/>
    <a:p>
      <a:pPr>
        <a:defRPr sz="1398" b="1">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c:spPr>
          <c:invertIfNegative val="0"/>
          <c:dPt>
            <c:idx val="0"/>
            <c:invertIfNegative val="0"/>
            <c:bubble3D val="0"/>
            <c:extLst>
              <c:ext xmlns:c16="http://schemas.microsoft.com/office/drawing/2014/chart" uri="{C3380CC4-5D6E-409C-BE32-E72D297353CC}">
                <c16:uniqueId val="{00000000-3F2B-4587-B280-B0FBBC858230}"/>
              </c:ext>
            </c:extLst>
          </c:dPt>
          <c:dPt>
            <c:idx val="1"/>
            <c:invertIfNegative val="0"/>
            <c:bubble3D val="0"/>
            <c:spPr>
              <a:solidFill>
                <a:schemeClr val="accent2"/>
              </a:solidFill>
              <a:ln>
                <a:solidFill>
                  <a:schemeClr val="tx1"/>
                </a:solidFill>
              </a:ln>
            </c:spPr>
            <c:extLst>
              <c:ext xmlns:c16="http://schemas.microsoft.com/office/drawing/2014/chart" uri="{C3380CC4-5D6E-409C-BE32-E72D297353CC}">
                <c16:uniqueId val="{00000002-3F2B-4587-B280-B0FBBC858230}"/>
              </c:ext>
            </c:extLst>
          </c:dPt>
          <c:val>
            <c:numRef>
              <c:f>Sheet1!$B$2:$B$3</c:f>
              <c:numCache>
                <c:formatCode>General</c:formatCode>
                <c:ptCount val="2"/>
                <c:pt idx="0">
                  <c:v>0.82</c:v>
                </c:pt>
                <c:pt idx="1">
                  <c:v>2.27</c:v>
                </c:pt>
              </c:numCache>
            </c:numRef>
          </c:val>
          <c:extLst>
            <c:ext xmlns:c16="http://schemas.microsoft.com/office/drawing/2014/chart" uri="{C3380CC4-5D6E-409C-BE32-E72D297353CC}">
              <c16:uniqueId val="{00000003-3F2B-4587-B280-B0FBBC858230}"/>
            </c:ext>
          </c:extLst>
        </c:ser>
        <c:dLbls>
          <c:showLegendKey val="0"/>
          <c:showVal val="0"/>
          <c:showCatName val="0"/>
          <c:showSerName val="0"/>
          <c:showPercent val="0"/>
          <c:showBubbleSize val="0"/>
        </c:dLbls>
        <c:gapWidth val="30"/>
        <c:axId val="280196992"/>
        <c:axId val="280198528"/>
      </c:barChart>
      <c:catAx>
        <c:axId val="280196992"/>
        <c:scaling>
          <c:orientation val="minMax"/>
        </c:scaling>
        <c:delete val="0"/>
        <c:axPos val="b"/>
        <c:majorTickMark val="none"/>
        <c:minorTickMark val="none"/>
        <c:tickLblPos val="none"/>
        <c:spPr>
          <a:ln w="28575">
            <a:solidFill>
              <a:schemeClr val="tx1"/>
            </a:solidFill>
          </a:ln>
        </c:spPr>
        <c:crossAx val="280198528"/>
        <c:crosses val="autoZero"/>
        <c:auto val="1"/>
        <c:lblAlgn val="ctr"/>
        <c:lblOffset val="100"/>
        <c:noMultiLvlLbl val="0"/>
      </c:catAx>
      <c:valAx>
        <c:axId val="280198528"/>
        <c:scaling>
          <c:orientation val="minMax"/>
          <c:max val="3"/>
          <c:min val="0"/>
        </c:scaling>
        <c:delete val="0"/>
        <c:axPos val="l"/>
        <c:numFmt formatCode="General" sourceLinked="1"/>
        <c:majorTickMark val="out"/>
        <c:minorTickMark val="none"/>
        <c:tickLblPos val="none"/>
        <c:spPr>
          <a:ln w="28575">
            <a:solidFill>
              <a:schemeClr val="tx1"/>
            </a:solidFill>
          </a:ln>
        </c:spPr>
        <c:txPr>
          <a:bodyPr/>
          <a:lstStyle/>
          <a:p>
            <a:pPr>
              <a:defRPr sz="1400" b="0">
                <a:solidFill>
                  <a:schemeClr val="tx1"/>
                </a:solidFill>
              </a:defRPr>
            </a:pPr>
            <a:endParaRPr lang="en-US"/>
          </a:p>
        </c:txPr>
        <c:crossAx val="280196992"/>
        <c:crosses val="autoZero"/>
        <c:crossBetween val="between"/>
        <c:majorUnit val="0.5"/>
      </c:valAx>
    </c:plotArea>
    <c:plotVisOnly val="1"/>
    <c:dispBlanksAs val="gap"/>
    <c:showDLblsOverMax val="0"/>
  </c:chart>
  <c:txPr>
    <a:bodyPr/>
    <a:lstStyle/>
    <a:p>
      <a:pPr>
        <a:defRPr sz="1398" b="1">
          <a:latin typeface="Arial"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c:spPr>
          <c:invertIfNegative val="0"/>
          <c:dPt>
            <c:idx val="0"/>
            <c:invertIfNegative val="0"/>
            <c:bubble3D val="0"/>
            <c:extLst>
              <c:ext xmlns:c16="http://schemas.microsoft.com/office/drawing/2014/chart" uri="{C3380CC4-5D6E-409C-BE32-E72D297353CC}">
                <c16:uniqueId val="{00000000-46C8-43DF-98CF-C32196A4E03A}"/>
              </c:ext>
            </c:extLst>
          </c:dPt>
          <c:dPt>
            <c:idx val="1"/>
            <c:invertIfNegative val="0"/>
            <c:bubble3D val="0"/>
            <c:spPr>
              <a:solidFill>
                <a:schemeClr val="accent2"/>
              </a:solidFill>
              <a:ln>
                <a:solidFill>
                  <a:schemeClr val="tx1"/>
                </a:solidFill>
              </a:ln>
            </c:spPr>
            <c:extLst>
              <c:ext xmlns:c16="http://schemas.microsoft.com/office/drawing/2014/chart" uri="{C3380CC4-5D6E-409C-BE32-E72D297353CC}">
                <c16:uniqueId val="{00000002-46C8-43DF-98CF-C32196A4E03A}"/>
              </c:ext>
            </c:extLst>
          </c:dPt>
          <c:val>
            <c:numRef>
              <c:f>Sheet1!$B$2:$B$3</c:f>
              <c:numCache>
                <c:formatCode>General</c:formatCode>
                <c:ptCount val="2"/>
                <c:pt idx="0">
                  <c:v>0.2</c:v>
                </c:pt>
                <c:pt idx="1">
                  <c:v>1.85</c:v>
                </c:pt>
              </c:numCache>
            </c:numRef>
          </c:val>
          <c:extLst>
            <c:ext xmlns:c16="http://schemas.microsoft.com/office/drawing/2014/chart" uri="{C3380CC4-5D6E-409C-BE32-E72D297353CC}">
              <c16:uniqueId val="{00000003-46C8-43DF-98CF-C32196A4E03A}"/>
            </c:ext>
          </c:extLst>
        </c:ser>
        <c:dLbls>
          <c:showLegendKey val="0"/>
          <c:showVal val="0"/>
          <c:showCatName val="0"/>
          <c:showSerName val="0"/>
          <c:showPercent val="0"/>
          <c:showBubbleSize val="0"/>
        </c:dLbls>
        <c:gapWidth val="30"/>
        <c:axId val="280196992"/>
        <c:axId val="280198528"/>
      </c:barChart>
      <c:catAx>
        <c:axId val="280196992"/>
        <c:scaling>
          <c:orientation val="minMax"/>
        </c:scaling>
        <c:delete val="0"/>
        <c:axPos val="b"/>
        <c:majorTickMark val="none"/>
        <c:minorTickMark val="none"/>
        <c:tickLblPos val="none"/>
        <c:spPr>
          <a:ln w="28575">
            <a:solidFill>
              <a:schemeClr val="tx1"/>
            </a:solidFill>
          </a:ln>
        </c:spPr>
        <c:crossAx val="280198528"/>
        <c:crosses val="autoZero"/>
        <c:auto val="1"/>
        <c:lblAlgn val="ctr"/>
        <c:lblOffset val="100"/>
        <c:noMultiLvlLbl val="0"/>
      </c:catAx>
      <c:valAx>
        <c:axId val="280198528"/>
        <c:scaling>
          <c:orientation val="minMax"/>
          <c:max val="3"/>
          <c:min val="0"/>
        </c:scaling>
        <c:delete val="0"/>
        <c:axPos val="l"/>
        <c:numFmt formatCode="General" sourceLinked="1"/>
        <c:majorTickMark val="out"/>
        <c:minorTickMark val="none"/>
        <c:tickLblPos val="nextTo"/>
        <c:spPr>
          <a:ln w="28575">
            <a:solidFill>
              <a:schemeClr val="tx1"/>
            </a:solidFill>
          </a:ln>
        </c:spPr>
        <c:txPr>
          <a:bodyPr/>
          <a:lstStyle/>
          <a:p>
            <a:pPr>
              <a:defRPr sz="1400" b="0">
                <a:solidFill>
                  <a:schemeClr val="tx1"/>
                </a:solidFill>
              </a:defRPr>
            </a:pPr>
            <a:endParaRPr lang="en-US"/>
          </a:p>
        </c:txPr>
        <c:crossAx val="280196992"/>
        <c:crosses val="autoZero"/>
        <c:crossBetween val="between"/>
        <c:majorUnit val="0.5"/>
      </c:valAx>
    </c:plotArea>
    <c:plotVisOnly val="1"/>
    <c:dispBlanksAs val="gap"/>
    <c:showDLblsOverMax val="0"/>
  </c:chart>
  <c:txPr>
    <a:bodyPr/>
    <a:lstStyle/>
    <a:p>
      <a:pPr>
        <a:defRPr sz="1398" b="1">
          <a:latin typeface="Arial"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c:spPr>
          <c:invertIfNegative val="0"/>
          <c:dPt>
            <c:idx val="0"/>
            <c:invertIfNegative val="0"/>
            <c:bubble3D val="0"/>
            <c:extLst>
              <c:ext xmlns:c16="http://schemas.microsoft.com/office/drawing/2014/chart" uri="{C3380CC4-5D6E-409C-BE32-E72D297353CC}">
                <c16:uniqueId val="{00000000-61CE-4529-9863-41EA1A7CB5C2}"/>
              </c:ext>
            </c:extLst>
          </c:dPt>
          <c:dPt>
            <c:idx val="1"/>
            <c:invertIfNegative val="0"/>
            <c:bubble3D val="0"/>
            <c:spPr>
              <a:solidFill>
                <a:schemeClr val="accent2"/>
              </a:solidFill>
              <a:ln>
                <a:solidFill>
                  <a:schemeClr val="tx1"/>
                </a:solidFill>
              </a:ln>
            </c:spPr>
            <c:extLst>
              <c:ext xmlns:c16="http://schemas.microsoft.com/office/drawing/2014/chart" uri="{C3380CC4-5D6E-409C-BE32-E72D297353CC}">
                <c16:uniqueId val="{00000002-61CE-4529-9863-41EA1A7CB5C2}"/>
              </c:ext>
            </c:extLst>
          </c:dPt>
          <c:val>
            <c:numRef>
              <c:f>Sheet1!$B$2:$B$3</c:f>
              <c:numCache>
                <c:formatCode>General</c:formatCode>
                <c:ptCount val="2"/>
                <c:pt idx="0">
                  <c:v>0.18</c:v>
                </c:pt>
                <c:pt idx="1">
                  <c:v>1.7</c:v>
                </c:pt>
              </c:numCache>
            </c:numRef>
          </c:val>
          <c:extLst>
            <c:ext xmlns:c16="http://schemas.microsoft.com/office/drawing/2014/chart" uri="{C3380CC4-5D6E-409C-BE32-E72D297353CC}">
              <c16:uniqueId val="{00000003-61CE-4529-9863-41EA1A7CB5C2}"/>
            </c:ext>
          </c:extLst>
        </c:ser>
        <c:dLbls>
          <c:showLegendKey val="0"/>
          <c:showVal val="0"/>
          <c:showCatName val="0"/>
          <c:showSerName val="0"/>
          <c:showPercent val="0"/>
          <c:showBubbleSize val="0"/>
        </c:dLbls>
        <c:gapWidth val="30"/>
        <c:axId val="280196992"/>
        <c:axId val="280198528"/>
      </c:barChart>
      <c:catAx>
        <c:axId val="280196992"/>
        <c:scaling>
          <c:orientation val="minMax"/>
        </c:scaling>
        <c:delete val="0"/>
        <c:axPos val="b"/>
        <c:majorTickMark val="none"/>
        <c:minorTickMark val="none"/>
        <c:tickLblPos val="none"/>
        <c:spPr>
          <a:ln w="28575">
            <a:solidFill>
              <a:schemeClr val="tx1"/>
            </a:solidFill>
          </a:ln>
        </c:spPr>
        <c:crossAx val="280198528"/>
        <c:crosses val="autoZero"/>
        <c:auto val="1"/>
        <c:lblAlgn val="ctr"/>
        <c:lblOffset val="100"/>
        <c:noMultiLvlLbl val="0"/>
      </c:catAx>
      <c:valAx>
        <c:axId val="280198528"/>
        <c:scaling>
          <c:orientation val="minMax"/>
          <c:max val="3"/>
          <c:min val="0"/>
        </c:scaling>
        <c:delete val="0"/>
        <c:axPos val="l"/>
        <c:numFmt formatCode="General" sourceLinked="1"/>
        <c:majorTickMark val="out"/>
        <c:minorTickMark val="none"/>
        <c:tickLblPos val="none"/>
        <c:spPr>
          <a:ln w="28575">
            <a:solidFill>
              <a:schemeClr val="tx1"/>
            </a:solidFill>
          </a:ln>
        </c:spPr>
        <c:txPr>
          <a:bodyPr/>
          <a:lstStyle/>
          <a:p>
            <a:pPr>
              <a:defRPr sz="1400" b="0">
                <a:solidFill>
                  <a:schemeClr val="tx1"/>
                </a:solidFill>
              </a:defRPr>
            </a:pPr>
            <a:endParaRPr lang="en-US"/>
          </a:p>
        </c:txPr>
        <c:crossAx val="280196992"/>
        <c:crosses val="autoZero"/>
        <c:crossBetween val="between"/>
        <c:majorUnit val="0.5"/>
      </c:valAx>
    </c:plotArea>
    <c:plotVisOnly val="1"/>
    <c:dispBlanksAs val="gap"/>
    <c:showDLblsOverMax val="0"/>
  </c:chart>
  <c:txPr>
    <a:bodyPr/>
    <a:lstStyle/>
    <a:p>
      <a:pPr>
        <a:defRPr sz="1398" b="1">
          <a:latin typeface="Arial" pitchFamily="34" charset="0"/>
          <a:cs typeface="Arial" pitchFamily="34" charset="0"/>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4" dt="2022-10-17T14:30:03.908" idx="1">
    <p:pos x="7324" y="141"/>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6426F-325F-8E40-82EB-2CA64DDB77ED}" type="doc">
      <dgm:prSet loTypeId="urn:microsoft.com/office/officeart/2005/8/layout/process2" loCatId="" qsTypeId="urn:microsoft.com/office/officeart/2005/8/quickstyle/simple1" qsCatId="simple" csTypeId="urn:microsoft.com/office/officeart/2005/8/colors/accent1_2" csCatId="accent1" phldr="1"/>
      <dgm:spPr/>
    </dgm:pt>
    <dgm:pt modelId="{05F1E79C-AA56-7044-B9C5-B796438F25F4}">
      <dgm:prSet phldrT="[Text]" custT="1"/>
      <dgm:spPr>
        <a:xfrm>
          <a:off x="125499" y="3146"/>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Who is at risk?</a:t>
          </a:r>
        </a:p>
      </dgm:t>
    </dgm:pt>
    <dgm:pt modelId="{B21E5204-0C6F-0C40-97CF-C2EF8065E4B5}" type="parTrans" cxnId="{354994E3-5860-AE48-9464-AA7978D47C4A}">
      <dgm:prSet/>
      <dgm:spPr/>
      <dgm:t>
        <a:bodyPr/>
        <a:lstStyle/>
        <a:p>
          <a:endParaRPr lang="en-US"/>
        </a:p>
      </dgm:t>
    </dgm:pt>
    <dgm:pt modelId="{584E7880-56D3-0345-8712-EAE064A01B40}" type="sibTrans" cxnId="{354994E3-5860-AE48-9464-AA7978D47C4A}">
      <dgm:prSet/>
      <dgm:spPr>
        <a:xfrm rot="5400000">
          <a:off x="1337787" y="531011"/>
          <a:ext cx="193121" cy="231745"/>
        </a:xfrm>
        <a:prstGeom prst="rightArrow">
          <a:avLst>
            <a:gd name="adj1" fmla="val 60000"/>
            <a:gd name="adj2" fmla="val 50000"/>
          </a:avLst>
        </a:prstGeom>
        <a:solidFill>
          <a:srgbClr val="FF7E79"/>
        </a:solidFill>
        <a:ln>
          <a:noFill/>
        </a:ln>
        <a:effectLst/>
      </dgm:spPr>
      <dgm:t>
        <a:bodyPr/>
        <a:lstStyle/>
        <a:p>
          <a:pPr>
            <a:buNone/>
          </a:pPr>
          <a:endParaRPr lang="en-US">
            <a:solidFill>
              <a:sysClr val="window" lastClr="FFFFFF"/>
            </a:solidFill>
            <a:latin typeface="Calibri"/>
            <a:ea typeface="+mn-ea"/>
            <a:cs typeface="+mn-cs"/>
          </a:endParaRPr>
        </a:p>
      </dgm:t>
    </dgm:pt>
    <dgm:pt modelId="{B33A048B-B7FC-E544-867A-5D36AA37C5AD}">
      <dgm:prSet phldrT="[Text]" custT="1"/>
      <dgm:spPr>
        <a:xfrm>
          <a:off x="125499" y="775632"/>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Where do I find them?</a:t>
          </a:r>
        </a:p>
      </dgm:t>
    </dgm:pt>
    <dgm:pt modelId="{A69F3C9F-BB8A-B242-AB40-EB9D965DDDBE}" type="parTrans" cxnId="{2135A638-0EDE-014F-AED7-0F59A595B761}">
      <dgm:prSet/>
      <dgm:spPr/>
      <dgm:t>
        <a:bodyPr/>
        <a:lstStyle/>
        <a:p>
          <a:endParaRPr lang="en-US"/>
        </a:p>
      </dgm:t>
    </dgm:pt>
    <dgm:pt modelId="{08E5221D-EB77-7F48-98BA-6CE2F309CFF4}" type="sibTrans" cxnId="{2135A638-0EDE-014F-AED7-0F59A595B761}">
      <dgm:prSet/>
      <dgm:spPr>
        <a:xfrm rot="5400000">
          <a:off x="1337787" y="1303498"/>
          <a:ext cx="193121" cy="231745"/>
        </a:xfrm>
        <a:prstGeom prst="rightArrow">
          <a:avLst>
            <a:gd name="adj1" fmla="val 60000"/>
            <a:gd name="adj2" fmla="val 50000"/>
          </a:avLst>
        </a:prstGeom>
        <a:solidFill>
          <a:srgbClr val="FF7E79"/>
        </a:solidFill>
        <a:ln>
          <a:noFill/>
        </a:ln>
        <a:effectLst/>
      </dgm:spPr>
      <dgm:t>
        <a:bodyPr/>
        <a:lstStyle/>
        <a:p>
          <a:pPr>
            <a:buNone/>
          </a:pPr>
          <a:endParaRPr lang="en-US">
            <a:solidFill>
              <a:sysClr val="window" lastClr="FFFFFF"/>
            </a:solidFill>
            <a:latin typeface="Calibri"/>
            <a:ea typeface="+mn-ea"/>
            <a:cs typeface="+mn-cs"/>
          </a:endParaRPr>
        </a:p>
      </dgm:t>
    </dgm:pt>
    <dgm:pt modelId="{ED2FA1AE-2A0C-4346-8ED0-98FFC1874AB0}">
      <dgm:prSet phldrT="[Text]" custT="1"/>
      <dgm:spPr>
        <a:xfrm>
          <a:off x="125499" y="2320604"/>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What do I tell them?</a:t>
          </a:r>
        </a:p>
      </dgm:t>
    </dgm:pt>
    <dgm:pt modelId="{AFFFDC99-37ED-394F-8C0E-EF4A2FDC7EC3}" type="parTrans" cxnId="{FD55A061-1AA7-A544-ADE1-B7EECB8AB656}">
      <dgm:prSet/>
      <dgm:spPr/>
      <dgm:t>
        <a:bodyPr/>
        <a:lstStyle/>
        <a:p>
          <a:endParaRPr lang="en-US"/>
        </a:p>
      </dgm:t>
    </dgm:pt>
    <dgm:pt modelId="{B7971280-B0F0-A34E-8EDA-252DBBF6C30A}" type="sibTrans" cxnId="{FD55A061-1AA7-A544-ADE1-B7EECB8AB656}">
      <dgm:prSet/>
      <dgm:spPr>
        <a:xfrm rot="5400000">
          <a:off x="1337787" y="2848470"/>
          <a:ext cx="193121" cy="231745"/>
        </a:xfrm>
        <a:prstGeom prst="rightArrow">
          <a:avLst>
            <a:gd name="adj1" fmla="val 60000"/>
            <a:gd name="adj2" fmla="val 50000"/>
          </a:avLst>
        </a:prstGeom>
        <a:solidFill>
          <a:srgbClr val="FF7E79"/>
        </a:solidFill>
        <a:ln>
          <a:noFill/>
        </a:ln>
        <a:effectLst/>
      </dgm:spPr>
      <dgm:t>
        <a:bodyPr/>
        <a:lstStyle/>
        <a:p>
          <a:pPr>
            <a:buNone/>
          </a:pPr>
          <a:endParaRPr lang="en-US">
            <a:solidFill>
              <a:sysClr val="window" lastClr="FFFFFF"/>
            </a:solidFill>
            <a:latin typeface="Calibri"/>
            <a:ea typeface="+mn-ea"/>
            <a:cs typeface="+mn-cs"/>
          </a:endParaRPr>
        </a:p>
      </dgm:t>
    </dgm:pt>
    <dgm:pt modelId="{882DAD1C-3C1D-2343-9815-F132E3603EC4}">
      <dgm:prSet custT="1"/>
      <dgm:spPr>
        <a:xfrm>
          <a:off x="125499" y="3093090"/>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Where can I provide </a:t>
          </a:r>
          <a:r>
            <a:rPr lang="en-US" sz="1600" dirty="0" err="1">
              <a:solidFill>
                <a:sysClr val="window" lastClr="FFFFFF"/>
              </a:solidFill>
              <a:latin typeface="Calibri"/>
              <a:ea typeface="+mn-ea"/>
              <a:cs typeface="+mn-cs"/>
            </a:rPr>
            <a:t>px</a:t>
          </a:r>
          <a:r>
            <a:rPr lang="en-US" sz="1600" dirty="0">
              <a:solidFill>
                <a:sysClr val="window" lastClr="FFFFFF"/>
              </a:solidFill>
              <a:latin typeface="Calibri"/>
              <a:ea typeface="+mn-ea"/>
              <a:cs typeface="+mn-cs"/>
            </a:rPr>
            <a:t> info and products to them?</a:t>
          </a:r>
        </a:p>
      </dgm:t>
    </dgm:pt>
    <dgm:pt modelId="{8E6EE457-FD91-8042-AD35-D95278740E3B}" type="parTrans" cxnId="{DF1F3F34-E207-DC43-84B4-F63C115D5078}">
      <dgm:prSet/>
      <dgm:spPr/>
      <dgm:t>
        <a:bodyPr/>
        <a:lstStyle/>
        <a:p>
          <a:endParaRPr lang="en-US"/>
        </a:p>
      </dgm:t>
    </dgm:pt>
    <dgm:pt modelId="{BF27C5AB-E9FD-EC49-BD48-97BF0FE76D01}" type="sibTrans" cxnId="{DF1F3F34-E207-DC43-84B4-F63C115D5078}">
      <dgm:prSet/>
      <dgm:spPr>
        <a:xfrm rot="5340143">
          <a:off x="1344498" y="3620956"/>
          <a:ext cx="193150" cy="231745"/>
        </a:xfrm>
        <a:prstGeom prst="rightArrow">
          <a:avLst>
            <a:gd name="adj1" fmla="val 60000"/>
            <a:gd name="adj2" fmla="val 50000"/>
          </a:avLst>
        </a:prstGeom>
        <a:solidFill>
          <a:srgbClr val="FF7E79"/>
        </a:solidFill>
        <a:ln>
          <a:noFill/>
        </a:ln>
        <a:effectLst/>
      </dgm:spPr>
      <dgm:t>
        <a:bodyPr/>
        <a:lstStyle/>
        <a:p>
          <a:pPr>
            <a:buNone/>
          </a:pPr>
          <a:endParaRPr lang="en-US">
            <a:solidFill>
              <a:sysClr val="window" lastClr="FFFFFF"/>
            </a:solidFill>
            <a:latin typeface="Calibri"/>
            <a:ea typeface="+mn-ea"/>
            <a:cs typeface="+mn-cs"/>
          </a:endParaRPr>
        </a:p>
      </dgm:t>
    </dgm:pt>
    <dgm:pt modelId="{81FB58CC-3E38-9F4B-AC18-012D5D2A4730}">
      <dgm:prSet custT="1"/>
      <dgm:spPr>
        <a:xfrm>
          <a:off x="138951" y="3865576"/>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What </a:t>
          </a:r>
          <a:r>
            <a:rPr lang="en-US" sz="1600" dirty="0" err="1">
              <a:solidFill>
                <a:sysClr val="window" lastClr="FFFFFF"/>
              </a:solidFill>
              <a:latin typeface="Calibri"/>
              <a:ea typeface="+mn-ea"/>
              <a:cs typeface="+mn-cs"/>
            </a:rPr>
            <a:t>px</a:t>
          </a:r>
          <a:r>
            <a:rPr lang="en-US" sz="1600" dirty="0">
              <a:solidFill>
                <a:sysClr val="window" lastClr="FFFFFF"/>
              </a:solidFill>
              <a:latin typeface="Calibri"/>
              <a:ea typeface="+mn-ea"/>
              <a:cs typeface="+mn-cs"/>
            </a:rPr>
            <a:t> options can I provide them?</a:t>
          </a:r>
        </a:p>
      </dgm:t>
    </dgm:pt>
    <dgm:pt modelId="{DAED0BDE-6289-874B-B300-A5CF75E21223}" type="parTrans" cxnId="{89F1BBCA-1AAD-8145-B1B6-24849A87BCA6}">
      <dgm:prSet/>
      <dgm:spPr/>
      <dgm:t>
        <a:bodyPr/>
        <a:lstStyle/>
        <a:p>
          <a:endParaRPr lang="en-US"/>
        </a:p>
      </dgm:t>
    </dgm:pt>
    <dgm:pt modelId="{97B677B1-12CA-F548-BC91-1DE63BBDAABB}" type="sibTrans" cxnId="{89F1BBCA-1AAD-8145-B1B6-24849A87BCA6}">
      <dgm:prSet/>
      <dgm:spPr>
        <a:xfrm rot="5400000">
          <a:off x="1351239" y="4393442"/>
          <a:ext cx="193121" cy="231745"/>
        </a:xfrm>
        <a:prstGeom prst="rightArrow">
          <a:avLst>
            <a:gd name="adj1" fmla="val 60000"/>
            <a:gd name="adj2" fmla="val 50000"/>
          </a:avLst>
        </a:prstGeom>
        <a:solidFill>
          <a:srgbClr val="FF7E79"/>
        </a:solidFill>
        <a:ln>
          <a:noFill/>
        </a:ln>
        <a:effectLst/>
      </dgm:spPr>
      <dgm:t>
        <a:bodyPr/>
        <a:lstStyle/>
        <a:p>
          <a:pPr>
            <a:buNone/>
          </a:pPr>
          <a:endParaRPr lang="en-US">
            <a:solidFill>
              <a:sysClr val="window" lastClr="FFFFFF"/>
            </a:solidFill>
            <a:latin typeface="Calibri"/>
            <a:ea typeface="+mn-ea"/>
            <a:cs typeface="+mn-cs"/>
          </a:endParaRPr>
        </a:p>
      </dgm:t>
    </dgm:pt>
    <dgm:pt modelId="{EE4FB7D8-3DD9-4B46-BF83-74DA2C522A0C}">
      <dgm:prSet custT="1"/>
      <dgm:spPr>
        <a:xfrm>
          <a:off x="138951" y="4638062"/>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Oral, ring, injectable, condoms, DPP?</a:t>
          </a:r>
        </a:p>
      </dgm:t>
    </dgm:pt>
    <dgm:pt modelId="{086F9548-9CC9-5543-AAF7-A3135B2D86D7}" type="parTrans" cxnId="{393966B2-28E4-1B4B-A476-316761E5E0A3}">
      <dgm:prSet/>
      <dgm:spPr/>
      <dgm:t>
        <a:bodyPr/>
        <a:lstStyle/>
        <a:p>
          <a:endParaRPr lang="en-US"/>
        </a:p>
      </dgm:t>
    </dgm:pt>
    <dgm:pt modelId="{8AD36DD2-4CDA-9A41-B658-8D479E525BE5}" type="sibTrans" cxnId="{393966B2-28E4-1B4B-A476-316761E5E0A3}">
      <dgm:prSet/>
      <dgm:spPr/>
      <dgm:t>
        <a:bodyPr/>
        <a:lstStyle/>
        <a:p>
          <a:endParaRPr lang="en-US"/>
        </a:p>
      </dgm:t>
    </dgm:pt>
    <dgm:pt modelId="{CEDB2019-CEE7-D642-9EF1-5AD7DC19423F}">
      <dgm:prSet custT="1"/>
      <dgm:spPr>
        <a:xfrm>
          <a:off x="125499" y="1548118"/>
          <a:ext cx="2617697" cy="514990"/>
        </a:xfrm>
        <a:prstGeom prst="roundRect">
          <a:avLst>
            <a:gd name="adj" fmla="val 10000"/>
          </a:avLst>
        </a:prstGeom>
        <a:solidFill>
          <a:srgbClr val="C0504D"/>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When I can test them?</a:t>
          </a:r>
        </a:p>
      </dgm:t>
    </dgm:pt>
    <dgm:pt modelId="{5C3EFC9C-62B2-5F41-B072-BD44B208205C}" type="parTrans" cxnId="{41453B1C-42CD-B240-9FFC-9495BA96EB0F}">
      <dgm:prSet/>
      <dgm:spPr/>
      <dgm:t>
        <a:bodyPr/>
        <a:lstStyle/>
        <a:p>
          <a:endParaRPr lang="en-US"/>
        </a:p>
      </dgm:t>
    </dgm:pt>
    <dgm:pt modelId="{4D823C93-9627-2A4E-993F-B588FC4B5080}" type="sibTrans" cxnId="{41453B1C-42CD-B240-9FFC-9495BA96EB0F}">
      <dgm:prSet/>
      <dgm:spPr>
        <a:xfrm rot="5400000">
          <a:off x="1337787" y="2075984"/>
          <a:ext cx="193121" cy="231745"/>
        </a:xfrm>
        <a:prstGeom prst="rightArrow">
          <a:avLst>
            <a:gd name="adj1" fmla="val 60000"/>
            <a:gd name="adj2" fmla="val 50000"/>
          </a:avLst>
        </a:prstGeom>
        <a:solidFill>
          <a:srgbClr val="FF7E79"/>
        </a:solidFill>
        <a:ln>
          <a:noFill/>
        </a:ln>
        <a:effectLst/>
      </dgm:spPr>
      <dgm:t>
        <a:bodyPr/>
        <a:lstStyle/>
        <a:p>
          <a:pPr>
            <a:buNone/>
          </a:pPr>
          <a:endParaRPr lang="en-US">
            <a:solidFill>
              <a:sysClr val="window" lastClr="FFFFFF"/>
            </a:solidFill>
            <a:latin typeface="Calibri"/>
            <a:ea typeface="+mn-ea"/>
            <a:cs typeface="+mn-cs"/>
          </a:endParaRPr>
        </a:p>
      </dgm:t>
    </dgm:pt>
    <dgm:pt modelId="{A2B6114E-508A-8547-8562-E97415EC519D}" type="pres">
      <dgm:prSet presAssocID="{64B6426F-325F-8E40-82EB-2CA64DDB77ED}" presName="linearFlow" presStyleCnt="0">
        <dgm:presLayoutVars>
          <dgm:resizeHandles val="exact"/>
        </dgm:presLayoutVars>
      </dgm:prSet>
      <dgm:spPr/>
    </dgm:pt>
    <dgm:pt modelId="{E97C92F3-3CF9-D648-8BDF-2150F1D39994}" type="pres">
      <dgm:prSet presAssocID="{05F1E79C-AA56-7044-B9C5-B796438F25F4}" presName="node" presStyleLbl="node1" presStyleIdx="0" presStyleCnt="7" custScaleX="207839" custLinFactNeighborX="-653">
        <dgm:presLayoutVars>
          <dgm:bulletEnabled val="1"/>
        </dgm:presLayoutVars>
      </dgm:prSet>
      <dgm:spPr/>
    </dgm:pt>
    <dgm:pt modelId="{6844877C-ECBF-EB4C-A4A7-E201B0A12DD1}" type="pres">
      <dgm:prSet presAssocID="{584E7880-56D3-0345-8712-EAE064A01B40}" presName="sibTrans" presStyleLbl="sibTrans2D1" presStyleIdx="0" presStyleCnt="6"/>
      <dgm:spPr/>
    </dgm:pt>
    <dgm:pt modelId="{486DFAC3-D0D5-EF4B-AE6B-D778D252AD2B}" type="pres">
      <dgm:prSet presAssocID="{584E7880-56D3-0345-8712-EAE064A01B40}" presName="connectorText" presStyleLbl="sibTrans2D1" presStyleIdx="0" presStyleCnt="6"/>
      <dgm:spPr/>
    </dgm:pt>
    <dgm:pt modelId="{832F916C-7A08-1048-9019-7878C9E3D7D2}" type="pres">
      <dgm:prSet presAssocID="{B33A048B-B7FC-E544-867A-5D36AA37C5AD}" presName="node" presStyleLbl="node1" presStyleIdx="1" presStyleCnt="7" custScaleX="207839" custLinFactNeighborX="-653">
        <dgm:presLayoutVars>
          <dgm:bulletEnabled val="1"/>
        </dgm:presLayoutVars>
      </dgm:prSet>
      <dgm:spPr/>
    </dgm:pt>
    <dgm:pt modelId="{95E2D747-3814-DF42-8DF8-395D32CAB6ED}" type="pres">
      <dgm:prSet presAssocID="{08E5221D-EB77-7F48-98BA-6CE2F309CFF4}" presName="sibTrans" presStyleLbl="sibTrans2D1" presStyleIdx="1" presStyleCnt="6"/>
      <dgm:spPr/>
    </dgm:pt>
    <dgm:pt modelId="{4C831EAD-214D-BA4D-A50F-8908D5F5D772}" type="pres">
      <dgm:prSet presAssocID="{08E5221D-EB77-7F48-98BA-6CE2F309CFF4}" presName="connectorText" presStyleLbl="sibTrans2D1" presStyleIdx="1" presStyleCnt="6"/>
      <dgm:spPr/>
    </dgm:pt>
    <dgm:pt modelId="{B0EC4E35-6107-6546-965A-45D8E5629D6E}" type="pres">
      <dgm:prSet presAssocID="{CEDB2019-CEE7-D642-9EF1-5AD7DC19423F}" presName="node" presStyleLbl="node1" presStyleIdx="2" presStyleCnt="7" custScaleX="207839" custLinFactNeighborX="-653">
        <dgm:presLayoutVars>
          <dgm:bulletEnabled val="1"/>
        </dgm:presLayoutVars>
      </dgm:prSet>
      <dgm:spPr/>
    </dgm:pt>
    <dgm:pt modelId="{714440E4-3962-A443-9F95-CED9AE173FA5}" type="pres">
      <dgm:prSet presAssocID="{4D823C93-9627-2A4E-993F-B588FC4B5080}" presName="sibTrans" presStyleLbl="sibTrans2D1" presStyleIdx="2" presStyleCnt="6"/>
      <dgm:spPr/>
    </dgm:pt>
    <dgm:pt modelId="{9854EC32-CA3F-8544-AF56-603D2BC3D7F2}" type="pres">
      <dgm:prSet presAssocID="{4D823C93-9627-2A4E-993F-B588FC4B5080}" presName="connectorText" presStyleLbl="sibTrans2D1" presStyleIdx="2" presStyleCnt="6"/>
      <dgm:spPr/>
    </dgm:pt>
    <dgm:pt modelId="{3B22A30B-3C2E-FD47-ADCB-64130606753E}" type="pres">
      <dgm:prSet presAssocID="{ED2FA1AE-2A0C-4346-8ED0-98FFC1874AB0}" presName="node" presStyleLbl="node1" presStyleIdx="3" presStyleCnt="7" custScaleX="207839" custLinFactNeighborX="-653">
        <dgm:presLayoutVars>
          <dgm:bulletEnabled val="1"/>
        </dgm:presLayoutVars>
      </dgm:prSet>
      <dgm:spPr/>
    </dgm:pt>
    <dgm:pt modelId="{91DD8B08-1F6A-1D41-B251-5B9DDDEDD249}" type="pres">
      <dgm:prSet presAssocID="{B7971280-B0F0-A34E-8EDA-252DBBF6C30A}" presName="sibTrans" presStyleLbl="sibTrans2D1" presStyleIdx="3" presStyleCnt="6"/>
      <dgm:spPr/>
    </dgm:pt>
    <dgm:pt modelId="{7BFA51F6-D049-3A48-8CE1-5A593DE7FBB3}" type="pres">
      <dgm:prSet presAssocID="{B7971280-B0F0-A34E-8EDA-252DBBF6C30A}" presName="connectorText" presStyleLbl="sibTrans2D1" presStyleIdx="3" presStyleCnt="6"/>
      <dgm:spPr/>
    </dgm:pt>
    <dgm:pt modelId="{88FD2562-64C4-0641-8401-8EC6BF91354E}" type="pres">
      <dgm:prSet presAssocID="{882DAD1C-3C1D-2343-9815-F132E3603EC4}" presName="node" presStyleLbl="node1" presStyleIdx="4" presStyleCnt="7" custScaleX="207839" custLinFactNeighborX="-653">
        <dgm:presLayoutVars>
          <dgm:bulletEnabled val="1"/>
        </dgm:presLayoutVars>
      </dgm:prSet>
      <dgm:spPr/>
    </dgm:pt>
    <dgm:pt modelId="{A2159DF7-18DC-FF43-A678-025A22CCA317}" type="pres">
      <dgm:prSet presAssocID="{BF27C5AB-E9FD-EC49-BD48-97BF0FE76D01}" presName="sibTrans" presStyleLbl="sibTrans2D1" presStyleIdx="4" presStyleCnt="6"/>
      <dgm:spPr/>
    </dgm:pt>
    <dgm:pt modelId="{68488326-1E09-2D4F-AEDA-A70F382B5118}" type="pres">
      <dgm:prSet presAssocID="{BF27C5AB-E9FD-EC49-BD48-97BF0FE76D01}" presName="connectorText" presStyleLbl="sibTrans2D1" presStyleIdx="4" presStyleCnt="6"/>
      <dgm:spPr/>
    </dgm:pt>
    <dgm:pt modelId="{E51768E6-E444-1742-80D5-8747E7E76ECC}" type="pres">
      <dgm:prSet presAssocID="{81FB58CC-3E38-9F4B-AC18-012D5D2A4730}" presName="node" presStyleLbl="node1" presStyleIdx="5" presStyleCnt="7" custScaleX="207839">
        <dgm:presLayoutVars>
          <dgm:bulletEnabled val="1"/>
        </dgm:presLayoutVars>
      </dgm:prSet>
      <dgm:spPr/>
    </dgm:pt>
    <dgm:pt modelId="{1BAE138B-7B28-044E-BAEB-E2112BCB8E3D}" type="pres">
      <dgm:prSet presAssocID="{97B677B1-12CA-F548-BC91-1DE63BBDAABB}" presName="sibTrans" presStyleLbl="sibTrans2D1" presStyleIdx="5" presStyleCnt="6"/>
      <dgm:spPr/>
    </dgm:pt>
    <dgm:pt modelId="{B9008A3B-53F3-7748-ACCD-F243A78C9955}" type="pres">
      <dgm:prSet presAssocID="{97B677B1-12CA-F548-BC91-1DE63BBDAABB}" presName="connectorText" presStyleLbl="sibTrans2D1" presStyleIdx="5" presStyleCnt="6"/>
      <dgm:spPr/>
    </dgm:pt>
    <dgm:pt modelId="{9A241941-B264-5A41-A2FF-E8308F215334}" type="pres">
      <dgm:prSet presAssocID="{EE4FB7D8-3DD9-4B46-BF83-74DA2C522A0C}" presName="node" presStyleLbl="node1" presStyleIdx="6" presStyleCnt="7" custScaleX="207839">
        <dgm:presLayoutVars>
          <dgm:bulletEnabled val="1"/>
        </dgm:presLayoutVars>
      </dgm:prSet>
      <dgm:spPr/>
    </dgm:pt>
  </dgm:ptLst>
  <dgm:cxnLst>
    <dgm:cxn modelId="{B80C8302-BFC1-4242-B4A8-BAF04E3DA46E}" type="presOf" srcId="{CEDB2019-CEE7-D642-9EF1-5AD7DC19423F}" destId="{B0EC4E35-6107-6546-965A-45D8E5629D6E}" srcOrd="0" destOrd="0" presId="urn:microsoft.com/office/officeart/2005/8/layout/process2"/>
    <dgm:cxn modelId="{D850B806-3E2F-C842-B949-CFB5169DFDE4}" type="presOf" srcId="{08E5221D-EB77-7F48-98BA-6CE2F309CFF4}" destId="{4C831EAD-214D-BA4D-A50F-8908D5F5D772}" srcOrd="1" destOrd="0" presId="urn:microsoft.com/office/officeart/2005/8/layout/process2"/>
    <dgm:cxn modelId="{41453B1C-42CD-B240-9FFC-9495BA96EB0F}" srcId="{64B6426F-325F-8E40-82EB-2CA64DDB77ED}" destId="{CEDB2019-CEE7-D642-9EF1-5AD7DC19423F}" srcOrd="2" destOrd="0" parTransId="{5C3EFC9C-62B2-5F41-B072-BD44B208205C}" sibTransId="{4D823C93-9627-2A4E-993F-B588FC4B5080}"/>
    <dgm:cxn modelId="{B8F35221-51BA-BD44-8AC9-F1FB288DBC7F}" type="presOf" srcId="{05F1E79C-AA56-7044-B9C5-B796438F25F4}" destId="{E97C92F3-3CF9-D648-8BDF-2150F1D39994}" srcOrd="0" destOrd="0" presId="urn:microsoft.com/office/officeart/2005/8/layout/process2"/>
    <dgm:cxn modelId="{626ECC2B-BA56-674D-B2EE-94C77953C69B}" type="presOf" srcId="{584E7880-56D3-0345-8712-EAE064A01B40}" destId="{6844877C-ECBF-EB4C-A4A7-E201B0A12DD1}" srcOrd="0" destOrd="0" presId="urn:microsoft.com/office/officeart/2005/8/layout/process2"/>
    <dgm:cxn modelId="{DF1F3F34-E207-DC43-84B4-F63C115D5078}" srcId="{64B6426F-325F-8E40-82EB-2CA64DDB77ED}" destId="{882DAD1C-3C1D-2343-9815-F132E3603EC4}" srcOrd="4" destOrd="0" parTransId="{8E6EE457-FD91-8042-AD35-D95278740E3B}" sibTransId="{BF27C5AB-E9FD-EC49-BD48-97BF0FE76D01}"/>
    <dgm:cxn modelId="{2135A638-0EDE-014F-AED7-0F59A595B761}" srcId="{64B6426F-325F-8E40-82EB-2CA64DDB77ED}" destId="{B33A048B-B7FC-E544-867A-5D36AA37C5AD}" srcOrd="1" destOrd="0" parTransId="{A69F3C9F-BB8A-B242-AB40-EB9D965DDDBE}" sibTransId="{08E5221D-EB77-7F48-98BA-6CE2F309CFF4}"/>
    <dgm:cxn modelId="{6090315B-1E37-5449-805B-030C93C5C211}" type="presOf" srcId="{882DAD1C-3C1D-2343-9815-F132E3603EC4}" destId="{88FD2562-64C4-0641-8401-8EC6BF91354E}" srcOrd="0" destOrd="0" presId="urn:microsoft.com/office/officeart/2005/8/layout/process2"/>
    <dgm:cxn modelId="{FD55A061-1AA7-A544-ADE1-B7EECB8AB656}" srcId="{64B6426F-325F-8E40-82EB-2CA64DDB77ED}" destId="{ED2FA1AE-2A0C-4346-8ED0-98FFC1874AB0}" srcOrd="3" destOrd="0" parTransId="{AFFFDC99-37ED-394F-8C0E-EF4A2FDC7EC3}" sibTransId="{B7971280-B0F0-A34E-8EDA-252DBBF6C30A}"/>
    <dgm:cxn modelId="{1C130D64-AE9B-224E-BBAA-5B57E93E20DF}" type="presOf" srcId="{BF27C5AB-E9FD-EC49-BD48-97BF0FE76D01}" destId="{68488326-1E09-2D4F-AEDA-A70F382B5118}" srcOrd="1" destOrd="0" presId="urn:microsoft.com/office/officeart/2005/8/layout/process2"/>
    <dgm:cxn modelId="{0F2B2F71-E4F5-B840-B5DF-2DE566DF1865}" type="presOf" srcId="{81FB58CC-3E38-9F4B-AC18-012D5D2A4730}" destId="{E51768E6-E444-1742-80D5-8747E7E76ECC}" srcOrd="0" destOrd="0" presId="urn:microsoft.com/office/officeart/2005/8/layout/process2"/>
    <dgm:cxn modelId="{BBD53C7C-7EF4-844C-ADF4-E724DDCDC998}" type="presOf" srcId="{B7971280-B0F0-A34E-8EDA-252DBBF6C30A}" destId="{91DD8B08-1F6A-1D41-B251-5B9DDDEDD249}" srcOrd="0" destOrd="0" presId="urn:microsoft.com/office/officeart/2005/8/layout/process2"/>
    <dgm:cxn modelId="{845A0790-C47E-3347-9346-06D82D6466EC}" type="presOf" srcId="{4D823C93-9627-2A4E-993F-B588FC4B5080}" destId="{714440E4-3962-A443-9F95-CED9AE173FA5}" srcOrd="0" destOrd="0" presId="urn:microsoft.com/office/officeart/2005/8/layout/process2"/>
    <dgm:cxn modelId="{FAF9C293-B029-3A48-84F3-8AF52D71A2B5}" type="presOf" srcId="{4D823C93-9627-2A4E-993F-B588FC4B5080}" destId="{9854EC32-CA3F-8544-AF56-603D2BC3D7F2}" srcOrd="1" destOrd="0" presId="urn:microsoft.com/office/officeart/2005/8/layout/process2"/>
    <dgm:cxn modelId="{94F7C097-1D7C-1E4E-B71B-543555BF50FD}" type="presOf" srcId="{BF27C5AB-E9FD-EC49-BD48-97BF0FE76D01}" destId="{A2159DF7-18DC-FF43-A678-025A22CCA317}" srcOrd="0" destOrd="0" presId="urn:microsoft.com/office/officeart/2005/8/layout/process2"/>
    <dgm:cxn modelId="{D28357AD-C879-D140-AD4A-4837FB4763B3}" type="presOf" srcId="{584E7880-56D3-0345-8712-EAE064A01B40}" destId="{486DFAC3-D0D5-EF4B-AE6B-D778D252AD2B}" srcOrd="1" destOrd="0" presId="urn:microsoft.com/office/officeart/2005/8/layout/process2"/>
    <dgm:cxn modelId="{393966B2-28E4-1B4B-A476-316761E5E0A3}" srcId="{64B6426F-325F-8E40-82EB-2CA64DDB77ED}" destId="{EE4FB7D8-3DD9-4B46-BF83-74DA2C522A0C}" srcOrd="6" destOrd="0" parTransId="{086F9548-9CC9-5543-AAF7-A3135B2D86D7}" sibTransId="{8AD36DD2-4CDA-9A41-B658-8D479E525BE5}"/>
    <dgm:cxn modelId="{AA9777BC-6B50-9B46-BE58-5F32B727A5CA}" type="presOf" srcId="{B33A048B-B7FC-E544-867A-5D36AA37C5AD}" destId="{832F916C-7A08-1048-9019-7878C9E3D7D2}" srcOrd="0" destOrd="0" presId="urn:microsoft.com/office/officeart/2005/8/layout/process2"/>
    <dgm:cxn modelId="{9F556FC5-4753-C24D-A8BE-48E09501B8D0}" type="presOf" srcId="{B7971280-B0F0-A34E-8EDA-252DBBF6C30A}" destId="{7BFA51F6-D049-3A48-8CE1-5A593DE7FBB3}" srcOrd="1" destOrd="0" presId="urn:microsoft.com/office/officeart/2005/8/layout/process2"/>
    <dgm:cxn modelId="{89F1BBCA-1AAD-8145-B1B6-24849A87BCA6}" srcId="{64B6426F-325F-8E40-82EB-2CA64DDB77ED}" destId="{81FB58CC-3E38-9F4B-AC18-012D5D2A4730}" srcOrd="5" destOrd="0" parTransId="{DAED0BDE-6289-874B-B300-A5CF75E21223}" sibTransId="{97B677B1-12CA-F548-BC91-1DE63BBDAABB}"/>
    <dgm:cxn modelId="{B7DE4BD5-B517-F647-AB3C-7AB36394E90C}" type="presOf" srcId="{08E5221D-EB77-7F48-98BA-6CE2F309CFF4}" destId="{95E2D747-3814-DF42-8DF8-395D32CAB6ED}" srcOrd="0" destOrd="0" presId="urn:microsoft.com/office/officeart/2005/8/layout/process2"/>
    <dgm:cxn modelId="{084FFDE2-0C90-5346-9083-88E235F4671F}" type="presOf" srcId="{97B677B1-12CA-F548-BC91-1DE63BBDAABB}" destId="{1BAE138B-7B28-044E-BAEB-E2112BCB8E3D}" srcOrd="0" destOrd="0" presId="urn:microsoft.com/office/officeart/2005/8/layout/process2"/>
    <dgm:cxn modelId="{354994E3-5860-AE48-9464-AA7978D47C4A}" srcId="{64B6426F-325F-8E40-82EB-2CA64DDB77ED}" destId="{05F1E79C-AA56-7044-B9C5-B796438F25F4}" srcOrd="0" destOrd="0" parTransId="{B21E5204-0C6F-0C40-97CF-C2EF8065E4B5}" sibTransId="{584E7880-56D3-0345-8712-EAE064A01B40}"/>
    <dgm:cxn modelId="{531292E9-DB6D-774A-9269-C8141D3550C1}" type="presOf" srcId="{64B6426F-325F-8E40-82EB-2CA64DDB77ED}" destId="{A2B6114E-508A-8547-8562-E97415EC519D}" srcOrd="0" destOrd="0" presId="urn:microsoft.com/office/officeart/2005/8/layout/process2"/>
    <dgm:cxn modelId="{87C3A7EA-5DBE-ED44-A4F2-268CEB5DACF8}" type="presOf" srcId="{ED2FA1AE-2A0C-4346-8ED0-98FFC1874AB0}" destId="{3B22A30B-3C2E-FD47-ADCB-64130606753E}" srcOrd="0" destOrd="0" presId="urn:microsoft.com/office/officeart/2005/8/layout/process2"/>
    <dgm:cxn modelId="{83EAF9EE-06A3-0949-A6C5-11D15D2698A9}" type="presOf" srcId="{97B677B1-12CA-F548-BC91-1DE63BBDAABB}" destId="{B9008A3B-53F3-7748-ACCD-F243A78C9955}" srcOrd="1" destOrd="0" presId="urn:microsoft.com/office/officeart/2005/8/layout/process2"/>
    <dgm:cxn modelId="{C49F49F5-BD54-0C41-BA36-951CED3B8F65}" type="presOf" srcId="{EE4FB7D8-3DD9-4B46-BF83-74DA2C522A0C}" destId="{9A241941-B264-5A41-A2FF-E8308F215334}" srcOrd="0" destOrd="0" presId="urn:microsoft.com/office/officeart/2005/8/layout/process2"/>
    <dgm:cxn modelId="{39FE31C1-90F4-D34A-832E-39412656873B}" type="presParOf" srcId="{A2B6114E-508A-8547-8562-E97415EC519D}" destId="{E97C92F3-3CF9-D648-8BDF-2150F1D39994}" srcOrd="0" destOrd="0" presId="urn:microsoft.com/office/officeart/2005/8/layout/process2"/>
    <dgm:cxn modelId="{9BD24B4B-ABF9-A84E-8E1E-080381B2DDC3}" type="presParOf" srcId="{A2B6114E-508A-8547-8562-E97415EC519D}" destId="{6844877C-ECBF-EB4C-A4A7-E201B0A12DD1}" srcOrd="1" destOrd="0" presId="urn:microsoft.com/office/officeart/2005/8/layout/process2"/>
    <dgm:cxn modelId="{467F01F2-E7E2-FC4C-89E3-E9B76FF417C2}" type="presParOf" srcId="{6844877C-ECBF-EB4C-A4A7-E201B0A12DD1}" destId="{486DFAC3-D0D5-EF4B-AE6B-D778D252AD2B}" srcOrd="0" destOrd="0" presId="urn:microsoft.com/office/officeart/2005/8/layout/process2"/>
    <dgm:cxn modelId="{E3F5F3DF-5B0E-D744-B34A-4CF5E4A01025}" type="presParOf" srcId="{A2B6114E-508A-8547-8562-E97415EC519D}" destId="{832F916C-7A08-1048-9019-7878C9E3D7D2}" srcOrd="2" destOrd="0" presId="urn:microsoft.com/office/officeart/2005/8/layout/process2"/>
    <dgm:cxn modelId="{EF502158-3CDB-7749-8769-871A481A8BDD}" type="presParOf" srcId="{A2B6114E-508A-8547-8562-E97415EC519D}" destId="{95E2D747-3814-DF42-8DF8-395D32CAB6ED}" srcOrd="3" destOrd="0" presId="urn:microsoft.com/office/officeart/2005/8/layout/process2"/>
    <dgm:cxn modelId="{7D398CE0-674B-1745-B8A7-43A7ED532107}" type="presParOf" srcId="{95E2D747-3814-DF42-8DF8-395D32CAB6ED}" destId="{4C831EAD-214D-BA4D-A50F-8908D5F5D772}" srcOrd="0" destOrd="0" presId="urn:microsoft.com/office/officeart/2005/8/layout/process2"/>
    <dgm:cxn modelId="{DEC0B729-215C-B345-96E0-6C93C736AC83}" type="presParOf" srcId="{A2B6114E-508A-8547-8562-E97415EC519D}" destId="{B0EC4E35-6107-6546-965A-45D8E5629D6E}" srcOrd="4" destOrd="0" presId="urn:microsoft.com/office/officeart/2005/8/layout/process2"/>
    <dgm:cxn modelId="{905D454A-43E6-CB41-B2AC-0DC67631440D}" type="presParOf" srcId="{A2B6114E-508A-8547-8562-E97415EC519D}" destId="{714440E4-3962-A443-9F95-CED9AE173FA5}" srcOrd="5" destOrd="0" presId="urn:microsoft.com/office/officeart/2005/8/layout/process2"/>
    <dgm:cxn modelId="{794486B3-AD2E-EE41-93CC-3ACDAF999AA8}" type="presParOf" srcId="{714440E4-3962-A443-9F95-CED9AE173FA5}" destId="{9854EC32-CA3F-8544-AF56-603D2BC3D7F2}" srcOrd="0" destOrd="0" presId="urn:microsoft.com/office/officeart/2005/8/layout/process2"/>
    <dgm:cxn modelId="{17ECAFFF-FB44-804D-B847-605D8083F108}" type="presParOf" srcId="{A2B6114E-508A-8547-8562-E97415EC519D}" destId="{3B22A30B-3C2E-FD47-ADCB-64130606753E}" srcOrd="6" destOrd="0" presId="urn:microsoft.com/office/officeart/2005/8/layout/process2"/>
    <dgm:cxn modelId="{032F0CCF-4EBB-734D-B952-AA07C38A9F9C}" type="presParOf" srcId="{A2B6114E-508A-8547-8562-E97415EC519D}" destId="{91DD8B08-1F6A-1D41-B251-5B9DDDEDD249}" srcOrd="7" destOrd="0" presId="urn:microsoft.com/office/officeart/2005/8/layout/process2"/>
    <dgm:cxn modelId="{00C42821-5E4B-CA4E-A587-ACD793ABFCBC}" type="presParOf" srcId="{91DD8B08-1F6A-1D41-B251-5B9DDDEDD249}" destId="{7BFA51F6-D049-3A48-8CE1-5A593DE7FBB3}" srcOrd="0" destOrd="0" presId="urn:microsoft.com/office/officeart/2005/8/layout/process2"/>
    <dgm:cxn modelId="{CB0B707C-3CBE-914C-8499-64497286C627}" type="presParOf" srcId="{A2B6114E-508A-8547-8562-E97415EC519D}" destId="{88FD2562-64C4-0641-8401-8EC6BF91354E}" srcOrd="8" destOrd="0" presId="urn:microsoft.com/office/officeart/2005/8/layout/process2"/>
    <dgm:cxn modelId="{C4EF60D7-5EE5-7B45-94DB-DDABA445E999}" type="presParOf" srcId="{A2B6114E-508A-8547-8562-E97415EC519D}" destId="{A2159DF7-18DC-FF43-A678-025A22CCA317}" srcOrd="9" destOrd="0" presId="urn:microsoft.com/office/officeart/2005/8/layout/process2"/>
    <dgm:cxn modelId="{E3AF5390-4EEA-7644-B002-5DF53ABFAFC1}" type="presParOf" srcId="{A2159DF7-18DC-FF43-A678-025A22CCA317}" destId="{68488326-1E09-2D4F-AEDA-A70F382B5118}" srcOrd="0" destOrd="0" presId="urn:microsoft.com/office/officeart/2005/8/layout/process2"/>
    <dgm:cxn modelId="{5A802E1B-0BB8-1343-A20E-5AB1C8BD8919}" type="presParOf" srcId="{A2B6114E-508A-8547-8562-E97415EC519D}" destId="{E51768E6-E444-1742-80D5-8747E7E76ECC}" srcOrd="10" destOrd="0" presId="urn:microsoft.com/office/officeart/2005/8/layout/process2"/>
    <dgm:cxn modelId="{B54ECDA4-7658-4146-AC9F-F52CF4392C9A}" type="presParOf" srcId="{A2B6114E-508A-8547-8562-E97415EC519D}" destId="{1BAE138B-7B28-044E-BAEB-E2112BCB8E3D}" srcOrd="11" destOrd="0" presId="urn:microsoft.com/office/officeart/2005/8/layout/process2"/>
    <dgm:cxn modelId="{9AB8DC76-ECC4-4F4A-9AF7-8211EC42EFD2}" type="presParOf" srcId="{1BAE138B-7B28-044E-BAEB-E2112BCB8E3D}" destId="{B9008A3B-53F3-7748-ACCD-F243A78C9955}" srcOrd="0" destOrd="0" presId="urn:microsoft.com/office/officeart/2005/8/layout/process2"/>
    <dgm:cxn modelId="{EEE72965-900C-B843-A79D-5FEF6F7F3DB4}" type="presParOf" srcId="{A2B6114E-508A-8547-8562-E97415EC519D}" destId="{9A241941-B264-5A41-A2FF-E8308F215334}"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6426F-325F-8E40-82EB-2CA64DDB77ED}" type="doc">
      <dgm:prSet loTypeId="urn:microsoft.com/office/officeart/2005/8/layout/process2" loCatId="" qsTypeId="urn:microsoft.com/office/officeart/2005/8/quickstyle/simple1" qsCatId="simple" csTypeId="urn:microsoft.com/office/officeart/2005/8/colors/accent1_2" csCatId="accent1" phldr="1"/>
      <dgm:spPr/>
    </dgm:pt>
    <dgm:pt modelId="{05F1E79C-AA56-7044-B9C5-B796438F25F4}">
      <dgm:prSet phldrT="[Text]" custT="1"/>
      <dgm:spPr>
        <a:xfrm>
          <a:off x="2095383" y="3865"/>
          <a:ext cx="2514833" cy="36771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What do I want?</a:t>
          </a:r>
        </a:p>
      </dgm:t>
    </dgm:pt>
    <dgm:pt modelId="{B21E5204-0C6F-0C40-97CF-C2EF8065E4B5}" type="parTrans" cxnId="{354994E3-5860-AE48-9464-AA7978D47C4A}">
      <dgm:prSet/>
      <dgm:spPr/>
      <dgm:t>
        <a:bodyPr/>
        <a:lstStyle/>
        <a:p>
          <a:endParaRPr lang="en-US"/>
        </a:p>
      </dgm:t>
    </dgm:pt>
    <dgm:pt modelId="{584E7880-56D3-0345-8712-EAE064A01B40}" type="sibTrans" cxnId="{354994E3-5860-AE48-9464-AA7978D47C4A}">
      <dgm:prSet/>
      <dgm:spPr>
        <a:xfrm rot="5400000">
          <a:off x="3283853" y="380775"/>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ED2FA1AE-2A0C-4346-8ED0-98FFC1874AB0}">
      <dgm:prSet phldrT="[Text]" custT="1"/>
      <dgm:spPr>
        <a:xfrm>
          <a:off x="2095383" y="1315215"/>
          <a:ext cx="2514833" cy="36771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Do I want an HIV test?</a:t>
          </a:r>
        </a:p>
      </dgm:t>
    </dgm:pt>
    <dgm:pt modelId="{AFFFDC99-37ED-394F-8C0E-EF4A2FDC7EC3}" type="parTrans" cxnId="{FD55A061-1AA7-A544-ADE1-B7EECB8AB656}">
      <dgm:prSet/>
      <dgm:spPr/>
      <dgm:t>
        <a:bodyPr/>
        <a:lstStyle/>
        <a:p>
          <a:endParaRPr lang="en-US"/>
        </a:p>
      </dgm:t>
    </dgm:pt>
    <dgm:pt modelId="{B7971280-B0F0-A34E-8EDA-252DBBF6C30A}" type="sibTrans" cxnId="{FD55A061-1AA7-A544-ADE1-B7EECB8AB656}">
      <dgm:prSet/>
      <dgm:spPr>
        <a:xfrm rot="5400000">
          <a:off x="3283853" y="1692125"/>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882DAD1C-3C1D-2343-9815-F132E3603EC4}">
      <dgm:prSet custT="1"/>
      <dgm:spPr>
        <a:xfrm>
          <a:off x="2095383" y="1866791"/>
          <a:ext cx="2514833" cy="502757"/>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Where do I want to get an HIV test?</a:t>
          </a:r>
        </a:p>
      </dgm:t>
    </dgm:pt>
    <dgm:pt modelId="{8E6EE457-FD91-8042-AD35-D95278740E3B}" type="parTrans" cxnId="{DF1F3F34-E207-DC43-84B4-F63C115D5078}">
      <dgm:prSet/>
      <dgm:spPr/>
      <dgm:t>
        <a:bodyPr/>
        <a:lstStyle/>
        <a:p>
          <a:endParaRPr lang="en-US"/>
        </a:p>
      </dgm:t>
    </dgm:pt>
    <dgm:pt modelId="{BF27C5AB-E9FD-EC49-BD48-97BF0FE76D01}" type="sibTrans" cxnId="{DF1F3F34-E207-DC43-84B4-F63C115D5078}">
      <dgm:prSet/>
      <dgm:spPr>
        <a:xfrm rot="5400000">
          <a:off x="3283853" y="2378741"/>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81FB58CC-3E38-9F4B-AC18-012D5D2A4730}">
      <dgm:prSet custT="1"/>
      <dgm:spPr>
        <a:xfrm>
          <a:off x="2095383" y="2553407"/>
          <a:ext cx="2514833" cy="490420"/>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Do I need and want HIV prevention?</a:t>
          </a:r>
        </a:p>
      </dgm:t>
    </dgm:pt>
    <dgm:pt modelId="{DAED0BDE-6289-874B-B300-A5CF75E21223}" type="parTrans" cxnId="{89F1BBCA-1AAD-8145-B1B6-24849A87BCA6}">
      <dgm:prSet/>
      <dgm:spPr/>
      <dgm:t>
        <a:bodyPr/>
        <a:lstStyle/>
        <a:p>
          <a:endParaRPr lang="en-US"/>
        </a:p>
      </dgm:t>
    </dgm:pt>
    <dgm:pt modelId="{97B677B1-12CA-F548-BC91-1DE63BBDAABB}" type="sibTrans" cxnId="{89F1BBCA-1AAD-8145-B1B6-24849A87BCA6}">
      <dgm:prSet/>
      <dgm:spPr>
        <a:xfrm rot="5400000">
          <a:off x="3283853" y="3053021"/>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EE4FB7D8-3DD9-4B46-BF83-74DA2C522A0C}">
      <dgm:prSet custT="1"/>
      <dgm:spPr>
        <a:xfrm>
          <a:off x="2095383" y="3227687"/>
          <a:ext cx="2514833" cy="59478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What kind of HIV </a:t>
          </a:r>
          <a:r>
            <a:rPr lang="en-US" sz="1600" dirty="0" err="1">
              <a:solidFill>
                <a:sysClr val="window" lastClr="FFFFFF"/>
              </a:solidFill>
              <a:latin typeface="Calibri"/>
              <a:ea typeface="+mn-ea"/>
              <a:cs typeface="+mn-cs"/>
            </a:rPr>
            <a:t>px</a:t>
          </a:r>
          <a:r>
            <a:rPr lang="en-US" sz="1600" dirty="0">
              <a:solidFill>
                <a:sysClr val="window" lastClr="FFFFFF"/>
              </a:solidFill>
              <a:latin typeface="Calibri"/>
              <a:ea typeface="+mn-ea"/>
              <a:cs typeface="+mn-cs"/>
            </a:rPr>
            <a:t> do I want?</a:t>
          </a:r>
        </a:p>
      </dgm:t>
    </dgm:pt>
    <dgm:pt modelId="{086F9548-9CC9-5543-AAF7-A3135B2D86D7}" type="parTrans" cxnId="{393966B2-28E4-1B4B-A476-316761E5E0A3}">
      <dgm:prSet/>
      <dgm:spPr/>
      <dgm:t>
        <a:bodyPr/>
        <a:lstStyle/>
        <a:p>
          <a:endParaRPr lang="en-US"/>
        </a:p>
      </dgm:t>
    </dgm:pt>
    <dgm:pt modelId="{8AD36DD2-4CDA-9A41-B658-8D479E525BE5}" type="sibTrans" cxnId="{393966B2-28E4-1B4B-A476-316761E5E0A3}">
      <dgm:prSet/>
      <dgm:spPr>
        <a:xfrm rot="5400000">
          <a:off x="3283853" y="3831666"/>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B33A048B-B7FC-E544-867A-5D36AA37C5AD}">
      <dgm:prSet phldrT="[Text]" custT="1"/>
      <dgm:spPr>
        <a:xfrm>
          <a:off x="2095383" y="555441"/>
          <a:ext cx="2514833" cy="575915"/>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Who do I want to talk with about sex and relationships?</a:t>
          </a:r>
        </a:p>
      </dgm:t>
    </dgm:pt>
    <dgm:pt modelId="{08E5221D-EB77-7F48-98BA-6CE2F309CFF4}" type="sibTrans" cxnId="{2135A638-0EDE-014F-AED7-0F59A595B761}">
      <dgm:prSet/>
      <dgm:spPr>
        <a:xfrm rot="5400000">
          <a:off x="3283853" y="1140549"/>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A69F3C9F-BB8A-B242-AB40-EB9D965DDDBE}" type="parTrans" cxnId="{2135A638-0EDE-014F-AED7-0F59A595B761}">
      <dgm:prSet/>
      <dgm:spPr/>
      <dgm:t>
        <a:bodyPr/>
        <a:lstStyle/>
        <a:p>
          <a:endParaRPr lang="en-US"/>
        </a:p>
      </dgm:t>
    </dgm:pt>
    <dgm:pt modelId="{2DBE8E99-1721-D840-BB75-F353ED5A85A2}">
      <dgm:prSet custT="1"/>
      <dgm:spPr>
        <a:xfrm>
          <a:off x="2095383" y="4770187"/>
          <a:ext cx="2514833" cy="53454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Where and from whom do I want it?</a:t>
          </a:r>
        </a:p>
      </dgm:t>
    </dgm:pt>
    <dgm:pt modelId="{98D09D66-3FE3-C346-A12D-00D832700BFD}" type="parTrans" cxnId="{55E0004D-0AE9-E949-8A7C-ADCB367D20CA}">
      <dgm:prSet/>
      <dgm:spPr/>
      <dgm:t>
        <a:bodyPr/>
        <a:lstStyle/>
        <a:p>
          <a:endParaRPr lang="en-US"/>
        </a:p>
      </dgm:t>
    </dgm:pt>
    <dgm:pt modelId="{2C1E2B76-C288-444B-8F40-4F7D82C03A39}" type="sibTrans" cxnId="{55E0004D-0AE9-E949-8A7C-ADCB367D20CA}">
      <dgm:prSet/>
      <dgm:spPr/>
      <dgm:t>
        <a:bodyPr/>
        <a:lstStyle/>
        <a:p>
          <a:endParaRPr lang="en-US"/>
        </a:p>
      </dgm:t>
    </dgm:pt>
    <dgm:pt modelId="{E3B14CFB-8004-164B-A811-004F62570F27}">
      <dgm:prSet custT="1"/>
      <dgm:spPr>
        <a:xfrm>
          <a:off x="2095383" y="4006332"/>
          <a:ext cx="2514833" cy="57999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1600" dirty="0">
              <a:solidFill>
                <a:sysClr val="window" lastClr="FFFFFF"/>
              </a:solidFill>
              <a:latin typeface="Calibri"/>
              <a:ea typeface="+mn-ea"/>
              <a:cs typeface="+mn-cs"/>
            </a:rPr>
            <a:t>Oral, ring, injectable, condoms, DPP?</a:t>
          </a:r>
        </a:p>
      </dgm:t>
    </dgm:pt>
    <dgm:pt modelId="{6E25F062-534F-0F47-B0C9-0D34EEBD3EA5}" type="parTrans" cxnId="{71011247-27DF-D446-8EA7-8D914F2EF3DF}">
      <dgm:prSet/>
      <dgm:spPr/>
      <dgm:t>
        <a:bodyPr/>
        <a:lstStyle/>
        <a:p>
          <a:endParaRPr lang="en-US"/>
        </a:p>
      </dgm:t>
    </dgm:pt>
    <dgm:pt modelId="{F63710B5-EB47-1249-BA8B-0237605BD8F5}" type="sibTrans" cxnId="{71011247-27DF-D446-8EA7-8D914F2EF3DF}">
      <dgm:prSet/>
      <dgm:spPr>
        <a:xfrm rot="5400000">
          <a:off x="3283853" y="4595521"/>
          <a:ext cx="137893" cy="165472"/>
        </a:xfrm>
        <a:prstGeom prst="rightArrow">
          <a:avLst>
            <a:gd name="adj1" fmla="val 60000"/>
            <a:gd name="adj2" fmla="val 50000"/>
          </a:avLst>
        </a:prstGeom>
        <a:solidFill>
          <a:srgbClr val="4F81BD">
            <a:tint val="60000"/>
            <a:hueOff val="0"/>
            <a:satOff val="0"/>
            <a:lumOff val="0"/>
            <a:alphaOff val="0"/>
          </a:srgbClr>
        </a:solidFill>
        <a:ln>
          <a:noFill/>
        </a:ln>
        <a:effectLst/>
      </dgm:spPr>
      <dgm:t>
        <a:bodyPr/>
        <a:lstStyle/>
        <a:p>
          <a:pPr>
            <a:buNone/>
          </a:pPr>
          <a:endParaRPr lang="en-US">
            <a:solidFill>
              <a:sysClr val="window" lastClr="FFFFFF"/>
            </a:solidFill>
            <a:latin typeface="Calibri"/>
            <a:ea typeface="+mn-ea"/>
            <a:cs typeface="+mn-cs"/>
          </a:endParaRPr>
        </a:p>
      </dgm:t>
    </dgm:pt>
    <dgm:pt modelId="{A2B6114E-508A-8547-8562-E97415EC519D}" type="pres">
      <dgm:prSet presAssocID="{64B6426F-325F-8E40-82EB-2CA64DDB77ED}" presName="linearFlow" presStyleCnt="0">
        <dgm:presLayoutVars>
          <dgm:resizeHandles val="exact"/>
        </dgm:presLayoutVars>
      </dgm:prSet>
      <dgm:spPr/>
    </dgm:pt>
    <dgm:pt modelId="{E97C92F3-3CF9-D648-8BDF-2150F1D39994}" type="pres">
      <dgm:prSet presAssocID="{05F1E79C-AA56-7044-B9C5-B796438F25F4}" presName="node" presStyleLbl="node1" presStyleIdx="0" presStyleCnt="8" custScaleX="287524">
        <dgm:presLayoutVars>
          <dgm:bulletEnabled val="1"/>
        </dgm:presLayoutVars>
      </dgm:prSet>
      <dgm:spPr/>
    </dgm:pt>
    <dgm:pt modelId="{6844877C-ECBF-EB4C-A4A7-E201B0A12DD1}" type="pres">
      <dgm:prSet presAssocID="{584E7880-56D3-0345-8712-EAE064A01B40}" presName="sibTrans" presStyleLbl="sibTrans2D1" presStyleIdx="0" presStyleCnt="7"/>
      <dgm:spPr/>
    </dgm:pt>
    <dgm:pt modelId="{486DFAC3-D0D5-EF4B-AE6B-D778D252AD2B}" type="pres">
      <dgm:prSet presAssocID="{584E7880-56D3-0345-8712-EAE064A01B40}" presName="connectorText" presStyleLbl="sibTrans2D1" presStyleIdx="0" presStyleCnt="7"/>
      <dgm:spPr/>
    </dgm:pt>
    <dgm:pt modelId="{832F916C-7A08-1048-9019-7878C9E3D7D2}" type="pres">
      <dgm:prSet presAssocID="{B33A048B-B7FC-E544-867A-5D36AA37C5AD}" presName="node" presStyleLbl="node1" presStyleIdx="1" presStyleCnt="8" custScaleX="287524" custScaleY="156619">
        <dgm:presLayoutVars>
          <dgm:bulletEnabled val="1"/>
        </dgm:presLayoutVars>
      </dgm:prSet>
      <dgm:spPr/>
    </dgm:pt>
    <dgm:pt modelId="{95E2D747-3814-DF42-8DF8-395D32CAB6ED}" type="pres">
      <dgm:prSet presAssocID="{08E5221D-EB77-7F48-98BA-6CE2F309CFF4}" presName="sibTrans" presStyleLbl="sibTrans2D1" presStyleIdx="1" presStyleCnt="7"/>
      <dgm:spPr/>
    </dgm:pt>
    <dgm:pt modelId="{4C831EAD-214D-BA4D-A50F-8908D5F5D772}" type="pres">
      <dgm:prSet presAssocID="{08E5221D-EB77-7F48-98BA-6CE2F309CFF4}" presName="connectorText" presStyleLbl="sibTrans2D1" presStyleIdx="1" presStyleCnt="7"/>
      <dgm:spPr/>
    </dgm:pt>
    <dgm:pt modelId="{3B22A30B-3C2E-FD47-ADCB-64130606753E}" type="pres">
      <dgm:prSet presAssocID="{ED2FA1AE-2A0C-4346-8ED0-98FFC1874AB0}" presName="node" presStyleLbl="node1" presStyleIdx="2" presStyleCnt="8" custScaleX="287524">
        <dgm:presLayoutVars>
          <dgm:bulletEnabled val="1"/>
        </dgm:presLayoutVars>
      </dgm:prSet>
      <dgm:spPr/>
    </dgm:pt>
    <dgm:pt modelId="{91DD8B08-1F6A-1D41-B251-5B9DDDEDD249}" type="pres">
      <dgm:prSet presAssocID="{B7971280-B0F0-A34E-8EDA-252DBBF6C30A}" presName="sibTrans" presStyleLbl="sibTrans2D1" presStyleIdx="2" presStyleCnt="7"/>
      <dgm:spPr/>
    </dgm:pt>
    <dgm:pt modelId="{7BFA51F6-D049-3A48-8CE1-5A593DE7FBB3}" type="pres">
      <dgm:prSet presAssocID="{B7971280-B0F0-A34E-8EDA-252DBBF6C30A}" presName="connectorText" presStyleLbl="sibTrans2D1" presStyleIdx="2" presStyleCnt="7"/>
      <dgm:spPr/>
    </dgm:pt>
    <dgm:pt modelId="{88FD2562-64C4-0641-8401-8EC6BF91354E}" type="pres">
      <dgm:prSet presAssocID="{882DAD1C-3C1D-2343-9815-F132E3603EC4}" presName="node" presStyleLbl="node1" presStyleIdx="3" presStyleCnt="8" custScaleX="287524" custScaleY="136724">
        <dgm:presLayoutVars>
          <dgm:bulletEnabled val="1"/>
        </dgm:presLayoutVars>
      </dgm:prSet>
      <dgm:spPr/>
    </dgm:pt>
    <dgm:pt modelId="{A2159DF7-18DC-FF43-A678-025A22CCA317}" type="pres">
      <dgm:prSet presAssocID="{BF27C5AB-E9FD-EC49-BD48-97BF0FE76D01}" presName="sibTrans" presStyleLbl="sibTrans2D1" presStyleIdx="3" presStyleCnt="7"/>
      <dgm:spPr/>
    </dgm:pt>
    <dgm:pt modelId="{68488326-1E09-2D4F-AEDA-A70F382B5118}" type="pres">
      <dgm:prSet presAssocID="{BF27C5AB-E9FD-EC49-BD48-97BF0FE76D01}" presName="connectorText" presStyleLbl="sibTrans2D1" presStyleIdx="3" presStyleCnt="7"/>
      <dgm:spPr/>
    </dgm:pt>
    <dgm:pt modelId="{E51768E6-E444-1742-80D5-8747E7E76ECC}" type="pres">
      <dgm:prSet presAssocID="{81FB58CC-3E38-9F4B-AC18-012D5D2A4730}" presName="node" presStyleLbl="node1" presStyleIdx="4" presStyleCnt="8" custScaleX="287524" custScaleY="133369">
        <dgm:presLayoutVars>
          <dgm:bulletEnabled val="1"/>
        </dgm:presLayoutVars>
      </dgm:prSet>
      <dgm:spPr/>
    </dgm:pt>
    <dgm:pt modelId="{1BAE138B-7B28-044E-BAEB-E2112BCB8E3D}" type="pres">
      <dgm:prSet presAssocID="{97B677B1-12CA-F548-BC91-1DE63BBDAABB}" presName="sibTrans" presStyleLbl="sibTrans2D1" presStyleIdx="4" presStyleCnt="7"/>
      <dgm:spPr/>
    </dgm:pt>
    <dgm:pt modelId="{B9008A3B-53F3-7748-ACCD-F243A78C9955}" type="pres">
      <dgm:prSet presAssocID="{97B677B1-12CA-F548-BC91-1DE63BBDAABB}" presName="connectorText" presStyleLbl="sibTrans2D1" presStyleIdx="4" presStyleCnt="7"/>
      <dgm:spPr/>
    </dgm:pt>
    <dgm:pt modelId="{9A241941-B264-5A41-A2FF-E8308F215334}" type="pres">
      <dgm:prSet presAssocID="{EE4FB7D8-3DD9-4B46-BF83-74DA2C522A0C}" presName="node" presStyleLbl="node1" presStyleIdx="5" presStyleCnt="8" custScaleX="287524" custScaleY="161751">
        <dgm:presLayoutVars>
          <dgm:bulletEnabled val="1"/>
        </dgm:presLayoutVars>
      </dgm:prSet>
      <dgm:spPr/>
    </dgm:pt>
    <dgm:pt modelId="{E9ED7649-4DDA-0647-960F-7BDB93057C63}" type="pres">
      <dgm:prSet presAssocID="{8AD36DD2-4CDA-9A41-B658-8D479E525BE5}" presName="sibTrans" presStyleLbl="sibTrans2D1" presStyleIdx="5" presStyleCnt="7"/>
      <dgm:spPr/>
    </dgm:pt>
    <dgm:pt modelId="{831855B7-769D-564D-9E22-6FFCD559476B}" type="pres">
      <dgm:prSet presAssocID="{8AD36DD2-4CDA-9A41-B658-8D479E525BE5}" presName="connectorText" presStyleLbl="sibTrans2D1" presStyleIdx="5" presStyleCnt="7"/>
      <dgm:spPr/>
    </dgm:pt>
    <dgm:pt modelId="{4DFA403A-20C3-A84A-AA2E-4B15332F3ECC}" type="pres">
      <dgm:prSet presAssocID="{E3B14CFB-8004-164B-A811-004F62570F27}" presName="node" presStyleLbl="node1" presStyleIdx="6" presStyleCnt="8" custScaleX="287524" custScaleY="157729">
        <dgm:presLayoutVars>
          <dgm:bulletEnabled val="1"/>
        </dgm:presLayoutVars>
      </dgm:prSet>
      <dgm:spPr/>
    </dgm:pt>
    <dgm:pt modelId="{ECAEF01C-B627-4C4B-AF86-2EF3B7BB14AC}" type="pres">
      <dgm:prSet presAssocID="{F63710B5-EB47-1249-BA8B-0237605BD8F5}" presName="sibTrans" presStyleLbl="sibTrans2D1" presStyleIdx="6" presStyleCnt="7"/>
      <dgm:spPr/>
    </dgm:pt>
    <dgm:pt modelId="{5D334D6E-BD9A-584B-98AB-D77B56B500B0}" type="pres">
      <dgm:prSet presAssocID="{F63710B5-EB47-1249-BA8B-0237605BD8F5}" presName="connectorText" presStyleLbl="sibTrans2D1" presStyleIdx="6" presStyleCnt="7"/>
      <dgm:spPr/>
    </dgm:pt>
    <dgm:pt modelId="{739CBDDD-0ACD-0646-8719-F6BB06119572}" type="pres">
      <dgm:prSet presAssocID="{2DBE8E99-1721-D840-BB75-F353ED5A85A2}" presName="node" presStyleLbl="node1" presStyleIdx="7" presStyleCnt="8" custScaleX="287524" custScaleY="145369">
        <dgm:presLayoutVars>
          <dgm:bulletEnabled val="1"/>
        </dgm:presLayoutVars>
      </dgm:prSet>
      <dgm:spPr/>
    </dgm:pt>
  </dgm:ptLst>
  <dgm:cxnLst>
    <dgm:cxn modelId="{D850B806-3E2F-C842-B949-CFB5169DFDE4}" type="presOf" srcId="{08E5221D-EB77-7F48-98BA-6CE2F309CFF4}" destId="{4C831EAD-214D-BA4D-A50F-8908D5F5D772}" srcOrd="1" destOrd="0" presId="urn:microsoft.com/office/officeart/2005/8/layout/process2"/>
    <dgm:cxn modelId="{8A110D0C-276F-124F-B170-B6EF6D57DABB}" type="presOf" srcId="{F63710B5-EB47-1249-BA8B-0237605BD8F5}" destId="{ECAEF01C-B627-4C4B-AF86-2EF3B7BB14AC}" srcOrd="0" destOrd="0" presId="urn:microsoft.com/office/officeart/2005/8/layout/process2"/>
    <dgm:cxn modelId="{B8F35221-51BA-BD44-8AC9-F1FB288DBC7F}" type="presOf" srcId="{05F1E79C-AA56-7044-B9C5-B796438F25F4}" destId="{E97C92F3-3CF9-D648-8BDF-2150F1D39994}" srcOrd="0" destOrd="0" presId="urn:microsoft.com/office/officeart/2005/8/layout/process2"/>
    <dgm:cxn modelId="{626ECC2B-BA56-674D-B2EE-94C77953C69B}" type="presOf" srcId="{584E7880-56D3-0345-8712-EAE064A01B40}" destId="{6844877C-ECBF-EB4C-A4A7-E201B0A12DD1}" srcOrd="0" destOrd="0" presId="urn:microsoft.com/office/officeart/2005/8/layout/process2"/>
    <dgm:cxn modelId="{DF1F3F34-E207-DC43-84B4-F63C115D5078}" srcId="{64B6426F-325F-8E40-82EB-2CA64DDB77ED}" destId="{882DAD1C-3C1D-2343-9815-F132E3603EC4}" srcOrd="3" destOrd="0" parTransId="{8E6EE457-FD91-8042-AD35-D95278740E3B}" sibTransId="{BF27C5AB-E9FD-EC49-BD48-97BF0FE76D01}"/>
    <dgm:cxn modelId="{F890DA35-77E0-9742-9DC1-DF153B2269AB}" type="presOf" srcId="{8AD36DD2-4CDA-9A41-B658-8D479E525BE5}" destId="{E9ED7649-4DDA-0647-960F-7BDB93057C63}" srcOrd="0" destOrd="0" presId="urn:microsoft.com/office/officeart/2005/8/layout/process2"/>
    <dgm:cxn modelId="{2135A638-0EDE-014F-AED7-0F59A595B761}" srcId="{64B6426F-325F-8E40-82EB-2CA64DDB77ED}" destId="{B33A048B-B7FC-E544-867A-5D36AA37C5AD}" srcOrd="1" destOrd="0" parTransId="{A69F3C9F-BB8A-B242-AB40-EB9D965DDDBE}" sibTransId="{08E5221D-EB77-7F48-98BA-6CE2F309CFF4}"/>
    <dgm:cxn modelId="{280C013E-10BE-E14A-AB6A-23697A21680F}" type="presOf" srcId="{8AD36DD2-4CDA-9A41-B658-8D479E525BE5}" destId="{831855B7-769D-564D-9E22-6FFCD559476B}" srcOrd="1" destOrd="0" presId="urn:microsoft.com/office/officeart/2005/8/layout/process2"/>
    <dgm:cxn modelId="{6090315B-1E37-5449-805B-030C93C5C211}" type="presOf" srcId="{882DAD1C-3C1D-2343-9815-F132E3603EC4}" destId="{88FD2562-64C4-0641-8401-8EC6BF91354E}" srcOrd="0" destOrd="0" presId="urn:microsoft.com/office/officeart/2005/8/layout/process2"/>
    <dgm:cxn modelId="{FD55A061-1AA7-A544-ADE1-B7EECB8AB656}" srcId="{64B6426F-325F-8E40-82EB-2CA64DDB77ED}" destId="{ED2FA1AE-2A0C-4346-8ED0-98FFC1874AB0}" srcOrd="2" destOrd="0" parTransId="{AFFFDC99-37ED-394F-8C0E-EF4A2FDC7EC3}" sibTransId="{B7971280-B0F0-A34E-8EDA-252DBBF6C30A}"/>
    <dgm:cxn modelId="{1C130D64-AE9B-224E-BBAA-5B57E93E20DF}" type="presOf" srcId="{BF27C5AB-E9FD-EC49-BD48-97BF0FE76D01}" destId="{68488326-1E09-2D4F-AEDA-A70F382B5118}" srcOrd="1" destOrd="0" presId="urn:microsoft.com/office/officeart/2005/8/layout/process2"/>
    <dgm:cxn modelId="{71011247-27DF-D446-8EA7-8D914F2EF3DF}" srcId="{64B6426F-325F-8E40-82EB-2CA64DDB77ED}" destId="{E3B14CFB-8004-164B-A811-004F62570F27}" srcOrd="6" destOrd="0" parTransId="{6E25F062-534F-0F47-B0C9-0D34EEBD3EA5}" sibTransId="{F63710B5-EB47-1249-BA8B-0237605BD8F5}"/>
    <dgm:cxn modelId="{47307449-209A-784C-9879-8619432E7E65}" type="presOf" srcId="{F63710B5-EB47-1249-BA8B-0237605BD8F5}" destId="{5D334D6E-BD9A-584B-98AB-D77B56B500B0}" srcOrd="1" destOrd="0" presId="urn:microsoft.com/office/officeart/2005/8/layout/process2"/>
    <dgm:cxn modelId="{55E0004D-0AE9-E949-8A7C-ADCB367D20CA}" srcId="{64B6426F-325F-8E40-82EB-2CA64DDB77ED}" destId="{2DBE8E99-1721-D840-BB75-F353ED5A85A2}" srcOrd="7" destOrd="0" parTransId="{98D09D66-3FE3-C346-A12D-00D832700BFD}" sibTransId="{2C1E2B76-C288-444B-8F40-4F7D82C03A39}"/>
    <dgm:cxn modelId="{0F2B2F71-E4F5-B840-B5DF-2DE566DF1865}" type="presOf" srcId="{81FB58CC-3E38-9F4B-AC18-012D5D2A4730}" destId="{E51768E6-E444-1742-80D5-8747E7E76ECC}" srcOrd="0" destOrd="0" presId="urn:microsoft.com/office/officeart/2005/8/layout/process2"/>
    <dgm:cxn modelId="{BBD53C7C-7EF4-844C-ADF4-E724DDCDC998}" type="presOf" srcId="{B7971280-B0F0-A34E-8EDA-252DBBF6C30A}" destId="{91DD8B08-1F6A-1D41-B251-5B9DDDEDD249}" srcOrd="0" destOrd="0" presId="urn:microsoft.com/office/officeart/2005/8/layout/process2"/>
    <dgm:cxn modelId="{C6666E84-A0F9-764C-8E01-4994A49783C3}" type="presOf" srcId="{2DBE8E99-1721-D840-BB75-F353ED5A85A2}" destId="{739CBDDD-0ACD-0646-8719-F6BB06119572}" srcOrd="0" destOrd="0" presId="urn:microsoft.com/office/officeart/2005/8/layout/process2"/>
    <dgm:cxn modelId="{94F7C097-1D7C-1E4E-B71B-543555BF50FD}" type="presOf" srcId="{BF27C5AB-E9FD-EC49-BD48-97BF0FE76D01}" destId="{A2159DF7-18DC-FF43-A678-025A22CCA317}" srcOrd="0" destOrd="0" presId="urn:microsoft.com/office/officeart/2005/8/layout/process2"/>
    <dgm:cxn modelId="{D28357AD-C879-D140-AD4A-4837FB4763B3}" type="presOf" srcId="{584E7880-56D3-0345-8712-EAE064A01B40}" destId="{486DFAC3-D0D5-EF4B-AE6B-D778D252AD2B}" srcOrd="1" destOrd="0" presId="urn:microsoft.com/office/officeart/2005/8/layout/process2"/>
    <dgm:cxn modelId="{393966B2-28E4-1B4B-A476-316761E5E0A3}" srcId="{64B6426F-325F-8E40-82EB-2CA64DDB77ED}" destId="{EE4FB7D8-3DD9-4B46-BF83-74DA2C522A0C}" srcOrd="5" destOrd="0" parTransId="{086F9548-9CC9-5543-AAF7-A3135B2D86D7}" sibTransId="{8AD36DD2-4CDA-9A41-B658-8D479E525BE5}"/>
    <dgm:cxn modelId="{AA9777BC-6B50-9B46-BE58-5F32B727A5CA}" type="presOf" srcId="{B33A048B-B7FC-E544-867A-5D36AA37C5AD}" destId="{832F916C-7A08-1048-9019-7878C9E3D7D2}" srcOrd="0" destOrd="0" presId="urn:microsoft.com/office/officeart/2005/8/layout/process2"/>
    <dgm:cxn modelId="{9F556FC5-4753-C24D-A8BE-48E09501B8D0}" type="presOf" srcId="{B7971280-B0F0-A34E-8EDA-252DBBF6C30A}" destId="{7BFA51F6-D049-3A48-8CE1-5A593DE7FBB3}" srcOrd="1" destOrd="0" presId="urn:microsoft.com/office/officeart/2005/8/layout/process2"/>
    <dgm:cxn modelId="{89F1BBCA-1AAD-8145-B1B6-24849A87BCA6}" srcId="{64B6426F-325F-8E40-82EB-2CA64DDB77ED}" destId="{81FB58CC-3E38-9F4B-AC18-012D5D2A4730}" srcOrd="4" destOrd="0" parTransId="{DAED0BDE-6289-874B-B300-A5CF75E21223}" sibTransId="{97B677B1-12CA-F548-BC91-1DE63BBDAABB}"/>
    <dgm:cxn modelId="{B7DE4BD5-B517-F647-AB3C-7AB36394E90C}" type="presOf" srcId="{08E5221D-EB77-7F48-98BA-6CE2F309CFF4}" destId="{95E2D747-3814-DF42-8DF8-395D32CAB6ED}" srcOrd="0" destOrd="0" presId="urn:microsoft.com/office/officeart/2005/8/layout/process2"/>
    <dgm:cxn modelId="{084FFDE2-0C90-5346-9083-88E235F4671F}" type="presOf" srcId="{97B677B1-12CA-F548-BC91-1DE63BBDAABB}" destId="{1BAE138B-7B28-044E-BAEB-E2112BCB8E3D}" srcOrd="0" destOrd="0" presId="urn:microsoft.com/office/officeart/2005/8/layout/process2"/>
    <dgm:cxn modelId="{354994E3-5860-AE48-9464-AA7978D47C4A}" srcId="{64B6426F-325F-8E40-82EB-2CA64DDB77ED}" destId="{05F1E79C-AA56-7044-B9C5-B796438F25F4}" srcOrd="0" destOrd="0" parTransId="{B21E5204-0C6F-0C40-97CF-C2EF8065E4B5}" sibTransId="{584E7880-56D3-0345-8712-EAE064A01B40}"/>
    <dgm:cxn modelId="{531292E9-DB6D-774A-9269-C8141D3550C1}" type="presOf" srcId="{64B6426F-325F-8E40-82EB-2CA64DDB77ED}" destId="{A2B6114E-508A-8547-8562-E97415EC519D}" srcOrd="0" destOrd="0" presId="urn:microsoft.com/office/officeart/2005/8/layout/process2"/>
    <dgm:cxn modelId="{87C3A7EA-5DBE-ED44-A4F2-268CEB5DACF8}" type="presOf" srcId="{ED2FA1AE-2A0C-4346-8ED0-98FFC1874AB0}" destId="{3B22A30B-3C2E-FD47-ADCB-64130606753E}" srcOrd="0" destOrd="0" presId="urn:microsoft.com/office/officeart/2005/8/layout/process2"/>
    <dgm:cxn modelId="{83EAF9EE-06A3-0949-A6C5-11D15D2698A9}" type="presOf" srcId="{97B677B1-12CA-F548-BC91-1DE63BBDAABB}" destId="{B9008A3B-53F3-7748-ACCD-F243A78C9955}" srcOrd="1" destOrd="0" presId="urn:microsoft.com/office/officeart/2005/8/layout/process2"/>
    <dgm:cxn modelId="{C49F49F5-BD54-0C41-BA36-951CED3B8F65}" type="presOf" srcId="{EE4FB7D8-3DD9-4B46-BF83-74DA2C522A0C}" destId="{9A241941-B264-5A41-A2FF-E8308F215334}" srcOrd="0" destOrd="0" presId="urn:microsoft.com/office/officeart/2005/8/layout/process2"/>
    <dgm:cxn modelId="{59096FFE-7BEC-D944-B962-7591C29AA402}" type="presOf" srcId="{E3B14CFB-8004-164B-A811-004F62570F27}" destId="{4DFA403A-20C3-A84A-AA2E-4B15332F3ECC}" srcOrd="0" destOrd="0" presId="urn:microsoft.com/office/officeart/2005/8/layout/process2"/>
    <dgm:cxn modelId="{39FE31C1-90F4-D34A-832E-39412656873B}" type="presParOf" srcId="{A2B6114E-508A-8547-8562-E97415EC519D}" destId="{E97C92F3-3CF9-D648-8BDF-2150F1D39994}" srcOrd="0" destOrd="0" presId="urn:microsoft.com/office/officeart/2005/8/layout/process2"/>
    <dgm:cxn modelId="{9BD24B4B-ABF9-A84E-8E1E-080381B2DDC3}" type="presParOf" srcId="{A2B6114E-508A-8547-8562-E97415EC519D}" destId="{6844877C-ECBF-EB4C-A4A7-E201B0A12DD1}" srcOrd="1" destOrd="0" presId="urn:microsoft.com/office/officeart/2005/8/layout/process2"/>
    <dgm:cxn modelId="{467F01F2-E7E2-FC4C-89E3-E9B76FF417C2}" type="presParOf" srcId="{6844877C-ECBF-EB4C-A4A7-E201B0A12DD1}" destId="{486DFAC3-D0D5-EF4B-AE6B-D778D252AD2B}" srcOrd="0" destOrd="0" presId="urn:microsoft.com/office/officeart/2005/8/layout/process2"/>
    <dgm:cxn modelId="{E3F5F3DF-5B0E-D744-B34A-4CF5E4A01025}" type="presParOf" srcId="{A2B6114E-508A-8547-8562-E97415EC519D}" destId="{832F916C-7A08-1048-9019-7878C9E3D7D2}" srcOrd="2" destOrd="0" presId="urn:microsoft.com/office/officeart/2005/8/layout/process2"/>
    <dgm:cxn modelId="{EF502158-3CDB-7749-8769-871A481A8BDD}" type="presParOf" srcId="{A2B6114E-508A-8547-8562-E97415EC519D}" destId="{95E2D747-3814-DF42-8DF8-395D32CAB6ED}" srcOrd="3" destOrd="0" presId="urn:microsoft.com/office/officeart/2005/8/layout/process2"/>
    <dgm:cxn modelId="{7D398CE0-674B-1745-B8A7-43A7ED532107}" type="presParOf" srcId="{95E2D747-3814-DF42-8DF8-395D32CAB6ED}" destId="{4C831EAD-214D-BA4D-A50F-8908D5F5D772}" srcOrd="0" destOrd="0" presId="urn:microsoft.com/office/officeart/2005/8/layout/process2"/>
    <dgm:cxn modelId="{17ECAFFF-FB44-804D-B847-605D8083F108}" type="presParOf" srcId="{A2B6114E-508A-8547-8562-E97415EC519D}" destId="{3B22A30B-3C2E-FD47-ADCB-64130606753E}" srcOrd="4" destOrd="0" presId="urn:microsoft.com/office/officeart/2005/8/layout/process2"/>
    <dgm:cxn modelId="{032F0CCF-4EBB-734D-B952-AA07C38A9F9C}" type="presParOf" srcId="{A2B6114E-508A-8547-8562-E97415EC519D}" destId="{91DD8B08-1F6A-1D41-B251-5B9DDDEDD249}" srcOrd="5" destOrd="0" presId="urn:microsoft.com/office/officeart/2005/8/layout/process2"/>
    <dgm:cxn modelId="{00C42821-5E4B-CA4E-A587-ACD793ABFCBC}" type="presParOf" srcId="{91DD8B08-1F6A-1D41-B251-5B9DDDEDD249}" destId="{7BFA51F6-D049-3A48-8CE1-5A593DE7FBB3}" srcOrd="0" destOrd="0" presId="urn:microsoft.com/office/officeart/2005/8/layout/process2"/>
    <dgm:cxn modelId="{CB0B707C-3CBE-914C-8499-64497286C627}" type="presParOf" srcId="{A2B6114E-508A-8547-8562-E97415EC519D}" destId="{88FD2562-64C4-0641-8401-8EC6BF91354E}" srcOrd="6" destOrd="0" presId="urn:microsoft.com/office/officeart/2005/8/layout/process2"/>
    <dgm:cxn modelId="{C4EF60D7-5EE5-7B45-94DB-DDABA445E999}" type="presParOf" srcId="{A2B6114E-508A-8547-8562-E97415EC519D}" destId="{A2159DF7-18DC-FF43-A678-025A22CCA317}" srcOrd="7" destOrd="0" presId="urn:microsoft.com/office/officeart/2005/8/layout/process2"/>
    <dgm:cxn modelId="{E3AF5390-4EEA-7644-B002-5DF53ABFAFC1}" type="presParOf" srcId="{A2159DF7-18DC-FF43-A678-025A22CCA317}" destId="{68488326-1E09-2D4F-AEDA-A70F382B5118}" srcOrd="0" destOrd="0" presId="urn:microsoft.com/office/officeart/2005/8/layout/process2"/>
    <dgm:cxn modelId="{5A802E1B-0BB8-1343-A20E-5AB1C8BD8919}" type="presParOf" srcId="{A2B6114E-508A-8547-8562-E97415EC519D}" destId="{E51768E6-E444-1742-80D5-8747E7E76ECC}" srcOrd="8" destOrd="0" presId="urn:microsoft.com/office/officeart/2005/8/layout/process2"/>
    <dgm:cxn modelId="{B54ECDA4-7658-4146-AC9F-F52CF4392C9A}" type="presParOf" srcId="{A2B6114E-508A-8547-8562-E97415EC519D}" destId="{1BAE138B-7B28-044E-BAEB-E2112BCB8E3D}" srcOrd="9" destOrd="0" presId="urn:microsoft.com/office/officeart/2005/8/layout/process2"/>
    <dgm:cxn modelId="{9AB8DC76-ECC4-4F4A-9AF7-8211EC42EFD2}" type="presParOf" srcId="{1BAE138B-7B28-044E-BAEB-E2112BCB8E3D}" destId="{B9008A3B-53F3-7748-ACCD-F243A78C9955}" srcOrd="0" destOrd="0" presId="urn:microsoft.com/office/officeart/2005/8/layout/process2"/>
    <dgm:cxn modelId="{EEE72965-900C-B843-A79D-5FEF6F7F3DB4}" type="presParOf" srcId="{A2B6114E-508A-8547-8562-E97415EC519D}" destId="{9A241941-B264-5A41-A2FF-E8308F215334}" srcOrd="10" destOrd="0" presId="urn:microsoft.com/office/officeart/2005/8/layout/process2"/>
    <dgm:cxn modelId="{B10EFA7C-CB4C-144E-93D5-3D1644324FD0}" type="presParOf" srcId="{A2B6114E-508A-8547-8562-E97415EC519D}" destId="{E9ED7649-4DDA-0647-960F-7BDB93057C63}" srcOrd="11" destOrd="0" presId="urn:microsoft.com/office/officeart/2005/8/layout/process2"/>
    <dgm:cxn modelId="{BFE0116C-CF05-1E4C-8163-EDB04F476928}" type="presParOf" srcId="{E9ED7649-4DDA-0647-960F-7BDB93057C63}" destId="{831855B7-769D-564D-9E22-6FFCD559476B}" srcOrd="0" destOrd="0" presId="urn:microsoft.com/office/officeart/2005/8/layout/process2"/>
    <dgm:cxn modelId="{C8934682-78DB-304E-B7DD-CE293E829B7D}" type="presParOf" srcId="{A2B6114E-508A-8547-8562-E97415EC519D}" destId="{4DFA403A-20C3-A84A-AA2E-4B15332F3ECC}" srcOrd="12" destOrd="0" presId="urn:microsoft.com/office/officeart/2005/8/layout/process2"/>
    <dgm:cxn modelId="{3A5DE938-3283-0D4A-8CD5-954A47B9BAD0}" type="presParOf" srcId="{A2B6114E-508A-8547-8562-E97415EC519D}" destId="{ECAEF01C-B627-4C4B-AF86-2EF3B7BB14AC}" srcOrd="13" destOrd="0" presId="urn:microsoft.com/office/officeart/2005/8/layout/process2"/>
    <dgm:cxn modelId="{761D0E9D-00F0-A349-A6EE-A2CBB6DC074C}" type="presParOf" srcId="{ECAEF01C-B627-4C4B-AF86-2EF3B7BB14AC}" destId="{5D334D6E-BD9A-584B-98AB-D77B56B500B0}" srcOrd="0" destOrd="0" presId="urn:microsoft.com/office/officeart/2005/8/layout/process2"/>
    <dgm:cxn modelId="{E94C21A9-C8CA-A84E-ACD2-10B31F2FC637}" type="presParOf" srcId="{A2B6114E-508A-8547-8562-E97415EC519D}" destId="{739CBDDD-0ACD-0646-8719-F6BB06119572}" srcOrd="1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AD45B8-289E-0643-B340-3251FE57B9D4}" type="doc">
      <dgm:prSet loTypeId="urn:microsoft.com/office/officeart/2005/8/layout/target1" loCatId="" qsTypeId="urn:microsoft.com/office/officeart/2005/8/quickstyle/simple4" qsCatId="simple" csTypeId="urn:microsoft.com/office/officeart/2005/8/colors/accent1_2" csCatId="accent1" phldr="1"/>
      <dgm:spPr/>
      <dgm:t>
        <a:bodyPr/>
        <a:lstStyle/>
        <a:p>
          <a:endParaRPr lang="en-US"/>
        </a:p>
      </dgm:t>
    </dgm:pt>
    <dgm:pt modelId="{E0900CAB-0799-634C-88D1-48AE99A0DBA4}">
      <dgm:prSet phldrT="[Text]"/>
      <dgm:spPr>
        <a:xfrm>
          <a:off x="6805698" y="1545692"/>
          <a:ext cx="2575989" cy="1502660"/>
        </a:xfrm>
        <a:prstGeom prst="rect">
          <a:avLst/>
        </a:prstGeom>
        <a:noFill/>
        <a:ln>
          <a:noFill/>
        </a:ln>
        <a:effectLst/>
      </dgm:spPr>
      <dgm:t>
        <a:bodyPr/>
        <a:lstStyle/>
        <a:p>
          <a:pPr>
            <a:buNone/>
          </a:pPr>
          <a:endParaRPr lang="en-US" i="1" dirty="0">
            <a:solidFill>
              <a:srgbClr val="011892">
                <a:hueOff val="0"/>
                <a:satOff val="0"/>
                <a:lumOff val="0"/>
                <a:alphaOff val="0"/>
              </a:srgbClr>
            </a:solidFill>
            <a:latin typeface="Arial" panose="020B0604020202020204"/>
            <a:ea typeface="+mn-ea"/>
            <a:cs typeface="+mn-cs"/>
          </a:endParaRPr>
        </a:p>
      </dgm:t>
    </dgm:pt>
    <dgm:pt modelId="{CB624017-620D-EF4E-B2A3-60344D410619}" type="parTrans" cxnId="{D588E95B-7117-2A4D-B249-7DDA47D37B2B}">
      <dgm:prSet/>
      <dgm:spPr/>
      <dgm:t>
        <a:bodyPr/>
        <a:lstStyle/>
        <a:p>
          <a:endParaRPr lang="en-US"/>
        </a:p>
      </dgm:t>
    </dgm:pt>
    <dgm:pt modelId="{F529685B-2085-EC49-9AC3-7A966F0DADD7}" type="sibTrans" cxnId="{D588E95B-7117-2A4D-B249-7DDA47D37B2B}">
      <dgm:prSet/>
      <dgm:spPr/>
      <dgm:t>
        <a:bodyPr/>
        <a:lstStyle/>
        <a:p>
          <a:endParaRPr lang="en-US"/>
        </a:p>
      </dgm:t>
    </dgm:pt>
    <dgm:pt modelId="{5F091542-5EEA-B848-BD8C-2B9CD04801EF}">
      <dgm:prSet phldrT="[Text]"/>
      <dgm:spPr>
        <a:xfrm>
          <a:off x="6805698" y="43031"/>
          <a:ext cx="2575989" cy="1502660"/>
        </a:xfrm>
        <a:prstGeom prst="rect">
          <a:avLst/>
        </a:prstGeom>
        <a:noFill/>
        <a:ln>
          <a:noFill/>
        </a:ln>
        <a:effectLst/>
      </dgm:spPr>
      <dgm:t>
        <a:bodyPr/>
        <a:lstStyle/>
        <a:p>
          <a:pPr>
            <a:buNone/>
          </a:pPr>
          <a:r>
            <a:rPr lang="en-US" i="1">
              <a:solidFill>
                <a:srgbClr val="011892">
                  <a:hueOff val="0"/>
                  <a:satOff val="0"/>
                  <a:lumOff val="0"/>
                  <a:alphaOff val="0"/>
                </a:srgbClr>
              </a:solidFill>
              <a:latin typeface="Arial" panose="020B0604020202020204"/>
              <a:ea typeface="+mn-ea"/>
              <a:cs typeface="+mn-cs"/>
            </a:rPr>
            <a:t> </a:t>
          </a:r>
          <a:endParaRPr lang="en-US" i="1" dirty="0">
            <a:solidFill>
              <a:srgbClr val="011892">
                <a:hueOff val="0"/>
                <a:satOff val="0"/>
                <a:lumOff val="0"/>
                <a:alphaOff val="0"/>
              </a:srgbClr>
            </a:solidFill>
            <a:latin typeface="Arial" panose="020B0604020202020204"/>
            <a:ea typeface="+mn-ea"/>
            <a:cs typeface="+mn-cs"/>
          </a:endParaRPr>
        </a:p>
      </dgm:t>
    </dgm:pt>
    <dgm:pt modelId="{BB259284-D64A-E841-9E56-8A2597F59BB6}" type="sibTrans" cxnId="{3C2F9888-9BDE-664D-8735-0C1AA4618699}">
      <dgm:prSet/>
      <dgm:spPr/>
      <dgm:t>
        <a:bodyPr/>
        <a:lstStyle/>
        <a:p>
          <a:endParaRPr lang="en-US"/>
        </a:p>
      </dgm:t>
    </dgm:pt>
    <dgm:pt modelId="{D5D5CB01-A490-FC4A-AACC-2E2EF4235854}" type="parTrans" cxnId="{3C2F9888-9BDE-664D-8735-0C1AA4618699}">
      <dgm:prSet/>
      <dgm:spPr/>
      <dgm:t>
        <a:bodyPr/>
        <a:lstStyle/>
        <a:p>
          <a:endParaRPr lang="en-US"/>
        </a:p>
      </dgm:t>
    </dgm:pt>
    <dgm:pt modelId="{1CF08A31-1DA5-D24C-8CDC-2D8194EDB000}">
      <dgm:prSet phldrT="[Text]"/>
      <dgm:spPr>
        <a:xfrm>
          <a:off x="6805698" y="3048353"/>
          <a:ext cx="2575989" cy="1502660"/>
        </a:xfrm>
        <a:prstGeom prst="rect">
          <a:avLst/>
        </a:prstGeom>
        <a:noFill/>
        <a:ln>
          <a:noFill/>
        </a:ln>
        <a:effectLst/>
      </dgm:spPr>
      <dgm:t>
        <a:bodyPr/>
        <a:lstStyle/>
        <a:p>
          <a:pPr>
            <a:buNone/>
          </a:pPr>
          <a:endParaRPr lang="en-US" i="1" dirty="0">
            <a:solidFill>
              <a:srgbClr val="011892">
                <a:hueOff val="0"/>
                <a:satOff val="0"/>
                <a:lumOff val="0"/>
                <a:alphaOff val="0"/>
              </a:srgbClr>
            </a:solidFill>
            <a:latin typeface="Arial" panose="020B0604020202020204"/>
            <a:ea typeface="+mn-ea"/>
            <a:cs typeface="+mn-cs"/>
          </a:endParaRPr>
        </a:p>
      </dgm:t>
    </dgm:pt>
    <dgm:pt modelId="{3942A4EC-DB0E-2E4E-B9D5-51AD332158A5}" type="sibTrans" cxnId="{606C82BA-890D-BC41-A94B-A52B11330740}">
      <dgm:prSet/>
      <dgm:spPr/>
      <dgm:t>
        <a:bodyPr/>
        <a:lstStyle/>
        <a:p>
          <a:endParaRPr lang="en-US"/>
        </a:p>
      </dgm:t>
    </dgm:pt>
    <dgm:pt modelId="{A6C40D36-46DE-4549-AD46-DAD3C682BB2A}" type="parTrans" cxnId="{606C82BA-890D-BC41-A94B-A52B11330740}">
      <dgm:prSet/>
      <dgm:spPr/>
      <dgm:t>
        <a:bodyPr/>
        <a:lstStyle/>
        <a:p>
          <a:endParaRPr lang="en-US"/>
        </a:p>
      </dgm:t>
    </dgm:pt>
    <dgm:pt modelId="{121DBCEB-14FA-F54B-AB09-7D1C24719EFC}" type="pres">
      <dgm:prSet presAssocID="{43AD45B8-289E-0643-B340-3251FE57B9D4}" presName="composite" presStyleCnt="0">
        <dgm:presLayoutVars>
          <dgm:chMax val="5"/>
          <dgm:dir/>
          <dgm:resizeHandles val="exact"/>
        </dgm:presLayoutVars>
      </dgm:prSet>
      <dgm:spPr/>
    </dgm:pt>
    <dgm:pt modelId="{811089EF-9AD9-DD47-9DC8-B61F4E5BB02F}" type="pres">
      <dgm:prSet presAssocID="{5F091542-5EEA-B848-BD8C-2B9CD04801EF}" presName="circle1" presStyleLbl="lnNode1" presStyleIdx="0" presStyleCnt="3"/>
      <dgm:spPr>
        <a:xfrm>
          <a:off x="2855847" y="3821150"/>
          <a:ext cx="1030395" cy="1030395"/>
        </a:xfrm>
        <a:prstGeom prst="ellipse">
          <a:avLst/>
        </a:prstGeom>
        <a:solidFill>
          <a:srgbClr val="F79646"/>
        </a:solidFill>
        <a:ln w="6350" cap="flat" cmpd="sng" algn="ctr">
          <a:solidFill>
            <a:srgbClr val="FFFFFF">
              <a:hueOff val="0"/>
              <a:satOff val="0"/>
              <a:lumOff val="0"/>
              <a:alphaOff val="0"/>
            </a:srgbClr>
          </a:solidFill>
          <a:prstDash val="solid"/>
          <a:miter lim="800000"/>
        </a:ln>
        <a:effectLst/>
      </dgm:spPr>
    </dgm:pt>
    <dgm:pt modelId="{A02800E9-13C2-0241-9CFE-1BD32238CAC4}" type="pres">
      <dgm:prSet presAssocID="{5F091542-5EEA-B848-BD8C-2B9CD04801EF}" presName="text1" presStyleLbl="revTx" presStyleIdx="0" presStyleCnt="3">
        <dgm:presLayoutVars>
          <dgm:bulletEnabled val="1"/>
        </dgm:presLayoutVars>
      </dgm:prSet>
      <dgm:spPr/>
    </dgm:pt>
    <dgm:pt modelId="{7F57DA90-6769-964A-836F-7598C8310947}" type="pres">
      <dgm:prSet presAssocID="{5F091542-5EEA-B848-BD8C-2B9CD04801EF}" presName="line1" presStyleLbl="callout" presStyleIdx="0" presStyleCnt="6"/>
      <dgm:spPr>
        <a:xfrm>
          <a:off x="6161700" y="794362"/>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AB4A671C-60B4-6C49-8AB5-46ED52490ACC}" type="pres">
      <dgm:prSet presAssocID="{5F091542-5EEA-B848-BD8C-2B9CD04801EF}" presName="d1" presStyleLbl="callout" presStyleIdx="1" presStyleCnt="6"/>
      <dgm:spPr>
        <a:xfrm rot="5400000">
          <a:off x="2994521" y="1171744"/>
          <a:ext cx="3541127" cy="2788079"/>
        </a:xfrm>
        <a:prstGeom prst="line">
          <a:avLst/>
        </a:prstGeom>
        <a:solidFill>
          <a:srgbClr val="011892">
            <a:hueOff val="0"/>
            <a:satOff val="0"/>
            <a:lumOff val="0"/>
            <a:alphaOff val="0"/>
          </a:srgbClr>
        </a:solidFill>
        <a:ln w="12700" cap="flat" cmpd="sng" algn="ctr">
          <a:noFill/>
          <a:prstDash val="solid"/>
          <a:miter lim="800000"/>
        </a:ln>
        <a:effectLst/>
      </dgm:spPr>
    </dgm:pt>
    <dgm:pt modelId="{C47E30E7-2537-6641-975F-C9EE8C30643D}" type="pres">
      <dgm:prSet presAssocID="{E0900CAB-0799-634C-88D1-48AE99A0DBA4}" presName="circle2" presStyleLbl="lnNode1" presStyleIdx="1" presStyleCnt="3"/>
      <dgm:spPr>
        <a:xfrm>
          <a:off x="1825451" y="2790754"/>
          <a:ext cx="3091187" cy="3091187"/>
        </a:xfrm>
        <a:prstGeom prst="ellipse">
          <a:avLst/>
        </a:prstGeom>
        <a:solidFill>
          <a:srgbClr val="9BBB59"/>
        </a:solidFill>
        <a:ln w="6350" cap="flat" cmpd="sng" algn="ctr">
          <a:solidFill>
            <a:srgbClr val="FFFFFF">
              <a:hueOff val="0"/>
              <a:satOff val="0"/>
              <a:lumOff val="0"/>
              <a:alphaOff val="0"/>
            </a:srgbClr>
          </a:solidFill>
          <a:prstDash val="solid"/>
          <a:miter lim="800000"/>
        </a:ln>
        <a:effectLst/>
      </dgm:spPr>
    </dgm:pt>
    <dgm:pt modelId="{46A6D104-D267-AE49-843A-3E4B15ACE8BB}" type="pres">
      <dgm:prSet presAssocID="{E0900CAB-0799-634C-88D1-48AE99A0DBA4}" presName="text2" presStyleLbl="revTx" presStyleIdx="1" presStyleCnt="3">
        <dgm:presLayoutVars>
          <dgm:bulletEnabled val="1"/>
        </dgm:presLayoutVars>
      </dgm:prSet>
      <dgm:spPr/>
    </dgm:pt>
    <dgm:pt modelId="{6159FE91-B703-2E45-AE34-83831D5F07AD}" type="pres">
      <dgm:prSet presAssocID="{E0900CAB-0799-634C-88D1-48AE99A0DBA4}" presName="line2" presStyleLbl="callout" presStyleIdx="2" presStyleCnt="6"/>
      <dgm:spPr>
        <a:xfrm>
          <a:off x="6161700" y="2297022"/>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7E3B5CD4-B492-6E4E-8EE3-C554BF08A718}" type="pres">
      <dgm:prSet presAssocID="{E0900CAB-0799-634C-88D1-48AE99A0DBA4}" presName="d2" presStyleLbl="callout" presStyleIdx="3" presStyleCnt="6"/>
      <dgm:spPr>
        <a:xfrm rot="5400000">
          <a:off x="3754610" y="2650963"/>
          <a:ext cx="2759400" cy="2049629"/>
        </a:xfrm>
        <a:prstGeom prst="line">
          <a:avLst/>
        </a:prstGeom>
        <a:solidFill>
          <a:srgbClr val="011892">
            <a:hueOff val="0"/>
            <a:satOff val="0"/>
            <a:lumOff val="0"/>
            <a:alphaOff val="0"/>
          </a:srgbClr>
        </a:solidFill>
        <a:ln w="12700" cap="flat" cmpd="sng" algn="ctr">
          <a:noFill/>
          <a:prstDash val="solid"/>
          <a:miter lim="800000"/>
        </a:ln>
        <a:effectLst/>
      </dgm:spPr>
    </dgm:pt>
    <dgm:pt modelId="{3EFED338-6A9D-5640-9723-5A5A5BE7D987}" type="pres">
      <dgm:prSet presAssocID="{1CF08A31-1DA5-D24C-8CDC-2D8194EDB000}" presName="circle3" presStyleLbl="lnNode1" presStyleIdx="2" presStyleCnt="3" custScaleX="94701" custScaleY="96659" custLinFactNeighborX="-217" custLinFactNeighborY="-1253"/>
      <dgm:spPr>
        <a:xfrm>
          <a:off x="920377" y="1781867"/>
          <a:ext cx="4878976" cy="4979851"/>
        </a:xfrm>
        <a:prstGeom prst="ellipse">
          <a:avLst/>
        </a:prstGeom>
        <a:solidFill>
          <a:srgbClr val="4BACC6"/>
        </a:solidFill>
        <a:ln w="6350" cap="flat" cmpd="sng" algn="ctr">
          <a:solidFill>
            <a:srgbClr val="FFFFFF">
              <a:hueOff val="0"/>
              <a:satOff val="0"/>
              <a:lumOff val="0"/>
              <a:alphaOff val="0"/>
            </a:srgbClr>
          </a:solidFill>
          <a:prstDash val="solid"/>
          <a:miter lim="800000"/>
        </a:ln>
        <a:effectLst/>
      </dgm:spPr>
    </dgm:pt>
    <dgm:pt modelId="{72FAF8DA-5001-E841-9CFD-0A37AD868975}" type="pres">
      <dgm:prSet presAssocID="{1CF08A31-1DA5-D24C-8CDC-2D8194EDB000}" presName="text3" presStyleLbl="revTx" presStyleIdx="2" presStyleCnt="3">
        <dgm:presLayoutVars>
          <dgm:bulletEnabled val="1"/>
        </dgm:presLayoutVars>
      </dgm:prSet>
      <dgm:spPr/>
    </dgm:pt>
    <dgm:pt modelId="{F026B3AF-BAA4-EF45-9292-D99135CA4FD6}" type="pres">
      <dgm:prSet presAssocID="{1CF08A31-1DA5-D24C-8CDC-2D8194EDB000}" presName="line3" presStyleLbl="callout" presStyleIdx="4" presStyleCnt="6"/>
      <dgm:spPr>
        <a:xfrm>
          <a:off x="6161700" y="3799683"/>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1686BA03-6C31-FD48-8D28-05722799ACCF}" type="pres">
      <dgm:prSet presAssocID="{1CF08A31-1DA5-D24C-8CDC-2D8194EDB000}" presName="d3" presStyleLbl="callout" presStyleIdx="5" presStyleCnt="6"/>
      <dgm:spPr>
        <a:xfrm rot="5400000">
          <a:off x="4515643" y="4128980"/>
          <a:ext cx="1971490" cy="1311178"/>
        </a:xfrm>
        <a:prstGeom prst="line">
          <a:avLst/>
        </a:prstGeom>
        <a:solidFill>
          <a:srgbClr val="011892">
            <a:hueOff val="0"/>
            <a:satOff val="0"/>
            <a:lumOff val="0"/>
            <a:alphaOff val="0"/>
          </a:srgbClr>
        </a:solidFill>
        <a:ln w="12700" cap="flat" cmpd="sng" algn="ctr">
          <a:noFill/>
          <a:prstDash val="solid"/>
          <a:miter lim="800000"/>
        </a:ln>
        <a:effectLst/>
      </dgm:spPr>
    </dgm:pt>
  </dgm:ptLst>
  <dgm:cxnLst>
    <dgm:cxn modelId="{D588E95B-7117-2A4D-B249-7DDA47D37B2B}" srcId="{43AD45B8-289E-0643-B340-3251FE57B9D4}" destId="{E0900CAB-0799-634C-88D1-48AE99A0DBA4}" srcOrd="1" destOrd="0" parTransId="{CB624017-620D-EF4E-B2A3-60344D410619}" sibTransId="{F529685B-2085-EC49-9AC3-7A966F0DADD7}"/>
    <dgm:cxn modelId="{A4C6D24B-EA7D-3D45-9194-01168FD7B040}" type="presOf" srcId="{43AD45B8-289E-0643-B340-3251FE57B9D4}" destId="{121DBCEB-14FA-F54B-AB09-7D1C24719EFC}" srcOrd="0" destOrd="0" presId="urn:microsoft.com/office/officeart/2005/8/layout/target1"/>
    <dgm:cxn modelId="{4A6A8C4C-3D89-C948-BA63-A8D63C972D40}" type="presOf" srcId="{E0900CAB-0799-634C-88D1-48AE99A0DBA4}" destId="{46A6D104-D267-AE49-843A-3E4B15ACE8BB}" srcOrd="0" destOrd="0" presId="urn:microsoft.com/office/officeart/2005/8/layout/target1"/>
    <dgm:cxn modelId="{3C2F9888-9BDE-664D-8735-0C1AA4618699}" srcId="{43AD45B8-289E-0643-B340-3251FE57B9D4}" destId="{5F091542-5EEA-B848-BD8C-2B9CD04801EF}" srcOrd="0" destOrd="0" parTransId="{D5D5CB01-A490-FC4A-AACC-2E2EF4235854}" sibTransId="{BB259284-D64A-E841-9E56-8A2597F59BB6}"/>
    <dgm:cxn modelId="{767EA7A5-9290-8740-B94E-1E52FAD39342}" type="presOf" srcId="{1CF08A31-1DA5-D24C-8CDC-2D8194EDB000}" destId="{72FAF8DA-5001-E841-9CFD-0A37AD868975}" srcOrd="0" destOrd="0" presId="urn:microsoft.com/office/officeart/2005/8/layout/target1"/>
    <dgm:cxn modelId="{B2E253B3-B4C5-4D4E-94A7-6EDE57B541C3}" type="presOf" srcId="{5F091542-5EEA-B848-BD8C-2B9CD04801EF}" destId="{A02800E9-13C2-0241-9CFE-1BD32238CAC4}" srcOrd="0" destOrd="0" presId="urn:microsoft.com/office/officeart/2005/8/layout/target1"/>
    <dgm:cxn modelId="{606C82BA-890D-BC41-A94B-A52B11330740}" srcId="{43AD45B8-289E-0643-B340-3251FE57B9D4}" destId="{1CF08A31-1DA5-D24C-8CDC-2D8194EDB000}" srcOrd="2" destOrd="0" parTransId="{A6C40D36-46DE-4549-AD46-DAD3C682BB2A}" sibTransId="{3942A4EC-DB0E-2E4E-B9D5-51AD332158A5}"/>
    <dgm:cxn modelId="{A8EA03F6-9FEB-0D46-966C-7EA2275C2561}" type="presParOf" srcId="{121DBCEB-14FA-F54B-AB09-7D1C24719EFC}" destId="{811089EF-9AD9-DD47-9DC8-B61F4E5BB02F}" srcOrd="0" destOrd="0" presId="urn:microsoft.com/office/officeart/2005/8/layout/target1"/>
    <dgm:cxn modelId="{5125BE4A-7C89-234B-A2DE-32F70837F4F8}" type="presParOf" srcId="{121DBCEB-14FA-F54B-AB09-7D1C24719EFC}" destId="{A02800E9-13C2-0241-9CFE-1BD32238CAC4}" srcOrd="1" destOrd="0" presId="urn:microsoft.com/office/officeart/2005/8/layout/target1"/>
    <dgm:cxn modelId="{E64FD328-3BF1-5947-99E9-636C15FCE7AD}" type="presParOf" srcId="{121DBCEB-14FA-F54B-AB09-7D1C24719EFC}" destId="{7F57DA90-6769-964A-836F-7598C8310947}" srcOrd="2" destOrd="0" presId="urn:microsoft.com/office/officeart/2005/8/layout/target1"/>
    <dgm:cxn modelId="{5DE9705C-DED6-1544-BEE2-1F7C93F95345}" type="presParOf" srcId="{121DBCEB-14FA-F54B-AB09-7D1C24719EFC}" destId="{AB4A671C-60B4-6C49-8AB5-46ED52490ACC}" srcOrd="3" destOrd="0" presId="urn:microsoft.com/office/officeart/2005/8/layout/target1"/>
    <dgm:cxn modelId="{5E0C3474-8492-D14B-BC25-76B46E515BAA}" type="presParOf" srcId="{121DBCEB-14FA-F54B-AB09-7D1C24719EFC}" destId="{C47E30E7-2537-6641-975F-C9EE8C30643D}" srcOrd="4" destOrd="0" presId="urn:microsoft.com/office/officeart/2005/8/layout/target1"/>
    <dgm:cxn modelId="{F453606A-850E-3D42-80F0-A48DFF3AB760}" type="presParOf" srcId="{121DBCEB-14FA-F54B-AB09-7D1C24719EFC}" destId="{46A6D104-D267-AE49-843A-3E4B15ACE8BB}" srcOrd="5" destOrd="0" presId="urn:microsoft.com/office/officeart/2005/8/layout/target1"/>
    <dgm:cxn modelId="{5CA46383-10EE-504D-AA01-4555685CD3E3}" type="presParOf" srcId="{121DBCEB-14FA-F54B-AB09-7D1C24719EFC}" destId="{6159FE91-B703-2E45-AE34-83831D5F07AD}" srcOrd="6" destOrd="0" presId="urn:microsoft.com/office/officeart/2005/8/layout/target1"/>
    <dgm:cxn modelId="{EE1F065D-82BB-604E-85A7-6908612C1D04}" type="presParOf" srcId="{121DBCEB-14FA-F54B-AB09-7D1C24719EFC}" destId="{7E3B5CD4-B492-6E4E-8EE3-C554BF08A718}" srcOrd="7" destOrd="0" presId="urn:microsoft.com/office/officeart/2005/8/layout/target1"/>
    <dgm:cxn modelId="{F1DD5AFD-6DA1-7441-8A53-15DBB0F58344}" type="presParOf" srcId="{121DBCEB-14FA-F54B-AB09-7D1C24719EFC}" destId="{3EFED338-6A9D-5640-9723-5A5A5BE7D987}" srcOrd="8" destOrd="0" presId="urn:microsoft.com/office/officeart/2005/8/layout/target1"/>
    <dgm:cxn modelId="{22600155-3BE1-A546-B086-967167891A49}" type="presParOf" srcId="{121DBCEB-14FA-F54B-AB09-7D1C24719EFC}" destId="{72FAF8DA-5001-E841-9CFD-0A37AD868975}" srcOrd="9" destOrd="0" presId="urn:microsoft.com/office/officeart/2005/8/layout/target1"/>
    <dgm:cxn modelId="{AF3D4B0F-C3A1-B046-8630-C02D8FD7CA06}" type="presParOf" srcId="{121DBCEB-14FA-F54B-AB09-7D1C24719EFC}" destId="{F026B3AF-BAA4-EF45-9292-D99135CA4FD6}" srcOrd="10" destOrd="0" presId="urn:microsoft.com/office/officeart/2005/8/layout/target1"/>
    <dgm:cxn modelId="{22F8910F-A94D-D943-9DDC-D5B48CF7AE1B}" type="presParOf" srcId="{121DBCEB-14FA-F54B-AB09-7D1C24719EFC}" destId="{1686BA03-6C31-FD48-8D28-05722799ACCF}"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AD45B8-289E-0643-B340-3251FE57B9D4}" type="doc">
      <dgm:prSet loTypeId="urn:microsoft.com/office/officeart/2005/8/layout/target1" loCatId="" qsTypeId="urn:microsoft.com/office/officeart/2005/8/quickstyle/simple4" qsCatId="simple" csTypeId="urn:microsoft.com/office/officeart/2005/8/colors/accent1_2" csCatId="accent1" phldr="1"/>
      <dgm:spPr/>
      <dgm:t>
        <a:bodyPr/>
        <a:lstStyle/>
        <a:p>
          <a:endParaRPr lang="en-US"/>
        </a:p>
      </dgm:t>
    </dgm:pt>
    <dgm:pt modelId="{E0900CAB-0799-634C-88D1-48AE99A0DBA4}">
      <dgm:prSet phldrT="[Text]"/>
      <dgm:spPr>
        <a:xfrm>
          <a:off x="6805698" y="1545692"/>
          <a:ext cx="2575989" cy="1502660"/>
        </a:xfrm>
        <a:prstGeom prst="rect">
          <a:avLst/>
        </a:prstGeom>
        <a:noFill/>
        <a:ln>
          <a:noFill/>
        </a:ln>
        <a:effectLst/>
      </dgm:spPr>
      <dgm:t>
        <a:bodyPr/>
        <a:lstStyle/>
        <a:p>
          <a:pPr>
            <a:buNone/>
          </a:pPr>
          <a:endParaRPr lang="en-US" i="1" dirty="0">
            <a:solidFill>
              <a:srgbClr val="011892">
                <a:hueOff val="0"/>
                <a:satOff val="0"/>
                <a:lumOff val="0"/>
                <a:alphaOff val="0"/>
              </a:srgbClr>
            </a:solidFill>
            <a:latin typeface="Arial" panose="020B0604020202020204"/>
            <a:ea typeface="+mn-ea"/>
            <a:cs typeface="+mn-cs"/>
          </a:endParaRPr>
        </a:p>
      </dgm:t>
    </dgm:pt>
    <dgm:pt modelId="{CB624017-620D-EF4E-B2A3-60344D410619}" type="parTrans" cxnId="{D588E95B-7117-2A4D-B249-7DDA47D37B2B}">
      <dgm:prSet/>
      <dgm:spPr/>
      <dgm:t>
        <a:bodyPr/>
        <a:lstStyle/>
        <a:p>
          <a:endParaRPr lang="en-US"/>
        </a:p>
      </dgm:t>
    </dgm:pt>
    <dgm:pt modelId="{F529685B-2085-EC49-9AC3-7A966F0DADD7}" type="sibTrans" cxnId="{D588E95B-7117-2A4D-B249-7DDA47D37B2B}">
      <dgm:prSet/>
      <dgm:spPr/>
      <dgm:t>
        <a:bodyPr/>
        <a:lstStyle/>
        <a:p>
          <a:endParaRPr lang="en-US"/>
        </a:p>
      </dgm:t>
    </dgm:pt>
    <dgm:pt modelId="{1CF08A31-1DA5-D24C-8CDC-2D8194EDB000}">
      <dgm:prSet phldrT="[Text]"/>
      <dgm:spPr>
        <a:xfrm>
          <a:off x="6805698" y="3048353"/>
          <a:ext cx="2575989" cy="1502660"/>
        </a:xfrm>
        <a:prstGeom prst="rect">
          <a:avLst/>
        </a:prstGeom>
        <a:noFill/>
        <a:ln>
          <a:noFill/>
        </a:ln>
        <a:effectLst/>
      </dgm:spPr>
      <dgm:t>
        <a:bodyPr/>
        <a:lstStyle/>
        <a:p>
          <a:pPr>
            <a:buNone/>
          </a:pPr>
          <a:endParaRPr lang="en-US" i="1" dirty="0">
            <a:solidFill>
              <a:srgbClr val="011892">
                <a:hueOff val="0"/>
                <a:satOff val="0"/>
                <a:lumOff val="0"/>
                <a:alphaOff val="0"/>
              </a:srgbClr>
            </a:solidFill>
            <a:latin typeface="Arial" panose="020B0604020202020204"/>
            <a:ea typeface="+mn-ea"/>
            <a:cs typeface="+mn-cs"/>
          </a:endParaRPr>
        </a:p>
      </dgm:t>
    </dgm:pt>
    <dgm:pt modelId="{A6C40D36-46DE-4549-AD46-DAD3C682BB2A}" type="parTrans" cxnId="{606C82BA-890D-BC41-A94B-A52B11330740}">
      <dgm:prSet/>
      <dgm:spPr/>
      <dgm:t>
        <a:bodyPr/>
        <a:lstStyle/>
        <a:p>
          <a:endParaRPr lang="en-US"/>
        </a:p>
      </dgm:t>
    </dgm:pt>
    <dgm:pt modelId="{3942A4EC-DB0E-2E4E-B9D5-51AD332158A5}" type="sibTrans" cxnId="{606C82BA-890D-BC41-A94B-A52B11330740}">
      <dgm:prSet/>
      <dgm:spPr/>
      <dgm:t>
        <a:bodyPr/>
        <a:lstStyle/>
        <a:p>
          <a:endParaRPr lang="en-US"/>
        </a:p>
      </dgm:t>
    </dgm:pt>
    <dgm:pt modelId="{5F091542-5EEA-B848-BD8C-2B9CD04801EF}">
      <dgm:prSet phldrT="[Text]"/>
      <dgm:spPr>
        <a:xfrm>
          <a:off x="6805698" y="43031"/>
          <a:ext cx="2575989" cy="1502660"/>
        </a:xfrm>
        <a:prstGeom prst="rect">
          <a:avLst/>
        </a:prstGeom>
        <a:noFill/>
        <a:ln>
          <a:noFill/>
        </a:ln>
        <a:effectLst/>
      </dgm:spPr>
      <dgm:t>
        <a:bodyPr/>
        <a:lstStyle/>
        <a:p>
          <a:pPr>
            <a:buNone/>
          </a:pPr>
          <a:r>
            <a:rPr lang="en-US" i="1">
              <a:solidFill>
                <a:srgbClr val="011892">
                  <a:hueOff val="0"/>
                  <a:satOff val="0"/>
                  <a:lumOff val="0"/>
                  <a:alphaOff val="0"/>
                </a:srgbClr>
              </a:solidFill>
              <a:latin typeface="Arial" panose="020B0604020202020204"/>
              <a:ea typeface="+mn-ea"/>
              <a:cs typeface="+mn-cs"/>
            </a:rPr>
            <a:t> </a:t>
          </a:r>
          <a:endParaRPr lang="en-US" i="1" dirty="0">
            <a:solidFill>
              <a:srgbClr val="011892">
                <a:hueOff val="0"/>
                <a:satOff val="0"/>
                <a:lumOff val="0"/>
                <a:alphaOff val="0"/>
              </a:srgbClr>
            </a:solidFill>
            <a:latin typeface="Arial" panose="020B0604020202020204"/>
            <a:ea typeface="+mn-ea"/>
            <a:cs typeface="+mn-cs"/>
          </a:endParaRPr>
        </a:p>
      </dgm:t>
    </dgm:pt>
    <dgm:pt modelId="{BB259284-D64A-E841-9E56-8A2597F59BB6}" type="sibTrans" cxnId="{3C2F9888-9BDE-664D-8735-0C1AA4618699}">
      <dgm:prSet/>
      <dgm:spPr/>
      <dgm:t>
        <a:bodyPr/>
        <a:lstStyle/>
        <a:p>
          <a:endParaRPr lang="en-US"/>
        </a:p>
      </dgm:t>
    </dgm:pt>
    <dgm:pt modelId="{D5D5CB01-A490-FC4A-AACC-2E2EF4235854}" type="parTrans" cxnId="{3C2F9888-9BDE-664D-8735-0C1AA4618699}">
      <dgm:prSet/>
      <dgm:spPr/>
      <dgm:t>
        <a:bodyPr/>
        <a:lstStyle/>
        <a:p>
          <a:endParaRPr lang="en-US"/>
        </a:p>
      </dgm:t>
    </dgm:pt>
    <dgm:pt modelId="{121DBCEB-14FA-F54B-AB09-7D1C24719EFC}" type="pres">
      <dgm:prSet presAssocID="{43AD45B8-289E-0643-B340-3251FE57B9D4}" presName="composite" presStyleCnt="0">
        <dgm:presLayoutVars>
          <dgm:chMax val="5"/>
          <dgm:dir/>
          <dgm:resizeHandles val="exact"/>
        </dgm:presLayoutVars>
      </dgm:prSet>
      <dgm:spPr/>
    </dgm:pt>
    <dgm:pt modelId="{811089EF-9AD9-DD47-9DC8-B61F4E5BB02F}" type="pres">
      <dgm:prSet presAssocID="{5F091542-5EEA-B848-BD8C-2B9CD04801EF}" presName="circle1" presStyleLbl="lnNode1" presStyleIdx="0" presStyleCnt="3"/>
      <dgm:spPr>
        <a:xfrm>
          <a:off x="2855847" y="3821150"/>
          <a:ext cx="1030395" cy="1030395"/>
        </a:xfrm>
        <a:prstGeom prst="ellipse">
          <a:avLst/>
        </a:prstGeom>
        <a:solidFill>
          <a:srgbClr val="F79646"/>
        </a:solidFill>
        <a:ln w="6350" cap="flat" cmpd="sng" algn="ctr">
          <a:solidFill>
            <a:srgbClr val="FFFFFF">
              <a:hueOff val="0"/>
              <a:satOff val="0"/>
              <a:lumOff val="0"/>
              <a:alphaOff val="0"/>
            </a:srgbClr>
          </a:solidFill>
          <a:prstDash val="solid"/>
          <a:miter lim="800000"/>
        </a:ln>
        <a:effectLst/>
      </dgm:spPr>
    </dgm:pt>
    <dgm:pt modelId="{A02800E9-13C2-0241-9CFE-1BD32238CAC4}" type="pres">
      <dgm:prSet presAssocID="{5F091542-5EEA-B848-BD8C-2B9CD04801EF}" presName="text1" presStyleLbl="revTx" presStyleIdx="0" presStyleCnt="3">
        <dgm:presLayoutVars>
          <dgm:bulletEnabled val="1"/>
        </dgm:presLayoutVars>
      </dgm:prSet>
      <dgm:spPr/>
    </dgm:pt>
    <dgm:pt modelId="{7F57DA90-6769-964A-836F-7598C8310947}" type="pres">
      <dgm:prSet presAssocID="{5F091542-5EEA-B848-BD8C-2B9CD04801EF}" presName="line1" presStyleLbl="callout" presStyleIdx="0" presStyleCnt="6"/>
      <dgm:spPr>
        <a:xfrm>
          <a:off x="6161700" y="794362"/>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AB4A671C-60B4-6C49-8AB5-46ED52490ACC}" type="pres">
      <dgm:prSet presAssocID="{5F091542-5EEA-B848-BD8C-2B9CD04801EF}" presName="d1" presStyleLbl="callout" presStyleIdx="1" presStyleCnt="6"/>
      <dgm:spPr>
        <a:xfrm rot="5400000">
          <a:off x="2994521" y="1171744"/>
          <a:ext cx="3541127" cy="2788079"/>
        </a:xfrm>
        <a:prstGeom prst="line">
          <a:avLst/>
        </a:prstGeom>
        <a:solidFill>
          <a:srgbClr val="011892">
            <a:hueOff val="0"/>
            <a:satOff val="0"/>
            <a:lumOff val="0"/>
            <a:alphaOff val="0"/>
          </a:srgbClr>
        </a:solidFill>
        <a:ln w="12700" cap="flat" cmpd="sng" algn="ctr">
          <a:noFill/>
          <a:prstDash val="solid"/>
          <a:miter lim="800000"/>
        </a:ln>
        <a:effectLst/>
      </dgm:spPr>
    </dgm:pt>
    <dgm:pt modelId="{C47E30E7-2537-6641-975F-C9EE8C30643D}" type="pres">
      <dgm:prSet presAssocID="{E0900CAB-0799-634C-88D1-48AE99A0DBA4}" presName="circle2" presStyleLbl="lnNode1" presStyleIdx="1" presStyleCnt="3"/>
      <dgm:spPr>
        <a:xfrm>
          <a:off x="1825451" y="2790754"/>
          <a:ext cx="3091187" cy="3091187"/>
        </a:xfrm>
        <a:prstGeom prst="ellipse">
          <a:avLst/>
        </a:prstGeom>
        <a:solidFill>
          <a:srgbClr val="9BBB59"/>
        </a:solidFill>
        <a:ln w="6350" cap="flat" cmpd="sng" algn="ctr">
          <a:solidFill>
            <a:srgbClr val="FFFFFF">
              <a:hueOff val="0"/>
              <a:satOff val="0"/>
              <a:lumOff val="0"/>
              <a:alphaOff val="0"/>
            </a:srgbClr>
          </a:solidFill>
          <a:prstDash val="solid"/>
          <a:miter lim="800000"/>
        </a:ln>
        <a:effectLst/>
      </dgm:spPr>
    </dgm:pt>
    <dgm:pt modelId="{46A6D104-D267-AE49-843A-3E4B15ACE8BB}" type="pres">
      <dgm:prSet presAssocID="{E0900CAB-0799-634C-88D1-48AE99A0DBA4}" presName="text2" presStyleLbl="revTx" presStyleIdx="1" presStyleCnt="3">
        <dgm:presLayoutVars>
          <dgm:bulletEnabled val="1"/>
        </dgm:presLayoutVars>
      </dgm:prSet>
      <dgm:spPr/>
    </dgm:pt>
    <dgm:pt modelId="{6159FE91-B703-2E45-AE34-83831D5F07AD}" type="pres">
      <dgm:prSet presAssocID="{E0900CAB-0799-634C-88D1-48AE99A0DBA4}" presName="line2" presStyleLbl="callout" presStyleIdx="2" presStyleCnt="6"/>
      <dgm:spPr>
        <a:xfrm>
          <a:off x="6161700" y="2297022"/>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7E3B5CD4-B492-6E4E-8EE3-C554BF08A718}" type="pres">
      <dgm:prSet presAssocID="{E0900CAB-0799-634C-88D1-48AE99A0DBA4}" presName="d2" presStyleLbl="callout" presStyleIdx="3" presStyleCnt="6"/>
      <dgm:spPr>
        <a:xfrm rot="5400000">
          <a:off x="3754610" y="2650963"/>
          <a:ext cx="2759400" cy="2049629"/>
        </a:xfrm>
        <a:prstGeom prst="line">
          <a:avLst/>
        </a:prstGeom>
        <a:solidFill>
          <a:srgbClr val="011892">
            <a:hueOff val="0"/>
            <a:satOff val="0"/>
            <a:lumOff val="0"/>
            <a:alphaOff val="0"/>
          </a:srgbClr>
        </a:solidFill>
        <a:ln w="12700" cap="flat" cmpd="sng" algn="ctr">
          <a:noFill/>
          <a:prstDash val="solid"/>
          <a:miter lim="800000"/>
        </a:ln>
        <a:effectLst/>
      </dgm:spPr>
    </dgm:pt>
    <dgm:pt modelId="{3EFED338-6A9D-5640-9723-5A5A5BE7D987}" type="pres">
      <dgm:prSet presAssocID="{1CF08A31-1DA5-D24C-8CDC-2D8194EDB000}" presName="circle3" presStyleLbl="lnNode1" presStyleIdx="2" presStyleCnt="3" custScaleX="94701" custScaleY="96659" custLinFactNeighborX="-217" custLinFactNeighborY="-1253"/>
      <dgm:spPr>
        <a:xfrm>
          <a:off x="920377" y="1781867"/>
          <a:ext cx="4878976" cy="4979851"/>
        </a:xfrm>
        <a:prstGeom prst="ellipse">
          <a:avLst/>
        </a:prstGeom>
        <a:solidFill>
          <a:srgbClr val="4BACC6"/>
        </a:solidFill>
        <a:ln w="6350" cap="flat" cmpd="sng" algn="ctr">
          <a:solidFill>
            <a:srgbClr val="FFFFFF">
              <a:hueOff val="0"/>
              <a:satOff val="0"/>
              <a:lumOff val="0"/>
              <a:alphaOff val="0"/>
            </a:srgbClr>
          </a:solidFill>
          <a:prstDash val="solid"/>
          <a:miter lim="800000"/>
        </a:ln>
        <a:effectLst/>
      </dgm:spPr>
    </dgm:pt>
    <dgm:pt modelId="{72FAF8DA-5001-E841-9CFD-0A37AD868975}" type="pres">
      <dgm:prSet presAssocID="{1CF08A31-1DA5-D24C-8CDC-2D8194EDB000}" presName="text3" presStyleLbl="revTx" presStyleIdx="2" presStyleCnt="3">
        <dgm:presLayoutVars>
          <dgm:bulletEnabled val="1"/>
        </dgm:presLayoutVars>
      </dgm:prSet>
      <dgm:spPr/>
    </dgm:pt>
    <dgm:pt modelId="{F026B3AF-BAA4-EF45-9292-D99135CA4FD6}" type="pres">
      <dgm:prSet presAssocID="{1CF08A31-1DA5-D24C-8CDC-2D8194EDB000}" presName="line3" presStyleLbl="callout" presStyleIdx="4" presStyleCnt="6"/>
      <dgm:spPr>
        <a:xfrm>
          <a:off x="6161700" y="3799683"/>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1686BA03-6C31-FD48-8D28-05722799ACCF}" type="pres">
      <dgm:prSet presAssocID="{1CF08A31-1DA5-D24C-8CDC-2D8194EDB000}" presName="d3" presStyleLbl="callout" presStyleIdx="5" presStyleCnt="6"/>
      <dgm:spPr>
        <a:xfrm rot="5400000">
          <a:off x="4515643" y="4128980"/>
          <a:ext cx="1971490" cy="1311178"/>
        </a:xfrm>
        <a:prstGeom prst="line">
          <a:avLst/>
        </a:prstGeom>
        <a:solidFill>
          <a:srgbClr val="011892">
            <a:hueOff val="0"/>
            <a:satOff val="0"/>
            <a:lumOff val="0"/>
            <a:alphaOff val="0"/>
          </a:srgbClr>
        </a:solidFill>
        <a:ln w="12700" cap="flat" cmpd="sng" algn="ctr">
          <a:noFill/>
          <a:prstDash val="solid"/>
          <a:miter lim="800000"/>
        </a:ln>
        <a:effectLst/>
      </dgm:spPr>
    </dgm:pt>
  </dgm:ptLst>
  <dgm:cxnLst>
    <dgm:cxn modelId="{D588E95B-7117-2A4D-B249-7DDA47D37B2B}" srcId="{43AD45B8-289E-0643-B340-3251FE57B9D4}" destId="{E0900CAB-0799-634C-88D1-48AE99A0DBA4}" srcOrd="1" destOrd="0" parTransId="{CB624017-620D-EF4E-B2A3-60344D410619}" sibTransId="{F529685B-2085-EC49-9AC3-7A966F0DADD7}"/>
    <dgm:cxn modelId="{A4C6D24B-EA7D-3D45-9194-01168FD7B040}" type="presOf" srcId="{43AD45B8-289E-0643-B340-3251FE57B9D4}" destId="{121DBCEB-14FA-F54B-AB09-7D1C24719EFC}" srcOrd="0" destOrd="0" presId="urn:microsoft.com/office/officeart/2005/8/layout/target1"/>
    <dgm:cxn modelId="{4A6A8C4C-3D89-C948-BA63-A8D63C972D40}" type="presOf" srcId="{E0900CAB-0799-634C-88D1-48AE99A0DBA4}" destId="{46A6D104-D267-AE49-843A-3E4B15ACE8BB}" srcOrd="0" destOrd="0" presId="urn:microsoft.com/office/officeart/2005/8/layout/target1"/>
    <dgm:cxn modelId="{3C2F9888-9BDE-664D-8735-0C1AA4618699}" srcId="{43AD45B8-289E-0643-B340-3251FE57B9D4}" destId="{5F091542-5EEA-B848-BD8C-2B9CD04801EF}" srcOrd="0" destOrd="0" parTransId="{D5D5CB01-A490-FC4A-AACC-2E2EF4235854}" sibTransId="{BB259284-D64A-E841-9E56-8A2597F59BB6}"/>
    <dgm:cxn modelId="{767EA7A5-9290-8740-B94E-1E52FAD39342}" type="presOf" srcId="{1CF08A31-1DA5-D24C-8CDC-2D8194EDB000}" destId="{72FAF8DA-5001-E841-9CFD-0A37AD868975}" srcOrd="0" destOrd="0" presId="urn:microsoft.com/office/officeart/2005/8/layout/target1"/>
    <dgm:cxn modelId="{B2E253B3-B4C5-4D4E-94A7-6EDE57B541C3}" type="presOf" srcId="{5F091542-5EEA-B848-BD8C-2B9CD04801EF}" destId="{A02800E9-13C2-0241-9CFE-1BD32238CAC4}" srcOrd="0" destOrd="0" presId="urn:microsoft.com/office/officeart/2005/8/layout/target1"/>
    <dgm:cxn modelId="{606C82BA-890D-BC41-A94B-A52B11330740}" srcId="{43AD45B8-289E-0643-B340-3251FE57B9D4}" destId="{1CF08A31-1DA5-D24C-8CDC-2D8194EDB000}" srcOrd="2" destOrd="0" parTransId="{A6C40D36-46DE-4549-AD46-DAD3C682BB2A}" sibTransId="{3942A4EC-DB0E-2E4E-B9D5-51AD332158A5}"/>
    <dgm:cxn modelId="{A8EA03F6-9FEB-0D46-966C-7EA2275C2561}" type="presParOf" srcId="{121DBCEB-14FA-F54B-AB09-7D1C24719EFC}" destId="{811089EF-9AD9-DD47-9DC8-B61F4E5BB02F}" srcOrd="0" destOrd="0" presId="urn:microsoft.com/office/officeart/2005/8/layout/target1"/>
    <dgm:cxn modelId="{5125BE4A-7C89-234B-A2DE-32F70837F4F8}" type="presParOf" srcId="{121DBCEB-14FA-F54B-AB09-7D1C24719EFC}" destId="{A02800E9-13C2-0241-9CFE-1BD32238CAC4}" srcOrd="1" destOrd="0" presId="urn:microsoft.com/office/officeart/2005/8/layout/target1"/>
    <dgm:cxn modelId="{E64FD328-3BF1-5947-99E9-636C15FCE7AD}" type="presParOf" srcId="{121DBCEB-14FA-F54B-AB09-7D1C24719EFC}" destId="{7F57DA90-6769-964A-836F-7598C8310947}" srcOrd="2" destOrd="0" presId="urn:microsoft.com/office/officeart/2005/8/layout/target1"/>
    <dgm:cxn modelId="{5DE9705C-DED6-1544-BEE2-1F7C93F95345}" type="presParOf" srcId="{121DBCEB-14FA-F54B-AB09-7D1C24719EFC}" destId="{AB4A671C-60B4-6C49-8AB5-46ED52490ACC}" srcOrd="3" destOrd="0" presId="urn:microsoft.com/office/officeart/2005/8/layout/target1"/>
    <dgm:cxn modelId="{5E0C3474-8492-D14B-BC25-76B46E515BAA}" type="presParOf" srcId="{121DBCEB-14FA-F54B-AB09-7D1C24719EFC}" destId="{C47E30E7-2537-6641-975F-C9EE8C30643D}" srcOrd="4" destOrd="0" presId="urn:microsoft.com/office/officeart/2005/8/layout/target1"/>
    <dgm:cxn modelId="{F453606A-850E-3D42-80F0-A48DFF3AB760}" type="presParOf" srcId="{121DBCEB-14FA-F54B-AB09-7D1C24719EFC}" destId="{46A6D104-D267-AE49-843A-3E4B15ACE8BB}" srcOrd="5" destOrd="0" presId="urn:microsoft.com/office/officeart/2005/8/layout/target1"/>
    <dgm:cxn modelId="{5CA46383-10EE-504D-AA01-4555685CD3E3}" type="presParOf" srcId="{121DBCEB-14FA-F54B-AB09-7D1C24719EFC}" destId="{6159FE91-B703-2E45-AE34-83831D5F07AD}" srcOrd="6" destOrd="0" presId="urn:microsoft.com/office/officeart/2005/8/layout/target1"/>
    <dgm:cxn modelId="{EE1F065D-82BB-604E-85A7-6908612C1D04}" type="presParOf" srcId="{121DBCEB-14FA-F54B-AB09-7D1C24719EFC}" destId="{7E3B5CD4-B492-6E4E-8EE3-C554BF08A718}" srcOrd="7" destOrd="0" presId="urn:microsoft.com/office/officeart/2005/8/layout/target1"/>
    <dgm:cxn modelId="{F1DD5AFD-6DA1-7441-8A53-15DBB0F58344}" type="presParOf" srcId="{121DBCEB-14FA-F54B-AB09-7D1C24719EFC}" destId="{3EFED338-6A9D-5640-9723-5A5A5BE7D987}" srcOrd="8" destOrd="0" presId="urn:microsoft.com/office/officeart/2005/8/layout/target1"/>
    <dgm:cxn modelId="{22600155-3BE1-A546-B086-967167891A49}" type="presParOf" srcId="{121DBCEB-14FA-F54B-AB09-7D1C24719EFC}" destId="{72FAF8DA-5001-E841-9CFD-0A37AD868975}" srcOrd="9" destOrd="0" presId="urn:microsoft.com/office/officeart/2005/8/layout/target1"/>
    <dgm:cxn modelId="{AF3D4B0F-C3A1-B046-8630-C02D8FD7CA06}" type="presParOf" srcId="{121DBCEB-14FA-F54B-AB09-7D1C24719EFC}" destId="{F026B3AF-BAA4-EF45-9292-D99135CA4FD6}" srcOrd="10" destOrd="0" presId="urn:microsoft.com/office/officeart/2005/8/layout/target1"/>
    <dgm:cxn modelId="{22F8910F-A94D-D943-9DDC-D5B48CF7AE1B}" type="presParOf" srcId="{121DBCEB-14FA-F54B-AB09-7D1C24719EFC}" destId="{1686BA03-6C31-FD48-8D28-05722799ACCF}"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AD45B8-289E-0643-B340-3251FE57B9D4}" type="doc">
      <dgm:prSet loTypeId="urn:microsoft.com/office/officeart/2005/8/layout/target1" loCatId="" qsTypeId="urn:microsoft.com/office/officeart/2005/8/quickstyle/simple4" qsCatId="simple" csTypeId="urn:microsoft.com/office/officeart/2005/8/colors/accent1_2" csCatId="accent1" phldr="1"/>
      <dgm:spPr/>
      <dgm:t>
        <a:bodyPr/>
        <a:lstStyle/>
        <a:p>
          <a:endParaRPr lang="en-US"/>
        </a:p>
      </dgm:t>
    </dgm:pt>
    <dgm:pt modelId="{E0900CAB-0799-634C-88D1-48AE99A0DBA4}">
      <dgm:prSet phldrT="[Text]"/>
      <dgm:spPr>
        <a:xfrm>
          <a:off x="6805698" y="1545692"/>
          <a:ext cx="2575989" cy="1502660"/>
        </a:xfrm>
        <a:prstGeom prst="rect">
          <a:avLst/>
        </a:prstGeom>
        <a:noFill/>
        <a:ln>
          <a:noFill/>
        </a:ln>
        <a:effectLst/>
      </dgm:spPr>
      <dgm:t>
        <a:bodyPr/>
        <a:lstStyle/>
        <a:p>
          <a:pPr>
            <a:buNone/>
          </a:pPr>
          <a:endParaRPr lang="en-US" i="1" dirty="0">
            <a:solidFill>
              <a:srgbClr val="011892">
                <a:hueOff val="0"/>
                <a:satOff val="0"/>
                <a:lumOff val="0"/>
                <a:alphaOff val="0"/>
              </a:srgbClr>
            </a:solidFill>
            <a:latin typeface="Arial" panose="020B0604020202020204"/>
            <a:ea typeface="+mn-ea"/>
            <a:cs typeface="+mn-cs"/>
          </a:endParaRPr>
        </a:p>
      </dgm:t>
    </dgm:pt>
    <dgm:pt modelId="{CB624017-620D-EF4E-B2A3-60344D410619}" type="parTrans" cxnId="{D588E95B-7117-2A4D-B249-7DDA47D37B2B}">
      <dgm:prSet/>
      <dgm:spPr/>
      <dgm:t>
        <a:bodyPr/>
        <a:lstStyle/>
        <a:p>
          <a:endParaRPr lang="en-US"/>
        </a:p>
      </dgm:t>
    </dgm:pt>
    <dgm:pt modelId="{F529685B-2085-EC49-9AC3-7A966F0DADD7}" type="sibTrans" cxnId="{D588E95B-7117-2A4D-B249-7DDA47D37B2B}">
      <dgm:prSet/>
      <dgm:spPr/>
      <dgm:t>
        <a:bodyPr/>
        <a:lstStyle/>
        <a:p>
          <a:endParaRPr lang="en-US"/>
        </a:p>
      </dgm:t>
    </dgm:pt>
    <dgm:pt modelId="{1CF08A31-1DA5-D24C-8CDC-2D8194EDB000}">
      <dgm:prSet phldrT="[Text]"/>
      <dgm:spPr>
        <a:xfrm>
          <a:off x="6805698" y="3048353"/>
          <a:ext cx="2575989" cy="1502660"/>
        </a:xfrm>
        <a:prstGeom prst="rect">
          <a:avLst/>
        </a:prstGeom>
        <a:noFill/>
        <a:ln>
          <a:noFill/>
        </a:ln>
        <a:effectLst/>
      </dgm:spPr>
      <dgm:t>
        <a:bodyPr/>
        <a:lstStyle/>
        <a:p>
          <a:pPr>
            <a:buNone/>
          </a:pPr>
          <a:endParaRPr lang="en-US" i="1" dirty="0">
            <a:solidFill>
              <a:srgbClr val="011892">
                <a:hueOff val="0"/>
                <a:satOff val="0"/>
                <a:lumOff val="0"/>
                <a:alphaOff val="0"/>
              </a:srgbClr>
            </a:solidFill>
            <a:latin typeface="Arial" panose="020B0604020202020204"/>
            <a:ea typeface="+mn-ea"/>
            <a:cs typeface="+mn-cs"/>
          </a:endParaRPr>
        </a:p>
      </dgm:t>
    </dgm:pt>
    <dgm:pt modelId="{A6C40D36-46DE-4549-AD46-DAD3C682BB2A}" type="parTrans" cxnId="{606C82BA-890D-BC41-A94B-A52B11330740}">
      <dgm:prSet/>
      <dgm:spPr/>
      <dgm:t>
        <a:bodyPr/>
        <a:lstStyle/>
        <a:p>
          <a:endParaRPr lang="en-US"/>
        </a:p>
      </dgm:t>
    </dgm:pt>
    <dgm:pt modelId="{3942A4EC-DB0E-2E4E-B9D5-51AD332158A5}" type="sibTrans" cxnId="{606C82BA-890D-BC41-A94B-A52B11330740}">
      <dgm:prSet/>
      <dgm:spPr/>
      <dgm:t>
        <a:bodyPr/>
        <a:lstStyle/>
        <a:p>
          <a:endParaRPr lang="en-US"/>
        </a:p>
      </dgm:t>
    </dgm:pt>
    <dgm:pt modelId="{5F091542-5EEA-B848-BD8C-2B9CD04801EF}">
      <dgm:prSet phldrT="[Text]"/>
      <dgm:spPr>
        <a:xfrm>
          <a:off x="6805698" y="43031"/>
          <a:ext cx="2575989" cy="1502660"/>
        </a:xfrm>
        <a:prstGeom prst="rect">
          <a:avLst/>
        </a:prstGeom>
        <a:noFill/>
        <a:ln>
          <a:noFill/>
        </a:ln>
        <a:effectLst/>
      </dgm:spPr>
      <dgm:t>
        <a:bodyPr/>
        <a:lstStyle/>
        <a:p>
          <a:pPr>
            <a:buNone/>
          </a:pPr>
          <a:r>
            <a:rPr lang="en-US" i="1">
              <a:solidFill>
                <a:srgbClr val="011892">
                  <a:hueOff val="0"/>
                  <a:satOff val="0"/>
                  <a:lumOff val="0"/>
                  <a:alphaOff val="0"/>
                </a:srgbClr>
              </a:solidFill>
              <a:latin typeface="Arial" panose="020B0604020202020204"/>
              <a:ea typeface="+mn-ea"/>
              <a:cs typeface="+mn-cs"/>
            </a:rPr>
            <a:t> </a:t>
          </a:r>
          <a:endParaRPr lang="en-US" i="1" dirty="0">
            <a:solidFill>
              <a:srgbClr val="011892">
                <a:hueOff val="0"/>
                <a:satOff val="0"/>
                <a:lumOff val="0"/>
                <a:alphaOff val="0"/>
              </a:srgbClr>
            </a:solidFill>
            <a:latin typeface="Arial" panose="020B0604020202020204"/>
            <a:ea typeface="+mn-ea"/>
            <a:cs typeface="+mn-cs"/>
          </a:endParaRPr>
        </a:p>
      </dgm:t>
    </dgm:pt>
    <dgm:pt modelId="{BB259284-D64A-E841-9E56-8A2597F59BB6}" type="sibTrans" cxnId="{3C2F9888-9BDE-664D-8735-0C1AA4618699}">
      <dgm:prSet/>
      <dgm:spPr/>
      <dgm:t>
        <a:bodyPr/>
        <a:lstStyle/>
        <a:p>
          <a:endParaRPr lang="en-US"/>
        </a:p>
      </dgm:t>
    </dgm:pt>
    <dgm:pt modelId="{D5D5CB01-A490-FC4A-AACC-2E2EF4235854}" type="parTrans" cxnId="{3C2F9888-9BDE-664D-8735-0C1AA4618699}">
      <dgm:prSet/>
      <dgm:spPr/>
      <dgm:t>
        <a:bodyPr/>
        <a:lstStyle/>
        <a:p>
          <a:endParaRPr lang="en-US"/>
        </a:p>
      </dgm:t>
    </dgm:pt>
    <dgm:pt modelId="{121DBCEB-14FA-F54B-AB09-7D1C24719EFC}" type="pres">
      <dgm:prSet presAssocID="{43AD45B8-289E-0643-B340-3251FE57B9D4}" presName="composite" presStyleCnt="0">
        <dgm:presLayoutVars>
          <dgm:chMax val="5"/>
          <dgm:dir/>
          <dgm:resizeHandles val="exact"/>
        </dgm:presLayoutVars>
      </dgm:prSet>
      <dgm:spPr/>
    </dgm:pt>
    <dgm:pt modelId="{811089EF-9AD9-DD47-9DC8-B61F4E5BB02F}" type="pres">
      <dgm:prSet presAssocID="{5F091542-5EEA-B848-BD8C-2B9CD04801EF}" presName="circle1" presStyleLbl="lnNode1" presStyleIdx="0" presStyleCnt="3"/>
      <dgm:spPr>
        <a:xfrm>
          <a:off x="2855847" y="3821150"/>
          <a:ext cx="1030395" cy="1030395"/>
        </a:xfrm>
        <a:prstGeom prst="ellipse">
          <a:avLst/>
        </a:prstGeom>
        <a:solidFill>
          <a:srgbClr val="F79646"/>
        </a:solidFill>
        <a:ln w="6350" cap="flat" cmpd="sng" algn="ctr">
          <a:solidFill>
            <a:srgbClr val="FFFFFF">
              <a:hueOff val="0"/>
              <a:satOff val="0"/>
              <a:lumOff val="0"/>
              <a:alphaOff val="0"/>
            </a:srgbClr>
          </a:solidFill>
          <a:prstDash val="solid"/>
          <a:miter lim="800000"/>
        </a:ln>
        <a:effectLst/>
      </dgm:spPr>
    </dgm:pt>
    <dgm:pt modelId="{A02800E9-13C2-0241-9CFE-1BD32238CAC4}" type="pres">
      <dgm:prSet presAssocID="{5F091542-5EEA-B848-BD8C-2B9CD04801EF}" presName="text1" presStyleLbl="revTx" presStyleIdx="0" presStyleCnt="3">
        <dgm:presLayoutVars>
          <dgm:bulletEnabled val="1"/>
        </dgm:presLayoutVars>
      </dgm:prSet>
      <dgm:spPr/>
    </dgm:pt>
    <dgm:pt modelId="{7F57DA90-6769-964A-836F-7598C8310947}" type="pres">
      <dgm:prSet presAssocID="{5F091542-5EEA-B848-BD8C-2B9CD04801EF}" presName="line1" presStyleLbl="callout" presStyleIdx="0" presStyleCnt="6"/>
      <dgm:spPr>
        <a:xfrm>
          <a:off x="6161700" y="794362"/>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AB4A671C-60B4-6C49-8AB5-46ED52490ACC}" type="pres">
      <dgm:prSet presAssocID="{5F091542-5EEA-B848-BD8C-2B9CD04801EF}" presName="d1" presStyleLbl="callout" presStyleIdx="1" presStyleCnt="6"/>
      <dgm:spPr>
        <a:xfrm rot="5400000">
          <a:off x="2994521" y="1171744"/>
          <a:ext cx="3541127" cy="2788079"/>
        </a:xfrm>
        <a:prstGeom prst="line">
          <a:avLst/>
        </a:prstGeom>
        <a:solidFill>
          <a:srgbClr val="011892">
            <a:hueOff val="0"/>
            <a:satOff val="0"/>
            <a:lumOff val="0"/>
            <a:alphaOff val="0"/>
          </a:srgbClr>
        </a:solidFill>
        <a:ln w="12700" cap="flat" cmpd="sng" algn="ctr">
          <a:noFill/>
          <a:prstDash val="solid"/>
          <a:miter lim="800000"/>
        </a:ln>
        <a:effectLst/>
      </dgm:spPr>
    </dgm:pt>
    <dgm:pt modelId="{C47E30E7-2537-6641-975F-C9EE8C30643D}" type="pres">
      <dgm:prSet presAssocID="{E0900CAB-0799-634C-88D1-48AE99A0DBA4}" presName="circle2" presStyleLbl="lnNode1" presStyleIdx="1" presStyleCnt="3"/>
      <dgm:spPr>
        <a:xfrm>
          <a:off x="1825451" y="2790754"/>
          <a:ext cx="3091187" cy="3091187"/>
        </a:xfrm>
        <a:prstGeom prst="ellipse">
          <a:avLst/>
        </a:prstGeom>
        <a:solidFill>
          <a:srgbClr val="9BBB59"/>
        </a:solidFill>
        <a:ln w="6350" cap="flat" cmpd="sng" algn="ctr">
          <a:solidFill>
            <a:srgbClr val="FFFFFF">
              <a:hueOff val="0"/>
              <a:satOff val="0"/>
              <a:lumOff val="0"/>
              <a:alphaOff val="0"/>
            </a:srgbClr>
          </a:solidFill>
          <a:prstDash val="solid"/>
          <a:miter lim="800000"/>
        </a:ln>
        <a:effectLst/>
      </dgm:spPr>
    </dgm:pt>
    <dgm:pt modelId="{46A6D104-D267-AE49-843A-3E4B15ACE8BB}" type="pres">
      <dgm:prSet presAssocID="{E0900CAB-0799-634C-88D1-48AE99A0DBA4}" presName="text2" presStyleLbl="revTx" presStyleIdx="1" presStyleCnt="3">
        <dgm:presLayoutVars>
          <dgm:bulletEnabled val="1"/>
        </dgm:presLayoutVars>
      </dgm:prSet>
      <dgm:spPr/>
    </dgm:pt>
    <dgm:pt modelId="{6159FE91-B703-2E45-AE34-83831D5F07AD}" type="pres">
      <dgm:prSet presAssocID="{E0900CAB-0799-634C-88D1-48AE99A0DBA4}" presName="line2" presStyleLbl="callout" presStyleIdx="2" presStyleCnt="6"/>
      <dgm:spPr>
        <a:xfrm>
          <a:off x="6161700" y="2297022"/>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7E3B5CD4-B492-6E4E-8EE3-C554BF08A718}" type="pres">
      <dgm:prSet presAssocID="{E0900CAB-0799-634C-88D1-48AE99A0DBA4}" presName="d2" presStyleLbl="callout" presStyleIdx="3" presStyleCnt="6"/>
      <dgm:spPr>
        <a:xfrm rot="5400000">
          <a:off x="3754610" y="2650963"/>
          <a:ext cx="2759400" cy="2049629"/>
        </a:xfrm>
        <a:prstGeom prst="line">
          <a:avLst/>
        </a:prstGeom>
        <a:solidFill>
          <a:srgbClr val="011892">
            <a:hueOff val="0"/>
            <a:satOff val="0"/>
            <a:lumOff val="0"/>
            <a:alphaOff val="0"/>
          </a:srgbClr>
        </a:solidFill>
        <a:ln w="12700" cap="flat" cmpd="sng" algn="ctr">
          <a:noFill/>
          <a:prstDash val="solid"/>
          <a:miter lim="800000"/>
        </a:ln>
        <a:effectLst/>
      </dgm:spPr>
    </dgm:pt>
    <dgm:pt modelId="{3EFED338-6A9D-5640-9723-5A5A5BE7D987}" type="pres">
      <dgm:prSet presAssocID="{1CF08A31-1DA5-D24C-8CDC-2D8194EDB000}" presName="circle3" presStyleLbl="lnNode1" presStyleIdx="2" presStyleCnt="3" custScaleX="94701" custScaleY="96659" custLinFactNeighborX="-217" custLinFactNeighborY="-1253"/>
      <dgm:spPr>
        <a:xfrm>
          <a:off x="920377" y="1781867"/>
          <a:ext cx="4878976" cy="4979851"/>
        </a:xfrm>
        <a:prstGeom prst="ellipse">
          <a:avLst/>
        </a:prstGeom>
        <a:solidFill>
          <a:srgbClr val="4BACC6"/>
        </a:solidFill>
        <a:ln w="6350" cap="flat" cmpd="sng" algn="ctr">
          <a:solidFill>
            <a:srgbClr val="FFFFFF">
              <a:hueOff val="0"/>
              <a:satOff val="0"/>
              <a:lumOff val="0"/>
              <a:alphaOff val="0"/>
            </a:srgbClr>
          </a:solidFill>
          <a:prstDash val="solid"/>
          <a:miter lim="800000"/>
        </a:ln>
        <a:effectLst/>
      </dgm:spPr>
    </dgm:pt>
    <dgm:pt modelId="{72FAF8DA-5001-E841-9CFD-0A37AD868975}" type="pres">
      <dgm:prSet presAssocID="{1CF08A31-1DA5-D24C-8CDC-2D8194EDB000}" presName="text3" presStyleLbl="revTx" presStyleIdx="2" presStyleCnt="3">
        <dgm:presLayoutVars>
          <dgm:bulletEnabled val="1"/>
        </dgm:presLayoutVars>
      </dgm:prSet>
      <dgm:spPr/>
    </dgm:pt>
    <dgm:pt modelId="{F026B3AF-BAA4-EF45-9292-D99135CA4FD6}" type="pres">
      <dgm:prSet presAssocID="{1CF08A31-1DA5-D24C-8CDC-2D8194EDB000}" presName="line3" presStyleLbl="callout" presStyleIdx="4" presStyleCnt="6"/>
      <dgm:spPr>
        <a:xfrm>
          <a:off x="6161700" y="3799683"/>
          <a:ext cx="643997" cy="0"/>
        </a:xfrm>
        <a:prstGeom prst="line">
          <a:avLst/>
        </a:prstGeom>
        <a:solidFill>
          <a:srgbClr val="011892">
            <a:hueOff val="0"/>
            <a:satOff val="0"/>
            <a:lumOff val="0"/>
            <a:alphaOff val="0"/>
          </a:srgbClr>
        </a:solidFill>
        <a:ln w="12700" cap="flat" cmpd="sng" algn="ctr">
          <a:noFill/>
          <a:prstDash val="solid"/>
          <a:miter lim="800000"/>
        </a:ln>
        <a:effectLst/>
      </dgm:spPr>
    </dgm:pt>
    <dgm:pt modelId="{1686BA03-6C31-FD48-8D28-05722799ACCF}" type="pres">
      <dgm:prSet presAssocID="{1CF08A31-1DA5-D24C-8CDC-2D8194EDB000}" presName="d3" presStyleLbl="callout" presStyleIdx="5" presStyleCnt="6"/>
      <dgm:spPr>
        <a:xfrm rot="5400000">
          <a:off x="4515643" y="4128980"/>
          <a:ext cx="1971490" cy="1311178"/>
        </a:xfrm>
        <a:prstGeom prst="line">
          <a:avLst/>
        </a:prstGeom>
        <a:solidFill>
          <a:srgbClr val="011892">
            <a:hueOff val="0"/>
            <a:satOff val="0"/>
            <a:lumOff val="0"/>
            <a:alphaOff val="0"/>
          </a:srgbClr>
        </a:solidFill>
        <a:ln w="12700" cap="flat" cmpd="sng" algn="ctr">
          <a:noFill/>
          <a:prstDash val="solid"/>
          <a:miter lim="800000"/>
        </a:ln>
        <a:effectLst/>
      </dgm:spPr>
    </dgm:pt>
  </dgm:ptLst>
  <dgm:cxnLst>
    <dgm:cxn modelId="{D588E95B-7117-2A4D-B249-7DDA47D37B2B}" srcId="{43AD45B8-289E-0643-B340-3251FE57B9D4}" destId="{E0900CAB-0799-634C-88D1-48AE99A0DBA4}" srcOrd="1" destOrd="0" parTransId="{CB624017-620D-EF4E-B2A3-60344D410619}" sibTransId="{F529685B-2085-EC49-9AC3-7A966F0DADD7}"/>
    <dgm:cxn modelId="{A4C6D24B-EA7D-3D45-9194-01168FD7B040}" type="presOf" srcId="{43AD45B8-289E-0643-B340-3251FE57B9D4}" destId="{121DBCEB-14FA-F54B-AB09-7D1C24719EFC}" srcOrd="0" destOrd="0" presId="urn:microsoft.com/office/officeart/2005/8/layout/target1"/>
    <dgm:cxn modelId="{4A6A8C4C-3D89-C948-BA63-A8D63C972D40}" type="presOf" srcId="{E0900CAB-0799-634C-88D1-48AE99A0DBA4}" destId="{46A6D104-D267-AE49-843A-3E4B15ACE8BB}" srcOrd="0" destOrd="0" presId="urn:microsoft.com/office/officeart/2005/8/layout/target1"/>
    <dgm:cxn modelId="{3C2F9888-9BDE-664D-8735-0C1AA4618699}" srcId="{43AD45B8-289E-0643-B340-3251FE57B9D4}" destId="{5F091542-5EEA-B848-BD8C-2B9CD04801EF}" srcOrd="0" destOrd="0" parTransId="{D5D5CB01-A490-FC4A-AACC-2E2EF4235854}" sibTransId="{BB259284-D64A-E841-9E56-8A2597F59BB6}"/>
    <dgm:cxn modelId="{767EA7A5-9290-8740-B94E-1E52FAD39342}" type="presOf" srcId="{1CF08A31-1DA5-D24C-8CDC-2D8194EDB000}" destId="{72FAF8DA-5001-E841-9CFD-0A37AD868975}" srcOrd="0" destOrd="0" presId="urn:microsoft.com/office/officeart/2005/8/layout/target1"/>
    <dgm:cxn modelId="{B2E253B3-B4C5-4D4E-94A7-6EDE57B541C3}" type="presOf" srcId="{5F091542-5EEA-B848-BD8C-2B9CD04801EF}" destId="{A02800E9-13C2-0241-9CFE-1BD32238CAC4}" srcOrd="0" destOrd="0" presId="urn:microsoft.com/office/officeart/2005/8/layout/target1"/>
    <dgm:cxn modelId="{606C82BA-890D-BC41-A94B-A52B11330740}" srcId="{43AD45B8-289E-0643-B340-3251FE57B9D4}" destId="{1CF08A31-1DA5-D24C-8CDC-2D8194EDB000}" srcOrd="2" destOrd="0" parTransId="{A6C40D36-46DE-4549-AD46-DAD3C682BB2A}" sibTransId="{3942A4EC-DB0E-2E4E-B9D5-51AD332158A5}"/>
    <dgm:cxn modelId="{A8EA03F6-9FEB-0D46-966C-7EA2275C2561}" type="presParOf" srcId="{121DBCEB-14FA-F54B-AB09-7D1C24719EFC}" destId="{811089EF-9AD9-DD47-9DC8-B61F4E5BB02F}" srcOrd="0" destOrd="0" presId="urn:microsoft.com/office/officeart/2005/8/layout/target1"/>
    <dgm:cxn modelId="{5125BE4A-7C89-234B-A2DE-32F70837F4F8}" type="presParOf" srcId="{121DBCEB-14FA-F54B-AB09-7D1C24719EFC}" destId="{A02800E9-13C2-0241-9CFE-1BD32238CAC4}" srcOrd="1" destOrd="0" presId="urn:microsoft.com/office/officeart/2005/8/layout/target1"/>
    <dgm:cxn modelId="{E64FD328-3BF1-5947-99E9-636C15FCE7AD}" type="presParOf" srcId="{121DBCEB-14FA-F54B-AB09-7D1C24719EFC}" destId="{7F57DA90-6769-964A-836F-7598C8310947}" srcOrd="2" destOrd="0" presId="urn:microsoft.com/office/officeart/2005/8/layout/target1"/>
    <dgm:cxn modelId="{5DE9705C-DED6-1544-BEE2-1F7C93F95345}" type="presParOf" srcId="{121DBCEB-14FA-F54B-AB09-7D1C24719EFC}" destId="{AB4A671C-60B4-6C49-8AB5-46ED52490ACC}" srcOrd="3" destOrd="0" presId="urn:microsoft.com/office/officeart/2005/8/layout/target1"/>
    <dgm:cxn modelId="{5E0C3474-8492-D14B-BC25-76B46E515BAA}" type="presParOf" srcId="{121DBCEB-14FA-F54B-AB09-7D1C24719EFC}" destId="{C47E30E7-2537-6641-975F-C9EE8C30643D}" srcOrd="4" destOrd="0" presId="urn:microsoft.com/office/officeart/2005/8/layout/target1"/>
    <dgm:cxn modelId="{F453606A-850E-3D42-80F0-A48DFF3AB760}" type="presParOf" srcId="{121DBCEB-14FA-F54B-AB09-7D1C24719EFC}" destId="{46A6D104-D267-AE49-843A-3E4B15ACE8BB}" srcOrd="5" destOrd="0" presId="urn:microsoft.com/office/officeart/2005/8/layout/target1"/>
    <dgm:cxn modelId="{5CA46383-10EE-504D-AA01-4555685CD3E3}" type="presParOf" srcId="{121DBCEB-14FA-F54B-AB09-7D1C24719EFC}" destId="{6159FE91-B703-2E45-AE34-83831D5F07AD}" srcOrd="6" destOrd="0" presId="urn:microsoft.com/office/officeart/2005/8/layout/target1"/>
    <dgm:cxn modelId="{EE1F065D-82BB-604E-85A7-6908612C1D04}" type="presParOf" srcId="{121DBCEB-14FA-F54B-AB09-7D1C24719EFC}" destId="{7E3B5CD4-B492-6E4E-8EE3-C554BF08A718}" srcOrd="7" destOrd="0" presId="urn:microsoft.com/office/officeart/2005/8/layout/target1"/>
    <dgm:cxn modelId="{F1DD5AFD-6DA1-7441-8A53-15DBB0F58344}" type="presParOf" srcId="{121DBCEB-14FA-F54B-AB09-7D1C24719EFC}" destId="{3EFED338-6A9D-5640-9723-5A5A5BE7D987}" srcOrd="8" destOrd="0" presId="urn:microsoft.com/office/officeart/2005/8/layout/target1"/>
    <dgm:cxn modelId="{22600155-3BE1-A546-B086-967167891A49}" type="presParOf" srcId="{121DBCEB-14FA-F54B-AB09-7D1C24719EFC}" destId="{72FAF8DA-5001-E841-9CFD-0A37AD868975}" srcOrd="9" destOrd="0" presId="urn:microsoft.com/office/officeart/2005/8/layout/target1"/>
    <dgm:cxn modelId="{AF3D4B0F-C3A1-B046-8630-C02D8FD7CA06}" type="presParOf" srcId="{121DBCEB-14FA-F54B-AB09-7D1C24719EFC}" destId="{F026B3AF-BAA4-EF45-9292-D99135CA4FD6}" srcOrd="10" destOrd="0" presId="urn:microsoft.com/office/officeart/2005/8/layout/target1"/>
    <dgm:cxn modelId="{22F8910F-A94D-D943-9DDC-D5B48CF7AE1B}" type="presParOf" srcId="{121DBCEB-14FA-F54B-AB09-7D1C24719EFC}" destId="{1686BA03-6C31-FD48-8D28-05722799ACCF}"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D338-6A9D-5640-9723-5A5A5BE7D987}">
      <dsp:nvSpPr>
        <dsp:cNvPr id="0" name=""/>
        <dsp:cNvSpPr/>
      </dsp:nvSpPr>
      <dsp:spPr>
        <a:xfrm>
          <a:off x="920377" y="1781867"/>
          <a:ext cx="4878976" cy="4979851"/>
        </a:xfrm>
        <a:prstGeom prst="ellipse">
          <a:avLst/>
        </a:prstGeom>
        <a:solidFill>
          <a:srgbClr val="4BACC6"/>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47E30E7-2537-6641-975F-C9EE8C30643D}">
      <dsp:nvSpPr>
        <dsp:cNvPr id="0" name=""/>
        <dsp:cNvSpPr/>
      </dsp:nvSpPr>
      <dsp:spPr>
        <a:xfrm>
          <a:off x="1825451" y="2790754"/>
          <a:ext cx="3091187" cy="3091187"/>
        </a:xfrm>
        <a:prstGeom prst="ellipse">
          <a:avLst/>
        </a:prstGeom>
        <a:solidFill>
          <a:srgbClr val="9BBB59"/>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1089EF-9AD9-DD47-9DC8-B61F4E5BB02F}">
      <dsp:nvSpPr>
        <dsp:cNvPr id="0" name=""/>
        <dsp:cNvSpPr/>
      </dsp:nvSpPr>
      <dsp:spPr>
        <a:xfrm>
          <a:off x="2855847" y="3821150"/>
          <a:ext cx="1030395" cy="1030395"/>
        </a:xfrm>
        <a:prstGeom prst="ellipse">
          <a:avLst/>
        </a:prstGeom>
        <a:solidFill>
          <a:srgbClr val="F79646"/>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2800E9-13C2-0241-9CFE-1BD32238CAC4}">
      <dsp:nvSpPr>
        <dsp:cNvPr id="0" name=""/>
        <dsp:cNvSpPr/>
      </dsp:nvSpPr>
      <dsp:spPr>
        <a:xfrm>
          <a:off x="6805698" y="43031"/>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r>
            <a:rPr lang="en-US" sz="6500" i="1" kern="1200">
              <a:solidFill>
                <a:srgbClr val="011892">
                  <a:hueOff val="0"/>
                  <a:satOff val="0"/>
                  <a:lumOff val="0"/>
                  <a:alphaOff val="0"/>
                </a:srgbClr>
              </a:solidFill>
              <a:latin typeface="Arial" panose="020B0604020202020204"/>
              <a:ea typeface="+mn-ea"/>
              <a:cs typeface="+mn-cs"/>
            </a:rPr>
            <a:t> </a:t>
          </a: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43031"/>
        <a:ext cx="2575989" cy="1502660"/>
      </dsp:txXfrm>
    </dsp:sp>
    <dsp:sp modelId="{7F57DA90-6769-964A-836F-7598C8310947}">
      <dsp:nvSpPr>
        <dsp:cNvPr id="0" name=""/>
        <dsp:cNvSpPr/>
      </dsp:nvSpPr>
      <dsp:spPr>
        <a:xfrm>
          <a:off x="6161700" y="794362"/>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AB4A671C-60B4-6C49-8AB5-46ED52490ACC}">
      <dsp:nvSpPr>
        <dsp:cNvPr id="0" name=""/>
        <dsp:cNvSpPr/>
      </dsp:nvSpPr>
      <dsp:spPr>
        <a:xfrm rot="5400000">
          <a:off x="2994521" y="1171744"/>
          <a:ext cx="3541127" cy="2788079"/>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46A6D104-D267-AE49-843A-3E4B15ACE8BB}">
      <dsp:nvSpPr>
        <dsp:cNvPr id="0" name=""/>
        <dsp:cNvSpPr/>
      </dsp:nvSpPr>
      <dsp:spPr>
        <a:xfrm>
          <a:off x="6805698" y="1545692"/>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1545692"/>
        <a:ext cx="2575989" cy="1502660"/>
      </dsp:txXfrm>
    </dsp:sp>
    <dsp:sp modelId="{6159FE91-B703-2E45-AE34-83831D5F07AD}">
      <dsp:nvSpPr>
        <dsp:cNvPr id="0" name=""/>
        <dsp:cNvSpPr/>
      </dsp:nvSpPr>
      <dsp:spPr>
        <a:xfrm>
          <a:off x="6161700" y="2297022"/>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7E3B5CD4-B492-6E4E-8EE3-C554BF08A718}">
      <dsp:nvSpPr>
        <dsp:cNvPr id="0" name=""/>
        <dsp:cNvSpPr/>
      </dsp:nvSpPr>
      <dsp:spPr>
        <a:xfrm rot="5400000">
          <a:off x="3754610" y="2650963"/>
          <a:ext cx="2759400" cy="2049629"/>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72FAF8DA-5001-E841-9CFD-0A37AD868975}">
      <dsp:nvSpPr>
        <dsp:cNvPr id="0" name=""/>
        <dsp:cNvSpPr/>
      </dsp:nvSpPr>
      <dsp:spPr>
        <a:xfrm>
          <a:off x="6805698" y="3048353"/>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3048353"/>
        <a:ext cx="2575989" cy="1502660"/>
      </dsp:txXfrm>
    </dsp:sp>
    <dsp:sp modelId="{F026B3AF-BAA4-EF45-9292-D99135CA4FD6}">
      <dsp:nvSpPr>
        <dsp:cNvPr id="0" name=""/>
        <dsp:cNvSpPr/>
      </dsp:nvSpPr>
      <dsp:spPr>
        <a:xfrm>
          <a:off x="6161700" y="3799683"/>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1686BA03-6C31-FD48-8D28-05722799ACCF}">
      <dsp:nvSpPr>
        <dsp:cNvPr id="0" name=""/>
        <dsp:cNvSpPr/>
      </dsp:nvSpPr>
      <dsp:spPr>
        <a:xfrm rot="5400000">
          <a:off x="4515643" y="4128980"/>
          <a:ext cx="1971490" cy="1311178"/>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D338-6A9D-5640-9723-5A5A5BE7D987}">
      <dsp:nvSpPr>
        <dsp:cNvPr id="0" name=""/>
        <dsp:cNvSpPr/>
      </dsp:nvSpPr>
      <dsp:spPr>
        <a:xfrm>
          <a:off x="920377" y="1781867"/>
          <a:ext cx="4878976" cy="4979851"/>
        </a:xfrm>
        <a:prstGeom prst="ellipse">
          <a:avLst/>
        </a:prstGeom>
        <a:solidFill>
          <a:srgbClr val="4BACC6"/>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47E30E7-2537-6641-975F-C9EE8C30643D}">
      <dsp:nvSpPr>
        <dsp:cNvPr id="0" name=""/>
        <dsp:cNvSpPr/>
      </dsp:nvSpPr>
      <dsp:spPr>
        <a:xfrm>
          <a:off x="1825451" y="2790754"/>
          <a:ext cx="3091187" cy="3091187"/>
        </a:xfrm>
        <a:prstGeom prst="ellipse">
          <a:avLst/>
        </a:prstGeom>
        <a:solidFill>
          <a:srgbClr val="9BBB59"/>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1089EF-9AD9-DD47-9DC8-B61F4E5BB02F}">
      <dsp:nvSpPr>
        <dsp:cNvPr id="0" name=""/>
        <dsp:cNvSpPr/>
      </dsp:nvSpPr>
      <dsp:spPr>
        <a:xfrm>
          <a:off x="2855847" y="3821150"/>
          <a:ext cx="1030395" cy="1030395"/>
        </a:xfrm>
        <a:prstGeom prst="ellipse">
          <a:avLst/>
        </a:prstGeom>
        <a:solidFill>
          <a:srgbClr val="F79646"/>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2800E9-13C2-0241-9CFE-1BD32238CAC4}">
      <dsp:nvSpPr>
        <dsp:cNvPr id="0" name=""/>
        <dsp:cNvSpPr/>
      </dsp:nvSpPr>
      <dsp:spPr>
        <a:xfrm>
          <a:off x="6805698" y="43031"/>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r>
            <a:rPr lang="en-US" sz="6500" i="1" kern="1200">
              <a:solidFill>
                <a:srgbClr val="011892">
                  <a:hueOff val="0"/>
                  <a:satOff val="0"/>
                  <a:lumOff val="0"/>
                  <a:alphaOff val="0"/>
                </a:srgbClr>
              </a:solidFill>
              <a:latin typeface="Arial" panose="020B0604020202020204"/>
              <a:ea typeface="+mn-ea"/>
              <a:cs typeface="+mn-cs"/>
            </a:rPr>
            <a:t> </a:t>
          </a: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43031"/>
        <a:ext cx="2575989" cy="1502660"/>
      </dsp:txXfrm>
    </dsp:sp>
    <dsp:sp modelId="{7F57DA90-6769-964A-836F-7598C8310947}">
      <dsp:nvSpPr>
        <dsp:cNvPr id="0" name=""/>
        <dsp:cNvSpPr/>
      </dsp:nvSpPr>
      <dsp:spPr>
        <a:xfrm>
          <a:off x="6161700" y="794362"/>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AB4A671C-60B4-6C49-8AB5-46ED52490ACC}">
      <dsp:nvSpPr>
        <dsp:cNvPr id="0" name=""/>
        <dsp:cNvSpPr/>
      </dsp:nvSpPr>
      <dsp:spPr>
        <a:xfrm rot="5400000">
          <a:off x="2994521" y="1171744"/>
          <a:ext cx="3541127" cy="2788079"/>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46A6D104-D267-AE49-843A-3E4B15ACE8BB}">
      <dsp:nvSpPr>
        <dsp:cNvPr id="0" name=""/>
        <dsp:cNvSpPr/>
      </dsp:nvSpPr>
      <dsp:spPr>
        <a:xfrm>
          <a:off x="6805698" y="1545692"/>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1545692"/>
        <a:ext cx="2575989" cy="1502660"/>
      </dsp:txXfrm>
    </dsp:sp>
    <dsp:sp modelId="{6159FE91-B703-2E45-AE34-83831D5F07AD}">
      <dsp:nvSpPr>
        <dsp:cNvPr id="0" name=""/>
        <dsp:cNvSpPr/>
      </dsp:nvSpPr>
      <dsp:spPr>
        <a:xfrm>
          <a:off x="6161700" y="2297022"/>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7E3B5CD4-B492-6E4E-8EE3-C554BF08A718}">
      <dsp:nvSpPr>
        <dsp:cNvPr id="0" name=""/>
        <dsp:cNvSpPr/>
      </dsp:nvSpPr>
      <dsp:spPr>
        <a:xfrm rot="5400000">
          <a:off x="3754610" y="2650963"/>
          <a:ext cx="2759400" cy="2049629"/>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72FAF8DA-5001-E841-9CFD-0A37AD868975}">
      <dsp:nvSpPr>
        <dsp:cNvPr id="0" name=""/>
        <dsp:cNvSpPr/>
      </dsp:nvSpPr>
      <dsp:spPr>
        <a:xfrm>
          <a:off x="6805698" y="3048353"/>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3048353"/>
        <a:ext cx="2575989" cy="1502660"/>
      </dsp:txXfrm>
    </dsp:sp>
    <dsp:sp modelId="{F026B3AF-BAA4-EF45-9292-D99135CA4FD6}">
      <dsp:nvSpPr>
        <dsp:cNvPr id="0" name=""/>
        <dsp:cNvSpPr/>
      </dsp:nvSpPr>
      <dsp:spPr>
        <a:xfrm>
          <a:off x="6161700" y="3799683"/>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1686BA03-6C31-FD48-8D28-05722799ACCF}">
      <dsp:nvSpPr>
        <dsp:cNvPr id="0" name=""/>
        <dsp:cNvSpPr/>
      </dsp:nvSpPr>
      <dsp:spPr>
        <a:xfrm rot="5400000">
          <a:off x="4515643" y="4128980"/>
          <a:ext cx="1971490" cy="1311178"/>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D338-6A9D-5640-9723-5A5A5BE7D987}">
      <dsp:nvSpPr>
        <dsp:cNvPr id="0" name=""/>
        <dsp:cNvSpPr/>
      </dsp:nvSpPr>
      <dsp:spPr>
        <a:xfrm>
          <a:off x="920377" y="1781867"/>
          <a:ext cx="4878976" cy="4979851"/>
        </a:xfrm>
        <a:prstGeom prst="ellipse">
          <a:avLst/>
        </a:prstGeom>
        <a:solidFill>
          <a:srgbClr val="4BACC6"/>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47E30E7-2537-6641-975F-C9EE8C30643D}">
      <dsp:nvSpPr>
        <dsp:cNvPr id="0" name=""/>
        <dsp:cNvSpPr/>
      </dsp:nvSpPr>
      <dsp:spPr>
        <a:xfrm>
          <a:off x="1825451" y="2790754"/>
          <a:ext cx="3091187" cy="3091187"/>
        </a:xfrm>
        <a:prstGeom prst="ellipse">
          <a:avLst/>
        </a:prstGeom>
        <a:solidFill>
          <a:srgbClr val="9BBB59"/>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1089EF-9AD9-DD47-9DC8-B61F4E5BB02F}">
      <dsp:nvSpPr>
        <dsp:cNvPr id="0" name=""/>
        <dsp:cNvSpPr/>
      </dsp:nvSpPr>
      <dsp:spPr>
        <a:xfrm>
          <a:off x="2855847" y="3821150"/>
          <a:ext cx="1030395" cy="1030395"/>
        </a:xfrm>
        <a:prstGeom prst="ellipse">
          <a:avLst/>
        </a:prstGeom>
        <a:solidFill>
          <a:srgbClr val="F79646"/>
        </a:solidFill>
        <a:ln w="6350" cap="flat" cmpd="sng" algn="ctr">
          <a:solidFill>
            <a:srgbClr val="FFFFFF">
              <a:hueOff val="0"/>
              <a:satOff val="0"/>
              <a:lumOff val="0"/>
              <a:alphaOff val="0"/>
            </a:srgb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2800E9-13C2-0241-9CFE-1BD32238CAC4}">
      <dsp:nvSpPr>
        <dsp:cNvPr id="0" name=""/>
        <dsp:cNvSpPr/>
      </dsp:nvSpPr>
      <dsp:spPr>
        <a:xfrm>
          <a:off x="6805698" y="43031"/>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r>
            <a:rPr lang="en-US" sz="6500" i="1" kern="1200">
              <a:solidFill>
                <a:srgbClr val="011892">
                  <a:hueOff val="0"/>
                  <a:satOff val="0"/>
                  <a:lumOff val="0"/>
                  <a:alphaOff val="0"/>
                </a:srgbClr>
              </a:solidFill>
              <a:latin typeface="Arial" panose="020B0604020202020204"/>
              <a:ea typeface="+mn-ea"/>
              <a:cs typeface="+mn-cs"/>
            </a:rPr>
            <a:t> </a:t>
          </a: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43031"/>
        <a:ext cx="2575989" cy="1502660"/>
      </dsp:txXfrm>
    </dsp:sp>
    <dsp:sp modelId="{7F57DA90-6769-964A-836F-7598C8310947}">
      <dsp:nvSpPr>
        <dsp:cNvPr id="0" name=""/>
        <dsp:cNvSpPr/>
      </dsp:nvSpPr>
      <dsp:spPr>
        <a:xfrm>
          <a:off x="6161700" y="794362"/>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AB4A671C-60B4-6C49-8AB5-46ED52490ACC}">
      <dsp:nvSpPr>
        <dsp:cNvPr id="0" name=""/>
        <dsp:cNvSpPr/>
      </dsp:nvSpPr>
      <dsp:spPr>
        <a:xfrm rot="5400000">
          <a:off x="2994521" y="1171744"/>
          <a:ext cx="3541127" cy="2788079"/>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46A6D104-D267-AE49-843A-3E4B15ACE8BB}">
      <dsp:nvSpPr>
        <dsp:cNvPr id="0" name=""/>
        <dsp:cNvSpPr/>
      </dsp:nvSpPr>
      <dsp:spPr>
        <a:xfrm>
          <a:off x="6805698" y="1545692"/>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1545692"/>
        <a:ext cx="2575989" cy="1502660"/>
      </dsp:txXfrm>
    </dsp:sp>
    <dsp:sp modelId="{6159FE91-B703-2E45-AE34-83831D5F07AD}">
      <dsp:nvSpPr>
        <dsp:cNvPr id="0" name=""/>
        <dsp:cNvSpPr/>
      </dsp:nvSpPr>
      <dsp:spPr>
        <a:xfrm>
          <a:off x="6161700" y="2297022"/>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7E3B5CD4-B492-6E4E-8EE3-C554BF08A718}">
      <dsp:nvSpPr>
        <dsp:cNvPr id="0" name=""/>
        <dsp:cNvSpPr/>
      </dsp:nvSpPr>
      <dsp:spPr>
        <a:xfrm rot="5400000">
          <a:off x="3754610" y="2650963"/>
          <a:ext cx="2759400" cy="2049629"/>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72FAF8DA-5001-E841-9CFD-0A37AD868975}">
      <dsp:nvSpPr>
        <dsp:cNvPr id="0" name=""/>
        <dsp:cNvSpPr/>
      </dsp:nvSpPr>
      <dsp:spPr>
        <a:xfrm>
          <a:off x="6805698" y="3048353"/>
          <a:ext cx="2575989" cy="1502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i="1" kern="1200" dirty="0">
            <a:solidFill>
              <a:srgbClr val="011892">
                <a:hueOff val="0"/>
                <a:satOff val="0"/>
                <a:lumOff val="0"/>
                <a:alphaOff val="0"/>
              </a:srgbClr>
            </a:solidFill>
            <a:latin typeface="Arial" panose="020B0604020202020204"/>
            <a:ea typeface="+mn-ea"/>
            <a:cs typeface="+mn-cs"/>
          </a:endParaRPr>
        </a:p>
      </dsp:txBody>
      <dsp:txXfrm>
        <a:off x="6805698" y="3048353"/>
        <a:ext cx="2575989" cy="1502660"/>
      </dsp:txXfrm>
    </dsp:sp>
    <dsp:sp modelId="{F026B3AF-BAA4-EF45-9292-D99135CA4FD6}">
      <dsp:nvSpPr>
        <dsp:cNvPr id="0" name=""/>
        <dsp:cNvSpPr/>
      </dsp:nvSpPr>
      <dsp:spPr>
        <a:xfrm>
          <a:off x="6161700" y="3799683"/>
          <a:ext cx="643997" cy="0"/>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 modelId="{1686BA03-6C31-FD48-8D28-05722799ACCF}">
      <dsp:nvSpPr>
        <dsp:cNvPr id="0" name=""/>
        <dsp:cNvSpPr/>
      </dsp:nvSpPr>
      <dsp:spPr>
        <a:xfrm rot="5400000">
          <a:off x="4515643" y="4128980"/>
          <a:ext cx="1971490" cy="1311178"/>
        </a:xfrm>
        <a:prstGeom prst="line">
          <a:avLst/>
        </a:prstGeom>
        <a:solidFill>
          <a:srgbClr val="011892">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0D1D1B35-6FA9-8845-A3E6-B5BF73ACF6AB}" type="datetimeFigureOut">
              <a:rPr lang="en-US" smtClean="0"/>
              <a:t>11/15/2022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A9DEDDDD-250C-482E-9DE6-C403974E4336}" type="datetimeFigureOut">
              <a:rPr lang="en-US" smtClean="0"/>
              <a:t>11/15/2022</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Slide:  Assessments for Injectable Cabotegravir PrEP Follow-Up Care</a:t>
            </a:r>
          </a:p>
          <a:p>
            <a:endParaRPr lang="en-US" dirty="0"/>
          </a:p>
          <a:p>
            <a:pPr marL="171450" indent="-171450">
              <a:buFont typeface="Arial" panose="020B0604020202020204" pitchFamily="34" charset="0"/>
              <a:buChar char="•"/>
            </a:pPr>
            <a:r>
              <a:rPr lang="en-US" dirty="0"/>
              <a:t>Once cabotegravir injections are initiated, patients should return for follow-up visits 1 month after the initial injection and then every 2 months.</a:t>
            </a:r>
            <a:r>
              <a:rPr lang="en-US" baseline="30000" dirty="0"/>
              <a:t>1</a:t>
            </a:r>
            <a:endParaRPr lang="en-US" dirty="0"/>
          </a:p>
          <a:p>
            <a:pPr marL="171450" indent="-171450">
              <a:buFont typeface="Arial" panose="020B0604020202020204" pitchFamily="34" charset="0"/>
              <a:buChar char="•"/>
            </a:pP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Aft>
                <a:spcPct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Reference</a:t>
            </a:r>
          </a:p>
          <a:p>
            <a:pPr marL="171450" indent="-171450">
              <a:buAutoNum type="arabicPeriod"/>
            </a:pPr>
            <a:r>
              <a:rPr lang="en-US" dirty="0"/>
              <a:t>Centers for Disease Control and Prevention: US Public Health Service: Preexposure prophylaxis for the prevention of HIV infection in the United States—2021 Update: a clinical practice guideline. https://</a:t>
            </a:r>
            <a:r>
              <a:rPr lang="en-US" dirty="0" err="1"/>
              <a:t>www.cdc.gov</a:t>
            </a:r>
            <a:r>
              <a:rPr lang="en-US" dirty="0"/>
              <a:t>/</a:t>
            </a:r>
            <a:r>
              <a:rPr lang="en-US" dirty="0" err="1"/>
              <a:t>hiv</a:t>
            </a:r>
            <a:r>
              <a:rPr lang="en-US" dirty="0"/>
              <a:t>/pdf/risk/prep/cdc-hiv-prep-guidelines-2021.pdf. Published December 2021.</a:t>
            </a:r>
          </a:p>
          <a:p>
            <a:pPr marL="171450" indent="-17145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6C07F-197D-4C71-9C57-5BCA7895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44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AHI is a phase of natural HIV infection. In contrast, LEVI occurs in the setting of a long-acting anti-viral </a:t>
            </a:r>
            <a:r>
              <a:rPr lang="en-US" dirty="0" err="1"/>
              <a:t>PrEP</a:t>
            </a:r>
            <a:r>
              <a:rPr lang="en-US" dirty="0"/>
              <a:t> agent (with CAB-LA as the prototype agent).</a:t>
            </a:r>
          </a:p>
          <a:p>
            <a:r>
              <a:rPr lang="en-US" dirty="0"/>
              <a:t>AHI only occurs in new HIV infection. In contrast, LEVI can occur if a person becomes infected while or </a:t>
            </a:r>
            <a:r>
              <a:rPr lang="en-US" dirty="0" err="1"/>
              <a:t>PrEP</a:t>
            </a:r>
            <a:r>
              <a:rPr lang="en-US" dirty="0"/>
              <a:t> or if </a:t>
            </a:r>
            <a:r>
              <a:rPr lang="en-US" dirty="0" err="1"/>
              <a:t>PrEP</a:t>
            </a:r>
            <a:r>
              <a:rPr lang="en-US" dirty="0"/>
              <a:t> is initiated in someone with AHI.</a:t>
            </a:r>
          </a:p>
          <a:p>
            <a:r>
              <a:rPr lang="en-US" dirty="0"/>
              <a:t>Viral replication is explosive in AHI, but smolders at very low levels in LEVI.</a:t>
            </a:r>
          </a:p>
          <a:p>
            <a:r>
              <a:rPr lang="en-US" dirty="0"/>
              <a:t>AHI is associated with a distinct set of signs and symptoms. In contrast, symptoms in LEVI are variable – often no symptoms are reported.</a:t>
            </a:r>
          </a:p>
          <a:p>
            <a:r>
              <a:rPr lang="en-US" dirty="0"/>
              <a:t>AHI is easily detected using both Ag/Ab and RNA assays, including less sensitive RNA assays, total nucleic assays, DNA assays, and pooled RNA testing (which is done in the setting of blood donor screening). In contrast, infections are often missed in LEVI using standard testing algorithms; LEVI is characterized by low levels of RNA and DNA and delayed or </a:t>
            </a:r>
            <a:r>
              <a:rPr lang="en-US" dirty="0" err="1"/>
              <a:t>dimished</a:t>
            </a:r>
            <a:r>
              <a:rPr lang="en-US" dirty="0"/>
              <a:t> Ab production.</a:t>
            </a:r>
          </a:p>
          <a:p>
            <a:r>
              <a:rPr lang="en-US" dirty="0"/>
              <a:t>AHI usually lasts 1-2 weeks. In contrast, LEVI often lasts for months; if infection is not detected, LEVI usually ends with viral breakthrough when drug concentrations decline or the virus acquires resistance mutations that can overcome drug suppression of viral replication.</a:t>
            </a:r>
          </a:p>
          <a:p>
            <a:r>
              <a:rPr lang="en-US" dirty="0"/>
              <a:t>There are rare situations where AHI persists for longer periods. In contrast, LEVI typically persists for weeks or months, even after the long-acting </a:t>
            </a:r>
            <a:r>
              <a:rPr lang="en-US" dirty="0" err="1"/>
              <a:t>PrEP</a:t>
            </a:r>
            <a:r>
              <a:rPr lang="en-US" dirty="0"/>
              <a:t> agent is discontinued.</a:t>
            </a:r>
          </a:p>
          <a:p>
            <a:r>
              <a:rPr lang="en-US" dirty="0"/>
              <a:t>HIV transmission is very likely during AHI due to the high levels of HIV RNA. In contrast, transmission likely to be rare during LEVI, except possibly in the setting of blood transfusion.</a:t>
            </a:r>
          </a:p>
          <a:p>
            <a:r>
              <a:rPr lang="en-US" dirty="0"/>
              <a:t>Finally, AHI is not associated with drug resistance unless a drug-resistant variant is transmitted. In contrast, resistance can be emerge during LEVI – often when the viral load is low; it may take several weeks for resistant variants to break through with CAB-LA unless drug levels fall or until the type or number of resistance mutations is sufficient to overcome drug-induced viral suppression.</a:t>
            </a:r>
          </a:p>
          <a:p>
            <a:r>
              <a:rPr lang="en-US" dirty="0"/>
              <a:t>I welcome your feedback on this </a:t>
            </a:r>
            <a:r>
              <a:rPr lang="en-US"/>
              <a:t>new concept.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3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13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075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447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97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4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1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931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8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981920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72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747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144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C0ED89-2918-DA43-B275-F8A8AEC6A8B6}" type="slidenum">
              <a:rPr lang="en-US" smtClean="0"/>
              <a:t>38</a:t>
            </a:fld>
            <a:endParaRPr lang="en-US"/>
          </a:p>
        </p:txBody>
      </p:sp>
    </p:spTree>
    <p:extLst>
      <p:ext uri="{BB962C8B-B14F-4D97-AF65-F5344CB8AC3E}">
        <p14:creationId xmlns:p14="http://schemas.microsoft.com/office/powerpoint/2010/main" val="1082746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354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91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err="1">
                <a:solidFill>
                  <a:srgbClr val="0070C0"/>
                </a:solidFill>
              </a:rPr>
              <a:t>Aptima</a:t>
            </a:r>
            <a:r>
              <a:rPr lang="en-US" dirty="0">
                <a:solidFill>
                  <a:srgbClr val="0070C0"/>
                </a:solidFill>
              </a:rPr>
              <a:t> HIV-1 Quant </a:t>
            </a:r>
            <a:r>
              <a:rPr lang="en-US" dirty="0" err="1">
                <a:solidFill>
                  <a:srgbClr val="0070C0"/>
                </a:solidFill>
              </a:rPr>
              <a:t>Dx</a:t>
            </a:r>
            <a:r>
              <a:rPr lang="en-US" dirty="0">
                <a:solidFill>
                  <a:srgbClr val="0070C0"/>
                </a:solidFill>
              </a:rPr>
              <a:t> Assay (Hologic, LLOD: 12 copies/mL, 700 </a:t>
            </a:r>
            <a:r>
              <a:rPr lang="en-US" dirty="0" err="1">
                <a:solidFill>
                  <a:srgbClr val="0070C0"/>
                </a:solidFill>
              </a:rPr>
              <a:t>uL</a:t>
            </a:r>
            <a:r>
              <a:rPr lang="en-US" dirty="0">
                <a:solidFill>
                  <a:srgbClr val="0070C0"/>
                </a:solidFill>
              </a:rPr>
              <a:t>)</a:t>
            </a:r>
          </a:p>
          <a:p>
            <a:pPr marL="342900" indent="-342900">
              <a:buFont typeface="Arial" panose="020B0604020202020204" pitchFamily="34" charset="0"/>
              <a:buChar char="•"/>
            </a:pPr>
            <a:r>
              <a:rPr lang="en-US" dirty="0" err="1">
                <a:solidFill>
                  <a:srgbClr val="0070C0"/>
                </a:solidFill>
              </a:rPr>
              <a:t>Cobas</a:t>
            </a:r>
            <a:r>
              <a:rPr lang="en-US" dirty="0">
                <a:solidFill>
                  <a:srgbClr val="0070C0"/>
                </a:solidFill>
              </a:rPr>
              <a:t> HIV-1/HIV-2 Qualitative Test (Roche, LLOD: 12.8 c/mL, 650 </a:t>
            </a:r>
            <a:r>
              <a:rPr lang="en-US" dirty="0" err="1">
                <a:solidFill>
                  <a:srgbClr val="0070C0"/>
                </a:solidFill>
              </a:rPr>
              <a:t>uL</a:t>
            </a:r>
            <a:r>
              <a:rPr lang="en-US" dirty="0">
                <a:solidFill>
                  <a:srgbClr val="0070C0"/>
                </a:solidFill>
              </a:rPr>
              <a:t>) 6800/8800 system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0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166949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215733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mn-cs"/>
              </a:rPr>
              <a:t>Slide:  HPTN 083 and 084: Long-Acting Injectable Cabotegravir for PrEP</a:t>
            </a: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base" latinLnBrk="0" hangingPunct="1">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171450" indent="-171450">
              <a:buFont typeface="Arial" panose="020B0604020202020204" pitchFamily="34" charset="0"/>
              <a:buChar char="•"/>
            </a:pPr>
            <a:r>
              <a:rPr lang="en-US" dirty="0"/>
              <a:t>HPTN 083 and 084 are phase 3 randomized multicenter double-blind, double-dummy, clinical trials evaluating safety and efficacy of long-acting injectable cabotegravir compared to daily oral F/TDF for HIV PrEP.  The blinded trial portion of both trials were stopped at a preplanned interim DSMB review in May 2020 (HPTN 083) and November 2020 (HPTN 084).</a:t>
            </a:r>
            <a:r>
              <a:rPr lang="en-US" baseline="30000" dirty="0"/>
              <a:t>1,2</a:t>
            </a:r>
            <a:endParaRPr lang="en-US" dirty="0"/>
          </a:p>
          <a:p>
            <a:endParaRPr lang="en-US" dirty="0"/>
          </a:p>
          <a:p>
            <a:r>
              <a:rPr lang="en-US" b="1" i="1" dirty="0"/>
              <a:t>References</a:t>
            </a:r>
          </a:p>
          <a:p>
            <a:pPr marL="171450" indent="-171450">
              <a:buAutoNum type="arabicPeriod"/>
            </a:pPr>
            <a:r>
              <a:rPr lang="en-US" b="0" i="0" dirty="0"/>
              <a:t>Landovitz RJ, Donnell D, Clement ME, et al. Cabotegravir for HIV prevention in cisgender men and transgender women. </a:t>
            </a:r>
            <a:r>
              <a:rPr lang="en-US" b="0" i="1" dirty="0"/>
              <a:t>N Engl J Med</a:t>
            </a:r>
            <a:r>
              <a:rPr lang="en-US" b="0" i="0" dirty="0"/>
              <a:t>. 2021;385:595-608.</a:t>
            </a:r>
          </a:p>
          <a:p>
            <a:pPr marL="171450" indent="-171450">
              <a:buAutoNum type="arabicPeriod"/>
            </a:pPr>
            <a:r>
              <a:rPr lang="en-US" dirty="0">
                <a:effectLst/>
                <a:ea typeface="Calibri" panose="020F0502020204030204" pitchFamily="34" charset="0"/>
              </a:rPr>
              <a:t>Delany-</a:t>
            </a:r>
            <a:r>
              <a:rPr lang="en-US" dirty="0" err="1">
                <a:effectLst/>
                <a:ea typeface="Calibri" panose="020F0502020204030204" pitchFamily="34" charset="0"/>
              </a:rPr>
              <a:t>Moretlwe</a:t>
            </a:r>
            <a:r>
              <a:rPr lang="en-US" dirty="0">
                <a:effectLst/>
                <a:ea typeface="Calibri" panose="020F0502020204030204" pitchFamily="34" charset="0"/>
              </a:rPr>
              <a:t> S, Hughes JP, Bock P, et al. Cabotegravir for the prevention of HIV-1 in women: results from HPTN 084, a phase 3, </a:t>
            </a:r>
            <a:r>
              <a:rPr lang="en-US" dirty="0" err="1">
                <a:effectLst/>
                <a:ea typeface="Calibri" panose="020F0502020204030204" pitchFamily="34" charset="0"/>
              </a:rPr>
              <a:t>randomised</a:t>
            </a:r>
            <a:r>
              <a:rPr lang="en-US" dirty="0">
                <a:effectLst/>
                <a:ea typeface="Calibri" panose="020F0502020204030204" pitchFamily="34" charset="0"/>
              </a:rPr>
              <a:t> clinical trial. </a:t>
            </a:r>
            <a:r>
              <a:rPr lang="en-US" i="1" dirty="0">
                <a:effectLst/>
                <a:ea typeface="Calibri" panose="020F0502020204030204" pitchFamily="34" charset="0"/>
              </a:rPr>
              <a:t>Lancet.</a:t>
            </a:r>
            <a:r>
              <a:rPr lang="en-US" dirty="0">
                <a:effectLst/>
                <a:ea typeface="Calibri" panose="020F0502020204030204" pitchFamily="34" charset="0"/>
              </a:rPr>
              <a:t> 2022;399:1779-1789.</a:t>
            </a:r>
          </a:p>
          <a:p>
            <a:pPr marL="171450" indent="-171450">
              <a:buAutoNum type="arabicPeriod"/>
            </a:pPr>
            <a:r>
              <a:rPr lang="en-US" dirty="0">
                <a:effectLst/>
              </a:rPr>
              <a:t>Delany-</a:t>
            </a:r>
            <a:r>
              <a:rPr lang="en-US" dirty="0" err="1">
                <a:effectLst/>
              </a:rPr>
              <a:t>Moretlwe</a:t>
            </a:r>
            <a:r>
              <a:rPr lang="en-US" dirty="0">
                <a:effectLst/>
              </a:rPr>
              <a:t> S, Hughes JP, Bock P, et al. Long acting cabotegravir: updated efficacy and safety results from HPTN 084. </a:t>
            </a:r>
            <a:r>
              <a:rPr lang="en-US" sz="1000" i="1" kern="0" dirty="0">
                <a:solidFill>
                  <a:schemeClr val="tx1">
                    <a:lumMod val="65000"/>
                    <a:lumOff val="35000"/>
                  </a:schemeClr>
                </a:solidFill>
                <a:latin typeface="Arial" pitchFamily="34" charset="0"/>
                <a:cs typeface="Arial" pitchFamily="34" charset="0"/>
              </a:rPr>
              <a:t>J Int AIDS Soc. </a:t>
            </a:r>
            <a:r>
              <a:rPr lang="en-US" sz="1000" kern="0" dirty="0">
                <a:solidFill>
                  <a:schemeClr val="tx1">
                    <a:lumMod val="65000"/>
                    <a:lumOff val="35000"/>
                  </a:schemeClr>
                </a:solidFill>
                <a:latin typeface="Arial" pitchFamily="34" charset="0"/>
                <a:cs typeface="Arial" pitchFamily="34" charset="0"/>
              </a:rPr>
              <a:t>2022;25(suppl 3):227-228. Abstract </a:t>
            </a:r>
            <a:r>
              <a:rPr lang="en-US" sz="1000" kern="0" dirty="0" err="1">
                <a:solidFill>
                  <a:schemeClr val="tx1">
                    <a:lumMod val="65000"/>
                    <a:lumOff val="35000"/>
                  </a:schemeClr>
                </a:solidFill>
                <a:latin typeface="Arial" pitchFamily="34" charset="0"/>
                <a:cs typeface="Arial" pitchFamily="34" charset="0"/>
              </a:rPr>
              <a:t>OALBX0107</a:t>
            </a:r>
            <a:r>
              <a:rPr lang="en-US" sz="1000" kern="0" dirty="0">
                <a:solidFill>
                  <a:schemeClr val="tx1">
                    <a:lumMod val="65000"/>
                    <a:lumOff val="35000"/>
                  </a:schemeClr>
                </a:solidFill>
                <a:latin typeface="Arial" pitchFamily="34" charset="0"/>
                <a:cs typeface="Arial"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6C07F-197D-4C71-9C57-5BCA7895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02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mn-cs"/>
              </a:rPr>
              <a:t>Slide:  HPTN 083 and 084: HIV Incidence</a:t>
            </a: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base" latinLnBrk="0" hangingPunct="1">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171450" indent="-171450">
              <a:buFont typeface="Arial" panose="020B0604020202020204" pitchFamily="34" charset="0"/>
              <a:buChar char="•"/>
            </a:pPr>
            <a:r>
              <a:rPr lang="en-US" dirty="0"/>
              <a:t>Both agents were highly effective for HIV prevention. In both study populations, long-acting injectable cabotegravir was superior to daily oral F/TDF.</a:t>
            </a:r>
            <a:r>
              <a:rPr lang="en-US" baseline="30000" dirty="0"/>
              <a:t>1,2</a:t>
            </a:r>
            <a:endParaRPr lang="en-US" dirty="0"/>
          </a:p>
          <a:p>
            <a:endParaRPr lang="en-US" dirty="0"/>
          </a:p>
          <a:p>
            <a:r>
              <a:rPr lang="en-US" b="1" i="1" dirty="0"/>
              <a:t>References</a:t>
            </a:r>
          </a:p>
          <a:p>
            <a:pPr marL="171450" indent="-171450">
              <a:buAutoNum type="arabicPeriod"/>
            </a:pPr>
            <a:r>
              <a:rPr lang="en-US" b="0" i="0" dirty="0" err="1"/>
              <a:t>Landovitz</a:t>
            </a:r>
            <a:r>
              <a:rPr lang="en-US" b="0" i="0" dirty="0"/>
              <a:t> RJ, Donnell D, Clement ME, et al. Cabotegravir for HIV prevention in cisgender men and transgender women. </a:t>
            </a:r>
            <a:r>
              <a:rPr lang="en-US" b="0" i="1" dirty="0"/>
              <a:t>N </a:t>
            </a:r>
            <a:r>
              <a:rPr lang="en-US" b="0" i="1" dirty="0" err="1"/>
              <a:t>Engl</a:t>
            </a:r>
            <a:r>
              <a:rPr lang="en-US" b="0" i="1" dirty="0"/>
              <a:t> J Med</a:t>
            </a:r>
            <a:r>
              <a:rPr lang="en-US" b="0" i="0" dirty="0"/>
              <a:t>. 2021;385:595-608.</a:t>
            </a:r>
          </a:p>
          <a:p>
            <a:pPr marL="171450" indent="-171450">
              <a:buAutoNum type="arabicPeriod"/>
            </a:pPr>
            <a:r>
              <a:rPr lang="en-US" dirty="0">
                <a:effectLst/>
                <a:ea typeface="Calibri" panose="020F0502020204030204" pitchFamily="34" charset="0"/>
              </a:rPr>
              <a:t>Delany-</a:t>
            </a:r>
            <a:r>
              <a:rPr lang="en-US" dirty="0" err="1">
                <a:effectLst/>
                <a:ea typeface="Calibri" panose="020F0502020204030204" pitchFamily="34" charset="0"/>
              </a:rPr>
              <a:t>Moretlwe</a:t>
            </a:r>
            <a:r>
              <a:rPr lang="en-US" dirty="0">
                <a:effectLst/>
                <a:ea typeface="Calibri" panose="020F0502020204030204" pitchFamily="34" charset="0"/>
              </a:rPr>
              <a:t> S, Hughes JP, Bock P, et al. Cabotegravir for the prevention of HIV-1 in women: results from HPTN 084, a phase 3, </a:t>
            </a:r>
            <a:r>
              <a:rPr lang="en-US" dirty="0" err="1">
                <a:effectLst/>
                <a:ea typeface="Calibri" panose="020F0502020204030204" pitchFamily="34" charset="0"/>
              </a:rPr>
              <a:t>randomised</a:t>
            </a:r>
            <a:r>
              <a:rPr lang="en-US" dirty="0">
                <a:effectLst/>
                <a:ea typeface="Calibri" panose="020F0502020204030204" pitchFamily="34" charset="0"/>
              </a:rPr>
              <a:t> clinical trial. </a:t>
            </a:r>
            <a:r>
              <a:rPr lang="en-US" i="1" dirty="0">
                <a:effectLst/>
                <a:ea typeface="Calibri" panose="020F0502020204030204" pitchFamily="34" charset="0"/>
              </a:rPr>
              <a:t>Lancet.</a:t>
            </a:r>
            <a:r>
              <a:rPr lang="en-US" dirty="0">
                <a:effectLst/>
                <a:ea typeface="Calibri" panose="020F0502020204030204" pitchFamily="34" charset="0"/>
              </a:rPr>
              <a:t> 2022;399:1779-1789.</a:t>
            </a:r>
          </a:p>
          <a:p>
            <a:pPr marL="171450" indent="-171450">
              <a:buAutoNum type="arabicPeriod"/>
            </a:pPr>
            <a:r>
              <a:rPr lang="en-US" dirty="0">
                <a:effectLst/>
              </a:rPr>
              <a:t>Delany-</a:t>
            </a:r>
            <a:r>
              <a:rPr lang="en-US" dirty="0" err="1">
                <a:effectLst/>
              </a:rPr>
              <a:t>Moretlwe</a:t>
            </a:r>
            <a:r>
              <a:rPr lang="en-US" dirty="0">
                <a:effectLst/>
              </a:rPr>
              <a:t> S, Hughes JP, Bock P, et al. Long acting cabotegravir: updated efficacy and safety results from HPTN 084. </a:t>
            </a:r>
            <a:r>
              <a:rPr lang="en-US" sz="1000" i="1" kern="0" dirty="0">
                <a:solidFill>
                  <a:schemeClr val="tx1">
                    <a:lumMod val="65000"/>
                    <a:lumOff val="35000"/>
                  </a:schemeClr>
                </a:solidFill>
                <a:latin typeface="Arial" pitchFamily="34" charset="0"/>
                <a:cs typeface="Arial" pitchFamily="34" charset="0"/>
              </a:rPr>
              <a:t>J Int AIDS Soc. </a:t>
            </a:r>
            <a:r>
              <a:rPr lang="en-US" sz="1000" kern="0" dirty="0">
                <a:solidFill>
                  <a:schemeClr val="tx1">
                    <a:lumMod val="65000"/>
                    <a:lumOff val="35000"/>
                  </a:schemeClr>
                </a:solidFill>
                <a:latin typeface="Arial" pitchFamily="34" charset="0"/>
                <a:cs typeface="Arial" pitchFamily="34" charset="0"/>
              </a:rPr>
              <a:t>2022;25(suppl 3):227-228. Abstract </a:t>
            </a:r>
            <a:r>
              <a:rPr lang="en-US" sz="1000" kern="0" dirty="0" err="1">
                <a:solidFill>
                  <a:schemeClr val="tx1">
                    <a:lumMod val="65000"/>
                    <a:lumOff val="35000"/>
                  </a:schemeClr>
                </a:solidFill>
                <a:latin typeface="Arial" pitchFamily="34" charset="0"/>
                <a:cs typeface="Arial" pitchFamily="34" charset="0"/>
              </a:rPr>
              <a:t>OALBX0107</a:t>
            </a:r>
            <a:r>
              <a:rPr lang="en-US" sz="1000" kern="0" dirty="0">
                <a:solidFill>
                  <a:schemeClr val="tx1">
                    <a:lumMod val="65000"/>
                    <a:lumOff val="35000"/>
                  </a:schemeClr>
                </a:solidFill>
                <a:latin typeface="Arial" pitchFamily="34" charset="0"/>
                <a:cs typeface="Arial"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6C07F-197D-4C71-9C57-5BCA7895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53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prefer this revised slide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1082C-E6D0-D046-B9D3-1691730CC9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6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79074B-5AC3-974E-8D15-A758A2B05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3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Cases C1-3: Change E138A/E/K to E138E/A/K.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was no genotyping results from B4 (failed genotyping). – footnote added -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Changed assay names - DONE</a:t>
            </a:r>
          </a:p>
          <a:p>
            <a:endParaRPr lang="en-US" dirty="0"/>
          </a:p>
        </p:txBody>
      </p:sp>
      <p:sp>
        <p:nvSpPr>
          <p:cNvPr id="4" name="Slide Number Placeholder 3"/>
          <p:cNvSpPr>
            <a:spLocks noGrp="1"/>
          </p:cNvSpPr>
          <p:nvPr>
            <p:ph type="sldNum" sz="quarter" idx="5"/>
          </p:nvPr>
        </p:nvSpPr>
        <p:spPr/>
        <p:txBody>
          <a:bodyPr/>
          <a:lstStyle/>
          <a:p>
            <a:fld id="{E561082C-E6D0-D046-B9D3-1691730CC965}" type="slidenum">
              <a:rPr lang="en-US" smtClean="0"/>
              <a:t>22</a:t>
            </a:fld>
            <a:endParaRPr lang="en-US"/>
          </a:p>
        </p:txBody>
      </p:sp>
    </p:spTree>
    <p:extLst>
      <p:ext uri="{BB962C8B-B14F-4D97-AF65-F5344CB8AC3E}">
        <p14:creationId xmlns:p14="http://schemas.microsoft.com/office/powerpoint/2010/main" val="27864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findings are consistent with language in the </a:t>
            </a:r>
            <a:r>
              <a:rPr lang="en-US" dirty="0" err="1"/>
              <a:t>Apretude</a:t>
            </a:r>
            <a:r>
              <a:rPr lang="en-US" dirty="0"/>
              <a:t> package insert.</a:t>
            </a:r>
          </a:p>
          <a:p>
            <a:r>
              <a:rPr lang="en-US" dirty="0"/>
              <a:t>The insert states that individuals on </a:t>
            </a:r>
            <a:r>
              <a:rPr lang="en-US" dirty="0" err="1"/>
              <a:t>Apretude</a:t>
            </a:r>
            <a:r>
              <a:rPr lang="en-US" dirty="0"/>
              <a:t> must be tested for HIV infection before starting the drug and with each injection using a test approved by the US FDA for diagnosis of acute or primary HIV infection.</a:t>
            </a:r>
          </a:p>
          <a:p>
            <a:r>
              <a:rPr lang="en-US" dirty="0">
                <a:sym typeface="Wingdings" pitchFamily="2" charset="2"/>
              </a:rPr>
              <a:t> </a:t>
            </a:r>
            <a:r>
              <a:rPr lang="en-US" dirty="0"/>
              <a:t>The US CDC recommends RNA testing with the most sensitive assay available within 1 week before starting the drug, with each injection, and quarterly for 1 year after injections stop.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474A-A7B8-8D4E-9B9F-6BB4FC668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288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Master" Target="../slideMasters/slideMaster2.xml"/><Relationship Id="rId5" Type="http://schemas.openxmlformats.org/officeDocument/2006/relationships/image" Target="../media/image14.jpe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07800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0BD0-267F-7C10-2260-893FFA094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9500A-224D-C440-490E-4F99967097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BD94B-F3BC-D680-CF5E-12FEC98A6522}"/>
              </a:ext>
            </a:extLst>
          </p:cNvPr>
          <p:cNvSpPr>
            <a:spLocks noGrp="1"/>
          </p:cNvSpPr>
          <p:nvPr>
            <p:ph type="dt" sz="half" idx="10"/>
          </p:nvPr>
        </p:nvSpPr>
        <p:spPr/>
        <p:txBody>
          <a:bodyPr/>
          <a:lstStyle/>
          <a:p>
            <a:fld id="{5F71677F-1588-0F41-B085-F65AF3CB8F0C}" type="datetimeFigureOut">
              <a:rPr lang="en-US" smtClean="0"/>
              <a:t>11/15/2022</a:t>
            </a:fld>
            <a:endParaRPr lang="en-US"/>
          </a:p>
        </p:txBody>
      </p:sp>
      <p:sp>
        <p:nvSpPr>
          <p:cNvPr id="5" name="Footer Placeholder 4">
            <a:extLst>
              <a:ext uri="{FF2B5EF4-FFF2-40B4-BE49-F238E27FC236}">
                <a16:creationId xmlns:a16="http://schemas.microsoft.com/office/drawing/2014/main" id="{D77CB5FD-F178-A72F-B373-3F308DD8B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14A78-C789-AFDD-760B-E5821B3C1B95}"/>
              </a:ext>
            </a:extLst>
          </p:cNvPr>
          <p:cNvSpPr>
            <a:spLocks noGrp="1"/>
          </p:cNvSpPr>
          <p:nvPr>
            <p:ph type="sldNum" sz="quarter" idx="12"/>
          </p:nvPr>
        </p:nvSpPr>
        <p:spPr/>
        <p:txBody>
          <a:bodyPr/>
          <a:lstStyle/>
          <a:p>
            <a:fld id="{D0C4C200-D747-3542-842C-21D6727367C0}" type="slidenum">
              <a:rPr lang="en-US" smtClean="0"/>
              <a:t>‹#›</a:t>
            </a:fld>
            <a:endParaRPr lang="en-US"/>
          </a:p>
        </p:txBody>
      </p:sp>
    </p:spTree>
    <p:extLst>
      <p:ext uri="{BB962C8B-B14F-4D97-AF65-F5344CB8AC3E}">
        <p14:creationId xmlns:p14="http://schemas.microsoft.com/office/powerpoint/2010/main" val="410989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5F65-1ABF-EEAD-B3A4-12B8EA7A3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E1334E-4521-DB1A-C29A-C286D3D91F0D}"/>
              </a:ext>
            </a:extLst>
          </p:cNvPr>
          <p:cNvSpPr>
            <a:spLocks noGrp="1"/>
          </p:cNvSpPr>
          <p:nvPr>
            <p:ph type="dt" sz="half" idx="10"/>
          </p:nvPr>
        </p:nvSpPr>
        <p:spPr/>
        <p:txBody>
          <a:bodyPr/>
          <a:lstStyle/>
          <a:p>
            <a:fld id="{5F71677F-1588-0F41-B085-F65AF3CB8F0C}" type="datetimeFigureOut">
              <a:rPr lang="en-US" smtClean="0"/>
              <a:t>11/15/2022</a:t>
            </a:fld>
            <a:endParaRPr lang="en-US"/>
          </a:p>
        </p:txBody>
      </p:sp>
      <p:sp>
        <p:nvSpPr>
          <p:cNvPr id="4" name="Footer Placeholder 3">
            <a:extLst>
              <a:ext uri="{FF2B5EF4-FFF2-40B4-BE49-F238E27FC236}">
                <a16:creationId xmlns:a16="http://schemas.microsoft.com/office/drawing/2014/main" id="{19AB99C7-F67E-39D4-1A64-580F0462BE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40D99-EC94-561A-F092-141C6586059E}"/>
              </a:ext>
            </a:extLst>
          </p:cNvPr>
          <p:cNvSpPr>
            <a:spLocks noGrp="1"/>
          </p:cNvSpPr>
          <p:nvPr>
            <p:ph type="sldNum" sz="quarter" idx="12"/>
          </p:nvPr>
        </p:nvSpPr>
        <p:spPr/>
        <p:txBody>
          <a:bodyPr/>
          <a:lstStyle/>
          <a:p>
            <a:fld id="{D0C4C200-D747-3542-842C-21D6727367C0}" type="slidenum">
              <a:rPr lang="en-US" smtClean="0"/>
              <a:t>‹#›</a:t>
            </a:fld>
            <a:endParaRPr lang="en-US"/>
          </a:p>
        </p:txBody>
      </p:sp>
    </p:spTree>
    <p:extLst>
      <p:ext uri="{BB962C8B-B14F-4D97-AF65-F5344CB8AC3E}">
        <p14:creationId xmlns:p14="http://schemas.microsoft.com/office/powerpoint/2010/main" val="237564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CD10EA-54E2-4C87-995E-D113BB0875F5}"/>
              </a:ext>
            </a:extLst>
          </p:cNvPr>
          <p:cNvSpPr/>
          <p:nvPr userDrawn="1"/>
        </p:nvSpPr>
        <p:spPr>
          <a:xfrm>
            <a:off x="141316" y="119083"/>
            <a:ext cx="11920451" cy="661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65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10818D-3F64-9E4D-B402-84CD4CE63390}"/>
              </a:ext>
            </a:extLst>
          </p:cNvPr>
          <p:cNvSpPr>
            <a:spLocks noGrp="1"/>
          </p:cNvSpPr>
          <p:nvPr>
            <p:ph type="dt" sz="half" idx="10"/>
          </p:nvPr>
        </p:nvSpPr>
        <p:spPr/>
        <p:txBody>
          <a:bodyPr/>
          <a:lstStyle/>
          <a:p>
            <a:fld id="{28A195EF-0D0F-5743-9A41-EF3F06B9175D}" type="datetimeFigureOut">
              <a:rPr lang="en-US" smtClean="0"/>
              <a:t>11/15/2022</a:t>
            </a:fld>
            <a:endParaRPr lang="en-US"/>
          </a:p>
        </p:txBody>
      </p:sp>
      <p:sp>
        <p:nvSpPr>
          <p:cNvPr id="3" name="Footer Placeholder 2">
            <a:extLst>
              <a:ext uri="{FF2B5EF4-FFF2-40B4-BE49-F238E27FC236}">
                <a16:creationId xmlns:a16="http://schemas.microsoft.com/office/drawing/2014/main" id="{3E1E2F51-4D6F-1543-AEAC-CC97C82D04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E732FA-B587-E442-9A87-286211543448}"/>
              </a:ext>
            </a:extLst>
          </p:cNvPr>
          <p:cNvSpPr>
            <a:spLocks noGrp="1"/>
          </p:cNvSpPr>
          <p:nvPr>
            <p:ph type="sldNum" sz="quarter" idx="12"/>
          </p:nvPr>
        </p:nvSpPr>
        <p:spPr/>
        <p:txBody>
          <a:bodyPr/>
          <a:lstStyle/>
          <a:p>
            <a:fld id="{E8A58B50-F9B8-3842-B15C-000334EE8B44}" type="slidenum">
              <a:rPr lang="en-US" smtClean="0"/>
              <a:t>‹#›</a:t>
            </a:fld>
            <a:endParaRPr lang="en-US"/>
          </a:p>
        </p:txBody>
      </p:sp>
    </p:spTree>
    <p:extLst>
      <p:ext uri="{BB962C8B-B14F-4D97-AF65-F5344CB8AC3E}">
        <p14:creationId xmlns:p14="http://schemas.microsoft.com/office/powerpoint/2010/main" val="2783096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5" name="TextBox 14">
            <a:extLst>
              <a:ext uri="{FF2B5EF4-FFF2-40B4-BE49-F238E27FC236}">
                <a16:creationId xmlns:a16="http://schemas.microsoft.com/office/drawing/2014/main" id="{09BD1C4C-C47F-41C5-821F-BF3E70A52702}"/>
              </a:ext>
            </a:extLst>
          </p:cNvPr>
          <p:cNvSpPr txBox="1"/>
          <p:nvPr userDrawn="1"/>
        </p:nvSpPr>
        <p:spPr>
          <a:xfrm>
            <a:off x="6616119" y="5795759"/>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
        <p:nvSpPr>
          <p:cNvPr id="16" name="TextBox 15">
            <a:extLst>
              <a:ext uri="{FF2B5EF4-FFF2-40B4-BE49-F238E27FC236}">
                <a16:creationId xmlns:a16="http://schemas.microsoft.com/office/drawing/2014/main" id="{411A4EE6-CE0F-4A99-92EC-CFE29CE36FC4}"/>
              </a:ext>
            </a:extLst>
          </p:cNvPr>
          <p:cNvSpPr txBox="1"/>
          <p:nvPr userDrawn="1"/>
        </p:nvSpPr>
        <p:spPr>
          <a:xfrm>
            <a:off x="6616120" y="6329239"/>
            <a:ext cx="5391925" cy="379656"/>
          </a:xfrm>
          <a:prstGeom prst="rect">
            <a:avLst/>
          </a:prstGeom>
          <a:noFill/>
        </p:spPr>
        <p:txBody>
          <a:bodyPr wrap="none" rtlCol="0">
            <a:spAutoFit/>
          </a:bodyPr>
          <a:lstStyle/>
          <a:p>
            <a:r>
              <a:rPr lang="en-US" sz="1867">
                <a:solidFill>
                  <a:srgbClr val="000000"/>
                </a:solidFill>
                <a:latin typeface="Calibri" panose="020F0502020204030204" pitchFamily="34" charset="0"/>
              </a:rPr>
              <a:t>www.cdc.gov/coronavirus/2019-ncov/global-covid-19</a:t>
            </a:r>
          </a:p>
        </p:txBody>
      </p:sp>
      <p:pic>
        <p:nvPicPr>
          <p:cNvPr id="19" name="Picture 18" descr="Logos of the U.S. Department of Health and Human Services and Centers for Disease Control and Prevention" title="LOGOS">
            <a:extLst>
              <a:ext uri="{FF2B5EF4-FFF2-40B4-BE49-F238E27FC236}">
                <a16:creationId xmlns:a16="http://schemas.microsoft.com/office/drawing/2014/main" id="{098BD5DD-1164-499F-9183-CC99AE5803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0701852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0" name="Picture 9" descr="Logos of the U.S. Department of Health and Human Services and Centers for Disease Control and Prevention" title="LOGOS">
            <a:extLst>
              <a:ext uri="{FF2B5EF4-FFF2-40B4-BE49-F238E27FC236}">
                <a16:creationId xmlns:a16="http://schemas.microsoft.com/office/drawing/2014/main" id="{D78E6F11-4F6C-433F-AB6D-BE5FFA1D3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10" y="5740917"/>
            <a:ext cx="1561260" cy="895068"/>
          </a:xfrm>
          <a:prstGeom prst="rect">
            <a:avLst/>
          </a:prstGeom>
        </p:spPr>
      </p:pic>
    </p:spTree>
    <p:extLst>
      <p:ext uri="{BB962C8B-B14F-4D97-AF65-F5344CB8AC3E}">
        <p14:creationId xmlns:p14="http://schemas.microsoft.com/office/powerpoint/2010/main" val="19926384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162768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4" name="Picture 13" descr="Logos of the U.S. Department of Health and Human Services and Centers for Disease Control and Prevention" title="LOGOS">
            <a:extLst>
              <a:ext uri="{FF2B5EF4-FFF2-40B4-BE49-F238E27FC236}">
                <a16:creationId xmlns:a16="http://schemas.microsoft.com/office/drawing/2014/main" id="{A20C8A97-BA3D-4259-9219-72F03F272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09" y="5939319"/>
            <a:ext cx="1158819" cy="664349"/>
          </a:xfrm>
          <a:prstGeom prst="rect">
            <a:avLst/>
          </a:prstGeom>
        </p:spPr>
      </p:pic>
    </p:spTree>
    <p:extLst>
      <p:ext uri="{BB962C8B-B14F-4D97-AF65-F5344CB8AC3E}">
        <p14:creationId xmlns:p14="http://schemas.microsoft.com/office/powerpoint/2010/main" val="28611807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83762634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22" name="Picture 21" descr="Logos of the U.S. Department of Health and Human Services and Centers for Disease Control and Prevention" title="LOGOS">
            <a:extLst>
              <a:ext uri="{FF2B5EF4-FFF2-40B4-BE49-F238E27FC236}">
                <a16:creationId xmlns:a16="http://schemas.microsoft.com/office/drawing/2014/main" id="{CCD9B5AD-61DF-45B1-BCD3-91B0BC9A0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61360"/>
            <a:ext cx="1577631" cy="904453"/>
          </a:xfrm>
          <a:prstGeom prst="rect">
            <a:avLst/>
          </a:prstGeom>
        </p:spPr>
      </p:pic>
    </p:spTree>
    <p:extLst>
      <p:ext uri="{BB962C8B-B14F-4D97-AF65-F5344CB8AC3E}">
        <p14:creationId xmlns:p14="http://schemas.microsoft.com/office/powerpoint/2010/main" val="15956211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descr="Logos of the U.S. Department of Health and Human Services and Centers for Disease Control and Prevention" title="LOGOS">
            <a:extLst>
              <a:ext uri="{FF2B5EF4-FFF2-40B4-BE49-F238E27FC236}">
                <a16:creationId xmlns:a16="http://schemas.microsoft.com/office/drawing/2014/main" id="{D6605476-4711-4F2E-AF25-E1B57C88F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225731409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7" name="Picture 6" descr="Logos of the U.S. Department of Health and Human Services and Centers for Disease Control and Prevention" title="LOGOS">
            <a:extLst>
              <a:ext uri="{FF2B5EF4-FFF2-40B4-BE49-F238E27FC236}">
                <a16:creationId xmlns:a16="http://schemas.microsoft.com/office/drawing/2014/main" id="{33FCCE1E-325B-4451-BEFB-16F813A4F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8222375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227407114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41809650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8EA61D6-F90C-437F-BD42-8FF6C0C2D0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p:nvPr>
        </p:nvSpPr>
        <p:spPr>
          <a:xfrm>
            <a:off x="7687765" y="1367530"/>
            <a:ext cx="3989376" cy="4582601"/>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66056" y="453808"/>
            <a:ext cx="4011085" cy="702080"/>
          </a:xfrm>
        </p:spPr>
        <p:txBody>
          <a:bodyPr anchor="t"/>
          <a:lstStyle>
            <a:lvl1pPr algn="l">
              <a:defRPr sz="2000" b="1">
                <a:solidFill>
                  <a:srgbClr val="FFFFFF"/>
                </a:solidFill>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3EBAECE7-AD50-454B-8B54-5148658390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379685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395191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8BD28A7-8860-43B0-B3FB-36A06BF390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561011" cy="6858000"/>
          </a:xfrm>
          <a:prstGeom prst="rect">
            <a:avLst/>
          </a:prstGeom>
        </p:spPr>
      </p:pic>
      <p:sp>
        <p:nvSpPr>
          <p:cNvPr id="14" name="Title 1"/>
          <p:cNvSpPr>
            <a:spLocks noGrp="1"/>
          </p:cNvSpPr>
          <p:nvPr>
            <p:ph type="title"/>
          </p:nvPr>
        </p:nvSpPr>
        <p:spPr>
          <a:xfrm>
            <a:off x="2246811" y="721856"/>
            <a:ext cx="9122185"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2246811" y="1308295"/>
            <a:ext cx="9106700"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6" name="Picture 5">
            <a:extLst>
              <a:ext uri="{FF2B5EF4-FFF2-40B4-BE49-F238E27FC236}">
                <a16:creationId xmlns:a16="http://schemas.microsoft.com/office/drawing/2014/main" id="{D52A4823-6469-4C80-8254-81D56706C48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1304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D28307C-E95A-4ED9-8FE7-9E3B6B7BF1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5101" y="6310554"/>
            <a:ext cx="670562" cy="384648"/>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7926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719219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560E2-33FB-123A-BA56-3179B3B5CB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73EEBC-2DFC-F4D2-A7C7-E01981B6F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57F17-86FD-B1A6-6FB0-0D5B4AC94F2B}"/>
              </a:ext>
            </a:extLst>
          </p:cNvPr>
          <p:cNvSpPr>
            <a:spLocks noGrp="1"/>
          </p:cNvSpPr>
          <p:nvPr>
            <p:ph type="dt" sz="half" idx="10"/>
          </p:nvPr>
        </p:nvSpPr>
        <p:spPr/>
        <p:txBody>
          <a:bodyPr/>
          <a:lstStyle/>
          <a:p>
            <a:fld id="{5F71677F-1588-0F41-B085-F65AF3CB8F0C}" type="datetimeFigureOut">
              <a:rPr lang="en-US" smtClean="0"/>
              <a:t>11/15/2022</a:t>
            </a:fld>
            <a:endParaRPr lang="en-US"/>
          </a:p>
        </p:txBody>
      </p:sp>
      <p:sp>
        <p:nvSpPr>
          <p:cNvPr id="5" name="Footer Placeholder 4">
            <a:extLst>
              <a:ext uri="{FF2B5EF4-FFF2-40B4-BE49-F238E27FC236}">
                <a16:creationId xmlns:a16="http://schemas.microsoft.com/office/drawing/2014/main" id="{2FA61FE3-0B5B-231F-C157-058FA83C0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8E799-D7A6-81A8-FA5C-2E5C485E1C89}"/>
              </a:ext>
            </a:extLst>
          </p:cNvPr>
          <p:cNvSpPr>
            <a:spLocks noGrp="1"/>
          </p:cNvSpPr>
          <p:nvPr>
            <p:ph type="sldNum" sz="quarter" idx="12"/>
          </p:nvPr>
        </p:nvSpPr>
        <p:spPr/>
        <p:txBody>
          <a:bodyPr/>
          <a:lstStyle/>
          <a:p>
            <a:fld id="{D0C4C200-D747-3542-842C-21D6727367C0}" type="slidenum">
              <a:rPr lang="en-US" smtClean="0"/>
              <a:t>‹#›</a:t>
            </a:fld>
            <a:endParaRPr lang="en-US"/>
          </a:p>
        </p:txBody>
      </p:sp>
    </p:spTree>
    <p:extLst>
      <p:ext uri="{BB962C8B-B14F-4D97-AF65-F5344CB8AC3E}">
        <p14:creationId xmlns:p14="http://schemas.microsoft.com/office/powerpoint/2010/main" val="404362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86" r:id="rId1"/>
    <p:sldLayoutId id="2147483674" r:id="rId2"/>
    <p:sldLayoutId id="2147483677" r:id="rId3"/>
    <p:sldLayoutId id="2147483679" r:id="rId4"/>
    <p:sldLayoutId id="2147483681" r:id="rId5"/>
    <p:sldLayoutId id="2147483682" r:id="rId6"/>
    <p:sldLayoutId id="2147483683" r:id="rId7"/>
    <p:sldLayoutId id="2147483684" r:id="rId8"/>
    <p:sldLayoutId id="2147483747" r:id="rId9"/>
    <p:sldLayoutId id="2147483748" r:id="rId10"/>
    <p:sldLayoutId id="2147483749" r:id="rId11"/>
    <p:sldLayoutId id="2147483750" r:id="rId12"/>
    <p:sldLayoutId id="2147483751" r:id="rId13"/>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247084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0.xm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www.prepwatch.org/prep-lessons/"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dropbox.com/s/phfqwt8tebumk85/BioPIC_CAB-LA%20Intro%20%26%20Access%20Strat_V2_May%202020.pdf?dl=0"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mailto:rlandovitz@mednet.ucla.edu" TargetMode="External"/><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noChangeAspect="1"/>
          </p:cNvPicPr>
          <p:nvPr/>
        </p:nvPicPr>
        <p:blipFill rotWithShape="1">
          <a:blip r:embed="rId3"/>
          <a:srcRect l="18494" t="2922" r="4615"/>
          <a:stretch/>
        </p:blipFill>
        <p:spPr>
          <a:xfrm>
            <a:off x="0" y="0"/>
            <a:ext cx="7242402" cy="6858000"/>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7" y="1126422"/>
            <a:ext cx="5192560" cy="1348509"/>
          </a:xfrm>
          <a:noFill/>
        </p:spPr>
        <p:txBody>
          <a:bodyPr/>
          <a:lstStyle/>
          <a:p>
            <a:r>
              <a:rPr lang="en-US" sz="3600" dirty="0">
                <a:latin typeface="Calibri" panose="020F0502020204030204" pitchFamily="34" charset="0"/>
              </a:rPr>
              <a:t>Long-Acting Injectable Cabotegravir for HIV Prevention: </a:t>
            </a:r>
            <a:br>
              <a:rPr lang="en-US" sz="3200" dirty="0">
                <a:latin typeface="Calibri" panose="020F0502020204030204" pitchFamily="34" charset="0"/>
              </a:rPr>
            </a:br>
            <a:r>
              <a:rPr lang="en-US" sz="3200" dirty="0">
                <a:latin typeface="Calibri" panose="020F0502020204030204" pitchFamily="34" charset="0"/>
              </a:rPr>
              <a:t>Promises and Pitfalls</a:t>
            </a:r>
            <a:br>
              <a:rPr lang="en-US" sz="1200" b="1" i="0" dirty="0">
                <a:solidFill>
                  <a:srgbClr val="000000"/>
                </a:solidFill>
                <a:effectLst/>
                <a:latin typeface="Helvetica Neue"/>
              </a:rPr>
            </a:br>
            <a:endParaRPr lang="en-US" sz="4000" spc="100" dirty="0">
              <a:solidFill>
                <a:schemeClr val="accent2">
                  <a:lumMod val="40000"/>
                  <a:lumOff val="60000"/>
                </a:schemeClr>
              </a:solidFill>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188098" y="3606874"/>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November 15, 2022</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2F399F-5295-3487-7D11-3BF80F85E98B}"/>
              </a:ext>
            </a:extLst>
          </p:cNvPr>
          <p:cNvSpPr>
            <a:spLocks noGrp="1"/>
          </p:cNvSpPr>
          <p:nvPr>
            <p:ph type="title"/>
          </p:nvPr>
        </p:nvSpPr>
        <p:spPr>
          <a:xfrm>
            <a:off x="966439" y="0"/>
            <a:ext cx="10615961" cy="964091"/>
          </a:xfrm>
        </p:spPr>
        <p:txBody>
          <a:bodyPr>
            <a:normAutofit/>
          </a:bodyPr>
          <a:lstStyle/>
          <a:p>
            <a:r>
              <a:rPr lang="en-US" sz="5400" dirty="0">
                <a:solidFill>
                  <a:srgbClr val="011893"/>
                </a:solidFill>
                <a:latin typeface="Arial Black" panose="020B0604020202020204" pitchFamily="34" charset="0"/>
                <a:cs typeface="Arial Black" panose="020B0604020202020204" pitchFamily="34" charset="0"/>
              </a:rPr>
              <a:t>Today’s Oral PrEP Options</a:t>
            </a:r>
          </a:p>
        </p:txBody>
      </p:sp>
      <p:sp>
        <p:nvSpPr>
          <p:cNvPr id="8" name="Line 4">
            <a:extLst>
              <a:ext uri="{FF2B5EF4-FFF2-40B4-BE49-F238E27FC236}">
                <a16:creationId xmlns:a16="http://schemas.microsoft.com/office/drawing/2014/main" id="{BE9D7320-9F4E-4A3F-A67C-E47CF004F614}"/>
              </a:ext>
            </a:extLst>
          </p:cNvPr>
          <p:cNvSpPr>
            <a:spLocks noChangeShapeType="1"/>
          </p:cNvSpPr>
          <p:nvPr/>
        </p:nvSpPr>
        <p:spPr bwMode="auto">
          <a:xfrm flipV="1">
            <a:off x="609600" y="960533"/>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grpSp>
        <p:nvGrpSpPr>
          <p:cNvPr id="211" name="Group 210">
            <a:extLst>
              <a:ext uri="{FF2B5EF4-FFF2-40B4-BE49-F238E27FC236}">
                <a16:creationId xmlns:a16="http://schemas.microsoft.com/office/drawing/2014/main" id="{56EB5160-0DB8-83FD-DD84-623B3B5A9D62}"/>
              </a:ext>
            </a:extLst>
          </p:cNvPr>
          <p:cNvGrpSpPr/>
          <p:nvPr/>
        </p:nvGrpSpPr>
        <p:grpSpPr>
          <a:xfrm>
            <a:off x="1575874" y="1043539"/>
            <a:ext cx="9040253" cy="2496384"/>
            <a:chOff x="413457" y="1043539"/>
            <a:chExt cx="9040253" cy="2496384"/>
          </a:xfrm>
        </p:grpSpPr>
        <p:grpSp>
          <p:nvGrpSpPr>
            <p:cNvPr id="89" name="Group 88">
              <a:extLst>
                <a:ext uri="{FF2B5EF4-FFF2-40B4-BE49-F238E27FC236}">
                  <a16:creationId xmlns:a16="http://schemas.microsoft.com/office/drawing/2014/main" id="{B2ADC529-483E-943E-68D5-96C03E432F7F}"/>
                </a:ext>
              </a:extLst>
            </p:cNvPr>
            <p:cNvGrpSpPr/>
            <p:nvPr/>
          </p:nvGrpSpPr>
          <p:grpSpPr>
            <a:xfrm>
              <a:off x="550617" y="1115770"/>
              <a:ext cx="1005840" cy="2424153"/>
              <a:chOff x="350668" y="817293"/>
              <a:chExt cx="1005840" cy="2424153"/>
            </a:xfrm>
          </p:grpSpPr>
          <p:grpSp>
            <p:nvGrpSpPr>
              <p:cNvPr id="90" name="Group 89">
                <a:extLst>
                  <a:ext uri="{FF2B5EF4-FFF2-40B4-BE49-F238E27FC236}">
                    <a16:creationId xmlns:a16="http://schemas.microsoft.com/office/drawing/2014/main" id="{888FBF2E-F536-0AE5-D132-92228A1D4C55}"/>
                  </a:ext>
                </a:extLst>
              </p:cNvPr>
              <p:cNvGrpSpPr>
                <a:grpSpLocks noChangeAspect="1"/>
              </p:cNvGrpSpPr>
              <p:nvPr/>
            </p:nvGrpSpPr>
            <p:grpSpPr>
              <a:xfrm>
                <a:off x="376819" y="1215966"/>
                <a:ext cx="955233" cy="1796840"/>
                <a:chOff x="459957" y="240598"/>
                <a:chExt cx="2430554" cy="4572000"/>
              </a:xfrm>
            </p:grpSpPr>
            <p:sp>
              <p:nvSpPr>
                <p:cNvPr id="95" name="Freeform 94">
                  <a:extLst>
                    <a:ext uri="{FF2B5EF4-FFF2-40B4-BE49-F238E27FC236}">
                      <a16:creationId xmlns:a16="http://schemas.microsoft.com/office/drawing/2014/main" id="{8A7C7A0E-0E57-1918-9644-285AF146F862}"/>
                    </a:ext>
                  </a:extLst>
                </p:cNvPr>
                <p:cNvSpPr>
                  <a:spLocks noChangeAspect="1"/>
                </p:cNvSpPr>
                <p:nvPr/>
              </p:nvSpPr>
              <p:spPr>
                <a:xfrm>
                  <a:off x="459957" y="240598"/>
                  <a:ext cx="2430554" cy="457200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6" name="Freeform 95">
                  <a:extLst>
                    <a:ext uri="{FF2B5EF4-FFF2-40B4-BE49-F238E27FC236}">
                      <a16:creationId xmlns:a16="http://schemas.microsoft.com/office/drawing/2014/main" id="{E0397B89-3DE3-99AB-959C-CC5BE48940B7}"/>
                    </a:ext>
                  </a:extLst>
                </p:cNvPr>
                <p:cNvSpPr>
                  <a:spLocks noChangeAspect="1"/>
                </p:cNvSpPr>
                <p:nvPr/>
              </p:nvSpPr>
              <p:spPr>
                <a:xfrm>
                  <a:off x="1147808" y="2924979"/>
                  <a:ext cx="1085210" cy="1884444"/>
                </a:xfrm>
                <a:custGeom>
                  <a:avLst/>
                  <a:gdLst>
                    <a:gd name="connsiteX0" fmla="*/ 710 w 1085210"/>
                    <a:gd name="connsiteY0" fmla="*/ 0 h 1884444"/>
                    <a:gd name="connsiteX1" fmla="*/ 1085210 w 1085210"/>
                    <a:gd name="connsiteY1" fmla="*/ 0 h 1884444"/>
                    <a:gd name="connsiteX2" fmla="*/ 1085210 w 1085210"/>
                    <a:gd name="connsiteY2" fmla="*/ 59975 h 1884444"/>
                    <a:gd name="connsiteX3" fmla="*/ 1084172 w 1085210"/>
                    <a:gd name="connsiteY3" fmla="*/ 70279 h 1884444"/>
                    <a:gd name="connsiteX4" fmla="*/ 1084172 w 1085210"/>
                    <a:gd name="connsiteY4" fmla="*/ 1617917 h 1884444"/>
                    <a:gd name="connsiteX5" fmla="*/ 1081530 w 1085210"/>
                    <a:gd name="connsiteY5" fmla="*/ 1629675 h 1884444"/>
                    <a:gd name="connsiteX6" fmla="*/ 1084172 w 1085210"/>
                    <a:gd name="connsiteY6" fmla="*/ 1653225 h 1884444"/>
                    <a:gd name="connsiteX7" fmla="*/ 826846 w 1085210"/>
                    <a:gd name="connsiteY7" fmla="*/ 1884444 h 1884444"/>
                    <a:gd name="connsiteX8" fmla="*/ 569521 w 1085210"/>
                    <a:gd name="connsiteY8" fmla="*/ 1653225 h 1884444"/>
                    <a:gd name="connsiteX9" fmla="*/ 572164 w 1085210"/>
                    <a:gd name="connsiteY9" fmla="*/ 1629675 h 1884444"/>
                    <a:gd name="connsiteX10" fmla="*/ 569521 w 1085210"/>
                    <a:gd name="connsiteY10" fmla="*/ 1617917 h 1884444"/>
                    <a:gd name="connsiteX11" fmla="*/ 569521 w 1085210"/>
                    <a:gd name="connsiteY11" fmla="*/ 240728 h 1884444"/>
                    <a:gd name="connsiteX12" fmla="*/ 514650 w 1085210"/>
                    <a:gd name="connsiteY12" fmla="*/ 240728 h 1884444"/>
                    <a:gd name="connsiteX13" fmla="*/ 514650 w 1085210"/>
                    <a:gd name="connsiteY13" fmla="*/ 1617917 h 1884444"/>
                    <a:gd name="connsiteX14" fmla="*/ 512009 w 1085210"/>
                    <a:gd name="connsiteY14" fmla="*/ 1629675 h 1884444"/>
                    <a:gd name="connsiteX15" fmla="*/ 514650 w 1085210"/>
                    <a:gd name="connsiteY15" fmla="*/ 1653225 h 1884444"/>
                    <a:gd name="connsiteX16" fmla="*/ 257325 w 1085210"/>
                    <a:gd name="connsiteY16" fmla="*/ 1884444 h 1884444"/>
                    <a:gd name="connsiteX17" fmla="*/ 0 w 1085210"/>
                    <a:gd name="connsiteY17" fmla="*/ 1653225 h 1884444"/>
                    <a:gd name="connsiteX18" fmla="*/ 2642 w 1085210"/>
                    <a:gd name="connsiteY18" fmla="*/ 1629675 h 1884444"/>
                    <a:gd name="connsiteX19" fmla="*/ 0 w 1085210"/>
                    <a:gd name="connsiteY19" fmla="*/ 1617917 h 1884444"/>
                    <a:gd name="connsiteX20" fmla="*/ 0 w 1085210"/>
                    <a:gd name="connsiteY20" fmla="*/ 31016 h 1884444"/>
                    <a:gd name="connsiteX21" fmla="*/ 710 w 1085210"/>
                    <a:gd name="connsiteY21" fmla="*/ 27855 h 1884444"/>
                    <a:gd name="connsiteX22" fmla="*/ 710 w 1085210"/>
                    <a:gd name="connsiteY22" fmla="*/ 13970 h 1884444"/>
                    <a:gd name="connsiteX23" fmla="*/ 0 w 1085210"/>
                    <a:gd name="connsiteY23" fmla="*/ 7640 h 1884444"/>
                    <a:gd name="connsiteX24" fmla="*/ 710 w 1085210"/>
                    <a:gd name="connsiteY24" fmla="*/ 1309 h 18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5210" h="1884444">
                      <a:moveTo>
                        <a:pt x="710" y="0"/>
                      </a:moveTo>
                      <a:lnTo>
                        <a:pt x="1085210" y="0"/>
                      </a:lnTo>
                      <a:lnTo>
                        <a:pt x="1085210" y="59975"/>
                      </a:lnTo>
                      <a:lnTo>
                        <a:pt x="1084172" y="70279"/>
                      </a:lnTo>
                      <a:lnTo>
                        <a:pt x="1084172" y="1617917"/>
                      </a:lnTo>
                      <a:lnTo>
                        <a:pt x="1081530" y="1629675"/>
                      </a:lnTo>
                      <a:lnTo>
                        <a:pt x="1084172" y="1653225"/>
                      </a:lnTo>
                      <a:cubicBezTo>
                        <a:pt x="1084172" y="1780924"/>
                        <a:pt x="968963" y="1884444"/>
                        <a:pt x="826846" y="1884444"/>
                      </a:cubicBezTo>
                      <a:cubicBezTo>
                        <a:pt x="684730" y="1884444"/>
                        <a:pt x="569521" y="1780924"/>
                        <a:pt x="569521" y="1653225"/>
                      </a:cubicBezTo>
                      <a:lnTo>
                        <a:pt x="572164" y="1629675"/>
                      </a:lnTo>
                      <a:lnTo>
                        <a:pt x="569521" y="1617917"/>
                      </a:lnTo>
                      <a:lnTo>
                        <a:pt x="569521" y="240728"/>
                      </a:lnTo>
                      <a:lnTo>
                        <a:pt x="514650" y="240728"/>
                      </a:lnTo>
                      <a:lnTo>
                        <a:pt x="514650" y="1617917"/>
                      </a:lnTo>
                      <a:lnTo>
                        <a:pt x="512009" y="1629675"/>
                      </a:lnTo>
                      <a:lnTo>
                        <a:pt x="514650" y="1653225"/>
                      </a:lnTo>
                      <a:cubicBezTo>
                        <a:pt x="514650" y="1780924"/>
                        <a:pt x="399442" y="1884444"/>
                        <a:pt x="257325" y="1884444"/>
                      </a:cubicBezTo>
                      <a:cubicBezTo>
                        <a:pt x="115209" y="1884444"/>
                        <a:pt x="0" y="1780924"/>
                        <a:pt x="0" y="1653225"/>
                      </a:cubicBezTo>
                      <a:lnTo>
                        <a:pt x="2642" y="1629675"/>
                      </a:lnTo>
                      <a:lnTo>
                        <a:pt x="0" y="1617917"/>
                      </a:lnTo>
                      <a:lnTo>
                        <a:pt x="0" y="31016"/>
                      </a:lnTo>
                      <a:lnTo>
                        <a:pt x="710" y="27855"/>
                      </a:lnTo>
                      <a:lnTo>
                        <a:pt x="710" y="13970"/>
                      </a:lnTo>
                      <a:lnTo>
                        <a:pt x="0" y="7640"/>
                      </a:lnTo>
                      <a:lnTo>
                        <a:pt x="710" y="1309"/>
                      </a:ln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91" name="TextBox 90">
                <a:extLst>
                  <a:ext uri="{FF2B5EF4-FFF2-40B4-BE49-F238E27FC236}">
                    <a16:creationId xmlns:a16="http://schemas.microsoft.com/office/drawing/2014/main" id="{7CBCBF30-378A-C47A-4B63-0C80FEB45C01}"/>
                  </a:ext>
                </a:extLst>
              </p:cNvPr>
              <p:cNvSpPr txBox="1"/>
              <p:nvPr/>
            </p:nvSpPr>
            <p:spPr>
              <a:xfrm>
                <a:off x="624990" y="1842925"/>
                <a:ext cx="458890"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42%</a:t>
                </a:r>
              </a:p>
            </p:txBody>
          </p:sp>
          <p:sp>
            <p:nvSpPr>
              <p:cNvPr id="92" name="TextBox 91">
                <a:extLst>
                  <a:ext uri="{FF2B5EF4-FFF2-40B4-BE49-F238E27FC236}">
                    <a16:creationId xmlns:a16="http://schemas.microsoft.com/office/drawing/2014/main" id="{4CBCC145-3C2E-693E-8BC6-CDA183F52D2F}"/>
                  </a:ext>
                </a:extLst>
              </p:cNvPr>
              <p:cNvSpPr txBox="1"/>
              <p:nvPr/>
            </p:nvSpPr>
            <p:spPr>
              <a:xfrm>
                <a:off x="542461" y="817293"/>
                <a:ext cx="623948" cy="43545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Arial Narrow" panose="020B0604020202020204" pitchFamily="34" charset="0"/>
                    <a:cs typeface="Arial Narrow" panose="020B0604020202020204" pitchFamily="34" charset="0"/>
                  </a:rPr>
                  <a:t>iPrEx</a:t>
                </a:r>
                <a:endPar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(TDF/FTC)</a:t>
                </a:r>
              </a:p>
            </p:txBody>
          </p:sp>
          <p:sp>
            <p:nvSpPr>
              <p:cNvPr id="93" name="TextBox 92">
                <a:extLst>
                  <a:ext uri="{FF2B5EF4-FFF2-40B4-BE49-F238E27FC236}">
                    <a16:creationId xmlns:a16="http://schemas.microsoft.com/office/drawing/2014/main" id="{83C8CCEB-14CB-F39D-BFE4-3FCF2D871DCD}"/>
                  </a:ext>
                </a:extLst>
              </p:cNvPr>
              <p:cNvSpPr txBox="1"/>
              <p:nvPr/>
            </p:nvSpPr>
            <p:spPr>
              <a:xfrm>
                <a:off x="526712" y="2973013"/>
                <a:ext cx="65544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15, 63</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94" name="Rectangle 93">
                <a:extLst>
                  <a:ext uri="{FF2B5EF4-FFF2-40B4-BE49-F238E27FC236}">
                    <a16:creationId xmlns:a16="http://schemas.microsoft.com/office/drawing/2014/main" id="{71D56674-6D2E-5CA9-0F2A-A3EE368DFA6D}"/>
                  </a:ext>
                </a:extLst>
              </p:cNvPr>
              <p:cNvSpPr/>
              <p:nvPr/>
            </p:nvSpPr>
            <p:spPr>
              <a:xfrm>
                <a:off x="350668" y="864006"/>
                <a:ext cx="1005840" cy="237744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B533A7E2-7783-DFFF-ABA5-D8790CA9EBC0}"/>
                </a:ext>
              </a:extLst>
            </p:cNvPr>
            <p:cNvGrpSpPr/>
            <p:nvPr/>
          </p:nvGrpSpPr>
          <p:grpSpPr>
            <a:xfrm>
              <a:off x="1851090" y="1115770"/>
              <a:ext cx="1005840" cy="2424153"/>
              <a:chOff x="1399555" y="817293"/>
              <a:chExt cx="1005840" cy="2424153"/>
            </a:xfrm>
          </p:grpSpPr>
          <p:grpSp>
            <p:nvGrpSpPr>
              <p:cNvPr id="113" name="Group 112">
                <a:extLst>
                  <a:ext uri="{FF2B5EF4-FFF2-40B4-BE49-F238E27FC236}">
                    <a16:creationId xmlns:a16="http://schemas.microsoft.com/office/drawing/2014/main" id="{96773C01-AB5E-C95E-1774-C770F46C9A75}"/>
                  </a:ext>
                </a:extLst>
              </p:cNvPr>
              <p:cNvGrpSpPr>
                <a:grpSpLocks noChangeAspect="1"/>
              </p:cNvGrpSpPr>
              <p:nvPr/>
            </p:nvGrpSpPr>
            <p:grpSpPr>
              <a:xfrm>
                <a:off x="1420627" y="1214719"/>
                <a:ext cx="954500" cy="1796840"/>
                <a:chOff x="2417707" y="340049"/>
                <a:chExt cx="1828800" cy="3442703"/>
              </a:xfrm>
            </p:grpSpPr>
            <p:sp>
              <p:nvSpPr>
                <p:cNvPr id="118" name="Freeform 117">
                  <a:extLst>
                    <a:ext uri="{FF2B5EF4-FFF2-40B4-BE49-F238E27FC236}">
                      <a16:creationId xmlns:a16="http://schemas.microsoft.com/office/drawing/2014/main" id="{F578B420-65D2-EDD1-42C0-3900D4FF35CD}"/>
                    </a:ext>
                  </a:extLst>
                </p:cNvPr>
                <p:cNvSpPr>
                  <a:spLocks noChangeAspect="1"/>
                </p:cNvSpPr>
                <p:nvPr/>
              </p:nvSpPr>
              <p:spPr>
                <a:xfrm>
                  <a:off x="2417707" y="340049"/>
                  <a:ext cx="1828800" cy="3440069"/>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2293427 h 6192710"/>
                    <a:gd name="connsiteX19" fmla="*/ 2812807 w 3292149"/>
                    <a:gd name="connsiteY19" fmla="*/ 4392016 h 6192710"/>
                    <a:gd name="connsiteX20" fmla="*/ 2399594 w 3292149"/>
                    <a:gd name="connsiteY20" fmla="*/ 4392016 h 6192710"/>
                    <a:gd name="connsiteX21" fmla="*/ 2399594 w 3292149"/>
                    <a:gd name="connsiteY21" fmla="*/ 5831702 h 6192710"/>
                    <a:gd name="connsiteX22" fmla="*/ 2396016 w 3292149"/>
                    <a:gd name="connsiteY22" fmla="*/ 5847629 h 6192710"/>
                    <a:gd name="connsiteX23" fmla="*/ 2399594 w 3292149"/>
                    <a:gd name="connsiteY23" fmla="*/ 5879527 h 6192710"/>
                    <a:gd name="connsiteX24" fmla="*/ 2051051 w 3292149"/>
                    <a:gd name="connsiteY24" fmla="*/ 6192710 h 6192710"/>
                    <a:gd name="connsiteX25" fmla="*/ 1702508 w 3292149"/>
                    <a:gd name="connsiteY25" fmla="*/ 5879527 h 6192710"/>
                    <a:gd name="connsiteX26" fmla="*/ 1706087 w 3292149"/>
                    <a:gd name="connsiteY26" fmla="*/ 5847629 h 6192710"/>
                    <a:gd name="connsiteX27" fmla="*/ 1702508 w 3292149"/>
                    <a:gd name="connsiteY27" fmla="*/ 5831702 h 6192710"/>
                    <a:gd name="connsiteX28" fmla="*/ 1702508 w 3292149"/>
                    <a:gd name="connsiteY28" fmla="*/ 4392016 h 6192710"/>
                    <a:gd name="connsiteX29" fmla="*/ 1628186 w 3292149"/>
                    <a:gd name="connsiteY29" fmla="*/ 4392016 h 6192710"/>
                    <a:gd name="connsiteX30" fmla="*/ 1628186 w 3292149"/>
                    <a:gd name="connsiteY30" fmla="*/ 5831702 h 6192710"/>
                    <a:gd name="connsiteX31" fmla="*/ 1624608 w 3292149"/>
                    <a:gd name="connsiteY31" fmla="*/ 5847629 h 6192710"/>
                    <a:gd name="connsiteX32" fmla="*/ 1628186 w 3292149"/>
                    <a:gd name="connsiteY32" fmla="*/ 5879527 h 6192710"/>
                    <a:gd name="connsiteX33" fmla="*/ 1279643 w 3292149"/>
                    <a:gd name="connsiteY33" fmla="*/ 6192710 h 6192710"/>
                    <a:gd name="connsiteX34" fmla="*/ 931100 w 3292149"/>
                    <a:gd name="connsiteY34" fmla="*/ 5879527 h 6192710"/>
                    <a:gd name="connsiteX35" fmla="*/ 934679 w 3292149"/>
                    <a:gd name="connsiteY35" fmla="*/ 5847629 h 6192710"/>
                    <a:gd name="connsiteX36" fmla="*/ 931100 w 3292149"/>
                    <a:gd name="connsiteY36" fmla="*/ 5831702 h 6192710"/>
                    <a:gd name="connsiteX37" fmla="*/ 931100 w 3292149"/>
                    <a:gd name="connsiteY37" fmla="*/ 4392016 h 6192710"/>
                    <a:gd name="connsiteX38" fmla="*/ 513410 w 3292149"/>
                    <a:gd name="connsiteY38" fmla="*/ 4392016 h 6192710"/>
                    <a:gd name="connsiteX39" fmla="*/ 932062 w 3292149"/>
                    <a:gd name="connsiteY39" fmla="*/ 2258539 h 6192710"/>
                    <a:gd name="connsiteX40" fmla="*/ 932062 w 3292149"/>
                    <a:gd name="connsiteY40" fmla="*/ 1992589 h 6192710"/>
                    <a:gd name="connsiteX41" fmla="*/ 482251 w 3292149"/>
                    <a:gd name="connsiteY41" fmla="*/ 3229041 h 6192710"/>
                    <a:gd name="connsiteX42" fmla="*/ 475929 w 3292149"/>
                    <a:gd name="connsiteY42" fmla="*/ 3239113 h 6192710"/>
                    <a:gd name="connsiteX43" fmla="*/ 470316 w 3292149"/>
                    <a:gd name="connsiteY43" fmla="*/ 3261847 h 6192710"/>
                    <a:gd name="connsiteX44" fmla="*/ 163533 w 3292149"/>
                    <a:gd name="connsiteY44" fmla="*/ 3393499 h 6192710"/>
                    <a:gd name="connsiteX45" fmla="*/ 13053 w 3292149"/>
                    <a:gd name="connsiteY45" fmla="*/ 3095498 h 6192710"/>
                    <a:gd name="connsiteX46" fmla="*/ 23361 w 3292149"/>
                    <a:gd name="connsiteY46" fmla="*/ 3074472 h 6192710"/>
                    <a:gd name="connsiteX47" fmla="*/ 24988 w 3292149"/>
                    <a:gd name="connsiteY47" fmla="*/ 3062693 h 6192710"/>
                    <a:gd name="connsiteX48" fmla="*/ 561359 w 3292149"/>
                    <a:gd name="connsiteY48" fmla="*/ 1588301 h 6192710"/>
                    <a:gd name="connsiteX49" fmla="*/ 565545 w 3292149"/>
                    <a:gd name="connsiteY49" fmla="*/ 1581633 h 6192710"/>
                    <a:gd name="connsiteX50" fmla="*/ 569260 w 3292149"/>
                    <a:gd name="connsiteY50" fmla="*/ 1566582 h 6192710"/>
                    <a:gd name="connsiteX51" fmla="*/ 780909 w 3292149"/>
                    <a:gd name="connsiteY51" fmla="*/ 1419437 h 6192710"/>
                    <a:gd name="connsiteX52" fmla="*/ 825673 w 3292149"/>
                    <a:gd name="connsiteY52" fmla="*/ 1422356 h 6192710"/>
                    <a:gd name="connsiteX53" fmla="*/ 836690 w 3292149"/>
                    <a:gd name="connsiteY53" fmla="*/ 1420132 h 6192710"/>
                    <a:gd name="connsiteX54" fmla="*/ 1537248 w 3292149"/>
                    <a:gd name="connsiteY54" fmla="*/ 1420132 h 6192710"/>
                    <a:gd name="connsiteX55" fmla="*/ 1503585 w 3292149"/>
                    <a:gd name="connsiteY55" fmla="*/ 1416697 h 6192710"/>
                    <a:gd name="connsiteX56" fmla="*/ 939052 w 3292149"/>
                    <a:gd name="connsiteY56" fmla="*/ 715618 h 6192710"/>
                    <a:gd name="connsiteX57" fmla="*/ 1646074 w 3292149"/>
                    <a:gd name="connsiteY57"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2293427"/>
                      </a:lnTo>
                      <a:lnTo>
                        <a:pt x="2812807" y="4392016"/>
                      </a:lnTo>
                      <a:lnTo>
                        <a:pt x="2399594" y="4392016"/>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4392016"/>
                      </a:lnTo>
                      <a:lnTo>
                        <a:pt x="1628186" y="4392016"/>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4392016"/>
                      </a:lnTo>
                      <a:lnTo>
                        <a:pt x="513410" y="4392016"/>
                      </a:lnTo>
                      <a:lnTo>
                        <a:pt x="932062" y="2258539"/>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118">
                  <a:extLst>
                    <a:ext uri="{FF2B5EF4-FFF2-40B4-BE49-F238E27FC236}">
                      <a16:creationId xmlns:a16="http://schemas.microsoft.com/office/drawing/2014/main" id="{EACD55B6-FD28-F17D-BDC2-04D7FD047C8B}"/>
                    </a:ext>
                  </a:extLst>
                </p:cNvPr>
                <p:cNvSpPr>
                  <a:spLocks noChangeAspect="1"/>
                </p:cNvSpPr>
                <p:nvPr/>
              </p:nvSpPr>
              <p:spPr>
                <a:xfrm>
                  <a:off x="2930580" y="3511331"/>
                  <a:ext cx="815754" cy="271421"/>
                </a:xfrm>
                <a:custGeom>
                  <a:avLst/>
                  <a:gdLst>
                    <a:gd name="connsiteX0" fmla="*/ 428520 w 815754"/>
                    <a:gd name="connsiteY0" fmla="*/ 0 h 271421"/>
                    <a:gd name="connsiteX1" fmla="*/ 815754 w 815754"/>
                    <a:gd name="connsiteY1" fmla="*/ 0 h 271421"/>
                    <a:gd name="connsiteX2" fmla="*/ 815754 w 815754"/>
                    <a:gd name="connsiteY2" fmla="*/ 70880 h 271421"/>
                    <a:gd name="connsiteX3" fmla="*/ 813766 w 815754"/>
                    <a:gd name="connsiteY3" fmla="*/ 79728 h 271421"/>
                    <a:gd name="connsiteX4" fmla="*/ 815754 w 815754"/>
                    <a:gd name="connsiteY4" fmla="*/ 97447 h 271421"/>
                    <a:gd name="connsiteX5" fmla="*/ 622137 w 815754"/>
                    <a:gd name="connsiteY5" fmla="*/ 271421 h 271421"/>
                    <a:gd name="connsiteX6" fmla="*/ 428520 w 815754"/>
                    <a:gd name="connsiteY6" fmla="*/ 97447 h 271421"/>
                    <a:gd name="connsiteX7" fmla="*/ 430508 w 815754"/>
                    <a:gd name="connsiteY7" fmla="*/ 79728 h 271421"/>
                    <a:gd name="connsiteX8" fmla="*/ 428520 w 815754"/>
                    <a:gd name="connsiteY8" fmla="*/ 70880 h 271421"/>
                    <a:gd name="connsiteX9" fmla="*/ 0 w 815754"/>
                    <a:gd name="connsiteY9" fmla="*/ 0 h 271421"/>
                    <a:gd name="connsiteX10" fmla="*/ 387234 w 815754"/>
                    <a:gd name="connsiteY10" fmla="*/ 0 h 271421"/>
                    <a:gd name="connsiteX11" fmla="*/ 387234 w 815754"/>
                    <a:gd name="connsiteY11" fmla="*/ 70880 h 271421"/>
                    <a:gd name="connsiteX12" fmla="*/ 385247 w 815754"/>
                    <a:gd name="connsiteY12" fmla="*/ 79728 h 271421"/>
                    <a:gd name="connsiteX13" fmla="*/ 387234 w 815754"/>
                    <a:gd name="connsiteY13" fmla="*/ 97447 h 271421"/>
                    <a:gd name="connsiteX14" fmla="*/ 193617 w 815754"/>
                    <a:gd name="connsiteY14" fmla="*/ 271421 h 271421"/>
                    <a:gd name="connsiteX15" fmla="*/ 0 w 815754"/>
                    <a:gd name="connsiteY15" fmla="*/ 97447 h 271421"/>
                    <a:gd name="connsiteX16" fmla="*/ 1989 w 815754"/>
                    <a:gd name="connsiteY16" fmla="*/ 79728 h 271421"/>
                    <a:gd name="connsiteX17" fmla="*/ 0 w 815754"/>
                    <a:gd name="connsiteY17" fmla="*/ 70880 h 27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5754" h="271421">
                      <a:moveTo>
                        <a:pt x="428520" y="0"/>
                      </a:moveTo>
                      <a:lnTo>
                        <a:pt x="815754" y="0"/>
                      </a:lnTo>
                      <a:lnTo>
                        <a:pt x="815754" y="70880"/>
                      </a:lnTo>
                      <a:lnTo>
                        <a:pt x="813766" y="79728"/>
                      </a:lnTo>
                      <a:lnTo>
                        <a:pt x="815754" y="97447"/>
                      </a:lnTo>
                      <a:cubicBezTo>
                        <a:pt x="815754" y="193530"/>
                        <a:pt x="729069" y="271421"/>
                        <a:pt x="622137" y="271421"/>
                      </a:cubicBezTo>
                      <a:cubicBezTo>
                        <a:pt x="515206" y="271421"/>
                        <a:pt x="428520" y="193530"/>
                        <a:pt x="428520" y="97447"/>
                      </a:cubicBezTo>
                      <a:lnTo>
                        <a:pt x="430508" y="79728"/>
                      </a:lnTo>
                      <a:lnTo>
                        <a:pt x="428520" y="70880"/>
                      </a:lnTo>
                      <a:close/>
                      <a:moveTo>
                        <a:pt x="0" y="0"/>
                      </a:moveTo>
                      <a:lnTo>
                        <a:pt x="387234" y="0"/>
                      </a:lnTo>
                      <a:lnTo>
                        <a:pt x="387234" y="70880"/>
                      </a:lnTo>
                      <a:lnTo>
                        <a:pt x="385247" y="79728"/>
                      </a:lnTo>
                      <a:lnTo>
                        <a:pt x="387234" y="97447"/>
                      </a:lnTo>
                      <a:cubicBezTo>
                        <a:pt x="387234" y="193530"/>
                        <a:pt x="300549" y="271421"/>
                        <a:pt x="193617" y="271421"/>
                      </a:cubicBezTo>
                      <a:cubicBezTo>
                        <a:pt x="86686" y="271421"/>
                        <a:pt x="0" y="193530"/>
                        <a:pt x="0" y="97447"/>
                      </a:cubicBezTo>
                      <a:lnTo>
                        <a:pt x="1989" y="79728"/>
                      </a:lnTo>
                      <a:lnTo>
                        <a:pt x="0" y="70880"/>
                      </a:ln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4" name="TextBox 113">
                <a:extLst>
                  <a:ext uri="{FF2B5EF4-FFF2-40B4-BE49-F238E27FC236}">
                    <a16:creationId xmlns:a16="http://schemas.microsoft.com/office/drawing/2014/main" id="{A86C7BF1-D1AA-226D-B9AD-E03D731D3BCE}"/>
                  </a:ext>
                </a:extLst>
              </p:cNvPr>
              <p:cNvSpPr txBox="1"/>
              <p:nvPr/>
            </p:nvSpPr>
            <p:spPr>
              <a:xfrm>
                <a:off x="1717572" y="1842925"/>
                <a:ext cx="360610"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6%</a:t>
                </a:r>
              </a:p>
            </p:txBody>
          </p:sp>
          <p:sp>
            <p:nvSpPr>
              <p:cNvPr id="115" name="TextBox 114">
                <a:extLst>
                  <a:ext uri="{FF2B5EF4-FFF2-40B4-BE49-F238E27FC236}">
                    <a16:creationId xmlns:a16="http://schemas.microsoft.com/office/drawing/2014/main" id="{D70FC1C5-D287-1C4A-DAFD-6E70421AD015}"/>
                  </a:ext>
                </a:extLst>
              </p:cNvPr>
              <p:cNvSpPr txBox="1"/>
              <p:nvPr/>
            </p:nvSpPr>
            <p:spPr>
              <a:xfrm>
                <a:off x="1461772" y="817293"/>
                <a:ext cx="864606" cy="43545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FEM-PrEP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(TDF/FTC)</a:t>
                </a:r>
              </a:p>
            </p:txBody>
          </p:sp>
          <p:sp>
            <p:nvSpPr>
              <p:cNvPr id="116" name="TextBox 115">
                <a:extLst>
                  <a:ext uri="{FF2B5EF4-FFF2-40B4-BE49-F238E27FC236}">
                    <a16:creationId xmlns:a16="http://schemas.microsoft.com/office/drawing/2014/main" id="{2FA29489-5FF3-8073-8BBC-D4C1060D1AF7}"/>
                  </a:ext>
                </a:extLst>
              </p:cNvPr>
              <p:cNvSpPr txBox="1"/>
              <p:nvPr/>
            </p:nvSpPr>
            <p:spPr>
              <a:xfrm>
                <a:off x="1550623" y="2973013"/>
                <a:ext cx="69450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-52, 41</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17" name="Rectangle 116">
                <a:extLst>
                  <a:ext uri="{FF2B5EF4-FFF2-40B4-BE49-F238E27FC236}">
                    <a16:creationId xmlns:a16="http://schemas.microsoft.com/office/drawing/2014/main" id="{ED1D9CB2-C4F7-0BF0-3007-2A80B9BCE98B}"/>
                  </a:ext>
                </a:extLst>
              </p:cNvPr>
              <p:cNvSpPr/>
              <p:nvPr/>
            </p:nvSpPr>
            <p:spPr>
              <a:xfrm>
                <a:off x="1399555" y="864006"/>
                <a:ext cx="1005840" cy="237744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0" name="Group 119">
              <a:extLst>
                <a:ext uri="{FF2B5EF4-FFF2-40B4-BE49-F238E27FC236}">
                  <a16:creationId xmlns:a16="http://schemas.microsoft.com/office/drawing/2014/main" id="{C60ED600-513B-2156-F8A1-A00CED8D2B10}"/>
                </a:ext>
              </a:extLst>
            </p:cNvPr>
            <p:cNvGrpSpPr/>
            <p:nvPr/>
          </p:nvGrpSpPr>
          <p:grpSpPr>
            <a:xfrm>
              <a:off x="3151563" y="1115770"/>
              <a:ext cx="1995010" cy="2424153"/>
              <a:chOff x="2452960" y="817293"/>
              <a:chExt cx="1995010" cy="2424153"/>
            </a:xfrm>
          </p:grpSpPr>
          <p:sp>
            <p:nvSpPr>
              <p:cNvPr id="121" name="Freeform 120">
                <a:extLst>
                  <a:ext uri="{FF2B5EF4-FFF2-40B4-BE49-F238E27FC236}">
                    <a16:creationId xmlns:a16="http://schemas.microsoft.com/office/drawing/2014/main" id="{AE4F0D84-E48B-4AA4-BAD9-2BADC60B2D09}"/>
                  </a:ext>
                </a:extLst>
              </p:cNvPr>
              <p:cNvSpPr>
                <a:spLocks noChangeAspect="1"/>
              </p:cNvSpPr>
              <p:nvPr/>
            </p:nvSpPr>
            <p:spPr>
              <a:xfrm>
                <a:off x="2493712" y="1215966"/>
                <a:ext cx="955233" cy="179684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2" name="Freeform 121">
                <a:extLst>
                  <a:ext uri="{FF2B5EF4-FFF2-40B4-BE49-F238E27FC236}">
                    <a16:creationId xmlns:a16="http://schemas.microsoft.com/office/drawing/2014/main" id="{1080FFFB-15D2-6006-AE85-D84185DAA67A}"/>
                  </a:ext>
                </a:extLst>
              </p:cNvPr>
              <p:cNvSpPr>
                <a:spLocks noChangeAspect="1"/>
              </p:cNvSpPr>
              <p:nvPr/>
            </p:nvSpPr>
            <p:spPr>
              <a:xfrm>
                <a:off x="3465202" y="1214719"/>
                <a:ext cx="954500" cy="1795465"/>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2293427 h 6192710"/>
                  <a:gd name="connsiteX19" fmla="*/ 2812807 w 3292149"/>
                  <a:gd name="connsiteY19" fmla="*/ 4392016 h 6192710"/>
                  <a:gd name="connsiteX20" fmla="*/ 2399594 w 3292149"/>
                  <a:gd name="connsiteY20" fmla="*/ 4392016 h 6192710"/>
                  <a:gd name="connsiteX21" fmla="*/ 2399594 w 3292149"/>
                  <a:gd name="connsiteY21" fmla="*/ 5831702 h 6192710"/>
                  <a:gd name="connsiteX22" fmla="*/ 2396016 w 3292149"/>
                  <a:gd name="connsiteY22" fmla="*/ 5847629 h 6192710"/>
                  <a:gd name="connsiteX23" fmla="*/ 2399594 w 3292149"/>
                  <a:gd name="connsiteY23" fmla="*/ 5879527 h 6192710"/>
                  <a:gd name="connsiteX24" fmla="*/ 2051051 w 3292149"/>
                  <a:gd name="connsiteY24" fmla="*/ 6192710 h 6192710"/>
                  <a:gd name="connsiteX25" fmla="*/ 1702508 w 3292149"/>
                  <a:gd name="connsiteY25" fmla="*/ 5879527 h 6192710"/>
                  <a:gd name="connsiteX26" fmla="*/ 1706087 w 3292149"/>
                  <a:gd name="connsiteY26" fmla="*/ 5847629 h 6192710"/>
                  <a:gd name="connsiteX27" fmla="*/ 1702508 w 3292149"/>
                  <a:gd name="connsiteY27" fmla="*/ 5831702 h 6192710"/>
                  <a:gd name="connsiteX28" fmla="*/ 1702508 w 3292149"/>
                  <a:gd name="connsiteY28" fmla="*/ 4392016 h 6192710"/>
                  <a:gd name="connsiteX29" fmla="*/ 1628186 w 3292149"/>
                  <a:gd name="connsiteY29" fmla="*/ 4392016 h 6192710"/>
                  <a:gd name="connsiteX30" fmla="*/ 1628186 w 3292149"/>
                  <a:gd name="connsiteY30" fmla="*/ 5831702 h 6192710"/>
                  <a:gd name="connsiteX31" fmla="*/ 1624608 w 3292149"/>
                  <a:gd name="connsiteY31" fmla="*/ 5847629 h 6192710"/>
                  <a:gd name="connsiteX32" fmla="*/ 1628186 w 3292149"/>
                  <a:gd name="connsiteY32" fmla="*/ 5879527 h 6192710"/>
                  <a:gd name="connsiteX33" fmla="*/ 1279643 w 3292149"/>
                  <a:gd name="connsiteY33" fmla="*/ 6192710 h 6192710"/>
                  <a:gd name="connsiteX34" fmla="*/ 931100 w 3292149"/>
                  <a:gd name="connsiteY34" fmla="*/ 5879527 h 6192710"/>
                  <a:gd name="connsiteX35" fmla="*/ 934679 w 3292149"/>
                  <a:gd name="connsiteY35" fmla="*/ 5847629 h 6192710"/>
                  <a:gd name="connsiteX36" fmla="*/ 931100 w 3292149"/>
                  <a:gd name="connsiteY36" fmla="*/ 5831702 h 6192710"/>
                  <a:gd name="connsiteX37" fmla="*/ 931100 w 3292149"/>
                  <a:gd name="connsiteY37" fmla="*/ 4392016 h 6192710"/>
                  <a:gd name="connsiteX38" fmla="*/ 513410 w 3292149"/>
                  <a:gd name="connsiteY38" fmla="*/ 4392016 h 6192710"/>
                  <a:gd name="connsiteX39" fmla="*/ 932062 w 3292149"/>
                  <a:gd name="connsiteY39" fmla="*/ 2258539 h 6192710"/>
                  <a:gd name="connsiteX40" fmla="*/ 932062 w 3292149"/>
                  <a:gd name="connsiteY40" fmla="*/ 1992589 h 6192710"/>
                  <a:gd name="connsiteX41" fmla="*/ 482251 w 3292149"/>
                  <a:gd name="connsiteY41" fmla="*/ 3229041 h 6192710"/>
                  <a:gd name="connsiteX42" fmla="*/ 475929 w 3292149"/>
                  <a:gd name="connsiteY42" fmla="*/ 3239113 h 6192710"/>
                  <a:gd name="connsiteX43" fmla="*/ 470316 w 3292149"/>
                  <a:gd name="connsiteY43" fmla="*/ 3261847 h 6192710"/>
                  <a:gd name="connsiteX44" fmla="*/ 163533 w 3292149"/>
                  <a:gd name="connsiteY44" fmla="*/ 3393499 h 6192710"/>
                  <a:gd name="connsiteX45" fmla="*/ 13053 w 3292149"/>
                  <a:gd name="connsiteY45" fmla="*/ 3095498 h 6192710"/>
                  <a:gd name="connsiteX46" fmla="*/ 23361 w 3292149"/>
                  <a:gd name="connsiteY46" fmla="*/ 3074472 h 6192710"/>
                  <a:gd name="connsiteX47" fmla="*/ 24988 w 3292149"/>
                  <a:gd name="connsiteY47" fmla="*/ 3062693 h 6192710"/>
                  <a:gd name="connsiteX48" fmla="*/ 561359 w 3292149"/>
                  <a:gd name="connsiteY48" fmla="*/ 1588301 h 6192710"/>
                  <a:gd name="connsiteX49" fmla="*/ 565545 w 3292149"/>
                  <a:gd name="connsiteY49" fmla="*/ 1581633 h 6192710"/>
                  <a:gd name="connsiteX50" fmla="*/ 569260 w 3292149"/>
                  <a:gd name="connsiteY50" fmla="*/ 1566582 h 6192710"/>
                  <a:gd name="connsiteX51" fmla="*/ 780909 w 3292149"/>
                  <a:gd name="connsiteY51" fmla="*/ 1419437 h 6192710"/>
                  <a:gd name="connsiteX52" fmla="*/ 825673 w 3292149"/>
                  <a:gd name="connsiteY52" fmla="*/ 1422356 h 6192710"/>
                  <a:gd name="connsiteX53" fmla="*/ 836690 w 3292149"/>
                  <a:gd name="connsiteY53" fmla="*/ 1420132 h 6192710"/>
                  <a:gd name="connsiteX54" fmla="*/ 1537248 w 3292149"/>
                  <a:gd name="connsiteY54" fmla="*/ 1420132 h 6192710"/>
                  <a:gd name="connsiteX55" fmla="*/ 1503585 w 3292149"/>
                  <a:gd name="connsiteY55" fmla="*/ 1416697 h 6192710"/>
                  <a:gd name="connsiteX56" fmla="*/ 939052 w 3292149"/>
                  <a:gd name="connsiteY56" fmla="*/ 715618 h 6192710"/>
                  <a:gd name="connsiteX57" fmla="*/ 1646074 w 3292149"/>
                  <a:gd name="connsiteY57"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2293427"/>
                    </a:lnTo>
                    <a:lnTo>
                      <a:pt x="2812807" y="4392016"/>
                    </a:lnTo>
                    <a:lnTo>
                      <a:pt x="2399594" y="4392016"/>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4392016"/>
                    </a:lnTo>
                    <a:lnTo>
                      <a:pt x="1628186" y="4392016"/>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4392016"/>
                    </a:lnTo>
                    <a:lnTo>
                      <a:pt x="513410" y="4392016"/>
                    </a:lnTo>
                    <a:lnTo>
                      <a:pt x="932062" y="2258539"/>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5032DF6B-A5D5-0421-5EA6-488970241E9A}"/>
                  </a:ext>
                </a:extLst>
              </p:cNvPr>
              <p:cNvSpPr txBox="1"/>
              <p:nvPr/>
            </p:nvSpPr>
            <p:spPr>
              <a:xfrm>
                <a:off x="3725540" y="1842925"/>
                <a:ext cx="443769"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49%</a:t>
                </a:r>
              </a:p>
            </p:txBody>
          </p:sp>
          <p:sp>
            <p:nvSpPr>
              <p:cNvPr id="124" name="TextBox 123">
                <a:extLst>
                  <a:ext uri="{FF2B5EF4-FFF2-40B4-BE49-F238E27FC236}">
                    <a16:creationId xmlns:a16="http://schemas.microsoft.com/office/drawing/2014/main" id="{FE77D65A-5C69-5647-349C-784FFB27089D}"/>
                  </a:ext>
                </a:extLst>
              </p:cNvPr>
              <p:cNvSpPr txBox="1"/>
              <p:nvPr/>
            </p:nvSpPr>
            <p:spPr>
              <a:xfrm>
                <a:off x="2643605" y="2973013"/>
                <a:ext cx="65544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27, 97</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25" name="TextBox 124">
                <a:extLst>
                  <a:ext uri="{FF2B5EF4-FFF2-40B4-BE49-F238E27FC236}">
                    <a16:creationId xmlns:a16="http://schemas.microsoft.com/office/drawing/2014/main" id="{E6FDC664-8A83-AC27-DD14-BEF430E21E67}"/>
                  </a:ext>
                </a:extLst>
              </p:cNvPr>
              <p:cNvSpPr txBox="1"/>
              <p:nvPr/>
            </p:nvSpPr>
            <p:spPr>
              <a:xfrm>
                <a:off x="3154211" y="817293"/>
                <a:ext cx="623948" cy="43545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(TDF/FTC)</a:t>
                </a:r>
              </a:p>
            </p:txBody>
          </p:sp>
          <p:sp>
            <p:nvSpPr>
              <p:cNvPr id="126" name="TextBox 125">
                <a:extLst>
                  <a:ext uri="{FF2B5EF4-FFF2-40B4-BE49-F238E27FC236}">
                    <a16:creationId xmlns:a16="http://schemas.microsoft.com/office/drawing/2014/main" id="{D978060A-DA52-AEA1-FBA2-1C289CF00A10}"/>
                  </a:ext>
                </a:extLst>
              </p:cNvPr>
              <p:cNvSpPr txBox="1"/>
              <p:nvPr/>
            </p:nvSpPr>
            <p:spPr>
              <a:xfrm>
                <a:off x="3595197" y="2950553"/>
                <a:ext cx="69450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-22, 81</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27" name="Freeform 126">
                <a:extLst>
                  <a:ext uri="{FF2B5EF4-FFF2-40B4-BE49-F238E27FC236}">
                    <a16:creationId xmlns:a16="http://schemas.microsoft.com/office/drawing/2014/main" id="{1B4E5A5E-4AA7-B0C8-39CC-727EF2A3874A}"/>
                  </a:ext>
                </a:extLst>
              </p:cNvPr>
              <p:cNvSpPr>
                <a:spLocks noChangeAspect="1"/>
              </p:cNvSpPr>
              <p:nvPr/>
            </p:nvSpPr>
            <p:spPr>
              <a:xfrm>
                <a:off x="2493306" y="1529179"/>
                <a:ext cx="955233" cy="1481055"/>
              </a:xfrm>
              <a:custGeom>
                <a:avLst/>
                <a:gdLst>
                  <a:gd name="connsiteX0" fmla="*/ 388986 w 1215279"/>
                  <a:gd name="connsiteY0" fmla="*/ 0 h 1884248"/>
                  <a:gd name="connsiteX1" fmla="*/ 826293 w 1215279"/>
                  <a:gd name="connsiteY1" fmla="*/ 0 h 1884248"/>
                  <a:gd name="connsiteX2" fmla="*/ 809035 w 1215279"/>
                  <a:gd name="connsiteY2" fmla="*/ 30448 h 1884248"/>
                  <a:gd name="connsiteX3" fmla="*/ 660239 w 1215279"/>
                  <a:gd name="connsiteY3" fmla="*/ 121213 h 1884248"/>
                  <a:gd name="connsiteX4" fmla="*/ 647812 w 1215279"/>
                  <a:gd name="connsiteY4" fmla="*/ 122481 h 1884248"/>
                  <a:gd name="connsiteX5" fmla="*/ 921523 w 1215279"/>
                  <a:gd name="connsiteY5" fmla="*/ 122481 h 1884248"/>
                  <a:gd name="connsiteX6" fmla="*/ 921905 w 1215279"/>
                  <a:gd name="connsiteY6" fmla="*/ 122558 h 1884248"/>
                  <a:gd name="connsiteX7" fmla="*/ 927011 w 1215279"/>
                  <a:gd name="connsiteY7" fmla="*/ 122225 h 1884248"/>
                  <a:gd name="connsiteX8" fmla="*/ 1005140 w 1215279"/>
                  <a:gd name="connsiteY8" fmla="*/ 176542 h 1884248"/>
                  <a:gd name="connsiteX9" fmla="*/ 1006511 w 1215279"/>
                  <a:gd name="connsiteY9" fmla="*/ 182098 h 1884248"/>
                  <a:gd name="connsiteX10" fmla="*/ 1008057 w 1215279"/>
                  <a:gd name="connsiteY10" fmla="*/ 184560 h 1884248"/>
                  <a:gd name="connsiteX11" fmla="*/ 1206055 w 1215279"/>
                  <a:gd name="connsiteY11" fmla="*/ 728822 h 1884248"/>
                  <a:gd name="connsiteX12" fmla="*/ 1206656 w 1215279"/>
                  <a:gd name="connsiteY12" fmla="*/ 733170 h 1884248"/>
                  <a:gd name="connsiteX13" fmla="*/ 1210461 w 1215279"/>
                  <a:gd name="connsiteY13" fmla="*/ 740932 h 1884248"/>
                  <a:gd name="connsiteX14" fmla="*/ 1154912 w 1215279"/>
                  <a:gd name="connsiteY14" fmla="*/ 850937 h 1884248"/>
                  <a:gd name="connsiteX15" fmla="*/ 1041665 w 1215279"/>
                  <a:gd name="connsiteY15" fmla="*/ 802339 h 1884248"/>
                  <a:gd name="connsiteX16" fmla="*/ 1039593 w 1215279"/>
                  <a:gd name="connsiteY16" fmla="*/ 793947 h 1884248"/>
                  <a:gd name="connsiteX17" fmla="*/ 1037259 w 1215279"/>
                  <a:gd name="connsiteY17" fmla="*/ 790229 h 1884248"/>
                  <a:gd name="connsiteX18" fmla="*/ 886317 w 1215279"/>
                  <a:gd name="connsiteY18" fmla="*/ 375316 h 1884248"/>
                  <a:gd name="connsiteX19" fmla="*/ 886317 w 1215279"/>
                  <a:gd name="connsiteY19" fmla="*/ 972013 h 1884248"/>
                  <a:gd name="connsiteX20" fmla="*/ 885797 w 1215279"/>
                  <a:gd name="connsiteY20" fmla="*/ 977166 h 1884248"/>
                  <a:gd name="connsiteX21" fmla="*/ 885797 w 1215279"/>
                  <a:gd name="connsiteY21" fmla="*/ 1750984 h 1884248"/>
                  <a:gd name="connsiteX22" fmla="*/ 884477 w 1215279"/>
                  <a:gd name="connsiteY22" fmla="*/ 1756864 h 1884248"/>
                  <a:gd name="connsiteX23" fmla="*/ 885797 w 1215279"/>
                  <a:gd name="connsiteY23" fmla="*/ 1768639 h 1884248"/>
                  <a:gd name="connsiteX24" fmla="*/ 757135 w 1215279"/>
                  <a:gd name="connsiteY24" fmla="*/ 1884248 h 1884248"/>
                  <a:gd name="connsiteX25" fmla="*/ 628472 w 1215279"/>
                  <a:gd name="connsiteY25" fmla="*/ 1768639 h 1884248"/>
                  <a:gd name="connsiteX26" fmla="*/ 629793 w 1215279"/>
                  <a:gd name="connsiteY26" fmla="*/ 1756864 h 1884248"/>
                  <a:gd name="connsiteX27" fmla="*/ 628472 w 1215279"/>
                  <a:gd name="connsiteY27" fmla="*/ 1750984 h 1884248"/>
                  <a:gd name="connsiteX28" fmla="*/ 628472 w 1215279"/>
                  <a:gd name="connsiteY28" fmla="*/ 1062390 h 1884248"/>
                  <a:gd name="connsiteX29" fmla="*/ 601036 w 1215279"/>
                  <a:gd name="connsiteY29" fmla="*/ 1062390 h 1884248"/>
                  <a:gd name="connsiteX30" fmla="*/ 601036 w 1215279"/>
                  <a:gd name="connsiteY30" fmla="*/ 1750984 h 1884248"/>
                  <a:gd name="connsiteX31" fmla="*/ 599715 w 1215279"/>
                  <a:gd name="connsiteY31" fmla="*/ 1756864 h 1884248"/>
                  <a:gd name="connsiteX32" fmla="*/ 601036 w 1215279"/>
                  <a:gd name="connsiteY32" fmla="*/ 1768639 h 1884248"/>
                  <a:gd name="connsiteX33" fmla="*/ 472374 w 1215279"/>
                  <a:gd name="connsiteY33" fmla="*/ 1884248 h 1884248"/>
                  <a:gd name="connsiteX34" fmla="*/ 343711 w 1215279"/>
                  <a:gd name="connsiteY34" fmla="*/ 1768639 h 1884248"/>
                  <a:gd name="connsiteX35" fmla="*/ 345032 w 1215279"/>
                  <a:gd name="connsiteY35" fmla="*/ 1756864 h 1884248"/>
                  <a:gd name="connsiteX36" fmla="*/ 343711 w 1215279"/>
                  <a:gd name="connsiteY36" fmla="*/ 1750984 h 1884248"/>
                  <a:gd name="connsiteX37" fmla="*/ 343711 w 1215279"/>
                  <a:gd name="connsiteY37" fmla="*/ 957534 h 1884248"/>
                  <a:gd name="connsiteX38" fmla="*/ 344066 w 1215279"/>
                  <a:gd name="connsiteY38" fmla="*/ 955953 h 1884248"/>
                  <a:gd name="connsiteX39" fmla="*/ 344066 w 1215279"/>
                  <a:gd name="connsiteY39" fmla="*/ 949011 h 1884248"/>
                  <a:gd name="connsiteX40" fmla="*/ 343711 w 1215279"/>
                  <a:gd name="connsiteY40" fmla="*/ 945846 h 1884248"/>
                  <a:gd name="connsiteX41" fmla="*/ 344066 w 1215279"/>
                  <a:gd name="connsiteY41" fmla="*/ 942681 h 1884248"/>
                  <a:gd name="connsiteX42" fmla="*/ 344066 w 1215279"/>
                  <a:gd name="connsiteY42" fmla="*/ 333800 h 1884248"/>
                  <a:gd name="connsiteX43" fmla="*/ 178021 w 1215279"/>
                  <a:gd name="connsiteY43" fmla="*/ 790228 h 1884248"/>
                  <a:gd name="connsiteX44" fmla="*/ 175687 w 1215279"/>
                  <a:gd name="connsiteY44" fmla="*/ 793946 h 1884248"/>
                  <a:gd name="connsiteX45" fmla="*/ 173615 w 1215279"/>
                  <a:gd name="connsiteY45" fmla="*/ 802338 h 1884248"/>
                  <a:gd name="connsiteX46" fmla="*/ 60368 w 1215279"/>
                  <a:gd name="connsiteY46" fmla="*/ 850937 h 1884248"/>
                  <a:gd name="connsiteX47" fmla="*/ 4819 w 1215279"/>
                  <a:gd name="connsiteY47" fmla="*/ 740932 h 1884248"/>
                  <a:gd name="connsiteX48" fmla="*/ 8624 w 1215279"/>
                  <a:gd name="connsiteY48" fmla="*/ 733170 h 1884248"/>
                  <a:gd name="connsiteX49" fmla="*/ 9224 w 1215279"/>
                  <a:gd name="connsiteY49" fmla="*/ 728822 h 1884248"/>
                  <a:gd name="connsiteX50" fmla="*/ 207223 w 1215279"/>
                  <a:gd name="connsiteY50" fmla="*/ 184559 h 1884248"/>
                  <a:gd name="connsiteX51" fmla="*/ 208768 w 1215279"/>
                  <a:gd name="connsiteY51" fmla="*/ 182098 h 1884248"/>
                  <a:gd name="connsiteX52" fmla="*/ 210139 w 1215279"/>
                  <a:gd name="connsiteY52" fmla="*/ 176542 h 1884248"/>
                  <a:gd name="connsiteX53" fmla="*/ 288269 w 1215279"/>
                  <a:gd name="connsiteY53" fmla="*/ 122224 h 1884248"/>
                  <a:gd name="connsiteX54" fmla="*/ 304793 w 1215279"/>
                  <a:gd name="connsiteY54" fmla="*/ 123302 h 1884248"/>
                  <a:gd name="connsiteX55" fmla="*/ 308860 w 1215279"/>
                  <a:gd name="connsiteY55" fmla="*/ 122481 h 1884248"/>
                  <a:gd name="connsiteX56" fmla="*/ 567467 w 1215279"/>
                  <a:gd name="connsiteY56" fmla="*/ 122481 h 1884248"/>
                  <a:gd name="connsiteX57" fmla="*/ 555040 w 1215279"/>
                  <a:gd name="connsiteY57" fmla="*/ 121213 h 1884248"/>
                  <a:gd name="connsiteX58" fmla="*/ 406245 w 1215279"/>
                  <a:gd name="connsiteY58" fmla="*/ 30448 h 188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5279" h="1884248">
                    <a:moveTo>
                      <a:pt x="388986" y="0"/>
                    </a:moveTo>
                    <a:lnTo>
                      <a:pt x="826293" y="0"/>
                    </a:lnTo>
                    <a:lnTo>
                      <a:pt x="809035" y="30448"/>
                    </a:lnTo>
                    <a:cubicBezTo>
                      <a:pt x="771802" y="76112"/>
                      <a:pt x="719704" y="108897"/>
                      <a:pt x="660239" y="121213"/>
                    </a:cubicBezTo>
                    <a:lnTo>
                      <a:pt x="647812" y="122481"/>
                    </a:lnTo>
                    <a:lnTo>
                      <a:pt x="921523" y="122481"/>
                    </a:lnTo>
                    <a:lnTo>
                      <a:pt x="921905" y="122558"/>
                    </a:lnTo>
                    <a:lnTo>
                      <a:pt x="927011" y="122225"/>
                    </a:lnTo>
                    <a:cubicBezTo>
                      <a:pt x="961682" y="123244"/>
                      <a:pt x="993190" y="143695"/>
                      <a:pt x="1005140" y="176542"/>
                    </a:cubicBezTo>
                    <a:lnTo>
                      <a:pt x="1006511" y="182098"/>
                    </a:lnTo>
                    <a:lnTo>
                      <a:pt x="1008057" y="184560"/>
                    </a:lnTo>
                    <a:lnTo>
                      <a:pt x="1206055" y="728822"/>
                    </a:lnTo>
                    <a:lnTo>
                      <a:pt x="1206656" y="733170"/>
                    </a:lnTo>
                    <a:lnTo>
                      <a:pt x="1210461" y="740932"/>
                    </a:lnTo>
                    <a:cubicBezTo>
                      <a:pt x="1226394" y="784729"/>
                      <a:pt x="1201523" y="833980"/>
                      <a:pt x="1154912" y="850937"/>
                    </a:cubicBezTo>
                    <a:cubicBezTo>
                      <a:pt x="1108300" y="867894"/>
                      <a:pt x="1057598" y="846136"/>
                      <a:pt x="1041665" y="802339"/>
                    </a:cubicBezTo>
                    <a:lnTo>
                      <a:pt x="1039593" y="793947"/>
                    </a:lnTo>
                    <a:lnTo>
                      <a:pt x="1037259" y="790229"/>
                    </a:lnTo>
                    <a:lnTo>
                      <a:pt x="886317" y="375316"/>
                    </a:lnTo>
                    <a:lnTo>
                      <a:pt x="886317" y="972013"/>
                    </a:lnTo>
                    <a:lnTo>
                      <a:pt x="885797" y="977166"/>
                    </a:lnTo>
                    <a:lnTo>
                      <a:pt x="885797" y="1750984"/>
                    </a:lnTo>
                    <a:lnTo>
                      <a:pt x="884477" y="1756864"/>
                    </a:lnTo>
                    <a:lnTo>
                      <a:pt x="885797" y="1768639"/>
                    </a:lnTo>
                    <a:cubicBezTo>
                      <a:pt x="885797" y="1832488"/>
                      <a:pt x="828193" y="1884248"/>
                      <a:pt x="757135" y="1884248"/>
                    </a:cubicBezTo>
                    <a:cubicBezTo>
                      <a:pt x="686076" y="1884248"/>
                      <a:pt x="628472" y="1832488"/>
                      <a:pt x="628472" y="1768639"/>
                    </a:cubicBezTo>
                    <a:lnTo>
                      <a:pt x="629793" y="1756864"/>
                    </a:lnTo>
                    <a:lnTo>
                      <a:pt x="628472" y="1750984"/>
                    </a:lnTo>
                    <a:lnTo>
                      <a:pt x="628472" y="1062390"/>
                    </a:lnTo>
                    <a:lnTo>
                      <a:pt x="601036" y="1062390"/>
                    </a:lnTo>
                    <a:lnTo>
                      <a:pt x="601036" y="1750984"/>
                    </a:lnTo>
                    <a:lnTo>
                      <a:pt x="599715" y="1756864"/>
                    </a:lnTo>
                    <a:lnTo>
                      <a:pt x="601036" y="1768639"/>
                    </a:lnTo>
                    <a:cubicBezTo>
                      <a:pt x="601036" y="1832488"/>
                      <a:pt x="543432" y="1884248"/>
                      <a:pt x="472374" y="1884248"/>
                    </a:cubicBezTo>
                    <a:cubicBezTo>
                      <a:pt x="401315" y="1884248"/>
                      <a:pt x="343711" y="1832488"/>
                      <a:pt x="343711" y="1768639"/>
                    </a:cubicBezTo>
                    <a:lnTo>
                      <a:pt x="345032" y="1756864"/>
                    </a:lnTo>
                    <a:lnTo>
                      <a:pt x="343711" y="1750984"/>
                    </a:lnTo>
                    <a:lnTo>
                      <a:pt x="343711" y="957534"/>
                    </a:lnTo>
                    <a:lnTo>
                      <a:pt x="344066" y="955953"/>
                    </a:lnTo>
                    <a:lnTo>
                      <a:pt x="344066" y="949011"/>
                    </a:lnTo>
                    <a:lnTo>
                      <a:pt x="343711" y="945846"/>
                    </a:lnTo>
                    <a:lnTo>
                      <a:pt x="344066" y="942681"/>
                    </a:lnTo>
                    <a:lnTo>
                      <a:pt x="344066" y="333800"/>
                    </a:lnTo>
                    <a:lnTo>
                      <a:pt x="178021" y="790228"/>
                    </a:lnTo>
                    <a:lnTo>
                      <a:pt x="175687" y="793946"/>
                    </a:lnTo>
                    <a:lnTo>
                      <a:pt x="173615" y="802338"/>
                    </a:lnTo>
                    <a:cubicBezTo>
                      <a:pt x="157682" y="846135"/>
                      <a:pt x="106979" y="867894"/>
                      <a:pt x="60368" y="850937"/>
                    </a:cubicBezTo>
                    <a:cubicBezTo>
                      <a:pt x="13756" y="833980"/>
                      <a:pt x="-11115" y="784729"/>
                      <a:pt x="4819" y="740932"/>
                    </a:cubicBezTo>
                    <a:lnTo>
                      <a:pt x="8624" y="733170"/>
                    </a:lnTo>
                    <a:lnTo>
                      <a:pt x="9224" y="728822"/>
                    </a:lnTo>
                    <a:lnTo>
                      <a:pt x="207223" y="184559"/>
                    </a:lnTo>
                    <a:lnTo>
                      <a:pt x="208768" y="182098"/>
                    </a:lnTo>
                    <a:lnTo>
                      <a:pt x="210139" y="176542"/>
                    </a:lnTo>
                    <a:cubicBezTo>
                      <a:pt x="222089" y="143694"/>
                      <a:pt x="253597" y="123243"/>
                      <a:pt x="288269" y="122224"/>
                    </a:cubicBezTo>
                    <a:lnTo>
                      <a:pt x="304793" y="123302"/>
                    </a:lnTo>
                    <a:lnTo>
                      <a:pt x="308860" y="122481"/>
                    </a:lnTo>
                    <a:lnTo>
                      <a:pt x="567467" y="122481"/>
                    </a:lnTo>
                    <a:lnTo>
                      <a:pt x="555040" y="121213"/>
                    </a:lnTo>
                    <a:cubicBezTo>
                      <a:pt x="495575" y="108897"/>
                      <a:pt x="443477" y="76112"/>
                      <a:pt x="406245" y="30448"/>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8" name="Freeform 127">
                <a:extLst>
                  <a:ext uri="{FF2B5EF4-FFF2-40B4-BE49-F238E27FC236}">
                    <a16:creationId xmlns:a16="http://schemas.microsoft.com/office/drawing/2014/main" id="{AB9BFBDD-5C95-53AF-EB21-3BC417F774CC}"/>
                  </a:ext>
                </a:extLst>
              </p:cNvPr>
              <p:cNvSpPr>
                <a:spLocks noChangeAspect="1"/>
              </p:cNvSpPr>
              <p:nvPr/>
            </p:nvSpPr>
            <p:spPr>
              <a:xfrm>
                <a:off x="3463563" y="2117918"/>
                <a:ext cx="954152" cy="892266"/>
              </a:xfrm>
              <a:custGeom>
                <a:avLst/>
                <a:gdLst>
                  <a:gd name="connsiteX0" fmla="*/ 1020966 w 1213904"/>
                  <a:gd name="connsiteY0" fmla="*/ 0 h 1135170"/>
                  <a:gd name="connsiteX1" fmla="*/ 1210314 w 1213904"/>
                  <a:gd name="connsiteY1" fmla="*/ 0 h 1135170"/>
                  <a:gd name="connsiteX2" fmla="*/ 1213904 w 1213904"/>
                  <a:gd name="connsiteY2" fmla="*/ 25984 h 1135170"/>
                  <a:gd name="connsiteX3" fmla="*/ 1153804 w 1213904"/>
                  <a:gd name="connsiteY3" fmla="*/ 102650 h 1135170"/>
                  <a:gd name="connsiteX4" fmla="*/ 1040644 w 1213904"/>
                  <a:gd name="connsiteY4" fmla="*/ 54089 h 1135170"/>
                  <a:gd name="connsiteX5" fmla="*/ 1038573 w 1213904"/>
                  <a:gd name="connsiteY5" fmla="*/ 45703 h 1135170"/>
                  <a:gd name="connsiteX6" fmla="*/ 1036241 w 1213904"/>
                  <a:gd name="connsiteY6" fmla="*/ 41988 h 1135170"/>
                  <a:gd name="connsiteX7" fmla="*/ 281573 w 1213904"/>
                  <a:gd name="connsiteY7" fmla="*/ 0 h 1135170"/>
                  <a:gd name="connsiteX8" fmla="*/ 944897 w 1213904"/>
                  <a:gd name="connsiteY8" fmla="*/ 0 h 1135170"/>
                  <a:gd name="connsiteX9" fmla="*/ 1037314 w 1213904"/>
                  <a:gd name="connsiteY9" fmla="*/ 470964 h 1135170"/>
                  <a:gd name="connsiteX10" fmla="*/ 884896 w 1213904"/>
                  <a:gd name="connsiteY10" fmla="*/ 470964 h 1135170"/>
                  <a:gd name="connsiteX11" fmla="*/ 884896 w 1213904"/>
                  <a:gd name="connsiteY11" fmla="*/ 1002008 h 1135170"/>
                  <a:gd name="connsiteX12" fmla="*/ 883576 w 1213904"/>
                  <a:gd name="connsiteY12" fmla="*/ 1007883 h 1135170"/>
                  <a:gd name="connsiteX13" fmla="*/ 884896 w 1213904"/>
                  <a:gd name="connsiteY13" fmla="*/ 1019649 h 1135170"/>
                  <a:gd name="connsiteX14" fmla="*/ 756332 w 1213904"/>
                  <a:gd name="connsiteY14" fmla="*/ 1135170 h 1135170"/>
                  <a:gd name="connsiteX15" fmla="*/ 627768 w 1213904"/>
                  <a:gd name="connsiteY15" fmla="*/ 1019649 h 1135170"/>
                  <a:gd name="connsiteX16" fmla="*/ 629088 w 1213904"/>
                  <a:gd name="connsiteY16" fmla="*/ 1007883 h 1135170"/>
                  <a:gd name="connsiteX17" fmla="*/ 627768 w 1213904"/>
                  <a:gd name="connsiteY17" fmla="*/ 1002008 h 1135170"/>
                  <a:gd name="connsiteX18" fmla="*/ 627768 w 1213904"/>
                  <a:gd name="connsiteY18" fmla="*/ 470964 h 1135170"/>
                  <a:gd name="connsiteX19" fmla="*/ 600353 w 1213904"/>
                  <a:gd name="connsiteY19" fmla="*/ 470964 h 1135170"/>
                  <a:gd name="connsiteX20" fmla="*/ 600353 w 1213904"/>
                  <a:gd name="connsiteY20" fmla="*/ 1002008 h 1135170"/>
                  <a:gd name="connsiteX21" fmla="*/ 599033 w 1213904"/>
                  <a:gd name="connsiteY21" fmla="*/ 1007883 h 1135170"/>
                  <a:gd name="connsiteX22" fmla="*/ 600353 w 1213904"/>
                  <a:gd name="connsiteY22" fmla="*/ 1019649 h 1135170"/>
                  <a:gd name="connsiteX23" fmla="*/ 471789 w 1213904"/>
                  <a:gd name="connsiteY23" fmla="*/ 1135170 h 1135170"/>
                  <a:gd name="connsiteX24" fmla="*/ 343225 w 1213904"/>
                  <a:gd name="connsiteY24" fmla="*/ 1019649 h 1135170"/>
                  <a:gd name="connsiteX25" fmla="*/ 344545 w 1213904"/>
                  <a:gd name="connsiteY25" fmla="*/ 1007883 h 1135170"/>
                  <a:gd name="connsiteX26" fmla="*/ 343225 w 1213904"/>
                  <a:gd name="connsiteY26" fmla="*/ 1002008 h 1135170"/>
                  <a:gd name="connsiteX27" fmla="*/ 343225 w 1213904"/>
                  <a:gd name="connsiteY27" fmla="*/ 470964 h 1135170"/>
                  <a:gd name="connsiteX28" fmla="*/ 189155 w 1213904"/>
                  <a:gd name="connsiteY28" fmla="*/ 470964 h 1135170"/>
                  <a:gd name="connsiteX29" fmla="*/ 3588 w 1213904"/>
                  <a:gd name="connsiteY29" fmla="*/ 0 h 1135170"/>
                  <a:gd name="connsiteX30" fmla="*/ 192937 w 1213904"/>
                  <a:gd name="connsiteY30" fmla="*/ 0 h 1135170"/>
                  <a:gd name="connsiteX31" fmla="*/ 177662 w 1213904"/>
                  <a:gd name="connsiteY31" fmla="*/ 41987 h 1135170"/>
                  <a:gd name="connsiteX32" fmla="*/ 175330 w 1213904"/>
                  <a:gd name="connsiteY32" fmla="*/ 45702 h 1135170"/>
                  <a:gd name="connsiteX33" fmla="*/ 173260 w 1213904"/>
                  <a:gd name="connsiteY33" fmla="*/ 54088 h 1135170"/>
                  <a:gd name="connsiteX34" fmla="*/ 60099 w 1213904"/>
                  <a:gd name="connsiteY34" fmla="*/ 102649 h 1135170"/>
                  <a:gd name="connsiteX35" fmla="*/ 0 w 1213904"/>
                  <a:gd name="connsiteY35" fmla="*/ 25984 h 113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3904" h="1135170">
                    <a:moveTo>
                      <a:pt x="1020966" y="0"/>
                    </a:moveTo>
                    <a:lnTo>
                      <a:pt x="1210314" y="0"/>
                    </a:lnTo>
                    <a:lnTo>
                      <a:pt x="1213904" y="25984"/>
                    </a:lnTo>
                    <a:cubicBezTo>
                      <a:pt x="1211448" y="59082"/>
                      <a:pt x="1188736" y="89942"/>
                      <a:pt x="1153804" y="102650"/>
                    </a:cubicBezTo>
                    <a:cubicBezTo>
                      <a:pt x="1107228" y="119593"/>
                      <a:pt x="1056564" y="97852"/>
                      <a:pt x="1040644" y="54089"/>
                    </a:cubicBezTo>
                    <a:lnTo>
                      <a:pt x="1038573" y="45703"/>
                    </a:lnTo>
                    <a:lnTo>
                      <a:pt x="1036241" y="41988"/>
                    </a:lnTo>
                    <a:close/>
                    <a:moveTo>
                      <a:pt x="281573" y="0"/>
                    </a:moveTo>
                    <a:lnTo>
                      <a:pt x="944897" y="0"/>
                    </a:lnTo>
                    <a:lnTo>
                      <a:pt x="1037314" y="470964"/>
                    </a:lnTo>
                    <a:lnTo>
                      <a:pt x="884896" y="470964"/>
                    </a:lnTo>
                    <a:lnTo>
                      <a:pt x="884896" y="1002008"/>
                    </a:lnTo>
                    <a:lnTo>
                      <a:pt x="883576" y="1007883"/>
                    </a:lnTo>
                    <a:lnTo>
                      <a:pt x="884896" y="1019649"/>
                    </a:lnTo>
                    <a:cubicBezTo>
                      <a:pt x="884896" y="1083450"/>
                      <a:pt x="827336" y="1135170"/>
                      <a:pt x="756332" y="1135170"/>
                    </a:cubicBezTo>
                    <a:cubicBezTo>
                      <a:pt x="685328" y="1135170"/>
                      <a:pt x="627768" y="1083450"/>
                      <a:pt x="627768" y="1019649"/>
                    </a:cubicBezTo>
                    <a:lnTo>
                      <a:pt x="629088" y="1007883"/>
                    </a:lnTo>
                    <a:lnTo>
                      <a:pt x="627768" y="1002008"/>
                    </a:lnTo>
                    <a:lnTo>
                      <a:pt x="627768" y="470964"/>
                    </a:lnTo>
                    <a:lnTo>
                      <a:pt x="600353" y="470964"/>
                    </a:lnTo>
                    <a:lnTo>
                      <a:pt x="600353" y="1002008"/>
                    </a:lnTo>
                    <a:lnTo>
                      <a:pt x="599033" y="1007883"/>
                    </a:lnTo>
                    <a:lnTo>
                      <a:pt x="600353" y="1019649"/>
                    </a:lnTo>
                    <a:cubicBezTo>
                      <a:pt x="600353" y="1083450"/>
                      <a:pt x="542793" y="1135170"/>
                      <a:pt x="471789" y="1135170"/>
                    </a:cubicBezTo>
                    <a:cubicBezTo>
                      <a:pt x="400785" y="1135170"/>
                      <a:pt x="343225" y="1083450"/>
                      <a:pt x="343225" y="1019649"/>
                    </a:cubicBezTo>
                    <a:lnTo>
                      <a:pt x="344545" y="1007883"/>
                    </a:lnTo>
                    <a:lnTo>
                      <a:pt x="343225" y="1002008"/>
                    </a:lnTo>
                    <a:lnTo>
                      <a:pt x="343225" y="470964"/>
                    </a:lnTo>
                    <a:lnTo>
                      <a:pt x="189155" y="470964"/>
                    </a:lnTo>
                    <a:close/>
                    <a:moveTo>
                      <a:pt x="3588" y="0"/>
                    </a:moveTo>
                    <a:lnTo>
                      <a:pt x="192937" y="0"/>
                    </a:lnTo>
                    <a:lnTo>
                      <a:pt x="177662" y="41987"/>
                    </a:lnTo>
                    <a:lnTo>
                      <a:pt x="175330" y="45702"/>
                    </a:lnTo>
                    <a:lnTo>
                      <a:pt x="173260" y="54088"/>
                    </a:lnTo>
                    <a:cubicBezTo>
                      <a:pt x="157339" y="97852"/>
                      <a:pt x="106675" y="119593"/>
                      <a:pt x="60099" y="102649"/>
                    </a:cubicBezTo>
                    <a:cubicBezTo>
                      <a:pt x="25168" y="89941"/>
                      <a:pt x="2456" y="59082"/>
                      <a:pt x="0" y="25984"/>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64B74A50-A9AD-2735-AE53-38A8C4089F29}"/>
                  </a:ext>
                </a:extLst>
              </p:cNvPr>
              <p:cNvSpPr txBox="1"/>
              <p:nvPr/>
            </p:nvSpPr>
            <p:spPr>
              <a:xfrm>
                <a:off x="2741884" y="1842925"/>
                <a:ext cx="458889"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42%</a:t>
                </a:r>
              </a:p>
            </p:txBody>
          </p:sp>
          <p:sp>
            <p:nvSpPr>
              <p:cNvPr id="130" name="Rectangle 129">
                <a:extLst>
                  <a:ext uri="{FF2B5EF4-FFF2-40B4-BE49-F238E27FC236}">
                    <a16:creationId xmlns:a16="http://schemas.microsoft.com/office/drawing/2014/main" id="{4A0BFB52-AFDA-C39B-010C-7A8F98709FA7}"/>
                  </a:ext>
                </a:extLst>
              </p:cNvPr>
              <p:cNvSpPr/>
              <p:nvPr/>
            </p:nvSpPr>
            <p:spPr>
              <a:xfrm>
                <a:off x="2452960" y="864006"/>
                <a:ext cx="1995010" cy="237744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BCC90E0A-90B8-6565-8320-522F1325F6AE}"/>
                </a:ext>
              </a:extLst>
            </p:cNvPr>
            <p:cNvGrpSpPr/>
            <p:nvPr/>
          </p:nvGrpSpPr>
          <p:grpSpPr>
            <a:xfrm>
              <a:off x="5441206" y="1115770"/>
              <a:ext cx="4012504" cy="2424153"/>
              <a:chOff x="4452532" y="817292"/>
              <a:chExt cx="4012504" cy="2424153"/>
            </a:xfrm>
          </p:grpSpPr>
          <p:sp>
            <p:nvSpPr>
              <p:cNvPr id="155" name="Freeform 154">
                <a:extLst>
                  <a:ext uri="{FF2B5EF4-FFF2-40B4-BE49-F238E27FC236}">
                    <a16:creationId xmlns:a16="http://schemas.microsoft.com/office/drawing/2014/main" id="{64787BA7-BD72-5129-DE61-9671FD77CF29}"/>
                  </a:ext>
                </a:extLst>
              </p:cNvPr>
              <p:cNvSpPr>
                <a:spLocks noChangeAspect="1"/>
              </p:cNvSpPr>
              <p:nvPr/>
            </p:nvSpPr>
            <p:spPr>
              <a:xfrm>
                <a:off x="4493887" y="1215966"/>
                <a:ext cx="955233" cy="179684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6" name="Freeform 155">
                <a:extLst>
                  <a:ext uri="{FF2B5EF4-FFF2-40B4-BE49-F238E27FC236}">
                    <a16:creationId xmlns:a16="http://schemas.microsoft.com/office/drawing/2014/main" id="{79605071-52FA-CDCF-B520-0B68B720D43B}"/>
                  </a:ext>
                </a:extLst>
              </p:cNvPr>
              <p:cNvSpPr>
                <a:spLocks noChangeAspect="1"/>
              </p:cNvSpPr>
              <p:nvPr/>
            </p:nvSpPr>
            <p:spPr>
              <a:xfrm>
                <a:off x="5465377" y="1214719"/>
                <a:ext cx="954500" cy="1795466"/>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2293427 h 6192710"/>
                  <a:gd name="connsiteX19" fmla="*/ 2812807 w 3292149"/>
                  <a:gd name="connsiteY19" fmla="*/ 4392016 h 6192710"/>
                  <a:gd name="connsiteX20" fmla="*/ 2399594 w 3292149"/>
                  <a:gd name="connsiteY20" fmla="*/ 4392016 h 6192710"/>
                  <a:gd name="connsiteX21" fmla="*/ 2399594 w 3292149"/>
                  <a:gd name="connsiteY21" fmla="*/ 5831702 h 6192710"/>
                  <a:gd name="connsiteX22" fmla="*/ 2396016 w 3292149"/>
                  <a:gd name="connsiteY22" fmla="*/ 5847629 h 6192710"/>
                  <a:gd name="connsiteX23" fmla="*/ 2399594 w 3292149"/>
                  <a:gd name="connsiteY23" fmla="*/ 5879527 h 6192710"/>
                  <a:gd name="connsiteX24" fmla="*/ 2051051 w 3292149"/>
                  <a:gd name="connsiteY24" fmla="*/ 6192710 h 6192710"/>
                  <a:gd name="connsiteX25" fmla="*/ 1702508 w 3292149"/>
                  <a:gd name="connsiteY25" fmla="*/ 5879527 h 6192710"/>
                  <a:gd name="connsiteX26" fmla="*/ 1706087 w 3292149"/>
                  <a:gd name="connsiteY26" fmla="*/ 5847629 h 6192710"/>
                  <a:gd name="connsiteX27" fmla="*/ 1702508 w 3292149"/>
                  <a:gd name="connsiteY27" fmla="*/ 5831702 h 6192710"/>
                  <a:gd name="connsiteX28" fmla="*/ 1702508 w 3292149"/>
                  <a:gd name="connsiteY28" fmla="*/ 4392016 h 6192710"/>
                  <a:gd name="connsiteX29" fmla="*/ 1628186 w 3292149"/>
                  <a:gd name="connsiteY29" fmla="*/ 4392016 h 6192710"/>
                  <a:gd name="connsiteX30" fmla="*/ 1628186 w 3292149"/>
                  <a:gd name="connsiteY30" fmla="*/ 5831702 h 6192710"/>
                  <a:gd name="connsiteX31" fmla="*/ 1624608 w 3292149"/>
                  <a:gd name="connsiteY31" fmla="*/ 5847629 h 6192710"/>
                  <a:gd name="connsiteX32" fmla="*/ 1628186 w 3292149"/>
                  <a:gd name="connsiteY32" fmla="*/ 5879527 h 6192710"/>
                  <a:gd name="connsiteX33" fmla="*/ 1279643 w 3292149"/>
                  <a:gd name="connsiteY33" fmla="*/ 6192710 h 6192710"/>
                  <a:gd name="connsiteX34" fmla="*/ 931100 w 3292149"/>
                  <a:gd name="connsiteY34" fmla="*/ 5879527 h 6192710"/>
                  <a:gd name="connsiteX35" fmla="*/ 934679 w 3292149"/>
                  <a:gd name="connsiteY35" fmla="*/ 5847629 h 6192710"/>
                  <a:gd name="connsiteX36" fmla="*/ 931100 w 3292149"/>
                  <a:gd name="connsiteY36" fmla="*/ 5831702 h 6192710"/>
                  <a:gd name="connsiteX37" fmla="*/ 931100 w 3292149"/>
                  <a:gd name="connsiteY37" fmla="*/ 4392016 h 6192710"/>
                  <a:gd name="connsiteX38" fmla="*/ 513410 w 3292149"/>
                  <a:gd name="connsiteY38" fmla="*/ 4392016 h 6192710"/>
                  <a:gd name="connsiteX39" fmla="*/ 932062 w 3292149"/>
                  <a:gd name="connsiteY39" fmla="*/ 2258539 h 6192710"/>
                  <a:gd name="connsiteX40" fmla="*/ 932062 w 3292149"/>
                  <a:gd name="connsiteY40" fmla="*/ 1992589 h 6192710"/>
                  <a:gd name="connsiteX41" fmla="*/ 482251 w 3292149"/>
                  <a:gd name="connsiteY41" fmla="*/ 3229041 h 6192710"/>
                  <a:gd name="connsiteX42" fmla="*/ 475929 w 3292149"/>
                  <a:gd name="connsiteY42" fmla="*/ 3239113 h 6192710"/>
                  <a:gd name="connsiteX43" fmla="*/ 470316 w 3292149"/>
                  <a:gd name="connsiteY43" fmla="*/ 3261847 h 6192710"/>
                  <a:gd name="connsiteX44" fmla="*/ 163533 w 3292149"/>
                  <a:gd name="connsiteY44" fmla="*/ 3393499 h 6192710"/>
                  <a:gd name="connsiteX45" fmla="*/ 13053 w 3292149"/>
                  <a:gd name="connsiteY45" fmla="*/ 3095498 h 6192710"/>
                  <a:gd name="connsiteX46" fmla="*/ 23361 w 3292149"/>
                  <a:gd name="connsiteY46" fmla="*/ 3074472 h 6192710"/>
                  <a:gd name="connsiteX47" fmla="*/ 24988 w 3292149"/>
                  <a:gd name="connsiteY47" fmla="*/ 3062693 h 6192710"/>
                  <a:gd name="connsiteX48" fmla="*/ 561359 w 3292149"/>
                  <a:gd name="connsiteY48" fmla="*/ 1588301 h 6192710"/>
                  <a:gd name="connsiteX49" fmla="*/ 565545 w 3292149"/>
                  <a:gd name="connsiteY49" fmla="*/ 1581633 h 6192710"/>
                  <a:gd name="connsiteX50" fmla="*/ 569260 w 3292149"/>
                  <a:gd name="connsiteY50" fmla="*/ 1566582 h 6192710"/>
                  <a:gd name="connsiteX51" fmla="*/ 780909 w 3292149"/>
                  <a:gd name="connsiteY51" fmla="*/ 1419437 h 6192710"/>
                  <a:gd name="connsiteX52" fmla="*/ 825673 w 3292149"/>
                  <a:gd name="connsiteY52" fmla="*/ 1422356 h 6192710"/>
                  <a:gd name="connsiteX53" fmla="*/ 836690 w 3292149"/>
                  <a:gd name="connsiteY53" fmla="*/ 1420132 h 6192710"/>
                  <a:gd name="connsiteX54" fmla="*/ 1537248 w 3292149"/>
                  <a:gd name="connsiteY54" fmla="*/ 1420132 h 6192710"/>
                  <a:gd name="connsiteX55" fmla="*/ 1503585 w 3292149"/>
                  <a:gd name="connsiteY55" fmla="*/ 1416697 h 6192710"/>
                  <a:gd name="connsiteX56" fmla="*/ 939052 w 3292149"/>
                  <a:gd name="connsiteY56" fmla="*/ 715618 h 6192710"/>
                  <a:gd name="connsiteX57" fmla="*/ 1646074 w 3292149"/>
                  <a:gd name="connsiteY57"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2293427"/>
                    </a:lnTo>
                    <a:lnTo>
                      <a:pt x="2812807" y="4392016"/>
                    </a:lnTo>
                    <a:lnTo>
                      <a:pt x="2399594" y="4392016"/>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4392016"/>
                    </a:lnTo>
                    <a:lnTo>
                      <a:pt x="1628186" y="4392016"/>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4392016"/>
                    </a:lnTo>
                    <a:lnTo>
                      <a:pt x="513410" y="4392016"/>
                    </a:lnTo>
                    <a:lnTo>
                      <a:pt x="932062" y="2258539"/>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A073DBB2-B098-3884-8613-DFA85A193D61}"/>
                  </a:ext>
                </a:extLst>
              </p:cNvPr>
              <p:cNvSpPr txBox="1"/>
              <p:nvPr/>
            </p:nvSpPr>
            <p:spPr>
              <a:xfrm>
                <a:off x="4643780" y="2973013"/>
                <a:ext cx="65544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20, 83</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58" name="TextBox 157">
                <a:extLst>
                  <a:ext uri="{FF2B5EF4-FFF2-40B4-BE49-F238E27FC236}">
                    <a16:creationId xmlns:a16="http://schemas.microsoft.com/office/drawing/2014/main" id="{AD72F10D-6A44-AD70-4417-4262EC033D31}"/>
                  </a:ext>
                </a:extLst>
              </p:cNvPr>
              <p:cNvSpPr txBox="1"/>
              <p:nvPr/>
            </p:nvSpPr>
            <p:spPr>
              <a:xfrm>
                <a:off x="5614903" y="2961782"/>
                <a:ext cx="65544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37, 87</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59" name="Freeform 158">
                <a:extLst>
                  <a:ext uri="{FF2B5EF4-FFF2-40B4-BE49-F238E27FC236}">
                    <a16:creationId xmlns:a16="http://schemas.microsoft.com/office/drawing/2014/main" id="{5C614432-1654-700A-E840-3AC01792DD47}"/>
                  </a:ext>
                </a:extLst>
              </p:cNvPr>
              <p:cNvSpPr>
                <a:spLocks noChangeAspect="1"/>
              </p:cNvSpPr>
              <p:nvPr/>
            </p:nvSpPr>
            <p:spPr>
              <a:xfrm>
                <a:off x="6440158" y="1215965"/>
                <a:ext cx="955233" cy="179684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Freeform 159">
                <a:extLst>
                  <a:ext uri="{FF2B5EF4-FFF2-40B4-BE49-F238E27FC236}">
                    <a16:creationId xmlns:a16="http://schemas.microsoft.com/office/drawing/2014/main" id="{39BA6514-C8E5-E1F1-3754-7E656F6145ED}"/>
                  </a:ext>
                </a:extLst>
              </p:cNvPr>
              <p:cNvSpPr>
                <a:spLocks noChangeAspect="1"/>
              </p:cNvSpPr>
              <p:nvPr/>
            </p:nvSpPr>
            <p:spPr>
              <a:xfrm>
                <a:off x="7411648" y="1214718"/>
                <a:ext cx="954500" cy="1795466"/>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2293427 h 6192710"/>
                  <a:gd name="connsiteX19" fmla="*/ 2812807 w 3292149"/>
                  <a:gd name="connsiteY19" fmla="*/ 4392016 h 6192710"/>
                  <a:gd name="connsiteX20" fmla="*/ 2399594 w 3292149"/>
                  <a:gd name="connsiteY20" fmla="*/ 4392016 h 6192710"/>
                  <a:gd name="connsiteX21" fmla="*/ 2399594 w 3292149"/>
                  <a:gd name="connsiteY21" fmla="*/ 5831702 h 6192710"/>
                  <a:gd name="connsiteX22" fmla="*/ 2396016 w 3292149"/>
                  <a:gd name="connsiteY22" fmla="*/ 5847629 h 6192710"/>
                  <a:gd name="connsiteX23" fmla="*/ 2399594 w 3292149"/>
                  <a:gd name="connsiteY23" fmla="*/ 5879527 h 6192710"/>
                  <a:gd name="connsiteX24" fmla="*/ 2051051 w 3292149"/>
                  <a:gd name="connsiteY24" fmla="*/ 6192710 h 6192710"/>
                  <a:gd name="connsiteX25" fmla="*/ 1702508 w 3292149"/>
                  <a:gd name="connsiteY25" fmla="*/ 5879527 h 6192710"/>
                  <a:gd name="connsiteX26" fmla="*/ 1706087 w 3292149"/>
                  <a:gd name="connsiteY26" fmla="*/ 5847629 h 6192710"/>
                  <a:gd name="connsiteX27" fmla="*/ 1702508 w 3292149"/>
                  <a:gd name="connsiteY27" fmla="*/ 5831702 h 6192710"/>
                  <a:gd name="connsiteX28" fmla="*/ 1702508 w 3292149"/>
                  <a:gd name="connsiteY28" fmla="*/ 4392016 h 6192710"/>
                  <a:gd name="connsiteX29" fmla="*/ 1628186 w 3292149"/>
                  <a:gd name="connsiteY29" fmla="*/ 4392016 h 6192710"/>
                  <a:gd name="connsiteX30" fmla="*/ 1628186 w 3292149"/>
                  <a:gd name="connsiteY30" fmla="*/ 5831702 h 6192710"/>
                  <a:gd name="connsiteX31" fmla="*/ 1624608 w 3292149"/>
                  <a:gd name="connsiteY31" fmla="*/ 5847629 h 6192710"/>
                  <a:gd name="connsiteX32" fmla="*/ 1628186 w 3292149"/>
                  <a:gd name="connsiteY32" fmla="*/ 5879527 h 6192710"/>
                  <a:gd name="connsiteX33" fmla="*/ 1279643 w 3292149"/>
                  <a:gd name="connsiteY33" fmla="*/ 6192710 h 6192710"/>
                  <a:gd name="connsiteX34" fmla="*/ 931100 w 3292149"/>
                  <a:gd name="connsiteY34" fmla="*/ 5879527 h 6192710"/>
                  <a:gd name="connsiteX35" fmla="*/ 934679 w 3292149"/>
                  <a:gd name="connsiteY35" fmla="*/ 5847629 h 6192710"/>
                  <a:gd name="connsiteX36" fmla="*/ 931100 w 3292149"/>
                  <a:gd name="connsiteY36" fmla="*/ 5831702 h 6192710"/>
                  <a:gd name="connsiteX37" fmla="*/ 931100 w 3292149"/>
                  <a:gd name="connsiteY37" fmla="*/ 4392016 h 6192710"/>
                  <a:gd name="connsiteX38" fmla="*/ 513410 w 3292149"/>
                  <a:gd name="connsiteY38" fmla="*/ 4392016 h 6192710"/>
                  <a:gd name="connsiteX39" fmla="*/ 932062 w 3292149"/>
                  <a:gd name="connsiteY39" fmla="*/ 2258539 h 6192710"/>
                  <a:gd name="connsiteX40" fmla="*/ 932062 w 3292149"/>
                  <a:gd name="connsiteY40" fmla="*/ 1992589 h 6192710"/>
                  <a:gd name="connsiteX41" fmla="*/ 482251 w 3292149"/>
                  <a:gd name="connsiteY41" fmla="*/ 3229041 h 6192710"/>
                  <a:gd name="connsiteX42" fmla="*/ 475929 w 3292149"/>
                  <a:gd name="connsiteY42" fmla="*/ 3239113 h 6192710"/>
                  <a:gd name="connsiteX43" fmla="*/ 470316 w 3292149"/>
                  <a:gd name="connsiteY43" fmla="*/ 3261847 h 6192710"/>
                  <a:gd name="connsiteX44" fmla="*/ 163533 w 3292149"/>
                  <a:gd name="connsiteY44" fmla="*/ 3393499 h 6192710"/>
                  <a:gd name="connsiteX45" fmla="*/ 13053 w 3292149"/>
                  <a:gd name="connsiteY45" fmla="*/ 3095498 h 6192710"/>
                  <a:gd name="connsiteX46" fmla="*/ 23361 w 3292149"/>
                  <a:gd name="connsiteY46" fmla="*/ 3074472 h 6192710"/>
                  <a:gd name="connsiteX47" fmla="*/ 24988 w 3292149"/>
                  <a:gd name="connsiteY47" fmla="*/ 3062693 h 6192710"/>
                  <a:gd name="connsiteX48" fmla="*/ 561359 w 3292149"/>
                  <a:gd name="connsiteY48" fmla="*/ 1588301 h 6192710"/>
                  <a:gd name="connsiteX49" fmla="*/ 565545 w 3292149"/>
                  <a:gd name="connsiteY49" fmla="*/ 1581633 h 6192710"/>
                  <a:gd name="connsiteX50" fmla="*/ 569260 w 3292149"/>
                  <a:gd name="connsiteY50" fmla="*/ 1566582 h 6192710"/>
                  <a:gd name="connsiteX51" fmla="*/ 780909 w 3292149"/>
                  <a:gd name="connsiteY51" fmla="*/ 1419437 h 6192710"/>
                  <a:gd name="connsiteX52" fmla="*/ 825673 w 3292149"/>
                  <a:gd name="connsiteY52" fmla="*/ 1422356 h 6192710"/>
                  <a:gd name="connsiteX53" fmla="*/ 836690 w 3292149"/>
                  <a:gd name="connsiteY53" fmla="*/ 1420132 h 6192710"/>
                  <a:gd name="connsiteX54" fmla="*/ 1537248 w 3292149"/>
                  <a:gd name="connsiteY54" fmla="*/ 1420132 h 6192710"/>
                  <a:gd name="connsiteX55" fmla="*/ 1503585 w 3292149"/>
                  <a:gd name="connsiteY55" fmla="*/ 1416697 h 6192710"/>
                  <a:gd name="connsiteX56" fmla="*/ 939052 w 3292149"/>
                  <a:gd name="connsiteY56" fmla="*/ 715618 h 6192710"/>
                  <a:gd name="connsiteX57" fmla="*/ 1646074 w 3292149"/>
                  <a:gd name="connsiteY57"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2293427"/>
                    </a:lnTo>
                    <a:lnTo>
                      <a:pt x="2812807" y="4392016"/>
                    </a:lnTo>
                    <a:lnTo>
                      <a:pt x="2399594" y="4392016"/>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4392016"/>
                    </a:lnTo>
                    <a:lnTo>
                      <a:pt x="1628186" y="4392016"/>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4392016"/>
                    </a:lnTo>
                    <a:lnTo>
                      <a:pt x="513410" y="4392016"/>
                    </a:lnTo>
                    <a:lnTo>
                      <a:pt x="932062" y="2258539"/>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C01D4E6E-6458-18A4-A60C-B306525198D8}"/>
                  </a:ext>
                </a:extLst>
              </p:cNvPr>
              <p:cNvSpPr txBox="1"/>
              <p:nvPr/>
            </p:nvSpPr>
            <p:spPr>
              <a:xfrm>
                <a:off x="6590051" y="2973012"/>
                <a:ext cx="65544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54, 94</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62" name="TextBox 161">
                <a:extLst>
                  <a:ext uri="{FF2B5EF4-FFF2-40B4-BE49-F238E27FC236}">
                    <a16:creationId xmlns:a16="http://schemas.microsoft.com/office/drawing/2014/main" id="{28E36CF4-7FF7-6510-2503-20B73A4E60A7}"/>
                  </a:ext>
                </a:extLst>
              </p:cNvPr>
              <p:cNvSpPr txBox="1"/>
              <p:nvPr/>
            </p:nvSpPr>
            <p:spPr>
              <a:xfrm>
                <a:off x="4493481" y="817292"/>
                <a:ext cx="3971555" cy="48421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Partners PrEP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  (TDF)                                                    (TDF/FTC)</a:t>
                </a:r>
              </a:p>
            </p:txBody>
          </p:sp>
          <p:sp>
            <p:nvSpPr>
              <p:cNvPr id="163" name="TextBox 162">
                <a:extLst>
                  <a:ext uri="{FF2B5EF4-FFF2-40B4-BE49-F238E27FC236}">
                    <a16:creationId xmlns:a16="http://schemas.microsoft.com/office/drawing/2014/main" id="{3606C623-D2B9-760B-5E21-FA324B265EC1}"/>
                  </a:ext>
                </a:extLst>
              </p:cNvPr>
              <p:cNvSpPr txBox="1"/>
              <p:nvPr/>
            </p:nvSpPr>
            <p:spPr>
              <a:xfrm>
                <a:off x="7561174" y="2950551"/>
                <a:ext cx="655448" cy="2419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28, 84</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64" name="Freeform 163">
                <a:extLst>
                  <a:ext uri="{FF2B5EF4-FFF2-40B4-BE49-F238E27FC236}">
                    <a16:creationId xmlns:a16="http://schemas.microsoft.com/office/drawing/2014/main" id="{EF6E69C2-4809-2D16-0A70-4FF414552325}"/>
                  </a:ext>
                </a:extLst>
              </p:cNvPr>
              <p:cNvSpPr>
                <a:spLocks noChangeAspect="1"/>
              </p:cNvSpPr>
              <p:nvPr/>
            </p:nvSpPr>
            <p:spPr>
              <a:xfrm>
                <a:off x="4494127" y="1899521"/>
                <a:ext cx="955233" cy="1110662"/>
              </a:xfrm>
              <a:custGeom>
                <a:avLst/>
                <a:gdLst>
                  <a:gd name="connsiteX0" fmla="*/ 921209 w 1215279"/>
                  <a:gd name="connsiteY0" fmla="*/ 0 h 1413021"/>
                  <a:gd name="connsiteX1" fmla="*/ 1112344 w 1215279"/>
                  <a:gd name="connsiteY1" fmla="*/ 0 h 1413021"/>
                  <a:gd name="connsiteX2" fmla="*/ 1206055 w 1215279"/>
                  <a:gd name="connsiteY2" fmla="*/ 257595 h 1413021"/>
                  <a:gd name="connsiteX3" fmla="*/ 1206655 w 1215279"/>
                  <a:gd name="connsiteY3" fmla="*/ 261944 h 1413021"/>
                  <a:gd name="connsiteX4" fmla="*/ 1210461 w 1215279"/>
                  <a:gd name="connsiteY4" fmla="*/ 269705 h 1413021"/>
                  <a:gd name="connsiteX5" fmla="*/ 1154912 w 1215279"/>
                  <a:gd name="connsiteY5" fmla="*/ 379710 h 1413021"/>
                  <a:gd name="connsiteX6" fmla="*/ 1041664 w 1215279"/>
                  <a:gd name="connsiteY6" fmla="*/ 331112 h 1413021"/>
                  <a:gd name="connsiteX7" fmla="*/ 1039592 w 1215279"/>
                  <a:gd name="connsiteY7" fmla="*/ 322720 h 1413021"/>
                  <a:gd name="connsiteX8" fmla="*/ 1037259 w 1215279"/>
                  <a:gd name="connsiteY8" fmla="*/ 319002 h 1413021"/>
                  <a:gd name="connsiteX9" fmla="*/ 344066 w 1215279"/>
                  <a:gd name="connsiteY9" fmla="*/ 0 h 1413021"/>
                  <a:gd name="connsiteX10" fmla="*/ 886317 w 1215279"/>
                  <a:gd name="connsiteY10" fmla="*/ 0 h 1413021"/>
                  <a:gd name="connsiteX11" fmla="*/ 886317 w 1215279"/>
                  <a:gd name="connsiteY11" fmla="*/ 500787 h 1413021"/>
                  <a:gd name="connsiteX12" fmla="*/ 885797 w 1215279"/>
                  <a:gd name="connsiteY12" fmla="*/ 505939 h 1413021"/>
                  <a:gd name="connsiteX13" fmla="*/ 885797 w 1215279"/>
                  <a:gd name="connsiteY13" fmla="*/ 1279757 h 1413021"/>
                  <a:gd name="connsiteX14" fmla="*/ 884476 w 1215279"/>
                  <a:gd name="connsiteY14" fmla="*/ 1285637 h 1413021"/>
                  <a:gd name="connsiteX15" fmla="*/ 885797 w 1215279"/>
                  <a:gd name="connsiteY15" fmla="*/ 1297412 h 1413021"/>
                  <a:gd name="connsiteX16" fmla="*/ 757134 w 1215279"/>
                  <a:gd name="connsiteY16" fmla="*/ 1413021 h 1413021"/>
                  <a:gd name="connsiteX17" fmla="*/ 628472 w 1215279"/>
                  <a:gd name="connsiteY17" fmla="*/ 1297412 h 1413021"/>
                  <a:gd name="connsiteX18" fmla="*/ 629793 w 1215279"/>
                  <a:gd name="connsiteY18" fmla="*/ 1285637 h 1413021"/>
                  <a:gd name="connsiteX19" fmla="*/ 628472 w 1215279"/>
                  <a:gd name="connsiteY19" fmla="*/ 1279757 h 1413021"/>
                  <a:gd name="connsiteX20" fmla="*/ 628472 w 1215279"/>
                  <a:gd name="connsiteY20" fmla="*/ 591163 h 1413021"/>
                  <a:gd name="connsiteX21" fmla="*/ 601036 w 1215279"/>
                  <a:gd name="connsiteY21" fmla="*/ 591163 h 1413021"/>
                  <a:gd name="connsiteX22" fmla="*/ 601036 w 1215279"/>
                  <a:gd name="connsiteY22" fmla="*/ 1279757 h 1413021"/>
                  <a:gd name="connsiteX23" fmla="*/ 599715 w 1215279"/>
                  <a:gd name="connsiteY23" fmla="*/ 1285637 h 1413021"/>
                  <a:gd name="connsiteX24" fmla="*/ 601036 w 1215279"/>
                  <a:gd name="connsiteY24" fmla="*/ 1297412 h 1413021"/>
                  <a:gd name="connsiteX25" fmla="*/ 472373 w 1215279"/>
                  <a:gd name="connsiteY25" fmla="*/ 1413021 h 1413021"/>
                  <a:gd name="connsiteX26" fmla="*/ 343711 w 1215279"/>
                  <a:gd name="connsiteY26" fmla="*/ 1297412 h 1413021"/>
                  <a:gd name="connsiteX27" fmla="*/ 345032 w 1215279"/>
                  <a:gd name="connsiteY27" fmla="*/ 1285637 h 1413021"/>
                  <a:gd name="connsiteX28" fmla="*/ 343711 w 1215279"/>
                  <a:gd name="connsiteY28" fmla="*/ 1279757 h 1413021"/>
                  <a:gd name="connsiteX29" fmla="*/ 343711 w 1215279"/>
                  <a:gd name="connsiteY29" fmla="*/ 486307 h 1413021"/>
                  <a:gd name="connsiteX30" fmla="*/ 344066 w 1215279"/>
                  <a:gd name="connsiteY30" fmla="*/ 484727 h 1413021"/>
                  <a:gd name="connsiteX31" fmla="*/ 344066 w 1215279"/>
                  <a:gd name="connsiteY31" fmla="*/ 477784 h 1413021"/>
                  <a:gd name="connsiteX32" fmla="*/ 343711 w 1215279"/>
                  <a:gd name="connsiteY32" fmla="*/ 474619 h 1413021"/>
                  <a:gd name="connsiteX33" fmla="*/ 344066 w 1215279"/>
                  <a:gd name="connsiteY33" fmla="*/ 471454 h 1413021"/>
                  <a:gd name="connsiteX34" fmla="*/ 102935 w 1215279"/>
                  <a:gd name="connsiteY34" fmla="*/ 0 h 1413021"/>
                  <a:gd name="connsiteX35" fmla="*/ 294071 w 1215279"/>
                  <a:gd name="connsiteY35" fmla="*/ 0 h 1413021"/>
                  <a:gd name="connsiteX36" fmla="*/ 178020 w 1215279"/>
                  <a:gd name="connsiteY36" fmla="*/ 319001 h 1413021"/>
                  <a:gd name="connsiteX37" fmla="*/ 175687 w 1215279"/>
                  <a:gd name="connsiteY37" fmla="*/ 322719 h 1413021"/>
                  <a:gd name="connsiteX38" fmla="*/ 173615 w 1215279"/>
                  <a:gd name="connsiteY38" fmla="*/ 331112 h 1413021"/>
                  <a:gd name="connsiteX39" fmla="*/ 60367 w 1215279"/>
                  <a:gd name="connsiteY39" fmla="*/ 379710 h 1413021"/>
                  <a:gd name="connsiteX40" fmla="*/ 4818 w 1215279"/>
                  <a:gd name="connsiteY40" fmla="*/ 269705 h 1413021"/>
                  <a:gd name="connsiteX41" fmla="*/ 8624 w 1215279"/>
                  <a:gd name="connsiteY41" fmla="*/ 261943 h 1413021"/>
                  <a:gd name="connsiteX42" fmla="*/ 9224 w 1215279"/>
                  <a:gd name="connsiteY42" fmla="*/ 257595 h 141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5279" h="1413021">
                    <a:moveTo>
                      <a:pt x="921209" y="0"/>
                    </a:moveTo>
                    <a:lnTo>
                      <a:pt x="1112344" y="0"/>
                    </a:lnTo>
                    <a:lnTo>
                      <a:pt x="1206055" y="257595"/>
                    </a:lnTo>
                    <a:lnTo>
                      <a:pt x="1206655" y="261944"/>
                    </a:lnTo>
                    <a:lnTo>
                      <a:pt x="1210461" y="269705"/>
                    </a:lnTo>
                    <a:cubicBezTo>
                      <a:pt x="1226394" y="313502"/>
                      <a:pt x="1201523" y="362753"/>
                      <a:pt x="1154912" y="379710"/>
                    </a:cubicBezTo>
                    <a:cubicBezTo>
                      <a:pt x="1108300" y="396667"/>
                      <a:pt x="1057597" y="374909"/>
                      <a:pt x="1041664" y="331112"/>
                    </a:cubicBezTo>
                    <a:lnTo>
                      <a:pt x="1039592" y="322720"/>
                    </a:lnTo>
                    <a:lnTo>
                      <a:pt x="1037259" y="319002"/>
                    </a:lnTo>
                    <a:close/>
                    <a:moveTo>
                      <a:pt x="344066" y="0"/>
                    </a:moveTo>
                    <a:lnTo>
                      <a:pt x="886317" y="0"/>
                    </a:lnTo>
                    <a:lnTo>
                      <a:pt x="886317" y="500787"/>
                    </a:lnTo>
                    <a:lnTo>
                      <a:pt x="885797" y="505939"/>
                    </a:lnTo>
                    <a:lnTo>
                      <a:pt x="885797" y="1279757"/>
                    </a:lnTo>
                    <a:lnTo>
                      <a:pt x="884476" y="1285637"/>
                    </a:lnTo>
                    <a:lnTo>
                      <a:pt x="885797" y="1297412"/>
                    </a:lnTo>
                    <a:cubicBezTo>
                      <a:pt x="885797" y="1361261"/>
                      <a:pt x="828193" y="1413021"/>
                      <a:pt x="757134" y="1413021"/>
                    </a:cubicBezTo>
                    <a:cubicBezTo>
                      <a:pt x="686076" y="1413021"/>
                      <a:pt x="628472" y="1361261"/>
                      <a:pt x="628472" y="1297412"/>
                    </a:cubicBezTo>
                    <a:lnTo>
                      <a:pt x="629793" y="1285637"/>
                    </a:lnTo>
                    <a:lnTo>
                      <a:pt x="628472" y="1279757"/>
                    </a:lnTo>
                    <a:lnTo>
                      <a:pt x="628472" y="591163"/>
                    </a:lnTo>
                    <a:lnTo>
                      <a:pt x="601036" y="591163"/>
                    </a:lnTo>
                    <a:lnTo>
                      <a:pt x="601036" y="1279757"/>
                    </a:lnTo>
                    <a:lnTo>
                      <a:pt x="599715" y="1285637"/>
                    </a:lnTo>
                    <a:lnTo>
                      <a:pt x="601036" y="1297412"/>
                    </a:lnTo>
                    <a:cubicBezTo>
                      <a:pt x="601036" y="1361261"/>
                      <a:pt x="543432" y="1413021"/>
                      <a:pt x="472373" y="1413021"/>
                    </a:cubicBezTo>
                    <a:cubicBezTo>
                      <a:pt x="401315" y="1413021"/>
                      <a:pt x="343711" y="1361261"/>
                      <a:pt x="343711" y="1297412"/>
                    </a:cubicBezTo>
                    <a:lnTo>
                      <a:pt x="345032" y="1285637"/>
                    </a:lnTo>
                    <a:lnTo>
                      <a:pt x="343711" y="1279757"/>
                    </a:lnTo>
                    <a:lnTo>
                      <a:pt x="343711" y="486307"/>
                    </a:lnTo>
                    <a:lnTo>
                      <a:pt x="344066" y="484727"/>
                    </a:lnTo>
                    <a:lnTo>
                      <a:pt x="344066" y="477784"/>
                    </a:lnTo>
                    <a:lnTo>
                      <a:pt x="343711" y="474619"/>
                    </a:lnTo>
                    <a:lnTo>
                      <a:pt x="344066" y="471454"/>
                    </a:lnTo>
                    <a:close/>
                    <a:moveTo>
                      <a:pt x="102935" y="0"/>
                    </a:moveTo>
                    <a:lnTo>
                      <a:pt x="294071" y="0"/>
                    </a:lnTo>
                    <a:lnTo>
                      <a:pt x="178020" y="319001"/>
                    </a:lnTo>
                    <a:lnTo>
                      <a:pt x="175687" y="322719"/>
                    </a:lnTo>
                    <a:lnTo>
                      <a:pt x="173615" y="331112"/>
                    </a:lnTo>
                    <a:cubicBezTo>
                      <a:pt x="157682" y="374909"/>
                      <a:pt x="106979" y="396667"/>
                      <a:pt x="60367" y="379710"/>
                    </a:cubicBezTo>
                    <a:cubicBezTo>
                      <a:pt x="13756" y="362753"/>
                      <a:pt x="-11115" y="313502"/>
                      <a:pt x="4818" y="269705"/>
                    </a:cubicBezTo>
                    <a:lnTo>
                      <a:pt x="8624" y="261943"/>
                    </a:lnTo>
                    <a:lnTo>
                      <a:pt x="9224" y="257595"/>
                    </a:ln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5" name="Freeform 164">
                <a:extLst>
                  <a:ext uri="{FF2B5EF4-FFF2-40B4-BE49-F238E27FC236}">
                    <a16:creationId xmlns:a16="http://schemas.microsoft.com/office/drawing/2014/main" id="{79A73C97-BD50-3067-5957-08180F035028}"/>
                  </a:ext>
                </a:extLst>
              </p:cNvPr>
              <p:cNvSpPr>
                <a:spLocks noChangeAspect="1"/>
              </p:cNvSpPr>
              <p:nvPr/>
            </p:nvSpPr>
            <p:spPr>
              <a:xfrm>
                <a:off x="5466670" y="1702830"/>
                <a:ext cx="954500" cy="1307353"/>
              </a:xfrm>
              <a:custGeom>
                <a:avLst/>
                <a:gdLst>
                  <a:gd name="connsiteX0" fmla="*/ 194284 w 1214347"/>
                  <a:gd name="connsiteY0" fmla="*/ 0 h 1663258"/>
                  <a:gd name="connsiteX1" fmla="*/ 1020063 w 1214347"/>
                  <a:gd name="connsiteY1" fmla="*/ 0 h 1663258"/>
                  <a:gd name="connsiteX2" fmla="*/ 1205130 w 1214347"/>
                  <a:gd name="connsiteY2" fmla="*/ 508716 h 1663258"/>
                  <a:gd name="connsiteX3" fmla="*/ 1205730 w 1214347"/>
                  <a:gd name="connsiteY3" fmla="*/ 513061 h 1663258"/>
                  <a:gd name="connsiteX4" fmla="*/ 1209532 w 1214347"/>
                  <a:gd name="connsiteY4" fmla="*/ 520817 h 1663258"/>
                  <a:gd name="connsiteX5" fmla="*/ 1154026 w 1214347"/>
                  <a:gd name="connsiteY5" fmla="*/ 630738 h 1663258"/>
                  <a:gd name="connsiteX6" fmla="*/ 1040866 w 1214347"/>
                  <a:gd name="connsiteY6" fmla="*/ 582177 h 1663258"/>
                  <a:gd name="connsiteX7" fmla="*/ 1038795 w 1214347"/>
                  <a:gd name="connsiteY7" fmla="*/ 573791 h 1663258"/>
                  <a:gd name="connsiteX8" fmla="*/ 1036463 w 1214347"/>
                  <a:gd name="connsiteY8" fmla="*/ 570076 h 1663258"/>
                  <a:gd name="connsiteX9" fmla="*/ 885637 w 1214347"/>
                  <a:gd name="connsiteY9" fmla="*/ 155481 h 1663258"/>
                  <a:gd name="connsiteX10" fmla="*/ 885637 w 1214347"/>
                  <a:gd name="connsiteY10" fmla="*/ 224964 h 1663258"/>
                  <a:gd name="connsiteX11" fmla="*/ 1037536 w 1214347"/>
                  <a:gd name="connsiteY11" fmla="*/ 999052 h 1663258"/>
                  <a:gd name="connsiteX12" fmla="*/ 885118 w 1214347"/>
                  <a:gd name="connsiteY12" fmla="*/ 999052 h 1663258"/>
                  <a:gd name="connsiteX13" fmla="*/ 885118 w 1214347"/>
                  <a:gd name="connsiteY13" fmla="*/ 1530096 h 1663258"/>
                  <a:gd name="connsiteX14" fmla="*/ 883798 w 1214347"/>
                  <a:gd name="connsiteY14" fmla="*/ 1535971 h 1663258"/>
                  <a:gd name="connsiteX15" fmla="*/ 885118 w 1214347"/>
                  <a:gd name="connsiteY15" fmla="*/ 1547737 h 1663258"/>
                  <a:gd name="connsiteX16" fmla="*/ 756554 w 1214347"/>
                  <a:gd name="connsiteY16" fmla="*/ 1663258 h 1663258"/>
                  <a:gd name="connsiteX17" fmla="*/ 627990 w 1214347"/>
                  <a:gd name="connsiteY17" fmla="*/ 1547737 h 1663258"/>
                  <a:gd name="connsiteX18" fmla="*/ 629310 w 1214347"/>
                  <a:gd name="connsiteY18" fmla="*/ 1535971 h 1663258"/>
                  <a:gd name="connsiteX19" fmla="*/ 627990 w 1214347"/>
                  <a:gd name="connsiteY19" fmla="*/ 1530096 h 1663258"/>
                  <a:gd name="connsiteX20" fmla="*/ 627990 w 1214347"/>
                  <a:gd name="connsiteY20" fmla="*/ 999052 h 1663258"/>
                  <a:gd name="connsiteX21" fmla="*/ 600575 w 1214347"/>
                  <a:gd name="connsiteY21" fmla="*/ 999052 h 1663258"/>
                  <a:gd name="connsiteX22" fmla="*/ 600575 w 1214347"/>
                  <a:gd name="connsiteY22" fmla="*/ 1530096 h 1663258"/>
                  <a:gd name="connsiteX23" fmla="*/ 599255 w 1214347"/>
                  <a:gd name="connsiteY23" fmla="*/ 1535971 h 1663258"/>
                  <a:gd name="connsiteX24" fmla="*/ 600575 w 1214347"/>
                  <a:gd name="connsiteY24" fmla="*/ 1547737 h 1663258"/>
                  <a:gd name="connsiteX25" fmla="*/ 472011 w 1214347"/>
                  <a:gd name="connsiteY25" fmla="*/ 1663258 h 1663258"/>
                  <a:gd name="connsiteX26" fmla="*/ 343447 w 1214347"/>
                  <a:gd name="connsiteY26" fmla="*/ 1547737 h 1663258"/>
                  <a:gd name="connsiteX27" fmla="*/ 344767 w 1214347"/>
                  <a:gd name="connsiteY27" fmla="*/ 1535971 h 1663258"/>
                  <a:gd name="connsiteX28" fmla="*/ 343447 w 1214347"/>
                  <a:gd name="connsiteY28" fmla="*/ 1530096 h 1663258"/>
                  <a:gd name="connsiteX29" fmla="*/ 343447 w 1214347"/>
                  <a:gd name="connsiteY29" fmla="*/ 999052 h 1663258"/>
                  <a:gd name="connsiteX30" fmla="*/ 189377 w 1214347"/>
                  <a:gd name="connsiteY30" fmla="*/ 999052 h 1663258"/>
                  <a:gd name="connsiteX31" fmla="*/ 343802 w 1214347"/>
                  <a:gd name="connsiteY31" fmla="*/ 212095 h 1663258"/>
                  <a:gd name="connsiteX32" fmla="*/ 343802 w 1214347"/>
                  <a:gd name="connsiteY32" fmla="*/ 113996 h 1663258"/>
                  <a:gd name="connsiteX33" fmla="*/ 177884 w 1214347"/>
                  <a:gd name="connsiteY33" fmla="*/ 570075 h 1663258"/>
                  <a:gd name="connsiteX34" fmla="*/ 175552 w 1214347"/>
                  <a:gd name="connsiteY34" fmla="*/ 573791 h 1663258"/>
                  <a:gd name="connsiteX35" fmla="*/ 173481 w 1214347"/>
                  <a:gd name="connsiteY35" fmla="*/ 582176 h 1663258"/>
                  <a:gd name="connsiteX36" fmla="*/ 60321 w 1214347"/>
                  <a:gd name="connsiteY36" fmla="*/ 630738 h 1663258"/>
                  <a:gd name="connsiteX37" fmla="*/ 4815 w 1214347"/>
                  <a:gd name="connsiteY37" fmla="*/ 520817 h 1663258"/>
                  <a:gd name="connsiteX38" fmla="*/ 8617 w 1214347"/>
                  <a:gd name="connsiteY38" fmla="*/ 513061 h 1663258"/>
                  <a:gd name="connsiteX39" fmla="*/ 9217 w 1214347"/>
                  <a:gd name="connsiteY39" fmla="*/ 508716 h 166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4347" h="1663258">
                    <a:moveTo>
                      <a:pt x="194284" y="0"/>
                    </a:moveTo>
                    <a:lnTo>
                      <a:pt x="1020063" y="0"/>
                    </a:lnTo>
                    <a:lnTo>
                      <a:pt x="1205130" y="508716"/>
                    </a:lnTo>
                    <a:lnTo>
                      <a:pt x="1205730" y="513061"/>
                    </a:lnTo>
                    <a:lnTo>
                      <a:pt x="1209532" y="520817"/>
                    </a:lnTo>
                    <a:cubicBezTo>
                      <a:pt x="1225453" y="564580"/>
                      <a:pt x="1200602" y="613794"/>
                      <a:pt x="1154026" y="630738"/>
                    </a:cubicBezTo>
                    <a:cubicBezTo>
                      <a:pt x="1107450" y="647682"/>
                      <a:pt x="1056786" y="625940"/>
                      <a:pt x="1040866" y="582177"/>
                    </a:cubicBezTo>
                    <a:lnTo>
                      <a:pt x="1038795" y="573791"/>
                    </a:lnTo>
                    <a:lnTo>
                      <a:pt x="1036463" y="570076"/>
                    </a:lnTo>
                    <a:lnTo>
                      <a:pt x="885637" y="155481"/>
                    </a:lnTo>
                    <a:lnTo>
                      <a:pt x="885637" y="224964"/>
                    </a:lnTo>
                    <a:lnTo>
                      <a:pt x="1037536" y="999052"/>
                    </a:lnTo>
                    <a:lnTo>
                      <a:pt x="885118" y="999052"/>
                    </a:lnTo>
                    <a:lnTo>
                      <a:pt x="885118" y="1530096"/>
                    </a:lnTo>
                    <a:lnTo>
                      <a:pt x="883798" y="1535971"/>
                    </a:lnTo>
                    <a:lnTo>
                      <a:pt x="885118" y="1547737"/>
                    </a:lnTo>
                    <a:cubicBezTo>
                      <a:pt x="885118" y="1611538"/>
                      <a:pt x="827558" y="1663258"/>
                      <a:pt x="756554" y="1663258"/>
                    </a:cubicBezTo>
                    <a:cubicBezTo>
                      <a:pt x="685550" y="1663258"/>
                      <a:pt x="627990" y="1611538"/>
                      <a:pt x="627990" y="1547737"/>
                    </a:cubicBezTo>
                    <a:lnTo>
                      <a:pt x="629310" y="1535971"/>
                    </a:lnTo>
                    <a:lnTo>
                      <a:pt x="627990" y="1530096"/>
                    </a:lnTo>
                    <a:lnTo>
                      <a:pt x="627990" y="999052"/>
                    </a:lnTo>
                    <a:lnTo>
                      <a:pt x="600575" y="999052"/>
                    </a:lnTo>
                    <a:lnTo>
                      <a:pt x="600575" y="1530096"/>
                    </a:lnTo>
                    <a:lnTo>
                      <a:pt x="599255" y="1535971"/>
                    </a:lnTo>
                    <a:lnTo>
                      <a:pt x="600575" y="1547737"/>
                    </a:lnTo>
                    <a:cubicBezTo>
                      <a:pt x="600575" y="1611538"/>
                      <a:pt x="543015" y="1663258"/>
                      <a:pt x="472011" y="1663258"/>
                    </a:cubicBezTo>
                    <a:cubicBezTo>
                      <a:pt x="401007" y="1663258"/>
                      <a:pt x="343447" y="1611538"/>
                      <a:pt x="343447" y="1547737"/>
                    </a:cubicBezTo>
                    <a:lnTo>
                      <a:pt x="344767" y="1535971"/>
                    </a:lnTo>
                    <a:lnTo>
                      <a:pt x="343447" y="1530096"/>
                    </a:lnTo>
                    <a:lnTo>
                      <a:pt x="343447" y="999052"/>
                    </a:lnTo>
                    <a:lnTo>
                      <a:pt x="189377" y="999052"/>
                    </a:lnTo>
                    <a:lnTo>
                      <a:pt x="343802" y="212095"/>
                    </a:lnTo>
                    <a:lnTo>
                      <a:pt x="343802" y="113996"/>
                    </a:lnTo>
                    <a:lnTo>
                      <a:pt x="177884" y="570075"/>
                    </a:lnTo>
                    <a:lnTo>
                      <a:pt x="175552" y="573791"/>
                    </a:lnTo>
                    <a:lnTo>
                      <a:pt x="173481" y="582176"/>
                    </a:lnTo>
                    <a:cubicBezTo>
                      <a:pt x="157561" y="625940"/>
                      <a:pt x="106897" y="647681"/>
                      <a:pt x="60321" y="630738"/>
                    </a:cubicBezTo>
                    <a:cubicBezTo>
                      <a:pt x="13745" y="613794"/>
                      <a:pt x="-11106" y="564580"/>
                      <a:pt x="4815" y="520817"/>
                    </a:cubicBezTo>
                    <a:lnTo>
                      <a:pt x="8617" y="513061"/>
                    </a:lnTo>
                    <a:lnTo>
                      <a:pt x="9217" y="508716"/>
                    </a:ln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Freeform 165">
                <a:extLst>
                  <a:ext uri="{FF2B5EF4-FFF2-40B4-BE49-F238E27FC236}">
                    <a16:creationId xmlns:a16="http://schemas.microsoft.com/office/drawing/2014/main" id="{BC9CA3A5-2507-741B-1E67-EB2FA65F6DCB}"/>
                  </a:ext>
                </a:extLst>
              </p:cNvPr>
              <p:cNvSpPr>
                <a:spLocks noChangeAspect="1"/>
              </p:cNvSpPr>
              <p:nvPr/>
            </p:nvSpPr>
            <p:spPr>
              <a:xfrm>
                <a:off x="6440157" y="1495635"/>
                <a:ext cx="955233" cy="1514548"/>
              </a:xfrm>
              <a:custGeom>
                <a:avLst/>
                <a:gdLst>
                  <a:gd name="connsiteX0" fmla="*/ 364834 w 1215279"/>
                  <a:gd name="connsiteY0" fmla="*/ 0 h 1926858"/>
                  <a:gd name="connsiteX1" fmla="*/ 850445 w 1215279"/>
                  <a:gd name="connsiteY1" fmla="*/ 0 h 1926858"/>
                  <a:gd name="connsiteX2" fmla="*/ 809035 w 1215279"/>
                  <a:gd name="connsiteY2" fmla="*/ 73058 h 1926858"/>
                  <a:gd name="connsiteX3" fmla="*/ 660239 w 1215279"/>
                  <a:gd name="connsiteY3" fmla="*/ 163823 h 1926858"/>
                  <a:gd name="connsiteX4" fmla="*/ 647812 w 1215279"/>
                  <a:gd name="connsiteY4" fmla="*/ 165091 h 1926858"/>
                  <a:gd name="connsiteX5" fmla="*/ 921523 w 1215279"/>
                  <a:gd name="connsiteY5" fmla="*/ 165091 h 1926858"/>
                  <a:gd name="connsiteX6" fmla="*/ 921904 w 1215279"/>
                  <a:gd name="connsiteY6" fmla="*/ 165168 h 1926858"/>
                  <a:gd name="connsiteX7" fmla="*/ 927011 w 1215279"/>
                  <a:gd name="connsiteY7" fmla="*/ 164835 h 1926858"/>
                  <a:gd name="connsiteX8" fmla="*/ 1005140 w 1215279"/>
                  <a:gd name="connsiteY8" fmla="*/ 219152 h 1926858"/>
                  <a:gd name="connsiteX9" fmla="*/ 1006511 w 1215279"/>
                  <a:gd name="connsiteY9" fmla="*/ 224708 h 1926858"/>
                  <a:gd name="connsiteX10" fmla="*/ 1008056 w 1215279"/>
                  <a:gd name="connsiteY10" fmla="*/ 227170 h 1926858"/>
                  <a:gd name="connsiteX11" fmla="*/ 1206055 w 1215279"/>
                  <a:gd name="connsiteY11" fmla="*/ 771432 h 1926858"/>
                  <a:gd name="connsiteX12" fmla="*/ 1206655 w 1215279"/>
                  <a:gd name="connsiteY12" fmla="*/ 775781 h 1926858"/>
                  <a:gd name="connsiteX13" fmla="*/ 1210461 w 1215279"/>
                  <a:gd name="connsiteY13" fmla="*/ 783542 h 1926858"/>
                  <a:gd name="connsiteX14" fmla="*/ 1154912 w 1215279"/>
                  <a:gd name="connsiteY14" fmla="*/ 893547 h 1926858"/>
                  <a:gd name="connsiteX15" fmla="*/ 1041664 w 1215279"/>
                  <a:gd name="connsiteY15" fmla="*/ 844949 h 1926858"/>
                  <a:gd name="connsiteX16" fmla="*/ 1039592 w 1215279"/>
                  <a:gd name="connsiteY16" fmla="*/ 836557 h 1926858"/>
                  <a:gd name="connsiteX17" fmla="*/ 1037259 w 1215279"/>
                  <a:gd name="connsiteY17" fmla="*/ 832839 h 1926858"/>
                  <a:gd name="connsiteX18" fmla="*/ 886317 w 1215279"/>
                  <a:gd name="connsiteY18" fmla="*/ 417926 h 1926858"/>
                  <a:gd name="connsiteX19" fmla="*/ 886317 w 1215279"/>
                  <a:gd name="connsiteY19" fmla="*/ 1014624 h 1926858"/>
                  <a:gd name="connsiteX20" fmla="*/ 885797 w 1215279"/>
                  <a:gd name="connsiteY20" fmla="*/ 1019776 h 1926858"/>
                  <a:gd name="connsiteX21" fmla="*/ 885797 w 1215279"/>
                  <a:gd name="connsiteY21" fmla="*/ 1793594 h 1926858"/>
                  <a:gd name="connsiteX22" fmla="*/ 884476 w 1215279"/>
                  <a:gd name="connsiteY22" fmla="*/ 1799474 h 1926858"/>
                  <a:gd name="connsiteX23" fmla="*/ 885797 w 1215279"/>
                  <a:gd name="connsiteY23" fmla="*/ 1811249 h 1926858"/>
                  <a:gd name="connsiteX24" fmla="*/ 757134 w 1215279"/>
                  <a:gd name="connsiteY24" fmla="*/ 1926858 h 1926858"/>
                  <a:gd name="connsiteX25" fmla="*/ 628472 w 1215279"/>
                  <a:gd name="connsiteY25" fmla="*/ 1811249 h 1926858"/>
                  <a:gd name="connsiteX26" fmla="*/ 629793 w 1215279"/>
                  <a:gd name="connsiteY26" fmla="*/ 1799474 h 1926858"/>
                  <a:gd name="connsiteX27" fmla="*/ 628472 w 1215279"/>
                  <a:gd name="connsiteY27" fmla="*/ 1793594 h 1926858"/>
                  <a:gd name="connsiteX28" fmla="*/ 628472 w 1215279"/>
                  <a:gd name="connsiteY28" fmla="*/ 1105000 h 1926858"/>
                  <a:gd name="connsiteX29" fmla="*/ 601036 w 1215279"/>
                  <a:gd name="connsiteY29" fmla="*/ 1105000 h 1926858"/>
                  <a:gd name="connsiteX30" fmla="*/ 601036 w 1215279"/>
                  <a:gd name="connsiteY30" fmla="*/ 1793594 h 1926858"/>
                  <a:gd name="connsiteX31" fmla="*/ 599715 w 1215279"/>
                  <a:gd name="connsiteY31" fmla="*/ 1799474 h 1926858"/>
                  <a:gd name="connsiteX32" fmla="*/ 601036 w 1215279"/>
                  <a:gd name="connsiteY32" fmla="*/ 1811249 h 1926858"/>
                  <a:gd name="connsiteX33" fmla="*/ 472373 w 1215279"/>
                  <a:gd name="connsiteY33" fmla="*/ 1926858 h 1926858"/>
                  <a:gd name="connsiteX34" fmla="*/ 343711 w 1215279"/>
                  <a:gd name="connsiteY34" fmla="*/ 1811249 h 1926858"/>
                  <a:gd name="connsiteX35" fmla="*/ 345032 w 1215279"/>
                  <a:gd name="connsiteY35" fmla="*/ 1799474 h 1926858"/>
                  <a:gd name="connsiteX36" fmla="*/ 343711 w 1215279"/>
                  <a:gd name="connsiteY36" fmla="*/ 1793594 h 1926858"/>
                  <a:gd name="connsiteX37" fmla="*/ 343711 w 1215279"/>
                  <a:gd name="connsiteY37" fmla="*/ 1000144 h 1926858"/>
                  <a:gd name="connsiteX38" fmla="*/ 344066 w 1215279"/>
                  <a:gd name="connsiteY38" fmla="*/ 998564 h 1926858"/>
                  <a:gd name="connsiteX39" fmla="*/ 344066 w 1215279"/>
                  <a:gd name="connsiteY39" fmla="*/ 991621 h 1926858"/>
                  <a:gd name="connsiteX40" fmla="*/ 343711 w 1215279"/>
                  <a:gd name="connsiteY40" fmla="*/ 988456 h 1926858"/>
                  <a:gd name="connsiteX41" fmla="*/ 344066 w 1215279"/>
                  <a:gd name="connsiteY41" fmla="*/ 985291 h 1926858"/>
                  <a:gd name="connsiteX42" fmla="*/ 344066 w 1215279"/>
                  <a:gd name="connsiteY42" fmla="*/ 376410 h 1926858"/>
                  <a:gd name="connsiteX43" fmla="*/ 178020 w 1215279"/>
                  <a:gd name="connsiteY43" fmla="*/ 832838 h 1926858"/>
                  <a:gd name="connsiteX44" fmla="*/ 175687 w 1215279"/>
                  <a:gd name="connsiteY44" fmla="*/ 836556 h 1926858"/>
                  <a:gd name="connsiteX45" fmla="*/ 173615 w 1215279"/>
                  <a:gd name="connsiteY45" fmla="*/ 844949 h 1926858"/>
                  <a:gd name="connsiteX46" fmla="*/ 60367 w 1215279"/>
                  <a:gd name="connsiteY46" fmla="*/ 893547 h 1926858"/>
                  <a:gd name="connsiteX47" fmla="*/ 4818 w 1215279"/>
                  <a:gd name="connsiteY47" fmla="*/ 783542 h 1926858"/>
                  <a:gd name="connsiteX48" fmla="*/ 8624 w 1215279"/>
                  <a:gd name="connsiteY48" fmla="*/ 775780 h 1926858"/>
                  <a:gd name="connsiteX49" fmla="*/ 9224 w 1215279"/>
                  <a:gd name="connsiteY49" fmla="*/ 771432 h 1926858"/>
                  <a:gd name="connsiteX50" fmla="*/ 207223 w 1215279"/>
                  <a:gd name="connsiteY50" fmla="*/ 227170 h 1926858"/>
                  <a:gd name="connsiteX51" fmla="*/ 208768 w 1215279"/>
                  <a:gd name="connsiteY51" fmla="*/ 224708 h 1926858"/>
                  <a:gd name="connsiteX52" fmla="*/ 210139 w 1215279"/>
                  <a:gd name="connsiteY52" fmla="*/ 219152 h 1926858"/>
                  <a:gd name="connsiteX53" fmla="*/ 288268 w 1215279"/>
                  <a:gd name="connsiteY53" fmla="*/ 164834 h 1926858"/>
                  <a:gd name="connsiteX54" fmla="*/ 304793 w 1215279"/>
                  <a:gd name="connsiteY54" fmla="*/ 165912 h 1926858"/>
                  <a:gd name="connsiteX55" fmla="*/ 308860 w 1215279"/>
                  <a:gd name="connsiteY55" fmla="*/ 165091 h 1926858"/>
                  <a:gd name="connsiteX56" fmla="*/ 567467 w 1215279"/>
                  <a:gd name="connsiteY56" fmla="*/ 165091 h 1926858"/>
                  <a:gd name="connsiteX57" fmla="*/ 555040 w 1215279"/>
                  <a:gd name="connsiteY57" fmla="*/ 163823 h 1926858"/>
                  <a:gd name="connsiteX58" fmla="*/ 406244 w 1215279"/>
                  <a:gd name="connsiteY58" fmla="*/ 73058 h 192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5279" h="1926858">
                    <a:moveTo>
                      <a:pt x="364834" y="0"/>
                    </a:moveTo>
                    <a:lnTo>
                      <a:pt x="850445" y="0"/>
                    </a:lnTo>
                    <a:lnTo>
                      <a:pt x="809035" y="73058"/>
                    </a:lnTo>
                    <a:cubicBezTo>
                      <a:pt x="771802" y="118722"/>
                      <a:pt x="719704" y="151507"/>
                      <a:pt x="660239" y="163823"/>
                    </a:cubicBezTo>
                    <a:lnTo>
                      <a:pt x="647812" y="165091"/>
                    </a:lnTo>
                    <a:lnTo>
                      <a:pt x="921523" y="165091"/>
                    </a:lnTo>
                    <a:lnTo>
                      <a:pt x="921904" y="165168"/>
                    </a:lnTo>
                    <a:lnTo>
                      <a:pt x="927011" y="164835"/>
                    </a:lnTo>
                    <a:cubicBezTo>
                      <a:pt x="961682" y="165854"/>
                      <a:pt x="993190" y="186305"/>
                      <a:pt x="1005140" y="219152"/>
                    </a:cubicBezTo>
                    <a:lnTo>
                      <a:pt x="1006511" y="224708"/>
                    </a:lnTo>
                    <a:lnTo>
                      <a:pt x="1008056" y="227170"/>
                    </a:lnTo>
                    <a:lnTo>
                      <a:pt x="1206055" y="771432"/>
                    </a:lnTo>
                    <a:lnTo>
                      <a:pt x="1206655" y="775781"/>
                    </a:lnTo>
                    <a:lnTo>
                      <a:pt x="1210461" y="783542"/>
                    </a:lnTo>
                    <a:cubicBezTo>
                      <a:pt x="1226394" y="827339"/>
                      <a:pt x="1201523" y="876590"/>
                      <a:pt x="1154912" y="893547"/>
                    </a:cubicBezTo>
                    <a:cubicBezTo>
                      <a:pt x="1108300" y="910504"/>
                      <a:pt x="1057597" y="888746"/>
                      <a:pt x="1041664" y="844949"/>
                    </a:cubicBezTo>
                    <a:lnTo>
                      <a:pt x="1039592" y="836557"/>
                    </a:lnTo>
                    <a:lnTo>
                      <a:pt x="1037259" y="832839"/>
                    </a:lnTo>
                    <a:lnTo>
                      <a:pt x="886317" y="417926"/>
                    </a:lnTo>
                    <a:lnTo>
                      <a:pt x="886317" y="1014624"/>
                    </a:lnTo>
                    <a:lnTo>
                      <a:pt x="885797" y="1019776"/>
                    </a:lnTo>
                    <a:lnTo>
                      <a:pt x="885797" y="1793594"/>
                    </a:lnTo>
                    <a:lnTo>
                      <a:pt x="884476" y="1799474"/>
                    </a:lnTo>
                    <a:lnTo>
                      <a:pt x="885797" y="1811249"/>
                    </a:lnTo>
                    <a:cubicBezTo>
                      <a:pt x="885797" y="1875098"/>
                      <a:pt x="828193" y="1926858"/>
                      <a:pt x="757134" y="1926858"/>
                    </a:cubicBezTo>
                    <a:cubicBezTo>
                      <a:pt x="686076" y="1926858"/>
                      <a:pt x="628472" y="1875098"/>
                      <a:pt x="628472" y="1811249"/>
                    </a:cubicBezTo>
                    <a:lnTo>
                      <a:pt x="629793" y="1799474"/>
                    </a:lnTo>
                    <a:lnTo>
                      <a:pt x="628472" y="1793594"/>
                    </a:lnTo>
                    <a:lnTo>
                      <a:pt x="628472" y="1105000"/>
                    </a:lnTo>
                    <a:lnTo>
                      <a:pt x="601036" y="1105000"/>
                    </a:lnTo>
                    <a:lnTo>
                      <a:pt x="601036" y="1793594"/>
                    </a:lnTo>
                    <a:lnTo>
                      <a:pt x="599715" y="1799474"/>
                    </a:lnTo>
                    <a:lnTo>
                      <a:pt x="601036" y="1811249"/>
                    </a:lnTo>
                    <a:cubicBezTo>
                      <a:pt x="601036" y="1875098"/>
                      <a:pt x="543432" y="1926858"/>
                      <a:pt x="472373" y="1926858"/>
                    </a:cubicBezTo>
                    <a:cubicBezTo>
                      <a:pt x="401315" y="1926858"/>
                      <a:pt x="343711" y="1875098"/>
                      <a:pt x="343711" y="1811249"/>
                    </a:cubicBezTo>
                    <a:lnTo>
                      <a:pt x="345032" y="1799474"/>
                    </a:lnTo>
                    <a:lnTo>
                      <a:pt x="343711" y="1793594"/>
                    </a:lnTo>
                    <a:lnTo>
                      <a:pt x="343711" y="1000144"/>
                    </a:lnTo>
                    <a:lnTo>
                      <a:pt x="344066" y="998564"/>
                    </a:lnTo>
                    <a:lnTo>
                      <a:pt x="344066" y="991621"/>
                    </a:lnTo>
                    <a:lnTo>
                      <a:pt x="343711" y="988456"/>
                    </a:lnTo>
                    <a:lnTo>
                      <a:pt x="344066" y="985291"/>
                    </a:lnTo>
                    <a:lnTo>
                      <a:pt x="344066" y="376410"/>
                    </a:lnTo>
                    <a:lnTo>
                      <a:pt x="178020" y="832838"/>
                    </a:lnTo>
                    <a:lnTo>
                      <a:pt x="175687" y="836556"/>
                    </a:lnTo>
                    <a:lnTo>
                      <a:pt x="173615" y="844949"/>
                    </a:lnTo>
                    <a:cubicBezTo>
                      <a:pt x="157682" y="888746"/>
                      <a:pt x="106979" y="910504"/>
                      <a:pt x="60367" y="893547"/>
                    </a:cubicBezTo>
                    <a:cubicBezTo>
                      <a:pt x="13756" y="876590"/>
                      <a:pt x="-11115" y="827339"/>
                      <a:pt x="4818" y="783542"/>
                    </a:cubicBezTo>
                    <a:lnTo>
                      <a:pt x="8624" y="775780"/>
                    </a:lnTo>
                    <a:lnTo>
                      <a:pt x="9224" y="771432"/>
                    </a:lnTo>
                    <a:lnTo>
                      <a:pt x="207223" y="227170"/>
                    </a:lnTo>
                    <a:lnTo>
                      <a:pt x="208768" y="224708"/>
                    </a:lnTo>
                    <a:lnTo>
                      <a:pt x="210139" y="219152"/>
                    </a:lnTo>
                    <a:cubicBezTo>
                      <a:pt x="222089" y="186305"/>
                      <a:pt x="253597" y="165853"/>
                      <a:pt x="288268" y="164834"/>
                    </a:cubicBezTo>
                    <a:lnTo>
                      <a:pt x="304793" y="165912"/>
                    </a:lnTo>
                    <a:lnTo>
                      <a:pt x="308860" y="165091"/>
                    </a:lnTo>
                    <a:lnTo>
                      <a:pt x="567467" y="165091"/>
                    </a:lnTo>
                    <a:lnTo>
                      <a:pt x="555040" y="163823"/>
                    </a:lnTo>
                    <a:cubicBezTo>
                      <a:pt x="495575" y="151507"/>
                      <a:pt x="443477" y="118722"/>
                      <a:pt x="406244" y="73058"/>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Freeform 166">
                <a:extLst>
                  <a:ext uri="{FF2B5EF4-FFF2-40B4-BE49-F238E27FC236}">
                    <a16:creationId xmlns:a16="http://schemas.microsoft.com/office/drawing/2014/main" id="{29F88B23-F701-F87C-615B-66CF55951316}"/>
                  </a:ext>
                </a:extLst>
              </p:cNvPr>
              <p:cNvSpPr>
                <a:spLocks noChangeAspect="1"/>
              </p:cNvSpPr>
              <p:nvPr/>
            </p:nvSpPr>
            <p:spPr>
              <a:xfrm>
                <a:off x="7411647" y="1826983"/>
                <a:ext cx="954500" cy="1183201"/>
              </a:xfrm>
              <a:custGeom>
                <a:avLst/>
                <a:gdLst>
                  <a:gd name="connsiteX0" fmla="*/ 886536 w 1214347"/>
                  <a:gd name="connsiteY0" fmla="*/ 0 h 1505307"/>
                  <a:gd name="connsiteX1" fmla="*/ 1077524 w 1214347"/>
                  <a:gd name="connsiteY1" fmla="*/ 0 h 1505307"/>
                  <a:gd name="connsiteX2" fmla="*/ 1205130 w 1214347"/>
                  <a:gd name="connsiteY2" fmla="*/ 350765 h 1505307"/>
                  <a:gd name="connsiteX3" fmla="*/ 1205730 w 1214347"/>
                  <a:gd name="connsiteY3" fmla="*/ 355110 h 1505307"/>
                  <a:gd name="connsiteX4" fmla="*/ 1209532 w 1214347"/>
                  <a:gd name="connsiteY4" fmla="*/ 362866 h 1505307"/>
                  <a:gd name="connsiteX5" fmla="*/ 1154026 w 1214347"/>
                  <a:gd name="connsiteY5" fmla="*/ 472787 h 1505307"/>
                  <a:gd name="connsiteX6" fmla="*/ 1040866 w 1214347"/>
                  <a:gd name="connsiteY6" fmla="*/ 424226 h 1505307"/>
                  <a:gd name="connsiteX7" fmla="*/ 1038795 w 1214347"/>
                  <a:gd name="connsiteY7" fmla="*/ 415840 h 1505307"/>
                  <a:gd name="connsiteX8" fmla="*/ 1036463 w 1214347"/>
                  <a:gd name="connsiteY8" fmla="*/ 412125 h 1505307"/>
                  <a:gd name="connsiteX9" fmla="*/ 343802 w 1214347"/>
                  <a:gd name="connsiteY9" fmla="*/ 0 h 1505307"/>
                  <a:gd name="connsiteX10" fmla="*/ 885637 w 1214347"/>
                  <a:gd name="connsiteY10" fmla="*/ 0 h 1505307"/>
                  <a:gd name="connsiteX11" fmla="*/ 885637 w 1214347"/>
                  <a:gd name="connsiteY11" fmla="*/ 67013 h 1505307"/>
                  <a:gd name="connsiteX12" fmla="*/ 1037536 w 1214347"/>
                  <a:gd name="connsiteY12" fmla="*/ 841101 h 1505307"/>
                  <a:gd name="connsiteX13" fmla="*/ 885118 w 1214347"/>
                  <a:gd name="connsiteY13" fmla="*/ 841101 h 1505307"/>
                  <a:gd name="connsiteX14" fmla="*/ 885118 w 1214347"/>
                  <a:gd name="connsiteY14" fmla="*/ 1372145 h 1505307"/>
                  <a:gd name="connsiteX15" fmla="*/ 883798 w 1214347"/>
                  <a:gd name="connsiteY15" fmla="*/ 1378020 h 1505307"/>
                  <a:gd name="connsiteX16" fmla="*/ 885118 w 1214347"/>
                  <a:gd name="connsiteY16" fmla="*/ 1389786 h 1505307"/>
                  <a:gd name="connsiteX17" fmla="*/ 756554 w 1214347"/>
                  <a:gd name="connsiteY17" fmla="*/ 1505307 h 1505307"/>
                  <a:gd name="connsiteX18" fmla="*/ 627990 w 1214347"/>
                  <a:gd name="connsiteY18" fmla="*/ 1389786 h 1505307"/>
                  <a:gd name="connsiteX19" fmla="*/ 629310 w 1214347"/>
                  <a:gd name="connsiteY19" fmla="*/ 1378020 h 1505307"/>
                  <a:gd name="connsiteX20" fmla="*/ 627990 w 1214347"/>
                  <a:gd name="connsiteY20" fmla="*/ 1372145 h 1505307"/>
                  <a:gd name="connsiteX21" fmla="*/ 627990 w 1214347"/>
                  <a:gd name="connsiteY21" fmla="*/ 841101 h 1505307"/>
                  <a:gd name="connsiteX22" fmla="*/ 600575 w 1214347"/>
                  <a:gd name="connsiteY22" fmla="*/ 841101 h 1505307"/>
                  <a:gd name="connsiteX23" fmla="*/ 600575 w 1214347"/>
                  <a:gd name="connsiteY23" fmla="*/ 1372145 h 1505307"/>
                  <a:gd name="connsiteX24" fmla="*/ 599255 w 1214347"/>
                  <a:gd name="connsiteY24" fmla="*/ 1378020 h 1505307"/>
                  <a:gd name="connsiteX25" fmla="*/ 600575 w 1214347"/>
                  <a:gd name="connsiteY25" fmla="*/ 1389786 h 1505307"/>
                  <a:gd name="connsiteX26" fmla="*/ 472011 w 1214347"/>
                  <a:gd name="connsiteY26" fmla="*/ 1505307 h 1505307"/>
                  <a:gd name="connsiteX27" fmla="*/ 343447 w 1214347"/>
                  <a:gd name="connsiteY27" fmla="*/ 1389786 h 1505307"/>
                  <a:gd name="connsiteX28" fmla="*/ 344767 w 1214347"/>
                  <a:gd name="connsiteY28" fmla="*/ 1378020 h 1505307"/>
                  <a:gd name="connsiteX29" fmla="*/ 343447 w 1214347"/>
                  <a:gd name="connsiteY29" fmla="*/ 1372145 h 1505307"/>
                  <a:gd name="connsiteX30" fmla="*/ 343447 w 1214347"/>
                  <a:gd name="connsiteY30" fmla="*/ 841101 h 1505307"/>
                  <a:gd name="connsiteX31" fmla="*/ 189377 w 1214347"/>
                  <a:gd name="connsiteY31" fmla="*/ 841101 h 1505307"/>
                  <a:gd name="connsiteX32" fmla="*/ 343802 w 1214347"/>
                  <a:gd name="connsiteY32" fmla="*/ 54144 h 1505307"/>
                  <a:gd name="connsiteX33" fmla="*/ 136823 w 1214347"/>
                  <a:gd name="connsiteY33" fmla="*/ 0 h 1505307"/>
                  <a:gd name="connsiteX34" fmla="*/ 327812 w 1214347"/>
                  <a:gd name="connsiteY34" fmla="*/ 0 h 1505307"/>
                  <a:gd name="connsiteX35" fmla="*/ 177884 w 1214347"/>
                  <a:gd name="connsiteY35" fmla="*/ 412124 h 1505307"/>
                  <a:gd name="connsiteX36" fmla="*/ 175552 w 1214347"/>
                  <a:gd name="connsiteY36" fmla="*/ 415840 h 1505307"/>
                  <a:gd name="connsiteX37" fmla="*/ 173481 w 1214347"/>
                  <a:gd name="connsiteY37" fmla="*/ 424225 h 1505307"/>
                  <a:gd name="connsiteX38" fmla="*/ 60321 w 1214347"/>
                  <a:gd name="connsiteY38" fmla="*/ 472787 h 1505307"/>
                  <a:gd name="connsiteX39" fmla="*/ 4815 w 1214347"/>
                  <a:gd name="connsiteY39" fmla="*/ 362866 h 1505307"/>
                  <a:gd name="connsiteX40" fmla="*/ 8617 w 1214347"/>
                  <a:gd name="connsiteY40" fmla="*/ 355110 h 1505307"/>
                  <a:gd name="connsiteX41" fmla="*/ 9217 w 1214347"/>
                  <a:gd name="connsiteY41" fmla="*/ 350765 h 15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4347" h="1505307">
                    <a:moveTo>
                      <a:pt x="886536" y="0"/>
                    </a:moveTo>
                    <a:lnTo>
                      <a:pt x="1077524" y="0"/>
                    </a:lnTo>
                    <a:lnTo>
                      <a:pt x="1205130" y="350765"/>
                    </a:lnTo>
                    <a:lnTo>
                      <a:pt x="1205730" y="355110"/>
                    </a:lnTo>
                    <a:lnTo>
                      <a:pt x="1209532" y="362866"/>
                    </a:lnTo>
                    <a:cubicBezTo>
                      <a:pt x="1225453" y="406629"/>
                      <a:pt x="1200602" y="455843"/>
                      <a:pt x="1154026" y="472787"/>
                    </a:cubicBezTo>
                    <a:cubicBezTo>
                      <a:pt x="1107450" y="489731"/>
                      <a:pt x="1056786" y="467989"/>
                      <a:pt x="1040866" y="424226"/>
                    </a:cubicBezTo>
                    <a:lnTo>
                      <a:pt x="1038795" y="415840"/>
                    </a:lnTo>
                    <a:lnTo>
                      <a:pt x="1036463" y="412125"/>
                    </a:lnTo>
                    <a:close/>
                    <a:moveTo>
                      <a:pt x="343802" y="0"/>
                    </a:moveTo>
                    <a:lnTo>
                      <a:pt x="885637" y="0"/>
                    </a:lnTo>
                    <a:lnTo>
                      <a:pt x="885637" y="67013"/>
                    </a:lnTo>
                    <a:lnTo>
                      <a:pt x="1037536" y="841101"/>
                    </a:lnTo>
                    <a:lnTo>
                      <a:pt x="885118" y="841101"/>
                    </a:lnTo>
                    <a:lnTo>
                      <a:pt x="885118" y="1372145"/>
                    </a:lnTo>
                    <a:lnTo>
                      <a:pt x="883798" y="1378020"/>
                    </a:lnTo>
                    <a:lnTo>
                      <a:pt x="885118" y="1389786"/>
                    </a:lnTo>
                    <a:cubicBezTo>
                      <a:pt x="885118" y="1453587"/>
                      <a:pt x="827558" y="1505307"/>
                      <a:pt x="756554" y="1505307"/>
                    </a:cubicBezTo>
                    <a:cubicBezTo>
                      <a:pt x="685550" y="1505307"/>
                      <a:pt x="627990" y="1453587"/>
                      <a:pt x="627990" y="1389786"/>
                    </a:cubicBezTo>
                    <a:lnTo>
                      <a:pt x="629310" y="1378020"/>
                    </a:lnTo>
                    <a:lnTo>
                      <a:pt x="627990" y="1372145"/>
                    </a:lnTo>
                    <a:lnTo>
                      <a:pt x="627990" y="841101"/>
                    </a:lnTo>
                    <a:lnTo>
                      <a:pt x="600575" y="841101"/>
                    </a:lnTo>
                    <a:lnTo>
                      <a:pt x="600575" y="1372145"/>
                    </a:lnTo>
                    <a:lnTo>
                      <a:pt x="599255" y="1378020"/>
                    </a:lnTo>
                    <a:lnTo>
                      <a:pt x="600575" y="1389786"/>
                    </a:lnTo>
                    <a:cubicBezTo>
                      <a:pt x="600575" y="1453587"/>
                      <a:pt x="543015" y="1505307"/>
                      <a:pt x="472011" y="1505307"/>
                    </a:cubicBezTo>
                    <a:cubicBezTo>
                      <a:pt x="401007" y="1505307"/>
                      <a:pt x="343447" y="1453587"/>
                      <a:pt x="343447" y="1389786"/>
                    </a:cubicBezTo>
                    <a:lnTo>
                      <a:pt x="344767" y="1378020"/>
                    </a:lnTo>
                    <a:lnTo>
                      <a:pt x="343447" y="1372145"/>
                    </a:lnTo>
                    <a:lnTo>
                      <a:pt x="343447" y="841101"/>
                    </a:lnTo>
                    <a:lnTo>
                      <a:pt x="189377" y="841101"/>
                    </a:lnTo>
                    <a:lnTo>
                      <a:pt x="343802" y="54144"/>
                    </a:lnTo>
                    <a:close/>
                    <a:moveTo>
                      <a:pt x="136823" y="0"/>
                    </a:moveTo>
                    <a:lnTo>
                      <a:pt x="327812" y="0"/>
                    </a:lnTo>
                    <a:lnTo>
                      <a:pt x="177884" y="412124"/>
                    </a:lnTo>
                    <a:lnTo>
                      <a:pt x="175552" y="415840"/>
                    </a:lnTo>
                    <a:lnTo>
                      <a:pt x="173481" y="424225"/>
                    </a:lnTo>
                    <a:cubicBezTo>
                      <a:pt x="157561" y="467989"/>
                      <a:pt x="106897" y="489730"/>
                      <a:pt x="60321" y="472787"/>
                    </a:cubicBezTo>
                    <a:cubicBezTo>
                      <a:pt x="13745" y="455843"/>
                      <a:pt x="-11106" y="406629"/>
                      <a:pt x="4815" y="362866"/>
                    </a:cubicBezTo>
                    <a:lnTo>
                      <a:pt x="8617" y="355110"/>
                    </a:lnTo>
                    <a:lnTo>
                      <a:pt x="9217" y="350765"/>
                    </a:ln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D0F2B545-8044-3536-2492-A2B862F1EF2C}"/>
                  </a:ext>
                </a:extLst>
              </p:cNvPr>
              <p:cNvSpPr txBox="1"/>
              <p:nvPr/>
            </p:nvSpPr>
            <p:spPr>
              <a:xfrm>
                <a:off x="5720742" y="1841343"/>
                <a:ext cx="443770"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71%</a:t>
                </a:r>
              </a:p>
            </p:txBody>
          </p:sp>
          <p:sp>
            <p:nvSpPr>
              <p:cNvPr id="169" name="TextBox 168">
                <a:extLst>
                  <a:ext uri="{FF2B5EF4-FFF2-40B4-BE49-F238E27FC236}">
                    <a16:creationId xmlns:a16="http://schemas.microsoft.com/office/drawing/2014/main" id="{2D62AAB4-BB9C-5421-D29A-EF0309EB66AF}"/>
                  </a:ext>
                </a:extLst>
              </p:cNvPr>
              <p:cNvSpPr txBox="1"/>
              <p:nvPr/>
            </p:nvSpPr>
            <p:spPr>
              <a:xfrm>
                <a:off x="4749619" y="1841343"/>
                <a:ext cx="443770"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63%</a:t>
                </a:r>
              </a:p>
            </p:txBody>
          </p:sp>
          <p:sp>
            <p:nvSpPr>
              <p:cNvPr id="170" name="TextBox 169">
                <a:extLst>
                  <a:ext uri="{FF2B5EF4-FFF2-40B4-BE49-F238E27FC236}">
                    <a16:creationId xmlns:a16="http://schemas.microsoft.com/office/drawing/2014/main" id="{CD56B675-ED83-E8DA-C1A2-B1865A8475A6}"/>
                  </a:ext>
                </a:extLst>
              </p:cNvPr>
              <p:cNvSpPr txBox="1"/>
              <p:nvPr/>
            </p:nvSpPr>
            <p:spPr>
              <a:xfrm>
                <a:off x="7667013" y="1841343"/>
                <a:ext cx="443770"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66%</a:t>
                </a:r>
              </a:p>
            </p:txBody>
          </p:sp>
          <p:sp>
            <p:nvSpPr>
              <p:cNvPr id="171" name="TextBox 170">
                <a:extLst>
                  <a:ext uri="{FF2B5EF4-FFF2-40B4-BE49-F238E27FC236}">
                    <a16:creationId xmlns:a16="http://schemas.microsoft.com/office/drawing/2014/main" id="{C2E538B3-D24C-25BE-672B-79A7E2203BF0}"/>
                  </a:ext>
                </a:extLst>
              </p:cNvPr>
              <p:cNvSpPr txBox="1"/>
              <p:nvPr/>
            </p:nvSpPr>
            <p:spPr>
              <a:xfrm>
                <a:off x="6695890" y="1841343"/>
                <a:ext cx="443770" cy="29030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84%</a:t>
                </a:r>
              </a:p>
            </p:txBody>
          </p:sp>
          <p:sp>
            <p:nvSpPr>
              <p:cNvPr id="172" name="Rectangle 171">
                <a:extLst>
                  <a:ext uri="{FF2B5EF4-FFF2-40B4-BE49-F238E27FC236}">
                    <a16:creationId xmlns:a16="http://schemas.microsoft.com/office/drawing/2014/main" id="{0E64D3B8-32E4-86FC-5396-FFFCB417EA74}"/>
                  </a:ext>
                </a:extLst>
              </p:cNvPr>
              <p:cNvSpPr/>
              <p:nvPr/>
            </p:nvSpPr>
            <p:spPr>
              <a:xfrm>
                <a:off x="4452532" y="867404"/>
                <a:ext cx="3971555" cy="2374041"/>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73" name="Oval 172">
              <a:extLst>
                <a:ext uri="{FF2B5EF4-FFF2-40B4-BE49-F238E27FC236}">
                  <a16:creationId xmlns:a16="http://schemas.microsoft.com/office/drawing/2014/main" id="{DB49B7F2-2419-B318-C0D7-73C3FC2EA675}"/>
                </a:ext>
              </a:extLst>
            </p:cNvPr>
            <p:cNvSpPr>
              <a:spLocks noChangeAspect="1"/>
            </p:cNvSpPr>
            <p:nvPr/>
          </p:nvSpPr>
          <p:spPr>
            <a:xfrm>
              <a:off x="413457" y="1043539"/>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4020202020204" pitchFamily="34" charset="0"/>
                  <a:cs typeface="Arial Narrow" panose="020B0604020202020204" pitchFamily="34" charset="0"/>
                </a:rPr>
                <a:t>1</a:t>
              </a:r>
              <a:endParaRPr lang="en-US" b="1" dirty="0"/>
            </a:p>
          </p:txBody>
        </p:sp>
        <p:sp>
          <p:nvSpPr>
            <p:cNvPr id="174" name="Oval 173">
              <a:extLst>
                <a:ext uri="{FF2B5EF4-FFF2-40B4-BE49-F238E27FC236}">
                  <a16:creationId xmlns:a16="http://schemas.microsoft.com/office/drawing/2014/main" id="{430F7BD3-3443-85C1-4811-C1A30193F669}"/>
                </a:ext>
              </a:extLst>
            </p:cNvPr>
            <p:cNvSpPr>
              <a:spLocks noChangeAspect="1"/>
            </p:cNvSpPr>
            <p:nvPr/>
          </p:nvSpPr>
          <p:spPr>
            <a:xfrm>
              <a:off x="1619022" y="1043539"/>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4020202020204" pitchFamily="34" charset="0"/>
                  <a:cs typeface="Arial Narrow" panose="020B0604020202020204" pitchFamily="34" charset="0"/>
                </a:rPr>
                <a:t>2</a:t>
              </a:r>
              <a:endParaRPr lang="en-US" b="1" dirty="0"/>
            </a:p>
          </p:txBody>
        </p:sp>
        <p:sp>
          <p:nvSpPr>
            <p:cNvPr id="175" name="Oval 174">
              <a:extLst>
                <a:ext uri="{FF2B5EF4-FFF2-40B4-BE49-F238E27FC236}">
                  <a16:creationId xmlns:a16="http://schemas.microsoft.com/office/drawing/2014/main" id="{CAA93CB6-A18A-C271-66E7-01679E751A19}"/>
                </a:ext>
              </a:extLst>
            </p:cNvPr>
            <p:cNvSpPr>
              <a:spLocks noChangeAspect="1"/>
            </p:cNvSpPr>
            <p:nvPr/>
          </p:nvSpPr>
          <p:spPr>
            <a:xfrm>
              <a:off x="2982900" y="1043539"/>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4020202020204" pitchFamily="34" charset="0"/>
                  <a:cs typeface="Arial Narrow" panose="020B0604020202020204" pitchFamily="34" charset="0"/>
                </a:rPr>
                <a:t>3</a:t>
              </a:r>
              <a:endParaRPr lang="en-US" dirty="0"/>
            </a:p>
          </p:txBody>
        </p:sp>
        <p:sp>
          <p:nvSpPr>
            <p:cNvPr id="176" name="Oval 175">
              <a:extLst>
                <a:ext uri="{FF2B5EF4-FFF2-40B4-BE49-F238E27FC236}">
                  <a16:creationId xmlns:a16="http://schemas.microsoft.com/office/drawing/2014/main" id="{FFD9DCE0-0173-2DD5-3BE2-ECDEAD713F88}"/>
                </a:ext>
              </a:extLst>
            </p:cNvPr>
            <p:cNvSpPr>
              <a:spLocks noChangeAspect="1"/>
            </p:cNvSpPr>
            <p:nvPr/>
          </p:nvSpPr>
          <p:spPr>
            <a:xfrm>
              <a:off x="5257861" y="1043539"/>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4020202020204" pitchFamily="34" charset="0"/>
                  <a:cs typeface="Arial Narrow" panose="020B0604020202020204" pitchFamily="34" charset="0"/>
                </a:rPr>
                <a:t>4</a:t>
              </a:r>
              <a:endParaRPr lang="en-US" dirty="0"/>
            </a:p>
          </p:txBody>
        </p:sp>
      </p:grpSp>
      <p:sp>
        <p:nvSpPr>
          <p:cNvPr id="182" name="TextBox 181">
            <a:extLst>
              <a:ext uri="{FF2B5EF4-FFF2-40B4-BE49-F238E27FC236}">
                <a16:creationId xmlns:a16="http://schemas.microsoft.com/office/drawing/2014/main" id="{E1CE8A3D-CD03-B61A-A08B-220F8B4356B6}"/>
              </a:ext>
            </a:extLst>
          </p:cNvPr>
          <p:cNvSpPr txBox="1"/>
          <p:nvPr/>
        </p:nvSpPr>
        <p:spPr>
          <a:xfrm>
            <a:off x="44904" y="6097645"/>
            <a:ext cx="6827216" cy="1323439"/>
          </a:xfrm>
          <a:prstGeom prst="rect">
            <a:avLst/>
          </a:prstGeom>
          <a:noFill/>
        </p:spPr>
        <p:txBody>
          <a:bodyPr wrap="square" numCol="2" rtlCol="0">
            <a:spAutoFit/>
          </a:bodyPr>
          <a:lstStyle/>
          <a:p>
            <a:pPr marL="174625" indent="-174625">
              <a:buFont typeface="+mj-lt"/>
              <a:buAutoNum type="arabicPeriod"/>
            </a:pPr>
            <a:r>
              <a:rPr lang="en-US" sz="1000" dirty="0">
                <a:solidFill>
                  <a:prstClr val="black"/>
                </a:solidFill>
                <a:cs typeface="Arial" panose="020B0604020202020204" pitchFamily="34" charset="0"/>
              </a:rPr>
              <a:t>Grant et al. NEJM. 2010.</a:t>
            </a:r>
          </a:p>
          <a:p>
            <a:pPr marL="174625" indent="-174625">
              <a:buFont typeface="+mj-lt"/>
              <a:buAutoNum type="arabicPeriod"/>
            </a:pPr>
            <a:r>
              <a:rPr lang="en-US" sz="1000" dirty="0">
                <a:solidFill>
                  <a:prstClr val="black"/>
                </a:solidFill>
                <a:cs typeface="Arial" panose="020B0604020202020204" pitchFamily="34" charset="0"/>
              </a:rPr>
              <a:t>Van Damme et al. NEJM. 2012.</a:t>
            </a:r>
          </a:p>
          <a:p>
            <a:pPr marL="174625" indent="-174625">
              <a:buFont typeface="+mj-lt"/>
              <a:buAutoNum type="arabicPeriod"/>
            </a:pPr>
            <a:r>
              <a:rPr lang="en-US" sz="1000" dirty="0">
                <a:solidFill>
                  <a:prstClr val="black"/>
                </a:solidFill>
                <a:cs typeface="Arial" panose="020B0604020202020204" pitchFamily="34" charset="0"/>
              </a:rPr>
              <a:t>Thigpen et al. NEJM. 2012.</a:t>
            </a:r>
          </a:p>
          <a:p>
            <a:pPr marL="174625" indent="-174625">
              <a:buFont typeface="+mj-lt"/>
              <a:buAutoNum type="arabicPeriod"/>
            </a:pPr>
            <a:r>
              <a:rPr lang="en-US" sz="1000" dirty="0" err="1">
                <a:solidFill>
                  <a:prstClr val="black"/>
                </a:solidFill>
                <a:cs typeface="Arial" panose="020B0604020202020204" pitchFamily="34" charset="0"/>
              </a:rPr>
              <a:t>Baeten</a:t>
            </a:r>
            <a:r>
              <a:rPr lang="en-US" sz="1000" dirty="0">
                <a:solidFill>
                  <a:prstClr val="black"/>
                </a:solidFill>
                <a:cs typeface="Arial" panose="020B0604020202020204" pitchFamily="34" charset="0"/>
              </a:rPr>
              <a:t> et al. NEJM. 2012.	</a:t>
            </a:r>
          </a:p>
          <a:p>
            <a:pPr marL="174625" indent="-174625">
              <a:buFont typeface="+mj-lt"/>
              <a:buAutoNum type="arabicPeriod"/>
            </a:pPr>
            <a:endParaRPr lang="en-US" sz="1000" dirty="0">
              <a:solidFill>
                <a:prstClr val="black"/>
              </a:solidFill>
              <a:cs typeface="Arial" panose="020B0604020202020204" pitchFamily="34" charset="0"/>
            </a:endParaRPr>
          </a:p>
          <a:p>
            <a:pPr marL="174625" indent="-174625">
              <a:buFont typeface="+mj-lt"/>
              <a:buAutoNum type="arabicPeriod"/>
            </a:pPr>
            <a:endParaRPr lang="en-US" sz="1000" dirty="0">
              <a:solidFill>
                <a:prstClr val="black"/>
              </a:solidFill>
              <a:cs typeface="Arial" panose="020B0604020202020204" pitchFamily="34" charset="0"/>
            </a:endParaRPr>
          </a:p>
          <a:p>
            <a:pPr marL="174625" indent="-174625">
              <a:buFont typeface="+mj-lt"/>
              <a:buAutoNum type="arabicPeriod"/>
            </a:pPr>
            <a:endParaRPr lang="en-US" sz="1000" dirty="0">
              <a:solidFill>
                <a:prstClr val="black"/>
              </a:solidFill>
              <a:cs typeface="Arial" panose="020B0604020202020204" pitchFamily="34" charset="0"/>
            </a:endParaRPr>
          </a:p>
          <a:p>
            <a:pPr marL="174625" indent="-174625">
              <a:buFont typeface="+mj-lt"/>
              <a:buAutoNum type="arabicPeriod"/>
            </a:pPr>
            <a:endParaRPr lang="en-US" sz="1000" dirty="0">
              <a:solidFill>
                <a:prstClr val="black"/>
              </a:solidFill>
              <a:cs typeface="Arial" panose="020B0604020202020204" pitchFamily="34" charset="0"/>
            </a:endParaRPr>
          </a:p>
          <a:p>
            <a:pPr marL="174625" indent="-174625">
              <a:buFont typeface="+mj-lt"/>
              <a:buAutoNum type="arabicPeriod"/>
            </a:pPr>
            <a:r>
              <a:rPr lang="en-US" sz="1000" dirty="0" err="1">
                <a:solidFill>
                  <a:prstClr val="black"/>
                </a:solidFill>
                <a:cs typeface="Arial" panose="020B0604020202020204" pitchFamily="34" charset="0"/>
              </a:rPr>
              <a:t>Marrazzo</a:t>
            </a:r>
            <a:r>
              <a:rPr lang="en-US" sz="1000" dirty="0">
                <a:solidFill>
                  <a:prstClr val="black"/>
                </a:solidFill>
                <a:cs typeface="Arial" panose="020B0604020202020204" pitchFamily="34" charset="0"/>
              </a:rPr>
              <a:t> et al. NEJM. 2015.</a:t>
            </a:r>
          </a:p>
          <a:p>
            <a:pPr marL="174625" indent="-174625">
              <a:buFont typeface="+mj-lt"/>
              <a:buAutoNum type="arabicPeriod"/>
            </a:pPr>
            <a:r>
              <a:rPr lang="en-US" sz="1000" dirty="0">
                <a:solidFill>
                  <a:prstClr val="black"/>
                </a:solidFill>
                <a:cs typeface="Arial" panose="020B0604020202020204" pitchFamily="34" charset="0"/>
              </a:rPr>
              <a:t>McCormack et al. Lancet. 2016.</a:t>
            </a:r>
          </a:p>
          <a:p>
            <a:pPr marL="174625" indent="-174625">
              <a:buFont typeface="+mj-lt"/>
              <a:buAutoNum type="arabicPeriod"/>
            </a:pPr>
            <a:r>
              <a:rPr lang="en-US" sz="1000" dirty="0">
                <a:solidFill>
                  <a:prstClr val="black"/>
                </a:solidFill>
                <a:cs typeface="Arial" panose="020B0604020202020204" pitchFamily="34" charset="0"/>
              </a:rPr>
              <a:t>Molina et al. NEJM. 2015.</a:t>
            </a:r>
          </a:p>
          <a:p>
            <a:pPr marL="174625" indent="-174625">
              <a:buFont typeface="+mj-lt"/>
              <a:buAutoNum type="arabicPeriod"/>
            </a:pPr>
            <a:r>
              <a:rPr lang="en-US" sz="1000" dirty="0">
                <a:solidFill>
                  <a:prstClr val="black"/>
                </a:solidFill>
                <a:cs typeface="Arial" panose="020B0604020202020204" pitchFamily="34" charset="0"/>
              </a:rPr>
              <a:t> Mayer et al. Lancet. 2020.</a:t>
            </a:r>
          </a:p>
          <a:p>
            <a:pPr marL="174625" indent="-174625">
              <a:buFont typeface="+mj-lt"/>
              <a:buAutoNum type="arabicPeriod"/>
            </a:pPr>
            <a:endParaRPr lang="en-US" sz="1000" dirty="0">
              <a:solidFill>
                <a:prstClr val="black"/>
              </a:solidFill>
              <a:cs typeface="Arial" panose="020B0604020202020204" pitchFamily="34" charset="0"/>
            </a:endParaRPr>
          </a:p>
        </p:txBody>
      </p:sp>
      <p:grpSp>
        <p:nvGrpSpPr>
          <p:cNvPr id="212" name="Group 211">
            <a:extLst>
              <a:ext uri="{FF2B5EF4-FFF2-40B4-BE49-F238E27FC236}">
                <a16:creationId xmlns:a16="http://schemas.microsoft.com/office/drawing/2014/main" id="{0E67F13A-9A8C-A559-C942-ACF93F05BE09}"/>
              </a:ext>
            </a:extLst>
          </p:cNvPr>
          <p:cNvGrpSpPr/>
          <p:nvPr/>
        </p:nvGrpSpPr>
        <p:grpSpPr>
          <a:xfrm>
            <a:off x="2586081" y="3566041"/>
            <a:ext cx="7019839" cy="2494475"/>
            <a:chOff x="369643" y="3566041"/>
            <a:chExt cx="7019839" cy="2494475"/>
          </a:xfrm>
        </p:grpSpPr>
        <p:grpSp>
          <p:nvGrpSpPr>
            <p:cNvPr id="97" name="Group 96">
              <a:extLst>
                <a:ext uri="{FF2B5EF4-FFF2-40B4-BE49-F238E27FC236}">
                  <a16:creationId xmlns:a16="http://schemas.microsoft.com/office/drawing/2014/main" id="{D3ECCD0B-A194-1761-413B-51ACC84293B0}"/>
                </a:ext>
              </a:extLst>
            </p:cNvPr>
            <p:cNvGrpSpPr/>
            <p:nvPr/>
          </p:nvGrpSpPr>
          <p:grpSpPr>
            <a:xfrm>
              <a:off x="2808350" y="3620339"/>
              <a:ext cx="1005840" cy="2426897"/>
              <a:chOff x="349819" y="3484511"/>
              <a:chExt cx="1005840" cy="2426897"/>
            </a:xfrm>
          </p:grpSpPr>
          <p:sp>
            <p:nvSpPr>
              <p:cNvPr id="98" name="Freeform 97">
                <a:extLst>
                  <a:ext uri="{FF2B5EF4-FFF2-40B4-BE49-F238E27FC236}">
                    <a16:creationId xmlns:a16="http://schemas.microsoft.com/office/drawing/2014/main" id="{E416783B-86DC-435C-78BC-C0A929A160D4}"/>
                  </a:ext>
                </a:extLst>
              </p:cNvPr>
              <p:cNvSpPr>
                <a:spLocks noChangeAspect="1"/>
              </p:cNvSpPr>
              <p:nvPr/>
            </p:nvSpPr>
            <p:spPr>
              <a:xfrm>
                <a:off x="373923" y="3883184"/>
                <a:ext cx="955233" cy="179684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32406D4A-EFC7-C641-CE7D-9110D91D3386}"/>
                  </a:ext>
                </a:extLst>
              </p:cNvPr>
              <p:cNvSpPr txBox="1"/>
              <p:nvPr/>
            </p:nvSpPr>
            <p:spPr>
              <a:xfrm>
                <a:off x="472409" y="3484511"/>
                <a:ext cx="758261" cy="48421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PROUD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(TDF/FTC)</a:t>
                </a:r>
              </a:p>
            </p:txBody>
          </p:sp>
          <p:sp>
            <p:nvSpPr>
              <p:cNvPr id="100" name="TextBox 99">
                <a:extLst>
                  <a:ext uri="{FF2B5EF4-FFF2-40B4-BE49-F238E27FC236}">
                    <a16:creationId xmlns:a16="http://schemas.microsoft.com/office/drawing/2014/main" id="{063DD2A8-9F5E-BFF3-4DF4-594E53919420}"/>
                  </a:ext>
                </a:extLst>
              </p:cNvPr>
              <p:cNvSpPr txBox="1"/>
              <p:nvPr/>
            </p:nvSpPr>
            <p:spPr>
              <a:xfrm>
                <a:off x="487120" y="5640231"/>
                <a:ext cx="728839" cy="2690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64, 96</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101" name="Freeform 100">
                <a:extLst>
                  <a:ext uri="{FF2B5EF4-FFF2-40B4-BE49-F238E27FC236}">
                    <a16:creationId xmlns:a16="http://schemas.microsoft.com/office/drawing/2014/main" id="{33D69863-59A6-A3E3-7B0E-09BB9A2101AF}"/>
                  </a:ext>
                </a:extLst>
              </p:cNvPr>
              <p:cNvSpPr>
                <a:spLocks noChangeAspect="1"/>
              </p:cNvSpPr>
              <p:nvPr/>
            </p:nvSpPr>
            <p:spPr>
              <a:xfrm>
                <a:off x="373923" y="4127698"/>
                <a:ext cx="955233" cy="1554592"/>
              </a:xfrm>
              <a:custGeom>
                <a:avLst/>
                <a:gdLst>
                  <a:gd name="connsiteX0" fmla="*/ 315192 w 1092906"/>
                  <a:gd name="connsiteY0" fmla="*/ 0 h 1778649"/>
                  <a:gd name="connsiteX1" fmla="*/ 777714 w 1092906"/>
                  <a:gd name="connsiteY1" fmla="*/ 0 h 1778649"/>
                  <a:gd name="connsiteX2" fmla="*/ 777500 w 1092906"/>
                  <a:gd name="connsiteY2" fmla="*/ 2457 h 1778649"/>
                  <a:gd name="connsiteX3" fmla="*/ 593756 w 1092906"/>
                  <a:gd name="connsiteY3" fmla="*/ 193143 h 1778649"/>
                  <a:gd name="connsiteX4" fmla="*/ 582581 w 1092906"/>
                  <a:gd name="connsiteY4" fmla="*/ 194283 h 1778649"/>
                  <a:gd name="connsiteX5" fmla="*/ 828730 w 1092906"/>
                  <a:gd name="connsiteY5" fmla="*/ 194283 h 1778649"/>
                  <a:gd name="connsiteX6" fmla="*/ 829073 w 1092906"/>
                  <a:gd name="connsiteY6" fmla="*/ 194352 h 1778649"/>
                  <a:gd name="connsiteX7" fmla="*/ 833665 w 1092906"/>
                  <a:gd name="connsiteY7" fmla="*/ 194053 h 1778649"/>
                  <a:gd name="connsiteX8" fmla="*/ 903927 w 1092906"/>
                  <a:gd name="connsiteY8" fmla="*/ 242901 h 1778649"/>
                  <a:gd name="connsiteX9" fmla="*/ 905160 w 1092906"/>
                  <a:gd name="connsiteY9" fmla="*/ 247898 h 1778649"/>
                  <a:gd name="connsiteX10" fmla="*/ 906550 w 1092906"/>
                  <a:gd name="connsiteY10" fmla="*/ 250111 h 1778649"/>
                  <a:gd name="connsiteX11" fmla="*/ 1084611 w 1092906"/>
                  <a:gd name="connsiteY11" fmla="*/ 739569 h 1778649"/>
                  <a:gd name="connsiteX12" fmla="*/ 1085151 w 1092906"/>
                  <a:gd name="connsiteY12" fmla="*/ 743479 h 1778649"/>
                  <a:gd name="connsiteX13" fmla="*/ 1088573 w 1092906"/>
                  <a:gd name="connsiteY13" fmla="*/ 750460 h 1778649"/>
                  <a:gd name="connsiteX14" fmla="*/ 1038618 w 1092906"/>
                  <a:gd name="connsiteY14" fmla="*/ 849388 h 1778649"/>
                  <a:gd name="connsiteX15" fmla="*/ 936774 w 1092906"/>
                  <a:gd name="connsiteY15" fmla="*/ 805683 h 1778649"/>
                  <a:gd name="connsiteX16" fmla="*/ 934910 w 1092906"/>
                  <a:gd name="connsiteY16" fmla="*/ 798136 h 1778649"/>
                  <a:gd name="connsiteX17" fmla="*/ 932812 w 1092906"/>
                  <a:gd name="connsiteY17" fmla="*/ 794792 h 1778649"/>
                  <a:gd name="connsiteX18" fmla="*/ 797069 w 1092906"/>
                  <a:gd name="connsiteY18" fmla="*/ 421659 h 1778649"/>
                  <a:gd name="connsiteX19" fmla="*/ 797069 w 1092906"/>
                  <a:gd name="connsiteY19" fmla="*/ 958272 h 1778649"/>
                  <a:gd name="connsiteX20" fmla="*/ 796602 w 1092906"/>
                  <a:gd name="connsiteY20" fmla="*/ 962905 h 1778649"/>
                  <a:gd name="connsiteX21" fmla="*/ 796602 w 1092906"/>
                  <a:gd name="connsiteY21" fmla="*/ 1658804 h 1778649"/>
                  <a:gd name="connsiteX22" fmla="*/ 795414 w 1092906"/>
                  <a:gd name="connsiteY22" fmla="*/ 1664092 h 1778649"/>
                  <a:gd name="connsiteX23" fmla="*/ 796602 w 1092906"/>
                  <a:gd name="connsiteY23" fmla="*/ 1674681 h 1778649"/>
                  <a:gd name="connsiteX24" fmla="*/ 680895 w 1092906"/>
                  <a:gd name="connsiteY24" fmla="*/ 1778649 h 1778649"/>
                  <a:gd name="connsiteX25" fmla="*/ 565188 w 1092906"/>
                  <a:gd name="connsiteY25" fmla="*/ 1674681 h 1778649"/>
                  <a:gd name="connsiteX26" fmla="*/ 566376 w 1092906"/>
                  <a:gd name="connsiteY26" fmla="*/ 1664092 h 1778649"/>
                  <a:gd name="connsiteX27" fmla="*/ 565188 w 1092906"/>
                  <a:gd name="connsiteY27" fmla="*/ 1658804 h 1778649"/>
                  <a:gd name="connsiteX28" fmla="*/ 565188 w 1092906"/>
                  <a:gd name="connsiteY28" fmla="*/ 1039548 h 1778649"/>
                  <a:gd name="connsiteX29" fmla="*/ 540515 w 1092906"/>
                  <a:gd name="connsiteY29" fmla="*/ 1039548 h 1778649"/>
                  <a:gd name="connsiteX30" fmla="*/ 540515 w 1092906"/>
                  <a:gd name="connsiteY30" fmla="*/ 1658804 h 1778649"/>
                  <a:gd name="connsiteX31" fmla="*/ 539327 w 1092906"/>
                  <a:gd name="connsiteY31" fmla="*/ 1664092 h 1778649"/>
                  <a:gd name="connsiteX32" fmla="*/ 540515 w 1092906"/>
                  <a:gd name="connsiteY32" fmla="*/ 1674681 h 1778649"/>
                  <a:gd name="connsiteX33" fmla="*/ 424808 w 1092906"/>
                  <a:gd name="connsiteY33" fmla="*/ 1778649 h 1778649"/>
                  <a:gd name="connsiteX34" fmla="*/ 309101 w 1092906"/>
                  <a:gd name="connsiteY34" fmla="*/ 1674681 h 1778649"/>
                  <a:gd name="connsiteX35" fmla="*/ 310289 w 1092906"/>
                  <a:gd name="connsiteY35" fmla="*/ 1664092 h 1778649"/>
                  <a:gd name="connsiteX36" fmla="*/ 309101 w 1092906"/>
                  <a:gd name="connsiteY36" fmla="*/ 1658804 h 1778649"/>
                  <a:gd name="connsiteX37" fmla="*/ 309101 w 1092906"/>
                  <a:gd name="connsiteY37" fmla="*/ 945251 h 1778649"/>
                  <a:gd name="connsiteX38" fmla="*/ 309420 w 1092906"/>
                  <a:gd name="connsiteY38" fmla="*/ 943829 h 1778649"/>
                  <a:gd name="connsiteX39" fmla="*/ 309420 w 1092906"/>
                  <a:gd name="connsiteY39" fmla="*/ 937586 h 1778649"/>
                  <a:gd name="connsiteX40" fmla="*/ 309101 w 1092906"/>
                  <a:gd name="connsiteY40" fmla="*/ 934740 h 1778649"/>
                  <a:gd name="connsiteX41" fmla="*/ 309420 w 1092906"/>
                  <a:gd name="connsiteY41" fmla="*/ 931893 h 1778649"/>
                  <a:gd name="connsiteX42" fmla="*/ 309420 w 1092906"/>
                  <a:gd name="connsiteY42" fmla="*/ 384323 h 1778649"/>
                  <a:gd name="connsiteX43" fmla="*/ 160095 w 1092906"/>
                  <a:gd name="connsiteY43" fmla="*/ 794792 h 1778649"/>
                  <a:gd name="connsiteX44" fmla="*/ 157996 w 1092906"/>
                  <a:gd name="connsiteY44" fmla="*/ 798135 h 1778649"/>
                  <a:gd name="connsiteX45" fmla="*/ 156133 w 1092906"/>
                  <a:gd name="connsiteY45" fmla="*/ 805683 h 1778649"/>
                  <a:gd name="connsiteX46" fmla="*/ 54289 w 1092906"/>
                  <a:gd name="connsiteY46" fmla="*/ 849387 h 1778649"/>
                  <a:gd name="connsiteX47" fmla="*/ 4333 w 1092906"/>
                  <a:gd name="connsiteY47" fmla="*/ 750459 h 1778649"/>
                  <a:gd name="connsiteX48" fmla="*/ 7755 w 1092906"/>
                  <a:gd name="connsiteY48" fmla="*/ 743479 h 1778649"/>
                  <a:gd name="connsiteX49" fmla="*/ 8295 w 1092906"/>
                  <a:gd name="connsiteY49" fmla="*/ 739569 h 1778649"/>
                  <a:gd name="connsiteX50" fmla="*/ 186356 w 1092906"/>
                  <a:gd name="connsiteY50" fmla="*/ 250111 h 1778649"/>
                  <a:gd name="connsiteX51" fmla="*/ 187746 w 1092906"/>
                  <a:gd name="connsiteY51" fmla="*/ 247897 h 1778649"/>
                  <a:gd name="connsiteX52" fmla="*/ 188979 w 1092906"/>
                  <a:gd name="connsiteY52" fmla="*/ 242901 h 1778649"/>
                  <a:gd name="connsiteX53" fmla="*/ 259241 w 1092906"/>
                  <a:gd name="connsiteY53" fmla="*/ 194053 h 1778649"/>
                  <a:gd name="connsiteX54" fmla="*/ 274102 w 1092906"/>
                  <a:gd name="connsiteY54" fmla="*/ 195022 h 1778649"/>
                  <a:gd name="connsiteX55" fmla="*/ 277759 w 1092906"/>
                  <a:gd name="connsiteY55" fmla="*/ 194283 h 1778649"/>
                  <a:gd name="connsiteX56" fmla="*/ 510326 w 1092906"/>
                  <a:gd name="connsiteY56" fmla="*/ 194283 h 1778649"/>
                  <a:gd name="connsiteX57" fmla="*/ 499150 w 1092906"/>
                  <a:gd name="connsiteY57" fmla="*/ 193143 h 1778649"/>
                  <a:gd name="connsiteX58" fmla="*/ 315406 w 1092906"/>
                  <a:gd name="connsiteY58" fmla="*/ 2457 h 177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2906" h="1778649">
                    <a:moveTo>
                      <a:pt x="315192" y="0"/>
                    </a:moveTo>
                    <a:lnTo>
                      <a:pt x="777714" y="0"/>
                    </a:lnTo>
                    <a:lnTo>
                      <a:pt x="777500" y="2457"/>
                    </a:lnTo>
                    <a:cubicBezTo>
                      <a:pt x="760638" y="98003"/>
                      <a:pt x="687341" y="173760"/>
                      <a:pt x="593756" y="193143"/>
                    </a:cubicBezTo>
                    <a:lnTo>
                      <a:pt x="582581" y="194283"/>
                    </a:lnTo>
                    <a:lnTo>
                      <a:pt x="828730" y="194283"/>
                    </a:lnTo>
                    <a:lnTo>
                      <a:pt x="829073" y="194352"/>
                    </a:lnTo>
                    <a:lnTo>
                      <a:pt x="833665" y="194053"/>
                    </a:lnTo>
                    <a:cubicBezTo>
                      <a:pt x="864845" y="194969"/>
                      <a:pt x="893180" y="213361"/>
                      <a:pt x="903927" y="242901"/>
                    </a:cubicBezTo>
                    <a:lnTo>
                      <a:pt x="905160" y="247898"/>
                    </a:lnTo>
                    <a:lnTo>
                      <a:pt x="906550" y="250111"/>
                    </a:lnTo>
                    <a:lnTo>
                      <a:pt x="1084611" y="739569"/>
                    </a:lnTo>
                    <a:lnTo>
                      <a:pt x="1085151" y="743479"/>
                    </a:lnTo>
                    <a:lnTo>
                      <a:pt x="1088573" y="750460"/>
                    </a:lnTo>
                    <a:cubicBezTo>
                      <a:pt x="1102902" y="789846"/>
                      <a:pt x="1080536" y="834138"/>
                      <a:pt x="1038618" y="849388"/>
                    </a:cubicBezTo>
                    <a:cubicBezTo>
                      <a:pt x="996700" y="864637"/>
                      <a:pt x="951102" y="845070"/>
                      <a:pt x="936774" y="805683"/>
                    </a:cubicBezTo>
                    <a:lnTo>
                      <a:pt x="934910" y="798136"/>
                    </a:lnTo>
                    <a:lnTo>
                      <a:pt x="932812" y="794792"/>
                    </a:lnTo>
                    <a:lnTo>
                      <a:pt x="797069" y="421659"/>
                    </a:lnTo>
                    <a:lnTo>
                      <a:pt x="797069" y="958272"/>
                    </a:lnTo>
                    <a:lnTo>
                      <a:pt x="796602" y="962905"/>
                    </a:lnTo>
                    <a:lnTo>
                      <a:pt x="796602" y="1658804"/>
                    </a:lnTo>
                    <a:lnTo>
                      <a:pt x="795414" y="1664092"/>
                    </a:lnTo>
                    <a:lnTo>
                      <a:pt x="796602" y="1674681"/>
                    </a:lnTo>
                    <a:cubicBezTo>
                      <a:pt x="796602" y="1732101"/>
                      <a:pt x="744798" y="1778649"/>
                      <a:pt x="680895" y="1778649"/>
                    </a:cubicBezTo>
                    <a:cubicBezTo>
                      <a:pt x="616992" y="1778649"/>
                      <a:pt x="565188" y="1732101"/>
                      <a:pt x="565188" y="1674681"/>
                    </a:cubicBezTo>
                    <a:lnTo>
                      <a:pt x="566376" y="1664092"/>
                    </a:lnTo>
                    <a:lnTo>
                      <a:pt x="565188" y="1658804"/>
                    </a:lnTo>
                    <a:lnTo>
                      <a:pt x="565188" y="1039548"/>
                    </a:lnTo>
                    <a:lnTo>
                      <a:pt x="540515" y="1039548"/>
                    </a:lnTo>
                    <a:lnTo>
                      <a:pt x="540515" y="1658804"/>
                    </a:lnTo>
                    <a:lnTo>
                      <a:pt x="539327" y="1664092"/>
                    </a:lnTo>
                    <a:lnTo>
                      <a:pt x="540515" y="1674681"/>
                    </a:lnTo>
                    <a:cubicBezTo>
                      <a:pt x="540515" y="1732101"/>
                      <a:pt x="488711" y="1778649"/>
                      <a:pt x="424808" y="1778649"/>
                    </a:cubicBezTo>
                    <a:cubicBezTo>
                      <a:pt x="360905" y="1778649"/>
                      <a:pt x="309101" y="1732101"/>
                      <a:pt x="309101" y="1674681"/>
                    </a:cubicBezTo>
                    <a:lnTo>
                      <a:pt x="310289" y="1664092"/>
                    </a:lnTo>
                    <a:lnTo>
                      <a:pt x="309101" y="1658804"/>
                    </a:lnTo>
                    <a:lnTo>
                      <a:pt x="309101" y="945251"/>
                    </a:lnTo>
                    <a:lnTo>
                      <a:pt x="309420" y="943829"/>
                    </a:lnTo>
                    <a:lnTo>
                      <a:pt x="309420" y="937586"/>
                    </a:lnTo>
                    <a:lnTo>
                      <a:pt x="309101" y="934740"/>
                    </a:lnTo>
                    <a:lnTo>
                      <a:pt x="309420" y="931893"/>
                    </a:lnTo>
                    <a:lnTo>
                      <a:pt x="309420" y="384323"/>
                    </a:lnTo>
                    <a:lnTo>
                      <a:pt x="160095" y="794792"/>
                    </a:lnTo>
                    <a:lnTo>
                      <a:pt x="157996" y="798135"/>
                    </a:lnTo>
                    <a:lnTo>
                      <a:pt x="156133" y="805683"/>
                    </a:lnTo>
                    <a:cubicBezTo>
                      <a:pt x="141804" y="845069"/>
                      <a:pt x="96207" y="864637"/>
                      <a:pt x="54289" y="849387"/>
                    </a:cubicBezTo>
                    <a:cubicBezTo>
                      <a:pt x="12371" y="834138"/>
                      <a:pt x="-9996" y="789846"/>
                      <a:pt x="4333" y="750459"/>
                    </a:cubicBezTo>
                    <a:lnTo>
                      <a:pt x="7755" y="743479"/>
                    </a:lnTo>
                    <a:lnTo>
                      <a:pt x="8295" y="739569"/>
                    </a:lnTo>
                    <a:lnTo>
                      <a:pt x="186356" y="250111"/>
                    </a:lnTo>
                    <a:lnTo>
                      <a:pt x="187746" y="247897"/>
                    </a:lnTo>
                    <a:lnTo>
                      <a:pt x="188979" y="242901"/>
                    </a:lnTo>
                    <a:cubicBezTo>
                      <a:pt x="199726" y="213361"/>
                      <a:pt x="228061" y="194969"/>
                      <a:pt x="259241" y="194053"/>
                    </a:cubicBezTo>
                    <a:lnTo>
                      <a:pt x="274102" y="195022"/>
                    </a:lnTo>
                    <a:lnTo>
                      <a:pt x="277759" y="194283"/>
                    </a:lnTo>
                    <a:lnTo>
                      <a:pt x="510326" y="194283"/>
                    </a:lnTo>
                    <a:lnTo>
                      <a:pt x="499150" y="193143"/>
                    </a:lnTo>
                    <a:cubicBezTo>
                      <a:pt x="405565" y="173760"/>
                      <a:pt x="332268" y="98003"/>
                      <a:pt x="315406" y="2457"/>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7CD34F0E-5B60-746D-1BFD-3BF9DB5E9FE1}"/>
                  </a:ext>
                </a:extLst>
              </p:cNvPr>
              <p:cNvSpPr txBox="1"/>
              <p:nvPr/>
            </p:nvSpPr>
            <p:spPr>
              <a:xfrm>
                <a:off x="604809" y="4510144"/>
                <a:ext cx="493458" cy="32280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anose="020B0604020202020204" pitchFamily="34" charset="0"/>
                    <a:cs typeface="Arial Narrow" panose="020B0604020202020204" pitchFamily="34" charset="0"/>
                  </a:rPr>
                  <a:t>86%</a:t>
                </a:r>
              </a:p>
            </p:txBody>
          </p:sp>
          <p:sp>
            <p:nvSpPr>
              <p:cNvPr id="103" name="Rectangle 102">
                <a:extLst>
                  <a:ext uri="{FF2B5EF4-FFF2-40B4-BE49-F238E27FC236}">
                    <a16:creationId xmlns:a16="http://schemas.microsoft.com/office/drawing/2014/main" id="{E4752462-B602-576D-144F-81234FEC7FFA}"/>
                  </a:ext>
                </a:extLst>
              </p:cNvPr>
              <p:cNvSpPr/>
              <p:nvPr/>
            </p:nvSpPr>
            <p:spPr>
              <a:xfrm>
                <a:off x="349819" y="3533968"/>
                <a:ext cx="1005840" cy="237744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a:extLst>
                <a:ext uri="{FF2B5EF4-FFF2-40B4-BE49-F238E27FC236}">
                  <a16:creationId xmlns:a16="http://schemas.microsoft.com/office/drawing/2014/main" id="{AD31ECC8-9B58-8591-5ECE-66883F23BE20}"/>
                </a:ext>
              </a:extLst>
            </p:cNvPr>
            <p:cNvGrpSpPr/>
            <p:nvPr/>
          </p:nvGrpSpPr>
          <p:grpSpPr>
            <a:xfrm>
              <a:off x="4080823" y="3621425"/>
              <a:ext cx="1005840" cy="2424725"/>
              <a:chOff x="1386796" y="3499283"/>
              <a:chExt cx="1005840" cy="2424725"/>
            </a:xfrm>
          </p:grpSpPr>
          <p:sp>
            <p:nvSpPr>
              <p:cNvPr id="105" name="Freeform 104">
                <a:extLst>
                  <a:ext uri="{FF2B5EF4-FFF2-40B4-BE49-F238E27FC236}">
                    <a16:creationId xmlns:a16="http://schemas.microsoft.com/office/drawing/2014/main" id="{885D81BE-2055-A798-FE3F-9D46A9535BC6}"/>
                  </a:ext>
                </a:extLst>
              </p:cNvPr>
              <p:cNvSpPr>
                <a:spLocks noChangeAspect="1"/>
              </p:cNvSpPr>
              <p:nvPr/>
            </p:nvSpPr>
            <p:spPr>
              <a:xfrm>
                <a:off x="1416459" y="3897956"/>
                <a:ext cx="955233" cy="179684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7BAA88A6-F1C2-BB05-DBAE-9A4E2BE12E70}"/>
                  </a:ext>
                </a:extLst>
              </p:cNvPr>
              <p:cNvSpPr txBox="1"/>
              <p:nvPr/>
            </p:nvSpPr>
            <p:spPr>
              <a:xfrm>
                <a:off x="1529656" y="5655002"/>
                <a:ext cx="728839" cy="26900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CI: 40, 99</a:t>
                </a:r>
                <a:endParaRPr kumimoji="0" lang="en-US" sz="105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pic>
            <p:nvPicPr>
              <p:cNvPr id="107" name="Picture 4">
                <a:extLst>
                  <a:ext uri="{FF2B5EF4-FFF2-40B4-BE49-F238E27FC236}">
                    <a16:creationId xmlns:a16="http://schemas.microsoft.com/office/drawing/2014/main" id="{E335F9F0-14F7-544A-5126-217F9F1D4A8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19550" y="3721615"/>
                <a:ext cx="484211" cy="484211"/>
              </a:xfrm>
              <a:prstGeom prst="rect">
                <a:avLst/>
              </a:prstGeom>
              <a:noFill/>
              <a:extLst>
                <a:ext uri="{909E8E84-426E-40DD-AFC4-6F175D3DCCD1}">
                  <a14:hiddenFill xmlns:a14="http://schemas.microsoft.com/office/drawing/2010/main">
                    <a:solidFill>
                      <a:srgbClr val="FFFFFF"/>
                    </a:solidFill>
                  </a14:hiddenFill>
                </a:ext>
              </a:extLst>
            </p:spPr>
          </p:pic>
          <p:sp>
            <p:nvSpPr>
              <p:cNvPr id="108" name="Freeform 107">
                <a:extLst>
                  <a:ext uri="{FF2B5EF4-FFF2-40B4-BE49-F238E27FC236}">
                    <a16:creationId xmlns:a16="http://schemas.microsoft.com/office/drawing/2014/main" id="{5728DC40-9953-1144-AD2B-086E8BFF9C44}"/>
                  </a:ext>
                </a:extLst>
              </p:cNvPr>
              <p:cNvSpPr>
                <a:spLocks noChangeAspect="1"/>
              </p:cNvSpPr>
              <p:nvPr/>
            </p:nvSpPr>
            <p:spPr>
              <a:xfrm>
                <a:off x="1416459" y="4139113"/>
                <a:ext cx="955233" cy="1551970"/>
              </a:xfrm>
              <a:custGeom>
                <a:avLst/>
                <a:gdLst>
                  <a:gd name="connsiteX0" fmla="*/ 315552 w 1092906"/>
                  <a:gd name="connsiteY0" fmla="*/ 0 h 1775648"/>
                  <a:gd name="connsiteX1" fmla="*/ 777354 w 1092906"/>
                  <a:gd name="connsiteY1" fmla="*/ 0 h 1775648"/>
                  <a:gd name="connsiteX2" fmla="*/ 766923 w 1092906"/>
                  <a:gd name="connsiteY2" fmla="*/ 39086 h 1775648"/>
                  <a:gd name="connsiteX3" fmla="*/ 593756 w 1092906"/>
                  <a:gd name="connsiteY3" fmla="*/ 190142 h 1775648"/>
                  <a:gd name="connsiteX4" fmla="*/ 582581 w 1092906"/>
                  <a:gd name="connsiteY4" fmla="*/ 191282 h 1775648"/>
                  <a:gd name="connsiteX5" fmla="*/ 828730 w 1092906"/>
                  <a:gd name="connsiteY5" fmla="*/ 191282 h 1775648"/>
                  <a:gd name="connsiteX6" fmla="*/ 829073 w 1092906"/>
                  <a:gd name="connsiteY6" fmla="*/ 191351 h 1775648"/>
                  <a:gd name="connsiteX7" fmla="*/ 833665 w 1092906"/>
                  <a:gd name="connsiteY7" fmla="*/ 191052 h 1775648"/>
                  <a:gd name="connsiteX8" fmla="*/ 903927 w 1092906"/>
                  <a:gd name="connsiteY8" fmla="*/ 239900 h 1775648"/>
                  <a:gd name="connsiteX9" fmla="*/ 905160 w 1092906"/>
                  <a:gd name="connsiteY9" fmla="*/ 244897 h 1775648"/>
                  <a:gd name="connsiteX10" fmla="*/ 906550 w 1092906"/>
                  <a:gd name="connsiteY10" fmla="*/ 247110 h 1775648"/>
                  <a:gd name="connsiteX11" fmla="*/ 1084611 w 1092906"/>
                  <a:gd name="connsiteY11" fmla="*/ 736568 h 1775648"/>
                  <a:gd name="connsiteX12" fmla="*/ 1085151 w 1092906"/>
                  <a:gd name="connsiteY12" fmla="*/ 740478 h 1775648"/>
                  <a:gd name="connsiteX13" fmla="*/ 1088573 w 1092906"/>
                  <a:gd name="connsiteY13" fmla="*/ 747459 h 1775648"/>
                  <a:gd name="connsiteX14" fmla="*/ 1038617 w 1092906"/>
                  <a:gd name="connsiteY14" fmla="*/ 846387 h 1775648"/>
                  <a:gd name="connsiteX15" fmla="*/ 936774 w 1092906"/>
                  <a:gd name="connsiteY15" fmla="*/ 802682 h 1775648"/>
                  <a:gd name="connsiteX16" fmla="*/ 934910 w 1092906"/>
                  <a:gd name="connsiteY16" fmla="*/ 795135 h 1775648"/>
                  <a:gd name="connsiteX17" fmla="*/ 932812 w 1092906"/>
                  <a:gd name="connsiteY17" fmla="*/ 791791 h 1775648"/>
                  <a:gd name="connsiteX18" fmla="*/ 797069 w 1092906"/>
                  <a:gd name="connsiteY18" fmla="*/ 418658 h 1775648"/>
                  <a:gd name="connsiteX19" fmla="*/ 797069 w 1092906"/>
                  <a:gd name="connsiteY19" fmla="*/ 955271 h 1775648"/>
                  <a:gd name="connsiteX20" fmla="*/ 796601 w 1092906"/>
                  <a:gd name="connsiteY20" fmla="*/ 959904 h 1775648"/>
                  <a:gd name="connsiteX21" fmla="*/ 796601 w 1092906"/>
                  <a:gd name="connsiteY21" fmla="*/ 1655803 h 1775648"/>
                  <a:gd name="connsiteX22" fmla="*/ 795414 w 1092906"/>
                  <a:gd name="connsiteY22" fmla="*/ 1661091 h 1775648"/>
                  <a:gd name="connsiteX23" fmla="*/ 796601 w 1092906"/>
                  <a:gd name="connsiteY23" fmla="*/ 1671680 h 1775648"/>
                  <a:gd name="connsiteX24" fmla="*/ 680894 w 1092906"/>
                  <a:gd name="connsiteY24" fmla="*/ 1775648 h 1775648"/>
                  <a:gd name="connsiteX25" fmla="*/ 565187 w 1092906"/>
                  <a:gd name="connsiteY25" fmla="*/ 1671680 h 1775648"/>
                  <a:gd name="connsiteX26" fmla="*/ 566376 w 1092906"/>
                  <a:gd name="connsiteY26" fmla="*/ 1661091 h 1775648"/>
                  <a:gd name="connsiteX27" fmla="*/ 565187 w 1092906"/>
                  <a:gd name="connsiteY27" fmla="*/ 1655803 h 1775648"/>
                  <a:gd name="connsiteX28" fmla="*/ 565187 w 1092906"/>
                  <a:gd name="connsiteY28" fmla="*/ 1036547 h 1775648"/>
                  <a:gd name="connsiteX29" fmla="*/ 540515 w 1092906"/>
                  <a:gd name="connsiteY29" fmla="*/ 1036547 h 1775648"/>
                  <a:gd name="connsiteX30" fmla="*/ 540515 w 1092906"/>
                  <a:gd name="connsiteY30" fmla="*/ 1655803 h 1775648"/>
                  <a:gd name="connsiteX31" fmla="*/ 539327 w 1092906"/>
                  <a:gd name="connsiteY31" fmla="*/ 1661091 h 1775648"/>
                  <a:gd name="connsiteX32" fmla="*/ 540515 w 1092906"/>
                  <a:gd name="connsiteY32" fmla="*/ 1671680 h 1775648"/>
                  <a:gd name="connsiteX33" fmla="*/ 424807 w 1092906"/>
                  <a:gd name="connsiteY33" fmla="*/ 1775648 h 1775648"/>
                  <a:gd name="connsiteX34" fmla="*/ 309100 w 1092906"/>
                  <a:gd name="connsiteY34" fmla="*/ 1671680 h 1775648"/>
                  <a:gd name="connsiteX35" fmla="*/ 310289 w 1092906"/>
                  <a:gd name="connsiteY35" fmla="*/ 1661091 h 1775648"/>
                  <a:gd name="connsiteX36" fmla="*/ 309100 w 1092906"/>
                  <a:gd name="connsiteY36" fmla="*/ 1655803 h 1775648"/>
                  <a:gd name="connsiteX37" fmla="*/ 309100 w 1092906"/>
                  <a:gd name="connsiteY37" fmla="*/ 942250 h 1775648"/>
                  <a:gd name="connsiteX38" fmla="*/ 309420 w 1092906"/>
                  <a:gd name="connsiteY38" fmla="*/ 940828 h 1775648"/>
                  <a:gd name="connsiteX39" fmla="*/ 309420 w 1092906"/>
                  <a:gd name="connsiteY39" fmla="*/ 934585 h 1775648"/>
                  <a:gd name="connsiteX40" fmla="*/ 309100 w 1092906"/>
                  <a:gd name="connsiteY40" fmla="*/ 931739 h 1775648"/>
                  <a:gd name="connsiteX41" fmla="*/ 309420 w 1092906"/>
                  <a:gd name="connsiteY41" fmla="*/ 928892 h 1775648"/>
                  <a:gd name="connsiteX42" fmla="*/ 309420 w 1092906"/>
                  <a:gd name="connsiteY42" fmla="*/ 381322 h 1775648"/>
                  <a:gd name="connsiteX43" fmla="*/ 160095 w 1092906"/>
                  <a:gd name="connsiteY43" fmla="*/ 791791 h 1775648"/>
                  <a:gd name="connsiteX44" fmla="*/ 157996 w 1092906"/>
                  <a:gd name="connsiteY44" fmla="*/ 795134 h 1775648"/>
                  <a:gd name="connsiteX45" fmla="*/ 156132 w 1092906"/>
                  <a:gd name="connsiteY45" fmla="*/ 802682 h 1775648"/>
                  <a:gd name="connsiteX46" fmla="*/ 54289 w 1092906"/>
                  <a:gd name="connsiteY46" fmla="*/ 846386 h 1775648"/>
                  <a:gd name="connsiteX47" fmla="*/ 4333 w 1092906"/>
                  <a:gd name="connsiteY47" fmla="*/ 747458 h 1775648"/>
                  <a:gd name="connsiteX48" fmla="*/ 7755 w 1092906"/>
                  <a:gd name="connsiteY48" fmla="*/ 740478 h 1775648"/>
                  <a:gd name="connsiteX49" fmla="*/ 8295 w 1092906"/>
                  <a:gd name="connsiteY49" fmla="*/ 736568 h 1775648"/>
                  <a:gd name="connsiteX50" fmla="*/ 186356 w 1092906"/>
                  <a:gd name="connsiteY50" fmla="*/ 247110 h 1775648"/>
                  <a:gd name="connsiteX51" fmla="*/ 187746 w 1092906"/>
                  <a:gd name="connsiteY51" fmla="*/ 244896 h 1775648"/>
                  <a:gd name="connsiteX52" fmla="*/ 188979 w 1092906"/>
                  <a:gd name="connsiteY52" fmla="*/ 239900 h 1775648"/>
                  <a:gd name="connsiteX53" fmla="*/ 259241 w 1092906"/>
                  <a:gd name="connsiteY53" fmla="*/ 191052 h 1775648"/>
                  <a:gd name="connsiteX54" fmla="*/ 274102 w 1092906"/>
                  <a:gd name="connsiteY54" fmla="*/ 192021 h 1775648"/>
                  <a:gd name="connsiteX55" fmla="*/ 277759 w 1092906"/>
                  <a:gd name="connsiteY55" fmla="*/ 191282 h 1775648"/>
                  <a:gd name="connsiteX56" fmla="*/ 510326 w 1092906"/>
                  <a:gd name="connsiteY56" fmla="*/ 191282 h 1775648"/>
                  <a:gd name="connsiteX57" fmla="*/ 499150 w 1092906"/>
                  <a:gd name="connsiteY57" fmla="*/ 190142 h 1775648"/>
                  <a:gd name="connsiteX58" fmla="*/ 325983 w 1092906"/>
                  <a:gd name="connsiteY58" fmla="*/ 39086 h 17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2906" h="1775648">
                    <a:moveTo>
                      <a:pt x="315552" y="0"/>
                    </a:moveTo>
                    <a:lnTo>
                      <a:pt x="777354" y="0"/>
                    </a:lnTo>
                    <a:lnTo>
                      <a:pt x="766923" y="39086"/>
                    </a:lnTo>
                    <a:cubicBezTo>
                      <a:pt x="739282" y="115496"/>
                      <a:pt x="673971" y="173528"/>
                      <a:pt x="593756" y="190142"/>
                    </a:cubicBezTo>
                    <a:lnTo>
                      <a:pt x="582581" y="191282"/>
                    </a:lnTo>
                    <a:lnTo>
                      <a:pt x="828730" y="191282"/>
                    </a:lnTo>
                    <a:lnTo>
                      <a:pt x="829073" y="191351"/>
                    </a:lnTo>
                    <a:lnTo>
                      <a:pt x="833665" y="191052"/>
                    </a:lnTo>
                    <a:cubicBezTo>
                      <a:pt x="864845" y="191968"/>
                      <a:pt x="893180" y="210360"/>
                      <a:pt x="903927" y="239900"/>
                    </a:cubicBezTo>
                    <a:lnTo>
                      <a:pt x="905160" y="244897"/>
                    </a:lnTo>
                    <a:lnTo>
                      <a:pt x="906550" y="247110"/>
                    </a:lnTo>
                    <a:lnTo>
                      <a:pt x="1084611" y="736568"/>
                    </a:lnTo>
                    <a:lnTo>
                      <a:pt x="1085151" y="740478"/>
                    </a:lnTo>
                    <a:lnTo>
                      <a:pt x="1088573" y="747459"/>
                    </a:lnTo>
                    <a:cubicBezTo>
                      <a:pt x="1102901" y="786845"/>
                      <a:pt x="1080535" y="831137"/>
                      <a:pt x="1038617" y="846387"/>
                    </a:cubicBezTo>
                    <a:cubicBezTo>
                      <a:pt x="996699" y="861636"/>
                      <a:pt x="951102" y="842069"/>
                      <a:pt x="936774" y="802682"/>
                    </a:cubicBezTo>
                    <a:lnTo>
                      <a:pt x="934910" y="795135"/>
                    </a:lnTo>
                    <a:lnTo>
                      <a:pt x="932812" y="791791"/>
                    </a:lnTo>
                    <a:lnTo>
                      <a:pt x="797069" y="418658"/>
                    </a:lnTo>
                    <a:lnTo>
                      <a:pt x="797069" y="955271"/>
                    </a:lnTo>
                    <a:lnTo>
                      <a:pt x="796601" y="959904"/>
                    </a:lnTo>
                    <a:lnTo>
                      <a:pt x="796601" y="1655803"/>
                    </a:lnTo>
                    <a:lnTo>
                      <a:pt x="795414" y="1661091"/>
                    </a:lnTo>
                    <a:lnTo>
                      <a:pt x="796601" y="1671680"/>
                    </a:lnTo>
                    <a:cubicBezTo>
                      <a:pt x="796601" y="1729100"/>
                      <a:pt x="744798" y="1775648"/>
                      <a:pt x="680894" y="1775648"/>
                    </a:cubicBezTo>
                    <a:cubicBezTo>
                      <a:pt x="616992" y="1775648"/>
                      <a:pt x="565187" y="1729100"/>
                      <a:pt x="565187" y="1671680"/>
                    </a:cubicBezTo>
                    <a:lnTo>
                      <a:pt x="566376" y="1661091"/>
                    </a:lnTo>
                    <a:lnTo>
                      <a:pt x="565187" y="1655803"/>
                    </a:lnTo>
                    <a:lnTo>
                      <a:pt x="565187" y="1036547"/>
                    </a:lnTo>
                    <a:lnTo>
                      <a:pt x="540515" y="1036547"/>
                    </a:lnTo>
                    <a:lnTo>
                      <a:pt x="540515" y="1655803"/>
                    </a:lnTo>
                    <a:lnTo>
                      <a:pt x="539327" y="1661091"/>
                    </a:lnTo>
                    <a:lnTo>
                      <a:pt x="540515" y="1671680"/>
                    </a:lnTo>
                    <a:cubicBezTo>
                      <a:pt x="540515" y="1729100"/>
                      <a:pt x="488711" y="1775648"/>
                      <a:pt x="424807" y="1775648"/>
                    </a:cubicBezTo>
                    <a:cubicBezTo>
                      <a:pt x="360905" y="1775648"/>
                      <a:pt x="309100" y="1729100"/>
                      <a:pt x="309100" y="1671680"/>
                    </a:cubicBezTo>
                    <a:lnTo>
                      <a:pt x="310289" y="1661091"/>
                    </a:lnTo>
                    <a:lnTo>
                      <a:pt x="309100" y="1655803"/>
                    </a:lnTo>
                    <a:lnTo>
                      <a:pt x="309100" y="942250"/>
                    </a:lnTo>
                    <a:lnTo>
                      <a:pt x="309420" y="940828"/>
                    </a:lnTo>
                    <a:lnTo>
                      <a:pt x="309420" y="934585"/>
                    </a:lnTo>
                    <a:lnTo>
                      <a:pt x="309100" y="931739"/>
                    </a:lnTo>
                    <a:lnTo>
                      <a:pt x="309420" y="928892"/>
                    </a:lnTo>
                    <a:lnTo>
                      <a:pt x="309420" y="381322"/>
                    </a:lnTo>
                    <a:lnTo>
                      <a:pt x="160095" y="791791"/>
                    </a:lnTo>
                    <a:lnTo>
                      <a:pt x="157996" y="795134"/>
                    </a:lnTo>
                    <a:lnTo>
                      <a:pt x="156132" y="802682"/>
                    </a:lnTo>
                    <a:cubicBezTo>
                      <a:pt x="141804" y="842068"/>
                      <a:pt x="96207" y="861636"/>
                      <a:pt x="54289" y="846386"/>
                    </a:cubicBezTo>
                    <a:cubicBezTo>
                      <a:pt x="12371" y="831137"/>
                      <a:pt x="-9995" y="786845"/>
                      <a:pt x="4333" y="747458"/>
                    </a:cubicBezTo>
                    <a:lnTo>
                      <a:pt x="7755" y="740478"/>
                    </a:lnTo>
                    <a:lnTo>
                      <a:pt x="8295" y="736568"/>
                    </a:lnTo>
                    <a:lnTo>
                      <a:pt x="186356" y="247110"/>
                    </a:lnTo>
                    <a:lnTo>
                      <a:pt x="187746" y="244896"/>
                    </a:lnTo>
                    <a:lnTo>
                      <a:pt x="188979" y="239900"/>
                    </a:lnTo>
                    <a:cubicBezTo>
                      <a:pt x="199726" y="210360"/>
                      <a:pt x="228061" y="191968"/>
                      <a:pt x="259241" y="191052"/>
                    </a:cubicBezTo>
                    <a:lnTo>
                      <a:pt x="274102" y="192021"/>
                    </a:lnTo>
                    <a:lnTo>
                      <a:pt x="277759" y="191282"/>
                    </a:lnTo>
                    <a:lnTo>
                      <a:pt x="510326" y="191282"/>
                    </a:lnTo>
                    <a:lnTo>
                      <a:pt x="499150" y="190142"/>
                    </a:lnTo>
                    <a:cubicBezTo>
                      <a:pt x="418934" y="173528"/>
                      <a:pt x="353624" y="115496"/>
                      <a:pt x="325983" y="39086"/>
                    </a:cubicBezTo>
                    <a:close/>
                  </a:path>
                </a:pathLst>
              </a:custGeom>
              <a:pattFill prst="wdDnDiag">
                <a:fgClr>
                  <a:sysClr val="window" lastClr="FFFFFF">
                    <a:lumMod val="95000"/>
                  </a:sysClr>
                </a:fgClr>
                <a:bgClr>
                  <a:srgbClr val="424F6E"/>
                </a:bgClr>
              </a:patt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54E0249C-87D9-B88F-CD64-386037248431}"/>
                  </a:ext>
                </a:extLst>
              </p:cNvPr>
              <p:cNvSpPr txBox="1"/>
              <p:nvPr/>
            </p:nvSpPr>
            <p:spPr>
              <a:xfrm>
                <a:off x="1618903" y="4510144"/>
                <a:ext cx="564578"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highlight>
                      <a:srgbClr val="424F6E"/>
                    </a:highlight>
                    <a:uLnTx/>
                    <a:uFillTx/>
                    <a:latin typeface="Arial Narrow" panose="020B0604020202020204" pitchFamily="34" charset="0"/>
                    <a:cs typeface="Arial Narrow" panose="020B0604020202020204" pitchFamily="34" charset="0"/>
                  </a:rPr>
                  <a:t>86%</a:t>
                </a:r>
              </a:p>
            </p:txBody>
          </p:sp>
          <p:sp>
            <p:nvSpPr>
              <p:cNvPr id="110" name="TextBox 109">
                <a:extLst>
                  <a:ext uri="{FF2B5EF4-FFF2-40B4-BE49-F238E27FC236}">
                    <a16:creationId xmlns:a16="http://schemas.microsoft.com/office/drawing/2014/main" id="{97C83A42-5A63-9587-2A60-8A46DBC82745}"/>
                  </a:ext>
                </a:extLst>
              </p:cNvPr>
              <p:cNvSpPr txBox="1"/>
              <p:nvPr/>
            </p:nvSpPr>
            <p:spPr>
              <a:xfrm>
                <a:off x="1448282" y="3499283"/>
                <a:ext cx="891587" cy="48421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IPERGAY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(TDF/FTC)</a:t>
                </a:r>
              </a:p>
            </p:txBody>
          </p:sp>
          <p:sp>
            <p:nvSpPr>
              <p:cNvPr id="111" name="Rectangle 110">
                <a:extLst>
                  <a:ext uri="{FF2B5EF4-FFF2-40B4-BE49-F238E27FC236}">
                    <a16:creationId xmlns:a16="http://schemas.microsoft.com/office/drawing/2014/main" id="{5FBD1DEC-2438-F81D-080A-9B95EE4ACA88}"/>
                  </a:ext>
                </a:extLst>
              </p:cNvPr>
              <p:cNvSpPr/>
              <p:nvPr/>
            </p:nvSpPr>
            <p:spPr>
              <a:xfrm>
                <a:off x="1386796" y="3533968"/>
                <a:ext cx="1005840" cy="237526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1" name="Group 130">
              <a:extLst>
                <a:ext uri="{FF2B5EF4-FFF2-40B4-BE49-F238E27FC236}">
                  <a16:creationId xmlns:a16="http://schemas.microsoft.com/office/drawing/2014/main" id="{3121E29F-0CB7-563A-44E6-F74C7607D2E2}"/>
                </a:ext>
              </a:extLst>
            </p:cNvPr>
            <p:cNvGrpSpPr/>
            <p:nvPr/>
          </p:nvGrpSpPr>
          <p:grpSpPr>
            <a:xfrm>
              <a:off x="5394472" y="3607058"/>
              <a:ext cx="1995010" cy="2453458"/>
              <a:chOff x="4467286" y="3496357"/>
              <a:chExt cx="1995010" cy="2453458"/>
            </a:xfrm>
          </p:grpSpPr>
          <p:sp>
            <p:nvSpPr>
              <p:cNvPr id="132" name="Freeform 131">
                <a:extLst>
                  <a:ext uri="{FF2B5EF4-FFF2-40B4-BE49-F238E27FC236}">
                    <a16:creationId xmlns:a16="http://schemas.microsoft.com/office/drawing/2014/main" id="{693D3A03-4CF3-6A35-2DEF-9D19FA8FEC9F}"/>
                  </a:ext>
                </a:extLst>
              </p:cNvPr>
              <p:cNvSpPr>
                <a:spLocks noChangeAspect="1"/>
              </p:cNvSpPr>
              <p:nvPr/>
            </p:nvSpPr>
            <p:spPr>
              <a:xfrm>
                <a:off x="4487706" y="3892329"/>
                <a:ext cx="955233" cy="1796841"/>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3" name="Freeform 132">
                <a:extLst>
                  <a:ext uri="{FF2B5EF4-FFF2-40B4-BE49-F238E27FC236}">
                    <a16:creationId xmlns:a16="http://schemas.microsoft.com/office/drawing/2014/main" id="{EBABB9CB-073C-6014-2964-B31453B7D9C8}"/>
                  </a:ext>
                </a:extLst>
              </p:cNvPr>
              <p:cNvSpPr>
                <a:spLocks noChangeAspect="1"/>
              </p:cNvSpPr>
              <p:nvPr/>
            </p:nvSpPr>
            <p:spPr>
              <a:xfrm>
                <a:off x="5495577" y="3895717"/>
                <a:ext cx="955233" cy="1796840"/>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3721492 h 6192710"/>
                  <a:gd name="connsiteX19" fmla="*/ 2399594 w 3292149"/>
                  <a:gd name="connsiteY19" fmla="*/ 3735449 h 6192710"/>
                  <a:gd name="connsiteX20" fmla="*/ 2399594 w 3292149"/>
                  <a:gd name="connsiteY20" fmla="*/ 5831702 h 6192710"/>
                  <a:gd name="connsiteX21" fmla="*/ 2396016 w 3292149"/>
                  <a:gd name="connsiteY21" fmla="*/ 5847629 h 6192710"/>
                  <a:gd name="connsiteX22" fmla="*/ 2399594 w 3292149"/>
                  <a:gd name="connsiteY22" fmla="*/ 5879527 h 6192710"/>
                  <a:gd name="connsiteX23" fmla="*/ 2051051 w 3292149"/>
                  <a:gd name="connsiteY23" fmla="*/ 6192710 h 6192710"/>
                  <a:gd name="connsiteX24" fmla="*/ 1702508 w 3292149"/>
                  <a:gd name="connsiteY24" fmla="*/ 5879527 h 6192710"/>
                  <a:gd name="connsiteX25" fmla="*/ 1706087 w 3292149"/>
                  <a:gd name="connsiteY25" fmla="*/ 5847629 h 6192710"/>
                  <a:gd name="connsiteX26" fmla="*/ 1702508 w 3292149"/>
                  <a:gd name="connsiteY26" fmla="*/ 5831702 h 6192710"/>
                  <a:gd name="connsiteX27" fmla="*/ 1702508 w 3292149"/>
                  <a:gd name="connsiteY27" fmla="*/ 3966320 h 6192710"/>
                  <a:gd name="connsiteX28" fmla="*/ 1628186 w 3292149"/>
                  <a:gd name="connsiteY28" fmla="*/ 3966320 h 6192710"/>
                  <a:gd name="connsiteX29" fmla="*/ 1628186 w 3292149"/>
                  <a:gd name="connsiteY29" fmla="*/ 5831702 h 6192710"/>
                  <a:gd name="connsiteX30" fmla="*/ 1624608 w 3292149"/>
                  <a:gd name="connsiteY30" fmla="*/ 5847629 h 6192710"/>
                  <a:gd name="connsiteX31" fmla="*/ 1628186 w 3292149"/>
                  <a:gd name="connsiteY31" fmla="*/ 5879527 h 6192710"/>
                  <a:gd name="connsiteX32" fmla="*/ 1279643 w 3292149"/>
                  <a:gd name="connsiteY32" fmla="*/ 6192710 h 6192710"/>
                  <a:gd name="connsiteX33" fmla="*/ 931100 w 3292149"/>
                  <a:gd name="connsiteY33" fmla="*/ 5879527 h 6192710"/>
                  <a:gd name="connsiteX34" fmla="*/ 934679 w 3292149"/>
                  <a:gd name="connsiteY34" fmla="*/ 5847629 h 6192710"/>
                  <a:gd name="connsiteX35" fmla="*/ 931100 w 3292149"/>
                  <a:gd name="connsiteY35" fmla="*/ 5831702 h 6192710"/>
                  <a:gd name="connsiteX36" fmla="*/ 931100 w 3292149"/>
                  <a:gd name="connsiteY36" fmla="*/ 3682267 h 6192710"/>
                  <a:gd name="connsiteX37" fmla="*/ 932062 w 3292149"/>
                  <a:gd name="connsiteY37" fmla="*/ 3677986 h 6192710"/>
                  <a:gd name="connsiteX38" fmla="*/ 932062 w 3292149"/>
                  <a:gd name="connsiteY38" fmla="*/ 3659179 h 6192710"/>
                  <a:gd name="connsiteX39" fmla="*/ 931100 w 3292149"/>
                  <a:gd name="connsiteY39" fmla="*/ 3650605 h 6192710"/>
                  <a:gd name="connsiteX40" fmla="*/ 932062 w 3292149"/>
                  <a:gd name="connsiteY40" fmla="*/ 3642030 h 6192710"/>
                  <a:gd name="connsiteX41" fmla="*/ 932062 w 3292149"/>
                  <a:gd name="connsiteY41" fmla="*/ 1992589 h 6192710"/>
                  <a:gd name="connsiteX42" fmla="*/ 482251 w 3292149"/>
                  <a:gd name="connsiteY42" fmla="*/ 3229041 h 6192710"/>
                  <a:gd name="connsiteX43" fmla="*/ 475929 w 3292149"/>
                  <a:gd name="connsiteY43" fmla="*/ 3239113 h 6192710"/>
                  <a:gd name="connsiteX44" fmla="*/ 470316 w 3292149"/>
                  <a:gd name="connsiteY44" fmla="*/ 3261847 h 6192710"/>
                  <a:gd name="connsiteX45" fmla="*/ 163533 w 3292149"/>
                  <a:gd name="connsiteY45" fmla="*/ 3393499 h 6192710"/>
                  <a:gd name="connsiteX46" fmla="*/ 13053 w 3292149"/>
                  <a:gd name="connsiteY46" fmla="*/ 3095498 h 6192710"/>
                  <a:gd name="connsiteX47" fmla="*/ 23361 w 3292149"/>
                  <a:gd name="connsiteY47" fmla="*/ 3074472 h 6192710"/>
                  <a:gd name="connsiteX48" fmla="*/ 24988 w 3292149"/>
                  <a:gd name="connsiteY48" fmla="*/ 3062693 h 6192710"/>
                  <a:gd name="connsiteX49" fmla="*/ 561359 w 3292149"/>
                  <a:gd name="connsiteY49" fmla="*/ 1588301 h 6192710"/>
                  <a:gd name="connsiteX50" fmla="*/ 565545 w 3292149"/>
                  <a:gd name="connsiteY50" fmla="*/ 1581633 h 6192710"/>
                  <a:gd name="connsiteX51" fmla="*/ 569260 w 3292149"/>
                  <a:gd name="connsiteY51" fmla="*/ 1566582 h 6192710"/>
                  <a:gd name="connsiteX52" fmla="*/ 780909 w 3292149"/>
                  <a:gd name="connsiteY52" fmla="*/ 1419437 h 6192710"/>
                  <a:gd name="connsiteX53" fmla="*/ 825673 w 3292149"/>
                  <a:gd name="connsiteY53" fmla="*/ 1422356 h 6192710"/>
                  <a:gd name="connsiteX54" fmla="*/ 836690 w 3292149"/>
                  <a:gd name="connsiteY54" fmla="*/ 1420132 h 6192710"/>
                  <a:gd name="connsiteX55" fmla="*/ 1537248 w 3292149"/>
                  <a:gd name="connsiteY55" fmla="*/ 1420132 h 6192710"/>
                  <a:gd name="connsiteX56" fmla="*/ 1503585 w 3292149"/>
                  <a:gd name="connsiteY56" fmla="*/ 1416697 h 6192710"/>
                  <a:gd name="connsiteX57" fmla="*/ 939052 w 3292149"/>
                  <a:gd name="connsiteY57" fmla="*/ 715618 h 6192710"/>
                  <a:gd name="connsiteX58" fmla="*/ 1646074 w 3292149"/>
                  <a:gd name="connsiteY58"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3721492"/>
                    </a:lnTo>
                    <a:lnTo>
                      <a:pt x="2399594" y="3735449"/>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3966320"/>
                    </a:lnTo>
                    <a:lnTo>
                      <a:pt x="1628186" y="3966320"/>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3682267"/>
                    </a:lnTo>
                    <a:lnTo>
                      <a:pt x="932062" y="3677986"/>
                    </a:lnTo>
                    <a:lnTo>
                      <a:pt x="932062" y="3659179"/>
                    </a:lnTo>
                    <a:lnTo>
                      <a:pt x="931100" y="3650605"/>
                    </a:lnTo>
                    <a:lnTo>
                      <a:pt x="932062" y="3642030"/>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4" name="Freeform 133">
                <a:extLst>
                  <a:ext uri="{FF2B5EF4-FFF2-40B4-BE49-F238E27FC236}">
                    <a16:creationId xmlns:a16="http://schemas.microsoft.com/office/drawing/2014/main" id="{49DAF092-8AA9-421F-2E61-B594106BF5F9}"/>
                  </a:ext>
                </a:extLst>
              </p:cNvPr>
              <p:cNvSpPr>
                <a:spLocks noChangeAspect="1"/>
              </p:cNvSpPr>
              <p:nvPr/>
            </p:nvSpPr>
            <p:spPr>
              <a:xfrm>
                <a:off x="4490654" y="3955059"/>
                <a:ext cx="955233" cy="1733197"/>
              </a:xfrm>
              <a:custGeom>
                <a:avLst/>
                <a:gdLst>
                  <a:gd name="connsiteX0" fmla="*/ 377850 w 1092906"/>
                  <a:gd name="connsiteY0" fmla="*/ 0 h 1982995"/>
                  <a:gd name="connsiteX1" fmla="*/ 715057 w 1092906"/>
                  <a:gd name="connsiteY1" fmla="*/ 0 h 1982995"/>
                  <a:gd name="connsiteX2" fmla="*/ 741081 w 1092906"/>
                  <a:gd name="connsiteY2" fmla="*/ 31925 h 1982995"/>
                  <a:gd name="connsiteX3" fmla="*/ 781166 w 1092906"/>
                  <a:gd name="connsiteY3" fmla="*/ 164750 h 1982995"/>
                  <a:gd name="connsiteX4" fmla="*/ 593756 w 1092906"/>
                  <a:gd name="connsiteY4" fmla="*/ 397489 h 1982995"/>
                  <a:gd name="connsiteX5" fmla="*/ 582581 w 1092906"/>
                  <a:gd name="connsiteY5" fmla="*/ 398629 h 1982995"/>
                  <a:gd name="connsiteX6" fmla="*/ 828730 w 1092906"/>
                  <a:gd name="connsiteY6" fmla="*/ 398629 h 1982995"/>
                  <a:gd name="connsiteX7" fmla="*/ 829073 w 1092906"/>
                  <a:gd name="connsiteY7" fmla="*/ 398698 h 1982995"/>
                  <a:gd name="connsiteX8" fmla="*/ 833665 w 1092906"/>
                  <a:gd name="connsiteY8" fmla="*/ 398399 h 1982995"/>
                  <a:gd name="connsiteX9" fmla="*/ 903927 w 1092906"/>
                  <a:gd name="connsiteY9" fmla="*/ 447247 h 1982995"/>
                  <a:gd name="connsiteX10" fmla="*/ 905160 w 1092906"/>
                  <a:gd name="connsiteY10" fmla="*/ 452244 h 1982995"/>
                  <a:gd name="connsiteX11" fmla="*/ 906550 w 1092906"/>
                  <a:gd name="connsiteY11" fmla="*/ 454457 h 1982995"/>
                  <a:gd name="connsiteX12" fmla="*/ 1084611 w 1092906"/>
                  <a:gd name="connsiteY12" fmla="*/ 943915 h 1982995"/>
                  <a:gd name="connsiteX13" fmla="*/ 1085151 w 1092906"/>
                  <a:gd name="connsiteY13" fmla="*/ 947825 h 1982995"/>
                  <a:gd name="connsiteX14" fmla="*/ 1088573 w 1092906"/>
                  <a:gd name="connsiteY14" fmla="*/ 954806 h 1982995"/>
                  <a:gd name="connsiteX15" fmla="*/ 1038618 w 1092906"/>
                  <a:gd name="connsiteY15" fmla="*/ 1053734 h 1982995"/>
                  <a:gd name="connsiteX16" fmla="*/ 936774 w 1092906"/>
                  <a:gd name="connsiteY16" fmla="*/ 1010029 h 1982995"/>
                  <a:gd name="connsiteX17" fmla="*/ 934910 w 1092906"/>
                  <a:gd name="connsiteY17" fmla="*/ 1002482 h 1982995"/>
                  <a:gd name="connsiteX18" fmla="*/ 932812 w 1092906"/>
                  <a:gd name="connsiteY18" fmla="*/ 999138 h 1982995"/>
                  <a:gd name="connsiteX19" fmla="*/ 797069 w 1092906"/>
                  <a:gd name="connsiteY19" fmla="*/ 626005 h 1982995"/>
                  <a:gd name="connsiteX20" fmla="*/ 797069 w 1092906"/>
                  <a:gd name="connsiteY20" fmla="*/ 1162618 h 1982995"/>
                  <a:gd name="connsiteX21" fmla="*/ 796602 w 1092906"/>
                  <a:gd name="connsiteY21" fmla="*/ 1167251 h 1982995"/>
                  <a:gd name="connsiteX22" fmla="*/ 796602 w 1092906"/>
                  <a:gd name="connsiteY22" fmla="*/ 1863150 h 1982995"/>
                  <a:gd name="connsiteX23" fmla="*/ 795414 w 1092906"/>
                  <a:gd name="connsiteY23" fmla="*/ 1868437 h 1982995"/>
                  <a:gd name="connsiteX24" fmla="*/ 796602 w 1092906"/>
                  <a:gd name="connsiteY24" fmla="*/ 1879027 h 1982995"/>
                  <a:gd name="connsiteX25" fmla="*/ 680895 w 1092906"/>
                  <a:gd name="connsiteY25" fmla="*/ 1982995 h 1982995"/>
                  <a:gd name="connsiteX26" fmla="*/ 565188 w 1092906"/>
                  <a:gd name="connsiteY26" fmla="*/ 1879027 h 1982995"/>
                  <a:gd name="connsiteX27" fmla="*/ 566376 w 1092906"/>
                  <a:gd name="connsiteY27" fmla="*/ 1868437 h 1982995"/>
                  <a:gd name="connsiteX28" fmla="*/ 565188 w 1092906"/>
                  <a:gd name="connsiteY28" fmla="*/ 1863150 h 1982995"/>
                  <a:gd name="connsiteX29" fmla="*/ 565188 w 1092906"/>
                  <a:gd name="connsiteY29" fmla="*/ 1243894 h 1982995"/>
                  <a:gd name="connsiteX30" fmla="*/ 540515 w 1092906"/>
                  <a:gd name="connsiteY30" fmla="*/ 1243894 h 1982995"/>
                  <a:gd name="connsiteX31" fmla="*/ 540515 w 1092906"/>
                  <a:gd name="connsiteY31" fmla="*/ 1863150 h 1982995"/>
                  <a:gd name="connsiteX32" fmla="*/ 539327 w 1092906"/>
                  <a:gd name="connsiteY32" fmla="*/ 1868437 h 1982995"/>
                  <a:gd name="connsiteX33" fmla="*/ 540515 w 1092906"/>
                  <a:gd name="connsiteY33" fmla="*/ 1879027 h 1982995"/>
                  <a:gd name="connsiteX34" fmla="*/ 424808 w 1092906"/>
                  <a:gd name="connsiteY34" fmla="*/ 1982995 h 1982995"/>
                  <a:gd name="connsiteX35" fmla="*/ 309101 w 1092906"/>
                  <a:gd name="connsiteY35" fmla="*/ 1879027 h 1982995"/>
                  <a:gd name="connsiteX36" fmla="*/ 310289 w 1092906"/>
                  <a:gd name="connsiteY36" fmla="*/ 1868437 h 1982995"/>
                  <a:gd name="connsiteX37" fmla="*/ 309101 w 1092906"/>
                  <a:gd name="connsiteY37" fmla="*/ 1863150 h 1982995"/>
                  <a:gd name="connsiteX38" fmla="*/ 309101 w 1092906"/>
                  <a:gd name="connsiteY38" fmla="*/ 1149597 h 1982995"/>
                  <a:gd name="connsiteX39" fmla="*/ 309420 w 1092906"/>
                  <a:gd name="connsiteY39" fmla="*/ 1148175 h 1982995"/>
                  <a:gd name="connsiteX40" fmla="*/ 309420 w 1092906"/>
                  <a:gd name="connsiteY40" fmla="*/ 1141932 h 1982995"/>
                  <a:gd name="connsiteX41" fmla="*/ 309101 w 1092906"/>
                  <a:gd name="connsiteY41" fmla="*/ 1139086 h 1982995"/>
                  <a:gd name="connsiteX42" fmla="*/ 309420 w 1092906"/>
                  <a:gd name="connsiteY42" fmla="*/ 1136239 h 1982995"/>
                  <a:gd name="connsiteX43" fmla="*/ 309420 w 1092906"/>
                  <a:gd name="connsiteY43" fmla="*/ 588669 h 1982995"/>
                  <a:gd name="connsiteX44" fmla="*/ 160095 w 1092906"/>
                  <a:gd name="connsiteY44" fmla="*/ 999138 h 1982995"/>
                  <a:gd name="connsiteX45" fmla="*/ 157996 w 1092906"/>
                  <a:gd name="connsiteY45" fmla="*/ 1002481 h 1982995"/>
                  <a:gd name="connsiteX46" fmla="*/ 156133 w 1092906"/>
                  <a:gd name="connsiteY46" fmla="*/ 1010029 h 1982995"/>
                  <a:gd name="connsiteX47" fmla="*/ 54289 w 1092906"/>
                  <a:gd name="connsiteY47" fmla="*/ 1053733 h 1982995"/>
                  <a:gd name="connsiteX48" fmla="*/ 4333 w 1092906"/>
                  <a:gd name="connsiteY48" fmla="*/ 954805 h 1982995"/>
                  <a:gd name="connsiteX49" fmla="*/ 7755 w 1092906"/>
                  <a:gd name="connsiteY49" fmla="*/ 947825 h 1982995"/>
                  <a:gd name="connsiteX50" fmla="*/ 8296 w 1092906"/>
                  <a:gd name="connsiteY50" fmla="*/ 943915 h 1982995"/>
                  <a:gd name="connsiteX51" fmla="*/ 186357 w 1092906"/>
                  <a:gd name="connsiteY51" fmla="*/ 454457 h 1982995"/>
                  <a:gd name="connsiteX52" fmla="*/ 187746 w 1092906"/>
                  <a:gd name="connsiteY52" fmla="*/ 452243 h 1982995"/>
                  <a:gd name="connsiteX53" fmla="*/ 188979 w 1092906"/>
                  <a:gd name="connsiteY53" fmla="*/ 447247 h 1982995"/>
                  <a:gd name="connsiteX54" fmla="*/ 259241 w 1092906"/>
                  <a:gd name="connsiteY54" fmla="*/ 398399 h 1982995"/>
                  <a:gd name="connsiteX55" fmla="*/ 274102 w 1092906"/>
                  <a:gd name="connsiteY55" fmla="*/ 399368 h 1982995"/>
                  <a:gd name="connsiteX56" fmla="*/ 277759 w 1092906"/>
                  <a:gd name="connsiteY56" fmla="*/ 398629 h 1982995"/>
                  <a:gd name="connsiteX57" fmla="*/ 510326 w 1092906"/>
                  <a:gd name="connsiteY57" fmla="*/ 398629 h 1982995"/>
                  <a:gd name="connsiteX58" fmla="*/ 499151 w 1092906"/>
                  <a:gd name="connsiteY58" fmla="*/ 397489 h 1982995"/>
                  <a:gd name="connsiteX59" fmla="*/ 311741 w 1092906"/>
                  <a:gd name="connsiteY59" fmla="*/ 164750 h 1982995"/>
                  <a:gd name="connsiteX60" fmla="*/ 351826 w 1092906"/>
                  <a:gd name="connsiteY60" fmla="*/ 31925 h 198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2906" h="1982995">
                    <a:moveTo>
                      <a:pt x="377850" y="0"/>
                    </a:moveTo>
                    <a:lnTo>
                      <a:pt x="715057" y="0"/>
                    </a:lnTo>
                    <a:lnTo>
                      <a:pt x="741081" y="31925"/>
                    </a:lnTo>
                    <a:cubicBezTo>
                      <a:pt x="766388" y="69840"/>
                      <a:pt x="781166" y="115548"/>
                      <a:pt x="781166" y="164750"/>
                    </a:cubicBezTo>
                    <a:cubicBezTo>
                      <a:pt x="781166" y="279553"/>
                      <a:pt x="700710" y="375337"/>
                      <a:pt x="593756" y="397489"/>
                    </a:cubicBezTo>
                    <a:lnTo>
                      <a:pt x="582581" y="398629"/>
                    </a:lnTo>
                    <a:lnTo>
                      <a:pt x="828730" y="398629"/>
                    </a:lnTo>
                    <a:lnTo>
                      <a:pt x="829073" y="398698"/>
                    </a:lnTo>
                    <a:lnTo>
                      <a:pt x="833665" y="398399"/>
                    </a:lnTo>
                    <a:cubicBezTo>
                      <a:pt x="864845" y="399315"/>
                      <a:pt x="893180" y="417707"/>
                      <a:pt x="903927" y="447247"/>
                    </a:cubicBezTo>
                    <a:lnTo>
                      <a:pt x="905160" y="452244"/>
                    </a:lnTo>
                    <a:lnTo>
                      <a:pt x="906550" y="454457"/>
                    </a:lnTo>
                    <a:lnTo>
                      <a:pt x="1084611" y="943915"/>
                    </a:lnTo>
                    <a:lnTo>
                      <a:pt x="1085151" y="947825"/>
                    </a:lnTo>
                    <a:lnTo>
                      <a:pt x="1088573" y="954806"/>
                    </a:lnTo>
                    <a:cubicBezTo>
                      <a:pt x="1102902" y="994192"/>
                      <a:pt x="1080536" y="1038484"/>
                      <a:pt x="1038618" y="1053734"/>
                    </a:cubicBezTo>
                    <a:cubicBezTo>
                      <a:pt x="996700" y="1068983"/>
                      <a:pt x="951102" y="1049416"/>
                      <a:pt x="936774" y="1010029"/>
                    </a:cubicBezTo>
                    <a:lnTo>
                      <a:pt x="934910" y="1002482"/>
                    </a:lnTo>
                    <a:lnTo>
                      <a:pt x="932812" y="999138"/>
                    </a:lnTo>
                    <a:lnTo>
                      <a:pt x="797069" y="626005"/>
                    </a:lnTo>
                    <a:lnTo>
                      <a:pt x="797069" y="1162618"/>
                    </a:lnTo>
                    <a:lnTo>
                      <a:pt x="796602" y="1167251"/>
                    </a:lnTo>
                    <a:lnTo>
                      <a:pt x="796602" y="1863150"/>
                    </a:lnTo>
                    <a:lnTo>
                      <a:pt x="795414" y="1868437"/>
                    </a:lnTo>
                    <a:lnTo>
                      <a:pt x="796602" y="1879027"/>
                    </a:lnTo>
                    <a:cubicBezTo>
                      <a:pt x="796602" y="1936447"/>
                      <a:pt x="744798" y="1982995"/>
                      <a:pt x="680895" y="1982995"/>
                    </a:cubicBezTo>
                    <a:cubicBezTo>
                      <a:pt x="616992" y="1982995"/>
                      <a:pt x="565188" y="1936447"/>
                      <a:pt x="565188" y="1879027"/>
                    </a:cubicBezTo>
                    <a:lnTo>
                      <a:pt x="566376" y="1868437"/>
                    </a:lnTo>
                    <a:lnTo>
                      <a:pt x="565188" y="1863150"/>
                    </a:lnTo>
                    <a:lnTo>
                      <a:pt x="565188" y="1243894"/>
                    </a:lnTo>
                    <a:lnTo>
                      <a:pt x="540515" y="1243894"/>
                    </a:lnTo>
                    <a:lnTo>
                      <a:pt x="540515" y="1863150"/>
                    </a:lnTo>
                    <a:lnTo>
                      <a:pt x="539327" y="1868437"/>
                    </a:lnTo>
                    <a:lnTo>
                      <a:pt x="540515" y="1879027"/>
                    </a:lnTo>
                    <a:cubicBezTo>
                      <a:pt x="540515" y="1936447"/>
                      <a:pt x="488711" y="1982995"/>
                      <a:pt x="424808" y="1982995"/>
                    </a:cubicBezTo>
                    <a:cubicBezTo>
                      <a:pt x="360905" y="1982995"/>
                      <a:pt x="309101" y="1936447"/>
                      <a:pt x="309101" y="1879027"/>
                    </a:cubicBezTo>
                    <a:lnTo>
                      <a:pt x="310289" y="1868437"/>
                    </a:lnTo>
                    <a:lnTo>
                      <a:pt x="309101" y="1863150"/>
                    </a:lnTo>
                    <a:lnTo>
                      <a:pt x="309101" y="1149597"/>
                    </a:lnTo>
                    <a:lnTo>
                      <a:pt x="309420" y="1148175"/>
                    </a:lnTo>
                    <a:lnTo>
                      <a:pt x="309420" y="1141932"/>
                    </a:lnTo>
                    <a:lnTo>
                      <a:pt x="309101" y="1139086"/>
                    </a:lnTo>
                    <a:lnTo>
                      <a:pt x="309420" y="1136239"/>
                    </a:lnTo>
                    <a:lnTo>
                      <a:pt x="309420" y="588669"/>
                    </a:lnTo>
                    <a:lnTo>
                      <a:pt x="160095" y="999138"/>
                    </a:lnTo>
                    <a:lnTo>
                      <a:pt x="157996" y="1002481"/>
                    </a:lnTo>
                    <a:lnTo>
                      <a:pt x="156133" y="1010029"/>
                    </a:lnTo>
                    <a:cubicBezTo>
                      <a:pt x="141804" y="1049415"/>
                      <a:pt x="96207" y="1068983"/>
                      <a:pt x="54289" y="1053733"/>
                    </a:cubicBezTo>
                    <a:cubicBezTo>
                      <a:pt x="12371" y="1038484"/>
                      <a:pt x="-9996" y="994192"/>
                      <a:pt x="4333" y="954805"/>
                    </a:cubicBezTo>
                    <a:lnTo>
                      <a:pt x="7755" y="947825"/>
                    </a:lnTo>
                    <a:lnTo>
                      <a:pt x="8296" y="943915"/>
                    </a:lnTo>
                    <a:lnTo>
                      <a:pt x="186357" y="454457"/>
                    </a:lnTo>
                    <a:lnTo>
                      <a:pt x="187746" y="452243"/>
                    </a:lnTo>
                    <a:lnTo>
                      <a:pt x="188979" y="447247"/>
                    </a:lnTo>
                    <a:cubicBezTo>
                      <a:pt x="199726" y="417707"/>
                      <a:pt x="228061" y="399315"/>
                      <a:pt x="259241" y="398399"/>
                    </a:cubicBezTo>
                    <a:lnTo>
                      <a:pt x="274102" y="399368"/>
                    </a:lnTo>
                    <a:lnTo>
                      <a:pt x="277759" y="398629"/>
                    </a:lnTo>
                    <a:lnTo>
                      <a:pt x="510326" y="398629"/>
                    </a:lnTo>
                    <a:lnTo>
                      <a:pt x="499151" y="397489"/>
                    </a:lnTo>
                    <a:cubicBezTo>
                      <a:pt x="392196" y="375337"/>
                      <a:pt x="311741" y="279553"/>
                      <a:pt x="311741" y="164750"/>
                    </a:cubicBezTo>
                    <a:cubicBezTo>
                      <a:pt x="311741" y="115548"/>
                      <a:pt x="326518" y="69840"/>
                      <a:pt x="351826" y="31925"/>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5" name="Freeform 134">
                <a:extLst>
                  <a:ext uri="{FF2B5EF4-FFF2-40B4-BE49-F238E27FC236}">
                    <a16:creationId xmlns:a16="http://schemas.microsoft.com/office/drawing/2014/main" id="{F14C8C3A-2C7F-54C2-2F85-4EA3DCFAB853}"/>
                  </a:ext>
                </a:extLst>
              </p:cNvPr>
              <p:cNvSpPr>
                <a:spLocks noChangeAspect="1"/>
              </p:cNvSpPr>
              <p:nvPr/>
            </p:nvSpPr>
            <p:spPr>
              <a:xfrm>
                <a:off x="5492017" y="3911903"/>
                <a:ext cx="955233" cy="1780654"/>
              </a:xfrm>
              <a:custGeom>
                <a:avLst/>
                <a:gdLst>
                  <a:gd name="connsiteX0" fmla="*/ 455827 w 1092906"/>
                  <a:gd name="connsiteY0" fmla="*/ 0 h 2037292"/>
                  <a:gd name="connsiteX1" fmla="*/ 637079 w 1092906"/>
                  <a:gd name="connsiteY1" fmla="*/ 0 h 2037292"/>
                  <a:gd name="connsiteX2" fmla="*/ 637814 w 1092906"/>
                  <a:gd name="connsiteY2" fmla="*/ 150 h 2037292"/>
                  <a:gd name="connsiteX3" fmla="*/ 781166 w 1092906"/>
                  <a:gd name="connsiteY3" fmla="*/ 219047 h 2037292"/>
                  <a:gd name="connsiteX4" fmla="*/ 593756 w 1092906"/>
                  <a:gd name="connsiteY4" fmla="*/ 451786 h 2037292"/>
                  <a:gd name="connsiteX5" fmla="*/ 582581 w 1092906"/>
                  <a:gd name="connsiteY5" fmla="*/ 452926 h 2037292"/>
                  <a:gd name="connsiteX6" fmla="*/ 828730 w 1092906"/>
                  <a:gd name="connsiteY6" fmla="*/ 452926 h 2037292"/>
                  <a:gd name="connsiteX7" fmla="*/ 829073 w 1092906"/>
                  <a:gd name="connsiteY7" fmla="*/ 452995 h 2037292"/>
                  <a:gd name="connsiteX8" fmla="*/ 833665 w 1092906"/>
                  <a:gd name="connsiteY8" fmla="*/ 452696 h 2037292"/>
                  <a:gd name="connsiteX9" fmla="*/ 903927 w 1092906"/>
                  <a:gd name="connsiteY9" fmla="*/ 501544 h 2037292"/>
                  <a:gd name="connsiteX10" fmla="*/ 905160 w 1092906"/>
                  <a:gd name="connsiteY10" fmla="*/ 506541 h 2037292"/>
                  <a:gd name="connsiteX11" fmla="*/ 906550 w 1092906"/>
                  <a:gd name="connsiteY11" fmla="*/ 508754 h 2037292"/>
                  <a:gd name="connsiteX12" fmla="*/ 1084611 w 1092906"/>
                  <a:gd name="connsiteY12" fmla="*/ 998212 h 2037292"/>
                  <a:gd name="connsiteX13" fmla="*/ 1085151 w 1092906"/>
                  <a:gd name="connsiteY13" fmla="*/ 1002122 h 2037292"/>
                  <a:gd name="connsiteX14" fmla="*/ 1088573 w 1092906"/>
                  <a:gd name="connsiteY14" fmla="*/ 1009103 h 2037292"/>
                  <a:gd name="connsiteX15" fmla="*/ 1038618 w 1092906"/>
                  <a:gd name="connsiteY15" fmla="*/ 1108031 h 2037292"/>
                  <a:gd name="connsiteX16" fmla="*/ 936774 w 1092906"/>
                  <a:gd name="connsiteY16" fmla="*/ 1064326 h 2037292"/>
                  <a:gd name="connsiteX17" fmla="*/ 934910 w 1092906"/>
                  <a:gd name="connsiteY17" fmla="*/ 1056779 h 2037292"/>
                  <a:gd name="connsiteX18" fmla="*/ 932812 w 1092906"/>
                  <a:gd name="connsiteY18" fmla="*/ 1053435 h 2037292"/>
                  <a:gd name="connsiteX19" fmla="*/ 797069 w 1092906"/>
                  <a:gd name="connsiteY19" fmla="*/ 680302 h 2037292"/>
                  <a:gd name="connsiteX20" fmla="*/ 797069 w 1092906"/>
                  <a:gd name="connsiteY20" fmla="*/ 1216915 h 2037292"/>
                  <a:gd name="connsiteX21" fmla="*/ 796602 w 1092906"/>
                  <a:gd name="connsiteY21" fmla="*/ 1221548 h 2037292"/>
                  <a:gd name="connsiteX22" fmla="*/ 796602 w 1092906"/>
                  <a:gd name="connsiteY22" fmla="*/ 1917447 h 2037292"/>
                  <a:gd name="connsiteX23" fmla="*/ 795414 w 1092906"/>
                  <a:gd name="connsiteY23" fmla="*/ 1922734 h 2037292"/>
                  <a:gd name="connsiteX24" fmla="*/ 796602 w 1092906"/>
                  <a:gd name="connsiteY24" fmla="*/ 1933324 h 2037292"/>
                  <a:gd name="connsiteX25" fmla="*/ 680895 w 1092906"/>
                  <a:gd name="connsiteY25" fmla="*/ 2037292 h 2037292"/>
                  <a:gd name="connsiteX26" fmla="*/ 565188 w 1092906"/>
                  <a:gd name="connsiteY26" fmla="*/ 1933324 h 2037292"/>
                  <a:gd name="connsiteX27" fmla="*/ 566376 w 1092906"/>
                  <a:gd name="connsiteY27" fmla="*/ 1922734 h 2037292"/>
                  <a:gd name="connsiteX28" fmla="*/ 565188 w 1092906"/>
                  <a:gd name="connsiteY28" fmla="*/ 1917447 h 2037292"/>
                  <a:gd name="connsiteX29" fmla="*/ 565188 w 1092906"/>
                  <a:gd name="connsiteY29" fmla="*/ 1298191 h 2037292"/>
                  <a:gd name="connsiteX30" fmla="*/ 540515 w 1092906"/>
                  <a:gd name="connsiteY30" fmla="*/ 1298191 h 2037292"/>
                  <a:gd name="connsiteX31" fmla="*/ 540515 w 1092906"/>
                  <a:gd name="connsiteY31" fmla="*/ 1917447 h 2037292"/>
                  <a:gd name="connsiteX32" fmla="*/ 539327 w 1092906"/>
                  <a:gd name="connsiteY32" fmla="*/ 1922734 h 2037292"/>
                  <a:gd name="connsiteX33" fmla="*/ 540515 w 1092906"/>
                  <a:gd name="connsiteY33" fmla="*/ 1933324 h 2037292"/>
                  <a:gd name="connsiteX34" fmla="*/ 424808 w 1092906"/>
                  <a:gd name="connsiteY34" fmla="*/ 2037292 h 2037292"/>
                  <a:gd name="connsiteX35" fmla="*/ 309101 w 1092906"/>
                  <a:gd name="connsiteY35" fmla="*/ 1933324 h 2037292"/>
                  <a:gd name="connsiteX36" fmla="*/ 310289 w 1092906"/>
                  <a:gd name="connsiteY36" fmla="*/ 1922734 h 2037292"/>
                  <a:gd name="connsiteX37" fmla="*/ 309101 w 1092906"/>
                  <a:gd name="connsiteY37" fmla="*/ 1917447 h 2037292"/>
                  <a:gd name="connsiteX38" fmla="*/ 309101 w 1092906"/>
                  <a:gd name="connsiteY38" fmla="*/ 1203894 h 2037292"/>
                  <a:gd name="connsiteX39" fmla="*/ 309420 w 1092906"/>
                  <a:gd name="connsiteY39" fmla="*/ 1202472 h 2037292"/>
                  <a:gd name="connsiteX40" fmla="*/ 309420 w 1092906"/>
                  <a:gd name="connsiteY40" fmla="*/ 1196229 h 2037292"/>
                  <a:gd name="connsiteX41" fmla="*/ 309101 w 1092906"/>
                  <a:gd name="connsiteY41" fmla="*/ 1193383 h 2037292"/>
                  <a:gd name="connsiteX42" fmla="*/ 309420 w 1092906"/>
                  <a:gd name="connsiteY42" fmla="*/ 1190536 h 2037292"/>
                  <a:gd name="connsiteX43" fmla="*/ 309420 w 1092906"/>
                  <a:gd name="connsiteY43" fmla="*/ 642966 h 2037292"/>
                  <a:gd name="connsiteX44" fmla="*/ 160095 w 1092906"/>
                  <a:gd name="connsiteY44" fmla="*/ 1053435 h 2037292"/>
                  <a:gd name="connsiteX45" fmla="*/ 157996 w 1092906"/>
                  <a:gd name="connsiteY45" fmla="*/ 1056778 h 2037292"/>
                  <a:gd name="connsiteX46" fmla="*/ 156133 w 1092906"/>
                  <a:gd name="connsiteY46" fmla="*/ 1064326 h 2037292"/>
                  <a:gd name="connsiteX47" fmla="*/ 54289 w 1092906"/>
                  <a:gd name="connsiteY47" fmla="*/ 1108030 h 2037292"/>
                  <a:gd name="connsiteX48" fmla="*/ 4333 w 1092906"/>
                  <a:gd name="connsiteY48" fmla="*/ 1009102 h 2037292"/>
                  <a:gd name="connsiteX49" fmla="*/ 7755 w 1092906"/>
                  <a:gd name="connsiteY49" fmla="*/ 1002122 h 2037292"/>
                  <a:gd name="connsiteX50" fmla="*/ 8296 w 1092906"/>
                  <a:gd name="connsiteY50" fmla="*/ 998212 h 2037292"/>
                  <a:gd name="connsiteX51" fmla="*/ 186357 w 1092906"/>
                  <a:gd name="connsiteY51" fmla="*/ 508754 h 2037292"/>
                  <a:gd name="connsiteX52" fmla="*/ 187746 w 1092906"/>
                  <a:gd name="connsiteY52" fmla="*/ 506540 h 2037292"/>
                  <a:gd name="connsiteX53" fmla="*/ 188979 w 1092906"/>
                  <a:gd name="connsiteY53" fmla="*/ 501544 h 2037292"/>
                  <a:gd name="connsiteX54" fmla="*/ 259241 w 1092906"/>
                  <a:gd name="connsiteY54" fmla="*/ 452696 h 2037292"/>
                  <a:gd name="connsiteX55" fmla="*/ 274102 w 1092906"/>
                  <a:gd name="connsiteY55" fmla="*/ 453665 h 2037292"/>
                  <a:gd name="connsiteX56" fmla="*/ 277759 w 1092906"/>
                  <a:gd name="connsiteY56" fmla="*/ 452926 h 2037292"/>
                  <a:gd name="connsiteX57" fmla="*/ 510326 w 1092906"/>
                  <a:gd name="connsiteY57" fmla="*/ 452926 h 2037292"/>
                  <a:gd name="connsiteX58" fmla="*/ 499151 w 1092906"/>
                  <a:gd name="connsiteY58" fmla="*/ 451786 h 2037292"/>
                  <a:gd name="connsiteX59" fmla="*/ 311741 w 1092906"/>
                  <a:gd name="connsiteY59" fmla="*/ 219047 h 2037292"/>
                  <a:gd name="connsiteX60" fmla="*/ 455093 w 1092906"/>
                  <a:gd name="connsiteY60" fmla="*/ 150 h 203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2906" h="2037292">
                    <a:moveTo>
                      <a:pt x="455827" y="0"/>
                    </a:moveTo>
                    <a:lnTo>
                      <a:pt x="637079" y="0"/>
                    </a:lnTo>
                    <a:lnTo>
                      <a:pt x="637814" y="150"/>
                    </a:lnTo>
                    <a:cubicBezTo>
                      <a:pt x="722056" y="36215"/>
                      <a:pt x="781166" y="120644"/>
                      <a:pt x="781166" y="219047"/>
                    </a:cubicBezTo>
                    <a:cubicBezTo>
                      <a:pt x="781166" y="333850"/>
                      <a:pt x="700710" y="429634"/>
                      <a:pt x="593756" y="451786"/>
                    </a:cubicBezTo>
                    <a:lnTo>
                      <a:pt x="582581" y="452926"/>
                    </a:lnTo>
                    <a:lnTo>
                      <a:pt x="828730" y="452926"/>
                    </a:lnTo>
                    <a:lnTo>
                      <a:pt x="829073" y="452995"/>
                    </a:lnTo>
                    <a:lnTo>
                      <a:pt x="833665" y="452696"/>
                    </a:lnTo>
                    <a:cubicBezTo>
                      <a:pt x="864845" y="453612"/>
                      <a:pt x="893180" y="472004"/>
                      <a:pt x="903927" y="501544"/>
                    </a:cubicBezTo>
                    <a:lnTo>
                      <a:pt x="905160" y="506541"/>
                    </a:lnTo>
                    <a:lnTo>
                      <a:pt x="906550" y="508754"/>
                    </a:lnTo>
                    <a:lnTo>
                      <a:pt x="1084611" y="998212"/>
                    </a:lnTo>
                    <a:lnTo>
                      <a:pt x="1085151" y="1002122"/>
                    </a:lnTo>
                    <a:lnTo>
                      <a:pt x="1088573" y="1009103"/>
                    </a:lnTo>
                    <a:cubicBezTo>
                      <a:pt x="1102902" y="1048489"/>
                      <a:pt x="1080536" y="1092781"/>
                      <a:pt x="1038618" y="1108031"/>
                    </a:cubicBezTo>
                    <a:cubicBezTo>
                      <a:pt x="996700" y="1123280"/>
                      <a:pt x="951102" y="1103713"/>
                      <a:pt x="936774" y="1064326"/>
                    </a:cubicBezTo>
                    <a:lnTo>
                      <a:pt x="934910" y="1056779"/>
                    </a:lnTo>
                    <a:lnTo>
                      <a:pt x="932812" y="1053435"/>
                    </a:lnTo>
                    <a:lnTo>
                      <a:pt x="797069" y="680302"/>
                    </a:lnTo>
                    <a:lnTo>
                      <a:pt x="797069" y="1216915"/>
                    </a:lnTo>
                    <a:lnTo>
                      <a:pt x="796602" y="1221548"/>
                    </a:lnTo>
                    <a:lnTo>
                      <a:pt x="796602" y="1917447"/>
                    </a:lnTo>
                    <a:lnTo>
                      <a:pt x="795414" y="1922734"/>
                    </a:lnTo>
                    <a:lnTo>
                      <a:pt x="796602" y="1933324"/>
                    </a:lnTo>
                    <a:cubicBezTo>
                      <a:pt x="796602" y="1990744"/>
                      <a:pt x="744798" y="2037292"/>
                      <a:pt x="680895" y="2037292"/>
                    </a:cubicBezTo>
                    <a:cubicBezTo>
                      <a:pt x="616992" y="2037292"/>
                      <a:pt x="565188" y="1990744"/>
                      <a:pt x="565188" y="1933324"/>
                    </a:cubicBezTo>
                    <a:lnTo>
                      <a:pt x="566376" y="1922734"/>
                    </a:lnTo>
                    <a:lnTo>
                      <a:pt x="565188" y="1917447"/>
                    </a:lnTo>
                    <a:lnTo>
                      <a:pt x="565188" y="1298191"/>
                    </a:lnTo>
                    <a:lnTo>
                      <a:pt x="540515" y="1298191"/>
                    </a:lnTo>
                    <a:lnTo>
                      <a:pt x="540515" y="1917447"/>
                    </a:lnTo>
                    <a:lnTo>
                      <a:pt x="539327" y="1922734"/>
                    </a:lnTo>
                    <a:lnTo>
                      <a:pt x="540515" y="1933324"/>
                    </a:lnTo>
                    <a:cubicBezTo>
                      <a:pt x="540515" y="1990744"/>
                      <a:pt x="488711" y="2037292"/>
                      <a:pt x="424808" y="2037292"/>
                    </a:cubicBezTo>
                    <a:cubicBezTo>
                      <a:pt x="360905" y="2037292"/>
                      <a:pt x="309101" y="1990744"/>
                      <a:pt x="309101" y="1933324"/>
                    </a:cubicBezTo>
                    <a:lnTo>
                      <a:pt x="310289" y="1922734"/>
                    </a:lnTo>
                    <a:lnTo>
                      <a:pt x="309101" y="1917447"/>
                    </a:lnTo>
                    <a:lnTo>
                      <a:pt x="309101" y="1203894"/>
                    </a:lnTo>
                    <a:lnTo>
                      <a:pt x="309420" y="1202472"/>
                    </a:lnTo>
                    <a:lnTo>
                      <a:pt x="309420" y="1196229"/>
                    </a:lnTo>
                    <a:lnTo>
                      <a:pt x="309101" y="1193383"/>
                    </a:lnTo>
                    <a:lnTo>
                      <a:pt x="309420" y="1190536"/>
                    </a:lnTo>
                    <a:lnTo>
                      <a:pt x="309420" y="642966"/>
                    </a:lnTo>
                    <a:lnTo>
                      <a:pt x="160095" y="1053435"/>
                    </a:lnTo>
                    <a:lnTo>
                      <a:pt x="157996" y="1056778"/>
                    </a:lnTo>
                    <a:lnTo>
                      <a:pt x="156133" y="1064326"/>
                    </a:lnTo>
                    <a:cubicBezTo>
                      <a:pt x="141804" y="1103712"/>
                      <a:pt x="96207" y="1123280"/>
                      <a:pt x="54289" y="1108030"/>
                    </a:cubicBezTo>
                    <a:cubicBezTo>
                      <a:pt x="12371" y="1092781"/>
                      <a:pt x="-9996" y="1048489"/>
                      <a:pt x="4333" y="1009102"/>
                    </a:cubicBezTo>
                    <a:lnTo>
                      <a:pt x="7755" y="1002122"/>
                    </a:lnTo>
                    <a:lnTo>
                      <a:pt x="8296" y="998212"/>
                    </a:lnTo>
                    <a:lnTo>
                      <a:pt x="186357" y="508754"/>
                    </a:lnTo>
                    <a:lnTo>
                      <a:pt x="187746" y="506540"/>
                    </a:lnTo>
                    <a:lnTo>
                      <a:pt x="188979" y="501544"/>
                    </a:lnTo>
                    <a:cubicBezTo>
                      <a:pt x="199726" y="472004"/>
                      <a:pt x="228061" y="453612"/>
                      <a:pt x="259241" y="452696"/>
                    </a:cubicBezTo>
                    <a:lnTo>
                      <a:pt x="274102" y="453665"/>
                    </a:lnTo>
                    <a:lnTo>
                      <a:pt x="277759" y="452926"/>
                    </a:lnTo>
                    <a:lnTo>
                      <a:pt x="510326" y="452926"/>
                    </a:lnTo>
                    <a:lnTo>
                      <a:pt x="499151" y="451786"/>
                    </a:lnTo>
                    <a:cubicBezTo>
                      <a:pt x="392196" y="429634"/>
                      <a:pt x="311741" y="333850"/>
                      <a:pt x="311741" y="219047"/>
                    </a:cubicBezTo>
                    <a:cubicBezTo>
                      <a:pt x="311741" y="120644"/>
                      <a:pt x="370851" y="36215"/>
                      <a:pt x="455093" y="150"/>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361BA533-38A6-5DC2-6686-E0E914768CDB}"/>
                  </a:ext>
                </a:extLst>
              </p:cNvPr>
              <p:cNvSpPr txBox="1"/>
              <p:nvPr/>
            </p:nvSpPr>
            <p:spPr>
              <a:xfrm>
                <a:off x="4487706" y="3496357"/>
                <a:ext cx="1963103" cy="48421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DISCOVER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(TDF/FTC)                (TAF/FTC)</a:t>
                </a:r>
              </a:p>
            </p:txBody>
          </p:sp>
          <p:sp>
            <p:nvSpPr>
              <p:cNvPr id="137" name="Rectangle 136">
                <a:extLst>
                  <a:ext uri="{FF2B5EF4-FFF2-40B4-BE49-F238E27FC236}">
                    <a16:creationId xmlns:a16="http://schemas.microsoft.com/office/drawing/2014/main" id="{F4E4D1E4-BA12-C940-6567-54B91B88A19D}"/>
                  </a:ext>
                </a:extLst>
              </p:cNvPr>
              <p:cNvSpPr/>
              <p:nvPr/>
            </p:nvSpPr>
            <p:spPr>
              <a:xfrm>
                <a:off x="4467286" y="3532432"/>
                <a:ext cx="1995010" cy="237744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112598E9-6063-3CF8-1A6C-1F15581E4008}"/>
                  </a:ext>
                </a:extLst>
              </p:cNvPr>
              <p:cNvSpPr txBox="1"/>
              <p:nvPr/>
            </p:nvSpPr>
            <p:spPr>
              <a:xfrm>
                <a:off x="5491985" y="5518928"/>
                <a:ext cx="960520"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glow rad="88900">
                        <a:prstClr val="white"/>
                      </a:glow>
                    </a:effectLst>
                    <a:uLnTx/>
                    <a:uFillTx/>
                    <a:latin typeface="Arial Narrow" panose="020B0604020202020204" pitchFamily="34" charset="0"/>
                    <a:cs typeface="Arial Narrow" panose="020B0604020202020204" pitchFamily="34" charset="0"/>
                  </a:rPr>
                  <a:t>Incidence rate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glow rad="88900">
                        <a:prstClr val="white"/>
                      </a:glow>
                    </a:effectLst>
                    <a:uLnTx/>
                    <a:uFillTx/>
                    <a:latin typeface="Arial Narrow" panose="020B0604020202020204" pitchFamily="34" charset="0"/>
                    <a:cs typeface="Arial Narrow" panose="020B0604020202020204" pitchFamily="34" charset="0"/>
                  </a:rPr>
                  <a:t>0.16%</a:t>
                </a:r>
                <a:endParaRPr kumimoji="0" lang="en-US" sz="1100" b="0" i="0" u="none" strike="noStrike" kern="0" cap="none" spc="0" normalizeH="0" baseline="0" noProof="0" dirty="0">
                  <a:ln>
                    <a:noFill/>
                  </a:ln>
                  <a:solidFill>
                    <a:prstClr val="black"/>
                  </a:solidFill>
                  <a:effectLst>
                    <a:glow rad="88900">
                      <a:prstClr val="white"/>
                    </a:glow>
                  </a:effectLst>
                  <a:uLnTx/>
                  <a:uFillTx/>
                  <a:latin typeface="Arial Narrow" panose="020B0604020202020204" pitchFamily="34" charset="0"/>
                  <a:cs typeface="Arial Narrow" panose="020B0604020202020204" pitchFamily="34" charset="0"/>
                </a:endParaRPr>
              </a:p>
            </p:txBody>
          </p:sp>
          <p:sp>
            <p:nvSpPr>
              <p:cNvPr id="139" name="TextBox 138">
                <a:extLst>
                  <a:ext uri="{FF2B5EF4-FFF2-40B4-BE49-F238E27FC236}">
                    <a16:creationId xmlns:a16="http://schemas.microsoft.com/office/drawing/2014/main" id="{F107308D-2C33-55A9-3729-95A23FFCC67D}"/>
                  </a:ext>
                </a:extLst>
              </p:cNvPr>
              <p:cNvSpPr txBox="1"/>
              <p:nvPr/>
            </p:nvSpPr>
            <p:spPr>
              <a:xfrm>
                <a:off x="4485066" y="5518928"/>
                <a:ext cx="960520" cy="43088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glow rad="88900">
                        <a:prstClr val="white"/>
                      </a:glow>
                    </a:effectLst>
                    <a:uLnTx/>
                    <a:uFillTx/>
                    <a:latin typeface="Arial Narrow" panose="020B0604020202020204" pitchFamily="34" charset="0"/>
                    <a:cs typeface="Arial Narrow" panose="020B0604020202020204" pitchFamily="34" charset="0"/>
                  </a:rPr>
                  <a:t>Incidence rate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glow rad="88900">
                        <a:prstClr val="white"/>
                      </a:glow>
                    </a:effectLst>
                    <a:uLnTx/>
                    <a:uFillTx/>
                    <a:latin typeface="Arial Narrow" panose="020B0604020202020204" pitchFamily="34" charset="0"/>
                    <a:cs typeface="Arial Narrow" panose="020B0604020202020204" pitchFamily="34" charset="0"/>
                  </a:rPr>
                  <a:t>0.30%</a:t>
                </a:r>
                <a:endParaRPr kumimoji="0" lang="en-US" sz="900" b="0" i="0" u="none" strike="noStrike" kern="0" cap="none" spc="0" normalizeH="0" baseline="0" noProof="0" dirty="0">
                  <a:ln>
                    <a:noFill/>
                  </a:ln>
                  <a:solidFill>
                    <a:prstClr val="black"/>
                  </a:solidFill>
                  <a:effectLst>
                    <a:glow rad="88900">
                      <a:prstClr val="white"/>
                    </a:glow>
                  </a:effectLst>
                  <a:uLnTx/>
                  <a:uFillTx/>
                  <a:latin typeface="Arial Narrow" panose="020B0604020202020204" pitchFamily="34" charset="0"/>
                  <a:cs typeface="Arial Narrow" panose="020B0604020202020204" pitchFamily="34" charset="0"/>
                </a:endParaRPr>
              </a:p>
            </p:txBody>
          </p:sp>
        </p:grpSp>
        <p:sp>
          <p:nvSpPr>
            <p:cNvPr id="178" name="Oval 177">
              <a:extLst>
                <a:ext uri="{FF2B5EF4-FFF2-40B4-BE49-F238E27FC236}">
                  <a16:creationId xmlns:a16="http://schemas.microsoft.com/office/drawing/2014/main" id="{2FAF6E77-6164-930F-DF0D-BAF2206720F6}"/>
                </a:ext>
              </a:extLst>
            </p:cNvPr>
            <p:cNvSpPr>
              <a:spLocks noChangeAspect="1"/>
            </p:cNvSpPr>
            <p:nvPr/>
          </p:nvSpPr>
          <p:spPr>
            <a:xfrm>
              <a:off x="2599530" y="3566041"/>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4020202020204" pitchFamily="34" charset="0"/>
                  <a:cs typeface="Arial Narrow" panose="020B0604020202020204" pitchFamily="34" charset="0"/>
                </a:rPr>
                <a:t>6</a:t>
              </a:r>
              <a:endParaRPr lang="en-US" b="1" dirty="0"/>
            </a:p>
          </p:txBody>
        </p:sp>
        <p:sp>
          <p:nvSpPr>
            <p:cNvPr id="179" name="Oval 178">
              <a:extLst>
                <a:ext uri="{FF2B5EF4-FFF2-40B4-BE49-F238E27FC236}">
                  <a16:creationId xmlns:a16="http://schemas.microsoft.com/office/drawing/2014/main" id="{979DBE14-2B12-233A-0CEE-976E8888F748}"/>
                </a:ext>
              </a:extLst>
            </p:cNvPr>
            <p:cNvSpPr>
              <a:spLocks noChangeAspect="1"/>
            </p:cNvSpPr>
            <p:nvPr/>
          </p:nvSpPr>
          <p:spPr>
            <a:xfrm>
              <a:off x="3879470" y="3566041"/>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4020202020204" pitchFamily="34" charset="0"/>
                  <a:cs typeface="Arial Narrow" panose="020B0604020202020204" pitchFamily="34" charset="0"/>
                </a:rPr>
                <a:t>7</a:t>
              </a:r>
              <a:endParaRPr lang="en-US" b="1" dirty="0"/>
            </a:p>
          </p:txBody>
        </p:sp>
        <p:sp>
          <p:nvSpPr>
            <p:cNvPr id="180" name="Oval 179">
              <a:extLst>
                <a:ext uri="{FF2B5EF4-FFF2-40B4-BE49-F238E27FC236}">
                  <a16:creationId xmlns:a16="http://schemas.microsoft.com/office/drawing/2014/main" id="{15DB52B7-1D9F-2F61-1F67-1A51EDA623DA}"/>
                </a:ext>
              </a:extLst>
            </p:cNvPr>
            <p:cNvSpPr>
              <a:spLocks noChangeAspect="1"/>
            </p:cNvSpPr>
            <p:nvPr/>
          </p:nvSpPr>
          <p:spPr>
            <a:xfrm>
              <a:off x="5260570" y="3566041"/>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latin typeface="Arial Narrow" panose="020B0604020202020204" pitchFamily="34" charset="0"/>
                  <a:cs typeface="Arial Narrow" panose="020B0604020202020204" pitchFamily="34" charset="0"/>
                </a:rPr>
                <a:t>8</a:t>
              </a:r>
              <a:endParaRPr lang="en-US" sz="1600" b="1" dirty="0"/>
            </a:p>
          </p:txBody>
        </p:sp>
        <p:grpSp>
          <p:nvGrpSpPr>
            <p:cNvPr id="197" name="Group 196">
              <a:extLst>
                <a:ext uri="{FF2B5EF4-FFF2-40B4-BE49-F238E27FC236}">
                  <a16:creationId xmlns:a16="http://schemas.microsoft.com/office/drawing/2014/main" id="{12B6B133-9F6E-04A2-6D48-9FE733288F2C}"/>
                </a:ext>
              </a:extLst>
            </p:cNvPr>
            <p:cNvGrpSpPr/>
            <p:nvPr/>
          </p:nvGrpSpPr>
          <p:grpSpPr>
            <a:xfrm>
              <a:off x="562266" y="3623039"/>
              <a:ext cx="1976861" cy="2429281"/>
              <a:chOff x="8415498" y="817292"/>
              <a:chExt cx="1976861" cy="2429281"/>
            </a:xfrm>
          </p:grpSpPr>
          <p:grpSp>
            <p:nvGrpSpPr>
              <p:cNvPr id="198" name="Group 197">
                <a:extLst>
                  <a:ext uri="{FF2B5EF4-FFF2-40B4-BE49-F238E27FC236}">
                    <a16:creationId xmlns:a16="http://schemas.microsoft.com/office/drawing/2014/main" id="{C36C0DF8-B386-E192-36FB-7E52878C407B}"/>
                  </a:ext>
                </a:extLst>
              </p:cNvPr>
              <p:cNvGrpSpPr>
                <a:grpSpLocks noChangeAspect="1"/>
              </p:cNvGrpSpPr>
              <p:nvPr/>
            </p:nvGrpSpPr>
            <p:grpSpPr>
              <a:xfrm>
                <a:off x="8437066" y="1211033"/>
                <a:ext cx="953450" cy="2007500"/>
                <a:chOff x="4843153" y="4212921"/>
                <a:chExt cx="1828800" cy="3850548"/>
              </a:xfrm>
            </p:grpSpPr>
            <p:sp>
              <p:nvSpPr>
                <p:cNvPr id="208" name="Freeform 207">
                  <a:extLst>
                    <a:ext uri="{FF2B5EF4-FFF2-40B4-BE49-F238E27FC236}">
                      <a16:creationId xmlns:a16="http://schemas.microsoft.com/office/drawing/2014/main" id="{ECDA6202-30BC-2514-2A65-C36B89E372DE}"/>
                    </a:ext>
                  </a:extLst>
                </p:cNvPr>
                <p:cNvSpPr/>
                <p:nvPr/>
              </p:nvSpPr>
              <p:spPr>
                <a:xfrm>
                  <a:off x="4943499" y="7495949"/>
                  <a:ext cx="1694746" cy="567520"/>
                </a:xfrm>
                <a:custGeom>
                  <a:avLst/>
                  <a:gdLst>
                    <a:gd name="connsiteX0" fmla="*/ 847373 w 1694746"/>
                    <a:gd name="connsiteY0" fmla="*/ 0 h 567520"/>
                    <a:gd name="connsiteX1" fmla="*/ 1694746 w 1694746"/>
                    <a:gd name="connsiteY1" fmla="*/ 179441 h 567520"/>
                    <a:gd name="connsiteX2" fmla="*/ 1550028 w 1694746"/>
                    <a:gd name="connsiteY2" fmla="*/ 279769 h 567520"/>
                    <a:gd name="connsiteX3" fmla="*/ 1522475 w 1694746"/>
                    <a:gd name="connsiteY3" fmla="*/ 286840 h 567520"/>
                    <a:gd name="connsiteX4" fmla="*/ 1549149 w 1694746"/>
                    <a:gd name="connsiteY4" fmla="*/ 292531 h 567520"/>
                    <a:gd name="connsiteX5" fmla="*/ 1611843 w 1694746"/>
                    <a:gd name="connsiteY5" fmla="*/ 337197 h 567520"/>
                    <a:gd name="connsiteX6" fmla="*/ 1378176 w 1694746"/>
                    <a:gd name="connsiteY6" fmla="*/ 418338 h 567520"/>
                    <a:gd name="connsiteX7" fmla="*/ 1231967 w 1694746"/>
                    <a:gd name="connsiteY7" fmla="*/ 432517 h 567520"/>
                    <a:gd name="connsiteX8" fmla="*/ 1246463 w 1694746"/>
                    <a:gd name="connsiteY8" fmla="*/ 452769 h 567520"/>
                    <a:gd name="connsiteX9" fmla="*/ 839630 w 1694746"/>
                    <a:gd name="connsiteY9" fmla="*/ 567520 h 567520"/>
                    <a:gd name="connsiteX10" fmla="*/ 432797 w 1694746"/>
                    <a:gd name="connsiteY10" fmla="*/ 452769 h 567520"/>
                    <a:gd name="connsiteX11" fmla="*/ 443973 w 1694746"/>
                    <a:gd name="connsiteY11" fmla="*/ 437156 h 567520"/>
                    <a:gd name="connsiteX12" fmla="*/ 249932 w 1694746"/>
                    <a:gd name="connsiteY12" fmla="*/ 418338 h 567520"/>
                    <a:gd name="connsiteX13" fmla="*/ 16265 w 1694746"/>
                    <a:gd name="connsiteY13" fmla="*/ 337197 h 567520"/>
                    <a:gd name="connsiteX14" fmla="*/ 78959 w 1694746"/>
                    <a:gd name="connsiteY14" fmla="*/ 292531 h 567520"/>
                    <a:gd name="connsiteX15" fmla="*/ 142620 w 1694746"/>
                    <a:gd name="connsiteY15" fmla="*/ 278950 h 567520"/>
                    <a:gd name="connsiteX16" fmla="*/ 66591 w 1694746"/>
                    <a:gd name="connsiteY16" fmla="*/ 249288 h 567520"/>
                    <a:gd name="connsiteX17" fmla="*/ 0 w 1694746"/>
                    <a:gd name="connsiteY17" fmla="*/ 179441 h 567520"/>
                    <a:gd name="connsiteX18" fmla="*/ 847373 w 1694746"/>
                    <a:gd name="connsiteY18" fmla="*/ 0 h 5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4746" h="567520">
                      <a:moveTo>
                        <a:pt x="847373" y="0"/>
                      </a:moveTo>
                      <a:cubicBezTo>
                        <a:pt x="1315364" y="0"/>
                        <a:pt x="1694746" y="80338"/>
                        <a:pt x="1694746" y="179441"/>
                      </a:cubicBezTo>
                      <a:cubicBezTo>
                        <a:pt x="1694746" y="216605"/>
                        <a:pt x="1641396" y="251130"/>
                        <a:pt x="1550028" y="279769"/>
                      </a:cubicBezTo>
                      <a:lnTo>
                        <a:pt x="1522475" y="286840"/>
                      </a:lnTo>
                      <a:lnTo>
                        <a:pt x="1549149" y="292531"/>
                      </a:lnTo>
                      <a:cubicBezTo>
                        <a:pt x="1589519" y="306260"/>
                        <a:pt x="1611843" y="321354"/>
                        <a:pt x="1611843" y="337197"/>
                      </a:cubicBezTo>
                      <a:cubicBezTo>
                        <a:pt x="1611843" y="368885"/>
                        <a:pt x="1522548" y="397573"/>
                        <a:pt x="1378176" y="418338"/>
                      </a:cubicBezTo>
                      <a:lnTo>
                        <a:pt x="1231967" y="432517"/>
                      </a:lnTo>
                      <a:lnTo>
                        <a:pt x="1246463" y="452769"/>
                      </a:lnTo>
                      <a:cubicBezTo>
                        <a:pt x="1246463" y="516144"/>
                        <a:pt x="1064318" y="567520"/>
                        <a:pt x="839630" y="567520"/>
                      </a:cubicBezTo>
                      <a:cubicBezTo>
                        <a:pt x="614942" y="567520"/>
                        <a:pt x="432797" y="516144"/>
                        <a:pt x="432797" y="452769"/>
                      </a:cubicBezTo>
                      <a:lnTo>
                        <a:pt x="443973" y="437156"/>
                      </a:lnTo>
                      <a:lnTo>
                        <a:pt x="249932" y="418338"/>
                      </a:lnTo>
                      <a:cubicBezTo>
                        <a:pt x="105561" y="397573"/>
                        <a:pt x="16265" y="368885"/>
                        <a:pt x="16265" y="337197"/>
                      </a:cubicBezTo>
                      <a:cubicBezTo>
                        <a:pt x="16265" y="321354"/>
                        <a:pt x="38589" y="306260"/>
                        <a:pt x="78959" y="292531"/>
                      </a:cubicBezTo>
                      <a:lnTo>
                        <a:pt x="142620" y="278950"/>
                      </a:lnTo>
                      <a:lnTo>
                        <a:pt x="66591" y="249288"/>
                      </a:lnTo>
                      <a:cubicBezTo>
                        <a:pt x="23712" y="227820"/>
                        <a:pt x="0" y="204217"/>
                        <a:pt x="0" y="179441"/>
                      </a:cubicBezTo>
                      <a:cubicBezTo>
                        <a:pt x="0" y="80338"/>
                        <a:pt x="379382" y="0"/>
                        <a:pt x="847373" y="0"/>
                      </a:cubicBezTo>
                      <a:close/>
                    </a:path>
                  </a:pathLst>
                </a:custGeom>
                <a:solidFill>
                  <a:sysClr val="window" lastClr="FFFFFF">
                    <a:lumMod val="7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Freeform 208">
                  <a:extLst>
                    <a:ext uri="{FF2B5EF4-FFF2-40B4-BE49-F238E27FC236}">
                      <a16:creationId xmlns:a16="http://schemas.microsoft.com/office/drawing/2014/main" id="{8BE62D82-8A42-EF8A-DC1C-4E4B49ADEEBA}"/>
                    </a:ext>
                  </a:extLst>
                </p:cNvPr>
                <p:cNvSpPr/>
                <p:nvPr/>
              </p:nvSpPr>
              <p:spPr>
                <a:xfrm>
                  <a:off x="4946674" y="7495949"/>
                  <a:ext cx="1694746" cy="278213"/>
                </a:xfrm>
                <a:custGeom>
                  <a:avLst/>
                  <a:gdLst>
                    <a:gd name="connsiteX0" fmla="*/ 847373 w 1694746"/>
                    <a:gd name="connsiteY0" fmla="*/ 0 h 278213"/>
                    <a:gd name="connsiteX1" fmla="*/ 1694746 w 1694746"/>
                    <a:gd name="connsiteY1" fmla="*/ 179441 h 278213"/>
                    <a:gd name="connsiteX2" fmla="*/ 1656650 w 1694746"/>
                    <a:gd name="connsiteY2" fmla="*/ 232802 h 278213"/>
                    <a:gd name="connsiteX3" fmla="*/ 1553561 w 1694746"/>
                    <a:gd name="connsiteY3" fmla="*/ 278213 h 278213"/>
                    <a:gd name="connsiteX4" fmla="*/ 140731 w 1694746"/>
                    <a:gd name="connsiteY4" fmla="*/ 278213 h 278213"/>
                    <a:gd name="connsiteX5" fmla="*/ 66591 w 1694746"/>
                    <a:gd name="connsiteY5" fmla="*/ 249288 h 278213"/>
                    <a:gd name="connsiteX6" fmla="*/ 0 w 1694746"/>
                    <a:gd name="connsiteY6" fmla="*/ 179441 h 278213"/>
                    <a:gd name="connsiteX7" fmla="*/ 847373 w 1694746"/>
                    <a:gd name="connsiteY7" fmla="*/ 0 h 27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746" h="278213">
                      <a:moveTo>
                        <a:pt x="847373" y="0"/>
                      </a:moveTo>
                      <a:cubicBezTo>
                        <a:pt x="1315364" y="0"/>
                        <a:pt x="1694746" y="80338"/>
                        <a:pt x="1694746" y="179441"/>
                      </a:cubicBezTo>
                      <a:cubicBezTo>
                        <a:pt x="1694746" y="198023"/>
                        <a:pt x="1681409" y="215945"/>
                        <a:pt x="1656650" y="232802"/>
                      </a:cubicBezTo>
                      <a:lnTo>
                        <a:pt x="1553561" y="278213"/>
                      </a:lnTo>
                      <a:lnTo>
                        <a:pt x="140731" y="278213"/>
                      </a:lnTo>
                      <a:lnTo>
                        <a:pt x="66591" y="249288"/>
                      </a:lnTo>
                      <a:cubicBezTo>
                        <a:pt x="23712" y="227820"/>
                        <a:pt x="0" y="204217"/>
                        <a:pt x="0" y="179441"/>
                      </a:cubicBezTo>
                      <a:cubicBezTo>
                        <a:pt x="0" y="80338"/>
                        <a:pt x="379382" y="0"/>
                        <a:pt x="847373" y="0"/>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0" name="Freeform 209">
                  <a:extLst>
                    <a:ext uri="{FF2B5EF4-FFF2-40B4-BE49-F238E27FC236}">
                      <a16:creationId xmlns:a16="http://schemas.microsoft.com/office/drawing/2014/main" id="{F920ED9C-F822-6E58-49FF-3BA4A8A5704E}"/>
                    </a:ext>
                  </a:extLst>
                </p:cNvPr>
                <p:cNvSpPr>
                  <a:spLocks noChangeAspect="1"/>
                </p:cNvSpPr>
                <p:nvPr/>
              </p:nvSpPr>
              <p:spPr>
                <a:xfrm>
                  <a:off x="4843153" y="4212921"/>
                  <a:ext cx="1828800" cy="3440069"/>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2293427 h 6192710"/>
                    <a:gd name="connsiteX19" fmla="*/ 2812807 w 3292149"/>
                    <a:gd name="connsiteY19" fmla="*/ 4392016 h 6192710"/>
                    <a:gd name="connsiteX20" fmla="*/ 2399594 w 3292149"/>
                    <a:gd name="connsiteY20" fmla="*/ 4392016 h 6192710"/>
                    <a:gd name="connsiteX21" fmla="*/ 2399594 w 3292149"/>
                    <a:gd name="connsiteY21" fmla="*/ 5831702 h 6192710"/>
                    <a:gd name="connsiteX22" fmla="*/ 2396016 w 3292149"/>
                    <a:gd name="connsiteY22" fmla="*/ 5847629 h 6192710"/>
                    <a:gd name="connsiteX23" fmla="*/ 2399594 w 3292149"/>
                    <a:gd name="connsiteY23" fmla="*/ 5879527 h 6192710"/>
                    <a:gd name="connsiteX24" fmla="*/ 2051051 w 3292149"/>
                    <a:gd name="connsiteY24" fmla="*/ 6192710 h 6192710"/>
                    <a:gd name="connsiteX25" fmla="*/ 1702508 w 3292149"/>
                    <a:gd name="connsiteY25" fmla="*/ 5879527 h 6192710"/>
                    <a:gd name="connsiteX26" fmla="*/ 1706087 w 3292149"/>
                    <a:gd name="connsiteY26" fmla="*/ 5847629 h 6192710"/>
                    <a:gd name="connsiteX27" fmla="*/ 1702508 w 3292149"/>
                    <a:gd name="connsiteY27" fmla="*/ 5831702 h 6192710"/>
                    <a:gd name="connsiteX28" fmla="*/ 1702508 w 3292149"/>
                    <a:gd name="connsiteY28" fmla="*/ 4392016 h 6192710"/>
                    <a:gd name="connsiteX29" fmla="*/ 1628186 w 3292149"/>
                    <a:gd name="connsiteY29" fmla="*/ 4392016 h 6192710"/>
                    <a:gd name="connsiteX30" fmla="*/ 1628186 w 3292149"/>
                    <a:gd name="connsiteY30" fmla="*/ 5831702 h 6192710"/>
                    <a:gd name="connsiteX31" fmla="*/ 1624608 w 3292149"/>
                    <a:gd name="connsiteY31" fmla="*/ 5847629 h 6192710"/>
                    <a:gd name="connsiteX32" fmla="*/ 1628186 w 3292149"/>
                    <a:gd name="connsiteY32" fmla="*/ 5879527 h 6192710"/>
                    <a:gd name="connsiteX33" fmla="*/ 1279643 w 3292149"/>
                    <a:gd name="connsiteY33" fmla="*/ 6192710 h 6192710"/>
                    <a:gd name="connsiteX34" fmla="*/ 931100 w 3292149"/>
                    <a:gd name="connsiteY34" fmla="*/ 5879527 h 6192710"/>
                    <a:gd name="connsiteX35" fmla="*/ 934679 w 3292149"/>
                    <a:gd name="connsiteY35" fmla="*/ 5847629 h 6192710"/>
                    <a:gd name="connsiteX36" fmla="*/ 931100 w 3292149"/>
                    <a:gd name="connsiteY36" fmla="*/ 5831702 h 6192710"/>
                    <a:gd name="connsiteX37" fmla="*/ 931100 w 3292149"/>
                    <a:gd name="connsiteY37" fmla="*/ 4392016 h 6192710"/>
                    <a:gd name="connsiteX38" fmla="*/ 513410 w 3292149"/>
                    <a:gd name="connsiteY38" fmla="*/ 4392016 h 6192710"/>
                    <a:gd name="connsiteX39" fmla="*/ 932062 w 3292149"/>
                    <a:gd name="connsiteY39" fmla="*/ 2258539 h 6192710"/>
                    <a:gd name="connsiteX40" fmla="*/ 932062 w 3292149"/>
                    <a:gd name="connsiteY40" fmla="*/ 1992589 h 6192710"/>
                    <a:gd name="connsiteX41" fmla="*/ 482251 w 3292149"/>
                    <a:gd name="connsiteY41" fmla="*/ 3229041 h 6192710"/>
                    <a:gd name="connsiteX42" fmla="*/ 475929 w 3292149"/>
                    <a:gd name="connsiteY42" fmla="*/ 3239113 h 6192710"/>
                    <a:gd name="connsiteX43" fmla="*/ 470316 w 3292149"/>
                    <a:gd name="connsiteY43" fmla="*/ 3261847 h 6192710"/>
                    <a:gd name="connsiteX44" fmla="*/ 163533 w 3292149"/>
                    <a:gd name="connsiteY44" fmla="*/ 3393499 h 6192710"/>
                    <a:gd name="connsiteX45" fmla="*/ 13053 w 3292149"/>
                    <a:gd name="connsiteY45" fmla="*/ 3095498 h 6192710"/>
                    <a:gd name="connsiteX46" fmla="*/ 23361 w 3292149"/>
                    <a:gd name="connsiteY46" fmla="*/ 3074472 h 6192710"/>
                    <a:gd name="connsiteX47" fmla="*/ 24988 w 3292149"/>
                    <a:gd name="connsiteY47" fmla="*/ 3062693 h 6192710"/>
                    <a:gd name="connsiteX48" fmla="*/ 561359 w 3292149"/>
                    <a:gd name="connsiteY48" fmla="*/ 1588301 h 6192710"/>
                    <a:gd name="connsiteX49" fmla="*/ 565545 w 3292149"/>
                    <a:gd name="connsiteY49" fmla="*/ 1581633 h 6192710"/>
                    <a:gd name="connsiteX50" fmla="*/ 569260 w 3292149"/>
                    <a:gd name="connsiteY50" fmla="*/ 1566582 h 6192710"/>
                    <a:gd name="connsiteX51" fmla="*/ 780909 w 3292149"/>
                    <a:gd name="connsiteY51" fmla="*/ 1419437 h 6192710"/>
                    <a:gd name="connsiteX52" fmla="*/ 825673 w 3292149"/>
                    <a:gd name="connsiteY52" fmla="*/ 1422356 h 6192710"/>
                    <a:gd name="connsiteX53" fmla="*/ 836690 w 3292149"/>
                    <a:gd name="connsiteY53" fmla="*/ 1420132 h 6192710"/>
                    <a:gd name="connsiteX54" fmla="*/ 1537248 w 3292149"/>
                    <a:gd name="connsiteY54" fmla="*/ 1420132 h 6192710"/>
                    <a:gd name="connsiteX55" fmla="*/ 1503585 w 3292149"/>
                    <a:gd name="connsiteY55" fmla="*/ 1416697 h 6192710"/>
                    <a:gd name="connsiteX56" fmla="*/ 939052 w 3292149"/>
                    <a:gd name="connsiteY56" fmla="*/ 715618 h 6192710"/>
                    <a:gd name="connsiteX57" fmla="*/ 1646074 w 3292149"/>
                    <a:gd name="connsiteY57"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2293427"/>
                      </a:lnTo>
                      <a:lnTo>
                        <a:pt x="2812807" y="4392016"/>
                      </a:lnTo>
                      <a:lnTo>
                        <a:pt x="2399594" y="4392016"/>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4392016"/>
                      </a:lnTo>
                      <a:lnTo>
                        <a:pt x="1628186" y="4392016"/>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4392016"/>
                      </a:lnTo>
                      <a:lnTo>
                        <a:pt x="513410" y="4392016"/>
                      </a:lnTo>
                      <a:lnTo>
                        <a:pt x="932062" y="2258539"/>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9" name="Freeform 198">
                <a:extLst>
                  <a:ext uri="{FF2B5EF4-FFF2-40B4-BE49-F238E27FC236}">
                    <a16:creationId xmlns:a16="http://schemas.microsoft.com/office/drawing/2014/main" id="{FDAF9B98-FE8B-A718-87B0-EF369F99C6BC}"/>
                  </a:ext>
                </a:extLst>
              </p:cNvPr>
              <p:cNvSpPr/>
              <p:nvPr/>
            </p:nvSpPr>
            <p:spPr>
              <a:xfrm>
                <a:off x="9455057" y="2922648"/>
                <a:ext cx="883561" cy="295878"/>
              </a:xfrm>
              <a:custGeom>
                <a:avLst/>
                <a:gdLst>
                  <a:gd name="connsiteX0" fmla="*/ 847373 w 1694746"/>
                  <a:gd name="connsiteY0" fmla="*/ 0 h 567520"/>
                  <a:gd name="connsiteX1" fmla="*/ 1694746 w 1694746"/>
                  <a:gd name="connsiteY1" fmla="*/ 179441 h 567520"/>
                  <a:gd name="connsiteX2" fmla="*/ 1550028 w 1694746"/>
                  <a:gd name="connsiteY2" fmla="*/ 279769 h 567520"/>
                  <a:gd name="connsiteX3" fmla="*/ 1522475 w 1694746"/>
                  <a:gd name="connsiteY3" fmla="*/ 286840 h 567520"/>
                  <a:gd name="connsiteX4" fmla="*/ 1549149 w 1694746"/>
                  <a:gd name="connsiteY4" fmla="*/ 292531 h 567520"/>
                  <a:gd name="connsiteX5" fmla="*/ 1611843 w 1694746"/>
                  <a:gd name="connsiteY5" fmla="*/ 337197 h 567520"/>
                  <a:gd name="connsiteX6" fmla="*/ 1378176 w 1694746"/>
                  <a:gd name="connsiteY6" fmla="*/ 418338 h 567520"/>
                  <a:gd name="connsiteX7" fmla="*/ 1231967 w 1694746"/>
                  <a:gd name="connsiteY7" fmla="*/ 432517 h 567520"/>
                  <a:gd name="connsiteX8" fmla="*/ 1246463 w 1694746"/>
                  <a:gd name="connsiteY8" fmla="*/ 452769 h 567520"/>
                  <a:gd name="connsiteX9" fmla="*/ 839630 w 1694746"/>
                  <a:gd name="connsiteY9" fmla="*/ 567520 h 567520"/>
                  <a:gd name="connsiteX10" fmla="*/ 432797 w 1694746"/>
                  <a:gd name="connsiteY10" fmla="*/ 452769 h 567520"/>
                  <a:gd name="connsiteX11" fmla="*/ 443973 w 1694746"/>
                  <a:gd name="connsiteY11" fmla="*/ 437156 h 567520"/>
                  <a:gd name="connsiteX12" fmla="*/ 249932 w 1694746"/>
                  <a:gd name="connsiteY12" fmla="*/ 418338 h 567520"/>
                  <a:gd name="connsiteX13" fmla="*/ 16265 w 1694746"/>
                  <a:gd name="connsiteY13" fmla="*/ 337197 h 567520"/>
                  <a:gd name="connsiteX14" fmla="*/ 78959 w 1694746"/>
                  <a:gd name="connsiteY14" fmla="*/ 292531 h 567520"/>
                  <a:gd name="connsiteX15" fmla="*/ 142620 w 1694746"/>
                  <a:gd name="connsiteY15" fmla="*/ 278950 h 567520"/>
                  <a:gd name="connsiteX16" fmla="*/ 66591 w 1694746"/>
                  <a:gd name="connsiteY16" fmla="*/ 249288 h 567520"/>
                  <a:gd name="connsiteX17" fmla="*/ 0 w 1694746"/>
                  <a:gd name="connsiteY17" fmla="*/ 179441 h 567520"/>
                  <a:gd name="connsiteX18" fmla="*/ 847373 w 1694746"/>
                  <a:gd name="connsiteY18" fmla="*/ 0 h 5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4746" h="567520">
                    <a:moveTo>
                      <a:pt x="847373" y="0"/>
                    </a:moveTo>
                    <a:cubicBezTo>
                      <a:pt x="1315364" y="0"/>
                      <a:pt x="1694746" y="80338"/>
                      <a:pt x="1694746" y="179441"/>
                    </a:cubicBezTo>
                    <a:cubicBezTo>
                      <a:pt x="1694746" y="216605"/>
                      <a:pt x="1641396" y="251130"/>
                      <a:pt x="1550028" y="279769"/>
                    </a:cubicBezTo>
                    <a:lnTo>
                      <a:pt x="1522475" y="286840"/>
                    </a:lnTo>
                    <a:lnTo>
                      <a:pt x="1549149" y="292531"/>
                    </a:lnTo>
                    <a:cubicBezTo>
                      <a:pt x="1589519" y="306260"/>
                      <a:pt x="1611843" y="321354"/>
                      <a:pt x="1611843" y="337197"/>
                    </a:cubicBezTo>
                    <a:cubicBezTo>
                      <a:pt x="1611843" y="368885"/>
                      <a:pt x="1522548" y="397573"/>
                      <a:pt x="1378176" y="418338"/>
                    </a:cubicBezTo>
                    <a:lnTo>
                      <a:pt x="1231967" y="432517"/>
                    </a:lnTo>
                    <a:lnTo>
                      <a:pt x="1246463" y="452769"/>
                    </a:lnTo>
                    <a:cubicBezTo>
                      <a:pt x="1246463" y="516144"/>
                      <a:pt x="1064318" y="567520"/>
                      <a:pt x="839630" y="567520"/>
                    </a:cubicBezTo>
                    <a:cubicBezTo>
                      <a:pt x="614942" y="567520"/>
                      <a:pt x="432797" y="516144"/>
                      <a:pt x="432797" y="452769"/>
                    </a:cubicBezTo>
                    <a:lnTo>
                      <a:pt x="443973" y="437156"/>
                    </a:lnTo>
                    <a:lnTo>
                      <a:pt x="249932" y="418338"/>
                    </a:lnTo>
                    <a:cubicBezTo>
                      <a:pt x="105561" y="397573"/>
                      <a:pt x="16265" y="368885"/>
                      <a:pt x="16265" y="337197"/>
                    </a:cubicBezTo>
                    <a:cubicBezTo>
                      <a:pt x="16265" y="321354"/>
                      <a:pt x="38589" y="306260"/>
                      <a:pt x="78959" y="292531"/>
                    </a:cubicBezTo>
                    <a:lnTo>
                      <a:pt x="142620" y="278950"/>
                    </a:lnTo>
                    <a:lnTo>
                      <a:pt x="66591" y="249288"/>
                    </a:lnTo>
                    <a:cubicBezTo>
                      <a:pt x="23712" y="227820"/>
                      <a:pt x="0" y="204217"/>
                      <a:pt x="0" y="179441"/>
                    </a:cubicBezTo>
                    <a:cubicBezTo>
                      <a:pt x="0" y="80338"/>
                      <a:pt x="379382" y="0"/>
                      <a:pt x="847373" y="0"/>
                    </a:cubicBezTo>
                    <a:close/>
                  </a:path>
                </a:pathLst>
              </a:custGeom>
              <a:solidFill>
                <a:sysClr val="window" lastClr="FFFFFF">
                  <a:lumMod val="7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Freeform 199">
                <a:extLst>
                  <a:ext uri="{FF2B5EF4-FFF2-40B4-BE49-F238E27FC236}">
                    <a16:creationId xmlns:a16="http://schemas.microsoft.com/office/drawing/2014/main" id="{CED7C69A-D057-3512-DF3A-7D84CE7E3161}"/>
                  </a:ext>
                </a:extLst>
              </p:cNvPr>
              <p:cNvSpPr/>
              <p:nvPr/>
            </p:nvSpPr>
            <p:spPr>
              <a:xfrm>
                <a:off x="9538952" y="2922779"/>
                <a:ext cx="715772" cy="39079"/>
              </a:xfrm>
              <a:custGeom>
                <a:avLst/>
                <a:gdLst>
                  <a:gd name="connsiteX0" fmla="*/ 456440 w 912881"/>
                  <a:gd name="connsiteY0" fmla="*/ 0 h 49840"/>
                  <a:gd name="connsiteX1" fmla="*/ 854851 w 912881"/>
                  <a:gd name="connsiteY1" fmla="*/ 34947 h 49840"/>
                  <a:gd name="connsiteX2" fmla="*/ 912881 w 912881"/>
                  <a:gd name="connsiteY2" fmla="*/ 49840 h 49840"/>
                  <a:gd name="connsiteX3" fmla="*/ 0 w 912881"/>
                  <a:gd name="connsiteY3" fmla="*/ 49840 h 49840"/>
                  <a:gd name="connsiteX4" fmla="*/ 58030 w 912881"/>
                  <a:gd name="connsiteY4" fmla="*/ 34947 h 49840"/>
                  <a:gd name="connsiteX5" fmla="*/ 456440 w 912881"/>
                  <a:gd name="connsiteY5" fmla="*/ 0 h 4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881" h="49840">
                    <a:moveTo>
                      <a:pt x="456440" y="0"/>
                    </a:moveTo>
                    <a:cubicBezTo>
                      <a:pt x="612029" y="0"/>
                      <a:pt x="752889" y="13355"/>
                      <a:pt x="854851" y="34947"/>
                    </a:cubicBezTo>
                    <a:lnTo>
                      <a:pt x="912881" y="49840"/>
                    </a:lnTo>
                    <a:lnTo>
                      <a:pt x="0" y="49840"/>
                    </a:lnTo>
                    <a:lnTo>
                      <a:pt x="58030" y="34947"/>
                    </a:lnTo>
                    <a:cubicBezTo>
                      <a:pt x="159992" y="13355"/>
                      <a:pt x="300851" y="0"/>
                      <a:pt x="456440" y="0"/>
                    </a:cubicBezTo>
                    <a:close/>
                  </a:path>
                </a:pathLst>
              </a:custGeom>
              <a:solidFill>
                <a:srgbClr val="424F6E"/>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962F47AD-4230-6A20-DE12-7AF63ADEEB97}"/>
                  </a:ext>
                </a:extLst>
              </p:cNvPr>
              <p:cNvSpPr>
                <a:spLocks noChangeAspect="1"/>
              </p:cNvSpPr>
              <p:nvPr/>
            </p:nvSpPr>
            <p:spPr>
              <a:xfrm>
                <a:off x="9420112" y="1211030"/>
                <a:ext cx="953451" cy="1793492"/>
              </a:xfrm>
              <a:custGeom>
                <a:avLst/>
                <a:gdLst>
                  <a:gd name="connsiteX0" fmla="*/ 1646074 w 3292149"/>
                  <a:gd name="connsiteY0" fmla="*/ 0 h 6192710"/>
                  <a:gd name="connsiteX1" fmla="*/ 2353096 w 3292149"/>
                  <a:gd name="connsiteY1" fmla="*/ 715618 h 6192710"/>
                  <a:gd name="connsiteX2" fmla="*/ 1788564 w 3292149"/>
                  <a:gd name="connsiteY2" fmla="*/ 1416697 h 6192710"/>
                  <a:gd name="connsiteX3" fmla="*/ 1754901 w 3292149"/>
                  <a:gd name="connsiteY3" fmla="*/ 1420132 h 6192710"/>
                  <a:gd name="connsiteX4" fmla="*/ 2496374 w 3292149"/>
                  <a:gd name="connsiteY4" fmla="*/ 1420132 h 6192710"/>
                  <a:gd name="connsiteX5" fmla="*/ 2497407 w 3292149"/>
                  <a:gd name="connsiteY5" fmla="*/ 1420340 h 6192710"/>
                  <a:gd name="connsiteX6" fmla="*/ 2511240 w 3292149"/>
                  <a:gd name="connsiteY6" fmla="*/ 1419438 h 6192710"/>
                  <a:gd name="connsiteX7" fmla="*/ 2722889 w 3292149"/>
                  <a:gd name="connsiteY7" fmla="*/ 1566583 h 6192710"/>
                  <a:gd name="connsiteX8" fmla="*/ 2726604 w 3292149"/>
                  <a:gd name="connsiteY8" fmla="*/ 1581634 h 6192710"/>
                  <a:gd name="connsiteX9" fmla="*/ 2730790 w 3292149"/>
                  <a:gd name="connsiteY9" fmla="*/ 1588302 h 6192710"/>
                  <a:gd name="connsiteX10" fmla="*/ 3267161 w 3292149"/>
                  <a:gd name="connsiteY10" fmla="*/ 3062694 h 6192710"/>
                  <a:gd name="connsiteX11" fmla="*/ 3268788 w 3292149"/>
                  <a:gd name="connsiteY11" fmla="*/ 3074473 h 6192710"/>
                  <a:gd name="connsiteX12" fmla="*/ 3279096 w 3292149"/>
                  <a:gd name="connsiteY12" fmla="*/ 3095499 h 6192710"/>
                  <a:gd name="connsiteX13" fmla="*/ 3128616 w 3292149"/>
                  <a:gd name="connsiteY13" fmla="*/ 3393500 h 6192710"/>
                  <a:gd name="connsiteX14" fmla="*/ 2821833 w 3292149"/>
                  <a:gd name="connsiteY14" fmla="*/ 3261848 h 6192710"/>
                  <a:gd name="connsiteX15" fmla="*/ 2816220 w 3292149"/>
                  <a:gd name="connsiteY15" fmla="*/ 3239114 h 6192710"/>
                  <a:gd name="connsiteX16" fmla="*/ 2809898 w 3292149"/>
                  <a:gd name="connsiteY16" fmla="*/ 3229042 h 6192710"/>
                  <a:gd name="connsiteX17" fmla="*/ 2401001 w 3292149"/>
                  <a:gd name="connsiteY17" fmla="*/ 2105056 h 6192710"/>
                  <a:gd name="connsiteX18" fmla="*/ 2401001 w 3292149"/>
                  <a:gd name="connsiteY18" fmla="*/ 2293427 h 6192710"/>
                  <a:gd name="connsiteX19" fmla="*/ 2812807 w 3292149"/>
                  <a:gd name="connsiteY19" fmla="*/ 4392016 h 6192710"/>
                  <a:gd name="connsiteX20" fmla="*/ 2399594 w 3292149"/>
                  <a:gd name="connsiteY20" fmla="*/ 4392016 h 6192710"/>
                  <a:gd name="connsiteX21" fmla="*/ 2399594 w 3292149"/>
                  <a:gd name="connsiteY21" fmla="*/ 5831702 h 6192710"/>
                  <a:gd name="connsiteX22" fmla="*/ 2396016 w 3292149"/>
                  <a:gd name="connsiteY22" fmla="*/ 5847629 h 6192710"/>
                  <a:gd name="connsiteX23" fmla="*/ 2399594 w 3292149"/>
                  <a:gd name="connsiteY23" fmla="*/ 5879527 h 6192710"/>
                  <a:gd name="connsiteX24" fmla="*/ 2051051 w 3292149"/>
                  <a:gd name="connsiteY24" fmla="*/ 6192710 h 6192710"/>
                  <a:gd name="connsiteX25" fmla="*/ 1702508 w 3292149"/>
                  <a:gd name="connsiteY25" fmla="*/ 5879527 h 6192710"/>
                  <a:gd name="connsiteX26" fmla="*/ 1706087 w 3292149"/>
                  <a:gd name="connsiteY26" fmla="*/ 5847629 h 6192710"/>
                  <a:gd name="connsiteX27" fmla="*/ 1702508 w 3292149"/>
                  <a:gd name="connsiteY27" fmla="*/ 5831702 h 6192710"/>
                  <a:gd name="connsiteX28" fmla="*/ 1702508 w 3292149"/>
                  <a:gd name="connsiteY28" fmla="*/ 4392016 h 6192710"/>
                  <a:gd name="connsiteX29" fmla="*/ 1628186 w 3292149"/>
                  <a:gd name="connsiteY29" fmla="*/ 4392016 h 6192710"/>
                  <a:gd name="connsiteX30" fmla="*/ 1628186 w 3292149"/>
                  <a:gd name="connsiteY30" fmla="*/ 5831702 h 6192710"/>
                  <a:gd name="connsiteX31" fmla="*/ 1624608 w 3292149"/>
                  <a:gd name="connsiteY31" fmla="*/ 5847629 h 6192710"/>
                  <a:gd name="connsiteX32" fmla="*/ 1628186 w 3292149"/>
                  <a:gd name="connsiteY32" fmla="*/ 5879527 h 6192710"/>
                  <a:gd name="connsiteX33" fmla="*/ 1279643 w 3292149"/>
                  <a:gd name="connsiteY33" fmla="*/ 6192710 h 6192710"/>
                  <a:gd name="connsiteX34" fmla="*/ 931100 w 3292149"/>
                  <a:gd name="connsiteY34" fmla="*/ 5879527 h 6192710"/>
                  <a:gd name="connsiteX35" fmla="*/ 934679 w 3292149"/>
                  <a:gd name="connsiteY35" fmla="*/ 5847629 h 6192710"/>
                  <a:gd name="connsiteX36" fmla="*/ 931100 w 3292149"/>
                  <a:gd name="connsiteY36" fmla="*/ 5831702 h 6192710"/>
                  <a:gd name="connsiteX37" fmla="*/ 931100 w 3292149"/>
                  <a:gd name="connsiteY37" fmla="*/ 4392016 h 6192710"/>
                  <a:gd name="connsiteX38" fmla="*/ 513410 w 3292149"/>
                  <a:gd name="connsiteY38" fmla="*/ 4392016 h 6192710"/>
                  <a:gd name="connsiteX39" fmla="*/ 932062 w 3292149"/>
                  <a:gd name="connsiteY39" fmla="*/ 2258539 h 6192710"/>
                  <a:gd name="connsiteX40" fmla="*/ 932062 w 3292149"/>
                  <a:gd name="connsiteY40" fmla="*/ 1992589 h 6192710"/>
                  <a:gd name="connsiteX41" fmla="*/ 482251 w 3292149"/>
                  <a:gd name="connsiteY41" fmla="*/ 3229041 h 6192710"/>
                  <a:gd name="connsiteX42" fmla="*/ 475929 w 3292149"/>
                  <a:gd name="connsiteY42" fmla="*/ 3239113 h 6192710"/>
                  <a:gd name="connsiteX43" fmla="*/ 470316 w 3292149"/>
                  <a:gd name="connsiteY43" fmla="*/ 3261847 h 6192710"/>
                  <a:gd name="connsiteX44" fmla="*/ 163533 w 3292149"/>
                  <a:gd name="connsiteY44" fmla="*/ 3393499 h 6192710"/>
                  <a:gd name="connsiteX45" fmla="*/ 13053 w 3292149"/>
                  <a:gd name="connsiteY45" fmla="*/ 3095498 h 6192710"/>
                  <a:gd name="connsiteX46" fmla="*/ 23361 w 3292149"/>
                  <a:gd name="connsiteY46" fmla="*/ 3074472 h 6192710"/>
                  <a:gd name="connsiteX47" fmla="*/ 24988 w 3292149"/>
                  <a:gd name="connsiteY47" fmla="*/ 3062693 h 6192710"/>
                  <a:gd name="connsiteX48" fmla="*/ 561359 w 3292149"/>
                  <a:gd name="connsiteY48" fmla="*/ 1588301 h 6192710"/>
                  <a:gd name="connsiteX49" fmla="*/ 565545 w 3292149"/>
                  <a:gd name="connsiteY49" fmla="*/ 1581633 h 6192710"/>
                  <a:gd name="connsiteX50" fmla="*/ 569260 w 3292149"/>
                  <a:gd name="connsiteY50" fmla="*/ 1566582 h 6192710"/>
                  <a:gd name="connsiteX51" fmla="*/ 780909 w 3292149"/>
                  <a:gd name="connsiteY51" fmla="*/ 1419437 h 6192710"/>
                  <a:gd name="connsiteX52" fmla="*/ 825673 w 3292149"/>
                  <a:gd name="connsiteY52" fmla="*/ 1422356 h 6192710"/>
                  <a:gd name="connsiteX53" fmla="*/ 836690 w 3292149"/>
                  <a:gd name="connsiteY53" fmla="*/ 1420132 h 6192710"/>
                  <a:gd name="connsiteX54" fmla="*/ 1537248 w 3292149"/>
                  <a:gd name="connsiteY54" fmla="*/ 1420132 h 6192710"/>
                  <a:gd name="connsiteX55" fmla="*/ 1503585 w 3292149"/>
                  <a:gd name="connsiteY55" fmla="*/ 1416697 h 6192710"/>
                  <a:gd name="connsiteX56" fmla="*/ 939052 w 3292149"/>
                  <a:gd name="connsiteY56" fmla="*/ 715618 h 6192710"/>
                  <a:gd name="connsiteX57" fmla="*/ 1646074 w 3292149"/>
                  <a:gd name="connsiteY57" fmla="*/ 0 h 619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92149" h="6192710">
                    <a:moveTo>
                      <a:pt x="1646074" y="0"/>
                    </a:moveTo>
                    <a:cubicBezTo>
                      <a:pt x="2036551" y="0"/>
                      <a:pt x="2353096" y="320393"/>
                      <a:pt x="2353096" y="715618"/>
                    </a:cubicBezTo>
                    <a:cubicBezTo>
                      <a:pt x="2353096" y="1061440"/>
                      <a:pt x="2110741" y="1349969"/>
                      <a:pt x="1788564" y="1416697"/>
                    </a:cubicBezTo>
                    <a:lnTo>
                      <a:pt x="1754901" y="1420132"/>
                    </a:lnTo>
                    <a:lnTo>
                      <a:pt x="2496374" y="1420132"/>
                    </a:lnTo>
                    <a:lnTo>
                      <a:pt x="2497407" y="1420340"/>
                    </a:lnTo>
                    <a:lnTo>
                      <a:pt x="2511240" y="1419438"/>
                    </a:lnTo>
                    <a:cubicBezTo>
                      <a:pt x="2605164" y="1422198"/>
                      <a:pt x="2690517" y="1477600"/>
                      <a:pt x="2722889" y="1566583"/>
                    </a:cubicBezTo>
                    <a:lnTo>
                      <a:pt x="2726604" y="1581634"/>
                    </a:lnTo>
                    <a:lnTo>
                      <a:pt x="2730790" y="1588302"/>
                    </a:lnTo>
                    <a:lnTo>
                      <a:pt x="3267161" y="3062694"/>
                    </a:lnTo>
                    <a:lnTo>
                      <a:pt x="3268788" y="3074473"/>
                    </a:lnTo>
                    <a:lnTo>
                      <a:pt x="3279096" y="3095499"/>
                    </a:lnTo>
                    <a:cubicBezTo>
                      <a:pt x="3322258" y="3214144"/>
                      <a:pt x="3254885" y="3347564"/>
                      <a:pt x="3128616" y="3393500"/>
                    </a:cubicBezTo>
                    <a:cubicBezTo>
                      <a:pt x="3002347" y="3439435"/>
                      <a:pt x="2864995" y="3380493"/>
                      <a:pt x="2821833" y="3261848"/>
                    </a:cubicBezTo>
                    <a:lnTo>
                      <a:pt x="2816220" y="3239114"/>
                    </a:lnTo>
                    <a:lnTo>
                      <a:pt x="2809898" y="3229042"/>
                    </a:lnTo>
                    <a:lnTo>
                      <a:pt x="2401001" y="2105056"/>
                    </a:lnTo>
                    <a:lnTo>
                      <a:pt x="2401001" y="2293427"/>
                    </a:lnTo>
                    <a:lnTo>
                      <a:pt x="2812807" y="4392016"/>
                    </a:lnTo>
                    <a:lnTo>
                      <a:pt x="2399594" y="4392016"/>
                    </a:lnTo>
                    <a:lnTo>
                      <a:pt x="2399594" y="5831702"/>
                    </a:lnTo>
                    <a:lnTo>
                      <a:pt x="2396016" y="5847629"/>
                    </a:lnTo>
                    <a:lnTo>
                      <a:pt x="2399594" y="5879527"/>
                    </a:lnTo>
                    <a:cubicBezTo>
                      <a:pt x="2399594" y="6052493"/>
                      <a:pt x="2243546" y="6192710"/>
                      <a:pt x="2051051" y="6192710"/>
                    </a:cubicBezTo>
                    <a:cubicBezTo>
                      <a:pt x="1858557" y="6192710"/>
                      <a:pt x="1702508" y="6052493"/>
                      <a:pt x="1702508" y="5879527"/>
                    </a:cubicBezTo>
                    <a:lnTo>
                      <a:pt x="1706087" y="5847629"/>
                    </a:lnTo>
                    <a:lnTo>
                      <a:pt x="1702508" y="5831702"/>
                    </a:lnTo>
                    <a:lnTo>
                      <a:pt x="1702508" y="4392016"/>
                    </a:lnTo>
                    <a:lnTo>
                      <a:pt x="1628186" y="4392016"/>
                    </a:lnTo>
                    <a:lnTo>
                      <a:pt x="1628186" y="5831702"/>
                    </a:lnTo>
                    <a:lnTo>
                      <a:pt x="1624608" y="5847629"/>
                    </a:lnTo>
                    <a:lnTo>
                      <a:pt x="1628186" y="5879527"/>
                    </a:lnTo>
                    <a:cubicBezTo>
                      <a:pt x="1628186" y="6052493"/>
                      <a:pt x="1472138" y="6192710"/>
                      <a:pt x="1279643" y="6192710"/>
                    </a:cubicBezTo>
                    <a:cubicBezTo>
                      <a:pt x="1087149" y="6192710"/>
                      <a:pt x="931100" y="6052493"/>
                      <a:pt x="931100" y="5879527"/>
                    </a:cubicBezTo>
                    <a:lnTo>
                      <a:pt x="934679" y="5847629"/>
                    </a:lnTo>
                    <a:lnTo>
                      <a:pt x="931100" y="5831702"/>
                    </a:lnTo>
                    <a:lnTo>
                      <a:pt x="931100" y="4392016"/>
                    </a:lnTo>
                    <a:lnTo>
                      <a:pt x="513410" y="4392016"/>
                    </a:lnTo>
                    <a:lnTo>
                      <a:pt x="932062" y="2258539"/>
                    </a:lnTo>
                    <a:lnTo>
                      <a:pt x="932062" y="1992589"/>
                    </a:lnTo>
                    <a:lnTo>
                      <a:pt x="482251" y="3229041"/>
                    </a:lnTo>
                    <a:lnTo>
                      <a:pt x="475929" y="3239113"/>
                    </a:lnTo>
                    <a:lnTo>
                      <a:pt x="470316" y="3261847"/>
                    </a:lnTo>
                    <a:cubicBezTo>
                      <a:pt x="427154" y="3380492"/>
                      <a:pt x="289802" y="3439434"/>
                      <a:pt x="163533" y="3393499"/>
                    </a:cubicBezTo>
                    <a:cubicBezTo>
                      <a:pt x="37264" y="3347563"/>
                      <a:pt x="-30109" y="3214143"/>
                      <a:pt x="13053" y="3095498"/>
                    </a:cubicBezTo>
                    <a:lnTo>
                      <a:pt x="23361" y="3074472"/>
                    </a:lnTo>
                    <a:lnTo>
                      <a:pt x="24988" y="3062693"/>
                    </a:lnTo>
                    <a:lnTo>
                      <a:pt x="561359" y="1588301"/>
                    </a:lnTo>
                    <a:lnTo>
                      <a:pt x="565545" y="1581633"/>
                    </a:lnTo>
                    <a:lnTo>
                      <a:pt x="569260" y="1566582"/>
                    </a:lnTo>
                    <a:cubicBezTo>
                      <a:pt x="601632" y="1477599"/>
                      <a:pt x="686985" y="1422197"/>
                      <a:pt x="780909" y="1419437"/>
                    </a:cubicBezTo>
                    <a:lnTo>
                      <a:pt x="825673" y="1422356"/>
                    </a:lnTo>
                    <a:lnTo>
                      <a:pt x="836690" y="1420132"/>
                    </a:lnTo>
                    <a:lnTo>
                      <a:pt x="1537248" y="1420132"/>
                    </a:lnTo>
                    <a:lnTo>
                      <a:pt x="1503585" y="1416697"/>
                    </a:lnTo>
                    <a:cubicBezTo>
                      <a:pt x="1181407" y="1349969"/>
                      <a:pt x="939052" y="1061440"/>
                      <a:pt x="939052" y="715618"/>
                    </a:cubicBezTo>
                    <a:cubicBezTo>
                      <a:pt x="939052" y="320393"/>
                      <a:pt x="1255597" y="0"/>
                      <a:pt x="1646074" y="0"/>
                    </a:cubicBezTo>
                    <a:close/>
                  </a:path>
                </a:pathLst>
              </a:custGeom>
              <a:solidFill>
                <a:sysClr val="window" lastClr="FFFFFF">
                  <a:lumMod val="8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TextBox 201">
                <a:extLst>
                  <a:ext uri="{FF2B5EF4-FFF2-40B4-BE49-F238E27FC236}">
                    <a16:creationId xmlns:a16="http://schemas.microsoft.com/office/drawing/2014/main" id="{BE90C57C-7841-FA99-8562-101B17BFA80C}"/>
                  </a:ext>
                </a:extLst>
              </p:cNvPr>
              <p:cNvSpPr txBox="1"/>
              <p:nvPr/>
            </p:nvSpPr>
            <p:spPr>
              <a:xfrm>
                <a:off x="8635898" y="1853638"/>
                <a:ext cx="555794" cy="369332"/>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-49%</a:t>
                </a:r>
              </a:p>
            </p:txBody>
          </p:sp>
          <p:sp>
            <p:nvSpPr>
              <p:cNvPr id="203" name="TextBox 202">
                <a:extLst>
                  <a:ext uri="{FF2B5EF4-FFF2-40B4-BE49-F238E27FC236}">
                    <a16:creationId xmlns:a16="http://schemas.microsoft.com/office/drawing/2014/main" id="{18E6C5F5-319E-638E-9DA8-0F0FC257A91A}"/>
                  </a:ext>
                </a:extLst>
              </p:cNvPr>
              <p:cNvSpPr txBox="1"/>
              <p:nvPr/>
            </p:nvSpPr>
            <p:spPr>
              <a:xfrm>
                <a:off x="8437069" y="817292"/>
                <a:ext cx="1936494"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VOICE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    (TDF)                (TDF/FTC)    </a:t>
                </a:r>
              </a:p>
            </p:txBody>
          </p:sp>
          <p:sp>
            <p:nvSpPr>
              <p:cNvPr id="204" name="TextBox 203">
                <a:extLst>
                  <a:ext uri="{FF2B5EF4-FFF2-40B4-BE49-F238E27FC236}">
                    <a16:creationId xmlns:a16="http://schemas.microsoft.com/office/drawing/2014/main" id="{C2291577-94FD-B306-4BFF-FBE9874DABAC}"/>
                  </a:ext>
                </a:extLst>
              </p:cNvPr>
              <p:cNvSpPr txBox="1"/>
              <p:nvPr/>
            </p:nvSpPr>
            <p:spPr>
              <a:xfrm>
                <a:off x="8540439" y="2961227"/>
                <a:ext cx="752981" cy="276999"/>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glow rad="63500">
                        <a:prstClr val="white">
                          <a:alpha val="79000"/>
                        </a:prstClr>
                      </a:glow>
                    </a:effectLst>
                    <a:uLnTx/>
                    <a:uFillTx/>
                    <a:latin typeface="Arial Narrow" panose="020B0604020202020204" pitchFamily="34" charset="0"/>
                    <a:cs typeface="Arial Narrow" panose="020B0604020202020204" pitchFamily="34" charset="0"/>
                  </a:rPr>
                  <a:t>CI: 3, -129</a:t>
                </a:r>
                <a:endParaRPr kumimoji="0" lang="en-US" sz="1000" b="0" i="0" u="none" strike="noStrike" kern="0" cap="none" spc="0" normalizeH="0" baseline="0" noProof="0" dirty="0">
                  <a:ln>
                    <a:noFill/>
                  </a:ln>
                  <a:solidFill>
                    <a:prstClr val="black"/>
                  </a:solidFill>
                  <a:effectLst>
                    <a:glow rad="63500">
                      <a:prstClr val="white">
                        <a:alpha val="79000"/>
                      </a:prstClr>
                    </a:glow>
                  </a:effectLst>
                  <a:uLnTx/>
                  <a:uFillTx/>
                  <a:latin typeface="Arial Narrow" panose="020B0604020202020204" pitchFamily="34" charset="0"/>
                  <a:cs typeface="Arial Narrow" panose="020B0604020202020204" pitchFamily="34" charset="0"/>
                </a:endParaRPr>
              </a:p>
            </p:txBody>
          </p:sp>
          <p:sp>
            <p:nvSpPr>
              <p:cNvPr id="205" name="TextBox 204">
                <a:extLst>
                  <a:ext uri="{FF2B5EF4-FFF2-40B4-BE49-F238E27FC236}">
                    <a16:creationId xmlns:a16="http://schemas.microsoft.com/office/drawing/2014/main" id="{C38FB76A-B3DC-1ECB-BF0A-509AFEBF8EBD}"/>
                  </a:ext>
                </a:extLst>
              </p:cNvPr>
              <p:cNvSpPr txBox="1"/>
              <p:nvPr/>
            </p:nvSpPr>
            <p:spPr>
              <a:xfrm>
                <a:off x="9589349" y="1853638"/>
                <a:ext cx="640080" cy="369332"/>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rPr>
                  <a:t>-4.4%</a:t>
                </a:r>
              </a:p>
            </p:txBody>
          </p:sp>
          <p:sp>
            <p:nvSpPr>
              <p:cNvPr id="206" name="TextBox 205">
                <a:extLst>
                  <a:ext uri="{FF2B5EF4-FFF2-40B4-BE49-F238E27FC236}">
                    <a16:creationId xmlns:a16="http://schemas.microsoft.com/office/drawing/2014/main" id="{878876D7-E74B-239B-5BB7-68454F96BEAB}"/>
                  </a:ext>
                </a:extLst>
              </p:cNvPr>
              <p:cNvSpPr txBox="1"/>
              <p:nvPr/>
            </p:nvSpPr>
            <p:spPr>
              <a:xfrm>
                <a:off x="9494622" y="2969574"/>
                <a:ext cx="803641" cy="276999"/>
              </a:xfrm>
              <a:prstGeom prst="rect">
                <a:avLst/>
              </a:prstGeom>
              <a:no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glow rad="63500">
                        <a:prstClr val="white">
                          <a:alpha val="79000"/>
                        </a:prstClr>
                      </a:glow>
                    </a:effectLst>
                    <a:uLnTx/>
                    <a:uFillTx/>
                    <a:latin typeface="Arial Narrow" panose="020B0604020202020204" pitchFamily="34" charset="0"/>
                    <a:cs typeface="Arial Narrow" panose="020B0604020202020204" pitchFamily="34" charset="0"/>
                  </a:rPr>
                  <a:t>CI: 27, -149</a:t>
                </a:r>
                <a:endParaRPr kumimoji="0" lang="en-US" sz="1000" b="0" i="0" u="none" strike="noStrike" kern="0" cap="none" spc="0" normalizeH="0" baseline="0" noProof="0" dirty="0">
                  <a:ln>
                    <a:noFill/>
                  </a:ln>
                  <a:solidFill>
                    <a:prstClr val="black"/>
                  </a:solidFill>
                  <a:effectLst>
                    <a:glow rad="63500">
                      <a:prstClr val="white">
                        <a:alpha val="79000"/>
                      </a:prstClr>
                    </a:glow>
                  </a:effectLst>
                  <a:uLnTx/>
                  <a:uFillTx/>
                  <a:latin typeface="Arial Narrow" panose="020B0604020202020204" pitchFamily="34" charset="0"/>
                  <a:cs typeface="Arial Narrow" panose="020B0604020202020204" pitchFamily="34" charset="0"/>
                </a:endParaRPr>
              </a:p>
            </p:txBody>
          </p:sp>
          <p:sp>
            <p:nvSpPr>
              <p:cNvPr id="207" name="Rectangle 206">
                <a:extLst>
                  <a:ext uri="{FF2B5EF4-FFF2-40B4-BE49-F238E27FC236}">
                    <a16:creationId xmlns:a16="http://schemas.microsoft.com/office/drawing/2014/main" id="{524DC32A-71B7-B8A6-814F-F568DE1FD8D1}"/>
                  </a:ext>
                </a:extLst>
              </p:cNvPr>
              <p:cNvSpPr/>
              <p:nvPr/>
            </p:nvSpPr>
            <p:spPr>
              <a:xfrm>
                <a:off x="8415498" y="867202"/>
                <a:ext cx="1976861" cy="237744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77" name="Oval 176">
              <a:extLst>
                <a:ext uri="{FF2B5EF4-FFF2-40B4-BE49-F238E27FC236}">
                  <a16:creationId xmlns:a16="http://schemas.microsoft.com/office/drawing/2014/main" id="{F6E1C904-B7C7-62D9-2CC4-898A68B80AEA}"/>
                </a:ext>
              </a:extLst>
            </p:cNvPr>
            <p:cNvSpPr>
              <a:spLocks noChangeAspect="1"/>
            </p:cNvSpPr>
            <p:nvPr/>
          </p:nvSpPr>
          <p:spPr>
            <a:xfrm>
              <a:off x="369643" y="3566041"/>
              <a:ext cx="274320" cy="274320"/>
            </a:xfrm>
            <a:prstGeom prst="ellipse">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4020202020204" pitchFamily="34" charset="0"/>
                  <a:cs typeface="Arial Narrow" panose="020B0604020202020204" pitchFamily="34" charset="0"/>
                </a:rPr>
                <a:t>5</a:t>
              </a:r>
              <a:endParaRPr lang="en-US" dirty="0"/>
            </a:p>
          </p:txBody>
        </p:sp>
      </p:grpSp>
    </p:spTree>
    <p:extLst>
      <p:ext uri="{BB962C8B-B14F-4D97-AF65-F5344CB8AC3E}">
        <p14:creationId xmlns:p14="http://schemas.microsoft.com/office/powerpoint/2010/main" val="30494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FD33C-0BAF-4520-8722-748DF56BF9DB}"/>
              </a:ext>
            </a:extLst>
          </p:cNvPr>
          <p:cNvSpPr>
            <a:spLocks noGrp="1"/>
          </p:cNvSpPr>
          <p:nvPr>
            <p:ph type="title"/>
          </p:nvPr>
        </p:nvSpPr>
        <p:spPr>
          <a:xfrm>
            <a:off x="966441" y="58012"/>
            <a:ext cx="10615961" cy="1143000"/>
          </a:xfrm>
        </p:spPr>
        <p:txBody>
          <a:bodyPr>
            <a:normAutofit/>
          </a:bodyPr>
          <a:lstStyle/>
          <a:p>
            <a:r>
              <a:rPr lang="en-US" sz="3200" dirty="0">
                <a:solidFill>
                  <a:srgbClr val="011893"/>
                </a:solidFill>
                <a:latin typeface="Arial Black" panose="020B0604020202020204" pitchFamily="34" charset="0"/>
                <a:cs typeface="Arial Black" panose="020B0604020202020204" pitchFamily="34" charset="0"/>
              </a:rPr>
              <a:t>HPTN 083 and 084:</a:t>
            </a:r>
            <a:br>
              <a:rPr lang="en-US" sz="3200" dirty="0">
                <a:solidFill>
                  <a:srgbClr val="011893"/>
                </a:solidFill>
                <a:latin typeface="Arial Black" panose="020B0604020202020204" pitchFamily="34" charset="0"/>
                <a:cs typeface="Arial Black" panose="020B0604020202020204" pitchFamily="34" charset="0"/>
              </a:rPr>
            </a:br>
            <a:r>
              <a:rPr lang="en-US" sz="3200" dirty="0">
                <a:solidFill>
                  <a:srgbClr val="011893"/>
                </a:solidFill>
                <a:latin typeface="Arial Black" panose="020B0604020202020204" pitchFamily="34" charset="0"/>
                <a:cs typeface="Arial Black" panose="020B0604020202020204" pitchFamily="34" charset="0"/>
              </a:rPr>
              <a:t>Long-Acting Injectable Cabotegravir for PrEP</a:t>
            </a:r>
          </a:p>
        </p:txBody>
      </p:sp>
      <p:sp>
        <p:nvSpPr>
          <p:cNvPr id="5" name="Text Box 6">
            <a:extLst>
              <a:ext uri="{FF2B5EF4-FFF2-40B4-BE49-F238E27FC236}">
                <a16:creationId xmlns:a16="http://schemas.microsoft.com/office/drawing/2014/main" id="{438AD5E4-8835-4155-85EB-590A44A777E6}"/>
              </a:ext>
            </a:extLst>
          </p:cNvPr>
          <p:cNvSpPr txBox="1">
            <a:spLocks noChangeArrowheads="1"/>
          </p:cNvSpPr>
          <p:nvPr/>
        </p:nvSpPr>
        <p:spPr bwMode="auto">
          <a:xfrm>
            <a:off x="154360" y="1862012"/>
            <a:ext cx="415850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Phase 3 studies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Double-blind, placebo-controlled persons at high-risk for HIV infection in general good health</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No IDU, HCV, HBV, seizure disorder, CVD, abnormal liver function</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HPTN 083: MSM/transgender women</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HPTN 084: cisgender women</a:t>
            </a:r>
          </a:p>
        </p:txBody>
      </p:sp>
      <p:cxnSp>
        <p:nvCxnSpPr>
          <p:cNvPr id="6" name="Straight Connector 5">
            <a:extLst>
              <a:ext uri="{FF2B5EF4-FFF2-40B4-BE49-F238E27FC236}">
                <a16:creationId xmlns:a16="http://schemas.microsoft.com/office/drawing/2014/main" id="{BF4B936A-A55E-46D1-B91C-DA352EDFDEA2}"/>
              </a:ext>
            </a:extLst>
          </p:cNvPr>
          <p:cNvCxnSpPr/>
          <p:nvPr/>
        </p:nvCxnSpPr>
        <p:spPr>
          <a:xfrm>
            <a:off x="4982572" y="4322269"/>
            <a:ext cx="7040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9AAA305-B69C-45B0-8619-3E23EAFC36AB}"/>
              </a:ext>
            </a:extLst>
          </p:cNvPr>
          <p:cNvSpPr>
            <a:spLocks noChangeArrowheads="1"/>
          </p:cNvSpPr>
          <p:nvPr/>
        </p:nvSpPr>
        <p:spPr bwMode="auto">
          <a:xfrm>
            <a:off x="5018548" y="2826347"/>
            <a:ext cx="1214514" cy="640080"/>
          </a:xfrm>
          <a:prstGeom prst="rect">
            <a:avLst/>
          </a:prstGeom>
          <a:solidFill>
            <a:schemeClr val="accent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0" fontAlgn="auto" latinLnBrk="0" hangingPunct="0">
              <a:lnSpc>
                <a:spcPct val="100000"/>
              </a:lnSpc>
              <a:spcBef>
                <a:spcPct val="20000"/>
              </a:spcBef>
              <a:spcAft>
                <a:spcPct val="20000"/>
              </a:spcAft>
              <a:buClr>
                <a:srgbClr val="EEE800"/>
              </a:buClr>
              <a:buSzPct val="125000"/>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Box 55">
            <a:extLst>
              <a:ext uri="{FF2B5EF4-FFF2-40B4-BE49-F238E27FC236}">
                <a16:creationId xmlns:a16="http://schemas.microsoft.com/office/drawing/2014/main" id="{A244D90B-3E04-4C63-88BD-474AA4B2BB53}"/>
              </a:ext>
            </a:extLst>
          </p:cNvPr>
          <p:cNvSpPr txBox="1">
            <a:spLocks noChangeArrowheads="1"/>
          </p:cNvSpPr>
          <p:nvPr/>
        </p:nvSpPr>
        <p:spPr bwMode="auto">
          <a:xfrm>
            <a:off x="4965321" y="2797150"/>
            <a:ext cx="1316625"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Cabotegravir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30 mg qd</a:t>
            </a:r>
          </a:p>
        </p:txBody>
      </p:sp>
      <p:sp>
        <p:nvSpPr>
          <p:cNvPr id="9" name="Rectangle 8">
            <a:extLst>
              <a:ext uri="{FF2B5EF4-FFF2-40B4-BE49-F238E27FC236}">
                <a16:creationId xmlns:a16="http://schemas.microsoft.com/office/drawing/2014/main" id="{E6B59069-1C88-4451-BBAB-BC722499C8CA}"/>
              </a:ext>
            </a:extLst>
          </p:cNvPr>
          <p:cNvSpPr>
            <a:spLocks noChangeArrowheads="1"/>
          </p:cNvSpPr>
          <p:nvPr/>
        </p:nvSpPr>
        <p:spPr bwMode="auto">
          <a:xfrm>
            <a:off x="5011171" y="3545933"/>
            <a:ext cx="1221891" cy="640080"/>
          </a:xfrm>
          <a:prstGeom prst="rect">
            <a:avLst/>
          </a:prstGeom>
          <a:solidFill>
            <a:schemeClr val="accent2"/>
          </a:solidFill>
          <a:ln w="9525">
            <a:solidFill>
              <a:schemeClr val="tx1">
                <a:alpha val="65000"/>
              </a:schemeClr>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0" fontAlgn="auto" latinLnBrk="0" hangingPunct="0">
              <a:lnSpc>
                <a:spcPct val="100000"/>
              </a:lnSpc>
              <a:spcBef>
                <a:spcPct val="20000"/>
              </a:spcBef>
              <a:spcAft>
                <a:spcPct val="20000"/>
              </a:spcAft>
              <a:buClr>
                <a:srgbClr val="EEE800"/>
              </a:buClr>
              <a:buSzPct val="125000"/>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Box 55">
            <a:extLst>
              <a:ext uri="{FF2B5EF4-FFF2-40B4-BE49-F238E27FC236}">
                <a16:creationId xmlns:a16="http://schemas.microsoft.com/office/drawing/2014/main" id="{46F10076-21AD-4E6F-955C-BD339F69083D}"/>
              </a:ext>
            </a:extLst>
          </p:cNvPr>
          <p:cNvSpPr txBox="1">
            <a:spLocks noChangeArrowheads="1"/>
          </p:cNvSpPr>
          <p:nvPr/>
        </p:nvSpPr>
        <p:spPr bwMode="auto">
          <a:xfrm>
            <a:off x="5018548" y="3616471"/>
            <a:ext cx="121451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FTC/TDF</a:t>
            </a:r>
          </a:p>
        </p:txBody>
      </p:sp>
      <p:sp>
        <p:nvSpPr>
          <p:cNvPr id="11" name="Text Box 8">
            <a:extLst>
              <a:ext uri="{FF2B5EF4-FFF2-40B4-BE49-F238E27FC236}">
                <a16:creationId xmlns:a16="http://schemas.microsoft.com/office/drawing/2014/main" id="{7FAC4117-5265-4FA9-A8D6-B311BA9E9004}"/>
              </a:ext>
            </a:extLst>
          </p:cNvPr>
          <p:cNvSpPr txBox="1">
            <a:spLocks noChangeArrowheads="1"/>
          </p:cNvSpPr>
          <p:nvPr/>
        </p:nvSpPr>
        <p:spPr bwMode="auto">
          <a:xfrm>
            <a:off x="4173242" y="4342613"/>
            <a:ext cx="8158696"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Week  0                    5                                                    190                                    238</a:t>
            </a:r>
          </a:p>
        </p:txBody>
      </p:sp>
      <p:sp>
        <p:nvSpPr>
          <p:cNvPr id="12" name="Rectangle 11">
            <a:extLst>
              <a:ext uri="{FF2B5EF4-FFF2-40B4-BE49-F238E27FC236}">
                <a16:creationId xmlns:a16="http://schemas.microsoft.com/office/drawing/2014/main" id="{1883F141-9F1D-410C-9F63-0E7D12174926}"/>
              </a:ext>
            </a:extLst>
          </p:cNvPr>
          <p:cNvSpPr>
            <a:spLocks noChangeArrowheads="1"/>
          </p:cNvSpPr>
          <p:nvPr/>
        </p:nvSpPr>
        <p:spPr bwMode="auto">
          <a:xfrm>
            <a:off x="6292328" y="2823479"/>
            <a:ext cx="3132658" cy="640080"/>
          </a:xfrm>
          <a:prstGeom prst="rect">
            <a:avLst/>
          </a:prstGeom>
          <a:solidFill>
            <a:schemeClr val="accent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0" fontAlgn="auto" latinLnBrk="0" hangingPunct="0">
              <a:lnSpc>
                <a:spcPct val="100000"/>
              </a:lnSpc>
              <a:spcBef>
                <a:spcPct val="20000"/>
              </a:spcBef>
              <a:spcAft>
                <a:spcPct val="20000"/>
              </a:spcAft>
              <a:buClr>
                <a:srgbClr val="EEE800"/>
              </a:buClr>
              <a:buSzPct val="125000"/>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Box 55">
            <a:extLst>
              <a:ext uri="{FF2B5EF4-FFF2-40B4-BE49-F238E27FC236}">
                <a16:creationId xmlns:a16="http://schemas.microsoft.com/office/drawing/2014/main" id="{C67FD0D6-7E0D-4F3F-9436-918D3BC78F20}"/>
              </a:ext>
            </a:extLst>
          </p:cNvPr>
          <p:cNvSpPr txBox="1">
            <a:spLocks noChangeArrowheads="1"/>
          </p:cNvSpPr>
          <p:nvPr/>
        </p:nvSpPr>
        <p:spPr bwMode="auto">
          <a:xfrm>
            <a:off x="6307824" y="2903453"/>
            <a:ext cx="31142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Cabotegravir 600 mg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IM injection q8 weeks</a:t>
            </a:r>
          </a:p>
        </p:txBody>
      </p:sp>
      <p:sp>
        <p:nvSpPr>
          <p:cNvPr id="14" name="Rectangle 13">
            <a:extLst>
              <a:ext uri="{FF2B5EF4-FFF2-40B4-BE49-F238E27FC236}">
                <a16:creationId xmlns:a16="http://schemas.microsoft.com/office/drawing/2014/main" id="{B626B2D5-4338-4D87-A634-26A0555A9DDE}"/>
              </a:ext>
            </a:extLst>
          </p:cNvPr>
          <p:cNvSpPr>
            <a:spLocks noChangeArrowheads="1"/>
          </p:cNvSpPr>
          <p:nvPr/>
        </p:nvSpPr>
        <p:spPr bwMode="auto">
          <a:xfrm>
            <a:off x="6293577" y="3551691"/>
            <a:ext cx="3128541" cy="640080"/>
          </a:xfrm>
          <a:prstGeom prst="rect">
            <a:avLst/>
          </a:prstGeom>
          <a:solidFill>
            <a:schemeClr val="accent2"/>
          </a:solidFill>
          <a:ln w="9525">
            <a:solidFill>
              <a:schemeClr val="tx1">
                <a:alpha val="65000"/>
              </a:schemeClr>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0" fontAlgn="auto" latinLnBrk="0" hangingPunct="0">
              <a:lnSpc>
                <a:spcPct val="100000"/>
              </a:lnSpc>
              <a:spcBef>
                <a:spcPct val="20000"/>
              </a:spcBef>
              <a:spcAft>
                <a:spcPct val="20000"/>
              </a:spcAft>
              <a:buClr>
                <a:srgbClr val="EEE800"/>
              </a:buClr>
              <a:buSzPct val="125000"/>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Box 55">
            <a:extLst>
              <a:ext uri="{FF2B5EF4-FFF2-40B4-BE49-F238E27FC236}">
                <a16:creationId xmlns:a16="http://schemas.microsoft.com/office/drawing/2014/main" id="{5F11E033-B73E-4A36-B5BD-0D0532E051E0}"/>
              </a:ext>
            </a:extLst>
          </p:cNvPr>
          <p:cNvSpPr txBox="1">
            <a:spLocks noChangeArrowheads="1"/>
          </p:cNvSpPr>
          <p:nvPr/>
        </p:nvSpPr>
        <p:spPr bwMode="auto">
          <a:xfrm>
            <a:off x="6300954" y="3611961"/>
            <a:ext cx="312116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FTC/TDF</a:t>
            </a:r>
          </a:p>
        </p:txBody>
      </p:sp>
      <p:sp>
        <p:nvSpPr>
          <p:cNvPr id="16" name="Rectangle 15">
            <a:extLst>
              <a:ext uri="{FF2B5EF4-FFF2-40B4-BE49-F238E27FC236}">
                <a16:creationId xmlns:a16="http://schemas.microsoft.com/office/drawing/2014/main" id="{A1A32D76-5EDC-4717-BB0B-F687E7E8FE93}"/>
              </a:ext>
            </a:extLst>
          </p:cNvPr>
          <p:cNvSpPr>
            <a:spLocks noChangeArrowheads="1"/>
          </p:cNvSpPr>
          <p:nvPr/>
        </p:nvSpPr>
        <p:spPr bwMode="auto">
          <a:xfrm>
            <a:off x="9490955" y="2827733"/>
            <a:ext cx="2450217" cy="640080"/>
          </a:xfrm>
          <a:prstGeom prst="rect">
            <a:avLst/>
          </a:prstGeom>
          <a:solidFill>
            <a:schemeClr val="accent2"/>
          </a:solidFill>
          <a:ln w="9525">
            <a:solidFill>
              <a:schemeClr val="tx1">
                <a:alpha val="65000"/>
              </a:schemeClr>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0" fontAlgn="auto" latinLnBrk="0" hangingPunct="0">
              <a:lnSpc>
                <a:spcPct val="100000"/>
              </a:lnSpc>
              <a:spcBef>
                <a:spcPct val="20000"/>
              </a:spcBef>
              <a:spcAft>
                <a:spcPct val="20000"/>
              </a:spcAft>
              <a:buClr>
                <a:srgbClr val="EEE800"/>
              </a:buClr>
              <a:buSzPct val="125000"/>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TextBox 55">
            <a:extLst>
              <a:ext uri="{FF2B5EF4-FFF2-40B4-BE49-F238E27FC236}">
                <a16:creationId xmlns:a16="http://schemas.microsoft.com/office/drawing/2014/main" id="{2442ECDE-8465-4DC6-BD24-F181156CD87D}"/>
              </a:ext>
            </a:extLst>
          </p:cNvPr>
          <p:cNvSpPr txBox="1">
            <a:spLocks noChangeArrowheads="1"/>
          </p:cNvSpPr>
          <p:nvPr/>
        </p:nvSpPr>
        <p:spPr bwMode="auto">
          <a:xfrm>
            <a:off x="9498332" y="2900391"/>
            <a:ext cx="244284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FTC/TDF</a:t>
            </a:r>
          </a:p>
        </p:txBody>
      </p:sp>
      <p:sp>
        <p:nvSpPr>
          <p:cNvPr id="18" name="Rectangle 17">
            <a:extLst>
              <a:ext uri="{FF2B5EF4-FFF2-40B4-BE49-F238E27FC236}">
                <a16:creationId xmlns:a16="http://schemas.microsoft.com/office/drawing/2014/main" id="{F107C495-DE1B-467B-8B1F-6142C1623064}"/>
              </a:ext>
            </a:extLst>
          </p:cNvPr>
          <p:cNvSpPr>
            <a:spLocks noChangeArrowheads="1"/>
          </p:cNvSpPr>
          <p:nvPr/>
        </p:nvSpPr>
        <p:spPr bwMode="auto">
          <a:xfrm>
            <a:off x="9505339" y="3545955"/>
            <a:ext cx="2450217" cy="640080"/>
          </a:xfrm>
          <a:prstGeom prst="rect">
            <a:avLst/>
          </a:prstGeom>
          <a:solidFill>
            <a:schemeClr val="accent2"/>
          </a:solidFill>
          <a:ln w="9525">
            <a:solidFill>
              <a:schemeClr val="tx1">
                <a:alpha val="65000"/>
              </a:schemeClr>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0" fontAlgn="auto" latinLnBrk="0" hangingPunct="0">
              <a:lnSpc>
                <a:spcPct val="100000"/>
              </a:lnSpc>
              <a:spcBef>
                <a:spcPct val="20000"/>
              </a:spcBef>
              <a:spcAft>
                <a:spcPct val="20000"/>
              </a:spcAft>
              <a:buClr>
                <a:srgbClr val="EEE800"/>
              </a:buClr>
              <a:buSzPct val="125000"/>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TextBox 55">
            <a:extLst>
              <a:ext uri="{FF2B5EF4-FFF2-40B4-BE49-F238E27FC236}">
                <a16:creationId xmlns:a16="http://schemas.microsoft.com/office/drawing/2014/main" id="{2A6298B8-251B-4C12-8AE8-3D2A13A35743}"/>
              </a:ext>
            </a:extLst>
          </p:cNvPr>
          <p:cNvSpPr txBox="1">
            <a:spLocks noChangeArrowheads="1"/>
          </p:cNvSpPr>
          <p:nvPr/>
        </p:nvSpPr>
        <p:spPr bwMode="auto">
          <a:xfrm>
            <a:off x="9512716" y="3608011"/>
            <a:ext cx="2442841"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FTC/TDF</a:t>
            </a:r>
          </a:p>
        </p:txBody>
      </p:sp>
      <p:sp>
        <p:nvSpPr>
          <p:cNvPr id="20" name="TextBox 55">
            <a:extLst>
              <a:ext uri="{FF2B5EF4-FFF2-40B4-BE49-F238E27FC236}">
                <a16:creationId xmlns:a16="http://schemas.microsoft.com/office/drawing/2014/main" id="{9211EFD6-96BB-45E7-AA78-BC1335B80208}"/>
              </a:ext>
            </a:extLst>
          </p:cNvPr>
          <p:cNvSpPr txBox="1">
            <a:spLocks noChangeArrowheads="1"/>
          </p:cNvSpPr>
          <p:nvPr/>
        </p:nvSpPr>
        <p:spPr bwMode="auto">
          <a:xfrm>
            <a:off x="5011171" y="1925718"/>
            <a:ext cx="441381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Double-Blind, Placebo-Controlled</a:t>
            </a:r>
          </a:p>
        </p:txBody>
      </p:sp>
      <p:sp>
        <p:nvSpPr>
          <p:cNvPr id="21" name="TextBox 20">
            <a:extLst>
              <a:ext uri="{FF2B5EF4-FFF2-40B4-BE49-F238E27FC236}">
                <a16:creationId xmlns:a16="http://schemas.microsoft.com/office/drawing/2014/main" id="{EA8F711E-89E4-454B-B7D3-7512CDE41E99}"/>
              </a:ext>
            </a:extLst>
          </p:cNvPr>
          <p:cNvSpPr txBox="1"/>
          <p:nvPr/>
        </p:nvSpPr>
        <p:spPr>
          <a:xfrm>
            <a:off x="117723" y="5230634"/>
            <a:ext cx="9380500" cy="5909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mn-ea"/>
                <a:cs typeface="Arial" pitchFamily="34" charset="0"/>
              </a:rPr>
              <a:t>Matching oral and IM placebos included in the oral and injection phase double-blind arms.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mn-ea"/>
                <a:cs typeface="Arial" pitchFamily="34" charset="0"/>
              </a:rPr>
              <a:t>HPTN 083 was conducted in US, Brazil, Peru, Argentina, South Africa, Vietnam, and Thailand.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itchFamily="34" charset="0"/>
                <a:ea typeface="+mn-ea"/>
                <a:cs typeface="Arial" pitchFamily="34" charset="0"/>
              </a:rPr>
              <a:t>HPTN 084 was conducted in Botswana, Kenya, Malawi, South Africa, Swaziland, Uganda, and Zimbabwe.</a:t>
            </a:r>
          </a:p>
        </p:txBody>
      </p:sp>
      <p:sp>
        <p:nvSpPr>
          <p:cNvPr id="22" name="Content Placeholder 3">
            <a:extLst>
              <a:ext uri="{FF2B5EF4-FFF2-40B4-BE49-F238E27FC236}">
                <a16:creationId xmlns:a16="http://schemas.microsoft.com/office/drawing/2014/main" id="{81E897B8-1870-4C50-ADDB-DC39DD21BC40}"/>
              </a:ext>
            </a:extLst>
          </p:cNvPr>
          <p:cNvSpPr txBox="1">
            <a:spLocks/>
          </p:cNvSpPr>
          <p:nvPr/>
        </p:nvSpPr>
        <p:spPr>
          <a:xfrm>
            <a:off x="4965321" y="4639174"/>
            <a:ext cx="7176304" cy="682925"/>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marR="0" lvl="0" indent="0" algn="ctr" defTabSz="914400" rtl="0" eaLnBrk="1" fontAlgn="auto" latinLnBrk="0" hangingPunct="1">
              <a:lnSpc>
                <a:spcPct val="90000"/>
              </a:lnSpc>
              <a:spcBef>
                <a:spcPts val="0"/>
              </a:spcBef>
              <a:spcAft>
                <a:spcPts val="300"/>
              </a:spcAft>
              <a:buClrTx/>
              <a:buSzPct val="100000"/>
              <a:buFont typeface="Arial"/>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Calibri"/>
              </a:rPr>
              <a:t>DSMB recommended early termination of blinded phase of both studies</a:t>
            </a:r>
          </a:p>
        </p:txBody>
      </p:sp>
      <p:sp>
        <p:nvSpPr>
          <p:cNvPr id="23" name="Text Box 8">
            <a:extLst>
              <a:ext uri="{FF2B5EF4-FFF2-40B4-BE49-F238E27FC236}">
                <a16:creationId xmlns:a16="http://schemas.microsoft.com/office/drawing/2014/main" id="{2CE437ED-86CD-4BA8-B1E5-8409ADF11205}"/>
              </a:ext>
            </a:extLst>
          </p:cNvPr>
          <p:cNvSpPr txBox="1">
            <a:spLocks noChangeArrowheads="1"/>
          </p:cNvSpPr>
          <p:nvPr/>
        </p:nvSpPr>
        <p:spPr bwMode="auto">
          <a:xfrm>
            <a:off x="5039336" y="2365224"/>
            <a:ext cx="1178864"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Step 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(5 Weeks)</a:t>
            </a:r>
          </a:p>
        </p:txBody>
      </p:sp>
      <p:sp>
        <p:nvSpPr>
          <p:cNvPr id="24" name="Text Box 8">
            <a:extLst>
              <a:ext uri="{FF2B5EF4-FFF2-40B4-BE49-F238E27FC236}">
                <a16:creationId xmlns:a16="http://schemas.microsoft.com/office/drawing/2014/main" id="{391ADDA2-2006-4576-A0EB-FEF7F3732B25}"/>
              </a:ext>
            </a:extLst>
          </p:cNvPr>
          <p:cNvSpPr txBox="1">
            <a:spLocks noChangeArrowheads="1"/>
          </p:cNvSpPr>
          <p:nvPr/>
        </p:nvSpPr>
        <p:spPr bwMode="auto">
          <a:xfrm>
            <a:off x="10267203" y="2361367"/>
            <a:ext cx="1178864"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Step 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Year)</a:t>
            </a:r>
          </a:p>
        </p:txBody>
      </p:sp>
      <p:sp>
        <p:nvSpPr>
          <p:cNvPr id="25" name="Text Box 8">
            <a:extLst>
              <a:ext uri="{FF2B5EF4-FFF2-40B4-BE49-F238E27FC236}">
                <a16:creationId xmlns:a16="http://schemas.microsoft.com/office/drawing/2014/main" id="{A57EB230-90B5-4F4D-A9CE-667273F1542A}"/>
              </a:ext>
            </a:extLst>
          </p:cNvPr>
          <p:cNvSpPr txBox="1">
            <a:spLocks noChangeArrowheads="1"/>
          </p:cNvSpPr>
          <p:nvPr/>
        </p:nvSpPr>
        <p:spPr bwMode="auto">
          <a:xfrm>
            <a:off x="6459157" y="2361367"/>
            <a:ext cx="2833435"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Step 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 years)</a:t>
            </a:r>
          </a:p>
        </p:txBody>
      </p:sp>
      <p:sp>
        <p:nvSpPr>
          <p:cNvPr id="26" name="TextBox 25">
            <a:extLst>
              <a:ext uri="{FF2B5EF4-FFF2-40B4-BE49-F238E27FC236}">
                <a16:creationId xmlns:a16="http://schemas.microsoft.com/office/drawing/2014/main" id="{CBCD3385-C575-41D9-8F6D-A9A26084918B}"/>
              </a:ext>
            </a:extLst>
          </p:cNvPr>
          <p:cNvSpPr txBox="1"/>
          <p:nvPr/>
        </p:nvSpPr>
        <p:spPr>
          <a:xfrm>
            <a:off x="0" y="6350169"/>
            <a:ext cx="11659740" cy="5078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Landovitz RJ, et al. </a:t>
            </a:r>
            <a:r>
              <a:rPr kumimoji="0" lang="fr-FR" sz="1000" b="0" i="1" u="none" strike="noStrike" kern="0" cap="none" spc="0" normalizeH="0" baseline="0" noProof="0" dirty="0">
                <a:ln>
                  <a:noFill/>
                </a:ln>
                <a:solidFill>
                  <a:prstClr val="black"/>
                </a:solidFill>
                <a:effectLst/>
                <a:uLnTx/>
                <a:uFillTx/>
                <a:latin typeface="Arial" pitchFamily="34" charset="0"/>
                <a:ea typeface="+mn-ea"/>
                <a:cs typeface="Arial" pitchFamily="34" charset="0"/>
              </a:rPr>
              <a:t>N Engl J Med</a:t>
            </a:r>
            <a:r>
              <a:rPr kumimoji="0" lang="fr-FR"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2021;385:595-608</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0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Delany-Moretlwe</a:t>
            </a:r>
            <a:r>
              <a:rPr kumimoji="0" lang="fr-FR"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S, et al. </a:t>
            </a:r>
            <a:r>
              <a:rPr kumimoji="0" lang="en-US" sz="1000" b="0" i="1" u="none" strike="noStrike" kern="0" cap="none" spc="0" normalizeH="0" baseline="0" noProof="0" dirty="0">
                <a:ln>
                  <a:noFill/>
                </a:ln>
                <a:solidFill>
                  <a:prstClr val="black"/>
                </a:solidFill>
                <a:effectLst/>
                <a:uLnTx/>
                <a:uFillTx/>
                <a:latin typeface="Arial" pitchFamily="34" charset="0"/>
                <a:ea typeface="+mn-ea"/>
                <a:cs typeface="Arial" pitchFamily="34" charset="0"/>
              </a:rPr>
              <a:t>Lancet. </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2022;399:1779-1789.</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Delany-</a:t>
            </a:r>
            <a:r>
              <a:rPr kumimoji="0" lang="en-US" sz="10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Moretlwe</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S, et al. </a:t>
            </a:r>
            <a:r>
              <a:rPr kumimoji="0" lang="en-US" sz="1000" b="0" i="1" u="none" strike="noStrike" kern="0" cap="none" spc="0" normalizeH="0" baseline="0" noProof="0" dirty="0">
                <a:ln>
                  <a:noFill/>
                </a:ln>
                <a:solidFill>
                  <a:prstClr val="black"/>
                </a:solidFill>
                <a:effectLst/>
                <a:uLnTx/>
                <a:uFillTx/>
                <a:latin typeface="Arial" pitchFamily="34" charset="0"/>
                <a:ea typeface="+mn-ea"/>
                <a:cs typeface="Arial" pitchFamily="34" charset="0"/>
              </a:rPr>
              <a:t>J Int AIDS Soc. </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2022;25(suppl 3):227-228. Abstract </a:t>
            </a:r>
            <a:r>
              <a:rPr kumimoji="0" lang="en-US" sz="10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OALBX0107</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a:t>
            </a:r>
          </a:p>
        </p:txBody>
      </p:sp>
      <p:sp>
        <p:nvSpPr>
          <p:cNvPr id="2" name="Line 4">
            <a:extLst>
              <a:ext uri="{FF2B5EF4-FFF2-40B4-BE49-F238E27FC236}">
                <a16:creationId xmlns:a16="http://schemas.microsoft.com/office/drawing/2014/main" id="{CC345519-A22C-E60B-3996-2BF984AAF453}"/>
              </a:ext>
            </a:extLst>
          </p:cNvPr>
          <p:cNvSpPr>
            <a:spLocks noChangeShapeType="1"/>
          </p:cNvSpPr>
          <p:nvPr/>
        </p:nvSpPr>
        <p:spPr bwMode="auto">
          <a:xfrm flipV="1">
            <a:off x="609600" y="1228894"/>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0593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BB114FD-F733-466B-9A1C-2E5C7B3014F6}"/>
              </a:ext>
            </a:extLst>
          </p:cNvPr>
          <p:cNvSpPr txBox="1"/>
          <p:nvPr/>
        </p:nvSpPr>
        <p:spPr>
          <a:xfrm>
            <a:off x="914400" y="1279142"/>
            <a:ext cx="483870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HPTN 083 (MSM/TGW)</a:t>
            </a:r>
          </a:p>
        </p:txBody>
      </p:sp>
      <p:sp>
        <p:nvSpPr>
          <p:cNvPr id="42" name="TextBox 41">
            <a:extLst>
              <a:ext uri="{FF2B5EF4-FFF2-40B4-BE49-F238E27FC236}">
                <a16:creationId xmlns:a16="http://schemas.microsoft.com/office/drawing/2014/main" id="{72E07502-25B3-48D2-898C-A71367F381EF}"/>
              </a:ext>
            </a:extLst>
          </p:cNvPr>
          <p:cNvSpPr txBox="1"/>
          <p:nvPr/>
        </p:nvSpPr>
        <p:spPr>
          <a:xfrm>
            <a:off x="7028121" y="1307252"/>
            <a:ext cx="4897179" cy="4247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HPTN 084 (Cisgender Women)</a:t>
            </a:r>
          </a:p>
        </p:txBody>
      </p:sp>
      <p:sp>
        <p:nvSpPr>
          <p:cNvPr id="2" name="Title 1">
            <a:extLst>
              <a:ext uri="{FF2B5EF4-FFF2-40B4-BE49-F238E27FC236}">
                <a16:creationId xmlns:a16="http://schemas.microsoft.com/office/drawing/2014/main" id="{2D9B6081-A44F-4C7A-A177-93A02F9AD40E}"/>
              </a:ext>
            </a:extLst>
          </p:cNvPr>
          <p:cNvSpPr>
            <a:spLocks noGrp="1"/>
          </p:cNvSpPr>
          <p:nvPr>
            <p:ph type="title"/>
          </p:nvPr>
        </p:nvSpPr>
        <p:spPr>
          <a:xfrm>
            <a:off x="966441" y="29616"/>
            <a:ext cx="10615961" cy="1143000"/>
          </a:xfrm>
        </p:spPr>
        <p:txBody>
          <a:bodyPr>
            <a:normAutofit fontScale="90000"/>
          </a:bodyPr>
          <a:lstStyle/>
          <a:p>
            <a:r>
              <a:rPr lang="en-US" sz="4800" dirty="0">
                <a:solidFill>
                  <a:srgbClr val="011893"/>
                </a:solidFill>
                <a:latin typeface="Arial Black" panose="020B0604020202020204" pitchFamily="34" charset="0"/>
                <a:cs typeface="Arial Black" panose="020B0604020202020204" pitchFamily="34" charset="0"/>
              </a:rPr>
              <a:t>HPTN 083 and 084: HIV Incidence</a:t>
            </a:r>
          </a:p>
        </p:txBody>
      </p:sp>
      <p:sp>
        <p:nvSpPr>
          <p:cNvPr id="3" name="TextBox 2">
            <a:extLst>
              <a:ext uri="{FF2B5EF4-FFF2-40B4-BE49-F238E27FC236}">
                <a16:creationId xmlns:a16="http://schemas.microsoft.com/office/drawing/2014/main" id="{A92883CE-CF4E-4C6E-8E52-BB51AB5970E6}"/>
              </a:ext>
            </a:extLst>
          </p:cNvPr>
          <p:cNvSpPr txBox="1">
            <a:spLocks noChangeArrowheads="1"/>
          </p:cNvSpPr>
          <p:nvPr/>
        </p:nvSpPr>
        <p:spPr bwMode="auto">
          <a:xfrm>
            <a:off x="941646" y="1782084"/>
            <a:ext cx="226938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Updated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Primary Blinded Period</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TextBox 3">
            <a:extLst>
              <a:ext uri="{FF2B5EF4-FFF2-40B4-BE49-F238E27FC236}">
                <a16:creationId xmlns:a16="http://schemas.microsoft.com/office/drawing/2014/main" id="{F9EE3D39-F4D9-49CA-8CED-0E1AC5FCCCFC}"/>
              </a:ext>
            </a:extLst>
          </p:cNvPr>
          <p:cNvSpPr txBox="1">
            <a:spLocks noChangeArrowheads="1"/>
          </p:cNvSpPr>
          <p:nvPr/>
        </p:nvSpPr>
        <p:spPr bwMode="auto">
          <a:xfrm rot="-5400000">
            <a:off x="-1364504" y="3572440"/>
            <a:ext cx="346710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HIV Incidence (per 100 person-years)</a:t>
            </a:r>
          </a:p>
        </p:txBody>
      </p:sp>
      <p:graphicFrame>
        <p:nvGraphicFramePr>
          <p:cNvPr id="5" name="Object 1">
            <a:extLst>
              <a:ext uri="{FF2B5EF4-FFF2-40B4-BE49-F238E27FC236}">
                <a16:creationId xmlns:a16="http://schemas.microsoft.com/office/drawing/2014/main" id="{0A0BAD14-2094-48CD-88F2-26EA52B4E3D6}"/>
              </a:ext>
            </a:extLst>
          </p:cNvPr>
          <p:cNvGraphicFramePr>
            <a:graphicFrameLocks/>
          </p:cNvGraphicFramePr>
          <p:nvPr/>
        </p:nvGraphicFramePr>
        <p:xfrm>
          <a:off x="450735" y="1936178"/>
          <a:ext cx="2834640" cy="35917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9">
            <a:extLst>
              <a:ext uri="{FF2B5EF4-FFF2-40B4-BE49-F238E27FC236}">
                <a16:creationId xmlns:a16="http://schemas.microsoft.com/office/drawing/2014/main" id="{0CCEF60A-AAA9-4ECD-8659-A4A4F703E8C7}"/>
              </a:ext>
            </a:extLst>
          </p:cNvPr>
          <p:cNvSpPr txBox="1">
            <a:spLocks noChangeArrowheads="1"/>
          </p:cNvSpPr>
          <p:nvPr/>
        </p:nvSpPr>
        <p:spPr bwMode="auto">
          <a:xfrm>
            <a:off x="1437365" y="2339056"/>
            <a:ext cx="1052853"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HR: 0.31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(0.17-0.58)</a:t>
            </a:r>
            <a:endParaRPr kumimoji="0" lang="en-US"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Box 15">
            <a:extLst>
              <a:ext uri="{FF2B5EF4-FFF2-40B4-BE49-F238E27FC236}">
                <a16:creationId xmlns:a16="http://schemas.microsoft.com/office/drawing/2014/main" id="{9F51E4B9-9A19-4E89-B56A-C1BA42C3757E}"/>
              </a:ext>
            </a:extLst>
          </p:cNvPr>
          <p:cNvSpPr txBox="1">
            <a:spLocks noChangeArrowheads="1"/>
          </p:cNvSpPr>
          <p:nvPr/>
        </p:nvSpPr>
        <p:spPr bwMode="auto">
          <a:xfrm>
            <a:off x="1057939" y="4649110"/>
            <a:ext cx="861237"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0.41</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B874089A-C92C-4CCE-BB6F-E93AF6DE6382}"/>
              </a:ext>
            </a:extLst>
          </p:cNvPr>
          <p:cNvSpPr txBox="1">
            <a:spLocks noChangeArrowheads="1"/>
          </p:cNvSpPr>
          <p:nvPr/>
        </p:nvSpPr>
        <p:spPr bwMode="auto">
          <a:xfrm>
            <a:off x="519349" y="5369319"/>
            <a:ext cx="19469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Injectable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Cabotegravir</a:t>
            </a:r>
            <a:b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(n=2241)</a:t>
            </a:r>
          </a:p>
        </p:txBody>
      </p:sp>
      <p:sp>
        <p:nvSpPr>
          <p:cNvPr id="9" name="TextBox 8">
            <a:extLst>
              <a:ext uri="{FF2B5EF4-FFF2-40B4-BE49-F238E27FC236}">
                <a16:creationId xmlns:a16="http://schemas.microsoft.com/office/drawing/2014/main" id="{09C549E6-21A7-4187-8322-29182FDCE918}"/>
              </a:ext>
            </a:extLst>
          </p:cNvPr>
          <p:cNvSpPr txBox="1">
            <a:spLocks noChangeArrowheads="1"/>
          </p:cNvSpPr>
          <p:nvPr/>
        </p:nvSpPr>
        <p:spPr bwMode="auto">
          <a:xfrm>
            <a:off x="2093006" y="5376946"/>
            <a:ext cx="10214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F/TDF</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(n=2247)</a:t>
            </a:r>
          </a:p>
        </p:txBody>
      </p:sp>
      <p:sp>
        <p:nvSpPr>
          <p:cNvPr id="10" name="TextBox 9">
            <a:extLst>
              <a:ext uri="{FF2B5EF4-FFF2-40B4-BE49-F238E27FC236}">
                <a16:creationId xmlns:a16="http://schemas.microsoft.com/office/drawing/2014/main" id="{1AF96F19-A06F-4909-A766-4D492F830DF5}"/>
              </a:ext>
            </a:extLst>
          </p:cNvPr>
          <p:cNvSpPr txBox="1">
            <a:spLocks noChangeArrowheads="1"/>
          </p:cNvSpPr>
          <p:nvPr/>
        </p:nvSpPr>
        <p:spPr bwMode="auto">
          <a:xfrm>
            <a:off x="2174358" y="3719532"/>
            <a:ext cx="845289"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1.29</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Box 9">
            <a:extLst>
              <a:ext uri="{FF2B5EF4-FFF2-40B4-BE49-F238E27FC236}">
                <a16:creationId xmlns:a16="http://schemas.microsoft.com/office/drawing/2014/main" id="{601AE539-208C-4A08-8D9B-DDB819C95E24}"/>
              </a:ext>
            </a:extLst>
          </p:cNvPr>
          <p:cNvSpPr txBox="1">
            <a:spLocks noChangeArrowheads="1"/>
          </p:cNvSpPr>
          <p:nvPr/>
        </p:nvSpPr>
        <p:spPr bwMode="auto">
          <a:xfrm>
            <a:off x="1034729" y="4961286"/>
            <a:ext cx="88781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13 infections</a:t>
            </a:r>
            <a:endPar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 name="TextBox 9">
            <a:extLst>
              <a:ext uri="{FF2B5EF4-FFF2-40B4-BE49-F238E27FC236}">
                <a16:creationId xmlns:a16="http://schemas.microsoft.com/office/drawing/2014/main" id="{63512863-E0A9-4BD4-AF94-521AFF0439AE}"/>
              </a:ext>
            </a:extLst>
          </p:cNvPr>
          <p:cNvSpPr txBox="1">
            <a:spLocks noChangeArrowheads="1"/>
          </p:cNvSpPr>
          <p:nvPr/>
        </p:nvSpPr>
        <p:spPr bwMode="auto">
          <a:xfrm>
            <a:off x="2154698" y="4959513"/>
            <a:ext cx="88781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41 infections</a:t>
            </a:r>
            <a:endPar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aphicFrame>
        <p:nvGraphicFramePr>
          <p:cNvPr id="14" name="Object 1">
            <a:extLst>
              <a:ext uri="{FF2B5EF4-FFF2-40B4-BE49-F238E27FC236}">
                <a16:creationId xmlns:a16="http://schemas.microsoft.com/office/drawing/2014/main" id="{A500AB6B-D9A4-4429-A7E5-04F3A7A2AE4F}"/>
              </a:ext>
            </a:extLst>
          </p:cNvPr>
          <p:cNvGraphicFramePr>
            <a:graphicFrameLocks/>
          </p:cNvGraphicFramePr>
          <p:nvPr/>
        </p:nvGraphicFramePr>
        <p:xfrm>
          <a:off x="3322401" y="1917516"/>
          <a:ext cx="2560320" cy="359176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9">
            <a:extLst>
              <a:ext uri="{FF2B5EF4-FFF2-40B4-BE49-F238E27FC236}">
                <a16:creationId xmlns:a16="http://schemas.microsoft.com/office/drawing/2014/main" id="{40A91932-6086-46CA-8C04-0D85C8BF960B}"/>
              </a:ext>
            </a:extLst>
          </p:cNvPr>
          <p:cNvSpPr txBox="1">
            <a:spLocks noChangeArrowheads="1"/>
          </p:cNvSpPr>
          <p:nvPr/>
        </p:nvSpPr>
        <p:spPr bwMode="auto">
          <a:xfrm>
            <a:off x="4065027" y="2346976"/>
            <a:ext cx="1052853"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HR: 0.35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(0.18-0.69)</a:t>
            </a:r>
            <a:endParaRPr kumimoji="0" lang="en-US"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TextBox 15">
            <a:extLst>
              <a:ext uri="{FF2B5EF4-FFF2-40B4-BE49-F238E27FC236}">
                <a16:creationId xmlns:a16="http://schemas.microsoft.com/office/drawing/2014/main" id="{96ECBF80-31C7-48ED-BA2A-992FEC86FA99}"/>
              </a:ext>
            </a:extLst>
          </p:cNvPr>
          <p:cNvSpPr txBox="1">
            <a:spLocks noChangeArrowheads="1"/>
          </p:cNvSpPr>
          <p:nvPr/>
        </p:nvSpPr>
        <p:spPr bwMode="auto">
          <a:xfrm>
            <a:off x="3556583" y="4220640"/>
            <a:ext cx="877187"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0.82</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TextBox 16">
            <a:extLst>
              <a:ext uri="{FF2B5EF4-FFF2-40B4-BE49-F238E27FC236}">
                <a16:creationId xmlns:a16="http://schemas.microsoft.com/office/drawing/2014/main" id="{B2EB1440-E534-456C-B0CA-3B21DC27C310}"/>
              </a:ext>
            </a:extLst>
          </p:cNvPr>
          <p:cNvSpPr txBox="1">
            <a:spLocks noChangeArrowheads="1"/>
          </p:cNvSpPr>
          <p:nvPr/>
        </p:nvSpPr>
        <p:spPr bwMode="auto">
          <a:xfrm>
            <a:off x="3205711" y="5373805"/>
            <a:ext cx="1611786"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Injectable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Cabotegravir</a:t>
            </a:r>
            <a:b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(n=1663)</a:t>
            </a:r>
          </a:p>
        </p:txBody>
      </p:sp>
      <p:sp>
        <p:nvSpPr>
          <p:cNvPr id="18" name="TextBox 17">
            <a:extLst>
              <a:ext uri="{FF2B5EF4-FFF2-40B4-BE49-F238E27FC236}">
                <a16:creationId xmlns:a16="http://schemas.microsoft.com/office/drawing/2014/main" id="{1FE1EE71-5881-463C-9F2A-F9C5104EBA2E}"/>
              </a:ext>
            </a:extLst>
          </p:cNvPr>
          <p:cNvSpPr txBox="1">
            <a:spLocks noChangeArrowheads="1"/>
          </p:cNvSpPr>
          <p:nvPr/>
        </p:nvSpPr>
        <p:spPr bwMode="auto">
          <a:xfrm>
            <a:off x="4656873" y="5364071"/>
            <a:ext cx="10214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F/TDF</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(n=1627)</a:t>
            </a:r>
          </a:p>
        </p:txBody>
      </p:sp>
      <p:sp>
        <p:nvSpPr>
          <p:cNvPr id="19" name="TextBox 18">
            <a:extLst>
              <a:ext uri="{FF2B5EF4-FFF2-40B4-BE49-F238E27FC236}">
                <a16:creationId xmlns:a16="http://schemas.microsoft.com/office/drawing/2014/main" id="{4471C6AE-7678-49AC-A3CE-58ACFD65B814}"/>
              </a:ext>
            </a:extLst>
          </p:cNvPr>
          <p:cNvSpPr txBox="1">
            <a:spLocks noChangeArrowheads="1"/>
          </p:cNvSpPr>
          <p:nvPr/>
        </p:nvSpPr>
        <p:spPr bwMode="auto">
          <a:xfrm>
            <a:off x="4768700" y="2642473"/>
            <a:ext cx="845288"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2.27</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Box 9">
            <a:extLst>
              <a:ext uri="{FF2B5EF4-FFF2-40B4-BE49-F238E27FC236}">
                <a16:creationId xmlns:a16="http://schemas.microsoft.com/office/drawing/2014/main" id="{8D1163A0-D097-4BF2-A054-1FB8B02113BF}"/>
              </a:ext>
            </a:extLst>
          </p:cNvPr>
          <p:cNvSpPr txBox="1">
            <a:spLocks noChangeArrowheads="1"/>
          </p:cNvSpPr>
          <p:nvPr/>
        </p:nvSpPr>
        <p:spPr bwMode="auto">
          <a:xfrm>
            <a:off x="3577327" y="4942624"/>
            <a:ext cx="88781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12 infections</a:t>
            </a:r>
            <a:endPar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1" name="TextBox 9">
            <a:extLst>
              <a:ext uri="{FF2B5EF4-FFF2-40B4-BE49-F238E27FC236}">
                <a16:creationId xmlns:a16="http://schemas.microsoft.com/office/drawing/2014/main" id="{502E97BB-1DA5-4D7C-854E-0B7BE57F0618}"/>
              </a:ext>
            </a:extLst>
          </p:cNvPr>
          <p:cNvSpPr txBox="1">
            <a:spLocks noChangeArrowheads="1"/>
          </p:cNvSpPr>
          <p:nvPr/>
        </p:nvSpPr>
        <p:spPr bwMode="auto">
          <a:xfrm>
            <a:off x="4729196" y="4940851"/>
            <a:ext cx="88781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32 infections</a:t>
            </a:r>
            <a:endPar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9" name="TextBox 38">
            <a:extLst>
              <a:ext uri="{FF2B5EF4-FFF2-40B4-BE49-F238E27FC236}">
                <a16:creationId xmlns:a16="http://schemas.microsoft.com/office/drawing/2014/main" id="{1F829827-F214-4F5F-937E-B0CC308F8688}"/>
              </a:ext>
            </a:extLst>
          </p:cNvPr>
          <p:cNvSpPr txBox="1">
            <a:spLocks noChangeArrowheads="1"/>
          </p:cNvSpPr>
          <p:nvPr/>
        </p:nvSpPr>
        <p:spPr bwMode="auto">
          <a:xfrm>
            <a:off x="3478925" y="1768737"/>
            <a:ext cx="2274176"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Year 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Unblinded Analysis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6" name="TextBox 25">
            <a:extLst>
              <a:ext uri="{FF2B5EF4-FFF2-40B4-BE49-F238E27FC236}">
                <a16:creationId xmlns:a16="http://schemas.microsoft.com/office/drawing/2014/main" id="{831AC0CC-F122-B792-1394-E25A23FA3D79}"/>
              </a:ext>
            </a:extLst>
          </p:cNvPr>
          <p:cNvSpPr txBox="1">
            <a:spLocks noChangeArrowheads="1"/>
          </p:cNvSpPr>
          <p:nvPr/>
        </p:nvSpPr>
        <p:spPr bwMode="auto">
          <a:xfrm>
            <a:off x="7128044" y="1780311"/>
            <a:ext cx="222860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Primary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Blinded Period</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7" name="TextBox 26">
            <a:extLst>
              <a:ext uri="{FF2B5EF4-FFF2-40B4-BE49-F238E27FC236}">
                <a16:creationId xmlns:a16="http://schemas.microsoft.com/office/drawing/2014/main" id="{9C1B1B3F-E6AA-1D9E-41D1-6754B8D02106}"/>
              </a:ext>
            </a:extLst>
          </p:cNvPr>
          <p:cNvSpPr txBox="1">
            <a:spLocks noChangeArrowheads="1"/>
          </p:cNvSpPr>
          <p:nvPr/>
        </p:nvSpPr>
        <p:spPr bwMode="auto">
          <a:xfrm rot="-5400000">
            <a:off x="4821894" y="3570667"/>
            <a:ext cx="346710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HIV Incidence (per 100 person-years)</a:t>
            </a:r>
          </a:p>
        </p:txBody>
      </p:sp>
      <p:graphicFrame>
        <p:nvGraphicFramePr>
          <p:cNvPr id="28" name="Object 1">
            <a:extLst>
              <a:ext uri="{FF2B5EF4-FFF2-40B4-BE49-F238E27FC236}">
                <a16:creationId xmlns:a16="http://schemas.microsoft.com/office/drawing/2014/main" id="{2C1E0244-B695-DE0E-EA85-65F46D6C0356}"/>
              </a:ext>
            </a:extLst>
          </p:cNvPr>
          <p:cNvGraphicFramePr>
            <a:graphicFrameLocks/>
          </p:cNvGraphicFramePr>
          <p:nvPr/>
        </p:nvGraphicFramePr>
        <p:xfrm>
          <a:off x="6637133" y="1934405"/>
          <a:ext cx="2834640" cy="3591764"/>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9">
            <a:extLst>
              <a:ext uri="{FF2B5EF4-FFF2-40B4-BE49-F238E27FC236}">
                <a16:creationId xmlns:a16="http://schemas.microsoft.com/office/drawing/2014/main" id="{7EFECE2D-9952-0EB5-F1FA-3B2399DC23D0}"/>
              </a:ext>
            </a:extLst>
          </p:cNvPr>
          <p:cNvSpPr txBox="1">
            <a:spLocks noChangeArrowheads="1"/>
          </p:cNvSpPr>
          <p:nvPr/>
        </p:nvSpPr>
        <p:spPr bwMode="auto">
          <a:xfrm>
            <a:off x="7623763" y="2337283"/>
            <a:ext cx="1052853"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HR: 0.12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(0.05-0.31)</a:t>
            </a:r>
            <a:endParaRPr kumimoji="0" lang="en-US"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0" name="TextBox 15">
            <a:extLst>
              <a:ext uri="{FF2B5EF4-FFF2-40B4-BE49-F238E27FC236}">
                <a16:creationId xmlns:a16="http://schemas.microsoft.com/office/drawing/2014/main" id="{06A98032-8E35-235D-D266-32A4AAA72DD7}"/>
              </a:ext>
            </a:extLst>
          </p:cNvPr>
          <p:cNvSpPr txBox="1">
            <a:spLocks noChangeArrowheads="1"/>
          </p:cNvSpPr>
          <p:nvPr/>
        </p:nvSpPr>
        <p:spPr bwMode="auto">
          <a:xfrm>
            <a:off x="7244337" y="4907833"/>
            <a:ext cx="861237"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0.20</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3" name="TextBox 32">
            <a:extLst>
              <a:ext uri="{FF2B5EF4-FFF2-40B4-BE49-F238E27FC236}">
                <a16:creationId xmlns:a16="http://schemas.microsoft.com/office/drawing/2014/main" id="{2733EE54-62D1-43F4-C08D-42A4C70BF64E}"/>
              </a:ext>
            </a:extLst>
          </p:cNvPr>
          <p:cNvSpPr txBox="1">
            <a:spLocks noChangeArrowheads="1"/>
          </p:cNvSpPr>
          <p:nvPr/>
        </p:nvSpPr>
        <p:spPr bwMode="auto">
          <a:xfrm>
            <a:off x="8350124" y="3111705"/>
            <a:ext cx="845289"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1.85</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9" name="TextBox 9">
            <a:extLst>
              <a:ext uri="{FF2B5EF4-FFF2-40B4-BE49-F238E27FC236}">
                <a16:creationId xmlns:a16="http://schemas.microsoft.com/office/drawing/2014/main" id="{7C3A8C3D-91A5-EE9F-7A44-5CBDB1F8BFA5}"/>
              </a:ext>
            </a:extLst>
          </p:cNvPr>
          <p:cNvSpPr txBox="1">
            <a:spLocks noChangeArrowheads="1"/>
          </p:cNvSpPr>
          <p:nvPr/>
        </p:nvSpPr>
        <p:spPr bwMode="auto">
          <a:xfrm>
            <a:off x="7230139" y="5133444"/>
            <a:ext cx="878805" cy="2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4 infections</a:t>
            </a:r>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0" name="TextBox 9">
            <a:extLst>
              <a:ext uri="{FF2B5EF4-FFF2-40B4-BE49-F238E27FC236}">
                <a16:creationId xmlns:a16="http://schemas.microsoft.com/office/drawing/2014/main" id="{73DA29EB-E0A2-2B98-BC62-213E520438C5}"/>
              </a:ext>
            </a:extLst>
          </p:cNvPr>
          <p:cNvSpPr txBox="1">
            <a:spLocks noChangeArrowheads="1"/>
          </p:cNvSpPr>
          <p:nvPr/>
        </p:nvSpPr>
        <p:spPr bwMode="auto">
          <a:xfrm>
            <a:off x="8341096" y="4957740"/>
            <a:ext cx="88781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35 infections</a:t>
            </a:r>
            <a:endPar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aphicFrame>
        <p:nvGraphicFramePr>
          <p:cNvPr id="51" name="Object 1">
            <a:extLst>
              <a:ext uri="{FF2B5EF4-FFF2-40B4-BE49-F238E27FC236}">
                <a16:creationId xmlns:a16="http://schemas.microsoft.com/office/drawing/2014/main" id="{D5CCFC78-4880-FB11-A5B4-31A0A204A031}"/>
              </a:ext>
            </a:extLst>
          </p:cNvPr>
          <p:cNvGraphicFramePr>
            <a:graphicFrameLocks/>
          </p:cNvGraphicFramePr>
          <p:nvPr/>
        </p:nvGraphicFramePr>
        <p:xfrm>
          <a:off x="9508799" y="1915743"/>
          <a:ext cx="2560320" cy="3591764"/>
        </p:xfrm>
        <a:graphic>
          <a:graphicData uri="http://schemas.openxmlformats.org/drawingml/2006/chart">
            <c:chart xmlns:c="http://schemas.openxmlformats.org/drawingml/2006/chart" xmlns:r="http://schemas.openxmlformats.org/officeDocument/2006/relationships" r:id="rId6"/>
          </a:graphicData>
        </a:graphic>
      </p:graphicFrame>
      <p:sp>
        <p:nvSpPr>
          <p:cNvPr id="52" name="TextBox 9">
            <a:extLst>
              <a:ext uri="{FF2B5EF4-FFF2-40B4-BE49-F238E27FC236}">
                <a16:creationId xmlns:a16="http://schemas.microsoft.com/office/drawing/2014/main" id="{5835A436-BD3C-64A4-B475-E0A171EBEF89}"/>
              </a:ext>
            </a:extLst>
          </p:cNvPr>
          <p:cNvSpPr txBox="1">
            <a:spLocks noChangeArrowheads="1"/>
          </p:cNvSpPr>
          <p:nvPr/>
        </p:nvSpPr>
        <p:spPr bwMode="auto">
          <a:xfrm>
            <a:off x="10251425" y="2345203"/>
            <a:ext cx="1052853"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HR: 0.11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(0.05-0.24)</a:t>
            </a:r>
          </a:p>
        </p:txBody>
      </p:sp>
      <p:sp>
        <p:nvSpPr>
          <p:cNvPr id="53" name="TextBox 52">
            <a:extLst>
              <a:ext uri="{FF2B5EF4-FFF2-40B4-BE49-F238E27FC236}">
                <a16:creationId xmlns:a16="http://schemas.microsoft.com/office/drawing/2014/main" id="{52BCE8D5-BBDA-9AFC-3678-79476254F2FF}"/>
              </a:ext>
            </a:extLst>
          </p:cNvPr>
          <p:cNvSpPr txBox="1">
            <a:spLocks noChangeArrowheads="1"/>
          </p:cNvSpPr>
          <p:nvPr/>
        </p:nvSpPr>
        <p:spPr bwMode="auto">
          <a:xfrm>
            <a:off x="9742981" y="4937022"/>
            <a:ext cx="877187"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0.18</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6" name="TextBox 55">
            <a:extLst>
              <a:ext uri="{FF2B5EF4-FFF2-40B4-BE49-F238E27FC236}">
                <a16:creationId xmlns:a16="http://schemas.microsoft.com/office/drawing/2014/main" id="{064ED19F-BB41-F180-5B8F-B868146082EA}"/>
              </a:ext>
            </a:extLst>
          </p:cNvPr>
          <p:cNvSpPr txBox="1">
            <a:spLocks noChangeArrowheads="1"/>
          </p:cNvSpPr>
          <p:nvPr/>
        </p:nvSpPr>
        <p:spPr bwMode="auto">
          <a:xfrm>
            <a:off x="10933834" y="3241903"/>
            <a:ext cx="845288"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1.70</a:t>
            </a:r>
            <a:endParaRPr kumimoji="0" lang="en-US" sz="11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7" name="TextBox 9">
            <a:extLst>
              <a:ext uri="{FF2B5EF4-FFF2-40B4-BE49-F238E27FC236}">
                <a16:creationId xmlns:a16="http://schemas.microsoft.com/office/drawing/2014/main" id="{8F9517BC-536E-A2E4-917D-8949FA059BB0}"/>
              </a:ext>
            </a:extLst>
          </p:cNvPr>
          <p:cNvSpPr txBox="1">
            <a:spLocks noChangeArrowheads="1"/>
          </p:cNvSpPr>
          <p:nvPr/>
        </p:nvSpPr>
        <p:spPr bwMode="auto">
          <a:xfrm>
            <a:off x="9744737" y="5153501"/>
            <a:ext cx="959966" cy="2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6 infections</a:t>
            </a:r>
            <a:endParaRPr kumimoji="0" lang="en-US" sz="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8" name="TextBox 9">
            <a:extLst>
              <a:ext uri="{FF2B5EF4-FFF2-40B4-BE49-F238E27FC236}">
                <a16:creationId xmlns:a16="http://schemas.microsoft.com/office/drawing/2014/main" id="{4FF9FFA8-FC22-77E8-28C0-C88EFB78BED9}"/>
              </a:ext>
            </a:extLst>
          </p:cNvPr>
          <p:cNvSpPr txBox="1">
            <a:spLocks noChangeArrowheads="1"/>
          </p:cNvSpPr>
          <p:nvPr/>
        </p:nvSpPr>
        <p:spPr bwMode="auto">
          <a:xfrm>
            <a:off x="10915594" y="4939078"/>
            <a:ext cx="88781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56 infections</a:t>
            </a:r>
            <a:endPar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59" name="TextBox 58">
            <a:extLst>
              <a:ext uri="{FF2B5EF4-FFF2-40B4-BE49-F238E27FC236}">
                <a16:creationId xmlns:a16="http://schemas.microsoft.com/office/drawing/2014/main" id="{30D1618D-F6EA-3C5E-B83E-CB018C52A5E2}"/>
              </a:ext>
            </a:extLst>
          </p:cNvPr>
          <p:cNvSpPr txBox="1">
            <a:spLocks noChangeArrowheads="1"/>
          </p:cNvSpPr>
          <p:nvPr/>
        </p:nvSpPr>
        <p:spPr bwMode="auto">
          <a:xfrm>
            <a:off x="9665323" y="1766964"/>
            <a:ext cx="225997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Year 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Unblinded Analysis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0" name="TextBox 59">
            <a:extLst>
              <a:ext uri="{FF2B5EF4-FFF2-40B4-BE49-F238E27FC236}">
                <a16:creationId xmlns:a16="http://schemas.microsoft.com/office/drawing/2014/main" id="{8D35FDDF-A9F4-4220-0BF2-A2FFEDAEA044}"/>
              </a:ext>
            </a:extLst>
          </p:cNvPr>
          <p:cNvSpPr txBox="1">
            <a:spLocks noChangeArrowheads="1"/>
          </p:cNvSpPr>
          <p:nvPr/>
        </p:nvSpPr>
        <p:spPr bwMode="auto">
          <a:xfrm>
            <a:off x="6691560" y="5369312"/>
            <a:ext cx="19469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Injectable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Cabotegravir</a:t>
            </a:r>
            <a:b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(n=1614)</a:t>
            </a:r>
          </a:p>
        </p:txBody>
      </p:sp>
      <p:sp>
        <p:nvSpPr>
          <p:cNvPr id="61" name="TextBox 60">
            <a:extLst>
              <a:ext uri="{FF2B5EF4-FFF2-40B4-BE49-F238E27FC236}">
                <a16:creationId xmlns:a16="http://schemas.microsoft.com/office/drawing/2014/main" id="{BE0BF77B-721C-BACE-B2EE-AD7ED03712D8}"/>
              </a:ext>
            </a:extLst>
          </p:cNvPr>
          <p:cNvSpPr txBox="1">
            <a:spLocks noChangeArrowheads="1"/>
          </p:cNvSpPr>
          <p:nvPr/>
        </p:nvSpPr>
        <p:spPr bwMode="auto">
          <a:xfrm>
            <a:off x="8270541" y="5376939"/>
            <a:ext cx="10214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F/TDF</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(n=1610)</a:t>
            </a:r>
          </a:p>
        </p:txBody>
      </p:sp>
      <p:sp>
        <p:nvSpPr>
          <p:cNvPr id="62" name="TextBox 61">
            <a:extLst>
              <a:ext uri="{FF2B5EF4-FFF2-40B4-BE49-F238E27FC236}">
                <a16:creationId xmlns:a16="http://schemas.microsoft.com/office/drawing/2014/main" id="{35B9BA9A-BD4B-81AC-3C43-E93C8C8D2056}"/>
              </a:ext>
            </a:extLst>
          </p:cNvPr>
          <p:cNvSpPr txBox="1">
            <a:spLocks noChangeArrowheads="1"/>
          </p:cNvSpPr>
          <p:nvPr/>
        </p:nvSpPr>
        <p:spPr bwMode="auto">
          <a:xfrm>
            <a:off x="9244802" y="5373798"/>
            <a:ext cx="19469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Injectable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Cabotegravir</a:t>
            </a:r>
            <a:b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(n=1613)</a:t>
            </a:r>
          </a:p>
        </p:txBody>
      </p:sp>
      <p:sp>
        <p:nvSpPr>
          <p:cNvPr id="63" name="TextBox 62">
            <a:extLst>
              <a:ext uri="{FF2B5EF4-FFF2-40B4-BE49-F238E27FC236}">
                <a16:creationId xmlns:a16="http://schemas.microsoft.com/office/drawing/2014/main" id="{C5396DFC-27DF-8EAB-90DE-870D0DD8B8AE}"/>
              </a:ext>
            </a:extLst>
          </p:cNvPr>
          <p:cNvSpPr txBox="1">
            <a:spLocks noChangeArrowheads="1"/>
          </p:cNvSpPr>
          <p:nvPr/>
        </p:nvSpPr>
        <p:spPr bwMode="auto">
          <a:xfrm>
            <a:off x="10845046" y="5364064"/>
            <a:ext cx="1021433"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Daily Oral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F/TDF</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(n=1610)</a:t>
            </a:r>
          </a:p>
        </p:txBody>
      </p:sp>
      <p:sp>
        <p:nvSpPr>
          <p:cNvPr id="24" name="TextBox 23">
            <a:extLst>
              <a:ext uri="{FF2B5EF4-FFF2-40B4-BE49-F238E27FC236}">
                <a16:creationId xmlns:a16="http://schemas.microsoft.com/office/drawing/2014/main" id="{D06AE762-2F89-9373-6005-498BD4529D53}"/>
              </a:ext>
            </a:extLst>
          </p:cNvPr>
          <p:cNvSpPr txBox="1"/>
          <p:nvPr/>
        </p:nvSpPr>
        <p:spPr>
          <a:xfrm>
            <a:off x="0" y="6220962"/>
            <a:ext cx="11659740" cy="6463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Landovitz RJ, et al. </a:t>
            </a:r>
            <a:r>
              <a:rPr kumimoji="0" lang="fr-FR" sz="1000" b="0" i="1" u="none" strike="noStrike" kern="0" cap="none" spc="0" normalizeH="0" baseline="0" noProof="0" dirty="0">
                <a:ln>
                  <a:noFill/>
                </a:ln>
                <a:solidFill>
                  <a:prstClr val="black"/>
                </a:solidFill>
                <a:effectLst/>
                <a:uLnTx/>
                <a:uFillTx/>
                <a:latin typeface="Arial" pitchFamily="34" charset="0"/>
                <a:ea typeface="+mn-ea"/>
                <a:cs typeface="Arial" pitchFamily="34" charset="0"/>
              </a:rPr>
              <a:t>N Engl J Med</a:t>
            </a:r>
            <a:r>
              <a:rPr kumimoji="0" lang="fr-FR"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2021;385:595-608</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0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Delany-Moretlwe</a:t>
            </a:r>
            <a:r>
              <a:rPr kumimoji="0" lang="fr-FR"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S, et al. </a:t>
            </a:r>
            <a:r>
              <a:rPr kumimoji="0" lang="en-US" sz="1000" b="0" i="1" u="none" strike="noStrike" kern="0" cap="none" spc="0" normalizeH="0" baseline="0" noProof="0" dirty="0">
                <a:ln>
                  <a:noFill/>
                </a:ln>
                <a:solidFill>
                  <a:prstClr val="black"/>
                </a:solidFill>
                <a:effectLst/>
                <a:uLnTx/>
                <a:uFillTx/>
                <a:latin typeface="Arial" pitchFamily="34" charset="0"/>
                <a:ea typeface="+mn-ea"/>
                <a:cs typeface="Arial" pitchFamily="34" charset="0"/>
              </a:rPr>
              <a:t>Lancet. </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2022;399:1779-1789.</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Delany-</a:t>
            </a:r>
            <a:r>
              <a:rPr kumimoji="0" lang="en-US" sz="10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Moretlwe</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S, et al. </a:t>
            </a:r>
            <a:r>
              <a:rPr kumimoji="0" lang="en-US" sz="1000" b="0" i="1" u="none" strike="noStrike" kern="0" cap="none" spc="0" normalizeH="0" baseline="0" noProof="0" dirty="0">
                <a:ln>
                  <a:noFill/>
                </a:ln>
                <a:solidFill>
                  <a:prstClr val="black"/>
                </a:solidFill>
                <a:effectLst/>
                <a:uLnTx/>
                <a:uFillTx/>
                <a:latin typeface="Arial" pitchFamily="34" charset="0"/>
                <a:ea typeface="+mn-ea"/>
                <a:cs typeface="Arial" pitchFamily="34" charset="0"/>
              </a:rPr>
              <a:t>J Int AIDS Soc. </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2022;25(suppl 3):227-228. Abstract OALBX0107.</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Landovitz</a:t>
            </a: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RJ, et al. HIV Glasgow. 2022. Abstract O21.</a:t>
            </a:r>
          </a:p>
        </p:txBody>
      </p:sp>
      <p:sp>
        <p:nvSpPr>
          <p:cNvPr id="25" name="Line 4">
            <a:extLst>
              <a:ext uri="{FF2B5EF4-FFF2-40B4-BE49-F238E27FC236}">
                <a16:creationId xmlns:a16="http://schemas.microsoft.com/office/drawing/2014/main" id="{9EE12B9E-4FAE-5DAB-93DC-866B3FC21D92}"/>
              </a:ext>
            </a:extLst>
          </p:cNvPr>
          <p:cNvSpPr>
            <a:spLocks noChangeShapeType="1"/>
          </p:cNvSpPr>
          <p:nvPr/>
        </p:nvSpPr>
        <p:spPr bwMode="auto">
          <a:xfrm flipV="1">
            <a:off x="609600" y="1099687"/>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0478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63117D5-79F4-0545-A2D0-68A8359FA9F8}"/>
              </a:ext>
            </a:extLst>
          </p:cNvPr>
          <p:cNvSpPr>
            <a:spLocks noGrp="1"/>
          </p:cNvSpPr>
          <p:nvPr>
            <p:ph type="title"/>
          </p:nvPr>
        </p:nvSpPr>
        <p:spPr>
          <a:xfrm>
            <a:off x="838200" y="-283924"/>
            <a:ext cx="10515600" cy="1053770"/>
          </a:xfrm>
        </p:spPr>
        <p:txBody>
          <a:bodyPr anchor="b" anchorCtr="0">
            <a:normAutofit/>
          </a:bodyPr>
          <a:lstStyle/>
          <a:p>
            <a:pPr lvl="0" algn="ctr">
              <a:defRPr/>
            </a:pPr>
            <a:r>
              <a:rPr lang="en-US" sz="4000" dirty="0"/>
              <a:t>HIV Testing Algorithms</a:t>
            </a:r>
            <a:endParaRPr lang="en-US" sz="4000" dirty="0">
              <a:solidFill>
                <a:srgbClr val="020099"/>
              </a:solidFill>
              <a:latin typeface="Arial Black" panose="020B0604020202020204" pitchFamily="34" charset="0"/>
              <a:cs typeface="Arial Black" panose="020B0604020202020204" pitchFamily="34" charset="0"/>
            </a:endParaRPr>
          </a:p>
        </p:txBody>
      </p:sp>
      <p:sp>
        <p:nvSpPr>
          <p:cNvPr id="12" name="Line 4">
            <a:extLst>
              <a:ext uri="{FF2B5EF4-FFF2-40B4-BE49-F238E27FC236}">
                <a16:creationId xmlns:a16="http://schemas.microsoft.com/office/drawing/2014/main" id="{D4017DD4-3D8B-8D48-AC05-A962E0DCD758}"/>
              </a:ext>
            </a:extLst>
          </p:cNvPr>
          <p:cNvSpPr>
            <a:spLocks noChangeShapeType="1"/>
          </p:cNvSpPr>
          <p:nvPr/>
        </p:nvSpPr>
        <p:spPr bwMode="auto">
          <a:xfrm flipV="1">
            <a:off x="714704" y="769846"/>
            <a:ext cx="10678510" cy="0"/>
          </a:xfrm>
          <a:prstGeom prst="line">
            <a:avLst/>
          </a:prstGeom>
          <a:noFill/>
          <a:ln w="3810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2E3B6BE3-CDA9-E076-A8AF-287666CC51DD}"/>
              </a:ext>
            </a:extLst>
          </p:cNvPr>
          <p:cNvPicPr>
            <a:picLocks noChangeAspect="1"/>
          </p:cNvPicPr>
          <p:nvPr/>
        </p:nvPicPr>
        <p:blipFill>
          <a:blip r:embed="rId3"/>
          <a:stretch>
            <a:fillRect/>
          </a:stretch>
        </p:blipFill>
        <p:spPr>
          <a:xfrm>
            <a:off x="6749626" y="4976019"/>
            <a:ext cx="5120640" cy="1560189"/>
          </a:xfrm>
          <a:prstGeom prst="rect">
            <a:avLst/>
          </a:prstGeom>
        </p:spPr>
      </p:pic>
      <p:pic>
        <p:nvPicPr>
          <p:cNvPr id="4" name="Picture 3">
            <a:extLst>
              <a:ext uri="{FF2B5EF4-FFF2-40B4-BE49-F238E27FC236}">
                <a16:creationId xmlns:a16="http://schemas.microsoft.com/office/drawing/2014/main" id="{E8034407-0B6D-9BAE-B6B4-1B0614FF013E}"/>
              </a:ext>
            </a:extLst>
          </p:cNvPr>
          <p:cNvPicPr>
            <a:picLocks noChangeAspect="1"/>
          </p:cNvPicPr>
          <p:nvPr/>
        </p:nvPicPr>
        <p:blipFill>
          <a:blip r:embed="rId4"/>
          <a:stretch>
            <a:fillRect/>
          </a:stretch>
        </p:blipFill>
        <p:spPr>
          <a:xfrm>
            <a:off x="386994" y="1167201"/>
            <a:ext cx="11934297" cy="4136319"/>
          </a:xfrm>
          <a:prstGeom prst="rect">
            <a:avLst/>
          </a:prstGeom>
        </p:spPr>
      </p:pic>
    </p:spTree>
    <p:extLst>
      <p:ext uri="{BB962C8B-B14F-4D97-AF65-F5344CB8AC3E}">
        <p14:creationId xmlns:p14="http://schemas.microsoft.com/office/powerpoint/2010/main" val="2148759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Line 4">
            <a:extLst>
              <a:ext uri="{FF2B5EF4-FFF2-40B4-BE49-F238E27FC236}">
                <a16:creationId xmlns:a16="http://schemas.microsoft.com/office/drawing/2014/main" id="{BBBCDE51-AFD1-1336-063B-379BEF122537}"/>
              </a:ext>
            </a:extLst>
          </p:cNvPr>
          <p:cNvSpPr>
            <a:spLocks noChangeShapeType="1"/>
          </p:cNvSpPr>
          <p:nvPr/>
        </p:nvSpPr>
        <p:spPr bwMode="auto">
          <a:xfrm flipV="1">
            <a:off x="542596" y="931745"/>
            <a:ext cx="10678510" cy="0"/>
          </a:xfrm>
          <a:prstGeom prst="line">
            <a:avLst/>
          </a:prstGeom>
          <a:noFill/>
          <a:ln w="4127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Title 1">
            <a:extLst>
              <a:ext uri="{FF2B5EF4-FFF2-40B4-BE49-F238E27FC236}">
                <a16:creationId xmlns:a16="http://schemas.microsoft.com/office/drawing/2014/main" id="{64A9F594-3E28-E828-778A-FD6D51324944}"/>
              </a:ext>
            </a:extLst>
          </p:cNvPr>
          <p:cNvSpPr txBox="1">
            <a:spLocks/>
          </p:cNvSpPr>
          <p:nvPr/>
        </p:nvSpPr>
        <p:spPr>
          <a:xfrm>
            <a:off x="492157" y="32615"/>
            <a:ext cx="11207687" cy="10473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20099"/>
                </a:solidFill>
                <a:effectLst/>
                <a:uLnTx/>
                <a:uFillTx/>
                <a:latin typeface="Arial Black" panose="020B0604020202020204" pitchFamily="34" charset="0"/>
                <a:ea typeface="+mj-ea"/>
                <a:cs typeface="Arial Black" panose="020B0604020202020204" pitchFamily="34" charset="0"/>
              </a:rPr>
              <a:t>Schematic for HPTN 083  Seroconversions</a:t>
            </a:r>
            <a:endParaRPr kumimoji="0" lang="en-US" sz="4000" b="0" i="0" u="none" strike="noStrike" kern="1200" cap="none" spc="0" normalizeH="0" baseline="0" noProof="0" dirty="0">
              <a:ln>
                <a:noFill/>
              </a:ln>
              <a:solidFill>
                <a:prstClr val="black"/>
              </a:solidFill>
              <a:effectLst/>
              <a:uLnTx/>
              <a:uFillTx/>
              <a:latin typeface="Calibri"/>
              <a:ea typeface="+mj-ea"/>
              <a:cs typeface="+mj-cs"/>
            </a:endParaRPr>
          </a:p>
        </p:txBody>
      </p:sp>
      <p:sp>
        <p:nvSpPr>
          <p:cNvPr id="95" name="TextBox 94">
            <a:extLst>
              <a:ext uri="{FF2B5EF4-FFF2-40B4-BE49-F238E27FC236}">
                <a16:creationId xmlns:a16="http://schemas.microsoft.com/office/drawing/2014/main" id="{05CACD99-982B-19F3-497F-C244BE5A596E}"/>
              </a:ext>
            </a:extLst>
          </p:cNvPr>
          <p:cNvSpPr txBox="1"/>
          <p:nvPr/>
        </p:nvSpPr>
        <p:spPr>
          <a:xfrm>
            <a:off x="111318" y="6548386"/>
            <a:ext cx="480364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Eshleman S et al. CROI 2022, #95</a:t>
            </a:r>
          </a:p>
        </p:txBody>
      </p:sp>
      <p:grpSp>
        <p:nvGrpSpPr>
          <p:cNvPr id="107" name="Group 106">
            <a:extLst>
              <a:ext uri="{FF2B5EF4-FFF2-40B4-BE49-F238E27FC236}">
                <a16:creationId xmlns:a16="http://schemas.microsoft.com/office/drawing/2014/main" id="{7B1208E3-091C-D033-F854-00782E33E17F}"/>
              </a:ext>
            </a:extLst>
          </p:cNvPr>
          <p:cNvGrpSpPr/>
          <p:nvPr/>
        </p:nvGrpSpPr>
        <p:grpSpPr>
          <a:xfrm>
            <a:off x="437616" y="1237105"/>
            <a:ext cx="11316768" cy="4973219"/>
            <a:chOff x="537070" y="1237105"/>
            <a:chExt cx="11316768" cy="4973219"/>
          </a:xfrm>
        </p:grpSpPr>
        <p:grpSp>
          <p:nvGrpSpPr>
            <p:cNvPr id="2" name="Group 1">
              <a:extLst>
                <a:ext uri="{FF2B5EF4-FFF2-40B4-BE49-F238E27FC236}">
                  <a16:creationId xmlns:a16="http://schemas.microsoft.com/office/drawing/2014/main" id="{2092AA5C-B469-8304-0C81-99A517C31A7B}"/>
                </a:ext>
              </a:extLst>
            </p:cNvPr>
            <p:cNvGrpSpPr/>
            <p:nvPr/>
          </p:nvGrpSpPr>
          <p:grpSpPr>
            <a:xfrm>
              <a:off x="2584341" y="3273482"/>
              <a:ext cx="9269497" cy="2936842"/>
              <a:chOff x="2522173" y="2173974"/>
              <a:chExt cx="9269497" cy="2936842"/>
            </a:xfrm>
          </p:grpSpPr>
          <p:sp>
            <p:nvSpPr>
              <p:cNvPr id="37" name="pl37"/>
              <p:cNvSpPr/>
              <p:nvPr/>
            </p:nvSpPr>
            <p:spPr>
              <a:xfrm>
                <a:off x="3464827" y="4774720"/>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pl38"/>
              <p:cNvSpPr/>
              <p:nvPr/>
            </p:nvSpPr>
            <p:spPr>
              <a:xfrm>
                <a:off x="5180878" y="4774720"/>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pl39"/>
              <p:cNvSpPr/>
              <p:nvPr/>
            </p:nvSpPr>
            <p:spPr>
              <a:xfrm>
                <a:off x="6070682" y="4774720"/>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pl40"/>
              <p:cNvSpPr/>
              <p:nvPr/>
            </p:nvSpPr>
            <p:spPr>
              <a:xfrm>
                <a:off x="7087600" y="4774720"/>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pl41"/>
              <p:cNvSpPr/>
              <p:nvPr/>
            </p:nvSpPr>
            <p:spPr>
              <a:xfrm>
                <a:off x="8930766" y="4774720"/>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pl42"/>
              <p:cNvSpPr/>
              <p:nvPr/>
            </p:nvSpPr>
            <p:spPr>
              <a:xfrm>
                <a:off x="9757012" y="4774720"/>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pl52"/>
              <p:cNvSpPr/>
              <p:nvPr/>
            </p:nvSpPr>
            <p:spPr>
              <a:xfrm>
                <a:off x="7087600" y="3302600"/>
                <a:ext cx="0" cy="1505702"/>
              </a:xfrm>
              <a:custGeom>
                <a:avLst/>
                <a:gdLst/>
                <a:ahLst/>
                <a:cxnLst/>
                <a:rect l="0" t="0" r="0" b="0"/>
                <a:pathLst>
                  <a:path h="1505702">
                    <a:moveTo>
                      <a:pt x="0" y="1505702"/>
                    </a:moveTo>
                    <a:lnTo>
                      <a:pt x="0" y="0"/>
                    </a:lnTo>
                    <a:lnTo>
                      <a:pt x="0" y="0"/>
                    </a:lnTo>
                  </a:path>
                </a:pathLst>
              </a:custGeom>
              <a:ln w="28575" cap="flat">
                <a:solidFill>
                  <a:srgbClr val="00FF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pl54"/>
              <p:cNvSpPr/>
              <p:nvPr/>
            </p:nvSpPr>
            <p:spPr>
              <a:xfrm>
                <a:off x="3150219" y="4739861"/>
                <a:ext cx="6921403" cy="0"/>
              </a:xfrm>
              <a:custGeom>
                <a:avLst/>
                <a:gdLst/>
                <a:ahLst/>
                <a:cxnLst/>
                <a:rect l="0" t="0" r="0" b="0"/>
                <a:pathLst>
                  <a:path w="6921403">
                    <a:moveTo>
                      <a:pt x="0" y="0"/>
                    </a:moveTo>
                    <a:lnTo>
                      <a:pt x="6921403" y="0"/>
                    </a:lnTo>
                    <a:lnTo>
                      <a:pt x="6921403" y="0"/>
                    </a:lnTo>
                  </a:path>
                </a:pathLst>
              </a:custGeom>
              <a:ln w="13550" cap="flat">
                <a:solidFill>
                  <a:srgbClr val="333333">
                    <a:alpha val="100000"/>
                  </a:srgbClr>
                </a:solidFill>
                <a:prstDash val="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pl55"/>
              <p:cNvSpPr/>
              <p:nvPr/>
            </p:nvSpPr>
            <p:spPr>
              <a:xfrm>
                <a:off x="3150219" y="4664120"/>
                <a:ext cx="6921403" cy="0"/>
              </a:xfrm>
              <a:custGeom>
                <a:avLst/>
                <a:gdLst/>
                <a:ahLst/>
                <a:cxnLst/>
                <a:rect l="0" t="0" r="0" b="0"/>
                <a:pathLst>
                  <a:path w="6921403">
                    <a:moveTo>
                      <a:pt x="0" y="0"/>
                    </a:moveTo>
                    <a:lnTo>
                      <a:pt x="6921403" y="0"/>
                    </a:lnTo>
                    <a:lnTo>
                      <a:pt x="6921403" y="0"/>
                    </a:lnTo>
                  </a:path>
                </a:pathLst>
              </a:custGeom>
              <a:ln w="13550" cap="flat">
                <a:solidFill>
                  <a:srgbClr val="333333">
                    <a:alpha val="100000"/>
                  </a:srgbClr>
                </a:solidFill>
                <a:prstDash val="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pl56"/>
              <p:cNvSpPr/>
              <p:nvPr/>
            </p:nvSpPr>
            <p:spPr>
              <a:xfrm>
                <a:off x="3150219" y="4436896"/>
                <a:ext cx="6921403" cy="0"/>
              </a:xfrm>
              <a:custGeom>
                <a:avLst/>
                <a:gdLst/>
                <a:ahLst/>
                <a:cxnLst/>
                <a:rect l="0" t="0" r="0" b="0"/>
                <a:pathLst>
                  <a:path w="6921403">
                    <a:moveTo>
                      <a:pt x="0" y="0"/>
                    </a:moveTo>
                    <a:lnTo>
                      <a:pt x="6921403" y="0"/>
                    </a:lnTo>
                    <a:lnTo>
                      <a:pt x="6921403" y="0"/>
                    </a:lnTo>
                  </a:path>
                </a:pathLst>
              </a:custGeom>
              <a:ln w="13550" cap="flat">
                <a:solidFill>
                  <a:srgbClr val="333333">
                    <a:alpha val="100000"/>
                  </a:srgbClr>
                </a:solidFill>
                <a:prstDash val="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pl57"/>
              <p:cNvSpPr/>
              <p:nvPr/>
            </p:nvSpPr>
            <p:spPr>
              <a:xfrm>
                <a:off x="3150219" y="4123892"/>
                <a:ext cx="6921403" cy="0"/>
              </a:xfrm>
              <a:custGeom>
                <a:avLst/>
                <a:gdLst/>
                <a:ahLst/>
                <a:cxnLst/>
                <a:rect l="0" t="0" r="0" b="0"/>
                <a:pathLst>
                  <a:path w="6921403">
                    <a:moveTo>
                      <a:pt x="0" y="0"/>
                    </a:moveTo>
                    <a:lnTo>
                      <a:pt x="6921403" y="0"/>
                    </a:lnTo>
                    <a:lnTo>
                      <a:pt x="6921403" y="0"/>
                    </a:lnTo>
                  </a:path>
                </a:pathLst>
              </a:custGeom>
              <a:ln w="13550" cap="flat">
                <a:solidFill>
                  <a:srgbClr val="333333">
                    <a:alpha val="100000"/>
                  </a:srgbClr>
                </a:solidFill>
                <a:prstDash val="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pl58"/>
              <p:cNvSpPr/>
              <p:nvPr/>
            </p:nvSpPr>
            <p:spPr>
              <a:xfrm>
                <a:off x="3150218" y="3302600"/>
                <a:ext cx="0" cy="1505702"/>
              </a:xfrm>
              <a:custGeom>
                <a:avLst/>
                <a:gdLst/>
                <a:ahLst/>
                <a:cxnLst/>
                <a:rect l="0" t="0" r="0" b="0"/>
                <a:pathLst>
                  <a:path h="1505702">
                    <a:moveTo>
                      <a:pt x="0" y="1505702"/>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x61"/>
              <p:cNvSpPr/>
              <p:nvPr/>
            </p:nvSpPr>
            <p:spPr>
              <a:xfrm>
                <a:off x="2807915" y="4396377"/>
                <a:ext cx="279672" cy="80600"/>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0.664</a:t>
                </a:r>
              </a:p>
            </p:txBody>
          </p:sp>
          <p:sp>
            <p:nvSpPr>
              <p:cNvPr id="62" name="tx62"/>
              <p:cNvSpPr/>
              <p:nvPr/>
            </p:nvSpPr>
            <p:spPr>
              <a:xfrm>
                <a:off x="2870071" y="4083592"/>
                <a:ext cx="217517" cy="80382"/>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lang="en-US"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1.33</a:t>
                </a:r>
              </a:p>
            </p:txBody>
          </p:sp>
          <p:sp>
            <p:nvSpPr>
              <p:cNvPr id="63" name="tx63"/>
              <p:cNvSpPr/>
              <p:nvPr/>
            </p:nvSpPr>
            <p:spPr>
              <a:xfrm>
                <a:off x="2963278" y="3330578"/>
                <a:ext cx="124311" cy="80545"/>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20</a:t>
                </a:r>
              </a:p>
            </p:txBody>
          </p:sp>
          <p:sp>
            <p:nvSpPr>
              <p:cNvPr id="64" name="pl64"/>
              <p:cNvSpPr/>
              <p:nvPr/>
            </p:nvSpPr>
            <p:spPr>
              <a:xfrm>
                <a:off x="3115423" y="4739861"/>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pl65"/>
              <p:cNvSpPr/>
              <p:nvPr/>
            </p:nvSpPr>
            <p:spPr>
              <a:xfrm>
                <a:off x="3115423" y="4664120"/>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pl66"/>
              <p:cNvSpPr/>
              <p:nvPr/>
            </p:nvSpPr>
            <p:spPr>
              <a:xfrm>
                <a:off x="3115423" y="4436896"/>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pl67"/>
              <p:cNvSpPr/>
              <p:nvPr/>
            </p:nvSpPr>
            <p:spPr>
              <a:xfrm>
                <a:off x="3115423" y="4123892"/>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pl68"/>
              <p:cNvSpPr/>
              <p:nvPr/>
            </p:nvSpPr>
            <p:spPr>
              <a:xfrm>
                <a:off x="3115423" y="3371041"/>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pl69"/>
              <p:cNvSpPr/>
              <p:nvPr/>
            </p:nvSpPr>
            <p:spPr>
              <a:xfrm>
                <a:off x="3150219" y="4808302"/>
                <a:ext cx="6921403" cy="0"/>
              </a:xfrm>
              <a:custGeom>
                <a:avLst/>
                <a:gdLst/>
                <a:ahLst/>
                <a:cxnLst/>
                <a:rect l="0" t="0" r="0" b="0"/>
                <a:pathLst>
                  <a:path w="6921403">
                    <a:moveTo>
                      <a:pt x="0" y="0"/>
                    </a:moveTo>
                    <a:lnTo>
                      <a:pt x="6921403"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pl70"/>
              <p:cNvSpPr/>
              <p:nvPr/>
            </p:nvSpPr>
            <p:spPr>
              <a:xfrm>
                <a:off x="3464827"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pl71"/>
              <p:cNvSpPr/>
              <p:nvPr/>
            </p:nvSpPr>
            <p:spPr>
              <a:xfrm>
                <a:off x="4100401"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pl72"/>
              <p:cNvSpPr/>
              <p:nvPr/>
            </p:nvSpPr>
            <p:spPr>
              <a:xfrm>
                <a:off x="4735976"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pl73"/>
              <p:cNvSpPr/>
              <p:nvPr/>
            </p:nvSpPr>
            <p:spPr>
              <a:xfrm>
                <a:off x="5371550"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pl74"/>
              <p:cNvSpPr/>
              <p:nvPr/>
            </p:nvSpPr>
            <p:spPr>
              <a:xfrm>
                <a:off x="6007124"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pl75"/>
              <p:cNvSpPr/>
              <p:nvPr/>
            </p:nvSpPr>
            <p:spPr>
              <a:xfrm>
                <a:off x="6642698"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pl76"/>
              <p:cNvSpPr/>
              <p:nvPr/>
            </p:nvSpPr>
            <p:spPr>
              <a:xfrm>
                <a:off x="7278273"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pl77"/>
              <p:cNvSpPr/>
              <p:nvPr/>
            </p:nvSpPr>
            <p:spPr>
              <a:xfrm>
                <a:off x="7913847"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pl78"/>
              <p:cNvSpPr/>
              <p:nvPr/>
            </p:nvSpPr>
            <p:spPr>
              <a:xfrm>
                <a:off x="8549421"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pl79"/>
              <p:cNvSpPr/>
              <p:nvPr/>
            </p:nvSpPr>
            <p:spPr>
              <a:xfrm>
                <a:off x="9184995"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pl80"/>
              <p:cNvSpPr/>
              <p:nvPr/>
            </p:nvSpPr>
            <p:spPr>
              <a:xfrm>
                <a:off x="9820570" y="4808302"/>
                <a:ext cx="0" cy="34794"/>
              </a:xfrm>
              <a:custGeom>
                <a:avLst/>
                <a:gdLst/>
                <a:ahLst/>
                <a:cxnLst/>
                <a:rect l="0" t="0" r="0" b="0"/>
                <a:pathLst>
                  <a:path h="34794">
                    <a:moveTo>
                      <a:pt x="0" y="34794"/>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tx81"/>
              <p:cNvSpPr/>
              <p:nvPr/>
            </p:nvSpPr>
            <p:spPr>
              <a:xfrm>
                <a:off x="3433750" y="4870823"/>
                <a:ext cx="62155" cy="80272"/>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0</a:t>
                </a:r>
              </a:p>
            </p:txBody>
          </p:sp>
          <p:sp>
            <p:nvSpPr>
              <p:cNvPr id="82" name="tx82"/>
              <p:cNvSpPr/>
              <p:nvPr/>
            </p:nvSpPr>
            <p:spPr>
              <a:xfrm>
                <a:off x="4069325" y="4873280"/>
                <a:ext cx="62155" cy="77817"/>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1</a:t>
                </a:r>
              </a:p>
            </p:txBody>
          </p:sp>
          <p:sp>
            <p:nvSpPr>
              <p:cNvPr id="83" name="tx83"/>
              <p:cNvSpPr/>
              <p:nvPr/>
            </p:nvSpPr>
            <p:spPr>
              <a:xfrm>
                <a:off x="4704899" y="4872680"/>
                <a:ext cx="62155" cy="78417"/>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2</a:t>
                </a:r>
              </a:p>
            </p:txBody>
          </p:sp>
          <p:sp>
            <p:nvSpPr>
              <p:cNvPr id="84" name="tx84"/>
              <p:cNvSpPr/>
              <p:nvPr/>
            </p:nvSpPr>
            <p:spPr>
              <a:xfrm>
                <a:off x="5340473" y="4870714"/>
                <a:ext cx="62155" cy="80382"/>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3</a:t>
                </a:r>
              </a:p>
            </p:txBody>
          </p:sp>
          <p:sp>
            <p:nvSpPr>
              <p:cNvPr id="85" name="tx85"/>
              <p:cNvSpPr/>
              <p:nvPr/>
            </p:nvSpPr>
            <p:spPr>
              <a:xfrm>
                <a:off x="5976047" y="4872733"/>
                <a:ext cx="62155" cy="78362"/>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4</a:t>
                </a:r>
              </a:p>
            </p:txBody>
          </p:sp>
          <p:sp>
            <p:nvSpPr>
              <p:cNvPr id="86" name="tx86"/>
              <p:cNvSpPr/>
              <p:nvPr/>
            </p:nvSpPr>
            <p:spPr>
              <a:xfrm>
                <a:off x="6611622" y="4872298"/>
                <a:ext cx="62155" cy="78799"/>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5</a:t>
                </a:r>
              </a:p>
            </p:txBody>
          </p:sp>
          <p:sp>
            <p:nvSpPr>
              <p:cNvPr id="87" name="tx87"/>
              <p:cNvSpPr/>
              <p:nvPr/>
            </p:nvSpPr>
            <p:spPr>
              <a:xfrm>
                <a:off x="7247196" y="4870606"/>
                <a:ext cx="62155" cy="80491"/>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6</a:t>
                </a:r>
              </a:p>
            </p:txBody>
          </p:sp>
          <p:sp>
            <p:nvSpPr>
              <p:cNvPr id="88" name="tx88"/>
              <p:cNvSpPr/>
              <p:nvPr/>
            </p:nvSpPr>
            <p:spPr>
              <a:xfrm>
                <a:off x="7882770" y="4874262"/>
                <a:ext cx="62155" cy="76835"/>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7</a:t>
                </a:r>
              </a:p>
            </p:txBody>
          </p:sp>
          <p:sp>
            <p:nvSpPr>
              <p:cNvPr id="89" name="tx89"/>
              <p:cNvSpPr/>
              <p:nvPr/>
            </p:nvSpPr>
            <p:spPr>
              <a:xfrm>
                <a:off x="8518344" y="4870496"/>
                <a:ext cx="62155" cy="80600"/>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8</a:t>
                </a:r>
              </a:p>
            </p:txBody>
          </p:sp>
          <p:sp>
            <p:nvSpPr>
              <p:cNvPr id="90" name="tx90"/>
              <p:cNvSpPr/>
              <p:nvPr/>
            </p:nvSpPr>
            <p:spPr>
              <a:xfrm>
                <a:off x="9153919" y="4870660"/>
                <a:ext cx="62155" cy="80436"/>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9</a:t>
                </a:r>
              </a:p>
            </p:txBody>
          </p:sp>
          <p:sp>
            <p:nvSpPr>
              <p:cNvPr id="91" name="tx91"/>
              <p:cNvSpPr/>
              <p:nvPr/>
            </p:nvSpPr>
            <p:spPr>
              <a:xfrm>
                <a:off x="9758415" y="4870823"/>
                <a:ext cx="124311" cy="80272"/>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10</a:t>
                </a:r>
              </a:p>
            </p:txBody>
          </p:sp>
          <p:sp>
            <p:nvSpPr>
              <p:cNvPr id="92" name="tx92"/>
              <p:cNvSpPr/>
              <p:nvPr/>
            </p:nvSpPr>
            <p:spPr>
              <a:xfrm>
                <a:off x="5869446" y="5007815"/>
                <a:ext cx="1482948" cy="103001"/>
              </a:xfrm>
              <a:prstGeom prst="rect">
                <a:avLst/>
              </a:prstGeom>
              <a:noFill/>
            </p:spPr>
            <p:txBody>
              <a:bodyPr wrap="none" lIns="0" tIns="0" rIns="0" bIns="0" anchor="ctr" anchorCtr="1"/>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sz="11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Weeks since enrollment</a:t>
                </a:r>
              </a:p>
            </p:txBody>
          </p:sp>
          <p:cxnSp>
            <p:nvCxnSpPr>
              <p:cNvPr id="97" name="Straight Connector 96">
                <a:extLst>
                  <a:ext uri="{FF2B5EF4-FFF2-40B4-BE49-F238E27FC236}">
                    <a16:creationId xmlns:a16="http://schemas.microsoft.com/office/drawing/2014/main" id="{8D12CA35-A1A2-8844-8FC4-4163C816F973}"/>
                  </a:ext>
                </a:extLst>
              </p:cNvPr>
              <p:cNvCxnSpPr>
                <a:cxnSpLocks/>
              </p:cNvCxnSpPr>
              <p:nvPr/>
            </p:nvCxnSpPr>
            <p:spPr>
              <a:xfrm rot="16200000">
                <a:off x="3093431" y="3638815"/>
                <a:ext cx="91440" cy="0"/>
              </a:xfrm>
              <a:prstGeom prst="line">
                <a:avLst/>
              </a:prstGeom>
              <a:ln w="57150">
                <a:solidFill>
                  <a:schemeClr val="bg1"/>
                </a:solidFill>
              </a:ln>
            </p:spPr>
            <p:style>
              <a:lnRef idx="1">
                <a:schemeClr val="dk1"/>
              </a:lnRef>
              <a:fillRef idx="0">
                <a:schemeClr val="dk1"/>
              </a:fillRef>
              <a:effectRef idx="0">
                <a:schemeClr val="dk1"/>
              </a:effectRef>
              <a:fontRef idx="minor">
                <a:schemeClr val="tx1"/>
              </a:fontRef>
            </p:style>
          </p:cxnSp>
          <p:grpSp>
            <p:nvGrpSpPr>
              <p:cNvPr id="98" name="Group 97">
                <a:extLst>
                  <a:ext uri="{FF2B5EF4-FFF2-40B4-BE49-F238E27FC236}">
                    <a16:creationId xmlns:a16="http://schemas.microsoft.com/office/drawing/2014/main" id="{F0664820-2CD3-884D-8E33-44DEA859060E}"/>
                  </a:ext>
                </a:extLst>
              </p:cNvPr>
              <p:cNvGrpSpPr/>
              <p:nvPr/>
            </p:nvGrpSpPr>
            <p:grpSpPr>
              <a:xfrm rot="16200000">
                <a:off x="3054797" y="3583419"/>
                <a:ext cx="179226" cy="112725"/>
                <a:chOff x="3331613" y="1340768"/>
                <a:chExt cx="179226" cy="185431"/>
              </a:xfrm>
            </p:grpSpPr>
            <p:cxnSp>
              <p:nvCxnSpPr>
                <p:cNvPr id="99" name="Straight Connector 98">
                  <a:extLst>
                    <a:ext uri="{FF2B5EF4-FFF2-40B4-BE49-F238E27FC236}">
                      <a16:creationId xmlns:a16="http://schemas.microsoft.com/office/drawing/2014/main" id="{25B34FBF-1398-CD45-B403-DF8BB8EABAB9}"/>
                    </a:ext>
                  </a:extLst>
                </p:cNvPr>
                <p:cNvCxnSpPr/>
                <p:nvPr/>
              </p:nvCxnSpPr>
              <p:spPr>
                <a:xfrm flipV="1">
                  <a:off x="3331613" y="1340768"/>
                  <a:ext cx="91440" cy="182880"/>
                </a:xfrm>
                <a:prstGeom prst="line">
                  <a:avLst/>
                </a:prstGeom>
                <a:ln w="12700"/>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03DC9B1E-8871-CA4A-8FA4-05E2747FA912}"/>
                    </a:ext>
                  </a:extLst>
                </p:cNvPr>
                <p:cNvCxnSpPr/>
                <p:nvPr/>
              </p:nvCxnSpPr>
              <p:spPr>
                <a:xfrm flipV="1">
                  <a:off x="3419399" y="1343319"/>
                  <a:ext cx="91440" cy="182880"/>
                </a:xfrm>
                <a:prstGeom prst="line">
                  <a:avLst/>
                </a:prstGeom>
                <a:ln w="12700"/>
              </p:spPr>
              <p:style>
                <a:lnRef idx="1">
                  <a:schemeClr val="dk1"/>
                </a:lnRef>
                <a:fillRef idx="0">
                  <a:schemeClr val="dk1"/>
                </a:fillRef>
                <a:effectRef idx="0">
                  <a:schemeClr val="dk1"/>
                </a:effectRef>
                <a:fontRef idx="minor">
                  <a:schemeClr val="tx1"/>
                </a:fontRef>
              </p:style>
            </p:cxnSp>
          </p:grpSp>
          <p:sp>
            <p:nvSpPr>
              <p:cNvPr id="102" name="tx50">
                <a:extLst>
                  <a:ext uri="{FF2B5EF4-FFF2-40B4-BE49-F238E27FC236}">
                    <a16:creationId xmlns:a16="http://schemas.microsoft.com/office/drawing/2014/main" id="{AF9B12BC-5F14-C24D-AED7-B5FFA54ED642}"/>
                  </a:ext>
                </a:extLst>
              </p:cNvPr>
              <p:cNvSpPr/>
              <p:nvPr/>
            </p:nvSpPr>
            <p:spPr>
              <a:xfrm>
                <a:off x="2863960" y="4716613"/>
                <a:ext cx="223629" cy="88731"/>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BLQ</a:t>
                </a:r>
              </a:p>
            </p:txBody>
          </p:sp>
          <p:sp>
            <p:nvSpPr>
              <p:cNvPr id="103" name="tx51">
                <a:extLst>
                  <a:ext uri="{FF2B5EF4-FFF2-40B4-BE49-F238E27FC236}">
                    <a16:creationId xmlns:a16="http://schemas.microsoft.com/office/drawing/2014/main" id="{3B9A485F-D675-B442-BDDC-B269AEADD7C9}"/>
                  </a:ext>
                </a:extLst>
              </p:cNvPr>
              <p:cNvSpPr/>
              <p:nvPr/>
            </p:nvSpPr>
            <p:spPr>
              <a:xfrm>
                <a:off x="2807915" y="4610901"/>
                <a:ext cx="279672" cy="80600"/>
              </a:xfrm>
              <a:prstGeom prst="rect">
                <a:avLst/>
              </a:prstGeom>
              <a:noFill/>
            </p:spPr>
            <p:txBody>
              <a:bodyPr wrap="none" lIns="0" tIns="0" rIns="0" bIns="0" anchor="ctr" anchorCtr="1"/>
              <a:lstStyle/>
              <a:p>
                <a:pPr marL="0" marR="0" lvl="0" indent="0" algn="l"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0.166</a:t>
                </a:r>
              </a:p>
            </p:txBody>
          </p:sp>
          <p:sp>
            <p:nvSpPr>
              <p:cNvPr id="104" name="tx76">
                <a:extLst>
                  <a:ext uri="{FF2B5EF4-FFF2-40B4-BE49-F238E27FC236}">
                    <a16:creationId xmlns:a16="http://schemas.microsoft.com/office/drawing/2014/main" id="{77139595-F704-A949-84DB-92B8AC39E419}"/>
                  </a:ext>
                </a:extLst>
              </p:cNvPr>
              <p:cNvSpPr/>
              <p:nvPr/>
            </p:nvSpPr>
            <p:spPr>
              <a:xfrm rot="16200000">
                <a:off x="2186760" y="3988535"/>
                <a:ext cx="915894" cy="133833"/>
              </a:xfrm>
              <a:prstGeom prst="rect">
                <a:avLst/>
              </a:prstGeom>
              <a:noFill/>
            </p:spPr>
            <p:txBody>
              <a:bodyPr wrap="none" lIns="0" tIns="0" rIns="0" bIns="0" anchor="ctr" anchorCtr="1"/>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sz="110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CAB (mcg/mL)</a:t>
                </a:r>
              </a:p>
            </p:txBody>
          </p:sp>
          <p:sp>
            <p:nvSpPr>
              <p:cNvPr id="45" name="pt45"/>
              <p:cNvSpPr/>
              <p:nvPr/>
            </p:nvSpPr>
            <p:spPr>
              <a:xfrm>
                <a:off x="3428726" y="4703760"/>
                <a:ext cx="72202" cy="72202"/>
              </a:xfrm>
              <a:prstGeom prst="ellipse">
                <a:avLst/>
              </a:prstGeom>
              <a:ln w="18000" cap="rnd">
                <a:solidFill>
                  <a:srgbClr val="FFA5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pt46"/>
              <p:cNvSpPr/>
              <p:nvPr/>
            </p:nvSpPr>
            <p:spPr>
              <a:xfrm>
                <a:off x="5144776" y="3659782"/>
                <a:ext cx="72202" cy="72202"/>
              </a:xfrm>
              <a:prstGeom prst="ellipse">
                <a:avLst/>
              </a:prstGeom>
              <a:ln w="18000" cap="rnd">
                <a:solidFill>
                  <a:srgbClr val="FFA5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pt47"/>
              <p:cNvSpPr/>
              <p:nvPr/>
            </p:nvSpPr>
            <p:spPr>
              <a:xfrm>
                <a:off x="6034580" y="3969725"/>
                <a:ext cx="72202" cy="72202"/>
              </a:xfrm>
              <a:prstGeom prst="ellipse">
                <a:avLst/>
              </a:prstGeom>
              <a:ln w="18000" cap="rnd">
                <a:solidFill>
                  <a:srgbClr val="FFA5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pt48"/>
              <p:cNvSpPr/>
              <p:nvPr/>
            </p:nvSpPr>
            <p:spPr>
              <a:xfrm>
                <a:off x="7051499" y="4008327"/>
                <a:ext cx="72202" cy="72202"/>
              </a:xfrm>
              <a:prstGeom prst="ellipse">
                <a:avLst/>
              </a:prstGeom>
              <a:ln w="18000" cap="rnd">
                <a:solidFill>
                  <a:srgbClr val="FFA5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pt49"/>
              <p:cNvSpPr/>
              <p:nvPr/>
            </p:nvSpPr>
            <p:spPr>
              <a:xfrm>
                <a:off x="8894664" y="3987249"/>
                <a:ext cx="72202" cy="72202"/>
              </a:xfrm>
              <a:prstGeom prst="ellipse">
                <a:avLst/>
              </a:prstGeom>
              <a:ln w="18000" cap="rnd">
                <a:solidFill>
                  <a:srgbClr val="FFA5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pt50"/>
              <p:cNvSpPr/>
              <p:nvPr/>
            </p:nvSpPr>
            <p:spPr>
              <a:xfrm>
                <a:off x="9720911" y="4040024"/>
                <a:ext cx="72202" cy="72202"/>
              </a:xfrm>
              <a:prstGeom prst="ellipse">
                <a:avLst/>
              </a:prstGeom>
              <a:ln w="18000" cap="rnd">
                <a:solidFill>
                  <a:srgbClr val="FFA5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E82B338E-4773-4346-BE00-83B92EBF907A}"/>
                  </a:ext>
                </a:extLst>
              </p:cNvPr>
              <p:cNvCxnSpPr>
                <a:cxnSpLocks/>
                <a:endCxn id="49" idx="6"/>
              </p:cNvCxnSpPr>
              <p:nvPr/>
            </p:nvCxnSpPr>
            <p:spPr>
              <a:xfrm flipV="1">
                <a:off x="7087600" y="4023350"/>
                <a:ext cx="1879266" cy="16674"/>
              </a:xfrm>
              <a:prstGeom prst="line">
                <a:avLst/>
              </a:prstGeom>
              <a:ln>
                <a:solidFill>
                  <a:srgbClr val="F4A30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4288C16-8399-754F-9A64-B14431F74C3B}"/>
                  </a:ext>
                </a:extLst>
              </p:cNvPr>
              <p:cNvCxnSpPr>
                <a:cxnSpLocks/>
                <a:stCxn id="49" idx="6"/>
                <a:endCxn id="50" idx="6"/>
              </p:cNvCxnSpPr>
              <p:nvPr/>
            </p:nvCxnSpPr>
            <p:spPr>
              <a:xfrm>
                <a:off x="8966867" y="4023351"/>
                <a:ext cx="826247" cy="52775"/>
              </a:xfrm>
              <a:prstGeom prst="line">
                <a:avLst/>
              </a:prstGeom>
              <a:ln>
                <a:solidFill>
                  <a:srgbClr val="F4A30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F578AC6-E87A-0145-A5A4-7475AE2597CC}"/>
                  </a:ext>
                </a:extLst>
              </p:cNvPr>
              <p:cNvGrpSpPr/>
              <p:nvPr/>
            </p:nvGrpSpPr>
            <p:grpSpPr>
              <a:xfrm>
                <a:off x="3547616" y="2352896"/>
                <a:ext cx="8244054" cy="2122237"/>
                <a:chOff x="3547616" y="2352896"/>
                <a:chExt cx="8244054" cy="2122237"/>
              </a:xfrm>
            </p:grpSpPr>
            <p:sp>
              <p:nvSpPr>
                <p:cNvPr id="31" name="Right Brace 30">
                  <a:extLst>
                    <a:ext uri="{FF2B5EF4-FFF2-40B4-BE49-F238E27FC236}">
                      <a16:creationId xmlns:a16="http://schemas.microsoft.com/office/drawing/2014/main" id="{55FE2841-8256-BA48-93A7-52DED07E49B6}"/>
                    </a:ext>
                  </a:extLst>
                </p:cNvPr>
                <p:cNvSpPr/>
                <p:nvPr/>
              </p:nvSpPr>
              <p:spPr>
                <a:xfrm rot="16200000">
                  <a:off x="4998737" y="1521906"/>
                  <a:ext cx="239586" cy="31418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9457D500-56D9-E840-B998-8D5D4EF780B1}"/>
                    </a:ext>
                  </a:extLst>
                </p:cNvPr>
                <p:cNvSpPr txBox="1"/>
                <p:nvPr/>
              </p:nvSpPr>
              <p:spPr>
                <a:xfrm>
                  <a:off x="4284062" y="2653738"/>
                  <a:ext cx="16962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5-week oral lead-in</a:t>
                  </a:r>
                </a:p>
              </p:txBody>
            </p:sp>
            <p:cxnSp>
              <p:nvCxnSpPr>
                <p:cNvPr id="131" name="Straight Arrow Connector 130">
                  <a:extLst>
                    <a:ext uri="{FF2B5EF4-FFF2-40B4-BE49-F238E27FC236}">
                      <a16:creationId xmlns:a16="http://schemas.microsoft.com/office/drawing/2014/main" id="{640712DC-4DED-8B49-861F-A69A3F8CE9CF}"/>
                    </a:ext>
                  </a:extLst>
                </p:cNvPr>
                <p:cNvCxnSpPr>
                  <a:cxnSpLocks/>
                </p:cNvCxnSpPr>
                <p:nvPr/>
              </p:nvCxnSpPr>
              <p:spPr>
                <a:xfrm>
                  <a:off x="7087600" y="2661884"/>
                  <a:ext cx="0" cy="33729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9D1C49BE-3605-144F-B37E-76A8D362881C}"/>
                    </a:ext>
                  </a:extLst>
                </p:cNvPr>
                <p:cNvSpPr txBox="1"/>
                <p:nvPr/>
              </p:nvSpPr>
              <p:spPr>
                <a:xfrm>
                  <a:off x="6315172" y="2352896"/>
                  <a:ext cx="1544856"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CAB-LA injection</a:t>
                  </a:r>
                </a:p>
              </p:txBody>
            </p:sp>
            <p:grpSp>
              <p:nvGrpSpPr>
                <p:cNvPr id="4" name="Group 3">
                  <a:extLst>
                    <a:ext uri="{FF2B5EF4-FFF2-40B4-BE49-F238E27FC236}">
                      <a16:creationId xmlns:a16="http://schemas.microsoft.com/office/drawing/2014/main" id="{345FEDB3-721E-F144-BE26-D2671801684E}"/>
                    </a:ext>
                  </a:extLst>
                </p:cNvPr>
                <p:cNvGrpSpPr/>
                <p:nvPr/>
              </p:nvGrpSpPr>
              <p:grpSpPr>
                <a:xfrm>
                  <a:off x="9559207" y="2981486"/>
                  <a:ext cx="2232463" cy="1493647"/>
                  <a:chOff x="9559207" y="2981486"/>
                  <a:chExt cx="2232463" cy="1493647"/>
                </a:xfrm>
              </p:grpSpPr>
              <p:cxnSp>
                <p:nvCxnSpPr>
                  <p:cNvPr id="142" name="Straight Arrow Connector 141">
                    <a:extLst>
                      <a:ext uri="{FF2B5EF4-FFF2-40B4-BE49-F238E27FC236}">
                        <a16:creationId xmlns:a16="http://schemas.microsoft.com/office/drawing/2014/main" id="{518939C6-CADF-CE4D-BDE8-C36E5742896D}"/>
                      </a:ext>
                    </a:extLst>
                  </p:cNvPr>
                  <p:cNvCxnSpPr>
                    <a:cxnSpLocks/>
                  </p:cNvCxnSpPr>
                  <p:nvPr/>
                </p:nvCxnSpPr>
                <p:spPr>
                  <a:xfrm flipH="1">
                    <a:off x="9820570" y="3522757"/>
                    <a:ext cx="185388" cy="41279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E102BFD-84FF-3F49-A4E4-4EEBFFCE1A59}"/>
                      </a:ext>
                    </a:extLst>
                  </p:cNvPr>
                  <p:cNvSpPr txBox="1"/>
                  <p:nvPr/>
                </p:nvSpPr>
                <p:spPr>
                  <a:xfrm>
                    <a:off x="9559207" y="2981486"/>
                    <a:ext cx="1544856"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FB40C"/>
                        </a:solidFill>
                        <a:effectLst/>
                        <a:uLnTx/>
                        <a:uFillTx/>
                        <a:latin typeface="Arial" panose="020B0604020202020204" pitchFamily="34" charset="0"/>
                        <a:ea typeface="+mn-ea"/>
                        <a:cs typeface="Arial" panose="020B0604020202020204" pitchFamily="34" charset="0"/>
                      </a:rPr>
                      <a:t>CAB concentration</a:t>
                    </a:r>
                  </a:p>
                </p:txBody>
              </p:sp>
              <p:cxnSp>
                <p:nvCxnSpPr>
                  <p:cNvPr id="149" name="Straight Arrow Connector 148">
                    <a:extLst>
                      <a:ext uri="{FF2B5EF4-FFF2-40B4-BE49-F238E27FC236}">
                        <a16:creationId xmlns:a16="http://schemas.microsoft.com/office/drawing/2014/main" id="{323481A4-95C5-434A-ADFB-041F71D04DDB}"/>
                      </a:ext>
                    </a:extLst>
                  </p:cNvPr>
                  <p:cNvCxnSpPr>
                    <a:cxnSpLocks/>
                  </p:cNvCxnSpPr>
                  <p:nvPr/>
                </p:nvCxnSpPr>
                <p:spPr>
                  <a:xfrm flipH="1">
                    <a:off x="10192995" y="4117304"/>
                    <a:ext cx="2211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AE7018BF-6649-5D4F-A7F3-F74064F6FFAC}"/>
                      </a:ext>
                    </a:extLst>
                  </p:cNvPr>
                  <p:cNvSpPr txBox="1"/>
                  <p:nvPr/>
                </p:nvSpPr>
                <p:spPr>
                  <a:xfrm>
                    <a:off x="10246814" y="3951913"/>
                    <a:ext cx="1544856"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8xPAIC</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grpSp>
          </p:grpSp>
          <p:sp>
            <p:nvSpPr>
              <p:cNvPr id="51" name="pl51"/>
              <p:cNvSpPr/>
              <p:nvPr/>
            </p:nvSpPr>
            <p:spPr>
              <a:xfrm>
                <a:off x="8930766" y="3302600"/>
                <a:ext cx="0" cy="1505702"/>
              </a:xfrm>
              <a:custGeom>
                <a:avLst/>
                <a:gdLst/>
                <a:ahLst/>
                <a:cxnLst/>
                <a:rect l="0" t="0" r="0" b="0"/>
                <a:pathLst>
                  <a:path h="1505702">
                    <a:moveTo>
                      <a:pt x="0" y="1505702"/>
                    </a:moveTo>
                    <a:lnTo>
                      <a:pt x="0" y="0"/>
                    </a:lnTo>
                    <a:lnTo>
                      <a:pt x="0" y="0"/>
                    </a:lnTo>
                  </a:path>
                </a:pathLst>
              </a:custGeom>
              <a:ln w="28575" cap="flat">
                <a:solidFill>
                  <a:srgbClr val="0070C0"/>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pl53"/>
              <p:cNvSpPr/>
              <p:nvPr/>
            </p:nvSpPr>
            <p:spPr>
              <a:xfrm>
                <a:off x="3464827" y="3302600"/>
                <a:ext cx="0" cy="1505702"/>
              </a:xfrm>
              <a:custGeom>
                <a:avLst/>
                <a:gdLst/>
                <a:ahLst/>
                <a:cxnLst/>
                <a:rect l="0" t="0" r="0" b="0"/>
                <a:pathLst>
                  <a:path h="1505702">
                    <a:moveTo>
                      <a:pt x="0" y="1505702"/>
                    </a:moveTo>
                    <a:lnTo>
                      <a:pt x="0" y="0"/>
                    </a:lnTo>
                    <a:lnTo>
                      <a:pt x="0" y="0"/>
                    </a:lnTo>
                  </a:path>
                </a:pathLst>
              </a:custGeom>
              <a:ln w="28575" cap="flat">
                <a:solidFill>
                  <a:srgbClr val="EE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8D00DE3E-C64C-C94D-A6A7-DDE9BAD46D6D}"/>
                  </a:ext>
                </a:extLst>
              </p:cNvPr>
              <p:cNvGrpSpPr/>
              <p:nvPr/>
            </p:nvGrpSpPr>
            <p:grpSpPr>
              <a:xfrm>
                <a:off x="2522173" y="2173974"/>
                <a:ext cx="7181020" cy="980847"/>
                <a:chOff x="2522173" y="2173974"/>
                <a:chExt cx="7181020" cy="980847"/>
              </a:xfrm>
            </p:grpSpPr>
            <p:cxnSp>
              <p:nvCxnSpPr>
                <p:cNvPr id="59" name="Straight Arrow Connector 58">
                  <a:extLst>
                    <a:ext uri="{FF2B5EF4-FFF2-40B4-BE49-F238E27FC236}">
                      <a16:creationId xmlns:a16="http://schemas.microsoft.com/office/drawing/2014/main" id="{859679B1-E49C-1447-BCA5-BF5C99BF83EA}"/>
                    </a:ext>
                  </a:extLst>
                </p:cNvPr>
                <p:cNvCxnSpPr>
                  <a:cxnSpLocks/>
                </p:cNvCxnSpPr>
                <p:nvPr/>
              </p:nvCxnSpPr>
              <p:spPr>
                <a:xfrm>
                  <a:off x="3464827" y="2759816"/>
                  <a:ext cx="0" cy="3527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CEF5F6F-2E59-DE4D-84D2-7F36A70D457B}"/>
                    </a:ext>
                  </a:extLst>
                </p:cNvPr>
                <p:cNvSpPr txBox="1"/>
                <p:nvPr/>
              </p:nvSpPr>
              <p:spPr>
                <a:xfrm>
                  <a:off x="2522173" y="2219108"/>
                  <a:ext cx="192713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r>
                    <a:rPr kumimoji="0" lang="en-US" sz="14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st</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HIV POS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Qual</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RNA, LLOD 30)</a:t>
                  </a:r>
                </a:p>
              </p:txBody>
            </p:sp>
            <p:cxnSp>
              <p:nvCxnSpPr>
                <p:cNvPr id="140" name="Straight Arrow Connector 139">
                  <a:extLst>
                    <a:ext uri="{FF2B5EF4-FFF2-40B4-BE49-F238E27FC236}">
                      <a16:creationId xmlns:a16="http://schemas.microsoft.com/office/drawing/2014/main" id="{3C3DC649-4DDA-A842-A669-0BDFDE24993A}"/>
                    </a:ext>
                  </a:extLst>
                </p:cNvPr>
                <p:cNvCxnSpPr>
                  <a:cxnSpLocks/>
                </p:cNvCxnSpPr>
                <p:nvPr/>
              </p:nvCxnSpPr>
              <p:spPr>
                <a:xfrm>
                  <a:off x="8930766" y="2817524"/>
                  <a:ext cx="0" cy="33729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23C60AA0-F577-EE4B-8256-926B98BDBC01}"/>
                    </a:ext>
                  </a:extLst>
                </p:cNvPr>
                <p:cNvSpPr txBox="1"/>
                <p:nvPr/>
              </p:nvSpPr>
              <p:spPr>
                <a:xfrm>
                  <a:off x="8158337" y="2173974"/>
                  <a:ext cx="154485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200" b="1"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st</a:t>
                  </a: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Site POS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rapid and/or Ag/Ab test</a:t>
                  </a:r>
                </a:p>
              </p:txBody>
            </p:sp>
          </p:grpSp>
        </p:grpSp>
        <p:sp>
          <p:nvSpPr>
            <p:cNvPr id="7" name="TextBox 6">
              <a:extLst>
                <a:ext uri="{FF2B5EF4-FFF2-40B4-BE49-F238E27FC236}">
                  <a16:creationId xmlns:a16="http://schemas.microsoft.com/office/drawing/2014/main" id="{394C10D8-E199-5F43-96AE-8AFA410D1A72}"/>
                </a:ext>
              </a:extLst>
            </p:cNvPr>
            <p:cNvSpPr txBox="1"/>
            <p:nvPr/>
          </p:nvSpPr>
          <p:spPr>
            <a:xfrm>
              <a:off x="2354094" y="143969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C0339BF-FF44-54CE-DC2B-0E59490C2C84}"/>
                </a:ext>
              </a:extLst>
            </p:cNvPr>
            <p:cNvGrpSpPr/>
            <p:nvPr/>
          </p:nvGrpSpPr>
          <p:grpSpPr>
            <a:xfrm>
              <a:off x="537070" y="1237105"/>
              <a:ext cx="9355582" cy="1891522"/>
              <a:chOff x="537070" y="1237105"/>
              <a:chExt cx="9355582" cy="1891522"/>
            </a:xfrm>
          </p:grpSpPr>
          <p:sp>
            <p:nvSpPr>
              <p:cNvPr id="6" name="tx7">
                <a:extLst>
                  <a:ext uri="{FF2B5EF4-FFF2-40B4-BE49-F238E27FC236}">
                    <a16:creationId xmlns:a16="http://schemas.microsoft.com/office/drawing/2014/main" id="{0FF1BA76-7E89-E5E6-6527-A4341DC724E7}"/>
                  </a:ext>
                </a:extLst>
              </p:cNvPr>
              <p:cNvSpPr/>
              <p:nvPr/>
            </p:nvSpPr>
            <p:spPr>
              <a:xfrm>
                <a:off x="3439975" y="2680513"/>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0" name="tx8">
                <a:extLst>
                  <a:ext uri="{FF2B5EF4-FFF2-40B4-BE49-F238E27FC236}">
                    <a16:creationId xmlns:a16="http://schemas.microsoft.com/office/drawing/2014/main" id="{CD031593-78ED-5EDB-BA61-8EA916294276}"/>
                  </a:ext>
                </a:extLst>
              </p:cNvPr>
              <p:cNvSpPr/>
              <p:nvPr/>
            </p:nvSpPr>
            <p:spPr>
              <a:xfrm>
                <a:off x="3439975" y="28014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1" name="tx9">
                <a:extLst>
                  <a:ext uri="{FF2B5EF4-FFF2-40B4-BE49-F238E27FC236}">
                    <a16:creationId xmlns:a16="http://schemas.microsoft.com/office/drawing/2014/main" id="{5AF6F90E-C459-FD76-A246-6B58F78FDBDD}"/>
                  </a:ext>
                </a:extLst>
              </p:cNvPr>
              <p:cNvSpPr/>
              <p:nvPr/>
            </p:nvSpPr>
            <p:spPr>
              <a:xfrm>
                <a:off x="3299044" y="3003705"/>
                <a:ext cx="331566" cy="92101"/>
              </a:xfrm>
              <a:prstGeom prst="rect">
                <a:avLst/>
              </a:prstGeom>
              <a:noFill/>
            </p:spPr>
            <p:txBody>
              <a:bodyPr wrap="none" lIns="0" tIns="0" rIns="0" bIns="0" anchor="ctr" anchorCtr="1"/>
              <a:lstStyle/>
              <a:p>
                <a:pPr marL="0" marR="0" lvl="0" indent="0" algn="l" defTabSz="914400" rtl="0" eaLnBrk="1" fontAlgn="auto" latinLnBrk="0" hangingPunct="1">
                  <a:lnSpc>
                    <a:spcPts val="853"/>
                  </a:lnSpc>
                  <a:spcBef>
                    <a:spcPts val="0"/>
                  </a:spcBef>
                  <a:spcAft>
                    <a:spcPts val="0"/>
                  </a:spcAft>
                  <a:buClrTx/>
                  <a:buSzTx/>
                  <a:buFontTx/>
                  <a:buNone/>
                  <a:tabLst/>
                  <a:defRPr/>
                </a:pPr>
                <a:r>
                  <a:rPr kumimoji="0" sz="8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50,080</a:t>
                </a:r>
              </a:p>
            </p:txBody>
          </p:sp>
          <p:sp>
            <p:nvSpPr>
              <p:cNvPr id="12" name="tx10">
                <a:extLst>
                  <a:ext uri="{FF2B5EF4-FFF2-40B4-BE49-F238E27FC236}">
                    <a16:creationId xmlns:a16="http://schemas.microsoft.com/office/drawing/2014/main" id="{AD70B856-66AC-781E-02A7-68B2DEF56200}"/>
                  </a:ext>
                </a:extLst>
              </p:cNvPr>
              <p:cNvSpPr/>
              <p:nvPr/>
            </p:nvSpPr>
            <p:spPr>
              <a:xfrm>
                <a:off x="5156025" y="2680513"/>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3" name="tx11">
                <a:extLst>
                  <a:ext uri="{FF2B5EF4-FFF2-40B4-BE49-F238E27FC236}">
                    <a16:creationId xmlns:a16="http://schemas.microsoft.com/office/drawing/2014/main" id="{E01556F4-650E-5BDE-3466-F6B0DEEC636D}"/>
                  </a:ext>
                </a:extLst>
              </p:cNvPr>
              <p:cNvSpPr/>
              <p:nvPr/>
            </p:nvSpPr>
            <p:spPr>
              <a:xfrm>
                <a:off x="5156025" y="28014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4" name="tx12">
                <a:extLst>
                  <a:ext uri="{FF2B5EF4-FFF2-40B4-BE49-F238E27FC236}">
                    <a16:creationId xmlns:a16="http://schemas.microsoft.com/office/drawing/2014/main" id="{6EEB1017-6753-0106-90F7-49B6BB1F0823}"/>
                  </a:ext>
                </a:extLst>
              </p:cNvPr>
              <p:cNvSpPr/>
              <p:nvPr/>
            </p:nvSpPr>
            <p:spPr>
              <a:xfrm>
                <a:off x="5015094" y="3003599"/>
                <a:ext cx="331566" cy="92207"/>
              </a:xfrm>
              <a:prstGeom prst="rect">
                <a:avLst/>
              </a:prstGeom>
              <a:noFill/>
            </p:spPr>
            <p:txBody>
              <a:bodyPr wrap="none" lIns="0" tIns="0" rIns="0" bIns="0" anchor="ctr" anchorCtr="1"/>
              <a:lstStyle/>
              <a:p>
                <a:pPr marL="0" marR="0" lvl="0" indent="0" algn="l" defTabSz="914400" rtl="0" eaLnBrk="1" fontAlgn="auto" latinLnBrk="0" hangingPunct="1">
                  <a:lnSpc>
                    <a:spcPts val="853"/>
                  </a:lnSpc>
                  <a:spcBef>
                    <a:spcPts val="0"/>
                  </a:spcBef>
                  <a:spcAft>
                    <a:spcPts val="0"/>
                  </a:spcAft>
                  <a:buClrTx/>
                  <a:buSzTx/>
                  <a:buFontTx/>
                  <a:buNone/>
                  <a:tabLst/>
                  <a:defRPr/>
                </a:pPr>
                <a:r>
                  <a:rPr kumimoji="0" sz="80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20,760</a:t>
                </a:r>
              </a:p>
            </p:txBody>
          </p:sp>
          <p:sp>
            <p:nvSpPr>
              <p:cNvPr id="15" name="tx13">
                <a:extLst>
                  <a:ext uri="{FF2B5EF4-FFF2-40B4-BE49-F238E27FC236}">
                    <a16:creationId xmlns:a16="http://schemas.microsoft.com/office/drawing/2014/main" id="{551FF25D-EADC-631E-07A4-992C629FB957}"/>
                  </a:ext>
                </a:extLst>
              </p:cNvPr>
              <p:cNvSpPr/>
              <p:nvPr/>
            </p:nvSpPr>
            <p:spPr>
              <a:xfrm>
                <a:off x="6045829" y="2680513"/>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6" name="tx14">
                <a:extLst>
                  <a:ext uri="{FF2B5EF4-FFF2-40B4-BE49-F238E27FC236}">
                    <a16:creationId xmlns:a16="http://schemas.microsoft.com/office/drawing/2014/main" id="{FEEE0183-E4AB-4A9A-0A6F-92F4723AE9C1}"/>
                  </a:ext>
                </a:extLst>
              </p:cNvPr>
              <p:cNvSpPr/>
              <p:nvPr/>
            </p:nvSpPr>
            <p:spPr>
              <a:xfrm>
                <a:off x="6045829" y="28014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7" name="tx15">
                <a:extLst>
                  <a:ext uri="{FF2B5EF4-FFF2-40B4-BE49-F238E27FC236}">
                    <a16:creationId xmlns:a16="http://schemas.microsoft.com/office/drawing/2014/main" id="{BBD3D275-E938-2BDC-B721-B95238F3F9C8}"/>
                  </a:ext>
                </a:extLst>
              </p:cNvPr>
              <p:cNvSpPr/>
              <p:nvPr/>
            </p:nvSpPr>
            <p:spPr>
              <a:xfrm>
                <a:off x="5980248" y="3017944"/>
                <a:ext cx="180869" cy="77863"/>
              </a:xfrm>
              <a:prstGeom prst="rect">
                <a:avLst/>
              </a:prstGeom>
              <a:noFill/>
            </p:spPr>
            <p:txBody>
              <a:bodyPr wrap="none" lIns="0" tIns="0" rIns="0" bIns="0" anchor="ctr" anchorCtr="1"/>
              <a:lstStyle/>
              <a:p>
                <a:pPr marL="0" marR="0" lvl="0" indent="0" algn="l" defTabSz="914400" rtl="0" eaLnBrk="1" fontAlgn="auto" latinLnBrk="0" hangingPunct="1">
                  <a:lnSpc>
                    <a:spcPts val="853"/>
                  </a:lnSpc>
                  <a:spcBef>
                    <a:spcPts val="0"/>
                  </a:spcBef>
                  <a:spcAft>
                    <a:spcPts val="0"/>
                  </a:spcAft>
                  <a:buClrTx/>
                  <a:buSzTx/>
                  <a:buFontTx/>
                  <a:buNone/>
                  <a:tabLst/>
                  <a:defRPr/>
                </a:pPr>
                <a:r>
                  <a:rPr kumimoji="0" sz="8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700</a:t>
                </a:r>
              </a:p>
            </p:txBody>
          </p:sp>
          <p:sp>
            <p:nvSpPr>
              <p:cNvPr id="18" name="tx16">
                <a:extLst>
                  <a:ext uri="{FF2B5EF4-FFF2-40B4-BE49-F238E27FC236}">
                    <a16:creationId xmlns:a16="http://schemas.microsoft.com/office/drawing/2014/main" id="{A6BD9774-21AD-F272-58E7-A3AD69361A57}"/>
                  </a:ext>
                </a:extLst>
              </p:cNvPr>
              <p:cNvSpPr/>
              <p:nvPr/>
            </p:nvSpPr>
            <p:spPr>
              <a:xfrm>
                <a:off x="7062748" y="2680513"/>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19" name="tx17">
                <a:extLst>
                  <a:ext uri="{FF2B5EF4-FFF2-40B4-BE49-F238E27FC236}">
                    <a16:creationId xmlns:a16="http://schemas.microsoft.com/office/drawing/2014/main" id="{25A667EB-712A-536A-A98E-06BA69461FA3}"/>
                  </a:ext>
                </a:extLst>
              </p:cNvPr>
              <p:cNvSpPr/>
              <p:nvPr/>
            </p:nvSpPr>
            <p:spPr>
              <a:xfrm>
                <a:off x="7062748" y="28014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0" name="tx18">
                <a:extLst>
                  <a:ext uri="{FF2B5EF4-FFF2-40B4-BE49-F238E27FC236}">
                    <a16:creationId xmlns:a16="http://schemas.microsoft.com/office/drawing/2014/main" id="{0D1BE451-3366-028F-6216-C71FFE5D6BD7}"/>
                  </a:ext>
                </a:extLst>
              </p:cNvPr>
              <p:cNvSpPr/>
              <p:nvPr/>
            </p:nvSpPr>
            <p:spPr>
              <a:xfrm>
                <a:off x="6997167" y="3017679"/>
                <a:ext cx="180869" cy="78127"/>
              </a:xfrm>
              <a:prstGeom prst="rect">
                <a:avLst/>
              </a:prstGeom>
              <a:noFill/>
            </p:spPr>
            <p:txBody>
              <a:bodyPr wrap="none" lIns="0" tIns="0" rIns="0" bIns="0" anchor="ctr" anchorCtr="1"/>
              <a:lstStyle/>
              <a:p>
                <a:pPr marL="0" marR="0" lvl="0" indent="0" algn="l" defTabSz="914400" rtl="0" eaLnBrk="1" fontAlgn="auto" latinLnBrk="0" hangingPunct="1">
                  <a:lnSpc>
                    <a:spcPts val="853"/>
                  </a:lnSpc>
                  <a:spcBef>
                    <a:spcPts val="0"/>
                  </a:spcBef>
                  <a:spcAft>
                    <a:spcPts val="0"/>
                  </a:spcAft>
                  <a:buClrTx/>
                  <a:buSzTx/>
                  <a:buFontTx/>
                  <a:buNone/>
                  <a:tabLst/>
                  <a:defRPr/>
                </a:pPr>
                <a:r>
                  <a:rPr kumimoji="0" sz="80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204</a:t>
                </a:r>
              </a:p>
            </p:txBody>
          </p:sp>
          <p:sp>
            <p:nvSpPr>
              <p:cNvPr id="21" name="tx19">
                <a:extLst>
                  <a:ext uri="{FF2B5EF4-FFF2-40B4-BE49-F238E27FC236}">
                    <a16:creationId xmlns:a16="http://schemas.microsoft.com/office/drawing/2014/main" id="{256FF8C8-E751-4552-EA01-65EC93C0C69C}"/>
                  </a:ext>
                </a:extLst>
              </p:cNvPr>
              <p:cNvSpPr/>
              <p:nvPr/>
            </p:nvSpPr>
            <p:spPr>
              <a:xfrm>
                <a:off x="8899112" y="26819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2" name="tx20">
                <a:extLst>
                  <a:ext uri="{FF2B5EF4-FFF2-40B4-BE49-F238E27FC236}">
                    <a16:creationId xmlns:a16="http://schemas.microsoft.com/office/drawing/2014/main" id="{743B0A35-02EA-1F19-E088-8CB7886D666F}"/>
                  </a:ext>
                </a:extLst>
              </p:cNvPr>
              <p:cNvSpPr/>
              <p:nvPr/>
            </p:nvSpPr>
            <p:spPr>
              <a:xfrm>
                <a:off x="8899112" y="28014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3" name="tx21">
                <a:extLst>
                  <a:ext uri="{FF2B5EF4-FFF2-40B4-BE49-F238E27FC236}">
                    <a16:creationId xmlns:a16="http://schemas.microsoft.com/office/drawing/2014/main" id="{1CE6D363-A88D-67DF-D670-C145BB479B27}"/>
                  </a:ext>
                </a:extLst>
              </p:cNvPr>
              <p:cNvSpPr/>
              <p:nvPr/>
            </p:nvSpPr>
            <p:spPr>
              <a:xfrm>
                <a:off x="8899112" y="29209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4" name="tx22">
                <a:extLst>
                  <a:ext uri="{FF2B5EF4-FFF2-40B4-BE49-F238E27FC236}">
                    <a16:creationId xmlns:a16="http://schemas.microsoft.com/office/drawing/2014/main" id="{F75D4140-1571-724A-684A-4A16B0736E7C}"/>
                  </a:ext>
                </a:extLst>
              </p:cNvPr>
              <p:cNvSpPr/>
              <p:nvPr/>
            </p:nvSpPr>
            <p:spPr>
              <a:xfrm>
                <a:off x="8795128" y="3003599"/>
                <a:ext cx="271277" cy="92207"/>
              </a:xfrm>
              <a:prstGeom prst="rect">
                <a:avLst/>
              </a:prstGeom>
              <a:noFill/>
            </p:spPr>
            <p:txBody>
              <a:bodyPr wrap="none" lIns="0" tIns="0" rIns="0" bIns="0" anchor="ctr" anchorCtr="1"/>
              <a:lstStyle/>
              <a:p>
                <a:pPr marL="0" marR="0" lvl="0" indent="0" algn="l" defTabSz="914400" rtl="0" eaLnBrk="1" fontAlgn="auto" latinLnBrk="0" hangingPunct="1">
                  <a:lnSpc>
                    <a:spcPts val="853"/>
                  </a:lnSpc>
                  <a:spcBef>
                    <a:spcPts val="0"/>
                  </a:spcBef>
                  <a:spcAft>
                    <a:spcPts val="0"/>
                  </a:spcAft>
                  <a:buClrTx/>
                  <a:buSzTx/>
                  <a:buFontTx/>
                  <a:buNone/>
                  <a:tabLst/>
                  <a:defRPr/>
                </a:pPr>
                <a:r>
                  <a:rPr kumimoji="0" sz="8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1,660</a:t>
                </a:r>
              </a:p>
            </p:txBody>
          </p:sp>
          <p:sp>
            <p:nvSpPr>
              <p:cNvPr id="25" name="tx23">
                <a:extLst>
                  <a:ext uri="{FF2B5EF4-FFF2-40B4-BE49-F238E27FC236}">
                    <a16:creationId xmlns:a16="http://schemas.microsoft.com/office/drawing/2014/main" id="{DD43EFA4-A1AC-3DDE-0965-9444BF62C5F1}"/>
                  </a:ext>
                </a:extLst>
              </p:cNvPr>
              <p:cNvSpPr/>
              <p:nvPr/>
            </p:nvSpPr>
            <p:spPr>
              <a:xfrm>
                <a:off x="9725359" y="26819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6" name="tx24">
                <a:extLst>
                  <a:ext uri="{FF2B5EF4-FFF2-40B4-BE49-F238E27FC236}">
                    <a16:creationId xmlns:a16="http://schemas.microsoft.com/office/drawing/2014/main" id="{2CE443F6-B06E-3E83-5D6C-BDC6A5FD3601}"/>
                  </a:ext>
                </a:extLst>
              </p:cNvPr>
              <p:cNvSpPr/>
              <p:nvPr/>
            </p:nvSpPr>
            <p:spPr>
              <a:xfrm>
                <a:off x="9725359" y="28014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7" name="tx25">
                <a:extLst>
                  <a:ext uri="{FF2B5EF4-FFF2-40B4-BE49-F238E27FC236}">
                    <a16:creationId xmlns:a16="http://schemas.microsoft.com/office/drawing/2014/main" id="{FFDFA9DE-35B1-85DF-7BD2-1671413F7E4C}"/>
                  </a:ext>
                </a:extLst>
              </p:cNvPr>
              <p:cNvSpPr/>
              <p:nvPr/>
            </p:nvSpPr>
            <p:spPr>
              <a:xfrm>
                <a:off x="9725359" y="2920992"/>
                <a:ext cx="64008" cy="54864"/>
              </a:xfrm>
              <a:prstGeom prst="rect">
                <a:avLst/>
              </a:prstGeom>
              <a:noFill/>
            </p:spPr>
            <p:txBody>
              <a:bodyPr wrap="none" lIns="0" tIns="0" rIns="0" bIns="0" anchor="ctr" anchorCtr="1"/>
              <a:lstStyle/>
              <a:p>
                <a:pPr marL="0" marR="0" lvl="0" indent="0" algn="ctr" defTabSz="914400" rtl="0" eaLnBrk="1" fontAlgn="auto" latinLnBrk="0" hangingPunct="1">
                  <a:lnSpc>
                    <a:spcPts val="853"/>
                  </a:lnSpc>
                  <a:spcBef>
                    <a:spcPts val="0"/>
                  </a:spcBef>
                  <a:spcAft>
                    <a:spcPts val="0"/>
                  </a:spcAft>
                  <a:buClrTx/>
                  <a:buSzTx/>
                  <a:buFontTx/>
                  <a:buNone/>
                  <a:tabLst/>
                  <a:defRPr/>
                </a:pPr>
                <a:r>
                  <a:rPr kumimoji="0" sz="10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a:t>
                </a:r>
              </a:p>
            </p:txBody>
          </p:sp>
          <p:sp>
            <p:nvSpPr>
              <p:cNvPr id="28" name="tx26">
                <a:extLst>
                  <a:ext uri="{FF2B5EF4-FFF2-40B4-BE49-F238E27FC236}">
                    <a16:creationId xmlns:a16="http://schemas.microsoft.com/office/drawing/2014/main" id="{B9319128-CFAA-7659-E4F6-0B0ED185E6E5}"/>
                  </a:ext>
                </a:extLst>
              </p:cNvPr>
              <p:cNvSpPr/>
              <p:nvPr/>
            </p:nvSpPr>
            <p:spPr>
              <a:xfrm>
                <a:off x="9621375" y="3003651"/>
                <a:ext cx="271277" cy="92154"/>
              </a:xfrm>
              <a:prstGeom prst="rect">
                <a:avLst/>
              </a:prstGeom>
              <a:noFill/>
            </p:spPr>
            <p:txBody>
              <a:bodyPr wrap="none" lIns="0" tIns="0" rIns="0" bIns="0" anchor="ctr" anchorCtr="1"/>
              <a:lstStyle/>
              <a:p>
                <a:pPr marL="0" marR="0" lvl="0" indent="0" algn="l" defTabSz="914400" rtl="0" eaLnBrk="1" fontAlgn="auto" latinLnBrk="0" hangingPunct="1">
                  <a:lnSpc>
                    <a:spcPts val="853"/>
                  </a:lnSpc>
                  <a:spcBef>
                    <a:spcPts val="0"/>
                  </a:spcBef>
                  <a:spcAft>
                    <a:spcPts val="0"/>
                  </a:spcAft>
                  <a:buClrTx/>
                  <a:buSzTx/>
                  <a:buFontTx/>
                  <a:buNone/>
                  <a:tabLst/>
                  <a:defRPr/>
                </a:pPr>
                <a:r>
                  <a:rPr kumimoji="0" sz="800" b="0" i="0" u="none" strike="noStrike" kern="1200" cap="none" spc="0" normalizeH="0" baseline="0" noProof="0">
                    <a:ln>
                      <a:noFill/>
                    </a:ln>
                    <a:solidFill>
                      <a:srgbClr val="000000">
                        <a:alpha val="100000"/>
                      </a:srgbClr>
                    </a:solidFill>
                    <a:effectLst/>
                    <a:uLnTx/>
                    <a:uFillTx/>
                    <a:latin typeface="Arial" panose="020B0604020202020204" pitchFamily="34" charset="0"/>
                    <a:ea typeface="+mn-ea"/>
                    <a:cs typeface="Arial" panose="020B0604020202020204" pitchFamily="34" charset="0"/>
                  </a:rPr>
                  <a:t>4,829</a:t>
                </a:r>
              </a:p>
            </p:txBody>
          </p:sp>
          <p:sp>
            <p:nvSpPr>
              <p:cNvPr id="29" name="pl27">
                <a:extLst>
                  <a:ext uri="{FF2B5EF4-FFF2-40B4-BE49-F238E27FC236}">
                    <a16:creationId xmlns:a16="http://schemas.microsoft.com/office/drawing/2014/main" id="{31133DC3-DC1C-D77A-5278-AC32FE77E1C8}"/>
                  </a:ext>
                </a:extLst>
              </p:cNvPr>
              <p:cNvSpPr/>
              <p:nvPr/>
            </p:nvSpPr>
            <p:spPr>
              <a:xfrm>
                <a:off x="3150218" y="2626727"/>
                <a:ext cx="0" cy="501900"/>
              </a:xfrm>
              <a:custGeom>
                <a:avLst/>
                <a:gdLst/>
                <a:ahLst/>
                <a:cxnLst/>
                <a:rect l="0" t="0" r="0" b="0"/>
                <a:pathLst>
                  <a:path h="501900">
                    <a:moveTo>
                      <a:pt x="0" y="501900"/>
                    </a:moveTo>
                    <a:lnTo>
                      <a:pt x="0"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pl32">
                <a:extLst>
                  <a:ext uri="{FF2B5EF4-FFF2-40B4-BE49-F238E27FC236}">
                    <a16:creationId xmlns:a16="http://schemas.microsoft.com/office/drawing/2014/main" id="{E4836828-E500-7B3E-D1A1-E3F0ABF1F266}"/>
                  </a:ext>
                </a:extLst>
              </p:cNvPr>
              <p:cNvSpPr/>
              <p:nvPr/>
            </p:nvSpPr>
            <p:spPr>
              <a:xfrm>
                <a:off x="3115423" y="3056927"/>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pl33">
                <a:extLst>
                  <a:ext uri="{FF2B5EF4-FFF2-40B4-BE49-F238E27FC236}">
                    <a16:creationId xmlns:a16="http://schemas.microsoft.com/office/drawing/2014/main" id="{D40FC64C-E2CE-69F0-9984-E957CF74AD78}"/>
                  </a:ext>
                </a:extLst>
              </p:cNvPr>
              <p:cNvSpPr/>
              <p:nvPr/>
            </p:nvSpPr>
            <p:spPr>
              <a:xfrm>
                <a:off x="3115423" y="2937427"/>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pl34">
                <a:extLst>
                  <a:ext uri="{FF2B5EF4-FFF2-40B4-BE49-F238E27FC236}">
                    <a16:creationId xmlns:a16="http://schemas.microsoft.com/office/drawing/2014/main" id="{9CEE2D52-8E0D-3666-5E51-F262D76C8106}"/>
                  </a:ext>
                </a:extLst>
              </p:cNvPr>
              <p:cNvSpPr/>
              <p:nvPr/>
            </p:nvSpPr>
            <p:spPr>
              <a:xfrm>
                <a:off x="3115423" y="2817927"/>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pl35">
                <a:extLst>
                  <a:ext uri="{FF2B5EF4-FFF2-40B4-BE49-F238E27FC236}">
                    <a16:creationId xmlns:a16="http://schemas.microsoft.com/office/drawing/2014/main" id="{DB033541-7386-8352-A6F7-FE0452AADB32}"/>
                  </a:ext>
                </a:extLst>
              </p:cNvPr>
              <p:cNvSpPr/>
              <p:nvPr/>
            </p:nvSpPr>
            <p:spPr>
              <a:xfrm>
                <a:off x="3115423" y="2698427"/>
                <a:ext cx="34794" cy="0"/>
              </a:xfrm>
              <a:custGeom>
                <a:avLst/>
                <a:gdLst/>
                <a:ahLst/>
                <a:cxnLst/>
                <a:rect l="0" t="0" r="0" b="0"/>
                <a:pathLst>
                  <a:path w="34794">
                    <a:moveTo>
                      <a:pt x="0" y="0"/>
                    </a:moveTo>
                    <a:lnTo>
                      <a:pt x="34794" y="0"/>
                    </a:lnTo>
                  </a:path>
                </a:pathLst>
              </a:custGeom>
              <a:ln w="13550" cap="flat">
                <a:solidFill>
                  <a:srgbClr val="000000">
                    <a:alpha val="100000"/>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x23">
                <a:extLst>
                  <a:ext uri="{FF2B5EF4-FFF2-40B4-BE49-F238E27FC236}">
                    <a16:creationId xmlns:a16="http://schemas.microsoft.com/office/drawing/2014/main" id="{6353DCFB-3BCD-8475-CE2B-679E18F8A299}"/>
                  </a:ext>
                </a:extLst>
              </p:cNvPr>
              <p:cNvSpPr/>
              <p:nvPr/>
            </p:nvSpPr>
            <p:spPr>
              <a:xfrm>
                <a:off x="2584341" y="3014444"/>
                <a:ext cx="503247" cy="82564"/>
              </a:xfrm>
              <a:prstGeom prst="rect">
                <a:avLst/>
              </a:prstGeom>
              <a:solidFill>
                <a:schemeClr val="bg1"/>
              </a:solidFill>
            </p:spPr>
            <p:txBody>
              <a:bodyPr wrap="none" lIns="0" tIns="0" rIns="0" bIns="0" anchor="ctr" anchorCtr="0"/>
              <a:lstStyle/>
              <a:p>
                <a:pPr marL="0" marR="0" lvl="0" indent="0" algn="r" defTabSz="914400" rtl="0" eaLnBrk="1" fontAlgn="auto" latinLnBrk="0" hangingPunct="1">
                  <a:lnSpc>
                    <a:spcPts val="880"/>
                  </a:lnSpc>
                  <a:spcBef>
                    <a:spcPts val="0"/>
                  </a:spcBef>
                  <a:spcAft>
                    <a:spcPts val="0"/>
                  </a:spcAft>
                  <a:buClrTx/>
                  <a:buSzTx/>
                  <a:buFontTx/>
                  <a:buNone/>
                  <a:tabLst/>
                  <a:defRPr/>
                </a:pPr>
                <a:endParaRPr kumimoji="0" sz="880" b="0" i="0" u="none" strike="noStrike" kern="1200" cap="none" spc="0" normalizeH="0" baseline="0" noProof="0" dirty="0">
                  <a:ln>
                    <a:noFill/>
                  </a:ln>
                  <a:solidFill>
                    <a:srgbClr val="000000">
                      <a:alpha val="100000"/>
                    </a:srgbClr>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43" name="tx24">
                <a:extLst>
                  <a:ext uri="{FF2B5EF4-FFF2-40B4-BE49-F238E27FC236}">
                    <a16:creationId xmlns:a16="http://schemas.microsoft.com/office/drawing/2014/main" id="{DDDF2298-42FE-F0A8-252F-4DC2FA1C634D}"/>
                  </a:ext>
                </a:extLst>
              </p:cNvPr>
              <p:cNvSpPr/>
              <p:nvPr/>
            </p:nvSpPr>
            <p:spPr>
              <a:xfrm>
                <a:off x="2292553" y="2888779"/>
                <a:ext cx="795034" cy="88731"/>
              </a:xfrm>
              <a:prstGeom prst="rect">
                <a:avLst/>
              </a:prstGeom>
              <a:noFill/>
            </p:spPr>
            <p:txBody>
              <a:bodyPr wrap="none" lIns="0" tIns="0" rIns="0" bIns="0" anchor="ctr" anchorCtr="0"/>
              <a:lstStyle/>
              <a:p>
                <a:pPr marL="0" marR="0" lvl="0" indent="0" algn="r" defTabSz="914400" rtl="0" eaLnBrk="1" fontAlgn="auto" latinLnBrk="0" hangingPunct="1">
                  <a:lnSpc>
                    <a:spcPts val="880"/>
                  </a:lnSpc>
                  <a:spcBef>
                    <a:spcPts val="0"/>
                  </a:spcBef>
                  <a:spcAft>
                    <a:spcPts val="0"/>
                  </a:spcAft>
                  <a:buClrTx/>
                  <a:buSzTx/>
                  <a:buFontTx/>
                  <a:buNone/>
                  <a:tabLst/>
                  <a:defRPr/>
                </a:pPr>
                <a:r>
                  <a:rPr kumimoji="0" lang="en-US"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Confirmatory Ab test</a:t>
                </a:r>
                <a:endParaRPr kumimoji="0"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endParaRPr>
              </a:p>
            </p:txBody>
          </p:sp>
          <p:sp>
            <p:nvSpPr>
              <p:cNvPr id="44" name="tx25">
                <a:extLst>
                  <a:ext uri="{FF2B5EF4-FFF2-40B4-BE49-F238E27FC236}">
                    <a16:creationId xmlns:a16="http://schemas.microsoft.com/office/drawing/2014/main" id="{82DA5764-78CF-B0DE-E89A-5F7FE2B92D8A}"/>
                  </a:ext>
                </a:extLst>
              </p:cNvPr>
              <p:cNvSpPr/>
              <p:nvPr/>
            </p:nvSpPr>
            <p:spPr>
              <a:xfrm>
                <a:off x="2034073" y="2773533"/>
                <a:ext cx="1053514" cy="90133"/>
              </a:xfrm>
              <a:prstGeom prst="rect">
                <a:avLst/>
              </a:prstGeom>
              <a:noFill/>
            </p:spPr>
            <p:txBody>
              <a:bodyPr wrap="none" lIns="0" tIns="0" rIns="0" bIns="0" anchor="ctr" anchorCtr="0"/>
              <a:lstStyle/>
              <a:p>
                <a:pPr marL="0" marR="0" lvl="0" indent="0" algn="r" defTabSz="914400" rtl="0" eaLnBrk="1" fontAlgn="auto" latinLnBrk="0" hangingPunct="1">
                  <a:lnSpc>
                    <a:spcPts val="880"/>
                  </a:lnSpc>
                  <a:spcBef>
                    <a:spcPts val="0"/>
                  </a:spcBef>
                  <a:spcAft>
                    <a:spcPts val="0"/>
                  </a:spcAft>
                  <a:buClrTx/>
                  <a:buSzTx/>
                  <a:buFontTx/>
                  <a:buNone/>
                  <a:tabLst/>
                  <a:defRPr/>
                </a:pPr>
                <a:r>
                  <a:rPr kumimoji="0" lang="en-US"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Qualitative RNA test</a:t>
                </a:r>
              </a:p>
            </p:txBody>
          </p:sp>
          <p:sp>
            <p:nvSpPr>
              <p:cNvPr id="96" name="tx26">
                <a:extLst>
                  <a:ext uri="{FF2B5EF4-FFF2-40B4-BE49-F238E27FC236}">
                    <a16:creationId xmlns:a16="http://schemas.microsoft.com/office/drawing/2014/main" id="{F839DCAC-0D53-7B35-47F6-C82890971FAE}"/>
                  </a:ext>
                </a:extLst>
              </p:cNvPr>
              <p:cNvSpPr/>
              <p:nvPr/>
            </p:nvSpPr>
            <p:spPr>
              <a:xfrm>
                <a:off x="2783141" y="2633352"/>
                <a:ext cx="304447" cy="105156"/>
              </a:xfrm>
              <a:prstGeom prst="rect">
                <a:avLst/>
              </a:prstGeom>
              <a:noFill/>
            </p:spPr>
            <p:txBody>
              <a:bodyPr wrap="none" lIns="0" tIns="0" rIns="0" bIns="0" anchor="ctr" anchorCtr="0"/>
              <a:lstStyle/>
              <a:p>
                <a:pPr marL="0" marR="0" lvl="0" indent="0" algn="r" defTabSz="914400" rtl="0" eaLnBrk="1" fontAlgn="auto" latinLnBrk="0" hangingPunct="1">
                  <a:lnSpc>
                    <a:spcPts val="880"/>
                  </a:lnSpc>
                  <a:spcBef>
                    <a:spcPts val="0"/>
                  </a:spcBef>
                  <a:spcAft>
                    <a:spcPts val="0"/>
                  </a:spcAft>
                  <a:buClrTx/>
                  <a:buSzTx/>
                  <a:buFontTx/>
                  <a:buNone/>
                  <a:tabLst/>
                  <a:defRPr/>
                </a:pPr>
                <a:r>
                  <a:rPr kumimoji="0"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Ag/Ab</a:t>
                </a:r>
                <a:r>
                  <a:rPr kumimoji="0" lang="en-US"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 test</a:t>
                </a:r>
                <a:endParaRPr kumimoji="0"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endParaRPr>
              </a:p>
            </p:txBody>
          </p:sp>
          <p:cxnSp>
            <p:nvCxnSpPr>
              <p:cNvPr id="101" name="Straight Arrow Connector 100">
                <a:extLst>
                  <a:ext uri="{FF2B5EF4-FFF2-40B4-BE49-F238E27FC236}">
                    <a16:creationId xmlns:a16="http://schemas.microsoft.com/office/drawing/2014/main" id="{B9968C5A-B0C7-0835-A9F5-E8EFF39456B0}"/>
                  </a:ext>
                </a:extLst>
              </p:cNvPr>
              <p:cNvCxnSpPr/>
              <p:nvPr/>
            </p:nvCxnSpPr>
            <p:spPr>
              <a:xfrm>
                <a:off x="1907918" y="1744727"/>
                <a:ext cx="803706" cy="703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782A0260-97B9-49A6-6FCB-491B712A54F1}"/>
                  </a:ext>
                </a:extLst>
              </p:cNvPr>
              <p:cNvSpPr txBox="1"/>
              <p:nvPr/>
            </p:nvSpPr>
            <p:spPr>
              <a:xfrm>
                <a:off x="537070" y="1237105"/>
                <a:ext cx="2339102"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Retrospective testing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HPTN Lab Center</a:t>
                </a:r>
              </a:p>
            </p:txBody>
          </p:sp>
          <p:sp>
            <p:nvSpPr>
              <p:cNvPr id="106" name="tx26">
                <a:extLst>
                  <a:ext uri="{FF2B5EF4-FFF2-40B4-BE49-F238E27FC236}">
                    <a16:creationId xmlns:a16="http://schemas.microsoft.com/office/drawing/2014/main" id="{625461CA-FF0A-3764-03C7-C3B80A7662F8}"/>
                  </a:ext>
                </a:extLst>
              </p:cNvPr>
              <p:cNvSpPr/>
              <p:nvPr/>
            </p:nvSpPr>
            <p:spPr>
              <a:xfrm>
                <a:off x="2776922" y="3000357"/>
                <a:ext cx="304447" cy="105156"/>
              </a:xfrm>
              <a:prstGeom prst="rect">
                <a:avLst/>
              </a:prstGeom>
              <a:noFill/>
            </p:spPr>
            <p:txBody>
              <a:bodyPr wrap="none" lIns="0" tIns="0" rIns="0" bIns="0" anchor="ctr" anchorCtr="0"/>
              <a:lstStyle/>
              <a:p>
                <a:pPr marL="0" marR="0" lvl="0" indent="0" algn="r" defTabSz="914400" rtl="0" eaLnBrk="1" fontAlgn="auto" latinLnBrk="0" hangingPunct="1">
                  <a:lnSpc>
                    <a:spcPts val="880"/>
                  </a:lnSpc>
                  <a:spcBef>
                    <a:spcPts val="0"/>
                  </a:spcBef>
                  <a:spcAft>
                    <a:spcPts val="0"/>
                  </a:spcAft>
                  <a:buClrTx/>
                  <a:buSzTx/>
                  <a:buFontTx/>
                  <a:buNone/>
                  <a:tabLst/>
                  <a:defRPr/>
                </a:pPr>
                <a:r>
                  <a:rPr kumimoji="0" lang="en-US"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rPr>
                  <a:t>Viral load test</a:t>
                </a:r>
                <a:endParaRPr kumimoji="0" sz="880" b="0" i="0" u="none" strike="noStrike" kern="1200" cap="none" spc="0" normalizeH="0" baseline="0" noProof="0" dirty="0">
                  <a:ln>
                    <a:noFill/>
                  </a:ln>
                  <a:solidFill>
                    <a:srgbClr val="000000">
                      <a:alpha val="100000"/>
                    </a:srgb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35334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A Case Example: </a:t>
            </a:r>
          </a:p>
          <a:p>
            <a:pPr algn="ctr">
              <a:defRPr/>
            </a:pPr>
            <a:r>
              <a:rPr lang="en-US" sz="2400" dirty="0">
                <a:solidFill>
                  <a:srgbClr val="011893"/>
                </a:solidFill>
                <a:latin typeface="Arial" panose="020B0604020202020204" pitchFamily="34" charset="0"/>
                <a:cs typeface="Arial" panose="020B0604020202020204" pitchFamily="34" charset="0"/>
              </a:rPr>
              <a:t>HIV Infected at Enrollment</a:t>
            </a:r>
          </a:p>
          <a:p>
            <a:pPr algn="ctr">
              <a:defRPr/>
            </a:pPr>
            <a:endParaRPr kumimoji="0" lang="en-US" sz="3600" b="0" i="0" u="none" strike="noStrike" kern="1200" cap="none" spc="0" normalizeH="0" baseline="0" noProof="0" dirty="0">
              <a:ln>
                <a:noFill/>
              </a:ln>
              <a:solidFill>
                <a:srgbClr val="011893"/>
              </a:solidFill>
              <a:effectLst/>
              <a:uLnTx/>
              <a:uFillTx/>
              <a:latin typeface="Arial Black" panose="020B0604020202020204" pitchFamily="34" charset="0"/>
              <a:ea typeface="+mj-ea"/>
              <a:cs typeface="Arial Black" panose="020B0604020202020204" pitchFamily="34" charset="0"/>
            </a:endParaRPr>
          </a:p>
        </p:txBody>
      </p:sp>
      <p:pic>
        <p:nvPicPr>
          <p:cNvPr id="2" name="Picture 1">
            <a:extLst>
              <a:ext uri="{FF2B5EF4-FFF2-40B4-BE49-F238E27FC236}">
                <a16:creationId xmlns:a16="http://schemas.microsoft.com/office/drawing/2014/main" id="{EBC44167-0767-ADBD-4B89-3BEA4260848C}"/>
              </a:ext>
            </a:extLst>
          </p:cNvPr>
          <p:cNvPicPr>
            <a:picLocks noChangeAspect="1"/>
          </p:cNvPicPr>
          <p:nvPr/>
        </p:nvPicPr>
        <p:blipFill>
          <a:blip r:embed="rId2"/>
          <a:stretch>
            <a:fillRect/>
          </a:stretch>
        </p:blipFill>
        <p:spPr>
          <a:xfrm>
            <a:off x="1066800" y="1274840"/>
            <a:ext cx="10058400" cy="4308320"/>
          </a:xfrm>
          <a:prstGeom prst="rect">
            <a:avLst/>
          </a:prstGeom>
        </p:spPr>
      </p:pic>
      <p:sp>
        <p:nvSpPr>
          <p:cNvPr id="3" name="TextBox 2">
            <a:extLst>
              <a:ext uri="{FF2B5EF4-FFF2-40B4-BE49-F238E27FC236}">
                <a16:creationId xmlns:a16="http://schemas.microsoft.com/office/drawing/2014/main" id="{71BA9274-A87E-CB96-906D-A29374B7B627}"/>
              </a:ext>
            </a:extLst>
          </p:cNvPr>
          <p:cNvSpPr txBox="1"/>
          <p:nvPr/>
        </p:nvSpPr>
        <p:spPr>
          <a:xfrm>
            <a:off x="407004" y="1083733"/>
            <a:ext cx="1697901"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A2</a:t>
            </a:r>
          </a:p>
          <a:p>
            <a:r>
              <a:rPr lang="en-US" dirty="0">
                <a:latin typeface="Arial" panose="020B0604020202020204" pitchFamily="34" charset="0"/>
                <a:cs typeface="Arial" panose="020B0604020202020204" pitchFamily="34" charset="0"/>
              </a:rPr>
              <a:t>HIV Subtype C</a:t>
            </a:r>
          </a:p>
        </p:txBody>
      </p:sp>
    </p:spTree>
    <p:extLst>
      <p:ext uri="{BB962C8B-B14F-4D97-AF65-F5344CB8AC3E}">
        <p14:creationId xmlns:p14="http://schemas.microsoft.com/office/powerpoint/2010/main" val="5858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B Case Example: </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rPr>
              <a:t>HIV Infected w/o Recent CAB Exposure</a:t>
            </a:r>
          </a:p>
        </p:txBody>
      </p:sp>
      <p:pic>
        <p:nvPicPr>
          <p:cNvPr id="3" name="Picture 2">
            <a:extLst>
              <a:ext uri="{FF2B5EF4-FFF2-40B4-BE49-F238E27FC236}">
                <a16:creationId xmlns:a16="http://schemas.microsoft.com/office/drawing/2014/main" id="{F9F9728B-8913-3DB8-4D58-7CF2B9908212}"/>
              </a:ext>
            </a:extLst>
          </p:cNvPr>
          <p:cNvPicPr>
            <a:picLocks noChangeAspect="1"/>
          </p:cNvPicPr>
          <p:nvPr/>
        </p:nvPicPr>
        <p:blipFill>
          <a:blip r:embed="rId2"/>
          <a:stretch>
            <a:fillRect/>
          </a:stretch>
        </p:blipFill>
        <p:spPr>
          <a:xfrm>
            <a:off x="1066800" y="1464216"/>
            <a:ext cx="10058400" cy="3929568"/>
          </a:xfrm>
          <a:prstGeom prst="rect">
            <a:avLst/>
          </a:prstGeom>
        </p:spPr>
      </p:pic>
      <p:sp>
        <p:nvSpPr>
          <p:cNvPr id="8" name="TextBox 7">
            <a:extLst>
              <a:ext uri="{FF2B5EF4-FFF2-40B4-BE49-F238E27FC236}">
                <a16:creationId xmlns:a16="http://schemas.microsoft.com/office/drawing/2014/main" id="{623D8FB3-6164-C1C4-36D2-44D5A393F961}"/>
              </a:ext>
            </a:extLst>
          </p:cNvPr>
          <p:cNvSpPr txBox="1"/>
          <p:nvPr/>
        </p:nvSpPr>
        <p:spPr>
          <a:xfrm>
            <a:off x="407004" y="1083733"/>
            <a:ext cx="190315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B3</a:t>
            </a:r>
          </a:p>
          <a:p>
            <a:r>
              <a:rPr lang="en-US" dirty="0">
                <a:latin typeface="Arial" panose="020B0604020202020204" pitchFamily="34" charset="0"/>
                <a:cs typeface="Arial" panose="020B0604020202020204" pitchFamily="34" charset="0"/>
              </a:rPr>
              <a:t>HIV Subtype A/E</a:t>
            </a:r>
          </a:p>
        </p:txBody>
      </p:sp>
    </p:spTree>
    <p:extLst>
      <p:ext uri="{BB962C8B-B14F-4D97-AF65-F5344CB8AC3E}">
        <p14:creationId xmlns:p14="http://schemas.microsoft.com/office/powerpoint/2010/main" val="391059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BR Case Example: </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rPr>
              <a:t>HIV Infected &gt;6 Months after the Last CAB Injection and an Injection Given at the Time of the First Positive Visit</a:t>
            </a:r>
          </a:p>
        </p:txBody>
      </p:sp>
      <p:sp>
        <p:nvSpPr>
          <p:cNvPr id="160" name="TextBox 159">
            <a:extLst>
              <a:ext uri="{FF2B5EF4-FFF2-40B4-BE49-F238E27FC236}">
                <a16:creationId xmlns:a16="http://schemas.microsoft.com/office/drawing/2014/main" id="{3C6B3745-2C11-E047-F98F-C5A7BA444D69}"/>
              </a:ext>
            </a:extLst>
          </p:cNvPr>
          <p:cNvSpPr txBox="1"/>
          <p:nvPr/>
        </p:nvSpPr>
        <p:spPr>
          <a:xfrm>
            <a:off x="407004" y="1617987"/>
            <a:ext cx="192873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BR1</a:t>
            </a:r>
          </a:p>
          <a:p>
            <a:r>
              <a:rPr lang="en-US" dirty="0">
                <a:latin typeface="Arial" panose="020B0604020202020204" pitchFamily="34" charset="0"/>
                <a:cs typeface="Arial" panose="020B0604020202020204" pitchFamily="34" charset="0"/>
              </a:rPr>
              <a:t>HIV Subtype B/C</a:t>
            </a:r>
          </a:p>
        </p:txBody>
      </p:sp>
      <p:pic>
        <p:nvPicPr>
          <p:cNvPr id="241" name="Picture 240">
            <a:extLst>
              <a:ext uri="{FF2B5EF4-FFF2-40B4-BE49-F238E27FC236}">
                <a16:creationId xmlns:a16="http://schemas.microsoft.com/office/drawing/2014/main" id="{534D0EB6-981C-8AB8-990E-A303F17A4EBE}"/>
              </a:ext>
            </a:extLst>
          </p:cNvPr>
          <p:cNvPicPr>
            <a:picLocks noChangeAspect="1"/>
          </p:cNvPicPr>
          <p:nvPr/>
        </p:nvPicPr>
        <p:blipFill>
          <a:blip r:embed="rId2"/>
          <a:stretch>
            <a:fillRect/>
          </a:stretch>
        </p:blipFill>
        <p:spPr>
          <a:xfrm>
            <a:off x="1066800" y="1674876"/>
            <a:ext cx="10058400" cy="4453467"/>
          </a:xfrm>
          <a:prstGeom prst="rect">
            <a:avLst/>
          </a:prstGeom>
        </p:spPr>
      </p:pic>
    </p:spTree>
    <p:extLst>
      <p:ext uri="{BB962C8B-B14F-4D97-AF65-F5344CB8AC3E}">
        <p14:creationId xmlns:p14="http://schemas.microsoft.com/office/powerpoint/2010/main" val="18816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CBB46-9E44-6821-2E67-660454D0DEA1}"/>
              </a:ext>
            </a:extLst>
          </p:cNvPr>
          <p:cNvPicPr>
            <a:picLocks noChangeAspect="1"/>
          </p:cNvPicPr>
          <p:nvPr/>
        </p:nvPicPr>
        <p:blipFill>
          <a:blip r:embed="rId2"/>
          <a:stretch>
            <a:fillRect/>
          </a:stretch>
        </p:blipFill>
        <p:spPr>
          <a:xfrm>
            <a:off x="997717" y="1409873"/>
            <a:ext cx="10058400" cy="4656667"/>
          </a:xfrm>
          <a:prstGeom prst="rect">
            <a:avLst/>
          </a:prstGeom>
        </p:spPr>
      </p:pic>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C Case Example: </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rPr>
              <a:t>HIV Infected During Oral Lead-in</a:t>
            </a:r>
          </a:p>
        </p:txBody>
      </p:sp>
      <p:sp>
        <p:nvSpPr>
          <p:cNvPr id="160" name="TextBox 159">
            <a:extLst>
              <a:ext uri="{FF2B5EF4-FFF2-40B4-BE49-F238E27FC236}">
                <a16:creationId xmlns:a16="http://schemas.microsoft.com/office/drawing/2014/main" id="{3C6B3745-2C11-E047-F98F-C5A7BA444D69}"/>
              </a:ext>
            </a:extLst>
          </p:cNvPr>
          <p:cNvSpPr txBox="1"/>
          <p:nvPr/>
        </p:nvSpPr>
        <p:spPr>
          <a:xfrm>
            <a:off x="407004" y="1083733"/>
            <a:ext cx="1697901"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C1</a:t>
            </a:r>
          </a:p>
          <a:p>
            <a:r>
              <a:rPr lang="en-US" dirty="0">
                <a:latin typeface="Arial" panose="020B0604020202020204" pitchFamily="34" charset="0"/>
                <a:cs typeface="Arial" panose="020B0604020202020204" pitchFamily="34" charset="0"/>
              </a:rPr>
              <a:t>HIV Subtype B</a:t>
            </a:r>
          </a:p>
        </p:txBody>
      </p:sp>
    </p:spTree>
    <p:extLst>
      <p:ext uri="{BB962C8B-B14F-4D97-AF65-F5344CB8AC3E}">
        <p14:creationId xmlns:p14="http://schemas.microsoft.com/office/powerpoint/2010/main" val="2583650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D Case Example #1:</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rPr>
              <a:t>HIV Infected in the Setting of On-time CAB Injections</a:t>
            </a:r>
          </a:p>
        </p:txBody>
      </p:sp>
      <p:sp>
        <p:nvSpPr>
          <p:cNvPr id="160" name="TextBox 159">
            <a:extLst>
              <a:ext uri="{FF2B5EF4-FFF2-40B4-BE49-F238E27FC236}">
                <a16:creationId xmlns:a16="http://schemas.microsoft.com/office/drawing/2014/main" id="{3C6B3745-2C11-E047-F98F-C5A7BA444D69}"/>
              </a:ext>
            </a:extLst>
          </p:cNvPr>
          <p:cNvSpPr txBox="1"/>
          <p:nvPr/>
        </p:nvSpPr>
        <p:spPr>
          <a:xfrm>
            <a:off x="407004" y="1083733"/>
            <a:ext cx="3531736"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D2</a:t>
            </a:r>
          </a:p>
          <a:p>
            <a:r>
              <a:rPr lang="en-US" dirty="0">
                <a:latin typeface="Arial" panose="020B0604020202020204" pitchFamily="34" charset="0"/>
                <a:cs typeface="Arial" panose="020B0604020202020204" pitchFamily="34" charset="0"/>
              </a:rPr>
              <a:t>HIV Subtype Unknown (Likely B)</a:t>
            </a:r>
          </a:p>
        </p:txBody>
      </p:sp>
      <p:pic>
        <p:nvPicPr>
          <p:cNvPr id="358" name="Picture 357">
            <a:extLst>
              <a:ext uri="{FF2B5EF4-FFF2-40B4-BE49-F238E27FC236}">
                <a16:creationId xmlns:a16="http://schemas.microsoft.com/office/drawing/2014/main" id="{A9641F43-DA7F-3367-EACB-E678076858FD}"/>
              </a:ext>
            </a:extLst>
          </p:cNvPr>
          <p:cNvPicPr>
            <a:picLocks noChangeAspect="1"/>
          </p:cNvPicPr>
          <p:nvPr/>
        </p:nvPicPr>
        <p:blipFill>
          <a:blip r:embed="rId2"/>
          <a:stretch>
            <a:fillRect/>
          </a:stretch>
        </p:blipFill>
        <p:spPr>
          <a:xfrm>
            <a:off x="1002066" y="1789399"/>
            <a:ext cx="10058400" cy="4284133"/>
          </a:xfrm>
          <a:prstGeom prst="rect">
            <a:avLst/>
          </a:prstGeom>
        </p:spPr>
      </p:pic>
    </p:spTree>
    <p:extLst>
      <p:ext uri="{BB962C8B-B14F-4D97-AF65-F5344CB8AC3E}">
        <p14:creationId xmlns:p14="http://schemas.microsoft.com/office/powerpoint/2010/main" val="585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3080852" y="4373843"/>
            <a:ext cx="5960942" cy="1591490"/>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4100" dirty="0">
                <a:solidFill>
                  <a:schemeClr val="bg1"/>
                </a:solidFill>
                <a:latin typeface="+mn-lt"/>
              </a:rPr>
              <a:t>Jessica </a:t>
            </a:r>
            <a:r>
              <a:rPr lang="en-US" sz="4100" dirty="0" err="1">
                <a:solidFill>
                  <a:schemeClr val="bg1"/>
                </a:solidFill>
                <a:latin typeface="+mn-lt"/>
              </a:rPr>
              <a:t>Justman</a:t>
            </a:r>
            <a:r>
              <a:rPr lang="en-US" sz="4100" dirty="0">
                <a:solidFill>
                  <a:schemeClr val="bg1"/>
                </a:solidFill>
                <a:latin typeface="+mn-lt"/>
              </a:rPr>
              <a:t>, MD</a:t>
            </a:r>
          </a:p>
          <a:p>
            <a:r>
              <a:rPr lang="en-US" sz="2800" dirty="0">
                <a:solidFill>
                  <a:schemeClr val="bg1"/>
                </a:solidFill>
                <a:latin typeface="+mn-lt"/>
              </a:rPr>
              <a:t>Senior Technical Director, ICAP</a:t>
            </a:r>
            <a:endParaRPr lang="en-US" sz="1800" b="0" dirty="0">
              <a:solidFill>
                <a:schemeClr val="bg1"/>
              </a:solidFill>
              <a:latin typeface="+mn-lt"/>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srcRect t="347" b="347"/>
          <a:stretch/>
        </p:blipFill>
        <p:spPr>
          <a:xfrm>
            <a:off x="4902149" y="1429576"/>
            <a:ext cx="2318349" cy="2302251"/>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28392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D Case Example #2: </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rPr>
              <a:t>HIV Infected in the Setting of On-time CAB Injections</a:t>
            </a:r>
          </a:p>
        </p:txBody>
      </p:sp>
      <p:sp>
        <p:nvSpPr>
          <p:cNvPr id="160" name="TextBox 159">
            <a:extLst>
              <a:ext uri="{FF2B5EF4-FFF2-40B4-BE49-F238E27FC236}">
                <a16:creationId xmlns:a16="http://schemas.microsoft.com/office/drawing/2014/main" id="{3C6B3745-2C11-E047-F98F-C5A7BA444D69}"/>
              </a:ext>
            </a:extLst>
          </p:cNvPr>
          <p:cNvSpPr txBox="1"/>
          <p:nvPr/>
        </p:nvSpPr>
        <p:spPr>
          <a:xfrm>
            <a:off x="407004" y="1083733"/>
            <a:ext cx="1685077"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D5</a:t>
            </a:r>
          </a:p>
          <a:p>
            <a:r>
              <a:rPr lang="en-US" dirty="0">
                <a:latin typeface="Arial" panose="020B0604020202020204" pitchFamily="34" charset="0"/>
                <a:cs typeface="Arial" panose="020B0604020202020204" pitchFamily="34" charset="0"/>
              </a:rPr>
              <a:t>HIV Subtype F</a:t>
            </a:r>
          </a:p>
        </p:txBody>
      </p:sp>
      <p:pic>
        <p:nvPicPr>
          <p:cNvPr id="5" name="Picture 4">
            <a:extLst>
              <a:ext uri="{FF2B5EF4-FFF2-40B4-BE49-F238E27FC236}">
                <a16:creationId xmlns:a16="http://schemas.microsoft.com/office/drawing/2014/main" id="{015000AB-EC03-21B5-0C83-90CA0564574A}"/>
              </a:ext>
            </a:extLst>
          </p:cNvPr>
          <p:cNvPicPr>
            <a:picLocks noChangeAspect="1"/>
          </p:cNvPicPr>
          <p:nvPr/>
        </p:nvPicPr>
        <p:blipFill>
          <a:blip r:embed="rId2"/>
          <a:stretch>
            <a:fillRect/>
          </a:stretch>
        </p:blipFill>
        <p:spPr>
          <a:xfrm>
            <a:off x="997717" y="2053340"/>
            <a:ext cx="10058400" cy="4013200"/>
          </a:xfrm>
          <a:prstGeom prst="rect">
            <a:avLst/>
          </a:prstGeom>
        </p:spPr>
      </p:pic>
    </p:spTree>
    <p:extLst>
      <p:ext uri="{BB962C8B-B14F-4D97-AF65-F5344CB8AC3E}">
        <p14:creationId xmlns:p14="http://schemas.microsoft.com/office/powerpoint/2010/main" val="2207457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AD0E3-D345-A6D0-0750-8477707EBE16}"/>
              </a:ext>
            </a:extLst>
          </p:cNvPr>
          <p:cNvGrpSpPr/>
          <p:nvPr/>
        </p:nvGrpSpPr>
        <p:grpSpPr>
          <a:xfrm>
            <a:off x="1650336" y="6241555"/>
            <a:ext cx="8891328" cy="421236"/>
            <a:chOff x="126336" y="5757558"/>
            <a:chExt cx="8891328" cy="421236"/>
          </a:xfrm>
        </p:grpSpPr>
        <p:grpSp>
          <p:nvGrpSpPr>
            <p:cNvPr id="6" name="Group 5">
              <a:extLst>
                <a:ext uri="{FF2B5EF4-FFF2-40B4-BE49-F238E27FC236}">
                  <a16:creationId xmlns:a16="http://schemas.microsoft.com/office/drawing/2014/main" id="{AFA89BDD-3512-55E7-62D9-1185C878A8C2}"/>
                </a:ext>
              </a:extLst>
            </p:cNvPr>
            <p:cNvGrpSpPr/>
            <p:nvPr/>
          </p:nvGrpSpPr>
          <p:grpSpPr>
            <a:xfrm>
              <a:off x="126336" y="5757558"/>
              <a:ext cx="8891328" cy="271115"/>
              <a:chOff x="179210" y="5750173"/>
              <a:chExt cx="8891328" cy="271115"/>
            </a:xfrm>
          </p:grpSpPr>
          <p:grpSp>
            <p:nvGrpSpPr>
              <p:cNvPr id="43" name="Group 42">
                <a:extLst>
                  <a:ext uri="{FF2B5EF4-FFF2-40B4-BE49-F238E27FC236}">
                    <a16:creationId xmlns:a16="http://schemas.microsoft.com/office/drawing/2014/main" id="{7BFA880A-5AFA-FAB6-70D1-72B173690C57}"/>
                  </a:ext>
                </a:extLst>
              </p:cNvPr>
              <p:cNvGrpSpPr/>
              <p:nvPr/>
            </p:nvGrpSpPr>
            <p:grpSpPr>
              <a:xfrm>
                <a:off x="179210" y="5750173"/>
                <a:ext cx="1290012" cy="246221"/>
                <a:chOff x="6140753" y="4610112"/>
                <a:chExt cx="1290012" cy="246221"/>
              </a:xfrm>
            </p:grpSpPr>
            <p:sp>
              <p:nvSpPr>
                <p:cNvPr id="57" name="Oval 56">
                  <a:extLst>
                    <a:ext uri="{FF2B5EF4-FFF2-40B4-BE49-F238E27FC236}">
                      <a16:creationId xmlns:a16="http://schemas.microsoft.com/office/drawing/2014/main" id="{D96109A6-315B-02BC-841B-137794109158}"/>
                    </a:ext>
                  </a:extLst>
                </p:cNvPr>
                <p:cNvSpPr/>
                <p:nvPr/>
              </p:nvSpPr>
              <p:spPr>
                <a:xfrm>
                  <a:off x="6140753" y="4672114"/>
                  <a:ext cx="90204" cy="91440"/>
                </a:xfrm>
                <a:prstGeom prst="ellipse">
                  <a:avLst/>
                </a:prstGeom>
                <a:noFill/>
                <a:ln w="19050">
                  <a:solidFill>
                    <a:srgbClr val="F5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9BE1EA05-7974-3C5C-7EAC-298CBDDB75D9}"/>
                    </a:ext>
                  </a:extLst>
                </p:cNvPr>
                <p:cNvSpPr txBox="1"/>
                <p:nvPr/>
              </p:nvSpPr>
              <p:spPr>
                <a:xfrm>
                  <a:off x="6183308" y="4610112"/>
                  <a:ext cx="124745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concentration</a:t>
                  </a:r>
                </a:p>
              </p:txBody>
            </p:sp>
          </p:grpSp>
          <p:grpSp>
            <p:nvGrpSpPr>
              <p:cNvPr id="44" name="Group 43">
                <a:extLst>
                  <a:ext uri="{FF2B5EF4-FFF2-40B4-BE49-F238E27FC236}">
                    <a16:creationId xmlns:a16="http://schemas.microsoft.com/office/drawing/2014/main" id="{D0D21E94-7626-EF21-7BE9-B22DDF1682DF}"/>
                  </a:ext>
                </a:extLst>
              </p:cNvPr>
              <p:cNvGrpSpPr/>
              <p:nvPr/>
            </p:nvGrpSpPr>
            <p:grpSpPr>
              <a:xfrm>
                <a:off x="2642155" y="5775067"/>
                <a:ext cx="1682755" cy="246221"/>
                <a:chOff x="1370356" y="5217391"/>
                <a:chExt cx="1682755" cy="246221"/>
              </a:xfrm>
            </p:grpSpPr>
            <p:cxnSp>
              <p:nvCxnSpPr>
                <p:cNvPr id="55" name="Straight Connector 54">
                  <a:extLst>
                    <a:ext uri="{FF2B5EF4-FFF2-40B4-BE49-F238E27FC236}">
                      <a16:creationId xmlns:a16="http://schemas.microsoft.com/office/drawing/2014/main" id="{A632AE40-B41C-10E8-7287-6CC08766FD36}"/>
                    </a:ext>
                  </a:extLst>
                </p:cNvPr>
                <p:cNvCxnSpPr>
                  <a:cxnSpLocks/>
                </p:cNvCxnSpPr>
                <p:nvPr/>
              </p:nvCxnSpPr>
              <p:spPr>
                <a:xfrm>
                  <a:off x="1370356" y="5325113"/>
                  <a:ext cx="284140" cy="0"/>
                </a:xfrm>
                <a:prstGeom prst="line">
                  <a:avLst/>
                </a:prstGeom>
                <a:ln w="38100">
                  <a:solidFill>
                    <a:srgbClr val="EE000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FF345FE-418E-B61D-D54B-42B30B6CE485}"/>
                    </a:ext>
                  </a:extLst>
                </p:cNvPr>
                <p:cNvSpPr txBox="1"/>
                <p:nvPr/>
              </p:nvSpPr>
              <p:spPr>
                <a:xfrm>
                  <a:off x="1610087" y="5217391"/>
                  <a:ext cx="144302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t>
                  </a:r>
                </a:p>
              </p:txBody>
            </p:sp>
          </p:grpSp>
          <p:grpSp>
            <p:nvGrpSpPr>
              <p:cNvPr id="45" name="Group 44">
                <a:extLst>
                  <a:ext uri="{FF2B5EF4-FFF2-40B4-BE49-F238E27FC236}">
                    <a16:creationId xmlns:a16="http://schemas.microsoft.com/office/drawing/2014/main" id="{F76C096E-B991-B904-2451-34641EB84B9F}"/>
                  </a:ext>
                </a:extLst>
              </p:cNvPr>
              <p:cNvGrpSpPr/>
              <p:nvPr/>
            </p:nvGrpSpPr>
            <p:grpSpPr>
              <a:xfrm>
                <a:off x="4316060" y="5775067"/>
                <a:ext cx="1668327" cy="246221"/>
                <a:chOff x="872211" y="5331035"/>
                <a:chExt cx="1668327" cy="246221"/>
              </a:xfrm>
            </p:grpSpPr>
            <p:cxnSp>
              <p:nvCxnSpPr>
                <p:cNvPr id="53" name="Straight Connector 52">
                  <a:extLst>
                    <a:ext uri="{FF2B5EF4-FFF2-40B4-BE49-F238E27FC236}">
                      <a16:creationId xmlns:a16="http://schemas.microsoft.com/office/drawing/2014/main" id="{6778E218-F541-9D68-4DBE-FB0324B309D5}"/>
                    </a:ext>
                  </a:extLst>
                </p:cNvPr>
                <p:cNvCxnSpPr>
                  <a:cxnSpLocks/>
                </p:cNvCxnSpPr>
                <p:nvPr/>
              </p:nvCxnSpPr>
              <p:spPr>
                <a:xfrm>
                  <a:off x="872211" y="5438757"/>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B9DC4E-EAC2-0F97-B0DA-019CB27AD48B}"/>
                    </a:ext>
                  </a:extLst>
                </p:cNvPr>
                <p:cNvSpPr txBox="1"/>
                <p:nvPr/>
              </p:nvSpPr>
              <p:spPr>
                <a:xfrm>
                  <a:off x="1111942" y="5331035"/>
                  <a:ext cx="14285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site positive visit </a:t>
                  </a:r>
                </a:p>
              </p:txBody>
            </p:sp>
          </p:grpSp>
          <p:grpSp>
            <p:nvGrpSpPr>
              <p:cNvPr id="46" name="Group 45">
                <a:extLst>
                  <a:ext uri="{FF2B5EF4-FFF2-40B4-BE49-F238E27FC236}">
                    <a16:creationId xmlns:a16="http://schemas.microsoft.com/office/drawing/2014/main" id="{891D1DC5-2D77-33F8-CEA5-7ADED377FBC2}"/>
                  </a:ext>
                </a:extLst>
              </p:cNvPr>
              <p:cNvGrpSpPr/>
              <p:nvPr/>
            </p:nvGrpSpPr>
            <p:grpSpPr>
              <a:xfrm>
                <a:off x="5975538" y="5775067"/>
                <a:ext cx="3095000" cy="246221"/>
                <a:chOff x="1370356" y="5449662"/>
                <a:chExt cx="3095000" cy="246221"/>
              </a:xfrm>
            </p:grpSpPr>
            <p:cxnSp>
              <p:nvCxnSpPr>
                <p:cNvPr id="50" name="Straight Connector 49">
                  <a:extLst>
                    <a:ext uri="{FF2B5EF4-FFF2-40B4-BE49-F238E27FC236}">
                      <a16:creationId xmlns:a16="http://schemas.microsoft.com/office/drawing/2014/main" id="{8586AD7E-141B-A518-0F23-B78E689E8D1F}"/>
                    </a:ext>
                  </a:extLst>
                </p:cNvPr>
                <p:cNvCxnSpPr>
                  <a:cxnSpLocks/>
                </p:cNvCxnSpPr>
                <p:nvPr/>
              </p:nvCxnSpPr>
              <p:spPr>
                <a:xfrm>
                  <a:off x="1370356" y="5557905"/>
                  <a:ext cx="2841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222573-E143-6C42-6E2D-18E615BC2190}"/>
                    </a:ext>
                  </a:extLst>
                </p:cNvPr>
                <p:cNvCxnSpPr>
                  <a:cxnSpLocks/>
                </p:cNvCxnSpPr>
                <p:nvPr/>
              </p:nvCxnSpPr>
              <p:spPr>
                <a:xfrm>
                  <a:off x="1370356" y="5557905"/>
                  <a:ext cx="284140" cy="0"/>
                </a:xfrm>
                <a:prstGeom prst="line">
                  <a:avLst/>
                </a:prstGeom>
                <a:ln w="38100">
                  <a:solidFill>
                    <a:srgbClr val="EE000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B5ABB38-AB9C-3670-7FDB-79BE38C27DDD}"/>
                    </a:ext>
                  </a:extLst>
                </p:cNvPr>
                <p:cNvSpPr txBox="1"/>
                <p:nvPr/>
              </p:nvSpPr>
              <p:spPr>
                <a:xfrm>
                  <a:off x="1610087" y="5449662"/>
                  <a:ext cx="28552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First HIV positive visit and first site positive visit</a:t>
                  </a:r>
                </a:p>
              </p:txBody>
            </p:sp>
          </p:grpSp>
          <p:grpSp>
            <p:nvGrpSpPr>
              <p:cNvPr id="47" name="Group 46">
                <a:extLst>
                  <a:ext uri="{FF2B5EF4-FFF2-40B4-BE49-F238E27FC236}">
                    <a16:creationId xmlns:a16="http://schemas.microsoft.com/office/drawing/2014/main" id="{BF1AC4B1-6483-16A0-C6BF-51561F1157C5}"/>
                  </a:ext>
                </a:extLst>
              </p:cNvPr>
              <p:cNvGrpSpPr/>
              <p:nvPr/>
            </p:nvGrpSpPr>
            <p:grpSpPr>
              <a:xfrm>
                <a:off x="1460373" y="5750173"/>
                <a:ext cx="1190632" cy="246221"/>
                <a:chOff x="3314565" y="6361248"/>
                <a:chExt cx="1190632" cy="246221"/>
              </a:xfrm>
            </p:grpSpPr>
            <p:sp>
              <p:nvSpPr>
                <p:cNvPr id="48" name="TextBox 47">
                  <a:extLst>
                    <a:ext uri="{FF2B5EF4-FFF2-40B4-BE49-F238E27FC236}">
                      <a16:creationId xmlns:a16="http://schemas.microsoft.com/office/drawing/2014/main" id="{276D33C0-4F3E-B51E-CD71-6405A25841BD}"/>
                    </a:ext>
                  </a:extLst>
                </p:cNvPr>
                <p:cNvSpPr txBox="1"/>
                <p:nvPr/>
              </p:nvSpPr>
              <p:spPr>
                <a:xfrm>
                  <a:off x="3554296" y="6361248"/>
                  <a:ext cx="95090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CAB injection</a:t>
                  </a:r>
                </a:p>
              </p:txBody>
            </p:sp>
            <p:cxnSp>
              <p:nvCxnSpPr>
                <p:cNvPr id="49" name="Straight Connector 48">
                  <a:extLst>
                    <a:ext uri="{FF2B5EF4-FFF2-40B4-BE49-F238E27FC236}">
                      <a16:creationId xmlns:a16="http://schemas.microsoft.com/office/drawing/2014/main" id="{DBF35D4A-0475-7687-7E73-FBBDC3D7C2AA}"/>
                    </a:ext>
                  </a:extLst>
                </p:cNvPr>
                <p:cNvCxnSpPr>
                  <a:cxnSpLocks/>
                </p:cNvCxnSpPr>
                <p:nvPr/>
              </p:nvCxnSpPr>
              <p:spPr>
                <a:xfrm>
                  <a:off x="3314565" y="6468970"/>
                  <a:ext cx="284140" cy="0"/>
                </a:xfrm>
                <a:prstGeom prst="line">
                  <a:avLst/>
                </a:prstGeom>
                <a:ln w="38100">
                  <a:solidFill>
                    <a:srgbClr val="4FFF00"/>
                  </a:solidFill>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63362A60-B8EE-1B45-713B-BD963A8C298E}"/>
                </a:ext>
              </a:extLst>
            </p:cNvPr>
            <p:cNvGrpSpPr/>
            <p:nvPr/>
          </p:nvGrpSpPr>
          <p:grpSpPr>
            <a:xfrm>
              <a:off x="749142" y="5927545"/>
              <a:ext cx="7645716" cy="251249"/>
              <a:chOff x="137415" y="5927545"/>
              <a:chExt cx="7645716" cy="251249"/>
            </a:xfrm>
          </p:grpSpPr>
          <p:grpSp>
            <p:nvGrpSpPr>
              <p:cNvPr id="37" name="Group 36">
                <a:extLst>
                  <a:ext uri="{FF2B5EF4-FFF2-40B4-BE49-F238E27FC236}">
                    <a16:creationId xmlns:a16="http://schemas.microsoft.com/office/drawing/2014/main" id="{3478D8DC-E6DF-36D3-8620-E852546B1C0A}"/>
                  </a:ext>
                </a:extLst>
              </p:cNvPr>
              <p:cNvGrpSpPr/>
              <p:nvPr/>
            </p:nvGrpSpPr>
            <p:grpSpPr>
              <a:xfrm>
                <a:off x="137415" y="5932573"/>
                <a:ext cx="4452045" cy="246221"/>
                <a:chOff x="137415" y="5932573"/>
                <a:chExt cx="4452045" cy="246221"/>
              </a:xfrm>
            </p:grpSpPr>
            <p:cxnSp>
              <p:nvCxnSpPr>
                <p:cNvPr id="41" name="Straight Connector 40">
                  <a:extLst>
                    <a:ext uri="{FF2B5EF4-FFF2-40B4-BE49-F238E27FC236}">
                      <a16:creationId xmlns:a16="http://schemas.microsoft.com/office/drawing/2014/main" id="{C28200C4-9DEF-8CAD-48C3-EFF5B9353EB4}"/>
                    </a:ext>
                  </a:extLst>
                </p:cNvPr>
                <p:cNvCxnSpPr>
                  <a:cxnSpLocks/>
                  <a:endCxn id="42" idx="1"/>
                </p:cNvCxnSpPr>
                <p:nvPr/>
              </p:nvCxnSpPr>
              <p:spPr>
                <a:xfrm flipV="1">
                  <a:off x="137415" y="6055684"/>
                  <a:ext cx="399352" cy="2699"/>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73C9511-B494-AD06-87AD-D42B61E81E8A}"/>
                    </a:ext>
                  </a:extLst>
                </p:cNvPr>
                <p:cNvSpPr txBox="1"/>
                <p:nvPr/>
              </p:nvSpPr>
              <p:spPr>
                <a:xfrm>
                  <a:off x="536767" y="5932573"/>
                  <a:ext cx="405269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first HIV positive visit and first site positive visit</a:t>
                  </a:r>
                </a:p>
              </p:txBody>
            </p:sp>
          </p:grpSp>
          <p:grpSp>
            <p:nvGrpSpPr>
              <p:cNvPr id="38" name="Group 37">
                <a:extLst>
                  <a:ext uri="{FF2B5EF4-FFF2-40B4-BE49-F238E27FC236}">
                    <a16:creationId xmlns:a16="http://schemas.microsoft.com/office/drawing/2014/main" id="{32EE8446-54FB-B4D4-8481-AB18238E07F7}"/>
                  </a:ext>
                </a:extLst>
              </p:cNvPr>
              <p:cNvGrpSpPr/>
              <p:nvPr/>
            </p:nvGrpSpPr>
            <p:grpSpPr>
              <a:xfrm>
                <a:off x="4226046" y="5927545"/>
                <a:ext cx="3557085" cy="251247"/>
                <a:chOff x="4226046" y="5927545"/>
                <a:chExt cx="3557085" cy="251247"/>
              </a:xfrm>
            </p:grpSpPr>
            <p:cxnSp>
              <p:nvCxnSpPr>
                <p:cNvPr id="39" name="Straight Connector 38">
                  <a:extLst>
                    <a:ext uri="{FF2B5EF4-FFF2-40B4-BE49-F238E27FC236}">
                      <a16:creationId xmlns:a16="http://schemas.microsoft.com/office/drawing/2014/main" id="{BF25A433-715F-606A-579C-0192A3C20358}"/>
                    </a:ext>
                  </a:extLst>
                </p:cNvPr>
                <p:cNvCxnSpPr>
                  <a:cxnSpLocks/>
                  <a:endCxn id="40" idx="1"/>
                </p:cNvCxnSpPr>
                <p:nvPr/>
              </p:nvCxnSpPr>
              <p:spPr>
                <a:xfrm flipV="1">
                  <a:off x="4226046" y="6053169"/>
                  <a:ext cx="399352" cy="186"/>
                </a:xfrm>
                <a:prstGeom prst="line">
                  <a:avLst/>
                </a:prstGeom>
                <a:ln w="28575">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A47EAFC-0D4D-BDBF-B048-781DFA7E9D88}"/>
                    </a:ext>
                  </a:extLst>
                </p:cNvPr>
                <p:cNvSpPr txBox="1"/>
                <p:nvPr/>
              </p:nvSpPr>
              <p:spPr>
                <a:xfrm>
                  <a:off x="4625398" y="5927545"/>
                  <a:ext cx="3157733" cy="251247"/>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Time between last injection and first HIV positive visit</a:t>
                  </a:r>
                </a:p>
              </p:txBody>
            </p:sp>
          </p:grpSp>
        </p:grpSp>
      </p:grpSp>
      <p:sp>
        <p:nvSpPr>
          <p:cNvPr id="35" name="Title 1">
            <a:extLst>
              <a:ext uri="{FF2B5EF4-FFF2-40B4-BE49-F238E27FC236}">
                <a16:creationId xmlns:a16="http://schemas.microsoft.com/office/drawing/2014/main" id="{CC8B9F68-9131-AE68-B9F2-C6343C03AA07}"/>
              </a:ext>
            </a:extLst>
          </p:cNvPr>
          <p:cNvSpPr txBox="1">
            <a:spLocks/>
          </p:cNvSpPr>
          <p:nvPr/>
        </p:nvSpPr>
        <p:spPr>
          <a:xfrm>
            <a:off x="788020" y="73679"/>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a:solidFill>
                  <a:srgbClr val="011893"/>
                </a:solidFill>
                <a:latin typeface="Arial Black" panose="020B0604020202020204" pitchFamily="34" charset="0"/>
                <a:cs typeface="Arial Black" panose="020B0604020202020204" pitchFamily="34" charset="0"/>
              </a:rPr>
              <a:t>Group DX Case Example: </a:t>
            </a:r>
          </a:p>
          <a:p>
            <a:pPr algn="ctr" defTabSz="914354">
              <a:spcBef>
                <a:spcPts val="1000"/>
              </a:spcBef>
              <a:defRPr/>
            </a:pPr>
            <a:r>
              <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rPr>
              <a:t>HIV Infected While on CAB with at Least One 10-Week Delayed Injection</a:t>
            </a:r>
          </a:p>
          <a:p>
            <a:pPr algn="ctr" defTabSz="914354">
              <a:spcBef>
                <a:spcPts val="1000"/>
              </a:spcBef>
              <a:defRPr/>
            </a:pPr>
            <a:endParaRPr kumimoji="0" lang="en-US" sz="2400" b="0" i="0" u="none" strike="noStrike" kern="1200" cap="none" spc="0" normalizeH="0" baseline="0" noProof="0" dirty="0">
              <a:ln>
                <a:noFill/>
              </a:ln>
              <a:solidFill>
                <a:srgbClr val="111793"/>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3C6B3745-2C11-E047-F98F-C5A7BA444D69}"/>
              </a:ext>
            </a:extLst>
          </p:cNvPr>
          <p:cNvSpPr txBox="1"/>
          <p:nvPr/>
        </p:nvSpPr>
        <p:spPr>
          <a:xfrm>
            <a:off x="407004" y="1617987"/>
            <a:ext cx="1697901"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Case DX1</a:t>
            </a:r>
          </a:p>
          <a:p>
            <a:r>
              <a:rPr lang="en-US" dirty="0">
                <a:latin typeface="Arial" panose="020B0604020202020204" pitchFamily="34" charset="0"/>
                <a:cs typeface="Arial" panose="020B0604020202020204" pitchFamily="34" charset="0"/>
              </a:rPr>
              <a:t>HIV Subtype B</a:t>
            </a:r>
          </a:p>
        </p:txBody>
      </p:sp>
      <p:pic>
        <p:nvPicPr>
          <p:cNvPr id="3" name="Picture 2">
            <a:extLst>
              <a:ext uri="{FF2B5EF4-FFF2-40B4-BE49-F238E27FC236}">
                <a16:creationId xmlns:a16="http://schemas.microsoft.com/office/drawing/2014/main" id="{1D5A48A7-CC0A-33E5-8B16-79DA87D14AAE}"/>
              </a:ext>
            </a:extLst>
          </p:cNvPr>
          <p:cNvPicPr>
            <a:picLocks noChangeAspect="1"/>
          </p:cNvPicPr>
          <p:nvPr/>
        </p:nvPicPr>
        <p:blipFill>
          <a:blip r:embed="rId2"/>
          <a:stretch>
            <a:fillRect/>
          </a:stretch>
        </p:blipFill>
        <p:spPr>
          <a:xfrm>
            <a:off x="1042126" y="2054429"/>
            <a:ext cx="10058400" cy="3976577"/>
          </a:xfrm>
          <a:prstGeom prst="rect">
            <a:avLst/>
          </a:prstGeom>
        </p:spPr>
      </p:pic>
    </p:spTree>
    <p:extLst>
      <p:ext uri="{BB962C8B-B14F-4D97-AF65-F5344CB8AC3E}">
        <p14:creationId xmlns:p14="http://schemas.microsoft.com/office/powerpoint/2010/main" val="1040010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49694CB-35E2-E6BD-A09D-EE8814B18C4C}"/>
              </a:ext>
            </a:extLst>
          </p:cNvPr>
          <p:cNvSpPr/>
          <p:nvPr/>
        </p:nvSpPr>
        <p:spPr>
          <a:xfrm>
            <a:off x="331694" y="3328493"/>
            <a:ext cx="11603575" cy="410091"/>
          </a:xfrm>
          <a:prstGeom prst="rect">
            <a:avLst/>
          </a:prstGeom>
          <a:solidFill>
            <a:srgbClr val="0118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0B747FA-CCB5-E53B-0B0F-B2BEEAA8F473}"/>
              </a:ext>
            </a:extLst>
          </p:cNvPr>
          <p:cNvSpPr/>
          <p:nvPr/>
        </p:nvSpPr>
        <p:spPr>
          <a:xfrm>
            <a:off x="331694" y="5233107"/>
            <a:ext cx="11603575" cy="454450"/>
          </a:xfrm>
          <a:prstGeom prst="rect">
            <a:avLst/>
          </a:prstGeom>
          <a:solidFill>
            <a:srgbClr val="0118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80FC900-3465-E1E3-6D4B-CE15B581F0DB}"/>
              </a:ext>
            </a:extLst>
          </p:cNvPr>
          <p:cNvSpPr/>
          <p:nvPr/>
        </p:nvSpPr>
        <p:spPr>
          <a:xfrm>
            <a:off x="331694" y="896984"/>
            <a:ext cx="11603575" cy="431279"/>
          </a:xfrm>
          <a:prstGeom prst="rect">
            <a:avLst/>
          </a:prstGeom>
          <a:solidFill>
            <a:srgbClr val="0118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B63117D5-79F4-0545-A2D0-68A8359FA9F8}"/>
              </a:ext>
            </a:extLst>
          </p:cNvPr>
          <p:cNvSpPr>
            <a:spLocks noGrp="1"/>
          </p:cNvSpPr>
          <p:nvPr>
            <p:ph type="title"/>
          </p:nvPr>
        </p:nvSpPr>
        <p:spPr>
          <a:xfrm>
            <a:off x="838199" y="-283924"/>
            <a:ext cx="10948639" cy="1053770"/>
          </a:xfrm>
        </p:spPr>
        <p:txBody>
          <a:bodyPr anchor="b" anchorCtr="0">
            <a:normAutofit fontScale="90000"/>
          </a:bodyPr>
          <a:lstStyle/>
          <a:p>
            <a:pPr lvl="0" algn="ctr">
              <a:defRPr/>
            </a:pPr>
            <a:r>
              <a:rPr lang="en-US" sz="4000" dirty="0">
                <a:solidFill>
                  <a:srgbClr val="020099"/>
                </a:solidFill>
                <a:latin typeface="Arial Black" panose="020B0604020202020204" pitchFamily="34" charset="0"/>
                <a:cs typeface="Arial Black" panose="020B0604020202020204" pitchFamily="34" charset="0"/>
              </a:rPr>
              <a:t>Summary of HPTN 083 </a:t>
            </a:r>
            <a:r>
              <a:rPr lang="en-US" sz="4000" dirty="0">
                <a:solidFill>
                  <a:srgbClr val="011892"/>
                </a:solidFill>
                <a:latin typeface="Arial Black" panose="020B0604020202020204" pitchFamily="34" charset="0"/>
                <a:cs typeface="Arial Black" panose="020B0604020202020204" pitchFamily="34" charset="0"/>
              </a:rPr>
              <a:t>Major</a:t>
            </a:r>
            <a:r>
              <a:rPr lang="en-US" sz="4000" dirty="0">
                <a:solidFill>
                  <a:srgbClr val="020099"/>
                </a:solidFill>
                <a:latin typeface="Arial Black" panose="020B0604020202020204" pitchFamily="34" charset="0"/>
                <a:cs typeface="Arial Black" panose="020B0604020202020204" pitchFamily="34" charset="0"/>
              </a:rPr>
              <a:t> INSTI RAMs</a:t>
            </a:r>
          </a:p>
        </p:txBody>
      </p:sp>
      <p:sp>
        <p:nvSpPr>
          <p:cNvPr id="12" name="Line 4">
            <a:extLst>
              <a:ext uri="{FF2B5EF4-FFF2-40B4-BE49-F238E27FC236}">
                <a16:creationId xmlns:a16="http://schemas.microsoft.com/office/drawing/2014/main" id="{D4017DD4-3D8B-8D48-AC05-A962E0DCD758}"/>
              </a:ext>
            </a:extLst>
          </p:cNvPr>
          <p:cNvSpPr>
            <a:spLocks noChangeShapeType="1"/>
          </p:cNvSpPr>
          <p:nvPr/>
        </p:nvSpPr>
        <p:spPr bwMode="auto">
          <a:xfrm flipV="1">
            <a:off x="714704" y="769846"/>
            <a:ext cx="10678510" cy="0"/>
          </a:xfrm>
          <a:prstGeom prst="line">
            <a:avLst/>
          </a:prstGeom>
          <a:noFill/>
          <a:ln w="38100">
            <a:solidFill>
              <a:schemeClr val="accent1"/>
            </a:solidFill>
            <a:round/>
            <a:headEnd/>
            <a:tailEnd/>
          </a:ln>
        </p:spPr>
        <p:txBody>
          <a:bodyPr/>
          <a:lstStyle/>
          <a:p>
            <a:endParaRPr lang="en-US" sz="16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7ED8466-3E9F-1585-52A8-A348AD6F9790}"/>
              </a:ext>
            </a:extLst>
          </p:cNvPr>
          <p:cNvGrpSpPr/>
          <p:nvPr/>
        </p:nvGrpSpPr>
        <p:grpSpPr>
          <a:xfrm>
            <a:off x="523198" y="896984"/>
            <a:ext cx="11412071" cy="1417860"/>
            <a:chOff x="714703" y="964219"/>
            <a:chExt cx="11145603" cy="1417860"/>
          </a:xfrm>
        </p:grpSpPr>
        <p:sp>
          <p:nvSpPr>
            <p:cNvPr id="3" name="TextBox 2">
              <a:extLst>
                <a:ext uri="{FF2B5EF4-FFF2-40B4-BE49-F238E27FC236}">
                  <a16:creationId xmlns:a16="http://schemas.microsoft.com/office/drawing/2014/main" id="{7A062B31-11FE-097B-306B-C5AFD55BF4E8}"/>
                </a:ext>
              </a:extLst>
            </p:cNvPr>
            <p:cNvSpPr txBox="1"/>
            <p:nvPr/>
          </p:nvSpPr>
          <p:spPr>
            <a:xfrm>
              <a:off x="714704" y="964219"/>
              <a:ext cx="11145602" cy="400110"/>
            </a:xfrm>
            <a:prstGeom prst="rect">
              <a:avLst/>
            </a:prstGeom>
            <a:noFill/>
          </p:spPr>
          <p:txBody>
            <a:bodyPr wrap="square" lIns="0" rIns="0" rtlCol="0">
              <a:spAutoFit/>
            </a:bodyPr>
            <a:lstStyle/>
            <a:p>
              <a:r>
                <a:rPr lang="en-US" sz="2000" b="1" dirty="0">
                  <a:solidFill>
                    <a:srgbClr val="000000"/>
                  </a:solidFill>
                  <a:latin typeface="Arial" panose="020B0604020202020204" pitchFamily="34" charset="0"/>
                  <a:cs typeface="Arial" panose="020B0604020202020204" pitchFamily="34" charset="0"/>
                </a:rPr>
                <a:t>CAB INITIATED OR RE-INITIATED WITH OCCULT HIV INFECTION</a:t>
              </a:r>
            </a:p>
          </p:txBody>
        </p:sp>
        <p:sp>
          <p:nvSpPr>
            <p:cNvPr id="4" name="TextBox 3">
              <a:extLst>
                <a:ext uri="{FF2B5EF4-FFF2-40B4-BE49-F238E27FC236}">
                  <a16:creationId xmlns:a16="http://schemas.microsoft.com/office/drawing/2014/main" id="{0A27116A-AF09-5D37-B8E7-7145615B2CB7}"/>
                </a:ext>
              </a:extLst>
            </p:cNvPr>
            <p:cNvSpPr txBox="1"/>
            <p:nvPr/>
          </p:nvSpPr>
          <p:spPr>
            <a:xfrm>
              <a:off x="714703" y="1366416"/>
              <a:ext cx="11145603" cy="1015663"/>
            </a:xfrm>
            <a:prstGeom prst="rect">
              <a:avLst/>
            </a:prstGeom>
            <a:noFill/>
          </p:spPr>
          <p:txBody>
            <a:bodyPr wrap="square" lIns="0" rIns="0" rtlCol="0">
              <a:spAutoFit/>
            </a:bodyPr>
            <a:lstStyle/>
            <a:p>
              <a:r>
                <a:rPr lang="en-US" sz="2000" b="1" dirty="0">
                  <a:solidFill>
                    <a:srgbClr val="000000"/>
                  </a:solidFill>
                  <a:latin typeface="Arial" panose="020B0604020202020204" pitchFamily="34" charset="0"/>
                  <a:cs typeface="Arial" panose="020B0604020202020204" pitchFamily="34" charset="0"/>
                </a:rPr>
                <a:t>			N (%)			RAMs</a:t>
              </a:r>
            </a:p>
            <a:p>
              <a:r>
                <a:rPr lang="en-US" sz="2000" dirty="0">
                  <a:solidFill>
                    <a:srgbClr val="000000"/>
                  </a:solidFill>
                  <a:latin typeface="Arial" panose="020B0604020202020204" pitchFamily="34" charset="0"/>
                  <a:cs typeface="Arial" panose="020B0604020202020204" pitchFamily="34" charset="0"/>
                </a:rPr>
                <a:t>A1-4			1 (25)			</a:t>
              </a:r>
              <a:r>
                <a:rPr lang="en-US" sz="2000" dirty="0">
                  <a:solidFill>
                    <a:srgbClr val="FF2600"/>
                  </a:solidFill>
                  <a:latin typeface="Arial" panose="020B0604020202020204" pitchFamily="34" charset="0"/>
                  <a:cs typeface="Arial" panose="020B0604020202020204" pitchFamily="34" charset="0"/>
                </a:rPr>
                <a:t>E138E/K, Q148K/R</a:t>
              </a:r>
            </a:p>
            <a:p>
              <a:r>
                <a:rPr lang="en-US" sz="2000" dirty="0">
                  <a:solidFill>
                    <a:srgbClr val="000000"/>
                  </a:solidFill>
                  <a:latin typeface="Arial" panose="020B0604020202020204" pitchFamily="34" charset="0"/>
                  <a:cs typeface="Arial" panose="020B0604020202020204" pitchFamily="34" charset="0"/>
                </a:rPr>
                <a:t>BR1-2			1 (50)			</a:t>
              </a:r>
              <a:r>
                <a:rPr lang="en-US" sz="2000" dirty="0">
                  <a:solidFill>
                    <a:srgbClr val="FF2600"/>
                  </a:solidFill>
                  <a:latin typeface="Arial" panose="020B0604020202020204" pitchFamily="34" charset="0"/>
                  <a:cs typeface="Arial" panose="020B0604020202020204" pitchFamily="34" charset="0"/>
                </a:rPr>
                <a:t>Q148R</a:t>
              </a:r>
            </a:p>
          </p:txBody>
        </p:sp>
      </p:grpSp>
      <p:grpSp>
        <p:nvGrpSpPr>
          <p:cNvPr id="10" name="Group 9">
            <a:extLst>
              <a:ext uri="{FF2B5EF4-FFF2-40B4-BE49-F238E27FC236}">
                <a16:creationId xmlns:a16="http://schemas.microsoft.com/office/drawing/2014/main" id="{83B35C24-9518-B6A1-FFCF-A529D7A9C8FE}"/>
              </a:ext>
            </a:extLst>
          </p:cNvPr>
          <p:cNvGrpSpPr/>
          <p:nvPr/>
        </p:nvGrpSpPr>
        <p:grpSpPr>
          <a:xfrm>
            <a:off x="523198" y="2379794"/>
            <a:ext cx="11412071" cy="882989"/>
            <a:chOff x="714704" y="2687768"/>
            <a:chExt cx="10639096" cy="882989"/>
          </a:xfrm>
        </p:grpSpPr>
        <p:sp>
          <p:nvSpPr>
            <p:cNvPr id="5" name="TextBox 4">
              <a:extLst>
                <a:ext uri="{FF2B5EF4-FFF2-40B4-BE49-F238E27FC236}">
                  <a16:creationId xmlns:a16="http://schemas.microsoft.com/office/drawing/2014/main" id="{3655D537-2D3A-36C8-5BA9-89B1FD2556CE}"/>
                </a:ext>
              </a:extLst>
            </p:cNvPr>
            <p:cNvSpPr txBox="1"/>
            <p:nvPr/>
          </p:nvSpPr>
          <p:spPr>
            <a:xfrm>
              <a:off x="714704" y="2687768"/>
              <a:ext cx="10639096" cy="400110"/>
            </a:xfrm>
            <a:prstGeom prst="rect">
              <a:avLst/>
            </a:prstGeom>
            <a:noFill/>
          </p:spPr>
          <p:txBody>
            <a:bodyPr wrap="square" lIns="0" rIns="0" rtlCol="0">
              <a:spAutoFit/>
            </a:bodyPr>
            <a:lstStyle/>
            <a:p>
              <a:r>
                <a:rPr lang="en-US" sz="2000" b="1" dirty="0">
                  <a:solidFill>
                    <a:srgbClr val="000000"/>
                  </a:solidFill>
                  <a:latin typeface="Arial" panose="020B0604020202020204" pitchFamily="34" charset="0"/>
                  <a:cs typeface="Arial" panose="020B0604020202020204" pitchFamily="34" charset="0"/>
                </a:rPr>
                <a:t>HIV ACQUISITION DURING OLI</a:t>
              </a:r>
            </a:p>
          </p:txBody>
        </p:sp>
        <p:sp>
          <p:nvSpPr>
            <p:cNvPr id="6" name="TextBox 5">
              <a:extLst>
                <a:ext uri="{FF2B5EF4-FFF2-40B4-BE49-F238E27FC236}">
                  <a16:creationId xmlns:a16="http://schemas.microsoft.com/office/drawing/2014/main" id="{C86DED3F-52D0-9F0E-2F7D-4252BEC64C4E}"/>
                </a:ext>
              </a:extLst>
            </p:cNvPr>
            <p:cNvSpPr txBox="1"/>
            <p:nvPr/>
          </p:nvSpPr>
          <p:spPr>
            <a:xfrm>
              <a:off x="714704" y="3170647"/>
              <a:ext cx="10639096" cy="400110"/>
            </a:xfrm>
            <a:prstGeom prst="rect">
              <a:avLst/>
            </a:prstGeom>
            <a:noFill/>
          </p:spPr>
          <p:txBody>
            <a:bodyPr wrap="square" lIns="0" rIns="0" rtlCol="0">
              <a:spAutoFit/>
            </a:bodyPr>
            <a:lstStyle/>
            <a:p>
              <a:r>
                <a:rPr lang="en-US" sz="2000" dirty="0">
                  <a:solidFill>
                    <a:srgbClr val="000000"/>
                  </a:solidFill>
                  <a:latin typeface="Arial" panose="020B0604020202020204" pitchFamily="34" charset="0"/>
                  <a:cs typeface="Arial" panose="020B0604020202020204" pitchFamily="34" charset="0"/>
                </a:rPr>
                <a:t>C1-3			2 (66)			</a:t>
              </a:r>
              <a:r>
                <a:rPr lang="en-US" sz="2000" dirty="0">
                  <a:solidFill>
                    <a:srgbClr val="FF2600"/>
                  </a:solidFill>
                  <a:latin typeface="Arial" panose="020B0604020202020204" pitchFamily="34" charset="0"/>
                  <a:cs typeface="Arial" panose="020B0604020202020204" pitchFamily="34" charset="0"/>
                </a:rPr>
                <a:t>E138E/A/K, G140G/S, Q148R </a:t>
              </a:r>
            </a:p>
          </p:txBody>
        </p:sp>
      </p:grpSp>
      <p:grpSp>
        <p:nvGrpSpPr>
          <p:cNvPr id="20" name="Group 19">
            <a:extLst>
              <a:ext uri="{FF2B5EF4-FFF2-40B4-BE49-F238E27FC236}">
                <a16:creationId xmlns:a16="http://schemas.microsoft.com/office/drawing/2014/main" id="{F90839EA-F5AC-58FF-FD0E-8F271867C9AC}"/>
              </a:ext>
            </a:extLst>
          </p:cNvPr>
          <p:cNvGrpSpPr/>
          <p:nvPr/>
        </p:nvGrpSpPr>
        <p:grpSpPr>
          <a:xfrm>
            <a:off x="523198" y="3328493"/>
            <a:ext cx="12278402" cy="896137"/>
            <a:chOff x="714703" y="3693867"/>
            <a:chExt cx="12225839" cy="896137"/>
          </a:xfrm>
        </p:grpSpPr>
        <p:sp>
          <p:nvSpPr>
            <p:cNvPr id="7" name="TextBox 6">
              <a:extLst>
                <a:ext uri="{FF2B5EF4-FFF2-40B4-BE49-F238E27FC236}">
                  <a16:creationId xmlns:a16="http://schemas.microsoft.com/office/drawing/2014/main" id="{632A8B3A-C7FA-7245-E16F-406748FE4C26}"/>
                </a:ext>
              </a:extLst>
            </p:cNvPr>
            <p:cNvSpPr txBox="1"/>
            <p:nvPr/>
          </p:nvSpPr>
          <p:spPr>
            <a:xfrm>
              <a:off x="714703" y="3693867"/>
              <a:ext cx="11363217" cy="400110"/>
            </a:xfrm>
            <a:prstGeom prst="rect">
              <a:avLst/>
            </a:prstGeom>
            <a:noFill/>
          </p:spPr>
          <p:txBody>
            <a:bodyPr wrap="square" lIns="0" rIns="0" rtlCol="0">
              <a:spAutoFit/>
            </a:bodyPr>
            <a:lstStyle/>
            <a:p>
              <a:r>
                <a:rPr lang="en-US" sz="2000" b="1" dirty="0">
                  <a:solidFill>
                    <a:srgbClr val="000000"/>
                  </a:solidFill>
                  <a:latin typeface="Arial" panose="020B0604020202020204" pitchFamily="34" charset="0"/>
                  <a:cs typeface="Arial" panose="020B0604020202020204" pitchFamily="34" charset="0"/>
                </a:rPr>
                <a:t>HIV BREAKTHROUGH INFECTION WITH ON-TIME INJECTIONS</a:t>
              </a:r>
            </a:p>
          </p:txBody>
        </p:sp>
        <p:sp>
          <p:nvSpPr>
            <p:cNvPr id="8" name="TextBox 7">
              <a:extLst>
                <a:ext uri="{FF2B5EF4-FFF2-40B4-BE49-F238E27FC236}">
                  <a16:creationId xmlns:a16="http://schemas.microsoft.com/office/drawing/2014/main" id="{64AC23DC-6986-9779-949A-07D0A520CEB7}"/>
                </a:ext>
              </a:extLst>
            </p:cNvPr>
            <p:cNvSpPr txBox="1"/>
            <p:nvPr/>
          </p:nvSpPr>
          <p:spPr>
            <a:xfrm>
              <a:off x="714703" y="4189894"/>
              <a:ext cx="12225839" cy="400110"/>
            </a:xfrm>
            <a:prstGeom prst="rect">
              <a:avLst/>
            </a:prstGeom>
            <a:noFill/>
          </p:spPr>
          <p:txBody>
            <a:bodyPr wrap="square" lIns="0" rIns="0" rtlCol="0">
              <a:spAutoFit/>
            </a:bodyPr>
            <a:lstStyle/>
            <a:p>
              <a:r>
                <a:rPr lang="en-US" sz="2000" dirty="0">
                  <a:solidFill>
                    <a:schemeClr val="tx2"/>
                  </a:solidFill>
                  <a:latin typeface="Arial" panose="020B0604020202020204" pitchFamily="34" charset="0"/>
                  <a:cs typeface="Arial" panose="020B0604020202020204" pitchFamily="34" charset="0"/>
                </a:rPr>
                <a:t>D1-6			6 (100)			</a:t>
              </a:r>
              <a:r>
                <a:rPr lang="en-US" sz="2000" dirty="0">
                  <a:solidFill>
                    <a:srgbClr val="FF2600"/>
                  </a:solidFill>
                  <a:latin typeface="Arial" panose="020B0604020202020204" pitchFamily="34" charset="0"/>
                  <a:cs typeface="Arial" panose="020B0604020202020204" pitchFamily="34" charset="0"/>
                </a:rPr>
                <a:t>E138K, G140A, Q148R, </a:t>
              </a:r>
              <a:r>
                <a:rPr lang="en-US" sz="2000" dirty="0">
                  <a:solidFill>
                    <a:srgbClr val="7A81FF"/>
                  </a:solidFill>
                  <a:latin typeface="Arial" panose="020B0604020202020204" pitchFamily="34" charset="0"/>
                  <a:cs typeface="Arial" panose="020B0604020202020204" pitchFamily="34" charset="0"/>
                </a:rPr>
                <a:t>N155H</a:t>
              </a:r>
              <a:r>
                <a:rPr lang="en-US" sz="2000" dirty="0">
                  <a:solidFill>
                    <a:schemeClr val="tx2"/>
                  </a:solidFill>
                  <a:latin typeface="Arial" panose="020B0604020202020204" pitchFamily="34" charset="0"/>
                  <a:cs typeface="Arial" panose="020B0604020202020204" pitchFamily="34" charset="0"/>
                </a:rPr>
                <a:t>, </a:t>
              </a:r>
              <a:r>
                <a:rPr lang="en-US" sz="2000" dirty="0">
                  <a:solidFill>
                    <a:srgbClr val="FF2600"/>
                  </a:solidFill>
                  <a:latin typeface="Arial" panose="020B0604020202020204" pitchFamily="34" charset="0"/>
                  <a:cs typeface="Arial" panose="020B0604020202020204" pitchFamily="34" charset="0"/>
                </a:rPr>
                <a:t>R263K</a:t>
              </a:r>
            </a:p>
          </p:txBody>
        </p:sp>
      </p:grpSp>
      <p:grpSp>
        <p:nvGrpSpPr>
          <p:cNvPr id="14" name="Group 13">
            <a:extLst>
              <a:ext uri="{FF2B5EF4-FFF2-40B4-BE49-F238E27FC236}">
                <a16:creationId xmlns:a16="http://schemas.microsoft.com/office/drawing/2014/main" id="{F2BFBD3F-CD0F-8497-58C3-99B1819717C2}"/>
              </a:ext>
            </a:extLst>
          </p:cNvPr>
          <p:cNvGrpSpPr/>
          <p:nvPr/>
        </p:nvGrpSpPr>
        <p:grpSpPr>
          <a:xfrm>
            <a:off x="523198" y="4277192"/>
            <a:ext cx="11412071" cy="882989"/>
            <a:chOff x="714704" y="2687768"/>
            <a:chExt cx="10639096" cy="882989"/>
          </a:xfrm>
        </p:grpSpPr>
        <p:sp>
          <p:nvSpPr>
            <p:cNvPr id="15" name="TextBox 14">
              <a:extLst>
                <a:ext uri="{FF2B5EF4-FFF2-40B4-BE49-F238E27FC236}">
                  <a16:creationId xmlns:a16="http://schemas.microsoft.com/office/drawing/2014/main" id="{464D5A71-0C6D-1DE2-76E0-35A1C0FF279A}"/>
                </a:ext>
              </a:extLst>
            </p:cNvPr>
            <p:cNvSpPr txBox="1"/>
            <p:nvPr/>
          </p:nvSpPr>
          <p:spPr>
            <a:xfrm>
              <a:off x="714704" y="2687768"/>
              <a:ext cx="10639096" cy="400110"/>
            </a:xfrm>
            <a:prstGeom prst="rect">
              <a:avLst/>
            </a:prstGeom>
            <a:noFill/>
          </p:spPr>
          <p:txBody>
            <a:bodyPr wrap="square" lIns="0" rIns="0" rtlCol="0">
              <a:spAutoFit/>
            </a:bodyPr>
            <a:lstStyle/>
            <a:p>
              <a:r>
                <a:rPr lang="en-US" sz="2000" b="1" dirty="0">
                  <a:solidFill>
                    <a:srgbClr val="000000"/>
                  </a:solidFill>
                  <a:latin typeface="Arial" panose="020B0604020202020204" pitchFamily="34" charset="0"/>
                  <a:cs typeface="Arial" panose="020B0604020202020204" pitchFamily="34" charset="0"/>
                </a:rPr>
                <a:t>HIV BREAKTHROUGH INFECTION WITH AT LEAST ONE 10+ WEEK DELAY</a:t>
              </a:r>
            </a:p>
          </p:txBody>
        </p:sp>
        <p:sp>
          <p:nvSpPr>
            <p:cNvPr id="16" name="TextBox 15">
              <a:extLst>
                <a:ext uri="{FF2B5EF4-FFF2-40B4-BE49-F238E27FC236}">
                  <a16:creationId xmlns:a16="http://schemas.microsoft.com/office/drawing/2014/main" id="{A4FFDF11-1D17-38C8-5C84-207B30CB9EE6}"/>
                </a:ext>
              </a:extLst>
            </p:cNvPr>
            <p:cNvSpPr txBox="1"/>
            <p:nvPr/>
          </p:nvSpPr>
          <p:spPr>
            <a:xfrm>
              <a:off x="714704" y="3170647"/>
              <a:ext cx="10639096" cy="400110"/>
            </a:xfrm>
            <a:prstGeom prst="rect">
              <a:avLst/>
            </a:prstGeom>
            <a:noFill/>
          </p:spPr>
          <p:txBody>
            <a:bodyPr wrap="square" lIns="0" rIns="0" rtlCol="0">
              <a:spAutoFit/>
            </a:bodyPr>
            <a:lstStyle/>
            <a:p>
              <a:r>
                <a:rPr lang="en-US" sz="2000" dirty="0">
                  <a:solidFill>
                    <a:schemeClr val="tx2"/>
                  </a:solidFill>
                  <a:latin typeface="Arial" panose="020B0604020202020204" pitchFamily="34" charset="0"/>
                  <a:cs typeface="Arial" panose="020B0604020202020204" pitchFamily="34" charset="0"/>
                </a:rPr>
                <a:t>DX</a:t>
              </a:r>
              <a:r>
                <a:rPr lang="en-US" sz="2000" dirty="0">
                  <a:solidFill>
                    <a:srgbClr val="000000"/>
                  </a:solidFill>
                  <a:latin typeface="Arial" panose="020B0604020202020204" pitchFamily="34" charset="0"/>
                  <a:cs typeface="Arial" panose="020B0604020202020204" pitchFamily="34" charset="0"/>
                </a:rPr>
                <a:t>1-3			0 (0)			</a:t>
              </a:r>
            </a:p>
          </p:txBody>
        </p:sp>
      </p:grpSp>
      <p:grpSp>
        <p:nvGrpSpPr>
          <p:cNvPr id="17" name="Group 16">
            <a:extLst>
              <a:ext uri="{FF2B5EF4-FFF2-40B4-BE49-F238E27FC236}">
                <a16:creationId xmlns:a16="http://schemas.microsoft.com/office/drawing/2014/main" id="{4973E390-6790-F05D-09AA-AFE0AD6A7974}"/>
              </a:ext>
            </a:extLst>
          </p:cNvPr>
          <p:cNvGrpSpPr/>
          <p:nvPr/>
        </p:nvGrpSpPr>
        <p:grpSpPr>
          <a:xfrm>
            <a:off x="523198" y="5225891"/>
            <a:ext cx="11412071" cy="882989"/>
            <a:chOff x="714704" y="2687768"/>
            <a:chExt cx="10639096" cy="882989"/>
          </a:xfrm>
        </p:grpSpPr>
        <p:sp>
          <p:nvSpPr>
            <p:cNvPr id="18" name="TextBox 17">
              <a:extLst>
                <a:ext uri="{FF2B5EF4-FFF2-40B4-BE49-F238E27FC236}">
                  <a16:creationId xmlns:a16="http://schemas.microsoft.com/office/drawing/2014/main" id="{0357CED9-E11B-6CC7-C233-6BADF5EE0C69}"/>
                </a:ext>
              </a:extLst>
            </p:cNvPr>
            <p:cNvSpPr txBox="1"/>
            <p:nvPr/>
          </p:nvSpPr>
          <p:spPr>
            <a:xfrm>
              <a:off x="714704" y="2687768"/>
              <a:ext cx="10639096" cy="400110"/>
            </a:xfrm>
            <a:prstGeom prst="rect">
              <a:avLst/>
            </a:prstGeom>
            <a:noFill/>
          </p:spPr>
          <p:txBody>
            <a:bodyPr wrap="square" lIns="0" rIns="0" rtlCol="0">
              <a:spAutoFit/>
            </a:bodyPr>
            <a:lstStyle/>
            <a:p>
              <a:r>
                <a:rPr lang="en-US" sz="2000" b="1" dirty="0">
                  <a:solidFill>
                    <a:schemeClr val="tx2"/>
                  </a:solidFill>
                  <a:latin typeface="Arial" panose="020B0604020202020204" pitchFamily="34" charset="0"/>
                  <a:cs typeface="Arial" panose="020B0604020202020204" pitchFamily="34" charset="0"/>
                </a:rPr>
                <a:t>HIV INFECTION 6+ MONTHS FROM LAST INJECTION</a:t>
              </a:r>
            </a:p>
          </p:txBody>
        </p:sp>
        <p:sp>
          <p:nvSpPr>
            <p:cNvPr id="19" name="TextBox 18">
              <a:extLst>
                <a:ext uri="{FF2B5EF4-FFF2-40B4-BE49-F238E27FC236}">
                  <a16:creationId xmlns:a16="http://schemas.microsoft.com/office/drawing/2014/main" id="{2F99CBF3-4C13-B2AE-1B20-A14FD2478C0A}"/>
                </a:ext>
              </a:extLst>
            </p:cNvPr>
            <p:cNvSpPr txBox="1"/>
            <p:nvPr/>
          </p:nvSpPr>
          <p:spPr>
            <a:xfrm>
              <a:off x="714704" y="3170647"/>
              <a:ext cx="10639096" cy="400110"/>
            </a:xfrm>
            <a:prstGeom prst="rect">
              <a:avLst/>
            </a:prstGeom>
            <a:noFill/>
          </p:spPr>
          <p:txBody>
            <a:bodyPr wrap="square" lIns="0" rIns="0" rtlCol="0">
              <a:spAutoFit/>
            </a:bodyPr>
            <a:lstStyle/>
            <a:p>
              <a:r>
                <a:rPr lang="en-US" sz="2000" dirty="0">
                  <a:solidFill>
                    <a:srgbClr val="000000"/>
                  </a:solidFill>
                  <a:latin typeface="Arial" panose="020B0604020202020204" pitchFamily="34" charset="0"/>
                  <a:cs typeface="Arial" panose="020B0604020202020204" pitchFamily="34" charset="0"/>
                </a:rPr>
                <a:t>B1-16</a:t>
              </a:r>
              <a:r>
                <a:rPr lang="en-US" sz="2000" dirty="0">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			0 (0)			</a:t>
              </a:r>
            </a:p>
          </p:txBody>
        </p:sp>
      </p:grpSp>
      <p:sp>
        <p:nvSpPr>
          <p:cNvPr id="24" name="Rectangle 23">
            <a:extLst>
              <a:ext uri="{FF2B5EF4-FFF2-40B4-BE49-F238E27FC236}">
                <a16:creationId xmlns:a16="http://schemas.microsoft.com/office/drawing/2014/main" id="{70C8A431-7190-4AD0-EFB6-8B4978B397D5}"/>
              </a:ext>
            </a:extLst>
          </p:cNvPr>
          <p:cNvSpPr/>
          <p:nvPr/>
        </p:nvSpPr>
        <p:spPr>
          <a:xfrm>
            <a:off x="331694" y="2387009"/>
            <a:ext cx="11603575" cy="447235"/>
          </a:xfrm>
          <a:prstGeom prst="rect">
            <a:avLst/>
          </a:prstGeom>
          <a:solidFill>
            <a:srgbClr val="0118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2F7EC9E-31EB-504B-0A3D-089A40B7334C}"/>
              </a:ext>
            </a:extLst>
          </p:cNvPr>
          <p:cNvSpPr/>
          <p:nvPr/>
        </p:nvSpPr>
        <p:spPr>
          <a:xfrm>
            <a:off x="331694" y="4284406"/>
            <a:ext cx="11603575" cy="461665"/>
          </a:xfrm>
          <a:prstGeom prst="rect">
            <a:avLst/>
          </a:prstGeom>
          <a:solidFill>
            <a:srgbClr val="0118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E4B821B-9D44-0092-68E3-296A7BB08C74}"/>
              </a:ext>
            </a:extLst>
          </p:cNvPr>
          <p:cNvSpPr txBox="1"/>
          <p:nvPr/>
        </p:nvSpPr>
        <p:spPr>
          <a:xfrm>
            <a:off x="3731740" y="6404883"/>
            <a:ext cx="8203529" cy="369332"/>
          </a:xfrm>
          <a:prstGeom prst="rect">
            <a:avLst/>
          </a:prstGeom>
          <a:noFill/>
        </p:spPr>
        <p:txBody>
          <a:bodyPr wrap="square" rtlCol="0">
            <a:spAutoFit/>
          </a:bodyPr>
          <a:lstStyle/>
          <a:p>
            <a:pPr algn="r"/>
            <a:r>
              <a:rPr lang="en-US" b="1" dirty="0" err="1">
                <a:solidFill>
                  <a:srgbClr val="FF2600"/>
                </a:solidFill>
                <a:latin typeface="Arial" panose="020B0604020202020204" pitchFamily="34" charset="0"/>
                <a:cs typeface="Arial" panose="020B0604020202020204" pitchFamily="34" charset="0"/>
              </a:rPr>
              <a:t>GenoSure</a:t>
            </a:r>
            <a:r>
              <a:rPr lang="en-US" b="1" dirty="0">
                <a:solidFill>
                  <a:srgbClr val="FF2600"/>
                </a:solidFill>
                <a:latin typeface="Arial" panose="020B0604020202020204" pitchFamily="34" charset="0"/>
                <a:cs typeface="Arial" panose="020B0604020202020204" pitchFamily="34" charset="0"/>
              </a:rPr>
              <a:t> </a:t>
            </a:r>
            <a:r>
              <a:rPr lang="en-US" b="1" dirty="0" err="1">
                <a:solidFill>
                  <a:srgbClr val="FF2600"/>
                </a:solidFill>
                <a:latin typeface="Arial" panose="020B0604020202020204" pitchFamily="34" charset="0"/>
                <a:cs typeface="Arial" panose="020B0604020202020204" pitchFamily="34" charset="0"/>
              </a:rPr>
              <a:t>PRIme</a:t>
            </a:r>
            <a:r>
              <a:rPr lang="en-US" b="1" dirty="0">
                <a:solidFill>
                  <a:srgbClr val="FF2600"/>
                </a:solidFill>
                <a:latin typeface="Arial" panose="020B0604020202020204" pitchFamily="34" charset="0"/>
                <a:cs typeface="Arial" panose="020B0604020202020204" pitchFamily="34" charset="0"/>
              </a:rPr>
              <a:t> (Monogram Biosciences) </a:t>
            </a:r>
            <a:r>
              <a:rPr lang="en-US" b="1" dirty="0">
                <a:solidFill>
                  <a:schemeClr val="tx2"/>
                </a:solidFill>
                <a:latin typeface="Arial" panose="020B0604020202020204" pitchFamily="34" charset="0"/>
                <a:cs typeface="Arial" panose="020B0604020202020204" pitchFamily="34" charset="0"/>
              </a:rPr>
              <a:t>| </a:t>
            </a:r>
            <a:r>
              <a:rPr lang="en-US" b="1" dirty="0">
                <a:solidFill>
                  <a:srgbClr val="7A81FF"/>
                </a:solidFill>
                <a:latin typeface="Arial" panose="020B0604020202020204" pitchFamily="34" charset="0"/>
                <a:cs typeface="Arial" panose="020B0604020202020204" pitchFamily="34" charset="0"/>
              </a:rPr>
              <a:t>Low VL INSTI Genotyping</a:t>
            </a:r>
          </a:p>
        </p:txBody>
      </p:sp>
      <p:sp>
        <p:nvSpPr>
          <p:cNvPr id="9" name="TextBox 8">
            <a:extLst>
              <a:ext uri="{FF2B5EF4-FFF2-40B4-BE49-F238E27FC236}">
                <a16:creationId xmlns:a16="http://schemas.microsoft.com/office/drawing/2014/main" id="{B01BFC44-5A60-8887-002F-D143CCD98E2E}"/>
              </a:ext>
            </a:extLst>
          </p:cNvPr>
          <p:cNvSpPr txBox="1"/>
          <p:nvPr/>
        </p:nvSpPr>
        <p:spPr>
          <a:xfrm>
            <a:off x="331694" y="6351555"/>
            <a:ext cx="1877437" cy="369332"/>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*No result for B4</a:t>
            </a:r>
          </a:p>
        </p:txBody>
      </p:sp>
    </p:spTree>
    <p:extLst>
      <p:ext uri="{BB962C8B-B14F-4D97-AF65-F5344CB8AC3E}">
        <p14:creationId xmlns:p14="http://schemas.microsoft.com/office/powerpoint/2010/main" val="151171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4E3D7-1C21-FA4F-B2FF-D97779EFF994}"/>
              </a:ext>
            </a:extLst>
          </p:cNvPr>
          <p:cNvSpPr txBox="1"/>
          <p:nvPr/>
        </p:nvSpPr>
        <p:spPr>
          <a:xfrm>
            <a:off x="788021" y="4026183"/>
            <a:ext cx="1022838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CDC/DHHS 2021: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guidance for CAB-LA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 HIV RNA testing with the most sensitive test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1 week before starting CAB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month after the 1</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injection, then bi-monthly with each injection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Quarterly for 12 months after stopping injections</a:t>
            </a:r>
          </a:p>
        </p:txBody>
      </p:sp>
      <p:sp>
        <p:nvSpPr>
          <p:cNvPr id="4" name="Rectangle 1">
            <a:extLst>
              <a:ext uri="{FF2B5EF4-FFF2-40B4-BE49-F238E27FC236}">
                <a16:creationId xmlns:a16="http://schemas.microsoft.com/office/drawing/2014/main" id="{A670579B-026C-CD45-8A64-92EE0138134E}"/>
              </a:ext>
            </a:extLst>
          </p:cNvPr>
          <p:cNvSpPr>
            <a:spLocks noChangeArrowheads="1"/>
          </p:cNvSpPr>
          <p:nvPr/>
        </p:nvSpPr>
        <p:spPr bwMode="auto">
          <a:xfrm>
            <a:off x="744509" y="4487848"/>
            <a:ext cx="12192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a:ln>
                  <a:noFill/>
                </a:ln>
                <a:solidFill>
                  <a:prstClr val="black"/>
                </a:solidFill>
                <a:effectLst/>
                <a:uLnTx/>
                <a:uFillTx/>
                <a:latin typeface="Times" pitchFamily="2"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622DC3A-E159-F04B-A437-CAC96819B0A0}"/>
              </a:ext>
            </a:extLst>
          </p:cNvPr>
          <p:cNvSpPr txBox="1"/>
          <p:nvPr/>
        </p:nvSpPr>
        <p:spPr>
          <a:xfrm>
            <a:off x="788021" y="1856359"/>
            <a:ext cx="101023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Apretude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(CAB-LA) package insert (US FDA)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Individuals must be tested for HIV-1 infection prior to initiating APRETUDE…and with each subsequent injection….using a test approved or cleared by the FDA for the diagnosis of acute or primary HIV-1 infection</a:t>
            </a:r>
          </a:p>
        </p:txBody>
      </p:sp>
      <p:sp>
        <p:nvSpPr>
          <p:cNvPr id="7" name="Rectangle 6">
            <a:extLst>
              <a:ext uri="{FF2B5EF4-FFF2-40B4-BE49-F238E27FC236}">
                <a16:creationId xmlns:a16="http://schemas.microsoft.com/office/drawing/2014/main" id="{76A47398-3B2C-B64C-84B2-F4D31E5058C8}"/>
              </a:ext>
            </a:extLst>
          </p:cNvPr>
          <p:cNvSpPr/>
          <p:nvPr/>
        </p:nvSpPr>
        <p:spPr>
          <a:xfrm>
            <a:off x="2994602" y="6319391"/>
            <a:ext cx="9112661" cy="477054"/>
          </a:xfrm>
          <a:prstGeom prst="rect">
            <a:avLst/>
          </a:prstGeom>
        </p:spPr>
        <p:txBody>
          <a:bodyPr wrap="square">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Apretude</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package insert: https://</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www.accessdata.fda.gov</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CDC, DHHS.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the prevention of HIV infections in the United States – 2021 Update</a:t>
            </a:r>
          </a:p>
        </p:txBody>
      </p:sp>
      <p:sp>
        <p:nvSpPr>
          <p:cNvPr id="5" name="Title 1">
            <a:extLst>
              <a:ext uri="{FF2B5EF4-FFF2-40B4-BE49-F238E27FC236}">
                <a16:creationId xmlns:a16="http://schemas.microsoft.com/office/drawing/2014/main" id="{7934FE21-51ED-2C42-F2C3-E7526BCCA058}"/>
              </a:ext>
            </a:extLst>
          </p:cNvPr>
          <p:cNvSpPr txBox="1">
            <a:spLocks/>
          </p:cNvSpPr>
          <p:nvPr/>
        </p:nvSpPr>
        <p:spPr>
          <a:xfrm>
            <a:off x="788020" y="217515"/>
            <a:ext cx="10615961" cy="1108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11893"/>
                </a:solidFill>
                <a:effectLst/>
                <a:uLnTx/>
                <a:uFillTx/>
                <a:latin typeface="Arial Black" panose="020B0604020202020204" pitchFamily="34" charset="0"/>
                <a:ea typeface="+mj-ea"/>
                <a:cs typeface="Arial Black" panose="020B0604020202020204" pitchFamily="34" charset="0"/>
              </a:rPr>
              <a:t>HIV Testing Algorithms for CAB-LA </a:t>
            </a:r>
            <a:r>
              <a:rPr kumimoji="0" lang="en-US" sz="3600" b="0" i="0" u="none" strike="noStrike" kern="1200" cap="none" spc="0" normalizeH="0" baseline="0" noProof="0" dirty="0" err="1">
                <a:ln>
                  <a:noFill/>
                </a:ln>
                <a:solidFill>
                  <a:srgbClr val="011893"/>
                </a:solidFill>
                <a:effectLst/>
                <a:uLnTx/>
                <a:uFillTx/>
                <a:latin typeface="Arial Black" panose="020B0604020202020204" pitchFamily="34" charset="0"/>
                <a:ea typeface="+mj-ea"/>
                <a:cs typeface="Arial Black" panose="020B0604020202020204" pitchFamily="34" charset="0"/>
              </a:rPr>
              <a:t>PrEP</a:t>
            </a:r>
            <a:endParaRPr kumimoji="0" lang="en-US" sz="3600" b="0" i="0" u="none" strike="noStrike" kern="1200" cap="none" spc="0" normalizeH="0" baseline="0" noProof="0" dirty="0">
              <a:ln>
                <a:noFill/>
              </a:ln>
              <a:solidFill>
                <a:srgbClr val="011893"/>
              </a:solidFill>
              <a:effectLst/>
              <a:uLnTx/>
              <a:uFillTx/>
              <a:latin typeface="Arial Black" panose="020B0604020202020204" pitchFamily="34" charset="0"/>
              <a:ea typeface="+mj-ea"/>
              <a:cs typeface="Arial Black" panose="020B0604020202020204" pitchFamily="34" charset="0"/>
            </a:endParaRPr>
          </a:p>
        </p:txBody>
      </p:sp>
      <p:sp>
        <p:nvSpPr>
          <p:cNvPr id="8" name="Line 4">
            <a:extLst>
              <a:ext uri="{FF2B5EF4-FFF2-40B4-BE49-F238E27FC236}">
                <a16:creationId xmlns:a16="http://schemas.microsoft.com/office/drawing/2014/main" id="{DD10AB5D-5036-879D-B757-D59A160FB8E8}"/>
              </a:ext>
            </a:extLst>
          </p:cNvPr>
          <p:cNvSpPr>
            <a:spLocks noChangeShapeType="1"/>
          </p:cNvSpPr>
          <p:nvPr/>
        </p:nvSpPr>
        <p:spPr bwMode="auto">
          <a:xfrm flipV="1">
            <a:off x="609600" y="1049802"/>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37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6081-A44F-4C7A-A177-93A02F9AD40E}"/>
              </a:ext>
            </a:extLst>
          </p:cNvPr>
          <p:cNvSpPr>
            <a:spLocks noGrp="1"/>
          </p:cNvSpPr>
          <p:nvPr>
            <p:ph type="title"/>
          </p:nvPr>
        </p:nvSpPr>
        <p:spPr>
          <a:xfrm>
            <a:off x="788021" y="0"/>
            <a:ext cx="10615961" cy="1331640"/>
          </a:xfrm>
        </p:spPr>
        <p:txBody>
          <a:bodyPr>
            <a:noAutofit/>
          </a:bodyPr>
          <a:lstStyle/>
          <a:p>
            <a:r>
              <a:rPr lang="en-US" sz="3600" dirty="0">
                <a:solidFill>
                  <a:srgbClr val="011893"/>
                </a:solidFill>
                <a:latin typeface="Arial Black" panose="020B0604020202020204" pitchFamily="34" charset="0"/>
                <a:cs typeface="Arial Black" panose="020B0604020202020204" pitchFamily="34" charset="0"/>
              </a:rPr>
              <a:t>Assessments for Injectable Cabotegravir PrEP Follow-Up Care</a:t>
            </a:r>
          </a:p>
        </p:txBody>
      </p:sp>
      <p:sp>
        <p:nvSpPr>
          <p:cNvPr id="25" name="Line 4">
            <a:extLst>
              <a:ext uri="{FF2B5EF4-FFF2-40B4-BE49-F238E27FC236}">
                <a16:creationId xmlns:a16="http://schemas.microsoft.com/office/drawing/2014/main" id="{9EE12B9E-4FAE-5DAB-93DC-866B3FC21D92}"/>
              </a:ext>
            </a:extLst>
          </p:cNvPr>
          <p:cNvSpPr>
            <a:spLocks noChangeShapeType="1"/>
          </p:cNvSpPr>
          <p:nvPr/>
        </p:nvSpPr>
        <p:spPr bwMode="auto">
          <a:xfrm flipV="1">
            <a:off x="609601" y="1339734"/>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id="{3114EDFB-6AA9-34EB-00F8-A9BC8C6E95AE}"/>
              </a:ext>
            </a:extLst>
          </p:cNvPr>
          <p:cNvSpPr txBox="1">
            <a:spLocks/>
          </p:cNvSpPr>
          <p:nvPr/>
        </p:nvSpPr>
        <p:spPr>
          <a:xfrm>
            <a:off x="273050" y="4734293"/>
            <a:ext cx="11671299" cy="13804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800" b="0" kern="1200">
                <a:solidFill>
                  <a:srgbClr val="E40C3A"/>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E40C3A"/>
                </a:solidFill>
                <a:effectLst/>
                <a:uLnTx/>
                <a:uFillTx/>
                <a:latin typeface="Arial" panose="020B0604020202020204" pitchFamily="34" charset="0"/>
                <a:ea typeface="+mn-ea"/>
                <a:cs typeface="Arial" panose="020B0604020202020204" pitchFamily="34" charset="0"/>
              </a:rPr>
              <a:t>When discontinuing cabotegravir injection</a:t>
            </a:r>
          </a:p>
          <a:p>
            <a:pPr marL="7429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Re-educate patients about the “tail” and risks during declining cabotegravir levels</a:t>
            </a:r>
          </a:p>
          <a:p>
            <a:pPr marL="7429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Assess ongoing HIV risk and prevention plans</a:t>
            </a:r>
          </a:p>
          <a:p>
            <a:pPr marL="7429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PrEP is indicated, prescribe daily oral F/TDF or F/TAF beginning within 8 weeks after last injection</a:t>
            </a:r>
          </a:p>
          <a:p>
            <a:pPr marL="7429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follow-up visits with HIV testing (including RNA testing) quarterly for 12 months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 Box 13">
            <a:extLst>
              <a:ext uri="{FF2B5EF4-FFF2-40B4-BE49-F238E27FC236}">
                <a16:creationId xmlns:a16="http://schemas.microsoft.com/office/drawing/2014/main" id="{DD5878E5-F5B8-3D64-9834-13784D4BE059}"/>
              </a:ext>
            </a:extLst>
          </p:cNvPr>
          <p:cNvSpPr txBox="1">
            <a:spLocks noChangeArrowheads="1"/>
          </p:cNvSpPr>
          <p:nvPr/>
        </p:nvSpPr>
        <p:spPr bwMode="auto">
          <a:xfrm>
            <a:off x="0" y="6544387"/>
            <a:ext cx="1063570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bg1"/>
                </a:solidFill>
                <a:latin typeface="Arial" charset="0"/>
              </a:defRPr>
            </a:lvl1pPr>
            <a:lvl2pPr marL="742950" indent="-285750" eaLnBrk="0" hangingPunct="0">
              <a:defRPr sz="3200">
                <a:solidFill>
                  <a:schemeClr val="bg1"/>
                </a:solidFill>
                <a:latin typeface="Arial" charset="0"/>
              </a:defRPr>
            </a:lvl2pPr>
            <a:lvl3pPr marL="1143000" indent="-228600" eaLnBrk="0" hangingPunct="0">
              <a:defRPr sz="3200">
                <a:solidFill>
                  <a:schemeClr val="bg1"/>
                </a:solidFill>
                <a:latin typeface="Arial" charset="0"/>
              </a:defRPr>
            </a:lvl3pPr>
            <a:lvl4pPr marL="1600200" indent="-228600" eaLnBrk="0" hangingPunct="0">
              <a:defRPr sz="3200">
                <a:solidFill>
                  <a:schemeClr val="bg1"/>
                </a:solidFill>
                <a:latin typeface="Arial" charset="0"/>
              </a:defRPr>
            </a:lvl4pPr>
            <a:lvl5pPr marL="2057400" indent="-228600" eaLnBrk="0" hangingPunct="0">
              <a:defRPr sz="3200">
                <a:solidFill>
                  <a:schemeClr val="bg1"/>
                </a:solidFill>
                <a:latin typeface="Arial" charset="0"/>
              </a:defRPr>
            </a:lvl5pPr>
            <a:lvl6pPr marL="2514600" indent="-228600" eaLnBrk="0" fontAlgn="base" hangingPunct="0">
              <a:lnSpc>
                <a:spcPct val="90000"/>
              </a:lnSpc>
              <a:spcBef>
                <a:spcPct val="0"/>
              </a:spcBef>
              <a:spcAft>
                <a:spcPct val="0"/>
              </a:spcAft>
              <a:defRPr sz="3200">
                <a:solidFill>
                  <a:schemeClr val="bg1"/>
                </a:solidFill>
                <a:latin typeface="Arial" charset="0"/>
              </a:defRPr>
            </a:lvl6pPr>
            <a:lvl7pPr marL="2971800" indent="-228600" eaLnBrk="0" fontAlgn="base" hangingPunct="0">
              <a:lnSpc>
                <a:spcPct val="90000"/>
              </a:lnSpc>
              <a:spcBef>
                <a:spcPct val="0"/>
              </a:spcBef>
              <a:spcAft>
                <a:spcPct val="0"/>
              </a:spcAft>
              <a:defRPr sz="3200">
                <a:solidFill>
                  <a:schemeClr val="bg1"/>
                </a:solidFill>
                <a:latin typeface="Arial" charset="0"/>
              </a:defRPr>
            </a:lvl7pPr>
            <a:lvl8pPr marL="3429000" indent="-228600" eaLnBrk="0" fontAlgn="base" hangingPunct="0">
              <a:lnSpc>
                <a:spcPct val="90000"/>
              </a:lnSpc>
              <a:spcBef>
                <a:spcPct val="0"/>
              </a:spcBef>
              <a:spcAft>
                <a:spcPct val="0"/>
              </a:spcAft>
              <a:defRPr sz="3200">
                <a:solidFill>
                  <a:schemeClr val="bg1"/>
                </a:solidFill>
                <a:latin typeface="Arial" charset="0"/>
              </a:defRPr>
            </a:lvl8pPr>
            <a:lvl9pPr marL="3886200" indent="-228600" eaLnBrk="0" fontAlgn="base" hangingPunct="0">
              <a:lnSpc>
                <a:spcPct val="90000"/>
              </a:lnSpc>
              <a:spcBef>
                <a:spcPct val="0"/>
              </a:spcBef>
              <a:spcAft>
                <a:spcPct val="0"/>
              </a:spcAft>
              <a:defRPr sz="3200">
                <a:solidFill>
                  <a:schemeClr val="bg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CDC. https://www.cdc.gov/hiv/pdf/risk/prep/cdc-hiv-prep-guidelines-2021.pdf. Published December 2021.</a:t>
            </a:r>
          </a:p>
        </p:txBody>
      </p:sp>
      <p:sp>
        <p:nvSpPr>
          <p:cNvPr id="31" name="Rounded Rectangle 9">
            <a:extLst>
              <a:ext uri="{FF2B5EF4-FFF2-40B4-BE49-F238E27FC236}">
                <a16:creationId xmlns:a16="http://schemas.microsoft.com/office/drawing/2014/main" id="{A3D1F5E1-CF5B-2A30-3CF9-0112002678ED}"/>
              </a:ext>
            </a:extLst>
          </p:cNvPr>
          <p:cNvSpPr/>
          <p:nvPr/>
        </p:nvSpPr>
        <p:spPr>
          <a:xfrm>
            <a:off x="276422" y="2277392"/>
            <a:ext cx="2194560" cy="882497"/>
          </a:xfrm>
          <a:prstGeom prst="roundRect">
            <a:avLst/>
          </a:prstGeom>
          <a:solidFill>
            <a:schemeClr val="accent1">
              <a:lumMod val="40000"/>
              <a:lumOff val="60000"/>
              <a:alpha val="50000"/>
            </a:schemeClr>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32" name="Content Placeholder 2">
            <a:extLst>
              <a:ext uri="{FF2B5EF4-FFF2-40B4-BE49-F238E27FC236}">
                <a16:creationId xmlns:a16="http://schemas.microsoft.com/office/drawing/2014/main" id="{78CD5179-03A4-0F7B-BC0F-367DEF117494}"/>
              </a:ext>
            </a:extLst>
          </p:cNvPr>
          <p:cNvSpPr txBox="1">
            <a:spLocks/>
          </p:cNvSpPr>
          <p:nvPr/>
        </p:nvSpPr>
        <p:spPr>
          <a:xfrm>
            <a:off x="250753" y="2419658"/>
            <a:ext cx="2067145" cy="1109075"/>
          </a:xfrm>
          <a:prstGeom prst="rect">
            <a:avLst/>
          </a:prstGeom>
        </p:spPr>
        <p:txBody>
          <a:bodyPr/>
          <a:lstStyle>
            <a:lvl1pPr marL="1737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2000" b="0" i="0" u="none" strike="noStrike" cap="none" spc="0" baseline="0">
                <a:ln>
                  <a:noFill/>
                </a:ln>
                <a:solidFill>
                  <a:srgbClr val="000000"/>
                </a:solidFill>
                <a:uFillTx/>
                <a:latin typeface="+mn-lt"/>
                <a:ea typeface="+mn-ea"/>
                <a:cs typeface="+mn-cs"/>
                <a:sym typeface="Calibri"/>
              </a:defRPr>
            </a:lvl1pPr>
            <a:lvl2pPr marL="457200" marR="0" indent="-228600"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Calibri"/>
              </a:defRPr>
            </a:lvl2pPr>
            <a:lvl3pPr marL="6309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1600" b="0" i="0" u="none" strike="noStrike" cap="none" spc="0" baseline="0">
                <a:ln>
                  <a:noFill/>
                </a:ln>
                <a:solidFill>
                  <a:srgbClr val="000000"/>
                </a:solidFill>
                <a:uFillTx/>
                <a:latin typeface="+mn-lt"/>
                <a:ea typeface="+mn-ea"/>
                <a:cs typeface="+mn-cs"/>
                <a:sym typeface="Calibri"/>
              </a:defRPr>
            </a:lvl3pPr>
            <a:lvl4pPr marL="859536" marR="0" indent="-173736"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400" b="0" i="0" u="none" strike="noStrike" cap="none" spc="0" baseline="0">
                <a:ln>
                  <a:noFill/>
                </a:ln>
                <a:solidFill>
                  <a:srgbClr val="000000"/>
                </a:solidFill>
                <a:uFillTx/>
                <a:latin typeface="+mn-lt"/>
                <a:ea typeface="+mn-ea"/>
                <a:cs typeface="+mn-cs"/>
                <a:sym typeface="Calibri"/>
              </a:defRPr>
            </a:lvl4pPr>
            <a:lvl5pPr marL="969264" marR="0" indent="-164592" algn="l" defTabSz="914400" rtl="0" latinLnBrk="0">
              <a:lnSpc>
                <a:spcPct val="100000"/>
              </a:lnSpc>
              <a:spcBef>
                <a:spcPts val="1200"/>
              </a:spcBef>
              <a:spcAft>
                <a:spcPts val="0"/>
              </a:spcAft>
              <a:buClr>
                <a:schemeClr val="bg1">
                  <a:lumMod val="65000"/>
                </a:schemeClr>
              </a:buClr>
              <a:buSzPct val="90000"/>
              <a:buFont typeface="Arial"/>
              <a:buChar char="•"/>
              <a:tabLst/>
              <a:defRPr sz="14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HIV Ag/Ab test</a:t>
            </a:r>
          </a:p>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HIV-1 RNA assay</a:t>
            </a:r>
          </a:p>
        </p:txBody>
      </p:sp>
      <p:sp>
        <p:nvSpPr>
          <p:cNvPr id="34" name="Text Box 9">
            <a:extLst>
              <a:ext uri="{FF2B5EF4-FFF2-40B4-BE49-F238E27FC236}">
                <a16:creationId xmlns:a16="http://schemas.microsoft.com/office/drawing/2014/main" id="{31287843-80F9-6656-A2A9-B28DF237B59E}"/>
              </a:ext>
            </a:extLst>
          </p:cNvPr>
          <p:cNvSpPr txBox="1">
            <a:spLocks noChangeArrowheads="1"/>
          </p:cNvSpPr>
          <p:nvPr/>
        </p:nvSpPr>
        <p:spPr bwMode="auto">
          <a:xfrm>
            <a:off x="266700" y="1518096"/>
            <a:ext cx="1838547" cy="75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177" tIns="46589" rIns="93177" bIns="46589">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Month</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After</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a:t>
            </a:r>
            <a:r>
              <a:rPr kumimoji="0" lang="en-US" sz="16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st</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Injection</a:t>
            </a:r>
          </a:p>
        </p:txBody>
      </p:sp>
      <p:sp>
        <p:nvSpPr>
          <p:cNvPr id="35" name="Rounded Rectangle 9">
            <a:extLst>
              <a:ext uri="{FF2B5EF4-FFF2-40B4-BE49-F238E27FC236}">
                <a16:creationId xmlns:a16="http://schemas.microsoft.com/office/drawing/2014/main" id="{BB9A0CC9-10A9-7DD0-E946-4061218B1FBD}"/>
              </a:ext>
            </a:extLst>
          </p:cNvPr>
          <p:cNvSpPr/>
          <p:nvPr/>
        </p:nvSpPr>
        <p:spPr>
          <a:xfrm>
            <a:off x="2657758" y="2291569"/>
            <a:ext cx="2194560" cy="870731"/>
          </a:xfrm>
          <a:prstGeom prst="roundRect">
            <a:avLst/>
          </a:prstGeom>
          <a:solidFill>
            <a:schemeClr val="accent1">
              <a:lumMod val="40000"/>
              <a:lumOff val="60000"/>
              <a:alpha val="50000"/>
            </a:schemeClr>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36" name="Rounded Rectangle 9">
            <a:extLst>
              <a:ext uri="{FF2B5EF4-FFF2-40B4-BE49-F238E27FC236}">
                <a16:creationId xmlns:a16="http://schemas.microsoft.com/office/drawing/2014/main" id="{93B07133-4FD3-75EF-5020-59EF6E643E16}"/>
              </a:ext>
            </a:extLst>
          </p:cNvPr>
          <p:cNvSpPr/>
          <p:nvPr/>
        </p:nvSpPr>
        <p:spPr>
          <a:xfrm>
            <a:off x="5011466" y="2286254"/>
            <a:ext cx="2194560" cy="2209546"/>
          </a:xfrm>
          <a:prstGeom prst="roundRect">
            <a:avLst/>
          </a:prstGeom>
          <a:solidFill>
            <a:schemeClr val="accent1">
              <a:lumMod val="40000"/>
              <a:lumOff val="60000"/>
              <a:alpha val="50000"/>
            </a:schemeClr>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37" name="Content Placeholder 2">
            <a:extLst>
              <a:ext uri="{FF2B5EF4-FFF2-40B4-BE49-F238E27FC236}">
                <a16:creationId xmlns:a16="http://schemas.microsoft.com/office/drawing/2014/main" id="{7065A7EF-B9A5-5DC7-2C4A-73742938C151}"/>
              </a:ext>
            </a:extLst>
          </p:cNvPr>
          <p:cNvSpPr txBox="1">
            <a:spLocks/>
          </p:cNvSpPr>
          <p:nvPr/>
        </p:nvSpPr>
        <p:spPr>
          <a:xfrm>
            <a:off x="2615609" y="2417885"/>
            <a:ext cx="2238154" cy="1109075"/>
          </a:xfrm>
          <a:prstGeom prst="rect">
            <a:avLst/>
          </a:prstGeom>
        </p:spPr>
        <p:txBody>
          <a:bodyPr/>
          <a:lstStyle>
            <a:lvl1pPr marL="1737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2000" b="0" i="0" u="none" strike="noStrike" cap="none" spc="0" baseline="0">
                <a:ln>
                  <a:noFill/>
                </a:ln>
                <a:solidFill>
                  <a:srgbClr val="000000"/>
                </a:solidFill>
                <a:uFillTx/>
                <a:latin typeface="+mn-lt"/>
                <a:ea typeface="+mn-ea"/>
                <a:cs typeface="+mn-cs"/>
                <a:sym typeface="Calibri"/>
              </a:defRPr>
            </a:lvl1pPr>
            <a:lvl2pPr marL="457200" marR="0" indent="-228600"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Calibri"/>
              </a:defRPr>
            </a:lvl2pPr>
            <a:lvl3pPr marL="6309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1600" b="0" i="0" u="none" strike="noStrike" cap="none" spc="0" baseline="0">
                <a:ln>
                  <a:noFill/>
                </a:ln>
                <a:solidFill>
                  <a:srgbClr val="000000"/>
                </a:solidFill>
                <a:uFillTx/>
                <a:latin typeface="+mn-lt"/>
                <a:ea typeface="+mn-ea"/>
                <a:cs typeface="+mn-cs"/>
                <a:sym typeface="Calibri"/>
              </a:defRPr>
            </a:lvl3pPr>
            <a:lvl4pPr marL="859536" marR="0" indent="-173736"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400" b="0" i="0" u="none" strike="noStrike" cap="none" spc="0" baseline="0">
                <a:ln>
                  <a:noFill/>
                </a:ln>
                <a:solidFill>
                  <a:srgbClr val="000000"/>
                </a:solidFill>
                <a:uFillTx/>
                <a:latin typeface="+mn-lt"/>
                <a:ea typeface="+mn-ea"/>
                <a:cs typeface="+mn-cs"/>
                <a:sym typeface="Calibri"/>
              </a:defRPr>
            </a:lvl4pPr>
            <a:lvl5pPr marL="969264" marR="0" indent="-164592" algn="l" defTabSz="914400" rtl="0" latinLnBrk="0">
              <a:lnSpc>
                <a:spcPct val="100000"/>
              </a:lnSpc>
              <a:spcBef>
                <a:spcPts val="1200"/>
              </a:spcBef>
              <a:spcAft>
                <a:spcPts val="0"/>
              </a:spcAft>
              <a:buClr>
                <a:schemeClr val="bg1">
                  <a:lumMod val="65000"/>
                </a:schemeClr>
              </a:buClr>
              <a:buSzPct val="90000"/>
              <a:buFont typeface="Arial"/>
              <a:buChar char="•"/>
              <a:tabLst/>
              <a:defRPr sz="14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HIV Ag/Ab test</a:t>
            </a:r>
          </a:p>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HIV-1 RNA assay</a:t>
            </a:r>
          </a:p>
        </p:txBody>
      </p:sp>
      <p:sp>
        <p:nvSpPr>
          <p:cNvPr id="38" name="Text Box 9">
            <a:extLst>
              <a:ext uri="{FF2B5EF4-FFF2-40B4-BE49-F238E27FC236}">
                <a16:creationId xmlns:a16="http://schemas.microsoft.com/office/drawing/2014/main" id="{4D6364F7-CBC8-099F-52E2-A82A1E1445B1}"/>
              </a:ext>
            </a:extLst>
          </p:cNvPr>
          <p:cNvSpPr txBox="1">
            <a:spLocks noChangeArrowheads="1"/>
          </p:cNvSpPr>
          <p:nvPr/>
        </p:nvSpPr>
        <p:spPr bwMode="auto">
          <a:xfrm>
            <a:off x="2748515" y="1516323"/>
            <a:ext cx="1917412" cy="75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177" tIns="46589" rIns="93177" bIns="46589">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Every 2 Months</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Beginning With</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r>
              <a:rPr kumimoji="0" lang="en-US" sz="16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rd</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Injection</a:t>
            </a:r>
          </a:p>
        </p:txBody>
      </p:sp>
      <p:sp>
        <p:nvSpPr>
          <p:cNvPr id="40" name="Content Placeholder 2">
            <a:extLst>
              <a:ext uri="{FF2B5EF4-FFF2-40B4-BE49-F238E27FC236}">
                <a16:creationId xmlns:a16="http://schemas.microsoft.com/office/drawing/2014/main" id="{FBFB25A9-DE73-BC6F-E279-2CED83FCD8BB}"/>
              </a:ext>
            </a:extLst>
          </p:cNvPr>
          <p:cNvSpPr txBox="1">
            <a:spLocks/>
          </p:cNvSpPr>
          <p:nvPr/>
        </p:nvSpPr>
        <p:spPr>
          <a:xfrm>
            <a:off x="4986672" y="2416112"/>
            <a:ext cx="2216887" cy="1109075"/>
          </a:xfrm>
          <a:prstGeom prst="rect">
            <a:avLst/>
          </a:prstGeom>
        </p:spPr>
        <p:txBody>
          <a:bodyPr/>
          <a:lstStyle>
            <a:lvl1pPr marL="1737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2000" b="0" i="0" u="none" strike="noStrike" cap="none" spc="0" baseline="0">
                <a:ln>
                  <a:noFill/>
                </a:ln>
                <a:solidFill>
                  <a:srgbClr val="000000"/>
                </a:solidFill>
                <a:uFillTx/>
                <a:latin typeface="+mn-lt"/>
                <a:ea typeface="+mn-ea"/>
                <a:cs typeface="+mn-cs"/>
                <a:sym typeface="Calibri"/>
              </a:defRPr>
            </a:lvl1pPr>
            <a:lvl2pPr marL="457200" marR="0" indent="-228600"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Calibri"/>
              </a:defRPr>
            </a:lvl2pPr>
            <a:lvl3pPr marL="6309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1600" b="0" i="0" u="none" strike="noStrike" cap="none" spc="0" baseline="0">
                <a:ln>
                  <a:noFill/>
                </a:ln>
                <a:solidFill>
                  <a:srgbClr val="000000"/>
                </a:solidFill>
                <a:uFillTx/>
                <a:latin typeface="+mn-lt"/>
                <a:ea typeface="+mn-ea"/>
                <a:cs typeface="+mn-cs"/>
                <a:sym typeface="Calibri"/>
              </a:defRPr>
            </a:lvl3pPr>
            <a:lvl4pPr marL="859536" marR="0" indent="-173736"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400" b="0" i="0" u="none" strike="noStrike" cap="none" spc="0" baseline="0">
                <a:ln>
                  <a:noFill/>
                </a:ln>
                <a:solidFill>
                  <a:srgbClr val="000000"/>
                </a:solidFill>
                <a:uFillTx/>
                <a:latin typeface="+mn-lt"/>
                <a:ea typeface="+mn-ea"/>
                <a:cs typeface="+mn-cs"/>
                <a:sym typeface="Calibri"/>
              </a:defRPr>
            </a:lvl4pPr>
            <a:lvl5pPr marL="969264" marR="0" indent="-164592" algn="l" defTabSz="914400" rtl="0" latinLnBrk="0">
              <a:lnSpc>
                <a:spcPct val="100000"/>
              </a:lnSpc>
              <a:spcBef>
                <a:spcPts val="1200"/>
              </a:spcBef>
              <a:spcAft>
                <a:spcPts val="0"/>
              </a:spcAft>
              <a:buClr>
                <a:schemeClr val="bg1">
                  <a:lumMod val="65000"/>
                </a:schemeClr>
              </a:buClr>
              <a:buSzPct val="90000"/>
              <a:buFont typeface="Arial"/>
              <a:buChar char="•"/>
              <a:tabLst/>
              <a:defRPr sz="14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Bacterial STI screening for MSM and TGW who have sex with men</a:t>
            </a:r>
          </a:p>
          <a:p>
            <a:pPr marL="457200" marR="0" lvl="1" indent="-228600"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Gonorrhea/ chlamydia                  (oral, rectal, urine)</a:t>
            </a:r>
          </a:p>
          <a:p>
            <a:pPr marL="457200" marR="0" lvl="1" indent="-228600"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Syphilis (blood)</a:t>
            </a:r>
          </a:p>
        </p:txBody>
      </p:sp>
      <p:sp>
        <p:nvSpPr>
          <p:cNvPr id="41" name="Text Box 9">
            <a:extLst>
              <a:ext uri="{FF2B5EF4-FFF2-40B4-BE49-F238E27FC236}">
                <a16:creationId xmlns:a16="http://schemas.microsoft.com/office/drawing/2014/main" id="{531F22EB-45D9-D54D-F76D-8AB83D2B8A5F}"/>
              </a:ext>
            </a:extLst>
          </p:cNvPr>
          <p:cNvSpPr txBox="1">
            <a:spLocks noChangeArrowheads="1"/>
          </p:cNvSpPr>
          <p:nvPr/>
        </p:nvSpPr>
        <p:spPr bwMode="auto">
          <a:xfrm>
            <a:off x="5091236" y="1514550"/>
            <a:ext cx="1917412" cy="75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177" tIns="46589" rIns="93177" bIns="46589">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Every 4 Months</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Beginning With</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r>
              <a:rPr kumimoji="0" lang="en-US" sz="16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rd</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Injection</a:t>
            </a:r>
          </a:p>
        </p:txBody>
      </p:sp>
      <p:sp>
        <p:nvSpPr>
          <p:cNvPr id="43" name="Rounded Rectangle 9">
            <a:extLst>
              <a:ext uri="{FF2B5EF4-FFF2-40B4-BE49-F238E27FC236}">
                <a16:creationId xmlns:a16="http://schemas.microsoft.com/office/drawing/2014/main" id="{41A279D2-D919-59EA-0047-8671FD8681E5}"/>
              </a:ext>
            </a:extLst>
          </p:cNvPr>
          <p:cNvSpPr/>
          <p:nvPr/>
        </p:nvSpPr>
        <p:spPr>
          <a:xfrm>
            <a:off x="7366600" y="2270303"/>
            <a:ext cx="2194560" cy="2720797"/>
          </a:xfrm>
          <a:prstGeom prst="roundRect">
            <a:avLst/>
          </a:prstGeom>
          <a:solidFill>
            <a:schemeClr val="accent1">
              <a:lumMod val="40000"/>
              <a:lumOff val="60000"/>
              <a:alpha val="50000"/>
            </a:schemeClr>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44" name="Content Placeholder 2">
            <a:extLst>
              <a:ext uri="{FF2B5EF4-FFF2-40B4-BE49-F238E27FC236}">
                <a16:creationId xmlns:a16="http://schemas.microsoft.com/office/drawing/2014/main" id="{DF29981D-9972-6DCF-C37B-2DD22B5F61A2}"/>
              </a:ext>
            </a:extLst>
          </p:cNvPr>
          <p:cNvSpPr txBox="1">
            <a:spLocks/>
          </p:cNvSpPr>
          <p:nvPr/>
        </p:nvSpPr>
        <p:spPr>
          <a:xfrm>
            <a:off x="7340931" y="2412569"/>
            <a:ext cx="2207110" cy="1109075"/>
          </a:xfrm>
          <a:prstGeom prst="rect">
            <a:avLst/>
          </a:prstGeom>
        </p:spPr>
        <p:txBody>
          <a:bodyPr/>
          <a:lstStyle>
            <a:lvl1pPr marL="1737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2000" b="0" i="0" u="none" strike="noStrike" cap="none" spc="0" baseline="0">
                <a:ln>
                  <a:noFill/>
                </a:ln>
                <a:solidFill>
                  <a:srgbClr val="000000"/>
                </a:solidFill>
                <a:uFillTx/>
                <a:latin typeface="+mn-lt"/>
                <a:ea typeface="+mn-ea"/>
                <a:cs typeface="+mn-cs"/>
                <a:sym typeface="Calibri"/>
              </a:defRPr>
            </a:lvl1pPr>
            <a:lvl2pPr marL="457200" marR="0" indent="-228600"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Calibri"/>
              </a:defRPr>
            </a:lvl2pPr>
            <a:lvl3pPr marL="6309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1600" b="0" i="0" u="none" strike="noStrike" cap="none" spc="0" baseline="0">
                <a:ln>
                  <a:noFill/>
                </a:ln>
                <a:solidFill>
                  <a:srgbClr val="000000"/>
                </a:solidFill>
                <a:uFillTx/>
                <a:latin typeface="+mn-lt"/>
                <a:ea typeface="+mn-ea"/>
                <a:cs typeface="+mn-cs"/>
                <a:sym typeface="Calibri"/>
              </a:defRPr>
            </a:lvl3pPr>
            <a:lvl4pPr marL="859536" marR="0" indent="-173736"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400" b="0" i="0" u="none" strike="noStrike" cap="none" spc="0" baseline="0">
                <a:ln>
                  <a:noFill/>
                </a:ln>
                <a:solidFill>
                  <a:srgbClr val="000000"/>
                </a:solidFill>
                <a:uFillTx/>
                <a:latin typeface="+mn-lt"/>
                <a:ea typeface="+mn-ea"/>
                <a:cs typeface="+mn-cs"/>
                <a:sym typeface="Calibri"/>
              </a:defRPr>
            </a:lvl4pPr>
            <a:lvl5pPr marL="969264" marR="0" indent="-164592" algn="l" defTabSz="914400" rtl="0" latinLnBrk="0">
              <a:lnSpc>
                <a:spcPct val="100000"/>
              </a:lnSpc>
              <a:spcBef>
                <a:spcPts val="1200"/>
              </a:spcBef>
              <a:spcAft>
                <a:spcPts val="0"/>
              </a:spcAft>
              <a:buClr>
                <a:schemeClr val="bg1">
                  <a:lumMod val="65000"/>
                </a:schemeClr>
              </a:buClr>
              <a:buSzPct val="90000"/>
              <a:buFont typeface="Arial"/>
              <a:buChar char="•"/>
              <a:tabLst/>
              <a:defRPr sz="14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Bacterial STI screening for all heterosexually-active cisgender women and cisgender men</a:t>
            </a:r>
          </a:p>
          <a:p>
            <a:pPr marL="457200" marR="0" lvl="1" indent="-228600"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Gonorrhea/ chlamydia                  (oral, rectal, urine)</a:t>
            </a:r>
          </a:p>
          <a:p>
            <a:pPr marL="457200" marR="0" lvl="1" indent="-228600"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Syphilis (blood)</a:t>
            </a:r>
          </a:p>
        </p:txBody>
      </p:sp>
      <p:sp>
        <p:nvSpPr>
          <p:cNvPr id="45" name="Text Box 9">
            <a:extLst>
              <a:ext uri="{FF2B5EF4-FFF2-40B4-BE49-F238E27FC236}">
                <a16:creationId xmlns:a16="http://schemas.microsoft.com/office/drawing/2014/main" id="{51042FD7-6929-D1F5-365D-1CCCCC679B73}"/>
              </a:ext>
            </a:extLst>
          </p:cNvPr>
          <p:cNvSpPr txBox="1">
            <a:spLocks noChangeArrowheads="1"/>
          </p:cNvSpPr>
          <p:nvPr/>
        </p:nvSpPr>
        <p:spPr bwMode="auto">
          <a:xfrm>
            <a:off x="7356878" y="1511007"/>
            <a:ext cx="2169897" cy="75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177" tIns="46589" rIns="93177" bIns="46589">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Every 6 Months</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Beginning With</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5</a:t>
            </a:r>
            <a:r>
              <a:rPr kumimoji="0" lang="en-US" sz="16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th</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Injection</a:t>
            </a:r>
          </a:p>
        </p:txBody>
      </p:sp>
      <p:sp>
        <p:nvSpPr>
          <p:cNvPr id="46" name="Rounded Rectangle 9">
            <a:extLst>
              <a:ext uri="{FF2B5EF4-FFF2-40B4-BE49-F238E27FC236}">
                <a16:creationId xmlns:a16="http://schemas.microsoft.com/office/drawing/2014/main" id="{13757580-C1EA-CF37-F2AC-2AE227D75126}"/>
              </a:ext>
            </a:extLst>
          </p:cNvPr>
          <p:cNvSpPr/>
          <p:nvPr/>
        </p:nvSpPr>
        <p:spPr>
          <a:xfrm>
            <a:off x="9725252" y="2284479"/>
            <a:ext cx="2194560" cy="2706621"/>
          </a:xfrm>
          <a:prstGeom prst="roundRect">
            <a:avLst/>
          </a:prstGeom>
          <a:solidFill>
            <a:schemeClr val="accent1">
              <a:lumMod val="40000"/>
              <a:lumOff val="60000"/>
              <a:alpha val="50000"/>
            </a:schemeClr>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47" name="Content Placeholder 2">
            <a:extLst>
              <a:ext uri="{FF2B5EF4-FFF2-40B4-BE49-F238E27FC236}">
                <a16:creationId xmlns:a16="http://schemas.microsoft.com/office/drawing/2014/main" id="{F1C8603E-D7D4-0B33-E0AB-5BBD1C9CAAEF}"/>
              </a:ext>
            </a:extLst>
          </p:cNvPr>
          <p:cNvSpPr txBox="1">
            <a:spLocks/>
          </p:cNvSpPr>
          <p:nvPr/>
        </p:nvSpPr>
        <p:spPr>
          <a:xfrm>
            <a:off x="9699590" y="2410796"/>
            <a:ext cx="2231026" cy="1109075"/>
          </a:xfrm>
          <a:prstGeom prst="rect">
            <a:avLst/>
          </a:prstGeom>
        </p:spPr>
        <p:txBody>
          <a:bodyPr/>
          <a:lstStyle>
            <a:lvl1pPr marL="1737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2000" b="0" i="0" u="none" strike="noStrike" cap="none" spc="0" baseline="0">
                <a:ln>
                  <a:noFill/>
                </a:ln>
                <a:solidFill>
                  <a:srgbClr val="000000"/>
                </a:solidFill>
                <a:uFillTx/>
                <a:latin typeface="+mn-lt"/>
                <a:ea typeface="+mn-ea"/>
                <a:cs typeface="+mn-cs"/>
                <a:sym typeface="Calibri"/>
              </a:defRPr>
            </a:lvl1pPr>
            <a:lvl2pPr marL="457200" marR="0" indent="-228600"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Calibri"/>
              </a:defRPr>
            </a:lvl2pPr>
            <a:lvl3pPr marL="630936" marR="0" indent="-173736" algn="l" defTabSz="914400" rtl="0" latinLnBrk="0">
              <a:lnSpc>
                <a:spcPct val="100000"/>
              </a:lnSpc>
              <a:spcBef>
                <a:spcPts val="1200"/>
              </a:spcBef>
              <a:spcAft>
                <a:spcPts val="0"/>
              </a:spcAft>
              <a:buClr>
                <a:schemeClr val="bg1">
                  <a:lumMod val="65000"/>
                </a:schemeClr>
              </a:buClr>
              <a:buSzPct val="90000"/>
              <a:buFont typeface="Arial"/>
              <a:buChar char="•"/>
              <a:tabLst/>
              <a:defRPr sz="1600" b="0" i="0" u="none" strike="noStrike" cap="none" spc="0" baseline="0">
                <a:ln>
                  <a:noFill/>
                </a:ln>
                <a:solidFill>
                  <a:srgbClr val="000000"/>
                </a:solidFill>
                <a:uFillTx/>
                <a:latin typeface="+mn-lt"/>
                <a:ea typeface="+mn-ea"/>
                <a:cs typeface="+mn-cs"/>
                <a:sym typeface="Calibri"/>
              </a:defRPr>
            </a:lvl3pPr>
            <a:lvl4pPr marL="859536" marR="0" indent="-173736" algn="l" defTabSz="914400" rtl="0" latinLnBrk="0">
              <a:lnSpc>
                <a:spcPct val="100000"/>
              </a:lnSpc>
              <a:spcBef>
                <a:spcPts val="1200"/>
              </a:spcBef>
              <a:spcAft>
                <a:spcPts val="0"/>
              </a:spcAft>
              <a:buClr>
                <a:schemeClr val="bg1">
                  <a:lumMod val="65000"/>
                </a:schemeClr>
              </a:buClr>
              <a:buSzPct val="90000"/>
              <a:buFont typeface="Arial" panose="020B0604020202020204" pitchFamily="34" charset="0"/>
              <a:buChar char="–"/>
              <a:tabLst/>
              <a:defRPr sz="1400" b="0" i="0" u="none" strike="noStrike" cap="none" spc="0" baseline="0">
                <a:ln>
                  <a:noFill/>
                </a:ln>
                <a:solidFill>
                  <a:srgbClr val="000000"/>
                </a:solidFill>
                <a:uFillTx/>
                <a:latin typeface="+mn-lt"/>
                <a:ea typeface="+mn-ea"/>
                <a:cs typeface="+mn-cs"/>
                <a:sym typeface="Calibri"/>
              </a:defRPr>
            </a:lvl4pPr>
            <a:lvl5pPr marL="969264" marR="0" indent="-164592" algn="l" defTabSz="914400" rtl="0" latinLnBrk="0">
              <a:lnSpc>
                <a:spcPct val="100000"/>
              </a:lnSpc>
              <a:spcBef>
                <a:spcPts val="1200"/>
              </a:spcBef>
              <a:spcAft>
                <a:spcPts val="0"/>
              </a:spcAft>
              <a:buClr>
                <a:schemeClr val="bg1">
                  <a:lumMod val="65000"/>
                </a:schemeClr>
              </a:buClr>
              <a:buSzPct val="90000"/>
              <a:buFont typeface="Arial"/>
              <a:buChar char="•"/>
              <a:tabLst/>
              <a:defRPr sz="14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Assess desire to continue injections for PrEP</a:t>
            </a:r>
          </a:p>
          <a:p>
            <a:pPr marL="173736" marR="0" lvl="0" indent="-173736"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Chlamydia screening</a:t>
            </a:r>
          </a:p>
          <a:p>
            <a:pPr marL="457200" marR="0" lvl="1" indent="-228600" algn="l" defTabSz="914400" rtl="0" eaLnBrk="1" fontAlgn="auto" latinLnBrk="0" hangingPunct="1">
              <a:lnSpc>
                <a:spcPct val="100000"/>
              </a:lnSpc>
              <a:spcBef>
                <a:spcPts val="600"/>
              </a:spcBef>
              <a:spcAft>
                <a:spcPts val="0"/>
              </a:spcAft>
              <a:buClr>
                <a:prstClr val="black">
                  <a:lumMod val="65000"/>
                  <a:lumOff val="35000"/>
                </a:prstClr>
              </a:buClr>
              <a:buSzPct val="900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Heterosexually active cisgender women and cisgender men (vaginal, urine)</a:t>
            </a:r>
          </a:p>
        </p:txBody>
      </p:sp>
      <p:sp>
        <p:nvSpPr>
          <p:cNvPr id="48" name="Text Box 9">
            <a:extLst>
              <a:ext uri="{FF2B5EF4-FFF2-40B4-BE49-F238E27FC236}">
                <a16:creationId xmlns:a16="http://schemas.microsoft.com/office/drawing/2014/main" id="{C01FD580-4071-6916-1729-DD97E2C98D85}"/>
              </a:ext>
            </a:extLst>
          </p:cNvPr>
          <p:cNvSpPr txBox="1">
            <a:spLocks noChangeArrowheads="1"/>
          </p:cNvSpPr>
          <p:nvPr/>
        </p:nvSpPr>
        <p:spPr bwMode="auto">
          <a:xfrm>
            <a:off x="9689832" y="1509234"/>
            <a:ext cx="2240783" cy="75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177" tIns="46589" rIns="93177" bIns="46589">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Least</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Every</a:t>
            </a:r>
          </a:p>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12 Months</a:t>
            </a:r>
          </a:p>
        </p:txBody>
      </p:sp>
      <p:sp>
        <p:nvSpPr>
          <p:cNvPr id="54" name="Text Box 13">
            <a:extLst>
              <a:ext uri="{FF2B5EF4-FFF2-40B4-BE49-F238E27FC236}">
                <a16:creationId xmlns:a16="http://schemas.microsoft.com/office/drawing/2014/main" id="{907A2991-3782-9D40-D666-96535FEC2524}"/>
              </a:ext>
            </a:extLst>
          </p:cNvPr>
          <p:cNvSpPr txBox="1">
            <a:spLocks noChangeArrowheads="1"/>
          </p:cNvSpPr>
          <p:nvPr/>
        </p:nvSpPr>
        <p:spPr bwMode="auto">
          <a:xfrm>
            <a:off x="268888" y="6232278"/>
            <a:ext cx="10635709" cy="24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bg1"/>
                </a:solidFill>
                <a:latin typeface="Arial" charset="0"/>
              </a:defRPr>
            </a:lvl1pPr>
            <a:lvl2pPr marL="742950" indent="-285750" eaLnBrk="0" hangingPunct="0">
              <a:defRPr sz="3200">
                <a:solidFill>
                  <a:schemeClr val="bg1"/>
                </a:solidFill>
                <a:latin typeface="Arial" charset="0"/>
              </a:defRPr>
            </a:lvl2pPr>
            <a:lvl3pPr marL="1143000" indent="-228600" eaLnBrk="0" hangingPunct="0">
              <a:defRPr sz="3200">
                <a:solidFill>
                  <a:schemeClr val="bg1"/>
                </a:solidFill>
                <a:latin typeface="Arial" charset="0"/>
              </a:defRPr>
            </a:lvl3pPr>
            <a:lvl4pPr marL="1600200" indent="-228600" eaLnBrk="0" hangingPunct="0">
              <a:defRPr sz="3200">
                <a:solidFill>
                  <a:schemeClr val="bg1"/>
                </a:solidFill>
                <a:latin typeface="Arial" charset="0"/>
              </a:defRPr>
            </a:lvl4pPr>
            <a:lvl5pPr marL="2057400" indent="-228600" eaLnBrk="0" hangingPunct="0">
              <a:defRPr sz="3200">
                <a:solidFill>
                  <a:schemeClr val="bg1"/>
                </a:solidFill>
                <a:latin typeface="Arial" charset="0"/>
              </a:defRPr>
            </a:lvl5pPr>
            <a:lvl6pPr marL="2514600" indent="-228600" eaLnBrk="0" fontAlgn="base" hangingPunct="0">
              <a:lnSpc>
                <a:spcPct val="90000"/>
              </a:lnSpc>
              <a:spcBef>
                <a:spcPct val="0"/>
              </a:spcBef>
              <a:spcAft>
                <a:spcPct val="0"/>
              </a:spcAft>
              <a:defRPr sz="3200">
                <a:solidFill>
                  <a:schemeClr val="bg1"/>
                </a:solidFill>
                <a:latin typeface="Arial" charset="0"/>
              </a:defRPr>
            </a:lvl6pPr>
            <a:lvl7pPr marL="2971800" indent="-228600" eaLnBrk="0" fontAlgn="base" hangingPunct="0">
              <a:lnSpc>
                <a:spcPct val="90000"/>
              </a:lnSpc>
              <a:spcBef>
                <a:spcPct val="0"/>
              </a:spcBef>
              <a:spcAft>
                <a:spcPct val="0"/>
              </a:spcAft>
              <a:defRPr sz="3200">
                <a:solidFill>
                  <a:schemeClr val="bg1"/>
                </a:solidFill>
                <a:latin typeface="Arial" charset="0"/>
              </a:defRPr>
            </a:lvl7pPr>
            <a:lvl8pPr marL="3429000" indent="-228600" eaLnBrk="0" fontAlgn="base" hangingPunct="0">
              <a:lnSpc>
                <a:spcPct val="90000"/>
              </a:lnSpc>
              <a:spcBef>
                <a:spcPct val="0"/>
              </a:spcBef>
              <a:spcAft>
                <a:spcPct val="0"/>
              </a:spcAft>
              <a:defRPr sz="3200">
                <a:solidFill>
                  <a:schemeClr val="bg1"/>
                </a:solidFill>
                <a:latin typeface="Arial" charset="0"/>
              </a:defRPr>
            </a:lvl8pPr>
            <a:lvl9pPr marL="3886200" indent="-228600" eaLnBrk="0" fontAlgn="base" hangingPunct="0">
              <a:lnSpc>
                <a:spcPct val="90000"/>
              </a:lnSpc>
              <a:spcBef>
                <a:spcPct val="0"/>
              </a:spcBef>
              <a:spcAft>
                <a:spcPct val="0"/>
              </a:spcAft>
              <a:defRPr sz="3200">
                <a:solidFill>
                  <a:schemeClr val="bg1"/>
                </a:solidFill>
                <a:latin typeface="Arial" charset="0"/>
              </a:defRPr>
            </a:lvl9p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PWID: although controversial, some may consider assessing access to clean needles/syringes and drug treatment services every 2 months beginning with 3</a:t>
            </a:r>
            <a:r>
              <a:rPr kumimoji="0" lang="en-US" altLang="en-US" sz="11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rd</a:t>
            </a:r>
            <a:r>
              <a:rPr kumimoji="0" lang="en-US" alt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injection.</a:t>
            </a:r>
          </a:p>
        </p:txBody>
      </p:sp>
    </p:spTree>
    <p:extLst>
      <p:ext uri="{BB962C8B-B14F-4D97-AF65-F5344CB8AC3E}">
        <p14:creationId xmlns:p14="http://schemas.microsoft.com/office/powerpoint/2010/main" val="108338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32D0-5A13-E448-9815-BF86E81E6C30}"/>
              </a:ext>
            </a:extLst>
          </p:cNvPr>
          <p:cNvSpPr>
            <a:spLocks noGrp="1"/>
          </p:cNvSpPr>
          <p:nvPr>
            <p:ph type="title"/>
          </p:nvPr>
        </p:nvSpPr>
        <p:spPr>
          <a:xfrm>
            <a:off x="1" y="1"/>
            <a:ext cx="12192000" cy="1306286"/>
          </a:xfrm>
        </p:spPr>
        <p:txBody>
          <a:bodyPr>
            <a:normAutofit/>
          </a:bodyPr>
          <a:lstStyle/>
          <a:p>
            <a:pPr algn="ctr"/>
            <a:r>
              <a:rPr lang="en-US" altLang="en-US" sz="2800" dirty="0">
                <a:solidFill>
                  <a:srgbClr val="011893"/>
                </a:solidFill>
                <a:latin typeface="Arial Black" panose="020B0604020202020204" pitchFamily="34" charset="0"/>
                <a:ea typeface="Times New Roman" panose="02020603050405020304" pitchFamily="18" charset="0"/>
                <a:cs typeface="Arial Black" panose="020B0604020202020204" pitchFamily="34" charset="0"/>
              </a:rPr>
              <a:t>Comparison of acute HIV infection (AHI) to infections that occur in the setting of long-acting early viral inhibition (LEVI)</a:t>
            </a:r>
            <a:endParaRPr lang="en-US" sz="2800" dirty="0">
              <a:solidFill>
                <a:srgbClr val="011893"/>
              </a:solidFill>
              <a:latin typeface="Arial Black" panose="020B0604020202020204" pitchFamily="34" charset="0"/>
              <a:cs typeface="Arial Black" panose="020B0604020202020204" pitchFamily="34" charset="0"/>
            </a:endParaRPr>
          </a:p>
        </p:txBody>
      </p:sp>
      <p:graphicFrame>
        <p:nvGraphicFramePr>
          <p:cNvPr id="4" name="Content Placeholder 3">
            <a:extLst>
              <a:ext uri="{FF2B5EF4-FFF2-40B4-BE49-F238E27FC236}">
                <a16:creationId xmlns:a16="http://schemas.microsoft.com/office/drawing/2014/main" id="{8B9F1425-DE24-AF42-9C36-C4D79DF3A2F4}"/>
              </a:ext>
            </a:extLst>
          </p:cNvPr>
          <p:cNvGraphicFramePr>
            <a:graphicFrameLocks noGrp="1"/>
          </p:cNvGraphicFramePr>
          <p:nvPr>
            <p:ph idx="1"/>
          </p:nvPr>
        </p:nvGraphicFramePr>
        <p:xfrm>
          <a:off x="399178" y="1386852"/>
          <a:ext cx="11393644" cy="5071601"/>
        </p:xfrm>
        <a:graphic>
          <a:graphicData uri="http://schemas.openxmlformats.org/drawingml/2006/table">
            <a:tbl>
              <a:tblPr firstRow="1" firstCol="1" bandRow="1">
                <a:tableStyleId>{5C22544A-7EE6-4342-B048-85BDC9FD1C3A}</a:tableStyleId>
              </a:tblPr>
              <a:tblGrid>
                <a:gridCol w="1545736">
                  <a:extLst>
                    <a:ext uri="{9D8B030D-6E8A-4147-A177-3AD203B41FA5}">
                      <a16:colId xmlns:a16="http://schemas.microsoft.com/office/drawing/2014/main" val="1645773240"/>
                    </a:ext>
                  </a:extLst>
                </a:gridCol>
                <a:gridCol w="4504597">
                  <a:extLst>
                    <a:ext uri="{9D8B030D-6E8A-4147-A177-3AD203B41FA5}">
                      <a16:colId xmlns:a16="http://schemas.microsoft.com/office/drawing/2014/main" val="3977347397"/>
                    </a:ext>
                  </a:extLst>
                </a:gridCol>
                <a:gridCol w="5343311">
                  <a:extLst>
                    <a:ext uri="{9D8B030D-6E8A-4147-A177-3AD203B41FA5}">
                      <a16:colId xmlns:a16="http://schemas.microsoft.com/office/drawing/2014/main" val="3879235248"/>
                    </a:ext>
                  </a:extLst>
                </a:gridCol>
              </a:tblGrid>
              <a:tr h="765617">
                <a:tc>
                  <a:txBody>
                    <a:bodyPr/>
                    <a:lstStyle/>
                    <a:p>
                      <a:pPr marL="0" marR="0" algn="ctr">
                        <a:spcBef>
                          <a:spcPts val="0"/>
                        </a:spcBef>
                        <a:spcAft>
                          <a:spcPts val="0"/>
                        </a:spcAft>
                      </a:pPr>
                      <a:r>
                        <a:rPr lang="en-US" sz="1600" u="none" strike="noStrike"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solidFill>
                  </a:tcPr>
                </a:tc>
                <a:tc>
                  <a:txBody>
                    <a:bodyPr/>
                    <a:lstStyle/>
                    <a:p>
                      <a:pPr marL="0" marR="0" algn="ctr">
                        <a:spcBef>
                          <a:spcPts val="0"/>
                        </a:spcBef>
                        <a:spcAft>
                          <a:spcPts val="0"/>
                        </a:spcAft>
                      </a:pPr>
                      <a:r>
                        <a:rPr lang="en-US" sz="2400" dirty="0">
                          <a:effectLst/>
                          <a:latin typeface="Arial" panose="020B0604020202020204" pitchFamily="34" charset="0"/>
                          <a:cs typeface="Arial" panose="020B0604020202020204" pitchFamily="34" charset="0"/>
                        </a:rPr>
                        <a:t>AHI</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solidFill>
                  </a:tcPr>
                </a:tc>
                <a:tc>
                  <a:txBody>
                    <a:bodyPr/>
                    <a:lstStyle/>
                    <a:p>
                      <a:pPr marL="0" marR="0" algn="ctr">
                        <a:spcBef>
                          <a:spcPts val="0"/>
                        </a:spcBef>
                        <a:spcAft>
                          <a:spcPts val="0"/>
                        </a:spcAft>
                      </a:pPr>
                      <a:r>
                        <a:rPr lang="en-US" sz="2400" dirty="0">
                          <a:effectLst/>
                          <a:latin typeface="Arial" panose="020B0604020202020204" pitchFamily="34" charset="0"/>
                          <a:cs typeface="Arial" panose="020B0604020202020204" pitchFamily="34" charset="0"/>
                        </a:rPr>
                        <a:t>LEVI</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solidFill>
                  </a:tcPr>
                </a:tc>
                <a:extLst>
                  <a:ext uri="{0D108BD9-81ED-4DB2-BD59-A6C34878D82A}">
                    <a16:rowId xmlns:a16="http://schemas.microsoft.com/office/drawing/2014/main" val="3623775089"/>
                  </a:ext>
                </a:extLst>
              </a:tr>
              <a:tr h="269124">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Cause</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Phase of natural HIV infection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Long-acting anti-viral PrEP agent (prototype: CAB-LA)</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490043604"/>
                  </a:ext>
                </a:extLst>
              </a:tr>
              <a:tr h="538248">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Onset</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New infection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lgn="just">
                        <a:spcBef>
                          <a:spcPts val="0"/>
                        </a:spcBef>
                        <a:spcAft>
                          <a:spcPts val="0"/>
                        </a:spcAft>
                      </a:pPr>
                      <a:r>
                        <a:rPr lang="en-US" sz="1600" dirty="0">
                          <a:effectLst/>
                          <a:latin typeface="Arial" panose="020B0604020202020204" pitchFamily="34" charset="0"/>
                          <a:cs typeface="Arial" panose="020B0604020202020204" pitchFamily="34" charset="0"/>
                        </a:rPr>
                        <a:t>Infection during PrEP</a:t>
                      </a:r>
                    </a:p>
                    <a:p>
                      <a:pPr marL="0" marR="0">
                        <a:spcBef>
                          <a:spcPts val="0"/>
                        </a:spcBef>
                        <a:spcAft>
                          <a:spcPts val="0"/>
                        </a:spcAft>
                      </a:pPr>
                      <a:r>
                        <a:rPr lang="en-US" sz="1600" dirty="0">
                          <a:effectLst/>
                          <a:latin typeface="Arial" panose="020B0604020202020204" pitchFamily="34" charset="0"/>
                          <a:cs typeface="Arial" panose="020B0604020202020204" pitchFamily="34" charset="0"/>
                        </a:rPr>
                        <a:t>Initiation of PrEP agent during acute/early infection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extLst>
                  <a:ext uri="{0D108BD9-81ED-4DB2-BD59-A6C34878D82A}">
                    <a16:rowId xmlns:a16="http://schemas.microsoft.com/office/drawing/2014/main" val="1980059584"/>
                  </a:ext>
                </a:extLst>
              </a:tr>
              <a:tr h="538248">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Viral replication</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Explosive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Smoldering</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2268481296"/>
                  </a:ext>
                </a:extLst>
              </a:tr>
              <a:tr h="538248">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Symptoms</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Fever, chills, rash, night sweats, muscle aches, sore throat, fatigue, swollen glands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Protean, often no symptoms reported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extLst>
                  <a:ext uri="{0D108BD9-81ED-4DB2-BD59-A6C34878D82A}">
                    <a16:rowId xmlns:a16="http://schemas.microsoft.com/office/drawing/2014/main" val="931328666"/>
                  </a:ext>
                </a:extLst>
              </a:tr>
              <a:tr h="807372">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Detection</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Ag/Ab assay, RNA assays (including less sensitive POC and pooled tests), DNA assays, total nucleic acid assays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lgn="just">
                        <a:spcBef>
                          <a:spcPts val="0"/>
                        </a:spcBef>
                        <a:spcAft>
                          <a:spcPts val="0"/>
                        </a:spcAft>
                      </a:pPr>
                      <a:r>
                        <a:rPr lang="en-US" sz="1600" dirty="0">
                          <a:effectLst/>
                          <a:latin typeface="Arial" panose="020B0604020202020204" pitchFamily="34" charset="0"/>
                          <a:cs typeface="Arial" panose="020B0604020202020204" pitchFamily="34" charset="0"/>
                        </a:rPr>
                        <a:t>Ultrasensitive RNA assay </a:t>
                      </a:r>
                    </a:p>
                    <a:p>
                      <a:pPr marL="0" marR="0">
                        <a:spcBef>
                          <a:spcPts val="0"/>
                        </a:spcBef>
                        <a:spcAft>
                          <a:spcPts val="0"/>
                        </a:spcAft>
                      </a:pPr>
                      <a:r>
                        <a:rPr lang="en-US" sz="1600" dirty="0">
                          <a:effectLst/>
                          <a:latin typeface="Arial" panose="020B0604020202020204" pitchFamily="34" charset="0"/>
                          <a:cs typeface="Arial" panose="020B0604020202020204" pitchFamily="34" charset="0"/>
                        </a:rPr>
                        <a:t>(often low or undetectable RNA, low/undetectable DNA, diminished/delayed Ab production)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559619458"/>
                  </a:ext>
                </a:extLst>
              </a:tr>
              <a:tr h="538248">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Duration</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1-2 weeks (until Ab detection)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Months (until viral breakthrough, cessation of anti-viral exposure or ART start)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extLst>
                  <a:ext uri="{0D108BD9-81ED-4DB2-BD59-A6C34878D82A}">
                    <a16:rowId xmlns:a16="http://schemas.microsoft.com/office/drawing/2014/main" val="3962719457"/>
                  </a:ext>
                </a:extLst>
              </a:tr>
              <a:tr h="269124">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Persistence</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Rare*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Weeks-months after anti-viral agent is discontinued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629639877"/>
                  </a:ext>
                </a:extLst>
              </a:tr>
              <a:tr h="269124">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Transmission</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Very likely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Unlikely (except possibly through blood transfusion)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11893">
                        <a:alpha val="20000"/>
                      </a:srgbClr>
                    </a:solidFill>
                  </a:tcPr>
                </a:tc>
                <a:extLst>
                  <a:ext uri="{0D108BD9-81ED-4DB2-BD59-A6C34878D82A}">
                    <a16:rowId xmlns:a16="http://schemas.microsoft.com/office/drawing/2014/main" val="1021629541"/>
                  </a:ext>
                </a:extLst>
              </a:tr>
              <a:tr h="538248">
                <a:tc>
                  <a:txBody>
                    <a:bodyPr/>
                    <a:lstStyle/>
                    <a:p>
                      <a:pPr marL="0" marR="0">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Drug resistance</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No (unless transmitted)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marL="0" marR="0">
                        <a:spcBef>
                          <a:spcPts val="0"/>
                        </a:spcBef>
                        <a:spcAft>
                          <a:spcPts val="0"/>
                        </a:spcAft>
                      </a:pPr>
                      <a:r>
                        <a:rPr lang="en-US" sz="1600" dirty="0">
                          <a:effectLst/>
                          <a:latin typeface="Arial" panose="020B0604020202020204" pitchFamily="34" charset="0"/>
                          <a:cs typeface="Arial" panose="020B0604020202020204" pitchFamily="34" charset="0"/>
                        </a:rPr>
                        <a:t>Yes (can emerge early when viral load is low)</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670590225"/>
                  </a:ext>
                </a:extLst>
              </a:tr>
            </a:tbl>
          </a:graphicData>
        </a:graphic>
      </p:graphicFrame>
      <p:sp>
        <p:nvSpPr>
          <p:cNvPr id="3" name="Line 4">
            <a:extLst>
              <a:ext uri="{FF2B5EF4-FFF2-40B4-BE49-F238E27FC236}">
                <a16:creationId xmlns:a16="http://schemas.microsoft.com/office/drawing/2014/main" id="{FFA55192-816E-103D-15F7-3355462192C5}"/>
              </a:ext>
            </a:extLst>
          </p:cNvPr>
          <p:cNvSpPr>
            <a:spLocks noChangeShapeType="1"/>
          </p:cNvSpPr>
          <p:nvPr/>
        </p:nvSpPr>
        <p:spPr bwMode="auto">
          <a:xfrm flipV="1">
            <a:off x="609600" y="1228894"/>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8A3D14D-0802-AF97-C368-4FAFF44F4DA2}"/>
              </a:ext>
            </a:extLst>
          </p:cNvPr>
          <p:cNvSpPr txBox="1"/>
          <p:nvPr/>
        </p:nvSpPr>
        <p:spPr>
          <a:xfrm>
            <a:off x="0" y="6580114"/>
            <a:ext cx="11659740" cy="230832"/>
          </a:xfrm>
          <a:prstGeom prst="rect">
            <a:avLst/>
          </a:prstGeom>
          <a:noFill/>
        </p:spPr>
        <p:txBody>
          <a:bodyPr wrap="square">
            <a:spAutoFit/>
          </a:bodyPr>
          <a:lstStyle/>
          <a:p>
            <a:pPr>
              <a:lnSpc>
                <a:spcPct val="90000"/>
              </a:lnSpc>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Eshelman, S. Advancing HIV, STI and Viral Hepatitis Testing Conference. 2022.</a:t>
            </a:r>
          </a:p>
        </p:txBody>
      </p:sp>
    </p:spTree>
    <p:extLst>
      <p:ext uri="{BB962C8B-B14F-4D97-AF65-F5344CB8AC3E}">
        <p14:creationId xmlns:p14="http://schemas.microsoft.com/office/powerpoint/2010/main" val="2002831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rPr>
              <a:t>M</a:t>
            </a:r>
            <a:r>
              <a:rPr kumimoji="0" lang="en-US" sz="3600" b="1" i="0" u="none" strike="noStrike" kern="1200" cap="none" spc="0" normalizeH="0" baseline="0" noProof="0" dirty="0" err="1">
                <a:ln>
                  <a:noFill/>
                </a:ln>
                <a:solidFill>
                  <a:srgbClr val="020099"/>
                </a:solidFill>
                <a:effectLst/>
                <a:uLnTx/>
                <a:uFillTx/>
                <a:latin typeface="Arial Black" panose="020B0604020202020204" pitchFamily="34" charset="0"/>
                <a:ea typeface="+mn-ea"/>
                <a:cs typeface="Arial Black" panose="020B0604020202020204" pitchFamily="34" charset="0"/>
              </a:rPr>
              <a:t>aking</a:t>
            </a:r>
            <a:r>
              <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rPr>
              <a:t> Good Decisions Absent Good Data</a:t>
            </a:r>
          </a:p>
        </p:txBody>
      </p:sp>
      <p:sp>
        <p:nvSpPr>
          <p:cNvPr id="7" name="Rectangle 1">
            <a:extLst>
              <a:ext uri="{FF2B5EF4-FFF2-40B4-BE49-F238E27FC236}">
                <a16:creationId xmlns:a16="http://schemas.microsoft.com/office/drawing/2014/main" id="{8E31301B-0B8F-6246-B455-00EB9421B0D9}"/>
              </a:ext>
            </a:extLst>
          </p:cNvPr>
          <p:cNvSpPr>
            <a:spLocks noChangeArrowheads="1"/>
          </p:cNvSpPr>
          <p:nvPr/>
        </p:nvSpPr>
        <p:spPr bwMode="auto">
          <a:xfrm>
            <a:off x="891466" y="463480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18938BA-BDF5-3433-4E00-AA60653D1D3B}"/>
              </a:ext>
            </a:extLst>
          </p:cNvPr>
          <p:cNvSpPr txBox="1"/>
          <p:nvPr/>
        </p:nvSpPr>
        <p:spPr>
          <a:xfrm>
            <a:off x="473309" y="1196842"/>
            <a:ext cx="1124538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What to start?</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Whatever the patient will adhere/persist with best</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no ethical/moral “obligation” to use CAB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Onset of protection?</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PK suggests time from first injection (irrespective of OLI) to 8x PA-IC90 is median 2 days, 95% by 7 days</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Durability – incredibly interpatient variability (077 data), likely varies by sex (maybe BMI), wouldn’t assume more than 9-10 weeks for males, 12? for females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Breakthroughs (nee: failures)</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Poorly understood to date</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Salvage with DOR or r/PI if infection likely to have occurred within 1 year, DTG/BIC-based ART &gt;</a:t>
            </a:r>
            <a:r>
              <a:rPr lang="en-US" sz="2400" dirty="0">
                <a:solidFill>
                  <a:prstClr val="black"/>
                </a:solidFill>
                <a:latin typeface="Arial" panose="020B0604020202020204" pitchFamily="34" charset="0"/>
                <a:cs typeface="Arial" panose="020B0604020202020204" pitchFamily="34" charset="0"/>
              </a:rPr>
              <a:t>6-12 months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7939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B1613F-65BF-CE4F-8271-D812051CFECE}"/>
              </a:ext>
            </a:extLst>
          </p:cNvPr>
          <p:cNvPicPr>
            <a:picLocks noChangeAspect="1"/>
          </p:cNvPicPr>
          <p:nvPr/>
        </p:nvPicPr>
        <p:blipFill rotWithShape="1">
          <a:blip r:embed="rId2"/>
          <a:srcRect l="68669"/>
          <a:stretch/>
        </p:blipFill>
        <p:spPr>
          <a:xfrm>
            <a:off x="6586229" y="1039095"/>
            <a:ext cx="3100608" cy="4610458"/>
          </a:xfrm>
          <a:prstGeom prst="rect">
            <a:avLst/>
          </a:prstGeom>
        </p:spPr>
      </p:pic>
      <p:sp>
        <p:nvSpPr>
          <p:cNvPr id="3" name="Rectangle 2">
            <a:extLst>
              <a:ext uri="{FF2B5EF4-FFF2-40B4-BE49-F238E27FC236}">
                <a16:creationId xmlns:a16="http://schemas.microsoft.com/office/drawing/2014/main" id="{F3EABA1A-5CC3-E842-A743-03AFC25E18A6}"/>
              </a:ext>
            </a:extLst>
          </p:cNvPr>
          <p:cNvSpPr/>
          <p:nvPr/>
        </p:nvSpPr>
        <p:spPr>
          <a:xfrm>
            <a:off x="2505163" y="1039095"/>
            <a:ext cx="7181674" cy="4793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63117D5-79F4-0545-A2D0-68A8359FA9F8}"/>
              </a:ext>
            </a:extLst>
          </p:cNvPr>
          <p:cNvSpPr>
            <a:spLocks noGrp="1"/>
          </p:cNvSpPr>
          <p:nvPr>
            <p:ph type="title"/>
          </p:nvPr>
        </p:nvSpPr>
        <p:spPr>
          <a:xfrm>
            <a:off x="838200" y="-283924"/>
            <a:ext cx="10515600" cy="1053770"/>
          </a:xfrm>
        </p:spPr>
        <p:txBody>
          <a:bodyPr anchor="b" anchorCtr="0">
            <a:noAutofit/>
          </a:bodyPr>
          <a:lstStyle/>
          <a:p>
            <a:pPr lvl="0" algn="ctr">
              <a:defRPr/>
            </a:pPr>
            <a:r>
              <a:rPr lang="en-US" sz="3200" dirty="0">
                <a:solidFill>
                  <a:srgbClr val="020099"/>
                </a:solidFill>
                <a:latin typeface="Arial Black" panose="020B0604020202020204" pitchFamily="34" charset="0"/>
                <a:cs typeface="Arial Black" panose="020B0604020202020204" pitchFamily="34" charset="0"/>
              </a:rPr>
              <a:t>HPTN 083 Study Design: Open-label Extension</a:t>
            </a:r>
          </a:p>
        </p:txBody>
      </p:sp>
      <p:sp>
        <p:nvSpPr>
          <p:cNvPr id="12" name="Line 4">
            <a:extLst>
              <a:ext uri="{FF2B5EF4-FFF2-40B4-BE49-F238E27FC236}">
                <a16:creationId xmlns:a16="http://schemas.microsoft.com/office/drawing/2014/main" id="{D4017DD4-3D8B-8D48-AC05-A962E0DCD758}"/>
              </a:ext>
            </a:extLst>
          </p:cNvPr>
          <p:cNvSpPr>
            <a:spLocks noChangeShapeType="1"/>
          </p:cNvSpPr>
          <p:nvPr/>
        </p:nvSpPr>
        <p:spPr bwMode="auto">
          <a:xfrm flipV="1">
            <a:off x="714704" y="769846"/>
            <a:ext cx="10678510" cy="0"/>
          </a:xfrm>
          <a:prstGeom prst="line">
            <a:avLst/>
          </a:prstGeom>
          <a:noFill/>
          <a:ln w="38100">
            <a:solidFill>
              <a:schemeClr val="accent1"/>
            </a:solidFill>
            <a:round/>
            <a:headEnd/>
            <a:tailEnd/>
          </a:ln>
        </p:spPr>
        <p:txBody>
          <a:bodyPr/>
          <a:lstStyle/>
          <a:p>
            <a:endParaRPr lang="en-US" dirty="0"/>
          </a:p>
        </p:txBody>
      </p:sp>
      <p:pic>
        <p:nvPicPr>
          <p:cNvPr id="2" name="Picture 1">
            <a:extLst>
              <a:ext uri="{FF2B5EF4-FFF2-40B4-BE49-F238E27FC236}">
                <a16:creationId xmlns:a16="http://schemas.microsoft.com/office/drawing/2014/main" id="{3D8660C6-32CA-5F0D-42A4-91DA69283F56}"/>
              </a:ext>
            </a:extLst>
          </p:cNvPr>
          <p:cNvPicPr>
            <a:picLocks noChangeAspect="1"/>
          </p:cNvPicPr>
          <p:nvPr/>
        </p:nvPicPr>
        <p:blipFill rotWithShape="1">
          <a:blip r:embed="rId2"/>
          <a:srcRect l="68669"/>
          <a:stretch/>
        </p:blipFill>
        <p:spPr>
          <a:xfrm>
            <a:off x="8249923" y="940205"/>
            <a:ext cx="3292893" cy="4888107"/>
          </a:xfrm>
          <a:prstGeom prst="rect">
            <a:avLst/>
          </a:prstGeom>
        </p:spPr>
      </p:pic>
      <p:sp>
        <p:nvSpPr>
          <p:cNvPr id="4" name="Rectangle 3">
            <a:extLst>
              <a:ext uri="{FF2B5EF4-FFF2-40B4-BE49-F238E27FC236}">
                <a16:creationId xmlns:a16="http://schemas.microsoft.com/office/drawing/2014/main" id="{6CBB17CB-2AAD-6364-B500-AB9816FB7515}"/>
              </a:ext>
            </a:extLst>
          </p:cNvPr>
          <p:cNvSpPr/>
          <p:nvPr/>
        </p:nvSpPr>
        <p:spPr>
          <a:xfrm>
            <a:off x="2505163" y="932220"/>
            <a:ext cx="4774411" cy="4793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EF7B0D7-D49A-0619-F113-626C21FCB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200" y="5877905"/>
            <a:ext cx="5943600" cy="762000"/>
          </a:xfrm>
          <a:prstGeom prst="rect">
            <a:avLst/>
          </a:prstGeom>
        </p:spPr>
      </p:pic>
      <p:pic>
        <p:nvPicPr>
          <p:cNvPr id="6" name="Picture 5">
            <a:extLst>
              <a:ext uri="{FF2B5EF4-FFF2-40B4-BE49-F238E27FC236}">
                <a16:creationId xmlns:a16="http://schemas.microsoft.com/office/drawing/2014/main" id="{788EEE85-A66F-0B9D-859E-1668BFCAED79}"/>
              </a:ext>
            </a:extLst>
          </p:cNvPr>
          <p:cNvPicPr>
            <a:picLocks noChangeAspect="1"/>
          </p:cNvPicPr>
          <p:nvPr/>
        </p:nvPicPr>
        <p:blipFill rotWithShape="1">
          <a:blip r:embed="rId2"/>
          <a:srcRect r="31553"/>
          <a:stretch/>
        </p:blipFill>
        <p:spPr>
          <a:xfrm>
            <a:off x="1068249" y="940205"/>
            <a:ext cx="7181674" cy="4888107"/>
          </a:xfrm>
          <a:prstGeom prst="rect">
            <a:avLst/>
          </a:prstGeom>
        </p:spPr>
      </p:pic>
    </p:spTree>
    <p:extLst>
      <p:ext uri="{BB962C8B-B14F-4D97-AF65-F5344CB8AC3E}">
        <p14:creationId xmlns:p14="http://schemas.microsoft.com/office/powerpoint/2010/main" val="3828824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rPr>
              <a:t>Learning from and Building on Oral PrEP</a:t>
            </a:r>
          </a:p>
        </p:txBody>
      </p:sp>
      <p:sp>
        <p:nvSpPr>
          <p:cNvPr id="7" name="Rectangle 1">
            <a:extLst>
              <a:ext uri="{FF2B5EF4-FFF2-40B4-BE49-F238E27FC236}">
                <a16:creationId xmlns:a16="http://schemas.microsoft.com/office/drawing/2014/main" id="{8E31301B-0B8F-6246-B455-00EB9421B0D9}"/>
              </a:ext>
            </a:extLst>
          </p:cNvPr>
          <p:cNvSpPr>
            <a:spLocks noChangeArrowheads="1"/>
          </p:cNvSpPr>
          <p:nvPr/>
        </p:nvSpPr>
        <p:spPr bwMode="auto">
          <a:xfrm>
            <a:off x="891466" y="463480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3BD15CDF-67CA-0E3C-D3EE-343642405CEA}"/>
              </a:ext>
            </a:extLst>
          </p:cNvPr>
          <p:cNvGrpSpPr/>
          <p:nvPr/>
        </p:nvGrpSpPr>
        <p:grpSpPr>
          <a:xfrm>
            <a:off x="1800453" y="1968614"/>
            <a:ext cx="3695700" cy="1120503"/>
            <a:chOff x="3581400" y="819150"/>
            <a:chExt cx="4461164" cy="1066799"/>
          </a:xfrm>
        </p:grpSpPr>
        <p:grpSp>
          <p:nvGrpSpPr>
            <p:cNvPr id="6" name="Group 5">
              <a:extLst>
                <a:ext uri="{FF2B5EF4-FFF2-40B4-BE49-F238E27FC236}">
                  <a16:creationId xmlns:a16="http://schemas.microsoft.com/office/drawing/2014/main" id="{C057D7AE-165E-956D-74FE-7EDFB246552C}"/>
                </a:ext>
              </a:extLst>
            </p:cNvPr>
            <p:cNvGrpSpPr/>
            <p:nvPr/>
          </p:nvGrpSpPr>
          <p:grpSpPr>
            <a:xfrm>
              <a:off x="3581400" y="1047750"/>
              <a:ext cx="4461164" cy="838199"/>
              <a:chOff x="228600" y="819150"/>
              <a:chExt cx="4233540" cy="762000"/>
            </a:xfrm>
          </p:grpSpPr>
          <p:sp>
            <p:nvSpPr>
              <p:cNvPr id="9" name="Rectangle 8">
                <a:extLst>
                  <a:ext uri="{FF2B5EF4-FFF2-40B4-BE49-F238E27FC236}">
                    <a16:creationId xmlns:a16="http://schemas.microsoft.com/office/drawing/2014/main" id="{870B5714-519F-C3CF-9EA4-9C71CD4DE80E}"/>
                  </a:ext>
                </a:extLst>
              </p:cNvPr>
              <p:cNvSpPr/>
              <p:nvPr/>
            </p:nvSpPr>
            <p:spPr>
              <a:xfrm>
                <a:off x="1008782" y="819150"/>
                <a:ext cx="3453358" cy="762000"/>
              </a:xfrm>
              <a:prstGeom prst="rect">
                <a:avLst/>
              </a:prstGeom>
              <a:solidFill>
                <a:srgbClr val="F79646">
                  <a:lumMod val="60000"/>
                  <a:lumOff val="40000"/>
                </a:srgbClr>
              </a:solidFill>
              <a:ln w="25400" cap="flat" cmpd="sng" algn="ctr">
                <a:noFill/>
                <a:prstDash val="solid"/>
              </a:ln>
              <a:effectLst/>
            </p:spPr>
            <p:txBody>
              <a:bodyPr rtlCol="0" anchor="ctr"/>
              <a:lstStyle/>
              <a:p>
                <a:pPr marL="0" marR="0" lvl="1" indent="0" defTabSz="84455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Distinct post-approval oral PrEP implementation projects and studies; most were small-scale</a:t>
                </a:r>
              </a:p>
            </p:txBody>
          </p:sp>
          <p:sp>
            <p:nvSpPr>
              <p:cNvPr id="10" name="Rectangle 9">
                <a:extLst>
                  <a:ext uri="{FF2B5EF4-FFF2-40B4-BE49-F238E27FC236}">
                    <a16:creationId xmlns:a16="http://schemas.microsoft.com/office/drawing/2014/main" id="{49A6D343-7301-DD2B-E733-F2B630ABEE65}"/>
                  </a:ext>
                </a:extLst>
              </p:cNvPr>
              <p:cNvSpPr/>
              <p:nvPr/>
            </p:nvSpPr>
            <p:spPr>
              <a:xfrm>
                <a:off x="228600" y="819150"/>
                <a:ext cx="780182" cy="762000"/>
              </a:xfrm>
              <a:prstGeom prst="rect">
                <a:avLst/>
              </a:prstGeom>
              <a:solidFill>
                <a:srgbClr val="F79646"/>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500" b="1" i="0" u="none" strike="noStrike" kern="0" cap="none" spc="0" normalizeH="0" baseline="0" noProof="0" dirty="0">
                    <a:ln>
                      <a:noFill/>
                    </a:ln>
                    <a:solidFill>
                      <a:prstClr val="white"/>
                    </a:solidFill>
                    <a:effectLst/>
                    <a:uLnTx/>
                    <a:uFillTx/>
                    <a:latin typeface="Calibri"/>
                    <a:ea typeface="+mn-ea"/>
                    <a:cs typeface="+mn-cs"/>
                  </a:rPr>
                  <a:t>131</a:t>
                </a:r>
              </a:p>
            </p:txBody>
          </p:sp>
        </p:grpSp>
        <p:sp>
          <p:nvSpPr>
            <p:cNvPr id="8" name="Rectangle 7">
              <a:extLst>
                <a:ext uri="{FF2B5EF4-FFF2-40B4-BE49-F238E27FC236}">
                  <a16:creationId xmlns:a16="http://schemas.microsoft.com/office/drawing/2014/main" id="{03312504-86A4-DF17-4F0F-91C8CAA3299C}"/>
                </a:ext>
              </a:extLst>
            </p:cNvPr>
            <p:cNvSpPr/>
            <p:nvPr/>
          </p:nvSpPr>
          <p:spPr>
            <a:xfrm>
              <a:off x="3581400" y="819150"/>
              <a:ext cx="4461164" cy="228600"/>
            </a:xfrm>
            <a:prstGeom prst="rect">
              <a:avLst/>
            </a:prstGeom>
            <a:solidFill>
              <a:srgbClr val="F79646">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Post-approval studies and projects</a:t>
              </a:r>
            </a:p>
          </p:txBody>
        </p:sp>
      </p:grpSp>
      <p:grpSp>
        <p:nvGrpSpPr>
          <p:cNvPr id="11" name="Group 10">
            <a:extLst>
              <a:ext uri="{FF2B5EF4-FFF2-40B4-BE49-F238E27FC236}">
                <a16:creationId xmlns:a16="http://schemas.microsoft.com/office/drawing/2014/main" id="{6D391B84-1C0D-A4AB-869A-08B66F5B4154}"/>
              </a:ext>
            </a:extLst>
          </p:cNvPr>
          <p:cNvGrpSpPr/>
          <p:nvPr/>
        </p:nvGrpSpPr>
        <p:grpSpPr>
          <a:xfrm>
            <a:off x="1800453" y="4464279"/>
            <a:ext cx="3695700" cy="1120503"/>
            <a:chOff x="3581400" y="2017310"/>
            <a:chExt cx="4461164" cy="1066799"/>
          </a:xfrm>
        </p:grpSpPr>
        <p:grpSp>
          <p:nvGrpSpPr>
            <p:cNvPr id="12" name="Group 11">
              <a:extLst>
                <a:ext uri="{FF2B5EF4-FFF2-40B4-BE49-F238E27FC236}">
                  <a16:creationId xmlns:a16="http://schemas.microsoft.com/office/drawing/2014/main" id="{A1DE52D5-CC41-6004-105E-1D2F87034936}"/>
                </a:ext>
              </a:extLst>
            </p:cNvPr>
            <p:cNvGrpSpPr/>
            <p:nvPr/>
          </p:nvGrpSpPr>
          <p:grpSpPr>
            <a:xfrm>
              <a:off x="3581400" y="2245910"/>
              <a:ext cx="4461164" cy="838199"/>
              <a:chOff x="228600" y="819150"/>
              <a:chExt cx="4233540" cy="762000"/>
            </a:xfrm>
          </p:grpSpPr>
          <p:sp>
            <p:nvSpPr>
              <p:cNvPr id="14" name="Rectangle 13">
                <a:extLst>
                  <a:ext uri="{FF2B5EF4-FFF2-40B4-BE49-F238E27FC236}">
                    <a16:creationId xmlns:a16="http://schemas.microsoft.com/office/drawing/2014/main" id="{A0102A04-8921-A2D4-B851-B41D0BC0E156}"/>
                  </a:ext>
                </a:extLst>
              </p:cNvPr>
              <p:cNvSpPr/>
              <p:nvPr/>
            </p:nvSpPr>
            <p:spPr>
              <a:xfrm>
                <a:off x="1008782" y="819150"/>
                <a:ext cx="3453358" cy="762000"/>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defTabSz="84455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Different organizations involved in oral PrEP implementation research</a:t>
                </a:r>
              </a:p>
            </p:txBody>
          </p:sp>
          <p:sp>
            <p:nvSpPr>
              <p:cNvPr id="15" name="Rectangle 14">
                <a:extLst>
                  <a:ext uri="{FF2B5EF4-FFF2-40B4-BE49-F238E27FC236}">
                    <a16:creationId xmlns:a16="http://schemas.microsoft.com/office/drawing/2014/main" id="{D6DECE43-E96D-7D0F-CF36-A769230AD3ED}"/>
                  </a:ext>
                </a:extLst>
              </p:cNvPr>
              <p:cNvSpPr/>
              <p:nvPr/>
            </p:nvSpPr>
            <p:spPr>
              <a:xfrm>
                <a:off x="228600" y="819150"/>
                <a:ext cx="780182" cy="762000"/>
              </a:xfrm>
              <a:prstGeom prst="rect">
                <a:avLst/>
              </a:prstGeom>
              <a:solidFill>
                <a:srgbClr val="9BBB59"/>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500" b="1" i="0" u="none" strike="noStrike" kern="0" cap="none" spc="0" normalizeH="0" baseline="0" noProof="0" dirty="0">
                    <a:ln>
                      <a:noFill/>
                    </a:ln>
                    <a:solidFill>
                      <a:prstClr val="white"/>
                    </a:solidFill>
                    <a:effectLst/>
                    <a:uLnTx/>
                    <a:uFillTx/>
                    <a:latin typeface="Calibri"/>
                    <a:ea typeface="+mn-ea"/>
                    <a:cs typeface="+mn-cs"/>
                  </a:rPr>
                  <a:t>54</a:t>
                </a:r>
              </a:p>
            </p:txBody>
          </p:sp>
        </p:grpSp>
        <p:sp>
          <p:nvSpPr>
            <p:cNvPr id="13" name="Rectangle 12">
              <a:extLst>
                <a:ext uri="{FF2B5EF4-FFF2-40B4-BE49-F238E27FC236}">
                  <a16:creationId xmlns:a16="http://schemas.microsoft.com/office/drawing/2014/main" id="{0CC8D228-F3F4-34D6-8C70-C9D3404C0F1A}"/>
                </a:ext>
              </a:extLst>
            </p:cNvPr>
            <p:cNvSpPr/>
            <p:nvPr/>
          </p:nvSpPr>
          <p:spPr>
            <a:xfrm>
              <a:off x="3581400" y="2017310"/>
              <a:ext cx="4461164" cy="228600"/>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Stakeholders</a:t>
              </a:r>
            </a:p>
          </p:txBody>
        </p:sp>
      </p:grpSp>
      <p:grpSp>
        <p:nvGrpSpPr>
          <p:cNvPr id="16" name="Group 15">
            <a:extLst>
              <a:ext uri="{FF2B5EF4-FFF2-40B4-BE49-F238E27FC236}">
                <a16:creationId xmlns:a16="http://schemas.microsoft.com/office/drawing/2014/main" id="{7154EECE-7E41-4BFF-085B-446A04F2A774}"/>
              </a:ext>
            </a:extLst>
          </p:cNvPr>
          <p:cNvGrpSpPr/>
          <p:nvPr/>
        </p:nvGrpSpPr>
        <p:grpSpPr>
          <a:xfrm>
            <a:off x="1800453" y="3216447"/>
            <a:ext cx="3695700" cy="1120503"/>
            <a:chOff x="3581400" y="3268642"/>
            <a:chExt cx="4461164" cy="1066799"/>
          </a:xfrm>
        </p:grpSpPr>
        <p:grpSp>
          <p:nvGrpSpPr>
            <p:cNvPr id="17" name="Group 16">
              <a:extLst>
                <a:ext uri="{FF2B5EF4-FFF2-40B4-BE49-F238E27FC236}">
                  <a16:creationId xmlns:a16="http://schemas.microsoft.com/office/drawing/2014/main" id="{BF385621-F95D-375A-779C-40EA5FDF64DA}"/>
                </a:ext>
              </a:extLst>
            </p:cNvPr>
            <p:cNvGrpSpPr/>
            <p:nvPr/>
          </p:nvGrpSpPr>
          <p:grpSpPr>
            <a:xfrm>
              <a:off x="3581400" y="3497242"/>
              <a:ext cx="4461164" cy="838199"/>
              <a:chOff x="228600" y="819150"/>
              <a:chExt cx="4233540" cy="762000"/>
            </a:xfrm>
          </p:grpSpPr>
          <p:sp>
            <p:nvSpPr>
              <p:cNvPr id="19" name="Rectangle 18">
                <a:extLst>
                  <a:ext uri="{FF2B5EF4-FFF2-40B4-BE49-F238E27FC236}">
                    <a16:creationId xmlns:a16="http://schemas.microsoft.com/office/drawing/2014/main" id="{57B9A590-E81C-3F74-C1B5-D4CD078EEF90}"/>
                  </a:ext>
                </a:extLst>
              </p:cNvPr>
              <p:cNvSpPr/>
              <p:nvPr/>
            </p:nvSpPr>
            <p:spPr>
              <a:xfrm>
                <a:off x="1008782" y="819150"/>
                <a:ext cx="3453358" cy="762000"/>
              </a:xfrm>
              <a:prstGeom prst="rect">
                <a:avLst/>
              </a:prstGeom>
              <a:solidFill>
                <a:srgbClr val="8064A2">
                  <a:lumMod val="60000"/>
                  <a:lumOff val="40000"/>
                </a:srgbClr>
              </a:solidFill>
              <a:ln w="25400" cap="flat" cmpd="sng" algn="ctr">
                <a:noFill/>
                <a:prstDash val="solid"/>
              </a:ln>
              <a:effectLst/>
            </p:spPr>
            <p:txBody>
              <a:bodyPr rtlCol="0" anchor="ctr"/>
              <a:lstStyle/>
              <a:p>
                <a:pPr marL="0" marR="0" lvl="0" indent="0" defTabSz="84455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Different countries conducted projects including multiple in the same country  (e.g. 25 in one country)</a:t>
                </a:r>
              </a:p>
            </p:txBody>
          </p:sp>
          <p:sp>
            <p:nvSpPr>
              <p:cNvPr id="20" name="Rectangle 19">
                <a:extLst>
                  <a:ext uri="{FF2B5EF4-FFF2-40B4-BE49-F238E27FC236}">
                    <a16:creationId xmlns:a16="http://schemas.microsoft.com/office/drawing/2014/main" id="{9A6C7617-B862-ECA5-CCB9-449C62FF490B}"/>
                  </a:ext>
                </a:extLst>
              </p:cNvPr>
              <p:cNvSpPr/>
              <p:nvPr/>
            </p:nvSpPr>
            <p:spPr>
              <a:xfrm>
                <a:off x="228600" y="819150"/>
                <a:ext cx="780182" cy="762000"/>
              </a:xfrm>
              <a:prstGeom prst="rect">
                <a:avLst/>
              </a:prstGeom>
              <a:solidFill>
                <a:srgbClr val="8064A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500" b="1" i="0" u="none" strike="noStrike" kern="0" cap="none" spc="0" normalizeH="0" baseline="0" noProof="0" dirty="0">
                    <a:ln>
                      <a:noFill/>
                    </a:ln>
                    <a:solidFill>
                      <a:prstClr val="white"/>
                    </a:solidFill>
                    <a:effectLst/>
                    <a:uLnTx/>
                    <a:uFillTx/>
                    <a:latin typeface="Calibri"/>
                    <a:ea typeface="+mn-ea"/>
                    <a:cs typeface="+mn-cs"/>
                  </a:rPr>
                  <a:t>68</a:t>
                </a:r>
              </a:p>
            </p:txBody>
          </p:sp>
        </p:grpSp>
        <p:sp>
          <p:nvSpPr>
            <p:cNvPr id="18" name="Rectangle 17">
              <a:extLst>
                <a:ext uri="{FF2B5EF4-FFF2-40B4-BE49-F238E27FC236}">
                  <a16:creationId xmlns:a16="http://schemas.microsoft.com/office/drawing/2014/main" id="{AC784284-E020-07BC-884C-DE071E658295}"/>
                </a:ext>
              </a:extLst>
            </p:cNvPr>
            <p:cNvSpPr/>
            <p:nvPr/>
          </p:nvSpPr>
          <p:spPr>
            <a:xfrm>
              <a:off x="3581400" y="3268642"/>
              <a:ext cx="4461164" cy="228600"/>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Countries</a:t>
              </a:r>
            </a:p>
          </p:txBody>
        </p:sp>
      </p:grpSp>
      <p:sp>
        <p:nvSpPr>
          <p:cNvPr id="21" name="TextBox 20">
            <a:extLst>
              <a:ext uri="{FF2B5EF4-FFF2-40B4-BE49-F238E27FC236}">
                <a16:creationId xmlns:a16="http://schemas.microsoft.com/office/drawing/2014/main" id="{235AE100-38A9-429B-D0E9-9C39EECBCC65}"/>
              </a:ext>
            </a:extLst>
          </p:cNvPr>
          <p:cNvSpPr txBox="1"/>
          <p:nvPr/>
        </p:nvSpPr>
        <p:spPr>
          <a:xfrm>
            <a:off x="1620909" y="1447800"/>
            <a:ext cx="3864289" cy="369332"/>
          </a:xfrm>
          <a:prstGeom prst="rect">
            <a:avLst/>
          </a:prstGeom>
          <a:noFill/>
        </p:spPr>
        <p:txBody>
          <a:bodyPr wrap="square" rtlCol="0">
            <a:spAutoFit/>
          </a:bodyPr>
          <a:lstStyle/>
          <a:p>
            <a:pPr algn="ctr" fontAlgn="base">
              <a:spcBef>
                <a:spcPct val="0"/>
              </a:spcBef>
              <a:spcAft>
                <a:spcPct val="0"/>
              </a:spcAft>
            </a:pPr>
            <a:r>
              <a:rPr lang="en-US" b="1" i="1" dirty="0">
                <a:solidFill>
                  <a:prstClr val="black"/>
                </a:solidFill>
                <a:latin typeface="Calibri" pitchFamily="34" charset="0"/>
                <a:ea typeface="MS PGothic" pitchFamily="34" charset="-128"/>
              </a:rPr>
              <a:t>Oral PrEP Implementation Studies</a:t>
            </a:r>
          </a:p>
        </p:txBody>
      </p:sp>
      <p:sp>
        <p:nvSpPr>
          <p:cNvPr id="22" name="Isosceles Triangle 40">
            <a:extLst>
              <a:ext uri="{FF2B5EF4-FFF2-40B4-BE49-F238E27FC236}">
                <a16:creationId xmlns:a16="http://schemas.microsoft.com/office/drawing/2014/main" id="{2D1C4C92-A2C0-79DC-E1B4-2BD98D775406}"/>
              </a:ext>
            </a:extLst>
          </p:cNvPr>
          <p:cNvSpPr/>
          <p:nvPr/>
        </p:nvSpPr>
        <p:spPr bwMode="auto">
          <a:xfrm rot="16200000" flipV="1">
            <a:off x="4058112" y="3680244"/>
            <a:ext cx="3387570" cy="206688"/>
          </a:xfrm>
          <a:prstGeom prst="triangle">
            <a:avLst/>
          </a:prstGeom>
          <a:solidFill>
            <a:srgbClr val="EEECE1">
              <a:lumMod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Verdana" pitchFamily="-109" charset="0"/>
              <a:ea typeface="MS PGothic" pitchFamily="34" charset="-128"/>
              <a:cs typeface="MS PGothic" pitchFamily="34" charset="-128"/>
            </a:endParaRPr>
          </a:p>
        </p:txBody>
      </p:sp>
      <p:sp>
        <p:nvSpPr>
          <p:cNvPr id="23" name="TextBox 22">
            <a:extLst>
              <a:ext uri="{FF2B5EF4-FFF2-40B4-BE49-F238E27FC236}">
                <a16:creationId xmlns:a16="http://schemas.microsoft.com/office/drawing/2014/main" id="{F858B60D-1053-E181-9005-698059881478}"/>
              </a:ext>
            </a:extLst>
          </p:cNvPr>
          <p:cNvSpPr txBox="1"/>
          <p:nvPr/>
        </p:nvSpPr>
        <p:spPr>
          <a:xfrm>
            <a:off x="5910946" y="1447800"/>
            <a:ext cx="4571997" cy="369332"/>
          </a:xfrm>
          <a:prstGeom prst="rect">
            <a:avLst/>
          </a:prstGeom>
          <a:noFill/>
        </p:spPr>
        <p:txBody>
          <a:bodyPr wrap="square" rtlCol="0">
            <a:spAutoFit/>
          </a:bodyPr>
          <a:lstStyle/>
          <a:p>
            <a:pPr algn="ctr" fontAlgn="base">
              <a:spcBef>
                <a:spcPct val="0"/>
              </a:spcBef>
              <a:spcAft>
                <a:spcPct val="0"/>
              </a:spcAft>
            </a:pPr>
            <a:r>
              <a:rPr lang="en-US" b="1" i="1" dirty="0">
                <a:solidFill>
                  <a:prstClr val="black"/>
                </a:solidFill>
                <a:latin typeface="Calibri" pitchFamily="34" charset="0"/>
                <a:ea typeface="MS PGothic" pitchFamily="34" charset="-128"/>
              </a:rPr>
              <a:t>Key Takeaways from early Oral PrEP rollout</a:t>
            </a:r>
          </a:p>
        </p:txBody>
      </p:sp>
      <p:grpSp>
        <p:nvGrpSpPr>
          <p:cNvPr id="24" name="Group 23">
            <a:extLst>
              <a:ext uri="{FF2B5EF4-FFF2-40B4-BE49-F238E27FC236}">
                <a16:creationId xmlns:a16="http://schemas.microsoft.com/office/drawing/2014/main" id="{D42A4D65-A315-CF0A-5589-EB5E87793F22}"/>
              </a:ext>
            </a:extLst>
          </p:cNvPr>
          <p:cNvGrpSpPr/>
          <p:nvPr/>
        </p:nvGrpSpPr>
        <p:grpSpPr>
          <a:xfrm>
            <a:off x="5943604" y="1914908"/>
            <a:ext cx="4571997" cy="3537632"/>
            <a:chOff x="3581402" y="819150"/>
            <a:chExt cx="5818906" cy="2880510"/>
          </a:xfrm>
        </p:grpSpPr>
        <p:sp>
          <p:nvSpPr>
            <p:cNvPr id="25" name="Rectangle 24">
              <a:extLst>
                <a:ext uri="{FF2B5EF4-FFF2-40B4-BE49-F238E27FC236}">
                  <a16:creationId xmlns:a16="http://schemas.microsoft.com/office/drawing/2014/main" id="{B7558528-01C1-9C10-B120-87E001ED4B12}"/>
                </a:ext>
              </a:extLst>
            </p:cNvPr>
            <p:cNvSpPr/>
            <p:nvPr/>
          </p:nvSpPr>
          <p:spPr>
            <a:xfrm>
              <a:off x="3581402" y="1047749"/>
              <a:ext cx="5818906" cy="2651911"/>
            </a:xfrm>
            <a:prstGeom prst="rect">
              <a:avLst/>
            </a:prstGeom>
            <a:solidFill>
              <a:sysClr val="window" lastClr="FFFFFF"/>
            </a:solidFill>
            <a:ln w="25400" cap="flat" cmpd="sng" algn="ctr">
              <a:solidFill>
                <a:srgbClr val="4F81BD"/>
              </a:solidFill>
              <a:prstDash val="solid"/>
            </a:ln>
            <a:effectLst/>
          </p:spPr>
          <p:txBody>
            <a:bodyPr rtlCol="0" anchor="t"/>
            <a:lstStyle/>
            <a:p>
              <a:pPr marL="0" marR="0" lvl="0" indent="0" defTabSz="844550"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AA080179-1253-B5EC-6EC5-99F614590811}"/>
                </a:ext>
              </a:extLst>
            </p:cNvPr>
            <p:cNvSpPr/>
            <p:nvPr/>
          </p:nvSpPr>
          <p:spPr>
            <a:xfrm>
              <a:off x="3581402" y="819150"/>
              <a:ext cx="5818906" cy="228600"/>
            </a:xfrm>
            <a:prstGeom prst="rect">
              <a:avLst/>
            </a:prstGeom>
            <a:solidFill>
              <a:srgbClr val="4F81BD"/>
            </a:solidFill>
            <a:ln w="25400" cap="flat" cmpd="sng" algn="ctr">
              <a:solidFill>
                <a:srgbClr val="4F81B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70607ABC-30A9-4391-674C-DE2CCB3ABFD2}"/>
              </a:ext>
            </a:extLst>
          </p:cNvPr>
          <p:cNvGrpSpPr/>
          <p:nvPr/>
        </p:nvGrpSpPr>
        <p:grpSpPr>
          <a:xfrm>
            <a:off x="6100945" y="3325529"/>
            <a:ext cx="4152266" cy="1089529"/>
            <a:chOff x="4414792" y="2606006"/>
            <a:chExt cx="4152266" cy="1089529"/>
          </a:xfrm>
        </p:grpSpPr>
        <p:grpSp>
          <p:nvGrpSpPr>
            <p:cNvPr id="28" name="Group 27">
              <a:extLst>
                <a:ext uri="{FF2B5EF4-FFF2-40B4-BE49-F238E27FC236}">
                  <a16:creationId xmlns:a16="http://schemas.microsoft.com/office/drawing/2014/main" id="{AFC37640-4CC9-FCA2-F318-A3E4EB5F2568}"/>
                </a:ext>
              </a:extLst>
            </p:cNvPr>
            <p:cNvGrpSpPr/>
            <p:nvPr/>
          </p:nvGrpSpPr>
          <p:grpSpPr>
            <a:xfrm>
              <a:off x="4414792" y="2606006"/>
              <a:ext cx="4152266" cy="1089529"/>
              <a:chOff x="4338092" y="2517296"/>
              <a:chExt cx="4152266" cy="1089529"/>
            </a:xfrm>
          </p:grpSpPr>
          <p:pic>
            <p:nvPicPr>
              <p:cNvPr id="30" name="Picture 3" descr="C:\Users\James Reid\Downloads\icons8-planning-skill-filled-50.png">
                <a:extLst>
                  <a:ext uri="{FF2B5EF4-FFF2-40B4-BE49-F238E27FC236}">
                    <a16:creationId xmlns:a16="http://schemas.microsoft.com/office/drawing/2014/main" id="{D41BFFC8-DF63-F9DD-A60B-5256F8F1A0D5}"/>
                  </a:ext>
                </a:extLst>
              </p:cNvPr>
              <p:cNvPicPr>
                <a:picLocks noChangeAspect="1" noChangeArrowheads="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38092" y="2730335"/>
                <a:ext cx="663450" cy="6634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1405EBDB-0A1D-AAC1-21AA-6203C4171A29}"/>
                  </a:ext>
                </a:extLst>
              </p:cNvPr>
              <p:cNvSpPr/>
              <p:nvPr/>
            </p:nvSpPr>
            <p:spPr>
              <a:xfrm>
                <a:off x="5594758" y="2517296"/>
                <a:ext cx="2895600" cy="1089529"/>
              </a:xfrm>
              <a:prstGeom prst="rect">
                <a:avLst/>
              </a:prstGeom>
              <a:ln>
                <a:noFill/>
              </a:ln>
            </p:spPr>
            <p:txBody>
              <a:bodyPr wrap="square">
                <a:spAutoFit/>
              </a:bodyPr>
              <a:lstStyle/>
              <a:p>
                <a:pPr marL="0" marR="0" lvl="0" indent="0" defTabSz="844550" eaLnBrk="1" fontAlgn="base" latinLnBrk="0" hangingPunct="1">
                  <a:lnSpc>
                    <a:spcPct val="90000"/>
                  </a:lnSpc>
                  <a:spcBef>
                    <a:spcPct val="0"/>
                  </a:spcBef>
                  <a:spcAft>
                    <a:spcPts val="1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Data from research was not well timed to inform decision making at global or country level</a:t>
                </a:r>
              </a:p>
            </p:txBody>
          </p:sp>
        </p:grpSp>
        <p:sp>
          <p:nvSpPr>
            <p:cNvPr id="29" name="Rectangle 28">
              <a:extLst>
                <a:ext uri="{FF2B5EF4-FFF2-40B4-BE49-F238E27FC236}">
                  <a16:creationId xmlns:a16="http://schemas.microsoft.com/office/drawing/2014/main" id="{721189F7-CC47-3BD0-BA2E-4F29456E32E8}"/>
                </a:ext>
              </a:extLst>
            </p:cNvPr>
            <p:cNvSpPr/>
            <p:nvPr/>
          </p:nvSpPr>
          <p:spPr>
            <a:xfrm>
              <a:off x="5233781" y="3015756"/>
              <a:ext cx="262391" cy="270029"/>
            </a:xfrm>
            <a:prstGeom prst="rect">
              <a:avLst/>
            </a:prstGeom>
            <a:solidFill>
              <a:sysClr val="window" lastClr="FFFFFF"/>
            </a:solidFill>
            <a:ln w="25400" cap="flat" cmpd="sng" algn="ctr">
              <a:solidFill>
                <a:srgbClr val="EEECE1">
                  <a:lumMod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2225C55C-6606-922B-BE04-27873C02FA85}"/>
              </a:ext>
            </a:extLst>
          </p:cNvPr>
          <p:cNvGrpSpPr/>
          <p:nvPr/>
        </p:nvGrpSpPr>
        <p:grpSpPr>
          <a:xfrm>
            <a:off x="6091950" y="2330678"/>
            <a:ext cx="4157095" cy="840230"/>
            <a:chOff x="4405796" y="3788920"/>
            <a:chExt cx="4157095" cy="840230"/>
          </a:xfrm>
        </p:grpSpPr>
        <p:grpSp>
          <p:nvGrpSpPr>
            <p:cNvPr id="33" name="Group 32">
              <a:extLst>
                <a:ext uri="{FF2B5EF4-FFF2-40B4-BE49-F238E27FC236}">
                  <a16:creationId xmlns:a16="http://schemas.microsoft.com/office/drawing/2014/main" id="{AC21850F-C504-8E47-B1EF-E163CC4C19F1}"/>
                </a:ext>
              </a:extLst>
            </p:cNvPr>
            <p:cNvGrpSpPr/>
            <p:nvPr/>
          </p:nvGrpSpPr>
          <p:grpSpPr>
            <a:xfrm>
              <a:off x="4405796" y="3788920"/>
              <a:ext cx="4157095" cy="840230"/>
              <a:chOff x="4320100" y="3705367"/>
              <a:chExt cx="4157095" cy="840230"/>
            </a:xfrm>
          </p:grpSpPr>
          <p:pic>
            <p:nvPicPr>
              <p:cNvPr id="35" name="Picture 5" descr="C:\Users\James Reid\Downloads\icons8-ask-64.png">
                <a:extLst>
                  <a:ext uri="{FF2B5EF4-FFF2-40B4-BE49-F238E27FC236}">
                    <a16:creationId xmlns:a16="http://schemas.microsoft.com/office/drawing/2014/main" id="{584EFE85-DAC7-B1E7-1483-FE42E770EF6B}"/>
                  </a:ext>
                </a:extLst>
              </p:cNvPr>
              <p:cNvPicPr>
                <a:picLocks noChangeAspect="1" noChangeArrowheads="1"/>
              </p:cNvPicPr>
              <p:nvPr/>
            </p:nvPicPr>
            <p:blipFill>
              <a:blip r:embed="rId4">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20100" y="3763889"/>
                <a:ext cx="723187" cy="7231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E7DF3CE-11AA-8328-31BB-3C27C88CD695}"/>
                  </a:ext>
                </a:extLst>
              </p:cNvPr>
              <p:cNvSpPr/>
              <p:nvPr/>
            </p:nvSpPr>
            <p:spPr>
              <a:xfrm>
                <a:off x="5585762" y="3705367"/>
                <a:ext cx="2891433" cy="840230"/>
              </a:xfrm>
              <a:prstGeom prst="rect">
                <a:avLst/>
              </a:prstGeom>
              <a:ln>
                <a:noFill/>
              </a:ln>
            </p:spPr>
            <p:txBody>
              <a:bodyPr wrap="square">
                <a:spAutoFit/>
              </a:bodyPr>
              <a:lstStyle/>
              <a:p>
                <a:pPr marL="0" marR="0" lvl="0" indent="0" defTabSz="844550" eaLnBrk="1" fontAlgn="base" latinLnBrk="0" hangingPunct="1">
                  <a:lnSpc>
                    <a:spcPct val="90000"/>
                  </a:lnSpc>
                  <a:spcBef>
                    <a:spcPct val="0"/>
                  </a:spcBef>
                  <a:spcAft>
                    <a:spcPts val="1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Post-approval studies were not all designed to address decision-maker questions</a:t>
                </a:r>
              </a:p>
            </p:txBody>
          </p:sp>
        </p:grpSp>
        <p:sp>
          <p:nvSpPr>
            <p:cNvPr id="34" name="Rectangle 33">
              <a:extLst>
                <a:ext uri="{FF2B5EF4-FFF2-40B4-BE49-F238E27FC236}">
                  <a16:creationId xmlns:a16="http://schemas.microsoft.com/office/drawing/2014/main" id="{162628F2-5A60-F866-B3CE-88C3FF2B7C96}"/>
                </a:ext>
              </a:extLst>
            </p:cNvPr>
            <p:cNvSpPr/>
            <p:nvPr/>
          </p:nvSpPr>
          <p:spPr>
            <a:xfrm>
              <a:off x="5233780" y="4074021"/>
              <a:ext cx="262391" cy="270029"/>
            </a:xfrm>
            <a:prstGeom prst="rect">
              <a:avLst/>
            </a:prstGeom>
            <a:solidFill>
              <a:sysClr val="window" lastClr="FFFFFF"/>
            </a:solidFill>
            <a:ln w="25400" cap="flat" cmpd="sng" algn="ctr">
              <a:solidFill>
                <a:srgbClr val="EEECE1">
                  <a:lumMod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48238A27-0E7C-C3DE-18FB-7473E3E4F90A}"/>
              </a:ext>
            </a:extLst>
          </p:cNvPr>
          <p:cNvGrpSpPr/>
          <p:nvPr/>
        </p:nvGrpSpPr>
        <p:grpSpPr>
          <a:xfrm>
            <a:off x="6100946" y="4569678"/>
            <a:ext cx="4146373" cy="732801"/>
            <a:chOff x="4414792" y="1762749"/>
            <a:chExt cx="4146373" cy="732801"/>
          </a:xfrm>
        </p:grpSpPr>
        <p:grpSp>
          <p:nvGrpSpPr>
            <p:cNvPr id="38" name="Group 37">
              <a:extLst>
                <a:ext uri="{FF2B5EF4-FFF2-40B4-BE49-F238E27FC236}">
                  <a16:creationId xmlns:a16="http://schemas.microsoft.com/office/drawing/2014/main" id="{F23DC015-C1A7-1028-FFB3-17235B4C9044}"/>
                </a:ext>
              </a:extLst>
            </p:cNvPr>
            <p:cNvGrpSpPr/>
            <p:nvPr/>
          </p:nvGrpSpPr>
          <p:grpSpPr>
            <a:xfrm>
              <a:off x="4414792" y="1762749"/>
              <a:ext cx="4146373" cy="732801"/>
              <a:chOff x="4325645" y="1699702"/>
              <a:chExt cx="4146373" cy="732801"/>
            </a:xfrm>
          </p:grpSpPr>
          <p:pic>
            <p:nvPicPr>
              <p:cNvPr id="40" name="Picture 2" descr="C:\Users\James Reid\Downloads\icons8-crowd-filled-50.png">
                <a:extLst>
                  <a:ext uri="{FF2B5EF4-FFF2-40B4-BE49-F238E27FC236}">
                    <a16:creationId xmlns:a16="http://schemas.microsoft.com/office/drawing/2014/main" id="{7487598E-642D-6B93-E3D8-3948A4B3A4B5}"/>
                  </a:ext>
                </a:extLst>
              </p:cNvPr>
              <p:cNvPicPr>
                <a:picLocks noChangeAspect="1" noChangeArrowheads="1"/>
              </p:cNvPicPr>
              <p:nvPr/>
            </p:nvPicPr>
            <p:blipFill>
              <a:blip r:embed="rId5">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25645" y="1699702"/>
                <a:ext cx="732801" cy="7328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D94112D-A105-33BA-5E9D-C39E5D8D8F27}"/>
                  </a:ext>
                </a:extLst>
              </p:cNvPr>
              <p:cNvSpPr txBox="1"/>
              <p:nvPr/>
            </p:nvSpPr>
            <p:spPr>
              <a:xfrm>
                <a:off x="5582310" y="1742937"/>
                <a:ext cx="2889708" cy="646331"/>
              </a:xfrm>
              <a:prstGeom prst="rect">
                <a:avLst/>
              </a:prstGeom>
              <a:noFill/>
              <a:ln>
                <a:no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Complex, fragmented stakeholder landscape</a:t>
                </a:r>
              </a:p>
            </p:txBody>
          </p:sp>
        </p:grpSp>
        <p:sp>
          <p:nvSpPr>
            <p:cNvPr id="39" name="Rectangle 38">
              <a:extLst>
                <a:ext uri="{FF2B5EF4-FFF2-40B4-BE49-F238E27FC236}">
                  <a16:creationId xmlns:a16="http://schemas.microsoft.com/office/drawing/2014/main" id="{6275801F-5045-47B1-1B12-F298EFABDFF9}"/>
                </a:ext>
              </a:extLst>
            </p:cNvPr>
            <p:cNvSpPr/>
            <p:nvPr/>
          </p:nvSpPr>
          <p:spPr>
            <a:xfrm>
              <a:off x="5233782" y="1994135"/>
              <a:ext cx="262391" cy="270029"/>
            </a:xfrm>
            <a:prstGeom prst="rect">
              <a:avLst/>
            </a:prstGeom>
            <a:solidFill>
              <a:sysClr val="window" lastClr="FFFFFF"/>
            </a:solidFill>
            <a:ln w="25400" cap="flat" cmpd="sng" algn="ctr">
              <a:solidFill>
                <a:srgbClr val="EEECE1">
                  <a:lumMod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2" name="Rectangle 41">
            <a:extLst>
              <a:ext uri="{FF2B5EF4-FFF2-40B4-BE49-F238E27FC236}">
                <a16:creationId xmlns:a16="http://schemas.microsoft.com/office/drawing/2014/main" id="{D793DC6E-BE5B-B8E9-59C9-38E47A3A1D69}"/>
              </a:ext>
            </a:extLst>
          </p:cNvPr>
          <p:cNvSpPr/>
          <p:nvPr/>
        </p:nvSpPr>
        <p:spPr>
          <a:xfrm>
            <a:off x="1059360" y="5709316"/>
            <a:ext cx="10515601" cy="461665"/>
          </a:xfrm>
          <a:prstGeom prst="rect">
            <a:avLst/>
          </a:prstGeom>
        </p:spPr>
        <p:txBody>
          <a:bodyPr wrap="square">
            <a:spAutoFit/>
          </a:bodyPr>
          <a:lstStyle/>
          <a:p>
            <a:pPr marL="9525" fontAlgn="base">
              <a:lnSpc>
                <a:spcPct val="100000"/>
              </a:lnSpc>
              <a:spcBef>
                <a:spcPts val="0"/>
              </a:spcBef>
              <a:spcAft>
                <a:spcPts val="600"/>
              </a:spcAft>
              <a:buClr>
                <a:srgbClr val="A6A6A6"/>
              </a:buClr>
              <a:buSzPct val="100000"/>
              <a:defRPr/>
            </a:pPr>
            <a:r>
              <a:rPr lang="en-US" sz="2400" i="1" u="sng" dirty="0">
                <a:solidFill>
                  <a:schemeClr val="accent1"/>
                </a:solidFill>
                <a:latin typeface="Arial Narrow" panose="020B0604020202020204" pitchFamily="34" charset="0"/>
                <a:ea typeface="MS PGothic" pitchFamily="34" charset="-128"/>
                <a:cs typeface="Arial Narrow" panose="020B0604020202020204" pitchFamily="34" charset="0"/>
                <a:hlinkClick r:id="rId6">
                  <a:extLst>
                    <a:ext uri="{A12FA001-AC4F-418D-AE19-62706E023703}">
                      <ahyp:hlinkClr xmlns:ahyp="http://schemas.microsoft.com/office/drawing/2018/hyperlinkcolor" val="tx"/>
                    </a:ext>
                  </a:extLst>
                </a:hlinkClick>
              </a:rPr>
              <a:t>Lessons Lessons From Oral PrEP Programs &amp; Implications for Next Generation Prevention</a:t>
            </a:r>
            <a:endParaRPr lang="en-US" sz="2400" i="1" u="sng" dirty="0">
              <a:solidFill>
                <a:schemeClr val="accent1"/>
              </a:solidFill>
              <a:latin typeface="Arial Narrow" panose="020B0604020202020204" pitchFamily="34" charset="0"/>
              <a:ea typeface="MS PGothic" pitchFamily="34" charset="-128"/>
              <a:cs typeface="Arial Narrow" panose="020B0604020202020204" pitchFamily="34" charset="0"/>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Tree>
    <p:extLst>
      <p:ext uri="{BB962C8B-B14F-4D97-AF65-F5344CB8AC3E}">
        <p14:creationId xmlns:p14="http://schemas.microsoft.com/office/powerpoint/2010/main" val="187471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20099"/>
                </a:solidFill>
                <a:latin typeface="Arial Black" panose="020B0604020202020204" pitchFamily="34" charset="0"/>
                <a:cs typeface="Arial Black" panose="020B0604020202020204" pitchFamily="34" charset="0"/>
              </a:rPr>
              <a:t>The Way Forward</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5" name="TextBox 4">
            <a:extLst>
              <a:ext uri="{FF2B5EF4-FFF2-40B4-BE49-F238E27FC236}">
                <a16:creationId xmlns:a16="http://schemas.microsoft.com/office/drawing/2014/main" id="{F924D1A8-7197-16C8-4A1D-BFCA8C054019}"/>
              </a:ext>
            </a:extLst>
          </p:cNvPr>
          <p:cNvSpPr txBox="1"/>
          <p:nvPr/>
        </p:nvSpPr>
        <p:spPr>
          <a:xfrm>
            <a:off x="1622112" y="1481661"/>
            <a:ext cx="3864289" cy="646331"/>
          </a:xfrm>
          <a:prstGeom prst="rect">
            <a:avLst/>
          </a:prstGeom>
          <a:noFill/>
        </p:spPr>
        <p:txBody>
          <a:bodyPr wrap="square" rtlCol="0">
            <a:spAutoFit/>
          </a:bodyPr>
          <a:lstStyle/>
          <a:p>
            <a:pPr algn="ctr" fontAlgn="base">
              <a:spcBef>
                <a:spcPct val="0"/>
              </a:spcBef>
              <a:spcAft>
                <a:spcPct val="0"/>
              </a:spcAft>
            </a:pPr>
            <a:r>
              <a:rPr lang="en-US" b="1" i="1" dirty="0">
                <a:solidFill>
                  <a:prstClr val="black"/>
                </a:solidFill>
                <a:latin typeface="Calibri" pitchFamily="34" charset="0"/>
                <a:ea typeface="MS PGothic" pitchFamily="34" charset="-128"/>
              </a:rPr>
              <a:t>Requirements of Collaboratively Planning for Successful Introduction:</a:t>
            </a:r>
          </a:p>
        </p:txBody>
      </p:sp>
      <p:sp>
        <p:nvSpPr>
          <p:cNvPr id="44" name="TextBox 43">
            <a:extLst>
              <a:ext uri="{FF2B5EF4-FFF2-40B4-BE49-F238E27FC236}">
                <a16:creationId xmlns:a16="http://schemas.microsoft.com/office/drawing/2014/main" id="{5CFBAACF-9728-D527-4DD7-B42B4DA9C938}"/>
              </a:ext>
            </a:extLst>
          </p:cNvPr>
          <p:cNvSpPr txBox="1"/>
          <p:nvPr/>
        </p:nvSpPr>
        <p:spPr>
          <a:xfrm>
            <a:off x="5748793" y="1481660"/>
            <a:ext cx="4571997" cy="369332"/>
          </a:xfrm>
          <a:prstGeom prst="rect">
            <a:avLst/>
          </a:prstGeom>
          <a:noFill/>
        </p:spPr>
        <p:txBody>
          <a:bodyPr wrap="square" rtlCol="0">
            <a:spAutoFit/>
          </a:bodyPr>
          <a:lstStyle/>
          <a:p>
            <a:pPr algn="ctr" fontAlgn="base">
              <a:spcBef>
                <a:spcPct val="0"/>
              </a:spcBef>
              <a:spcAft>
                <a:spcPct val="0"/>
              </a:spcAft>
            </a:pPr>
            <a:r>
              <a:rPr lang="en-US" b="1" i="1" dirty="0">
                <a:solidFill>
                  <a:prstClr val="black"/>
                </a:solidFill>
                <a:latin typeface="Calibri" pitchFamily="34" charset="0"/>
                <a:ea typeface="MS PGothic" pitchFamily="34" charset="-128"/>
              </a:rPr>
              <a:t>Ideal Scenario for Future Px Products:</a:t>
            </a:r>
          </a:p>
        </p:txBody>
      </p:sp>
      <p:grpSp>
        <p:nvGrpSpPr>
          <p:cNvPr id="45" name="Group 44">
            <a:extLst>
              <a:ext uri="{FF2B5EF4-FFF2-40B4-BE49-F238E27FC236}">
                <a16:creationId xmlns:a16="http://schemas.microsoft.com/office/drawing/2014/main" id="{56FA6797-BBFC-94CF-BBAA-4BEE15959D49}"/>
              </a:ext>
            </a:extLst>
          </p:cNvPr>
          <p:cNvGrpSpPr/>
          <p:nvPr/>
        </p:nvGrpSpPr>
        <p:grpSpPr>
          <a:xfrm>
            <a:off x="5781451" y="1948768"/>
            <a:ext cx="4571997" cy="3537632"/>
            <a:chOff x="3581402" y="819150"/>
            <a:chExt cx="5818906" cy="2880510"/>
          </a:xfrm>
        </p:grpSpPr>
        <p:sp>
          <p:nvSpPr>
            <p:cNvPr id="46" name="Rectangle 45">
              <a:extLst>
                <a:ext uri="{FF2B5EF4-FFF2-40B4-BE49-F238E27FC236}">
                  <a16:creationId xmlns:a16="http://schemas.microsoft.com/office/drawing/2014/main" id="{40445496-1B44-41D0-2A03-296A45AEA359}"/>
                </a:ext>
              </a:extLst>
            </p:cNvPr>
            <p:cNvSpPr/>
            <p:nvPr/>
          </p:nvSpPr>
          <p:spPr>
            <a:xfrm>
              <a:off x="3581402" y="1047749"/>
              <a:ext cx="5818906" cy="2651911"/>
            </a:xfrm>
            <a:prstGeom prst="rect">
              <a:avLst/>
            </a:prstGeom>
            <a:noFill/>
            <a:ln w="25400" cap="flat" cmpd="sng" algn="ctr">
              <a:solidFill>
                <a:srgbClr val="4F81BD"/>
              </a:solidFill>
              <a:prstDash val="solid"/>
            </a:ln>
            <a:effectLst/>
          </p:spPr>
          <p:txBody>
            <a:bodyPr rtlCol="0" anchor="t"/>
            <a:lstStyle/>
            <a:p>
              <a:pPr marL="0" marR="0" lvl="0" indent="0" defTabSz="844550"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810945EB-248D-9B41-8919-ADE50E96F8FB}"/>
                </a:ext>
              </a:extLst>
            </p:cNvPr>
            <p:cNvSpPr/>
            <p:nvPr/>
          </p:nvSpPr>
          <p:spPr>
            <a:xfrm>
              <a:off x="3581402" y="819150"/>
              <a:ext cx="5818906" cy="228600"/>
            </a:xfrm>
            <a:prstGeom prst="rect">
              <a:avLst/>
            </a:prstGeom>
            <a:solidFill>
              <a:srgbClr val="4F81BD"/>
            </a:solidFill>
            <a:ln w="25400" cap="flat" cmpd="sng" algn="ctr">
              <a:solidFill>
                <a:srgbClr val="4F81B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80DCD2C6-3122-B762-B683-971E3949C885}"/>
              </a:ext>
            </a:extLst>
          </p:cNvPr>
          <p:cNvGrpSpPr/>
          <p:nvPr/>
        </p:nvGrpSpPr>
        <p:grpSpPr>
          <a:xfrm>
            <a:off x="5938793" y="4489208"/>
            <a:ext cx="4381997" cy="923330"/>
            <a:chOff x="4414792" y="1648420"/>
            <a:chExt cx="4381997" cy="923330"/>
          </a:xfrm>
        </p:grpSpPr>
        <p:sp>
          <p:nvSpPr>
            <p:cNvPr id="49" name="Rectangle 48">
              <a:extLst>
                <a:ext uri="{FF2B5EF4-FFF2-40B4-BE49-F238E27FC236}">
                  <a16:creationId xmlns:a16="http://schemas.microsoft.com/office/drawing/2014/main" id="{AD134065-1892-AC91-B8E9-AC74D7220CC0}"/>
                </a:ext>
              </a:extLst>
            </p:cNvPr>
            <p:cNvSpPr/>
            <p:nvPr/>
          </p:nvSpPr>
          <p:spPr>
            <a:xfrm>
              <a:off x="5233782" y="1931088"/>
              <a:ext cx="262391" cy="270029"/>
            </a:xfrm>
            <a:prstGeom prst="rect">
              <a:avLst/>
            </a:prstGeom>
            <a:solidFill>
              <a:sysClr val="window" lastClr="FFFFFF"/>
            </a:solidFill>
            <a:ln w="25400" cap="flat" cmpd="sng" algn="ctr">
              <a:solidFill>
                <a:srgbClr val="EEECE1">
                  <a:lumMod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50" name="Group 49">
              <a:extLst>
                <a:ext uri="{FF2B5EF4-FFF2-40B4-BE49-F238E27FC236}">
                  <a16:creationId xmlns:a16="http://schemas.microsoft.com/office/drawing/2014/main" id="{234A507C-B8F6-9395-0F1B-679C6A1DBEAE}"/>
                </a:ext>
              </a:extLst>
            </p:cNvPr>
            <p:cNvGrpSpPr/>
            <p:nvPr/>
          </p:nvGrpSpPr>
          <p:grpSpPr>
            <a:xfrm>
              <a:off x="4414792" y="1648420"/>
              <a:ext cx="4381997" cy="923330"/>
              <a:chOff x="4414792" y="1648420"/>
              <a:chExt cx="4381997" cy="923330"/>
            </a:xfrm>
          </p:grpSpPr>
          <p:grpSp>
            <p:nvGrpSpPr>
              <p:cNvPr id="51" name="Group 50">
                <a:extLst>
                  <a:ext uri="{FF2B5EF4-FFF2-40B4-BE49-F238E27FC236}">
                    <a16:creationId xmlns:a16="http://schemas.microsoft.com/office/drawing/2014/main" id="{10E49B98-C4F5-C566-B490-B49A22B2BB4C}"/>
                  </a:ext>
                </a:extLst>
              </p:cNvPr>
              <p:cNvGrpSpPr/>
              <p:nvPr/>
            </p:nvGrpSpPr>
            <p:grpSpPr>
              <a:xfrm>
                <a:off x="4414792" y="1648420"/>
                <a:ext cx="4381997" cy="923330"/>
                <a:chOff x="4325645" y="1648420"/>
                <a:chExt cx="4381997" cy="923330"/>
              </a:xfrm>
            </p:grpSpPr>
            <p:pic>
              <p:nvPicPr>
                <p:cNvPr id="53" name="Picture 2" descr="C:\Users\James Reid\Downloads\icons8-crowd-filled-50.png">
                  <a:extLst>
                    <a:ext uri="{FF2B5EF4-FFF2-40B4-BE49-F238E27FC236}">
                      <a16:creationId xmlns:a16="http://schemas.microsoft.com/office/drawing/2014/main" id="{080D8767-0FB0-EC70-F40F-6120533DB9B4}"/>
                    </a:ext>
                  </a:extLst>
                </p:cNvPr>
                <p:cNvPicPr>
                  <a:picLocks noChangeAspect="1" noChangeArrowheads="1"/>
                </p:cNvPicPr>
                <p:nvPr/>
              </p:nvPicPr>
              <p:blipFill>
                <a:blip r:embed="rId3">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25645" y="1699702"/>
                  <a:ext cx="732801" cy="7328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E6C5C78-D057-5340-44D2-5BE034B24ABD}"/>
                    </a:ext>
                  </a:extLst>
                </p:cNvPr>
                <p:cNvSpPr txBox="1"/>
                <p:nvPr/>
              </p:nvSpPr>
              <p:spPr>
                <a:xfrm>
                  <a:off x="5582310" y="1648420"/>
                  <a:ext cx="3125332" cy="923330"/>
                </a:xfrm>
                <a:prstGeom prst="rect">
                  <a:avLst/>
                </a:prstGeom>
                <a:noFill/>
                <a:ln>
                  <a:no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itchFamily="34" charset="0"/>
                      <a:ea typeface="MS PGothic" pitchFamily="34" charset="-128"/>
                    </a:rPr>
                    <a:t>Coordinated</a:t>
                  </a: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 stakeholder landscape with roles agreed upon in advance</a:t>
                  </a:r>
                </a:p>
              </p:txBody>
            </p:sp>
          </p:grpSp>
          <p:pic>
            <p:nvPicPr>
              <p:cNvPr id="52" name="Picture 2" descr="Image result for check mark">
                <a:extLst>
                  <a:ext uri="{FF2B5EF4-FFF2-40B4-BE49-F238E27FC236}">
                    <a16:creationId xmlns:a16="http://schemas.microsoft.com/office/drawing/2014/main" id="{7892C549-B97D-7BFA-153E-E14A341337D6}"/>
                  </a:ext>
                </a:extLst>
              </p:cNvPr>
              <p:cNvPicPr>
                <a:picLocks noChangeAspect="1" noChangeArrowheads="1"/>
              </p:cNvPicPr>
              <p:nvPr/>
            </p:nvPicPr>
            <p:blipFill>
              <a:blip r:embed="rId4" cstate="print">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38841" y="1757839"/>
                <a:ext cx="476159" cy="4761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5" name="Group 54">
            <a:extLst>
              <a:ext uri="{FF2B5EF4-FFF2-40B4-BE49-F238E27FC236}">
                <a16:creationId xmlns:a16="http://schemas.microsoft.com/office/drawing/2014/main" id="{038440C0-200D-8E0D-6757-1A77A53B96FC}"/>
              </a:ext>
            </a:extLst>
          </p:cNvPr>
          <p:cNvGrpSpPr/>
          <p:nvPr/>
        </p:nvGrpSpPr>
        <p:grpSpPr>
          <a:xfrm>
            <a:off x="5938792" y="3302224"/>
            <a:ext cx="4381998" cy="1089529"/>
            <a:chOff x="4414792" y="2606006"/>
            <a:chExt cx="4381998" cy="1089529"/>
          </a:xfrm>
        </p:grpSpPr>
        <p:sp>
          <p:nvSpPr>
            <p:cNvPr id="56" name="Rectangle 55">
              <a:extLst>
                <a:ext uri="{FF2B5EF4-FFF2-40B4-BE49-F238E27FC236}">
                  <a16:creationId xmlns:a16="http://schemas.microsoft.com/office/drawing/2014/main" id="{2546BD70-6978-36F4-CC8A-D092571400BC}"/>
                </a:ext>
              </a:extLst>
            </p:cNvPr>
            <p:cNvSpPr/>
            <p:nvPr/>
          </p:nvSpPr>
          <p:spPr>
            <a:xfrm>
              <a:off x="5233781" y="3015756"/>
              <a:ext cx="262391" cy="270029"/>
            </a:xfrm>
            <a:prstGeom prst="rect">
              <a:avLst/>
            </a:prstGeom>
            <a:solidFill>
              <a:sysClr val="window" lastClr="FFFFFF"/>
            </a:solidFill>
            <a:ln w="25400" cap="flat" cmpd="sng" algn="ctr">
              <a:solidFill>
                <a:srgbClr val="EEECE1">
                  <a:lumMod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E5A7DA91-AF84-BE77-B78A-ADE1CAB5EE17}"/>
                </a:ext>
              </a:extLst>
            </p:cNvPr>
            <p:cNvGrpSpPr/>
            <p:nvPr/>
          </p:nvGrpSpPr>
          <p:grpSpPr>
            <a:xfrm>
              <a:off x="4414792" y="2606006"/>
              <a:ext cx="4381998" cy="1089529"/>
              <a:chOff x="4414792" y="2606006"/>
              <a:chExt cx="4381998" cy="1089529"/>
            </a:xfrm>
          </p:grpSpPr>
          <p:grpSp>
            <p:nvGrpSpPr>
              <p:cNvPr id="58" name="Group 57">
                <a:extLst>
                  <a:ext uri="{FF2B5EF4-FFF2-40B4-BE49-F238E27FC236}">
                    <a16:creationId xmlns:a16="http://schemas.microsoft.com/office/drawing/2014/main" id="{B138F5FE-A703-4BA5-A1D3-100E946604C2}"/>
                  </a:ext>
                </a:extLst>
              </p:cNvPr>
              <p:cNvGrpSpPr/>
              <p:nvPr/>
            </p:nvGrpSpPr>
            <p:grpSpPr>
              <a:xfrm>
                <a:off x="4414792" y="2606006"/>
                <a:ext cx="4381998" cy="1089529"/>
                <a:chOff x="4338092" y="2517296"/>
                <a:chExt cx="4381998" cy="1089529"/>
              </a:xfrm>
            </p:grpSpPr>
            <p:pic>
              <p:nvPicPr>
                <p:cNvPr id="60" name="Picture 3" descr="C:\Users\James Reid\Downloads\icons8-planning-skill-filled-50.png">
                  <a:extLst>
                    <a:ext uri="{FF2B5EF4-FFF2-40B4-BE49-F238E27FC236}">
                      <a16:creationId xmlns:a16="http://schemas.microsoft.com/office/drawing/2014/main" id="{50F95F56-6FF8-57FD-3CE9-2D07987AE5D8}"/>
                    </a:ext>
                  </a:extLst>
                </p:cNvPr>
                <p:cNvPicPr>
                  <a:picLocks noChangeAspect="1" noChangeArrowheads="1"/>
                </p:cNvPicPr>
                <p:nvPr/>
              </p:nvPicPr>
              <p:blipFill>
                <a:blip r:embed="rId5">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38092" y="2730335"/>
                  <a:ext cx="663450" cy="6634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C8A70121-B7B4-0B81-BBEE-352B9740A44F}"/>
                    </a:ext>
                  </a:extLst>
                </p:cNvPr>
                <p:cNvSpPr/>
                <p:nvPr/>
              </p:nvSpPr>
              <p:spPr>
                <a:xfrm>
                  <a:off x="5594758" y="2517296"/>
                  <a:ext cx="3125332" cy="1089529"/>
                </a:xfrm>
                <a:prstGeom prst="rect">
                  <a:avLst/>
                </a:prstGeom>
                <a:ln>
                  <a:noFill/>
                </a:ln>
              </p:spPr>
              <p:txBody>
                <a:bodyPr wrap="square">
                  <a:spAutoFit/>
                </a:bodyPr>
                <a:lstStyle/>
                <a:p>
                  <a:pPr marL="0" marR="0" lvl="0" indent="0" defTabSz="844550" eaLnBrk="1" fontAlgn="base" latinLnBrk="0" hangingPunct="1">
                    <a:lnSpc>
                      <a:spcPct val="90000"/>
                    </a:lnSpc>
                    <a:spcBef>
                      <a:spcPct val="0"/>
                    </a:spcBef>
                    <a:spcAft>
                      <a:spcPts val="1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Data from research is           </a:t>
                  </a:r>
                  <a:r>
                    <a:rPr kumimoji="0" lang="en-US" sz="1800" b="1" i="0" u="none" strike="noStrike" kern="0" cap="none" spc="0" normalizeH="0" baseline="0" noProof="0" dirty="0">
                      <a:ln>
                        <a:noFill/>
                      </a:ln>
                      <a:solidFill>
                        <a:prstClr val="black"/>
                      </a:solidFill>
                      <a:effectLst/>
                      <a:uLnTx/>
                      <a:uFillTx/>
                      <a:latin typeface="Calibri" pitchFamily="34" charset="0"/>
                      <a:ea typeface="MS PGothic" pitchFamily="34" charset="-128"/>
                    </a:rPr>
                    <a:t>well timed</a:t>
                  </a: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 to inform decision-making at global and country level</a:t>
                  </a:r>
                </a:p>
              </p:txBody>
            </p:sp>
          </p:grpSp>
          <p:pic>
            <p:nvPicPr>
              <p:cNvPr id="59" name="Picture 2" descr="Image result for check mark">
                <a:extLst>
                  <a:ext uri="{FF2B5EF4-FFF2-40B4-BE49-F238E27FC236}">
                    <a16:creationId xmlns:a16="http://schemas.microsoft.com/office/drawing/2014/main" id="{659E04A4-1188-25D8-46AB-D6BA4BBACC4F}"/>
                  </a:ext>
                </a:extLst>
              </p:cNvPr>
              <p:cNvPicPr>
                <a:picLocks noChangeAspect="1" noChangeArrowheads="1"/>
              </p:cNvPicPr>
              <p:nvPr/>
            </p:nvPicPr>
            <p:blipFill>
              <a:blip r:embed="rId4" cstate="print">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38841" y="2841115"/>
                <a:ext cx="476159" cy="4761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2" name="Group 61">
            <a:extLst>
              <a:ext uri="{FF2B5EF4-FFF2-40B4-BE49-F238E27FC236}">
                <a16:creationId xmlns:a16="http://schemas.microsoft.com/office/drawing/2014/main" id="{786DD172-6876-4A1A-934B-EDE35A150AD0}"/>
              </a:ext>
            </a:extLst>
          </p:cNvPr>
          <p:cNvGrpSpPr/>
          <p:nvPr/>
        </p:nvGrpSpPr>
        <p:grpSpPr>
          <a:xfrm>
            <a:off x="5929797" y="2364538"/>
            <a:ext cx="4157095" cy="840230"/>
            <a:chOff x="4405796" y="3788920"/>
            <a:chExt cx="4157095" cy="840230"/>
          </a:xfrm>
        </p:grpSpPr>
        <p:sp>
          <p:nvSpPr>
            <p:cNvPr id="63" name="Rectangle 62">
              <a:extLst>
                <a:ext uri="{FF2B5EF4-FFF2-40B4-BE49-F238E27FC236}">
                  <a16:creationId xmlns:a16="http://schemas.microsoft.com/office/drawing/2014/main" id="{AE42DE2C-E3A3-942F-1DCA-1D065D9F3CF7}"/>
                </a:ext>
              </a:extLst>
            </p:cNvPr>
            <p:cNvSpPr/>
            <p:nvPr/>
          </p:nvSpPr>
          <p:spPr>
            <a:xfrm>
              <a:off x="5233780" y="4074021"/>
              <a:ext cx="262391" cy="270029"/>
            </a:xfrm>
            <a:prstGeom prst="rect">
              <a:avLst/>
            </a:prstGeom>
            <a:solidFill>
              <a:sysClr val="window" lastClr="FFFFFF"/>
            </a:solidFill>
            <a:ln w="25400" cap="flat" cmpd="sng" algn="ctr">
              <a:solidFill>
                <a:srgbClr val="EEECE1">
                  <a:lumMod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B96B28E0-0565-96EC-E985-2428959CF6A7}"/>
                </a:ext>
              </a:extLst>
            </p:cNvPr>
            <p:cNvGrpSpPr/>
            <p:nvPr/>
          </p:nvGrpSpPr>
          <p:grpSpPr>
            <a:xfrm>
              <a:off x="4405796" y="3788920"/>
              <a:ext cx="4157095" cy="840230"/>
              <a:chOff x="4405796" y="3788920"/>
              <a:chExt cx="4157095" cy="840230"/>
            </a:xfrm>
          </p:grpSpPr>
          <p:grpSp>
            <p:nvGrpSpPr>
              <p:cNvPr id="65" name="Group 64">
                <a:extLst>
                  <a:ext uri="{FF2B5EF4-FFF2-40B4-BE49-F238E27FC236}">
                    <a16:creationId xmlns:a16="http://schemas.microsoft.com/office/drawing/2014/main" id="{BFEE8FE0-20BB-0847-2E1B-C5780F2D2265}"/>
                  </a:ext>
                </a:extLst>
              </p:cNvPr>
              <p:cNvGrpSpPr/>
              <p:nvPr/>
            </p:nvGrpSpPr>
            <p:grpSpPr>
              <a:xfrm>
                <a:off x="4405796" y="3788920"/>
                <a:ext cx="4157095" cy="840230"/>
                <a:chOff x="4320100" y="3705367"/>
                <a:chExt cx="4157095" cy="840230"/>
              </a:xfrm>
            </p:grpSpPr>
            <p:pic>
              <p:nvPicPr>
                <p:cNvPr id="67" name="Picture 5" descr="C:\Users\James Reid\Downloads\icons8-ask-64.png">
                  <a:extLst>
                    <a:ext uri="{FF2B5EF4-FFF2-40B4-BE49-F238E27FC236}">
                      <a16:creationId xmlns:a16="http://schemas.microsoft.com/office/drawing/2014/main" id="{067E228C-C555-CB27-E2EC-6B28756170DA}"/>
                    </a:ext>
                  </a:extLst>
                </p:cNvPr>
                <p:cNvPicPr>
                  <a:picLocks noChangeAspect="1" noChangeArrowheads="1"/>
                </p:cNvPicPr>
                <p:nvPr/>
              </p:nvPicPr>
              <p:blipFill>
                <a:blip r:embed="rId6">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320100" y="3763889"/>
                  <a:ext cx="723187" cy="7231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18318931-76A7-4ED6-B469-F45C9D1DBF16}"/>
                    </a:ext>
                  </a:extLst>
                </p:cNvPr>
                <p:cNvSpPr/>
                <p:nvPr/>
              </p:nvSpPr>
              <p:spPr>
                <a:xfrm>
                  <a:off x="5585762" y="3705367"/>
                  <a:ext cx="2891433" cy="840230"/>
                </a:xfrm>
                <a:prstGeom prst="rect">
                  <a:avLst/>
                </a:prstGeom>
                <a:ln>
                  <a:noFill/>
                </a:ln>
              </p:spPr>
              <p:txBody>
                <a:bodyPr wrap="square">
                  <a:spAutoFit/>
                </a:bodyPr>
                <a:lstStyle/>
                <a:p>
                  <a:pPr marL="0" marR="0" lvl="0" indent="0" defTabSz="844550" eaLnBrk="1" fontAlgn="base" latinLnBrk="0" hangingPunct="1">
                    <a:lnSpc>
                      <a:spcPct val="90000"/>
                    </a:lnSpc>
                    <a:spcBef>
                      <a:spcPct val="0"/>
                    </a:spcBef>
                    <a:spcAft>
                      <a:spcPts val="18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Post-approval studies are </a:t>
                  </a:r>
                  <a:r>
                    <a:rPr kumimoji="0" lang="en-US" sz="1800" b="1" i="0" u="none" strike="noStrike" kern="0" cap="none" spc="0" normalizeH="0" baseline="0" noProof="0" dirty="0">
                      <a:ln>
                        <a:noFill/>
                      </a:ln>
                      <a:solidFill>
                        <a:prstClr val="black"/>
                      </a:solidFill>
                      <a:effectLst/>
                      <a:uLnTx/>
                      <a:uFillTx/>
                      <a:latin typeface="Calibri" pitchFamily="34" charset="0"/>
                      <a:ea typeface="MS PGothic" pitchFamily="34" charset="-128"/>
                    </a:rPr>
                    <a:t>well designed </a:t>
                  </a:r>
                  <a:r>
                    <a:rPr kumimoji="0" lang="en-US" sz="1800" b="0" i="0" u="none" strike="noStrike" kern="0" cap="none" spc="0" normalizeH="0" baseline="0" noProof="0" dirty="0">
                      <a:ln>
                        <a:noFill/>
                      </a:ln>
                      <a:solidFill>
                        <a:prstClr val="black"/>
                      </a:solidFill>
                      <a:effectLst/>
                      <a:uLnTx/>
                      <a:uFillTx/>
                      <a:latin typeface="Calibri" pitchFamily="34" charset="0"/>
                      <a:ea typeface="MS PGothic" pitchFamily="34" charset="-128"/>
                    </a:rPr>
                    <a:t>to address decision-maker questions</a:t>
                  </a:r>
                </a:p>
              </p:txBody>
            </p:sp>
          </p:grpSp>
          <p:pic>
            <p:nvPicPr>
              <p:cNvPr id="66" name="Picture 2" descr="Image result for check mark">
                <a:extLst>
                  <a:ext uri="{FF2B5EF4-FFF2-40B4-BE49-F238E27FC236}">
                    <a16:creationId xmlns:a16="http://schemas.microsoft.com/office/drawing/2014/main" id="{7F2CD1BF-EFE9-6C29-9ACE-C7731EB1E65E}"/>
                  </a:ext>
                </a:extLst>
              </p:cNvPr>
              <p:cNvPicPr>
                <a:picLocks noChangeAspect="1" noChangeArrowheads="1"/>
              </p:cNvPicPr>
              <p:nvPr/>
            </p:nvPicPr>
            <p:blipFill>
              <a:blip r:embed="rId4" cstate="print">
                <a:clrChange>
                  <a:clrFrom>
                    <a:srgbClr val="FFFFFF"/>
                  </a:clrFrom>
                  <a:clrTo>
                    <a:srgbClr val="FFFFFF">
                      <a:alpha val="0"/>
                    </a:srgbClr>
                  </a:clrTo>
                </a:clrChange>
                <a:duotone>
                  <a:srgbClr val="4F81B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38841" y="3867150"/>
                <a:ext cx="476159" cy="4761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9" name="Pentagon 68">
            <a:extLst>
              <a:ext uri="{FF2B5EF4-FFF2-40B4-BE49-F238E27FC236}">
                <a16:creationId xmlns:a16="http://schemas.microsoft.com/office/drawing/2014/main" id="{7A33A2CB-61B9-13F1-725E-1932ED4D1935}"/>
              </a:ext>
            </a:extLst>
          </p:cNvPr>
          <p:cNvSpPr/>
          <p:nvPr/>
        </p:nvSpPr>
        <p:spPr>
          <a:xfrm>
            <a:off x="1844154" y="3391812"/>
            <a:ext cx="3733800" cy="907919"/>
          </a:xfrm>
          <a:prstGeom prst="homePlate">
            <a:avLst/>
          </a:prstGeom>
          <a:solidFill>
            <a:srgbClr val="8064A2">
              <a:lumMod val="20000"/>
              <a:lumOff val="80000"/>
            </a:srgbClr>
          </a:solidFill>
          <a:ln w="25400" cap="flat" cmpd="sng" algn="ctr">
            <a:solidFill>
              <a:srgbClr val="8064A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Planning in parallel with clinical trials</a:t>
            </a:r>
          </a:p>
        </p:txBody>
      </p:sp>
      <p:sp>
        <p:nvSpPr>
          <p:cNvPr id="70" name="Pentagon 69">
            <a:extLst>
              <a:ext uri="{FF2B5EF4-FFF2-40B4-BE49-F238E27FC236}">
                <a16:creationId xmlns:a16="http://schemas.microsoft.com/office/drawing/2014/main" id="{A8DF85DD-50D8-5201-C5AE-5463C3C6614B}"/>
              </a:ext>
            </a:extLst>
          </p:cNvPr>
          <p:cNvSpPr/>
          <p:nvPr/>
        </p:nvSpPr>
        <p:spPr>
          <a:xfrm>
            <a:off x="1844154" y="2330694"/>
            <a:ext cx="3733800" cy="907919"/>
          </a:xfrm>
          <a:prstGeom prst="homePlate">
            <a:avLst/>
          </a:prstGeom>
          <a:solidFill>
            <a:srgbClr val="8064A2">
              <a:lumMod val="20000"/>
              <a:lumOff val="80000"/>
            </a:srgbClr>
          </a:solidFill>
          <a:ln w="25400" cap="flat" cmpd="sng" algn="ctr">
            <a:solidFill>
              <a:srgbClr val="8064A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Mapping decision-maker questions against studies</a:t>
            </a:r>
          </a:p>
        </p:txBody>
      </p:sp>
      <p:sp>
        <p:nvSpPr>
          <p:cNvPr id="71" name="Pentagon 70">
            <a:extLst>
              <a:ext uri="{FF2B5EF4-FFF2-40B4-BE49-F238E27FC236}">
                <a16:creationId xmlns:a16="http://schemas.microsoft.com/office/drawing/2014/main" id="{0E464622-1B5A-E1D4-3186-2716764AE49C}"/>
              </a:ext>
            </a:extLst>
          </p:cNvPr>
          <p:cNvSpPr/>
          <p:nvPr/>
        </p:nvSpPr>
        <p:spPr>
          <a:xfrm>
            <a:off x="1844154" y="4452931"/>
            <a:ext cx="3733800" cy="907919"/>
          </a:xfrm>
          <a:prstGeom prst="homePlate">
            <a:avLst/>
          </a:prstGeom>
          <a:solidFill>
            <a:srgbClr val="8064A2">
              <a:lumMod val="20000"/>
              <a:lumOff val="80000"/>
            </a:srgbClr>
          </a:solidFill>
          <a:ln w="25400" cap="flat" cmpd="sng" algn="ctr">
            <a:solidFill>
              <a:srgbClr val="8064A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Shared strategy developed by diverse stakeholders </a:t>
            </a:r>
          </a:p>
        </p:txBody>
      </p:sp>
      <p:sp>
        <p:nvSpPr>
          <p:cNvPr id="72" name="Rectangle 71">
            <a:extLst>
              <a:ext uri="{FF2B5EF4-FFF2-40B4-BE49-F238E27FC236}">
                <a16:creationId xmlns:a16="http://schemas.microsoft.com/office/drawing/2014/main" id="{D48B8DF7-C6E9-F3D0-FA4C-FA9D69142C43}"/>
              </a:ext>
            </a:extLst>
          </p:cNvPr>
          <p:cNvSpPr/>
          <p:nvPr/>
        </p:nvSpPr>
        <p:spPr>
          <a:xfrm>
            <a:off x="1724464" y="5753918"/>
            <a:ext cx="8553691" cy="461665"/>
          </a:xfrm>
          <a:prstGeom prst="rect">
            <a:avLst/>
          </a:prstGeom>
        </p:spPr>
        <p:txBody>
          <a:bodyPr wrap="square">
            <a:spAutoFit/>
          </a:bodyPr>
          <a:lstStyle/>
          <a:p>
            <a:pPr marL="9525" algn="ctr" fontAlgn="base">
              <a:lnSpc>
                <a:spcPct val="100000"/>
              </a:lnSpc>
              <a:spcBef>
                <a:spcPts val="0"/>
              </a:spcBef>
              <a:spcAft>
                <a:spcPts val="600"/>
              </a:spcAft>
              <a:buClr>
                <a:srgbClr val="A6A6A6"/>
              </a:buClr>
              <a:buSzPct val="100000"/>
              <a:defRPr/>
            </a:pPr>
            <a:r>
              <a:rPr lang="en-US" sz="2400" i="1" u="sng" dirty="0">
                <a:solidFill>
                  <a:schemeClr val="accent1"/>
                </a:solidFill>
                <a:latin typeface="Arial Narrow" panose="020B0604020202020204" pitchFamily="34" charset="0"/>
                <a:ea typeface="MS PGothic" pitchFamily="34" charset="-128"/>
                <a:cs typeface="Arial Narrow" panose="020B0604020202020204" pitchFamily="34" charset="0"/>
                <a:hlinkClick r:id="rId7">
                  <a:extLst>
                    <a:ext uri="{A12FA001-AC4F-418D-AE19-62706E023703}">
                      <ahyp:hlinkClr xmlns:ahyp="http://schemas.microsoft.com/office/drawing/2018/hyperlinkcolor" val="tx"/>
                    </a:ext>
                  </a:extLst>
                </a:hlinkClick>
              </a:rPr>
              <a:t>BioPIC CAB-LA initial Introduction Strategy</a:t>
            </a:r>
            <a:endParaRPr lang="en-US" sz="2400" i="1" u="sng" dirty="0">
              <a:solidFill>
                <a:schemeClr val="accent1"/>
              </a:solidFill>
              <a:latin typeface="Arial Narrow" panose="020B0604020202020204" pitchFamily="34" charset="0"/>
              <a:ea typeface="MS PGothic" pitchFamily="34" charset="-128"/>
              <a:cs typeface="Arial Narrow" panose="020B0604020202020204" pitchFamily="34" charset="0"/>
            </a:endParaRPr>
          </a:p>
        </p:txBody>
      </p:sp>
    </p:spTree>
    <p:extLst>
      <p:ext uri="{BB962C8B-B14F-4D97-AF65-F5344CB8AC3E}">
        <p14:creationId xmlns:p14="http://schemas.microsoft.com/office/powerpoint/2010/main" val="375931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dirty="0"/>
              <a:t>For questions to the panelists, use the </a:t>
            </a:r>
            <a:r>
              <a:rPr lang="en-US" b="1" dirty="0">
                <a:highlight>
                  <a:srgbClr val="975CA5"/>
                </a:highlight>
              </a:rPr>
              <a:t>Q&amp;A box</a:t>
            </a:r>
            <a:r>
              <a:rPr lang="en-US" b="1" dirty="0"/>
              <a:t> </a:t>
            </a:r>
          </a:p>
          <a:p>
            <a:pPr algn="ctr">
              <a:lnSpc>
                <a:spcPct val="100000"/>
              </a:lnSpc>
            </a:pPr>
            <a:endParaRPr lang="en-US" dirty="0"/>
          </a:p>
          <a:p>
            <a:pPr algn="ctr">
              <a:lnSpc>
                <a:spcPct val="100000"/>
              </a:lnSpc>
            </a:pPr>
            <a:r>
              <a:rPr lang="en-US" dirty="0"/>
              <a:t>The webinar recording and slides will be posted on </a:t>
            </a:r>
            <a:r>
              <a:rPr lang="en-US" b="1" dirty="0">
                <a:highlight>
                  <a:srgbClr val="975CA5"/>
                </a:highlight>
              </a:rPr>
              <a:t>www.icap.columbia.edu </a:t>
            </a:r>
          </a:p>
          <a:p>
            <a:pPr algn="ctr">
              <a:lnSpc>
                <a:spcPct val="100000"/>
              </a:lnSpc>
            </a:pPr>
            <a:r>
              <a:rPr lang="en-US" dirty="0"/>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590169" y="1507034"/>
            <a:ext cx="6323097" cy="4448381"/>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t>
            </a:r>
          </a:p>
          <a:p>
            <a:pPr>
              <a:lnSpc>
                <a:spcPct val="100000"/>
              </a:lnSpc>
              <a:spcBef>
                <a:spcPts val="0"/>
              </a:spcBef>
            </a:pPr>
            <a:endParaRPr lang="en-US" sz="1800" i="1" dirty="0">
              <a:solidFill>
                <a:srgbClr val="975CA5"/>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i="1" dirty="0">
              <a:solidFill>
                <a:srgbClr val="975CA5"/>
              </a:solidFill>
            </a:endParaRPr>
          </a:p>
          <a:p>
            <a:pPr>
              <a:lnSpc>
                <a:spcPct val="100000"/>
              </a:lnSpc>
              <a:spcBef>
                <a:spcPts val="0"/>
              </a:spcBef>
            </a:pPr>
            <a:r>
              <a:rPr lang="en-US" sz="1800" b="1" dirty="0">
                <a:solidFill>
                  <a:schemeClr val="tx1"/>
                </a:solidFill>
              </a:rPr>
              <a:t>Q &amp; A</a:t>
            </a:r>
          </a:p>
          <a:p>
            <a:pPr>
              <a:lnSpc>
                <a:spcPct val="100000"/>
              </a:lnSpc>
              <a:spcBef>
                <a:spcPts val="0"/>
              </a:spcBef>
            </a:pP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dirty="0">
                <a:solidFill>
                  <a:schemeClr val="tx2">
                    <a:lumMod val="75000"/>
                  </a:schemeClr>
                </a:solidFill>
              </a:rPr>
              <a:t>Agenda</a:t>
            </a:r>
            <a:endParaRPr lang="en-US" sz="3200" spc="100" dirty="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14394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Pathway to Access &amp; Impact</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862189"/>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pic>
        <p:nvPicPr>
          <p:cNvPr id="3" name="Picture 2">
            <a:extLst>
              <a:ext uri="{FF2B5EF4-FFF2-40B4-BE49-F238E27FC236}">
                <a16:creationId xmlns:a16="http://schemas.microsoft.com/office/drawing/2014/main" id="{B05FC1E7-DA4A-E6AE-31A0-1E34EB5A043A}"/>
              </a:ext>
            </a:extLst>
          </p:cNvPr>
          <p:cNvPicPr>
            <a:picLocks noChangeAspect="1"/>
          </p:cNvPicPr>
          <p:nvPr/>
        </p:nvPicPr>
        <p:blipFill>
          <a:blip r:embed="rId3"/>
          <a:stretch>
            <a:fillRect/>
          </a:stretch>
        </p:blipFill>
        <p:spPr>
          <a:xfrm>
            <a:off x="1223929" y="1057067"/>
            <a:ext cx="10497015" cy="1876458"/>
          </a:xfrm>
          <a:prstGeom prst="rect">
            <a:avLst/>
          </a:prstGeom>
        </p:spPr>
      </p:pic>
      <p:pic>
        <p:nvPicPr>
          <p:cNvPr id="6" name="Picture 5">
            <a:extLst>
              <a:ext uri="{FF2B5EF4-FFF2-40B4-BE49-F238E27FC236}">
                <a16:creationId xmlns:a16="http://schemas.microsoft.com/office/drawing/2014/main" id="{C0409193-C588-017C-2F5F-CBED245897B2}"/>
              </a:ext>
            </a:extLst>
          </p:cNvPr>
          <p:cNvPicPr>
            <a:picLocks noChangeAspect="1"/>
          </p:cNvPicPr>
          <p:nvPr/>
        </p:nvPicPr>
        <p:blipFill>
          <a:blip r:embed="rId4"/>
          <a:stretch>
            <a:fillRect/>
          </a:stretch>
        </p:blipFill>
        <p:spPr>
          <a:xfrm>
            <a:off x="6451197" y="3027496"/>
            <a:ext cx="5707347" cy="3526650"/>
          </a:xfrm>
          <a:prstGeom prst="rect">
            <a:avLst/>
          </a:prstGeom>
        </p:spPr>
      </p:pic>
      <p:pic>
        <p:nvPicPr>
          <p:cNvPr id="7" name="Picture 6">
            <a:extLst>
              <a:ext uri="{FF2B5EF4-FFF2-40B4-BE49-F238E27FC236}">
                <a16:creationId xmlns:a16="http://schemas.microsoft.com/office/drawing/2014/main" id="{331F99F8-1387-0B79-6EB5-C513C6E0CDE5}"/>
              </a:ext>
            </a:extLst>
          </p:cNvPr>
          <p:cNvPicPr>
            <a:picLocks noChangeAspect="1"/>
          </p:cNvPicPr>
          <p:nvPr/>
        </p:nvPicPr>
        <p:blipFill>
          <a:blip r:embed="rId5"/>
          <a:stretch>
            <a:fillRect/>
          </a:stretch>
        </p:blipFill>
        <p:spPr>
          <a:xfrm>
            <a:off x="33456" y="2947459"/>
            <a:ext cx="6346290" cy="3606688"/>
          </a:xfrm>
          <a:prstGeom prst="rect">
            <a:avLst/>
          </a:prstGeom>
        </p:spPr>
      </p:pic>
    </p:spTree>
    <p:extLst>
      <p:ext uri="{BB962C8B-B14F-4D97-AF65-F5344CB8AC3E}">
        <p14:creationId xmlns:p14="http://schemas.microsoft.com/office/powerpoint/2010/main" val="138942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14394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011892"/>
                </a:solidFill>
                <a:effectLst/>
                <a:uLnTx/>
                <a:uFillTx/>
                <a:latin typeface="Arial Black" panose="020B0604020202020204" pitchFamily="34" charset="0"/>
                <a:ea typeface="+mj-ea"/>
                <a:cs typeface="Arial Black" panose="020B0604020202020204" pitchFamily="34" charset="0"/>
              </a:rPr>
              <a:t>Parallel Universe &amp; Journeys</a:t>
            </a:r>
            <a:endParaRPr kumimoji="0" lang="en-US" sz="3600" b="1" u="none" strike="noStrike" kern="1200" cap="none" spc="0" normalizeH="0" baseline="0" noProof="0" dirty="0">
              <a:ln>
                <a:noFill/>
              </a:ln>
              <a:solidFill>
                <a:srgbClr val="020099"/>
              </a:solidFill>
              <a:effectLst/>
              <a:uLnTx/>
              <a:uFillTx/>
              <a:latin typeface="Arial Black" panose="020B0604020202020204" pitchFamily="34" charset="0"/>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862189"/>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itchFamily="34" charset="0"/>
              </a:rPr>
              <a:t>Warren M, HIV Glasgow. 2022.</a:t>
            </a:r>
          </a:p>
        </p:txBody>
      </p:sp>
      <p:graphicFrame>
        <p:nvGraphicFramePr>
          <p:cNvPr id="5" name="Diagram 4">
            <a:extLst>
              <a:ext uri="{FF2B5EF4-FFF2-40B4-BE49-F238E27FC236}">
                <a16:creationId xmlns:a16="http://schemas.microsoft.com/office/drawing/2014/main" id="{FE458BF3-FF17-CB9B-6DC2-8F4434317966}"/>
              </a:ext>
            </a:extLst>
          </p:cNvPr>
          <p:cNvGraphicFramePr/>
          <p:nvPr/>
        </p:nvGraphicFramePr>
        <p:xfrm>
          <a:off x="888904" y="1372209"/>
          <a:ext cx="50419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56F4EC6-32FF-9593-2A64-ABFF47EC6399}"/>
              </a:ext>
            </a:extLst>
          </p:cNvPr>
          <p:cNvSpPr txBox="1"/>
          <p:nvPr/>
        </p:nvSpPr>
        <p:spPr>
          <a:xfrm>
            <a:off x="1222874" y="909029"/>
            <a:ext cx="4296577" cy="461665"/>
          </a:xfrm>
          <a:prstGeom prst="rect">
            <a:avLst/>
          </a:prstGeom>
          <a:noFill/>
        </p:spPr>
        <p:txBody>
          <a:bodyPr wrap="square" rtlCol="0">
            <a:spAutoFit/>
          </a:bodyPr>
          <a:lstStyle/>
          <a:p>
            <a:pPr algn="ctr" fontAlgn="base">
              <a:spcBef>
                <a:spcPct val="0"/>
              </a:spcBef>
              <a:spcAft>
                <a:spcPct val="0"/>
              </a:spcAft>
            </a:pPr>
            <a:r>
              <a:rPr lang="en-US" sz="2400" b="1" dirty="0">
                <a:solidFill>
                  <a:prstClr val="black"/>
                </a:solidFill>
                <a:latin typeface="Arial" panose="020B0604020202020204" pitchFamily="34" charset="0"/>
                <a:ea typeface="MS PGothic" pitchFamily="34" charset="-128"/>
                <a:cs typeface="Arial" panose="020B0604020202020204" pitchFamily="34" charset="0"/>
              </a:rPr>
              <a:t>Providers &amp; Health Systems</a:t>
            </a:r>
            <a:endParaRPr lang="en-US" b="1" dirty="0">
              <a:solidFill>
                <a:prstClr val="black"/>
              </a:solidFill>
              <a:latin typeface="Arial" panose="020B0604020202020204" pitchFamily="34" charset="0"/>
              <a:ea typeface="MS PGothic" pitchFamily="34" charset="-128"/>
              <a:cs typeface="Arial" panose="020B0604020202020204" pitchFamily="34" charset="0"/>
            </a:endParaRPr>
          </a:p>
        </p:txBody>
      </p:sp>
      <p:graphicFrame>
        <p:nvGraphicFramePr>
          <p:cNvPr id="9" name="Diagram 8">
            <a:extLst>
              <a:ext uri="{FF2B5EF4-FFF2-40B4-BE49-F238E27FC236}">
                <a16:creationId xmlns:a16="http://schemas.microsoft.com/office/drawing/2014/main" id="{A4C26C24-A93E-16BA-D343-551C12BF1D87}"/>
              </a:ext>
            </a:extLst>
          </p:cNvPr>
          <p:cNvGraphicFramePr/>
          <p:nvPr/>
        </p:nvGraphicFramePr>
        <p:xfrm>
          <a:off x="4312932" y="1308709"/>
          <a:ext cx="7658100" cy="5308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DDA88E08-C097-A0F9-BDB3-EC0AE28809EE}"/>
              </a:ext>
            </a:extLst>
          </p:cNvPr>
          <p:cNvSpPr txBox="1"/>
          <p:nvPr/>
        </p:nvSpPr>
        <p:spPr>
          <a:xfrm>
            <a:off x="6026228" y="909029"/>
            <a:ext cx="4186410" cy="461665"/>
          </a:xfrm>
          <a:prstGeom prst="rect">
            <a:avLst/>
          </a:prstGeom>
          <a:noFill/>
        </p:spPr>
        <p:txBody>
          <a:bodyPr wrap="square" rtlCol="0">
            <a:spAutoFit/>
          </a:bodyPr>
          <a:lstStyle/>
          <a:p>
            <a:pPr algn="ctr" fontAlgn="base">
              <a:spcBef>
                <a:spcPct val="0"/>
              </a:spcBef>
              <a:spcAft>
                <a:spcPct val="0"/>
              </a:spcAft>
            </a:pPr>
            <a:r>
              <a:rPr lang="en-US" sz="2400" b="1" dirty="0">
                <a:solidFill>
                  <a:prstClr val="black"/>
                </a:solidFill>
                <a:latin typeface="Arial" panose="020B0604020202020204" pitchFamily="34" charset="0"/>
                <a:ea typeface="MS PGothic" pitchFamily="34" charset="-128"/>
                <a:cs typeface="Arial" panose="020B0604020202020204" pitchFamily="34" charset="0"/>
              </a:rPr>
              <a:t>Users</a:t>
            </a:r>
            <a:endParaRPr lang="en-US" b="1" dirty="0">
              <a:solidFill>
                <a:prstClr val="black"/>
              </a:solidFill>
              <a:latin typeface="Arial" panose="020B0604020202020204" pitchFamily="34" charset="0"/>
              <a:ea typeface="MS PGothic" pitchFamily="34" charset="-128"/>
              <a:cs typeface="Arial" panose="020B0604020202020204" pitchFamily="34" charset="0"/>
            </a:endParaRPr>
          </a:p>
        </p:txBody>
      </p:sp>
      <p:sp>
        <p:nvSpPr>
          <p:cNvPr id="11" name="Plaque 10">
            <a:extLst>
              <a:ext uri="{FF2B5EF4-FFF2-40B4-BE49-F238E27FC236}">
                <a16:creationId xmlns:a16="http://schemas.microsoft.com/office/drawing/2014/main" id="{F16A2443-FE39-08B0-3D8C-FA80629A6EC6}"/>
              </a:ext>
            </a:extLst>
          </p:cNvPr>
          <p:cNvSpPr/>
          <p:nvPr/>
        </p:nvSpPr>
        <p:spPr>
          <a:xfrm>
            <a:off x="9905507" y="5242841"/>
            <a:ext cx="1130710" cy="668594"/>
          </a:xfrm>
          <a:prstGeom prst="plaque">
            <a:avLst/>
          </a:prstGeom>
          <a:solidFill>
            <a:srgbClr val="FFFF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n w="0"/>
                <a:solidFill>
                  <a:sysClr val="windowText" lastClr="000000"/>
                </a:solidFill>
                <a:latin typeface="Arial" panose="020B0604020202020204" pitchFamily="34" charset="0"/>
                <a:cs typeface="Arial" panose="020B0604020202020204" pitchFamily="34" charset="0"/>
              </a:rPr>
              <a:t>Choice</a:t>
            </a:r>
            <a:endParaRPr lang="en-US" b="1" dirty="0">
              <a:ln w="22225">
                <a:solidFill>
                  <a:schemeClr val="accent2"/>
                </a:solidFill>
                <a:prstDash val="solid"/>
              </a:ln>
              <a:solidFill>
                <a:sysClr val="windowText" lastClr="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1862EC0C-5BE8-E6D3-597D-9D1F2D022C48}"/>
              </a:ext>
            </a:extLst>
          </p:cNvPr>
          <p:cNvSpPr/>
          <p:nvPr/>
        </p:nvSpPr>
        <p:spPr>
          <a:xfrm>
            <a:off x="9930087" y="5975343"/>
            <a:ext cx="1130710" cy="668594"/>
          </a:xfrm>
          <a:prstGeom prst="plaque">
            <a:avLst/>
          </a:prstGeom>
          <a:solidFill>
            <a:srgbClr val="FFFF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n w="0"/>
                <a:solidFill>
                  <a:sysClr val="windowText" lastClr="000000"/>
                </a:solidFill>
                <a:latin typeface="Arial" panose="020B0604020202020204" pitchFamily="34" charset="0"/>
                <a:cs typeface="Arial" panose="020B0604020202020204" pitchFamily="34" charset="0"/>
              </a:rPr>
              <a:t>Choice</a:t>
            </a:r>
            <a:endParaRPr lang="en-US" b="1" dirty="0">
              <a:ln w="22225">
                <a:solidFill>
                  <a:schemeClr val="accent2"/>
                </a:solidFill>
                <a:prstDash val="solid"/>
              </a:ln>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009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Coalition to Accelerate Access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3" name="Content Placeholder 2">
            <a:extLst>
              <a:ext uri="{FF2B5EF4-FFF2-40B4-BE49-F238E27FC236}">
                <a16:creationId xmlns:a16="http://schemas.microsoft.com/office/drawing/2014/main" id="{F3F4A3E9-673E-FE44-75B4-BF84C45049C9}"/>
              </a:ext>
            </a:extLst>
          </p:cNvPr>
          <p:cNvSpPr txBox="1">
            <a:spLocks/>
          </p:cNvSpPr>
          <p:nvPr/>
        </p:nvSpPr>
        <p:spPr>
          <a:xfrm>
            <a:off x="838200" y="1141707"/>
            <a:ext cx="10616738" cy="56392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1800" b="0" kern="1200">
                <a:solidFill>
                  <a:schemeClr val="tx1">
                    <a:tint val="75000"/>
                  </a:schemeClr>
                </a:solidFill>
                <a:latin typeface="+mn-lt"/>
                <a:ea typeface="+mn-ea"/>
                <a:cs typeface="Arial" panose="020B0604020202020204" pitchFamily="34" charset="0"/>
              </a:defRPr>
            </a:lvl1pPr>
            <a:lvl2pPr marL="457189"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2pPr>
            <a:lvl3pPr marL="914377"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3pPr>
            <a:lvl4pPr marL="1371566"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4pPr>
            <a:lvl5pPr marL="1828754"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5pPr>
            <a:lvl6pPr marL="228594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Convened by </a:t>
            </a:r>
            <a:r>
              <a:rPr lang="en-US" sz="2400" dirty="0" err="1">
                <a:solidFill>
                  <a:srgbClr val="000000"/>
                </a:solidFill>
                <a:latin typeface="Arial" panose="020B0604020202020204" pitchFamily="34" charset="0"/>
              </a:rPr>
              <a:t>Unitaid</a:t>
            </a:r>
            <a:r>
              <a:rPr lang="en-US" sz="2400" dirty="0">
                <a:solidFill>
                  <a:srgbClr val="000000"/>
                </a:solidFill>
                <a:latin typeface="Arial" panose="020B0604020202020204" pitchFamily="34" charset="0"/>
              </a:rPr>
              <a:t>, WHO, UNAIDS, Global Fund and PEPFAR, with AVAC as the Secretariat</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Coordinate key stakeholder activities on PrEP access, including:</a:t>
            </a:r>
          </a:p>
          <a:p>
            <a:pPr marL="800089" lvl="1" indent="-342900" algn="l">
              <a:spcBef>
                <a:spcPts val="0"/>
              </a:spcBef>
              <a:spcAft>
                <a:spcPts val="600"/>
              </a:spcAft>
              <a:buClr>
                <a:srgbClr val="C00000"/>
              </a:buClr>
              <a:buFont typeface="Arial" panose="020B0604020202020204" pitchFamily="34" charset="0"/>
              <a:buChar char="•"/>
              <a:defRPr/>
            </a:pPr>
            <a:r>
              <a:rPr lang="en-US" sz="2400" dirty="0">
                <a:solidFill>
                  <a:schemeClr val="bg2">
                    <a:lumMod val="10000"/>
                  </a:schemeClr>
                </a:solidFill>
                <a:latin typeface="Arial" panose="020B0604020202020204" pitchFamily="34" charset="0"/>
              </a:rPr>
              <a:t>Building on lessons learned from oral PrEP</a:t>
            </a:r>
          </a:p>
          <a:p>
            <a:pPr marL="800089" lvl="1" indent="-342900" algn="l">
              <a:spcBef>
                <a:spcPts val="0"/>
              </a:spcBef>
              <a:spcAft>
                <a:spcPts val="600"/>
              </a:spcAft>
              <a:buClr>
                <a:srgbClr val="C00000"/>
              </a:buClr>
              <a:buFont typeface="Arial" panose="020B0604020202020204" pitchFamily="34" charset="0"/>
              <a:buChar char="•"/>
              <a:defRPr/>
            </a:pPr>
            <a:r>
              <a:rPr lang="en-US" sz="2400" dirty="0">
                <a:solidFill>
                  <a:schemeClr val="bg2">
                    <a:lumMod val="10000"/>
                  </a:schemeClr>
                </a:solidFill>
                <a:latin typeface="Arial" panose="020B0604020202020204" pitchFamily="34" charset="0"/>
              </a:rPr>
              <a:t>Coordinate key stakeholder activities on PrEP access</a:t>
            </a:r>
          </a:p>
          <a:p>
            <a:pPr marL="800089" lvl="1" indent="-342900" algn="l">
              <a:spcBef>
                <a:spcPts val="0"/>
              </a:spcBef>
              <a:spcAft>
                <a:spcPts val="600"/>
              </a:spcAft>
              <a:buClr>
                <a:srgbClr val="C00000"/>
              </a:buClr>
              <a:buFont typeface="Arial" panose="020B0604020202020204" pitchFamily="34" charset="0"/>
              <a:buChar char="•"/>
              <a:defRPr/>
            </a:pPr>
            <a:r>
              <a:rPr lang="en-US" sz="2400" dirty="0">
                <a:solidFill>
                  <a:schemeClr val="bg2">
                    <a:lumMod val="10000"/>
                  </a:schemeClr>
                </a:solidFill>
                <a:latin typeface="Arial" panose="020B0604020202020204" pitchFamily="34" charset="0"/>
              </a:rPr>
              <a:t>Jointly develop strategies to identify and overcome access challenges for new PrEP options in the near to medium term (as relates to </a:t>
            </a:r>
            <a:r>
              <a:rPr lang="en-US" sz="2400" dirty="0" err="1">
                <a:solidFill>
                  <a:schemeClr val="bg2">
                    <a:lumMod val="10000"/>
                  </a:schemeClr>
                </a:solidFill>
                <a:latin typeface="Arial" panose="020B0604020202020204" pitchFamily="34" charset="0"/>
              </a:rPr>
              <a:t>ViiV’s</a:t>
            </a:r>
            <a:r>
              <a:rPr lang="en-US" sz="2400" dirty="0">
                <a:solidFill>
                  <a:schemeClr val="bg2">
                    <a:lumMod val="10000"/>
                  </a:schemeClr>
                </a:solidFill>
                <a:latin typeface="Arial" panose="020B0604020202020204" pitchFamily="34" charset="0"/>
              </a:rPr>
              <a:t> injectable CAB, including generics, and </a:t>
            </a:r>
            <a:r>
              <a:rPr lang="en-US" sz="2400" dirty="0" err="1">
                <a:solidFill>
                  <a:schemeClr val="bg2">
                    <a:lumMod val="10000"/>
                  </a:schemeClr>
                </a:solidFill>
                <a:latin typeface="Arial" panose="020B0604020202020204" pitchFamily="34" charset="0"/>
              </a:rPr>
              <a:t>dapivirine</a:t>
            </a:r>
            <a:r>
              <a:rPr lang="en-US" sz="2400" dirty="0">
                <a:solidFill>
                  <a:schemeClr val="bg2">
                    <a:lumMod val="10000"/>
                  </a:schemeClr>
                </a:solidFill>
                <a:latin typeface="Arial" panose="020B0604020202020204" pitchFamily="34" charset="0"/>
              </a:rPr>
              <a:t> vaginal ring) and the medium to longer term (as relates to future PrEP products)</a:t>
            </a:r>
          </a:p>
          <a:p>
            <a:pPr marL="800089" lvl="1" indent="-342900" algn="l">
              <a:spcBef>
                <a:spcPts val="0"/>
              </a:spcBef>
              <a:spcAft>
                <a:spcPts val="600"/>
              </a:spcAft>
              <a:buClr>
                <a:srgbClr val="C00000"/>
              </a:buClr>
              <a:buFont typeface="Arial" panose="020B0604020202020204" pitchFamily="34" charset="0"/>
              <a:buChar char="•"/>
              <a:defRPr/>
            </a:pPr>
            <a:r>
              <a:rPr lang="en-US" sz="2400" dirty="0">
                <a:solidFill>
                  <a:schemeClr val="bg2">
                    <a:lumMod val="10000"/>
                  </a:schemeClr>
                </a:solidFill>
                <a:latin typeface="Arial" panose="020B0604020202020204" pitchFamily="34" charset="0"/>
              </a:rPr>
              <a:t>Ensure new, longer-acting PrEP options reaching the market will be available and equitably accessible to all who need them more quickly than ever before</a:t>
            </a:r>
          </a:p>
        </p:txBody>
      </p:sp>
    </p:spTree>
    <p:extLst>
      <p:ext uri="{BB962C8B-B14F-4D97-AF65-F5344CB8AC3E}">
        <p14:creationId xmlns:p14="http://schemas.microsoft.com/office/powerpoint/2010/main" val="165676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Product Considerations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11" name="Rectangle 3">
            <a:extLst>
              <a:ext uri="{FF2B5EF4-FFF2-40B4-BE49-F238E27FC236}">
                <a16:creationId xmlns:a16="http://schemas.microsoft.com/office/drawing/2014/main" id="{C66BA328-4469-C7DA-4C32-FE23E96A84FB}"/>
              </a:ext>
            </a:extLst>
          </p:cNvPr>
          <p:cNvSpPr/>
          <p:nvPr/>
        </p:nvSpPr>
        <p:spPr bwMode="auto">
          <a:xfrm>
            <a:off x="7499504" y="1841269"/>
            <a:ext cx="2971801" cy="3810000"/>
          </a:xfrm>
          <a:prstGeom prst="rect">
            <a:avLst/>
          </a:prstGeom>
          <a:solidFill>
            <a:srgbClr val="011892">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Rectangle 3">
            <a:extLst>
              <a:ext uri="{FF2B5EF4-FFF2-40B4-BE49-F238E27FC236}">
                <a16:creationId xmlns:a16="http://schemas.microsoft.com/office/drawing/2014/main" id="{D08AA824-173A-0396-0434-9FB8BFECBF24}"/>
              </a:ext>
            </a:extLst>
          </p:cNvPr>
          <p:cNvSpPr/>
          <p:nvPr/>
        </p:nvSpPr>
        <p:spPr bwMode="auto">
          <a:xfrm>
            <a:off x="4538329" y="1841269"/>
            <a:ext cx="2971801" cy="3810000"/>
          </a:xfrm>
          <a:prstGeom prst="rect">
            <a:avLst/>
          </a:prstGeom>
          <a:solidFill>
            <a:srgbClr val="FFFFFF">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 name="Rectangle 3">
            <a:extLst>
              <a:ext uri="{FF2B5EF4-FFF2-40B4-BE49-F238E27FC236}">
                <a16:creationId xmlns:a16="http://schemas.microsoft.com/office/drawing/2014/main" id="{23B3FD7C-1152-4DDD-FEDA-F7D9526F71EC}"/>
              </a:ext>
            </a:extLst>
          </p:cNvPr>
          <p:cNvSpPr/>
          <p:nvPr/>
        </p:nvSpPr>
        <p:spPr bwMode="auto">
          <a:xfrm>
            <a:off x="1577174" y="1841269"/>
            <a:ext cx="2971801" cy="3810000"/>
          </a:xfrm>
          <a:prstGeom prst="rect">
            <a:avLst/>
          </a:prstGeom>
          <a:solidFill>
            <a:srgbClr val="011892">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2D2BB895-C497-A799-A01D-C6B8ECAFEB48}"/>
              </a:ext>
            </a:extLst>
          </p:cNvPr>
          <p:cNvSpPr txBox="1"/>
          <p:nvPr/>
        </p:nvSpPr>
        <p:spPr>
          <a:xfrm>
            <a:off x="1577173" y="1232854"/>
            <a:ext cx="8894123" cy="480131"/>
          </a:xfrm>
          <a:prstGeom prst="rect">
            <a:avLst/>
          </a:prstGeom>
          <a:noFill/>
        </p:spPr>
        <p:txBody>
          <a:bodyPr wrap="square" rtlCol="0">
            <a:spAutoFit/>
          </a:bodyPr>
          <a:lstStyle/>
          <a:p>
            <a:pPr marL="228600" indent="-228600" algn="ctr">
              <a:lnSpc>
                <a:spcPct val="90000"/>
              </a:lnSpc>
              <a:spcBef>
                <a:spcPts val="1000"/>
              </a:spcBef>
              <a:buClr>
                <a:srgbClr val="A6A6A6"/>
              </a:buClr>
              <a:buSzPct val="100000"/>
            </a:pPr>
            <a:r>
              <a:rPr lang="en-US" sz="2800" dirty="0">
                <a:solidFill>
                  <a:srgbClr val="FF0000"/>
                </a:solidFill>
                <a:latin typeface="Arial" panose="020B0604020202020204"/>
              </a:rPr>
              <a:t>For each product, understand and balance:</a:t>
            </a:r>
          </a:p>
        </p:txBody>
      </p:sp>
      <p:sp>
        <p:nvSpPr>
          <p:cNvPr id="15" name="Content Placeholder 2">
            <a:extLst>
              <a:ext uri="{FF2B5EF4-FFF2-40B4-BE49-F238E27FC236}">
                <a16:creationId xmlns:a16="http://schemas.microsoft.com/office/drawing/2014/main" id="{5BEB57B3-2A2B-8504-F738-68FCC9A00748}"/>
              </a:ext>
            </a:extLst>
          </p:cNvPr>
          <p:cNvSpPr txBox="1">
            <a:spLocks/>
          </p:cNvSpPr>
          <p:nvPr/>
        </p:nvSpPr>
        <p:spPr bwMode="auto">
          <a:xfrm>
            <a:off x="1555897" y="1841269"/>
            <a:ext cx="8915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numCol="3" spcCol="91440"/>
          <a:lstStyle>
            <a:lvl1pPr marL="234950" indent="-234950"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9525" indent="0" algn="ctr" eaLnBrk="1" hangingPunct="1">
              <a:buClr>
                <a:srgbClr val="A6A6A6"/>
              </a:buClr>
              <a:buSzPct val="100000"/>
            </a:pPr>
            <a:r>
              <a:rPr lang="en-US" sz="2800" b="1" dirty="0">
                <a:solidFill>
                  <a:srgbClr val="000000"/>
                </a:solidFill>
                <a:latin typeface="Arial Narrow" charset="0"/>
              </a:rPr>
              <a:t>Clinical</a:t>
            </a:r>
          </a:p>
          <a:p>
            <a:pPr marL="9525" indent="0" algn="ctr" eaLnBrk="1" hangingPunct="1">
              <a:buClr>
                <a:srgbClr val="A6A6A6"/>
              </a:buClr>
              <a:buSzPct val="100000"/>
            </a:pPr>
            <a:endParaRPr lang="en-US" sz="1800" b="1" dirty="0">
              <a:solidFill>
                <a:srgbClr val="000000"/>
              </a:solidFill>
              <a:latin typeface="Arial Narrow" charset="0"/>
            </a:endParaRP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Biologic efficacy</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Dosing/duration</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Reversibility</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Side effect profile</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Systemic/Topical</a:t>
            </a:r>
          </a:p>
          <a:p>
            <a:pPr marL="9525" indent="0" eaLnBrk="1" hangingPunct="1">
              <a:buClr>
                <a:srgbClr val="A6A6A6"/>
              </a:buClr>
              <a:buSzPct val="100000"/>
            </a:pPr>
            <a:endParaRPr lang="en-US" sz="2800" b="1" dirty="0">
              <a:solidFill>
                <a:srgbClr val="000000"/>
              </a:solidFill>
              <a:latin typeface="Arial Narrow" charset="0"/>
            </a:endParaRPr>
          </a:p>
          <a:p>
            <a:pPr marL="9525" indent="0" eaLnBrk="1" hangingPunct="1">
              <a:buClr>
                <a:srgbClr val="A6A6A6"/>
              </a:buClr>
              <a:buSzPct val="100000"/>
            </a:pPr>
            <a:endParaRPr lang="en-US" sz="2800" b="1" dirty="0">
              <a:solidFill>
                <a:srgbClr val="000000"/>
              </a:solidFill>
              <a:latin typeface="Arial Narrow" charset="0"/>
            </a:endParaRPr>
          </a:p>
          <a:p>
            <a:pPr marL="9525" indent="0" algn="ctr" eaLnBrk="1" hangingPunct="1">
              <a:buClr>
                <a:srgbClr val="A6A6A6"/>
              </a:buClr>
              <a:buSzPct val="100000"/>
            </a:pPr>
            <a:r>
              <a:rPr lang="en-US" sz="2800" b="1" dirty="0">
                <a:solidFill>
                  <a:srgbClr val="000000"/>
                </a:solidFill>
                <a:latin typeface="Arial Narrow" charset="0"/>
              </a:rPr>
              <a:t>Policy &amp; Programs</a:t>
            </a:r>
          </a:p>
          <a:p>
            <a:pPr marL="466725" indent="-457200" eaLnBrk="1" hangingPunct="1">
              <a:buClr>
                <a:srgbClr val="A6A6A6"/>
              </a:buClr>
              <a:buSzPct val="100000"/>
              <a:buFont typeface="Wingdings" charset="2"/>
              <a:buChar char="§"/>
            </a:pPr>
            <a:endParaRPr lang="en-US" sz="1800" dirty="0">
              <a:solidFill>
                <a:srgbClr val="000000"/>
              </a:solidFill>
              <a:latin typeface="Arial Narrow" charset="0"/>
            </a:endParaRP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Delivery channel(s)</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Health system burden</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Product cost</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Program cost</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Provider training</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Demand creation</a:t>
            </a:r>
          </a:p>
          <a:p>
            <a:pPr marL="9525" indent="0" algn="ctr" eaLnBrk="1" hangingPunct="1">
              <a:buClr>
                <a:srgbClr val="A6A6A6"/>
              </a:buClr>
              <a:buSzPct val="100000"/>
            </a:pPr>
            <a:r>
              <a:rPr lang="en-US" sz="2800" b="1" dirty="0">
                <a:solidFill>
                  <a:srgbClr val="000000"/>
                </a:solidFill>
                <a:latin typeface="Arial Narrow" charset="0"/>
              </a:rPr>
              <a:t>Personal</a:t>
            </a:r>
          </a:p>
          <a:p>
            <a:pPr marL="9525" indent="0" algn="ctr" eaLnBrk="1" hangingPunct="1">
              <a:buClr>
                <a:srgbClr val="A6A6A6"/>
              </a:buClr>
              <a:buSzPct val="100000"/>
            </a:pPr>
            <a:endParaRPr lang="en-US" sz="1800" b="1" dirty="0">
              <a:solidFill>
                <a:srgbClr val="000000"/>
              </a:solidFill>
              <a:latin typeface="Arial Narrow" charset="0"/>
            </a:endParaRP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User effectiveness</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User preference</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User burden</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Discretion of use</a:t>
            </a:r>
          </a:p>
          <a:p>
            <a:pPr marL="346075" indent="-334963" eaLnBrk="1" hangingPunct="1">
              <a:buClr>
                <a:srgbClr val="A6A6A6"/>
              </a:buClr>
              <a:buSzPct val="100000"/>
              <a:buFont typeface="Wingdings" charset="2"/>
              <a:buChar char="§"/>
            </a:pPr>
            <a:r>
              <a:rPr lang="en-US" sz="2800" dirty="0">
                <a:solidFill>
                  <a:srgbClr val="000000"/>
                </a:solidFill>
                <a:latin typeface="Arial Narrow" charset="0"/>
              </a:rPr>
              <a:t>Contribution to  stigma</a:t>
            </a:r>
          </a:p>
        </p:txBody>
      </p:sp>
      <p:sp>
        <p:nvSpPr>
          <p:cNvPr id="16" name="TextBox 15">
            <a:extLst>
              <a:ext uri="{FF2B5EF4-FFF2-40B4-BE49-F238E27FC236}">
                <a16:creationId xmlns:a16="http://schemas.microsoft.com/office/drawing/2014/main" id="{9D15952D-6803-D964-BEDC-8B264AF510A0}"/>
              </a:ext>
            </a:extLst>
          </p:cNvPr>
          <p:cNvSpPr txBox="1"/>
          <p:nvPr/>
        </p:nvSpPr>
        <p:spPr>
          <a:xfrm>
            <a:off x="1577173" y="5817527"/>
            <a:ext cx="8894123" cy="954107"/>
          </a:xfrm>
          <a:prstGeom prst="rect">
            <a:avLst/>
          </a:prstGeom>
          <a:noFill/>
        </p:spPr>
        <p:txBody>
          <a:bodyPr wrap="square" rtlCol="0">
            <a:spAutoFit/>
          </a:bodyPr>
          <a:lstStyle/>
          <a:p>
            <a:pPr marL="228600" indent="-228600" algn="ctr">
              <a:buClr>
                <a:srgbClr val="A6A6A6"/>
              </a:buClr>
              <a:buSzPct val="100000"/>
            </a:pPr>
            <a:r>
              <a:rPr lang="en-US" sz="2800" dirty="0">
                <a:solidFill>
                  <a:srgbClr val="FF0000"/>
                </a:solidFill>
                <a:latin typeface="Arial" panose="020B0604020202020204"/>
              </a:rPr>
              <a:t>It’s never just “the product” – it’s the program; </a:t>
            </a:r>
          </a:p>
          <a:p>
            <a:pPr marL="228600" indent="-228600" algn="ctr">
              <a:buClr>
                <a:srgbClr val="A6A6A6"/>
              </a:buClr>
              <a:buSzPct val="100000"/>
            </a:pPr>
            <a:r>
              <a:rPr lang="en-US" sz="2800" dirty="0">
                <a:solidFill>
                  <a:srgbClr val="FF0000"/>
                </a:solidFill>
                <a:latin typeface="Arial" panose="020B0604020202020204"/>
              </a:rPr>
              <a:t>new options can’t solve for everything </a:t>
            </a:r>
          </a:p>
        </p:txBody>
      </p:sp>
    </p:spTree>
    <p:extLst>
      <p:ext uri="{BB962C8B-B14F-4D97-AF65-F5344CB8AC3E}">
        <p14:creationId xmlns:p14="http://schemas.microsoft.com/office/powerpoint/2010/main" val="3404937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584775"/>
          </a:xfrm>
          <a:prstGeom prst="rect">
            <a:avLst/>
          </a:prstGeom>
          <a:noFill/>
        </p:spPr>
        <p:txBody>
          <a:bodyPr wrap="square">
            <a:spAutoFit/>
          </a:bodyPr>
          <a:lstStyle/>
          <a:p>
            <a:pPr algn="ctr">
              <a:defRPr/>
            </a:pPr>
            <a:r>
              <a:rPr kumimoji="0" lang="en-US" sz="3200" b="0" i="0" u="none" strike="noStrike" kern="1200" cap="none" spc="0" normalizeH="0" baseline="0" noProof="0" dirty="0">
                <a:ln>
                  <a:noFill/>
                </a:ln>
                <a:solidFill>
                  <a:srgbClr val="011892"/>
                </a:solidFill>
                <a:effectLst/>
                <a:uLnTx/>
                <a:uFillTx/>
                <a:latin typeface="Arial Black" panose="020B0A04020102020204"/>
                <a:ea typeface="+mj-ea"/>
                <a:cs typeface="+mj-cs"/>
              </a:rPr>
              <a:t>Accelerating Introduction of New </a:t>
            </a:r>
            <a:r>
              <a:rPr kumimoji="0" lang="en-US" sz="3200" b="0" i="0" u="none" strike="noStrike" kern="1200" cap="none" spc="0" normalizeH="0" baseline="0" noProof="0" dirty="0" err="1">
                <a:ln>
                  <a:noFill/>
                </a:ln>
                <a:solidFill>
                  <a:srgbClr val="011892"/>
                </a:solidFill>
                <a:effectLst/>
                <a:uLnTx/>
                <a:uFillTx/>
                <a:latin typeface="Arial Black" panose="020B0A04020102020204"/>
                <a:ea typeface="+mj-ea"/>
                <a:cs typeface="+mj-cs"/>
              </a:rPr>
              <a:t>Px</a:t>
            </a:r>
            <a:r>
              <a:rPr kumimoji="0" lang="en-US" sz="3200" b="0" i="0" u="none" strike="noStrike" kern="1200" cap="none" spc="0" normalizeH="0" baseline="0" noProof="0" dirty="0">
                <a:ln>
                  <a:noFill/>
                </a:ln>
                <a:solidFill>
                  <a:srgbClr val="011892"/>
                </a:solidFill>
                <a:effectLst/>
                <a:uLnTx/>
                <a:uFillTx/>
                <a:latin typeface="Arial Black" panose="020B0A04020102020204"/>
                <a:ea typeface="+mj-ea"/>
                <a:cs typeface="+mj-cs"/>
              </a:rPr>
              <a:t> Options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22" name="Text Placeholder 2">
            <a:extLst>
              <a:ext uri="{FF2B5EF4-FFF2-40B4-BE49-F238E27FC236}">
                <a16:creationId xmlns:a16="http://schemas.microsoft.com/office/drawing/2014/main" id="{B078EF98-62AD-0603-E120-DB285B2E0456}"/>
              </a:ext>
            </a:extLst>
          </p:cNvPr>
          <p:cNvSpPr txBox="1">
            <a:spLocks/>
          </p:cNvSpPr>
          <p:nvPr/>
        </p:nvSpPr>
        <p:spPr>
          <a:xfrm>
            <a:off x="838200" y="1143443"/>
            <a:ext cx="10882744" cy="547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250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500" b="0" i="0" u="none" strike="noStrike" kern="1200" cap="none" spc="0" normalizeH="0" baseline="0" noProof="0">
                <a:ln>
                  <a:noFill/>
                </a:ln>
                <a:solidFill>
                  <a:srgbClr val="FF0000"/>
                </a:solidFill>
                <a:effectLst/>
                <a:uLnTx/>
                <a:uFillTx/>
                <a:latin typeface="Arial" panose="020B0604020202020204"/>
                <a:ea typeface="+mn-ea"/>
                <a:cs typeface="+mn-cs"/>
              </a:rPr>
              <a:t>Those who Use; Those who Choose; Those who Pay the Dues</a:t>
            </a:r>
            <a:endParaRPr kumimoji="0" lang="en-US" sz="25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graphicFrame>
        <p:nvGraphicFramePr>
          <p:cNvPr id="23" name="Diagram 22">
            <a:extLst>
              <a:ext uri="{FF2B5EF4-FFF2-40B4-BE49-F238E27FC236}">
                <a16:creationId xmlns:a16="http://schemas.microsoft.com/office/drawing/2014/main" id="{67268877-084E-73D1-965E-6A5F1406954C}"/>
              </a:ext>
            </a:extLst>
          </p:cNvPr>
          <p:cNvGraphicFramePr/>
          <p:nvPr/>
        </p:nvGraphicFramePr>
        <p:xfrm>
          <a:off x="-956346" y="-104173"/>
          <a:ext cx="10313245" cy="686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8B776044-09CE-8141-91D5-58CA53DD27EE}"/>
              </a:ext>
            </a:extLst>
          </p:cNvPr>
          <p:cNvSpPr txBox="1"/>
          <p:nvPr/>
        </p:nvSpPr>
        <p:spPr>
          <a:xfrm>
            <a:off x="5005649" y="1672087"/>
            <a:ext cx="458384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prstClr val="black"/>
                </a:solidFill>
                <a:effectLst/>
                <a:uLnTx/>
                <a:uFillTx/>
              </a:rPr>
              <a:t>What we need to know – and fast</a:t>
            </a:r>
          </a:p>
        </p:txBody>
      </p:sp>
      <p:cxnSp>
        <p:nvCxnSpPr>
          <p:cNvPr id="25" name="Straight Connector 24">
            <a:extLst>
              <a:ext uri="{FF2B5EF4-FFF2-40B4-BE49-F238E27FC236}">
                <a16:creationId xmlns:a16="http://schemas.microsoft.com/office/drawing/2014/main" id="{6BC12131-FC2F-F25B-B5C6-EECB2C8ED3F9}"/>
              </a:ext>
            </a:extLst>
          </p:cNvPr>
          <p:cNvCxnSpPr>
            <a:cxnSpLocks/>
          </p:cNvCxnSpPr>
          <p:nvPr/>
        </p:nvCxnSpPr>
        <p:spPr>
          <a:xfrm>
            <a:off x="1682188" y="2185804"/>
            <a:ext cx="9535306" cy="0"/>
          </a:xfrm>
          <a:prstGeom prst="line">
            <a:avLst/>
          </a:prstGeom>
          <a:noFill/>
          <a:ln w="25400" cap="flat" cmpd="sng" algn="ctr">
            <a:solidFill>
              <a:sysClr val="windowText" lastClr="000000"/>
            </a:solidFill>
            <a:prstDash val="solid"/>
          </a:ln>
          <a:effectLst/>
        </p:spPr>
      </p:cxnSp>
      <p:sp>
        <p:nvSpPr>
          <p:cNvPr id="28" name="TextBox 27">
            <a:extLst>
              <a:ext uri="{FF2B5EF4-FFF2-40B4-BE49-F238E27FC236}">
                <a16:creationId xmlns:a16="http://schemas.microsoft.com/office/drawing/2014/main" id="{CF16F4E7-01D4-8B1B-CC1A-B1B77483F3BD}"/>
              </a:ext>
            </a:extLst>
          </p:cNvPr>
          <p:cNvSpPr txBox="1"/>
          <p:nvPr/>
        </p:nvSpPr>
        <p:spPr>
          <a:xfrm>
            <a:off x="1582105" y="1782014"/>
            <a:ext cx="1706729" cy="461665"/>
          </a:xfrm>
          <a:prstGeom prst="rect">
            <a:avLst/>
          </a:prstGeom>
          <a:noFill/>
        </p:spPr>
        <p:txBody>
          <a:bodyPr wrap="square" rtlCol="0">
            <a:spAutoFit/>
          </a:bodyPr>
          <a:lstStyle/>
          <a:p>
            <a:r>
              <a:rPr lang="en-US" sz="2400" b="1" dirty="0">
                <a:solidFill>
                  <a:srgbClr val="FFFFFF"/>
                </a:solidFill>
                <a:latin typeface="Arial" panose="020B0604020202020204"/>
              </a:rPr>
              <a:t>FUNDERS</a:t>
            </a:r>
            <a:endParaRPr lang="en-US" sz="3200" b="1" dirty="0">
              <a:solidFill>
                <a:srgbClr val="FFFFFF"/>
              </a:solidFill>
              <a:latin typeface="Arial" panose="020B0604020202020204"/>
            </a:endParaRPr>
          </a:p>
        </p:txBody>
      </p:sp>
      <p:sp>
        <p:nvSpPr>
          <p:cNvPr id="31" name="Rectangle 30">
            <a:extLst>
              <a:ext uri="{FF2B5EF4-FFF2-40B4-BE49-F238E27FC236}">
                <a16:creationId xmlns:a16="http://schemas.microsoft.com/office/drawing/2014/main" id="{C3FD4098-042E-9DB8-D0B1-74379BA4942E}"/>
              </a:ext>
            </a:extLst>
          </p:cNvPr>
          <p:cNvSpPr/>
          <p:nvPr/>
        </p:nvSpPr>
        <p:spPr>
          <a:xfrm>
            <a:off x="4200277" y="2243663"/>
            <a:ext cx="6882346" cy="1077218"/>
          </a:xfrm>
          <a:prstGeom prst="rect">
            <a:avLst/>
          </a:prstGeom>
          <a:solidFill>
            <a:srgbClr val="4BACC6">
              <a:lumMod val="20000"/>
              <a:lumOff val="80000"/>
            </a:srgbClr>
          </a:solidFill>
        </p:spPr>
        <p:txBody>
          <a:bodyPr wrap="square">
            <a:spAutoFit/>
          </a:bodyPr>
          <a:lstStyle/>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cost for procurement AND for programming?</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cost-effectiveness?</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market size, generally and relative to other PrEP products? </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How will introduction affect the current market share and size of other PrEP? </a:t>
            </a:r>
          </a:p>
        </p:txBody>
      </p:sp>
      <p:sp>
        <p:nvSpPr>
          <p:cNvPr id="3" name="Rectangle 2">
            <a:extLst>
              <a:ext uri="{FF2B5EF4-FFF2-40B4-BE49-F238E27FC236}">
                <a16:creationId xmlns:a16="http://schemas.microsoft.com/office/drawing/2014/main" id="{91FBD8C1-FBFB-F3D2-9D4C-95A83F7EB993}"/>
              </a:ext>
            </a:extLst>
          </p:cNvPr>
          <p:cNvSpPr/>
          <p:nvPr/>
        </p:nvSpPr>
        <p:spPr>
          <a:xfrm>
            <a:off x="760164" y="2589596"/>
            <a:ext cx="3316077" cy="3260362"/>
          </a:xfrm>
          <a:prstGeom prst="rect">
            <a:avLst/>
          </a:prstGeom>
          <a:solidFill>
            <a:srgbClr val="4BA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719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584775"/>
          </a:xfrm>
          <a:prstGeom prst="rect">
            <a:avLst/>
          </a:prstGeom>
          <a:noFill/>
        </p:spPr>
        <p:txBody>
          <a:bodyPr wrap="square">
            <a:spAutoFit/>
          </a:bodyPr>
          <a:lstStyle/>
          <a:p>
            <a:pPr algn="ctr">
              <a:defRPr/>
            </a:pPr>
            <a:r>
              <a:rPr kumimoji="0" lang="en-US" sz="3200" b="0" i="0" u="none" strike="noStrike" kern="1200" cap="none" spc="0" normalizeH="0" baseline="0" noProof="0" dirty="0">
                <a:ln>
                  <a:noFill/>
                </a:ln>
                <a:solidFill>
                  <a:srgbClr val="011892"/>
                </a:solidFill>
                <a:effectLst/>
                <a:uLnTx/>
                <a:uFillTx/>
                <a:latin typeface="Arial Black" panose="020B0A04020102020204"/>
                <a:ea typeface="+mj-ea"/>
                <a:cs typeface="+mj-cs"/>
              </a:rPr>
              <a:t>Accelerating Introduction of New </a:t>
            </a:r>
            <a:r>
              <a:rPr kumimoji="0" lang="en-US" sz="3200" b="0" i="0" u="none" strike="noStrike" kern="1200" cap="none" spc="0" normalizeH="0" baseline="0" noProof="0" dirty="0" err="1">
                <a:ln>
                  <a:noFill/>
                </a:ln>
                <a:solidFill>
                  <a:srgbClr val="011892"/>
                </a:solidFill>
                <a:effectLst/>
                <a:uLnTx/>
                <a:uFillTx/>
                <a:latin typeface="Arial Black" panose="020B0A04020102020204"/>
                <a:ea typeface="+mj-ea"/>
                <a:cs typeface="+mj-cs"/>
              </a:rPr>
              <a:t>Px</a:t>
            </a:r>
            <a:r>
              <a:rPr kumimoji="0" lang="en-US" sz="3200" b="0" i="0" u="none" strike="noStrike" kern="1200" cap="none" spc="0" normalizeH="0" baseline="0" noProof="0" dirty="0">
                <a:ln>
                  <a:noFill/>
                </a:ln>
                <a:solidFill>
                  <a:srgbClr val="011892"/>
                </a:solidFill>
                <a:effectLst/>
                <a:uLnTx/>
                <a:uFillTx/>
                <a:latin typeface="Arial Black" panose="020B0A04020102020204"/>
                <a:ea typeface="+mj-ea"/>
                <a:cs typeface="+mj-cs"/>
              </a:rPr>
              <a:t> Options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22" name="Text Placeholder 2">
            <a:extLst>
              <a:ext uri="{FF2B5EF4-FFF2-40B4-BE49-F238E27FC236}">
                <a16:creationId xmlns:a16="http://schemas.microsoft.com/office/drawing/2014/main" id="{B078EF98-62AD-0603-E120-DB285B2E0456}"/>
              </a:ext>
            </a:extLst>
          </p:cNvPr>
          <p:cNvSpPr txBox="1">
            <a:spLocks/>
          </p:cNvSpPr>
          <p:nvPr/>
        </p:nvSpPr>
        <p:spPr>
          <a:xfrm>
            <a:off x="838200" y="1143443"/>
            <a:ext cx="10882744" cy="547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250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500" b="0" i="0" u="none" strike="noStrike" kern="1200" cap="none" spc="0" normalizeH="0" baseline="0" noProof="0">
                <a:ln>
                  <a:noFill/>
                </a:ln>
                <a:solidFill>
                  <a:srgbClr val="FF0000"/>
                </a:solidFill>
                <a:effectLst/>
                <a:uLnTx/>
                <a:uFillTx/>
                <a:latin typeface="Arial" panose="020B0604020202020204"/>
                <a:ea typeface="+mn-ea"/>
                <a:cs typeface="+mn-cs"/>
              </a:rPr>
              <a:t>Those who Use; Those who Choose; Those who Pay the Dues</a:t>
            </a:r>
            <a:endParaRPr kumimoji="0" lang="en-US" sz="25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graphicFrame>
        <p:nvGraphicFramePr>
          <p:cNvPr id="23" name="Diagram 22">
            <a:extLst>
              <a:ext uri="{FF2B5EF4-FFF2-40B4-BE49-F238E27FC236}">
                <a16:creationId xmlns:a16="http://schemas.microsoft.com/office/drawing/2014/main" id="{67268877-084E-73D1-965E-6A5F1406954C}"/>
              </a:ext>
            </a:extLst>
          </p:cNvPr>
          <p:cNvGraphicFramePr/>
          <p:nvPr/>
        </p:nvGraphicFramePr>
        <p:xfrm>
          <a:off x="-956346" y="-104173"/>
          <a:ext cx="10313245" cy="686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8B776044-09CE-8141-91D5-58CA53DD27EE}"/>
              </a:ext>
            </a:extLst>
          </p:cNvPr>
          <p:cNvSpPr txBox="1"/>
          <p:nvPr/>
        </p:nvSpPr>
        <p:spPr>
          <a:xfrm>
            <a:off x="5005649" y="1672087"/>
            <a:ext cx="458384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prstClr val="black"/>
                </a:solidFill>
                <a:effectLst/>
                <a:uLnTx/>
                <a:uFillTx/>
              </a:rPr>
              <a:t>What we need to know – and fast</a:t>
            </a:r>
          </a:p>
        </p:txBody>
      </p:sp>
      <p:cxnSp>
        <p:nvCxnSpPr>
          <p:cNvPr id="25" name="Straight Connector 24">
            <a:extLst>
              <a:ext uri="{FF2B5EF4-FFF2-40B4-BE49-F238E27FC236}">
                <a16:creationId xmlns:a16="http://schemas.microsoft.com/office/drawing/2014/main" id="{6BC12131-FC2F-F25B-B5C6-EECB2C8ED3F9}"/>
              </a:ext>
            </a:extLst>
          </p:cNvPr>
          <p:cNvCxnSpPr>
            <a:cxnSpLocks/>
          </p:cNvCxnSpPr>
          <p:nvPr/>
        </p:nvCxnSpPr>
        <p:spPr>
          <a:xfrm>
            <a:off x="1682188" y="2185804"/>
            <a:ext cx="9535306" cy="0"/>
          </a:xfrm>
          <a:prstGeom prst="line">
            <a:avLst/>
          </a:prstGeom>
          <a:noFill/>
          <a:ln w="25400" cap="flat" cmpd="sng" algn="ctr">
            <a:solidFill>
              <a:sysClr val="windowText" lastClr="000000"/>
            </a:solidFill>
            <a:prstDash val="solid"/>
          </a:ln>
          <a:effectLst/>
        </p:spPr>
      </p:cxnSp>
      <p:sp>
        <p:nvSpPr>
          <p:cNvPr id="27" name="TextBox 26">
            <a:extLst>
              <a:ext uri="{FF2B5EF4-FFF2-40B4-BE49-F238E27FC236}">
                <a16:creationId xmlns:a16="http://schemas.microsoft.com/office/drawing/2014/main" id="{E6EF5EC2-5E63-6B8E-78F5-E27E7B245E72}"/>
              </a:ext>
            </a:extLst>
          </p:cNvPr>
          <p:cNvSpPr txBox="1"/>
          <p:nvPr/>
        </p:nvSpPr>
        <p:spPr>
          <a:xfrm>
            <a:off x="1507152" y="2931131"/>
            <a:ext cx="2066270" cy="461665"/>
          </a:xfrm>
          <a:prstGeom prst="rect">
            <a:avLst/>
          </a:prstGeom>
          <a:noFill/>
        </p:spPr>
        <p:txBody>
          <a:bodyPr wrap="square" rtlCol="0">
            <a:spAutoFit/>
          </a:bodyPr>
          <a:lstStyle/>
          <a:p>
            <a:r>
              <a:rPr lang="en-US" sz="2400" b="1" dirty="0">
                <a:solidFill>
                  <a:srgbClr val="FFFFFF"/>
                </a:solidFill>
                <a:latin typeface="Arial" panose="020B0604020202020204"/>
              </a:rPr>
              <a:t>PROGRAMS</a:t>
            </a:r>
            <a:endParaRPr lang="en-US" sz="3200" b="1" dirty="0">
              <a:solidFill>
                <a:srgbClr val="FFFFFF"/>
              </a:solidFill>
              <a:latin typeface="Arial" panose="020B0604020202020204"/>
            </a:endParaRPr>
          </a:p>
        </p:txBody>
      </p:sp>
      <p:sp>
        <p:nvSpPr>
          <p:cNvPr id="28" name="TextBox 27">
            <a:extLst>
              <a:ext uri="{FF2B5EF4-FFF2-40B4-BE49-F238E27FC236}">
                <a16:creationId xmlns:a16="http://schemas.microsoft.com/office/drawing/2014/main" id="{CF16F4E7-01D4-8B1B-CC1A-B1B77483F3BD}"/>
              </a:ext>
            </a:extLst>
          </p:cNvPr>
          <p:cNvSpPr txBox="1"/>
          <p:nvPr/>
        </p:nvSpPr>
        <p:spPr>
          <a:xfrm>
            <a:off x="1582105" y="1782014"/>
            <a:ext cx="1706729" cy="461665"/>
          </a:xfrm>
          <a:prstGeom prst="rect">
            <a:avLst/>
          </a:prstGeom>
          <a:noFill/>
        </p:spPr>
        <p:txBody>
          <a:bodyPr wrap="square" rtlCol="0">
            <a:spAutoFit/>
          </a:bodyPr>
          <a:lstStyle/>
          <a:p>
            <a:r>
              <a:rPr lang="en-US" sz="2400" b="1" dirty="0">
                <a:solidFill>
                  <a:srgbClr val="FFFFFF"/>
                </a:solidFill>
                <a:latin typeface="Arial" panose="020B0604020202020204"/>
              </a:rPr>
              <a:t>FUNDERS</a:t>
            </a:r>
            <a:endParaRPr lang="en-US" sz="3200" b="1" dirty="0">
              <a:solidFill>
                <a:srgbClr val="FFFFFF"/>
              </a:solidFill>
              <a:latin typeface="Arial" panose="020B0604020202020204"/>
            </a:endParaRPr>
          </a:p>
        </p:txBody>
      </p:sp>
      <p:cxnSp>
        <p:nvCxnSpPr>
          <p:cNvPr id="29" name="Straight Connector 28">
            <a:extLst>
              <a:ext uri="{FF2B5EF4-FFF2-40B4-BE49-F238E27FC236}">
                <a16:creationId xmlns:a16="http://schemas.microsoft.com/office/drawing/2014/main" id="{671B9C9B-2C91-6B99-DE03-CC2272D33A01}"/>
              </a:ext>
            </a:extLst>
          </p:cNvPr>
          <p:cNvCxnSpPr>
            <a:cxnSpLocks/>
          </p:cNvCxnSpPr>
          <p:nvPr/>
        </p:nvCxnSpPr>
        <p:spPr>
          <a:xfrm>
            <a:off x="1584231" y="3363075"/>
            <a:ext cx="9874706" cy="25425"/>
          </a:xfrm>
          <a:prstGeom prst="line">
            <a:avLst/>
          </a:prstGeom>
          <a:noFill/>
          <a:ln w="25400" cap="flat" cmpd="sng" algn="ctr">
            <a:solidFill>
              <a:sysClr val="windowText" lastClr="000000"/>
            </a:solidFill>
            <a:prstDash val="solid"/>
          </a:ln>
          <a:effectLst/>
        </p:spPr>
      </p:cxnSp>
      <p:sp>
        <p:nvSpPr>
          <p:cNvPr id="31" name="Rectangle 30">
            <a:extLst>
              <a:ext uri="{FF2B5EF4-FFF2-40B4-BE49-F238E27FC236}">
                <a16:creationId xmlns:a16="http://schemas.microsoft.com/office/drawing/2014/main" id="{C3FD4098-042E-9DB8-D0B1-74379BA4942E}"/>
              </a:ext>
            </a:extLst>
          </p:cNvPr>
          <p:cNvSpPr/>
          <p:nvPr/>
        </p:nvSpPr>
        <p:spPr>
          <a:xfrm>
            <a:off x="4200277" y="2243663"/>
            <a:ext cx="6882346" cy="1077218"/>
          </a:xfrm>
          <a:prstGeom prst="rect">
            <a:avLst/>
          </a:prstGeom>
          <a:solidFill>
            <a:srgbClr val="4BACC6">
              <a:lumMod val="20000"/>
              <a:lumOff val="80000"/>
            </a:srgbClr>
          </a:solidFill>
        </p:spPr>
        <p:txBody>
          <a:bodyPr wrap="square">
            <a:spAutoFit/>
          </a:bodyPr>
          <a:lstStyle/>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cost for procurement AND for programming?</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cost-effectiveness?</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market size, generally and relative to other PrEP products? </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How will introduction affect the current market share and size of other PrEP? </a:t>
            </a:r>
          </a:p>
        </p:txBody>
      </p:sp>
      <p:sp>
        <p:nvSpPr>
          <p:cNvPr id="32" name="Rectangle 31">
            <a:extLst>
              <a:ext uri="{FF2B5EF4-FFF2-40B4-BE49-F238E27FC236}">
                <a16:creationId xmlns:a16="http://schemas.microsoft.com/office/drawing/2014/main" id="{279DDF20-2DCC-086F-DC87-D156B997C60C}"/>
              </a:ext>
            </a:extLst>
          </p:cNvPr>
          <p:cNvSpPr/>
          <p:nvPr/>
        </p:nvSpPr>
        <p:spPr>
          <a:xfrm>
            <a:off x="3753870" y="3437364"/>
            <a:ext cx="6967958" cy="1077218"/>
          </a:xfrm>
          <a:prstGeom prst="rect">
            <a:avLst/>
          </a:prstGeom>
          <a:solidFill>
            <a:srgbClr val="9BBB59">
              <a:lumMod val="20000"/>
              <a:lumOff val="80000"/>
            </a:srgbClr>
          </a:solidFill>
        </p:spPr>
        <p:txBody>
          <a:bodyPr wrap="square">
            <a:spAutoFit/>
          </a:bodyPr>
          <a:lstStyle/>
          <a:p>
            <a:pPr marL="238125" indent="-228600">
              <a:buFont typeface="Symbol" pitchFamily="2" charset="2"/>
              <a:buChar char=""/>
              <a:defRPr/>
            </a:pPr>
            <a:r>
              <a:rPr lang="en-US" sz="1600" kern="0" dirty="0">
                <a:solidFill>
                  <a:prstClr val="black"/>
                </a:solidFill>
                <a:cs typeface="Times New Roman" panose="02020603050405020304" pitchFamily="18" charset="0"/>
              </a:rPr>
              <a:t>What policies need to change to to plan for &amp; introduce new option? </a:t>
            </a:r>
          </a:p>
          <a:p>
            <a:pPr marL="238125" indent="-228600">
              <a:buFont typeface="Symbol" pitchFamily="2" charset="2"/>
              <a:buChar char=""/>
              <a:defRPr/>
            </a:pPr>
            <a:r>
              <a:rPr lang="en-US" sz="1600" kern="0" dirty="0">
                <a:solidFill>
                  <a:prstClr val="black"/>
                </a:solidFill>
                <a:cs typeface="Times New Roman" panose="02020603050405020304" pitchFamily="18" charset="0"/>
              </a:rPr>
              <a:t>How to overcome siloes in procurement &amp; service delivery? </a:t>
            </a:r>
          </a:p>
          <a:p>
            <a:pPr marL="238125" indent="-228600">
              <a:buFont typeface="Symbol" pitchFamily="2" charset="2"/>
              <a:buChar char=""/>
              <a:defRPr/>
            </a:pPr>
            <a:r>
              <a:rPr lang="en-US" sz="1600" kern="0" dirty="0">
                <a:solidFill>
                  <a:prstClr val="black"/>
                </a:solidFill>
                <a:cs typeface="Times New Roman" panose="02020603050405020304" pitchFamily="18" charset="0"/>
              </a:rPr>
              <a:t>What type of training &amp; support do providers need? </a:t>
            </a:r>
          </a:p>
          <a:p>
            <a:pPr marL="238125" indent="-228600">
              <a:buFont typeface="Symbol" pitchFamily="2" charset="2"/>
              <a:buChar char=""/>
              <a:defRPr/>
            </a:pPr>
            <a:r>
              <a:rPr lang="en-US" sz="1600" kern="0" dirty="0">
                <a:solidFill>
                  <a:prstClr val="black"/>
                </a:solidFill>
                <a:cs typeface="Times New Roman" panose="02020603050405020304" pitchFamily="18" charset="0"/>
              </a:rPr>
              <a:t>What are optimal service delivery platforms and communication channels? </a:t>
            </a:r>
          </a:p>
        </p:txBody>
      </p:sp>
      <p:sp>
        <p:nvSpPr>
          <p:cNvPr id="3" name="Rectangle 2">
            <a:extLst>
              <a:ext uri="{FF2B5EF4-FFF2-40B4-BE49-F238E27FC236}">
                <a16:creationId xmlns:a16="http://schemas.microsoft.com/office/drawing/2014/main" id="{486DFFD8-5591-69EB-9F86-9831CBBBE360}"/>
              </a:ext>
            </a:extLst>
          </p:cNvPr>
          <p:cNvSpPr/>
          <p:nvPr/>
        </p:nvSpPr>
        <p:spPr>
          <a:xfrm>
            <a:off x="1651832" y="3490591"/>
            <a:ext cx="1520328" cy="1690357"/>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417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584775"/>
          </a:xfrm>
          <a:prstGeom prst="rect">
            <a:avLst/>
          </a:prstGeom>
          <a:noFill/>
        </p:spPr>
        <p:txBody>
          <a:bodyPr wrap="square">
            <a:spAutoFit/>
          </a:bodyPr>
          <a:lstStyle/>
          <a:p>
            <a:pPr algn="ctr">
              <a:defRPr/>
            </a:pPr>
            <a:r>
              <a:rPr kumimoji="0" lang="en-US" sz="3200" b="0" i="0" u="none" strike="noStrike" kern="1200" cap="none" spc="0" normalizeH="0" baseline="0" noProof="0" dirty="0">
                <a:ln>
                  <a:noFill/>
                </a:ln>
                <a:solidFill>
                  <a:srgbClr val="011892"/>
                </a:solidFill>
                <a:effectLst/>
                <a:uLnTx/>
                <a:uFillTx/>
                <a:latin typeface="Arial Black" panose="020B0A04020102020204"/>
                <a:ea typeface="+mj-ea"/>
                <a:cs typeface="+mj-cs"/>
              </a:rPr>
              <a:t>Accelerating Introduction of New </a:t>
            </a:r>
            <a:r>
              <a:rPr kumimoji="0" lang="en-US" sz="3200" b="0" i="0" u="none" strike="noStrike" kern="1200" cap="none" spc="0" normalizeH="0" baseline="0" noProof="0" dirty="0" err="1">
                <a:ln>
                  <a:noFill/>
                </a:ln>
                <a:solidFill>
                  <a:srgbClr val="011892"/>
                </a:solidFill>
                <a:effectLst/>
                <a:uLnTx/>
                <a:uFillTx/>
                <a:latin typeface="Arial Black" panose="020B0A04020102020204"/>
                <a:ea typeface="+mj-ea"/>
                <a:cs typeface="+mj-cs"/>
              </a:rPr>
              <a:t>Px</a:t>
            </a:r>
            <a:r>
              <a:rPr kumimoji="0" lang="en-US" sz="3200" b="0" i="0" u="none" strike="noStrike" kern="1200" cap="none" spc="0" normalizeH="0" baseline="0" noProof="0" dirty="0">
                <a:ln>
                  <a:noFill/>
                </a:ln>
                <a:solidFill>
                  <a:srgbClr val="011892"/>
                </a:solidFill>
                <a:effectLst/>
                <a:uLnTx/>
                <a:uFillTx/>
                <a:latin typeface="Arial Black" panose="020B0A04020102020204"/>
                <a:ea typeface="+mj-ea"/>
                <a:cs typeface="+mj-cs"/>
              </a:rPr>
              <a:t> Options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22" name="Text Placeholder 2">
            <a:extLst>
              <a:ext uri="{FF2B5EF4-FFF2-40B4-BE49-F238E27FC236}">
                <a16:creationId xmlns:a16="http://schemas.microsoft.com/office/drawing/2014/main" id="{B078EF98-62AD-0603-E120-DB285B2E0456}"/>
              </a:ext>
            </a:extLst>
          </p:cNvPr>
          <p:cNvSpPr txBox="1">
            <a:spLocks/>
          </p:cNvSpPr>
          <p:nvPr/>
        </p:nvSpPr>
        <p:spPr>
          <a:xfrm>
            <a:off x="838200" y="1143443"/>
            <a:ext cx="10882744" cy="5470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250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500" b="0" i="0" u="none" strike="noStrike" kern="1200" cap="none" spc="0" normalizeH="0" baseline="0" noProof="0">
                <a:ln>
                  <a:noFill/>
                </a:ln>
                <a:solidFill>
                  <a:srgbClr val="FF0000"/>
                </a:solidFill>
                <a:effectLst/>
                <a:uLnTx/>
                <a:uFillTx/>
                <a:latin typeface="Arial" panose="020B0604020202020204"/>
                <a:ea typeface="+mn-ea"/>
                <a:cs typeface="+mn-cs"/>
              </a:rPr>
              <a:t>Those who Use; Those who Choose; Those who Pay the Dues</a:t>
            </a:r>
            <a:endParaRPr kumimoji="0" lang="en-US" sz="25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graphicFrame>
        <p:nvGraphicFramePr>
          <p:cNvPr id="23" name="Diagram 22">
            <a:extLst>
              <a:ext uri="{FF2B5EF4-FFF2-40B4-BE49-F238E27FC236}">
                <a16:creationId xmlns:a16="http://schemas.microsoft.com/office/drawing/2014/main" id="{67268877-084E-73D1-965E-6A5F1406954C}"/>
              </a:ext>
            </a:extLst>
          </p:cNvPr>
          <p:cNvGraphicFramePr/>
          <p:nvPr/>
        </p:nvGraphicFramePr>
        <p:xfrm>
          <a:off x="-956346" y="-104173"/>
          <a:ext cx="10313245" cy="686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8B776044-09CE-8141-91D5-58CA53DD27EE}"/>
              </a:ext>
            </a:extLst>
          </p:cNvPr>
          <p:cNvSpPr txBox="1"/>
          <p:nvPr/>
        </p:nvSpPr>
        <p:spPr>
          <a:xfrm>
            <a:off x="5005649" y="1672087"/>
            <a:ext cx="458384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prstClr val="black"/>
                </a:solidFill>
                <a:effectLst/>
                <a:uLnTx/>
                <a:uFillTx/>
              </a:rPr>
              <a:t>What we need to know – and fast</a:t>
            </a:r>
          </a:p>
        </p:txBody>
      </p:sp>
      <p:cxnSp>
        <p:nvCxnSpPr>
          <p:cNvPr id="25" name="Straight Connector 24">
            <a:extLst>
              <a:ext uri="{FF2B5EF4-FFF2-40B4-BE49-F238E27FC236}">
                <a16:creationId xmlns:a16="http://schemas.microsoft.com/office/drawing/2014/main" id="{6BC12131-FC2F-F25B-B5C6-EECB2C8ED3F9}"/>
              </a:ext>
            </a:extLst>
          </p:cNvPr>
          <p:cNvCxnSpPr>
            <a:cxnSpLocks/>
          </p:cNvCxnSpPr>
          <p:nvPr/>
        </p:nvCxnSpPr>
        <p:spPr>
          <a:xfrm>
            <a:off x="1682188" y="2185804"/>
            <a:ext cx="9535306" cy="0"/>
          </a:xfrm>
          <a:prstGeom prst="line">
            <a:avLst/>
          </a:prstGeom>
          <a:noFill/>
          <a:ln w="25400" cap="flat" cmpd="sng" algn="ctr">
            <a:solidFill>
              <a:sysClr val="windowText" lastClr="000000"/>
            </a:solidFill>
            <a:prstDash val="solid"/>
          </a:ln>
          <a:effectLst/>
        </p:spPr>
      </p:cxnSp>
      <p:sp>
        <p:nvSpPr>
          <p:cNvPr id="26" name="TextBox 25">
            <a:extLst>
              <a:ext uri="{FF2B5EF4-FFF2-40B4-BE49-F238E27FC236}">
                <a16:creationId xmlns:a16="http://schemas.microsoft.com/office/drawing/2014/main" id="{1E32A7F6-EF43-DED0-9195-BAB8BF750AAB}"/>
              </a:ext>
            </a:extLst>
          </p:cNvPr>
          <p:cNvSpPr txBox="1"/>
          <p:nvPr/>
        </p:nvSpPr>
        <p:spPr>
          <a:xfrm>
            <a:off x="2049256" y="4068405"/>
            <a:ext cx="1579596" cy="461665"/>
          </a:xfrm>
          <a:prstGeom prst="rect">
            <a:avLst/>
          </a:prstGeom>
          <a:noFill/>
        </p:spPr>
        <p:txBody>
          <a:bodyPr wrap="square" rtlCol="0">
            <a:spAutoFit/>
          </a:bodyPr>
          <a:lstStyle/>
          <a:p>
            <a:r>
              <a:rPr lang="en-US" sz="2400" b="1" dirty="0">
                <a:solidFill>
                  <a:srgbClr val="FFFFFF"/>
                </a:solidFill>
                <a:latin typeface="Arial" panose="020B0604020202020204"/>
              </a:rPr>
              <a:t>USERS</a:t>
            </a:r>
            <a:endParaRPr lang="en-US" sz="3200" b="1" dirty="0">
              <a:solidFill>
                <a:srgbClr val="FFFFFF"/>
              </a:solidFill>
              <a:latin typeface="Arial" panose="020B0604020202020204"/>
            </a:endParaRPr>
          </a:p>
        </p:txBody>
      </p:sp>
      <p:sp>
        <p:nvSpPr>
          <p:cNvPr id="27" name="TextBox 26">
            <a:extLst>
              <a:ext uri="{FF2B5EF4-FFF2-40B4-BE49-F238E27FC236}">
                <a16:creationId xmlns:a16="http://schemas.microsoft.com/office/drawing/2014/main" id="{E6EF5EC2-5E63-6B8E-78F5-E27E7B245E72}"/>
              </a:ext>
            </a:extLst>
          </p:cNvPr>
          <p:cNvSpPr txBox="1"/>
          <p:nvPr/>
        </p:nvSpPr>
        <p:spPr>
          <a:xfrm>
            <a:off x="1507152" y="2931131"/>
            <a:ext cx="2066270" cy="461665"/>
          </a:xfrm>
          <a:prstGeom prst="rect">
            <a:avLst/>
          </a:prstGeom>
          <a:noFill/>
        </p:spPr>
        <p:txBody>
          <a:bodyPr wrap="square" rtlCol="0">
            <a:spAutoFit/>
          </a:bodyPr>
          <a:lstStyle/>
          <a:p>
            <a:r>
              <a:rPr lang="en-US" sz="2400" b="1" dirty="0">
                <a:solidFill>
                  <a:srgbClr val="FFFFFF"/>
                </a:solidFill>
                <a:latin typeface="Arial" panose="020B0604020202020204"/>
              </a:rPr>
              <a:t>PROGRAMS</a:t>
            </a:r>
            <a:endParaRPr lang="en-US" sz="3200" b="1" dirty="0">
              <a:solidFill>
                <a:srgbClr val="FFFFFF"/>
              </a:solidFill>
              <a:latin typeface="Arial" panose="020B0604020202020204"/>
            </a:endParaRPr>
          </a:p>
        </p:txBody>
      </p:sp>
      <p:sp>
        <p:nvSpPr>
          <p:cNvPr id="28" name="TextBox 27">
            <a:extLst>
              <a:ext uri="{FF2B5EF4-FFF2-40B4-BE49-F238E27FC236}">
                <a16:creationId xmlns:a16="http://schemas.microsoft.com/office/drawing/2014/main" id="{CF16F4E7-01D4-8B1B-CC1A-B1B77483F3BD}"/>
              </a:ext>
            </a:extLst>
          </p:cNvPr>
          <p:cNvSpPr txBox="1"/>
          <p:nvPr/>
        </p:nvSpPr>
        <p:spPr>
          <a:xfrm>
            <a:off x="1582105" y="1782014"/>
            <a:ext cx="1706729" cy="461665"/>
          </a:xfrm>
          <a:prstGeom prst="rect">
            <a:avLst/>
          </a:prstGeom>
          <a:noFill/>
        </p:spPr>
        <p:txBody>
          <a:bodyPr wrap="square" rtlCol="0">
            <a:spAutoFit/>
          </a:bodyPr>
          <a:lstStyle/>
          <a:p>
            <a:r>
              <a:rPr lang="en-US" sz="2400" b="1" dirty="0">
                <a:solidFill>
                  <a:srgbClr val="FFFFFF"/>
                </a:solidFill>
                <a:latin typeface="Arial" panose="020B0604020202020204"/>
              </a:rPr>
              <a:t>FUNDERS</a:t>
            </a:r>
            <a:endParaRPr lang="en-US" sz="3200" b="1" dirty="0">
              <a:solidFill>
                <a:srgbClr val="FFFFFF"/>
              </a:solidFill>
              <a:latin typeface="Arial" panose="020B0604020202020204"/>
            </a:endParaRPr>
          </a:p>
        </p:txBody>
      </p:sp>
      <p:cxnSp>
        <p:nvCxnSpPr>
          <p:cNvPr id="29" name="Straight Connector 28">
            <a:extLst>
              <a:ext uri="{FF2B5EF4-FFF2-40B4-BE49-F238E27FC236}">
                <a16:creationId xmlns:a16="http://schemas.microsoft.com/office/drawing/2014/main" id="{671B9C9B-2C91-6B99-DE03-CC2272D33A01}"/>
              </a:ext>
            </a:extLst>
          </p:cNvPr>
          <p:cNvCxnSpPr>
            <a:cxnSpLocks/>
          </p:cNvCxnSpPr>
          <p:nvPr/>
        </p:nvCxnSpPr>
        <p:spPr>
          <a:xfrm>
            <a:off x="1584231" y="3363075"/>
            <a:ext cx="9874706" cy="25425"/>
          </a:xfrm>
          <a:prstGeom prst="line">
            <a:avLst/>
          </a:prstGeom>
          <a:noFill/>
          <a:ln w="25400" cap="flat" cmpd="sng" algn="ctr">
            <a:solidFill>
              <a:sysClr val="windowText" lastClr="000000"/>
            </a:solidFill>
            <a:prstDash val="solid"/>
          </a:ln>
          <a:effectLst/>
        </p:spPr>
      </p:cxnSp>
      <p:cxnSp>
        <p:nvCxnSpPr>
          <p:cNvPr id="30" name="Straight Connector 29">
            <a:extLst>
              <a:ext uri="{FF2B5EF4-FFF2-40B4-BE49-F238E27FC236}">
                <a16:creationId xmlns:a16="http://schemas.microsoft.com/office/drawing/2014/main" id="{3131F9A2-0EDF-2053-45C8-F431F864CC60}"/>
              </a:ext>
            </a:extLst>
          </p:cNvPr>
          <p:cNvCxnSpPr>
            <a:cxnSpLocks/>
          </p:cNvCxnSpPr>
          <p:nvPr/>
        </p:nvCxnSpPr>
        <p:spPr>
          <a:xfrm>
            <a:off x="2207511" y="4553218"/>
            <a:ext cx="9633390" cy="0"/>
          </a:xfrm>
          <a:prstGeom prst="line">
            <a:avLst/>
          </a:prstGeom>
          <a:noFill/>
          <a:ln w="25400" cap="flat" cmpd="sng" algn="ctr">
            <a:solidFill>
              <a:sysClr val="windowText" lastClr="000000"/>
            </a:solidFill>
            <a:prstDash val="solid"/>
          </a:ln>
          <a:effectLst/>
        </p:spPr>
      </p:cxnSp>
      <p:sp>
        <p:nvSpPr>
          <p:cNvPr id="31" name="Rectangle 30">
            <a:extLst>
              <a:ext uri="{FF2B5EF4-FFF2-40B4-BE49-F238E27FC236}">
                <a16:creationId xmlns:a16="http://schemas.microsoft.com/office/drawing/2014/main" id="{C3FD4098-042E-9DB8-D0B1-74379BA4942E}"/>
              </a:ext>
            </a:extLst>
          </p:cNvPr>
          <p:cNvSpPr/>
          <p:nvPr/>
        </p:nvSpPr>
        <p:spPr>
          <a:xfrm>
            <a:off x="4200277" y="2243663"/>
            <a:ext cx="6882346" cy="1077218"/>
          </a:xfrm>
          <a:prstGeom prst="rect">
            <a:avLst/>
          </a:prstGeom>
          <a:solidFill>
            <a:srgbClr val="4BACC6">
              <a:lumMod val="20000"/>
              <a:lumOff val="80000"/>
            </a:srgbClr>
          </a:solidFill>
        </p:spPr>
        <p:txBody>
          <a:bodyPr wrap="square">
            <a:spAutoFit/>
          </a:bodyPr>
          <a:lstStyle/>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cost for procurement AND for programming?</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cost-effectiveness?</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What is the market size, generally and relative to other PrEP products? </a:t>
            </a:r>
          </a:p>
          <a:p>
            <a:pPr marL="238125" indent="-228600">
              <a:buFont typeface="Symbol" pitchFamily="2" charset="2"/>
              <a:buChar char=""/>
              <a:defRPr/>
            </a:pPr>
            <a:r>
              <a:rPr lang="en-US" sz="1600" kern="0" dirty="0">
                <a:solidFill>
                  <a:prstClr val="black"/>
                </a:solidFill>
                <a:ea typeface="Calibri" panose="020F0502020204030204" pitchFamily="34" charset="0"/>
                <a:cs typeface="Times New Roman" panose="02020603050405020304" pitchFamily="18" charset="0"/>
              </a:rPr>
              <a:t>How will introduction affect the current market share and size of other PrEP? </a:t>
            </a:r>
          </a:p>
        </p:txBody>
      </p:sp>
      <p:sp>
        <p:nvSpPr>
          <p:cNvPr id="32" name="Rectangle 31">
            <a:extLst>
              <a:ext uri="{FF2B5EF4-FFF2-40B4-BE49-F238E27FC236}">
                <a16:creationId xmlns:a16="http://schemas.microsoft.com/office/drawing/2014/main" id="{279DDF20-2DCC-086F-DC87-D156B997C60C}"/>
              </a:ext>
            </a:extLst>
          </p:cNvPr>
          <p:cNvSpPr/>
          <p:nvPr/>
        </p:nvSpPr>
        <p:spPr>
          <a:xfrm>
            <a:off x="3753870" y="3437364"/>
            <a:ext cx="6967958" cy="1077218"/>
          </a:xfrm>
          <a:prstGeom prst="rect">
            <a:avLst/>
          </a:prstGeom>
          <a:solidFill>
            <a:srgbClr val="9BBB59">
              <a:lumMod val="20000"/>
              <a:lumOff val="80000"/>
            </a:srgbClr>
          </a:solidFill>
        </p:spPr>
        <p:txBody>
          <a:bodyPr wrap="square">
            <a:spAutoFit/>
          </a:bodyPr>
          <a:lstStyle/>
          <a:p>
            <a:pPr marL="238125" indent="-228600">
              <a:buFont typeface="Symbol" pitchFamily="2" charset="2"/>
              <a:buChar char=""/>
              <a:defRPr/>
            </a:pPr>
            <a:r>
              <a:rPr lang="en-US" sz="1600" kern="0" dirty="0">
                <a:solidFill>
                  <a:prstClr val="black"/>
                </a:solidFill>
                <a:cs typeface="Times New Roman" panose="02020603050405020304" pitchFamily="18" charset="0"/>
              </a:rPr>
              <a:t>What policies need to change to to plan for &amp; introduce new option? </a:t>
            </a:r>
          </a:p>
          <a:p>
            <a:pPr marL="238125" indent="-228600">
              <a:buFont typeface="Symbol" pitchFamily="2" charset="2"/>
              <a:buChar char=""/>
              <a:defRPr/>
            </a:pPr>
            <a:r>
              <a:rPr lang="en-US" sz="1600" kern="0" dirty="0">
                <a:solidFill>
                  <a:prstClr val="black"/>
                </a:solidFill>
                <a:cs typeface="Times New Roman" panose="02020603050405020304" pitchFamily="18" charset="0"/>
              </a:rPr>
              <a:t>How to overcome siloes in procurement &amp; service delivery? </a:t>
            </a:r>
          </a:p>
          <a:p>
            <a:pPr marL="238125" indent="-228600">
              <a:buFont typeface="Symbol" pitchFamily="2" charset="2"/>
              <a:buChar char=""/>
              <a:defRPr/>
            </a:pPr>
            <a:r>
              <a:rPr lang="en-US" sz="1600" kern="0" dirty="0">
                <a:solidFill>
                  <a:prstClr val="black"/>
                </a:solidFill>
                <a:cs typeface="Times New Roman" panose="02020603050405020304" pitchFamily="18" charset="0"/>
              </a:rPr>
              <a:t>What type of training &amp; support do providers need? </a:t>
            </a:r>
          </a:p>
          <a:p>
            <a:pPr marL="238125" indent="-228600">
              <a:buFont typeface="Symbol" pitchFamily="2" charset="2"/>
              <a:buChar char=""/>
              <a:defRPr/>
            </a:pPr>
            <a:r>
              <a:rPr lang="en-US" sz="1600" kern="0" dirty="0">
                <a:solidFill>
                  <a:prstClr val="black"/>
                </a:solidFill>
                <a:cs typeface="Times New Roman" panose="02020603050405020304" pitchFamily="18" charset="0"/>
              </a:rPr>
              <a:t>What are optimal service delivery platforms and communication channels? </a:t>
            </a:r>
          </a:p>
        </p:txBody>
      </p:sp>
      <p:sp>
        <p:nvSpPr>
          <p:cNvPr id="33" name="Rectangle 32">
            <a:extLst>
              <a:ext uri="{FF2B5EF4-FFF2-40B4-BE49-F238E27FC236}">
                <a16:creationId xmlns:a16="http://schemas.microsoft.com/office/drawing/2014/main" id="{B5DE038A-F335-18FE-A340-89A489AFA632}"/>
              </a:ext>
            </a:extLst>
          </p:cNvPr>
          <p:cNvSpPr/>
          <p:nvPr/>
        </p:nvSpPr>
        <p:spPr>
          <a:xfrm>
            <a:off x="3220591" y="4607342"/>
            <a:ext cx="7288914" cy="2062103"/>
          </a:xfrm>
          <a:prstGeom prst="rect">
            <a:avLst/>
          </a:prstGeom>
          <a:solidFill>
            <a:srgbClr val="F79646">
              <a:lumMod val="20000"/>
              <a:lumOff val="80000"/>
            </a:srgbClr>
          </a:solidFill>
        </p:spPr>
        <p:txBody>
          <a:bodyPr wrap="square">
            <a:spAutoFit/>
          </a:bodyPr>
          <a:lstStyle/>
          <a:p>
            <a:pPr marL="238125" indent="-228600">
              <a:buFont typeface="Symbol" pitchFamily="2" charset="2"/>
              <a:buChar char=""/>
              <a:defRPr/>
            </a:pPr>
            <a:r>
              <a:rPr lang="en-US" sz="1600" kern="0" dirty="0">
                <a:solidFill>
                  <a:prstClr val="black"/>
                </a:solidFill>
                <a:cs typeface="Times New Roman" panose="02020603050405020304" pitchFamily="18" charset="0"/>
              </a:rPr>
              <a:t>Who prefers which option, and what are their motivators and barriers? </a:t>
            </a:r>
          </a:p>
          <a:p>
            <a:pPr marL="238125" indent="-228600">
              <a:buFont typeface="Symbol" pitchFamily="2" charset="2"/>
              <a:buChar char=""/>
              <a:defRPr/>
            </a:pPr>
            <a:r>
              <a:rPr lang="en-US" sz="1600" kern="0" dirty="0">
                <a:solidFill>
                  <a:prstClr val="black"/>
                </a:solidFill>
                <a:cs typeface="Times New Roman" panose="02020603050405020304" pitchFamily="18" charset="0"/>
              </a:rPr>
              <a:t>Where/from whom do potential users desire to hear about and access product?</a:t>
            </a:r>
          </a:p>
          <a:p>
            <a:pPr marL="238125" indent="-228600">
              <a:buFont typeface="Symbol" pitchFamily="2" charset="2"/>
              <a:buChar char=""/>
              <a:defRPr/>
            </a:pPr>
            <a:r>
              <a:rPr lang="en-US" sz="1600" kern="0" dirty="0">
                <a:solidFill>
                  <a:prstClr val="black"/>
                </a:solidFill>
                <a:cs typeface="Times New Roman" panose="02020603050405020304" pitchFamily="18" charset="0"/>
              </a:rPr>
              <a:t>How will product use/preference change over time? </a:t>
            </a:r>
          </a:p>
          <a:p>
            <a:pPr marL="238125" indent="-228600">
              <a:buFont typeface="Symbol" pitchFamily="2" charset="2"/>
              <a:buChar char=""/>
              <a:defRPr/>
            </a:pPr>
            <a:r>
              <a:rPr lang="en-US" sz="1600" kern="0" dirty="0">
                <a:solidFill>
                  <a:prstClr val="black"/>
                </a:solidFill>
                <a:cs typeface="Times New Roman" panose="02020603050405020304" pitchFamily="18" charset="0"/>
              </a:rPr>
              <a:t>How can we increase &amp; support adherence? </a:t>
            </a:r>
          </a:p>
          <a:p>
            <a:pPr marL="238125" indent="-228600">
              <a:buFont typeface="Symbol" pitchFamily="2" charset="2"/>
              <a:buChar char=""/>
              <a:defRPr/>
            </a:pPr>
            <a:r>
              <a:rPr lang="en-US" sz="1600" kern="0" dirty="0">
                <a:solidFill>
                  <a:prstClr val="black"/>
                </a:solidFill>
                <a:cs typeface="Times New Roman" panose="02020603050405020304" pitchFamily="18" charset="0"/>
              </a:rPr>
              <a:t>What is the end user's path to initiation and continued, effective use?</a:t>
            </a:r>
          </a:p>
          <a:p>
            <a:pPr marL="238125" indent="-228600">
              <a:buFont typeface="Symbol" pitchFamily="2" charset="2"/>
              <a:buChar char=""/>
              <a:defRPr/>
            </a:pPr>
            <a:r>
              <a:rPr lang="en-US" sz="1600" kern="0" dirty="0">
                <a:solidFill>
                  <a:prstClr val="black"/>
                </a:solidFill>
                <a:cs typeface="Times New Roman" panose="02020603050405020304" pitchFamily="18" charset="0"/>
              </a:rPr>
              <a:t>How can peer groups/influencers be leveraged to support uptake &amp; adherence?</a:t>
            </a:r>
          </a:p>
          <a:p>
            <a:pPr marL="238125" indent="-228600">
              <a:buFont typeface="Symbol" pitchFamily="2" charset="2"/>
              <a:buChar char=""/>
              <a:defRPr/>
            </a:pPr>
            <a:r>
              <a:rPr lang="en-US" sz="1600" kern="0" dirty="0">
                <a:solidFill>
                  <a:prstClr val="black"/>
                </a:solidFill>
                <a:cs typeface="Times New Roman" panose="02020603050405020304" pitchFamily="18" charset="0"/>
              </a:rPr>
              <a:t>How can providers be supported to have more knowledge and empathy?</a:t>
            </a:r>
          </a:p>
          <a:p>
            <a:pPr marL="238125" indent="-228600">
              <a:buFont typeface="Symbol" pitchFamily="2" charset="2"/>
              <a:buChar char=""/>
              <a:defRPr/>
            </a:pPr>
            <a:r>
              <a:rPr lang="en-US" sz="1600" kern="0" dirty="0">
                <a:solidFill>
                  <a:prstClr val="black"/>
                </a:solidFill>
                <a:cs typeface="Times New Roman" panose="02020603050405020304" pitchFamily="18" charset="0"/>
              </a:rPr>
              <a:t>How can the product be packaged to better support uptake/ adherence? </a:t>
            </a:r>
          </a:p>
        </p:txBody>
      </p:sp>
    </p:spTree>
    <p:extLst>
      <p:ext uri="{BB962C8B-B14F-4D97-AF65-F5344CB8AC3E}">
        <p14:creationId xmlns:p14="http://schemas.microsoft.com/office/powerpoint/2010/main" val="3126758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AAA46-43ED-EBCF-9EC6-28245AC697E2}"/>
              </a:ext>
            </a:extLst>
          </p:cNvPr>
          <p:cNvPicPr>
            <a:picLocks noChangeAspect="1"/>
          </p:cNvPicPr>
          <p:nvPr/>
        </p:nvPicPr>
        <p:blipFill rotWithShape="1">
          <a:blip r:embed="rId3"/>
          <a:srcRect t="14591" b="12226"/>
          <a:stretch/>
        </p:blipFill>
        <p:spPr>
          <a:xfrm>
            <a:off x="973689" y="863547"/>
            <a:ext cx="10244621" cy="5622970"/>
          </a:xfrm>
          <a:prstGeom prst="rect">
            <a:avLst/>
          </a:prstGeom>
        </p:spPr>
      </p:pic>
      <p:sp>
        <p:nvSpPr>
          <p:cNvPr id="4" name="Rectangle 3">
            <a:extLst>
              <a:ext uri="{FF2B5EF4-FFF2-40B4-BE49-F238E27FC236}">
                <a16:creationId xmlns:a16="http://schemas.microsoft.com/office/drawing/2014/main" id="{FA5BC322-9FB9-5149-A496-AF5151A4CBE4}"/>
              </a:ext>
            </a:extLst>
          </p:cNvPr>
          <p:cNvSpPr/>
          <p:nvPr/>
        </p:nvSpPr>
        <p:spPr>
          <a:xfrm>
            <a:off x="100360" y="217216"/>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So, Now What for CAB-LA?</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863547"/>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6367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4AF29FD-5496-D401-7A8B-B5D3C361DE75}"/>
              </a:ext>
            </a:extLst>
          </p:cNvPr>
          <p:cNvPicPr>
            <a:picLocks noChangeAspect="1"/>
          </p:cNvPicPr>
          <p:nvPr/>
        </p:nvPicPr>
        <p:blipFill rotWithShape="1">
          <a:blip r:embed="rId3"/>
          <a:srcRect l="10642" b="2319"/>
          <a:stretch/>
        </p:blipFill>
        <p:spPr>
          <a:xfrm>
            <a:off x="1012580" y="202398"/>
            <a:ext cx="10166839" cy="6655602"/>
          </a:xfrm>
          <a:prstGeom prst="rect">
            <a:avLst/>
          </a:prstGeom>
        </p:spPr>
      </p:pic>
      <p:sp>
        <p:nvSpPr>
          <p:cNvPr id="4" name="Rectangle 3">
            <a:extLst>
              <a:ext uri="{FF2B5EF4-FFF2-40B4-BE49-F238E27FC236}">
                <a16:creationId xmlns:a16="http://schemas.microsoft.com/office/drawing/2014/main" id="{DA85507B-2F57-8C4C-9010-2B55EB997F59}"/>
              </a:ext>
            </a:extLst>
          </p:cNvPr>
          <p:cNvSpPr/>
          <p:nvPr/>
        </p:nvSpPr>
        <p:spPr>
          <a:xfrm>
            <a:off x="94706" y="5703499"/>
            <a:ext cx="4023360" cy="646331"/>
          </a:xfrm>
          <a:prstGeom prst="rect">
            <a:avLst/>
          </a:prstGeom>
          <a:noFill/>
        </p:spPr>
        <p:txBody>
          <a:bodyPr wrap="square">
            <a:spAutoFit/>
          </a:bodyPr>
          <a:lstStyle/>
          <a:p>
            <a:r>
              <a:rPr lang="en-US" b="1" dirty="0">
                <a:solidFill>
                  <a:srgbClr val="C00000"/>
                </a:solidFill>
                <a:latin typeface="Arial" panose="020B0604020202020204" pitchFamily="34" charset="0"/>
                <a:cs typeface="Arial" panose="020B0604020202020204" pitchFamily="34" charset="0"/>
              </a:rPr>
              <a:t>Approved by the US FDA for PrEP: </a:t>
            </a:r>
          </a:p>
          <a:p>
            <a:r>
              <a:rPr lang="en-US" b="1" dirty="0">
                <a:solidFill>
                  <a:srgbClr val="C00000"/>
                </a:solidFill>
                <a:latin typeface="Arial" panose="020B0604020202020204" pitchFamily="34" charset="0"/>
                <a:cs typeface="Arial" panose="020B0604020202020204" pitchFamily="34" charset="0"/>
              </a:rPr>
              <a:t>December 20, 2021</a:t>
            </a:r>
          </a:p>
        </p:txBody>
      </p:sp>
      <p:grpSp>
        <p:nvGrpSpPr>
          <p:cNvPr id="13" name="Group 12">
            <a:extLst>
              <a:ext uri="{FF2B5EF4-FFF2-40B4-BE49-F238E27FC236}">
                <a16:creationId xmlns:a16="http://schemas.microsoft.com/office/drawing/2014/main" id="{1D0F2568-E574-8B4D-8035-0AC218920468}"/>
              </a:ext>
            </a:extLst>
          </p:cNvPr>
          <p:cNvGrpSpPr/>
          <p:nvPr/>
        </p:nvGrpSpPr>
        <p:grpSpPr>
          <a:xfrm>
            <a:off x="9562496" y="5673531"/>
            <a:ext cx="2190811" cy="1018087"/>
            <a:chOff x="9875520" y="5537519"/>
            <a:chExt cx="2190811" cy="1018087"/>
          </a:xfrm>
        </p:grpSpPr>
        <p:sp>
          <p:nvSpPr>
            <p:cNvPr id="12" name="Rectangle 11">
              <a:extLst>
                <a:ext uri="{FF2B5EF4-FFF2-40B4-BE49-F238E27FC236}">
                  <a16:creationId xmlns:a16="http://schemas.microsoft.com/office/drawing/2014/main" id="{53BD42D7-5B75-7F4D-AEE7-CFDA47AABC14}"/>
                </a:ext>
              </a:extLst>
            </p:cNvPr>
            <p:cNvSpPr/>
            <p:nvPr/>
          </p:nvSpPr>
          <p:spPr>
            <a:xfrm>
              <a:off x="9875520" y="5537519"/>
              <a:ext cx="2190811" cy="101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7009CF-9BD5-B545-9D1D-0DBA0C6D8E24}"/>
                </a:ext>
              </a:extLst>
            </p:cNvPr>
            <p:cNvGrpSpPr/>
            <p:nvPr/>
          </p:nvGrpSpPr>
          <p:grpSpPr>
            <a:xfrm>
              <a:off x="9875520" y="5785052"/>
              <a:ext cx="2190811" cy="770554"/>
              <a:chOff x="531630" y="1550594"/>
              <a:chExt cx="2053905" cy="770554"/>
            </a:xfrm>
          </p:grpSpPr>
          <p:sp>
            <p:nvSpPr>
              <p:cNvPr id="9" name="Rectangle 8">
                <a:extLst>
                  <a:ext uri="{FF2B5EF4-FFF2-40B4-BE49-F238E27FC236}">
                    <a16:creationId xmlns:a16="http://schemas.microsoft.com/office/drawing/2014/main" id="{2870B194-8423-6E42-B8EE-BAFBC87A3ADC}"/>
                  </a:ext>
                </a:extLst>
              </p:cNvPr>
              <p:cNvSpPr/>
              <p:nvPr/>
            </p:nvSpPr>
            <p:spPr>
              <a:xfrm>
                <a:off x="532202" y="1597653"/>
                <a:ext cx="18288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8CE502-9487-1747-A312-FC7105FFCF24}"/>
                  </a:ext>
                </a:extLst>
              </p:cNvPr>
              <p:cNvSpPr/>
              <p:nvPr/>
            </p:nvSpPr>
            <p:spPr>
              <a:xfrm>
                <a:off x="531630" y="1921932"/>
                <a:ext cx="182880" cy="182880"/>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E10AAD-4106-FC41-8784-A3F422B4AE0C}"/>
                  </a:ext>
                </a:extLst>
              </p:cNvPr>
              <p:cNvSpPr txBox="1"/>
              <p:nvPr/>
            </p:nvSpPr>
            <p:spPr>
              <a:xfrm>
                <a:off x="714510" y="1550594"/>
                <a:ext cx="1561646"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Approved for PrEP</a:t>
                </a:r>
              </a:p>
            </p:txBody>
          </p:sp>
          <p:sp>
            <p:nvSpPr>
              <p:cNvPr id="17" name="TextBox 16">
                <a:extLst>
                  <a:ext uri="{FF2B5EF4-FFF2-40B4-BE49-F238E27FC236}">
                    <a16:creationId xmlns:a16="http://schemas.microsoft.com/office/drawing/2014/main" id="{E69EE704-9314-3E43-9B20-6C194BB8A79E}"/>
                  </a:ext>
                </a:extLst>
              </p:cNvPr>
              <p:cNvSpPr txBox="1"/>
              <p:nvPr/>
            </p:nvSpPr>
            <p:spPr>
              <a:xfrm>
                <a:off x="714510" y="1859483"/>
                <a:ext cx="1871025" cy="461665"/>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Submitted for approval</a:t>
                </a:r>
              </a:p>
              <a:p>
                <a:r>
                  <a:rPr lang="en-US" sz="1200" b="1" dirty="0">
                    <a:latin typeface="Arial" panose="020B0604020202020204" pitchFamily="34" charset="0"/>
                    <a:cs typeface="Arial" panose="020B0604020202020204" pitchFamily="34" charset="0"/>
                  </a:rPr>
                  <a:t>for PrEP</a:t>
                </a:r>
              </a:p>
            </p:txBody>
          </p:sp>
        </p:grpSp>
      </p:grpSp>
      <p:pic>
        <p:nvPicPr>
          <p:cNvPr id="2" name="Picture 2" descr="FDA Approves First Extended-Release, Injectable Drug Regimen for Adults  Living with HIV">
            <a:extLst>
              <a:ext uri="{FF2B5EF4-FFF2-40B4-BE49-F238E27FC236}">
                <a16:creationId xmlns:a16="http://schemas.microsoft.com/office/drawing/2014/main" id="{880B41F4-81B8-5147-929D-5CCF4BEBB8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34" r="53417"/>
          <a:stretch/>
        </p:blipFill>
        <p:spPr bwMode="auto">
          <a:xfrm>
            <a:off x="698526" y="2488474"/>
            <a:ext cx="1407860" cy="2661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97F98C-2BE4-4548-8015-D06F615A3E17}"/>
              </a:ext>
            </a:extLst>
          </p:cNvPr>
          <p:cNvPicPr>
            <a:picLocks noChangeAspect="1"/>
          </p:cNvPicPr>
          <p:nvPr/>
        </p:nvPicPr>
        <p:blipFill>
          <a:blip r:embed="rId5">
            <a:clrChange>
              <a:clrFrom>
                <a:srgbClr val="F3F3F5"/>
              </a:clrFrom>
              <a:clrTo>
                <a:srgbClr val="F3F3F5">
                  <a:alpha val="0"/>
                </a:srgbClr>
              </a:clrTo>
            </a:clrChange>
          </a:blip>
          <a:stretch>
            <a:fillRect/>
          </a:stretch>
        </p:blipFill>
        <p:spPr>
          <a:xfrm rot="20439090">
            <a:off x="88191" y="4139370"/>
            <a:ext cx="3274312" cy="1090553"/>
          </a:xfrm>
          <a:prstGeom prst="rect">
            <a:avLst/>
          </a:prstGeom>
        </p:spPr>
      </p:pic>
    </p:spTree>
    <p:extLst>
      <p:ext uri="{BB962C8B-B14F-4D97-AF65-F5344CB8AC3E}">
        <p14:creationId xmlns:p14="http://schemas.microsoft.com/office/powerpoint/2010/main" val="3626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ppt_w"/>
                                          </p:val>
                                        </p:tav>
                                        <p:tav tm="100000">
                                          <p:val>
                                            <p:strVal val="#ppt_w"/>
                                          </p:val>
                                        </p:tav>
                                      </p:tavLst>
                                    </p:anim>
                                    <p:anim calcmode="lin" valueType="num">
                                      <p:cBhvr>
                                        <p:cTn id="8"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7B72D-AB78-1F4F-545D-750BFED21AAB}"/>
              </a:ext>
            </a:extLst>
          </p:cNvPr>
          <p:cNvPicPr>
            <a:picLocks noChangeAspect="1"/>
          </p:cNvPicPr>
          <p:nvPr/>
        </p:nvPicPr>
        <p:blipFill rotWithShape="1">
          <a:blip r:embed="rId3"/>
          <a:srcRect t="9540" b="11857"/>
          <a:stretch/>
        </p:blipFill>
        <p:spPr>
          <a:xfrm>
            <a:off x="1228682" y="995751"/>
            <a:ext cx="9734636" cy="5738801"/>
          </a:xfrm>
          <a:prstGeom prst="rect">
            <a:avLst/>
          </a:prstGeom>
        </p:spPr>
      </p:pic>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Birth Control Methods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442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DB88CC-F5AB-44E3-9CAE-84453945BDFF}"/>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795905D-9E8F-432B-A794-5F0F07B11E38}"/>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7EA746-36BF-4F94-81AE-F5241B4DC45F}"/>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C3A5642-7310-4274-9FB4-DE14E54A77A4}"/>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094E2F-6568-4164-81EC-8CC1639E4DC6}"/>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772B62B-8213-405E-AA42-7465E03FEEEC}"/>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E4F6294E-2AC1-4D9B-A9B7-FFA167971553}"/>
              </a:ext>
            </a:extLst>
          </p:cNvPr>
          <p:cNvSpPr txBox="1">
            <a:spLocks/>
          </p:cNvSpPr>
          <p:nvPr/>
        </p:nvSpPr>
        <p:spPr>
          <a:xfrm>
            <a:off x="3115529" y="4222237"/>
            <a:ext cx="5960942" cy="1591490"/>
          </a:xfrm>
          <a:prstGeom prst="rect">
            <a:avLst/>
          </a:prstGeom>
        </p:spPr>
        <p:txBody>
          <a:bodyPr vert="horz" lIns="91440" tIns="45720" rIns="91440" bIns="45720" rtlCol="0" anchor="t">
            <a:normAutofit fontScale="97500" lnSpcReduction="1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dirty="0">
                <a:solidFill>
                  <a:schemeClr val="bg1"/>
                </a:solidFill>
                <a:latin typeface="+mn-lt"/>
              </a:rPr>
              <a:t>Raphael </a:t>
            </a:r>
            <a:r>
              <a:rPr lang="en-US" dirty="0" err="1">
                <a:solidFill>
                  <a:schemeClr val="bg1"/>
                </a:solidFill>
                <a:latin typeface="+mn-lt"/>
              </a:rPr>
              <a:t>Landowitz</a:t>
            </a:r>
            <a:r>
              <a:rPr lang="en-US" dirty="0">
                <a:solidFill>
                  <a:schemeClr val="bg1"/>
                </a:solidFill>
                <a:latin typeface="+mn-lt"/>
              </a:rPr>
              <a:t>, MD</a:t>
            </a:r>
          </a:p>
          <a:p>
            <a:endParaRPr lang="en-US" sz="2800" dirty="0">
              <a:solidFill>
                <a:schemeClr val="bg1"/>
              </a:solidFill>
              <a:latin typeface="+mn-lt"/>
            </a:endParaRPr>
          </a:p>
          <a:p>
            <a:r>
              <a:rPr lang="en-US" sz="1800" b="0" dirty="0">
                <a:solidFill>
                  <a:schemeClr val="bg1"/>
                </a:solidFill>
                <a:latin typeface="+mn-lt"/>
              </a:rPr>
              <a:t>UCLA Center for Clinical AIDS Research &amp; Education </a:t>
            </a:r>
            <a:br>
              <a:rPr lang="en-US" sz="1800" b="0" dirty="0">
                <a:solidFill>
                  <a:schemeClr val="bg1"/>
                </a:solidFill>
                <a:latin typeface="+mn-lt"/>
              </a:rPr>
            </a:br>
            <a:r>
              <a:rPr lang="en-US" sz="1800" b="0" dirty="0">
                <a:solidFill>
                  <a:schemeClr val="bg1"/>
                </a:solidFill>
                <a:latin typeface="+mn-lt"/>
              </a:rPr>
              <a:t>and the Center for HIV Identification, Prevention, and Treatment Services</a:t>
            </a:r>
          </a:p>
          <a:p>
            <a:endParaRPr lang="en-US" sz="1800" b="0" dirty="0">
              <a:solidFill>
                <a:schemeClr val="bg1"/>
              </a:solidFill>
              <a:latin typeface="+mn-lt"/>
            </a:endParaRPr>
          </a:p>
        </p:txBody>
      </p:sp>
      <p:pic>
        <p:nvPicPr>
          <p:cNvPr id="11" name="Picture Placeholder 6">
            <a:extLst>
              <a:ext uri="{FF2B5EF4-FFF2-40B4-BE49-F238E27FC236}">
                <a16:creationId xmlns:a16="http://schemas.microsoft.com/office/drawing/2014/main" id="{2F0DA287-0B22-46A5-AEF8-6491DA9C80F1}"/>
              </a:ext>
            </a:extLst>
          </p:cNvPr>
          <p:cNvPicPr>
            <a:picLocks noChangeAspect="1"/>
          </p:cNvPicPr>
          <p:nvPr/>
        </p:nvPicPr>
        <p:blipFill>
          <a:blip r:embed="rId3"/>
          <a:srcRect t="347" b="347"/>
          <a:stretch/>
        </p:blipFill>
        <p:spPr>
          <a:xfrm>
            <a:off x="4902148" y="1482487"/>
            <a:ext cx="2318349" cy="2302251"/>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04941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CHOICE Matters</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9" name="Content Placeholder 2">
            <a:extLst>
              <a:ext uri="{FF2B5EF4-FFF2-40B4-BE49-F238E27FC236}">
                <a16:creationId xmlns:a16="http://schemas.microsoft.com/office/drawing/2014/main" id="{FDA949EE-E6E8-C307-E412-AAAD1CD7970D}"/>
              </a:ext>
            </a:extLst>
          </p:cNvPr>
          <p:cNvSpPr txBox="1">
            <a:spLocks/>
          </p:cNvSpPr>
          <p:nvPr/>
        </p:nvSpPr>
        <p:spPr>
          <a:xfrm>
            <a:off x="838200" y="1451583"/>
            <a:ext cx="5321300" cy="3700384"/>
          </a:xfrm>
          <a:prstGeom prst="rect">
            <a:avLst/>
          </a:prstGeom>
        </p:spPr>
        <p:txBody>
          <a:bodyPr/>
          <a:lstStyle>
            <a:lvl1pPr marL="228600" indent="-228600" algn="l" defTabSz="914400" rtl="0" eaLnBrk="1" latinLnBrk="0" hangingPunct="1">
              <a:lnSpc>
                <a:spcPct val="90000"/>
              </a:lnSpc>
              <a:spcBef>
                <a:spcPts val="1000"/>
              </a:spcBef>
              <a:buSzPct val="80000"/>
              <a:buFont typeface="Wingdings" pitchFamily="2" charset="2"/>
              <a:buChar char="§"/>
              <a:defRPr sz="2500" kern="1200" baseline="0">
                <a:solidFill>
                  <a:schemeClr val="bg2">
                    <a:lumMod val="25000"/>
                  </a:schemeClr>
                </a:solidFill>
                <a:latin typeface="+mn-lt"/>
                <a:ea typeface="+mn-ea"/>
                <a:cs typeface="+mn-cs"/>
              </a:defRPr>
            </a:lvl1pPr>
            <a:lvl2pPr marL="800100" indent="-342900" algn="l" defTabSz="914400" rtl="0" eaLnBrk="1" latinLnBrk="0" hangingPunct="1">
              <a:lnSpc>
                <a:spcPct val="90000"/>
              </a:lnSpc>
              <a:spcBef>
                <a:spcPts val="500"/>
              </a:spcBef>
              <a:buSzPct val="60000"/>
              <a:buFont typeface="Arial" panose="020B0604020202020204" pitchFamily="34" charset="0"/>
              <a:buChar char="—"/>
              <a:defRPr sz="2500" kern="1200" baseline="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SzPct val="60000"/>
              <a:buFont typeface="Arial" panose="020B0604020202020204" pitchFamily="34" charset="0"/>
              <a:buChar char="•"/>
              <a:defRPr sz="2500" kern="1200" baseline="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SzPct val="60000"/>
              <a:buFont typeface="Wingdings" pitchFamily="2" charset="2"/>
              <a:buChar char="§"/>
              <a:defRPr sz="2800" kern="1200" baseline="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SzPct val="60000"/>
              <a:buFont typeface="Wingdings" pitchFamily="2" charset="2"/>
              <a:buChar char="§"/>
              <a:defRPr sz="2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6725" indent="-457200">
              <a:lnSpc>
                <a:spcPct val="100000"/>
              </a:lnSpc>
              <a:spcBef>
                <a:spcPts val="0"/>
              </a:spcBef>
              <a:spcAft>
                <a:spcPts val="600"/>
              </a:spcAft>
              <a:buClr>
                <a:srgbClr val="C00000"/>
              </a:buClr>
              <a:buSzPct val="100000"/>
              <a:buFont typeface="Wingdings" charset="2"/>
              <a:buChar char="§"/>
              <a:defRPr/>
            </a:pPr>
            <a:r>
              <a:rPr lang="en-US">
                <a:solidFill>
                  <a:srgbClr val="000000"/>
                </a:solidFill>
                <a:latin typeface="Arial Narrow" charset="0"/>
              </a:rPr>
              <a:t>WHO systematic review (231 articles) showed increased choice associated with:</a:t>
            </a:r>
          </a:p>
          <a:p>
            <a:pPr marL="919163" lvl="1" indent="-454025">
              <a:lnSpc>
                <a:spcPct val="100000"/>
              </a:lnSpc>
              <a:spcBef>
                <a:spcPts val="0"/>
              </a:spcBef>
              <a:spcAft>
                <a:spcPts val="600"/>
              </a:spcAft>
              <a:buClr>
                <a:srgbClr val="C00000"/>
              </a:buClr>
              <a:buSzPct val="100000"/>
              <a:buFont typeface="System Font Regular"/>
              <a:buChar char="⁃"/>
              <a:defRPr/>
            </a:pPr>
            <a:r>
              <a:rPr lang="en-US" b="1">
                <a:solidFill>
                  <a:srgbClr val="000000"/>
                </a:solidFill>
                <a:latin typeface="Arial Narrow" charset="0"/>
              </a:rPr>
              <a:t>Increased persistence </a:t>
            </a:r>
            <a:r>
              <a:rPr lang="en-US">
                <a:solidFill>
                  <a:srgbClr val="000000"/>
                </a:solidFill>
                <a:latin typeface="Arial Narrow" charset="0"/>
              </a:rPr>
              <a:t>on chosen method</a:t>
            </a:r>
          </a:p>
          <a:p>
            <a:pPr marL="919163" lvl="1" indent="-454025">
              <a:lnSpc>
                <a:spcPct val="100000"/>
              </a:lnSpc>
              <a:spcBef>
                <a:spcPts val="0"/>
              </a:spcBef>
              <a:spcAft>
                <a:spcPts val="600"/>
              </a:spcAft>
              <a:buClr>
                <a:srgbClr val="C00000"/>
              </a:buClr>
              <a:buSzPct val="100000"/>
              <a:buFont typeface="System Font Regular"/>
              <a:buChar char="⁃"/>
              <a:defRPr/>
            </a:pPr>
            <a:r>
              <a:rPr lang="en-US" b="1">
                <a:solidFill>
                  <a:srgbClr val="000000"/>
                </a:solidFill>
                <a:latin typeface="Arial Narrow" charset="0"/>
              </a:rPr>
              <a:t>Better health outcomes</a:t>
            </a:r>
          </a:p>
          <a:p>
            <a:pPr marL="919163" lvl="1" indent="-454025">
              <a:lnSpc>
                <a:spcPct val="100000"/>
              </a:lnSpc>
              <a:spcBef>
                <a:spcPts val="0"/>
              </a:spcBef>
              <a:spcAft>
                <a:spcPts val="600"/>
              </a:spcAft>
              <a:buClr>
                <a:srgbClr val="C00000"/>
              </a:buClr>
              <a:buSzPct val="100000"/>
              <a:buFont typeface="System Font Regular"/>
              <a:buChar char="⁃"/>
              <a:defRPr/>
            </a:pPr>
            <a:r>
              <a:rPr lang="en-US" b="1">
                <a:solidFill>
                  <a:srgbClr val="000000"/>
                </a:solidFill>
                <a:latin typeface="Arial Narrow" charset="0"/>
              </a:rPr>
              <a:t>12% increase in contraceptive prevalence for each additional method</a:t>
            </a:r>
          </a:p>
          <a:p>
            <a:pPr marL="466725" indent="-457200">
              <a:lnSpc>
                <a:spcPct val="100000"/>
              </a:lnSpc>
              <a:spcBef>
                <a:spcPts val="0"/>
              </a:spcBef>
              <a:spcAft>
                <a:spcPts val="600"/>
              </a:spcAft>
              <a:buClr>
                <a:srgbClr val="C00000"/>
              </a:buClr>
              <a:buSzPct val="100000"/>
              <a:buFont typeface="Wingdings" charset="2"/>
              <a:buChar char="§"/>
              <a:defRPr/>
            </a:pPr>
            <a:r>
              <a:rPr lang="en-US">
                <a:solidFill>
                  <a:srgbClr val="000000"/>
                </a:solidFill>
                <a:latin typeface="Arial Narrow" charset="0"/>
              </a:rPr>
              <a:t>Similar to contraceptive needs: different people have different HIV prevention needs at different times</a:t>
            </a:r>
            <a:endParaRPr lang="en-US" b="1" dirty="0">
              <a:solidFill>
                <a:srgbClr val="000000"/>
              </a:solidFill>
              <a:latin typeface="Arial Narrow" charset="0"/>
            </a:endParaRPr>
          </a:p>
        </p:txBody>
      </p:sp>
      <p:pic>
        <p:nvPicPr>
          <p:cNvPr id="10" name="Picture 2">
            <a:extLst>
              <a:ext uri="{FF2B5EF4-FFF2-40B4-BE49-F238E27FC236}">
                <a16:creationId xmlns:a16="http://schemas.microsoft.com/office/drawing/2014/main" id="{B79E1B17-D4D5-F25D-683A-B865D91E880C}"/>
              </a:ext>
            </a:extLst>
          </p:cNvPr>
          <p:cNvPicPr>
            <a:picLocks noChangeAspect="1" noChangeArrowheads="1"/>
          </p:cNvPicPr>
          <p:nvPr/>
        </p:nvPicPr>
        <p:blipFill>
          <a:blip r:embed="rId3"/>
          <a:srcRect/>
          <a:stretch>
            <a:fillRect/>
          </a:stretch>
        </p:blipFill>
        <p:spPr bwMode="auto">
          <a:xfrm>
            <a:off x="6926941" y="1511300"/>
            <a:ext cx="5252359" cy="4215802"/>
          </a:xfrm>
          <a:prstGeom prst="rect">
            <a:avLst/>
          </a:prstGeom>
          <a:noFill/>
          <a:ln w="9525">
            <a:noFill/>
            <a:miter lim="800000"/>
            <a:headEnd/>
            <a:tailEnd/>
          </a:ln>
        </p:spPr>
      </p:pic>
      <p:sp>
        <p:nvSpPr>
          <p:cNvPr id="11" name="TextBox 10">
            <a:extLst>
              <a:ext uri="{FF2B5EF4-FFF2-40B4-BE49-F238E27FC236}">
                <a16:creationId xmlns:a16="http://schemas.microsoft.com/office/drawing/2014/main" id="{01ADBDCD-24F3-E646-8953-F791C20D6EAC}"/>
              </a:ext>
            </a:extLst>
          </p:cNvPr>
          <p:cNvSpPr txBox="1"/>
          <p:nvPr/>
        </p:nvSpPr>
        <p:spPr>
          <a:xfrm>
            <a:off x="7131806" y="5709212"/>
            <a:ext cx="5314194" cy="369332"/>
          </a:xfrm>
          <a:prstGeom prst="rect">
            <a:avLst/>
          </a:prstGeom>
          <a:noFill/>
        </p:spPr>
        <p:txBody>
          <a:bodyPr wrap="square" rtlCol="0">
            <a:spAutoFit/>
          </a:bodyPr>
          <a:lstStyle/>
          <a:p>
            <a:pPr>
              <a:buClr>
                <a:srgbClr val="C00000"/>
              </a:buClr>
            </a:pPr>
            <a:r>
              <a:rPr lang="en-US" b="1" dirty="0">
                <a:solidFill>
                  <a:srgbClr val="44546A">
                    <a:lumMod val="50000"/>
                  </a:srgbClr>
                </a:solidFill>
                <a:latin typeface="Arial" panose="020B0604020202020204"/>
              </a:rPr>
              <a:t>Index of Contraceptive Availability</a:t>
            </a:r>
          </a:p>
        </p:txBody>
      </p:sp>
      <p:sp>
        <p:nvSpPr>
          <p:cNvPr id="12" name="TextBox 11">
            <a:extLst>
              <a:ext uri="{FF2B5EF4-FFF2-40B4-BE49-F238E27FC236}">
                <a16:creationId xmlns:a16="http://schemas.microsoft.com/office/drawing/2014/main" id="{518360BC-1D4C-D3BB-4C5D-B2BADAB8DBD9}"/>
              </a:ext>
            </a:extLst>
          </p:cNvPr>
          <p:cNvSpPr txBox="1"/>
          <p:nvPr/>
        </p:nvSpPr>
        <p:spPr>
          <a:xfrm rot="16200000">
            <a:off x="4756668" y="3307834"/>
            <a:ext cx="3962398" cy="369332"/>
          </a:xfrm>
          <a:prstGeom prst="rect">
            <a:avLst/>
          </a:prstGeom>
          <a:noFill/>
        </p:spPr>
        <p:txBody>
          <a:bodyPr wrap="square" rtlCol="0">
            <a:spAutoFit/>
          </a:bodyPr>
          <a:lstStyle/>
          <a:p>
            <a:pPr>
              <a:buClr>
                <a:srgbClr val="C00000"/>
              </a:buClr>
            </a:pPr>
            <a:r>
              <a:rPr lang="en-US" b="1" dirty="0">
                <a:solidFill>
                  <a:srgbClr val="44546A">
                    <a:lumMod val="50000"/>
                  </a:srgbClr>
                </a:solidFill>
                <a:latin typeface="Arial" panose="020B0604020202020204"/>
              </a:rPr>
              <a:t>Contraceptive prevalence rate</a:t>
            </a:r>
          </a:p>
        </p:txBody>
      </p:sp>
    </p:spTree>
    <p:extLst>
      <p:ext uri="{BB962C8B-B14F-4D97-AF65-F5344CB8AC3E}">
        <p14:creationId xmlns:p14="http://schemas.microsoft.com/office/powerpoint/2010/main" val="4122447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BC322-9FB9-5149-A496-AF5151A4CBE4}"/>
              </a:ext>
            </a:extLst>
          </p:cNvPr>
          <p:cNvSpPr/>
          <p:nvPr/>
        </p:nvSpPr>
        <p:spPr>
          <a:xfrm>
            <a:off x="100360" y="349420"/>
            <a:ext cx="120916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1892"/>
                </a:solidFill>
                <a:effectLst/>
                <a:uLnTx/>
                <a:uFillTx/>
                <a:latin typeface="Arial Black" panose="020B0A04020102020204"/>
                <a:ea typeface="+mj-ea"/>
                <a:cs typeface="+mj-cs"/>
              </a:rPr>
              <a:t>Now What?</a:t>
            </a:r>
            <a:endParaRPr kumimoji="0" lang="en-US" sz="3600" b="1" i="0" u="none" strike="noStrike" kern="1200" cap="none" spc="0" normalizeH="0" baseline="0" noProof="0" dirty="0">
              <a:ln>
                <a:noFill/>
              </a:ln>
              <a:solidFill>
                <a:srgbClr val="020099"/>
              </a:solidFill>
              <a:effectLst/>
              <a:uLnTx/>
              <a:uFillTx/>
              <a:latin typeface="Arial Black" panose="020B0604020202020204" pitchFamily="34" charset="0"/>
              <a:ea typeface="+mn-ea"/>
              <a:cs typeface="Arial Black" panose="020B0604020202020204" pitchFamily="34" charset="0"/>
            </a:endParaRPr>
          </a:p>
        </p:txBody>
      </p:sp>
      <p:sp>
        <p:nvSpPr>
          <p:cNvPr id="2" name="Line 4">
            <a:extLst>
              <a:ext uri="{FF2B5EF4-FFF2-40B4-BE49-F238E27FC236}">
                <a16:creationId xmlns:a16="http://schemas.microsoft.com/office/drawing/2014/main" id="{B765788E-F3BF-6330-D165-2E7F73533321}"/>
              </a:ext>
            </a:extLst>
          </p:cNvPr>
          <p:cNvSpPr>
            <a:spLocks noChangeShapeType="1"/>
          </p:cNvSpPr>
          <p:nvPr/>
        </p:nvSpPr>
        <p:spPr bwMode="auto">
          <a:xfrm flipV="1">
            <a:off x="609600" y="995751"/>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9EB829FA-8B8E-DAD4-E4EE-CACB95080254}"/>
              </a:ext>
            </a:extLst>
          </p:cNvPr>
          <p:cNvSpPr txBox="1"/>
          <p:nvPr/>
        </p:nvSpPr>
        <p:spPr>
          <a:xfrm>
            <a:off x="0" y="6601709"/>
            <a:ext cx="11659740" cy="2308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Warren M, HIV Glasgow. 2022.</a:t>
            </a:r>
          </a:p>
        </p:txBody>
      </p:sp>
      <p:sp>
        <p:nvSpPr>
          <p:cNvPr id="3" name="Content Placeholder 2">
            <a:extLst>
              <a:ext uri="{FF2B5EF4-FFF2-40B4-BE49-F238E27FC236}">
                <a16:creationId xmlns:a16="http://schemas.microsoft.com/office/drawing/2014/main" id="{F3F4A3E9-673E-FE44-75B4-BF84C45049C9}"/>
              </a:ext>
            </a:extLst>
          </p:cNvPr>
          <p:cNvSpPr txBox="1">
            <a:spLocks/>
          </p:cNvSpPr>
          <p:nvPr/>
        </p:nvSpPr>
        <p:spPr>
          <a:xfrm>
            <a:off x="838200" y="1141707"/>
            <a:ext cx="10616738" cy="5639293"/>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1800" b="0" kern="1200">
                <a:solidFill>
                  <a:schemeClr val="tx1">
                    <a:tint val="75000"/>
                  </a:schemeClr>
                </a:solidFill>
                <a:latin typeface="+mn-lt"/>
                <a:ea typeface="+mn-ea"/>
                <a:cs typeface="Arial" panose="020B0604020202020204" pitchFamily="34" charset="0"/>
              </a:defRPr>
            </a:lvl1pPr>
            <a:lvl2pPr marL="457189"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2pPr>
            <a:lvl3pPr marL="914377"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3pPr>
            <a:lvl4pPr marL="1371566"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4pPr>
            <a:lvl5pPr marL="1828754"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j-lt"/>
                <a:ea typeface="+mn-ea"/>
                <a:cs typeface="Arial" panose="020B0604020202020204" pitchFamily="34" charset="0"/>
              </a:defRPr>
            </a:lvl5pPr>
            <a:lvl6pPr marL="2285943"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Translate biomedical options into viable choices for users, providers and health systems</a:t>
            </a:r>
          </a:p>
          <a:p>
            <a:pPr marL="923914" lvl="1" indent="-457200" algn="l">
              <a:spcBef>
                <a:spcPts val="0"/>
              </a:spcBef>
              <a:spcAft>
                <a:spcPts val="600"/>
              </a:spcAft>
              <a:buClr>
                <a:srgbClr val="C00000"/>
              </a:buClr>
              <a:buSzPct val="100000"/>
              <a:buFont typeface="Arial" panose="020B0604020202020204" pitchFamily="34" charset="0"/>
              <a:buChar char="•"/>
              <a:defRPr/>
            </a:pPr>
            <a:r>
              <a:rPr lang="en-US" sz="2200" dirty="0">
                <a:solidFill>
                  <a:srgbClr val="000000"/>
                </a:solidFill>
                <a:latin typeface="Arial" panose="020B0604020202020204" pitchFamily="34" charset="0"/>
              </a:rPr>
              <a:t>Intro new options as part of marketing and programming for choice</a:t>
            </a:r>
          </a:p>
          <a:p>
            <a:pPr marL="923914" lvl="1" indent="-457200" algn="l">
              <a:spcBef>
                <a:spcPts val="0"/>
              </a:spcBef>
              <a:spcAft>
                <a:spcPts val="600"/>
              </a:spcAft>
              <a:buClr>
                <a:srgbClr val="C00000"/>
              </a:buClr>
              <a:buSzPct val="100000"/>
              <a:buFont typeface="Arial" panose="020B0604020202020204" pitchFamily="34" charset="0"/>
              <a:buChar char="•"/>
              <a:defRPr/>
            </a:pPr>
            <a:r>
              <a:rPr lang="en-US" sz="2200" dirty="0">
                <a:solidFill>
                  <a:srgbClr val="000000"/>
                </a:solidFill>
                <a:latin typeface="Arial" panose="020B0604020202020204" pitchFamily="34" charset="0"/>
              </a:rPr>
              <a:t>Identify (and differentiate) service delivery models that work for users</a:t>
            </a:r>
          </a:p>
          <a:p>
            <a:pPr marL="923914" lvl="1" indent="-457200" algn="l">
              <a:spcBef>
                <a:spcPts val="0"/>
              </a:spcBef>
              <a:spcAft>
                <a:spcPts val="600"/>
              </a:spcAft>
              <a:buClr>
                <a:srgbClr val="C00000"/>
              </a:buClr>
              <a:buSzPct val="100000"/>
              <a:buFont typeface="Arial" panose="020B0604020202020204" pitchFamily="34" charset="0"/>
              <a:buChar char="•"/>
              <a:defRPr/>
            </a:pPr>
            <a:r>
              <a:rPr lang="en-US" sz="2200" dirty="0">
                <a:solidFill>
                  <a:srgbClr val="000000"/>
                </a:solidFill>
                <a:latin typeface="Arial" panose="020B0604020202020204" pitchFamily="34" charset="0"/>
              </a:rPr>
              <a:t>Ask and answer critical implementation science questions for each product, while building prevention platforms for the future</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Understand testing and initiation needs for PrEP </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Ensure robust civil society engagement in intro/implementation research and planning</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Procurement/commodity funding – for launch and ongoing</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Provider training – both clinical guidelines AND appropriate counseling, support, empathy</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Realistic targets for interventions, especially intro – and not just coverage targets</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Identify what products can “solve for” – and what they can’t</a:t>
            </a:r>
          </a:p>
          <a:p>
            <a:pPr marL="466725" indent="-457200" algn="l">
              <a:spcBef>
                <a:spcPts val="0"/>
              </a:spcBef>
              <a:spcAft>
                <a:spcPts val="600"/>
              </a:spcAft>
              <a:buClr>
                <a:srgbClr val="C00000"/>
              </a:buClr>
              <a:buSzPct val="100000"/>
              <a:buFont typeface="Wingdings" charset="2"/>
              <a:buChar char="§"/>
              <a:defRPr/>
            </a:pPr>
            <a:r>
              <a:rPr lang="en-US" sz="2400" dirty="0">
                <a:solidFill>
                  <a:srgbClr val="000000"/>
                </a:solidFill>
                <a:latin typeface="Arial" panose="020B0604020202020204" pitchFamily="34" charset="0"/>
              </a:rPr>
              <a:t>Ensure we do better, more equitable intro with ring and injectable than with oral PrEP and COVID-19 vaccines</a:t>
            </a:r>
          </a:p>
        </p:txBody>
      </p:sp>
    </p:spTree>
    <p:extLst>
      <p:ext uri="{BB962C8B-B14F-4D97-AF65-F5344CB8AC3E}">
        <p14:creationId xmlns:p14="http://schemas.microsoft.com/office/powerpoint/2010/main" val="892508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65EFED-C664-BCA7-0A82-A79B632FD914}"/>
              </a:ext>
            </a:extLst>
          </p:cNvPr>
          <p:cNvSpPr txBox="1"/>
          <p:nvPr/>
        </p:nvSpPr>
        <p:spPr>
          <a:xfrm>
            <a:off x="714704" y="1031596"/>
            <a:ext cx="4664599" cy="338554"/>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HPTN 083/084: Sponsor</a:t>
            </a:r>
          </a:p>
        </p:txBody>
      </p:sp>
      <p:sp>
        <p:nvSpPr>
          <p:cNvPr id="5" name="TextBox 4">
            <a:extLst>
              <a:ext uri="{FF2B5EF4-FFF2-40B4-BE49-F238E27FC236}">
                <a16:creationId xmlns:a16="http://schemas.microsoft.com/office/drawing/2014/main" id="{E3B881C7-6BD4-0A51-435B-43A095CE1D57}"/>
              </a:ext>
            </a:extLst>
          </p:cNvPr>
          <p:cNvSpPr txBox="1"/>
          <p:nvPr/>
        </p:nvSpPr>
        <p:spPr>
          <a:xfrm>
            <a:off x="744334" y="1397076"/>
            <a:ext cx="4664599" cy="2677656"/>
          </a:xfrm>
          <a:prstGeom prst="rect">
            <a:avLst/>
          </a:prstGeom>
          <a:noFill/>
        </p:spPr>
        <p:txBody>
          <a:bodyPr wrap="square" rtlCol="0">
            <a:spAutoFit/>
          </a:bodyPr>
          <a:lstStyle/>
          <a:p>
            <a:pPr marL="285750" lvl="0" indent="-182880">
              <a:buFont typeface="Arial" panose="020B0604020202020204" pitchFamily="34" charset="0"/>
              <a:buChar char="•"/>
              <a:defRPr/>
            </a:pPr>
            <a:r>
              <a:rPr lang="en-US" sz="1200" dirty="0">
                <a:solidFill>
                  <a:schemeClr val="tx2"/>
                </a:solidFill>
                <a:latin typeface="Arial" panose="020B0604020202020204" pitchFamily="34" charset="0"/>
                <a:cs typeface="Arial" panose="020B0604020202020204" pitchFamily="34" charset="0"/>
              </a:rPr>
              <a:t>Overall support for the HIV Prevention Trials Network (HPTN) is provided by the National Institute of Allergy and Infectious Diseases (NIAID), Office of the Director (OD), National Institutes of Health (NIH), National Institute on Drug Abuse (NIDA), the National Institute of Mental Health (NIMH), and the Eunice Kennedy Shriver National Institute of Child Health and Human Development (NICHD) under Award Numbers UM1AI068619-15 (HPTN Leadership and Operations Center), UM1AI068617-15 (HPTN Statistical and Data Management Center), and UM1AI068613-15 (HPTN Laboratory Center).</a:t>
            </a:r>
          </a:p>
          <a:p>
            <a:pPr marL="285750" lvl="0" indent="-182880">
              <a:buFont typeface="Arial" panose="020B0604020202020204" pitchFamily="34" charset="0"/>
              <a:buChar char="•"/>
              <a:defRPr/>
            </a:pPr>
            <a:r>
              <a:rPr lang="en-US" sz="1200" dirty="0">
                <a:solidFill>
                  <a:schemeClr val="tx2"/>
                </a:solidFill>
                <a:latin typeface="Arial" panose="020B0604020202020204" pitchFamily="34" charset="0"/>
                <a:cs typeface="Arial" panose="020B0604020202020204" pitchFamily="34" charset="0"/>
              </a:rPr>
              <a:t>Additional funding from </a:t>
            </a:r>
            <a:r>
              <a:rPr lang="en-US" sz="1200" dirty="0" err="1">
                <a:solidFill>
                  <a:schemeClr val="tx2"/>
                </a:solidFill>
                <a:latin typeface="Arial" panose="020B0604020202020204" pitchFamily="34" charset="0"/>
                <a:cs typeface="Arial" panose="020B0604020202020204" pitchFamily="34" charset="0"/>
              </a:rPr>
              <a:t>ViiV</a:t>
            </a:r>
            <a:r>
              <a:rPr lang="en-US" sz="1200" dirty="0">
                <a:solidFill>
                  <a:schemeClr val="tx2"/>
                </a:solidFill>
                <a:latin typeface="Arial" panose="020B0604020202020204" pitchFamily="34" charset="0"/>
                <a:cs typeface="Arial" panose="020B0604020202020204" pitchFamily="34" charset="0"/>
              </a:rPr>
              <a:t> Healthcare</a:t>
            </a:r>
          </a:p>
          <a:p>
            <a:pPr marL="285750" indent="-182880">
              <a:buFont typeface="Arial" panose="020B0604020202020204" pitchFamily="34" charset="0"/>
              <a:buChar char="•"/>
            </a:pP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endParaRPr lang="en-US" sz="1200" dirty="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D0F0FA9-DF6A-BA84-37B7-73FE33391C70}"/>
              </a:ext>
            </a:extLst>
          </p:cNvPr>
          <p:cNvSpPr txBox="1"/>
          <p:nvPr/>
        </p:nvSpPr>
        <p:spPr>
          <a:xfrm>
            <a:off x="714704" y="3660900"/>
            <a:ext cx="4664599" cy="338554"/>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HPTN 083/084: Pharmaceutical Support</a:t>
            </a:r>
          </a:p>
        </p:txBody>
      </p:sp>
      <p:sp>
        <p:nvSpPr>
          <p:cNvPr id="9" name="TextBox 8">
            <a:extLst>
              <a:ext uri="{FF2B5EF4-FFF2-40B4-BE49-F238E27FC236}">
                <a16:creationId xmlns:a16="http://schemas.microsoft.com/office/drawing/2014/main" id="{A9421D82-FC93-FBB1-BB45-000BC39B2A79}"/>
              </a:ext>
            </a:extLst>
          </p:cNvPr>
          <p:cNvSpPr txBox="1"/>
          <p:nvPr/>
        </p:nvSpPr>
        <p:spPr>
          <a:xfrm>
            <a:off x="714704" y="3995418"/>
            <a:ext cx="5170437" cy="461665"/>
          </a:xfrm>
          <a:prstGeom prst="rect">
            <a:avLst/>
          </a:prstGeom>
          <a:noFill/>
        </p:spPr>
        <p:txBody>
          <a:bodyPr wrap="square" rtlCol="0">
            <a:spAutoFit/>
          </a:bodyPr>
          <a:lstStyle/>
          <a:p>
            <a:pPr marL="285750" indent="-182880">
              <a:buFont typeface="Arial" panose="020B0604020202020204" pitchFamily="34" charset="0"/>
              <a:buChar char="•"/>
            </a:pPr>
            <a:r>
              <a:rPr lang="en-US" sz="1200" dirty="0" err="1">
                <a:solidFill>
                  <a:schemeClr val="tx2"/>
                </a:solidFill>
                <a:latin typeface="Arial" panose="020B0604020202020204" pitchFamily="34" charset="0"/>
                <a:cs typeface="Arial" panose="020B0604020202020204" pitchFamily="34" charset="0"/>
              </a:rPr>
              <a:t>ViiV</a:t>
            </a:r>
            <a:r>
              <a:rPr lang="en-US" sz="1200" dirty="0">
                <a:solidFill>
                  <a:schemeClr val="tx2"/>
                </a:solidFill>
                <a:latin typeface="Arial" panose="020B0604020202020204" pitchFamily="34" charset="0"/>
                <a:cs typeface="Arial" panose="020B0604020202020204" pitchFamily="34" charset="0"/>
              </a:rPr>
              <a:t> Healthcare</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Gilead Sciences, Inc.</a:t>
            </a:r>
          </a:p>
        </p:txBody>
      </p:sp>
      <p:sp>
        <p:nvSpPr>
          <p:cNvPr id="10" name="TextBox 9">
            <a:extLst>
              <a:ext uri="{FF2B5EF4-FFF2-40B4-BE49-F238E27FC236}">
                <a16:creationId xmlns:a16="http://schemas.microsoft.com/office/drawing/2014/main" id="{9FDF7395-455D-CF2B-39B3-A1E6923ABB76}"/>
              </a:ext>
            </a:extLst>
          </p:cNvPr>
          <p:cNvSpPr txBox="1"/>
          <p:nvPr/>
        </p:nvSpPr>
        <p:spPr>
          <a:xfrm>
            <a:off x="4535707" y="3396919"/>
            <a:ext cx="2343807" cy="646331"/>
          </a:xfrm>
          <a:prstGeom prst="rect">
            <a:avLst/>
          </a:prstGeom>
          <a:noFill/>
        </p:spPr>
        <p:txBody>
          <a:bodyPr wrap="square" rtlCol="0">
            <a:spAutoFit/>
          </a:bodyPr>
          <a:lstStyle/>
          <a:p>
            <a:pPr marL="91440"/>
            <a:endParaRPr lang="en-US" sz="1200" b="1" dirty="0">
              <a:solidFill>
                <a:schemeClr val="tx2"/>
              </a:solidFill>
              <a:latin typeface="Arial" panose="020B0604020202020204" pitchFamily="34" charset="0"/>
              <a:cs typeface="Arial" panose="020B0604020202020204" pitchFamily="34" charset="0"/>
            </a:endParaRPr>
          </a:p>
          <a:p>
            <a:pPr marL="274320" indent="-171450">
              <a:buFont typeface="Arial" panose="020B0604020202020204" pitchFamily="34" charset="0"/>
              <a:buChar char="•"/>
            </a:pPr>
            <a:endParaRPr lang="en-US" sz="1200" dirty="0">
              <a:solidFill>
                <a:schemeClr val="tx2"/>
              </a:solidFill>
              <a:latin typeface="Arial" panose="020B0604020202020204" pitchFamily="34" charset="0"/>
              <a:cs typeface="Arial" panose="020B0604020202020204" pitchFamily="34" charset="0"/>
            </a:endParaRPr>
          </a:p>
          <a:p>
            <a:pPr marL="274320" indent="-171450">
              <a:buFont typeface="Arial" panose="020B0604020202020204" pitchFamily="34" charset="0"/>
              <a:buChar char="•"/>
            </a:pPr>
            <a:endParaRPr lang="en-US" sz="1200" b="1" dirty="0">
              <a:solidFill>
                <a:schemeClr val="tx2"/>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1EF6B30-AB6C-439E-BBD4-6C1899548FA0}"/>
              </a:ext>
            </a:extLst>
          </p:cNvPr>
          <p:cNvSpPr txBox="1"/>
          <p:nvPr/>
        </p:nvSpPr>
        <p:spPr>
          <a:xfrm>
            <a:off x="6131015" y="1340040"/>
            <a:ext cx="2343807" cy="2123658"/>
          </a:xfrm>
          <a:prstGeom prst="rect">
            <a:avLst/>
          </a:prstGeom>
          <a:noFill/>
        </p:spPr>
        <p:txBody>
          <a:bodyPr wrap="square" rtlCol="0">
            <a:spAutoFit/>
          </a:bodyPr>
          <a:lstStyle/>
          <a:p>
            <a:pPr marL="27432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Adeola </a:t>
            </a:r>
            <a:r>
              <a:rPr lang="en-US" sz="1200" dirty="0" err="1">
                <a:solidFill>
                  <a:schemeClr val="tx2"/>
                </a:solidFill>
                <a:latin typeface="Arial" panose="020B0604020202020204" pitchFamily="34" charset="0"/>
                <a:cs typeface="Arial" panose="020B0604020202020204" pitchFamily="34" charset="0"/>
              </a:rPr>
              <a:t>Adeyeye</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Carl Dieffenbach</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Sheryl </a:t>
            </a:r>
            <a:r>
              <a:rPr lang="en-US" sz="1200" dirty="0" err="1">
                <a:solidFill>
                  <a:schemeClr val="tx2"/>
                </a:solidFill>
                <a:latin typeface="Arial" panose="020B0604020202020204" pitchFamily="34" charset="0"/>
                <a:cs typeface="Arial" panose="020B0604020202020204" pitchFamily="34" charset="0"/>
              </a:rPr>
              <a:t>Zwerski</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Melissa Kin</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Maryanne </a:t>
            </a:r>
            <a:r>
              <a:rPr lang="en-US" sz="1200" dirty="0" err="1">
                <a:solidFill>
                  <a:schemeClr val="tx2"/>
                </a:solidFill>
                <a:latin typeface="Arial" panose="020B0604020202020204" pitchFamily="34" charset="0"/>
                <a:cs typeface="Arial" panose="020B0604020202020204" pitchFamily="34" charset="0"/>
              </a:rPr>
              <a:t>Luzar</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Katie Shin</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Linda </a:t>
            </a:r>
            <a:r>
              <a:rPr lang="en-US" sz="1200" dirty="0" err="1">
                <a:solidFill>
                  <a:schemeClr val="tx2"/>
                </a:solidFill>
                <a:latin typeface="Arial" panose="020B0604020202020204" pitchFamily="34" charset="0"/>
                <a:cs typeface="Arial" panose="020B0604020202020204" pitchFamily="34" charset="0"/>
              </a:rPr>
              <a:t>Ehler</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Usha Sharma</a:t>
            </a:r>
          </a:p>
          <a:p>
            <a:pPr marL="91440"/>
            <a:endParaRPr lang="en-US" sz="1200" b="1" dirty="0">
              <a:solidFill>
                <a:schemeClr val="tx2"/>
              </a:solidFill>
              <a:latin typeface="Arial" panose="020B0604020202020204" pitchFamily="34" charset="0"/>
              <a:cs typeface="Arial" panose="020B0604020202020204" pitchFamily="34" charset="0"/>
            </a:endParaRPr>
          </a:p>
          <a:p>
            <a:pPr marL="274320" indent="-171450">
              <a:buFont typeface="Arial" panose="020B0604020202020204" pitchFamily="34" charset="0"/>
              <a:buChar char="•"/>
            </a:pPr>
            <a:endParaRPr lang="en-US" sz="1200" dirty="0">
              <a:solidFill>
                <a:schemeClr val="tx2"/>
              </a:solidFill>
              <a:latin typeface="Arial" panose="020B0604020202020204" pitchFamily="34" charset="0"/>
              <a:cs typeface="Arial" panose="020B0604020202020204" pitchFamily="34" charset="0"/>
            </a:endParaRPr>
          </a:p>
          <a:p>
            <a:pPr marL="274320" indent="-171450">
              <a:buFont typeface="Arial" panose="020B0604020202020204" pitchFamily="34" charset="0"/>
              <a:buChar char="•"/>
            </a:pPr>
            <a:endParaRPr lang="en-US" sz="1200" b="1" dirty="0">
              <a:solidFill>
                <a:schemeClr val="tx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C78B00-4A56-F6B9-008D-FE43195A19F7}"/>
              </a:ext>
            </a:extLst>
          </p:cNvPr>
          <p:cNvSpPr txBox="1"/>
          <p:nvPr/>
        </p:nvSpPr>
        <p:spPr>
          <a:xfrm>
            <a:off x="6131015" y="1031596"/>
            <a:ext cx="4664599" cy="338554"/>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DAIDS</a:t>
            </a:r>
          </a:p>
        </p:txBody>
      </p:sp>
      <p:sp>
        <p:nvSpPr>
          <p:cNvPr id="13" name="Rectangle 12">
            <a:extLst>
              <a:ext uri="{FF2B5EF4-FFF2-40B4-BE49-F238E27FC236}">
                <a16:creationId xmlns:a16="http://schemas.microsoft.com/office/drawing/2014/main" id="{F01F480D-85BE-7A43-7866-C69A98B17F83}"/>
              </a:ext>
            </a:extLst>
          </p:cNvPr>
          <p:cNvSpPr/>
          <p:nvPr/>
        </p:nvSpPr>
        <p:spPr>
          <a:xfrm>
            <a:off x="6131015" y="3714833"/>
            <a:ext cx="2160200" cy="1569660"/>
          </a:xfrm>
          <a:prstGeom prst="rect">
            <a:avLst/>
          </a:prstGeom>
        </p:spPr>
        <p:txBody>
          <a:bodyPr wrap="square">
            <a:spAutoFit/>
          </a:bodyPr>
          <a:lstStyle/>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Myron Cohen</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Wafaa El-Sadr</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Deborah Donnell</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Sue Eshleman</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Mark </a:t>
            </a:r>
            <a:r>
              <a:rPr lang="en-US" sz="1200" dirty="0" err="1">
                <a:solidFill>
                  <a:schemeClr val="tx2"/>
                </a:solidFill>
                <a:latin typeface="Arial" panose="020B0604020202020204" pitchFamily="34" charset="0"/>
                <a:cs typeface="Arial" panose="020B0604020202020204" pitchFamily="34" charset="0"/>
              </a:rPr>
              <a:t>Marzinke</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Nirupama Sista</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Kathy Hinson</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Beth Farrell</a:t>
            </a:r>
          </a:p>
        </p:txBody>
      </p:sp>
      <p:sp>
        <p:nvSpPr>
          <p:cNvPr id="14" name="TextBox 13">
            <a:extLst>
              <a:ext uri="{FF2B5EF4-FFF2-40B4-BE49-F238E27FC236}">
                <a16:creationId xmlns:a16="http://schemas.microsoft.com/office/drawing/2014/main" id="{EC7FFA89-CB9D-ABEF-E92F-5633631DE13B}"/>
              </a:ext>
            </a:extLst>
          </p:cNvPr>
          <p:cNvSpPr txBox="1"/>
          <p:nvPr/>
        </p:nvSpPr>
        <p:spPr>
          <a:xfrm>
            <a:off x="6180650" y="3366554"/>
            <a:ext cx="4664599" cy="338554"/>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HPTN Leadership</a:t>
            </a:r>
          </a:p>
        </p:txBody>
      </p:sp>
      <p:sp>
        <p:nvSpPr>
          <p:cNvPr id="26" name="Title 1">
            <a:extLst>
              <a:ext uri="{FF2B5EF4-FFF2-40B4-BE49-F238E27FC236}">
                <a16:creationId xmlns:a16="http://schemas.microsoft.com/office/drawing/2014/main" id="{5407C2FC-56E6-B8F1-CB54-67EB35766341}"/>
              </a:ext>
            </a:extLst>
          </p:cNvPr>
          <p:cNvSpPr txBox="1">
            <a:spLocks/>
          </p:cNvSpPr>
          <p:nvPr/>
        </p:nvSpPr>
        <p:spPr>
          <a:xfrm>
            <a:off x="838200" y="-283924"/>
            <a:ext cx="10515600" cy="1053770"/>
          </a:xfrm>
          <a:prstGeom prst="rect">
            <a:avLst/>
          </a:prstGeom>
        </p:spPr>
        <p:txBody>
          <a:bodyPr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solidFill>
                  <a:srgbClr val="020099"/>
                </a:solidFill>
                <a:latin typeface="Arial Black" panose="020B0604020202020204" pitchFamily="34" charset="0"/>
                <a:cs typeface="Arial Black" panose="020B0604020202020204" pitchFamily="34" charset="0"/>
              </a:rPr>
              <a:t>Acknowledgements</a:t>
            </a:r>
          </a:p>
        </p:txBody>
      </p:sp>
      <p:sp>
        <p:nvSpPr>
          <p:cNvPr id="27" name="Line 4">
            <a:extLst>
              <a:ext uri="{FF2B5EF4-FFF2-40B4-BE49-F238E27FC236}">
                <a16:creationId xmlns:a16="http://schemas.microsoft.com/office/drawing/2014/main" id="{C21E9A95-5C7F-72C7-6575-6C1CAE8C6A37}"/>
              </a:ext>
            </a:extLst>
          </p:cNvPr>
          <p:cNvSpPr>
            <a:spLocks noChangeShapeType="1"/>
          </p:cNvSpPr>
          <p:nvPr/>
        </p:nvSpPr>
        <p:spPr bwMode="auto">
          <a:xfrm flipV="1">
            <a:off x="714704" y="769846"/>
            <a:ext cx="10678510" cy="0"/>
          </a:xfrm>
          <a:prstGeom prst="line">
            <a:avLst/>
          </a:prstGeom>
          <a:noFill/>
          <a:ln w="38100">
            <a:solidFill>
              <a:schemeClr val="accent1"/>
            </a:solidFill>
            <a:round/>
            <a:headEnd/>
            <a:tailEnd/>
          </a:ln>
        </p:spPr>
        <p:txBody>
          <a:bodyPr/>
          <a:lstStyle/>
          <a:p>
            <a:endParaRPr lang="en-US" dirty="0"/>
          </a:p>
        </p:txBody>
      </p:sp>
      <p:pic>
        <p:nvPicPr>
          <p:cNvPr id="30" name="Picture 29" descr="A close up of a sign&#10;&#10;Description automatically generated">
            <a:extLst>
              <a:ext uri="{FF2B5EF4-FFF2-40B4-BE49-F238E27FC236}">
                <a16:creationId xmlns:a16="http://schemas.microsoft.com/office/drawing/2014/main" id="{CF2982D3-E6D7-E93F-429F-8EFEDCA0A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943" y="5969406"/>
            <a:ext cx="1856607" cy="790915"/>
          </a:xfrm>
          <a:prstGeom prst="rect">
            <a:avLst/>
          </a:prstGeom>
        </p:spPr>
      </p:pic>
      <p:sp>
        <p:nvSpPr>
          <p:cNvPr id="2" name="TextBox 1">
            <a:extLst>
              <a:ext uri="{FF2B5EF4-FFF2-40B4-BE49-F238E27FC236}">
                <a16:creationId xmlns:a16="http://schemas.microsoft.com/office/drawing/2014/main" id="{B3AB3920-06D8-0230-8AAB-92B822ECECEF}"/>
              </a:ext>
            </a:extLst>
          </p:cNvPr>
          <p:cNvSpPr txBox="1"/>
          <p:nvPr/>
        </p:nvSpPr>
        <p:spPr>
          <a:xfrm>
            <a:off x="744334" y="4594614"/>
            <a:ext cx="4664599" cy="584775"/>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Implementation Discussions</a:t>
            </a:r>
          </a:p>
          <a:p>
            <a:endParaRPr lang="en-US" sz="1600" b="1" dirty="0">
              <a:solidFill>
                <a:schemeClr val="tx2"/>
              </a:solidFill>
              <a:latin typeface="Arial Black" panose="020B0604020202020204" pitchFamily="34" charset="0"/>
              <a:cs typeface="Arial Black" panose="020B0604020202020204" pitchFamily="34" charset="0"/>
            </a:endParaRPr>
          </a:p>
        </p:txBody>
      </p:sp>
      <p:sp>
        <p:nvSpPr>
          <p:cNvPr id="3" name="TextBox 2">
            <a:extLst>
              <a:ext uri="{FF2B5EF4-FFF2-40B4-BE49-F238E27FC236}">
                <a16:creationId xmlns:a16="http://schemas.microsoft.com/office/drawing/2014/main" id="{8C92ED4F-7123-35DE-88B0-5293D85E2243}"/>
              </a:ext>
            </a:extLst>
          </p:cNvPr>
          <p:cNvSpPr txBox="1"/>
          <p:nvPr/>
        </p:nvSpPr>
        <p:spPr>
          <a:xfrm>
            <a:off x="714703" y="4907054"/>
            <a:ext cx="5170437" cy="1200329"/>
          </a:xfrm>
          <a:prstGeom prst="rect">
            <a:avLst/>
          </a:prstGeom>
          <a:noFill/>
        </p:spPr>
        <p:txBody>
          <a:bodyPr wrap="square" rtlCol="0">
            <a:spAutoFit/>
          </a:bodyPr>
          <a:lstStyle/>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Mitchell Warren</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Beatriz </a:t>
            </a:r>
            <a:r>
              <a:rPr lang="en-US" sz="1200" dirty="0" err="1">
                <a:solidFill>
                  <a:schemeClr val="tx2"/>
                </a:solidFill>
                <a:latin typeface="Arial" panose="020B0604020202020204" pitchFamily="34" charset="0"/>
                <a:cs typeface="Arial" panose="020B0604020202020204" pitchFamily="34" charset="0"/>
              </a:rPr>
              <a:t>Grinsztejn</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Marybeth McCauley</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Rachel </a:t>
            </a:r>
            <a:r>
              <a:rPr lang="en-US" sz="1200" dirty="0" err="1">
                <a:solidFill>
                  <a:schemeClr val="tx2"/>
                </a:solidFill>
                <a:latin typeface="Arial" panose="020B0604020202020204" pitchFamily="34" charset="0"/>
                <a:cs typeface="Arial" panose="020B0604020202020204" pitchFamily="34" charset="0"/>
              </a:rPr>
              <a:t>Bageley</a:t>
            </a:r>
            <a:endParaRPr lang="en-US" sz="1200" dirty="0">
              <a:solidFill>
                <a:schemeClr val="tx2"/>
              </a:solidFill>
              <a:latin typeface="Arial" panose="020B0604020202020204" pitchFamily="34" charset="0"/>
              <a:cs typeface="Arial" panose="020B0604020202020204" pitchFamily="34" charset="0"/>
            </a:endParaRP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Michelle Rodolph</a:t>
            </a:r>
          </a:p>
          <a:p>
            <a:pPr marL="285750" indent="-182880">
              <a:buFont typeface="Arial" panose="020B0604020202020204" pitchFamily="34" charset="0"/>
              <a:buChar char="•"/>
            </a:pPr>
            <a:r>
              <a:rPr lang="en-US" sz="1200" dirty="0">
                <a:solidFill>
                  <a:schemeClr val="tx2"/>
                </a:solidFill>
                <a:latin typeface="Arial" panose="020B0604020202020204" pitchFamily="34" charset="0"/>
                <a:cs typeface="Arial" panose="020B0604020202020204" pitchFamily="34" charset="0"/>
              </a:rPr>
              <a:t>Robin Schaeffer</a:t>
            </a:r>
          </a:p>
        </p:txBody>
      </p:sp>
      <p:sp>
        <p:nvSpPr>
          <p:cNvPr id="15" name="TextBox 14">
            <a:extLst>
              <a:ext uri="{FF2B5EF4-FFF2-40B4-BE49-F238E27FC236}">
                <a16:creationId xmlns:a16="http://schemas.microsoft.com/office/drawing/2014/main" id="{1120350F-C4EF-F283-D7F7-BCC35444F58A}"/>
              </a:ext>
            </a:extLst>
          </p:cNvPr>
          <p:cNvSpPr txBox="1"/>
          <p:nvPr/>
        </p:nvSpPr>
        <p:spPr>
          <a:xfrm>
            <a:off x="6176394" y="5310728"/>
            <a:ext cx="4664599" cy="338554"/>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HPTN 083/084 Teams, Sites, Site Staff</a:t>
            </a:r>
          </a:p>
        </p:txBody>
      </p:sp>
      <p:sp>
        <p:nvSpPr>
          <p:cNvPr id="16" name="TextBox 15">
            <a:extLst>
              <a:ext uri="{FF2B5EF4-FFF2-40B4-BE49-F238E27FC236}">
                <a16:creationId xmlns:a16="http://schemas.microsoft.com/office/drawing/2014/main" id="{A3CBA6E3-9F10-74B0-6753-78B3AA2757F3}"/>
              </a:ext>
            </a:extLst>
          </p:cNvPr>
          <p:cNvSpPr txBox="1"/>
          <p:nvPr/>
        </p:nvSpPr>
        <p:spPr>
          <a:xfrm>
            <a:off x="6176394" y="5621917"/>
            <a:ext cx="4664599" cy="584775"/>
          </a:xfrm>
          <a:prstGeom prst="rect">
            <a:avLst/>
          </a:prstGeom>
          <a:noFill/>
        </p:spPr>
        <p:txBody>
          <a:bodyPr wrap="square" rtlCol="0">
            <a:spAutoFit/>
          </a:bodyPr>
          <a:lstStyle/>
          <a:p>
            <a:r>
              <a:rPr lang="en-US" sz="1600" b="1" dirty="0">
                <a:solidFill>
                  <a:schemeClr val="tx2"/>
                </a:solidFill>
                <a:latin typeface="Arial Black" panose="020B0604020202020204" pitchFamily="34" charset="0"/>
                <a:cs typeface="Arial Black" panose="020B0604020202020204" pitchFamily="34" charset="0"/>
              </a:rPr>
              <a:t>HPTN 083/084 Participants and their families and communities</a:t>
            </a:r>
          </a:p>
        </p:txBody>
      </p:sp>
    </p:spTree>
    <p:extLst>
      <p:ext uri="{BB962C8B-B14F-4D97-AF65-F5344CB8AC3E}">
        <p14:creationId xmlns:p14="http://schemas.microsoft.com/office/powerpoint/2010/main" val="2618568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D9031-314B-4D4D-B4E8-52267C56E2B6}"/>
              </a:ext>
            </a:extLst>
          </p:cNvPr>
          <p:cNvSpPr>
            <a:spLocks noGrp="1"/>
          </p:cNvSpPr>
          <p:nvPr>
            <p:ph type="ctrTitle"/>
          </p:nvPr>
        </p:nvSpPr>
        <p:spPr>
          <a:xfrm>
            <a:off x="914400" y="3256722"/>
            <a:ext cx="10363200" cy="1470025"/>
          </a:xfrm>
        </p:spPr>
        <p:txBody>
          <a:bodyPr>
            <a:normAutofit fontScale="90000"/>
          </a:bodyPr>
          <a:lstStyle/>
          <a:p>
            <a:r>
              <a:rPr lang="en-US" sz="8000" dirty="0">
                <a:solidFill>
                  <a:srgbClr val="000099"/>
                </a:solidFill>
                <a:latin typeface="Arial Black" pitchFamily="34" charset="0"/>
              </a:rPr>
              <a:t>Thank you!</a:t>
            </a:r>
            <a:br>
              <a:rPr lang="en-US" sz="8000" dirty="0">
                <a:solidFill>
                  <a:srgbClr val="000099"/>
                </a:solidFill>
                <a:latin typeface="Arial Black" pitchFamily="34" charset="0"/>
              </a:rPr>
            </a:br>
            <a:br>
              <a:rPr lang="en-US" sz="5300" dirty="0">
                <a:solidFill>
                  <a:srgbClr val="000099"/>
                </a:solidFill>
                <a:latin typeface="Arial Black" pitchFamily="34" charset="0"/>
              </a:rPr>
            </a:br>
            <a:endParaRPr lang="en-US" sz="3100" dirty="0"/>
          </a:p>
        </p:txBody>
      </p:sp>
      <p:sp>
        <p:nvSpPr>
          <p:cNvPr id="4" name="Subtitle 3">
            <a:extLst>
              <a:ext uri="{FF2B5EF4-FFF2-40B4-BE49-F238E27FC236}">
                <a16:creationId xmlns:a16="http://schemas.microsoft.com/office/drawing/2014/main" id="{5C4BF42C-8C19-604E-8B8A-D209F0375B01}"/>
              </a:ext>
            </a:extLst>
          </p:cNvPr>
          <p:cNvSpPr>
            <a:spLocks noGrp="1"/>
          </p:cNvSpPr>
          <p:nvPr>
            <p:ph type="subTitle" idx="1"/>
          </p:nvPr>
        </p:nvSpPr>
        <p:spPr>
          <a:xfrm>
            <a:off x="1093304" y="1504122"/>
            <a:ext cx="8534400" cy="1752600"/>
          </a:xfrm>
        </p:spPr>
        <p:txBody>
          <a:bodyPr/>
          <a:lstStyle/>
          <a:p>
            <a:pPr>
              <a:spcBef>
                <a:spcPts val="0"/>
              </a:spcBef>
            </a:pPr>
            <a:endParaRPr lang="en-US" dirty="0">
              <a:solidFill>
                <a:schemeClr val="tx1"/>
              </a:solidFill>
            </a:endParaRPr>
          </a:p>
        </p:txBody>
      </p:sp>
      <p:pic>
        <p:nvPicPr>
          <p:cNvPr id="5" name="Picture 4">
            <a:extLst>
              <a:ext uri="{FF2B5EF4-FFF2-40B4-BE49-F238E27FC236}">
                <a16:creationId xmlns:a16="http://schemas.microsoft.com/office/drawing/2014/main" id="{EB0219B4-3AAA-2829-716F-F104CE0847F4}"/>
              </a:ext>
            </a:extLst>
          </p:cNvPr>
          <p:cNvPicPr>
            <a:picLocks noChangeAspect="1"/>
          </p:cNvPicPr>
          <p:nvPr/>
        </p:nvPicPr>
        <p:blipFill>
          <a:blip r:embed="rId2"/>
          <a:stretch>
            <a:fillRect/>
          </a:stretch>
        </p:blipFill>
        <p:spPr>
          <a:xfrm>
            <a:off x="8539920" y="4559558"/>
            <a:ext cx="537818" cy="553636"/>
          </a:xfrm>
          <a:prstGeom prst="rect">
            <a:avLst/>
          </a:prstGeom>
        </p:spPr>
      </p:pic>
      <p:sp>
        <p:nvSpPr>
          <p:cNvPr id="2" name="TextBox 1">
            <a:extLst>
              <a:ext uri="{FF2B5EF4-FFF2-40B4-BE49-F238E27FC236}">
                <a16:creationId xmlns:a16="http://schemas.microsoft.com/office/drawing/2014/main" id="{E5A1A9F8-6521-91D2-19A3-281952B1B85D}"/>
              </a:ext>
            </a:extLst>
          </p:cNvPr>
          <p:cNvSpPr txBox="1"/>
          <p:nvPr/>
        </p:nvSpPr>
        <p:spPr>
          <a:xfrm>
            <a:off x="225778" y="4559558"/>
            <a:ext cx="11740444" cy="461665"/>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cs typeface="Arial" panose="020B0604020202020204" pitchFamily="34" charset="0"/>
              </a:rPr>
              <a:t>Questions?  Email </a:t>
            </a:r>
            <a:r>
              <a:rPr lang="en-US" sz="2400" b="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rlandovitz@mednet.ucla.edu</a:t>
            </a:r>
            <a:r>
              <a:rPr lang="en-US" sz="2400" b="1" dirty="0">
                <a:solidFill>
                  <a:schemeClr val="tx2"/>
                </a:solidFill>
                <a:latin typeface="Arial" panose="020B0604020202020204" pitchFamily="34" charset="0"/>
                <a:cs typeface="Arial" panose="020B0604020202020204" pitchFamily="34" charset="0"/>
              </a:rPr>
              <a:t> or            @</a:t>
            </a:r>
            <a:r>
              <a:rPr lang="en-US" sz="2400" b="1" dirty="0" err="1">
                <a:solidFill>
                  <a:schemeClr val="tx2"/>
                </a:solidFill>
                <a:latin typeface="Arial" panose="020B0604020202020204" pitchFamily="34" charset="0"/>
                <a:cs typeface="Arial" panose="020B0604020202020204" pitchFamily="34" charset="0"/>
              </a:rPr>
              <a:t>doc_in_a_box</a:t>
            </a:r>
            <a:endParaRPr lang="en-US" sz="24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724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dirty="0"/>
              <a:t>This webinar recording and slides will be posted on </a:t>
            </a:r>
            <a:r>
              <a:rPr lang="en-US" sz="3200" b="1" dirty="0">
                <a:highlight>
                  <a:srgbClr val="975CA5"/>
                </a:highlight>
              </a:rPr>
              <a:t>www.icap.columbia.edu</a:t>
            </a:r>
            <a:endParaRPr lang="en-US" sz="4400" b="0" dirty="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6238240" y="927024"/>
            <a:ext cx="5953760" cy="3705936"/>
          </a:xfrm>
          <a:prstGeom prst="rect">
            <a:avLst/>
          </a:prstGeom>
        </p:spPr>
        <p:txBody>
          <a:bodyPr vert="horz" lIns="91440" tIns="45720" rIns="91440" bIns="45720" rtlCol="0" anchor="t">
            <a:normAutofit fontScale="75000" lnSpcReduction="2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4400" dirty="0">
                <a:latin typeface="+mn-lt"/>
              </a:rPr>
              <a:t>Upcoming </a:t>
            </a:r>
          </a:p>
          <a:p>
            <a:br>
              <a:rPr lang="en-US" sz="3600" b="0" dirty="0">
                <a:solidFill>
                  <a:schemeClr val="tx2"/>
                </a:solidFill>
                <a:latin typeface="+mn-lt"/>
              </a:rPr>
            </a:br>
            <a:r>
              <a:rPr lang="en-US" sz="7100" b="0" dirty="0">
                <a:solidFill>
                  <a:schemeClr val="bg1"/>
                </a:solidFill>
                <a:latin typeface="+mn-lt"/>
              </a:rPr>
              <a:t>ICAP World AIDS </a:t>
            </a:r>
          </a:p>
          <a:p>
            <a:r>
              <a:rPr lang="en-US" sz="7100" b="0" dirty="0">
                <a:solidFill>
                  <a:schemeClr val="bg1"/>
                </a:solidFill>
                <a:latin typeface="+mn-lt"/>
              </a:rPr>
              <a:t>Day Event</a:t>
            </a:r>
            <a:br>
              <a:rPr lang="en-US" sz="3600" b="0" dirty="0">
                <a:solidFill>
                  <a:schemeClr val="tx2"/>
                </a:solidFill>
                <a:latin typeface="+mn-lt"/>
              </a:rPr>
            </a:br>
            <a:br>
              <a:rPr lang="en-US" sz="3600" b="0" dirty="0">
                <a:solidFill>
                  <a:schemeClr val="tx2"/>
                </a:solidFill>
                <a:latin typeface="+mn-lt"/>
              </a:rPr>
            </a:br>
            <a:r>
              <a:rPr lang="en-US" sz="3600" b="0" dirty="0">
                <a:solidFill>
                  <a:schemeClr val="bg1"/>
                </a:solidFill>
                <a:latin typeface="+mn-lt"/>
              </a:rPr>
              <a:t>Exploring the latest insights into the global HIV response</a:t>
            </a:r>
            <a:br>
              <a:rPr lang="en-US" sz="3600" b="0" dirty="0">
                <a:solidFill>
                  <a:schemeClr val="bg1"/>
                </a:solidFill>
                <a:latin typeface="+mn-lt"/>
              </a:rPr>
            </a:br>
            <a:endParaRPr lang="en-US" sz="3600" b="0" dirty="0">
              <a:solidFill>
                <a:schemeClr val="bg1"/>
              </a:solidFill>
              <a:latin typeface="+mn-lt"/>
            </a:endParaRPr>
          </a:p>
        </p:txBody>
      </p:sp>
      <p:pic>
        <p:nvPicPr>
          <p:cNvPr id="3" name="Picture 2" descr="Logo&#10;&#10;Description automatically generated">
            <a:extLst>
              <a:ext uri="{FF2B5EF4-FFF2-40B4-BE49-F238E27FC236}">
                <a16:creationId xmlns:a16="http://schemas.microsoft.com/office/drawing/2014/main" id="{E6D8141D-FF59-4BB0-B324-1EB8C089992E}"/>
              </a:ext>
            </a:extLst>
          </p:cNvPr>
          <p:cNvPicPr>
            <a:picLocks noChangeAspect="1"/>
          </p:cNvPicPr>
          <p:nvPr/>
        </p:nvPicPr>
        <p:blipFill>
          <a:blip r:embed="rId3"/>
          <a:stretch>
            <a:fillRect/>
          </a:stretch>
        </p:blipFill>
        <p:spPr>
          <a:xfrm>
            <a:off x="-416560" y="0"/>
            <a:ext cx="6858000" cy="6858000"/>
          </a:xfrm>
          <a:prstGeom prst="rect">
            <a:avLst/>
          </a:prstGeom>
        </p:spPr>
      </p:pic>
      <p:sp>
        <p:nvSpPr>
          <p:cNvPr id="5" name="Title 2">
            <a:extLst>
              <a:ext uri="{FF2B5EF4-FFF2-40B4-BE49-F238E27FC236}">
                <a16:creationId xmlns:a16="http://schemas.microsoft.com/office/drawing/2014/main" id="{9E8DE1B6-6C70-4D8C-A01E-F20823288F0A}"/>
              </a:ext>
            </a:extLst>
          </p:cNvPr>
          <p:cNvSpPr txBox="1">
            <a:spLocks/>
          </p:cNvSpPr>
          <p:nvPr/>
        </p:nvSpPr>
        <p:spPr>
          <a:xfrm>
            <a:off x="6584563" y="4381674"/>
            <a:ext cx="5261113" cy="1852968"/>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500" b="0" dirty="0">
                <a:solidFill>
                  <a:schemeClr val="bg1"/>
                </a:solidFill>
                <a:latin typeface="+mn-lt"/>
              </a:rPr>
              <a:t>Thursday, December 1</a:t>
            </a:r>
          </a:p>
          <a:p>
            <a:r>
              <a:rPr lang="en-US" sz="2500" b="0" dirty="0">
                <a:solidFill>
                  <a:schemeClr val="bg1"/>
                </a:solidFill>
                <a:latin typeface="+mn-lt"/>
              </a:rPr>
              <a:t>11 am EST</a:t>
            </a:r>
          </a:p>
          <a:p>
            <a:r>
              <a:rPr lang="en-US" b="0" dirty="0">
                <a:solidFill>
                  <a:schemeClr val="bg1"/>
                </a:solidFill>
                <a:latin typeface="+mn-lt"/>
              </a:rPr>
              <a:t>(</a:t>
            </a:r>
            <a:r>
              <a:rPr lang="en-US" dirty="0">
                <a:solidFill>
                  <a:schemeClr val="bg1"/>
                </a:solidFill>
                <a:latin typeface="+mn-lt"/>
              </a:rPr>
              <a:t>In-person and online)</a:t>
            </a:r>
          </a:p>
        </p:txBody>
      </p:sp>
    </p:spTree>
    <p:extLst>
      <p:ext uri="{BB962C8B-B14F-4D97-AF65-F5344CB8AC3E}">
        <p14:creationId xmlns:p14="http://schemas.microsoft.com/office/powerpoint/2010/main" val="78769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CC3F-86CA-ECC4-C510-149191F9CEF7}"/>
              </a:ext>
            </a:extLst>
          </p:cNvPr>
          <p:cNvSpPr>
            <a:spLocks noGrp="1"/>
          </p:cNvSpPr>
          <p:nvPr>
            <p:ph type="ctrTitle"/>
          </p:nvPr>
        </p:nvSpPr>
        <p:spPr>
          <a:xfrm>
            <a:off x="182879" y="1122363"/>
            <a:ext cx="11865685" cy="2387600"/>
          </a:xfrm>
        </p:spPr>
        <p:txBody>
          <a:bodyPr>
            <a:noAutofit/>
          </a:bodyPr>
          <a:lstStyle/>
          <a:p>
            <a:r>
              <a:rPr lang="en-US" sz="4800" dirty="0"/>
              <a:t>Long-Acting Injectable Cabotegravir for HIV Prevention: Promises and Pitfalls</a:t>
            </a:r>
          </a:p>
        </p:txBody>
      </p:sp>
      <p:sp>
        <p:nvSpPr>
          <p:cNvPr id="3" name="Subtitle 2">
            <a:extLst>
              <a:ext uri="{FF2B5EF4-FFF2-40B4-BE49-F238E27FC236}">
                <a16:creationId xmlns:a16="http://schemas.microsoft.com/office/drawing/2014/main" id="{2C47D23D-9BD2-FDBE-84B6-D541869009B0}"/>
              </a:ext>
            </a:extLst>
          </p:cNvPr>
          <p:cNvSpPr>
            <a:spLocks noGrp="1"/>
          </p:cNvSpPr>
          <p:nvPr>
            <p:ph type="subTitle" idx="1"/>
          </p:nvPr>
        </p:nvSpPr>
        <p:spPr>
          <a:xfrm>
            <a:off x="1524000" y="3827949"/>
            <a:ext cx="9144000" cy="1655762"/>
          </a:xfrm>
        </p:spPr>
        <p:txBody>
          <a:bodyPr>
            <a:normAutofit lnSpcReduction="10000"/>
          </a:bodyPr>
          <a:lstStyle/>
          <a:p>
            <a:pPr>
              <a:defRPr/>
            </a:pPr>
            <a:r>
              <a:rPr lang="en-US" b="1" dirty="0">
                <a:solidFill>
                  <a:srgbClr val="000000"/>
                </a:solidFill>
                <a:latin typeface="Arial" pitchFamily="34" charset="0"/>
                <a:cs typeface="Arial" pitchFamily="34" charset="0"/>
              </a:rPr>
              <a:t>Raphael J. </a:t>
            </a:r>
            <a:r>
              <a:rPr lang="en-US" b="1" dirty="0" err="1">
                <a:solidFill>
                  <a:srgbClr val="000000"/>
                </a:solidFill>
                <a:latin typeface="Arial" pitchFamily="34" charset="0"/>
                <a:cs typeface="Arial" pitchFamily="34" charset="0"/>
              </a:rPr>
              <a:t>Landovitz</a:t>
            </a:r>
            <a:r>
              <a:rPr lang="en-US" b="1" dirty="0">
                <a:solidFill>
                  <a:srgbClr val="000000"/>
                </a:solidFill>
                <a:latin typeface="Arial" pitchFamily="34" charset="0"/>
                <a:cs typeface="Arial" pitchFamily="34" charset="0"/>
              </a:rPr>
              <a:t>, MD MSc</a:t>
            </a:r>
          </a:p>
          <a:p>
            <a:pPr>
              <a:lnSpc>
                <a:spcPct val="80000"/>
              </a:lnSpc>
              <a:defRPr/>
            </a:pPr>
            <a:r>
              <a:rPr lang="en-US" sz="2400" dirty="0">
                <a:solidFill>
                  <a:srgbClr val="000000"/>
                </a:solidFill>
                <a:latin typeface="Arial" pitchFamily="34" charset="0"/>
                <a:cs typeface="Arial" pitchFamily="34" charset="0"/>
              </a:rPr>
              <a:t>Professor of Medicine</a:t>
            </a:r>
          </a:p>
          <a:p>
            <a:pPr>
              <a:lnSpc>
                <a:spcPct val="80000"/>
              </a:lnSpc>
              <a:defRPr/>
            </a:pPr>
            <a:r>
              <a:rPr lang="en-US" sz="2400" dirty="0">
                <a:solidFill>
                  <a:srgbClr val="000000"/>
                </a:solidFill>
                <a:latin typeface="Arial" pitchFamily="34" charset="0"/>
                <a:cs typeface="Arial" pitchFamily="34" charset="0"/>
              </a:rPr>
              <a:t>UCLA Center for Clinical AIDS Research &amp; Education</a:t>
            </a:r>
          </a:p>
          <a:p>
            <a:pPr>
              <a:lnSpc>
                <a:spcPct val="80000"/>
              </a:lnSpc>
              <a:defRPr/>
            </a:pPr>
            <a:r>
              <a:rPr lang="en-US" dirty="0">
                <a:solidFill>
                  <a:srgbClr val="C00000"/>
                </a:solidFill>
                <a:latin typeface="Arial" pitchFamily="34" charset="0"/>
                <a:cs typeface="Arial" pitchFamily="34" charset="0"/>
              </a:rPr>
              <a:t>I</a:t>
            </a:r>
            <a:r>
              <a:rPr lang="en-US" sz="2400" dirty="0">
                <a:solidFill>
                  <a:srgbClr val="C00000"/>
                </a:solidFill>
                <a:latin typeface="Arial" pitchFamily="34" charset="0"/>
                <a:cs typeface="Arial" pitchFamily="34" charset="0"/>
              </a:rPr>
              <a:t>CAP Grand Rounds, November 15, 2022</a:t>
            </a:r>
          </a:p>
        </p:txBody>
      </p:sp>
    </p:spTree>
    <p:extLst>
      <p:ext uri="{BB962C8B-B14F-4D97-AF65-F5344CB8AC3E}">
        <p14:creationId xmlns:p14="http://schemas.microsoft.com/office/powerpoint/2010/main" val="216258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36FFF-AEE1-6329-84EE-8DE8A7CFC1B9}"/>
              </a:ext>
            </a:extLst>
          </p:cNvPr>
          <p:cNvSpPr>
            <a:spLocks noGrp="1"/>
          </p:cNvSpPr>
          <p:nvPr>
            <p:ph idx="1"/>
          </p:nvPr>
        </p:nvSpPr>
        <p:spPr/>
        <p:txBody>
          <a:bodyPr/>
          <a:lstStyle/>
          <a:p>
            <a:pPr marL="0" indent="0">
              <a:buNone/>
            </a:pPr>
            <a:r>
              <a:rPr lang="en-US" dirty="0">
                <a:solidFill>
                  <a:srgbClr val="000000"/>
                </a:solidFill>
                <a:cs typeface="Arial"/>
              </a:rPr>
              <a:t>Raphael J. </a:t>
            </a:r>
            <a:r>
              <a:rPr lang="en-US" dirty="0" err="1">
                <a:solidFill>
                  <a:srgbClr val="000000"/>
                </a:solidFill>
                <a:cs typeface="Arial"/>
              </a:rPr>
              <a:t>Landovitz</a:t>
            </a:r>
            <a:r>
              <a:rPr lang="en-US" dirty="0">
                <a:solidFill>
                  <a:srgbClr val="000000"/>
                </a:solidFill>
                <a:cs typeface="Arial"/>
              </a:rPr>
              <a:t> has served on Scientific Advisory Boards for Gilead and Merck, and served as a consultant to Cepheid.</a:t>
            </a:r>
          </a:p>
          <a:p>
            <a:pPr marL="0" indent="0">
              <a:buNone/>
            </a:pPr>
            <a:endParaRPr lang="en-US" dirty="0">
              <a:solidFill>
                <a:schemeClr val="tx2"/>
              </a:solidFill>
            </a:endParaRPr>
          </a:p>
        </p:txBody>
      </p:sp>
      <p:sp>
        <p:nvSpPr>
          <p:cNvPr id="5" name="Title 1">
            <a:extLst>
              <a:ext uri="{FF2B5EF4-FFF2-40B4-BE49-F238E27FC236}">
                <a16:creationId xmlns:a16="http://schemas.microsoft.com/office/drawing/2014/main" id="{0C16EA31-0EE3-8BA5-75F2-975573F684B5}"/>
              </a:ext>
            </a:extLst>
          </p:cNvPr>
          <p:cNvSpPr txBox="1">
            <a:spLocks/>
          </p:cNvSpPr>
          <p:nvPr/>
        </p:nvSpPr>
        <p:spPr>
          <a:xfrm>
            <a:off x="838200" y="-283924"/>
            <a:ext cx="10515600" cy="105377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a:t>Disclosures</a:t>
            </a:r>
            <a:endParaRPr lang="en-US" sz="4000" dirty="0">
              <a:solidFill>
                <a:srgbClr val="020099"/>
              </a:solidFill>
              <a:latin typeface="Arial Black" panose="020B0604020202020204" pitchFamily="34" charset="0"/>
              <a:cs typeface="Arial Black" panose="020B0604020202020204" pitchFamily="34" charset="0"/>
            </a:endParaRPr>
          </a:p>
        </p:txBody>
      </p:sp>
      <p:sp>
        <p:nvSpPr>
          <p:cNvPr id="6" name="Line 4">
            <a:extLst>
              <a:ext uri="{FF2B5EF4-FFF2-40B4-BE49-F238E27FC236}">
                <a16:creationId xmlns:a16="http://schemas.microsoft.com/office/drawing/2014/main" id="{631F2FED-9F2B-21D8-D3BB-B4D3B30C8ADC}"/>
              </a:ext>
            </a:extLst>
          </p:cNvPr>
          <p:cNvSpPr>
            <a:spLocks noChangeShapeType="1"/>
          </p:cNvSpPr>
          <p:nvPr/>
        </p:nvSpPr>
        <p:spPr bwMode="auto">
          <a:xfrm flipV="1">
            <a:off x="714704" y="769846"/>
            <a:ext cx="10678510" cy="0"/>
          </a:xfrm>
          <a:prstGeom prst="line">
            <a:avLst/>
          </a:prstGeom>
          <a:noFill/>
          <a:ln w="38100">
            <a:solidFill>
              <a:srgbClr val="000000"/>
            </a:solidFill>
            <a:round/>
            <a:headEnd/>
            <a:tailEnd/>
          </a:ln>
        </p:spPr>
        <p:txBody>
          <a:bodyPr/>
          <a:lstStyle/>
          <a:p>
            <a:endParaRPr lang="en-US" dirty="0"/>
          </a:p>
        </p:txBody>
      </p:sp>
    </p:spTree>
    <p:extLst>
      <p:ext uri="{BB962C8B-B14F-4D97-AF65-F5344CB8AC3E}">
        <p14:creationId xmlns:p14="http://schemas.microsoft.com/office/powerpoint/2010/main" val="2248773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63CF86-0D15-AED9-7635-73A572275CAA}"/>
              </a:ext>
            </a:extLst>
          </p:cNvPr>
          <p:cNvSpPr>
            <a:spLocks noGrp="1"/>
          </p:cNvSpPr>
          <p:nvPr>
            <p:ph type="title"/>
          </p:nvPr>
        </p:nvSpPr>
        <p:spPr>
          <a:xfrm>
            <a:off x="838200" y="39449"/>
            <a:ext cx="10515600" cy="1325563"/>
          </a:xfrm>
        </p:spPr>
        <p:txBody>
          <a:bodyPr>
            <a:normAutofit/>
          </a:bodyPr>
          <a:lstStyle/>
          <a:p>
            <a:pPr algn="ctr"/>
            <a:r>
              <a:rPr lang="en-US" sz="3600" dirty="0">
                <a:solidFill>
                  <a:srgbClr val="000099"/>
                </a:solidFill>
                <a:latin typeface="Arial Black" panose="020B0A04020102020204" pitchFamily="34" charset="0"/>
              </a:rPr>
              <a:t>40 years into the HIV Epidemic, despite remarkable scientific discoveries</a:t>
            </a:r>
            <a:endParaRPr lang="en-US" sz="3600" b="1" dirty="0">
              <a:solidFill>
                <a:srgbClr val="011EAA"/>
              </a:solidFill>
              <a:latin typeface="Arial Black" panose="020B0604020202020204" pitchFamily="34" charset="0"/>
              <a:cs typeface="Arial Black" panose="020B0604020202020204" pitchFamily="34" charset="0"/>
            </a:endParaRPr>
          </a:p>
        </p:txBody>
      </p:sp>
      <p:sp>
        <p:nvSpPr>
          <p:cNvPr id="4" name="Rectangle 3">
            <a:extLst>
              <a:ext uri="{FF2B5EF4-FFF2-40B4-BE49-F238E27FC236}">
                <a16:creationId xmlns:a16="http://schemas.microsoft.com/office/drawing/2014/main" id="{AD19523E-5230-3286-C333-F2003D2C91E8}"/>
              </a:ext>
            </a:extLst>
          </p:cNvPr>
          <p:cNvSpPr/>
          <p:nvPr/>
        </p:nvSpPr>
        <p:spPr>
          <a:xfrm>
            <a:off x="29955" y="6572330"/>
            <a:ext cx="2238113" cy="246221"/>
          </a:xfrm>
          <a:prstGeom prst="rect">
            <a:avLst/>
          </a:prstGeom>
        </p:spPr>
        <p:txBody>
          <a:bodyPr wrap="none">
            <a:spAutoFit/>
          </a:bodyPr>
          <a:lstStyle/>
          <a:p>
            <a:r>
              <a:rPr lang="en-US" sz="1000" b="1" dirty="0">
                <a:solidFill>
                  <a:srgbClr val="000000"/>
                </a:solidFill>
              </a:rPr>
              <a:t>UNAIDS Global AIDS Update 2022</a:t>
            </a:r>
          </a:p>
        </p:txBody>
      </p:sp>
      <p:grpSp>
        <p:nvGrpSpPr>
          <p:cNvPr id="23" name="Group 22">
            <a:extLst>
              <a:ext uri="{FF2B5EF4-FFF2-40B4-BE49-F238E27FC236}">
                <a16:creationId xmlns:a16="http://schemas.microsoft.com/office/drawing/2014/main" id="{E0858ABC-B85E-60FD-C346-08D774F389C4}"/>
              </a:ext>
            </a:extLst>
          </p:cNvPr>
          <p:cNvGrpSpPr/>
          <p:nvPr/>
        </p:nvGrpSpPr>
        <p:grpSpPr>
          <a:xfrm>
            <a:off x="1098328" y="1365012"/>
            <a:ext cx="9995344" cy="5330428"/>
            <a:chOff x="1246894" y="1504950"/>
            <a:chExt cx="8029861" cy="4424363"/>
          </a:xfrm>
        </p:grpSpPr>
        <p:pic>
          <p:nvPicPr>
            <p:cNvPr id="24" name="Picture 23">
              <a:extLst>
                <a:ext uri="{FF2B5EF4-FFF2-40B4-BE49-F238E27FC236}">
                  <a16:creationId xmlns:a16="http://schemas.microsoft.com/office/drawing/2014/main" id="{9A67CA7A-3EFD-2377-8BAA-7E1EE0E28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94" y="1504950"/>
              <a:ext cx="8029861" cy="3878199"/>
            </a:xfrm>
            <a:prstGeom prst="rect">
              <a:avLst/>
            </a:prstGeom>
          </p:spPr>
        </p:pic>
        <p:sp>
          <p:nvSpPr>
            <p:cNvPr id="25" name="Rectangle 38">
              <a:extLst>
                <a:ext uri="{FF2B5EF4-FFF2-40B4-BE49-F238E27FC236}">
                  <a16:creationId xmlns:a16="http://schemas.microsoft.com/office/drawing/2014/main" id="{42D41F1C-4709-C473-9919-55ABF5FE3A19}"/>
                </a:ext>
              </a:extLst>
            </p:cNvPr>
            <p:cNvSpPr>
              <a:spLocks noChangeArrowheads="1"/>
            </p:cNvSpPr>
            <p:nvPr/>
          </p:nvSpPr>
          <p:spPr bwMode="auto">
            <a:xfrm>
              <a:off x="1555750" y="5529263"/>
              <a:ext cx="7418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4" tIns="47092" rIns="94184" bIns="47092">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2000" b="1"/>
                <a:t>Total: 1.5 million </a:t>
              </a:r>
              <a:r>
                <a:rPr lang="en-US" altLang="en-US">
                  <a:solidFill>
                    <a:srgbClr val="4D4D4D"/>
                  </a:solidFill>
                </a:rPr>
                <a:t>[1.1 million–2.0 million]</a:t>
              </a:r>
            </a:p>
          </p:txBody>
        </p:sp>
        <p:sp>
          <p:nvSpPr>
            <p:cNvPr id="26" name="Rectangle 27">
              <a:extLst>
                <a:ext uri="{FF2B5EF4-FFF2-40B4-BE49-F238E27FC236}">
                  <a16:creationId xmlns:a16="http://schemas.microsoft.com/office/drawing/2014/main" id="{174ECD0C-A510-3D3B-A200-5983CC165B43}"/>
                </a:ext>
              </a:extLst>
            </p:cNvPr>
            <p:cNvSpPr>
              <a:spLocks noChangeArrowheads="1"/>
            </p:cNvSpPr>
            <p:nvPr/>
          </p:nvSpPr>
          <p:spPr bwMode="auto">
            <a:xfrm>
              <a:off x="4251325" y="3083360"/>
              <a:ext cx="2278063"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a:t>Middle East and North Africa</a:t>
              </a:r>
            </a:p>
            <a:p>
              <a:pPr algn="ctr">
                <a:lnSpc>
                  <a:spcPct val="75000"/>
                </a:lnSpc>
                <a:spcBef>
                  <a:spcPts val="200"/>
                </a:spcBef>
                <a:spcAft>
                  <a:spcPts val="100"/>
                </a:spcAft>
              </a:pPr>
              <a:r>
                <a:rPr lang="en-US" altLang="en-US" sz="1400" b="1"/>
                <a:t>14 000</a:t>
              </a:r>
            </a:p>
            <a:p>
              <a:pPr algn="ctr">
                <a:lnSpc>
                  <a:spcPct val="60000"/>
                </a:lnSpc>
              </a:pPr>
              <a:r>
                <a:rPr lang="en-US" altLang="en-US" sz="1000" b="1">
                  <a:solidFill>
                    <a:srgbClr val="5F5F5F"/>
                  </a:solidFill>
                  <a:latin typeface="Arial Narrow" pitchFamily="34" charset="0"/>
                </a:rPr>
                <a:t>[11 000–18 000]</a:t>
              </a:r>
            </a:p>
          </p:txBody>
        </p:sp>
        <p:sp>
          <p:nvSpPr>
            <p:cNvPr id="27" name="Rectangle 28">
              <a:extLst>
                <a:ext uri="{FF2B5EF4-FFF2-40B4-BE49-F238E27FC236}">
                  <a16:creationId xmlns:a16="http://schemas.microsoft.com/office/drawing/2014/main" id="{1F29C16C-B70A-8765-4961-F1FB78401134}"/>
                </a:ext>
              </a:extLst>
            </p:cNvPr>
            <p:cNvSpPr>
              <a:spLocks noChangeArrowheads="1"/>
            </p:cNvSpPr>
            <p:nvPr/>
          </p:nvSpPr>
          <p:spPr bwMode="auto">
            <a:xfrm>
              <a:off x="3828088" y="3587416"/>
              <a:ext cx="1947862"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a:t>Western and central Africa</a:t>
              </a:r>
            </a:p>
            <a:p>
              <a:pPr algn="ctr">
                <a:lnSpc>
                  <a:spcPct val="75000"/>
                </a:lnSpc>
                <a:spcBef>
                  <a:spcPts val="200"/>
                </a:spcBef>
                <a:spcAft>
                  <a:spcPts val="100"/>
                </a:spcAft>
              </a:pPr>
              <a:r>
                <a:rPr lang="en-GB" altLang="en-US" sz="1400" b="1"/>
                <a:t>190 000</a:t>
              </a:r>
              <a:endParaRPr lang="en-US" altLang="en-US" sz="1400" b="1"/>
            </a:p>
            <a:p>
              <a:pPr algn="ctr">
                <a:lnSpc>
                  <a:spcPct val="60000"/>
                </a:lnSpc>
              </a:pPr>
              <a:r>
                <a:rPr lang="en-US" altLang="en-US" sz="1000" b="1">
                  <a:solidFill>
                    <a:srgbClr val="5F5F5F"/>
                  </a:solidFill>
                  <a:latin typeface="Arial Narrow" pitchFamily="34" charset="0"/>
                </a:rPr>
                <a:t>[140 000–270 000]</a:t>
              </a:r>
            </a:p>
          </p:txBody>
        </p:sp>
        <p:sp>
          <p:nvSpPr>
            <p:cNvPr id="28" name="Rectangle 29">
              <a:extLst>
                <a:ext uri="{FF2B5EF4-FFF2-40B4-BE49-F238E27FC236}">
                  <a16:creationId xmlns:a16="http://schemas.microsoft.com/office/drawing/2014/main" id="{1933DF7B-DB06-E7A1-BA24-E8A825A64A00}"/>
                </a:ext>
              </a:extLst>
            </p:cNvPr>
            <p:cNvSpPr>
              <a:spLocks noChangeArrowheads="1"/>
            </p:cNvSpPr>
            <p:nvPr/>
          </p:nvSpPr>
          <p:spPr bwMode="auto">
            <a:xfrm>
              <a:off x="5800346" y="1997050"/>
              <a:ext cx="1739900" cy="569387"/>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dirty="0"/>
                <a:t>Eastern Europe </a:t>
              </a:r>
              <a:br>
                <a:rPr lang="en-US" altLang="en-US" sz="1200" b="1" dirty="0"/>
              </a:br>
              <a:r>
                <a:rPr lang="en-US" altLang="en-US" sz="1200" b="1" dirty="0"/>
                <a:t>and central Asia</a:t>
              </a:r>
            </a:p>
            <a:p>
              <a:pPr algn="ctr">
                <a:lnSpc>
                  <a:spcPct val="75000"/>
                </a:lnSpc>
                <a:spcBef>
                  <a:spcPts val="200"/>
                </a:spcBef>
                <a:spcAft>
                  <a:spcPts val="100"/>
                </a:spcAft>
              </a:pPr>
              <a:r>
                <a:rPr lang="en-US" altLang="en-US" sz="1400" b="1" dirty="0"/>
                <a:t>160 000</a:t>
              </a:r>
            </a:p>
            <a:p>
              <a:pPr algn="ctr">
                <a:lnSpc>
                  <a:spcPct val="60000"/>
                </a:lnSpc>
              </a:pPr>
              <a:r>
                <a:rPr lang="en-US" altLang="en-US" sz="1000" b="1" dirty="0">
                  <a:solidFill>
                    <a:srgbClr val="5F5F5F"/>
                  </a:solidFill>
                  <a:latin typeface="Arial Narrow" pitchFamily="34" charset="0"/>
                </a:rPr>
                <a:t>[130 000–180 000]</a:t>
              </a:r>
            </a:p>
          </p:txBody>
        </p:sp>
        <p:sp>
          <p:nvSpPr>
            <p:cNvPr id="29" name="Rectangle 30">
              <a:extLst>
                <a:ext uri="{FF2B5EF4-FFF2-40B4-BE49-F238E27FC236}">
                  <a16:creationId xmlns:a16="http://schemas.microsoft.com/office/drawing/2014/main" id="{E25B7733-0B09-B380-A926-D54C194041B5}"/>
                </a:ext>
              </a:extLst>
            </p:cNvPr>
            <p:cNvSpPr>
              <a:spLocks noChangeArrowheads="1"/>
            </p:cNvSpPr>
            <p:nvPr/>
          </p:nvSpPr>
          <p:spPr bwMode="auto">
            <a:xfrm>
              <a:off x="6765546" y="3842463"/>
              <a:ext cx="2197100"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ea typeface="ＭＳ Ｐゴシック" pitchFamily="34" charset="-128"/>
                </a:defRPr>
              </a:lvl1pPr>
              <a:lvl2pPr marL="37931725" indent="-37474525" defTabSz="935038" eaLnBrk="0" hangingPunct="0">
                <a:tabLst>
                  <a:tab pos="285750" algn="l"/>
                </a:tabLst>
                <a:defRPr>
                  <a:solidFill>
                    <a:schemeClr val="tx1"/>
                  </a:solidFill>
                  <a:latin typeface="Arial" charset="0"/>
                  <a:ea typeface="ＭＳ Ｐゴシック" pitchFamily="34" charset="-128"/>
                </a:defRPr>
              </a:lvl2pPr>
              <a:lvl3pPr marL="1143000" indent="-228600" defTabSz="935038" eaLnBrk="0" hangingPunct="0">
                <a:tabLst>
                  <a:tab pos="285750" algn="l"/>
                </a:tabLst>
                <a:defRPr>
                  <a:solidFill>
                    <a:schemeClr val="tx1"/>
                  </a:solidFill>
                  <a:latin typeface="Arial" charset="0"/>
                  <a:ea typeface="ＭＳ Ｐゴシック" pitchFamily="34" charset="-128"/>
                </a:defRPr>
              </a:lvl3pPr>
              <a:lvl4pPr marL="1600200" indent="-228600" defTabSz="935038" eaLnBrk="0" hangingPunct="0">
                <a:tabLst>
                  <a:tab pos="285750" algn="l"/>
                </a:tabLst>
                <a:defRPr>
                  <a:solidFill>
                    <a:schemeClr val="tx1"/>
                  </a:solidFill>
                  <a:latin typeface="Arial" charset="0"/>
                  <a:ea typeface="ＭＳ Ｐゴシック" pitchFamily="34" charset="-128"/>
                </a:defRPr>
              </a:lvl4pPr>
              <a:lvl5pPr marL="2057400" indent="-228600" defTabSz="935038" eaLnBrk="0" hangingPunct="0">
                <a:tabLst>
                  <a:tab pos="285750" algn="l"/>
                </a:tabLst>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9pPr>
            </a:lstStyle>
            <a:p>
              <a:pPr algn="ctr">
                <a:lnSpc>
                  <a:spcPct val="75000"/>
                </a:lnSpc>
              </a:pPr>
              <a:r>
                <a:rPr lang="en-US" altLang="en-US" sz="1200" b="1"/>
                <a:t>Asia and the Pacific</a:t>
              </a:r>
            </a:p>
            <a:p>
              <a:pPr algn="ctr">
                <a:lnSpc>
                  <a:spcPct val="75000"/>
                </a:lnSpc>
                <a:spcBef>
                  <a:spcPts val="200"/>
                </a:spcBef>
                <a:spcAft>
                  <a:spcPts val="100"/>
                </a:spcAft>
              </a:pPr>
              <a:r>
                <a:rPr lang="en-US" altLang="en-US" sz="1400" b="1"/>
                <a:t>260 000</a:t>
              </a:r>
            </a:p>
            <a:p>
              <a:pPr algn="ctr">
                <a:lnSpc>
                  <a:spcPct val="60000"/>
                </a:lnSpc>
              </a:pPr>
              <a:r>
                <a:rPr lang="en-US" altLang="en-US" sz="1000" b="1">
                  <a:solidFill>
                    <a:srgbClr val="5F5F5F"/>
                  </a:solidFill>
                  <a:latin typeface="Arial Narrow" pitchFamily="34" charset="0"/>
                </a:rPr>
                <a:t>[190 000–360 000]</a:t>
              </a:r>
            </a:p>
          </p:txBody>
        </p:sp>
        <p:sp>
          <p:nvSpPr>
            <p:cNvPr id="30" name="Rectangle 32">
              <a:extLst>
                <a:ext uri="{FF2B5EF4-FFF2-40B4-BE49-F238E27FC236}">
                  <a16:creationId xmlns:a16="http://schemas.microsoft.com/office/drawing/2014/main" id="{D62C95E5-3EB8-2A59-17CE-E20566F6A04B}"/>
                </a:ext>
              </a:extLst>
            </p:cNvPr>
            <p:cNvSpPr>
              <a:spLocks noChangeArrowheads="1"/>
            </p:cNvSpPr>
            <p:nvPr/>
          </p:nvSpPr>
          <p:spPr bwMode="auto">
            <a:xfrm>
              <a:off x="1327150" y="2276475"/>
              <a:ext cx="3698875"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a:t>North America and western and central Europe</a:t>
              </a:r>
            </a:p>
            <a:p>
              <a:pPr algn="ctr" eaLnBrk="1" hangingPunct="1">
                <a:lnSpc>
                  <a:spcPct val="75000"/>
                </a:lnSpc>
                <a:spcBef>
                  <a:spcPts val="200"/>
                </a:spcBef>
                <a:spcAft>
                  <a:spcPts val="100"/>
                </a:spcAft>
              </a:pPr>
              <a:r>
                <a:rPr lang="en-US" altLang="en-US" sz="1400" b="1"/>
                <a:t>63 000</a:t>
              </a:r>
            </a:p>
            <a:p>
              <a:pPr algn="ctr" eaLnBrk="1" hangingPunct="1">
                <a:lnSpc>
                  <a:spcPct val="60000"/>
                </a:lnSpc>
              </a:pPr>
              <a:r>
                <a:rPr lang="en-US" altLang="en-US" sz="1000" b="1">
                  <a:solidFill>
                    <a:srgbClr val="5F5F5F"/>
                  </a:solidFill>
                  <a:latin typeface="Arial Narrow" pitchFamily="34" charset="0"/>
                </a:rPr>
                <a:t>[51 000–67 000]</a:t>
              </a:r>
            </a:p>
          </p:txBody>
        </p:sp>
        <p:sp>
          <p:nvSpPr>
            <p:cNvPr id="31" name="Rectangle 28">
              <a:extLst>
                <a:ext uri="{FF2B5EF4-FFF2-40B4-BE49-F238E27FC236}">
                  <a16:creationId xmlns:a16="http://schemas.microsoft.com/office/drawing/2014/main" id="{1449DC25-12AB-17E5-648E-36F53C7D2D84}"/>
                </a:ext>
              </a:extLst>
            </p:cNvPr>
            <p:cNvSpPr>
              <a:spLocks noChangeArrowheads="1"/>
            </p:cNvSpPr>
            <p:nvPr/>
          </p:nvSpPr>
          <p:spPr bwMode="auto">
            <a:xfrm>
              <a:off x="4364038" y="4257675"/>
              <a:ext cx="2182812"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a:t>Eastern and southern Africa</a:t>
              </a:r>
            </a:p>
            <a:p>
              <a:pPr algn="ctr">
                <a:lnSpc>
                  <a:spcPct val="75000"/>
                </a:lnSpc>
                <a:spcBef>
                  <a:spcPts val="200"/>
                </a:spcBef>
                <a:spcAft>
                  <a:spcPts val="100"/>
                </a:spcAft>
              </a:pPr>
              <a:r>
                <a:rPr lang="en-GB" altLang="en-US" sz="1400" b="1"/>
                <a:t>670 000</a:t>
              </a:r>
              <a:endParaRPr lang="en-US" altLang="en-US" sz="1400" b="1"/>
            </a:p>
            <a:p>
              <a:pPr algn="ctr">
                <a:lnSpc>
                  <a:spcPct val="60000"/>
                </a:lnSpc>
              </a:pPr>
              <a:r>
                <a:rPr lang="en-US" altLang="en-US" sz="1000" b="1">
                  <a:solidFill>
                    <a:srgbClr val="5F5F5F"/>
                  </a:solidFill>
                  <a:latin typeface="Arial Narrow" pitchFamily="34" charset="0"/>
                </a:rPr>
                <a:t>[530 000–900 000]</a:t>
              </a:r>
            </a:p>
          </p:txBody>
        </p:sp>
        <p:sp>
          <p:nvSpPr>
            <p:cNvPr id="32" name="Rectangle 33">
              <a:extLst>
                <a:ext uri="{FF2B5EF4-FFF2-40B4-BE49-F238E27FC236}">
                  <a16:creationId xmlns:a16="http://schemas.microsoft.com/office/drawing/2014/main" id="{1AA6913A-CCD9-E70C-EF2A-DC8626296BC5}"/>
                </a:ext>
              </a:extLst>
            </p:cNvPr>
            <p:cNvSpPr>
              <a:spLocks noChangeArrowheads="1"/>
            </p:cNvSpPr>
            <p:nvPr/>
          </p:nvSpPr>
          <p:spPr bwMode="auto">
            <a:xfrm>
              <a:off x="2373313" y="4150241"/>
              <a:ext cx="1762125"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a:t>Latin America </a:t>
              </a:r>
            </a:p>
            <a:p>
              <a:pPr algn="ctr">
                <a:lnSpc>
                  <a:spcPct val="75000"/>
                </a:lnSpc>
                <a:spcBef>
                  <a:spcPts val="200"/>
                </a:spcBef>
                <a:spcAft>
                  <a:spcPts val="100"/>
                </a:spcAft>
              </a:pPr>
              <a:r>
                <a:rPr lang="en-US" altLang="en-US" sz="1400" b="1"/>
                <a:t>110 000</a:t>
              </a:r>
            </a:p>
            <a:p>
              <a:pPr algn="ctr">
                <a:lnSpc>
                  <a:spcPct val="60000"/>
                </a:lnSpc>
              </a:pPr>
              <a:r>
                <a:rPr lang="en-US" altLang="en-US" sz="1000" b="1">
                  <a:solidFill>
                    <a:srgbClr val="5F5F5F"/>
                  </a:solidFill>
                  <a:latin typeface="Arial Narrow" pitchFamily="34" charset="0"/>
                </a:rPr>
                <a:t>[68 000–150 000]</a:t>
              </a:r>
            </a:p>
          </p:txBody>
        </p:sp>
        <p:sp>
          <p:nvSpPr>
            <p:cNvPr id="33" name="Rectangle 33">
              <a:extLst>
                <a:ext uri="{FF2B5EF4-FFF2-40B4-BE49-F238E27FC236}">
                  <a16:creationId xmlns:a16="http://schemas.microsoft.com/office/drawing/2014/main" id="{CCE59720-9D8A-082D-492F-00B7B630FCB6}"/>
                </a:ext>
              </a:extLst>
            </p:cNvPr>
            <p:cNvSpPr>
              <a:spLocks noChangeArrowheads="1"/>
            </p:cNvSpPr>
            <p:nvPr/>
          </p:nvSpPr>
          <p:spPr bwMode="auto">
            <a:xfrm>
              <a:off x="2119164" y="3140968"/>
              <a:ext cx="1762125" cy="436145"/>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200" b="1"/>
                <a:t>Caribbean</a:t>
              </a:r>
            </a:p>
            <a:p>
              <a:pPr algn="ctr">
                <a:lnSpc>
                  <a:spcPct val="75000"/>
                </a:lnSpc>
                <a:spcBef>
                  <a:spcPts val="200"/>
                </a:spcBef>
                <a:spcAft>
                  <a:spcPts val="100"/>
                </a:spcAft>
              </a:pPr>
              <a:r>
                <a:rPr lang="en-GB" altLang="en-US" sz="1400" b="1"/>
                <a:t>14 000</a:t>
              </a:r>
              <a:endParaRPr lang="en-US" altLang="en-US" sz="1400" b="1"/>
            </a:p>
            <a:p>
              <a:pPr algn="ctr">
                <a:lnSpc>
                  <a:spcPct val="60000"/>
                </a:lnSpc>
              </a:pPr>
              <a:r>
                <a:rPr lang="en-US" altLang="en-US" sz="1000" b="1">
                  <a:solidFill>
                    <a:srgbClr val="5F5F5F"/>
                  </a:solidFill>
                  <a:latin typeface="Arial Narrow" pitchFamily="34" charset="0"/>
                </a:rPr>
                <a:t>[11 000–18 000]</a:t>
              </a:r>
            </a:p>
          </p:txBody>
        </p:sp>
      </p:grpSp>
      <p:sp>
        <p:nvSpPr>
          <p:cNvPr id="2" name="Line 4">
            <a:extLst>
              <a:ext uri="{FF2B5EF4-FFF2-40B4-BE49-F238E27FC236}">
                <a16:creationId xmlns:a16="http://schemas.microsoft.com/office/drawing/2014/main" id="{880E2FA9-B4E3-D93B-C20E-82E1A478D86B}"/>
              </a:ext>
            </a:extLst>
          </p:cNvPr>
          <p:cNvSpPr>
            <a:spLocks noChangeShapeType="1"/>
          </p:cNvSpPr>
          <p:nvPr/>
        </p:nvSpPr>
        <p:spPr bwMode="auto">
          <a:xfrm flipV="1">
            <a:off x="609600" y="1236836"/>
            <a:ext cx="10972800" cy="0"/>
          </a:xfrm>
          <a:prstGeom prst="line">
            <a:avLst/>
          </a:prstGeom>
          <a:noFill/>
          <a:ln w="38100">
            <a:solidFill>
              <a:srgbClr val="000000"/>
            </a:solidFill>
            <a:round/>
            <a:headEnd/>
            <a:tailEnd/>
          </a:ln>
        </p:spPr>
        <p:txBody>
          <a:bodyPr/>
          <a:lstStyle/>
          <a:p>
            <a:endParaRPr lang="en-US" dirty="0"/>
          </a:p>
        </p:txBody>
      </p:sp>
    </p:spTree>
    <p:extLst>
      <p:ext uri="{BB962C8B-B14F-4D97-AF65-F5344CB8AC3E}">
        <p14:creationId xmlns:p14="http://schemas.microsoft.com/office/powerpoint/2010/main" val="199421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B0F02-64C2-CC08-FE6D-253B084CE2EA}"/>
              </a:ext>
            </a:extLst>
          </p:cNvPr>
          <p:cNvSpPr>
            <a:spLocks noGrp="1"/>
          </p:cNvSpPr>
          <p:nvPr>
            <p:ph type="title"/>
          </p:nvPr>
        </p:nvSpPr>
        <p:spPr>
          <a:xfrm>
            <a:off x="838200" y="1"/>
            <a:ext cx="10515600" cy="1325361"/>
          </a:xfrm>
        </p:spPr>
        <p:txBody>
          <a:bodyPr>
            <a:normAutofit/>
          </a:bodyPr>
          <a:lstStyle/>
          <a:p>
            <a:r>
              <a:rPr lang="en-US" dirty="0"/>
              <a:t>Global PrEP Uptake – 10 years in </a:t>
            </a:r>
            <a:endParaRPr lang="en-US" sz="5400" dirty="0"/>
          </a:p>
        </p:txBody>
      </p:sp>
      <p:pic>
        <p:nvPicPr>
          <p:cNvPr id="6" name="Picture 5">
            <a:extLst>
              <a:ext uri="{FF2B5EF4-FFF2-40B4-BE49-F238E27FC236}">
                <a16:creationId xmlns:a16="http://schemas.microsoft.com/office/drawing/2014/main" id="{9F421BD2-0824-8210-A8AE-D9C7FC0EB019}"/>
              </a:ext>
            </a:extLst>
          </p:cNvPr>
          <p:cNvPicPr>
            <a:picLocks noChangeAspect="1"/>
          </p:cNvPicPr>
          <p:nvPr/>
        </p:nvPicPr>
        <p:blipFill>
          <a:blip r:embed="rId2"/>
          <a:stretch>
            <a:fillRect/>
          </a:stretch>
        </p:blipFill>
        <p:spPr>
          <a:xfrm>
            <a:off x="820023" y="2676291"/>
            <a:ext cx="9539331" cy="3902929"/>
          </a:xfrm>
          <a:prstGeom prst="rect">
            <a:avLst/>
          </a:prstGeom>
        </p:spPr>
      </p:pic>
      <p:sp>
        <p:nvSpPr>
          <p:cNvPr id="7" name="Title 6">
            <a:extLst>
              <a:ext uri="{FF2B5EF4-FFF2-40B4-BE49-F238E27FC236}">
                <a16:creationId xmlns:a16="http://schemas.microsoft.com/office/drawing/2014/main" id="{0E99E1B8-C85E-00A6-8C57-6C3BB6CC2405}"/>
              </a:ext>
            </a:extLst>
          </p:cNvPr>
          <p:cNvSpPr txBox="1">
            <a:spLocks/>
          </p:cNvSpPr>
          <p:nvPr/>
        </p:nvSpPr>
        <p:spPr bwMode="auto">
          <a:xfrm>
            <a:off x="6096000" y="1048206"/>
            <a:ext cx="5779771" cy="1750663"/>
          </a:xfrm>
          <a:prstGeom prst="rect">
            <a:avLst/>
          </a:prstGeom>
          <a:solidFill>
            <a:srgbClr val="FFFFFF">
              <a:alpha val="50196"/>
            </a:srgbClr>
          </a:solidFill>
          <a:ln w="38100">
            <a:solidFill>
              <a:srgbClr val="C00000"/>
            </a:solidFill>
            <a:miter lim="800000"/>
            <a:headEnd/>
            <a:tailEnd/>
          </a:ln>
        </p:spPr>
        <p:txBody>
          <a:bodyPr vert="horz" wrap="square" lIns="91440" tIns="45720" rIns="91440" bIns="45720" numCol="1" rtlCol="0" anchor="ctr" anchorCtr="0" compatLnSpc="1">
            <a:prstTxWarp prst="textNoShape">
              <a:avLst/>
            </a:prstTxWarp>
            <a:normAutofit fontScale="97500"/>
          </a:bodyPr>
          <a:lstStyle>
            <a:lvl1pPr algn="ctr" rtl="0" eaLnBrk="1" fontAlgn="base" hangingPunct="1">
              <a:spcBef>
                <a:spcPct val="0"/>
              </a:spcBef>
              <a:spcAft>
                <a:spcPct val="0"/>
              </a:spcAft>
              <a:defRPr lang="bg-BG" sz="3600" kern="1200" dirty="0">
                <a:solidFill>
                  <a:srgbClr val="404041"/>
                </a:solidFill>
                <a:latin typeface="Franklin Gothic Demi" panose="020B0703020102020204" pitchFamily="34" charset="0"/>
                <a:ea typeface="+mj-ea"/>
                <a:cs typeface="+mj-cs"/>
              </a:defRPr>
            </a:lvl1pPr>
            <a:lvl2pPr algn="ctr" rtl="0" eaLnBrk="1" fontAlgn="base" hangingPunct="1">
              <a:spcBef>
                <a:spcPct val="0"/>
              </a:spcBef>
              <a:spcAft>
                <a:spcPct val="0"/>
              </a:spcAft>
              <a:defRPr sz="4400">
                <a:solidFill>
                  <a:srgbClr val="404041"/>
                </a:solidFill>
                <a:latin typeface="Franklin Gothic Demi" pitchFamily="34" charset="0"/>
              </a:defRPr>
            </a:lvl2pPr>
            <a:lvl3pPr algn="ctr" rtl="0" eaLnBrk="1" fontAlgn="base" hangingPunct="1">
              <a:spcBef>
                <a:spcPct val="0"/>
              </a:spcBef>
              <a:spcAft>
                <a:spcPct val="0"/>
              </a:spcAft>
              <a:defRPr sz="4400">
                <a:solidFill>
                  <a:srgbClr val="404041"/>
                </a:solidFill>
                <a:latin typeface="Franklin Gothic Demi" pitchFamily="34" charset="0"/>
              </a:defRPr>
            </a:lvl3pPr>
            <a:lvl4pPr algn="ctr" rtl="0" eaLnBrk="1" fontAlgn="base" hangingPunct="1">
              <a:spcBef>
                <a:spcPct val="0"/>
              </a:spcBef>
              <a:spcAft>
                <a:spcPct val="0"/>
              </a:spcAft>
              <a:defRPr sz="4400">
                <a:solidFill>
                  <a:srgbClr val="404041"/>
                </a:solidFill>
                <a:latin typeface="Franklin Gothic Demi" pitchFamily="34" charset="0"/>
              </a:defRPr>
            </a:lvl4pPr>
            <a:lvl5pPr algn="ctr" rtl="0" eaLnBrk="1" fontAlgn="base" hangingPunct="1">
              <a:spcBef>
                <a:spcPct val="0"/>
              </a:spcBef>
              <a:spcAft>
                <a:spcPct val="0"/>
              </a:spcAft>
              <a:defRPr sz="4400">
                <a:solidFill>
                  <a:srgbClr val="404041"/>
                </a:solidFill>
                <a:latin typeface="Franklin Gothic Demi" pitchFamily="34" charset="0"/>
              </a:defRPr>
            </a:lvl5pPr>
            <a:lvl6pPr marL="457200" algn="ctr" rtl="0" eaLnBrk="1" fontAlgn="base" hangingPunct="1">
              <a:spcBef>
                <a:spcPct val="0"/>
              </a:spcBef>
              <a:spcAft>
                <a:spcPct val="0"/>
              </a:spcAft>
              <a:defRPr sz="4400">
                <a:solidFill>
                  <a:srgbClr val="404041"/>
                </a:solidFill>
                <a:latin typeface="Franklin Gothic Demi" pitchFamily="34" charset="0"/>
              </a:defRPr>
            </a:lvl6pPr>
            <a:lvl7pPr marL="914400" algn="ctr" rtl="0" eaLnBrk="1" fontAlgn="base" hangingPunct="1">
              <a:spcBef>
                <a:spcPct val="0"/>
              </a:spcBef>
              <a:spcAft>
                <a:spcPct val="0"/>
              </a:spcAft>
              <a:defRPr sz="4400">
                <a:solidFill>
                  <a:srgbClr val="404041"/>
                </a:solidFill>
                <a:latin typeface="Franklin Gothic Demi" pitchFamily="34" charset="0"/>
              </a:defRPr>
            </a:lvl7pPr>
            <a:lvl8pPr marL="1371600" algn="ctr" rtl="0" eaLnBrk="1" fontAlgn="base" hangingPunct="1">
              <a:spcBef>
                <a:spcPct val="0"/>
              </a:spcBef>
              <a:spcAft>
                <a:spcPct val="0"/>
              </a:spcAft>
              <a:defRPr sz="4400">
                <a:solidFill>
                  <a:srgbClr val="404041"/>
                </a:solidFill>
                <a:latin typeface="Franklin Gothic Demi" pitchFamily="34" charset="0"/>
              </a:defRPr>
            </a:lvl8pPr>
            <a:lvl9pPr marL="1828800" algn="ctr" rtl="0" eaLnBrk="1" fontAlgn="base" hangingPunct="1">
              <a:spcBef>
                <a:spcPct val="0"/>
              </a:spcBef>
              <a:spcAft>
                <a:spcPct val="0"/>
              </a:spcAft>
              <a:defRPr sz="4400">
                <a:solidFill>
                  <a:srgbClr val="404041"/>
                </a:solidFill>
                <a:latin typeface="Franklin Gothic Demi" pitchFamily="34" charset="0"/>
              </a:defRPr>
            </a:lvl9pPr>
          </a:lstStyle>
          <a:p>
            <a:pPr lvl="0">
              <a:defRPr/>
            </a:pPr>
            <a:r>
              <a:rPr kumimoji="0" lang="en-US" sz="2400" b="1" i="0" u="none" strike="noStrike" kern="1200" cap="none" spc="0" normalizeH="0" baseline="0" noProof="0" dirty="0" err="1">
                <a:ln>
                  <a:noFill/>
                </a:ln>
                <a:solidFill>
                  <a:srgbClr val="404041"/>
                </a:solidFill>
                <a:effectLst/>
                <a:uLnTx/>
                <a:uFillTx/>
                <a:latin typeface="+mn-lt"/>
                <a:ea typeface="+mj-ea"/>
                <a:cs typeface="+mj-cs"/>
              </a:rPr>
              <a:t>PrEP</a:t>
            </a:r>
            <a:r>
              <a:rPr kumimoji="0" lang="en-US" sz="2400" b="1" i="0" u="none" strike="noStrike" kern="1200" cap="none" spc="0" normalizeH="0" baseline="0" noProof="0" dirty="0">
                <a:ln>
                  <a:noFill/>
                </a:ln>
                <a:solidFill>
                  <a:srgbClr val="404041"/>
                </a:solidFill>
                <a:effectLst/>
                <a:uLnTx/>
                <a:uFillTx/>
                <a:latin typeface="+mn-lt"/>
                <a:ea typeface="+mj-ea"/>
                <a:cs typeface="+mj-cs"/>
              </a:rPr>
              <a:t> initiations ~</a:t>
            </a:r>
            <a:r>
              <a:rPr lang="en-US" sz="2400" b="1" dirty="0">
                <a:solidFill>
                  <a:schemeClr val="bg2">
                    <a:lumMod val="10000"/>
                  </a:schemeClr>
                </a:solidFill>
                <a:latin typeface="+mn-lt"/>
              </a:rPr>
              <a:t>2,797,304 </a:t>
            </a:r>
          </a:p>
          <a:p>
            <a:pPr lvl="0">
              <a:defRPr/>
            </a:pPr>
            <a:r>
              <a:rPr lang="en-US" sz="2400" b="1" dirty="0">
                <a:solidFill>
                  <a:schemeClr val="bg2">
                    <a:lumMod val="10000"/>
                  </a:schemeClr>
                </a:solidFill>
                <a:latin typeface="+mn-lt"/>
              </a:rPr>
              <a:t>UN target: 3 million users by 2020</a:t>
            </a:r>
            <a:endParaRPr kumimoji="0" lang="en-US" sz="2400" b="1" i="0" u="none" strike="noStrike" kern="1200" cap="none" spc="0" normalizeH="0" baseline="0" noProof="0" dirty="0">
              <a:ln>
                <a:noFill/>
              </a:ln>
              <a:solidFill>
                <a:schemeClr val="bg2">
                  <a:lumMod val="10000"/>
                </a:schemeClr>
              </a:solidFill>
              <a:effectLst/>
              <a:uLnTx/>
              <a:uFillTx/>
              <a:latin typeface="+mn-lt"/>
              <a:ea typeface="+mj-ea"/>
              <a:cs typeface="+mj-cs"/>
            </a:endParaRPr>
          </a:p>
        </p:txBody>
      </p:sp>
      <p:sp>
        <p:nvSpPr>
          <p:cNvPr id="8" name="Line 4">
            <a:extLst>
              <a:ext uri="{FF2B5EF4-FFF2-40B4-BE49-F238E27FC236}">
                <a16:creationId xmlns:a16="http://schemas.microsoft.com/office/drawing/2014/main" id="{CDB5771A-3F2D-067B-576E-2FEA66D53733}"/>
              </a:ext>
            </a:extLst>
          </p:cNvPr>
          <p:cNvSpPr>
            <a:spLocks noChangeShapeType="1"/>
          </p:cNvSpPr>
          <p:nvPr/>
        </p:nvSpPr>
        <p:spPr bwMode="auto">
          <a:xfrm flipV="1">
            <a:off x="609600" y="961769"/>
            <a:ext cx="10972800" cy="0"/>
          </a:xfrm>
          <a:prstGeom prst="line">
            <a:avLst/>
          </a:pr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18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6668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B14C-6A07-E946-7FCA-E2E4EF93DDC0}"/>
              </a:ext>
            </a:extLst>
          </p:cNvPr>
          <p:cNvSpPr>
            <a:spLocks noGrp="1"/>
          </p:cNvSpPr>
          <p:nvPr>
            <p:ph type="title"/>
          </p:nvPr>
        </p:nvSpPr>
        <p:spPr>
          <a:xfrm>
            <a:off x="838200" y="211015"/>
            <a:ext cx="10515600" cy="1325563"/>
          </a:xfrm>
        </p:spPr>
        <p:txBody>
          <a:bodyPr>
            <a:normAutofit/>
          </a:bodyPr>
          <a:lstStyle/>
          <a:p>
            <a:r>
              <a:rPr lang="en-US" sz="4000" dirty="0" err="1"/>
              <a:t>PrEP</a:t>
            </a:r>
            <a:r>
              <a:rPr lang="en-US" sz="4000" dirty="0"/>
              <a:t> Scale-up: Effect HIV Incidence</a:t>
            </a:r>
          </a:p>
        </p:txBody>
      </p:sp>
      <p:grpSp>
        <p:nvGrpSpPr>
          <p:cNvPr id="17" name="Group 16">
            <a:extLst>
              <a:ext uri="{FF2B5EF4-FFF2-40B4-BE49-F238E27FC236}">
                <a16:creationId xmlns:a16="http://schemas.microsoft.com/office/drawing/2014/main" id="{207ADDEA-8564-A3BC-6006-07825950FC5D}"/>
              </a:ext>
            </a:extLst>
          </p:cNvPr>
          <p:cNvGrpSpPr/>
          <p:nvPr/>
        </p:nvGrpSpPr>
        <p:grpSpPr>
          <a:xfrm>
            <a:off x="5885322" y="1851189"/>
            <a:ext cx="2223588" cy="1530622"/>
            <a:chOff x="6049907" y="1851189"/>
            <a:chExt cx="2223588" cy="1530622"/>
          </a:xfrm>
        </p:grpSpPr>
        <p:grpSp>
          <p:nvGrpSpPr>
            <p:cNvPr id="6" name="Group 5">
              <a:extLst>
                <a:ext uri="{FF2B5EF4-FFF2-40B4-BE49-F238E27FC236}">
                  <a16:creationId xmlns:a16="http://schemas.microsoft.com/office/drawing/2014/main" id="{6771FC2D-B180-0E7A-9114-17DBE7833EE1}"/>
                </a:ext>
              </a:extLst>
            </p:cNvPr>
            <p:cNvGrpSpPr/>
            <p:nvPr/>
          </p:nvGrpSpPr>
          <p:grpSpPr>
            <a:xfrm>
              <a:off x="6049907" y="2576840"/>
              <a:ext cx="2223588" cy="804971"/>
              <a:chOff x="604751" y="2286000"/>
              <a:chExt cx="2223588" cy="804971"/>
            </a:xfrm>
          </p:grpSpPr>
          <p:pic>
            <p:nvPicPr>
              <p:cNvPr id="1026" name="Picture 2" descr="Kenya - Wikipedia">
                <a:extLst>
                  <a:ext uri="{FF2B5EF4-FFF2-40B4-BE49-F238E27FC236}">
                    <a16:creationId xmlns:a16="http://schemas.microsoft.com/office/drawing/2014/main" id="{D85707D7-D41A-E33D-7942-0F52C3598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51" y="2286000"/>
                <a:ext cx="1212306" cy="80497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4" name="Picture 10" descr="Flag of Uganda">
                <a:extLst>
                  <a:ext uri="{FF2B5EF4-FFF2-40B4-BE49-F238E27FC236}">
                    <a16:creationId xmlns:a16="http://schemas.microsoft.com/office/drawing/2014/main" id="{A0E14E4A-BB6B-6BB9-3C61-B12C43849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83" y="2286000"/>
                <a:ext cx="1207456" cy="80497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0C7EA2D5-2CAA-2491-20F1-A83DACC39530}"/>
                </a:ext>
              </a:extLst>
            </p:cNvPr>
            <p:cNvSpPr txBox="1"/>
            <p:nvPr/>
          </p:nvSpPr>
          <p:spPr>
            <a:xfrm>
              <a:off x="6286835" y="1851189"/>
              <a:ext cx="1595309" cy="646331"/>
            </a:xfrm>
            <a:prstGeom prst="rect">
              <a:avLst/>
            </a:prstGeom>
            <a:noFill/>
          </p:spPr>
          <p:txBody>
            <a:bodyPr wrap="none" rtlCol="0">
              <a:spAutoFit/>
            </a:bodyPr>
            <a:lstStyle/>
            <a:p>
              <a:r>
                <a:rPr lang="en-US" b="1" dirty="0">
                  <a:solidFill>
                    <a:srgbClr val="000000"/>
                  </a:solidFill>
                </a:rPr>
                <a:t>Rural Kenya/</a:t>
              </a:r>
            </a:p>
            <a:p>
              <a:pPr algn="ctr"/>
              <a:r>
                <a:rPr lang="en-US" b="1" dirty="0">
                  <a:solidFill>
                    <a:srgbClr val="000000"/>
                  </a:solidFill>
                </a:rPr>
                <a:t>Uganda</a:t>
              </a:r>
              <a:r>
                <a:rPr lang="en-US" b="1" baseline="30000" dirty="0">
                  <a:solidFill>
                    <a:srgbClr val="000000"/>
                  </a:solidFill>
                </a:rPr>
                <a:t>4</a:t>
              </a:r>
            </a:p>
          </p:txBody>
        </p:sp>
      </p:grpSp>
      <p:grpSp>
        <p:nvGrpSpPr>
          <p:cNvPr id="14" name="Group 13">
            <a:extLst>
              <a:ext uri="{FF2B5EF4-FFF2-40B4-BE49-F238E27FC236}">
                <a16:creationId xmlns:a16="http://schemas.microsoft.com/office/drawing/2014/main" id="{35ECA367-0F76-A382-9284-D810951E5E62}"/>
              </a:ext>
            </a:extLst>
          </p:cNvPr>
          <p:cNvGrpSpPr/>
          <p:nvPr/>
        </p:nvGrpSpPr>
        <p:grpSpPr>
          <a:xfrm>
            <a:off x="707730" y="1851189"/>
            <a:ext cx="1402948" cy="1530621"/>
            <a:chOff x="629183" y="1851189"/>
            <a:chExt cx="1402948" cy="1530621"/>
          </a:xfrm>
        </p:grpSpPr>
        <p:pic>
          <p:nvPicPr>
            <p:cNvPr id="1036" name="Picture 12" descr=" ">
              <a:extLst>
                <a:ext uri="{FF2B5EF4-FFF2-40B4-BE49-F238E27FC236}">
                  <a16:creationId xmlns:a16="http://schemas.microsoft.com/office/drawing/2014/main" id="{1D18041C-4B3B-DF8C-6150-8D1AADE9C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29" y="2576840"/>
              <a:ext cx="1207456" cy="80497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A6D917-0232-5DD2-D35E-2CB245164E4D}"/>
                </a:ext>
              </a:extLst>
            </p:cNvPr>
            <p:cNvSpPr txBox="1"/>
            <p:nvPr/>
          </p:nvSpPr>
          <p:spPr>
            <a:xfrm>
              <a:off x="629183" y="1851189"/>
              <a:ext cx="1402948" cy="646331"/>
            </a:xfrm>
            <a:prstGeom prst="rect">
              <a:avLst/>
            </a:prstGeom>
            <a:noFill/>
          </p:spPr>
          <p:txBody>
            <a:bodyPr wrap="none" rtlCol="0">
              <a:spAutoFit/>
            </a:bodyPr>
            <a:lstStyle/>
            <a:p>
              <a:pPr algn="ctr"/>
              <a:r>
                <a:rPr lang="en-US" b="1" dirty="0">
                  <a:solidFill>
                    <a:srgbClr val="000000"/>
                  </a:solidFill>
                </a:rPr>
                <a:t>San </a:t>
              </a:r>
            </a:p>
            <a:p>
              <a:pPr algn="ctr"/>
              <a:r>
                <a:rPr lang="en-US" b="1" dirty="0">
                  <a:solidFill>
                    <a:srgbClr val="000000"/>
                  </a:solidFill>
                </a:rPr>
                <a:t>Francisco</a:t>
              </a:r>
              <a:r>
                <a:rPr lang="en-US" b="1" baseline="30000" dirty="0">
                  <a:solidFill>
                    <a:srgbClr val="000000"/>
                  </a:solidFill>
                </a:rPr>
                <a:t>1</a:t>
              </a:r>
            </a:p>
          </p:txBody>
        </p:sp>
      </p:grpSp>
      <p:grpSp>
        <p:nvGrpSpPr>
          <p:cNvPr id="15" name="Group 14">
            <a:extLst>
              <a:ext uri="{FF2B5EF4-FFF2-40B4-BE49-F238E27FC236}">
                <a16:creationId xmlns:a16="http://schemas.microsoft.com/office/drawing/2014/main" id="{3D6C4C92-83A4-5F73-F7DC-47F99B279A74}"/>
              </a:ext>
            </a:extLst>
          </p:cNvPr>
          <p:cNvGrpSpPr/>
          <p:nvPr/>
        </p:nvGrpSpPr>
        <p:grpSpPr>
          <a:xfrm>
            <a:off x="2546170" y="2128188"/>
            <a:ext cx="1207456" cy="1253622"/>
            <a:chOff x="2424112" y="2128188"/>
            <a:chExt cx="1207456" cy="1253622"/>
          </a:xfrm>
        </p:grpSpPr>
        <p:pic>
          <p:nvPicPr>
            <p:cNvPr id="7" name="Picture 12" descr=" ">
              <a:extLst>
                <a:ext uri="{FF2B5EF4-FFF2-40B4-BE49-F238E27FC236}">
                  <a16:creationId xmlns:a16="http://schemas.microsoft.com/office/drawing/2014/main" id="{A5EEFF6A-1927-9259-5828-D28DCD907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2" y="2576840"/>
              <a:ext cx="1207456" cy="80497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1DFB57-7919-BED4-D8FC-0CC1589C2B77}"/>
                </a:ext>
              </a:extLst>
            </p:cNvPr>
            <p:cNvSpPr txBox="1"/>
            <p:nvPr/>
          </p:nvSpPr>
          <p:spPr>
            <a:xfrm>
              <a:off x="2514719" y="2128188"/>
              <a:ext cx="1026243" cy="369332"/>
            </a:xfrm>
            <a:prstGeom prst="rect">
              <a:avLst/>
            </a:prstGeom>
            <a:noFill/>
          </p:spPr>
          <p:txBody>
            <a:bodyPr wrap="none" rtlCol="0">
              <a:spAutoFit/>
            </a:bodyPr>
            <a:lstStyle/>
            <a:p>
              <a:pPr algn="ctr"/>
              <a:r>
                <a:rPr lang="en-US" b="1" dirty="0">
                  <a:solidFill>
                    <a:srgbClr val="000000"/>
                  </a:solidFill>
                </a:rPr>
                <a:t>Seattle</a:t>
              </a:r>
              <a:r>
                <a:rPr lang="en-US" b="1" baseline="30000" dirty="0">
                  <a:solidFill>
                    <a:srgbClr val="000000"/>
                  </a:solidFill>
                </a:rPr>
                <a:t>2</a:t>
              </a:r>
            </a:p>
          </p:txBody>
        </p:sp>
      </p:grpSp>
      <p:grpSp>
        <p:nvGrpSpPr>
          <p:cNvPr id="16" name="Group 15">
            <a:extLst>
              <a:ext uri="{FF2B5EF4-FFF2-40B4-BE49-F238E27FC236}">
                <a16:creationId xmlns:a16="http://schemas.microsoft.com/office/drawing/2014/main" id="{10166E5C-6833-F5CE-89E6-A2F1B7B43131}"/>
              </a:ext>
            </a:extLst>
          </p:cNvPr>
          <p:cNvGrpSpPr/>
          <p:nvPr/>
        </p:nvGrpSpPr>
        <p:grpSpPr>
          <a:xfrm>
            <a:off x="4331785" y="2128188"/>
            <a:ext cx="1212306" cy="1253623"/>
            <a:chOff x="4314847" y="2128188"/>
            <a:chExt cx="1212306" cy="1253623"/>
          </a:xfrm>
        </p:grpSpPr>
        <p:pic>
          <p:nvPicPr>
            <p:cNvPr id="1038" name="Picture 14">
              <a:extLst>
                <a:ext uri="{FF2B5EF4-FFF2-40B4-BE49-F238E27FC236}">
                  <a16:creationId xmlns:a16="http://schemas.microsoft.com/office/drawing/2014/main" id="{467E8934-3A09-C553-E578-F3B7A707F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47" y="2576840"/>
              <a:ext cx="1212306" cy="80497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F55F6A-415C-9A08-779C-6551B87C7F97}"/>
                </a:ext>
              </a:extLst>
            </p:cNvPr>
            <p:cNvSpPr txBox="1"/>
            <p:nvPr/>
          </p:nvSpPr>
          <p:spPr>
            <a:xfrm>
              <a:off x="4341354" y="2128188"/>
              <a:ext cx="1159293" cy="369332"/>
            </a:xfrm>
            <a:prstGeom prst="rect">
              <a:avLst/>
            </a:prstGeom>
            <a:noFill/>
          </p:spPr>
          <p:txBody>
            <a:bodyPr wrap="none" rtlCol="0">
              <a:spAutoFit/>
            </a:bodyPr>
            <a:lstStyle/>
            <a:p>
              <a:pPr algn="ctr"/>
              <a:r>
                <a:rPr lang="en-US" b="1" dirty="0">
                  <a:solidFill>
                    <a:srgbClr val="000000"/>
                  </a:solidFill>
                </a:rPr>
                <a:t>London</a:t>
              </a:r>
              <a:r>
                <a:rPr lang="en-US" b="1" baseline="30000" dirty="0">
                  <a:solidFill>
                    <a:srgbClr val="000000"/>
                  </a:solidFill>
                </a:rPr>
                <a:t>3</a:t>
              </a:r>
            </a:p>
          </p:txBody>
        </p:sp>
      </p:grpSp>
      <p:grpSp>
        <p:nvGrpSpPr>
          <p:cNvPr id="18" name="Group 17">
            <a:extLst>
              <a:ext uri="{FF2B5EF4-FFF2-40B4-BE49-F238E27FC236}">
                <a16:creationId xmlns:a16="http://schemas.microsoft.com/office/drawing/2014/main" id="{D4984F0B-FB16-6876-FED2-4D71148D8EFA}"/>
              </a:ext>
            </a:extLst>
          </p:cNvPr>
          <p:cNvGrpSpPr/>
          <p:nvPr/>
        </p:nvGrpSpPr>
        <p:grpSpPr>
          <a:xfrm>
            <a:off x="8454991" y="2124487"/>
            <a:ext cx="1234671" cy="1254888"/>
            <a:chOff x="8500699" y="2124487"/>
            <a:chExt cx="1234671" cy="1254888"/>
          </a:xfrm>
        </p:grpSpPr>
        <p:pic>
          <p:nvPicPr>
            <p:cNvPr id="1040" name="Picture 16" descr="A blue field with the Union Flag in the upper hoist quarter, a large white seven-pointed star in the lower hoist quarter, and constellation of five white stars in the fly – one small five-pointed star and four, larger, seven-pointed stars.">
              <a:extLst>
                <a:ext uri="{FF2B5EF4-FFF2-40B4-BE49-F238E27FC236}">
                  <a16:creationId xmlns:a16="http://schemas.microsoft.com/office/drawing/2014/main" id="{ECB3C30F-48E2-0284-C037-5EF5D98D9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0699" y="2579275"/>
              <a:ext cx="1207456" cy="8001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A4F07A-B09F-0EB7-D74E-83D6D5638F2F}"/>
                </a:ext>
              </a:extLst>
            </p:cNvPr>
            <p:cNvSpPr txBox="1"/>
            <p:nvPr/>
          </p:nvSpPr>
          <p:spPr>
            <a:xfrm>
              <a:off x="8601726" y="2124487"/>
              <a:ext cx="1133644" cy="369332"/>
            </a:xfrm>
            <a:prstGeom prst="rect">
              <a:avLst/>
            </a:prstGeom>
            <a:noFill/>
          </p:spPr>
          <p:txBody>
            <a:bodyPr wrap="none" rtlCol="0">
              <a:spAutoFit/>
            </a:bodyPr>
            <a:lstStyle/>
            <a:p>
              <a:r>
                <a:rPr lang="en-US" b="1" dirty="0">
                  <a:solidFill>
                    <a:srgbClr val="000000"/>
                  </a:solidFill>
                </a:rPr>
                <a:t>Sydney</a:t>
              </a:r>
              <a:r>
                <a:rPr lang="en-US" b="1" baseline="30000" dirty="0">
                  <a:solidFill>
                    <a:srgbClr val="000000"/>
                  </a:solidFill>
                </a:rPr>
                <a:t>5</a:t>
              </a:r>
            </a:p>
          </p:txBody>
        </p:sp>
      </p:grpSp>
      <p:grpSp>
        <p:nvGrpSpPr>
          <p:cNvPr id="19" name="Group 18">
            <a:extLst>
              <a:ext uri="{FF2B5EF4-FFF2-40B4-BE49-F238E27FC236}">
                <a16:creationId xmlns:a16="http://schemas.microsoft.com/office/drawing/2014/main" id="{826C8BA7-9F2A-9185-7B1C-8FC50911D5C7}"/>
              </a:ext>
            </a:extLst>
          </p:cNvPr>
          <p:cNvGrpSpPr/>
          <p:nvPr/>
        </p:nvGrpSpPr>
        <p:grpSpPr>
          <a:xfrm>
            <a:off x="10240606" y="2124487"/>
            <a:ext cx="1210781" cy="1257323"/>
            <a:chOff x="10240606" y="2124487"/>
            <a:chExt cx="1210781" cy="1257323"/>
          </a:xfrm>
        </p:grpSpPr>
        <p:pic>
          <p:nvPicPr>
            <p:cNvPr id="1042" name="Picture 18" descr="Image result for France">
              <a:extLst>
                <a:ext uri="{FF2B5EF4-FFF2-40B4-BE49-F238E27FC236}">
                  <a16:creationId xmlns:a16="http://schemas.microsoft.com/office/drawing/2014/main" id="{708594F8-A9C2-E1BF-DF9B-73564B3EE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0606" y="2576840"/>
              <a:ext cx="1210781" cy="80497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0B7007-D0A3-2B3B-5F84-C75783D59122}"/>
                </a:ext>
              </a:extLst>
            </p:cNvPr>
            <p:cNvSpPr txBox="1"/>
            <p:nvPr/>
          </p:nvSpPr>
          <p:spPr>
            <a:xfrm>
              <a:off x="10375355" y="2124487"/>
              <a:ext cx="1026243" cy="369332"/>
            </a:xfrm>
            <a:prstGeom prst="rect">
              <a:avLst/>
            </a:prstGeom>
            <a:noFill/>
          </p:spPr>
          <p:txBody>
            <a:bodyPr wrap="none" rtlCol="0">
              <a:spAutoFit/>
            </a:bodyPr>
            <a:lstStyle/>
            <a:p>
              <a:r>
                <a:rPr lang="en-US" b="1" dirty="0">
                  <a:solidFill>
                    <a:srgbClr val="000000"/>
                  </a:solidFill>
                </a:rPr>
                <a:t>France</a:t>
              </a:r>
              <a:r>
                <a:rPr lang="en-US" b="1" baseline="30000" dirty="0">
                  <a:solidFill>
                    <a:srgbClr val="000000"/>
                  </a:solidFill>
                </a:rPr>
                <a:t>6</a:t>
              </a:r>
            </a:p>
          </p:txBody>
        </p:sp>
      </p:grpSp>
      <p:sp>
        <p:nvSpPr>
          <p:cNvPr id="20" name="TextBox 19">
            <a:extLst>
              <a:ext uri="{FF2B5EF4-FFF2-40B4-BE49-F238E27FC236}">
                <a16:creationId xmlns:a16="http://schemas.microsoft.com/office/drawing/2014/main" id="{5C0BCEA8-F0EA-F889-81A1-CCD58FC652D3}"/>
              </a:ext>
            </a:extLst>
          </p:cNvPr>
          <p:cNvSpPr txBox="1"/>
          <p:nvPr/>
        </p:nvSpPr>
        <p:spPr>
          <a:xfrm>
            <a:off x="760629" y="3451831"/>
            <a:ext cx="1297150" cy="307777"/>
          </a:xfrm>
          <a:prstGeom prst="rect">
            <a:avLst/>
          </a:prstGeom>
          <a:noFill/>
        </p:spPr>
        <p:txBody>
          <a:bodyPr wrap="none" rtlCol="0">
            <a:spAutoFit/>
          </a:bodyPr>
          <a:lstStyle/>
          <a:p>
            <a:r>
              <a:rPr lang="en-US" sz="1400" dirty="0">
                <a:solidFill>
                  <a:srgbClr val="000000"/>
                </a:solidFill>
              </a:rPr>
              <a:t>(2012 – 2018)</a:t>
            </a:r>
          </a:p>
        </p:txBody>
      </p:sp>
      <p:sp>
        <p:nvSpPr>
          <p:cNvPr id="21" name="TextBox 20">
            <a:extLst>
              <a:ext uri="{FF2B5EF4-FFF2-40B4-BE49-F238E27FC236}">
                <a16:creationId xmlns:a16="http://schemas.microsoft.com/office/drawing/2014/main" id="{DCBBFFED-6547-6BB2-97B9-015484E33F0E}"/>
              </a:ext>
            </a:extLst>
          </p:cNvPr>
          <p:cNvSpPr txBox="1"/>
          <p:nvPr/>
        </p:nvSpPr>
        <p:spPr>
          <a:xfrm>
            <a:off x="2501323" y="3451830"/>
            <a:ext cx="1297150" cy="307777"/>
          </a:xfrm>
          <a:prstGeom prst="rect">
            <a:avLst/>
          </a:prstGeom>
          <a:noFill/>
        </p:spPr>
        <p:txBody>
          <a:bodyPr wrap="none" rtlCol="0">
            <a:spAutoFit/>
          </a:bodyPr>
          <a:lstStyle/>
          <a:p>
            <a:r>
              <a:rPr lang="en-US" sz="1400" dirty="0">
                <a:solidFill>
                  <a:srgbClr val="000000"/>
                </a:solidFill>
              </a:rPr>
              <a:t>(2014 – 2020)</a:t>
            </a:r>
          </a:p>
        </p:txBody>
      </p:sp>
      <p:sp>
        <p:nvSpPr>
          <p:cNvPr id="22" name="TextBox 21">
            <a:extLst>
              <a:ext uri="{FF2B5EF4-FFF2-40B4-BE49-F238E27FC236}">
                <a16:creationId xmlns:a16="http://schemas.microsoft.com/office/drawing/2014/main" id="{2401C748-BA04-AF08-6AAB-E8E7D8460DD8}"/>
              </a:ext>
            </a:extLst>
          </p:cNvPr>
          <p:cNvSpPr txBox="1"/>
          <p:nvPr/>
        </p:nvSpPr>
        <p:spPr>
          <a:xfrm>
            <a:off x="4289363" y="3451830"/>
            <a:ext cx="1297150" cy="307777"/>
          </a:xfrm>
          <a:prstGeom prst="rect">
            <a:avLst/>
          </a:prstGeom>
          <a:noFill/>
        </p:spPr>
        <p:txBody>
          <a:bodyPr wrap="none" rtlCol="0">
            <a:spAutoFit/>
          </a:bodyPr>
          <a:lstStyle/>
          <a:p>
            <a:r>
              <a:rPr lang="en-US" sz="1400" dirty="0">
                <a:solidFill>
                  <a:srgbClr val="000000"/>
                </a:solidFill>
              </a:rPr>
              <a:t>(2015 – 2020)</a:t>
            </a:r>
          </a:p>
        </p:txBody>
      </p:sp>
      <p:sp>
        <p:nvSpPr>
          <p:cNvPr id="23" name="TextBox 22">
            <a:extLst>
              <a:ext uri="{FF2B5EF4-FFF2-40B4-BE49-F238E27FC236}">
                <a16:creationId xmlns:a16="http://schemas.microsoft.com/office/drawing/2014/main" id="{9535ABA2-152D-01AA-5CEA-193866D823AF}"/>
              </a:ext>
            </a:extLst>
          </p:cNvPr>
          <p:cNvSpPr txBox="1"/>
          <p:nvPr/>
        </p:nvSpPr>
        <p:spPr>
          <a:xfrm>
            <a:off x="6350966" y="3451830"/>
            <a:ext cx="1297150" cy="307777"/>
          </a:xfrm>
          <a:prstGeom prst="rect">
            <a:avLst/>
          </a:prstGeom>
          <a:noFill/>
        </p:spPr>
        <p:txBody>
          <a:bodyPr wrap="none" rtlCol="0">
            <a:spAutoFit/>
          </a:bodyPr>
          <a:lstStyle/>
          <a:p>
            <a:r>
              <a:rPr lang="en-US" sz="1400" dirty="0">
                <a:solidFill>
                  <a:srgbClr val="000000"/>
                </a:solidFill>
              </a:rPr>
              <a:t>(2016 – 2020)</a:t>
            </a:r>
          </a:p>
        </p:txBody>
      </p:sp>
      <p:sp>
        <p:nvSpPr>
          <p:cNvPr id="24" name="TextBox 23">
            <a:extLst>
              <a:ext uri="{FF2B5EF4-FFF2-40B4-BE49-F238E27FC236}">
                <a16:creationId xmlns:a16="http://schemas.microsoft.com/office/drawing/2014/main" id="{6AD30415-5573-7D4F-3199-E74662229F4A}"/>
              </a:ext>
            </a:extLst>
          </p:cNvPr>
          <p:cNvSpPr txBox="1"/>
          <p:nvPr/>
        </p:nvSpPr>
        <p:spPr>
          <a:xfrm>
            <a:off x="8410144" y="3451830"/>
            <a:ext cx="1297150" cy="307777"/>
          </a:xfrm>
          <a:prstGeom prst="rect">
            <a:avLst/>
          </a:prstGeom>
          <a:noFill/>
        </p:spPr>
        <p:txBody>
          <a:bodyPr wrap="none" rtlCol="0">
            <a:spAutoFit/>
          </a:bodyPr>
          <a:lstStyle/>
          <a:p>
            <a:r>
              <a:rPr lang="en-US" sz="1400" dirty="0">
                <a:solidFill>
                  <a:srgbClr val="000000"/>
                </a:solidFill>
              </a:rPr>
              <a:t>(2016 – 2017)</a:t>
            </a:r>
          </a:p>
        </p:txBody>
      </p:sp>
      <p:sp>
        <p:nvSpPr>
          <p:cNvPr id="25" name="TextBox 24">
            <a:extLst>
              <a:ext uri="{FF2B5EF4-FFF2-40B4-BE49-F238E27FC236}">
                <a16:creationId xmlns:a16="http://schemas.microsoft.com/office/drawing/2014/main" id="{BEE4CB01-52B6-BCF8-AFFA-946790F05580}"/>
              </a:ext>
            </a:extLst>
          </p:cNvPr>
          <p:cNvSpPr txBox="1"/>
          <p:nvPr/>
        </p:nvSpPr>
        <p:spPr>
          <a:xfrm>
            <a:off x="10197421" y="3451830"/>
            <a:ext cx="1297150" cy="307777"/>
          </a:xfrm>
          <a:prstGeom prst="rect">
            <a:avLst/>
          </a:prstGeom>
          <a:noFill/>
        </p:spPr>
        <p:txBody>
          <a:bodyPr wrap="none" rtlCol="0">
            <a:spAutoFit/>
          </a:bodyPr>
          <a:lstStyle/>
          <a:p>
            <a:r>
              <a:rPr lang="en-US" sz="1400" dirty="0">
                <a:solidFill>
                  <a:srgbClr val="000000"/>
                </a:solidFill>
              </a:rPr>
              <a:t>(2016 – 2018)</a:t>
            </a:r>
          </a:p>
        </p:txBody>
      </p:sp>
      <p:sp>
        <p:nvSpPr>
          <p:cNvPr id="26" name="TextBox 25">
            <a:extLst>
              <a:ext uri="{FF2B5EF4-FFF2-40B4-BE49-F238E27FC236}">
                <a16:creationId xmlns:a16="http://schemas.microsoft.com/office/drawing/2014/main" id="{3AD92AD7-F5AB-F313-7AAD-CC9131E7E5D3}"/>
              </a:ext>
            </a:extLst>
          </p:cNvPr>
          <p:cNvSpPr txBox="1"/>
          <p:nvPr/>
        </p:nvSpPr>
        <p:spPr>
          <a:xfrm>
            <a:off x="661523" y="4668871"/>
            <a:ext cx="1495361" cy="646331"/>
          </a:xfrm>
          <a:prstGeom prst="rect">
            <a:avLst/>
          </a:prstGeom>
          <a:noFill/>
        </p:spPr>
        <p:txBody>
          <a:bodyPr wrap="square" rtlCol="0">
            <a:spAutoFit/>
          </a:bodyPr>
          <a:lstStyle/>
          <a:p>
            <a:pPr algn="ctr"/>
            <a:r>
              <a:rPr lang="en-US" b="1" dirty="0">
                <a:solidFill>
                  <a:srgbClr val="000000"/>
                </a:solidFill>
              </a:rPr>
              <a:t>58%</a:t>
            </a:r>
          </a:p>
          <a:p>
            <a:pPr algn="ctr"/>
            <a:r>
              <a:rPr lang="en-US" b="1" dirty="0">
                <a:solidFill>
                  <a:srgbClr val="000000"/>
                </a:solidFill>
              </a:rPr>
              <a:t>Reduction</a:t>
            </a:r>
          </a:p>
        </p:txBody>
      </p:sp>
      <p:sp>
        <p:nvSpPr>
          <p:cNvPr id="27" name="TextBox 26">
            <a:extLst>
              <a:ext uri="{FF2B5EF4-FFF2-40B4-BE49-F238E27FC236}">
                <a16:creationId xmlns:a16="http://schemas.microsoft.com/office/drawing/2014/main" id="{E6B795B9-9953-24C6-7579-EDD767062414}"/>
              </a:ext>
            </a:extLst>
          </p:cNvPr>
          <p:cNvSpPr txBox="1"/>
          <p:nvPr/>
        </p:nvSpPr>
        <p:spPr>
          <a:xfrm>
            <a:off x="2338255" y="4668871"/>
            <a:ext cx="1495361" cy="646331"/>
          </a:xfrm>
          <a:prstGeom prst="rect">
            <a:avLst/>
          </a:prstGeom>
          <a:noFill/>
        </p:spPr>
        <p:txBody>
          <a:bodyPr wrap="square" rtlCol="0">
            <a:spAutoFit/>
          </a:bodyPr>
          <a:lstStyle/>
          <a:p>
            <a:pPr algn="ctr"/>
            <a:r>
              <a:rPr lang="en-US" b="1" dirty="0">
                <a:solidFill>
                  <a:srgbClr val="000000"/>
                </a:solidFill>
              </a:rPr>
              <a:t>50%</a:t>
            </a:r>
          </a:p>
          <a:p>
            <a:pPr algn="ctr"/>
            <a:r>
              <a:rPr lang="en-US" b="1" dirty="0">
                <a:solidFill>
                  <a:srgbClr val="000000"/>
                </a:solidFill>
              </a:rPr>
              <a:t>Reduction</a:t>
            </a:r>
          </a:p>
        </p:txBody>
      </p:sp>
      <p:sp>
        <p:nvSpPr>
          <p:cNvPr id="28" name="TextBox 27">
            <a:extLst>
              <a:ext uri="{FF2B5EF4-FFF2-40B4-BE49-F238E27FC236}">
                <a16:creationId xmlns:a16="http://schemas.microsoft.com/office/drawing/2014/main" id="{502E9D1A-5B67-C90F-D6F7-99A5958ED8EB}"/>
              </a:ext>
            </a:extLst>
          </p:cNvPr>
          <p:cNvSpPr txBox="1"/>
          <p:nvPr/>
        </p:nvSpPr>
        <p:spPr>
          <a:xfrm>
            <a:off x="4126295" y="4668871"/>
            <a:ext cx="1495361" cy="646331"/>
          </a:xfrm>
          <a:prstGeom prst="rect">
            <a:avLst/>
          </a:prstGeom>
          <a:noFill/>
        </p:spPr>
        <p:txBody>
          <a:bodyPr wrap="square" rtlCol="0">
            <a:spAutoFit/>
          </a:bodyPr>
          <a:lstStyle/>
          <a:p>
            <a:pPr algn="ctr"/>
            <a:r>
              <a:rPr lang="en-US" b="1" dirty="0">
                <a:solidFill>
                  <a:srgbClr val="000000"/>
                </a:solidFill>
              </a:rPr>
              <a:t>54%</a:t>
            </a:r>
          </a:p>
          <a:p>
            <a:pPr algn="ctr"/>
            <a:r>
              <a:rPr lang="en-US" b="1" dirty="0">
                <a:solidFill>
                  <a:srgbClr val="000000"/>
                </a:solidFill>
              </a:rPr>
              <a:t>Reduction</a:t>
            </a:r>
          </a:p>
        </p:txBody>
      </p:sp>
      <p:sp>
        <p:nvSpPr>
          <p:cNvPr id="29" name="TextBox 28">
            <a:extLst>
              <a:ext uri="{FF2B5EF4-FFF2-40B4-BE49-F238E27FC236}">
                <a16:creationId xmlns:a16="http://schemas.microsoft.com/office/drawing/2014/main" id="{5BA6A151-9B45-86BD-A7DA-74D49D4F6F43}"/>
              </a:ext>
            </a:extLst>
          </p:cNvPr>
          <p:cNvSpPr txBox="1"/>
          <p:nvPr/>
        </p:nvSpPr>
        <p:spPr>
          <a:xfrm>
            <a:off x="6187899" y="4668871"/>
            <a:ext cx="1495361" cy="646331"/>
          </a:xfrm>
          <a:prstGeom prst="rect">
            <a:avLst/>
          </a:prstGeom>
          <a:noFill/>
        </p:spPr>
        <p:txBody>
          <a:bodyPr wrap="square" rtlCol="0">
            <a:spAutoFit/>
          </a:bodyPr>
          <a:lstStyle/>
          <a:p>
            <a:pPr algn="ctr"/>
            <a:r>
              <a:rPr lang="en-US" b="1" dirty="0">
                <a:solidFill>
                  <a:srgbClr val="000000"/>
                </a:solidFill>
              </a:rPr>
              <a:t>74%</a:t>
            </a:r>
          </a:p>
          <a:p>
            <a:pPr algn="ctr"/>
            <a:r>
              <a:rPr lang="en-US" b="1" dirty="0">
                <a:solidFill>
                  <a:srgbClr val="000000"/>
                </a:solidFill>
              </a:rPr>
              <a:t>Reduction</a:t>
            </a:r>
          </a:p>
        </p:txBody>
      </p:sp>
      <p:sp>
        <p:nvSpPr>
          <p:cNvPr id="30" name="TextBox 29">
            <a:extLst>
              <a:ext uri="{FF2B5EF4-FFF2-40B4-BE49-F238E27FC236}">
                <a16:creationId xmlns:a16="http://schemas.microsoft.com/office/drawing/2014/main" id="{4116DFE9-5FCC-4898-C205-A5CBAC3CABC2}"/>
              </a:ext>
            </a:extLst>
          </p:cNvPr>
          <p:cNvSpPr txBox="1"/>
          <p:nvPr/>
        </p:nvSpPr>
        <p:spPr>
          <a:xfrm>
            <a:off x="8247076" y="4668870"/>
            <a:ext cx="1495361" cy="646331"/>
          </a:xfrm>
          <a:prstGeom prst="rect">
            <a:avLst/>
          </a:prstGeom>
          <a:noFill/>
        </p:spPr>
        <p:txBody>
          <a:bodyPr wrap="square" rtlCol="0">
            <a:spAutoFit/>
          </a:bodyPr>
          <a:lstStyle/>
          <a:p>
            <a:pPr algn="ctr"/>
            <a:r>
              <a:rPr lang="en-US" b="1" dirty="0">
                <a:solidFill>
                  <a:srgbClr val="000000"/>
                </a:solidFill>
              </a:rPr>
              <a:t>32%</a:t>
            </a:r>
          </a:p>
          <a:p>
            <a:pPr algn="ctr"/>
            <a:r>
              <a:rPr lang="en-US" b="1" dirty="0">
                <a:solidFill>
                  <a:srgbClr val="000000"/>
                </a:solidFill>
              </a:rPr>
              <a:t>Reduction</a:t>
            </a:r>
          </a:p>
        </p:txBody>
      </p:sp>
      <p:sp>
        <p:nvSpPr>
          <p:cNvPr id="31" name="TextBox 30">
            <a:extLst>
              <a:ext uri="{FF2B5EF4-FFF2-40B4-BE49-F238E27FC236}">
                <a16:creationId xmlns:a16="http://schemas.microsoft.com/office/drawing/2014/main" id="{357CDA97-331B-F1F7-3C71-F108AE852F4B}"/>
              </a:ext>
            </a:extLst>
          </p:cNvPr>
          <p:cNvSpPr txBox="1"/>
          <p:nvPr/>
        </p:nvSpPr>
        <p:spPr>
          <a:xfrm>
            <a:off x="10035116" y="4668869"/>
            <a:ext cx="1495361" cy="646331"/>
          </a:xfrm>
          <a:prstGeom prst="rect">
            <a:avLst/>
          </a:prstGeom>
          <a:noFill/>
        </p:spPr>
        <p:txBody>
          <a:bodyPr wrap="square" rtlCol="0">
            <a:spAutoFit/>
          </a:bodyPr>
          <a:lstStyle/>
          <a:p>
            <a:pPr algn="ctr"/>
            <a:r>
              <a:rPr lang="en-US" b="1" dirty="0">
                <a:solidFill>
                  <a:srgbClr val="000000"/>
                </a:solidFill>
              </a:rPr>
              <a:t>81%</a:t>
            </a:r>
          </a:p>
          <a:p>
            <a:pPr algn="ctr"/>
            <a:r>
              <a:rPr lang="en-US" b="1" dirty="0">
                <a:solidFill>
                  <a:srgbClr val="000000"/>
                </a:solidFill>
              </a:rPr>
              <a:t>Reduction</a:t>
            </a:r>
          </a:p>
        </p:txBody>
      </p:sp>
      <p:sp>
        <p:nvSpPr>
          <p:cNvPr id="33" name="Down Arrow 32">
            <a:extLst>
              <a:ext uri="{FF2B5EF4-FFF2-40B4-BE49-F238E27FC236}">
                <a16:creationId xmlns:a16="http://schemas.microsoft.com/office/drawing/2014/main" id="{E45FCA8D-C39F-E55B-AEC4-B6F7CA031815}"/>
              </a:ext>
            </a:extLst>
          </p:cNvPr>
          <p:cNvSpPr/>
          <p:nvPr/>
        </p:nvSpPr>
        <p:spPr>
          <a:xfrm>
            <a:off x="1256405" y="3759607"/>
            <a:ext cx="305596" cy="845507"/>
          </a:xfrm>
          <a:prstGeom prst="downArrow">
            <a:avLst>
              <a:gd name="adj1" fmla="val 50000"/>
              <a:gd name="adj2" fmla="val 90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4" name="Down Arrow 33">
            <a:extLst>
              <a:ext uri="{FF2B5EF4-FFF2-40B4-BE49-F238E27FC236}">
                <a16:creationId xmlns:a16="http://schemas.microsoft.com/office/drawing/2014/main" id="{8C159F43-0AAE-FA24-0974-18BB288D2D8B}"/>
              </a:ext>
            </a:extLst>
          </p:cNvPr>
          <p:cNvSpPr/>
          <p:nvPr/>
        </p:nvSpPr>
        <p:spPr>
          <a:xfrm>
            <a:off x="2933137" y="3759607"/>
            <a:ext cx="305596" cy="845507"/>
          </a:xfrm>
          <a:prstGeom prst="downArrow">
            <a:avLst>
              <a:gd name="adj1" fmla="val 50000"/>
              <a:gd name="adj2" fmla="val 90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5" name="Down Arrow 34">
            <a:extLst>
              <a:ext uri="{FF2B5EF4-FFF2-40B4-BE49-F238E27FC236}">
                <a16:creationId xmlns:a16="http://schemas.microsoft.com/office/drawing/2014/main" id="{ACF54561-461C-E193-5F40-54F168570462}"/>
              </a:ext>
            </a:extLst>
          </p:cNvPr>
          <p:cNvSpPr/>
          <p:nvPr/>
        </p:nvSpPr>
        <p:spPr>
          <a:xfrm>
            <a:off x="4785140" y="3759606"/>
            <a:ext cx="305596" cy="845507"/>
          </a:xfrm>
          <a:prstGeom prst="downArrow">
            <a:avLst>
              <a:gd name="adj1" fmla="val 50000"/>
              <a:gd name="adj2" fmla="val 90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6" name="Down Arrow 35">
            <a:extLst>
              <a:ext uri="{FF2B5EF4-FFF2-40B4-BE49-F238E27FC236}">
                <a16:creationId xmlns:a16="http://schemas.microsoft.com/office/drawing/2014/main" id="{2BCDEC77-7BFF-221C-FAAA-7B1825632F73}"/>
              </a:ext>
            </a:extLst>
          </p:cNvPr>
          <p:cNvSpPr/>
          <p:nvPr/>
        </p:nvSpPr>
        <p:spPr>
          <a:xfrm>
            <a:off x="6748656" y="3759605"/>
            <a:ext cx="305596" cy="845507"/>
          </a:xfrm>
          <a:prstGeom prst="downArrow">
            <a:avLst>
              <a:gd name="adj1" fmla="val 50000"/>
              <a:gd name="adj2" fmla="val 90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7" name="Down Arrow 36">
            <a:extLst>
              <a:ext uri="{FF2B5EF4-FFF2-40B4-BE49-F238E27FC236}">
                <a16:creationId xmlns:a16="http://schemas.microsoft.com/office/drawing/2014/main" id="{1C74EE76-C57C-1017-2109-7779F9330C07}"/>
              </a:ext>
            </a:extLst>
          </p:cNvPr>
          <p:cNvSpPr/>
          <p:nvPr/>
        </p:nvSpPr>
        <p:spPr>
          <a:xfrm>
            <a:off x="8905921" y="3777624"/>
            <a:ext cx="305596" cy="845507"/>
          </a:xfrm>
          <a:prstGeom prst="downArrow">
            <a:avLst>
              <a:gd name="adj1" fmla="val 50000"/>
              <a:gd name="adj2" fmla="val 90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8" name="Down Arrow 37">
            <a:extLst>
              <a:ext uri="{FF2B5EF4-FFF2-40B4-BE49-F238E27FC236}">
                <a16:creationId xmlns:a16="http://schemas.microsoft.com/office/drawing/2014/main" id="{35C4F8D7-88E6-AE8E-995E-020B5BDF3611}"/>
              </a:ext>
            </a:extLst>
          </p:cNvPr>
          <p:cNvSpPr/>
          <p:nvPr/>
        </p:nvSpPr>
        <p:spPr>
          <a:xfrm>
            <a:off x="10693198" y="3777623"/>
            <a:ext cx="305596" cy="845507"/>
          </a:xfrm>
          <a:prstGeom prst="downArrow">
            <a:avLst>
              <a:gd name="adj1" fmla="val 50000"/>
              <a:gd name="adj2" fmla="val 90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9" name="TextBox 38">
            <a:extLst>
              <a:ext uri="{FF2B5EF4-FFF2-40B4-BE49-F238E27FC236}">
                <a16:creationId xmlns:a16="http://schemas.microsoft.com/office/drawing/2014/main" id="{FF2F4C1D-C943-9267-33FF-BD9B4E2C6974}"/>
              </a:ext>
            </a:extLst>
          </p:cNvPr>
          <p:cNvSpPr txBox="1"/>
          <p:nvPr/>
        </p:nvSpPr>
        <p:spPr>
          <a:xfrm>
            <a:off x="25262" y="5910191"/>
            <a:ext cx="9033457" cy="861774"/>
          </a:xfrm>
          <a:prstGeom prst="rect">
            <a:avLst/>
          </a:prstGeom>
          <a:noFill/>
        </p:spPr>
        <p:txBody>
          <a:bodyPr wrap="square" numCol="2" rtlCol="0">
            <a:spAutoFit/>
          </a:bodyPr>
          <a:lstStyle/>
          <a:p>
            <a:pPr fontAlgn="base">
              <a:spcAft>
                <a:spcPct val="0"/>
              </a:spcAft>
            </a:pPr>
            <a:r>
              <a:rPr lang="en-US" sz="1000" dirty="0">
                <a:solidFill>
                  <a:prstClr val="black"/>
                </a:solidFill>
                <a:latin typeface="Arial" charset="0"/>
              </a:rPr>
              <a:t>1. Buchbinder SP et al. JAIDS. 2019</a:t>
            </a:r>
          </a:p>
          <a:p>
            <a:pPr fontAlgn="base">
              <a:spcAft>
                <a:spcPct val="0"/>
              </a:spcAft>
            </a:pPr>
            <a:r>
              <a:rPr lang="en-US" sz="1000" dirty="0">
                <a:solidFill>
                  <a:prstClr val="black"/>
                </a:solidFill>
                <a:latin typeface="Arial" charset="0"/>
              </a:rPr>
              <a:t>2. Seattle &amp; King County and the Infectious Disease Assessment Unit. HIV/AIDS Epidemiology Report. 2021</a:t>
            </a:r>
          </a:p>
          <a:p>
            <a:pPr fontAlgn="base">
              <a:spcAft>
                <a:spcPct val="0"/>
              </a:spcAft>
            </a:pPr>
            <a:r>
              <a:rPr lang="en-US" sz="1000" dirty="0">
                <a:solidFill>
                  <a:prstClr val="black"/>
                </a:solidFill>
                <a:latin typeface="Arial" charset="0"/>
              </a:rPr>
              <a:t>3. UK Health Security Agency. HIV Report. 2021.</a:t>
            </a:r>
          </a:p>
          <a:p>
            <a:pPr fontAlgn="base">
              <a:spcAft>
                <a:spcPct val="0"/>
              </a:spcAft>
            </a:pPr>
            <a:r>
              <a:rPr lang="en-US" sz="1000" dirty="0">
                <a:solidFill>
                  <a:prstClr val="black"/>
                </a:solidFill>
                <a:latin typeface="Arial" charset="0"/>
              </a:rPr>
              <a:t>4. Koss et al., </a:t>
            </a:r>
            <a:r>
              <a:rPr lang="en-US" sz="1000" dirty="0" err="1">
                <a:solidFill>
                  <a:prstClr val="black"/>
                </a:solidFill>
                <a:latin typeface="Arial" charset="0"/>
              </a:rPr>
              <a:t>PLoS</a:t>
            </a:r>
            <a:r>
              <a:rPr lang="en-US" sz="1000" dirty="0">
                <a:solidFill>
                  <a:prstClr val="black"/>
                </a:solidFill>
                <a:latin typeface="Arial" charset="0"/>
              </a:rPr>
              <a:t> Med. 2021.</a:t>
            </a:r>
          </a:p>
          <a:p>
            <a:pPr fontAlgn="base">
              <a:spcAft>
                <a:spcPct val="0"/>
              </a:spcAft>
            </a:pPr>
            <a:r>
              <a:rPr lang="en-US" sz="1000" dirty="0">
                <a:solidFill>
                  <a:prstClr val="black"/>
                </a:solidFill>
                <a:latin typeface="Arial" charset="0"/>
              </a:rPr>
              <a:t>5. </a:t>
            </a:r>
            <a:r>
              <a:rPr lang="en-US" sz="1000" dirty="0" err="1">
                <a:solidFill>
                  <a:prstClr val="black"/>
                </a:solidFill>
                <a:latin typeface="Arial" charset="0"/>
              </a:rPr>
              <a:t>Grulich</a:t>
            </a:r>
            <a:r>
              <a:rPr lang="en-US" sz="1000" dirty="0">
                <a:solidFill>
                  <a:prstClr val="black"/>
                </a:solidFill>
                <a:latin typeface="Arial" charset="0"/>
              </a:rPr>
              <a:t> A et al. Lancet HIV. 2018</a:t>
            </a:r>
          </a:p>
          <a:p>
            <a:pPr fontAlgn="base">
              <a:spcAft>
                <a:spcPct val="0"/>
              </a:spcAft>
            </a:pPr>
            <a:r>
              <a:rPr lang="en-US" sz="1000" dirty="0">
                <a:solidFill>
                  <a:prstClr val="black"/>
                </a:solidFill>
                <a:latin typeface="Arial" charset="0"/>
              </a:rPr>
              <a:t>6. </a:t>
            </a:r>
            <a:r>
              <a:rPr lang="en-US" sz="1000" dirty="0" err="1">
                <a:solidFill>
                  <a:srgbClr val="000000"/>
                </a:solidFill>
                <a:latin typeface="Arial" charset="0"/>
              </a:rPr>
              <a:t>Tassi</a:t>
            </a:r>
            <a:r>
              <a:rPr lang="en-US" sz="1000" dirty="0">
                <a:solidFill>
                  <a:srgbClr val="000000"/>
                </a:solidFill>
                <a:latin typeface="Arial" charset="0"/>
              </a:rPr>
              <a:t> MF et al. J </a:t>
            </a:r>
            <a:r>
              <a:rPr lang="en-US" sz="1000" dirty="0" err="1">
                <a:solidFill>
                  <a:srgbClr val="000000"/>
                </a:solidFill>
              </a:rPr>
              <a:t>Antimicrob</a:t>
            </a:r>
            <a:r>
              <a:rPr lang="en-US" sz="1000" dirty="0">
                <a:solidFill>
                  <a:srgbClr val="000000"/>
                </a:solidFill>
              </a:rPr>
              <a:t> </a:t>
            </a:r>
            <a:r>
              <a:rPr lang="en-US" sz="1000" dirty="0" err="1">
                <a:solidFill>
                  <a:srgbClr val="000000"/>
                </a:solidFill>
              </a:rPr>
              <a:t>Chemother</a:t>
            </a:r>
            <a:r>
              <a:rPr lang="en-US" sz="1000" dirty="0">
                <a:solidFill>
                  <a:srgbClr val="000000"/>
                </a:solidFill>
              </a:rPr>
              <a:t>. 2021</a:t>
            </a:r>
            <a:endParaRPr lang="en-US" sz="1000" dirty="0">
              <a:solidFill>
                <a:srgbClr val="000000"/>
              </a:solidFill>
              <a:latin typeface="Arial" charset="0"/>
            </a:endParaRPr>
          </a:p>
        </p:txBody>
      </p:sp>
      <p:sp>
        <p:nvSpPr>
          <p:cNvPr id="40" name="Line 4">
            <a:extLst>
              <a:ext uri="{FF2B5EF4-FFF2-40B4-BE49-F238E27FC236}">
                <a16:creationId xmlns:a16="http://schemas.microsoft.com/office/drawing/2014/main" id="{FADC1435-CB17-CF5D-63B3-E790BE6568DE}"/>
              </a:ext>
            </a:extLst>
          </p:cNvPr>
          <p:cNvSpPr>
            <a:spLocks noChangeShapeType="1"/>
          </p:cNvSpPr>
          <p:nvPr/>
        </p:nvSpPr>
        <p:spPr bwMode="auto">
          <a:xfrm flipV="1">
            <a:off x="609600" y="1228894"/>
            <a:ext cx="10972800" cy="0"/>
          </a:xfrm>
          <a:prstGeom prst="line">
            <a:avLst/>
          </a:prstGeom>
          <a:noFill/>
          <a:ln w="38100">
            <a:solidFill>
              <a:srgbClr val="000000"/>
            </a:solidFill>
            <a:round/>
            <a:headEnd/>
            <a:tailEnd/>
          </a:ln>
        </p:spPr>
        <p:txBody>
          <a:bodyPr/>
          <a:lstStyle/>
          <a:p>
            <a:endParaRPr lang="en-US" dirty="0"/>
          </a:p>
        </p:txBody>
      </p:sp>
    </p:spTree>
    <p:extLst>
      <p:ext uri="{BB962C8B-B14F-4D97-AF65-F5344CB8AC3E}">
        <p14:creationId xmlns:p14="http://schemas.microsoft.com/office/powerpoint/2010/main" val="1157533654"/>
      </p:ext>
    </p:extLst>
  </p:cSld>
  <p:clrMapOvr>
    <a:masterClrMapping/>
  </p:clrMapOvr>
</p:sld>
</file>

<file path=ppt/theme/theme1.xml><?xml version="1.0" encoding="utf-8"?>
<a:theme xmlns:a="http://schemas.openxmlformats.org/drawingml/2006/main" name="1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17" ma:contentTypeDescription="NGO Document content type" ma:contentTypeScope="" ma:versionID="59c722c80a78e9cd90d38fcec900e5ff">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3f043a8013af06e78e75d888b4e6f715"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978B8-74BD-4ABE-8747-4338AF74F122}">
  <ds:schemaRefs>
    <ds:schemaRef ds:uri="http://schemas.microsoft.com/office/infopath/2007/PartnerControls"/>
    <ds:schemaRef ds:uri="http://schemas.microsoft.com/office/2006/documentManagement/types"/>
    <ds:schemaRef ds:uri="http://schemas.openxmlformats.org/package/2006/metadata/core-properties"/>
    <ds:schemaRef ds:uri="2636c69e-d6b9-4f6b-a248-45fd91a90b4d"/>
    <ds:schemaRef ds:uri="http://purl.org/dc/elements/1.1/"/>
    <ds:schemaRef ds:uri="http://schemas.microsoft.com/office/2006/metadata/properties"/>
    <ds:schemaRef ds:uri="http://purl.org/dc/dcmitype/"/>
    <ds:schemaRef ds:uri="http://www.w3.org/XML/1998/namespace"/>
    <ds:schemaRef ds:uri="c629780e-db83-45bc-a257-7c8c4fd6b9cb"/>
    <ds:schemaRef ds:uri="http://purl.org/dc/terms/"/>
  </ds:schemaRefs>
</ds:datastoreItem>
</file>

<file path=customXml/itemProps2.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3.xml><?xml version="1.0" encoding="utf-8"?>
<ds:datastoreItem xmlns:ds="http://schemas.openxmlformats.org/officeDocument/2006/customXml" ds:itemID="{92D35C6A-96EE-486D-8FA5-0C508F65D2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636c69e-d6b9-4f6b-a248-45fd91a9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6701</TotalTime>
  <Words>5529</Words>
  <Application>Microsoft Office PowerPoint</Application>
  <PresentationFormat>Widescreen</PresentationFormat>
  <Paragraphs>799</Paragraphs>
  <Slides>45</Slides>
  <Notes>28</Notes>
  <HiddenSlides>1</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45</vt:i4>
      </vt:variant>
    </vt:vector>
  </HeadingPairs>
  <TitlesOfParts>
    <vt:vector size="60" baseType="lpstr">
      <vt:lpstr>Arial</vt:lpstr>
      <vt:lpstr>Arial Black</vt:lpstr>
      <vt:lpstr>Arial Narrow</vt:lpstr>
      <vt:lpstr>Calibri</vt:lpstr>
      <vt:lpstr>Century Gothic</vt:lpstr>
      <vt:lpstr>Courier New</vt:lpstr>
      <vt:lpstr>Helvetica Neue</vt:lpstr>
      <vt:lpstr>Myriad Web Pro</vt:lpstr>
      <vt:lpstr>Symbol</vt:lpstr>
      <vt:lpstr>System Font Regular</vt:lpstr>
      <vt:lpstr>Times</vt:lpstr>
      <vt:lpstr>Verdana</vt:lpstr>
      <vt:lpstr>Wingdings</vt:lpstr>
      <vt:lpstr>1_Office Theme</vt:lpstr>
      <vt:lpstr>Master</vt:lpstr>
      <vt:lpstr>Long-Acting Injectable Cabotegravir for HIV Prevention:  Promises and Pitfalls </vt:lpstr>
      <vt:lpstr>PowerPoint Presentation</vt:lpstr>
      <vt:lpstr>PowerPoint Presentation</vt:lpstr>
      <vt:lpstr>PowerPoint Presentation</vt:lpstr>
      <vt:lpstr>Long-Acting Injectable Cabotegravir for HIV Prevention: Promises and Pitfalls</vt:lpstr>
      <vt:lpstr>PowerPoint Presentation</vt:lpstr>
      <vt:lpstr>40 years into the HIV Epidemic, despite remarkable scientific discoveries</vt:lpstr>
      <vt:lpstr>Global PrEP Uptake – 10 years in </vt:lpstr>
      <vt:lpstr>PrEP Scale-up: Effect HIV Incidence</vt:lpstr>
      <vt:lpstr>Today’s Oral PrEP Options</vt:lpstr>
      <vt:lpstr>HPTN 083 and 084: Long-Acting Injectable Cabotegravir for PrEP</vt:lpstr>
      <vt:lpstr>HPTN 083 and 084: HIV Incidence</vt:lpstr>
      <vt:lpstr>HIV Testing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HPTN 083 Major INSTI RAMs</vt:lpstr>
      <vt:lpstr>PowerPoint Presentation</vt:lpstr>
      <vt:lpstr>Assessments for Injectable Cabotegravir PrEP Follow-Up Care</vt:lpstr>
      <vt:lpstr>Comparison of acute HIV infection (AHI) to infections that occur in the setting of long-acting early viral inhibition (LEVI)</vt:lpstr>
      <vt:lpstr>PowerPoint Presentation</vt:lpstr>
      <vt:lpstr>HPTN 083 Study Design: Open-label Extension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User</dc:creator>
  <cp:lastModifiedBy>Owusu, Efua E.</cp:lastModifiedBy>
  <cp:revision>14</cp:revision>
  <cp:lastPrinted>2021-07-21T14:19:26Z</cp:lastPrinted>
  <dcterms:created xsi:type="dcterms:W3CDTF">2015-10-28T00:03:59Z</dcterms:created>
  <dcterms:modified xsi:type="dcterms:W3CDTF">2022-11-15T20:28:46Z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NGOOnlineKeywords">
    <vt:lpwstr/>
  </property>
  <property fmtid="{D5CDD505-2E9C-101B-9397-08002B2CF9AE}" pid="4" name="NGOOnlineDocumentType">
    <vt:lpwstr/>
  </property>
</Properties>
</file>