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 id="2147483676" r:id="rId4"/>
  </p:sldMasterIdLst>
  <p:notesMasterIdLst>
    <p:notesMasterId r:id="rId51"/>
  </p:notesMasterIdLst>
  <p:sldIdLst>
    <p:sldId id="288" r:id="rId5"/>
    <p:sldId id="289" r:id="rId6"/>
    <p:sldId id="290" r:id="rId7"/>
    <p:sldId id="291" r:id="rId8"/>
    <p:sldId id="336" r:id="rId9"/>
    <p:sldId id="293" r:id="rId10"/>
    <p:sldId id="294" r:id="rId11"/>
    <p:sldId id="295" r:id="rId12"/>
    <p:sldId id="296" r:id="rId13"/>
    <p:sldId id="323" r:id="rId14"/>
    <p:sldId id="324" r:id="rId15"/>
    <p:sldId id="297" r:id="rId16"/>
    <p:sldId id="298" r:id="rId17"/>
    <p:sldId id="299" r:id="rId18"/>
    <p:sldId id="300" r:id="rId19"/>
    <p:sldId id="258" r:id="rId20"/>
    <p:sldId id="301" r:id="rId21"/>
    <p:sldId id="260" r:id="rId22"/>
    <p:sldId id="302" r:id="rId23"/>
    <p:sldId id="262" r:id="rId24"/>
    <p:sldId id="303" r:id="rId25"/>
    <p:sldId id="304" r:id="rId26"/>
    <p:sldId id="305" r:id="rId27"/>
    <p:sldId id="306" r:id="rId28"/>
    <p:sldId id="307" r:id="rId29"/>
    <p:sldId id="268" r:id="rId30"/>
    <p:sldId id="308" r:id="rId31"/>
    <p:sldId id="274" r:id="rId32"/>
    <p:sldId id="315" r:id="rId33"/>
    <p:sldId id="314" r:id="rId34"/>
    <p:sldId id="313" r:id="rId35"/>
    <p:sldId id="278" r:id="rId36"/>
    <p:sldId id="316" r:id="rId37"/>
    <p:sldId id="317" r:id="rId38"/>
    <p:sldId id="319" r:id="rId39"/>
    <p:sldId id="337" r:id="rId40"/>
    <p:sldId id="338" r:id="rId41"/>
    <p:sldId id="327" r:id="rId42"/>
    <p:sldId id="328" r:id="rId43"/>
    <p:sldId id="282" r:id="rId44"/>
    <p:sldId id="318" r:id="rId45"/>
    <p:sldId id="284" r:id="rId46"/>
    <p:sldId id="320" r:id="rId47"/>
    <p:sldId id="286" r:id="rId48"/>
    <p:sldId id="321" r:id="rId49"/>
    <p:sldId id="335" r:id="rId50"/>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8B637A-4AEB-4438-BDFD-2C9ACC5AB495}">
          <p14:sldIdLst>
            <p14:sldId id="288"/>
            <p14:sldId id="289"/>
            <p14:sldId id="290"/>
            <p14:sldId id="291"/>
            <p14:sldId id="336"/>
            <p14:sldId id="293"/>
            <p14:sldId id="294"/>
            <p14:sldId id="295"/>
            <p14:sldId id="296"/>
            <p14:sldId id="323"/>
            <p14:sldId id="324"/>
            <p14:sldId id="297"/>
            <p14:sldId id="298"/>
            <p14:sldId id="299"/>
            <p14:sldId id="300"/>
            <p14:sldId id="258"/>
            <p14:sldId id="301"/>
            <p14:sldId id="260"/>
            <p14:sldId id="302"/>
            <p14:sldId id="262"/>
            <p14:sldId id="303"/>
            <p14:sldId id="304"/>
            <p14:sldId id="305"/>
            <p14:sldId id="306"/>
            <p14:sldId id="307"/>
            <p14:sldId id="268"/>
            <p14:sldId id="308"/>
            <p14:sldId id="274"/>
            <p14:sldId id="315"/>
            <p14:sldId id="314"/>
            <p14:sldId id="313"/>
            <p14:sldId id="278"/>
            <p14:sldId id="316"/>
            <p14:sldId id="317"/>
            <p14:sldId id="319"/>
            <p14:sldId id="337"/>
            <p14:sldId id="338"/>
            <p14:sldId id="327"/>
            <p14:sldId id="328"/>
            <p14:sldId id="282"/>
            <p14:sldId id="318"/>
            <p14:sldId id="284"/>
          </p14:sldIdLst>
        </p14:section>
        <p14:section name="Untitled Section" id="{72584E6B-3DF8-4027-9797-5FC0D57A007D}">
          <p14:sldIdLst>
            <p14:sldId id="320"/>
            <p14:sldId id="286"/>
            <p14:sldId id="321"/>
            <p14:sldId id="33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CC00"/>
    <a:srgbClr val="CCFFCC"/>
    <a:srgbClr val="FF7C80"/>
    <a:srgbClr val="00CC99"/>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080"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9/29/2020</a:t>
            </a:fld>
            <a:endParaRPr lang="sw-K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‹Nº›</a:t>
            </a:fld>
            <a:endParaRPr lang="sw-KE"/>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a:p>
            <a:endParaRPr lang="sw-KE"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sw-KE"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a:p>
            <a:endParaRPr lang="sw-KE"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5</a:t>
            </a:fld>
            <a:endParaRPr lang="sw-KE"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6</a:t>
            </a:fld>
            <a:endParaRPr lang="sw-KE" dirty="0"/>
          </a:p>
        </p:txBody>
      </p:sp>
    </p:spTree>
    <p:extLst>
      <p:ext uri="{BB962C8B-B14F-4D97-AF65-F5344CB8AC3E}">
        <p14:creationId xmlns:p14="http://schemas.microsoft.com/office/powerpoint/2010/main" val="2102622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a:solidFill>
                  <a:srgbClr val="C00000"/>
                </a:solidFill>
              </a:rPr>
              <a:t>Nyekundu Iliyokoleza = Ziara ya kwanza </a:t>
            </a:r>
          </a:p>
          <a:p>
            <a:r>
              <a:rPr lang="en-US" b="0" baseline="0" dirty="0">
                <a:solidFill>
                  <a:srgbClr val="C00000"/>
                </a:solidFill>
              </a:rPr>
              <a:t>Nyekundu = ziara ya kwanza na zinazofuatia</a:t>
            </a:r>
          </a:p>
          <a:p>
            <a:r>
              <a:rPr lang="en-US" b="0" baseline="0" dirty="0">
                <a:solidFill>
                  <a:srgbClr val="C00000"/>
                </a:solidFill>
              </a:rPr>
              <a:t>Rangi ya Machungwa= Ya kujadiliwa nyakati tofauti katika ujauzito na huduma ya baada ya kujifungua</a:t>
            </a:r>
          </a:p>
          <a:p>
            <a:r>
              <a:rPr lang="en-US" b="0" baseline="0" dirty="0">
                <a:solidFill>
                  <a:srgbClr val="C00000"/>
                </a:solidFill>
              </a:rPr>
              <a:t>Kijani kibichi	= Wakati wa kujifungua na ziara za mapema za baada ya kujifungua</a:t>
            </a:r>
          </a:p>
          <a:p>
            <a:r>
              <a:rPr lang="en-US" b="0" baseline="0" dirty="0">
                <a:solidFill>
                  <a:srgbClr val="C00000"/>
                </a:solidFill>
              </a:rPr>
              <a:t>Bluu 	= Ziara za mapema za kumfuatilia mtoto</a:t>
            </a:r>
          </a:p>
          <a:p>
            <a:r>
              <a:rPr lang="en-US" b="0" baseline="0" dirty="0">
                <a:solidFill>
                  <a:srgbClr val="C00000"/>
                </a:solidFill>
              </a:rPr>
              <a:t>Zambarau = Ziara za kumsaidia kumlisha mtoto mchanga</a:t>
            </a:r>
          </a:p>
          <a:p>
            <a:r>
              <a:rPr lang="en-US" b="0" baseline="0" dirty="0">
                <a:solidFill>
                  <a:srgbClr val="C00000"/>
                </a:solidFill>
              </a:rPr>
              <a:t>Nevi =  Wakati mtoto anapojulikana kwamba ameambukizwa HIV </a:t>
            </a:r>
            <a:endParaRPr lang="sw-KE" b="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t>7</a:t>
            </a:fld>
            <a:endParaRPr lang="sw-KE" dirty="0"/>
          </a:p>
        </p:txBody>
      </p:sp>
    </p:spTree>
    <p:extLst>
      <p:ext uri="{BB962C8B-B14F-4D97-AF65-F5344CB8AC3E}">
        <p14:creationId xmlns:p14="http://schemas.microsoft.com/office/powerpoint/2010/main" val="398384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16</a:t>
            </a:fld>
            <a:endParaRPr lang="sw-KE"/>
          </a:p>
        </p:txBody>
      </p:sp>
    </p:spTree>
    <p:extLst>
      <p:ext uri="{BB962C8B-B14F-4D97-AF65-F5344CB8AC3E}">
        <p14:creationId xmlns:p14="http://schemas.microsoft.com/office/powerpoint/2010/main" val="3219010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25</a:t>
            </a:fld>
            <a:endParaRPr lang="sw-KE"/>
          </a:p>
        </p:txBody>
      </p:sp>
    </p:spTree>
    <p:extLst>
      <p:ext uri="{BB962C8B-B14F-4D97-AF65-F5344CB8AC3E}">
        <p14:creationId xmlns:p14="http://schemas.microsoft.com/office/powerpoint/2010/main" val="193324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40</a:t>
            </a:fld>
            <a:endParaRPr lang="sw-KE"/>
          </a:p>
        </p:txBody>
      </p:sp>
    </p:spTree>
    <p:extLst>
      <p:ext uri="{BB962C8B-B14F-4D97-AF65-F5344CB8AC3E}">
        <p14:creationId xmlns:p14="http://schemas.microsoft.com/office/powerpoint/2010/main" val="505675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fld id="{FB786B77-D9B2-7446-A90C-4223681D8129}" type="datetimeFigureOut">
              <a:rPr lang="en-US" sz="1600" smtClean="0">
                <a:solidFill>
                  <a:prstClr val="black"/>
                </a:solidFill>
              </a:rPr>
              <a:pPr defTabSz="820199"/>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fld id="{FB786B77-D9B2-7446-A90C-4223681D8129}" type="datetimeFigureOut">
              <a:rPr lang="en-US" sz="1600" smtClean="0">
                <a:solidFill>
                  <a:prstClr val="black"/>
                </a:solidFill>
              </a:rPr>
              <a:pPr defTabSz="820391"/>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a:p>
            <a:pPr marL="0" marR="0">
              <a:spcBef>
                <a:spcPts val="0"/>
              </a:spcBef>
              <a:spcAft>
                <a:spcPts val="400"/>
              </a:spcAft>
            </a:pPr>
            <a:endParaRPr lang="en-US" sz="1100" dirty="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a:t>Click to edit Master title style</a:t>
            </a:r>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a:t>Click to edit Master text styles</a:t>
            </a:r>
          </a:p>
          <a:p>
            <a:pPr lvl="0"/>
            <a:endParaRPr lang="en-US" dirty="0"/>
          </a:p>
          <a:p>
            <a:pPr lvl="0"/>
            <a:endParaRPr lang="en-US" dirty="0"/>
          </a:p>
          <a:p>
            <a:pPr lvl="0"/>
            <a:endParaRPr lang="en-US" dirty="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54804E-6518-4375-B445-0C4B824B1B3A}" type="datetimeFigureOut">
              <a:rPr lang="en-US" smtClean="0"/>
              <a:t>9/29/2020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9/29/2020</a:t>
            </a:fld>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fld id="{FB786B77-D9B2-7446-A90C-4223681D8129}" type="datetimeFigureOut">
              <a:rPr lang="en-US" sz="1600">
                <a:solidFill>
                  <a:prstClr val="black"/>
                </a:solidFill>
              </a:rPr>
              <a:pPr defTabSz="820583"/>
              <a:t>9/29/2020</a:t>
            </a:fld>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54804E-6518-4375-B445-0C4B824B1B3A}"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54804E-6518-4375-B445-0C4B824B1B3A}" type="datetimeFigureOut">
              <a:rPr lang="en-US" smtClean="0"/>
              <a:t>9/29/2020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54804E-6518-4375-B445-0C4B824B1B3A}" type="datetimeFigureOut">
              <a:rPr lang="en-US" smtClean="0"/>
              <a:t>9/29/2020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54804E-6518-4375-B445-0C4B824B1B3A}" type="datetimeFigureOut">
              <a:rPr lang="en-US" smtClean="0"/>
              <a:t>9/29/2020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54804E-6518-4375-B445-0C4B824B1B3A}"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54804E-6518-4375-B445-0C4B824B1B3A}" type="datetimeFigureOut">
              <a:rPr lang="en-US" smtClean="0"/>
              <a:t>9/29/2020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‹Nº›</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fld id="{4F54804E-6518-4375-B445-0C4B824B1B3A}" type="datetimeFigureOut">
              <a:rPr lang="en-US" smtClean="0"/>
              <a:t>9/29/2020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‹Nº›</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‹Nº›</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‹Nº›</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‹Nº›</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8.png"/><Relationship Id="rId1" Type="http://schemas.openxmlformats.org/officeDocument/2006/relationships/slideLayout" Target="../slideLayouts/slideLayout20.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8.png"/><Relationship Id="rId1" Type="http://schemas.openxmlformats.org/officeDocument/2006/relationships/slideLayout" Target="../slideLayouts/slideLayout20.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0.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3.png"/><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png"/></Relationships>
</file>

<file path=ppt/slides/_rels/slide4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0.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8.png"/><Relationship Id="rId1" Type="http://schemas.openxmlformats.org/officeDocument/2006/relationships/slideLayout" Target="../slideLayouts/slideLayout2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 y="200025"/>
            <a:ext cx="9029700" cy="645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52400" y="204788"/>
            <a:ext cx="3429000" cy="474821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p>
        </p:txBody>
      </p:sp>
      <p:sp>
        <p:nvSpPr>
          <p:cNvPr id="6" name="TextBox 5"/>
          <p:cNvSpPr txBox="1"/>
          <p:nvPr/>
        </p:nvSpPr>
        <p:spPr>
          <a:xfrm>
            <a:off x="457200" y="803970"/>
            <a:ext cx="2895600" cy="3539430"/>
          </a:xfrm>
          <a:prstGeom prst="rect">
            <a:avLst/>
          </a:prstGeom>
          <a:noFill/>
        </p:spPr>
        <p:txBody>
          <a:bodyPr wrap="square" rtlCol="0">
            <a:spAutoFit/>
          </a:bodyPr>
          <a:lstStyle/>
          <a:p>
            <a:r>
              <a:rPr lang="en-US" sz="2800" b="1" dirty="0">
                <a:solidFill>
                  <a:schemeClr val="bg1"/>
                </a:solidFill>
              </a:rPr>
              <a:t>Bango la Ufuatiliaji wa Viwango vya Virusi na Ushauri Ulioimarishwa wa Utiifu kwa Watoto wachanga na Wakubwa</a:t>
            </a:r>
            <a:endParaRPr lang="en-US" sz="2000" b="1" dirty="0">
              <a:solidFill>
                <a:schemeClr val="bg1"/>
              </a:solidFill>
            </a:endParaRPr>
          </a:p>
        </p:txBody>
      </p:sp>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70C0"/>
          </a:solidFill>
        </p:spPr>
        <p:txBody>
          <a:bodyPr>
            <a:noAutofit/>
          </a:bodyPr>
          <a:lstStyle/>
          <a:p>
            <a:pPr algn="l"/>
            <a:r>
              <a:rPr lang="en-US" sz="2800" dirty="0">
                <a:solidFill>
                  <a:srgbClr val="FFFFFF"/>
                </a:solidFill>
                <a:latin typeface="Calibri" panose="020F0502020204030204" pitchFamily="34" charset="0"/>
              </a:rPr>
              <a:t>	2. Kuongea na mtoto wako kuhusu ARV</a:t>
            </a:r>
            <a:endParaRPr lang="sw-KE" sz="2800" dirty="0">
              <a:solidFill>
                <a:srgbClr val="FFFFFF"/>
              </a:solidFill>
              <a:latin typeface="Calibri" panose="020F0502020204030204" pitchFamily="34" charset="0"/>
            </a:endParaRPr>
          </a:p>
        </p:txBody>
      </p:sp>
      <p:sp>
        <p:nvSpPr>
          <p:cNvPr id="2" name="TextBox 1"/>
          <p:cNvSpPr txBox="1"/>
          <p:nvPr/>
        </p:nvSpPr>
        <p:spPr>
          <a:xfrm>
            <a:off x="5867400" y="990600"/>
            <a:ext cx="3108038" cy="5632311"/>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Ni kawaida kwa mtoto wako kuna na maswali kuhusu kutumia dawa.</a:t>
            </a:r>
          </a:p>
          <a:p>
            <a:pPr marL="285750" indent="-285750">
              <a:buFont typeface="Wingdings" panose="05000000000000000000" pitchFamily="2" charset="2"/>
              <a:buChar char="Ø"/>
            </a:pPr>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Ni muhimu kuwapa </a:t>
            </a:r>
            <a:r>
              <a:rPr lang="en-US" sz="2000" dirty="0" err="1">
                <a:latin typeface="Calibri" panose="020F0502020204030204" pitchFamily="34" charset="0"/>
              </a:rPr>
              <a:t>watoto</a:t>
            </a:r>
            <a:r>
              <a:rPr lang="en-US" sz="2000" dirty="0">
                <a:latin typeface="Calibri" panose="020F0502020204030204" pitchFamily="34" charset="0"/>
              </a:rPr>
              <a:t> maelezo ya kweli wakianza kuuliza maswali ili wanakati wanapokua wajifunze jinsi ya kujitunza.</a:t>
            </a:r>
          </a:p>
          <a:p>
            <a:pPr marL="285750" indent="-285750">
              <a:buFont typeface="Wingdings" panose="05000000000000000000" pitchFamily="2" charset="2"/>
              <a:buChar char="Ø"/>
            </a:pPr>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Unachokisema, ikiwa ni pamoja na wakati unapowaeleza kuhusu HIV, itategemea na umri wao na jinsi wanavyoelewa vizuri.</a:t>
            </a:r>
            <a:endParaRPr lang="sw-KE" sz="2000" dirty="0">
              <a:latin typeface="Calibri" panose="020F0502020204030204" pitchFamily="34" charset="0"/>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74787"/>
            <a:ext cx="5280025" cy="424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5396897"/>
            <a:ext cx="8673306" cy="927703"/>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0"/>
            <a:ext cx="2438400" cy="4267199"/>
          </a:xfrm>
        </p:spPr>
        <p:txBody>
          <a:bodyPr>
            <a:normAutofit lnSpcReduction="10000"/>
          </a:bodyPr>
          <a:lstStyle/>
          <a:p>
            <a:r>
              <a:rPr lang="en-US" sz="17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Ni kawaida kwa </a:t>
            </a:r>
            <a:r>
              <a:rPr lang="en-US" sz="1600" dirty="0" err="1">
                <a:latin typeface="Calibri" panose="020F0502020204030204" pitchFamily="34" charset="0"/>
              </a:rPr>
              <a:t>watoto</a:t>
            </a:r>
            <a:r>
              <a:rPr lang="en-US" sz="1600" dirty="0">
                <a:latin typeface="Calibri" panose="020F0502020204030204" pitchFamily="34" charset="0"/>
              </a:rPr>
              <a:t> kuwa na hamaki na maswali kuhusu kutumia dawa.</a:t>
            </a:r>
          </a:p>
          <a:p>
            <a:pPr marL="285750" indent="-285750">
              <a:buFont typeface="Wingdings" panose="05000000000000000000" pitchFamily="2" charset="2"/>
              <a:buChar char="Ø"/>
            </a:pPr>
            <a:r>
              <a:rPr lang="en-US" sz="1600" dirty="0">
                <a:latin typeface="Calibri" panose="020F0502020204030204" pitchFamily="34" charset="0"/>
              </a:rPr>
              <a:t>Ni muhimu kuwapa </a:t>
            </a:r>
            <a:r>
              <a:rPr lang="en-US" sz="1600" dirty="0" err="1">
                <a:latin typeface="Calibri" panose="020F0502020204030204" pitchFamily="34" charset="0"/>
              </a:rPr>
              <a:t>watoto</a:t>
            </a:r>
            <a:r>
              <a:rPr lang="en-US" sz="1600" dirty="0">
                <a:latin typeface="Calibri" panose="020F0502020204030204" pitchFamily="34" charset="0"/>
              </a:rPr>
              <a:t> maelezo ya kweli wakianza kuuliza maswali ili wanakati wanapokua wajifunze jinsi ya kujitunza.</a:t>
            </a:r>
          </a:p>
          <a:p>
            <a:pPr marL="285750" indent="-285750">
              <a:buFont typeface="Wingdings" panose="05000000000000000000" pitchFamily="2" charset="2"/>
              <a:buChar char="Ø"/>
            </a:pPr>
            <a:r>
              <a:rPr lang="en-US" sz="1600" dirty="0">
                <a:latin typeface="Calibri" panose="020F0502020204030204" pitchFamily="34" charset="0"/>
              </a:rPr>
              <a:t>Unachokisema, ikiwa ni pamoja na wakati unapowaeleza kuhusu HIV, itategemea na umri wao na jinsi wanavyoelewa vizuri.</a:t>
            </a:r>
          </a:p>
          <a:p>
            <a:pPr marL="285750" indent="-285750">
              <a:buFont typeface="Wingdings" panose="05000000000000000000" pitchFamily="2" charset="2"/>
              <a:buChar char="Ø"/>
            </a:pPr>
            <a:endParaRPr lang="sw-KE" sz="1600" dirty="0">
              <a:latin typeface="Calibri" panose="020F0502020204030204" pitchFamily="34" charset="0"/>
            </a:endParaRPr>
          </a:p>
        </p:txBody>
      </p:sp>
      <p:sp>
        <p:nvSpPr>
          <p:cNvPr id="7" name="Content Placeholder 1"/>
          <p:cNvSpPr>
            <a:spLocks noGrp="1"/>
          </p:cNvSpPr>
          <p:nvPr>
            <p:ph sz="half" idx="1"/>
          </p:nvPr>
        </p:nvSpPr>
        <p:spPr>
          <a:xfrm>
            <a:off x="2057400" y="5473097"/>
            <a:ext cx="6858000" cy="699103"/>
          </a:xfrm>
        </p:spPr>
        <p:txBody>
          <a:bodyPr numCol="3">
            <a:normAutofit/>
          </a:bodyPr>
          <a:lstStyle/>
          <a:p>
            <a:pPr marL="285750" indent="-285750">
              <a:buFont typeface="Arial" panose="020B0604020202020204" pitchFamily="34" charset="0"/>
              <a:buChar char="•"/>
            </a:pPr>
            <a:r>
              <a:rPr lang="en-US" sz="1200" dirty="0">
                <a:latin typeface="Calibri" panose="020F0502020204030204" pitchFamily="34" charset="0"/>
              </a:rPr>
              <a:t>Je, unafikiria ni nini kigumu sana kuhusu kuongea na mtoto wako kuhusu ARV? </a:t>
            </a:r>
          </a:p>
          <a:p>
            <a:pPr marL="285750" indent="-285750">
              <a:buFont typeface="Arial" panose="020B0604020202020204" pitchFamily="34" charset="0"/>
              <a:buChar char="•"/>
            </a:pPr>
            <a:r>
              <a:rPr lang="en-US" sz="1200" dirty="0">
                <a:latin typeface="Calibri" panose="020F0502020204030204" pitchFamily="34" charset="0"/>
              </a:rPr>
              <a:t>Kuna </a:t>
            </a:r>
            <a:r>
              <a:rPr lang="en-US" sz="1200" dirty="0" err="1">
                <a:latin typeface="Calibri" panose="020F0502020204030204" pitchFamily="34" charset="0"/>
              </a:rPr>
              <a:t>kitu</a:t>
            </a:r>
            <a:r>
              <a:rPr lang="en-US" sz="1200" dirty="0">
                <a:latin typeface="Calibri" panose="020F0502020204030204" pitchFamily="34" charset="0"/>
              </a:rPr>
              <a:t> chochote ambacho hukupa wasiwasi kuhusu kuongea na mtoto wako kuhusu ARV? </a:t>
            </a:r>
          </a:p>
          <a:p>
            <a:pPr marL="285750" indent="-285750">
              <a:buFont typeface="Arial" panose="020B0604020202020204" pitchFamily="34" charset="0"/>
              <a:buChar char="•"/>
            </a:pPr>
            <a:r>
              <a:rPr lang="en-US" sz="1200" dirty="0">
                <a:latin typeface="Calibri" panose="020F0502020204030204" pitchFamily="34" charset="0"/>
              </a:rPr>
              <a:t>Unapanga kumwelezea nini mtoto wako?</a:t>
            </a:r>
            <a:endParaRPr lang="sw-KE" sz="12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5447282"/>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4114800"/>
          </a:xfrm>
        </p:spPr>
        <p:txBody>
          <a:bodyPr>
            <a:normAutofit fontScale="775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Umemweleza nini moto wako kuhusu afya yake?</a:t>
            </a:r>
          </a:p>
          <a:p>
            <a:pPr marL="285750" indent="-285750">
              <a:buFont typeface="Arial" panose="020B0604020202020204" pitchFamily="34" charset="0"/>
              <a:buChar char="•"/>
            </a:pPr>
            <a:r>
              <a:rPr lang="en-US" dirty="0">
                <a:latin typeface="Calibri" panose="020F0502020204030204" pitchFamily="34" charset="0"/>
              </a:rPr>
              <a:t>Mtoto wako hutumia dawa zingine au </a:t>
            </a:r>
            <a:r>
              <a:rPr lang="en-US" dirty="0" err="1">
                <a:latin typeface="Calibri" panose="020F0502020204030204" pitchFamily="34" charset="0"/>
              </a:rPr>
              <a:t>anawajua</a:t>
            </a:r>
            <a:r>
              <a:rPr lang="en-US" dirty="0">
                <a:latin typeface="Calibri" panose="020F0502020204030204" pitchFamily="34" charset="0"/>
              </a:rPr>
              <a:t>                                                      </a:t>
            </a:r>
            <a:r>
              <a:rPr lang="en-US" dirty="0" err="1">
                <a:latin typeface="Calibri" panose="020F0502020204030204" pitchFamily="34" charset="0"/>
              </a:rPr>
              <a:t>watu</a:t>
            </a:r>
            <a:r>
              <a:rPr lang="en-US" dirty="0">
                <a:latin typeface="Calibri" panose="020F0502020204030204" pitchFamily="34" charset="0"/>
              </a:rPr>
              <a:t> wanaotumia dawa?</a:t>
            </a:r>
          </a:p>
          <a:p>
            <a:pPr marL="285750" indent="-285750">
              <a:buFont typeface="Arial" panose="020B0604020202020204" pitchFamily="34" charset="0"/>
              <a:buChar char="•"/>
            </a:pPr>
            <a:r>
              <a:rPr lang="en-US" dirty="0">
                <a:latin typeface="Calibri" panose="020F0502020204030204" pitchFamily="34" charset="0"/>
              </a:rPr>
              <a:t>Kuanzisha ARV:</a:t>
            </a:r>
          </a:p>
          <a:p>
            <a:pPr marL="696041" lvl="1" indent="-285750">
              <a:buFont typeface="Arial" panose="020B0604020202020204" pitchFamily="34" charset="0"/>
              <a:buChar char="•"/>
            </a:pPr>
            <a:r>
              <a:rPr lang="en-US" dirty="0">
                <a:latin typeface="Calibri" panose="020F0502020204030204" pitchFamily="34" charset="0"/>
              </a:rPr>
              <a:t>"Daktari wako amekupa dawa ili kukufanya uwe mwenyye afya na mwenye nguvu na kukuzia kuwa mgonjwa. Ni muhimu tuzitumie kila siku kama."</a:t>
            </a:r>
          </a:p>
          <a:p>
            <a:pPr marL="285750" indent="-285750">
              <a:buFont typeface="Arial" panose="020B0604020202020204" pitchFamily="34" charset="0"/>
              <a:buChar char="•"/>
            </a:pPr>
            <a:r>
              <a:rPr lang="en-US" dirty="0">
                <a:latin typeface="Calibri" panose="020F0502020204030204" pitchFamily="34" charset="0"/>
              </a:rPr>
              <a:t>Maswali na majibu ya kawaida:</a:t>
            </a:r>
          </a:p>
          <a:p>
            <a:pPr marL="696041" lvl="1" indent="-285750">
              <a:buFont typeface="Arial" panose="020B0604020202020204" pitchFamily="34" charset="0"/>
              <a:buChar char="•"/>
            </a:pPr>
            <a:r>
              <a:rPr lang="en-US" dirty="0">
                <a:latin typeface="Calibri" panose="020F0502020204030204" pitchFamily="34" charset="0"/>
              </a:rPr>
              <a:t>S: "Sijihisi mgonjwa, au sizipendi, kwanini nitumie dawa?"</a:t>
            </a:r>
          </a:p>
          <a:p>
            <a:pPr marL="696041" lvl="1" indent="-285750">
              <a:buFont typeface="Arial" panose="020B0604020202020204" pitchFamily="34" charset="0"/>
              <a:buChar char="•"/>
            </a:pPr>
            <a:r>
              <a:rPr lang="en-US" dirty="0">
                <a:latin typeface="Calibri" panose="020F0502020204030204" pitchFamily="34" charset="0"/>
              </a:rPr>
              <a:t>A: Dawa nyingine hukusaidia wakati unajihisi mgonjwa ili uweze kujihisi nafuu. Dawa hii ni tofauti - hukuweka ukiwa mwenye afya na nguvu.</a:t>
            </a:r>
          </a:p>
          <a:p>
            <a:pPr marL="696041" lvl="1" indent="-285750">
              <a:buFont typeface="Arial" panose="020B0604020202020204" pitchFamily="34" charset="0"/>
              <a:buChar char="•"/>
            </a:pPr>
            <a:r>
              <a:rPr lang="en-US" dirty="0">
                <a:latin typeface="Calibri" panose="020F0502020204030204" pitchFamily="34" charset="0"/>
              </a:rPr>
              <a:t>S: "Kwanini (marafiki/ndugu/wengine) hawatumii dawa?"</a:t>
            </a:r>
          </a:p>
          <a:p>
            <a:pPr marL="696041" lvl="1" indent="-285750">
              <a:buFont typeface="Arial" panose="020B0604020202020204" pitchFamily="34" charset="0"/>
              <a:buChar char="•"/>
            </a:pPr>
            <a:r>
              <a:rPr lang="en-US" dirty="0">
                <a:latin typeface="Calibri" panose="020F0502020204030204" pitchFamily="34" charset="0"/>
              </a:rPr>
              <a:t>A: Mwili wa kila mtu ni tofauti na unahitaji vitu tofauti. Dawa hii ndio kile ambacho mwili wako unahitaji  ili kuwa mwenye afya na nguvu.</a:t>
            </a:r>
          </a:p>
          <a:p>
            <a:pPr marL="696041" lvl="1" indent="-285750">
              <a:buFont typeface="Arial" panose="020B0604020202020204" pitchFamily="34" charset="0"/>
              <a:buChar char="•"/>
            </a:pPr>
            <a:r>
              <a:rPr lang="en-US" dirty="0">
                <a:latin typeface="Calibri" panose="020F0502020204030204" pitchFamily="34" charset="0"/>
              </a:rPr>
              <a:t>S: "Ninaweza kusa kuitumia leo?"</a:t>
            </a:r>
          </a:p>
          <a:p>
            <a:pPr marL="696041" lvl="1" indent="-285750">
              <a:buFont typeface="Arial" panose="020B0604020202020204" pitchFamily="34" charset="0"/>
              <a:buChar char="•"/>
            </a:pPr>
            <a:r>
              <a:rPr lang="en-US" dirty="0">
                <a:latin typeface="Calibri" panose="020F0502020204030204" pitchFamily="34" charset="0"/>
              </a:rPr>
              <a:t>A: Ili dawa hii ifanye kazi vizuri, lazima uitumie kila siku.</a:t>
            </a:r>
          </a:p>
          <a:p>
            <a:pPr marL="285750" indent="-285750">
              <a:buFont typeface="Arial" panose="020B0604020202020204" pitchFamily="34" charset="0"/>
              <a:buChar char="•"/>
            </a:pPr>
            <a:r>
              <a:rPr lang="en-US" dirty="0">
                <a:latin typeface="Calibri" panose="020F0502020204030204" pitchFamily="34" charset="0"/>
              </a:rPr>
              <a:t>Umri unaofaa kumwelezea mtoto wako kuhusu HIV ni tofauti kwa kila mtoto na familia.</a:t>
            </a:r>
            <a:endParaRPr lang="sw-KE" dirty="0">
              <a:latin typeface="Calibri" panose="020F0502020204030204" pitchFamily="34" charset="0"/>
            </a:endParaRPr>
          </a:p>
          <a:p>
            <a:pPr marL="285750" indent="-285750">
              <a:buFont typeface="Arial" panose="020B0604020202020204" pitchFamily="34" charset="0"/>
              <a:buChar char="•"/>
            </a:pPr>
            <a:endParaRPr lang="sw-KE" b="1" dirty="0">
              <a:latin typeface="Calibri" panose="020F0502020204030204" pitchFamily="34" charset="0"/>
            </a:endParaRPr>
          </a:p>
        </p:txBody>
      </p:sp>
      <p:cxnSp>
        <p:nvCxnSpPr>
          <p:cNvPr id="15" name="Straight Connector 14"/>
          <p:cNvCxnSpPr/>
          <p:nvPr/>
        </p:nvCxnSpPr>
        <p:spPr>
          <a:xfrm>
            <a:off x="2895600" y="1143000"/>
            <a:ext cx="0" cy="40386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70C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2. Kuongea na mtoto wako kuhusu ARV</a:t>
            </a:r>
            <a:endParaRPr lang="sw-KE" sz="2800" dirty="0">
              <a:solidFill>
                <a:srgbClr val="FFFFFF"/>
              </a:solidFill>
              <a:latin typeface="Calibri" panose="020F050202020403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35" y="459374"/>
            <a:ext cx="1877971" cy="130061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0" name="TextBox 9"/>
          <p:cNvSpPr txBox="1"/>
          <p:nvPr/>
        </p:nvSpPr>
        <p:spPr>
          <a:xfrm>
            <a:off x="949304" y="5486400"/>
            <a:ext cx="1031896" cy="553998"/>
          </a:xfrm>
          <a:prstGeom prst="rect">
            <a:avLst/>
          </a:prstGeom>
          <a:noFill/>
        </p:spPr>
        <p:txBody>
          <a:bodyPr wrap="square" rtlCol="0">
            <a:spAutoFit/>
          </a:bodyPr>
          <a:lstStyle/>
          <a:p>
            <a:r>
              <a:rPr lang="en-US" sz="1500" b="1" dirty="0">
                <a:latin typeface="Calibri" panose="020F0502020204030204" pitchFamily="34" charset="0"/>
              </a:rPr>
              <a:t>Tupitie kwa Pamoja:</a:t>
            </a:r>
            <a:endParaRPr lang="sw-KE" sz="1500" b="1" dirty="0">
              <a:latin typeface="Calibri" panose="020F0502020204030204" pitchFamily="34" charset="0"/>
            </a:endParaRPr>
          </a:p>
        </p:txBody>
      </p:sp>
    </p:spTree>
    <p:extLst>
      <p:ext uri="{BB962C8B-B14F-4D97-AF65-F5344CB8AC3E}">
        <p14:creationId xmlns:p14="http://schemas.microsoft.com/office/powerpoint/2010/main" val="4134568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a:solidFill>
                  <a:srgbClr val="FFFFFF"/>
                </a:solidFill>
                <a:latin typeface="Calibri" panose="020F0502020204030204" pitchFamily="34" charset="0"/>
              </a:rPr>
              <a:t>	3. Je, </a:t>
            </a:r>
            <a:r>
              <a:rPr lang="en-US" sz="2800" dirty="0" err="1">
                <a:solidFill>
                  <a:srgbClr val="FFFFFF"/>
                </a:solidFill>
                <a:latin typeface="Calibri" panose="020F0502020204030204" pitchFamily="34" charset="0"/>
              </a:rPr>
              <a:t>viwango</a:t>
            </a:r>
            <a:r>
              <a:rPr lang="en-US" sz="2800" dirty="0">
                <a:solidFill>
                  <a:srgbClr val="FFFFFF"/>
                </a:solidFill>
                <a:latin typeface="Calibri" panose="020F0502020204030204" pitchFamily="34" charset="0"/>
              </a:rPr>
              <a:t>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ni nini?</a:t>
            </a:r>
            <a:endParaRPr lang="sw-KE" sz="2800" dirty="0">
              <a:solidFill>
                <a:srgbClr val="FFFFFF"/>
              </a:solidFill>
              <a:latin typeface="Calibri" panose="020F0502020204030204" pitchFamily="34" charset="0"/>
            </a:endParaRPr>
          </a:p>
        </p:txBody>
      </p:sp>
      <p:sp>
        <p:nvSpPr>
          <p:cNvPr id="2" name="TextBox 1"/>
          <p:cNvSpPr txBox="1"/>
          <p:nvPr/>
        </p:nvSpPr>
        <p:spPr>
          <a:xfrm>
            <a:off x="5791200" y="1170087"/>
            <a:ext cx="3200402"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ARV hukomesha HIV dhidi ya kutengeneza </a:t>
            </a:r>
            <a:r>
              <a:rPr lang="en-US" dirty="0" err="1">
                <a:latin typeface="Calibri" panose="020F0502020204030204" pitchFamily="34" charset="0"/>
              </a:rPr>
              <a:t>virusi</a:t>
            </a:r>
            <a:r>
              <a:rPr lang="en-US" dirty="0">
                <a:latin typeface="Calibri" panose="020F0502020204030204" pitchFamily="34" charset="0"/>
              </a:rPr>
              <a:t> zaidi. Hii huzuia </a:t>
            </a:r>
            <a:r>
              <a:rPr lang="en-US" dirty="0" err="1">
                <a:latin typeface="Calibri" panose="020F0502020204030204" pitchFamily="34" charset="0"/>
              </a:rPr>
              <a:t>virusi</a:t>
            </a:r>
            <a:r>
              <a:rPr lang="en-US" dirty="0">
                <a:latin typeface="Calibri" panose="020F0502020204030204" pitchFamily="34" charset="0"/>
              </a:rPr>
              <a:t> dhidi ya kumdhuru mtoto wako na hukuwezesha kukua akiwa mwenye afya zaidi.</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Viwango vya </a:t>
            </a:r>
            <a:r>
              <a:rPr lang="en-US" dirty="0" err="1">
                <a:latin typeface="Calibri" panose="020F0502020204030204" pitchFamily="34" charset="0"/>
              </a:rPr>
              <a:t>virusi</a:t>
            </a:r>
            <a:r>
              <a:rPr lang="en-US" dirty="0">
                <a:latin typeface="Calibri" panose="020F0502020204030204" pitchFamily="34" charset="0"/>
              </a:rPr>
              <a:t> hupima kiasi cha HIV kilicho kwenye damu na kama ARV inafanya kazi vizuri.</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Ni muhimu kujua matokeo ya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vya mtoto wako, kwa hivyo hakikisha umerudi na uulize matokeo ya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vya mtoto wako.</a:t>
            </a:r>
            <a:endParaRPr lang="sw-KE" dirty="0">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1" y="914400"/>
            <a:ext cx="5715000"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419600"/>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fontScale="85000" lnSpcReduction="20000"/>
          </a:bodyPr>
          <a:lstStyle/>
          <a:p>
            <a:r>
              <a:rPr lang="en-US" sz="17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ARV hukomesha HIV dhidi ya kutengeneza </a:t>
            </a:r>
            <a:r>
              <a:rPr lang="en-US" sz="1600" dirty="0" err="1">
                <a:latin typeface="Calibri" panose="020F0502020204030204" pitchFamily="34" charset="0"/>
              </a:rPr>
              <a:t>virusi</a:t>
            </a:r>
            <a:r>
              <a:rPr lang="en-US" sz="1600" dirty="0">
                <a:latin typeface="Calibri" panose="020F0502020204030204" pitchFamily="34" charset="0"/>
              </a:rPr>
              <a:t> zaidi. Hii huzuia </a:t>
            </a:r>
            <a:r>
              <a:rPr lang="en-US" sz="1600" dirty="0" err="1">
                <a:latin typeface="Calibri" panose="020F0502020204030204" pitchFamily="34" charset="0"/>
              </a:rPr>
              <a:t>virusi</a:t>
            </a:r>
            <a:r>
              <a:rPr lang="en-US" sz="1600" dirty="0">
                <a:latin typeface="Calibri" panose="020F0502020204030204" pitchFamily="34" charset="0"/>
              </a:rPr>
              <a:t> dhidi ya kumdhuru mtoto wako na hukuwezesha kukua akiwa mwenye afya zaidi.</a:t>
            </a:r>
          </a:p>
          <a:p>
            <a:pPr marL="285750" indent="-285750">
              <a:buFont typeface="Wingdings" panose="05000000000000000000" pitchFamily="2" charset="2"/>
              <a:buChar char="Ø"/>
            </a:pPr>
            <a:r>
              <a:rPr lang="en-US" sz="1600" dirty="0">
                <a:latin typeface="Calibri" panose="020F0502020204030204" pitchFamily="34" charset="0"/>
              </a:rPr>
              <a:t>Viwango vya </a:t>
            </a:r>
            <a:r>
              <a:rPr lang="en-US" sz="1600" dirty="0" err="1">
                <a:latin typeface="Calibri" panose="020F0502020204030204" pitchFamily="34" charset="0"/>
              </a:rPr>
              <a:t>virusi</a:t>
            </a:r>
            <a:r>
              <a:rPr lang="en-US" sz="1600" dirty="0">
                <a:latin typeface="Calibri" panose="020F0502020204030204" pitchFamily="34" charset="0"/>
              </a:rPr>
              <a:t> hupima kiasi cha HIV kilicho kwenye damu na kama ARV inafanya kazi vizuri.</a:t>
            </a:r>
          </a:p>
          <a:p>
            <a:pPr marL="285750" indent="-285750">
              <a:buFont typeface="Wingdings" panose="05000000000000000000" pitchFamily="2" charset="2"/>
              <a:buChar char="Ø"/>
            </a:pPr>
            <a:r>
              <a:rPr lang="en-US" sz="1600" dirty="0">
                <a:latin typeface="Calibri" panose="020F0502020204030204" pitchFamily="34" charset="0"/>
              </a:rPr>
              <a:t>Ni muhimu sana kujua matokeo ya </a:t>
            </a:r>
            <a:r>
              <a:rPr lang="en-US" sz="1600" dirty="0" err="1">
                <a:latin typeface="Calibri" panose="020F0502020204030204" pitchFamily="34" charset="0"/>
              </a:rPr>
              <a:t>viwango</a:t>
            </a:r>
            <a:r>
              <a:rPr lang="en-US" sz="1600" dirty="0">
                <a:latin typeface="Calibri" panose="020F0502020204030204" pitchFamily="34" charset="0"/>
              </a:rPr>
              <a:t> vya </a:t>
            </a:r>
            <a:r>
              <a:rPr lang="en-US" sz="1600" dirty="0" err="1">
                <a:latin typeface="Calibri" panose="020F0502020204030204" pitchFamily="34" charset="0"/>
              </a:rPr>
              <a:t>virusi</a:t>
            </a:r>
            <a:r>
              <a:rPr lang="en-US" sz="1600" dirty="0">
                <a:latin typeface="Calibri" panose="020F0502020204030204" pitchFamily="34" charset="0"/>
              </a:rPr>
              <a:t> vya mtoto wako. Hakikisha umerudi tena na uulize matokeoya </a:t>
            </a:r>
            <a:r>
              <a:rPr lang="en-US" sz="1600" dirty="0" err="1">
                <a:latin typeface="Calibri" panose="020F0502020204030204" pitchFamily="34" charset="0"/>
              </a:rPr>
              <a:t>viwango</a:t>
            </a:r>
            <a:r>
              <a:rPr lang="en-US" sz="1600" dirty="0">
                <a:latin typeface="Calibri" panose="020F0502020204030204" pitchFamily="34" charset="0"/>
              </a:rPr>
              <a:t> vya </a:t>
            </a:r>
            <a:r>
              <a:rPr lang="en-US" sz="1600" dirty="0" err="1">
                <a:latin typeface="Calibri" panose="020F0502020204030204" pitchFamily="34" charset="0"/>
              </a:rPr>
              <a:t>virusi</a:t>
            </a:r>
            <a:r>
              <a:rPr lang="en-US" sz="1600" dirty="0">
                <a:latin typeface="Calibri" panose="020F0502020204030204" pitchFamily="34" charset="0"/>
              </a:rPr>
              <a:t> vya mtoto wako.</a:t>
            </a:r>
            <a:endParaRPr lang="sw-KE" sz="1600" dirty="0">
              <a:latin typeface="Calibri" panose="020F0502020204030204" pitchFamily="34" charset="0"/>
            </a:endParaRPr>
          </a:p>
        </p:txBody>
      </p:sp>
      <p:sp>
        <p:nvSpPr>
          <p:cNvPr id="7" name="Content Placeholder 1"/>
          <p:cNvSpPr>
            <a:spLocks noGrp="1"/>
          </p:cNvSpPr>
          <p:nvPr>
            <p:ph sz="half" idx="1"/>
          </p:nvPr>
        </p:nvSpPr>
        <p:spPr>
          <a:xfrm>
            <a:off x="293370" y="4495801"/>
            <a:ext cx="2297430" cy="2133600"/>
          </a:xfrm>
        </p:spPr>
        <p:txBody>
          <a:bodyPr>
            <a:normAutofit fontScale="70000" lnSpcReduction="20000"/>
          </a:bodyPr>
          <a:lstStyle/>
          <a:p>
            <a:r>
              <a:rPr lang="en-US" sz="2100" b="1" dirty="0">
                <a:latin typeface="Calibri" panose="020F0502020204030204" pitchFamily="34" charset="0"/>
              </a:rPr>
              <a:t>	</a:t>
            </a:r>
            <a:r>
              <a:rPr lang="en-US" sz="2100" b="1" dirty="0" err="1">
                <a:latin typeface="Calibri" panose="020F0502020204030204" pitchFamily="34" charset="0"/>
              </a:rPr>
              <a:t>Tupitie</a:t>
            </a:r>
            <a:r>
              <a:rPr lang="en-US" sz="2100" b="1" dirty="0">
                <a:latin typeface="Calibri" panose="020F0502020204030204" pitchFamily="34" charset="0"/>
              </a:rPr>
              <a:t> kwa </a:t>
            </a:r>
            <a:r>
              <a:rPr lang="en-US" sz="2100" b="1" dirty="0" err="1">
                <a:latin typeface="Calibri" panose="020F0502020204030204" pitchFamily="34" charset="0"/>
              </a:rPr>
              <a:t>Pamoja</a:t>
            </a:r>
            <a:r>
              <a:rPr lang="en-US" sz="2100" b="1" dirty="0">
                <a:latin typeface="Calibri" panose="020F0502020204030204" pitchFamily="34" charset="0"/>
              </a:rPr>
              <a:t>:</a:t>
            </a:r>
          </a:p>
          <a:p>
            <a:endParaRPr lang="en-US" sz="2100" b="1" dirty="0">
              <a:latin typeface="Calibri" panose="020F0502020204030204" pitchFamily="34" charset="0"/>
            </a:endParaRPr>
          </a:p>
          <a:p>
            <a:endParaRPr lang="en-US" sz="2100" b="1"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Kwa maneno yako mwenyewe, je,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ni nini?</a:t>
            </a:r>
          </a:p>
          <a:p>
            <a:pPr marL="285750" indent="-285750">
              <a:buFont typeface="Arial" panose="020B0604020202020204" pitchFamily="34" charset="0"/>
              <a:buChar char="•"/>
            </a:pPr>
            <a:r>
              <a:rPr lang="en-US" dirty="0">
                <a:latin typeface="Calibri" panose="020F0502020204030204" pitchFamily="34" charset="0"/>
              </a:rPr>
              <a:t>Viwango vya chini vya </a:t>
            </a:r>
            <a:r>
              <a:rPr lang="en-US" dirty="0" err="1">
                <a:latin typeface="Calibri" panose="020F0502020204030204" pitchFamily="34" charset="0"/>
              </a:rPr>
              <a:t>virusi</a:t>
            </a:r>
            <a:r>
              <a:rPr lang="en-US" dirty="0">
                <a:latin typeface="Calibri" panose="020F0502020204030204" pitchFamily="34" charset="0"/>
              </a:rPr>
              <a:t> hukusaidia aje?</a:t>
            </a:r>
          </a:p>
          <a:p>
            <a:pPr marL="285750" indent="-285750">
              <a:buFont typeface="Arial" panose="020B0604020202020204" pitchFamily="34" charset="0"/>
              <a:buChar char="•"/>
            </a:pPr>
            <a:r>
              <a:rPr lang="en-US" dirty="0">
                <a:latin typeface="Calibri" panose="020F0502020204030204" pitchFamily="34" charset="0"/>
              </a:rPr>
              <a:t>Utarudi lini kuchukua matokeo yako ya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495800"/>
            <a:ext cx="413821" cy="6096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5486400"/>
          </a:xfrm>
        </p:spPr>
        <p:txBody>
          <a:bodyPr>
            <a:normAutofit fontScale="775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Kipimo cha </a:t>
            </a:r>
            <a:r>
              <a:rPr lang="en-US" b="1" dirty="0">
                <a:latin typeface="Calibri" panose="020F0502020204030204" pitchFamily="34" charset="0"/>
              </a:rPr>
              <a:t>“</a:t>
            </a:r>
            <a:r>
              <a:rPr lang="en-US" b="1" dirty="0" err="1">
                <a:latin typeface="Calibri" panose="020F0502020204030204" pitchFamily="34" charset="0"/>
              </a:rPr>
              <a:t>viwango</a:t>
            </a:r>
            <a:r>
              <a:rPr lang="en-US" b="1" dirty="0">
                <a:latin typeface="Calibri" panose="020F0502020204030204" pitchFamily="34" charset="0"/>
              </a:rPr>
              <a:t> vya </a:t>
            </a:r>
            <a:r>
              <a:rPr lang="en-US" b="1" dirty="0" err="1">
                <a:latin typeface="Calibri" panose="020F0502020204030204" pitchFamily="34" charset="0"/>
              </a:rPr>
              <a:t>virusi</a:t>
            </a:r>
            <a:r>
              <a:rPr lang="en-US" b="1" dirty="0">
                <a:latin typeface="Calibri" panose="020F0502020204030204" pitchFamily="34" charset="0"/>
              </a:rPr>
              <a:t>”</a:t>
            </a:r>
            <a:r>
              <a:rPr lang="en-US" dirty="0">
                <a:latin typeface="Calibri" panose="020F0502020204030204" pitchFamily="34" charset="0"/>
              </a:rPr>
              <a:t> </a:t>
            </a:r>
            <a:r>
              <a:rPr lang="en-US" dirty="0" err="1">
                <a:latin typeface="Calibri" panose="020F0502020204030204" pitchFamily="34" charset="0"/>
              </a:rPr>
              <a:t>hutuelezea</a:t>
            </a:r>
            <a:r>
              <a:rPr lang="en-US" dirty="0">
                <a:latin typeface="Calibri" panose="020F0502020204030204" pitchFamily="34" charset="0"/>
              </a:rPr>
              <a:t>                                                             </a:t>
            </a:r>
            <a:r>
              <a:rPr lang="en-US" b="1" dirty="0" err="1">
                <a:latin typeface="Calibri" panose="020F0502020204030204" pitchFamily="34" charset="0"/>
              </a:rPr>
              <a:t>kiasi</a:t>
            </a:r>
            <a:r>
              <a:rPr lang="en-US" b="1" dirty="0">
                <a:latin typeface="Calibri" panose="020F0502020204030204" pitchFamily="34" charset="0"/>
              </a:rPr>
              <a:t> cha </a:t>
            </a:r>
            <a:r>
              <a:rPr lang="en-US" b="1" dirty="0" err="1">
                <a:latin typeface="Calibri" panose="020F0502020204030204" pitchFamily="34" charset="0"/>
              </a:rPr>
              <a:t>virusi</a:t>
            </a:r>
            <a:r>
              <a:rPr lang="en-US" dirty="0">
                <a:latin typeface="Calibri" panose="020F0502020204030204" pitchFamily="34" charset="0"/>
              </a:rPr>
              <a:t> </a:t>
            </a:r>
            <a:r>
              <a:rPr lang="en-US" dirty="0" err="1">
                <a:latin typeface="Calibri" panose="020F0502020204030204" pitchFamily="34" charset="0"/>
              </a:rPr>
              <a:t>kilicho</a:t>
            </a:r>
            <a:r>
              <a:rPr lang="en-US" dirty="0">
                <a:latin typeface="Calibri" panose="020F0502020204030204" pitchFamily="34" charset="0"/>
              </a:rPr>
              <a:t> katika tone moja la damu.</a:t>
            </a:r>
          </a:p>
          <a:p>
            <a:pPr marL="285750" indent="-285750">
              <a:buFont typeface="Arial" panose="020B0604020202020204" pitchFamily="34" charset="0"/>
              <a:buChar char="•"/>
            </a:pPr>
            <a:r>
              <a:rPr lang="en-US" b="1" dirty="0">
                <a:latin typeface="Calibri" panose="020F0502020204030204" pitchFamily="34" charset="0"/>
              </a:rPr>
              <a:t>ARV hukomesha HIV</a:t>
            </a:r>
            <a:r>
              <a:rPr lang="en-US" dirty="0">
                <a:latin typeface="Calibri" panose="020F0502020204030204" pitchFamily="34" charset="0"/>
              </a:rPr>
              <a:t> dhidi ya kuzalisha </a:t>
            </a:r>
            <a:r>
              <a:rPr lang="en-US" dirty="0" err="1">
                <a:latin typeface="Calibri" panose="020F0502020204030204" pitchFamily="34" charset="0"/>
              </a:rPr>
              <a:t>virusi</a:t>
            </a:r>
            <a:r>
              <a:rPr lang="en-US" dirty="0">
                <a:latin typeface="Calibri" panose="020F0502020204030204" pitchFamily="34" charset="0"/>
              </a:rPr>
              <a:t> zaidi                                                       na huleta chini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a:t>
            </a:r>
          </a:p>
          <a:p>
            <a:pPr marL="285750" indent="-285750">
              <a:buFont typeface="Arial" panose="020B0604020202020204" pitchFamily="34" charset="0"/>
              <a:buChar char="•"/>
            </a:pPr>
            <a:r>
              <a:rPr lang="en-US" dirty="0">
                <a:latin typeface="Calibri" panose="020F0502020204030204" pitchFamily="34" charset="0"/>
              </a:rPr>
              <a:t>Ikiwa mtoto wako ana </a:t>
            </a:r>
            <a:r>
              <a:rPr lang="en-US" dirty="0" err="1">
                <a:latin typeface="Calibri" panose="020F0502020204030204" pitchFamily="34" charset="0"/>
              </a:rPr>
              <a:t>viwango</a:t>
            </a:r>
            <a:r>
              <a:rPr lang="en-US" dirty="0">
                <a:latin typeface="Calibri" panose="020F0502020204030204" pitchFamily="34" charset="0"/>
              </a:rPr>
              <a:t> vya juu vya </a:t>
            </a:r>
            <a:r>
              <a:rPr lang="en-US" dirty="0" err="1">
                <a:latin typeface="Calibri" panose="020F0502020204030204" pitchFamily="34" charset="0"/>
              </a:rPr>
              <a:t>virusi</a:t>
            </a:r>
            <a:r>
              <a:rPr lang="en-US" dirty="0">
                <a:latin typeface="Calibri" panose="020F0502020204030204" pitchFamily="34" charset="0"/>
              </a:rPr>
              <a:t>, huenda asionekane mgonjwa, lakini </a:t>
            </a:r>
            <a:r>
              <a:rPr lang="en-US" dirty="0" err="1">
                <a:latin typeface="Calibri" panose="020F0502020204030204" pitchFamily="34" charset="0"/>
              </a:rPr>
              <a:t>virusi</a:t>
            </a:r>
            <a:r>
              <a:rPr lang="en-US" dirty="0">
                <a:latin typeface="Calibri" panose="020F0502020204030204" pitchFamily="34" charset="0"/>
              </a:rPr>
              <a:t> hivyo vinadhuru mwili wake.</a:t>
            </a:r>
          </a:p>
          <a:p>
            <a:pPr marL="285750" indent="-285750">
              <a:buFont typeface="Arial" panose="020B0604020202020204" pitchFamily="34" charset="0"/>
              <a:buChar char="•"/>
            </a:pPr>
            <a:r>
              <a:rPr lang="en-US" dirty="0">
                <a:latin typeface="Calibri" panose="020F0502020204030204" pitchFamily="34" charset="0"/>
              </a:rPr>
              <a:t>Kipimo cha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hutueleza kama ARV zinafanya kazi ili kukomesha HIV dhidi ya kutengeneza </a:t>
            </a:r>
            <a:r>
              <a:rPr lang="en-US" dirty="0" err="1">
                <a:latin typeface="Calibri" panose="020F0502020204030204" pitchFamily="34" charset="0"/>
              </a:rPr>
              <a:t>virusi</a:t>
            </a:r>
            <a:r>
              <a:rPr lang="en-US" dirty="0">
                <a:latin typeface="Calibri" panose="020F0502020204030204" pitchFamily="34" charset="0"/>
              </a:rPr>
              <a:t> zaidi.</a:t>
            </a:r>
          </a:p>
          <a:p>
            <a:pPr marL="285750" indent="-285750">
              <a:buFont typeface="Arial" panose="020B0604020202020204" pitchFamily="34" charset="0"/>
              <a:buChar char="•"/>
            </a:pPr>
            <a:r>
              <a:rPr lang="en-US" b="1" dirty="0">
                <a:latin typeface="Calibri" panose="020F0502020204030204" pitchFamily="34" charset="0"/>
              </a:rPr>
              <a:t>Kumbuka, ARV hazitibu HIV, </a:t>
            </a:r>
            <a:r>
              <a:rPr lang="en-US" dirty="0">
                <a:latin typeface="Calibri" panose="020F0502020204030204" pitchFamily="34" charset="0"/>
              </a:rPr>
              <a:t>kwa hivyo ni lazima mtoto wako aendelee kuzitumia.</a:t>
            </a:r>
          </a:p>
          <a:p>
            <a:pPr marL="285750" indent="-285750">
              <a:buFont typeface="Arial" panose="020B0604020202020204" pitchFamily="34" charset="0"/>
              <a:buChar char="•"/>
            </a:pPr>
            <a:r>
              <a:rPr lang="en-US" dirty="0">
                <a:latin typeface="Calibri" panose="020F0502020204030204" pitchFamily="34" charset="0"/>
              </a:rPr>
              <a:t>Ikiwa ARV zinafanya kazi vizuri, na unatumia ARV kila siku,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kwa kawaida vitakuwa chini (chini ya 1000) baada ya miezi sita.</a:t>
            </a:r>
          </a:p>
          <a:p>
            <a:pPr marL="285750" indent="-285750">
              <a:buFont typeface="Arial" panose="020B0604020202020204" pitchFamily="34" charset="0"/>
              <a:buChar char="•"/>
            </a:pPr>
            <a:r>
              <a:rPr lang="en-US" dirty="0">
                <a:latin typeface="Calibri" panose="020F0502020204030204" pitchFamily="34" charset="0"/>
              </a:rPr>
              <a:t>Viwango vya chini vya </a:t>
            </a:r>
            <a:r>
              <a:rPr lang="en-US" dirty="0" err="1">
                <a:latin typeface="Calibri" panose="020F0502020204030204" pitchFamily="34" charset="0"/>
              </a:rPr>
              <a:t>virusi</a:t>
            </a:r>
            <a:r>
              <a:rPr lang="en-US" dirty="0">
                <a:latin typeface="Calibri" panose="020F0502020204030204" pitchFamily="34" charset="0"/>
              </a:rPr>
              <a:t>:</a:t>
            </a:r>
          </a:p>
          <a:p>
            <a:pPr marL="696041" lvl="1" indent="-285750">
              <a:buFont typeface="Arial" panose="020B0604020202020204" pitchFamily="34" charset="0"/>
              <a:buChar char="•"/>
            </a:pPr>
            <a:r>
              <a:rPr lang="en-US" b="1" dirty="0">
                <a:latin typeface="Calibri" panose="020F0502020204030204" pitchFamily="34" charset="0"/>
              </a:rPr>
              <a:t>Huweka akili ya mtoto wako ikiwa yenye afya.</a:t>
            </a:r>
            <a:r>
              <a:rPr lang="en-US" dirty="0">
                <a:latin typeface="Calibri" panose="020F0502020204030204" pitchFamily="34" charset="0"/>
              </a:rPr>
              <a:t> Kuwa na </a:t>
            </a:r>
            <a:r>
              <a:rPr lang="en-US" dirty="0" err="1">
                <a:latin typeface="Calibri" panose="020F0502020204030204" pitchFamily="34" charset="0"/>
              </a:rPr>
              <a:t>viwango</a:t>
            </a:r>
            <a:r>
              <a:rPr lang="en-US" dirty="0">
                <a:latin typeface="Calibri" panose="020F0502020204030204" pitchFamily="34" charset="0"/>
              </a:rPr>
              <a:t> vya chini vya </a:t>
            </a:r>
            <a:r>
              <a:rPr lang="en-US" dirty="0" err="1">
                <a:latin typeface="Calibri" panose="020F0502020204030204" pitchFamily="34" charset="0"/>
              </a:rPr>
              <a:t>virusi</a:t>
            </a:r>
            <a:r>
              <a:rPr lang="en-US" dirty="0">
                <a:latin typeface="Calibri" panose="020F0502020204030204" pitchFamily="34" charset="0"/>
              </a:rPr>
              <a:t> huzuia HIV dhidi ya kuharibu ubongo wa mtoto wako na humwezesha mtoto kujifunza na kukua kwa kawaida.</a:t>
            </a:r>
          </a:p>
          <a:p>
            <a:pPr marL="696041" lvl="1" indent="-285750">
              <a:buFont typeface="Arial" panose="020B0604020202020204" pitchFamily="34" charset="0"/>
              <a:buChar char="•"/>
            </a:pPr>
            <a:r>
              <a:rPr lang="en-US" b="1" dirty="0">
                <a:latin typeface="Calibri" panose="020F0502020204030204" pitchFamily="34" charset="0"/>
              </a:rPr>
              <a:t>Huzuia magonjwa mengine mabaya</a:t>
            </a:r>
            <a:r>
              <a:rPr lang="en-US" dirty="0">
                <a:latin typeface="Calibri" panose="020F0502020204030204" pitchFamily="34" charset="0"/>
              </a:rPr>
              <a:t>. Viwango vya chini vya </a:t>
            </a:r>
            <a:r>
              <a:rPr lang="en-US" dirty="0" err="1">
                <a:latin typeface="Calibri" panose="020F0502020204030204" pitchFamily="34" charset="0"/>
              </a:rPr>
              <a:t>virusi</a:t>
            </a:r>
            <a:r>
              <a:rPr lang="en-US" dirty="0">
                <a:latin typeface="Calibri" panose="020F0502020204030204" pitchFamily="34" charset="0"/>
              </a:rPr>
              <a:t> humanaisha mtoto wako ana seli zinazokabiliana zaidi na magonjwa, zinazoitwa CD4, ambazo hupigana na magonjwa mabaya.</a:t>
            </a:r>
          </a:p>
          <a:p>
            <a:pPr marL="696041" lvl="1" indent="-285750">
              <a:buFont typeface="Arial" panose="020B0604020202020204" pitchFamily="34" charset="0"/>
              <a:buChar char="•"/>
            </a:pPr>
            <a:r>
              <a:rPr lang="en-US" b="1" dirty="0">
                <a:latin typeface="Calibri" panose="020F0502020204030204" pitchFamily="34" charset="0"/>
              </a:rPr>
              <a:t>Humzuia mtoto wako dhidi ya ziara za ziada za kliniki.</a:t>
            </a:r>
          </a:p>
          <a:p>
            <a:pPr marL="696041" lvl="1" indent="-285750">
              <a:buFont typeface="Arial" panose="020B0604020202020204" pitchFamily="34" charset="0"/>
              <a:buChar char="•"/>
            </a:pPr>
            <a:r>
              <a:rPr lang="en-US" b="1" dirty="0">
                <a:latin typeface="Calibri" panose="020F0502020204030204" pitchFamily="34" charset="0"/>
              </a:rPr>
              <a:t>Humweka mtoto wako akiwa na nguvu za kimwili na kihisia.</a:t>
            </a:r>
            <a:r>
              <a:rPr lang="en-US" dirty="0">
                <a:latin typeface="Calibri" panose="020F0502020204030204" pitchFamily="34" charset="0"/>
              </a:rPr>
              <a:t> Viwango vya chini vya </a:t>
            </a:r>
            <a:r>
              <a:rPr lang="en-US" dirty="0" err="1">
                <a:latin typeface="Calibri" panose="020F0502020204030204" pitchFamily="34" charset="0"/>
              </a:rPr>
              <a:t>virusi</a:t>
            </a:r>
            <a:r>
              <a:rPr lang="en-US" dirty="0">
                <a:latin typeface="Calibri" panose="020F0502020204030204" pitchFamily="34" charset="0"/>
              </a:rPr>
              <a:t> vinaweza kumsaidia mtoto wako kukua vizuri na kuzuia matatizo ya kimhemko kama vile mfadhaiko na wasiwasi.</a:t>
            </a:r>
          </a:p>
          <a:p>
            <a:pPr marL="696041" lvl="1" indent="-285750">
              <a:buFont typeface="Arial" panose="020B0604020202020204" pitchFamily="34" charset="0"/>
              <a:buChar char="•"/>
            </a:pPr>
            <a:r>
              <a:rPr lang="en-US" b="1" dirty="0">
                <a:latin typeface="Calibri" panose="020F0502020204030204" pitchFamily="34" charset="0"/>
              </a:rPr>
              <a:t>Hukuwezesha wewe na mtoto wako kuzingatia maisha ya kila siku.</a:t>
            </a:r>
          </a:p>
          <a:p>
            <a:pPr marL="285750" indent="-285750">
              <a:buFont typeface="Arial" panose="020B0604020202020204" pitchFamily="34" charset="0"/>
              <a:buChar char="•"/>
            </a:pPr>
            <a:r>
              <a:rPr lang="en-US" dirty="0">
                <a:latin typeface="Calibri" panose="020F0502020204030204" pitchFamily="34" charset="0"/>
              </a:rPr>
              <a:t>Idadi ya CD4 hutumika pia kuona kama ARV inafanya kazi, lakini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ni sahihi zaidi.</a:t>
            </a:r>
            <a:endParaRPr lang="sw-KE"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Tafadhali rudi tena baada ya wiki _____ kwa matokeo ya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a:t>
            </a:r>
          </a:p>
          <a:p>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2819400" y="1108596"/>
            <a:ext cx="0" cy="5586529"/>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3. Je, </a:t>
            </a:r>
            <a:r>
              <a:rPr lang="en-US" sz="2800" dirty="0" err="1">
                <a:solidFill>
                  <a:srgbClr val="FFFFFF"/>
                </a:solidFill>
                <a:latin typeface="Calibri" panose="020F0502020204030204" pitchFamily="34" charset="0"/>
              </a:rPr>
              <a:t>viwango</a:t>
            </a:r>
            <a:r>
              <a:rPr lang="en-US" sz="2800" dirty="0">
                <a:solidFill>
                  <a:srgbClr val="FFFFFF"/>
                </a:solidFill>
                <a:latin typeface="Calibri" panose="020F0502020204030204" pitchFamily="34" charset="0"/>
              </a:rPr>
              <a:t>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ni nini?</a:t>
            </a:r>
            <a:endParaRPr lang="sw-KE" sz="2800" dirty="0">
              <a:solidFill>
                <a:srgbClr val="FFFFFF"/>
              </a:solidFill>
              <a:latin typeface="Calibri" panose="020F050202020403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094" y="457200"/>
            <a:ext cx="1878012" cy="1302792"/>
          </a:xfrm>
          <a:prstGeom prst="rect">
            <a:avLst/>
          </a:prstGeom>
          <a:noFill/>
          <a:ln>
            <a:noFill/>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0094" y="457201"/>
            <a:ext cx="1878012" cy="13027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13731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en-US" sz="2800" dirty="0">
                <a:solidFill>
                  <a:srgbClr val="FFFFFF"/>
                </a:solidFill>
                <a:latin typeface="Calibri" panose="020F0502020204030204" pitchFamily="34" charset="0"/>
              </a:rPr>
              <a:t>	4. Viwango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viko CHINI</a:t>
            </a:r>
            <a:endParaRPr lang="sw-KE" sz="2800" dirty="0">
              <a:solidFill>
                <a:srgbClr val="FFFFFF"/>
              </a:solidFill>
              <a:latin typeface="Calibri" panose="020F0502020204030204" pitchFamily="34" charset="0"/>
            </a:endParaRPr>
          </a:p>
        </p:txBody>
      </p:sp>
      <p:sp>
        <p:nvSpPr>
          <p:cNvPr id="2" name="TextBox 1"/>
          <p:cNvSpPr txBox="1"/>
          <p:nvPr/>
        </p:nvSpPr>
        <p:spPr>
          <a:xfrm>
            <a:off x="6829778" y="1600200"/>
            <a:ext cx="2161824" cy="347787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Viwango vya chini vya </a:t>
            </a:r>
            <a:r>
              <a:rPr lang="en-US" sz="2000" dirty="0" err="1">
                <a:latin typeface="Calibri" panose="020F0502020204030204" pitchFamily="34" charset="0"/>
              </a:rPr>
              <a:t>virusi</a:t>
            </a:r>
            <a:r>
              <a:rPr lang="en-US" sz="2000" dirty="0">
                <a:latin typeface="Calibri" panose="020F0502020204030204" pitchFamily="34" charset="0"/>
              </a:rPr>
              <a:t> humaanisha ARV zinafanya kazi vizuri!</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Hii haimaanishi unaweza kukomesha ARV.</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Endelea kumpa mtoto wako ARV kila siku.</a:t>
            </a:r>
          </a:p>
        </p:txBody>
      </p:sp>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7" y="1781204"/>
            <a:ext cx="6299673" cy="3933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505200"/>
            <a:ext cx="2590800" cy="3048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667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Viwango vya chini vya </a:t>
            </a:r>
            <a:r>
              <a:rPr lang="en-US" sz="1600" dirty="0" err="1">
                <a:latin typeface="Calibri" panose="020F0502020204030204" pitchFamily="34" charset="0"/>
              </a:rPr>
              <a:t>virusi</a:t>
            </a:r>
            <a:r>
              <a:rPr lang="en-US" sz="1600" dirty="0">
                <a:latin typeface="Calibri" panose="020F0502020204030204" pitchFamily="34" charset="0"/>
              </a:rPr>
              <a:t> humaanisha ARV zinafanya kazi vizuri!</a:t>
            </a:r>
          </a:p>
          <a:p>
            <a:pPr marL="285750" indent="-285750">
              <a:buFont typeface="Wingdings" panose="05000000000000000000" pitchFamily="2" charset="2"/>
              <a:buChar char="Ø"/>
            </a:pPr>
            <a:r>
              <a:rPr lang="en-US" sz="1600" dirty="0">
                <a:latin typeface="Calibri" panose="020F0502020204030204" pitchFamily="34" charset="0"/>
              </a:rPr>
              <a:t>Hii haimaanishi unaweza kukomesha ARV.</a:t>
            </a:r>
          </a:p>
          <a:p>
            <a:pPr marL="285750" indent="-285750">
              <a:buFont typeface="Wingdings" panose="05000000000000000000" pitchFamily="2" charset="2"/>
              <a:buChar char="Ø"/>
            </a:pPr>
            <a:r>
              <a:rPr lang="en-US" sz="1600" dirty="0">
                <a:latin typeface="Calibri" panose="020F0502020204030204" pitchFamily="34" charset="0"/>
              </a:rPr>
              <a:t>Endelea kumpa mtoto wako ARV kila siku.</a:t>
            </a:r>
          </a:p>
        </p:txBody>
      </p:sp>
      <p:sp>
        <p:nvSpPr>
          <p:cNvPr id="7" name="Content Placeholder 1"/>
          <p:cNvSpPr>
            <a:spLocks noGrp="1"/>
          </p:cNvSpPr>
          <p:nvPr>
            <p:ph sz="half" idx="1"/>
          </p:nvPr>
        </p:nvSpPr>
        <p:spPr>
          <a:xfrm>
            <a:off x="838200" y="3581400"/>
            <a:ext cx="1905000" cy="2969491"/>
          </a:xfrm>
        </p:spPr>
        <p:txBody>
          <a:bodyPr>
            <a:normAutofit fontScale="85000" lnSpcReduction="10000"/>
          </a:bodyPr>
          <a:lstStyle/>
          <a:p>
            <a:r>
              <a:rPr lang="en-US" sz="15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a:t>
            </a:r>
            <a:r>
              <a:rPr lang="en-US" sz="1500" dirty="0" err="1">
                <a:latin typeface="Calibri" panose="020F0502020204030204" pitchFamily="34" charset="0"/>
              </a:rPr>
              <a:t>viwango</a:t>
            </a:r>
            <a:r>
              <a:rPr lang="en-US" sz="1500" dirty="0">
                <a:latin typeface="Calibri" panose="020F0502020204030204" pitchFamily="34" charset="0"/>
              </a:rPr>
              <a:t> vya chini vya </a:t>
            </a:r>
            <a:r>
              <a:rPr lang="en-US" sz="1500" dirty="0" err="1">
                <a:latin typeface="Calibri" panose="020F0502020204030204" pitchFamily="34" charset="0"/>
              </a:rPr>
              <a:t>virusi</a:t>
            </a:r>
            <a:r>
              <a:rPr lang="en-US" sz="1500" dirty="0">
                <a:latin typeface="Calibri" panose="020F0502020204030204" pitchFamily="34" charset="0"/>
              </a:rPr>
              <a:t> humaanisha nini?</a:t>
            </a:r>
          </a:p>
          <a:p>
            <a:pPr marL="285750" indent="-285750">
              <a:buFont typeface="Arial" panose="020B0604020202020204" pitchFamily="34" charset="0"/>
              <a:buChar char="•"/>
            </a:pPr>
            <a:r>
              <a:rPr lang="en-US" sz="1500" dirty="0">
                <a:latin typeface="Calibri" panose="020F0502020204030204" pitchFamily="34" charset="0"/>
              </a:rPr>
              <a:t>Je. kwanini ni muhimu kuendelea na ARV?</a:t>
            </a:r>
          </a:p>
          <a:p>
            <a:pPr marL="285750" indent="-285750">
              <a:buFont typeface="Arial" panose="020B0604020202020204" pitchFamily="34" charset="0"/>
              <a:buChar char="•"/>
            </a:pPr>
            <a:r>
              <a:rPr lang="en-US" sz="1500" dirty="0">
                <a:latin typeface="Calibri" panose="020F0502020204030204" pitchFamily="34" charset="0"/>
              </a:rPr>
              <a:t>Viwango vya chini vya </a:t>
            </a:r>
            <a:r>
              <a:rPr lang="en-US" sz="1500" dirty="0" err="1">
                <a:latin typeface="Calibri" panose="020F0502020204030204" pitchFamily="34" charset="0"/>
              </a:rPr>
              <a:t>virusi</a:t>
            </a:r>
            <a:r>
              <a:rPr lang="en-US" sz="1500" dirty="0">
                <a:latin typeface="Calibri" panose="020F0502020204030204" pitchFamily="34" charset="0"/>
              </a:rPr>
              <a:t> humsaidia mtoto wako aje?</a:t>
            </a:r>
          </a:p>
          <a:p>
            <a:pPr marL="285750" indent="-285750">
              <a:buFont typeface="Arial" panose="020B0604020202020204" pitchFamily="34" charset="0"/>
              <a:buChar char="•"/>
            </a:pPr>
            <a:r>
              <a:rPr lang="en-US" sz="1500" dirty="0">
                <a:latin typeface="Calibri" panose="020F0502020204030204" pitchFamily="34" charset="0"/>
              </a:rPr>
              <a:t>Je, ni kwanini ni muhimu kwa mtu mzima kusimamia au kumpa mtoto ARV?</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3581400"/>
            <a:ext cx="413822" cy="6096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124200" y="1143000"/>
            <a:ext cx="5791200" cy="5638800"/>
          </a:xfrm>
        </p:spPr>
        <p:txBody>
          <a:bodyPr>
            <a:normAutofit fontScale="775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b="1" dirty="0">
                <a:latin typeface="Calibri" panose="020F0502020204030204" pitchFamily="34" charset="0"/>
              </a:rPr>
              <a:t>Viwango vya chini vya </a:t>
            </a:r>
            <a:r>
              <a:rPr lang="en-US" b="1" dirty="0" err="1">
                <a:latin typeface="Calibri" panose="020F0502020204030204" pitchFamily="34" charset="0"/>
              </a:rPr>
              <a:t>virusi</a:t>
            </a:r>
            <a:r>
              <a:rPr lang="en-US" dirty="0">
                <a:latin typeface="Calibri" panose="020F0502020204030204" pitchFamily="34" charset="0"/>
              </a:rPr>
              <a:t> (chini ya                                                         1000) [</a:t>
            </a:r>
            <a:r>
              <a:rPr lang="en-US" i="1" dirty="0">
                <a:latin typeface="Calibri" panose="020F0502020204030204" pitchFamily="34" charset="0"/>
              </a:rPr>
              <a:t>ingiza matokeo ya mgonjwa hapa</a:t>
            </a:r>
            <a:r>
              <a:rPr lang="en-US" dirty="0">
                <a:latin typeface="Calibri" panose="020F0502020204030204" pitchFamily="34" charset="0"/>
              </a:rPr>
              <a:t>]                                                                </a:t>
            </a:r>
            <a:r>
              <a:rPr lang="en-US" dirty="0" err="1">
                <a:latin typeface="Calibri" panose="020F0502020204030204" pitchFamily="34" charset="0"/>
              </a:rPr>
              <a:t>ni</a:t>
            </a:r>
            <a:r>
              <a:rPr lang="en-US" dirty="0">
                <a:latin typeface="Calibri" panose="020F0502020204030204" pitchFamily="34" charset="0"/>
              </a:rPr>
              <a:t> ishara </a:t>
            </a:r>
            <a:r>
              <a:rPr lang="en-US" dirty="0" err="1">
                <a:latin typeface="Calibri" panose="020F0502020204030204" pitchFamily="34" charset="0"/>
              </a:rPr>
              <a:t>kwamba</a:t>
            </a:r>
            <a:r>
              <a:rPr lang="en-US" dirty="0">
                <a:latin typeface="Calibri" panose="020F0502020204030204" pitchFamily="34" charset="0"/>
              </a:rPr>
              <a:t> </a:t>
            </a:r>
            <a:r>
              <a:rPr lang="en-US" b="1" dirty="0" err="1">
                <a:latin typeface="Calibri" panose="020F0502020204030204" pitchFamily="34" charset="0"/>
              </a:rPr>
              <a:t>unatumia</a:t>
            </a:r>
            <a:r>
              <a:rPr lang="en-US" b="1" dirty="0">
                <a:latin typeface="Calibri" panose="020F0502020204030204" pitchFamily="34" charset="0"/>
              </a:rPr>
              <a:t> ARV zako </a:t>
            </a:r>
            <a:r>
              <a:rPr lang="en-US" b="1" dirty="0" err="1">
                <a:latin typeface="Calibri" panose="020F0502020204030204" pitchFamily="34" charset="0"/>
              </a:rPr>
              <a:t>vizuri</a:t>
            </a:r>
            <a:r>
              <a:rPr lang="en-US" dirty="0">
                <a:latin typeface="Calibri" panose="020F0502020204030204" pitchFamily="34" charset="0"/>
              </a:rPr>
              <a:t>                                                      na </a:t>
            </a:r>
            <a:r>
              <a:rPr lang="en-US" dirty="0" err="1">
                <a:latin typeface="Calibri" panose="020F0502020204030204" pitchFamily="34" charset="0"/>
              </a:rPr>
              <a:t>kwamba</a:t>
            </a:r>
            <a:r>
              <a:rPr lang="en-US" dirty="0">
                <a:latin typeface="Calibri" panose="020F0502020204030204" pitchFamily="34" charset="0"/>
              </a:rPr>
              <a:t> dawa zinafanya kazi.</a:t>
            </a:r>
          </a:p>
          <a:p>
            <a:pPr marL="285750" indent="-285750">
              <a:buFont typeface="Arial" panose="020B0604020202020204" pitchFamily="34" charset="0"/>
              <a:buChar char="•"/>
            </a:pPr>
            <a:r>
              <a:rPr lang="en-US" dirty="0">
                <a:latin typeface="Calibri" panose="020F0502020204030204" pitchFamily="34" charset="0"/>
              </a:rPr>
              <a:t>Kumbuka hii haimaanishi ARV zinaweza kukomeshwa.</a:t>
            </a:r>
          </a:p>
          <a:p>
            <a:pPr marL="285750" indent="-285750">
              <a:buFont typeface="Arial" panose="020B0604020202020204" pitchFamily="34" charset="0"/>
              <a:buChar char="•"/>
            </a:pPr>
            <a:r>
              <a:rPr lang="en-US" dirty="0">
                <a:latin typeface="Calibri" panose="020F0502020204030204" pitchFamily="34" charset="0"/>
              </a:rPr>
              <a:t>Ni muhimu kwamba uendelee kumpa mtoto wako ARV kila siku ili uzuie HIV dhidi ya kutengeneza </a:t>
            </a:r>
            <a:r>
              <a:rPr lang="en-US" dirty="0" err="1">
                <a:latin typeface="Calibri" panose="020F0502020204030204" pitchFamily="34" charset="0"/>
              </a:rPr>
              <a:t>virusi</a:t>
            </a:r>
            <a:r>
              <a:rPr lang="en-US" dirty="0">
                <a:latin typeface="Calibri" panose="020F0502020204030204" pitchFamily="34" charset="0"/>
              </a:rPr>
              <a:t> zaidi na ili awe mwenye afya.</a:t>
            </a:r>
          </a:p>
          <a:p>
            <a:pPr marL="285750" indent="-285750">
              <a:buFont typeface="Arial" panose="020B0604020202020204" pitchFamily="34" charset="0"/>
              <a:buChar char="•"/>
            </a:pPr>
            <a:r>
              <a:rPr lang="en-US" dirty="0">
                <a:latin typeface="Calibri" panose="020F0502020204030204" pitchFamily="34" charset="0"/>
              </a:rPr>
              <a:t>Kuchelewa kumeza dozi ni bora kuliko kukosa dozi.</a:t>
            </a:r>
          </a:p>
          <a:p>
            <a:pPr marL="285750" indent="-285750">
              <a:buFont typeface="Arial" panose="020B0604020202020204" pitchFamily="34" charset="0"/>
              <a:buChar char="•"/>
            </a:pPr>
            <a:r>
              <a:rPr lang="en-US" dirty="0">
                <a:latin typeface="Calibri" panose="020F0502020204030204" pitchFamily="34" charset="0"/>
              </a:rPr>
              <a:t>Ninaona kutoka kwa matokeo umekuwa ukifanya vizuri sana. Ni nini kilichokusaidia kukumbuka kumpa mtoto wako ARV?</a:t>
            </a:r>
          </a:p>
          <a:p>
            <a:pPr marL="285750" indent="-285750">
              <a:buFont typeface="Arial" panose="020B0604020202020204" pitchFamily="34" charset="0"/>
              <a:buChar char="•"/>
            </a:pPr>
            <a:r>
              <a:rPr lang="en-US" dirty="0">
                <a:latin typeface="Calibri" panose="020F0502020204030204" pitchFamily="34" charset="0"/>
              </a:rPr>
              <a:t>Je, ni mambo gani ambayo yamefanya iwe vigumu wakati mwingine kumpa mtoto wako ARV?</a:t>
            </a:r>
          </a:p>
          <a:p>
            <a:pPr marL="285750" indent="-285750">
              <a:buFont typeface="Arial" panose="020B0604020202020204" pitchFamily="34" charset="0"/>
              <a:buChar char="•"/>
            </a:pPr>
            <a:r>
              <a:rPr lang="en-US" dirty="0">
                <a:latin typeface="Calibri" panose="020F0502020204030204" pitchFamily="34" charset="0"/>
              </a:rPr>
              <a:t>Unafikiria ni nini kinachoweza kukutatiza kumpa mtoto wako ARV baadaye?</a:t>
            </a:r>
          </a:p>
          <a:p>
            <a:pPr marL="285750" indent="-285750">
              <a:buFont typeface="Arial" panose="020B0604020202020204" pitchFamily="34" charset="0"/>
              <a:buChar char="•"/>
            </a:pPr>
            <a:r>
              <a:rPr lang="en-US" dirty="0">
                <a:latin typeface="Calibri" panose="020F0502020204030204" pitchFamily="34" charset="0"/>
              </a:rPr>
              <a:t>Ungependa kujadili changamoto hizi ili tuweze kukusaidia wewe na mtoto wako kuendelea kutumia ARV au kuifanya iwe bora na rahisi zaidi?</a:t>
            </a:r>
          </a:p>
          <a:p>
            <a:pPr marL="285750" indent="-285750">
              <a:buFont typeface="Arial" panose="020B0604020202020204" pitchFamily="34" charset="0"/>
              <a:buChar char="•"/>
            </a:pPr>
            <a:endParaRPr lang="sw-KE" dirty="0">
              <a:latin typeface="Calibri" panose="020F0502020204030204" pitchFamily="34" charset="0"/>
            </a:endParaRPr>
          </a:p>
          <a:p>
            <a:r>
              <a:rPr lang="en-US" dirty="0">
                <a:latin typeface="Calibri" panose="020F0502020204030204" pitchFamily="34" charset="0"/>
              </a:rPr>
              <a:t>Makumbusho machache:</a:t>
            </a:r>
          </a:p>
          <a:p>
            <a:pPr marL="285750" indent="-285750">
              <a:buFont typeface="Arial" panose="020B0604020202020204" pitchFamily="34" charset="0"/>
              <a:buChar char="•"/>
            </a:pPr>
            <a:r>
              <a:rPr lang="en-US" dirty="0">
                <a:latin typeface="Calibri" panose="020F0502020204030204" pitchFamily="34" charset="0"/>
              </a:rPr>
              <a:t>Ni muhimu </a:t>
            </a:r>
            <a:r>
              <a:rPr lang="en-US" b="1" dirty="0">
                <a:latin typeface="Calibri" panose="020F0502020204030204" pitchFamily="34" charset="0"/>
              </a:rPr>
              <a:t>uzingatie miadi yote ya mtoto wako.</a:t>
            </a:r>
          </a:p>
          <a:p>
            <a:pPr marL="285750" indent="-285750">
              <a:buFont typeface="Arial" panose="020B0604020202020204" pitchFamily="34" charset="0"/>
              <a:buChar char="•"/>
            </a:pPr>
            <a:r>
              <a:rPr lang="en-US" dirty="0">
                <a:latin typeface="Calibri" panose="020F0502020204030204" pitchFamily="34" charset="0"/>
              </a:rPr>
              <a:t>Ukigundua kwamba dawa zinaisha,</a:t>
            </a:r>
            <a:r>
              <a:rPr lang="en-US" b="1" dirty="0">
                <a:latin typeface="Calibri" panose="020F0502020204030204" pitchFamily="34" charset="0"/>
              </a:rPr>
              <a:t> njoo kwenye kliniki</a:t>
            </a:r>
            <a:r>
              <a:rPr lang="en-US" dirty="0">
                <a:latin typeface="Calibri" panose="020F0502020204030204" pitchFamily="34" charset="0"/>
              </a:rPr>
              <a:t> hata kama huna miadi.</a:t>
            </a:r>
          </a:p>
          <a:p>
            <a:endParaRPr lang="sw-KE"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Isipokuwa una wasiwasi wowote, tutaangalia tena viwago vya </a:t>
            </a:r>
            <a:r>
              <a:rPr lang="en-US" dirty="0" err="1">
                <a:latin typeface="Calibri" panose="020F0502020204030204" pitchFamily="34" charset="0"/>
              </a:rPr>
              <a:t>virusi</a:t>
            </a:r>
            <a:r>
              <a:rPr lang="en-US" dirty="0">
                <a:latin typeface="Calibri" panose="020F0502020204030204" pitchFamily="34" charset="0"/>
              </a:rPr>
              <a:t> katika miezi sita.</a:t>
            </a:r>
          </a:p>
          <a:p>
            <a:pPr marL="285750" indent="-285750">
              <a:buFont typeface="Arial" panose="020B0604020202020204" pitchFamily="34" charset="0"/>
              <a:buChar char="•"/>
            </a:pPr>
            <a:r>
              <a:rPr lang="en-US" dirty="0">
                <a:latin typeface="Calibri" panose="020F0502020204030204" pitchFamily="34" charset="0"/>
              </a:rPr>
              <a:t>Tafadhali mfahamishe mtoa huduma wa mtoto wako kama kuna matatizo yoyote ya kutumia ARV baadaye, ili aweze kukusaidia kuyashughulikia.</a:t>
            </a:r>
          </a:p>
          <a:p>
            <a:pPr marL="285750" indent="-285750">
              <a:buFont typeface="Arial" panose="020B0604020202020204" pitchFamily="34" charset="0"/>
              <a:buChar char="•"/>
            </a:pPr>
            <a:endParaRPr lang="sw-KE"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3048000" y="1066800"/>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3"/>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4. Viwango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viko CHINI</a:t>
            </a:r>
            <a:endParaRPr lang="sw-KE" sz="2800" dirty="0">
              <a:solidFill>
                <a:srgbClr val="FFFFFF"/>
              </a:solidFill>
              <a:latin typeface="Calibri" panose="020F0502020204030204" pitchFamily="34" charset="0"/>
            </a:endParaRPr>
          </a:p>
        </p:txBody>
      </p:sp>
      <p:pic>
        <p:nvPicPr>
          <p:cNvPr id="1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799" y="457199"/>
            <a:ext cx="1807055" cy="1295401"/>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9771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5. Viwango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viko JUU</a:t>
            </a:r>
            <a:endParaRPr lang="sw-KE" sz="2800" dirty="0">
              <a:solidFill>
                <a:srgbClr val="FFFFFF"/>
              </a:solidFill>
              <a:latin typeface="Calibri" panose="020F0502020204030204" pitchFamily="34" charset="0"/>
            </a:endParaRPr>
          </a:p>
        </p:txBody>
      </p:sp>
      <p:sp>
        <p:nvSpPr>
          <p:cNvPr id="4" name="TextBox 3"/>
          <p:cNvSpPr txBox="1"/>
          <p:nvPr/>
        </p:nvSpPr>
        <p:spPr>
          <a:xfrm>
            <a:off x="6829778" y="1295400"/>
            <a:ext cx="2161824" cy="5078313"/>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HIV haijadhibitiwa na inadhuru mwili na ubongo wa mtoto wako.</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Huenda mtoto wako anakosa vidonge vyake.</a:t>
            </a:r>
          </a:p>
          <a:p>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Huenda </a:t>
            </a:r>
            <a:r>
              <a:rPr lang="en-US" dirty="0" err="1">
                <a:latin typeface="Calibri" panose="020F0502020204030204" pitchFamily="34" charset="0"/>
              </a:rPr>
              <a:t>virusi</a:t>
            </a:r>
            <a:r>
              <a:rPr lang="en-US" dirty="0">
                <a:latin typeface="Calibri" panose="020F0502020204030204" pitchFamily="34" charset="0"/>
              </a:rPr>
              <a:t> havikubali dawa, ambayo ina maana kwamba lazima zibadilishwe na ARV hazifanyi kazi tena.</a:t>
            </a:r>
            <a:endParaRPr lang="sw-KE" dirty="0">
              <a:latin typeface="Calibri" panose="020F050202020403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3433"/>
            <a:ext cx="6122724"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00600" y="5943600"/>
            <a:ext cx="1703124" cy="400110"/>
          </a:xfrm>
          <a:prstGeom prst="rect">
            <a:avLst/>
          </a:prstGeom>
          <a:solidFill>
            <a:schemeClr val="bg1"/>
          </a:solidFill>
        </p:spPr>
        <p:txBody>
          <a:bodyPr wrap="square" rtlCol="0">
            <a:spAutoFit/>
          </a:bodyPr>
          <a:lstStyle/>
          <a:p>
            <a:pPr algn="r"/>
            <a:r>
              <a:rPr lang="en-US" sz="2000" dirty="0">
                <a:latin typeface="Calibri" panose="020F0502020204030204" pitchFamily="34" charset="0"/>
              </a:rPr>
              <a:t>Sugu virusi</a:t>
            </a:r>
          </a:p>
        </p:txBody>
      </p:sp>
    </p:spTree>
    <p:extLst>
      <p:ext uri="{BB962C8B-B14F-4D97-AF65-F5344CB8AC3E}">
        <p14:creationId xmlns:p14="http://schemas.microsoft.com/office/powerpoint/2010/main" val="157919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49530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152400" y="1143001"/>
            <a:ext cx="22098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HIV haijadhibitiwa na inadhuru mwili na ubongo wako.</a:t>
            </a:r>
          </a:p>
          <a:p>
            <a:pPr marL="285750" indent="-285750">
              <a:buFont typeface="Wingdings" panose="05000000000000000000" pitchFamily="2" charset="2"/>
              <a:buChar char="Ø"/>
            </a:pPr>
            <a:r>
              <a:rPr lang="en-US" sz="1600" dirty="0">
                <a:latin typeface="Calibri" panose="020F0502020204030204" pitchFamily="34" charset="0"/>
              </a:rPr>
              <a:t>Huenda unakosa dozi za ARV zako.</a:t>
            </a:r>
          </a:p>
          <a:p>
            <a:pPr marL="285750" indent="-285750">
              <a:buFont typeface="Wingdings" panose="05000000000000000000" pitchFamily="2" charset="2"/>
              <a:buChar char="Ø"/>
            </a:pPr>
            <a:r>
              <a:rPr lang="en-US" sz="1600" dirty="0">
                <a:latin typeface="Calibri" panose="020F0502020204030204" pitchFamily="34" charset="0"/>
              </a:rPr>
              <a:t>Huenda </a:t>
            </a:r>
            <a:r>
              <a:rPr lang="en-US" sz="1600" dirty="0" err="1">
                <a:latin typeface="Calibri" panose="020F0502020204030204" pitchFamily="34" charset="0"/>
              </a:rPr>
              <a:t>virusi</a:t>
            </a:r>
            <a:r>
              <a:rPr lang="en-US" sz="1600" dirty="0">
                <a:latin typeface="Calibri" panose="020F0502020204030204" pitchFamily="34" charset="0"/>
              </a:rPr>
              <a:t> havikubali dawa, ambayo ina maana kwamba lazima zibadilishwe na ARV hazifanyi kazi tena.</a:t>
            </a:r>
            <a:endParaRPr lang="sw-KE" sz="1600" dirty="0">
              <a:latin typeface="Calibri" panose="020F0502020204030204" pitchFamily="34" charset="0"/>
            </a:endParaRPr>
          </a:p>
        </p:txBody>
      </p:sp>
      <p:sp>
        <p:nvSpPr>
          <p:cNvPr id="7" name="Content Placeholder 1"/>
          <p:cNvSpPr>
            <a:spLocks noGrp="1"/>
          </p:cNvSpPr>
          <p:nvPr>
            <p:ph sz="half" idx="1"/>
          </p:nvPr>
        </p:nvSpPr>
        <p:spPr>
          <a:xfrm>
            <a:off x="914400" y="4648200"/>
            <a:ext cx="4419600" cy="1905000"/>
          </a:xfrm>
        </p:spPr>
        <p:txBody>
          <a:bodyPr>
            <a:normAutofit fontScale="85000" lnSpcReduction="20000"/>
          </a:bodyPr>
          <a:lstStyle/>
          <a:p>
            <a:r>
              <a:rPr lang="en-US" sz="1600" b="1" dirty="0">
                <a:latin typeface="Calibri" panose="020F0502020204030204" pitchFamily="34" charset="0"/>
              </a:rPr>
              <a:t>Tupitie kwa Pamoja:</a:t>
            </a:r>
          </a:p>
          <a:p>
            <a:pPr marL="285750" indent="-285750">
              <a:buFont typeface="Arial" panose="020B0604020202020204" pitchFamily="34" charset="0"/>
              <a:buChar char="•"/>
            </a:pPr>
            <a:r>
              <a:rPr lang="en-US" sz="1500" dirty="0">
                <a:latin typeface="Calibri" panose="020F0502020204030204" pitchFamily="34" charset="0"/>
              </a:rPr>
              <a:t>Je, ni sababu gani zinazowezekana za </a:t>
            </a:r>
            <a:r>
              <a:rPr lang="en-US" sz="1500" dirty="0" err="1">
                <a:latin typeface="Calibri" panose="020F0502020204030204" pitchFamily="34" charset="0"/>
              </a:rPr>
              <a:t>viwango</a:t>
            </a:r>
            <a:r>
              <a:rPr lang="en-US" sz="1500" dirty="0">
                <a:latin typeface="Calibri" panose="020F0502020204030204" pitchFamily="34" charset="0"/>
              </a:rPr>
              <a:t> vya juu vya </a:t>
            </a:r>
            <a:r>
              <a:rPr lang="en-US" sz="1500" dirty="0" err="1">
                <a:latin typeface="Calibri" panose="020F0502020204030204" pitchFamily="34" charset="0"/>
              </a:rPr>
              <a:t>virusi</a:t>
            </a:r>
            <a:r>
              <a:rPr lang="en-US" sz="1500" dirty="0">
                <a:latin typeface="Calibri" panose="020F0502020204030204" pitchFamily="34" charset="0"/>
              </a:rPr>
              <a:t>?</a:t>
            </a:r>
          </a:p>
          <a:p>
            <a:pPr marL="285750" indent="-285750">
              <a:buFont typeface="Arial" panose="020B0604020202020204" pitchFamily="34" charset="0"/>
              <a:buChar char="•"/>
            </a:pPr>
            <a:r>
              <a:rPr lang="en-US" sz="1500" dirty="0">
                <a:latin typeface="Calibri" panose="020F0502020204030204" pitchFamily="34" charset="0"/>
              </a:rPr>
              <a:t>Ni nini kinachoweza kufanyika wakati </a:t>
            </a:r>
            <a:r>
              <a:rPr lang="en-US" sz="1500" dirty="0" err="1">
                <a:latin typeface="Calibri" panose="020F0502020204030204" pitchFamily="34" charset="0"/>
              </a:rPr>
              <a:t>viwango</a:t>
            </a:r>
            <a:r>
              <a:rPr lang="en-US" sz="1500" dirty="0">
                <a:latin typeface="Calibri" panose="020F0502020204030204" pitchFamily="34" charset="0"/>
              </a:rPr>
              <a:t> vya </a:t>
            </a:r>
            <a:r>
              <a:rPr lang="en-US" sz="1500" dirty="0" err="1">
                <a:latin typeface="Calibri" panose="020F0502020204030204" pitchFamily="34" charset="0"/>
              </a:rPr>
              <a:t>virusi</a:t>
            </a:r>
            <a:r>
              <a:rPr lang="en-US" sz="1500" dirty="0">
                <a:latin typeface="Calibri" panose="020F0502020204030204" pitchFamily="34" charset="0"/>
              </a:rPr>
              <a:t> viko juu?</a:t>
            </a:r>
          </a:p>
          <a:p>
            <a:pPr marL="285750" indent="-285750">
              <a:buFont typeface="Arial" panose="020B0604020202020204" pitchFamily="34" charset="0"/>
              <a:buChar char="•"/>
            </a:pPr>
            <a:r>
              <a:rPr lang="en-US" sz="1500" dirty="0">
                <a:latin typeface="Calibri" panose="020F0502020204030204" pitchFamily="34" charset="0"/>
              </a:rPr>
              <a:t>Ni nini kizuri kuhusu </a:t>
            </a:r>
            <a:r>
              <a:rPr lang="en-US" sz="1500" dirty="0" err="1">
                <a:latin typeface="Calibri" panose="020F0502020204030204" pitchFamily="34" charset="0"/>
              </a:rPr>
              <a:t>viwango</a:t>
            </a:r>
            <a:r>
              <a:rPr lang="en-US" sz="1500" dirty="0">
                <a:latin typeface="Calibri" panose="020F0502020204030204" pitchFamily="34" charset="0"/>
              </a:rPr>
              <a:t> vya chini vya </a:t>
            </a:r>
            <a:r>
              <a:rPr lang="en-US" sz="1500" dirty="0" err="1">
                <a:latin typeface="Calibri" panose="020F0502020204030204" pitchFamily="34" charset="0"/>
              </a:rPr>
              <a:t>virusi</a:t>
            </a:r>
            <a:r>
              <a:rPr lang="en-US" sz="1500" dirty="0">
                <a:latin typeface="Calibri" panose="020F0502020204030204" pitchFamily="34" charset="0"/>
              </a:rPr>
              <a:t>?</a:t>
            </a:r>
          </a:p>
          <a:p>
            <a:pPr marL="285750" indent="-285750">
              <a:buFont typeface="Arial" panose="020B0604020202020204" pitchFamily="34" charset="0"/>
              <a:buChar char="•"/>
            </a:pPr>
            <a:r>
              <a:rPr lang="en-US" sz="1500" dirty="0">
                <a:latin typeface="Calibri" panose="020F0502020204030204" pitchFamily="34" charset="0"/>
              </a:rPr>
              <a:t>Unafikiria ni muhimu aje kwa afya ya mtoto wako ya muda mrefu?</a:t>
            </a:r>
          </a:p>
          <a:p>
            <a:pPr marL="285750" indent="-285750">
              <a:buFont typeface="Arial" panose="020B0604020202020204" pitchFamily="34" charset="0"/>
              <a:buChar char="•"/>
            </a:pPr>
            <a:r>
              <a:rPr lang="en-US" sz="1500" dirty="0">
                <a:latin typeface="Calibri" panose="020F0502020204030204" pitchFamily="34" charset="0"/>
              </a:rPr>
              <a:t>Unafikia ni nini hufanyika ikiwa mtoto wako atakosa kutumia dawa zake mara kwa mara?</a:t>
            </a:r>
            <a:endParaRPr lang="sw-KE" sz="1500" dirty="0">
              <a:latin typeface="Calibri" panose="020F0502020204030204" pitchFamily="34" charset="0"/>
            </a:endParaRPr>
          </a:p>
        </p:txBody>
      </p:sp>
      <p:sp>
        <p:nvSpPr>
          <p:cNvPr id="21" name="Content Placeholder 1"/>
          <p:cNvSpPr>
            <a:spLocks noGrp="1"/>
          </p:cNvSpPr>
          <p:nvPr>
            <p:ph sz="half" idx="1"/>
          </p:nvPr>
        </p:nvSpPr>
        <p:spPr>
          <a:xfrm>
            <a:off x="2667000" y="1143000"/>
            <a:ext cx="6248400" cy="3276600"/>
          </a:xfrm>
        </p:spPr>
        <p:txBody>
          <a:bodyPr>
            <a:normAutofit fontScale="850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Matokeo ya kipimo cha </a:t>
            </a:r>
            <a:r>
              <a:rPr lang="en-US" b="1" dirty="0" err="1">
                <a:latin typeface="Calibri" panose="020F0502020204030204" pitchFamily="34" charset="0"/>
              </a:rPr>
              <a:t>viwango</a:t>
            </a:r>
            <a:r>
              <a:rPr lang="en-US" b="1" dirty="0">
                <a:latin typeface="Calibri" panose="020F0502020204030204" pitchFamily="34" charset="0"/>
              </a:rPr>
              <a:t> vya </a:t>
            </a:r>
            <a:r>
              <a:rPr lang="en-US" b="1" dirty="0" err="1">
                <a:latin typeface="Calibri" panose="020F0502020204030204" pitchFamily="34" charset="0"/>
              </a:rPr>
              <a:t>virusi</a:t>
            </a:r>
            <a:r>
              <a:rPr lang="en-US" dirty="0">
                <a:latin typeface="Calibri" panose="020F0502020204030204" pitchFamily="34" charset="0"/>
              </a:rPr>
              <a:t> viko </a:t>
            </a:r>
            <a:r>
              <a:rPr lang="en-US" b="1" dirty="0">
                <a:latin typeface="Calibri" panose="020F0502020204030204" pitchFamily="34" charset="0"/>
              </a:rPr>
              <a:t>juu                                                              </a:t>
            </a:r>
            <a:r>
              <a:rPr lang="en-US" sz="1600" i="1" dirty="0">
                <a:latin typeface="Calibri" panose="020F0502020204030204" pitchFamily="34" charset="0"/>
              </a:rPr>
              <a:t>[ingiza matokeo ya mgonjwa],</a:t>
            </a:r>
            <a:r>
              <a:rPr lang="en-US" sz="1600" dirty="0">
                <a:latin typeface="Calibri" panose="020F0502020204030204" pitchFamily="34" charset="0"/>
              </a:rPr>
              <a:t> lengo ni                                                                       kuiweka chini ya 1000.</a:t>
            </a:r>
          </a:p>
          <a:p>
            <a:pPr marL="285750" indent="-285750">
              <a:buFont typeface="Arial" panose="020B0604020202020204" pitchFamily="34" charset="0"/>
              <a:buChar char="•"/>
            </a:pPr>
            <a:r>
              <a:rPr lang="en-US" sz="1600" dirty="0">
                <a:latin typeface="Calibri" panose="020F0502020204030204" pitchFamily="34" charset="0"/>
              </a:rPr>
              <a:t>Hii ina maana kwamba </a:t>
            </a:r>
            <a:r>
              <a:rPr lang="en-US" sz="1600" b="1" dirty="0">
                <a:latin typeface="Calibri" panose="020F0502020204030204" pitchFamily="34" charset="0"/>
              </a:rPr>
              <a:t>HIV</a:t>
            </a:r>
            <a:r>
              <a:rPr lang="en-US" sz="1600" dirty="0">
                <a:latin typeface="Calibri" panose="020F0502020204030204" pitchFamily="34" charset="0"/>
              </a:rPr>
              <a:t> inatengeneza </a:t>
            </a:r>
            <a:r>
              <a:rPr lang="en-US" sz="1600" dirty="0" err="1">
                <a:latin typeface="Calibri" panose="020F0502020204030204" pitchFamily="34" charset="0"/>
              </a:rPr>
              <a:t>virusi</a:t>
            </a:r>
            <a:r>
              <a:rPr lang="en-US" sz="1600" dirty="0">
                <a:latin typeface="Calibri" panose="020F0502020204030204" pitchFamily="34" charset="0"/>
              </a:rPr>
              <a:t> zaidi mwilini.</a:t>
            </a:r>
          </a:p>
          <a:p>
            <a:pPr marL="285750" indent="-285750">
              <a:buFont typeface="Arial" panose="020B0604020202020204" pitchFamily="34" charset="0"/>
              <a:buChar char="•"/>
            </a:pPr>
            <a:r>
              <a:rPr lang="en-US" sz="1600" dirty="0">
                <a:latin typeface="Calibri" panose="020F0502020204030204" pitchFamily="34" charset="0"/>
              </a:rPr>
              <a:t>Kwa sababu ya </a:t>
            </a:r>
            <a:r>
              <a:rPr lang="en-US" sz="1600" dirty="0" err="1">
                <a:latin typeface="Calibri" panose="020F0502020204030204" pitchFamily="34" charset="0"/>
              </a:rPr>
              <a:t>virusi</a:t>
            </a:r>
            <a:r>
              <a:rPr lang="en-US" sz="1600" dirty="0">
                <a:latin typeface="Calibri" panose="020F0502020204030204" pitchFamily="34" charset="0"/>
              </a:rPr>
              <a:t> vingi kwenye damu mtoto wako anaumia hata kama aonekani mgonjwa.</a:t>
            </a:r>
          </a:p>
          <a:p>
            <a:pPr marL="285750" indent="-285750">
              <a:buFont typeface="Arial" panose="020B0604020202020204" pitchFamily="34" charset="0"/>
              <a:buChar char="•"/>
            </a:pPr>
            <a:r>
              <a:rPr lang="en-US" sz="1600" dirty="0">
                <a:latin typeface="Calibri" panose="020F0502020204030204" pitchFamily="34" charset="0"/>
              </a:rPr>
              <a:t>Wakati </a:t>
            </a:r>
            <a:r>
              <a:rPr lang="en-US" sz="1600" dirty="0" err="1">
                <a:latin typeface="Calibri" panose="020F0502020204030204" pitchFamily="34" charset="0"/>
              </a:rPr>
              <a:t>viwango</a:t>
            </a:r>
            <a:r>
              <a:rPr lang="en-US" sz="1600" dirty="0">
                <a:latin typeface="Calibri" panose="020F0502020204030204" pitchFamily="34" charset="0"/>
              </a:rPr>
              <a:t> vya </a:t>
            </a:r>
            <a:r>
              <a:rPr lang="en-US" sz="1600" dirty="0" err="1">
                <a:latin typeface="Calibri" panose="020F0502020204030204" pitchFamily="34" charset="0"/>
              </a:rPr>
              <a:t>virusi</a:t>
            </a:r>
            <a:r>
              <a:rPr lang="en-US" sz="1600" dirty="0">
                <a:latin typeface="Calibri" panose="020F0502020204030204" pitchFamily="34" charset="0"/>
              </a:rPr>
              <a:t> viko juu, mfumo wa kinga (ulinzi) wa mtoto wako huwa dhahifu na seli zake za CD4 hupungua, kwa hivyo mtoto wako anaweza kuwa mgonjwa.</a:t>
            </a:r>
          </a:p>
          <a:p>
            <a:pPr marL="285750" indent="-285750">
              <a:buFont typeface="Arial" panose="020B0604020202020204" pitchFamily="34" charset="0"/>
              <a:buChar char="•"/>
            </a:pPr>
            <a:r>
              <a:rPr lang="en-US" sz="1600" dirty="0">
                <a:latin typeface="Calibri" panose="020F0502020204030204" pitchFamily="34" charset="0"/>
              </a:rPr>
              <a:t>Viwango vya juu vya </a:t>
            </a:r>
            <a:r>
              <a:rPr lang="en-US" sz="1600" dirty="0" err="1">
                <a:latin typeface="Calibri" panose="020F0502020204030204" pitchFamily="34" charset="0"/>
              </a:rPr>
              <a:t>virusi</a:t>
            </a:r>
            <a:r>
              <a:rPr lang="en-US" sz="1600" dirty="0">
                <a:latin typeface="Calibri" panose="020F0502020204030204" pitchFamily="34" charset="0"/>
              </a:rPr>
              <a:t> vinaweza kutokea kwa sababu mtoto wako </a:t>
            </a:r>
            <a:r>
              <a:rPr lang="en-US" sz="1600" b="1" dirty="0">
                <a:latin typeface="Calibri" panose="020F0502020204030204" pitchFamily="34" charset="0"/>
              </a:rPr>
              <a:t>hatumii ARV </a:t>
            </a:r>
            <a:r>
              <a:rPr lang="en-US" sz="1600" dirty="0">
                <a:latin typeface="Calibri" panose="020F0502020204030204" pitchFamily="34" charset="0"/>
              </a:rPr>
              <a:t>kama alivyoagizwa na anakosa kutumia dozi.</a:t>
            </a:r>
          </a:p>
          <a:p>
            <a:pPr marL="285750" indent="-285750">
              <a:buFont typeface="Arial" panose="020B0604020202020204" pitchFamily="34" charset="0"/>
              <a:buChar char="•"/>
            </a:pPr>
            <a:r>
              <a:rPr lang="en-US" sz="1600" dirty="0">
                <a:latin typeface="Calibri" panose="020F0502020204030204" pitchFamily="34" charset="0"/>
              </a:rPr>
              <a:t>Ikiwa ARV hazitatumiwa vizuri,</a:t>
            </a:r>
            <a:r>
              <a:rPr lang="en-US" sz="1600" b="1" dirty="0">
                <a:latin typeface="Calibri" panose="020F0502020204030204" pitchFamily="34" charset="0"/>
              </a:rPr>
              <a:t> virusi hivi vinaweza kubadilika</a:t>
            </a:r>
            <a:r>
              <a:rPr lang="en-US" sz="1600" dirty="0">
                <a:latin typeface="Calibri" panose="020F0502020204030204" pitchFamily="34" charset="0"/>
              </a:rPr>
              <a:t> na kuwa "</a:t>
            </a:r>
            <a:r>
              <a:rPr lang="en-US" sz="1600" b="1" dirty="0">
                <a:latin typeface="Calibri" panose="020F0502020204030204" pitchFamily="34" charset="0"/>
              </a:rPr>
              <a:t>sugu" kwa ARV</a:t>
            </a:r>
            <a:r>
              <a:rPr lang="en-US" sz="1600" dirty="0">
                <a:latin typeface="Calibri" panose="020F0502020204030204" pitchFamily="34" charset="0"/>
              </a:rPr>
              <a:t>, ambayo ina maana kwamba hata kama zitatumiwa vizuri, hazitafanya kazi tena.</a:t>
            </a:r>
            <a:endParaRPr lang="sw-KE" dirty="0">
              <a:latin typeface="Calibri" panose="020F0502020204030204" pitchFamily="34" charset="0"/>
            </a:endParaRPr>
          </a:p>
        </p:txBody>
      </p:sp>
      <p:cxnSp>
        <p:nvCxnSpPr>
          <p:cNvPr id="15" name="Straight Connector 14"/>
          <p:cNvCxnSpPr/>
          <p:nvPr/>
        </p:nvCxnSpPr>
        <p:spPr>
          <a:xfrm>
            <a:off x="2514600" y="1143000"/>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en-US" sz="2800" dirty="0">
                <a:solidFill>
                  <a:srgbClr val="FFFFFF"/>
                </a:solidFill>
                <a:latin typeface="Calibri" panose="020F0502020204030204" pitchFamily="34" charset="0"/>
              </a:rPr>
              <a:t>	5. Viwango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viko JUU</a:t>
            </a:r>
            <a:endParaRPr lang="sw-KE" sz="2800" dirty="0">
              <a:solidFill>
                <a:srgbClr val="FFFFFF"/>
              </a:solidFill>
              <a:latin typeface="Calibri" panose="020F0502020204030204" pitchFamily="34" charset="0"/>
            </a:endParaRPr>
          </a:p>
        </p:txBody>
      </p:sp>
      <p:sp>
        <p:nvSpPr>
          <p:cNvPr id="17" name="Rectangle 16"/>
          <p:cNvSpPr/>
          <p:nvPr/>
        </p:nvSpPr>
        <p:spPr>
          <a:xfrm>
            <a:off x="5486400" y="4599554"/>
            <a:ext cx="34290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096000" y="4648200"/>
            <a:ext cx="2895600" cy="1828800"/>
          </a:xfrm>
        </p:spPr>
        <p:txBody>
          <a:bodyPr>
            <a:normAutofit fontScale="77500" lnSpcReduction="20000"/>
          </a:bodyPr>
          <a:lstStyle/>
          <a:p>
            <a:r>
              <a:rPr lang="en-US" b="1" dirty="0">
                <a:latin typeface="Calibri" panose="020F0502020204030204" pitchFamily="34" charset="0"/>
              </a:rPr>
              <a:t>Maagizo kwa Watoa Huduma:</a:t>
            </a:r>
          </a:p>
          <a:p>
            <a:r>
              <a:rPr lang="en-US" dirty="0">
                <a:latin typeface="Calibri" panose="020F0502020204030204" pitchFamily="34" charset="0"/>
              </a:rPr>
              <a:t>Kumbuka utumie lugha isio ya kuhukumu na yenye heshima - usilaumu au kukosoa:</a:t>
            </a:r>
          </a:p>
          <a:p>
            <a:r>
              <a:rPr lang="en-US" i="1" dirty="0">
                <a:latin typeface="Calibri" panose="020F0502020204030204" pitchFamily="34" charset="0"/>
              </a:rPr>
              <a:t>"Ninafuraha kwamba ulikuja kupata matokeo ya mtot wako ya kipimo cha </a:t>
            </a:r>
            <a:r>
              <a:rPr lang="en-US" i="1" dirty="0" err="1">
                <a:latin typeface="Calibri" panose="020F0502020204030204" pitchFamily="34" charset="0"/>
              </a:rPr>
              <a:t>viwango</a:t>
            </a:r>
            <a:r>
              <a:rPr lang="en-US" i="1" dirty="0">
                <a:latin typeface="Calibri" panose="020F0502020204030204" pitchFamily="34" charset="0"/>
              </a:rPr>
              <a:t> vya </a:t>
            </a:r>
            <a:r>
              <a:rPr lang="en-US" i="1" dirty="0" err="1">
                <a:latin typeface="Calibri" panose="020F0502020204030204" pitchFamily="34" charset="0"/>
              </a:rPr>
              <a:t>virusi</a:t>
            </a:r>
            <a:r>
              <a:rPr lang="en-US" i="1" dirty="0">
                <a:latin typeface="Calibri" panose="020F0502020204030204" pitchFamily="34" charset="0"/>
              </a:rPr>
              <a:t>. Sasa tunaweza kukusaidia kushughulikia kupunguza </a:t>
            </a:r>
            <a:r>
              <a:rPr lang="en-US" i="1" dirty="0" err="1">
                <a:latin typeface="Calibri" panose="020F0502020204030204" pitchFamily="34" charset="0"/>
              </a:rPr>
              <a:t>viwango</a:t>
            </a:r>
            <a:r>
              <a:rPr lang="en-US" i="1" dirty="0">
                <a:latin typeface="Calibri" panose="020F0502020204030204" pitchFamily="34" charset="0"/>
              </a:rPr>
              <a:t> vya </a:t>
            </a:r>
            <a:r>
              <a:rPr lang="en-US" i="1" dirty="0" err="1">
                <a:latin typeface="Calibri" panose="020F0502020204030204" pitchFamily="34" charset="0"/>
              </a:rPr>
              <a:t>virusi</a:t>
            </a:r>
            <a:r>
              <a:rPr lang="en-US" i="1" dirty="0">
                <a:latin typeface="Calibri" panose="020F0502020204030204" pitchFamily="34" charset="0"/>
              </a:rPr>
              <a:t> vya mtoto wako.”</a:t>
            </a:r>
            <a:endParaRPr lang="sw-KE" i="1" dirty="0">
              <a:latin typeface="Calibri" panose="020F0502020204030204" pitchFamily="34" charset="0"/>
            </a:endParaRPr>
          </a:p>
        </p:txBody>
      </p:sp>
      <p:pic>
        <p:nvPicPr>
          <p:cNvPr id="20"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17207"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799" y="434653"/>
            <a:ext cx="1807055" cy="1317947"/>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2798" y="434652"/>
            <a:ext cx="1807055" cy="131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633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dirty="0"/>
              <a:t>	</a:t>
            </a:r>
            <a:r>
              <a:rPr lang="en-US" sz="2800" dirty="0">
                <a:solidFill>
                  <a:srgbClr val="FFFFFF"/>
                </a:solidFill>
                <a:latin typeface="Calibri" panose="020F0502020204030204" pitchFamily="34" charset="0"/>
              </a:rPr>
              <a:t>6. Unampatia mtoto wako ARV aje?</a:t>
            </a:r>
          </a:p>
        </p:txBody>
      </p:sp>
      <p:sp>
        <p:nvSpPr>
          <p:cNvPr id="4" name="TextBox 3"/>
          <p:cNvSpPr txBox="1"/>
          <p:nvPr/>
        </p:nvSpPr>
        <p:spPr>
          <a:xfrm>
            <a:off x="6581775" y="1580495"/>
            <a:ext cx="2300286" cy="501675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Wakati mwingine watoa huduma huona ni vigumu kuwapa </a:t>
            </a:r>
            <a:r>
              <a:rPr lang="en-US" sz="2000" dirty="0" err="1">
                <a:latin typeface="Calibri" panose="020F0502020204030204" pitchFamily="34" charset="0"/>
              </a:rPr>
              <a:t>watoto</a:t>
            </a:r>
            <a:r>
              <a:rPr lang="en-US" sz="2000" dirty="0">
                <a:latin typeface="Calibri" panose="020F0502020204030204" pitchFamily="34" charset="0"/>
              </a:rPr>
              <a:t> wao ARV kila siku.</a:t>
            </a:r>
          </a:p>
          <a:p>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Kwa pamoja tutapitia ni mara ngapi mtoto wako anavyotumia ARV na tuone jinsi tunavyoweza kuimarisha.</a:t>
            </a:r>
          </a:p>
          <a:p>
            <a:endParaRPr lang="sw-KE" sz="2000" dirty="0">
              <a:latin typeface="Calibri" panose="020F0502020204030204" pitchFamily="34" charset="0"/>
            </a:endParaRPr>
          </a:p>
        </p:txBody>
      </p:sp>
      <p:sp>
        <p:nvSpPr>
          <p:cNvPr id="2" name="TextBox 1"/>
          <p:cNvSpPr txBox="1"/>
          <p:nvPr/>
        </p:nvSpPr>
        <p:spPr>
          <a:xfrm>
            <a:off x="685800" y="1318885"/>
            <a:ext cx="7620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Jumatatu</a:t>
            </a:r>
          </a:p>
        </p:txBody>
      </p:sp>
      <p:sp>
        <p:nvSpPr>
          <p:cNvPr id="7" name="TextBox 6"/>
          <p:cNvSpPr txBox="1"/>
          <p:nvPr/>
        </p:nvSpPr>
        <p:spPr>
          <a:xfrm>
            <a:off x="1952625" y="1318885"/>
            <a:ext cx="7620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Jumanne</a:t>
            </a:r>
          </a:p>
        </p:txBody>
      </p:sp>
      <p:sp>
        <p:nvSpPr>
          <p:cNvPr id="8" name="TextBox 7"/>
          <p:cNvSpPr txBox="1"/>
          <p:nvPr/>
        </p:nvSpPr>
        <p:spPr>
          <a:xfrm>
            <a:off x="3200400" y="1310015"/>
            <a:ext cx="8382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Jumatano</a:t>
            </a:r>
          </a:p>
        </p:txBody>
      </p:sp>
      <p:sp>
        <p:nvSpPr>
          <p:cNvPr id="9" name="TextBox 8"/>
          <p:cNvSpPr txBox="1"/>
          <p:nvPr/>
        </p:nvSpPr>
        <p:spPr>
          <a:xfrm>
            <a:off x="990600" y="2462540"/>
            <a:ext cx="7620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Alhamisi</a:t>
            </a:r>
          </a:p>
        </p:txBody>
      </p:sp>
      <p:sp>
        <p:nvSpPr>
          <p:cNvPr id="10" name="TextBox 9"/>
          <p:cNvSpPr txBox="1"/>
          <p:nvPr/>
        </p:nvSpPr>
        <p:spPr>
          <a:xfrm>
            <a:off x="2286000" y="2481590"/>
            <a:ext cx="609599" cy="261610"/>
          </a:xfrm>
          <a:prstGeom prst="rect">
            <a:avLst/>
          </a:prstGeom>
          <a:solidFill>
            <a:schemeClr val="bg1"/>
          </a:solidFill>
        </p:spPr>
        <p:txBody>
          <a:bodyPr wrap="square" rtlCol="0">
            <a:spAutoFit/>
          </a:bodyPr>
          <a:lstStyle/>
          <a:p>
            <a:r>
              <a:rPr lang="en-US" sz="1100" b="1" dirty="0">
                <a:latin typeface="Calibri" panose="020F0502020204030204" pitchFamily="34" charset="0"/>
              </a:rPr>
              <a:t>Ijumaa</a:t>
            </a:r>
          </a:p>
        </p:txBody>
      </p:sp>
      <p:sp>
        <p:nvSpPr>
          <p:cNvPr id="11" name="TextBox 10"/>
          <p:cNvSpPr txBox="1"/>
          <p:nvPr/>
        </p:nvSpPr>
        <p:spPr>
          <a:xfrm>
            <a:off x="685800" y="3700790"/>
            <a:ext cx="8382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Jumamosi</a:t>
            </a:r>
          </a:p>
        </p:txBody>
      </p:sp>
      <p:sp>
        <p:nvSpPr>
          <p:cNvPr id="12" name="TextBox 11"/>
          <p:cNvSpPr txBox="1"/>
          <p:nvPr/>
        </p:nvSpPr>
        <p:spPr>
          <a:xfrm>
            <a:off x="1905000" y="3700790"/>
            <a:ext cx="838200" cy="261610"/>
          </a:xfrm>
          <a:prstGeom prst="rect">
            <a:avLst/>
          </a:prstGeom>
          <a:solidFill>
            <a:schemeClr val="bg1"/>
          </a:solidFill>
        </p:spPr>
        <p:txBody>
          <a:bodyPr wrap="square" rtlCol="0">
            <a:spAutoFit/>
          </a:bodyPr>
          <a:lstStyle/>
          <a:p>
            <a:r>
              <a:rPr lang="en-US" sz="1100" b="1" dirty="0">
                <a:latin typeface="Calibri" panose="020F0502020204030204" pitchFamily="34" charset="0"/>
              </a:rPr>
              <a:t>Jumapili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514600"/>
            <a:ext cx="28194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0" y="4191000"/>
            <a:ext cx="1362075"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599" y="990927"/>
            <a:ext cx="5895975" cy="555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579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143001"/>
            <a:ext cx="3429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Wakati mwingine watoa huduma huona ni vigumu kuwapa </a:t>
            </a:r>
            <a:r>
              <a:rPr lang="en-US" sz="1600" dirty="0" err="1">
                <a:latin typeface="Calibri" panose="020F0502020204030204" pitchFamily="34" charset="0"/>
              </a:rPr>
              <a:t>watoto</a:t>
            </a:r>
            <a:r>
              <a:rPr lang="en-US" sz="1600" dirty="0">
                <a:latin typeface="Calibri" panose="020F0502020204030204" pitchFamily="34" charset="0"/>
              </a:rPr>
              <a:t> wao ARV kila siku.</a:t>
            </a:r>
          </a:p>
          <a:p>
            <a:pPr marL="285750" indent="-285750">
              <a:buFont typeface="Wingdings" panose="05000000000000000000" pitchFamily="2" charset="2"/>
              <a:buChar char="Ø"/>
            </a:pPr>
            <a:r>
              <a:rPr lang="en-US" sz="1600" dirty="0">
                <a:latin typeface="Calibri" panose="020F0502020204030204" pitchFamily="34" charset="0"/>
              </a:rPr>
              <a:t>Kwa pamoja tutapitia ni mara ngapi mtoto wako hutumia ARV na tuone jinsi tunavyoweza kuimarisha.</a:t>
            </a:r>
          </a:p>
        </p:txBody>
      </p:sp>
      <p:sp>
        <p:nvSpPr>
          <p:cNvPr id="21" name="Content Placeholder 1"/>
          <p:cNvSpPr>
            <a:spLocks noGrp="1"/>
          </p:cNvSpPr>
          <p:nvPr>
            <p:ph sz="half" idx="1"/>
          </p:nvPr>
        </p:nvSpPr>
        <p:spPr>
          <a:xfrm>
            <a:off x="3688644" y="1143000"/>
            <a:ext cx="5226756" cy="2057400"/>
          </a:xfrm>
        </p:spPr>
        <p:txBody>
          <a:bodyPr>
            <a:normAutofit fontScale="775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Watoa huduma wengine huona </a:t>
            </a:r>
            <a:r>
              <a:rPr lang="en-US" dirty="0" err="1">
                <a:latin typeface="Calibri" panose="020F0502020204030204" pitchFamily="34" charset="0"/>
              </a:rPr>
              <a:t>ni</a:t>
            </a:r>
            <a:r>
              <a:rPr lang="en-US" dirty="0">
                <a:latin typeface="Calibri" panose="020F0502020204030204" pitchFamily="34" charset="0"/>
              </a:rPr>
              <a:t> </a:t>
            </a:r>
            <a:r>
              <a:rPr lang="en-US" dirty="0" err="1">
                <a:latin typeface="Calibri" panose="020F0502020204030204" pitchFamily="34" charset="0"/>
              </a:rPr>
              <a:t>vigumu</a:t>
            </a:r>
            <a:r>
              <a:rPr lang="en-US" dirty="0">
                <a:latin typeface="Calibri" panose="020F0502020204030204" pitchFamily="34" charset="0"/>
              </a:rPr>
              <a:t>                                                               kuwapa </a:t>
            </a:r>
            <a:r>
              <a:rPr lang="en-US" dirty="0" err="1">
                <a:latin typeface="Calibri" panose="020F0502020204030204" pitchFamily="34" charset="0"/>
              </a:rPr>
              <a:t>watoto</a:t>
            </a:r>
            <a:r>
              <a:rPr lang="en-US" dirty="0">
                <a:latin typeface="Calibri" panose="020F0502020204030204" pitchFamily="34" charset="0"/>
              </a:rPr>
              <a:t> wao ARV kila siku.</a:t>
            </a:r>
          </a:p>
          <a:p>
            <a:pPr marL="285750" indent="-285750">
              <a:buFont typeface="Arial" panose="020B0604020202020204" pitchFamily="34" charset="0"/>
              <a:buChar char="•"/>
            </a:pPr>
            <a:r>
              <a:rPr lang="en-US" dirty="0">
                <a:latin typeface="Calibri" panose="020F0502020204030204" pitchFamily="34" charset="0"/>
              </a:rPr>
              <a:t>Matatizo ya kuwapa </a:t>
            </a:r>
            <a:r>
              <a:rPr lang="en-US" dirty="0" err="1">
                <a:latin typeface="Calibri" panose="020F0502020204030204" pitchFamily="34" charset="0"/>
              </a:rPr>
              <a:t>watoto</a:t>
            </a:r>
            <a:r>
              <a:rPr lang="en-US" dirty="0">
                <a:latin typeface="Calibri" panose="020F0502020204030204" pitchFamily="34" charset="0"/>
              </a:rPr>
              <a:t> wao vidonge                                        </a:t>
            </a:r>
            <a:r>
              <a:rPr lang="en-US" dirty="0" err="1">
                <a:latin typeface="Calibri" panose="020F0502020204030204" pitchFamily="34" charset="0"/>
              </a:rPr>
              <a:t>hufanyika</a:t>
            </a:r>
            <a:r>
              <a:rPr lang="en-US" dirty="0">
                <a:latin typeface="Calibri" panose="020F0502020204030204" pitchFamily="34" charset="0"/>
              </a:rPr>
              <a:t> wakati wowote wakati wa matibabu.</a:t>
            </a:r>
          </a:p>
          <a:p>
            <a:pPr marL="285750" indent="-285750">
              <a:buFont typeface="Arial" panose="020B0604020202020204" pitchFamily="34" charset="0"/>
              <a:buChar char="•"/>
            </a:pPr>
            <a:r>
              <a:rPr lang="en-US" dirty="0">
                <a:latin typeface="Calibri" panose="020F0502020204030204" pitchFamily="34" charset="0"/>
              </a:rPr>
              <a:t>Tafadhali fikiria kipindi cha nyuma kama WIKI moja iliyopita, unafikiria ni dozi ngapi (siku) za ARV ambazo mtot wako alikosa?</a:t>
            </a:r>
          </a:p>
          <a:p>
            <a:pPr marL="695849" lvl="1" indent="-285750">
              <a:buFont typeface="Arial" panose="020B0604020202020204" pitchFamily="34" charset="0"/>
              <a:buChar char="•"/>
            </a:pPr>
            <a:r>
              <a:rPr lang="en-US" dirty="0">
                <a:latin typeface="Calibri" panose="020F0502020204030204" pitchFamily="34" charset="0"/>
              </a:rPr>
              <a:t>Hii ilikuwa wiki ya kawaida?</a:t>
            </a:r>
          </a:p>
          <a:p>
            <a:pPr marL="695849" lvl="1" indent="-285750">
              <a:buFont typeface="Arial" panose="020B0604020202020204" pitchFamily="34" charset="0"/>
              <a:buChar char="•"/>
            </a:pPr>
            <a:r>
              <a:rPr lang="en-US" dirty="0">
                <a:latin typeface="Calibri" panose="020F0502020204030204" pitchFamily="34" charset="0"/>
              </a:rPr>
              <a:t>Na kuhusu mwezi uliopita?</a:t>
            </a:r>
            <a:endParaRPr lang="sw-KE" dirty="0">
              <a:latin typeface="Calibri" panose="020F0502020204030204" pitchFamily="34" charset="0"/>
            </a:endParaRPr>
          </a:p>
        </p:txBody>
      </p:sp>
      <p:cxnSp>
        <p:nvCxnSpPr>
          <p:cNvPr id="15" name="Straight Connector 14"/>
          <p:cNvCxnSpPr/>
          <p:nvPr/>
        </p:nvCxnSpPr>
        <p:spPr>
          <a:xfrm>
            <a:off x="3657600" y="1057364"/>
            <a:ext cx="0" cy="2066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6. Unampatia mtoto wako ARV aje?</a:t>
            </a:r>
            <a:endParaRPr lang="sw-KE" sz="2800" dirty="0">
              <a:solidFill>
                <a:srgbClr val="FFFFFF"/>
              </a:solidFill>
              <a:latin typeface="Calibri" panose="020F0502020204030204" pitchFamily="34" charset="0"/>
            </a:endParaRPr>
          </a:p>
        </p:txBody>
      </p:sp>
      <p:sp>
        <p:nvSpPr>
          <p:cNvPr id="24" name="Rectangle 23"/>
          <p:cNvSpPr/>
          <p:nvPr/>
        </p:nvSpPr>
        <p:spPr>
          <a:xfrm>
            <a:off x="3657600" y="3429001"/>
            <a:ext cx="5394033" cy="3167944"/>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1556" y="3429001"/>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147255970"/>
              </p:ext>
            </p:extLst>
          </p:nvPr>
        </p:nvGraphicFramePr>
        <p:xfrm>
          <a:off x="5562600" y="3570846"/>
          <a:ext cx="3407254" cy="2906153"/>
        </p:xfrm>
        <a:graphic>
          <a:graphicData uri="http://schemas.openxmlformats.org/drawingml/2006/table">
            <a:tbl>
              <a:tblPr firstRow="1" bandRow="1">
                <a:tableStyleId>{8EC20E35-A176-4012-BC5E-935CFFF8708E}</a:tableStyleId>
              </a:tblPr>
              <a:tblGrid>
                <a:gridCol w="2382474">
                  <a:extLst>
                    <a:ext uri="{9D8B030D-6E8A-4147-A177-3AD203B41FA5}">
                      <a16:colId xmlns:a16="http://schemas.microsoft.com/office/drawing/2014/main" val="20000"/>
                    </a:ext>
                  </a:extLst>
                </a:gridCol>
                <a:gridCol w="1024780">
                  <a:extLst>
                    <a:ext uri="{9D8B030D-6E8A-4147-A177-3AD203B41FA5}">
                      <a16:colId xmlns:a16="http://schemas.microsoft.com/office/drawing/2014/main" val="20001"/>
                    </a:ext>
                  </a:extLst>
                </a:gridCol>
              </a:tblGrid>
              <a:tr h="460183">
                <a:tc>
                  <a:txBody>
                    <a:bodyPr/>
                    <a:lstStyle/>
                    <a:p>
                      <a:pPr algn="ctr"/>
                      <a:r>
                        <a:rPr lang="en-US" sz="1000" dirty="0">
                          <a:latin typeface="Calibri" panose="020F0502020204030204" pitchFamily="34" charset="0"/>
                        </a:rPr>
                        <a:t>Idadi ya dozi zilizokosekana kwa mwezi</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Kategoria ya </a:t>
                      </a:r>
                      <a:r>
                        <a:rPr lang="en-US" sz="1000" dirty="0" err="1">
                          <a:latin typeface="Calibri" panose="020F0502020204030204" pitchFamily="34" charset="0"/>
                        </a:rPr>
                        <a:t>utiifu</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388235">
                <a:tc>
                  <a:txBody>
                    <a:bodyPr/>
                    <a:lstStyle/>
                    <a:p>
                      <a:pPr algn="ctr"/>
                      <a:r>
                        <a:rPr lang="en-US" sz="1000" dirty="0">
                          <a:latin typeface="Calibri" panose="020F0502020204030204" pitchFamily="34" charset="0"/>
                        </a:rPr>
                        <a:t>Nidhamu ya wagonjwa kutumia dawa mara moja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78250">
                <a:tc>
                  <a:txBody>
                    <a:bodyPr/>
                    <a:lstStyle/>
                    <a:p>
                      <a:pPr algn="ctr"/>
                      <a:r>
                        <a:rPr lang="en-US" sz="1000" dirty="0">
                          <a:latin typeface="Calibri" panose="020F0502020204030204" pitchFamily="34" charset="0"/>
                        </a:rPr>
                        <a:t>&lt; dozi 2</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78250">
                <a:tc>
                  <a:txBody>
                    <a:bodyPr/>
                    <a:lstStyle/>
                    <a:p>
                      <a:pPr algn="ctr"/>
                      <a:r>
                        <a:rPr lang="en-US" sz="1000" dirty="0">
                          <a:latin typeface="Calibri" panose="020F0502020204030204" pitchFamily="34" charset="0"/>
                        </a:rPr>
                        <a:t>dozi 2-4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78250">
                <a:tc>
                  <a:txBody>
                    <a:bodyPr/>
                    <a:lstStyle/>
                    <a:p>
                      <a:pPr algn="ctr"/>
                      <a:r>
                        <a:rPr lang="en-US" sz="1000" dirty="0">
                          <a:latin typeface="Calibri" panose="020F0502020204030204" pitchFamily="34" charset="0"/>
                        </a:rPr>
                        <a:t>&gt;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388235">
                <a:tc>
                  <a:txBody>
                    <a:bodyPr/>
                    <a:lstStyle/>
                    <a:p>
                      <a:pPr algn="ctr"/>
                      <a:r>
                        <a:rPr lang="en-US" sz="1000" dirty="0">
                          <a:latin typeface="Calibri" panose="020F0502020204030204" pitchFamily="34" charset="0"/>
                        </a:rPr>
                        <a:t>Nidhamu ya wagonjwa kutumia dawa mara mbili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78250">
                <a:tc>
                  <a:txBody>
                    <a:bodyPr/>
                    <a:lstStyle/>
                    <a:p>
                      <a:pPr algn="ctr"/>
                      <a:r>
                        <a:rPr lang="en-US" sz="1000" dirty="0">
                          <a:latin typeface="Calibri" panose="020F0502020204030204" pitchFamily="34" charset="0"/>
                        </a:rPr>
                        <a:t>&lt;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 </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78250">
                <a:tc>
                  <a:txBody>
                    <a:bodyPr/>
                    <a:lstStyle/>
                    <a:p>
                      <a:pPr algn="ctr"/>
                      <a:r>
                        <a:rPr lang="en-US" sz="1000" dirty="0">
                          <a:latin typeface="Calibri" panose="020F0502020204030204" pitchFamily="34" charset="0"/>
                        </a:rPr>
                        <a:t>dozi 4-8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78250">
                <a:tc>
                  <a:txBody>
                    <a:bodyPr/>
                    <a:lstStyle/>
                    <a:p>
                      <a:pPr algn="ctr"/>
                      <a:r>
                        <a:rPr lang="en-US" sz="1000" dirty="0">
                          <a:latin typeface="Calibri" panose="020F0502020204030204" pitchFamily="34" charset="0"/>
                        </a:rPr>
                        <a:t>&gt; dozi 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27" name="Content Placeholder 1"/>
          <p:cNvSpPr>
            <a:spLocks noGrp="1"/>
          </p:cNvSpPr>
          <p:nvPr>
            <p:ph sz="half" idx="1"/>
          </p:nvPr>
        </p:nvSpPr>
        <p:spPr>
          <a:xfrm>
            <a:off x="3657600" y="3947390"/>
            <a:ext cx="1828800" cy="2605809"/>
          </a:xfrm>
        </p:spPr>
        <p:txBody>
          <a:bodyPr>
            <a:normAutofit fontScale="62500" lnSpcReduction="20000"/>
          </a:bodyPr>
          <a:lstStyle/>
          <a:p>
            <a:r>
              <a:rPr lang="en-US" sz="2400" b="1" dirty="0">
                <a:latin typeface="Calibri" panose="020F0502020204030204" pitchFamily="34" charset="0"/>
              </a:rPr>
              <a:t>Hati</a:t>
            </a:r>
          </a:p>
          <a:p>
            <a:endParaRPr lang="sw-KE" sz="2100" b="1" dirty="0">
              <a:latin typeface="Calibri" panose="020F0502020204030204" pitchFamily="34" charset="0"/>
            </a:endParaRPr>
          </a:p>
          <a:p>
            <a:r>
              <a:rPr lang="en-US" sz="2100" dirty="0">
                <a:latin typeface="Calibri" panose="020F0502020204030204" pitchFamily="34" charset="0"/>
              </a:rPr>
              <a:t>Kamilisha safuwima ya kwanza ya kikao cha 1 kilichoimarishwa cha </a:t>
            </a:r>
            <a:r>
              <a:rPr lang="en-US" sz="2100" dirty="0" err="1">
                <a:latin typeface="Calibri" panose="020F0502020204030204" pitchFamily="34" charset="0"/>
              </a:rPr>
              <a:t>utiifu</a:t>
            </a:r>
            <a:r>
              <a:rPr lang="en-US" sz="2100" dirty="0">
                <a:latin typeface="Calibri" panose="020F0502020204030204" pitchFamily="34" charset="0"/>
              </a:rPr>
              <a:t> kwenye </a:t>
            </a:r>
            <a:r>
              <a:rPr lang="en-US" sz="2100" b="1" dirty="0">
                <a:latin typeface="Calibri" panose="020F0502020204030204" pitchFamily="34" charset="0"/>
              </a:rPr>
              <a:t>Zana Iliyoimarishwa ya Mpango wa Utiifu</a:t>
            </a:r>
            <a:r>
              <a:rPr lang="en-US" sz="2100" dirty="0">
                <a:latin typeface="Calibri" panose="020F0502020204030204" pitchFamily="34" charset="0"/>
              </a:rPr>
              <a:t> na uweke alama </a:t>
            </a:r>
            <a:r>
              <a:rPr lang="en-US" sz="2100" dirty="0" err="1">
                <a:latin typeface="Calibri" panose="020F0502020204030204" pitchFamily="34" charset="0"/>
              </a:rPr>
              <a:t>utiifu</a:t>
            </a:r>
            <a:r>
              <a:rPr lang="en-US" sz="2100" dirty="0">
                <a:latin typeface="Calibri" panose="020F0502020204030204" pitchFamily="34" charset="0"/>
              </a:rPr>
              <a:t> kama mzuri, wastani, au mbaya, kulingana na idadi ya dozi zilizokosekana kwa mwezi (kulingana na jedwali).</a:t>
            </a:r>
          </a:p>
        </p:txBody>
      </p:sp>
      <p:sp>
        <p:nvSpPr>
          <p:cNvPr id="38" name="Rectangle 37"/>
          <p:cNvSpPr/>
          <p:nvPr/>
        </p:nvSpPr>
        <p:spPr>
          <a:xfrm>
            <a:off x="228600" y="3200400"/>
            <a:ext cx="3200399" cy="3396546"/>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228600" y="3886200"/>
            <a:ext cx="3200399" cy="2743200"/>
          </a:xfrm>
        </p:spPr>
        <p:txBody>
          <a:bodyPr>
            <a:normAutofit fontScale="85000" lnSpcReduction="10000"/>
          </a:bodyPr>
          <a:lstStyle/>
          <a:p>
            <a:r>
              <a:rPr lang="en-US" b="1" dirty="0">
                <a:latin typeface="Calibri" panose="020F0502020204030204" pitchFamily="34" charset="0"/>
              </a:rPr>
              <a:t>Kubainisha Utiifu</a:t>
            </a:r>
          </a:p>
          <a:p>
            <a:pPr marL="342900" indent="-342900">
              <a:buAutoNum type="arabicPeriod"/>
            </a:pPr>
            <a:r>
              <a:rPr lang="en-US" dirty="0">
                <a:latin typeface="Calibri" panose="020F0502020204030204" pitchFamily="34" charset="0"/>
              </a:rPr>
              <a:t>Muulize mzazi kukumbuka wiki iliyopita na ni dozi ngapi mtoto wake alikosa. </a:t>
            </a:r>
          </a:p>
          <a:p>
            <a:pPr marL="342900" indent="-342900">
              <a:buAutoNum type="arabicPeriod"/>
            </a:pPr>
            <a:r>
              <a:rPr lang="en-US" dirty="0">
                <a:latin typeface="Calibri" panose="020F0502020204030204" pitchFamily="34" charset="0"/>
              </a:rPr>
              <a:t>Ulika kama hii ni kawaida.</a:t>
            </a:r>
          </a:p>
          <a:p>
            <a:pPr marL="342900" indent="-342900">
              <a:buAutoNum type="arabicPeriod"/>
            </a:pPr>
            <a:r>
              <a:rPr lang="en-US" dirty="0">
                <a:latin typeface="Calibri" panose="020F0502020204030204" pitchFamily="34" charset="0"/>
              </a:rPr>
              <a:t>Bainisha ni dozi ngapi alizokoza katika mwezi uliopita. </a:t>
            </a:r>
          </a:p>
          <a:p>
            <a:pPr marL="342900" indent="-342900">
              <a:buAutoNum type="arabicPeriod"/>
            </a:pPr>
            <a:r>
              <a:rPr lang="en-US" dirty="0">
                <a:latin typeface="Calibri" panose="020F0502020204030204" pitchFamily="34" charset="0"/>
              </a:rPr>
              <a:t>Kwa kutumia jedwali upande wa kushoto, bainisha kama </a:t>
            </a:r>
            <a:r>
              <a:rPr lang="en-US" dirty="0" err="1">
                <a:latin typeface="Calibri" panose="020F0502020204030204" pitchFamily="34" charset="0"/>
              </a:rPr>
              <a:t>utiifu</a:t>
            </a:r>
            <a:r>
              <a:rPr lang="en-US" dirty="0">
                <a:latin typeface="Calibri" panose="020F0502020204030204" pitchFamily="34" charset="0"/>
              </a:rPr>
              <a:t> wa mtoto ni mzuri, wastani au mbaya.</a:t>
            </a:r>
          </a:p>
          <a:p>
            <a:endParaRPr lang="sw-KE" b="1" u="sng" dirty="0">
              <a:latin typeface="Calibri" panose="020F0502020204030204" pitchFamily="34" charset="0"/>
            </a:endParaRPr>
          </a:p>
        </p:txBody>
      </p:sp>
      <p:pic>
        <p:nvPicPr>
          <p:cNvPr id="4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727" y="3304147"/>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774541" y="3410635"/>
            <a:ext cx="2654459" cy="323165"/>
          </a:xfrm>
          <a:prstGeom prst="rect">
            <a:avLst/>
          </a:prstGeom>
          <a:noFill/>
        </p:spPr>
        <p:txBody>
          <a:bodyPr wrap="square" rtlCol="0">
            <a:spAutoFit/>
          </a:bodyPr>
          <a:lstStyle/>
          <a:p>
            <a:r>
              <a:rPr lang="en-US" sz="1500" b="1" dirty="0">
                <a:latin typeface="Calibri" panose="020F0502020204030204" pitchFamily="34" charset="0"/>
              </a:rPr>
              <a:t>Maagizo kwa Watoa Huduma</a:t>
            </a:r>
            <a:endParaRPr lang="sw-KE" sz="1500" b="1" dirty="0">
              <a:latin typeface="Calibri" panose="020F0502020204030204" pitchFamily="34" charset="0"/>
            </a:endParaRP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6" y="422873"/>
            <a:ext cx="1800128" cy="1344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980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en-GB" sz="900" dirty="0">
                <a:latin typeface="Calibri" panose="020F0502020204030204" pitchFamily="34" charset="0"/>
              </a:rPr>
              <a:t>Zana hii ya kazi iliundwa na ICAP katika Chuo Kikuu cha Columbia kwa ufadhili kutoka kwa Mpango wa Dharura wa Rais wa Marekani wa UKIMWI (PEFPAR) kupitia Vituo vya Kudhibiti na Kuzuia Magonjwa (CDC) chini ya makubaliano ya ushirikiano #U2GGH000994. Yaliyomo haya ni wajibu wa kipekee wa waandishi na hayawakilishi maoni ya Serikali ya Marekani.</a:t>
            </a:r>
          </a:p>
          <a:p>
            <a:pPr marL="0" indent="0">
              <a:lnSpc>
                <a:spcPct val="120000"/>
              </a:lnSpc>
              <a:buNone/>
            </a:pPr>
            <a:endParaRPr lang="sw-KE" sz="900" dirty="0">
              <a:latin typeface="Calibri" panose="020F0502020204030204" pitchFamily="34" charset="0"/>
            </a:endParaRPr>
          </a:p>
          <a:p>
            <a:pPr marL="0" indent="0" algn="r">
              <a:lnSpc>
                <a:spcPct val="120000"/>
              </a:lnSpc>
              <a:buNone/>
            </a:pPr>
            <a:r>
              <a:rPr lang="en-GB" sz="900" dirty="0">
                <a:latin typeface="Calibri" panose="020F0502020204030204" pitchFamily="34" charset="0"/>
              </a:rPr>
              <a:t>Bango hili linakusudiwa kutumiwa na wahudumu wa afya ili kutoa maelezo kwa wagonjwa wanaoishi na HIV na familia zao. Kwa maswali kuhusu yaliyomo au matumizi yake, tafadhali wasiliana na ICAP kwenye icap-communications@columbia.edu.</a:t>
            </a:r>
            <a:endParaRPr lang="sw-KE" sz="900" dirty="0">
              <a:latin typeface="Calibri" panose="020F0502020204030204" pitchFamily="34" charset="0"/>
            </a:endParaRP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7. Je, ni changamoto gani unazokumbana nazo </a:t>
            </a:r>
            <a:r>
              <a:rPr lang="en-US" sz="2800" dirty="0" err="1">
                <a:solidFill>
                  <a:srgbClr val="FFFFFF"/>
                </a:solidFill>
                <a:latin typeface="Calibri" panose="020F0502020204030204" pitchFamily="34" charset="0"/>
              </a:rPr>
              <a:t>unapompa</a:t>
            </a:r>
            <a:r>
              <a:rPr lang="en-US" sz="2800" dirty="0">
                <a:solidFill>
                  <a:srgbClr val="FFFFFF"/>
                </a:solidFill>
                <a:latin typeface="Calibri" panose="020F0502020204030204" pitchFamily="34" charset="0"/>
              </a:rPr>
              <a:t> 	mtoto wako ARV?</a:t>
            </a:r>
            <a:endParaRPr lang="sw-KE" sz="2800" dirty="0">
              <a:solidFill>
                <a:srgbClr val="FFFFFF"/>
              </a:solidFill>
              <a:latin typeface="Calibri" panose="020F0502020204030204" pitchFamily="34" charset="0"/>
            </a:endParaRPr>
          </a:p>
        </p:txBody>
      </p:sp>
      <p:sp>
        <p:nvSpPr>
          <p:cNvPr id="4" name="TextBox 3"/>
          <p:cNvSpPr txBox="1"/>
          <p:nvPr/>
        </p:nvSpPr>
        <p:spPr>
          <a:xfrm>
            <a:off x="384206" y="5867400"/>
            <a:ext cx="845799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tutajadili baadhi ya sababu zinazofanya iwe vigumu kumpa mtoto wako ARV. </a:t>
            </a:r>
            <a:endParaRPr lang="sw-KE" sz="2000" dirty="0">
              <a:latin typeface="Calibri" panose="020F0502020204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8537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829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895600" cy="3200400"/>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Kwa pamoja, tutajadili baadhi ya sababu zinazofanya iwe vigumu kumpa mtoto wako ARV.</a:t>
            </a:r>
            <a:endParaRPr lang="sw-KE" sz="1400" dirty="0">
              <a:latin typeface="Calibri" panose="020F0502020204030204" pitchFamily="34" charset="0"/>
            </a:endParaRPr>
          </a:p>
        </p:txBody>
      </p:sp>
      <p:sp>
        <p:nvSpPr>
          <p:cNvPr id="21" name="Content Placeholder 1"/>
          <p:cNvSpPr>
            <a:spLocks noGrp="1"/>
          </p:cNvSpPr>
          <p:nvPr>
            <p:ph sz="half" idx="1"/>
          </p:nvPr>
        </p:nvSpPr>
        <p:spPr>
          <a:xfrm>
            <a:off x="3155244" y="990600"/>
            <a:ext cx="5683956" cy="1752600"/>
          </a:xfrm>
        </p:spPr>
        <p:txBody>
          <a:bodyPr>
            <a:noAutofit/>
          </a:bodyPr>
          <a:lstStyle/>
          <a:p>
            <a:r>
              <a:rPr lang="en-US" sz="1400" b="1" dirty="0">
                <a:latin typeface="Calibri" panose="020F0502020204030204" pitchFamily="34" charset="0"/>
              </a:rPr>
              <a:t>VIPENGELE VYA KUZUNGUMZIA:</a:t>
            </a:r>
          </a:p>
          <a:p>
            <a:pPr marL="285750" indent="-285750">
              <a:buFont typeface="Arial" panose="020B0604020202020204" pitchFamily="34" charset="0"/>
              <a:buChar char="•"/>
            </a:pPr>
            <a:r>
              <a:rPr lang="en-US" sz="1200" dirty="0">
                <a:latin typeface="Calibri" panose="020F0502020204030204" pitchFamily="34" charset="0"/>
              </a:rPr>
              <a:t>Tuchunguze </a:t>
            </a:r>
            <a:r>
              <a:rPr lang="en-US" sz="1200" b="1" dirty="0">
                <a:latin typeface="Calibri" panose="020F0502020204030204" pitchFamily="34" charset="0"/>
              </a:rPr>
              <a:t>changamoto</a:t>
            </a:r>
            <a:r>
              <a:rPr lang="en-US" sz="1200" dirty="0">
                <a:latin typeface="Calibri" panose="020F0502020204030204" pitchFamily="34" charset="0"/>
              </a:rPr>
              <a:t> </a:t>
            </a:r>
            <a:r>
              <a:rPr lang="en-US" sz="1200" dirty="0" err="1">
                <a:latin typeface="Calibri" panose="020F0502020204030204" pitchFamily="34" charset="0"/>
              </a:rPr>
              <a:t>zozote</a:t>
            </a:r>
            <a:r>
              <a:rPr lang="en-US" sz="1200" dirty="0">
                <a:latin typeface="Calibri" panose="020F0502020204030204" pitchFamily="34" charset="0"/>
              </a:rPr>
              <a:t> </a:t>
            </a:r>
            <a:r>
              <a:rPr lang="en-US" sz="1200" dirty="0" err="1">
                <a:latin typeface="Calibri" panose="020F0502020204030204" pitchFamily="34" charset="0"/>
              </a:rPr>
              <a:t>unazipitia</a:t>
            </a:r>
            <a:r>
              <a:rPr lang="en-US" sz="1200" dirty="0">
                <a:latin typeface="Calibri" panose="020F0502020204030204" pitchFamily="34" charset="0"/>
              </a:rPr>
              <a:t> </a:t>
            </a:r>
            <a:r>
              <a:rPr lang="en-US" sz="1200" dirty="0" err="1">
                <a:latin typeface="Calibri" panose="020F0502020204030204" pitchFamily="34" charset="0"/>
              </a:rPr>
              <a:t>wakati</a:t>
            </a:r>
            <a:r>
              <a:rPr lang="en-US" sz="1200" dirty="0">
                <a:latin typeface="Calibri" panose="020F0502020204030204" pitchFamily="34" charset="0"/>
              </a:rPr>
              <a:t>                                                               </a:t>
            </a:r>
            <a:r>
              <a:rPr lang="en-US" sz="1200" dirty="0" err="1">
                <a:latin typeface="Calibri" panose="020F0502020204030204" pitchFamily="34" charset="0"/>
              </a:rPr>
              <a:t>unampa</a:t>
            </a:r>
            <a:r>
              <a:rPr lang="en-US" sz="1200" dirty="0">
                <a:latin typeface="Calibri" panose="020F0502020204030204" pitchFamily="34" charset="0"/>
              </a:rPr>
              <a:t> mtoto wako ARV.</a:t>
            </a:r>
          </a:p>
          <a:p>
            <a:pPr marL="285750" indent="-285750">
              <a:buFont typeface="Arial" panose="020B0604020202020204" pitchFamily="34" charset="0"/>
              <a:buChar char="•"/>
            </a:pPr>
            <a:r>
              <a:rPr lang="en-US" sz="1200" dirty="0">
                <a:latin typeface="Calibri" panose="020F0502020204030204" pitchFamily="34" charset="0"/>
              </a:rPr>
              <a:t>Tafadhali jihisi huru kunieleza kuhusu </a:t>
            </a:r>
            <a:r>
              <a:rPr lang="en-US" sz="1200" dirty="0" err="1">
                <a:latin typeface="Calibri" panose="020F0502020204030204" pitchFamily="34" charset="0"/>
              </a:rPr>
              <a:t>changamoto</a:t>
            </a:r>
            <a:r>
              <a:rPr lang="en-US" sz="1200" dirty="0">
                <a:latin typeface="Calibri" panose="020F0502020204030204" pitchFamily="34" charset="0"/>
              </a:rPr>
              <a:t>                                                  </a:t>
            </a:r>
            <a:r>
              <a:rPr lang="en-US" sz="1200" dirty="0" err="1">
                <a:latin typeface="Calibri" panose="020F0502020204030204" pitchFamily="34" charset="0"/>
              </a:rPr>
              <a:t>unazokabiliana</a:t>
            </a:r>
            <a:r>
              <a:rPr lang="en-US" sz="1200" dirty="0">
                <a:latin typeface="Calibri" panose="020F0502020204030204" pitchFamily="34" charset="0"/>
              </a:rPr>
              <a:t> nazo; ninauliza kwa sababu ninataka kujaribu kupata njia za kuifanya iwe rahisi zaidi.</a:t>
            </a:r>
          </a:p>
          <a:p>
            <a:pPr marL="285750" indent="-285750">
              <a:buFont typeface="Arial" panose="020B0604020202020204" pitchFamily="34" charset="0"/>
              <a:buChar char="•"/>
            </a:pPr>
            <a:r>
              <a:rPr lang="en-US" sz="1200" dirty="0">
                <a:latin typeface="Calibri" panose="020F0502020204030204" pitchFamily="34" charset="0"/>
              </a:rPr>
              <a:t>Unaweza kukumbuka na kuelezea hali zilizofanya ukose dozi ya mwisho?</a:t>
            </a:r>
            <a:endParaRPr lang="sw-KE" sz="1200" dirty="0">
              <a:latin typeface="Calibri" panose="020F0502020204030204" pitchFamily="34" charset="0"/>
            </a:endParaRPr>
          </a:p>
        </p:txBody>
      </p:sp>
      <p:cxnSp>
        <p:nvCxnSpPr>
          <p:cNvPr id="15" name="Straight Connector 14"/>
          <p:cNvCxnSpPr/>
          <p:nvPr/>
        </p:nvCxnSpPr>
        <p:spPr>
          <a:xfrm>
            <a:off x="3124200" y="1066800"/>
            <a:ext cx="0" cy="14097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171700"/>
            <a:ext cx="2590800" cy="30861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209800"/>
            <a:ext cx="1981200" cy="685800"/>
          </a:xfrm>
        </p:spPr>
        <p:txBody>
          <a:bodyPr>
            <a:normAutofit fontScale="47500" lnSpcReduction="20000"/>
          </a:bodyPr>
          <a:lstStyle/>
          <a:p>
            <a:r>
              <a:rPr lang="en-US" sz="2100" b="1" dirty="0">
                <a:latin typeface="Calibri" panose="020F0502020204030204" pitchFamily="34" charset="0"/>
              </a:rPr>
              <a:t>Maagizo kwa Watoa Huduma:</a:t>
            </a:r>
          </a:p>
          <a:p>
            <a:r>
              <a:rPr lang="en-US" sz="2100" b="1" dirty="0">
                <a:latin typeface="Calibri" panose="020F0502020204030204" pitchFamily="34" charset="0"/>
              </a:rPr>
              <a:t>Chunguza vikwazo na </a:t>
            </a:r>
            <a:r>
              <a:rPr lang="en-US" sz="2100" b="1" dirty="0" err="1">
                <a:latin typeface="Calibri" panose="020F0502020204030204" pitchFamily="34" charset="0"/>
              </a:rPr>
              <a:t>changamoto</a:t>
            </a:r>
            <a:r>
              <a:rPr lang="en-US" sz="2100" b="1" dirty="0">
                <a:latin typeface="Calibri" panose="020F0502020204030204" pitchFamily="34" charset="0"/>
              </a:rPr>
              <a:t> </a:t>
            </a:r>
            <a:r>
              <a:rPr lang="en-US" sz="2100" b="1" dirty="0" err="1">
                <a:latin typeface="Calibri" panose="020F0502020204030204" pitchFamily="34" charset="0"/>
              </a:rPr>
              <a:t>na</a:t>
            </a:r>
            <a:r>
              <a:rPr lang="en-US" sz="2100" b="1" dirty="0">
                <a:latin typeface="Calibri" panose="020F0502020204030204" pitchFamily="34" charset="0"/>
              </a:rPr>
              <a:t> </a:t>
            </a:r>
            <a:r>
              <a:rPr lang="en-GB" sz="2100" b="1" dirty="0" err="1">
                <a:latin typeface="Calibri" panose="020F0502020204030204" pitchFamily="34" charset="0"/>
              </a:rPr>
              <a:t>mzazi</a:t>
            </a:r>
            <a:r>
              <a:rPr lang="en-GB" sz="2100" b="1" dirty="0">
                <a:latin typeface="Calibri" panose="020F0502020204030204" pitchFamily="34" charset="0"/>
              </a:rPr>
              <a:t> au </a:t>
            </a:r>
            <a:r>
              <a:rPr lang="en-GB" sz="2100" b="1" dirty="0" err="1">
                <a:latin typeface="Calibri" panose="020F0502020204030204" pitchFamily="34" charset="0"/>
              </a:rPr>
              <a:t>mlezi</a:t>
            </a:r>
            <a:r>
              <a:rPr lang="en-GB" sz="2100" b="1" dirty="0">
                <a:latin typeface="Calibri" panose="020F0502020204030204" pitchFamily="34" charset="0"/>
              </a:rPr>
              <a:t> </a:t>
            </a:r>
            <a:r>
              <a:rPr lang="en-GB" sz="2100" b="1" dirty="0" err="1">
                <a:latin typeface="Calibri" panose="020F0502020204030204" pitchFamily="34" charset="0"/>
              </a:rPr>
              <a:t>wa</a:t>
            </a:r>
            <a:r>
              <a:rPr lang="en-US" sz="2100" b="1" dirty="0">
                <a:latin typeface="Calibri" panose="020F0502020204030204" pitchFamily="34" charset="0"/>
              </a:rPr>
              <a:t> </a:t>
            </a:r>
            <a:r>
              <a:rPr lang="en-US" sz="2100" b="1" dirty="0" err="1">
                <a:latin typeface="Calibri" panose="020F0502020204030204" pitchFamily="34" charset="0"/>
              </a:rPr>
              <a:t>mgonjwa</a:t>
            </a:r>
            <a:r>
              <a:rPr lang="en-US" sz="2100" b="1" dirty="0">
                <a:latin typeface="Calibri" panose="020F0502020204030204" pitchFamily="34" charset="0"/>
              </a:rPr>
              <a:t>.</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95" y="2209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dirty="0"/>
              <a:t>	</a:t>
            </a:r>
            <a:r>
              <a:rPr lang="en-US" sz="2800" dirty="0">
                <a:solidFill>
                  <a:srgbClr val="FFFFFF"/>
                </a:solidFill>
                <a:latin typeface="Calibri" panose="020F0502020204030204" pitchFamily="34" charset="0"/>
              </a:rPr>
              <a:t>7. Je, ni changamoto gani </a:t>
            </a:r>
            <a:r>
              <a:rPr lang="en-US" sz="2800" dirty="0" err="1">
                <a:solidFill>
                  <a:srgbClr val="FFFFFF"/>
                </a:solidFill>
                <a:latin typeface="Calibri" panose="020F0502020204030204" pitchFamily="34" charset="0"/>
              </a:rPr>
              <a:t>unazokumbana</a:t>
            </a:r>
            <a:r>
              <a:rPr lang="en-US" sz="2800" dirty="0">
                <a:solidFill>
                  <a:srgbClr val="FFFFFF"/>
                </a:solidFill>
                <a:latin typeface="Calibri" panose="020F0502020204030204" pitchFamily="34" charset="0"/>
              </a:rPr>
              <a:t> 							</a:t>
            </a:r>
            <a:r>
              <a:rPr lang="en-US" sz="2800" dirty="0" err="1">
                <a:solidFill>
                  <a:srgbClr val="FFFFFF"/>
                </a:solidFill>
                <a:latin typeface="Calibri" panose="020F0502020204030204" pitchFamily="34" charset="0"/>
              </a:rPr>
              <a:t>nazo</a:t>
            </a:r>
            <a:r>
              <a:rPr lang="en-US" sz="2800" dirty="0">
                <a:solidFill>
                  <a:srgbClr val="FFFFFF"/>
                </a:solidFill>
                <a:latin typeface="Calibri" panose="020F0502020204030204" pitchFamily="34" charset="0"/>
              </a:rPr>
              <a:t> unapompa mtoto wako ARV?</a:t>
            </a:r>
          </a:p>
        </p:txBody>
      </p:sp>
      <p:sp>
        <p:nvSpPr>
          <p:cNvPr id="24" name="Rectangle 23"/>
          <p:cNvSpPr/>
          <p:nvPr/>
        </p:nvSpPr>
        <p:spPr>
          <a:xfrm>
            <a:off x="228600" y="5410201"/>
            <a:ext cx="2590800"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4102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410202"/>
            <a:ext cx="2514600" cy="1298912"/>
          </a:xfrm>
        </p:spPr>
        <p:txBody>
          <a:bodyPr>
            <a:normAutofit fontScale="55000" lnSpcReduction="20000"/>
          </a:bodyPr>
          <a:lstStyle/>
          <a:p>
            <a:r>
              <a:rPr lang="en-US" dirty="0"/>
              <a:t>	</a:t>
            </a:r>
            <a:r>
              <a:rPr dirty="0"/>
              <a:t>    </a:t>
            </a:r>
            <a:r>
              <a:rPr lang="en-US" sz="29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vikwazo maalum ulivyovitambua na mgonjwa kwenye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
        <p:nvSpPr>
          <p:cNvPr id="4" name="TextBox 3"/>
          <p:cNvSpPr txBox="1"/>
          <p:nvPr/>
        </p:nvSpPr>
        <p:spPr>
          <a:xfrm>
            <a:off x="304800" y="2928878"/>
            <a:ext cx="2514600" cy="2862322"/>
          </a:xfrm>
          <a:prstGeom prst="rect">
            <a:avLst/>
          </a:prstGeom>
          <a:noFill/>
        </p:spPr>
        <p:txBody>
          <a:bodyPr wrap="square" rtlCol="0">
            <a:spAutoFit/>
          </a:bodyPr>
          <a:lstStyle/>
          <a:p>
            <a:r>
              <a:rPr lang="en-US" sz="1200" b="1" dirty="0">
                <a:latin typeface="Calibri" panose="020F0502020204030204" pitchFamily="34" charset="0"/>
              </a:rPr>
              <a:t>O: Maswali ya kawaida (Epuka maswali ambayo yanajibiwa Ndiyo/Hapana), kwa mfano:</a:t>
            </a:r>
          </a:p>
          <a:p>
            <a:pPr marL="342900" indent="-342900">
              <a:buFont typeface="Arial" panose="020B0604020202020204" pitchFamily="34" charset="0"/>
              <a:buChar char="•"/>
            </a:pPr>
            <a:r>
              <a:rPr lang="en-US" sz="1200" dirty="0">
                <a:latin typeface="Calibri" panose="020F0502020204030204" pitchFamily="34" charset="0"/>
              </a:rPr>
              <a:t>Je, ni nini huifanya iwe vigumu kutumia ARV zako kila siku?</a:t>
            </a:r>
          </a:p>
          <a:p>
            <a:pPr marL="342900" indent="-342900">
              <a:buFont typeface="Arial" panose="020B0604020202020204" pitchFamily="34" charset="0"/>
              <a:buChar char="•"/>
            </a:pPr>
            <a:r>
              <a:rPr lang="en-US" sz="1200" dirty="0">
                <a:latin typeface="Calibri" panose="020F0502020204030204" pitchFamily="34" charset="0"/>
              </a:rPr>
              <a:t>Ni nini ulichokifanya tayari kujaribu na kutumia ARV zako kila siku?</a:t>
            </a:r>
          </a:p>
          <a:p>
            <a:pPr marL="342900" indent="-342900">
              <a:buFont typeface="Arial" panose="020B0604020202020204" pitchFamily="34" charset="0"/>
              <a:buChar char="•"/>
            </a:pPr>
            <a:r>
              <a:rPr lang="en-US" sz="1200" dirty="0">
                <a:latin typeface="Calibri" panose="020F0502020204030204" pitchFamily="34" charset="0"/>
              </a:rPr>
              <a:t>Unafikiria ni nini kinachoweza kufanyika ukiendelea kutumia ARV zako kama unavyofanya sasa?</a:t>
            </a:r>
          </a:p>
          <a:p>
            <a:pPr marL="342900" indent="-342900">
              <a:buFont typeface="Arial" panose="020B0604020202020204" pitchFamily="34" charset="0"/>
              <a:buChar char="•"/>
            </a:pPr>
            <a:endParaRPr lang="sw-KE" dirty="0">
              <a:latin typeface="Calibri" panose="020F0502020204030204" pitchFamily="34" charset="0"/>
            </a:endParaRPr>
          </a:p>
          <a:p>
            <a:endParaRPr lang="sw-KE" b="1" dirty="0"/>
          </a:p>
        </p:txBody>
      </p:sp>
      <p:graphicFrame>
        <p:nvGraphicFramePr>
          <p:cNvPr id="20" name="Table 19"/>
          <p:cNvGraphicFramePr>
            <a:graphicFrameLocks noGrp="1"/>
          </p:cNvGraphicFramePr>
          <p:nvPr>
            <p:extLst>
              <p:ext uri="{D42A27DB-BD31-4B8C-83A1-F6EECF244321}">
                <p14:modId xmlns:p14="http://schemas.microsoft.com/office/powerpoint/2010/main" val="2178115303"/>
              </p:ext>
            </p:extLst>
          </p:nvPr>
        </p:nvGraphicFramePr>
        <p:xfrm>
          <a:off x="3124200" y="2590800"/>
          <a:ext cx="5867400" cy="4150656"/>
        </p:xfrm>
        <a:graphic>
          <a:graphicData uri="http://schemas.openxmlformats.org/drawingml/2006/table">
            <a:tbl>
              <a:tblPr firstRow="1" bandRow="1">
                <a:tableStyleId>{7DF18680-E054-41AD-8BC1-D1AEF772440D}</a:tableStyleId>
              </a:tblPr>
              <a:tblGrid>
                <a:gridCol w="1283563">
                  <a:extLst>
                    <a:ext uri="{9D8B030D-6E8A-4147-A177-3AD203B41FA5}">
                      <a16:colId xmlns:a16="http://schemas.microsoft.com/office/drawing/2014/main" val="20000"/>
                    </a:ext>
                  </a:extLst>
                </a:gridCol>
                <a:gridCol w="4583837">
                  <a:extLst>
                    <a:ext uri="{9D8B030D-6E8A-4147-A177-3AD203B41FA5}">
                      <a16:colId xmlns:a16="http://schemas.microsoft.com/office/drawing/2014/main" val="20001"/>
                    </a:ext>
                  </a:extLst>
                </a:gridCol>
              </a:tblGrid>
              <a:tr h="221876">
                <a:tc>
                  <a:txBody>
                    <a:bodyPr/>
                    <a:lstStyle/>
                    <a:p>
                      <a:pPr algn="ctr"/>
                      <a:r>
                        <a:rPr lang="en-US" sz="1000" dirty="0">
                          <a:latin typeface="Calibri" panose="020F0502020204030204" pitchFamily="34" charset="0"/>
                        </a:rPr>
                        <a:t>VIKWAZO</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MASWALI YA VIKWAZO VYA KUZIPATA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21876">
                <a:tc gridSpan="2">
                  <a:txBody>
                    <a:bodyPr/>
                    <a:lstStyle/>
                    <a:p>
                      <a:pPr algn="ctr"/>
                      <a:r>
                        <a:rPr lang="en-US" sz="1000" b="1" dirty="0">
                          <a:latin typeface="Calibri" panose="020F0502020204030204" pitchFamily="34" charset="0"/>
                        </a:rPr>
                        <a:t>BINAFSI </a:t>
                      </a:r>
                      <a:endParaRPr lang="sw-KE"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363071">
                <a:tc>
                  <a:txBody>
                    <a:bodyPr/>
                    <a:lstStyle/>
                    <a:p>
                      <a:r>
                        <a:rPr lang="en-US" sz="1000" b="1" dirty="0">
                          <a:latin typeface="Calibri" panose="020F0502020204030204" pitchFamily="34" charset="0"/>
                        </a:rPr>
                        <a:t>Kutojua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Unaweza kunieleza majina ya ARV za mtoto wako? Unaelewa aje kuhusu jinsi unavyostahili kumpa mtoto wako ARV (k.m. wakati wa siku, kiasi [ikiwa ni kiowevu], ni ngapi [ikiwa ni vidonge]? Unaelewa aje kuhusu lengo la ARV? Mtoto wako anafanya sababu ya kutumia ARV? Je, ni vigumu kumpa dozi sahihi (k.m. ana tatizo la kupima ARV ya kiowevu)? Kuna mtu mwingine anayempa mtoto wako ARV? Kama ni hivyo unaamini anajua jinsi ya kumpa ARV vizuri?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363071">
                <a:tc>
                  <a:txBody>
                    <a:bodyPr/>
                    <a:lstStyle/>
                    <a:p>
                      <a:r>
                        <a:rPr lang="en-US" sz="1000" b="1" dirty="0">
                          <a:latin typeface="Calibri" panose="020F0502020204030204" pitchFamily="34" charset="0"/>
                        </a:rPr>
                        <a:t>Madhara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ARV zimeadhiri jinsi mtoto wako anavyohisi? Unafikiria ARV zimefanya mtoto wako akahisi mgonjwa kwa njia yoyote? Ikiwa ndiyo, elezea matatizo yaliyosababishwa (k.m. kichefuchefu, kuhara, matatizo ya kulala).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21876">
                <a:tc>
                  <a:txBody>
                    <a:bodyPr/>
                    <a:lstStyle/>
                    <a:p>
                      <a:r>
                        <a:rPr lang="en-US" sz="1000" b="1" dirty="0">
                          <a:latin typeface="Calibri" panose="020F0502020204030204" pitchFamily="34" charset="0"/>
                        </a:rPr>
                        <a:t>Kusahau</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Umewahi kusahau au wewe husahau mara kwa mara kumpatia mtoto wako ARV? Je, mtoto wako husahau kutumia ARV zake? Je, wewe huzipeana kwa wakati uliowekwa kwa siku? Je, ni mbinu gani ya kukumbuka/kujikumbusha unayotumia ili kupeana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221876">
                <a:tc>
                  <a:txBody>
                    <a:bodyPr/>
                    <a:lstStyle/>
                    <a:p>
                      <a:r>
                        <a:rPr lang="en-US" sz="1000" b="1" dirty="0">
                          <a:latin typeface="Calibri" panose="020F0502020204030204" pitchFamily="34" charset="0"/>
                        </a:rPr>
                        <a:t>Kuhisi vizuri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unampatia mtoto wako ARV hata wakati anahisi vizuri?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21876">
                <a:tc>
                  <a:txBody>
                    <a:bodyPr/>
                    <a:lstStyle/>
                    <a:p>
                      <a:r>
                        <a:rPr lang="en-US" sz="1000" b="1" dirty="0">
                          <a:latin typeface="Calibri" panose="020F0502020204030204" pitchFamily="34" charset="0"/>
                        </a:rPr>
                        <a:t>Ugonjwa wa kimwili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ugonjwa umewahi kukuzuia kumpa mtoto wako dawa za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33082">
                <a:tc>
                  <a:txBody>
                    <a:bodyPr/>
                    <a:lstStyle/>
                    <a:p>
                      <a:r>
                        <a:rPr lang="en-US" sz="1000" b="1" dirty="0">
                          <a:latin typeface="Calibri" panose="020F0502020204030204" pitchFamily="34" charset="0"/>
                        </a:rPr>
                        <a:t>Uwajibikaji/ watoa huduma mbalimbali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Mtoto wako upokea aje dozi za ARV? (Wewe humpatia? Wewe humuuliza/kumbukusha mtoto wako kutumia? Unamwangalia mtoto wako akitumia dawa?) Je, wewe ndio mtu wa pekee anayewajibika kumpa/kusimamia ARV za mtoto wako? Ikiwa ni hapana, kuna wengine? Kama ndiyo, kuna wengine katika nyumba  ambaye umemweleza ni nani anayeweza kumpa dawa wakati wewe ni mgonjwa au hupatikani?</a:t>
                      </a:r>
                    </a:p>
                  </a:txBody>
                  <a:tcPr marL="83127" marR="83127" marT="40341" marB="40341"/>
                </a:tc>
                <a:extLst>
                  <a:ext uri="{0D108BD9-81ED-4DB2-BD59-A6C34878D82A}">
                    <a16:rowId xmlns:a16="http://schemas.microsoft.com/office/drawing/2014/main" val="10007"/>
                  </a:ext>
                </a:extLst>
              </a:tr>
            </a:tbl>
          </a:graphicData>
        </a:graphic>
      </p:graphicFrame>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0600" y="443066"/>
            <a:ext cx="1799253" cy="132466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76905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8. Je, ni changamoto gani unazokumbana nazo unapompa mtoto wako ARV?</a:t>
            </a:r>
          </a:p>
        </p:txBody>
      </p:sp>
      <p:sp>
        <p:nvSpPr>
          <p:cNvPr id="5" name="TextBox 4"/>
          <p:cNvSpPr txBox="1"/>
          <p:nvPr/>
        </p:nvSpPr>
        <p:spPr>
          <a:xfrm>
            <a:off x="384206" y="5867400"/>
            <a:ext cx="845799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tutajadili baadhi ya sababu zinazofanya iwe vigumu kumpa mtoto wako ARV. </a:t>
            </a:r>
            <a:endParaRPr lang="sw-KE" sz="2000" dirty="0">
              <a:latin typeface="Calibri" panose="020F050202020403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990600"/>
            <a:ext cx="6267450" cy="4778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31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6291" y="1066800"/>
            <a:ext cx="2516909" cy="1371600"/>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Kwa pamoja, tutajadili baadhi ya sababu zinazofanya iwe vigumu kumpa mtoto wako ARV.</a:t>
            </a:r>
          </a:p>
        </p:txBody>
      </p:sp>
      <p:sp>
        <p:nvSpPr>
          <p:cNvPr id="21" name="Content Placeholder 1"/>
          <p:cNvSpPr>
            <a:spLocks noGrp="1"/>
          </p:cNvSpPr>
          <p:nvPr>
            <p:ph sz="half" idx="1"/>
          </p:nvPr>
        </p:nvSpPr>
        <p:spPr>
          <a:xfrm>
            <a:off x="2819400" y="1066800"/>
            <a:ext cx="6248400" cy="12192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Tuendelee kuchunguza changamoto </a:t>
            </a:r>
            <a:r>
              <a:rPr lang="en-US" sz="1400" dirty="0" err="1">
                <a:latin typeface="Calibri" panose="020F0502020204030204" pitchFamily="34" charset="0"/>
              </a:rPr>
              <a:t>zozote</a:t>
            </a:r>
            <a:r>
              <a:rPr lang="en-US" sz="1400" dirty="0">
                <a:latin typeface="Calibri" panose="020F0502020204030204" pitchFamily="34" charset="0"/>
              </a:rPr>
              <a:t>                                          </a:t>
            </a:r>
            <a:r>
              <a:rPr lang="en-US" sz="1400" dirty="0" err="1">
                <a:latin typeface="Calibri" panose="020F0502020204030204" pitchFamily="34" charset="0"/>
              </a:rPr>
              <a:t>unazokabiliana</a:t>
            </a:r>
            <a:r>
              <a:rPr lang="en-US" sz="1400" dirty="0">
                <a:latin typeface="Calibri" panose="020F0502020204030204" pitchFamily="34" charset="0"/>
              </a:rPr>
              <a:t>  </a:t>
            </a:r>
            <a:r>
              <a:rPr lang="en-US" sz="1400" dirty="0" err="1">
                <a:latin typeface="Calibri" panose="020F0502020204030204" pitchFamily="34" charset="0"/>
              </a:rPr>
              <a:t>nazo</a:t>
            </a:r>
            <a:r>
              <a:rPr lang="en-US" sz="1400" dirty="0">
                <a:latin typeface="Calibri" panose="020F0502020204030204" pitchFamily="34" charset="0"/>
              </a:rPr>
              <a:t> </a:t>
            </a:r>
            <a:r>
              <a:rPr lang="en-US" sz="1400" dirty="0" err="1">
                <a:latin typeface="Calibri" panose="020F0502020204030204" pitchFamily="34" charset="0"/>
              </a:rPr>
              <a:t>unapompa</a:t>
            </a:r>
            <a:r>
              <a:rPr lang="en-US" sz="1400" dirty="0">
                <a:latin typeface="Calibri" panose="020F0502020204030204" pitchFamily="34" charset="0"/>
              </a:rPr>
              <a:t> </a:t>
            </a:r>
            <a:r>
              <a:rPr lang="en-US" sz="1400" dirty="0" err="1">
                <a:latin typeface="Calibri" panose="020F0502020204030204" pitchFamily="34" charset="0"/>
              </a:rPr>
              <a:t>mtoto</a:t>
            </a:r>
            <a:r>
              <a:rPr lang="en-US" sz="1400" dirty="0">
                <a:latin typeface="Calibri" panose="020F0502020204030204" pitchFamily="34" charset="0"/>
              </a:rPr>
              <a:t> </a:t>
            </a:r>
            <a:r>
              <a:rPr lang="en-US" sz="1400" dirty="0" err="1">
                <a:latin typeface="Calibri" panose="020F0502020204030204" pitchFamily="34" charset="0"/>
              </a:rPr>
              <a:t>wako</a:t>
            </a:r>
            <a:r>
              <a:rPr lang="en-US" sz="1400" dirty="0">
                <a:latin typeface="Calibri" panose="020F0502020204030204" pitchFamily="34" charset="0"/>
              </a:rPr>
              <a:t>                                                                ARV </a:t>
            </a:r>
            <a:r>
              <a:rPr lang="en-US" sz="1400" b="1" dirty="0">
                <a:latin typeface="Calibri" panose="020F0502020204030204" pitchFamily="34" charset="0"/>
              </a:rPr>
              <a:t>(</a:t>
            </a:r>
            <a:r>
              <a:rPr lang="en-US" sz="1400" b="1" dirty="0" err="1">
                <a:latin typeface="Calibri" panose="020F0502020204030204" pitchFamily="34" charset="0"/>
              </a:rPr>
              <a:t>vikwazo</a:t>
            </a:r>
            <a:r>
              <a:rPr lang="en-US" sz="1400" b="1" dirty="0">
                <a:latin typeface="Calibri" panose="020F0502020204030204" pitchFamily="34" charset="0"/>
              </a:rPr>
              <a:t> vya kibinafsi na kifamilia).</a:t>
            </a:r>
            <a:endParaRPr lang="sw-KE" sz="1400" dirty="0">
              <a:latin typeface="Calibri" panose="020F0502020204030204" pitchFamily="34" charset="0"/>
            </a:endParaRPr>
          </a:p>
        </p:txBody>
      </p:sp>
      <p:cxnSp>
        <p:nvCxnSpPr>
          <p:cNvPr id="15" name="Straight Connector 14"/>
          <p:cNvCxnSpPr/>
          <p:nvPr/>
        </p:nvCxnSpPr>
        <p:spPr>
          <a:xfrm>
            <a:off x="2741852" y="1095625"/>
            <a:ext cx="0" cy="11141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8. Je, ni changamoto gani unazokumbana nazo unapompa mtoto wako ARV?</a:t>
            </a:r>
          </a:p>
        </p:txBody>
      </p:sp>
      <p:sp>
        <p:nvSpPr>
          <p:cNvPr id="24" name="Rectangle 23"/>
          <p:cNvSpPr/>
          <p:nvPr/>
        </p:nvSpPr>
        <p:spPr>
          <a:xfrm>
            <a:off x="228600" y="5595055"/>
            <a:ext cx="2514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40" y="5637886"/>
            <a:ext cx="397246" cy="3057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527118906"/>
              </p:ext>
            </p:extLst>
          </p:nvPr>
        </p:nvGraphicFramePr>
        <p:xfrm>
          <a:off x="2971801" y="2286000"/>
          <a:ext cx="5791200" cy="4298476"/>
        </p:xfrm>
        <a:graphic>
          <a:graphicData uri="http://schemas.openxmlformats.org/drawingml/2006/table">
            <a:tbl>
              <a:tblPr firstRow="1" bandRow="1">
                <a:tableStyleId>{7DF18680-E054-41AD-8BC1-D1AEF772440D}</a:tableStyleId>
              </a:tblPr>
              <a:tblGrid>
                <a:gridCol w="1183090">
                  <a:extLst>
                    <a:ext uri="{9D8B030D-6E8A-4147-A177-3AD203B41FA5}">
                      <a16:colId xmlns:a16="http://schemas.microsoft.com/office/drawing/2014/main" val="20000"/>
                    </a:ext>
                  </a:extLst>
                </a:gridCol>
                <a:gridCol w="114290">
                  <a:extLst>
                    <a:ext uri="{9D8B030D-6E8A-4147-A177-3AD203B41FA5}">
                      <a16:colId xmlns:a16="http://schemas.microsoft.com/office/drawing/2014/main" val="20001"/>
                    </a:ext>
                  </a:extLst>
                </a:gridCol>
                <a:gridCol w="4493820">
                  <a:extLst>
                    <a:ext uri="{9D8B030D-6E8A-4147-A177-3AD203B41FA5}">
                      <a16:colId xmlns:a16="http://schemas.microsoft.com/office/drawing/2014/main" val="20002"/>
                    </a:ext>
                  </a:extLst>
                </a:gridCol>
              </a:tblGrid>
              <a:tr h="195850">
                <a:tc gridSpan="2">
                  <a:txBody>
                    <a:bodyPr/>
                    <a:lstStyle/>
                    <a:p>
                      <a:pPr algn="ctr"/>
                      <a:r>
                        <a:rPr lang="en-US" sz="900" dirty="0">
                          <a:latin typeface="Calibri" panose="020F0502020204030204" pitchFamily="34" charset="0"/>
                        </a:rPr>
                        <a:t>VIKWAZO</a:t>
                      </a:r>
                      <a:endParaRPr lang="sw-KE" sz="900" dirty="0">
                        <a:latin typeface="Calibri" panose="020F0502020204030204" pitchFamily="34" charset="0"/>
                      </a:endParaRP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a:txBody>
                    <a:bodyPr/>
                    <a:lstStyle/>
                    <a:p>
                      <a:pPr algn="ctr"/>
                      <a:r>
                        <a:rPr lang="en-US" sz="900" dirty="0">
                          <a:latin typeface="Calibri" panose="020F0502020204030204" pitchFamily="34" charset="0"/>
                        </a:rPr>
                        <a:t>MASWALI YA VIKWAZO VYA KUZIPATA</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05741">
                <a:tc gridSpan="3">
                  <a:txBody>
                    <a:bodyPr/>
                    <a:lstStyle/>
                    <a:p>
                      <a:pPr algn="ctr"/>
                      <a:r>
                        <a:rPr lang="en-US" sz="900" b="1" dirty="0">
                          <a:latin typeface="Calibri" panose="020F0502020204030204" pitchFamily="34" charset="0"/>
                        </a:rPr>
                        <a:t>BINAFSI (inaendelea)</a:t>
                      </a:r>
                      <a:endParaRPr lang="sw-KE" sz="9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2772">
                <a:tc gridSpan="2">
                  <a:txBody>
                    <a:bodyPr/>
                    <a:lstStyle/>
                    <a:p>
                      <a:r>
                        <a:rPr lang="en-US" sz="900" b="1" dirty="0">
                          <a:latin typeface="Calibri" panose="020F0502020204030204" pitchFamily="34" charset="0"/>
                        </a:rPr>
                        <a:t>Mzigo wa vidonge</a:t>
                      </a:r>
                      <a:endParaRPr lang="sw-KE" sz="900" b="1" dirty="0">
                        <a:latin typeface="Calibri" panose="020F0502020204030204" pitchFamily="34" charset="0"/>
                      </a:endParaRPr>
                    </a:p>
                  </a:txBody>
                  <a:tcPr marL="83127" marR="83127" marT="40341" marB="40341"/>
                </a:tc>
                <a:tc hMerge="1">
                  <a:txBody>
                    <a:bodyPr/>
                    <a:lstStyle/>
                    <a:p>
                      <a:endParaRPr lang="en-US" sz="1000" baseline="0" dirty="0">
                        <a:latin typeface="Calibri" panose="020F0502020204030204" pitchFamily="34" charset="0"/>
                      </a:endParaRPr>
                    </a:p>
                  </a:txBody>
                  <a:tcPr marL="83127" marR="83127" marT="40341" marB="40341"/>
                </a:tc>
                <a:tc>
                  <a:txBody>
                    <a:bodyPr/>
                    <a:lstStyle/>
                    <a:p>
                      <a:r>
                        <a:rPr lang="en-US" sz="900" dirty="0">
                          <a:latin typeface="Calibri" panose="020F0502020204030204" pitchFamily="34" charset="0"/>
                        </a:rPr>
                        <a:t>Je, idadi ya vidonge au kiasi cha kiowevu ni changamoto kwa mtoto wako? Je, ladha ya kiowevu/ukubwa wa vidonge ni tatizo kwa mtoto wako?</a:t>
                      </a:r>
                    </a:p>
                  </a:txBody>
                  <a:tcPr marL="83127" marR="83127" marT="40341" marB="40341"/>
                </a:tc>
                <a:extLst>
                  <a:ext uri="{0D108BD9-81ED-4DB2-BD59-A6C34878D82A}">
                    <a16:rowId xmlns:a16="http://schemas.microsoft.com/office/drawing/2014/main" val="10002"/>
                  </a:ext>
                </a:extLst>
              </a:tr>
              <a:tr h="312772">
                <a:tc gridSpan="2">
                  <a:txBody>
                    <a:bodyPr/>
                    <a:lstStyle/>
                    <a:p>
                      <a:r>
                        <a:rPr lang="en-US" sz="900" b="1" dirty="0">
                          <a:latin typeface="Calibri" panose="020F0502020204030204" pitchFamily="34" charset="0"/>
                        </a:rPr>
                        <a:t>Kupoteza/vidonge kuisha</a:t>
                      </a:r>
                      <a:endParaRPr lang="sw-KE" sz="900" b="1" dirty="0">
                        <a:latin typeface="Calibri" panose="020F0502020204030204" pitchFamily="34" charset="0"/>
                      </a:endParaRPr>
                    </a:p>
                  </a:txBody>
                  <a:tcPr marL="83127" marR="83127" marT="40341" marB="40341"/>
                </a:tc>
                <a:tc hMerge="1">
                  <a:txBody>
                    <a:bodyPr/>
                    <a:lstStyle/>
                    <a:p>
                      <a:endParaRPr lang="en-US" sz="1000" dirty="0">
                        <a:latin typeface="Calibri" panose="020F0502020204030204" pitchFamily="34" charset="0"/>
                      </a:endParaRPr>
                    </a:p>
                  </a:txBody>
                  <a:tcPr marL="83127" marR="83127" marT="40341" marB="40341"/>
                </a:tc>
                <a:tc>
                  <a:txBody>
                    <a:bodyPr/>
                    <a:lstStyle/>
                    <a:p>
                      <a:r>
                        <a:rPr lang="en-US" sz="900" dirty="0">
                          <a:latin typeface="Calibri" panose="020F0502020204030204" pitchFamily="34" charset="0"/>
                        </a:rPr>
                        <a:t>Je, umepoteza au kuishiwa na  ARV?</a:t>
                      </a:r>
                    </a:p>
                  </a:txBody>
                  <a:tcPr marL="83127" marR="83127" marT="40341" marB="40341"/>
                </a:tc>
                <a:extLst>
                  <a:ext uri="{0D108BD9-81ED-4DB2-BD59-A6C34878D82A}">
                    <a16:rowId xmlns:a16="http://schemas.microsoft.com/office/drawing/2014/main" val="10003"/>
                  </a:ext>
                </a:extLst>
              </a:tr>
              <a:tr h="340265">
                <a:tc gridSpan="2">
                  <a:txBody>
                    <a:bodyPr/>
                    <a:lstStyle/>
                    <a:p>
                      <a:r>
                        <a:rPr lang="en-US" sz="900" b="1" dirty="0">
                          <a:latin typeface="Calibri" panose="020F0502020204030204" pitchFamily="34" charset="0"/>
                        </a:rPr>
                        <a:t>Matatizo ya usafiri</a:t>
                      </a:r>
                      <a:endParaRPr lang="sw-KE" sz="900" b="1" dirty="0">
                        <a:latin typeface="Calibri" panose="020F0502020204030204" pitchFamily="34" charset="0"/>
                      </a:endParaRPr>
                    </a:p>
                  </a:txBody>
                  <a:tcPr marL="83127" marR="83127" marT="40341" marB="40341"/>
                </a:tc>
                <a:tc hMerge="1">
                  <a:txBody>
                    <a:bodyPr/>
                    <a:lstStyle/>
                    <a:p>
                      <a:endParaRPr lang="en-US" sz="1000" dirty="0">
                        <a:latin typeface="Calibri" panose="020F0502020204030204" pitchFamily="34" charset="0"/>
                      </a:endParaRPr>
                    </a:p>
                  </a:txBody>
                  <a:tcPr marL="83127" marR="83127" marT="40341" marB="40341"/>
                </a:tc>
                <a:tc>
                  <a:txBody>
                    <a:bodyPr/>
                    <a:lstStyle/>
                    <a:p>
                      <a:r>
                        <a:rPr lang="en-US" sz="900" dirty="0">
                          <a:latin typeface="Calibri" panose="020F0502020204030204" pitchFamily="34" charset="0"/>
                        </a:rPr>
                        <a:t>Je, ni vigumu kufika kwenye kituo cha afya ili kuchukua ARV? Kama ndiyo, sababu ni zipi? (k.m. umbali, gharama, kazi)</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436426">
                <a:tc gridSpan="2">
                  <a:txBody>
                    <a:bodyPr/>
                    <a:lstStyle/>
                    <a:p>
                      <a:r>
                        <a:rPr lang="en-US" sz="900" b="1" dirty="0">
                          <a:latin typeface="Calibri" panose="020F0502020204030204" pitchFamily="34" charset="0"/>
                        </a:rPr>
                        <a:t>Imani za afya</a:t>
                      </a:r>
                      <a:endParaRPr lang="sw-KE" sz="900" b="1" dirty="0">
                        <a:latin typeface="Calibri" panose="020F0502020204030204" pitchFamily="34" charset="0"/>
                      </a:endParaRPr>
                    </a:p>
                  </a:txBody>
                  <a:tcPr marL="83127" marR="83127" marT="40341" marB="40341"/>
                </a:tc>
                <a:tc hMerge="1">
                  <a:txBody>
                    <a:bodyPr/>
                    <a:lstStyle/>
                    <a:p>
                      <a:endParaRPr lang="en-US" sz="1000" dirty="0">
                        <a:latin typeface="Calibri" panose="020F0502020204030204" pitchFamily="34" charset="0"/>
                      </a:endParaRPr>
                    </a:p>
                  </a:txBody>
                  <a:tcPr marL="83127" marR="83127" marT="40341" marB="40341"/>
                </a:tc>
                <a:tc>
                  <a:txBody>
                    <a:bodyPr/>
                    <a:lstStyle/>
                    <a:p>
                      <a:r>
                        <a:rPr lang="en-US" sz="900" dirty="0">
                          <a:latin typeface="Calibri" panose="020F0502020204030204" pitchFamily="34" charset="0"/>
                        </a:rPr>
                        <a:t>Unaamini kwamba kutumia ARV kila siku ni vizuri kwa afya ya mtoto wako? Unafikiria ni njia gani bora ya kutibu HIV ya mtoto wako? Je, umewahi kujaribu njia nyingine za kutibu HIV ya mtoto wako?</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436426">
                <a:tc gridSpan="2">
                  <a:txBody>
                    <a:bodyPr/>
                    <a:lstStyle/>
                    <a:p>
                      <a:r>
                        <a:rPr lang="en-US" sz="900" b="1" dirty="0">
                          <a:latin typeface="Calibri" panose="020F0502020204030204" pitchFamily="34" charset="0"/>
                        </a:rPr>
                        <a:t>Ugumu wa kupanga</a:t>
                      </a:r>
                      <a:endParaRPr lang="sw-KE" sz="900" b="1" dirty="0">
                        <a:latin typeface="Calibri" panose="020F0502020204030204" pitchFamily="34" charset="0"/>
                      </a:endParaRPr>
                    </a:p>
                  </a:txBody>
                  <a:tcPr marL="83127" marR="83127" marT="40341" marB="40341"/>
                </a:tc>
                <a:tc hMerge="1">
                  <a:txBody>
                    <a:bodyPr/>
                    <a:lstStyle/>
                    <a:p>
                      <a:endParaRPr lang="en-US" sz="1000" dirty="0">
                        <a:latin typeface="Calibri" panose="020F0502020204030204" pitchFamily="34" charset="0"/>
                      </a:endParaRPr>
                    </a:p>
                  </a:txBody>
                  <a:tcPr marL="83127" marR="83127" marT="40341" marB="40341"/>
                </a:tc>
                <a:tc>
                  <a:txBody>
                    <a:bodyPr/>
                    <a:lstStyle/>
                    <a:p>
                      <a:r>
                        <a:rPr lang="en-US" sz="900" dirty="0">
                          <a:latin typeface="Calibri" panose="020F0502020204030204" pitchFamily="34" charset="0"/>
                        </a:rPr>
                        <a:t>Je, umewahi kuwa na shughuli nyingi sana au mabadiliko ya ratiba ambayo yalifanya iwe vigumu kumpa mtoto wako ARV? Je, kazi hukufanya usiwe nyumbani kwa vipindi vya muda mrefu?</a:t>
                      </a:r>
                      <a:endParaRPr lang="sw-KE" sz="9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05741">
                <a:tc gridSpan="3">
                  <a:txBody>
                    <a:bodyPr/>
                    <a:lstStyle/>
                    <a:p>
                      <a:pPr algn="ctr"/>
                      <a:r>
                        <a:rPr lang="en-US" sz="900" b="1" dirty="0">
                          <a:latin typeface="Calibri" panose="020F0502020204030204" pitchFamily="34" charset="0"/>
                        </a:rPr>
                        <a:t>FAMILIA</a:t>
                      </a:r>
                      <a:endParaRPr lang="sw-KE" sz="900" b="1" dirty="0">
                        <a:latin typeface="Calibri" panose="020F0502020204030204" pitchFamily="34" charset="0"/>
                      </a:endParaRPr>
                    </a:p>
                  </a:txBody>
                  <a:tcPr marL="83127" marR="83127" marT="40341" marB="40341"/>
                </a:tc>
                <a:tc hMerge="1">
                  <a:txBody>
                    <a:bodyPr/>
                    <a:lstStyle/>
                    <a:p>
                      <a:endParaRPr lang="en-US" sz="1100" dirty="0"/>
                    </a:p>
                  </a:txBody>
                  <a:tcPr/>
                </a:tc>
                <a:tc hMerge="1">
                  <a:txBody>
                    <a:bodyPr/>
                    <a:lstStyle/>
                    <a:p>
                      <a:endParaRPr lang="en-US"/>
                    </a:p>
                  </a:txBody>
                  <a:tcPr/>
                </a:tc>
                <a:extLst>
                  <a:ext uri="{0D108BD9-81ED-4DB2-BD59-A6C34878D82A}">
                    <a16:rowId xmlns:a16="http://schemas.microsoft.com/office/drawing/2014/main" val="10007"/>
                  </a:ext>
                </a:extLst>
              </a:tr>
              <a:tr h="312772">
                <a:tc>
                  <a:txBody>
                    <a:bodyPr/>
                    <a:lstStyle/>
                    <a:p>
                      <a:r>
                        <a:rPr lang="en-US" sz="900" b="1" dirty="0">
                          <a:latin typeface="Calibri" panose="020F0502020204030204" pitchFamily="34" charset="0"/>
                        </a:rPr>
                        <a:t>Kushiriki na wengine</a:t>
                      </a:r>
                      <a:endParaRPr lang="sw-KE" sz="900" b="1" dirty="0">
                        <a:latin typeface="Calibri" panose="020F0502020204030204" pitchFamily="34" charset="0"/>
                      </a:endParaRPr>
                    </a:p>
                  </a:txBody>
                  <a:tcPr marL="83127" marR="83127" marT="40341" marB="40341"/>
                </a:tc>
                <a:tc gridSpan="2">
                  <a:txBody>
                    <a:bodyPr/>
                    <a:lstStyle/>
                    <a:p>
                      <a:r>
                        <a:rPr lang="en-US" sz="900" dirty="0">
                          <a:latin typeface="Calibri" panose="020F0502020204030204" pitchFamily="34" charset="0"/>
                        </a:rPr>
                        <a:t>Umewahi kushiriki ARV za mtoto wako na wengine?</a:t>
                      </a:r>
                      <a:endParaRPr lang="sw-KE" sz="900"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8"/>
                  </a:ext>
                </a:extLst>
              </a:tr>
              <a:tr h="312772">
                <a:tc>
                  <a:txBody>
                    <a:bodyPr/>
                    <a:lstStyle/>
                    <a:p>
                      <a:r>
                        <a:rPr lang="en-US" sz="900" b="1" dirty="0">
                          <a:latin typeface="Calibri" panose="020F0502020204030204" pitchFamily="34" charset="0"/>
                        </a:rPr>
                        <a:t>Hofu ya kufichua</a:t>
                      </a:r>
                      <a:endParaRPr lang="sw-KE" sz="900" b="1" dirty="0">
                        <a:latin typeface="Calibri" panose="020F0502020204030204" pitchFamily="34" charset="0"/>
                      </a:endParaRPr>
                    </a:p>
                  </a:txBody>
                  <a:tcPr marL="83127" marR="83127" marT="40341" marB="40341"/>
                </a:tc>
                <a:tc gridSpan="2">
                  <a:txBody>
                    <a:bodyPr/>
                    <a:lstStyle/>
                    <a:p>
                      <a:r>
                        <a:rPr lang="en-US" sz="900" dirty="0">
                          <a:latin typeface="Calibri" panose="020F0502020204030204" pitchFamily="34" charset="0"/>
                        </a:rPr>
                        <a:t>Je, umefichua hali ya HIV ya mtoto wako kwa familia yako? Je, mtoto wako anafahamu hali yake ya HIV?</a:t>
                      </a:r>
                      <a:endParaRPr lang="sw-KE" sz="900"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9"/>
                  </a:ext>
                </a:extLst>
              </a:tr>
              <a:tr h="312772">
                <a:tc>
                  <a:txBody>
                    <a:bodyPr/>
                    <a:lstStyle/>
                    <a:p>
                      <a:r>
                        <a:rPr lang="en-US" sz="900" b="1" dirty="0">
                          <a:latin typeface="Calibri" panose="020F0502020204030204" pitchFamily="34" charset="0"/>
                        </a:rPr>
                        <a:t>Mahusiano na familia/mpenzi</a:t>
                      </a:r>
                      <a:endParaRPr lang="sw-KE" sz="900" b="1" dirty="0">
                        <a:latin typeface="Calibri" panose="020F0502020204030204" pitchFamily="34" charset="0"/>
                      </a:endParaRPr>
                    </a:p>
                  </a:txBody>
                  <a:tcPr marL="83127" marR="83127" marT="40341" marB="40341"/>
                </a:tc>
                <a:tc gridSpan="2">
                  <a:txBody>
                    <a:bodyPr/>
                    <a:lstStyle/>
                    <a:p>
                      <a:r>
                        <a:rPr lang="en-US" sz="900" dirty="0">
                          <a:latin typeface="Calibri" panose="020F0502020204030204" pitchFamily="34" charset="0"/>
                        </a:rPr>
                        <a:t>Je, familia au mpenzi wako hajakuwa akikusaidia au kukuzuia kumpa mtoto wako ARV?</a:t>
                      </a:r>
                      <a:endParaRPr lang="sw-KE" sz="900"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10"/>
                  </a:ext>
                </a:extLst>
              </a:tr>
              <a:tr h="189118">
                <a:tc>
                  <a:txBody>
                    <a:bodyPr/>
                    <a:lstStyle/>
                    <a:p>
                      <a:r>
                        <a:rPr lang="en-US" sz="900" b="1" dirty="0">
                          <a:latin typeface="Calibri" panose="020F0502020204030204" pitchFamily="34" charset="0"/>
                        </a:rPr>
                        <a:t>Kutoweza kulipa </a:t>
                      </a:r>
                      <a:endParaRPr lang="sw-KE" sz="900" b="1" dirty="0">
                        <a:latin typeface="Calibri" panose="020F0502020204030204" pitchFamily="34" charset="0"/>
                      </a:endParaRPr>
                    </a:p>
                  </a:txBody>
                  <a:tcPr marL="83127" marR="83127" marT="40341" marB="40341"/>
                </a:tc>
                <a:tc gridSpan="2">
                  <a:txBody>
                    <a:bodyPr/>
                    <a:lstStyle/>
                    <a:p>
                      <a:r>
                        <a:rPr lang="en-US" sz="900" dirty="0">
                          <a:latin typeface="Calibri" panose="020F0502020204030204" pitchFamily="34" charset="0"/>
                        </a:rPr>
                        <a:t>Je, kliniki au ada nyingine zimekuzuia kumpa mtoto wako ARV?</a:t>
                      </a:r>
                      <a:endParaRPr lang="sw-KE" sz="900"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11"/>
                  </a:ext>
                </a:extLst>
              </a:tr>
              <a:tr h="312772">
                <a:tc>
                  <a:txBody>
                    <a:bodyPr/>
                    <a:lstStyle/>
                    <a:p>
                      <a:r>
                        <a:rPr lang="en-US" sz="900" b="1" dirty="0">
                          <a:latin typeface="Calibri" panose="020F0502020204030204" pitchFamily="34" charset="0"/>
                        </a:rPr>
                        <a:t>Kutokuwa na chakula</a:t>
                      </a:r>
                      <a:endParaRPr lang="sw-KE" sz="900" b="1" dirty="0">
                        <a:latin typeface="Calibri" panose="020F0502020204030204" pitchFamily="34" charset="0"/>
                      </a:endParaRPr>
                    </a:p>
                  </a:txBody>
                  <a:tcPr marL="83127" marR="83127" marT="40341" marB="40341"/>
                </a:tc>
                <a:tc gridSpan="2">
                  <a:txBody>
                    <a:bodyPr/>
                    <a:lstStyle/>
                    <a:p>
                      <a:r>
                        <a:rPr lang="en-US" sz="900" dirty="0">
                          <a:latin typeface="Calibri" panose="020F0502020204030204" pitchFamily="34" charset="0"/>
                        </a:rPr>
                        <a:t>Je, ukosefu wa chakula cha kutosha umewahi kuwa tatizo la kumpa mtoto wako ARV?</a:t>
                      </a:r>
                      <a:endParaRPr lang="sw-KE" sz="900"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28" name="Rectangle 27"/>
          <p:cNvSpPr/>
          <p:nvPr/>
        </p:nvSpPr>
        <p:spPr>
          <a:xfrm>
            <a:off x="228600" y="2438400"/>
            <a:ext cx="2514600" cy="292959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685800" y="2514600"/>
            <a:ext cx="2133600" cy="1021140"/>
          </a:xfrm>
        </p:spPr>
        <p:txBody>
          <a:bodyPr>
            <a:normAutofit fontScale="40000" lnSpcReduction="20000"/>
          </a:bodyPr>
          <a:lstStyle/>
          <a:p>
            <a:r>
              <a:rPr lang="en-US" sz="2700" b="1" dirty="0">
                <a:latin typeface="Calibri" panose="020F0502020204030204" pitchFamily="34" charset="0"/>
              </a:rPr>
              <a:t>Maagizo kwa Watoa Huduma:</a:t>
            </a:r>
          </a:p>
          <a:p>
            <a:r>
              <a:rPr lang="en-US" sz="2200" b="1" dirty="0">
                <a:latin typeface="Calibri" panose="020F0502020204030204" pitchFamily="34" charset="0"/>
              </a:rPr>
              <a:t>Toa muhtasari wa ulichojifunza </a:t>
            </a:r>
            <a:r>
              <a:rPr lang="en-US" sz="2200" b="1" dirty="0" err="1">
                <a:latin typeface="Calibri" panose="020F0502020204030204" pitchFamily="34" charset="0"/>
              </a:rPr>
              <a:t>kutoka</a:t>
            </a:r>
            <a:r>
              <a:rPr lang="en-US" sz="2200" b="1" dirty="0">
                <a:latin typeface="Calibri" panose="020F0502020204030204" pitchFamily="34" charset="0"/>
              </a:rPr>
              <a:t> </a:t>
            </a:r>
            <a:r>
              <a:rPr lang="en-US" sz="2300" b="1" dirty="0" err="1">
                <a:latin typeface="Calibri" panose="020F0502020204030204" pitchFamily="34" charset="0"/>
              </a:rPr>
              <a:t>kwa</a:t>
            </a:r>
            <a:r>
              <a:rPr lang="en-US" sz="2300" b="1" dirty="0">
                <a:latin typeface="Calibri" panose="020F0502020204030204" pitchFamily="34" charset="0"/>
              </a:rPr>
              <a:t> </a:t>
            </a:r>
            <a:r>
              <a:rPr lang="en-GB" sz="2300" b="1" dirty="0" err="1">
                <a:latin typeface="Calibri" panose="020F0502020204030204" pitchFamily="34" charset="0"/>
              </a:rPr>
              <a:t>mzazi</a:t>
            </a:r>
            <a:r>
              <a:rPr lang="en-GB" sz="2300" b="1" dirty="0">
                <a:latin typeface="Calibri" panose="020F0502020204030204" pitchFamily="34" charset="0"/>
              </a:rPr>
              <a:t> au </a:t>
            </a:r>
            <a:r>
              <a:rPr lang="en-GB" sz="2300" b="1" dirty="0" err="1">
                <a:latin typeface="Calibri" panose="020F0502020204030204" pitchFamily="34" charset="0"/>
              </a:rPr>
              <a:t>mlezi</a:t>
            </a:r>
            <a:r>
              <a:rPr lang="en-GB" sz="2300" b="1" dirty="0">
                <a:latin typeface="Calibri" panose="020F0502020204030204" pitchFamily="34" charset="0"/>
              </a:rPr>
              <a:t> </a:t>
            </a:r>
            <a:r>
              <a:rPr lang="en-GB" sz="2300" b="1" dirty="0" err="1">
                <a:latin typeface="Calibri" panose="020F0502020204030204" pitchFamily="34" charset="0"/>
              </a:rPr>
              <a:t>wa</a:t>
            </a:r>
            <a:r>
              <a:rPr lang="en-US" sz="2300" b="1" dirty="0">
                <a:latin typeface="Calibri" panose="020F0502020204030204" pitchFamily="34" charset="0"/>
              </a:rPr>
              <a:t> </a:t>
            </a:r>
            <a:r>
              <a:rPr lang="en-US" sz="2300" b="1" dirty="0" err="1">
                <a:latin typeface="Calibri" panose="020F0502020204030204" pitchFamily="34" charset="0"/>
              </a:rPr>
              <a:t>mgonjwa</a:t>
            </a:r>
            <a:r>
              <a:rPr lang="en-US" sz="2300" b="1" dirty="0">
                <a:latin typeface="Calibri" panose="020F0502020204030204" pitchFamily="34" charset="0"/>
              </a:rPr>
              <a:t> </a:t>
            </a:r>
            <a:r>
              <a:rPr lang="en-US" sz="2200" b="1" dirty="0" err="1">
                <a:latin typeface="Calibri" panose="020F0502020204030204" pitchFamily="34" charset="0"/>
              </a:rPr>
              <a:t>kuhusu</a:t>
            </a:r>
            <a:r>
              <a:rPr lang="en-US" sz="2200" b="1" dirty="0">
                <a:latin typeface="Calibri" panose="020F0502020204030204" pitchFamily="34" charset="0"/>
              </a:rPr>
              <a:t> vikwazo vyovyote maalum vilivyotambuliwa kwenye kadi hii.</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514600"/>
            <a:ext cx="442891" cy="455342"/>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429000"/>
            <a:ext cx="2516909" cy="1938992"/>
          </a:xfrm>
          <a:prstGeom prst="rect">
            <a:avLst/>
          </a:prstGeom>
          <a:noFill/>
        </p:spPr>
        <p:txBody>
          <a:bodyPr wrap="square" rtlCol="0">
            <a:spAutoFit/>
          </a:bodyPr>
          <a:lstStyle/>
          <a:p>
            <a:r>
              <a:rPr lang="en-US" sz="1200" b="1" dirty="0">
                <a:latin typeface="Calibri" panose="020F0502020204030204" pitchFamily="34" charset="0"/>
              </a:rPr>
              <a:t>A: Thibitisho, kwa mfano:</a:t>
            </a:r>
          </a:p>
          <a:p>
            <a:pPr marL="285750" indent="-285750">
              <a:buFont typeface="Arial" panose="020B0604020202020204" pitchFamily="34" charset="0"/>
              <a:buChar char="•"/>
            </a:pPr>
            <a:r>
              <a:rPr lang="en-US" sz="1200" i="1" u="sng" dirty="0">
                <a:latin typeface="Calibri" panose="020F0502020204030204" pitchFamily="34" charset="0"/>
              </a:rPr>
              <a:t>Ninashukuru kwamba unaweza</a:t>
            </a:r>
            <a:r>
              <a:rPr lang="en-US" sz="1200" dirty="0">
                <a:latin typeface="Calibri" panose="020F0502020204030204" pitchFamily="34" charset="0"/>
              </a:rPr>
              <a:t> kuwa mwaminifu kuhusu njia mtoto wako anavyotumia ARV.</a:t>
            </a:r>
          </a:p>
          <a:p>
            <a:pPr marL="285750" indent="-285750">
              <a:buFont typeface="Arial" panose="020B0604020202020204" pitchFamily="34" charset="0"/>
              <a:buChar char="•"/>
            </a:pPr>
            <a:r>
              <a:rPr lang="en-US" sz="1200" i="1" u="sng" dirty="0">
                <a:latin typeface="Calibri" panose="020F0502020204030204" pitchFamily="34" charset="0"/>
              </a:rPr>
              <a:t>Kwa hakika wewe ni mtu mbunifu</a:t>
            </a:r>
            <a:r>
              <a:rPr lang="en-US" sz="1200" dirty="0">
                <a:latin typeface="Calibri" panose="020F0502020204030204" pitchFamily="34" charset="0"/>
              </a:rPr>
              <a:t> kudhibiti changamoto nyingi sana.</a:t>
            </a:r>
          </a:p>
          <a:p>
            <a:pPr marL="285750" indent="-285750">
              <a:buFont typeface="Arial" panose="020B0604020202020204" pitchFamily="34" charset="0"/>
              <a:buChar char="•"/>
            </a:pPr>
            <a:r>
              <a:rPr lang="en-US" sz="1200" i="1" u="sng" dirty="0">
                <a:latin typeface="Calibri" panose="020F0502020204030204" pitchFamily="34" charset="0"/>
              </a:rPr>
              <a:t>Umejitahidi sana</a:t>
            </a:r>
            <a:r>
              <a:rPr lang="en-US" sz="1200" dirty="0">
                <a:latin typeface="Calibri" panose="020F0502020204030204" pitchFamily="34" charset="0"/>
              </a:rPr>
              <a:t> kumsaidia mtoto wako kutumia dawa zake licha ya changamoto hizi.</a:t>
            </a:r>
            <a:endParaRPr lang="sw-KE" sz="1600" i="1" u="sng" dirty="0"/>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422" y="420673"/>
            <a:ext cx="1792432" cy="134705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Content Placeholder 1"/>
          <p:cNvSpPr>
            <a:spLocks noGrp="1"/>
          </p:cNvSpPr>
          <p:nvPr>
            <p:ph sz="half" idx="1"/>
          </p:nvPr>
        </p:nvSpPr>
        <p:spPr>
          <a:xfrm>
            <a:off x="228600" y="5638800"/>
            <a:ext cx="2438400" cy="917913"/>
          </a:xfrm>
        </p:spPr>
        <p:txBody>
          <a:bodyPr>
            <a:normAutofit fontScale="40000" lnSpcReduction="20000"/>
          </a:bodyPr>
          <a:lstStyle/>
          <a:p>
            <a:r>
              <a:rPr lang="en-US" dirty="0"/>
              <a:t>	</a:t>
            </a:r>
            <a:r>
              <a:rPr dirty="0"/>
              <a:t>    </a:t>
            </a:r>
            <a:r>
              <a:rPr lang="en-US" sz="29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vikwazo maalum ulivyovitambua </a:t>
            </a:r>
            <a:r>
              <a:rPr lang="en-US" sz="2500" dirty="0" err="1">
                <a:latin typeface="Calibri" panose="020F0502020204030204" pitchFamily="34" charset="0"/>
              </a:rPr>
              <a:t>na</a:t>
            </a:r>
            <a:r>
              <a:rPr lang="en-US" sz="2500" dirty="0">
                <a:latin typeface="Calibri" panose="020F0502020204030204" pitchFamily="34" charset="0"/>
              </a:rPr>
              <a:t> </a:t>
            </a:r>
            <a:r>
              <a:rPr lang="en-GB" sz="2500" dirty="0" err="1">
                <a:latin typeface="Calibri" panose="020F0502020204030204" pitchFamily="34" charset="0"/>
              </a:rPr>
              <a:t>mzazi</a:t>
            </a:r>
            <a:r>
              <a:rPr lang="en-GB" sz="2500" dirty="0">
                <a:latin typeface="Calibri" panose="020F0502020204030204" pitchFamily="34" charset="0"/>
              </a:rPr>
              <a:t> au </a:t>
            </a:r>
            <a:r>
              <a:rPr lang="en-GB" sz="2500" dirty="0" err="1">
                <a:latin typeface="Calibri" panose="020F0502020204030204" pitchFamily="34" charset="0"/>
              </a:rPr>
              <a:t>mlezi</a:t>
            </a:r>
            <a:r>
              <a:rPr lang="en-GB" sz="2500" dirty="0">
                <a:latin typeface="Calibri" panose="020F0502020204030204" pitchFamily="34" charset="0"/>
              </a:rPr>
              <a:t> </a:t>
            </a:r>
            <a:r>
              <a:rPr lang="en-GB" sz="2500" dirty="0" err="1">
                <a:latin typeface="Calibri" panose="020F0502020204030204" pitchFamily="34" charset="0"/>
              </a:rPr>
              <a:t>wa</a:t>
            </a:r>
            <a:r>
              <a:rPr lang="en-US" sz="2500" dirty="0">
                <a:latin typeface="Calibri" panose="020F0502020204030204" pitchFamily="34" charset="0"/>
              </a:rPr>
              <a:t>  </a:t>
            </a:r>
            <a:r>
              <a:rPr lang="en-US" sz="2500" dirty="0" err="1">
                <a:latin typeface="Calibri" panose="020F0502020204030204" pitchFamily="34" charset="0"/>
              </a:rPr>
              <a:t>mgonjwa</a:t>
            </a:r>
            <a:r>
              <a:rPr lang="en-US" sz="2500" dirty="0">
                <a:latin typeface="Calibri" panose="020F0502020204030204" pitchFamily="34" charset="0"/>
              </a:rPr>
              <a:t> </a:t>
            </a:r>
            <a:r>
              <a:rPr lang="en-US" sz="2500" dirty="0" err="1">
                <a:latin typeface="Calibri" panose="020F0502020204030204" pitchFamily="34" charset="0"/>
              </a:rPr>
              <a:t>kwenye</a:t>
            </a:r>
            <a:r>
              <a:rPr lang="en-US" sz="2500" dirty="0">
                <a:latin typeface="Calibri" panose="020F0502020204030204" pitchFamily="34" charset="0"/>
              </a:rPr>
              <a:t>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29077520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9. Je, ni changamoto gani unazokumbana nazo unapompa mtoto wako ARV?</a:t>
            </a:r>
            <a:endParaRPr lang="sw-KE" sz="2800" b="0" dirty="0">
              <a:solidFill>
                <a:srgbClr val="FFFFFF"/>
              </a:solidFill>
              <a:latin typeface="Calibri" panose="020F0502020204030204" pitchFamily="34" charset="0"/>
            </a:endParaRPr>
          </a:p>
        </p:txBody>
      </p:sp>
      <p:sp>
        <p:nvSpPr>
          <p:cNvPr id="5" name="TextBox 4"/>
          <p:cNvSpPr txBox="1"/>
          <p:nvPr/>
        </p:nvSpPr>
        <p:spPr>
          <a:xfrm>
            <a:off x="384206" y="5867400"/>
            <a:ext cx="845799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tutajadili baadhi ya sababu zinazofanya iwe vigumu kumpa mtoto wako ARV. </a:t>
            </a:r>
            <a:endParaRPr lang="sw-KE" sz="2000" dirty="0">
              <a:latin typeface="Calibri" panose="020F050202020403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66" y="1752600"/>
            <a:ext cx="8903434" cy="326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65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33528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tutajadili baadhi ya sababu zinazofanya iwe vigumu kumpa mtoto wako ARV.</a:t>
            </a:r>
          </a:p>
        </p:txBody>
      </p:sp>
      <p:sp>
        <p:nvSpPr>
          <p:cNvPr id="21" name="Content Placeholder 1"/>
          <p:cNvSpPr>
            <a:spLocks noGrp="1"/>
          </p:cNvSpPr>
          <p:nvPr>
            <p:ph sz="half" idx="1"/>
          </p:nvPr>
        </p:nvSpPr>
        <p:spPr>
          <a:xfrm>
            <a:off x="3688644" y="990600"/>
            <a:ext cx="5226756" cy="20574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Tuendelee kuchunguza </a:t>
            </a:r>
            <a:r>
              <a:rPr lang="en-US" sz="1400" dirty="0" err="1">
                <a:latin typeface="Calibri" panose="020F0502020204030204" pitchFamily="34" charset="0"/>
              </a:rPr>
              <a:t>changamoto</a:t>
            </a:r>
            <a:r>
              <a:rPr lang="en-US" sz="1400" dirty="0">
                <a:latin typeface="Calibri" panose="020F0502020204030204" pitchFamily="34" charset="0"/>
              </a:rPr>
              <a:t>                                                           </a:t>
            </a:r>
            <a:r>
              <a:rPr lang="en-US" sz="1400" dirty="0" err="1">
                <a:latin typeface="Calibri" panose="020F0502020204030204" pitchFamily="34" charset="0"/>
              </a:rPr>
              <a:t>zozote</a:t>
            </a:r>
            <a:r>
              <a:rPr lang="en-US" sz="1400" dirty="0">
                <a:latin typeface="Calibri" panose="020F0502020204030204" pitchFamily="34" charset="0"/>
              </a:rPr>
              <a:t> </a:t>
            </a:r>
            <a:r>
              <a:rPr lang="en-US" sz="1400" dirty="0" err="1">
                <a:latin typeface="Calibri" panose="020F0502020204030204" pitchFamily="34" charset="0"/>
              </a:rPr>
              <a:t>unazokabiliana</a:t>
            </a:r>
            <a:r>
              <a:rPr lang="en-US" sz="1400" dirty="0">
                <a:latin typeface="Calibri" panose="020F0502020204030204" pitchFamily="34" charset="0"/>
              </a:rPr>
              <a:t>  </a:t>
            </a:r>
            <a:r>
              <a:rPr lang="en-US" sz="1400" dirty="0" err="1">
                <a:latin typeface="Calibri" panose="020F0502020204030204" pitchFamily="34" charset="0"/>
              </a:rPr>
              <a:t>unatumia</a:t>
            </a:r>
            <a:r>
              <a:rPr lang="en-US" sz="1400" dirty="0">
                <a:latin typeface="Calibri" panose="020F0502020204030204" pitchFamily="34" charset="0"/>
              </a:rPr>
              <a:t> ARV</a:t>
            </a:r>
            <a:r>
              <a:rPr lang="en-US" dirty="0"/>
              <a:t>                                   </a:t>
            </a:r>
            <a:r>
              <a:rPr lang="en-US" sz="1400" b="1" dirty="0">
                <a:latin typeface="Calibri" panose="020F0502020204030204" pitchFamily="34" charset="0"/>
              </a:rPr>
              <a:t>(</a:t>
            </a:r>
            <a:r>
              <a:rPr lang="en-US" sz="1400" b="1" dirty="0" err="1">
                <a:latin typeface="Calibri" panose="020F0502020204030204" pitchFamily="34" charset="0"/>
              </a:rPr>
              <a:t>vikwazo</a:t>
            </a:r>
            <a:r>
              <a:rPr lang="en-US" sz="1400" b="1" dirty="0">
                <a:latin typeface="Calibri" panose="020F0502020204030204" pitchFamily="34" charset="0"/>
              </a:rPr>
              <a:t> vya </a:t>
            </a:r>
            <a:r>
              <a:rPr lang="en-US" sz="1400" b="1" dirty="0" err="1">
                <a:latin typeface="Calibri" panose="020F0502020204030204" pitchFamily="34" charset="0"/>
              </a:rPr>
              <a:t>kitaasisi</a:t>
            </a:r>
            <a:r>
              <a:rPr lang="en-US" sz="1400" b="1" dirty="0">
                <a:latin typeface="Calibri" panose="020F0502020204030204" pitchFamily="34" charset="0"/>
              </a:rPr>
              <a:t> na kijamii kwa                                               </a:t>
            </a:r>
            <a:r>
              <a:rPr lang="en-US" sz="1400" b="1" dirty="0" err="1">
                <a:latin typeface="Calibri" panose="020F0502020204030204" pitchFamily="34" charset="0"/>
              </a:rPr>
              <a:t>mzazi</a:t>
            </a:r>
            <a:r>
              <a:rPr lang="en-US" sz="1400" b="1" dirty="0">
                <a:latin typeface="Calibri" panose="020F0502020204030204" pitchFamily="34" charset="0"/>
              </a:rPr>
              <a:t>).</a:t>
            </a:r>
            <a:endParaRPr lang="sw-KE" sz="1400" dirty="0">
              <a:latin typeface="Calibri" panose="020F0502020204030204" pitchFamily="34" charset="0"/>
            </a:endParaRPr>
          </a:p>
        </p:txBody>
      </p:sp>
      <p:cxnSp>
        <p:nvCxnSpPr>
          <p:cNvPr id="15" name="Straight Connector 14"/>
          <p:cNvCxnSpPr/>
          <p:nvPr/>
        </p:nvCxnSpPr>
        <p:spPr>
          <a:xfrm>
            <a:off x="3657600" y="990600"/>
            <a:ext cx="0"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5"/>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9. Je, ni changamoto gani unazokumbana nazo unapompa mtoto wako ARV?</a:t>
            </a:r>
            <a:endParaRPr lang="sw-KE" sz="2800" dirty="0">
              <a:solidFill>
                <a:srgbClr val="FFFFFF"/>
              </a:solidFill>
              <a:latin typeface="Calibri" panose="020F0502020204030204" pitchFamily="34" charset="0"/>
            </a:endParaRPr>
          </a:p>
        </p:txBody>
      </p:sp>
      <p:sp>
        <p:nvSpPr>
          <p:cNvPr id="24" name="Rectangle 23"/>
          <p:cNvSpPr/>
          <p:nvPr/>
        </p:nvSpPr>
        <p:spPr>
          <a:xfrm>
            <a:off x="377858" y="5638014"/>
            <a:ext cx="3127342" cy="1066801"/>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823" y="5698297"/>
            <a:ext cx="516777" cy="39770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381000" y="2209800"/>
            <a:ext cx="3124200" cy="328725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933254" y="2285214"/>
            <a:ext cx="2362200" cy="914400"/>
          </a:xfrm>
        </p:spPr>
        <p:txBody>
          <a:bodyPr>
            <a:normAutofit/>
          </a:bodyPr>
          <a:lstStyle/>
          <a:p>
            <a:r>
              <a:rPr lang="en-US" sz="15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86" y="2286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418139" y="2819399"/>
            <a:ext cx="3087061" cy="2677656"/>
          </a:xfrm>
          <a:prstGeom prst="rect">
            <a:avLst/>
          </a:prstGeom>
          <a:noFill/>
        </p:spPr>
        <p:txBody>
          <a:bodyPr wrap="square" rtlCol="0">
            <a:spAutoFit/>
          </a:bodyPr>
          <a:lstStyle/>
          <a:p>
            <a:r>
              <a:rPr lang="en-US" sz="1200" b="1" dirty="0">
                <a:latin typeface="Calibri" panose="020F0502020204030204" pitchFamily="34" charset="0"/>
              </a:rPr>
              <a:t>Toa muhtasari wa ulichojifunza kutoka kwa mgonjwa kuhusu vikwazo vyovyote maalum vilivyotambuliwa kwenye kadi hii.</a:t>
            </a:r>
          </a:p>
          <a:p>
            <a:endParaRPr lang="sw-KE" sz="1200" b="1" dirty="0">
              <a:latin typeface="Calibri" panose="020F0502020204030204" pitchFamily="34" charset="0"/>
            </a:endParaRPr>
          </a:p>
          <a:p>
            <a:r>
              <a:rPr lang="en-US" sz="1200" b="1" dirty="0">
                <a:latin typeface="Calibri" panose="020F0502020204030204" pitchFamily="34" charset="0"/>
              </a:rPr>
              <a:t>R: Kusikiliza kwa Makini, kwa mfano:</a:t>
            </a:r>
          </a:p>
          <a:p>
            <a:pPr marL="171450" indent="-171450">
              <a:buFont typeface="Arial" panose="020B0604020202020204" pitchFamily="34" charset="0"/>
              <a:buChar char="•"/>
            </a:pPr>
            <a:r>
              <a:rPr lang="en-US" sz="1200" i="1" u="sng" dirty="0">
                <a:latin typeface="Calibri" panose="020F0502020204030204" pitchFamily="34" charset="0"/>
              </a:rPr>
              <a:t>Huna uhakika kwa nini </a:t>
            </a:r>
            <a:r>
              <a:rPr lang="en-US" sz="1200" dirty="0">
                <a:latin typeface="Calibri" panose="020F0502020204030204" pitchFamily="34" charset="0"/>
              </a:rPr>
              <a:t>mtoto wako anahitaji kutumia ARV kila siku.</a:t>
            </a:r>
            <a:endParaRPr lang="sw-KE" sz="1200" i="1" u="sng" dirty="0">
              <a:latin typeface="Calibri" panose="020F0502020204030204" pitchFamily="34" charset="0"/>
            </a:endParaRPr>
          </a:p>
          <a:p>
            <a:pPr marL="171450" indent="-171450">
              <a:buFont typeface="Arial" panose="020B0604020202020204" pitchFamily="34" charset="0"/>
              <a:buChar char="•"/>
            </a:pPr>
            <a:r>
              <a:rPr lang="en-US" sz="1200" i="1" u="sng" dirty="0">
                <a:latin typeface="Calibri" panose="020F0502020204030204" pitchFamily="34" charset="0"/>
              </a:rPr>
              <a:t>Kwa hivyo ulisema unakasirika</a:t>
            </a:r>
            <a:r>
              <a:rPr lang="en-US" sz="1200" dirty="0">
                <a:latin typeface="Calibri" panose="020F0502020204030204" pitchFamily="34" charset="0"/>
              </a:rPr>
              <a:t> unapofikiria kuhusu kumpatia mtoto wako ARV na hiyo inaifanya iwe vigumu sana.</a:t>
            </a:r>
          </a:p>
          <a:p>
            <a:pPr marL="171450" indent="-171450">
              <a:buFont typeface="Arial" panose="020B0604020202020204" pitchFamily="34" charset="0"/>
              <a:buChar char="•"/>
            </a:pPr>
            <a:r>
              <a:rPr lang="en-US" sz="1200" i="1" u="sng" dirty="0">
                <a:latin typeface="Calibri" panose="020F0502020204030204" pitchFamily="34" charset="0"/>
              </a:rPr>
              <a:t>Ninachosikia ukisema ni</a:t>
            </a:r>
            <a:r>
              <a:rPr lang="en-US" sz="1200" dirty="0">
                <a:latin typeface="Calibri" panose="020F0502020204030204" pitchFamily="34" charset="0"/>
              </a:rPr>
              <a:t> kwamba una mambo mengine mengi muhimu ya kufanya, inaweza kuwa vigumu kumpa mtoto wako dawa kila siku.</a:t>
            </a:r>
            <a:endParaRPr lang="sw-KE" sz="1200" i="1" u="sng" dirty="0"/>
          </a:p>
        </p:txBody>
      </p:sp>
      <p:graphicFrame>
        <p:nvGraphicFramePr>
          <p:cNvPr id="18" name="Table 17"/>
          <p:cNvGraphicFramePr>
            <a:graphicFrameLocks noGrp="1"/>
          </p:cNvGraphicFramePr>
          <p:nvPr>
            <p:extLst>
              <p:ext uri="{D42A27DB-BD31-4B8C-83A1-F6EECF244321}">
                <p14:modId xmlns:p14="http://schemas.microsoft.com/office/powerpoint/2010/main" val="3973232516"/>
              </p:ext>
            </p:extLst>
          </p:nvPr>
        </p:nvGraphicFramePr>
        <p:xfrm>
          <a:off x="3810000" y="2360611"/>
          <a:ext cx="5111363" cy="4344989"/>
        </p:xfrm>
        <a:graphic>
          <a:graphicData uri="http://schemas.openxmlformats.org/drawingml/2006/table">
            <a:tbl>
              <a:tblPr firstRow="1" bandRow="1">
                <a:tableStyleId>{7DF18680-E054-41AD-8BC1-D1AEF772440D}</a:tableStyleId>
              </a:tblPr>
              <a:tblGrid>
                <a:gridCol w="1175331">
                  <a:extLst>
                    <a:ext uri="{9D8B030D-6E8A-4147-A177-3AD203B41FA5}">
                      <a16:colId xmlns:a16="http://schemas.microsoft.com/office/drawing/2014/main" val="20000"/>
                    </a:ext>
                  </a:extLst>
                </a:gridCol>
                <a:gridCol w="3936032">
                  <a:extLst>
                    <a:ext uri="{9D8B030D-6E8A-4147-A177-3AD203B41FA5}">
                      <a16:colId xmlns:a16="http://schemas.microsoft.com/office/drawing/2014/main" val="20001"/>
                    </a:ext>
                  </a:extLst>
                </a:gridCol>
              </a:tblGrid>
              <a:tr h="279505">
                <a:tc>
                  <a:txBody>
                    <a:bodyPr/>
                    <a:lstStyle/>
                    <a:p>
                      <a:pPr algn="ctr"/>
                      <a:r>
                        <a:rPr lang="en-US" sz="1000" dirty="0">
                          <a:latin typeface="Calibri" panose="020F0502020204030204" pitchFamily="34" charset="0"/>
                        </a:rPr>
                        <a:t>VIKWAZO</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MASWALI YA VIKWAZO VYA KUZIPATA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279505">
                <a:tc gridSpan="2">
                  <a:txBody>
                    <a:bodyPr/>
                    <a:lstStyle/>
                    <a:p>
                      <a:pPr algn="ctr"/>
                      <a:r>
                        <a:rPr lang="en-US" sz="1000" b="1" dirty="0">
                          <a:latin typeface="Calibri" panose="020F0502020204030204" pitchFamily="34" charset="0"/>
                        </a:rPr>
                        <a:t>TAASISI/JAMII</a:t>
                      </a:r>
                      <a:endParaRPr lang="sw-KE" sz="1000" b="1" dirty="0">
                        <a:latin typeface="Calibri" panose="020F0502020204030204" pitchFamily="34" charset="0"/>
                      </a:endParaRPr>
                    </a:p>
                  </a:txBody>
                  <a:tcPr marL="83127" marR="83127" marT="40341" marB="40341"/>
                </a:tc>
                <a:tc hMerge="1">
                  <a:txBody>
                    <a:bodyPr/>
                    <a:lstStyle/>
                    <a:p>
                      <a:endParaRPr lang="en-US"/>
                    </a:p>
                  </a:txBody>
                  <a:tcPr/>
                </a:tc>
                <a:extLst>
                  <a:ext uri="{0D108BD9-81ED-4DB2-BD59-A6C34878D82A}">
                    <a16:rowId xmlns:a16="http://schemas.microsoft.com/office/drawing/2014/main" val="10001"/>
                  </a:ext>
                </a:extLst>
              </a:tr>
              <a:tr h="462259">
                <a:tc>
                  <a:txBody>
                    <a:bodyPr/>
                    <a:lstStyle/>
                    <a:p>
                      <a:r>
                        <a:rPr lang="en-US" sz="1000" b="1" dirty="0">
                          <a:latin typeface="Calibri" panose="020F0502020204030204" pitchFamily="34" charset="0"/>
                        </a:rPr>
                        <a:t>Kuisha kwa dawa</a:t>
                      </a:r>
                      <a:endParaRPr lang="sw-KE" sz="1000" b="1" dirty="0">
                        <a:latin typeface="Calibri" panose="020F0502020204030204" pitchFamily="34" charset="0"/>
                      </a:endParaRPr>
                    </a:p>
                  </a:txBody>
                  <a:tcPr marL="83127" marR="83127" marT="40341" marB="40341"/>
                </a:tc>
                <a:tc>
                  <a:txBody>
                    <a:bodyPr/>
                    <a:lstStyle/>
                    <a:p>
                      <a:r>
                        <a:rPr lang="en-US" sz="1000" baseline="0" dirty="0">
                          <a:latin typeface="Calibri" panose="020F0502020204030204" pitchFamily="34" charset="0"/>
                        </a:rPr>
                        <a:t>Umewahi kwenda kwenye kituo cha afya na ukapata kwamba hakuna ARV zinazopatikana, au ukapewa kiasi kidogo tu?</a:t>
                      </a:r>
                    </a:p>
                  </a:txBody>
                  <a:tcPr marL="83127" marR="83127" marT="40341" marB="40341"/>
                </a:tc>
                <a:extLst>
                  <a:ext uri="{0D108BD9-81ED-4DB2-BD59-A6C34878D82A}">
                    <a16:rowId xmlns:a16="http://schemas.microsoft.com/office/drawing/2014/main" val="10002"/>
                  </a:ext>
                </a:extLst>
              </a:tr>
              <a:tr h="462259">
                <a:tc>
                  <a:txBody>
                    <a:bodyPr/>
                    <a:lstStyle/>
                    <a:p>
                      <a:r>
                        <a:rPr lang="en-US" sz="1000" b="1" dirty="0">
                          <a:latin typeface="Calibri" panose="020F0502020204030204" pitchFamily="34" charset="0"/>
                        </a:rPr>
                        <a:t>Muda mrefu wa kusubiri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Umewahi kutoka kwenye kituo cha afya kabla ya kupokea ARV za mtoto wako kwa sababu ya muda mrefu wa kusubiri?</a:t>
                      </a:r>
                    </a:p>
                  </a:txBody>
                  <a:tcPr marL="83127" marR="83127" marT="40341" marB="40341"/>
                </a:tc>
                <a:extLst>
                  <a:ext uri="{0D108BD9-81ED-4DB2-BD59-A6C34878D82A}">
                    <a16:rowId xmlns:a16="http://schemas.microsoft.com/office/drawing/2014/main" val="10003"/>
                  </a:ext>
                </a:extLst>
              </a:tr>
              <a:tr h="462259">
                <a:tc>
                  <a:txBody>
                    <a:bodyPr/>
                    <a:lstStyle/>
                    <a:p>
                      <a:r>
                        <a:rPr lang="en-US" sz="1000" b="1" dirty="0">
                          <a:latin typeface="Calibri" panose="020F0502020204030204" pitchFamily="34" charset="0"/>
                        </a:rPr>
                        <a:t>Unyanyapaa na ubaguzi</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unahofia watu katika jamii watagundua kuwa mtoto wako ana HIV? Je, hiyo inakuzuia kuja katika kliniki au kumpa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422787">
                <a:tc>
                  <a:txBody>
                    <a:bodyPr/>
                    <a:lstStyle/>
                    <a:p>
                      <a:r>
                        <a:rPr lang="en-US" sz="1000" b="1" dirty="0">
                          <a:latin typeface="Calibri" panose="020F0502020204030204" pitchFamily="34" charset="0"/>
                        </a:rPr>
                        <a:t>Maafa ya kisiasa/vita/asilia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kuna wakati ambao haijakuwa salama kwako kuchukua ARV kutoka kwa kituo cha afya?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55638">
                <a:tc gridSpan="2">
                  <a:txBody>
                    <a:bodyPr/>
                    <a:lstStyle/>
                    <a:p>
                      <a:pPr algn="ctr"/>
                      <a:r>
                        <a:rPr lang="en-US" sz="1000" b="1" dirty="0">
                          <a:latin typeface="Calibri" panose="020F0502020204030204" pitchFamily="34" charset="0"/>
                        </a:rPr>
                        <a:t>MZAZI</a:t>
                      </a:r>
                      <a:endParaRPr lang="sw-KE" sz="1000" b="1" dirty="0">
                        <a:latin typeface="Calibri" panose="020F0502020204030204" pitchFamily="34" charset="0"/>
                      </a:endParaRPr>
                    </a:p>
                  </a:txBody>
                  <a:tcPr marL="83127" marR="83127" marT="40341" marB="40341"/>
                </a:tc>
                <a:tc hMerge="1">
                  <a:txBody>
                    <a:bodyPr/>
                    <a:lstStyle/>
                    <a:p>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422787">
                <a:tc>
                  <a:txBody>
                    <a:bodyPr/>
                    <a:lstStyle/>
                    <a:p>
                      <a:r>
                        <a:rPr lang="en-US" sz="1000" b="1" dirty="0">
                          <a:latin typeface="Calibri" panose="020F0502020204030204" pitchFamily="34" charset="0"/>
                        </a:rPr>
                        <a:t>Matumizi ya pombe au dawa za kulevya</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wewe hunywa pombe au kutumia dawa za kulevya? Unafikiria kwamba hizi zinaathiri uwezo wako wa kumpa mtoto wako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422787">
                <a:tc>
                  <a:txBody>
                    <a:bodyPr/>
                    <a:lstStyle/>
                    <a:p>
                      <a:r>
                        <a:rPr lang="en-US" sz="1000" b="1" dirty="0">
                          <a:latin typeface="Calibri" panose="020F0502020204030204" pitchFamily="34" charset="0"/>
                        </a:rPr>
                        <a:t>Mfadhaiko</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Hisia zako ziko vipi kwa ujumla? Umekuwa ukihisi huzuni au kuchanganyikiwa? Ikiwa ndiyo, hizi zimeaathiri uwezo wako wa kumpa mtoto wako ARV?</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r h="645013">
                <a:tc>
                  <a:txBody>
                    <a:bodyPr/>
                    <a:lstStyle/>
                    <a:p>
                      <a:r>
                        <a:rPr lang="en-US" sz="1000" b="1" dirty="0">
                          <a:latin typeface="Calibri" panose="020F0502020204030204" pitchFamily="34" charset="0"/>
                        </a:rPr>
                        <a:t>Tabia au wasiwasi mwingine</a:t>
                      </a:r>
                      <a:endParaRPr lang="sw-KE" sz="1000" b="1" dirty="0">
                        <a:latin typeface="Calibri" panose="020F0502020204030204" pitchFamily="34" charset="0"/>
                      </a:endParaRPr>
                    </a:p>
                  </a:txBody>
                  <a:tcPr marL="83127" marR="83127" marT="40341" marB="40341"/>
                </a:tc>
                <a:tc>
                  <a:txBody>
                    <a:bodyPr/>
                    <a:lstStyle/>
                    <a:p>
                      <a:r>
                        <a:rPr lang="en-US" sz="1000" dirty="0">
                          <a:latin typeface="Calibri" panose="020F0502020204030204" pitchFamily="34" charset="0"/>
                        </a:rPr>
                        <a:t>Je, una wasiwasi au matatizo mengine na mtoto wako (k.m. hisi,a shule, tabia, hofu, magonjwa mengine)? Je, mtoto wako hukataa ARV? Je, wasiwasi huu huathiri uwezo wako wa kumpa mtoto wako dawa zake?</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9"/>
                  </a:ext>
                </a:extLst>
              </a:tr>
            </a:tbl>
          </a:graphicData>
        </a:graphic>
      </p:graphicFrame>
      <p:pic>
        <p:nvPicPr>
          <p:cNvPr id="1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4490" y="377072"/>
            <a:ext cx="1785363" cy="13906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0" name="Content Placeholder 1"/>
          <p:cNvSpPr>
            <a:spLocks noGrp="1"/>
          </p:cNvSpPr>
          <p:nvPr>
            <p:ph sz="half" idx="1"/>
          </p:nvPr>
        </p:nvSpPr>
        <p:spPr>
          <a:xfrm>
            <a:off x="381000" y="5714999"/>
            <a:ext cx="3124200" cy="1066801"/>
          </a:xfrm>
        </p:spPr>
        <p:txBody>
          <a:bodyPr>
            <a:normAutofit fontScale="47500" lnSpcReduction="20000"/>
          </a:bodyPr>
          <a:lstStyle/>
          <a:p>
            <a:r>
              <a:rPr lang="en-US" dirty="0"/>
              <a:t>	</a:t>
            </a:r>
            <a:r>
              <a:rPr dirty="0"/>
              <a:t>    </a:t>
            </a:r>
            <a:r>
              <a:rPr lang="en-US" sz="3200" b="1" dirty="0">
                <a:latin typeface="Calibri" panose="020F0502020204030204" pitchFamily="34" charset="0"/>
              </a:rPr>
              <a:t>Hati</a:t>
            </a:r>
          </a:p>
          <a:p>
            <a:endParaRPr lang="sw-KE" sz="2500" b="1" dirty="0">
              <a:latin typeface="Calibri" panose="020F0502020204030204" pitchFamily="34" charset="0"/>
            </a:endParaRPr>
          </a:p>
          <a:p>
            <a:r>
              <a:rPr lang="en-US" sz="2500" dirty="0">
                <a:latin typeface="Calibri" panose="020F0502020204030204" pitchFamily="34" charset="0"/>
              </a:rPr>
              <a:t>Andika vikwazo maalum ulivyovitambua na mgonjwa kwenye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235945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dirty="0"/>
              <a:t>	</a:t>
            </a:r>
            <a:r>
              <a:rPr lang="en-US" sz="2800" dirty="0">
                <a:solidFill>
                  <a:srgbClr val="FFFFFF"/>
                </a:solidFill>
                <a:latin typeface="Calibri" panose="020F0502020204030204" pitchFamily="34" charset="0"/>
              </a:rPr>
              <a:t>10. Njia za kumsaidia mtoto wako kutumia ARV</a:t>
            </a:r>
            <a:endParaRPr lang="sw-KE" sz="2800" dirty="0">
              <a:solidFill>
                <a:srgbClr val="FFFFFF"/>
              </a:solidFill>
              <a:latin typeface="Calibri" panose="020F0502020204030204" pitchFamily="34" charset="0"/>
            </a:endParaRPr>
          </a:p>
        </p:txBody>
      </p:sp>
      <p:sp>
        <p:nvSpPr>
          <p:cNvPr id="4" name="TextBox 3"/>
          <p:cNvSpPr txBox="1"/>
          <p:nvPr/>
        </p:nvSpPr>
        <p:spPr>
          <a:xfrm>
            <a:off x="6858000" y="2667000"/>
            <a:ext cx="2133600" cy="163121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tutapata njia za kufanya kumpa mtoto wako ARV kuwa bora zaidi.</a:t>
            </a:r>
            <a:endParaRPr lang="sw-KE" sz="2000" dirty="0">
              <a:latin typeface="Calibri" panose="020F050202020403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95400"/>
            <a:ext cx="5867400" cy="5264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67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9718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Kwa pamoja tutapata njia za kufanya kumpa mtoto wako ARV kuwa bora zaidi.</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505200" y="914400"/>
            <a:ext cx="5410198" cy="3505200"/>
          </a:xfrm>
        </p:spPr>
        <p:txBody>
          <a:bodyPr>
            <a:noAutofit/>
          </a:bodyPr>
          <a:lstStyle/>
          <a:p>
            <a:r>
              <a:rPr lang="en-US" sz="16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Kulingana na changamoto tulizojadili,                                                 tuchunguze njia ambazo tunaweza kuifanya                                                          iwe rahisi kumpa mtoto wako ARV.</a:t>
            </a:r>
          </a:p>
          <a:p>
            <a:pPr marL="285750" indent="-285750">
              <a:buFont typeface="Arial" panose="020B0604020202020204" pitchFamily="34" charset="0"/>
              <a:buChar char="•"/>
            </a:pPr>
            <a:r>
              <a:rPr lang="en-US" sz="1400" dirty="0">
                <a:latin typeface="Calibri" panose="020F0502020204030204" pitchFamily="34" charset="0"/>
              </a:rPr>
              <a:t>Watoto wengi wana shida yak utumia ARV zao kila wakati.</a:t>
            </a:r>
          </a:p>
          <a:p>
            <a:pPr marL="285750" indent="-285750">
              <a:buFont typeface="Arial" panose="020B0604020202020204" pitchFamily="34" charset="0"/>
              <a:buChar char="•"/>
            </a:pPr>
            <a:r>
              <a:rPr lang="en-US" sz="1400" dirty="0">
                <a:latin typeface="Calibri" panose="020F0502020204030204" pitchFamily="34" charset="0"/>
              </a:rPr>
              <a:t>Je, una dhana zozote za jinsi ya kuifanya iwe rahisi kumpa mtoto wako ARV katika kukabiliana na kila kikwazo tulichojadili?</a:t>
            </a:r>
          </a:p>
          <a:p>
            <a:pPr marL="285750" indent="-285750">
              <a:buFont typeface="Arial" panose="020B0604020202020204" pitchFamily="34" charset="0"/>
              <a:buChar char="•"/>
            </a:pPr>
            <a:r>
              <a:rPr lang="en-US" sz="1400" dirty="0">
                <a:latin typeface="Calibri" panose="020F0502020204030204" pitchFamily="34" charset="0"/>
              </a:rPr>
              <a:t>Kukosa zaidi ya dozi 2-3 kwa mwezi kunaweza kusababisha dawa kutofanya kazi vizuri.</a:t>
            </a:r>
          </a:p>
          <a:p>
            <a:pPr marL="285750" indent="-285750">
              <a:buFont typeface="Arial" panose="020B0604020202020204" pitchFamily="34" charset="0"/>
              <a:buChar char="•"/>
            </a:pPr>
            <a:r>
              <a:rPr lang="en-US" sz="1400" dirty="0">
                <a:latin typeface="Calibri" panose="020F0502020204030204" pitchFamily="34" charset="0"/>
              </a:rPr>
              <a:t>Tunataka kuhakikisha una maelezo, zana, na usaidizi unaohitaji ili kufanya kazi yako ngumu vizuri. Kuna baadhi ya maelezo na zana ninazoweza kukupa moja kwa moja, lakini tunaweza kuhitaji kutafuta rasilimali zaidi za usaidizi kwa ajili yako pia.</a:t>
            </a:r>
          </a:p>
          <a:p>
            <a:pPr marL="285750" indent="-285750">
              <a:buFont typeface="Arial" panose="020B0604020202020204" pitchFamily="34" charset="0"/>
              <a:buChar char="•"/>
            </a:pPr>
            <a:r>
              <a:rPr lang="en-US" sz="1400" dirty="0">
                <a:latin typeface="Calibri" panose="020F0502020204030204" pitchFamily="34" charset="0"/>
              </a:rPr>
              <a:t>Kati ya maeneo tuliyoyajadili, ni tatizo gani kubwa unalo la kumpa dawa mtoto wako?</a:t>
            </a:r>
            <a:endParaRPr lang="sw-KE" sz="1400" dirty="0">
              <a:latin typeface="Calibri" panose="020F0502020204030204" pitchFamily="34" charset="0"/>
            </a:endParaRPr>
          </a:p>
        </p:txBody>
      </p:sp>
      <p:cxnSp>
        <p:nvCxnSpPr>
          <p:cNvPr id="15" name="Straight Connector 14"/>
          <p:cNvCxnSpPr/>
          <p:nvPr/>
        </p:nvCxnSpPr>
        <p:spPr>
          <a:xfrm flipH="1">
            <a:off x="3429001" y="1066799"/>
            <a:ext cx="1" cy="3314701"/>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3352800" y="4591050"/>
            <a:ext cx="1600200" cy="203835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4648200"/>
            <a:ext cx="411376" cy="316588"/>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133600"/>
            <a:ext cx="2971800" cy="4495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685800" y="2209800"/>
            <a:ext cx="2133601" cy="914400"/>
          </a:xfrm>
        </p:spPr>
        <p:txBody>
          <a:bodyPr>
            <a:normAutofit/>
          </a:bodyPr>
          <a:lstStyle/>
          <a:p>
            <a:r>
              <a:rPr lang="en-US" sz="1500" b="1" dirty="0">
                <a:latin typeface="Calibri" panose="020F0502020204030204" pitchFamily="34" charset="0"/>
              </a:rPr>
              <a:t>Maagizo kwa Watoa Huduma</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247" y="2238692"/>
            <a:ext cx="403553" cy="41489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8600" y="2767548"/>
            <a:ext cx="2743199" cy="3785652"/>
          </a:xfrm>
          <a:prstGeom prst="rect">
            <a:avLst/>
          </a:prstGeom>
          <a:noFill/>
        </p:spPr>
        <p:txBody>
          <a:bodyPr wrap="square" rtlCol="0">
            <a:spAutoFit/>
          </a:bodyPr>
          <a:lstStyle/>
          <a:p>
            <a:r>
              <a:rPr lang="en-US" sz="1200" b="1" dirty="0">
                <a:latin typeface="Calibri" panose="020F0502020204030204" pitchFamily="34" charset="0"/>
              </a:rPr>
              <a:t>Toa muhtasari wa ulichojifunza </a:t>
            </a:r>
            <a:r>
              <a:rPr lang="en-US" sz="1200" b="1" dirty="0" err="1">
                <a:latin typeface="Calibri" panose="020F0502020204030204" pitchFamily="34" charset="0"/>
              </a:rPr>
              <a:t>kutoka</a:t>
            </a:r>
            <a:r>
              <a:rPr lang="en-US" sz="1200" b="1" dirty="0">
                <a:latin typeface="Calibri" panose="020F0502020204030204" pitchFamily="34" charset="0"/>
              </a:rPr>
              <a:t> </a:t>
            </a:r>
            <a:r>
              <a:rPr lang="en-US" sz="1200" b="1" dirty="0" err="1">
                <a:latin typeface="Calibri" panose="020F0502020204030204" pitchFamily="34" charset="0"/>
              </a:rPr>
              <a:t>kwa</a:t>
            </a:r>
            <a:r>
              <a:rPr lang="en-GB" sz="1200" b="1" dirty="0">
                <a:latin typeface="Calibri" panose="020F0502020204030204" pitchFamily="34" charset="0"/>
              </a:rPr>
              <a:t> </a:t>
            </a:r>
            <a:r>
              <a:rPr lang="en-GB" sz="1200" b="1" dirty="0" err="1">
                <a:latin typeface="Calibri" panose="020F0502020204030204" pitchFamily="34" charset="0"/>
              </a:rPr>
              <a:t>mzazi</a:t>
            </a:r>
            <a:r>
              <a:rPr lang="en-GB" sz="1200" b="1" dirty="0">
                <a:latin typeface="Calibri" panose="020F0502020204030204" pitchFamily="34" charset="0"/>
              </a:rPr>
              <a:t> au </a:t>
            </a:r>
            <a:r>
              <a:rPr lang="en-GB" sz="1200" b="1" dirty="0" err="1">
                <a:latin typeface="Calibri" panose="020F0502020204030204" pitchFamily="34" charset="0"/>
              </a:rPr>
              <a:t>mlezi</a:t>
            </a:r>
            <a:r>
              <a:rPr lang="en-GB" sz="1200" b="1" dirty="0">
                <a:latin typeface="Calibri" panose="020F0502020204030204" pitchFamily="34" charset="0"/>
              </a:rPr>
              <a:t> </a:t>
            </a:r>
            <a:r>
              <a:rPr lang="en-GB" sz="1200" b="1" dirty="0" err="1">
                <a:latin typeface="Calibri" panose="020F0502020204030204" pitchFamily="34" charset="0"/>
              </a:rPr>
              <a:t>wa</a:t>
            </a:r>
            <a:r>
              <a:rPr lang="en-US" sz="1200" b="1" dirty="0">
                <a:latin typeface="Calibri" panose="020F0502020204030204" pitchFamily="34" charset="0"/>
              </a:rPr>
              <a:t> mgonjwa kuhusu vikwazo vyovyote maalum vilivyotambuliwa kwenye kadi hii.</a:t>
            </a:r>
          </a:p>
          <a:p>
            <a:endParaRPr lang="sw-KE" sz="1200" b="1" dirty="0">
              <a:latin typeface="Calibri" panose="020F0502020204030204" pitchFamily="34" charset="0"/>
            </a:endParaRPr>
          </a:p>
          <a:p>
            <a:r>
              <a:rPr lang="en-US" sz="1200" b="1" dirty="0">
                <a:latin typeface="Calibri" panose="020F0502020204030204" pitchFamily="34" charset="0"/>
              </a:rPr>
              <a:t>S: Taarifa za Muhtasari, kwa mfano:</a:t>
            </a:r>
          </a:p>
          <a:p>
            <a:endParaRPr lang="sw-KE" sz="1200" b="1" dirty="0">
              <a:latin typeface="Calibri" panose="020F0502020204030204" pitchFamily="34" charset="0"/>
            </a:endParaRPr>
          </a:p>
          <a:p>
            <a:pPr marL="285750" indent="-285750">
              <a:buFont typeface="Arial" panose="020B0604020202020204" pitchFamily="34" charset="0"/>
              <a:buChar char="•"/>
            </a:pPr>
            <a:r>
              <a:rPr lang="en-US" sz="1200" i="1" u="sng" dirty="0">
                <a:latin typeface="Calibri" panose="020F0502020204030204" pitchFamily="34" charset="0"/>
              </a:rPr>
              <a:t>Acha nione kama ninaelewa hadi sasa. </a:t>
            </a:r>
            <a:r>
              <a:rPr lang="en-US" sz="1200" dirty="0">
                <a:latin typeface="Calibri" panose="020F0502020204030204" pitchFamily="34" charset="0"/>
              </a:rPr>
              <a:t> Unamtaka mtoto wako kuwa na afya, lakini una tatizo la kumpa mtoto wako ARV kwa sababu una matatizo mengine katika maisha yako ambayo yanaifanya iwe vigumu kuzingatia afya yake.</a:t>
            </a:r>
          </a:p>
          <a:p>
            <a:pPr marL="285750" indent="-285750">
              <a:buFont typeface="Arial" panose="020B0604020202020204" pitchFamily="34" charset="0"/>
              <a:buChar char="•"/>
            </a:pPr>
            <a:r>
              <a:rPr lang="en-US" sz="1200" i="1" u="sng" dirty="0">
                <a:latin typeface="Calibri" panose="020F0502020204030204" pitchFamily="34" charset="0"/>
              </a:rPr>
              <a:t>Hivi ndivyo nimesikia ukisema, niambie kama ni sahihi.</a:t>
            </a:r>
            <a:r>
              <a:rPr lang="en-US" sz="1200" dirty="0">
                <a:latin typeface="Calibri" panose="020F0502020204030204" pitchFamily="34" charset="0"/>
              </a:rPr>
              <a:t> Mtoto wako anahisi sawa anapokosa dozi na unahisi kuwa huna uhakika kama ARV ni muhimu kumfanya mtoto wako kuwa mwenye afya.</a:t>
            </a:r>
            <a:endParaRPr lang="sw-KE" sz="1600" i="1" u="sng" dirty="0"/>
          </a:p>
        </p:txBody>
      </p:sp>
      <p:sp>
        <p:nvSpPr>
          <p:cNvPr id="22" name="Title 1"/>
          <p:cNvSpPr>
            <a:spLocks noGrp="1"/>
          </p:cNvSpPr>
          <p:nvPr>
            <p:ph type="title"/>
          </p:nvPr>
        </p:nvSpPr>
        <p:spPr>
          <a:xfrm>
            <a:off x="0" y="-3677"/>
            <a:ext cx="9144000" cy="848697"/>
          </a:xfrm>
          <a:solidFill>
            <a:schemeClr val="accent5"/>
          </a:solidFill>
        </p:spPr>
        <p:txBody>
          <a:bodyPr>
            <a:noAutofit/>
          </a:bodyPr>
          <a:lstStyle/>
          <a:p>
            <a:pPr algn="l"/>
            <a:r>
              <a:rPr lang="en-US" dirty="0"/>
              <a:t>	</a:t>
            </a:r>
            <a:r>
              <a:rPr lang="en-US" sz="2800" dirty="0">
                <a:solidFill>
                  <a:srgbClr val="FFFFFF"/>
                </a:solidFill>
                <a:latin typeface="Calibri" panose="020F0502020204030204" pitchFamily="34" charset="0"/>
              </a:rPr>
              <a:t>10. Njia za kumsaidia mtoto wako kutumia						ARV</a:t>
            </a:r>
          </a:p>
        </p:txBody>
      </p:sp>
      <p:pic>
        <p:nvPicPr>
          <p:cNvPr id="1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2035" y="381000"/>
            <a:ext cx="1797817"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5105400" y="4591050"/>
            <a:ext cx="3733800" cy="20955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5638800" y="4687455"/>
            <a:ext cx="2895600" cy="914400"/>
          </a:xfrm>
        </p:spPr>
        <p:txBody>
          <a:bodyPr>
            <a:normAutofit/>
          </a:bodyPr>
          <a:lstStyle/>
          <a:p>
            <a:r>
              <a:rPr lang="en-US" sz="1500" b="1" dirty="0">
                <a:latin typeface="Calibri" panose="020F0502020204030204" pitchFamily="34" charset="0"/>
              </a:rPr>
              <a:t>Maagizo kwa Watoa Huduma</a:t>
            </a:r>
          </a:p>
        </p:txBody>
      </p:sp>
      <p:pic>
        <p:nvPicPr>
          <p:cNvPr id="2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1" y="4648200"/>
            <a:ext cx="380999" cy="39171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5105400" y="4964788"/>
            <a:ext cx="3733801" cy="1754326"/>
          </a:xfrm>
          <a:prstGeom prst="rect">
            <a:avLst/>
          </a:prstGeom>
          <a:noFill/>
        </p:spPr>
        <p:txBody>
          <a:bodyPr wrap="square" rtlCol="0">
            <a:spAutoFit/>
          </a:bodyPr>
          <a:lstStyle/>
          <a:p>
            <a:pPr marL="285750" indent="-285750">
              <a:buFont typeface="Arial" panose="020B0604020202020204" pitchFamily="34" charset="0"/>
              <a:buChar char="•"/>
            </a:pPr>
            <a:r>
              <a:rPr lang="en-US" sz="1200" dirty="0">
                <a:latin typeface="Calibri" panose="020F0502020204030204" pitchFamily="34" charset="0"/>
              </a:rPr>
              <a:t>Nenda kwenye Kadi ya 11 kwa  “ufichuzi.”</a:t>
            </a:r>
          </a:p>
          <a:p>
            <a:pPr marL="285750" indent="-285750">
              <a:buFont typeface="Arial" panose="020B0604020202020204" pitchFamily="34" charset="0"/>
              <a:buChar char="•"/>
            </a:pPr>
            <a:r>
              <a:rPr lang="en-US" sz="1200" dirty="0">
                <a:latin typeface="Calibri" panose="020F0502020204030204" pitchFamily="34" charset="0"/>
              </a:rPr>
              <a:t>Nenda kwenye Kadi ya 12 kwa  “husahau.”</a:t>
            </a:r>
          </a:p>
          <a:p>
            <a:pPr marL="285750" indent="-285750">
              <a:buFont typeface="Arial" panose="020B0604020202020204" pitchFamily="34" charset="0"/>
              <a:buChar char="•"/>
            </a:pPr>
            <a:r>
              <a:rPr lang="en-US" sz="1200" dirty="0">
                <a:latin typeface="Calibri" panose="020F0502020204030204" pitchFamily="34" charset="0"/>
              </a:rPr>
              <a:t>Nenda kwenye Kadi ya 13 kwa  “ufahamu” na “imani za afya.”</a:t>
            </a:r>
          </a:p>
          <a:p>
            <a:pPr marL="285750" indent="-285750">
              <a:buFont typeface="Arial" panose="020B0604020202020204" pitchFamily="34" charset="0"/>
              <a:buChar char="•"/>
            </a:pPr>
            <a:r>
              <a:rPr lang="en-US" sz="1200" dirty="0">
                <a:latin typeface="Calibri" panose="020F0502020204030204" pitchFamily="34" charset="0"/>
              </a:rPr>
              <a:t>Nenda kwenye Kadi ya  14 kwa “madhara,” “mtoto hataki kutumia ARV,” na “tabia ya mtoto.”</a:t>
            </a:r>
          </a:p>
          <a:p>
            <a:pPr marL="285750" indent="-285750">
              <a:buFont typeface="Arial" panose="020B0604020202020204" pitchFamily="34" charset="0"/>
              <a:buChar char="•"/>
            </a:pPr>
            <a:r>
              <a:rPr lang="en-US" sz="1200" dirty="0">
                <a:latin typeface="Calibri" panose="020F0502020204030204" pitchFamily="34" charset="0"/>
              </a:rPr>
              <a:t>Nenda kwenye Kadi ya 15 kwa “msaada wa kumpa mtoto mdogo dawa.”</a:t>
            </a:r>
          </a:p>
          <a:p>
            <a:pPr marL="285750" indent="-285750">
              <a:buFont typeface="Arial" panose="020B0604020202020204" pitchFamily="34" charset="0"/>
              <a:buChar char="•"/>
            </a:pPr>
            <a:r>
              <a:rPr lang="en-US" sz="1200" dirty="0">
                <a:latin typeface="Calibri" panose="020F0502020204030204" pitchFamily="34" charset="0"/>
              </a:rPr>
              <a:t>Nenda kwenye Kadi ya 16 kwa  “kumeza vidonge.”</a:t>
            </a:r>
            <a:endParaRPr lang="sw-KE" sz="1200" dirty="0">
              <a:latin typeface="Calibri" panose="020F0502020204030204" pitchFamily="34" charset="0"/>
            </a:endParaRPr>
          </a:p>
        </p:txBody>
      </p:sp>
      <p:sp>
        <p:nvSpPr>
          <p:cNvPr id="23" name="Content Placeholder 1"/>
          <p:cNvSpPr>
            <a:spLocks noGrp="1"/>
          </p:cNvSpPr>
          <p:nvPr>
            <p:ph sz="half" idx="1"/>
          </p:nvPr>
        </p:nvSpPr>
        <p:spPr>
          <a:xfrm>
            <a:off x="3352800" y="4572000"/>
            <a:ext cx="1600200" cy="2057400"/>
          </a:xfrm>
        </p:spPr>
        <p:txBody>
          <a:bodyPr>
            <a:normAutofit fontScale="40000" lnSpcReduction="20000"/>
          </a:bodyPr>
          <a:lstStyle/>
          <a:p>
            <a:r>
              <a:rPr lang="en-US" dirty="0"/>
              <a:t>	</a:t>
            </a:r>
            <a:r>
              <a:rPr dirty="0"/>
              <a:t>    </a:t>
            </a:r>
          </a:p>
          <a:p>
            <a:r>
              <a:rPr lang="en-US" dirty="0"/>
              <a:t>	</a:t>
            </a:r>
            <a:r>
              <a:rPr dirty="0"/>
              <a:t>   </a:t>
            </a:r>
            <a:r>
              <a:rPr lang="en-US" sz="3200" b="1" dirty="0">
                <a:latin typeface="Calibri" panose="020F0502020204030204" pitchFamily="34" charset="0"/>
              </a:rPr>
              <a:t>Hati</a:t>
            </a:r>
          </a:p>
          <a:p>
            <a:endParaRPr lang="sw-KE" sz="2300" b="1" dirty="0">
              <a:latin typeface="Calibri" panose="020F0502020204030204" pitchFamily="34" charset="0"/>
            </a:endParaRPr>
          </a:p>
          <a:p>
            <a:r>
              <a:rPr lang="en-US" sz="2800" dirty="0">
                <a:latin typeface="Calibri" panose="020F0502020204030204" pitchFamily="34" charset="0"/>
              </a:rPr>
              <a:t>Andika hatua zilizopangwa za kushughulikia </a:t>
            </a:r>
            <a:r>
              <a:rPr lang="en-US" sz="2800" dirty="0" err="1">
                <a:latin typeface="Calibri" panose="020F0502020204030204" pitchFamily="34" charset="0"/>
              </a:rPr>
              <a:t>vikwazo</a:t>
            </a:r>
            <a:r>
              <a:rPr lang="en-US" sz="2800" dirty="0">
                <a:latin typeface="Calibri" panose="020F0502020204030204" pitchFamily="34" charset="0"/>
              </a:rPr>
              <a:t> </a:t>
            </a:r>
            <a:r>
              <a:rPr lang="en-US" sz="2800" dirty="0" err="1">
                <a:latin typeface="Calibri" panose="020F0502020204030204" pitchFamily="34" charset="0"/>
              </a:rPr>
              <a:t>vilivyotambuliwa</a:t>
            </a:r>
            <a:r>
              <a:rPr lang="en-US" sz="2800" dirty="0">
                <a:latin typeface="Calibri" panose="020F0502020204030204" pitchFamily="34" charset="0"/>
              </a:rPr>
              <a:t> </a:t>
            </a:r>
            <a:r>
              <a:rPr lang="en-US" sz="2800" dirty="0" err="1">
                <a:latin typeface="Calibri" panose="020F0502020204030204" pitchFamily="34" charset="0"/>
              </a:rPr>
              <a:t>na</a:t>
            </a:r>
            <a:r>
              <a:rPr lang="en-US" sz="2800" dirty="0">
                <a:latin typeface="Calibri" panose="020F0502020204030204" pitchFamily="34" charset="0"/>
              </a:rPr>
              <a:t> </a:t>
            </a:r>
            <a:r>
              <a:rPr lang="en-GB" sz="2800" dirty="0" err="1">
                <a:latin typeface="Calibri" panose="020F0502020204030204" pitchFamily="34" charset="0"/>
              </a:rPr>
              <a:t>mzazi</a:t>
            </a:r>
            <a:r>
              <a:rPr lang="en-GB" sz="2800" dirty="0">
                <a:latin typeface="Calibri" panose="020F0502020204030204" pitchFamily="34" charset="0"/>
              </a:rPr>
              <a:t> au </a:t>
            </a:r>
            <a:r>
              <a:rPr lang="en-GB" sz="2800" dirty="0" err="1">
                <a:latin typeface="Calibri" panose="020F0502020204030204" pitchFamily="34" charset="0"/>
              </a:rPr>
              <a:t>mlezi</a:t>
            </a:r>
            <a:r>
              <a:rPr lang="en-GB" sz="2800" dirty="0">
                <a:latin typeface="Calibri" panose="020F0502020204030204" pitchFamily="34" charset="0"/>
              </a:rPr>
              <a:t> </a:t>
            </a:r>
            <a:r>
              <a:rPr lang="en-GB" sz="2800" dirty="0" err="1">
                <a:latin typeface="Calibri" panose="020F0502020204030204" pitchFamily="34" charset="0"/>
              </a:rPr>
              <a:t>wa</a:t>
            </a:r>
            <a:r>
              <a:rPr lang="en-US" sz="2800" dirty="0">
                <a:latin typeface="Calibri" panose="020F0502020204030204" pitchFamily="34" charset="0"/>
              </a:rPr>
              <a:t> </a:t>
            </a:r>
            <a:r>
              <a:rPr lang="en-US" sz="2800" dirty="0" err="1">
                <a:latin typeface="Calibri" panose="020F0502020204030204" pitchFamily="34" charset="0"/>
              </a:rPr>
              <a:t>mgonjwa</a:t>
            </a:r>
            <a:r>
              <a:rPr lang="en-US" sz="2800" dirty="0">
                <a:latin typeface="Calibri" panose="020F0502020204030204" pitchFamily="34" charset="0"/>
              </a:rPr>
              <a:t> </a:t>
            </a:r>
            <a:r>
              <a:rPr lang="en-US" sz="2800" dirty="0" err="1">
                <a:latin typeface="Calibri" panose="020F0502020204030204" pitchFamily="34" charset="0"/>
              </a:rPr>
              <a:t>kwenye</a:t>
            </a:r>
            <a:r>
              <a:rPr lang="en-US" sz="2800" dirty="0">
                <a:latin typeface="Calibri" panose="020F0502020204030204" pitchFamily="34" charset="0"/>
              </a:rPr>
              <a:t> </a:t>
            </a:r>
            <a:r>
              <a:rPr lang="en-US" sz="2800" b="1" dirty="0">
                <a:latin typeface="Calibri" panose="020F0502020204030204" pitchFamily="34" charset="0"/>
              </a:rPr>
              <a:t>Zana Iliyoimarishwa ya Mpango wa Utiifu.</a:t>
            </a:r>
            <a:endParaRPr lang="sw-KE" sz="2800" dirty="0">
              <a:latin typeface="Calibri" panose="020F0502020204030204" pitchFamily="34" charset="0"/>
            </a:endParaRPr>
          </a:p>
        </p:txBody>
      </p:sp>
    </p:spTree>
    <p:extLst>
      <p:ext uri="{BB962C8B-B14F-4D97-AF65-F5344CB8AC3E}">
        <p14:creationId xmlns:p14="http://schemas.microsoft.com/office/powerpoint/2010/main" val="1449307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11. Kushiriki hali ya mtoto wako na wengine</a:t>
            </a:r>
            <a:endParaRPr lang="sw-KE" sz="2800" dirty="0">
              <a:solidFill>
                <a:srgbClr val="FFFFFF"/>
              </a:solidFill>
              <a:latin typeface="Calibri" panose="020F0502020204030204" pitchFamily="34" charset="0"/>
            </a:endParaRPr>
          </a:p>
        </p:txBody>
      </p:sp>
      <p:sp>
        <p:nvSpPr>
          <p:cNvPr id="4" name="TextBox 3"/>
          <p:cNvSpPr txBox="1"/>
          <p:nvPr/>
        </p:nvSpPr>
        <p:spPr>
          <a:xfrm>
            <a:off x="384206" y="6019800"/>
            <a:ext cx="7997794" cy="707886"/>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Kushiriki hali ya mtoto wako na mtu unayemwamini kunaweza kuifanya iwe rahisi kumpa mtoto wako ARV kila siku.</a:t>
            </a:r>
            <a:endParaRPr lang="sw-KE" sz="2000" dirty="0">
              <a:latin typeface="Calibri" panose="020F05020202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37893"/>
            <a:ext cx="7981950" cy="4653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8601" y="5560900"/>
            <a:ext cx="2895600"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7995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sz="half" idx="1"/>
          </p:nvPr>
        </p:nvSpPr>
        <p:spPr>
          <a:xfrm>
            <a:off x="228600" y="1143001"/>
            <a:ext cx="30480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Kushiriki hali ya mtoto wako na mtu unayemwamini kunaweza kuifanya iwe rahisi kumpa mtoto wako ARV kila siku.</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429000" y="1143000"/>
            <a:ext cx="5486400" cy="5562600"/>
          </a:xfrm>
        </p:spPr>
        <p:txBody>
          <a:bodyPr>
            <a:normAutofit fontScale="925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Jadili njia za kuamua ni </a:t>
            </a:r>
            <a:r>
              <a:rPr lang="en-US" dirty="0" err="1">
                <a:latin typeface="Calibri" panose="020F0502020204030204" pitchFamily="34" charset="0"/>
              </a:rPr>
              <a:t>nani</a:t>
            </a:r>
            <a:r>
              <a:rPr lang="en-US" dirty="0">
                <a:latin typeface="Calibri" panose="020F0502020204030204" pitchFamily="34" charset="0"/>
              </a:rPr>
              <a:t>                                                 </a:t>
            </a:r>
            <a:r>
              <a:rPr lang="en-US" dirty="0" err="1">
                <a:latin typeface="Calibri" panose="020F0502020204030204" pitchFamily="34" charset="0"/>
              </a:rPr>
              <a:t>unayepasa</a:t>
            </a:r>
            <a:r>
              <a:rPr lang="en-US" dirty="0">
                <a:latin typeface="Calibri" panose="020F0502020204030204" pitchFamily="34" charset="0"/>
              </a:rPr>
              <a:t> </a:t>
            </a:r>
            <a:r>
              <a:rPr lang="en-US" dirty="0" err="1">
                <a:latin typeface="Calibri" panose="020F0502020204030204" pitchFamily="34" charset="0"/>
              </a:rPr>
              <a:t>kushiriki</a:t>
            </a:r>
            <a:r>
              <a:rPr lang="en-US" dirty="0">
                <a:latin typeface="Calibri" panose="020F0502020204030204" pitchFamily="34" charset="0"/>
              </a:rPr>
              <a:t> </a:t>
            </a:r>
            <a:r>
              <a:rPr lang="en-US" dirty="0" err="1">
                <a:latin typeface="Calibri" panose="020F0502020204030204" pitchFamily="34" charset="0"/>
              </a:rPr>
              <a:t>matokeo</a:t>
            </a:r>
            <a:r>
              <a:rPr lang="en-US" dirty="0">
                <a:latin typeface="Calibri" panose="020F0502020204030204" pitchFamily="34" charset="0"/>
              </a:rPr>
              <a:t> </a:t>
            </a:r>
            <a:r>
              <a:rPr lang="en-US" dirty="0" err="1">
                <a:latin typeface="Calibri" panose="020F0502020204030204" pitchFamily="34" charset="0"/>
              </a:rPr>
              <a:t>naye</a:t>
            </a:r>
            <a:r>
              <a:rPr lang="en-US" dirty="0">
                <a:latin typeface="Calibri" panose="020F0502020204030204" pitchFamily="34" charset="0"/>
              </a:rPr>
              <a:t>                                                   na </a:t>
            </a:r>
            <a:r>
              <a:rPr lang="en-US" dirty="0" err="1">
                <a:latin typeface="Calibri" panose="020F0502020204030204" pitchFamily="34" charset="0"/>
              </a:rPr>
              <a:t>jinsi</a:t>
            </a:r>
            <a:r>
              <a:rPr lang="en-US" dirty="0">
                <a:latin typeface="Calibri" panose="020F0502020204030204" pitchFamily="34" charset="0"/>
              </a:rPr>
              <a:t> ya kushiriki:</a:t>
            </a:r>
          </a:p>
          <a:p>
            <a:pPr marL="695945" lvl="1" indent="-285750">
              <a:buFont typeface="Arial" panose="020B0604020202020204" pitchFamily="34" charset="0"/>
              <a:buChar char="•"/>
            </a:pPr>
            <a:r>
              <a:rPr lang="en-US" dirty="0">
                <a:latin typeface="Calibri" panose="020F0502020204030204" pitchFamily="34" charset="0"/>
              </a:rPr>
              <a:t>Ni sifa gani ambazo unafikiria zinafaa kuwa chaguo bora la mtu wa kushiriki naye hali ya mtoto wako?</a:t>
            </a:r>
          </a:p>
          <a:p>
            <a:pPr marL="695945" lvl="1" indent="-285750">
              <a:buFont typeface="Arial" panose="020B0604020202020204" pitchFamily="34" charset="0"/>
              <a:buChar char="•"/>
            </a:pPr>
            <a:r>
              <a:rPr lang="en-US" dirty="0">
                <a:latin typeface="Calibri" panose="020F0502020204030204" pitchFamily="34" charset="0"/>
              </a:rPr>
              <a:t>Kuna faida gani ya mtu kujua hali  ya mtoto wako?</a:t>
            </a:r>
          </a:p>
          <a:p>
            <a:pPr marL="695945" lvl="1" indent="-285750">
              <a:buFont typeface="Arial" panose="020B0604020202020204" pitchFamily="34" charset="0"/>
              <a:buChar char="•"/>
            </a:pPr>
            <a:r>
              <a:rPr lang="en-US" dirty="0">
                <a:latin typeface="Calibri" panose="020F0502020204030204" pitchFamily="34" charset="0"/>
              </a:rPr>
              <a:t>Unaamua aje kama unaweza kumwamini mtu?</a:t>
            </a:r>
          </a:p>
          <a:p>
            <a:pPr marL="695945" lvl="1" indent="-285750">
              <a:buFont typeface="Arial" panose="020B0604020202020204" pitchFamily="34" charset="0"/>
              <a:buChar char="•"/>
            </a:pPr>
            <a:r>
              <a:rPr lang="en-US" dirty="0">
                <a:latin typeface="Calibri" panose="020F0502020204030204" pitchFamily="34" charset="0"/>
              </a:rPr>
              <a:t>Unawezaje kumwelezea mtu hali ya mtoto wako?</a:t>
            </a:r>
          </a:p>
          <a:p>
            <a:pPr marL="695945" lvl="1" indent="-285750">
              <a:buFont typeface="Arial" panose="020B0604020202020204" pitchFamily="34" charset="0"/>
              <a:buChar char="•"/>
            </a:pPr>
            <a:r>
              <a:rPr lang="en-US" dirty="0">
                <a:latin typeface="Calibri" panose="020F0502020204030204" pitchFamily="34" charset="0"/>
              </a:rPr>
              <a:t>Unafikiria mpenzi wako anaweza kukusaidia kumpa mtot wako ARV kila siku?</a:t>
            </a:r>
          </a:p>
          <a:p>
            <a:pPr marL="695945" lvl="1" indent="-285750">
              <a:buFont typeface="Arial" panose="020B0604020202020204" pitchFamily="34" charset="0"/>
              <a:buChar char="•"/>
            </a:pPr>
            <a:r>
              <a:rPr lang="en-US" dirty="0">
                <a:latin typeface="Calibri" panose="020F0502020204030204" pitchFamily="34" charset="0"/>
              </a:rPr>
              <a:t>Una wasiwasi kwamba mtoto wako anaweza kuathirika ukifichua hali yake ya HIV?</a:t>
            </a:r>
          </a:p>
          <a:p>
            <a:pPr marL="285750" indent="-285750">
              <a:buFont typeface="Arial" panose="020B0604020202020204" pitchFamily="34" charset="0"/>
              <a:buChar char="•"/>
            </a:pPr>
            <a:r>
              <a:rPr lang="en-US" dirty="0">
                <a:latin typeface="Calibri" panose="020F0502020204030204" pitchFamily="34" charset="0"/>
              </a:rPr>
              <a:t>Jadili kufichua hali ya HIV ya mtoto wako kwa mtoto:</a:t>
            </a:r>
          </a:p>
          <a:p>
            <a:pPr marL="695945" lvl="1" indent="-285750">
              <a:buFont typeface="Arial" panose="020B0604020202020204" pitchFamily="34" charset="0"/>
              <a:buChar char="•"/>
            </a:pPr>
            <a:r>
              <a:rPr lang="en-US" dirty="0">
                <a:latin typeface="Calibri" panose="020F0502020204030204" pitchFamily="34" charset="0"/>
              </a:rPr>
              <a:t>Je, unafikiria ni wakati gani unaofaa kwa mtoto wako kujua hali yake ya HIV?</a:t>
            </a:r>
          </a:p>
          <a:p>
            <a:pPr marL="695945" lvl="1" indent="-285750">
              <a:buFont typeface="Arial" panose="020B0604020202020204" pitchFamily="34" charset="0"/>
              <a:buChar char="•"/>
            </a:pPr>
            <a:r>
              <a:rPr lang="en-US" dirty="0">
                <a:latin typeface="Calibri" panose="020F0502020204030204" pitchFamily="34" charset="0"/>
              </a:rPr>
              <a:t>Kuna faida gani za mtoto wako kujua hali yake ya HIV?</a:t>
            </a:r>
          </a:p>
          <a:p>
            <a:pPr marL="695945" lvl="1" indent="-285750">
              <a:buFont typeface="Arial" panose="020B0604020202020204" pitchFamily="34" charset="0"/>
              <a:buChar char="•"/>
            </a:pPr>
            <a:r>
              <a:rPr lang="en-US" dirty="0">
                <a:latin typeface="Calibri" panose="020F0502020204030204" pitchFamily="34" charset="0"/>
              </a:rPr>
              <a:t>Unafikiria kujua hali yake kutaifanya iwe rahisi kwake kutumia ARV?</a:t>
            </a:r>
          </a:p>
          <a:p>
            <a:pPr marL="695945" lvl="1" indent="-285750">
              <a:buFont typeface="Arial" panose="020B0604020202020204" pitchFamily="34" charset="0"/>
              <a:buChar char="•"/>
            </a:pPr>
            <a:r>
              <a:rPr lang="en-US" dirty="0">
                <a:latin typeface="Calibri" panose="020F0502020204030204" pitchFamily="34" charset="0"/>
              </a:rPr>
              <a:t>Una hofu gani kuhusu mtoto wako kujua hali yake ya HIV?</a:t>
            </a:r>
            <a:endParaRPr lang="sw-KE" dirty="0">
              <a:latin typeface="Calibri" panose="020F0502020204030204" pitchFamily="34" charset="0"/>
            </a:endParaRPr>
          </a:p>
        </p:txBody>
      </p:sp>
      <p:cxnSp>
        <p:nvCxnSpPr>
          <p:cNvPr id="15" name="Straight Connector 14"/>
          <p:cNvCxnSpPr/>
          <p:nvPr/>
        </p:nvCxnSpPr>
        <p:spPr>
          <a:xfrm>
            <a:off x="3352800" y="1066800"/>
            <a:ext cx="0" cy="5648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11. Kushiriki hali ya mtoto wako na wengine</a:t>
            </a:r>
            <a:endParaRPr lang="sw-KE" sz="2800" dirty="0">
              <a:solidFill>
                <a:srgbClr val="FFFFFF"/>
              </a:solidFill>
              <a:latin typeface="Calibri" panose="020F0502020204030204" pitchFamily="34" charset="0"/>
            </a:endParaRP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4344" y="426856"/>
            <a:ext cx="1795510" cy="13257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2" name="Rectangle 11"/>
          <p:cNvSpPr/>
          <p:nvPr/>
        </p:nvSpPr>
        <p:spPr>
          <a:xfrm>
            <a:off x="228600" y="2667000"/>
            <a:ext cx="2895600" cy="27432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832329" y="2724150"/>
            <a:ext cx="2362200" cy="914400"/>
          </a:xfrm>
        </p:spPr>
        <p:txBody>
          <a:bodyPr>
            <a:normAutofit/>
          </a:bodyPr>
          <a:lstStyle/>
          <a:p>
            <a:r>
              <a:rPr lang="en-US" sz="1600" b="1" dirty="0">
                <a:latin typeface="Calibri" panose="020F0502020204030204" pitchFamily="34" charset="0"/>
              </a:rPr>
              <a:t>Maagizo kwa Watoa Huduma</a:t>
            </a:r>
          </a:p>
        </p:txBody>
      </p:sp>
      <p:pic>
        <p:nvPicPr>
          <p:cNvPr id="14"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7813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6290" y="3352800"/>
            <a:ext cx="2858461" cy="1815882"/>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rPr>
              <a:t>Tambua wasaidizi wa matibabu wanaoweza kupatikana ili kusaidia kumpa mtoto ARV.</a:t>
            </a:r>
          </a:p>
          <a:p>
            <a:pPr marL="285750" indent="-285750">
              <a:buFont typeface="Arial" panose="020B0604020202020204" pitchFamily="34" charset="0"/>
              <a:buChar char="•"/>
            </a:pPr>
            <a:r>
              <a:rPr lang="en-US" sz="1400" dirty="0">
                <a:latin typeface="Calibri" panose="020F0502020204030204" pitchFamily="34" charset="0"/>
              </a:rPr>
              <a:t>Kwa wazazi ambao wanataka kufichua hali ya HIV kwa wengine au kwa mtoto, fanya mpango na utoe usaidizi (unaweza kuhusisha watu wengine wa timu ya huduma)</a:t>
            </a:r>
            <a:endParaRPr lang="sw-KE" sz="1400" dirty="0">
              <a:latin typeface="Calibri" panose="020F0502020204030204" pitchFamily="34" charset="0"/>
            </a:endParaRPr>
          </a:p>
        </p:txBody>
      </p:sp>
      <p:sp>
        <p:nvSpPr>
          <p:cNvPr id="17" name="Content Placeholder 1"/>
          <p:cNvSpPr>
            <a:spLocks noGrp="1"/>
          </p:cNvSpPr>
          <p:nvPr>
            <p:ph sz="half" idx="1"/>
          </p:nvPr>
        </p:nvSpPr>
        <p:spPr>
          <a:xfrm>
            <a:off x="226290" y="5637100"/>
            <a:ext cx="2974110" cy="1068500"/>
          </a:xfrm>
        </p:spPr>
        <p:txBody>
          <a:bodyPr>
            <a:normAutofit fontScale="47500" lnSpcReduction="20000"/>
          </a:bodyPr>
          <a:lstStyle/>
          <a:p>
            <a:r>
              <a:rPr lang="en-US" dirty="0"/>
              <a:t>	</a:t>
            </a:r>
            <a:r>
              <a:rPr dirty="0"/>
              <a:t>    </a:t>
            </a:r>
            <a:r>
              <a:rPr lang="en-US" sz="29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hatua zilizopangwa za kushughulikia vikwazo </a:t>
            </a:r>
            <a:r>
              <a:rPr lang="en-US" sz="2500" dirty="0" err="1">
                <a:latin typeface="Calibri" panose="020F0502020204030204" pitchFamily="34" charset="0"/>
              </a:rPr>
              <a:t>vilivyotambuliwa</a:t>
            </a:r>
            <a:r>
              <a:rPr lang="en-US" sz="2500" dirty="0">
                <a:latin typeface="Calibri" panose="020F0502020204030204" pitchFamily="34" charset="0"/>
              </a:rPr>
              <a:t> </a:t>
            </a:r>
            <a:r>
              <a:rPr lang="en-US" sz="2500" dirty="0" err="1">
                <a:latin typeface="Calibri" panose="020F0502020204030204" pitchFamily="34" charset="0"/>
              </a:rPr>
              <a:t>na</a:t>
            </a:r>
            <a:r>
              <a:rPr lang="en-US" sz="2500" dirty="0">
                <a:latin typeface="Calibri" panose="020F0502020204030204" pitchFamily="34" charset="0"/>
              </a:rPr>
              <a:t> </a:t>
            </a:r>
            <a:r>
              <a:rPr lang="en-GB" sz="2500" dirty="0" err="1">
                <a:latin typeface="Calibri" panose="020F0502020204030204" pitchFamily="34" charset="0"/>
              </a:rPr>
              <a:t>mzazi</a:t>
            </a:r>
            <a:r>
              <a:rPr lang="en-GB" sz="2500" dirty="0">
                <a:latin typeface="Calibri" panose="020F0502020204030204" pitchFamily="34" charset="0"/>
              </a:rPr>
              <a:t> au </a:t>
            </a:r>
            <a:r>
              <a:rPr lang="en-GB" sz="2500" dirty="0" err="1">
                <a:latin typeface="Calibri" panose="020F0502020204030204" pitchFamily="34" charset="0"/>
              </a:rPr>
              <a:t>mlezi</a:t>
            </a:r>
            <a:r>
              <a:rPr lang="en-GB" sz="2500" dirty="0">
                <a:latin typeface="Calibri" panose="020F0502020204030204" pitchFamily="34" charset="0"/>
              </a:rPr>
              <a:t> </a:t>
            </a:r>
            <a:r>
              <a:rPr lang="en-GB" sz="2500" dirty="0" err="1">
                <a:latin typeface="Calibri" panose="020F0502020204030204" pitchFamily="34" charset="0"/>
              </a:rPr>
              <a:t>wa</a:t>
            </a:r>
            <a:r>
              <a:rPr lang="en-US" sz="2500" dirty="0">
                <a:latin typeface="Calibri" panose="020F0502020204030204" pitchFamily="34" charset="0"/>
              </a:rPr>
              <a:t> </a:t>
            </a:r>
            <a:r>
              <a:rPr lang="en-US" sz="2500" dirty="0" err="1">
                <a:latin typeface="Calibri" panose="020F0502020204030204" pitchFamily="34" charset="0"/>
              </a:rPr>
              <a:t>mgonjwa</a:t>
            </a:r>
            <a:r>
              <a:rPr lang="en-US" sz="2500" dirty="0">
                <a:latin typeface="Calibri" panose="020F0502020204030204" pitchFamily="34" charset="0"/>
              </a:rPr>
              <a:t> </a:t>
            </a:r>
            <a:r>
              <a:rPr lang="en-US" sz="2500" dirty="0" err="1">
                <a:latin typeface="Calibri" panose="020F0502020204030204" pitchFamily="34" charset="0"/>
              </a:rPr>
              <a:t>kwenye</a:t>
            </a:r>
            <a:r>
              <a:rPr lang="en-US" sz="2500" b="1" dirty="0">
                <a:latin typeface="Calibri" panose="020F0502020204030204" pitchFamily="34" charset="0"/>
              </a:rPr>
              <a:t> 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132721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en-GB" sz="3200" b="1" cap="small" dirty="0">
                <a:solidFill>
                  <a:srgbClr val="002060"/>
                </a:solidFill>
                <a:latin typeface="Calibri" panose="020F0502020204030204" pitchFamily="34" charset="0"/>
              </a:rPr>
              <a:t>Jinsi ya Kutumia Bango la Kufuatilia Viwango vya Virusi na Ushauri Ulioimarishwa wa Utiifu</a:t>
            </a:r>
            <a:endParaRPr lang="sw-KE" sz="32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1219200"/>
            <a:ext cx="8686800" cy="5638800"/>
          </a:xfrm>
        </p:spPr>
        <p:txBody>
          <a:bodyPr>
            <a:noAutofit/>
          </a:bodyPr>
          <a:lstStyle/>
          <a:p>
            <a:pPr>
              <a:lnSpc>
                <a:spcPct val="120000"/>
              </a:lnSpc>
              <a:spcAft>
                <a:spcPts val="0"/>
              </a:spcAft>
            </a:pPr>
            <a:r>
              <a:rPr lang="en-GB" sz="1100" dirty="0">
                <a:latin typeface="Calibri" panose="020F0502020204030204" pitchFamily="34" charset="0"/>
              </a:rPr>
              <a:t>Lengo la bango hili ni </a:t>
            </a:r>
            <a:r>
              <a:rPr lang="en-GB" sz="1100" dirty="0" err="1">
                <a:latin typeface="Calibri" panose="020F0502020204030204" pitchFamily="34" charset="0"/>
              </a:rPr>
              <a:t>kutoa</a:t>
            </a:r>
            <a:r>
              <a:rPr lang="en-GB" sz="1100" dirty="0">
                <a:latin typeface="Calibri" panose="020F0502020204030204" pitchFamily="34" charset="0"/>
              </a:rPr>
              <a:t> maelezo kuhusu ufuatiliaji wa viwango vya virusi kwa wazazi kuhusu ufuatiliaji wa viwango vya virusi vya watoto wao, kufafanua maana ya </a:t>
            </a:r>
            <a:r>
              <a:rPr lang="en-GB" sz="1100" dirty="0" err="1">
                <a:latin typeface="Calibri" panose="020F0502020204030204" pitchFamily="34" charset="0"/>
              </a:rPr>
              <a:t>matokeo</a:t>
            </a:r>
            <a:r>
              <a:rPr lang="en-GB" sz="1100" dirty="0">
                <a:latin typeface="Calibri" panose="020F0502020204030204" pitchFamily="34" charset="0"/>
              </a:rPr>
              <a:t> </a:t>
            </a:r>
            <a:r>
              <a:rPr lang="en-GB" sz="1100" dirty="0" err="1">
                <a:latin typeface="Calibri" panose="020F0502020204030204" pitchFamily="34" charset="0"/>
              </a:rPr>
              <a:t>ya</a:t>
            </a:r>
            <a:r>
              <a:rPr lang="en-GB" sz="1100" dirty="0">
                <a:latin typeface="Calibri" panose="020F0502020204030204" pitchFamily="34" charset="0"/>
              </a:rPr>
              <a:t> </a:t>
            </a:r>
            <a:r>
              <a:rPr lang="en-GB" sz="1100" dirty="0" err="1">
                <a:latin typeface="Calibri" panose="020F0502020204030204" pitchFamily="34" charset="0"/>
              </a:rPr>
              <a:t>viwango</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kuwafunza</a:t>
            </a:r>
            <a:r>
              <a:rPr lang="en-GB" sz="1100" dirty="0">
                <a:latin typeface="Calibri" panose="020F0502020204030204" pitchFamily="34" charset="0"/>
              </a:rPr>
              <a:t> </a:t>
            </a:r>
            <a:r>
              <a:rPr lang="en-GB" sz="1100" dirty="0" err="1">
                <a:latin typeface="Calibri" panose="020F0502020204030204" pitchFamily="34" charset="0"/>
              </a:rPr>
              <a:t>wazazi</a:t>
            </a:r>
            <a:r>
              <a:rPr lang="en-GB" sz="1100" dirty="0">
                <a:latin typeface="Calibri" panose="020F0502020204030204" pitchFamily="34" charset="0"/>
              </a:rPr>
              <a:t> </a:t>
            </a:r>
            <a:r>
              <a:rPr lang="en-GB" sz="1100" dirty="0" err="1">
                <a:latin typeface="Calibri" panose="020F0502020204030204" pitchFamily="34" charset="0"/>
              </a:rPr>
              <a:t>wenye</a:t>
            </a:r>
            <a:r>
              <a:rPr lang="en-GB" sz="1100" dirty="0">
                <a:latin typeface="Calibri" panose="020F0502020204030204" pitchFamily="34" charset="0"/>
              </a:rPr>
              <a:t> </a:t>
            </a:r>
            <a:r>
              <a:rPr lang="en-GB" sz="1100" dirty="0" err="1">
                <a:latin typeface="Calibri" panose="020F0502020204030204" pitchFamily="34" charset="0"/>
              </a:rPr>
              <a:t>watoto</a:t>
            </a:r>
            <a:r>
              <a:rPr lang="en-GB" sz="1100" dirty="0">
                <a:latin typeface="Calibri" panose="020F0502020204030204" pitchFamily="34" charset="0"/>
              </a:rPr>
              <a:t> </a:t>
            </a:r>
            <a:r>
              <a:rPr lang="en-GB" sz="1100" dirty="0" err="1">
                <a:latin typeface="Calibri" panose="020F0502020204030204" pitchFamily="34" charset="0"/>
              </a:rPr>
              <a:t>wanaopokea</a:t>
            </a:r>
            <a:r>
              <a:rPr lang="en-GB" sz="1100" dirty="0">
                <a:latin typeface="Calibri" panose="020F0502020204030204" pitchFamily="34" charset="0"/>
              </a:rPr>
              <a:t> </a:t>
            </a:r>
            <a:r>
              <a:rPr lang="en-GB" sz="1100" dirty="0" err="1">
                <a:latin typeface="Calibri" panose="020F0502020204030204" pitchFamily="34" charset="0"/>
              </a:rPr>
              <a:t>dawa</a:t>
            </a:r>
            <a:r>
              <a:rPr lang="en-GB" sz="1100" dirty="0">
                <a:latin typeface="Calibri" panose="020F0502020204030204" pitchFamily="34" charset="0"/>
              </a:rPr>
              <a:t>  za </a:t>
            </a:r>
            <a:r>
              <a:rPr lang="en-GB" sz="1100" dirty="0" err="1">
                <a:latin typeface="Calibri" panose="020F0502020204030204" pitchFamily="34" charset="0"/>
              </a:rPr>
              <a:t>kudhibiti</a:t>
            </a:r>
            <a:r>
              <a:rPr lang="en-GB" sz="1100" dirty="0">
                <a:latin typeface="Calibri" panose="020F0502020204030204" pitchFamily="34" charset="0"/>
              </a:rPr>
              <a:t> </a:t>
            </a:r>
            <a:r>
              <a:rPr lang="en-GB" sz="1100" dirty="0" err="1">
                <a:latin typeface="Calibri" panose="020F0502020204030204" pitchFamily="34" charset="0"/>
              </a:rPr>
              <a:t>virusi</a:t>
            </a:r>
            <a:r>
              <a:rPr lang="en-GB" sz="1100" dirty="0">
                <a:latin typeface="Calibri" panose="020F0502020204030204" pitchFamily="34" charset="0"/>
              </a:rPr>
              <a:t> </a:t>
            </a:r>
            <a:r>
              <a:rPr lang="en-GB" sz="1100" dirty="0" err="1">
                <a:latin typeface="Calibri" panose="020F0502020204030204" pitchFamily="34" charset="0"/>
              </a:rPr>
              <a:t>vya</a:t>
            </a:r>
            <a:r>
              <a:rPr lang="en-GB" sz="1100" dirty="0">
                <a:latin typeface="Calibri" panose="020F0502020204030204" pitchFamily="34" charset="0"/>
              </a:rPr>
              <a:t> </a:t>
            </a:r>
            <a:r>
              <a:rPr lang="en-GB" sz="1100" dirty="0" err="1">
                <a:latin typeface="Calibri" panose="020F0502020204030204" pitchFamily="34" charset="0"/>
              </a:rPr>
              <a:t>ukimwi</a:t>
            </a:r>
            <a:r>
              <a:rPr lang="en-GB" sz="1100" dirty="0">
                <a:latin typeface="Calibri" panose="020F0502020204030204" pitchFamily="34" charset="0"/>
              </a:rPr>
              <a:t> (ARV) </a:t>
            </a:r>
            <a:r>
              <a:rPr lang="en-GB" sz="1100" dirty="0" err="1">
                <a:latin typeface="Calibri" panose="020F0502020204030204" pitchFamily="34" charset="0"/>
              </a:rPr>
              <a:t>kushirikiana</a:t>
            </a:r>
            <a:r>
              <a:rPr lang="en-GB" sz="1100" dirty="0">
                <a:latin typeface="Calibri" panose="020F0502020204030204" pitchFamily="34" charset="0"/>
              </a:rPr>
              <a:t> </a:t>
            </a:r>
            <a:r>
              <a:rPr lang="en-GB" sz="1100" dirty="0" err="1">
                <a:latin typeface="Calibri" panose="020F0502020204030204" pitchFamily="34" charset="0"/>
              </a:rPr>
              <a:t>ili</a:t>
            </a:r>
            <a:r>
              <a:rPr lang="en-GB" sz="1100" dirty="0">
                <a:latin typeface="Calibri" panose="020F0502020204030204" pitchFamily="34" charset="0"/>
              </a:rPr>
              <a:t> </a:t>
            </a:r>
            <a:r>
              <a:rPr lang="en-GB" sz="1100" dirty="0" err="1">
                <a:latin typeface="Calibri" panose="020F0502020204030204" pitchFamily="34" charset="0"/>
              </a:rPr>
              <a:t>kuboresha</a:t>
            </a:r>
            <a:r>
              <a:rPr lang="en-GB" sz="1100" dirty="0">
                <a:latin typeface="Calibri" panose="020F0502020204030204" pitchFamily="34" charset="0"/>
              </a:rPr>
              <a:t> </a:t>
            </a:r>
            <a:r>
              <a:rPr lang="en-GB" sz="1100" dirty="0" err="1">
                <a:latin typeface="Calibri" panose="020F0502020204030204" pitchFamily="34" charset="0"/>
              </a:rPr>
              <a:t>utiifu</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a:t>
            </a:r>
            <a:r>
              <a:rPr lang="en-GB" sz="1100" dirty="0" err="1">
                <a:latin typeface="Calibri" panose="020F0502020204030204" pitchFamily="34" charset="0"/>
              </a:rPr>
              <a:t>kusaidia</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ushauri na utathmini wa utiifu, hasa kati ya walio na viwango vya juu vya virusi ambao wanastahili ushauri ilioimarishwa wa utiifu. Ilitengenezewa wahudumu mbalimbali wa afya (k.m. washauri wa utiifu, madaktari, wauguzi, wanafamasia, wahudumu wa afya katika jamii) </a:t>
            </a:r>
            <a:r>
              <a:rPr lang="en-GB" sz="1100" dirty="0" err="1">
                <a:latin typeface="Calibri" panose="020F0502020204030204" pitchFamily="34" charset="0"/>
              </a:rPr>
              <a:t>ambao</a:t>
            </a:r>
            <a:r>
              <a:rPr lang="en-GB" sz="1100" dirty="0">
                <a:latin typeface="Calibri" panose="020F0502020204030204" pitchFamily="34" charset="0"/>
              </a:rPr>
              <a:t> </a:t>
            </a:r>
            <a:r>
              <a:rPr lang="en-GB" sz="1100" dirty="0" err="1">
                <a:latin typeface="Calibri" panose="020F0502020204030204" pitchFamily="34" charset="0"/>
              </a:rPr>
              <a:t>wanawahudumia</a:t>
            </a:r>
            <a:r>
              <a:rPr lang="en-GB" sz="1100" dirty="0">
                <a:latin typeface="Calibri" panose="020F0502020204030204" pitchFamily="34" charset="0"/>
              </a:rPr>
              <a:t> </a:t>
            </a:r>
            <a:r>
              <a:rPr lang="en-GB" sz="1100" dirty="0" err="1">
                <a:latin typeface="Calibri" panose="020F0502020204030204" pitchFamily="34" charset="0"/>
              </a:rPr>
              <a:t>wazazi</a:t>
            </a:r>
            <a:r>
              <a:rPr lang="en-GB" sz="1100" dirty="0">
                <a:latin typeface="Calibri" panose="020F0502020204030204" pitchFamily="34" charset="0"/>
              </a:rPr>
              <a:t> au </a:t>
            </a:r>
            <a:r>
              <a:rPr lang="en-GB" sz="1100" dirty="0" err="1">
                <a:latin typeface="Calibri" panose="020F0502020204030204" pitchFamily="34" charset="0"/>
              </a:rPr>
              <a:t>walezi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wagonjwa</a:t>
            </a:r>
            <a:r>
              <a:rPr lang="en-GB" sz="1100" dirty="0">
                <a:latin typeface="Calibri" panose="020F0502020204030204" pitchFamily="34" charset="0"/>
              </a:rPr>
              <a:t> </a:t>
            </a:r>
            <a:r>
              <a:rPr lang="en-GB" sz="1100" dirty="0" err="1">
                <a:latin typeface="Calibri" panose="020F0502020204030204" pitchFamily="34" charset="0"/>
              </a:rPr>
              <a:t>wanaoishi</a:t>
            </a:r>
            <a:r>
              <a:rPr lang="en-GB" sz="1100" dirty="0">
                <a:latin typeface="Calibri" panose="020F0502020204030204" pitchFamily="34" charset="0"/>
              </a:rPr>
              <a:t> </a:t>
            </a:r>
            <a:r>
              <a:rPr lang="en-GB" sz="1100" dirty="0" err="1">
                <a:latin typeface="Calibri" panose="020F0502020204030204" pitchFamily="34" charset="0"/>
              </a:rPr>
              <a:t>na</a:t>
            </a:r>
            <a:r>
              <a:rPr lang="en-GB" sz="1100" dirty="0">
                <a:latin typeface="Calibri" panose="020F0502020204030204" pitchFamily="34" charset="0"/>
              </a:rPr>
              <a:t> HIV na familia zao katika kuweka ni wapi kipimo cha viwango vya virusi kinatekelezwa.</a:t>
            </a:r>
          </a:p>
          <a:p>
            <a:pPr>
              <a:lnSpc>
                <a:spcPct val="120000"/>
              </a:lnSpc>
              <a:spcAft>
                <a:spcPts val="0"/>
              </a:spcAft>
            </a:pPr>
            <a:endParaRPr lang="sw-KE" sz="1100" dirty="0">
              <a:latin typeface="Calibri" panose="020F0502020204030204" pitchFamily="34" charset="0"/>
            </a:endParaRPr>
          </a:p>
          <a:p>
            <a:pPr>
              <a:lnSpc>
                <a:spcPct val="120000"/>
              </a:lnSpc>
              <a:spcAft>
                <a:spcPts val="0"/>
              </a:spcAft>
            </a:pPr>
            <a:r>
              <a:rPr lang="en-GB" sz="1100" dirty="0">
                <a:latin typeface="Calibri" panose="020F0502020204030204" pitchFamily="34" charset="0"/>
              </a:rPr>
              <a:t>Fikiria ni nani anapaswa kushiriki katika ushauri kwa kuzingatia kanuni zozote zinazohusiana na haki za wazazi au umri wa kibali ambao unaweza kutumika katika mpangilio wako. Ikiwa ni pamoja na vijana na wanafamilia wowote wanaoweza kuwa wanamsaidia kutumia ARV ikiwa inafaa.</a:t>
            </a:r>
          </a:p>
          <a:p>
            <a:pPr>
              <a:lnSpc>
                <a:spcPct val="120000"/>
              </a:lnSpc>
              <a:spcAft>
                <a:spcPts val="0"/>
              </a:spcAft>
            </a:pPr>
            <a:endParaRPr lang="sw-KE" sz="1100" dirty="0">
              <a:latin typeface="Calibri" panose="020F0502020204030204" pitchFamily="34" charset="0"/>
            </a:endParaRPr>
          </a:p>
          <a:p>
            <a:pPr>
              <a:lnSpc>
                <a:spcPct val="120000"/>
              </a:lnSpc>
              <a:spcAft>
                <a:spcPts val="0"/>
              </a:spcAft>
            </a:pPr>
            <a:r>
              <a:rPr lang="en-GB" sz="1100" dirty="0">
                <a:latin typeface="Calibri" panose="020F0502020204030204" pitchFamily="34" charset="0"/>
              </a:rPr>
              <a:t>Kila kadi, au seti ya kadi, inalenga mada fulani maalum kwa huduma na usaidizi wa wagonjwa wanaotumia ARV ambao watapimwa viwango vya virusi au ambao tayari wana matokeo ya viwango vya virusi. Mada hizi zina msimbo wa rangi ili kuwa rahisi kutumia.</a:t>
            </a:r>
          </a:p>
          <a:p>
            <a:pPr>
              <a:lnSpc>
                <a:spcPct val="120000"/>
              </a:lnSpc>
              <a:spcAft>
                <a:spcPts val="0"/>
              </a:spcAft>
            </a:pPr>
            <a:endParaRPr lang="sw-KE" sz="1100" dirty="0">
              <a:latin typeface="Calibri" panose="020F0502020204030204" pitchFamily="34" charset="0"/>
            </a:endParaRPr>
          </a:p>
          <a:p>
            <a:pPr>
              <a:lnSpc>
                <a:spcPct val="120000"/>
              </a:lnSpc>
              <a:spcAft>
                <a:spcPts val="0"/>
              </a:spcAft>
            </a:pPr>
            <a:r>
              <a:rPr lang="en-GB" sz="1100" b="1" dirty="0">
                <a:latin typeface="Calibri" panose="020F0502020204030204" pitchFamily="34" charset="0"/>
              </a:rPr>
              <a:t>Maelekezo kuhusu jinsi ya kutumia bango:</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Weka bango </a:t>
            </a:r>
            <a:r>
              <a:rPr lang="en-GB" sz="1100" dirty="0" err="1">
                <a:latin typeface="Calibri" panose="020F0502020204030204" pitchFamily="34" charset="0"/>
              </a:rPr>
              <a:t>mezani</a:t>
            </a:r>
            <a:r>
              <a:rPr lang="en-GB" sz="1100" dirty="0">
                <a:latin typeface="Calibri" panose="020F0502020204030204" pitchFamily="34" charset="0"/>
              </a:rPr>
              <a:t> </a:t>
            </a:r>
            <a:r>
              <a:rPr lang="en-GB" sz="1100" dirty="0" err="1">
                <a:latin typeface="Calibri" panose="020F0502020204030204" pitchFamily="34" charset="0"/>
              </a:rPr>
              <a:t>ili</a:t>
            </a:r>
            <a:r>
              <a:rPr lang="en-GB" sz="1100" dirty="0">
                <a:latin typeface="Calibri" panose="020F0502020204030204" pitchFamily="34" charset="0"/>
              </a:rPr>
              <a:t> </a:t>
            </a:r>
            <a:r>
              <a:rPr lang="en-GB" sz="1100" dirty="0" err="1">
                <a:latin typeface="Calibri" panose="020F0502020204030204" pitchFamily="34" charset="0"/>
              </a:rPr>
              <a:t>mzazi</a:t>
            </a:r>
            <a:r>
              <a:rPr lang="en-GB" sz="1100" dirty="0">
                <a:latin typeface="Calibri" panose="020F0502020204030204" pitchFamily="34" charset="0"/>
              </a:rPr>
              <a:t> au </a:t>
            </a:r>
            <a:r>
              <a:rPr lang="en-GB" sz="1100" dirty="0" err="1">
                <a:latin typeface="Calibri" panose="020F0502020204030204" pitchFamily="34" charset="0"/>
              </a:rPr>
              <a:t>mlezi</a:t>
            </a:r>
            <a:r>
              <a:rPr lang="en-GB" sz="1100" dirty="0">
                <a:latin typeface="Calibri" panose="020F0502020204030204" pitchFamily="34" charset="0"/>
              </a:rPr>
              <a:t> </a:t>
            </a:r>
            <a:r>
              <a:rPr lang="en-GB" sz="1100" dirty="0" err="1">
                <a:latin typeface="Calibri" panose="020F0502020204030204" pitchFamily="34" charset="0"/>
              </a:rPr>
              <a:t>wa</a:t>
            </a:r>
            <a:r>
              <a:rPr lang="en-GB" sz="1100" dirty="0">
                <a:latin typeface="Calibri" panose="020F0502020204030204" pitchFamily="34" charset="0"/>
              </a:rPr>
              <a:t> </a:t>
            </a:r>
            <a:r>
              <a:rPr lang="en-GB" sz="1100" dirty="0" err="1">
                <a:latin typeface="Calibri" panose="020F0502020204030204" pitchFamily="34" charset="0"/>
              </a:rPr>
              <a:t>mgonjwa</a:t>
            </a:r>
            <a:r>
              <a:rPr lang="en-GB" sz="1100" dirty="0">
                <a:latin typeface="Calibri" panose="020F0502020204030204" pitchFamily="34" charset="0"/>
              </a:rPr>
              <a:t> aweze kuona picha vizuri wakati unatumia upande mwingine wa manukuu.</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Ujumbe muhimu wa kuonyesha wagonjwa pamoja na maagizo </a:t>
            </a:r>
            <a:r>
              <a:rPr lang="en-GB" sz="1100" dirty="0" err="1">
                <a:latin typeface="Calibri" panose="020F0502020204030204" pitchFamily="34" charset="0"/>
              </a:rPr>
              <a:t>kwa</a:t>
            </a:r>
            <a:r>
              <a:rPr lang="en-GB" sz="1100" dirty="0">
                <a:latin typeface="Calibri" panose="020F0502020204030204" pitchFamily="34" charset="0"/>
              </a:rPr>
              <a:t> watoa huduma yamewekwa kwa </a:t>
            </a:r>
            <a:r>
              <a:rPr lang="en-GB" sz="1100" b="1" dirty="0">
                <a:latin typeface="Calibri" panose="020F0502020204030204" pitchFamily="34" charset="0"/>
              </a:rPr>
              <a:t>koza</a:t>
            </a:r>
            <a:r>
              <a:rPr lang="en-GB" sz="1100" dirty="0">
                <a:latin typeface="Calibri" panose="020F0502020204030204" pitchFamily="34" charset="0"/>
              </a:rPr>
              <a:t>.</a:t>
            </a:r>
            <a:endParaRPr lang="sw-KE" sz="1100" dirty="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Kuna manukuu ya kuanzisha na kuelekeza mazungumzo na mgonjwa, ikiwa ni pamoja na maswali maalum ya kupitia mada zilizoshughulikiwa na kutathmini ufahamu wa mgonjwa.</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Kuna kadi nyingine za ziara maalum, ikiwa ni pamoja na wakati wa kuanza ARV, wakati kipimo cha viwango vya virusi kinapotumwa, na wakati matokeo yanapopatikana. Ikiwa matokeo ya viwango vya virusi ni chini ya 1000 kuna kadi zinazolingana za kutumia. Ikiwa matokeo ya viwango vya virusi ni chini ya 1000 au zaidi kuna mafuatano ya kadi ya kutumika ili kufafanua matokeo na kutekeleza vikao vya ushauri ulioimarishwa wa utiifu.</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Hati tofauti, zana ya </a:t>
            </a:r>
            <a:r>
              <a:rPr lang="en-GB" sz="1100" b="1" dirty="0">
                <a:latin typeface="Calibri" panose="020F0502020204030204" pitchFamily="34" charset="0"/>
              </a:rPr>
              <a:t>Mpango Ulioimarishwa wa Utiifu,</a:t>
            </a:r>
            <a:r>
              <a:rPr lang="en-GB" sz="1100" dirty="0">
                <a:latin typeface="Calibri" panose="020F0502020204030204" pitchFamily="34" charset="0"/>
              </a:rPr>
              <a:t> hutumika kunakili matokeo na mpango wa kadi za 6-16 na inapaswa kujumuishwa katika faili ya mgonjwa.</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Kadi ya 17 inapaswa kurudiwa katika kila kikao kilichopangwa cha ufuatiliaji cha ushauri ulioimarishwa wa utiifu .</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Tumia kadi za 18 wakati mgonjwa ana matokeo ya viwango vya chini vya virusi kufuatia ushauri ulioimarishwa wa utiifu.</a:t>
            </a:r>
          </a:p>
          <a:p>
            <a:pPr marL="171450" indent="-171450">
              <a:lnSpc>
                <a:spcPct val="120000"/>
              </a:lnSpc>
              <a:spcAft>
                <a:spcPts val="0"/>
              </a:spcAft>
              <a:buFont typeface="Arial" panose="020B0604020202020204" pitchFamily="34" charset="0"/>
              <a:buChar char="•"/>
            </a:pPr>
            <a:r>
              <a:rPr lang="en-GB" sz="1100" dirty="0">
                <a:latin typeface="Calibri" panose="020F0502020204030204" pitchFamily="34" charset="0"/>
              </a:rPr>
              <a:t>Tumia kadi ya 19 wakati mgonjwa ana matokeo ya viwango vya juu vya virusi kufuatia ushauri ulioimarishwa wa utiifu. Kadi za 6-16 zinaweza basi kutumika kwa vikao vilivyorudiwa vya ushauri ulioimarishwa wa utiifu.</a:t>
            </a:r>
          </a:p>
        </p:txBody>
      </p:sp>
    </p:spTree>
    <p:extLst>
      <p:ext uri="{BB962C8B-B14F-4D97-AF65-F5344CB8AC3E}">
        <p14:creationId xmlns:p14="http://schemas.microsoft.com/office/powerpoint/2010/main" val="26058052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600" dirty="0">
                <a:solidFill>
                  <a:srgbClr val="FFFFFF"/>
                </a:solidFill>
                <a:latin typeface="Calibri" panose="020F0502020204030204" pitchFamily="34" charset="0"/>
              </a:rPr>
              <a:t>	12. </a:t>
            </a:r>
            <a:r>
              <a:rPr lang="en-US" sz="2800" dirty="0">
                <a:solidFill>
                  <a:srgbClr val="FFFFFF"/>
                </a:solidFill>
                <a:latin typeface="Calibri" panose="020F0502020204030204" pitchFamily="34" charset="0"/>
              </a:rPr>
              <a:t>Kukumbuka kumpa ARV</a:t>
            </a:r>
            <a:endParaRPr lang="sw-KE" sz="2600" dirty="0">
              <a:solidFill>
                <a:srgbClr val="FFFFFF"/>
              </a:solidFill>
              <a:latin typeface="Calibri" panose="020F0502020204030204" pitchFamily="34" charset="0"/>
            </a:endParaRPr>
          </a:p>
        </p:txBody>
      </p:sp>
      <p:sp>
        <p:nvSpPr>
          <p:cNvPr id="4" name="TextBox 3"/>
          <p:cNvSpPr txBox="1"/>
          <p:nvPr/>
        </p:nvSpPr>
        <p:spPr>
          <a:xfrm>
            <a:off x="228600" y="5410200"/>
            <a:ext cx="42615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Daima kukumbuka kumpa ARV inaweza kuwa vigumu. </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sp>
        <p:nvSpPr>
          <p:cNvPr id="7" name="TextBox 6"/>
          <p:cNvSpPr txBox="1"/>
          <p:nvPr/>
        </p:nvSpPr>
        <p:spPr>
          <a:xfrm>
            <a:off x="4490121" y="5410200"/>
            <a:ext cx="4477753"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Kukosa dozi za ARV kunaweza kudhuru afya ya mtoto wako.</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14500"/>
            <a:ext cx="8739274"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990600"/>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Daima kukumbuka kumpa ARV inaweza kuwa vigumu.</a:t>
            </a:r>
          </a:p>
          <a:p>
            <a:pPr marL="285750" indent="-285750">
              <a:buFont typeface="Wingdings" panose="05000000000000000000" pitchFamily="2" charset="2"/>
              <a:buChar char="Ø"/>
            </a:pPr>
            <a:r>
              <a:rPr lang="en-US" sz="1600" dirty="0">
                <a:latin typeface="Calibri" panose="020F0502020204030204" pitchFamily="34" charset="0"/>
              </a:rPr>
              <a:t>Kukosa dozi za ARV kunaweza kudhuru afya ya mtoto wako.</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505200" y="990600"/>
            <a:ext cx="5226756" cy="4191000"/>
          </a:xfrm>
        </p:spPr>
        <p:txBody>
          <a:bodyPr>
            <a:normAutofit lnSpcReduction="10000"/>
          </a:bodyPr>
          <a:lstStyle/>
          <a:p>
            <a:r>
              <a:rPr lang="en-US" sz="17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Nataka kuhakikisha ninaelewa. Ninachosikia                                                   ukisema ni </a:t>
            </a:r>
            <a:r>
              <a:rPr lang="en-US" sz="1400" i="1" dirty="0">
                <a:latin typeface="Calibri" panose="020F0502020204030204" pitchFamily="34" charset="0"/>
              </a:rPr>
              <a:t>[hali za  mtoto kukosa                                                   dozi]. </a:t>
            </a:r>
          </a:p>
          <a:p>
            <a:pPr marL="285750" indent="-285750">
              <a:buFont typeface="Arial" panose="020B0604020202020204" pitchFamily="34" charset="0"/>
              <a:buChar char="•"/>
            </a:pPr>
            <a:r>
              <a:rPr lang="en-US" sz="1400" dirty="0">
                <a:latin typeface="Calibri" panose="020F0502020204030204" pitchFamily="34" charset="0"/>
              </a:rPr>
              <a:t>Hapa kuna baadhi ya mambo mengine ambayo watu wengine wameyapata kuwa ya maana:</a:t>
            </a:r>
          </a:p>
          <a:p>
            <a:pPr marL="695945" lvl="1" indent="-285750">
              <a:buFont typeface="Arial" panose="020B0604020202020204" pitchFamily="34" charset="0"/>
              <a:buChar char="•"/>
            </a:pPr>
            <a:r>
              <a:rPr lang="en-US" sz="1400" dirty="0">
                <a:latin typeface="Calibri" panose="020F0502020204030204" pitchFamily="34" charset="0"/>
              </a:rPr>
              <a:t>Kupeana ARV ni kazi ya mtu mzima: walezi watu wazima wanapaswa kuwapa </a:t>
            </a:r>
            <a:r>
              <a:rPr lang="en-US" sz="1400" dirty="0" err="1">
                <a:latin typeface="Calibri" panose="020F0502020204030204" pitchFamily="34" charset="0"/>
              </a:rPr>
              <a:t>watoto</a:t>
            </a:r>
            <a:r>
              <a:rPr lang="en-US" sz="1400" dirty="0">
                <a:latin typeface="Calibri" panose="020F0502020204030204" pitchFamily="34" charset="0"/>
              </a:rPr>
              <a:t> dawa zao. Teua mtu mmoja ambaye "kazi" yake ni kupeana dawa. Ikiwa mtu huyo mzima hawezi kupeana dawa siku hiyo, ni kazi ya mtu huyo mzima kumtafuta mtu mwingine mzima kupeana dawa hiyo.</a:t>
            </a:r>
          </a:p>
          <a:p>
            <a:pPr marL="695945" lvl="1" indent="-285750">
              <a:buFont typeface="Arial" panose="020B0604020202020204" pitchFamily="34" charset="0"/>
              <a:buChar char="•"/>
            </a:pPr>
            <a:r>
              <a:rPr lang="en-US" sz="1400" dirty="0">
                <a:latin typeface="Calibri" panose="020F0502020204030204" pitchFamily="34" charset="0"/>
              </a:rPr>
              <a:t>Weka dawa mahali rahisi kukumbuka ambapo unaona kila siku.</a:t>
            </a:r>
          </a:p>
          <a:p>
            <a:pPr marL="695945" lvl="1" indent="-285750">
              <a:buFont typeface="Arial" panose="020B0604020202020204" pitchFamily="34" charset="0"/>
              <a:buChar char="•"/>
            </a:pPr>
            <a:r>
              <a:rPr lang="en-US" sz="1400" dirty="0">
                <a:latin typeface="Calibri" panose="020F0502020204030204" pitchFamily="34" charset="0"/>
              </a:rPr>
              <a:t>Tumia chati ya motisha au kalenda kuweka alama/kuweka kibandiko wakati dawa zimetumika siku hiyo. </a:t>
            </a:r>
          </a:p>
          <a:p>
            <a:pPr marL="695945" lvl="1" indent="-285750">
              <a:buFont typeface="Arial" panose="020B0604020202020204" pitchFamily="34" charset="0"/>
              <a:buChar char="•"/>
            </a:pPr>
            <a:r>
              <a:rPr lang="en-US" sz="1400" dirty="0">
                <a:latin typeface="Calibri" panose="020F0502020204030204" pitchFamily="34" charset="0"/>
              </a:rPr>
              <a:t>Omba mtoa huduma akupe vikasha vya vidonge na/vifurushi vya kusafiri.</a:t>
            </a:r>
          </a:p>
          <a:p>
            <a:pPr marL="695945" lvl="1" indent="-285750">
              <a:buFont typeface="Arial" panose="020B0604020202020204" pitchFamily="34" charset="0"/>
              <a:buChar char="•"/>
            </a:pPr>
            <a:r>
              <a:rPr lang="en-US" sz="1400" dirty="0">
                <a:latin typeface="Calibri" panose="020F0502020204030204" pitchFamily="34" charset="0"/>
              </a:rPr>
              <a:t>Omba dawa za ziada iwapo vipindi kati ya kupata dawa nyingine ni tatizo.</a:t>
            </a:r>
            <a:endParaRPr lang="sw-KE" sz="1400" dirty="0">
              <a:latin typeface="Calibri" panose="020F0502020204030204" pitchFamily="34" charset="0"/>
            </a:endParaRPr>
          </a:p>
        </p:txBody>
      </p:sp>
      <p:cxnSp>
        <p:nvCxnSpPr>
          <p:cNvPr id="15" name="Straight Connector 14"/>
          <p:cNvCxnSpPr/>
          <p:nvPr/>
        </p:nvCxnSpPr>
        <p:spPr>
          <a:xfrm>
            <a:off x="3429000" y="1057364"/>
            <a:ext cx="0" cy="546812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12. Kukumbuka kumpa ARV</a:t>
            </a:r>
            <a:endParaRPr lang="sw-KE" sz="2800" dirty="0">
              <a:solidFill>
                <a:srgbClr val="FFFFFF"/>
              </a:solidFill>
              <a:latin typeface="Calibri" panose="020F0502020204030204" pitchFamily="34" charset="0"/>
            </a:endParaRPr>
          </a:p>
        </p:txBody>
      </p:sp>
      <p:sp>
        <p:nvSpPr>
          <p:cNvPr id="31" name="Rectangle 30"/>
          <p:cNvSpPr/>
          <p:nvPr/>
        </p:nvSpPr>
        <p:spPr>
          <a:xfrm>
            <a:off x="381001" y="2743201"/>
            <a:ext cx="2872818" cy="378229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644604" y="2931212"/>
            <a:ext cx="2631996" cy="3545788"/>
          </a:xfrm>
        </p:spPr>
        <p:txBody>
          <a:bodyPr>
            <a:normAutofit fontScale="92500" lnSpcReduction="10000"/>
          </a:bodyPr>
          <a:lstStyle/>
          <a:p>
            <a:r>
              <a:rPr lang="en-US" sz="1600" b="1" dirty="0">
                <a:latin typeface="Calibri" panose="020F0502020204030204" pitchFamily="34" charset="0"/>
              </a:rPr>
              <a:t>	Tupitie kwa Pamoja:</a:t>
            </a:r>
          </a:p>
          <a:p>
            <a:endParaRPr lang="sw-KE" sz="1600" b="1" dirty="0">
              <a:latin typeface="Calibri" panose="020F0502020204030204" pitchFamily="34" charset="0"/>
            </a:endParaRPr>
          </a:p>
          <a:p>
            <a:r>
              <a:rPr lang="en-US" sz="1500" dirty="0">
                <a:latin typeface="Calibri" panose="020F0502020204030204" pitchFamily="34" charset="0"/>
              </a:rPr>
              <a:t>Kukumbuka kupeana ARV kunaweza kuwa ni kazi ngumu, kwa hivyo ningependa kujua kutoka kwako kuhusu mambo machache tuliyoyajadili.</a:t>
            </a:r>
          </a:p>
          <a:p>
            <a:pPr marL="285750" indent="-285750">
              <a:buFont typeface="Arial" panose="020B0604020202020204" pitchFamily="34" charset="0"/>
              <a:buChar char="•"/>
            </a:pPr>
            <a:r>
              <a:rPr lang="en-US" sz="1500" dirty="0">
                <a:latin typeface="Calibri" panose="020F0502020204030204" pitchFamily="34" charset="0"/>
              </a:rPr>
              <a:t>Je, ni nani anayewajibika kumpa mtoto wako dawa?</a:t>
            </a:r>
          </a:p>
          <a:p>
            <a:pPr marL="285750" indent="-285750">
              <a:buFont typeface="Arial" panose="020B0604020202020204" pitchFamily="34" charset="0"/>
              <a:buChar char="•"/>
            </a:pPr>
            <a:r>
              <a:rPr lang="en-US" sz="1500" dirty="0">
                <a:latin typeface="Calibri" panose="020F0502020204030204" pitchFamily="34" charset="0"/>
              </a:rPr>
              <a:t>Ni </a:t>
            </a:r>
            <a:r>
              <a:rPr lang="en-US" sz="1500" dirty="0" err="1">
                <a:latin typeface="Calibri" panose="020F0502020204030204" pitchFamily="34" charset="0"/>
              </a:rPr>
              <a:t>mabadiliko</a:t>
            </a:r>
            <a:r>
              <a:rPr lang="en-US" sz="1500" dirty="0">
                <a:latin typeface="Calibri" panose="020F0502020204030204" pitchFamily="34" charset="0"/>
              </a:rPr>
              <a:t> </a:t>
            </a:r>
            <a:r>
              <a:rPr lang="en-US" sz="1500" dirty="0" err="1">
                <a:latin typeface="Calibri" panose="020F0502020204030204" pitchFamily="34" charset="0"/>
              </a:rPr>
              <a:t>gani</a:t>
            </a:r>
            <a:r>
              <a:rPr lang="en-US" sz="1500" dirty="0">
                <a:latin typeface="Calibri" panose="020F0502020204030204" pitchFamily="34" charset="0"/>
              </a:rPr>
              <a:t> </a:t>
            </a:r>
            <a:r>
              <a:rPr lang="en-GB" sz="1500" dirty="0" err="1">
                <a:latin typeface="Calibri" panose="020F0502020204030204" pitchFamily="34" charset="0"/>
              </a:rPr>
              <a:t>wewe</a:t>
            </a:r>
            <a:r>
              <a:rPr lang="en-US" sz="1500" dirty="0">
                <a:latin typeface="Calibri" panose="020F0502020204030204" pitchFamily="34" charset="0"/>
              </a:rPr>
              <a:t> </a:t>
            </a:r>
            <a:r>
              <a:rPr lang="en-US" sz="1500" dirty="0" err="1">
                <a:latin typeface="Calibri" panose="020F0502020204030204" pitchFamily="34" charset="0"/>
              </a:rPr>
              <a:t>unayopanga</a:t>
            </a:r>
            <a:r>
              <a:rPr lang="en-US" sz="1500" dirty="0">
                <a:latin typeface="Calibri" panose="020F0502020204030204" pitchFamily="34" charset="0"/>
              </a:rPr>
              <a:t> kuyafanya ili kuhakikisha mtoto </a:t>
            </a:r>
            <a:r>
              <a:rPr lang="en-US" sz="1500" dirty="0" err="1">
                <a:latin typeface="Calibri" panose="020F0502020204030204" pitchFamily="34" charset="0"/>
              </a:rPr>
              <a:t>wako</a:t>
            </a:r>
            <a:r>
              <a:rPr lang="en-US" sz="1500" dirty="0">
                <a:latin typeface="Calibri" panose="020F0502020204030204" pitchFamily="34" charset="0"/>
              </a:rPr>
              <a:t> anapata ARV kila siku?</a:t>
            </a:r>
          </a:p>
          <a:p>
            <a:pPr marL="285750" indent="-285750">
              <a:buFont typeface="Arial" panose="020B0604020202020204" pitchFamily="34" charset="0"/>
              <a:buChar char="•"/>
            </a:pPr>
            <a:r>
              <a:rPr lang="en-US" sz="1500" dirty="0">
                <a:latin typeface="Calibri" panose="020F0502020204030204" pitchFamily="34" charset="0"/>
              </a:rPr>
              <a:t>Ni wapi unaweka dawa hizo?</a:t>
            </a:r>
          </a:p>
          <a:p>
            <a:pPr marL="285750" indent="-285750">
              <a:buFont typeface="Arial" panose="020B0604020202020204" pitchFamily="34" charset="0"/>
              <a:buChar char="•"/>
            </a:pPr>
            <a:r>
              <a:rPr lang="en-US" sz="1500" dirty="0">
                <a:latin typeface="Calibri" panose="020F0502020204030204" pitchFamily="34" charset="0"/>
              </a:rPr>
              <a:t>Unawezaje kufuatilia kama mtoto amepewa dawa zake?</a:t>
            </a:r>
          </a:p>
          <a:p>
            <a:pPr marL="285750" indent="-285750">
              <a:buFont typeface="Arial" panose="020B0604020202020204" pitchFamily="34" charset="0"/>
              <a:buChar char="•"/>
            </a:pPr>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025" y="2778812"/>
            <a:ext cx="365175" cy="53793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1295" y="406942"/>
            <a:ext cx="1764932" cy="134565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3" name="Rectangle 22"/>
          <p:cNvSpPr/>
          <p:nvPr/>
        </p:nvSpPr>
        <p:spPr>
          <a:xfrm>
            <a:off x="3657600" y="5486400"/>
            <a:ext cx="52414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1"/>
          <p:cNvSpPr>
            <a:spLocks noGrp="1"/>
          </p:cNvSpPr>
          <p:nvPr>
            <p:ph sz="half" idx="1"/>
          </p:nvPr>
        </p:nvSpPr>
        <p:spPr>
          <a:xfrm>
            <a:off x="3750928" y="5410200"/>
            <a:ext cx="5088272" cy="1143000"/>
          </a:xfrm>
        </p:spPr>
        <p:txBody>
          <a:bodyPr>
            <a:normAutofit fontScale="47500" lnSpcReduction="20000"/>
          </a:bodyPr>
          <a:lstStyle/>
          <a:p>
            <a:r>
              <a:rPr lang="en-US" dirty="0"/>
              <a:t>	</a:t>
            </a:r>
            <a:r>
              <a:rPr dirty="0"/>
              <a:t>    </a:t>
            </a:r>
          </a:p>
          <a:p>
            <a:r>
              <a:rPr lang="en-US" dirty="0"/>
              <a:t>	</a:t>
            </a:r>
            <a:r>
              <a:rPr dirty="0"/>
              <a:t>   </a:t>
            </a:r>
            <a:r>
              <a:rPr lang="en-US" sz="3200" b="1" dirty="0">
                <a:latin typeface="Calibri" panose="020F0502020204030204" pitchFamily="34" charset="0"/>
              </a:rPr>
              <a:t>Hati</a:t>
            </a:r>
          </a:p>
          <a:p>
            <a:endParaRPr lang="sw-KE" sz="2300" b="1" dirty="0">
              <a:latin typeface="Calibri" panose="020F0502020204030204" pitchFamily="34" charset="0"/>
            </a:endParaRPr>
          </a:p>
          <a:p>
            <a:r>
              <a:rPr lang="en-US" sz="2500" dirty="0">
                <a:latin typeface="Calibri" panose="020F0502020204030204" pitchFamily="34" charset="0"/>
              </a:rPr>
              <a:t>Andika hatua zilizopangwa za kushughulikia </a:t>
            </a:r>
            <a:r>
              <a:rPr lang="en-US" sz="2500" dirty="0" err="1">
                <a:latin typeface="Calibri" panose="020F0502020204030204" pitchFamily="34" charset="0"/>
              </a:rPr>
              <a:t>vikwazo</a:t>
            </a:r>
            <a:r>
              <a:rPr lang="en-US" sz="2500" dirty="0">
                <a:latin typeface="Calibri" panose="020F0502020204030204" pitchFamily="34" charset="0"/>
              </a:rPr>
              <a:t> </a:t>
            </a:r>
            <a:r>
              <a:rPr lang="en-US" sz="2500" dirty="0" err="1">
                <a:latin typeface="Calibri" panose="020F0502020204030204" pitchFamily="34" charset="0"/>
              </a:rPr>
              <a:t>vilivyotambuliwa</a:t>
            </a:r>
            <a:r>
              <a:rPr lang="en-US" sz="2500" dirty="0">
                <a:latin typeface="Calibri" panose="020F0502020204030204" pitchFamily="34" charset="0"/>
              </a:rPr>
              <a:t> </a:t>
            </a:r>
            <a:r>
              <a:rPr lang="en-US" sz="2500" dirty="0" err="1">
                <a:latin typeface="Calibri" panose="020F0502020204030204" pitchFamily="34" charset="0"/>
              </a:rPr>
              <a:t>na</a:t>
            </a:r>
            <a:r>
              <a:rPr lang="en-US" sz="2500" dirty="0">
                <a:latin typeface="Calibri" panose="020F0502020204030204" pitchFamily="34" charset="0"/>
              </a:rPr>
              <a:t> </a:t>
            </a:r>
            <a:r>
              <a:rPr lang="en-GB" sz="2500" dirty="0" err="1">
                <a:latin typeface="Calibri" panose="020F0502020204030204" pitchFamily="34" charset="0"/>
              </a:rPr>
              <a:t>mzazi</a:t>
            </a:r>
            <a:r>
              <a:rPr lang="en-GB" sz="2500" dirty="0">
                <a:latin typeface="Calibri" panose="020F0502020204030204" pitchFamily="34" charset="0"/>
              </a:rPr>
              <a:t> au </a:t>
            </a:r>
            <a:r>
              <a:rPr lang="en-GB" sz="2500" dirty="0" err="1">
                <a:latin typeface="Calibri" panose="020F0502020204030204" pitchFamily="34" charset="0"/>
              </a:rPr>
              <a:t>mlezi</a:t>
            </a:r>
            <a:r>
              <a:rPr lang="en-GB" sz="2500" dirty="0">
                <a:latin typeface="Calibri" panose="020F0502020204030204" pitchFamily="34" charset="0"/>
              </a:rPr>
              <a:t> </a:t>
            </a:r>
            <a:r>
              <a:rPr lang="en-GB" sz="2500" dirty="0" err="1">
                <a:latin typeface="Calibri" panose="020F0502020204030204" pitchFamily="34" charset="0"/>
              </a:rPr>
              <a:t>wa</a:t>
            </a:r>
            <a:r>
              <a:rPr lang="en-US" sz="2500" dirty="0">
                <a:latin typeface="Calibri" panose="020F0502020204030204" pitchFamily="34" charset="0"/>
              </a:rPr>
              <a:t> </a:t>
            </a:r>
            <a:r>
              <a:rPr lang="en-US" sz="2500" dirty="0" err="1">
                <a:latin typeface="Calibri" panose="020F0502020204030204" pitchFamily="34" charset="0"/>
              </a:rPr>
              <a:t>mgonjwa</a:t>
            </a:r>
            <a:r>
              <a:rPr lang="en-US" sz="2500" dirty="0">
                <a:latin typeface="Calibri" panose="020F0502020204030204" pitchFamily="34" charset="0"/>
              </a:rPr>
              <a:t> </a:t>
            </a:r>
            <a:r>
              <a:rPr lang="en-US" sz="2500" dirty="0" err="1">
                <a:latin typeface="Calibri" panose="020F0502020204030204" pitchFamily="34" charset="0"/>
              </a:rPr>
              <a:t>kwenye</a:t>
            </a:r>
            <a:r>
              <a:rPr lang="en-US" sz="2500" dirty="0">
                <a:latin typeface="Calibri" panose="020F0502020204030204" pitchFamily="34" charset="0"/>
              </a:rPr>
              <a:t> </a:t>
            </a:r>
            <a:r>
              <a:rPr lang="en-US" sz="2500" b="1" dirty="0">
                <a:latin typeface="Calibri" panose="020F0502020204030204" pitchFamily="34" charset="0"/>
              </a:rPr>
              <a:t>Zana Iliyoimarishwa ya Mpango wa Utiifu.</a:t>
            </a:r>
            <a:endParaRPr lang="sw-KE" sz="2500" dirty="0">
              <a:latin typeface="Calibri" panose="020F0502020204030204" pitchFamily="34" charset="0"/>
            </a:endParaRPr>
          </a:p>
        </p:txBody>
      </p:sp>
      <p:pic>
        <p:nvPicPr>
          <p:cNvPr id="25"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0928"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522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en-US" dirty="0"/>
              <a:t>	</a:t>
            </a:r>
            <a:r>
              <a:rPr lang="en-US" sz="2800" dirty="0">
                <a:solidFill>
                  <a:srgbClr val="FFFFFF"/>
                </a:solidFill>
                <a:latin typeface="Calibri" panose="020F0502020204030204" pitchFamily="34" charset="0"/>
              </a:rPr>
              <a:t>13. Kuelewa ARV ya mtoto wako</a:t>
            </a:r>
          </a:p>
        </p:txBody>
      </p:sp>
      <p:sp>
        <p:nvSpPr>
          <p:cNvPr id="4" name="TextBox 3"/>
          <p:cNvSpPr txBox="1"/>
          <p:nvPr/>
        </p:nvSpPr>
        <p:spPr>
          <a:xfrm>
            <a:off x="6858000" y="2011501"/>
            <a:ext cx="2161824" cy="255454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Ili kufanikiwa na ARV ni muhimu ujifunze jinsi zinavyofanya kazi, na njia bora za kumpa mtoto wako kila siku.</a:t>
            </a:r>
            <a:endParaRPr lang="sw-KE" sz="2000" dirty="0">
              <a:latin typeface="Calibri" panose="020F0502020204030204" pitchFamily="34" charset="0"/>
            </a:endParaRP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522922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361950" y="1143001"/>
            <a:ext cx="299085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Ili kufanikiwa na ARV ni muhimu ujifunze jinsi zinavyofanya kazi, na njia bora za kumpa mtoto wako kila siku.</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4267201"/>
          </a:xfrm>
        </p:spPr>
        <p:txBody>
          <a:bodyPr>
            <a:normAutofit/>
          </a:bodyPr>
          <a:lstStyle/>
          <a:p>
            <a:r>
              <a:rPr lang="en-US" sz="1700" b="1" dirty="0">
                <a:latin typeface="Calibri" panose="020F0502020204030204" pitchFamily="34" charset="0"/>
              </a:rPr>
              <a:t>VIPENGELE VYA KUZUNGUMZIA:</a:t>
            </a:r>
          </a:p>
          <a:p>
            <a:r>
              <a:rPr lang="en-US" sz="1400" dirty="0">
                <a:latin typeface="Calibri" panose="020F0502020204030204" pitchFamily="34" charset="0"/>
              </a:rPr>
              <a:t>Ni eneo gani ambalo mgonjwa ana </a:t>
            </a:r>
            <a:r>
              <a:rPr lang="en-US" sz="1400" dirty="0" err="1">
                <a:latin typeface="Calibri" panose="020F0502020204030204" pitchFamily="34" charset="0"/>
              </a:rPr>
              <a:t>ugumu</a:t>
            </a:r>
            <a:r>
              <a:rPr lang="en-US" sz="1400" dirty="0">
                <a:latin typeface="Calibri" panose="020F0502020204030204" pitchFamily="34" charset="0"/>
              </a:rPr>
              <a:t>                                                      </a:t>
            </a:r>
            <a:r>
              <a:rPr lang="en-US" sz="1400" dirty="0" err="1">
                <a:latin typeface="Calibri" panose="020F0502020204030204" pitchFamily="34" charset="0"/>
              </a:rPr>
              <a:t>mwingi</a:t>
            </a:r>
            <a:r>
              <a:rPr lang="en-US" sz="1400" dirty="0">
                <a:latin typeface="Calibri" panose="020F0502020204030204" pitchFamily="34" charset="0"/>
              </a:rPr>
              <a:t>  </a:t>
            </a:r>
            <a:r>
              <a:rPr lang="en-US" sz="1400" dirty="0" err="1">
                <a:latin typeface="Calibri" panose="020F0502020204030204" pitchFamily="34" charset="0"/>
              </a:rPr>
              <a:t>nao</a:t>
            </a:r>
            <a:r>
              <a:rPr lang="en-US" sz="1400" dirty="0">
                <a:latin typeface="Calibri" panose="020F0502020204030204" pitchFamily="34" charset="0"/>
              </a:rPr>
              <a:t>?</a:t>
            </a:r>
          </a:p>
          <a:p>
            <a:pPr marL="285750" indent="-285750">
              <a:buFont typeface="Arial" panose="020B0604020202020204" pitchFamily="34" charset="0"/>
              <a:buChar char="•"/>
            </a:pPr>
            <a:r>
              <a:rPr lang="en-US" sz="1400" b="1" dirty="0">
                <a:latin typeface="Calibri" panose="020F0502020204030204" pitchFamily="34" charset="0"/>
              </a:rPr>
              <a:t>Majina na marudio ya dawa</a:t>
            </a:r>
          </a:p>
          <a:p>
            <a:r>
              <a:rPr lang="en-US" dirty="0"/>
              <a:t>	</a:t>
            </a:r>
            <a:r>
              <a:rPr lang="en-US" sz="1400" dirty="0">
                <a:latin typeface="Calibri" panose="020F0502020204030204" pitchFamily="34" charset="0"/>
                <a:sym typeface="Wingdings" panose="05000000000000000000" pitchFamily="2" charset="2"/>
              </a:rPr>
              <a:t> Mpe mafunzo na maelezo</a:t>
            </a:r>
            <a:endParaRPr lang="sw-KE" sz="1400" dirty="0">
              <a:latin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rPr>
              <a:t>Jinsi dawa zinavyofanya kazi</a:t>
            </a:r>
          </a:p>
          <a:p>
            <a:r>
              <a:rPr lang="en-US" dirty="0"/>
              <a:t>	</a:t>
            </a:r>
            <a:r>
              <a:rPr lang="en-US" sz="1400" b="1" dirty="0">
                <a:latin typeface="Calibri" panose="020F0502020204030204" pitchFamily="34" charset="0"/>
                <a:sym typeface="Wingdings" panose="05000000000000000000" pitchFamily="2" charset="2"/>
              </a:rPr>
              <a:t></a:t>
            </a:r>
            <a:r>
              <a:rPr dirty="0"/>
              <a:t> </a:t>
            </a:r>
            <a:r>
              <a:rPr lang="en-US" sz="1400" dirty="0">
                <a:latin typeface="Calibri" panose="020F0502020204030204" pitchFamily="34" charset="0"/>
                <a:sym typeface="Wingdings" panose="05000000000000000000" pitchFamily="2" charset="2"/>
              </a:rPr>
              <a:t>Pitia kadi za awali kabla ya ziara au kujibu maswali.</a:t>
            </a:r>
            <a:endParaRPr lang="sw-KE" sz="1400" b="1" dirty="0">
              <a:latin typeface="Calibri" panose="020F0502020204030204" pitchFamily="34" charset="0"/>
            </a:endParaRPr>
          </a:p>
          <a:p>
            <a:pPr marL="285750" indent="-285750">
              <a:buFont typeface="Arial" panose="020B0604020202020204" pitchFamily="34" charset="0"/>
              <a:buChar char="•"/>
            </a:pPr>
            <a:r>
              <a:rPr lang="en-US" sz="1400" b="1" dirty="0">
                <a:latin typeface="Calibri" panose="020F0502020204030204" pitchFamily="34" charset="0"/>
              </a:rPr>
              <a:t>Imani za afya</a:t>
            </a:r>
          </a:p>
          <a:p>
            <a:r>
              <a:rPr lang="en-US" dirty="0"/>
              <a:t>	</a:t>
            </a:r>
            <a:r>
              <a:rPr lang="en-US" sz="1400" b="1" dirty="0">
                <a:latin typeface="Calibri" panose="020F0502020204030204" pitchFamily="34" charset="0"/>
                <a:sym typeface="Wingdings" panose="05000000000000000000" pitchFamily="2" charset="2"/>
              </a:rPr>
              <a:t></a:t>
            </a:r>
            <a:r>
              <a:rPr dirty="0"/>
              <a:t> </a:t>
            </a:r>
            <a:r>
              <a:rPr lang="en-US" sz="1400" dirty="0" err="1">
                <a:latin typeface="Calibri" panose="020F0502020204030204" pitchFamily="34" charset="0"/>
                <a:sym typeface="Wingdings" panose="05000000000000000000" pitchFamily="2" charset="2"/>
              </a:rPr>
              <a:t>Agiza</a:t>
            </a:r>
            <a:r>
              <a:rPr lang="en-US" sz="1400" dirty="0">
                <a:latin typeface="Calibri" panose="020F0502020204030204" pitchFamily="34" charset="0"/>
                <a:sym typeface="Wingdings" panose="05000000000000000000" pitchFamily="2" charset="2"/>
              </a:rPr>
              <a:t> </a:t>
            </a:r>
            <a:r>
              <a:rPr lang="en-GB" sz="1400" dirty="0" err="1">
                <a:latin typeface="Calibri" panose="020F0502020204030204" pitchFamily="34" charset="0"/>
              </a:rPr>
              <a:t>mzazi</a:t>
            </a:r>
            <a:r>
              <a:rPr lang="en-GB" sz="1400" dirty="0">
                <a:latin typeface="Calibri" panose="020F0502020204030204" pitchFamily="34" charset="0"/>
              </a:rPr>
              <a:t> au </a:t>
            </a:r>
            <a:r>
              <a:rPr lang="en-GB" sz="1400" dirty="0" err="1">
                <a:latin typeface="Calibri" panose="020F0502020204030204" pitchFamily="34" charset="0"/>
              </a:rPr>
              <a:t>mlezi</a:t>
            </a:r>
            <a:r>
              <a:rPr lang="en-GB" sz="1400" dirty="0">
                <a:latin typeface="Calibri" panose="020F0502020204030204" pitchFamily="34" charset="0"/>
              </a:rPr>
              <a:t> </a:t>
            </a:r>
            <a:r>
              <a:rPr lang="en-GB" sz="1400" dirty="0" err="1">
                <a:latin typeface="Calibri" panose="020F0502020204030204" pitchFamily="34" charset="0"/>
              </a:rPr>
              <a:t>wa</a:t>
            </a:r>
            <a:r>
              <a:rPr lang="en-US" sz="1400" dirty="0">
                <a:latin typeface="Calibri" panose="020F0502020204030204" pitchFamily="34" charset="0"/>
              </a:rPr>
              <a:t> </a:t>
            </a:r>
            <a:r>
              <a:rPr lang="en-US" sz="1400" dirty="0" err="1">
                <a:latin typeface="Calibri" panose="020F0502020204030204" pitchFamily="34" charset="0"/>
                <a:sym typeface="Wingdings" panose="05000000000000000000" pitchFamily="2" charset="2"/>
              </a:rPr>
              <a:t>mgonjwa</a:t>
            </a:r>
            <a:r>
              <a:rPr lang="en-US" sz="1400" dirty="0">
                <a:latin typeface="Calibri" panose="020F0502020204030204" pitchFamily="34" charset="0"/>
                <a:sym typeface="Wingdings" panose="05000000000000000000" pitchFamily="2" charset="2"/>
              </a:rPr>
              <a:t> kumpa mtoto dawa iwe anahisi vizuri au </a:t>
            </a:r>
            <a:r>
              <a:rPr lang="en-US" sz="1400" dirty="0" err="1">
                <a:latin typeface="Calibri" panose="020F0502020204030204" pitchFamily="34" charset="0"/>
                <a:sym typeface="Wingdings" panose="05000000000000000000" pitchFamily="2" charset="2"/>
              </a:rPr>
              <a:t>ni</a:t>
            </a:r>
            <a:r>
              <a:rPr lang="en-US" sz="1400" dirty="0">
                <a:latin typeface="Calibri" panose="020F0502020204030204" pitchFamily="34" charset="0"/>
                <a:sym typeface="Wingdings" panose="05000000000000000000" pitchFamily="2" charset="2"/>
              </a:rPr>
              <a:t> 		mgonjwa, isipokuwa iwe imebainishwa na daktari.</a:t>
            </a:r>
          </a:p>
          <a:p>
            <a:r>
              <a:rPr lang="en-US" dirty="0"/>
              <a:t>	</a:t>
            </a:r>
            <a:r>
              <a:rPr lang="en-US" sz="1400" b="1" dirty="0">
                <a:latin typeface="Calibri" panose="020F0502020204030204" pitchFamily="34" charset="0"/>
                <a:sym typeface="Wingdings" panose="05000000000000000000" pitchFamily="2" charset="2"/>
              </a:rPr>
              <a:t></a:t>
            </a:r>
            <a:r>
              <a:rPr lang="en-US" sz="1400" dirty="0">
                <a:latin typeface="Calibri" panose="020F0502020204030204" pitchFamily="34" charset="0"/>
                <a:sym typeface="Wingdings" panose="05000000000000000000" pitchFamily="2" charset="2"/>
              </a:rPr>
              <a:t>Chunguza imani mahsusi kuhusu ARV na afya.</a:t>
            </a:r>
          </a:p>
          <a:p>
            <a:r>
              <a:rPr lang="en-US" dirty="0"/>
              <a:t>	</a:t>
            </a:r>
            <a:r>
              <a:rPr lang="en-US" sz="1400" b="1" dirty="0">
                <a:latin typeface="Calibri" panose="020F0502020204030204" pitchFamily="34" charset="0"/>
                <a:sym typeface="Wingdings" panose="05000000000000000000" pitchFamily="2" charset="2"/>
              </a:rPr>
              <a:t></a:t>
            </a:r>
            <a:r>
              <a:rPr dirty="0"/>
              <a:t> </a:t>
            </a:r>
            <a:r>
              <a:rPr lang="en-US" sz="1400" dirty="0">
                <a:latin typeface="Calibri" panose="020F0502020204030204" pitchFamily="34" charset="0"/>
                <a:sym typeface="Wingdings" panose="05000000000000000000" pitchFamily="2" charset="2"/>
              </a:rPr>
              <a:t>Ikiwa mlezi anatumia matibabu mengine (k.m. dawa za 		</a:t>
            </a:r>
            <a:r>
              <a:rPr lang="en-US" sz="1400" dirty="0" err="1">
                <a:latin typeface="Calibri" panose="020F0502020204030204" pitchFamily="34" charset="0"/>
                <a:sym typeface="Wingdings" panose="05000000000000000000" pitchFamily="2" charset="2"/>
              </a:rPr>
              <a:t>mimea</a:t>
            </a:r>
            <a:r>
              <a:rPr lang="en-US" sz="1400" dirty="0">
                <a:latin typeface="Calibri" panose="020F0502020204030204" pitchFamily="34" charset="0"/>
                <a:sym typeface="Wingdings" panose="05000000000000000000" pitchFamily="2" charset="2"/>
              </a:rPr>
              <a:t>) mwelezee kwamba wakati mwingine hizi </a:t>
            </a:r>
            <a:r>
              <a:rPr lang="en-US" sz="1400" dirty="0" err="1">
                <a:latin typeface="Calibri" panose="020F0502020204030204" pitchFamily="34" charset="0"/>
                <a:sym typeface="Wingdings" panose="05000000000000000000" pitchFamily="2" charset="2"/>
              </a:rPr>
              <a:t>zinaweza</a:t>
            </a:r>
            <a:r>
              <a:rPr lang="en-US" sz="1400" dirty="0">
                <a:latin typeface="Calibri" panose="020F0502020204030204" pitchFamily="34" charset="0"/>
                <a:sym typeface="Wingdings" panose="05000000000000000000" pitchFamily="2" charset="2"/>
              </a:rPr>
              <a:t> 	</a:t>
            </a:r>
            <a:r>
              <a:rPr lang="en-US" sz="1400" dirty="0" err="1">
                <a:latin typeface="Calibri" panose="020F0502020204030204" pitchFamily="34" charset="0"/>
                <a:sym typeface="Wingdings" panose="05000000000000000000" pitchFamily="2" charset="2"/>
              </a:rPr>
              <a:t>kuzuia</a:t>
            </a:r>
            <a:r>
              <a:rPr lang="en-US" sz="1400" dirty="0">
                <a:latin typeface="Calibri" panose="020F0502020204030204" pitchFamily="34" charset="0"/>
                <a:sym typeface="Wingdings" panose="05000000000000000000" pitchFamily="2" charset="2"/>
              </a:rPr>
              <a:t> ARV kufanya kazi.</a:t>
            </a:r>
            <a:endParaRPr lang="sw-KE" sz="1400" b="1" dirty="0">
              <a:latin typeface="Calibri" panose="020F0502020204030204" pitchFamily="34" charset="0"/>
            </a:endParaRPr>
          </a:p>
        </p:txBody>
      </p:sp>
      <p:cxnSp>
        <p:nvCxnSpPr>
          <p:cNvPr id="15" name="Straight Connector 14"/>
          <p:cNvCxnSpPr/>
          <p:nvPr/>
        </p:nvCxnSpPr>
        <p:spPr>
          <a:xfrm>
            <a:off x="3581400" y="1057364"/>
            <a:ext cx="0" cy="4124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13. Kuelewa ARV ya mtoto wako</a:t>
            </a:r>
            <a:endParaRPr lang="sw-KE" sz="2800" dirty="0">
              <a:solidFill>
                <a:srgbClr val="FFFFFF"/>
              </a:solidFill>
              <a:latin typeface="Calibri" panose="020F0502020204030204" pitchFamily="34" charset="0"/>
            </a:endParaRPr>
          </a:p>
        </p:txBody>
      </p:sp>
      <p:sp>
        <p:nvSpPr>
          <p:cNvPr id="28" name="Rectangle 27"/>
          <p:cNvSpPr/>
          <p:nvPr/>
        </p:nvSpPr>
        <p:spPr>
          <a:xfrm>
            <a:off x="3581400" y="5486400"/>
            <a:ext cx="53176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2822" y="54864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381001" y="2928982"/>
            <a:ext cx="2971800" cy="3624218"/>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2971801"/>
            <a:ext cx="2122170" cy="401293"/>
          </a:xfrm>
        </p:spPr>
        <p:txBody>
          <a:bodyPr>
            <a:normAutofit/>
          </a:bodyPr>
          <a:lstStyle/>
          <a:p>
            <a:r>
              <a:rPr lang="en-US" sz="16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2971800"/>
            <a:ext cx="457200" cy="6735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5132" y="427723"/>
            <a:ext cx="1789105" cy="1324877"/>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81001" y="3633787"/>
            <a:ext cx="2971799" cy="2893100"/>
          </a:xfrm>
          <a:prstGeom prst="rect">
            <a:avLst/>
          </a:prstGeom>
          <a:noFill/>
        </p:spPr>
        <p:txBody>
          <a:bodyPr wrap="square" rtlCol="0">
            <a:spAutoFit/>
          </a:bodyPr>
          <a:lstStyle/>
          <a:p>
            <a:r>
              <a:rPr lang="en-US" sz="1400" dirty="0">
                <a:latin typeface="Calibri" panose="020F0502020204030204" pitchFamily="34" charset="0"/>
              </a:rPr>
              <a:t>Uliza mzazi maswali ili kuhakikisha anaelewa mlichozungumzia:</a:t>
            </a:r>
          </a:p>
          <a:p>
            <a:endParaRPr lang="sw-KE" sz="1400" dirty="0">
              <a:latin typeface="Calibri" panose="020F0502020204030204" pitchFamily="34" charset="0"/>
            </a:endParaRPr>
          </a:p>
          <a:p>
            <a:pPr marL="285750" indent="-285750">
              <a:buFont typeface="Arial" panose="020B0604020202020204" pitchFamily="34" charset="0"/>
              <a:buChar char="•"/>
            </a:pPr>
            <a:r>
              <a:rPr lang="en-US" sz="1400" dirty="0">
                <a:latin typeface="Calibri" panose="020F0502020204030204" pitchFamily="34" charset="0"/>
              </a:rPr>
              <a:t>Tupitie maagizo haya tena ili tuone kama una maswali yoyote. Je, unaweza kunieleza jinsi unavyoelewa ARV hufanya kazi na jinsi unavyopaswa kuzitumia, na vidokezo vya kuepuka madhara?</a:t>
            </a:r>
          </a:p>
          <a:p>
            <a:endParaRPr lang="sw-KE" sz="1400" dirty="0">
              <a:latin typeface="Calibri" panose="020F0502020204030204" pitchFamily="34" charset="0"/>
            </a:endParaRPr>
          </a:p>
          <a:p>
            <a:r>
              <a:rPr lang="en-US" sz="1400" i="1" dirty="0">
                <a:latin typeface="Calibri" panose="020F0502020204030204" pitchFamily="34" charset="0"/>
              </a:rPr>
              <a:t>Mpe nyenzo zilizoandikwa ikiwa zinapatikana.</a:t>
            </a:r>
            <a:endParaRPr lang="sw-KE" sz="1400" i="1" dirty="0">
              <a:latin typeface="Calibri" panose="020F0502020204030204" pitchFamily="34" charset="0"/>
            </a:endParaRPr>
          </a:p>
        </p:txBody>
      </p:sp>
      <p:sp>
        <p:nvSpPr>
          <p:cNvPr id="16" name="Content Placeholder 1"/>
          <p:cNvSpPr>
            <a:spLocks noGrp="1"/>
          </p:cNvSpPr>
          <p:nvPr>
            <p:ph sz="half" idx="1"/>
          </p:nvPr>
        </p:nvSpPr>
        <p:spPr>
          <a:xfrm>
            <a:off x="3581400" y="5410200"/>
            <a:ext cx="5410200" cy="1143000"/>
          </a:xfrm>
        </p:spPr>
        <p:txBody>
          <a:bodyPr>
            <a:normAutofit fontScale="47500" lnSpcReduction="20000"/>
          </a:bodyPr>
          <a:lstStyle/>
          <a:p>
            <a:r>
              <a:rPr lang="en-US" dirty="0"/>
              <a:t>	</a:t>
            </a:r>
            <a:r>
              <a:rPr dirty="0"/>
              <a:t>    </a:t>
            </a:r>
          </a:p>
          <a:p>
            <a:r>
              <a:rPr lang="en-US" dirty="0"/>
              <a:t>	</a:t>
            </a:r>
            <a:r>
              <a:rPr dirty="0"/>
              <a:t>   </a:t>
            </a:r>
            <a:r>
              <a:rPr lang="en-US" dirty="0"/>
              <a:t>    </a:t>
            </a:r>
            <a:r>
              <a:rPr lang="en-US" sz="3200" b="1" dirty="0" err="1">
                <a:latin typeface="Calibri" panose="020F0502020204030204" pitchFamily="34" charset="0"/>
              </a:rPr>
              <a:t>Hati</a:t>
            </a:r>
            <a:endParaRPr lang="en-US" sz="3200" b="1" dirty="0">
              <a:latin typeface="Calibri" panose="020F0502020204030204" pitchFamily="34" charset="0"/>
            </a:endParaRPr>
          </a:p>
          <a:p>
            <a:endParaRPr lang="sw-KE" sz="2300" b="1" dirty="0">
              <a:latin typeface="Calibri" panose="020F0502020204030204" pitchFamily="34" charset="0"/>
            </a:endParaRPr>
          </a:p>
          <a:p>
            <a:r>
              <a:rPr lang="en-US" sz="2500" dirty="0" err="1">
                <a:latin typeface="Calibri" panose="020F0502020204030204" pitchFamily="34" charset="0"/>
              </a:rPr>
              <a:t>Andika</a:t>
            </a:r>
            <a:r>
              <a:rPr lang="en-US" sz="2500" dirty="0">
                <a:latin typeface="Calibri" panose="020F0502020204030204" pitchFamily="34" charset="0"/>
              </a:rPr>
              <a:t> </a:t>
            </a:r>
            <a:r>
              <a:rPr lang="en-US" sz="2500" dirty="0" err="1">
                <a:latin typeface="Calibri" panose="020F0502020204030204" pitchFamily="34" charset="0"/>
              </a:rPr>
              <a:t>hatua</a:t>
            </a:r>
            <a:r>
              <a:rPr lang="en-US" sz="2500" dirty="0">
                <a:latin typeface="Calibri" panose="020F0502020204030204" pitchFamily="34" charset="0"/>
              </a:rPr>
              <a:t> </a:t>
            </a:r>
            <a:r>
              <a:rPr lang="en-US" sz="2500" dirty="0" err="1">
                <a:latin typeface="Calibri" panose="020F0502020204030204" pitchFamily="34" charset="0"/>
              </a:rPr>
              <a:t>zilizopangwa</a:t>
            </a:r>
            <a:r>
              <a:rPr lang="en-US" sz="2500" dirty="0">
                <a:latin typeface="Calibri" panose="020F0502020204030204" pitchFamily="34" charset="0"/>
              </a:rPr>
              <a:t> za kushughulikia vikwazo </a:t>
            </a:r>
            <a:r>
              <a:rPr lang="en-US" sz="2500" dirty="0" err="1">
                <a:latin typeface="Calibri" panose="020F0502020204030204" pitchFamily="34" charset="0"/>
              </a:rPr>
              <a:t>vilivyotambuliwa</a:t>
            </a:r>
            <a:r>
              <a:rPr lang="en-US" sz="2500" dirty="0">
                <a:latin typeface="Calibri" panose="020F0502020204030204" pitchFamily="34" charset="0"/>
              </a:rPr>
              <a:t> </a:t>
            </a:r>
            <a:r>
              <a:rPr lang="en-US" sz="2500" dirty="0" err="1">
                <a:latin typeface="Calibri" panose="020F0502020204030204" pitchFamily="34" charset="0"/>
              </a:rPr>
              <a:t>na</a:t>
            </a:r>
            <a:r>
              <a:rPr lang="en-US" sz="2500" dirty="0">
                <a:latin typeface="Calibri" panose="020F0502020204030204" pitchFamily="34" charset="0"/>
              </a:rPr>
              <a:t> </a:t>
            </a:r>
            <a:r>
              <a:rPr lang="en-GB" sz="2500" dirty="0" err="1">
                <a:latin typeface="Calibri" panose="020F0502020204030204" pitchFamily="34" charset="0"/>
              </a:rPr>
              <a:t>mzazi</a:t>
            </a:r>
            <a:r>
              <a:rPr lang="en-GB" sz="2500" dirty="0">
                <a:latin typeface="Calibri" panose="020F0502020204030204" pitchFamily="34" charset="0"/>
              </a:rPr>
              <a:t> au </a:t>
            </a:r>
            <a:r>
              <a:rPr lang="en-GB" sz="2500" dirty="0" err="1">
                <a:latin typeface="Calibri" panose="020F0502020204030204" pitchFamily="34" charset="0"/>
              </a:rPr>
              <a:t>mlezi</a:t>
            </a:r>
            <a:r>
              <a:rPr lang="en-GB" sz="2500" dirty="0">
                <a:latin typeface="Calibri" panose="020F0502020204030204" pitchFamily="34" charset="0"/>
              </a:rPr>
              <a:t> </a:t>
            </a:r>
            <a:r>
              <a:rPr lang="en-GB" sz="2500" dirty="0" err="1">
                <a:latin typeface="Calibri" panose="020F0502020204030204" pitchFamily="34" charset="0"/>
              </a:rPr>
              <a:t>wa</a:t>
            </a:r>
            <a:r>
              <a:rPr lang="en-US" sz="2500" dirty="0">
                <a:latin typeface="Calibri" panose="020F0502020204030204" pitchFamily="34" charset="0"/>
              </a:rPr>
              <a:t> </a:t>
            </a:r>
            <a:r>
              <a:rPr lang="en-US" sz="2500" dirty="0" err="1">
                <a:latin typeface="Calibri" panose="020F0502020204030204" pitchFamily="34" charset="0"/>
              </a:rPr>
              <a:t>mgonjwa</a:t>
            </a:r>
            <a:r>
              <a:rPr lang="en-US" sz="2500" dirty="0">
                <a:latin typeface="Calibri" panose="020F0502020204030204" pitchFamily="34" charset="0"/>
              </a:rPr>
              <a:t> kwenye</a:t>
            </a:r>
            <a:r>
              <a:rPr lang="en-US" sz="2500" b="1" dirty="0">
                <a:latin typeface="Calibri" panose="020F0502020204030204" pitchFamily="34" charset="0"/>
              </a:rPr>
              <a:t> Zana Iliyoimarishwa ya Mpango wa Utiifu.</a:t>
            </a:r>
            <a:endParaRPr lang="sw-KE" sz="2500" dirty="0">
              <a:latin typeface="Calibri" panose="020F0502020204030204" pitchFamily="34" charset="0"/>
            </a:endParaRPr>
          </a:p>
        </p:txBody>
      </p:sp>
    </p:spTree>
    <p:extLst>
      <p:ext uri="{BB962C8B-B14F-4D97-AF65-F5344CB8AC3E}">
        <p14:creationId xmlns:p14="http://schemas.microsoft.com/office/powerpoint/2010/main" val="1493389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5"/>
          </a:solidFill>
        </p:spPr>
        <p:txBody>
          <a:bodyPr>
            <a:noAutofit/>
          </a:bodyPr>
          <a:lstStyle/>
          <a:p>
            <a:pPr algn="l"/>
            <a:r>
              <a:rPr lang="en-US" dirty="0"/>
              <a:t>	</a:t>
            </a:r>
            <a:r>
              <a:rPr lang="en-US" sz="2800" dirty="0">
                <a:solidFill>
                  <a:srgbClr val="FFFFFF"/>
                </a:solidFill>
                <a:latin typeface="Calibri" panose="020F0502020204030204" pitchFamily="34" charset="0"/>
              </a:rPr>
              <a:t>14. Mtoto hataki kutumia dawa</a:t>
            </a:r>
            <a:endParaRPr lang="sw-KE" sz="2800" dirty="0">
              <a:solidFill>
                <a:srgbClr val="FFFFFF"/>
              </a:solidFill>
              <a:latin typeface="Calibri" panose="020F0502020204030204" pitchFamily="34" charset="0"/>
            </a:endParaRPr>
          </a:p>
        </p:txBody>
      </p:sp>
      <p:sp>
        <p:nvSpPr>
          <p:cNvPr id="10" name="TextBox 9"/>
          <p:cNvSpPr txBox="1"/>
          <p:nvPr/>
        </p:nvSpPr>
        <p:spPr>
          <a:xfrm>
            <a:off x="6629400" y="1981200"/>
            <a:ext cx="2390424" cy="1015663"/>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Watoto wengine hawapendi kutumia ARV.</a:t>
            </a:r>
            <a:endParaRPr lang="sw-KE" sz="2000" dirty="0">
              <a:latin typeface="Calibri" panose="020F0502020204030204" pitchFamily="34"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914400"/>
            <a:ext cx="6229350" cy="5886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Watoto wengine hawapendi kutumia ARV.</a:t>
            </a:r>
            <a:endParaRPr lang="sw-KE"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a:bodyPr>
          <a:lstStyle/>
          <a:p>
            <a:r>
              <a:rPr lang="en-US" sz="1700" b="1" dirty="0">
                <a:latin typeface="Calibri" panose="020F0502020204030204" pitchFamily="34" charset="0"/>
              </a:rPr>
              <a:t>VIPENGELE VYA KUZUNGUMZIA:</a:t>
            </a:r>
            <a:endParaRPr lang="sw-KE" sz="1400" dirty="0">
              <a:latin typeface="Calibri" panose="020F0502020204030204" pitchFamily="34" charset="0"/>
            </a:endParaRPr>
          </a:p>
          <a:p>
            <a:r>
              <a:rPr lang="en-US" sz="1400" dirty="0">
                <a:latin typeface="Calibri" panose="020F0502020204030204" pitchFamily="34" charset="0"/>
              </a:rPr>
              <a:t>Wakati mwingine inaweza kuwa </a:t>
            </a:r>
            <a:r>
              <a:rPr lang="en-US" sz="1400" dirty="0" err="1">
                <a:latin typeface="Calibri" panose="020F0502020204030204" pitchFamily="34" charset="0"/>
              </a:rPr>
              <a:t>vigumu</a:t>
            </a:r>
            <a:r>
              <a:rPr lang="en-US" sz="1400" dirty="0">
                <a:latin typeface="Calibri" panose="020F0502020204030204" pitchFamily="34" charset="0"/>
              </a:rPr>
              <a:t>                                                       </a:t>
            </a:r>
            <a:r>
              <a:rPr lang="en-US" sz="1400" dirty="0" err="1">
                <a:latin typeface="Calibri" panose="020F0502020204030204" pitchFamily="34" charset="0"/>
              </a:rPr>
              <a:t>kuwapa</a:t>
            </a:r>
            <a:r>
              <a:rPr lang="en-US" sz="1400" dirty="0">
                <a:latin typeface="Calibri" panose="020F0502020204030204" pitchFamily="34" charset="0"/>
              </a:rPr>
              <a:t> </a:t>
            </a:r>
            <a:r>
              <a:rPr lang="en-US" sz="1400" dirty="0" err="1">
                <a:latin typeface="Calibri" panose="020F0502020204030204" pitchFamily="34" charset="0"/>
              </a:rPr>
              <a:t>watoto</a:t>
            </a:r>
            <a:r>
              <a:rPr lang="en-US" sz="1400" dirty="0">
                <a:latin typeface="Calibri" panose="020F0502020204030204" pitchFamily="34" charset="0"/>
              </a:rPr>
              <a:t>  dawa. Je, kwa nini </a:t>
            </a:r>
            <a:r>
              <a:rPr lang="en-US" sz="1400" dirty="0" err="1">
                <a:latin typeface="Calibri" panose="020F0502020204030204" pitchFamily="34" charset="0"/>
              </a:rPr>
              <a:t>unafikiria</a:t>
            </a:r>
            <a:r>
              <a:rPr lang="en-US" sz="1400" dirty="0">
                <a:latin typeface="Calibri" panose="020F0502020204030204" pitchFamily="34" charset="0"/>
              </a:rPr>
              <a:t>                                                mtoto wako </a:t>
            </a:r>
            <a:r>
              <a:rPr lang="en-US" sz="1400" dirty="0" err="1">
                <a:latin typeface="Calibri" panose="020F0502020204030204" pitchFamily="34" charset="0"/>
              </a:rPr>
              <a:t>ana</a:t>
            </a:r>
            <a:r>
              <a:rPr lang="en-US" sz="1400" dirty="0">
                <a:latin typeface="Calibri" panose="020F0502020204030204" pitchFamily="34" charset="0"/>
              </a:rPr>
              <a:t> </a:t>
            </a:r>
            <a:r>
              <a:rPr lang="en-US" sz="1400" dirty="0" err="1">
                <a:latin typeface="Calibri" panose="020F0502020204030204" pitchFamily="34" charset="0"/>
              </a:rPr>
              <a:t>wakati</a:t>
            </a:r>
            <a:r>
              <a:rPr lang="en-US" sz="1400" dirty="0">
                <a:latin typeface="Calibri" panose="020F0502020204030204" pitchFamily="34" charset="0"/>
              </a:rPr>
              <a:t> mgumu? </a:t>
            </a:r>
          </a:p>
          <a:p>
            <a:pPr marL="285750" indent="-285750">
              <a:buFont typeface="Arial" panose="020B0604020202020204" pitchFamily="34" charset="0"/>
              <a:buChar char="•"/>
            </a:pPr>
            <a:r>
              <a:rPr lang="en-US" sz="1400" dirty="0">
                <a:latin typeface="Calibri" panose="020F0502020204030204" pitchFamily="34" charset="0"/>
              </a:rPr>
              <a:t>Mtoto anapata madhara</a:t>
            </a:r>
          </a:p>
          <a:p>
            <a:pPr marL="695945" lvl="1" indent="-285750">
              <a:buFont typeface="Arial" panose="020B0604020202020204" pitchFamily="34" charset="0"/>
              <a:buChar char="•"/>
            </a:pPr>
            <a:r>
              <a:rPr lang="en-US" sz="1400" dirty="0">
                <a:latin typeface="Calibri" panose="020F0502020204030204" pitchFamily="34" charset="0"/>
              </a:rPr>
              <a:t>Mpe vidokezo vya kudhibiti madhara.</a:t>
            </a:r>
          </a:p>
          <a:p>
            <a:pPr marL="695945" lvl="1" indent="-285750">
              <a:buFont typeface="Arial" panose="020B0604020202020204" pitchFamily="34" charset="0"/>
              <a:buChar char="•"/>
            </a:pPr>
            <a:r>
              <a:rPr lang="en-US" sz="1400" dirty="0">
                <a:latin typeface="Calibri" panose="020F0502020204030204" pitchFamily="34" charset="0"/>
              </a:rPr>
              <a:t>Kwa kichefuchefu, tumia vidonge pamoja na chakula.</a:t>
            </a:r>
          </a:p>
          <a:p>
            <a:pPr marL="695945" lvl="1" indent="-285750">
              <a:buFont typeface="Arial" panose="020B0604020202020204" pitchFamily="34" charset="0"/>
              <a:buChar char="•"/>
            </a:pPr>
            <a:r>
              <a:rPr lang="en-US" sz="1400" dirty="0">
                <a:latin typeface="Calibri" panose="020F0502020204030204" pitchFamily="34" charset="0"/>
              </a:rPr>
              <a:t>Kwa maumivu ya kichwa/usingizi, tumia vidonge usiku.</a:t>
            </a:r>
          </a:p>
          <a:p>
            <a:pPr marL="285750" indent="-285750">
              <a:buFont typeface="Arial" panose="020B0604020202020204" pitchFamily="34" charset="0"/>
              <a:buChar char="•"/>
            </a:pPr>
            <a:r>
              <a:rPr lang="en-US" sz="1400" dirty="0">
                <a:latin typeface="Calibri" panose="020F0502020204030204" pitchFamily="34" charset="0"/>
              </a:rPr>
              <a:t>Mtoto anataka kufanya shughuli zingine na/au ana wakati mgumu wa kukubali kutumia vidonge kila siku</a:t>
            </a:r>
          </a:p>
          <a:p>
            <a:pPr marL="695945" lvl="1" indent="-285750">
              <a:buFont typeface="Arial" panose="020B0604020202020204" pitchFamily="34" charset="0"/>
              <a:buChar char="•"/>
            </a:pPr>
            <a:r>
              <a:rPr lang="en-US" sz="1400" dirty="0">
                <a:latin typeface="Calibri" panose="020F0502020204030204" pitchFamily="34" charset="0"/>
              </a:rPr>
              <a:t>Dawa kisha cheza. Hakuna dawa, hakuna kucheza.</a:t>
            </a:r>
          </a:p>
          <a:p>
            <a:pPr marL="695945" lvl="1" indent="-285750">
              <a:buFont typeface="Arial" panose="020B0604020202020204" pitchFamily="34" charset="0"/>
              <a:buChar char="•"/>
            </a:pPr>
            <a:r>
              <a:rPr lang="en-US" sz="1400" dirty="0">
                <a:latin typeface="Calibri" panose="020F0502020204030204" pitchFamily="34" charset="0"/>
              </a:rPr>
              <a:t>Fanya kutumia dawa kuwa sehemu ya utaratibu wa kila siku, sio </a:t>
            </a:r>
            <a:r>
              <a:rPr lang="en-US" sz="1400" dirty="0" err="1">
                <a:latin typeface="Calibri" panose="020F0502020204030204" pitchFamily="34" charset="0"/>
              </a:rPr>
              <a:t>kitu</a:t>
            </a:r>
            <a:r>
              <a:rPr lang="en-US" sz="1400" dirty="0">
                <a:latin typeface="Calibri" panose="020F0502020204030204" pitchFamily="34" charset="0"/>
              </a:rPr>
              <a:t> kinachohitajika kila siku.</a:t>
            </a:r>
          </a:p>
          <a:p>
            <a:pPr marL="695945" lvl="1" indent="-285750">
              <a:buFont typeface="Arial" panose="020B0604020202020204" pitchFamily="34" charset="0"/>
              <a:buChar char="•"/>
            </a:pPr>
            <a:r>
              <a:rPr lang="en-US" sz="1400" dirty="0">
                <a:latin typeface="Calibri" panose="020F0502020204030204" pitchFamily="34" charset="0"/>
              </a:rPr>
              <a:t>Kumpa mtoto wako vibandiko mara moja baada ya kumeza vidonge vyao kunaweza kusaidia.</a:t>
            </a:r>
          </a:p>
          <a:p>
            <a:pPr marL="285750" indent="-285750">
              <a:buFont typeface="Arial" panose="020B0604020202020204" pitchFamily="34" charset="0"/>
              <a:buChar char="•"/>
            </a:pPr>
            <a:r>
              <a:rPr lang="en-US" sz="1400" dirty="0">
                <a:latin typeface="Calibri" panose="020F0502020204030204" pitchFamily="34" charset="0"/>
              </a:rPr>
              <a:t>Imani za afya – Je, ni kwanini ni lazima nizitumie? Jinsi ya kuongea na mtoto wako kuhusu kutumia dawa</a:t>
            </a:r>
          </a:p>
          <a:p>
            <a:pPr marL="695945" lvl="1" indent="-285750">
              <a:buFont typeface="Arial" panose="020B0604020202020204" pitchFamily="34" charset="0"/>
              <a:buChar char="•"/>
            </a:pPr>
            <a:r>
              <a:rPr lang="en-US" sz="1400" dirty="0">
                <a:latin typeface="Calibri" panose="020F0502020204030204" pitchFamily="34" charset="0"/>
              </a:rPr>
              <a:t>Msaidie mzazi na anachostahili kumwambia mtoto wake: "Unahitaji hii ili kukufanya uwe na nguvu na mwenye afya/ ili usiwe mgonjwa," au "Dawa hufanya </a:t>
            </a:r>
            <a:r>
              <a:rPr lang="en-US" sz="1400" dirty="0" err="1">
                <a:latin typeface="Calibri" panose="020F0502020204030204" pitchFamily="34" charset="0"/>
              </a:rPr>
              <a:t>virusi</a:t>
            </a:r>
            <a:r>
              <a:rPr lang="en-US" sz="1400" dirty="0">
                <a:latin typeface="Calibri" panose="020F0502020204030204" pitchFamily="34" charset="0"/>
              </a:rPr>
              <a:t> visikudhuru."</a:t>
            </a:r>
          </a:p>
          <a:p>
            <a:pPr marL="285750" indent="-285750">
              <a:buFont typeface="Arial" panose="020B0604020202020204" pitchFamily="34" charset="0"/>
              <a:buChar char="•"/>
            </a:pPr>
            <a:r>
              <a:rPr lang="en-US" sz="1400" dirty="0">
                <a:latin typeface="Calibri" panose="020F0502020204030204" pitchFamily="34" charset="0"/>
              </a:rPr>
              <a:t>Kwa baadhi ya </a:t>
            </a:r>
            <a:r>
              <a:rPr lang="en-US" sz="1400" dirty="0" err="1">
                <a:latin typeface="Calibri" panose="020F0502020204030204" pitchFamily="34" charset="0"/>
              </a:rPr>
              <a:t>watoto</a:t>
            </a:r>
            <a:r>
              <a:rPr lang="en-US" sz="1400" dirty="0">
                <a:latin typeface="Calibri" panose="020F0502020204030204" pitchFamily="34" charset="0"/>
              </a:rPr>
              <a:t>, dawa kali ni </a:t>
            </a:r>
            <a:r>
              <a:rPr lang="en-US" sz="1400" dirty="0" err="1">
                <a:latin typeface="Calibri" panose="020F0502020204030204" pitchFamily="34" charset="0"/>
              </a:rPr>
              <a:t>rahisi</a:t>
            </a:r>
            <a:r>
              <a:rPr lang="en-US" sz="1400" dirty="0">
                <a:latin typeface="Calibri" panose="020F0502020204030204" pitchFamily="34" charset="0"/>
              </a:rPr>
              <a:t> </a:t>
            </a:r>
            <a:r>
              <a:rPr lang="en-US" sz="1400" dirty="0" err="1">
                <a:latin typeface="Calibri" panose="020F0502020204030204" pitchFamily="34" charset="0"/>
              </a:rPr>
              <a:t>kutumia</a:t>
            </a:r>
            <a:r>
              <a:rPr lang="en-US" sz="1400" dirty="0">
                <a:latin typeface="Calibri" panose="020F0502020204030204" pitchFamily="34" charset="0"/>
              </a:rPr>
              <a:t> </a:t>
            </a:r>
            <a:r>
              <a:rPr lang="en-GB" sz="1400" dirty="0" err="1">
                <a:latin typeface="Calibri" panose="020F0502020204030204" pitchFamily="34" charset="0"/>
              </a:rPr>
              <a:t>kwa</a:t>
            </a:r>
            <a:r>
              <a:rPr lang="en-GB" sz="1400" dirty="0">
                <a:latin typeface="Calibri" panose="020F0502020204030204" pitchFamily="34" charset="0"/>
              </a:rPr>
              <a:t> </a:t>
            </a:r>
            <a:r>
              <a:rPr lang="en-GB" sz="1400" dirty="0" err="1">
                <a:latin typeface="Calibri" panose="020F0502020204030204" pitchFamily="34" charset="0"/>
              </a:rPr>
              <a:t>kumeza</a:t>
            </a:r>
            <a:r>
              <a:rPr lang="en-GB" sz="1400" dirty="0">
                <a:latin typeface="Calibri" panose="020F0502020204030204" pitchFamily="34" charset="0"/>
              </a:rPr>
              <a:t> </a:t>
            </a:r>
            <a:r>
              <a:rPr lang="en-US" sz="1400" dirty="0" err="1">
                <a:latin typeface="Calibri" panose="020F0502020204030204" pitchFamily="34" charset="0"/>
              </a:rPr>
              <a:t>kama</a:t>
            </a:r>
            <a:r>
              <a:rPr lang="en-US" sz="1400" dirty="0">
                <a:latin typeface="Calibri" panose="020F0502020204030204" pitchFamily="34" charset="0"/>
              </a:rPr>
              <a:t> vidonge au tembe. Unaweza kuzungumza na daktari wako. </a:t>
            </a:r>
          </a:p>
          <a:p>
            <a:endParaRPr lang="sw-KE" sz="1400" dirty="0">
              <a:latin typeface="Calibri" panose="020F0502020204030204" pitchFamily="34" charset="0"/>
            </a:endParaRPr>
          </a:p>
        </p:txBody>
      </p:sp>
      <p:cxnSp>
        <p:nvCxnSpPr>
          <p:cNvPr id="15" name="Straight Connector 14"/>
          <p:cNvCxnSpPr/>
          <p:nvPr/>
        </p:nvCxnSpPr>
        <p:spPr>
          <a:xfrm>
            <a:off x="35814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14. Mtoto hataki kutumia dawa</a:t>
            </a:r>
            <a:endParaRPr lang="sw-KE" sz="2800" dirty="0">
              <a:solidFill>
                <a:srgbClr val="FFFFFF"/>
              </a:solidFill>
              <a:latin typeface="Calibri" panose="020F0502020204030204" pitchFamily="34" charset="0"/>
            </a:endParaRPr>
          </a:p>
        </p:txBody>
      </p:sp>
      <p:sp>
        <p:nvSpPr>
          <p:cNvPr id="28" name="Rectangle 27"/>
          <p:cNvSpPr/>
          <p:nvPr/>
        </p:nvSpPr>
        <p:spPr>
          <a:xfrm>
            <a:off x="293679" y="52578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5334000"/>
            <a:ext cx="3008129" cy="1066800"/>
          </a:xfrm>
        </p:spPr>
        <p:txBody>
          <a:bodyPr>
            <a:normAutofit fontScale="25000" lnSpcReduction="20000"/>
          </a:bodyPr>
          <a:lstStyle/>
          <a:p>
            <a:r>
              <a:rPr lang="en-US" dirty="0"/>
              <a:t>	</a:t>
            </a:r>
            <a:r>
              <a:rPr dirty="0"/>
              <a:t>    </a:t>
            </a:r>
          </a:p>
          <a:p>
            <a:r>
              <a:rPr lang="en-US" dirty="0"/>
              <a:t>	</a:t>
            </a:r>
            <a:r>
              <a:rPr dirty="0"/>
              <a:t> </a:t>
            </a:r>
            <a:r>
              <a:rPr lang="en-US" sz="3800" b="1" dirty="0">
                <a:latin typeface="Calibri" panose="020F0502020204030204" pitchFamily="34" charset="0"/>
              </a:rPr>
              <a:t>  </a:t>
            </a:r>
            <a:r>
              <a:rPr lang="en-US" sz="6400" b="1" dirty="0">
                <a:latin typeface="Calibri" panose="020F0502020204030204" pitchFamily="34" charset="0"/>
              </a:rPr>
              <a:t>Hati</a:t>
            </a:r>
          </a:p>
          <a:p>
            <a:endParaRPr lang="sw-KE" sz="4000" b="1" dirty="0">
              <a:latin typeface="Calibri" panose="020F0502020204030204" pitchFamily="34" charset="0"/>
            </a:endParaRPr>
          </a:p>
          <a:p>
            <a:r>
              <a:rPr lang="en-US" sz="4400" dirty="0">
                <a:latin typeface="Calibri" panose="020F0502020204030204" pitchFamily="34" charset="0"/>
              </a:rPr>
              <a:t>Andika hatua zilizopangwa za </a:t>
            </a:r>
            <a:r>
              <a:rPr lang="en-US" sz="4000" b="1" dirty="0">
                <a:latin typeface="Calibri" panose="020F0502020204030204" pitchFamily="34" charset="0"/>
              </a:rPr>
              <a:t>kushughulikia vikwazo </a:t>
            </a:r>
            <a:r>
              <a:rPr lang="en-US" sz="4000" b="1" dirty="0" err="1">
                <a:latin typeface="Calibri" panose="020F0502020204030204" pitchFamily="34" charset="0"/>
              </a:rPr>
              <a:t>vilivyotambuliwa</a:t>
            </a:r>
            <a:r>
              <a:rPr lang="en-US" sz="4000" b="1" dirty="0">
                <a:latin typeface="Calibri" panose="020F0502020204030204" pitchFamily="34" charset="0"/>
              </a:rPr>
              <a:t> </a:t>
            </a:r>
            <a:r>
              <a:rPr lang="en-US" sz="4000" b="1" dirty="0" err="1">
                <a:latin typeface="Calibri" panose="020F0502020204030204" pitchFamily="34" charset="0"/>
              </a:rPr>
              <a:t>na</a:t>
            </a:r>
            <a:r>
              <a:rPr lang="en-US" sz="4000" b="1" dirty="0">
                <a:latin typeface="Calibri" panose="020F0502020204030204" pitchFamily="34" charset="0"/>
              </a:rPr>
              <a:t> </a:t>
            </a:r>
            <a:r>
              <a:rPr lang="en-GB" sz="4000" b="1" dirty="0" err="1">
                <a:latin typeface="Calibri" panose="020F0502020204030204" pitchFamily="34" charset="0"/>
              </a:rPr>
              <a:t>mzazi</a:t>
            </a:r>
            <a:r>
              <a:rPr lang="en-GB" sz="4000" b="1" dirty="0">
                <a:latin typeface="Calibri" panose="020F0502020204030204" pitchFamily="34" charset="0"/>
              </a:rPr>
              <a:t> au </a:t>
            </a:r>
            <a:r>
              <a:rPr lang="en-GB" sz="4000" b="1" dirty="0" err="1">
                <a:latin typeface="Calibri" panose="020F0502020204030204" pitchFamily="34" charset="0"/>
              </a:rPr>
              <a:t>mlezi</a:t>
            </a:r>
            <a:r>
              <a:rPr lang="en-GB" sz="4000" b="1" dirty="0">
                <a:latin typeface="Calibri" panose="020F0502020204030204" pitchFamily="34" charset="0"/>
              </a:rPr>
              <a:t> </a:t>
            </a:r>
            <a:r>
              <a:rPr lang="en-GB" sz="4000" b="1" dirty="0" err="1">
                <a:latin typeface="Calibri" panose="020F0502020204030204" pitchFamily="34" charset="0"/>
              </a:rPr>
              <a:t>wa</a:t>
            </a:r>
            <a:r>
              <a:rPr lang="en-GB" sz="4000" b="1" dirty="0">
                <a:latin typeface="Calibri" panose="020F0502020204030204" pitchFamily="34" charset="0"/>
              </a:rPr>
              <a:t> </a:t>
            </a:r>
            <a:r>
              <a:rPr lang="en-US" sz="4400" dirty="0" err="1">
                <a:latin typeface="Calibri" panose="020F0502020204030204" pitchFamily="34" charset="0"/>
              </a:rPr>
              <a:t>mgonjwa</a:t>
            </a:r>
            <a:r>
              <a:rPr lang="en-US" sz="4400" dirty="0">
                <a:latin typeface="Calibri" panose="020F0502020204030204" pitchFamily="34" charset="0"/>
              </a:rPr>
              <a:t> kwenye</a:t>
            </a:r>
            <a:r>
              <a:rPr lang="en-US" sz="4400" b="1" dirty="0">
                <a:latin typeface="Calibri" panose="020F0502020204030204" pitchFamily="34" charset="0"/>
              </a:rPr>
              <a:t> Zana Iliyoimarishwa ya Mpango wa Utiifu.</a:t>
            </a:r>
            <a:endParaRPr lang="sw-KE" sz="44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5333999"/>
            <a:ext cx="392121" cy="34092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443" y="423105"/>
            <a:ext cx="1784793" cy="13411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04800" y="2133600"/>
            <a:ext cx="3048000" cy="2895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002029" y="2209801"/>
            <a:ext cx="2122170" cy="401293"/>
          </a:xfrm>
        </p:spPr>
        <p:txBody>
          <a:bodyPr>
            <a:normAutofit/>
          </a:bodyPr>
          <a:lstStyle/>
          <a:p>
            <a:r>
              <a:rPr lang="en-US" sz="16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16" name="Picture 4" descr="C:\Users\rlw2177\AppData\Local\Microsoft\Windows\Temporary Internet Files\Content.IE5\BZGY2YB0\137171418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0999" y="2209800"/>
            <a:ext cx="381001" cy="5612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04801" y="2743200"/>
            <a:ext cx="2971799" cy="2462213"/>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rPr>
              <a:t>Uliza mzazi maswali ili kuhakikisha anaelewa mlichozungumzia:</a:t>
            </a:r>
          </a:p>
          <a:p>
            <a:pPr marL="742736" lvl="1" indent="-285750">
              <a:buFont typeface="Arial" panose="020B0604020202020204" pitchFamily="34" charset="0"/>
              <a:buChar char="•"/>
            </a:pPr>
            <a:r>
              <a:rPr lang="en-US" sz="1400" dirty="0">
                <a:latin typeface="Calibri" panose="020F0502020204030204" pitchFamily="34" charset="0"/>
              </a:rPr>
              <a:t>"Ninachosikia ukisema (ongeza sababu) ni, ningependa kuhakikisha ninaelewa jinsi unavyopanga kumsaidia mtoto wako kutumia ARV."</a:t>
            </a:r>
          </a:p>
          <a:p>
            <a:pPr marL="285750" indent="-285750">
              <a:buFont typeface="Arial" panose="020B0604020202020204" pitchFamily="34" charset="0"/>
              <a:buChar char="•"/>
            </a:pPr>
            <a:r>
              <a:rPr lang="en-US" sz="1400" dirty="0">
                <a:latin typeface="Calibri" panose="020F0502020204030204" pitchFamily="34" charset="0"/>
              </a:rPr>
              <a:t>Mpe nyenzo zilizoandikwa ikiwa zinapatikana.</a:t>
            </a:r>
          </a:p>
          <a:p>
            <a:pPr marL="285750" indent="-285750">
              <a:buFont typeface="Arial" panose="020B0604020202020204" pitchFamily="34" charset="0"/>
              <a:buChar char="•"/>
            </a:pPr>
            <a:endParaRPr lang="sw-KE" sz="1400" i="1" dirty="0">
              <a:latin typeface="Calibri" panose="020F0502020204030204" pitchFamily="34" charset="0"/>
            </a:endParaRPr>
          </a:p>
        </p:txBody>
      </p:sp>
    </p:spTree>
    <p:extLst>
      <p:ext uri="{BB962C8B-B14F-4D97-AF65-F5344CB8AC3E}">
        <p14:creationId xmlns:p14="http://schemas.microsoft.com/office/powerpoint/2010/main" val="6738839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15. Vidokezo vya kumsaidia mtoto wako kutumia dawa</a:t>
            </a:r>
            <a:endParaRPr lang="sw-KE" sz="2800" dirty="0">
              <a:solidFill>
                <a:srgbClr val="FFFFFF"/>
              </a:solidFill>
              <a:latin typeface="Calibri" panose="020F0502020204030204" pitchFamily="34" charset="0"/>
            </a:endParaRPr>
          </a:p>
        </p:txBody>
      </p:sp>
      <p:sp>
        <p:nvSpPr>
          <p:cNvPr id="4" name="TextBox 3"/>
          <p:cNvSpPr txBox="1"/>
          <p:nvPr/>
        </p:nvSpPr>
        <p:spPr>
          <a:xfrm>
            <a:off x="384206" y="622929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Kuna njia mbalimbali unaweza kumsaidia mtoto wako kutumia dawa.</a:t>
            </a:r>
            <a:endParaRPr lang="sw-KE" sz="2000" dirty="0">
              <a:latin typeface="Calibri" panose="020F0502020204030204" pitchFamily="34" charset="0"/>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2038" y="1185863"/>
            <a:ext cx="7019925" cy="448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371600" y="2895600"/>
            <a:ext cx="1447800" cy="646331"/>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Jaza dawa hadi nambari inayofaa kwenye sidano.</a:t>
            </a:r>
          </a:p>
        </p:txBody>
      </p:sp>
      <p:sp>
        <p:nvSpPr>
          <p:cNvPr id="7" name="TextBox 6"/>
          <p:cNvSpPr txBox="1"/>
          <p:nvPr/>
        </p:nvSpPr>
        <p:spPr>
          <a:xfrm>
            <a:off x="3886200" y="2895600"/>
            <a:ext cx="1447800" cy="646331"/>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Finya mashavu ya mtoto ili afungue mdomo.</a:t>
            </a:r>
          </a:p>
        </p:txBody>
      </p:sp>
      <p:sp>
        <p:nvSpPr>
          <p:cNvPr id="8" name="TextBox 7"/>
          <p:cNvSpPr txBox="1"/>
          <p:nvPr/>
        </p:nvSpPr>
        <p:spPr>
          <a:xfrm>
            <a:off x="6324601" y="2895600"/>
            <a:ext cx="1757362" cy="646331"/>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Ili kumpa dawa, telezesha sindano ndani ya mashavu yake.</a:t>
            </a:r>
          </a:p>
        </p:txBody>
      </p:sp>
      <p:sp>
        <p:nvSpPr>
          <p:cNvPr id="9" name="TextBox 8"/>
          <p:cNvSpPr txBox="1"/>
          <p:nvPr/>
        </p:nvSpPr>
        <p:spPr>
          <a:xfrm>
            <a:off x="1219200" y="4953000"/>
            <a:ext cx="1676400" cy="830997"/>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Watoto wengine wadogo wanapendelea kutumia dawa za kioevu kwa kijiko.</a:t>
            </a:r>
          </a:p>
        </p:txBody>
      </p:sp>
      <p:sp>
        <p:nvSpPr>
          <p:cNvPr id="10" name="TextBox 9"/>
          <p:cNvSpPr txBox="1"/>
          <p:nvPr/>
        </p:nvSpPr>
        <p:spPr>
          <a:xfrm>
            <a:off x="3581400" y="4876800"/>
            <a:ext cx="2362200" cy="1200329"/>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Watoto wengine wanapendelea kutumia vidonge vilivyochanganywa na vyakula kwenye kijiko. Kitu kitamu kinaweza pia kusaidia kuboresha ladha.</a:t>
            </a:r>
          </a:p>
        </p:txBody>
      </p:sp>
      <p:sp>
        <p:nvSpPr>
          <p:cNvPr id="11" name="TextBox 10"/>
          <p:cNvSpPr txBox="1"/>
          <p:nvPr/>
        </p:nvSpPr>
        <p:spPr>
          <a:xfrm>
            <a:off x="6248401" y="4876800"/>
            <a:ext cx="1676400" cy="1015663"/>
          </a:xfrm>
          <a:prstGeom prst="rect">
            <a:avLst/>
          </a:prstGeom>
          <a:solidFill>
            <a:schemeClr val="bg1"/>
          </a:solidFill>
        </p:spPr>
        <p:txBody>
          <a:bodyPr wrap="square" rtlCol="0">
            <a:spAutoFit/>
          </a:bodyPr>
          <a:lstStyle/>
          <a:p>
            <a:pPr algn="ctr"/>
            <a:r>
              <a:rPr lang="en-US" sz="1200" b="1" dirty="0">
                <a:solidFill>
                  <a:schemeClr val="tx2"/>
                </a:solidFill>
                <a:latin typeface="Calibri" panose="020F0502020204030204" pitchFamily="34" charset="0"/>
              </a:rPr>
              <a:t>Kumpa moto wako vibandiko mara moja baada ya kumeza vidonge vyao kunaweza kusaidia.</a:t>
            </a:r>
          </a:p>
        </p:txBody>
      </p:sp>
    </p:spTree>
    <p:extLst>
      <p:ext uri="{BB962C8B-B14F-4D97-AF65-F5344CB8AC3E}">
        <p14:creationId xmlns:p14="http://schemas.microsoft.com/office/powerpoint/2010/main" val="4487522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0"/>
            <a:ext cx="6629400" cy="5105400"/>
          </a:xfrm>
        </p:spPr>
        <p:txBody>
          <a:bodyPr>
            <a:normAutofit/>
          </a:bodyPr>
          <a:lstStyle/>
          <a:p>
            <a:r>
              <a:rPr lang="en-US" b="1" dirty="0">
                <a:latin typeface="Calibri" panose="020F0502020204030204" pitchFamily="34" charset="0"/>
              </a:rPr>
              <a:t>UJUMBE MUHIMU:</a:t>
            </a:r>
          </a:p>
          <a:p>
            <a:pPr marL="285750" indent="-285750">
              <a:buFont typeface="Wingdings" panose="05000000000000000000" pitchFamily="2" charset="2"/>
              <a:buChar char="Ø"/>
            </a:pPr>
            <a:r>
              <a:rPr lang="en-US" dirty="0">
                <a:latin typeface="Calibri" panose="020F0502020204030204" pitchFamily="34" charset="0"/>
              </a:rPr>
              <a:t>Kuna njia mbalimbali unaweza kumsaidia mtoto wako kutumia dawa.</a:t>
            </a:r>
          </a:p>
          <a:p>
            <a:pPr marL="285750" indent="-285750">
              <a:buFont typeface="Wingdings" panose="05000000000000000000" pitchFamily="2" charset="2"/>
              <a:buChar char="Ø"/>
            </a:pPr>
            <a:r>
              <a:rPr lang="en-US" dirty="0">
                <a:latin typeface="Calibri" panose="020F0502020204030204" pitchFamily="34" charset="0"/>
              </a:rPr>
              <a:t>Jaza dawa hadi nambari inayofaa kwenye sindano.</a:t>
            </a:r>
          </a:p>
          <a:p>
            <a:pPr marL="285750" indent="-285750">
              <a:buFont typeface="Wingdings" panose="05000000000000000000" pitchFamily="2" charset="2"/>
              <a:buChar char="Ø"/>
            </a:pPr>
            <a:r>
              <a:rPr lang="en-US" dirty="0">
                <a:latin typeface="Calibri" panose="020F0502020204030204" pitchFamily="34" charset="0"/>
              </a:rPr>
              <a:t>Finya mashavu ya mtoto ili afungue mdomo.</a:t>
            </a:r>
          </a:p>
          <a:p>
            <a:pPr marL="285750" indent="-285750">
              <a:buFont typeface="Wingdings" panose="05000000000000000000" pitchFamily="2" charset="2"/>
              <a:buChar char="Ø"/>
            </a:pPr>
            <a:r>
              <a:rPr lang="en-US" dirty="0">
                <a:latin typeface="Calibri" panose="020F0502020204030204" pitchFamily="34" charset="0"/>
              </a:rPr>
              <a:t>Ili kumpa dawa, telezesha sindano ndani ya mashavu yake.</a:t>
            </a:r>
          </a:p>
          <a:p>
            <a:pPr marL="285750" indent="-285750">
              <a:buFont typeface="Wingdings" panose="05000000000000000000" pitchFamily="2" charset="2"/>
              <a:buChar char="Ø"/>
            </a:pPr>
            <a:r>
              <a:rPr lang="en-US" dirty="0">
                <a:latin typeface="Calibri" panose="020F0502020204030204" pitchFamily="34" charset="0"/>
              </a:rPr>
              <a:t>Watoto wengine wadogo wanapendelea kutumia dawa za kioevu kwa kijiko.</a:t>
            </a:r>
          </a:p>
          <a:p>
            <a:pPr marL="285750" indent="-285750">
              <a:buFont typeface="Wingdings" panose="05000000000000000000" pitchFamily="2" charset="2"/>
              <a:buChar char="Ø"/>
            </a:pPr>
            <a:r>
              <a:rPr lang="en-US" dirty="0">
                <a:latin typeface="Calibri" panose="020F0502020204030204" pitchFamily="34" charset="0"/>
              </a:rPr>
              <a:t>Watoto wengine wanapendelea kutumia vidonge vilivyochanganywa na vyakula kwenye kijiko. Kitu kitamu kinaweza pia kusaidia kuboresha ladha.</a:t>
            </a:r>
          </a:p>
          <a:p>
            <a:pPr marL="285750" indent="-285750">
              <a:buFont typeface="Wingdings" panose="05000000000000000000" pitchFamily="2" charset="2"/>
              <a:buChar char="Ø"/>
            </a:pPr>
            <a:r>
              <a:rPr lang="en-US" dirty="0">
                <a:latin typeface="Calibri" panose="020F0502020204030204" pitchFamily="34" charset="0"/>
              </a:rPr>
              <a:t>Kumpa mtoto </a:t>
            </a:r>
            <a:r>
              <a:rPr lang="en-US" dirty="0" err="1">
                <a:latin typeface="Calibri" panose="020F0502020204030204" pitchFamily="34" charset="0"/>
              </a:rPr>
              <a:t>wako</a:t>
            </a:r>
            <a:r>
              <a:rPr lang="en-US" dirty="0">
                <a:latin typeface="Calibri" panose="020F0502020204030204" pitchFamily="34" charset="0"/>
              </a:rPr>
              <a:t> </a:t>
            </a:r>
            <a:r>
              <a:rPr lang="en-US" dirty="0" err="1">
                <a:latin typeface="Calibri" panose="020F0502020204030204" pitchFamily="34" charset="0"/>
              </a:rPr>
              <a:t>vibandiko</a:t>
            </a:r>
            <a:r>
              <a:rPr lang="en-US" dirty="0">
                <a:latin typeface="Calibri" panose="020F0502020204030204" pitchFamily="34" charset="0"/>
              </a:rPr>
              <a:t> </a:t>
            </a:r>
            <a:r>
              <a:rPr lang="en-GB" dirty="0">
                <a:latin typeface="Calibri" panose="020F0502020204030204" pitchFamily="34" charset="0"/>
              </a:rPr>
              <a:t>ama </a:t>
            </a:r>
            <a:r>
              <a:rPr lang="en-GB" dirty="0" err="1">
                <a:latin typeface="Calibri" panose="020F0502020204030204" pitchFamily="34" charset="0"/>
              </a:rPr>
              <a:t>zawadi</a:t>
            </a:r>
            <a:r>
              <a:rPr lang="en-GB" dirty="0">
                <a:latin typeface="Calibri" panose="020F0502020204030204" pitchFamily="34" charset="0"/>
              </a:rPr>
              <a:t> </a:t>
            </a:r>
            <a:r>
              <a:rPr lang="en-GB" dirty="0" err="1">
                <a:latin typeface="Calibri" panose="020F0502020204030204" pitchFamily="34" charset="0"/>
              </a:rPr>
              <a:t>nyingine</a:t>
            </a:r>
            <a:r>
              <a:rPr lang="en-GB" dirty="0">
                <a:latin typeface="Calibri" panose="020F0502020204030204" pitchFamily="34" charset="0"/>
              </a:rPr>
              <a:t> </a:t>
            </a:r>
            <a:r>
              <a:rPr lang="en-GB" dirty="0" err="1">
                <a:latin typeface="Calibri" panose="020F0502020204030204" pitchFamily="34" charset="0"/>
              </a:rPr>
              <a:t>ndogo</a:t>
            </a:r>
            <a:r>
              <a:rPr lang="en-GB" dirty="0">
                <a:latin typeface="Calibri" panose="020F0502020204030204" pitchFamily="34" charset="0"/>
              </a:rPr>
              <a:t> </a:t>
            </a:r>
            <a:r>
              <a:rPr lang="en-US" dirty="0">
                <a:latin typeface="Calibri" panose="020F0502020204030204" pitchFamily="34" charset="0"/>
              </a:rPr>
              <a:t>mara </a:t>
            </a:r>
            <a:r>
              <a:rPr lang="en-US" dirty="0" err="1">
                <a:latin typeface="Calibri" panose="020F0502020204030204" pitchFamily="34" charset="0"/>
              </a:rPr>
              <a:t>moja</a:t>
            </a:r>
            <a:r>
              <a:rPr lang="en-US" dirty="0">
                <a:latin typeface="Calibri" panose="020F0502020204030204" pitchFamily="34" charset="0"/>
              </a:rPr>
              <a:t> baada ya kumeza vidonge vyao kunaweza kusaidia.</a:t>
            </a:r>
            <a:endParaRPr lang="sw-KE" dirty="0">
              <a:latin typeface="Calibri" panose="020F0502020204030204" pitchFamily="34" charset="0"/>
            </a:endParaRPr>
          </a:p>
        </p:txBody>
      </p: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15. Vidokezo vya kumsaidia mtoto wako                       kutumia dawa</a:t>
            </a:r>
            <a:endParaRPr lang="sw-KE" sz="2800" dirty="0">
              <a:solidFill>
                <a:srgbClr val="FFFFFF"/>
              </a:solidFill>
              <a:latin typeface="Calibri" panose="020F0502020204030204" pitchFamily="34" charset="0"/>
            </a:endParaRPr>
          </a:p>
        </p:txBody>
      </p:sp>
      <p:pic>
        <p:nvPicPr>
          <p:cNvPr id="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381000"/>
            <a:ext cx="1807054" cy="13716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381000"/>
            <a:ext cx="180705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137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16. Vidokezo vya kumeza vidonge</a:t>
            </a:r>
            <a:endParaRPr lang="sw-KE" sz="2800" dirty="0">
              <a:solidFill>
                <a:srgbClr val="FFFFFF"/>
              </a:solidFill>
              <a:latin typeface="Calibri" panose="020F0502020204030204" pitchFamily="34" charset="0"/>
            </a:endParaRP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Kutumia maji ya chupa ni njia nzuri ya kusaidia kumeza vidonge.</a:t>
            </a:r>
            <a:endParaRPr lang="sw-KE" sz="2000" dirty="0">
              <a:latin typeface="Calibri" panose="020F050202020403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2" y="1663770"/>
            <a:ext cx="7691438" cy="36702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042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6553200" cy="3200400"/>
          </a:xfrm>
        </p:spPr>
        <p:txBody>
          <a:bodyPr>
            <a:normAutofit/>
          </a:bodyPr>
          <a:lstStyle/>
          <a:p>
            <a:r>
              <a:rPr lang="en-US" b="1" dirty="0">
                <a:latin typeface="Calibri" panose="020F0502020204030204" pitchFamily="34" charset="0"/>
              </a:rPr>
              <a:t>UJUMBE MUHIMU:</a:t>
            </a:r>
          </a:p>
          <a:p>
            <a:pPr marL="285750" indent="-285750">
              <a:buFont typeface="Wingdings" panose="05000000000000000000" pitchFamily="2" charset="2"/>
              <a:buChar char="Ø"/>
            </a:pPr>
            <a:r>
              <a:rPr lang="en-US" dirty="0">
                <a:latin typeface="Calibri" panose="020F0502020204030204" pitchFamily="34" charset="0"/>
              </a:rPr>
              <a:t>Kutumia maji ya chupa ni njia nzuri ya kumeza vidonge.</a:t>
            </a:r>
          </a:p>
          <a:p>
            <a:pPr marL="285750" indent="-285750">
              <a:buFont typeface="Wingdings" panose="05000000000000000000" pitchFamily="2" charset="2"/>
              <a:buChar char="Ø"/>
            </a:pPr>
            <a:r>
              <a:rPr lang="en-US" dirty="0">
                <a:latin typeface="Calibri" panose="020F0502020204030204" pitchFamily="34" charset="0"/>
              </a:rPr>
              <a:t>Weka kidonge nyuma ya ulimi wako.</a:t>
            </a:r>
          </a:p>
          <a:p>
            <a:pPr marL="285750" indent="-285750">
              <a:buFont typeface="Wingdings" panose="05000000000000000000" pitchFamily="2" charset="2"/>
              <a:buChar char="Ø"/>
            </a:pPr>
            <a:r>
              <a:rPr lang="en-US" dirty="0">
                <a:latin typeface="Calibri" panose="020F0502020204030204" pitchFamily="34" charset="0"/>
              </a:rPr>
              <a:t>Tumia chupa ya maji yenye mdomo mdogo ili kufunika mdomo wako.</a:t>
            </a:r>
          </a:p>
          <a:p>
            <a:pPr marL="285750" indent="-285750">
              <a:buFont typeface="Wingdings" panose="05000000000000000000" pitchFamily="2" charset="2"/>
              <a:buChar char="Ø"/>
            </a:pPr>
            <a:r>
              <a:rPr lang="en-US" dirty="0">
                <a:latin typeface="Calibri" panose="020F0502020204030204" pitchFamily="34" charset="0"/>
              </a:rPr>
              <a:t>Inamisha kichwa chako nyuma kama uwezavyo unapokuwa ukimeza kidonge na maji.</a:t>
            </a:r>
          </a:p>
          <a:p>
            <a:pPr marL="285750" indent="-285750">
              <a:buFont typeface="Wingdings" panose="05000000000000000000" pitchFamily="2" charset="2"/>
              <a:buChar char="Ø"/>
            </a:pPr>
            <a:r>
              <a:rPr lang="en-US" dirty="0">
                <a:latin typeface="Calibri" panose="020F0502020204030204" pitchFamily="34" charset="0"/>
              </a:rPr>
              <a:t>Kuinamisha kichwa chako hufanya kumeza kuwa rahisi zaidi.</a:t>
            </a:r>
            <a:endParaRPr lang="sw-KE" dirty="0">
              <a:latin typeface="Calibri" panose="020F0502020204030204" pitchFamily="34" charset="0"/>
            </a:endParaRPr>
          </a:p>
        </p:txBody>
      </p:sp>
      <p:sp>
        <p:nvSpPr>
          <p:cNvPr id="11" name="Title 1"/>
          <p:cNvSpPr>
            <a:spLocks noGrp="1"/>
          </p:cNvSpPr>
          <p:nvPr>
            <p:ph type="title"/>
          </p:nvPr>
        </p:nvSpPr>
        <p:spPr>
          <a:xfrm>
            <a:off x="0" y="-3675"/>
            <a:ext cx="9144000" cy="848697"/>
          </a:xfrm>
          <a:solidFill>
            <a:schemeClr val="accent5"/>
          </a:solidFill>
        </p:spPr>
        <p:txBody>
          <a:bodyPr>
            <a:noAutofit/>
          </a:bodyPr>
          <a:lstStyle/>
          <a:p>
            <a:pPr algn="l"/>
            <a:r>
              <a:rPr lang="en-US" sz="2800" dirty="0">
                <a:solidFill>
                  <a:srgbClr val="FFFFFF"/>
                </a:solidFill>
                <a:latin typeface="Calibri" panose="020F0502020204030204" pitchFamily="34" charset="0"/>
              </a:rPr>
              <a:t>	16. Vidokezo vya kumeza vidonge</a:t>
            </a:r>
            <a:endParaRPr lang="sw-KE" sz="2800" dirty="0">
              <a:solidFill>
                <a:srgbClr val="FFFFFF"/>
              </a:solidFill>
              <a:latin typeface="Calibri" panose="020F050202020403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53996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en-US" b="1" dirty="0">
                <a:latin typeface="Calibri" panose="020F0502020204030204" pitchFamily="34" charset="0"/>
              </a:rPr>
              <a:t>UJUMBE MUHIMU:</a:t>
            </a:r>
          </a:p>
          <a:p>
            <a:pPr marL="285750" indent="-285750">
              <a:buFont typeface="Wingdings" panose="05000000000000000000" pitchFamily="2" charset="2"/>
              <a:buChar char="Ø"/>
            </a:pPr>
            <a:r>
              <a:rPr lang="en-US" dirty="0">
                <a:latin typeface="Calibri" panose="020F0502020204030204" pitchFamily="34" charset="0"/>
              </a:rPr>
              <a:t>Unaonyeshwa pia kwa wagonjwa</a:t>
            </a:r>
          </a:p>
          <a:p>
            <a:r>
              <a:rPr lang="en-US" dirty="0">
                <a:latin typeface="Calibri" panose="020F0502020204030204" pitchFamily="34" charset="0"/>
              </a:rPr>
              <a:t>___________________________________________________________________________________________________________________</a:t>
            </a:r>
            <a:endParaRPr lang="sw-KE"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en-US" sz="2800" dirty="0">
                <a:solidFill>
                  <a:srgbClr val="FFFFFF"/>
                </a:solidFill>
                <a:latin typeface="Calibri" panose="020F0502020204030204" pitchFamily="34" charset="0"/>
              </a:rPr>
              <a:t>	Mada ya Kadi (inayoonyeshwa pia kwa 				</a:t>
            </a:r>
            <a:r>
              <a:rPr lang="en-US" sz="2800" dirty="0" err="1">
                <a:solidFill>
                  <a:srgbClr val="FFFFFF"/>
                </a:solidFill>
                <a:latin typeface="Calibri" panose="020F0502020204030204" pitchFamily="34" charset="0"/>
              </a:rPr>
              <a:t>mgonjwa</a:t>
            </a:r>
            <a:r>
              <a:rPr lang="en-US" sz="2800" dirty="0">
                <a:solidFill>
                  <a:srgbClr val="FFFFFF"/>
                </a:solidFill>
                <a:latin typeface="Calibri" panose="020F0502020204030204" pitchFamily="34" charset="0"/>
              </a:rPr>
              <a:t>)</a:t>
            </a:r>
            <a:endParaRPr lang="sw-KE"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1032164" y="4114800"/>
            <a:ext cx="2015836" cy="2316165"/>
          </a:xfrm>
        </p:spPr>
        <p:txBody>
          <a:bodyPr>
            <a:normAutofit fontScale="85000" lnSpcReduction="10000"/>
          </a:bodyPr>
          <a:lstStyle/>
          <a:p>
            <a:r>
              <a:rPr lang="en-US" b="1" dirty="0">
                <a:latin typeface="Calibri" panose="020F0502020204030204" pitchFamily="34" charset="0"/>
              </a:rPr>
              <a:t>Tupitie kwa Pamoja:</a:t>
            </a:r>
          </a:p>
          <a:p>
            <a:pPr marL="285750" indent="-285750">
              <a:buFont typeface="Arial" panose="020B0604020202020204" pitchFamily="34" charset="0"/>
              <a:buChar char="•"/>
            </a:pPr>
            <a:r>
              <a:rPr lang="en-US" dirty="0">
                <a:latin typeface="Calibri" panose="020F0502020204030204" pitchFamily="34" charset="0"/>
              </a:rPr>
              <a:t>Vipengele vya kuelekeza upitiaji </a:t>
            </a:r>
            <a:r>
              <a:rPr lang="en-US" dirty="0" err="1">
                <a:latin typeface="Calibri" panose="020F0502020204030204" pitchFamily="34" charset="0"/>
              </a:rPr>
              <a:t>pamoja</a:t>
            </a:r>
            <a:r>
              <a:rPr lang="en-US" dirty="0">
                <a:latin typeface="Calibri" panose="020F0502020204030204" pitchFamily="34" charset="0"/>
              </a:rPr>
              <a:t> </a:t>
            </a:r>
            <a:r>
              <a:rPr lang="en-US" dirty="0" err="1">
                <a:latin typeface="Calibri" panose="020F0502020204030204" pitchFamily="34" charset="0"/>
              </a:rPr>
              <a:t>na</a:t>
            </a:r>
            <a:r>
              <a:rPr lang="en-GB" dirty="0">
                <a:latin typeface="Calibri" panose="020F0502020204030204" pitchFamily="34" charset="0"/>
              </a:rPr>
              <a:t> </a:t>
            </a:r>
            <a:r>
              <a:rPr lang="en-GB" dirty="0" err="1">
                <a:latin typeface="Calibri" panose="020F0502020204030204" pitchFamily="34" charset="0"/>
              </a:rPr>
              <a:t>mzazi</a:t>
            </a:r>
            <a:r>
              <a:rPr lang="en-GB" dirty="0">
                <a:latin typeface="Calibri" panose="020F0502020204030204" pitchFamily="34" charset="0"/>
              </a:rPr>
              <a:t> au </a:t>
            </a:r>
            <a:r>
              <a:rPr lang="en-GB" dirty="0" err="1">
                <a:latin typeface="Calibri" panose="020F0502020204030204" pitchFamily="34" charset="0"/>
              </a:rPr>
              <a:t>mlezi</a:t>
            </a:r>
            <a:r>
              <a:rPr lang="en-GB" dirty="0">
                <a:latin typeface="Calibri" panose="020F0502020204030204" pitchFamily="34" charset="0"/>
              </a:rPr>
              <a:t> </a:t>
            </a:r>
            <a:r>
              <a:rPr lang="en-GB" dirty="0" err="1">
                <a:latin typeface="Calibri" panose="020F0502020204030204" pitchFamily="34" charset="0"/>
              </a:rPr>
              <a:t>wa</a:t>
            </a:r>
            <a:r>
              <a:rPr lang="en-US" dirty="0">
                <a:latin typeface="Calibri" panose="020F0502020204030204" pitchFamily="34" charset="0"/>
              </a:rPr>
              <a:t> mgonjwa</a:t>
            </a:r>
          </a:p>
          <a:p>
            <a:r>
              <a:rPr lang="en-US" dirty="0">
                <a:latin typeface="Calibri" panose="020F0502020204030204" pitchFamily="34" charset="0"/>
              </a:rPr>
              <a:t>_____________________________________________________________________________________</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fontScale="92500"/>
          </a:bodyPr>
          <a:lstStyle/>
          <a:p>
            <a:r>
              <a:rPr lang="en-US" b="1" dirty="0">
                <a:latin typeface="Calibri" panose="020F0502020204030204" pitchFamily="34" charset="0"/>
              </a:rPr>
              <a:t>Hati:</a:t>
            </a:r>
          </a:p>
          <a:p>
            <a:r>
              <a:rPr lang="en-US" dirty="0">
                <a:latin typeface="Calibri" panose="020F0502020204030204" pitchFamily="34" charset="0"/>
              </a:rPr>
              <a:t>Huelezea watoa huduma ni fomu gani ya kutumia ili kuandika majadiliano </a:t>
            </a:r>
            <a:r>
              <a:rPr lang="en-US" dirty="0" err="1">
                <a:latin typeface="Calibri" panose="020F0502020204030204" pitchFamily="34" charset="0"/>
              </a:rPr>
              <a:t>na</a:t>
            </a:r>
            <a:r>
              <a:rPr lang="en-US" dirty="0">
                <a:latin typeface="Calibri" panose="020F0502020204030204" pitchFamily="34" charset="0"/>
              </a:rPr>
              <a:t> </a:t>
            </a:r>
            <a:r>
              <a:rPr lang="en-GB" dirty="0" err="1">
                <a:latin typeface="Calibri" panose="020F0502020204030204" pitchFamily="34" charset="0"/>
              </a:rPr>
              <a:t>mzazi</a:t>
            </a:r>
            <a:r>
              <a:rPr lang="en-GB" dirty="0">
                <a:latin typeface="Calibri" panose="020F0502020204030204" pitchFamily="34" charset="0"/>
              </a:rPr>
              <a:t> au </a:t>
            </a:r>
            <a:r>
              <a:rPr lang="en-GB" dirty="0" err="1">
                <a:latin typeface="Calibri" panose="020F0502020204030204" pitchFamily="34" charset="0"/>
              </a:rPr>
              <a:t>mlezi</a:t>
            </a:r>
            <a:r>
              <a:rPr lang="en-GB" dirty="0">
                <a:latin typeface="Calibri" panose="020F0502020204030204" pitchFamily="34" charset="0"/>
              </a:rPr>
              <a:t> </a:t>
            </a:r>
            <a:r>
              <a:rPr lang="en-GB" dirty="0" err="1">
                <a:latin typeface="Calibri" panose="020F0502020204030204" pitchFamily="34" charset="0"/>
              </a:rPr>
              <a:t>wa</a:t>
            </a:r>
            <a:r>
              <a:rPr lang="en-GB" dirty="0">
                <a:latin typeface="Calibri" panose="020F0502020204030204" pitchFamily="34" charset="0"/>
              </a:rPr>
              <a:t> </a:t>
            </a:r>
            <a:r>
              <a:rPr lang="en-US" dirty="0" err="1">
                <a:latin typeface="Calibri" panose="020F0502020204030204" pitchFamily="34" charset="0"/>
              </a:rPr>
              <a:t>mgonjwa</a:t>
            </a:r>
            <a:endParaRPr lang="sw-KE" dirty="0">
              <a:latin typeface="Calibri" panose="020F0502020204030204" pitchFamily="34" charset="0"/>
            </a:endParaRPr>
          </a:p>
        </p:txBody>
      </p:sp>
      <p:pic>
        <p:nvPicPr>
          <p:cNvPr id="308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lnSpcReduction="10000"/>
          </a:bodyPr>
          <a:lstStyle/>
          <a:p>
            <a:r>
              <a:rPr lang="en-US" b="1" dirty="0">
                <a:latin typeface="Calibri" panose="020F0502020204030204" pitchFamily="34" charset="0"/>
              </a:rPr>
              <a:t>Maagizo kwa Watoa Huduma:</a:t>
            </a:r>
          </a:p>
          <a:p>
            <a:r>
              <a:rPr lang="en-US" dirty="0">
                <a:latin typeface="Calibri" panose="020F0502020204030204" pitchFamily="34" charset="0"/>
              </a:rPr>
              <a:t>Huwapa watoa huduma maagizo maalum kuhusu kutangamana </a:t>
            </a:r>
            <a:r>
              <a:rPr lang="en-US" dirty="0" err="1">
                <a:latin typeface="Calibri" panose="020F0502020204030204" pitchFamily="34" charset="0"/>
              </a:rPr>
              <a:t>na</a:t>
            </a:r>
            <a:r>
              <a:rPr lang="en-US" dirty="0">
                <a:latin typeface="Calibri" panose="020F0502020204030204" pitchFamily="34" charset="0"/>
              </a:rPr>
              <a:t> </a:t>
            </a:r>
            <a:r>
              <a:rPr lang="en-US" sz="1700" dirty="0" err="1">
                <a:latin typeface="Calibri" panose="020F0502020204030204" pitchFamily="34" charset="0"/>
              </a:rPr>
              <a:t>mazungumzo</a:t>
            </a:r>
            <a:r>
              <a:rPr lang="en-US" sz="1700" dirty="0">
                <a:latin typeface="Calibri" panose="020F0502020204030204" pitchFamily="34" charset="0"/>
              </a:rPr>
              <a:t> </a:t>
            </a:r>
            <a:r>
              <a:rPr lang="en-US" sz="1700" dirty="0" err="1">
                <a:latin typeface="Calibri" panose="020F0502020204030204" pitchFamily="34" charset="0"/>
              </a:rPr>
              <a:t>yao</a:t>
            </a:r>
            <a:r>
              <a:rPr lang="en-US" sz="1700" dirty="0">
                <a:latin typeface="Calibri" panose="020F0502020204030204" pitchFamily="34" charset="0"/>
              </a:rPr>
              <a:t> </a:t>
            </a:r>
            <a:r>
              <a:rPr lang="en-US" sz="1700" dirty="0" err="1">
                <a:latin typeface="Calibri" panose="020F0502020204030204" pitchFamily="34" charset="0"/>
              </a:rPr>
              <a:t>na</a:t>
            </a:r>
            <a:r>
              <a:rPr lang="en-GB" sz="1700" dirty="0">
                <a:latin typeface="Calibri" panose="020F0502020204030204" pitchFamily="34" charset="0"/>
              </a:rPr>
              <a:t> </a:t>
            </a:r>
            <a:r>
              <a:rPr lang="en-GB" sz="1700" dirty="0" err="1">
                <a:latin typeface="Calibri" panose="020F0502020204030204" pitchFamily="34" charset="0"/>
              </a:rPr>
              <a:t>mzazi</a:t>
            </a:r>
            <a:r>
              <a:rPr lang="en-GB" sz="1700" dirty="0">
                <a:latin typeface="Calibri" panose="020F0502020204030204" pitchFamily="34" charset="0"/>
              </a:rPr>
              <a:t> au </a:t>
            </a:r>
            <a:r>
              <a:rPr lang="en-GB" sz="1700" dirty="0" err="1">
                <a:latin typeface="Calibri" panose="020F0502020204030204" pitchFamily="34" charset="0"/>
              </a:rPr>
              <a:t>mlezi</a:t>
            </a:r>
            <a:r>
              <a:rPr lang="en-GB" sz="1700" dirty="0">
                <a:latin typeface="Calibri" panose="020F0502020204030204" pitchFamily="34" charset="0"/>
              </a:rPr>
              <a:t> </a:t>
            </a:r>
            <a:r>
              <a:rPr lang="en-GB" sz="1700" dirty="0" err="1">
                <a:latin typeface="Calibri" panose="020F0502020204030204" pitchFamily="34" charset="0"/>
              </a:rPr>
              <a:t>wa</a:t>
            </a:r>
            <a:r>
              <a:rPr lang="en-US" sz="1700" dirty="0">
                <a:latin typeface="Calibri" panose="020F0502020204030204" pitchFamily="34" charset="0"/>
              </a:rPr>
              <a:t> </a:t>
            </a:r>
            <a:r>
              <a:rPr lang="en-US" sz="1700" dirty="0" err="1">
                <a:latin typeface="Calibri" panose="020F0502020204030204" pitchFamily="34" charset="0"/>
              </a:rPr>
              <a:t>mgonjwa</a:t>
            </a:r>
            <a:endParaRPr lang="sw-KE" sz="17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276600"/>
          </a:xfrm>
        </p:spPr>
        <p:txBody>
          <a:bodyPr/>
          <a:lstStyle/>
          <a:p>
            <a:r>
              <a:rPr lang="en-US" b="1" dirty="0">
                <a:latin typeface="Calibri" panose="020F0502020204030204" pitchFamily="34" charset="0"/>
              </a:rPr>
              <a:t>VIPENGELE VYA KUZUNGUMZIA:</a:t>
            </a:r>
          </a:p>
          <a:p>
            <a:pPr marL="285750" indent="-285750">
              <a:buFont typeface="Arial" panose="020B0604020202020204" pitchFamily="34" charset="0"/>
              <a:buChar char="•"/>
            </a:pPr>
            <a:r>
              <a:rPr lang="en-US" dirty="0">
                <a:latin typeface="Calibri" panose="020F0502020204030204" pitchFamily="34" charset="0"/>
              </a:rPr>
              <a:t>Baadhi ya maagizo kwa </a:t>
            </a:r>
            <a:r>
              <a:rPr lang="en-US" dirty="0" err="1">
                <a:latin typeface="Calibri" panose="020F0502020204030204" pitchFamily="34" charset="0"/>
              </a:rPr>
              <a:t>watoa</a:t>
            </a:r>
            <a:r>
              <a:rPr lang="en-US" dirty="0">
                <a:latin typeface="Calibri" panose="020F0502020204030204" pitchFamily="34" charset="0"/>
              </a:rPr>
              <a:t> 				</a:t>
            </a:r>
            <a:r>
              <a:rPr lang="en-US" dirty="0" err="1">
                <a:latin typeface="Calibri" panose="020F0502020204030204" pitchFamily="34" charset="0"/>
              </a:rPr>
              <a:t>huduma</a:t>
            </a:r>
            <a:endParaRPr lang="en-US" dirty="0">
              <a:latin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rPr>
              <a:t>Manukuu ya kuanzia na kuelekeza mazungumzo</a:t>
            </a:r>
          </a:p>
          <a:p>
            <a:pPr marL="285750" indent="-285750">
              <a:buFont typeface="Arial" panose="020B0604020202020204" pitchFamily="34" charset="0"/>
              <a:buChar char="•"/>
            </a:pPr>
            <a:r>
              <a:rPr lang="en-US" b="1" dirty="0">
                <a:latin typeface="Calibri" panose="020F0502020204030204" pitchFamily="34" charset="0"/>
              </a:rPr>
              <a:t>Vipengele vya kuzungumzia vimewekwa koza</a:t>
            </a:r>
          </a:p>
          <a:p>
            <a:r>
              <a:rPr lang="en-US" dirty="0">
                <a:latin typeface="Calibri" panose="020F0502020204030204" pitchFamily="34" charset="0"/>
              </a:rPr>
              <a:t>________________________________________________________________________________________________________________________________________________________________________________</a:t>
            </a:r>
            <a:endParaRPr lang="sw-KE"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latin typeface="Calibri" panose="020F0502020204030204" pitchFamily="34" charset="0"/>
            </a:endParaRPr>
          </a:p>
          <a:p>
            <a:pPr algn="ctr"/>
            <a:r>
              <a:rPr lang="en-US" b="1" dirty="0">
                <a:latin typeface="Calibri" panose="020F0502020204030204" pitchFamily="34" charset="0"/>
              </a:rPr>
              <a:t>Picha kutoka mbele ya kadi</a:t>
            </a:r>
          </a:p>
          <a:p>
            <a:pPr algn="ctr"/>
            <a:endParaRPr lang="sw-KE"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dirty="0"/>
              <a:t>	</a:t>
            </a:r>
            <a:r>
              <a:rPr lang="en-US" sz="2600" dirty="0">
                <a:solidFill>
                  <a:srgbClr val="FFFFFF"/>
                </a:solidFill>
                <a:latin typeface="Calibri" panose="020F0502020204030204" pitchFamily="34" charset="0"/>
              </a:rPr>
              <a:t>17. Ufuatiliaji: Unampatia mtoto wako ARV aje?</a:t>
            </a:r>
            <a:endParaRPr lang="sw-KE" sz="2600" dirty="0">
              <a:solidFill>
                <a:srgbClr val="FFFFFF"/>
              </a:solidFill>
              <a:latin typeface="Calibri" panose="020F0502020204030204" pitchFamily="34" charset="0"/>
            </a:endParaRPr>
          </a:p>
        </p:txBody>
      </p:sp>
      <p:sp>
        <p:nvSpPr>
          <p:cNvPr id="5" name="TextBox 4"/>
          <p:cNvSpPr txBox="1"/>
          <p:nvPr/>
        </p:nvSpPr>
        <p:spPr>
          <a:xfrm>
            <a:off x="6858000" y="1981200"/>
            <a:ext cx="2161824" cy="224676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Kwa pamoja tutapitia mpango uliofanywa wakati wa mwisho ili kuona jinsi unavyompatia mtoto wako ARV.</a:t>
            </a:r>
          </a:p>
          <a:p>
            <a:endParaRPr lang="sw-KE" sz="2000" dirty="0">
              <a:latin typeface="Calibri" panose="020F0502020204030204" pitchFamily="34" charset="0"/>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 y="990927"/>
            <a:ext cx="5895975" cy="5554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Kwa pamoja tutapitia mpango uliofanywa wakati wa mwisho ili kuona jinsi unavyompatia mtoto wako ARV.</a:t>
            </a:r>
            <a:endParaRPr lang="sw-KE" sz="1400" dirty="0">
              <a:latin typeface="Calibri" panose="020F0502020204030204" pitchFamily="34" charset="0"/>
            </a:endParaRPr>
          </a:p>
        </p:txBody>
      </p:sp>
      <p:sp>
        <p:nvSpPr>
          <p:cNvPr id="21" name="Content Placeholder 1"/>
          <p:cNvSpPr>
            <a:spLocks noGrp="1"/>
          </p:cNvSpPr>
          <p:nvPr>
            <p:ph sz="half" idx="1"/>
          </p:nvPr>
        </p:nvSpPr>
        <p:spPr>
          <a:xfrm>
            <a:off x="3048000" y="1057363"/>
            <a:ext cx="5867400" cy="2752637"/>
          </a:xfrm>
        </p:spPr>
        <p:txBody>
          <a:bodyPr>
            <a:normAutofit fontScale="85000" lnSpcReduction="20000"/>
          </a:bodyPr>
          <a:lstStyle/>
          <a:p>
            <a:r>
              <a:rPr lang="en-US" sz="1900" b="1" dirty="0">
                <a:latin typeface="Calibri" panose="020F0502020204030204" pitchFamily="34" charset="0"/>
              </a:rPr>
              <a:t>VIPENGELE VYA KUZUNGUMZIA:</a:t>
            </a:r>
          </a:p>
          <a:p>
            <a:pPr marL="285750" indent="-285750">
              <a:buFont typeface="Arial" panose="020B0604020202020204" pitchFamily="34" charset="0"/>
              <a:buChar char="•"/>
            </a:pPr>
            <a:r>
              <a:rPr lang="en-US" sz="1500" dirty="0">
                <a:latin typeface="Calibri" panose="020F0502020204030204" pitchFamily="34" charset="0"/>
              </a:rPr>
              <a:t>Wakati wa mwisho tulipokutana, tulipanga _____                                                      (</a:t>
            </a:r>
            <a:r>
              <a:rPr lang="en-US" sz="1500" i="1" dirty="0" err="1">
                <a:latin typeface="Calibri" panose="020F0502020204030204" pitchFamily="34" charset="0"/>
              </a:rPr>
              <a:t>jaza</a:t>
            </a:r>
            <a:r>
              <a:rPr lang="en-US" sz="1500" i="1" dirty="0">
                <a:latin typeface="Calibri" panose="020F0502020204030204" pitchFamily="34" charset="0"/>
              </a:rPr>
              <a:t> </a:t>
            </a:r>
            <a:r>
              <a:rPr lang="en-US" sz="1500" i="1" dirty="0" err="1">
                <a:latin typeface="Calibri" panose="020F0502020204030204" pitchFamily="34" charset="0"/>
              </a:rPr>
              <a:t>hatua</a:t>
            </a:r>
            <a:r>
              <a:rPr lang="en-US" sz="1500" i="1" dirty="0">
                <a:latin typeface="Calibri" panose="020F0502020204030204" pitchFamily="34" charset="0"/>
              </a:rPr>
              <a:t>  </a:t>
            </a:r>
            <a:r>
              <a:rPr lang="en-US" sz="1500" i="1" dirty="0" err="1">
                <a:latin typeface="Calibri" panose="020F0502020204030204" pitchFamily="34" charset="0"/>
              </a:rPr>
              <a:t>zilizoamuliwa</a:t>
            </a:r>
            <a:r>
              <a:rPr lang="en-US" sz="1500" i="1" dirty="0">
                <a:latin typeface="Calibri" panose="020F0502020204030204" pitchFamily="34" charset="0"/>
              </a:rPr>
              <a:t> katika kikao cha                                                          </a:t>
            </a:r>
            <a:r>
              <a:rPr lang="en-US" sz="1500" i="1" dirty="0" err="1">
                <a:latin typeface="Calibri" panose="020F0502020204030204" pitchFamily="34" charset="0"/>
              </a:rPr>
              <a:t>mwisho</a:t>
            </a:r>
            <a:r>
              <a:rPr lang="en-US" sz="1500" dirty="0">
                <a:latin typeface="Calibri" panose="020F0502020204030204" pitchFamily="34" charset="0"/>
              </a:rPr>
              <a:t>) ili kusaidia  kumpa mtooto wako ARV.</a:t>
            </a:r>
          </a:p>
          <a:p>
            <a:pPr marL="285750" indent="-285750">
              <a:buFont typeface="Arial" panose="020B0604020202020204" pitchFamily="34" charset="0"/>
              <a:buChar char="•"/>
            </a:pPr>
            <a:r>
              <a:rPr lang="en-US" sz="1500" dirty="0">
                <a:latin typeface="Calibri" panose="020F0502020204030204" pitchFamily="34" charset="0"/>
              </a:rPr>
              <a:t>Hiyo imekuwa aje?</a:t>
            </a:r>
          </a:p>
          <a:p>
            <a:pPr marL="285750" indent="-285750">
              <a:buFont typeface="Arial" panose="020B0604020202020204" pitchFamily="34" charset="0"/>
              <a:buChar char="•"/>
            </a:pPr>
            <a:r>
              <a:rPr lang="en-US" sz="1500" dirty="0">
                <a:latin typeface="Calibri" panose="020F0502020204030204" pitchFamily="34" charset="0"/>
              </a:rPr>
              <a:t>Je, kuna changamoto zozote mpya za kumpa mtoto wako ARV?</a:t>
            </a:r>
          </a:p>
          <a:p>
            <a:pPr marL="695945" lvl="1" indent="-285750">
              <a:buFont typeface="Arial" panose="020B0604020202020204" pitchFamily="34" charset="0"/>
              <a:buChar char="•"/>
            </a:pPr>
            <a:r>
              <a:rPr lang="en-US" sz="1500" dirty="0">
                <a:latin typeface="Calibri" panose="020F0502020204030204" pitchFamily="34" charset="0"/>
              </a:rPr>
              <a:t>Tafadhali fikiria kipindi cha nyuma kama WIKI moja iliyopita, unafikiria ni dozi ngapi (siku) za ARV ulizokosa?</a:t>
            </a:r>
          </a:p>
          <a:p>
            <a:pPr marL="695945" lvl="1" indent="-285750">
              <a:buFont typeface="Arial" panose="020B0604020202020204" pitchFamily="34" charset="0"/>
              <a:buChar char="•"/>
            </a:pPr>
            <a:r>
              <a:rPr lang="en-US" sz="1500" dirty="0">
                <a:latin typeface="Calibri" panose="020F0502020204030204" pitchFamily="34" charset="0"/>
              </a:rPr>
              <a:t>Hii ilikuwa wiki ya kawaida?</a:t>
            </a:r>
          </a:p>
          <a:p>
            <a:pPr marL="695945" lvl="1" indent="-285750">
              <a:buFont typeface="Arial" panose="020B0604020202020204" pitchFamily="34" charset="0"/>
              <a:buChar char="•"/>
            </a:pPr>
            <a:r>
              <a:rPr lang="en-US" sz="1500" dirty="0">
                <a:latin typeface="Calibri" panose="020F0502020204030204" pitchFamily="34" charset="0"/>
              </a:rPr>
              <a:t>Na kuhusu mwezi uliopita?</a:t>
            </a:r>
          </a:p>
          <a:p>
            <a:pPr marL="285750" indent="-285750">
              <a:buFont typeface="Arial" panose="020B0604020202020204" pitchFamily="34" charset="0"/>
              <a:buChar char="•"/>
            </a:pPr>
            <a:r>
              <a:rPr lang="en-US" sz="1500" dirty="0">
                <a:latin typeface="Calibri" panose="020F0502020204030204" pitchFamily="34" charset="0"/>
              </a:rPr>
              <a:t>Unaweza kukumbuka na kuelezea hali zilizofanya ukose dozi ya mwisho? </a:t>
            </a:r>
          </a:p>
          <a:p>
            <a:pPr marL="285750" indent="-285750">
              <a:buFont typeface="Arial" panose="020B0604020202020204" pitchFamily="34" charset="0"/>
              <a:buChar char="•"/>
            </a:pPr>
            <a:r>
              <a:rPr lang="en-US" sz="1500" dirty="0">
                <a:latin typeface="Calibri" panose="020F0502020204030204" pitchFamily="34" charset="0"/>
              </a:rPr>
              <a:t>Ninaona umekuwa ukijitahidi sana. Una dhana zozote mpya za kufanya iwe rahisi zaidi kumpa mtoto wako ARV?</a:t>
            </a:r>
          </a:p>
          <a:p>
            <a:endParaRPr lang="sw-KE" dirty="0">
              <a:latin typeface="Calibri" panose="020F0502020204030204" pitchFamily="34" charset="0"/>
            </a:endParaRPr>
          </a:p>
        </p:txBody>
      </p:sp>
      <p:cxnSp>
        <p:nvCxnSpPr>
          <p:cNvPr id="15" name="Straight Connector 14"/>
          <p:cNvCxnSpPr/>
          <p:nvPr/>
        </p:nvCxnSpPr>
        <p:spPr>
          <a:xfrm>
            <a:off x="2895600" y="1064348"/>
            <a:ext cx="0" cy="2593252"/>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17. Ufuatiliaji: Unampatia                                            	mtoto wako ARV aje?</a:t>
            </a:r>
            <a:endParaRPr lang="sw-KE" sz="2800" dirty="0">
              <a:solidFill>
                <a:srgbClr val="FFFFFF"/>
              </a:solidFill>
              <a:latin typeface="Calibri" panose="020F0502020204030204" pitchFamily="34" charset="0"/>
            </a:endParaRPr>
          </a:p>
        </p:txBody>
      </p:sp>
      <p:sp>
        <p:nvSpPr>
          <p:cNvPr id="24" name="Rectangle 23"/>
          <p:cNvSpPr/>
          <p:nvPr/>
        </p:nvSpPr>
        <p:spPr>
          <a:xfrm>
            <a:off x="2895600" y="3733800"/>
            <a:ext cx="6019800" cy="2971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10127" y="38100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2215693230"/>
              </p:ext>
            </p:extLst>
          </p:nvPr>
        </p:nvGraphicFramePr>
        <p:xfrm>
          <a:off x="6096000" y="3900622"/>
          <a:ext cx="2667000" cy="2652578"/>
        </p:xfrm>
        <a:graphic>
          <a:graphicData uri="http://schemas.openxmlformats.org/drawingml/2006/table">
            <a:tbl>
              <a:tblPr firstRow="1" bandRow="1">
                <a:tableStyleId>{8EC20E35-A176-4012-BC5E-935CFFF8708E}</a:tableStyleId>
              </a:tblPr>
              <a:tblGrid>
                <a:gridCol w="1864860">
                  <a:extLst>
                    <a:ext uri="{9D8B030D-6E8A-4147-A177-3AD203B41FA5}">
                      <a16:colId xmlns:a16="http://schemas.microsoft.com/office/drawing/2014/main" val="20000"/>
                    </a:ext>
                  </a:extLst>
                </a:gridCol>
                <a:gridCol w="802140">
                  <a:extLst>
                    <a:ext uri="{9D8B030D-6E8A-4147-A177-3AD203B41FA5}">
                      <a16:colId xmlns:a16="http://schemas.microsoft.com/office/drawing/2014/main" val="20001"/>
                    </a:ext>
                  </a:extLst>
                </a:gridCol>
              </a:tblGrid>
              <a:tr h="406580">
                <a:tc>
                  <a:txBody>
                    <a:bodyPr/>
                    <a:lstStyle/>
                    <a:p>
                      <a:pPr algn="ctr"/>
                      <a:r>
                        <a:rPr lang="en-US" sz="1000" dirty="0">
                          <a:latin typeface="Calibri" panose="020F0502020204030204" pitchFamily="34" charset="0"/>
                        </a:rPr>
                        <a:t>Idadi ya dozi zilizokosekana kwa mwezi</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Kategoria ya </a:t>
                      </a:r>
                      <a:r>
                        <a:rPr lang="en-US" sz="1000" dirty="0" err="1">
                          <a:latin typeface="Calibri" panose="020F0502020204030204" pitchFamily="34" charset="0"/>
                        </a:rPr>
                        <a:t>utiifu</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0"/>
                  </a:ext>
                </a:extLst>
              </a:tr>
              <a:tr h="343031">
                <a:tc>
                  <a:txBody>
                    <a:bodyPr/>
                    <a:lstStyle/>
                    <a:p>
                      <a:pPr algn="ctr"/>
                      <a:r>
                        <a:rPr lang="en-US" sz="1000" dirty="0">
                          <a:latin typeface="Calibri" panose="020F0502020204030204" pitchFamily="34" charset="0"/>
                        </a:rPr>
                        <a:t>Nidhamu ya wagonjwa kutumia dawa mara moja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1"/>
                  </a:ext>
                </a:extLst>
              </a:tr>
              <a:tr h="245839">
                <a:tc>
                  <a:txBody>
                    <a:bodyPr/>
                    <a:lstStyle/>
                    <a:p>
                      <a:pPr algn="ctr"/>
                      <a:r>
                        <a:rPr lang="en-US" sz="1000" dirty="0">
                          <a:latin typeface="Calibri" panose="020F0502020204030204" pitchFamily="34" charset="0"/>
                        </a:rPr>
                        <a:t>&lt; dozi 2</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2"/>
                  </a:ext>
                </a:extLst>
              </a:tr>
              <a:tr h="245839">
                <a:tc>
                  <a:txBody>
                    <a:bodyPr/>
                    <a:lstStyle/>
                    <a:p>
                      <a:pPr algn="ctr"/>
                      <a:r>
                        <a:rPr lang="en-US" sz="1000" dirty="0">
                          <a:latin typeface="Calibri" panose="020F0502020204030204" pitchFamily="34" charset="0"/>
                        </a:rPr>
                        <a:t>dozi 2-4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3"/>
                  </a:ext>
                </a:extLst>
              </a:tr>
              <a:tr h="245839">
                <a:tc>
                  <a:txBody>
                    <a:bodyPr/>
                    <a:lstStyle/>
                    <a:p>
                      <a:pPr algn="ctr"/>
                      <a:r>
                        <a:rPr lang="en-US" sz="1000" dirty="0">
                          <a:latin typeface="Calibri" panose="020F0502020204030204" pitchFamily="34" charset="0"/>
                        </a:rPr>
                        <a:t>&gt;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4"/>
                  </a:ext>
                </a:extLst>
              </a:tr>
              <a:tr h="343031">
                <a:tc>
                  <a:txBody>
                    <a:bodyPr/>
                    <a:lstStyle/>
                    <a:p>
                      <a:pPr algn="ctr"/>
                      <a:r>
                        <a:rPr lang="en-US" sz="1000" dirty="0">
                          <a:latin typeface="Calibri" panose="020F0502020204030204" pitchFamily="34" charset="0"/>
                        </a:rPr>
                        <a:t>Nidhamu ya wagonjwa kutumia dawa mara mbili kila siku</a:t>
                      </a:r>
                      <a:endParaRPr lang="sw-KE"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extLst>
                  <a:ext uri="{0D108BD9-81ED-4DB2-BD59-A6C34878D82A}">
                    <a16:rowId xmlns:a16="http://schemas.microsoft.com/office/drawing/2014/main" val="10005"/>
                  </a:ext>
                </a:extLst>
              </a:tr>
              <a:tr h="245839">
                <a:tc>
                  <a:txBody>
                    <a:bodyPr/>
                    <a:lstStyle/>
                    <a:p>
                      <a:pPr algn="ctr"/>
                      <a:r>
                        <a:rPr lang="en-US" sz="1000" dirty="0">
                          <a:latin typeface="Calibri" panose="020F0502020204030204" pitchFamily="34" charset="0"/>
                        </a:rPr>
                        <a:t>&lt; dozi 4</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Mzuri </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6"/>
                  </a:ext>
                </a:extLst>
              </a:tr>
              <a:tr h="245839">
                <a:tc>
                  <a:txBody>
                    <a:bodyPr/>
                    <a:lstStyle/>
                    <a:p>
                      <a:pPr algn="ctr"/>
                      <a:r>
                        <a:rPr lang="en-US" sz="1000" dirty="0">
                          <a:latin typeface="Calibri" panose="020F0502020204030204" pitchFamily="34" charset="0"/>
                        </a:rPr>
                        <a:t>dozi 4-8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Wastani</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7"/>
                  </a:ext>
                </a:extLst>
              </a:tr>
              <a:tr h="245839">
                <a:tc>
                  <a:txBody>
                    <a:bodyPr/>
                    <a:lstStyle/>
                    <a:p>
                      <a:pPr algn="ctr"/>
                      <a:r>
                        <a:rPr lang="en-US" sz="1000" dirty="0">
                          <a:latin typeface="Calibri" panose="020F0502020204030204" pitchFamily="34" charset="0"/>
                        </a:rPr>
                        <a:t>&gt; dozi 8</a:t>
                      </a:r>
                      <a:endParaRPr lang="sw-KE" sz="1000" dirty="0">
                        <a:latin typeface="Calibri" panose="020F0502020204030204" pitchFamily="34" charset="0"/>
                      </a:endParaRPr>
                    </a:p>
                  </a:txBody>
                  <a:tcPr marL="83127" marR="83127" marT="40341" marB="40341"/>
                </a:tc>
                <a:tc>
                  <a:txBody>
                    <a:bodyPr/>
                    <a:lstStyle/>
                    <a:p>
                      <a:pPr algn="ctr"/>
                      <a:r>
                        <a:rPr lang="en-US" sz="1000" dirty="0">
                          <a:latin typeface="Calibri" panose="020F0502020204030204" pitchFamily="34" charset="0"/>
                        </a:rPr>
                        <a:t>Mbaya</a:t>
                      </a:r>
                      <a:endParaRPr lang="sw-KE" sz="1000" dirty="0">
                        <a:latin typeface="Calibri" panose="020F0502020204030204" pitchFamily="34" charset="0"/>
                      </a:endParaRPr>
                    </a:p>
                  </a:txBody>
                  <a:tcPr marL="83127" marR="83127" marT="40341" marB="40341"/>
                </a:tc>
                <a:extLst>
                  <a:ext uri="{0D108BD9-81ED-4DB2-BD59-A6C34878D82A}">
                    <a16:rowId xmlns:a16="http://schemas.microsoft.com/office/drawing/2014/main" val="10008"/>
                  </a:ext>
                </a:extLst>
              </a:tr>
            </a:tbl>
          </a:graphicData>
        </a:graphic>
      </p:graphicFrame>
      <p:sp>
        <p:nvSpPr>
          <p:cNvPr id="16" name="Rectangle 15"/>
          <p:cNvSpPr/>
          <p:nvPr/>
        </p:nvSpPr>
        <p:spPr>
          <a:xfrm>
            <a:off x="297506" y="2579381"/>
            <a:ext cx="2369494"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272236"/>
            <a:ext cx="2438401" cy="3421945"/>
          </a:xfrm>
        </p:spPr>
        <p:txBody>
          <a:bodyPr>
            <a:normAutofit fontScale="92500" lnSpcReduction="10000"/>
          </a:bodyPr>
          <a:lstStyle/>
          <a:p>
            <a:pPr marL="342900" indent="-342900">
              <a:buFont typeface="Arial" panose="020B0604020202020204" pitchFamily="34" charset="0"/>
              <a:buChar char="•"/>
            </a:pPr>
            <a:r>
              <a:rPr lang="en-US" sz="1500" dirty="0">
                <a:latin typeface="Calibri" panose="020F0502020204030204" pitchFamily="34" charset="0"/>
              </a:rPr>
              <a:t>Tumia majedwali ya utathmini wa </a:t>
            </a:r>
            <a:r>
              <a:rPr lang="en-US" sz="1500" dirty="0" err="1">
                <a:latin typeface="Calibri" panose="020F0502020204030204" pitchFamily="34" charset="0"/>
              </a:rPr>
              <a:t>utiifu</a:t>
            </a:r>
            <a:r>
              <a:rPr lang="en-US" sz="1500" dirty="0">
                <a:latin typeface="Calibri" panose="020F0502020204030204" pitchFamily="34" charset="0"/>
              </a:rPr>
              <a:t> kwenye kadi za mapema ili kutafuta </a:t>
            </a:r>
            <a:r>
              <a:rPr lang="en-US" sz="1500" b="1" dirty="0">
                <a:latin typeface="Calibri" panose="020F0502020204030204" pitchFamily="34" charset="0"/>
              </a:rPr>
              <a:t>vikwazo</a:t>
            </a:r>
            <a:r>
              <a:rPr lang="en-US" sz="1500" dirty="0">
                <a:latin typeface="Calibri" panose="020F0502020204030204" pitchFamily="34" charset="0"/>
              </a:rPr>
              <a:t> na </a:t>
            </a:r>
            <a:r>
              <a:rPr lang="en-US" sz="1500" b="1" dirty="0">
                <a:latin typeface="Calibri" panose="020F0502020204030204" pitchFamily="34" charset="0"/>
              </a:rPr>
              <a:t>hatua</a:t>
            </a:r>
            <a:r>
              <a:rPr lang="en-US" sz="1500" dirty="0">
                <a:latin typeface="Calibri" panose="020F0502020204030204" pitchFamily="34" charset="0"/>
              </a:rPr>
              <a:t> mpya.</a:t>
            </a:r>
          </a:p>
          <a:p>
            <a:pPr marL="342900" indent="-342900">
              <a:buFont typeface="Arial" panose="020B0604020202020204" pitchFamily="34" charset="0"/>
              <a:buChar char="•"/>
            </a:pPr>
            <a:r>
              <a:rPr lang="en-US" sz="1500" dirty="0">
                <a:latin typeface="Calibri" panose="020F0502020204030204" pitchFamily="34" charset="0"/>
              </a:rPr>
              <a:t>Rejea kadi za awali ili upitie mikakati au maelezo.</a:t>
            </a:r>
          </a:p>
          <a:p>
            <a:pPr marL="342900" indent="-342900">
              <a:buFont typeface="Arial" panose="020B0604020202020204" pitchFamily="34" charset="0"/>
              <a:buChar char="•"/>
            </a:pPr>
            <a:r>
              <a:rPr lang="en-US" sz="1500" dirty="0">
                <a:latin typeface="Calibri" panose="020F0502020204030204" pitchFamily="34" charset="0"/>
              </a:rPr>
              <a:t>Kipimo cha kurudia </a:t>
            </a:r>
            <a:r>
              <a:rPr lang="en-US" sz="1500" dirty="0" err="1">
                <a:latin typeface="Calibri" panose="020F0502020204030204" pitchFamily="34" charset="0"/>
              </a:rPr>
              <a:t>viwango</a:t>
            </a:r>
            <a:r>
              <a:rPr lang="en-US" sz="1500" dirty="0">
                <a:latin typeface="Calibri" panose="020F0502020204030204" pitchFamily="34" charset="0"/>
              </a:rPr>
              <a:t> vya </a:t>
            </a:r>
            <a:r>
              <a:rPr lang="en-US" sz="1500" dirty="0" err="1">
                <a:latin typeface="Calibri" panose="020F0502020204030204" pitchFamily="34" charset="0"/>
              </a:rPr>
              <a:t>virusi</a:t>
            </a:r>
            <a:r>
              <a:rPr lang="en-US" sz="1500" dirty="0">
                <a:latin typeface="Calibri" panose="020F0502020204030204" pitchFamily="34" charset="0"/>
              </a:rPr>
              <a:t> kitafanywa baada ya miezi 3 ya </a:t>
            </a:r>
            <a:r>
              <a:rPr lang="en-US" sz="1500" dirty="0" err="1">
                <a:latin typeface="Calibri" panose="020F0502020204030204" pitchFamily="34" charset="0"/>
              </a:rPr>
              <a:t>utiifu</a:t>
            </a:r>
            <a:r>
              <a:rPr lang="en-US" sz="1500" dirty="0">
                <a:latin typeface="Calibri" panose="020F0502020204030204" pitchFamily="34" charset="0"/>
              </a:rPr>
              <a:t> mzuri.</a:t>
            </a:r>
          </a:p>
          <a:p>
            <a:pPr marL="342900" indent="-342900">
              <a:buFont typeface="Arial" panose="020B0604020202020204" pitchFamily="34" charset="0"/>
              <a:buChar char="•"/>
            </a:pPr>
            <a:r>
              <a:rPr lang="en-US" sz="1500" dirty="0" err="1">
                <a:latin typeface="Calibri" panose="020F0502020204030204" pitchFamily="34" charset="0"/>
              </a:rPr>
              <a:t>Mshauri</a:t>
            </a:r>
            <a:r>
              <a:rPr lang="en-US" sz="1500" dirty="0">
                <a:latin typeface="Calibri" panose="020F0502020204030204" pitchFamily="34" charset="0"/>
              </a:rPr>
              <a:t> </a:t>
            </a:r>
            <a:r>
              <a:rPr lang="en-US" sz="1500" dirty="0" err="1">
                <a:latin typeface="Calibri" panose="020F0502020204030204" pitchFamily="34" charset="0"/>
              </a:rPr>
              <a:t>mlezi</a:t>
            </a:r>
            <a:r>
              <a:rPr lang="en-US" sz="1500" dirty="0">
                <a:latin typeface="Calibri" panose="020F0502020204030204" pitchFamily="34" charset="0"/>
              </a:rPr>
              <a:t> </a:t>
            </a:r>
            <a:r>
              <a:rPr lang="en-US" sz="1500" dirty="0" err="1">
                <a:latin typeface="Calibri" panose="020F0502020204030204" pitchFamily="34" charset="0"/>
              </a:rPr>
              <a:t>kuhusu</a:t>
            </a:r>
            <a:r>
              <a:rPr lang="en-US" sz="1500" dirty="0">
                <a:latin typeface="Calibri" panose="020F0502020204030204" pitchFamily="34" charset="0"/>
              </a:rPr>
              <a:t> </a:t>
            </a:r>
            <a:r>
              <a:rPr lang="en-US" sz="1500" dirty="0" err="1">
                <a:latin typeface="Calibri" panose="020F0502020204030204" pitchFamily="34" charset="0"/>
              </a:rPr>
              <a:t>ni</a:t>
            </a:r>
            <a:r>
              <a:rPr lang="en-US" sz="1500" dirty="0">
                <a:latin typeface="Calibri" panose="020F0502020204030204" pitchFamily="34" charset="0"/>
              </a:rPr>
              <a:t> lini kipimo cha kurudia </a:t>
            </a:r>
            <a:r>
              <a:rPr lang="en-US" sz="1500" dirty="0" err="1">
                <a:latin typeface="Calibri" panose="020F0502020204030204" pitchFamily="34" charset="0"/>
              </a:rPr>
              <a:t>viwango</a:t>
            </a:r>
            <a:r>
              <a:rPr lang="en-US" sz="1500" dirty="0">
                <a:latin typeface="Calibri" panose="020F0502020204030204" pitchFamily="34" charset="0"/>
              </a:rPr>
              <a:t> vya </a:t>
            </a:r>
            <a:r>
              <a:rPr lang="en-US" sz="1500" dirty="0" err="1">
                <a:latin typeface="Calibri" panose="020F0502020204030204" pitchFamily="34" charset="0"/>
              </a:rPr>
              <a:t>virusi</a:t>
            </a:r>
            <a:r>
              <a:rPr lang="en-US" sz="1500" dirty="0">
                <a:latin typeface="Calibri" panose="020F0502020204030204" pitchFamily="34" charset="0"/>
              </a:rPr>
              <a:t> kitafanywa</a:t>
            </a:r>
            <a:r>
              <a:rPr lang="en-US" dirty="0">
                <a:latin typeface="Calibri" panose="020F0502020204030204" pitchFamily="34" charset="0"/>
              </a:rPr>
              <a:t>.</a:t>
            </a:r>
            <a:endParaRPr lang="sw-KE" dirty="0">
              <a:latin typeface="Calibri" panose="020F0502020204030204" pitchFamily="34" charset="0"/>
            </a:endParaRP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50" y="2655581"/>
            <a:ext cx="444698" cy="4572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4400" y="2655581"/>
            <a:ext cx="1752600" cy="914400"/>
          </a:xfrm>
        </p:spPr>
        <p:txBody>
          <a:bodyPr>
            <a:normAutofit/>
          </a:bodyPr>
          <a:lstStyle/>
          <a:p>
            <a:r>
              <a:rPr lang="en-US" sz="1500" b="1" dirty="0">
                <a:latin typeface="Calibri" panose="020F0502020204030204" pitchFamily="34" charset="0"/>
              </a:rPr>
              <a:t>Maagizo kwa Watoa Huduma</a:t>
            </a:r>
          </a:p>
        </p:txBody>
      </p:sp>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5" y="420673"/>
            <a:ext cx="1800129"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3" name="Content Placeholder 1"/>
          <p:cNvSpPr>
            <a:spLocks noGrp="1"/>
          </p:cNvSpPr>
          <p:nvPr>
            <p:ph sz="half" idx="1"/>
          </p:nvPr>
        </p:nvSpPr>
        <p:spPr>
          <a:xfrm>
            <a:off x="2971800" y="3836681"/>
            <a:ext cx="3124200" cy="2868919"/>
          </a:xfrm>
        </p:spPr>
        <p:txBody>
          <a:bodyPr>
            <a:normAutofit fontScale="62500" lnSpcReduction="20000"/>
          </a:bodyPr>
          <a:lstStyle/>
          <a:p>
            <a:r>
              <a:rPr lang="en-US" dirty="0"/>
              <a:t>	</a:t>
            </a:r>
            <a:r>
              <a:rPr dirty="0"/>
              <a:t>    </a:t>
            </a:r>
            <a:r>
              <a:rPr lang="en-US" sz="2400" b="1" dirty="0">
                <a:latin typeface="Calibri" panose="020F0502020204030204" pitchFamily="34" charset="0"/>
              </a:rPr>
              <a:t>Hati</a:t>
            </a:r>
          </a:p>
          <a:p>
            <a:endParaRPr lang="sw-KE" sz="2100" b="1" dirty="0">
              <a:latin typeface="Calibri" panose="020F0502020204030204" pitchFamily="34" charset="0"/>
            </a:endParaRPr>
          </a:p>
          <a:p>
            <a:r>
              <a:rPr lang="en-US" sz="2100" dirty="0">
                <a:latin typeface="Calibri" panose="020F0502020204030204" pitchFamily="34" charset="0"/>
              </a:rPr>
              <a:t>Kamilisha safuwima ya kwanza ya kikao cha 2 au 3 kwenye </a:t>
            </a:r>
            <a:r>
              <a:rPr lang="en-US" sz="2100" b="1" dirty="0">
                <a:latin typeface="Calibri" panose="020F0502020204030204" pitchFamily="34" charset="0"/>
              </a:rPr>
              <a:t>Zana Iliyoimarishwa ya Mpango wa Utiifu</a:t>
            </a:r>
            <a:r>
              <a:rPr lang="en-US" sz="2100" dirty="0">
                <a:latin typeface="Calibri" panose="020F0502020204030204" pitchFamily="34" charset="0"/>
              </a:rPr>
              <a:t> na uweke alama </a:t>
            </a:r>
            <a:r>
              <a:rPr lang="en-US" sz="2100" dirty="0" err="1">
                <a:latin typeface="Calibri" panose="020F0502020204030204" pitchFamily="34" charset="0"/>
              </a:rPr>
              <a:t>utiifu</a:t>
            </a:r>
            <a:r>
              <a:rPr lang="en-US" sz="2100" dirty="0">
                <a:latin typeface="Calibri" panose="020F0502020204030204" pitchFamily="34" charset="0"/>
              </a:rPr>
              <a:t> kama mzuri, wastani, au mbaya, kulingana na idadi ya dozi zilizokosekana kwa mwezi (kulingana na jedwali). Kamilisha safuwima mbili zilizosalia na vikwazo na hatua zozote mpya zilizopatikana na kupangwa.</a:t>
            </a:r>
          </a:p>
          <a:p>
            <a:endParaRPr lang="sw-KE" sz="2100" dirty="0">
              <a:latin typeface="Calibri" panose="020F0502020204030204" pitchFamily="34" charset="0"/>
            </a:endParaRPr>
          </a:p>
          <a:p>
            <a:r>
              <a:rPr lang="en-US" sz="2100" dirty="0">
                <a:latin typeface="Calibri" panose="020F0502020204030204" pitchFamily="34" charset="0"/>
              </a:rPr>
              <a:t>Ikiwa </a:t>
            </a:r>
            <a:r>
              <a:rPr lang="en-US" sz="2100" dirty="0" err="1">
                <a:latin typeface="Calibri" panose="020F0502020204030204" pitchFamily="34" charset="0"/>
              </a:rPr>
              <a:t>utiifu</a:t>
            </a:r>
            <a:r>
              <a:rPr lang="en-US" sz="2100" dirty="0">
                <a:latin typeface="Calibri" panose="020F0502020204030204" pitchFamily="34" charset="0"/>
              </a:rPr>
              <a:t> ni wastani au mbaya, endelea na vikao vya </a:t>
            </a:r>
            <a:r>
              <a:rPr lang="en-US" sz="2100" dirty="0" err="1">
                <a:latin typeface="Calibri" panose="020F0502020204030204" pitchFamily="34" charset="0"/>
              </a:rPr>
              <a:t>utiifu</a:t>
            </a:r>
            <a:r>
              <a:rPr lang="en-US" sz="2100" dirty="0">
                <a:latin typeface="Calibri" panose="020F0502020204030204" pitchFamily="34" charset="0"/>
              </a:rPr>
              <a:t> vya kila mwezi kwa kutumia kadi kwenye </a:t>
            </a:r>
            <a:r>
              <a:rPr lang="en-US" sz="2100" dirty="0" err="1">
                <a:latin typeface="Calibri" panose="020F0502020204030204" pitchFamily="34" charset="0"/>
              </a:rPr>
              <a:t>bango</a:t>
            </a:r>
            <a:r>
              <a:rPr lang="en-US" sz="2100" dirty="0">
                <a:latin typeface="Calibri" panose="020F0502020204030204" pitchFamily="34" charset="0"/>
              </a:rPr>
              <a:t> hili na kurasa za ziada za Zana Iliyoimarishwa ya Mpango wa Utiifu hadi </a:t>
            </a:r>
            <a:r>
              <a:rPr lang="en-US" sz="2100" dirty="0" err="1">
                <a:latin typeface="Calibri" panose="020F0502020204030204" pitchFamily="34" charset="0"/>
              </a:rPr>
              <a:t>utiifu</a:t>
            </a:r>
            <a:r>
              <a:rPr lang="en-US" sz="2100" dirty="0">
                <a:latin typeface="Calibri" panose="020F0502020204030204" pitchFamily="34" charset="0"/>
              </a:rPr>
              <a:t> uwe mzuri.</a:t>
            </a:r>
          </a:p>
        </p:txBody>
      </p:sp>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9725" y="420673"/>
            <a:ext cx="1800129" cy="1347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11823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a:solidFill>
                  <a:srgbClr val="FFFFFF"/>
                </a:solidFill>
                <a:latin typeface="Calibri" panose="020F0502020204030204" pitchFamily="34" charset="0"/>
              </a:rPr>
              <a:t>	18. Umefanikiwa kupunguza </a:t>
            </a:r>
            <a:r>
              <a:rPr lang="en-US" sz="2800" dirty="0" err="1">
                <a:solidFill>
                  <a:srgbClr val="FFFFFF"/>
                </a:solidFill>
                <a:latin typeface="Calibri" panose="020F0502020204030204" pitchFamily="34" charset="0"/>
              </a:rPr>
              <a:t>viwango</a:t>
            </a:r>
            <a:r>
              <a:rPr lang="en-US" sz="2800" dirty="0">
                <a:solidFill>
                  <a:srgbClr val="FFFFFF"/>
                </a:solidFill>
                <a:latin typeface="Calibri" panose="020F0502020204030204" pitchFamily="34" charset="0"/>
              </a:rPr>
              <a:t> vya </a:t>
            </a:r>
            <a:r>
              <a:rPr lang="en-US" sz="2800" dirty="0" err="1">
                <a:solidFill>
                  <a:srgbClr val="FFFFFF"/>
                </a:solidFill>
                <a:latin typeface="Calibri" panose="020F0502020204030204" pitchFamily="34" charset="0"/>
              </a:rPr>
              <a:t>virusi</a:t>
            </a:r>
            <a:r>
              <a:rPr lang="en-US" sz="2800" dirty="0">
                <a:solidFill>
                  <a:srgbClr val="FFFFFF"/>
                </a:solidFill>
                <a:latin typeface="Calibri" panose="020F0502020204030204" pitchFamily="34" charset="0"/>
              </a:rPr>
              <a:t> vya mtoto wako</a:t>
            </a:r>
            <a:endParaRPr lang="sw-KE" sz="2800" dirty="0">
              <a:solidFill>
                <a:srgbClr val="FFFFFF"/>
              </a:solidFill>
              <a:latin typeface="Calibri" panose="020F0502020204030204" pitchFamily="34" charset="0"/>
            </a:endParaRPr>
          </a:p>
        </p:txBody>
      </p:sp>
      <p:sp>
        <p:nvSpPr>
          <p:cNvPr id="4" name="TextBox 3"/>
          <p:cNvSpPr txBox="1"/>
          <p:nvPr/>
        </p:nvSpPr>
        <p:spPr>
          <a:xfrm>
            <a:off x="7086600" y="1143000"/>
            <a:ext cx="1981200" cy="501675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a:latin typeface="Calibri" panose="020F0502020204030204" pitchFamily="34" charset="0"/>
              </a:rPr>
              <a:t>Kipimo cha kurudia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kiko chini !</a:t>
            </a:r>
          </a:p>
          <a:p>
            <a:pPr marL="285750" indent="-285750">
              <a:buFont typeface="Wingdings" panose="05000000000000000000" pitchFamily="2" charset="2"/>
              <a:buChar char="Ø"/>
            </a:pPr>
            <a:endParaRPr lang="sw-KE" sz="2000" dirty="0">
              <a:latin typeface="Calibri" panose="020F0502020204030204" pitchFamily="34" charset="0"/>
            </a:endParaRPr>
          </a:p>
          <a:p>
            <a:pPr marL="285750" indent="-285750">
              <a:buFont typeface="Wingdings" panose="05000000000000000000" pitchFamily="2" charset="2"/>
              <a:buChar char="Ø"/>
            </a:pPr>
            <a:r>
              <a:rPr lang="en-US" sz="2000" dirty="0">
                <a:latin typeface="Calibri" panose="020F0502020204030204" pitchFamily="34" charset="0"/>
              </a:rPr>
              <a:t>ARV za </a:t>
            </a:r>
            <a:r>
              <a:rPr lang="en-US" sz="2000" dirty="0" err="1">
                <a:latin typeface="Calibri" panose="020F0502020204030204" pitchFamily="34" charset="0"/>
              </a:rPr>
              <a:t>mtoto</a:t>
            </a:r>
            <a:r>
              <a:rPr lang="en-US" sz="2000" dirty="0">
                <a:latin typeface="Calibri" panose="020F0502020204030204" pitchFamily="34" charset="0"/>
              </a:rPr>
              <a:t> </a:t>
            </a:r>
            <a:r>
              <a:rPr lang="en-US" sz="2000" dirty="0" err="1">
                <a:latin typeface="Calibri" panose="020F0502020204030204" pitchFamily="34" charset="0"/>
              </a:rPr>
              <a:t>wako</a:t>
            </a:r>
            <a:r>
              <a:rPr lang="en-US" sz="2000" dirty="0">
                <a:latin typeface="Calibri" panose="020F0502020204030204" pitchFamily="34" charset="0"/>
              </a:rPr>
              <a:t> </a:t>
            </a:r>
            <a:r>
              <a:rPr lang="en-US" sz="2000" dirty="0" err="1">
                <a:latin typeface="Calibri" panose="020F0502020204030204" pitchFamily="34" charset="0"/>
              </a:rPr>
              <a:t>zinafanya</a:t>
            </a:r>
            <a:r>
              <a:rPr lang="en-US" sz="2000" dirty="0">
                <a:latin typeface="Calibri" panose="020F0502020204030204" pitchFamily="34" charset="0"/>
              </a:rPr>
              <a:t> kazi ili kupunguza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Umemweka mtoto katika hali ya afya nzuri.</a:t>
            </a:r>
            <a:endParaRPr lang="sw-KE" sz="2000" dirty="0">
              <a:latin typeface="Calibri" panose="020F0502020204030204" pitchFamily="34" charset="0"/>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504950"/>
            <a:ext cx="6819900" cy="443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124200"/>
            <a:ext cx="2438400" cy="3428999"/>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66800"/>
            <a:ext cx="2667000" cy="3200400"/>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Kipimo cha kurudia </a:t>
            </a:r>
            <a:r>
              <a:rPr lang="en-US" sz="1400" dirty="0" err="1">
                <a:latin typeface="Calibri" panose="020F0502020204030204" pitchFamily="34" charset="0"/>
              </a:rPr>
              <a:t>viwango</a:t>
            </a:r>
            <a:r>
              <a:rPr lang="en-US" sz="1400" dirty="0">
                <a:latin typeface="Calibri" panose="020F0502020204030204" pitchFamily="34" charset="0"/>
              </a:rPr>
              <a:t> vya </a:t>
            </a:r>
            <a:r>
              <a:rPr lang="en-US" sz="1400" dirty="0" err="1">
                <a:latin typeface="Calibri" panose="020F0502020204030204" pitchFamily="34" charset="0"/>
              </a:rPr>
              <a:t>virusi</a:t>
            </a:r>
            <a:r>
              <a:rPr lang="en-US" sz="1400" dirty="0">
                <a:latin typeface="Calibri" panose="020F0502020204030204" pitchFamily="34" charset="0"/>
              </a:rPr>
              <a:t> kiko chini !</a:t>
            </a:r>
          </a:p>
          <a:p>
            <a:pPr marL="285750" indent="-285750">
              <a:buFont typeface="Wingdings" panose="05000000000000000000" pitchFamily="2" charset="2"/>
              <a:buChar char="Ø"/>
            </a:pPr>
            <a:r>
              <a:rPr lang="en-US" sz="1400" dirty="0">
                <a:latin typeface="Calibri" panose="020F0502020204030204" pitchFamily="34" charset="0"/>
              </a:rPr>
              <a:t>ARV za </a:t>
            </a:r>
            <a:r>
              <a:rPr lang="en-US" sz="1400" dirty="0" err="1">
                <a:latin typeface="Calibri" panose="020F0502020204030204" pitchFamily="34" charset="0"/>
              </a:rPr>
              <a:t>mtoto</a:t>
            </a:r>
            <a:r>
              <a:rPr lang="en-US" sz="1400" dirty="0">
                <a:latin typeface="Calibri" panose="020F0502020204030204" pitchFamily="34" charset="0"/>
              </a:rPr>
              <a:t> </a:t>
            </a:r>
            <a:r>
              <a:rPr lang="en-US" sz="1400" dirty="0" err="1">
                <a:latin typeface="Calibri" panose="020F0502020204030204" pitchFamily="34" charset="0"/>
              </a:rPr>
              <a:t>wako</a:t>
            </a:r>
            <a:r>
              <a:rPr lang="en-US" sz="1400" dirty="0">
                <a:latin typeface="Calibri" panose="020F0502020204030204" pitchFamily="34" charset="0"/>
              </a:rPr>
              <a:t> zinafanya kazi ili kupunguza </a:t>
            </a:r>
            <a:r>
              <a:rPr lang="en-US" sz="1400" dirty="0" err="1">
                <a:latin typeface="Calibri" panose="020F0502020204030204" pitchFamily="34" charset="0"/>
              </a:rPr>
              <a:t>viwango</a:t>
            </a:r>
            <a:r>
              <a:rPr lang="en-US" sz="1400" dirty="0">
                <a:latin typeface="Calibri" panose="020F0502020204030204" pitchFamily="34" charset="0"/>
              </a:rPr>
              <a:t> vya </a:t>
            </a:r>
            <a:r>
              <a:rPr lang="en-US" sz="1400" dirty="0" err="1">
                <a:latin typeface="Calibri" panose="020F0502020204030204" pitchFamily="34" charset="0"/>
              </a:rPr>
              <a:t>virusi</a:t>
            </a:r>
            <a:r>
              <a:rPr lang="en-US" sz="1400" dirty="0">
                <a:latin typeface="Calibri" panose="020F0502020204030204" pitchFamily="34" charset="0"/>
              </a:rPr>
              <a:t>. Umemweka mtoto katika hali ya afya nzuri.</a:t>
            </a:r>
            <a:endParaRPr lang="sw-KE" sz="1400" dirty="0">
              <a:latin typeface="Calibri" panose="020F0502020204030204" pitchFamily="34" charset="0"/>
            </a:endParaRPr>
          </a:p>
        </p:txBody>
      </p:sp>
      <p:sp>
        <p:nvSpPr>
          <p:cNvPr id="7" name="Content Placeholder 1"/>
          <p:cNvSpPr>
            <a:spLocks noGrp="1"/>
          </p:cNvSpPr>
          <p:nvPr>
            <p:ph sz="half" idx="1"/>
          </p:nvPr>
        </p:nvSpPr>
        <p:spPr>
          <a:xfrm>
            <a:off x="685800" y="3212432"/>
            <a:ext cx="2286000" cy="533400"/>
          </a:xfrm>
        </p:spPr>
        <p:txBody>
          <a:bodyPr>
            <a:normAutofit/>
          </a:bodyPr>
          <a:lstStyle/>
          <a:p>
            <a:r>
              <a:rPr lang="en-US" sz="15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69" y="3139168"/>
            <a:ext cx="392431" cy="578089"/>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124200" y="1066800"/>
            <a:ext cx="5791200" cy="4648200"/>
          </a:xfrm>
        </p:spPr>
        <p:txBody>
          <a:bodyPr>
            <a:normAutofit fontScale="85000" lnSpcReduction="20000"/>
          </a:bodyPr>
          <a:lstStyle/>
          <a:p>
            <a:r>
              <a:rPr lang="en-US" sz="2100" b="1" dirty="0">
                <a:latin typeface="Calibri" panose="020F0502020204030204" pitchFamily="34" charset="0"/>
              </a:rPr>
              <a:t>VIPENGELE VYA KUZUNGUMZIA:</a:t>
            </a:r>
          </a:p>
          <a:p>
            <a:pPr marL="285750" indent="-285750">
              <a:buFont typeface="Arial" panose="020B0604020202020204" pitchFamily="34" charset="0"/>
              <a:buChar char="•"/>
            </a:pPr>
            <a:r>
              <a:rPr lang="en-US" b="1" dirty="0">
                <a:latin typeface="Calibri" panose="020F0502020204030204" pitchFamily="34" charset="0"/>
              </a:rPr>
              <a:t>Viwango vya chini vya </a:t>
            </a:r>
            <a:r>
              <a:rPr lang="en-US" b="1" dirty="0" err="1">
                <a:latin typeface="Calibri" panose="020F0502020204030204" pitchFamily="34" charset="0"/>
              </a:rPr>
              <a:t>virusi</a:t>
            </a:r>
            <a:r>
              <a:rPr lang="en-US" dirty="0">
                <a:latin typeface="Calibri" panose="020F0502020204030204" pitchFamily="34" charset="0"/>
              </a:rPr>
              <a:t> (chini ya                                                         1000) [</a:t>
            </a:r>
            <a:r>
              <a:rPr lang="en-US" i="1" dirty="0">
                <a:latin typeface="Calibri" panose="020F0502020204030204" pitchFamily="34" charset="0"/>
              </a:rPr>
              <a:t>ingiza matokeo ya mgonjwa hapa</a:t>
            </a:r>
            <a:r>
              <a:rPr lang="en-US" dirty="0">
                <a:latin typeface="Calibri" panose="020F0502020204030204" pitchFamily="34" charset="0"/>
              </a:rPr>
              <a:t>] </a:t>
            </a:r>
            <a:r>
              <a:rPr lang="en-US" dirty="0" err="1">
                <a:latin typeface="Calibri" panose="020F0502020204030204" pitchFamily="34" charset="0"/>
              </a:rPr>
              <a:t>ni</a:t>
            </a:r>
            <a:r>
              <a:rPr lang="en-US" dirty="0">
                <a:latin typeface="Calibri" panose="020F0502020204030204" pitchFamily="34" charset="0"/>
              </a:rPr>
              <a:t>                                                           </a:t>
            </a:r>
            <a:r>
              <a:rPr lang="en-US" dirty="0" err="1">
                <a:latin typeface="Calibri" panose="020F0502020204030204" pitchFamily="34" charset="0"/>
              </a:rPr>
              <a:t>ishara</a:t>
            </a:r>
            <a:r>
              <a:rPr lang="en-US" dirty="0">
                <a:latin typeface="Calibri" panose="020F0502020204030204" pitchFamily="34" charset="0"/>
              </a:rPr>
              <a:t> </a:t>
            </a:r>
            <a:r>
              <a:rPr lang="en-US" dirty="0" err="1">
                <a:latin typeface="Calibri" panose="020F0502020204030204" pitchFamily="34" charset="0"/>
              </a:rPr>
              <a:t>kwamba</a:t>
            </a:r>
            <a:r>
              <a:rPr lang="en-US" dirty="0">
                <a:latin typeface="Calibri" panose="020F0502020204030204" pitchFamily="34" charset="0"/>
              </a:rPr>
              <a:t> </a:t>
            </a:r>
            <a:r>
              <a:rPr lang="en-US" b="1" dirty="0">
                <a:latin typeface="Calibri" panose="020F0502020204030204" pitchFamily="34" charset="0"/>
              </a:rPr>
              <a:t>mtoto wako anatmia ARV zake vizuri</a:t>
            </a:r>
            <a:r>
              <a:rPr lang="en-US" dirty="0">
                <a:latin typeface="Calibri" panose="020F0502020204030204" pitchFamily="34" charset="0"/>
              </a:rPr>
              <a:t> na kwamba                                                         dawa zinafanya kazi.</a:t>
            </a:r>
          </a:p>
          <a:p>
            <a:pPr marL="285750" indent="-285750">
              <a:buFont typeface="Arial" panose="020B0604020202020204" pitchFamily="34" charset="0"/>
              <a:buChar char="•"/>
            </a:pPr>
            <a:r>
              <a:rPr lang="en-US" dirty="0">
                <a:latin typeface="Calibri" panose="020F0502020204030204" pitchFamily="34" charset="0"/>
              </a:rPr>
              <a:t>Mabadiliko yako </a:t>
            </a:r>
            <a:r>
              <a:rPr lang="en-US" i="1" dirty="0">
                <a:latin typeface="Calibri" panose="020F0502020204030204" pitchFamily="34" charset="0"/>
              </a:rPr>
              <a:t>[taja ni nini kilichobadilika]</a:t>
            </a:r>
            <a:r>
              <a:rPr lang="en-US" dirty="0">
                <a:latin typeface="Calibri" panose="020F0502020204030204" pitchFamily="34" charset="0"/>
              </a:rPr>
              <a:t> amefanikiwa na mtoto wako anapata dawa anazohitaji ili kuwa mzima.</a:t>
            </a:r>
          </a:p>
          <a:p>
            <a:pPr marL="285750" indent="-285750">
              <a:buFont typeface="Arial" panose="020B0604020202020204" pitchFamily="34" charset="0"/>
              <a:buChar char="•"/>
            </a:pPr>
            <a:r>
              <a:rPr lang="en-US" dirty="0">
                <a:latin typeface="Calibri" panose="020F0502020204030204" pitchFamily="34" charset="0"/>
              </a:rPr>
              <a:t>Je, umekuwa na matatizo yoyote ya kukumbuka kumpa ARV zake?</a:t>
            </a:r>
          </a:p>
          <a:p>
            <a:pPr marL="285750" indent="-285750">
              <a:buFont typeface="Arial" panose="020B0604020202020204" pitchFamily="34" charset="0"/>
              <a:buChar char="•"/>
            </a:pPr>
            <a:r>
              <a:rPr lang="en-US" dirty="0">
                <a:latin typeface="Calibri" panose="020F0502020204030204" pitchFamily="34" charset="0"/>
              </a:rPr>
              <a:t>Ni muhimu kwamba uendelee kumpa mtoto wako ARV kila siku ili uzuie HIV dhidi ya kutengeneza </a:t>
            </a:r>
            <a:r>
              <a:rPr lang="en-US" dirty="0" err="1">
                <a:latin typeface="Calibri" panose="020F0502020204030204" pitchFamily="34" charset="0"/>
              </a:rPr>
              <a:t>virusi</a:t>
            </a:r>
            <a:r>
              <a:rPr lang="en-US" dirty="0">
                <a:latin typeface="Calibri" panose="020F0502020204030204" pitchFamily="34" charset="0"/>
              </a:rPr>
              <a:t> zaidi na ili awe mwenye afya.</a:t>
            </a:r>
          </a:p>
          <a:p>
            <a:pPr marL="285750" indent="-285750">
              <a:buFont typeface="Arial" panose="020B0604020202020204" pitchFamily="34" charset="0"/>
              <a:buChar char="•"/>
            </a:pPr>
            <a:r>
              <a:rPr lang="en-US" dirty="0">
                <a:latin typeface="Calibri" panose="020F0502020204030204" pitchFamily="34" charset="0"/>
              </a:rPr>
              <a:t>Ni nini kilichokusaidia kukumbuka kumpa mtoto wako ARV?</a:t>
            </a:r>
          </a:p>
          <a:p>
            <a:pPr marL="285750" indent="-285750">
              <a:buFont typeface="Arial" panose="020B0604020202020204" pitchFamily="34" charset="0"/>
              <a:buChar char="•"/>
            </a:pPr>
            <a:r>
              <a:rPr lang="en-US" dirty="0">
                <a:latin typeface="Calibri" panose="020F0502020204030204" pitchFamily="34" charset="0"/>
              </a:rPr>
              <a:t>Je, kuna mambo mengine mapya au unatarajia kutakuwa na mambo mapya ambayo yataifanya iwe vigumu kumpa mtoto wako ARV?</a:t>
            </a:r>
          </a:p>
          <a:p>
            <a:pPr marL="285750" indent="-285750">
              <a:buFont typeface="Arial" panose="020B0604020202020204" pitchFamily="34" charset="0"/>
              <a:buChar char="•"/>
            </a:pPr>
            <a:r>
              <a:rPr lang="en-US" dirty="0">
                <a:latin typeface="Calibri" panose="020F0502020204030204" pitchFamily="34" charset="0"/>
              </a:rPr>
              <a:t>Ni muhimu </a:t>
            </a:r>
            <a:r>
              <a:rPr lang="en-US" b="1" dirty="0">
                <a:latin typeface="Calibri" panose="020F0502020204030204" pitchFamily="34" charset="0"/>
              </a:rPr>
              <a:t>ufuatilie</a:t>
            </a:r>
            <a:r>
              <a:rPr lang="en-US" dirty="0">
                <a:latin typeface="Calibri" panose="020F0502020204030204" pitchFamily="34" charset="0"/>
              </a:rPr>
              <a:t> kiasi cha dawa unacho ili </a:t>
            </a:r>
            <a:r>
              <a:rPr lang="en-US" b="1" dirty="0">
                <a:latin typeface="Calibri" panose="020F0502020204030204" pitchFamily="34" charset="0"/>
              </a:rPr>
              <a:t>usiishiwe na ARV</a:t>
            </a:r>
            <a:r>
              <a:rPr lang="en-US" dirty="0">
                <a:latin typeface="Calibri" panose="020F0502020204030204" pitchFamily="34" charset="0"/>
              </a:rPr>
              <a:t> kabla ya miadi yako inayofuata. </a:t>
            </a:r>
          </a:p>
          <a:p>
            <a:pPr marL="285750" indent="-285750">
              <a:buFont typeface="Arial" panose="020B0604020202020204" pitchFamily="34" charset="0"/>
              <a:buChar char="•"/>
            </a:pPr>
            <a:r>
              <a:rPr lang="en-US" dirty="0">
                <a:latin typeface="Calibri" panose="020F0502020204030204" pitchFamily="34" charset="0"/>
              </a:rPr>
              <a:t>Ukigundua kwamba dawa zinaisha,</a:t>
            </a:r>
            <a:r>
              <a:rPr lang="en-US" b="1" dirty="0">
                <a:latin typeface="Calibri" panose="020F0502020204030204" pitchFamily="34" charset="0"/>
              </a:rPr>
              <a:t> njoo kwenye kliniki</a:t>
            </a:r>
            <a:r>
              <a:rPr lang="en-US" dirty="0">
                <a:latin typeface="Calibri" panose="020F0502020204030204" pitchFamily="34" charset="0"/>
              </a:rPr>
              <a:t> hata kama huna miadi.</a:t>
            </a:r>
          </a:p>
          <a:p>
            <a:pPr marL="285750" indent="-285750">
              <a:buFont typeface="Arial" panose="020B0604020202020204" pitchFamily="34" charset="0"/>
              <a:buChar char="•"/>
            </a:pPr>
            <a:r>
              <a:rPr lang="en-US" b="1" dirty="0">
                <a:latin typeface="Calibri" panose="020F0502020204030204" pitchFamily="34" charset="0"/>
              </a:rPr>
              <a:t>Tutakagua</a:t>
            </a:r>
            <a:r>
              <a:rPr lang="en-US" dirty="0">
                <a:latin typeface="Calibri" panose="020F0502020204030204" pitchFamily="34" charset="0"/>
              </a:rPr>
              <a:t> tena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katika miezi 6 ikiwa hakuna matatizo mapya au matatizo ya kutumia ARV.</a:t>
            </a:r>
          </a:p>
          <a:p>
            <a:pPr marL="285750" indent="-285750">
              <a:buFont typeface="Arial" panose="020B0604020202020204" pitchFamily="34" charset="0"/>
              <a:buChar char="•"/>
            </a:pPr>
            <a:r>
              <a:rPr lang="en-US" dirty="0">
                <a:latin typeface="Calibri" panose="020F0502020204030204" pitchFamily="34" charset="0"/>
              </a:rPr>
              <a:t>Tafadhali mfahamishe mtoa huduma wa mtoto wako kama kuna matatizo yoyote ya kumpatia ARV baadaye, ili aweze kukusaidia kuyashughulikia.</a:t>
            </a:r>
          </a:p>
          <a:p>
            <a:pPr marL="285750" indent="-285750">
              <a:buFont typeface="Arial" panose="020B0604020202020204" pitchFamily="34" charset="0"/>
              <a:buChar char="•"/>
            </a:pPr>
            <a:endParaRPr lang="sw-KE" b="1" dirty="0">
              <a:latin typeface="Calibri" panose="020F0502020204030204" pitchFamily="34" charset="0"/>
            </a:endParaRPr>
          </a:p>
        </p:txBody>
      </p:sp>
      <p:cxnSp>
        <p:nvCxnSpPr>
          <p:cNvPr id="15" name="Straight Connector 14"/>
          <p:cNvCxnSpPr/>
          <p:nvPr/>
        </p:nvCxnSpPr>
        <p:spPr>
          <a:xfrm>
            <a:off x="2971800" y="10548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a:solidFill>
                  <a:srgbClr val="FFFFFF"/>
                </a:solidFill>
                <a:latin typeface="Calibri" panose="020F0502020204030204" pitchFamily="34" charset="0"/>
              </a:rPr>
              <a:t>	18. Umefanikiwa kupunguza </a:t>
            </a:r>
            <a:r>
              <a:rPr lang="en-US" sz="2800" dirty="0" err="1">
                <a:solidFill>
                  <a:srgbClr val="FFFFFF"/>
                </a:solidFill>
                <a:latin typeface="Calibri" panose="020F0502020204030204" pitchFamily="34" charset="0"/>
              </a:rPr>
              <a:t>viwango</a:t>
            </a:r>
            <a:r>
              <a:rPr lang="en-US" sz="2800" dirty="0">
                <a:solidFill>
                  <a:srgbClr val="FFFFFF"/>
                </a:solidFill>
                <a:latin typeface="Calibri" panose="020F0502020204030204" pitchFamily="34" charset="0"/>
              </a:rPr>
              <a:t> vyako </a:t>
            </a:r>
          </a:p>
          <a:p>
            <a:pPr algn="l"/>
            <a:r>
              <a:rPr lang="en-US" dirty="0"/>
              <a:t>	</a:t>
            </a:r>
            <a:r>
              <a:rPr lang="en-US" sz="2800" dirty="0">
                <a:solidFill>
                  <a:srgbClr val="FFFFFF"/>
                </a:solidFill>
                <a:latin typeface="Calibri" panose="020F0502020204030204" pitchFamily="34" charset="0"/>
              </a:rPr>
              <a:t>vya </a:t>
            </a:r>
            <a:r>
              <a:rPr lang="en-US" sz="2800" dirty="0" err="1">
                <a:solidFill>
                  <a:srgbClr val="FFFFFF"/>
                </a:solidFill>
                <a:latin typeface="Calibri" panose="020F0502020204030204" pitchFamily="34" charset="0"/>
              </a:rPr>
              <a:t>virusi</a:t>
            </a:r>
            <a:endParaRPr lang="sw-KE" sz="2800" dirty="0">
              <a:solidFill>
                <a:srgbClr val="FFFFFF"/>
              </a:solidFill>
              <a:latin typeface="Calibri" panose="020F0502020204030204" pitchFamily="34" charset="0"/>
            </a:endParaRPr>
          </a:p>
        </p:txBody>
      </p:sp>
      <p:sp>
        <p:nvSpPr>
          <p:cNvPr id="11" name="Rectangle 10"/>
          <p:cNvSpPr/>
          <p:nvPr/>
        </p:nvSpPr>
        <p:spPr>
          <a:xfrm>
            <a:off x="3276600" y="5791200"/>
            <a:ext cx="5562599" cy="7620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276600" y="5715000"/>
            <a:ext cx="5562600" cy="762000"/>
          </a:xfrm>
        </p:spPr>
        <p:txBody>
          <a:bodyPr>
            <a:normAutofit fontScale="25000" lnSpcReduction="20000"/>
          </a:bodyPr>
          <a:lstStyle/>
          <a:p>
            <a:r>
              <a:rPr lang="en-US" dirty="0"/>
              <a:t>	</a:t>
            </a:r>
            <a:r>
              <a:rPr dirty="0"/>
              <a:t>    </a:t>
            </a:r>
          </a:p>
          <a:p>
            <a:r>
              <a:rPr lang="en-US" dirty="0"/>
              <a:t>	</a:t>
            </a:r>
            <a:r>
              <a:rPr dirty="0"/>
              <a:t> </a:t>
            </a:r>
            <a:r>
              <a:rPr lang="en-US" sz="4600" b="1" dirty="0">
                <a:latin typeface="Calibri" panose="020F0502020204030204" pitchFamily="34" charset="0"/>
              </a:rPr>
              <a:t>    </a:t>
            </a:r>
            <a:r>
              <a:rPr lang="en-US" sz="6400" b="1" dirty="0">
                <a:latin typeface="Calibri" panose="020F0502020204030204" pitchFamily="34" charset="0"/>
              </a:rPr>
              <a:t>Hati</a:t>
            </a:r>
          </a:p>
          <a:p>
            <a:endParaRPr lang="sw-KE" sz="3200" b="1" dirty="0">
              <a:latin typeface="Calibri" panose="020F0502020204030204" pitchFamily="34" charset="0"/>
            </a:endParaRPr>
          </a:p>
          <a:p>
            <a:r>
              <a:rPr lang="en-US" sz="4400" dirty="0">
                <a:latin typeface="Calibri" panose="020F0502020204030204" pitchFamily="34" charset="0"/>
              </a:rPr>
              <a:t>Andika matokeo ya kipimo kilichorudiwa cha </a:t>
            </a:r>
            <a:r>
              <a:rPr lang="en-US" sz="4400" dirty="0" err="1">
                <a:latin typeface="Calibri" panose="020F0502020204030204" pitchFamily="34" charset="0"/>
              </a:rPr>
              <a:t>viwango</a:t>
            </a:r>
            <a:r>
              <a:rPr lang="en-US" sz="4400" dirty="0">
                <a:latin typeface="Calibri" panose="020F0502020204030204" pitchFamily="34" charset="0"/>
              </a:rPr>
              <a:t> vya </a:t>
            </a:r>
            <a:r>
              <a:rPr lang="en-US" sz="4400" dirty="0" err="1">
                <a:latin typeface="Calibri" panose="020F0502020204030204" pitchFamily="34" charset="0"/>
              </a:rPr>
              <a:t>virusi</a:t>
            </a:r>
            <a:r>
              <a:rPr lang="en-US" sz="4400" dirty="0">
                <a:latin typeface="Calibri" panose="020F0502020204030204" pitchFamily="34" charset="0"/>
              </a:rPr>
              <a:t> kwenye </a:t>
            </a:r>
            <a:r>
              <a:rPr lang="en-US" sz="4400" b="1" dirty="0">
                <a:latin typeface="Calibri" panose="020F0502020204030204" pitchFamily="34" charset="0"/>
              </a:rPr>
              <a:t>Zana Iliyoimarishwa ya Mpango wa Utiifu.</a:t>
            </a:r>
            <a:endParaRPr lang="sw-KE" sz="4400" dirty="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5821218"/>
            <a:ext cx="304800" cy="2546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3810000"/>
            <a:ext cx="2438400" cy="2693045"/>
          </a:xfrm>
          <a:prstGeom prst="rect">
            <a:avLst/>
          </a:prstGeom>
          <a:noFill/>
        </p:spPr>
        <p:txBody>
          <a:bodyPr wrap="square" rtlCol="0">
            <a:spAutoFit/>
          </a:bodyPr>
          <a:lstStyle/>
          <a:p>
            <a:r>
              <a:rPr lang="en-US" sz="1300" dirty="0">
                <a:latin typeface="Calibri" panose="020F0502020204030204" pitchFamily="34" charset="0"/>
              </a:rPr>
              <a:t>Tupitie kwa ufupi </a:t>
            </a:r>
            <a:r>
              <a:rPr lang="en-US" sz="1300" dirty="0" err="1">
                <a:latin typeface="Calibri" panose="020F0502020204030204" pitchFamily="34" charset="0"/>
              </a:rPr>
              <a:t>viwango</a:t>
            </a:r>
            <a:r>
              <a:rPr lang="en-US" sz="1300" dirty="0">
                <a:latin typeface="Calibri" panose="020F0502020204030204" pitchFamily="34" charset="0"/>
              </a:rPr>
              <a:t> vya chini vya </a:t>
            </a:r>
            <a:r>
              <a:rPr lang="en-US" sz="1300" dirty="0" err="1">
                <a:latin typeface="Calibri" panose="020F0502020204030204" pitchFamily="34" charset="0"/>
              </a:rPr>
              <a:t>virusi</a:t>
            </a:r>
            <a:r>
              <a:rPr lang="en-US" sz="1300" dirty="0">
                <a:latin typeface="Calibri" panose="020F0502020204030204" pitchFamily="34" charset="0"/>
              </a:rPr>
              <a:t> ni nini, na mipango yako ya kuendelea kumpa mtoto wako ARV:</a:t>
            </a:r>
          </a:p>
          <a:p>
            <a:endParaRPr lang="sw-KE" sz="1300" dirty="0">
              <a:latin typeface="Calibri" panose="020F0502020204030204" pitchFamily="34" charset="0"/>
            </a:endParaRPr>
          </a:p>
          <a:p>
            <a:pPr marL="171450" indent="-171450">
              <a:buFont typeface="Arial" panose="020B0604020202020204" pitchFamily="34" charset="0"/>
              <a:buChar char="•"/>
            </a:pPr>
            <a:r>
              <a:rPr lang="en-US" sz="1300" dirty="0">
                <a:latin typeface="Calibri" panose="020F0502020204030204" pitchFamily="34" charset="0"/>
              </a:rPr>
              <a:t>Kwa maneno yako mwenyewe, kuwa na </a:t>
            </a:r>
            <a:r>
              <a:rPr lang="en-US" sz="1300" dirty="0" err="1">
                <a:latin typeface="Calibri" panose="020F0502020204030204" pitchFamily="34" charset="0"/>
              </a:rPr>
              <a:t>viwango</a:t>
            </a:r>
            <a:r>
              <a:rPr lang="en-US" sz="1300" dirty="0">
                <a:latin typeface="Calibri" panose="020F0502020204030204" pitchFamily="34" charset="0"/>
              </a:rPr>
              <a:t> vya chini vya </a:t>
            </a:r>
            <a:r>
              <a:rPr lang="en-US" sz="1300" dirty="0" err="1">
                <a:latin typeface="Calibri" panose="020F0502020204030204" pitchFamily="34" charset="0"/>
              </a:rPr>
              <a:t>virusi</a:t>
            </a:r>
            <a:r>
              <a:rPr lang="en-US" sz="1300" dirty="0">
                <a:latin typeface="Calibri" panose="020F0502020204030204" pitchFamily="34" charset="0"/>
              </a:rPr>
              <a:t> inamaanisha nini?</a:t>
            </a:r>
          </a:p>
          <a:p>
            <a:pPr marL="171450" indent="-171450">
              <a:buFont typeface="Arial" panose="020B0604020202020204" pitchFamily="34" charset="0"/>
              <a:buChar char="•"/>
            </a:pPr>
            <a:r>
              <a:rPr lang="en-US" sz="1300" dirty="0">
                <a:latin typeface="Calibri" panose="020F0502020204030204" pitchFamily="34" charset="0"/>
              </a:rPr>
              <a:t>Ni jukumu la nani la kukumbuka kumpa mtoto wako ARV?</a:t>
            </a:r>
          </a:p>
          <a:p>
            <a:pPr marL="171450" indent="-171450">
              <a:buFont typeface="Arial" panose="020B0604020202020204" pitchFamily="34" charset="0"/>
              <a:buChar char="•"/>
            </a:pPr>
            <a:r>
              <a:rPr lang="en-US" sz="1300" dirty="0">
                <a:latin typeface="Calibri" panose="020F0502020204030204" pitchFamily="34" charset="0"/>
              </a:rPr>
              <a:t>Je. kwanini ni muhimu kuendelea na ARV?</a:t>
            </a:r>
            <a:endParaRPr lang="sw-KE" sz="1300" dirty="0">
              <a:latin typeface="Calibri" panose="020F0502020204030204" pitchFamily="34" charset="0"/>
            </a:endParaRP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3564" y="457200"/>
            <a:ext cx="1761836" cy="1200329"/>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68197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a:solidFill>
                  <a:srgbClr val="FFFFFF"/>
                </a:solidFill>
                <a:latin typeface="Calibri" panose="020F0502020204030204" pitchFamily="34" charset="0"/>
              </a:rPr>
              <a:t>	19. ARV hazifanyi kazi vizuri</a:t>
            </a:r>
            <a:endParaRPr lang="sw-KE" sz="2800" dirty="0">
              <a:solidFill>
                <a:srgbClr val="FFFFFF"/>
              </a:solidFill>
              <a:latin typeface="Calibri" panose="020F0502020204030204" pitchFamily="34" charset="0"/>
            </a:endParaRPr>
          </a:p>
        </p:txBody>
      </p:sp>
      <p:sp>
        <p:nvSpPr>
          <p:cNvPr id="5" name="TextBox 4"/>
          <p:cNvSpPr txBox="1"/>
          <p:nvPr/>
        </p:nvSpPr>
        <p:spPr>
          <a:xfrm>
            <a:off x="838200" y="52578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Huenda </a:t>
            </a:r>
            <a:r>
              <a:rPr lang="en-US" sz="2000" dirty="0" err="1">
                <a:latin typeface="Calibri" panose="020F0502020204030204" pitchFamily="34" charset="0"/>
              </a:rPr>
              <a:t>virusi</a:t>
            </a:r>
            <a:r>
              <a:rPr lang="en-US" sz="2000" dirty="0">
                <a:latin typeface="Calibri" panose="020F0502020204030204" pitchFamily="34" charset="0"/>
              </a:rPr>
              <a:t> havikubali dawa, ambayo ina maana kwamba lazima zibadilishwe na ARV hazifanyi kazi tena.	</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sp>
        <p:nvSpPr>
          <p:cNvPr id="7" name="TextBox 6"/>
          <p:cNvSpPr txBox="1"/>
          <p:nvPr/>
        </p:nvSpPr>
        <p:spPr>
          <a:xfrm>
            <a:off x="5657850" y="5257800"/>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a:latin typeface="Calibri" panose="020F0502020204030204" pitchFamily="34" charset="0"/>
              </a:rPr>
              <a:t>Huenda mtoto wako akahitaji ARV tofauti.</a:t>
            </a:r>
          </a:p>
          <a:p>
            <a:endParaRPr lang="sw-KE" sz="2000" dirty="0">
              <a:latin typeface="Calibri" panose="020F0502020204030204" pitchFamily="34" charset="0"/>
            </a:endParaRPr>
          </a:p>
          <a:p>
            <a:pPr lvl="1"/>
            <a:endParaRPr lang="sw-KE" sz="2000" dirty="0">
              <a:latin typeface="Calibri" panose="020F050202020403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943926"/>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71" y="943926"/>
            <a:ext cx="4781550" cy="4237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39001" y="1600200"/>
            <a:ext cx="1371600" cy="769441"/>
          </a:xfrm>
          <a:prstGeom prst="rect">
            <a:avLst/>
          </a:prstGeom>
          <a:solidFill>
            <a:schemeClr val="bg1"/>
          </a:solidFill>
        </p:spPr>
        <p:txBody>
          <a:bodyPr wrap="square" rtlCol="0">
            <a:spAutoFit/>
          </a:bodyPr>
          <a:lstStyle/>
          <a:p>
            <a:pPr algn="r"/>
            <a:r>
              <a:rPr lang="en-US" sz="2200" dirty="0">
                <a:latin typeface="Calibri" panose="020F0502020204030204" pitchFamily="34" charset="0"/>
              </a:rPr>
              <a:t>Sugu virusi</a:t>
            </a:r>
          </a:p>
        </p:txBody>
      </p:sp>
    </p:spTree>
    <p:extLst>
      <p:ext uri="{BB962C8B-B14F-4D97-AF65-F5344CB8AC3E}">
        <p14:creationId xmlns:p14="http://schemas.microsoft.com/office/powerpoint/2010/main" val="2693813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2" y="1066800"/>
            <a:ext cx="2666998" cy="3200400"/>
          </a:xfrm>
        </p:spPr>
        <p:txBody>
          <a:bodyPr>
            <a:normAutofit/>
          </a:bodyPr>
          <a:lstStyle/>
          <a:p>
            <a:r>
              <a:rPr lang="en-US" sz="1600" b="1" dirty="0">
                <a:latin typeface="Calibri" panose="020F0502020204030204" pitchFamily="34" charset="0"/>
              </a:rPr>
              <a:t>UJUMBE MUHIMU:</a:t>
            </a:r>
          </a:p>
          <a:p>
            <a:pPr marL="285750" indent="-285750">
              <a:buFont typeface="Wingdings" panose="05000000000000000000" pitchFamily="2" charset="2"/>
              <a:buChar char="Ø"/>
            </a:pPr>
            <a:r>
              <a:rPr lang="en-US" sz="1600" dirty="0">
                <a:latin typeface="Calibri" panose="020F0502020204030204" pitchFamily="34" charset="0"/>
              </a:rPr>
              <a:t>Huenda </a:t>
            </a:r>
            <a:r>
              <a:rPr lang="en-US" sz="1600" dirty="0" err="1">
                <a:latin typeface="Calibri" panose="020F0502020204030204" pitchFamily="34" charset="0"/>
              </a:rPr>
              <a:t>virusi</a:t>
            </a:r>
            <a:r>
              <a:rPr lang="en-US" sz="1600" dirty="0">
                <a:latin typeface="Calibri" panose="020F0502020204030204" pitchFamily="34" charset="0"/>
              </a:rPr>
              <a:t> havikubali dawa, ambayo ina maana kwamba lazima zibadilishwe na ARV hazifanyi kazi tena.</a:t>
            </a:r>
          </a:p>
          <a:p>
            <a:pPr marL="285750" indent="-285750">
              <a:buFont typeface="Wingdings" panose="05000000000000000000" pitchFamily="2" charset="2"/>
              <a:buChar char="Ø"/>
            </a:pPr>
            <a:r>
              <a:rPr lang="en-US" sz="1600" dirty="0">
                <a:latin typeface="Calibri" panose="020F0502020204030204" pitchFamily="34" charset="0"/>
              </a:rPr>
              <a:t>Huenda mtoto wako akahitaji ARV tofauti.</a:t>
            </a:r>
            <a:endParaRPr lang="sw-KE" sz="1600" dirty="0">
              <a:latin typeface="Calibri" panose="020F0502020204030204" pitchFamily="34" charset="0"/>
            </a:endParaRPr>
          </a:p>
        </p:txBody>
      </p:sp>
      <p:sp>
        <p:nvSpPr>
          <p:cNvPr id="21" name="Content Placeholder 1"/>
          <p:cNvSpPr>
            <a:spLocks noGrp="1"/>
          </p:cNvSpPr>
          <p:nvPr>
            <p:ph sz="half" idx="1"/>
          </p:nvPr>
        </p:nvSpPr>
        <p:spPr>
          <a:xfrm>
            <a:off x="2971800" y="1066800"/>
            <a:ext cx="5943600" cy="3960133"/>
          </a:xfrm>
        </p:spPr>
        <p:txBody>
          <a:bodyPr>
            <a:normAutofit fontScale="92500" lnSpcReduction="10000"/>
          </a:bodyPr>
          <a:lstStyle/>
          <a:p>
            <a:r>
              <a:rPr lang="en-US" sz="1700" b="1" dirty="0">
                <a:latin typeface="Calibri" panose="020F0502020204030204" pitchFamily="34" charset="0"/>
              </a:rPr>
              <a:t>VIPENGELE VYA KUZUNGUMZIA:</a:t>
            </a:r>
          </a:p>
          <a:p>
            <a:pPr marL="285750" indent="-285750">
              <a:buFont typeface="Arial" panose="020B0604020202020204" pitchFamily="34" charset="0"/>
              <a:buChar char="•"/>
            </a:pPr>
            <a:r>
              <a:rPr lang="en-US" sz="1400" dirty="0">
                <a:latin typeface="Calibri" panose="020F0502020204030204" pitchFamily="34" charset="0"/>
              </a:rPr>
              <a:t>Ninashukuru kwa juhudi zilizochukuliwa ili                                                                                         kufikia </a:t>
            </a:r>
            <a:r>
              <a:rPr lang="en-US" sz="1400" dirty="0" err="1">
                <a:latin typeface="Calibri" panose="020F0502020204030204" pitchFamily="34" charset="0"/>
              </a:rPr>
              <a:t>utiifu</a:t>
            </a:r>
            <a:r>
              <a:rPr lang="en-US" sz="1400" dirty="0">
                <a:latin typeface="Calibri" panose="020F0502020204030204" pitchFamily="34" charset="0"/>
              </a:rPr>
              <a:t> mzuri.</a:t>
            </a:r>
          </a:p>
          <a:p>
            <a:pPr marL="285750" indent="-285750">
              <a:buFont typeface="Arial" panose="020B0604020202020204" pitchFamily="34" charset="0"/>
              <a:buChar char="•"/>
            </a:pPr>
            <a:r>
              <a:rPr lang="en-US" sz="1400" dirty="0">
                <a:latin typeface="Calibri" panose="020F0502020204030204" pitchFamily="34" charset="0"/>
              </a:rPr>
              <a:t>Ijapokuwa unampatia mtoto wako dawa kila siku,                                                                 kipimo cha kurudia cha </a:t>
            </a:r>
            <a:r>
              <a:rPr lang="en-US" sz="1400" dirty="0" err="1">
                <a:latin typeface="Calibri" panose="020F0502020204030204" pitchFamily="34" charset="0"/>
              </a:rPr>
              <a:t>viwango</a:t>
            </a:r>
            <a:r>
              <a:rPr lang="en-US" sz="1400" dirty="0">
                <a:latin typeface="Calibri" panose="020F0502020204030204" pitchFamily="34" charset="0"/>
              </a:rPr>
              <a:t> vya </a:t>
            </a:r>
            <a:r>
              <a:rPr lang="en-US" sz="1400" dirty="0" err="1">
                <a:latin typeface="Calibri" panose="020F0502020204030204" pitchFamily="34" charset="0"/>
              </a:rPr>
              <a:t>virusi</a:t>
            </a:r>
            <a:r>
              <a:rPr lang="en-US" sz="1400" dirty="0">
                <a:latin typeface="Calibri" panose="020F0502020204030204" pitchFamily="34" charset="0"/>
              </a:rPr>
              <a:t> vya mtoto wako kiko bado juu. </a:t>
            </a:r>
          </a:p>
          <a:p>
            <a:pPr marL="285750" indent="-285750">
              <a:buFont typeface="Arial" panose="020B0604020202020204" pitchFamily="34" charset="0"/>
              <a:buChar char="•"/>
            </a:pPr>
            <a:r>
              <a:rPr lang="en-US" sz="1400" dirty="0">
                <a:latin typeface="Calibri" panose="020F0502020204030204" pitchFamily="34" charset="0"/>
              </a:rPr>
              <a:t>Kuna uwezekano kwamba ARV zako hazifanyi kazi vizuri kwa sababu ya virusi kuwa sugu.</a:t>
            </a:r>
          </a:p>
          <a:p>
            <a:pPr marL="285750" indent="-285750">
              <a:buFont typeface="Arial" panose="020B0604020202020204" pitchFamily="34" charset="0"/>
              <a:buChar char="•"/>
            </a:pPr>
            <a:r>
              <a:rPr lang="en-US" sz="1400" dirty="0">
                <a:latin typeface="Calibri" panose="020F0502020204030204" pitchFamily="34" charset="0"/>
              </a:rPr>
              <a:t>Ninaelewa hii inaweza kukukatisha tamaa lakini kuna ARV nyingine ambazo tunaweza kuzitumia.</a:t>
            </a:r>
          </a:p>
          <a:p>
            <a:pPr marL="285750" indent="-285750">
              <a:buFont typeface="Arial" panose="020B0604020202020204" pitchFamily="34" charset="0"/>
              <a:buChar char="•"/>
            </a:pPr>
            <a:r>
              <a:rPr lang="en-US" sz="1400" dirty="0">
                <a:latin typeface="Calibri" panose="020F0502020204030204" pitchFamily="34" charset="0"/>
              </a:rPr>
              <a:t>Tunatarajia sasa kwamba unaweza kumpatia ARV kila siku, dawa hizi mpya zitapunguza </a:t>
            </a:r>
            <a:r>
              <a:rPr lang="en-US" sz="1400" dirty="0" err="1">
                <a:latin typeface="Calibri" panose="020F0502020204030204" pitchFamily="34" charset="0"/>
              </a:rPr>
              <a:t>viwango</a:t>
            </a:r>
            <a:r>
              <a:rPr lang="en-US" sz="1400" dirty="0">
                <a:latin typeface="Calibri" panose="020F0502020204030204" pitchFamily="34" charset="0"/>
              </a:rPr>
              <a:t> vya </a:t>
            </a:r>
            <a:r>
              <a:rPr lang="en-US" sz="1400" dirty="0" err="1">
                <a:latin typeface="Calibri" panose="020F0502020204030204" pitchFamily="34" charset="0"/>
              </a:rPr>
              <a:t>virusi</a:t>
            </a:r>
            <a:r>
              <a:rPr lang="en-US" sz="1400" dirty="0">
                <a:latin typeface="Calibri" panose="020F0502020204030204" pitchFamily="34" charset="0"/>
              </a:rPr>
              <a:t> na kuweka mtoto wako akiwa mzima.</a:t>
            </a:r>
          </a:p>
          <a:p>
            <a:pPr marL="285750" indent="-285750">
              <a:buFont typeface="Arial" panose="020B0604020202020204" pitchFamily="34" charset="0"/>
              <a:buChar char="•"/>
            </a:pPr>
            <a:r>
              <a:rPr lang="en-US" sz="1400" dirty="0">
                <a:latin typeface="Calibri" panose="020F0502020204030204" pitchFamily="34" charset="0"/>
              </a:rPr>
              <a:t>Tunapendekeza ubadilishe ARV kuwa _______________.</a:t>
            </a:r>
          </a:p>
          <a:p>
            <a:pPr marL="695945" lvl="1" indent="-285750">
              <a:buFont typeface="Arial" panose="020B0604020202020204" pitchFamily="34" charset="0"/>
              <a:buChar char="•"/>
            </a:pPr>
            <a:r>
              <a:rPr lang="en-US" sz="1400" dirty="0">
                <a:latin typeface="Calibri" panose="020F0502020204030204" pitchFamily="34" charset="0"/>
              </a:rPr>
              <a:t>Toa maelezo tondoti kuhusu kanuni mpya.</a:t>
            </a:r>
          </a:p>
          <a:p>
            <a:pPr marL="695945" lvl="1" indent="-285750">
              <a:buFont typeface="Arial" panose="020B0604020202020204" pitchFamily="34" charset="0"/>
              <a:buChar char="•"/>
            </a:pPr>
            <a:r>
              <a:rPr lang="en-US" sz="1400" dirty="0">
                <a:latin typeface="Calibri" panose="020F0502020204030204" pitchFamily="34" charset="0"/>
              </a:rPr>
              <a:t>Jadili madhara yanayowezekana na jinsi ya kuyaepuka/kuyadhibiti.</a:t>
            </a:r>
          </a:p>
          <a:p>
            <a:pPr marL="695945" lvl="1" indent="-285750">
              <a:buFont typeface="Arial" panose="020B0604020202020204" pitchFamily="34" charset="0"/>
              <a:buChar char="•"/>
            </a:pPr>
            <a:r>
              <a:rPr lang="en-US" sz="1400" dirty="0">
                <a:latin typeface="Calibri" panose="020F0502020204030204" pitchFamily="34" charset="0"/>
              </a:rPr>
              <a:t>Toa maagizo yaliyoandikwa.</a:t>
            </a:r>
          </a:p>
          <a:p>
            <a:pPr marL="285750" indent="-285750">
              <a:buFont typeface="Arial" panose="020B0604020202020204" pitchFamily="34" charset="0"/>
              <a:buChar char="•"/>
            </a:pPr>
            <a:r>
              <a:rPr lang="en-US" sz="1400" dirty="0">
                <a:latin typeface="Calibri" panose="020F0502020204030204" pitchFamily="34" charset="0"/>
              </a:rPr>
              <a:t>Tafadhali mfahamishe mtoa huduma ikiwa una tatizo lolote ili uweze kupata usaidizi.</a:t>
            </a:r>
          </a:p>
          <a:p>
            <a:pPr marL="285750" indent="-285750">
              <a:buFont typeface="Arial" panose="020B0604020202020204" pitchFamily="34" charset="0"/>
              <a:buChar char="•"/>
            </a:pPr>
            <a:r>
              <a:rPr lang="en-US" sz="1400" dirty="0">
                <a:latin typeface="Calibri" panose="020F0502020204030204" pitchFamily="34" charset="0"/>
              </a:rPr>
              <a:t>Miadi ya mtoto wako inayofuata itakuwa ____________.</a:t>
            </a:r>
            <a:endParaRPr lang="sw-KE" sz="1400" dirty="0">
              <a:latin typeface="Calibri" panose="020F0502020204030204" pitchFamily="34" charset="0"/>
            </a:endParaRPr>
          </a:p>
        </p:txBody>
      </p:sp>
      <p:cxnSp>
        <p:nvCxnSpPr>
          <p:cNvPr id="15" name="Straight Connector 14"/>
          <p:cNvCxnSpPr/>
          <p:nvPr/>
        </p:nvCxnSpPr>
        <p:spPr>
          <a:xfrm>
            <a:off x="2819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2819400" y="5029200"/>
            <a:ext cx="1447800"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2895600" y="4953000"/>
            <a:ext cx="1371600" cy="1752600"/>
          </a:xfrm>
        </p:spPr>
        <p:txBody>
          <a:bodyPr>
            <a:normAutofit fontScale="32500" lnSpcReduction="20000"/>
          </a:bodyPr>
          <a:lstStyle/>
          <a:p>
            <a:r>
              <a:rPr lang="en-US" dirty="0"/>
              <a:t>	</a:t>
            </a:r>
            <a:r>
              <a:rPr dirty="0"/>
              <a:t>    </a:t>
            </a:r>
          </a:p>
          <a:p>
            <a:r>
              <a:rPr lang="en-US" dirty="0"/>
              <a:t>	</a:t>
            </a:r>
            <a:r>
              <a:rPr dirty="0"/>
              <a:t> </a:t>
            </a:r>
            <a:r>
              <a:rPr lang="en-US" sz="3800" b="1" dirty="0">
                <a:latin typeface="Calibri" panose="020F0502020204030204" pitchFamily="34" charset="0"/>
              </a:rPr>
              <a:t>  </a:t>
            </a:r>
            <a:r>
              <a:rPr lang="en-US" sz="4300" b="1" dirty="0">
                <a:latin typeface="Calibri" panose="020F0502020204030204" pitchFamily="34" charset="0"/>
              </a:rPr>
              <a:t>Hati</a:t>
            </a:r>
          </a:p>
          <a:p>
            <a:endParaRPr lang="sw-KE" sz="3400" b="1" dirty="0">
              <a:latin typeface="Calibri" panose="020F0502020204030204" pitchFamily="34" charset="0"/>
            </a:endParaRPr>
          </a:p>
          <a:p>
            <a:endParaRPr lang="sw-KE" sz="2500" b="1" dirty="0">
              <a:latin typeface="Calibri" panose="020F0502020204030204" pitchFamily="34" charset="0"/>
            </a:endParaRPr>
          </a:p>
          <a:p>
            <a:r>
              <a:rPr lang="en-US" sz="3700" dirty="0">
                <a:latin typeface="Calibri" panose="020F0502020204030204" pitchFamily="34" charset="0"/>
              </a:rPr>
              <a:t>Andika ARV hizo mpya kwenye </a:t>
            </a:r>
            <a:r>
              <a:rPr lang="en-US" sz="3700" b="1" dirty="0">
                <a:latin typeface="Calibri" panose="020F0502020204030204" pitchFamily="34" charset="0"/>
              </a:rPr>
              <a:t>Zana Iliyoimarishwa ya Mpango wa Utiifu</a:t>
            </a:r>
            <a:r>
              <a:rPr lang="en-US" sz="3500" b="1" dirty="0">
                <a:latin typeface="Calibri" panose="020F0502020204030204" pitchFamily="34" charset="0"/>
              </a:rPr>
              <a:t>.</a:t>
            </a:r>
            <a:endParaRPr lang="sw-KE" sz="3500" dirty="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5073882"/>
            <a:ext cx="400579" cy="308279"/>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3276600"/>
            <a:ext cx="2438401" cy="3429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754222" y="3383437"/>
            <a:ext cx="1912779" cy="428625"/>
          </a:xfrm>
        </p:spPr>
        <p:txBody>
          <a:bodyPr>
            <a:normAutofit/>
          </a:bodyPr>
          <a:lstStyle/>
          <a:p>
            <a:r>
              <a:rPr lang="en-US" sz="1600" b="1" dirty="0">
                <a:latin typeface="Calibri" panose="020F0502020204030204" pitchFamily="34" charset="0"/>
              </a:rPr>
              <a:t>Tupitie kwa Pamoja:</a:t>
            </a:r>
          </a:p>
          <a:p>
            <a:endParaRPr lang="sw-KE" sz="1500" dirty="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011" y="3352800"/>
            <a:ext cx="415211" cy="609856"/>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4419600" y="5029200"/>
            <a:ext cx="4572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887320" y="5036318"/>
            <a:ext cx="3998061" cy="419100"/>
          </a:xfrm>
        </p:spPr>
        <p:txBody>
          <a:bodyPr>
            <a:normAutofit/>
          </a:bodyPr>
          <a:lstStyle/>
          <a:p>
            <a:r>
              <a:rPr lang="en-US" sz="1500" b="1" dirty="0">
                <a:latin typeface="Calibri" panose="020F0502020204030204" pitchFamily="34" charset="0"/>
              </a:rPr>
              <a:t>Maagizo kwa Watoa Huduma:</a:t>
            </a:r>
          </a:p>
          <a:p>
            <a:endParaRPr lang="sw-KE" sz="1600" b="1" dirty="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9600" y="5073882"/>
            <a:ext cx="467720"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a:solidFill>
                  <a:srgbClr val="FFFFFF"/>
                </a:solidFill>
                <a:latin typeface="Calibri" panose="020F0502020204030204" pitchFamily="34" charset="0"/>
              </a:rPr>
              <a:t>	19. ARV hazifanyi kazi vizuri</a:t>
            </a:r>
            <a:endParaRPr lang="sw-KE" sz="2800" dirty="0">
              <a:solidFill>
                <a:srgbClr val="FFFFFF"/>
              </a:solidFill>
              <a:latin typeface="Calibri" panose="020F0502020204030204" pitchFamily="34" charset="0"/>
            </a:endParaRPr>
          </a:p>
        </p:txBody>
      </p:sp>
      <p:sp>
        <p:nvSpPr>
          <p:cNvPr id="4" name="TextBox 3"/>
          <p:cNvSpPr txBox="1"/>
          <p:nvPr/>
        </p:nvSpPr>
        <p:spPr>
          <a:xfrm>
            <a:off x="228601" y="4058722"/>
            <a:ext cx="2438400" cy="2646878"/>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Calibri" panose="020F0502020204030204" pitchFamily="34" charset="0"/>
              </a:rPr>
              <a:t>Tumejadili maelezo mengi mapya. Ningependa kuhakikisha kwamba nimeelezea kila </a:t>
            </a:r>
            <a:r>
              <a:rPr lang="en-US" sz="1400" dirty="0" err="1">
                <a:latin typeface="Calibri" panose="020F0502020204030204" pitchFamily="34" charset="0"/>
              </a:rPr>
              <a:t>kitu</a:t>
            </a:r>
            <a:r>
              <a:rPr lang="en-US" sz="1400" dirty="0">
                <a:latin typeface="Calibri" panose="020F0502020204030204" pitchFamily="34" charset="0"/>
              </a:rPr>
              <a:t> vizuri na kwamba nimejibu maswali yako.</a:t>
            </a:r>
          </a:p>
          <a:p>
            <a:pPr marL="285750" indent="-285750">
              <a:buFont typeface="Arial" panose="020B0604020202020204" pitchFamily="34" charset="0"/>
              <a:buChar char="•"/>
            </a:pPr>
            <a:r>
              <a:rPr lang="en-US" sz="1400" dirty="0">
                <a:latin typeface="Calibri" panose="020F0502020204030204" pitchFamily="34" charset="0"/>
              </a:rPr>
              <a:t>Je, unaweza kunieleza ulichoelewa kuwa hatua zinazofuata na ni kwanini tunakushauri kubadilisha ARV?</a:t>
            </a:r>
          </a:p>
          <a:p>
            <a:pPr marL="285750" indent="-285750">
              <a:buFont typeface="Arial" panose="020B0604020202020204" pitchFamily="34" charset="0"/>
              <a:buChar char="•"/>
            </a:pPr>
            <a:r>
              <a:rPr lang="en-US" sz="1400" dirty="0">
                <a:latin typeface="Calibri" panose="020F0502020204030204" pitchFamily="34" charset="0"/>
              </a:rPr>
              <a:t>Je! Una maswali yoyote?</a:t>
            </a:r>
          </a:p>
          <a:p>
            <a:pPr marL="285750" indent="-285750">
              <a:buFont typeface="Arial" panose="020B0604020202020204" pitchFamily="34" charset="0"/>
              <a:buChar char="•"/>
            </a:pPr>
            <a:endParaRPr lang="sw-KE" sz="1200" dirty="0">
              <a:latin typeface="Calibri" panose="020F0502020204030204" pitchFamily="34" charset="0"/>
            </a:endParaRPr>
          </a:p>
        </p:txBody>
      </p:sp>
      <p:sp>
        <p:nvSpPr>
          <p:cNvPr id="22" name="TextBox 21"/>
          <p:cNvSpPr txBox="1"/>
          <p:nvPr/>
        </p:nvSpPr>
        <p:spPr>
          <a:xfrm>
            <a:off x="4945277" y="5320605"/>
            <a:ext cx="4033237" cy="1384995"/>
          </a:xfrm>
          <a:prstGeom prst="rect">
            <a:avLst/>
          </a:prstGeom>
          <a:noFill/>
        </p:spPr>
        <p:txBody>
          <a:bodyPr wrap="square" rtlCol="0">
            <a:spAutoFit/>
          </a:bodyPr>
          <a:lstStyle/>
          <a:p>
            <a:r>
              <a:rPr lang="en-US" sz="1200" dirty="0">
                <a:latin typeface="Calibri" panose="020F0502020204030204" pitchFamily="34" charset="0"/>
              </a:rPr>
              <a:t>Katika ziara zitakazofuata tumia kadi zinazofaa za tathmini za </a:t>
            </a:r>
            <a:r>
              <a:rPr lang="en-US" sz="1200" dirty="0" err="1">
                <a:latin typeface="Calibri" panose="020F0502020204030204" pitchFamily="34" charset="0"/>
              </a:rPr>
              <a:t>utiifu</a:t>
            </a:r>
            <a:r>
              <a:rPr lang="en-US" sz="1200" dirty="0">
                <a:latin typeface="Calibri" panose="020F0502020204030204" pitchFamily="34" charset="0"/>
              </a:rPr>
              <a:t> na </a:t>
            </a:r>
            <a:r>
              <a:rPr lang="en-US" sz="1200" dirty="0" err="1">
                <a:latin typeface="Calibri" panose="020F0502020204030204" pitchFamily="34" charset="0"/>
              </a:rPr>
              <a:t>ushauri</a:t>
            </a:r>
            <a:r>
              <a:rPr lang="en-US" sz="1200" dirty="0">
                <a:latin typeface="Calibri" panose="020F0502020204030204" pitchFamily="34" charset="0"/>
              </a:rPr>
              <a:t>, na ufafanuzi wa matokeo ya </a:t>
            </a:r>
            <a:r>
              <a:rPr lang="en-US" sz="1200" dirty="0" err="1">
                <a:latin typeface="Calibri" panose="020F0502020204030204" pitchFamily="34" charset="0"/>
              </a:rPr>
              <a:t>viwango</a:t>
            </a:r>
            <a:r>
              <a:rPr lang="en-US" sz="1200" dirty="0">
                <a:latin typeface="Calibri" panose="020F0502020204030204" pitchFamily="34" charset="0"/>
              </a:rPr>
              <a:t> vya </a:t>
            </a:r>
            <a:r>
              <a:rPr lang="en-US" sz="1200" dirty="0" err="1">
                <a:latin typeface="Calibri" panose="020F0502020204030204" pitchFamily="34" charset="0"/>
              </a:rPr>
              <a:t>virusi</a:t>
            </a:r>
            <a:r>
              <a:rPr lang="en-US" sz="1200" dirty="0">
                <a:latin typeface="Calibri" panose="020F0502020204030204" pitchFamily="34" charset="0"/>
              </a:rPr>
              <a:t>. Kwa mfano, katika ziara ya kwanza ya </a:t>
            </a:r>
            <a:r>
              <a:rPr lang="en-US" sz="1200" dirty="0" err="1">
                <a:latin typeface="Calibri" panose="020F0502020204030204" pitchFamily="34" charset="0"/>
              </a:rPr>
              <a:t>ufuatiliaji</a:t>
            </a:r>
            <a:r>
              <a:rPr lang="en-US" sz="1200" dirty="0">
                <a:latin typeface="Calibri" panose="020F0502020204030204" pitchFamily="34" charset="0"/>
              </a:rPr>
              <a:t> baada ya kubadilishwa kwa ARV, tumia kadi zinazoanza na "Unampatia aje mtoto wako ARV?" (Kadi ya 6) ili kutathmini </a:t>
            </a:r>
            <a:r>
              <a:rPr lang="en-US" sz="1200" dirty="0" err="1">
                <a:latin typeface="Calibri" panose="020F0502020204030204" pitchFamily="34" charset="0"/>
              </a:rPr>
              <a:t>utiifu</a:t>
            </a:r>
            <a:r>
              <a:rPr lang="en-US" sz="1200" dirty="0">
                <a:latin typeface="Calibri" panose="020F0502020204030204" pitchFamily="34" charset="0"/>
              </a:rPr>
              <a:t> wa kanuni mpya na kutoa </a:t>
            </a:r>
            <a:r>
              <a:rPr lang="en-US" sz="1200" dirty="0" err="1">
                <a:latin typeface="Calibri" panose="020F0502020204030204" pitchFamily="34" charset="0"/>
              </a:rPr>
              <a:t>ushauri</a:t>
            </a:r>
            <a:r>
              <a:rPr lang="en-US" sz="1200" dirty="0">
                <a:latin typeface="Calibri" panose="020F0502020204030204" pitchFamily="34" charset="0"/>
              </a:rPr>
              <a:t>. Unaweza pia kupitia kadi za 1 na 3 kwa maelezo msingi ya </a:t>
            </a:r>
            <a:r>
              <a:rPr lang="en-US" sz="1200" dirty="0" err="1">
                <a:latin typeface="Calibri" panose="020F0502020204030204" pitchFamily="34" charset="0"/>
              </a:rPr>
              <a:t>viwango</a:t>
            </a:r>
            <a:r>
              <a:rPr lang="en-US" sz="1200" dirty="0">
                <a:latin typeface="Calibri" panose="020F0502020204030204" pitchFamily="34" charset="0"/>
              </a:rPr>
              <a:t> vya </a:t>
            </a:r>
            <a:r>
              <a:rPr lang="en-US" sz="1200" dirty="0" err="1">
                <a:latin typeface="Calibri" panose="020F0502020204030204" pitchFamily="34" charset="0"/>
              </a:rPr>
              <a:t>virusi</a:t>
            </a:r>
            <a:r>
              <a:rPr lang="en-US" sz="1200" dirty="0">
                <a:latin typeface="Calibri" panose="020F0502020204030204" pitchFamily="34" charset="0"/>
              </a:rPr>
              <a:t>.</a:t>
            </a:r>
            <a:endParaRPr lang="sw-KE" sz="1200" dirty="0">
              <a:latin typeface="Calibri" panose="020F0502020204030204" pitchFamily="34" charset="0"/>
            </a:endParaRPr>
          </a:p>
        </p:txBody>
      </p:sp>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183" y="381000"/>
            <a:ext cx="1806331" cy="1371599"/>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2183" y="380999"/>
            <a:ext cx="1806331" cy="1371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39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709"/>
            <a:ext cx="9153525" cy="6885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21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en-US" sz="2800" dirty="0">
                <a:solidFill>
                  <a:srgbClr val="002060"/>
                </a:solidFill>
                <a:latin typeface="Calibri" panose="020F0502020204030204" pitchFamily="34" charset="0"/>
              </a:rPr>
              <a:t>Ustadi mzuri wa </a:t>
            </a:r>
            <a:r>
              <a:rPr lang="en-US" sz="2800" dirty="0" err="1">
                <a:solidFill>
                  <a:srgbClr val="002060"/>
                </a:solidFill>
                <a:latin typeface="Calibri" panose="020F0502020204030204" pitchFamily="34" charset="0"/>
              </a:rPr>
              <a:t>ushauri</a:t>
            </a:r>
            <a:r>
              <a:rPr lang="en-US" sz="2800" dirty="0">
                <a:solidFill>
                  <a:srgbClr val="002060"/>
                </a:solidFill>
                <a:latin typeface="Calibri" panose="020F0502020204030204" pitchFamily="34" charset="0"/>
              </a:rPr>
              <a:t> na mawasiliano</a:t>
            </a:r>
            <a:endParaRPr lang="sw-KE"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838200"/>
            <a:ext cx="6172200" cy="5943600"/>
          </a:xfrm>
        </p:spPr>
        <p:txBody>
          <a:bodyPr>
            <a:noAutofit/>
          </a:bodyPr>
          <a:lstStyle/>
          <a:p>
            <a:pPr marL="228600" indent="-228600">
              <a:lnSpc>
                <a:spcPct val="120000"/>
              </a:lnSpc>
              <a:spcAft>
                <a:spcPts val="0"/>
              </a:spcAft>
              <a:buAutoNum type="arabicPeriod"/>
            </a:pPr>
            <a:r>
              <a:rPr lang="en-GB" sz="1100" dirty="0">
                <a:latin typeface="Calibri" panose="020F0502020204030204" pitchFamily="34" charset="0"/>
              </a:rPr>
              <a:t>Ustadi mzuri wa ushauri na mawasiliano ni muhimu. Hapa kuna baadhi ya vidokezo muhimu:</a:t>
            </a:r>
          </a:p>
          <a:p>
            <a:pPr marL="867491" lvl="1" indent="-457200">
              <a:lnSpc>
                <a:spcPct val="120000"/>
              </a:lnSpc>
              <a:buFont typeface="Arial" panose="020B0604020202020204" pitchFamily="34" charset="0"/>
              <a:buChar char="•"/>
            </a:pPr>
            <a:r>
              <a:rPr lang="en-GB" sz="1100" dirty="0">
                <a:latin typeface="Calibri" panose="020F0502020204030204" pitchFamily="34" charset="0"/>
              </a:rPr>
              <a:t>Hakikisha </a:t>
            </a:r>
            <a:r>
              <a:rPr lang="en-GB" sz="1100" b="1" dirty="0">
                <a:latin typeface="Calibri" panose="020F0502020204030204" pitchFamily="34" charset="0"/>
              </a:rPr>
              <a:t>unamwangalia</a:t>
            </a:r>
            <a:r>
              <a:rPr lang="en-GB" sz="1100" dirty="0">
                <a:latin typeface="Calibri" panose="020F0502020204030204" pitchFamily="34" charset="0"/>
              </a:rPr>
              <a:t> mgonjwa kila wakati</a:t>
            </a:r>
          </a:p>
          <a:p>
            <a:pPr marL="867491" lvl="1" indent="-457200">
              <a:lnSpc>
                <a:spcPct val="120000"/>
              </a:lnSpc>
              <a:buFont typeface="Arial" panose="020B0604020202020204" pitchFamily="34" charset="0"/>
              <a:buChar char="•"/>
            </a:pPr>
            <a:r>
              <a:rPr lang="en-GB" sz="1100" dirty="0">
                <a:latin typeface="Calibri" panose="020F0502020204030204" pitchFamily="34" charset="0"/>
              </a:rPr>
              <a:t>Kaa mkiangaliana u</a:t>
            </a:r>
            <a:r>
              <a:rPr lang="en-GB" sz="1100" b="1" dirty="0">
                <a:latin typeface="Calibri" panose="020F0502020204030204" pitchFamily="34" charset="0"/>
              </a:rPr>
              <a:t>so kwa uso</a:t>
            </a:r>
          </a:p>
          <a:p>
            <a:pPr marL="867491" lvl="1" indent="-457200">
              <a:lnSpc>
                <a:spcPct val="120000"/>
              </a:lnSpc>
              <a:buFont typeface="Arial" panose="020B0604020202020204" pitchFamily="34" charset="0"/>
              <a:buChar char="•"/>
            </a:pPr>
            <a:r>
              <a:rPr lang="en-GB" sz="1100" dirty="0">
                <a:latin typeface="Calibri" panose="020F0502020204030204" pitchFamily="34" charset="0"/>
              </a:rPr>
              <a:t>Ongea wazi na kwa </a:t>
            </a:r>
            <a:r>
              <a:rPr lang="en-GB" sz="1100" b="1" dirty="0">
                <a:latin typeface="Calibri" panose="020F0502020204030204" pitchFamily="34" charset="0"/>
              </a:rPr>
              <a:t>sauti isiyo ya kutisha</a:t>
            </a:r>
          </a:p>
          <a:p>
            <a:pPr marL="867491" lvl="1" indent="-457200">
              <a:lnSpc>
                <a:spcPct val="120000"/>
              </a:lnSpc>
              <a:buFont typeface="Arial" panose="020B0604020202020204" pitchFamily="34" charset="0"/>
              <a:buChar char="•"/>
            </a:pPr>
            <a:r>
              <a:rPr lang="en-GB" sz="1100" b="1" dirty="0">
                <a:latin typeface="Calibri" panose="020F0502020204030204" pitchFamily="34" charset="0"/>
              </a:rPr>
              <a:t>Usiwe mtu wa kuhukumu, kuwa mwenye heshima - usilaumu au kukosoa!</a:t>
            </a:r>
          </a:p>
          <a:p>
            <a:pPr lvl="1">
              <a:lnSpc>
                <a:spcPct val="120000"/>
              </a:lnSpc>
            </a:pPr>
            <a:endParaRPr lang="sw-KE" sz="700" b="1" dirty="0">
              <a:latin typeface="Calibri" panose="020F0502020204030204" pitchFamily="34" charset="0"/>
            </a:endParaRPr>
          </a:p>
          <a:p>
            <a:pPr marL="228600" indent="-228600">
              <a:lnSpc>
                <a:spcPct val="120000"/>
              </a:lnSpc>
              <a:spcAft>
                <a:spcPts val="0"/>
              </a:spcAft>
              <a:buAutoNum type="arabicPeriod"/>
            </a:pPr>
            <a:r>
              <a:rPr lang="en-GB" sz="1100" dirty="0">
                <a:latin typeface="Calibri" panose="020F0502020204030204" pitchFamily="34" charset="0"/>
              </a:rPr>
              <a:t>Ili kufanikiwa zaidi katika kuongeza utiifu wa ARV, tumia mbinu ifuatayo (</a:t>
            </a:r>
            <a:r>
              <a:rPr lang="en-GB" sz="1100" b="1" dirty="0">
                <a:latin typeface="Calibri" panose="020F0502020204030204" pitchFamily="34" charset="0"/>
              </a:rPr>
              <a:t>O</a:t>
            </a:r>
            <a:r>
              <a:rPr lang="en-GB" sz="1100" dirty="0">
                <a:latin typeface="Calibri" panose="020F0502020204030204" pitchFamily="34" charset="0"/>
              </a:rPr>
              <a:t>- Maswali ya kawaida, </a:t>
            </a:r>
            <a:r>
              <a:rPr lang="en-GB" sz="1100" b="1" dirty="0">
                <a:latin typeface="Calibri" panose="020F0502020204030204" pitchFamily="34" charset="0"/>
              </a:rPr>
              <a:t>A</a:t>
            </a:r>
            <a:r>
              <a:rPr lang="en-GB" sz="1100" dirty="0">
                <a:latin typeface="Calibri" panose="020F0502020204030204" pitchFamily="34" charset="0"/>
              </a:rPr>
              <a:t>-Uthibitisho, </a:t>
            </a:r>
            <a:r>
              <a:rPr lang="en-GB" sz="1100" b="1" dirty="0">
                <a:latin typeface="Calibri" panose="020F0502020204030204" pitchFamily="34" charset="0"/>
              </a:rPr>
              <a:t>R</a:t>
            </a:r>
            <a:r>
              <a:rPr lang="en-GB" sz="1100" dirty="0">
                <a:latin typeface="Calibri" panose="020F0502020204030204" pitchFamily="34" charset="0"/>
              </a:rPr>
              <a:t> - Kusikiliza kwa makini, </a:t>
            </a:r>
            <a:r>
              <a:rPr lang="en-GB" sz="1100" b="1" dirty="0">
                <a:latin typeface="Calibri" panose="020F0502020204030204" pitchFamily="34" charset="0"/>
              </a:rPr>
              <a:t>S</a:t>
            </a:r>
            <a:r>
              <a:rPr lang="en-GB" sz="1100" dirty="0">
                <a:latin typeface="Calibri" panose="020F0502020204030204" pitchFamily="34" charset="0"/>
              </a:rPr>
              <a:t>- Taarifa za muhtasari):</a:t>
            </a:r>
          </a:p>
          <a:p>
            <a:pPr>
              <a:lnSpc>
                <a:spcPct val="120000"/>
              </a:lnSpc>
              <a:spcAft>
                <a:spcPts val="0"/>
              </a:spcAft>
            </a:pPr>
            <a:endParaRPr lang="sw-KE" sz="300" dirty="0">
              <a:latin typeface="Calibri" panose="020F0502020204030204" pitchFamily="34" charset="0"/>
            </a:endParaRPr>
          </a:p>
          <a:p>
            <a:pPr>
              <a:lnSpc>
                <a:spcPct val="120000"/>
              </a:lnSpc>
              <a:spcAft>
                <a:spcPts val="0"/>
              </a:spcAft>
            </a:pPr>
            <a:r>
              <a:rPr lang="en-GB" sz="1100" b="1" dirty="0">
                <a:latin typeface="Calibri" panose="020F0502020204030204" pitchFamily="34" charset="0"/>
              </a:rPr>
              <a:t>O: Maswali ya kawaida (epuka maswali ambayo yanajibiwa Ndiyo/Hapana)</a:t>
            </a:r>
          </a:p>
          <a:p>
            <a:pPr>
              <a:lnSpc>
                <a:spcPct val="120000"/>
              </a:lnSpc>
              <a:spcAft>
                <a:spcPts val="0"/>
              </a:spcAft>
            </a:pPr>
            <a:r>
              <a:rPr lang="en-GB" sz="1100" dirty="0">
                <a:latin typeface="Calibri" panose="020F0502020204030204" pitchFamily="34" charset="0"/>
              </a:rPr>
              <a:t>Je, ni nini hufanya iwe vigumu kwa mtoto wako kutumia ARV zakw kila siku?</a:t>
            </a:r>
          </a:p>
          <a:p>
            <a:pPr>
              <a:lnSpc>
                <a:spcPct val="120000"/>
              </a:lnSpc>
              <a:spcAft>
                <a:spcPts val="0"/>
              </a:spcAft>
            </a:pPr>
            <a:r>
              <a:rPr lang="en-GB" sz="1100" dirty="0">
                <a:latin typeface="Calibri" panose="020F0502020204030204" pitchFamily="34" charset="0"/>
              </a:rPr>
              <a:t>Ni nini ulichokifanya tayari ili kumsaidia mtoto wako kujaribu kutumia ARV zake kila siku?</a:t>
            </a:r>
          </a:p>
          <a:p>
            <a:pPr>
              <a:lnSpc>
                <a:spcPct val="120000"/>
              </a:lnSpc>
              <a:spcAft>
                <a:spcPts val="0"/>
              </a:spcAft>
            </a:pPr>
            <a:r>
              <a:rPr lang="en-GB" sz="1100" dirty="0">
                <a:latin typeface="Calibri" panose="020F0502020204030204" pitchFamily="34" charset="0"/>
              </a:rPr>
              <a:t>Unafikiria ni nini kinachoweza kufanyika ikiwa mtoto wako ataendelea kutumia ARV kama anavyofanya sasa?</a:t>
            </a:r>
          </a:p>
          <a:p>
            <a:pPr>
              <a:lnSpc>
                <a:spcPct val="120000"/>
              </a:lnSpc>
              <a:spcAft>
                <a:spcPts val="0"/>
              </a:spcAft>
            </a:pPr>
            <a:endParaRPr lang="sw-KE" sz="300" dirty="0">
              <a:latin typeface="Calibri" panose="020F0502020204030204" pitchFamily="34" charset="0"/>
            </a:endParaRPr>
          </a:p>
          <a:p>
            <a:pPr>
              <a:lnSpc>
                <a:spcPct val="120000"/>
              </a:lnSpc>
              <a:spcAft>
                <a:spcPts val="0"/>
              </a:spcAft>
            </a:pPr>
            <a:r>
              <a:rPr lang="en-GB" sz="1100" b="1" dirty="0">
                <a:latin typeface="Calibri" panose="020F0502020204030204" pitchFamily="34" charset="0"/>
              </a:rPr>
              <a:t>A: Uthibitisho</a:t>
            </a:r>
          </a:p>
          <a:p>
            <a:pPr>
              <a:lnSpc>
                <a:spcPct val="120000"/>
              </a:lnSpc>
              <a:spcAft>
                <a:spcPts val="0"/>
              </a:spcAft>
            </a:pPr>
            <a:r>
              <a:rPr lang="en-GB" sz="1100" i="1" u="sng" dirty="0">
                <a:latin typeface="Calibri" panose="020F0502020204030204" pitchFamily="34" charset="0"/>
              </a:rPr>
              <a:t>Ninashukuru kwamba unaweza</a:t>
            </a:r>
            <a:r>
              <a:rPr lang="en-GB" sz="1100" dirty="0">
                <a:latin typeface="Calibri" panose="020F0502020204030204" pitchFamily="34" charset="0"/>
              </a:rPr>
              <a:t> kuwa mwaminifu kuhusu njia mtoto wako anavyotumia ARV zake.</a:t>
            </a:r>
          </a:p>
          <a:p>
            <a:pPr>
              <a:lnSpc>
                <a:spcPct val="120000"/>
              </a:lnSpc>
              <a:spcAft>
                <a:spcPts val="0"/>
              </a:spcAft>
            </a:pPr>
            <a:r>
              <a:rPr lang="en-GB" sz="1100" i="1" u="sng" dirty="0">
                <a:latin typeface="Calibri" panose="020F0502020204030204" pitchFamily="34" charset="0"/>
              </a:rPr>
              <a:t>Kwa hakika wewe ni mtu mbunifu</a:t>
            </a:r>
            <a:r>
              <a:rPr lang="en-GB" sz="1100" dirty="0">
                <a:latin typeface="Calibri" panose="020F0502020204030204" pitchFamily="34" charset="0"/>
              </a:rPr>
              <a:t> kudhibiti changamoto nyingi sana.</a:t>
            </a:r>
          </a:p>
          <a:p>
            <a:pPr>
              <a:lnSpc>
                <a:spcPct val="120000"/>
              </a:lnSpc>
              <a:spcAft>
                <a:spcPts val="0"/>
              </a:spcAft>
            </a:pPr>
            <a:r>
              <a:rPr lang="en-GB" sz="1100" i="1" u="sng" dirty="0">
                <a:latin typeface="Calibri" panose="020F0502020204030204" pitchFamily="34" charset="0"/>
              </a:rPr>
              <a:t>Umejitahidi sana</a:t>
            </a:r>
            <a:r>
              <a:rPr lang="en-GB" sz="1100" dirty="0">
                <a:latin typeface="Calibri" panose="020F0502020204030204" pitchFamily="34" charset="0"/>
              </a:rPr>
              <a:t> kumsaidia mtoto wako kutumia dawa zake licha ya changamoto hizi.</a:t>
            </a:r>
            <a:endParaRPr lang="sw-KE" sz="1100" i="1" u="sng" dirty="0">
              <a:latin typeface="Calibri" panose="020F0502020204030204" pitchFamily="34" charset="0"/>
            </a:endParaRPr>
          </a:p>
        </p:txBody>
      </p:sp>
      <p:sp>
        <p:nvSpPr>
          <p:cNvPr id="6" name="Content Placeholder 4"/>
          <p:cNvSpPr txBox="1">
            <a:spLocks/>
          </p:cNvSpPr>
          <p:nvPr/>
        </p:nvSpPr>
        <p:spPr>
          <a:xfrm>
            <a:off x="304800" y="4572000"/>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en-GB" sz="1100" b="1" dirty="0">
                <a:latin typeface="Calibri" panose="020F0502020204030204" pitchFamily="34" charset="0"/>
              </a:rPr>
              <a:t>R: Kusikiliza kwa makini</a:t>
            </a:r>
            <a:endParaRPr lang="sw-KE" sz="1100" i="1" u="sng" dirty="0">
              <a:latin typeface="Calibri" panose="020F0502020204030204" pitchFamily="34" charset="0"/>
            </a:endParaRPr>
          </a:p>
          <a:p>
            <a:pPr>
              <a:lnSpc>
                <a:spcPct val="120000"/>
              </a:lnSpc>
              <a:spcAft>
                <a:spcPts val="0"/>
              </a:spcAft>
            </a:pPr>
            <a:r>
              <a:rPr lang="en-GB" sz="1100" i="1" u="sng" dirty="0">
                <a:latin typeface="Calibri" panose="020F0502020204030204" pitchFamily="34" charset="0"/>
              </a:rPr>
              <a:t>Huna uhakika kwa nini </a:t>
            </a:r>
            <a:r>
              <a:rPr lang="en-GB" sz="1100" dirty="0">
                <a:latin typeface="Calibri" panose="020F0502020204030204" pitchFamily="34" charset="0"/>
              </a:rPr>
              <a:t>mtoto wako anahitaji kutumia ARV kila siku. </a:t>
            </a:r>
          </a:p>
          <a:p>
            <a:pPr>
              <a:lnSpc>
                <a:spcPct val="120000"/>
              </a:lnSpc>
              <a:spcAft>
                <a:spcPts val="0"/>
              </a:spcAft>
            </a:pPr>
            <a:r>
              <a:rPr lang="en-GB" sz="1100" i="1" u="sng" dirty="0">
                <a:latin typeface="Calibri" panose="020F0502020204030204" pitchFamily="34" charset="0"/>
              </a:rPr>
              <a:t>Kwa hivyo ulisema unakasirika</a:t>
            </a:r>
            <a:r>
              <a:rPr lang="en-GB" sz="1100" dirty="0">
                <a:latin typeface="Calibri" panose="020F0502020204030204" pitchFamily="34" charset="0"/>
              </a:rPr>
              <a:t> unapofikiria kuhusu kumpatia mtoto wako ARV na hiyo inaifanya iwe vigumu sana.</a:t>
            </a:r>
          </a:p>
          <a:p>
            <a:pPr>
              <a:lnSpc>
                <a:spcPct val="120000"/>
              </a:lnSpc>
              <a:spcAft>
                <a:spcPts val="0"/>
              </a:spcAft>
            </a:pPr>
            <a:r>
              <a:rPr lang="en-GB" sz="1100" i="1" u="sng" dirty="0">
                <a:latin typeface="Calibri" panose="020F0502020204030204" pitchFamily="34" charset="0"/>
              </a:rPr>
              <a:t>Ninachosikia ukisema ni</a:t>
            </a:r>
            <a:r>
              <a:rPr lang="en-GB" sz="1100" dirty="0">
                <a:latin typeface="Calibri" panose="020F0502020204030204" pitchFamily="34" charset="0"/>
              </a:rPr>
              <a:t> kwamba una mambo mengine mengi muhimu ya kufanya, inaweza kuwa vigumu kumpa mtoto wako dawa kila siku.</a:t>
            </a:r>
          </a:p>
          <a:p>
            <a:pPr>
              <a:lnSpc>
                <a:spcPct val="120000"/>
              </a:lnSpc>
              <a:spcAft>
                <a:spcPts val="0"/>
              </a:spcAft>
            </a:pPr>
            <a:endParaRPr lang="sw-KE" sz="300" i="1" u="sng" dirty="0">
              <a:latin typeface="Calibri" panose="020F0502020204030204" pitchFamily="34" charset="0"/>
            </a:endParaRPr>
          </a:p>
          <a:p>
            <a:pPr>
              <a:lnSpc>
                <a:spcPct val="120000"/>
              </a:lnSpc>
              <a:spcAft>
                <a:spcPts val="0"/>
              </a:spcAft>
            </a:pPr>
            <a:r>
              <a:rPr lang="en-GB" sz="1100" b="1" dirty="0">
                <a:latin typeface="Calibri" panose="020F0502020204030204" pitchFamily="34" charset="0"/>
              </a:rPr>
              <a:t>S: Taarifa kwa ufupi</a:t>
            </a:r>
          </a:p>
          <a:p>
            <a:pPr>
              <a:lnSpc>
                <a:spcPct val="120000"/>
              </a:lnSpc>
              <a:spcAft>
                <a:spcPts val="0"/>
              </a:spcAft>
            </a:pPr>
            <a:r>
              <a:rPr lang="en-GB" sz="1100" i="1" u="sng" dirty="0">
                <a:latin typeface="Calibri" panose="020F0502020204030204" pitchFamily="34" charset="0"/>
              </a:rPr>
              <a:t>Acha nione kama ninaelewa hadi sasa.</a:t>
            </a:r>
            <a:r>
              <a:rPr lang="en-GB" sz="1100" dirty="0">
                <a:latin typeface="Calibri" panose="020F0502020204030204" pitchFamily="34" charset="0"/>
              </a:rPr>
              <a:t> Unamtaka mtoto wako kuwa na afya, lakini una tatizo la kumpa mtoto wako ARV kwa sababu una matatizo mengine katika maisha yako ambayo yanaifanya iwe vigumu kuzingatia afya yake.</a:t>
            </a:r>
          </a:p>
          <a:p>
            <a:pPr>
              <a:lnSpc>
                <a:spcPct val="120000"/>
              </a:lnSpc>
              <a:spcAft>
                <a:spcPts val="0"/>
              </a:spcAft>
            </a:pPr>
            <a:r>
              <a:rPr lang="en-GB" sz="1100" i="1" u="sng" dirty="0">
                <a:latin typeface="Calibri" panose="020F0502020204030204" pitchFamily="34" charset="0"/>
              </a:rPr>
              <a:t>Hivi ndivyo nimesikia ukisema, niambie kama ni sahihi.</a:t>
            </a:r>
            <a:r>
              <a:rPr lang="en-GB" sz="1100" dirty="0">
                <a:latin typeface="Calibri" panose="020F0502020204030204" pitchFamily="34" charset="0"/>
              </a:rPr>
              <a:t> Mtoto wako anahisi sawa anapokosa dozi na unahisi kuwa huna uhakika kama ARV ni muhimu kumfanya mtoto wako kuwa mwenye afya.</a:t>
            </a:r>
            <a:endParaRPr lang="sw-KE" sz="1100" i="1" u="sng" dirty="0">
              <a:latin typeface="Calibri" panose="020F0502020204030204" pitchFamily="34" charset="0"/>
            </a:endParaRPr>
          </a:p>
        </p:txBody>
      </p:sp>
      <p:sp>
        <p:nvSpPr>
          <p:cNvPr id="2" name="TextBox 1"/>
          <p:cNvSpPr txBox="1"/>
          <p:nvPr/>
        </p:nvSpPr>
        <p:spPr>
          <a:xfrm>
            <a:off x="6553200" y="1981200"/>
            <a:ext cx="2133600" cy="2062103"/>
          </a:xfrm>
          <a:prstGeom prst="rect">
            <a:avLst/>
          </a:prstGeom>
          <a:solidFill>
            <a:schemeClr val="accent3">
              <a:lumMod val="60000"/>
              <a:lumOff val="40000"/>
            </a:schemeClr>
          </a:solidFill>
        </p:spPr>
        <p:txBody>
          <a:bodyPr wrap="square" rtlCol="0" anchor="ctr">
            <a:spAutoFit/>
          </a:bodyPr>
          <a:lstStyle/>
          <a:p>
            <a:r>
              <a:rPr lang="en-US" sz="3200" b="1" dirty="0">
                <a:latin typeface="Calibri" panose="020F0502020204030204" pitchFamily="34" charset="0"/>
              </a:rPr>
              <a:t>O</a:t>
            </a:r>
            <a:r>
              <a:rPr dirty="0"/>
              <a:t>  </a:t>
            </a:r>
            <a:r>
              <a:rPr lang="en-US" sz="1200" dirty="0">
                <a:latin typeface="Calibri" panose="020F0502020204030204" pitchFamily="34" charset="0"/>
              </a:rPr>
              <a:t>Maswali ya kawaida</a:t>
            </a:r>
            <a:endParaRPr lang="sw-KE" sz="2200" b="1" dirty="0">
              <a:latin typeface="Calibri" panose="020F0502020204030204" pitchFamily="34" charset="0"/>
            </a:endParaRPr>
          </a:p>
          <a:p>
            <a:r>
              <a:rPr lang="en-US" sz="3200" b="1" dirty="0">
                <a:latin typeface="Calibri" panose="020F0502020204030204" pitchFamily="34" charset="0"/>
              </a:rPr>
              <a:t>A</a:t>
            </a:r>
            <a:r>
              <a:rPr dirty="0"/>
              <a:t>  </a:t>
            </a:r>
            <a:r>
              <a:rPr lang="en-US" sz="1200" dirty="0">
                <a:latin typeface="Calibri" panose="020F0502020204030204" pitchFamily="34" charset="0"/>
              </a:rPr>
              <a:t>Uthibitisho</a:t>
            </a:r>
            <a:endParaRPr lang="sw-KE" sz="2200" b="1" dirty="0">
              <a:latin typeface="Calibri" panose="020F0502020204030204" pitchFamily="34" charset="0"/>
            </a:endParaRPr>
          </a:p>
          <a:p>
            <a:r>
              <a:rPr lang="en-US" sz="3200" b="1" dirty="0">
                <a:latin typeface="Calibri" panose="020F0502020204030204" pitchFamily="34" charset="0"/>
              </a:rPr>
              <a:t>R</a:t>
            </a:r>
            <a:r>
              <a:rPr dirty="0"/>
              <a:t>  </a:t>
            </a:r>
            <a:r>
              <a:rPr lang="en-US" sz="1200" dirty="0">
                <a:latin typeface="Calibri" panose="020F0502020204030204" pitchFamily="34" charset="0"/>
              </a:rPr>
              <a:t>Kusikiliza kwa makini</a:t>
            </a:r>
            <a:endParaRPr lang="sw-KE" sz="2200" b="1" dirty="0">
              <a:latin typeface="Calibri" panose="020F0502020204030204" pitchFamily="34" charset="0"/>
            </a:endParaRPr>
          </a:p>
          <a:p>
            <a:r>
              <a:rPr lang="en-US" sz="3200" b="1" dirty="0">
                <a:latin typeface="Calibri" panose="020F0502020204030204" pitchFamily="34" charset="0"/>
              </a:rPr>
              <a:t>S</a:t>
            </a:r>
            <a:r>
              <a:rPr dirty="0"/>
              <a:t>  </a:t>
            </a:r>
            <a:r>
              <a:rPr lang="en-US" sz="1200" dirty="0">
                <a:latin typeface="Calibri" panose="020F0502020204030204" pitchFamily="34" charset="0"/>
              </a:rPr>
              <a:t>Taarifa kwa ufupi</a:t>
            </a:r>
            <a:endParaRPr lang="sw-KE" sz="2200" b="1" dirty="0">
              <a:latin typeface="Calibri" panose="020F0502020204030204" pitchFamily="34" charset="0"/>
            </a:endParaRPr>
          </a:p>
        </p:txBody>
      </p:sp>
    </p:spTree>
    <p:extLst>
      <p:ext uri="{BB962C8B-B14F-4D97-AF65-F5344CB8AC3E}">
        <p14:creationId xmlns:p14="http://schemas.microsoft.com/office/powerpoint/2010/main" val="36805482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GB" b="1" cap="small" dirty="0">
                <a:solidFill>
                  <a:srgbClr val="002060"/>
                </a:solidFill>
                <a:latin typeface="Calibri" panose="020F0502020204030204" pitchFamily="34" charset="0"/>
              </a:rPr>
              <a:t>Jinsi ya Kutumia Bango la Kadi za Ishara za Ushauri:</a:t>
            </a:r>
          </a:p>
          <a:p>
            <a:r>
              <a:rPr lang="en-GB" b="1" cap="small" dirty="0">
                <a:solidFill>
                  <a:srgbClr val="002060"/>
                </a:solidFill>
                <a:latin typeface="Calibri" panose="020F0502020204030204" pitchFamily="34" charset="0"/>
              </a:rPr>
              <a:t> Kwa Ziara </a:t>
            </a:r>
            <a:endParaRPr lang="sw-KE" dirty="0">
              <a:solidFill>
                <a:srgbClr val="002060"/>
              </a:solidFill>
              <a:latin typeface="Calibri" panose="020F0502020204030204" pitchFamily="34" charset="0"/>
            </a:endParaRPr>
          </a:p>
        </p:txBody>
      </p:sp>
      <p:sp>
        <p:nvSpPr>
          <p:cNvPr id="17" name="TextBox 16"/>
          <p:cNvSpPr txBox="1"/>
          <p:nvPr/>
        </p:nvSpPr>
        <p:spPr>
          <a:xfrm>
            <a:off x="1908649" y="6162564"/>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kiko juu:  </a:t>
            </a:r>
            <a:r>
              <a:rPr lang="en-US" sz="2000" b="1" dirty="0">
                <a:solidFill>
                  <a:schemeClr val="tx1">
                    <a:lumMod val="50000"/>
                    <a:lumOff val="50000"/>
                  </a:schemeClr>
                </a:solidFill>
                <a:latin typeface="Calibri" panose="020F0502020204030204" pitchFamily="34" charset="0"/>
              </a:rPr>
              <a:t>19</a:t>
            </a:r>
            <a:endParaRPr lang="sw-KE" sz="2000" b="1" dirty="0">
              <a:solidFill>
                <a:schemeClr val="tx1">
                  <a:lumMod val="50000"/>
                  <a:lumOff val="50000"/>
                </a:schemeClr>
              </a:solidFill>
              <a:latin typeface="Calibri" panose="020F0502020204030204" pitchFamily="34" charset="0"/>
            </a:endParaRPr>
          </a:p>
        </p:txBody>
      </p:sp>
      <p:sp>
        <p:nvSpPr>
          <p:cNvPr id="18" name="Rectangle 17"/>
          <p:cNvSpPr/>
          <p:nvPr/>
        </p:nvSpPr>
        <p:spPr>
          <a:xfrm>
            <a:off x="1447440" y="2067000"/>
            <a:ext cx="269413" cy="261495"/>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TextBox 30"/>
          <p:cNvSpPr txBox="1"/>
          <p:nvPr/>
        </p:nvSpPr>
        <p:spPr>
          <a:xfrm>
            <a:off x="1888291" y="2017818"/>
            <a:ext cx="3002078"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Inaanzisha ART:  </a:t>
            </a:r>
            <a:r>
              <a:rPr lang="en-US" sz="2000" b="1" dirty="0">
                <a:solidFill>
                  <a:srgbClr val="0070C0"/>
                </a:solidFill>
                <a:latin typeface="Calibri" panose="020F0502020204030204" pitchFamily="34" charset="0"/>
              </a:rPr>
              <a:t>1 – 2 </a:t>
            </a:r>
            <a:endParaRPr lang="sw-KE" sz="2000" b="1" dirty="0">
              <a:solidFill>
                <a:srgbClr val="0070C0"/>
              </a:solidFill>
              <a:latin typeface="Calibri" panose="020F0502020204030204" pitchFamily="34" charset="0"/>
            </a:endParaRPr>
          </a:p>
        </p:txBody>
      </p:sp>
      <p:sp>
        <p:nvSpPr>
          <p:cNvPr id="32" name="Rectangle 31"/>
          <p:cNvSpPr/>
          <p:nvPr/>
        </p:nvSpPr>
        <p:spPr>
          <a:xfrm>
            <a:off x="1446799" y="3196605"/>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33" name="TextBox 32"/>
          <p:cNvSpPr txBox="1"/>
          <p:nvPr/>
        </p:nvSpPr>
        <p:spPr>
          <a:xfrm>
            <a:off x="1911225" y="313004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kwanza cha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kiko chini:  </a:t>
            </a:r>
            <a:r>
              <a:rPr lang="en-US" sz="2000" b="1" dirty="0">
                <a:solidFill>
                  <a:schemeClr val="accent3"/>
                </a:solidFill>
                <a:latin typeface="Calibri" panose="020F0502020204030204" pitchFamily="34" charset="0"/>
              </a:rPr>
              <a:t>4</a:t>
            </a:r>
            <a:endParaRPr lang="sw-KE" sz="2000" b="1" dirty="0">
              <a:solidFill>
                <a:schemeClr val="accent3"/>
              </a:solidFill>
              <a:latin typeface="Calibri" panose="020F0502020204030204" pitchFamily="34" charset="0"/>
            </a:endParaRPr>
          </a:p>
        </p:txBody>
      </p:sp>
      <p:sp>
        <p:nvSpPr>
          <p:cNvPr id="34" name="Rectangle 33"/>
          <p:cNvSpPr/>
          <p:nvPr/>
        </p:nvSpPr>
        <p:spPr>
          <a:xfrm>
            <a:off x="1444224" y="3815840"/>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35" name="TextBox 34"/>
          <p:cNvSpPr txBox="1"/>
          <p:nvPr/>
        </p:nvSpPr>
        <p:spPr>
          <a:xfrm>
            <a:off x="1952000" y="373964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kwanza cha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kiko juu:  </a:t>
            </a:r>
            <a:r>
              <a:rPr lang="en-US" sz="2000" b="1" dirty="0">
                <a:solidFill>
                  <a:schemeClr val="accent6"/>
                </a:solidFill>
                <a:latin typeface="Calibri" panose="020F0502020204030204" pitchFamily="34" charset="0"/>
              </a:rPr>
              <a:t>5</a:t>
            </a:r>
            <a:endParaRPr lang="sw-KE" sz="2000" b="1" dirty="0">
              <a:solidFill>
                <a:schemeClr val="accent6"/>
              </a:solidFill>
              <a:latin typeface="Calibri" panose="020F0502020204030204" pitchFamily="34" charset="0"/>
            </a:endParaRPr>
          </a:p>
        </p:txBody>
      </p:sp>
      <p:sp>
        <p:nvSpPr>
          <p:cNvPr id="36" name="Rectangle 35"/>
          <p:cNvSpPr/>
          <p:nvPr/>
        </p:nvSpPr>
        <p:spPr>
          <a:xfrm>
            <a:off x="1447800" y="4392034"/>
            <a:ext cx="269413" cy="261495"/>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37" name="TextBox 36"/>
          <p:cNvSpPr txBox="1"/>
          <p:nvPr/>
        </p:nvSpPr>
        <p:spPr>
          <a:xfrm>
            <a:off x="1905000" y="434924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Ushauri </a:t>
            </a:r>
            <a:r>
              <a:rPr lang="en-US" sz="2000" dirty="0" err="1">
                <a:latin typeface="Calibri" panose="020F0502020204030204" pitchFamily="34" charset="0"/>
              </a:rPr>
              <a:t>ulioimarishwa</a:t>
            </a:r>
            <a:r>
              <a:rPr lang="en-US" sz="2000" dirty="0">
                <a:latin typeface="Calibri" panose="020F0502020204030204" pitchFamily="34" charset="0"/>
              </a:rPr>
              <a:t> wa </a:t>
            </a:r>
            <a:r>
              <a:rPr lang="en-US" sz="2000" dirty="0" err="1">
                <a:latin typeface="Calibri" panose="020F0502020204030204" pitchFamily="34" charset="0"/>
              </a:rPr>
              <a:t>utiifu</a:t>
            </a:r>
            <a:r>
              <a:rPr lang="en-US" sz="2000" dirty="0">
                <a:latin typeface="Calibri" panose="020F0502020204030204" pitchFamily="34" charset="0"/>
              </a:rPr>
              <a:t>: </a:t>
            </a:r>
            <a:r>
              <a:rPr dirty="0"/>
              <a:t> </a:t>
            </a:r>
            <a:r>
              <a:rPr lang="en-US" sz="2000" b="1" dirty="0">
                <a:solidFill>
                  <a:schemeClr val="accent5"/>
                </a:solidFill>
                <a:latin typeface="Calibri" panose="020F0502020204030204" pitchFamily="34" charset="0"/>
              </a:rPr>
              <a:t>6 – 16 </a:t>
            </a:r>
            <a:endParaRPr lang="sw-KE" sz="2000" b="1" dirty="0">
              <a:solidFill>
                <a:schemeClr val="accent5"/>
              </a:solidFill>
              <a:latin typeface="Calibri" panose="020F0502020204030204" pitchFamily="34" charset="0"/>
            </a:endParaRPr>
          </a:p>
        </p:txBody>
      </p:sp>
      <p:sp>
        <p:nvSpPr>
          <p:cNvPr id="38" name="Rectangle 37"/>
          <p:cNvSpPr/>
          <p:nvPr/>
        </p:nvSpPr>
        <p:spPr>
          <a:xfrm>
            <a:off x="1444224" y="5644640"/>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9" name="TextBox 38"/>
          <p:cNvSpPr txBox="1"/>
          <p:nvPr/>
        </p:nvSpPr>
        <p:spPr>
          <a:xfrm>
            <a:off x="1908649" y="556844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kiko chini:  </a:t>
            </a:r>
            <a:r>
              <a:rPr lang="en-US" sz="2000" b="1" dirty="0">
                <a:solidFill>
                  <a:srgbClr val="CC0066"/>
                </a:solidFill>
                <a:latin typeface="Calibri" panose="020F0502020204030204" pitchFamily="34" charset="0"/>
              </a:rPr>
              <a:t>18</a:t>
            </a:r>
            <a:endParaRPr lang="sw-KE" sz="2000" b="1" dirty="0">
              <a:solidFill>
                <a:srgbClr val="CC0066"/>
              </a:solidFill>
              <a:latin typeface="Calibri" panose="020F0502020204030204" pitchFamily="34" charset="0"/>
            </a:endParaRPr>
          </a:p>
        </p:txBody>
      </p:sp>
      <p:sp>
        <p:nvSpPr>
          <p:cNvPr id="40" name="Rectangle 39"/>
          <p:cNvSpPr/>
          <p:nvPr/>
        </p:nvSpPr>
        <p:spPr>
          <a:xfrm>
            <a:off x="1444224" y="6254240"/>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41" name="Rectangle 40"/>
          <p:cNvSpPr/>
          <p:nvPr/>
        </p:nvSpPr>
        <p:spPr>
          <a:xfrm>
            <a:off x="1447440" y="5035040"/>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42" name="TextBox 41"/>
          <p:cNvSpPr txBox="1"/>
          <p:nvPr/>
        </p:nvSpPr>
        <p:spPr>
          <a:xfrm>
            <a:off x="1921532" y="4958840"/>
            <a:ext cx="7268200"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Kipimo cha kufuatilia </a:t>
            </a:r>
            <a:r>
              <a:rPr lang="en-US" sz="2000" dirty="0" err="1">
                <a:latin typeface="Calibri" panose="020F0502020204030204" pitchFamily="34" charset="0"/>
              </a:rPr>
              <a:t>viwango</a:t>
            </a:r>
            <a:r>
              <a:rPr lang="en-US" sz="2000" dirty="0">
                <a:latin typeface="Calibri" panose="020F0502020204030204" pitchFamily="34" charset="0"/>
              </a:rPr>
              <a:t> vya </a:t>
            </a:r>
            <a:r>
              <a:rPr lang="en-US" sz="2000" dirty="0" err="1">
                <a:latin typeface="Calibri" panose="020F0502020204030204" pitchFamily="34" charset="0"/>
              </a:rPr>
              <a:t>virusi</a:t>
            </a:r>
            <a:r>
              <a:rPr lang="en-US" sz="2000" dirty="0">
                <a:latin typeface="Calibri" panose="020F0502020204030204" pitchFamily="34" charset="0"/>
              </a:rPr>
              <a:t>:  </a:t>
            </a:r>
            <a:r>
              <a:rPr lang="en-US" sz="2000" b="1" dirty="0">
                <a:solidFill>
                  <a:schemeClr val="accent4"/>
                </a:solidFill>
                <a:latin typeface="Calibri" panose="020F0502020204030204" pitchFamily="34" charset="0"/>
              </a:rPr>
              <a:t>17</a:t>
            </a:r>
            <a:endParaRPr lang="sw-KE" sz="2000" b="1" dirty="0">
              <a:solidFill>
                <a:schemeClr val="accent4"/>
              </a:solidFill>
              <a:latin typeface="Calibri" panose="020F0502020204030204" pitchFamily="34" charset="0"/>
            </a:endParaRPr>
          </a:p>
        </p:txBody>
      </p:sp>
      <p:sp>
        <p:nvSpPr>
          <p:cNvPr id="19" name="Rectangle 18"/>
          <p:cNvSpPr/>
          <p:nvPr/>
        </p:nvSpPr>
        <p:spPr>
          <a:xfrm>
            <a:off x="1447800" y="2630346"/>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0" name="TextBox 19"/>
          <p:cNvSpPr txBox="1"/>
          <p:nvPr/>
        </p:nvSpPr>
        <p:spPr>
          <a:xfrm>
            <a:off x="1888650" y="2581164"/>
            <a:ext cx="5350349" cy="390636"/>
          </a:xfrm>
          <a:prstGeom prst="rect">
            <a:avLst/>
          </a:prstGeom>
          <a:noFill/>
        </p:spPr>
        <p:txBody>
          <a:bodyPr wrap="square" lIns="82058" tIns="41029" rIns="82058" bIns="41029" rtlCol="0">
            <a:spAutoFit/>
          </a:bodyPr>
          <a:lstStyle/>
          <a:p>
            <a:r>
              <a:rPr lang="en-US" sz="2000" dirty="0">
                <a:latin typeface="Calibri" panose="020F0502020204030204" pitchFamily="34" charset="0"/>
              </a:rPr>
              <a:t>Inatuma kipimo cha viwango vya virusi:  </a:t>
            </a:r>
            <a:r>
              <a:rPr lang="en-US" sz="2000" b="1" dirty="0">
                <a:solidFill>
                  <a:srgbClr val="00B050"/>
                </a:solidFill>
                <a:latin typeface="Calibri" panose="020F0502020204030204" pitchFamily="34" charset="0"/>
              </a:rPr>
              <a:t>3</a:t>
            </a:r>
            <a:r>
              <a:rPr lang="en-US" sz="2000" b="1" dirty="0">
                <a:solidFill>
                  <a:srgbClr val="0070C0"/>
                </a:solidFill>
                <a:latin typeface="Calibri" panose="020F0502020204030204" pitchFamily="34" charset="0"/>
              </a:rPr>
              <a:t> </a:t>
            </a:r>
            <a:endParaRPr lang="sw-KE" sz="20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455656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en-GB" b="1" dirty="0">
                <a:solidFill>
                  <a:srgbClr val="002060"/>
                </a:solidFill>
                <a:latin typeface="Calibri" panose="020F0502020204030204" pitchFamily="34" charset="0"/>
              </a:rPr>
              <a:t>MADA ZA KADI ZA ISHARA ZA USHAURI</a:t>
            </a:r>
            <a:endParaRPr lang="sw-KE" dirty="0">
              <a:solidFill>
                <a:srgbClr val="002060"/>
              </a:solidFill>
              <a:latin typeface="Calibri" panose="020F0502020204030204" pitchFamily="34" charset="0"/>
            </a:endParaRPr>
          </a:p>
        </p:txBody>
      </p:sp>
      <p:sp>
        <p:nvSpPr>
          <p:cNvPr id="6" name="Content Placeholder 2"/>
          <p:cNvSpPr>
            <a:spLocks noGrp="1"/>
          </p:cNvSpPr>
          <p:nvPr/>
        </p:nvSpPr>
        <p:spPr>
          <a:xfrm>
            <a:off x="381000" y="1066800"/>
            <a:ext cx="8229600" cy="5715000"/>
          </a:xfrm>
          <a:prstGeom prst="rect">
            <a:avLst/>
          </a:prstGeom>
        </p:spPr>
        <p:txBody>
          <a:bodyPr vert="horz" lIns="82058" tIns="41029" rIns="82058" bIns="41029" rtlCol="0">
            <a:normAutofit/>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00000"/>
              </a:lnSpc>
            </a:pPr>
            <a:r>
              <a:rPr lang="en-US" sz="1200" dirty="0">
                <a:latin typeface="Calibri" panose="020F0502020204030204" pitchFamily="34" charset="0"/>
              </a:rPr>
              <a:t>Jinsi ya kutumia </a:t>
            </a:r>
            <a:r>
              <a:rPr lang="en-US" sz="1200" dirty="0" err="1">
                <a:latin typeface="Calibri" panose="020F0502020204030204" pitchFamily="34" charset="0"/>
              </a:rPr>
              <a:t>bango</a:t>
            </a:r>
            <a:r>
              <a:rPr lang="en-US" sz="1200" dirty="0">
                <a:latin typeface="Calibri" panose="020F0502020204030204" pitchFamily="34" charset="0"/>
              </a:rPr>
              <a:t> la kufuatilia </a:t>
            </a:r>
            <a:r>
              <a:rPr lang="en-US" sz="1200" dirty="0" err="1">
                <a:latin typeface="Calibri" panose="020F0502020204030204" pitchFamily="34" charset="0"/>
              </a:rPr>
              <a:t>viwango</a:t>
            </a:r>
            <a:r>
              <a:rPr lang="en-US" sz="1200" dirty="0">
                <a:latin typeface="Calibri" panose="020F0502020204030204" pitchFamily="34" charset="0"/>
              </a:rPr>
              <a:t> vya </a:t>
            </a:r>
            <a:r>
              <a:rPr lang="en-US" sz="1200" dirty="0" err="1">
                <a:latin typeface="Calibri" panose="020F0502020204030204" pitchFamily="34" charset="0"/>
              </a:rPr>
              <a:t>virusi</a:t>
            </a:r>
            <a:r>
              <a:rPr lang="en-US" sz="1200" dirty="0">
                <a:latin typeface="Calibri" panose="020F0502020204030204" pitchFamily="34" charset="0"/>
              </a:rPr>
              <a:t> na </a:t>
            </a:r>
            <a:r>
              <a:rPr lang="en-US" sz="1200" dirty="0" err="1">
                <a:latin typeface="Calibri" panose="020F0502020204030204" pitchFamily="34" charset="0"/>
              </a:rPr>
              <a:t>ushauri</a:t>
            </a:r>
            <a:r>
              <a:rPr lang="en-US" sz="1200" dirty="0">
                <a:latin typeface="Calibri" panose="020F0502020204030204" pitchFamily="34" charset="0"/>
              </a:rPr>
              <a:t> </a:t>
            </a:r>
            <a:r>
              <a:rPr lang="en-US" sz="1200" dirty="0" err="1">
                <a:latin typeface="Calibri" panose="020F0502020204030204" pitchFamily="34" charset="0"/>
              </a:rPr>
              <a:t>ulioimarishwa</a:t>
            </a:r>
            <a:r>
              <a:rPr lang="en-US" sz="1200" dirty="0">
                <a:latin typeface="Calibri" panose="020F0502020204030204" pitchFamily="34" charset="0"/>
              </a:rPr>
              <a:t> wa </a:t>
            </a:r>
            <a:r>
              <a:rPr lang="en-US" sz="1200" dirty="0" err="1">
                <a:latin typeface="Calibri" panose="020F0502020204030204" pitchFamily="34" charset="0"/>
              </a:rPr>
              <a:t>utiifu</a:t>
            </a:r>
            <a:r>
              <a:rPr lang="en-US" sz="1200" dirty="0">
                <a:latin typeface="Calibri" panose="020F0502020204030204" pitchFamily="34" charset="0"/>
              </a:rPr>
              <a:t>		</a:t>
            </a:r>
          </a:p>
          <a:p>
            <a:pPr>
              <a:lnSpc>
                <a:spcPct val="100000"/>
              </a:lnSpc>
            </a:pPr>
            <a:r>
              <a:rPr lang="en-US" sz="1200" dirty="0">
                <a:latin typeface="Calibri" panose="020F0502020204030204" pitchFamily="34" charset="0"/>
              </a:rPr>
              <a:t>Ustadi mzuri wa </a:t>
            </a:r>
            <a:r>
              <a:rPr lang="en-US" sz="1200" dirty="0" err="1">
                <a:latin typeface="Calibri" panose="020F0502020204030204" pitchFamily="34" charset="0"/>
              </a:rPr>
              <a:t>ushauri</a:t>
            </a:r>
            <a:r>
              <a:rPr lang="en-US" sz="1200" dirty="0">
                <a:latin typeface="Calibri" panose="020F0502020204030204" pitchFamily="34" charset="0"/>
              </a:rPr>
              <a:t> na mawasiliano</a:t>
            </a:r>
          </a:p>
          <a:p>
            <a:pPr marL="228600" indent="-228600">
              <a:lnSpc>
                <a:spcPct val="100000"/>
              </a:lnSpc>
              <a:buAutoNum type="arabicPeriod"/>
            </a:pPr>
            <a:r>
              <a:rPr lang="en-US" sz="1200" dirty="0">
                <a:latin typeface="Calibri" panose="020F0502020204030204" pitchFamily="34" charset="0"/>
              </a:rPr>
              <a:t>Kuanzisha ARV za mtoto wako</a:t>
            </a:r>
          </a:p>
          <a:p>
            <a:pPr marL="228600" indent="-228600">
              <a:lnSpc>
                <a:spcPct val="100000"/>
              </a:lnSpc>
              <a:buAutoNum type="arabicPeriod"/>
            </a:pPr>
            <a:r>
              <a:rPr lang="en-US" sz="1200" dirty="0">
                <a:latin typeface="Calibri" panose="020F0502020204030204" pitchFamily="34" charset="0"/>
              </a:rPr>
              <a:t>Kuongea na mtoto wako kuhusu ARV</a:t>
            </a:r>
          </a:p>
          <a:p>
            <a:pPr marL="228600" indent="-228600">
              <a:lnSpc>
                <a:spcPct val="100000"/>
              </a:lnSpc>
              <a:buAutoNum type="arabicPeriod"/>
            </a:pPr>
            <a:r>
              <a:rPr lang="en-US" sz="1200" dirty="0">
                <a:latin typeface="Calibri" panose="020F0502020204030204" pitchFamily="34" charset="0"/>
              </a:rPr>
              <a:t>Je, </a:t>
            </a:r>
            <a:r>
              <a:rPr lang="en-US" sz="1200" dirty="0" err="1">
                <a:latin typeface="Calibri" panose="020F0502020204030204" pitchFamily="34" charset="0"/>
              </a:rPr>
              <a:t>viwango</a:t>
            </a:r>
            <a:r>
              <a:rPr lang="en-US" sz="1200" dirty="0">
                <a:latin typeface="Calibri" panose="020F0502020204030204" pitchFamily="34" charset="0"/>
              </a:rPr>
              <a:t> vya </a:t>
            </a:r>
            <a:r>
              <a:rPr lang="en-US" sz="1200" dirty="0" err="1">
                <a:latin typeface="Calibri" panose="020F0502020204030204" pitchFamily="34" charset="0"/>
              </a:rPr>
              <a:t>virusi</a:t>
            </a:r>
            <a:r>
              <a:rPr lang="en-US" sz="1200" dirty="0">
                <a:latin typeface="Calibri" panose="020F0502020204030204" pitchFamily="34" charset="0"/>
              </a:rPr>
              <a:t> ni nini?</a:t>
            </a:r>
          </a:p>
          <a:p>
            <a:pPr marL="228600" indent="-228600">
              <a:lnSpc>
                <a:spcPct val="100000"/>
              </a:lnSpc>
              <a:buAutoNum type="arabicPeriod"/>
            </a:pPr>
            <a:r>
              <a:rPr lang="en-US" sz="1200" dirty="0">
                <a:latin typeface="Calibri" panose="020F0502020204030204" pitchFamily="34" charset="0"/>
              </a:rPr>
              <a:t>Viwango vya </a:t>
            </a:r>
            <a:r>
              <a:rPr lang="en-US" sz="1200" dirty="0" err="1">
                <a:latin typeface="Calibri" panose="020F0502020204030204" pitchFamily="34" charset="0"/>
              </a:rPr>
              <a:t>virusi</a:t>
            </a:r>
            <a:r>
              <a:rPr lang="en-US" sz="1200" dirty="0">
                <a:latin typeface="Calibri" panose="020F0502020204030204" pitchFamily="34" charset="0"/>
              </a:rPr>
              <a:t> viko CHINI</a:t>
            </a:r>
          </a:p>
          <a:p>
            <a:pPr marL="228600" indent="-228600">
              <a:lnSpc>
                <a:spcPct val="100000"/>
              </a:lnSpc>
              <a:buAutoNum type="arabicPeriod"/>
            </a:pPr>
            <a:r>
              <a:rPr lang="en-US" sz="1200" dirty="0">
                <a:latin typeface="Calibri" panose="020F0502020204030204" pitchFamily="34" charset="0"/>
              </a:rPr>
              <a:t>Viwango vya </a:t>
            </a:r>
            <a:r>
              <a:rPr lang="en-US" sz="1200" dirty="0" err="1">
                <a:latin typeface="Calibri" panose="020F0502020204030204" pitchFamily="34" charset="0"/>
              </a:rPr>
              <a:t>virusi</a:t>
            </a:r>
            <a:r>
              <a:rPr lang="en-US" sz="1200" dirty="0">
                <a:latin typeface="Calibri" panose="020F0502020204030204" pitchFamily="34" charset="0"/>
              </a:rPr>
              <a:t> viko JUU</a:t>
            </a:r>
          </a:p>
          <a:p>
            <a:pPr marL="228600" indent="-228600">
              <a:lnSpc>
                <a:spcPct val="100000"/>
              </a:lnSpc>
              <a:buAutoNum type="arabicPeriod"/>
            </a:pPr>
            <a:r>
              <a:rPr lang="en-US" sz="1200" dirty="0">
                <a:latin typeface="Calibri" panose="020F0502020204030204" pitchFamily="34" charset="0"/>
              </a:rPr>
              <a:t>Unampatia mtoto wako ARV aje?</a:t>
            </a:r>
          </a:p>
          <a:p>
            <a:pPr marL="228600" indent="-228600">
              <a:lnSpc>
                <a:spcPct val="100000"/>
              </a:lnSpc>
              <a:buAutoNum type="arabicPeriod"/>
            </a:pPr>
            <a:r>
              <a:rPr lang="en-US" sz="1200" dirty="0">
                <a:latin typeface="Calibri" panose="020F0502020204030204" pitchFamily="34" charset="0"/>
              </a:rPr>
              <a:t>Je, ni changamoto gani unazokumbana nazo unapompa mtoto wako ARV? (1 kati ya 3)</a:t>
            </a:r>
          </a:p>
          <a:p>
            <a:pPr marL="228600" indent="-228600">
              <a:lnSpc>
                <a:spcPct val="100000"/>
              </a:lnSpc>
              <a:buAutoNum type="arabicPeriod"/>
            </a:pPr>
            <a:r>
              <a:rPr lang="en-US" sz="1200" dirty="0">
                <a:latin typeface="Calibri" panose="020F0502020204030204" pitchFamily="34" charset="0"/>
              </a:rPr>
              <a:t>Je, ni changamoto gani unazokumbana nazo unapompa mtoto wako ARV? (2 kati ya 3)</a:t>
            </a:r>
          </a:p>
          <a:p>
            <a:pPr marL="228600" indent="-228600">
              <a:lnSpc>
                <a:spcPct val="100000"/>
              </a:lnSpc>
              <a:buAutoNum type="arabicPeriod"/>
            </a:pPr>
            <a:r>
              <a:rPr lang="en-US" sz="1200" dirty="0">
                <a:latin typeface="Calibri" panose="020F0502020204030204" pitchFamily="34" charset="0"/>
              </a:rPr>
              <a:t>Je, ni changamoto gani unazokumbana nazo unapompa mtoto wako ARV? (3 kati ya 3)</a:t>
            </a:r>
          </a:p>
          <a:p>
            <a:pPr marL="228600" indent="-228600">
              <a:lnSpc>
                <a:spcPct val="100000"/>
              </a:lnSpc>
              <a:buAutoNum type="arabicPeriod"/>
            </a:pPr>
            <a:r>
              <a:rPr lang="en-US" sz="1200" dirty="0">
                <a:latin typeface="Calibri" panose="020F0502020204030204" pitchFamily="34" charset="0"/>
              </a:rPr>
              <a:t>Njia za kumsaidia mtoto wako kutumia ARV</a:t>
            </a:r>
          </a:p>
          <a:p>
            <a:pPr marL="228600" indent="-228600">
              <a:lnSpc>
                <a:spcPct val="100000"/>
              </a:lnSpc>
              <a:buAutoNum type="arabicPeriod"/>
            </a:pPr>
            <a:r>
              <a:rPr lang="en-US" sz="1200" dirty="0">
                <a:latin typeface="Calibri" panose="020F0502020204030204" pitchFamily="34" charset="0"/>
              </a:rPr>
              <a:t>Kushiriki hali ya mtoto wako na wengine</a:t>
            </a:r>
          </a:p>
          <a:p>
            <a:pPr marL="228600" indent="-228600">
              <a:lnSpc>
                <a:spcPct val="100000"/>
              </a:lnSpc>
              <a:buAutoNum type="arabicPeriod"/>
            </a:pPr>
            <a:r>
              <a:rPr lang="en-US" sz="1200" dirty="0">
                <a:latin typeface="Calibri" panose="020F0502020204030204" pitchFamily="34" charset="0"/>
              </a:rPr>
              <a:t>Kukumbuka kumpa ARV</a:t>
            </a:r>
          </a:p>
          <a:p>
            <a:pPr marL="228600" indent="-228600">
              <a:lnSpc>
                <a:spcPct val="100000"/>
              </a:lnSpc>
              <a:buAutoNum type="arabicPeriod"/>
            </a:pPr>
            <a:r>
              <a:rPr lang="en-US" sz="1200" dirty="0">
                <a:latin typeface="Calibri" panose="020F0502020204030204" pitchFamily="34" charset="0"/>
              </a:rPr>
              <a:t>Kuelewa ARV ya mtoto wako</a:t>
            </a:r>
          </a:p>
          <a:p>
            <a:pPr marL="228600" indent="-228600">
              <a:lnSpc>
                <a:spcPct val="100000"/>
              </a:lnSpc>
              <a:buAutoNum type="arabicPeriod"/>
            </a:pPr>
            <a:r>
              <a:rPr lang="en-US" sz="1200" dirty="0">
                <a:latin typeface="Calibri" panose="020F0502020204030204" pitchFamily="34" charset="0"/>
              </a:rPr>
              <a:t>Mtoto hataki kutumia dawa</a:t>
            </a:r>
          </a:p>
          <a:p>
            <a:pPr marL="228600" indent="-228600">
              <a:lnSpc>
                <a:spcPct val="100000"/>
              </a:lnSpc>
              <a:buAutoNum type="arabicPeriod"/>
            </a:pPr>
            <a:r>
              <a:rPr lang="en-US" sz="1200" dirty="0">
                <a:latin typeface="Calibri" panose="020F0502020204030204" pitchFamily="34" charset="0"/>
              </a:rPr>
              <a:t>Vidokezo vya kumsaidia mtoto wako kutumia dawa</a:t>
            </a:r>
          </a:p>
          <a:p>
            <a:pPr marL="228600" indent="-228600">
              <a:lnSpc>
                <a:spcPct val="100000"/>
              </a:lnSpc>
              <a:buAutoNum type="arabicPeriod"/>
            </a:pPr>
            <a:r>
              <a:rPr lang="en-US" sz="1200" dirty="0">
                <a:latin typeface="Calibri" panose="020F0502020204030204" pitchFamily="34" charset="0"/>
              </a:rPr>
              <a:t>Vidokezo vya kumeza vidonge</a:t>
            </a:r>
          </a:p>
          <a:p>
            <a:pPr marL="228600" indent="-228600">
              <a:lnSpc>
                <a:spcPct val="100000"/>
              </a:lnSpc>
              <a:buAutoNum type="arabicPeriod"/>
            </a:pPr>
            <a:r>
              <a:rPr lang="en-US" sz="1200" dirty="0">
                <a:latin typeface="Calibri" panose="020F0502020204030204" pitchFamily="34" charset="0"/>
              </a:rPr>
              <a:t>Ufuatiliaji: Unampatia mtoto wako ARV aje?</a:t>
            </a:r>
          </a:p>
          <a:p>
            <a:pPr marL="228600" indent="-228600">
              <a:lnSpc>
                <a:spcPct val="100000"/>
              </a:lnSpc>
              <a:buAutoNum type="arabicPeriod"/>
            </a:pPr>
            <a:r>
              <a:rPr lang="en-US" sz="1200" dirty="0">
                <a:latin typeface="Calibri" panose="020F0502020204030204" pitchFamily="34" charset="0"/>
              </a:rPr>
              <a:t>Umefanikiwa kupunguza </a:t>
            </a:r>
            <a:r>
              <a:rPr lang="en-US" sz="1200" dirty="0" err="1">
                <a:latin typeface="Calibri" panose="020F0502020204030204" pitchFamily="34" charset="0"/>
              </a:rPr>
              <a:t>viwango</a:t>
            </a:r>
            <a:r>
              <a:rPr lang="en-US" sz="1200" dirty="0">
                <a:latin typeface="Calibri" panose="020F0502020204030204" pitchFamily="34" charset="0"/>
              </a:rPr>
              <a:t> vya </a:t>
            </a:r>
            <a:r>
              <a:rPr lang="en-US" sz="1200" dirty="0" err="1">
                <a:latin typeface="Calibri" panose="020F0502020204030204" pitchFamily="34" charset="0"/>
              </a:rPr>
              <a:t>virusi</a:t>
            </a:r>
            <a:r>
              <a:rPr lang="en-US" sz="1200" dirty="0">
                <a:latin typeface="Calibri" panose="020F0502020204030204" pitchFamily="34" charset="0"/>
              </a:rPr>
              <a:t> vya mtoto wako</a:t>
            </a:r>
          </a:p>
          <a:p>
            <a:pPr marL="228600" indent="-228600">
              <a:lnSpc>
                <a:spcPct val="100000"/>
              </a:lnSpc>
              <a:buAutoNum type="arabicPeriod"/>
            </a:pPr>
            <a:r>
              <a:rPr lang="en-US" sz="1200" dirty="0">
                <a:latin typeface="Calibri" panose="020F0502020204030204" pitchFamily="34" charset="0"/>
              </a:rPr>
              <a:t> ARV hazifanyi kazi vizuri</a:t>
            </a:r>
            <a:br>
              <a:rPr sz="1050" dirty="0"/>
            </a:br>
            <a:r>
              <a:rPr lang="en-US" sz="1050" dirty="0"/>
              <a:t>								</a:t>
            </a:r>
            <a:endParaRPr lang="sw-KE" sz="1050" b="1" dirty="0"/>
          </a:p>
        </p:txBody>
      </p:sp>
      <p:sp>
        <p:nvSpPr>
          <p:cNvPr id="4" name="Rectangle 3"/>
          <p:cNvSpPr/>
          <p:nvPr/>
        </p:nvSpPr>
        <p:spPr>
          <a:xfrm>
            <a:off x="6629400" y="1517763"/>
            <a:ext cx="1981200" cy="132254"/>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5" name="Rectangle 4"/>
          <p:cNvSpPr/>
          <p:nvPr/>
        </p:nvSpPr>
        <p:spPr>
          <a:xfrm>
            <a:off x="6629400" y="1746781"/>
            <a:ext cx="1981200" cy="132254"/>
          </a:xfrm>
          <a:prstGeom prst="rect">
            <a:avLst/>
          </a:prstGeom>
          <a:solidFill>
            <a:srgbClr val="0070C0"/>
          </a:solidFill>
          <a:ln>
            <a:solidFill>
              <a:srgbClr val="0070C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7" name="Rectangle 6"/>
          <p:cNvSpPr/>
          <p:nvPr/>
        </p:nvSpPr>
        <p:spPr>
          <a:xfrm>
            <a:off x="6629400" y="1981200"/>
            <a:ext cx="1981200" cy="132254"/>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629400" y="2209800"/>
            <a:ext cx="1981200"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629400" y="2438400"/>
            <a:ext cx="1981200"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629400" y="26670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629400" y="28956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4" name="Rectangle 13"/>
          <p:cNvSpPr/>
          <p:nvPr/>
        </p:nvSpPr>
        <p:spPr>
          <a:xfrm>
            <a:off x="6629400" y="31242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5" name="Rectangle 14"/>
          <p:cNvSpPr/>
          <p:nvPr/>
        </p:nvSpPr>
        <p:spPr>
          <a:xfrm>
            <a:off x="6629400" y="33528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6" name="Rectangle 15"/>
          <p:cNvSpPr/>
          <p:nvPr/>
        </p:nvSpPr>
        <p:spPr>
          <a:xfrm>
            <a:off x="6629400" y="35814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7" name="Rectangle 16"/>
          <p:cNvSpPr/>
          <p:nvPr/>
        </p:nvSpPr>
        <p:spPr>
          <a:xfrm>
            <a:off x="6629400" y="3764567"/>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8" name="Rectangle 17"/>
          <p:cNvSpPr/>
          <p:nvPr/>
        </p:nvSpPr>
        <p:spPr>
          <a:xfrm>
            <a:off x="6629400" y="398254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9" name="Rectangle 18"/>
          <p:cNvSpPr/>
          <p:nvPr/>
        </p:nvSpPr>
        <p:spPr>
          <a:xfrm>
            <a:off x="6629400" y="421114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0" name="Rectangle 19"/>
          <p:cNvSpPr/>
          <p:nvPr/>
        </p:nvSpPr>
        <p:spPr>
          <a:xfrm>
            <a:off x="6629400" y="4439746"/>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1" name="Rectangle 20"/>
          <p:cNvSpPr/>
          <p:nvPr/>
        </p:nvSpPr>
        <p:spPr>
          <a:xfrm>
            <a:off x="6629400" y="46482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2" name="Rectangle 21"/>
          <p:cNvSpPr/>
          <p:nvPr/>
        </p:nvSpPr>
        <p:spPr>
          <a:xfrm>
            <a:off x="6629400" y="4876800"/>
            <a:ext cx="1981200"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3" name="Rectangle 22"/>
          <p:cNvSpPr/>
          <p:nvPr/>
        </p:nvSpPr>
        <p:spPr>
          <a:xfrm>
            <a:off x="6629400" y="5105400"/>
            <a:ext cx="1981200"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4" name="Rectangle 23"/>
          <p:cNvSpPr/>
          <p:nvPr/>
        </p:nvSpPr>
        <p:spPr>
          <a:xfrm>
            <a:off x="6629400" y="5334000"/>
            <a:ext cx="1981200"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5" name="Rectangle 24"/>
          <p:cNvSpPr/>
          <p:nvPr/>
        </p:nvSpPr>
        <p:spPr>
          <a:xfrm>
            <a:off x="6629400" y="5562600"/>
            <a:ext cx="1981200"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70C0"/>
          </a:solidFill>
        </p:spPr>
        <p:txBody>
          <a:bodyPr>
            <a:noAutofit/>
          </a:bodyPr>
          <a:lstStyle/>
          <a:p>
            <a:pPr algn="l"/>
            <a:r>
              <a:rPr lang="en-US" sz="2800" dirty="0">
                <a:solidFill>
                  <a:srgbClr val="FFFFFF"/>
                </a:solidFill>
                <a:latin typeface="Calibri" panose="020F0502020204030204" pitchFamily="34" charset="0"/>
              </a:rPr>
              <a:t>	1. Kuanzisha ARV za mtoto wako</a:t>
            </a:r>
            <a:endParaRPr lang="sw-KE" sz="2800" dirty="0">
              <a:solidFill>
                <a:srgbClr val="FFFFFF"/>
              </a:solidFill>
              <a:latin typeface="Calibri" panose="020F0502020204030204" pitchFamily="34" charset="0"/>
            </a:endParaRPr>
          </a:p>
        </p:txBody>
      </p:sp>
      <p:sp>
        <p:nvSpPr>
          <p:cNvPr id="2" name="TextBox 1"/>
          <p:cNvSpPr txBox="1"/>
          <p:nvPr/>
        </p:nvSpPr>
        <p:spPr>
          <a:xfrm>
            <a:off x="6248400" y="1447800"/>
            <a:ext cx="2781454" cy="4801314"/>
          </a:xfrm>
          <a:prstGeom prst="rect">
            <a:avLst/>
          </a:prstGeom>
          <a:noFill/>
        </p:spPr>
        <p:txBody>
          <a:bodyPr wrap="square" rtlCol="0">
            <a:spAutoFit/>
          </a:bodyPr>
          <a:lstStyle/>
          <a:p>
            <a:pPr marL="285750" indent="-285750">
              <a:buFont typeface="Wingdings" panose="05000000000000000000" pitchFamily="2" charset="2"/>
              <a:buChar char="Ø"/>
            </a:pPr>
            <a:r>
              <a:rPr lang="en-US" dirty="0">
                <a:latin typeface="Calibri" panose="020F0502020204030204" pitchFamily="34" charset="0"/>
              </a:rPr>
              <a:t>ARV hukomesha HIV dhidi ya kutengeneza </a:t>
            </a:r>
            <a:r>
              <a:rPr lang="en-US" dirty="0" err="1">
                <a:latin typeface="Calibri" panose="020F0502020204030204" pitchFamily="34" charset="0"/>
              </a:rPr>
              <a:t>virusi</a:t>
            </a:r>
            <a:r>
              <a:rPr lang="en-US" dirty="0">
                <a:latin typeface="Calibri" panose="020F0502020204030204" pitchFamily="34" charset="0"/>
              </a:rPr>
              <a:t> zaidi, hivyo basi kumwezesha mtoto wako kubakia au kuwa mwenye afya zaidi.</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Ni muhimu kumpatia mtoto wako ARV kila siku kama ulivyoagizwa na daktari.</a:t>
            </a:r>
          </a:p>
          <a:p>
            <a:pPr marL="342900" indent="-342900">
              <a:buFont typeface="Arial" panose="020B0604020202020204" pitchFamily="34" charset="0"/>
              <a:buChar char="•"/>
            </a:pPr>
            <a:endParaRPr lang="sw-KE" dirty="0">
              <a:latin typeface="Calibri" panose="020F0502020204030204" pitchFamily="34" charset="0"/>
            </a:endParaRPr>
          </a:p>
          <a:p>
            <a:pPr marL="285750" indent="-285750">
              <a:buFont typeface="Wingdings" panose="05000000000000000000" pitchFamily="2" charset="2"/>
              <a:buChar char="Ø"/>
            </a:pPr>
            <a:r>
              <a:rPr lang="en-US" dirty="0">
                <a:latin typeface="Calibri" panose="020F0502020204030204" pitchFamily="34" charset="0"/>
              </a:rPr>
              <a:t>Katika miezi sita, tutakagua </a:t>
            </a:r>
            <a:r>
              <a:rPr lang="en-US" dirty="0" err="1">
                <a:latin typeface="Calibri" panose="020F0502020204030204" pitchFamily="34" charset="0"/>
              </a:rPr>
              <a:t>viwango</a:t>
            </a:r>
            <a:r>
              <a:rPr lang="en-US" dirty="0">
                <a:latin typeface="Calibri" panose="020F0502020204030204" pitchFamily="34" charset="0"/>
              </a:rPr>
              <a:t> vya </a:t>
            </a:r>
            <a:r>
              <a:rPr lang="en-US" dirty="0" err="1">
                <a:latin typeface="Calibri" panose="020F0502020204030204" pitchFamily="34" charset="0"/>
              </a:rPr>
              <a:t>virusi</a:t>
            </a:r>
            <a:r>
              <a:rPr lang="en-US" dirty="0">
                <a:latin typeface="Calibri" panose="020F0502020204030204" pitchFamily="34" charset="0"/>
              </a:rPr>
              <a:t> vya mtoto wako ili kuona kama ARV zinafanya kazi vizuri.</a:t>
            </a:r>
            <a:endParaRPr lang="sw-KE" dirty="0">
              <a:latin typeface="Calibri" panose="020F0502020204030204" pitchFamily="34" charset="0"/>
            </a:endParaRPr>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990600"/>
            <a:ext cx="4651375" cy="5749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3505200"/>
            <a:ext cx="3124200" cy="3193602"/>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946199"/>
            <a:ext cx="3124200" cy="4768801"/>
          </a:xfrm>
        </p:spPr>
        <p:txBody>
          <a:bodyPr>
            <a:normAutofit/>
          </a:bodyPr>
          <a:lstStyle/>
          <a:p>
            <a:r>
              <a:rPr lang="en-US" sz="1400" b="1" dirty="0">
                <a:latin typeface="Calibri" panose="020F0502020204030204" pitchFamily="34" charset="0"/>
              </a:rPr>
              <a:t>UJUMBE MUHIMU:</a:t>
            </a:r>
          </a:p>
          <a:p>
            <a:pPr marL="285750" indent="-285750">
              <a:buFont typeface="Wingdings" panose="05000000000000000000" pitchFamily="2" charset="2"/>
              <a:buChar char="Ø"/>
            </a:pPr>
            <a:r>
              <a:rPr lang="en-US" sz="1400" dirty="0">
                <a:latin typeface="Calibri" panose="020F0502020204030204" pitchFamily="34" charset="0"/>
              </a:rPr>
              <a:t>ARV hukomesha HIV dhidi ya kutengeneza </a:t>
            </a:r>
            <a:r>
              <a:rPr lang="en-US" sz="1400" dirty="0" err="1">
                <a:latin typeface="Calibri" panose="020F0502020204030204" pitchFamily="34" charset="0"/>
              </a:rPr>
              <a:t>virusi</a:t>
            </a:r>
            <a:r>
              <a:rPr lang="en-US" sz="1400" dirty="0">
                <a:latin typeface="Calibri" panose="020F0502020204030204" pitchFamily="34" charset="0"/>
              </a:rPr>
              <a:t> zaidi, hivyo basi kukuwezesha kuwa mwenye afya zaidi.</a:t>
            </a:r>
          </a:p>
          <a:p>
            <a:pPr marL="285750" indent="-285750">
              <a:buFont typeface="Wingdings" panose="05000000000000000000" pitchFamily="2" charset="2"/>
              <a:buChar char="Ø"/>
            </a:pPr>
            <a:r>
              <a:rPr lang="en-US" sz="1400" dirty="0">
                <a:latin typeface="Calibri" panose="020F0502020204030204" pitchFamily="34" charset="0"/>
              </a:rPr>
              <a:t>Ni muhimu kutumia ARV kila siku kama ulivyoagizwa na daktari.</a:t>
            </a:r>
          </a:p>
          <a:p>
            <a:pPr marL="285750" indent="-285750">
              <a:buFont typeface="Wingdings" panose="05000000000000000000" pitchFamily="2" charset="2"/>
              <a:buChar char="Ø"/>
            </a:pPr>
            <a:r>
              <a:rPr lang="en-US" sz="1400" dirty="0">
                <a:latin typeface="Calibri" panose="020F0502020204030204" pitchFamily="34" charset="0"/>
              </a:rPr>
              <a:t>Katika miezi sita, tutakagua </a:t>
            </a:r>
            <a:r>
              <a:rPr lang="en-US" sz="1400" dirty="0" err="1">
                <a:latin typeface="Calibri" panose="020F0502020204030204" pitchFamily="34" charset="0"/>
              </a:rPr>
              <a:t>viwango</a:t>
            </a:r>
            <a:r>
              <a:rPr lang="en-US" sz="1400" dirty="0">
                <a:latin typeface="Calibri" panose="020F0502020204030204" pitchFamily="34" charset="0"/>
              </a:rPr>
              <a:t> vyako vya </a:t>
            </a:r>
            <a:r>
              <a:rPr lang="en-US" sz="1400" dirty="0" err="1">
                <a:latin typeface="Calibri" panose="020F0502020204030204" pitchFamily="34" charset="0"/>
              </a:rPr>
              <a:t>virusi</a:t>
            </a:r>
            <a:r>
              <a:rPr lang="en-US" sz="1400" dirty="0">
                <a:latin typeface="Calibri" panose="020F0502020204030204" pitchFamily="34" charset="0"/>
              </a:rPr>
              <a:t> ili kuona kama ARV zinafanya kazi vizuri.</a:t>
            </a:r>
            <a:endParaRPr lang="sw-KE" sz="1400"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rgbClr val="0070C0"/>
          </a:solidFill>
        </p:spPr>
        <p:txBody>
          <a:bodyPr>
            <a:noAutofit/>
          </a:bodyPr>
          <a:lstStyle/>
          <a:p>
            <a:pPr algn="l"/>
            <a:r>
              <a:rPr lang="en-US" sz="2800" dirty="0">
                <a:solidFill>
                  <a:srgbClr val="FFFFFF"/>
                </a:solidFill>
                <a:latin typeface="Calibri" panose="020F0502020204030204" pitchFamily="34" charset="0"/>
              </a:rPr>
              <a:t>	1. Kuanzisha ARV za mtoto wako</a:t>
            </a:r>
            <a:endParaRPr lang="sw-KE"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838200" y="3588198"/>
            <a:ext cx="2514600" cy="3193602"/>
          </a:xfrm>
        </p:spPr>
        <p:txBody>
          <a:bodyPr>
            <a:normAutofit fontScale="70000" lnSpcReduction="20000"/>
          </a:bodyPr>
          <a:lstStyle/>
          <a:p>
            <a:r>
              <a:rPr lang="en-US" sz="2300" b="1" dirty="0">
                <a:latin typeface="Calibri" panose="020F0502020204030204" pitchFamily="34" charset="0"/>
              </a:rPr>
              <a:t>Tupitie kwa Pamoja:</a:t>
            </a:r>
          </a:p>
          <a:p>
            <a:pPr marL="285750" indent="-285750">
              <a:buFont typeface="Arial" panose="020B0604020202020204" pitchFamily="34" charset="0"/>
              <a:buChar char="•"/>
            </a:pPr>
            <a:r>
              <a:rPr lang="en-US" dirty="0">
                <a:latin typeface="Calibri" panose="020F0502020204030204" pitchFamily="34" charset="0"/>
              </a:rPr>
              <a:t>Je, ni nani atawajibika kumpa mtoto wako ARV zake?</a:t>
            </a:r>
          </a:p>
          <a:p>
            <a:pPr marL="285750" indent="-285750">
              <a:buFont typeface="Arial" panose="020B0604020202020204" pitchFamily="34" charset="0"/>
              <a:buChar char="•"/>
            </a:pPr>
            <a:r>
              <a:rPr lang="en-US" dirty="0">
                <a:latin typeface="Calibri" panose="020F0502020204030204" pitchFamily="34" charset="0"/>
              </a:rPr>
              <a:t>Je, unafikiria ni nini kitakuwa kina changamoto katika kumpatia ARV kila siku?</a:t>
            </a:r>
          </a:p>
          <a:p>
            <a:pPr marL="285750" indent="-285750">
              <a:buFont typeface="Arial" panose="020B0604020202020204" pitchFamily="34" charset="0"/>
              <a:buChar char="•"/>
            </a:pPr>
            <a:r>
              <a:rPr lang="en-US" dirty="0">
                <a:latin typeface="Calibri" panose="020F0502020204030204" pitchFamily="34" charset="0"/>
              </a:rPr>
              <a:t>Kwa maneno yako mwenyewe, ARV hufanya nini?</a:t>
            </a:r>
          </a:p>
          <a:p>
            <a:pPr marL="285750" indent="-285750">
              <a:buFont typeface="Arial" panose="020B0604020202020204" pitchFamily="34" charset="0"/>
              <a:buChar char="•"/>
            </a:pPr>
            <a:r>
              <a:rPr lang="en-US" dirty="0">
                <a:latin typeface="Calibri" panose="020F0502020204030204" pitchFamily="34" charset="0"/>
              </a:rPr>
              <a:t>Kuna faida zozote za kuwa na </a:t>
            </a:r>
            <a:r>
              <a:rPr lang="en-US" dirty="0" err="1">
                <a:latin typeface="Calibri" panose="020F0502020204030204" pitchFamily="34" charset="0"/>
              </a:rPr>
              <a:t>viwango</a:t>
            </a:r>
            <a:r>
              <a:rPr lang="en-US" dirty="0">
                <a:latin typeface="Calibri" panose="020F0502020204030204" pitchFamily="34" charset="0"/>
              </a:rPr>
              <a:t> vya chini vya </a:t>
            </a:r>
            <a:r>
              <a:rPr lang="en-US" dirty="0" err="1">
                <a:latin typeface="Calibri" panose="020F0502020204030204" pitchFamily="34" charset="0"/>
              </a:rPr>
              <a:t>virusi</a:t>
            </a:r>
            <a:r>
              <a:rPr lang="en-US" dirty="0">
                <a:latin typeface="Calibri" panose="020F0502020204030204" pitchFamily="34" charset="0"/>
              </a:rPr>
              <a:t> ambavyo vilikushangaza au ambazo una maswali kuhusu?</a:t>
            </a:r>
          </a:p>
          <a:p>
            <a:pPr marL="285750" indent="-285750">
              <a:buFont typeface="Arial" panose="020B0604020202020204" pitchFamily="34" charset="0"/>
              <a:buChar char="•"/>
            </a:pPr>
            <a:r>
              <a:rPr lang="en-US" dirty="0">
                <a:latin typeface="Calibri" panose="020F0502020204030204" pitchFamily="34" charset="0"/>
              </a:rPr>
              <a:t>Je, kuna faida gani kwako au baadhi ya watu wengine wazima kuwajibika kumpa mtoto wako dawa?</a:t>
            </a:r>
            <a:endParaRPr lang="sw-KE"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3581400"/>
            <a:ext cx="457200" cy="673500"/>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581400" y="990601"/>
            <a:ext cx="5334000" cy="5708202"/>
          </a:xfrm>
        </p:spPr>
        <p:txBody>
          <a:bodyPr>
            <a:normAutofit fontScale="62500" lnSpcReduction="20000"/>
          </a:bodyPr>
          <a:lstStyle/>
          <a:p>
            <a:r>
              <a:rPr lang="en-US" sz="2600" b="1" dirty="0">
                <a:latin typeface="Calibri" panose="020F0502020204030204" pitchFamily="34" charset="0"/>
              </a:rPr>
              <a:t>VIPENGELE VYA KUZUNGUMZIA:</a:t>
            </a:r>
          </a:p>
          <a:p>
            <a:pPr marL="285750" indent="-285750">
              <a:buFont typeface="Arial" panose="020B0604020202020204" pitchFamily="34" charset="0"/>
              <a:buChar char="•"/>
            </a:pPr>
            <a:r>
              <a:rPr lang="en-US" sz="1900" dirty="0">
                <a:latin typeface="Calibri" panose="020F0502020204030204" pitchFamily="34" charset="0"/>
              </a:rPr>
              <a:t>Je, unajua nini kuhusu ARV?</a:t>
            </a:r>
          </a:p>
          <a:p>
            <a:pPr marL="285750" indent="-285750">
              <a:buFont typeface="Arial" panose="020B0604020202020204" pitchFamily="34" charset="0"/>
              <a:buChar char="•"/>
            </a:pPr>
            <a:r>
              <a:rPr lang="en-US" sz="1900" dirty="0">
                <a:latin typeface="Calibri" panose="020F0502020204030204" pitchFamily="34" charset="0"/>
              </a:rPr>
              <a:t>Wakati </a:t>
            </a:r>
            <a:r>
              <a:rPr lang="en-US" sz="1900" b="1" dirty="0">
                <a:latin typeface="Calibri" panose="020F0502020204030204" pitchFamily="34" charset="0"/>
              </a:rPr>
              <a:t>HIV</a:t>
            </a:r>
            <a:r>
              <a:rPr lang="en-US" sz="1900" dirty="0">
                <a:latin typeface="Calibri" panose="020F0502020204030204" pitchFamily="34" charset="0"/>
              </a:rPr>
              <a:t> </a:t>
            </a:r>
            <a:r>
              <a:rPr lang="en-US" sz="1900" b="1" dirty="0">
                <a:latin typeface="Calibri" panose="020F0502020204030204" pitchFamily="34" charset="0"/>
              </a:rPr>
              <a:t>iko </a:t>
            </a:r>
            <a:r>
              <a:rPr lang="en-US" sz="1900" dirty="0">
                <a:latin typeface="Calibri" panose="020F0502020204030204" pitchFamily="34" charset="0"/>
              </a:rPr>
              <a:t>mwilini hutengeneza                                                    </a:t>
            </a:r>
            <a:r>
              <a:rPr lang="en-US" sz="1900" b="1" dirty="0" err="1">
                <a:latin typeface="Calibri" panose="020F0502020204030204" pitchFamily="34" charset="0"/>
              </a:rPr>
              <a:t>virusi</a:t>
            </a:r>
            <a:r>
              <a:rPr lang="en-US" sz="1900" b="1" dirty="0">
                <a:latin typeface="Calibri" panose="020F0502020204030204" pitchFamily="34" charset="0"/>
              </a:rPr>
              <a:t> vingi </a:t>
            </a:r>
            <a:r>
              <a:rPr lang="en-US" sz="1900" dirty="0">
                <a:latin typeface="Calibri" panose="020F0502020204030204" pitchFamily="34" charset="0"/>
              </a:rPr>
              <a:t>ambavyo huadhiri mtoto wako na vinaweza                                                               kumfanya mtoto wako kuwa mgonjwa.</a:t>
            </a:r>
          </a:p>
          <a:p>
            <a:pPr marL="285750" indent="-285750">
              <a:buFont typeface="Arial" panose="020B0604020202020204" pitchFamily="34" charset="0"/>
              <a:buChar char="•"/>
            </a:pPr>
            <a:r>
              <a:rPr lang="en-US" sz="1900" b="1" dirty="0">
                <a:latin typeface="Calibri" panose="020F0502020204030204" pitchFamily="34" charset="0"/>
              </a:rPr>
              <a:t>ARV hukomesha HIV</a:t>
            </a:r>
            <a:r>
              <a:rPr lang="en-US" sz="1900" dirty="0">
                <a:latin typeface="Calibri" panose="020F0502020204030204" pitchFamily="34" charset="0"/>
              </a:rPr>
              <a:t> dhidi ya kutengeneza </a:t>
            </a:r>
            <a:r>
              <a:rPr lang="en-US" sz="1900" dirty="0" err="1">
                <a:latin typeface="Calibri" panose="020F0502020204030204" pitchFamily="34" charset="0"/>
              </a:rPr>
              <a:t>virusi</a:t>
            </a:r>
            <a:r>
              <a:rPr lang="en-US" sz="1900" dirty="0">
                <a:latin typeface="Calibri" panose="020F0502020204030204" pitchFamily="34" charset="0"/>
              </a:rPr>
              <a:t> zaidi na husaidia kumkinga mtoto wako dhidi kuwa mgonjwa. </a:t>
            </a:r>
            <a:endParaRPr lang="sw-KE" sz="1900" dirty="0">
              <a:latin typeface="Calibri" panose="020F0502020204030204" pitchFamily="34" charset="0"/>
            </a:endParaRPr>
          </a:p>
          <a:p>
            <a:pPr marL="285750" indent="-285750">
              <a:buFont typeface="Arial" panose="020B0604020202020204" pitchFamily="34" charset="0"/>
              <a:buChar char="•"/>
            </a:pPr>
            <a:r>
              <a:rPr lang="en-US" sz="1900" dirty="0">
                <a:latin typeface="Calibri" panose="020F0502020204030204" pitchFamily="34" charset="0"/>
              </a:rPr>
              <a:t>Ni muhimu mtoto wao kutumia ARV kila siku kama ilivyoagizwa na daktari ili kuhakikisha zinafanya kazi vizuri na kuzuia HIV kudhuru mtoto wako.</a:t>
            </a:r>
          </a:p>
          <a:p>
            <a:pPr marL="285750" indent="-285750">
              <a:buFont typeface="Arial" panose="020B0604020202020204" pitchFamily="34" charset="0"/>
              <a:buChar char="•"/>
            </a:pPr>
            <a:r>
              <a:rPr lang="en-US" sz="1900" b="1" dirty="0">
                <a:latin typeface="Calibri" panose="020F0502020204030204" pitchFamily="34" charset="0"/>
              </a:rPr>
              <a:t>ARV</a:t>
            </a:r>
            <a:r>
              <a:rPr lang="en-US" sz="1900" dirty="0">
                <a:latin typeface="Calibri" panose="020F0502020204030204" pitchFamily="34" charset="0"/>
              </a:rPr>
              <a:t> </a:t>
            </a:r>
            <a:r>
              <a:rPr lang="en-US" sz="1900" b="1" dirty="0">
                <a:latin typeface="Calibri" panose="020F0502020204030204" pitchFamily="34" charset="0"/>
              </a:rPr>
              <a:t>sio tiba ya</a:t>
            </a:r>
            <a:r>
              <a:rPr lang="en-US" sz="1900" dirty="0">
                <a:latin typeface="Calibri" panose="020F0502020204030204" pitchFamily="34" charset="0"/>
              </a:rPr>
              <a:t> HIV, hiyo ndio maana ni lazima mtoto wako aendelee kuzitumia.</a:t>
            </a:r>
          </a:p>
          <a:p>
            <a:pPr marL="285750" indent="-285750">
              <a:buFont typeface="Arial" panose="020B0604020202020204" pitchFamily="34" charset="0"/>
              <a:buChar char="•"/>
            </a:pPr>
            <a:r>
              <a:rPr lang="en-US" sz="1900" dirty="0">
                <a:latin typeface="Calibri" panose="020F0502020204030204" pitchFamily="34" charset="0"/>
              </a:rPr>
              <a:t>Ikiwa mtoto wako atakomesha kutumia ARV au akose kuzitumia kila siku mtoto wako </a:t>
            </a:r>
            <a:r>
              <a:rPr lang="en-US" sz="1900" dirty="0" err="1">
                <a:latin typeface="Calibri" panose="020F0502020204030204" pitchFamily="34" charset="0"/>
              </a:rPr>
              <a:t>atakuwa</a:t>
            </a:r>
            <a:r>
              <a:rPr lang="en-US" sz="1900" dirty="0">
                <a:latin typeface="Calibri" panose="020F0502020204030204" pitchFamily="34" charset="0"/>
              </a:rPr>
              <a:t> </a:t>
            </a:r>
            <a:r>
              <a:rPr lang="en-US" sz="1900" dirty="0" err="1">
                <a:latin typeface="Calibri" panose="020F0502020204030204" pitchFamily="34" charset="0"/>
              </a:rPr>
              <a:t>mgonjwa</a:t>
            </a:r>
            <a:r>
              <a:rPr lang="en-US" sz="1900" dirty="0">
                <a:latin typeface="Calibri" panose="020F0502020204030204" pitchFamily="34" charset="0"/>
              </a:rPr>
              <a:t> ama ARVs </a:t>
            </a:r>
            <a:r>
              <a:rPr lang="en-US" sz="1900" dirty="0" err="1">
                <a:latin typeface="Calibri" panose="020F0502020204030204" pitchFamily="34" charset="0"/>
              </a:rPr>
              <a:t>ziache</a:t>
            </a:r>
            <a:r>
              <a:rPr lang="en-US" sz="1900" dirty="0">
                <a:latin typeface="Calibri" panose="020F0502020204030204" pitchFamily="34" charset="0"/>
              </a:rPr>
              <a:t> </a:t>
            </a:r>
            <a:r>
              <a:rPr lang="en-US" sz="1900" dirty="0" err="1">
                <a:latin typeface="Calibri" panose="020F0502020204030204" pitchFamily="34" charset="0"/>
              </a:rPr>
              <a:t>kufanya</a:t>
            </a:r>
            <a:r>
              <a:rPr lang="en-US" sz="1900" dirty="0">
                <a:latin typeface="Calibri" panose="020F0502020204030204" pitchFamily="34" charset="0"/>
              </a:rPr>
              <a:t> </a:t>
            </a:r>
            <a:r>
              <a:rPr lang="en-US" sz="1900" dirty="0" err="1">
                <a:latin typeface="Calibri" panose="020F0502020204030204" pitchFamily="34" charset="0"/>
              </a:rPr>
              <a:t>kazi</a:t>
            </a:r>
            <a:r>
              <a:rPr lang="en-US" sz="1900" dirty="0">
                <a:latin typeface="Calibri" panose="020F0502020204030204" pitchFamily="34" charset="0"/>
              </a:rPr>
              <a:t>.</a:t>
            </a:r>
          </a:p>
          <a:p>
            <a:pPr marL="285750" indent="-285750">
              <a:buFont typeface="Arial" panose="020B0604020202020204" pitchFamily="34" charset="0"/>
              <a:buChar char="•"/>
            </a:pPr>
            <a:r>
              <a:rPr lang="en-US" sz="1900" dirty="0">
                <a:latin typeface="Calibri" panose="020F0502020204030204" pitchFamily="34" charset="0"/>
              </a:rPr>
              <a:t>Watoto wanapaswa kupewa ARV zao na hawawezi kukosa kuzitumia bila usimamizi wa mtu mzima.</a:t>
            </a:r>
          </a:p>
          <a:p>
            <a:pPr marL="285750" indent="-285750">
              <a:buFont typeface="Arial" panose="020B0604020202020204" pitchFamily="34" charset="0"/>
              <a:buChar char="•"/>
            </a:pPr>
            <a:r>
              <a:rPr lang="en-US" sz="1900" dirty="0">
                <a:latin typeface="Calibri" panose="020F0502020204030204" pitchFamily="34" charset="0"/>
              </a:rPr>
              <a:t>Tutafanya kipimo kinachoitwa </a:t>
            </a:r>
            <a:r>
              <a:rPr lang="en-US" sz="1900" dirty="0" err="1">
                <a:latin typeface="Calibri" panose="020F0502020204030204" pitchFamily="34" charset="0"/>
              </a:rPr>
              <a:t>viwango</a:t>
            </a:r>
            <a:r>
              <a:rPr lang="en-US" sz="1900" dirty="0">
                <a:latin typeface="Calibri" panose="020F0502020204030204" pitchFamily="34" charset="0"/>
              </a:rPr>
              <a:t> vya </a:t>
            </a:r>
            <a:r>
              <a:rPr lang="en-US" sz="1900" dirty="0" err="1">
                <a:latin typeface="Calibri" panose="020F0502020204030204" pitchFamily="34" charset="0"/>
              </a:rPr>
              <a:t>virusi</a:t>
            </a:r>
            <a:r>
              <a:rPr lang="en-US" sz="1900" dirty="0">
                <a:latin typeface="Calibri" panose="020F0502020204030204" pitchFamily="34" charset="0"/>
              </a:rPr>
              <a:t> katika miezi sita ili kuona kama ARV zinafanya kazi vizuri. Viwango vya </a:t>
            </a:r>
            <a:r>
              <a:rPr lang="en-US" sz="1900" dirty="0" err="1">
                <a:latin typeface="Calibri" panose="020F0502020204030204" pitchFamily="34" charset="0"/>
              </a:rPr>
              <a:t>virusi</a:t>
            </a:r>
            <a:r>
              <a:rPr lang="en-US" sz="1900" dirty="0">
                <a:latin typeface="Calibri" panose="020F0502020204030204" pitchFamily="34" charset="0"/>
              </a:rPr>
              <a:t> hupima kiasi cha HIV kilicho kwenye damu na kwa kawaida kitakuwa chini (chini ya 1000) baada ya miezi sita.</a:t>
            </a:r>
          </a:p>
          <a:p>
            <a:pPr marL="285750" indent="-285750">
              <a:buFont typeface="Arial" panose="020B0604020202020204" pitchFamily="34" charset="0"/>
              <a:buChar char="•"/>
            </a:pPr>
            <a:r>
              <a:rPr lang="en-US" sz="1900" dirty="0">
                <a:latin typeface="Calibri" panose="020F0502020204030204" pitchFamily="34" charset="0"/>
              </a:rPr>
              <a:t>Kuchelewa kumeza dozi ni bora kuliko kukosa dozi.</a:t>
            </a:r>
          </a:p>
          <a:p>
            <a:pPr marL="285750" indent="-285750">
              <a:buFont typeface="Arial" panose="020B0604020202020204" pitchFamily="34" charset="0"/>
              <a:buChar char="•"/>
            </a:pPr>
            <a:r>
              <a:rPr lang="en-US" sz="1900" b="1" dirty="0">
                <a:latin typeface="Calibri" panose="020F0502020204030204" pitchFamily="34" charset="0"/>
              </a:rPr>
              <a:t>Kutumia ARV mara kwa mara na kuwa na </a:t>
            </a:r>
            <a:r>
              <a:rPr lang="en-US" sz="1900" b="1" dirty="0" err="1">
                <a:latin typeface="Calibri" panose="020F0502020204030204" pitchFamily="34" charset="0"/>
              </a:rPr>
              <a:t>viwango</a:t>
            </a:r>
            <a:r>
              <a:rPr lang="en-US" sz="1900" b="1" dirty="0">
                <a:latin typeface="Calibri" panose="020F0502020204030204" pitchFamily="34" charset="0"/>
              </a:rPr>
              <a:t> vya chini vya </a:t>
            </a:r>
            <a:r>
              <a:rPr lang="en-US" sz="1900" b="1" dirty="0" err="1">
                <a:latin typeface="Calibri" panose="020F0502020204030204" pitchFamily="34" charset="0"/>
              </a:rPr>
              <a:t>virusi</a:t>
            </a:r>
            <a:r>
              <a:rPr lang="en-US" sz="1900" b="1" dirty="0">
                <a:latin typeface="Calibri" panose="020F0502020204030204" pitchFamily="34" charset="0"/>
              </a:rPr>
              <a:t> ina faida nyingi:</a:t>
            </a:r>
          </a:p>
          <a:p>
            <a:pPr marL="696041" lvl="1" indent="-285750">
              <a:buFont typeface="Arial" panose="020B0604020202020204" pitchFamily="34" charset="0"/>
              <a:buChar char="•"/>
            </a:pPr>
            <a:r>
              <a:rPr lang="en-US" sz="1900" b="1" dirty="0">
                <a:latin typeface="Calibri" panose="020F0502020204030204" pitchFamily="34" charset="0"/>
              </a:rPr>
              <a:t>Huweka akili ya mtoto wako ikiwa yenye afya.</a:t>
            </a:r>
            <a:r>
              <a:rPr lang="en-US" sz="1900" dirty="0">
                <a:latin typeface="Calibri" panose="020F0502020204030204" pitchFamily="34" charset="0"/>
              </a:rPr>
              <a:t> Kuwa na </a:t>
            </a:r>
            <a:r>
              <a:rPr lang="en-US" sz="1900" dirty="0" err="1">
                <a:latin typeface="Calibri" panose="020F0502020204030204" pitchFamily="34" charset="0"/>
              </a:rPr>
              <a:t>viwango</a:t>
            </a:r>
            <a:r>
              <a:rPr lang="en-US" sz="1900" dirty="0">
                <a:latin typeface="Calibri" panose="020F0502020204030204" pitchFamily="34" charset="0"/>
              </a:rPr>
              <a:t> vya chini vya </a:t>
            </a:r>
            <a:r>
              <a:rPr lang="en-US" sz="1900" dirty="0" err="1">
                <a:latin typeface="Calibri" panose="020F0502020204030204" pitchFamily="34" charset="0"/>
              </a:rPr>
              <a:t>virusi</a:t>
            </a:r>
            <a:r>
              <a:rPr lang="en-US" sz="1900" dirty="0">
                <a:latin typeface="Calibri" panose="020F0502020204030204" pitchFamily="34" charset="0"/>
              </a:rPr>
              <a:t> huzuia HIV dhidi ya kuharibu ubongo wa mtoto wako na humwezesha mtoto kujifunza na kukua kwa kawaida.</a:t>
            </a:r>
          </a:p>
          <a:p>
            <a:pPr marL="696041" lvl="1" indent="-285750">
              <a:buFont typeface="Arial" panose="020B0604020202020204" pitchFamily="34" charset="0"/>
              <a:buChar char="•"/>
            </a:pPr>
            <a:r>
              <a:rPr lang="en-US" sz="1900" b="1" dirty="0">
                <a:latin typeface="Calibri" panose="020F0502020204030204" pitchFamily="34" charset="0"/>
              </a:rPr>
              <a:t>Huzuia magonjwa mengine mabaya</a:t>
            </a:r>
            <a:r>
              <a:rPr lang="en-US" sz="1900" dirty="0">
                <a:latin typeface="Calibri" panose="020F0502020204030204" pitchFamily="34" charset="0"/>
              </a:rPr>
              <a:t>. Viwango vya chini vya </a:t>
            </a:r>
            <a:r>
              <a:rPr lang="en-US" sz="1900" dirty="0" err="1">
                <a:latin typeface="Calibri" panose="020F0502020204030204" pitchFamily="34" charset="0"/>
              </a:rPr>
              <a:t>virusi</a:t>
            </a:r>
            <a:r>
              <a:rPr lang="en-US" sz="1900" dirty="0">
                <a:latin typeface="Calibri" panose="020F0502020204030204" pitchFamily="34" charset="0"/>
              </a:rPr>
              <a:t> humanaisha mtoto wako ana seli zinazokabiliana zaidi na magonjwa, zinazoitwa CD4, ambazo hupigana na magonjwa mabaya.</a:t>
            </a:r>
          </a:p>
          <a:p>
            <a:pPr marL="696041" lvl="1" indent="-285750">
              <a:buFont typeface="Arial" panose="020B0604020202020204" pitchFamily="34" charset="0"/>
              <a:buChar char="•"/>
            </a:pPr>
            <a:r>
              <a:rPr lang="en-US" sz="1900" b="1" dirty="0">
                <a:latin typeface="Calibri" panose="020F0502020204030204" pitchFamily="34" charset="0"/>
              </a:rPr>
              <a:t>Humzuia mtoto wako dhidi ya ziara za ziada za kliniki.</a:t>
            </a:r>
          </a:p>
          <a:p>
            <a:pPr marL="696041" lvl="1" indent="-285750">
              <a:buFont typeface="Arial" panose="020B0604020202020204" pitchFamily="34" charset="0"/>
              <a:buChar char="•"/>
            </a:pPr>
            <a:r>
              <a:rPr lang="en-US" sz="1900" b="1" dirty="0">
                <a:latin typeface="Calibri" panose="020F0502020204030204" pitchFamily="34" charset="0"/>
              </a:rPr>
              <a:t>Humweka mtoto wako akiwa na nguvu za kimwili na kihisia.</a:t>
            </a:r>
            <a:r>
              <a:rPr lang="en-US" sz="1900" dirty="0">
                <a:latin typeface="Calibri" panose="020F0502020204030204" pitchFamily="34" charset="0"/>
              </a:rPr>
              <a:t> Viwango vya chini vya </a:t>
            </a:r>
            <a:r>
              <a:rPr lang="en-US" sz="1900" dirty="0" err="1">
                <a:latin typeface="Calibri" panose="020F0502020204030204" pitchFamily="34" charset="0"/>
              </a:rPr>
              <a:t>virusi</a:t>
            </a:r>
            <a:r>
              <a:rPr lang="en-US" sz="1900" dirty="0">
                <a:latin typeface="Calibri" panose="020F0502020204030204" pitchFamily="34" charset="0"/>
              </a:rPr>
              <a:t> vinaweza kumsaidia mtoto wako kukua vizuri na kuzuia matatizo ya kimhemko kama vile mfadhaiko na wasiwasi.</a:t>
            </a:r>
          </a:p>
          <a:p>
            <a:pPr marL="696041" lvl="1" indent="-285750">
              <a:buFont typeface="Arial" panose="020B0604020202020204" pitchFamily="34" charset="0"/>
              <a:buChar char="•"/>
            </a:pPr>
            <a:r>
              <a:rPr lang="en-US" sz="1900" b="1" dirty="0">
                <a:latin typeface="Calibri" panose="020F0502020204030204" pitchFamily="34" charset="0"/>
              </a:rPr>
              <a:t>Hukuwezesha wewe na mtoto wako kuzingatia maisha ya kila siku.</a:t>
            </a:r>
            <a:endParaRPr lang="sw-KE" sz="1900"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sw-KE"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Picha kutoka mbele ya kadi</a:t>
            </a:r>
          </a:p>
          <a:p>
            <a:pPr algn="ctr"/>
            <a:endParaRPr lang="sw-KE" b="1" dirty="0">
              <a:solidFill>
                <a:prstClr val="black"/>
              </a:solidFill>
              <a:latin typeface="Calibri" panose="020F0502020204030204" pitchFamily="34" charset="0"/>
            </a:endParaRPr>
          </a:p>
        </p:txBody>
      </p:sp>
      <p:cxnSp>
        <p:nvCxnSpPr>
          <p:cNvPr id="15" name="Straight Connector 14"/>
          <p:cNvCxnSpPr/>
          <p:nvPr/>
        </p:nvCxnSpPr>
        <p:spPr>
          <a:xfrm>
            <a:off x="3505200" y="1057364"/>
            <a:ext cx="0" cy="5641438"/>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3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77982"/>
            <a:ext cx="1891506" cy="130388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334817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4523</TotalTime>
  <Words>7939</Words>
  <Application>Microsoft Office PowerPoint</Application>
  <PresentationFormat>Presentación en pantalla (4:3)</PresentationFormat>
  <Paragraphs>699</Paragraphs>
  <Slides>46</Slides>
  <Notes>7</Notes>
  <HiddenSlides>0</HiddenSlides>
  <MMClips>0</MMClips>
  <ScaleCrop>false</ScaleCrop>
  <HeadingPairs>
    <vt:vector size="6" baseType="variant">
      <vt:variant>
        <vt:lpstr>Fuentes usadas</vt:lpstr>
      </vt:variant>
      <vt:variant>
        <vt:i4>6</vt:i4>
      </vt:variant>
      <vt:variant>
        <vt:lpstr>Tema</vt:lpstr>
      </vt:variant>
      <vt:variant>
        <vt:i4>4</vt:i4>
      </vt:variant>
      <vt:variant>
        <vt:lpstr>Títulos de diapositiva</vt:lpstr>
      </vt:variant>
      <vt:variant>
        <vt:i4>46</vt:i4>
      </vt:variant>
    </vt:vector>
  </HeadingPairs>
  <TitlesOfParts>
    <vt:vector size="56" baseType="lpstr">
      <vt:lpstr>Arial</vt:lpstr>
      <vt:lpstr>Book Antiqua</vt:lpstr>
      <vt:lpstr>Calibri</vt:lpstr>
      <vt:lpstr>Symbol</vt:lpstr>
      <vt:lpstr>Times New Roman</vt:lpstr>
      <vt:lpstr>Wingdings</vt:lpstr>
      <vt:lpstr>Office Theme</vt:lpstr>
      <vt:lpstr>Default Theme</vt:lpstr>
      <vt:lpstr>1_Default Theme</vt:lpstr>
      <vt:lpstr>2_Default Theme</vt:lpstr>
      <vt:lpstr>Presentación de PowerPoint</vt:lpstr>
      <vt:lpstr>Presentación de PowerPoint</vt:lpstr>
      <vt:lpstr>Jinsi ya Kutumia Bango la Kufuatilia Viwango vya Virusi na Ushauri Ulioimarishwa wa Utiifu</vt:lpstr>
      <vt:lpstr> Mada ya Kadi (inayoonyeshwa pia kwa     mgonjwa)</vt:lpstr>
      <vt:lpstr>Ustadi mzuri wa ushauri na mawasiliano</vt:lpstr>
      <vt:lpstr>Presentación de PowerPoint</vt:lpstr>
      <vt:lpstr>MADA ZA KADI ZA ISHARA ZA USHAURI</vt:lpstr>
      <vt:lpstr> 1. Kuanzisha ARV za mtoto wako</vt:lpstr>
      <vt:lpstr> 1. Kuanzisha ARV za mtoto wako</vt:lpstr>
      <vt:lpstr> 2. Kuongea na mtoto wako kuhusu ARV</vt:lpstr>
      <vt:lpstr>Presentación de PowerPoint</vt:lpstr>
      <vt:lpstr> 3. Je, viwango vya virusi ni nini?</vt:lpstr>
      <vt:lpstr>Presentación de PowerPoint</vt:lpstr>
      <vt:lpstr> 4. Viwango vya virusi viko CHINI</vt:lpstr>
      <vt:lpstr>Presentación de PowerPoint</vt:lpstr>
      <vt:lpstr> 5. Viwango vya virusi viko JUU</vt:lpstr>
      <vt:lpstr> 5. Viwango vya virusi viko JUU</vt:lpstr>
      <vt:lpstr> 6. Unampatia mtoto wako ARV aje?</vt:lpstr>
      <vt:lpstr>Presentación de PowerPoint</vt:lpstr>
      <vt:lpstr> 7. Je, ni changamoto gani unazokumbana nazo unapompa  mtoto wako ARV?</vt:lpstr>
      <vt:lpstr>Presentación de PowerPoint</vt:lpstr>
      <vt:lpstr> 8. Je, ni changamoto gani unazokumbana nazo unapompa mtoto wako ARV?</vt:lpstr>
      <vt:lpstr>Presentación de PowerPoint</vt:lpstr>
      <vt:lpstr> 9. Je, ni changamoto gani unazokumbana nazo unapompa mtoto wako ARV?</vt:lpstr>
      <vt:lpstr>Presentación de PowerPoint</vt:lpstr>
      <vt:lpstr> 10. Njia za kumsaidia mtoto wako kutumia ARV</vt:lpstr>
      <vt:lpstr> 10. Njia za kumsaidia mtoto wako kutumia      ARV</vt:lpstr>
      <vt:lpstr> 11. Kushiriki hali ya mtoto wako na wengine</vt:lpstr>
      <vt:lpstr> 11. Kushiriki hali ya mtoto wako na wengine</vt:lpstr>
      <vt:lpstr> 12. Kukumbuka kumpa ARV</vt:lpstr>
      <vt:lpstr> 12. Kukumbuka kumpa ARV</vt:lpstr>
      <vt:lpstr> 13. Kuelewa ARV ya mtoto wako</vt:lpstr>
      <vt:lpstr> 13. Kuelewa ARV ya mtoto wako</vt:lpstr>
      <vt:lpstr> 14. Mtoto hataki kutumia dawa</vt:lpstr>
      <vt:lpstr> 14. Mtoto hataki kutumia dawa</vt:lpstr>
      <vt:lpstr> 15. Vidokezo vya kumsaidia mtoto wako kutumia dawa</vt:lpstr>
      <vt:lpstr> 15. Vidokezo vya kumsaidia mtoto wako                       kutumia dawa</vt:lpstr>
      <vt:lpstr> 16. Vidokezo vya kumeza vidonge</vt:lpstr>
      <vt:lpstr> 16. Vidokezo vya kumeza vidonge</vt:lpstr>
      <vt:lpstr> 17. Ufuatiliaji: Unampatia mtoto wako ARV aje?</vt:lpstr>
      <vt:lpstr>Presentación de PowerPoint</vt:lpstr>
      <vt:lpstr> 18. Umefanikiwa kupunguza viwango vya virusi vya mtoto wako</vt:lpstr>
      <vt:lpstr>Presentación de PowerPoint</vt:lpstr>
      <vt:lpstr> 19. ARV hazifanyi kazi vizuri</vt:lpstr>
      <vt:lpstr>Presentación de PowerPoint</vt:lpstr>
      <vt:lpstr>Presentación de PowerPoint</vt:lpstr>
    </vt:vector>
  </TitlesOfParts>
  <Company>Columbia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Translation BO</cp:lastModifiedBy>
  <cp:revision>97</cp:revision>
  <dcterms:created xsi:type="dcterms:W3CDTF">2017-04-24T16:06:52Z</dcterms:created>
  <dcterms:modified xsi:type="dcterms:W3CDTF">2020-09-29T17:43:35Z</dcterms:modified>
</cp:coreProperties>
</file>