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 id="2147483843" r:id="rId5"/>
  </p:sldMasterIdLst>
  <p:notesMasterIdLst>
    <p:notesMasterId r:id="rId56"/>
  </p:notesMasterIdLst>
  <p:handoutMasterIdLst>
    <p:handoutMasterId r:id="rId57"/>
  </p:handoutMasterIdLst>
  <p:sldIdLst>
    <p:sldId id="288" r:id="rId6"/>
    <p:sldId id="289" r:id="rId7"/>
    <p:sldId id="290" r:id="rId8"/>
    <p:sldId id="340" r:id="rId9"/>
    <p:sldId id="291" r:id="rId10"/>
    <p:sldId id="341" r:id="rId11"/>
    <p:sldId id="336" r:id="rId12"/>
    <p:sldId id="342" r:id="rId13"/>
    <p:sldId id="293" r:id="rId14"/>
    <p:sldId id="344" r:id="rId15"/>
    <p:sldId id="294" r:id="rId16"/>
    <p:sldId id="295" r:id="rId17"/>
    <p:sldId id="296" r:id="rId18"/>
    <p:sldId id="323" r:id="rId19"/>
    <p:sldId id="324" r:id="rId20"/>
    <p:sldId id="297" r:id="rId21"/>
    <p:sldId id="298" r:id="rId22"/>
    <p:sldId id="299" r:id="rId23"/>
    <p:sldId id="300" r:id="rId24"/>
    <p:sldId id="258" r:id="rId25"/>
    <p:sldId id="301" r:id="rId26"/>
    <p:sldId id="260" r:id="rId27"/>
    <p:sldId id="302" r:id="rId28"/>
    <p:sldId id="262" r:id="rId29"/>
    <p:sldId id="303" r:id="rId30"/>
    <p:sldId id="304" r:id="rId31"/>
    <p:sldId id="305" r:id="rId32"/>
    <p:sldId id="306" r:id="rId33"/>
    <p:sldId id="307" r:id="rId34"/>
    <p:sldId id="268" r:id="rId35"/>
    <p:sldId id="308" r:id="rId36"/>
    <p:sldId id="274" r:id="rId37"/>
    <p:sldId id="315" r:id="rId38"/>
    <p:sldId id="314" r:id="rId39"/>
    <p:sldId id="313" r:id="rId40"/>
    <p:sldId id="278" r:id="rId41"/>
    <p:sldId id="316" r:id="rId42"/>
    <p:sldId id="317" r:id="rId43"/>
    <p:sldId id="319" r:id="rId44"/>
    <p:sldId id="337" r:id="rId45"/>
    <p:sldId id="338" r:id="rId46"/>
    <p:sldId id="327" r:id="rId47"/>
    <p:sldId id="328" r:id="rId48"/>
    <p:sldId id="282" r:id="rId49"/>
    <p:sldId id="318" r:id="rId50"/>
    <p:sldId id="284" r:id="rId51"/>
    <p:sldId id="320" r:id="rId52"/>
    <p:sldId id="286" r:id="rId53"/>
    <p:sldId id="321" r:id="rId54"/>
    <p:sldId id="335" r:id="rId55"/>
  </p:sldIdLst>
  <p:sldSz cx="10058400" cy="7772400"/>
  <p:notesSz cx="6858000" cy="9144000"/>
  <p:defaultTextStyle>
    <a:defPPr>
      <a:defRPr lang="en-US"/>
    </a:defPPr>
    <a:lvl1pPr algn="l" defTabSz="1017056" rtl="0" fontAlgn="base">
      <a:spcBef>
        <a:spcPct val="0"/>
      </a:spcBef>
      <a:spcAft>
        <a:spcPct val="0"/>
      </a:spcAft>
      <a:defRPr kern="1200">
        <a:solidFill>
          <a:schemeClr val="tx1"/>
        </a:solidFill>
        <a:latin typeface="Arial" charset="0"/>
        <a:ea typeface="+mn-ea"/>
        <a:cs typeface="Arial" charset="0"/>
      </a:defRPr>
    </a:lvl1pPr>
    <a:lvl2pPr marL="507644" indent="1769" algn="l" defTabSz="1017056" rtl="0" fontAlgn="base">
      <a:spcBef>
        <a:spcPct val="0"/>
      </a:spcBef>
      <a:spcAft>
        <a:spcPct val="0"/>
      </a:spcAft>
      <a:defRPr kern="1200">
        <a:solidFill>
          <a:schemeClr val="tx1"/>
        </a:solidFill>
        <a:latin typeface="Arial" charset="0"/>
        <a:ea typeface="+mn-ea"/>
        <a:cs typeface="Arial" charset="0"/>
      </a:defRPr>
    </a:lvl2pPr>
    <a:lvl3pPr marL="1017056" indent="1769" algn="l" defTabSz="1017056" rtl="0" fontAlgn="base">
      <a:spcBef>
        <a:spcPct val="0"/>
      </a:spcBef>
      <a:spcAft>
        <a:spcPct val="0"/>
      </a:spcAft>
      <a:defRPr kern="1200">
        <a:solidFill>
          <a:schemeClr val="tx1"/>
        </a:solidFill>
        <a:latin typeface="Arial" charset="0"/>
        <a:ea typeface="+mn-ea"/>
        <a:cs typeface="Arial" charset="0"/>
      </a:defRPr>
    </a:lvl3pPr>
    <a:lvl4pPr marL="1526468" indent="1769" algn="l" defTabSz="1017056" rtl="0" fontAlgn="base">
      <a:spcBef>
        <a:spcPct val="0"/>
      </a:spcBef>
      <a:spcAft>
        <a:spcPct val="0"/>
      </a:spcAft>
      <a:defRPr kern="1200">
        <a:solidFill>
          <a:schemeClr val="tx1"/>
        </a:solidFill>
        <a:latin typeface="Arial" charset="0"/>
        <a:ea typeface="+mn-ea"/>
        <a:cs typeface="Arial" charset="0"/>
      </a:defRPr>
    </a:lvl4pPr>
    <a:lvl5pPr marL="2035881" indent="1769" algn="l" defTabSz="1017056" rtl="0" fontAlgn="base">
      <a:spcBef>
        <a:spcPct val="0"/>
      </a:spcBef>
      <a:spcAft>
        <a:spcPct val="0"/>
      </a:spcAft>
      <a:defRPr kern="1200">
        <a:solidFill>
          <a:schemeClr val="tx1"/>
        </a:solidFill>
        <a:latin typeface="Arial" charset="0"/>
        <a:ea typeface="+mn-ea"/>
        <a:cs typeface="Arial" charset="0"/>
      </a:defRPr>
    </a:lvl5pPr>
    <a:lvl6pPr marL="2547061" algn="l" defTabSz="1018824" rtl="0" eaLnBrk="1" latinLnBrk="0" hangingPunct="1">
      <a:defRPr kern="1200">
        <a:solidFill>
          <a:schemeClr val="tx1"/>
        </a:solidFill>
        <a:latin typeface="Arial" charset="0"/>
        <a:ea typeface="+mn-ea"/>
        <a:cs typeface="Arial" charset="0"/>
      </a:defRPr>
    </a:lvl6pPr>
    <a:lvl7pPr marL="3056473" algn="l" defTabSz="1018824" rtl="0" eaLnBrk="1" latinLnBrk="0" hangingPunct="1">
      <a:defRPr kern="1200">
        <a:solidFill>
          <a:schemeClr val="tx1"/>
        </a:solidFill>
        <a:latin typeface="Arial" charset="0"/>
        <a:ea typeface="+mn-ea"/>
        <a:cs typeface="Arial" charset="0"/>
      </a:defRPr>
    </a:lvl7pPr>
    <a:lvl8pPr marL="3565886" algn="l" defTabSz="1018824" rtl="0" eaLnBrk="1" latinLnBrk="0" hangingPunct="1">
      <a:defRPr kern="1200">
        <a:solidFill>
          <a:schemeClr val="tx1"/>
        </a:solidFill>
        <a:latin typeface="Arial" charset="0"/>
        <a:ea typeface="+mn-ea"/>
        <a:cs typeface="Arial" charset="0"/>
      </a:defRPr>
    </a:lvl8pPr>
    <a:lvl9pPr marL="4075298" algn="l" defTabSz="101882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Sophie"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CC00"/>
    <a:srgbClr val="CCFFCC"/>
    <a:srgbClr val="FF7C80"/>
    <a:srgbClr val="00CC99"/>
    <a:srgbClr val="6666FF"/>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94103" autoAdjust="0"/>
  </p:normalViewPr>
  <p:slideViewPr>
    <p:cSldViewPr>
      <p:cViewPr varScale="1">
        <p:scale>
          <a:sx n="60" d="100"/>
          <a:sy n="60" d="100"/>
        </p:scale>
        <p:origin x="1722" y="6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483F754-27CD-4B3A-87AE-7E8A35FDD7EA}" type="datetimeFigureOut">
              <a:rPr lang="fr-FR"/>
              <a:pPr>
                <a:defRPr/>
              </a:pPr>
              <a:t>22/09/2020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AAA0854-3F3A-4C95-B19B-0C0CCE020525}" type="slidenum">
              <a:rPr lang="fr-FR"/>
              <a:pPr>
                <a:defRPr/>
              </a:pPr>
              <a:t>‹N°›</a:t>
            </a:fld>
            <a:endParaRPr lang="fr-FR"/>
          </a:p>
        </p:txBody>
      </p:sp>
    </p:spTree>
    <p:extLst>
      <p:ext uri="{BB962C8B-B14F-4D97-AF65-F5344CB8AC3E}">
        <p14:creationId xmlns:p14="http://schemas.microsoft.com/office/powerpoint/2010/main" val="2423427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972"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972" fontAlgn="auto">
              <a:spcBef>
                <a:spcPts val="0"/>
              </a:spcBef>
              <a:spcAft>
                <a:spcPts val="0"/>
              </a:spcAft>
              <a:defRPr sz="1200">
                <a:latin typeface="+mn-lt"/>
                <a:cs typeface="+mn-cs"/>
              </a:defRPr>
            </a:lvl1pPr>
          </a:lstStyle>
          <a:p>
            <a:pPr>
              <a:defRPr/>
            </a:pPr>
            <a:fld id="{925454C4-A548-4D0B-9068-E300C29F7E48}" type="datetimeFigureOut">
              <a:rPr lang="en-US"/>
              <a:pPr>
                <a:defRPr/>
              </a:pPr>
              <a:t>9/22/2020</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972"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972" fontAlgn="auto">
              <a:spcBef>
                <a:spcPts val="0"/>
              </a:spcBef>
              <a:spcAft>
                <a:spcPts val="0"/>
              </a:spcAft>
              <a:defRPr sz="1200">
                <a:latin typeface="+mn-lt"/>
                <a:cs typeface="+mn-cs"/>
              </a:defRPr>
            </a:lvl1pPr>
          </a:lstStyle>
          <a:p>
            <a:pPr>
              <a:defRPr/>
            </a:pPr>
            <a:fld id="{AFCA5B73-27B7-482A-B35A-4BBC65CEA895}" type="slidenum">
              <a:rPr lang="en-US"/>
              <a:pPr>
                <a:defRPr/>
              </a:pPr>
              <a:t>‹N°›</a:t>
            </a:fld>
            <a:endParaRPr lang="en-US"/>
          </a:p>
        </p:txBody>
      </p:sp>
    </p:spTree>
    <p:extLst>
      <p:ext uri="{BB962C8B-B14F-4D97-AF65-F5344CB8AC3E}">
        <p14:creationId xmlns:p14="http://schemas.microsoft.com/office/powerpoint/2010/main" val="947580694"/>
      </p:ext>
    </p:extLst>
  </p:cSld>
  <p:clrMap bg1="lt1" tx1="dk1" bg2="lt2" tx2="dk2" accent1="accent1" accent2="accent2" accent3="accent3" accent4="accent4" accent5="accent5" accent6="accent6" hlink="hlink" folHlink="folHlink"/>
  <p:notesStyle>
    <a:lvl1pPr algn="l" defTabSz="1017056" rtl="0" eaLnBrk="0" fontAlgn="base" hangingPunct="0">
      <a:spcBef>
        <a:spcPct val="30000"/>
      </a:spcBef>
      <a:spcAft>
        <a:spcPct val="0"/>
      </a:spcAft>
      <a:defRPr sz="1337" kern="1200">
        <a:solidFill>
          <a:schemeClr val="tx1"/>
        </a:solidFill>
        <a:latin typeface="+mn-lt"/>
        <a:ea typeface="+mn-ea"/>
        <a:cs typeface="+mn-cs"/>
      </a:defRPr>
    </a:lvl1pPr>
    <a:lvl2pPr marL="507644" algn="l" defTabSz="1017056" rtl="0" eaLnBrk="0" fontAlgn="base" hangingPunct="0">
      <a:spcBef>
        <a:spcPct val="30000"/>
      </a:spcBef>
      <a:spcAft>
        <a:spcPct val="0"/>
      </a:spcAft>
      <a:defRPr sz="1337" kern="1200">
        <a:solidFill>
          <a:schemeClr val="tx1"/>
        </a:solidFill>
        <a:latin typeface="+mn-lt"/>
        <a:ea typeface="+mn-ea"/>
        <a:cs typeface="+mn-cs"/>
      </a:defRPr>
    </a:lvl2pPr>
    <a:lvl3pPr marL="1017056" algn="l" defTabSz="1017056" rtl="0" eaLnBrk="0" fontAlgn="base" hangingPunct="0">
      <a:spcBef>
        <a:spcPct val="30000"/>
      </a:spcBef>
      <a:spcAft>
        <a:spcPct val="0"/>
      </a:spcAft>
      <a:defRPr sz="1337" kern="1200">
        <a:solidFill>
          <a:schemeClr val="tx1"/>
        </a:solidFill>
        <a:latin typeface="+mn-lt"/>
        <a:ea typeface="+mn-ea"/>
        <a:cs typeface="+mn-cs"/>
      </a:defRPr>
    </a:lvl3pPr>
    <a:lvl4pPr marL="1526468" algn="l" defTabSz="1017056" rtl="0" eaLnBrk="0" fontAlgn="base" hangingPunct="0">
      <a:spcBef>
        <a:spcPct val="30000"/>
      </a:spcBef>
      <a:spcAft>
        <a:spcPct val="0"/>
      </a:spcAft>
      <a:defRPr sz="1337" kern="1200">
        <a:solidFill>
          <a:schemeClr val="tx1"/>
        </a:solidFill>
        <a:latin typeface="+mn-lt"/>
        <a:ea typeface="+mn-ea"/>
        <a:cs typeface="+mn-cs"/>
      </a:defRPr>
    </a:lvl4pPr>
    <a:lvl5pPr marL="2035881" algn="l" defTabSz="1017056" rtl="0" eaLnBrk="0" fontAlgn="base" hangingPunct="0">
      <a:spcBef>
        <a:spcPct val="30000"/>
      </a:spcBef>
      <a:spcAft>
        <a:spcPct val="0"/>
      </a:spcAft>
      <a:defRPr sz="1337" kern="1200">
        <a:solidFill>
          <a:schemeClr val="tx1"/>
        </a:solidFill>
        <a:latin typeface="+mn-lt"/>
        <a:ea typeface="+mn-ea"/>
        <a:cs typeface="+mn-cs"/>
      </a:defRPr>
    </a:lvl5pPr>
    <a:lvl6pPr marL="2545871" algn="l" defTabSz="1018348" rtl="0" eaLnBrk="1" latinLnBrk="0" hangingPunct="1">
      <a:defRPr sz="1337" kern="1200">
        <a:solidFill>
          <a:schemeClr val="tx1"/>
        </a:solidFill>
        <a:latin typeface="+mn-lt"/>
        <a:ea typeface="+mn-ea"/>
        <a:cs typeface="+mn-cs"/>
      </a:defRPr>
    </a:lvl6pPr>
    <a:lvl7pPr marL="3055043" algn="l" defTabSz="1018348" rtl="0" eaLnBrk="1" latinLnBrk="0" hangingPunct="1">
      <a:defRPr sz="1337" kern="1200">
        <a:solidFill>
          <a:schemeClr val="tx1"/>
        </a:solidFill>
        <a:latin typeface="+mn-lt"/>
        <a:ea typeface="+mn-ea"/>
        <a:cs typeface="+mn-cs"/>
      </a:defRPr>
    </a:lvl7pPr>
    <a:lvl8pPr marL="3564219" algn="l" defTabSz="1018348" rtl="0" eaLnBrk="1" latinLnBrk="0" hangingPunct="1">
      <a:defRPr sz="1337" kern="1200">
        <a:solidFill>
          <a:schemeClr val="tx1"/>
        </a:solidFill>
        <a:latin typeface="+mn-lt"/>
        <a:ea typeface="+mn-ea"/>
        <a:cs typeface="+mn-cs"/>
      </a:defRPr>
    </a:lvl8pPr>
    <a:lvl9pPr marL="4073390" algn="l" defTabSz="1018348"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a:t>
            </a:r>
          </a:p>
        </p:txBody>
      </p:sp>
    </p:spTree>
    <p:extLst>
      <p:ext uri="{BB962C8B-B14F-4D97-AF65-F5344CB8AC3E}">
        <p14:creationId xmlns:p14="http://schemas.microsoft.com/office/powerpoint/2010/main" val="6734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1010</a:t>
            </a:r>
          </a:p>
        </p:txBody>
      </p:sp>
    </p:spTree>
    <p:extLst>
      <p:ext uri="{BB962C8B-B14F-4D97-AF65-F5344CB8AC3E}">
        <p14:creationId xmlns:p14="http://schemas.microsoft.com/office/powerpoint/2010/main" val="103288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1111</a:t>
            </a:r>
          </a:p>
        </p:txBody>
      </p:sp>
    </p:spTree>
    <p:extLst>
      <p:ext uri="{BB962C8B-B14F-4D97-AF65-F5344CB8AC3E}">
        <p14:creationId xmlns:p14="http://schemas.microsoft.com/office/powerpoint/2010/main" val="42088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1212</a:t>
            </a:r>
          </a:p>
        </p:txBody>
      </p:sp>
    </p:spTree>
    <p:extLst>
      <p:ext uri="{BB962C8B-B14F-4D97-AF65-F5344CB8AC3E}">
        <p14:creationId xmlns:p14="http://schemas.microsoft.com/office/powerpoint/2010/main" val="287839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1313</a:t>
            </a:r>
          </a:p>
        </p:txBody>
      </p:sp>
    </p:spTree>
    <p:extLst>
      <p:ext uri="{BB962C8B-B14F-4D97-AF65-F5344CB8AC3E}">
        <p14:creationId xmlns:p14="http://schemas.microsoft.com/office/powerpoint/2010/main" val="257843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1414</a:t>
            </a:r>
          </a:p>
        </p:txBody>
      </p:sp>
    </p:spTree>
    <p:extLst>
      <p:ext uri="{BB962C8B-B14F-4D97-AF65-F5344CB8AC3E}">
        <p14:creationId xmlns:p14="http://schemas.microsoft.com/office/powerpoint/2010/main" val="247798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1515</a:t>
            </a:r>
          </a:p>
        </p:txBody>
      </p:sp>
    </p:spTree>
    <p:extLst>
      <p:ext uri="{BB962C8B-B14F-4D97-AF65-F5344CB8AC3E}">
        <p14:creationId xmlns:p14="http://schemas.microsoft.com/office/powerpoint/2010/main" val="49553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1616</a:t>
            </a:r>
          </a:p>
        </p:txBody>
      </p:sp>
    </p:spTree>
    <p:extLst>
      <p:ext uri="{BB962C8B-B14F-4D97-AF65-F5344CB8AC3E}">
        <p14:creationId xmlns:p14="http://schemas.microsoft.com/office/powerpoint/2010/main" val="337723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11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1717</a:t>
            </a:r>
          </a:p>
        </p:txBody>
      </p:sp>
    </p:spTree>
    <p:extLst>
      <p:ext uri="{BB962C8B-B14F-4D97-AF65-F5344CB8AC3E}">
        <p14:creationId xmlns:p14="http://schemas.microsoft.com/office/powerpoint/2010/main" val="152848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1818</a:t>
            </a:r>
          </a:p>
        </p:txBody>
      </p:sp>
    </p:spTree>
    <p:extLst>
      <p:ext uri="{BB962C8B-B14F-4D97-AF65-F5344CB8AC3E}">
        <p14:creationId xmlns:p14="http://schemas.microsoft.com/office/powerpoint/2010/main" val="360789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1919</a:t>
            </a:r>
          </a:p>
        </p:txBody>
      </p:sp>
    </p:spTree>
    <p:extLst>
      <p:ext uri="{BB962C8B-B14F-4D97-AF65-F5344CB8AC3E}">
        <p14:creationId xmlns:p14="http://schemas.microsoft.com/office/powerpoint/2010/main" val="245485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a:t>
            </a:r>
          </a:p>
        </p:txBody>
      </p:sp>
    </p:spTree>
    <p:extLst>
      <p:ext uri="{BB962C8B-B14F-4D97-AF65-F5344CB8AC3E}">
        <p14:creationId xmlns:p14="http://schemas.microsoft.com/office/powerpoint/2010/main" val="58073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2020</a:t>
            </a:r>
          </a:p>
        </p:txBody>
      </p:sp>
    </p:spTree>
    <p:extLst>
      <p:ext uri="{BB962C8B-B14F-4D97-AF65-F5344CB8AC3E}">
        <p14:creationId xmlns:p14="http://schemas.microsoft.com/office/powerpoint/2010/main" val="4185133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52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2121</a:t>
            </a:r>
          </a:p>
        </p:txBody>
      </p:sp>
    </p:spTree>
    <p:extLst>
      <p:ext uri="{BB962C8B-B14F-4D97-AF65-F5344CB8AC3E}">
        <p14:creationId xmlns:p14="http://schemas.microsoft.com/office/powerpoint/2010/main" val="3379401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2222</a:t>
            </a:r>
          </a:p>
        </p:txBody>
      </p:sp>
    </p:spTree>
    <p:extLst>
      <p:ext uri="{BB962C8B-B14F-4D97-AF65-F5344CB8AC3E}">
        <p14:creationId xmlns:p14="http://schemas.microsoft.com/office/powerpoint/2010/main" val="223358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2323</a:t>
            </a:r>
          </a:p>
        </p:txBody>
      </p:sp>
    </p:spTree>
    <p:extLst>
      <p:ext uri="{BB962C8B-B14F-4D97-AF65-F5344CB8AC3E}">
        <p14:creationId xmlns:p14="http://schemas.microsoft.com/office/powerpoint/2010/main" val="4170050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2424</a:t>
            </a:r>
          </a:p>
        </p:txBody>
      </p:sp>
    </p:spTree>
    <p:extLst>
      <p:ext uri="{BB962C8B-B14F-4D97-AF65-F5344CB8AC3E}">
        <p14:creationId xmlns:p14="http://schemas.microsoft.com/office/powerpoint/2010/main" val="317592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2525</a:t>
            </a:r>
          </a:p>
        </p:txBody>
      </p:sp>
    </p:spTree>
    <p:extLst>
      <p:ext uri="{BB962C8B-B14F-4D97-AF65-F5344CB8AC3E}">
        <p14:creationId xmlns:p14="http://schemas.microsoft.com/office/powerpoint/2010/main" val="211126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03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2626</a:t>
            </a:r>
          </a:p>
        </p:txBody>
      </p:sp>
    </p:spTree>
    <p:extLst>
      <p:ext uri="{BB962C8B-B14F-4D97-AF65-F5344CB8AC3E}">
        <p14:creationId xmlns:p14="http://schemas.microsoft.com/office/powerpoint/2010/main" val="3770168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2727</a:t>
            </a:r>
          </a:p>
        </p:txBody>
      </p:sp>
    </p:spTree>
    <p:extLst>
      <p:ext uri="{BB962C8B-B14F-4D97-AF65-F5344CB8AC3E}">
        <p14:creationId xmlns:p14="http://schemas.microsoft.com/office/powerpoint/2010/main" val="3507392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2828</a:t>
            </a:r>
          </a:p>
        </p:txBody>
      </p:sp>
    </p:spTree>
    <p:extLst>
      <p:ext uri="{BB962C8B-B14F-4D97-AF65-F5344CB8AC3E}">
        <p14:creationId xmlns:p14="http://schemas.microsoft.com/office/powerpoint/2010/main" val="2878488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34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2929</a:t>
            </a:r>
          </a:p>
        </p:txBody>
      </p:sp>
    </p:spTree>
    <p:extLst>
      <p:ext uri="{BB962C8B-B14F-4D97-AF65-F5344CB8AC3E}">
        <p14:creationId xmlns:p14="http://schemas.microsoft.com/office/powerpoint/2010/main" val="316724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solidFill>
                  <a:srgbClr val="C00000"/>
                </a:solidFill>
              </a:rPr>
              <a:t>Rouge foncé = minimum première visite </a:t>
            </a:r>
          </a:p>
          <a:p>
            <a:pPr eaLnBrk="1" hangingPunct="1">
              <a:spcBef>
                <a:spcPct val="0"/>
              </a:spcBef>
            </a:pPr>
            <a:r>
              <a:rPr lang="fr-FR" dirty="0">
                <a:solidFill>
                  <a:srgbClr val="C00000"/>
                </a:solidFill>
              </a:rPr>
              <a:t>Rouge = première visite et suivantes</a:t>
            </a:r>
          </a:p>
          <a:p>
            <a:pPr eaLnBrk="1" hangingPunct="1">
              <a:spcBef>
                <a:spcPct val="0"/>
              </a:spcBef>
            </a:pPr>
            <a:r>
              <a:rPr lang="fr-FR" dirty="0">
                <a:solidFill>
                  <a:srgbClr val="C00000"/>
                </a:solidFill>
              </a:rPr>
              <a:t>Orange = à examiner à différents stades de la grossesse et des soins postnataux</a:t>
            </a:r>
          </a:p>
          <a:p>
            <a:pPr eaLnBrk="1" hangingPunct="1">
              <a:spcBef>
                <a:spcPct val="0"/>
              </a:spcBef>
            </a:pPr>
            <a:r>
              <a:rPr lang="fr-FR" dirty="0">
                <a:solidFill>
                  <a:srgbClr val="C00000"/>
                </a:solidFill>
              </a:rPr>
              <a:t>Vert 	= terme et premières visites postnatales</a:t>
            </a:r>
          </a:p>
          <a:p>
            <a:pPr eaLnBrk="1" hangingPunct="1">
              <a:spcBef>
                <a:spcPct val="0"/>
              </a:spcBef>
            </a:pPr>
            <a:r>
              <a:rPr lang="fr-FR" dirty="0">
                <a:solidFill>
                  <a:srgbClr val="C00000"/>
                </a:solidFill>
              </a:rPr>
              <a:t>Bleu 	= premières visites de suivi du nourrisson</a:t>
            </a:r>
          </a:p>
          <a:p>
            <a:pPr eaLnBrk="1" hangingPunct="1">
              <a:spcBef>
                <a:spcPct val="0"/>
              </a:spcBef>
            </a:pPr>
            <a:r>
              <a:rPr lang="fr-FR" dirty="0">
                <a:solidFill>
                  <a:srgbClr val="C00000"/>
                </a:solidFill>
              </a:rPr>
              <a:t>Violet = visites de soutien pour l’alimentation du nourrisson</a:t>
            </a:r>
          </a:p>
          <a:p>
            <a:pPr eaLnBrk="1" hangingPunct="1">
              <a:spcBef>
                <a:spcPct val="0"/>
              </a:spcBef>
            </a:pPr>
            <a:r>
              <a:rPr lang="fr-FR" dirty="0">
                <a:solidFill>
                  <a:srgbClr val="C00000"/>
                </a:solidFill>
              </a:rPr>
              <a:t>Bleu marine =  lorsque le bébé est infecté par le VIH </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3</a:t>
            </a:r>
          </a:p>
        </p:txBody>
      </p:sp>
    </p:spTree>
    <p:extLst>
      <p:ext uri="{BB962C8B-B14F-4D97-AF65-F5344CB8AC3E}">
        <p14:creationId xmlns:p14="http://schemas.microsoft.com/office/powerpoint/2010/main" val="144411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44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3030</a:t>
            </a:r>
          </a:p>
        </p:txBody>
      </p:sp>
    </p:spTree>
    <p:extLst>
      <p:ext uri="{BB962C8B-B14F-4D97-AF65-F5344CB8AC3E}">
        <p14:creationId xmlns:p14="http://schemas.microsoft.com/office/powerpoint/2010/main" val="478675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54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3131</a:t>
            </a:r>
          </a:p>
        </p:txBody>
      </p:sp>
    </p:spTree>
    <p:extLst>
      <p:ext uri="{BB962C8B-B14F-4D97-AF65-F5344CB8AC3E}">
        <p14:creationId xmlns:p14="http://schemas.microsoft.com/office/powerpoint/2010/main" val="4018066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3232</a:t>
            </a:r>
          </a:p>
        </p:txBody>
      </p:sp>
    </p:spTree>
    <p:extLst>
      <p:ext uri="{BB962C8B-B14F-4D97-AF65-F5344CB8AC3E}">
        <p14:creationId xmlns:p14="http://schemas.microsoft.com/office/powerpoint/2010/main" val="139060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75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3333</a:t>
            </a:r>
          </a:p>
        </p:txBody>
      </p:sp>
    </p:spTree>
    <p:extLst>
      <p:ext uri="{BB962C8B-B14F-4D97-AF65-F5344CB8AC3E}">
        <p14:creationId xmlns:p14="http://schemas.microsoft.com/office/powerpoint/2010/main" val="1032784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85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3434</a:t>
            </a:r>
          </a:p>
        </p:txBody>
      </p:sp>
    </p:spTree>
    <p:extLst>
      <p:ext uri="{BB962C8B-B14F-4D97-AF65-F5344CB8AC3E}">
        <p14:creationId xmlns:p14="http://schemas.microsoft.com/office/powerpoint/2010/main" val="1903588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095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3535</a:t>
            </a:r>
          </a:p>
        </p:txBody>
      </p:sp>
    </p:spTree>
    <p:extLst>
      <p:ext uri="{BB962C8B-B14F-4D97-AF65-F5344CB8AC3E}">
        <p14:creationId xmlns:p14="http://schemas.microsoft.com/office/powerpoint/2010/main" val="2721832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05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3636</a:t>
            </a:r>
          </a:p>
        </p:txBody>
      </p:sp>
    </p:spTree>
    <p:extLst>
      <p:ext uri="{BB962C8B-B14F-4D97-AF65-F5344CB8AC3E}">
        <p14:creationId xmlns:p14="http://schemas.microsoft.com/office/powerpoint/2010/main" val="2495156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16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3737</a:t>
            </a:r>
          </a:p>
        </p:txBody>
      </p:sp>
    </p:spTree>
    <p:extLst>
      <p:ext uri="{BB962C8B-B14F-4D97-AF65-F5344CB8AC3E}">
        <p14:creationId xmlns:p14="http://schemas.microsoft.com/office/powerpoint/2010/main" val="297692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26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3838</a:t>
            </a:r>
          </a:p>
        </p:txBody>
      </p:sp>
    </p:spTree>
    <p:extLst>
      <p:ext uri="{BB962C8B-B14F-4D97-AF65-F5344CB8AC3E}">
        <p14:creationId xmlns:p14="http://schemas.microsoft.com/office/powerpoint/2010/main" val="456452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3939</a:t>
            </a:r>
          </a:p>
        </p:txBody>
      </p:sp>
    </p:spTree>
    <p:extLst>
      <p:ext uri="{BB962C8B-B14F-4D97-AF65-F5344CB8AC3E}">
        <p14:creationId xmlns:p14="http://schemas.microsoft.com/office/powerpoint/2010/main" val="4116161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a:t>
            </a:r>
          </a:p>
        </p:txBody>
      </p:sp>
    </p:spTree>
    <p:extLst>
      <p:ext uri="{BB962C8B-B14F-4D97-AF65-F5344CB8AC3E}">
        <p14:creationId xmlns:p14="http://schemas.microsoft.com/office/powerpoint/2010/main" val="2230426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4040</a:t>
            </a:r>
          </a:p>
        </p:txBody>
      </p:sp>
    </p:spTree>
    <p:extLst>
      <p:ext uri="{BB962C8B-B14F-4D97-AF65-F5344CB8AC3E}">
        <p14:creationId xmlns:p14="http://schemas.microsoft.com/office/powerpoint/2010/main" val="173950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57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4141</a:t>
            </a:r>
          </a:p>
        </p:txBody>
      </p:sp>
    </p:spTree>
    <p:extLst>
      <p:ext uri="{BB962C8B-B14F-4D97-AF65-F5344CB8AC3E}">
        <p14:creationId xmlns:p14="http://schemas.microsoft.com/office/powerpoint/2010/main" val="1447719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67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4242</a:t>
            </a:r>
          </a:p>
        </p:txBody>
      </p:sp>
    </p:spTree>
    <p:extLst>
      <p:ext uri="{BB962C8B-B14F-4D97-AF65-F5344CB8AC3E}">
        <p14:creationId xmlns:p14="http://schemas.microsoft.com/office/powerpoint/2010/main" val="2984612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77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4343</a:t>
            </a:r>
          </a:p>
        </p:txBody>
      </p:sp>
    </p:spTree>
    <p:extLst>
      <p:ext uri="{BB962C8B-B14F-4D97-AF65-F5344CB8AC3E}">
        <p14:creationId xmlns:p14="http://schemas.microsoft.com/office/powerpoint/2010/main" val="1396307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87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4444</a:t>
            </a:r>
          </a:p>
        </p:txBody>
      </p:sp>
    </p:spTree>
    <p:extLst>
      <p:ext uri="{BB962C8B-B14F-4D97-AF65-F5344CB8AC3E}">
        <p14:creationId xmlns:p14="http://schemas.microsoft.com/office/powerpoint/2010/main" val="2716602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198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4545</a:t>
            </a:r>
          </a:p>
        </p:txBody>
      </p:sp>
    </p:spTree>
    <p:extLst>
      <p:ext uri="{BB962C8B-B14F-4D97-AF65-F5344CB8AC3E}">
        <p14:creationId xmlns:p14="http://schemas.microsoft.com/office/powerpoint/2010/main" val="3450675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1208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4646</a:t>
            </a:r>
          </a:p>
        </p:txBody>
      </p:sp>
    </p:spTree>
    <p:extLst>
      <p:ext uri="{BB962C8B-B14F-4D97-AF65-F5344CB8AC3E}">
        <p14:creationId xmlns:p14="http://schemas.microsoft.com/office/powerpoint/2010/main" val="99601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solidFill>
                  <a:srgbClr val="C00000"/>
                </a:solidFill>
              </a:rPr>
              <a:t>Rouge foncé = minimum première visite </a:t>
            </a:r>
          </a:p>
          <a:p>
            <a:pPr eaLnBrk="1" hangingPunct="1">
              <a:spcBef>
                <a:spcPct val="0"/>
              </a:spcBef>
            </a:pPr>
            <a:r>
              <a:rPr lang="fr-FR" dirty="0">
                <a:solidFill>
                  <a:srgbClr val="C00000"/>
                </a:solidFill>
              </a:rPr>
              <a:t>Rouge = première visite et suivantes</a:t>
            </a:r>
          </a:p>
          <a:p>
            <a:pPr eaLnBrk="1" hangingPunct="1">
              <a:spcBef>
                <a:spcPct val="0"/>
              </a:spcBef>
            </a:pPr>
            <a:r>
              <a:rPr lang="fr-FR" dirty="0">
                <a:solidFill>
                  <a:srgbClr val="C00000"/>
                </a:solidFill>
              </a:rPr>
              <a:t>Orange = à examiner à différents stades de la grossesse et des soins postnataux</a:t>
            </a:r>
          </a:p>
          <a:p>
            <a:pPr eaLnBrk="1" hangingPunct="1">
              <a:spcBef>
                <a:spcPct val="0"/>
              </a:spcBef>
            </a:pPr>
            <a:r>
              <a:rPr lang="fr-FR" dirty="0">
                <a:solidFill>
                  <a:srgbClr val="C00000"/>
                </a:solidFill>
              </a:rPr>
              <a:t>Vert 	= terme et premières visites postnatales</a:t>
            </a:r>
          </a:p>
          <a:p>
            <a:pPr eaLnBrk="1" hangingPunct="1">
              <a:spcBef>
                <a:spcPct val="0"/>
              </a:spcBef>
            </a:pPr>
            <a:r>
              <a:rPr lang="fr-FR" dirty="0">
                <a:solidFill>
                  <a:srgbClr val="C00000"/>
                </a:solidFill>
              </a:rPr>
              <a:t>Bleu 	= premières visites de suivi du nourrisson</a:t>
            </a:r>
          </a:p>
          <a:p>
            <a:pPr eaLnBrk="1" hangingPunct="1">
              <a:spcBef>
                <a:spcPct val="0"/>
              </a:spcBef>
            </a:pPr>
            <a:r>
              <a:rPr lang="fr-FR" dirty="0">
                <a:solidFill>
                  <a:srgbClr val="C00000"/>
                </a:solidFill>
              </a:rPr>
              <a:t>Violet = visites de soutien pour l’alimentation du nourrisson</a:t>
            </a:r>
          </a:p>
          <a:p>
            <a:pPr eaLnBrk="1" hangingPunct="1">
              <a:spcBef>
                <a:spcPct val="0"/>
              </a:spcBef>
            </a:pPr>
            <a:r>
              <a:rPr lang="fr-FR" dirty="0">
                <a:solidFill>
                  <a:srgbClr val="C00000"/>
                </a:solidFill>
              </a:rPr>
              <a:t>Bleu marine =  lorsque le bébé est infecté par le VIH </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5</a:t>
            </a:r>
          </a:p>
        </p:txBody>
      </p:sp>
    </p:spTree>
    <p:extLst>
      <p:ext uri="{BB962C8B-B14F-4D97-AF65-F5344CB8AC3E}">
        <p14:creationId xmlns:p14="http://schemas.microsoft.com/office/powerpoint/2010/main" val="187966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6</a:t>
            </a:r>
          </a:p>
        </p:txBody>
      </p:sp>
    </p:spTree>
    <p:extLst>
      <p:ext uri="{BB962C8B-B14F-4D97-AF65-F5344CB8AC3E}">
        <p14:creationId xmlns:p14="http://schemas.microsoft.com/office/powerpoint/2010/main" val="398104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solidFill>
                  <a:srgbClr val="C00000"/>
                </a:solidFill>
              </a:rPr>
              <a:t>Rouge foncé = minimum première visite </a:t>
            </a:r>
          </a:p>
          <a:p>
            <a:pPr eaLnBrk="1" hangingPunct="1">
              <a:spcBef>
                <a:spcPct val="0"/>
              </a:spcBef>
            </a:pPr>
            <a:r>
              <a:rPr lang="fr-FR" dirty="0">
                <a:solidFill>
                  <a:srgbClr val="C00000"/>
                </a:solidFill>
              </a:rPr>
              <a:t>Rouge = première visite et suivantes</a:t>
            </a:r>
          </a:p>
          <a:p>
            <a:pPr eaLnBrk="1" hangingPunct="1">
              <a:spcBef>
                <a:spcPct val="0"/>
              </a:spcBef>
            </a:pPr>
            <a:r>
              <a:rPr lang="fr-FR" dirty="0">
                <a:solidFill>
                  <a:srgbClr val="C00000"/>
                </a:solidFill>
              </a:rPr>
              <a:t>Orange = à examiner à différents stades de la grossesse et des soins postnataux</a:t>
            </a:r>
          </a:p>
          <a:p>
            <a:pPr eaLnBrk="1" hangingPunct="1">
              <a:spcBef>
                <a:spcPct val="0"/>
              </a:spcBef>
            </a:pPr>
            <a:r>
              <a:rPr lang="fr-FR" dirty="0">
                <a:solidFill>
                  <a:srgbClr val="C00000"/>
                </a:solidFill>
              </a:rPr>
              <a:t>Vert 	= terme et premières visites postnatales</a:t>
            </a:r>
          </a:p>
          <a:p>
            <a:pPr eaLnBrk="1" hangingPunct="1">
              <a:spcBef>
                <a:spcPct val="0"/>
              </a:spcBef>
            </a:pPr>
            <a:r>
              <a:rPr lang="fr-FR" dirty="0">
                <a:solidFill>
                  <a:srgbClr val="C00000"/>
                </a:solidFill>
              </a:rPr>
              <a:t>Bleu 	= premières visites de suivi du nourrisson</a:t>
            </a:r>
          </a:p>
          <a:p>
            <a:pPr eaLnBrk="1" hangingPunct="1">
              <a:spcBef>
                <a:spcPct val="0"/>
              </a:spcBef>
            </a:pPr>
            <a:r>
              <a:rPr lang="fr-FR" dirty="0">
                <a:solidFill>
                  <a:srgbClr val="C00000"/>
                </a:solidFill>
              </a:rPr>
              <a:t>Violet = visites de soutien pour l’alimentation du nourrisson</a:t>
            </a:r>
          </a:p>
          <a:p>
            <a:pPr eaLnBrk="1" hangingPunct="1">
              <a:spcBef>
                <a:spcPct val="0"/>
              </a:spcBef>
            </a:pPr>
            <a:r>
              <a:rPr lang="fr-FR" dirty="0">
                <a:solidFill>
                  <a:srgbClr val="C00000"/>
                </a:solidFill>
              </a:rPr>
              <a:t>Bleu marine =  lorsque le bébé est infecté par le VIH</a:t>
            </a:r>
            <a:endParaRPr lang="en-US" dirty="0">
              <a:solidFill>
                <a:srgbClr val="C00000"/>
              </a:solidFill>
            </a:endParaRP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a:solidFill>
                  <a:srgbClr val="000000"/>
                </a:solidFill>
              </a:rPr>
              <a:t>7</a:t>
            </a:r>
          </a:p>
        </p:txBody>
      </p:sp>
    </p:spTree>
    <p:extLst>
      <p:ext uri="{BB962C8B-B14F-4D97-AF65-F5344CB8AC3E}">
        <p14:creationId xmlns:p14="http://schemas.microsoft.com/office/powerpoint/2010/main" val="140587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8</a:t>
            </a:r>
          </a:p>
        </p:txBody>
      </p:sp>
    </p:spTree>
    <p:extLst>
      <p:ext uri="{BB962C8B-B14F-4D97-AF65-F5344CB8AC3E}">
        <p14:creationId xmlns:p14="http://schemas.microsoft.com/office/powerpoint/2010/main" val="220843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xfrm>
            <a:off x="1209675" y="685800"/>
            <a:ext cx="4438650" cy="3429000"/>
          </a:xfrm>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r>
              <a:rPr lang="en-US">
                <a:solidFill>
                  <a:srgbClr val="000000"/>
                </a:solidFill>
              </a:rPr>
              <a:t>9</a:t>
            </a:r>
          </a:p>
        </p:txBody>
      </p:sp>
    </p:spTree>
    <p:extLst>
      <p:ext uri="{BB962C8B-B14F-4D97-AF65-F5344CB8AC3E}">
        <p14:creationId xmlns:p14="http://schemas.microsoft.com/office/powerpoint/2010/main" val="296741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0CF532-6FD2-4D72-B681-7F58F34F4C11}"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723A23-AD39-41FD-8E54-861193B8897D}"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A32FD0-B088-4813-91FB-3D857AD9B7CB}"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A30BBE-7780-41A0-AD22-5B039EC1D998}"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E939C-5734-49BB-A9DE-FB1237A9EC08}"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8D5A3C-F59D-4282-B2A7-28882E324381}"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61"/>
            <a:ext cx="9052560" cy="96185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02920" y="1502981"/>
            <a:ext cx="9052560" cy="5440005"/>
          </a:xfrm>
        </p:spPr>
        <p:txBody>
          <a:bodyPr>
            <a:normAutofit/>
          </a:bodyPr>
          <a:lstStyle>
            <a:lvl1pPr marL="0" marR="0" indent="0" algn="l" defTabSz="410099"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a:p>
          <a:p>
            <a:endParaRPr lang="en-US" dirty="0"/>
          </a:p>
          <a:p>
            <a:endParaRPr lang="en-US" dirty="0"/>
          </a:p>
          <a:p>
            <a:endParaRPr lang="en-US" dirty="0"/>
          </a:p>
          <a:p>
            <a:endParaRPr lang="en-US" dirty="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404043A4-0D37-42D4-A1EE-7971B4BE5C29}" type="slidenum">
              <a:rPr lang="en-US"/>
              <a:pPr>
                <a:defRPr/>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38351"/>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5113020" y="1538351"/>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6" name="Title 1"/>
          <p:cNvSpPr>
            <a:spLocks noGrp="1"/>
          </p:cNvSpPr>
          <p:nvPr>
            <p:ph type="title"/>
          </p:nvPr>
        </p:nvSpPr>
        <p:spPr>
          <a:xfrm>
            <a:off x="502920" y="311261"/>
            <a:ext cx="9052560" cy="961857"/>
          </a:xfrm>
        </p:spPr>
        <p:txBody>
          <a:bodyPr/>
          <a:lstStyle>
            <a:lvl1pPr>
              <a:defRPr b="1"/>
            </a:lvl1pPr>
          </a:lstStyle>
          <a:p>
            <a:r>
              <a:rPr lang="en-US" dirty="0"/>
              <a:t>Click to edit Master title style</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0FBDA328-FD7E-4F44-B816-4E869CBB1808}" type="slidenum">
              <a:rPr lang="en-US"/>
              <a:pPr>
                <a:defRPr/>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60"/>
            <a:ext cx="6118860" cy="953015"/>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502920" y="1609075"/>
            <a:ext cx="9052560" cy="5333913"/>
          </a:xfrm>
        </p:spPr>
        <p:txBody>
          <a:bodyPr>
            <a:normAutofit/>
          </a:bodyPr>
          <a:lstStyle>
            <a:lvl1pPr marL="0" marR="0" indent="0" algn="l" defTabSz="410099" rtl="0" eaLnBrk="1" fontAlgn="auto" latinLnBrk="0" hangingPunct="1">
              <a:lnSpc>
                <a:spcPct val="90000"/>
              </a:lnSpc>
              <a:spcBef>
                <a:spcPct val="20000"/>
              </a:spcBef>
              <a:spcAft>
                <a:spcPts val="0"/>
              </a:spcAft>
              <a:buClrTx/>
              <a:buSzTx/>
              <a:buFont typeface="Arial"/>
              <a:buNone/>
              <a:tabLst/>
              <a:defRPr sz="1000"/>
            </a:lvl1pPr>
            <a:lvl2pPr marL="410099" indent="0">
              <a:buNone/>
              <a:defRPr sz="1800"/>
            </a:lvl2pPr>
            <a:lvl3pPr marL="820199" indent="0">
              <a:buNone/>
              <a:defRPr sz="1800"/>
            </a:lvl3pPr>
            <a:lvl4pPr marL="1230298" indent="0">
              <a:buNone/>
              <a:defRPr sz="1800"/>
            </a:lvl4pPr>
            <a:lvl5pPr marL="1640397"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829267" y="311263"/>
            <a:ext cx="2726219" cy="1138679"/>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4" y="1739795"/>
            <a:ext cx="4445953" cy="725064"/>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109534" y="2464859"/>
            <a:ext cx="4445953"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4D4C0549-AA79-4A06-B4BF-DE142746FAAF}" type="slidenum">
              <a:rPr lang="en-US"/>
              <a:pPr>
                <a:defRPr/>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fld id="{43CB7B1D-9880-4D2E-BE01-D7554A396530}" type="datetimeFigureOut">
              <a:rPr lang="en-US"/>
              <a:pPr>
                <a:defRPr/>
              </a:pPr>
              <a:t>9/22/2020</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85032DC0-D815-4E20-BAA6-E06F5CDC926E}" type="slidenum">
              <a:rPr lang="en-US"/>
              <a:pPr>
                <a:defRPr/>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fld id="{2AB5A03A-370C-48DB-A955-B5417CBF726C}" type="datetimeFigureOut">
              <a:rPr lang="en-US"/>
              <a:pPr>
                <a:defRPr/>
              </a:pPr>
              <a:t>9/22/2020</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vert="horz" wrap="square" lIns="82021" tIns="41010" rIns="82021" bIns="4101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D4A3DBC3-F65E-4E2D-ACEB-6F15881066B3}" type="slidenum">
              <a:rPr lang="en-US"/>
              <a:pPr>
                <a:defRPr/>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6"/>
            <a:ext cx="3309144" cy="13169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932559" y="309457"/>
            <a:ext cx="5622926" cy="663352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5E82417D-8031-4B98-9B7F-1E39F97C3473}" type="slidenum">
              <a:rPr lang="en-US"/>
              <a:pPr>
                <a:defRPr/>
              </a:pPr>
              <a:t>‹N°›</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9"/>
            <a:ext cx="9052560" cy="96185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02920" y="1502981"/>
            <a:ext cx="9052560" cy="5440005"/>
          </a:xfrm>
        </p:spPr>
        <p:txBody>
          <a:bodyPr>
            <a:normAutofit/>
          </a:bodyPr>
          <a:lstStyle>
            <a:lvl1pPr marL="0" marR="0" indent="0" algn="l" defTabSz="410195"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a:p>
          <a:p>
            <a:endParaRPr lang="en-US" dirty="0"/>
          </a:p>
          <a:p>
            <a:endParaRPr lang="en-US" dirty="0"/>
          </a:p>
          <a:p>
            <a:endParaRPr lang="en-US" dirty="0"/>
          </a:p>
          <a:p>
            <a:endParaRPr lang="en-US" dirty="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C800EC0B-641E-4ACD-88B6-43DF982F291C}" type="slidenum">
              <a:rPr lang="en-US"/>
              <a:pPr>
                <a:defRPr/>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B0547D-1561-4503-BF32-6BDC4F5C251E}"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72EEA-8579-4DB9-B8C7-7D18F666A90D}" type="slidenum">
              <a:rPr lang="en-US"/>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38349"/>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5113020" y="1538349"/>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6" name="Title 1"/>
          <p:cNvSpPr>
            <a:spLocks noGrp="1"/>
          </p:cNvSpPr>
          <p:nvPr>
            <p:ph type="title"/>
          </p:nvPr>
        </p:nvSpPr>
        <p:spPr>
          <a:xfrm>
            <a:off x="502920" y="311259"/>
            <a:ext cx="9052560" cy="961857"/>
          </a:xfrm>
        </p:spPr>
        <p:txBody>
          <a:bodyPr/>
          <a:lstStyle>
            <a:lvl1pPr>
              <a:defRPr b="1"/>
            </a:lvl1pPr>
          </a:lstStyle>
          <a:p>
            <a:r>
              <a:rPr lang="en-US" dirty="0"/>
              <a:t>Click to edit Master title style</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9151FE23-9ACC-471D-A15B-5D098E15D75E}" type="slidenum">
              <a:rPr lang="en-US"/>
              <a:pPr>
                <a:defRPr/>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60"/>
            <a:ext cx="6118860" cy="953015"/>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502920" y="1609075"/>
            <a:ext cx="9052560" cy="5333913"/>
          </a:xfrm>
        </p:spPr>
        <p:txBody>
          <a:bodyPr>
            <a:normAutofit/>
          </a:bodyPr>
          <a:lstStyle>
            <a:lvl1pPr marL="0" marR="0" indent="0" algn="l" defTabSz="410195" rtl="0" eaLnBrk="1" fontAlgn="auto" latinLnBrk="0" hangingPunct="1">
              <a:lnSpc>
                <a:spcPct val="90000"/>
              </a:lnSpc>
              <a:spcBef>
                <a:spcPct val="20000"/>
              </a:spcBef>
              <a:spcAft>
                <a:spcPts val="0"/>
              </a:spcAft>
              <a:buClrTx/>
              <a:buSzTx/>
              <a:buFont typeface="Arial"/>
              <a:buNone/>
              <a:tabLst/>
              <a:defRPr sz="1000"/>
            </a:lvl1pPr>
            <a:lvl2pPr marL="410195" indent="0">
              <a:buNone/>
              <a:defRPr sz="1800"/>
            </a:lvl2pPr>
            <a:lvl3pPr marL="820391" indent="0">
              <a:buNone/>
              <a:defRPr sz="1800"/>
            </a:lvl3pPr>
            <a:lvl4pPr marL="1230586" indent="0">
              <a:buNone/>
              <a:defRPr sz="1800"/>
            </a:lvl4pPr>
            <a:lvl5pPr marL="1640781"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829265" y="311261"/>
            <a:ext cx="2726219" cy="1138679"/>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3828470F-8B39-42B9-BCCF-738A49AC11B0}" type="slidenum">
              <a:rPr lang="en-US"/>
              <a:pPr>
                <a:defRPr/>
              </a:pPr>
              <a:t>‹N°›</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fld id="{52924F14-D994-4819-85BE-BDA7588CF391}" type="datetimeFigureOut">
              <a:rPr lang="en-US"/>
              <a:pPr>
                <a:defRPr/>
              </a:pPr>
              <a:t>9/22/2020</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5BD2D34A-85F6-4ABF-AF3E-42C5D6702C76}" type="slidenum">
              <a:rPr lang="en-US"/>
              <a:pPr>
                <a:defRPr/>
              </a:pPr>
              <a:t>‹N°›</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fld id="{AEFA1925-557E-42B6-A473-87E94F41E3EB}" type="datetimeFigureOut">
              <a:rPr lang="en-US"/>
              <a:pPr>
                <a:defRPr/>
              </a:pPr>
              <a:t>9/22/2020</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vert="horz" wrap="square" lIns="82039" tIns="41020" rIns="82039" bIns="41020"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24BAD440-BB93-48ED-98E5-6AEB7D23DFAE}" type="slidenum">
              <a:rPr lang="en-US"/>
              <a:pPr>
                <a:defRPr/>
              </a:pPr>
              <a:t>‹N°›</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6"/>
            <a:ext cx="3309144" cy="13169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932557" y="309457"/>
            <a:ext cx="5622926" cy="663352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48224A49-C1AD-44FE-9296-4F8DDB1F5646}" type="slidenum">
              <a:rPr lang="en-US"/>
              <a:pPr>
                <a:defRPr/>
              </a:pPr>
              <a:t>‹N°›</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7"/>
            <a:ext cx="9052560" cy="961857"/>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502920" y="1502981"/>
            <a:ext cx="9052560" cy="5440005"/>
          </a:xfrm>
        </p:spPr>
        <p:txBody>
          <a:bodyPr>
            <a:normAutofit/>
          </a:bodyPr>
          <a:lstStyle>
            <a:lvl1pPr marL="0" marR="0" indent="0" algn="l" defTabSz="410291" rtl="0" eaLnBrk="1" fontAlgn="auto" latinLnBrk="0" hangingPunct="1">
              <a:lnSpc>
                <a:spcPct val="110000"/>
              </a:lnSpc>
              <a:spcBef>
                <a:spcPts val="0"/>
              </a:spcBef>
              <a:spcAft>
                <a:spcPts val="359"/>
              </a:spcAft>
              <a:buClrTx/>
              <a:buSzTx/>
              <a:buFont typeface="Symbol"/>
              <a:buNone/>
              <a:tabLst/>
              <a:defRPr lang="en-US" sz="1300" b="0" cap="none" smtClean="0">
                <a:effectLst/>
                <a:latin typeface="+mn-lt"/>
                <a:cs typeface="Book Antiqua"/>
              </a:defRPr>
            </a:lvl1pPr>
          </a:lstStyle>
          <a:p>
            <a:endParaRPr lang="en-US" dirty="0"/>
          </a:p>
          <a:p>
            <a:endParaRPr lang="en-US" dirty="0"/>
          </a:p>
          <a:p>
            <a:endParaRPr lang="en-US" dirty="0"/>
          </a:p>
          <a:p>
            <a:endParaRPr lang="en-US" dirty="0"/>
          </a:p>
          <a:p>
            <a:endParaRPr lang="en-US" dirty="0"/>
          </a:p>
        </p:txBody>
      </p:sp>
      <p:sp>
        <p:nvSpPr>
          <p:cNvPr id="4" name="Slide Number Placeholder 5"/>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2F565B30-037D-48CD-A5D0-A4141C9266C2}" type="slidenum">
              <a:rPr lang="en-US"/>
              <a:pPr>
                <a:defRPr/>
              </a:pPr>
              <a:t>‹N°›</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538347"/>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5113020" y="1538347"/>
            <a:ext cx="4442460" cy="540464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p:txBody>
      </p:sp>
      <p:sp>
        <p:nvSpPr>
          <p:cNvPr id="6" name="Title 1"/>
          <p:cNvSpPr>
            <a:spLocks noGrp="1"/>
          </p:cNvSpPr>
          <p:nvPr>
            <p:ph type="title"/>
          </p:nvPr>
        </p:nvSpPr>
        <p:spPr>
          <a:xfrm>
            <a:off x="502920" y="311257"/>
            <a:ext cx="9052560" cy="961857"/>
          </a:xfrm>
        </p:spPr>
        <p:txBody>
          <a:bodyPr/>
          <a:lstStyle>
            <a:lvl1pPr>
              <a:defRPr b="1"/>
            </a:lvl1pPr>
          </a:lstStyle>
          <a:p>
            <a:r>
              <a:rPr lang="en-US" dirty="0"/>
              <a:t>Click to edit Master title style</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F2F66BDA-1BDE-4BE3-8B2E-E9C3F8B26887}" type="slidenum">
              <a:rPr lang="en-US"/>
              <a:pPr>
                <a:defRPr/>
              </a:pPr>
              <a:t>‹N°›</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6118860" cy="953015"/>
          </a:xfrm>
        </p:spPr>
        <p:txBody>
          <a:bodyPr>
            <a:normAutofit/>
          </a:bodyPr>
          <a:lstStyle>
            <a:lvl1pPr>
              <a:defRPr sz="2900"/>
            </a:lvl1pPr>
          </a:lstStyle>
          <a:p>
            <a:r>
              <a:rPr lang="en-US" dirty="0"/>
              <a:t>Click to edit Master title style</a:t>
            </a:r>
          </a:p>
        </p:txBody>
      </p:sp>
      <p:sp>
        <p:nvSpPr>
          <p:cNvPr id="3" name="Content Placeholder 2"/>
          <p:cNvSpPr>
            <a:spLocks noGrp="1"/>
          </p:cNvSpPr>
          <p:nvPr>
            <p:ph sz="half" idx="1"/>
          </p:nvPr>
        </p:nvSpPr>
        <p:spPr>
          <a:xfrm>
            <a:off x="502920" y="1609074"/>
            <a:ext cx="9052560" cy="5333913"/>
          </a:xfrm>
        </p:spPr>
        <p:txBody>
          <a:bodyPr>
            <a:normAutofit/>
          </a:bodyPr>
          <a:lstStyle>
            <a:lvl1pPr marL="0" marR="0" indent="0" algn="l" defTabSz="410291" rtl="0" eaLnBrk="1" fontAlgn="auto" latinLnBrk="0" hangingPunct="1">
              <a:lnSpc>
                <a:spcPct val="90000"/>
              </a:lnSpc>
              <a:spcBef>
                <a:spcPct val="20000"/>
              </a:spcBef>
              <a:spcAft>
                <a:spcPts val="0"/>
              </a:spcAft>
              <a:buClrTx/>
              <a:buSzTx/>
              <a:buFont typeface="Arial"/>
              <a:buNone/>
              <a:tabLst/>
              <a:defRPr sz="1000"/>
            </a:lvl1pPr>
            <a:lvl2pPr marL="410291" indent="0">
              <a:buNone/>
              <a:defRPr sz="1800"/>
            </a:lvl2pPr>
            <a:lvl3pPr marL="820583" indent="0">
              <a:buNone/>
              <a:defRPr sz="1800"/>
            </a:lvl3pPr>
            <a:lvl4pPr marL="1230874" indent="0">
              <a:buNone/>
              <a:defRPr sz="1800"/>
            </a:lvl4pPr>
            <a:lvl5pPr marL="1641165" indent="0">
              <a:buNone/>
              <a:defRPr sz="1800"/>
            </a:lvl5pPr>
            <a:lvl6pPr>
              <a:defRPr sz="1600"/>
            </a:lvl6pPr>
            <a:lvl7pPr>
              <a:defRPr sz="1600"/>
            </a:lvl7pPr>
            <a:lvl8pPr>
              <a:defRPr sz="1600"/>
            </a:lvl8pPr>
            <a:lvl9pPr>
              <a:defRPr sz="1600"/>
            </a:lvl9pPr>
          </a:lstStyle>
          <a:p>
            <a:pPr lvl="0"/>
            <a:r>
              <a:rPr lang="en-US" dirty="0"/>
              <a:t>Click to edit Master text styles</a:t>
            </a:r>
          </a:p>
          <a:p>
            <a:pPr lvl="0"/>
            <a:endParaRPr lang="en-US" dirty="0"/>
          </a:p>
          <a:p>
            <a:pPr lvl="0"/>
            <a:endParaRPr lang="en-US" dirty="0"/>
          </a:p>
          <a:p>
            <a:pPr lvl="0"/>
            <a:endParaRPr lang="en-US" dirty="0"/>
          </a:p>
        </p:txBody>
      </p:sp>
      <p:sp>
        <p:nvSpPr>
          <p:cNvPr id="4" name="Content Placeholder 3"/>
          <p:cNvSpPr>
            <a:spLocks noGrp="1"/>
          </p:cNvSpPr>
          <p:nvPr>
            <p:ph sz="half" idx="2"/>
          </p:nvPr>
        </p:nvSpPr>
        <p:spPr>
          <a:xfrm>
            <a:off x="6829263" y="311258"/>
            <a:ext cx="2726219" cy="1138679"/>
          </a:xfrm>
        </p:spPr>
        <p:txBody>
          <a:bodyPr/>
          <a:lstStyle>
            <a:lvl1pPr marL="0" indent="0">
              <a:buNone/>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FB163979-AB49-467F-881D-480D4939F1D3}"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A694CF-49D8-472A-9E9B-CED7AF9C3A12}" type="datetimeFigureOut">
              <a:rPr lang="en-US"/>
              <a:pPr>
                <a:defRPr/>
              </a:pPr>
              <a:t>9/22/2020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BA7538-9F31-4AC0-A5F3-E0E7DC9B96A7}" type="slidenum">
              <a:rPr lang="en-US"/>
              <a:pPr>
                <a:defRPr/>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fld id="{273ED91B-77BE-4989-8BC8-1D1706EB0909}" type="datetimeFigureOut">
              <a:rPr lang="en-US"/>
              <a:pPr>
                <a:defRPr/>
              </a:pPr>
              <a:t>9/22/2020</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5" name="Slide Number Placeholder 4"/>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EDF220FF-BE4E-4415-B10E-463F6ACA9436}" type="slidenum">
              <a:rPr lang="en-US"/>
              <a:pPr>
                <a:defRPr/>
              </a:pPr>
              <a:t>‹N°›</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fld id="{A5067E80-5247-47CE-9E31-4664ADD1E34F}" type="datetimeFigureOut">
              <a:rPr lang="en-US"/>
              <a:pPr>
                <a:defRPr/>
              </a:pPr>
              <a:t>9/22/2020</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vert="horz" wrap="square" lIns="82058" tIns="41029" rIns="82058" bIns="41029" numCol="1" anchor="t" anchorCtr="0" compatLnSpc="1">
            <a:prstTxWarp prst="textNoShape">
              <a:avLst/>
            </a:prstTxWarp>
          </a:bodyPr>
          <a:lstStyle>
            <a:lvl1pPr>
              <a:defRPr sz="1600">
                <a:solidFill>
                  <a:srgbClr val="000000"/>
                </a:solidFill>
                <a:latin typeface="Book Antiqua" pitchFamily="18" charset="0"/>
              </a:defRPr>
            </a:lvl1pPr>
          </a:lstStyle>
          <a:p>
            <a:pPr>
              <a:defRPr/>
            </a:pPr>
            <a:endParaRPr lang="fr-FR"/>
          </a:p>
        </p:txBody>
      </p:sp>
      <p:sp>
        <p:nvSpPr>
          <p:cNvPr id="4" name="Slide Number Placeholder 3"/>
          <p:cNvSpPr>
            <a:spLocks noGrp="1"/>
          </p:cNvSpPr>
          <p:nvPr>
            <p:ph type="sldNum" sz="quarter" idx="12"/>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A511CC4F-BAE8-4B77-9BAD-91D5F742A64D}" type="slidenum">
              <a:rPr lang="en-US"/>
              <a:pPr>
                <a:defRPr/>
              </a:pPr>
              <a:t>‹N°›</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6"/>
            <a:ext cx="3309144" cy="131699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932555" y="309457"/>
            <a:ext cx="5622926" cy="6633528"/>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
        <p:nvSpPr>
          <p:cNvPr id="5" name="Slide Number Placeholder 6"/>
          <p:cNvSpPr>
            <a:spLocks noGrp="1"/>
          </p:cNvSpPr>
          <p:nvPr>
            <p:ph type="sldNum" sz="quarter" idx="10"/>
          </p:nvPr>
        </p:nvSpPr>
        <p:spPr/>
        <p:txBody>
          <a:bodyPr rtlCol="0"/>
          <a:lstStyle>
            <a:lvl1pPr defTabSz="913972" fontAlgn="auto">
              <a:spcBef>
                <a:spcPts val="0"/>
              </a:spcBef>
              <a:spcAft>
                <a:spcPts val="0"/>
              </a:spcAft>
              <a:defRPr>
                <a:solidFill>
                  <a:prstClr val="black">
                    <a:tint val="75000"/>
                  </a:prstClr>
                </a:solidFill>
                <a:latin typeface="+mn-lt"/>
                <a:cs typeface="+mn-cs"/>
              </a:defRPr>
            </a:lvl1pPr>
          </a:lstStyle>
          <a:p>
            <a:pPr>
              <a:defRPr/>
            </a:pPr>
            <a:fld id="{20D45562-62D3-4FD0-BADA-D4FADFECA505}" type="slidenum">
              <a:rPr lang="en-US"/>
              <a:pPr>
                <a:defRPr/>
              </a:pPr>
              <a:t>‹N°›</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54804E-6518-4375-B445-0C4B824B1B3A}"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1661316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4193479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54804E-6518-4375-B445-0C4B824B1B3A}"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717864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5"/>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5"/>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54804E-6518-4375-B445-0C4B824B1B3A}"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1521980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54804E-6518-4375-B445-0C4B824B1B3A}"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510895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54804E-6518-4375-B445-0C4B824B1B3A}"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2184514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4804E-6518-4375-B445-0C4B824B1B3A}"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312617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5"/>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5"/>
            <a:ext cx="4442460" cy="512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E9D8692-F1CD-4B97-A24A-4CC9E345552F}" type="datetimeFigureOut">
              <a:rPr lang="en-US"/>
              <a:pPr>
                <a:defRPr/>
              </a:pPr>
              <a:t>9/22/2020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C3362-8E5E-4C1E-A667-ECEF3976C544}" type="slidenum">
              <a:rPr lang="en-US"/>
              <a:pPr>
                <a:defRPr/>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4080828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4804E-6518-4375-B445-0C4B824B1B3A}"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3369474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700224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4804E-6518-4375-B445-0C4B824B1B3A}"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99A76-21B1-4735-9EB3-F045C660C787}" type="slidenum">
              <a:rPr lang="en-US" smtClean="0"/>
              <a:t>‹N°›</a:t>
            </a:fld>
            <a:endParaRPr lang="en-US"/>
          </a:p>
        </p:txBody>
      </p:sp>
    </p:spTree>
    <p:extLst>
      <p:ext uri="{BB962C8B-B14F-4D97-AF65-F5344CB8AC3E}">
        <p14:creationId xmlns:p14="http://schemas.microsoft.com/office/powerpoint/2010/main" val="286856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99A1F7D-00FB-4DE4-9AD2-BBB36EAFC244}" type="datetimeFigureOut">
              <a:rPr lang="en-US"/>
              <a:pPr>
                <a:defRPr/>
              </a:pPr>
              <a:t>9/22/2020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05A3AE-4084-4490-88FB-0B33140B70F1}"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EB97A0-CB13-4351-9E2C-A0EA20529C93}" type="datetimeFigureOut">
              <a:rPr lang="en-US"/>
              <a:pPr>
                <a:defRPr/>
              </a:pPr>
              <a:t>9/22/2020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F35612-019B-4176-A2D7-436651718ADA}"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146640-71B4-478E-B3DC-407DCA264B31}" type="datetimeFigureOut">
              <a:rPr lang="en-US"/>
              <a:pPr>
                <a:defRPr/>
              </a:pPr>
              <a:t>9/22/2020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BA75E5-E9A3-4064-B1C9-456899C913B3}"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E3A08D-7E60-491F-9893-C9D65BF4B7AC}" type="datetimeFigureOut">
              <a:rPr lang="en-US"/>
              <a:pPr>
                <a:defRPr/>
              </a:pPr>
              <a:t>9/22/2020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76F0C9-DF8C-43E4-8CA1-B3CEAB3FFE37}"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C356C-9F9A-4B32-90EC-F10F12D89A1B}" type="datetimeFigureOut">
              <a:rPr lang="en-US"/>
              <a:pPr>
                <a:defRPr/>
              </a:pPr>
              <a:t>9/22/2020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F1031-A932-44CA-8986-AE20C166775A}"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02920" y="1813560"/>
            <a:ext cx="9052560" cy="5129425"/>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397" tIns="45698" rIns="91397" bIns="45698" rtlCol="0" anchor="ctr"/>
          <a:lstStyle>
            <a:lvl1pPr algn="l" defTabSz="913972" fontAlgn="auto">
              <a:spcBef>
                <a:spcPts val="0"/>
              </a:spcBef>
              <a:spcAft>
                <a:spcPts val="0"/>
              </a:spcAft>
              <a:defRPr sz="1200">
                <a:solidFill>
                  <a:schemeClr val="tx1">
                    <a:tint val="75000"/>
                  </a:schemeClr>
                </a:solidFill>
                <a:latin typeface="+mn-lt"/>
                <a:cs typeface="+mn-cs"/>
              </a:defRPr>
            </a:lvl1pPr>
          </a:lstStyle>
          <a:p>
            <a:pPr>
              <a:defRPr/>
            </a:pPr>
            <a:fld id="{5D71EFBD-985C-4D45-BB3D-620960E7CE4F}" type="datetimeFigureOut">
              <a:rPr lang="en-US"/>
              <a:pPr>
                <a:defRPr/>
              </a:pPr>
              <a:t>9/22/2020</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397" tIns="45698" rIns="91397" bIns="45698" rtlCol="0" anchor="ctr"/>
          <a:lstStyle>
            <a:lvl1pPr algn="ctr" defTabSz="913972"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397" tIns="45698" rIns="91397" bIns="45698" rtlCol="0" anchor="ctr"/>
          <a:lstStyle>
            <a:lvl1pPr algn="r" defTabSz="913972" fontAlgn="auto">
              <a:spcBef>
                <a:spcPts val="0"/>
              </a:spcBef>
              <a:spcAft>
                <a:spcPts val="0"/>
              </a:spcAft>
              <a:defRPr sz="1200">
                <a:solidFill>
                  <a:schemeClr val="tx1">
                    <a:tint val="75000"/>
                  </a:schemeClr>
                </a:solidFill>
                <a:latin typeface="+mn-lt"/>
                <a:cs typeface="+mn-cs"/>
              </a:defRPr>
            </a:lvl1pPr>
          </a:lstStyle>
          <a:p>
            <a:pPr>
              <a:defRPr/>
            </a:pPr>
            <a:fld id="{63BB17C9-A54C-4557-BB83-CFA054CC8623}"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2920" y="311256"/>
            <a:ext cx="9052560" cy="1295400"/>
          </a:xfrm>
          <a:prstGeom prst="rect">
            <a:avLst/>
          </a:prstGeom>
          <a:noFill/>
          <a:ln w="9525">
            <a:noFill/>
            <a:miter lim="800000"/>
            <a:headEnd/>
            <a:tailEnd/>
          </a:ln>
        </p:spPr>
        <p:txBody>
          <a:bodyPr vert="horz" wrap="square" lIns="82021" tIns="41010" rIns="82021" bIns="4101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502920" y="1813560"/>
            <a:ext cx="9052560" cy="5129425"/>
          </a:xfrm>
          <a:prstGeom prst="rect">
            <a:avLst/>
          </a:prstGeom>
          <a:noFill/>
          <a:ln w="9525">
            <a:noFill/>
            <a:miter lim="800000"/>
            <a:headEnd/>
            <a:tailEnd/>
          </a:ln>
        </p:spPr>
        <p:txBody>
          <a:bodyPr vert="horz" wrap="square" lIns="82021" tIns="41010" rIns="82021" bIns="41010"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82021" tIns="41010" rIns="82021" bIns="41010"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AA72E2D3-41E7-4935-BCC6-66A42C4FED3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2872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5548" indent="-205050" algn="l" defTabSz="410099" rtl="0" eaLnBrk="1" latinLnBrk="0" hangingPunct="1">
        <a:spcBef>
          <a:spcPct val="20000"/>
        </a:spcBef>
        <a:buFont typeface="Arial"/>
        <a:buChar char="•"/>
        <a:defRPr sz="1800" kern="1200">
          <a:solidFill>
            <a:schemeClr val="tx1"/>
          </a:solidFill>
          <a:latin typeface="+mn-lt"/>
          <a:ea typeface="+mn-ea"/>
          <a:cs typeface="+mn-cs"/>
        </a:defRPr>
      </a:lvl6pPr>
      <a:lvl7pPr marL="2665646" indent="-205050" algn="l" defTabSz="410099" rtl="0" eaLnBrk="1" latinLnBrk="0" hangingPunct="1">
        <a:spcBef>
          <a:spcPct val="20000"/>
        </a:spcBef>
        <a:buFont typeface="Arial"/>
        <a:buChar char="•"/>
        <a:defRPr sz="1800" kern="1200">
          <a:solidFill>
            <a:schemeClr val="tx1"/>
          </a:solidFill>
          <a:latin typeface="+mn-lt"/>
          <a:ea typeface="+mn-ea"/>
          <a:cs typeface="+mn-cs"/>
        </a:defRPr>
      </a:lvl7pPr>
      <a:lvl8pPr marL="3075749" indent="-205050" algn="l" defTabSz="410099" rtl="0" eaLnBrk="1" latinLnBrk="0" hangingPunct="1">
        <a:spcBef>
          <a:spcPct val="20000"/>
        </a:spcBef>
        <a:buFont typeface="Arial"/>
        <a:buChar char="•"/>
        <a:defRPr sz="1800" kern="1200">
          <a:solidFill>
            <a:schemeClr val="tx1"/>
          </a:solidFill>
          <a:latin typeface="+mn-lt"/>
          <a:ea typeface="+mn-ea"/>
          <a:cs typeface="+mn-cs"/>
        </a:defRPr>
      </a:lvl8pPr>
      <a:lvl9pPr marL="3485845" indent="-205050" algn="l" defTabSz="41009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099" rtl="0" eaLnBrk="1" latinLnBrk="0" hangingPunct="1">
        <a:defRPr sz="1600" kern="1200">
          <a:solidFill>
            <a:schemeClr val="tx1"/>
          </a:solidFill>
          <a:latin typeface="+mn-lt"/>
          <a:ea typeface="+mn-ea"/>
          <a:cs typeface="+mn-cs"/>
        </a:defRPr>
      </a:lvl1pPr>
      <a:lvl2pPr marL="410099" algn="l" defTabSz="410099" rtl="0" eaLnBrk="1" latinLnBrk="0" hangingPunct="1">
        <a:defRPr sz="1600" kern="1200">
          <a:solidFill>
            <a:schemeClr val="tx1"/>
          </a:solidFill>
          <a:latin typeface="+mn-lt"/>
          <a:ea typeface="+mn-ea"/>
          <a:cs typeface="+mn-cs"/>
        </a:defRPr>
      </a:lvl2pPr>
      <a:lvl3pPr marL="820199" algn="l" defTabSz="410099" rtl="0" eaLnBrk="1" latinLnBrk="0" hangingPunct="1">
        <a:defRPr sz="1600" kern="1200">
          <a:solidFill>
            <a:schemeClr val="tx1"/>
          </a:solidFill>
          <a:latin typeface="+mn-lt"/>
          <a:ea typeface="+mn-ea"/>
          <a:cs typeface="+mn-cs"/>
        </a:defRPr>
      </a:lvl3pPr>
      <a:lvl4pPr marL="1230298" algn="l" defTabSz="410099" rtl="0" eaLnBrk="1" latinLnBrk="0" hangingPunct="1">
        <a:defRPr sz="1600" kern="1200">
          <a:solidFill>
            <a:schemeClr val="tx1"/>
          </a:solidFill>
          <a:latin typeface="+mn-lt"/>
          <a:ea typeface="+mn-ea"/>
          <a:cs typeface="+mn-cs"/>
        </a:defRPr>
      </a:lvl4pPr>
      <a:lvl5pPr marL="1640397" algn="l" defTabSz="410099" rtl="0" eaLnBrk="1" latinLnBrk="0" hangingPunct="1">
        <a:defRPr sz="1600" kern="1200">
          <a:solidFill>
            <a:schemeClr val="tx1"/>
          </a:solidFill>
          <a:latin typeface="+mn-lt"/>
          <a:ea typeface="+mn-ea"/>
          <a:cs typeface="+mn-cs"/>
        </a:defRPr>
      </a:lvl5pPr>
      <a:lvl6pPr marL="2050496" algn="l" defTabSz="410099" rtl="0" eaLnBrk="1" latinLnBrk="0" hangingPunct="1">
        <a:defRPr sz="1600" kern="1200">
          <a:solidFill>
            <a:schemeClr val="tx1"/>
          </a:solidFill>
          <a:latin typeface="+mn-lt"/>
          <a:ea typeface="+mn-ea"/>
          <a:cs typeface="+mn-cs"/>
        </a:defRPr>
      </a:lvl6pPr>
      <a:lvl7pPr marL="2460597" algn="l" defTabSz="410099" rtl="0" eaLnBrk="1" latinLnBrk="0" hangingPunct="1">
        <a:defRPr sz="1600" kern="1200">
          <a:solidFill>
            <a:schemeClr val="tx1"/>
          </a:solidFill>
          <a:latin typeface="+mn-lt"/>
          <a:ea typeface="+mn-ea"/>
          <a:cs typeface="+mn-cs"/>
        </a:defRPr>
      </a:lvl7pPr>
      <a:lvl8pPr marL="2870696" algn="l" defTabSz="410099" rtl="0" eaLnBrk="1" latinLnBrk="0" hangingPunct="1">
        <a:defRPr sz="1600" kern="1200">
          <a:solidFill>
            <a:schemeClr val="tx1"/>
          </a:solidFill>
          <a:latin typeface="+mn-lt"/>
          <a:ea typeface="+mn-ea"/>
          <a:cs typeface="+mn-cs"/>
        </a:defRPr>
      </a:lvl8pPr>
      <a:lvl9pPr marL="3280795" algn="l" defTabSz="410099"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2920" y="311256"/>
            <a:ext cx="9052560" cy="1295400"/>
          </a:xfrm>
          <a:prstGeom prst="rect">
            <a:avLst/>
          </a:prstGeom>
          <a:noFill/>
          <a:ln w="9525">
            <a:noFill/>
            <a:miter lim="800000"/>
            <a:headEnd/>
            <a:tailEnd/>
          </a:ln>
        </p:spPr>
        <p:txBody>
          <a:bodyPr vert="horz" wrap="square" lIns="82039" tIns="41020" rIns="82039" bIns="410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02920" y="1813560"/>
            <a:ext cx="9052560" cy="5129425"/>
          </a:xfrm>
          <a:prstGeom prst="rect">
            <a:avLst/>
          </a:prstGeom>
          <a:noFill/>
          <a:ln w="9525">
            <a:noFill/>
            <a:miter lim="800000"/>
            <a:headEnd/>
            <a:tailEnd/>
          </a:ln>
        </p:spPr>
        <p:txBody>
          <a:bodyPr vert="horz" wrap="square" lIns="82039" tIns="41020" rIns="82039" bIns="41020"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82039" tIns="41020" rIns="82039" bIns="41020"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9A8D280E-8CD9-47E9-8E83-795312CD4E56}"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30313"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6074" indent="-205098" algn="l" defTabSz="410195" rtl="0" eaLnBrk="1" latinLnBrk="0" hangingPunct="1">
        <a:spcBef>
          <a:spcPct val="20000"/>
        </a:spcBef>
        <a:buFont typeface="Arial"/>
        <a:buChar char="•"/>
        <a:defRPr sz="1800" kern="1200">
          <a:solidFill>
            <a:schemeClr val="tx1"/>
          </a:solidFill>
          <a:latin typeface="+mn-lt"/>
          <a:ea typeface="+mn-ea"/>
          <a:cs typeface="+mn-cs"/>
        </a:defRPr>
      </a:lvl6pPr>
      <a:lvl7pPr marL="2666270" indent="-205098" algn="l" defTabSz="410195" rtl="0" eaLnBrk="1" latinLnBrk="0" hangingPunct="1">
        <a:spcBef>
          <a:spcPct val="20000"/>
        </a:spcBef>
        <a:buFont typeface="Arial"/>
        <a:buChar char="•"/>
        <a:defRPr sz="1800" kern="1200">
          <a:solidFill>
            <a:schemeClr val="tx1"/>
          </a:solidFill>
          <a:latin typeface="+mn-lt"/>
          <a:ea typeface="+mn-ea"/>
          <a:cs typeface="+mn-cs"/>
        </a:defRPr>
      </a:lvl7pPr>
      <a:lvl8pPr marL="3076467" indent="-205098" algn="l" defTabSz="410195" rtl="0" eaLnBrk="1" latinLnBrk="0" hangingPunct="1">
        <a:spcBef>
          <a:spcPct val="20000"/>
        </a:spcBef>
        <a:buFont typeface="Arial"/>
        <a:buChar char="•"/>
        <a:defRPr sz="1800" kern="1200">
          <a:solidFill>
            <a:schemeClr val="tx1"/>
          </a:solidFill>
          <a:latin typeface="+mn-lt"/>
          <a:ea typeface="+mn-ea"/>
          <a:cs typeface="+mn-cs"/>
        </a:defRPr>
      </a:lvl8pPr>
      <a:lvl9pPr marL="3486660" indent="-205098" algn="l" defTabSz="41019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195" rtl="0" eaLnBrk="1" latinLnBrk="0" hangingPunct="1">
        <a:defRPr sz="1600" kern="1200">
          <a:solidFill>
            <a:schemeClr val="tx1"/>
          </a:solidFill>
          <a:latin typeface="+mn-lt"/>
          <a:ea typeface="+mn-ea"/>
          <a:cs typeface="+mn-cs"/>
        </a:defRPr>
      </a:lvl1pPr>
      <a:lvl2pPr marL="410195" algn="l" defTabSz="410195" rtl="0" eaLnBrk="1" latinLnBrk="0" hangingPunct="1">
        <a:defRPr sz="1600" kern="1200">
          <a:solidFill>
            <a:schemeClr val="tx1"/>
          </a:solidFill>
          <a:latin typeface="+mn-lt"/>
          <a:ea typeface="+mn-ea"/>
          <a:cs typeface="+mn-cs"/>
        </a:defRPr>
      </a:lvl2pPr>
      <a:lvl3pPr marL="820391" algn="l" defTabSz="410195" rtl="0" eaLnBrk="1" latinLnBrk="0" hangingPunct="1">
        <a:defRPr sz="1600" kern="1200">
          <a:solidFill>
            <a:schemeClr val="tx1"/>
          </a:solidFill>
          <a:latin typeface="+mn-lt"/>
          <a:ea typeface="+mn-ea"/>
          <a:cs typeface="+mn-cs"/>
        </a:defRPr>
      </a:lvl3pPr>
      <a:lvl4pPr marL="1230586" algn="l" defTabSz="410195" rtl="0" eaLnBrk="1" latinLnBrk="0" hangingPunct="1">
        <a:defRPr sz="1600" kern="1200">
          <a:solidFill>
            <a:schemeClr val="tx1"/>
          </a:solidFill>
          <a:latin typeface="+mn-lt"/>
          <a:ea typeface="+mn-ea"/>
          <a:cs typeface="+mn-cs"/>
        </a:defRPr>
      </a:lvl4pPr>
      <a:lvl5pPr marL="1640781" algn="l" defTabSz="410195" rtl="0" eaLnBrk="1" latinLnBrk="0" hangingPunct="1">
        <a:defRPr sz="1600" kern="1200">
          <a:solidFill>
            <a:schemeClr val="tx1"/>
          </a:solidFill>
          <a:latin typeface="+mn-lt"/>
          <a:ea typeface="+mn-ea"/>
          <a:cs typeface="+mn-cs"/>
        </a:defRPr>
      </a:lvl5pPr>
      <a:lvl6pPr marL="2050976" algn="l" defTabSz="410195" rtl="0" eaLnBrk="1" latinLnBrk="0" hangingPunct="1">
        <a:defRPr sz="1600" kern="1200">
          <a:solidFill>
            <a:schemeClr val="tx1"/>
          </a:solidFill>
          <a:latin typeface="+mn-lt"/>
          <a:ea typeface="+mn-ea"/>
          <a:cs typeface="+mn-cs"/>
        </a:defRPr>
      </a:lvl6pPr>
      <a:lvl7pPr marL="2461173" algn="l" defTabSz="410195" rtl="0" eaLnBrk="1" latinLnBrk="0" hangingPunct="1">
        <a:defRPr sz="1600" kern="1200">
          <a:solidFill>
            <a:schemeClr val="tx1"/>
          </a:solidFill>
          <a:latin typeface="+mn-lt"/>
          <a:ea typeface="+mn-ea"/>
          <a:cs typeface="+mn-cs"/>
        </a:defRPr>
      </a:lvl7pPr>
      <a:lvl8pPr marL="2871367" algn="l" defTabSz="410195" rtl="0" eaLnBrk="1" latinLnBrk="0" hangingPunct="1">
        <a:defRPr sz="1600" kern="1200">
          <a:solidFill>
            <a:schemeClr val="tx1"/>
          </a:solidFill>
          <a:latin typeface="+mn-lt"/>
          <a:ea typeface="+mn-ea"/>
          <a:cs typeface="+mn-cs"/>
        </a:defRPr>
      </a:lvl8pPr>
      <a:lvl9pPr marL="3281562" algn="l" defTabSz="410195"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02920" y="311256"/>
            <a:ext cx="9052560" cy="1295400"/>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502920" y="1813560"/>
            <a:ext cx="9052560" cy="5129425"/>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82058" tIns="41029" rIns="82058" bIns="41029" numCol="1" anchor="ctr" anchorCtr="0" compatLnSpc="1">
            <a:prstTxWarp prst="textNoShape">
              <a:avLst/>
            </a:prstTxWarp>
          </a:bodyPr>
          <a:lstStyle>
            <a:lvl1pPr algn="r">
              <a:defRPr sz="1100">
                <a:solidFill>
                  <a:srgbClr val="898989"/>
                </a:solidFill>
                <a:latin typeface="Book Antiqua" pitchFamily="18" charset="0"/>
              </a:defRPr>
            </a:lvl1pPr>
          </a:lstStyle>
          <a:p>
            <a:pPr>
              <a:defRPr/>
            </a:pPr>
            <a:fld id="{1AE19AA6-4915-46A5-A9E8-8626604208AD}"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Lst>
  <p:txStyles>
    <p:titleStyle>
      <a:lvl1pPr algn="ctr" defTabSz="409575" rtl="0" eaLnBrk="0" fontAlgn="base" hangingPunct="0">
        <a:spcBef>
          <a:spcPct val="0"/>
        </a:spcBef>
        <a:spcAft>
          <a:spcPct val="0"/>
        </a:spcAft>
        <a:defRPr sz="2900" kern="1200">
          <a:solidFill>
            <a:srgbClr val="000090"/>
          </a:solidFill>
          <a:latin typeface="+mj-lt"/>
          <a:ea typeface="+mj-ea"/>
          <a:cs typeface="+mj-cs"/>
        </a:defRPr>
      </a:lvl1pPr>
      <a:lvl2pPr algn="ctr" defTabSz="409575" rtl="0" eaLnBrk="0" fontAlgn="base" hangingPunct="0">
        <a:spcBef>
          <a:spcPct val="0"/>
        </a:spcBef>
        <a:spcAft>
          <a:spcPct val="0"/>
        </a:spcAft>
        <a:defRPr sz="2900">
          <a:solidFill>
            <a:srgbClr val="000090"/>
          </a:solidFill>
          <a:latin typeface="Book Antiqua" pitchFamily="18" charset="0"/>
        </a:defRPr>
      </a:lvl2pPr>
      <a:lvl3pPr algn="ctr" defTabSz="409575" rtl="0" eaLnBrk="0" fontAlgn="base" hangingPunct="0">
        <a:spcBef>
          <a:spcPct val="0"/>
        </a:spcBef>
        <a:spcAft>
          <a:spcPct val="0"/>
        </a:spcAft>
        <a:defRPr sz="2900">
          <a:solidFill>
            <a:srgbClr val="000090"/>
          </a:solidFill>
          <a:latin typeface="Book Antiqua" pitchFamily="18" charset="0"/>
        </a:defRPr>
      </a:lvl3pPr>
      <a:lvl4pPr algn="ctr" defTabSz="409575" rtl="0" eaLnBrk="0" fontAlgn="base" hangingPunct="0">
        <a:spcBef>
          <a:spcPct val="0"/>
        </a:spcBef>
        <a:spcAft>
          <a:spcPct val="0"/>
        </a:spcAft>
        <a:defRPr sz="2900">
          <a:solidFill>
            <a:srgbClr val="000090"/>
          </a:solidFill>
          <a:latin typeface="Book Antiqua" pitchFamily="18" charset="0"/>
        </a:defRPr>
      </a:lvl4pPr>
      <a:lvl5pPr algn="ctr" defTabSz="409575" rtl="0" eaLnBrk="0" fontAlgn="base" hangingPunct="0">
        <a:spcBef>
          <a:spcPct val="0"/>
        </a:spcBef>
        <a:spcAft>
          <a:spcPct val="0"/>
        </a:spcAft>
        <a:defRPr sz="2900">
          <a:solidFill>
            <a:srgbClr val="000090"/>
          </a:solidFill>
          <a:latin typeface="Book Antiqua" pitchFamily="18" charset="0"/>
        </a:defRPr>
      </a:lvl5pPr>
      <a:lvl6pPr marL="457200" algn="ctr" defTabSz="409575" rtl="0" fontAlgn="base">
        <a:spcBef>
          <a:spcPct val="0"/>
        </a:spcBef>
        <a:spcAft>
          <a:spcPct val="0"/>
        </a:spcAft>
        <a:defRPr sz="2900">
          <a:solidFill>
            <a:srgbClr val="000090"/>
          </a:solidFill>
          <a:latin typeface="Book Antiqua" pitchFamily="18" charset="0"/>
        </a:defRPr>
      </a:lvl6pPr>
      <a:lvl7pPr marL="914400" algn="ctr" defTabSz="409575" rtl="0" fontAlgn="base">
        <a:spcBef>
          <a:spcPct val="0"/>
        </a:spcBef>
        <a:spcAft>
          <a:spcPct val="0"/>
        </a:spcAft>
        <a:defRPr sz="2900">
          <a:solidFill>
            <a:srgbClr val="000090"/>
          </a:solidFill>
          <a:latin typeface="Book Antiqua" pitchFamily="18" charset="0"/>
        </a:defRPr>
      </a:lvl7pPr>
      <a:lvl8pPr marL="1371600" algn="ctr" defTabSz="409575" rtl="0" fontAlgn="base">
        <a:spcBef>
          <a:spcPct val="0"/>
        </a:spcBef>
        <a:spcAft>
          <a:spcPct val="0"/>
        </a:spcAft>
        <a:defRPr sz="2900">
          <a:solidFill>
            <a:srgbClr val="000090"/>
          </a:solidFill>
          <a:latin typeface="Book Antiqua" pitchFamily="18" charset="0"/>
        </a:defRPr>
      </a:lvl8pPr>
      <a:lvl9pPr marL="1828800" algn="ctr" defTabSz="409575" rtl="0" fontAlgn="base">
        <a:spcBef>
          <a:spcPct val="0"/>
        </a:spcBef>
        <a:spcAft>
          <a:spcPct val="0"/>
        </a:spcAft>
        <a:defRPr sz="2900">
          <a:solidFill>
            <a:srgbClr val="000090"/>
          </a:solidFill>
          <a:latin typeface="Book Antiqua" pitchFamily="18" charset="0"/>
        </a:defRPr>
      </a:lvl9pPr>
    </p:titleStyle>
    <p:bodyStyle>
      <a:lvl1pPr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1pPr>
      <a:lvl2pPr marL="409575"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2pPr>
      <a:lvl3pPr marL="819150"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3pPr>
      <a:lvl4pPr marL="1230313"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4pPr>
      <a:lvl5pPr marL="1639888" algn="l" defTabSz="409575" rtl="0" eaLnBrk="0" fontAlgn="base" hangingPunct="0">
        <a:spcBef>
          <a:spcPct val="20000"/>
        </a:spcBef>
        <a:spcAft>
          <a:spcPct val="0"/>
        </a:spcAft>
        <a:buFont typeface="Arial" charset="0"/>
        <a:defRPr sz="22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397" tIns="45698" rIns="91397" bIns="45698" rtlCol="0" anchor="ctr">
            <a:normAutofit/>
          </a:bodyPr>
          <a:lstStyle/>
          <a:p>
            <a:r>
              <a:rPr lang="en-US"/>
              <a:t>Click to edit Master title style</a:t>
            </a:r>
          </a:p>
        </p:txBody>
      </p:sp>
      <p:sp>
        <p:nvSpPr>
          <p:cNvPr id="3" name="Text Placeholder 2"/>
          <p:cNvSpPr>
            <a:spLocks noGrp="1"/>
          </p:cNvSpPr>
          <p:nvPr>
            <p:ph type="body" idx="1"/>
          </p:nvPr>
        </p:nvSpPr>
        <p:spPr>
          <a:xfrm>
            <a:off x="502920" y="1813565"/>
            <a:ext cx="9052560" cy="5129425"/>
          </a:xfrm>
          <a:prstGeom prst="rect">
            <a:avLst/>
          </a:prstGeom>
        </p:spPr>
        <p:txBody>
          <a:bodyPr vert="horz" lIns="91397" tIns="45698" rIns="91397" bIns="456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397" tIns="45698" rIns="91397" bIns="45698" rtlCol="0" anchor="ctr"/>
          <a:lstStyle>
            <a:lvl1pPr algn="l">
              <a:defRPr sz="1200">
                <a:solidFill>
                  <a:schemeClr val="tx1">
                    <a:tint val="75000"/>
                  </a:schemeClr>
                </a:solidFill>
              </a:defRPr>
            </a:lvl1pPr>
          </a:lstStyle>
          <a:p>
            <a:fld id="{4F54804E-6518-4375-B445-0C4B824B1B3A}" type="datetimeFigureOut">
              <a:rPr lang="en-US" smtClean="0"/>
              <a:t>9/22/2020</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397" tIns="45698" rIns="91397" bIns="4569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397" tIns="45698" rIns="91397" bIns="45698" rtlCol="0" anchor="ctr"/>
          <a:lstStyle>
            <a:lvl1pPr algn="r">
              <a:defRPr sz="1200">
                <a:solidFill>
                  <a:schemeClr val="tx1">
                    <a:tint val="75000"/>
                  </a:schemeClr>
                </a:solidFill>
              </a:defRPr>
            </a:lvl1pPr>
          </a:lstStyle>
          <a:p>
            <a:fld id="{61199A76-21B1-4735-9EB3-F045C660C787}" type="slidenum">
              <a:rPr lang="en-US" smtClean="0"/>
              <a:t>‹N°›</a:t>
            </a:fld>
            <a:endParaRPr lang="en-US"/>
          </a:p>
        </p:txBody>
      </p:sp>
    </p:spTree>
    <p:extLst>
      <p:ext uri="{BB962C8B-B14F-4D97-AF65-F5344CB8AC3E}">
        <p14:creationId xmlns:p14="http://schemas.microsoft.com/office/powerpoint/2010/main" val="81381403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913972" rtl="0" eaLnBrk="1" latinLnBrk="0" hangingPunct="1">
        <a:spcBef>
          <a:spcPct val="0"/>
        </a:spcBef>
        <a:buNone/>
        <a:defRPr sz="4400" kern="1200">
          <a:solidFill>
            <a:schemeClr val="tx1"/>
          </a:solidFill>
          <a:latin typeface="+mj-lt"/>
          <a:ea typeface="+mj-ea"/>
          <a:cs typeface="+mj-cs"/>
        </a:defRPr>
      </a:lvl1pPr>
    </p:titleStyle>
    <p:bodyStyle>
      <a:lvl1pPr marL="342739" indent="-342739" algn="l" defTabSz="9139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02" indent="-285616" algn="l" defTabSz="9139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66" indent="-228492" algn="l" defTabSz="9139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5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38"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p:txBody>
          <a:bodyPr/>
          <a:lstStyle/>
          <a:p>
            <a:pPr eaLnBrk="1" hangingPunct="1"/>
            <a:endParaRPr lang="fr-FR"/>
          </a:p>
        </p:txBody>
      </p:sp>
      <p:sp>
        <p:nvSpPr>
          <p:cNvPr id="3" name="Subtitle 2"/>
          <p:cNvSpPr>
            <a:spLocks noGrp="1"/>
          </p:cNvSpPr>
          <p:nvPr>
            <p:ph type="subTitle" idx="1"/>
          </p:nvPr>
        </p:nvSpPr>
        <p:spPr/>
        <p:txBody>
          <a:bodyPr rtlCol="0">
            <a:normAutofit/>
          </a:bodyPr>
          <a:lstStyle/>
          <a:p>
            <a:pPr defTabSz="913972" eaLnBrk="1" fontAlgn="auto" hangingPunct="1">
              <a:spcAft>
                <a:spcPts val="0"/>
              </a:spcAft>
              <a:defRPr/>
            </a:pPr>
            <a:endParaRPr lang="en-US"/>
          </a:p>
        </p:txBody>
      </p:sp>
      <p:pic>
        <p:nvPicPr>
          <p:cNvPr id="26628" name="Picture 4"/>
          <p:cNvPicPr>
            <a:picLocks noChangeAspect="1" noChangeArrowheads="1"/>
          </p:cNvPicPr>
          <p:nvPr/>
        </p:nvPicPr>
        <p:blipFill>
          <a:blip r:embed="rId3" cstate="print"/>
          <a:srcRect/>
          <a:stretch>
            <a:fillRect/>
          </a:stretch>
        </p:blipFill>
        <p:spPr bwMode="auto">
          <a:xfrm>
            <a:off x="514350" y="600075"/>
            <a:ext cx="9029700" cy="6457950"/>
          </a:xfrm>
          <a:prstGeom prst="rect">
            <a:avLst/>
          </a:prstGeom>
          <a:noFill/>
          <a:ln w="9525">
            <a:noFill/>
            <a:miter lim="800000"/>
            <a:headEnd/>
            <a:tailEnd/>
          </a:ln>
        </p:spPr>
      </p:pic>
      <p:sp>
        <p:nvSpPr>
          <p:cNvPr id="5" name="Rectangle 4"/>
          <p:cNvSpPr/>
          <p:nvPr/>
        </p:nvSpPr>
        <p:spPr>
          <a:xfrm>
            <a:off x="609600" y="661988"/>
            <a:ext cx="3429000" cy="474821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914400" y="838200"/>
            <a:ext cx="2743200" cy="4462760"/>
          </a:xfrm>
          <a:prstGeom prst="rect">
            <a:avLst/>
          </a:prstGeom>
          <a:noFill/>
        </p:spPr>
        <p:txBody>
          <a:bodyPr wrap="square" rtlCol="0">
            <a:spAutoFit/>
          </a:bodyPr>
          <a:lstStyle/>
          <a:p>
            <a:r>
              <a:rPr lang="en-US" sz="2800" b="1" dirty="0">
                <a:solidFill>
                  <a:schemeClr val="bg1"/>
                </a:solidFill>
              </a:rPr>
              <a:t>Présentation sur la surveillance de la charge virale et les conseils pour </a:t>
            </a:r>
            <a:r>
              <a:rPr lang="en-US" sz="2800" b="1" dirty="0" err="1">
                <a:solidFill>
                  <a:schemeClr val="bg1"/>
                </a:solidFill>
              </a:rPr>
              <a:t>une</a:t>
            </a:r>
            <a:r>
              <a:rPr lang="en-US" sz="2800" b="1" dirty="0">
                <a:solidFill>
                  <a:schemeClr val="bg1"/>
                </a:solidFill>
              </a:rPr>
              <a:t> </a:t>
            </a:r>
            <a:r>
              <a:rPr lang="en-US" sz="2800" b="1" dirty="0" err="1">
                <a:solidFill>
                  <a:schemeClr val="bg1"/>
                </a:solidFill>
              </a:rPr>
              <a:t>meilleure</a:t>
            </a:r>
            <a:r>
              <a:rPr lang="en-US" sz="2800" b="1" dirty="0">
                <a:solidFill>
                  <a:schemeClr val="bg1"/>
                </a:solidFill>
              </a:rPr>
              <a:t> observance</a:t>
            </a:r>
          </a:p>
          <a:p>
            <a:endParaRPr lang="en-US" sz="2000" b="1" dirty="0">
              <a:solidFill>
                <a:schemeClr val="bg1"/>
              </a:solidFill>
            </a:endParaRPr>
          </a:p>
          <a:p>
            <a:r>
              <a:rPr lang="en-US" sz="2000" b="1" dirty="0">
                <a:solidFill>
                  <a:schemeClr val="bg1"/>
                </a:solidFill>
              </a:rPr>
              <a:t>Nourrissons et enfants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3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677863"/>
            <a:ext cx="8229600" cy="849312"/>
          </a:xfrm>
        </p:spPr>
        <p:txBody>
          <a:bodyPr/>
          <a:lstStyle/>
          <a:p>
            <a:pPr eaLnBrk="1" hangingPunct="1"/>
            <a:r>
              <a:rPr lang="en-GB" dirty="0">
                <a:solidFill>
                  <a:srgbClr val="002060"/>
                </a:solidFill>
                <a:latin typeface="Calibri" pitchFamily="34" charset="0"/>
              </a:rPr>
              <a:t>THÈMES DES AIDE-MÉMOIRE CONSEILS</a:t>
            </a:r>
            <a:endParaRPr lang="en-US" dirty="0">
              <a:solidFill>
                <a:srgbClr val="002060"/>
              </a:solidFill>
              <a:latin typeface="Calibri" pitchFamily="34" charset="0"/>
            </a:endParaRPr>
          </a:p>
        </p:txBody>
      </p:sp>
      <p:sp>
        <p:nvSpPr>
          <p:cNvPr id="6" name="Content Placeholder 2"/>
          <p:cNvSpPr>
            <a:spLocks noGrp="1"/>
          </p:cNvSpPr>
          <p:nvPr/>
        </p:nvSpPr>
        <p:spPr>
          <a:xfrm>
            <a:off x="609600" y="1524000"/>
            <a:ext cx="8610600" cy="5715000"/>
          </a:xfrm>
          <a:prstGeom prst="rect">
            <a:avLst/>
          </a:prstGeom>
        </p:spPr>
        <p:txBody>
          <a:bodyPr lIns="82058" tIns="41029" rIns="82058" bIns="41029">
            <a:norm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1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00000"/>
              </a:lnSpc>
              <a:defRPr/>
            </a:pPr>
            <a:r>
              <a:rPr lang="fr-FR" sz="1400" dirty="0">
                <a:solidFill>
                  <a:srgbClr val="000000"/>
                </a:solidFill>
                <a:latin typeface="Calibri"/>
              </a:rPr>
              <a:t>Comment utiliser la présentation sur la surveillance de la charge virale et les conseils pour une meilleure observance</a:t>
            </a:r>
          </a:p>
          <a:p>
            <a:pPr>
              <a:lnSpc>
                <a:spcPct val="100000"/>
              </a:lnSpc>
              <a:defRPr/>
            </a:pPr>
            <a:r>
              <a:rPr lang="fr-FR" sz="1400" dirty="0">
                <a:solidFill>
                  <a:srgbClr val="000000"/>
                </a:solidFill>
                <a:latin typeface="Calibri"/>
              </a:rPr>
              <a:t>Bonnes compétences en matière de conseil et de communication</a:t>
            </a:r>
          </a:p>
          <a:p>
            <a:pPr marL="177800" indent="-163513">
              <a:lnSpc>
                <a:spcPct val="100000"/>
              </a:lnSpc>
              <a:buFont typeface="+mj-lt"/>
              <a:buAutoNum type="arabicPeriod"/>
              <a:defRPr/>
            </a:pPr>
            <a:r>
              <a:rPr lang="fr-FR" sz="1400" dirty="0">
                <a:solidFill>
                  <a:srgbClr val="000000"/>
                </a:solidFill>
                <a:latin typeface="Calibri"/>
              </a:rPr>
              <a:t>Commencer à donner des </a:t>
            </a:r>
            <a:r>
              <a:rPr lang="fr-FR" sz="1400" dirty="0" err="1">
                <a:solidFill>
                  <a:srgbClr val="000000"/>
                </a:solidFill>
                <a:latin typeface="Calibri"/>
              </a:rPr>
              <a:t>ARV</a:t>
            </a:r>
            <a:r>
              <a:rPr lang="fr-FR" sz="1400" dirty="0">
                <a:solidFill>
                  <a:srgbClr val="000000"/>
                </a:solidFill>
                <a:latin typeface="Calibri"/>
              </a:rPr>
              <a:t> à votre enfant</a:t>
            </a:r>
          </a:p>
          <a:p>
            <a:pPr marL="177800" indent="-163513">
              <a:lnSpc>
                <a:spcPct val="100000"/>
              </a:lnSpc>
              <a:buFont typeface="+mj-lt"/>
              <a:buAutoNum type="arabicPeriod"/>
              <a:defRPr/>
            </a:pPr>
            <a:r>
              <a:rPr lang="fr-FR" sz="1400" dirty="0">
                <a:solidFill>
                  <a:srgbClr val="000000"/>
                </a:solidFill>
                <a:latin typeface="Calibri"/>
              </a:rPr>
              <a:t>Parler des </a:t>
            </a:r>
            <a:r>
              <a:rPr lang="fr-FR" sz="1400" dirty="0" err="1">
                <a:solidFill>
                  <a:srgbClr val="000000"/>
                </a:solidFill>
                <a:latin typeface="Calibri"/>
              </a:rPr>
              <a:t>ARV</a:t>
            </a:r>
            <a:r>
              <a:rPr lang="fr-FR" sz="1400" dirty="0">
                <a:solidFill>
                  <a:srgbClr val="000000"/>
                </a:solidFill>
                <a:latin typeface="Calibri"/>
              </a:rPr>
              <a:t> à votre enfant</a:t>
            </a:r>
          </a:p>
          <a:p>
            <a:pPr marL="177800" indent="-163513">
              <a:lnSpc>
                <a:spcPct val="100000"/>
              </a:lnSpc>
              <a:buFont typeface="+mj-lt"/>
              <a:buAutoNum type="arabicPeriod"/>
              <a:defRPr/>
            </a:pPr>
            <a:r>
              <a:rPr lang="en-US" sz="1400" dirty="0" err="1">
                <a:solidFill>
                  <a:srgbClr val="000000"/>
                </a:solidFill>
                <a:latin typeface="Calibri"/>
              </a:rPr>
              <a:t>Qu’est-ce</a:t>
            </a:r>
            <a:r>
              <a:rPr lang="en-US" sz="1400" dirty="0">
                <a:solidFill>
                  <a:srgbClr val="000000"/>
                </a:solidFill>
                <a:latin typeface="Calibri"/>
              </a:rPr>
              <a:t> </a:t>
            </a:r>
            <a:r>
              <a:rPr lang="en-US" sz="1400" dirty="0" err="1">
                <a:solidFill>
                  <a:srgbClr val="000000"/>
                </a:solidFill>
                <a:latin typeface="Calibri"/>
              </a:rPr>
              <a:t>qu’une</a:t>
            </a:r>
            <a:r>
              <a:rPr lang="en-US" sz="1400" dirty="0">
                <a:solidFill>
                  <a:srgbClr val="000000"/>
                </a:solidFill>
                <a:latin typeface="Calibri"/>
              </a:rPr>
              <a:t> charge </a:t>
            </a:r>
            <a:r>
              <a:rPr lang="en-US" sz="1400" dirty="0" err="1">
                <a:solidFill>
                  <a:srgbClr val="000000"/>
                </a:solidFill>
                <a:latin typeface="Calibri"/>
              </a:rPr>
              <a:t>virale</a:t>
            </a:r>
            <a:r>
              <a:rPr lang="en-US" sz="1400" dirty="0">
                <a:solidFill>
                  <a:srgbClr val="000000"/>
                </a:solidFill>
                <a:latin typeface="Calibri"/>
              </a:rPr>
              <a:t> ?</a:t>
            </a:r>
          </a:p>
          <a:p>
            <a:pPr marL="177800" indent="-163513">
              <a:lnSpc>
                <a:spcPct val="100000"/>
              </a:lnSpc>
              <a:buFont typeface="+mj-lt"/>
              <a:buAutoNum type="arabicPeriod"/>
              <a:defRPr/>
            </a:pPr>
            <a:r>
              <a:rPr lang="fr-FR" sz="1400" dirty="0">
                <a:solidFill>
                  <a:srgbClr val="000000"/>
                </a:solidFill>
                <a:latin typeface="Calibri"/>
              </a:rPr>
              <a:t>La charge virale est FAIBLE</a:t>
            </a:r>
          </a:p>
          <a:p>
            <a:pPr marL="177800" indent="-163513">
              <a:lnSpc>
                <a:spcPct val="100000"/>
              </a:lnSpc>
              <a:buFont typeface="+mj-lt"/>
              <a:buAutoNum type="arabicPeriod"/>
              <a:defRPr/>
            </a:pPr>
            <a:r>
              <a:rPr lang="fr-FR" sz="1400" dirty="0">
                <a:solidFill>
                  <a:srgbClr val="000000"/>
                </a:solidFill>
                <a:latin typeface="Calibri"/>
              </a:rPr>
              <a:t>La charge virale est ÉLEVÉE</a:t>
            </a:r>
          </a:p>
          <a:p>
            <a:pPr marL="177800" indent="-163513">
              <a:lnSpc>
                <a:spcPct val="100000"/>
              </a:lnSpc>
              <a:buFont typeface="+mj-lt"/>
              <a:buAutoNum type="arabicPeriod"/>
              <a:defRPr/>
            </a:pPr>
            <a:r>
              <a:rPr lang="fr-FR" sz="1400" dirty="0">
                <a:solidFill>
                  <a:srgbClr val="000000"/>
                </a:solidFill>
                <a:latin typeface="Calibri"/>
              </a:rPr>
              <a:t>Comment donnez-vous ses </a:t>
            </a:r>
            <a:r>
              <a:rPr lang="fr-FR" sz="1400" dirty="0" err="1">
                <a:solidFill>
                  <a:srgbClr val="000000"/>
                </a:solidFill>
                <a:latin typeface="Calibri"/>
              </a:rPr>
              <a:t>ARV</a:t>
            </a:r>
            <a:r>
              <a:rPr lang="fr-FR" sz="1400" dirty="0">
                <a:solidFill>
                  <a:srgbClr val="000000"/>
                </a:solidFill>
                <a:latin typeface="Calibri"/>
              </a:rPr>
              <a:t> à votre enfant ?</a:t>
            </a:r>
          </a:p>
          <a:p>
            <a:pPr marL="177800" indent="-163513">
              <a:lnSpc>
                <a:spcPct val="100000"/>
              </a:lnSpc>
              <a:buFont typeface="+mj-lt"/>
              <a:buAutoNum type="arabicPeriod"/>
              <a:defRPr/>
            </a:pPr>
            <a:r>
              <a:rPr lang="fr-FR" sz="1400" dirty="0">
                <a:solidFill>
                  <a:srgbClr val="000000"/>
                </a:solidFill>
                <a:latin typeface="Calibri"/>
              </a:rPr>
              <a:t>Quelles difficultés rencontrez-vous lorsque vous donnez ses </a:t>
            </a:r>
            <a:r>
              <a:rPr lang="fr-FR" sz="1400" dirty="0" err="1">
                <a:solidFill>
                  <a:srgbClr val="000000"/>
                </a:solidFill>
                <a:latin typeface="Calibri"/>
              </a:rPr>
              <a:t>ARV</a:t>
            </a:r>
            <a:r>
              <a:rPr lang="fr-FR" sz="1400" dirty="0">
                <a:solidFill>
                  <a:srgbClr val="000000"/>
                </a:solidFill>
                <a:latin typeface="Calibri"/>
              </a:rPr>
              <a:t> à votre enfant ? (1 / 3)</a:t>
            </a:r>
          </a:p>
          <a:p>
            <a:pPr marL="177800" indent="-163513">
              <a:lnSpc>
                <a:spcPct val="100000"/>
              </a:lnSpc>
              <a:buFont typeface="+mj-lt"/>
              <a:buAutoNum type="arabicPeriod"/>
              <a:defRPr/>
            </a:pPr>
            <a:r>
              <a:rPr lang="fr-FR" sz="1400" dirty="0">
                <a:solidFill>
                  <a:srgbClr val="000000"/>
                </a:solidFill>
                <a:latin typeface="Calibri"/>
              </a:rPr>
              <a:t>Quelles difficultés rencontrez-vous lorsque vous donnez ses </a:t>
            </a:r>
            <a:r>
              <a:rPr lang="fr-FR" sz="1400" dirty="0" err="1">
                <a:solidFill>
                  <a:srgbClr val="000000"/>
                </a:solidFill>
                <a:latin typeface="Calibri"/>
              </a:rPr>
              <a:t>ARV</a:t>
            </a:r>
            <a:r>
              <a:rPr lang="fr-FR" sz="1400" dirty="0">
                <a:solidFill>
                  <a:srgbClr val="000000"/>
                </a:solidFill>
                <a:latin typeface="Calibri"/>
              </a:rPr>
              <a:t> à votre enfant ? (2 / 3)</a:t>
            </a:r>
          </a:p>
          <a:p>
            <a:pPr marL="177800" indent="-163513">
              <a:lnSpc>
                <a:spcPct val="100000"/>
              </a:lnSpc>
              <a:buFont typeface="+mj-lt"/>
              <a:buAutoNum type="arabicPeriod"/>
              <a:defRPr/>
            </a:pPr>
            <a:r>
              <a:rPr lang="fr-FR" sz="1400" dirty="0">
                <a:solidFill>
                  <a:srgbClr val="000000"/>
                </a:solidFill>
                <a:latin typeface="Calibri"/>
              </a:rPr>
              <a:t>Quelles difficultés rencontrez-vous lorsque vous donnez ses </a:t>
            </a:r>
            <a:r>
              <a:rPr lang="fr-FR" sz="1400" dirty="0" err="1">
                <a:solidFill>
                  <a:srgbClr val="000000"/>
                </a:solidFill>
                <a:latin typeface="Calibri"/>
              </a:rPr>
              <a:t>ARV</a:t>
            </a:r>
            <a:r>
              <a:rPr lang="fr-FR" sz="1400" dirty="0">
                <a:solidFill>
                  <a:srgbClr val="000000"/>
                </a:solidFill>
                <a:latin typeface="Calibri"/>
              </a:rPr>
              <a:t> à votre enfant ? (3 / 3)</a:t>
            </a:r>
          </a:p>
          <a:p>
            <a:pPr marL="177800" indent="-163513">
              <a:lnSpc>
                <a:spcPct val="100000"/>
              </a:lnSpc>
              <a:buFont typeface="+mj-lt"/>
              <a:buAutoNum type="arabicPeriod"/>
              <a:defRPr/>
            </a:pPr>
            <a:r>
              <a:rPr lang="fr-FR" sz="1400" dirty="0">
                <a:solidFill>
                  <a:srgbClr val="000000"/>
                </a:solidFill>
                <a:latin typeface="Calibri"/>
              </a:rPr>
              <a:t> Moyens d'aider votre enfant à prendre ses ARV</a:t>
            </a:r>
          </a:p>
          <a:p>
            <a:pPr marL="177800" indent="-163513">
              <a:lnSpc>
                <a:spcPct val="100000"/>
              </a:lnSpc>
              <a:buFont typeface="+mj-lt"/>
              <a:buAutoNum type="arabicPeriod"/>
              <a:defRPr/>
            </a:pPr>
            <a:r>
              <a:rPr lang="fr-FR" sz="1400" dirty="0">
                <a:latin typeface="Calibri"/>
              </a:rPr>
              <a:t> Annoncer </a:t>
            </a:r>
            <a:r>
              <a:rPr lang="fr-FR" sz="1400" dirty="0">
                <a:solidFill>
                  <a:srgbClr val="000000"/>
                </a:solidFill>
                <a:latin typeface="Calibri"/>
              </a:rPr>
              <a:t>le statut de votre enfant à autrui</a:t>
            </a:r>
          </a:p>
          <a:p>
            <a:pPr marL="177800" indent="-163513">
              <a:lnSpc>
                <a:spcPct val="100000"/>
              </a:lnSpc>
              <a:buFont typeface="+mj-lt"/>
              <a:buAutoNum type="arabicPeriod"/>
              <a:defRPr/>
            </a:pPr>
            <a:r>
              <a:rPr lang="fr-FR" sz="1400" dirty="0">
                <a:solidFill>
                  <a:srgbClr val="000000"/>
                </a:solidFill>
                <a:latin typeface="Calibri"/>
              </a:rPr>
              <a:t> Penser à lui donner ses ARV</a:t>
            </a:r>
          </a:p>
          <a:p>
            <a:pPr marL="177800" indent="-163513">
              <a:lnSpc>
                <a:spcPct val="100000"/>
              </a:lnSpc>
              <a:buFont typeface="+mj-lt"/>
              <a:buAutoNum type="arabicPeriod"/>
              <a:defRPr/>
            </a:pPr>
            <a:r>
              <a:rPr lang="fr-FR" sz="1400" dirty="0">
                <a:solidFill>
                  <a:srgbClr val="000000"/>
                </a:solidFill>
                <a:latin typeface="Calibri"/>
              </a:rPr>
              <a:t> Comprendre les ARV de votre enfant</a:t>
            </a:r>
          </a:p>
          <a:p>
            <a:pPr marL="177800" indent="-163513">
              <a:lnSpc>
                <a:spcPct val="100000"/>
              </a:lnSpc>
              <a:buFont typeface="+mj-lt"/>
              <a:buAutoNum type="arabicPeriod"/>
              <a:defRPr/>
            </a:pPr>
            <a:r>
              <a:rPr lang="fr-FR" sz="1400" dirty="0">
                <a:solidFill>
                  <a:srgbClr val="000000"/>
                </a:solidFill>
                <a:latin typeface="Calibri"/>
              </a:rPr>
              <a:t> L'enfant ne veut pas prendre ses médicaments</a:t>
            </a:r>
          </a:p>
          <a:p>
            <a:pPr marL="177800" indent="-163513">
              <a:lnSpc>
                <a:spcPct val="100000"/>
              </a:lnSpc>
              <a:buFont typeface="+mj-lt"/>
              <a:buAutoNum type="arabicPeriod"/>
              <a:defRPr/>
            </a:pPr>
            <a:r>
              <a:rPr lang="fr-FR" sz="1400" dirty="0">
                <a:solidFill>
                  <a:srgbClr val="000000"/>
                </a:solidFill>
                <a:latin typeface="Calibri"/>
              </a:rPr>
              <a:t> Conseils pour aider votre enfant à prendre ses médicaments</a:t>
            </a:r>
          </a:p>
          <a:p>
            <a:pPr marL="177800" indent="-163513">
              <a:lnSpc>
                <a:spcPct val="100000"/>
              </a:lnSpc>
              <a:buFont typeface="+mj-lt"/>
              <a:buAutoNum type="arabicPeriod"/>
              <a:defRPr/>
            </a:pPr>
            <a:r>
              <a:rPr lang="fr-FR" sz="1400" dirty="0">
                <a:solidFill>
                  <a:srgbClr val="000000"/>
                </a:solidFill>
                <a:latin typeface="Calibri"/>
              </a:rPr>
              <a:t> Conseils pour avaler les comprimés</a:t>
            </a:r>
          </a:p>
          <a:p>
            <a:pPr marL="177800" indent="-163513">
              <a:lnSpc>
                <a:spcPct val="100000"/>
              </a:lnSpc>
              <a:buFont typeface="+mj-lt"/>
              <a:buAutoNum type="arabicPeriod"/>
              <a:defRPr/>
            </a:pPr>
            <a:r>
              <a:rPr lang="fr-FR" sz="1400" dirty="0">
                <a:solidFill>
                  <a:srgbClr val="000000"/>
                </a:solidFill>
                <a:latin typeface="Calibri"/>
              </a:rPr>
              <a:t> Suivi : comment donnez-vous ses ARV à votre enfant ?</a:t>
            </a:r>
          </a:p>
          <a:p>
            <a:pPr marL="177800" indent="-163513">
              <a:lnSpc>
                <a:spcPct val="100000"/>
              </a:lnSpc>
              <a:buFont typeface="+mj-lt"/>
              <a:buAutoNum type="arabicPeriod"/>
              <a:defRPr/>
            </a:pPr>
            <a:r>
              <a:rPr lang="fr-FR" sz="1400" dirty="0">
                <a:solidFill>
                  <a:srgbClr val="000000"/>
                </a:solidFill>
                <a:latin typeface="Calibri"/>
              </a:rPr>
              <a:t> Vous avez réussi à réduire la charge virale de votre enfant</a:t>
            </a:r>
          </a:p>
          <a:p>
            <a:pPr marL="177800" indent="-163513">
              <a:lnSpc>
                <a:spcPct val="100000"/>
              </a:lnSpc>
              <a:buFont typeface="+mj-lt"/>
              <a:buAutoNum type="arabicPeriod"/>
              <a:defRPr/>
            </a:pPr>
            <a:r>
              <a:rPr lang="fr-FR" sz="1400" dirty="0">
                <a:latin typeface="Calibri" panose="020F0502020204030204" pitchFamily="34" charset="0"/>
              </a:rPr>
              <a:t> </a:t>
            </a:r>
            <a:r>
              <a:rPr lang="fr-FR" sz="1400" dirty="0">
                <a:solidFill>
                  <a:srgbClr val="000000"/>
                </a:solidFill>
                <a:latin typeface="Calibri"/>
              </a:rPr>
              <a:t>Les </a:t>
            </a:r>
            <a:r>
              <a:rPr lang="fr-FR" sz="1400" dirty="0" err="1">
                <a:solidFill>
                  <a:srgbClr val="000000"/>
                </a:solidFill>
                <a:latin typeface="Calibri"/>
              </a:rPr>
              <a:t>ARV</a:t>
            </a:r>
            <a:r>
              <a:rPr lang="fr-FR" sz="1400" dirty="0">
                <a:solidFill>
                  <a:srgbClr val="000000"/>
                </a:solidFill>
                <a:latin typeface="Calibri"/>
              </a:rPr>
              <a:t> ne fonctionnent pas bien</a:t>
            </a:r>
            <a:r>
              <a:rPr lang="en-US" dirty="0"/>
              <a:t>	</a:t>
            </a:r>
            <a:endParaRPr lang="en-US" b="1" dirty="0"/>
          </a:p>
        </p:txBody>
      </p:sp>
      <p:sp>
        <p:nvSpPr>
          <p:cNvPr id="4" name="Rectangle 3"/>
          <p:cNvSpPr/>
          <p:nvPr/>
        </p:nvSpPr>
        <p:spPr>
          <a:xfrm>
            <a:off x="7391400" y="2078038"/>
            <a:ext cx="1981200" cy="131762"/>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5" name="Rectangle 4"/>
          <p:cNvSpPr/>
          <p:nvPr/>
        </p:nvSpPr>
        <p:spPr>
          <a:xfrm>
            <a:off x="7391400" y="2344738"/>
            <a:ext cx="1981200" cy="131762"/>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7" name="Rectangle 6"/>
          <p:cNvSpPr/>
          <p:nvPr/>
        </p:nvSpPr>
        <p:spPr>
          <a:xfrm>
            <a:off x="7391400" y="2611438"/>
            <a:ext cx="1981200" cy="131762"/>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8" name="Rectangle 7"/>
          <p:cNvSpPr/>
          <p:nvPr/>
        </p:nvSpPr>
        <p:spPr>
          <a:xfrm>
            <a:off x="7391400" y="2840038"/>
            <a:ext cx="1981200" cy="131762"/>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9" name="Rectangle 8"/>
          <p:cNvSpPr/>
          <p:nvPr/>
        </p:nvSpPr>
        <p:spPr>
          <a:xfrm>
            <a:off x="7391400" y="3068638"/>
            <a:ext cx="1981200" cy="131762"/>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0" name="Rectangle 9"/>
          <p:cNvSpPr/>
          <p:nvPr/>
        </p:nvSpPr>
        <p:spPr>
          <a:xfrm>
            <a:off x="7391400" y="3352801"/>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3" name="Rectangle 12"/>
          <p:cNvSpPr/>
          <p:nvPr/>
        </p:nvSpPr>
        <p:spPr>
          <a:xfrm>
            <a:off x="7391400" y="3636963"/>
            <a:ext cx="1981200" cy="13335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4" name="Rectangle 13"/>
          <p:cNvSpPr/>
          <p:nvPr/>
        </p:nvSpPr>
        <p:spPr>
          <a:xfrm>
            <a:off x="7391400" y="3886201"/>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5" name="Rectangle 14"/>
          <p:cNvSpPr/>
          <p:nvPr/>
        </p:nvSpPr>
        <p:spPr>
          <a:xfrm>
            <a:off x="7391400" y="41354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6" name="Rectangle 15"/>
          <p:cNvSpPr/>
          <p:nvPr/>
        </p:nvSpPr>
        <p:spPr>
          <a:xfrm>
            <a:off x="7391400" y="4419601"/>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7" name="Rectangle 16"/>
          <p:cNvSpPr/>
          <p:nvPr/>
        </p:nvSpPr>
        <p:spPr>
          <a:xfrm>
            <a:off x="7391400" y="46688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8" name="Rectangle 17"/>
          <p:cNvSpPr/>
          <p:nvPr/>
        </p:nvSpPr>
        <p:spPr>
          <a:xfrm>
            <a:off x="7391400" y="48974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19" name="Rectangle 18"/>
          <p:cNvSpPr/>
          <p:nvPr/>
        </p:nvSpPr>
        <p:spPr>
          <a:xfrm>
            <a:off x="7391400" y="5181601"/>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0" name="Rectangle 19"/>
          <p:cNvSpPr/>
          <p:nvPr/>
        </p:nvSpPr>
        <p:spPr>
          <a:xfrm>
            <a:off x="7391400" y="54308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1" name="Rectangle 20"/>
          <p:cNvSpPr/>
          <p:nvPr/>
        </p:nvSpPr>
        <p:spPr>
          <a:xfrm>
            <a:off x="7391400" y="5659438"/>
            <a:ext cx="1981200" cy="131762"/>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2" name="Rectangle 21"/>
          <p:cNvSpPr/>
          <p:nvPr/>
        </p:nvSpPr>
        <p:spPr>
          <a:xfrm>
            <a:off x="7391400" y="5943601"/>
            <a:ext cx="1981200" cy="131763"/>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3" name="Rectangle 22"/>
          <p:cNvSpPr/>
          <p:nvPr/>
        </p:nvSpPr>
        <p:spPr>
          <a:xfrm>
            <a:off x="7391400" y="6192838"/>
            <a:ext cx="1981200" cy="131762"/>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4" name="Rectangle 23"/>
          <p:cNvSpPr/>
          <p:nvPr/>
        </p:nvSpPr>
        <p:spPr>
          <a:xfrm>
            <a:off x="7391400" y="6421438"/>
            <a:ext cx="1981200" cy="131762"/>
          </a:xfrm>
          <a:prstGeom prst="rect">
            <a:avLst/>
          </a:prstGeom>
          <a:solidFill>
            <a:srgbClr val="CC0066"/>
          </a:solidFill>
          <a:ln>
            <a:solidFill>
              <a:srgbClr val="CC006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5" name="Rectangle 24"/>
          <p:cNvSpPr/>
          <p:nvPr/>
        </p:nvSpPr>
        <p:spPr>
          <a:xfrm>
            <a:off x="7391400" y="6650038"/>
            <a:ext cx="1981200" cy="131762"/>
          </a:xfrm>
          <a:prstGeom prst="rect">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54026"/>
            <a:ext cx="9144000" cy="847725"/>
          </a:xfrm>
          <a:solidFill>
            <a:srgbClr val="0070C0"/>
          </a:solidFill>
        </p:spPr>
        <p:txBody>
          <a:bodyPr/>
          <a:lstStyle/>
          <a:p>
            <a:pPr algn="l" eaLnBrk="1" hangingPunct="1"/>
            <a:r>
              <a:rPr lang="fr-FR" sz="2800" dirty="0">
                <a:solidFill>
                  <a:srgbClr val="FFFFFF"/>
                </a:solidFill>
                <a:latin typeface="Calibri" pitchFamily="34" charset="0"/>
              </a:rPr>
              <a:t>	1. Commencer à donner des ARV à votre enfant</a:t>
            </a:r>
            <a:endParaRPr lang="en-US" sz="2800" dirty="0">
              <a:solidFill>
                <a:srgbClr val="FFFFFF"/>
              </a:solidFill>
              <a:latin typeface="Calibri" pitchFamily="34" charset="0"/>
            </a:endParaRPr>
          </a:p>
        </p:txBody>
      </p:sp>
      <p:sp>
        <p:nvSpPr>
          <p:cNvPr id="2" name="TextBox 1"/>
          <p:cNvSpPr txBox="1"/>
          <p:nvPr/>
        </p:nvSpPr>
        <p:spPr>
          <a:xfrm>
            <a:off x="6400800" y="1609726"/>
            <a:ext cx="3162300" cy="5324535"/>
          </a:xfrm>
          <a:prstGeom prst="rect">
            <a:avLst/>
          </a:prstGeom>
          <a:noFill/>
        </p:spPr>
        <p:txBody>
          <a:bodyPr wrap="square">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Les </a:t>
            </a:r>
            <a:r>
              <a:rPr lang="fr-FR" sz="2000" dirty="0" err="1">
                <a:solidFill>
                  <a:srgbClr val="000000"/>
                </a:solidFill>
                <a:latin typeface="Calibri"/>
                <a:cs typeface="+mn-cs"/>
              </a:rPr>
              <a:t>ARV</a:t>
            </a:r>
            <a:r>
              <a:rPr lang="fr-FR" sz="2000" dirty="0">
                <a:solidFill>
                  <a:srgbClr val="000000"/>
                </a:solidFill>
                <a:latin typeface="Calibri"/>
                <a:cs typeface="+mn-cs"/>
              </a:rPr>
              <a:t> empêchent le VIH de se reproduire, et permettent donc à votre enfant d’être en meilleure santé.</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marL="342900" indent="-342900" defTabSz="913972" fontAlgn="auto">
              <a:spcBef>
                <a:spcPts val="0"/>
              </a:spcBef>
              <a:spcAft>
                <a:spcPts val="0"/>
              </a:spcAft>
              <a:buFont typeface="Wingdings" pitchFamily="2" charset="2"/>
              <a:buChar char="Ø"/>
              <a:defRPr/>
            </a:pPr>
            <a:r>
              <a:rPr lang="fr-FR" sz="2000" dirty="0">
                <a:solidFill>
                  <a:srgbClr val="000000"/>
                </a:solidFill>
                <a:latin typeface="Calibri"/>
                <a:cs typeface="+mn-cs"/>
              </a:rPr>
              <a:t>Il est important de donner ses </a:t>
            </a:r>
            <a:r>
              <a:rPr lang="fr-FR" sz="2000" dirty="0" err="1">
                <a:solidFill>
                  <a:srgbClr val="000000"/>
                </a:solidFill>
                <a:latin typeface="Calibri"/>
                <a:cs typeface="+mn-cs"/>
              </a:rPr>
              <a:t>ARV</a:t>
            </a:r>
            <a:r>
              <a:rPr lang="fr-FR" sz="2000" dirty="0">
                <a:solidFill>
                  <a:srgbClr val="000000"/>
                </a:solidFill>
                <a:latin typeface="Calibri"/>
                <a:cs typeface="+mn-cs"/>
              </a:rPr>
              <a:t> à votre enfant tous les jours, conformément à l’ordonnance prescrite.</a:t>
            </a:r>
          </a:p>
          <a:p>
            <a:pPr marL="342900" indent="-342900" defTabSz="913972" fontAlgn="auto">
              <a:spcBef>
                <a:spcPts val="0"/>
              </a:spcBef>
              <a:spcAft>
                <a:spcPts val="0"/>
              </a:spcAft>
              <a:buFont typeface="Arial" panose="020B0604020202020204" pitchFamily="34" charset="0"/>
              <a:buChar char="•"/>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Dans six mois, nous contrôlerons la charge virale de votre enfant pour voir si les </a:t>
            </a:r>
            <a:r>
              <a:rPr lang="fr-FR" sz="2000" dirty="0" err="1">
                <a:solidFill>
                  <a:srgbClr val="000000"/>
                </a:solidFill>
                <a:latin typeface="Calibri"/>
                <a:cs typeface="+mn-cs"/>
              </a:rPr>
              <a:t>ARV</a:t>
            </a:r>
            <a:r>
              <a:rPr lang="fr-FR" sz="2000" dirty="0">
                <a:solidFill>
                  <a:srgbClr val="000000"/>
                </a:solidFill>
                <a:latin typeface="Calibri"/>
                <a:cs typeface="+mn-cs"/>
              </a:rPr>
              <a:t> fonctionnent bien.</a:t>
            </a:r>
            <a:endParaRPr lang="en-US" sz="2000" dirty="0">
              <a:latin typeface="Calibri" panose="020F0502020204030204" pitchFamily="34" charset="0"/>
              <a:cs typeface="+mn-cs"/>
            </a:endParaRPr>
          </a:p>
        </p:txBody>
      </p:sp>
      <p:pic>
        <p:nvPicPr>
          <p:cNvPr id="33796" name="Picture 4"/>
          <p:cNvPicPr>
            <a:picLocks noChangeAspect="1" noChangeArrowheads="1"/>
          </p:cNvPicPr>
          <p:nvPr/>
        </p:nvPicPr>
        <p:blipFill>
          <a:blip r:embed="rId3" cstate="print"/>
          <a:srcRect/>
          <a:stretch>
            <a:fillRect/>
          </a:stretch>
        </p:blipFill>
        <p:spPr bwMode="auto">
          <a:xfrm>
            <a:off x="1524001" y="1447801"/>
            <a:ext cx="4651375" cy="57499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3581400"/>
            <a:ext cx="2743200" cy="349885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609600" y="1447800"/>
            <a:ext cx="2743200" cy="2057400"/>
          </a:xfrm>
        </p:spPr>
        <p:txBody>
          <a:bodyPr rtlCol="0">
            <a:normAutofit fontScale="92500"/>
          </a:bodyPr>
          <a:lstStyle/>
          <a:p>
            <a:pPr defTabSz="410291" eaLnBrk="1" fontAlgn="auto" hangingPunct="1">
              <a:spcAft>
                <a:spcPts val="0"/>
              </a:spcAft>
              <a:defRPr/>
            </a:pPr>
            <a:r>
              <a:rPr lang="en-US" sz="1200" b="1" dirty="0">
                <a:solidFill>
                  <a:srgbClr val="000000"/>
                </a:solidFill>
                <a:latin typeface="Calibri"/>
              </a:rPr>
              <a:t>MESSAGES FORTS :</a:t>
            </a:r>
          </a:p>
          <a:p>
            <a:pPr marL="274638" indent="-274638" defTabSz="410291" eaLnBrk="1" fontAlgn="auto" hangingPunct="1">
              <a:spcAft>
                <a:spcPts val="0"/>
              </a:spcAft>
              <a:buFont typeface="Wingdings" pitchFamily="2" charset="2"/>
              <a:buChar char="Ø"/>
              <a:defRPr/>
            </a:pPr>
            <a:r>
              <a:rPr lang="fr-FR" sz="1200" dirty="0">
                <a:solidFill>
                  <a:srgbClr val="000000"/>
                </a:solidFill>
                <a:latin typeface="Calibri"/>
              </a:rPr>
              <a:t>Les </a:t>
            </a:r>
            <a:r>
              <a:rPr lang="fr-FR" sz="1200" dirty="0" err="1">
                <a:solidFill>
                  <a:srgbClr val="000000"/>
                </a:solidFill>
                <a:latin typeface="Calibri"/>
              </a:rPr>
              <a:t>ARV</a:t>
            </a:r>
            <a:r>
              <a:rPr lang="fr-FR" sz="1200" dirty="0">
                <a:solidFill>
                  <a:srgbClr val="000000"/>
                </a:solidFill>
                <a:latin typeface="Calibri"/>
              </a:rPr>
              <a:t> empêchent le VIH de se reproduire, et permettent donc à votre enfant d’être en meilleure santé.</a:t>
            </a:r>
          </a:p>
          <a:p>
            <a:pPr marL="274638" indent="-274638" defTabSz="410291" eaLnBrk="1" fontAlgn="auto" hangingPunct="1">
              <a:spcAft>
                <a:spcPts val="0"/>
              </a:spcAft>
              <a:buFont typeface="Wingdings" pitchFamily="2" charset="2"/>
              <a:buChar char="Ø"/>
              <a:defRPr/>
            </a:pPr>
            <a:r>
              <a:rPr lang="fr-FR" sz="1200" dirty="0">
                <a:solidFill>
                  <a:srgbClr val="000000"/>
                </a:solidFill>
                <a:latin typeface="Calibri"/>
              </a:rPr>
              <a:t>Il est important de donner ses </a:t>
            </a:r>
            <a:r>
              <a:rPr lang="fr-FR" sz="1200" dirty="0" err="1">
                <a:solidFill>
                  <a:srgbClr val="000000"/>
                </a:solidFill>
                <a:latin typeface="Calibri"/>
              </a:rPr>
              <a:t>ARV</a:t>
            </a:r>
            <a:r>
              <a:rPr lang="fr-FR" sz="1200" dirty="0">
                <a:solidFill>
                  <a:srgbClr val="000000"/>
                </a:solidFill>
                <a:latin typeface="Calibri"/>
              </a:rPr>
              <a:t> à votre enfant tous les jours, conformément à l’ordonnance prescrite.</a:t>
            </a:r>
          </a:p>
          <a:p>
            <a:pPr marL="274638" indent="-274638" defTabSz="410291" eaLnBrk="1" fontAlgn="auto" hangingPunct="1">
              <a:spcAft>
                <a:spcPts val="0"/>
              </a:spcAft>
              <a:buFont typeface="Wingdings" pitchFamily="2" charset="2"/>
              <a:buChar char="Ø"/>
              <a:defRPr/>
            </a:pPr>
            <a:r>
              <a:rPr lang="fr-FR" sz="1200" dirty="0">
                <a:solidFill>
                  <a:srgbClr val="000000"/>
                </a:solidFill>
                <a:latin typeface="Calibri"/>
              </a:rPr>
              <a:t>Dans six mois, nous contrôlerons la charge virale de votre enfant pour voir si les </a:t>
            </a:r>
            <a:r>
              <a:rPr lang="fr-FR" sz="1200" dirty="0" err="1">
                <a:solidFill>
                  <a:srgbClr val="000000"/>
                </a:solidFill>
                <a:latin typeface="Calibri"/>
              </a:rPr>
              <a:t>ARV</a:t>
            </a:r>
            <a:r>
              <a:rPr lang="fr-FR" sz="1200" dirty="0">
                <a:solidFill>
                  <a:srgbClr val="000000"/>
                </a:solidFill>
                <a:latin typeface="Calibri"/>
              </a:rPr>
              <a:t> fonctionnent bien.</a:t>
            </a:r>
            <a:endParaRPr lang="en-US" sz="1200" dirty="0">
              <a:latin typeface="Calibri" panose="020F0502020204030204" pitchFamily="34" charset="0"/>
            </a:endParaRPr>
          </a:p>
        </p:txBody>
      </p:sp>
      <p:sp>
        <p:nvSpPr>
          <p:cNvPr id="34820" name="Title 1"/>
          <p:cNvSpPr>
            <a:spLocks noGrp="1"/>
          </p:cNvSpPr>
          <p:nvPr>
            <p:ph type="title"/>
          </p:nvPr>
        </p:nvSpPr>
        <p:spPr>
          <a:xfrm>
            <a:off x="457200" y="454026"/>
            <a:ext cx="9144000" cy="847725"/>
          </a:xfrm>
          <a:solidFill>
            <a:srgbClr val="0070C0"/>
          </a:solidFill>
        </p:spPr>
        <p:txBody>
          <a:bodyPr/>
          <a:lstStyle/>
          <a:p>
            <a:pPr algn="l" eaLnBrk="1" hangingPunct="1"/>
            <a:r>
              <a:rPr lang="fr-FR" sz="2800">
                <a:solidFill>
                  <a:srgbClr val="FFFFFF"/>
                </a:solidFill>
                <a:latin typeface="Calibri" pitchFamily="34" charset="0"/>
              </a:rPr>
              <a:t>	1. Commencer à donner des ARV à votre enfant</a:t>
            </a:r>
            <a:endParaRPr lang="en-US" sz="2800">
              <a:solidFill>
                <a:srgbClr val="FFFFFF"/>
              </a:solidFill>
              <a:latin typeface="Calibri" pitchFamily="34" charset="0"/>
            </a:endParaRPr>
          </a:p>
        </p:txBody>
      </p:sp>
      <p:sp>
        <p:nvSpPr>
          <p:cNvPr id="16" name="TextBox 15"/>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sp>
        <p:nvSpPr>
          <p:cNvPr id="7" name="Content Placeholder 1"/>
          <p:cNvSpPr>
            <a:spLocks noGrp="1"/>
          </p:cNvSpPr>
          <p:nvPr>
            <p:ph sz="half" idx="1"/>
          </p:nvPr>
        </p:nvSpPr>
        <p:spPr>
          <a:xfrm>
            <a:off x="685801" y="3663950"/>
            <a:ext cx="2362200" cy="3422650"/>
          </a:xfrm>
        </p:spPr>
        <p:txBody>
          <a:bodyPr rtlCol="0">
            <a:normAutofit fontScale="62500" lnSpcReduction="20000"/>
          </a:bodyPr>
          <a:lstStyle/>
          <a:p>
            <a:pPr defTabSz="410291" eaLnBrk="1" fontAlgn="auto" hangingPunct="1">
              <a:spcAft>
                <a:spcPts val="0"/>
              </a:spcAft>
              <a:defRPr/>
            </a:pPr>
            <a:r>
              <a:rPr lang="en-US" sz="2300" b="1" dirty="0">
                <a:solidFill>
                  <a:srgbClr val="000000"/>
                </a:solidFill>
                <a:latin typeface="Calibri"/>
              </a:rPr>
              <a:t>	</a:t>
            </a:r>
            <a:r>
              <a:rPr lang="en-US" sz="2300" b="1" dirty="0" err="1">
                <a:solidFill>
                  <a:srgbClr val="000000"/>
                </a:solidFill>
                <a:latin typeface="Calibri"/>
              </a:rPr>
              <a:t>Récapitulatif</a:t>
            </a:r>
            <a:endParaRPr lang="en-US" sz="2300" b="1" dirty="0">
              <a:solidFill>
                <a:srgbClr val="000000"/>
              </a:solidFill>
              <a:latin typeface="Calibri"/>
            </a:endParaRPr>
          </a:p>
          <a:p>
            <a:pPr defTabSz="410291" eaLnBrk="1" fontAlgn="auto" hangingPunct="1">
              <a:spcAft>
                <a:spcPts val="0"/>
              </a:spcAft>
              <a:defRPr/>
            </a:pPr>
            <a:endParaRPr lang="en-US" sz="2300" b="1" dirty="0">
              <a:solidFill>
                <a:srgbClr val="000000"/>
              </a:solidFill>
              <a:latin typeface="Calibri"/>
            </a:endParaRPr>
          </a:p>
          <a:p>
            <a:pPr defTabSz="410291" eaLnBrk="1" fontAlgn="auto" hangingPunct="1">
              <a:spcAft>
                <a:spcPts val="0"/>
              </a:spcAft>
              <a:defRPr/>
            </a:pPr>
            <a:endParaRPr lang="en-US" sz="2300" b="1" dirty="0">
              <a:solidFill>
                <a:srgbClr val="000000"/>
              </a:solidFill>
              <a:latin typeface="Calibri"/>
            </a:endParaRPr>
          </a:p>
          <a:p>
            <a:pPr defTabSz="410291" eaLnBrk="1" fontAlgn="auto" hangingPunct="1">
              <a:spcAft>
                <a:spcPts val="0"/>
              </a:spcAft>
              <a:defRPr/>
            </a:pPr>
            <a:r>
              <a:rPr lang="fr-FR" sz="1900" dirty="0">
                <a:solidFill>
                  <a:srgbClr val="000000"/>
                </a:solidFill>
                <a:latin typeface="Calibri"/>
              </a:rPr>
              <a:t>Qui donne ses </a:t>
            </a:r>
            <a:r>
              <a:rPr lang="fr-FR" sz="1900" dirty="0" err="1">
                <a:solidFill>
                  <a:srgbClr val="000000"/>
                </a:solidFill>
                <a:latin typeface="Calibri"/>
              </a:rPr>
              <a:t>ARV</a:t>
            </a:r>
            <a:r>
              <a:rPr lang="fr-FR" sz="1900" dirty="0">
                <a:solidFill>
                  <a:srgbClr val="000000"/>
                </a:solidFill>
                <a:latin typeface="Calibri"/>
              </a:rPr>
              <a:t> à votre enfant ?</a:t>
            </a:r>
          </a:p>
          <a:p>
            <a:pPr marL="274638" indent="-274638" defTabSz="410291" eaLnBrk="1" fontAlgn="auto" hangingPunct="1">
              <a:spcAft>
                <a:spcPts val="0"/>
              </a:spcAft>
              <a:buFont typeface="Arial" pitchFamily="34" charset="0"/>
              <a:buChar char="•"/>
              <a:defRPr/>
            </a:pPr>
            <a:r>
              <a:rPr lang="fr-FR" sz="1900" dirty="0">
                <a:solidFill>
                  <a:srgbClr val="000000"/>
                </a:solidFill>
                <a:latin typeface="Calibri"/>
              </a:rPr>
              <a:t>Selon vous, quelles sont les difficultés à donner ses </a:t>
            </a:r>
            <a:r>
              <a:rPr lang="fr-FR" sz="1900" dirty="0" err="1">
                <a:solidFill>
                  <a:srgbClr val="000000"/>
                </a:solidFill>
                <a:latin typeface="Calibri"/>
              </a:rPr>
              <a:t>ARV</a:t>
            </a:r>
            <a:r>
              <a:rPr lang="fr-FR" sz="1900" dirty="0">
                <a:solidFill>
                  <a:srgbClr val="000000"/>
                </a:solidFill>
                <a:latin typeface="Calibri"/>
              </a:rPr>
              <a:t> à votre enfant tous les jours ?</a:t>
            </a:r>
          </a:p>
          <a:p>
            <a:pPr marL="274638" indent="-274638" defTabSz="410291" eaLnBrk="1" fontAlgn="auto" hangingPunct="1">
              <a:spcAft>
                <a:spcPts val="0"/>
              </a:spcAft>
              <a:buFont typeface="Arial" pitchFamily="34" charset="0"/>
              <a:buChar char="•"/>
              <a:defRPr/>
            </a:pPr>
            <a:r>
              <a:rPr lang="fr-FR" sz="1900" dirty="0">
                <a:solidFill>
                  <a:srgbClr val="000000"/>
                </a:solidFill>
                <a:latin typeface="Calibri"/>
              </a:rPr>
              <a:t>Avec vos propres mots, expliquez-moi ce que font les </a:t>
            </a:r>
            <a:r>
              <a:rPr lang="fr-FR" sz="1900" dirty="0" err="1">
                <a:solidFill>
                  <a:srgbClr val="000000"/>
                </a:solidFill>
                <a:latin typeface="Calibri"/>
              </a:rPr>
              <a:t>ARV</a:t>
            </a:r>
            <a:r>
              <a:rPr lang="fr-FR" sz="1900" dirty="0">
                <a:solidFill>
                  <a:srgbClr val="000000"/>
                </a:solidFill>
                <a:latin typeface="Calibri"/>
              </a:rPr>
              <a:t>.</a:t>
            </a:r>
          </a:p>
          <a:p>
            <a:pPr marL="274638" indent="-274638" defTabSz="410291" eaLnBrk="1" fontAlgn="auto" hangingPunct="1">
              <a:spcAft>
                <a:spcPts val="0"/>
              </a:spcAft>
              <a:buFont typeface="Arial" pitchFamily="34" charset="0"/>
              <a:buChar char="•"/>
              <a:defRPr/>
            </a:pPr>
            <a:r>
              <a:rPr lang="fr-FR" sz="1900" dirty="0">
                <a:solidFill>
                  <a:srgbClr val="000000"/>
                </a:solidFill>
                <a:latin typeface="Calibri"/>
              </a:rPr>
              <a:t>Parmi les avantages d'une faible charge virale, est-ce que certains vous ont surpris ou avez-vous des questions sur certains d’entre eux ?</a:t>
            </a:r>
          </a:p>
          <a:p>
            <a:pPr marL="274638" indent="-274638" defTabSz="410291" eaLnBrk="1" fontAlgn="auto" hangingPunct="1">
              <a:spcAft>
                <a:spcPts val="0"/>
              </a:spcAft>
              <a:buFont typeface="Arial" pitchFamily="34" charset="0"/>
              <a:buChar char="•"/>
              <a:defRPr/>
            </a:pPr>
            <a:r>
              <a:rPr lang="fr-FR" sz="1900" dirty="0">
                <a:latin typeface="Calibri"/>
              </a:rPr>
              <a:t>En quoi est-ce une bonne chose que vous ou un autre adulte donniez </a:t>
            </a:r>
            <a:r>
              <a:rPr lang="fr-FR" sz="1900" dirty="0">
                <a:solidFill>
                  <a:srgbClr val="000000"/>
                </a:solidFill>
                <a:latin typeface="Calibri"/>
              </a:rPr>
              <a:t>ses médicaments à votre enfant ?</a:t>
            </a:r>
            <a:endParaRPr lang="en-US" dirty="0">
              <a:latin typeface="Calibri" panose="020F0502020204030204" pitchFamily="34" charset="0"/>
            </a:endParaRPr>
          </a:p>
        </p:txBody>
      </p:sp>
      <p:pic>
        <p:nvPicPr>
          <p:cNvPr id="34822"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685801" y="3606800"/>
            <a:ext cx="396815" cy="584200"/>
          </a:xfrm>
          <a:prstGeom prst="rect">
            <a:avLst/>
          </a:prstGeom>
          <a:noFill/>
          <a:ln w="9525">
            <a:noFill/>
            <a:miter lim="800000"/>
            <a:headEnd/>
            <a:tailEnd/>
          </a:ln>
        </p:spPr>
      </p:pic>
      <p:sp>
        <p:nvSpPr>
          <p:cNvPr id="21" name="Content Placeholder 1"/>
          <p:cNvSpPr>
            <a:spLocks noGrp="1"/>
          </p:cNvSpPr>
          <p:nvPr>
            <p:ph sz="half" idx="1"/>
          </p:nvPr>
        </p:nvSpPr>
        <p:spPr>
          <a:xfrm>
            <a:off x="3581400" y="1447800"/>
            <a:ext cx="6005513" cy="5854700"/>
          </a:xfrm>
        </p:spPr>
        <p:txBody>
          <a:bodyPr rtlCol="0">
            <a:noAutofit/>
          </a:bodyPr>
          <a:lstStyle/>
          <a:p>
            <a:pPr defTabSz="410291" eaLnBrk="1" fontAlgn="auto" hangingPunct="1">
              <a:spcAft>
                <a:spcPts val="0"/>
              </a:spcAft>
              <a:defRPr/>
            </a:pPr>
            <a:r>
              <a:rPr lang="en-US" sz="1400" b="1" dirty="0">
                <a:solidFill>
                  <a:srgbClr val="000000"/>
                </a:solidFill>
                <a:latin typeface="Calibri"/>
              </a:rPr>
              <a:t>POINTS DE DISCUSSION :</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Que savez-vous à propos des </a:t>
            </a:r>
            <a:r>
              <a:rPr lang="fr-FR" sz="1100" dirty="0" err="1">
                <a:solidFill>
                  <a:srgbClr val="000000"/>
                </a:solidFill>
                <a:latin typeface="Calibri"/>
              </a:rPr>
              <a:t>ARV</a:t>
            </a:r>
            <a:r>
              <a:rPr lang="fr-FR" sz="1100" dirty="0">
                <a:solidFill>
                  <a:srgbClr val="000000"/>
                </a:solidFill>
                <a:latin typeface="Calibri"/>
              </a:rPr>
              <a:t> ?</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Quand une personne est </a:t>
            </a:r>
            <a:r>
              <a:rPr lang="fr-FR" sz="1100" b="1" dirty="0">
                <a:solidFill>
                  <a:srgbClr val="000000"/>
                </a:solidFill>
                <a:latin typeface="Calibri"/>
              </a:rPr>
              <a:t>atteinte</a:t>
            </a:r>
            <a:r>
              <a:rPr lang="fr-FR" sz="1100" dirty="0">
                <a:solidFill>
                  <a:srgbClr val="000000"/>
                </a:solidFill>
                <a:latin typeface="Calibri"/>
              </a:rPr>
              <a:t> du </a:t>
            </a:r>
            <a:r>
              <a:rPr lang="fr-FR" sz="1100" b="1" dirty="0">
                <a:solidFill>
                  <a:srgbClr val="000000"/>
                </a:solidFill>
                <a:latin typeface="Calibri"/>
              </a:rPr>
              <a:t>VIH,</a:t>
            </a:r>
            <a:r>
              <a:rPr lang="fr-FR" sz="1100" dirty="0">
                <a:solidFill>
                  <a:srgbClr val="000000"/>
                </a:solidFill>
                <a:latin typeface="Calibri"/>
              </a:rPr>
              <a:t> le virus  </a:t>
            </a:r>
            <a:r>
              <a:rPr lang="fr-FR" sz="1100" b="1" dirty="0">
                <a:solidFill>
                  <a:srgbClr val="000000"/>
                </a:solidFill>
                <a:latin typeface="Calibri"/>
              </a:rPr>
              <a:t>se                                                                           développe</a:t>
            </a:r>
            <a:r>
              <a:rPr lang="fr-FR" sz="1100" dirty="0">
                <a:solidFill>
                  <a:srgbClr val="000000"/>
                </a:solidFill>
                <a:latin typeface="Calibri"/>
              </a:rPr>
              <a:t>. Il nuit à la santé de votre enfant  et peut le rendre                                                                malade.</a:t>
            </a:r>
          </a:p>
          <a:p>
            <a:pPr marL="274638" indent="-274638" defTabSz="410291" eaLnBrk="1" fontAlgn="auto" hangingPunct="1">
              <a:spcAft>
                <a:spcPts val="0"/>
              </a:spcAft>
              <a:buFont typeface="Arial" pitchFamily="34" charset="0"/>
              <a:buChar char="•"/>
              <a:defRPr/>
            </a:pPr>
            <a:r>
              <a:rPr lang="fr-FR" sz="1100" b="1" dirty="0">
                <a:solidFill>
                  <a:srgbClr val="000000"/>
                </a:solidFill>
                <a:latin typeface="Calibri"/>
              </a:rPr>
              <a:t>Les ARV empêchent le VIH</a:t>
            </a:r>
            <a:r>
              <a:rPr lang="fr-FR" sz="1100" dirty="0">
                <a:solidFill>
                  <a:srgbClr val="000000"/>
                </a:solidFill>
                <a:latin typeface="Calibri"/>
              </a:rPr>
              <a:t> de se multiplier et évitent à votre enfant d'être malade. </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Il est important de donner ses </a:t>
            </a:r>
            <a:r>
              <a:rPr lang="fr-FR" sz="1100" dirty="0" err="1">
                <a:solidFill>
                  <a:srgbClr val="000000"/>
                </a:solidFill>
                <a:latin typeface="Calibri"/>
              </a:rPr>
              <a:t>ARV</a:t>
            </a:r>
            <a:r>
              <a:rPr lang="fr-FR" sz="1100" dirty="0">
                <a:solidFill>
                  <a:srgbClr val="000000"/>
                </a:solidFill>
                <a:latin typeface="Calibri"/>
              </a:rPr>
              <a:t> à votre enfant tous les jours, conformément à l’ordonnance prescrite, pour faire en sorte qu’ils fonctionnent bien et empêchent le VIH de faire du mal à votre enfant.</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Les </a:t>
            </a:r>
            <a:r>
              <a:rPr lang="fr-FR" sz="1100" b="1" dirty="0" err="1">
                <a:solidFill>
                  <a:srgbClr val="000000"/>
                </a:solidFill>
                <a:latin typeface="Calibri"/>
              </a:rPr>
              <a:t>ARV</a:t>
            </a:r>
            <a:r>
              <a:rPr lang="fr-FR" sz="1100" dirty="0">
                <a:solidFill>
                  <a:srgbClr val="000000"/>
                </a:solidFill>
                <a:latin typeface="Calibri"/>
              </a:rPr>
              <a:t> </a:t>
            </a:r>
            <a:r>
              <a:rPr lang="fr-FR" sz="1100" b="1" dirty="0">
                <a:solidFill>
                  <a:srgbClr val="000000"/>
                </a:solidFill>
                <a:latin typeface="Calibri"/>
              </a:rPr>
              <a:t>ne traitent pas</a:t>
            </a:r>
            <a:r>
              <a:rPr lang="fr-FR" sz="1100" dirty="0">
                <a:solidFill>
                  <a:srgbClr val="000000"/>
                </a:solidFill>
                <a:latin typeface="Calibri"/>
              </a:rPr>
              <a:t> le VIH, c’est pourquoi vous devez continuer à les donner à votre enfant.</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Si votre enfant ne prend pas ses ARV tous les jours ou arrête de les prendre, il peut tomber malade ou les ARV peuvent ne plus fonctionner.</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Il faut qu'un adulte donne leurs </a:t>
            </a:r>
            <a:r>
              <a:rPr lang="fr-FR" sz="1100" dirty="0" err="1">
                <a:solidFill>
                  <a:srgbClr val="000000"/>
                </a:solidFill>
                <a:latin typeface="Calibri"/>
              </a:rPr>
              <a:t>ARV</a:t>
            </a:r>
            <a:r>
              <a:rPr lang="fr-FR" sz="1100" dirty="0">
                <a:solidFill>
                  <a:srgbClr val="000000"/>
                </a:solidFill>
                <a:latin typeface="Calibri"/>
              </a:rPr>
              <a:t> aux enfants : seuls, ils n'y arriveront pas.</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Nous effectuerons un test appelé la charge virale dans six mois pour voir si les </a:t>
            </a:r>
            <a:r>
              <a:rPr lang="fr-FR" sz="1100" dirty="0" err="1">
                <a:solidFill>
                  <a:srgbClr val="000000"/>
                </a:solidFill>
                <a:latin typeface="Calibri"/>
              </a:rPr>
              <a:t>ARV</a:t>
            </a:r>
            <a:r>
              <a:rPr lang="fr-FR" sz="1100" dirty="0">
                <a:solidFill>
                  <a:srgbClr val="000000"/>
                </a:solidFill>
                <a:latin typeface="Calibri"/>
              </a:rPr>
              <a:t> fonctionnent bien. La charge virale mesure la quantité de VIH dans le sang. Elle sera normalement faible (inférieure à 1 000) après six </a:t>
            </a:r>
            <a:r>
              <a:rPr lang="fr-FR" sz="1100" dirty="0">
                <a:latin typeface="Calibri"/>
              </a:rPr>
              <a:t>mois de traitement.</a:t>
            </a:r>
          </a:p>
          <a:p>
            <a:pPr marL="274638" indent="-274638" defTabSz="410291" eaLnBrk="1" fontAlgn="auto" hangingPunct="1">
              <a:spcAft>
                <a:spcPts val="0"/>
              </a:spcAft>
              <a:buFont typeface="Arial" pitchFamily="34" charset="0"/>
              <a:buChar char="•"/>
              <a:defRPr/>
            </a:pPr>
            <a:r>
              <a:rPr lang="fr-FR" sz="1100" dirty="0">
                <a:solidFill>
                  <a:srgbClr val="000000"/>
                </a:solidFill>
                <a:latin typeface="Calibri"/>
              </a:rPr>
              <a:t>Il vaut mieux prendre la dose en retard plutôt que de ne pas la prendre du tout.</a:t>
            </a:r>
          </a:p>
          <a:p>
            <a:pPr marL="274638" indent="-274638" defTabSz="410291" eaLnBrk="1" fontAlgn="auto" hangingPunct="1">
              <a:spcAft>
                <a:spcPts val="0"/>
              </a:spcAft>
              <a:buFont typeface="Arial" pitchFamily="34" charset="0"/>
              <a:buChar char="•"/>
              <a:defRPr/>
            </a:pPr>
            <a:r>
              <a:rPr lang="fr-FR" sz="1100" b="1" dirty="0">
                <a:solidFill>
                  <a:srgbClr val="000000"/>
                </a:solidFill>
                <a:latin typeface="Calibri"/>
              </a:rPr>
              <a:t>La prise régulière d'</a:t>
            </a:r>
            <a:r>
              <a:rPr lang="fr-FR" sz="1100" b="1" dirty="0" err="1">
                <a:solidFill>
                  <a:srgbClr val="000000"/>
                </a:solidFill>
                <a:latin typeface="Calibri"/>
              </a:rPr>
              <a:t>ARV</a:t>
            </a:r>
            <a:r>
              <a:rPr lang="fr-FR" sz="1100" b="1" dirty="0">
                <a:solidFill>
                  <a:srgbClr val="000000"/>
                </a:solidFill>
                <a:latin typeface="Calibri"/>
              </a:rPr>
              <a:t> et le maintien d'une charge virale faible présentent de nombreux avantages :</a:t>
            </a:r>
          </a:p>
          <a:p>
            <a:pPr marL="715963" indent="-350838" defTabSz="410291" eaLnBrk="1" fontAlgn="auto" hangingPunct="1">
              <a:spcAft>
                <a:spcPts val="0"/>
              </a:spcAft>
              <a:buFont typeface="Arial" pitchFamily="34" charset="0"/>
              <a:buChar char="•"/>
              <a:defRPr/>
            </a:pPr>
            <a:r>
              <a:rPr lang="fr-FR" sz="1100" b="1" dirty="0">
                <a:solidFill>
                  <a:srgbClr val="000000"/>
                </a:solidFill>
                <a:latin typeface="Calibri"/>
              </a:rPr>
              <a:t>Le cerveau de votre enfant reste en bonne santé.</a:t>
            </a:r>
            <a:r>
              <a:rPr lang="fr-FR" sz="1100" dirty="0">
                <a:solidFill>
                  <a:srgbClr val="000000"/>
                </a:solidFill>
                <a:latin typeface="Calibri"/>
              </a:rPr>
              <a:t> Une charge virale faible empêche le VIH d'endommager le cerveau de votre enfant et l'aide à apprendre et à se développer normalement.</a:t>
            </a:r>
          </a:p>
          <a:p>
            <a:pPr marL="715963" indent="-350838" defTabSz="410291" eaLnBrk="1" fontAlgn="auto" hangingPunct="1">
              <a:spcAft>
                <a:spcPts val="0"/>
              </a:spcAft>
              <a:buFont typeface="Arial" pitchFamily="34" charset="0"/>
              <a:buChar char="•"/>
              <a:defRPr/>
            </a:pPr>
            <a:r>
              <a:rPr lang="fr-FR" sz="1100" b="1" dirty="0">
                <a:solidFill>
                  <a:srgbClr val="000000"/>
                </a:solidFill>
                <a:latin typeface="Calibri"/>
              </a:rPr>
              <a:t>Votre enfant court moins de risques de développer d'autres maladies graves</a:t>
            </a:r>
            <a:r>
              <a:rPr lang="fr-FR" sz="1100" dirty="0">
                <a:solidFill>
                  <a:srgbClr val="000000"/>
                </a:solidFill>
                <a:latin typeface="Calibri"/>
              </a:rPr>
              <a:t>. Une faible charge virale peut permettre aux cellules de votre enfant qui combattent les maladies, les CD4, d'augmenter et de l'empêcher de tomber malade.</a:t>
            </a:r>
          </a:p>
          <a:p>
            <a:pPr marL="715963" indent="-350838" defTabSz="410291" eaLnBrk="1" fontAlgn="auto" hangingPunct="1">
              <a:spcAft>
                <a:spcPts val="0"/>
              </a:spcAft>
              <a:buFont typeface="Arial" pitchFamily="34" charset="0"/>
              <a:buChar char="•"/>
              <a:defRPr/>
            </a:pPr>
            <a:r>
              <a:rPr lang="fr-FR" sz="1100" b="1" dirty="0">
                <a:solidFill>
                  <a:srgbClr val="000000"/>
                </a:solidFill>
                <a:latin typeface="Calibri"/>
              </a:rPr>
              <a:t>Il n’y a pas de visites supplémentaires à la clinique.</a:t>
            </a:r>
          </a:p>
          <a:p>
            <a:pPr marL="715963" indent="-350838" defTabSz="410291" eaLnBrk="1" fontAlgn="auto" hangingPunct="1">
              <a:spcAft>
                <a:spcPts val="0"/>
              </a:spcAft>
              <a:buFont typeface="Arial" pitchFamily="34" charset="0"/>
              <a:buChar char="•"/>
              <a:defRPr/>
            </a:pPr>
            <a:r>
              <a:rPr lang="fr-FR" sz="1100" b="1" dirty="0">
                <a:solidFill>
                  <a:srgbClr val="000000"/>
                </a:solidFill>
                <a:latin typeface="Calibri"/>
              </a:rPr>
              <a:t>Votre enfant reste fort physiquement </a:t>
            </a:r>
            <a:r>
              <a:rPr lang="fr-FR" sz="1100" b="1" dirty="0">
                <a:latin typeface="Calibri"/>
              </a:rPr>
              <a:t>et psychologiquement</a:t>
            </a:r>
            <a:r>
              <a:rPr lang="fr-FR" sz="1100" b="1" dirty="0">
                <a:solidFill>
                  <a:srgbClr val="000000"/>
                </a:solidFill>
                <a:latin typeface="Calibri"/>
              </a:rPr>
              <a:t>.</a:t>
            </a:r>
            <a:r>
              <a:rPr lang="fr-FR" sz="1100" dirty="0">
                <a:solidFill>
                  <a:srgbClr val="000000"/>
                </a:solidFill>
                <a:latin typeface="Calibri"/>
              </a:rPr>
              <a:t> Une faible charge virale peut aider votre enfant à bien grandir et à éviter des problèmes d’humeur comme la dépression et l’anxiété.</a:t>
            </a:r>
          </a:p>
          <a:p>
            <a:pPr marL="715963" indent="-350838" defTabSz="410291" eaLnBrk="1" fontAlgn="auto" hangingPunct="1">
              <a:spcAft>
                <a:spcPts val="0"/>
              </a:spcAft>
              <a:buFont typeface="Arial" pitchFamily="34" charset="0"/>
              <a:buChar char="•"/>
              <a:defRPr/>
            </a:pPr>
            <a:r>
              <a:rPr lang="fr-FR" sz="1100" b="1" dirty="0">
                <a:solidFill>
                  <a:srgbClr val="000000"/>
                </a:solidFill>
                <a:latin typeface="Calibri"/>
              </a:rPr>
              <a:t>Votre enfant et vous pouvez vous consacrer à votre vie quotidienne.</a:t>
            </a:r>
            <a:endParaRPr lang="en-US" sz="1100" b="1" dirty="0">
              <a:solidFill>
                <a:srgbClr val="000000"/>
              </a:solidFill>
              <a:latin typeface="Calibri"/>
            </a:endParaRPr>
          </a:p>
        </p:txBody>
      </p:sp>
      <p:cxnSp>
        <p:nvCxnSpPr>
          <p:cNvPr id="15" name="Straight Connector 14"/>
          <p:cNvCxnSpPr/>
          <p:nvPr/>
        </p:nvCxnSpPr>
        <p:spPr>
          <a:xfrm>
            <a:off x="3505200" y="1524000"/>
            <a:ext cx="0" cy="563245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0" y="7620000"/>
            <a:ext cx="10058400" cy="152400"/>
          </a:xfrm>
          <a:prstGeom prst="rect">
            <a:avLst/>
          </a:prstGeom>
          <a:solidFill>
            <a:srgbClr val="0070C0"/>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1638" y="1156804"/>
            <a:ext cx="917588" cy="113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4026"/>
            <a:ext cx="9144000" cy="847725"/>
          </a:xfrm>
          <a:solidFill>
            <a:srgbClr val="0070C0"/>
          </a:solidFill>
        </p:spPr>
        <p:txBody>
          <a:bodyPr/>
          <a:lstStyle/>
          <a:p>
            <a:pPr algn="l" eaLnBrk="1" hangingPunct="1"/>
            <a:r>
              <a:rPr lang="fr-FR" sz="2800">
                <a:solidFill>
                  <a:srgbClr val="FFFFFF"/>
                </a:solidFill>
                <a:latin typeface="Calibri" pitchFamily="34" charset="0"/>
              </a:rPr>
              <a:t>	2. Parler des ARV à votre enfant</a:t>
            </a:r>
            <a:endParaRPr lang="en-US" sz="2800">
              <a:solidFill>
                <a:srgbClr val="FFFFFF"/>
              </a:solidFill>
              <a:latin typeface="Calibri" pitchFamily="34" charset="0"/>
            </a:endParaRPr>
          </a:p>
        </p:txBody>
      </p:sp>
      <p:sp>
        <p:nvSpPr>
          <p:cNvPr id="35843" name="TextBox 1"/>
          <p:cNvSpPr txBox="1">
            <a:spLocks noChangeArrowheads="1"/>
          </p:cNvSpPr>
          <p:nvPr/>
        </p:nvSpPr>
        <p:spPr bwMode="auto">
          <a:xfrm>
            <a:off x="6324601" y="1447801"/>
            <a:ext cx="3108325" cy="5632311"/>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dirty="0">
                <a:solidFill>
                  <a:srgbClr val="000000"/>
                </a:solidFill>
                <a:latin typeface="Calibri" pitchFamily="34" charset="0"/>
              </a:rPr>
              <a:t>Il est normal que votre enfant ait des questions sur la prise de médicaments.</a:t>
            </a:r>
          </a:p>
          <a:p>
            <a:pPr marL="285750" indent="-285750">
              <a:buFont typeface="Wingdings" pitchFamily="2" charset="2"/>
              <a:buChar char="Ø"/>
            </a:pPr>
            <a:endParaRPr lang="en-US" sz="2000" dirty="0">
              <a:solidFill>
                <a:srgbClr val="000000"/>
              </a:solidFill>
              <a:latin typeface="Calibri" pitchFamily="34" charset="0"/>
            </a:endParaRPr>
          </a:p>
          <a:p>
            <a:pPr marL="285750" indent="-285750">
              <a:buFont typeface="Wingdings" pitchFamily="2" charset="2"/>
              <a:buChar char="Ø"/>
            </a:pPr>
            <a:r>
              <a:rPr lang="fr-FR" sz="2000" dirty="0">
                <a:solidFill>
                  <a:srgbClr val="000000"/>
                </a:solidFill>
                <a:latin typeface="Calibri" pitchFamily="34" charset="0"/>
              </a:rPr>
              <a:t>Il est important de répondre honnêtement aux questions de vos enfants afin qu'ils apprennent à s'occuper d'eux-mêmes en grandissant.</a:t>
            </a:r>
          </a:p>
          <a:p>
            <a:pPr marL="285750" indent="-285750">
              <a:buFont typeface="Wingdings" pitchFamily="2" charset="2"/>
              <a:buChar char="Ø"/>
            </a:pPr>
            <a:endParaRPr lang="en-US" sz="2000" dirty="0">
              <a:solidFill>
                <a:srgbClr val="000000"/>
              </a:solidFill>
              <a:latin typeface="Calibri" pitchFamily="34" charset="0"/>
            </a:endParaRPr>
          </a:p>
          <a:p>
            <a:pPr marL="285750" indent="-285750">
              <a:buFont typeface="Wingdings" pitchFamily="2" charset="2"/>
              <a:buChar char="Ø"/>
            </a:pPr>
            <a:r>
              <a:rPr lang="fr-FR" sz="2000" dirty="0">
                <a:solidFill>
                  <a:srgbClr val="000000"/>
                </a:solidFill>
                <a:latin typeface="Calibri" pitchFamily="34" charset="0"/>
              </a:rPr>
              <a:t>Votre discours, y compris sur le VIH, doit être adapté à l'âge de vos enfants et à leur capacité de compréhension.</a:t>
            </a:r>
            <a:endParaRPr lang="en-US" sz="2000" dirty="0">
              <a:latin typeface="Calibri" pitchFamily="34" charset="0"/>
            </a:endParaRPr>
          </a:p>
        </p:txBody>
      </p:sp>
      <p:pic>
        <p:nvPicPr>
          <p:cNvPr id="35844" name="Picture 3"/>
          <p:cNvPicPr>
            <a:picLocks noChangeAspect="1" noChangeArrowheads="1"/>
          </p:cNvPicPr>
          <p:nvPr/>
        </p:nvPicPr>
        <p:blipFill>
          <a:blip r:embed="rId3" cstate="print"/>
          <a:srcRect/>
          <a:stretch>
            <a:fillRect/>
          </a:stretch>
        </p:blipFill>
        <p:spPr bwMode="auto">
          <a:xfrm>
            <a:off x="609601" y="1931988"/>
            <a:ext cx="5280025" cy="42402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1" y="5854700"/>
            <a:ext cx="8672513" cy="9271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685800" y="1600200"/>
            <a:ext cx="2438400" cy="4267200"/>
          </a:xfrm>
        </p:spPr>
        <p:txBody>
          <a:bodyPr rtlCol="0">
            <a:normAutofit fontScale="92500"/>
          </a:bodyPr>
          <a:lstStyle/>
          <a:p>
            <a:pPr defTabSz="410291" eaLnBrk="1" fontAlgn="auto" hangingPunct="1">
              <a:spcAft>
                <a:spcPts val="0"/>
              </a:spcAft>
              <a:defRPr/>
            </a:pPr>
            <a:r>
              <a:rPr lang="en-US" sz="1700" b="1" dirty="0">
                <a:solidFill>
                  <a:srgbClr val="000000"/>
                </a:solidFill>
                <a:latin typeface="Calibri"/>
              </a:rPr>
              <a:t>MESSAGES FORTS :</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Il est normal que vos enfants soient curieux et aient des questions sur la prise de médicaments.</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Il est important de répondre honnêtement aux questions de vos enfants afin qu'ils apprennent à s'occuper d'eux-mêmes en grandissant.</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Votre discours, y compris sur le VIH, doit être adapté à l'âge de vos enfants et à leur capacité de compréhension.</a:t>
            </a:r>
            <a:endParaRPr lang="en-US" sz="1600" dirty="0">
              <a:latin typeface="Calibri" panose="020F0502020204030204" pitchFamily="34" charset="0"/>
            </a:endParaRPr>
          </a:p>
        </p:txBody>
      </p:sp>
      <p:sp>
        <p:nvSpPr>
          <p:cNvPr id="7" name="Content Placeholder 1"/>
          <p:cNvSpPr>
            <a:spLocks noGrp="1"/>
          </p:cNvSpPr>
          <p:nvPr>
            <p:ph sz="half" idx="1"/>
          </p:nvPr>
        </p:nvSpPr>
        <p:spPr>
          <a:xfrm>
            <a:off x="2514600" y="5930298"/>
            <a:ext cx="6858000" cy="927703"/>
          </a:xfrm>
        </p:spPr>
        <p:txBody>
          <a:bodyPr numCol="3" rtlCol="0">
            <a:normAutofit/>
          </a:bodyPr>
          <a:lstStyle/>
          <a:p>
            <a:pPr marL="285750" indent="-285750" defTabSz="410291" eaLnBrk="1" fontAlgn="auto" hangingPunct="1">
              <a:spcAft>
                <a:spcPts val="0"/>
              </a:spcAft>
              <a:buFont typeface="Arial" panose="020B0604020202020204" pitchFamily="34" charset="0"/>
              <a:buChar char="•"/>
              <a:defRPr/>
            </a:pPr>
            <a:r>
              <a:rPr lang="fr-FR" sz="1200" dirty="0">
                <a:solidFill>
                  <a:srgbClr val="000000"/>
                </a:solidFill>
                <a:latin typeface="Calibri"/>
              </a:rPr>
              <a:t>Selon vous, qu'est-ce qui sera le plus difficile lorsque vous parlerez des </a:t>
            </a:r>
            <a:r>
              <a:rPr lang="fr-FR" sz="1200" dirty="0" err="1">
                <a:solidFill>
                  <a:srgbClr val="000000"/>
                </a:solidFill>
                <a:latin typeface="Calibri"/>
              </a:rPr>
              <a:t>ARV</a:t>
            </a:r>
            <a:r>
              <a:rPr lang="fr-FR" sz="1200" dirty="0">
                <a:solidFill>
                  <a:srgbClr val="000000"/>
                </a:solidFill>
                <a:latin typeface="Calibri"/>
              </a:rPr>
              <a:t> à votre enfant ? </a:t>
            </a:r>
          </a:p>
          <a:p>
            <a:pPr marL="285750" indent="-285750" defTabSz="410291" eaLnBrk="1" fontAlgn="auto" hangingPunct="1">
              <a:spcAft>
                <a:spcPts val="0"/>
              </a:spcAft>
              <a:buFont typeface="Arial" panose="020B0604020202020204" pitchFamily="34" charset="0"/>
              <a:buChar char="•"/>
              <a:defRPr/>
            </a:pPr>
            <a:r>
              <a:rPr lang="fr-FR" sz="1200" dirty="0">
                <a:solidFill>
                  <a:srgbClr val="000000"/>
                </a:solidFill>
                <a:latin typeface="Calibri"/>
              </a:rPr>
              <a:t>Qu'est-ce qui vous inquiète dans l'idée de parler des </a:t>
            </a:r>
            <a:r>
              <a:rPr lang="fr-FR" sz="1200" dirty="0" err="1">
                <a:solidFill>
                  <a:srgbClr val="000000"/>
                </a:solidFill>
                <a:latin typeface="Calibri"/>
              </a:rPr>
              <a:t>ARV</a:t>
            </a:r>
            <a:r>
              <a:rPr lang="fr-FR" sz="1200" dirty="0">
                <a:solidFill>
                  <a:srgbClr val="000000"/>
                </a:solidFill>
                <a:latin typeface="Calibri"/>
              </a:rPr>
              <a:t> avec votre enfant ? </a:t>
            </a:r>
          </a:p>
          <a:p>
            <a:pPr marL="285750" indent="-285750" defTabSz="410291" eaLnBrk="1" fontAlgn="auto" hangingPunct="1">
              <a:spcAft>
                <a:spcPts val="0"/>
              </a:spcAft>
              <a:buFont typeface="Arial" panose="020B0604020202020204" pitchFamily="34" charset="0"/>
              <a:buChar char="•"/>
              <a:defRPr/>
            </a:pPr>
            <a:endParaRPr lang="fr-FR" sz="1200" dirty="0">
              <a:solidFill>
                <a:srgbClr val="000000"/>
              </a:solidFill>
              <a:latin typeface="Calibri"/>
            </a:endParaRPr>
          </a:p>
          <a:p>
            <a:pPr marL="285750" indent="-285750" defTabSz="410291" eaLnBrk="1" fontAlgn="auto" hangingPunct="1">
              <a:spcAft>
                <a:spcPts val="0"/>
              </a:spcAft>
              <a:buFont typeface="Arial" panose="020B0604020202020204" pitchFamily="34" charset="0"/>
              <a:buChar char="•"/>
              <a:defRPr/>
            </a:pPr>
            <a:r>
              <a:rPr lang="fr-FR" sz="1200" dirty="0">
                <a:solidFill>
                  <a:srgbClr val="000000"/>
                </a:solidFill>
                <a:latin typeface="Calibri"/>
              </a:rPr>
              <a:t>Qu'envisagez-vous de dire à votre enfant ?</a:t>
            </a:r>
            <a:endParaRPr lang="en-US" sz="1200" dirty="0">
              <a:solidFill>
                <a:srgbClr val="000000"/>
              </a:solidFill>
              <a:latin typeface="Calibri"/>
            </a:endParaRPr>
          </a:p>
        </p:txBody>
      </p:sp>
      <p:pic>
        <p:nvPicPr>
          <p:cNvPr id="36869"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914401" y="5903914"/>
            <a:ext cx="492125" cy="725487"/>
          </a:xfrm>
          <a:prstGeom prst="rect">
            <a:avLst/>
          </a:prstGeom>
          <a:noFill/>
          <a:ln w="9525">
            <a:noFill/>
            <a:miter lim="800000"/>
            <a:headEnd/>
            <a:tailEnd/>
          </a:ln>
        </p:spPr>
      </p:pic>
      <p:sp>
        <p:nvSpPr>
          <p:cNvPr id="21" name="Content Placeholder 1"/>
          <p:cNvSpPr>
            <a:spLocks noGrp="1"/>
          </p:cNvSpPr>
          <p:nvPr>
            <p:ph sz="half" idx="1"/>
          </p:nvPr>
        </p:nvSpPr>
        <p:spPr>
          <a:xfrm>
            <a:off x="3429000" y="1600200"/>
            <a:ext cx="5943600" cy="4114800"/>
          </a:xfrm>
        </p:spPr>
        <p:txBody>
          <a:bodyPr rtlCol="0">
            <a:normAutofit fontScale="70000" lnSpcReduction="20000"/>
          </a:bodyPr>
          <a:lstStyle/>
          <a:p>
            <a:pPr defTabSz="410291" eaLnBrk="1" fontAlgn="auto" hangingPunct="1">
              <a:spcAft>
                <a:spcPts val="0"/>
              </a:spcAft>
              <a:defRPr/>
            </a:pPr>
            <a:r>
              <a:rPr lang="en-US" sz="1900" b="1" dirty="0">
                <a:solidFill>
                  <a:srgbClr val="000000"/>
                </a:solidFill>
                <a:latin typeface="Calibri"/>
              </a:rPr>
              <a:t>POINTS DE DISCUSSION :</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Qu'avez-vous dit à votre enfant au sujet de sa santé ?</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Votre enfant prend-il/elle d'autres médicaments ou                                        connaît-il/elle des personnes qui en prennent ?</a:t>
            </a:r>
          </a:p>
          <a:p>
            <a:pPr marL="274638" indent="-274638" defTabSz="410291" eaLnBrk="1" fontAlgn="auto" hangingPunct="1">
              <a:spcAft>
                <a:spcPts val="0"/>
              </a:spcAft>
              <a:buFont typeface="Arial" pitchFamily="34" charset="0"/>
              <a:buChar char="•"/>
              <a:defRPr/>
            </a:pPr>
            <a:r>
              <a:rPr lang="en-US" dirty="0" err="1">
                <a:solidFill>
                  <a:srgbClr val="000000"/>
                </a:solidFill>
                <a:latin typeface="Calibri"/>
              </a:rPr>
              <a:t>Présentation</a:t>
            </a:r>
            <a:r>
              <a:rPr lang="en-US" dirty="0">
                <a:solidFill>
                  <a:srgbClr val="000000"/>
                </a:solidFill>
                <a:latin typeface="Calibri"/>
              </a:rPr>
              <a:t> des ARV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 Le médecin t'a prescrit des médicaments pour que tu restes en bonne santé et que tu ne tombes pas malade. Il est important que tu les prennes tous les jours. »</a:t>
            </a:r>
          </a:p>
          <a:p>
            <a:pPr marL="274638" indent="-274638" defTabSz="410291" eaLnBrk="1" fontAlgn="auto" hangingPunct="1">
              <a:spcAft>
                <a:spcPts val="0"/>
              </a:spcAft>
              <a:buFont typeface="Arial" pitchFamily="34" charset="0"/>
              <a:buChar char="•"/>
              <a:defRPr/>
            </a:pPr>
            <a:r>
              <a:rPr lang="en-US" dirty="0">
                <a:latin typeface="Calibri"/>
              </a:rPr>
              <a:t>Questions </a:t>
            </a:r>
            <a:r>
              <a:rPr lang="en-US" dirty="0" err="1">
                <a:latin typeface="Calibri"/>
              </a:rPr>
              <a:t>fréquentes</a:t>
            </a:r>
            <a:r>
              <a:rPr lang="en-US" dirty="0">
                <a:latin typeface="Calibri"/>
              </a:rPr>
              <a:t> </a:t>
            </a:r>
            <a:r>
              <a:rPr lang="en-US" dirty="0">
                <a:solidFill>
                  <a:srgbClr val="000000"/>
                </a:solidFill>
                <a:latin typeface="Calibri"/>
              </a:rPr>
              <a:t>et </a:t>
            </a:r>
            <a:r>
              <a:rPr lang="en-US" dirty="0" err="1">
                <a:solidFill>
                  <a:srgbClr val="000000"/>
                </a:solidFill>
                <a:latin typeface="Calibri"/>
              </a:rPr>
              <a:t>réponses</a:t>
            </a:r>
            <a:r>
              <a:rPr lang="en-US" dirty="0">
                <a:solidFill>
                  <a:srgbClr val="000000"/>
                </a:solidFill>
                <a:latin typeface="Calibri"/>
              </a:rPr>
              <a:t>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Q : « Je ne suis pas malade, ou je n'aime pas ça. Pourquoi dois-je prendre des médicaments ?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R : « Certains médicaments t'aident à aller mieux quand tu te sens malade. Ces médicaments sont différents : ils te gardent en bonne santé.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Q : « Pourquoi (pairs/frères/sœurs/autres personnes) ne prennent pas des médicaments ?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R : « Le corps de chacun est différent et a besoin de choses différentes. Ton corps a besoin de ces médicaments pour rester en bonne santé.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Q : « Est-ce que je peux ne pas prendre mes médicaments aujourd'hui ? »</a:t>
            </a:r>
          </a:p>
          <a:p>
            <a:pPr marL="715963" indent="-274638" defTabSz="410291" eaLnBrk="1" fontAlgn="auto" hangingPunct="1">
              <a:spcAft>
                <a:spcPts val="0"/>
              </a:spcAft>
              <a:buFont typeface="Arial" pitchFamily="34" charset="0"/>
              <a:buChar char="•"/>
              <a:defRPr/>
            </a:pPr>
            <a:r>
              <a:rPr lang="fr-FR" dirty="0">
                <a:solidFill>
                  <a:srgbClr val="000000"/>
                </a:solidFill>
                <a:latin typeface="Calibri"/>
              </a:rPr>
              <a:t>R : « Tu dois les prendre tous les jours pour qu'ils fonctionnement correctement. »</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L'âge auquel il faut parler du VIH à un enfant dépend </a:t>
            </a:r>
            <a:r>
              <a:rPr lang="fr-FR" dirty="0">
                <a:latin typeface="Calibri"/>
              </a:rPr>
              <a:t>de lui-même </a:t>
            </a:r>
            <a:r>
              <a:rPr lang="fr-FR" dirty="0">
                <a:solidFill>
                  <a:srgbClr val="000000"/>
                </a:solidFill>
                <a:latin typeface="Calibri"/>
              </a:rPr>
              <a:t>et de sa famille.</a:t>
            </a:r>
          </a:p>
        </p:txBody>
      </p:sp>
      <p:cxnSp>
        <p:nvCxnSpPr>
          <p:cNvPr id="15" name="Straight Connector 14"/>
          <p:cNvCxnSpPr/>
          <p:nvPr/>
        </p:nvCxnSpPr>
        <p:spPr>
          <a:xfrm>
            <a:off x="3352800" y="1600200"/>
            <a:ext cx="0" cy="40386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36872" name="Title 1"/>
          <p:cNvSpPr txBox="1">
            <a:spLocks/>
          </p:cNvSpPr>
          <p:nvPr/>
        </p:nvSpPr>
        <p:spPr bwMode="auto">
          <a:xfrm>
            <a:off x="457200" y="454026"/>
            <a:ext cx="9144000" cy="847725"/>
          </a:xfrm>
          <a:prstGeom prst="rect">
            <a:avLst/>
          </a:prstGeom>
          <a:solidFill>
            <a:srgbClr val="0070C0"/>
          </a:solidFill>
          <a:ln w="9525">
            <a:noFill/>
            <a:miter lim="800000"/>
            <a:headEnd/>
            <a:tailEnd/>
          </a:ln>
        </p:spPr>
        <p:txBody>
          <a:bodyPr lIns="82058" tIns="41029" rIns="82058" bIns="41029" anchor="ctr"/>
          <a:lstStyle/>
          <a:p>
            <a:pPr defTabSz="409575"/>
            <a:r>
              <a:rPr lang="fr-FR" sz="2800" b="1">
                <a:solidFill>
                  <a:srgbClr val="FFFFFF"/>
                </a:solidFill>
                <a:latin typeface="Calibri" pitchFamily="34" charset="0"/>
              </a:rPr>
              <a:t>	2. Parler des ARV à votre enfant</a:t>
            </a:r>
            <a:endParaRPr lang="en-US" sz="2800" b="1">
              <a:solidFill>
                <a:srgbClr val="FFFFFF"/>
              </a:solidFill>
              <a:latin typeface="Calibri" pitchFamily="34" charset="0"/>
            </a:endParaRPr>
          </a:p>
        </p:txBody>
      </p:sp>
      <p:sp>
        <p:nvSpPr>
          <p:cNvPr id="36874" name="TextBox 9"/>
          <p:cNvSpPr txBox="1">
            <a:spLocks noChangeArrowheads="1"/>
          </p:cNvSpPr>
          <p:nvPr/>
        </p:nvSpPr>
        <p:spPr bwMode="auto">
          <a:xfrm>
            <a:off x="1406526" y="5943601"/>
            <a:ext cx="1260475" cy="323165"/>
          </a:xfrm>
          <a:prstGeom prst="rect">
            <a:avLst/>
          </a:prstGeom>
          <a:noFill/>
          <a:ln w="9525">
            <a:noFill/>
            <a:miter lim="800000"/>
            <a:headEnd/>
            <a:tailEnd/>
          </a:ln>
        </p:spPr>
        <p:txBody>
          <a:bodyPr wrap="square">
            <a:spAutoFit/>
          </a:bodyPr>
          <a:lstStyle/>
          <a:p>
            <a:r>
              <a:rPr lang="en-US" sz="1500" b="1" dirty="0" err="1">
                <a:solidFill>
                  <a:srgbClr val="000000"/>
                </a:solidFill>
                <a:latin typeface="Calibri" pitchFamily="34" charset="0"/>
              </a:rPr>
              <a:t>Récapitulatif</a:t>
            </a:r>
            <a:endParaRPr lang="en-US" sz="1500" b="1" dirty="0">
              <a:solidFill>
                <a:srgbClr val="000000"/>
              </a:solidFill>
              <a:latin typeface="Calibri" pitchFamily="34" charset="0"/>
            </a:endParaRPr>
          </a:p>
        </p:txBody>
      </p:sp>
      <p:sp>
        <p:nvSpPr>
          <p:cNvPr id="13" name="Title 1"/>
          <p:cNvSpPr txBox="1">
            <a:spLocks/>
          </p:cNvSpPr>
          <p:nvPr/>
        </p:nvSpPr>
        <p:spPr>
          <a:xfrm>
            <a:off x="0" y="7620000"/>
            <a:ext cx="10058400" cy="152400"/>
          </a:xfrm>
          <a:prstGeom prst="rect">
            <a:avLst/>
          </a:prstGeom>
          <a:solidFill>
            <a:srgbClr val="0070C0"/>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17" name="TextBox 16"/>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4040" y="1082811"/>
            <a:ext cx="1557572" cy="125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54026"/>
            <a:ext cx="9144000" cy="847725"/>
          </a:xfrm>
          <a:solidFill>
            <a:srgbClr val="00B050"/>
          </a:solidFill>
        </p:spPr>
        <p:txBody>
          <a:bodyPr/>
          <a:lstStyle/>
          <a:p>
            <a:pPr algn="l" eaLnBrk="1" hangingPunct="1"/>
            <a:r>
              <a:rPr lang="fr-FR" sz="2800">
                <a:solidFill>
                  <a:srgbClr val="FFFFFF"/>
                </a:solidFill>
                <a:latin typeface="Calibri" pitchFamily="34" charset="0"/>
              </a:rPr>
              <a:t>	3. Qu’est-ce qu’une charge virale ?</a:t>
            </a:r>
            <a:endParaRPr lang="en-US" sz="2800">
              <a:solidFill>
                <a:srgbClr val="FFFFFF"/>
              </a:solidFill>
              <a:latin typeface="Calibri" pitchFamily="34" charset="0"/>
            </a:endParaRPr>
          </a:p>
        </p:txBody>
      </p:sp>
      <p:sp>
        <p:nvSpPr>
          <p:cNvPr id="2" name="TextBox 1"/>
          <p:cNvSpPr txBox="1"/>
          <p:nvPr/>
        </p:nvSpPr>
        <p:spPr>
          <a:xfrm>
            <a:off x="6542088" y="1371601"/>
            <a:ext cx="2906712" cy="5632311"/>
          </a:xfrm>
          <a:prstGeom prst="rect">
            <a:avLst/>
          </a:prstGeom>
          <a:noFill/>
        </p:spPr>
        <p:txBody>
          <a:bodyPr wrap="square">
            <a:spAutoFit/>
          </a:bodyPr>
          <a:lstStyle/>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Les </a:t>
            </a:r>
            <a:r>
              <a:rPr lang="fr-FR" dirty="0" err="1">
                <a:solidFill>
                  <a:srgbClr val="000000"/>
                </a:solidFill>
                <a:latin typeface="Calibri"/>
                <a:cs typeface="+mn-cs"/>
              </a:rPr>
              <a:t>ARV</a:t>
            </a:r>
            <a:r>
              <a:rPr lang="fr-FR" dirty="0">
                <a:solidFill>
                  <a:srgbClr val="000000"/>
                </a:solidFill>
                <a:latin typeface="Calibri"/>
                <a:cs typeface="+mn-cs"/>
              </a:rPr>
              <a:t> empêchent le VIH de se multiplier. Le virus ne peut donc pas faire de mal à votre enfant, qui grandit en meilleure santé.</a:t>
            </a:r>
          </a:p>
          <a:p>
            <a:pPr marL="285750" indent="-285750" defTabSz="913972" fontAlgn="auto">
              <a:spcBef>
                <a:spcPts val="0"/>
              </a:spcBef>
              <a:spcAft>
                <a:spcPts val="0"/>
              </a:spcAft>
              <a:buFont typeface="Wingdings" panose="05000000000000000000" pitchFamily="2" charset="2"/>
              <a:buChar char="Ø"/>
              <a:defRPr/>
            </a:pPr>
            <a:endParaRPr lang="en-US" dirty="0">
              <a:solidFill>
                <a:srgbClr val="000000"/>
              </a:solidFill>
              <a:latin typeface="Calibri"/>
              <a:cs typeface="+mn-cs"/>
            </a:endParaRPr>
          </a:p>
          <a:p>
            <a:pPr marL="342900" indent="-342900" defTabSz="913972" fontAlgn="auto">
              <a:spcBef>
                <a:spcPts val="0"/>
              </a:spcBef>
              <a:spcAft>
                <a:spcPts val="0"/>
              </a:spcAft>
              <a:buFont typeface="Wingdings" pitchFamily="2" charset="2"/>
              <a:buChar char="Ø"/>
              <a:defRPr/>
            </a:pPr>
            <a:r>
              <a:rPr lang="fr-FR" dirty="0">
                <a:solidFill>
                  <a:srgbClr val="000000"/>
                </a:solidFill>
                <a:latin typeface="Calibri"/>
                <a:cs typeface="+mn-cs"/>
              </a:rPr>
              <a:t>La charge virale mesure la quantité de VIH dans le sang et l’efficacité des </a:t>
            </a:r>
            <a:r>
              <a:rPr lang="fr-FR" dirty="0" err="1">
                <a:solidFill>
                  <a:srgbClr val="000000"/>
                </a:solidFill>
                <a:latin typeface="Calibri"/>
                <a:cs typeface="+mn-cs"/>
              </a:rPr>
              <a:t>ARV</a:t>
            </a:r>
            <a:r>
              <a:rPr lang="fr-FR" dirty="0">
                <a:solidFill>
                  <a:srgbClr val="000000"/>
                </a:solidFill>
                <a:latin typeface="Calibri"/>
                <a:cs typeface="+mn-cs"/>
              </a:rPr>
              <a:t>.</a:t>
            </a:r>
          </a:p>
          <a:p>
            <a:pPr marL="342900" indent="-342900" defTabSz="913972" fontAlgn="auto">
              <a:spcBef>
                <a:spcPts val="0"/>
              </a:spcBef>
              <a:spcAft>
                <a:spcPts val="0"/>
              </a:spcAft>
              <a:buFont typeface="Arial" panose="020B0604020202020204" pitchFamily="34" charset="0"/>
              <a:buChar char="•"/>
              <a:defRPr/>
            </a:pPr>
            <a:endParaRPr lang="en-US"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dirty="0">
                <a:solidFill>
                  <a:srgbClr val="000000"/>
                </a:solidFill>
                <a:latin typeface="Calibri"/>
                <a:cs typeface="+mn-cs"/>
              </a:rPr>
              <a:t>Il est très important de connaître les résultats de la charge virale de votre enfant, donc faites en sorte de revenir et de demander les résultats de la charge virale de votre enfant.</a:t>
            </a:r>
            <a:endParaRPr lang="en-US" dirty="0">
              <a:solidFill>
                <a:srgbClr val="000000"/>
              </a:solidFill>
              <a:latin typeface="Calibri"/>
              <a:cs typeface="+mn-cs"/>
            </a:endParaRPr>
          </a:p>
        </p:txBody>
      </p:sp>
      <p:pic>
        <p:nvPicPr>
          <p:cNvPr id="37892" name="Picture 2"/>
          <p:cNvPicPr>
            <a:picLocks noChangeAspect="1" noChangeArrowheads="1"/>
          </p:cNvPicPr>
          <p:nvPr/>
        </p:nvPicPr>
        <p:blipFill>
          <a:blip r:embed="rId3" cstate="print"/>
          <a:srcRect/>
          <a:stretch>
            <a:fillRect/>
          </a:stretch>
        </p:blipFill>
        <p:spPr bwMode="auto">
          <a:xfrm>
            <a:off x="609600" y="1371600"/>
            <a:ext cx="5932488" cy="58753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4876800"/>
            <a:ext cx="2362200" cy="227488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685800" y="1600200"/>
            <a:ext cx="2438400" cy="3200400"/>
          </a:xfrm>
        </p:spPr>
        <p:txBody>
          <a:bodyPr rtlCol="0">
            <a:normAutofit fontScale="85000" lnSpcReduction="20000"/>
          </a:bodyPr>
          <a:lstStyle/>
          <a:p>
            <a:pPr defTabSz="410291" eaLnBrk="1" fontAlgn="auto" hangingPunct="1">
              <a:spcAft>
                <a:spcPts val="0"/>
              </a:spcAft>
              <a:defRPr/>
            </a:pPr>
            <a:r>
              <a:rPr lang="en-US" sz="1600" b="1" dirty="0">
                <a:solidFill>
                  <a:srgbClr val="000000"/>
                </a:solidFill>
                <a:latin typeface="Calibri"/>
              </a:rPr>
              <a:t>MESSAGES FORTS :</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Les </a:t>
            </a:r>
            <a:r>
              <a:rPr lang="fr-FR" sz="1600" dirty="0" err="1">
                <a:solidFill>
                  <a:srgbClr val="000000"/>
                </a:solidFill>
                <a:latin typeface="Calibri"/>
              </a:rPr>
              <a:t>ARV</a:t>
            </a:r>
            <a:r>
              <a:rPr lang="fr-FR" sz="1600" dirty="0">
                <a:solidFill>
                  <a:srgbClr val="000000"/>
                </a:solidFill>
                <a:latin typeface="Calibri"/>
              </a:rPr>
              <a:t> empêchent le VIH de se multiplier. Le virus ne peut donc pas faire de mal à votre enfant, qui grandit en meilleure santé.</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La charge virale mesure la quantité de VIH dans le sang et l’efficacité des </a:t>
            </a:r>
            <a:r>
              <a:rPr lang="fr-FR" sz="1600" dirty="0" err="1">
                <a:solidFill>
                  <a:srgbClr val="000000"/>
                </a:solidFill>
                <a:latin typeface="Calibri"/>
              </a:rPr>
              <a:t>ARV</a:t>
            </a:r>
            <a:r>
              <a:rPr lang="fr-FR" sz="1600" dirty="0">
                <a:solidFill>
                  <a:srgbClr val="000000"/>
                </a:solidFill>
                <a:latin typeface="Calibri"/>
              </a:rPr>
              <a:t>.</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Il est très important de connaître les résultats de la charge virale de votre enfant. N’oubliez pas de revenir et de demander les résultats de la charge virale de votre enfant.</a:t>
            </a:r>
            <a:endParaRPr lang="en-US" sz="1600" dirty="0">
              <a:solidFill>
                <a:srgbClr val="000000"/>
              </a:solidFill>
              <a:latin typeface="Calibri"/>
            </a:endParaRPr>
          </a:p>
        </p:txBody>
      </p:sp>
      <p:sp>
        <p:nvSpPr>
          <p:cNvPr id="7" name="Content Placeholder 1"/>
          <p:cNvSpPr>
            <a:spLocks noGrp="1"/>
          </p:cNvSpPr>
          <p:nvPr>
            <p:ph sz="half" idx="1"/>
          </p:nvPr>
        </p:nvSpPr>
        <p:spPr>
          <a:xfrm>
            <a:off x="1295400" y="4953000"/>
            <a:ext cx="1752600" cy="2133600"/>
          </a:xfrm>
        </p:spPr>
        <p:txBody>
          <a:bodyPr rtlCol="0">
            <a:normAutofit fontScale="62500" lnSpcReduction="20000"/>
          </a:bodyPr>
          <a:lstStyle/>
          <a:p>
            <a:pPr defTabSz="410291" eaLnBrk="1" fontAlgn="auto" hangingPunct="1">
              <a:spcAft>
                <a:spcPts val="0"/>
              </a:spcAft>
              <a:defRPr/>
            </a:pPr>
            <a:r>
              <a:rPr lang="en-US" sz="2100" b="1" dirty="0" err="1">
                <a:solidFill>
                  <a:srgbClr val="000000"/>
                </a:solidFill>
                <a:latin typeface="Calibri"/>
              </a:rPr>
              <a:t>Récapitulatif</a:t>
            </a:r>
            <a:endParaRPr lang="en-US" sz="2100" b="1" dirty="0">
              <a:solidFill>
                <a:srgbClr val="000000"/>
              </a:solidFill>
              <a:latin typeface="Calibri"/>
            </a:endParaRP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Avec vos propres mots, expliquez-moi ce qu’est une charge virale.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Comment une charge virale faible peut-elle aider votre enfant ?</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Quand reviendrez-vous chercher les résultats de la charge virale de votre enfant ?</a:t>
            </a:r>
            <a:endParaRPr lang="en-US" dirty="0">
              <a:latin typeface="Calibri" panose="020F0502020204030204" pitchFamily="34" charset="0"/>
            </a:endParaRPr>
          </a:p>
        </p:txBody>
      </p:sp>
      <p:pic>
        <p:nvPicPr>
          <p:cNvPr id="38917"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750889" y="4953000"/>
            <a:ext cx="492125" cy="725488"/>
          </a:xfrm>
          <a:prstGeom prst="rect">
            <a:avLst/>
          </a:prstGeom>
          <a:noFill/>
          <a:ln w="9525">
            <a:noFill/>
            <a:miter lim="800000"/>
            <a:headEnd/>
            <a:tailEnd/>
          </a:ln>
        </p:spPr>
      </p:pic>
      <p:sp>
        <p:nvSpPr>
          <p:cNvPr id="21" name="Content Placeholder 1"/>
          <p:cNvSpPr>
            <a:spLocks noGrp="1"/>
          </p:cNvSpPr>
          <p:nvPr>
            <p:ph sz="half" idx="1"/>
          </p:nvPr>
        </p:nvSpPr>
        <p:spPr>
          <a:xfrm>
            <a:off x="3429000" y="1600200"/>
            <a:ext cx="5943600" cy="5486400"/>
          </a:xfrm>
        </p:spPr>
        <p:txBody>
          <a:bodyPr rtlCol="0">
            <a:normAutofit fontScale="70000" lnSpcReduction="20000"/>
          </a:bodyPr>
          <a:lstStyle/>
          <a:p>
            <a:pPr defTabSz="410291" eaLnBrk="1" fontAlgn="auto" hangingPunct="1">
              <a:spcAft>
                <a:spcPts val="0"/>
              </a:spcAft>
              <a:defRPr/>
            </a:pPr>
            <a:r>
              <a:rPr lang="en-US" sz="1900" b="1" dirty="0">
                <a:solidFill>
                  <a:srgbClr val="000000"/>
                </a:solidFill>
                <a:latin typeface="Calibri"/>
              </a:rPr>
              <a:t>POINTS DE DISCUSSION :</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Le test de la </a:t>
            </a:r>
            <a:r>
              <a:rPr lang="fr-FR" b="1" dirty="0">
                <a:solidFill>
                  <a:srgbClr val="000000"/>
                </a:solidFill>
                <a:latin typeface="Calibri"/>
              </a:rPr>
              <a:t>charge virale</a:t>
            </a:r>
            <a:r>
              <a:rPr lang="fr-FR" dirty="0">
                <a:solidFill>
                  <a:srgbClr val="000000"/>
                </a:solidFill>
                <a:latin typeface="Calibri"/>
              </a:rPr>
              <a:t> mesure la </a:t>
            </a:r>
            <a:r>
              <a:rPr lang="fr-FR" b="1" dirty="0">
                <a:solidFill>
                  <a:srgbClr val="000000"/>
                </a:solidFill>
                <a:latin typeface="Calibri"/>
              </a:rPr>
              <a:t>quantité de VIH</a:t>
            </a:r>
            <a:r>
              <a:rPr lang="fr-FR" dirty="0">
                <a:solidFill>
                  <a:srgbClr val="000000"/>
                </a:solidFill>
                <a:latin typeface="Calibri"/>
              </a:rPr>
              <a:t>                                                       approximative dans une goutte de sang.</a:t>
            </a:r>
          </a:p>
          <a:p>
            <a:pPr marL="274638" indent="-274638" defTabSz="410291" eaLnBrk="1" fontAlgn="auto" hangingPunct="1">
              <a:spcAft>
                <a:spcPts val="0"/>
              </a:spcAft>
              <a:buFont typeface="Arial" pitchFamily="34" charset="0"/>
              <a:buChar char="•"/>
              <a:defRPr/>
            </a:pPr>
            <a:r>
              <a:rPr lang="fr-FR" b="1" dirty="0">
                <a:solidFill>
                  <a:srgbClr val="000000"/>
                </a:solidFill>
                <a:latin typeface="Calibri"/>
              </a:rPr>
              <a:t>Les ARV empêchent le VIH</a:t>
            </a:r>
            <a:r>
              <a:rPr lang="fr-FR" dirty="0">
                <a:solidFill>
                  <a:srgbClr val="000000"/>
                </a:solidFill>
                <a:latin typeface="Calibri"/>
              </a:rPr>
              <a:t> de se multiplier et diminuent 			         la charge virale.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Si la charge virale de votre enfant est élevée, il peut ne pas sembler malade, mais le virus détruit son organisme.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Le test de la charge virale nous dit si les </a:t>
            </a:r>
            <a:r>
              <a:rPr lang="fr-FR" dirty="0" err="1">
                <a:solidFill>
                  <a:srgbClr val="000000"/>
                </a:solidFill>
                <a:latin typeface="Calibri"/>
              </a:rPr>
              <a:t>ARV</a:t>
            </a:r>
            <a:r>
              <a:rPr lang="fr-FR" dirty="0">
                <a:solidFill>
                  <a:srgbClr val="000000"/>
                </a:solidFill>
                <a:latin typeface="Calibri"/>
              </a:rPr>
              <a:t> luttent contre la multiplication du VIH.</a:t>
            </a:r>
          </a:p>
          <a:p>
            <a:pPr marL="274638" indent="-274638" defTabSz="410291" eaLnBrk="1" fontAlgn="auto" hangingPunct="1">
              <a:spcAft>
                <a:spcPts val="0"/>
              </a:spcAft>
              <a:buFont typeface="Arial" pitchFamily="34" charset="0"/>
              <a:buChar char="•"/>
              <a:defRPr/>
            </a:pPr>
            <a:r>
              <a:rPr lang="fr-FR" b="1" dirty="0">
                <a:solidFill>
                  <a:srgbClr val="000000"/>
                </a:solidFill>
                <a:latin typeface="Calibri"/>
              </a:rPr>
              <a:t>N'oubliez pas que les </a:t>
            </a:r>
            <a:r>
              <a:rPr lang="fr-FR" b="1" dirty="0" err="1">
                <a:solidFill>
                  <a:srgbClr val="000000"/>
                </a:solidFill>
                <a:latin typeface="Calibri"/>
              </a:rPr>
              <a:t>ARV</a:t>
            </a:r>
            <a:r>
              <a:rPr lang="fr-FR" b="1" dirty="0">
                <a:solidFill>
                  <a:srgbClr val="000000"/>
                </a:solidFill>
                <a:latin typeface="Calibri"/>
              </a:rPr>
              <a:t> </a:t>
            </a:r>
            <a:r>
              <a:rPr lang="fr-FR" dirty="0">
                <a:solidFill>
                  <a:srgbClr val="000000"/>
                </a:solidFill>
                <a:latin typeface="Calibri"/>
              </a:rPr>
              <a:t>ne</a:t>
            </a:r>
            <a:r>
              <a:rPr lang="fr-FR" b="1" dirty="0">
                <a:solidFill>
                  <a:srgbClr val="000000"/>
                </a:solidFill>
                <a:latin typeface="Calibri"/>
              </a:rPr>
              <a:t> traitent pas le VIH, c</a:t>
            </a:r>
            <a:r>
              <a:rPr lang="fr-FR" dirty="0">
                <a:solidFill>
                  <a:srgbClr val="000000"/>
                </a:solidFill>
                <a:latin typeface="Calibri"/>
              </a:rPr>
              <a:t>'est pourquoi votre enfant doit continuer à les prendre.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Si les ARV fonctionnent bien et si votre enfant les prend tous les jours, la charge virale sera normalement faible (inférieure à 1 000) après six </a:t>
            </a:r>
            <a:r>
              <a:rPr lang="fr-FR" dirty="0">
                <a:latin typeface="Calibri"/>
              </a:rPr>
              <a:t>mois de traitement</a:t>
            </a:r>
            <a:r>
              <a:rPr lang="fr-FR" dirty="0">
                <a:solidFill>
                  <a:srgbClr val="000000"/>
                </a:solidFill>
                <a:latin typeface="Calibri"/>
              </a:rPr>
              <a:t>.</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Une faible charge virale présente de nombreux avantages :</a:t>
            </a:r>
          </a:p>
          <a:p>
            <a:pPr marL="715963" indent="-350838" defTabSz="410291" eaLnBrk="1" fontAlgn="auto" hangingPunct="1">
              <a:spcAft>
                <a:spcPts val="0"/>
              </a:spcAft>
              <a:buFont typeface="Arial" pitchFamily="34" charset="0"/>
              <a:buChar char="•"/>
              <a:defRPr/>
            </a:pPr>
            <a:r>
              <a:rPr lang="fr-FR" b="1" dirty="0">
                <a:solidFill>
                  <a:srgbClr val="000000"/>
                </a:solidFill>
                <a:latin typeface="Calibri"/>
              </a:rPr>
              <a:t>Le cerveau de votre enfant reste en bonne santé.</a:t>
            </a:r>
            <a:r>
              <a:rPr lang="fr-FR" dirty="0">
                <a:solidFill>
                  <a:srgbClr val="000000"/>
                </a:solidFill>
                <a:latin typeface="Calibri"/>
              </a:rPr>
              <a:t> Une charge virale faible empêche le VIH d'endommager le cerveau de votre enfant et l'aide à apprendre et à se développer normalement.</a:t>
            </a:r>
          </a:p>
          <a:p>
            <a:pPr marL="715963" indent="-350838" defTabSz="410291" eaLnBrk="1" fontAlgn="auto" hangingPunct="1">
              <a:spcAft>
                <a:spcPts val="0"/>
              </a:spcAft>
              <a:buFont typeface="Arial" pitchFamily="34" charset="0"/>
              <a:buChar char="•"/>
              <a:defRPr/>
            </a:pPr>
            <a:r>
              <a:rPr lang="fr-FR" b="1" dirty="0">
                <a:solidFill>
                  <a:srgbClr val="000000"/>
                </a:solidFill>
                <a:latin typeface="Calibri"/>
              </a:rPr>
              <a:t>Votre enfant court moins de risques de développer d'autres maladies graves</a:t>
            </a:r>
            <a:r>
              <a:rPr lang="fr-FR" dirty="0">
                <a:solidFill>
                  <a:srgbClr val="000000"/>
                </a:solidFill>
                <a:latin typeface="Calibri"/>
              </a:rPr>
              <a:t>. Une faible charge virale peut permettre aux cellules de votre enfant qui combattent les maladies, les CD4, d'augmenter et de l'empêcher de tomber malade.</a:t>
            </a:r>
          </a:p>
          <a:p>
            <a:pPr marL="715963" indent="-350838" defTabSz="410291" eaLnBrk="1" fontAlgn="auto" hangingPunct="1">
              <a:spcAft>
                <a:spcPts val="0"/>
              </a:spcAft>
              <a:buFont typeface="Arial" pitchFamily="34" charset="0"/>
              <a:buChar char="•"/>
              <a:defRPr/>
            </a:pPr>
            <a:r>
              <a:rPr lang="fr-FR" b="1" dirty="0">
                <a:solidFill>
                  <a:srgbClr val="000000"/>
                </a:solidFill>
                <a:latin typeface="Calibri"/>
              </a:rPr>
              <a:t>Il n’y a pas de visites supplémentaires à la clinique.</a:t>
            </a:r>
          </a:p>
          <a:p>
            <a:pPr marL="715963" indent="-350838" defTabSz="410291" eaLnBrk="1" fontAlgn="auto" hangingPunct="1">
              <a:spcAft>
                <a:spcPts val="0"/>
              </a:spcAft>
              <a:buFont typeface="Arial" pitchFamily="34" charset="0"/>
              <a:buChar char="•"/>
              <a:defRPr/>
            </a:pPr>
            <a:r>
              <a:rPr lang="fr-FR" b="1" dirty="0">
                <a:solidFill>
                  <a:srgbClr val="000000"/>
                </a:solidFill>
                <a:latin typeface="Calibri"/>
              </a:rPr>
              <a:t>Votre enfant reste fort physiquement </a:t>
            </a:r>
            <a:r>
              <a:rPr lang="fr-FR" b="1" dirty="0">
                <a:latin typeface="Calibri"/>
              </a:rPr>
              <a:t>et psychologiquement</a:t>
            </a:r>
            <a:r>
              <a:rPr lang="fr-FR" b="1" dirty="0">
                <a:solidFill>
                  <a:srgbClr val="000000"/>
                </a:solidFill>
                <a:latin typeface="Calibri"/>
              </a:rPr>
              <a:t>.</a:t>
            </a:r>
            <a:r>
              <a:rPr lang="fr-FR" dirty="0">
                <a:solidFill>
                  <a:srgbClr val="000000"/>
                </a:solidFill>
                <a:latin typeface="Calibri"/>
              </a:rPr>
              <a:t> Une faible charge virale peut aider votre enfant à bien grandir et à éviter des problèmes d’humeur comme la dépression et l’anxiété.</a:t>
            </a:r>
          </a:p>
          <a:p>
            <a:pPr marL="715963" indent="-350838" defTabSz="410291" eaLnBrk="1" fontAlgn="auto" hangingPunct="1">
              <a:spcAft>
                <a:spcPts val="0"/>
              </a:spcAft>
              <a:buFont typeface="Arial" pitchFamily="34" charset="0"/>
              <a:buChar char="•"/>
              <a:defRPr/>
            </a:pPr>
            <a:r>
              <a:rPr lang="fr-FR" b="1" dirty="0">
                <a:solidFill>
                  <a:srgbClr val="000000"/>
                </a:solidFill>
                <a:latin typeface="Calibri"/>
              </a:rPr>
              <a:t>Votre enfant et vous pouvez vous consacrer à votre vie quotidienne.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La numération des CD4 permet aussi de vérifier l'efficacité des </a:t>
            </a:r>
            <a:r>
              <a:rPr lang="fr-FR" dirty="0" err="1">
                <a:solidFill>
                  <a:srgbClr val="000000"/>
                </a:solidFill>
                <a:latin typeface="Calibri"/>
              </a:rPr>
              <a:t>ARV</a:t>
            </a:r>
            <a:r>
              <a:rPr lang="fr-FR" dirty="0">
                <a:solidFill>
                  <a:srgbClr val="000000"/>
                </a:solidFill>
                <a:latin typeface="Calibri"/>
              </a:rPr>
              <a:t>, même si la charge virale est une méthode plus précise.</a:t>
            </a:r>
          </a:p>
          <a:p>
            <a:pPr marL="274638" indent="-274638" defTabSz="410291" eaLnBrk="1" fontAlgn="auto" hangingPunct="1">
              <a:spcAft>
                <a:spcPts val="0"/>
              </a:spcAft>
              <a:buFont typeface="Arial" pitchFamily="34" charset="0"/>
              <a:buChar char="•"/>
              <a:defRPr/>
            </a:pPr>
            <a:r>
              <a:rPr lang="fr-FR" dirty="0">
                <a:solidFill>
                  <a:srgbClr val="000000"/>
                </a:solidFill>
                <a:latin typeface="Calibri"/>
              </a:rPr>
              <a:t>Revenez dans _____ semaines pour récupérer les résultats de la charge virale de votre enfant.</a:t>
            </a:r>
          </a:p>
        </p:txBody>
      </p:sp>
      <p:cxnSp>
        <p:nvCxnSpPr>
          <p:cNvPr id="15" name="Straight Connector 14"/>
          <p:cNvCxnSpPr/>
          <p:nvPr/>
        </p:nvCxnSpPr>
        <p:spPr>
          <a:xfrm>
            <a:off x="3276600" y="1565276"/>
            <a:ext cx="0" cy="5586413"/>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38921" name="Title 1"/>
          <p:cNvSpPr txBox="1">
            <a:spLocks/>
          </p:cNvSpPr>
          <p:nvPr/>
        </p:nvSpPr>
        <p:spPr bwMode="auto">
          <a:xfrm>
            <a:off x="457200" y="454026"/>
            <a:ext cx="9144000" cy="847725"/>
          </a:xfrm>
          <a:prstGeom prst="rect">
            <a:avLst/>
          </a:prstGeom>
          <a:solidFill>
            <a:srgbClr val="00B050"/>
          </a:solidFill>
          <a:ln w="9525">
            <a:noFill/>
            <a:miter lim="800000"/>
            <a:headEnd/>
            <a:tailEnd/>
          </a:ln>
        </p:spPr>
        <p:txBody>
          <a:bodyPr lIns="82058" tIns="41029" rIns="82058" bIns="41029" anchor="ctr"/>
          <a:lstStyle/>
          <a:p>
            <a:pPr defTabSz="409575"/>
            <a:r>
              <a:rPr lang="fr-FR" sz="2800" b="1">
                <a:solidFill>
                  <a:srgbClr val="FFFFFF"/>
                </a:solidFill>
                <a:latin typeface="Calibri" pitchFamily="34" charset="0"/>
              </a:rPr>
              <a:t>	3. Qu’est-ce qu’une charge virale ?</a:t>
            </a:r>
            <a:endParaRPr lang="en-US" sz="2800" b="1">
              <a:solidFill>
                <a:srgbClr val="FFFFFF"/>
              </a:solidFill>
              <a:latin typeface="Calibri" pitchFamily="34" charset="0"/>
            </a:endParaRPr>
          </a:p>
        </p:txBody>
      </p:sp>
      <p:sp>
        <p:nvSpPr>
          <p:cNvPr id="10" name="Title 1"/>
          <p:cNvSpPr txBox="1">
            <a:spLocks/>
          </p:cNvSpPr>
          <p:nvPr/>
        </p:nvSpPr>
        <p:spPr>
          <a:xfrm>
            <a:off x="0" y="7620000"/>
            <a:ext cx="10058400" cy="152400"/>
          </a:xfrm>
          <a:prstGeom prst="rect">
            <a:avLst/>
          </a:prstGeom>
          <a:solidFill>
            <a:srgbClr val="00B050"/>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13" name="TextBox 12"/>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226" y="1100189"/>
            <a:ext cx="1219200" cy="120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3"/>
          </a:solidFill>
        </p:spPr>
        <p:txBody>
          <a:bodyPr rtlCol="0">
            <a:noAutofit/>
          </a:bodyPr>
          <a:lstStyle/>
          <a:p>
            <a:pPr algn="l" defTabSz="410291" eaLnBrk="1" fontAlgn="auto" hangingPunct="1">
              <a:spcAft>
                <a:spcPts val="0"/>
              </a:spcAft>
              <a:defRPr/>
            </a:pPr>
            <a:r>
              <a:rPr lang="fr-FR" sz="2800">
                <a:solidFill>
                  <a:srgbClr val="FFFFFF"/>
                </a:solidFill>
                <a:latin typeface="Calibri"/>
              </a:rPr>
              <a:t>	4. La charge virale est FAIBLE</a:t>
            </a:r>
            <a:endParaRPr lang="en-US" sz="2800" dirty="0">
              <a:solidFill>
                <a:srgbClr val="FFFFFF"/>
              </a:solidFill>
              <a:latin typeface="Calibri"/>
            </a:endParaRPr>
          </a:p>
        </p:txBody>
      </p:sp>
      <p:sp>
        <p:nvSpPr>
          <p:cNvPr id="2" name="TextBox 1"/>
          <p:cNvSpPr txBox="1"/>
          <p:nvPr/>
        </p:nvSpPr>
        <p:spPr>
          <a:xfrm>
            <a:off x="7286626" y="2286001"/>
            <a:ext cx="2162175" cy="4708981"/>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Une charge virale faible signifie que les </a:t>
            </a:r>
            <a:r>
              <a:rPr lang="fr-FR" sz="2000" dirty="0" err="1">
                <a:solidFill>
                  <a:srgbClr val="000000"/>
                </a:solidFill>
                <a:latin typeface="Calibri"/>
                <a:cs typeface="+mn-cs"/>
              </a:rPr>
              <a:t>ARV</a:t>
            </a:r>
            <a:r>
              <a:rPr lang="fr-FR" sz="2000" dirty="0">
                <a:solidFill>
                  <a:srgbClr val="000000"/>
                </a:solidFill>
                <a:latin typeface="Calibri"/>
                <a:cs typeface="+mn-cs"/>
              </a:rPr>
              <a:t> agissent bien.</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marL="274638" indent="-274638" defTabSz="913972" fontAlgn="auto">
              <a:spcBef>
                <a:spcPts val="0"/>
              </a:spcBef>
              <a:spcAft>
                <a:spcPts val="0"/>
              </a:spcAft>
              <a:buFont typeface="Wingdings" pitchFamily="2" charset="2"/>
              <a:buChar char="Ø"/>
              <a:defRPr/>
            </a:pPr>
            <a:r>
              <a:rPr lang="fr-FR" sz="2000" dirty="0">
                <a:solidFill>
                  <a:srgbClr val="000000"/>
                </a:solidFill>
                <a:latin typeface="Calibri"/>
                <a:cs typeface="+mn-cs"/>
              </a:rPr>
              <a:t>Cela ne veut pas dire que vous pouvez arrêter les </a:t>
            </a:r>
            <a:r>
              <a:rPr lang="fr-FR" sz="2000" dirty="0" err="1">
                <a:solidFill>
                  <a:srgbClr val="000000"/>
                </a:solidFill>
                <a:latin typeface="Calibri"/>
                <a:cs typeface="+mn-cs"/>
              </a:rPr>
              <a:t>ARV</a:t>
            </a:r>
            <a:r>
              <a:rPr lang="fr-FR" sz="2000" dirty="0">
                <a:solidFill>
                  <a:srgbClr val="000000"/>
                </a:solidFill>
                <a:latin typeface="Calibri"/>
                <a:cs typeface="+mn-cs"/>
              </a:rPr>
              <a:t>.</a:t>
            </a:r>
          </a:p>
          <a:p>
            <a:pPr defTabSz="913972" fontAlgn="auto">
              <a:spcBef>
                <a:spcPts val="0"/>
              </a:spcBef>
              <a:spcAft>
                <a:spcPts val="0"/>
              </a:spcAft>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Continuez à donner ses </a:t>
            </a:r>
            <a:r>
              <a:rPr lang="fr-FR" sz="2000" dirty="0" err="1">
                <a:solidFill>
                  <a:srgbClr val="000000"/>
                </a:solidFill>
                <a:latin typeface="Calibri"/>
                <a:cs typeface="+mn-cs"/>
              </a:rPr>
              <a:t>ARV</a:t>
            </a:r>
            <a:r>
              <a:rPr lang="fr-FR" sz="2000" dirty="0">
                <a:solidFill>
                  <a:srgbClr val="000000"/>
                </a:solidFill>
                <a:latin typeface="Calibri"/>
                <a:cs typeface="+mn-cs"/>
              </a:rPr>
              <a:t> à votre enfant tous les jours.</a:t>
            </a:r>
            <a:endParaRPr lang="en-US" sz="2000" dirty="0">
              <a:latin typeface="Calibri" panose="020F0502020204030204" pitchFamily="34" charset="0"/>
              <a:cs typeface="+mn-cs"/>
            </a:endParaRPr>
          </a:p>
        </p:txBody>
      </p:sp>
      <p:pic>
        <p:nvPicPr>
          <p:cNvPr id="39940" name="Picture 4"/>
          <p:cNvPicPr>
            <a:picLocks noChangeAspect="1" noChangeArrowheads="1"/>
          </p:cNvPicPr>
          <p:nvPr/>
        </p:nvPicPr>
        <p:blipFill>
          <a:blip r:embed="rId3" cstate="print"/>
          <a:srcRect/>
          <a:stretch>
            <a:fillRect/>
          </a:stretch>
        </p:blipFill>
        <p:spPr bwMode="auto">
          <a:xfrm>
            <a:off x="635000" y="2238376"/>
            <a:ext cx="6299200" cy="39338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4191000"/>
            <a:ext cx="2971800" cy="2819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914400" y="1600200"/>
            <a:ext cx="2819400" cy="3200400"/>
          </a:xfrm>
        </p:spPr>
        <p:txBody>
          <a:bodyPr rtlCol="0">
            <a:normAutofit/>
          </a:bodyPr>
          <a:lstStyle/>
          <a:p>
            <a:pPr defTabSz="410291" eaLnBrk="1" fontAlgn="auto" hangingPunct="1">
              <a:spcAft>
                <a:spcPts val="0"/>
              </a:spcAft>
              <a:defRPr/>
            </a:pPr>
            <a:r>
              <a:rPr lang="en-US" sz="1600" b="1" dirty="0">
                <a:solidFill>
                  <a:srgbClr val="000000"/>
                </a:solidFill>
                <a:latin typeface="Calibri"/>
              </a:rPr>
              <a:t>MESSAGES FORTS :</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Une charge virale faible signifie que les </a:t>
            </a:r>
            <a:r>
              <a:rPr lang="fr-FR" sz="1600" dirty="0" err="1">
                <a:solidFill>
                  <a:srgbClr val="000000"/>
                </a:solidFill>
                <a:latin typeface="Calibri"/>
              </a:rPr>
              <a:t>ARV</a:t>
            </a:r>
            <a:r>
              <a:rPr lang="fr-FR" sz="1600" dirty="0">
                <a:solidFill>
                  <a:srgbClr val="000000"/>
                </a:solidFill>
                <a:latin typeface="Calibri"/>
              </a:rPr>
              <a:t> agissent bien.</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Cela ne veut pas dire que vous pouvez arrêter les </a:t>
            </a:r>
            <a:r>
              <a:rPr lang="fr-FR" sz="1600" dirty="0" err="1">
                <a:solidFill>
                  <a:srgbClr val="000000"/>
                </a:solidFill>
                <a:latin typeface="Calibri"/>
              </a:rPr>
              <a:t>ARV</a:t>
            </a:r>
            <a:r>
              <a:rPr lang="fr-FR" sz="1600" dirty="0">
                <a:solidFill>
                  <a:srgbClr val="000000"/>
                </a:solidFill>
                <a:latin typeface="Calibri"/>
              </a:rPr>
              <a:t>.</a:t>
            </a:r>
          </a:p>
          <a:p>
            <a:pPr marL="274638" indent="-274638" defTabSz="410291" eaLnBrk="1" fontAlgn="auto" hangingPunct="1">
              <a:spcAft>
                <a:spcPts val="0"/>
              </a:spcAft>
              <a:buFont typeface="Wingdings" pitchFamily="2" charset="2"/>
              <a:buChar char="Ø"/>
              <a:defRPr/>
            </a:pPr>
            <a:r>
              <a:rPr lang="fr-FR" sz="1600" dirty="0">
                <a:solidFill>
                  <a:srgbClr val="000000"/>
                </a:solidFill>
                <a:latin typeface="Calibri"/>
              </a:rPr>
              <a:t>Continuez à donner ses </a:t>
            </a:r>
            <a:r>
              <a:rPr lang="fr-FR" sz="1600" dirty="0" err="1">
                <a:solidFill>
                  <a:srgbClr val="000000"/>
                </a:solidFill>
                <a:latin typeface="Calibri"/>
              </a:rPr>
              <a:t>ARV</a:t>
            </a:r>
            <a:r>
              <a:rPr lang="fr-FR" sz="1600" dirty="0">
                <a:solidFill>
                  <a:srgbClr val="000000"/>
                </a:solidFill>
                <a:latin typeface="Calibri"/>
              </a:rPr>
              <a:t> à votre enfant tous les jours.</a:t>
            </a:r>
            <a:endParaRPr lang="en-US" sz="1600" dirty="0">
              <a:solidFill>
                <a:srgbClr val="000000"/>
              </a:solidFill>
              <a:latin typeface="Calibri"/>
            </a:endParaRPr>
          </a:p>
        </p:txBody>
      </p:sp>
      <p:sp>
        <p:nvSpPr>
          <p:cNvPr id="7" name="Content Placeholder 1"/>
          <p:cNvSpPr>
            <a:spLocks noGrp="1"/>
          </p:cNvSpPr>
          <p:nvPr>
            <p:ph sz="half" idx="1"/>
          </p:nvPr>
        </p:nvSpPr>
        <p:spPr>
          <a:xfrm>
            <a:off x="1371600" y="4262439"/>
            <a:ext cx="2286000" cy="2746375"/>
          </a:xfrm>
        </p:spPr>
        <p:txBody>
          <a:bodyPr rtlCol="0">
            <a:normAutofit fontScale="92500" lnSpcReduction="20000"/>
          </a:bodyPr>
          <a:lstStyle/>
          <a:p>
            <a:pPr defTabSz="410291" eaLnBrk="1" fontAlgn="auto" hangingPunct="1">
              <a:spcAft>
                <a:spcPts val="0"/>
              </a:spcAft>
              <a:defRPr/>
            </a:pPr>
            <a:r>
              <a:rPr lang="en-US" sz="1500" b="1" dirty="0" err="1">
                <a:solidFill>
                  <a:srgbClr val="000000"/>
                </a:solidFill>
                <a:latin typeface="Calibri"/>
              </a:rPr>
              <a:t>Récapitulatif</a:t>
            </a:r>
            <a:endParaRPr lang="en-US" sz="1500" b="1" dirty="0">
              <a:solidFill>
                <a:srgbClr val="000000"/>
              </a:solidFill>
              <a:latin typeface="Calibri"/>
            </a:endParaRPr>
          </a:p>
          <a:p>
            <a:pPr marL="274638" indent="-274638" defTabSz="410291" eaLnBrk="1" fontAlgn="auto" hangingPunct="1">
              <a:spcAft>
                <a:spcPts val="0"/>
              </a:spcAft>
              <a:buFont typeface="Arial" pitchFamily="34" charset="0"/>
              <a:buChar char="•"/>
              <a:defRPr/>
            </a:pPr>
            <a:r>
              <a:rPr lang="fr-FR" sz="1500" dirty="0">
                <a:solidFill>
                  <a:srgbClr val="000000"/>
                </a:solidFill>
                <a:latin typeface="Calibri"/>
              </a:rPr>
              <a:t>Que signifie une charge virale faible ?</a:t>
            </a:r>
          </a:p>
          <a:p>
            <a:pPr marL="274638" indent="-274638" defTabSz="410291" eaLnBrk="1" fontAlgn="auto" hangingPunct="1">
              <a:spcAft>
                <a:spcPts val="0"/>
              </a:spcAft>
              <a:buFont typeface="Arial" pitchFamily="34" charset="0"/>
              <a:buChar char="•"/>
              <a:defRPr/>
            </a:pPr>
            <a:r>
              <a:rPr lang="fr-FR" sz="1500" dirty="0">
                <a:solidFill>
                  <a:srgbClr val="000000"/>
                </a:solidFill>
                <a:latin typeface="Calibri"/>
              </a:rPr>
              <a:t>Pourquoi est-il important de continuer à prendre les </a:t>
            </a:r>
            <a:r>
              <a:rPr lang="fr-FR" sz="1500" dirty="0" err="1">
                <a:solidFill>
                  <a:srgbClr val="000000"/>
                </a:solidFill>
                <a:latin typeface="Calibri"/>
              </a:rPr>
              <a:t>ARV</a:t>
            </a:r>
            <a:r>
              <a:rPr lang="fr-FR" sz="1500" dirty="0">
                <a:solidFill>
                  <a:srgbClr val="000000"/>
                </a:solidFill>
                <a:latin typeface="Calibri"/>
              </a:rPr>
              <a:t> ?</a:t>
            </a:r>
          </a:p>
          <a:p>
            <a:pPr marL="274638" indent="-274638" defTabSz="410291" eaLnBrk="1" fontAlgn="auto" hangingPunct="1">
              <a:spcAft>
                <a:spcPts val="0"/>
              </a:spcAft>
              <a:buFont typeface="Arial" pitchFamily="34" charset="0"/>
              <a:buChar char="•"/>
              <a:defRPr/>
            </a:pPr>
            <a:r>
              <a:rPr lang="fr-FR" sz="1500" dirty="0">
                <a:solidFill>
                  <a:srgbClr val="000000"/>
                </a:solidFill>
                <a:latin typeface="Calibri"/>
              </a:rPr>
              <a:t>Comment une charge virale faible peut-elle aider votre enfant ?</a:t>
            </a:r>
          </a:p>
          <a:p>
            <a:pPr marL="274638" indent="-274638" defTabSz="410291" eaLnBrk="1" fontAlgn="auto" hangingPunct="1">
              <a:spcAft>
                <a:spcPts val="0"/>
              </a:spcAft>
              <a:buFont typeface="Arial" pitchFamily="34" charset="0"/>
              <a:buChar char="•"/>
              <a:defRPr/>
            </a:pPr>
            <a:r>
              <a:rPr lang="fr-FR" sz="1500" dirty="0">
                <a:solidFill>
                  <a:srgbClr val="000000"/>
                </a:solidFill>
                <a:latin typeface="Calibri"/>
              </a:rPr>
              <a:t>Pourquoi est-il important qu'un adulte supervise l'enfant ou lui donne ses </a:t>
            </a:r>
            <a:r>
              <a:rPr lang="fr-FR" sz="1500" dirty="0" err="1">
                <a:solidFill>
                  <a:srgbClr val="000000"/>
                </a:solidFill>
                <a:latin typeface="Calibri"/>
              </a:rPr>
              <a:t>ARV</a:t>
            </a:r>
            <a:r>
              <a:rPr lang="fr-FR" sz="1500" dirty="0">
                <a:solidFill>
                  <a:srgbClr val="000000"/>
                </a:solidFill>
                <a:latin typeface="Calibri"/>
              </a:rPr>
              <a:t> ?</a:t>
            </a:r>
            <a:endParaRPr lang="en-US" sz="1500" dirty="0">
              <a:solidFill>
                <a:srgbClr val="000000"/>
              </a:solidFill>
              <a:latin typeface="Calibri"/>
            </a:endParaRPr>
          </a:p>
        </p:txBody>
      </p:sp>
      <p:pic>
        <p:nvPicPr>
          <p:cNvPr id="40965"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750888" y="4191001"/>
            <a:ext cx="544512" cy="803275"/>
          </a:xfrm>
          <a:prstGeom prst="rect">
            <a:avLst/>
          </a:prstGeom>
          <a:noFill/>
          <a:ln w="9525">
            <a:noFill/>
            <a:miter lim="800000"/>
            <a:headEnd/>
            <a:tailEnd/>
          </a:ln>
        </p:spPr>
      </p:pic>
      <p:sp>
        <p:nvSpPr>
          <p:cNvPr id="21" name="Content Placeholder 1"/>
          <p:cNvSpPr>
            <a:spLocks noGrp="1"/>
          </p:cNvSpPr>
          <p:nvPr>
            <p:ph sz="half" idx="1"/>
          </p:nvPr>
        </p:nvSpPr>
        <p:spPr>
          <a:xfrm>
            <a:off x="4146550" y="1600200"/>
            <a:ext cx="5226050" cy="5715000"/>
          </a:xfrm>
        </p:spPr>
        <p:txBody>
          <a:bodyPr rtlCol="0">
            <a:normAutofit fontScale="62500" lnSpcReduction="20000"/>
          </a:bodyPr>
          <a:lstStyle/>
          <a:p>
            <a:pPr defTabSz="410291" eaLnBrk="1" fontAlgn="auto" hangingPunct="1">
              <a:spcAft>
                <a:spcPts val="0"/>
              </a:spcAft>
              <a:defRPr/>
            </a:pPr>
            <a:r>
              <a:rPr lang="en-US" sz="2100" b="1" dirty="0">
                <a:solidFill>
                  <a:srgbClr val="000000"/>
                </a:solidFill>
                <a:latin typeface="Calibri"/>
              </a:rPr>
              <a:t>POINTS DE DISCUSSION :</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Une </a:t>
            </a:r>
            <a:r>
              <a:rPr lang="fr-FR" sz="2100" b="1" dirty="0">
                <a:solidFill>
                  <a:srgbClr val="000000"/>
                </a:solidFill>
                <a:latin typeface="Calibri"/>
              </a:rPr>
              <a:t>faible charge virale </a:t>
            </a:r>
            <a:r>
              <a:rPr lang="fr-FR" sz="2100" dirty="0">
                <a:solidFill>
                  <a:srgbClr val="000000"/>
                </a:solidFill>
                <a:latin typeface="Calibri"/>
              </a:rPr>
              <a:t>(inférieure à 1 000)                                                               </a:t>
            </a:r>
            <a:r>
              <a:rPr lang="fr-FR" sz="2100" i="1" dirty="0">
                <a:solidFill>
                  <a:srgbClr val="000000"/>
                </a:solidFill>
                <a:latin typeface="Calibri"/>
              </a:rPr>
              <a:t>[insérer les résultats du/de la patient(e) ici]					    </a:t>
            </a:r>
            <a:r>
              <a:rPr lang="fr-FR" sz="2100" dirty="0">
                <a:solidFill>
                  <a:srgbClr val="000000"/>
                </a:solidFill>
                <a:latin typeface="Calibri"/>
              </a:rPr>
              <a:t>indique que votre enfant </a:t>
            </a:r>
            <a:r>
              <a:rPr lang="fr-FR" sz="2100" b="1" dirty="0">
                <a:solidFill>
                  <a:srgbClr val="000000"/>
                </a:solidFill>
                <a:latin typeface="Calibri"/>
              </a:rPr>
              <a:t>prend ses ARV</a:t>
            </a:r>
            <a:r>
              <a:rPr lang="fr-FR" sz="2100" dirty="0">
                <a:solidFill>
                  <a:srgbClr val="000000"/>
                </a:solidFill>
                <a:latin typeface="Calibri"/>
              </a:rPr>
              <a:t> et 					          qu'ils agissent.</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N'oubliez pas que cela ne veut pas dire que vous pouvez arrêter les </a:t>
            </a:r>
            <a:r>
              <a:rPr lang="fr-FR" sz="2100" dirty="0" err="1">
                <a:solidFill>
                  <a:srgbClr val="000000"/>
                </a:solidFill>
                <a:latin typeface="Calibri"/>
              </a:rPr>
              <a:t>ARV</a:t>
            </a:r>
            <a:r>
              <a:rPr lang="fr-FR" sz="2100" dirty="0">
                <a:solidFill>
                  <a:srgbClr val="000000"/>
                </a:solidFill>
                <a:latin typeface="Calibri"/>
              </a:rPr>
              <a:t>.</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C’est important de continuer à donner ses </a:t>
            </a:r>
            <a:r>
              <a:rPr lang="fr-FR" sz="2100" dirty="0" err="1">
                <a:solidFill>
                  <a:srgbClr val="000000"/>
                </a:solidFill>
                <a:latin typeface="Calibri"/>
              </a:rPr>
              <a:t>ARV</a:t>
            </a:r>
            <a:r>
              <a:rPr lang="fr-FR" sz="2100" dirty="0">
                <a:solidFill>
                  <a:srgbClr val="000000"/>
                </a:solidFill>
                <a:latin typeface="Calibri"/>
              </a:rPr>
              <a:t> à votre enfant tous les jours pour empêcher le VIH de se reproduire et pour que votre enfant reste en bonne santé.</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Il vaut mieux prendre la dose en retard plutôt que de ne pas la prendre du tout.</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Je peux voir d’après les résultats du test que vous vous débrouillez très bien. Qu’est-ce qui vous a aidé(e) à penser à donner ses </a:t>
            </a:r>
            <a:r>
              <a:rPr lang="fr-FR" sz="2100" dirty="0" err="1">
                <a:solidFill>
                  <a:srgbClr val="000000"/>
                </a:solidFill>
                <a:latin typeface="Calibri"/>
              </a:rPr>
              <a:t>ARV</a:t>
            </a:r>
            <a:r>
              <a:rPr lang="fr-FR" sz="2100" dirty="0">
                <a:solidFill>
                  <a:srgbClr val="000000"/>
                </a:solidFill>
                <a:latin typeface="Calibri"/>
              </a:rPr>
              <a:t> à votre enfant ?</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Est-ce que, parfois, certaines choses vous ont rendu la tâche difficile ?</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Dans l'avenir, qu'est-ce qui pourrait vous empêcher de donner ses </a:t>
            </a:r>
            <a:r>
              <a:rPr lang="fr-FR" sz="2100" dirty="0" err="1">
                <a:solidFill>
                  <a:srgbClr val="000000"/>
                </a:solidFill>
                <a:latin typeface="Calibri"/>
              </a:rPr>
              <a:t>ARV</a:t>
            </a:r>
            <a:r>
              <a:rPr lang="fr-FR" sz="2100" dirty="0">
                <a:solidFill>
                  <a:srgbClr val="000000"/>
                </a:solidFill>
                <a:latin typeface="Calibri"/>
              </a:rPr>
              <a:t> à votre enfant ?</a:t>
            </a:r>
          </a:p>
          <a:p>
            <a:pPr marL="274638" indent="-274638" defTabSz="410291" eaLnBrk="1" fontAlgn="auto" hangingPunct="1">
              <a:spcAft>
                <a:spcPts val="0"/>
              </a:spcAft>
              <a:buFont typeface="Arial" pitchFamily="34" charset="0"/>
              <a:buChar char="•"/>
              <a:defRPr/>
            </a:pPr>
            <a:r>
              <a:rPr lang="fr-FR" sz="2100" dirty="0">
                <a:solidFill>
                  <a:srgbClr val="000000"/>
                </a:solidFill>
                <a:latin typeface="Calibri"/>
              </a:rPr>
              <a:t>Voulez-vous que nous parlions de ces difficultés afin que nous vous aidions, votre enfant et vous, à continuer à prendre les </a:t>
            </a:r>
            <a:r>
              <a:rPr lang="fr-FR" sz="2100" dirty="0" err="1">
                <a:solidFill>
                  <a:srgbClr val="000000"/>
                </a:solidFill>
                <a:latin typeface="Calibri"/>
              </a:rPr>
              <a:t>ARV</a:t>
            </a:r>
            <a:r>
              <a:rPr lang="fr-FR" sz="2100" dirty="0">
                <a:solidFill>
                  <a:srgbClr val="000000"/>
                </a:solidFill>
                <a:latin typeface="Calibri"/>
              </a:rPr>
              <a:t> ou à vous rendre la tâche plus facile ?</a:t>
            </a:r>
          </a:p>
          <a:p>
            <a:pPr defTabSz="410291" eaLnBrk="1" fontAlgn="auto" hangingPunct="1">
              <a:spcAft>
                <a:spcPts val="0"/>
              </a:spcAft>
              <a:defRPr/>
            </a:pPr>
            <a:endParaRPr lang="en-US" sz="2100" dirty="0">
              <a:solidFill>
                <a:srgbClr val="000000"/>
              </a:solidFill>
              <a:latin typeface="Calibri"/>
            </a:endParaRPr>
          </a:p>
          <a:p>
            <a:pPr marL="285750" indent="-285750" defTabSz="410291" eaLnBrk="1" fontAlgn="auto" hangingPunct="1">
              <a:spcAft>
                <a:spcPts val="0"/>
              </a:spcAft>
              <a:defRPr/>
            </a:pPr>
            <a:r>
              <a:rPr lang="en-US" sz="2100" dirty="0" err="1">
                <a:solidFill>
                  <a:srgbClr val="000000"/>
                </a:solidFill>
                <a:latin typeface="Calibri"/>
              </a:rPr>
              <a:t>Quelques</a:t>
            </a:r>
            <a:r>
              <a:rPr lang="en-US" sz="2100" dirty="0">
                <a:solidFill>
                  <a:srgbClr val="000000"/>
                </a:solidFill>
                <a:latin typeface="Calibri"/>
              </a:rPr>
              <a:t> rappels :</a:t>
            </a:r>
          </a:p>
          <a:p>
            <a:pPr marL="285750" indent="-285750" defTabSz="410291" eaLnBrk="1" fontAlgn="auto" hangingPunct="1">
              <a:spcAft>
                <a:spcPts val="0"/>
              </a:spcAft>
              <a:buFont typeface="Arial" panose="020B0604020202020204" pitchFamily="34" charset="0"/>
              <a:buChar char="•"/>
              <a:defRPr/>
            </a:pPr>
            <a:r>
              <a:rPr lang="fr-FR" sz="2100" dirty="0">
                <a:solidFill>
                  <a:srgbClr val="000000"/>
                </a:solidFill>
                <a:latin typeface="Calibri"/>
              </a:rPr>
              <a:t>Il est important de </a:t>
            </a:r>
            <a:r>
              <a:rPr lang="fr-FR" sz="2100" b="1" dirty="0">
                <a:solidFill>
                  <a:srgbClr val="000000"/>
                </a:solidFill>
                <a:latin typeface="Calibri"/>
              </a:rPr>
              <a:t>vous rendre à tous les rendez-vous de votre enfant.</a:t>
            </a:r>
          </a:p>
          <a:p>
            <a:pPr marL="285750" indent="-285750" defTabSz="410291" eaLnBrk="1" fontAlgn="auto" hangingPunct="1">
              <a:spcAft>
                <a:spcPts val="0"/>
              </a:spcAft>
              <a:buFont typeface="Arial" panose="020B0604020202020204" pitchFamily="34" charset="0"/>
              <a:buChar char="•"/>
              <a:defRPr/>
            </a:pPr>
            <a:r>
              <a:rPr lang="fr-FR" sz="2100" dirty="0">
                <a:solidFill>
                  <a:srgbClr val="000000"/>
                </a:solidFill>
                <a:latin typeface="Calibri"/>
              </a:rPr>
              <a:t>Si vous n'avez plus beaucoup d'ARV, allez au </a:t>
            </a:r>
            <a:r>
              <a:rPr lang="fr-FR" sz="2100" dirty="0">
                <a:latin typeface="Calibri"/>
              </a:rPr>
              <a:t>centre de santé même </a:t>
            </a:r>
            <a:r>
              <a:rPr lang="fr-FR" sz="2100" dirty="0">
                <a:solidFill>
                  <a:srgbClr val="000000"/>
                </a:solidFill>
                <a:latin typeface="Calibri"/>
              </a:rPr>
              <a:t>si vous n'avez pas de rendez-vous.</a:t>
            </a:r>
            <a:endParaRPr lang="en-US" sz="2100" dirty="0">
              <a:solidFill>
                <a:srgbClr val="000000"/>
              </a:solidFill>
              <a:latin typeface="Calibri"/>
            </a:endParaRPr>
          </a:p>
          <a:p>
            <a:pPr marL="285750" indent="-285750" defTabSz="410291" eaLnBrk="1" fontAlgn="auto" hangingPunct="1">
              <a:spcAft>
                <a:spcPts val="0"/>
              </a:spcAft>
              <a:buFont typeface="Arial" panose="020B0604020202020204" pitchFamily="34" charset="0"/>
              <a:buChar char="•"/>
              <a:defRPr/>
            </a:pPr>
            <a:r>
              <a:rPr lang="fr-FR" sz="2100" dirty="0">
                <a:solidFill>
                  <a:srgbClr val="000000"/>
                </a:solidFill>
                <a:latin typeface="Calibri"/>
              </a:rPr>
              <a:t>Sauf en cas de besoin, nous mesurerons à nouveau la charge virale de votre enfant dans six mois.</a:t>
            </a:r>
          </a:p>
          <a:p>
            <a:pPr marL="285750" indent="-285750" defTabSz="410291" eaLnBrk="1" fontAlgn="auto" hangingPunct="1">
              <a:spcAft>
                <a:spcPts val="0"/>
              </a:spcAft>
              <a:buFont typeface="Arial" panose="020B0604020202020204" pitchFamily="34" charset="0"/>
              <a:buChar char="•"/>
              <a:defRPr/>
            </a:pPr>
            <a:r>
              <a:rPr lang="fr-FR" sz="2100" dirty="0">
                <a:solidFill>
                  <a:srgbClr val="000000"/>
                </a:solidFill>
                <a:latin typeface="Calibri"/>
              </a:rPr>
              <a:t>À l’avenir, si vous avez des </a:t>
            </a:r>
            <a:r>
              <a:rPr lang="fr-FR" sz="2100" dirty="0">
                <a:latin typeface="Calibri"/>
              </a:rPr>
              <a:t>problèmes pour </a:t>
            </a:r>
            <a:r>
              <a:rPr lang="fr-FR" sz="2100" dirty="0">
                <a:solidFill>
                  <a:srgbClr val="000000"/>
                </a:solidFill>
                <a:latin typeface="Calibri"/>
              </a:rPr>
              <a:t>donner ses ARV à votre enfant, parlez-en à son prestataire de santé afin qu’il puisse vous aider à les résoudre.</a:t>
            </a:r>
          </a:p>
        </p:txBody>
      </p:sp>
      <p:cxnSp>
        <p:nvCxnSpPr>
          <p:cNvPr id="15" name="Straight Connector 14"/>
          <p:cNvCxnSpPr/>
          <p:nvPr/>
        </p:nvCxnSpPr>
        <p:spPr>
          <a:xfrm>
            <a:off x="3886200" y="1514476"/>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457200" y="454026"/>
            <a:ext cx="9144000" cy="847725"/>
          </a:xfrm>
          <a:prstGeom prst="rect">
            <a:avLst/>
          </a:prstGeom>
          <a:solidFill>
            <a:schemeClr val="accent3"/>
          </a:solidFill>
        </p:spPr>
        <p:txBody>
          <a:bodyPr lIns="82058" tIns="41029" rIns="82058" bIns="41029" anchor="ctr"/>
          <a:lstStyle>
            <a:lvl1pPr algn="ctr" defTabSz="410291"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a:solidFill>
                  <a:srgbClr val="FFFFFF"/>
                </a:solidFill>
                <a:latin typeface="Calibri"/>
              </a:rPr>
              <a:t>	4. La charge virale est FAIBLE</a:t>
            </a:r>
            <a:endParaRPr lang="en-US" sz="2800" dirty="0">
              <a:solidFill>
                <a:srgbClr val="FFFFFF"/>
              </a:solidFill>
              <a:latin typeface="Calibri"/>
            </a:endParaRPr>
          </a:p>
        </p:txBody>
      </p:sp>
      <p:sp>
        <p:nvSpPr>
          <p:cNvPr id="10" name="Title 1"/>
          <p:cNvSpPr txBox="1">
            <a:spLocks/>
          </p:cNvSpPr>
          <p:nvPr/>
        </p:nvSpPr>
        <p:spPr>
          <a:xfrm>
            <a:off x="0" y="7620000"/>
            <a:ext cx="10058400" cy="152400"/>
          </a:xfrm>
          <a:prstGeom prst="rect">
            <a:avLst/>
          </a:prstGeom>
          <a:solidFill>
            <a:srgbClr val="9BBB59"/>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14" name="TextBox 13"/>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8584" y="1193535"/>
            <a:ext cx="1648485" cy="10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p:cNvSpPr txBox="1">
            <a:spLocks/>
          </p:cNvSpPr>
          <p:nvPr/>
        </p:nvSpPr>
        <p:spPr bwMode="auto">
          <a:xfrm>
            <a:off x="4724400" y="5257800"/>
            <a:ext cx="4419600" cy="1600200"/>
          </a:xfrm>
          <a:prstGeom prst="rect">
            <a:avLst/>
          </a:prstGeom>
          <a:noFill/>
          <a:ln w="9525">
            <a:noFill/>
            <a:miter lim="800000"/>
            <a:headEnd/>
            <a:tailEnd/>
          </a:ln>
        </p:spPr>
        <p:txBody>
          <a:bodyPr/>
          <a:lstStyle/>
          <a:p>
            <a:pPr algn="r">
              <a:lnSpc>
                <a:spcPct val="120000"/>
              </a:lnSpc>
              <a:spcBef>
                <a:spcPct val="20000"/>
              </a:spcBef>
              <a:buFont typeface="Arial" charset="0"/>
              <a:buNone/>
            </a:pPr>
            <a:r>
              <a:rPr lang="fr-FR" sz="900" dirty="0">
                <a:solidFill>
                  <a:srgbClr val="000000"/>
                </a:solidFill>
                <a:latin typeface="Calibri" pitchFamily="34" charset="0"/>
              </a:rPr>
              <a:t>Cet outil de travail a été créé par l’</a:t>
            </a:r>
            <a:r>
              <a:rPr lang="fr-FR" sz="900" dirty="0" err="1">
                <a:solidFill>
                  <a:srgbClr val="000000"/>
                </a:solidFill>
                <a:latin typeface="Calibri" pitchFamily="34" charset="0"/>
              </a:rPr>
              <a:t>ICAP</a:t>
            </a:r>
            <a:r>
              <a:rPr lang="fr-FR" sz="900" dirty="0">
                <a:solidFill>
                  <a:srgbClr val="000000"/>
                </a:solidFill>
                <a:latin typeface="Calibri" pitchFamily="34" charset="0"/>
              </a:rPr>
              <a:t> de l’université de Columbia grâce aux subventions du Plan d’urgence du Président des États-Unis pour la lutte contre le VIH/sida, par l’intermédiaire des Centres américains pour le contrôle et la prévention des maladies (CDC), en vertu de l’accord de coopération n° U2GGH000994. Son contenu est sous la responsabilité de ses auteurs et ne reflète pas nécessairement le point de vue du gouvernement des États-Unis.</a:t>
            </a:r>
          </a:p>
          <a:p>
            <a:pPr algn="r">
              <a:lnSpc>
                <a:spcPct val="120000"/>
              </a:lnSpc>
              <a:spcBef>
                <a:spcPct val="20000"/>
              </a:spcBef>
              <a:buFont typeface="Arial" charset="0"/>
              <a:buNone/>
            </a:pPr>
            <a:endParaRPr lang="en-GB" sz="900" dirty="0">
              <a:solidFill>
                <a:srgbClr val="000000"/>
              </a:solidFill>
              <a:latin typeface="Calibri" pitchFamily="34" charset="0"/>
            </a:endParaRPr>
          </a:p>
          <a:p>
            <a:pPr algn="r">
              <a:lnSpc>
                <a:spcPct val="120000"/>
              </a:lnSpc>
              <a:spcBef>
                <a:spcPct val="20000"/>
              </a:spcBef>
              <a:buFont typeface="Arial" charset="0"/>
              <a:buNone/>
            </a:pPr>
            <a:r>
              <a:rPr lang="fr-FR" sz="900" dirty="0">
                <a:solidFill>
                  <a:srgbClr val="000000"/>
                </a:solidFill>
                <a:latin typeface="Calibri" pitchFamily="34" charset="0"/>
              </a:rPr>
              <a:t>Cette présentation a été conçue pour les professionnels de santé afin qu’ils fournissent des informations aux patients vivant avec le VIH ainsi qu’à leur famille. Pour toutes questions sur son contenu ou son utilisation, veuillez contacter l’</a:t>
            </a:r>
            <a:r>
              <a:rPr lang="fr-FR" sz="900" dirty="0" err="1">
                <a:solidFill>
                  <a:srgbClr val="000000"/>
                </a:solidFill>
                <a:latin typeface="Calibri" pitchFamily="34" charset="0"/>
              </a:rPr>
              <a:t>ICAP</a:t>
            </a:r>
            <a:r>
              <a:rPr lang="fr-FR" sz="900" dirty="0">
                <a:solidFill>
                  <a:srgbClr val="000000"/>
                </a:solidFill>
                <a:latin typeface="Calibri" pitchFamily="34" charset="0"/>
              </a:rPr>
              <a:t> : icap-communications@columbia.edu.</a:t>
            </a:r>
            <a:endParaRPr lang="en-GB" sz="9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6"/>
          </a:solidFill>
        </p:spPr>
        <p:txBody>
          <a:bodyPr rtlCol="0">
            <a:noAutofit/>
          </a:bodyPr>
          <a:lstStyle/>
          <a:p>
            <a:pPr algn="l" defTabSz="410099" eaLnBrk="1" fontAlgn="auto" hangingPunct="1">
              <a:spcAft>
                <a:spcPts val="0"/>
              </a:spcAft>
              <a:defRPr/>
            </a:pPr>
            <a:r>
              <a:rPr lang="fr-FR" sz="2800">
                <a:solidFill>
                  <a:srgbClr val="FFFFFF"/>
                </a:solidFill>
                <a:latin typeface="Calibri"/>
              </a:rPr>
              <a:t>	5. La charge virale est ÉLEVÉE</a:t>
            </a:r>
            <a:endParaRPr lang="en-US" sz="2800" dirty="0">
              <a:solidFill>
                <a:srgbClr val="FFFFFF"/>
              </a:solidFill>
              <a:latin typeface="Calibri"/>
            </a:endParaRPr>
          </a:p>
        </p:txBody>
      </p:sp>
      <p:sp>
        <p:nvSpPr>
          <p:cNvPr id="4" name="TextBox 3"/>
          <p:cNvSpPr txBox="1"/>
          <p:nvPr/>
        </p:nvSpPr>
        <p:spPr>
          <a:xfrm>
            <a:off x="7239001" y="1447801"/>
            <a:ext cx="2162175" cy="5632311"/>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 VIH n’est pas contrôlé, et il détruit l'organisme et le cerveau de votre enfant.</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marL="269875" indent="-269875" defTabSz="913972" fontAlgn="auto">
              <a:spcBef>
                <a:spcPts val="0"/>
              </a:spcBef>
              <a:spcAft>
                <a:spcPts val="0"/>
              </a:spcAft>
              <a:buFont typeface="Wingdings" pitchFamily="2" charset="2"/>
              <a:buChar char="Ø"/>
              <a:defRPr/>
            </a:pPr>
            <a:r>
              <a:rPr lang="fr-FR" sz="2000" dirty="0">
                <a:solidFill>
                  <a:srgbClr val="000000"/>
                </a:solidFill>
                <a:latin typeface="Calibri"/>
                <a:cs typeface="+mn-cs"/>
              </a:rPr>
              <a:t>Votre enfant ne prend peut-être pas toutes ses doses.</a:t>
            </a:r>
          </a:p>
          <a:p>
            <a:pPr defTabSz="913972" fontAlgn="auto">
              <a:spcBef>
                <a:spcPts val="0"/>
              </a:spcBef>
              <a:spcAft>
                <a:spcPts val="0"/>
              </a:spcAft>
              <a:defRPr/>
            </a:pPr>
            <a:endParaRPr lang="en-US" sz="2000" dirty="0">
              <a:solidFill>
                <a:srgbClr val="000000"/>
              </a:solidFill>
              <a:latin typeface="Calibri"/>
              <a:cs typeface="+mn-cs"/>
            </a:endParaRPr>
          </a:p>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 virus peut être résistant ; il peut avoir évolué et, dans ce cas, les </a:t>
            </a:r>
            <a:r>
              <a:rPr lang="fr-FR" sz="2000" dirty="0" err="1">
                <a:solidFill>
                  <a:srgbClr val="000000"/>
                </a:solidFill>
                <a:latin typeface="Calibri"/>
                <a:cs typeface="+mn-cs"/>
              </a:rPr>
              <a:t>ARV</a:t>
            </a:r>
            <a:r>
              <a:rPr lang="fr-FR" sz="2000" dirty="0">
                <a:solidFill>
                  <a:srgbClr val="000000"/>
                </a:solidFill>
                <a:latin typeface="Calibri"/>
                <a:cs typeface="+mn-cs"/>
              </a:rPr>
              <a:t> n’agissent plus.</a:t>
            </a:r>
            <a:endParaRPr lang="en-US" sz="2000" dirty="0">
              <a:solidFill>
                <a:srgbClr val="000000"/>
              </a:solidFill>
              <a:latin typeface="Calibri"/>
              <a:cs typeface="+mn-cs"/>
            </a:endParaRPr>
          </a:p>
        </p:txBody>
      </p:sp>
      <p:pic>
        <p:nvPicPr>
          <p:cNvPr id="41988" name="Picture 2"/>
          <p:cNvPicPr>
            <a:picLocks noChangeAspect="1" noChangeArrowheads="1"/>
          </p:cNvPicPr>
          <p:nvPr/>
        </p:nvPicPr>
        <p:blipFill>
          <a:blip r:embed="rId3" cstate="print"/>
          <a:srcRect/>
          <a:stretch>
            <a:fillRect/>
          </a:stretch>
        </p:blipFill>
        <p:spPr bwMode="auto">
          <a:xfrm>
            <a:off x="838200" y="1730376"/>
            <a:ext cx="6122988" cy="5038725"/>
          </a:xfrm>
          <a:prstGeom prst="rect">
            <a:avLst/>
          </a:prstGeom>
          <a:noFill/>
          <a:ln w="9525">
            <a:noFill/>
            <a:miter lim="800000"/>
            <a:headEnd/>
            <a:tailEnd/>
          </a:ln>
        </p:spPr>
      </p:pic>
      <p:sp>
        <p:nvSpPr>
          <p:cNvPr id="5" name="TextBox 4"/>
          <p:cNvSpPr txBox="1"/>
          <p:nvPr/>
        </p:nvSpPr>
        <p:spPr>
          <a:xfrm>
            <a:off x="5105400" y="6400800"/>
            <a:ext cx="2362200" cy="400110"/>
          </a:xfrm>
          <a:prstGeom prst="rect">
            <a:avLst/>
          </a:prstGeom>
          <a:solidFill>
            <a:schemeClr val="bg1"/>
          </a:solidFill>
        </p:spPr>
        <p:txBody>
          <a:bodyPr wrap="square" rtlCol="0">
            <a:spAutoFit/>
          </a:bodyPr>
          <a:lstStyle/>
          <a:p>
            <a:r>
              <a:rPr lang="en-US" sz="2000" dirty="0">
                <a:latin typeface="Calibri" panose="020F0502020204030204" pitchFamily="34" charset="0"/>
              </a:rPr>
              <a:t> Virus résistant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5056188"/>
            <a:ext cx="4953000" cy="195421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914400" y="1600200"/>
            <a:ext cx="2819400" cy="3200400"/>
          </a:xfrm>
        </p:spPr>
        <p:txBody>
          <a:bodyPr rtlCol="0">
            <a:normAutofit/>
          </a:bodyPr>
          <a:lstStyle/>
          <a:p>
            <a:pPr defTabSz="410099" eaLnBrk="1" fontAlgn="auto" hangingPunct="1">
              <a:spcAft>
                <a:spcPts val="0"/>
              </a:spcAft>
              <a:defRPr/>
            </a:pPr>
            <a:r>
              <a:rPr lang="en-US" sz="1600" b="1" dirty="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600" dirty="0">
                <a:solidFill>
                  <a:srgbClr val="000000"/>
                </a:solidFill>
                <a:latin typeface="Calibri"/>
              </a:rPr>
              <a:t>Le VIH n’est pas contrôlé, et il détruit l'organisme et le cerveau de votre enfant.</a:t>
            </a:r>
          </a:p>
          <a:p>
            <a:pPr marL="269875" indent="-269875" defTabSz="410099" eaLnBrk="1" fontAlgn="auto" hangingPunct="1">
              <a:spcAft>
                <a:spcPts val="0"/>
              </a:spcAft>
              <a:buFont typeface="Wingdings" pitchFamily="2" charset="2"/>
              <a:buChar char="Ø"/>
              <a:defRPr/>
            </a:pPr>
            <a:r>
              <a:rPr lang="fr-FR" sz="1600" dirty="0">
                <a:solidFill>
                  <a:srgbClr val="000000"/>
                </a:solidFill>
                <a:latin typeface="Calibri"/>
              </a:rPr>
              <a:t>Votre enfant ne prend peut-être pas toutes ses doses d’</a:t>
            </a:r>
            <a:r>
              <a:rPr lang="fr-FR" sz="1600" dirty="0" err="1">
                <a:solidFill>
                  <a:srgbClr val="000000"/>
                </a:solidFill>
                <a:latin typeface="Calibri"/>
              </a:rPr>
              <a:t>ARV</a:t>
            </a:r>
            <a:r>
              <a:rPr lang="fr-FR" sz="1600" dirty="0">
                <a:solidFill>
                  <a:srgbClr val="000000"/>
                </a:solidFill>
                <a:latin typeface="Calibri"/>
              </a:rPr>
              <a:t>.</a:t>
            </a:r>
          </a:p>
          <a:p>
            <a:pPr marL="269875" indent="-269875" defTabSz="410099" eaLnBrk="1" fontAlgn="auto" hangingPunct="1">
              <a:spcAft>
                <a:spcPts val="0"/>
              </a:spcAft>
              <a:buFont typeface="Wingdings" pitchFamily="2" charset="2"/>
              <a:buChar char="Ø"/>
              <a:defRPr/>
            </a:pPr>
            <a:r>
              <a:rPr lang="fr-FR" sz="1600" dirty="0">
                <a:solidFill>
                  <a:srgbClr val="000000"/>
                </a:solidFill>
                <a:latin typeface="Calibri"/>
              </a:rPr>
              <a:t>Le virus peut être résistant ; il peut avoir évolué et, dans ce cas, les </a:t>
            </a:r>
            <a:r>
              <a:rPr lang="fr-FR" sz="1600" dirty="0" err="1">
                <a:solidFill>
                  <a:srgbClr val="000000"/>
                </a:solidFill>
                <a:latin typeface="Calibri"/>
              </a:rPr>
              <a:t>ARV</a:t>
            </a:r>
            <a:r>
              <a:rPr lang="fr-FR" sz="1600" dirty="0">
                <a:solidFill>
                  <a:srgbClr val="000000"/>
                </a:solidFill>
                <a:latin typeface="Calibri"/>
              </a:rPr>
              <a:t> n’agissent plus.</a:t>
            </a:r>
            <a:endParaRPr lang="en-US" sz="1600" dirty="0">
              <a:solidFill>
                <a:srgbClr val="000000"/>
              </a:solidFill>
              <a:latin typeface="Calibri"/>
            </a:endParaRPr>
          </a:p>
        </p:txBody>
      </p:sp>
      <p:sp>
        <p:nvSpPr>
          <p:cNvPr id="7" name="Content Placeholder 1"/>
          <p:cNvSpPr>
            <a:spLocks noGrp="1"/>
          </p:cNvSpPr>
          <p:nvPr>
            <p:ph sz="half" idx="1"/>
          </p:nvPr>
        </p:nvSpPr>
        <p:spPr>
          <a:xfrm>
            <a:off x="1371600" y="5105400"/>
            <a:ext cx="4419600" cy="1905000"/>
          </a:xfrm>
        </p:spPr>
        <p:txBody>
          <a:bodyPr rtlCol="0">
            <a:normAutofit fontScale="85000" lnSpcReduction="20000"/>
          </a:bodyPr>
          <a:lstStyle/>
          <a:p>
            <a:pPr defTabSz="410099" eaLnBrk="1" fontAlgn="auto" hangingPunct="1">
              <a:spcAft>
                <a:spcPts val="0"/>
              </a:spcAft>
              <a:defRPr/>
            </a:pPr>
            <a:r>
              <a:rPr lang="en-US" sz="1600" b="1" dirty="0" err="1">
                <a:solidFill>
                  <a:srgbClr val="000000"/>
                </a:solidFill>
                <a:latin typeface="Calibri"/>
              </a:rPr>
              <a:t>Récapitulatif</a:t>
            </a:r>
            <a:endParaRPr lang="en-US" sz="1600" b="1" dirty="0">
              <a:solidFill>
                <a:srgbClr val="000000"/>
              </a:solidFill>
              <a:latin typeface="Calibri"/>
            </a:endParaRPr>
          </a:p>
          <a:p>
            <a:pPr marL="269875" indent="-269875" defTabSz="410099" eaLnBrk="1" fontAlgn="auto" hangingPunct="1">
              <a:spcAft>
                <a:spcPts val="0"/>
              </a:spcAft>
              <a:buFont typeface="Arial" pitchFamily="34" charset="0"/>
              <a:buChar char="•"/>
              <a:defRPr/>
            </a:pPr>
            <a:r>
              <a:rPr lang="fr-FR" sz="1500" dirty="0">
                <a:solidFill>
                  <a:srgbClr val="000000"/>
                </a:solidFill>
                <a:latin typeface="Calibri"/>
              </a:rPr>
              <a:t>Quelles sont les raisons possibles d'une charge virale élevée ?</a:t>
            </a:r>
          </a:p>
          <a:p>
            <a:pPr marL="269875" indent="-269875" defTabSz="410099" eaLnBrk="1" fontAlgn="auto" hangingPunct="1">
              <a:spcAft>
                <a:spcPts val="0"/>
              </a:spcAft>
              <a:buFont typeface="Arial" pitchFamily="34" charset="0"/>
              <a:buChar char="•"/>
              <a:defRPr/>
            </a:pPr>
            <a:r>
              <a:rPr lang="fr-FR" sz="1500" dirty="0">
                <a:solidFill>
                  <a:srgbClr val="000000"/>
                </a:solidFill>
                <a:latin typeface="Calibri"/>
              </a:rPr>
              <a:t>Que peut-il se passer lorsque la charge virale de votre enfant est élevée ?</a:t>
            </a:r>
          </a:p>
          <a:p>
            <a:pPr marL="269875" indent="-269875" defTabSz="410099" eaLnBrk="1" fontAlgn="auto" hangingPunct="1">
              <a:spcAft>
                <a:spcPts val="0"/>
              </a:spcAft>
              <a:buFont typeface="Arial" pitchFamily="34" charset="0"/>
              <a:buChar char="•"/>
              <a:defRPr/>
            </a:pPr>
            <a:r>
              <a:rPr lang="fr-FR" sz="1500" dirty="0">
                <a:solidFill>
                  <a:srgbClr val="000000"/>
                </a:solidFill>
                <a:latin typeface="Calibri"/>
              </a:rPr>
              <a:t>Quel est l’avantage d’une charge virale faible ?</a:t>
            </a:r>
          </a:p>
          <a:p>
            <a:pPr marL="269875" indent="-269875" defTabSz="410099" eaLnBrk="1" fontAlgn="auto" hangingPunct="1">
              <a:spcAft>
                <a:spcPts val="0"/>
              </a:spcAft>
              <a:buFont typeface="Arial" pitchFamily="34" charset="0"/>
              <a:buChar char="•"/>
              <a:defRPr/>
            </a:pPr>
            <a:r>
              <a:rPr lang="fr-FR" sz="1500" dirty="0">
                <a:solidFill>
                  <a:srgbClr val="000000"/>
                </a:solidFill>
                <a:latin typeface="Calibri"/>
              </a:rPr>
              <a:t>Dans quelle mesure est-ce important pour la santé de votre enfant à long terme ?</a:t>
            </a:r>
          </a:p>
          <a:p>
            <a:pPr marL="269875" indent="-269875" defTabSz="410099" eaLnBrk="1" fontAlgn="auto" hangingPunct="1">
              <a:spcAft>
                <a:spcPts val="0"/>
              </a:spcAft>
              <a:buFont typeface="Arial" pitchFamily="34" charset="0"/>
              <a:buChar char="•"/>
              <a:defRPr/>
            </a:pPr>
            <a:r>
              <a:rPr lang="fr-FR" sz="1500" dirty="0">
                <a:solidFill>
                  <a:srgbClr val="000000"/>
                </a:solidFill>
                <a:latin typeface="Calibri"/>
              </a:rPr>
              <a:t>Selon vous, que se passe-t-il si votre enfant ne prend pas ses </a:t>
            </a:r>
            <a:r>
              <a:rPr lang="fr-FR" sz="1500" dirty="0" err="1">
                <a:solidFill>
                  <a:srgbClr val="000000"/>
                </a:solidFill>
                <a:latin typeface="Calibri"/>
              </a:rPr>
              <a:t>ARV</a:t>
            </a:r>
            <a:r>
              <a:rPr lang="fr-FR" sz="1500" dirty="0">
                <a:solidFill>
                  <a:srgbClr val="000000"/>
                </a:solidFill>
                <a:latin typeface="Calibri"/>
              </a:rPr>
              <a:t> régulièrement ?</a:t>
            </a:r>
            <a:endParaRPr lang="en-US" sz="1500" dirty="0">
              <a:solidFill>
                <a:srgbClr val="000000"/>
              </a:solidFill>
              <a:latin typeface="Calibri"/>
            </a:endParaRPr>
          </a:p>
        </p:txBody>
      </p:sp>
      <p:sp>
        <p:nvSpPr>
          <p:cNvPr id="21" name="Content Placeholder 1"/>
          <p:cNvSpPr>
            <a:spLocks noGrp="1"/>
          </p:cNvSpPr>
          <p:nvPr>
            <p:ph sz="half" idx="1"/>
          </p:nvPr>
        </p:nvSpPr>
        <p:spPr>
          <a:xfrm>
            <a:off x="4146550" y="1600200"/>
            <a:ext cx="5226050" cy="3276600"/>
          </a:xfrm>
        </p:spPr>
        <p:txBody>
          <a:bodyPr rtlCol="0">
            <a:normAutofit fontScale="85000" lnSpcReduction="20000"/>
          </a:bodyPr>
          <a:lstStyle/>
          <a:p>
            <a:pPr defTabSz="410099" eaLnBrk="1" fontAlgn="auto" hangingPunct="1">
              <a:spcAft>
                <a:spcPts val="0"/>
              </a:spcAft>
              <a:defRPr/>
            </a:pPr>
            <a:r>
              <a:rPr lang="en-US" sz="2100" b="1" dirty="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dirty="0">
                <a:solidFill>
                  <a:srgbClr val="000000"/>
                </a:solidFill>
                <a:latin typeface="Calibri"/>
              </a:rPr>
              <a:t>Le résultat du test de mesure de la                                              </a:t>
            </a:r>
            <a:r>
              <a:rPr lang="fr-FR" b="1" dirty="0">
                <a:solidFill>
                  <a:srgbClr val="000000"/>
                </a:solidFill>
                <a:latin typeface="Calibri"/>
              </a:rPr>
              <a:t>charge virale</a:t>
            </a:r>
            <a:r>
              <a:rPr lang="fr-FR" dirty="0">
                <a:solidFill>
                  <a:srgbClr val="000000"/>
                </a:solidFill>
                <a:latin typeface="Calibri"/>
              </a:rPr>
              <a:t> est </a:t>
            </a:r>
            <a:r>
              <a:rPr lang="fr-FR" b="1" dirty="0">
                <a:solidFill>
                  <a:srgbClr val="000000"/>
                </a:solidFill>
                <a:latin typeface="Calibri"/>
              </a:rPr>
              <a:t>élevé </a:t>
            </a:r>
            <a:r>
              <a:rPr lang="fr-FR" sz="1600" i="1" dirty="0">
                <a:solidFill>
                  <a:srgbClr val="000000"/>
                </a:solidFill>
                <a:latin typeface="Calibri"/>
              </a:rPr>
              <a:t>[insérer les                                                        résultats du/de la patient(e)].</a:t>
            </a:r>
            <a:r>
              <a:rPr lang="fr-FR" sz="1600" dirty="0">
                <a:solidFill>
                  <a:srgbClr val="000000"/>
                </a:solidFill>
                <a:latin typeface="Calibri"/>
              </a:rPr>
              <a:t> L'objectif est			       que la charge virale de votre enfant soit inférieure à 1 000 .</a:t>
            </a:r>
          </a:p>
          <a:p>
            <a:pPr marL="269875" indent="-269875" defTabSz="410099" eaLnBrk="1" fontAlgn="auto" hangingPunct="1">
              <a:spcAft>
                <a:spcPts val="0"/>
              </a:spcAft>
              <a:buFont typeface="Arial" pitchFamily="34" charset="0"/>
              <a:buChar char="•"/>
              <a:defRPr/>
            </a:pPr>
            <a:r>
              <a:rPr lang="fr-FR" sz="1600" dirty="0">
                <a:solidFill>
                  <a:srgbClr val="000000"/>
                </a:solidFill>
                <a:latin typeface="Calibri"/>
              </a:rPr>
              <a:t>Cela signifie que le </a:t>
            </a:r>
            <a:r>
              <a:rPr lang="fr-FR" sz="1600" b="1" dirty="0">
                <a:solidFill>
                  <a:srgbClr val="000000"/>
                </a:solidFill>
                <a:latin typeface="Calibri"/>
              </a:rPr>
              <a:t>VIH</a:t>
            </a:r>
            <a:r>
              <a:rPr lang="fr-FR" sz="1600" dirty="0">
                <a:solidFill>
                  <a:srgbClr val="000000"/>
                </a:solidFill>
                <a:latin typeface="Calibri"/>
              </a:rPr>
              <a:t> se reproduit dans votre organisme.</a:t>
            </a:r>
          </a:p>
          <a:p>
            <a:pPr marL="269875" indent="-269875" defTabSz="410099" eaLnBrk="1" fontAlgn="auto" hangingPunct="1">
              <a:spcAft>
                <a:spcPts val="0"/>
              </a:spcAft>
              <a:buFont typeface="Arial" pitchFamily="34" charset="0"/>
              <a:buChar char="•"/>
              <a:defRPr/>
            </a:pPr>
            <a:r>
              <a:rPr lang="fr-FR" sz="1600" dirty="0">
                <a:solidFill>
                  <a:srgbClr val="000000"/>
                </a:solidFill>
                <a:latin typeface="Calibri"/>
              </a:rPr>
              <a:t>Avec une telle quantité de virus dans le sang, l'organisme de votre enfant est attaqué même s'il ne semble pas malade.</a:t>
            </a:r>
          </a:p>
          <a:p>
            <a:pPr marL="269875" indent="-269875" defTabSz="410099" eaLnBrk="1" fontAlgn="auto" hangingPunct="1">
              <a:spcAft>
                <a:spcPts val="0"/>
              </a:spcAft>
              <a:buFont typeface="Arial" pitchFamily="34" charset="0"/>
              <a:buChar char="•"/>
              <a:defRPr/>
            </a:pPr>
            <a:r>
              <a:rPr lang="fr-FR" sz="1600" dirty="0">
                <a:solidFill>
                  <a:srgbClr val="000000"/>
                </a:solidFill>
                <a:latin typeface="Calibri"/>
              </a:rPr>
              <a:t>Lorsque la charge virale est élevée, le système immunitaire </a:t>
            </a:r>
            <a:r>
              <a:rPr lang="fr-FR" sz="1600" dirty="0">
                <a:latin typeface="Calibri"/>
              </a:rPr>
              <a:t>(les défenses) de votre enfant s'affaiblit et le nombre de cellules CD4 diminue. Votre enfant peut donc tomber malade.</a:t>
            </a:r>
          </a:p>
          <a:p>
            <a:pPr marL="269875" indent="-269875" defTabSz="410099" eaLnBrk="1" fontAlgn="auto" hangingPunct="1">
              <a:spcAft>
                <a:spcPts val="0"/>
              </a:spcAft>
              <a:buFont typeface="Arial" pitchFamily="34" charset="0"/>
              <a:buChar char="•"/>
              <a:defRPr/>
            </a:pPr>
            <a:r>
              <a:rPr lang="fr-FR" sz="1600" dirty="0">
                <a:solidFill>
                  <a:srgbClr val="000000"/>
                </a:solidFill>
                <a:latin typeface="Calibri"/>
              </a:rPr>
              <a:t>La charge virale peut être élevée parce que votre enfant </a:t>
            </a:r>
            <a:r>
              <a:rPr lang="fr-FR" sz="1600" b="1" dirty="0">
                <a:solidFill>
                  <a:srgbClr val="000000"/>
                </a:solidFill>
                <a:latin typeface="Calibri"/>
              </a:rPr>
              <a:t>ne prend pas ses </a:t>
            </a:r>
            <a:r>
              <a:rPr lang="fr-FR" sz="1600" b="1" dirty="0" err="1">
                <a:solidFill>
                  <a:srgbClr val="000000"/>
                </a:solidFill>
                <a:latin typeface="Calibri"/>
              </a:rPr>
              <a:t>ARV</a:t>
            </a:r>
            <a:r>
              <a:rPr lang="fr-FR" sz="1600" dirty="0">
                <a:solidFill>
                  <a:srgbClr val="000000"/>
                </a:solidFill>
                <a:latin typeface="Calibri"/>
              </a:rPr>
              <a:t> tous les jours et a oublié des doses.</a:t>
            </a:r>
          </a:p>
          <a:p>
            <a:pPr marL="269875" indent="-269875" defTabSz="410099" eaLnBrk="1" fontAlgn="auto" hangingPunct="1">
              <a:spcAft>
                <a:spcPts val="0"/>
              </a:spcAft>
              <a:buFont typeface="Arial" pitchFamily="34" charset="0"/>
              <a:buChar char="•"/>
              <a:defRPr/>
            </a:pPr>
            <a:r>
              <a:rPr lang="fr-FR" sz="1600" dirty="0">
                <a:solidFill>
                  <a:srgbClr val="000000"/>
                </a:solidFill>
                <a:latin typeface="Calibri"/>
              </a:rPr>
              <a:t>Si les </a:t>
            </a:r>
            <a:r>
              <a:rPr lang="fr-FR" sz="1600" dirty="0" err="1">
                <a:solidFill>
                  <a:srgbClr val="000000"/>
                </a:solidFill>
                <a:latin typeface="Calibri"/>
              </a:rPr>
              <a:t>ARV</a:t>
            </a:r>
            <a:r>
              <a:rPr lang="fr-FR" sz="1600" dirty="0">
                <a:solidFill>
                  <a:srgbClr val="000000"/>
                </a:solidFill>
                <a:latin typeface="Calibri"/>
              </a:rPr>
              <a:t> ne sont pas pris correctement, le </a:t>
            </a:r>
            <a:r>
              <a:rPr lang="fr-FR" sz="1600" b="1" dirty="0">
                <a:solidFill>
                  <a:srgbClr val="000000"/>
                </a:solidFill>
                <a:latin typeface="Calibri"/>
              </a:rPr>
              <a:t>virus peut évoluer</a:t>
            </a:r>
            <a:r>
              <a:rPr lang="fr-FR" sz="1600" dirty="0">
                <a:solidFill>
                  <a:srgbClr val="000000"/>
                </a:solidFill>
                <a:latin typeface="Calibri"/>
              </a:rPr>
              <a:t> et devenir </a:t>
            </a:r>
            <a:r>
              <a:rPr lang="fr-FR" sz="1600" b="1" dirty="0">
                <a:solidFill>
                  <a:srgbClr val="000000"/>
                </a:solidFill>
                <a:latin typeface="Calibri"/>
              </a:rPr>
              <a:t>« résistant » aux </a:t>
            </a:r>
            <a:r>
              <a:rPr lang="fr-FR" sz="1600" b="1" dirty="0" err="1">
                <a:solidFill>
                  <a:srgbClr val="000000"/>
                </a:solidFill>
                <a:latin typeface="Calibri"/>
              </a:rPr>
              <a:t>ARV</a:t>
            </a:r>
            <a:r>
              <a:rPr lang="fr-FR" sz="1600" dirty="0">
                <a:solidFill>
                  <a:srgbClr val="000000"/>
                </a:solidFill>
                <a:latin typeface="Calibri"/>
              </a:rPr>
              <a:t>, ce qui signifie que même s'ils sont bien pris, ils n’auront plus aucun effet.</a:t>
            </a:r>
            <a:endParaRPr lang="en-US" sz="1600" dirty="0">
              <a:solidFill>
                <a:srgbClr val="000000"/>
              </a:solidFill>
              <a:latin typeface="Calibri"/>
            </a:endParaRPr>
          </a:p>
        </p:txBody>
      </p:sp>
      <p:cxnSp>
        <p:nvCxnSpPr>
          <p:cNvPr id="15" name="Straight Connector 14"/>
          <p:cNvCxnSpPr/>
          <p:nvPr/>
        </p:nvCxnSpPr>
        <p:spPr>
          <a:xfrm>
            <a:off x="3886200" y="1514476"/>
            <a:ext cx="0" cy="3209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54026"/>
            <a:ext cx="9144000" cy="847725"/>
          </a:xfrm>
          <a:solidFill>
            <a:schemeClr val="accent6"/>
          </a:solidFill>
        </p:spPr>
        <p:txBody>
          <a:bodyPr rtlCol="0">
            <a:noAutofit/>
          </a:bodyPr>
          <a:lstStyle/>
          <a:p>
            <a:pPr algn="l" defTabSz="410099" eaLnBrk="1" fontAlgn="auto" hangingPunct="1">
              <a:spcAft>
                <a:spcPts val="0"/>
              </a:spcAft>
              <a:defRPr/>
            </a:pPr>
            <a:r>
              <a:rPr lang="fr-FR" sz="2800">
                <a:solidFill>
                  <a:srgbClr val="FFFFFF"/>
                </a:solidFill>
                <a:latin typeface="Calibri"/>
              </a:rPr>
              <a:t>	5. La charge virale est ÉLEVÉE</a:t>
            </a:r>
            <a:endParaRPr lang="en-US" sz="2800" dirty="0">
              <a:solidFill>
                <a:srgbClr val="FFFFFF"/>
              </a:solidFill>
              <a:latin typeface="Calibri"/>
            </a:endParaRPr>
          </a:p>
        </p:txBody>
      </p:sp>
      <p:sp>
        <p:nvSpPr>
          <p:cNvPr id="17" name="Rectangle 16"/>
          <p:cNvSpPr/>
          <p:nvPr/>
        </p:nvSpPr>
        <p:spPr>
          <a:xfrm>
            <a:off x="5943600" y="5056188"/>
            <a:ext cx="3429000" cy="1998662"/>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9" name="Content Placeholder 1"/>
          <p:cNvSpPr>
            <a:spLocks noGrp="1"/>
          </p:cNvSpPr>
          <p:nvPr>
            <p:ph sz="half" idx="1"/>
          </p:nvPr>
        </p:nvSpPr>
        <p:spPr>
          <a:xfrm>
            <a:off x="6553200" y="5105400"/>
            <a:ext cx="2895600" cy="1828800"/>
          </a:xfrm>
        </p:spPr>
        <p:txBody>
          <a:bodyPr rtlCol="0">
            <a:normAutofit fontScale="70000" lnSpcReduction="20000"/>
          </a:bodyPr>
          <a:lstStyle/>
          <a:p>
            <a:pPr defTabSz="410099" eaLnBrk="1" fontAlgn="auto" hangingPunct="1">
              <a:spcAft>
                <a:spcPts val="0"/>
              </a:spcAft>
              <a:defRPr/>
            </a:pPr>
            <a:r>
              <a:rPr lang="en-US" b="1" dirty="0">
                <a:solidFill>
                  <a:srgbClr val="000000"/>
                </a:solidFill>
                <a:latin typeface="Calibri"/>
              </a:rPr>
              <a:t>Instructions pour le </a:t>
            </a:r>
            <a:r>
              <a:rPr lang="en-US" b="1" dirty="0" err="1">
                <a:solidFill>
                  <a:srgbClr val="000000"/>
                </a:solidFill>
                <a:latin typeface="Calibri"/>
              </a:rPr>
              <a:t>prestataire</a:t>
            </a:r>
            <a:endParaRPr lang="en-US" b="1" dirty="0">
              <a:solidFill>
                <a:srgbClr val="000000"/>
              </a:solidFill>
              <a:latin typeface="Calibri"/>
            </a:endParaRPr>
          </a:p>
          <a:p>
            <a:pPr defTabSz="410099" eaLnBrk="1" fontAlgn="auto" hangingPunct="1">
              <a:spcAft>
                <a:spcPts val="0"/>
              </a:spcAft>
              <a:defRPr/>
            </a:pPr>
            <a:r>
              <a:rPr lang="fr-FR" dirty="0">
                <a:solidFill>
                  <a:srgbClr val="000000"/>
                </a:solidFill>
                <a:latin typeface="Calibri"/>
              </a:rPr>
              <a:t>Penser à utiliser un langage objectif et respectueux – ne pas culpabiliser ou critiquer :</a:t>
            </a:r>
          </a:p>
          <a:p>
            <a:pPr defTabSz="410099" eaLnBrk="1" fontAlgn="auto" hangingPunct="1">
              <a:spcAft>
                <a:spcPts val="0"/>
              </a:spcAft>
              <a:defRPr/>
            </a:pPr>
            <a:r>
              <a:rPr lang="fr-FR" i="1" dirty="0">
                <a:solidFill>
                  <a:srgbClr val="000000"/>
                </a:solidFill>
                <a:latin typeface="Calibri"/>
              </a:rPr>
              <a:t>« Je suis ravi(e) que vous soyez venu(e)(s) chercher les résultats du test de la charge virale de votre enfant. Maintenant nous pouvons vous </a:t>
            </a:r>
            <a:r>
              <a:rPr lang="fr-FR" i="1" dirty="0">
                <a:latin typeface="Calibri"/>
              </a:rPr>
              <a:t>aider à faire baisser la charge virale. »</a:t>
            </a:r>
            <a:endParaRPr lang="en-US" i="1" dirty="0">
              <a:latin typeface="Calibri"/>
            </a:endParaRPr>
          </a:p>
        </p:txBody>
      </p:sp>
      <p:pic>
        <p:nvPicPr>
          <p:cNvPr id="43018"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752476" y="5105401"/>
            <a:ext cx="544513" cy="803275"/>
          </a:xfrm>
          <a:prstGeom prst="rect">
            <a:avLst/>
          </a:prstGeom>
          <a:noFill/>
          <a:ln w="9525">
            <a:noFill/>
            <a:miter lim="800000"/>
            <a:headEnd/>
            <a:tailEnd/>
          </a:ln>
        </p:spPr>
      </p:pic>
      <p:pic>
        <p:nvPicPr>
          <p:cNvPr id="43019"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5973763" y="5105400"/>
            <a:ext cx="519112" cy="533400"/>
          </a:xfrm>
          <a:prstGeom prst="rect">
            <a:avLst/>
          </a:prstGeom>
          <a:noFill/>
          <a:ln w="9525">
            <a:noFill/>
            <a:miter lim="800000"/>
            <a:headEnd/>
            <a:tailEnd/>
          </a:ln>
        </p:spPr>
      </p:pic>
      <p:sp>
        <p:nvSpPr>
          <p:cNvPr id="16" name="Title 1"/>
          <p:cNvSpPr txBox="1">
            <a:spLocks/>
          </p:cNvSpPr>
          <p:nvPr/>
        </p:nvSpPr>
        <p:spPr>
          <a:xfrm>
            <a:off x="0" y="7620000"/>
            <a:ext cx="10058400" cy="152400"/>
          </a:xfrm>
          <a:prstGeom prst="rect">
            <a:avLst/>
          </a:prstGeom>
          <a:solidFill>
            <a:srgbClr val="F7964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22" name="TextBox 21"/>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527" y="1070137"/>
            <a:ext cx="1550730" cy="127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099" eaLnBrk="1" fontAlgn="auto" hangingPunct="1">
              <a:spcAft>
                <a:spcPts val="0"/>
              </a:spcAft>
              <a:defRPr/>
            </a:pPr>
            <a:r>
              <a:rPr lang="fr-FR" sz="2800">
                <a:solidFill>
                  <a:srgbClr val="FFFFFF"/>
                </a:solidFill>
                <a:latin typeface="Calibri"/>
              </a:rPr>
              <a:t>	6. Comment donnez-vous ses ARV à votre enfant ?</a:t>
            </a:r>
            <a:endParaRPr lang="en-US" sz="2800" dirty="0">
              <a:solidFill>
                <a:srgbClr val="FFFFFF"/>
              </a:solidFill>
              <a:latin typeface="Calibri"/>
            </a:endParaRPr>
          </a:p>
        </p:txBody>
      </p:sp>
      <p:sp>
        <p:nvSpPr>
          <p:cNvPr id="4" name="TextBox 3"/>
          <p:cNvSpPr txBox="1"/>
          <p:nvPr/>
        </p:nvSpPr>
        <p:spPr>
          <a:xfrm>
            <a:off x="7239001" y="1371601"/>
            <a:ext cx="2162175" cy="5632311"/>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Les parents éprouvent parfois des difficultés à donner ses </a:t>
            </a:r>
            <a:r>
              <a:rPr lang="fr-FR" sz="2000" dirty="0" err="1">
                <a:solidFill>
                  <a:srgbClr val="000000"/>
                </a:solidFill>
                <a:latin typeface="Calibri"/>
                <a:cs typeface="+mn-cs"/>
              </a:rPr>
              <a:t>ARV</a:t>
            </a:r>
            <a:r>
              <a:rPr lang="fr-FR" sz="2000" dirty="0">
                <a:solidFill>
                  <a:srgbClr val="000000"/>
                </a:solidFill>
                <a:latin typeface="Calibri"/>
                <a:cs typeface="+mn-cs"/>
              </a:rPr>
              <a:t> à leur enfant tous les jours.</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marL="269875" indent="-269875" defTabSz="913972" fontAlgn="auto">
              <a:spcBef>
                <a:spcPts val="0"/>
              </a:spcBef>
              <a:spcAft>
                <a:spcPts val="0"/>
              </a:spcAft>
              <a:buFont typeface="Wingdings" pitchFamily="2" charset="2"/>
              <a:buChar char="Ø"/>
              <a:defRPr/>
            </a:pPr>
            <a:r>
              <a:rPr lang="fr-FR" sz="2000" dirty="0">
                <a:solidFill>
                  <a:srgbClr val="000000"/>
                </a:solidFill>
                <a:latin typeface="Calibri"/>
                <a:cs typeface="+mn-cs"/>
              </a:rPr>
              <a:t>Ensemble, nous allons voir à quelle fréquence vous donnez ses </a:t>
            </a:r>
            <a:r>
              <a:rPr lang="fr-FR" sz="2000" dirty="0" err="1">
                <a:solidFill>
                  <a:srgbClr val="000000"/>
                </a:solidFill>
                <a:latin typeface="Calibri"/>
                <a:cs typeface="+mn-cs"/>
              </a:rPr>
              <a:t>ARV</a:t>
            </a:r>
            <a:r>
              <a:rPr lang="fr-FR" sz="2000" dirty="0">
                <a:solidFill>
                  <a:srgbClr val="000000"/>
                </a:solidFill>
                <a:latin typeface="Calibri"/>
                <a:cs typeface="+mn-cs"/>
              </a:rPr>
              <a:t> à votre enfant et comment nous pouvons améliorer les choses.</a:t>
            </a:r>
            <a:endParaRPr lang="en-US" sz="2000" dirty="0">
              <a:latin typeface="Calibri" panose="020F0502020204030204" pitchFamily="34" charset="0"/>
              <a:cs typeface="+mn-cs"/>
            </a:endParaRPr>
          </a:p>
        </p:txBody>
      </p:sp>
      <p:sp>
        <p:nvSpPr>
          <p:cNvPr id="5" name="TextBox 4"/>
          <p:cNvSpPr txBox="1"/>
          <p:nvPr/>
        </p:nvSpPr>
        <p:spPr>
          <a:xfrm>
            <a:off x="4000501" y="3137834"/>
            <a:ext cx="1582761" cy="1323439"/>
          </a:xfrm>
          <a:prstGeom prst="rect">
            <a:avLst/>
          </a:prstGeom>
          <a:solidFill>
            <a:schemeClr val="bg1"/>
          </a:solidFill>
        </p:spPr>
        <p:txBody>
          <a:bodyPr wrap="square" rtlCol="0">
            <a:spAutoFit/>
          </a:bodyPr>
          <a:lstStyle/>
          <a:p>
            <a:r>
              <a:rPr lang="en-US" sz="2000" b="1" dirty="0">
                <a:solidFill>
                  <a:schemeClr val="tx2"/>
                </a:solidFill>
                <a:latin typeface="Calibri" panose="020F0502020204030204" pitchFamily="34" charset="0"/>
              </a:rPr>
              <a:t>Nombre de doses  manquées le mois dernier</a:t>
            </a:r>
          </a:p>
        </p:txBody>
      </p:sp>
      <p:sp>
        <p:nvSpPr>
          <p:cNvPr id="7" name="TextBox 6"/>
          <p:cNvSpPr txBox="1"/>
          <p:nvPr/>
        </p:nvSpPr>
        <p:spPr>
          <a:xfrm>
            <a:off x="1143000" y="1752600"/>
            <a:ext cx="685800" cy="261610"/>
          </a:xfrm>
          <a:prstGeom prst="rect">
            <a:avLst/>
          </a:prstGeom>
          <a:solidFill>
            <a:schemeClr val="bg1"/>
          </a:solidFill>
        </p:spPr>
        <p:txBody>
          <a:bodyPr wrap="square" rtlCol="0">
            <a:spAutoFit/>
          </a:bodyPr>
          <a:lstStyle/>
          <a:p>
            <a:r>
              <a:rPr lang="en-US" sz="1100" b="1" dirty="0">
                <a:latin typeface="Calibri" panose="020F0502020204030204" pitchFamily="34" charset="0"/>
              </a:rPr>
              <a:t>Lundi</a:t>
            </a:r>
          </a:p>
        </p:txBody>
      </p:sp>
      <p:sp>
        <p:nvSpPr>
          <p:cNvPr id="8" name="TextBox 7"/>
          <p:cNvSpPr txBox="1"/>
          <p:nvPr/>
        </p:nvSpPr>
        <p:spPr>
          <a:xfrm>
            <a:off x="2438400" y="1754058"/>
            <a:ext cx="609600" cy="261610"/>
          </a:xfrm>
          <a:prstGeom prst="rect">
            <a:avLst/>
          </a:prstGeom>
          <a:solidFill>
            <a:schemeClr val="bg1"/>
          </a:solidFill>
        </p:spPr>
        <p:txBody>
          <a:bodyPr wrap="square" rtlCol="0">
            <a:spAutoFit/>
          </a:bodyPr>
          <a:lstStyle/>
          <a:p>
            <a:r>
              <a:rPr lang="en-US" sz="1100" b="1" dirty="0">
                <a:latin typeface="Calibri" panose="020F0502020204030204" pitchFamily="34" charset="0"/>
              </a:rPr>
              <a:t>Mardi</a:t>
            </a:r>
            <a:endParaRPr lang="en-US" sz="1200" b="1" dirty="0">
              <a:latin typeface="Calibri" panose="020F0502020204030204" pitchFamily="34" charset="0"/>
            </a:endParaRPr>
          </a:p>
        </p:txBody>
      </p:sp>
      <p:sp>
        <p:nvSpPr>
          <p:cNvPr id="9" name="TextBox 8"/>
          <p:cNvSpPr txBox="1"/>
          <p:nvPr/>
        </p:nvSpPr>
        <p:spPr>
          <a:xfrm>
            <a:off x="3886200" y="1752600"/>
            <a:ext cx="762000" cy="261610"/>
          </a:xfrm>
          <a:prstGeom prst="rect">
            <a:avLst/>
          </a:prstGeom>
          <a:solidFill>
            <a:schemeClr val="bg1"/>
          </a:solidFill>
        </p:spPr>
        <p:txBody>
          <a:bodyPr wrap="square" rtlCol="0">
            <a:spAutoFit/>
          </a:bodyPr>
          <a:lstStyle/>
          <a:p>
            <a:r>
              <a:rPr lang="en-US" sz="1100" b="1" dirty="0">
                <a:latin typeface="Calibri" panose="020F0502020204030204" pitchFamily="34" charset="0"/>
              </a:rPr>
              <a:t>Mercredi</a:t>
            </a:r>
          </a:p>
        </p:txBody>
      </p:sp>
      <p:sp>
        <p:nvSpPr>
          <p:cNvPr id="10" name="TextBox 9"/>
          <p:cNvSpPr txBox="1"/>
          <p:nvPr/>
        </p:nvSpPr>
        <p:spPr>
          <a:xfrm>
            <a:off x="1614056" y="2938790"/>
            <a:ext cx="595745" cy="261610"/>
          </a:xfrm>
          <a:prstGeom prst="rect">
            <a:avLst/>
          </a:prstGeom>
          <a:solidFill>
            <a:schemeClr val="bg1"/>
          </a:solidFill>
        </p:spPr>
        <p:txBody>
          <a:bodyPr wrap="square" rtlCol="0">
            <a:spAutoFit/>
          </a:bodyPr>
          <a:lstStyle/>
          <a:p>
            <a:r>
              <a:rPr lang="en-US" sz="1100" b="1" dirty="0">
                <a:latin typeface="Calibri" panose="020F0502020204030204" pitchFamily="34" charset="0"/>
              </a:rPr>
              <a:t>Jeudi</a:t>
            </a:r>
            <a:endParaRPr lang="en-US" sz="1200" b="1" dirty="0">
              <a:latin typeface="Calibri" panose="020F0502020204030204" pitchFamily="34" charset="0"/>
            </a:endParaRPr>
          </a:p>
        </p:txBody>
      </p:sp>
      <p:sp>
        <p:nvSpPr>
          <p:cNvPr id="11" name="TextBox 10"/>
          <p:cNvSpPr txBox="1"/>
          <p:nvPr/>
        </p:nvSpPr>
        <p:spPr>
          <a:xfrm>
            <a:off x="2376056" y="2928020"/>
            <a:ext cx="671945" cy="246221"/>
          </a:xfrm>
          <a:prstGeom prst="rect">
            <a:avLst/>
          </a:prstGeom>
          <a:solidFill>
            <a:schemeClr val="bg1"/>
          </a:solidFill>
        </p:spPr>
        <p:txBody>
          <a:bodyPr wrap="square" rtlCol="0">
            <a:spAutoFit/>
          </a:bodyPr>
          <a:lstStyle/>
          <a:p>
            <a:r>
              <a:rPr lang="en-US" sz="1000" b="1" dirty="0">
                <a:latin typeface="Calibri" panose="020F0502020204030204" pitchFamily="34" charset="0"/>
              </a:rPr>
              <a:t>Vendredi</a:t>
            </a:r>
            <a:endParaRPr lang="en-US" sz="1050" b="1" dirty="0">
              <a:latin typeface="Calibri" panose="020F0502020204030204" pitchFamily="34" charset="0"/>
            </a:endParaRPr>
          </a:p>
        </p:txBody>
      </p:sp>
      <p:sp>
        <p:nvSpPr>
          <p:cNvPr id="12" name="TextBox 11"/>
          <p:cNvSpPr txBox="1"/>
          <p:nvPr/>
        </p:nvSpPr>
        <p:spPr>
          <a:xfrm>
            <a:off x="1537856" y="4135198"/>
            <a:ext cx="671945" cy="246221"/>
          </a:xfrm>
          <a:prstGeom prst="rect">
            <a:avLst/>
          </a:prstGeom>
          <a:solidFill>
            <a:schemeClr val="bg1"/>
          </a:solidFill>
        </p:spPr>
        <p:txBody>
          <a:bodyPr wrap="square" rtlCol="0">
            <a:spAutoFit/>
          </a:bodyPr>
          <a:lstStyle/>
          <a:p>
            <a:r>
              <a:rPr lang="en-US" sz="1000" b="1" dirty="0">
                <a:latin typeface="Calibri" panose="020F0502020204030204" pitchFamily="34" charset="0"/>
              </a:rPr>
              <a:t>Samedi</a:t>
            </a:r>
            <a:endParaRPr lang="en-US" sz="1050" b="1" dirty="0">
              <a:latin typeface="Calibri" panose="020F0502020204030204" pitchFamily="34" charset="0"/>
            </a:endParaRPr>
          </a:p>
        </p:txBody>
      </p:sp>
      <p:sp>
        <p:nvSpPr>
          <p:cNvPr id="13" name="TextBox 12"/>
          <p:cNvSpPr txBox="1"/>
          <p:nvPr/>
        </p:nvSpPr>
        <p:spPr>
          <a:xfrm>
            <a:off x="2712027" y="4142892"/>
            <a:ext cx="669348" cy="230832"/>
          </a:xfrm>
          <a:prstGeom prst="rect">
            <a:avLst/>
          </a:prstGeom>
          <a:solidFill>
            <a:schemeClr val="bg1"/>
          </a:solidFill>
        </p:spPr>
        <p:txBody>
          <a:bodyPr wrap="square" rtlCol="0">
            <a:spAutoFit/>
          </a:bodyPr>
          <a:lstStyle/>
          <a:p>
            <a:r>
              <a:rPr lang="en-US" sz="900" b="1" dirty="0">
                <a:latin typeface="Calibri" panose="020F0502020204030204" pitchFamily="34" charset="0"/>
              </a:rPr>
              <a:t>Dimanche</a:t>
            </a:r>
            <a:endParaRPr lang="en-US" sz="1050" b="1" dirty="0">
              <a:latin typeface="Calibri" panose="020F050202020403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47152"/>
            <a:ext cx="152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6" y="1496058"/>
            <a:ext cx="59531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2" y="1447800"/>
            <a:ext cx="2819399" cy="2590800"/>
          </a:xfrm>
        </p:spPr>
        <p:txBody>
          <a:bodyPr rtlCol="0">
            <a:normAutofit/>
          </a:bodyPr>
          <a:lstStyle/>
          <a:p>
            <a:pPr defTabSz="410099" eaLnBrk="1" fontAlgn="auto" hangingPunct="1">
              <a:spcAft>
                <a:spcPts val="0"/>
              </a:spcAft>
              <a:defRPr/>
            </a:pPr>
            <a:r>
              <a:rPr lang="en-US" sz="1500" b="1" dirty="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500" dirty="0">
                <a:solidFill>
                  <a:srgbClr val="000000"/>
                </a:solidFill>
                <a:latin typeface="Calibri"/>
              </a:rPr>
              <a:t>Les parents éprouvent parfois des difficultés à donner ses </a:t>
            </a:r>
            <a:r>
              <a:rPr lang="fr-FR" sz="1500" dirty="0" err="1">
                <a:solidFill>
                  <a:srgbClr val="000000"/>
                </a:solidFill>
                <a:latin typeface="Calibri"/>
              </a:rPr>
              <a:t>ARV</a:t>
            </a:r>
            <a:r>
              <a:rPr lang="fr-FR" sz="1500" dirty="0">
                <a:solidFill>
                  <a:srgbClr val="000000"/>
                </a:solidFill>
                <a:latin typeface="Calibri"/>
              </a:rPr>
              <a:t> à leur enfant tous les jours.</a:t>
            </a:r>
          </a:p>
          <a:p>
            <a:pPr marL="269875" indent="-269875" defTabSz="410099" eaLnBrk="1" fontAlgn="auto" hangingPunct="1">
              <a:spcAft>
                <a:spcPts val="0"/>
              </a:spcAft>
              <a:buFont typeface="Wingdings" pitchFamily="2" charset="2"/>
              <a:buChar char="Ø"/>
              <a:defRPr/>
            </a:pPr>
            <a:r>
              <a:rPr lang="fr-FR" sz="1500" dirty="0">
                <a:solidFill>
                  <a:srgbClr val="000000"/>
                </a:solidFill>
                <a:latin typeface="Calibri"/>
              </a:rPr>
              <a:t>Ensemble, nous allons voir à quelle fréquence vous donnez ses </a:t>
            </a:r>
            <a:r>
              <a:rPr lang="fr-FR" sz="1500" dirty="0" err="1">
                <a:solidFill>
                  <a:srgbClr val="000000"/>
                </a:solidFill>
                <a:latin typeface="Calibri"/>
              </a:rPr>
              <a:t>ARV</a:t>
            </a:r>
            <a:r>
              <a:rPr lang="fr-FR" sz="1500" dirty="0">
                <a:solidFill>
                  <a:srgbClr val="000000"/>
                </a:solidFill>
                <a:latin typeface="Calibri"/>
              </a:rPr>
              <a:t> à votre enfant et comment nous pouvons améliorer les choses.</a:t>
            </a:r>
            <a:endParaRPr lang="en-US" sz="1500" dirty="0">
              <a:latin typeface="Calibri" panose="020F0502020204030204" pitchFamily="34" charset="0"/>
            </a:endParaRPr>
          </a:p>
        </p:txBody>
      </p:sp>
      <p:sp>
        <p:nvSpPr>
          <p:cNvPr id="21" name="Content Placeholder 1"/>
          <p:cNvSpPr>
            <a:spLocks noGrp="1"/>
          </p:cNvSpPr>
          <p:nvPr>
            <p:ph sz="half" idx="1"/>
          </p:nvPr>
        </p:nvSpPr>
        <p:spPr>
          <a:xfrm>
            <a:off x="4146550" y="1600200"/>
            <a:ext cx="5226050" cy="2209800"/>
          </a:xfrm>
        </p:spPr>
        <p:txBody>
          <a:bodyPr rtlCol="0">
            <a:normAutofit fontScale="85000" lnSpcReduction="20000"/>
          </a:bodyPr>
          <a:lstStyle/>
          <a:p>
            <a:pPr defTabSz="410099" eaLnBrk="1" fontAlgn="auto" hangingPunct="1">
              <a:spcAft>
                <a:spcPts val="0"/>
              </a:spcAft>
              <a:defRPr/>
            </a:pPr>
            <a:r>
              <a:rPr lang="en-US" sz="1900" b="1" dirty="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dirty="0">
                <a:solidFill>
                  <a:srgbClr val="000000"/>
                </a:solidFill>
                <a:latin typeface="Calibri"/>
              </a:rPr>
              <a:t>Certains parents éprouvent des                                               difficultés à donner ses </a:t>
            </a:r>
            <a:r>
              <a:rPr lang="fr-FR" dirty="0" err="1">
                <a:solidFill>
                  <a:srgbClr val="000000"/>
                </a:solidFill>
                <a:latin typeface="Calibri"/>
              </a:rPr>
              <a:t>ARV</a:t>
            </a:r>
            <a:r>
              <a:rPr lang="fr-FR" dirty="0">
                <a:solidFill>
                  <a:srgbClr val="000000"/>
                </a:solidFill>
                <a:latin typeface="Calibri"/>
              </a:rPr>
              <a:t> à leur enfant                                           tous les jours.</a:t>
            </a:r>
          </a:p>
          <a:p>
            <a:pPr marL="269875" indent="-269875" defTabSz="410099" eaLnBrk="1" fontAlgn="auto" hangingPunct="1">
              <a:spcAft>
                <a:spcPts val="0"/>
              </a:spcAft>
              <a:buFont typeface="Arial" pitchFamily="34" charset="0"/>
              <a:buChar char="•"/>
              <a:defRPr/>
            </a:pPr>
            <a:r>
              <a:rPr lang="fr-FR" dirty="0">
                <a:solidFill>
                  <a:srgbClr val="000000"/>
                </a:solidFill>
                <a:latin typeface="Calibri"/>
              </a:rPr>
              <a:t>Des problèmes empêchant de donner ses médicaments à l'enfant peuvent survenir tout au long du traitement.</a:t>
            </a:r>
          </a:p>
          <a:p>
            <a:pPr marL="269875" indent="-269875" defTabSz="410099" eaLnBrk="1" fontAlgn="auto" hangingPunct="1">
              <a:spcAft>
                <a:spcPts val="0"/>
              </a:spcAft>
              <a:buFont typeface="Arial" pitchFamily="34" charset="0"/>
              <a:buChar char="•"/>
              <a:defRPr/>
            </a:pPr>
            <a:r>
              <a:rPr lang="fr-FR" dirty="0">
                <a:solidFill>
                  <a:srgbClr val="000000"/>
                </a:solidFill>
                <a:latin typeface="Calibri"/>
              </a:rPr>
              <a:t>Repensez à la SEMAINE qui vient de s’écouler, combien de doses (jours) d’</a:t>
            </a:r>
            <a:r>
              <a:rPr lang="fr-FR" dirty="0" err="1">
                <a:solidFill>
                  <a:srgbClr val="000000"/>
                </a:solidFill>
                <a:latin typeface="Calibri"/>
              </a:rPr>
              <a:t>ARV</a:t>
            </a:r>
            <a:r>
              <a:rPr lang="fr-FR" dirty="0">
                <a:solidFill>
                  <a:srgbClr val="000000"/>
                </a:solidFill>
                <a:latin typeface="Calibri"/>
              </a:rPr>
              <a:t> pensez-vous que votre enfant a oubliées ?</a:t>
            </a:r>
          </a:p>
          <a:p>
            <a:pPr marL="719138" indent="-358775" defTabSz="410099" eaLnBrk="1" fontAlgn="auto" hangingPunct="1">
              <a:spcAft>
                <a:spcPts val="0"/>
              </a:spcAft>
              <a:buFont typeface="Arial" pitchFamily="34" charset="0"/>
              <a:buChar char="•"/>
              <a:defRPr/>
            </a:pPr>
            <a:r>
              <a:rPr lang="en-US" dirty="0" err="1">
                <a:solidFill>
                  <a:srgbClr val="000000"/>
                </a:solidFill>
                <a:latin typeface="Calibri"/>
              </a:rPr>
              <a:t>C’était</a:t>
            </a:r>
            <a:r>
              <a:rPr lang="en-US" dirty="0">
                <a:solidFill>
                  <a:srgbClr val="000000"/>
                </a:solidFill>
                <a:latin typeface="Calibri"/>
              </a:rPr>
              <a:t> </a:t>
            </a:r>
            <a:r>
              <a:rPr lang="en-US" dirty="0" err="1">
                <a:solidFill>
                  <a:srgbClr val="000000"/>
                </a:solidFill>
                <a:latin typeface="Calibri"/>
              </a:rPr>
              <a:t>une</a:t>
            </a:r>
            <a:r>
              <a:rPr lang="en-US" dirty="0">
                <a:solidFill>
                  <a:srgbClr val="000000"/>
                </a:solidFill>
                <a:latin typeface="Calibri"/>
              </a:rPr>
              <a:t> </a:t>
            </a:r>
            <a:r>
              <a:rPr lang="en-US" dirty="0" err="1">
                <a:solidFill>
                  <a:srgbClr val="000000"/>
                </a:solidFill>
                <a:latin typeface="Calibri"/>
              </a:rPr>
              <a:t>semaine</a:t>
            </a:r>
            <a:r>
              <a:rPr lang="en-US" dirty="0">
                <a:solidFill>
                  <a:srgbClr val="000000"/>
                </a:solidFill>
                <a:latin typeface="Calibri"/>
              </a:rPr>
              <a:t> </a:t>
            </a:r>
            <a:r>
              <a:rPr lang="en-US" dirty="0" err="1">
                <a:solidFill>
                  <a:srgbClr val="000000"/>
                </a:solidFill>
                <a:latin typeface="Calibri"/>
              </a:rPr>
              <a:t>habituelle</a:t>
            </a:r>
            <a:r>
              <a:rPr lang="en-US" dirty="0">
                <a:solidFill>
                  <a:srgbClr val="000000"/>
                </a:solidFill>
                <a:latin typeface="Calibri"/>
              </a:rPr>
              <a:t> ?</a:t>
            </a:r>
          </a:p>
          <a:p>
            <a:pPr marL="719138" indent="-358775" defTabSz="410099" eaLnBrk="1" fontAlgn="auto" hangingPunct="1">
              <a:spcAft>
                <a:spcPts val="0"/>
              </a:spcAft>
              <a:buFont typeface="Arial" pitchFamily="34" charset="0"/>
              <a:buChar char="•"/>
              <a:defRPr/>
            </a:pPr>
            <a:r>
              <a:rPr lang="en-US" dirty="0">
                <a:solidFill>
                  <a:srgbClr val="000000"/>
                </a:solidFill>
                <a:latin typeface="Calibri"/>
              </a:rPr>
              <a:t>Et le </a:t>
            </a:r>
            <a:r>
              <a:rPr lang="en-US" dirty="0" err="1">
                <a:solidFill>
                  <a:srgbClr val="000000"/>
                </a:solidFill>
                <a:latin typeface="Calibri"/>
              </a:rPr>
              <a:t>mois</a:t>
            </a:r>
            <a:r>
              <a:rPr lang="en-US" dirty="0">
                <a:solidFill>
                  <a:srgbClr val="000000"/>
                </a:solidFill>
                <a:latin typeface="Calibri"/>
              </a:rPr>
              <a:t> dernier ?</a:t>
            </a:r>
          </a:p>
        </p:txBody>
      </p:sp>
      <p:cxnSp>
        <p:nvCxnSpPr>
          <p:cNvPr id="15" name="Straight Connector 14"/>
          <p:cNvCxnSpPr/>
          <p:nvPr/>
        </p:nvCxnSpPr>
        <p:spPr>
          <a:xfrm>
            <a:off x="3733800" y="1514474"/>
            <a:ext cx="0" cy="237172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454026"/>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a:solidFill>
                  <a:srgbClr val="FFFFFF"/>
                </a:solidFill>
                <a:latin typeface="Calibri"/>
              </a:rPr>
              <a:t>	6. Comment donnez-vous ses ARV à votre enfant ?</a:t>
            </a:r>
            <a:endParaRPr lang="en-US" sz="2800" dirty="0">
              <a:solidFill>
                <a:srgbClr val="FFFFFF"/>
              </a:solidFill>
              <a:latin typeface="Calibri"/>
            </a:endParaRPr>
          </a:p>
        </p:txBody>
      </p:sp>
      <p:sp>
        <p:nvSpPr>
          <p:cNvPr id="24" name="Rectangle 23"/>
          <p:cNvSpPr/>
          <p:nvPr/>
        </p:nvSpPr>
        <p:spPr>
          <a:xfrm>
            <a:off x="3886201" y="3886200"/>
            <a:ext cx="5622925" cy="31686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45063"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4038601" y="3961699"/>
            <a:ext cx="457200" cy="352068"/>
          </a:xfrm>
          <a:prstGeom prst="rect">
            <a:avLst/>
          </a:prstGeom>
          <a:noFill/>
          <a:ln w="9525">
            <a:noFill/>
            <a:miter lim="800000"/>
            <a:headEnd/>
            <a:tailEnd/>
          </a:ln>
        </p:spPr>
      </p:pic>
      <p:sp>
        <p:nvSpPr>
          <p:cNvPr id="27" name="Content Placeholder 1"/>
          <p:cNvSpPr>
            <a:spLocks noGrp="1"/>
          </p:cNvSpPr>
          <p:nvPr>
            <p:ph sz="half" idx="1"/>
          </p:nvPr>
        </p:nvSpPr>
        <p:spPr>
          <a:xfrm>
            <a:off x="3886200" y="4405314"/>
            <a:ext cx="1905000" cy="2605087"/>
          </a:xfrm>
        </p:spPr>
        <p:txBody>
          <a:bodyPr rtlCol="0">
            <a:normAutofit fontScale="62500" lnSpcReduction="20000"/>
          </a:bodyPr>
          <a:lstStyle/>
          <a:p>
            <a:pPr defTabSz="410099" eaLnBrk="1" fontAlgn="auto" hangingPunct="1">
              <a:spcAft>
                <a:spcPts val="0"/>
              </a:spcAft>
              <a:defRPr/>
            </a:pPr>
            <a:r>
              <a:rPr lang="en-US" sz="2400" b="1" dirty="0">
                <a:solidFill>
                  <a:srgbClr val="000000"/>
                </a:solidFill>
                <a:latin typeface="Calibri"/>
              </a:rPr>
              <a:t>Documentation</a:t>
            </a:r>
          </a:p>
          <a:p>
            <a:pPr defTabSz="410099" eaLnBrk="1" fontAlgn="auto" hangingPunct="1">
              <a:spcAft>
                <a:spcPts val="0"/>
              </a:spcAft>
              <a:defRPr/>
            </a:pPr>
            <a:endParaRPr lang="en-US" sz="2100" b="1" dirty="0">
              <a:solidFill>
                <a:srgbClr val="000000"/>
              </a:solidFill>
              <a:latin typeface="Calibri"/>
            </a:endParaRPr>
          </a:p>
          <a:p>
            <a:pPr defTabSz="410099" eaLnBrk="1" fontAlgn="auto" hangingPunct="1">
              <a:spcAft>
                <a:spcPts val="0"/>
              </a:spcAft>
              <a:defRPr/>
            </a:pPr>
            <a:r>
              <a:rPr lang="fr-FR" sz="2100" dirty="0">
                <a:solidFill>
                  <a:srgbClr val="000000"/>
                </a:solidFill>
                <a:latin typeface="Calibri"/>
              </a:rPr>
              <a:t>Renseigner la première colonne de la session n° 1 dans </a:t>
            </a:r>
            <a:r>
              <a:rPr lang="fr-FR" sz="2100" b="1" dirty="0">
                <a:solidFill>
                  <a:srgbClr val="000000"/>
                </a:solidFill>
                <a:latin typeface="Calibri"/>
              </a:rPr>
              <a:t>l'Outil de planification pour une meilleure observance </a:t>
            </a:r>
            <a:r>
              <a:rPr lang="fr-FR" sz="2100" dirty="0">
                <a:solidFill>
                  <a:srgbClr val="000000"/>
                </a:solidFill>
                <a:latin typeface="Calibri"/>
              </a:rPr>
              <a:t>et indiquer si l'observance est bonne, assez bonne ou médiocre, selon le nombre de doses oubliées par mois (voir le tableau ci-contre).</a:t>
            </a:r>
            <a:endParaRPr lang="en-US" sz="2100" dirty="0">
              <a:solidFill>
                <a:srgbClr val="000000"/>
              </a:solidFill>
              <a:latin typeface="Calibri"/>
            </a:endParaRPr>
          </a:p>
        </p:txBody>
      </p:sp>
      <p:sp>
        <p:nvSpPr>
          <p:cNvPr id="38" name="Rectangle 37"/>
          <p:cNvSpPr/>
          <p:nvPr/>
        </p:nvSpPr>
        <p:spPr>
          <a:xfrm>
            <a:off x="685802" y="3962400"/>
            <a:ext cx="2743198" cy="309245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39" name="Content Placeholder 1"/>
          <p:cNvSpPr>
            <a:spLocks noGrp="1"/>
          </p:cNvSpPr>
          <p:nvPr>
            <p:ph sz="half" idx="1"/>
          </p:nvPr>
        </p:nvSpPr>
        <p:spPr>
          <a:xfrm>
            <a:off x="685802" y="4651376"/>
            <a:ext cx="2514599" cy="2511425"/>
          </a:xfrm>
        </p:spPr>
        <p:txBody>
          <a:bodyPr rtlCol="0">
            <a:normAutofit fontScale="62500" lnSpcReduction="20000"/>
          </a:bodyPr>
          <a:lstStyle/>
          <a:p>
            <a:pPr defTabSz="410099" eaLnBrk="1" fontAlgn="auto" hangingPunct="1">
              <a:spcAft>
                <a:spcPts val="0"/>
              </a:spcAft>
              <a:defRPr/>
            </a:pPr>
            <a:r>
              <a:rPr lang="en-US" b="1" dirty="0" err="1">
                <a:solidFill>
                  <a:srgbClr val="000000"/>
                </a:solidFill>
                <a:latin typeface="Calibri"/>
              </a:rPr>
              <a:t>Déterminer</a:t>
            </a:r>
            <a:r>
              <a:rPr lang="en-US" b="1" dirty="0">
                <a:solidFill>
                  <a:srgbClr val="000000"/>
                </a:solidFill>
                <a:latin typeface="Calibri"/>
              </a:rPr>
              <a:t> </a:t>
            </a:r>
            <a:r>
              <a:rPr lang="en-US" b="1" dirty="0" err="1">
                <a:solidFill>
                  <a:srgbClr val="000000"/>
                </a:solidFill>
                <a:latin typeface="Calibri"/>
              </a:rPr>
              <a:t>l’observance</a:t>
            </a:r>
            <a:endParaRPr lang="en-US" b="1" dirty="0">
              <a:solidFill>
                <a:srgbClr val="000000"/>
              </a:solidFill>
              <a:latin typeface="Calibri"/>
            </a:endParaRPr>
          </a:p>
          <a:p>
            <a:pPr defTabSz="410099" eaLnBrk="1" fontAlgn="auto" hangingPunct="1">
              <a:spcAft>
                <a:spcPts val="0"/>
              </a:spcAft>
              <a:defRPr/>
            </a:pPr>
            <a:r>
              <a:rPr lang="fr-FR" dirty="0">
                <a:solidFill>
                  <a:srgbClr val="000000"/>
                </a:solidFill>
                <a:latin typeface="Calibri"/>
              </a:rPr>
              <a:t> </a:t>
            </a:r>
            <a:endParaRPr lang="en-US" b="1" dirty="0">
              <a:latin typeface="Calibri" panose="020F0502020204030204" pitchFamily="34" charset="0"/>
            </a:endParaRPr>
          </a:p>
          <a:p>
            <a:pPr marL="342900" indent="-342900" defTabSz="410099" eaLnBrk="1" fontAlgn="auto" hangingPunct="1">
              <a:spcAft>
                <a:spcPts val="0"/>
              </a:spcAft>
              <a:buFont typeface="Arial"/>
              <a:buAutoNum type="arabicPeriod"/>
              <a:defRPr/>
            </a:pPr>
            <a:r>
              <a:rPr lang="fr-FR" dirty="0">
                <a:solidFill>
                  <a:srgbClr val="000000"/>
                </a:solidFill>
                <a:latin typeface="Calibri"/>
              </a:rPr>
              <a:t>Demander au(x) parent(s) de repenser à la semaine précédente et au nombre de doses que son/leur enfant a oubliées.</a:t>
            </a:r>
            <a:r>
              <a:rPr lang="en-US" dirty="0">
                <a:latin typeface="Calibri" panose="020F0502020204030204" pitchFamily="34" charset="0"/>
              </a:rPr>
              <a:t>. </a:t>
            </a:r>
          </a:p>
          <a:p>
            <a:pPr marL="342900" indent="-342900" defTabSz="410099" eaLnBrk="1" fontAlgn="auto" hangingPunct="1">
              <a:spcAft>
                <a:spcPts val="0"/>
              </a:spcAft>
              <a:buFont typeface="Arial"/>
              <a:buAutoNum type="arabicPeriod"/>
              <a:defRPr/>
            </a:pPr>
            <a:r>
              <a:rPr lang="en-US" dirty="0">
                <a:solidFill>
                  <a:srgbClr val="000000"/>
                </a:solidFill>
                <a:latin typeface="Calibri"/>
              </a:rPr>
              <a:t>Demander </a:t>
            </a:r>
            <a:r>
              <a:rPr lang="en-US" dirty="0" err="1">
                <a:solidFill>
                  <a:srgbClr val="000000"/>
                </a:solidFill>
                <a:latin typeface="Calibri"/>
              </a:rPr>
              <a:t>si</a:t>
            </a:r>
            <a:r>
              <a:rPr lang="en-US" dirty="0">
                <a:solidFill>
                  <a:srgbClr val="000000"/>
                </a:solidFill>
                <a:latin typeface="Calibri"/>
              </a:rPr>
              <a:t> </a:t>
            </a:r>
            <a:r>
              <a:rPr lang="en-US" dirty="0" err="1">
                <a:solidFill>
                  <a:srgbClr val="000000"/>
                </a:solidFill>
                <a:latin typeface="Calibri"/>
              </a:rPr>
              <a:t>c’est</a:t>
            </a:r>
            <a:r>
              <a:rPr lang="en-US" dirty="0">
                <a:solidFill>
                  <a:srgbClr val="000000"/>
                </a:solidFill>
                <a:latin typeface="Calibri"/>
              </a:rPr>
              <a:t> </a:t>
            </a:r>
            <a:r>
              <a:rPr lang="en-US" dirty="0" err="1">
                <a:solidFill>
                  <a:srgbClr val="000000"/>
                </a:solidFill>
                <a:latin typeface="Calibri"/>
              </a:rPr>
              <a:t>habituel</a:t>
            </a:r>
            <a:r>
              <a:rPr lang="en-US" dirty="0">
                <a:solidFill>
                  <a:srgbClr val="000000"/>
                </a:solidFill>
                <a:latin typeface="Calibri"/>
              </a:rPr>
              <a:t>.</a:t>
            </a:r>
          </a:p>
          <a:p>
            <a:pPr marL="342900" indent="-342900" defTabSz="410099" eaLnBrk="1" fontAlgn="auto" hangingPunct="1">
              <a:spcAft>
                <a:spcPts val="0"/>
              </a:spcAft>
              <a:buFont typeface="Arial"/>
              <a:buAutoNum type="arabicPeriod"/>
              <a:defRPr/>
            </a:pPr>
            <a:r>
              <a:rPr lang="fr-FR" dirty="0">
                <a:solidFill>
                  <a:srgbClr val="000000"/>
                </a:solidFill>
                <a:latin typeface="Calibri"/>
              </a:rPr>
              <a:t>Déterminer le nombre de doses oubliées lors du mois précédent</a:t>
            </a:r>
            <a:r>
              <a:rPr lang="en-US" dirty="0">
                <a:latin typeface="Calibri" panose="020F0502020204030204" pitchFamily="34" charset="0"/>
              </a:rPr>
              <a:t>.</a:t>
            </a:r>
          </a:p>
          <a:p>
            <a:pPr marL="342900" indent="-342900" defTabSz="410099" eaLnBrk="1" fontAlgn="auto" hangingPunct="1">
              <a:spcAft>
                <a:spcPts val="0"/>
              </a:spcAft>
              <a:buFont typeface="Arial"/>
              <a:buAutoNum type="arabicPeriod"/>
              <a:defRPr/>
            </a:pPr>
            <a:r>
              <a:rPr lang="fr-FR" dirty="0">
                <a:solidFill>
                  <a:srgbClr val="000000"/>
                </a:solidFill>
                <a:latin typeface="Calibri"/>
              </a:rPr>
              <a:t>À l’aide du tableau à gauche, déterminer si l’observance de l'enfant est bonne, assez bonne ou médiocre</a:t>
            </a:r>
            <a:r>
              <a:rPr lang="en-US" dirty="0">
                <a:latin typeface="Calibri" panose="020F0502020204030204" pitchFamily="34" charset="0"/>
              </a:rPr>
              <a:t>.</a:t>
            </a:r>
            <a:endParaRPr lang="en-US" b="1" u="sng" dirty="0">
              <a:latin typeface="Calibri" panose="020F0502020204030204" pitchFamily="34" charset="0"/>
            </a:endParaRPr>
          </a:p>
        </p:txBody>
      </p:sp>
      <p:pic>
        <p:nvPicPr>
          <p:cNvPr id="45089"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685801" y="3962401"/>
            <a:ext cx="442913" cy="456499"/>
          </a:xfrm>
          <a:prstGeom prst="rect">
            <a:avLst/>
          </a:prstGeom>
          <a:noFill/>
          <a:ln w="9525">
            <a:noFill/>
            <a:miter lim="800000"/>
            <a:headEnd/>
            <a:tailEnd/>
          </a:ln>
        </p:spPr>
      </p:pic>
      <p:sp>
        <p:nvSpPr>
          <p:cNvPr id="45090" name="TextBox 41"/>
          <p:cNvSpPr txBox="1">
            <a:spLocks noChangeArrowheads="1"/>
          </p:cNvSpPr>
          <p:nvPr/>
        </p:nvSpPr>
        <p:spPr bwMode="auto">
          <a:xfrm>
            <a:off x="1128713" y="3989387"/>
            <a:ext cx="2362200" cy="553998"/>
          </a:xfrm>
          <a:prstGeom prst="rect">
            <a:avLst/>
          </a:prstGeom>
          <a:noFill/>
          <a:ln w="9525">
            <a:noFill/>
            <a:miter lim="800000"/>
            <a:headEnd/>
            <a:tailEnd/>
          </a:ln>
        </p:spPr>
        <p:txBody>
          <a:bodyPr>
            <a:spAutoFit/>
          </a:bodyPr>
          <a:lstStyle/>
          <a:p>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304505805"/>
              </p:ext>
            </p:extLst>
          </p:nvPr>
        </p:nvGraphicFramePr>
        <p:xfrm>
          <a:off x="5867400" y="4191000"/>
          <a:ext cx="3505200" cy="2667000"/>
        </p:xfrm>
        <a:graphic>
          <a:graphicData uri="http://schemas.openxmlformats.org/drawingml/2006/table">
            <a:tbl>
              <a:tblPr/>
              <a:tblGrid>
                <a:gridCol w="2448076">
                  <a:extLst>
                    <a:ext uri="{9D8B030D-6E8A-4147-A177-3AD203B41FA5}">
                      <a16:colId xmlns:a16="http://schemas.microsoft.com/office/drawing/2014/main" val="20000"/>
                    </a:ext>
                  </a:extLst>
                </a:gridCol>
                <a:gridCol w="1057124">
                  <a:extLst>
                    <a:ext uri="{9D8B030D-6E8A-4147-A177-3AD203B41FA5}">
                      <a16:colId xmlns:a16="http://schemas.microsoft.com/office/drawing/2014/main" val="20001"/>
                    </a:ext>
                  </a:extLst>
                </a:gridCol>
              </a:tblGrid>
              <a:tr h="457200">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Nombre de doses oubliées par mois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Type d’observance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76225">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Patients prenant une dose quotidienne</a:t>
                      </a:r>
                      <a:r>
                        <a:rPr lang="fr-FR" sz="1000" b="1" kern="1200" dirty="0">
                          <a:solidFill>
                            <a:srgbClr val="000000"/>
                          </a:solidFill>
                          <a:latin typeface="Calibri" panose="020F0502020204030204" pitchFamily="34" charset="0"/>
                          <a:ea typeface="Times New Roman"/>
                          <a:cs typeface="Times New Roman"/>
                        </a:rPr>
                        <a:t>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endParaRPr lang="fr-FR" sz="110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1"/>
                  </a:ext>
                </a:extLst>
              </a:tr>
              <a:tr h="276225">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&lt; 2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Bonne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2"/>
                  </a:ext>
                </a:extLst>
              </a:tr>
              <a:tr h="276225">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2 à 4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Assez bonne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3"/>
                  </a:ext>
                </a:extLst>
              </a:tr>
              <a:tr h="276225">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&lt; 4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Médiocre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4"/>
                  </a:ext>
                </a:extLst>
              </a:tr>
              <a:tr h="276225">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Patients prenant deux doses quotidiennes</a:t>
                      </a:r>
                      <a:r>
                        <a:rPr lang="fr-FR" sz="1000" b="1" kern="1200" dirty="0">
                          <a:solidFill>
                            <a:srgbClr val="000000"/>
                          </a:solidFill>
                          <a:latin typeface="Calibri" panose="020F0502020204030204" pitchFamily="34" charset="0"/>
                          <a:ea typeface="Times New Roman"/>
                          <a:cs typeface="Times New Roman"/>
                        </a:rPr>
                        <a:t>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5"/>
                  </a:ext>
                </a:extLst>
              </a:tr>
              <a:tr h="276225">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&lt;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6"/>
                  </a:ext>
                </a:extLst>
              </a:tr>
              <a:tr h="276225">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4 à 8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Assez 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7"/>
                  </a:ext>
                </a:extLst>
              </a:tr>
              <a:tr h="276225">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&gt; 8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Médiocre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19" name="TextBox 18"/>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283" y="1072359"/>
            <a:ext cx="1348616" cy="1229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099" eaLnBrk="1" fontAlgn="auto" hangingPunct="1">
              <a:spcAft>
                <a:spcPts val="0"/>
              </a:spcAft>
              <a:defRPr/>
            </a:pPr>
            <a:r>
              <a:rPr lang="fr-FR" sz="2800" dirty="0">
                <a:solidFill>
                  <a:srgbClr val="FFFFFF"/>
                </a:solidFill>
                <a:latin typeface="Calibri"/>
              </a:rPr>
              <a:t>	7. Quelles difficultés rencontrez-vous lorsque vous 	donnez ses ARV à votre enfant ?</a:t>
            </a:r>
            <a:endParaRPr lang="en-US" sz="2800" dirty="0">
              <a:solidFill>
                <a:srgbClr val="FFFFFF"/>
              </a:solidFill>
              <a:latin typeface="Calibri"/>
            </a:endParaRPr>
          </a:p>
        </p:txBody>
      </p:sp>
      <p:sp>
        <p:nvSpPr>
          <p:cNvPr id="46083" name="TextBox 3"/>
          <p:cNvSpPr txBox="1">
            <a:spLocks noChangeArrowheads="1"/>
          </p:cNvSpPr>
          <p:nvPr/>
        </p:nvSpPr>
        <p:spPr bwMode="auto">
          <a:xfrm>
            <a:off x="841375" y="6324601"/>
            <a:ext cx="8458200"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dirty="0">
                <a:solidFill>
                  <a:srgbClr val="000000"/>
                </a:solidFill>
                <a:latin typeface="Calibri" pitchFamily="34" charset="0"/>
              </a:rPr>
              <a:t>Ensemble, nous allons identifier les raisons pour lesquelles il peut être difficile pour vous de donner ses </a:t>
            </a:r>
            <a:r>
              <a:rPr lang="fr-FR" sz="2000" dirty="0" err="1">
                <a:solidFill>
                  <a:srgbClr val="000000"/>
                </a:solidFill>
                <a:latin typeface="Calibri" pitchFamily="34" charset="0"/>
              </a:rPr>
              <a:t>ARV</a:t>
            </a:r>
            <a:r>
              <a:rPr lang="fr-FR" sz="2000" dirty="0">
                <a:solidFill>
                  <a:srgbClr val="000000"/>
                </a:solidFill>
                <a:latin typeface="Calibri" pitchFamily="34" charset="0"/>
              </a:rPr>
              <a:t> à votre enfant.</a:t>
            </a:r>
            <a:r>
              <a:rPr lang="fr-FR" sz="2000" dirty="0">
                <a:latin typeface="Calibri" pitchFamily="34" charset="0"/>
              </a:rPr>
              <a:t> </a:t>
            </a:r>
            <a:endParaRPr lang="en-US" sz="2000" dirty="0">
              <a:latin typeface="Calibri" pitchFamily="34" charset="0"/>
            </a:endParaRPr>
          </a:p>
        </p:txBody>
      </p:sp>
      <p:pic>
        <p:nvPicPr>
          <p:cNvPr id="46084" name="Picture 2"/>
          <p:cNvPicPr>
            <a:picLocks noChangeAspect="1" noChangeArrowheads="1"/>
          </p:cNvPicPr>
          <p:nvPr/>
        </p:nvPicPr>
        <p:blipFill>
          <a:blip r:embed="rId3" cstate="print"/>
          <a:srcRect/>
          <a:stretch>
            <a:fillRect/>
          </a:stretch>
        </p:blipFill>
        <p:spPr bwMode="auto">
          <a:xfrm>
            <a:off x="762001" y="1981200"/>
            <a:ext cx="8537575" cy="4114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398" y="1514313"/>
            <a:ext cx="2667000" cy="3200400"/>
          </a:xfrm>
        </p:spPr>
        <p:txBody>
          <a:bodyPr rtlCol="0">
            <a:normAutofit/>
          </a:bodyPr>
          <a:lstStyle/>
          <a:p>
            <a:pPr defTabSz="410099" eaLnBrk="1" fontAlgn="auto" hangingPunct="1">
              <a:spcAft>
                <a:spcPts val="0"/>
              </a:spcAft>
              <a:defRPr/>
            </a:pPr>
            <a:r>
              <a:rPr lang="en-US" sz="1400" b="1" dirty="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400" dirty="0">
                <a:solidFill>
                  <a:srgbClr val="000000"/>
                </a:solidFill>
                <a:latin typeface="Calibri"/>
              </a:rPr>
              <a:t>Ensemble, nous allons identifier les raisons pour lesquelles il peut être difficile pour vous de donner ses </a:t>
            </a:r>
            <a:r>
              <a:rPr lang="fr-FR" sz="1400" dirty="0" err="1">
                <a:solidFill>
                  <a:srgbClr val="000000"/>
                </a:solidFill>
                <a:latin typeface="Calibri"/>
              </a:rPr>
              <a:t>ARV</a:t>
            </a:r>
            <a:r>
              <a:rPr lang="fr-FR" sz="1400" dirty="0">
                <a:solidFill>
                  <a:srgbClr val="000000"/>
                </a:solidFill>
                <a:latin typeface="Calibri"/>
              </a:rPr>
              <a:t> à votre enfant.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3581400" y="1514313"/>
            <a:ext cx="5607048" cy="1752600"/>
          </a:xfrm>
        </p:spPr>
        <p:txBody>
          <a:bodyPr rtlCol="0">
            <a:noAutofit/>
          </a:bodyPr>
          <a:lstStyle/>
          <a:p>
            <a:pPr defTabSz="410099" eaLnBrk="1" fontAlgn="auto" hangingPunct="1">
              <a:spcAft>
                <a:spcPts val="0"/>
              </a:spcAft>
              <a:defRPr/>
            </a:pPr>
            <a:r>
              <a:rPr lang="en-US" sz="1400" b="1" dirty="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sz="1200" dirty="0">
                <a:solidFill>
                  <a:srgbClr val="000000"/>
                </a:solidFill>
                <a:latin typeface="Calibri"/>
              </a:rPr>
              <a:t>Parlons des </a:t>
            </a:r>
            <a:r>
              <a:rPr lang="fr-FR" sz="1200" b="1" dirty="0">
                <a:solidFill>
                  <a:srgbClr val="000000"/>
                </a:solidFill>
                <a:latin typeface="Calibri"/>
              </a:rPr>
              <a:t>difficultés</a:t>
            </a:r>
            <a:r>
              <a:rPr lang="fr-FR" sz="1200" dirty="0">
                <a:solidFill>
                  <a:srgbClr val="000000"/>
                </a:solidFill>
                <a:latin typeface="Calibri"/>
              </a:rPr>
              <a:t> que vous pouvez rencontrer pour 			    donner ses ARV à votre enfant.</a:t>
            </a:r>
          </a:p>
          <a:p>
            <a:pPr marL="269875" indent="-269875" defTabSz="410099" eaLnBrk="1" fontAlgn="auto" hangingPunct="1">
              <a:spcAft>
                <a:spcPts val="0"/>
              </a:spcAft>
              <a:buFont typeface="Arial" pitchFamily="34" charset="0"/>
              <a:buChar char="•"/>
              <a:defRPr/>
            </a:pPr>
            <a:r>
              <a:rPr lang="fr-FR" sz="1200" dirty="0">
                <a:solidFill>
                  <a:srgbClr val="000000"/>
                </a:solidFill>
                <a:latin typeface="Calibri"/>
              </a:rPr>
              <a:t>N'hésitez pas à me faire part des difficultés que vous                                    rencontrez ; je vous dis ça parce que je veux trouver des solutions pour vous faciliter la tâche.</a:t>
            </a:r>
          </a:p>
          <a:p>
            <a:pPr marL="269875" indent="-269875" defTabSz="410099" eaLnBrk="1" fontAlgn="auto" hangingPunct="1">
              <a:spcAft>
                <a:spcPts val="0"/>
              </a:spcAft>
              <a:buFont typeface="Arial" pitchFamily="34" charset="0"/>
              <a:buChar char="•"/>
              <a:defRPr/>
            </a:pPr>
            <a:r>
              <a:rPr lang="fr-FR" sz="1200" dirty="0">
                <a:solidFill>
                  <a:srgbClr val="000000"/>
                </a:solidFill>
                <a:latin typeface="Calibri"/>
              </a:rPr>
              <a:t>Pouvez-vous vous rappeler et décrire les circonstances de la dernière dose oubliée ?</a:t>
            </a:r>
            <a:endParaRPr lang="en-US" sz="1200" dirty="0">
              <a:solidFill>
                <a:srgbClr val="000000"/>
              </a:solidFill>
              <a:latin typeface="Calibri"/>
            </a:endParaRPr>
          </a:p>
        </p:txBody>
      </p:sp>
      <p:cxnSp>
        <p:nvCxnSpPr>
          <p:cNvPr id="15" name="Straight Connector 14"/>
          <p:cNvCxnSpPr/>
          <p:nvPr/>
        </p:nvCxnSpPr>
        <p:spPr>
          <a:xfrm>
            <a:off x="3429000" y="1514475"/>
            <a:ext cx="0" cy="1304926"/>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85800" y="3047999"/>
            <a:ext cx="2590800" cy="2902536"/>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9" name="Content Placeholder 1"/>
          <p:cNvSpPr>
            <a:spLocks noGrp="1"/>
          </p:cNvSpPr>
          <p:nvPr>
            <p:ph sz="half" idx="1"/>
          </p:nvPr>
        </p:nvSpPr>
        <p:spPr>
          <a:xfrm>
            <a:off x="1153318" y="3124200"/>
            <a:ext cx="1960564" cy="685800"/>
          </a:xfrm>
        </p:spPr>
        <p:txBody>
          <a:bodyPr rtlCol="0">
            <a:normAutofit fontScale="47500" lnSpcReduction="20000"/>
          </a:bodyPr>
          <a:lstStyle/>
          <a:p>
            <a:pPr defTabSz="410099" eaLnBrk="1" fontAlgn="auto" hangingPunct="1">
              <a:spcAft>
                <a:spcPts val="0"/>
              </a:spcAft>
              <a:defRPr/>
            </a:pPr>
            <a:r>
              <a:rPr lang="en-US" sz="2100" b="1" dirty="0">
                <a:solidFill>
                  <a:srgbClr val="000000"/>
                </a:solidFill>
                <a:latin typeface="Calibri"/>
              </a:rPr>
              <a:t>Instructions pour le </a:t>
            </a:r>
            <a:r>
              <a:rPr lang="en-US" sz="2100" b="1" dirty="0" err="1">
                <a:solidFill>
                  <a:srgbClr val="000000"/>
                </a:solidFill>
                <a:latin typeface="Calibri"/>
              </a:rPr>
              <a:t>prestataire</a:t>
            </a:r>
            <a:endParaRPr lang="en-US" sz="2100" b="1" dirty="0">
              <a:solidFill>
                <a:srgbClr val="000000"/>
              </a:solidFill>
              <a:latin typeface="Calibri"/>
            </a:endParaRPr>
          </a:p>
          <a:p>
            <a:pPr defTabSz="410099" eaLnBrk="1" fontAlgn="auto" hangingPunct="1">
              <a:spcAft>
                <a:spcPts val="0"/>
              </a:spcAft>
              <a:defRPr/>
            </a:pPr>
            <a:r>
              <a:rPr lang="fr-FR" sz="2000" b="1" dirty="0">
                <a:solidFill>
                  <a:srgbClr val="000000"/>
                </a:solidFill>
                <a:latin typeface="Calibri"/>
              </a:rPr>
              <a:t>Étudier les </a:t>
            </a:r>
            <a:r>
              <a:rPr lang="fr-FR" sz="2300" b="1" dirty="0">
                <a:solidFill>
                  <a:srgbClr val="000000"/>
                </a:solidFill>
                <a:latin typeface="Calibri"/>
              </a:rPr>
              <a:t>obstacles</a:t>
            </a:r>
            <a:r>
              <a:rPr lang="fr-FR" sz="2000" b="1" dirty="0">
                <a:solidFill>
                  <a:srgbClr val="000000"/>
                </a:solidFill>
                <a:latin typeface="Calibri"/>
              </a:rPr>
              <a:t> et les difficultés avec le parent/responsable.</a:t>
            </a:r>
            <a:endParaRPr lang="en-US" sz="2000" b="1" dirty="0">
              <a:solidFill>
                <a:srgbClr val="000000"/>
              </a:solidFill>
              <a:latin typeface="Calibri"/>
            </a:endParaRPr>
          </a:p>
        </p:txBody>
      </p:sp>
      <p:pic>
        <p:nvPicPr>
          <p:cNvPr id="47111" name="Picture 8" descr="C:\Users\rlw2177\AppData\Local\Microsoft\Windows\Temporary Internet Files\Content.IE5\S2UJGMDA\Symbol_list_class.svg[1].png"/>
          <p:cNvPicPr>
            <a:picLocks noChangeAspect="1" noChangeArrowheads="1"/>
          </p:cNvPicPr>
          <p:nvPr/>
        </p:nvPicPr>
        <p:blipFill>
          <a:blip r:embed="rId3" cstate="print"/>
          <a:srcRect/>
          <a:stretch>
            <a:fillRect/>
          </a:stretch>
        </p:blipFill>
        <p:spPr bwMode="auto">
          <a:xfrm>
            <a:off x="723107" y="3105149"/>
            <a:ext cx="381000" cy="392687"/>
          </a:xfrm>
          <a:prstGeom prst="rect">
            <a:avLst/>
          </a:prstGeom>
          <a:noFill/>
          <a:ln w="9525">
            <a:noFill/>
            <a:miter lim="800000"/>
            <a:headEnd/>
            <a:tailEnd/>
          </a:ln>
        </p:spPr>
      </p:pic>
      <p:sp>
        <p:nvSpPr>
          <p:cNvPr id="14" name="Title 1"/>
          <p:cNvSpPr txBox="1">
            <a:spLocks/>
          </p:cNvSpPr>
          <p:nvPr/>
        </p:nvSpPr>
        <p:spPr>
          <a:xfrm>
            <a:off x="457200" y="454026"/>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a:solidFill>
                  <a:srgbClr val="FFFFFF"/>
                </a:solidFill>
                <a:latin typeface="Calibri"/>
              </a:rPr>
              <a:t>	7. Quelles difficultés rencontrez-vous lorsque 					vous donnez ses ARV à votre enfant ?</a:t>
            </a:r>
            <a:endParaRPr lang="en-US" sz="2800" dirty="0">
              <a:solidFill>
                <a:srgbClr val="FFFFFF"/>
              </a:solidFill>
              <a:latin typeface="Calibri"/>
            </a:endParaRPr>
          </a:p>
        </p:txBody>
      </p:sp>
      <p:sp>
        <p:nvSpPr>
          <p:cNvPr id="24" name="Rectangle 23"/>
          <p:cNvSpPr/>
          <p:nvPr/>
        </p:nvSpPr>
        <p:spPr>
          <a:xfrm>
            <a:off x="685800" y="6203950"/>
            <a:ext cx="2590800" cy="9588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47114"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798514" y="6203950"/>
            <a:ext cx="354624" cy="273050"/>
          </a:xfrm>
          <a:prstGeom prst="rect">
            <a:avLst/>
          </a:prstGeom>
          <a:noFill/>
          <a:ln w="9525">
            <a:noFill/>
            <a:miter lim="800000"/>
            <a:headEnd/>
            <a:tailEnd/>
          </a:ln>
        </p:spPr>
      </p:pic>
      <p:sp>
        <p:nvSpPr>
          <p:cNvPr id="4" name="TextBox 3"/>
          <p:cNvSpPr txBox="1"/>
          <p:nvPr/>
        </p:nvSpPr>
        <p:spPr>
          <a:xfrm>
            <a:off x="685800" y="3657601"/>
            <a:ext cx="2514600" cy="2292935"/>
          </a:xfrm>
          <a:prstGeom prst="rect">
            <a:avLst/>
          </a:prstGeom>
          <a:noFill/>
        </p:spPr>
        <p:txBody>
          <a:bodyPr wrap="square">
            <a:spAutoFit/>
          </a:bodyPr>
          <a:lstStyle/>
          <a:p>
            <a:pPr defTabSz="913972" fontAlgn="auto">
              <a:spcBef>
                <a:spcPts val="0"/>
              </a:spcBef>
              <a:spcAft>
                <a:spcPts val="0"/>
              </a:spcAft>
              <a:defRPr/>
            </a:pPr>
            <a:r>
              <a:rPr lang="fr-FR" sz="1100" b="1" dirty="0">
                <a:solidFill>
                  <a:srgbClr val="000000"/>
                </a:solidFill>
                <a:latin typeface="Calibri"/>
                <a:cs typeface="+mn-cs"/>
              </a:rPr>
              <a:t>O : Questions ouvertes (éviter les questions auxquelles on peut répondre par Oui/Non), par exemple :</a:t>
            </a:r>
          </a:p>
          <a:p>
            <a:pPr marL="360363" indent="-360363" defTabSz="913972" fontAlgn="auto">
              <a:spcBef>
                <a:spcPts val="0"/>
              </a:spcBef>
              <a:spcAft>
                <a:spcPts val="0"/>
              </a:spcAft>
              <a:buFont typeface="Arial" pitchFamily="34" charset="0"/>
              <a:buChar char="•"/>
              <a:defRPr/>
            </a:pPr>
            <a:r>
              <a:rPr lang="fr-FR" sz="1100" dirty="0">
                <a:solidFill>
                  <a:srgbClr val="000000"/>
                </a:solidFill>
                <a:latin typeface="Calibri"/>
                <a:cs typeface="+mn-cs"/>
              </a:rPr>
              <a:t>Qu'est-ce qui rend difficile pour votre enfant le fait de prendre ses </a:t>
            </a:r>
            <a:r>
              <a:rPr lang="fr-FR" sz="1100" dirty="0" err="1">
                <a:solidFill>
                  <a:srgbClr val="000000"/>
                </a:solidFill>
                <a:latin typeface="Calibri"/>
                <a:cs typeface="+mn-cs"/>
              </a:rPr>
              <a:t>ARV</a:t>
            </a:r>
            <a:r>
              <a:rPr lang="fr-FR" sz="1100" dirty="0">
                <a:solidFill>
                  <a:srgbClr val="000000"/>
                </a:solidFill>
                <a:latin typeface="Calibri"/>
                <a:cs typeface="+mn-cs"/>
              </a:rPr>
              <a:t> tous les jours ?</a:t>
            </a:r>
          </a:p>
          <a:p>
            <a:pPr marL="360363" indent="-360363" defTabSz="913972" fontAlgn="auto">
              <a:spcBef>
                <a:spcPts val="0"/>
              </a:spcBef>
              <a:spcAft>
                <a:spcPts val="0"/>
              </a:spcAft>
              <a:buFont typeface="Arial" pitchFamily="34" charset="0"/>
              <a:buChar char="•"/>
              <a:defRPr/>
            </a:pPr>
            <a:r>
              <a:rPr lang="fr-FR" sz="1100" dirty="0">
                <a:solidFill>
                  <a:srgbClr val="000000"/>
                </a:solidFill>
                <a:latin typeface="Calibri"/>
                <a:cs typeface="+mn-cs"/>
              </a:rPr>
              <a:t>Qu’avez-vous déjà fait pour essayer d'inciter votre enfant à prendre ses </a:t>
            </a:r>
            <a:r>
              <a:rPr lang="fr-FR" sz="1100" dirty="0" err="1">
                <a:solidFill>
                  <a:srgbClr val="000000"/>
                </a:solidFill>
                <a:latin typeface="Calibri"/>
                <a:cs typeface="+mn-cs"/>
              </a:rPr>
              <a:t>ARV</a:t>
            </a:r>
            <a:r>
              <a:rPr lang="fr-FR" sz="1100" dirty="0">
                <a:solidFill>
                  <a:srgbClr val="000000"/>
                </a:solidFill>
                <a:latin typeface="Calibri"/>
                <a:cs typeface="+mn-cs"/>
              </a:rPr>
              <a:t> tous les jours ?</a:t>
            </a:r>
          </a:p>
          <a:p>
            <a:pPr marL="360363" indent="-360363" defTabSz="913972" fontAlgn="auto">
              <a:spcBef>
                <a:spcPts val="0"/>
              </a:spcBef>
              <a:spcAft>
                <a:spcPts val="0"/>
              </a:spcAft>
              <a:buFont typeface="Arial" pitchFamily="34" charset="0"/>
              <a:buChar char="•"/>
              <a:defRPr/>
            </a:pPr>
            <a:r>
              <a:rPr lang="fr-FR" sz="1100" dirty="0">
                <a:solidFill>
                  <a:srgbClr val="000000"/>
                </a:solidFill>
                <a:latin typeface="Calibri"/>
                <a:cs typeface="+mn-cs"/>
              </a:rPr>
              <a:t>Selon vous, qu’est-ce qui pourrait se passer si votre enfant continue à prendre ses ARV comme il/elle le fait actuellement ?</a:t>
            </a:r>
            <a:endParaRPr lang="en-US" sz="1100" b="1" dirty="0">
              <a:latin typeface="+mn-lt"/>
              <a:cs typeface="+mn-cs"/>
            </a:endParaRPr>
          </a:p>
        </p:txBody>
      </p:sp>
      <p:graphicFrame>
        <p:nvGraphicFramePr>
          <p:cNvPr id="16" name="Tableau 15"/>
          <p:cNvGraphicFramePr>
            <a:graphicFrameLocks noGrp="1"/>
          </p:cNvGraphicFramePr>
          <p:nvPr>
            <p:extLst>
              <p:ext uri="{D42A27DB-BD31-4B8C-83A1-F6EECF244321}">
                <p14:modId xmlns:p14="http://schemas.microsoft.com/office/powerpoint/2010/main" val="1738494860"/>
              </p:ext>
            </p:extLst>
          </p:nvPr>
        </p:nvGraphicFramePr>
        <p:xfrm>
          <a:off x="3429001" y="3183509"/>
          <a:ext cx="5997575" cy="3979290"/>
        </p:xfrm>
        <a:graphic>
          <a:graphicData uri="http://schemas.openxmlformats.org/drawingml/2006/table">
            <a:tbl>
              <a:tblPr/>
              <a:tblGrid>
                <a:gridCol w="1316541">
                  <a:extLst>
                    <a:ext uri="{9D8B030D-6E8A-4147-A177-3AD203B41FA5}">
                      <a16:colId xmlns:a16="http://schemas.microsoft.com/office/drawing/2014/main" val="20000"/>
                    </a:ext>
                  </a:extLst>
                </a:gridCol>
                <a:gridCol w="4681034">
                  <a:extLst>
                    <a:ext uri="{9D8B030D-6E8A-4147-A177-3AD203B41FA5}">
                      <a16:colId xmlns:a16="http://schemas.microsoft.com/office/drawing/2014/main" val="20001"/>
                    </a:ext>
                  </a:extLst>
                </a:gridCol>
              </a:tblGrid>
              <a:tr h="277483">
                <a:tc>
                  <a:txBody>
                    <a:bodyPr/>
                    <a:lstStyle/>
                    <a:p>
                      <a:pPr algn="ctr">
                        <a:lnSpc>
                          <a:spcPts val="1745"/>
                        </a:lnSpc>
                        <a:spcAft>
                          <a:spcPts val="0"/>
                        </a:spcAft>
                      </a:pPr>
                      <a:r>
                        <a:rPr lang="fr-FR" sz="800" b="1" kern="1200" dirty="0">
                          <a:solidFill>
                            <a:srgbClr val="FFFFFF"/>
                          </a:solidFill>
                          <a:latin typeface="Calibri" panose="020F0502020204030204" pitchFamily="34" charset="0"/>
                          <a:ea typeface="Times New Roman"/>
                          <a:cs typeface="Times New Roman"/>
                        </a:rPr>
                        <a:t>OBSTACLES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ts val="1745"/>
                        </a:lnSpc>
                        <a:spcAft>
                          <a:spcPts val="0"/>
                        </a:spcAft>
                      </a:pPr>
                      <a:r>
                        <a:rPr lang="fr-FR" sz="800" b="1" kern="1200" dirty="0">
                          <a:solidFill>
                            <a:srgbClr val="FFFFFF"/>
                          </a:solidFill>
                          <a:latin typeface="Calibri" panose="020F0502020204030204" pitchFamily="34" charset="0"/>
                          <a:ea typeface="Times New Roman"/>
                          <a:cs typeface="Times New Roman"/>
                        </a:rPr>
                        <a:t>QUESTIONS POUR ÉVALUER LES OBSTACLES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277483">
                <a:tc gridSpan="2">
                  <a:txBody>
                    <a:bodyPr/>
                    <a:lstStyle/>
                    <a:p>
                      <a:pPr algn="ctr">
                        <a:lnSpc>
                          <a:spcPts val="1745"/>
                        </a:lnSpc>
                        <a:spcAft>
                          <a:spcPts val="0"/>
                        </a:spcAft>
                      </a:pPr>
                      <a:r>
                        <a:rPr lang="fr-FR" sz="800" b="1" kern="1200" dirty="0">
                          <a:solidFill>
                            <a:srgbClr val="000000"/>
                          </a:solidFill>
                          <a:latin typeface="Calibri" panose="020F0502020204030204" pitchFamily="34" charset="0"/>
                          <a:ea typeface="Times New Roman"/>
                          <a:cs typeface="Times New Roman"/>
                        </a:rPr>
                        <a:t>PERSONNELS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extLst>
                  <a:ext uri="{0D108BD9-81ED-4DB2-BD59-A6C34878D82A}">
                    <a16:rowId xmlns:a16="http://schemas.microsoft.com/office/drawing/2014/main" val="10001"/>
                  </a:ext>
                </a:extLst>
              </a:tr>
              <a:tr h="917999">
                <a:tc>
                  <a:txBody>
                    <a:bodyPr/>
                    <a:lstStyle/>
                    <a:p>
                      <a:pPr>
                        <a:lnSpc>
                          <a:spcPct val="115000"/>
                        </a:lnSpc>
                        <a:spcAft>
                          <a:spcPts val="0"/>
                        </a:spcAft>
                      </a:pPr>
                      <a:r>
                        <a:rPr lang="fr-FR" sz="800" b="1" kern="1200" dirty="0">
                          <a:solidFill>
                            <a:srgbClr val="000000"/>
                          </a:solidFill>
                          <a:latin typeface="Calibri" panose="020F0502020204030204" pitchFamily="34" charset="0"/>
                          <a:ea typeface="Times New Roman"/>
                          <a:cs typeface="Times New Roman"/>
                        </a:rPr>
                        <a:t>Manque de connaissances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800" kern="1200" dirty="0">
                          <a:solidFill>
                            <a:srgbClr val="000000"/>
                          </a:solidFill>
                          <a:latin typeface="Calibri" panose="020F0502020204030204" pitchFamily="34" charset="0"/>
                          <a:ea typeface="Times New Roman"/>
                          <a:cs typeface="Times New Roman"/>
                        </a:rPr>
                        <a:t>Pouvez-vous me donner les noms des ARV de votre enfant ? Comment comprenez-vous la façon dont vous devez donner ses ARV à votre enfant (par exemple le moment de la journée, la quantité [si forme liquide], combien [si comprimés] ? Comment comprenez-vous l’objectif des ARV ? Votre enfant comprend-il/elle pourquoi il/elle prend des ARV ? Est-il difficile de donner la bonne dose (par ex., problème de mesure de l’ARV liquide) ? Quelqu’un d’autre donne-t-il des ARV à votre enfant ? Si oui, pensez-vous que cette personne sait le faire correctement ?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343564">
                <a:tc>
                  <a:txBody>
                    <a:bodyPr/>
                    <a:lstStyle/>
                    <a:p>
                      <a:pPr>
                        <a:lnSpc>
                          <a:spcPct val="115000"/>
                        </a:lnSpc>
                        <a:spcAft>
                          <a:spcPts val="0"/>
                        </a:spcAft>
                      </a:pPr>
                      <a:r>
                        <a:rPr lang="fr-FR" sz="800" b="1" kern="1200">
                          <a:solidFill>
                            <a:srgbClr val="000000"/>
                          </a:solidFill>
                          <a:latin typeface="Calibri" panose="020F0502020204030204" pitchFamily="34" charset="0"/>
                          <a:ea typeface="Times New Roman"/>
                          <a:cs typeface="Times New Roman"/>
                        </a:rPr>
                        <a:t>Effets indésirables </a:t>
                      </a:r>
                      <a:endParaRPr lang="fr-FR" sz="80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800" kern="1200" dirty="0">
                          <a:solidFill>
                            <a:srgbClr val="000000"/>
                          </a:solidFill>
                          <a:latin typeface="Calibri" panose="020F0502020204030204" pitchFamily="34" charset="0"/>
                          <a:ea typeface="Times New Roman"/>
                          <a:cs typeface="Times New Roman"/>
                        </a:rPr>
                        <a:t>Les ARV ont-ils un effet sur la façon dont votre enfant se sent ? Votre enfant s’est-il/elle senti(e) malade à cause des ARV ? Si tel est le cas, décrivez les problèmes qu’ils ont causés (nausée, diarrhée, insomnie).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3"/>
                  </a:ext>
                </a:extLst>
              </a:tr>
              <a:tr h="440041">
                <a:tc>
                  <a:txBody>
                    <a:bodyPr/>
                    <a:lstStyle/>
                    <a:p>
                      <a:pPr>
                        <a:lnSpc>
                          <a:spcPts val="1745"/>
                        </a:lnSpc>
                        <a:spcAft>
                          <a:spcPts val="0"/>
                        </a:spcAft>
                      </a:pPr>
                      <a:r>
                        <a:rPr lang="fr-FR" sz="800" b="1" kern="1200">
                          <a:solidFill>
                            <a:srgbClr val="000000"/>
                          </a:solidFill>
                          <a:latin typeface="Calibri" panose="020F0502020204030204" pitchFamily="34" charset="0"/>
                          <a:ea typeface="Times New Roman"/>
                          <a:cs typeface="Times New Roman"/>
                        </a:rPr>
                        <a:t>Oubli </a:t>
                      </a:r>
                      <a:endParaRPr lang="fr-FR" sz="80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00000"/>
                        </a:lnSpc>
                        <a:spcAft>
                          <a:spcPts val="0"/>
                        </a:spcAft>
                      </a:pPr>
                      <a:r>
                        <a:rPr lang="fr-FR" sz="800" kern="1200" dirty="0">
                          <a:solidFill>
                            <a:srgbClr val="000000"/>
                          </a:solidFill>
                          <a:latin typeface="Calibri" panose="020F0502020204030204" pitchFamily="34" charset="0"/>
                          <a:ea typeface="Times New Roman"/>
                          <a:cs typeface="Times New Roman"/>
                        </a:rPr>
                        <a:t>Avez-vous déjà oublié ou oubliez-vous souvent de donner ses ARV à votre enfant ? Votre enfant oublie-t-il/elle de prendre ses ARV ? Les donnez-vous à un moment précis de la journée ? Quelle est votre méthode pour penser à donner ses ARV à votre enfant ?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4"/>
                  </a:ext>
                </a:extLst>
              </a:tr>
              <a:tr h="498620">
                <a:tc>
                  <a:txBody>
                    <a:bodyPr/>
                    <a:lstStyle/>
                    <a:p>
                      <a:pPr>
                        <a:lnSpc>
                          <a:spcPts val="1745"/>
                        </a:lnSpc>
                        <a:spcAft>
                          <a:spcPts val="0"/>
                        </a:spcAft>
                      </a:pPr>
                      <a:r>
                        <a:rPr lang="fr-FR" sz="800" b="1" kern="1200">
                          <a:solidFill>
                            <a:srgbClr val="000000"/>
                          </a:solidFill>
                          <a:latin typeface="Calibri" panose="020F0502020204030204" pitchFamily="34" charset="0"/>
                          <a:ea typeface="Times New Roman"/>
                          <a:cs typeface="Times New Roman"/>
                        </a:rPr>
                        <a:t>Amélioration de l’état de santé </a:t>
                      </a:r>
                      <a:endParaRPr lang="fr-FR" sz="80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ts val="1745"/>
                        </a:lnSpc>
                        <a:spcAft>
                          <a:spcPts val="0"/>
                        </a:spcAft>
                      </a:pPr>
                      <a:r>
                        <a:rPr lang="fr-FR" sz="800" kern="1200" dirty="0">
                          <a:solidFill>
                            <a:srgbClr val="000000"/>
                          </a:solidFill>
                          <a:latin typeface="Calibri" panose="020F0502020204030204" pitchFamily="34" charset="0"/>
                          <a:ea typeface="Times New Roman"/>
                          <a:cs typeface="Times New Roman"/>
                        </a:rPr>
                        <a:t>Donnez-vous ses ARV à votre enfant même lorsqu’il/elle se sent bien ?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5"/>
                  </a:ext>
                </a:extLst>
              </a:tr>
              <a:tr h="306101">
                <a:tc>
                  <a:txBody>
                    <a:bodyPr/>
                    <a:lstStyle/>
                    <a:p>
                      <a:pPr>
                        <a:lnSpc>
                          <a:spcPts val="1745"/>
                        </a:lnSpc>
                        <a:spcAft>
                          <a:spcPts val="0"/>
                        </a:spcAft>
                      </a:pPr>
                      <a:r>
                        <a:rPr lang="fr-FR" sz="800" b="1" kern="1200">
                          <a:solidFill>
                            <a:srgbClr val="000000"/>
                          </a:solidFill>
                          <a:latin typeface="Calibri" panose="020F0502020204030204" pitchFamily="34" charset="0"/>
                          <a:ea typeface="Times New Roman"/>
                          <a:cs typeface="Times New Roman"/>
                        </a:rPr>
                        <a:t>Maladie physique </a:t>
                      </a:r>
                      <a:endParaRPr lang="fr-FR" sz="80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00000"/>
                        </a:lnSpc>
                        <a:spcAft>
                          <a:spcPts val="0"/>
                        </a:spcAft>
                      </a:pPr>
                      <a:r>
                        <a:rPr lang="fr-FR" sz="800" kern="1200" dirty="0">
                          <a:solidFill>
                            <a:srgbClr val="000000"/>
                          </a:solidFill>
                          <a:latin typeface="Calibri" panose="020F0502020204030204" pitchFamily="34" charset="0"/>
                          <a:ea typeface="Times New Roman"/>
                          <a:cs typeface="Times New Roman"/>
                        </a:rPr>
                        <a:t>Avez-vous au des maladies qui vous ont empêché(e) de donner ses ARV à votre enfant ? Votre enfant </a:t>
                      </a:r>
                      <a:r>
                        <a:rPr lang="fr-FR" sz="800" kern="1200" dirty="0" err="1">
                          <a:solidFill>
                            <a:srgbClr val="000000"/>
                          </a:solidFill>
                          <a:latin typeface="Calibri" panose="020F0502020204030204" pitchFamily="34" charset="0"/>
                          <a:ea typeface="Times New Roman"/>
                          <a:cs typeface="Times New Roman"/>
                        </a:rPr>
                        <a:t>a-t-il</a:t>
                      </a:r>
                      <a:r>
                        <a:rPr lang="fr-FR" sz="800" kern="1200" dirty="0">
                          <a:solidFill>
                            <a:srgbClr val="000000"/>
                          </a:solidFill>
                          <a:latin typeface="Calibri" panose="020F0502020204030204" pitchFamily="34" charset="0"/>
                          <a:ea typeface="Times New Roman"/>
                          <a:cs typeface="Times New Roman"/>
                        </a:rPr>
                        <a:t> eu des maladies qui l’ont empêché(e) de prendre ses ARV ?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6"/>
                  </a:ext>
                </a:extLst>
              </a:tr>
              <a:tr h="917999">
                <a:tc>
                  <a:txBody>
                    <a:bodyPr/>
                    <a:lstStyle/>
                    <a:p>
                      <a:pPr>
                        <a:lnSpc>
                          <a:spcPct val="115000"/>
                        </a:lnSpc>
                        <a:spcAft>
                          <a:spcPts val="0"/>
                        </a:spcAft>
                      </a:pPr>
                      <a:r>
                        <a:rPr lang="fr-FR" sz="800" b="1" kern="1200" dirty="0">
                          <a:solidFill>
                            <a:srgbClr val="000000"/>
                          </a:solidFill>
                          <a:latin typeface="Calibri" panose="020F0502020204030204" pitchFamily="34" charset="0"/>
                          <a:ea typeface="Times New Roman"/>
                          <a:cs typeface="Times New Roman"/>
                        </a:rPr>
                        <a:t>Responsabilité/plusieurs responsables de l’enfant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800" kern="1200" dirty="0">
                          <a:solidFill>
                            <a:srgbClr val="000000"/>
                          </a:solidFill>
                          <a:latin typeface="Calibri" panose="020F0502020204030204" pitchFamily="34" charset="0"/>
                          <a:ea typeface="Times New Roman"/>
                          <a:cs typeface="Times New Roman"/>
                        </a:rPr>
                        <a:t>Comme votre enfant obtient-il/elle ses doses d’</a:t>
                      </a:r>
                      <a:r>
                        <a:rPr lang="fr-FR" sz="800" kern="1200" dirty="0" err="1">
                          <a:solidFill>
                            <a:srgbClr val="000000"/>
                          </a:solidFill>
                          <a:latin typeface="Calibri" panose="020F0502020204030204" pitchFamily="34" charset="0"/>
                          <a:ea typeface="Times New Roman"/>
                          <a:cs typeface="Times New Roman"/>
                        </a:rPr>
                        <a:t>ARV</a:t>
                      </a:r>
                      <a:r>
                        <a:rPr lang="fr-FR" sz="800" kern="1200" dirty="0">
                          <a:solidFill>
                            <a:srgbClr val="000000"/>
                          </a:solidFill>
                          <a:latin typeface="Calibri" panose="020F0502020204030204" pitchFamily="34" charset="0"/>
                          <a:ea typeface="Times New Roman"/>
                          <a:cs typeface="Times New Roman"/>
                        </a:rPr>
                        <a:t> ? (Les lui donnez-vous ? Lui demandez-vous de les prendre ? Lui rappelez-vous de les prendre ? Surveillez-vous votre enfant quand il/elle prend ses médicaments ?) Êtes-vous la seule personne responsable de la prise d’</a:t>
                      </a:r>
                      <a:r>
                        <a:rPr lang="fr-FR" sz="800" kern="1200" dirty="0" err="1">
                          <a:solidFill>
                            <a:srgbClr val="000000"/>
                          </a:solidFill>
                          <a:latin typeface="Calibri" panose="020F0502020204030204" pitchFamily="34" charset="0"/>
                          <a:ea typeface="Times New Roman"/>
                          <a:cs typeface="Times New Roman"/>
                        </a:rPr>
                        <a:t>ARV</a:t>
                      </a:r>
                      <a:r>
                        <a:rPr lang="fr-FR" sz="800" kern="1200" dirty="0">
                          <a:solidFill>
                            <a:srgbClr val="000000"/>
                          </a:solidFill>
                          <a:latin typeface="Calibri" panose="020F0502020204030204" pitchFamily="34" charset="0"/>
                          <a:ea typeface="Times New Roman"/>
                          <a:cs typeface="Times New Roman"/>
                        </a:rPr>
                        <a:t> de votre enfant ou de sa supervision ? Si ce n’est pas le cas, qui d’autre s’occupe de votre enfant ? Si c’est le cas, d’autres personnes de votre foyer qui connaissent le statut VIH de votre enfant pourraient-elles lui donner ses médicaments lorsque vous êtes malade ou n’êtes pas disponible ?</a:t>
                      </a:r>
                      <a:endParaRPr lang="fr-FR" sz="800" dirty="0">
                        <a:latin typeface="Calibri" panose="020F0502020204030204" pitchFamily="34" charset="0"/>
                        <a:ea typeface="Times New Roman"/>
                        <a:cs typeface="Times New Roman"/>
                      </a:endParaRPr>
                    </a:p>
                  </a:txBody>
                  <a:tcPr marL="56301" marR="56301" marT="27506" marB="2750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7"/>
                  </a:ext>
                </a:extLst>
              </a:tr>
            </a:tbl>
          </a:graphicData>
        </a:graphic>
      </p:graphicFrame>
      <p:sp>
        <p:nvSpPr>
          <p:cNvPr id="20" name="Content Placeholder 1"/>
          <p:cNvSpPr>
            <a:spLocks noGrp="1"/>
          </p:cNvSpPr>
          <p:nvPr>
            <p:ph sz="half" idx="1"/>
          </p:nvPr>
        </p:nvSpPr>
        <p:spPr>
          <a:xfrm>
            <a:off x="762000" y="6248401"/>
            <a:ext cx="2514600" cy="917575"/>
          </a:xfrm>
        </p:spPr>
        <p:txBody>
          <a:bodyPr rtlCol="0">
            <a:normAutofit fontScale="40000" lnSpcReduction="20000"/>
          </a:bodyPr>
          <a:lstStyle/>
          <a:p>
            <a:pPr defTabSz="410099"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r>
              <a:rPr lang="en-US" sz="2900" b="1" dirty="0">
                <a:solidFill>
                  <a:srgbClr val="000000"/>
                </a:solidFill>
                <a:latin typeface="Calibri"/>
              </a:rPr>
              <a:t>Documentation</a:t>
            </a:r>
          </a:p>
          <a:p>
            <a:pPr defTabSz="410099" eaLnBrk="1" fontAlgn="auto" hangingPunct="1">
              <a:spcAft>
                <a:spcPts val="0"/>
              </a:spcAft>
              <a:defRPr/>
            </a:pPr>
            <a:endParaRPr lang="en-US" sz="2300" b="1" dirty="0">
              <a:solidFill>
                <a:srgbClr val="000000"/>
              </a:solidFill>
              <a:latin typeface="Calibri"/>
            </a:endParaRPr>
          </a:p>
          <a:p>
            <a:pPr defTabSz="410099" eaLnBrk="1" fontAlgn="auto" hangingPunct="1">
              <a:spcAft>
                <a:spcPts val="0"/>
              </a:spcAft>
              <a:defRPr/>
            </a:pPr>
            <a:r>
              <a:rPr lang="fr-FR" sz="2500" dirty="0">
                <a:solidFill>
                  <a:srgbClr val="000000"/>
                </a:solidFill>
                <a:latin typeface="Calibri"/>
              </a:rPr>
              <a:t>Documenter en détail les obstacles identifiés avec le/la patient(e) dans </a:t>
            </a:r>
            <a:r>
              <a:rPr lang="fr-FR" sz="2500" b="1" dirty="0">
                <a:solidFill>
                  <a:srgbClr val="000000"/>
                </a:solidFill>
                <a:latin typeface="Calibri"/>
              </a:rPr>
              <a:t>l'Outil de planification pour une meilleure observance.</a:t>
            </a:r>
            <a:endParaRPr lang="en-US" sz="2500" b="1" dirty="0">
              <a:solidFill>
                <a:srgbClr val="000000"/>
              </a:solidFill>
              <a:latin typeface="Calibri"/>
            </a:endParaRPr>
          </a:p>
        </p:txBody>
      </p:sp>
      <p:sp>
        <p:nvSpPr>
          <p:cNvPr id="22" name="TextBox 21"/>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1226" y="1321878"/>
            <a:ext cx="1603200" cy="77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099" eaLnBrk="1" fontAlgn="auto" hangingPunct="1">
              <a:spcAft>
                <a:spcPts val="0"/>
              </a:spcAft>
              <a:defRPr/>
            </a:pPr>
            <a:r>
              <a:rPr lang="fr-FR" sz="2800" dirty="0">
                <a:solidFill>
                  <a:srgbClr val="FFFFFF"/>
                </a:solidFill>
                <a:latin typeface="Calibri"/>
              </a:rPr>
              <a:t>	8. Quelles difficultés rencontrez-vous lorsque vous 	donnez ses ARV à votre enfant ?</a:t>
            </a:r>
            <a:endParaRPr lang="en-US" sz="2800" dirty="0">
              <a:solidFill>
                <a:srgbClr val="FFFFFF"/>
              </a:solidFill>
              <a:latin typeface="Calibri"/>
            </a:endParaRPr>
          </a:p>
        </p:txBody>
      </p:sp>
      <p:sp>
        <p:nvSpPr>
          <p:cNvPr id="48131" name="TextBox 4"/>
          <p:cNvSpPr txBox="1">
            <a:spLocks noChangeArrowheads="1"/>
          </p:cNvSpPr>
          <p:nvPr/>
        </p:nvSpPr>
        <p:spPr bwMode="auto">
          <a:xfrm>
            <a:off x="841375" y="6324601"/>
            <a:ext cx="8458200"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identifier les raisons pour lesquelles il peut être difficile pour vous de donner ses ARV à votre enfant.</a:t>
            </a:r>
            <a:r>
              <a:rPr lang="fr-FR" sz="2000">
                <a:latin typeface="Calibri" pitchFamily="34" charset="0"/>
              </a:rPr>
              <a:t> </a:t>
            </a:r>
            <a:endParaRPr lang="en-US" sz="2000">
              <a:latin typeface="Calibri" pitchFamily="34" charset="0"/>
            </a:endParaRPr>
          </a:p>
        </p:txBody>
      </p:sp>
      <p:pic>
        <p:nvPicPr>
          <p:cNvPr id="48132" name="Picture 2"/>
          <p:cNvPicPr>
            <a:picLocks noChangeAspect="1" noChangeArrowheads="1"/>
          </p:cNvPicPr>
          <p:nvPr/>
        </p:nvPicPr>
        <p:blipFill>
          <a:blip r:embed="rId3" cstate="print"/>
          <a:srcRect/>
          <a:stretch>
            <a:fillRect/>
          </a:stretch>
        </p:blipFill>
        <p:spPr bwMode="auto">
          <a:xfrm>
            <a:off x="1828800" y="1447801"/>
            <a:ext cx="6267450" cy="47783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4214" y="1524000"/>
            <a:ext cx="2592387" cy="1219200"/>
          </a:xfrm>
        </p:spPr>
        <p:txBody>
          <a:bodyPr rtlCol="0">
            <a:normAutofit fontScale="92500"/>
          </a:bodyPr>
          <a:lstStyle/>
          <a:p>
            <a:pPr defTabSz="410099" eaLnBrk="1" fontAlgn="auto" hangingPunct="1">
              <a:spcAft>
                <a:spcPts val="0"/>
              </a:spcAft>
              <a:defRPr/>
            </a:pPr>
            <a:r>
              <a:rPr lang="en-US" sz="1400" b="1" dirty="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400" dirty="0">
                <a:solidFill>
                  <a:srgbClr val="000000"/>
                </a:solidFill>
                <a:latin typeface="Calibri"/>
              </a:rPr>
              <a:t>Ensemble, nous allons identifier les raisons pour lesquelles il peut être difficile pour vous de donner ses </a:t>
            </a:r>
            <a:r>
              <a:rPr lang="fr-FR" sz="1400" dirty="0" err="1">
                <a:solidFill>
                  <a:srgbClr val="000000"/>
                </a:solidFill>
                <a:latin typeface="Calibri"/>
              </a:rPr>
              <a:t>ARV</a:t>
            </a:r>
            <a:r>
              <a:rPr lang="fr-FR" sz="1400" dirty="0">
                <a:solidFill>
                  <a:srgbClr val="000000"/>
                </a:solidFill>
                <a:latin typeface="Calibri"/>
              </a:rPr>
              <a:t> à votre enfant.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3429000" y="1524000"/>
            <a:ext cx="5943600" cy="2057400"/>
          </a:xfrm>
        </p:spPr>
        <p:txBody>
          <a:bodyPr rtlCol="0">
            <a:noAutofit/>
          </a:bodyPr>
          <a:lstStyle/>
          <a:p>
            <a:pPr defTabSz="410099" eaLnBrk="1" fontAlgn="auto" hangingPunct="1">
              <a:spcAft>
                <a:spcPts val="0"/>
              </a:spcAft>
              <a:defRPr/>
            </a:pPr>
            <a:r>
              <a:rPr lang="en-US" sz="1600" b="1" dirty="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sz="1400" dirty="0">
                <a:solidFill>
                  <a:srgbClr val="000000"/>
                </a:solidFill>
                <a:latin typeface="Calibri"/>
              </a:rPr>
              <a:t>Continuons à parler des difficultés que vous pouvez                                                         rencontrer pour donner ses ARV à votre enfant</a:t>
            </a:r>
            <a:r>
              <a:rPr lang="fr-FR" sz="1400" b="1" dirty="0">
                <a:solidFill>
                  <a:srgbClr val="000000"/>
                </a:solidFill>
                <a:latin typeface="Calibri"/>
              </a:rPr>
              <a:t>                                                (obstacles personnels ou familiaux).</a:t>
            </a:r>
            <a:endParaRPr lang="en-US" sz="1400" b="1" dirty="0">
              <a:solidFill>
                <a:srgbClr val="000000"/>
              </a:solidFill>
              <a:latin typeface="Calibri"/>
            </a:endParaRPr>
          </a:p>
        </p:txBody>
      </p:sp>
      <p:cxnSp>
        <p:nvCxnSpPr>
          <p:cNvPr id="15" name="Straight Connector 14"/>
          <p:cNvCxnSpPr/>
          <p:nvPr/>
        </p:nvCxnSpPr>
        <p:spPr>
          <a:xfrm>
            <a:off x="3362325" y="1514476"/>
            <a:ext cx="0" cy="10763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454026"/>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a:solidFill>
                  <a:srgbClr val="FFFFFF"/>
                </a:solidFill>
                <a:latin typeface="Calibri"/>
              </a:rPr>
              <a:t>	8. Quelles difficultés rencontrez-vous lorsque vous 	donnez ses ARV à votre enfant ?</a:t>
            </a:r>
            <a:endParaRPr lang="en-US" sz="2800" dirty="0">
              <a:solidFill>
                <a:srgbClr val="FFFFFF"/>
              </a:solidFill>
              <a:latin typeface="Calibri"/>
            </a:endParaRPr>
          </a:p>
        </p:txBody>
      </p:sp>
      <p:sp>
        <p:nvSpPr>
          <p:cNvPr id="24" name="Rectangle 23"/>
          <p:cNvSpPr/>
          <p:nvPr/>
        </p:nvSpPr>
        <p:spPr>
          <a:xfrm>
            <a:off x="685801" y="6051550"/>
            <a:ext cx="2676525" cy="9588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49159"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798514" y="6094414"/>
            <a:ext cx="323055" cy="248742"/>
          </a:xfrm>
          <a:prstGeom prst="rect">
            <a:avLst/>
          </a:prstGeom>
          <a:noFill/>
          <a:ln w="9525">
            <a:noFill/>
            <a:miter lim="800000"/>
            <a:headEnd/>
            <a:tailEnd/>
          </a:ln>
        </p:spPr>
      </p:pic>
      <p:sp>
        <p:nvSpPr>
          <p:cNvPr id="28" name="Rectangle 27"/>
          <p:cNvSpPr/>
          <p:nvPr/>
        </p:nvSpPr>
        <p:spPr>
          <a:xfrm>
            <a:off x="685800" y="2667000"/>
            <a:ext cx="2667000" cy="3200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1121568" y="2667000"/>
            <a:ext cx="2155032" cy="1295400"/>
          </a:xfrm>
        </p:spPr>
        <p:txBody>
          <a:bodyPr rtlCol="0">
            <a:normAutofit fontScale="47500" lnSpcReduction="20000"/>
          </a:bodyPr>
          <a:lstStyle/>
          <a:p>
            <a:pPr defTabSz="410099" eaLnBrk="1" fontAlgn="auto" hangingPunct="1">
              <a:spcAft>
                <a:spcPts val="0"/>
              </a:spcAft>
              <a:defRPr/>
            </a:pPr>
            <a:r>
              <a:rPr lang="en-US" sz="2700" b="1" dirty="0">
                <a:solidFill>
                  <a:srgbClr val="000000"/>
                </a:solidFill>
                <a:latin typeface="Calibri"/>
              </a:rPr>
              <a:t>Instructions pour le </a:t>
            </a:r>
            <a:r>
              <a:rPr lang="en-US" sz="2700" b="1" dirty="0" err="1">
                <a:solidFill>
                  <a:srgbClr val="000000"/>
                </a:solidFill>
                <a:latin typeface="Calibri"/>
              </a:rPr>
              <a:t>prestataire</a:t>
            </a:r>
            <a:endParaRPr lang="en-US" sz="2700" b="1" dirty="0">
              <a:solidFill>
                <a:srgbClr val="000000"/>
              </a:solidFill>
              <a:latin typeface="Calibri"/>
            </a:endParaRPr>
          </a:p>
          <a:p>
            <a:pPr defTabSz="410099" eaLnBrk="1" fontAlgn="auto" hangingPunct="1">
              <a:spcAft>
                <a:spcPts val="0"/>
              </a:spcAft>
              <a:defRPr/>
            </a:pPr>
            <a:endParaRPr lang="en-US" sz="2700" b="1" dirty="0">
              <a:solidFill>
                <a:srgbClr val="000000"/>
              </a:solidFill>
              <a:latin typeface="Calibri"/>
            </a:endParaRPr>
          </a:p>
          <a:p>
            <a:pPr defTabSz="410099" eaLnBrk="1" fontAlgn="auto" hangingPunct="1">
              <a:spcAft>
                <a:spcPts val="0"/>
              </a:spcAft>
              <a:defRPr/>
            </a:pPr>
            <a:r>
              <a:rPr lang="fr-FR" sz="2200" b="1" dirty="0">
                <a:solidFill>
                  <a:srgbClr val="000000"/>
                </a:solidFill>
                <a:latin typeface="Calibri"/>
              </a:rPr>
              <a:t>À partir de ce que vous avez appris du parent/responsable, récapitulez les obstacles spécifiques identifiés sur cette carte.</a:t>
            </a:r>
            <a:endParaRPr lang="en-US" sz="2200" b="1" dirty="0">
              <a:solidFill>
                <a:srgbClr val="000000"/>
              </a:solidFill>
              <a:latin typeface="Calibri"/>
            </a:endParaRPr>
          </a:p>
        </p:txBody>
      </p:sp>
      <p:pic>
        <p:nvPicPr>
          <p:cNvPr id="49207"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732632" y="2724559"/>
            <a:ext cx="388937" cy="400868"/>
          </a:xfrm>
          <a:prstGeom prst="rect">
            <a:avLst/>
          </a:prstGeom>
          <a:noFill/>
          <a:ln w="9525">
            <a:noFill/>
            <a:miter lim="800000"/>
            <a:headEnd/>
            <a:tailEnd/>
          </a:ln>
        </p:spPr>
      </p:pic>
      <p:sp>
        <p:nvSpPr>
          <p:cNvPr id="31" name="TextBox 30"/>
          <p:cNvSpPr txBox="1"/>
          <p:nvPr/>
        </p:nvSpPr>
        <p:spPr>
          <a:xfrm>
            <a:off x="685800" y="3733800"/>
            <a:ext cx="2667000" cy="2123658"/>
          </a:xfrm>
          <a:prstGeom prst="rect">
            <a:avLst/>
          </a:prstGeom>
          <a:noFill/>
        </p:spPr>
        <p:txBody>
          <a:bodyPr wrap="square">
            <a:spAutoFit/>
          </a:bodyPr>
          <a:lstStyle/>
          <a:p>
            <a:pPr defTabSz="913972" fontAlgn="auto">
              <a:spcBef>
                <a:spcPts val="0"/>
              </a:spcBef>
              <a:spcAft>
                <a:spcPts val="0"/>
              </a:spcAft>
              <a:defRPr/>
            </a:pPr>
            <a:r>
              <a:rPr lang="en-US" sz="1200" b="1" dirty="0">
                <a:solidFill>
                  <a:srgbClr val="000000"/>
                </a:solidFill>
                <a:latin typeface="Calibri"/>
                <a:cs typeface="+mn-cs"/>
              </a:rPr>
              <a:t>A : Affirmations, par </a:t>
            </a:r>
            <a:r>
              <a:rPr lang="en-US" sz="1200" b="1" dirty="0" err="1">
                <a:solidFill>
                  <a:srgbClr val="000000"/>
                </a:solidFill>
                <a:latin typeface="Calibri"/>
                <a:cs typeface="+mn-cs"/>
              </a:rPr>
              <a:t>exemple</a:t>
            </a:r>
            <a:r>
              <a:rPr lang="en-US" sz="1200" b="1" dirty="0">
                <a:solidFill>
                  <a:srgbClr val="000000"/>
                </a:solidFill>
                <a:latin typeface="Calibri"/>
                <a:cs typeface="+mn-cs"/>
              </a:rPr>
              <a:t> :</a:t>
            </a:r>
          </a:p>
          <a:p>
            <a:pPr marL="269875" indent="-269875"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J'apprécie que vous soyez capable</a:t>
            </a:r>
            <a:r>
              <a:rPr lang="fr-FR" sz="1200" dirty="0">
                <a:solidFill>
                  <a:srgbClr val="000000"/>
                </a:solidFill>
                <a:latin typeface="Calibri"/>
                <a:cs typeface="+mn-cs"/>
              </a:rPr>
              <a:t> d'être honnête sur la manière dont votre enfant prend ses </a:t>
            </a:r>
            <a:r>
              <a:rPr lang="fr-FR" sz="1200" dirty="0" err="1">
                <a:solidFill>
                  <a:srgbClr val="000000"/>
                </a:solidFill>
                <a:latin typeface="Calibri"/>
                <a:cs typeface="+mn-cs"/>
              </a:rPr>
              <a:t>ARV</a:t>
            </a:r>
            <a:r>
              <a:rPr lang="fr-FR" sz="1200" dirty="0">
                <a:solidFill>
                  <a:srgbClr val="000000"/>
                </a:solidFill>
                <a:latin typeface="Calibri"/>
                <a:cs typeface="+mn-cs"/>
              </a:rPr>
              <a:t>.</a:t>
            </a:r>
          </a:p>
          <a:p>
            <a:pPr marL="269875" indent="-269875"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De toute évidence, vous avez de la détermination</a:t>
            </a:r>
            <a:r>
              <a:rPr lang="fr-FR" sz="1200" dirty="0">
                <a:solidFill>
                  <a:srgbClr val="000000"/>
                </a:solidFill>
                <a:latin typeface="Calibri"/>
                <a:cs typeface="+mn-cs"/>
              </a:rPr>
              <a:t> pour relever autant de défis.</a:t>
            </a:r>
          </a:p>
          <a:p>
            <a:pPr marL="269875" indent="-269875"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Vous avez fait de nombreux efforts</a:t>
            </a:r>
            <a:r>
              <a:rPr lang="fr-FR" sz="1200" dirty="0">
                <a:solidFill>
                  <a:srgbClr val="000000"/>
                </a:solidFill>
                <a:latin typeface="Calibri"/>
                <a:cs typeface="+mn-cs"/>
              </a:rPr>
              <a:t> pour aider votre enfant à prendre ses médicaments malgré toutes vos difficultés.</a:t>
            </a:r>
            <a:endParaRPr lang="en-US" sz="1200" dirty="0">
              <a:solidFill>
                <a:srgbClr val="000000"/>
              </a:solidFill>
              <a:latin typeface="Calibri"/>
              <a:cs typeface="+mn-cs"/>
            </a:endParaRPr>
          </a:p>
        </p:txBody>
      </p:sp>
      <p:graphicFrame>
        <p:nvGraphicFramePr>
          <p:cNvPr id="16" name="Tableau 15"/>
          <p:cNvGraphicFramePr>
            <a:graphicFrameLocks noGrp="1"/>
          </p:cNvGraphicFramePr>
          <p:nvPr>
            <p:extLst>
              <p:ext uri="{D42A27DB-BD31-4B8C-83A1-F6EECF244321}">
                <p14:modId xmlns:p14="http://schemas.microsoft.com/office/powerpoint/2010/main" val="1618287938"/>
              </p:ext>
            </p:extLst>
          </p:nvPr>
        </p:nvGraphicFramePr>
        <p:xfrm>
          <a:off x="3505201" y="2703164"/>
          <a:ext cx="5943601" cy="4199985"/>
        </p:xfrm>
        <a:graphic>
          <a:graphicData uri="http://schemas.openxmlformats.org/drawingml/2006/table">
            <a:tbl>
              <a:tblPr/>
              <a:tblGrid>
                <a:gridCol w="1206502">
                  <a:extLst>
                    <a:ext uri="{9D8B030D-6E8A-4147-A177-3AD203B41FA5}">
                      <a16:colId xmlns:a16="http://schemas.microsoft.com/office/drawing/2014/main" val="20000"/>
                    </a:ext>
                  </a:extLst>
                </a:gridCol>
                <a:gridCol w="130455">
                  <a:extLst>
                    <a:ext uri="{9D8B030D-6E8A-4147-A177-3AD203B41FA5}">
                      <a16:colId xmlns:a16="http://schemas.microsoft.com/office/drawing/2014/main" val="20001"/>
                    </a:ext>
                  </a:extLst>
                </a:gridCol>
                <a:gridCol w="4606644">
                  <a:extLst>
                    <a:ext uri="{9D8B030D-6E8A-4147-A177-3AD203B41FA5}">
                      <a16:colId xmlns:a16="http://schemas.microsoft.com/office/drawing/2014/main" val="20002"/>
                    </a:ext>
                  </a:extLst>
                </a:gridCol>
              </a:tblGrid>
              <a:tr h="193849">
                <a:tc gridSpan="2">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cs typeface="Times New Roman"/>
                        </a:rPr>
                        <a:t>OBSTACLES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hMerge="1">
                  <a:txBody>
                    <a:bodyPr/>
                    <a:lstStyle/>
                    <a:p>
                      <a:endParaRPr lang="fr-FR"/>
                    </a:p>
                  </a:txBody>
                  <a:tcPr/>
                </a:tc>
                <a:tc>
                  <a:txBody>
                    <a:bodyPr/>
                    <a:lstStyle/>
                    <a:p>
                      <a:pPr algn="ctr">
                        <a:lnSpc>
                          <a:spcPct val="115000"/>
                        </a:lnSpc>
                        <a:spcAft>
                          <a:spcPts val="0"/>
                        </a:spcAft>
                      </a:pPr>
                      <a:r>
                        <a:rPr lang="fr-FR" sz="900" b="1" kern="1200">
                          <a:solidFill>
                            <a:srgbClr val="FFFFFF"/>
                          </a:solidFill>
                          <a:latin typeface="Calibri" panose="020F0502020204030204" pitchFamily="34" charset="0"/>
                          <a:ea typeface="Times New Roman"/>
                          <a:cs typeface="Times New Roman"/>
                        </a:rPr>
                        <a:t>QUESTIONS POUR ÉVALUER LES OBSTACLES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193849">
                <a:tc gridSpan="3">
                  <a:txBody>
                    <a:bodyPr/>
                    <a:lstStyle/>
                    <a:p>
                      <a:pPr algn="ct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PERSONNELS (suite)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27964">
                <a:tc gridSpan="2">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Fardeau posologique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c>
                  <a:txBody>
                    <a:bodyPr/>
                    <a:lstStyle/>
                    <a:p>
                      <a:pPr>
                        <a:lnSpc>
                          <a:spcPct val="100000"/>
                        </a:lnSpc>
                        <a:spcAft>
                          <a:spcPts val="0"/>
                        </a:spcAft>
                      </a:pPr>
                      <a:r>
                        <a:rPr lang="fr-FR" sz="900" kern="1200" dirty="0">
                          <a:solidFill>
                            <a:srgbClr val="000000"/>
                          </a:solidFill>
                          <a:latin typeface="Calibri" panose="020F0502020204030204" pitchFamily="34" charset="0"/>
                          <a:ea typeface="Times New Roman"/>
                          <a:cs typeface="Times New Roman"/>
                        </a:rPr>
                        <a:t>Le nombre de comprimés ou la quantité de liquide vous pose-t-il problème ? Le goût ou la taille des médicaments posent-ils problème à votre enfant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317338">
                <a:tc gridSpan="2">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Comprimés perdus/finis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a:txBody>
                    <a:bodyPr/>
                    <a:lstStyle/>
                    <a:p>
                      <a:pPr>
                        <a:lnSpc>
                          <a:spcPct val="100000"/>
                        </a:lnSpc>
                        <a:spcAft>
                          <a:spcPts val="0"/>
                        </a:spcAft>
                      </a:pPr>
                      <a:r>
                        <a:rPr lang="fr-FR" sz="900" kern="1200" dirty="0">
                          <a:solidFill>
                            <a:srgbClr val="000000"/>
                          </a:solidFill>
                          <a:latin typeface="Calibri" panose="020F0502020204030204" pitchFamily="34" charset="0"/>
                          <a:ea typeface="Times New Roman"/>
                          <a:cs typeface="Times New Roman"/>
                        </a:rPr>
                        <a:t>Avez-vous déjà perdu ou été à court d’ARV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3"/>
                  </a:ext>
                </a:extLst>
              </a:tr>
              <a:tr h="262398">
                <a:tc gridSpan="2">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Problèmes de transport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Vous est-il difficile de vous rendre au centre de santé pour chercher des ARV ? Si oui, pouvez-vous expliquer pourquoi ? (Par ex., éloignement, dépenses, travail)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4"/>
                  </a:ext>
                </a:extLst>
              </a:tr>
              <a:tr h="274367">
                <a:tc gridSpan="2">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Croyances en matière de santé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Pensez-vous que prendre des ARV tous les jours est bénéfique pour la santé de votre enfant ? Selon vous, quel est le meilleur traitement du VIH de votre enfant ? Avez-vous essayé d’autres remèdes pour traiter le VIH de votre enfant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5"/>
                  </a:ext>
                </a:extLst>
              </a:tr>
              <a:tr h="446140">
                <a:tc gridSpan="2">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Difficulté de planification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déjà été trop occupé(e) pour donner les ARV ou avez-vous eu un changement d’emploi du temps qui a rendu difficile la tâche de donner ses ARV à votre enfant ? Votre travail vous oblige-t-il à quitter votre domicile pendant de longues périodes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6"/>
                  </a:ext>
                </a:extLst>
              </a:tr>
              <a:tr h="193849">
                <a:tc gridSpan="3">
                  <a:txBody>
                    <a:bodyPr/>
                    <a:lstStyle/>
                    <a:p>
                      <a:pPr algn="ct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FAMILIAUX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179747">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Partage avec les autres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gridSpan="2">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déjà partagé les ARV de votre enfant avec d’autres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extLst>
                  <a:ext uri="{0D108BD9-81ED-4DB2-BD59-A6C34878D82A}">
                    <a16:rowId xmlns:a16="http://schemas.microsoft.com/office/drawing/2014/main" val="10008"/>
                  </a:ext>
                </a:extLst>
              </a:tr>
              <a:tr h="228600">
                <a:tc>
                  <a:txBody>
                    <a:bodyPr/>
                    <a:lstStyle/>
                    <a:p>
                      <a:pP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Crainte de l’annonce</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gridSpan="2">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révélé la séropositivité de votre enfant à votre famille ? Votre enfant connaît-il/elle son statut VIH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extLst>
                  <a:ext uri="{0D108BD9-81ED-4DB2-BD59-A6C34878D82A}">
                    <a16:rowId xmlns:a16="http://schemas.microsoft.com/office/drawing/2014/main" val="10009"/>
                  </a:ext>
                </a:extLst>
              </a:tr>
              <a:tr h="304800">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Relations avec la famille/le ou la partenaire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gridSpan="2">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Votre famille ou votre partenaire ont-ils été hostiles aux ARV ou vous ont-ils empêché(e) de donner ses ARV à votre enfant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extLst>
                  <a:ext uri="{0D108BD9-81ED-4DB2-BD59-A6C34878D82A}">
                    <a16:rowId xmlns:a16="http://schemas.microsoft.com/office/drawing/2014/main" val="10010"/>
                  </a:ext>
                </a:extLst>
              </a:tr>
              <a:tr h="228600">
                <a:tc>
                  <a:txBody>
                    <a:bodyPr/>
                    <a:lstStyle/>
                    <a:p>
                      <a:pPr>
                        <a:lnSpc>
                          <a:spcPts val="1730"/>
                        </a:lnSpc>
                        <a:spcAft>
                          <a:spcPts val="0"/>
                        </a:spcAft>
                      </a:pPr>
                      <a:r>
                        <a:rPr lang="fr-FR" sz="900" b="1" kern="1200">
                          <a:solidFill>
                            <a:srgbClr val="000000"/>
                          </a:solidFill>
                          <a:latin typeface="Calibri" panose="020F0502020204030204" pitchFamily="34" charset="0"/>
                          <a:ea typeface="Times New Roman"/>
                          <a:cs typeface="Times New Roman"/>
                        </a:rPr>
                        <a:t>Incapacité à payer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gridSpan="2">
                  <a:txBody>
                    <a:bodyPr/>
                    <a:lstStyle/>
                    <a:p>
                      <a:pPr>
                        <a:lnSpc>
                          <a:spcPts val="1730"/>
                        </a:lnSpc>
                        <a:spcAft>
                          <a:spcPts val="0"/>
                        </a:spcAft>
                      </a:pPr>
                      <a:r>
                        <a:rPr lang="fr-FR" sz="900" kern="1200" dirty="0">
                          <a:solidFill>
                            <a:srgbClr val="000000"/>
                          </a:solidFill>
                          <a:latin typeface="Calibri" panose="020F0502020204030204" pitchFamily="34" charset="0"/>
                          <a:ea typeface="Times New Roman"/>
                          <a:cs typeface="Times New Roman"/>
                        </a:rPr>
                        <a:t>Les frais du centre de</a:t>
                      </a:r>
                      <a:r>
                        <a:rPr lang="fr-FR" sz="900" kern="1200" baseline="0" dirty="0">
                          <a:solidFill>
                            <a:srgbClr val="000000"/>
                          </a:solidFill>
                          <a:latin typeface="Calibri" panose="020F0502020204030204" pitchFamily="34" charset="0"/>
                          <a:ea typeface="Times New Roman"/>
                          <a:cs typeface="Times New Roman"/>
                        </a:rPr>
                        <a:t> santé</a:t>
                      </a:r>
                      <a:r>
                        <a:rPr lang="fr-FR" sz="900" kern="1200" dirty="0">
                          <a:solidFill>
                            <a:srgbClr val="000000"/>
                          </a:solidFill>
                          <a:latin typeface="Calibri" panose="020F0502020204030204" pitchFamily="34" charset="0"/>
                          <a:ea typeface="Times New Roman"/>
                          <a:cs typeface="Times New Roman"/>
                        </a:rPr>
                        <a:t> ou autres vous ont-ils empêché(e) de donner ses ARV à votre enfant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extLst>
                  <a:ext uri="{0D108BD9-81ED-4DB2-BD59-A6C34878D82A}">
                    <a16:rowId xmlns:a16="http://schemas.microsoft.com/office/drawing/2014/main" val="10011"/>
                  </a:ext>
                </a:extLst>
              </a:tr>
              <a:tr h="217138">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Insécurité alimentaire </a:t>
                      </a:r>
                      <a:endParaRPr lang="fr-FR" sz="90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gridSpan="2">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Une mauvaise alimentation a-t-elle déjà été un problème pour donner ses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à votre enfant ? </a:t>
                      </a:r>
                      <a:endParaRPr lang="fr-FR" sz="900" dirty="0">
                        <a:latin typeface="Calibri" panose="020F0502020204030204" pitchFamily="34" charset="0"/>
                        <a:ea typeface="Times New Roman"/>
                        <a:cs typeface="Times New Roman"/>
                      </a:endParaRPr>
                    </a:p>
                  </a:txBody>
                  <a:tcPr marL="55923" marR="55923" marT="27321" marB="2732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extLst>
                  <a:ext uri="{0D108BD9-81ED-4DB2-BD59-A6C34878D82A}">
                    <a16:rowId xmlns:a16="http://schemas.microsoft.com/office/drawing/2014/main" val="10012"/>
                  </a:ext>
                </a:extLst>
              </a:tr>
            </a:tbl>
          </a:graphicData>
        </a:graphic>
      </p:graphicFrame>
      <p:sp>
        <p:nvSpPr>
          <p:cNvPr id="18" name="Content Placeholder 1"/>
          <p:cNvSpPr>
            <a:spLocks noGrp="1"/>
          </p:cNvSpPr>
          <p:nvPr>
            <p:ph sz="half" idx="1"/>
          </p:nvPr>
        </p:nvSpPr>
        <p:spPr>
          <a:xfrm>
            <a:off x="762000" y="6096001"/>
            <a:ext cx="2590800" cy="917575"/>
          </a:xfrm>
        </p:spPr>
        <p:txBody>
          <a:bodyPr rtlCol="0">
            <a:normAutofit fontScale="40000" lnSpcReduction="20000"/>
          </a:bodyPr>
          <a:lstStyle/>
          <a:p>
            <a:pPr defTabSz="410099"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r>
              <a:rPr lang="en-US" sz="2900" b="1" dirty="0">
                <a:solidFill>
                  <a:srgbClr val="000000"/>
                </a:solidFill>
                <a:latin typeface="Calibri"/>
              </a:rPr>
              <a:t>Documentation</a:t>
            </a:r>
          </a:p>
          <a:p>
            <a:pPr defTabSz="410099" eaLnBrk="1" fontAlgn="auto" hangingPunct="1">
              <a:spcAft>
                <a:spcPts val="0"/>
              </a:spcAft>
              <a:defRPr/>
            </a:pPr>
            <a:endParaRPr lang="en-US" sz="2300" b="1" dirty="0">
              <a:solidFill>
                <a:srgbClr val="000000"/>
              </a:solidFill>
              <a:latin typeface="Calibri"/>
            </a:endParaRPr>
          </a:p>
          <a:p>
            <a:pPr defTabSz="410099" eaLnBrk="1" fontAlgn="auto" hangingPunct="1">
              <a:spcAft>
                <a:spcPts val="0"/>
              </a:spcAft>
              <a:defRPr/>
            </a:pPr>
            <a:r>
              <a:rPr lang="fr-FR" sz="2500" dirty="0">
                <a:solidFill>
                  <a:srgbClr val="000000"/>
                </a:solidFill>
                <a:latin typeface="Calibri"/>
              </a:rPr>
              <a:t>Documenter en détail les obstacles identifiés avec le parent/responsable dans </a:t>
            </a:r>
            <a:r>
              <a:rPr lang="fr-FR" sz="2500" b="1" dirty="0">
                <a:solidFill>
                  <a:srgbClr val="000000"/>
                </a:solidFill>
                <a:latin typeface="Calibri"/>
              </a:rPr>
              <a:t>l'Outil de planification pour une meilleure observance.</a:t>
            </a:r>
            <a:endParaRPr lang="en-US" sz="2500" b="1" dirty="0">
              <a:solidFill>
                <a:srgbClr val="000000"/>
              </a:solidFill>
              <a:latin typeface="Calibri"/>
            </a:endParaRPr>
          </a:p>
        </p:txBody>
      </p:sp>
      <p:sp>
        <p:nvSpPr>
          <p:cNvPr id="17" name="TextBox 16"/>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1969" y="1091680"/>
            <a:ext cx="1617305" cy="123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099" eaLnBrk="1" fontAlgn="auto" hangingPunct="1">
              <a:spcAft>
                <a:spcPts val="0"/>
              </a:spcAft>
              <a:defRPr/>
            </a:pPr>
            <a:r>
              <a:rPr lang="fr-FR" sz="2800" dirty="0">
                <a:solidFill>
                  <a:srgbClr val="FFFFFF"/>
                </a:solidFill>
                <a:latin typeface="Calibri"/>
              </a:rPr>
              <a:t>	9. Quelles difficultés rencontrez-vous lorsque vous 	donnez ses ARV à votre enfant ?</a:t>
            </a:r>
            <a:endParaRPr lang="en-US" sz="2800" dirty="0">
              <a:solidFill>
                <a:srgbClr val="FFFFFF"/>
              </a:solidFill>
              <a:latin typeface="Calibri"/>
            </a:endParaRPr>
          </a:p>
        </p:txBody>
      </p:sp>
      <p:sp>
        <p:nvSpPr>
          <p:cNvPr id="50179" name="TextBox 4"/>
          <p:cNvSpPr txBox="1">
            <a:spLocks noChangeArrowheads="1"/>
          </p:cNvSpPr>
          <p:nvPr/>
        </p:nvSpPr>
        <p:spPr bwMode="auto">
          <a:xfrm>
            <a:off x="841375" y="6324601"/>
            <a:ext cx="8458200"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identifier les raisons pour lesquelles il peut être difficile pour vous de donner ses ARV à votre enfant.</a:t>
            </a:r>
            <a:r>
              <a:rPr lang="fr-FR" sz="2000">
                <a:latin typeface="Calibri" pitchFamily="34" charset="0"/>
              </a:rPr>
              <a:t> </a:t>
            </a:r>
            <a:endParaRPr lang="en-US" sz="2000">
              <a:latin typeface="Calibri" pitchFamily="34" charset="0"/>
            </a:endParaRPr>
          </a:p>
        </p:txBody>
      </p:sp>
      <p:pic>
        <p:nvPicPr>
          <p:cNvPr id="50180" name="Picture 2"/>
          <p:cNvPicPr>
            <a:picLocks noChangeAspect="1" noChangeArrowheads="1"/>
          </p:cNvPicPr>
          <p:nvPr/>
        </p:nvPicPr>
        <p:blipFill>
          <a:blip r:embed="rId3" cstate="print"/>
          <a:srcRect/>
          <a:stretch>
            <a:fillRect/>
          </a:stretch>
        </p:blipFill>
        <p:spPr bwMode="auto">
          <a:xfrm>
            <a:off x="546100" y="2209801"/>
            <a:ext cx="8902700" cy="3267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371600"/>
            <a:ext cx="3352800" cy="3276600"/>
          </a:xfrm>
        </p:spPr>
        <p:txBody>
          <a:bodyPr rtlCol="0">
            <a:normAutofit/>
          </a:bodyPr>
          <a:lstStyle/>
          <a:p>
            <a:pPr defTabSz="410099" eaLnBrk="1" fontAlgn="auto" hangingPunct="1">
              <a:spcAft>
                <a:spcPts val="0"/>
              </a:spcAft>
              <a:defRPr/>
            </a:pPr>
            <a:r>
              <a:rPr lang="en-US" sz="1400" b="1" dirty="0">
                <a:solidFill>
                  <a:srgbClr val="000000"/>
                </a:solidFill>
                <a:latin typeface="Calibri"/>
              </a:rPr>
              <a:t>MESSAGES FORTS :</a:t>
            </a:r>
          </a:p>
          <a:p>
            <a:pPr marL="269875" indent="-269875" defTabSz="410099" eaLnBrk="1" fontAlgn="auto" hangingPunct="1">
              <a:spcAft>
                <a:spcPts val="0"/>
              </a:spcAft>
              <a:buFont typeface="Wingdings" pitchFamily="2" charset="2"/>
              <a:buChar char="Ø"/>
              <a:defRPr/>
            </a:pPr>
            <a:r>
              <a:rPr lang="fr-FR" sz="1400" dirty="0">
                <a:solidFill>
                  <a:srgbClr val="000000"/>
                </a:solidFill>
                <a:latin typeface="Calibri"/>
              </a:rPr>
              <a:t>Ensemble, nous allons identifier les raisons pour lesquelles il peut être difficile pour vous de donner ses </a:t>
            </a:r>
            <a:r>
              <a:rPr lang="fr-FR" sz="1400" dirty="0" err="1">
                <a:solidFill>
                  <a:srgbClr val="000000"/>
                </a:solidFill>
                <a:latin typeface="Calibri"/>
              </a:rPr>
              <a:t>ARV</a:t>
            </a:r>
            <a:r>
              <a:rPr lang="fr-FR" sz="1400" dirty="0">
                <a:solidFill>
                  <a:srgbClr val="000000"/>
                </a:solidFill>
                <a:latin typeface="Calibri"/>
              </a:rPr>
              <a:t> à votre enfant.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4146550" y="1447800"/>
            <a:ext cx="5226050" cy="2057400"/>
          </a:xfrm>
        </p:spPr>
        <p:txBody>
          <a:bodyPr rtlCol="0">
            <a:noAutofit/>
          </a:bodyPr>
          <a:lstStyle/>
          <a:p>
            <a:pPr defTabSz="410099" eaLnBrk="1" fontAlgn="auto" hangingPunct="1">
              <a:spcAft>
                <a:spcPts val="0"/>
              </a:spcAft>
              <a:defRPr/>
            </a:pPr>
            <a:r>
              <a:rPr lang="en-US" sz="1600" b="1" dirty="0">
                <a:solidFill>
                  <a:srgbClr val="000000"/>
                </a:solidFill>
                <a:latin typeface="Calibri"/>
              </a:rPr>
              <a:t>POINTS DE DISCUSSION :</a:t>
            </a:r>
          </a:p>
          <a:p>
            <a:pPr marL="269875" indent="-269875" defTabSz="410099" eaLnBrk="1" fontAlgn="auto" hangingPunct="1">
              <a:spcAft>
                <a:spcPts val="0"/>
              </a:spcAft>
              <a:buFont typeface="Arial" pitchFamily="34" charset="0"/>
              <a:buChar char="•"/>
              <a:defRPr/>
            </a:pPr>
            <a:r>
              <a:rPr lang="fr-FR" sz="1400" dirty="0">
                <a:solidFill>
                  <a:srgbClr val="000000"/>
                </a:solidFill>
                <a:latin typeface="Calibri"/>
              </a:rPr>
              <a:t>Continuons à parler des difficultés                                                        que vous pouvez rencontrer pour donner                                              ses </a:t>
            </a:r>
            <a:r>
              <a:rPr lang="fr-FR" sz="1400" dirty="0" err="1">
                <a:solidFill>
                  <a:srgbClr val="000000"/>
                </a:solidFill>
                <a:latin typeface="Calibri"/>
              </a:rPr>
              <a:t>ARV</a:t>
            </a:r>
            <a:r>
              <a:rPr lang="fr-FR" sz="1400" dirty="0">
                <a:solidFill>
                  <a:srgbClr val="000000"/>
                </a:solidFill>
                <a:latin typeface="Calibri"/>
              </a:rPr>
              <a:t> à votre enfant</a:t>
            </a:r>
            <a:r>
              <a:rPr lang="fr-FR" sz="1400" b="1" dirty="0">
                <a:solidFill>
                  <a:srgbClr val="000000"/>
                </a:solidFill>
                <a:latin typeface="Calibri"/>
              </a:rPr>
              <a:t> (obstacles institutionnels/communautaires et spécifiques au parent).</a:t>
            </a:r>
            <a:endParaRPr lang="en-US" sz="1400" b="1" dirty="0">
              <a:solidFill>
                <a:srgbClr val="000000"/>
              </a:solidFill>
              <a:latin typeface="Calibri"/>
            </a:endParaRPr>
          </a:p>
        </p:txBody>
      </p:sp>
      <p:cxnSp>
        <p:nvCxnSpPr>
          <p:cNvPr id="15" name="Straight Connector 14"/>
          <p:cNvCxnSpPr/>
          <p:nvPr/>
        </p:nvCxnSpPr>
        <p:spPr>
          <a:xfrm>
            <a:off x="4114800" y="1447801"/>
            <a:ext cx="0" cy="1304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454026"/>
            <a:ext cx="9144000" cy="847725"/>
          </a:xfrm>
          <a:prstGeom prst="rect">
            <a:avLst/>
          </a:prstGeom>
          <a:solidFill>
            <a:schemeClr val="accent5"/>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dirty="0">
                <a:solidFill>
                  <a:srgbClr val="FFFFFF"/>
                </a:solidFill>
                <a:latin typeface="Calibri"/>
              </a:rPr>
              <a:t>	9. Quelles difficultés rencontrez-vous lorsque vous 	donnez ses ARV à votre enfant ?</a:t>
            </a:r>
            <a:endParaRPr lang="en-US" sz="2800" dirty="0">
              <a:solidFill>
                <a:srgbClr val="FFFFFF"/>
              </a:solidFill>
              <a:latin typeface="Calibri"/>
            </a:endParaRPr>
          </a:p>
        </p:txBody>
      </p:sp>
      <p:sp>
        <p:nvSpPr>
          <p:cNvPr id="24" name="Rectangle 23"/>
          <p:cNvSpPr/>
          <p:nvPr/>
        </p:nvSpPr>
        <p:spPr>
          <a:xfrm>
            <a:off x="835026" y="6096000"/>
            <a:ext cx="3127375"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51207"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930276" y="6154738"/>
            <a:ext cx="517525" cy="398462"/>
          </a:xfrm>
          <a:prstGeom prst="rect">
            <a:avLst/>
          </a:prstGeom>
          <a:noFill/>
          <a:ln w="9525">
            <a:noFill/>
            <a:miter lim="800000"/>
            <a:headEnd/>
            <a:tailEnd/>
          </a:ln>
        </p:spPr>
      </p:pic>
      <p:sp>
        <p:nvSpPr>
          <p:cNvPr id="28" name="Rectangle 27"/>
          <p:cNvSpPr/>
          <p:nvPr/>
        </p:nvSpPr>
        <p:spPr>
          <a:xfrm>
            <a:off x="838200" y="2667001"/>
            <a:ext cx="3124200" cy="3287713"/>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51209" name="Content Placeholder 1"/>
          <p:cNvSpPr>
            <a:spLocks noGrp="1"/>
          </p:cNvSpPr>
          <p:nvPr>
            <p:ph sz="half" idx="1"/>
          </p:nvPr>
        </p:nvSpPr>
        <p:spPr>
          <a:xfrm>
            <a:off x="1295400" y="2667000"/>
            <a:ext cx="2362200" cy="914400"/>
          </a:xfrm>
        </p:spPr>
        <p:txBody>
          <a:bodyPr/>
          <a:lstStyle/>
          <a:p>
            <a:pPr eaLnBrk="1" hangingPunct="1"/>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p:txBody>
      </p:sp>
      <p:pic>
        <p:nvPicPr>
          <p:cNvPr id="51210"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852488" y="2743201"/>
            <a:ext cx="442912" cy="455103"/>
          </a:xfrm>
          <a:prstGeom prst="rect">
            <a:avLst/>
          </a:prstGeom>
          <a:noFill/>
          <a:ln w="9525">
            <a:noFill/>
            <a:miter lim="800000"/>
            <a:headEnd/>
            <a:tailEnd/>
          </a:ln>
        </p:spPr>
      </p:pic>
      <p:sp>
        <p:nvSpPr>
          <p:cNvPr id="31" name="TextBox 30"/>
          <p:cNvSpPr txBox="1"/>
          <p:nvPr/>
        </p:nvSpPr>
        <p:spPr>
          <a:xfrm>
            <a:off x="874714" y="3200400"/>
            <a:ext cx="3087687" cy="2862322"/>
          </a:xfrm>
          <a:prstGeom prst="rect">
            <a:avLst/>
          </a:prstGeom>
          <a:noFill/>
        </p:spPr>
        <p:txBody>
          <a:bodyPr wrap="square">
            <a:spAutoFit/>
          </a:bodyPr>
          <a:lstStyle/>
          <a:p>
            <a:pPr defTabSz="913972" fontAlgn="auto">
              <a:spcBef>
                <a:spcPts val="0"/>
              </a:spcBef>
              <a:spcAft>
                <a:spcPts val="0"/>
              </a:spcAft>
              <a:defRPr/>
            </a:pPr>
            <a:r>
              <a:rPr lang="fr-FR" sz="1200" b="1" dirty="0">
                <a:solidFill>
                  <a:srgbClr val="000000"/>
                </a:solidFill>
                <a:latin typeface="Calibri"/>
                <a:cs typeface="+mn-cs"/>
              </a:rPr>
              <a:t>À partir de ce que vous avez appris du/de la patient(e), récapitulez les obstacles spécifiques identifiés sur cette carte.</a:t>
            </a:r>
          </a:p>
          <a:p>
            <a:pPr defTabSz="913972" fontAlgn="auto">
              <a:spcBef>
                <a:spcPts val="0"/>
              </a:spcBef>
              <a:spcAft>
                <a:spcPts val="0"/>
              </a:spcAft>
              <a:defRPr/>
            </a:pPr>
            <a:endParaRPr lang="en-US" sz="800" b="1" dirty="0">
              <a:solidFill>
                <a:srgbClr val="000000"/>
              </a:solidFill>
              <a:latin typeface="Calibri"/>
              <a:cs typeface="+mn-cs"/>
            </a:endParaRPr>
          </a:p>
          <a:p>
            <a:pPr defTabSz="913972" fontAlgn="auto">
              <a:spcBef>
                <a:spcPts val="0"/>
              </a:spcBef>
              <a:spcAft>
                <a:spcPts val="0"/>
              </a:spcAft>
              <a:defRPr/>
            </a:pPr>
            <a:r>
              <a:rPr lang="fr-FR" sz="1200" b="1" dirty="0">
                <a:solidFill>
                  <a:srgbClr val="000000"/>
                </a:solidFill>
                <a:latin typeface="Calibri"/>
                <a:cs typeface="+mn-cs"/>
              </a:rPr>
              <a:t>Écoute active, par exemple :</a:t>
            </a:r>
          </a:p>
          <a:p>
            <a:pPr marL="179388" indent="-17938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Vous ne comprenez pas bien pourquoi </a:t>
            </a:r>
            <a:r>
              <a:rPr lang="fr-FR" sz="1200" dirty="0">
                <a:solidFill>
                  <a:srgbClr val="000000"/>
                </a:solidFill>
                <a:latin typeface="Calibri"/>
                <a:cs typeface="+mn-cs"/>
              </a:rPr>
              <a:t>votre enfant doit prendre des </a:t>
            </a:r>
            <a:r>
              <a:rPr lang="fr-FR" sz="1200" dirty="0" err="1">
                <a:solidFill>
                  <a:srgbClr val="000000"/>
                </a:solidFill>
                <a:latin typeface="Calibri"/>
                <a:cs typeface="+mn-cs"/>
              </a:rPr>
              <a:t>ARV</a:t>
            </a:r>
            <a:r>
              <a:rPr lang="fr-FR" sz="1200" dirty="0">
                <a:solidFill>
                  <a:srgbClr val="000000"/>
                </a:solidFill>
                <a:latin typeface="Calibri"/>
                <a:cs typeface="+mn-cs"/>
              </a:rPr>
              <a:t> tous les jours.</a:t>
            </a:r>
            <a:endParaRPr lang="fr-FR" sz="1200" i="1" u="sng" dirty="0">
              <a:solidFill>
                <a:srgbClr val="000000"/>
              </a:solidFill>
              <a:latin typeface="Calibri"/>
              <a:cs typeface="+mn-cs"/>
            </a:endParaRPr>
          </a:p>
          <a:p>
            <a:pPr marL="179388" indent="-17938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Vous avez déclaré être</a:t>
            </a:r>
            <a:r>
              <a:rPr lang="fr-FR" sz="1200" dirty="0">
                <a:solidFill>
                  <a:srgbClr val="000000"/>
                </a:solidFill>
                <a:latin typeface="Calibri"/>
                <a:cs typeface="+mn-cs"/>
              </a:rPr>
              <a:t> en colère lorsque vous donnez des </a:t>
            </a:r>
            <a:r>
              <a:rPr lang="fr-FR" sz="1200" dirty="0" err="1">
                <a:solidFill>
                  <a:srgbClr val="000000"/>
                </a:solidFill>
                <a:latin typeface="Calibri"/>
                <a:cs typeface="+mn-cs"/>
              </a:rPr>
              <a:t>ARV</a:t>
            </a:r>
            <a:r>
              <a:rPr lang="fr-FR" sz="1200" dirty="0">
                <a:solidFill>
                  <a:srgbClr val="000000"/>
                </a:solidFill>
                <a:latin typeface="Calibri"/>
                <a:cs typeface="+mn-cs"/>
              </a:rPr>
              <a:t> à votre enfant, ce qui ne facilite pas les choses.</a:t>
            </a:r>
          </a:p>
          <a:p>
            <a:pPr marL="179388" indent="-179388"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Si j'ai bien compris ce que vous avez dit,</a:t>
            </a:r>
            <a:r>
              <a:rPr lang="fr-FR" sz="1200" dirty="0">
                <a:solidFill>
                  <a:srgbClr val="000000"/>
                </a:solidFill>
                <a:latin typeface="Calibri"/>
                <a:cs typeface="+mn-cs"/>
              </a:rPr>
              <a:t> vous avez tellement d'autres choses importantes à faire qu'il peut être difficile pour vous de donner à votre enfant ses médicaments tous les jours.</a:t>
            </a:r>
            <a:endParaRPr lang="en-US" sz="1200" i="1" u="sng" dirty="0">
              <a:latin typeface="+mn-lt"/>
              <a:cs typeface="+mn-cs"/>
            </a:endParaRPr>
          </a:p>
        </p:txBody>
      </p:sp>
      <p:sp>
        <p:nvSpPr>
          <p:cNvPr id="20" name="Content Placeholder 1"/>
          <p:cNvSpPr>
            <a:spLocks noGrp="1"/>
          </p:cNvSpPr>
          <p:nvPr>
            <p:ph sz="half" idx="1"/>
          </p:nvPr>
        </p:nvSpPr>
        <p:spPr>
          <a:xfrm>
            <a:off x="838200" y="6172200"/>
            <a:ext cx="3124200" cy="1066800"/>
          </a:xfrm>
        </p:spPr>
        <p:txBody>
          <a:bodyPr rtlCol="0">
            <a:normAutofit fontScale="47500" lnSpcReduction="20000"/>
          </a:bodyPr>
          <a:lstStyle/>
          <a:p>
            <a:pPr defTabSz="410099"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r>
              <a:rPr lang="en-US" sz="3200" b="1" dirty="0">
                <a:solidFill>
                  <a:srgbClr val="000000"/>
                </a:solidFill>
                <a:latin typeface="Calibri"/>
              </a:rPr>
              <a:t>Documentation</a:t>
            </a:r>
          </a:p>
          <a:p>
            <a:pPr defTabSz="410099" eaLnBrk="1" fontAlgn="auto" hangingPunct="1">
              <a:spcAft>
                <a:spcPts val="0"/>
              </a:spcAft>
              <a:defRPr/>
            </a:pPr>
            <a:endParaRPr lang="en-US" sz="2500" b="1" dirty="0">
              <a:solidFill>
                <a:srgbClr val="000000"/>
              </a:solidFill>
              <a:latin typeface="Calibri"/>
            </a:endParaRPr>
          </a:p>
          <a:p>
            <a:pPr defTabSz="410099" eaLnBrk="1" fontAlgn="auto" hangingPunct="1">
              <a:spcAft>
                <a:spcPts val="0"/>
              </a:spcAft>
              <a:defRPr/>
            </a:pPr>
            <a:r>
              <a:rPr lang="fr-FR" sz="2500" dirty="0">
                <a:solidFill>
                  <a:srgbClr val="000000"/>
                </a:solidFill>
                <a:latin typeface="Calibri"/>
              </a:rPr>
              <a:t>Documenter en détail les obstacles identifiés avec le/la patient(e) dans </a:t>
            </a:r>
            <a:r>
              <a:rPr lang="fr-FR" sz="2500" b="1" dirty="0">
                <a:solidFill>
                  <a:srgbClr val="000000"/>
                </a:solidFill>
                <a:latin typeface="Calibri"/>
              </a:rPr>
              <a:t>l'Outil de planification pour une meilleure observance.</a:t>
            </a:r>
            <a:endParaRPr lang="en-US" sz="2500" b="1" dirty="0">
              <a:solidFill>
                <a:srgbClr val="000000"/>
              </a:solidFill>
              <a:latin typeface="Calibri"/>
            </a:endParaRPr>
          </a:p>
        </p:txBody>
      </p:sp>
      <p:graphicFrame>
        <p:nvGraphicFramePr>
          <p:cNvPr id="17" name="Tableau 16"/>
          <p:cNvGraphicFramePr>
            <a:graphicFrameLocks noGrp="1"/>
          </p:cNvGraphicFramePr>
          <p:nvPr>
            <p:extLst>
              <p:ext uri="{D42A27DB-BD31-4B8C-83A1-F6EECF244321}">
                <p14:modId xmlns:p14="http://schemas.microsoft.com/office/powerpoint/2010/main" val="1833555086"/>
              </p:ext>
            </p:extLst>
          </p:nvPr>
        </p:nvGraphicFramePr>
        <p:xfrm>
          <a:off x="4191000" y="2895601"/>
          <a:ext cx="5181600" cy="4287862"/>
        </p:xfrm>
        <a:graphic>
          <a:graphicData uri="http://schemas.openxmlformats.org/drawingml/2006/table">
            <a:tbl>
              <a:tblPr/>
              <a:tblGrid>
                <a:gridCol w="1195754">
                  <a:extLst>
                    <a:ext uri="{9D8B030D-6E8A-4147-A177-3AD203B41FA5}">
                      <a16:colId xmlns:a16="http://schemas.microsoft.com/office/drawing/2014/main" val="20000"/>
                    </a:ext>
                  </a:extLst>
                </a:gridCol>
                <a:gridCol w="3985846">
                  <a:extLst>
                    <a:ext uri="{9D8B030D-6E8A-4147-A177-3AD203B41FA5}">
                      <a16:colId xmlns:a16="http://schemas.microsoft.com/office/drawing/2014/main" val="20001"/>
                    </a:ext>
                  </a:extLst>
                </a:gridCol>
              </a:tblGrid>
              <a:tr h="215441">
                <a:tc>
                  <a:txBody>
                    <a:bodyPr/>
                    <a:lstStyle/>
                    <a:p>
                      <a:pPr algn="ctr">
                        <a:lnSpc>
                          <a:spcPct val="115000"/>
                        </a:lnSpc>
                        <a:spcAft>
                          <a:spcPts val="0"/>
                        </a:spcAft>
                      </a:pPr>
                      <a:r>
                        <a:rPr lang="fr-FR" sz="900" b="1" kern="1200" dirty="0">
                          <a:solidFill>
                            <a:srgbClr val="FFFFFF"/>
                          </a:solidFill>
                          <a:latin typeface="Calibri" panose="020F0502020204030204" pitchFamily="34" charset="0"/>
                          <a:ea typeface="Times New Roman"/>
                          <a:cs typeface="Times New Roman"/>
                        </a:rPr>
                        <a:t>OBSTACLES </a:t>
                      </a:r>
                      <a:endParaRPr lang="fr-FR" sz="900" dirty="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fr-FR" sz="900" b="1" kern="1200">
                          <a:solidFill>
                            <a:srgbClr val="FFFFFF"/>
                          </a:solidFill>
                          <a:latin typeface="Calibri" panose="020F0502020204030204" pitchFamily="34" charset="0"/>
                          <a:ea typeface="Times New Roman"/>
                          <a:cs typeface="Times New Roman"/>
                        </a:rPr>
                        <a:t>QUESTIONS POUR ÉVALUER LES OBSTACLES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215441">
                <a:tc gridSpan="2">
                  <a:txBody>
                    <a:bodyPr/>
                    <a:lstStyle/>
                    <a:p>
                      <a:pPr algn="ct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INSTITUTIONNELS/COMMUNAUTAIRES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hMerge="1">
                  <a:txBody>
                    <a:bodyPr/>
                    <a:lstStyle/>
                    <a:p>
                      <a:endParaRPr lang="fr-FR"/>
                    </a:p>
                  </a:txBody>
                  <a:tcPr/>
                </a:tc>
                <a:extLst>
                  <a:ext uri="{0D108BD9-81ED-4DB2-BD59-A6C34878D82A}">
                    <a16:rowId xmlns:a16="http://schemas.microsoft.com/office/drawing/2014/main" val="10001"/>
                  </a:ext>
                </a:extLst>
              </a:tr>
              <a:tr h="46809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Rupture de stock de médicaments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a:solidFill>
                            <a:srgbClr val="000000"/>
                          </a:solidFill>
                          <a:latin typeface="Calibri" panose="020F0502020204030204" pitchFamily="34" charset="0"/>
                          <a:ea typeface="Times New Roman"/>
                          <a:cs typeface="Times New Roman"/>
                        </a:rPr>
                        <a:t>Cela vous est-il déjà arrivé d’arriver au centre de santé et de constater qu’il n’y avait pas d’ARV, ou qu’on ne vous en donne qu’une petite quantité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356457">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Temps d’attente trop longs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a:solidFill>
                            <a:srgbClr val="000000"/>
                          </a:solidFill>
                          <a:latin typeface="Calibri" panose="020F0502020204030204" pitchFamily="34" charset="0"/>
                          <a:ea typeface="Times New Roman"/>
                          <a:cs typeface="Times New Roman"/>
                        </a:rPr>
                        <a:t>Avez-vous déjà quitté le centre de santé avant d’avoir reçu les ARV de votre enfant, car les temps d’attente étaient trop longs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3"/>
                  </a:ext>
                </a:extLst>
              </a:tr>
              <a:tr h="46809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Stigmatisation et discrimination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Craignez-vous que les gens de votre communauté découvrent la séropositivité de votre enfant ? Est-ce que ça vous empêche de venir au</a:t>
                      </a:r>
                      <a:r>
                        <a:rPr lang="fr-FR" sz="900" kern="1200" baseline="0" dirty="0">
                          <a:solidFill>
                            <a:srgbClr val="000000"/>
                          </a:solidFill>
                          <a:latin typeface="Calibri" panose="020F0502020204030204" pitchFamily="34" charset="0"/>
                          <a:ea typeface="Times New Roman"/>
                          <a:cs typeface="Times New Roman"/>
                        </a:rPr>
                        <a:t> centre de santé</a:t>
                      </a:r>
                      <a:r>
                        <a:rPr lang="fr-FR" sz="900" kern="1200" dirty="0">
                          <a:solidFill>
                            <a:srgbClr val="000000"/>
                          </a:solidFill>
                          <a:latin typeface="Calibri" panose="020F0502020204030204" pitchFamily="34" charset="0"/>
                          <a:ea typeface="Times New Roman"/>
                          <a:cs typeface="Times New Roman"/>
                        </a:rPr>
                        <a:t> ou de donner ses ARV à votre enfant ? </a:t>
                      </a:r>
                      <a:endParaRPr lang="fr-FR" sz="900" dirty="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4"/>
                  </a:ext>
                </a:extLst>
              </a:tr>
              <a:tr h="603235">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Crise politique/guerre/catastrophe naturelle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a:solidFill>
                            <a:srgbClr val="000000"/>
                          </a:solidFill>
                          <a:latin typeface="Calibri" panose="020F0502020204030204" pitchFamily="34" charset="0"/>
                          <a:ea typeface="Times New Roman"/>
                          <a:cs typeface="Times New Roman"/>
                        </a:rPr>
                        <a:t>Avez-vous déjà pris des risques pour venir récupérer les ARV de votre enfant au centre de santé ?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5"/>
                  </a:ext>
                </a:extLst>
              </a:tr>
              <a:tr h="197814">
                <a:tc gridSpan="2">
                  <a:txBody>
                    <a:bodyPr/>
                    <a:lstStyle/>
                    <a:p>
                      <a:pPr algn="ctr">
                        <a:lnSpc>
                          <a:spcPct val="115000"/>
                        </a:lnSpc>
                        <a:spcAft>
                          <a:spcPts val="0"/>
                        </a:spcAft>
                      </a:pPr>
                      <a:r>
                        <a:rPr lang="fr-FR" sz="900" b="1" kern="1200" dirty="0">
                          <a:solidFill>
                            <a:srgbClr val="000000"/>
                          </a:solidFill>
                          <a:latin typeface="Calibri" panose="020F0502020204030204" pitchFamily="34" charset="0"/>
                          <a:ea typeface="Times New Roman"/>
                          <a:cs typeface="Times New Roman"/>
                        </a:rPr>
                        <a:t>SPÉCIFIQUES AU PARENT </a:t>
                      </a:r>
                      <a:endParaRPr lang="fr-FR" sz="900" dirty="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hMerge="1">
                  <a:txBody>
                    <a:bodyPr/>
                    <a:lstStyle/>
                    <a:p>
                      <a:endParaRPr lang="fr-FR"/>
                    </a:p>
                  </a:txBody>
                  <a:tcPr/>
                </a:tc>
                <a:extLst>
                  <a:ext uri="{0D108BD9-81ED-4DB2-BD59-A6C34878D82A}">
                    <a16:rowId xmlns:a16="http://schemas.microsoft.com/office/drawing/2014/main" val="10006"/>
                  </a:ext>
                </a:extLst>
              </a:tr>
              <a:tr h="46809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Consommation d’alcool ou de drogue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Consommez-vous de l’alcool ou de la drogue ? Avez-vous l’impression que cela nuit à votre capacité à donner ses ARV à votre enfant ? </a:t>
                      </a:r>
                      <a:endParaRPr lang="fr-FR" sz="900" dirty="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7"/>
                  </a:ext>
                </a:extLst>
              </a:tr>
              <a:tr h="468094">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Dépression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tc>
                  <a:txBody>
                    <a:bodyPr/>
                    <a:lstStyle/>
                    <a:p>
                      <a:pPr>
                        <a:lnSpc>
                          <a:spcPct val="115000"/>
                        </a:lnSpc>
                        <a:spcAft>
                          <a:spcPts val="0"/>
                        </a:spcAft>
                      </a:pPr>
                      <a:r>
                        <a:rPr lang="fr-FR" sz="900" kern="1200">
                          <a:solidFill>
                            <a:srgbClr val="000000"/>
                          </a:solidFill>
                          <a:latin typeface="Calibri" panose="020F0502020204030204" pitchFamily="34" charset="0"/>
                          <a:ea typeface="Times New Roman"/>
                          <a:cs typeface="Times New Roman"/>
                        </a:rPr>
                        <a:t>Comment vous sentez-vous en général ? Vous êtes-vous senti(e) triste ou désorienté(e) ? Si oui, cela a-t-il nui à votre capacité de donner ses ARV à votre enfant ?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1F5"/>
                    </a:solidFill>
                  </a:tcPr>
                </a:tc>
                <a:extLst>
                  <a:ext uri="{0D108BD9-81ED-4DB2-BD59-A6C34878D82A}">
                    <a16:rowId xmlns:a16="http://schemas.microsoft.com/office/drawing/2014/main" val="10008"/>
                  </a:ext>
                </a:extLst>
              </a:tr>
              <a:tr h="603235">
                <a:tc>
                  <a:txBody>
                    <a:bodyPr/>
                    <a:lstStyle/>
                    <a:p>
                      <a:pPr>
                        <a:lnSpc>
                          <a:spcPct val="115000"/>
                        </a:lnSpc>
                        <a:spcAft>
                          <a:spcPts val="0"/>
                        </a:spcAft>
                      </a:pPr>
                      <a:r>
                        <a:rPr lang="fr-FR" sz="900" b="1" kern="1200">
                          <a:solidFill>
                            <a:srgbClr val="000000"/>
                          </a:solidFill>
                          <a:latin typeface="Calibri" panose="020F0502020204030204" pitchFamily="34" charset="0"/>
                          <a:ea typeface="Times New Roman"/>
                          <a:cs typeface="Times New Roman"/>
                        </a:rPr>
                        <a:t>Comportement ou autres inquiétudes </a:t>
                      </a:r>
                      <a:endParaRPr lang="fr-FR" sz="90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tc>
                  <a:txBody>
                    <a:bodyPr/>
                    <a:lstStyle/>
                    <a:p>
                      <a:pPr>
                        <a:lnSpc>
                          <a:spcPct val="115000"/>
                        </a:lnSpc>
                        <a:spcAft>
                          <a:spcPts val="0"/>
                        </a:spcAft>
                      </a:pPr>
                      <a:r>
                        <a:rPr lang="fr-FR" sz="900" kern="1200" dirty="0">
                          <a:solidFill>
                            <a:srgbClr val="000000"/>
                          </a:solidFill>
                          <a:latin typeface="Calibri" panose="020F0502020204030204" pitchFamily="34" charset="0"/>
                          <a:ea typeface="Times New Roman"/>
                          <a:cs typeface="Times New Roman"/>
                        </a:rPr>
                        <a:t>Avez-vous d’autres inquiétudes ou problèmes avec votre enfant (par ex., humeur, école, comportement, anxiété ou autres maladies) ? Votre enfant refuse-t-il de prendre ses </a:t>
                      </a:r>
                      <a:r>
                        <a:rPr lang="fr-FR" sz="900" kern="1200" dirty="0" err="1">
                          <a:solidFill>
                            <a:srgbClr val="000000"/>
                          </a:solidFill>
                          <a:latin typeface="Calibri" panose="020F0502020204030204" pitchFamily="34" charset="0"/>
                          <a:ea typeface="Times New Roman"/>
                          <a:cs typeface="Times New Roman"/>
                        </a:rPr>
                        <a:t>ARV</a:t>
                      </a:r>
                      <a:r>
                        <a:rPr lang="fr-FR" sz="900" kern="1200" dirty="0">
                          <a:solidFill>
                            <a:srgbClr val="000000"/>
                          </a:solidFill>
                          <a:latin typeface="Calibri" panose="020F0502020204030204" pitchFamily="34" charset="0"/>
                          <a:ea typeface="Times New Roman"/>
                          <a:cs typeface="Times New Roman"/>
                        </a:rPr>
                        <a:t> ? Ces inquiétudes influent-elles sur votre capacité à donner ses médicaments à votre enfant ? </a:t>
                      </a:r>
                      <a:endParaRPr lang="fr-FR" sz="900" dirty="0">
                        <a:latin typeface="Calibri" panose="020F0502020204030204" pitchFamily="34" charset="0"/>
                        <a:ea typeface="Times New Roman"/>
                        <a:cs typeface="Times New Roman"/>
                      </a:endParaRPr>
                    </a:p>
                  </a:txBody>
                  <a:tcPr marL="64143" marR="64143" marT="31337" marB="3133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E3EA"/>
                    </a:solidFill>
                  </a:tcPr>
                </a:tc>
                <a:extLst>
                  <a:ext uri="{0D108BD9-81ED-4DB2-BD59-A6C34878D82A}">
                    <a16:rowId xmlns:a16="http://schemas.microsoft.com/office/drawing/2014/main" val="10009"/>
                  </a:ext>
                </a:extLst>
              </a:tr>
            </a:tbl>
          </a:graphicData>
        </a:graphic>
      </p:graphicFrame>
      <p:sp>
        <p:nvSpPr>
          <p:cNvPr id="18"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
        <p:nvSpPr>
          <p:cNvPr id="19" name="TextBox 18"/>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1576" y="1392186"/>
            <a:ext cx="1722500" cy="63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74688"/>
            <a:ext cx="9144000" cy="849312"/>
          </a:xfrm>
        </p:spPr>
        <p:txBody>
          <a:bodyPr rtlCol="0">
            <a:noAutofit/>
          </a:bodyPr>
          <a:lstStyle/>
          <a:p>
            <a:pPr defTabSz="410291" eaLnBrk="1" fontAlgn="auto" hangingPunct="1">
              <a:spcAft>
                <a:spcPts val="0"/>
              </a:spcAft>
              <a:defRPr/>
            </a:pPr>
            <a:r>
              <a:rPr lang="fr-FR" sz="3000" cap="small" dirty="0">
                <a:solidFill>
                  <a:srgbClr val="002060"/>
                </a:solidFill>
                <a:latin typeface="Calibri"/>
              </a:rPr>
              <a:t>Comment utiliser la présentation sur la surveillance de la charge virale et les conseils pour une meilleure observance</a:t>
            </a:r>
            <a:endParaRPr lang="en-US" sz="3000" dirty="0">
              <a:solidFill>
                <a:srgbClr val="002060"/>
              </a:solidFill>
              <a:latin typeface="Calibri"/>
            </a:endParaRPr>
          </a:p>
        </p:txBody>
      </p:sp>
      <p:sp>
        <p:nvSpPr>
          <p:cNvPr id="5" name="Content Placeholder 4"/>
          <p:cNvSpPr>
            <a:spLocks noGrp="1"/>
          </p:cNvSpPr>
          <p:nvPr>
            <p:ph idx="1"/>
          </p:nvPr>
        </p:nvSpPr>
        <p:spPr>
          <a:xfrm>
            <a:off x="762000" y="1676400"/>
            <a:ext cx="8686800" cy="5638800"/>
          </a:xfrm>
        </p:spPr>
        <p:txBody>
          <a:bodyPr rtlCol="0">
            <a:noAutofit/>
          </a:bodyPr>
          <a:lstStyle/>
          <a:p>
            <a:pPr>
              <a:lnSpc>
                <a:spcPct val="120000"/>
              </a:lnSpc>
              <a:spcAft>
                <a:spcPts val="0"/>
              </a:spcAft>
              <a:defRPr/>
            </a:pPr>
            <a:r>
              <a:rPr lang="fr-FR" sz="1050" dirty="0">
                <a:solidFill>
                  <a:srgbClr val="000000"/>
                </a:solidFill>
                <a:latin typeface="Calibri"/>
              </a:rPr>
              <a:t>Cette présentation a pour objectif de fournir aux parents des informations sur la surveillance de la charge virale de leur enfant, de leur expliquer la signification des résultats de la charge virale et d'accompagner les parents dont les enfants prennent des antirétroviraux (ARV) afin d'améliorer leur observance en l'évaluant et en donnant des conseils, en particulier auprès des enfants dont la charge virale élevée justifie des conseils visant à améliorer l'observance. Elle a été élaborée pour les différents prestataires de santé (conseillers en matière d'observance, médecins, infirmiers, pharmaciens, agents de santé communautaires) qui travaillent avec les parents ou responsables des patients vivant avec le VIH et leur famille dans des centres où le test de mesure de la charge virale est effectué.</a:t>
            </a:r>
          </a:p>
          <a:p>
            <a:pPr>
              <a:lnSpc>
                <a:spcPct val="120000"/>
              </a:lnSpc>
              <a:spcAft>
                <a:spcPts val="0"/>
              </a:spcAft>
              <a:defRPr/>
            </a:pPr>
            <a:endParaRPr lang="en-GB" sz="1050" dirty="0">
              <a:solidFill>
                <a:srgbClr val="000000"/>
              </a:solidFill>
              <a:latin typeface="Calibri"/>
            </a:endParaRPr>
          </a:p>
          <a:p>
            <a:pPr>
              <a:lnSpc>
                <a:spcPct val="120000"/>
              </a:lnSpc>
              <a:spcAft>
                <a:spcPts val="0"/>
              </a:spcAft>
              <a:defRPr/>
            </a:pPr>
            <a:r>
              <a:rPr lang="fr-FR" sz="1050" dirty="0">
                <a:solidFill>
                  <a:srgbClr val="000000"/>
                </a:solidFill>
                <a:latin typeface="Calibri"/>
              </a:rPr>
              <a:t>Penser aux personnes qui devraient participer à ces sessions de conseils en tenant compte des réglementations relatives aux droits parentaux ou à l’âge du consentement qui pourraient s’appliquer dans votre centre. Intégrer l’adolescent(e) et tout membre de la famille pouvant l’aider à prendre ses </a:t>
            </a:r>
            <a:r>
              <a:rPr lang="fr-FR" sz="1050" dirty="0" err="1">
                <a:solidFill>
                  <a:srgbClr val="000000"/>
                </a:solidFill>
                <a:latin typeface="Calibri"/>
              </a:rPr>
              <a:t>ARV</a:t>
            </a:r>
            <a:r>
              <a:rPr lang="fr-FR" sz="1050" dirty="0">
                <a:solidFill>
                  <a:srgbClr val="000000"/>
                </a:solidFill>
                <a:latin typeface="Calibri"/>
              </a:rPr>
              <a:t> si nécessaire.</a:t>
            </a:r>
          </a:p>
          <a:p>
            <a:pPr>
              <a:lnSpc>
                <a:spcPct val="120000"/>
              </a:lnSpc>
              <a:spcAft>
                <a:spcPts val="0"/>
              </a:spcAft>
              <a:defRPr/>
            </a:pPr>
            <a:endParaRPr lang="en-GB" sz="1050" dirty="0">
              <a:solidFill>
                <a:srgbClr val="000000"/>
              </a:solidFill>
              <a:latin typeface="Calibri"/>
            </a:endParaRPr>
          </a:p>
          <a:p>
            <a:pPr>
              <a:lnSpc>
                <a:spcPct val="120000"/>
              </a:lnSpc>
              <a:spcAft>
                <a:spcPts val="0"/>
              </a:spcAft>
              <a:defRPr/>
            </a:pPr>
            <a:r>
              <a:rPr lang="fr-FR" sz="1050" dirty="0">
                <a:solidFill>
                  <a:srgbClr val="000000"/>
                </a:solidFill>
                <a:latin typeface="Calibri"/>
              </a:rPr>
              <a:t>Chaque carte, ou ensemble de cartes, cible un sujet spécifique important pour le soin et l’accompagnement des patients recevant des ARV et dont la charge virale sera mesurée ou qui ont déjà obtenu un résultat de charge virale. Les thèmes sont codés à l’aide de couleurs pour une utilisation simple.</a:t>
            </a:r>
          </a:p>
          <a:p>
            <a:pPr>
              <a:lnSpc>
                <a:spcPct val="120000"/>
              </a:lnSpc>
              <a:spcAft>
                <a:spcPts val="0"/>
              </a:spcAft>
              <a:defRPr/>
            </a:pPr>
            <a:endParaRPr lang="en-GB" sz="1050" dirty="0">
              <a:solidFill>
                <a:srgbClr val="000000"/>
              </a:solidFill>
              <a:latin typeface="Calibri"/>
            </a:endParaRPr>
          </a:p>
          <a:p>
            <a:pPr>
              <a:lnSpc>
                <a:spcPct val="120000"/>
              </a:lnSpc>
              <a:spcAft>
                <a:spcPts val="0"/>
              </a:spcAft>
              <a:defRPr/>
            </a:pPr>
            <a:r>
              <a:rPr lang="fr-FR" sz="1050" b="1" dirty="0">
                <a:solidFill>
                  <a:srgbClr val="000000"/>
                </a:solidFill>
                <a:latin typeface="Calibri"/>
              </a:rPr>
              <a:t>Consignes pour utiliser la présentation :</a:t>
            </a:r>
          </a:p>
          <a:p>
            <a:pPr marL="179388" indent="-179388">
              <a:lnSpc>
                <a:spcPct val="120000"/>
              </a:lnSpc>
              <a:spcAft>
                <a:spcPts val="0"/>
              </a:spcAft>
              <a:buFont typeface="Arial" pitchFamily="34" charset="0"/>
              <a:buChar char="•"/>
              <a:defRPr/>
            </a:pPr>
            <a:r>
              <a:rPr lang="fr-FR" sz="1050" dirty="0">
                <a:solidFill>
                  <a:srgbClr val="000000"/>
                </a:solidFill>
                <a:latin typeface="Calibri"/>
              </a:rPr>
              <a:t>Placer la présentation sur la table afin que le parent/responsable voie bien les images alors que vous utiliserez les notes </a:t>
            </a:r>
            <a:r>
              <a:rPr lang="fr-FR" sz="1050">
                <a:solidFill>
                  <a:srgbClr val="000000"/>
                </a:solidFill>
                <a:latin typeface="Calibri"/>
              </a:rPr>
              <a:t>sur l’autre </a:t>
            </a:r>
            <a:r>
              <a:rPr lang="fr-FR" sz="1050" dirty="0">
                <a:solidFill>
                  <a:srgbClr val="000000"/>
                </a:solidFill>
                <a:latin typeface="Calibri"/>
              </a:rPr>
              <a:t>côté.</a:t>
            </a:r>
          </a:p>
          <a:p>
            <a:pPr marL="179388" indent="-179388">
              <a:lnSpc>
                <a:spcPct val="120000"/>
              </a:lnSpc>
              <a:spcAft>
                <a:spcPts val="0"/>
              </a:spcAft>
              <a:buFont typeface="Arial" pitchFamily="34" charset="0"/>
              <a:buChar char="•"/>
              <a:defRPr/>
            </a:pPr>
            <a:r>
              <a:rPr lang="fr-FR" sz="1050" dirty="0">
                <a:solidFill>
                  <a:srgbClr val="000000"/>
                </a:solidFill>
                <a:latin typeface="Calibri"/>
              </a:rPr>
              <a:t>Les principaux messages à transmettre aux patients et les instructions à l’attention des prestataires sont en </a:t>
            </a:r>
            <a:r>
              <a:rPr lang="fr-FR" sz="1050" b="1" dirty="0">
                <a:solidFill>
                  <a:srgbClr val="000000"/>
                </a:solidFill>
                <a:latin typeface="Calibri"/>
              </a:rPr>
              <a:t>gras</a:t>
            </a:r>
            <a:r>
              <a:rPr lang="fr-FR" sz="1050" dirty="0">
                <a:solidFill>
                  <a:srgbClr val="000000"/>
                </a:solidFill>
                <a:latin typeface="Calibri"/>
              </a:rPr>
              <a:t>.</a:t>
            </a:r>
          </a:p>
          <a:p>
            <a:pPr marL="179388" indent="-179388">
              <a:lnSpc>
                <a:spcPct val="120000"/>
              </a:lnSpc>
              <a:spcAft>
                <a:spcPts val="0"/>
              </a:spcAft>
              <a:buFont typeface="Arial" pitchFamily="34" charset="0"/>
              <a:buChar char="•"/>
              <a:defRPr/>
            </a:pPr>
            <a:r>
              <a:rPr lang="fr-FR" sz="1050" dirty="0">
                <a:solidFill>
                  <a:srgbClr val="000000"/>
                </a:solidFill>
                <a:latin typeface="Calibri"/>
              </a:rPr>
              <a:t>Il y a des notes pour susciter et orienter la discussion avec le/la patient(e), y compris des questions spécifiques pour revoir les points abordés et évaluer la compréhension du/de la patient(e).</a:t>
            </a:r>
          </a:p>
          <a:p>
            <a:pPr marL="179388" indent="-179388">
              <a:lnSpc>
                <a:spcPct val="120000"/>
              </a:lnSpc>
              <a:spcAft>
                <a:spcPts val="0"/>
              </a:spcAft>
              <a:buFont typeface="Arial" pitchFamily="34" charset="0"/>
              <a:buChar char="•"/>
              <a:defRPr/>
            </a:pPr>
            <a:r>
              <a:rPr lang="fr-FR" sz="1050" dirty="0">
                <a:solidFill>
                  <a:srgbClr val="000000"/>
                </a:solidFill>
                <a:latin typeface="Calibri"/>
              </a:rPr>
              <a:t>Certaines cartes sont prévues pour des visites particulières, notamment la mise en place du TAR, l’envoi d’un test de mesure de la charge virale, et la réception des résultats. Si le résultat de la charge virale est inférieur à 1 000, il y a des cartes spécifiques à utiliser. Si le résultat de la charge virale est égal ou supérieur à 1 000, il y a plusieurs cartes à utiliser pour expliquer le résultat et animer des sessions de conseil en vue d'une meilleure observance.</a:t>
            </a:r>
          </a:p>
          <a:p>
            <a:pPr marL="179388" indent="-179388">
              <a:lnSpc>
                <a:spcPct val="120000"/>
              </a:lnSpc>
              <a:spcAft>
                <a:spcPts val="0"/>
              </a:spcAft>
              <a:buFont typeface="Arial" pitchFamily="34" charset="0"/>
              <a:buChar char="•"/>
              <a:defRPr/>
            </a:pPr>
            <a:r>
              <a:rPr lang="fr-FR" sz="1050" dirty="0">
                <a:solidFill>
                  <a:srgbClr val="000000"/>
                </a:solidFill>
                <a:latin typeface="Calibri"/>
              </a:rPr>
              <a:t>Un autre document, </a:t>
            </a:r>
            <a:r>
              <a:rPr lang="fr-FR" sz="1050" b="1" dirty="0">
                <a:solidFill>
                  <a:srgbClr val="000000"/>
                </a:solidFill>
                <a:latin typeface="Calibri"/>
              </a:rPr>
              <a:t>l'Outil de planification pour une meilleure observance</a:t>
            </a:r>
            <a:r>
              <a:rPr lang="fr-FR" sz="1050" dirty="0">
                <a:solidFill>
                  <a:srgbClr val="000000"/>
                </a:solidFill>
                <a:latin typeface="Calibri"/>
              </a:rPr>
              <a:t>, conçu pour consigner les résultats et planifier les cartes 6 à 16 doit être inclus dans le dossier du patient.</a:t>
            </a:r>
          </a:p>
          <a:p>
            <a:pPr marL="179388" indent="-179388">
              <a:lnSpc>
                <a:spcPct val="120000"/>
              </a:lnSpc>
              <a:spcAft>
                <a:spcPts val="0"/>
              </a:spcAft>
              <a:buFont typeface="Arial" pitchFamily="34" charset="0"/>
              <a:buChar char="•"/>
              <a:defRPr/>
            </a:pPr>
            <a:r>
              <a:rPr lang="fr-FR" sz="1050" dirty="0">
                <a:solidFill>
                  <a:srgbClr val="000000"/>
                </a:solidFill>
                <a:latin typeface="Calibri"/>
              </a:rPr>
              <a:t>La carte 17 doit être répétée à chaque session de conseil en matière d’amélioration de l’observance prévue dans le cadre du suivi.</a:t>
            </a:r>
          </a:p>
          <a:p>
            <a:pPr marL="179388" indent="-179388">
              <a:lnSpc>
                <a:spcPct val="120000"/>
              </a:lnSpc>
              <a:spcAft>
                <a:spcPts val="0"/>
              </a:spcAft>
              <a:buFont typeface="Arial" pitchFamily="34" charset="0"/>
              <a:buChar char="•"/>
              <a:defRPr/>
            </a:pPr>
            <a:r>
              <a:rPr lang="fr-FR" sz="1050" dirty="0">
                <a:solidFill>
                  <a:srgbClr val="000000"/>
                </a:solidFill>
                <a:latin typeface="Calibri"/>
              </a:rPr>
              <a:t>Utiliser la carte 18 lorsque le/la patient(e) a une charge virale faible après les conseils d’amélioration de l'observance.</a:t>
            </a:r>
          </a:p>
          <a:p>
            <a:pPr marL="179388" indent="-179388">
              <a:lnSpc>
                <a:spcPct val="120000"/>
              </a:lnSpc>
              <a:spcAft>
                <a:spcPts val="0"/>
              </a:spcAft>
              <a:buFont typeface="Arial" pitchFamily="34" charset="0"/>
              <a:buChar char="•"/>
              <a:defRPr/>
            </a:pPr>
            <a:r>
              <a:rPr lang="fr-FR" sz="1050" dirty="0">
                <a:solidFill>
                  <a:srgbClr val="000000"/>
                </a:solidFill>
                <a:latin typeface="Calibri"/>
              </a:rPr>
              <a:t>Utiliser la carte 19 lorsque le/la patient(e) a une charge virale élevée après les conseils d’amélioration de l'observance. Les cartes 6 à 16 peuvent être utilisées pour les sessions de conseil en matière d’amélioration de l’observance répétées.</a:t>
            </a:r>
            <a:endParaRPr lang="en-GB" sz="1050" dirty="0">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600" dirty="0">
                <a:solidFill>
                  <a:srgbClr val="FFFFFF"/>
                </a:solidFill>
              </a:rPr>
              <a:t>	</a:t>
            </a:r>
            <a:r>
              <a:rPr lang="fr-FR" sz="2800" dirty="0">
                <a:solidFill>
                  <a:srgbClr val="FFFFFF"/>
                </a:solidFill>
                <a:latin typeface="Calibri"/>
              </a:rPr>
              <a:t>10. Moyens d'aider votre enfant à prendre ses ARV</a:t>
            </a:r>
            <a:endParaRPr lang="en-US" sz="2800" dirty="0">
              <a:solidFill>
                <a:srgbClr val="FFFFFF"/>
              </a:solidFill>
              <a:latin typeface="Calibri"/>
            </a:endParaRPr>
          </a:p>
        </p:txBody>
      </p:sp>
      <p:sp>
        <p:nvSpPr>
          <p:cNvPr id="52227" name="TextBox 3"/>
          <p:cNvSpPr txBox="1">
            <a:spLocks noChangeArrowheads="1"/>
          </p:cNvSpPr>
          <p:nvPr/>
        </p:nvSpPr>
        <p:spPr bwMode="auto">
          <a:xfrm>
            <a:off x="7315200" y="3124201"/>
            <a:ext cx="2133600" cy="2246313"/>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Ensemble, nous allons trouver des moyens pour que donner ses ARV à votre enfant soit plus facile.</a:t>
            </a:r>
            <a:endParaRPr lang="en-US" sz="2000">
              <a:solidFill>
                <a:srgbClr val="000000"/>
              </a:solidFill>
              <a:latin typeface="Calibri" pitchFamily="34" charset="0"/>
            </a:endParaRPr>
          </a:p>
        </p:txBody>
      </p:sp>
      <p:pic>
        <p:nvPicPr>
          <p:cNvPr id="52228" name="Picture 2"/>
          <p:cNvPicPr>
            <a:picLocks noChangeAspect="1" noChangeArrowheads="1"/>
          </p:cNvPicPr>
          <p:nvPr/>
        </p:nvPicPr>
        <p:blipFill>
          <a:blip r:embed="rId3" cstate="print"/>
          <a:srcRect/>
          <a:stretch>
            <a:fillRect/>
          </a:stretch>
        </p:blipFill>
        <p:spPr bwMode="auto">
          <a:xfrm>
            <a:off x="1066800" y="1752600"/>
            <a:ext cx="5867400" cy="52641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447800"/>
            <a:ext cx="3124200" cy="3200400"/>
          </a:xfrm>
        </p:spPr>
        <p:txBody>
          <a:bodyPr rtlCol="0"/>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Ensemble, nous allons trouver des moyens pour que donner ses </a:t>
            </a:r>
            <a:r>
              <a:rPr lang="fr-FR" sz="1600" dirty="0" err="1">
                <a:solidFill>
                  <a:srgbClr val="000000"/>
                </a:solidFill>
                <a:latin typeface="Calibri"/>
              </a:rPr>
              <a:t>ARV</a:t>
            </a:r>
            <a:r>
              <a:rPr lang="fr-FR" sz="1600" dirty="0">
                <a:solidFill>
                  <a:srgbClr val="000000"/>
                </a:solidFill>
                <a:latin typeface="Calibri"/>
              </a:rPr>
              <a:t> à votre enfant soit plus facile.</a:t>
            </a:r>
            <a:endParaRPr lang="en-US" sz="1600" dirty="0">
              <a:latin typeface="Calibri" panose="020F0502020204030204" pitchFamily="34" charset="0"/>
            </a:endParaRPr>
          </a:p>
        </p:txBody>
      </p:sp>
      <p:sp>
        <p:nvSpPr>
          <p:cNvPr id="21" name="Content Placeholder 1"/>
          <p:cNvSpPr>
            <a:spLocks noGrp="1"/>
          </p:cNvSpPr>
          <p:nvPr>
            <p:ph sz="half" idx="1"/>
          </p:nvPr>
        </p:nvSpPr>
        <p:spPr>
          <a:xfrm>
            <a:off x="4114800" y="1371600"/>
            <a:ext cx="5181600" cy="3505200"/>
          </a:xfrm>
        </p:spPr>
        <p:txBody>
          <a:bodyPr rtlCol="0">
            <a:noAutofit/>
          </a:bodyPr>
          <a:lstStyle/>
          <a:p>
            <a:pPr defTabSz="410195" eaLnBrk="1" fontAlgn="auto" hangingPunct="1">
              <a:spcAft>
                <a:spcPts val="0"/>
              </a:spcAft>
              <a:defRPr/>
            </a:pPr>
            <a:r>
              <a:rPr lang="en-US" sz="1600" b="1" dirty="0">
                <a:solidFill>
                  <a:srgbClr val="000000"/>
                </a:solidFill>
                <a:latin typeface="Calibri"/>
              </a:rPr>
              <a:t>POINTS DE DISCUSSION :</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Après avoir parlé de vos difficultés, voyons                                                        ensemble comment nous pouvons faire en sorte                                                       que donner ses </a:t>
            </a:r>
            <a:r>
              <a:rPr lang="fr-FR" sz="1200" dirty="0" err="1">
                <a:solidFill>
                  <a:srgbClr val="000000"/>
                </a:solidFill>
                <a:latin typeface="Calibri"/>
              </a:rPr>
              <a:t>ARV</a:t>
            </a:r>
            <a:r>
              <a:rPr lang="fr-FR" sz="1200" dirty="0">
                <a:solidFill>
                  <a:srgbClr val="000000"/>
                </a:solidFill>
                <a:latin typeface="Calibri"/>
              </a:rPr>
              <a:t> à votre enfant soit plus facile.</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Beaucoup d'enfants ont des problèmes pour prendre 			       leurs ARV tous les jours.</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Avez-vous des idées pour chacun des obstacles que nous avons abordés ?</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L’oubli de 2 ou 3 doses sur un mois peut entraver l’action des médicaments.</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Nous voulons nous assurer que vous avez les informations, les outils et l'aide dont vous avez besoin pour rendre votre tâche difficile plus facile. Je peux vous donner directement certains outils et informations. Toutefois, vous aurez sans doute besoin de chercher des aides supplémentaires.</a:t>
            </a:r>
          </a:p>
          <a:p>
            <a:pPr marL="269875" indent="-269875" defTabSz="410195" eaLnBrk="1" fontAlgn="auto" hangingPunct="1">
              <a:spcAft>
                <a:spcPts val="0"/>
              </a:spcAft>
              <a:buFont typeface="Arial" pitchFamily="34" charset="0"/>
              <a:buChar char="•"/>
              <a:defRPr/>
            </a:pPr>
            <a:r>
              <a:rPr lang="fr-FR" sz="1200" dirty="0">
                <a:solidFill>
                  <a:srgbClr val="000000"/>
                </a:solidFill>
                <a:latin typeface="Calibri"/>
              </a:rPr>
              <a:t>Parmi les points abordés, qu'est-ce qui pose le plus gros problème lorsqu'il s'agit de donner ses médicaments à votre enfant ?</a:t>
            </a:r>
            <a:endParaRPr lang="en-US" sz="1200" dirty="0">
              <a:solidFill>
                <a:srgbClr val="000000"/>
              </a:solidFill>
              <a:latin typeface="Calibri"/>
            </a:endParaRPr>
          </a:p>
        </p:txBody>
      </p:sp>
      <p:cxnSp>
        <p:nvCxnSpPr>
          <p:cNvPr id="15" name="Straight Connector 14"/>
          <p:cNvCxnSpPr/>
          <p:nvPr/>
        </p:nvCxnSpPr>
        <p:spPr>
          <a:xfrm>
            <a:off x="4038600" y="1524000"/>
            <a:ext cx="0" cy="2743200"/>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114800" y="4572000"/>
            <a:ext cx="1524000" cy="25146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53254"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4191000" y="4609306"/>
            <a:ext cx="496888" cy="382588"/>
          </a:xfrm>
          <a:prstGeom prst="rect">
            <a:avLst/>
          </a:prstGeom>
          <a:noFill/>
          <a:ln w="9525">
            <a:noFill/>
            <a:miter lim="800000"/>
            <a:headEnd/>
            <a:tailEnd/>
          </a:ln>
        </p:spPr>
      </p:pic>
      <p:sp>
        <p:nvSpPr>
          <p:cNvPr id="28" name="Rectangle 27"/>
          <p:cNvSpPr/>
          <p:nvPr/>
        </p:nvSpPr>
        <p:spPr>
          <a:xfrm>
            <a:off x="685800" y="2895600"/>
            <a:ext cx="3124200" cy="41910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53256" name="Content Placeholder 1"/>
          <p:cNvSpPr>
            <a:spLocks noGrp="1"/>
          </p:cNvSpPr>
          <p:nvPr>
            <p:ph sz="half" idx="1"/>
          </p:nvPr>
        </p:nvSpPr>
        <p:spPr>
          <a:xfrm>
            <a:off x="1295400" y="2895600"/>
            <a:ext cx="2514600" cy="914400"/>
          </a:xfrm>
        </p:spPr>
        <p:txBody>
          <a:bodyPr/>
          <a:lstStyle/>
          <a:p>
            <a:pPr eaLnBrk="1" hangingPunct="1"/>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p:txBody>
      </p:sp>
      <p:pic>
        <p:nvPicPr>
          <p:cNvPr id="53257"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723901" y="2933700"/>
            <a:ext cx="519113" cy="533400"/>
          </a:xfrm>
          <a:prstGeom prst="rect">
            <a:avLst/>
          </a:prstGeom>
          <a:noFill/>
          <a:ln w="9525">
            <a:noFill/>
            <a:miter lim="800000"/>
            <a:headEnd/>
            <a:tailEnd/>
          </a:ln>
        </p:spPr>
      </p:pic>
      <p:sp>
        <p:nvSpPr>
          <p:cNvPr id="31" name="TextBox 30"/>
          <p:cNvSpPr txBox="1"/>
          <p:nvPr/>
        </p:nvSpPr>
        <p:spPr>
          <a:xfrm>
            <a:off x="685800" y="3581400"/>
            <a:ext cx="3049588" cy="3613686"/>
          </a:xfrm>
          <a:prstGeom prst="rect">
            <a:avLst/>
          </a:prstGeom>
          <a:noFill/>
        </p:spPr>
        <p:txBody>
          <a:bodyPr wrap="square">
            <a:spAutoFit/>
          </a:bodyPr>
          <a:lstStyle/>
          <a:p>
            <a:pPr defTabSz="913972" fontAlgn="auto">
              <a:spcBef>
                <a:spcPts val="0"/>
              </a:spcBef>
              <a:spcAft>
                <a:spcPts val="0"/>
              </a:spcAft>
              <a:defRPr/>
            </a:pPr>
            <a:r>
              <a:rPr lang="fr-FR" sz="1200" b="1" dirty="0">
                <a:solidFill>
                  <a:srgbClr val="000000"/>
                </a:solidFill>
                <a:latin typeface="Calibri"/>
                <a:cs typeface="+mn-cs"/>
              </a:rPr>
              <a:t>À partir de ce que vous avez appris du parent/responsable, récapitulez les obstacles spécifiques identifiés sur cette carte.</a:t>
            </a:r>
          </a:p>
          <a:p>
            <a:pPr defTabSz="913972" fontAlgn="auto">
              <a:spcBef>
                <a:spcPts val="0"/>
              </a:spcBef>
              <a:spcAft>
                <a:spcPts val="0"/>
              </a:spcAft>
              <a:defRPr/>
            </a:pPr>
            <a:endParaRPr lang="en-US" sz="1000" b="1" dirty="0">
              <a:solidFill>
                <a:srgbClr val="000000"/>
              </a:solidFill>
              <a:latin typeface="Calibri"/>
              <a:cs typeface="+mn-cs"/>
            </a:endParaRPr>
          </a:p>
          <a:p>
            <a:pPr defTabSz="913972" fontAlgn="auto">
              <a:spcBef>
                <a:spcPts val="0"/>
              </a:spcBef>
              <a:spcAft>
                <a:spcPts val="0"/>
              </a:spcAft>
              <a:defRPr/>
            </a:pPr>
            <a:r>
              <a:rPr lang="en-US" sz="1200" b="1" dirty="0" err="1">
                <a:solidFill>
                  <a:srgbClr val="000000"/>
                </a:solidFill>
                <a:latin typeface="Calibri"/>
                <a:cs typeface="+mn-cs"/>
              </a:rPr>
              <a:t>Synthèses</a:t>
            </a:r>
            <a:r>
              <a:rPr lang="en-US" sz="1200" b="1" dirty="0">
                <a:solidFill>
                  <a:srgbClr val="000000"/>
                </a:solidFill>
                <a:latin typeface="Calibri"/>
                <a:cs typeface="+mn-cs"/>
              </a:rPr>
              <a:t>, par </a:t>
            </a:r>
            <a:r>
              <a:rPr lang="en-US" sz="1200" b="1" dirty="0" err="1">
                <a:solidFill>
                  <a:srgbClr val="000000"/>
                </a:solidFill>
                <a:latin typeface="Calibri"/>
                <a:cs typeface="+mn-cs"/>
              </a:rPr>
              <a:t>exemple</a:t>
            </a:r>
            <a:r>
              <a:rPr lang="en-US" sz="1200" b="1" dirty="0">
                <a:solidFill>
                  <a:srgbClr val="000000"/>
                </a:solidFill>
                <a:latin typeface="Calibri"/>
                <a:cs typeface="+mn-cs"/>
              </a:rPr>
              <a:t> :</a:t>
            </a:r>
          </a:p>
          <a:p>
            <a:pPr defTabSz="913972" fontAlgn="auto">
              <a:spcBef>
                <a:spcPts val="0"/>
              </a:spcBef>
              <a:spcAft>
                <a:spcPts val="0"/>
              </a:spcAft>
              <a:defRPr/>
            </a:pPr>
            <a:endParaRPr lang="en-US" sz="1000" b="1" dirty="0">
              <a:solidFill>
                <a:srgbClr val="000000"/>
              </a:solidFill>
              <a:latin typeface="Calibri"/>
              <a:cs typeface="+mn-cs"/>
            </a:endParaRPr>
          </a:p>
          <a:p>
            <a:pPr marL="269875" indent="-269875"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Permettez-moi de m'assurer que je vous ai bien compris. </a:t>
            </a:r>
            <a:r>
              <a:rPr lang="fr-FR" sz="1200" dirty="0">
                <a:solidFill>
                  <a:srgbClr val="000000"/>
                </a:solidFill>
                <a:latin typeface="Calibri"/>
                <a:cs typeface="+mn-cs"/>
              </a:rPr>
              <a:t> Vous voulez que votre enfant soit en bonne santé, mais vous éprouvez des difficultés pour lui donner ses ARV parce que vous avez d'autres problèmes dans votre vie si bien que c'est difficile de vous focaliser sur sa santé.</a:t>
            </a:r>
          </a:p>
          <a:p>
            <a:pPr marL="269875" indent="-269875" defTabSz="913972" fontAlgn="auto">
              <a:spcBef>
                <a:spcPts val="0"/>
              </a:spcBef>
              <a:spcAft>
                <a:spcPts val="0"/>
              </a:spcAft>
              <a:buFont typeface="Arial" pitchFamily="34" charset="0"/>
              <a:buChar char="•"/>
              <a:defRPr/>
            </a:pPr>
            <a:r>
              <a:rPr lang="fr-FR" sz="1200" i="1" u="sng" dirty="0">
                <a:solidFill>
                  <a:srgbClr val="000000"/>
                </a:solidFill>
                <a:latin typeface="Calibri"/>
                <a:cs typeface="+mn-cs"/>
              </a:rPr>
              <a:t>Voici ce que j'ai compris. Corrigez-moi si je me trompe.</a:t>
            </a:r>
            <a:r>
              <a:rPr lang="fr-FR" sz="1200" dirty="0">
                <a:solidFill>
                  <a:srgbClr val="000000"/>
                </a:solidFill>
                <a:latin typeface="Calibri"/>
                <a:cs typeface="+mn-cs"/>
              </a:rPr>
              <a:t> Votre enfant se sent bien quand il a oublié une dose et vous vous posez la question de savoir si les </a:t>
            </a:r>
            <a:r>
              <a:rPr lang="fr-FR" sz="1200" dirty="0" err="1">
                <a:solidFill>
                  <a:srgbClr val="000000"/>
                </a:solidFill>
                <a:latin typeface="Calibri"/>
                <a:cs typeface="+mn-cs"/>
              </a:rPr>
              <a:t>ARV</a:t>
            </a:r>
            <a:r>
              <a:rPr lang="fr-FR" sz="1200" dirty="0">
                <a:solidFill>
                  <a:srgbClr val="000000"/>
                </a:solidFill>
                <a:latin typeface="Calibri"/>
                <a:cs typeface="+mn-cs"/>
              </a:rPr>
              <a:t> sont nécessaires pour que votre enfant reste en bonne santé.</a:t>
            </a:r>
            <a:endParaRPr lang="en-US" sz="1600" i="1" u="sng" dirty="0">
              <a:latin typeface="+mn-lt"/>
              <a:cs typeface="+mn-cs"/>
            </a:endParaRPr>
          </a:p>
        </p:txBody>
      </p:sp>
      <p:sp>
        <p:nvSpPr>
          <p:cNvPr id="22"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600" dirty="0">
                <a:solidFill>
                  <a:srgbClr val="FFFFFF"/>
                </a:solidFill>
              </a:rPr>
              <a:t>	</a:t>
            </a:r>
            <a:r>
              <a:rPr lang="fr-FR" sz="2800" dirty="0">
                <a:solidFill>
                  <a:srgbClr val="FFFFFF"/>
                </a:solidFill>
                <a:latin typeface="Calibri"/>
              </a:rPr>
              <a:t>10. Moyens d'aider votre enfant à prendre ses ARV</a:t>
            </a:r>
            <a:endParaRPr lang="en-US" sz="2800" dirty="0">
              <a:solidFill>
                <a:srgbClr val="FFFFFF"/>
              </a:solidFill>
              <a:latin typeface="Calibri"/>
            </a:endParaRPr>
          </a:p>
        </p:txBody>
      </p:sp>
      <p:sp>
        <p:nvSpPr>
          <p:cNvPr id="18" name="Rectangle 17"/>
          <p:cNvSpPr/>
          <p:nvPr/>
        </p:nvSpPr>
        <p:spPr>
          <a:xfrm>
            <a:off x="5943600" y="4572000"/>
            <a:ext cx="3352800" cy="257175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53262" name="Content Placeholder 1"/>
          <p:cNvSpPr>
            <a:spLocks noGrp="1"/>
          </p:cNvSpPr>
          <p:nvPr>
            <p:ph sz="half" idx="1"/>
          </p:nvPr>
        </p:nvSpPr>
        <p:spPr>
          <a:xfrm>
            <a:off x="6400800" y="4609306"/>
            <a:ext cx="2895600" cy="914400"/>
          </a:xfrm>
        </p:spPr>
        <p:txBody>
          <a:bodyPr/>
          <a:lstStyle/>
          <a:p>
            <a:pPr eaLnBrk="1" hangingPunct="1"/>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p:txBody>
      </p:sp>
      <p:pic>
        <p:nvPicPr>
          <p:cNvPr id="53263"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6019800" y="4648201"/>
            <a:ext cx="381000" cy="392113"/>
          </a:xfrm>
          <a:prstGeom prst="rect">
            <a:avLst/>
          </a:prstGeom>
          <a:noFill/>
          <a:ln w="9525">
            <a:noFill/>
            <a:miter lim="800000"/>
            <a:headEnd/>
            <a:tailEnd/>
          </a:ln>
        </p:spPr>
      </p:pic>
      <p:sp>
        <p:nvSpPr>
          <p:cNvPr id="53264" name="TextBox 26"/>
          <p:cNvSpPr txBox="1">
            <a:spLocks noChangeArrowheads="1"/>
          </p:cNvSpPr>
          <p:nvPr/>
        </p:nvSpPr>
        <p:spPr bwMode="auto">
          <a:xfrm>
            <a:off x="5943600" y="5029200"/>
            <a:ext cx="3352800" cy="2123658"/>
          </a:xfrm>
          <a:prstGeom prst="rect">
            <a:avLst/>
          </a:prstGeom>
          <a:noFill/>
          <a:ln w="9525">
            <a:noFill/>
            <a:miter lim="800000"/>
            <a:headEnd/>
            <a:tailEnd/>
          </a:ln>
        </p:spPr>
        <p:txBody>
          <a:bodyPr>
            <a:spAutoFit/>
          </a:bodyPr>
          <a:lstStyle/>
          <a:p>
            <a:pPr marL="285750" indent="-285750">
              <a:buFont typeface="Arial" charset="0"/>
              <a:buChar char="•"/>
            </a:pPr>
            <a:r>
              <a:rPr lang="fr-FR" sz="1200" dirty="0">
                <a:solidFill>
                  <a:srgbClr val="000000"/>
                </a:solidFill>
                <a:latin typeface="Calibri" pitchFamily="34" charset="0"/>
              </a:rPr>
              <a:t>Aller à la carte 11 pour l’« annonce »</a:t>
            </a:r>
          </a:p>
          <a:p>
            <a:pPr marL="285750" indent="-285750">
              <a:buFont typeface="Arial" charset="0"/>
              <a:buChar char="•"/>
            </a:pPr>
            <a:r>
              <a:rPr lang="fr-FR" sz="1200" dirty="0">
                <a:solidFill>
                  <a:srgbClr val="000000"/>
                </a:solidFill>
                <a:latin typeface="Calibri" pitchFamily="34" charset="0"/>
              </a:rPr>
              <a:t>Aller à la carte 12 pour les « oublis »</a:t>
            </a:r>
          </a:p>
          <a:p>
            <a:pPr marL="285750" indent="-285750">
              <a:buFont typeface="Arial" charset="0"/>
              <a:buChar char="•"/>
            </a:pPr>
            <a:r>
              <a:rPr lang="fr-FR" sz="1200" dirty="0">
                <a:solidFill>
                  <a:srgbClr val="000000"/>
                </a:solidFill>
                <a:latin typeface="Calibri" pitchFamily="34" charset="0"/>
              </a:rPr>
              <a:t>Aller à la carte 13 pour les « connaissances » et les « croyances en matière de santé »</a:t>
            </a:r>
          </a:p>
          <a:p>
            <a:pPr marL="285750" indent="-285750">
              <a:buFont typeface="Arial" charset="0"/>
              <a:buChar char="•"/>
            </a:pPr>
            <a:r>
              <a:rPr lang="fr-FR" sz="1200" dirty="0">
                <a:solidFill>
                  <a:srgbClr val="000000"/>
                </a:solidFill>
                <a:latin typeface="Calibri" pitchFamily="34" charset="0"/>
              </a:rPr>
              <a:t>Aller à la carte 14 pour les « effets indésirables », « L'enfant ne veut pas prendre ses </a:t>
            </a:r>
            <a:r>
              <a:rPr lang="fr-FR" sz="1200" dirty="0" err="1">
                <a:solidFill>
                  <a:srgbClr val="000000"/>
                </a:solidFill>
                <a:latin typeface="Calibri" pitchFamily="34" charset="0"/>
              </a:rPr>
              <a:t>ARV</a:t>
            </a:r>
            <a:r>
              <a:rPr lang="fr-FR" sz="1200" dirty="0">
                <a:solidFill>
                  <a:srgbClr val="000000"/>
                </a:solidFill>
                <a:latin typeface="Calibri" pitchFamily="34" charset="0"/>
              </a:rPr>
              <a:t> » ou le « comportement de l'enfant »</a:t>
            </a:r>
          </a:p>
          <a:p>
            <a:pPr marL="285750" indent="-285750">
              <a:buFont typeface="Arial" charset="0"/>
              <a:buChar char="•"/>
            </a:pPr>
            <a:r>
              <a:rPr lang="fr-FR" sz="1200" dirty="0">
                <a:solidFill>
                  <a:srgbClr val="000000"/>
                </a:solidFill>
                <a:latin typeface="Calibri" pitchFamily="34" charset="0"/>
              </a:rPr>
              <a:t>Aller à la carte 15 pour « aider un jeune enfant à prendre ses médicaments »</a:t>
            </a:r>
          </a:p>
          <a:p>
            <a:pPr marL="285750" indent="-285750">
              <a:buFont typeface="Arial" charset="0"/>
              <a:buChar char="•"/>
            </a:pPr>
            <a:r>
              <a:rPr lang="fr-FR" sz="1200" dirty="0">
                <a:solidFill>
                  <a:srgbClr val="000000"/>
                </a:solidFill>
                <a:latin typeface="Calibri" pitchFamily="34" charset="0"/>
              </a:rPr>
              <a:t>Aller à la carte 16 pour « avaler des comprimés »</a:t>
            </a:r>
          </a:p>
        </p:txBody>
      </p:sp>
      <p:sp>
        <p:nvSpPr>
          <p:cNvPr id="20" name="Content Placeholder 1"/>
          <p:cNvSpPr>
            <a:spLocks noGrp="1"/>
          </p:cNvSpPr>
          <p:nvPr>
            <p:ph sz="half" idx="1"/>
          </p:nvPr>
        </p:nvSpPr>
        <p:spPr>
          <a:xfrm>
            <a:off x="4114800" y="4572000"/>
            <a:ext cx="1600200" cy="2514600"/>
          </a:xfrm>
        </p:spPr>
        <p:txBody>
          <a:bodyPr rtlCol="0">
            <a:normAutofit fontScale="40000" lnSpcReduction="20000"/>
          </a:bodyPr>
          <a:lstStyle/>
          <a:p>
            <a:pPr defTabSz="410195"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p>
          <a:p>
            <a:pPr defTabSz="410195" eaLnBrk="1" fontAlgn="auto" hangingPunct="1">
              <a:spcAft>
                <a:spcPts val="0"/>
              </a:spcAft>
              <a:defRPr/>
            </a:pPr>
            <a:r>
              <a:rPr lang="en-US" sz="2500" b="1" dirty="0">
                <a:solidFill>
                  <a:srgbClr val="000000"/>
                </a:solidFill>
                <a:latin typeface="Calibri"/>
              </a:rPr>
              <a:t>	</a:t>
            </a:r>
            <a:r>
              <a:rPr lang="en-US" sz="3800" b="1" dirty="0">
                <a:solidFill>
                  <a:srgbClr val="000000"/>
                </a:solidFill>
                <a:latin typeface="Calibri"/>
              </a:rPr>
              <a:t>   </a:t>
            </a:r>
          </a:p>
          <a:p>
            <a:pPr defTabSz="410195" eaLnBrk="1" fontAlgn="auto" hangingPunct="1">
              <a:spcAft>
                <a:spcPts val="0"/>
              </a:spcAft>
              <a:defRPr/>
            </a:pPr>
            <a:r>
              <a:rPr lang="en-US" sz="3200" b="1" dirty="0">
                <a:solidFill>
                  <a:srgbClr val="000000"/>
                </a:solidFill>
                <a:latin typeface="Calibri"/>
              </a:rPr>
              <a:t>Documentation</a:t>
            </a:r>
          </a:p>
          <a:p>
            <a:pPr defTabSz="410195" eaLnBrk="1" fontAlgn="auto" hangingPunct="1">
              <a:spcAft>
                <a:spcPts val="0"/>
              </a:spcAft>
              <a:defRPr/>
            </a:pPr>
            <a:endParaRPr lang="en-US" sz="2800" b="1" dirty="0">
              <a:solidFill>
                <a:srgbClr val="000000"/>
              </a:solidFill>
              <a:latin typeface="Calibri"/>
            </a:endParaRPr>
          </a:p>
          <a:p>
            <a:pPr defTabSz="410195" eaLnBrk="1" fontAlgn="auto" hangingPunct="1">
              <a:spcAft>
                <a:spcPts val="0"/>
              </a:spcAft>
              <a:defRPr/>
            </a:pPr>
            <a:r>
              <a:rPr lang="fr-FR" sz="2800" dirty="0">
                <a:solidFill>
                  <a:srgbClr val="000000"/>
                </a:solidFill>
                <a:latin typeface="Calibri"/>
              </a:rPr>
              <a:t>Documenter les interventions planifiées pour relever les défis identifiés par le parent/responsable  dans </a:t>
            </a:r>
            <a:r>
              <a:rPr lang="fr-FR" sz="2800" b="1" dirty="0">
                <a:solidFill>
                  <a:srgbClr val="000000"/>
                </a:solidFill>
                <a:latin typeface="Calibri"/>
              </a:rPr>
              <a:t>l'Outil de planification pour une meilleure observance.</a:t>
            </a:r>
            <a:endParaRPr lang="en-US" sz="2800" b="1" dirty="0">
              <a:solidFill>
                <a:srgbClr val="000000"/>
              </a:solidFill>
              <a:latin typeface="Calibri"/>
            </a:endParaRPr>
          </a:p>
        </p:txBody>
      </p:sp>
      <p:sp>
        <p:nvSpPr>
          <p:cNvPr id="19" name="TextBox 18"/>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5126" y="1122926"/>
            <a:ext cx="1295400" cy="116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dirty="0">
                <a:solidFill>
                  <a:srgbClr val="FFFFFF"/>
                </a:solidFill>
                <a:latin typeface="Calibri"/>
              </a:rPr>
              <a:t>	11. Annoncer le statut de votre enfant à autrui</a:t>
            </a:r>
            <a:endParaRPr lang="en-US" sz="2800" dirty="0">
              <a:solidFill>
                <a:srgbClr val="FFFFFF"/>
              </a:solidFill>
              <a:latin typeface="Calibri"/>
            </a:endParaRPr>
          </a:p>
        </p:txBody>
      </p:sp>
      <p:sp>
        <p:nvSpPr>
          <p:cNvPr id="54275" name="TextBox 3"/>
          <p:cNvSpPr txBox="1">
            <a:spLocks noChangeArrowheads="1"/>
          </p:cNvSpPr>
          <p:nvPr/>
        </p:nvSpPr>
        <p:spPr bwMode="auto">
          <a:xfrm>
            <a:off x="841376" y="6477001"/>
            <a:ext cx="7997825" cy="708025"/>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dirty="0">
                <a:solidFill>
                  <a:srgbClr val="000000"/>
                </a:solidFill>
                <a:latin typeface="Calibri" pitchFamily="34" charset="0"/>
              </a:rPr>
              <a:t>Annoncer le statut de votre enfant à quelqu'un en qui vous avez confiance peut vous aider à donner ses ARV à votre enfant.</a:t>
            </a:r>
            <a:endParaRPr lang="en-US" sz="2000" dirty="0">
              <a:solidFill>
                <a:srgbClr val="000000"/>
              </a:solidFill>
              <a:latin typeface="Calibri" pitchFamily="34" charset="0"/>
            </a:endParaRPr>
          </a:p>
        </p:txBody>
      </p:sp>
      <p:pic>
        <p:nvPicPr>
          <p:cNvPr id="54276" name="Picture 2"/>
          <p:cNvPicPr>
            <a:picLocks noChangeAspect="1" noChangeArrowheads="1"/>
          </p:cNvPicPr>
          <p:nvPr/>
        </p:nvPicPr>
        <p:blipFill>
          <a:blip r:embed="rId3" cstate="print"/>
          <a:srcRect/>
          <a:stretch>
            <a:fillRect/>
          </a:stretch>
        </p:blipFill>
        <p:spPr bwMode="auto">
          <a:xfrm>
            <a:off x="1066800" y="1595438"/>
            <a:ext cx="7981950" cy="465296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5800" y="5715001"/>
            <a:ext cx="2940050" cy="1447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55299"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844552" y="5734053"/>
            <a:ext cx="496887" cy="382587"/>
          </a:xfrm>
          <a:prstGeom prst="rect">
            <a:avLst/>
          </a:prstGeom>
          <a:noFill/>
          <a:ln w="9525">
            <a:noFill/>
            <a:miter lim="800000"/>
            <a:headEnd/>
            <a:tailEnd/>
          </a:ln>
        </p:spPr>
      </p:pic>
      <p:sp>
        <p:nvSpPr>
          <p:cNvPr id="2" name="Content Placeholder 1"/>
          <p:cNvSpPr>
            <a:spLocks noGrp="1"/>
          </p:cNvSpPr>
          <p:nvPr>
            <p:ph sz="half" idx="1"/>
          </p:nvPr>
        </p:nvSpPr>
        <p:spPr>
          <a:xfrm>
            <a:off x="685800" y="1514475"/>
            <a:ext cx="3200400" cy="3200400"/>
          </a:xfrm>
        </p:spPr>
        <p:txBody>
          <a:bodyPr rtlCol="0"/>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Annoncer le statut de votre enfant à quelqu'un en qui vous avez confiance peut vous aider à donner ses ARV à votre enfant.</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990975" y="1600200"/>
            <a:ext cx="5534025" cy="5562600"/>
          </a:xfrm>
        </p:spPr>
        <p:txBody>
          <a:bodyPr rtlCol="0">
            <a:normAutofit fontScale="85000" lnSpcReduction="20000"/>
          </a:bodyPr>
          <a:lstStyle/>
          <a:p>
            <a:pPr defTabSz="410195" eaLnBrk="1" fontAlgn="auto" hangingPunct="1">
              <a:spcAft>
                <a:spcPts val="0"/>
              </a:spcAft>
              <a:defRPr/>
            </a:pPr>
            <a:r>
              <a:rPr lang="en-US" sz="1900" b="1" dirty="0">
                <a:solidFill>
                  <a:srgbClr val="000000"/>
                </a:solidFill>
                <a:latin typeface="Calibri"/>
              </a:rPr>
              <a:t>POINTS DE DISCUSSION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Étudier les façons de décider avec qui                                       partager le diagnostic et comment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Selon vous, quelles sont les				   caractéristiques qui déterminent la bonne personne avec qui partager la situation de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Quels sont les avantages que quelqu’un connaisse la situation de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Comment pouvez-vous décider de faire ou non confiance à quelqu’un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Comment pouvez-vous parler du statut de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Selon vous, comment une autre personne pourrait-elle vous aider à donner ses </a:t>
            </a:r>
            <a:r>
              <a:rPr lang="fr-FR" dirty="0" err="1">
                <a:solidFill>
                  <a:srgbClr val="000000"/>
                </a:solidFill>
                <a:latin typeface="Calibri"/>
              </a:rPr>
              <a:t>ARV</a:t>
            </a:r>
            <a:r>
              <a:rPr lang="fr-FR" dirty="0">
                <a:solidFill>
                  <a:srgbClr val="000000"/>
                </a:solidFill>
                <a:latin typeface="Calibri"/>
              </a:rPr>
              <a:t> à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Avez-vous peur que votre enfant souffre si sa séropositivité est révélée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Discuter de l’annonce de son statut VIH à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Selon vous, quel est le bon moment pour annoncer son statut VIH à votre enfant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Quels sont les avantages que vous enfant connaisse son statut VIH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Pensez-vous qu'il sera plus facile pour lui de prendre ses </a:t>
            </a:r>
            <a:r>
              <a:rPr lang="fr-FR" dirty="0" err="1">
                <a:solidFill>
                  <a:srgbClr val="000000"/>
                </a:solidFill>
                <a:latin typeface="Calibri"/>
              </a:rPr>
              <a:t>ARV</a:t>
            </a:r>
            <a:r>
              <a:rPr lang="fr-FR" dirty="0">
                <a:solidFill>
                  <a:srgbClr val="000000"/>
                </a:solidFill>
                <a:latin typeface="Calibri"/>
              </a:rPr>
              <a:t> s'il connaît son statut ?</a:t>
            </a:r>
          </a:p>
          <a:p>
            <a:pPr marL="719138" indent="-269875" defTabSz="410195" eaLnBrk="1" fontAlgn="auto" hangingPunct="1">
              <a:spcAft>
                <a:spcPts val="0"/>
              </a:spcAft>
              <a:buFont typeface="Arial" pitchFamily="34" charset="0"/>
              <a:buChar char="•"/>
              <a:defRPr/>
            </a:pPr>
            <a:r>
              <a:rPr lang="fr-FR" dirty="0">
                <a:solidFill>
                  <a:srgbClr val="000000"/>
                </a:solidFill>
                <a:latin typeface="Calibri"/>
              </a:rPr>
              <a:t>Qu'est-ce qui vous inquiète dans le fait que votre enfant connaisse son statut VIH ?</a:t>
            </a:r>
            <a:endParaRPr lang="en-US" dirty="0">
              <a:solidFill>
                <a:srgbClr val="000000"/>
              </a:solidFill>
              <a:latin typeface="Calibri"/>
            </a:endParaRPr>
          </a:p>
        </p:txBody>
      </p:sp>
      <p:cxnSp>
        <p:nvCxnSpPr>
          <p:cNvPr id="15" name="Straight Connector 14"/>
          <p:cNvCxnSpPr/>
          <p:nvPr/>
        </p:nvCxnSpPr>
        <p:spPr>
          <a:xfrm>
            <a:off x="3886200" y="1573215"/>
            <a:ext cx="0" cy="56483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dirty="0">
                <a:solidFill>
                  <a:srgbClr val="FFFFFF"/>
                </a:solidFill>
                <a:latin typeface="Calibri"/>
              </a:rPr>
              <a:t>	11. Annoncer le statut de votre enfant à autrui</a:t>
            </a:r>
            <a:endParaRPr lang="en-US" sz="2800" dirty="0">
              <a:solidFill>
                <a:srgbClr val="FFFFFF"/>
              </a:solidFill>
              <a:latin typeface="Calibri"/>
            </a:endParaRPr>
          </a:p>
        </p:txBody>
      </p:sp>
      <p:sp>
        <p:nvSpPr>
          <p:cNvPr id="10" name="Content Placeholder 1"/>
          <p:cNvSpPr>
            <a:spLocks noGrp="1"/>
          </p:cNvSpPr>
          <p:nvPr>
            <p:ph sz="half" idx="1"/>
          </p:nvPr>
        </p:nvSpPr>
        <p:spPr>
          <a:xfrm>
            <a:off x="714375" y="5753103"/>
            <a:ext cx="2819400" cy="1409699"/>
          </a:xfrm>
        </p:spPr>
        <p:txBody>
          <a:bodyPr rtlCol="0">
            <a:normAutofit fontScale="55000" lnSpcReduction="20000"/>
          </a:bodyPr>
          <a:lstStyle/>
          <a:p>
            <a:pPr defTabSz="410195"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r>
              <a:rPr lang="en-US" sz="2900" b="1" dirty="0">
                <a:solidFill>
                  <a:srgbClr val="000000"/>
                </a:solidFill>
                <a:latin typeface="Calibri"/>
              </a:rPr>
              <a:t>Documentation</a:t>
            </a:r>
          </a:p>
          <a:p>
            <a:pPr defTabSz="410195" eaLnBrk="1" fontAlgn="auto" hangingPunct="1">
              <a:spcAft>
                <a:spcPts val="0"/>
              </a:spcAft>
              <a:defRPr/>
            </a:pPr>
            <a:endParaRPr lang="en-US" sz="2300" b="1" dirty="0">
              <a:solidFill>
                <a:srgbClr val="000000"/>
              </a:solidFill>
              <a:latin typeface="Calibri"/>
            </a:endParaRPr>
          </a:p>
          <a:p>
            <a:pPr defTabSz="410195" eaLnBrk="1" fontAlgn="auto" hangingPunct="1">
              <a:spcAft>
                <a:spcPts val="0"/>
              </a:spcAft>
              <a:defRPr/>
            </a:pPr>
            <a:r>
              <a:rPr lang="fr-FR" sz="2500" dirty="0">
                <a:solidFill>
                  <a:srgbClr val="000000"/>
                </a:solidFill>
                <a:latin typeface="Calibri"/>
              </a:rPr>
              <a:t>Documenter les interventions planifiées pour relever les défis identifiés par le parent/responsable dans </a:t>
            </a:r>
            <a:r>
              <a:rPr lang="fr-FR" sz="2500" b="1" dirty="0">
                <a:solidFill>
                  <a:srgbClr val="000000"/>
                </a:solidFill>
                <a:latin typeface="Calibri"/>
              </a:rPr>
              <a:t>l'Outil de planification pour une meilleure observance.</a:t>
            </a:r>
            <a:endParaRPr lang="en-US" sz="2500" b="1" dirty="0">
              <a:solidFill>
                <a:srgbClr val="000000"/>
              </a:solidFill>
              <a:latin typeface="Calibri"/>
            </a:endParaRPr>
          </a:p>
        </p:txBody>
      </p:sp>
      <p:sp>
        <p:nvSpPr>
          <p:cNvPr id="12" name="Rectangle 11"/>
          <p:cNvSpPr/>
          <p:nvPr/>
        </p:nvSpPr>
        <p:spPr>
          <a:xfrm>
            <a:off x="685800" y="3048000"/>
            <a:ext cx="2895600" cy="25146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55307" name="Content Placeholder 1"/>
          <p:cNvSpPr>
            <a:spLocks noGrp="1"/>
          </p:cNvSpPr>
          <p:nvPr>
            <p:ph sz="half" idx="1"/>
          </p:nvPr>
        </p:nvSpPr>
        <p:spPr>
          <a:xfrm>
            <a:off x="1263650" y="3048000"/>
            <a:ext cx="2362200" cy="914400"/>
          </a:xfrm>
        </p:spPr>
        <p:txBody>
          <a:bodyPr/>
          <a:lstStyle/>
          <a:p>
            <a:pPr eaLnBrk="1" hangingPunct="1"/>
            <a:r>
              <a:rPr lang="en-US" sz="1600" b="1" dirty="0">
                <a:solidFill>
                  <a:srgbClr val="000000"/>
                </a:solidFill>
                <a:latin typeface="Calibri" pitchFamily="34" charset="0"/>
              </a:rPr>
              <a:t>Instructions pour le </a:t>
            </a:r>
            <a:r>
              <a:rPr lang="en-US" sz="1600" b="1" dirty="0" err="1">
                <a:solidFill>
                  <a:srgbClr val="000000"/>
                </a:solidFill>
                <a:latin typeface="Calibri" pitchFamily="34" charset="0"/>
              </a:rPr>
              <a:t>prestataire</a:t>
            </a:r>
            <a:endParaRPr lang="en-US" sz="1600" b="1" dirty="0">
              <a:solidFill>
                <a:srgbClr val="000000"/>
              </a:solidFill>
              <a:latin typeface="Calibri" pitchFamily="34" charset="0"/>
            </a:endParaRPr>
          </a:p>
        </p:txBody>
      </p:sp>
      <p:pic>
        <p:nvPicPr>
          <p:cNvPr id="55308"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685801" y="3067050"/>
            <a:ext cx="517525" cy="533400"/>
          </a:xfrm>
          <a:prstGeom prst="rect">
            <a:avLst/>
          </a:prstGeom>
          <a:noFill/>
          <a:ln w="9525">
            <a:noFill/>
            <a:miter lim="800000"/>
            <a:headEnd/>
            <a:tailEnd/>
          </a:ln>
        </p:spPr>
      </p:pic>
      <p:sp>
        <p:nvSpPr>
          <p:cNvPr id="55309" name="TextBox 15"/>
          <p:cNvSpPr txBox="1">
            <a:spLocks noChangeArrowheads="1"/>
          </p:cNvSpPr>
          <p:nvPr/>
        </p:nvSpPr>
        <p:spPr bwMode="auto">
          <a:xfrm>
            <a:off x="695325" y="3669774"/>
            <a:ext cx="2857500" cy="1892826"/>
          </a:xfrm>
          <a:prstGeom prst="rect">
            <a:avLst/>
          </a:prstGeom>
          <a:noFill/>
          <a:ln w="9525">
            <a:noFill/>
            <a:miter lim="800000"/>
            <a:headEnd/>
            <a:tailEnd/>
          </a:ln>
        </p:spPr>
        <p:txBody>
          <a:bodyPr>
            <a:spAutoFit/>
          </a:bodyPr>
          <a:lstStyle/>
          <a:p>
            <a:pPr marL="285750" indent="-285750">
              <a:buFont typeface="Arial" charset="0"/>
              <a:buChar char="•"/>
            </a:pPr>
            <a:r>
              <a:rPr lang="fr-FR" sz="1300" dirty="0">
                <a:solidFill>
                  <a:srgbClr val="000000"/>
                </a:solidFill>
                <a:latin typeface="Calibri" pitchFamily="34" charset="0"/>
              </a:rPr>
              <a:t>Identifier les personnes susceptibles d'aider l'enfant à prendre ses </a:t>
            </a:r>
            <a:r>
              <a:rPr lang="fr-FR" sz="1300" dirty="0" err="1">
                <a:solidFill>
                  <a:srgbClr val="000000"/>
                </a:solidFill>
                <a:latin typeface="Calibri" pitchFamily="34" charset="0"/>
              </a:rPr>
              <a:t>ARV</a:t>
            </a:r>
            <a:r>
              <a:rPr lang="fr-FR" sz="1300" dirty="0">
                <a:solidFill>
                  <a:srgbClr val="000000"/>
                </a:solidFill>
                <a:latin typeface="Calibri" pitchFamily="34" charset="0"/>
              </a:rPr>
              <a:t>.</a:t>
            </a:r>
          </a:p>
          <a:p>
            <a:pPr marL="285750" indent="-285750">
              <a:buFont typeface="Arial" charset="0"/>
              <a:buChar char="•"/>
            </a:pPr>
            <a:r>
              <a:rPr lang="fr-FR" sz="1300" dirty="0">
                <a:solidFill>
                  <a:srgbClr val="000000"/>
                </a:solidFill>
                <a:latin typeface="Calibri" pitchFamily="34" charset="0"/>
              </a:rPr>
              <a:t>Planifier les choses et apporter de l'aide aux parents (notamment avec l'aide d'autres professionnels de l'équipe de soins) qui veulent annoncer son statut VIH à leur enfant ou à autrui.</a:t>
            </a:r>
            <a:endParaRPr lang="en-US" sz="1300" dirty="0">
              <a:latin typeface="Calibri" pitchFamily="34" charset="0"/>
            </a:endParaRPr>
          </a:p>
        </p:txBody>
      </p:sp>
      <p:sp>
        <p:nvSpPr>
          <p:cNvPr id="14" name="TextBox 13"/>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0346" y="1269548"/>
            <a:ext cx="1504959" cy="87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600">
                <a:solidFill>
                  <a:srgbClr val="FFFFFF"/>
                </a:solidFill>
                <a:latin typeface="Calibri"/>
              </a:rPr>
              <a:t>	12. </a:t>
            </a:r>
            <a:r>
              <a:rPr lang="fr-FR" sz="2800">
                <a:solidFill>
                  <a:srgbClr val="FFFFFF"/>
                </a:solidFill>
                <a:latin typeface="Calibri"/>
              </a:rPr>
              <a:t>Penser</a:t>
            </a:r>
            <a:r>
              <a:rPr lang="fr-FR" sz="2600">
                <a:solidFill>
                  <a:srgbClr val="FFFFFF"/>
                </a:solidFill>
                <a:latin typeface="Calibri"/>
              </a:rPr>
              <a:t> à lui donner ses ARV</a:t>
            </a:r>
            <a:endParaRPr lang="en-US" sz="2600" dirty="0">
              <a:solidFill>
                <a:srgbClr val="FFFFFF"/>
              </a:solidFill>
              <a:latin typeface="Calibri"/>
            </a:endParaRPr>
          </a:p>
        </p:txBody>
      </p:sp>
      <p:sp>
        <p:nvSpPr>
          <p:cNvPr id="4" name="TextBox 3"/>
          <p:cNvSpPr txBox="1"/>
          <p:nvPr/>
        </p:nvSpPr>
        <p:spPr>
          <a:xfrm>
            <a:off x="685800" y="5867400"/>
            <a:ext cx="4260850" cy="1938338"/>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a:solidFill>
                  <a:srgbClr val="000000"/>
                </a:solidFill>
                <a:latin typeface="Calibri"/>
                <a:cs typeface="+mn-cs"/>
              </a:rPr>
              <a:t>Il peut être difficile de toujours penser à donner ses ARV à votre enfant. </a:t>
            </a:r>
          </a:p>
          <a:p>
            <a:pPr marL="285750" indent="-285750" defTabSz="913972" fontAlgn="auto">
              <a:spcBef>
                <a:spcPts val="0"/>
              </a:spcBef>
              <a:spcAft>
                <a:spcPts val="0"/>
              </a:spcAft>
              <a:buFont typeface="Wingdings" panose="05000000000000000000" pitchFamily="2" charset="2"/>
              <a:buChar char="Ø"/>
              <a:defRPr/>
            </a:pPr>
            <a:endParaRPr lang="en-US" sz="200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sp>
        <p:nvSpPr>
          <p:cNvPr id="7" name="TextBox 6"/>
          <p:cNvSpPr txBox="1"/>
          <p:nvPr/>
        </p:nvSpPr>
        <p:spPr>
          <a:xfrm>
            <a:off x="4946650" y="5867400"/>
            <a:ext cx="4478338" cy="1938338"/>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a:solidFill>
                  <a:srgbClr val="000000"/>
                </a:solidFill>
                <a:latin typeface="Calibri"/>
                <a:cs typeface="+mn-cs"/>
              </a:rPr>
              <a:t>L'oubli de doses d'ARV peut avoir des conséquences néfastes pour la santé de votre enfant.</a:t>
            </a:r>
          </a:p>
          <a:p>
            <a:pPr marL="285750" indent="-285750" defTabSz="913972" fontAlgn="auto">
              <a:spcBef>
                <a:spcPts val="0"/>
              </a:spcBef>
              <a:spcAft>
                <a:spcPts val="0"/>
              </a:spcAft>
              <a:buFont typeface="Wingdings" panose="05000000000000000000" pitchFamily="2" charset="2"/>
              <a:buChar char="Ø"/>
              <a:defRPr/>
            </a:pPr>
            <a:endParaRPr lang="en-US" sz="200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pic>
        <p:nvPicPr>
          <p:cNvPr id="56325" name="Picture 2"/>
          <p:cNvPicPr>
            <a:picLocks noChangeAspect="1" noChangeArrowheads="1"/>
          </p:cNvPicPr>
          <p:nvPr/>
        </p:nvPicPr>
        <p:blipFill>
          <a:blip r:embed="rId3" cstate="print"/>
          <a:srcRect/>
          <a:stretch>
            <a:fillRect/>
          </a:stretch>
        </p:blipFill>
        <p:spPr bwMode="auto">
          <a:xfrm>
            <a:off x="685800" y="2171700"/>
            <a:ext cx="8739188" cy="33909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447800"/>
            <a:ext cx="3048000" cy="3200400"/>
          </a:xfrm>
        </p:spPr>
        <p:txBody>
          <a:bodyPr rtlCol="0">
            <a:normAutofit/>
          </a:bodyPr>
          <a:lstStyle/>
          <a:p>
            <a:pPr defTabSz="410195" eaLnBrk="1" fontAlgn="auto" hangingPunct="1">
              <a:spcAft>
                <a:spcPts val="0"/>
              </a:spcAft>
              <a:defRPr/>
            </a:pPr>
            <a:r>
              <a:rPr lang="en-US" sz="1400" b="1" dirty="0">
                <a:solidFill>
                  <a:srgbClr val="000000"/>
                </a:solidFill>
                <a:latin typeface="Calibri"/>
              </a:rPr>
              <a:t>MESSAGES FORTS :</a:t>
            </a:r>
          </a:p>
          <a:p>
            <a:pPr marL="274638" indent="-274638" defTabSz="410195" eaLnBrk="1" fontAlgn="auto" hangingPunct="1">
              <a:spcAft>
                <a:spcPts val="0"/>
              </a:spcAft>
              <a:buFont typeface="Wingdings" pitchFamily="2" charset="2"/>
              <a:buChar char="Ø"/>
              <a:defRPr/>
            </a:pPr>
            <a:r>
              <a:rPr lang="fr-FR" sz="1400" dirty="0">
                <a:solidFill>
                  <a:srgbClr val="000000"/>
                </a:solidFill>
                <a:latin typeface="Calibri"/>
              </a:rPr>
              <a:t>Il peut être difficile de toujours penser à donner ses </a:t>
            </a:r>
            <a:r>
              <a:rPr lang="fr-FR" sz="1400" dirty="0" err="1">
                <a:solidFill>
                  <a:srgbClr val="000000"/>
                </a:solidFill>
                <a:latin typeface="Calibri"/>
              </a:rPr>
              <a:t>ARV</a:t>
            </a:r>
            <a:r>
              <a:rPr lang="fr-FR" sz="1400" dirty="0">
                <a:solidFill>
                  <a:srgbClr val="000000"/>
                </a:solidFill>
                <a:latin typeface="Calibri"/>
              </a:rPr>
              <a:t> à votre enfant.</a:t>
            </a:r>
          </a:p>
          <a:p>
            <a:pPr marL="274638" indent="-274638" defTabSz="410195" eaLnBrk="1" fontAlgn="auto" hangingPunct="1">
              <a:spcAft>
                <a:spcPts val="0"/>
              </a:spcAft>
              <a:buFont typeface="Wingdings" pitchFamily="2" charset="2"/>
              <a:buChar char="Ø"/>
              <a:defRPr/>
            </a:pPr>
            <a:r>
              <a:rPr lang="fr-FR" sz="1400" dirty="0">
                <a:solidFill>
                  <a:srgbClr val="000000"/>
                </a:solidFill>
                <a:latin typeface="Calibri"/>
              </a:rPr>
              <a:t>L'oubli de doses d'</a:t>
            </a:r>
            <a:r>
              <a:rPr lang="fr-FR" sz="1400" dirty="0" err="1">
                <a:solidFill>
                  <a:srgbClr val="000000"/>
                </a:solidFill>
                <a:latin typeface="Calibri"/>
              </a:rPr>
              <a:t>ARV</a:t>
            </a:r>
            <a:r>
              <a:rPr lang="fr-FR" sz="1400" dirty="0">
                <a:solidFill>
                  <a:srgbClr val="000000"/>
                </a:solidFill>
                <a:latin typeface="Calibri"/>
              </a:rPr>
              <a:t> peut avoir des conséquences néfastes pour la santé de votre enfant.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4038600" y="1447800"/>
            <a:ext cx="5149850" cy="4343400"/>
          </a:xfrm>
        </p:spPr>
        <p:txBody>
          <a:bodyPr rtlCol="0">
            <a:normAutofit lnSpcReduction="10000"/>
          </a:bodyPr>
          <a:lstStyle/>
          <a:p>
            <a:pPr defTabSz="410195" eaLnBrk="1" fontAlgn="auto" hangingPunct="1">
              <a:spcAft>
                <a:spcPts val="0"/>
              </a:spcAft>
              <a:defRPr/>
            </a:pPr>
            <a:r>
              <a:rPr lang="en-US" sz="1700" b="1" dirty="0">
                <a:solidFill>
                  <a:srgbClr val="000000"/>
                </a:solidFill>
                <a:latin typeface="Calibri"/>
              </a:rPr>
              <a:t>POINTS DE DISCUSSION :</a:t>
            </a:r>
          </a:p>
          <a:p>
            <a:pPr marL="274638" indent="-274638" defTabSz="410195" eaLnBrk="1" fontAlgn="auto" hangingPunct="1">
              <a:spcAft>
                <a:spcPts val="0"/>
              </a:spcAft>
              <a:buFont typeface="Arial" pitchFamily="34" charset="0"/>
              <a:buChar char="•"/>
              <a:defRPr/>
            </a:pPr>
            <a:r>
              <a:rPr lang="fr-FR" sz="1400" dirty="0">
                <a:solidFill>
                  <a:srgbClr val="000000"/>
                </a:solidFill>
                <a:latin typeface="Calibri"/>
              </a:rPr>
              <a:t>Je veux m’assurer d’avoir bien compris.                                                         Si j’ai  bien compris ce que vous avez dit                                                </a:t>
            </a:r>
            <a:r>
              <a:rPr lang="fr-FR" sz="1400" i="1" dirty="0">
                <a:solidFill>
                  <a:srgbClr val="000000"/>
                </a:solidFill>
                <a:latin typeface="Calibri"/>
              </a:rPr>
              <a:t>[circonstance ayant entraîné l'oubli de doses].</a:t>
            </a:r>
          </a:p>
          <a:p>
            <a:pPr marL="274638" indent="-274638" defTabSz="410195" eaLnBrk="1" fontAlgn="auto" hangingPunct="1">
              <a:spcAft>
                <a:spcPts val="0"/>
              </a:spcAft>
              <a:buFont typeface="Arial" pitchFamily="34" charset="0"/>
              <a:buChar char="•"/>
              <a:defRPr/>
            </a:pPr>
            <a:r>
              <a:rPr lang="fr-FR" sz="1400" dirty="0">
                <a:solidFill>
                  <a:srgbClr val="000000"/>
                </a:solidFill>
                <a:latin typeface="Calibri"/>
              </a:rPr>
              <a:t>Voici quelques éléments que d’autres ont trouvé utiles :</a:t>
            </a:r>
          </a:p>
          <a:p>
            <a:pPr marL="715963" indent="-274638" defTabSz="410195" eaLnBrk="1" fontAlgn="auto" hangingPunct="1">
              <a:spcAft>
                <a:spcPts val="0"/>
              </a:spcAft>
              <a:buFont typeface="Arial" pitchFamily="34" charset="0"/>
              <a:buChar char="•"/>
              <a:defRPr/>
            </a:pPr>
            <a:r>
              <a:rPr lang="fr-FR" sz="1400" dirty="0">
                <a:solidFill>
                  <a:srgbClr val="000000"/>
                </a:solidFill>
                <a:latin typeface="Calibri"/>
              </a:rPr>
              <a:t>Donner des </a:t>
            </a:r>
            <a:r>
              <a:rPr lang="fr-FR" sz="1400" dirty="0" err="1">
                <a:solidFill>
                  <a:srgbClr val="000000"/>
                </a:solidFill>
                <a:latin typeface="Calibri"/>
              </a:rPr>
              <a:t>ARV</a:t>
            </a:r>
            <a:r>
              <a:rPr lang="fr-FR" sz="1400" dirty="0">
                <a:solidFill>
                  <a:srgbClr val="000000"/>
                </a:solidFill>
                <a:latin typeface="Calibri"/>
              </a:rPr>
              <a:t> est une responsabilité d'adulte : les personnes s'occupant d'enfants doivent leur donner leurs médicaments. Il faut demander à une personne de donner les médicaments. Si, un jour, cet adulte ne peut pas accomplir cette tâche, il doit trouver un remplaçant.</a:t>
            </a:r>
          </a:p>
          <a:p>
            <a:pPr marL="715963" indent="-274638" defTabSz="410195" eaLnBrk="1" fontAlgn="auto" hangingPunct="1">
              <a:spcAft>
                <a:spcPts val="0"/>
              </a:spcAft>
              <a:buFont typeface="Arial" pitchFamily="34" charset="0"/>
              <a:buChar char="•"/>
              <a:defRPr/>
            </a:pPr>
            <a:r>
              <a:rPr lang="fr-FR" sz="1400" dirty="0">
                <a:solidFill>
                  <a:srgbClr val="000000"/>
                </a:solidFill>
                <a:latin typeface="Calibri"/>
              </a:rPr>
              <a:t>Mettez les médicaments dans un endroit facile à retenir que vous avez sous les yeux tous les jours.</a:t>
            </a:r>
          </a:p>
          <a:p>
            <a:pPr marL="715963" indent="-274638" defTabSz="410195" eaLnBrk="1" fontAlgn="auto" hangingPunct="1">
              <a:spcAft>
                <a:spcPts val="0"/>
              </a:spcAft>
              <a:buFont typeface="Arial" pitchFamily="34" charset="0"/>
              <a:buChar char="•"/>
              <a:defRPr/>
            </a:pPr>
            <a:r>
              <a:rPr lang="fr-FR" sz="1400" dirty="0">
                <a:solidFill>
                  <a:srgbClr val="000000"/>
                </a:solidFill>
                <a:latin typeface="Calibri"/>
              </a:rPr>
              <a:t>Utilisez un calendrier ou un tableau sur lequel vous pouvez mettre une marque/un autocollant lorsque l'enfant a pris ses médicaments.</a:t>
            </a:r>
          </a:p>
          <a:p>
            <a:pPr marL="715963" indent="-274638" defTabSz="410195" eaLnBrk="1" fontAlgn="auto" hangingPunct="1">
              <a:spcAft>
                <a:spcPts val="0"/>
              </a:spcAft>
              <a:buFont typeface="Arial" pitchFamily="34" charset="0"/>
              <a:buChar char="•"/>
              <a:defRPr/>
            </a:pPr>
            <a:r>
              <a:rPr lang="fr-FR" sz="1400" dirty="0">
                <a:solidFill>
                  <a:srgbClr val="000000"/>
                </a:solidFill>
                <a:latin typeface="Calibri"/>
              </a:rPr>
              <a:t>Demandez à votre prestataire de santé de vous donner un pilulier et/ou des sacs de transport.</a:t>
            </a:r>
          </a:p>
          <a:p>
            <a:pPr marL="715963" indent="-274638" defTabSz="410195" eaLnBrk="1" fontAlgn="auto" hangingPunct="1">
              <a:spcAft>
                <a:spcPts val="0"/>
              </a:spcAft>
              <a:buFont typeface="Arial" pitchFamily="34" charset="0"/>
              <a:buChar char="•"/>
              <a:defRPr/>
            </a:pPr>
            <a:r>
              <a:rPr lang="fr-FR" sz="1400" dirty="0">
                <a:solidFill>
                  <a:srgbClr val="000000"/>
                </a:solidFill>
                <a:latin typeface="Calibri"/>
              </a:rPr>
              <a:t>Demandez des médicaments supplémentaires si les écarts entre les réapprovisionnements posent problème.</a:t>
            </a:r>
            <a:endParaRPr lang="en-US" sz="1400" dirty="0">
              <a:latin typeface="Calibri" panose="020F0502020204030204" pitchFamily="34" charset="0"/>
            </a:endParaRPr>
          </a:p>
        </p:txBody>
      </p:sp>
      <p:cxnSp>
        <p:nvCxnSpPr>
          <p:cNvPr id="15" name="Straight Connector 14"/>
          <p:cNvCxnSpPr/>
          <p:nvPr/>
        </p:nvCxnSpPr>
        <p:spPr>
          <a:xfrm>
            <a:off x="3962400" y="1514476"/>
            <a:ext cx="0" cy="42005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12. Penser à lui donner ses ARV</a:t>
            </a:r>
            <a:endParaRPr lang="en-US" sz="2800" dirty="0">
              <a:solidFill>
                <a:srgbClr val="FFFFFF"/>
              </a:solidFill>
              <a:latin typeface="Calibri"/>
            </a:endParaRPr>
          </a:p>
        </p:txBody>
      </p:sp>
      <p:sp>
        <p:nvSpPr>
          <p:cNvPr id="31" name="Rectangle 30"/>
          <p:cNvSpPr/>
          <p:nvPr/>
        </p:nvSpPr>
        <p:spPr>
          <a:xfrm>
            <a:off x="762001" y="3200401"/>
            <a:ext cx="2949575" cy="378301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32" name="Content Placeholder 1"/>
          <p:cNvSpPr>
            <a:spLocks noGrp="1"/>
          </p:cNvSpPr>
          <p:nvPr>
            <p:ph sz="half" idx="1"/>
          </p:nvPr>
        </p:nvSpPr>
        <p:spPr>
          <a:xfrm>
            <a:off x="914401" y="3387726"/>
            <a:ext cx="2819400" cy="3698875"/>
          </a:xfrm>
        </p:spPr>
        <p:txBody>
          <a:bodyPr rtlCol="0">
            <a:normAutofit fontScale="92500" lnSpcReduction="20000"/>
          </a:bodyPr>
          <a:lstStyle/>
          <a:p>
            <a:pPr defTabSz="410195" eaLnBrk="1" fontAlgn="auto" hangingPunct="1">
              <a:spcAft>
                <a:spcPts val="0"/>
              </a:spcAft>
              <a:defRPr/>
            </a:pPr>
            <a:r>
              <a:rPr lang="en-US" sz="1600" b="1" dirty="0">
                <a:solidFill>
                  <a:srgbClr val="000000"/>
                </a:solidFill>
                <a:latin typeface="Calibri"/>
              </a:rPr>
              <a:t>	</a:t>
            </a:r>
            <a:r>
              <a:rPr lang="en-US" sz="1600" b="1" dirty="0" err="1">
                <a:solidFill>
                  <a:srgbClr val="000000"/>
                </a:solidFill>
                <a:latin typeface="Calibri"/>
              </a:rPr>
              <a:t>Récapitulatif</a:t>
            </a:r>
            <a:endParaRPr lang="en-US" sz="1600" b="1" dirty="0">
              <a:solidFill>
                <a:srgbClr val="000000"/>
              </a:solidFill>
              <a:latin typeface="Calibri"/>
            </a:endParaRPr>
          </a:p>
          <a:p>
            <a:pPr defTabSz="410195" eaLnBrk="1" fontAlgn="auto" hangingPunct="1">
              <a:spcAft>
                <a:spcPts val="0"/>
              </a:spcAft>
              <a:defRPr/>
            </a:pPr>
            <a:endParaRPr lang="en-US" sz="1600" b="1" dirty="0">
              <a:solidFill>
                <a:srgbClr val="000000"/>
              </a:solidFill>
              <a:latin typeface="Calibri"/>
            </a:endParaRPr>
          </a:p>
          <a:p>
            <a:pPr defTabSz="410195" eaLnBrk="1" fontAlgn="auto" hangingPunct="1">
              <a:spcAft>
                <a:spcPts val="0"/>
              </a:spcAft>
              <a:defRPr/>
            </a:pPr>
            <a:r>
              <a:rPr lang="fr-FR" sz="1500" dirty="0">
                <a:solidFill>
                  <a:srgbClr val="000000"/>
                </a:solidFill>
                <a:latin typeface="Calibri"/>
              </a:rPr>
              <a:t>Il peut être difficile de se rappeler de donner ses </a:t>
            </a:r>
            <a:r>
              <a:rPr lang="fr-FR" sz="1500" dirty="0" err="1">
                <a:solidFill>
                  <a:srgbClr val="000000"/>
                </a:solidFill>
                <a:latin typeface="Calibri"/>
              </a:rPr>
              <a:t>ARV</a:t>
            </a:r>
            <a:r>
              <a:rPr lang="fr-FR" sz="1500" dirty="0">
                <a:solidFill>
                  <a:srgbClr val="000000"/>
                </a:solidFill>
                <a:latin typeface="Calibri"/>
              </a:rPr>
              <a:t> à un enfant. J’aimerais donc vérifier avec vous quelques-uns des points dont nous avons discuté.</a:t>
            </a:r>
          </a:p>
          <a:p>
            <a:pPr marL="274638" indent="-274638" defTabSz="410195" eaLnBrk="1" fontAlgn="auto" hangingPunct="1">
              <a:spcAft>
                <a:spcPts val="0"/>
              </a:spcAft>
              <a:buFont typeface="Arial" pitchFamily="34" charset="0"/>
              <a:buChar char="•"/>
              <a:defRPr/>
            </a:pPr>
            <a:r>
              <a:rPr lang="fr-FR" sz="1500" dirty="0">
                <a:solidFill>
                  <a:srgbClr val="000000"/>
                </a:solidFill>
                <a:latin typeface="Calibri"/>
              </a:rPr>
              <a:t>Qui est en charge des médicaments de votre enfant ?</a:t>
            </a:r>
          </a:p>
          <a:p>
            <a:pPr marL="274638" indent="-274638" defTabSz="410195" eaLnBrk="1" fontAlgn="auto" hangingPunct="1">
              <a:spcAft>
                <a:spcPts val="0"/>
              </a:spcAft>
              <a:buFont typeface="Arial" pitchFamily="34" charset="0"/>
              <a:buChar char="•"/>
              <a:defRPr/>
            </a:pPr>
            <a:r>
              <a:rPr lang="fr-FR" sz="1500" dirty="0">
                <a:solidFill>
                  <a:srgbClr val="000000"/>
                </a:solidFill>
                <a:latin typeface="Calibri"/>
              </a:rPr>
              <a:t>Quels changements prévoyez-vous de faire pour vous assurer que votre enfant prenne ses </a:t>
            </a:r>
            <a:r>
              <a:rPr lang="fr-FR" sz="1500" dirty="0" err="1">
                <a:solidFill>
                  <a:srgbClr val="000000"/>
                </a:solidFill>
                <a:latin typeface="Calibri"/>
              </a:rPr>
              <a:t>ARV</a:t>
            </a:r>
            <a:r>
              <a:rPr lang="fr-FR" sz="1500" dirty="0">
                <a:solidFill>
                  <a:srgbClr val="000000"/>
                </a:solidFill>
                <a:latin typeface="Calibri"/>
              </a:rPr>
              <a:t> tous les jours ?</a:t>
            </a:r>
          </a:p>
          <a:p>
            <a:pPr marL="274638" indent="-274638" defTabSz="410195" eaLnBrk="1" fontAlgn="auto" hangingPunct="1">
              <a:spcAft>
                <a:spcPts val="0"/>
              </a:spcAft>
              <a:buFont typeface="Arial" pitchFamily="34" charset="0"/>
              <a:buChar char="•"/>
              <a:defRPr/>
            </a:pPr>
            <a:r>
              <a:rPr lang="en-US" sz="1500" dirty="0" err="1">
                <a:solidFill>
                  <a:srgbClr val="000000"/>
                </a:solidFill>
                <a:latin typeface="Calibri"/>
              </a:rPr>
              <a:t>Où</a:t>
            </a:r>
            <a:r>
              <a:rPr lang="en-US" sz="1500" dirty="0">
                <a:solidFill>
                  <a:srgbClr val="000000"/>
                </a:solidFill>
                <a:latin typeface="Calibri"/>
              </a:rPr>
              <a:t> </a:t>
            </a:r>
            <a:r>
              <a:rPr lang="en-US" sz="1500" dirty="0" err="1">
                <a:solidFill>
                  <a:srgbClr val="000000"/>
                </a:solidFill>
                <a:latin typeface="Calibri"/>
              </a:rPr>
              <a:t>conservez-vous</a:t>
            </a:r>
            <a:r>
              <a:rPr lang="en-US" sz="1500" dirty="0">
                <a:solidFill>
                  <a:srgbClr val="000000"/>
                </a:solidFill>
                <a:latin typeface="Calibri"/>
              </a:rPr>
              <a:t> les médicaments ?</a:t>
            </a:r>
          </a:p>
          <a:p>
            <a:pPr marL="274638" indent="-274638" defTabSz="410195" eaLnBrk="1" fontAlgn="auto" hangingPunct="1">
              <a:spcAft>
                <a:spcPts val="0"/>
              </a:spcAft>
              <a:buFont typeface="Arial" pitchFamily="34" charset="0"/>
              <a:buChar char="•"/>
              <a:defRPr/>
            </a:pPr>
            <a:r>
              <a:rPr lang="fr-FR" sz="1500" dirty="0">
                <a:solidFill>
                  <a:srgbClr val="000000"/>
                </a:solidFill>
                <a:latin typeface="Calibri"/>
              </a:rPr>
              <a:t>Comment faites-vous pour savoir si vous avez donné ses </a:t>
            </a:r>
            <a:r>
              <a:rPr lang="fr-FR" sz="1500" dirty="0" err="1">
                <a:solidFill>
                  <a:srgbClr val="000000"/>
                </a:solidFill>
                <a:latin typeface="Calibri"/>
              </a:rPr>
              <a:t>ARV</a:t>
            </a:r>
            <a:r>
              <a:rPr lang="fr-FR" sz="1500" dirty="0">
                <a:solidFill>
                  <a:srgbClr val="000000"/>
                </a:solidFill>
                <a:latin typeface="Calibri"/>
              </a:rPr>
              <a:t> à votre enfant ou non ?</a:t>
            </a:r>
          </a:p>
        </p:txBody>
      </p:sp>
      <p:pic>
        <p:nvPicPr>
          <p:cNvPr id="57352"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819150" y="3243228"/>
            <a:ext cx="381000" cy="561906"/>
          </a:xfrm>
          <a:prstGeom prst="rect">
            <a:avLst/>
          </a:prstGeom>
          <a:noFill/>
          <a:ln w="9525">
            <a:noFill/>
            <a:miter lim="800000"/>
            <a:headEnd/>
            <a:tailEnd/>
          </a:ln>
        </p:spPr>
      </p:pic>
      <p:sp>
        <p:nvSpPr>
          <p:cNvPr id="23" name="Rectangle 22"/>
          <p:cNvSpPr/>
          <p:nvPr/>
        </p:nvSpPr>
        <p:spPr>
          <a:xfrm>
            <a:off x="3962401" y="5943600"/>
            <a:ext cx="5394325"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4" name="Content Placeholder 1"/>
          <p:cNvSpPr>
            <a:spLocks noGrp="1"/>
          </p:cNvSpPr>
          <p:nvPr>
            <p:ph sz="half" idx="1"/>
          </p:nvPr>
        </p:nvSpPr>
        <p:spPr>
          <a:xfrm>
            <a:off x="4038601" y="5867400"/>
            <a:ext cx="5410200" cy="1143000"/>
          </a:xfrm>
        </p:spPr>
        <p:txBody>
          <a:bodyPr rtlCol="0">
            <a:normAutofit fontScale="40000" lnSpcReduction="20000"/>
          </a:bodyPr>
          <a:lstStyle/>
          <a:p>
            <a:pPr defTabSz="410195"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p>
          <a:p>
            <a:pPr defTabSz="410195" eaLnBrk="1" fontAlgn="auto" hangingPunct="1">
              <a:spcAft>
                <a:spcPts val="0"/>
              </a:spcAft>
              <a:defRPr/>
            </a:pPr>
            <a:r>
              <a:rPr lang="en-US" sz="2500" b="1" dirty="0">
                <a:solidFill>
                  <a:srgbClr val="000000"/>
                </a:solidFill>
                <a:latin typeface="Calibri"/>
              </a:rPr>
              <a:t>	</a:t>
            </a:r>
            <a:r>
              <a:rPr lang="en-US" sz="3800" b="1" dirty="0">
                <a:solidFill>
                  <a:srgbClr val="000000"/>
                </a:solidFill>
                <a:latin typeface="Calibri"/>
              </a:rPr>
              <a:t>   </a:t>
            </a:r>
            <a:r>
              <a:rPr lang="en-US" sz="3200" b="1" dirty="0">
                <a:solidFill>
                  <a:srgbClr val="000000"/>
                </a:solidFill>
                <a:latin typeface="Calibri"/>
              </a:rPr>
              <a:t>Documentation</a:t>
            </a:r>
          </a:p>
          <a:p>
            <a:pPr defTabSz="410195" eaLnBrk="1" fontAlgn="auto" hangingPunct="1">
              <a:spcAft>
                <a:spcPts val="0"/>
              </a:spcAft>
              <a:defRPr/>
            </a:pPr>
            <a:endParaRPr lang="en-US" sz="2300" b="1" dirty="0">
              <a:solidFill>
                <a:srgbClr val="000000"/>
              </a:solidFill>
              <a:latin typeface="Calibri"/>
            </a:endParaRPr>
          </a:p>
          <a:p>
            <a:pPr defTabSz="410195" eaLnBrk="1" fontAlgn="auto" hangingPunct="1">
              <a:spcAft>
                <a:spcPts val="0"/>
              </a:spcAft>
              <a:defRPr/>
            </a:pPr>
            <a:r>
              <a:rPr lang="fr-FR" sz="3000" dirty="0">
                <a:solidFill>
                  <a:srgbClr val="000000"/>
                </a:solidFill>
                <a:latin typeface="Calibri"/>
              </a:rPr>
              <a:t>Documenter les interventions planifiées pour relever les défis identifiés par le parent/responsable dans </a:t>
            </a:r>
            <a:r>
              <a:rPr lang="fr-FR" sz="3000" b="1" dirty="0">
                <a:solidFill>
                  <a:srgbClr val="000000"/>
                </a:solidFill>
                <a:latin typeface="Calibri"/>
              </a:rPr>
              <a:t>l'Outil de planification pour une meilleure observance.</a:t>
            </a:r>
            <a:endParaRPr lang="en-US" sz="3000" b="1" dirty="0">
              <a:solidFill>
                <a:srgbClr val="000000"/>
              </a:solidFill>
              <a:latin typeface="Calibri"/>
            </a:endParaRPr>
          </a:p>
        </p:txBody>
      </p:sp>
      <p:pic>
        <p:nvPicPr>
          <p:cNvPr id="57357"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4038601" y="6019800"/>
            <a:ext cx="496887" cy="382588"/>
          </a:xfrm>
          <a:prstGeom prst="rect">
            <a:avLst/>
          </a:prstGeom>
          <a:noFill/>
          <a:ln w="9525">
            <a:noFill/>
            <a:miter lim="800000"/>
            <a:headEnd/>
            <a:tailEnd/>
          </a:ln>
        </p:spPr>
      </p:pic>
      <p:sp>
        <p:nvSpPr>
          <p:cNvPr id="13" name="TextBox 12"/>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0710" y="1383339"/>
            <a:ext cx="1674656" cy="64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13. Comprendre les ARV de votre enfant</a:t>
            </a:r>
            <a:endParaRPr lang="en-US" sz="2800" dirty="0">
              <a:solidFill>
                <a:srgbClr val="FFFFFF"/>
              </a:solidFill>
              <a:latin typeface="Calibri"/>
            </a:endParaRPr>
          </a:p>
        </p:txBody>
      </p:sp>
      <p:sp>
        <p:nvSpPr>
          <p:cNvPr id="58371" name="TextBox 3"/>
          <p:cNvSpPr txBox="1">
            <a:spLocks noChangeArrowheads="1"/>
          </p:cNvSpPr>
          <p:nvPr/>
        </p:nvSpPr>
        <p:spPr bwMode="auto">
          <a:xfrm>
            <a:off x="7315201" y="2468564"/>
            <a:ext cx="2162175" cy="3786187"/>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Pour bien donner ses ARV à votre enfant, il est important que vous sachiez comment ils agissent et la meilleure façon de les donner à votre enfant tous les jours.</a:t>
            </a:r>
            <a:endParaRPr lang="en-US" sz="2000">
              <a:solidFill>
                <a:srgbClr val="000000"/>
              </a:solidFill>
              <a:latin typeface="Calibri" pitchFamily="34" charset="0"/>
            </a:endParaRPr>
          </a:p>
        </p:txBody>
      </p:sp>
      <p:pic>
        <p:nvPicPr>
          <p:cNvPr id="58372" name="Picture 2"/>
          <p:cNvPicPr>
            <a:picLocks noChangeAspect="1" noChangeArrowheads="1"/>
          </p:cNvPicPr>
          <p:nvPr/>
        </p:nvPicPr>
        <p:blipFill>
          <a:blip r:embed="rId3" cstate="print"/>
          <a:srcRect/>
          <a:stretch>
            <a:fillRect/>
          </a:stretch>
        </p:blipFill>
        <p:spPr bwMode="auto">
          <a:xfrm>
            <a:off x="1295401" y="1447800"/>
            <a:ext cx="5229225" cy="56197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600200"/>
            <a:ext cx="3200400" cy="3200400"/>
          </a:xfrm>
        </p:spPr>
        <p:txBody>
          <a:bodyPr rtlCol="0">
            <a:normAutofit/>
          </a:bodyPr>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Pour bien donner ses </a:t>
            </a:r>
            <a:r>
              <a:rPr lang="fr-FR" sz="1600" dirty="0" err="1">
                <a:solidFill>
                  <a:srgbClr val="000000"/>
                </a:solidFill>
                <a:latin typeface="Calibri"/>
              </a:rPr>
              <a:t>ARV</a:t>
            </a:r>
            <a:r>
              <a:rPr lang="fr-FR" sz="1600" dirty="0">
                <a:solidFill>
                  <a:srgbClr val="000000"/>
                </a:solidFill>
                <a:latin typeface="Calibri"/>
              </a:rPr>
              <a:t> à votre enfant, il est important que vous sachiez comment ils agissent et la meilleure façon de les donner à votre enfant tous les jours.</a:t>
            </a:r>
            <a:endParaRPr lang="en-US" sz="1600" dirty="0">
              <a:latin typeface="Calibri" panose="020F0502020204030204" pitchFamily="34" charset="0"/>
            </a:endParaRPr>
          </a:p>
        </p:txBody>
      </p:sp>
      <p:sp>
        <p:nvSpPr>
          <p:cNvPr id="21" name="Content Placeholder 1"/>
          <p:cNvSpPr>
            <a:spLocks noGrp="1"/>
          </p:cNvSpPr>
          <p:nvPr>
            <p:ph sz="half" idx="1"/>
          </p:nvPr>
        </p:nvSpPr>
        <p:spPr>
          <a:xfrm>
            <a:off x="4146550" y="1600200"/>
            <a:ext cx="5226050" cy="4267200"/>
          </a:xfrm>
        </p:spPr>
        <p:txBody>
          <a:bodyPr rtlCol="0">
            <a:normAutofit/>
          </a:bodyPr>
          <a:lstStyle/>
          <a:p>
            <a:pPr defTabSz="410195" eaLnBrk="1" fontAlgn="auto" hangingPunct="1">
              <a:spcAft>
                <a:spcPts val="0"/>
              </a:spcAft>
              <a:defRPr/>
            </a:pPr>
            <a:r>
              <a:rPr lang="en-US" sz="1700" b="1" dirty="0">
                <a:solidFill>
                  <a:srgbClr val="000000"/>
                </a:solidFill>
                <a:latin typeface="Calibri"/>
              </a:rPr>
              <a:t>POINTS DE DISCUSSION :</a:t>
            </a:r>
          </a:p>
          <a:p>
            <a:pPr defTabSz="410195" eaLnBrk="1" fontAlgn="auto" hangingPunct="1">
              <a:spcAft>
                <a:spcPts val="0"/>
              </a:spcAft>
              <a:defRPr/>
            </a:pPr>
            <a:r>
              <a:rPr lang="fr-FR" sz="1400" dirty="0">
                <a:solidFill>
                  <a:srgbClr val="000000"/>
                </a:solidFill>
                <a:latin typeface="Calibri"/>
              </a:rPr>
              <a:t>Dans quel domaine le/la patient(e) </a:t>
            </a:r>
            <a:r>
              <a:rPr lang="fr-FR" sz="1400" dirty="0" err="1">
                <a:solidFill>
                  <a:srgbClr val="000000"/>
                </a:solidFill>
                <a:latin typeface="Calibri"/>
              </a:rPr>
              <a:t>a-t-il</a:t>
            </a:r>
            <a:r>
              <a:rPr lang="fr-FR" sz="1400" dirty="0">
                <a:solidFill>
                  <a:srgbClr val="000000"/>
                </a:solidFill>
                <a:latin typeface="Calibri"/>
              </a:rPr>
              <a:t>/elle le 			        plus de difficulté ?</a:t>
            </a:r>
          </a:p>
          <a:p>
            <a:pPr marL="269875" indent="-269875" defTabSz="410195" eaLnBrk="1" fontAlgn="auto" hangingPunct="1">
              <a:spcAft>
                <a:spcPts val="0"/>
              </a:spcAft>
              <a:defRPr/>
            </a:pPr>
            <a:r>
              <a:rPr lang="fr-FR" sz="1400" b="1" dirty="0">
                <a:solidFill>
                  <a:srgbClr val="000000"/>
                </a:solidFill>
                <a:latin typeface="Calibri"/>
              </a:rPr>
              <a:t>Noms et fréquence des médicaments</a:t>
            </a:r>
          </a:p>
          <a:p>
            <a:pPr defTabSz="410195" eaLnBrk="1" fontAlgn="auto" hangingPunct="1">
              <a:spcAft>
                <a:spcPts val="0"/>
              </a:spcAft>
              <a:defRPr/>
            </a:pPr>
            <a:r>
              <a:rPr lang="fr-FR" sz="1400" b="1" dirty="0">
                <a:solidFill>
                  <a:srgbClr val="000000"/>
                </a:solidFill>
                <a:latin typeface="Calibri"/>
              </a:rPr>
              <a:t>	</a:t>
            </a:r>
            <a:r>
              <a:rPr lang="fr-FR" sz="1400" dirty="0">
                <a:solidFill>
                  <a:srgbClr val="000000"/>
                </a:solidFill>
                <a:latin typeface="Calibri"/>
                <a:sym typeface="Wingdings"/>
              </a:rPr>
              <a:t></a:t>
            </a:r>
            <a:r>
              <a:rPr lang="fr-FR" sz="1400" dirty="0">
                <a:solidFill>
                  <a:srgbClr val="000000"/>
                </a:solidFill>
                <a:latin typeface="Calibri"/>
              </a:rPr>
              <a:t> Donner des informations et des points sur les faits.</a:t>
            </a:r>
          </a:p>
          <a:p>
            <a:pPr marL="269875" indent="-269875" defTabSz="410195" eaLnBrk="1" fontAlgn="auto" hangingPunct="1">
              <a:spcAft>
                <a:spcPts val="0"/>
              </a:spcAft>
              <a:buFont typeface="Arial" pitchFamily="34" charset="0"/>
              <a:buChar char="•"/>
              <a:defRPr/>
            </a:pPr>
            <a:r>
              <a:rPr lang="en-US" sz="1400" b="1" dirty="0">
                <a:solidFill>
                  <a:srgbClr val="000000"/>
                </a:solidFill>
                <a:latin typeface="Calibri"/>
              </a:rPr>
              <a:t>Comment </a:t>
            </a:r>
            <a:r>
              <a:rPr lang="en-US" sz="1400" b="1" dirty="0" err="1">
                <a:solidFill>
                  <a:srgbClr val="000000"/>
                </a:solidFill>
                <a:latin typeface="Calibri"/>
              </a:rPr>
              <a:t>agissent</a:t>
            </a:r>
            <a:r>
              <a:rPr lang="en-US" sz="1400" b="1" dirty="0">
                <a:solidFill>
                  <a:srgbClr val="000000"/>
                </a:solidFill>
                <a:latin typeface="Calibri"/>
              </a:rPr>
              <a:t> les médicaments</a:t>
            </a:r>
          </a:p>
          <a:p>
            <a:pPr defTabSz="410195" eaLnBrk="1" fontAlgn="auto" hangingPunct="1">
              <a:spcAft>
                <a:spcPts val="0"/>
              </a:spcAft>
              <a:defRPr/>
            </a:pPr>
            <a:r>
              <a:rPr lang="fr-FR" sz="1400" b="1" dirty="0">
                <a:solidFill>
                  <a:srgbClr val="000000"/>
                </a:solidFill>
                <a:latin typeface="Calibri"/>
              </a:rPr>
              <a:t>	</a:t>
            </a:r>
            <a:r>
              <a:rPr lang="fr-FR" sz="1400" b="1" dirty="0">
                <a:solidFill>
                  <a:srgbClr val="000000"/>
                </a:solidFill>
                <a:latin typeface="Calibri"/>
                <a:sym typeface="Wingdings"/>
              </a:rPr>
              <a:t></a:t>
            </a:r>
            <a:r>
              <a:rPr lang="fr-FR" sz="1400" b="1" dirty="0">
                <a:solidFill>
                  <a:srgbClr val="000000"/>
                </a:solidFill>
                <a:latin typeface="Calibri"/>
              </a:rPr>
              <a:t> </a:t>
            </a:r>
            <a:r>
              <a:rPr lang="fr-FR" sz="1400" dirty="0">
                <a:solidFill>
                  <a:srgbClr val="000000"/>
                </a:solidFill>
                <a:latin typeface="Calibri"/>
              </a:rPr>
              <a:t>Revoir les cartes des visites précédentes ou répondre aux 	questions.</a:t>
            </a:r>
            <a:endParaRPr lang="fr-FR" sz="1400" b="1" dirty="0">
              <a:solidFill>
                <a:srgbClr val="000000"/>
              </a:solidFill>
              <a:latin typeface="Calibri"/>
            </a:endParaRPr>
          </a:p>
          <a:p>
            <a:pPr marL="269875" indent="-269875" defTabSz="410195" eaLnBrk="1" fontAlgn="auto" hangingPunct="1">
              <a:spcAft>
                <a:spcPts val="0"/>
              </a:spcAft>
              <a:buFont typeface="Arial" pitchFamily="34" charset="0"/>
              <a:buChar char="•"/>
              <a:defRPr/>
            </a:pPr>
            <a:r>
              <a:rPr lang="fr-FR" sz="1400" b="1" dirty="0">
                <a:solidFill>
                  <a:srgbClr val="000000"/>
                </a:solidFill>
                <a:latin typeface="Calibri"/>
              </a:rPr>
              <a:t>Croyances en matière de santé</a:t>
            </a:r>
          </a:p>
          <a:p>
            <a:pPr defTabSz="410195" eaLnBrk="1" fontAlgn="auto" hangingPunct="1">
              <a:spcAft>
                <a:spcPts val="0"/>
              </a:spcAft>
              <a:defRPr/>
            </a:pPr>
            <a:r>
              <a:rPr lang="fr-FR" sz="1400" b="1" dirty="0">
                <a:solidFill>
                  <a:srgbClr val="000000"/>
                </a:solidFill>
                <a:latin typeface="Calibri"/>
              </a:rPr>
              <a:t>	</a:t>
            </a:r>
            <a:r>
              <a:rPr lang="fr-FR" sz="1400" b="1" dirty="0">
                <a:solidFill>
                  <a:srgbClr val="000000"/>
                </a:solidFill>
                <a:latin typeface="Calibri"/>
                <a:sym typeface="Wingdings"/>
              </a:rPr>
              <a:t></a:t>
            </a:r>
            <a:r>
              <a:rPr lang="fr-FR" sz="1400" b="1" dirty="0">
                <a:solidFill>
                  <a:srgbClr val="000000"/>
                </a:solidFill>
                <a:latin typeface="Calibri"/>
              </a:rPr>
              <a:t> </a:t>
            </a:r>
            <a:r>
              <a:rPr lang="fr-FR" sz="1400" dirty="0">
                <a:solidFill>
                  <a:srgbClr val="000000"/>
                </a:solidFill>
                <a:latin typeface="Calibri"/>
              </a:rPr>
              <a:t>Indiquer au parent/responsable de donner ses médicaments	  à l'enfant qu'il se sente bien ou malade, sauf contre-indication 	d'un médecin.</a:t>
            </a:r>
          </a:p>
          <a:p>
            <a:pPr defTabSz="410195" eaLnBrk="1" fontAlgn="auto" hangingPunct="1">
              <a:spcAft>
                <a:spcPts val="0"/>
              </a:spcAft>
              <a:defRPr/>
            </a:pPr>
            <a:r>
              <a:rPr lang="fr-FR" sz="1400" b="1" dirty="0">
                <a:solidFill>
                  <a:srgbClr val="000000"/>
                </a:solidFill>
                <a:latin typeface="Calibri"/>
              </a:rPr>
              <a:t>	</a:t>
            </a:r>
            <a:r>
              <a:rPr lang="fr-FR" sz="1400" b="1" dirty="0">
                <a:solidFill>
                  <a:srgbClr val="000000"/>
                </a:solidFill>
                <a:latin typeface="Calibri"/>
                <a:sym typeface="Wingdings"/>
              </a:rPr>
              <a:t></a:t>
            </a:r>
            <a:r>
              <a:rPr lang="fr-FR" sz="1400" dirty="0">
                <a:solidFill>
                  <a:srgbClr val="000000"/>
                </a:solidFill>
                <a:latin typeface="Calibri"/>
              </a:rPr>
              <a:t> Vérifier les croyances spécifiques sur les médicaments et la 	santé.</a:t>
            </a:r>
          </a:p>
          <a:p>
            <a:pPr defTabSz="410195" eaLnBrk="1" fontAlgn="auto" hangingPunct="1">
              <a:spcAft>
                <a:spcPts val="0"/>
              </a:spcAft>
              <a:defRPr/>
            </a:pPr>
            <a:r>
              <a:rPr lang="fr-FR" sz="1400" b="1" dirty="0">
                <a:solidFill>
                  <a:srgbClr val="000000"/>
                </a:solidFill>
                <a:latin typeface="Calibri"/>
              </a:rPr>
              <a:t>	</a:t>
            </a:r>
            <a:r>
              <a:rPr lang="fr-FR" sz="1400" b="1" dirty="0">
                <a:solidFill>
                  <a:srgbClr val="000000"/>
                </a:solidFill>
                <a:latin typeface="Calibri"/>
                <a:sym typeface="Wingdings"/>
              </a:rPr>
              <a:t></a:t>
            </a:r>
            <a:r>
              <a:rPr lang="fr-FR" sz="1400" b="1" dirty="0">
                <a:solidFill>
                  <a:srgbClr val="000000"/>
                </a:solidFill>
                <a:latin typeface="Calibri"/>
              </a:rPr>
              <a:t> </a:t>
            </a:r>
            <a:r>
              <a:rPr lang="fr-FR" sz="1400" dirty="0">
                <a:solidFill>
                  <a:srgbClr val="000000"/>
                </a:solidFill>
                <a:latin typeface="Calibri"/>
              </a:rPr>
              <a:t>Si le responsable de l'enfant utilise des remèdes alternatifs 	(par ex., des plantes), expliquer qu'ils peuvent parfois empêcher 	les ARV d'agir.</a:t>
            </a:r>
            <a:r>
              <a:rPr lang="en-US" sz="1400" b="1" dirty="0">
                <a:latin typeface="Calibri" panose="020F0502020204030204" pitchFamily="34" charset="0"/>
              </a:rPr>
              <a:t>	</a:t>
            </a:r>
          </a:p>
        </p:txBody>
      </p:sp>
      <p:cxnSp>
        <p:nvCxnSpPr>
          <p:cNvPr id="15" name="Straight Connector 14"/>
          <p:cNvCxnSpPr/>
          <p:nvPr/>
        </p:nvCxnSpPr>
        <p:spPr>
          <a:xfrm>
            <a:off x="4038600" y="1514476"/>
            <a:ext cx="0" cy="37433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13. Comprendre les ARV de votre enfant</a:t>
            </a:r>
            <a:endParaRPr lang="en-US" sz="2800" dirty="0">
              <a:solidFill>
                <a:srgbClr val="FFFFFF"/>
              </a:solidFill>
              <a:latin typeface="Calibri"/>
            </a:endParaRPr>
          </a:p>
        </p:txBody>
      </p:sp>
      <p:sp>
        <p:nvSpPr>
          <p:cNvPr id="28" name="Rectangle 27"/>
          <p:cNvSpPr/>
          <p:nvPr/>
        </p:nvSpPr>
        <p:spPr>
          <a:xfrm>
            <a:off x="4038601" y="5943600"/>
            <a:ext cx="5318125"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4038601" y="5943600"/>
            <a:ext cx="5410200" cy="1143000"/>
          </a:xfrm>
        </p:spPr>
        <p:txBody>
          <a:bodyPr rtlCol="0">
            <a:normAutofit fontScale="47500" lnSpcReduction="20000"/>
          </a:bodyPr>
          <a:lstStyle/>
          <a:p>
            <a:pPr defTabSz="410195" eaLnBrk="1" fontAlgn="auto" hangingPunct="1">
              <a:spcAft>
                <a:spcPts val="0"/>
              </a:spcAft>
              <a:defRPr/>
            </a:pPr>
            <a:r>
              <a:rPr lang="en-US" sz="2100" b="1" dirty="0">
                <a:solidFill>
                  <a:srgbClr val="000000"/>
                </a:solidFill>
                <a:latin typeface="Calibri"/>
              </a:rPr>
              <a:t>	</a:t>
            </a:r>
            <a:r>
              <a:rPr lang="en-US" sz="2500" b="1" dirty="0">
                <a:solidFill>
                  <a:srgbClr val="000000"/>
                </a:solidFill>
                <a:latin typeface="Calibri"/>
              </a:rPr>
              <a:t>    </a:t>
            </a:r>
          </a:p>
          <a:p>
            <a:pPr defTabSz="410195" eaLnBrk="1" fontAlgn="auto" hangingPunct="1">
              <a:spcAft>
                <a:spcPts val="0"/>
              </a:spcAft>
              <a:defRPr/>
            </a:pPr>
            <a:r>
              <a:rPr lang="en-US" sz="2500" b="1" dirty="0">
                <a:solidFill>
                  <a:srgbClr val="000000"/>
                </a:solidFill>
                <a:latin typeface="Calibri"/>
              </a:rPr>
              <a:t>	</a:t>
            </a:r>
            <a:r>
              <a:rPr lang="en-US" sz="3800" b="1" dirty="0">
                <a:solidFill>
                  <a:srgbClr val="000000"/>
                </a:solidFill>
                <a:latin typeface="Calibri"/>
              </a:rPr>
              <a:t>     </a:t>
            </a:r>
            <a:r>
              <a:rPr lang="en-US" sz="3200" b="1" dirty="0">
                <a:solidFill>
                  <a:srgbClr val="000000"/>
                </a:solidFill>
                <a:latin typeface="Calibri"/>
              </a:rPr>
              <a:t>Documentation</a:t>
            </a:r>
          </a:p>
          <a:p>
            <a:pPr defTabSz="410195" eaLnBrk="1" fontAlgn="auto" hangingPunct="1">
              <a:spcAft>
                <a:spcPts val="0"/>
              </a:spcAft>
              <a:defRPr/>
            </a:pPr>
            <a:endParaRPr lang="en-US" sz="2300" b="1" dirty="0">
              <a:solidFill>
                <a:srgbClr val="000000"/>
              </a:solidFill>
              <a:latin typeface="Calibri"/>
            </a:endParaRPr>
          </a:p>
          <a:p>
            <a:pPr defTabSz="410195" eaLnBrk="1" fontAlgn="auto" hangingPunct="1">
              <a:spcAft>
                <a:spcPts val="0"/>
              </a:spcAft>
              <a:defRPr/>
            </a:pPr>
            <a:r>
              <a:rPr lang="fr-FR" sz="2500" dirty="0">
                <a:solidFill>
                  <a:srgbClr val="000000"/>
                </a:solidFill>
                <a:latin typeface="Calibri"/>
              </a:rPr>
              <a:t>Documenter les interventions planifiées pour relever les défis identifiés par le parent/responsable dans </a:t>
            </a:r>
            <a:r>
              <a:rPr lang="fr-FR" sz="2500" b="1" dirty="0">
                <a:solidFill>
                  <a:srgbClr val="000000"/>
                </a:solidFill>
                <a:latin typeface="Calibri"/>
              </a:rPr>
              <a:t>l'Outil de planification pour une meilleure observance.</a:t>
            </a:r>
            <a:endParaRPr lang="en-US" sz="2500" b="1" dirty="0">
              <a:solidFill>
                <a:srgbClr val="000000"/>
              </a:solidFill>
              <a:latin typeface="Calibri"/>
            </a:endParaRPr>
          </a:p>
        </p:txBody>
      </p:sp>
      <p:pic>
        <p:nvPicPr>
          <p:cNvPr id="59400"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4187827" y="6096000"/>
            <a:ext cx="496887" cy="382588"/>
          </a:xfrm>
          <a:prstGeom prst="rect">
            <a:avLst/>
          </a:prstGeom>
          <a:noFill/>
          <a:ln w="9525">
            <a:noFill/>
            <a:miter lim="800000"/>
            <a:headEnd/>
            <a:tailEnd/>
          </a:ln>
        </p:spPr>
      </p:pic>
      <p:sp>
        <p:nvSpPr>
          <p:cNvPr id="31" name="Rectangle 30"/>
          <p:cNvSpPr/>
          <p:nvPr/>
        </p:nvSpPr>
        <p:spPr>
          <a:xfrm>
            <a:off x="685800" y="3276600"/>
            <a:ext cx="3124200" cy="3810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59402" name="Content Placeholder 1"/>
          <p:cNvSpPr>
            <a:spLocks noGrp="1"/>
          </p:cNvSpPr>
          <p:nvPr>
            <p:ph sz="half" idx="1"/>
          </p:nvPr>
        </p:nvSpPr>
        <p:spPr>
          <a:xfrm>
            <a:off x="1323976" y="3482181"/>
            <a:ext cx="2122487" cy="401638"/>
          </a:xfrm>
        </p:spPr>
        <p:txBody>
          <a:bodyPr/>
          <a:lstStyle/>
          <a:p>
            <a:pPr eaLnBrk="1" hangingPunct="1"/>
            <a:r>
              <a:rPr lang="en-US" sz="1600" b="1" dirty="0" err="1">
                <a:solidFill>
                  <a:srgbClr val="000000"/>
                </a:solidFill>
                <a:latin typeface="Calibri" pitchFamily="34" charset="0"/>
              </a:rPr>
              <a:t>Récapitulatif</a:t>
            </a:r>
            <a:endParaRPr lang="en-US" sz="1600" b="1" dirty="0">
              <a:solidFill>
                <a:srgbClr val="000000"/>
              </a:solidFill>
              <a:latin typeface="Calibri" pitchFamily="34" charset="0"/>
            </a:endParaRPr>
          </a:p>
          <a:p>
            <a:pPr eaLnBrk="1" hangingPunct="1"/>
            <a:endParaRPr lang="en-US" sz="1600" b="1" dirty="0">
              <a:latin typeface="Calibri" pitchFamily="34" charset="0"/>
            </a:endParaRPr>
          </a:p>
          <a:p>
            <a:pPr eaLnBrk="1" hangingPunct="1"/>
            <a:endParaRPr lang="en-US" sz="1500" dirty="0">
              <a:latin typeface="Calibri" pitchFamily="34" charset="0"/>
            </a:endParaRPr>
          </a:p>
        </p:txBody>
      </p:sp>
      <p:pic>
        <p:nvPicPr>
          <p:cNvPr id="59403"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838200" y="3346450"/>
            <a:ext cx="457200" cy="673100"/>
          </a:xfrm>
          <a:prstGeom prst="rect">
            <a:avLst/>
          </a:prstGeom>
          <a:noFill/>
          <a:ln w="9525">
            <a:noFill/>
            <a:miter lim="800000"/>
            <a:headEnd/>
            <a:tailEnd/>
          </a:ln>
        </p:spPr>
      </p:pic>
      <p:sp>
        <p:nvSpPr>
          <p:cNvPr id="3" name="TextBox 2"/>
          <p:cNvSpPr txBox="1"/>
          <p:nvPr/>
        </p:nvSpPr>
        <p:spPr>
          <a:xfrm>
            <a:off x="685800" y="4117300"/>
            <a:ext cx="3124200" cy="2893100"/>
          </a:xfrm>
          <a:prstGeom prst="rect">
            <a:avLst/>
          </a:prstGeom>
          <a:noFill/>
        </p:spPr>
        <p:txBody>
          <a:bodyPr wrap="square">
            <a:spAutoFit/>
          </a:bodyPr>
          <a:lstStyle/>
          <a:p>
            <a:pPr defTabSz="913972" fontAlgn="auto">
              <a:spcBef>
                <a:spcPts val="0"/>
              </a:spcBef>
              <a:spcAft>
                <a:spcPts val="0"/>
              </a:spcAft>
              <a:defRPr/>
            </a:pPr>
            <a:r>
              <a:rPr lang="fr-FR" sz="1300" dirty="0">
                <a:solidFill>
                  <a:srgbClr val="000000"/>
                </a:solidFill>
                <a:latin typeface="Calibri"/>
                <a:cs typeface="+mn-cs"/>
              </a:rPr>
              <a:t>Poser au parent des questions pour s'assurer qu'il/elle a bien compris les points abordés :</a:t>
            </a:r>
          </a:p>
          <a:p>
            <a:pPr defTabSz="913972" fontAlgn="auto">
              <a:spcBef>
                <a:spcPts val="0"/>
              </a:spcBef>
              <a:spcAft>
                <a:spcPts val="0"/>
              </a:spcAft>
              <a:defRPr/>
            </a:pPr>
            <a:endParaRPr lang="en-US" sz="1300" dirty="0">
              <a:solidFill>
                <a:srgbClr val="000000"/>
              </a:solidFill>
              <a:latin typeface="Calibri"/>
              <a:cs typeface="+mn-cs"/>
            </a:endParaRPr>
          </a:p>
          <a:p>
            <a:pPr marL="269875" indent="-269875" defTabSz="913972" fontAlgn="auto">
              <a:spcBef>
                <a:spcPts val="0"/>
              </a:spcBef>
              <a:spcAft>
                <a:spcPts val="0"/>
              </a:spcAft>
              <a:buFont typeface="Arial" pitchFamily="34" charset="0"/>
              <a:buChar char="•"/>
              <a:defRPr/>
            </a:pPr>
            <a:r>
              <a:rPr lang="fr-FR" sz="1300" dirty="0">
                <a:solidFill>
                  <a:srgbClr val="000000"/>
                </a:solidFill>
                <a:latin typeface="Calibri"/>
                <a:cs typeface="+mn-cs"/>
              </a:rPr>
              <a:t>Récapitulons ensemble ces instructions pour voir si vous avez des questions. Pouvez-vous m’expliquer comment, selon vous, les ARV agissent et comment vous êtes censé(e) les donner à votre enfant. Quels conseils pour éviter les effets indésirables avez-vous retenus ?</a:t>
            </a:r>
          </a:p>
          <a:p>
            <a:pPr marL="1588" indent="-1588" defTabSz="913972" fontAlgn="auto">
              <a:spcBef>
                <a:spcPts val="0"/>
              </a:spcBef>
              <a:spcAft>
                <a:spcPts val="0"/>
              </a:spcAft>
              <a:defRPr/>
            </a:pPr>
            <a:r>
              <a:rPr lang="fr-FR" sz="1300" i="1" dirty="0">
                <a:solidFill>
                  <a:srgbClr val="000000"/>
                </a:solidFill>
                <a:latin typeface="Calibri"/>
                <a:cs typeface="+mn-cs"/>
              </a:rPr>
              <a:t>Si des ressources écrites sont disponibles, les fournir.</a:t>
            </a:r>
            <a:endParaRPr lang="en-US" sz="1300" i="1" dirty="0">
              <a:latin typeface="Calibri" panose="020F0502020204030204" pitchFamily="34" charset="0"/>
              <a:cs typeface="+mn-cs"/>
            </a:endParaRPr>
          </a:p>
        </p:txBody>
      </p:sp>
      <p:sp>
        <p:nvSpPr>
          <p:cNvPr id="16" name="TextBox 15"/>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326" y="1094048"/>
            <a:ext cx="1143000" cy="122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14. L'enfant ne veut pas prendre ses médicaments</a:t>
            </a:r>
            <a:endParaRPr lang="en-US" sz="2800" dirty="0">
              <a:solidFill>
                <a:srgbClr val="FFFFFF"/>
              </a:solidFill>
              <a:latin typeface="Calibri"/>
            </a:endParaRPr>
          </a:p>
        </p:txBody>
      </p:sp>
      <p:sp>
        <p:nvSpPr>
          <p:cNvPr id="60419" name="TextBox 9"/>
          <p:cNvSpPr txBox="1">
            <a:spLocks noChangeArrowheads="1"/>
          </p:cNvSpPr>
          <p:nvPr/>
        </p:nvSpPr>
        <p:spPr bwMode="auto">
          <a:xfrm>
            <a:off x="7086601" y="2438400"/>
            <a:ext cx="2390775" cy="1016000"/>
          </a:xfrm>
          <a:prstGeom prst="rect">
            <a:avLst/>
          </a:prstGeom>
          <a:noFill/>
          <a:ln w="9525">
            <a:noFill/>
            <a:miter lim="800000"/>
            <a:headEnd/>
            <a:tailEnd/>
          </a:ln>
        </p:spPr>
        <p:txBody>
          <a:bodyPr>
            <a:spAutoFit/>
          </a:bodyPr>
          <a:lstStyle/>
          <a:p>
            <a:pPr marL="285750" indent="-285750">
              <a:buFont typeface="Wingdings" pitchFamily="2" charset="2"/>
              <a:buChar char="Ø"/>
            </a:pPr>
            <a:r>
              <a:rPr lang="fr-FR" sz="2000">
                <a:solidFill>
                  <a:srgbClr val="000000"/>
                </a:solidFill>
                <a:latin typeface="Calibri" pitchFamily="34" charset="0"/>
              </a:rPr>
              <a:t>Certains enfants n'aiment pas prendre des ARV.</a:t>
            </a:r>
            <a:endParaRPr lang="en-US" sz="2000">
              <a:solidFill>
                <a:srgbClr val="000000"/>
              </a:solidFill>
              <a:latin typeface="Calibri" pitchFamily="34" charset="0"/>
            </a:endParaRPr>
          </a:p>
        </p:txBody>
      </p:sp>
      <p:pic>
        <p:nvPicPr>
          <p:cNvPr id="60420" name="Picture 2"/>
          <p:cNvPicPr>
            <a:picLocks noChangeAspect="1" noChangeArrowheads="1"/>
          </p:cNvPicPr>
          <p:nvPr/>
        </p:nvPicPr>
        <p:blipFill>
          <a:blip r:embed="rId3" cstate="print"/>
          <a:srcRect/>
          <a:stretch>
            <a:fillRect/>
          </a:stretch>
        </p:blipFill>
        <p:spPr bwMode="auto">
          <a:xfrm>
            <a:off x="704850" y="1371600"/>
            <a:ext cx="6229350" cy="58864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50888" y="1600200"/>
            <a:ext cx="3135312" cy="3200400"/>
          </a:xfrm>
        </p:spPr>
        <p:txBody>
          <a:bodyPr rtlCol="0"/>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Certains enfants n'aiment pas prendre des </a:t>
            </a:r>
            <a:r>
              <a:rPr lang="fr-FR" sz="1600" dirty="0" err="1">
                <a:solidFill>
                  <a:srgbClr val="000000"/>
                </a:solidFill>
                <a:latin typeface="Calibri"/>
              </a:rPr>
              <a:t>ARV</a:t>
            </a:r>
            <a:r>
              <a:rPr lang="fr-FR" sz="1600" dirty="0">
                <a:solidFill>
                  <a:srgbClr val="000000"/>
                </a:solidFill>
                <a:latin typeface="Calibri"/>
              </a:rPr>
              <a:t>.</a:t>
            </a:r>
            <a:endParaRPr lang="en-US" sz="1600" dirty="0">
              <a:latin typeface="Calibri" panose="020F0502020204030204" pitchFamily="34" charset="0"/>
            </a:endParaRPr>
          </a:p>
        </p:txBody>
      </p:sp>
      <p:sp>
        <p:nvSpPr>
          <p:cNvPr id="21" name="Content Placeholder 1"/>
          <p:cNvSpPr>
            <a:spLocks noGrp="1"/>
          </p:cNvSpPr>
          <p:nvPr>
            <p:ph sz="half" idx="1"/>
          </p:nvPr>
        </p:nvSpPr>
        <p:spPr>
          <a:xfrm>
            <a:off x="4146550" y="1600200"/>
            <a:ext cx="5226050" cy="5410200"/>
          </a:xfrm>
        </p:spPr>
        <p:txBody>
          <a:bodyPr rtlCol="0">
            <a:normAutofit fontScale="92500" lnSpcReduction="20000"/>
          </a:bodyPr>
          <a:lstStyle/>
          <a:p>
            <a:pPr defTabSz="410195" eaLnBrk="1" fontAlgn="auto" hangingPunct="1">
              <a:spcAft>
                <a:spcPts val="0"/>
              </a:spcAft>
              <a:defRPr/>
            </a:pPr>
            <a:r>
              <a:rPr lang="en-US" sz="1700" b="1" dirty="0">
                <a:solidFill>
                  <a:srgbClr val="000000"/>
                </a:solidFill>
                <a:latin typeface="Calibri"/>
              </a:rPr>
              <a:t>POINTS DE DISCUSSION :</a:t>
            </a:r>
            <a:endParaRPr lang="en-US" sz="1400" dirty="0">
              <a:solidFill>
                <a:srgbClr val="000000"/>
              </a:solidFill>
              <a:latin typeface="Calibri"/>
            </a:endParaRPr>
          </a:p>
          <a:p>
            <a:pPr defTabSz="410195" eaLnBrk="1" fontAlgn="auto" hangingPunct="1">
              <a:spcAft>
                <a:spcPts val="0"/>
              </a:spcAft>
              <a:defRPr/>
            </a:pPr>
            <a:r>
              <a:rPr lang="fr-FR" sz="1400" dirty="0">
                <a:solidFill>
                  <a:srgbClr val="000000"/>
                </a:solidFill>
                <a:latin typeface="Calibri"/>
              </a:rPr>
              <a:t>Parfois, il peut être difficile de donner des                                                médicaments à un enfant. Selon vous, pourquoi                                              est-ce difficile pour votre enfant ? </a:t>
            </a:r>
          </a:p>
          <a:p>
            <a:pPr marL="268288" indent="-268288" defTabSz="410195" eaLnBrk="1" fontAlgn="auto" hangingPunct="1">
              <a:spcAft>
                <a:spcPts val="0"/>
              </a:spcAft>
              <a:buFont typeface="Arial" pitchFamily="34" charset="0"/>
              <a:buChar char="•"/>
              <a:defRPr/>
            </a:pPr>
            <a:r>
              <a:rPr lang="en-US" sz="1400" dirty="0" err="1">
                <a:solidFill>
                  <a:srgbClr val="000000"/>
                </a:solidFill>
                <a:latin typeface="Calibri"/>
              </a:rPr>
              <a:t>L'enfant</a:t>
            </a:r>
            <a:r>
              <a:rPr lang="en-US" sz="1400" dirty="0">
                <a:solidFill>
                  <a:srgbClr val="000000"/>
                </a:solidFill>
                <a:latin typeface="Calibri"/>
              </a:rPr>
              <a:t> </a:t>
            </a:r>
            <a:r>
              <a:rPr lang="en-US" sz="1400" dirty="0" err="1">
                <a:solidFill>
                  <a:srgbClr val="000000"/>
                </a:solidFill>
                <a:latin typeface="Calibri"/>
              </a:rPr>
              <a:t>présente</a:t>
            </a:r>
            <a:r>
              <a:rPr lang="en-US" sz="1400" dirty="0">
                <a:solidFill>
                  <a:srgbClr val="000000"/>
                </a:solidFill>
                <a:latin typeface="Calibri"/>
              </a:rPr>
              <a:t> des </a:t>
            </a:r>
            <a:r>
              <a:rPr lang="en-US" sz="1400" dirty="0" err="1">
                <a:solidFill>
                  <a:srgbClr val="000000"/>
                </a:solidFill>
                <a:latin typeface="Calibri"/>
              </a:rPr>
              <a:t>effets</a:t>
            </a:r>
            <a:r>
              <a:rPr lang="en-US" sz="1400" dirty="0">
                <a:solidFill>
                  <a:srgbClr val="000000"/>
                </a:solidFill>
                <a:latin typeface="Calibri"/>
              </a:rPr>
              <a:t> </a:t>
            </a:r>
            <a:r>
              <a:rPr lang="en-US" sz="1400" dirty="0" err="1">
                <a:solidFill>
                  <a:srgbClr val="000000"/>
                </a:solidFill>
                <a:latin typeface="Calibri"/>
              </a:rPr>
              <a:t>indésirables</a:t>
            </a:r>
            <a:r>
              <a:rPr lang="en-US" sz="1400" dirty="0">
                <a:solidFill>
                  <a:srgbClr val="000000"/>
                </a:solidFill>
                <a:latin typeface="Calibri"/>
              </a:rPr>
              <a:t>.</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Donner des conseils pour gérer ces effets.</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Pour la nausée, prendre les médicaments en mangeant.</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Pour les céphalées/la somnolence, prendre les médicaments le soir.</a:t>
            </a:r>
          </a:p>
          <a:p>
            <a:pPr marL="269875" indent="-269875" defTabSz="410195" eaLnBrk="1" fontAlgn="auto" hangingPunct="1">
              <a:spcAft>
                <a:spcPts val="0"/>
              </a:spcAft>
              <a:buFont typeface="Arial" pitchFamily="34" charset="0"/>
              <a:buChar char="•"/>
              <a:defRPr/>
            </a:pPr>
            <a:r>
              <a:rPr lang="fr-FR" sz="1400" dirty="0">
                <a:solidFill>
                  <a:srgbClr val="000000"/>
                </a:solidFill>
                <a:latin typeface="Calibri"/>
              </a:rPr>
              <a:t>L'enfant veut faire autre chose et/ou a du mal à accepter de prendre des médicaments tous les jours.</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Lui donner ses médicaments, puis proposer un jeu. Pas de médicament, pas de jeu.</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Faire de la prise de médicaments une habitude quotidienne et pas une décision quotidienne.</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Donner à l'enfant des autocollants tout de suite après lui avoir donné ses médicaments peut aider.</a:t>
            </a:r>
          </a:p>
          <a:p>
            <a:pPr marL="269875" indent="-269875" defTabSz="410195" eaLnBrk="1" fontAlgn="auto" hangingPunct="1">
              <a:spcAft>
                <a:spcPts val="0"/>
              </a:spcAft>
              <a:buFont typeface="Arial" pitchFamily="34" charset="0"/>
              <a:buChar char="•"/>
              <a:defRPr/>
            </a:pPr>
            <a:r>
              <a:rPr lang="fr-FR" sz="1400" dirty="0">
                <a:solidFill>
                  <a:srgbClr val="000000"/>
                </a:solidFill>
                <a:latin typeface="Calibri"/>
              </a:rPr>
              <a:t>Croyances en matière de santé : pourquoi suis-je obligé(e) de les prendre ? Comment expliquer à votre enfant qu'il doit prendre ses médicaments ?</a:t>
            </a:r>
          </a:p>
          <a:p>
            <a:pPr marL="719138" indent="-358775" defTabSz="410195" eaLnBrk="1" fontAlgn="auto" hangingPunct="1">
              <a:spcAft>
                <a:spcPts val="0"/>
              </a:spcAft>
              <a:buFont typeface="Arial" pitchFamily="34" charset="0"/>
              <a:buChar char="•"/>
              <a:defRPr/>
            </a:pPr>
            <a:r>
              <a:rPr lang="fr-FR" sz="1400" dirty="0">
                <a:solidFill>
                  <a:srgbClr val="000000"/>
                </a:solidFill>
                <a:latin typeface="Calibri"/>
              </a:rPr>
              <a:t>Aider le ou les parents à trouver les mots justes : « Tu en as besoin pour rester en bonne santé/pour ne pas tomber malade. » ou « Les médicaments empêchent le virus de te faire du mal. ».</a:t>
            </a:r>
          </a:p>
          <a:p>
            <a:pPr marL="269875" indent="-269875" defTabSz="410195" eaLnBrk="1" fontAlgn="auto" hangingPunct="1">
              <a:spcAft>
                <a:spcPts val="0"/>
              </a:spcAft>
              <a:buFont typeface="Arial" pitchFamily="34" charset="0"/>
              <a:buChar char="•"/>
              <a:defRPr/>
            </a:pPr>
            <a:r>
              <a:rPr lang="fr-FR" sz="1400" dirty="0">
                <a:solidFill>
                  <a:srgbClr val="000000"/>
                </a:solidFill>
                <a:latin typeface="Calibri"/>
              </a:rPr>
              <a:t>Pour certains enfants, les médicaments au goût amer sont plus faciles à prendre sous forme de pilules ou de granules. Parlez-en à votre médecin. </a:t>
            </a:r>
          </a:p>
        </p:txBody>
      </p:sp>
      <p:cxnSp>
        <p:nvCxnSpPr>
          <p:cNvPr id="15" name="Straight Connector 14"/>
          <p:cNvCxnSpPr/>
          <p:nvPr/>
        </p:nvCxnSpPr>
        <p:spPr>
          <a:xfrm>
            <a:off x="4038600" y="1514476"/>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14. L'enfant ne veut pas prendre ses médicaments</a:t>
            </a:r>
            <a:endParaRPr lang="en-US" sz="2800" dirty="0">
              <a:solidFill>
                <a:srgbClr val="FFFFFF"/>
              </a:solidFill>
              <a:latin typeface="Calibri"/>
            </a:endParaRPr>
          </a:p>
        </p:txBody>
      </p:sp>
      <p:sp>
        <p:nvSpPr>
          <p:cNvPr id="28" name="Rectangle 27"/>
          <p:cNvSpPr/>
          <p:nvPr/>
        </p:nvSpPr>
        <p:spPr>
          <a:xfrm>
            <a:off x="750888" y="5715000"/>
            <a:ext cx="3059112" cy="1295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801688" y="5791200"/>
            <a:ext cx="3008312" cy="1066800"/>
          </a:xfrm>
        </p:spPr>
        <p:txBody>
          <a:bodyPr rtlCol="0">
            <a:normAutofit fontScale="32500" lnSpcReduction="20000"/>
          </a:bodyPr>
          <a:lstStyle/>
          <a:p>
            <a:pPr defTabSz="410195" eaLnBrk="1" fontAlgn="auto" hangingPunct="1">
              <a:spcAft>
                <a:spcPts val="0"/>
              </a:spcAft>
              <a:defRPr/>
            </a:pPr>
            <a:r>
              <a:rPr lang="en-US" sz="2000" b="1" dirty="0">
                <a:solidFill>
                  <a:srgbClr val="000000"/>
                </a:solidFill>
                <a:latin typeface="Calibri"/>
              </a:rPr>
              <a:t>	</a:t>
            </a:r>
            <a:r>
              <a:rPr lang="en-US" sz="2500" b="1" dirty="0">
                <a:solidFill>
                  <a:srgbClr val="000000"/>
                </a:solidFill>
                <a:latin typeface="Calibri"/>
              </a:rPr>
              <a:t>    </a:t>
            </a:r>
          </a:p>
          <a:p>
            <a:pPr defTabSz="410195" eaLnBrk="1" fontAlgn="auto" hangingPunct="1">
              <a:spcAft>
                <a:spcPts val="0"/>
              </a:spcAft>
              <a:defRPr/>
            </a:pPr>
            <a:r>
              <a:rPr lang="en-US" sz="2500" b="1" dirty="0">
                <a:solidFill>
                  <a:srgbClr val="000000"/>
                </a:solidFill>
                <a:latin typeface="Calibri"/>
              </a:rPr>
              <a:t>	</a:t>
            </a:r>
            <a:r>
              <a:rPr lang="en-US" sz="3800" b="1" dirty="0">
                <a:solidFill>
                  <a:srgbClr val="000000"/>
                </a:solidFill>
                <a:latin typeface="Calibri"/>
              </a:rPr>
              <a:t>   Documentation</a:t>
            </a:r>
          </a:p>
          <a:p>
            <a:pPr defTabSz="410195" eaLnBrk="1" fontAlgn="auto" hangingPunct="1">
              <a:spcAft>
                <a:spcPts val="0"/>
              </a:spcAft>
              <a:defRPr/>
            </a:pPr>
            <a:endParaRPr lang="en-US" sz="2500" b="1" dirty="0">
              <a:solidFill>
                <a:srgbClr val="000000"/>
              </a:solidFill>
              <a:latin typeface="Calibri"/>
            </a:endParaRPr>
          </a:p>
          <a:p>
            <a:pPr defTabSz="410195" eaLnBrk="1" fontAlgn="auto" hangingPunct="1">
              <a:spcAft>
                <a:spcPts val="0"/>
              </a:spcAft>
              <a:defRPr/>
            </a:pPr>
            <a:r>
              <a:rPr lang="fr-FR" sz="3400" dirty="0">
                <a:solidFill>
                  <a:srgbClr val="000000"/>
                </a:solidFill>
                <a:latin typeface="Calibri"/>
              </a:rPr>
              <a:t>Documenter les interventions planifiées pour relever les défis identifiés par le parent/responsable dans </a:t>
            </a:r>
            <a:r>
              <a:rPr lang="fr-FR" sz="3400" b="1" dirty="0">
                <a:solidFill>
                  <a:srgbClr val="000000"/>
                </a:solidFill>
                <a:latin typeface="Calibri"/>
              </a:rPr>
              <a:t>l'Outil de planification pour une meilleure observance.</a:t>
            </a:r>
            <a:endParaRPr lang="en-US" sz="3400" b="1" dirty="0">
              <a:solidFill>
                <a:srgbClr val="000000"/>
              </a:solidFill>
              <a:latin typeface="Calibri"/>
            </a:endParaRPr>
          </a:p>
        </p:txBody>
      </p:sp>
      <p:pic>
        <p:nvPicPr>
          <p:cNvPr id="61448"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827088" y="5791200"/>
            <a:ext cx="533400" cy="463550"/>
          </a:xfrm>
          <a:prstGeom prst="rect">
            <a:avLst/>
          </a:prstGeom>
          <a:noFill/>
          <a:ln w="9525">
            <a:noFill/>
            <a:miter lim="800000"/>
            <a:headEnd/>
            <a:tailEnd/>
          </a:ln>
        </p:spPr>
      </p:pic>
      <p:sp>
        <p:nvSpPr>
          <p:cNvPr id="13" name="Rectangle 12"/>
          <p:cNvSpPr/>
          <p:nvPr/>
        </p:nvSpPr>
        <p:spPr>
          <a:xfrm>
            <a:off x="762000" y="2590800"/>
            <a:ext cx="3048000" cy="2895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61451" name="Content Placeholder 1"/>
          <p:cNvSpPr>
            <a:spLocks noGrp="1"/>
          </p:cNvSpPr>
          <p:nvPr>
            <p:ph sz="half" idx="1"/>
          </p:nvPr>
        </p:nvSpPr>
        <p:spPr>
          <a:xfrm>
            <a:off x="1238251" y="2670968"/>
            <a:ext cx="2122487" cy="401638"/>
          </a:xfrm>
        </p:spPr>
        <p:txBody>
          <a:bodyPr/>
          <a:lstStyle/>
          <a:p>
            <a:pPr eaLnBrk="1" hangingPunct="1"/>
            <a:r>
              <a:rPr lang="en-US" sz="1600" b="1" dirty="0" err="1">
                <a:solidFill>
                  <a:srgbClr val="000000"/>
                </a:solidFill>
                <a:latin typeface="Calibri" pitchFamily="34" charset="0"/>
              </a:rPr>
              <a:t>Récapitulatif</a:t>
            </a:r>
            <a:endParaRPr lang="en-US" sz="1600" b="1" dirty="0">
              <a:solidFill>
                <a:srgbClr val="000000"/>
              </a:solidFill>
              <a:latin typeface="Calibri" pitchFamily="34" charset="0"/>
            </a:endParaRPr>
          </a:p>
          <a:p>
            <a:pPr eaLnBrk="1" hangingPunct="1"/>
            <a:endParaRPr lang="en-US" sz="1600" b="1" dirty="0">
              <a:latin typeface="Calibri" pitchFamily="34" charset="0"/>
            </a:endParaRPr>
          </a:p>
          <a:p>
            <a:pPr eaLnBrk="1" hangingPunct="1"/>
            <a:endParaRPr lang="en-US" sz="1500" dirty="0">
              <a:latin typeface="Calibri" pitchFamily="34" charset="0"/>
            </a:endParaRPr>
          </a:p>
        </p:txBody>
      </p:sp>
      <p:pic>
        <p:nvPicPr>
          <p:cNvPr id="61452"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838200" y="2590801"/>
            <a:ext cx="381000" cy="561975"/>
          </a:xfrm>
          <a:prstGeom prst="rect">
            <a:avLst/>
          </a:prstGeom>
          <a:noFill/>
          <a:ln w="9525">
            <a:noFill/>
            <a:miter lim="800000"/>
            <a:headEnd/>
            <a:tailEnd/>
          </a:ln>
        </p:spPr>
      </p:pic>
      <p:sp>
        <p:nvSpPr>
          <p:cNvPr id="61453" name="TextBox 16"/>
          <p:cNvSpPr txBox="1">
            <a:spLocks noChangeArrowheads="1"/>
          </p:cNvSpPr>
          <p:nvPr/>
        </p:nvSpPr>
        <p:spPr bwMode="auto">
          <a:xfrm>
            <a:off x="762000" y="3124201"/>
            <a:ext cx="2971800" cy="2292935"/>
          </a:xfrm>
          <a:prstGeom prst="rect">
            <a:avLst/>
          </a:prstGeom>
          <a:noFill/>
          <a:ln w="9525">
            <a:noFill/>
            <a:miter lim="800000"/>
            <a:headEnd/>
            <a:tailEnd/>
          </a:ln>
        </p:spPr>
        <p:txBody>
          <a:bodyPr wrap="square">
            <a:spAutoFit/>
          </a:bodyPr>
          <a:lstStyle/>
          <a:p>
            <a:pPr marL="285750" indent="-285750">
              <a:buFont typeface="Arial" charset="0"/>
              <a:buChar char="•"/>
            </a:pPr>
            <a:r>
              <a:rPr lang="fr-FR" sz="1300" dirty="0">
                <a:solidFill>
                  <a:srgbClr val="000000"/>
                </a:solidFill>
                <a:latin typeface="Calibri" pitchFamily="34" charset="0"/>
              </a:rPr>
              <a:t>Poser au parent des questions pour s'assurer qu'il/elle a bien compris les points abordés :</a:t>
            </a:r>
          </a:p>
          <a:p>
            <a:pPr marL="720725" indent="-285750">
              <a:buFont typeface="Arial" charset="0"/>
              <a:buChar char="•"/>
            </a:pPr>
            <a:r>
              <a:rPr lang="fr-FR" sz="1300" dirty="0">
                <a:solidFill>
                  <a:srgbClr val="000000"/>
                </a:solidFill>
                <a:latin typeface="Calibri" pitchFamily="34" charset="0"/>
              </a:rPr>
              <a:t>Si j'ai bien compris, selon vous (ajouter le motif). J'aimerais m'assurer de bien comprendre comment vous envisagez d'aider votre enfant à prendre ses </a:t>
            </a:r>
            <a:r>
              <a:rPr lang="fr-FR" sz="1300" dirty="0" err="1">
                <a:solidFill>
                  <a:srgbClr val="000000"/>
                </a:solidFill>
                <a:latin typeface="Calibri" pitchFamily="34" charset="0"/>
              </a:rPr>
              <a:t>ARV</a:t>
            </a:r>
            <a:r>
              <a:rPr lang="fr-FR" sz="1300" dirty="0">
                <a:solidFill>
                  <a:srgbClr val="000000"/>
                </a:solidFill>
                <a:latin typeface="Calibri" pitchFamily="34" charset="0"/>
              </a:rPr>
              <a:t>.</a:t>
            </a:r>
          </a:p>
          <a:p>
            <a:pPr marL="285750" indent="-285750">
              <a:buFont typeface="Arial" charset="0"/>
              <a:buChar char="•"/>
            </a:pPr>
            <a:r>
              <a:rPr lang="fr-FR" sz="1300" dirty="0">
                <a:solidFill>
                  <a:srgbClr val="000000"/>
                </a:solidFill>
                <a:latin typeface="Calibri" pitchFamily="34" charset="0"/>
              </a:rPr>
              <a:t>Si des ressources écrites sont disponibles, les fournir.</a:t>
            </a:r>
            <a:endParaRPr lang="en-US" sz="1300" i="1" dirty="0">
              <a:latin typeface="Calibri" pitchFamily="34" charset="0"/>
            </a:endParaRPr>
          </a:p>
        </p:txBody>
      </p:sp>
      <p:sp>
        <p:nvSpPr>
          <p:cNvPr id="14" name="TextBox 13"/>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5122" y="1096177"/>
            <a:ext cx="1295408" cy="122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646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dirty="0">
                <a:solidFill>
                  <a:srgbClr val="FFFFFF"/>
                </a:solidFill>
                <a:latin typeface="Calibri"/>
              </a:rPr>
              <a:t>	15. Conseils pour aider votre enfant à prendre ses 	médicaments</a:t>
            </a:r>
            <a:endParaRPr lang="en-US" sz="2800" dirty="0">
              <a:solidFill>
                <a:srgbClr val="FFFFFF"/>
              </a:solidFill>
              <a:latin typeface="Calibri"/>
            </a:endParaRPr>
          </a:p>
        </p:txBody>
      </p:sp>
      <p:sp>
        <p:nvSpPr>
          <p:cNvPr id="62467" name="TextBox 3"/>
          <p:cNvSpPr txBox="1">
            <a:spLocks noChangeArrowheads="1"/>
          </p:cNvSpPr>
          <p:nvPr/>
        </p:nvSpPr>
        <p:spPr bwMode="auto">
          <a:xfrm>
            <a:off x="841376" y="6610290"/>
            <a:ext cx="8531225" cy="400110"/>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fr-FR" sz="2000" dirty="0">
                <a:solidFill>
                  <a:srgbClr val="000000"/>
                </a:solidFill>
                <a:latin typeface="Calibri" pitchFamily="34" charset="0"/>
              </a:rPr>
              <a:t>Il existe plusieurs façons d'aider votre enfant à prendre ses médicaments.</a:t>
            </a:r>
            <a:endParaRPr lang="en-US" sz="2000" dirty="0">
              <a:solidFill>
                <a:srgbClr val="000000"/>
              </a:solidFill>
              <a:latin typeface="Calibri" pitchFamily="34" charset="0"/>
            </a:endParaRPr>
          </a:p>
        </p:txBody>
      </p:sp>
      <p:pic>
        <p:nvPicPr>
          <p:cNvPr id="62468" name="Picture 2"/>
          <p:cNvPicPr>
            <a:picLocks noChangeAspect="1" noChangeArrowheads="1"/>
          </p:cNvPicPr>
          <p:nvPr/>
        </p:nvPicPr>
        <p:blipFill>
          <a:blip r:embed="rId3" cstate="print"/>
          <a:srcRect/>
          <a:stretch>
            <a:fillRect/>
          </a:stretch>
        </p:blipFill>
        <p:spPr bwMode="auto">
          <a:xfrm>
            <a:off x="1519239" y="1643064"/>
            <a:ext cx="7019925" cy="4486275"/>
          </a:xfrm>
          <a:prstGeom prst="rect">
            <a:avLst/>
          </a:prstGeom>
          <a:noFill/>
          <a:ln w="9525">
            <a:noFill/>
            <a:miter lim="800000"/>
            <a:headEnd/>
            <a:tailEnd/>
          </a:ln>
        </p:spPr>
      </p:pic>
      <p:sp>
        <p:nvSpPr>
          <p:cNvPr id="2" name="TextBox 1"/>
          <p:cNvSpPr txBox="1"/>
          <p:nvPr/>
        </p:nvSpPr>
        <p:spPr>
          <a:xfrm>
            <a:off x="1905000" y="3424536"/>
            <a:ext cx="1524000" cy="461665"/>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Remplir la seringue au niveau requis.</a:t>
            </a:r>
          </a:p>
        </p:txBody>
      </p:sp>
      <p:sp>
        <p:nvSpPr>
          <p:cNvPr id="7" name="TextBox 6"/>
          <p:cNvSpPr txBox="1"/>
          <p:nvPr/>
        </p:nvSpPr>
        <p:spPr>
          <a:xfrm>
            <a:off x="4419600" y="3424536"/>
            <a:ext cx="1524000" cy="646331"/>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Appuyer sur les joues de l’enfant pour qui’il ouvre la bouche.</a:t>
            </a:r>
          </a:p>
        </p:txBody>
      </p:sp>
      <p:sp>
        <p:nvSpPr>
          <p:cNvPr id="8" name="TextBox 7"/>
          <p:cNvSpPr txBox="1"/>
          <p:nvPr/>
        </p:nvSpPr>
        <p:spPr>
          <a:xfrm>
            <a:off x="6781801" y="3352801"/>
            <a:ext cx="1757363" cy="830997"/>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Pour donner les médicaments, faire glisser la seringue à l’intérieur de la joue.</a:t>
            </a:r>
          </a:p>
        </p:txBody>
      </p:sp>
      <p:sp>
        <p:nvSpPr>
          <p:cNvPr id="9" name="TextBox 8"/>
          <p:cNvSpPr txBox="1"/>
          <p:nvPr/>
        </p:nvSpPr>
        <p:spPr>
          <a:xfrm>
            <a:off x="1519238" y="5410201"/>
            <a:ext cx="1833562" cy="830997"/>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Certains jeunes enfants préfèrent prendre les médicaments liquides à l’aide d’une cuillère.</a:t>
            </a:r>
          </a:p>
        </p:txBody>
      </p:sp>
      <p:sp>
        <p:nvSpPr>
          <p:cNvPr id="10" name="TextBox 9"/>
          <p:cNvSpPr txBox="1"/>
          <p:nvPr/>
        </p:nvSpPr>
        <p:spPr>
          <a:xfrm>
            <a:off x="3810000" y="5410201"/>
            <a:ext cx="2667000" cy="1015663"/>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Certains enfants préfèrent prendre les comprimés mélangés a de la nourriture à l’aide d’une cuillère. La nouritture sucrée peut aider à améliorer le goût du médicament.</a:t>
            </a:r>
          </a:p>
        </p:txBody>
      </p:sp>
      <p:sp>
        <p:nvSpPr>
          <p:cNvPr id="11" name="TextBox 10"/>
          <p:cNvSpPr txBox="1"/>
          <p:nvPr/>
        </p:nvSpPr>
        <p:spPr>
          <a:xfrm>
            <a:off x="6705601" y="5410201"/>
            <a:ext cx="1833562" cy="830997"/>
          </a:xfrm>
          <a:prstGeom prst="rect">
            <a:avLst/>
          </a:prstGeom>
          <a:solidFill>
            <a:schemeClr val="bg1"/>
          </a:solidFill>
        </p:spPr>
        <p:txBody>
          <a:bodyPr wrap="square" rtlCol="0">
            <a:spAutoFit/>
          </a:bodyPr>
          <a:lstStyle/>
          <a:p>
            <a:pPr algn="ctr"/>
            <a:r>
              <a:rPr lang="en-US" sz="1200" dirty="0">
                <a:solidFill>
                  <a:schemeClr val="tx2"/>
                </a:solidFill>
                <a:latin typeface="Calibri" panose="020F0502020204030204" pitchFamily="34" charset="0"/>
              </a:rPr>
              <a:t>Donner à  l’enfant des autocollants tout de suite après lui avoir donné ses médicaments peut aider.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00200"/>
            <a:ext cx="4343400" cy="3962400"/>
          </a:xfrm>
        </p:spPr>
        <p:txBody>
          <a:bodyPr rtlCol="0">
            <a:normAutofit fontScale="92500" lnSpcReduction="10000"/>
          </a:bodyPr>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Il existe plusieurs façons d'aider votre enfant à prendre ses médicaments.</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Remplir la seringue au niveau requis.</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Appuyer sur les joues de l'enfant pour qu'il ouvre la bouche.</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Pour donner les médicaments, faire glisser la seringue à l'intérieur de la joue.</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Certains jeunes enfants préfèrent prendre les médicaments liquides à l'aide d'une cuillère.</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Certains enfants préfèrent prendre les comprimés mélangés à de la nourriture à l'aide d'une cuillère. La nourriture sucrée peut aider à améliorer le goût du médicament.</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Donner à l'enfant des autocollants ou une autre petite récompense tout de suite après lui avoir donné ses médicaments peut aider.</a:t>
            </a:r>
            <a:endParaRPr lang="en-US" sz="1600" dirty="0">
              <a:latin typeface="Calibri" panose="020F0502020204030204" pitchFamily="34" charset="0"/>
            </a:endParaRPr>
          </a:p>
        </p:txBody>
      </p: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15. Conseils pour aider votre enfant à prendre                                 	ses médicaments</a:t>
            </a:r>
            <a:endParaRPr lang="en-US" sz="2800" dirty="0">
              <a:solidFill>
                <a:srgbClr val="FFFFFF"/>
              </a:solidFill>
              <a:latin typeface="Calibri"/>
            </a:endParaRPr>
          </a:p>
        </p:txBody>
      </p:sp>
      <p:sp>
        <p:nvSpPr>
          <p:cNvPr id="6" name="TextBox 5"/>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720" y="1186673"/>
            <a:ext cx="1632211" cy="104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16. Conseils pour avaler les comprimés</a:t>
            </a:r>
            <a:endParaRPr lang="en-US" sz="2800" dirty="0">
              <a:solidFill>
                <a:srgbClr val="FFFFFF"/>
              </a:solidFill>
              <a:latin typeface="Calibri"/>
            </a:endParaRPr>
          </a:p>
        </p:txBody>
      </p:sp>
      <p:sp>
        <p:nvSpPr>
          <p:cNvPr id="64515" name="TextBox 3"/>
          <p:cNvSpPr txBox="1">
            <a:spLocks noChangeArrowheads="1"/>
          </p:cNvSpPr>
          <p:nvPr/>
        </p:nvSpPr>
        <p:spPr bwMode="auto">
          <a:xfrm>
            <a:off x="841376" y="6477000"/>
            <a:ext cx="8759825" cy="400110"/>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fr-FR" sz="2000" dirty="0">
                <a:solidFill>
                  <a:srgbClr val="000000"/>
                </a:solidFill>
                <a:latin typeface="Calibri" pitchFamily="34" charset="0"/>
              </a:rPr>
              <a:t>Utiliser une bouteille d’eau est un bon moyen d’aider à avaler des comprimés.</a:t>
            </a:r>
            <a:endParaRPr lang="en-US" sz="2000" dirty="0">
              <a:solidFill>
                <a:srgbClr val="000000"/>
              </a:solidFill>
              <a:latin typeface="Calibri"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662114"/>
            <a:ext cx="88201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00200"/>
            <a:ext cx="4343400" cy="3200400"/>
          </a:xfrm>
        </p:spPr>
        <p:txBody>
          <a:bodyPr rtlCol="0">
            <a:normAutofit/>
          </a:bodyPr>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Utiliser une bouteille d’eau est un bon moyen pour avaler des comprimés.</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Placer le comprimé à l’arrière de la langue.</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Utiliser une bouteille d’eau avec un petit goulot que l'enfant peut couvrir avec sa bouche.</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Mettre la tête de l'enfant en arrière le plus loin possible tout en lui faisant avaler le comprimé et l’eau.</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Le fait de pencher sa tête en arrière lui permettra d’avaler beaucoup plus facilement.</a:t>
            </a:r>
            <a:endParaRPr lang="en-US" sz="1600" dirty="0">
              <a:latin typeface="Calibri" panose="020F0502020204030204" pitchFamily="34" charset="0"/>
            </a:endParaRPr>
          </a:p>
        </p:txBody>
      </p:sp>
      <p:sp>
        <p:nvSpPr>
          <p:cNvPr id="11" name="Title 1"/>
          <p:cNvSpPr>
            <a:spLocks noGrp="1"/>
          </p:cNvSpPr>
          <p:nvPr>
            <p:ph type="title"/>
          </p:nvPr>
        </p:nvSpPr>
        <p:spPr>
          <a:xfrm>
            <a:off x="457200" y="454026"/>
            <a:ext cx="9144000" cy="847725"/>
          </a:xfrm>
          <a:solidFill>
            <a:schemeClr val="accent5"/>
          </a:solidFill>
        </p:spPr>
        <p:txBody>
          <a:bodyPr rtlCol="0">
            <a:noAutofit/>
          </a:bodyPr>
          <a:lstStyle/>
          <a:p>
            <a:pPr algn="l" defTabSz="410195" eaLnBrk="1" fontAlgn="auto" hangingPunct="1">
              <a:spcAft>
                <a:spcPts val="0"/>
              </a:spcAft>
              <a:defRPr/>
            </a:pPr>
            <a:r>
              <a:rPr lang="fr-FR" sz="2800">
                <a:solidFill>
                  <a:srgbClr val="FFFFFF"/>
                </a:solidFill>
                <a:latin typeface="Calibri"/>
              </a:rPr>
              <a:t>	16. Conseils pour avaler les comprimés</a:t>
            </a:r>
            <a:endParaRPr lang="en-US" sz="2800" dirty="0">
              <a:solidFill>
                <a:srgbClr val="FFFFFF"/>
              </a:solidFill>
              <a:latin typeface="Calibri"/>
            </a:endParaRPr>
          </a:p>
        </p:txBody>
      </p:sp>
      <p:sp>
        <p:nvSpPr>
          <p:cNvPr id="5" name="TextBox 4"/>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626" y="1361319"/>
            <a:ext cx="1676400" cy="69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0" y="7620000"/>
            <a:ext cx="10058400" cy="152400"/>
          </a:xfrm>
          <a:prstGeom prst="rect">
            <a:avLst/>
          </a:prstGeom>
          <a:solidFill>
            <a:srgbClr val="4BACC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accent4"/>
          </a:solidFill>
        </p:spPr>
        <p:txBody>
          <a:bodyPr rtlCol="0">
            <a:noAutofit/>
          </a:bodyPr>
          <a:lstStyle/>
          <a:p>
            <a:pPr algn="l" defTabSz="410195" eaLnBrk="1" fontAlgn="auto" hangingPunct="1">
              <a:spcAft>
                <a:spcPts val="0"/>
              </a:spcAft>
              <a:defRPr/>
            </a:pPr>
            <a:r>
              <a:rPr lang="fr-FR" sz="2600">
                <a:solidFill>
                  <a:srgbClr val="FFFFFF"/>
                </a:solidFill>
                <a:latin typeface="Calibri"/>
              </a:rPr>
              <a:t>	17. Suivi : comment donnez-vous ses ARV à votre enfant ?</a:t>
            </a:r>
            <a:endParaRPr lang="en-US" sz="2600" dirty="0">
              <a:solidFill>
                <a:srgbClr val="FFFFFF"/>
              </a:solidFill>
              <a:latin typeface="Calibri"/>
            </a:endParaRPr>
          </a:p>
        </p:txBody>
      </p:sp>
      <p:sp>
        <p:nvSpPr>
          <p:cNvPr id="5" name="TextBox 4"/>
          <p:cNvSpPr txBox="1"/>
          <p:nvPr/>
        </p:nvSpPr>
        <p:spPr>
          <a:xfrm>
            <a:off x="7315201" y="2438401"/>
            <a:ext cx="2162175" cy="3478213"/>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Ensemble, nous allons revoir le plan que nous avions élaboré la dernière fois pour voir comment vous donnez ses ARV à votre enfant.</a:t>
            </a:r>
          </a:p>
          <a:p>
            <a:pPr marL="285750" indent="-285750" defTabSz="913972" fontAlgn="auto">
              <a:spcBef>
                <a:spcPts val="0"/>
              </a:spcBef>
              <a:spcAft>
                <a:spcPts val="0"/>
              </a:spcAft>
              <a:buFont typeface="Wingdings" panose="05000000000000000000" pitchFamily="2" charset="2"/>
              <a:buChar char="Ø"/>
              <a:defRPr/>
            </a:pPr>
            <a:endParaRPr lang="en-US" sz="2000" dirty="0">
              <a:latin typeface="Calibri" panose="020F0502020204030204" pitchFamily="34" charset="0"/>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6" y="1485900"/>
            <a:ext cx="59531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3400" y="1524000"/>
            <a:ext cx="2819400" cy="3200400"/>
          </a:xfrm>
        </p:spPr>
        <p:txBody>
          <a:bodyPr rtlCol="0">
            <a:normAutofit/>
          </a:bodyPr>
          <a:lstStyle/>
          <a:p>
            <a:pPr defTabSz="410195" eaLnBrk="1" fontAlgn="auto" hangingPunct="1">
              <a:spcAft>
                <a:spcPts val="0"/>
              </a:spcAft>
              <a:defRPr/>
            </a:pPr>
            <a:r>
              <a:rPr lang="en-US" sz="14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400" dirty="0">
                <a:solidFill>
                  <a:srgbClr val="000000"/>
                </a:solidFill>
                <a:latin typeface="Calibri"/>
              </a:rPr>
              <a:t>Ensemble, nous allons revoir le plan que nous avions élaboré la dernière fois pour voir comment vous donnez ses </a:t>
            </a:r>
            <a:r>
              <a:rPr lang="fr-FR" sz="1400" dirty="0" err="1">
                <a:solidFill>
                  <a:srgbClr val="000000"/>
                </a:solidFill>
                <a:latin typeface="Calibri"/>
              </a:rPr>
              <a:t>ARV</a:t>
            </a:r>
            <a:r>
              <a:rPr lang="fr-FR" sz="1400" dirty="0">
                <a:solidFill>
                  <a:srgbClr val="000000"/>
                </a:solidFill>
                <a:latin typeface="Calibri"/>
              </a:rPr>
              <a:t> à votre enfant.</a:t>
            </a:r>
            <a:endParaRPr lang="en-US" sz="1400" dirty="0">
              <a:latin typeface="Calibri" panose="020F0502020204030204" pitchFamily="34" charset="0"/>
            </a:endParaRPr>
          </a:p>
        </p:txBody>
      </p:sp>
      <p:sp>
        <p:nvSpPr>
          <p:cNvPr id="21" name="Content Placeholder 1"/>
          <p:cNvSpPr>
            <a:spLocks noGrp="1"/>
          </p:cNvSpPr>
          <p:nvPr>
            <p:ph sz="half" idx="1"/>
          </p:nvPr>
        </p:nvSpPr>
        <p:spPr>
          <a:xfrm>
            <a:off x="3429000" y="1447801"/>
            <a:ext cx="5867400" cy="2752725"/>
          </a:xfrm>
        </p:spPr>
        <p:txBody>
          <a:bodyPr rtlCol="0">
            <a:normAutofit fontScale="62500" lnSpcReduction="20000"/>
          </a:bodyPr>
          <a:lstStyle/>
          <a:p>
            <a:pPr defTabSz="410195" eaLnBrk="1" fontAlgn="auto" hangingPunct="1">
              <a:spcAft>
                <a:spcPts val="0"/>
              </a:spcAft>
              <a:defRPr/>
            </a:pPr>
            <a:r>
              <a:rPr lang="en-US" sz="2100" b="1" dirty="0">
                <a:solidFill>
                  <a:srgbClr val="000000"/>
                </a:solidFill>
                <a:latin typeface="Calibri"/>
              </a:rPr>
              <a:t>POINTS DE DISCUSSION :</a:t>
            </a:r>
          </a:p>
          <a:p>
            <a:pPr marL="269875" indent="-269875" defTabSz="410195" eaLnBrk="1" fontAlgn="auto" hangingPunct="1">
              <a:spcAft>
                <a:spcPts val="0"/>
              </a:spcAft>
              <a:buFont typeface="Arial" pitchFamily="34" charset="0"/>
              <a:buChar char="•"/>
              <a:defRPr/>
            </a:pPr>
            <a:r>
              <a:rPr lang="fr-FR" sz="1900" dirty="0">
                <a:solidFill>
                  <a:srgbClr val="000000"/>
                </a:solidFill>
                <a:latin typeface="Calibri"/>
              </a:rPr>
              <a:t>La dernière fois que nous nous sommes vu(e)s, nous avons                                         envisagé _____  (</a:t>
            </a:r>
            <a:r>
              <a:rPr lang="fr-FR" sz="1900" i="1" dirty="0">
                <a:solidFill>
                  <a:srgbClr val="000000"/>
                </a:solidFill>
                <a:latin typeface="Calibri"/>
              </a:rPr>
              <a:t>indiquer les interventions décidées lors de la			          dernière session</a:t>
            </a:r>
            <a:r>
              <a:rPr lang="fr-FR" sz="1900" dirty="0">
                <a:solidFill>
                  <a:srgbClr val="000000"/>
                </a:solidFill>
                <a:latin typeface="Calibri"/>
              </a:rPr>
              <a:t>) pour vous aider à donner ses ARV à votre			          enfant.</a:t>
            </a:r>
          </a:p>
          <a:p>
            <a:pPr marL="269875" indent="-269875" defTabSz="410195" eaLnBrk="1" fontAlgn="auto" hangingPunct="1">
              <a:spcAft>
                <a:spcPts val="0"/>
              </a:spcAft>
              <a:buFont typeface="Arial" pitchFamily="34" charset="0"/>
              <a:buChar char="•"/>
              <a:defRPr/>
            </a:pPr>
            <a:r>
              <a:rPr lang="en-US" sz="1900" dirty="0">
                <a:solidFill>
                  <a:srgbClr val="000000"/>
                </a:solidFill>
                <a:latin typeface="Calibri"/>
              </a:rPr>
              <a:t>Comment </a:t>
            </a:r>
            <a:r>
              <a:rPr lang="en-US" sz="1900" dirty="0" err="1">
                <a:solidFill>
                  <a:srgbClr val="000000"/>
                </a:solidFill>
                <a:latin typeface="Calibri"/>
              </a:rPr>
              <a:t>ça</a:t>
            </a:r>
            <a:r>
              <a:rPr lang="en-US" sz="1900" dirty="0">
                <a:solidFill>
                  <a:srgbClr val="000000"/>
                </a:solidFill>
                <a:latin typeface="Calibri"/>
              </a:rPr>
              <a:t> se </a:t>
            </a:r>
            <a:r>
              <a:rPr lang="en-US" sz="1900" dirty="0" err="1">
                <a:solidFill>
                  <a:srgbClr val="000000"/>
                </a:solidFill>
                <a:latin typeface="Calibri"/>
              </a:rPr>
              <a:t>passe</a:t>
            </a:r>
            <a:r>
              <a:rPr lang="en-US" sz="1900" dirty="0">
                <a:solidFill>
                  <a:srgbClr val="000000"/>
                </a:solidFill>
                <a:latin typeface="Calibri"/>
              </a:rPr>
              <a:t> ?</a:t>
            </a:r>
          </a:p>
          <a:p>
            <a:pPr marL="269875" indent="-269875" defTabSz="410195" eaLnBrk="1" fontAlgn="auto" hangingPunct="1">
              <a:spcAft>
                <a:spcPts val="0"/>
              </a:spcAft>
              <a:buFont typeface="Arial" pitchFamily="34" charset="0"/>
              <a:buChar char="•"/>
              <a:defRPr/>
            </a:pPr>
            <a:r>
              <a:rPr lang="fr-FR" sz="1900" dirty="0">
                <a:solidFill>
                  <a:srgbClr val="000000"/>
                </a:solidFill>
                <a:latin typeface="Calibri"/>
              </a:rPr>
              <a:t>Êtes-vous confronté(e) à de nouvelles difficultés pour donner ses </a:t>
            </a:r>
            <a:r>
              <a:rPr lang="fr-FR" sz="1900" dirty="0" err="1">
                <a:solidFill>
                  <a:srgbClr val="000000"/>
                </a:solidFill>
                <a:latin typeface="Calibri"/>
              </a:rPr>
              <a:t>ARV</a:t>
            </a:r>
            <a:r>
              <a:rPr lang="fr-FR" sz="1900" dirty="0">
                <a:solidFill>
                  <a:srgbClr val="000000"/>
                </a:solidFill>
                <a:latin typeface="Calibri"/>
              </a:rPr>
              <a:t> à votre enfant ?</a:t>
            </a:r>
          </a:p>
          <a:p>
            <a:pPr marL="719138" indent="-358775" defTabSz="410195" eaLnBrk="1" fontAlgn="auto" hangingPunct="1">
              <a:spcAft>
                <a:spcPts val="0"/>
              </a:spcAft>
              <a:buFont typeface="Arial" pitchFamily="34" charset="0"/>
              <a:buChar char="•"/>
              <a:defRPr/>
            </a:pPr>
            <a:r>
              <a:rPr lang="fr-FR" sz="1900" dirty="0">
                <a:solidFill>
                  <a:srgbClr val="000000"/>
                </a:solidFill>
                <a:latin typeface="Calibri"/>
              </a:rPr>
              <a:t>Repensez à la SEMAINE qui vient de s’écouler, combien de doses (jours) d’</a:t>
            </a:r>
            <a:r>
              <a:rPr lang="fr-FR" sz="1900" dirty="0" err="1">
                <a:solidFill>
                  <a:srgbClr val="000000"/>
                </a:solidFill>
                <a:latin typeface="Calibri"/>
              </a:rPr>
              <a:t>ARV</a:t>
            </a:r>
            <a:r>
              <a:rPr lang="fr-FR" sz="1900" dirty="0">
                <a:solidFill>
                  <a:srgbClr val="000000"/>
                </a:solidFill>
                <a:latin typeface="Calibri"/>
              </a:rPr>
              <a:t> pensez-vous avoir oubliées ?</a:t>
            </a:r>
          </a:p>
          <a:p>
            <a:pPr marL="719138" indent="-358775" defTabSz="410195" eaLnBrk="1" fontAlgn="auto" hangingPunct="1">
              <a:spcAft>
                <a:spcPts val="0"/>
              </a:spcAft>
              <a:buFont typeface="Arial" pitchFamily="34" charset="0"/>
              <a:buChar char="•"/>
              <a:defRPr/>
            </a:pPr>
            <a:r>
              <a:rPr lang="en-US" sz="1900" dirty="0" err="1">
                <a:solidFill>
                  <a:srgbClr val="000000"/>
                </a:solidFill>
                <a:latin typeface="Calibri"/>
              </a:rPr>
              <a:t>C’était</a:t>
            </a:r>
            <a:r>
              <a:rPr lang="en-US" sz="1900" dirty="0">
                <a:solidFill>
                  <a:srgbClr val="000000"/>
                </a:solidFill>
                <a:latin typeface="Calibri"/>
              </a:rPr>
              <a:t> </a:t>
            </a:r>
            <a:r>
              <a:rPr lang="en-US" sz="1900" dirty="0" err="1">
                <a:solidFill>
                  <a:srgbClr val="000000"/>
                </a:solidFill>
                <a:latin typeface="Calibri"/>
              </a:rPr>
              <a:t>une</a:t>
            </a:r>
            <a:r>
              <a:rPr lang="en-US" sz="1900" dirty="0">
                <a:solidFill>
                  <a:srgbClr val="000000"/>
                </a:solidFill>
                <a:latin typeface="Calibri"/>
              </a:rPr>
              <a:t> </a:t>
            </a:r>
            <a:r>
              <a:rPr lang="en-US" sz="1900" dirty="0" err="1">
                <a:solidFill>
                  <a:srgbClr val="000000"/>
                </a:solidFill>
                <a:latin typeface="Calibri"/>
              </a:rPr>
              <a:t>semaine</a:t>
            </a:r>
            <a:r>
              <a:rPr lang="en-US" sz="1900" dirty="0">
                <a:solidFill>
                  <a:srgbClr val="000000"/>
                </a:solidFill>
                <a:latin typeface="Calibri"/>
              </a:rPr>
              <a:t> </a:t>
            </a:r>
            <a:r>
              <a:rPr lang="en-US" sz="1900" dirty="0" err="1">
                <a:solidFill>
                  <a:srgbClr val="000000"/>
                </a:solidFill>
                <a:latin typeface="Calibri"/>
              </a:rPr>
              <a:t>habituelle</a:t>
            </a:r>
            <a:r>
              <a:rPr lang="en-US" sz="1900" dirty="0">
                <a:solidFill>
                  <a:srgbClr val="000000"/>
                </a:solidFill>
                <a:latin typeface="Calibri"/>
              </a:rPr>
              <a:t> ?</a:t>
            </a:r>
          </a:p>
          <a:p>
            <a:pPr marL="719138" indent="-358775" defTabSz="410195" eaLnBrk="1" fontAlgn="auto" hangingPunct="1">
              <a:spcAft>
                <a:spcPts val="0"/>
              </a:spcAft>
              <a:buFont typeface="Arial" pitchFamily="34" charset="0"/>
              <a:buChar char="•"/>
              <a:defRPr/>
            </a:pPr>
            <a:r>
              <a:rPr lang="en-US" sz="1900" dirty="0">
                <a:solidFill>
                  <a:srgbClr val="000000"/>
                </a:solidFill>
                <a:latin typeface="Calibri"/>
              </a:rPr>
              <a:t>Et le </a:t>
            </a:r>
            <a:r>
              <a:rPr lang="en-US" sz="1900" dirty="0" err="1">
                <a:solidFill>
                  <a:srgbClr val="000000"/>
                </a:solidFill>
                <a:latin typeface="Calibri"/>
              </a:rPr>
              <a:t>mois</a:t>
            </a:r>
            <a:r>
              <a:rPr lang="en-US" sz="1900" dirty="0">
                <a:solidFill>
                  <a:srgbClr val="000000"/>
                </a:solidFill>
                <a:latin typeface="Calibri"/>
              </a:rPr>
              <a:t> dernier ?</a:t>
            </a:r>
          </a:p>
          <a:p>
            <a:pPr marL="269875" indent="-269875" defTabSz="410195" eaLnBrk="1" fontAlgn="auto" hangingPunct="1">
              <a:spcAft>
                <a:spcPts val="0"/>
              </a:spcAft>
              <a:buFont typeface="Arial" pitchFamily="34" charset="0"/>
              <a:buChar char="•"/>
              <a:defRPr/>
            </a:pPr>
            <a:r>
              <a:rPr lang="fr-FR" sz="1900" dirty="0">
                <a:solidFill>
                  <a:srgbClr val="000000"/>
                </a:solidFill>
                <a:latin typeface="Calibri"/>
              </a:rPr>
              <a:t>Pouvez-vous vous rappeler et décrire les circonstances de la dernière dose oubliée ? </a:t>
            </a:r>
          </a:p>
          <a:p>
            <a:pPr marL="269875" indent="-269875" defTabSz="410195" eaLnBrk="1" fontAlgn="auto" hangingPunct="1">
              <a:spcAft>
                <a:spcPts val="0"/>
              </a:spcAft>
              <a:buFont typeface="Arial" pitchFamily="34" charset="0"/>
              <a:buChar char="•"/>
              <a:defRPr/>
            </a:pPr>
            <a:r>
              <a:rPr lang="fr-FR" sz="1900" dirty="0">
                <a:solidFill>
                  <a:srgbClr val="000000"/>
                </a:solidFill>
                <a:latin typeface="Calibri"/>
              </a:rPr>
              <a:t>Je vois que vous avez fait beaucoup d’efforts. Avez-vous des idées sur la façon dont on pourrait faciliter la prise des </a:t>
            </a:r>
            <a:r>
              <a:rPr lang="fr-FR" sz="1900" dirty="0" err="1">
                <a:solidFill>
                  <a:srgbClr val="000000"/>
                </a:solidFill>
                <a:latin typeface="Calibri"/>
              </a:rPr>
              <a:t>ARV</a:t>
            </a:r>
            <a:r>
              <a:rPr lang="fr-FR" sz="1900" dirty="0">
                <a:solidFill>
                  <a:srgbClr val="000000"/>
                </a:solidFill>
                <a:latin typeface="Calibri"/>
              </a:rPr>
              <a:t> pour votre enfant ?</a:t>
            </a:r>
          </a:p>
        </p:txBody>
      </p:sp>
      <p:cxnSp>
        <p:nvCxnSpPr>
          <p:cNvPr id="15" name="Straight Connector 14"/>
          <p:cNvCxnSpPr/>
          <p:nvPr/>
        </p:nvCxnSpPr>
        <p:spPr>
          <a:xfrm>
            <a:off x="3352800" y="1520826"/>
            <a:ext cx="0" cy="228917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454026"/>
            <a:ext cx="9144000" cy="847725"/>
          </a:xfrm>
          <a:prstGeom prst="rect">
            <a:avLst/>
          </a:prstGeom>
          <a:solidFill>
            <a:schemeClr val="accent4"/>
          </a:solidFill>
        </p:spPr>
        <p:txBody>
          <a:bodyPr lIns="82021" tIns="41010" rIns="82021" bIns="41010" anchor="ctr"/>
          <a:lstStyle>
            <a:lvl1pPr algn="ctr" defTabSz="410099"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a:solidFill>
                  <a:srgbClr val="FFFFFF"/>
                </a:solidFill>
                <a:latin typeface="Calibri"/>
              </a:rPr>
              <a:t>	17. Suivi : comment donnez-vous                                           	ses ARV à votre enfant ?</a:t>
            </a:r>
            <a:endParaRPr lang="en-US" sz="2800" dirty="0">
              <a:solidFill>
                <a:srgbClr val="FFFFFF"/>
              </a:solidFill>
              <a:latin typeface="Calibri"/>
            </a:endParaRPr>
          </a:p>
        </p:txBody>
      </p:sp>
      <p:sp>
        <p:nvSpPr>
          <p:cNvPr id="24" name="Rectangle 23"/>
          <p:cNvSpPr/>
          <p:nvPr/>
        </p:nvSpPr>
        <p:spPr>
          <a:xfrm>
            <a:off x="3352800" y="3968751"/>
            <a:ext cx="6019800" cy="3128963"/>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67591"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429000" y="4015154"/>
            <a:ext cx="457200" cy="351692"/>
          </a:xfrm>
          <a:prstGeom prst="rect">
            <a:avLst/>
          </a:prstGeom>
          <a:noFill/>
          <a:ln w="9525">
            <a:noFill/>
            <a:miter lim="800000"/>
            <a:headEnd/>
            <a:tailEnd/>
          </a:ln>
        </p:spPr>
      </p:pic>
      <p:sp>
        <p:nvSpPr>
          <p:cNvPr id="16" name="Rectangle 15"/>
          <p:cNvSpPr/>
          <p:nvPr/>
        </p:nvSpPr>
        <p:spPr>
          <a:xfrm>
            <a:off x="754064" y="2971801"/>
            <a:ext cx="2370137" cy="4125913"/>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67615" name="Content Placeholder 1"/>
          <p:cNvSpPr>
            <a:spLocks noGrp="1"/>
          </p:cNvSpPr>
          <p:nvPr>
            <p:ph sz="half" idx="1"/>
          </p:nvPr>
        </p:nvSpPr>
        <p:spPr>
          <a:xfrm>
            <a:off x="685800" y="3729038"/>
            <a:ext cx="2362200" cy="3509963"/>
          </a:xfrm>
        </p:spPr>
        <p:txBody>
          <a:bodyPr>
            <a:normAutofit lnSpcReduction="10000"/>
          </a:bodyPr>
          <a:lstStyle/>
          <a:p>
            <a:pPr marL="342900" indent="-342900" eaLnBrk="1" hangingPunct="1">
              <a:buFont typeface="Arial" charset="0"/>
              <a:buChar char="•"/>
            </a:pPr>
            <a:r>
              <a:rPr lang="fr-FR" sz="1200" dirty="0">
                <a:solidFill>
                  <a:srgbClr val="000000"/>
                </a:solidFill>
                <a:latin typeface="Calibri" pitchFamily="34" charset="0"/>
              </a:rPr>
              <a:t>Utiliser les tableaux d’évaluation de l’observance sur les cartes précédentes si nécessaire pour rechercher les nouveaux obstacles et interventions.</a:t>
            </a:r>
          </a:p>
          <a:p>
            <a:pPr marL="342900" indent="-342900" eaLnBrk="1" hangingPunct="1">
              <a:buFont typeface="Arial" charset="0"/>
              <a:buChar char="•"/>
            </a:pPr>
            <a:r>
              <a:rPr lang="fr-FR" sz="1200" dirty="0">
                <a:solidFill>
                  <a:srgbClr val="000000"/>
                </a:solidFill>
                <a:latin typeface="Calibri" pitchFamily="34" charset="0"/>
              </a:rPr>
              <a:t>Consulter à nouveau les cartes précédentes pour passer en revue les stratégies ou en savoir plus.</a:t>
            </a:r>
          </a:p>
          <a:p>
            <a:pPr marL="342900" indent="-342900" eaLnBrk="1" hangingPunct="1">
              <a:buFont typeface="Arial" charset="0"/>
              <a:buChar char="•"/>
            </a:pPr>
            <a:r>
              <a:rPr lang="fr-FR" sz="1200" dirty="0">
                <a:solidFill>
                  <a:srgbClr val="000000"/>
                </a:solidFill>
                <a:latin typeface="Calibri" pitchFamily="34" charset="0"/>
              </a:rPr>
              <a:t>Un nouveau test de la charge virale devrait être effectué après 3 mois de bonne observance.</a:t>
            </a:r>
          </a:p>
          <a:p>
            <a:pPr marL="342900" indent="-342900" eaLnBrk="1" hangingPunct="1">
              <a:buFont typeface="Arial" charset="0"/>
              <a:buChar char="•"/>
            </a:pPr>
            <a:r>
              <a:rPr lang="fr-FR" sz="1200" dirty="0">
                <a:solidFill>
                  <a:srgbClr val="000000"/>
                </a:solidFill>
                <a:latin typeface="Calibri" pitchFamily="34" charset="0"/>
              </a:rPr>
              <a:t>Informer le parent/responsable du moment où ce test sera réalisé</a:t>
            </a:r>
            <a:r>
              <a:rPr lang="fr-FR" sz="1600" dirty="0">
                <a:solidFill>
                  <a:srgbClr val="000000"/>
                </a:solidFill>
                <a:latin typeface="Calibri" pitchFamily="34" charset="0"/>
              </a:rPr>
              <a:t>.</a:t>
            </a:r>
            <a:endParaRPr lang="en-US" sz="1600" dirty="0">
              <a:latin typeface="Calibri" pitchFamily="34" charset="0"/>
            </a:endParaRPr>
          </a:p>
        </p:txBody>
      </p:sp>
      <p:pic>
        <p:nvPicPr>
          <p:cNvPr id="67616" name="Picture 8" descr="C:\Users\rlw2177\AppData\Local\Microsoft\Windows\Temporary Internet Files\Content.IE5\S2UJGMDA\Symbol_list_class.svg[1].png"/>
          <p:cNvPicPr>
            <a:picLocks noChangeAspect="1" noChangeArrowheads="1"/>
          </p:cNvPicPr>
          <p:nvPr/>
        </p:nvPicPr>
        <p:blipFill>
          <a:blip r:embed="rId4" cstate="print"/>
          <a:srcRect/>
          <a:stretch>
            <a:fillRect/>
          </a:stretch>
        </p:blipFill>
        <p:spPr bwMode="auto">
          <a:xfrm>
            <a:off x="820738" y="3200400"/>
            <a:ext cx="474662" cy="489222"/>
          </a:xfrm>
          <a:prstGeom prst="rect">
            <a:avLst/>
          </a:prstGeom>
          <a:noFill/>
          <a:ln w="9525">
            <a:noFill/>
            <a:miter lim="800000"/>
            <a:headEnd/>
            <a:tailEnd/>
          </a:ln>
        </p:spPr>
      </p:pic>
      <p:sp>
        <p:nvSpPr>
          <p:cNvPr id="67617" name="Content Placeholder 1"/>
          <p:cNvSpPr>
            <a:spLocks noGrp="1"/>
          </p:cNvSpPr>
          <p:nvPr>
            <p:ph sz="half" idx="1"/>
          </p:nvPr>
        </p:nvSpPr>
        <p:spPr>
          <a:xfrm>
            <a:off x="1371600" y="3200400"/>
            <a:ext cx="1676400" cy="914400"/>
          </a:xfrm>
        </p:spPr>
        <p:txBody>
          <a:bodyPr/>
          <a:lstStyle/>
          <a:p>
            <a:pPr eaLnBrk="1" hangingPunct="1"/>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1304999685"/>
              </p:ext>
            </p:extLst>
          </p:nvPr>
        </p:nvGraphicFramePr>
        <p:xfrm>
          <a:off x="6400800" y="4076871"/>
          <a:ext cx="2819400" cy="2929256"/>
        </p:xfrm>
        <a:graphic>
          <a:graphicData uri="http://schemas.openxmlformats.org/drawingml/2006/table">
            <a:tbl>
              <a:tblPr/>
              <a:tblGrid>
                <a:gridCol w="1905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56590">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Nombre de doses oubliées par mois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fr-FR" sz="1000" b="1" kern="1200" dirty="0">
                          <a:solidFill>
                            <a:srgbClr val="FFFFFF"/>
                          </a:solidFill>
                          <a:latin typeface="Calibri" panose="020F0502020204030204" pitchFamily="34" charset="0"/>
                          <a:ea typeface="Times New Roman"/>
                          <a:cs typeface="Times New Roman"/>
                        </a:rPr>
                        <a:t>Type d’observance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2314">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Patients prenant une dose quotidienne</a:t>
                      </a:r>
                      <a:r>
                        <a:rPr lang="fr-FR" sz="1000" b="1" kern="1200" dirty="0">
                          <a:solidFill>
                            <a:srgbClr val="000000"/>
                          </a:solidFill>
                          <a:latin typeface="Calibri" panose="020F0502020204030204" pitchFamily="34" charset="0"/>
                          <a:ea typeface="Times New Roman"/>
                          <a:cs typeface="Times New Roman"/>
                        </a:rPr>
                        <a:t>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tc>
                  <a:txBody>
                    <a:bodyPr/>
                    <a:lstStyle/>
                    <a:p>
                      <a:endParaRPr lang="fr-FR" sz="1100">
                        <a:latin typeface="Calibri" panose="020F0502020204030204" pitchFamily="34" charset="0"/>
                        <a:ea typeface="Times New Roman"/>
                        <a:cs typeface="Times New Roman"/>
                      </a:endParaRPr>
                    </a:p>
                  </a:txBody>
                  <a:tcPr marL="83185" marR="83185" marT="40640" marB="40640">
                    <a:lnL>
                      <a:noFill/>
                    </a:lnL>
                    <a:lnR>
                      <a:noFill/>
                    </a:lnR>
                    <a:lnT w="28575"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1"/>
                  </a:ext>
                </a:extLst>
              </a:tr>
              <a:tr h="226682">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&lt; 2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Bonne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2"/>
                  </a:ext>
                </a:extLst>
              </a:tr>
              <a:tr h="322314">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2 à 4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Assez bonne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3"/>
                  </a:ext>
                </a:extLst>
              </a:tr>
              <a:tr h="226682">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&lt;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Médiocre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4"/>
                  </a:ext>
                </a:extLst>
              </a:tr>
              <a:tr h="381544">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Patients prenant deux doses quotidiennes</a:t>
                      </a:r>
                      <a:r>
                        <a:rPr lang="fr-FR" sz="1000" b="1" kern="1200">
                          <a:solidFill>
                            <a:srgbClr val="000000"/>
                          </a:solidFill>
                          <a:latin typeface="Calibri" panose="020F0502020204030204" pitchFamily="34" charset="0"/>
                          <a:ea typeface="Times New Roman"/>
                          <a:cs typeface="Times New Roman"/>
                        </a:rPr>
                        <a:t>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5"/>
                  </a:ext>
                </a:extLst>
              </a:tr>
              <a:tr h="226682">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&lt; 4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FFFFFF"/>
                    </a:solidFill>
                  </a:tcPr>
                </a:tc>
                <a:extLst>
                  <a:ext uri="{0D108BD9-81ED-4DB2-BD59-A6C34878D82A}">
                    <a16:rowId xmlns:a16="http://schemas.microsoft.com/office/drawing/2014/main" val="10006"/>
                  </a:ext>
                </a:extLst>
              </a:tr>
              <a:tr h="322314">
                <a:tc>
                  <a:txBody>
                    <a:bodyPr/>
                    <a:lstStyle/>
                    <a:p>
                      <a:pPr algn="ctr">
                        <a:lnSpc>
                          <a:spcPct val="115000"/>
                        </a:lnSpc>
                        <a:spcAft>
                          <a:spcPts val="0"/>
                        </a:spcAft>
                      </a:pPr>
                      <a:r>
                        <a:rPr lang="fr-FR" sz="1000" kern="1200">
                          <a:solidFill>
                            <a:srgbClr val="000000"/>
                          </a:solidFill>
                          <a:latin typeface="Calibri" panose="020F0502020204030204" pitchFamily="34" charset="0"/>
                          <a:ea typeface="Times New Roman"/>
                          <a:cs typeface="Times New Roman"/>
                        </a:rPr>
                        <a:t>4 à 8 doses </a:t>
                      </a:r>
                      <a:endParaRPr lang="fr-FR" sz="110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Assez bonne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a:noFill/>
                    </a:lnB>
                    <a:solidFill>
                      <a:srgbClr val="E7E7E7"/>
                    </a:solidFill>
                  </a:tcPr>
                </a:tc>
                <a:extLst>
                  <a:ext uri="{0D108BD9-81ED-4DB2-BD59-A6C34878D82A}">
                    <a16:rowId xmlns:a16="http://schemas.microsoft.com/office/drawing/2014/main" val="10007"/>
                  </a:ext>
                </a:extLst>
              </a:tr>
              <a:tr h="226682">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&gt; 8 doses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000" kern="1200" dirty="0">
                          <a:solidFill>
                            <a:srgbClr val="000000"/>
                          </a:solidFill>
                          <a:latin typeface="Calibri" panose="020F0502020204030204" pitchFamily="34" charset="0"/>
                          <a:ea typeface="Times New Roman"/>
                          <a:cs typeface="Times New Roman"/>
                        </a:rPr>
                        <a:t>Médiocre </a:t>
                      </a:r>
                      <a:endParaRPr lang="fr-FR" sz="1100" dirty="0">
                        <a:latin typeface="Calibri" panose="020F0502020204030204" pitchFamily="34" charset="0"/>
                        <a:ea typeface="Times New Roman"/>
                        <a:cs typeface="Times New Roman"/>
                      </a:endParaRPr>
                    </a:p>
                  </a:txBody>
                  <a:tcPr marL="83185" marR="83185" marT="40640" marB="40640">
                    <a:lnL>
                      <a:noFill/>
                    </a:lnL>
                    <a:lnR>
                      <a:noFill/>
                    </a:lnR>
                    <a:lnT>
                      <a:noFill/>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9" name="Content Placeholder 1"/>
          <p:cNvSpPr>
            <a:spLocks noGrp="1"/>
          </p:cNvSpPr>
          <p:nvPr>
            <p:ph sz="half" idx="1"/>
          </p:nvPr>
        </p:nvSpPr>
        <p:spPr>
          <a:xfrm>
            <a:off x="3352800" y="4033838"/>
            <a:ext cx="3124200" cy="3128963"/>
          </a:xfrm>
        </p:spPr>
        <p:txBody>
          <a:bodyPr rtlCol="0">
            <a:normAutofit fontScale="55000" lnSpcReduction="20000"/>
          </a:bodyPr>
          <a:lstStyle/>
          <a:p>
            <a:pPr defTabSz="410195" eaLnBrk="1" fontAlgn="auto" hangingPunct="1">
              <a:spcAft>
                <a:spcPts val="0"/>
              </a:spcAft>
              <a:defRPr/>
            </a:pPr>
            <a:r>
              <a:rPr lang="en-US" sz="2100" b="1" dirty="0">
                <a:solidFill>
                  <a:srgbClr val="000000"/>
                </a:solidFill>
                <a:latin typeface="Calibri"/>
              </a:rPr>
              <a:t>	    </a:t>
            </a:r>
            <a:r>
              <a:rPr lang="en-US" sz="2400" b="1" dirty="0">
                <a:solidFill>
                  <a:srgbClr val="000000"/>
                </a:solidFill>
                <a:latin typeface="Calibri"/>
              </a:rPr>
              <a:t>Documentation</a:t>
            </a:r>
          </a:p>
          <a:p>
            <a:pPr defTabSz="410195" eaLnBrk="1" fontAlgn="auto" hangingPunct="1">
              <a:spcAft>
                <a:spcPts val="0"/>
              </a:spcAft>
              <a:defRPr/>
            </a:pPr>
            <a:endParaRPr lang="en-US" sz="2100" b="1" dirty="0">
              <a:solidFill>
                <a:srgbClr val="000000"/>
              </a:solidFill>
              <a:latin typeface="Calibri"/>
            </a:endParaRPr>
          </a:p>
          <a:p>
            <a:pPr defTabSz="410195" eaLnBrk="1" fontAlgn="auto" hangingPunct="1">
              <a:spcAft>
                <a:spcPts val="0"/>
              </a:spcAft>
              <a:defRPr/>
            </a:pPr>
            <a:r>
              <a:rPr lang="fr-FR" sz="2100" dirty="0">
                <a:solidFill>
                  <a:srgbClr val="000000"/>
                </a:solidFill>
                <a:latin typeface="Calibri"/>
              </a:rPr>
              <a:t>Renseigner la première colonne de la session n° 2 ou 3 dans </a:t>
            </a:r>
            <a:r>
              <a:rPr lang="fr-FR" sz="2100" b="1" dirty="0">
                <a:solidFill>
                  <a:srgbClr val="000000"/>
                </a:solidFill>
                <a:latin typeface="Calibri"/>
              </a:rPr>
              <a:t>l'Outil de planification pour une meilleure observance </a:t>
            </a:r>
            <a:r>
              <a:rPr lang="fr-FR" sz="2100" dirty="0">
                <a:solidFill>
                  <a:srgbClr val="000000"/>
                </a:solidFill>
                <a:latin typeface="Calibri"/>
              </a:rPr>
              <a:t>et indiquer si l'observance est bonne, assez bonne ou médiocre, selon le nombre de doses oubliées par mois (voir le tableau ci-contre). Compléter les deux autres colonnes avec les nouveaux obstacles trouvés et les interventions planifiées.</a:t>
            </a:r>
          </a:p>
          <a:p>
            <a:pPr defTabSz="410195" eaLnBrk="1" fontAlgn="auto" hangingPunct="1">
              <a:spcAft>
                <a:spcPts val="0"/>
              </a:spcAft>
              <a:defRPr/>
            </a:pPr>
            <a:endParaRPr lang="en-US" sz="2100" dirty="0">
              <a:solidFill>
                <a:srgbClr val="000000"/>
              </a:solidFill>
              <a:latin typeface="Calibri"/>
            </a:endParaRPr>
          </a:p>
          <a:p>
            <a:pPr defTabSz="410195" eaLnBrk="1" fontAlgn="auto" hangingPunct="1">
              <a:spcAft>
                <a:spcPts val="0"/>
              </a:spcAft>
              <a:defRPr/>
            </a:pPr>
            <a:r>
              <a:rPr lang="fr-FR" sz="2100" dirty="0">
                <a:solidFill>
                  <a:srgbClr val="000000"/>
                </a:solidFill>
                <a:latin typeface="Calibri"/>
              </a:rPr>
              <a:t>Si l'observance est assez bonne ou médiocre, poursuivre les sessions mensuelles d'amélioration de l'observance à l'aide des cartes de cette présentation et des pages additionnelles de l’</a:t>
            </a:r>
            <a:r>
              <a:rPr lang="fr-FR" sz="2100" b="1" dirty="0">
                <a:solidFill>
                  <a:srgbClr val="000000"/>
                </a:solidFill>
                <a:latin typeface="Calibri"/>
              </a:rPr>
              <a:t>outil de planification pour une meilleure observance</a:t>
            </a:r>
            <a:r>
              <a:rPr lang="fr-FR" sz="2100" dirty="0">
                <a:solidFill>
                  <a:srgbClr val="000000"/>
                </a:solidFill>
                <a:latin typeface="Calibri"/>
              </a:rPr>
              <a:t> jusqu'à ce qu'elle soit bonne.</a:t>
            </a:r>
            <a:endParaRPr lang="en-US" sz="2100" dirty="0">
              <a:latin typeface="Calibri" panose="020F0502020204030204" pitchFamily="34" charset="0"/>
            </a:endParaRPr>
          </a:p>
        </p:txBody>
      </p:sp>
      <p:sp>
        <p:nvSpPr>
          <p:cNvPr id="20" name="TextBox 19"/>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3692" y="1149425"/>
            <a:ext cx="1238267" cy="111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le 1"/>
          <p:cNvSpPr txBox="1">
            <a:spLocks/>
          </p:cNvSpPr>
          <p:nvPr/>
        </p:nvSpPr>
        <p:spPr>
          <a:xfrm>
            <a:off x="0" y="7620000"/>
            <a:ext cx="10058400" cy="152400"/>
          </a:xfrm>
          <a:prstGeom prst="rect">
            <a:avLst/>
          </a:prstGeom>
          <a:solidFill>
            <a:srgbClr val="8064A2"/>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54026"/>
            <a:ext cx="9144000" cy="847725"/>
          </a:xfrm>
          <a:solidFill>
            <a:srgbClr val="CC0066"/>
          </a:solidFill>
        </p:spPr>
        <p:txBody>
          <a:bodyPr/>
          <a:lstStyle/>
          <a:p>
            <a:pPr algn="l" eaLnBrk="1" hangingPunct="1"/>
            <a:r>
              <a:rPr lang="fr-FR" sz="2800" dirty="0">
                <a:solidFill>
                  <a:srgbClr val="FFFFFF"/>
                </a:solidFill>
                <a:latin typeface="Calibri" pitchFamily="34" charset="0"/>
              </a:rPr>
              <a:t>	18. Vous avez réussi à réduire la charge virale de votre 	enfant</a:t>
            </a:r>
            <a:endParaRPr lang="en-US" sz="2800" dirty="0">
              <a:solidFill>
                <a:srgbClr val="FFFFFF"/>
              </a:solidFill>
              <a:latin typeface="Calibri" pitchFamily="34" charset="0"/>
            </a:endParaRPr>
          </a:p>
        </p:txBody>
      </p:sp>
      <p:sp>
        <p:nvSpPr>
          <p:cNvPr id="68611" name="TextBox 3"/>
          <p:cNvSpPr txBox="1">
            <a:spLocks noChangeArrowheads="1"/>
          </p:cNvSpPr>
          <p:nvPr/>
        </p:nvSpPr>
        <p:spPr bwMode="auto">
          <a:xfrm>
            <a:off x="7439026" y="2078772"/>
            <a:ext cx="2009775" cy="3477875"/>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fr-FR" sz="2000" dirty="0">
                <a:solidFill>
                  <a:srgbClr val="000000"/>
                </a:solidFill>
                <a:latin typeface="Calibri" pitchFamily="34" charset="0"/>
              </a:rPr>
              <a:t>La nouvelle charge virale est faible !</a:t>
            </a:r>
          </a:p>
          <a:p>
            <a:pPr marL="285750" indent="-285750">
              <a:buFont typeface="Wingdings" pitchFamily="2" charset="2"/>
              <a:buChar char="Ø"/>
            </a:pPr>
            <a:endParaRPr lang="en-US" sz="2000" dirty="0">
              <a:solidFill>
                <a:srgbClr val="000000"/>
              </a:solidFill>
              <a:latin typeface="Calibri" pitchFamily="34" charset="0"/>
            </a:endParaRPr>
          </a:p>
          <a:p>
            <a:pPr marL="285750" indent="-285750">
              <a:buFont typeface="Wingdings" pitchFamily="2" charset="2"/>
              <a:buChar char="Ø"/>
            </a:pPr>
            <a:r>
              <a:rPr lang="fr-FR" sz="2000" dirty="0">
                <a:solidFill>
                  <a:srgbClr val="000000"/>
                </a:solidFill>
                <a:latin typeface="Calibri" pitchFamily="34" charset="0"/>
              </a:rPr>
              <a:t>Les ARV de votre enfant agissent et diminuent la charge virale. Vous protégez votre enfant.</a:t>
            </a:r>
            <a:endParaRPr lang="en-US" sz="2000" dirty="0">
              <a:latin typeface="Calibri" pitchFamily="34" charset="0"/>
            </a:endParaRPr>
          </a:p>
        </p:txBody>
      </p:sp>
      <p:pic>
        <p:nvPicPr>
          <p:cNvPr id="68612" name="Picture 3"/>
          <p:cNvPicPr>
            <a:picLocks noChangeAspect="1" noChangeArrowheads="1"/>
          </p:cNvPicPr>
          <p:nvPr/>
        </p:nvPicPr>
        <p:blipFill>
          <a:blip r:embed="rId3" cstate="print"/>
          <a:srcRect/>
          <a:stretch>
            <a:fillRect/>
          </a:stretch>
        </p:blipFill>
        <p:spPr bwMode="auto">
          <a:xfrm>
            <a:off x="647700" y="1962150"/>
            <a:ext cx="6819900" cy="44386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4054476"/>
            <a:ext cx="2667000" cy="295592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2" name="Content Placeholder 1"/>
          <p:cNvSpPr>
            <a:spLocks noGrp="1"/>
          </p:cNvSpPr>
          <p:nvPr>
            <p:ph sz="half" idx="1"/>
          </p:nvPr>
        </p:nvSpPr>
        <p:spPr>
          <a:xfrm>
            <a:off x="685800" y="1524000"/>
            <a:ext cx="2667000" cy="3200400"/>
          </a:xfrm>
        </p:spPr>
        <p:txBody>
          <a:bodyPr rtlCol="0">
            <a:normAutofit/>
          </a:bodyPr>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La nouvelle charge virale est faible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Les ARV de votre enfant agissent et diminuent la charge virale. Vous protégez votre enfant.</a:t>
            </a:r>
            <a:endParaRPr lang="en-US" sz="1600" dirty="0">
              <a:solidFill>
                <a:srgbClr val="000000"/>
              </a:solidFill>
              <a:latin typeface="Calibri"/>
            </a:endParaRPr>
          </a:p>
        </p:txBody>
      </p:sp>
      <p:sp>
        <p:nvSpPr>
          <p:cNvPr id="69636" name="Content Placeholder 1"/>
          <p:cNvSpPr>
            <a:spLocks noGrp="1"/>
          </p:cNvSpPr>
          <p:nvPr>
            <p:ph sz="half" idx="1"/>
          </p:nvPr>
        </p:nvSpPr>
        <p:spPr>
          <a:xfrm>
            <a:off x="1201738" y="4119563"/>
            <a:ext cx="2286000" cy="533400"/>
          </a:xfrm>
        </p:spPr>
        <p:txBody>
          <a:bodyPr/>
          <a:lstStyle/>
          <a:p>
            <a:pPr eaLnBrk="1" hangingPunct="1"/>
            <a:r>
              <a:rPr lang="en-US" sz="1500" b="1" dirty="0" err="1">
                <a:solidFill>
                  <a:srgbClr val="000000"/>
                </a:solidFill>
                <a:latin typeface="Calibri" pitchFamily="34" charset="0"/>
              </a:rPr>
              <a:t>Récapitulatif</a:t>
            </a:r>
            <a:endParaRPr lang="en-US" sz="1500" b="1" dirty="0">
              <a:solidFill>
                <a:srgbClr val="000000"/>
              </a:solidFill>
              <a:latin typeface="Calibri" pitchFamily="34" charset="0"/>
            </a:endParaRPr>
          </a:p>
          <a:p>
            <a:pPr eaLnBrk="1" hangingPunct="1"/>
            <a:endParaRPr lang="en-US" sz="1500" b="1" dirty="0">
              <a:latin typeface="Calibri" pitchFamily="34" charset="0"/>
            </a:endParaRPr>
          </a:p>
          <a:p>
            <a:pPr eaLnBrk="1" hangingPunct="1"/>
            <a:endParaRPr lang="en-US" sz="1500" dirty="0">
              <a:latin typeface="Calibri" pitchFamily="34" charset="0"/>
            </a:endParaRPr>
          </a:p>
        </p:txBody>
      </p:sp>
      <p:pic>
        <p:nvPicPr>
          <p:cNvPr id="69637"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750888" y="4052028"/>
            <a:ext cx="392112" cy="577123"/>
          </a:xfrm>
          <a:prstGeom prst="rect">
            <a:avLst/>
          </a:prstGeom>
          <a:noFill/>
          <a:ln w="9525">
            <a:noFill/>
            <a:miter lim="800000"/>
            <a:headEnd/>
            <a:tailEnd/>
          </a:ln>
        </p:spPr>
      </p:pic>
      <p:sp>
        <p:nvSpPr>
          <p:cNvPr id="21" name="Content Placeholder 1"/>
          <p:cNvSpPr>
            <a:spLocks noGrp="1"/>
          </p:cNvSpPr>
          <p:nvPr>
            <p:ph sz="half" idx="1"/>
          </p:nvPr>
        </p:nvSpPr>
        <p:spPr>
          <a:xfrm>
            <a:off x="3581400" y="1524000"/>
            <a:ext cx="5791200" cy="4648200"/>
          </a:xfrm>
        </p:spPr>
        <p:txBody>
          <a:bodyPr rtlCol="0">
            <a:normAutofit fontScale="70000" lnSpcReduction="20000"/>
          </a:bodyPr>
          <a:lstStyle/>
          <a:p>
            <a:pPr defTabSz="410195" eaLnBrk="1" fontAlgn="auto" hangingPunct="1">
              <a:spcAft>
                <a:spcPts val="0"/>
              </a:spcAft>
              <a:defRPr/>
            </a:pPr>
            <a:r>
              <a:rPr lang="en-US" sz="2100" b="1" dirty="0">
                <a:solidFill>
                  <a:srgbClr val="000000"/>
                </a:solidFill>
                <a:latin typeface="Calibri"/>
              </a:rPr>
              <a:t>POINTS DE DISCUSSION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Une </a:t>
            </a:r>
            <a:r>
              <a:rPr lang="fr-FR" b="1" dirty="0">
                <a:solidFill>
                  <a:srgbClr val="000000"/>
                </a:solidFill>
                <a:latin typeface="Calibri"/>
              </a:rPr>
              <a:t>faible charge virale </a:t>
            </a:r>
            <a:r>
              <a:rPr lang="fr-FR" dirty="0">
                <a:solidFill>
                  <a:srgbClr val="000000"/>
                </a:solidFill>
                <a:latin typeface="Calibri"/>
              </a:rPr>
              <a:t>(inférieure à 1 000) </a:t>
            </a:r>
            <a:r>
              <a:rPr lang="fr-FR" i="1" dirty="0">
                <a:solidFill>
                  <a:srgbClr val="000000"/>
                </a:solidFill>
                <a:latin typeface="Calibri"/>
              </a:rPr>
              <a:t>[insérer                                                               les résultats du/de la patient(e) ici] </a:t>
            </a:r>
            <a:r>
              <a:rPr lang="fr-FR" dirty="0">
                <a:solidFill>
                  <a:srgbClr val="000000"/>
                </a:solidFill>
                <a:latin typeface="Calibri"/>
              </a:rPr>
              <a:t>indique que </a:t>
            </a:r>
            <a:r>
              <a:rPr lang="fr-FR" b="1" dirty="0">
                <a:solidFill>
                  <a:srgbClr val="000000"/>
                </a:solidFill>
                <a:latin typeface="Calibri"/>
              </a:rPr>
              <a:t>votre                                                        enfant prend ses ARV</a:t>
            </a:r>
            <a:r>
              <a:rPr lang="fr-FR" dirty="0">
                <a:solidFill>
                  <a:srgbClr val="000000"/>
                </a:solidFill>
                <a:latin typeface="Calibri"/>
              </a:rPr>
              <a:t> et qu'ils agissent.</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Les changements </a:t>
            </a:r>
            <a:r>
              <a:rPr lang="fr-FR" i="1" dirty="0">
                <a:solidFill>
                  <a:srgbClr val="000000"/>
                </a:solidFill>
                <a:latin typeface="Calibri"/>
              </a:rPr>
              <a:t>[les décrire ici]</a:t>
            </a:r>
            <a:r>
              <a:rPr lang="fr-FR" dirty="0">
                <a:solidFill>
                  <a:srgbClr val="000000"/>
                </a:solidFill>
                <a:latin typeface="Calibri"/>
              </a:rPr>
              <a:t> ont été couronnés de 			      succès, et votre enfant reçoit les médicaments dont il/elle a besoin pour rester en bonne santé.</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Avez-vous eu du mal à vous souvenir de les donner à votre enfant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C’est important de continuer à donner ses </a:t>
            </a:r>
            <a:r>
              <a:rPr lang="fr-FR" dirty="0" err="1">
                <a:solidFill>
                  <a:srgbClr val="000000"/>
                </a:solidFill>
                <a:latin typeface="Calibri"/>
              </a:rPr>
              <a:t>ARV</a:t>
            </a:r>
            <a:r>
              <a:rPr lang="fr-FR" dirty="0">
                <a:solidFill>
                  <a:srgbClr val="000000"/>
                </a:solidFill>
                <a:latin typeface="Calibri"/>
              </a:rPr>
              <a:t> à votre enfant tous les jours pour empêcher le VIH de se reproduire et pour que votre enfant reste en bonne santé.</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Qu’est-ce qui vous a aidé(e) à penser à donner ses </a:t>
            </a:r>
            <a:r>
              <a:rPr lang="fr-FR" dirty="0" err="1">
                <a:solidFill>
                  <a:srgbClr val="000000"/>
                </a:solidFill>
                <a:latin typeface="Calibri"/>
              </a:rPr>
              <a:t>ARV</a:t>
            </a:r>
            <a:r>
              <a:rPr lang="fr-FR" dirty="0">
                <a:solidFill>
                  <a:srgbClr val="000000"/>
                </a:solidFill>
                <a:latin typeface="Calibri"/>
              </a:rPr>
              <a:t> à votre enfant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Y-a-t-il de nouveaux éléments ou prévoyez-vous de nouveaux éléments en raison desquels il sera parfois difficile de donner ses </a:t>
            </a:r>
            <a:r>
              <a:rPr lang="fr-FR" dirty="0" err="1">
                <a:solidFill>
                  <a:srgbClr val="000000"/>
                </a:solidFill>
                <a:latin typeface="Calibri"/>
              </a:rPr>
              <a:t>ARV</a:t>
            </a:r>
            <a:r>
              <a:rPr lang="fr-FR" dirty="0">
                <a:solidFill>
                  <a:srgbClr val="000000"/>
                </a:solidFill>
                <a:latin typeface="Calibri"/>
              </a:rPr>
              <a:t> à votre enfant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Avant votre prochain rendez-vous, il est important que vous </a:t>
            </a:r>
            <a:r>
              <a:rPr lang="fr-FR" b="1" dirty="0">
                <a:solidFill>
                  <a:srgbClr val="000000"/>
                </a:solidFill>
                <a:latin typeface="Calibri"/>
              </a:rPr>
              <a:t>contrôliez</a:t>
            </a:r>
            <a:r>
              <a:rPr lang="fr-FR" dirty="0">
                <a:solidFill>
                  <a:srgbClr val="000000"/>
                </a:solidFill>
                <a:latin typeface="Calibri"/>
              </a:rPr>
              <a:t> le nombre de médicaments que vous avez chez vous afin de </a:t>
            </a:r>
            <a:r>
              <a:rPr lang="fr-FR" b="1" dirty="0">
                <a:solidFill>
                  <a:srgbClr val="000000"/>
                </a:solidFill>
                <a:latin typeface="Calibri"/>
              </a:rPr>
              <a:t>ne pas en manquer</a:t>
            </a:r>
            <a:r>
              <a:rPr lang="fr-FR" dirty="0">
                <a:solidFill>
                  <a:srgbClr val="000000"/>
                </a:solidFill>
                <a:latin typeface="Calibri"/>
              </a:rPr>
              <a:t>. </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Si vous n'avez </a:t>
            </a:r>
            <a:r>
              <a:rPr lang="fr-FR" b="1" dirty="0">
                <a:solidFill>
                  <a:srgbClr val="000000"/>
                </a:solidFill>
                <a:latin typeface="Calibri"/>
              </a:rPr>
              <a:t>plus beaucoup</a:t>
            </a:r>
            <a:r>
              <a:rPr lang="fr-FR" dirty="0">
                <a:solidFill>
                  <a:srgbClr val="000000"/>
                </a:solidFill>
                <a:latin typeface="Calibri"/>
              </a:rPr>
              <a:t> de médicaments, </a:t>
            </a:r>
            <a:r>
              <a:rPr lang="fr-FR" b="1" dirty="0">
                <a:solidFill>
                  <a:srgbClr val="000000"/>
                </a:solidFill>
                <a:latin typeface="Calibri"/>
              </a:rPr>
              <a:t>allez au centre de santé</a:t>
            </a:r>
            <a:r>
              <a:rPr lang="fr-FR" dirty="0">
                <a:solidFill>
                  <a:srgbClr val="000000"/>
                </a:solidFill>
                <a:latin typeface="Calibri"/>
              </a:rPr>
              <a:t> même si vous n'avez pas de rendez-vous.</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Nous </a:t>
            </a:r>
            <a:r>
              <a:rPr lang="fr-FR" b="1" dirty="0">
                <a:solidFill>
                  <a:srgbClr val="000000"/>
                </a:solidFill>
                <a:latin typeface="Calibri"/>
              </a:rPr>
              <a:t>mesurerons</a:t>
            </a:r>
            <a:r>
              <a:rPr lang="fr-FR" dirty="0">
                <a:solidFill>
                  <a:srgbClr val="000000"/>
                </a:solidFill>
                <a:latin typeface="Calibri"/>
              </a:rPr>
              <a:t> à nouveau la charge virale dans six mois s'il n'y a aucun nouveau problème ou difficultés à donner ses </a:t>
            </a:r>
            <a:r>
              <a:rPr lang="fr-FR" dirty="0" err="1">
                <a:solidFill>
                  <a:srgbClr val="000000"/>
                </a:solidFill>
                <a:latin typeface="Calibri"/>
              </a:rPr>
              <a:t>ARV</a:t>
            </a:r>
            <a:r>
              <a:rPr lang="fr-FR" dirty="0">
                <a:solidFill>
                  <a:srgbClr val="000000"/>
                </a:solidFill>
                <a:latin typeface="Calibri"/>
              </a:rPr>
              <a:t> à votre enfant.</a:t>
            </a:r>
          </a:p>
          <a:p>
            <a:pPr marL="269875" indent="-269875" defTabSz="410195" eaLnBrk="1" fontAlgn="auto" hangingPunct="1">
              <a:spcAft>
                <a:spcPts val="0"/>
              </a:spcAft>
              <a:buFont typeface="Arial" pitchFamily="34" charset="0"/>
              <a:buChar char="•"/>
              <a:defRPr/>
            </a:pPr>
            <a:r>
              <a:rPr lang="fr-FR" dirty="0">
                <a:solidFill>
                  <a:srgbClr val="000000"/>
                </a:solidFill>
                <a:latin typeface="Calibri"/>
              </a:rPr>
              <a:t>À l’avenir, si vous avez des problèmes pour donner ses ARV à votre enfant, parlez-en à son prestataire de santé afin qu’il puisse vous aider à les résoudre.</a:t>
            </a:r>
            <a:endParaRPr lang="en-US" b="1" dirty="0">
              <a:latin typeface="Calibri" panose="020F0502020204030204" pitchFamily="34" charset="0"/>
            </a:endParaRPr>
          </a:p>
        </p:txBody>
      </p:sp>
      <p:cxnSp>
        <p:nvCxnSpPr>
          <p:cNvPr id="15" name="Straight Connector 14"/>
          <p:cNvCxnSpPr/>
          <p:nvPr/>
        </p:nvCxnSpPr>
        <p:spPr>
          <a:xfrm>
            <a:off x="3581400" y="1511301"/>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69640" name="Title 1"/>
          <p:cNvSpPr txBox="1">
            <a:spLocks/>
          </p:cNvSpPr>
          <p:nvPr/>
        </p:nvSpPr>
        <p:spPr bwMode="auto">
          <a:xfrm>
            <a:off x="457200" y="454026"/>
            <a:ext cx="9144000" cy="847725"/>
          </a:xfrm>
          <a:prstGeom prst="rect">
            <a:avLst/>
          </a:prstGeom>
          <a:solidFill>
            <a:srgbClr val="CC0066"/>
          </a:solidFill>
          <a:ln w="9525">
            <a:noFill/>
            <a:miter lim="800000"/>
            <a:headEnd/>
            <a:tailEnd/>
          </a:ln>
        </p:spPr>
        <p:txBody>
          <a:bodyPr lIns="82058" tIns="41029" rIns="82058" bIns="41029" anchor="ctr"/>
          <a:lstStyle/>
          <a:p>
            <a:pPr defTabSz="409575"/>
            <a:r>
              <a:rPr lang="fr-FR" sz="2800" b="1" dirty="0">
                <a:solidFill>
                  <a:srgbClr val="FFFFFF"/>
                </a:solidFill>
                <a:latin typeface="Calibri" pitchFamily="34" charset="0"/>
              </a:rPr>
              <a:t>	18. Vous avez réussi à réduire la charge </a:t>
            </a:r>
          </a:p>
          <a:p>
            <a:pPr defTabSz="409575"/>
            <a:r>
              <a:rPr lang="en-US" sz="2800" b="1" dirty="0">
                <a:solidFill>
                  <a:srgbClr val="FFFFFF"/>
                </a:solidFill>
                <a:latin typeface="Calibri" pitchFamily="34" charset="0"/>
              </a:rPr>
              <a:t>	</a:t>
            </a:r>
            <a:r>
              <a:rPr lang="en-US" sz="2800" b="1" dirty="0" err="1">
                <a:solidFill>
                  <a:srgbClr val="FFFFFF"/>
                </a:solidFill>
                <a:latin typeface="Calibri" pitchFamily="34" charset="0"/>
              </a:rPr>
              <a:t>virale</a:t>
            </a:r>
            <a:r>
              <a:rPr lang="en-US" sz="2800" b="1" dirty="0">
                <a:solidFill>
                  <a:srgbClr val="FFFFFF"/>
                </a:solidFill>
                <a:latin typeface="Calibri" pitchFamily="34" charset="0"/>
              </a:rPr>
              <a:t> de </a:t>
            </a:r>
            <a:r>
              <a:rPr lang="en-US" sz="2800" b="1" dirty="0" err="1">
                <a:solidFill>
                  <a:srgbClr val="FFFFFF"/>
                </a:solidFill>
                <a:latin typeface="Calibri" pitchFamily="34" charset="0"/>
              </a:rPr>
              <a:t>votre</a:t>
            </a:r>
            <a:r>
              <a:rPr lang="en-US" sz="2800" b="1" dirty="0">
                <a:solidFill>
                  <a:srgbClr val="FFFFFF"/>
                </a:solidFill>
                <a:latin typeface="Calibri" pitchFamily="34" charset="0"/>
              </a:rPr>
              <a:t> enfant</a:t>
            </a:r>
          </a:p>
        </p:txBody>
      </p:sp>
      <p:sp>
        <p:nvSpPr>
          <p:cNvPr id="11" name="Rectangle 10"/>
          <p:cNvSpPr/>
          <p:nvPr/>
        </p:nvSpPr>
        <p:spPr>
          <a:xfrm>
            <a:off x="3886200" y="5943600"/>
            <a:ext cx="5410200" cy="10668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3" name="Content Placeholder 1"/>
          <p:cNvSpPr>
            <a:spLocks noGrp="1"/>
          </p:cNvSpPr>
          <p:nvPr>
            <p:ph sz="half" idx="1"/>
          </p:nvPr>
        </p:nvSpPr>
        <p:spPr>
          <a:xfrm>
            <a:off x="3886200" y="5943600"/>
            <a:ext cx="5410200" cy="1066800"/>
          </a:xfrm>
        </p:spPr>
        <p:txBody>
          <a:bodyPr rtlCol="0">
            <a:normAutofit fontScale="32500" lnSpcReduction="20000"/>
          </a:bodyPr>
          <a:lstStyle/>
          <a:p>
            <a:pPr defTabSz="410195" eaLnBrk="1" fontAlgn="auto" hangingPunct="1">
              <a:spcAft>
                <a:spcPts val="0"/>
              </a:spcAft>
              <a:defRPr/>
            </a:pPr>
            <a:r>
              <a:rPr lang="en-US" sz="2200" b="1" dirty="0">
                <a:solidFill>
                  <a:srgbClr val="000000"/>
                </a:solidFill>
                <a:latin typeface="Calibri"/>
              </a:rPr>
              <a:t>	</a:t>
            </a:r>
            <a:r>
              <a:rPr lang="en-US" sz="2500" b="1" dirty="0">
                <a:solidFill>
                  <a:srgbClr val="000000"/>
                </a:solidFill>
                <a:latin typeface="Calibri"/>
              </a:rPr>
              <a:t>    </a:t>
            </a:r>
          </a:p>
          <a:p>
            <a:pPr defTabSz="410195" eaLnBrk="1" fontAlgn="auto" hangingPunct="1">
              <a:spcAft>
                <a:spcPts val="0"/>
              </a:spcAft>
              <a:defRPr/>
            </a:pPr>
            <a:r>
              <a:rPr lang="en-US" sz="2500" b="1" dirty="0">
                <a:solidFill>
                  <a:srgbClr val="000000"/>
                </a:solidFill>
                <a:latin typeface="Calibri"/>
              </a:rPr>
              <a:t>	</a:t>
            </a:r>
            <a:r>
              <a:rPr lang="en-US" sz="4600" b="1" dirty="0">
                <a:solidFill>
                  <a:srgbClr val="000000"/>
                </a:solidFill>
                <a:latin typeface="Calibri"/>
              </a:rPr>
              <a:t>     Documentation</a:t>
            </a:r>
          </a:p>
          <a:p>
            <a:pPr defTabSz="410195" eaLnBrk="1" fontAlgn="auto" hangingPunct="1">
              <a:spcAft>
                <a:spcPts val="0"/>
              </a:spcAft>
              <a:defRPr/>
            </a:pPr>
            <a:endParaRPr lang="en-US" sz="2200" b="1" dirty="0">
              <a:solidFill>
                <a:srgbClr val="000000"/>
              </a:solidFill>
              <a:latin typeface="Calibri"/>
            </a:endParaRPr>
          </a:p>
          <a:p>
            <a:pPr defTabSz="410195" eaLnBrk="1" fontAlgn="auto" hangingPunct="1">
              <a:spcAft>
                <a:spcPts val="0"/>
              </a:spcAft>
              <a:defRPr/>
            </a:pPr>
            <a:r>
              <a:rPr lang="fr-FR" sz="4000" dirty="0">
                <a:solidFill>
                  <a:srgbClr val="000000"/>
                </a:solidFill>
                <a:latin typeface="Calibri"/>
              </a:rPr>
              <a:t>Documenter les résultats de la nouvelle mesure de la charge virale dans </a:t>
            </a:r>
            <a:r>
              <a:rPr lang="fr-FR" sz="4000" b="1" dirty="0">
                <a:solidFill>
                  <a:srgbClr val="000000"/>
                </a:solidFill>
                <a:latin typeface="Calibri"/>
              </a:rPr>
              <a:t>l'Outil de planification pour une meilleure observance.</a:t>
            </a:r>
            <a:endParaRPr lang="en-US" sz="4000" b="1" dirty="0">
              <a:solidFill>
                <a:srgbClr val="000000"/>
              </a:solidFill>
              <a:latin typeface="Calibri"/>
            </a:endParaRPr>
          </a:p>
        </p:txBody>
      </p:sp>
      <p:pic>
        <p:nvPicPr>
          <p:cNvPr id="69643"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4038600" y="5943600"/>
            <a:ext cx="457200" cy="381000"/>
          </a:xfrm>
          <a:prstGeom prst="rect">
            <a:avLst/>
          </a:prstGeom>
          <a:noFill/>
          <a:ln w="9525">
            <a:noFill/>
            <a:miter lim="800000"/>
            <a:headEnd/>
            <a:tailEnd/>
          </a:ln>
        </p:spPr>
      </p:pic>
      <p:sp>
        <p:nvSpPr>
          <p:cNvPr id="3" name="TextBox 2"/>
          <p:cNvSpPr txBox="1"/>
          <p:nvPr/>
        </p:nvSpPr>
        <p:spPr>
          <a:xfrm>
            <a:off x="685800" y="4648201"/>
            <a:ext cx="2667000" cy="2431435"/>
          </a:xfrm>
          <a:prstGeom prst="rect">
            <a:avLst/>
          </a:prstGeom>
          <a:noFill/>
        </p:spPr>
        <p:txBody>
          <a:bodyPr>
            <a:spAutoFit/>
          </a:bodyPr>
          <a:lstStyle/>
          <a:p>
            <a:pPr defTabSz="913972" fontAlgn="auto">
              <a:spcBef>
                <a:spcPts val="0"/>
              </a:spcBef>
              <a:spcAft>
                <a:spcPts val="0"/>
              </a:spcAft>
              <a:defRPr/>
            </a:pPr>
            <a:r>
              <a:rPr lang="fr-FR" sz="1200" dirty="0">
                <a:solidFill>
                  <a:srgbClr val="000000"/>
                </a:solidFill>
                <a:latin typeface="Calibri"/>
                <a:cs typeface="+mn-cs"/>
              </a:rPr>
              <a:t>Revoyons brièvement ce que signifie une charge virale faible, et vos plans pour continuer à donner ses </a:t>
            </a:r>
            <a:r>
              <a:rPr lang="fr-FR" sz="1200" dirty="0" err="1">
                <a:solidFill>
                  <a:srgbClr val="000000"/>
                </a:solidFill>
                <a:latin typeface="Calibri"/>
                <a:cs typeface="+mn-cs"/>
              </a:rPr>
              <a:t>ARV</a:t>
            </a:r>
            <a:r>
              <a:rPr lang="fr-FR" sz="1200" dirty="0">
                <a:solidFill>
                  <a:srgbClr val="000000"/>
                </a:solidFill>
                <a:latin typeface="Calibri"/>
                <a:cs typeface="+mn-cs"/>
              </a:rPr>
              <a:t> à votre enfant :</a:t>
            </a:r>
          </a:p>
          <a:p>
            <a:pPr defTabSz="913972" fontAlgn="auto">
              <a:spcBef>
                <a:spcPts val="0"/>
              </a:spcBef>
              <a:spcAft>
                <a:spcPts val="0"/>
              </a:spcAft>
              <a:defRPr/>
            </a:pPr>
            <a:endParaRPr lang="en-US" sz="800" dirty="0">
              <a:solidFill>
                <a:srgbClr val="000000"/>
              </a:solidFill>
              <a:latin typeface="Calibri"/>
              <a:cs typeface="+mn-cs"/>
            </a:endParaRPr>
          </a:p>
          <a:p>
            <a:pPr marL="179388" indent="-179388" defTabSz="913972" fontAlgn="auto">
              <a:spcBef>
                <a:spcPts val="0"/>
              </a:spcBef>
              <a:spcAft>
                <a:spcPts val="0"/>
              </a:spcAft>
              <a:buFont typeface="Arial" pitchFamily="34" charset="0"/>
              <a:buChar char="•"/>
              <a:defRPr/>
            </a:pPr>
            <a:r>
              <a:rPr lang="fr-FR" sz="1200" dirty="0">
                <a:solidFill>
                  <a:srgbClr val="000000"/>
                </a:solidFill>
                <a:latin typeface="Calibri"/>
                <a:cs typeface="+mn-cs"/>
              </a:rPr>
              <a:t>Avec vos propres mots, expliquez-moi ce que signifie une faible charge virale.</a:t>
            </a:r>
          </a:p>
          <a:p>
            <a:pPr marL="179388" indent="-179388" defTabSz="913972" fontAlgn="auto">
              <a:spcBef>
                <a:spcPts val="0"/>
              </a:spcBef>
              <a:spcAft>
                <a:spcPts val="0"/>
              </a:spcAft>
              <a:buFont typeface="Arial" pitchFamily="34" charset="0"/>
              <a:buChar char="•"/>
              <a:defRPr/>
            </a:pPr>
            <a:r>
              <a:rPr lang="fr-FR" sz="1200" dirty="0">
                <a:solidFill>
                  <a:srgbClr val="000000"/>
                </a:solidFill>
                <a:latin typeface="Calibri"/>
                <a:cs typeface="+mn-cs"/>
              </a:rPr>
              <a:t>Qui est en charge de donner ses </a:t>
            </a:r>
            <a:r>
              <a:rPr lang="fr-FR" sz="1200" dirty="0" err="1">
                <a:solidFill>
                  <a:srgbClr val="000000"/>
                </a:solidFill>
                <a:latin typeface="Calibri"/>
                <a:cs typeface="+mn-cs"/>
              </a:rPr>
              <a:t>ARV</a:t>
            </a:r>
            <a:r>
              <a:rPr lang="fr-FR" sz="1200" dirty="0">
                <a:solidFill>
                  <a:srgbClr val="000000"/>
                </a:solidFill>
                <a:latin typeface="Calibri"/>
                <a:cs typeface="+mn-cs"/>
              </a:rPr>
              <a:t> à votre enfant ?</a:t>
            </a:r>
          </a:p>
          <a:p>
            <a:pPr marL="179388" indent="-179388" defTabSz="913972" fontAlgn="auto">
              <a:spcBef>
                <a:spcPts val="0"/>
              </a:spcBef>
              <a:spcAft>
                <a:spcPts val="0"/>
              </a:spcAft>
              <a:buFont typeface="Arial" pitchFamily="34" charset="0"/>
              <a:buChar char="•"/>
              <a:defRPr/>
            </a:pPr>
            <a:r>
              <a:rPr lang="fr-FR" sz="1200" dirty="0">
                <a:solidFill>
                  <a:srgbClr val="000000"/>
                </a:solidFill>
                <a:latin typeface="Calibri"/>
                <a:cs typeface="+mn-cs"/>
              </a:rPr>
              <a:t>Pourquoi est-il important de continuer à donner ses </a:t>
            </a:r>
            <a:r>
              <a:rPr lang="fr-FR" sz="1200" dirty="0" err="1">
                <a:solidFill>
                  <a:srgbClr val="000000"/>
                </a:solidFill>
                <a:latin typeface="Calibri"/>
                <a:cs typeface="+mn-cs"/>
              </a:rPr>
              <a:t>ARV</a:t>
            </a:r>
            <a:r>
              <a:rPr lang="fr-FR" sz="1200" dirty="0">
                <a:solidFill>
                  <a:srgbClr val="000000"/>
                </a:solidFill>
                <a:latin typeface="Calibri"/>
                <a:cs typeface="+mn-cs"/>
              </a:rPr>
              <a:t> à votre enfant ?</a:t>
            </a:r>
            <a:endParaRPr lang="en-US" sz="1200" dirty="0">
              <a:latin typeface="Calibri" panose="020F0502020204030204" pitchFamily="34" charset="0"/>
              <a:cs typeface="+mn-cs"/>
            </a:endParaRPr>
          </a:p>
        </p:txBody>
      </p:sp>
      <p:sp>
        <p:nvSpPr>
          <p:cNvPr id="14" name="TextBox 13"/>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6062" y="1187492"/>
            <a:ext cx="1600200" cy="104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a:xfrm>
            <a:off x="0" y="7620000"/>
            <a:ext cx="10058400" cy="152400"/>
          </a:xfrm>
          <a:prstGeom prst="rect">
            <a:avLst/>
          </a:prstGeom>
          <a:solidFill>
            <a:srgbClr val="CC0066"/>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4026"/>
            <a:ext cx="9144000" cy="847725"/>
          </a:xfrm>
          <a:solidFill>
            <a:schemeClr val="tx1">
              <a:lumMod val="50000"/>
              <a:lumOff val="50000"/>
            </a:schemeClr>
          </a:solidFill>
        </p:spPr>
        <p:txBody>
          <a:bodyPr rtlCol="0">
            <a:noAutofit/>
          </a:bodyPr>
          <a:lstStyle/>
          <a:p>
            <a:pPr algn="l" defTabSz="410195" eaLnBrk="1" fontAlgn="auto" hangingPunct="1">
              <a:spcAft>
                <a:spcPts val="0"/>
              </a:spcAft>
              <a:defRPr/>
            </a:pPr>
            <a:r>
              <a:rPr lang="fr-FR" sz="2800">
                <a:solidFill>
                  <a:srgbClr val="FFFFFF"/>
                </a:solidFill>
                <a:latin typeface="Calibri"/>
              </a:rPr>
              <a:t>	19. Les ARV ne fonctionnent pas bien</a:t>
            </a:r>
            <a:endParaRPr lang="en-US" sz="2800" dirty="0">
              <a:solidFill>
                <a:srgbClr val="FFFFFF"/>
              </a:solidFill>
              <a:latin typeface="Calibri"/>
            </a:endParaRPr>
          </a:p>
        </p:txBody>
      </p:sp>
      <p:sp>
        <p:nvSpPr>
          <p:cNvPr id="5" name="TextBox 4"/>
          <p:cNvSpPr txBox="1"/>
          <p:nvPr/>
        </p:nvSpPr>
        <p:spPr>
          <a:xfrm>
            <a:off x="777876" y="5757208"/>
            <a:ext cx="4781549" cy="1938992"/>
          </a:xfrm>
          <a:prstGeom prst="rect">
            <a:avLst/>
          </a:prstGeom>
          <a:noFill/>
        </p:spPr>
        <p:txBody>
          <a:bodyPr wrap="square">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Il se peut que le virus soit résistant, ce qui signifie qu’il a évolué et que les ARV n’agissent plus.	</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sp>
        <p:nvSpPr>
          <p:cNvPr id="7" name="TextBox 6"/>
          <p:cNvSpPr txBox="1"/>
          <p:nvPr/>
        </p:nvSpPr>
        <p:spPr>
          <a:xfrm>
            <a:off x="6115050" y="5759450"/>
            <a:ext cx="3333750" cy="1631950"/>
          </a:xfrm>
          <a:prstGeom prst="rect">
            <a:avLst/>
          </a:prstGeom>
          <a:noFill/>
        </p:spPr>
        <p:txBody>
          <a:bodyPr>
            <a:spAutoFit/>
          </a:bodyPr>
          <a:lstStyle/>
          <a:p>
            <a:pPr marL="285750" indent="-285750" defTabSz="913972" fontAlgn="auto">
              <a:spcBef>
                <a:spcPts val="0"/>
              </a:spcBef>
              <a:spcAft>
                <a:spcPts val="0"/>
              </a:spcAft>
              <a:buFont typeface="Wingdings" panose="05000000000000000000" pitchFamily="2" charset="2"/>
              <a:buChar char="Ø"/>
              <a:defRPr/>
            </a:pPr>
            <a:r>
              <a:rPr lang="fr-FR" sz="2000" dirty="0">
                <a:solidFill>
                  <a:srgbClr val="000000"/>
                </a:solidFill>
                <a:latin typeface="Calibri"/>
                <a:cs typeface="+mn-cs"/>
              </a:rPr>
              <a:t>Votre enfant a peut-être besoin d'ARV différents.</a:t>
            </a:r>
          </a:p>
          <a:p>
            <a:pPr marL="285750" indent="-285750" defTabSz="913972" fontAlgn="auto">
              <a:spcBef>
                <a:spcPts val="0"/>
              </a:spcBef>
              <a:spcAft>
                <a:spcPts val="0"/>
              </a:spcAft>
              <a:buFont typeface="Wingdings" panose="05000000000000000000" pitchFamily="2" charset="2"/>
              <a:buChar char="Ø"/>
              <a:defRPr/>
            </a:pPr>
            <a:endParaRPr lang="en-US" sz="2000" dirty="0">
              <a:solidFill>
                <a:srgbClr val="000000"/>
              </a:solidFill>
              <a:latin typeface="Calibri"/>
              <a:cs typeface="+mn-cs"/>
            </a:endParaRPr>
          </a:p>
          <a:p>
            <a:pPr defTabSz="913972" fontAlgn="auto">
              <a:spcBef>
                <a:spcPts val="0"/>
              </a:spcBef>
              <a:spcAft>
                <a:spcPts val="0"/>
              </a:spcAft>
              <a:defRPr/>
            </a:pPr>
            <a:endParaRPr lang="en-US" sz="2000" dirty="0">
              <a:latin typeface="Calibri" panose="020F0502020204030204" pitchFamily="34" charset="0"/>
              <a:cs typeface="+mn-cs"/>
            </a:endParaRPr>
          </a:p>
          <a:p>
            <a:pPr marL="456986" lvl="1" indent="0" defTabSz="913972" fontAlgn="auto">
              <a:spcBef>
                <a:spcPts val="0"/>
              </a:spcBef>
              <a:spcAft>
                <a:spcPts val="0"/>
              </a:spcAft>
              <a:defRPr/>
            </a:pPr>
            <a:endParaRPr lang="en-US" sz="2000" dirty="0">
              <a:latin typeface="Calibri" panose="020F0502020204030204" pitchFamily="34" charset="0"/>
              <a:cs typeface="+mn-cs"/>
            </a:endParaRPr>
          </a:p>
        </p:txBody>
      </p:sp>
      <p:pic>
        <p:nvPicPr>
          <p:cNvPr id="70661" name="Picture 3"/>
          <p:cNvPicPr>
            <a:picLocks noChangeAspect="1" noChangeArrowheads="1"/>
          </p:cNvPicPr>
          <p:nvPr/>
        </p:nvPicPr>
        <p:blipFill>
          <a:blip r:embed="rId3" cstate="print"/>
          <a:srcRect/>
          <a:stretch>
            <a:fillRect/>
          </a:stretch>
        </p:blipFill>
        <p:spPr bwMode="auto">
          <a:xfrm>
            <a:off x="1352550" y="1401764"/>
            <a:ext cx="7715250" cy="4237037"/>
          </a:xfrm>
          <a:prstGeom prst="rect">
            <a:avLst/>
          </a:prstGeom>
          <a:noFill/>
          <a:ln w="9525">
            <a:noFill/>
            <a:miter lim="800000"/>
            <a:headEnd/>
            <a:tailEnd/>
          </a:ln>
        </p:spPr>
      </p:pic>
      <p:pic>
        <p:nvPicPr>
          <p:cNvPr id="70662" name="Picture 2"/>
          <p:cNvPicPr>
            <a:picLocks noChangeAspect="1" noChangeArrowheads="1"/>
          </p:cNvPicPr>
          <p:nvPr/>
        </p:nvPicPr>
        <p:blipFill>
          <a:blip r:embed="rId4" cstate="print"/>
          <a:srcRect/>
          <a:stretch>
            <a:fillRect/>
          </a:stretch>
        </p:blipFill>
        <p:spPr bwMode="auto">
          <a:xfrm>
            <a:off x="777875" y="1401764"/>
            <a:ext cx="4781550" cy="4237037"/>
          </a:xfrm>
          <a:prstGeom prst="rect">
            <a:avLst/>
          </a:prstGeom>
          <a:noFill/>
          <a:ln w="9525">
            <a:noFill/>
            <a:miter lim="800000"/>
            <a:headEnd/>
            <a:tailEnd/>
          </a:ln>
        </p:spPr>
      </p:pic>
      <p:sp>
        <p:nvSpPr>
          <p:cNvPr id="8" name="TextBox 7"/>
          <p:cNvSpPr txBox="1"/>
          <p:nvPr/>
        </p:nvSpPr>
        <p:spPr>
          <a:xfrm>
            <a:off x="7781926" y="1836004"/>
            <a:ext cx="1666875" cy="830997"/>
          </a:xfrm>
          <a:prstGeom prst="rect">
            <a:avLst/>
          </a:prstGeom>
          <a:solidFill>
            <a:schemeClr val="bg1"/>
          </a:solidFill>
        </p:spPr>
        <p:txBody>
          <a:bodyPr wrap="square" rtlCol="0">
            <a:spAutoFit/>
          </a:bodyPr>
          <a:lstStyle/>
          <a:p>
            <a:r>
              <a:rPr lang="en-US" sz="2400" dirty="0">
                <a:latin typeface="Calibri" panose="020F0502020204030204" pitchFamily="34" charset="0"/>
              </a:rPr>
              <a:t> Virus résistant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524000"/>
            <a:ext cx="2667000" cy="3200400"/>
          </a:xfrm>
        </p:spPr>
        <p:txBody>
          <a:bodyPr rtlCol="0">
            <a:normAutofit/>
          </a:bodyPr>
          <a:lstStyle/>
          <a:p>
            <a:pPr defTabSz="410195" eaLnBrk="1" fontAlgn="auto" hangingPunct="1">
              <a:spcAft>
                <a:spcPts val="0"/>
              </a:spcAft>
              <a:defRPr/>
            </a:pPr>
            <a:r>
              <a:rPr lang="en-US" sz="1600" b="1" dirty="0">
                <a:solidFill>
                  <a:srgbClr val="000000"/>
                </a:solidFill>
                <a:latin typeface="Calibri"/>
              </a:rPr>
              <a:t>MESSAGES FORTS :</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Il se peut que le virus soit résistant, ce qui signifie qu’il a évolué et que les </a:t>
            </a:r>
            <a:r>
              <a:rPr lang="fr-FR" sz="1600" dirty="0" err="1">
                <a:solidFill>
                  <a:srgbClr val="000000"/>
                </a:solidFill>
                <a:latin typeface="Calibri"/>
              </a:rPr>
              <a:t>ARV</a:t>
            </a:r>
            <a:r>
              <a:rPr lang="fr-FR" sz="1600" dirty="0">
                <a:solidFill>
                  <a:srgbClr val="000000"/>
                </a:solidFill>
                <a:latin typeface="Calibri"/>
              </a:rPr>
              <a:t> n’agissent plus.</a:t>
            </a:r>
          </a:p>
          <a:p>
            <a:pPr marL="269875" indent="-269875" defTabSz="410195" eaLnBrk="1" fontAlgn="auto" hangingPunct="1">
              <a:spcAft>
                <a:spcPts val="0"/>
              </a:spcAft>
              <a:buFont typeface="Wingdings" pitchFamily="2" charset="2"/>
              <a:buChar char="Ø"/>
              <a:defRPr/>
            </a:pPr>
            <a:r>
              <a:rPr lang="fr-FR" sz="1600" dirty="0">
                <a:solidFill>
                  <a:srgbClr val="000000"/>
                </a:solidFill>
                <a:latin typeface="Calibri"/>
              </a:rPr>
              <a:t>Votre enfant a peut-être besoin d'</a:t>
            </a:r>
            <a:r>
              <a:rPr lang="fr-FR" sz="1600" dirty="0" err="1">
                <a:solidFill>
                  <a:srgbClr val="000000"/>
                </a:solidFill>
                <a:latin typeface="Calibri"/>
              </a:rPr>
              <a:t>ARV</a:t>
            </a:r>
            <a:r>
              <a:rPr lang="fr-FR" sz="1600" dirty="0">
                <a:solidFill>
                  <a:srgbClr val="000000"/>
                </a:solidFill>
                <a:latin typeface="Calibri"/>
              </a:rPr>
              <a:t> différents.</a:t>
            </a:r>
            <a:endParaRPr lang="en-US" sz="1600" dirty="0">
              <a:latin typeface="Calibri" panose="020F0502020204030204" pitchFamily="34" charset="0"/>
            </a:endParaRPr>
          </a:p>
        </p:txBody>
      </p:sp>
      <p:sp>
        <p:nvSpPr>
          <p:cNvPr id="21" name="Content Placeholder 1"/>
          <p:cNvSpPr>
            <a:spLocks noGrp="1"/>
          </p:cNvSpPr>
          <p:nvPr>
            <p:ph sz="half" idx="1"/>
          </p:nvPr>
        </p:nvSpPr>
        <p:spPr>
          <a:xfrm>
            <a:off x="3429000" y="1524001"/>
            <a:ext cx="5943600" cy="3960813"/>
          </a:xfrm>
        </p:spPr>
        <p:txBody>
          <a:bodyPr rtlCol="0">
            <a:normAutofit fontScale="92500" lnSpcReduction="10000"/>
          </a:bodyPr>
          <a:lstStyle/>
          <a:p>
            <a:pPr defTabSz="410195" eaLnBrk="1" fontAlgn="auto" hangingPunct="1">
              <a:spcAft>
                <a:spcPts val="0"/>
              </a:spcAft>
              <a:defRPr/>
            </a:pPr>
            <a:r>
              <a:rPr lang="en-US" sz="1700" b="1" dirty="0">
                <a:solidFill>
                  <a:srgbClr val="000000"/>
                </a:solidFill>
                <a:latin typeface="Calibri"/>
              </a:rPr>
              <a:t>POINTS DE DISCUSSION :</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J’apprécie les efforts que vous avez faits pour                                                                                         parvenir à une bonne observance.</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Même si vous lui donnez ses médicaments tous les jours,                                                                 le résultat de la nouvelle charge virale de votre enfant est 		           encore élevé. </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Il se peut que les </a:t>
            </a:r>
            <a:r>
              <a:rPr lang="fr-FR" sz="1400" dirty="0" err="1">
                <a:solidFill>
                  <a:srgbClr val="000000"/>
                </a:solidFill>
                <a:latin typeface="Calibri"/>
              </a:rPr>
              <a:t>ARV</a:t>
            </a:r>
            <a:r>
              <a:rPr lang="fr-FR" sz="1400" dirty="0">
                <a:solidFill>
                  <a:srgbClr val="000000"/>
                </a:solidFill>
                <a:latin typeface="Calibri"/>
              </a:rPr>
              <a:t> ne fonctionnent pas bien car le virus est résistant.</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Je comprends que ce résultat puisse être décourageant. Or, nous pouvons utiliser d'autres </a:t>
            </a:r>
            <a:r>
              <a:rPr lang="fr-FR" sz="1400" dirty="0" err="1">
                <a:solidFill>
                  <a:srgbClr val="000000"/>
                </a:solidFill>
                <a:latin typeface="Calibri"/>
              </a:rPr>
              <a:t>ARV</a:t>
            </a:r>
            <a:r>
              <a:rPr lang="fr-FR" sz="1400" dirty="0">
                <a:solidFill>
                  <a:srgbClr val="000000"/>
                </a:solidFill>
                <a:latin typeface="Calibri"/>
              </a:rPr>
              <a:t>.</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Maintenant que vous arrivez à donner ses </a:t>
            </a:r>
            <a:r>
              <a:rPr lang="fr-FR" sz="1400" dirty="0" err="1">
                <a:solidFill>
                  <a:srgbClr val="000000"/>
                </a:solidFill>
                <a:latin typeface="Calibri"/>
              </a:rPr>
              <a:t>ARV</a:t>
            </a:r>
            <a:r>
              <a:rPr lang="fr-FR" sz="1400" dirty="0">
                <a:solidFill>
                  <a:srgbClr val="000000"/>
                </a:solidFill>
                <a:latin typeface="Calibri"/>
              </a:rPr>
              <a:t> à votre enfant tous les jours, nous espérons que les nouveaux médicaments vont réduire la charge virale de votre enfant et le protéger.</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Nous recommandons de changer les ARV de votre enfant pour les ARV suivants : _______________.</a:t>
            </a:r>
          </a:p>
          <a:p>
            <a:pPr marL="719138" indent="-269875" defTabSz="410195" eaLnBrk="1" fontAlgn="auto" hangingPunct="1">
              <a:spcAft>
                <a:spcPts val="0"/>
              </a:spcAft>
              <a:buFont typeface="Arial" pitchFamily="34" charset="0"/>
              <a:buChar char="•"/>
              <a:defRPr/>
            </a:pPr>
            <a:r>
              <a:rPr lang="fr-FR" sz="1400" dirty="0">
                <a:solidFill>
                  <a:srgbClr val="000000"/>
                </a:solidFill>
                <a:latin typeface="Calibri"/>
              </a:rPr>
              <a:t>Donner des instructions détaillées sur le nouveau traitement.</a:t>
            </a:r>
          </a:p>
          <a:p>
            <a:pPr marL="719138" indent="-269875" defTabSz="410195" eaLnBrk="1" fontAlgn="auto" hangingPunct="1">
              <a:spcAft>
                <a:spcPts val="0"/>
              </a:spcAft>
              <a:buFont typeface="Arial" pitchFamily="34" charset="0"/>
              <a:buChar char="•"/>
              <a:defRPr/>
            </a:pPr>
            <a:r>
              <a:rPr lang="fr-FR" sz="1400" dirty="0">
                <a:solidFill>
                  <a:srgbClr val="000000"/>
                </a:solidFill>
                <a:latin typeface="Calibri"/>
              </a:rPr>
              <a:t>Aborder les effets indésirables possibles et comment les éviter/gérer.</a:t>
            </a:r>
          </a:p>
          <a:p>
            <a:pPr marL="719138" indent="-269875" defTabSz="410195" eaLnBrk="1" fontAlgn="auto" hangingPunct="1">
              <a:spcAft>
                <a:spcPts val="0"/>
              </a:spcAft>
              <a:buFont typeface="Arial" pitchFamily="34" charset="0"/>
              <a:buChar char="•"/>
              <a:defRPr/>
            </a:pPr>
            <a:r>
              <a:rPr lang="en-US" sz="1400" dirty="0" err="1">
                <a:solidFill>
                  <a:srgbClr val="000000"/>
                </a:solidFill>
                <a:latin typeface="Calibri"/>
              </a:rPr>
              <a:t>Fournir</a:t>
            </a:r>
            <a:r>
              <a:rPr lang="en-US" sz="1400" dirty="0">
                <a:solidFill>
                  <a:srgbClr val="000000"/>
                </a:solidFill>
                <a:latin typeface="Calibri"/>
              </a:rPr>
              <a:t> des instructions </a:t>
            </a:r>
            <a:r>
              <a:rPr lang="en-US" sz="1400" dirty="0" err="1">
                <a:solidFill>
                  <a:srgbClr val="000000"/>
                </a:solidFill>
                <a:latin typeface="Calibri"/>
              </a:rPr>
              <a:t>écrites</a:t>
            </a:r>
            <a:r>
              <a:rPr lang="en-US" sz="1400" dirty="0">
                <a:solidFill>
                  <a:srgbClr val="000000"/>
                </a:solidFill>
                <a:latin typeface="Calibri"/>
              </a:rPr>
              <a:t>.</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En cas de problème, parlez-en à un prestataire de santé pour obtenir de l’aide.</a:t>
            </a:r>
          </a:p>
          <a:p>
            <a:pPr marL="285750" indent="-285750" defTabSz="410195" eaLnBrk="1" fontAlgn="auto" hangingPunct="1">
              <a:spcAft>
                <a:spcPts val="0"/>
              </a:spcAft>
              <a:buFont typeface="Arial" pitchFamily="34" charset="0"/>
              <a:buChar char="•"/>
              <a:defRPr/>
            </a:pPr>
            <a:r>
              <a:rPr lang="fr-FR" sz="1400" dirty="0">
                <a:solidFill>
                  <a:srgbClr val="000000"/>
                </a:solidFill>
                <a:latin typeface="Calibri"/>
              </a:rPr>
              <a:t>Le prochain rendez-vous de votre enfant est ____________.</a:t>
            </a:r>
            <a:endParaRPr lang="en-US" sz="1400" dirty="0">
              <a:solidFill>
                <a:srgbClr val="000000"/>
              </a:solidFill>
              <a:latin typeface="Calibri"/>
            </a:endParaRPr>
          </a:p>
        </p:txBody>
      </p:sp>
      <p:cxnSp>
        <p:nvCxnSpPr>
          <p:cNvPr id="15" name="Straight Connector 14"/>
          <p:cNvCxnSpPr/>
          <p:nvPr/>
        </p:nvCxnSpPr>
        <p:spPr>
          <a:xfrm>
            <a:off x="3373438" y="1514476"/>
            <a:ext cx="0" cy="38195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3276600" y="5486400"/>
            <a:ext cx="1600200" cy="167640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9" name="Content Placeholder 1"/>
          <p:cNvSpPr>
            <a:spLocks noGrp="1"/>
          </p:cNvSpPr>
          <p:nvPr>
            <p:ph sz="half" idx="1"/>
          </p:nvPr>
        </p:nvSpPr>
        <p:spPr>
          <a:xfrm>
            <a:off x="3352800" y="5410200"/>
            <a:ext cx="1600200" cy="1752600"/>
          </a:xfrm>
        </p:spPr>
        <p:txBody>
          <a:bodyPr rtlCol="0">
            <a:normAutofit fontScale="32500" lnSpcReduction="20000"/>
          </a:bodyPr>
          <a:lstStyle/>
          <a:p>
            <a:pPr defTabSz="410195" eaLnBrk="1" fontAlgn="auto" hangingPunct="1">
              <a:spcAft>
                <a:spcPts val="0"/>
              </a:spcAft>
              <a:defRPr/>
            </a:pPr>
            <a:r>
              <a:rPr lang="en-US" sz="2000" b="1" dirty="0">
                <a:solidFill>
                  <a:srgbClr val="000000"/>
                </a:solidFill>
                <a:latin typeface="Calibri"/>
              </a:rPr>
              <a:t>	</a:t>
            </a:r>
            <a:r>
              <a:rPr lang="en-US" sz="2500" b="1" dirty="0">
                <a:solidFill>
                  <a:srgbClr val="000000"/>
                </a:solidFill>
                <a:latin typeface="Calibri"/>
              </a:rPr>
              <a:t>    </a:t>
            </a:r>
          </a:p>
          <a:p>
            <a:pPr algn="ctr" defTabSz="410195" eaLnBrk="1" fontAlgn="auto" hangingPunct="1">
              <a:spcAft>
                <a:spcPts val="0"/>
              </a:spcAft>
              <a:defRPr/>
            </a:pPr>
            <a:r>
              <a:rPr lang="en-US" sz="2500" b="1" dirty="0">
                <a:solidFill>
                  <a:srgbClr val="000000"/>
                </a:solidFill>
                <a:latin typeface="Calibri"/>
              </a:rPr>
              <a:t>	</a:t>
            </a:r>
            <a:r>
              <a:rPr lang="en-US" sz="3800" b="1" dirty="0">
                <a:solidFill>
                  <a:srgbClr val="000000"/>
                </a:solidFill>
                <a:latin typeface="Calibri"/>
              </a:rPr>
              <a:t>           	Documentation</a:t>
            </a:r>
          </a:p>
          <a:p>
            <a:pPr defTabSz="410195" eaLnBrk="1" fontAlgn="auto" hangingPunct="1">
              <a:spcAft>
                <a:spcPts val="0"/>
              </a:spcAft>
              <a:defRPr/>
            </a:pPr>
            <a:endParaRPr lang="en-US" sz="3300" b="1" dirty="0">
              <a:solidFill>
                <a:srgbClr val="000000"/>
              </a:solidFill>
              <a:latin typeface="Calibri"/>
            </a:endParaRPr>
          </a:p>
          <a:p>
            <a:pPr defTabSz="410195" eaLnBrk="1" fontAlgn="auto" hangingPunct="1">
              <a:spcAft>
                <a:spcPts val="0"/>
              </a:spcAft>
              <a:defRPr/>
            </a:pPr>
            <a:endParaRPr lang="en-US" sz="2300" b="1" dirty="0">
              <a:solidFill>
                <a:srgbClr val="000000"/>
              </a:solidFill>
              <a:latin typeface="Calibri"/>
            </a:endParaRPr>
          </a:p>
          <a:p>
            <a:pPr defTabSz="410195" eaLnBrk="1" fontAlgn="auto" hangingPunct="1">
              <a:spcAft>
                <a:spcPts val="0"/>
              </a:spcAft>
              <a:defRPr/>
            </a:pPr>
            <a:r>
              <a:rPr lang="fr-FR" sz="3700" dirty="0">
                <a:solidFill>
                  <a:srgbClr val="000000"/>
                </a:solidFill>
                <a:latin typeface="Calibri"/>
              </a:rPr>
              <a:t>Documentez les nouveaux ARV sur </a:t>
            </a:r>
            <a:r>
              <a:rPr lang="fr-FR" sz="3700" b="1" dirty="0">
                <a:solidFill>
                  <a:srgbClr val="000000"/>
                </a:solidFill>
                <a:latin typeface="Calibri"/>
              </a:rPr>
              <a:t>l'Outil de planification pour une meilleure observance.</a:t>
            </a:r>
            <a:endParaRPr lang="en-US" sz="3700" dirty="0">
              <a:latin typeface="Calibri" panose="020F0502020204030204" pitchFamily="34" charset="0"/>
            </a:endParaRPr>
          </a:p>
        </p:txBody>
      </p:sp>
      <p:pic>
        <p:nvPicPr>
          <p:cNvPr id="71687" name="Picture 7" descr="C:\Users\rlw2177\AppData\Local\Microsoft\Windows\Temporary Internet Files\Content.IE5\S2UJGMDA\1279641266[1].png"/>
          <p:cNvPicPr>
            <a:picLocks noChangeAspect="1" noChangeArrowheads="1"/>
          </p:cNvPicPr>
          <p:nvPr/>
        </p:nvPicPr>
        <p:blipFill>
          <a:blip r:embed="rId3" cstate="print"/>
          <a:srcRect/>
          <a:stretch>
            <a:fillRect/>
          </a:stretch>
        </p:blipFill>
        <p:spPr bwMode="auto">
          <a:xfrm>
            <a:off x="3373439" y="5530850"/>
            <a:ext cx="496887" cy="382588"/>
          </a:xfrm>
          <a:prstGeom prst="rect">
            <a:avLst/>
          </a:prstGeom>
          <a:noFill/>
          <a:ln w="9525">
            <a:noFill/>
            <a:miter lim="800000"/>
            <a:headEnd/>
            <a:tailEnd/>
          </a:ln>
        </p:spPr>
      </p:pic>
      <p:sp>
        <p:nvSpPr>
          <p:cNvPr id="31" name="Rectangle 30"/>
          <p:cNvSpPr/>
          <p:nvPr/>
        </p:nvSpPr>
        <p:spPr>
          <a:xfrm>
            <a:off x="685800" y="3581400"/>
            <a:ext cx="2438400" cy="35814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solidFill>
                <a:prstClr val="white"/>
              </a:solidFill>
            </a:endParaRPr>
          </a:p>
        </p:txBody>
      </p:sp>
      <p:sp>
        <p:nvSpPr>
          <p:cNvPr id="71689" name="Content Placeholder 1"/>
          <p:cNvSpPr>
            <a:spLocks noGrp="1"/>
          </p:cNvSpPr>
          <p:nvPr>
            <p:ph sz="half" idx="1"/>
          </p:nvPr>
        </p:nvSpPr>
        <p:spPr>
          <a:xfrm>
            <a:off x="1211263" y="3657601"/>
            <a:ext cx="2286000" cy="428625"/>
          </a:xfrm>
        </p:spPr>
        <p:txBody>
          <a:bodyPr/>
          <a:lstStyle/>
          <a:p>
            <a:pPr eaLnBrk="1" hangingPunct="1"/>
            <a:r>
              <a:rPr lang="en-US" sz="1600" b="1" dirty="0" err="1">
                <a:solidFill>
                  <a:srgbClr val="000000"/>
                </a:solidFill>
                <a:latin typeface="Calibri" pitchFamily="34" charset="0"/>
              </a:rPr>
              <a:t>Récapitulatif</a:t>
            </a:r>
            <a:endParaRPr lang="en-US" sz="1600" b="1" dirty="0">
              <a:solidFill>
                <a:srgbClr val="000000"/>
              </a:solidFill>
              <a:latin typeface="Calibri" pitchFamily="34" charset="0"/>
            </a:endParaRPr>
          </a:p>
          <a:p>
            <a:pPr eaLnBrk="1" hangingPunct="1"/>
            <a:endParaRPr lang="en-US" sz="1600" b="1" dirty="0">
              <a:latin typeface="Calibri" pitchFamily="34" charset="0"/>
            </a:endParaRPr>
          </a:p>
          <a:p>
            <a:pPr eaLnBrk="1" hangingPunct="1"/>
            <a:endParaRPr lang="en-US" sz="1500" dirty="0">
              <a:latin typeface="Calibri" pitchFamily="34" charset="0"/>
            </a:endParaRPr>
          </a:p>
        </p:txBody>
      </p:sp>
      <p:pic>
        <p:nvPicPr>
          <p:cNvPr id="71690" name="Picture 4" descr="C:\Users\rlw2177\AppData\Local\Microsoft\Windows\Temporary Internet Files\Content.IE5\BZGY2YB0\1371714180[1].png"/>
          <p:cNvPicPr>
            <a:picLocks noChangeAspect="1" noChangeArrowheads="1"/>
          </p:cNvPicPr>
          <p:nvPr/>
        </p:nvPicPr>
        <p:blipFill>
          <a:blip r:embed="rId4" cstate="print"/>
          <a:srcRect/>
          <a:stretch>
            <a:fillRect/>
          </a:stretch>
        </p:blipFill>
        <p:spPr bwMode="auto">
          <a:xfrm>
            <a:off x="796925" y="3657600"/>
            <a:ext cx="414338" cy="609600"/>
          </a:xfrm>
          <a:prstGeom prst="rect">
            <a:avLst/>
          </a:prstGeom>
          <a:noFill/>
          <a:ln w="9525">
            <a:noFill/>
            <a:miter lim="800000"/>
            <a:headEnd/>
            <a:tailEnd/>
          </a:ln>
        </p:spPr>
      </p:pic>
      <p:sp>
        <p:nvSpPr>
          <p:cNvPr id="34" name="Rectangle 33"/>
          <p:cNvSpPr/>
          <p:nvPr/>
        </p:nvSpPr>
        <p:spPr>
          <a:xfrm>
            <a:off x="5105400" y="5486400"/>
            <a:ext cx="4343400" cy="167640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71692" name="Content Placeholder 1"/>
          <p:cNvSpPr>
            <a:spLocks noGrp="1"/>
          </p:cNvSpPr>
          <p:nvPr>
            <p:ph sz="half" idx="1"/>
          </p:nvPr>
        </p:nvSpPr>
        <p:spPr>
          <a:xfrm>
            <a:off x="5573714" y="5524500"/>
            <a:ext cx="3997325" cy="419100"/>
          </a:xfrm>
        </p:spPr>
        <p:txBody>
          <a:bodyPr/>
          <a:lstStyle/>
          <a:p>
            <a:pPr eaLnBrk="1" hangingPunct="1"/>
            <a:r>
              <a:rPr lang="en-US" sz="1500" b="1" dirty="0">
                <a:solidFill>
                  <a:srgbClr val="000000"/>
                </a:solidFill>
                <a:latin typeface="Calibri" pitchFamily="34" charset="0"/>
              </a:rPr>
              <a:t>Instructions pour le </a:t>
            </a:r>
            <a:r>
              <a:rPr lang="en-US" sz="1500" b="1" dirty="0" err="1">
                <a:solidFill>
                  <a:srgbClr val="000000"/>
                </a:solidFill>
                <a:latin typeface="Calibri" pitchFamily="34" charset="0"/>
              </a:rPr>
              <a:t>prestataire</a:t>
            </a:r>
            <a:endParaRPr lang="en-US" sz="1500" b="1" dirty="0">
              <a:solidFill>
                <a:srgbClr val="000000"/>
              </a:solidFill>
              <a:latin typeface="Calibri" pitchFamily="34" charset="0"/>
            </a:endParaRPr>
          </a:p>
          <a:p>
            <a:pPr eaLnBrk="1" hangingPunct="1"/>
            <a:endParaRPr lang="en-US" sz="1500" b="1" dirty="0">
              <a:latin typeface="Calibri" pitchFamily="34" charset="0"/>
            </a:endParaRPr>
          </a:p>
          <a:p>
            <a:pPr eaLnBrk="1" hangingPunct="1"/>
            <a:endParaRPr lang="en-US" sz="1600" b="1" dirty="0">
              <a:latin typeface="Calibri" pitchFamily="34" charset="0"/>
            </a:endParaRPr>
          </a:p>
        </p:txBody>
      </p:sp>
      <p:pic>
        <p:nvPicPr>
          <p:cNvPr id="71693"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5105401" y="5519738"/>
            <a:ext cx="468313" cy="533400"/>
          </a:xfrm>
          <a:prstGeom prst="rect">
            <a:avLst/>
          </a:prstGeom>
          <a:noFill/>
          <a:ln w="9525">
            <a:noFill/>
            <a:miter lim="800000"/>
            <a:headEnd/>
            <a:tailEnd/>
          </a:ln>
        </p:spPr>
      </p:pic>
      <p:sp>
        <p:nvSpPr>
          <p:cNvPr id="17" name="Title 1"/>
          <p:cNvSpPr txBox="1">
            <a:spLocks/>
          </p:cNvSpPr>
          <p:nvPr/>
        </p:nvSpPr>
        <p:spPr>
          <a:xfrm>
            <a:off x="457200" y="454026"/>
            <a:ext cx="9144000" cy="847725"/>
          </a:xfrm>
          <a:prstGeom prst="rect">
            <a:avLst/>
          </a:prstGeom>
          <a:solidFill>
            <a:schemeClr val="tx1">
              <a:lumMod val="50000"/>
              <a:lumOff val="50000"/>
            </a:schemeClr>
          </a:solidFill>
        </p:spPr>
        <p:txBody>
          <a:bodyPr lIns="82039" tIns="41020" rIns="82039" bIns="41020" anchor="ctr"/>
          <a:lstStyle>
            <a:lvl1pPr algn="ctr" defTabSz="410195" rtl="0" eaLnBrk="1" latinLnBrk="0" hangingPunct="1">
              <a:spcBef>
                <a:spcPct val="0"/>
              </a:spcBef>
              <a:buNone/>
              <a:defRPr sz="2900" b="1" kern="1200">
                <a:solidFill>
                  <a:srgbClr val="000090"/>
                </a:solidFill>
                <a:latin typeface="+mj-lt"/>
                <a:ea typeface="+mj-ea"/>
                <a:cs typeface="+mj-cs"/>
              </a:defRPr>
            </a:lvl1pPr>
          </a:lstStyle>
          <a:p>
            <a:pPr algn="l" fontAlgn="auto">
              <a:spcAft>
                <a:spcPts val="0"/>
              </a:spcAft>
              <a:defRPr/>
            </a:pPr>
            <a:r>
              <a:rPr lang="fr-FR" sz="2800">
                <a:solidFill>
                  <a:srgbClr val="FFFFFF"/>
                </a:solidFill>
                <a:latin typeface="Calibri"/>
              </a:rPr>
              <a:t>	19. Les ARV ne fonctionnent pas bien</a:t>
            </a:r>
            <a:endParaRPr lang="en-US" sz="2800" dirty="0">
              <a:solidFill>
                <a:srgbClr val="FFFFFF"/>
              </a:solidFill>
              <a:latin typeface="Calibri"/>
            </a:endParaRPr>
          </a:p>
        </p:txBody>
      </p:sp>
      <p:sp>
        <p:nvSpPr>
          <p:cNvPr id="71695" name="TextBox 3"/>
          <p:cNvSpPr txBox="1">
            <a:spLocks noChangeArrowheads="1"/>
          </p:cNvSpPr>
          <p:nvPr/>
        </p:nvSpPr>
        <p:spPr bwMode="auto">
          <a:xfrm>
            <a:off x="685800" y="4267200"/>
            <a:ext cx="2438400" cy="2989938"/>
          </a:xfrm>
          <a:prstGeom prst="rect">
            <a:avLst/>
          </a:prstGeom>
          <a:noFill/>
          <a:ln w="9525">
            <a:noFill/>
            <a:miter lim="800000"/>
            <a:headEnd/>
            <a:tailEnd/>
          </a:ln>
        </p:spPr>
        <p:txBody>
          <a:bodyPr wrap="square">
            <a:spAutoFit/>
          </a:bodyPr>
          <a:lstStyle/>
          <a:p>
            <a:pPr marL="285750" indent="-285750">
              <a:buFont typeface="Arial" charset="0"/>
              <a:buChar char="•"/>
            </a:pPr>
            <a:r>
              <a:rPr lang="fr-FR" sz="1400" dirty="0">
                <a:solidFill>
                  <a:srgbClr val="000000"/>
                </a:solidFill>
                <a:latin typeface="Calibri" pitchFamily="34" charset="0"/>
              </a:rPr>
              <a:t>Nous avons abordé un grand nombre d’informations nouvelles. Je voudrais m’assurer que je vous ai tout bien expliqué et que j’ai répondu à vos questions.</a:t>
            </a:r>
          </a:p>
          <a:p>
            <a:pPr marL="285750" indent="-285750">
              <a:buFont typeface="Arial" charset="0"/>
              <a:buChar char="•"/>
            </a:pPr>
            <a:r>
              <a:rPr lang="fr-FR" sz="1400" dirty="0">
                <a:solidFill>
                  <a:srgbClr val="000000"/>
                </a:solidFill>
                <a:latin typeface="Calibri" pitchFamily="34" charset="0"/>
              </a:rPr>
              <a:t>Pourriez-vous me dire quelles sont les prochaines étapes et pourquoi nous recommandons de changer les </a:t>
            </a:r>
            <a:r>
              <a:rPr lang="fr-FR" sz="1400" dirty="0" err="1">
                <a:solidFill>
                  <a:srgbClr val="000000"/>
                </a:solidFill>
                <a:latin typeface="Calibri" pitchFamily="34" charset="0"/>
              </a:rPr>
              <a:t>ARV</a:t>
            </a:r>
            <a:r>
              <a:rPr lang="fr-FR" sz="1400" dirty="0">
                <a:solidFill>
                  <a:srgbClr val="000000"/>
                </a:solidFill>
                <a:latin typeface="Calibri" pitchFamily="34" charset="0"/>
              </a:rPr>
              <a:t> ?</a:t>
            </a:r>
          </a:p>
          <a:p>
            <a:pPr marL="285750" indent="-285750">
              <a:buFont typeface="Arial" charset="0"/>
              <a:buChar char="•"/>
            </a:pPr>
            <a:r>
              <a:rPr lang="en-US" sz="1400" dirty="0" err="1">
                <a:solidFill>
                  <a:srgbClr val="000000"/>
                </a:solidFill>
                <a:latin typeface="Calibri" pitchFamily="34" charset="0"/>
              </a:rPr>
              <a:t>Avez-vous</a:t>
            </a:r>
            <a:r>
              <a:rPr lang="en-US" sz="1400" dirty="0">
                <a:solidFill>
                  <a:srgbClr val="000000"/>
                </a:solidFill>
                <a:latin typeface="Calibri" pitchFamily="34" charset="0"/>
              </a:rPr>
              <a:t> des questions ?</a:t>
            </a:r>
          </a:p>
        </p:txBody>
      </p:sp>
      <p:sp>
        <p:nvSpPr>
          <p:cNvPr id="71696" name="TextBox 21"/>
          <p:cNvSpPr txBox="1">
            <a:spLocks noChangeArrowheads="1"/>
          </p:cNvSpPr>
          <p:nvPr/>
        </p:nvSpPr>
        <p:spPr bwMode="auto">
          <a:xfrm>
            <a:off x="5573713" y="5791201"/>
            <a:ext cx="3910012" cy="1323439"/>
          </a:xfrm>
          <a:prstGeom prst="rect">
            <a:avLst/>
          </a:prstGeom>
          <a:noFill/>
          <a:ln w="9525">
            <a:noFill/>
            <a:miter lim="800000"/>
            <a:headEnd/>
            <a:tailEnd/>
          </a:ln>
        </p:spPr>
        <p:txBody>
          <a:bodyPr>
            <a:spAutoFit/>
          </a:bodyPr>
          <a:lstStyle/>
          <a:p>
            <a:r>
              <a:rPr lang="fr-FR" sz="1000" dirty="0">
                <a:solidFill>
                  <a:srgbClr val="000000"/>
                </a:solidFill>
                <a:latin typeface="Calibri" pitchFamily="34" charset="0"/>
              </a:rPr>
              <a:t>Lors des prochaines visites, utiliser les cartes pertinentes pour les évaluations de l’observance et les conseils, ainsi que l’explication des résultats de la charge virale. Par exemple, lors de la première visite de suivi après un changement d’</a:t>
            </a:r>
            <a:r>
              <a:rPr lang="fr-FR" sz="1000" dirty="0" err="1">
                <a:solidFill>
                  <a:srgbClr val="000000"/>
                </a:solidFill>
                <a:latin typeface="Calibri" pitchFamily="34" charset="0"/>
              </a:rPr>
              <a:t>ARV</a:t>
            </a:r>
            <a:r>
              <a:rPr lang="fr-FR" sz="1000" dirty="0">
                <a:solidFill>
                  <a:srgbClr val="000000"/>
                </a:solidFill>
                <a:latin typeface="Calibri" pitchFamily="34" charset="0"/>
              </a:rPr>
              <a:t>, utiliser les cartes commençant par « Comment donnez-vous ses </a:t>
            </a:r>
            <a:r>
              <a:rPr lang="fr-FR" sz="1000" dirty="0" err="1">
                <a:solidFill>
                  <a:srgbClr val="000000"/>
                </a:solidFill>
                <a:latin typeface="Calibri" pitchFamily="34" charset="0"/>
              </a:rPr>
              <a:t>ARV</a:t>
            </a:r>
            <a:r>
              <a:rPr lang="fr-FR" sz="1000" dirty="0">
                <a:solidFill>
                  <a:srgbClr val="000000"/>
                </a:solidFill>
                <a:latin typeface="Calibri" pitchFamily="34" charset="0"/>
              </a:rPr>
              <a:t> à votre enfant ? » (carte 6) pour évaluer l'observance du nouveau traitement et fournir des conseils. Possibilité également de revoir les cartes 1 et 3 pour les informations de base sur la charge virale.</a:t>
            </a:r>
            <a:endParaRPr lang="en-US" sz="1000" dirty="0">
              <a:solidFill>
                <a:srgbClr val="000000"/>
              </a:solidFill>
              <a:latin typeface="Calibri" pitchFamily="34" charset="0"/>
            </a:endParaRPr>
          </a:p>
        </p:txBody>
      </p:sp>
      <p:sp>
        <p:nvSpPr>
          <p:cNvPr id="20" name="TextBox 19"/>
          <p:cNvSpPr txBox="1"/>
          <p:nvPr/>
        </p:nvSpPr>
        <p:spPr>
          <a:xfrm>
            <a:off x="7756526" y="1044713"/>
            <a:ext cx="1752600" cy="132703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rtlCol="0">
            <a:spAutoFit/>
          </a:bodyPr>
          <a:lstStyle/>
          <a:p>
            <a:pPr algn="ctr"/>
            <a:endParaRPr lang="en-US" b="1" dirty="0">
              <a:solidFill>
                <a:prstClr val="black"/>
              </a:solidFill>
              <a:latin typeface="Calibri" panose="020F0502020204030204" pitchFamily="34" charset="0"/>
            </a:endParaRPr>
          </a:p>
          <a:p>
            <a:pPr algn="ctr"/>
            <a:r>
              <a:rPr lang="en-US" b="1" dirty="0">
                <a:solidFill>
                  <a:schemeClr val="bg1"/>
                </a:solidFill>
                <a:latin typeface="Calibri" panose="020F0502020204030204" pitchFamily="34" charset="0"/>
              </a:rPr>
              <a:t>Image from  card front</a:t>
            </a:r>
          </a:p>
          <a:p>
            <a:pPr algn="ctr"/>
            <a:endParaRPr lang="en-US" b="1" dirty="0">
              <a:solidFill>
                <a:prstClr val="black"/>
              </a:solidFill>
              <a:latin typeface="Calibri" panose="020F0502020204030204" pitchFamily="34" charset="0"/>
            </a:endParaRPr>
          </a:p>
        </p:txBody>
      </p:sp>
      <p:pic>
        <p:nvPicPr>
          <p:cNvPr id="2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111"/>
          <a:stretch/>
        </p:blipFill>
        <p:spPr bwMode="auto">
          <a:xfrm>
            <a:off x="8764604" y="1312523"/>
            <a:ext cx="719121" cy="82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6226" y="1305677"/>
            <a:ext cx="938378" cy="83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txBox="1">
            <a:spLocks/>
          </p:cNvSpPr>
          <p:nvPr/>
        </p:nvSpPr>
        <p:spPr>
          <a:xfrm>
            <a:off x="0" y="7620000"/>
            <a:ext cx="10058400" cy="152400"/>
          </a:xfrm>
          <a:prstGeom prst="rect">
            <a:avLst/>
          </a:prstGeom>
          <a:solidFill>
            <a:srgbClr val="7F7F7F"/>
          </a:solidFill>
        </p:spPr>
        <p:txBody>
          <a:bodyPr vert="horz" lIns="82021" tIns="41010" rIns="82021" bIns="41010" rtlCol="0" anchor="ctr">
            <a:noAutofit/>
          </a:bodyPr>
          <a:lstStyle>
            <a:lvl1pPr algn="ctr" defTabSz="410092" rtl="0" eaLnBrk="1" latinLnBrk="0" hangingPunct="1">
              <a:spcBef>
                <a:spcPct val="0"/>
              </a:spcBef>
              <a:buNone/>
              <a:defRPr sz="2900" b="1" kern="1200">
                <a:solidFill>
                  <a:srgbClr val="000090"/>
                </a:solidFill>
                <a:latin typeface="+mj-lt"/>
                <a:ea typeface="+mj-ea"/>
                <a:cs typeface="+mj-cs"/>
              </a:defRPr>
            </a:lvl1pPr>
          </a:lstStyle>
          <a:p>
            <a:pPr algn="l"/>
            <a:endParaRPr lang="en-US" sz="2800" dirty="0">
              <a:solidFill>
                <a:srgbClr val="FFFFFF"/>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495800"/>
            <a:ext cx="2819400" cy="25146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2" name="Content Placeholder 1"/>
          <p:cNvSpPr>
            <a:spLocks noGrp="1"/>
          </p:cNvSpPr>
          <p:nvPr>
            <p:ph sz="half" idx="1"/>
          </p:nvPr>
        </p:nvSpPr>
        <p:spPr>
          <a:xfrm>
            <a:off x="914400" y="1600200"/>
            <a:ext cx="2819400" cy="4768850"/>
          </a:xfrm>
        </p:spPr>
        <p:txBody>
          <a:bodyPr rtlCol="0"/>
          <a:lstStyle/>
          <a:p>
            <a:pPr defTabSz="410291" eaLnBrk="1" fontAlgn="auto" hangingPunct="1">
              <a:spcAft>
                <a:spcPts val="0"/>
              </a:spcAft>
              <a:defRPr/>
            </a:pPr>
            <a:r>
              <a:rPr lang="en-US" b="1" dirty="0">
                <a:solidFill>
                  <a:srgbClr val="000000"/>
                </a:solidFill>
                <a:latin typeface="Calibri"/>
              </a:rPr>
              <a:t>MESSAGES FORTS :</a:t>
            </a:r>
          </a:p>
          <a:p>
            <a:pPr marL="269875" indent="-269875" defTabSz="410291" eaLnBrk="1" fontAlgn="auto" hangingPunct="1">
              <a:spcAft>
                <a:spcPts val="0"/>
              </a:spcAft>
              <a:buFont typeface="Wingdings" pitchFamily="2" charset="2"/>
              <a:buChar char="Ø"/>
              <a:defRPr/>
            </a:pPr>
            <a:r>
              <a:rPr lang="en-US" dirty="0" err="1">
                <a:solidFill>
                  <a:srgbClr val="000000"/>
                </a:solidFill>
                <a:latin typeface="Calibri"/>
              </a:rPr>
              <a:t>Également</a:t>
            </a:r>
            <a:r>
              <a:rPr lang="en-US" dirty="0">
                <a:solidFill>
                  <a:srgbClr val="000000"/>
                </a:solidFill>
                <a:latin typeface="Calibri"/>
              </a:rPr>
              <a:t> </a:t>
            </a:r>
            <a:r>
              <a:rPr lang="en-US" dirty="0" err="1">
                <a:solidFill>
                  <a:srgbClr val="000000"/>
                </a:solidFill>
                <a:latin typeface="Calibri"/>
              </a:rPr>
              <a:t>montrés</a:t>
            </a:r>
            <a:r>
              <a:rPr lang="en-US" dirty="0">
                <a:solidFill>
                  <a:srgbClr val="000000"/>
                </a:solidFill>
                <a:latin typeface="Calibri"/>
              </a:rPr>
              <a:t> aux patients</a:t>
            </a:r>
          </a:p>
          <a:p>
            <a:pPr defTabSz="410291" eaLnBrk="1" fontAlgn="auto" hangingPunct="1">
              <a:spcAft>
                <a:spcPts val="0"/>
              </a:spcAft>
              <a:defRPr/>
            </a:pPr>
            <a:r>
              <a:rPr lang="en-US" dirty="0">
                <a:solidFill>
                  <a:srgbClr val="000000"/>
                </a:solidFill>
                <a:latin typeface="Calibri"/>
              </a:rPr>
              <a:t>___________________________________________________________________________________________________________________</a:t>
            </a:r>
          </a:p>
        </p:txBody>
      </p:sp>
      <p:sp>
        <p:nvSpPr>
          <p:cNvPr id="5" name="Title 1"/>
          <p:cNvSpPr>
            <a:spLocks noGrp="1"/>
          </p:cNvSpPr>
          <p:nvPr>
            <p:ph type="title"/>
          </p:nvPr>
        </p:nvSpPr>
        <p:spPr>
          <a:xfrm>
            <a:off x="457200" y="454026"/>
            <a:ext cx="9144000" cy="847725"/>
          </a:xfrm>
          <a:solidFill>
            <a:schemeClr val="tx2">
              <a:lumMod val="75000"/>
            </a:schemeClr>
          </a:solidFill>
        </p:spPr>
        <p:txBody>
          <a:bodyPr rtlCol="0">
            <a:noAutofit/>
          </a:bodyPr>
          <a:lstStyle/>
          <a:p>
            <a:pPr algn="l" defTabSz="410291" eaLnBrk="1" fontAlgn="auto" hangingPunct="1">
              <a:spcAft>
                <a:spcPts val="0"/>
              </a:spcAft>
              <a:defRPr/>
            </a:pPr>
            <a:r>
              <a:rPr lang="fr-FR" sz="2800" dirty="0">
                <a:solidFill>
                  <a:srgbClr val="FFFFFF"/>
                </a:solidFill>
                <a:latin typeface="Calibri"/>
              </a:rPr>
              <a:t>	Thème de la carte (également montré au patient)</a:t>
            </a:r>
            <a:endParaRPr lang="en-US" sz="2800" dirty="0">
              <a:solidFill>
                <a:srgbClr val="FFFFFF"/>
              </a:solidFill>
              <a:latin typeface="Calibri"/>
            </a:endParaRPr>
          </a:p>
        </p:txBody>
      </p:sp>
      <p:sp>
        <p:nvSpPr>
          <p:cNvPr id="7" name="Content Placeholder 1"/>
          <p:cNvSpPr>
            <a:spLocks noGrp="1"/>
          </p:cNvSpPr>
          <p:nvPr>
            <p:ph sz="half" idx="1"/>
          </p:nvPr>
        </p:nvSpPr>
        <p:spPr>
          <a:xfrm>
            <a:off x="1489076" y="4572001"/>
            <a:ext cx="2185988" cy="2316163"/>
          </a:xfrm>
        </p:spPr>
        <p:txBody>
          <a:bodyPr rtlCol="0">
            <a:normAutofit fontScale="92500" lnSpcReduction="10000"/>
          </a:bodyPr>
          <a:lstStyle/>
          <a:p>
            <a:pPr defTabSz="410291" eaLnBrk="1" fontAlgn="auto" hangingPunct="1">
              <a:spcAft>
                <a:spcPts val="0"/>
              </a:spcAft>
              <a:defRPr/>
            </a:pPr>
            <a:r>
              <a:rPr lang="en-US" b="1" dirty="0" err="1">
                <a:solidFill>
                  <a:srgbClr val="000000"/>
                </a:solidFill>
                <a:latin typeface="Calibri"/>
              </a:rPr>
              <a:t>Récapitulatif</a:t>
            </a:r>
            <a:endParaRPr lang="en-US" b="1" dirty="0">
              <a:solidFill>
                <a:srgbClr val="000000"/>
              </a:solidFill>
              <a:latin typeface="Calibri"/>
            </a:endParaRPr>
          </a:p>
          <a:p>
            <a:pPr marL="269875" indent="-269875" defTabSz="410291" eaLnBrk="1" fontAlgn="auto" hangingPunct="1">
              <a:spcAft>
                <a:spcPts val="0"/>
              </a:spcAft>
              <a:buFont typeface="Arial" pitchFamily="34" charset="0"/>
              <a:buChar char="•"/>
              <a:defRPr/>
            </a:pPr>
            <a:r>
              <a:rPr lang="fr-FR" dirty="0">
                <a:solidFill>
                  <a:srgbClr val="000000"/>
                </a:solidFill>
                <a:latin typeface="Calibri"/>
              </a:rPr>
              <a:t>Points à passer en revue avec le parent/responsable</a:t>
            </a:r>
          </a:p>
          <a:p>
            <a:pPr defTabSz="410291" eaLnBrk="1" fontAlgn="auto" hangingPunct="1">
              <a:spcAft>
                <a:spcPts val="0"/>
              </a:spcAft>
              <a:defRPr/>
            </a:pPr>
            <a:r>
              <a:rPr lang="en-US" dirty="0">
                <a:solidFill>
                  <a:srgbClr val="000000"/>
                </a:solidFill>
                <a:latin typeface="Calibri"/>
              </a:rPr>
              <a:t>_____________________________________________________________________________________</a:t>
            </a:r>
          </a:p>
        </p:txBody>
      </p:sp>
      <p:pic>
        <p:nvPicPr>
          <p:cNvPr id="29702" name="Picture 4" descr="C:\Users\rlw2177\AppData\Local\Microsoft\Windows\Temporary Internet Files\Content.IE5\BZGY2YB0\1371714180[1].png"/>
          <p:cNvPicPr>
            <a:picLocks noChangeAspect="1" noChangeArrowheads="1"/>
          </p:cNvPicPr>
          <p:nvPr/>
        </p:nvPicPr>
        <p:blipFill>
          <a:blip r:embed="rId3" cstate="print"/>
          <a:srcRect/>
          <a:stretch>
            <a:fillRect/>
          </a:stretch>
        </p:blipFill>
        <p:spPr bwMode="auto">
          <a:xfrm>
            <a:off x="914401" y="4572000"/>
            <a:ext cx="544513" cy="812800"/>
          </a:xfrm>
          <a:prstGeom prst="rect">
            <a:avLst/>
          </a:prstGeom>
          <a:noFill/>
          <a:ln w="9525">
            <a:noFill/>
            <a:miter lim="800000"/>
            <a:headEnd/>
            <a:tailEnd/>
          </a:ln>
        </p:spPr>
      </p:pic>
      <p:sp>
        <p:nvSpPr>
          <p:cNvPr id="11" name="Rectangle 10"/>
          <p:cNvSpPr/>
          <p:nvPr/>
        </p:nvSpPr>
        <p:spPr>
          <a:xfrm>
            <a:off x="4213225" y="4495800"/>
            <a:ext cx="2339976" cy="2482850"/>
          </a:xfrm>
          <a:prstGeom prst="rect">
            <a:avLst/>
          </a:prstGeom>
          <a:solidFill>
            <a:srgbClr val="FF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sp>
        <p:nvSpPr>
          <p:cNvPr id="12" name="Rectangle 11"/>
          <p:cNvSpPr/>
          <p:nvPr/>
        </p:nvSpPr>
        <p:spPr>
          <a:xfrm>
            <a:off x="6858000" y="4495800"/>
            <a:ext cx="2514600" cy="2482850"/>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72" fontAlgn="auto">
              <a:spcBef>
                <a:spcPts val="0"/>
              </a:spcBef>
              <a:spcAft>
                <a:spcPts val="0"/>
              </a:spcAft>
              <a:defRPr/>
            </a:pPr>
            <a:endParaRPr lang="en-US"/>
          </a:p>
        </p:txBody>
      </p:sp>
      <p:pic>
        <p:nvPicPr>
          <p:cNvPr id="29705" name="Picture 7" descr="C:\Users\rlw2177\AppData\Local\Microsoft\Windows\Temporary Internet Files\Content.IE5\S2UJGMDA\1279641266[1].png"/>
          <p:cNvPicPr>
            <a:picLocks noChangeAspect="1" noChangeArrowheads="1"/>
          </p:cNvPicPr>
          <p:nvPr/>
        </p:nvPicPr>
        <p:blipFill>
          <a:blip r:embed="rId4" cstate="print"/>
          <a:srcRect/>
          <a:stretch>
            <a:fillRect/>
          </a:stretch>
        </p:blipFill>
        <p:spPr bwMode="auto">
          <a:xfrm>
            <a:off x="4227514" y="4559300"/>
            <a:ext cx="809625" cy="622300"/>
          </a:xfrm>
          <a:prstGeom prst="rect">
            <a:avLst/>
          </a:prstGeom>
          <a:noFill/>
          <a:ln w="9525">
            <a:noFill/>
            <a:miter lim="800000"/>
            <a:headEnd/>
            <a:tailEnd/>
          </a:ln>
        </p:spPr>
      </p:pic>
      <p:sp>
        <p:nvSpPr>
          <p:cNvPr id="29706" name="Content Placeholder 1"/>
          <p:cNvSpPr>
            <a:spLocks noGrp="1"/>
          </p:cNvSpPr>
          <p:nvPr>
            <p:ph sz="half" idx="1"/>
          </p:nvPr>
        </p:nvSpPr>
        <p:spPr>
          <a:xfrm>
            <a:off x="4953000" y="4579938"/>
            <a:ext cx="1666877" cy="2506662"/>
          </a:xfrm>
        </p:spPr>
        <p:txBody>
          <a:bodyPr>
            <a:normAutofit fontScale="92500" lnSpcReduction="20000"/>
          </a:bodyPr>
          <a:lstStyle/>
          <a:p>
            <a:pPr eaLnBrk="1" hangingPunct="1">
              <a:defRPr/>
            </a:pPr>
            <a:r>
              <a:rPr lang="en-US" b="1" dirty="0">
                <a:solidFill>
                  <a:srgbClr val="000000"/>
                </a:solidFill>
                <a:latin typeface="Calibri"/>
              </a:rPr>
              <a:t>Documentation</a:t>
            </a:r>
          </a:p>
          <a:p>
            <a:pPr eaLnBrk="1" hangingPunct="1">
              <a:defRPr/>
            </a:pPr>
            <a:r>
              <a:rPr lang="fr-FR" dirty="0">
                <a:solidFill>
                  <a:srgbClr val="000000"/>
                </a:solidFill>
                <a:latin typeface="Calibri"/>
              </a:rPr>
              <a:t>Indique aux prestataires les formulaires qu’ils peuvent utiliser pour documenter les discussions avec le parent/</a:t>
            </a:r>
            <a:r>
              <a:rPr lang="fr-FR" dirty="0" err="1">
                <a:solidFill>
                  <a:srgbClr val="000000"/>
                </a:solidFill>
                <a:latin typeface="Calibri"/>
              </a:rPr>
              <a:t>respon-sable</a:t>
            </a:r>
            <a:endParaRPr lang="en-US" dirty="0">
              <a:solidFill>
                <a:srgbClr val="000000"/>
              </a:solidFill>
              <a:latin typeface="Calibri"/>
            </a:endParaRPr>
          </a:p>
        </p:txBody>
      </p:sp>
      <p:pic>
        <p:nvPicPr>
          <p:cNvPr id="29707" name="Picture 8" descr="C:\Users\rlw2177\AppData\Local\Microsoft\Windows\Temporary Internet Files\Content.IE5\S2UJGMDA\Symbol_list_class.svg[1].png"/>
          <p:cNvPicPr>
            <a:picLocks noChangeAspect="1" noChangeArrowheads="1"/>
          </p:cNvPicPr>
          <p:nvPr/>
        </p:nvPicPr>
        <p:blipFill>
          <a:blip r:embed="rId5" cstate="print"/>
          <a:srcRect/>
          <a:stretch>
            <a:fillRect/>
          </a:stretch>
        </p:blipFill>
        <p:spPr bwMode="auto">
          <a:xfrm>
            <a:off x="6934200" y="4579938"/>
            <a:ext cx="685800" cy="704850"/>
          </a:xfrm>
          <a:prstGeom prst="rect">
            <a:avLst/>
          </a:prstGeom>
          <a:noFill/>
          <a:ln w="9525">
            <a:noFill/>
            <a:miter lim="800000"/>
            <a:headEnd/>
            <a:tailEnd/>
          </a:ln>
        </p:spPr>
      </p:pic>
      <p:sp>
        <p:nvSpPr>
          <p:cNvPr id="20" name="Content Placeholder 1"/>
          <p:cNvSpPr>
            <a:spLocks noGrp="1"/>
          </p:cNvSpPr>
          <p:nvPr>
            <p:ph sz="half" idx="1"/>
          </p:nvPr>
        </p:nvSpPr>
        <p:spPr>
          <a:xfrm>
            <a:off x="7620000" y="4579938"/>
            <a:ext cx="1981200" cy="2506662"/>
          </a:xfrm>
        </p:spPr>
        <p:txBody>
          <a:bodyPr rtlCol="0">
            <a:normAutofit fontScale="92500"/>
          </a:bodyPr>
          <a:lstStyle/>
          <a:p>
            <a:pPr defTabSz="410291" eaLnBrk="1" fontAlgn="auto" hangingPunct="1">
              <a:spcAft>
                <a:spcPts val="0"/>
              </a:spcAft>
              <a:defRPr/>
            </a:pPr>
            <a:r>
              <a:rPr lang="en-US" b="1" dirty="0">
                <a:solidFill>
                  <a:srgbClr val="000000"/>
                </a:solidFill>
                <a:latin typeface="Calibri"/>
              </a:rPr>
              <a:t>Instructions pour le </a:t>
            </a:r>
            <a:r>
              <a:rPr lang="en-US" b="1" dirty="0" err="1">
                <a:solidFill>
                  <a:srgbClr val="000000"/>
                </a:solidFill>
                <a:latin typeface="Calibri"/>
              </a:rPr>
              <a:t>prestataire</a:t>
            </a:r>
            <a:endParaRPr lang="en-US" b="1" dirty="0">
              <a:solidFill>
                <a:srgbClr val="000000"/>
              </a:solidFill>
              <a:latin typeface="Calibri"/>
            </a:endParaRPr>
          </a:p>
          <a:p>
            <a:pPr defTabSz="410291" eaLnBrk="1" fontAlgn="auto" hangingPunct="1">
              <a:spcAft>
                <a:spcPts val="0"/>
              </a:spcAft>
              <a:defRPr/>
            </a:pPr>
            <a:r>
              <a:rPr lang="fr-FR" dirty="0">
                <a:solidFill>
                  <a:srgbClr val="000000"/>
                </a:solidFill>
                <a:latin typeface="Calibri"/>
              </a:rPr>
              <a:t>Donne aux prestataires des instructions spécifiques sur leur échange et leur conversation avec le parent/responsable</a:t>
            </a:r>
            <a:endParaRPr lang="en-US" dirty="0">
              <a:solidFill>
                <a:srgbClr val="000000"/>
              </a:solidFill>
              <a:latin typeface="Calibri"/>
            </a:endParaRPr>
          </a:p>
        </p:txBody>
      </p:sp>
      <p:sp>
        <p:nvSpPr>
          <p:cNvPr id="21" name="Content Placeholder 1"/>
          <p:cNvSpPr>
            <a:spLocks noGrp="1"/>
          </p:cNvSpPr>
          <p:nvPr>
            <p:ph sz="half" idx="1"/>
          </p:nvPr>
        </p:nvSpPr>
        <p:spPr>
          <a:xfrm>
            <a:off x="4146550" y="1600200"/>
            <a:ext cx="5226050" cy="3276600"/>
          </a:xfrm>
        </p:spPr>
        <p:txBody>
          <a:bodyPr rtlCol="0">
            <a:normAutofit/>
          </a:bodyPr>
          <a:lstStyle/>
          <a:p>
            <a:pPr defTabSz="410291" eaLnBrk="1" fontAlgn="auto" hangingPunct="1">
              <a:spcAft>
                <a:spcPts val="0"/>
              </a:spcAft>
              <a:defRPr/>
            </a:pPr>
            <a:r>
              <a:rPr lang="en-US" b="1" dirty="0">
                <a:solidFill>
                  <a:srgbClr val="000000"/>
                </a:solidFill>
                <a:latin typeface="Calibri"/>
              </a:rPr>
              <a:t>POINTS DE DISCUSSION :</a:t>
            </a:r>
          </a:p>
          <a:p>
            <a:pPr marL="269875" indent="-269875" defTabSz="410291" eaLnBrk="1" fontAlgn="auto" hangingPunct="1">
              <a:spcAft>
                <a:spcPts val="0"/>
              </a:spcAft>
              <a:buFont typeface="Arial" pitchFamily="34" charset="0"/>
              <a:buChar char="•"/>
              <a:defRPr/>
            </a:pPr>
            <a:r>
              <a:rPr lang="fr-FR" dirty="0">
                <a:solidFill>
                  <a:srgbClr val="000000"/>
                </a:solidFill>
                <a:latin typeface="Calibri"/>
              </a:rPr>
              <a:t>Quelques instructions pour les </a:t>
            </a:r>
          </a:p>
          <a:p>
            <a:pPr defTabSz="252000" eaLnBrk="1" fontAlgn="auto" hangingPunct="1">
              <a:spcAft>
                <a:spcPts val="0"/>
              </a:spcAft>
              <a:defRPr/>
            </a:pPr>
            <a:r>
              <a:rPr lang="fr-FR" dirty="0">
                <a:solidFill>
                  <a:srgbClr val="000000"/>
                </a:solidFill>
                <a:latin typeface="Calibri"/>
              </a:rPr>
              <a:t>prestataires</a:t>
            </a:r>
          </a:p>
          <a:p>
            <a:pPr marL="269875" indent="-269875" defTabSz="410291" eaLnBrk="1" fontAlgn="auto" hangingPunct="1">
              <a:spcAft>
                <a:spcPts val="0"/>
              </a:spcAft>
              <a:buFont typeface="Arial" pitchFamily="34" charset="0"/>
              <a:buChar char="•"/>
              <a:defRPr/>
            </a:pPr>
            <a:r>
              <a:rPr lang="fr-FR" dirty="0">
                <a:solidFill>
                  <a:srgbClr val="000000"/>
                </a:solidFill>
                <a:latin typeface="Calibri"/>
              </a:rPr>
              <a:t>Notes pour susciter et orienter la discussion</a:t>
            </a:r>
          </a:p>
          <a:p>
            <a:pPr marL="269875" indent="-269875" defTabSz="410291" eaLnBrk="1" fontAlgn="auto" hangingPunct="1">
              <a:spcAft>
                <a:spcPts val="0"/>
              </a:spcAft>
              <a:buFont typeface="Arial" pitchFamily="34" charset="0"/>
              <a:buChar char="•"/>
              <a:defRPr/>
            </a:pPr>
            <a:r>
              <a:rPr lang="fr-FR" b="1" dirty="0">
                <a:solidFill>
                  <a:srgbClr val="000000"/>
                </a:solidFill>
                <a:latin typeface="Calibri"/>
              </a:rPr>
              <a:t>Les points essentiels sont en gras</a:t>
            </a:r>
          </a:p>
          <a:p>
            <a:pPr defTabSz="410291" eaLnBrk="1" fontAlgn="auto" hangingPunct="1">
              <a:spcAft>
                <a:spcPts val="0"/>
              </a:spcAft>
              <a:defRPr/>
            </a:pPr>
            <a:r>
              <a:rPr lang="en-US" dirty="0">
                <a:solidFill>
                  <a:srgbClr val="000000"/>
                </a:solidFill>
                <a:latin typeface="Calibri"/>
              </a:rPr>
              <a:t>________________________________________________________________________________________________________________________________________________________________________________</a:t>
            </a:r>
          </a:p>
        </p:txBody>
      </p:sp>
      <p:sp>
        <p:nvSpPr>
          <p:cNvPr id="9" name="TextBox 8"/>
          <p:cNvSpPr txBox="1"/>
          <p:nvPr/>
        </p:nvSpPr>
        <p:spPr>
          <a:xfrm>
            <a:off x="7600537" y="1104562"/>
            <a:ext cx="1752600" cy="1325880"/>
          </a:xfrm>
          <a:prstGeom prst="rect">
            <a:avLst/>
          </a:prstGeom>
          <a:solidFill>
            <a:schemeClr val="bg1"/>
          </a:solidFill>
          <a:ln>
            <a:solidFill>
              <a:srgbClr val="000000"/>
            </a:solidFill>
          </a:ln>
          <a:effectLst>
            <a:outerShdw blurRad="50800" dist="38100" dir="5400000" algn="t" rotWithShape="0">
              <a:prstClr val="black">
                <a:alpha val="40000"/>
              </a:prstClr>
            </a:outerShdw>
          </a:effectLst>
        </p:spPr>
        <p:txBody>
          <a:bodyPr wrap="square" anchor="ctr">
            <a:spAutoFit/>
          </a:bodyPr>
          <a:lstStyle/>
          <a:p>
            <a:pPr algn="ctr" defTabSz="913972" fontAlgn="auto">
              <a:spcBef>
                <a:spcPts val="0"/>
              </a:spcBef>
              <a:spcAft>
                <a:spcPts val="0"/>
              </a:spcAft>
              <a:defRPr/>
            </a:pPr>
            <a:r>
              <a:rPr lang="fr-FR" b="1" dirty="0">
                <a:solidFill>
                  <a:srgbClr val="000000"/>
                </a:solidFill>
                <a:latin typeface="Calibri"/>
                <a:cs typeface="+mn-cs"/>
              </a:rPr>
              <a:t>Image du recto de la carte</a:t>
            </a:r>
          </a:p>
        </p:txBody>
      </p:sp>
      <p:cxnSp>
        <p:nvCxnSpPr>
          <p:cNvPr id="15" name="Straight Connector 14"/>
          <p:cNvCxnSpPr/>
          <p:nvPr/>
        </p:nvCxnSpPr>
        <p:spPr>
          <a:xfrm>
            <a:off x="3886200" y="1514476"/>
            <a:ext cx="0" cy="5495925"/>
          </a:xfrm>
          <a:prstGeom prst="line">
            <a:avLst/>
          </a:prstGeom>
          <a:ln w="19050">
            <a:solidFill>
              <a:srgbClr val="00206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914400" y="731838"/>
            <a:ext cx="8229600" cy="849312"/>
          </a:xfrm>
        </p:spPr>
        <p:txBody>
          <a:bodyPr/>
          <a:lstStyle/>
          <a:p>
            <a:pPr eaLnBrk="1" hangingPunct="1"/>
            <a:endParaRPr lang="fr-FR"/>
          </a:p>
        </p:txBody>
      </p:sp>
      <p:sp>
        <p:nvSpPr>
          <p:cNvPr id="72707" name="Content Placeholder 2"/>
          <p:cNvSpPr>
            <a:spLocks noGrp="1"/>
          </p:cNvSpPr>
          <p:nvPr>
            <p:ph idx="1"/>
          </p:nvPr>
        </p:nvSpPr>
        <p:spPr>
          <a:xfrm>
            <a:off x="914400" y="1782763"/>
            <a:ext cx="8229600" cy="4800600"/>
          </a:xfrm>
        </p:spPr>
        <p:txBody>
          <a:bodyPr/>
          <a:lstStyle/>
          <a:p>
            <a:pPr defTabSz="409575" fontAlgn="base">
              <a:spcBef>
                <a:spcPct val="0"/>
              </a:spcBef>
              <a:spcAft>
                <a:spcPts val="363"/>
              </a:spcAft>
            </a:pPr>
            <a:endParaRPr lang="fr-FR">
              <a:ea typeface="Book Antiqua" pitchFamily="18" charset="0"/>
              <a:cs typeface="Book Antiqua" pitchFamily="18" charset="0"/>
            </a:endParaRPr>
          </a:p>
        </p:txBody>
      </p:sp>
      <p:pic>
        <p:nvPicPr>
          <p:cNvPr id="72708" name="Picture 2"/>
          <p:cNvPicPr>
            <a:picLocks noChangeAspect="1" noChangeArrowheads="1"/>
          </p:cNvPicPr>
          <p:nvPr/>
        </p:nvPicPr>
        <p:blipFill>
          <a:blip r:embed="rId3" cstate="print"/>
          <a:srcRect/>
          <a:stretch>
            <a:fillRect/>
          </a:stretch>
        </p:blipFill>
        <p:spPr bwMode="auto">
          <a:xfrm>
            <a:off x="457201" y="430212"/>
            <a:ext cx="9153525" cy="68849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71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635000" y="457201"/>
            <a:ext cx="8661400" cy="849313"/>
          </a:xfrm>
        </p:spPr>
        <p:txBody>
          <a:bodyPr/>
          <a:lstStyle/>
          <a:p>
            <a:pPr algn="l" eaLnBrk="1" hangingPunct="1"/>
            <a:r>
              <a:rPr lang="fr-FR" sz="2800" dirty="0">
                <a:solidFill>
                  <a:srgbClr val="002060"/>
                </a:solidFill>
                <a:latin typeface="Calibri" pitchFamily="34" charset="0"/>
              </a:rPr>
              <a:t>Bonnes compétences en matière de conseil et de communication</a:t>
            </a:r>
            <a:endParaRPr lang="en-US" sz="2800" dirty="0">
              <a:solidFill>
                <a:srgbClr val="002060"/>
              </a:solidFill>
              <a:latin typeface="Calibri" pitchFamily="34" charset="0"/>
            </a:endParaRPr>
          </a:p>
        </p:txBody>
      </p:sp>
      <p:sp>
        <p:nvSpPr>
          <p:cNvPr id="5" name="Content Placeholder 4"/>
          <p:cNvSpPr>
            <a:spLocks noGrp="1"/>
          </p:cNvSpPr>
          <p:nvPr>
            <p:ph idx="1"/>
          </p:nvPr>
        </p:nvSpPr>
        <p:spPr>
          <a:xfrm>
            <a:off x="638175" y="1257300"/>
            <a:ext cx="6680200" cy="5943600"/>
          </a:xfrm>
        </p:spPr>
        <p:txBody>
          <a:bodyPr rtlCol="0">
            <a:noAutofit/>
          </a:bodyPr>
          <a:lstStyle/>
          <a:p>
            <a:pPr marL="228600" indent="-228600">
              <a:lnSpc>
                <a:spcPct val="120000"/>
              </a:lnSpc>
              <a:spcAft>
                <a:spcPts val="0"/>
              </a:spcAft>
              <a:buFont typeface="Symbol"/>
              <a:buAutoNum type="arabicPeriod"/>
              <a:defRPr/>
            </a:pPr>
            <a:r>
              <a:rPr lang="fr-FR" sz="1600" dirty="0">
                <a:solidFill>
                  <a:srgbClr val="000000"/>
                </a:solidFill>
                <a:latin typeface="Calibri"/>
              </a:rPr>
              <a:t>Des bonnes compétences en matière de conseil et de communication sont essentielles. Voici quelques conseils utiles :</a:t>
            </a:r>
          </a:p>
          <a:p>
            <a:pPr marL="902970" indent="-542290">
              <a:lnSpc>
                <a:spcPct val="120000"/>
              </a:lnSpc>
              <a:spcAft>
                <a:spcPts val="0"/>
              </a:spcAft>
              <a:buFont typeface="Arial" pitchFamily="34" charset="0"/>
              <a:buChar char="•"/>
              <a:defRPr/>
            </a:pPr>
            <a:r>
              <a:rPr lang="fr-FR" sz="1600" dirty="0">
                <a:solidFill>
                  <a:srgbClr val="000000"/>
                </a:solidFill>
                <a:latin typeface="Calibri"/>
              </a:rPr>
              <a:t>Maintenez un </a:t>
            </a:r>
            <a:r>
              <a:rPr lang="fr-FR" sz="1600" b="1" dirty="0">
                <a:solidFill>
                  <a:srgbClr val="000000"/>
                </a:solidFill>
                <a:latin typeface="Calibri"/>
              </a:rPr>
              <a:t>contact visuel</a:t>
            </a:r>
            <a:r>
              <a:rPr lang="fr-FR" sz="1600" dirty="0">
                <a:solidFill>
                  <a:srgbClr val="000000"/>
                </a:solidFill>
                <a:latin typeface="Calibri"/>
              </a:rPr>
              <a:t> en permanence avec le/la patient(e).</a:t>
            </a:r>
          </a:p>
          <a:p>
            <a:pPr marL="902970" indent="-542290">
              <a:lnSpc>
                <a:spcPct val="120000"/>
              </a:lnSpc>
              <a:spcAft>
                <a:spcPts val="0"/>
              </a:spcAft>
              <a:buFont typeface="Arial" pitchFamily="34" charset="0"/>
              <a:buChar char="•"/>
              <a:defRPr/>
            </a:pPr>
            <a:r>
              <a:rPr lang="fr-FR" sz="1600" dirty="0">
                <a:solidFill>
                  <a:srgbClr val="000000"/>
                </a:solidFill>
                <a:latin typeface="Calibri"/>
              </a:rPr>
              <a:t>Asseyez-vous</a:t>
            </a:r>
            <a:r>
              <a:rPr lang="fr-FR" sz="1600" b="1" dirty="0">
                <a:solidFill>
                  <a:srgbClr val="000000"/>
                </a:solidFill>
                <a:latin typeface="Calibri"/>
              </a:rPr>
              <a:t> en face de lui.</a:t>
            </a:r>
          </a:p>
          <a:p>
            <a:pPr marL="902970" indent="-542290">
              <a:lnSpc>
                <a:spcPct val="120000"/>
              </a:lnSpc>
              <a:spcAft>
                <a:spcPts val="0"/>
              </a:spcAft>
              <a:buFont typeface="Arial" pitchFamily="34" charset="0"/>
              <a:buChar char="•"/>
              <a:defRPr/>
            </a:pPr>
            <a:r>
              <a:rPr lang="fr-FR" sz="1600" dirty="0">
                <a:solidFill>
                  <a:srgbClr val="000000"/>
                </a:solidFill>
                <a:latin typeface="Calibri"/>
              </a:rPr>
              <a:t>Articulez et adoptez un ton </a:t>
            </a:r>
            <a:r>
              <a:rPr lang="fr-FR" sz="1600" b="1" dirty="0">
                <a:solidFill>
                  <a:srgbClr val="000000"/>
                </a:solidFill>
                <a:latin typeface="Calibri"/>
              </a:rPr>
              <a:t>rassurant</a:t>
            </a:r>
          </a:p>
          <a:p>
            <a:pPr marL="902970" indent="-542290">
              <a:lnSpc>
                <a:spcPct val="120000"/>
              </a:lnSpc>
              <a:spcAft>
                <a:spcPts val="0"/>
              </a:spcAft>
              <a:buFont typeface="Arial" pitchFamily="34" charset="0"/>
              <a:buChar char="•"/>
              <a:defRPr/>
            </a:pPr>
            <a:r>
              <a:rPr lang="fr-FR" sz="1600" dirty="0">
                <a:solidFill>
                  <a:srgbClr val="000000"/>
                </a:solidFill>
                <a:latin typeface="Calibri"/>
              </a:rPr>
              <a:t>Ne </a:t>
            </a:r>
            <a:r>
              <a:rPr lang="fr-FR" sz="1600" b="1" dirty="0">
                <a:solidFill>
                  <a:srgbClr val="000000"/>
                </a:solidFill>
                <a:latin typeface="Calibri"/>
              </a:rPr>
              <a:t>portez pas de jugement et soyez respectueux. Ne culpabilisez ni ne critiquez pas !</a:t>
            </a:r>
          </a:p>
          <a:p>
            <a:pPr marL="228600" indent="-228600">
              <a:lnSpc>
                <a:spcPct val="120000"/>
              </a:lnSpc>
              <a:spcAft>
                <a:spcPts val="0"/>
              </a:spcAft>
              <a:buFont typeface="Symbol"/>
              <a:buAutoNum type="arabicPeriod"/>
              <a:defRPr/>
            </a:pPr>
            <a:endParaRPr lang="en-GB" sz="700" b="1" dirty="0">
              <a:solidFill>
                <a:srgbClr val="000000"/>
              </a:solidFill>
              <a:latin typeface="Calibri"/>
            </a:endParaRPr>
          </a:p>
          <a:p>
            <a:pPr marL="228600" lvl="1" indent="-228600" defTabSz="410291" eaLnBrk="1" fontAlgn="auto" hangingPunct="1">
              <a:lnSpc>
                <a:spcPct val="120000"/>
              </a:lnSpc>
              <a:spcAft>
                <a:spcPts val="0"/>
              </a:spcAft>
              <a:defRPr/>
            </a:pPr>
            <a:r>
              <a:rPr lang="fr-FR" sz="1600" dirty="0">
                <a:solidFill>
                  <a:srgbClr val="000000"/>
                </a:solidFill>
                <a:latin typeface="Calibri"/>
              </a:rPr>
              <a:t>2. 	Pour améliorer l'observance des ARV de manière efficace, utilisez les techniques OARS suivantes (Questions </a:t>
            </a:r>
            <a:r>
              <a:rPr lang="fr-FR" sz="1600" b="1" dirty="0">
                <a:solidFill>
                  <a:srgbClr val="000000"/>
                </a:solidFill>
                <a:latin typeface="Calibri"/>
              </a:rPr>
              <a:t>O</a:t>
            </a:r>
            <a:r>
              <a:rPr lang="fr-FR" sz="1600" dirty="0">
                <a:solidFill>
                  <a:srgbClr val="000000"/>
                </a:solidFill>
                <a:latin typeface="Calibri"/>
              </a:rPr>
              <a:t>uvertes, </a:t>
            </a:r>
            <a:r>
              <a:rPr lang="fr-FR" sz="1600" b="1" dirty="0">
                <a:solidFill>
                  <a:srgbClr val="000000"/>
                </a:solidFill>
                <a:latin typeface="Calibri"/>
              </a:rPr>
              <a:t>A</a:t>
            </a:r>
            <a:r>
              <a:rPr lang="fr-FR" sz="1600" dirty="0">
                <a:solidFill>
                  <a:srgbClr val="000000"/>
                </a:solidFill>
                <a:latin typeface="Calibri"/>
              </a:rPr>
              <a:t>ffirmation, Écoute </a:t>
            </a:r>
            <a:r>
              <a:rPr lang="fr-FR" sz="1600" b="1" dirty="0">
                <a:solidFill>
                  <a:srgbClr val="000000"/>
                </a:solidFill>
                <a:latin typeface="Calibri"/>
              </a:rPr>
              <a:t>R</a:t>
            </a:r>
            <a:r>
              <a:rPr lang="fr-FR" sz="1600" dirty="0">
                <a:solidFill>
                  <a:srgbClr val="000000"/>
                </a:solidFill>
                <a:latin typeface="Calibri"/>
              </a:rPr>
              <a:t>éflective et </a:t>
            </a:r>
            <a:r>
              <a:rPr lang="fr-FR" sz="1600" b="1" dirty="0">
                <a:solidFill>
                  <a:srgbClr val="000000"/>
                </a:solidFill>
                <a:latin typeface="Calibri"/>
              </a:rPr>
              <a:t>S</a:t>
            </a:r>
            <a:r>
              <a:rPr lang="fr-FR" sz="1600" dirty="0">
                <a:solidFill>
                  <a:srgbClr val="000000"/>
                </a:solidFill>
                <a:latin typeface="Calibri"/>
              </a:rPr>
              <a:t>ynthèse) :</a:t>
            </a:r>
          </a:p>
          <a:p>
            <a:pPr marL="0" lvl="1" defTabSz="410291" eaLnBrk="1" fontAlgn="auto" hangingPunct="1">
              <a:lnSpc>
                <a:spcPct val="120000"/>
              </a:lnSpc>
              <a:spcAft>
                <a:spcPts val="0"/>
              </a:spcAft>
              <a:defRPr/>
            </a:pPr>
            <a:endParaRPr lang="en-GB" sz="700" dirty="0">
              <a:solidFill>
                <a:srgbClr val="000000"/>
              </a:solidFill>
              <a:latin typeface="Calibri"/>
            </a:endParaRPr>
          </a:p>
          <a:p>
            <a:pPr marL="0" lvl="1" defTabSz="410291" eaLnBrk="1" fontAlgn="auto" hangingPunct="1">
              <a:lnSpc>
                <a:spcPct val="120000"/>
              </a:lnSpc>
              <a:spcAft>
                <a:spcPts val="0"/>
              </a:spcAft>
              <a:defRPr/>
            </a:pPr>
            <a:r>
              <a:rPr lang="fr-FR" sz="1600" b="1" dirty="0">
                <a:solidFill>
                  <a:srgbClr val="000000"/>
                </a:solidFill>
                <a:latin typeface="Calibri"/>
              </a:rPr>
              <a:t>O : Questions ouvertes (éviter les questions auxquelles on peut répondre par Oui/Non)</a:t>
            </a:r>
          </a:p>
          <a:p>
            <a:pPr marL="0" lvl="1" defTabSz="410291" eaLnBrk="1" fontAlgn="auto" hangingPunct="1">
              <a:lnSpc>
                <a:spcPct val="120000"/>
              </a:lnSpc>
              <a:spcAft>
                <a:spcPts val="0"/>
              </a:spcAft>
              <a:defRPr/>
            </a:pPr>
            <a:r>
              <a:rPr lang="fr-FR" sz="1600" dirty="0">
                <a:solidFill>
                  <a:srgbClr val="000000"/>
                </a:solidFill>
                <a:latin typeface="Calibri"/>
              </a:rPr>
              <a:t>Qu'est-ce qui rend difficile pour votre enfant le fait de prendre ses ARV tous les jours ?</a:t>
            </a:r>
          </a:p>
          <a:p>
            <a:pPr marL="0" lvl="1" defTabSz="410291" eaLnBrk="1" fontAlgn="auto" hangingPunct="1">
              <a:lnSpc>
                <a:spcPct val="120000"/>
              </a:lnSpc>
              <a:spcAft>
                <a:spcPts val="0"/>
              </a:spcAft>
              <a:defRPr/>
            </a:pPr>
            <a:r>
              <a:rPr lang="fr-FR" sz="1600" dirty="0">
                <a:solidFill>
                  <a:srgbClr val="000000"/>
                </a:solidFill>
                <a:latin typeface="Calibri"/>
              </a:rPr>
              <a:t>Qu'avez-vous déjà fait pour aider votre enfant à prendre ses ARV tous les jours ?</a:t>
            </a:r>
          </a:p>
          <a:p>
            <a:pPr marL="0" lvl="1" defTabSz="410291" eaLnBrk="1" fontAlgn="auto" hangingPunct="1">
              <a:lnSpc>
                <a:spcPct val="120000"/>
              </a:lnSpc>
              <a:spcAft>
                <a:spcPts val="0"/>
              </a:spcAft>
              <a:defRPr/>
            </a:pPr>
            <a:r>
              <a:rPr lang="fr-FR" sz="1600" dirty="0">
                <a:solidFill>
                  <a:srgbClr val="000000"/>
                </a:solidFill>
                <a:latin typeface="Calibri"/>
              </a:rPr>
              <a:t>Selon vous, </a:t>
            </a:r>
            <a:r>
              <a:rPr lang="fr-FR" sz="1600" dirty="0">
                <a:latin typeface="Calibri"/>
              </a:rPr>
              <a:t>qu’est-ce qui pourrait se passer si votre enfant continue à prendre ses ARV comme il le fait actuellement ?</a:t>
            </a:r>
          </a:p>
          <a:p>
            <a:pPr marL="0" lvl="1" defTabSz="410291" eaLnBrk="1" fontAlgn="auto" hangingPunct="1">
              <a:lnSpc>
                <a:spcPct val="120000"/>
              </a:lnSpc>
              <a:spcAft>
                <a:spcPts val="0"/>
              </a:spcAft>
              <a:defRPr/>
            </a:pPr>
            <a:endParaRPr lang="fr-FR" sz="1200" dirty="0">
              <a:solidFill>
                <a:srgbClr val="000000"/>
              </a:solidFill>
              <a:latin typeface="Calibri"/>
            </a:endParaRPr>
          </a:p>
          <a:p>
            <a:pPr marL="0" lvl="1" defTabSz="410291" eaLnBrk="1" fontAlgn="auto" hangingPunct="1">
              <a:lnSpc>
                <a:spcPct val="120000"/>
              </a:lnSpc>
              <a:spcAft>
                <a:spcPts val="0"/>
              </a:spcAft>
              <a:defRPr/>
            </a:pPr>
            <a:endParaRPr lang="en-GB" sz="800" b="1" dirty="0">
              <a:latin typeface="Calibri" panose="020F0502020204030204" pitchFamily="34" charset="0"/>
            </a:endParaRPr>
          </a:p>
        </p:txBody>
      </p:sp>
      <p:sp>
        <p:nvSpPr>
          <p:cNvPr id="2" name="TextBox 1"/>
          <p:cNvSpPr txBox="1"/>
          <p:nvPr/>
        </p:nvSpPr>
        <p:spPr>
          <a:xfrm>
            <a:off x="7391400" y="2281298"/>
            <a:ext cx="2133600" cy="2062103"/>
          </a:xfrm>
          <a:prstGeom prst="rect">
            <a:avLst/>
          </a:prstGeom>
          <a:solidFill>
            <a:schemeClr val="accent3">
              <a:lumMod val="60000"/>
              <a:lumOff val="40000"/>
            </a:schemeClr>
          </a:solidFill>
        </p:spPr>
        <p:txBody>
          <a:bodyPr anchor="ctr">
            <a:spAutoFit/>
          </a:bodyPr>
          <a:lstStyle/>
          <a:p>
            <a:pPr defTabSz="913972" fontAlgn="auto">
              <a:spcBef>
                <a:spcPts val="0"/>
              </a:spcBef>
              <a:spcAft>
                <a:spcPts val="0"/>
              </a:spcAft>
              <a:defRPr/>
            </a:pPr>
            <a:r>
              <a:rPr lang="en-US" sz="3200" b="1" dirty="0">
                <a:solidFill>
                  <a:srgbClr val="000000"/>
                </a:solidFill>
                <a:latin typeface="Calibri"/>
                <a:cs typeface="+mn-cs"/>
              </a:rPr>
              <a:t>O</a:t>
            </a:r>
            <a:r>
              <a:rPr lang="en-US" sz="2200" b="1" dirty="0">
                <a:solidFill>
                  <a:srgbClr val="000000"/>
                </a:solidFill>
                <a:latin typeface="Calibri"/>
                <a:cs typeface="+mn-cs"/>
              </a:rPr>
              <a:t> </a:t>
            </a:r>
            <a:r>
              <a:rPr lang="en-US" sz="1200" dirty="0">
                <a:solidFill>
                  <a:srgbClr val="000000"/>
                </a:solidFill>
                <a:latin typeface="Calibri"/>
                <a:cs typeface="+mn-cs"/>
              </a:rPr>
              <a:t> Questions </a:t>
            </a:r>
            <a:r>
              <a:rPr lang="en-US" sz="1200" dirty="0" err="1">
                <a:solidFill>
                  <a:srgbClr val="000000"/>
                </a:solidFill>
                <a:latin typeface="Calibri"/>
                <a:cs typeface="+mn-cs"/>
              </a:rPr>
              <a:t>Ouvertes</a:t>
            </a:r>
            <a:endParaRPr lang="en-US" sz="2200" b="1" dirty="0">
              <a:solidFill>
                <a:srgbClr val="000000"/>
              </a:solidFill>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A</a:t>
            </a:r>
            <a:r>
              <a:rPr lang="en-US" sz="2200" b="1" dirty="0">
                <a:solidFill>
                  <a:srgbClr val="000000"/>
                </a:solidFill>
                <a:latin typeface="Calibri"/>
                <a:cs typeface="+mn-cs"/>
              </a:rPr>
              <a:t>  </a:t>
            </a:r>
            <a:r>
              <a:rPr lang="en-US" sz="1200" dirty="0">
                <a:solidFill>
                  <a:srgbClr val="000000"/>
                </a:solidFill>
                <a:latin typeface="Calibri"/>
                <a:cs typeface="+mn-cs"/>
              </a:rPr>
              <a:t>Affirmation</a:t>
            </a:r>
            <a:endParaRPr lang="en-US" sz="2200" b="1" dirty="0">
              <a:solidFill>
                <a:srgbClr val="000000"/>
              </a:solidFill>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R</a:t>
            </a:r>
            <a:r>
              <a:rPr lang="en-US" sz="2200" b="1" dirty="0">
                <a:solidFill>
                  <a:srgbClr val="000000"/>
                </a:solidFill>
                <a:latin typeface="Calibri"/>
                <a:cs typeface="+mn-cs"/>
              </a:rPr>
              <a:t>  </a:t>
            </a:r>
            <a:r>
              <a:rPr lang="en-US" sz="1200" dirty="0" err="1">
                <a:solidFill>
                  <a:srgbClr val="000000"/>
                </a:solidFill>
                <a:latin typeface="Calibri"/>
                <a:cs typeface="+mn-cs"/>
              </a:rPr>
              <a:t>Écoute</a:t>
            </a:r>
            <a:r>
              <a:rPr lang="en-US" sz="1200" dirty="0">
                <a:solidFill>
                  <a:srgbClr val="000000"/>
                </a:solidFill>
                <a:latin typeface="Calibri"/>
                <a:cs typeface="+mn-cs"/>
              </a:rPr>
              <a:t> active</a:t>
            </a:r>
            <a:endParaRPr lang="en-US" sz="2200" b="1" dirty="0">
              <a:solidFill>
                <a:srgbClr val="000000"/>
              </a:solidFill>
              <a:latin typeface="Calibri"/>
              <a:cs typeface="+mn-cs"/>
            </a:endParaRPr>
          </a:p>
          <a:p>
            <a:pPr defTabSz="913972" fontAlgn="auto">
              <a:spcBef>
                <a:spcPts val="0"/>
              </a:spcBef>
              <a:spcAft>
                <a:spcPts val="0"/>
              </a:spcAft>
              <a:defRPr/>
            </a:pPr>
            <a:r>
              <a:rPr lang="en-US" sz="3200" b="1" dirty="0">
                <a:solidFill>
                  <a:srgbClr val="000000"/>
                </a:solidFill>
                <a:latin typeface="Calibri"/>
                <a:cs typeface="+mn-cs"/>
              </a:rPr>
              <a:t>S</a:t>
            </a:r>
            <a:r>
              <a:rPr lang="en-US" sz="2200" b="1" dirty="0">
                <a:solidFill>
                  <a:srgbClr val="000000"/>
                </a:solidFill>
                <a:latin typeface="Calibri"/>
                <a:cs typeface="+mn-cs"/>
              </a:rPr>
              <a:t>  </a:t>
            </a:r>
            <a:r>
              <a:rPr lang="en-US" sz="1200" dirty="0" err="1">
                <a:solidFill>
                  <a:srgbClr val="000000"/>
                </a:solidFill>
                <a:latin typeface="Calibri"/>
                <a:cs typeface="+mn-cs"/>
              </a:rPr>
              <a:t>Synthèse</a:t>
            </a:r>
            <a:endParaRPr lang="en-US" sz="2200" b="1" dirty="0">
              <a:latin typeface="Calibri" panose="020F0502020204030204" pitchFamily="34"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64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69925" y="573089"/>
            <a:ext cx="8661400" cy="847725"/>
          </a:xfrm>
          <a:prstGeom prst="rect">
            <a:avLst/>
          </a:prstGeom>
        </p:spPr>
        <p:txBody>
          <a:bodyPr lIns="82058" tIns="41029" rIns="82058" bIns="41029"/>
          <a:lstStyle>
            <a:lvl1pPr algn="ctr" defTabSz="457200" rtl="0" eaLnBrk="1" latinLnBrk="0" hangingPunct="1">
              <a:spcBef>
                <a:spcPct val="0"/>
              </a:spcBef>
              <a:buNone/>
              <a:defRPr sz="3200" kern="1200">
                <a:solidFill>
                  <a:srgbClr val="000090"/>
                </a:solidFill>
                <a:latin typeface="+mj-lt"/>
                <a:ea typeface="+mj-ea"/>
                <a:cs typeface="+mj-cs"/>
              </a:defRPr>
            </a:lvl1pPr>
          </a:lstStyle>
          <a:p>
            <a:pPr fontAlgn="auto">
              <a:spcAft>
                <a:spcPts val="0"/>
              </a:spcAft>
              <a:defRPr/>
            </a:pPr>
            <a:r>
              <a:rPr lang="fr-FR" b="1" cap="small" dirty="0">
                <a:solidFill>
                  <a:srgbClr val="002060"/>
                </a:solidFill>
                <a:latin typeface="Calibri"/>
              </a:rPr>
              <a:t>Comment utiliser la présentation Aide-mémoire conseils :</a:t>
            </a:r>
          </a:p>
          <a:p>
            <a:pPr fontAlgn="auto">
              <a:spcAft>
                <a:spcPts val="0"/>
              </a:spcAft>
              <a:defRPr/>
            </a:pPr>
            <a:r>
              <a:rPr lang="en-GB" b="1" cap="small" dirty="0">
                <a:solidFill>
                  <a:srgbClr val="002060"/>
                </a:solidFill>
                <a:latin typeface="Calibri" panose="020F0502020204030204" pitchFamily="34" charset="0"/>
              </a:rPr>
              <a:t> </a:t>
            </a:r>
            <a:r>
              <a:rPr lang="en-GB" b="1" cap="small" dirty="0">
                <a:solidFill>
                  <a:srgbClr val="002060"/>
                </a:solidFill>
                <a:latin typeface="Calibri"/>
              </a:rPr>
              <a:t>Par </a:t>
            </a:r>
            <a:r>
              <a:rPr lang="en-GB" b="1" cap="small" dirty="0" err="1">
                <a:solidFill>
                  <a:srgbClr val="002060"/>
                </a:solidFill>
                <a:latin typeface="Calibri"/>
              </a:rPr>
              <a:t>visite</a:t>
            </a:r>
            <a:endParaRPr lang="en-GB" b="1" cap="small" dirty="0">
              <a:solidFill>
                <a:srgbClr val="002060"/>
              </a:solidFill>
              <a:latin typeface="Calibri" panose="020F0502020204030204" pitchFamily="34" charset="0"/>
            </a:endParaRPr>
          </a:p>
        </p:txBody>
      </p:sp>
      <p:sp>
        <p:nvSpPr>
          <p:cNvPr id="17" name="TextBox 16"/>
          <p:cNvSpPr txBox="1"/>
          <p:nvPr/>
        </p:nvSpPr>
        <p:spPr>
          <a:xfrm>
            <a:off x="1606551" y="6543676"/>
            <a:ext cx="7269163"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Le résultat du test de suivi de la charge virale est élevé :  </a:t>
            </a:r>
            <a:r>
              <a:rPr lang="fr-FR" sz="2000" b="1" dirty="0">
                <a:solidFill>
                  <a:srgbClr val="7F7F7F"/>
                </a:solidFill>
                <a:latin typeface="Calibri"/>
                <a:cs typeface="+mn-cs"/>
              </a:rPr>
              <a:t>19</a:t>
            </a:r>
            <a:endParaRPr lang="en-US" sz="2000" b="1" dirty="0">
              <a:solidFill>
                <a:srgbClr val="7F7F7F"/>
              </a:solidFill>
              <a:latin typeface="Calibri"/>
              <a:cs typeface="+mn-cs"/>
            </a:endParaRPr>
          </a:p>
        </p:txBody>
      </p:sp>
      <p:sp>
        <p:nvSpPr>
          <p:cNvPr id="18" name="Rectangle 17"/>
          <p:cNvSpPr/>
          <p:nvPr/>
        </p:nvSpPr>
        <p:spPr>
          <a:xfrm>
            <a:off x="1146175" y="2487612"/>
            <a:ext cx="268288" cy="261938"/>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31749" name="TextBox 30"/>
          <p:cNvSpPr txBox="1">
            <a:spLocks noChangeArrowheads="1"/>
          </p:cNvSpPr>
          <p:nvPr/>
        </p:nvSpPr>
        <p:spPr bwMode="auto">
          <a:xfrm>
            <a:off x="1585913" y="2438401"/>
            <a:ext cx="3003550" cy="390525"/>
          </a:xfrm>
          <a:prstGeom prst="rect">
            <a:avLst/>
          </a:prstGeom>
          <a:noFill/>
          <a:ln w="9525">
            <a:noFill/>
            <a:miter lim="800000"/>
            <a:headEnd/>
            <a:tailEnd/>
          </a:ln>
        </p:spPr>
        <p:txBody>
          <a:bodyPr lIns="82058" tIns="41029" rIns="82058" bIns="41029">
            <a:spAutoFit/>
          </a:bodyPr>
          <a:lstStyle/>
          <a:p>
            <a:r>
              <a:rPr lang="en-US" sz="2000" dirty="0">
                <a:solidFill>
                  <a:srgbClr val="000000"/>
                </a:solidFill>
                <a:latin typeface="Calibri" pitchFamily="34" charset="0"/>
              </a:rPr>
              <a:t>Début du TAR :  </a:t>
            </a:r>
            <a:r>
              <a:rPr lang="en-US" sz="2000" b="1" dirty="0">
                <a:solidFill>
                  <a:srgbClr val="0070C0"/>
                </a:solidFill>
                <a:latin typeface="Calibri" pitchFamily="34" charset="0"/>
              </a:rPr>
              <a:t>1 – 2 </a:t>
            </a:r>
          </a:p>
        </p:txBody>
      </p:sp>
      <p:sp>
        <p:nvSpPr>
          <p:cNvPr id="32" name="Rectangle 31"/>
          <p:cNvSpPr/>
          <p:nvPr/>
        </p:nvSpPr>
        <p:spPr>
          <a:xfrm>
            <a:off x="1144589" y="3578226"/>
            <a:ext cx="269875" cy="261937"/>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p>
        </p:txBody>
      </p:sp>
      <p:sp>
        <p:nvSpPr>
          <p:cNvPr id="33" name="TextBox 32"/>
          <p:cNvSpPr txBox="1"/>
          <p:nvPr/>
        </p:nvSpPr>
        <p:spPr>
          <a:xfrm>
            <a:off x="1609726" y="3511550"/>
            <a:ext cx="7610475" cy="390636"/>
          </a:xfrm>
          <a:prstGeom prst="rect">
            <a:avLst/>
          </a:prstGeom>
          <a:noFill/>
        </p:spPr>
        <p:txBody>
          <a:bodyPr wrap="square"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Le résultat du premier test de mesure de la charge virale est faible :  </a:t>
            </a:r>
            <a:r>
              <a:rPr lang="fr-FR" sz="2000" b="1" dirty="0">
                <a:solidFill>
                  <a:srgbClr val="9BBB59"/>
                </a:solidFill>
                <a:latin typeface="Calibri"/>
                <a:cs typeface="+mn-cs"/>
              </a:rPr>
              <a:t>4</a:t>
            </a:r>
            <a:endParaRPr lang="en-US" sz="2000" b="1" dirty="0">
              <a:solidFill>
                <a:srgbClr val="9BBB59"/>
              </a:solidFill>
              <a:latin typeface="Calibri"/>
              <a:cs typeface="+mn-cs"/>
            </a:endParaRPr>
          </a:p>
        </p:txBody>
      </p:sp>
      <p:sp>
        <p:nvSpPr>
          <p:cNvPr id="34" name="Rectangle 33"/>
          <p:cNvSpPr/>
          <p:nvPr/>
        </p:nvSpPr>
        <p:spPr>
          <a:xfrm>
            <a:off x="1143000" y="4197351"/>
            <a:ext cx="268288" cy="261937"/>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p>
        </p:txBody>
      </p:sp>
      <p:sp>
        <p:nvSpPr>
          <p:cNvPr id="35" name="TextBox 34"/>
          <p:cNvSpPr txBox="1"/>
          <p:nvPr/>
        </p:nvSpPr>
        <p:spPr>
          <a:xfrm>
            <a:off x="1651000" y="4121150"/>
            <a:ext cx="7569200" cy="390636"/>
          </a:xfrm>
          <a:prstGeom prst="rect">
            <a:avLst/>
          </a:prstGeom>
          <a:noFill/>
        </p:spPr>
        <p:txBody>
          <a:bodyPr wrap="square"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Le résultat du premier test de mesure de la charge virale est élevé :  </a:t>
            </a:r>
            <a:r>
              <a:rPr lang="fr-FR" sz="2000" b="1" dirty="0">
                <a:solidFill>
                  <a:srgbClr val="F79646"/>
                </a:solidFill>
                <a:latin typeface="Calibri"/>
                <a:cs typeface="+mn-cs"/>
              </a:rPr>
              <a:t>5</a:t>
            </a:r>
            <a:endParaRPr lang="en-US" sz="2000" b="1" dirty="0">
              <a:solidFill>
                <a:srgbClr val="F79646"/>
              </a:solidFill>
              <a:latin typeface="Calibri"/>
              <a:cs typeface="+mn-cs"/>
            </a:endParaRPr>
          </a:p>
        </p:txBody>
      </p:sp>
      <p:sp>
        <p:nvSpPr>
          <p:cNvPr id="36" name="Rectangle 35"/>
          <p:cNvSpPr/>
          <p:nvPr/>
        </p:nvSpPr>
        <p:spPr>
          <a:xfrm>
            <a:off x="1146176" y="4773612"/>
            <a:ext cx="269875" cy="261938"/>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dirty="0"/>
          </a:p>
        </p:txBody>
      </p:sp>
      <p:sp>
        <p:nvSpPr>
          <p:cNvPr id="37" name="TextBox 36"/>
          <p:cNvSpPr txBox="1"/>
          <p:nvPr/>
        </p:nvSpPr>
        <p:spPr>
          <a:xfrm>
            <a:off x="1603376" y="4730751"/>
            <a:ext cx="7267575"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Conseils d’amélioration de l’observance :  </a:t>
            </a:r>
            <a:r>
              <a:rPr lang="fr-FR" sz="2000" b="1" dirty="0">
                <a:solidFill>
                  <a:srgbClr val="4BACC6"/>
                </a:solidFill>
                <a:latin typeface="Calibri"/>
                <a:cs typeface="+mn-cs"/>
              </a:rPr>
              <a:t>6 – 16 </a:t>
            </a:r>
            <a:endParaRPr lang="en-US" sz="2000" b="1" dirty="0">
              <a:solidFill>
                <a:srgbClr val="4BACC6"/>
              </a:solidFill>
              <a:latin typeface="Calibri"/>
              <a:cs typeface="+mn-cs"/>
            </a:endParaRPr>
          </a:p>
        </p:txBody>
      </p:sp>
      <p:sp>
        <p:nvSpPr>
          <p:cNvPr id="38" name="Rectangle 37"/>
          <p:cNvSpPr/>
          <p:nvPr/>
        </p:nvSpPr>
        <p:spPr>
          <a:xfrm>
            <a:off x="1143000" y="6026151"/>
            <a:ext cx="268288" cy="2619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7030A0"/>
              </a:solidFill>
            </a:endParaRPr>
          </a:p>
        </p:txBody>
      </p:sp>
      <p:sp>
        <p:nvSpPr>
          <p:cNvPr id="31757" name="TextBox 38"/>
          <p:cNvSpPr txBox="1">
            <a:spLocks noChangeArrowheads="1"/>
          </p:cNvSpPr>
          <p:nvPr/>
        </p:nvSpPr>
        <p:spPr bwMode="auto">
          <a:xfrm>
            <a:off x="1606551" y="5949951"/>
            <a:ext cx="7269163" cy="390525"/>
          </a:xfrm>
          <a:prstGeom prst="rect">
            <a:avLst/>
          </a:prstGeom>
          <a:noFill/>
          <a:ln w="9525">
            <a:noFill/>
            <a:miter lim="800000"/>
            <a:headEnd/>
            <a:tailEnd/>
          </a:ln>
        </p:spPr>
        <p:txBody>
          <a:bodyPr lIns="82058" tIns="41029" rIns="82058" bIns="41029">
            <a:spAutoFit/>
          </a:bodyPr>
          <a:lstStyle/>
          <a:p>
            <a:r>
              <a:rPr lang="fr-FR" sz="2000" dirty="0">
                <a:solidFill>
                  <a:srgbClr val="000000"/>
                </a:solidFill>
                <a:latin typeface="Calibri" pitchFamily="34" charset="0"/>
              </a:rPr>
              <a:t>Le résultat du test de suivi de la charge virale est faible :  </a:t>
            </a:r>
            <a:r>
              <a:rPr lang="fr-FR" sz="2000" b="1" dirty="0">
                <a:solidFill>
                  <a:srgbClr val="CC0066"/>
                </a:solidFill>
                <a:latin typeface="Calibri" pitchFamily="34" charset="0"/>
              </a:rPr>
              <a:t>18</a:t>
            </a:r>
            <a:endParaRPr lang="en-US" sz="2000" b="1" dirty="0">
              <a:solidFill>
                <a:srgbClr val="CC0066"/>
              </a:solidFill>
              <a:latin typeface="Calibri" pitchFamily="34" charset="0"/>
            </a:endParaRPr>
          </a:p>
        </p:txBody>
      </p:sp>
      <p:sp>
        <p:nvSpPr>
          <p:cNvPr id="40" name="Rectangle 39"/>
          <p:cNvSpPr/>
          <p:nvPr/>
        </p:nvSpPr>
        <p:spPr>
          <a:xfrm>
            <a:off x="1143000" y="6635751"/>
            <a:ext cx="268288" cy="261937"/>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chemeClr val="tx1">
                  <a:lumMod val="65000"/>
                  <a:lumOff val="35000"/>
                </a:schemeClr>
              </a:solidFill>
            </a:endParaRPr>
          </a:p>
        </p:txBody>
      </p:sp>
      <p:sp>
        <p:nvSpPr>
          <p:cNvPr id="41" name="Rectangle 40"/>
          <p:cNvSpPr/>
          <p:nvPr/>
        </p:nvSpPr>
        <p:spPr>
          <a:xfrm>
            <a:off x="1146175" y="5416551"/>
            <a:ext cx="268288" cy="26193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7030A0"/>
              </a:solidFill>
            </a:endParaRPr>
          </a:p>
        </p:txBody>
      </p:sp>
      <p:sp>
        <p:nvSpPr>
          <p:cNvPr id="42" name="TextBox 41"/>
          <p:cNvSpPr txBox="1"/>
          <p:nvPr/>
        </p:nvSpPr>
        <p:spPr>
          <a:xfrm>
            <a:off x="1619251" y="5340351"/>
            <a:ext cx="7269163" cy="390525"/>
          </a:xfrm>
          <a:prstGeom prst="rect">
            <a:avLst/>
          </a:prstGeom>
          <a:noFill/>
        </p:spPr>
        <p:txBody>
          <a:bodyPr lIns="82058" tIns="41029" rIns="82058" bIns="41029">
            <a:spAutoFit/>
          </a:bodyPr>
          <a:lstStyle/>
          <a:p>
            <a:pPr defTabSz="913972" fontAlgn="auto">
              <a:spcBef>
                <a:spcPts val="0"/>
              </a:spcBef>
              <a:spcAft>
                <a:spcPts val="0"/>
              </a:spcAft>
              <a:defRPr/>
            </a:pPr>
            <a:r>
              <a:rPr lang="fr-FR" sz="2000" dirty="0">
                <a:solidFill>
                  <a:srgbClr val="000000"/>
                </a:solidFill>
                <a:latin typeface="Calibri"/>
                <a:cs typeface="+mn-cs"/>
              </a:rPr>
              <a:t>Test de suivi de la charge virale :  </a:t>
            </a:r>
            <a:r>
              <a:rPr lang="fr-FR" sz="2000" b="1" dirty="0">
                <a:solidFill>
                  <a:srgbClr val="8064A2"/>
                </a:solidFill>
                <a:latin typeface="Calibri"/>
                <a:cs typeface="+mn-cs"/>
              </a:rPr>
              <a:t>17</a:t>
            </a:r>
            <a:endParaRPr lang="en-US" sz="2000" b="1" dirty="0">
              <a:solidFill>
                <a:srgbClr val="8064A2"/>
              </a:solidFill>
              <a:latin typeface="Calibri"/>
              <a:cs typeface="+mn-cs"/>
            </a:endParaRPr>
          </a:p>
        </p:txBody>
      </p:sp>
      <p:sp>
        <p:nvSpPr>
          <p:cNvPr id="19" name="Rectangle 18"/>
          <p:cNvSpPr/>
          <p:nvPr/>
        </p:nvSpPr>
        <p:spPr>
          <a:xfrm>
            <a:off x="1143000" y="3021012"/>
            <a:ext cx="268288" cy="261938"/>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algn="ctr" defTabSz="913972" fontAlgn="auto">
              <a:spcBef>
                <a:spcPts val="0"/>
              </a:spcBef>
              <a:spcAft>
                <a:spcPts val="0"/>
              </a:spcAft>
              <a:defRPr/>
            </a:pPr>
            <a:endParaRPr lang="en-US">
              <a:solidFill>
                <a:srgbClr val="800000"/>
              </a:solidFill>
            </a:endParaRPr>
          </a:p>
        </p:txBody>
      </p:sp>
      <p:sp>
        <p:nvSpPr>
          <p:cNvPr id="20" name="TextBox 30"/>
          <p:cNvSpPr txBox="1">
            <a:spLocks noChangeArrowheads="1"/>
          </p:cNvSpPr>
          <p:nvPr/>
        </p:nvSpPr>
        <p:spPr bwMode="auto">
          <a:xfrm>
            <a:off x="1582738" y="2971800"/>
            <a:ext cx="6113462" cy="390636"/>
          </a:xfrm>
          <a:prstGeom prst="rect">
            <a:avLst/>
          </a:prstGeom>
          <a:noFill/>
          <a:ln w="9525">
            <a:noFill/>
            <a:miter lim="800000"/>
            <a:headEnd/>
            <a:tailEnd/>
          </a:ln>
        </p:spPr>
        <p:txBody>
          <a:bodyPr wrap="square" lIns="82058" tIns="41029" rIns="82058" bIns="41029">
            <a:spAutoFit/>
          </a:bodyPr>
          <a:lstStyle/>
          <a:p>
            <a:r>
              <a:rPr lang="en-US" sz="2000" dirty="0">
                <a:solidFill>
                  <a:srgbClr val="000000"/>
                </a:solidFill>
                <a:latin typeface="Calibri" pitchFamily="34" charset="0"/>
              </a:rPr>
              <a:t>Envoi de la </a:t>
            </a:r>
            <a:r>
              <a:rPr lang="en-US" sz="2000" dirty="0" err="1">
                <a:solidFill>
                  <a:srgbClr val="000000"/>
                </a:solidFill>
                <a:latin typeface="Calibri" pitchFamily="34" charset="0"/>
              </a:rPr>
              <a:t>mesure</a:t>
            </a:r>
            <a:r>
              <a:rPr lang="en-US" sz="2000" dirty="0">
                <a:solidFill>
                  <a:srgbClr val="000000"/>
                </a:solidFill>
                <a:latin typeface="Calibri" pitchFamily="34" charset="0"/>
              </a:rPr>
              <a:t> de la charge virale:  </a:t>
            </a:r>
            <a:r>
              <a:rPr lang="en-US" sz="2000" b="1" dirty="0">
                <a:solidFill>
                  <a:srgbClr val="00B050"/>
                </a:solidFill>
                <a:latin typeface="Calibri" pitchFamily="34" charset="0"/>
              </a:rPr>
              <a:t>3</a:t>
            </a:r>
            <a:r>
              <a:rPr lang="en-US" sz="2000" b="1" dirty="0">
                <a:solidFill>
                  <a:srgbClr val="0070C0"/>
                </a:solidFill>
                <a:latin typeface="Calibri"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5169</TotalTime>
  <Words>9454</Words>
  <Application>Microsoft Office PowerPoint</Application>
  <PresentationFormat>Personnalisé</PresentationFormat>
  <Paragraphs>766</Paragraphs>
  <Slides>50</Slides>
  <Notes>46</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50</vt:i4>
      </vt:variant>
    </vt:vector>
  </HeadingPairs>
  <TitlesOfParts>
    <vt:vector size="60" baseType="lpstr">
      <vt:lpstr>Arial</vt:lpstr>
      <vt:lpstr>Book Antiqua</vt:lpstr>
      <vt:lpstr>Calibri</vt:lpstr>
      <vt:lpstr>Symbol</vt:lpstr>
      <vt:lpstr>Wingdings</vt:lpstr>
      <vt:lpstr>Office Theme</vt:lpstr>
      <vt:lpstr>Default Theme</vt:lpstr>
      <vt:lpstr>1_Default Theme</vt:lpstr>
      <vt:lpstr>2_Default Theme</vt:lpstr>
      <vt:lpstr>1_Office Theme</vt:lpstr>
      <vt:lpstr>Présentation PowerPoint</vt:lpstr>
      <vt:lpstr>Présentation PowerPoint</vt:lpstr>
      <vt:lpstr>Comment utiliser la présentation sur la surveillance de la charge virale et les conseils pour une meilleure observance</vt:lpstr>
      <vt:lpstr>Présentation PowerPoint</vt:lpstr>
      <vt:lpstr> Thème de la carte (également montré au patient)</vt:lpstr>
      <vt:lpstr>Présentation PowerPoint</vt:lpstr>
      <vt:lpstr>Bonnes compétences en matière de conseil et de communication</vt:lpstr>
      <vt:lpstr>Présentation PowerPoint</vt:lpstr>
      <vt:lpstr>Présentation PowerPoint</vt:lpstr>
      <vt:lpstr>Présentation PowerPoint</vt:lpstr>
      <vt:lpstr>THÈMES DES AIDE-MÉMOIRE CONSEILS</vt:lpstr>
      <vt:lpstr> 1. Commencer à donner des ARV à votre enfant</vt:lpstr>
      <vt:lpstr> 1. Commencer à donner des ARV à votre enfant</vt:lpstr>
      <vt:lpstr> 2. Parler des ARV à votre enfant</vt:lpstr>
      <vt:lpstr>Présentation PowerPoint</vt:lpstr>
      <vt:lpstr> 3. Qu’est-ce qu’une charge virale ?</vt:lpstr>
      <vt:lpstr>Présentation PowerPoint</vt:lpstr>
      <vt:lpstr> 4. La charge virale est FAIBLE</vt:lpstr>
      <vt:lpstr>Présentation PowerPoint</vt:lpstr>
      <vt:lpstr> 5. La charge virale est ÉLEVÉE</vt:lpstr>
      <vt:lpstr> 5. La charge virale est ÉLEVÉE</vt:lpstr>
      <vt:lpstr> 6. Comment donnez-vous ses ARV à votre enfant ?</vt:lpstr>
      <vt:lpstr>Présentation PowerPoint</vt:lpstr>
      <vt:lpstr> 7. Quelles difficultés rencontrez-vous lorsque vous  donnez ses ARV à votre enfant ?</vt:lpstr>
      <vt:lpstr>Présentation PowerPoint</vt:lpstr>
      <vt:lpstr> 8. Quelles difficultés rencontrez-vous lorsque vous  donnez ses ARV à votre enfant ?</vt:lpstr>
      <vt:lpstr>Présentation PowerPoint</vt:lpstr>
      <vt:lpstr> 9. Quelles difficultés rencontrez-vous lorsque vous  donnez ses ARV à votre enfant ?</vt:lpstr>
      <vt:lpstr>Présentation PowerPoint</vt:lpstr>
      <vt:lpstr> 10. Moyens d'aider votre enfant à prendre ses ARV</vt:lpstr>
      <vt:lpstr> 10. Moyens d'aider votre enfant à prendre ses ARV</vt:lpstr>
      <vt:lpstr> 11. Annoncer le statut de votre enfant à autrui</vt:lpstr>
      <vt:lpstr> 11. Annoncer le statut de votre enfant à autrui</vt:lpstr>
      <vt:lpstr> 12. Penser à lui donner ses ARV</vt:lpstr>
      <vt:lpstr> 12. Penser à lui donner ses ARV</vt:lpstr>
      <vt:lpstr> 13. Comprendre les ARV de votre enfant</vt:lpstr>
      <vt:lpstr> 13. Comprendre les ARV de votre enfant</vt:lpstr>
      <vt:lpstr> 14. L'enfant ne veut pas prendre ses médicaments</vt:lpstr>
      <vt:lpstr> 14. L'enfant ne veut pas prendre ses médicaments</vt:lpstr>
      <vt:lpstr> 15. Conseils pour aider votre enfant à prendre ses  médicaments</vt:lpstr>
      <vt:lpstr> 15. Conseils pour aider votre enfant à prendre                                  ses médicaments</vt:lpstr>
      <vt:lpstr> 16. Conseils pour avaler les comprimés</vt:lpstr>
      <vt:lpstr> 16. Conseils pour avaler les comprimés</vt:lpstr>
      <vt:lpstr> 17. Suivi : comment donnez-vous ses ARV à votre enfant ?</vt:lpstr>
      <vt:lpstr>Présentation PowerPoint</vt:lpstr>
      <vt:lpstr> 18. Vous avez réussi à réduire la charge virale de votre  enfant</vt:lpstr>
      <vt:lpstr>Présentation PowerPoint</vt:lpstr>
      <vt:lpstr> 19. Les ARV ne fonctionnent pas bien</vt:lpstr>
      <vt:lpstr>Présentation PowerPoint</vt:lpstr>
      <vt:lpstr>Présentation PowerPoint</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Rebecca L.</dc:creator>
  <cp:lastModifiedBy>Ludivine Duquenoy</cp:lastModifiedBy>
  <cp:revision>142</cp:revision>
  <dcterms:created xsi:type="dcterms:W3CDTF">2017-04-24T16:06:52Z</dcterms:created>
  <dcterms:modified xsi:type="dcterms:W3CDTF">2020-09-22T21:41:17Z</dcterms:modified>
</cp:coreProperties>
</file>